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30"/>
  </p:notesMasterIdLst>
  <p:sldIdLst>
    <p:sldId id="316" r:id="rId2"/>
    <p:sldId id="276" r:id="rId3"/>
    <p:sldId id="275" r:id="rId4"/>
    <p:sldId id="256" r:id="rId5"/>
    <p:sldId id="257" r:id="rId6"/>
    <p:sldId id="259" r:id="rId7"/>
    <p:sldId id="258" r:id="rId8"/>
    <p:sldId id="281" r:id="rId9"/>
    <p:sldId id="260" r:id="rId10"/>
    <p:sldId id="261" r:id="rId11"/>
    <p:sldId id="262" r:id="rId12"/>
    <p:sldId id="263" r:id="rId13"/>
    <p:sldId id="264" r:id="rId14"/>
    <p:sldId id="318" r:id="rId15"/>
    <p:sldId id="265" r:id="rId16"/>
    <p:sldId id="266" r:id="rId17"/>
    <p:sldId id="278" r:id="rId18"/>
    <p:sldId id="267" r:id="rId19"/>
    <p:sldId id="268" r:id="rId20"/>
    <p:sldId id="269" r:id="rId21"/>
    <p:sldId id="270" r:id="rId22"/>
    <p:sldId id="319" r:id="rId23"/>
    <p:sldId id="279" r:id="rId24"/>
    <p:sldId id="321" r:id="rId25"/>
    <p:sldId id="271" r:id="rId26"/>
    <p:sldId id="280" r:id="rId27"/>
    <p:sldId id="272" r:id="rId28"/>
    <p:sldId id="273" r:id="rId29"/>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oga mishan" initials="nm" lastIdx="2" clrIdx="0">
    <p:extLst>
      <p:ext uri="{19B8F6BF-5375-455C-9EA6-DF929625EA0E}">
        <p15:presenceInfo xmlns:p15="http://schemas.microsoft.com/office/powerpoint/2012/main" userId="802d01ca9850f5a0" providerId="Windows Live"/>
      </p:ext>
    </p:extLst>
  </p:cmAuthor>
  <p:cmAuthor id="2" name="miri dressler" initials="md" lastIdx="16" clrIdx="1">
    <p:extLst>
      <p:ext uri="{19B8F6BF-5375-455C-9EA6-DF929625EA0E}">
        <p15:presenceInfo xmlns:p15="http://schemas.microsoft.com/office/powerpoint/2012/main" userId="1621ad8585f3c8d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5" autoAdjust="0"/>
    <p:restoredTop sz="81192" autoAdjust="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63C4AD82-444F-4DF8-B751-6BA5E8AACFD8}" type="datetimeFigureOut">
              <a:rPr lang="he-IL" smtClean="0"/>
              <a:t>כ"ה/תשרי/תשפ"ז</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7BA7901-E470-48C9-9274-A54E338D656A}" type="slidenum">
              <a:rPr lang="he-IL" smtClean="0"/>
              <a:t>‹#›</a:t>
            </a:fld>
            <a:endParaRPr lang="he-IL"/>
          </a:p>
        </p:txBody>
      </p:sp>
    </p:spTree>
    <p:extLst>
      <p:ext uri="{BB962C8B-B14F-4D97-AF65-F5344CB8AC3E}">
        <p14:creationId xmlns:p14="http://schemas.microsoft.com/office/powerpoint/2010/main" val="14952182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he-IL" dirty="0"/>
              <a:t> </a:t>
            </a:r>
            <a:r>
              <a:rPr kumimoji="0" lang="he-IL"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עולמנו הפיזי, הטבעי והמלאכותי, מושתת על חומרי הסלע של כדור הארץ. הסלעים והקרקעות הם חומרים טבעיים שאינם חיים, וכחומרים הם ניתנים לזיהוי על פי תכונותיהם הייחודיות. בבדיקת שדה, מזהים סלעים באמצעות תכונות, כגון: תגובה לחומצה מלחית מהולה, עיסתיות וקשיות. בני האדם משתמשים בסלעים בעיקר כחומר לבנייה ולהפקת חומרים שונים. קרקעות הן תוצר בליה של סלעים (מכנית, כימית וביו-כימית) ומזהים אותן באמצעות תכונות, כגון: גודל, גרגיר וחלחול וכן באמצעות סוג החומר (כגון: חרסית וקוורץ). הקרקעות הן אוצר חיים – ללא קרקע צמחי יבשה לא יוכלו להתקיים ולא נוכל לקיים חקלאות.</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.22..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 ,j kk  k      </a:t>
            </a:r>
            <a:endParaRPr lang="he-IL" dirty="0"/>
          </a:p>
        </p:txBody>
      </p:sp>
      <p:sp>
        <p:nvSpPr>
          <p:cNvPr id="4" name="מציין מיקום של מספר שקופית 3"/>
          <p:cNvSpPr>
            <a:spLocks noGrp="1"/>
          </p:cNvSpPr>
          <p:nvPr>
            <p:ph type="sldNum" sz="quarter" idx="5"/>
          </p:nvPr>
        </p:nvSpPr>
        <p:spPr/>
        <p:txBody>
          <a:bodyPr/>
          <a:lstStyle/>
          <a:p>
            <a:fld id="{17149DFD-C0BB-42FF-B5AF-A9A2C0D08B44}" type="slidenum">
              <a:rPr lang="he-IL" smtClean="0"/>
              <a:t>1</a:t>
            </a:fld>
            <a:endParaRPr lang="he-IL"/>
          </a:p>
        </p:txBody>
      </p:sp>
    </p:spTree>
    <p:extLst>
      <p:ext uri="{BB962C8B-B14F-4D97-AF65-F5344CB8AC3E}">
        <p14:creationId xmlns:p14="http://schemas.microsoft.com/office/powerpoint/2010/main" val="22818915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a:p>
            <a:r>
              <a:rPr lang="he-IL" dirty="0"/>
              <a:t>פתיחה לפרק ב</a:t>
            </a:r>
          </a:p>
          <a:p>
            <a:r>
              <a:rPr lang="he-IL" dirty="0"/>
              <a:t>הפרק עוסק בשתי קבוצות חומרים הקשורות זו לזו: סלעים והקרקעות שנוצרות מהם. הפרק עוסק באפיון תכונות הסלעים והקרקעות ובשימושיים בהם וכן בהשפעות הסביבתיות. הרחבה על ההשפעות הסביבתיות ועל הפתרונות הטכנולוגיים וההתנהגותיים נעשית בשער "משאבי טבע – אדם וסביבה". מקור מידע לפרק זה: סלעי קיומנו, אור </a:t>
            </a:r>
            <a:r>
              <a:rPr lang="he-IL" dirty="0" err="1"/>
              <a:t>אליאסון</a:t>
            </a:r>
            <a:r>
              <a:rPr lang="he-IL" dirty="0"/>
              <a:t>, מכון דוידסון, הזרוע החינוכית של מכון ויצמן.</a:t>
            </a:r>
          </a:p>
          <a:p>
            <a:endParaRPr lang="he-IL" dirty="0"/>
          </a:p>
          <a:p>
            <a:endParaRPr lang="he-IL" dirty="0"/>
          </a:p>
          <a:p>
            <a:r>
              <a:rPr lang="he-IL" dirty="0"/>
              <a:t>הפתיחה של הפרק משמשת כמארגן מוקדם של התכנים הנלמדים בפרק. הפתיחה מציגה את השימוש הנרחב באבן טבעית בעבר ואת השימוש בחומרי בנייה חדשים שמקורם אף הוא מסלעים.</a:t>
            </a:r>
          </a:p>
          <a:p>
            <a:endParaRPr lang="he-IL" dirty="0"/>
          </a:p>
          <a:p>
            <a:r>
              <a:rPr lang="he-IL" dirty="0"/>
              <a:t>חומות העיר העתיקה: </a:t>
            </a:r>
            <a:r>
              <a:rPr lang="en-US" dirty="0"/>
              <a:t>https://www.youtube.com/watch?v=8Ou4BKbqAS4</a:t>
            </a:r>
            <a:endParaRPr lang="he-IL" dirty="0"/>
          </a:p>
          <a:p>
            <a:r>
              <a:rPr lang="he-IL" dirty="0"/>
              <a:t>סמטאות צפת: </a:t>
            </a:r>
            <a:r>
              <a:rPr lang="en-US" dirty="0"/>
              <a:t>https://www.youtube.com/watch?v=ap7uz1lgr4U</a:t>
            </a:r>
            <a:endParaRPr lang="he-IL" dirty="0"/>
          </a:p>
          <a:p>
            <a:endParaRPr lang="he-IL" dirty="0"/>
          </a:p>
          <a:p>
            <a:r>
              <a:rPr lang="he-IL" dirty="0"/>
              <a:t>טיול בעיר העתיקה </a:t>
            </a:r>
            <a:r>
              <a:rPr lang="en-US" dirty="0"/>
              <a:t>https://www.youtube.com/shorts/uQU5zH1Cemg</a:t>
            </a:r>
            <a:endParaRPr lang="he-IL" dirty="0"/>
          </a:p>
          <a:p>
            <a:endParaRPr lang="he-IL" dirty="0"/>
          </a:p>
          <a:p>
            <a:r>
              <a:rPr lang="he-IL" dirty="0"/>
              <a:t>גורדי שחקים</a:t>
            </a:r>
          </a:p>
          <a:p>
            <a:r>
              <a:rPr lang="en-US" dirty="0"/>
              <a:t>https://www.youtube.com/shorts/Rm8eXWyyq-U</a:t>
            </a:r>
            <a:endParaRPr lang="he-IL" dirty="0"/>
          </a:p>
          <a:p>
            <a:endParaRPr lang="he-IL" dirty="0"/>
          </a:p>
          <a:p>
            <a:r>
              <a:rPr lang="he-IL" dirty="0"/>
              <a:t>בניה מודרנית</a:t>
            </a:r>
          </a:p>
          <a:p>
            <a:r>
              <a:rPr lang="en-US" dirty="0"/>
              <a:t>https://www.youtube.com/watch?v=KOLHBiREh8g</a:t>
            </a:r>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a:t>
            </a:fld>
            <a:endParaRPr lang="he-IL"/>
          </a:p>
        </p:txBody>
      </p:sp>
    </p:spTree>
    <p:extLst>
      <p:ext uri="{BB962C8B-B14F-4D97-AF65-F5344CB8AC3E}">
        <p14:creationId xmlns:p14="http://schemas.microsoft.com/office/powerpoint/2010/main" val="27398143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השאלות המופיעות בתבנית "שיח בכיתה" נועדו לבירור ידע מוקדם וליצירת גירוי ללמידה.</a:t>
            </a:r>
          </a:p>
          <a:p>
            <a:r>
              <a:rPr lang="he-IL" dirty="0"/>
              <a:t>בשלב זה יש לאסוף תשובות מהתלמידים מבלי להיות שיפוטיים ומבלי לתת להם את התשובות. התשובות לשאלות תתבהרנה תוך כדי לימוד הפרק.</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3</a:t>
            </a:fld>
            <a:endParaRPr lang="he-IL"/>
          </a:p>
        </p:txBody>
      </p:sp>
    </p:spTree>
    <p:extLst>
      <p:ext uri="{BB962C8B-B14F-4D97-AF65-F5344CB8AC3E}">
        <p14:creationId xmlns:p14="http://schemas.microsoft.com/office/powerpoint/2010/main" val="3330122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תת הפרק עוסק בציוני הדרך הבאים: סוגי סלעים, כגון: גיר, בזלת, צור, כורכר, אבן חול, גרניט. יש להכיר שלושה סוגי סלעים לפי אזורי מגורים. תכונות סלעים: מבנה (גרגירי, גבישי), עיסתיות, צבע, קשיות, תגובה לחומצה; שימושים בסלעים, כגון: יצירת משטחים למטבחים, לבנים לריצוף מדרכות ולבניית בתים. המחיר הסביבתי מטופל בשער "משאבי טבע – אדם וסביבה " מתוך תכנית הלימודים. סלעים הם חומרים טבעיים מוצקים, וכחומרים הם ניתנים לזיהוי על פי תכונותיהם השונות.</a:t>
            </a:r>
          </a:p>
          <a:p>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4</a:t>
            </a:fld>
            <a:endParaRPr lang="he-IL"/>
          </a:p>
        </p:txBody>
      </p:sp>
    </p:spTree>
    <p:extLst>
      <p:ext uri="{BB962C8B-B14F-4D97-AF65-F5344CB8AC3E}">
        <p14:creationId xmlns:p14="http://schemas.microsoft.com/office/powerpoint/2010/main" val="37893889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במשימה התלמידים מרחיבים את מעגל ההיכרות עם תכונות החומרים (קשיוּת מבנה הסלע, עיסתיוּת, תגובה לחומצה) תוך התוודעות לעולם הסלעים. ההבניה שלכל אחת מהתכונות נעשית באמצעות תצפיות וניסויים. על התלמידים לזהות שלושה סלעים לפי אזור מגורים. יש לשיים את שמות הסלעים באמצעות פתקית ,וכן לעדכן את הטבלה בהתאם לסוגי הסלעים הנבדקים.</a:t>
            </a:r>
          </a:p>
          <a:p>
            <a:pPr algn="r"/>
            <a:endParaRPr lang="he-IL" dirty="0"/>
          </a:p>
          <a:p>
            <a:pPr algn="r"/>
            <a:endParaRPr lang="he-IL" dirty="0"/>
          </a:p>
          <a:p>
            <a:pPr algn="r"/>
            <a:r>
              <a:rPr lang="he-IL" sz="1800" b="0" i="0" u="none" strike="noStrike" baseline="0" dirty="0">
                <a:latin typeface="FbSpoiler-Regular"/>
              </a:rPr>
              <a:t>לעִִתים החלק החיצוני של הסלע עובר התחמצנות (מתרכב עם חמצן). כדי לגלות את הצבע האמיתי חשוב ללטש את השִִכבה החיצונית. בגלל תהליכי בליה שעוברים סלעים (למשל, שחיקה) אין משתמשים בתכונת המרקם לזיהויים. נוהגים</a:t>
            </a:r>
          </a:p>
          <a:p>
            <a:pPr algn="r"/>
            <a:r>
              <a:rPr lang="he-IL" sz="1800" b="0" i="0" u="none" strike="noStrike" baseline="0" dirty="0">
                <a:latin typeface="FbSpoiler-Regular"/>
              </a:rPr>
              <a:t>להשתמש בתכונה שנקראת מבנה הסלע, כפי שמתואר במשימה</a:t>
            </a:r>
          </a:p>
          <a:p>
            <a:pPr algn="r"/>
            <a:endParaRPr lang="he-IL" sz="1800" b="0" i="0" u="none" strike="noStrike" baseline="0" dirty="0">
              <a:latin typeface="FbSpoiler-Regular"/>
            </a:endParaRPr>
          </a:p>
          <a:p>
            <a:pPr algn="r"/>
            <a:r>
              <a:rPr lang="he-IL" sz="1800" b="0" i="0" u="none" strike="noStrike" baseline="0" dirty="0">
                <a:latin typeface="FbSpoiler-Regular"/>
              </a:rPr>
              <a:t>המושג גביש מבחינה כימית אינו מוכר לתלמידים. גביש הוא מבנה מוצק שבו האטומים או המולקולות מסודרים בתבנית קבועה וחוזרת על עצמה. המבנה הגבישי בולט מאוד בגרניט.</a:t>
            </a:r>
          </a:p>
          <a:p>
            <a:pPr algn="r"/>
            <a:endParaRPr lang="he-IL" sz="1800" b="0" i="0" u="none" strike="noStrike" baseline="0" dirty="0">
              <a:latin typeface="FbSpoiler-Regular"/>
            </a:endParaRPr>
          </a:p>
          <a:p>
            <a:pPr algn="r"/>
            <a:r>
              <a:rPr lang="he-IL" sz="1800" b="0" i="0" u="none" strike="noStrike" baseline="0" dirty="0">
                <a:latin typeface="FbSpoiler-Regular"/>
              </a:rPr>
              <a:t>בעת ביצוע הבדיקה יש לשים לב לכך שהתלמידים אינם מערבים את תכונת הקשיוּת בתכונות שקשורות לכאורה לקשיוּת, דוגמת הפריכות/פרירות או הקלות שבה ניתן לשבור את החומר (שבירות). זכוכית, למשל, ניתנת לשבירה ,אך קשה מאוד לחרוץ אותה – היא קשה יותר ממסמר הברזל.</a:t>
            </a:r>
          </a:p>
          <a:p>
            <a:pPr algn="r"/>
            <a:endParaRPr lang="he-IL" sz="1800" b="0" i="0" u="none" strike="noStrike" baseline="0" dirty="0">
              <a:latin typeface="FbSpoiler-Regular"/>
            </a:endParaRPr>
          </a:p>
          <a:p>
            <a:pPr algn="r"/>
            <a:r>
              <a:rPr lang="he-IL" sz="1200" b="0" i="0" u="none" strike="noStrike" baseline="0" dirty="0">
                <a:latin typeface="FbSpoiler-Regular"/>
              </a:rPr>
              <a:t>את תכונת העיסתיוּת אפשר לבדוק בעזרת הרטבה של סלעים במים.</a:t>
            </a:r>
          </a:p>
          <a:p>
            <a:pPr algn="r"/>
            <a:r>
              <a:rPr lang="he-IL" sz="1200" b="0" i="0" u="none" strike="noStrike" baseline="0" dirty="0">
                <a:latin typeface="FbSpoiler-Regular"/>
              </a:rPr>
              <a:t>סלעי החרסית נעשים עיסתיים במגע עם מים.</a:t>
            </a:r>
          </a:p>
          <a:p>
            <a:pPr algn="r"/>
            <a:r>
              <a:rPr lang="he-IL" sz="1200" b="0" i="0" u="none" strike="noStrike" baseline="0" dirty="0">
                <a:latin typeface="FbSpoiler-Regular"/>
              </a:rPr>
              <a:t>סלע עיסתי הוא סלע שניתן ללוש אותו כמו בצק.</a:t>
            </a:r>
          </a:p>
          <a:p>
            <a:pPr algn="r"/>
            <a:r>
              <a:rPr lang="he-IL" sz="1200" b="0" i="0" u="none" strike="noStrike" baseline="0" dirty="0">
                <a:latin typeface="FbSpoiler-Regular"/>
              </a:rPr>
              <a:t>להמחשת התכונה מומלץ לצייד את הלומדים בחומר ("חֵֵמר")שמשמש את הקדרים בעבודות הקרמיקה. קל ללוש את החרסית ולעצב ממנה צורות למיניהן.</a:t>
            </a:r>
          </a:p>
          <a:p>
            <a:pPr algn="r"/>
            <a:endParaRPr lang="he-IL" sz="1200" b="0" i="0" u="none" strike="noStrike" baseline="0" dirty="0">
              <a:latin typeface="FbSpoiler-Regular"/>
            </a:endParaRPr>
          </a:p>
          <a:p>
            <a:pPr algn="r"/>
            <a:r>
              <a:rPr lang="he-IL" sz="1800" b="1" i="0" u="none" strike="noStrike" baseline="0" dirty="0">
                <a:latin typeface="FbSpoiler-Bold"/>
              </a:rPr>
              <a:t>תשובות לשאלה 4 </a:t>
            </a:r>
            <a:r>
              <a:rPr lang="he-IL" sz="1800" b="0" i="0" u="none" strike="noStrike" baseline="0" dirty="0">
                <a:latin typeface="FbSpoiler-Regular"/>
              </a:rPr>
              <a:t>(שימוש במיומנות ההשוואה): א. לכל סלע יש צבע ייחודי משלו. ב. לגיר ולגרניט יש מבנה גבישי. הגבישים של הגיר קטנים מאוד. ג. קשים מאוד: גרניט, צור ובזלת; סלעים רכים: חרסית וקרטון. ד. חרסית. ה. גיר,</a:t>
            </a:r>
          </a:p>
          <a:p>
            <a:pPr algn="r"/>
            <a:r>
              <a:rPr lang="he-IL" sz="1800" b="0" i="0" u="none" strike="noStrike" baseline="0" dirty="0">
                <a:latin typeface="FbSpoiler-Regular"/>
              </a:rPr>
              <a:t>קרטון, כורכר. ו. זוהי הסקת מסקנות מטבלה: בצבע, במידת הקשיות, במבנה (גרגירי, נקבובי, גבישי), בתגובה לחומצה מהולה, בעיסתיות.</a:t>
            </a:r>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5</a:t>
            </a:fld>
            <a:endParaRPr lang="he-IL"/>
          </a:p>
        </p:txBody>
      </p:sp>
    </p:spTree>
    <p:extLst>
      <p:ext uri="{BB962C8B-B14F-4D97-AF65-F5344CB8AC3E}">
        <p14:creationId xmlns:p14="http://schemas.microsoft.com/office/powerpoint/2010/main" val="15251304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לסלעים יש מגוון רחב של שימושים. בעבר השתמשו בסלעים טבעיים בעיקר לבנייה. גם כיום יש שימוש רב מאוד בסלעים בתחום הבנייה. מסלעים מפיקים חומרים שמהם מייצרים לבֵֵנים, מרצפות, וּמִִשְְטחים לציפוי של בתים, אשר מהם בונים בניינים גבוהים וגשרים וסוללים כבישים.</a:t>
            </a:r>
          </a:p>
          <a:p>
            <a:r>
              <a:rPr lang="he-IL" dirty="0"/>
              <a:t>מעפרות המתכת (סלעים) מפיקים מתכות.</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6</a:t>
            </a:fld>
            <a:endParaRPr lang="he-IL"/>
          </a:p>
        </p:txBody>
      </p:sp>
    </p:spTree>
    <p:extLst>
      <p:ext uri="{BB962C8B-B14F-4D97-AF65-F5344CB8AC3E}">
        <p14:creationId xmlns:p14="http://schemas.microsoft.com/office/powerpoint/2010/main" val="3478345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הדרך הטובה ביותר להתוודע לסלעים ולקרקעות ולתופעות היא באמצעות סיור. בכל סביבה ניתן למצוא סלעים/אבנים, קרקעות ומוצרים שעשויים מהם )חומות, גדרות אבן, אריחים, לבנים, כלי אוכל, כלי נוי(. לסיור יש ערך מוסף רב בעיקר מן ההיבט החווייתי, אך חשוב להדגיש בסיור כזה את הערך הלימודי, תוך התייחסות לסיור כאל מערך של איסוף וארגון ראשוני של מידע. חשוב על-כן לשתף את הילדים בשיקולים לבחירת המסלול, בדרכי הארגון של התצפיות שעורכים בשדה, בארגון של רישום הממצאים ובאיסוף המדגמים ותיוגם. עריכת סיור לאחר תכנון מפורט והשלמת הסיור בסיכום נאות של הנתונים שנאסף ישיגו את המטרה הלימודית לצד התוספת החווייתית.</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7</a:t>
            </a:fld>
            <a:endParaRPr lang="he-IL"/>
          </a:p>
        </p:txBody>
      </p:sp>
    </p:spTree>
    <p:extLst>
      <p:ext uri="{BB962C8B-B14F-4D97-AF65-F5344CB8AC3E}">
        <p14:creationId xmlns:p14="http://schemas.microsoft.com/office/powerpoint/2010/main" val="405938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באתר </a:t>
            </a:r>
            <a:r>
              <a:rPr lang="he-IL" b="1" dirty="0"/>
              <a:t>במבט מקוון</a:t>
            </a:r>
            <a:r>
              <a:rPr lang="he-IL" dirty="0"/>
              <a:t>, יחידת התוכן </a:t>
            </a:r>
            <a:r>
              <a:rPr lang="he-IL" b="1" dirty="0"/>
              <a:t>משאבי טבע</a:t>
            </a:r>
            <a:r>
              <a:rPr lang="he-IL" dirty="0"/>
              <a:t>, משימה: </a:t>
            </a:r>
            <a:r>
              <a:rPr lang="he-IL" b="1" dirty="0"/>
              <a:t>סיפורם של סלעי הבזלת</a:t>
            </a:r>
            <a:r>
              <a:rPr lang="he-IL" dirty="0"/>
              <a:t>, המשימה עוסקת בתכונות הבזלת בהקשר להרי געש,  תוך חקירתה באמצעות תכונות של סלעים והשוואתה לסלעים אחרים (קשיות, עיסתיות, תסיסה בחומצה).</a:t>
            </a:r>
          </a:p>
        </p:txBody>
      </p:sp>
      <p:sp>
        <p:nvSpPr>
          <p:cNvPr id="4" name="מציין מיקום של מספר שקופית 3"/>
          <p:cNvSpPr>
            <a:spLocks noGrp="1"/>
          </p:cNvSpPr>
          <p:nvPr>
            <p:ph type="sldNum" sz="quarter" idx="5"/>
          </p:nvPr>
        </p:nvSpPr>
        <p:spPr/>
        <p:txBody>
          <a:bodyPr/>
          <a:lstStyle/>
          <a:p>
            <a:fld id="{66930BA8-FF99-4717-B6E6-093C2A62C493}" type="slidenum">
              <a:rPr lang="he-IL" smtClean="0"/>
              <a:t>8</a:t>
            </a:fld>
            <a:endParaRPr lang="he-IL"/>
          </a:p>
        </p:txBody>
      </p:sp>
    </p:spTree>
    <p:extLst>
      <p:ext uri="{BB962C8B-B14F-4D97-AF65-F5344CB8AC3E}">
        <p14:creationId xmlns:p14="http://schemas.microsoft.com/office/powerpoint/2010/main" val="36713864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dirty="0"/>
              <a:t>תת הפרק עוסק בציוני הדרך הבאים: "מקור הקרקע: בליה של סלעים; מרכיבי הקרקע (גרגירים, שרידי צמחים ובעלי חיים, אוויר ומים); סוגי קרקע (קרקע חולית, קרקע חרסיתית) וההבדלים במבנה (גודל גרגיר) ובתכונות (חלחול, עיסתיות); שימושים בקרקע לצרכי חקלאות ולכרייה של חומרי בנייה; מחיר סביבתי ופתרונות לשמירה על הסביבה." מתוך תכנית הלימודים.</a:t>
            </a:r>
          </a:p>
          <a:p>
            <a:pPr algn="r"/>
            <a:endParaRPr lang="he-IL" dirty="0"/>
          </a:p>
          <a:p>
            <a:pPr algn="r"/>
            <a:r>
              <a:rPr lang="he-IL" sz="1800" b="0" i="0" u="none" strike="noStrike" baseline="0" dirty="0">
                <a:latin typeface="FbSpoiler-Regular"/>
              </a:rPr>
              <a:t>קרקעות הן מרכיב מוצק טבעי בסביבה שבה אנו חיים. קרקעות נוצרות בעקבות תהליכי בליה של סלעים. לקרקעות יש חשיבות חיונית ביותר לקיומם של צמחים ושל כל מארג המזון. תת פרק זה עוסק בהיכרות עם קרקעות ותכונותיהן וכן בשימושי הקרקע ובחשיבותה לבני האדם. פעילות זו תבוצע בסביבה הקרובה לבית הספר. אפשר למצוא קרקעות: בגינה, בצידי דרכים, בחורשה, בגן הציבורי, בעציצים ועוד. לביצוע המשימה חשוב להצטייד בכלים לאיסוף דוגמאות של קרקעות וכן במגדלת ובמצלמה. לחלופין אפשר לבקש מהתלמידים להביא מעט קרקע מסביבת המגורים שלהם.</a:t>
            </a:r>
          </a:p>
          <a:p>
            <a:pPr algn="r"/>
            <a:endParaRPr lang="he-IL" sz="1800" b="0" i="0" u="none" strike="noStrike" baseline="0" dirty="0">
              <a:latin typeface="FbSpoiler-Regular"/>
            </a:endParaRPr>
          </a:p>
          <a:p>
            <a:pPr algn="r"/>
            <a:endParaRPr lang="he-IL" sz="1800" b="0" i="0" u="none" strike="noStrike" baseline="0" dirty="0">
              <a:latin typeface="FbSpoiler-Regular"/>
            </a:endParaRPr>
          </a:p>
          <a:p>
            <a:pPr algn="r"/>
            <a:r>
              <a:rPr lang="he-IL" sz="1800" b="0" i="0" u="none" strike="noStrike" baseline="0" dirty="0">
                <a:latin typeface="FbSpoiler-Regular"/>
              </a:rPr>
              <a:t>תשובות: 3.א: חולית – צהבהב, חרסיתית – חום. 3.ב: לקרקע מבנה גרגירי. 3.ג: כאשר שופכים מים על קרקע נפלטות בועות אוויר. האוויר תפס מקום ברווחים שבין גרגירי</a:t>
            </a:r>
          </a:p>
          <a:p>
            <a:pPr algn="r"/>
            <a:r>
              <a:rPr lang="he-IL" sz="1800" b="0" i="0" u="none" strike="noStrike" baseline="0" dirty="0">
                <a:latin typeface="FbSpoiler-Regular"/>
              </a:rPr>
              <a:t>הקרקע.</a:t>
            </a:r>
          </a:p>
          <a:p>
            <a:pPr algn="r"/>
            <a:r>
              <a:rPr lang="he-IL" sz="1800" b="0" i="0" u="none" strike="noStrike" baseline="0" dirty="0">
                <a:latin typeface="FbSpoiler-Regular"/>
              </a:rPr>
              <a:t>3.ד: אם שמים שקית סגורה שבתוכה קרקע בשמש אפשר לראות טיפות מים קטנטנות בתוך השקית. דרך נוספת היא שקילה של הקרקע לפני ואחרי הייבוש. 3.ה: הקרקעות מכילות שרידים של צמחים – אלה מהווים את המקור לחומרים האורגניים</a:t>
            </a:r>
          </a:p>
          <a:p>
            <a:pPr algn="r"/>
            <a:r>
              <a:rPr lang="he-IL" sz="1800" b="0" i="0" u="none" strike="noStrike" baseline="0" dirty="0">
                <a:latin typeface="FbSpoiler-Regular"/>
              </a:rPr>
              <a:t>שבקרקע. 3.ו: הקרקעות מכילות שרידים של בעלי חיים – אלה מהווים את המקור לחומרים האורגניים שבקרקע.</a:t>
            </a:r>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9</a:t>
            </a:fld>
            <a:endParaRPr lang="he-IL"/>
          </a:p>
        </p:txBody>
      </p:sp>
    </p:spTree>
    <p:extLst>
      <p:ext uri="{BB962C8B-B14F-4D97-AF65-F5344CB8AC3E}">
        <p14:creationId xmlns:p14="http://schemas.microsoft.com/office/powerpoint/2010/main" val="16148731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u="none" strike="noStrike" baseline="0" dirty="0">
                <a:latin typeface="FbSpoiler-Regular"/>
              </a:rPr>
              <a:t>תשובות: 4.א: בודקים אילו תכונות חוזרות על עצמן בכל הקרקעות ואז עורכים הכללה בדרך של אינדוקציה (מהפרטים אל הכלל). תכונות משותפות של קרקעות: מבנה גרגירי, מכילות: אוויר, מים, שרידי בעלי חיים וצמחים. 4.ב: הקרקעות</a:t>
            </a:r>
          </a:p>
          <a:p>
            <a:pPr algn="r"/>
            <a:r>
              <a:rPr lang="he-IL" sz="1200" b="0" i="0" u="none" strike="noStrike" baseline="0" dirty="0">
                <a:latin typeface="FbSpoiler-Regular"/>
              </a:rPr>
              <a:t>שונות בצבע. בהמשך התלמידים יבינו שקרקעות נבדלות זו מזו בגודל הגרגיר וכן במידת חלחול המים.</a:t>
            </a:r>
          </a:p>
          <a:p>
            <a:pPr algn="r"/>
            <a:r>
              <a:rPr lang="he-IL" sz="1800" b="0" i="0" u="none" strike="noStrike" baseline="0" dirty="0">
                <a:latin typeface="FbSpoiler-Regular"/>
              </a:rPr>
              <a:t>שימו לב: המושג קרקע הוא מושג כולל. כל הקרקעות מאופיינות בעזרת התכונות שמוצגות בעמודה הימנית של הטבלה. קרקעות, כפי שנראה בהמשך, נבדלות ביניהן בהרכב החומרים, בגודל הגרגיר, במידת העיסתיות ובקצב חלחול המים.</a:t>
            </a:r>
          </a:p>
          <a:p>
            <a:pPr algn="r"/>
            <a:endParaRPr lang="he-IL" sz="1800" b="0" i="0" u="none" strike="noStrike" baseline="0" dirty="0">
              <a:latin typeface="FbSpoiler-Regular"/>
            </a:endParaRPr>
          </a:p>
          <a:p>
            <a:pPr algn="r"/>
            <a:endParaRPr lang="he-IL" sz="1800" b="0" i="0" u="none" strike="noStrike" baseline="0" dirty="0">
              <a:latin typeface="FbSpoiler-Regular"/>
            </a:endParaRPr>
          </a:p>
          <a:p>
            <a:pPr algn="r"/>
            <a:endParaRPr lang="he-IL" sz="1800" b="0" i="0" u="none" strike="noStrike" baseline="0" dirty="0">
              <a:latin typeface="FbSpoiler-Regular"/>
            </a:endParaRPr>
          </a:p>
          <a:p>
            <a:pPr algn="r"/>
            <a:r>
              <a:rPr lang="he-IL" sz="1800" b="0" i="0" u="none" strike="noStrike" baseline="0" dirty="0">
                <a:latin typeface="FbSpoiler-Regular"/>
              </a:rPr>
              <a:t>תשובות: א. קרקעות נוצרות מבליה מכנית וכימית של סלעים (לתלמידים להשתמש במילה התפוררות). ב. תוצר הבליה של הסלעים הוא גרגירים. ג. מים (השקיה, משקעים, מי תהום – מים חודרים אל הרווחים שבין הגרגירים). כמות המים בקרקע תלויה בתנאי האקלים וסוג החומרים שמרכיבים אותה. אוויר (האוויר חודר אל הרווחים שבין הגרגירים). צמחים (צמחים שגדלו על הקרקע או הגיעו אליה על ידי רוח ובעלי חיים), שרידי בעלי חיים (בעלי חיים שהקרקע משמשת להם סביבת חיים או בעלי חיים שעברו במקום). לעִִתים הקרקע מכילה גם שרידים של פעילות האדם (חפצים וחומרים).</a:t>
            </a:r>
            <a:endParaRPr lang="he-IL" b="0"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10</a:t>
            </a:fld>
            <a:endParaRPr lang="he-IL"/>
          </a:p>
        </p:txBody>
      </p:sp>
    </p:spTree>
    <p:extLst>
      <p:ext uri="{BB962C8B-B14F-4D97-AF65-F5344CB8AC3E}">
        <p14:creationId xmlns:p14="http://schemas.microsoft.com/office/powerpoint/2010/main" val="2290540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r"/>
            <a:r>
              <a:rPr lang="he-IL" sz="1200" b="0" i="0" u="none" strike="noStrike" baseline="0" dirty="0">
                <a:latin typeface="FbSpoiler-Regular"/>
              </a:rPr>
              <a:t>ההבדל הראשון הבולט בין קרקע חולית לבין קרקע חרסיתית הינו גודלם של הגרגירים – בקרקע החולית הגרגירים גדולים יותר, הם סופחים מעט מאוד מים, ובשל הרווחים הגדולים יותר ביניהם, מים מחלחלים דרכם מהר יותר. לעומת זאת, קרקע חרסיתית הינה בעלת גרגירים קטנים מאוד, יש לה יכולת ספיחה גבוהה יותר של מים , ולכן היא הופכת לעיסתית.</a:t>
            </a:r>
          </a:p>
          <a:p>
            <a:pPr algn="r"/>
            <a:endParaRPr lang="he-IL" sz="1800" b="0" i="0" u="none" strike="noStrike" baseline="0" dirty="0">
              <a:latin typeface="FbSpoiler-Regular"/>
            </a:endParaRPr>
          </a:p>
          <a:p>
            <a:pPr algn="r"/>
            <a:r>
              <a:rPr lang="he-IL" sz="1800" b="0" i="0" u="none" strike="noStrike" baseline="0" dirty="0">
                <a:latin typeface="FbSpoiler-Regular"/>
              </a:rPr>
              <a:t>קרקעות נבדלות זו מזו ביחסי החומרים המרכיבים אותן - בעיקר במרכיב החולי ובמרכיב החרסיתי. קרקע שעשירה באופן יחסי בחול תיחשב לקרקע חולית וקרקע שעשירה באופן יחסי בחרסית תיחשב לקרקע חרסיתית. במשימה הלומדים מאפיינים את הקרקע החולית ואת הקרקע החרסיתית בשלוש תכונות: גודל גרגיר, עיסתיוּת וחלחול. כל אחד מחלקי המשימה עוסק בתכונה אחת</a:t>
            </a:r>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12</a:t>
            </a:fld>
            <a:endParaRPr lang="he-IL"/>
          </a:p>
        </p:txBody>
      </p:sp>
    </p:spTree>
    <p:extLst>
      <p:ext uri="{BB962C8B-B14F-4D97-AF65-F5344CB8AC3E}">
        <p14:creationId xmlns:p14="http://schemas.microsoft.com/office/powerpoint/2010/main" val="11092885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מאפיינים תכונות של קרקעות באמצעות עריכת תצפית </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13</a:t>
            </a:fld>
            <a:endParaRPr lang="he-IL"/>
          </a:p>
        </p:txBody>
      </p:sp>
    </p:spTree>
    <p:extLst>
      <p:ext uri="{BB962C8B-B14F-4D97-AF65-F5344CB8AC3E}">
        <p14:creationId xmlns:p14="http://schemas.microsoft.com/office/powerpoint/2010/main" val="2756900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המשימה מזמנת ביצוע של ניסוי מדעי מבוקר. בטרם ניגשים לביצוע הניסוי חשוב לעודד את הלומדים להעלות רעיונות לקבלת התשובה שמוצגת במטרת הניסוי. בניסוי משווים את מהירות (נפח המים ביחידת זמן) החלחול של מים בין קרקע</a:t>
            </a:r>
          </a:p>
          <a:p>
            <a:r>
              <a:rPr lang="he-IL" dirty="0"/>
              <a:t>חרסיתית לקרקע חולית. חשוב לעודד בנות להיות ראשת קבוצה ולחלק תפקידים בקבוצה.</a:t>
            </a:r>
          </a:p>
          <a:p>
            <a:endParaRPr lang="he-IL" dirty="0"/>
          </a:p>
          <a:p>
            <a:r>
              <a:rPr lang="he-IL" dirty="0"/>
              <a:t>א. ההפרש בין כמות המים שנמזגה לכמות המים שנמדדה בכוס כעבור 3 דקות. ב. במשורה שבמשפך שבה הייתה קרקע חולית. ג. כל קבוצה מהווה חזרה לניסוי. חשיבות החזרות כדי לבדוק האם התוצאות חוזרות על עצמן ואינן מקריות. זהו תיקוף התוצאות והמסקנות. ד. בקרקע החולית. נפח המים שנשאר בקרקע הוא קטן יותר. ה. הרווחים בין הגרגירים של החול גדולים בהשוואה לרווחים שבין גרגירי החרסית מה שמאפשר מעבר של מים מהיר יותר.</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16</a:t>
            </a:fld>
            <a:endParaRPr lang="he-IL"/>
          </a:p>
        </p:txBody>
      </p:sp>
    </p:spTree>
    <p:extLst>
      <p:ext uri="{BB962C8B-B14F-4D97-AF65-F5344CB8AC3E}">
        <p14:creationId xmlns:p14="http://schemas.microsoft.com/office/powerpoint/2010/main" val="27465546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אוריינות מדעית: 1. באיזה סוג קרקע מחלחלים יותר מים? 2. סוג הקרקע. 3. נפח המים שנמזגו לכל משפך ) 50 סמ"ק(, כמויות זהות של הקרקע ( 50 גרמים), אותו סוג וגודל משפך, זמן (3 דקות). 4. כדי להיות בטוחים שרק הגורם הנבדק הוא הגורם שהשפיע על תוצאות הניסוי, ולא כל גורם אחר. היבט זה טופל בפרק עולם המתכות. 5. החזרות חשובות כדי לוודא שהתוצאות חוזרות על עצמן והן אינן מקריות.</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17</a:t>
            </a:fld>
            <a:endParaRPr lang="he-IL"/>
          </a:p>
        </p:txBody>
      </p:sp>
    </p:spTree>
    <p:extLst>
      <p:ext uri="{BB962C8B-B14F-4D97-AF65-F5344CB8AC3E}">
        <p14:creationId xmlns:p14="http://schemas.microsoft.com/office/powerpoint/2010/main" val="21950664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אפיון הקרקעות וזיהוין נעשה בדרך התנסותית המשלבת את מיומנות החשיבה השוואה. התלמידים בודקים באופן שיטתי את הקרקעות לפי סדרת תכונות נתונה (צבע, גודל גרגיר, הימצאות שרידים של יצורים חיים, הימצאות של אוויר ומים) ומגדירים מהי קרקע על פי מכלול תכונותיה.</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18</a:t>
            </a:fld>
            <a:endParaRPr lang="he-IL"/>
          </a:p>
        </p:txBody>
      </p:sp>
    </p:spTree>
    <p:extLst>
      <p:ext uri="{BB962C8B-B14F-4D97-AF65-F5344CB8AC3E}">
        <p14:creationId xmlns:p14="http://schemas.microsoft.com/office/powerpoint/2010/main" val="3831914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האדם מנצל את הסלעים והקרקעות לרווחתו, אך יחד עם זאת, השימוש בהם יכול לגרום לנזק לסביבה. נקודה זו מטופלת בהרחבה בשער משאבי טבע – אדם וסביבה.</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19</a:t>
            </a:fld>
            <a:endParaRPr lang="he-IL"/>
          </a:p>
        </p:txBody>
      </p:sp>
    </p:spTree>
    <p:extLst>
      <p:ext uri="{BB962C8B-B14F-4D97-AF65-F5344CB8AC3E}">
        <p14:creationId xmlns:p14="http://schemas.microsoft.com/office/powerpoint/2010/main" val="992030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מקיימים דיון </a:t>
            </a:r>
            <a:r>
              <a:rPr lang="he-IL" dirty="0" err="1"/>
              <a:t>בשאלה:מהן</a:t>
            </a:r>
            <a:r>
              <a:rPr lang="he-IL" dirty="0"/>
              <a:t> הפעולות שפוגעות בקרקעות?</a:t>
            </a:r>
          </a:p>
          <a:p>
            <a:r>
              <a:rPr lang="he-IL" dirty="0"/>
              <a:t>לאחר מכן פונים לפעילות בספר.</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20</a:t>
            </a:fld>
            <a:endParaRPr lang="he-IL"/>
          </a:p>
        </p:txBody>
      </p:sp>
    </p:spTree>
    <p:extLst>
      <p:ext uri="{BB962C8B-B14F-4D97-AF65-F5344CB8AC3E}">
        <p14:creationId xmlns:p14="http://schemas.microsoft.com/office/powerpoint/2010/main" val="3905650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תשובות: 1. חקלאים, 2. חקלאים, 3.חקלאים, 4. רשויות, מפעלים, 5. רשויות, מדינה (נטיעת עצים), 6. המדינה. 7. מקשיבים לתשובות מבלי להיות שיפוטיים. בשער "בריאות – מים ומזון" נלמד על הקשר בין ה</a:t>
            </a:r>
          </a:p>
          <a:p>
            <a:endParaRPr lang="he-IL" dirty="0"/>
          </a:p>
          <a:p>
            <a:endParaRPr lang="he-IL" dirty="0"/>
          </a:p>
          <a:p>
            <a:r>
              <a:rPr lang="he-IL" dirty="0"/>
              <a:t>מטרת התבנית הזו היא לקיים שיח בכיתה - מורה ותלמידים. צריך לשקף את השאלות ולהנחות את המורה לקיום שיח. אין הכוונה שיענו על השאלות </a:t>
            </a:r>
            <a:r>
              <a:rPr lang="he-IL" dirty="0" err="1"/>
              <a:t>במחברת.קטנת</a:t>
            </a:r>
            <a:r>
              <a:rPr lang="he-IL" dirty="0"/>
              <a:t> הצריכה של מזון לשמירה על הקרקע.</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21</a:t>
            </a:fld>
            <a:endParaRPr lang="he-IL"/>
          </a:p>
        </p:txBody>
      </p:sp>
    </p:spTree>
    <p:extLst>
      <p:ext uri="{BB962C8B-B14F-4D97-AF65-F5344CB8AC3E}">
        <p14:creationId xmlns:p14="http://schemas.microsoft.com/office/powerpoint/2010/main" val="1382669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7070F-7BAC-8261-18BF-2EA87699F397}"/>
            </a:ext>
          </a:extLst>
        </p:cNvPr>
        <p:cNvGrpSpPr/>
        <p:nvPr/>
      </p:nvGrpSpPr>
      <p:grpSpPr>
        <a:xfrm>
          <a:off x="0" y="0"/>
          <a:ext cx="0" cy="0"/>
          <a:chOff x="0" y="0"/>
          <a:chExt cx="0" cy="0"/>
        </a:xfrm>
      </p:grpSpPr>
      <p:sp>
        <p:nvSpPr>
          <p:cNvPr id="2" name="מציין מיקום של תמונת שקופית 1">
            <a:extLst>
              <a:ext uri="{FF2B5EF4-FFF2-40B4-BE49-F238E27FC236}">
                <a16:creationId xmlns:a16="http://schemas.microsoft.com/office/drawing/2014/main" id="{7E2EF67B-A36D-AC4D-291F-B22C93F6FB02}"/>
              </a:ext>
            </a:extLst>
          </p:cNvPr>
          <p:cNvSpPr>
            <a:spLocks noGrp="1" noRot="1" noChangeAspect="1"/>
          </p:cNvSpPr>
          <p:nvPr>
            <p:ph type="sldImg"/>
          </p:nvPr>
        </p:nvSpPr>
        <p:spPr/>
      </p:sp>
      <p:sp>
        <p:nvSpPr>
          <p:cNvPr id="3" name="מציין מיקום של הערות 2">
            <a:extLst>
              <a:ext uri="{FF2B5EF4-FFF2-40B4-BE49-F238E27FC236}">
                <a16:creationId xmlns:a16="http://schemas.microsoft.com/office/drawing/2014/main" id="{9C7A1AB2-E208-868D-8A33-C17856F9FDAA}"/>
              </a:ext>
            </a:extLst>
          </p:cNvPr>
          <p:cNvSpPr>
            <a:spLocks noGrp="1"/>
          </p:cNvSpPr>
          <p:nvPr>
            <p:ph type="body" idx="1"/>
          </p:nvPr>
        </p:nvSpPr>
        <p:spPr/>
        <p:txBody>
          <a:bodyPr/>
          <a:lstStyle/>
          <a:p>
            <a:r>
              <a:rPr lang="he-IL" dirty="0"/>
              <a:t>תשובות: 1. חקלאים, 2. חקלאים, 3.חקלאים, 4. רשויות, מפעלים, 5. רשויות, מדינה (נטיעת עצים), 6. המדינה. 7. מקשיבים לתשובות מבלי להיות שיפוטיים. בשער "בריאות – מים ומזון" נלמד על הקשר בין הקטנת הצריכה של מזון לשמירה על הקרקע.</a:t>
            </a:r>
          </a:p>
          <a:p>
            <a:endParaRPr lang="he-IL" dirty="0"/>
          </a:p>
          <a:p>
            <a:r>
              <a:rPr lang="he-IL" dirty="0"/>
              <a:t>מקיימים דיון בשאלה: כיצד אנו יכולים לעזור בשמירה על קרקעות וסלעים</a:t>
            </a:r>
          </a:p>
        </p:txBody>
      </p:sp>
      <p:sp>
        <p:nvSpPr>
          <p:cNvPr id="4" name="מציין מיקום של מספר שקופית 3">
            <a:extLst>
              <a:ext uri="{FF2B5EF4-FFF2-40B4-BE49-F238E27FC236}">
                <a16:creationId xmlns:a16="http://schemas.microsoft.com/office/drawing/2014/main" id="{DF7DF12C-FB9C-F3BE-9CF5-2401A7FFD142}"/>
              </a:ext>
            </a:extLst>
          </p:cNvPr>
          <p:cNvSpPr>
            <a:spLocks noGrp="1"/>
          </p:cNvSpPr>
          <p:nvPr>
            <p:ph type="sldNum" sz="quarter" idx="5"/>
          </p:nvPr>
        </p:nvSpPr>
        <p:spPr/>
        <p:txBody>
          <a:bodyPr/>
          <a:lstStyle/>
          <a:p>
            <a:fld id="{F7BA7901-E470-48C9-9274-A54E338D656A}" type="slidenum">
              <a:rPr lang="he-IL" smtClean="0"/>
              <a:t>22</a:t>
            </a:fld>
            <a:endParaRPr lang="he-IL"/>
          </a:p>
        </p:txBody>
      </p:sp>
    </p:spTree>
    <p:extLst>
      <p:ext uri="{BB962C8B-B14F-4D97-AF65-F5344CB8AC3E}">
        <p14:creationId xmlns:p14="http://schemas.microsoft.com/office/powerpoint/2010/main" val="42776536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השאלות/המשימות שמופיעות בתבנית זו מיועדות לבדיקת ביצועי הבנה ולפיכך יש להן פוטנציאל להערכה מעצבת.</a:t>
            </a:r>
          </a:p>
          <a:p>
            <a:r>
              <a:rPr lang="he-IL" dirty="0"/>
              <a:t>בניגוד להערכה מסכמת שהיא הערכה לצורך סיכום שלב הלמידה. הערכה מעצבת היא הערכה שבמסגרתה קיים משוב</a:t>
            </a:r>
          </a:p>
          <a:p>
            <a:r>
              <a:rPr lang="he-IL" dirty="0"/>
              <a:t>מתמיד ומתחולל תהליך למידה מתמשך.</a:t>
            </a:r>
          </a:p>
          <a:p>
            <a:endParaRPr lang="he-IL" dirty="0"/>
          </a:p>
          <a:p>
            <a:r>
              <a:rPr lang="he-IL" dirty="0"/>
              <a:t>תשובה לשאלות 1: א. עיסתיות, ב. קשיות, ג. מבנה הסלע, ד. חלחול 2: בזלת. 3: א. חול בחוף הים וחרסית באפיק הנחל. ב. באפיק הנחל. באפיקי הנחל נמצאת קרקע חרסיתית. קרקע חרסיתית סופחת מים והופכת</a:t>
            </a:r>
          </a:p>
          <a:p>
            <a:r>
              <a:rPr lang="he-IL" dirty="0"/>
              <a:t>לבוץ. ג. כדור החול יתפורר לגרגירים, ואילו כדור החרסית יתרסק לגושים. 4: חומרים. א. חרסית, ב. חול, ג. מבנה, ד. גרניט, ה. אוויר, ו. מגדלת</a:t>
            </a:r>
          </a:p>
          <a:p>
            <a:endParaRPr lang="he-IL" dirty="0"/>
          </a:p>
          <a:p>
            <a:r>
              <a:rPr lang="he-IL" dirty="0"/>
              <a:t>תשובה לשאלה 5: א. החום היא הקרקע, הירוק הם הצמחים שגדלים על הקרקע. בלי צמחים (יצרני המזון) אין קיום לבעלי החיים. ב. זהו תרגיל של היסק לוגי. אם א גורם ל-ב, ו-ב גורם ל-ג אז א גורם ל-ג. כלומר, בלי קרקע אין חיים</a:t>
            </a:r>
          </a:p>
          <a:p>
            <a:r>
              <a:rPr lang="he-IL" dirty="0"/>
              <a:t>לצורות החיים שעל פני כדור הארץ (לפחות לאלה שמתקיימים על פני היבשה).</a:t>
            </a:r>
          </a:p>
          <a:p>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23</a:t>
            </a:fld>
            <a:endParaRPr lang="he-IL"/>
          </a:p>
        </p:txBody>
      </p:sp>
    </p:spTree>
    <p:extLst>
      <p:ext uri="{BB962C8B-B14F-4D97-AF65-F5344CB8AC3E}">
        <p14:creationId xmlns:p14="http://schemas.microsoft.com/office/powerpoint/2010/main" val="988629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D4CC9-87E5-B5AA-8EB6-D00807D998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344F92-E5EC-B211-D729-3EB7A7F69C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9E317A-4902-D523-6AB0-0B9345A3C1FC}"/>
              </a:ext>
            </a:extLst>
          </p:cNvPr>
          <p:cNvSpPr>
            <a:spLocks noGrp="1"/>
          </p:cNvSpPr>
          <p:nvPr>
            <p:ph type="body" idx="1"/>
          </p:nvPr>
        </p:nvSpPr>
        <p:spPr/>
        <p:txBody>
          <a:bodyPr/>
          <a:lstStyle/>
          <a:p>
            <a:r>
              <a:rPr lang="he-IL"/>
              <a:t>המשימה </a:t>
            </a:r>
            <a:r>
              <a:rPr lang="he-IL" dirty="0"/>
              <a:t>בודקת שליטה בציוני הדרך הבאים:</a:t>
            </a:r>
          </a:p>
          <a:p>
            <a:endParaRPr lang="he-IL" dirty="0"/>
          </a:p>
          <a:p>
            <a:r>
              <a:rPr lang="he-IL" dirty="0"/>
              <a:t>סלעים</a:t>
            </a:r>
          </a:p>
          <a:p>
            <a:r>
              <a:rPr lang="he-IL" dirty="0"/>
              <a:t>- סוגי סלעים: גיר, בזלת, צור, כורכר, אבן חול, גרניט</a:t>
            </a:r>
          </a:p>
          <a:p>
            <a:r>
              <a:rPr lang="he-IL" dirty="0"/>
              <a:t>     &gt; הערה: יש להכיר שלושה סוגי סלעים לפי אזורי מגורים.</a:t>
            </a:r>
          </a:p>
          <a:p>
            <a:r>
              <a:rPr lang="he-IL" dirty="0"/>
              <a:t>- תכונות סלעים: מבנה (גרגירי, גבישי), עיסתיות, צבע, קשיות, תגובה לחומצה</a:t>
            </a:r>
          </a:p>
          <a:p>
            <a:r>
              <a:rPr lang="he-IL" dirty="0"/>
              <a:t>קרקעות</a:t>
            </a:r>
          </a:p>
          <a:p>
            <a:r>
              <a:rPr lang="he-IL" dirty="0"/>
              <a:t>- מקור הקרקע: בליה של סלעים</a:t>
            </a:r>
          </a:p>
          <a:p>
            <a:r>
              <a:rPr lang="he-IL" dirty="0"/>
              <a:t>- מרכיבי הקרקע (גרגירים, שרידי צמחים ובעלי חיים, אוויר ומים)</a:t>
            </a:r>
          </a:p>
          <a:p>
            <a:r>
              <a:rPr lang="he-IL" dirty="0"/>
              <a:t>- סוגי קרקע (קרקע חולית, קרקע חרסיתית) וההבדלים במבנה (גודל גרגיר) ובתכונות (חלחול, עיסתיות)</a:t>
            </a:r>
          </a:p>
          <a:p>
            <a:r>
              <a:rPr lang="he-IL" dirty="0"/>
              <a:t>השפעת האדם על הסביבה</a:t>
            </a:r>
          </a:p>
          <a:p>
            <a:r>
              <a:rPr lang="he-IL" dirty="0"/>
              <a:t>- שימושים במרכיבי סביבה לא חיים (דוממים)</a:t>
            </a:r>
          </a:p>
          <a:p>
            <a:r>
              <a:rPr lang="he-IL" dirty="0"/>
              <a:t>- סלעים, לדוגמה: משטחי עבודה במטבחים, לבנים לריצוף מדרכות ולבניית בתים.</a:t>
            </a:r>
          </a:p>
          <a:p>
            <a:r>
              <a:rPr lang="he-IL" dirty="0"/>
              <a:t>המחיר הסביבתי</a:t>
            </a:r>
          </a:p>
          <a:p>
            <a:r>
              <a:rPr lang="he-IL" dirty="0"/>
              <a:t>- סלעים: מפגעים בעקבות חציבה</a:t>
            </a:r>
          </a:p>
          <a:p>
            <a:r>
              <a:rPr lang="he-IL" dirty="0"/>
              <a:t>- רעש, אבק, פגיעה בנוף.</a:t>
            </a:r>
          </a:p>
          <a:p>
            <a:r>
              <a:rPr lang="he-IL" dirty="0"/>
              <a:t>פתרונות לשמירה על הסביבה</a:t>
            </a:r>
          </a:p>
          <a:p>
            <a:r>
              <a:rPr lang="he-IL" dirty="0"/>
              <a:t>- סלעים: שיקום מחצבות ונוף</a:t>
            </a:r>
            <a:endParaRPr lang="en-US" dirty="0"/>
          </a:p>
        </p:txBody>
      </p:sp>
      <p:sp>
        <p:nvSpPr>
          <p:cNvPr id="4" name="Slide Number Placeholder 3">
            <a:extLst>
              <a:ext uri="{FF2B5EF4-FFF2-40B4-BE49-F238E27FC236}">
                <a16:creationId xmlns:a16="http://schemas.microsoft.com/office/drawing/2014/main" id="{25FDA41A-AD23-A1F5-B607-C871728022B7}"/>
              </a:ext>
            </a:extLst>
          </p:cNvPr>
          <p:cNvSpPr>
            <a:spLocks noGrp="1"/>
          </p:cNvSpPr>
          <p:nvPr>
            <p:ph type="sldNum" sz="quarter" idx="5"/>
          </p:nvPr>
        </p:nvSpPr>
        <p:spPr/>
        <p:txBody>
          <a:bodyPr/>
          <a:lstStyle/>
          <a:p>
            <a:fld id="{F7BA7901-E470-48C9-9274-A54E338D656A}" type="slidenum">
              <a:rPr lang="he-IL" smtClean="0"/>
              <a:t>24</a:t>
            </a:fld>
            <a:endParaRPr lang="he-IL"/>
          </a:p>
        </p:txBody>
      </p:sp>
    </p:spTree>
    <p:extLst>
      <p:ext uri="{BB962C8B-B14F-4D97-AF65-F5344CB8AC3E}">
        <p14:creationId xmlns:p14="http://schemas.microsoft.com/office/powerpoint/2010/main" val="7394678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a:p>
            <a:r>
              <a:rPr lang="he-IL" dirty="0"/>
              <a:t>לסיכום הפרק אפשר לבקש מהתלמידים להביא דוגמאות למשימות שבעזרתן אפשר לאמת את היגדי הסיכום.</a:t>
            </a:r>
          </a:p>
          <a:p>
            <a:r>
              <a:rPr lang="he-IL" dirty="0"/>
              <a:t>אפשר לבקש מהתלמידים לחבר שאלות להיגדי הסיכום.</a:t>
            </a:r>
          </a:p>
          <a:p>
            <a:endParaRPr lang="he-IL" dirty="0"/>
          </a:p>
          <a:p>
            <a:r>
              <a:rPr lang="he-IL" dirty="0"/>
              <a:t>השלמת המילים: כדור הארץ, גרגירים, סלעים, קרקעות, תכונות, חלחול, בנייה, מזון, סביבה</a:t>
            </a:r>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25</a:t>
            </a:fld>
            <a:endParaRPr lang="he-IL"/>
          </a:p>
        </p:txBody>
      </p:sp>
    </p:spTree>
    <p:extLst>
      <p:ext uri="{BB962C8B-B14F-4D97-AF65-F5344CB8AC3E}">
        <p14:creationId xmlns:p14="http://schemas.microsoft.com/office/powerpoint/2010/main" val="14919959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לסיכום הפרק אפשר לבקש מהתלמידים להביא דוגמאות למשימות שבעזרתן אפשר לאמת את המיומנויות שהפעלנו.</a:t>
            </a:r>
          </a:p>
          <a:p>
            <a:r>
              <a:rPr lang="he-IL" dirty="0"/>
              <a:t>לדוגמה: באיזו משימה ערכנו תצפיות וניסויים?</a:t>
            </a:r>
          </a:p>
          <a:p>
            <a:r>
              <a:rPr lang="he-IL" dirty="0"/>
              <a:t>תשובה: מאפיינים קרקע חרסיתית וקרקע חולית, עמודים 40-39.</a:t>
            </a:r>
          </a:p>
          <a:p>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26</a:t>
            </a:fld>
            <a:endParaRPr lang="he-IL"/>
          </a:p>
        </p:txBody>
      </p:sp>
    </p:spTree>
    <p:extLst>
      <p:ext uri="{BB962C8B-B14F-4D97-AF65-F5344CB8AC3E}">
        <p14:creationId xmlns:p14="http://schemas.microsoft.com/office/powerpoint/2010/main" val="24870067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dirty="0"/>
          </a:p>
        </p:txBody>
      </p:sp>
      <p:sp>
        <p:nvSpPr>
          <p:cNvPr id="4" name="מציין מיקום של מספר שקופית 3"/>
          <p:cNvSpPr>
            <a:spLocks noGrp="1"/>
          </p:cNvSpPr>
          <p:nvPr>
            <p:ph type="sldNum" sz="quarter" idx="5"/>
          </p:nvPr>
        </p:nvSpPr>
        <p:spPr/>
        <p:txBody>
          <a:bodyPr/>
          <a:lstStyle/>
          <a:p>
            <a:fld id="{F7BA7901-E470-48C9-9274-A54E338D656A}" type="slidenum">
              <a:rPr lang="he-IL" smtClean="0"/>
              <a:t>28</a:t>
            </a:fld>
            <a:endParaRPr lang="he-IL"/>
          </a:p>
        </p:txBody>
      </p:sp>
    </p:spTree>
    <p:extLst>
      <p:ext uri="{BB962C8B-B14F-4D97-AF65-F5344CB8AC3E}">
        <p14:creationId xmlns:p14="http://schemas.microsoft.com/office/powerpoint/2010/main" val="23745760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29FF16A-42BC-CA9C-FC60-45486752F49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2BADC08E-8976-D2EE-3893-DC5D996832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B1B0C87A-9998-2053-4393-84CD83FF3AD9}"/>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3443EB08-5451-8534-173F-68CBEC7C754E}"/>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6FA470B-8095-1F2E-9F9A-F9DFEF76FAC0}"/>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5246051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8142548-7B2E-66A4-6371-DB5B0C30256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3F12B2E-F533-7F44-DA8B-CF0E02A72846}"/>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91539F5-5B56-D99B-C9EF-C58E5E06E372}"/>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649BF19B-1608-DC9C-81F0-6A8BA1372F05}"/>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9031DA2-1183-029D-2EC3-10283393C2D4}"/>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692397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92BDC5C-A988-50CB-E4D8-45DB626E085F}"/>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12C00E98-10D9-8BF0-97E2-1E4596AC1A6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3C4C4B9-7B2D-4963-EE4F-EBEE36C9059C}"/>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A82A97D9-2127-E1A3-BE04-9B7377D2E3C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FFD9FC2-E85D-40B2-F032-151F5B8F2BF7}"/>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193735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AF5220-E1E3-94D6-1EE8-295BD9003EC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85A8444-2CA3-BB2E-D529-B527D64BDF35}"/>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F00DFEBC-E091-894C-0B97-708D8CC56493}"/>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AEF1AA1-104B-3CE7-B621-D3A2811003C1}"/>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EEA3040A-08EB-BC92-1B4D-5E9DF1B3CED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9033DEA3-1BCD-F1DB-C599-147847168667}"/>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11208988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3E15DA5-C490-50C4-FA74-F83FBFB09E5B}"/>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E75FFA5-AA82-2272-7D33-49A526D7AF2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DF128CBE-0CD4-52EE-3596-BEE329803F8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6BC3F484-6858-323C-F477-23A1C0218E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F34688C-A27F-E2F8-E48B-9031BC38EC7B}"/>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92A11E80-690D-D14E-432E-09B596F08877}"/>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8" name="מציין מיקום של כותרת תחתונה 7">
            <a:extLst>
              <a:ext uri="{FF2B5EF4-FFF2-40B4-BE49-F238E27FC236}">
                <a16:creationId xmlns:a16="http://schemas.microsoft.com/office/drawing/2014/main" id="{142C831E-3F8B-E395-79AC-0425550862E2}"/>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F5DE71E-8285-3E65-801A-EEB5C95CA9EC}"/>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225858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E2D55D-57FA-DFE2-D86B-B2FA91B2FC7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862E1654-F276-9663-5D82-DB2B2DB7ECBE}"/>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4" name="מציין מיקום של כותרת תחתונה 3">
            <a:extLst>
              <a:ext uri="{FF2B5EF4-FFF2-40B4-BE49-F238E27FC236}">
                <a16:creationId xmlns:a16="http://schemas.microsoft.com/office/drawing/2014/main" id="{C990F5A2-1508-C570-B032-7D9E41BE643A}"/>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956D0384-8B91-6DDC-1547-4F22A79E252C}"/>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9664668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C542C26F-7666-B253-0541-B87DED73DA5F}"/>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3" name="מציין מיקום של כותרת תחתונה 2">
            <a:extLst>
              <a:ext uri="{FF2B5EF4-FFF2-40B4-BE49-F238E27FC236}">
                <a16:creationId xmlns:a16="http://schemas.microsoft.com/office/drawing/2014/main" id="{7D77D825-FF31-E77A-E27E-77D281C8744F}"/>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FF522EA8-6A55-C9AD-CA94-04EF751F1C30}"/>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18630142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2347AB6-308E-F149-83E9-C2EB5EA5289C}"/>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0E8D13B4-3AC0-D700-3B89-8F6A6C766D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E409D127-6C52-51AE-5647-729D3C0A00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599319D6-FD80-3D34-C6C4-33B696B31016}"/>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BF260BD0-1D0E-D0CC-5128-46B739C5BE8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044AB3D9-D4ED-2C37-351E-E9E0C149FB9A}"/>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450403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7901E6-53B7-701D-6E41-14B7256DF2BF}"/>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92BD324A-45BF-7549-66C6-1887123106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C8E196E4-7005-5FC1-589E-4BB372CAA4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C56A236-1E07-6F44-549D-F4AB76CDE9BF}"/>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6" name="מציין מיקום של כותרת תחתונה 5">
            <a:extLst>
              <a:ext uri="{FF2B5EF4-FFF2-40B4-BE49-F238E27FC236}">
                <a16:creationId xmlns:a16="http://schemas.microsoft.com/office/drawing/2014/main" id="{1BCA1A84-CB93-CF43-C402-F793C1E3E54F}"/>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525F8C3-22DF-2796-BD04-868EFAF7E52B}"/>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3180303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FF99F3-B400-B84D-7AE9-BA6AF8288AB4}"/>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1FB73F9A-7F7A-F7A0-8C80-FD2F715CC17F}"/>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9A676471-512B-57A1-3C90-2F64B80E5403}"/>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10D987A7-BB13-B6DD-E973-5204AFB6CAC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094A56E2-4C36-D71F-CE2D-96A52F2A8490}"/>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20996985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DA38128D-7CD2-0B46-614C-529778CB6D5D}"/>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CA03AF09-EF6E-5180-A269-FE953F6613C0}"/>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D0405967-7055-BC12-EF3F-AB18F8FA3CE0}"/>
              </a:ext>
            </a:extLst>
          </p:cNvPr>
          <p:cNvSpPr>
            <a:spLocks noGrp="1"/>
          </p:cNvSpPr>
          <p:nvPr>
            <p:ph type="dt" sz="half" idx="10"/>
          </p:nvPr>
        </p:nvSpPr>
        <p:spPr/>
        <p:txBody>
          <a:body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A4F79813-C283-801D-AC7F-2785638D934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565D53D-1605-2425-25C7-2498BF774396}"/>
              </a:ext>
            </a:extLst>
          </p:cNvPr>
          <p:cNvSpPr>
            <a:spLocks noGrp="1"/>
          </p:cNvSpPr>
          <p:nvPr>
            <p:ph type="sldNum" sz="quarter" idx="12"/>
          </p:nvPr>
        </p:nvSpPr>
        <p:spPr/>
        <p:txBody>
          <a:bodyPr/>
          <a:lstStyle/>
          <a:p>
            <a:fld id="{086204A7-217E-4CE3-B04B-5C171FACC5C0}" type="slidenum">
              <a:rPr lang="he-IL" smtClean="0"/>
              <a:t>‹#›</a:t>
            </a:fld>
            <a:endParaRPr lang="he-IL"/>
          </a:p>
        </p:txBody>
      </p:sp>
    </p:spTree>
    <p:extLst>
      <p:ext uri="{BB962C8B-B14F-4D97-AF65-F5344CB8AC3E}">
        <p14:creationId xmlns:p14="http://schemas.microsoft.com/office/powerpoint/2010/main" val="3999800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324C3F1-FC53-AC0A-AF9F-8AD451891D30}"/>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59870D5-623A-862D-A5CF-A618803FFA63}"/>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0720FCD-3FBC-499D-652B-67D2AE83FE39}"/>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DE625B02-4D15-49A0-840C-DAC574251C2B}" type="datetimeFigureOut">
              <a:rPr lang="he-IL" smtClean="0"/>
              <a:t>כ"ה/תשרי/תשפ"ז</a:t>
            </a:fld>
            <a:endParaRPr lang="he-IL"/>
          </a:p>
        </p:txBody>
      </p:sp>
      <p:sp>
        <p:nvSpPr>
          <p:cNvPr id="5" name="מציין מיקום של כותרת תחתונה 4">
            <a:extLst>
              <a:ext uri="{FF2B5EF4-FFF2-40B4-BE49-F238E27FC236}">
                <a16:creationId xmlns:a16="http://schemas.microsoft.com/office/drawing/2014/main" id="{6BF4585B-420B-A983-01D0-D17AA2D8C1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6A9CD394-0FAF-A86B-36B2-F82ED4946F5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86204A7-217E-4CE3-B04B-5C171FACC5C0}" type="slidenum">
              <a:rPr lang="he-IL" smtClean="0"/>
              <a:t>‹#›</a:t>
            </a:fld>
            <a:endParaRPr lang="he-IL"/>
          </a:p>
        </p:txBody>
      </p:sp>
    </p:spTree>
    <p:extLst>
      <p:ext uri="{BB962C8B-B14F-4D97-AF65-F5344CB8AC3E}">
        <p14:creationId xmlns:p14="http://schemas.microsoft.com/office/powerpoint/2010/main" val="22490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3.png"/><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3.png"/><Relationship Id="rId4" Type="http://schemas.openxmlformats.org/officeDocument/2006/relationships/image" Target="../media/image14.em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1.emf"/><Relationship Id="rId4" Type="http://schemas.openxmlformats.org/officeDocument/2006/relationships/image" Target="../media/image20.emf"/><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png"/><Relationship Id="rId10" Type="http://schemas.openxmlformats.org/officeDocument/2006/relationships/image" Target="../media/image31.png"/><Relationship Id="rId4" Type="http://schemas.openxmlformats.org/officeDocument/2006/relationships/image" Target="../media/image26.emf"/><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32.emf"/></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35.emf"/><Relationship Id="rId4" Type="http://schemas.openxmlformats.org/officeDocument/2006/relationships/image" Target="../media/image34.emf"/></Relationships>
</file>

<file path=ppt/slides/_rels/slide13.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40.png"/><Relationship Id="rId11" Type="http://schemas.openxmlformats.org/officeDocument/2006/relationships/image" Target="../media/image44.png"/><Relationship Id="rId5" Type="http://schemas.openxmlformats.org/officeDocument/2006/relationships/image" Target="../media/image39.emf"/><Relationship Id="rId10" Type="http://schemas.openxmlformats.org/officeDocument/2006/relationships/image" Target="../media/image43.png"/><Relationship Id="rId4" Type="http://schemas.openxmlformats.org/officeDocument/2006/relationships/image" Target="../media/image38.png"/><Relationship Id="rId9"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7.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0.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51.emf"/></Relationships>
</file>

<file path=ppt/slides/_rels/slide18.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1.png"/><Relationship Id="rId7" Type="http://schemas.openxmlformats.org/officeDocument/2006/relationships/image" Target="../media/image5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54.emf"/><Relationship Id="rId4" Type="http://schemas.openxmlformats.org/officeDocument/2006/relationships/image" Target="../media/image53.emf"/></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9.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2.emf"/><Relationship Id="rId5" Type="http://schemas.openxmlformats.org/officeDocument/2006/relationships/image" Target="../media/image61.emf"/><Relationship Id="rId4" Type="http://schemas.openxmlformats.org/officeDocument/2006/relationships/image" Target="../media/image60.emf"/></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3.png"/><Relationship Id="rId4" Type="http://schemas.openxmlformats.org/officeDocument/2006/relationships/image" Target="../media/image64.emf"/></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66.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9.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68.png"/><Relationship Id="rId5" Type="http://schemas.openxmlformats.org/officeDocument/2006/relationships/image" Target="../media/image3.png"/><Relationship Id="rId4" Type="http://schemas.openxmlformats.org/officeDocument/2006/relationships/image" Target="../media/image67.em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71.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3.png"/><Relationship Id="rId4" Type="http://schemas.openxmlformats.org/officeDocument/2006/relationships/image" Target="../media/image72.emf"/></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75.png"/><Relationship Id="rId4" Type="http://schemas.openxmlformats.org/officeDocument/2006/relationships/image" Target="../media/image74.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78.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77.emf"/><Relationship Id="rId4" Type="http://schemas.openxmlformats.org/officeDocument/2006/relationships/image" Target="../media/image7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a:extLst>
              <a:ext uri="{FF2B5EF4-FFF2-40B4-BE49-F238E27FC236}">
                <a16:creationId xmlns:a16="http://schemas.microsoft.com/office/drawing/2014/main" id="{3D07C3AB-03FA-F803-B3CD-E986A1B92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78381"/>
            <a:ext cx="4995682" cy="576073"/>
          </a:xfrm>
          <a:prstGeom prst="rect">
            <a:avLst/>
          </a:prstGeom>
        </p:spPr>
      </p:pic>
      <p:sp>
        <p:nvSpPr>
          <p:cNvPr id="26" name="תיבת טקסט 25">
            <a:extLst>
              <a:ext uri="{FF2B5EF4-FFF2-40B4-BE49-F238E27FC236}">
                <a16:creationId xmlns:a16="http://schemas.microsoft.com/office/drawing/2014/main" id="{04ECE098-99E1-7E1E-E999-A7B58148CA80}"/>
              </a:ext>
            </a:extLst>
          </p:cNvPr>
          <p:cNvSpPr txBox="1"/>
          <p:nvPr/>
        </p:nvSpPr>
        <p:spPr>
          <a:xfrm>
            <a:off x="366498" y="1452055"/>
            <a:ext cx="11459003" cy="2690160"/>
          </a:xfrm>
          <a:prstGeom prst="rect">
            <a:avLst/>
          </a:prstGeom>
          <a:noFill/>
        </p:spPr>
        <p:txBody>
          <a:bodyPr wrap="square">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lang="ar-JO" sz="4400" b="1" dirty="0">
                <a:solidFill>
                  <a:prstClr val="black"/>
                </a:solidFill>
                <a:latin typeface="Calibri Light" panose="020F0302020204030204"/>
                <a:cs typeface="Arial" panose="020B0604020202020204" pitchFamily="34" charset="0"/>
              </a:rPr>
              <a:t>الباب الأوَّل</a:t>
            </a: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رِحلة الى عالَم المَواد والمُنتَجات</a:t>
            </a:r>
            <a:endParaRPr lang="ar-JO" sz="4400" b="1" dirty="0">
              <a:solidFill>
                <a:prstClr val="black"/>
              </a:solidFill>
              <a:latin typeface="Calibri Light" panose="020F0302020204030204"/>
              <a:cs typeface="Arial" panose="020B0604020202020204" pitchFamily="34" charset="0"/>
            </a:endParaRPr>
          </a:p>
          <a:p>
            <a:pPr marL="0" marR="0" lvl="0" indent="0" algn="r" defTabSz="914400" rtl="1" eaLnBrk="1" fontAlgn="auto" latinLnBrk="0" hangingPunct="1">
              <a:lnSpc>
                <a:spcPct val="150000"/>
              </a:lnSpc>
              <a:spcBef>
                <a:spcPts val="0"/>
              </a:spcBef>
              <a:spcAft>
                <a:spcPts val="0"/>
              </a:spcAft>
              <a:buClrTx/>
              <a:buSzTx/>
              <a:buFontTx/>
              <a:buNone/>
              <a:tabLst/>
              <a:defRPr/>
            </a:pPr>
            <a:r>
              <a:rPr kumimoji="0" lang="ar-JO" sz="4400" b="1"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a:ln>
                  <a:noFill/>
                </a:ln>
                <a:solidFill>
                  <a:prstClr val="black"/>
                </a:solidFill>
                <a:effectLst/>
                <a:uLnTx/>
                <a:uFillTx/>
                <a:latin typeface="Calibri Light" panose="020F0302020204030204"/>
                <a:ea typeface="+mn-ea"/>
                <a:cs typeface="Arial" panose="020B0604020202020204" pitchFamily="34" charset="0"/>
              </a:rPr>
              <a:t>الفصل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الثاني</a:t>
            </a:r>
            <a:r>
              <a:rPr kumimoji="0" lang="he-IL"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 </a:t>
            </a:r>
            <a:r>
              <a:rPr kumimoji="0" lang="ar-JO" sz="44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عالم الصخور والأتربة</a:t>
            </a:r>
          </a:p>
          <a:p>
            <a:pPr marL="0" marR="0" lvl="0" indent="0" algn="r" defTabSz="914400" rtl="1" eaLnBrk="1" fontAlgn="auto" latinLnBrk="0" hangingPunct="1">
              <a:lnSpc>
                <a:spcPct val="150000"/>
              </a:lnSpc>
              <a:spcBef>
                <a:spcPts val="0"/>
              </a:spcBef>
              <a:spcAft>
                <a:spcPts val="0"/>
              </a:spcAft>
              <a:buClrTx/>
              <a:buSzTx/>
              <a:buFontTx/>
              <a:buNone/>
              <a:tabLst/>
              <a:defRPr/>
            </a:pPr>
            <a:r>
              <a:rPr lang="ar-JO" sz="2400" b="1" dirty="0">
                <a:solidFill>
                  <a:prstClr val="black"/>
                </a:solidFill>
                <a:latin typeface="Calibri Light" panose="020F0302020204030204"/>
                <a:cs typeface="Arial" panose="020B0604020202020204" pitchFamily="34" charset="0"/>
              </a:rPr>
              <a:t>الصفحات</a:t>
            </a:r>
            <a:r>
              <a:rPr kumimoji="0" lang="he-IL" sz="2400" b="1" i="0" u="none" strike="noStrike" kern="1200" cap="none" spc="0" normalizeH="0" baseline="0" noProof="0" dirty="0">
                <a:ln>
                  <a:noFill/>
                </a:ln>
                <a:solidFill>
                  <a:prstClr val="black"/>
                </a:solidFill>
                <a:effectLst/>
                <a:uLnTx/>
                <a:uFillTx/>
                <a:latin typeface="Calibri Light" panose="020F0302020204030204"/>
                <a:ea typeface="+mj-ea"/>
                <a:cs typeface="Arial" panose="020B0604020202020204" pitchFamily="34" charset="0"/>
              </a:rPr>
              <a:t>: 45-28</a:t>
            </a:r>
            <a:endParaRPr lang="he-IL" sz="2400" dirty="0"/>
          </a:p>
        </p:txBody>
      </p:sp>
      <p:pic>
        <p:nvPicPr>
          <p:cNvPr id="5" name="תמונה 4">
            <a:extLst>
              <a:ext uri="{FF2B5EF4-FFF2-40B4-BE49-F238E27FC236}">
                <a16:creationId xmlns:a16="http://schemas.microsoft.com/office/drawing/2014/main" id="{EF208691-A956-8E09-CC43-C5B3B7D81541}"/>
              </a:ext>
            </a:extLst>
          </p:cNvPr>
          <p:cNvPicPr>
            <a:picLocks noChangeAspect="1"/>
          </p:cNvPicPr>
          <p:nvPr/>
        </p:nvPicPr>
        <p:blipFill>
          <a:blip r:embed="rId4"/>
          <a:stretch>
            <a:fillRect/>
          </a:stretch>
        </p:blipFill>
        <p:spPr>
          <a:xfrm>
            <a:off x="1154237" y="4652883"/>
            <a:ext cx="10191750" cy="2172504"/>
          </a:xfrm>
          <a:prstGeom prst="rect">
            <a:avLst/>
          </a:prstGeom>
        </p:spPr>
      </p:pic>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05265" y="0"/>
            <a:ext cx="1039019" cy="688212"/>
          </a:xfrm>
          <a:prstGeom prst="rect">
            <a:avLst/>
          </a:prstGeom>
        </p:spPr>
      </p:pic>
    </p:spTree>
    <p:extLst>
      <p:ext uri="{BB962C8B-B14F-4D97-AF65-F5344CB8AC3E}">
        <p14:creationId xmlns:p14="http://schemas.microsoft.com/office/powerpoint/2010/main" val="956176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48715-0F3D-0FA4-C6F5-9C1853766924}"/>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A33B1991-6403-BC6A-E53E-F7D5A5380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pic>
        <p:nvPicPr>
          <p:cNvPr id="6" name="תמונה 5">
            <a:extLst>
              <a:ext uri="{FF2B5EF4-FFF2-40B4-BE49-F238E27FC236}">
                <a16:creationId xmlns:a16="http://schemas.microsoft.com/office/drawing/2014/main" id="{5D7F4B40-B48F-8A1D-6A39-FE6F144F544D}"/>
              </a:ext>
            </a:extLst>
          </p:cNvPr>
          <p:cNvPicPr>
            <a:picLocks noChangeAspect="1"/>
          </p:cNvPicPr>
          <p:nvPr/>
        </p:nvPicPr>
        <p:blipFill>
          <a:blip r:embed="rId4"/>
          <a:stretch>
            <a:fillRect/>
          </a:stretch>
        </p:blipFill>
        <p:spPr>
          <a:xfrm>
            <a:off x="6095999" y="4302267"/>
            <a:ext cx="2934074" cy="2334888"/>
          </a:xfrm>
          <a:prstGeom prst="rect">
            <a:avLst/>
          </a:prstGeom>
          <a:ln>
            <a:noFill/>
          </a:ln>
          <a:effectLst>
            <a:outerShdw blurRad="190500" algn="tl" rotWithShape="0">
              <a:srgbClr val="000000">
                <a:alpha val="70000"/>
              </a:srgbClr>
            </a:outerShdw>
          </a:effectLst>
        </p:spPr>
      </p:pic>
      <p:pic>
        <p:nvPicPr>
          <p:cNvPr id="8" name="תמונה 7">
            <a:extLst>
              <a:ext uri="{FF2B5EF4-FFF2-40B4-BE49-F238E27FC236}">
                <a16:creationId xmlns:a16="http://schemas.microsoft.com/office/drawing/2014/main" id="{991B3FF6-3930-95C7-5889-F6FB2A6EFE6B}"/>
              </a:ext>
            </a:extLst>
          </p:cNvPr>
          <p:cNvPicPr>
            <a:picLocks noChangeAspect="1"/>
          </p:cNvPicPr>
          <p:nvPr/>
        </p:nvPicPr>
        <p:blipFill>
          <a:blip r:embed="rId5"/>
          <a:stretch>
            <a:fillRect/>
          </a:stretch>
        </p:blipFill>
        <p:spPr>
          <a:xfrm>
            <a:off x="9169155" y="4302267"/>
            <a:ext cx="2934075" cy="2334888"/>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B0A5D0D7-9AC8-B70B-607F-B27FD9FE8772}"/>
              </a:ext>
            </a:extLst>
          </p:cNvPr>
          <p:cNvPicPr>
            <a:picLocks noChangeAspect="1"/>
          </p:cNvPicPr>
          <p:nvPr/>
        </p:nvPicPr>
        <p:blipFill>
          <a:blip r:embed="rId6"/>
          <a:stretch>
            <a:fillRect/>
          </a:stretch>
        </p:blipFill>
        <p:spPr>
          <a:xfrm>
            <a:off x="3022844" y="4287441"/>
            <a:ext cx="2934073" cy="2349714"/>
          </a:xfrm>
          <a:prstGeom prst="rect">
            <a:avLst/>
          </a:prstGeom>
          <a:ln>
            <a:noFill/>
          </a:ln>
          <a:effectLst>
            <a:outerShdw blurRad="190500" algn="tl" rotWithShape="0">
              <a:srgbClr val="000000">
                <a:alpha val="70000"/>
              </a:srgbClr>
            </a:outerShdw>
          </a:effectLst>
        </p:spPr>
      </p:pic>
      <p:pic>
        <p:nvPicPr>
          <p:cNvPr id="12" name="תמונה 11">
            <a:extLst>
              <a:ext uri="{FF2B5EF4-FFF2-40B4-BE49-F238E27FC236}">
                <a16:creationId xmlns:a16="http://schemas.microsoft.com/office/drawing/2014/main" id="{C177F77A-5147-87C8-4CE0-B988B4704B12}"/>
              </a:ext>
            </a:extLst>
          </p:cNvPr>
          <p:cNvPicPr>
            <a:picLocks noChangeAspect="1"/>
          </p:cNvPicPr>
          <p:nvPr/>
        </p:nvPicPr>
        <p:blipFill>
          <a:blip r:embed="rId7"/>
          <a:stretch>
            <a:fillRect/>
          </a:stretch>
        </p:blipFill>
        <p:spPr>
          <a:xfrm>
            <a:off x="156831" y="4287441"/>
            <a:ext cx="2726931" cy="2349714"/>
          </a:xfrm>
          <a:prstGeom prst="rect">
            <a:avLst/>
          </a:prstGeom>
          <a:ln>
            <a:noFill/>
          </a:ln>
          <a:effectLst>
            <a:outerShdw blurRad="190500" algn="tl" rotWithShape="0">
              <a:srgbClr val="000000">
                <a:alpha val="70000"/>
              </a:srgbClr>
            </a:outerShdw>
          </a:effectLst>
        </p:spPr>
      </p:pic>
      <p:sp>
        <p:nvSpPr>
          <p:cNvPr id="14" name="תיבת טקסט 13">
            <a:extLst>
              <a:ext uri="{FF2B5EF4-FFF2-40B4-BE49-F238E27FC236}">
                <a16:creationId xmlns:a16="http://schemas.microsoft.com/office/drawing/2014/main" id="{B50A19F9-BEF0-7A92-4133-7B22F990A692}"/>
              </a:ext>
            </a:extLst>
          </p:cNvPr>
          <p:cNvSpPr txBox="1"/>
          <p:nvPr/>
        </p:nvSpPr>
        <p:spPr>
          <a:xfrm>
            <a:off x="9169155" y="3859972"/>
            <a:ext cx="2234953" cy="369332"/>
          </a:xfrm>
          <a:prstGeom prst="rect">
            <a:avLst/>
          </a:prstGeom>
          <a:noFill/>
        </p:spPr>
        <p:txBody>
          <a:bodyPr wrap="square">
            <a:spAutoFit/>
          </a:bodyPr>
          <a:lstStyle/>
          <a:p>
            <a:r>
              <a:rPr lang="ar-JO" b="1" dirty="0">
                <a:latin typeface="FbSpoiler-Bold"/>
              </a:rPr>
              <a:t>بيت النابلسي- طبريا</a:t>
            </a:r>
            <a:endParaRPr lang="he-IL" dirty="0"/>
          </a:p>
        </p:txBody>
      </p:sp>
      <p:sp>
        <p:nvSpPr>
          <p:cNvPr id="16" name="תיבת טקסט 15">
            <a:extLst>
              <a:ext uri="{FF2B5EF4-FFF2-40B4-BE49-F238E27FC236}">
                <a16:creationId xmlns:a16="http://schemas.microsoft.com/office/drawing/2014/main" id="{E72460F4-A06F-D594-0DE2-4E54168FAFAA}"/>
              </a:ext>
            </a:extLst>
          </p:cNvPr>
          <p:cNvSpPr txBox="1"/>
          <p:nvPr/>
        </p:nvSpPr>
        <p:spPr>
          <a:xfrm>
            <a:off x="6312394" y="3861695"/>
            <a:ext cx="2501283" cy="369332"/>
          </a:xfrm>
          <a:prstGeom prst="rect">
            <a:avLst/>
          </a:prstGeom>
          <a:noFill/>
        </p:spPr>
        <p:txBody>
          <a:bodyPr wrap="square">
            <a:spAutoFit/>
          </a:bodyPr>
          <a:lstStyle/>
          <a:p>
            <a:r>
              <a:rPr lang="ar-JO" dirty="0"/>
              <a:t>مبنى معصرة- يكفي </a:t>
            </a:r>
            <a:r>
              <a:rPr lang="ar-JO" dirty="0" err="1"/>
              <a:t>يسرائيل</a:t>
            </a:r>
            <a:endParaRPr lang="he-IL" dirty="0"/>
          </a:p>
        </p:txBody>
      </p:sp>
      <p:sp>
        <p:nvSpPr>
          <p:cNvPr id="18" name="תיבת טקסט 17">
            <a:extLst>
              <a:ext uri="{FF2B5EF4-FFF2-40B4-BE49-F238E27FC236}">
                <a16:creationId xmlns:a16="http://schemas.microsoft.com/office/drawing/2014/main" id="{2C01B675-B73E-C3AF-51C3-8C5232690E12}"/>
              </a:ext>
            </a:extLst>
          </p:cNvPr>
          <p:cNvSpPr txBox="1"/>
          <p:nvPr/>
        </p:nvSpPr>
        <p:spPr>
          <a:xfrm>
            <a:off x="3173760" y="3859972"/>
            <a:ext cx="2783156" cy="369332"/>
          </a:xfrm>
          <a:prstGeom prst="rect">
            <a:avLst/>
          </a:prstGeom>
          <a:noFill/>
        </p:spPr>
        <p:txBody>
          <a:bodyPr wrap="square">
            <a:spAutoFit/>
          </a:bodyPr>
          <a:lstStyle/>
          <a:p>
            <a:r>
              <a:rPr lang="ar-JO" dirty="0"/>
              <a:t>حي الفنانين- المدينة القديمة، صفد</a:t>
            </a:r>
            <a:endParaRPr lang="he-IL" dirty="0"/>
          </a:p>
        </p:txBody>
      </p:sp>
      <p:sp>
        <p:nvSpPr>
          <p:cNvPr id="20" name="תיבת טקסט 19">
            <a:extLst>
              <a:ext uri="{FF2B5EF4-FFF2-40B4-BE49-F238E27FC236}">
                <a16:creationId xmlns:a16="http://schemas.microsoft.com/office/drawing/2014/main" id="{4BE2F5A9-184A-8D8D-3014-25360310BB07}"/>
              </a:ext>
            </a:extLst>
          </p:cNvPr>
          <p:cNvSpPr txBox="1"/>
          <p:nvPr/>
        </p:nvSpPr>
        <p:spPr>
          <a:xfrm>
            <a:off x="-82120" y="3871501"/>
            <a:ext cx="3016929" cy="369332"/>
          </a:xfrm>
          <a:prstGeom prst="rect">
            <a:avLst/>
          </a:prstGeom>
          <a:noFill/>
        </p:spPr>
        <p:txBody>
          <a:bodyPr wrap="square">
            <a:spAutoFit/>
          </a:bodyPr>
          <a:lstStyle/>
          <a:p>
            <a:r>
              <a:rPr lang="ar-JO" dirty="0"/>
              <a:t>أسوار المدينة القديمة- القدس</a:t>
            </a:r>
            <a:endParaRPr lang="he-IL" dirty="0"/>
          </a:p>
        </p:txBody>
      </p:sp>
      <p:sp>
        <p:nvSpPr>
          <p:cNvPr id="21" name="תיבת טקסט 20">
            <a:extLst>
              <a:ext uri="{FF2B5EF4-FFF2-40B4-BE49-F238E27FC236}">
                <a16:creationId xmlns:a16="http://schemas.microsoft.com/office/drawing/2014/main" id="{F37F94EF-104C-729B-3A0C-F79D4B447EF0}"/>
              </a:ext>
            </a:extLst>
          </p:cNvPr>
          <p:cNvSpPr txBox="1"/>
          <p:nvPr/>
        </p:nvSpPr>
        <p:spPr>
          <a:xfrm>
            <a:off x="-82120" y="6524146"/>
            <a:ext cx="1109709" cy="369332"/>
          </a:xfrm>
          <a:prstGeom prst="rect">
            <a:avLst/>
          </a:prstGeom>
          <a:noFill/>
        </p:spPr>
        <p:txBody>
          <a:bodyPr wrap="square" rtlCol="1">
            <a:spAutoFit/>
          </a:bodyPr>
          <a:lstStyle/>
          <a:p>
            <a:r>
              <a:rPr lang="ar-JO" dirty="0"/>
              <a:t>صفحة </a:t>
            </a:r>
            <a:r>
              <a:rPr lang="he-IL" dirty="0"/>
              <a:t>28</a:t>
            </a:r>
          </a:p>
        </p:txBody>
      </p:sp>
      <p:sp>
        <p:nvSpPr>
          <p:cNvPr id="2" name="תיבת טקסט 1">
            <a:extLst>
              <a:ext uri="{FF2B5EF4-FFF2-40B4-BE49-F238E27FC236}">
                <a16:creationId xmlns:a16="http://schemas.microsoft.com/office/drawing/2014/main" id="{9F03A056-6C94-85BD-69E8-7F9D81BC1829}"/>
              </a:ext>
            </a:extLst>
          </p:cNvPr>
          <p:cNvSpPr txBox="1"/>
          <p:nvPr/>
        </p:nvSpPr>
        <p:spPr>
          <a:xfrm>
            <a:off x="3134872" y="1380155"/>
            <a:ext cx="6522836" cy="1824923"/>
          </a:xfrm>
          <a:prstGeom prst="rect">
            <a:avLst/>
          </a:prstGeom>
          <a:noFill/>
        </p:spPr>
        <p:txBody>
          <a:bodyPr wrap="square" rtlCol="1">
            <a:spAutoFit/>
          </a:bodyPr>
          <a:lstStyle/>
          <a:p>
            <a:pPr algn="ctr">
              <a:lnSpc>
                <a:spcPct val="150000"/>
              </a:lnSpc>
            </a:pPr>
            <a:r>
              <a:rPr kumimoji="0" lang="ar-JO" sz="40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rPr>
              <a:t>عالم الصخور والأتربة </a:t>
            </a:r>
            <a:endParaRPr kumimoji="0" lang="he-IL" sz="4000" b="1" i="0" u="none" strike="noStrike" kern="1200" cap="none" spc="0" normalizeH="0" baseline="0" noProof="0" dirty="0">
              <a:ln>
                <a:noFill/>
              </a:ln>
              <a:solidFill>
                <a:prstClr val="black"/>
              </a:solidFill>
              <a:effectLst/>
              <a:uLnTx/>
              <a:uFillTx/>
              <a:latin typeface="Calibri Light" panose="020F0302020204030204"/>
              <a:ea typeface="+mn-ea"/>
              <a:cs typeface="Arial" panose="020B0604020202020204" pitchFamily="34" charset="0"/>
            </a:endParaRPr>
          </a:p>
          <a:p>
            <a:pPr algn="ctr">
              <a:lnSpc>
                <a:spcPct val="150000"/>
              </a:lnSpc>
            </a:pPr>
            <a:r>
              <a:rPr lang="ar-JO" sz="4000" b="1" dirty="0">
                <a:solidFill>
                  <a:prstClr val="black"/>
                </a:solidFill>
                <a:latin typeface="Calibri Light" panose="020F0302020204030204"/>
                <a:cs typeface="Arial" panose="020B0604020202020204" pitchFamily="34" charset="0"/>
              </a:rPr>
              <a:t>أحضِروا لَنا حِجَارَة</a:t>
            </a:r>
            <a:endParaRPr lang="he-IL" sz="4000" b="1" dirty="0">
              <a:solidFill>
                <a:srgbClr val="0070C0"/>
              </a:solidFill>
            </a:endParaRPr>
          </a:p>
        </p:txBody>
      </p:sp>
      <p:pic>
        <p:nvPicPr>
          <p:cNvPr id="13" name="תמונה 12">
            <a:extLst>
              <a:ext uri="{FF2B5EF4-FFF2-40B4-BE49-F238E27FC236}">
                <a16:creationId xmlns:a16="http://schemas.microsoft.com/office/drawing/2014/main" id="{B89C77B0-74BA-4108-85F4-8A1D6C6E0F9A}"/>
              </a:ext>
            </a:extLst>
          </p:cNvPr>
          <p:cNvPicPr>
            <a:picLocks noChangeAspect="1"/>
          </p:cNvPicPr>
          <p:nvPr/>
        </p:nvPicPr>
        <p:blipFill>
          <a:blip r:embed="rId8"/>
          <a:stretch>
            <a:fillRect/>
          </a:stretch>
        </p:blipFill>
        <p:spPr>
          <a:xfrm>
            <a:off x="2364252" y="37049"/>
            <a:ext cx="1039019" cy="688212"/>
          </a:xfrm>
          <a:prstGeom prst="rect">
            <a:avLst/>
          </a:prstGeom>
        </p:spPr>
      </p:pic>
    </p:spTree>
    <p:extLst>
      <p:ext uri="{BB962C8B-B14F-4D97-AF65-F5344CB8AC3E}">
        <p14:creationId xmlns:p14="http://schemas.microsoft.com/office/powerpoint/2010/main" val="3881042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6C945-E631-B475-E930-8AEB7DF8D395}"/>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D09A7EF9-9490-DE1A-D9CF-C98B43777B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4060" y="385601"/>
            <a:ext cx="4995682" cy="576073"/>
          </a:xfrm>
          <a:prstGeom prst="rect">
            <a:avLst/>
          </a:prstGeom>
        </p:spPr>
      </p:pic>
      <p:pic>
        <p:nvPicPr>
          <p:cNvPr id="6" name="תמונה 5">
            <a:extLst>
              <a:ext uri="{FF2B5EF4-FFF2-40B4-BE49-F238E27FC236}">
                <a16:creationId xmlns:a16="http://schemas.microsoft.com/office/drawing/2014/main" id="{AC3080B1-DB8B-4C4C-EA4C-71FD639B796F}"/>
              </a:ext>
            </a:extLst>
          </p:cNvPr>
          <p:cNvPicPr>
            <a:picLocks noChangeAspect="1"/>
          </p:cNvPicPr>
          <p:nvPr/>
        </p:nvPicPr>
        <p:blipFill>
          <a:blip r:embed="rId4"/>
          <a:stretch>
            <a:fillRect/>
          </a:stretch>
        </p:blipFill>
        <p:spPr>
          <a:xfrm>
            <a:off x="166453" y="3035031"/>
            <a:ext cx="3665807" cy="3453637"/>
          </a:xfrm>
          <a:prstGeom prst="rect">
            <a:avLst/>
          </a:prstGeom>
          <a:ln w="28575">
            <a:solidFill>
              <a:srgbClr val="0070C0"/>
            </a:solidFill>
          </a:ln>
        </p:spPr>
      </p:pic>
      <p:sp>
        <p:nvSpPr>
          <p:cNvPr id="14" name="תיבת טקסט 13">
            <a:extLst>
              <a:ext uri="{FF2B5EF4-FFF2-40B4-BE49-F238E27FC236}">
                <a16:creationId xmlns:a16="http://schemas.microsoft.com/office/drawing/2014/main" id="{A5198A72-EC45-6667-9672-010B66C8D16D}"/>
              </a:ext>
            </a:extLst>
          </p:cNvPr>
          <p:cNvSpPr txBox="1"/>
          <p:nvPr/>
        </p:nvSpPr>
        <p:spPr>
          <a:xfrm>
            <a:off x="166454" y="6488668"/>
            <a:ext cx="1109709" cy="369332"/>
          </a:xfrm>
          <a:prstGeom prst="rect">
            <a:avLst/>
          </a:prstGeom>
          <a:noFill/>
        </p:spPr>
        <p:txBody>
          <a:bodyPr wrap="square" rtlCol="1">
            <a:spAutoFit/>
          </a:bodyPr>
          <a:lstStyle/>
          <a:p>
            <a:r>
              <a:rPr lang="ar-JO" dirty="0"/>
              <a:t>صفحة 29</a:t>
            </a:r>
            <a:endParaRPr lang="he-IL" dirty="0"/>
          </a:p>
        </p:txBody>
      </p:sp>
      <p:pic>
        <p:nvPicPr>
          <p:cNvPr id="10" name="תמונה 9">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5342391" y="372520"/>
            <a:ext cx="1039019" cy="688212"/>
          </a:xfrm>
          <a:prstGeom prst="rect">
            <a:avLst/>
          </a:prstGeom>
        </p:spPr>
      </p:pic>
      <p:pic>
        <p:nvPicPr>
          <p:cNvPr id="7" name="תמונה 6">
            <a:extLst>
              <a:ext uri="{FF2B5EF4-FFF2-40B4-BE49-F238E27FC236}">
                <a16:creationId xmlns:a16="http://schemas.microsoft.com/office/drawing/2014/main" id="{8A3DD883-8DE2-4EB8-89FC-56F37DC67A9C}"/>
              </a:ext>
            </a:extLst>
          </p:cNvPr>
          <p:cNvPicPr>
            <a:picLocks noChangeAspect="1"/>
          </p:cNvPicPr>
          <p:nvPr/>
        </p:nvPicPr>
        <p:blipFill>
          <a:blip r:embed="rId6"/>
          <a:stretch>
            <a:fillRect/>
          </a:stretch>
        </p:blipFill>
        <p:spPr>
          <a:xfrm>
            <a:off x="3228287" y="1374110"/>
            <a:ext cx="8518396" cy="822465"/>
          </a:xfrm>
          <a:prstGeom prst="rect">
            <a:avLst/>
          </a:prstGeom>
        </p:spPr>
      </p:pic>
      <p:sp>
        <p:nvSpPr>
          <p:cNvPr id="9" name="תיבת טקסט 8">
            <a:extLst>
              <a:ext uri="{FF2B5EF4-FFF2-40B4-BE49-F238E27FC236}">
                <a16:creationId xmlns:a16="http://schemas.microsoft.com/office/drawing/2014/main" id="{4DE329C1-D2E0-4240-ABF8-E0889A4EB769}"/>
              </a:ext>
            </a:extLst>
          </p:cNvPr>
          <p:cNvSpPr txBox="1"/>
          <p:nvPr/>
        </p:nvSpPr>
        <p:spPr>
          <a:xfrm>
            <a:off x="2859741" y="1855694"/>
            <a:ext cx="1197635" cy="369332"/>
          </a:xfrm>
          <a:prstGeom prst="rect">
            <a:avLst/>
          </a:prstGeom>
          <a:solidFill>
            <a:schemeClr val="bg1"/>
          </a:solidFill>
        </p:spPr>
        <p:txBody>
          <a:bodyPr wrap="square" rtlCol="1">
            <a:spAutoFit/>
          </a:bodyPr>
          <a:lstStyle/>
          <a:p>
            <a:endParaRPr lang="he-IL" dirty="0"/>
          </a:p>
        </p:txBody>
      </p:sp>
      <p:pic>
        <p:nvPicPr>
          <p:cNvPr id="15" name="תמונה 14">
            <a:extLst>
              <a:ext uri="{FF2B5EF4-FFF2-40B4-BE49-F238E27FC236}">
                <a16:creationId xmlns:a16="http://schemas.microsoft.com/office/drawing/2014/main" id="{7E03FA76-0D31-4577-B29D-AEAC7B96F358}"/>
              </a:ext>
            </a:extLst>
          </p:cNvPr>
          <p:cNvPicPr>
            <a:picLocks noChangeAspect="1"/>
          </p:cNvPicPr>
          <p:nvPr/>
        </p:nvPicPr>
        <p:blipFill>
          <a:blip r:embed="rId7"/>
          <a:stretch>
            <a:fillRect/>
          </a:stretch>
        </p:blipFill>
        <p:spPr>
          <a:xfrm>
            <a:off x="10187454" y="3543062"/>
            <a:ext cx="1559229" cy="598632"/>
          </a:xfrm>
          <a:prstGeom prst="rect">
            <a:avLst/>
          </a:prstGeom>
        </p:spPr>
      </p:pic>
      <p:pic>
        <p:nvPicPr>
          <p:cNvPr id="17" name="תמונה 16">
            <a:extLst>
              <a:ext uri="{FF2B5EF4-FFF2-40B4-BE49-F238E27FC236}">
                <a16:creationId xmlns:a16="http://schemas.microsoft.com/office/drawing/2014/main" id="{2F7D0DCB-2D1F-415B-8F29-12146C6EDA4E}"/>
              </a:ext>
            </a:extLst>
          </p:cNvPr>
          <p:cNvPicPr>
            <a:picLocks noChangeAspect="1"/>
          </p:cNvPicPr>
          <p:nvPr/>
        </p:nvPicPr>
        <p:blipFill>
          <a:blip r:embed="rId8"/>
          <a:stretch>
            <a:fillRect/>
          </a:stretch>
        </p:blipFill>
        <p:spPr>
          <a:xfrm>
            <a:off x="4866005" y="5072657"/>
            <a:ext cx="6987473" cy="598631"/>
          </a:xfrm>
          <a:prstGeom prst="rect">
            <a:avLst/>
          </a:prstGeom>
        </p:spPr>
      </p:pic>
    </p:spTree>
    <p:extLst>
      <p:ext uri="{BB962C8B-B14F-4D97-AF65-F5344CB8AC3E}">
        <p14:creationId xmlns:p14="http://schemas.microsoft.com/office/powerpoint/2010/main" val="3873211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E5D515A5-989E-A100-7E45-80B97163BE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92635"/>
            <a:ext cx="4995682" cy="576073"/>
          </a:xfrm>
          <a:prstGeom prst="rect">
            <a:avLst/>
          </a:prstGeom>
        </p:spPr>
      </p:pic>
      <p:sp>
        <p:nvSpPr>
          <p:cNvPr id="11" name="תיבת טקסט 10">
            <a:extLst>
              <a:ext uri="{FF2B5EF4-FFF2-40B4-BE49-F238E27FC236}">
                <a16:creationId xmlns:a16="http://schemas.microsoft.com/office/drawing/2014/main" id="{ADD55618-0D80-9E8F-52FD-9EA34EEADD0B}"/>
              </a:ext>
            </a:extLst>
          </p:cNvPr>
          <p:cNvSpPr txBox="1"/>
          <p:nvPr/>
        </p:nvSpPr>
        <p:spPr>
          <a:xfrm>
            <a:off x="142043" y="6480699"/>
            <a:ext cx="1198485" cy="369332"/>
          </a:xfrm>
          <a:prstGeom prst="rect">
            <a:avLst/>
          </a:prstGeom>
          <a:noFill/>
        </p:spPr>
        <p:txBody>
          <a:bodyPr wrap="square" rtlCol="1">
            <a:spAutoFit/>
          </a:bodyPr>
          <a:lstStyle/>
          <a:p>
            <a:r>
              <a:rPr lang="he-IL" dirty="0"/>
              <a:t> </a:t>
            </a:r>
            <a:r>
              <a:rPr lang="ar-JO" dirty="0"/>
              <a:t>صفحة 30</a:t>
            </a:r>
            <a:endParaRPr lang="he-IL" dirty="0"/>
          </a:p>
        </p:txBody>
      </p:sp>
      <p:sp>
        <p:nvSpPr>
          <p:cNvPr id="2" name="תיבת טקסט 1">
            <a:extLst>
              <a:ext uri="{FF2B5EF4-FFF2-40B4-BE49-F238E27FC236}">
                <a16:creationId xmlns:a16="http://schemas.microsoft.com/office/drawing/2014/main" id="{44364768-9A47-5046-5F82-AFA4AE5E2F8C}"/>
              </a:ext>
            </a:extLst>
          </p:cNvPr>
          <p:cNvSpPr txBox="1"/>
          <p:nvPr/>
        </p:nvSpPr>
        <p:spPr>
          <a:xfrm>
            <a:off x="2936407" y="1566089"/>
            <a:ext cx="5383659" cy="769441"/>
          </a:xfrm>
          <a:prstGeom prst="rect">
            <a:avLst/>
          </a:prstGeom>
          <a:noFill/>
        </p:spPr>
        <p:txBody>
          <a:bodyPr wrap="square" rtlCol="1">
            <a:spAutoFit/>
          </a:bodyPr>
          <a:lstStyle/>
          <a:p>
            <a:r>
              <a:rPr lang="ar-JO" sz="4400" b="1" dirty="0"/>
              <a:t>أنواع صخور</a:t>
            </a:r>
            <a:endParaRPr lang="he-IL" sz="4400" b="1" dirty="0"/>
          </a:p>
        </p:txBody>
      </p:sp>
      <p:pic>
        <p:nvPicPr>
          <p:cNvPr id="7" name="תמונה 6">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135081"/>
            <a:ext cx="1039019" cy="688212"/>
          </a:xfrm>
          <a:prstGeom prst="rect">
            <a:avLst/>
          </a:prstGeom>
        </p:spPr>
      </p:pic>
      <p:pic>
        <p:nvPicPr>
          <p:cNvPr id="8" name="תמונה 7">
            <a:extLst>
              <a:ext uri="{FF2B5EF4-FFF2-40B4-BE49-F238E27FC236}">
                <a16:creationId xmlns:a16="http://schemas.microsoft.com/office/drawing/2014/main" id="{BEF9176D-6CD8-416F-8DAB-79C473CD91F7}"/>
              </a:ext>
            </a:extLst>
          </p:cNvPr>
          <p:cNvPicPr>
            <a:picLocks noChangeAspect="1"/>
          </p:cNvPicPr>
          <p:nvPr/>
        </p:nvPicPr>
        <p:blipFill>
          <a:blip r:embed="rId5"/>
          <a:stretch>
            <a:fillRect/>
          </a:stretch>
        </p:blipFill>
        <p:spPr>
          <a:xfrm>
            <a:off x="6192102" y="192635"/>
            <a:ext cx="5465319" cy="838306"/>
          </a:xfrm>
          <a:prstGeom prst="rect">
            <a:avLst/>
          </a:prstGeom>
        </p:spPr>
      </p:pic>
      <p:pic>
        <p:nvPicPr>
          <p:cNvPr id="10" name="תמונה 9">
            <a:extLst>
              <a:ext uri="{FF2B5EF4-FFF2-40B4-BE49-F238E27FC236}">
                <a16:creationId xmlns:a16="http://schemas.microsoft.com/office/drawing/2014/main" id="{583B1ED6-6D3A-43B2-A365-936AD7D17750}"/>
              </a:ext>
            </a:extLst>
          </p:cNvPr>
          <p:cNvPicPr>
            <a:picLocks noChangeAspect="1"/>
          </p:cNvPicPr>
          <p:nvPr/>
        </p:nvPicPr>
        <p:blipFill>
          <a:blip r:embed="rId6"/>
          <a:stretch>
            <a:fillRect/>
          </a:stretch>
        </p:blipFill>
        <p:spPr>
          <a:xfrm>
            <a:off x="3359954" y="3200400"/>
            <a:ext cx="7910099" cy="2904565"/>
          </a:xfrm>
          <a:prstGeom prst="rect">
            <a:avLst/>
          </a:prstGeom>
        </p:spPr>
      </p:pic>
    </p:spTree>
    <p:extLst>
      <p:ext uri="{BB962C8B-B14F-4D97-AF65-F5344CB8AC3E}">
        <p14:creationId xmlns:p14="http://schemas.microsoft.com/office/powerpoint/2010/main" val="489252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A25B3-B2A6-57AD-72EB-66D08DD23C42}"/>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0FD290E3-2526-2A2A-FBA7-5E5B62BA2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sp>
        <p:nvSpPr>
          <p:cNvPr id="37" name="תיבת טקסט 36">
            <a:extLst>
              <a:ext uri="{FF2B5EF4-FFF2-40B4-BE49-F238E27FC236}">
                <a16:creationId xmlns:a16="http://schemas.microsoft.com/office/drawing/2014/main" id="{950D1FD5-9D91-2880-843D-4BD6A8057422}"/>
              </a:ext>
            </a:extLst>
          </p:cNvPr>
          <p:cNvSpPr txBox="1"/>
          <p:nvPr/>
        </p:nvSpPr>
        <p:spPr>
          <a:xfrm>
            <a:off x="7636241" y="3030156"/>
            <a:ext cx="3791774" cy="2308324"/>
          </a:xfrm>
          <a:prstGeom prst="rect">
            <a:avLst/>
          </a:prstGeom>
          <a:noFill/>
        </p:spPr>
        <p:txBody>
          <a:bodyPr wrap="square">
            <a:spAutoFit/>
          </a:bodyPr>
          <a:lstStyle/>
          <a:p>
            <a:r>
              <a:rPr lang="ar-JO" sz="2400" b="0" i="0" u="none" strike="noStrike" baseline="0" dirty="0">
                <a:latin typeface="FbSpoiler-Regular"/>
              </a:rPr>
              <a:t>كونوا علماء وعالمات جيولوجيا وافحصوا الخصائص الآتية في كل صخر من أنواع الصخور </a:t>
            </a:r>
            <a:r>
              <a:rPr lang="he-IL" sz="2400" b="0" i="0" u="none" strike="noStrike" baseline="0" dirty="0">
                <a:latin typeface="FbSpoiler-Regular"/>
              </a:rPr>
              <a:t>: </a:t>
            </a:r>
            <a:r>
              <a:rPr lang="ar-JO" sz="2400" b="0" i="0" u="none" strike="noStrike" baseline="0" dirty="0">
                <a:latin typeface="FbSpoiler-Regular"/>
              </a:rPr>
              <a:t>اللون، مبنى الصخر، القساوة، اللّدونة (العجينيَّة)، التفاعل مع الحامض المخفَّف (الليمون).</a:t>
            </a:r>
            <a:endParaRPr lang="he-IL" sz="2400" b="0" i="0" u="none" strike="noStrike" baseline="0" dirty="0">
              <a:latin typeface="FbSpoiler-Regular"/>
            </a:endParaRPr>
          </a:p>
        </p:txBody>
      </p:sp>
      <p:sp>
        <p:nvSpPr>
          <p:cNvPr id="38" name="תיבת טקסט 37">
            <a:extLst>
              <a:ext uri="{FF2B5EF4-FFF2-40B4-BE49-F238E27FC236}">
                <a16:creationId xmlns:a16="http://schemas.microsoft.com/office/drawing/2014/main" id="{B5E6A6E9-B87A-691A-4634-A61F5C630731}"/>
              </a:ext>
            </a:extLst>
          </p:cNvPr>
          <p:cNvSpPr txBox="1"/>
          <p:nvPr/>
        </p:nvSpPr>
        <p:spPr>
          <a:xfrm>
            <a:off x="7356297" y="5751267"/>
            <a:ext cx="4265171" cy="400110"/>
          </a:xfrm>
          <a:prstGeom prst="rect">
            <a:avLst/>
          </a:prstGeom>
          <a:noFill/>
        </p:spPr>
        <p:txBody>
          <a:bodyPr wrap="square" rtlCol="1">
            <a:spAutoFit/>
          </a:bodyPr>
          <a:lstStyle/>
          <a:p>
            <a:r>
              <a:rPr lang="ar-JO" sz="2000" dirty="0"/>
              <a:t>أجيبوا عن البنود</a:t>
            </a:r>
            <a:r>
              <a:rPr lang="he-IL" sz="2000" dirty="0"/>
              <a:t>4-1 </a:t>
            </a:r>
            <a:r>
              <a:rPr lang="ar-JO" sz="2000" dirty="0"/>
              <a:t>في الصفحات</a:t>
            </a:r>
            <a:r>
              <a:rPr lang="he-IL" sz="2000" dirty="0"/>
              <a:t> 33-31. </a:t>
            </a:r>
          </a:p>
        </p:txBody>
      </p:sp>
      <p:pic>
        <p:nvPicPr>
          <p:cNvPr id="40" name="תמונה 39">
            <a:extLst>
              <a:ext uri="{FF2B5EF4-FFF2-40B4-BE49-F238E27FC236}">
                <a16:creationId xmlns:a16="http://schemas.microsoft.com/office/drawing/2014/main" id="{952B5186-FC50-B26A-AF5A-4B204E012B95}"/>
              </a:ext>
            </a:extLst>
          </p:cNvPr>
          <p:cNvPicPr>
            <a:picLocks noChangeAspect="1"/>
          </p:cNvPicPr>
          <p:nvPr/>
        </p:nvPicPr>
        <p:blipFill>
          <a:blip r:embed="rId4"/>
          <a:stretch>
            <a:fillRect/>
          </a:stretch>
        </p:blipFill>
        <p:spPr>
          <a:xfrm>
            <a:off x="10535090" y="1802607"/>
            <a:ext cx="1086378" cy="1156475"/>
          </a:xfrm>
          <a:prstGeom prst="rect">
            <a:avLst/>
          </a:prstGeom>
        </p:spPr>
      </p:pic>
      <p:pic>
        <p:nvPicPr>
          <p:cNvPr id="9" name="תמונה 8">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65119" y="59664"/>
            <a:ext cx="1039019" cy="688212"/>
          </a:xfrm>
          <a:prstGeom prst="rect">
            <a:avLst/>
          </a:prstGeom>
        </p:spPr>
      </p:pic>
      <p:pic>
        <p:nvPicPr>
          <p:cNvPr id="5" name="תמונה 4">
            <a:extLst>
              <a:ext uri="{FF2B5EF4-FFF2-40B4-BE49-F238E27FC236}">
                <a16:creationId xmlns:a16="http://schemas.microsoft.com/office/drawing/2014/main" id="{20FB0AA8-F015-47ED-BB4E-A70274B2551E}"/>
              </a:ext>
            </a:extLst>
          </p:cNvPr>
          <p:cNvPicPr>
            <a:picLocks noChangeAspect="1"/>
          </p:cNvPicPr>
          <p:nvPr/>
        </p:nvPicPr>
        <p:blipFill>
          <a:blip r:embed="rId6"/>
          <a:stretch>
            <a:fillRect/>
          </a:stretch>
        </p:blipFill>
        <p:spPr>
          <a:xfrm>
            <a:off x="570532" y="1945341"/>
            <a:ext cx="6670525" cy="4691059"/>
          </a:xfrm>
          <a:prstGeom prst="rect">
            <a:avLst/>
          </a:prstGeom>
        </p:spPr>
      </p:pic>
      <p:pic>
        <p:nvPicPr>
          <p:cNvPr id="8" name="תמונה 7">
            <a:extLst>
              <a:ext uri="{FF2B5EF4-FFF2-40B4-BE49-F238E27FC236}">
                <a16:creationId xmlns:a16="http://schemas.microsoft.com/office/drawing/2014/main" id="{C7F215EA-3927-48E3-9171-582DF872E9C7}"/>
              </a:ext>
            </a:extLst>
          </p:cNvPr>
          <p:cNvPicPr>
            <a:picLocks noChangeAspect="1"/>
          </p:cNvPicPr>
          <p:nvPr/>
        </p:nvPicPr>
        <p:blipFill>
          <a:blip r:embed="rId7"/>
          <a:stretch>
            <a:fillRect/>
          </a:stretch>
        </p:blipFill>
        <p:spPr>
          <a:xfrm>
            <a:off x="8259324" y="66740"/>
            <a:ext cx="2614863" cy="625067"/>
          </a:xfrm>
          <a:prstGeom prst="rect">
            <a:avLst/>
          </a:prstGeom>
        </p:spPr>
      </p:pic>
      <p:pic>
        <p:nvPicPr>
          <p:cNvPr id="11" name="תמונה 10">
            <a:extLst>
              <a:ext uri="{FF2B5EF4-FFF2-40B4-BE49-F238E27FC236}">
                <a16:creationId xmlns:a16="http://schemas.microsoft.com/office/drawing/2014/main" id="{BB47D4B8-6561-4B19-B138-D81BDDFF4BC0}"/>
              </a:ext>
            </a:extLst>
          </p:cNvPr>
          <p:cNvPicPr>
            <a:picLocks noChangeAspect="1"/>
          </p:cNvPicPr>
          <p:nvPr/>
        </p:nvPicPr>
        <p:blipFill>
          <a:blip r:embed="rId8"/>
          <a:stretch>
            <a:fillRect/>
          </a:stretch>
        </p:blipFill>
        <p:spPr>
          <a:xfrm>
            <a:off x="7458680" y="784005"/>
            <a:ext cx="3415507" cy="947528"/>
          </a:xfrm>
          <a:prstGeom prst="rect">
            <a:avLst/>
          </a:prstGeom>
        </p:spPr>
      </p:pic>
    </p:spTree>
    <p:extLst>
      <p:ext uri="{BB962C8B-B14F-4D97-AF65-F5344CB8AC3E}">
        <p14:creationId xmlns:p14="http://schemas.microsoft.com/office/powerpoint/2010/main" val="21924526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5052A-5CA7-C6FC-3D28-8A789F64314C}"/>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2146074A-6CBA-7A51-4491-BDBD1B5B5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5" name="תמונה 4">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87856"/>
            <a:ext cx="1039019" cy="688212"/>
          </a:xfrm>
          <a:prstGeom prst="rect">
            <a:avLst/>
          </a:prstGeom>
        </p:spPr>
      </p:pic>
      <p:pic>
        <p:nvPicPr>
          <p:cNvPr id="6" name="תמונה 5">
            <a:extLst>
              <a:ext uri="{FF2B5EF4-FFF2-40B4-BE49-F238E27FC236}">
                <a16:creationId xmlns:a16="http://schemas.microsoft.com/office/drawing/2014/main" id="{1739706A-15D2-457D-8366-28A65C24BC89}"/>
              </a:ext>
            </a:extLst>
          </p:cNvPr>
          <p:cNvPicPr>
            <a:picLocks noChangeAspect="1"/>
          </p:cNvPicPr>
          <p:nvPr/>
        </p:nvPicPr>
        <p:blipFill>
          <a:blip r:embed="rId5"/>
          <a:stretch>
            <a:fillRect/>
          </a:stretch>
        </p:blipFill>
        <p:spPr>
          <a:xfrm>
            <a:off x="7260801" y="257428"/>
            <a:ext cx="3814875" cy="880356"/>
          </a:xfrm>
          <a:prstGeom prst="rect">
            <a:avLst/>
          </a:prstGeom>
        </p:spPr>
      </p:pic>
      <p:pic>
        <p:nvPicPr>
          <p:cNvPr id="8" name="תמונה 7">
            <a:extLst>
              <a:ext uri="{FF2B5EF4-FFF2-40B4-BE49-F238E27FC236}">
                <a16:creationId xmlns:a16="http://schemas.microsoft.com/office/drawing/2014/main" id="{11A46241-AA5C-46F7-B64A-0E3E2994D989}"/>
              </a:ext>
            </a:extLst>
          </p:cNvPr>
          <p:cNvPicPr>
            <a:picLocks noChangeAspect="1"/>
          </p:cNvPicPr>
          <p:nvPr/>
        </p:nvPicPr>
        <p:blipFill>
          <a:blip r:embed="rId6"/>
          <a:stretch>
            <a:fillRect/>
          </a:stretch>
        </p:blipFill>
        <p:spPr>
          <a:xfrm>
            <a:off x="484094" y="1860056"/>
            <a:ext cx="11096027" cy="4830194"/>
          </a:xfrm>
          <a:prstGeom prst="rect">
            <a:avLst/>
          </a:prstGeom>
        </p:spPr>
      </p:pic>
    </p:spTree>
    <p:extLst>
      <p:ext uri="{BB962C8B-B14F-4D97-AF65-F5344CB8AC3E}">
        <p14:creationId xmlns:p14="http://schemas.microsoft.com/office/powerpoint/2010/main" val="355408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B2BF4-BE06-C7A8-0064-6D45C5FEC35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280470D2-3A0F-F62A-F5C5-CB7F22826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18" name="תמונה 17">
            <a:extLst>
              <a:ext uri="{FF2B5EF4-FFF2-40B4-BE49-F238E27FC236}">
                <a16:creationId xmlns:a16="http://schemas.microsoft.com/office/drawing/2014/main" id="{32A199BC-1CF8-4D3F-C3A1-FC02F99E9626}"/>
              </a:ext>
            </a:extLst>
          </p:cNvPr>
          <p:cNvPicPr>
            <a:picLocks noChangeAspect="1"/>
          </p:cNvPicPr>
          <p:nvPr/>
        </p:nvPicPr>
        <p:blipFill>
          <a:blip r:embed="rId4"/>
          <a:stretch>
            <a:fillRect/>
          </a:stretch>
        </p:blipFill>
        <p:spPr>
          <a:xfrm>
            <a:off x="362771" y="716229"/>
            <a:ext cx="2899366" cy="2619127"/>
          </a:xfrm>
          <a:prstGeom prst="rect">
            <a:avLst/>
          </a:prstGeom>
          <a:ln>
            <a:noFill/>
          </a:ln>
          <a:effectLst>
            <a:softEdge rad="112500"/>
          </a:effectLst>
        </p:spPr>
      </p:pic>
      <p:pic>
        <p:nvPicPr>
          <p:cNvPr id="20" name="תמונה 19">
            <a:extLst>
              <a:ext uri="{FF2B5EF4-FFF2-40B4-BE49-F238E27FC236}">
                <a16:creationId xmlns:a16="http://schemas.microsoft.com/office/drawing/2014/main" id="{F9C36679-3D8C-325E-20D1-EEED0A174B5B}"/>
              </a:ext>
            </a:extLst>
          </p:cNvPr>
          <p:cNvPicPr>
            <a:picLocks noChangeAspect="1"/>
          </p:cNvPicPr>
          <p:nvPr/>
        </p:nvPicPr>
        <p:blipFill>
          <a:blip r:embed="rId5">
            <a:clrChange>
              <a:clrFrom>
                <a:srgbClr val="FFFFFF"/>
              </a:clrFrom>
              <a:clrTo>
                <a:srgbClr val="FFFFFF">
                  <a:alpha val="0"/>
                </a:srgbClr>
              </a:clrTo>
            </a:clrChange>
          </a:blip>
          <a:stretch>
            <a:fillRect/>
          </a:stretch>
        </p:blipFill>
        <p:spPr>
          <a:xfrm>
            <a:off x="433327" y="3213717"/>
            <a:ext cx="2758253" cy="3644283"/>
          </a:xfrm>
          <a:prstGeom prst="rect">
            <a:avLst/>
          </a:prstGeom>
          <a:ln>
            <a:noFill/>
          </a:ln>
          <a:effectLst>
            <a:softEdge rad="112500"/>
          </a:effectLst>
        </p:spPr>
      </p:pic>
      <p:sp>
        <p:nvSpPr>
          <p:cNvPr id="27" name="תיבת טקסט 26">
            <a:extLst>
              <a:ext uri="{FF2B5EF4-FFF2-40B4-BE49-F238E27FC236}">
                <a16:creationId xmlns:a16="http://schemas.microsoft.com/office/drawing/2014/main" id="{3BDA86FB-5BD9-96B2-3869-581D0837AEB1}"/>
              </a:ext>
            </a:extLst>
          </p:cNvPr>
          <p:cNvSpPr txBox="1"/>
          <p:nvPr/>
        </p:nvSpPr>
        <p:spPr>
          <a:xfrm>
            <a:off x="4555376" y="4967276"/>
            <a:ext cx="7346970" cy="1477328"/>
          </a:xfrm>
          <a:prstGeom prst="rect">
            <a:avLst/>
          </a:prstGeom>
          <a:noFill/>
        </p:spPr>
        <p:txBody>
          <a:bodyPr wrap="square" rtlCol="1">
            <a:spAutoFit/>
          </a:bodyPr>
          <a:lstStyle/>
          <a:p>
            <a:pPr marL="342900" indent="-342900">
              <a:buFont typeface="Arial" panose="020B0604020202020204" pitchFamily="34" charset="0"/>
              <a:buChar char="•"/>
            </a:pPr>
            <a:r>
              <a:rPr lang="ar-JO" sz="2400" dirty="0"/>
              <a:t>أكملوا حل بنود المهمة في الصفحات </a:t>
            </a:r>
            <a:r>
              <a:rPr lang="he-IL" sz="2400" dirty="0"/>
              <a:t>35-34.</a:t>
            </a:r>
          </a:p>
          <a:p>
            <a:pPr marL="342900" indent="-342900">
              <a:buFont typeface="Arial" panose="020B0604020202020204" pitchFamily="34" charset="0"/>
              <a:buChar char="•"/>
            </a:pPr>
            <a:r>
              <a:rPr lang="ar-JO" sz="2400" dirty="0" err="1"/>
              <a:t>إقرؤوا</a:t>
            </a:r>
            <a:r>
              <a:rPr lang="ar-JO" sz="2400" dirty="0"/>
              <a:t> قطعة المعلومات </a:t>
            </a:r>
            <a:r>
              <a:rPr lang="ar-JO" sz="2400" b="1" dirty="0"/>
              <a:t>أعطونا الصخور</a:t>
            </a:r>
            <a:r>
              <a:rPr lang="he-IL" sz="2400" dirty="0"/>
              <a:t> </a:t>
            </a:r>
            <a:r>
              <a:rPr lang="ar-JO" sz="2400" dirty="0"/>
              <a:t>صفحة </a:t>
            </a:r>
            <a:r>
              <a:rPr lang="he-IL" sz="2400" dirty="0"/>
              <a:t> 35 </a:t>
            </a:r>
            <a:r>
              <a:rPr lang="ar-JO" sz="2400" dirty="0"/>
              <a:t>وأجيبوا عن الأسئلة 1-3</a:t>
            </a:r>
            <a:endParaRPr lang="he-IL" sz="2400" dirty="0"/>
          </a:p>
          <a:p>
            <a:endParaRPr lang="he-IL" dirty="0"/>
          </a:p>
        </p:txBody>
      </p:sp>
      <p:pic>
        <p:nvPicPr>
          <p:cNvPr id="9" name="תמונה 8">
            <a:extLst>
              <a:ext uri="{FF2B5EF4-FFF2-40B4-BE49-F238E27FC236}">
                <a16:creationId xmlns:a16="http://schemas.microsoft.com/office/drawing/2014/main" id="{B89C77B0-74BA-4108-85F4-8A1D6C6E0F9A}"/>
              </a:ext>
            </a:extLst>
          </p:cNvPr>
          <p:cNvPicPr>
            <a:picLocks noChangeAspect="1"/>
          </p:cNvPicPr>
          <p:nvPr/>
        </p:nvPicPr>
        <p:blipFill>
          <a:blip r:embed="rId6"/>
          <a:stretch>
            <a:fillRect/>
          </a:stretch>
        </p:blipFill>
        <p:spPr>
          <a:xfrm>
            <a:off x="2288929" y="115734"/>
            <a:ext cx="1039019" cy="688212"/>
          </a:xfrm>
          <a:prstGeom prst="rect">
            <a:avLst/>
          </a:prstGeom>
        </p:spPr>
      </p:pic>
      <p:pic>
        <p:nvPicPr>
          <p:cNvPr id="5" name="תמונה 4">
            <a:extLst>
              <a:ext uri="{FF2B5EF4-FFF2-40B4-BE49-F238E27FC236}">
                <a16:creationId xmlns:a16="http://schemas.microsoft.com/office/drawing/2014/main" id="{E56E771E-8E83-40DA-8FC5-B564613CB964}"/>
              </a:ext>
            </a:extLst>
          </p:cNvPr>
          <p:cNvPicPr>
            <a:picLocks noChangeAspect="1"/>
          </p:cNvPicPr>
          <p:nvPr/>
        </p:nvPicPr>
        <p:blipFill>
          <a:blip r:embed="rId7"/>
          <a:stretch>
            <a:fillRect/>
          </a:stretch>
        </p:blipFill>
        <p:spPr>
          <a:xfrm>
            <a:off x="7196903" y="688414"/>
            <a:ext cx="4381613" cy="688212"/>
          </a:xfrm>
          <a:prstGeom prst="rect">
            <a:avLst/>
          </a:prstGeom>
        </p:spPr>
      </p:pic>
      <p:pic>
        <p:nvPicPr>
          <p:cNvPr id="8" name="תמונה 7">
            <a:extLst>
              <a:ext uri="{FF2B5EF4-FFF2-40B4-BE49-F238E27FC236}">
                <a16:creationId xmlns:a16="http://schemas.microsoft.com/office/drawing/2014/main" id="{B07E092A-3F93-4113-9201-952534BDE727}"/>
              </a:ext>
            </a:extLst>
          </p:cNvPr>
          <p:cNvPicPr>
            <a:picLocks noChangeAspect="1"/>
          </p:cNvPicPr>
          <p:nvPr/>
        </p:nvPicPr>
        <p:blipFill>
          <a:blip r:embed="rId8"/>
          <a:stretch>
            <a:fillRect/>
          </a:stretch>
        </p:blipFill>
        <p:spPr>
          <a:xfrm>
            <a:off x="6669740" y="1471660"/>
            <a:ext cx="4908775" cy="413993"/>
          </a:xfrm>
          <a:prstGeom prst="rect">
            <a:avLst/>
          </a:prstGeom>
        </p:spPr>
      </p:pic>
      <p:pic>
        <p:nvPicPr>
          <p:cNvPr id="11" name="תמונה 10">
            <a:extLst>
              <a:ext uri="{FF2B5EF4-FFF2-40B4-BE49-F238E27FC236}">
                <a16:creationId xmlns:a16="http://schemas.microsoft.com/office/drawing/2014/main" id="{09476C28-AB05-4B11-A8A2-55048882AB10}"/>
              </a:ext>
            </a:extLst>
          </p:cNvPr>
          <p:cNvPicPr>
            <a:picLocks noChangeAspect="1"/>
          </p:cNvPicPr>
          <p:nvPr/>
        </p:nvPicPr>
        <p:blipFill>
          <a:blip r:embed="rId9"/>
          <a:stretch>
            <a:fillRect/>
          </a:stretch>
        </p:blipFill>
        <p:spPr>
          <a:xfrm>
            <a:off x="5282470" y="2353024"/>
            <a:ext cx="6327911" cy="1721386"/>
          </a:xfrm>
          <a:prstGeom prst="rect">
            <a:avLst/>
          </a:prstGeom>
        </p:spPr>
      </p:pic>
    </p:spTree>
    <p:extLst>
      <p:ext uri="{BB962C8B-B14F-4D97-AF65-F5344CB8AC3E}">
        <p14:creationId xmlns:p14="http://schemas.microsoft.com/office/powerpoint/2010/main" val="2966150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a:extLst>
              <a:ext uri="{FF2B5EF4-FFF2-40B4-BE49-F238E27FC236}">
                <a16:creationId xmlns:a16="http://schemas.microsoft.com/office/drawing/2014/main" id="{075B2182-4A5E-1388-B9F6-CB964E906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34" y="111835"/>
            <a:ext cx="4995682" cy="576073"/>
          </a:xfrm>
          <a:prstGeom prst="rect">
            <a:avLst/>
          </a:prstGeom>
        </p:spPr>
      </p:pic>
      <p:sp>
        <p:nvSpPr>
          <p:cNvPr id="5" name="תיבת טקסט 4">
            <a:extLst>
              <a:ext uri="{FF2B5EF4-FFF2-40B4-BE49-F238E27FC236}">
                <a16:creationId xmlns:a16="http://schemas.microsoft.com/office/drawing/2014/main" id="{21754AA6-8256-BA9C-2906-469A98088DF3}"/>
              </a:ext>
            </a:extLst>
          </p:cNvPr>
          <p:cNvSpPr txBox="1"/>
          <p:nvPr/>
        </p:nvSpPr>
        <p:spPr>
          <a:xfrm>
            <a:off x="6707570" y="687908"/>
            <a:ext cx="4560198" cy="646331"/>
          </a:xfrm>
          <a:prstGeom prst="rect">
            <a:avLst/>
          </a:prstGeom>
          <a:noFill/>
        </p:spPr>
        <p:txBody>
          <a:bodyPr wrap="square" rtlCol="1">
            <a:spAutoFit/>
          </a:bodyPr>
          <a:lstStyle/>
          <a:p>
            <a:r>
              <a:rPr lang="ar-JO" sz="3600" b="1" dirty="0">
                <a:solidFill>
                  <a:srgbClr val="0070C0"/>
                </a:solidFill>
              </a:rPr>
              <a:t>مهمة محوسبة</a:t>
            </a:r>
            <a:endParaRPr lang="he-IL" sz="3600" b="1" dirty="0">
              <a:solidFill>
                <a:srgbClr val="0070C0"/>
              </a:solidFill>
            </a:endParaRPr>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05265" y="111835"/>
            <a:ext cx="1039019" cy="688212"/>
          </a:xfrm>
          <a:prstGeom prst="rect">
            <a:avLst/>
          </a:prstGeom>
        </p:spPr>
      </p:pic>
      <p:pic>
        <p:nvPicPr>
          <p:cNvPr id="7" name="תמונה 6">
            <a:extLst>
              <a:ext uri="{FF2B5EF4-FFF2-40B4-BE49-F238E27FC236}">
                <a16:creationId xmlns:a16="http://schemas.microsoft.com/office/drawing/2014/main" id="{3BD6C252-2577-417D-98E2-C9031FB278A5}"/>
              </a:ext>
            </a:extLst>
          </p:cNvPr>
          <p:cNvPicPr>
            <a:picLocks noChangeAspect="1"/>
          </p:cNvPicPr>
          <p:nvPr/>
        </p:nvPicPr>
        <p:blipFill>
          <a:blip r:embed="rId5"/>
          <a:stretch>
            <a:fillRect/>
          </a:stretch>
        </p:blipFill>
        <p:spPr>
          <a:xfrm>
            <a:off x="4662858" y="1255598"/>
            <a:ext cx="5180388" cy="5167503"/>
          </a:xfrm>
          <a:prstGeom prst="rect">
            <a:avLst/>
          </a:prstGeom>
        </p:spPr>
      </p:pic>
    </p:spTree>
    <p:extLst>
      <p:ext uri="{BB962C8B-B14F-4D97-AF65-F5344CB8AC3E}">
        <p14:creationId xmlns:p14="http://schemas.microsoft.com/office/powerpoint/2010/main" val="1655759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0FADA-EA0E-2E7B-3591-EAB94B164C38}"/>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D34A1F6F-430B-8D62-5226-954098A0EF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pic>
        <p:nvPicPr>
          <p:cNvPr id="14" name="תמונה 13">
            <a:extLst>
              <a:ext uri="{FF2B5EF4-FFF2-40B4-BE49-F238E27FC236}">
                <a16:creationId xmlns:a16="http://schemas.microsoft.com/office/drawing/2014/main" id="{6305E623-9340-282A-DAB8-2D7153244B33}"/>
              </a:ext>
            </a:extLst>
          </p:cNvPr>
          <p:cNvPicPr>
            <a:picLocks noChangeAspect="1"/>
          </p:cNvPicPr>
          <p:nvPr/>
        </p:nvPicPr>
        <p:blipFill>
          <a:blip r:embed="rId4"/>
          <a:stretch>
            <a:fillRect/>
          </a:stretch>
        </p:blipFill>
        <p:spPr>
          <a:xfrm>
            <a:off x="7600885" y="3127391"/>
            <a:ext cx="3929974" cy="3356264"/>
          </a:xfrm>
          <a:prstGeom prst="rect">
            <a:avLst/>
          </a:prstGeom>
          <a:ln>
            <a:noFill/>
          </a:ln>
          <a:effectLst>
            <a:outerShdw blurRad="190500" algn="tl" rotWithShape="0">
              <a:srgbClr val="000000">
                <a:alpha val="70000"/>
              </a:srgbClr>
            </a:outerShdw>
          </a:effectLst>
        </p:spPr>
      </p:pic>
      <p:sp>
        <p:nvSpPr>
          <p:cNvPr id="15" name="תיבת טקסט 14">
            <a:extLst>
              <a:ext uri="{FF2B5EF4-FFF2-40B4-BE49-F238E27FC236}">
                <a16:creationId xmlns:a16="http://schemas.microsoft.com/office/drawing/2014/main" id="{75D8B0CB-2D48-8D33-BBE0-2AB4D12FD396}"/>
              </a:ext>
            </a:extLst>
          </p:cNvPr>
          <p:cNvSpPr txBox="1"/>
          <p:nvPr/>
        </p:nvSpPr>
        <p:spPr>
          <a:xfrm>
            <a:off x="286788" y="6488668"/>
            <a:ext cx="1186905" cy="369332"/>
          </a:xfrm>
          <a:prstGeom prst="rect">
            <a:avLst/>
          </a:prstGeom>
          <a:noFill/>
        </p:spPr>
        <p:txBody>
          <a:bodyPr wrap="square" rtlCol="1">
            <a:spAutoFit/>
          </a:bodyPr>
          <a:lstStyle/>
          <a:p>
            <a:r>
              <a:rPr lang="ar-JO" dirty="0"/>
              <a:t>صفحة 36</a:t>
            </a:r>
            <a:endParaRPr lang="he-IL" dirty="0"/>
          </a:p>
        </p:txBody>
      </p:sp>
      <p:sp>
        <p:nvSpPr>
          <p:cNvPr id="2" name="תיבת טקסט 1">
            <a:extLst>
              <a:ext uri="{FF2B5EF4-FFF2-40B4-BE49-F238E27FC236}">
                <a16:creationId xmlns:a16="http://schemas.microsoft.com/office/drawing/2014/main" id="{D86824CF-350B-BDEB-A05A-18C728506932}"/>
              </a:ext>
            </a:extLst>
          </p:cNvPr>
          <p:cNvSpPr txBox="1"/>
          <p:nvPr/>
        </p:nvSpPr>
        <p:spPr>
          <a:xfrm>
            <a:off x="1100318" y="1114181"/>
            <a:ext cx="4995682" cy="461665"/>
          </a:xfrm>
          <a:prstGeom prst="rect">
            <a:avLst/>
          </a:prstGeom>
          <a:noFill/>
        </p:spPr>
        <p:txBody>
          <a:bodyPr wrap="square" rtlCol="1">
            <a:spAutoFit/>
          </a:bodyPr>
          <a:lstStyle/>
          <a:p>
            <a:r>
              <a:rPr lang="ar-JO" sz="2400" dirty="0" err="1"/>
              <a:t>إعملوا</a:t>
            </a:r>
            <a:r>
              <a:rPr lang="ar-JO" sz="2400" dirty="0"/>
              <a:t> بحسب التعليمات ونفِّذوا قسمي المهمة.</a:t>
            </a:r>
            <a:endParaRPr lang="he-IL" sz="2400" dirty="0"/>
          </a:p>
        </p:txBody>
      </p:sp>
      <p:pic>
        <p:nvPicPr>
          <p:cNvPr id="12" name="תמונה 11">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309665" y="56542"/>
            <a:ext cx="1039019" cy="688212"/>
          </a:xfrm>
          <a:prstGeom prst="rect">
            <a:avLst/>
          </a:prstGeom>
        </p:spPr>
      </p:pic>
      <p:pic>
        <p:nvPicPr>
          <p:cNvPr id="6" name="תמונה 5">
            <a:extLst>
              <a:ext uri="{FF2B5EF4-FFF2-40B4-BE49-F238E27FC236}">
                <a16:creationId xmlns:a16="http://schemas.microsoft.com/office/drawing/2014/main" id="{15FF127C-D8D8-4888-81F3-2950E618E9D9}"/>
              </a:ext>
            </a:extLst>
          </p:cNvPr>
          <p:cNvPicPr>
            <a:picLocks noChangeAspect="1"/>
          </p:cNvPicPr>
          <p:nvPr/>
        </p:nvPicPr>
        <p:blipFill>
          <a:blip r:embed="rId6"/>
          <a:stretch>
            <a:fillRect/>
          </a:stretch>
        </p:blipFill>
        <p:spPr>
          <a:xfrm>
            <a:off x="7531418" y="149188"/>
            <a:ext cx="4068908" cy="656792"/>
          </a:xfrm>
          <a:prstGeom prst="rect">
            <a:avLst/>
          </a:prstGeom>
        </p:spPr>
      </p:pic>
      <p:pic>
        <p:nvPicPr>
          <p:cNvPr id="16" name="תמונה 15">
            <a:extLst>
              <a:ext uri="{FF2B5EF4-FFF2-40B4-BE49-F238E27FC236}">
                <a16:creationId xmlns:a16="http://schemas.microsoft.com/office/drawing/2014/main" id="{BF0267FD-6F64-40B9-998C-FE7E0709E754}"/>
              </a:ext>
            </a:extLst>
          </p:cNvPr>
          <p:cNvPicPr>
            <a:picLocks noChangeAspect="1"/>
          </p:cNvPicPr>
          <p:nvPr/>
        </p:nvPicPr>
        <p:blipFill>
          <a:blip r:embed="rId7"/>
          <a:stretch>
            <a:fillRect/>
          </a:stretch>
        </p:blipFill>
        <p:spPr>
          <a:xfrm>
            <a:off x="7210771" y="872660"/>
            <a:ext cx="4174538" cy="830997"/>
          </a:xfrm>
          <a:prstGeom prst="rect">
            <a:avLst/>
          </a:prstGeom>
        </p:spPr>
      </p:pic>
      <p:pic>
        <p:nvPicPr>
          <p:cNvPr id="18" name="תמונה 17">
            <a:extLst>
              <a:ext uri="{FF2B5EF4-FFF2-40B4-BE49-F238E27FC236}">
                <a16:creationId xmlns:a16="http://schemas.microsoft.com/office/drawing/2014/main" id="{BCAEDC48-4DCB-4F11-BEA1-FB719099E2C1}"/>
              </a:ext>
            </a:extLst>
          </p:cNvPr>
          <p:cNvPicPr>
            <a:picLocks noChangeAspect="1"/>
          </p:cNvPicPr>
          <p:nvPr/>
        </p:nvPicPr>
        <p:blipFill>
          <a:blip r:embed="rId8"/>
          <a:stretch>
            <a:fillRect/>
          </a:stretch>
        </p:blipFill>
        <p:spPr>
          <a:xfrm>
            <a:off x="8714317" y="1703657"/>
            <a:ext cx="2659938" cy="443324"/>
          </a:xfrm>
          <a:prstGeom prst="rect">
            <a:avLst/>
          </a:prstGeom>
        </p:spPr>
      </p:pic>
      <p:pic>
        <p:nvPicPr>
          <p:cNvPr id="20" name="תמונה 19">
            <a:extLst>
              <a:ext uri="{FF2B5EF4-FFF2-40B4-BE49-F238E27FC236}">
                <a16:creationId xmlns:a16="http://schemas.microsoft.com/office/drawing/2014/main" id="{A49BB7A7-2E21-4F56-A7A3-6CA1A997529F}"/>
              </a:ext>
            </a:extLst>
          </p:cNvPr>
          <p:cNvPicPr>
            <a:picLocks noChangeAspect="1"/>
          </p:cNvPicPr>
          <p:nvPr/>
        </p:nvPicPr>
        <p:blipFill>
          <a:blip r:embed="rId9"/>
          <a:stretch>
            <a:fillRect/>
          </a:stretch>
        </p:blipFill>
        <p:spPr>
          <a:xfrm>
            <a:off x="2662518" y="2146981"/>
            <a:ext cx="3433482" cy="418717"/>
          </a:xfrm>
          <a:prstGeom prst="rect">
            <a:avLst/>
          </a:prstGeom>
        </p:spPr>
      </p:pic>
      <p:pic>
        <p:nvPicPr>
          <p:cNvPr id="22" name="תמונה 21">
            <a:extLst>
              <a:ext uri="{FF2B5EF4-FFF2-40B4-BE49-F238E27FC236}">
                <a16:creationId xmlns:a16="http://schemas.microsoft.com/office/drawing/2014/main" id="{995E6B13-43DD-4AA0-A549-88A91245DE37}"/>
              </a:ext>
            </a:extLst>
          </p:cNvPr>
          <p:cNvPicPr>
            <a:picLocks noChangeAspect="1"/>
          </p:cNvPicPr>
          <p:nvPr/>
        </p:nvPicPr>
        <p:blipFill>
          <a:blip r:embed="rId10"/>
          <a:stretch>
            <a:fillRect/>
          </a:stretch>
        </p:blipFill>
        <p:spPr>
          <a:xfrm>
            <a:off x="806825" y="2849111"/>
            <a:ext cx="5289176" cy="3664644"/>
          </a:xfrm>
          <a:prstGeom prst="rect">
            <a:avLst/>
          </a:prstGeom>
        </p:spPr>
      </p:pic>
    </p:spTree>
    <p:extLst>
      <p:ext uri="{BB962C8B-B14F-4D97-AF65-F5344CB8AC3E}">
        <p14:creationId xmlns:p14="http://schemas.microsoft.com/office/powerpoint/2010/main" val="1129020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67931-8885-ADE6-DCC9-2DCDA90FCB87}"/>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A0A199E1-7681-88AF-EF02-C0C2022F62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sp>
        <p:nvSpPr>
          <p:cNvPr id="3" name="תיבת טקסט 2">
            <a:extLst>
              <a:ext uri="{FF2B5EF4-FFF2-40B4-BE49-F238E27FC236}">
                <a16:creationId xmlns:a16="http://schemas.microsoft.com/office/drawing/2014/main" id="{206F8B2D-B4C1-8662-523E-43E0FB262D22}"/>
              </a:ext>
            </a:extLst>
          </p:cNvPr>
          <p:cNvSpPr txBox="1"/>
          <p:nvPr/>
        </p:nvSpPr>
        <p:spPr>
          <a:xfrm>
            <a:off x="2065106" y="620309"/>
            <a:ext cx="9079736" cy="1305165"/>
          </a:xfrm>
          <a:prstGeom prst="rect">
            <a:avLst/>
          </a:prstGeom>
          <a:noFill/>
        </p:spPr>
        <p:txBody>
          <a:bodyPr wrap="square">
            <a:spAutoFit/>
          </a:bodyPr>
          <a:lstStyle/>
          <a:p>
            <a:pPr>
              <a:lnSpc>
                <a:spcPct val="150000"/>
              </a:lnSpc>
            </a:pPr>
            <a:r>
              <a:rPr lang="ar-JO" sz="2800" dirty="0">
                <a:solidFill>
                  <a:srgbClr val="000000"/>
                </a:solidFill>
                <a:latin typeface="FbSpoiler-Regular"/>
              </a:rPr>
              <a:t>اقرؤوا قطعة المعلومات </a:t>
            </a:r>
            <a:r>
              <a:rPr lang="he-IL" sz="2800" b="0" i="0" u="none" strike="noStrike" baseline="0" dirty="0">
                <a:solidFill>
                  <a:srgbClr val="000000"/>
                </a:solidFill>
                <a:latin typeface="FbSpoiler-Regular"/>
              </a:rPr>
              <a:t> </a:t>
            </a:r>
            <a:r>
              <a:rPr lang="ar-JO" sz="2800" b="1" dirty="0">
                <a:solidFill>
                  <a:srgbClr val="000000"/>
                </a:solidFill>
                <a:latin typeface="FbSpoiler-Regular"/>
              </a:rPr>
              <a:t>التربة التي تحت أقدامنا</a:t>
            </a:r>
            <a:r>
              <a:rPr lang="he-IL" sz="2800" b="1" dirty="0">
                <a:solidFill>
                  <a:srgbClr val="000000"/>
                </a:solidFill>
                <a:latin typeface="FbSpoiler-Regular"/>
              </a:rPr>
              <a:t> </a:t>
            </a:r>
            <a:r>
              <a:rPr lang="ar-JO" sz="2800" dirty="0">
                <a:solidFill>
                  <a:srgbClr val="000000"/>
                </a:solidFill>
                <a:latin typeface="FbSpoiler-Regular"/>
              </a:rPr>
              <a:t>صفحة</a:t>
            </a:r>
            <a:r>
              <a:rPr lang="ar-JO" sz="2800" b="1" dirty="0">
                <a:solidFill>
                  <a:srgbClr val="000000"/>
                </a:solidFill>
                <a:latin typeface="FbSpoiler-Regular"/>
              </a:rPr>
              <a:t> </a:t>
            </a:r>
            <a:r>
              <a:rPr lang="ar-JO" sz="2800" dirty="0">
                <a:solidFill>
                  <a:srgbClr val="000000"/>
                </a:solidFill>
                <a:latin typeface="FbSpoiler-Regular"/>
              </a:rPr>
              <a:t>3</a:t>
            </a:r>
            <a:r>
              <a:rPr lang="he-IL" sz="2800" i="0" u="none" strike="noStrike" baseline="0" dirty="0">
                <a:solidFill>
                  <a:srgbClr val="000000"/>
                </a:solidFill>
                <a:latin typeface="FbSpoiler-Bold"/>
              </a:rPr>
              <a:t>7 </a:t>
            </a:r>
            <a:r>
              <a:rPr lang="ar-JO" sz="2800" dirty="0">
                <a:solidFill>
                  <a:srgbClr val="000000"/>
                </a:solidFill>
                <a:latin typeface="FbSpoiler-Bold"/>
              </a:rPr>
              <a:t>وأجيبوا عن الأسئلة أ-ج في هذه الصفحة</a:t>
            </a:r>
            <a:r>
              <a:rPr lang="he-IL" sz="2800" b="0" i="0" u="none" strike="noStrike" baseline="0" dirty="0">
                <a:solidFill>
                  <a:srgbClr val="000000"/>
                </a:solidFill>
                <a:latin typeface="FbSpoiler-Regular"/>
              </a:rPr>
              <a:t>.</a:t>
            </a:r>
            <a:endParaRPr lang="he-IL" sz="2800" dirty="0"/>
          </a:p>
        </p:txBody>
      </p:sp>
      <p:pic>
        <p:nvPicPr>
          <p:cNvPr id="6" name="תמונה 5">
            <a:extLst>
              <a:ext uri="{FF2B5EF4-FFF2-40B4-BE49-F238E27FC236}">
                <a16:creationId xmlns:a16="http://schemas.microsoft.com/office/drawing/2014/main" id="{F877D1B2-A588-DCBB-C69A-39C351FCD241}"/>
              </a:ext>
            </a:extLst>
          </p:cNvPr>
          <p:cNvPicPr>
            <a:picLocks noChangeAspect="1"/>
          </p:cNvPicPr>
          <p:nvPr/>
        </p:nvPicPr>
        <p:blipFill>
          <a:blip r:embed="rId4"/>
          <a:stretch>
            <a:fillRect/>
          </a:stretch>
        </p:blipFill>
        <p:spPr>
          <a:xfrm>
            <a:off x="461449" y="1993963"/>
            <a:ext cx="11114019" cy="4714849"/>
          </a:xfrm>
          <a:prstGeom prst="rect">
            <a:avLst/>
          </a:prstGeom>
          <a:ln>
            <a:noFill/>
          </a:ln>
          <a:effectLst>
            <a:softEdge rad="112500"/>
          </a:effectLst>
        </p:spPr>
      </p:pic>
      <p:pic>
        <p:nvPicPr>
          <p:cNvPr id="5" name="תמונה 4">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65119" y="87208"/>
            <a:ext cx="1039019" cy="688212"/>
          </a:xfrm>
          <a:prstGeom prst="rect">
            <a:avLst/>
          </a:prstGeom>
        </p:spPr>
      </p:pic>
    </p:spTree>
    <p:extLst>
      <p:ext uri="{BB962C8B-B14F-4D97-AF65-F5344CB8AC3E}">
        <p14:creationId xmlns:p14="http://schemas.microsoft.com/office/powerpoint/2010/main" val="9988559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0E6A8C-3A94-A382-7FA2-3E59B0706F1C}"/>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402A9DF3-2FD9-14A5-06B2-78829ABE61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sp>
        <p:nvSpPr>
          <p:cNvPr id="5" name="תיבת טקסט 4">
            <a:extLst>
              <a:ext uri="{FF2B5EF4-FFF2-40B4-BE49-F238E27FC236}">
                <a16:creationId xmlns:a16="http://schemas.microsoft.com/office/drawing/2014/main" id="{91A152D5-3EDD-E65A-1B3B-EC01ECD6F820}"/>
              </a:ext>
            </a:extLst>
          </p:cNvPr>
          <p:cNvSpPr txBox="1"/>
          <p:nvPr/>
        </p:nvSpPr>
        <p:spPr>
          <a:xfrm>
            <a:off x="286788" y="6383045"/>
            <a:ext cx="1160272" cy="369332"/>
          </a:xfrm>
          <a:prstGeom prst="rect">
            <a:avLst/>
          </a:prstGeom>
          <a:noFill/>
        </p:spPr>
        <p:txBody>
          <a:bodyPr wrap="square" rtlCol="1">
            <a:spAutoFit/>
          </a:bodyPr>
          <a:lstStyle/>
          <a:p>
            <a:r>
              <a:rPr lang="ar-JO" dirty="0"/>
              <a:t>صفحة </a:t>
            </a:r>
            <a:r>
              <a:rPr lang="he-IL" dirty="0"/>
              <a:t> 38</a:t>
            </a:r>
          </a:p>
        </p:txBody>
      </p:sp>
      <p:pic>
        <p:nvPicPr>
          <p:cNvPr id="8" name="תמונה 7">
            <a:extLst>
              <a:ext uri="{FF2B5EF4-FFF2-40B4-BE49-F238E27FC236}">
                <a16:creationId xmlns:a16="http://schemas.microsoft.com/office/drawing/2014/main" id="{E09ADCB4-6523-31D5-8EBB-0E396E0C42AF}"/>
              </a:ext>
            </a:extLst>
          </p:cNvPr>
          <p:cNvPicPr>
            <a:picLocks noChangeAspect="1"/>
          </p:cNvPicPr>
          <p:nvPr/>
        </p:nvPicPr>
        <p:blipFill>
          <a:blip r:embed="rId3"/>
          <a:stretch>
            <a:fillRect/>
          </a:stretch>
        </p:blipFill>
        <p:spPr>
          <a:xfrm>
            <a:off x="1654138" y="1110100"/>
            <a:ext cx="9915633" cy="5409365"/>
          </a:xfrm>
          <a:prstGeom prst="rect">
            <a:avLst/>
          </a:prstGeom>
          <a:ln>
            <a:noFill/>
          </a:ln>
          <a:effectLst>
            <a:outerShdw blurRad="190500" algn="tl" rotWithShape="0">
              <a:srgbClr val="000000">
                <a:alpha val="70000"/>
              </a:srgbClr>
            </a:outerShdw>
          </a:effectLst>
        </p:spPr>
      </p:pic>
      <p:sp>
        <p:nvSpPr>
          <p:cNvPr id="9" name="תיבת טקסט 8">
            <a:extLst>
              <a:ext uri="{FF2B5EF4-FFF2-40B4-BE49-F238E27FC236}">
                <a16:creationId xmlns:a16="http://schemas.microsoft.com/office/drawing/2014/main" id="{E77A2C11-2735-E742-1287-E29ADD1FB8D5}"/>
              </a:ext>
            </a:extLst>
          </p:cNvPr>
          <p:cNvSpPr txBox="1"/>
          <p:nvPr/>
        </p:nvSpPr>
        <p:spPr>
          <a:xfrm>
            <a:off x="5373386" y="1335641"/>
            <a:ext cx="4880224" cy="461665"/>
          </a:xfrm>
          <a:prstGeom prst="rect">
            <a:avLst/>
          </a:prstGeom>
          <a:noFill/>
        </p:spPr>
        <p:txBody>
          <a:bodyPr wrap="square" rtlCol="1">
            <a:spAutoFit/>
          </a:bodyPr>
          <a:lstStyle/>
          <a:p>
            <a:r>
              <a:rPr lang="ar-JO" sz="2400" b="1" dirty="0"/>
              <a:t>لماذا تُعتَبَر التربة كنز الحياة؟</a:t>
            </a:r>
            <a:endParaRPr lang="he-IL" sz="2400" b="1" dirty="0"/>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98381"/>
            <a:ext cx="1039019" cy="688212"/>
          </a:xfrm>
          <a:prstGeom prst="rect">
            <a:avLst/>
          </a:prstGeom>
        </p:spPr>
      </p:pic>
    </p:spTree>
    <p:extLst>
      <p:ext uri="{BB962C8B-B14F-4D97-AF65-F5344CB8AC3E}">
        <p14:creationId xmlns:p14="http://schemas.microsoft.com/office/powerpoint/2010/main" val="35044162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7BC59-D563-8009-B4A9-8E011005439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9BBBC1D-4C8D-EBC9-FF7D-0AF921851A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pic>
        <p:nvPicPr>
          <p:cNvPr id="6" name="תמונה 5">
            <a:extLst>
              <a:ext uri="{FF2B5EF4-FFF2-40B4-BE49-F238E27FC236}">
                <a16:creationId xmlns:a16="http://schemas.microsoft.com/office/drawing/2014/main" id="{EAB7FC62-7D0D-6C9F-5442-58571B958A0A}"/>
              </a:ext>
            </a:extLst>
          </p:cNvPr>
          <p:cNvPicPr>
            <a:picLocks noChangeAspect="1"/>
          </p:cNvPicPr>
          <p:nvPr/>
        </p:nvPicPr>
        <p:blipFill>
          <a:blip r:embed="rId4"/>
          <a:stretch>
            <a:fillRect/>
          </a:stretch>
        </p:blipFill>
        <p:spPr>
          <a:xfrm>
            <a:off x="7559187" y="3608849"/>
            <a:ext cx="3761411" cy="2176317"/>
          </a:xfrm>
          <a:prstGeom prst="rect">
            <a:avLst/>
          </a:prstGeom>
          <a:ln w="28575">
            <a:solidFill>
              <a:schemeClr val="accent4">
                <a:lumMod val="50000"/>
              </a:schemeClr>
            </a:solidFill>
          </a:ln>
        </p:spPr>
      </p:pic>
      <p:pic>
        <p:nvPicPr>
          <p:cNvPr id="8" name="תמונה 7">
            <a:extLst>
              <a:ext uri="{FF2B5EF4-FFF2-40B4-BE49-F238E27FC236}">
                <a16:creationId xmlns:a16="http://schemas.microsoft.com/office/drawing/2014/main" id="{81E931C8-FDEC-79BF-4FA6-C981A4455727}"/>
              </a:ext>
            </a:extLst>
          </p:cNvPr>
          <p:cNvPicPr>
            <a:picLocks noChangeAspect="1"/>
          </p:cNvPicPr>
          <p:nvPr/>
        </p:nvPicPr>
        <p:blipFill>
          <a:blip r:embed="rId5"/>
          <a:stretch>
            <a:fillRect/>
          </a:stretch>
        </p:blipFill>
        <p:spPr>
          <a:xfrm>
            <a:off x="2784629" y="3608849"/>
            <a:ext cx="3773072" cy="2176317"/>
          </a:xfrm>
          <a:prstGeom prst="rect">
            <a:avLst/>
          </a:prstGeom>
          <a:ln w="28575">
            <a:solidFill>
              <a:schemeClr val="accent4">
                <a:lumMod val="50000"/>
              </a:schemeClr>
            </a:solidFill>
          </a:ln>
        </p:spPr>
      </p:pic>
      <p:sp>
        <p:nvSpPr>
          <p:cNvPr id="10" name="תיבת טקסט 9">
            <a:extLst>
              <a:ext uri="{FF2B5EF4-FFF2-40B4-BE49-F238E27FC236}">
                <a16:creationId xmlns:a16="http://schemas.microsoft.com/office/drawing/2014/main" id="{329C050E-6B75-492D-8A08-E266555ABEB5}"/>
              </a:ext>
            </a:extLst>
          </p:cNvPr>
          <p:cNvSpPr txBox="1"/>
          <p:nvPr/>
        </p:nvSpPr>
        <p:spPr>
          <a:xfrm>
            <a:off x="8462813" y="5874253"/>
            <a:ext cx="1646934" cy="369332"/>
          </a:xfrm>
          <a:prstGeom prst="rect">
            <a:avLst/>
          </a:prstGeom>
          <a:noFill/>
        </p:spPr>
        <p:txBody>
          <a:bodyPr wrap="square">
            <a:spAutoFit/>
          </a:bodyPr>
          <a:lstStyle/>
          <a:p>
            <a:r>
              <a:rPr lang="ar-JO" b="1" dirty="0">
                <a:latin typeface="FbSpoiler-Bold"/>
              </a:rPr>
              <a:t>تربة طينيّة</a:t>
            </a:r>
            <a:endParaRPr lang="he-IL" dirty="0"/>
          </a:p>
        </p:txBody>
      </p:sp>
      <p:sp>
        <p:nvSpPr>
          <p:cNvPr id="14" name="תיבת טקסט 13">
            <a:extLst>
              <a:ext uri="{FF2B5EF4-FFF2-40B4-BE49-F238E27FC236}">
                <a16:creationId xmlns:a16="http://schemas.microsoft.com/office/drawing/2014/main" id="{72278917-09B4-92CE-2D8A-2A6866E931A5}"/>
              </a:ext>
            </a:extLst>
          </p:cNvPr>
          <p:cNvSpPr txBox="1"/>
          <p:nvPr/>
        </p:nvSpPr>
        <p:spPr>
          <a:xfrm>
            <a:off x="3616172" y="5874253"/>
            <a:ext cx="1515283" cy="369332"/>
          </a:xfrm>
          <a:prstGeom prst="rect">
            <a:avLst/>
          </a:prstGeom>
          <a:noFill/>
        </p:spPr>
        <p:txBody>
          <a:bodyPr wrap="square">
            <a:spAutoFit/>
          </a:bodyPr>
          <a:lstStyle/>
          <a:p>
            <a:r>
              <a:rPr lang="ar-JO" b="1" dirty="0">
                <a:latin typeface="FbSpoiler-Bold"/>
              </a:rPr>
              <a:t>تربة رمليّة</a:t>
            </a:r>
            <a:endParaRPr lang="he-IL" dirty="0"/>
          </a:p>
        </p:txBody>
      </p:sp>
      <p:sp>
        <p:nvSpPr>
          <p:cNvPr id="15" name="תיבת טקסט 14">
            <a:extLst>
              <a:ext uri="{FF2B5EF4-FFF2-40B4-BE49-F238E27FC236}">
                <a16:creationId xmlns:a16="http://schemas.microsoft.com/office/drawing/2014/main" id="{14599374-0290-8481-6FEC-78E1CE0B9988}"/>
              </a:ext>
            </a:extLst>
          </p:cNvPr>
          <p:cNvSpPr txBox="1"/>
          <p:nvPr/>
        </p:nvSpPr>
        <p:spPr>
          <a:xfrm>
            <a:off x="142950" y="6488668"/>
            <a:ext cx="1621911" cy="369332"/>
          </a:xfrm>
          <a:prstGeom prst="rect">
            <a:avLst/>
          </a:prstGeom>
          <a:noFill/>
        </p:spPr>
        <p:txBody>
          <a:bodyPr wrap="square" rtlCol="1">
            <a:spAutoFit/>
          </a:bodyPr>
          <a:lstStyle/>
          <a:p>
            <a:r>
              <a:rPr lang="ar-JO" dirty="0"/>
              <a:t>صفحة</a:t>
            </a:r>
            <a:r>
              <a:rPr lang="he-IL" dirty="0"/>
              <a:t> 38</a:t>
            </a:r>
          </a:p>
        </p:txBody>
      </p:sp>
      <p:pic>
        <p:nvPicPr>
          <p:cNvPr id="11" name="תמונה 10">
            <a:extLst>
              <a:ext uri="{FF2B5EF4-FFF2-40B4-BE49-F238E27FC236}">
                <a16:creationId xmlns:a16="http://schemas.microsoft.com/office/drawing/2014/main" id="{B89C77B0-74BA-4108-85F4-8A1D6C6E0F9A}"/>
              </a:ext>
            </a:extLst>
          </p:cNvPr>
          <p:cNvPicPr>
            <a:picLocks noChangeAspect="1"/>
          </p:cNvPicPr>
          <p:nvPr/>
        </p:nvPicPr>
        <p:blipFill>
          <a:blip r:embed="rId6"/>
          <a:stretch>
            <a:fillRect/>
          </a:stretch>
        </p:blipFill>
        <p:spPr>
          <a:xfrm>
            <a:off x="2265119" y="9171"/>
            <a:ext cx="1039019" cy="688212"/>
          </a:xfrm>
          <a:prstGeom prst="rect">
            <a:avLst/>
          </a:prstGeom>
        </p:spPr>
      </p:pic>
      <p:pic>
        <p:nvPicPr>
          <p:cNvPr id="3" name="תמונה 2">
            <a:extLst>
              <a:ext uri="{FF2B5EF4-FFF2-40B4-BE49-F238E27FC236}">
                <a16:creationId xmlns:a16="http://schemas.microsoft.com/office/drawing/2014/main" id="{922806E6-F8DA-4BFB-A83F-7C3BDCC2908C}"/>
              </a:ext>
            </a:extLst>
          </p:cNvPr>
          <p:cNvPicPr>
            <a:picLocks noChangeAspect="1"/>
          </p:cNvPicPr>
          <p:nvPr/>
        </p:nvPicPr>
        <p:blipFill>
          <a:blip r:embed="rId7"/>
          <a:stretch>
            <a:fillRect/>
          </a:stretch>
        </p:blipFill>
        <p:spPr>
          <a:xfrm>
            <a:off x="5282470" y="1415728"/>
            <a:ext cx="3021106" cy="978427"/>
          </a:xfrm>
          <a:prstGeom prst="rect">
            <a:avLst/>
          </a:prstGeom>
        </p:spPr>
      </p:pic>
      <p:pic>
        <p:nvPicPr>
          <p:cNvPr id="12" name="תמונה 11">
            <a:extLst>
              <a:ext uri="{FF2B5EF4-FFF2-40B4-BE49-F238E27FC236}">
                <a16:creationId xmlns:a16="http://schemas.microsoft.com/office/drawing/2014/main" id="{8CC19CC0-4C88-4693-AA2E-1E20192B03C9}"/>
              </a:ext>
            </a:extLst>
          </p:cNvPr>
          <p:cNvPicPr>
            <a:picLocks noChangeAspect="1"/>
          </p:cNvPicPr>
          <p:nvPr/>
        </p:nvPicPr>
        <p:blipFill>
          <a:blip r:embed="rId8"/>
          <a:stretch>
            <a:fillRect/>
          </a:stretch>
        </p:blipFill>
        <p:spPr>
          <a:xfrm>
            <a:off x="4373813" y="2668959"/>
            <a:ext cx="5642102" cy="596898"/>
          </a:xfrm>
          <a:prstGeom prst="rect">
            <a:avLst/>
          </a:prstGeom>
        </p:spPr>
      </p:pic>
    </p:spTree>
    <p:extLst>
      <p:ext uri="{BB962C8B-B14F-4D97-AF65-F5344CB8AC3E}">
        <p14:creationId xmlns:p14="http://schemas.microsoft.com/office/powerpoint/2010/main" val="796944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8997C-9710-6C1B-5BB4-600F58426641}"/>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CF6D77B-416E-5E24-C8B9-6C3997D78E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10" name="תמונה 9">
            <a:extLst>
              <a:ext uri="{FF2B5EF4-FFF2-40B4-BE49-F238E27FC236}">
                <a16:creationId xmlns:a16="http://schemas.microsoft.com/office/drawing/2014/main" id="{3F4CF065-4C4D-4261-D09C-71334B00C036}"/>
              </a:ext>
            </a:extLst>
          </p:cNvPr>
          <p:cNvPicPr>
            <a:picLocks noChangeAspect="1"/>
          </p:cNvPicPr>
          <p:nvPr/>
        </p:nvPicPr>
        <p:blipFill>
          <a:blip r:embed="rId4"/>
          <a:stretch>
            <a:fillRect/>
          </a:stretch>
        </p:blipFill>
        <p:spPr>
          <a:xfrm>
            <a:off x="5128953" y="4457403"/>
            <a:ext cx="2237618" cy="1601683"/>
          </a:xfrm>
          <a:prstGeom prst="rect">
            <a:avLst/>
          </a:prstGeom>
          <a:ln w="19050">
            <a:solidFill>
              <a:srgbClr val="0070C0"/>
            </a:solidFill>
          </a:ln>
        </p:spPr>
      </p:pic>
      <p:pic>
        <p:nvPicPr>
          <p:cNvPr id="11" name="תמונה 10">
            <a:extLst>
              <a:ext uri="{FF2B5EF4-FFF2-40B4-BE49-F238E27FC236}">
                <a16:creationId xmlns:a16="http://schemas.microsoft.com/office/drawing/2014/main" id="{BF735607-9B50-B69A-1AF2-F77A2B4CAFB7}"/>
              </a:ext>
            </a:extLst>
          </p:cNvPr>
          <p:cNvPicPr>
            <a:picLocks noChangeAspect="1"/>
          </p:cNvPicPr>
          <p:nvPr/>
        </p:nvPicPr>
        <p:blipFill>
          <a:blip r:embed="rId5"/>
          <a:stretch>
            <a:fillRect/>
          </a:stretch>
        </p:blipFill>
        <p:spPr>
          <a:xfrm>
            <a:off x="7783045" y="4457402"/>
            <a:ext cx="1719491" cy="1601683"/>
          </a:xfrm>
          <a:prstGeom prst="rect">
            <a:avLst/>
          </a:prstGeom>
          <a:ln>
            <a:solidFill>
              <a:srgbClr val="0070C0"/>
            </a:solidFill>
          </a:ln>
        </p:spPr>
      </p:pic>
      <p:sp>
        <p:nvSpPr>
          <p:cNvPr id="12" name="תיבת טקסט 11">
            <a:extLst>
              <a:ext uri="{FF2B5EF4-FFF2-40B4-BE49-F238E27FC236}">
                <a16:creationId xmlns:a16="http://schemas.microsoft.com/office/drawing/2014/main" id="{30AC82CA-7CCF-39FB-896E-563BDD9F4AB0}"/>
              </a:ext>
            </a:extLst>
          </p:cNvPr>
          <p:cNvSpPr txBox="1"/>
          <p:nvPr/>
        </p:nvSpPr>
        <p:spPr>
          <a:xfrm>
            <a:off x="286788" y="6276109"/>
            <a:ext cx="1421476" cy="369332"/>
          </a:xfrm>
          <a:prstGeom prst="rect">
            <a:avLst/>
          </a:prstGeom>
          <a:noFill/>
        </p:spPr>
        <p:txBody>
          <a:bodyPr wrap="square" rtlCol="1">
            <a:spAutoFit/>
          </a:bodyPr>
          <a:lstStyle/>
          <a:p>
            <a:r>
              <a:rPr lang="ar-JO" dirty="0"/>
              <a:t>صفحة </a:t>
            </a:r>
            <a:r>
              <a:rPr lang="he-IL" dirty="0"/>
              <a:t>39</a:t>
            </a:r>
          </a:p>
        </p:txBody>
      </p:sp>
      <p:pic>
        <p:nvPicPr>
          <p:cNvPr id="13" name="תמונה 12">
            <a:extLst>
              <a:ext uri="{FF2B5EF4-FFF2-40B4-BE49-F238E27FC236}">
                <a16:creationId xmlns:a16="http://schemas.microsoft.com/office/drawing/2014/main" id="{F06825BF-258D-851A-C5D6-BA67E1B5C5BF}"/>
              </a:ext>
            </a:extLst>
          </p:cNvPr>
          <p:cNvPicPr>
            <a:picLocks noChangeAspect="1"/>
          </p:cNvPicPr>
          <p:nvPr/>
        </p:nvPicPr>
        <p:blipFill>
          <a:blip r:embed="rId6"/>
          <a:stretch>
            <a:fillRect/>
          </a:stretch>
        </p:blipFill>
        <p:spPr>
          <a:xfrm>
            <a:off x="9919011" y="4457403"/>
            <a:ext cx="2012610" cy="1601683"/>
          </a:xfrm>
          <a:prstGeom prst="rect">
            <a:avLst/>
          </a:prstGeom>
          <a:ln>
            <a:solidFill>
              <a:srgbClr val="0070C0"/>
            </a:solidFill>
          </a:ln>
        </p:spPr>
      </p:pic>
      <p:pic>
        <p:nvPicPr>
          <p:cNvPr id="14" name="תמונה 13">
            <a:extLst>
              <a:ext uri="{FF2B5EF4-FFF2-40B4-BE49-F238E27FC236}">
                <a16:creationId xmlns:a16="http://schemas.microsoft.com/office/drawing/2014/main" id="{B89C77B0-74BA-4108-85F4-8A1D6C6E0F9A}"/>
              </a:ext>
            </a:extLst>
          </p:cNvPr>
          <p:cNvPicPr>
            <a:picLocks noChangeAspect="1"/>
          </p:cNvPicPr>
          <p:nvPr/>
        </p:nvPicPr>
        <p:blipFill>
          <a:blip r:embed="rId7"/>
          <a:stretch>
            <a:fillRect/>
          </a:stretch>
        </p:blipFill>
        <p:spPr>
          <a:xfrm>
            <a:off x="2265119" y="115734"/>
            <a:ext cx="1039019" cy="688212"/>
          </a:xfrm>
          <a:prstGeom prst="rect">
            <a:avLst/>
          </a:prstGeom>
        </p:spPr>
      </p:pic>
      <p:pic>
        <p:nvPicPr>
          <p:cNvPr id="5" name="תמונה 4">
            <a:extLst>
              <a:ext uri="{FF2B5EF4-FFF2-40B4-BE49-F238E27FC236}">
                <a16:creationId xmlns:a16="http://schemas.microsoft.com/office/drawing/2014/main" id="{4837834F-366A-4A4E-8930-B93AD28BFE76}"/>
              </a:ext>
            </a:extLst>
          </p:cNvPr>
          <p:cNvPicPr>
            <a:picLocks noChangeAspect="1"/>
          </p:cNvPicPr>
          <p:nvPr/>
        </p:nvPicPr>
        <p:blipFill>
          <a:blip r:embed="rId8"/>
          <a:stretch>
            <a:fillRect/>
          </a:stretch>
        </p:blipFill>
        <p:spPr>
          <a:xfrm>
            <a:off x="7253579" y="951361"/>
            <a:ext cx="4016478" cy="500921"/>
          </a:xfrm>
          <a:prstGeom prst="rect">
            <a:avLst/>
          </a:prstGeom>
        </p:spPr>
      </p:pic>
      <p:pic>
        <p:nvPicPr>
          <p:cNvPr id="9" name="תמונה 8">
            <a:extLst>
              <a:ext uri="{FF2B5EF4-FFF2-40B4-BE49-F238E27FC236}">
                <a16:creationId xmlns:a16="http://schemas.microsoft.com/office/drawing/2014/main" id="{821D9CE2-E11C-4078-B20C-1E6F0948DC25}"/>
              </a:ext>
            </a:extLst>
          </p:cNvPr>
          <p:cNvPicPr>
            <a:picLocks noChangeAspect="1"/>
          </p:cNvPicPr>
          <p:nvPr/>
        </p:nvPicPr>
        <p:blipFill>
          <a:blip r:embed="rId9"/>
          <a:stretch>
            <a:fillRect/>
          </a:stretch>
        </p:blipFill>
        <p:spPr>
          <a:xfrm>
            <a:off x="2578369" y="1452283"/>
            <a:ext cx="8691687" cy="500922"/>
          </a:xfrm>
          <a:prstGeom prst="rect">
            <a:avLst/>
          </a:prstGeom>
        </p:spPr>
      </p:pic>
      <p:pic>
        <p:nvPicPr>
          <p:cNvPr id="16" name="תמונה 15">
            <a:extLst>
              <a:ext uri="{FF2B5EF4-FFF2-40B4-BE49-F238E27FC236}">
                <a16:creationId xmlns:a16="http://schemas.microsoft.com/office/drawing/2014/main" id="{15F2F32D-737E-4D2D-BBD9-564FF0405A2F}"/>
              </a:ext>
            </a:extLst>
          </p:cNvPr>
          <p:cNvPicPr>
            <a:picLocks noChangeAspect="1"/>
          </p:cNvPicPr>
          <p:nvPr/>
        </p:nvPicPr>
        <p:blipFill>
          <a:blip r:embed="rId10"/>
          <a:stretch>
            <a:fillRect/>
          </a:stretch>
        </p:blipFill>
        <p:spPr>
          <a:xfrm>
            <a:off x="6741722" y="2298634"/>
            <a:ext cx="4528334" cy="811493"/>
          </a:xfrm>
          <a:prstGeom prst="rect">
            <a:avLst/>
          </a:prstGeom>
        </p:spPr>
      </p:pic>
      <p:pic>
        <p:nvPicPr>
          <p:cNvPr id="18" name="תמונה 17">
            <a:extLst>
              <a:ext uri="{FF2B5EF4-FFF2-40B4-BE49-F238E27FC236}">
                <a16:creationId xmlns:a16="http://schemas.microsoft.com/office/drawing/2014/main" id="{AB36B8CB-1EB6-49D8-B6F9-054AC01E2996}"/>
              </a:ext>
            </a:extLst>
          </p:cNvPr>
          <p:cNvPicPr>
            <a:picLocks noChangeAspect="1"/>
          </p:cNvPicPr>
          <p:nvPr/>
        </p:nvPicPr>
        <p:blipFill>
          <a:blip r:embed="rId11"/>
          <a:stretch>
            <a:fillRect/>
          </a:stretch>
        </p:blipFill>
        <p:spPr>
          <a:xfrm>
            <a:off x="260379" y="2440607"/>
            <a:ext cx="3979889" cy="3305770"/>
          </a:xfrm>
          <a:prstGeom prst="rect">
            <a:avLst/>
          </a:prstGeom>
        </p:spPr>
      </p:pic>
    </p:spTree>
    <p:extLst>
      <p:ext uri="{BB962C8B-B14F-4D97-AF65-F5344CB8AC3E}">
        <p14:creationId xmlns:p14="http://schemas.microsoft.com/office/powerpoint/2010/main" val="2118765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6D7C6-1493-244F-1611-9CAE0B749B4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0A3B4EB-65DB-D5D8-6353-F0547EA43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88" y="115735"/>
            <a:ext cx="4995682" cy="576073"/>
          </a:xfrm>
          <a:prstGeom prst="rect">
            <a:avLst/>
          </a:prstGeom>
        </p:spPr>
      </p:pic>
      <p:pic>
        <p:nvPicPr>
          <p:cNvPr id="12" name="תמונה 11">
            <a:extLst>
              <a:ext uri="{FF2B5EF4-FFF2-40B4-BE49-F238E27FC236}">
                <a16:creationId xmlns:a16="http://schemas.microsoft.com/office/drawing/2014/main" id="{3BB4AC69-7DE5-D577-E0EF-F66D0BEABDBA}"/>
              </a:ext>
            </a:extLst>
          </p:cNvPr>
          <p:cNvPicPr>
            <a:picLocks noChangeAspect="1"/>
          </p:cNvPicPr>
          <p:nvPr/>
        </p:nvPicPr>
        <p:blipFill>
          <a:blip r:embed="rId3"/>
          <a:stretch>
            <a:fillRect/>
          </a:stretch>
        </p:blipFill>
        <p:spPr>
          <a:xfrm>
            <a:off x="286788" y="3338478"/>
            <a:ext cx="4896011" cy="2625570"/>
          </a:xfrm>
          <a:prstGeom prst="rect">
            <a:avLst/>
          </a:prstGeom>
          <a:ln>
            <a:noFill/>
          </a:ln>
          <a:effectLst>
            <a:outerShdw blurRad="190500" algn="tl" rotWithShape="0">
              <a:srgbClr val="000000">
                <a:alpha val="70000"/>
              </a:srgbClr>
            </a:outerShdw>
          </a:effectLst>
        </p:spPr>
      </p:pic>
      <p:sp>
        <p:nvSpPr>
          <p:cNvPr id="16" name="תיבת טקסט 15">
            <a:extLst>
              <a:ext uri="{FF2B5EF4-FFF2-40B4-BE49-F238E27FC236}">
                <a16:creationId xmlns:a16="http://schemas.microsoft.com/office/drawing/2014/main" id="{7A866399-2999-44B6-FB1F-FB06CBFCACE3}"/>
              </a:ext>
            </a:extLst>
          </p:cNvPr>
          <p:cNvSpPr txBox="1"/>
          <p:nvPr/>
        </p:nvSpPr>
        <p:spPr>
          <a:xfrm>
            <a:off x="5091953" y="4255350"/>
            <a:ext cx="6696635" cy="461665"/>
          </a:xfrm>
          <a:prstGeom prst="rect">
            <a:avLst/>
          </a:prstGeom>
          <a:noFill/>
        </p:spPr>
        <p:txBody>
          <a:bodyPr wrap="square" rtlCol="1">
            <a:spAutoFit/>
          </a:bodyPr>
          <a:lstStyle/>
          <a:p>
            <a:r>
              <a:rPr lang="ar-JO" sz="2400" dirty="0"/>
              <a:t>أجروا المشاهدة وأجيبوا عن البنود 1-2 في التعليمات صفحة</a:t>
            </a:r>
            <a:r>
              <a:rPr lang="he-IL" sz="2400" dirty="0"/>
              <a:t> 39</a:t>
            </a:r>
            <a:r>
              <a:rPr lang="he-IL" sz="2200" dirty="0"/>
              <a:t>.</a:t>
            </a:r>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0"/>
            <a:ext cx="1039019" cy="688212"/>
          </a:xfrm>
          <a:prstGeom prst="rect">
            <a:avLst/>
          </a:prstGeom>
        </p:spPr>
      </p:pic>
      <p:pic>
        <p:nvPicPr>
          <p:cNvPr id="3" name="תמונה 2">
            <a:extLst>
              <a:ext uri="{FF2B5EF4-FFF2-40B4-BE49-F238E27FC236}">
                <a16:creationId xmlns:a16="http://schemas.microsoft.com/office/drawing/2014/main" id="{9521711D-0C81-4B86-9128-6539F56A95F2}"/>
              </a:ext>
            </a:extLst>
          </p:cNvPr>
          <p:cNvPicPr>
            <a:picLocks noChangeAspect="1"/>
          </p:cNvPicPr>
          <p:nvPr/>
        </p:nvPicPr>
        <p:blipFill>
          <a:blip r:embed="rId5"/>
          <a:stretch>
            <a:fillRect/>
          </a:stretch>
        </p:blipFill>
        <p:spPr>
          <a:xfrm>
            <a:off x="6744223" y="820106"/>
            <a:ext cx="4853849" cy="1485213"/>
          </a:xfrm>
          <a:prstGeom prst="rect">
            <a:avLst/>
          </a:prstGeom>
        </p:spPr>
      </p:pic>
    </p:spTree>
    <p:extLst>
      <p:ext uri="{BB962C8B-B14F-4D97-AF65-F5344CB8AC3E}">
        <p14:creationId xmlns:p14="http://schemas.microsoft.com/office/powerpoint/2010/main" val="36887105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01480-5657-6653-2E12-BCDAF0E58C58}"/>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078C8F8C-9502-B37C-3584-7075C4B8C0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14" name="תמונה 13">
            <a:extLst>
              <a:ext uri="{FF2B5EF4-FFF2-40B4-BE49-F238E27FC236}">
                <a16:creationId xmlns:a16="http://schemas.microsoft.com/office/drawing/2014/main" id="{0E23C53C-5561-D7DA-1B46-5217869F66E9}"/>
              </a:ext>
            </a:extLst>
          </p:cNvPr>
          <p:cNvPicPr>
            <a:picLocks noChangeAspect="1"/>
          </p:cNvPicPr>
          <p:nvPr/>
        </p:nvPicPr>
        <p:blipFill>
          <a:blip r:embed="rId3"/>
          <a:stretch>
            <a:fillRect/>
          </a:stretch>
        </p:blipFill>
        <p:spPr>
          <a:xfrm>
            <a:off x="462337" y="2774022"/>
            <a:ext cx="4140932" cy="3452117"/>
          </a:xfrm>
          <a:prstGeom prst="rect">
            <a:avLst/>
          </a:prstGeom>
          <a:ln>
            <a:noFill/>
          </a:ln>
          <a:effectLst>
            <a:outerShdw blurRad="190500" algn="tl" rotWithShape="0">
              <a:srgbClr val="000000">
                <a:alpha val="70000"/>
              </a:srgbClr>
            </a:outerShdw>
          </a:effectLst>
        </p:spPr>
      </p:pic>
      <p:sp>
        <p:nvSpPr>
          <p:cNvPr id="15" name="תיבת טקסט 14">
            <a:extLst>
              <a:ext uri="{FF2B5EF4-FFF2-40B4-BE49-F238E27FC236}">
                <a16:creationId xmlns:a16="http://schemas.microsoft.com/office/drawing/2014/main" id="{A2341FB6-447A-4CB7-5358-99FE83371914}"/>
              </a:ext>
            </a:extLst>
          </p:cNvPr>
          <p:cNvSpPr txBox="1"/>
          <p:nvPr/>
        </p:nvSpPr>
        <p:spPr>
          <a:xfrm>
            <a:off x="5282470" y="4300070"/>
            <a:ext cx="6590937" cy="461665"/>
          </a:xfrm>
          <a:prstGeom prst="rect">
            <a:avLst/>
          </a:prstGeom>
          <a:noFill/>
        </p:spPr>
        <p:txBody>
          <a:bodyPr wrap="square" rtlCol="1">
            <a:spAutoFit/>
          </a:bodyPr>
          <a:lstStyle/>
          <a:p>
            <a:r>
              <a:rPr lang="ar-JO" sz="2400" dirty="0"/>
              <a:t>أجروا المشاهدة وأجيبوا عن البنود 1-5 في التعليمات صفحة</a:t>
            </a:r>
            <a:r>
              <a:rPr lang="he-IL" sz="2400" dirty="0"/>
              <a:t> 39.</a:t>
            </a:r>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115734"/>
            <a:ext cx="1039019" cy="688212"/>
          </a:xfrm>
          <a:prstGeom prst="rect">
            <a:avLst/>
          </a:prstGeom>
        </p:spPr>
      </p:pic>
      <p:pic>
        <p:nvPicPr>
          <p:cNvPr id="3" name="תמונה 2">
            <a:extLst>
              <a:ext uri="{FF2B5EF4-FFF2-40B4-BE49-F238E27FC236}">
                <a16:creationId xmlns:a16="http://schemas.microsoft.com/office/drawing/2014/main" id="{32F49498-8E58-41BD-A2B7-8D1063D4749A}"/>
              </a:ext>
            </a:extLst>
          </p:cNvPr>
          <p:cNvPicPr>
            <a:picLocks noChangeAspect="1"/>
          </p:cNvPicPr>
          <p:nvPr/>
        </p:nvPicPr>
        <p:blipFill>
          <a:blip r:embed="rId5"/>
          <a:stretch>
            <a:fillRect/>
          </a:stretch>
        </p:blipFill>
        <p:spPr>
          <a:xfrm>
            <a:off x="4912658" y="1119688"/>
            <a:ext cx="7001630" cy="1722124"/>
          </a:xfrm>
          <a:prstGeom prst="rect">
            <a:avLst/>
          </a:prstGeom>
        </p:spPr>
      </p:pic>
    </p:spTree>
    <p:extLst>
      <p:ext uri="{BB962C8B-B14F-4D97-AF65-F5344CB8AC3E}">
        <p14:creationId xmlns:p14="http://schemas.microsoft.com/office/powerpoint/2010/main" val="851220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93EDF-A794-7039-1E61-950F617AF83D}"/>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A1218777-2350-EF08-38D2-EF5AF7310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sp>
        <p:nvSpPr>
          <p:cNvPr id="12" name="תיבת טקסט 11">
            <a:extLst>
              <a:ext uri="{FF2B5EF4-FFF2-40B4-BE49-F238E27FC236}">
                <a16:creationId xmlns:a16="http://schemas.microsoft.com/office/drawing/2014/main" id="{0BD1DF41-2D07-47E9-A80D-D9E173E9EB7E}"/>
              </a:ext>
            </a:extLst>
          </p:cNvPr>
          <p:cNvSpPr txBox="1"/>
          <p:nvPr/>
        </p:nvSpPr>
        <p:spPr>
          <a:xfrm>
            <a:off x="6899565" y="2921363"/>
            <a:ext cx="3835371" cy="461665"/>
          </a:xfrm>
          <a:prstGeom prst="rect">
            <a:avLst/>
          </a:prstGeom>
          <a:noFill/>
        </p:spPr>
        <p:txBody>
          <a:bodyPr wrap="square" rtlCol="1">
            <a:spAutoFit/>
          </a:bodyPr>
          <a:lstStyle/>
          <a:p>
            <a:r>
              <a:rPr lang="ar-JO" sz="2400" dirty="0"/>
              <a:t>أجروا التجربة صفحة </a:t>
            </a:r>
            <a:r>
              <a:rPr lang="he-IL" sz="2400" dirty="0"/>
              <a:t>40.</a:t>
            </a:r>
          </a:p>
        </p:txBody>
      </p:sp>
      <p:pic>
        <p:nvPicPr>
          <p:cNvPr id="7" name="תמונה 6">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364940" y="0"/>
            <a:ext cx="1039019" cy="688212"/>
          </a:xfrm>
          <a:prstGeom prst="rect">
            <a:avLst/>
          </a:prstGeom>
        </p:spPr>
      </p:pic>
      <p:pic>
        <p:nvPicPr>
          <p:cNvPr id="3" name="תמונה 2">
            <a:extLst>
              <a:ext uri="{FF2B5EF4-FFF2-40B4-BE49-F238E27FC236}">
                <a16:creationId xmlns:a16="http://schemas.microsoft.com/office/drawing/2014/main" id="{96382C23-DF60-45E9-8174-A62F27D57CD4}"/>
              </a:ext>
            </a:extLst>
          </p:cNvPr>
          <p:cNvPicPr>
            <a:picLocks noChangeAspect="1"/>
          </p:cNvPicPr>
          <p:nvPr/>
        </p:nvPicPr>
        <p:blipFill>
          <a:blip r:embed="rId5"/>
          <a:stretch>
            <a:fillRect/>
          </a:stretch>
        </p:blipFill>
        <p:spPr>
          <a:xfrm>
            <a:off x="5562340" y="879436"/>
            <a:ext cx="6004167" cy="1593310"/>
          </a:xfrm>
          <a:prstGeom prst="rect">
            <a:avLst/>
          </a:prstGeom>
        </p:spPr>
      </p:pic>
      <p:pic>
        <p:nvPicPr>
          <p:cNvPr id="10" name="תמונה 9">
            <a:extLst>
              <a:ext uri="{FF2B5EF4-FFF2-40B4-BE49-F238E27FC236}">
                <a16:creationId xmlns:a16="http://schemas.microsoft.com/office/drawing/2014/main" id="{10D5E8D4-CEAD-4BEA-9B8C-83E0BD74740F}"/>
              </a:ext>
            </a:extLst>
          </p:cNvPr>
          <p:cNvPicPr>
            <a:picLocks noChangeAspect="1"/>
          </p:cNvPicPr>
          <p:nvPr/>
        </p:nvPicPr>
        <p:blipFill>
          <a:blip r:embed="rId6"/>
          <a:stretch>
            <a:fillRect/>
          </a:stretch>
        </p:blipFill>
        <p:spPr>
          <a:xfrm>
            <a:off x="779823" y="3603468"/>
            <a:ext cx="3833646" cy="3138798"/>
          </a:xfrm>
          <a:prstGeom prst="rect">
            <a:avLst/>
          </a:prstGeom>
        </p:spPr>
      </p:pic>
      <p:pic>
        <p:nvPicPr>
          <p:cNvPr id="13" name="תמונה 12">
            <a:extLst>
              <a:ext uri="{FF2B5EF4-FFF2-40B4-BE49-F238E27FC236}">
                <a16:creationId xmlns:a16="http://schemas.microsoft.com/office/drawing/2014/main" id="{BAECBE81-A9C1-41AA-9756-ED7B2671D859}"/>
              </a:ext>
            </a:extLst>
          </p:cNvPr>
          <p:cNvPicPr>
            <a:picLocks noChangeAspect="1"/>
          </p:cNvPicPr>
          <p:nvPr/>
        </p:nvPicPr>
        <p:blipFill>
          <a:blip r:embed="rId7"/>
          <a:stretch>
            <a:fillRect/>
          </a:stretch>
        </p:blipFill>
        <p:spPr>
          <a:xfrm>
            <a:off x="5452567" y="3570158"/>
            <a:ext cx="5282369" cy="3138798"/>
          </a:xfrm>
          <a:prstGeom prst="rect">
            <a:avLst/>
          </a:prstGeom>
        </p:spPr>
      </p:pic>
    </p:spTree>
    <p:extLst>
      <p:ext uri="{BB962C8B-B14F-4D97-AF65-F5344CB8AC3E}">
        <p14:creationId xmlns:p14="http://schemas.microsoft.com/office/powerpoint/2010/main" val="27492599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CD265-A474-7253-7C59-DEAFC7592C44}"/>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E8156415-44F6-F332-1550-5F2CB1622A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sp>
        <p:nvSpPr>
          <p:cNvPr id="11" name="תיבת טקסט 10">
            <a:extLst>
              <a:ext uri="{FF2B5EF4-FFF2-40B4-BE49-F238E27FC236}">
                <a16:creationId xmlns:a16="http://schemas.microsoft.com/office/drawing/2014/main" id="{55DD2115-E8D1-A6D8-F136-EB72ECEADBBD}"/>
              </a:ext>
            </a:extLst>
          </p:cNvPr>
          <p:cNvSpPr txBox="1"/>
          <p:nvPr/>
        </p:nvSpPr>
        <p:spPr>
          <a:xfrm>
            <a:off x="205577" y="6488668"/>
            <a:ext cx="1421476" cy="369332"/>
          </a:xfrm>
          <a:prstGeom prst="rect">
            <a:avLst/>
          </a:prstGeom>
          <a:noFill/>
        </p:spPr>
        <p:txBody>
          <a:bodyPr wrap="square" rtlCol="1">
            <a:spAutoFit/>
          </a:bodyPr>
          <a:lstStyle/>
          <a:p>
            <a:r>
              <a:rPr lang="ar-JO" dirty="0"/>
              <a:t>صفحة</a:t>
            </a:r>
            <a:r>
              <a:rPr lang="he-IL" dirty="0"/>
              <a:t> 40</a:t>
            </a:r>
          </a:p>
        </p:txBody>
      </p:sp>
      <p:pic>
        <p:nvPicPr>
          <p:cNvPr id="5" name="תמונה 4">
            <a:extLst>
              <a:ext uri="{FF2B5EF4-FFF2-40B4-BE49-F238E27FC236}">
                <a16:creationId xmlns:a16="http://schemas.microsoft.com/office/drawing/2014/main" id="{DB4998BE-C505-9F87-F16E-7247FBE551B2}"/>
              </a:ext>
            </a:extLst>
          </p:cNvPr>
          <p:cNvPicPr>
            <a:picLocks noChangeAspect="1"/>
          </p:cNvPicPr>
          <p:nvPr/>
        </p:nvPicPr>
        <p:blipFill>
          <a:blip r:embed="rId4"/>
          <a:stretch>
            <a:fillRect/>
          </a:stretch>
        </p:blipFill>
        <p:spPr>
          <a:xfrm>
            <a:off x="422783" y="4068566"/>
            <a:ext cx="4040303" cy="2093884"/>
          </a:xfrm>
          <a:prstGeom prst="rect">
            <a:avLst/>
          </a:prstGeom>
        </p:spPr>
      </p:pic>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65119" y="93118"/>
            <a:ext cx="1039019" cy="688212"/>
          </a:xfrm>
          <a:prstGeom prst="rect">
            <a:avLst/>
          </a:prstGeom>
        </p:spPr>
      </p:pic>
      <p:pic>
        <p:nvPicPr>
          <p:cNvPr id="7" name="תמונה 6">
            <a:extLst>
              <a:ext uri="{FF2B5EF4-FFF2-40B4-BE49-F238E27FC236}">
                <a16:creationId xmlns:a16="http://schemas.microsoft.com/office/drawing/2014/main" id="{3181B7A9-C32A-4285-A17A-DF08669CC04C}"/>
              </a:ext>
            </a:extLst>
          </p:cNvPr>
          <p:cNvPicPr>
            <a:picLocks noChangeAspect="1"/>
          </p:cNvPicPr>
          <p:nvPr/>
        </p:nvPicPr>
        <p:blipFill>
          <a:blip r:embed="rId6"/>
          <a:stretch>
            <a:fillRect/>
          </a:stretch>
        </p:blipFill>
        <p:spPr>
          <a:xfrm>
            <a:off x="4209886" y="724193"/>
            <a:ext cx="7559331" cy="3604045"/>
          </a:xfrm>
          <a:prstGeom prst="rect">
            <a:avLst/>
          </a:prstGeom>
        </p:spPr>
      </p:pic>
    </p:spTree>
    <p:extLst>
      <p:ext uri="{BB962C8B-B14F-4D97-AF65-F5344CB8AC3E}">
        <p14:creationId xmlns:p14="http://schemas.microsoft.com/office/powerpoint/2010/main" val="3731001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FBF60-9D5A-9277-0608-F0972E2F5C89}"/>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C382F04D-0650-3D4C-4DC2-91822264E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49188"/>
            <a:ext cx="4995682" cy="576073"/>
          </a:xfrm>
          <a:prstGeom prst="rect">
            <a:avLst/>
          </a:prstGeom>
        </p:spPr>
      </p:pic>
      <p:pic>
        <p:nvPicPr>
          <p:cNvPr id="6" name="תמונה 5">
            <a:extLst>
              <a:ext uri="{FF2B5EF4-FFF2-40B4-BE49-F238E27FC236}">
                <a16:creationId xmlns:a16="http://schemas.microsoft.com/office/drawing/2014/main" id="{D03D87C7-746B-F53B-707F-181186F09661}"/>
              </a:ext>
            </a:extLst>
          </p:cNvPr>
          <p:cNvPicPr>
            <a:picLocks noChangeAspect="1"/>
          </p:cNvPicPr>
          <p:nvPr/>
        </p:nvPicPr>
        <p:blipFill>
          <a:blip r:embed="rId4"/>
          <a:stretch>
            <a:fillRect/>
          </a:stretch>
        </p:blipFill>
        <p:spPr>
          <a:xfrm>
            <a:off x="1209408" y="1283786"/>
            <a:ext cx="2764764" cy="2238268"/>
          </a:xfrm>
          <a:prstGeom prst="rect">
            <a:avLst/>
          </a:prstGeom>
        </p:spPr>
      </p:pic>
      <p:pic>
        <p:nvPicPr>
          <p:cNvPr id="8" name="תמונה 7">
            <a:extLst>
              <a:ext uri="{FF2B5EF4-FFF2-40B4-BE49-F238E27FC236}">
                <a16:creationId xmlns:a16="http://schemas.microsoft.com/office/drawing/2014/main" id="{7E9AD4A6-2CEC-BBC3-67EF-6BE36B773221}"/>
              </a:ext>
            </a:extLst>
          </p:cNvPr>
          <p:cNvPicPr>
            <a:picLocks noChangeAspect="1"/>
          </p:cNvPicPr>
          <p:nvPr/>
        </p:nvPicPr>
        <p:blipFill>
          <a:blip r:embed="rId5"/>
          <a:stretch>
            <a:fillRect/>
          </a:stretch>
        </p:blipFill>
        <p:spPr>
          <a:xfrm>
            <a:off x="1266879" y="4004653"/>
            <a:ext cx="2649821" cy="2145214"/>
          </a:xfrm>
          <a:prstGeom prst="rect">
            <a:avLst/>
          </a:prstGeom>
        </p:spPr>
      </p:pic>
      <p:sp>
        <p:nvSpPr>
          <p:cNvPr id="9" name="תיבת טקסט 8">
            <a:extLst>
              <a:ext uri="{FF2B5EF4-FFF2-40B4-BE49-F238E27FC236}">
                <a16:creationId xmlns:a16="http://schemas.microsoft.com/office/drawing/2014/main" id="{054F99DA-6F62-4454-3AAB-8ED6C1F17EB8}"/>
              </a:ext>
            </a:extLst>
          </p:cNvPr>
          <p:cNvSpPr txBox="1"/>
          <p:nvPr/>
        </p:nvSpPr>
        <p:spPr>
          <a:xfrm>
            <a:off x="286788" y="6339480"/>
            <a:ext cx="1421476" cy="369332"/>
          </a:xfrm>
          <a:prstGeom prst="rect">
            <a:avLst/>
          </a:prstGeom>
          <a:noFill/>
        </p:spPr>
        <p:txBody>
          <a:bodyPr wrap="square" rtlCol="1">
            <a:spAutoFit/>
          </a:bodyPr>
          <a:lstStyle/>
          <a:p>
            <a:r>
              <a:rPr lang="ar-JO" dirty="0"/>
              <a:t>صفحة </a:t>
            </a:r>
            <a:r>
              <a:rPr lang="he-IL" dirty="0"/>
              <a:t>41</a:t>
            </a:r>
          </a:p>
        </p:txBody>
      </p:sp>
      <p:sp>
        <p:nvSpPr>
          <p:cNvPr id="13" name="תיבת טקסט 12">
            <a:extLst>
              <a:ext uri="{FF2B5EF4-FFF2-40B4-BE49-F238E27FC236}">
                <a16:creationId xmlns:a16="http://schemas.microsoft.com/office/drawing/2014/main" id="{07D68D43-ABBD-1A97-440B-0D72609C0725}"/>
              </a:ext>
            </a:extLst>
          </p:cNvPr>
          <p:cNvSpPr txBox="1"/>
          <p:nvPr/>
        </p:nvSpPr>
        <p:spPr>
          <a:xfrm>
            <a:off x="2085653" y="914874"/>
            <a:ext cx="1625885" cy="400110"/>
          </a:xfrm>
          <a:prstGeom prst="rect">
            <a:avLst/>
          </a:prstGeom>
          <a:noFill/>
        </p:spPr>
        <p:txBody>
          <a:bodyPr wrap="square">
            <a:spAutoFit/>
          </a:bodyPr>
          <a:lstStyle/>
          <a:p>
            <a:r>
              <a:rPr lang="ar-JO" sz="2000" b="1" dirty="0">
                <a:latin typeface="FbSpoiler-Bold"/>
              </a:rPr>
              <a:t>تربة طينيَّة</a:t>
            </a:r>
            <a:endParaRPr lang="he-IL" sz="2000" dirty="0"/>
          </a:p>
        </p:txBody>
      </p:sp>
      <p:sp>
        <p:nvSpPr>
          <p:cNvPr id="15" name="תיבת טקסט 14">
            <a:extLst>
              <a:ext uri="{FF2B5EF4-FFF2-40B4-BE49-F238E27FC236}">
                <a16:creationId xmlns:a16="http://schemas.microsoft.com/office/drawing/2014/main" id="{E73419BF-58C6-A720-FA90-A68F08A41688}"/>
              </a:ext>
            </a:extLst>
          </p:cNvPr>
          <p:cNvSpPr txBox="1"/>
          <p:nvPr/>
        </p:nvSpPr>
        <p:spPr>
          <a:xfrm>
            <a:off x="2085653" y="3635321"/>
            <a:ext cx="1286837" cy="400110"/>
          </a:xfrm>
          <a:prstGeom prst="rect">
            <a:avLst/>
          </a:prstGeom>
          <a:noFill/>
        </p:spPr>
        <p:txBody>
          <a:bodyPr wrap="square">
            <a:spAutoFit/>
          </a:bodyPr>
          <a:lstStyle/>
          <a:p>
            <a:r>
              <a:rPr lang="ar-JO" sz="2000" b="1" dirty="0">
                <a:latin typeface="FbSpoiler-Bold"/>
              </a:rPr>
              <a:t>تربة رمليَّة</a:t>
            </a:r>
            <a:endParaRPr lang="he-IL" sz="2000" dirty="0"/>
          </a:p>
        </p:txBody>
      </p:sp>
      <p:pic>
        <p:nvPicPr>
          <p:cNvPr id="10" name="תמונה 9">
            <a:extLst>
              <a:ext uri="{FF2B5EF4-FFF2-40B4-BE49-F238E27FC236}">
                <a16:creationId xmlns:a16="http://schemas.microsoft.com/office/drawing/2014/main" id="{B89C77B0-74BA-4108-85F4-8A1D6C6E0F9A}"/>
              </a:ext>
            </a:extLst>
          </p:cNvPr>
          <p:cNvPicPr>
            <a:picLocks noChangeAspect="1"/>
          </p:cNvPicPr>
          <p:nvPr/>
        </p:nvPicPr>
        <p:blipFill>
          <a:blip r:embed="rId6"/>
          <a:stretch>
            <a:fillRect/>
          </a:stretch>
        </p:blipFill>
        <p:spPr>
          <a:xfrm>
            <a:off x="2265119" y="66802"/>
            <a:ext cx="1039019" cy="688212"/>
          </a:xfrm>
          <a:prstGeom prst="rect">
            <a:avLst/>
          </a:prstGeom>
        </p:spPr>
      </p:pic>
      <p:pic>
        <p:nvPicPr>
          <p:cNvPr id="5" name="תמונה 4">
            <a:extLst>
              <a:ext uri="{FF2B5EF4-FFF2-40B4-BE49-F238E27FC236}">
                <a16:creationId xmlns:a16="http://schemas.microsoft.com/office/drawing/2014/main" id="{DB0B6A98-C890-4AA8-9CB0-5A6021779579}"/>
              </a:ext>
            </a:extLst>
          </p:cNvPr>
          <p:cNvPicPr>
            <a:picLocks noChangeAspect="1"/>
          </p:cNvPicPr>
          <p:nvPr/>
        </p:nvPicPr>
        <p:blipFill>
          <a:blip r:embed="rId7"/>
          <a:stretch>
            <a:fillRect/>
          </a:stretch>
        </p:blipFill>
        <p:spPr>
          <a:xfrm>
            <a:off x="5282470" y="907990"/>
            <a:ext cx="5700122" cy="1724653"/>
          </a:xfrm>
          <a:prstGeom prst="rect">
            <a:avLst/>
          </a:prstGeom>
        </p:spPr>
      </p:pic>
      <p:pic>
        <p:nvPicPr>
          <p:cNvPr id="12" name="תמונה 11">
            <a:extLst>
              <a:ext uri="{FF2B5EF4-FFF2-40B4-BE49-F238E27FC236}">
                <a16:creationId xmlns:a16="http://schemas.microsoft.com/office/drawing/2014/main" id="{81DCD24B-C88B-4468-823B-D5B5C548471C}"/>
              </a:ext>
            </a:extLst>
          </p:cNvPr>
          <p:cNvPicPr>
            <a:picLocks noChangeAspect="1"/>
          </p:cNvPicPr>
          <p:nvPr/>
        </p:nvPicPr>
        <p:blipFill>
          <a:blip r:embed="rId8"/>
          <a:stretch>
            <a:fillRect/>
          </a:stretch>
        </p:blipFill>
        <p:spPr>
          <a:xfrm>
            <a:off x="5282470" y="3269261"/>
            <a:ext cx="5668383" cy="2896826"/>
          </a:xfrm>
          <a:prstGeom prst="rect">
            <a:avLst/>
          </a:prstGeom>
        </p:spPr>
      </p:pic>
    </p:spTree>
    <p:extLst>
      <p:ext uri="{BB962C8B-B14F-4D97-AF65-F5344CB8AC3E}">
        <p14:creationId xmlns:p14="http://schemas.microsoft.com/office/powerpoint/2010/main" val="32104073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9AC8D-7B18-AA28-0C79-37550245F66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B45B41B7-618A-2A61-211A-506AF93AEA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sp>
        <p:nvSpPr>
          <p:cNvPr id="7" name="תיבת טקסט 6">
            <a:extLst>
              <a:ext uri="{FF2B5EF4-FFF2-40B4-BE49-F238E27FC236}">
                <a16:creationId xmlns:a16="http://schemas.microsoft.com/office/drawing/2014/main" id="{A3408096-6DCC-FD9A-9E88-05D95029EAB6}"/>
              </a:ext>
            </a:extLst>
          </p:cNvPr>
          <p:cNvSpPr txBox="1"/>
          <p:nvPr/>
        </p:nvSpPr>
        <p:spPr>
          <a:xfrm>
            <a:off x="286788" y="6339480"/>
            <a:ext cx="1421476" cy="369332"/>
          </a:xfrm>
          <a:prstGeom prst="rect">
            <a:avLst/>
          </a:prstGeom>
          <a:noFill/>
        </p:spPr>
        <p:txBody>
          <a:bodyPr wrap="square" rtlCol="1">
            <a:spAutoFit/>
          </a:bodyPr>
          <a:lstStyle/>
          <a:p>
            <a:r>
              <a:rPr lang="ar-JO" dirty="0"/>
              <a:t>صفحة </a:t>
            </a:r>
            <a:r>
              <a:rPr lang="he-IL" dirty="0"/>
              <a:t>42</a:t>
            </a:r>
          </a:p>
        </p:txBody>
      </p:sp>
      <p:pic>
        <p:nvPicPr>
          <p:cNvPr id="8" name="תמונה 7">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319338" y="115734"/>
            <a:ext cx="1039019" cy="688212"/>
          </a:xfrm>
          <a:prstGeom prst="rect">
            <a:avLst/>
          </a:prstGeom>
        </p:spPr>
      </p:pic>
      <p:pic>
        <p:nvPicPr>
          <p:cNvPr id="5" name="תמונה 4">
            <a:extLst>
              <a:ext uri="{FF2B5EF4-FFF2-40B4-BE49-F238E27FC236}">
                <a16:creationId xmlns:a16="http://schemas.microsoft.com/office/drawing/2014/main" id="{A2B47C89-E811-4B50-932E-A1DC4EA50488}"/>
              </a:ext>
            </a:extLst>
          </p:cNvPr>
          <p:cNvPicPr>
            <a:picLocks noChangeAspect="1"/>
          </p:cNvPicPr>
          <p:nvPr/>
        </p:nvPicPr>
        <p:blipFill>
          <a:blip r:embed="rId5"/>
          <a:stretch>
            <a:fillRect/>
          </a:stretch>
        </p:blipFill>
        <p:spPr>
          <a:xfrm>
            <a:off x="5737411" y="397249"/>
            <a:ext cx="3774142" cy="813393"/>
          </a:xfrm>
          <a:prstGeom prst="rect">
            <a:avLst/>
          </a:prstGeom>
        </p:spPr>
      </p:pic>
      <p:pic>
        <p:nvPicPr>
          <p:cNvPr id="11" name="תמונה 10">
            <a:extLst>
              <a:ext uri="{FF2B5EF4-FFF2-40B4-BE49-F238E27FC236}">
                <a16:creationId xmlns:a16="http://schemas.microsoft.com/office/drawing/2014/main" id="{27CA9B67-7E1F-4D19-A3C6-AF2731E6C919}"/>
              </a:ext>
            </a:extLst>
          </p:cNvPr>
          <p:cNvPicPr>
            <a:picLocks noChangeAspect="1"/>
          </p:cNvPicPr>
          <p:nvPr/>
        </p:nvPicPr>
        <p:blipFill>
          <a:blip r:embed="rId6"/>
          <a:stretch>
            <a:fillRect/>
          </a:stretch>
        </p:blipFill>
        <p:spPr>
          <a:xfrm>
            <a:off x="2620979" y="2043953"/>
            <a:ext cx="8694702" cy="2307147"/>
          </a:xfrm>
          <a:prstGeom prst="rect">
            <a:avLst/>
          </a:prstGeom>
        </p:spPr>
      </p:pic>
      <p:pic>
        <p:nvPicPr>
          <p:cNvPr id="13" name="תמונה 12">
            <a:extLst>
              <a:ext uri="{FF2B5EF4-FFF2-40B4-BE49-F238E27FC236}">
                <a16:creationId xmlns:a16="http://schemas.microsoft.com/office/drawing/2014/main" id="{5C044A71-63AF-4105-8692-5522414C711F}"/>
              </a:ext>
            </a:extLst>
          </p:cNvPr>
          <p:cNvPicPr>
            <a:picLocks noChangeAspect="1"/>
          </p:cNvPicPr>
          <p:nvPr/>
        </p:nvPicPr>
        <p:blipFill>
          <a:blip r:embed="rId7"/>
          <a:stretch>
            <a:fillRect/>
          </a:stretch>
        </p:blipFill>
        <p:spPr>
          <a:xfrm>
            <a:off x="5351930" y="4351100"/>
            <a:ext cx="3203024" cy="2533402"/>
          </a:xfrm>
          <a:prstGeom prst="rect">
            <a:avLst/>
          </a:prstGeom>
        </p:spPr>
      </p:pic>
    </p:spTree>
    <p:extLst>
      <p:ext uri="{BB962C8B-B14F-4D97-AF65-F5344CB8AC3E}">
        <p14:creationId xmlns:p14="http://schemas.microsoft.com/office/powerpoint/2010/main" val="3955255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225BA-5FE1-4F45-4CFB-C2FC41A11326}"/>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C6DEBDBB-7772-6987-AB48-BF371979E4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8" name="תמונה 7">
            <a:extLst>
              <a:ext uri="{FF2B5EF4-FFF2-40B4-BE49-F238E27FC236}">
                <a16:creationId xmlns:a16="http://schemas.microsoft.com/office/drawing/2014/main" id="{3BF5C12B-554D-2FE5-2B91-79D9963156BC}"/>
              </a:ext>
            </a:extLst>
          </p:cNvPr>
          <p:cNvPicPr>
            <a:picLocks noChangeAspect="1"/>
          </p:cNvPicPr>
          <p:nvPr/>
        </p:nvPicPr>
        <p:blipFill>
          <a:blip r:embed="rId4"/>
          <a:stretch>
            <a:fillRect/>
          </a:stretch>
        </p:blipFill>
        <p:spPr>
          <a:xfrm>
            <a:off x="572746" y="4216159"/>
            <a:ext cx="2971523" cy="2182212"/>
          </a:xfrm>
          <a:prstGeom prst="rect">
            <a:avLst/>
          </a:prstGeom>
          <a:ln>
            <a:noFill/>
          </a:ln>
          <a:effectLst>
            <a:outerShdw blurRad="190500" algn="tl" rotWithShape="0">
              <a:srgbClr val="000000">
                <a:alpha val="70000"/>
              </a:srgbClr>
            </a:outerShdw>
          </a:effectLst>
        </p:spPr>
      </p:pic>
      <p:pic>
        <p:nvPicPr>
          <p:cNvPr id="10" name="תמונה 9">
            <a:extLst>
              <a:ext uri="{FF2B5EF4-FFF2-40B4-BE49-F238E27FC236}">
                <a16:creationId xmlns:a16="http://schemas.microsoft.com/office/drawing/2014/main" id="{4317F544-51B7-38F7-44D9-4CC73673C570}"/>
              </a:ext>
            </a:extLst>
          </p:cNvPr>
          <p:cNvPicPr>
            <a:picLocks noChangeAspect="1"/>
          </p:cNvPicPr>
          <p:nvPr/>
        </p:nvPicPr>
        <p:blipFill>
          <a:blip r:embed="rId5"/>
          <a:stretch>
            <a:fillRect/>
          </a:stretch>
        </p:blipFill>
        <p:spPr>
          <a:xfrm>
            <a:off x="3727227" y="4208209"/>
            <a:ext cx="2971523" cy="2182212"/>
          </a:xfrm>
          <a:prstGeom prst="rect">
            <a:avLst/>
          </a:prstGeom>
          <a:ln>
            <a:noFill/>
          </a:ln>
          <a:effectLst>
            <a:outerShdw blurRad="190500" algn="tl" rotWithShape="0">
              <a:srgbClr val="000000">
                <a:alpha val="70000"/>
              </a:srgbClr>
            </a:outerShdw>
          </a:effectLst>
        </p:spPr>
      </p:pic>
      <p:sp>
        <p:nvSpPr>
          <p:cNvPr id="12" name="תיבת טקסט 11">
            <a:extLst>
              <a:ext uri="{FF2B5EF4-FFF2-40B4-BE49-F238E27FC236}">
                <a16:creationId xmlns:a16="http://schemas.microsoft.com/office/drawing/2014/main" id="{AE98648C-239D-7D24-3C1D-218FE7F4F2CB}"/>
              </a:ext>
            </a:extLst>
          </p:cNvPr>
          <p:cNvSpPr txBox="1"/>
          <p:nvPr/>
        </p:nvSpPr>
        <p:spPr>
          <a:xfrm>
            <a:off x="851648" y="3795022"/>
            <a:ext cx="1766423" cy="369332"/>
          </a:xfrm>
          <a:prstGeom prst="rect">
            <a:avLst/>
          </a:prstGeom>
          <a:noFill/>
        </p:spPr>
        <p:txBody>
          <a:bodyPr wrap="square">
            <a:spAutoFit/>
          </a:bodyPr>
          <a:lstStyle/>
          <a:p>
            <a:r>
              <a:rPr lang="ar-JO" b="1" dirty="0">
                <a:latin typeface="FbSpoiler-Bold"/>
              </a:rPr>
              <a:t>انجراف التربة</a:t>
            </a:r>
            <a:endParaRPr lang="he-IL" dirty="0"/>
          </a:p>
        </p:txBody>
      </p:sp>
      <p:sp>
        <p:nvSpPr>
          <p:cNvPr id="14" name="תיבת טקסט 13">
            <a:extLst>
              <a:ext uri="{FF2B5EF4-FFF2-40B4-BE49-F238E27FC236}">
                <a16:creationId xmlns:a16="http://schemas.microsoft.com/office/drawing/2014/main" id="{8D4E8CE1-C374-376D-2568-289B6BCF3E4D}"/>
              </a:ext>
            </a:extLst>
          </p:cNvPr>
          <p:cNvSpPr txBox="1"/>
          <p:nvPr/>
        </p:nvSpPr>
        <p:spPr>
          <a:xfrm>
            <a:off x="4282922" y="3814759"/>
            <a:ext cx="1419333" cy="369332"/>
          </a:xfrm>
          <a:prstGeom prst="rect">
            <a:avLst/>
          </a:prstGeom>
          <a:noFill/>
        </p:spPr>
        <p:txBody>
          <a:bodyPr wrap="square">
            <a:spAutoFit/>
          </a:bodyPr>
          <a:lstStyle/>
          <a:p>
            <a:r>
              <a:rPr lang="ar-JO" b="1" dirty="0">
                <a:latin typeface="FbSpoiler-Bold"/>
              </a:rPr>
              <a:t>رشّ المبيدات</a:t>
            </a:r>
            <a:endParaRPr lang="he-IL" dirty="0"/>
          </a:p>
        </p:txBody>
      </p:sp>
      <p:pic>
        <p:nvPicPr>
          <p:cNvPr id="18" name="תמונה 17">
            <a:extLst>
              <a:ext uri="{FF2B5EF4-FFF2-40B4-BE49-F238E27FC236}">
                <a16:creationId xmlns:a16="http://schemas.microsoft.com/office/drawing/2014/main" id="{BBEDE2E1-EB6F-639A-0C32-DD520AD719E3}"/>
              </a:ext>
            </a:extLst>
          </p:cNvPr>
          <p:cNvPicPr>
            <a:picLocks noChangeAspect="1"/>
          </p:cNvPicPr>
          <p:nvPr/>
        </p:nvPicPr>
        <p:blipFill>
          <a:blip r:embed="rId6"/>
          <a:stretch>
            <a:fillRect/>
          </a:stretch>
        </p:blipFill>
        <p:spPr>
          <a:xfrm>
            <a:off x="3234230" y="592391"/>
            <a:ext cx="2468025" cy="2129319"/>
          </a:xfrm>
          <a:prstGeom prst="rect">
            <a:avLst/>
          </a:prstGeom>
        </p:spPr>
      </p:pic>
      <p:sp>
        <p:nvSpPr>
          <p:cNvPr id="19" name="תיבת טקסט 18">
            <a:extLst>
              <a:ext uri="{FF2B5EF4-FFF2-40B4-BE49-F238E27FC236}">
                <a16:creationId xmlns:a16="http://schemas.microsoft.com/office/drawing/2014/main" id="{D478CA03-F7BA-BAE9-BD35-7BEAF94F9E59}"/>
              </a:ext>
            </a:extLst>
          </p:cNvPr>
          <p:cNvSpPr txBox="1"/>
          <p:nvPr/>
        </p:nvSpPr>
        <p:spPr>
          <a:xfrm>
            <a:off x="7210746" y="4208209"/>
            <a:ext cx="4428162" cy="1951496"/>
          </a:xfrm>
          <a:prstGeom prst="rect">
            <a:avLst/>
          </a:prstGeom>
          <a:noFill/>
        </p:spPr>
        <p:txBody>
          <a:bodyPr wrap="square" rtlCol="1">
            <a:spAutoFit/>
          </a:bodyPr>
          <a:lstStyle/>
          <a:p>
            <a:pPr>
              <a:lnSpc>
                <a:spcPct val="150000"/>
              </a:lnSpc>
            </a:pPr>
            <a:r>
              <a:rPr lang="ar-JO" sz="2800" dirty="0"/>
              <a:t>اقرؤوا قطعة المعلومات </a:t>
            </a:r>
            <a:r>
              <a:rPr lang="ar-JO" sz="2800" b="1" dirty="0"/>
              <a:t>الضرر الذي يصيب الأتربة</a:t>
            </a:r>
            <a:r>
              <a:rPr lang="ar-JO" sz="2800" dirty="0"/>
              <a:t> صفحة 42 وحلُّوا الألغاز صفحة </a:t>
            </a:r>
            <a:r>
              <a:rPr lang="he-IL" sz="2800" dirty="0"/>
              <a:t>43.</a:t>
            </a:r>
          </a:p>
        </p:txBody>
      </p:sp>
      <p:pic>
        <p:nvPicPr>
          <p:cNvPr id="11" name="תמונה 10">
            <a:extLst>
              <a:ext uri="{FF2B5EF4-FFF2-40B4-BE49-F238E27FC236}">
                <a16:creationId xmlns:a16="http://schemas.microsoft.com/office/drawing/2014/main" id="{B89C77B0-74BA-4108-85F4-8A1D6C6E0F9A}"/>
              </a:ext>
            </a:extLst>
          </p:cNvPr>
          <p:cNvPicPr>
            <a:picLocks noChangeAspect="1"/>
          </p:cNvPicPr>
          <p:nvPr/>
        </p:nvPicPr>
        <p:blipFill>
          <a:blip r:embed="rId7"/>
          <a:stretch>
            <a:fillRect/>
          </a:stretch>
        </p:blipFill>
        <p:spPr>
          <a:xfrm>
            <a:off x="2364940" y="115734"/>
            <a:ext cx="1039019" cy="688212"/>
          </a:xfrm>
          <a:prstGeom prst="rect">
            <a:avLst/>
          </a:prstGeom>
        </p:spPr>
      </p:pic>
      <p:pic>
        <p:nvPicPr>
          <p:cNvPr id="3" name="תמונה 2">
            <a:extLst>
              <a:ext uri="{FF2B5EF4-FFF2-40B4-BE49-F238E27FC236}">
                <a16:creationId xmlns:a16="http://schemas.microsoft.com/office/drawing/2014/main" id="{34662A16-B235-4EAE-9BC6-4AFDAF7713D4}"/>
              </a:ext>
            </a:extLst>
          </p:cNvPr>
          <p:cNvPicPr>
            <a:picLocks noChangeAspect="1"/>
          </p:cNvPicPr>
          <p:nvPr/>
        </p:nvPicPr>
        <p:blipFill>
          <a:blip r:embed="rId8"/>
          <a:stretch>
            <a:fillRect/>
          </a:stretch>
        </p:blipFill>
        <p:spPr>
          <a:xfrm>
            <a:off x="6516378" y="1048871"/>
            <a:ext cx="5131520" cy="2510117"/>
          </a:xfrm>
          <a:prstGeom prst="rect">
            <a:avLst/>
          </a:prstGeom>
        </p:spPr>
      </p:pic>
    </p:spTree>
    <p:extLst>
      <p:ext uri="{BB962C8B-B14F-4D97-AF65-F5344CB8AC3E}">
        <p14:creationId xmlns:p14="http://schemas.microsoft.com/office/powerpoint/2010/main" val="20284218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0170C-3988-1853-2083-37976FE108D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BABC02F4-B76F-7192-FDAB-7D571943A8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6" name="תמונה 5">
            <a:extLst>
              <a:ext uri="{FF2B5EF4-FFF2-40B4-BE49-F238E27FC236}">
                <a16:creationId xmlns:a16="http://schemas.microsoft.com/office/drawing/2014/main" id="{6506BDA7-3486-3A2F-3546-C048C819F1E4}"/>
              </a:ext>
            </a:extLst>
          </p:cNvPr>
          <p:cNvPicPr>
            <a:picLocks noChangeAspect="1"/>
          </p:cNvPicPr>
          <p:nvPr/>
        </p:nvPicPr>
        <p:blipFill>
          <a:blip r:embed="rId4"/>
          <a:stretch>
            <a:fillRect/>
          </a:stretch>
        </p:blipFill>
        <p:spPr>
          <a:xfrm>
            <a:off x="286788" y="2441334"/>
            <a:ext cx="3657601" cy="3893226"/>
          </a:xfrm>
          <a:prstGeom prst="rect">
            <a:avLst/>
          </a:prstGeom>
        </p:spPr>
      </p:pic>
      <p:sp>
        <p:nvSpPr>
          <p:cNvPr id="11" name="תיבת טקסט 10">
            <a:extLst>
              <a:ext uri="{FF2B5EF4-FFF2-40B4-BE49-F238E27FC236}">
                <a16:creationId xmlns:a16="http://schemas.microsoft.com/office/drawing/2014/main" id="{4FAC3FE4-9862-D1DC-632C-895234E8DB67}"/>
              </a:ext>
            </a:extLst>
          </p:cNvPr>
          <p:cNvSpPr txBox="1"/>
          <p:nvPr/>
        </p:nvSpPr>
        <p:spPr>
          <a:xfrm>
            <a:off x="4536141" y="5099970"/>
            <a:ext cx="6683238" cy="577850"/>
          </a:xfrm>
          <a:prstGeom prst="rect">
            <a:avLst/>
          </a:prstGeom>
          <a:noFill/>
        </p:spPr>
        <p:txBody>
          <a:bodyPr wrap="square" rtlCol="1">
            <a:spAutoFit/>
          </a:bodyPr>
          <a:lstStyle/>
          <a:p>
            <a:pPr>
              <a:lnSpc>
                <a:spcPct val="150000"/>
              </a:lnSpc>
            </a:pPr>
            <a:r>
              <a:rPr lang="ar-JO" sz="2400" dirty="0"/>
              <a:t>أجيبوا عن البنود </a:t>
            </a:r>
            <a:r>
              <a:rPr lang="he-IL" sz="2400" dirty="0"/>
              <a:t>5-1 </a:t>
            </a:r>
            <a:r>
              <a:rPr lang="ar-JO" sz="2400" dirty="0"/>
              <a:t>في اطار "</a:t>
            </a:r>
            <a:r>
              <a:rPr lang="ar-JO" sz="2400" b="1" dirty="0"/>
              <a:t>حوار في الصَّف" </a:t>
            </a:r>
            <a:r>
              <a:rPr lang="ar-JO" sz="2400" dirty="0"/>
              <a:t>صفحة</a:t>
            </a:r>
            <a:r>
              <a:rPr lang="he-IL" sz="2400" dirty="0"/>
              <a:t>  43.</a:t>
            </a:r>
          </a:p>
        </p:txBody>
      </p:sp>
      <p:pic>
        <p:nvPicPr>
          <p:cNvPr id="7" name="תמונה 6">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65119" y="0"/>
            <a:ext cx="1039019" cy="688212"/>
          </a:xfrm>
          <a:prstGeom prst="rect">
            <a:avLst/>
          </a:prstGeom>
        </p:spPr>
      </p:pic>
      <p:pic>
        <p:nvPicPr>
          <p:cNvPr id="3" name="תמונה 2">
            <a:extLst>
              <a:ext uri="{FF2B5EF4-FFF2-40B4-BE49-F238E27FC236}">
                <a16:creationId xmlns:a16="http://schemas.microsoft.com/office/drawing/2014/main" id="{5B98DC3C-8847-4CA7-AFEF-A2FFA697B946}"/>
              </a:ext>
            </a:extLst>
          </p:cNvPr>
          <p:cNvPicPr>
            <a:picLocks noChangeAspect="1"/>
          </p:cNvPicPr>
          <p:nvPr/>
        </p:nvPicPr>
        <p:blipFill>
          <a:blip r:embed="rId6"/>
          <a:stretch>
            <a:fillRect/>
          </a:stretch>
        </p:blipFill>
        <p:spPr>
          <a:xfrm>
            <a:off x="4145111" y="467110"/>
            <a:ext cx="6989054" cy="4108800"/>
          </a:xfrm>
          <a:prstGeom prst="rect">
            <a:avLst/>
          </a:prstGeom>
        </p:spPr>
      </p:pic>
    </p:spTree>
    <p:extLst>
      <p:ext uri="{BB962C8B-B14F-4D97-AF65-F5344CB8AC3E}">
        <p14:creationId xmlns:p14="http://schemas.microsoft.com/office/powerpoint/2010/main" val="37369377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76F89-4D62-F0E5-DEBA-08074464521A}"/>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81EED392-9794-9881-4315-C1F073EFF0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5"/>
            <a:ext cx="4995682" cy="576073"/>
          </a:xfrm>
          <a:prstGeom prst="rect">
            <a:avLst/>
          </a:prstGeom>
        </p:spPr>
      </p:pic>
      <p:sp>
        <p:nvSpPr>
          <p:cNvPr id="5" name="תיבת טקסט 4">
            <a:extLst>
              <a:ext uri="{FF2B5EF4-FFF2-40B4-BE49-F238E27FC236}">
                <a16:creationId xmlns:a16="http://schemas.microsoft.com/office/drawing/2014/main" id="{F97C52E8-E4CE-EEBF-EA93-716D8F304E57}"/>
              </a:ext>
            </a:extLst>
          </p:cNvPr>
          <p:cNvSpPr txBox="1"/>
          <p:nvPr/>
        </p:nvSpPr>
        <p:spPr>
          <a:xfrm>
            <a:off x="3304138" y="1565135"/>
            <a:ext cx="6097712" cy="584775"/>
          </a:xfrm>
          <a:prstGeom prst="rect">
            <a:avLst/>
          </a:prstGeom>
          <a:noFill/>
        </p:spPr>
        <p:txBody>
          <a:bodyPr wrap="square">
            <a:spAutoFit/>
          </a:bodyPr>
          <a:lstStyle/>
          <a:p>
            <a:r>
              <a:rPr lang="ar-JO" sz="3200" b="1" dirty="0">
                <a:solidFill>
                  <a:srgbClr val="00B0F0"/>
                </a:solidFill>
                <a:latin typeface="FbSpoiler-Bold"/>
              </a:rPr>
              <a:t>ماذا نستطيع أن نفعل؟</a:t>
            </a:r>
            <a:endParaRPr lang="he-IL" sz="3200" dirty="0">
              <a:solidFill>
                <a:srgbClr val="00B0F0"/>
              </a:solidFill>
            </a:endParaRPr>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265119" y="65464"/>
            <a:ext cx="1039019" cy="688212"/>
          </a:xfrm>
          <a:prstGeom prst="rect">
            <a:avLst/>
          </a:prstGeom>
        </p:spPr>
      </p:pic>
      <p:pic>
        <p:nvPicPr>
          <p:cNvPr id="3" name="תמונה 2">
            <a:extLst>
              <a:ext uri="{FF2B5EF4-FFF2-40B4-BE49-F238E27FC236}">
                <a16:creationId xmlns:a16="http://schemas.microsoft.com/office/drawing/2014/main" id="{FAF94563-9481-472D-80C8-02F8943BACBE}"/>
              </a:ext>
            </a:extLst>
          </p:cNvPr>
          <p:cNvPicPr>
            <a:picLocks noChangeAspect="1"/>
          </p:cNvPicPr>
          <p:nvPr/>
        </p:nvPicPr>
        <p:blipFill>
          <a:blip r:embed="rId5"/>
          <a:stretch>
            <a:fillRect/>
          </a:stretch>
        </p:blipFill>
        <p:spPr>
          <a:xfrm>
            <a:off x="731709" y="2961369"/>
            <a:ext cx="10574279" cy="2839641"/>
          </a:xfrm>
          <a:prstGeom prst="rect">
            <a:avLst/>
          </a:prstGeom>
        </p:spPr>
      </p:pic>
    </p:spTree>
    <p:extLst>
      <p:ext uri="{BB962C8B-B14F-4D97-AF65-F5344CB8AC3E}">
        <p14:creationId xmlns:p14="http://schemas.microsoft.com/office/powerpoint/2010/main" val="19915776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7C542-0928-CC49-3BEB-D183F53042CB}"/>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7BB06760-C365-8EEB-0999-924B306BDC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5"/>
            <a:ext cx="4995682" cy="576073"/>
          </a:xfrm>
          <a:prstGeom prst="rect">
            <a:avLst/>
          </a:prstGeom>
        </p:spPr>
      </p:pic>
      <p:sp>
        <p:nvSpPr>
          <p:cNvPr id="5" name="תיבת טקסט 4">
            <a:extLst>
              <a:ext uri="{FF2B5EF4-FFF2-40B4-BE49-F238E27FC236}">
                <a16:creationId xmlns:a16="http://schemas.microsoft.com/office/drawing/2014/main" id="{060C9941-88A0-1C5D-0BDE-5F417AF4D260}"/>
              </a:ext>
            </a:extLst>
          </p:cNvPr>
          <p:cNvSpPr txBox="1"/>
          <p:nvPr/>
        </p:nvSpPr>
        <p:spPr>
          <a:xfrm>
            <a:off x="3003478" y="4992832"/>
            <a:ext cx="8507002" cy="523220"/>
          </a:xfrm>
          <a:prstGeom prst="rect">
            <a:avLst/>
          </a:prstGeom>
          <a:noFill/>
        </p:spPr>
        <p:txBody>
          <a:bodyPr wrap="square" rtlCol="1">
            <a:spAutoFit/>
          </a:bodyPr>
          <a:lstStyle/>
          <a:p>
            <a:r>
              <a:rPr lang="ar-JO" sz="2800" dirty="0"/>
              <a:t>أجيبوا عن أسئلة " نظرة متجددة " في هذه الصفحة</a:t>
            </a:r>
            <a:r>
              <a:rPr lang="he-IL" sz="2800" dirty="0"/>
              <a:t>. </a:t>
            </a:r>
          </a:p>
        </p:txBody>
      </p:sp>
      <p:sp>
        <p:nvSpPr>
          <p:cNvPr id="6" name="תיבת טקסט 5">
            <a:extLst>
              <a:ext uri="{FF2B5EF4-FFF2-40B4-BE49-F238E27FC236}">
                <a16:creationId xmlns:a16="http://schemas.microsoft.com/office/drawing/2014/main" id="{8CAA05D9-2C61-F240-1BC8-CB659C7FA4BD}"/>
              </a:ext>
            </a:extLst>
          </p:cNvPr>
          <p:cNvSpPr txBox="1"/>
          <p:nvPr/>
        </p:nvSpPr>
        <p:spPr>
          <a:xfrm>
            <a:off x="286788" y="6339480"/>
            <a:ext cx="1421476" cy="369332"/>
          </a:xfrm>
          <a:prstGeom prst="rect">
            <a:avLst/>
          </a:prstGeom>
          <a:noFill/>
        </p:spPr>
        <p:txBody>
          <a:bodyPr wrap="square" rtlCol="1">
            <a:spAutoFit/>
          </a:bodyPr>
          <a:lstStyle/>
          <a:p>
            <a:r>
              <a:rPr lang="ar-JO" dirty="0"/>
              <a:t>صفحة 44</a:t>
            </a:r>
            <a:endParaRPr lang="he-IL" dirty="0"/>
          </a:p>
        </p:txBody>
      </p:sp>
      <p:pic>
        <p:nvPicPr>
          <p:cNvPr id="8" name="תמונה 7">
            <a:extLst>
              <a:ext uri="{FF2B5EF4-FFF2-40B4-BE49-F238E27FC236}">
                <a16:creationId xmlns:a16="http://schemas.microsoft.com/office/drawing/2014/main" id="{E94E6AA8-9249-7FDE-9FA7-F84FD12E4C93}"/>
              </a:ext>
            </a:extLst>
          </p:cNvPr>
          <p:cNvPicPr>
            <a:picLocks noChangeAspect="1"/>
          </p:cNvPicPr>
          <p:nvPr/>
        </p:nvPicPr>
        <p:blipFill>
          <a:blip r:embed="rId4"/>
          <a:stretch>
            <a:fillRect/>
          </a:stretch>
        </p:blipFill>
        <p:spPr>
          <a:xfrm>
            <a:off x="411898" y="3847558"/>
            <a:ext cx="2357419" cy="2491922"/>
          </a:xfrm>
          <a:prstGeom prst="rect">
            <a:avLst/>
          </a:prstGeom>
        </p:spPr>
      </p:pic>
      <p:pic>
        <p:nvPicPr>
          <p:cNvPr id="7" name="תמונה 6">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49807" y="3596"/>
            <a:ext cx="1039019" cy="688212"/>
          </a:xfrm>
          <a:prstGeom prst="rect">
            <a:avLst/>
          </a:prstGeom>
        </p:spPr>
      </p:pic>
      <p:pic>
        <p:nvPicPr>
          <p:cNvPr id="9" name="תמונה 8">
            <a:extLst>
              <a:ext uri="{FF2B5EF4-FFF2-40B4-BE49-F238E27FC236}">
                <a16:creationId xmlns:a16="http://schemas.microsoft.com/office/drawing/2014/main" id="{1223C029-E802-48BC-AB2A-69A0FDA2BBBF}"/>
              </a:ext>
            </a:extLst>
          </p:cNvPr>
          <p:cNvPicPr>
            <a:picLocks noChangeAspect="1"/>
          </p:cNvPicPr>
          <p:nvPr/>
        </p:nvPicPr>
        <p:blipFill>
          <a:blip r:embed="rId6"/>
          <a:stretch>
            <a:fillRect/>
          </a:stretch>
        </p:blipFill>
        <p:spPr>
          <a:xfrm>
            <a:off x="3687871" y="1021976"/>
            <a:ext cx="8042348" cy="3435813"/>
          </a:xfrm>
          <a:prstGeom prst="rect">
            <a:avLst/>
          </a:prstGeom>
        </p:spPr>
      </p:pic>
      <p:pic>
        <p:nvPicPr>
          <p:cNvPr id="11" name="תמונה 10">
            <a:extLst>
              <a:ext uri="{FF2B5EF4-FFF2-40B4-BE49-F238E27FC236}">
                <a16:creationId xmlns:a16="http://schemas.microsoft.com/office/drawing/2014/main" id="{8DA6006F-C990-4AC7-AEAC-E6136A80598B}"/>
              </a:ext>
            </a:extLst>
          </p:cNvPr>
          <p:cNvPicPr>
            <a:picLocks noChangeAspect="1"/>
          </p:cNvPicPr>
          <p:nvPr/>
        </p:nvPicPr>
        <p:blipFill>
          <a:blip r:embed="rId7"/>
          <a:stretch>
            <a:fillRect/>
          </a:stretch>
        </p:blipFill>
        <p:spPr>
          <a:xfrm>
            <a:off x="926417" y="1611565"/>
            <a:ext cx="1966130" cy="1501270"/>
          </a:xfrm>
          <a:prstGeom prst="rect">
            <a:avLst/>
          </a:prstGeom>
        </p:spPr>
      </p:pic>
    </p:spTree>
    <p:extLst>
      <p:ext uri="{BB962C8B-B14F-4D97-AF65-F5344CB8AC3E}">
        <p14:creationId xmlns:p14="http://schemas.microsoft.com/office/powerpoint/2010/main" val="40427133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D13FD-8031-0C89-9AFD-0EB1E9806916}"/>
            </a:ext>
          </a:extLst>
        </p:cNvPr>
        <p:cNvGrpSpPr/>
        <p:nvPr/>
      </p:nvGrpSpPr>
      <p:grpSpPr>
        <a:xfrm>
          <a:off x="0" y="0"/>
          <a:ext cx="0" cy="0"/>
          <a:chOff x="0" y="0"/>
          <a:chExt cx="0" cy="0"/>
        </a:xfrm>
      </p:grpSpPr>
      <p:pic>
        <p:nvPicPr>
          <p:cNvPr id="5" name="תמונה 4">
            <a:extLst>
              <a:ext uri="{FF2B5EF4-FFF2-40B4-BE49-F238E27FC236}">
                <a16:creationId xmlns:a16="http://schemas.microsoft.com/office/drawing/2014/main" id="{F220B62E-EF8D-976F-3189-81C5612B0C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358927" y="59664"/>
            <a:ext cx="1039019" cy="688212"/>
          </a:xfrm>
          <a:prstGeom prst="rect">
            <a:avLst/>
          </a:prstGeom>
        </p:spPr>
      </p:pic>
      <p:pic>
        <p:nvPicPr>
          <p:cNvPr id="3" name="תמונה 2">
            <a:extLst>
              <a:ext uri="{FF2B5EF4-FFF2-40B4-BE49-F238E27FC236}">
                <a16:creationId xmlns:a16="http://schemas.microsoft.com/office/drawing/2014/main" id="{E3BB690F-3196-43B0-B2E5-F1CFE75B5600}"/>
              </a:ext>
            </a:extLst>
          </p:cNvPr>
          <p:cNvPicPr>
            <a:picLocks noChangeAspect="1"/>
          </p:cNvPicPr>
          <p:nvPr/>
        </p:nvPicPr>
        <p:blipFill>
          <a:blip r:embed="rId5"/>
          <a:stretch>
            <a:fillRect/>
          </a:stretch>
        </p:blipFill>
        <p:spPr>
          <a:xfrm>
            <a:off x="3155577" y="1065772"/>
            <a:ext cx="5717162" cy="5426459"/>
          </a:xfrm>
          <a:prstGeom prst="rect">
            <a:avLst/>
          </a:prstGeom>
        </p:spPr>
      </p:pic>
    </p:spTree>
    <p:extLst>
      <p:ext uri="{BB962C8B-B14F-4D97-AF65-F5344CB8AC3E}">
        <p14:creationId xmlns:p14="http://schemas.microsoft.com/office/powerpoint/2010/main" val="3402160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5B127-6239-7BA9-FFD0-C320ECC6FA80}"/>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AD901175-A8C3-E108-9887-F36E3C2801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5"/>
            <a:ext cx="4995682" cy="576073"/>
          </a:xfrm>
          <a:prstGeom prst="rect">
            <a:avLst/>
          </a:prstGeom>
        </p:spPr>
      </p:pic>
      <p:sp>
        <p:nvSpPr>
          <p:cNvPr id="8" name="תיבת טקסט 7">
            <a:extLst>
              <a:ext uri="{FF2B5EF4-FFF2-40B4-BE49-F238E27FC236}">
                <a16:creationId xmlns:a16="http://schemas.microsoft.com/office/drawing/2014/main" id="{74DD6C01-65F1-AB3C-DFF2-80E54700D55B}"/>
              </a:ext>
            </a:extLst>
          </p:cNvPr>
          <p:cNvSpPr txBox="1"/>
          <p:nvPr/>
        </p:nvSpPr>
        <p:spPr>
          <a:xfrm>
            <a:off x="4150760" y="5748660"/>
            <a:ext cx="6741400" cy="461665"/>
          </a:xfrm>
          <a:prstGeom prst="rect">
            <a:avLst/>
          </a:prstGeom>
          <a:noFill/>
        </p:spPr>
        <p:txBody>
          <a:bodyPr wrap="square" rtlCol="1">
            <a:spAutoFit/>
          </a:bodyPr>
          <a:lstStyle/>
          <a:p>
            <a:r>
              <a:rPr lang="ar-JO" sz="2400" dirty="0"/>
              <a:t>أكملوا الكلمات الناقصة في باقي الجُمل.</a:t>
            </a:r>
            <a:endParaRPr lang="he-IL" sz="2400" dirty="0"/>
          </a:p>
        </p:txBody>
      </p:sp>
      <p:pic>
        <p:nvPicPr>
          <p:cNvPr id="6" name="תמונה 5">
            <a:extLst>
              <a:ext uri="{FF2B5EF4-FFF2-40B4-BE49-F238E27FC236}">
                <a16:creationId xmlns:a16="http://schemas.microsoft.com/office/drawing/2014/main" id="{B89C77B0-74BA-4108-85F4-8A1D6C6E0F9A}"/>
              </a:ext>
            </a:extLst>
          </p:cNvPr>
          <p:cNvPicPr>
            <a:picLocks noChangeAspect="1"/>
          </p:cNvPicPr>
          <p:nvPr/>
        </p:nvPicPr>
        <p:blipFill>
          <a:blip r:embed="rId4"/>
          <a:stretch>
            <a:fillRect/>
          </a:stretch>
        </p:blipFill>
        <p:spPr>
          <a:xfrm>
            <a:off x="2364940" y="59665"/>
            <a:ext cx="1039019" cy="688212"/>
          </a:xfrm>
          <a:prstGeom prst="rect">
            <a:avLst/>
          </a:prstGeom>
        </p:spPr>
      </p:pic>
      <p:pic>
        <p:nvPicPr>
          <p:cNvPr id="3" name="תמונה 2">
            <a:extLst>
              <a:ext uri="{FF2B5EF4-FFF2-40B4-BE49-F238E27FC236}">
                <a16:creationId xmlns:a16="http://schemas.microsoft.com/office/drawing/2014/main" id="{B7302833-B125-435C-91E5-723E9F6F732F}"/>
              </a:ext>
            </a:extLst>
          </p:cNvPr>
          <p:cNvPicPr>
            <a:picLocks noChangeAspect="1"/>
          </p:cNvPicPr>
          <p:nvPr/>
        </p:nvPicPr>
        <p:blipFill>
          <a:blip r:embed="rId5"/>
          <a:stretch>
            <a:fillRect/>
          </a:stretch>
        </p:blipFill>
        <p:spPr>
          <a:xfrm>
            <a:off x="2917890" y="746946"/>
            <a:ext cx="8359710" cy="4327078"/>
          </a:xfrm>
          <a:prstGeom prst="rect">
            <a:avLst/>
          </a:prstGeom>
        </p:spPr>
      </p:pic>
    </p:spTree>
    <p:extLst>
      <p:ext uri="{BB962C8B-B14F-4D97-AF65-F5344CB8AC3E}">
        <p14:creationId xmlns:p14="http://schemas.microsoft.com/office/powerpoint/2010/main" val="24978822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4220B-1487-DAE4-030F-552EABB79DC5}"/>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AFF66724-F447-61E7-30B7-2101B04B4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6" name="תמונה 5">
            <a:extLst>
              <a:ext uri="{FF2B5EF4-FFF2-40B4-BE49-F238E27FC236}">
                <a16:creationId xmlns:a16="http://schemas.microsoft.com/office/drawing/2014/main" id="{C299D3B3-0B4D-DDC7-BDA9-A348A29DE4EB}"/>
              </a:ext>
            </a:extLst>
          </p:cNvPr>
          <p:cNvPicPr>
            <a:picLocks noChangeAspect="1"/>
          </p:cNvPicPr>
          <p:nvPr/>
        </p:nvPicPr>
        <p:blipFill>
          <a:blip r:embed="rId4"/>
          <a:stretch>
            <a:fillRect/>
          </a:stretch>
        </p:blipFill>
        <p:spPr>
          <a:xfrm>
            <a:off x="2874287" y="4387942"/>
            <a:ext cx="5564221" cy="2130136"/>
          </a:xfrm>
          <a:prstGeom prst="rect">
            <a:avLst/>
          </a:prstGeom>
        </p:spPr>
      </p:pic>
      <p:pic>
        <p:nvPicPr>
          <p:cNvPr id="7" name="תמונה 6">
            <a:extLst>
              <a:ext uri="{FF2B5EF4-FFF2-40B4-BE49-F238E27FC236}">
                <a16:creationId xmlns:a16="http://schemas.microsoft.com/office/drawing/2014/main" id="{B89C77B0-74BA-4108-85F4-8A1D6C6E0F9A}"/>
              </a:ext>
            </a:extLst>
          </p:cNvPr>
          <p:cNvPicPr>
            <a:picLocks noChangeAspect="1"/>
          </p:cNvPicPr>
          <p:nvPr/>
        </p:nvPicPr>
        <p:blipFill>
          <a:blip r:embed="rId5"/>
          <a:stretch>
            <a:fillRect/>
          </a:stretch>
        </p:blipFill>
        <p:spPr>
          <a:xfrm>
            <a:off x="2265119" y="115734"/>
            <a:ext cx="1039019" cy="688212"/>
          </a:xfrm>
          <a:prstGeom prst="rect">
            <a:avLst/>
          </a:prstGeom>
        </p:spPr>
      </p:pic>
      <p:pic>
        <p:nvPicPr>
          <p:cNvPr id="3" name="תמונה 2">
            <a:extLst>
              <a:ext uri="{FF2B5EF4-FFF2-40B4-BE49-F238E27FC236}">
                <a16:creationId xmlns:a16="http://schemas.microsoft.com/office/drawing/2014/main" id="{E0884063-3B0D-420F-BE89-4D1822367C3A}"/>
              </a:ext>
            </a:extLst>
          </p:cNvPr>
          <p:cNvPicPr>
            <a:picLocks noChangeAspect="1"/>
          </p:cNvPicPr>
          <p:nvPr/>
        </p:nvPicPr>
        <p:blipFill>
          <a:blip r:embed="rId6"/>
          <a:stretch>
            <a:fillRect/>
          </a:stretch>
        </p:blipFill>
        <p:spPr>
          <a:xfrm>
            <a:off x="5282469" y="691807"/>
            <a:ext cx="5831317" cy="3159903"/>
          </a:xfrm>
          <a:prstGeom prst="rect">
            <a:avLst/>
          </a:prstGeom>
        </p:spPr>
      </p:pic>
    </p:spTree>
    <p:extLst>
      <p:ext uri="{BB962C8B-B14F-4D97-AF65-F5344CB8AC3E}">
        <p14:creationId xmlns:p14="http://schemas.microsoft.com/office/powerpoint/2010/main" val="1055194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2A678-3066-D0CA-ABDA-13542E8A0796}"/>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CF4E612D-281F-B413-4629-5C4C39F28A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788" y="115734"/>
            <a:ext cx="4995682" cy="576073"/>
          </a:xfrm>
          <a:prstGeom prst="rect">
            <a:avLst/>
          </a:prstGeom>
        </p:spPr>
      </p:pic>
      <p:pic>
        <p:nvPicPr>
          <p:cNvPr id="5" name="תמונה 4">
            <a:extLst>
              <a:ext uri="{FF2B5EF4-FFF2-40B4-BE49-F238E27FC236}">
                <a16:creationId xmlns:a16="http://schemas.microsoft.com/office/drawing/2014/main" id="{B89C77B0-74BA-4108-85F4-8A1D6C6E0F9A}"/>
              </a:ext>
            </a:extLst>
          </p:cNvPr>
          <p:cNvPicPr>
            <a:picLocks noChangeAspect="1"/>
          </p:cNvPicPr>
          <p:nvPr/>
        </p:nvPicPr>
        <p:blipFill>
          <a:blip r:embed="rId3"/>
          <a:stretch>
            <a:fillRect/>
          </a:stretch>
        </p:blipFill>
        <p:spPr>
          <a:xfrm>
            <a:off x="2265119" y="60294"/>
            <a:ext cx="1039019" cy="688212"/>
          </a:xfrm>
          <a:prstGeom prst="rect">
            <a:avLst/>
          </a:prstGeom>
        </p:spPr>
      </p:pic>
      <p:pic>
        <p:nvPicPr>
          <p:cNvPr id="3" name="תמונה 2">
            <a:extLst>
              <a:ext uri="{FF2B5EF4-FFF2-40B4-BE49-F238E27FC236}">
                <a16:creationId xmlns:a16="http://schemas.microsoft.com/office/drawing/2014/main" id="{A81EF86F-9246-4F66-A023-292D6BF46E82}"/>
              </a:ext>
            </a:extLst>
          </p:cNvPr>
          <p:cNvPicPr>
            <a:picLocks noChangeAspect="1"/>
          </p:cNvPicPr>
          <p:nvPr/>
        </p:nvPicPr>
        <p:blipFill>
          <a:blip r:embed="rId4"/>
          <a:stretch>
            <a:fillRect/>
          </a:stretch>
        </p:blipFill>
        <p:spPr>
          <a:xfrm>
            <a:off x="1655868" y="2857685"/>
            <a:ext cx="8880264" cy="1633633"/>
          </a:xfrm>
          <a:prstGeom prst="rect">
            <a:avLst/>
          </a:prstGeom>
        </p:spPr>
      </p:pic>
      <p:pic>
        <p:nvPicPr>
          <p:cNvPr id="8" name="תמונה 7">
            <a:extLst>
              <a:ext uri="{FF2B5EF4-FFF2-40B4-BE49-F238E27FC236}">
                <a16:creationId xmlns:a16="http://schemas.microsoft.com/office/drawing/2014/main" id="{A7E3490A-8E90-464A-8A3E-8FE93A543E80}"/>
              </a:ext>
            </a:extLst>
          </p:cNvPr>
          <p:cNvPicPr>
            <a:picLocks noChangeAspect="1"/>
          </p:cNvPicPr>
          <p:nvPr/>
        </p:nvPicPr>
        <p:blipFill>
          <a:blip r:embed="rId5"/>
          <a:stretch>
            <a:fillRect/>
          </a:stretch>
        </p:blipFill>
        <p:spPr>
          <a:xfrm>
            <a:off x="3075950" y="2668574"/>
            <a:ext cx="1486029" cy="1005927"/>
          </a:xfrm>
          <a:prstGeom prst="rect">
            <a:avLst/>
          </a:prstGeom>
        </p:spPr>
      </p:pic>
      <p:sp>
        <p:nvSpPr>
          <p:cNvPr id="9" name="תיבת טקסט 8">
            <a:extLst>
              <a:ext uri="{FF2B5EF4-FFF2-40B4-BE49-F238E27FC236}">
                <a16:creationId xmlns:a16="http://schemas.microsoft.com/office/drawing/2014/main" id="{67E141BE-053A-44CC-ABBE-2DF2F8FE7AF1}"/>
              </a:ext>
            </a:extLst>
          </p:cNvPr>
          <p:cNvSpPr txBox="1"/>
          <p:nvPr/>
        </p:nvSpPr>
        <p:spPr>
          <a:xfrm>
            <a:off x="4258235" y="3429000"/>
            <a:ext cx="303744" cy="369332"/>
          </a:xfrm>
          <a:prstGeom prst="rect">
            <a:avLst/>
          </a:prstGeom>
          <a:solidFill>
            <a:schemeClr val="bg1"/>
          </a:solidFill>
        </p:spPr>
        <p:txBody>
          <a:bodyPr wrap="square" rtlCol="1">
            <a:spAutoFit/>
          </a:bodyPr>
          <a:lstStyle/>
          <a:p>
            <a:endParaRPr lang="he-IL" dirty="0"/>
          </a:p>
        </p:txBody>
      </p:sp>
    </p:spTree>
    <p:extLst>
      <p:ext uri="{BB962C8B-B14F-4D97-AF65-F5344CB8AC3E}">
        <p14:creationId xmlns:p14="http://schemas.microsoft.com/office/powerpoint/2010/main" val="996052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C50DE-8F41-5135-51EE-9C849893D91A}"/>
            </a:ext>
          </a:extLst>
        </p:cNvPr>
        <p:cNvGrpSpPr/>
        <p:nvPr/>
      </p:nvGrpSpPr>
      <p:grpSpPr>
        <a:xfrm>
          <a:off x="0" y="0"/>
          <a:ext cx="0" cy="0"/>
          <a:chOff x="0" y="0"/>
          <a:chExt cx="0" cy="0"/>
        </a:xfrm>
      </p:grpSpPr>
      <p:pic>
        <p:nvPicPr>
          <p:cNvPr id="4" name="תמונה 3">
            <a:extLst>
              <a:ext uri="{FF2B5EF4-FFF2-40B4-BE49-F238E27FC236}">
                <a16:creationId xmlns:a16="http://schemas.microsoft.com/office/drawing/2014/main" id="{3BB38C7B-1EDE-83D9-1151-812AFBD9B4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788" y="115735"/>
            <a:ext cx="4995682" cy="576073"/>
          </a:xfrm>
          <a:prstGeom prst="rect">
            <a:avLst/>
          </a:prstGeom>
        </p:spPr>
      </p:pic>
      <p:sp>
        <p:nvSpPr>
          <p:cNvPr id="2" name="תיבת טקסט 1">
            <a:extLst>
              <a:ext uri="{FF2B5EF4-FFF2-40B4-BE49-F238E27FC236}">
                <a16:creationId xmlns:a16="http://schemas.microsoft.com/office/drawing/2014/main" id="{3C9E5E60-BA19-6D69-6AC0-BDDB31A9ACB8}"/>
              </a:ext>
            </a:extLst>
          </p:cNvPr>
          <p:cNvSpPr txBox="1"/>
          <p:nvPr/>
        </p:nvSpPr>
        <p:spPr>
          <a:xfrm>
            <a:off x="4795586" y="895489"/>
            <a:ext cx="6094378" cy="584775"/>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ننتقل للفصل القادم</a:t>
            </a:r>
            <a:r>
              <a:rPr kumimoji="0" lang="he-IL" sz="32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a:t>
            </a:r>
          </a:p>
        </p:txBody>
      </p:sp>
      <p:pic>
        <p:nvPicPr>
          <p:cNvPr id="7" name="תמונה 6">
            <a:extLst>
              <a:ext uri="{FF2B5EF4-FFF2-40B4-BE49-F238E27FC236}">
                <a16:creationId xmlns:a16="http://schemas.microsoft.com/office/drawing/2014/main" id="{0EF52796-6ACA-741E-2F65-3C7CF6A9D416}"/>
              </a:ext>
            </a:extLst>
          </p:cNvPr>
          <p:cNvPicPr>
            <a:picLocks noChangeAspect="1"/>
          </p:cNvPicPr>
          <p:nvPr/>
        </p:nvPicPr>
        <p:blipFill>
          <a:blip r:embed="rId4"/>
          <a:stretch>
            <a:fillRect/>
          </a:stretch>
        </p:blipFill>
        <p:spPr>
          <a:xfrm>
            <a:off x="1530849" y="2479167"/>
            <a:ext cx="2346322" cy="4229645"/>
          </a:xfrm>
          <a:prstGeom prst="rect">
            <a:avLst/>
          </a:prstGeom>
          <a:ln w="28575">
            <a:solidFill>
              <a:schemeClr val="accent5">
                <a:lumMod val="50000"/>
              </a:schemeClr>
            </a:solidFill>
          </a:ln>
        </p:spPr>
      </p:pic>
      <p:pic>
        <p:nvPicPr>
          <p:cNvPr id="6" name="תמונה 5">
            <a:extLst>
              <a:ext uri="{FF2B5EF4-FFF2-40B4-BE49-F238E27FC236}">
                <a16:creationId xmlns:a16="http://schemas.microsoft.com/office/drawing/2014/main" id="{8A7C7068-328A-6909-9B7B-88F2A48AA7ED}"/>
              </a:ext>
            </a:extLst>
          </p:cNvPr>
          <p:cNvPicPr>
            <a:picLocks noChangeAspect="1"/>
          </p:cNvPicPr>
          <p:nvPr/>
        </p:nvPicPr>
        <p:blipFill>
          <a:blip r:embed="rId5"/>
          <a:stretch>
            <a:fillRect/>
          </a:stretch>
        </p:blipFill>
        <p:spPr>
          <a:xfrm>
            <a:off x="6096000" y="3258976"/>
            <a:ext cx="4314503" cy="3064768"/>
          </a:xfrm>
          <a:prstGeom prst="rect">
            <a:avLst/>
          </a:prstGeom>
        </p:spPr>
      </p:pic>
      <p:pic>
        <p:nvPicPr>
          <p:cNvPr id="8" name="תמונה 7">
            <a:extLst>
              <a:ext uri="{FF2B5EF4-FFF2-40B4-BE49-F238E27FC236}">
                <a16:creationId xmlns:a16="http://schemas.microsoft.com/office/drawing/2014/main" id="{B89C77B0-74BA-4108-85F4-8A1D6C6E0F9A}"/>
              </a:ext>
            </a:extLst>
          </p:cNvPr>
          <p:cNvPicPr>
            <a:picLocks noChangeAspect="1"/>
          </p:cNvPicPr>
          <p:nvPr/>
        </p:nvPicPr>
        <p:blipFill>
          <a:blip r:embed="rId6"/>
          <a:stretch>
            <a:fillRect/>
          </a:stretch>
        </p:blipFill>
        <p:spPr>
          <a:xfrm>
            <a:off x="2265119" y="30121"/>
            <a:ext cx="1039019" cy="688212"/>
          </a:xfrm>
          <a:prstGeom prst="rect">
            <a:avLst/>
          </a:prstGeom>
        </p:spPr>
      </p:pic>
      <p:pic>
        <p:nvPicPr>
          <p:cNvPr id="9" name="תמונה 8">
            <a:extLst>
              <a:ext uri="{FF2B5EF4-FFF2-40B4-BE49-F238E27FC236}">
                <a16:creationId xmlns:a16="http://schemas.microsoft.com/office/drawing/2014/main" id="{1460068F-DE32-4390-B4FB-2951212F04EF}"/>
              </a:ext>
            </a:extLst>
          </p:cNvPr>
          <p:cNvPicPr>
            <a:picLocks noChangeAspect="1"/>
          </p:cNvPicPr>
          <p:nvPr/>
        </p:nvPicPr>
        <p:blipFill>
          <a:blip r:embed="rId7"/>
          <a:stretch>
            <a:fillRect/>
          </a:stretch>
        </p:blipFill>
        <p:spPr>
          <a:xfrm>
            <a:off x="5790676" y="1485932"/>
            <a:ext cx="5099288" cy="993235"/>
          </a:xfrm>
          <a:prstGeom prst="rect">
            <a:avLst/>
          </a:prstGeom>
        </p:spPr>
      </p:pic>
    </p:spTree>
    <p:extLst>
      <p:ext uri="{BB962C8B-B14F-4D97-AF65-F5344CB8AC3E}">
        <p14:creationId xmlns:p14="http://schemas.microsoft.com/office/powerpoint/2010/main" val="3233618429"/>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13225</TotalTime>
  <Words>2761</Words>
  <Application>Microsoft Office PowerPoint</Application>
  <PresentationFormat>מסך רחב</PresentationFormat>
  <Paragraphs>181</Paragraphs>
  <Slides>28</Slides>
  <Notes>24</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28</vt:i4>
      </vt:variant>
    </vt:vector>
  </HeadingPairs>
  <TitlesOfParts>
    <vt:vector size="34" baseType="lpstr">
      <vt:lpstr>Arial</vt:lpstr>
      <vt:lpstr>Calibri</vt:lpstr>
      <vt:lpstr>Calibri Light</vt:lpstr>
      <vt:lpstr>FbSpoiler-Bold</vt:lpstr>
      <vt:lpstr>FbSpoiler-Regular</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noga mishan</dc:creator>
  <cp:lastModifiedBy>user</cp:lastModifiedBy>
  <cp:revision>49</cp:revision>
  <dcterms:created xsi:type="dcterms:W3CDTF">2025-03-12T08:32:51Z</dcterms:created>
  <dcterms:modified xsi:type="dcterms:W3CDTF">2026-10-06T06:38:17Z</dcterms:modified>
</cp:coreProperties>
</file>