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9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Lst>
  <p:sldSz cx="9144000" cy="5143500" type="screen16x9"/>
  <p:notesSz cx="6858000" cy="9144000"/>
  <p:embeddedFontLst>
    <p:embeddedFont>
      <p:font typeface="Constantia" panose="02030602050306030303" pitchFamily="18" charset="0"/>
      <p:regular r:id="rId98"/>
      <p:bold r:id="rId99"/>
      <p:italic r:id="rId100"/>
      <p:boldItalic r:id="rId1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CDCDEF6-3903-4C8E-BE4A-7E267AE01619}">
  <a:tblStyle styleId="{0CDCDEF6-3903-4C8E-BE4A-7E267AE01619}" styleName="Table_0">
    <a:wholeTbl>
      <a:tcTxStyle b="off" i="off">
        <a:font>
          <a:latin typeface="Constantia"/>
          <a:ea typeface="Constantia"/>
          <a:cs typeface="Constanti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BF5"/>
          </a:solidFill>
        </a:fill>
      </a:tcStyle>
    </a:wholeTbl>
    <a:band1H>
      <a:tcTxStyle/>
      <a:tcStyle>
        <a:tcBdr/>
        <a:fill>
          <a:solidFill>
            <a:srgbClr val="CAD4EA"/>
          </a:solidFill>
        </a:fill>
      </a:tcStyle>
    </a:band1H>
    <a:band2H>
      <a:tcTxStyle/>
      <a:tcStyle>
        <a:tcBdr/>
      </a:tcStyle>
    </a:band2H>
    <a:band1V>
      <a:tcTxStyle/>
      <a:tcStyle>
        <a:tcBdr/>
        <a:fill>
          <a:solidFill>
            <a:srgbClr val="CAD4EA"/>
          </a:solidFill>
        </a:fill>
      </a:tcStyle>
    </a:band1V>
    <a:band2V>
      <a:tcTxStyle/>
      <a:tcStyle>
        <a:tcBdr/>
      </a:tcStyle>
    </a:band2V>
    <a:lastCol>
      <a:tcTxStyle b="on" i="off">
        <a:font>
          <a:latin typeface="Constantia"/>
          <a:ea typeface="Constantia"/>
          <a:cs typeface="Constantia"/>
        </a:font>
        <a:schemeClr val="lt1"/>
      </a:tcTxStyle>
      <a:tcStyle>
        <a:tcBdr/>
        <a:fill>
          <a:solidFill>
            <a:schemeClr val="accent1"/>
          </a:solidFill>
        </a:fill>
      </a:tcStyle>
    </a:lastCol>
    <a:firstCol>
      <a:tcTxStyle b="on" i="off">
        <a:font>
          <a:latin typeface="Constantia"/>
          <a:ea typeface="Constantia"/>
          <a:cs typeface="Constantia"/>
        </a:font>
        <a:schemeClr val="lt1"/>
      </a:tcTxStyle>
      <a:tcStyle>
        <a:tcBdr/>
        <a:fill>
          <a:solidFill>
            <a:schemeClr val="accent1"/>
          </a:solidFill>
        </a:fill>
      </a:tcStyle>
    </a:firstCol>
    <a:lastRow>
      <a:tcTxStyle b="on" i="off">
        <a:font>
          <a:latin typeface="Constantia"/>
          <a:ea typeface="Constantia"/>
          <a:cs typeface="Constanti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onstantia"/>
          <a:ea typeface="Constantia"/>
          <a:cs typeface="Constanti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bbcb171d2_0_1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bbcb171d2_0_1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bbcb171d2_0_9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 name="Google Shape;70;g3fbbcb171d2_0_9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bbcb171d2_0_9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g3fbbcb171d2_0_9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fbbcb171d2_0_9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g3fbbcb171d2_0_9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fbbcb171d2_0_9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g3fbbcb171d2_0_9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fbbcb171d2_0_9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3fbbcb171d2_0_9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fbbcb171d2_0_9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g3fbbcb171d2_0_9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fbbcb171d2_0_9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3fbbcb171d2_0_9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a:p>
            <a:pPr marL="171450" lvl="0" indent="-171450" algn="r" rtl="1">
              <a:spcBef>
                <a:spcPts val="0"/>
              </a:spcBef>
              <a:spcAft>
                <a:spcPts val="0"/>
              </a:spcAft>
              <a:buClr>
                <a:schemeClr val="dk1"/>
              </a:buClr>
              <a:buSzPts val="1200"/>
              <a:buFont typeface="Calibri"/>
              <a:buChar char="-"/>
            </a:pPr>
            <a:r>
              <a:rPr lang="iw"/>
              <a:t>לבקש דוגמאות נוספות של המרות אנרגיה שמעורב בהם אור.</a:t>
            </a:r>
            <a:endParaRPr/>
          </a:p>
          <a:p>
            <a:pPr marL="171450" lvl="0" indent="-171450" algn="r" rtl="1">
              <a:spcBef>
                <a:spcPts val="0"/>
              </a:spcBef>
              <a:spcAft>
                <a:spcPts val="0"/>
              </a:spcAft>
              <a:buClr>
                <a:schemeClr val="dk1"/>
              </a:buClr>
              <a:buSzPts val="1200"/>
              <a:buFont typeface="Calibri"/>
              <a:buChar char="-"/>
            </a:pPr>
            <a:r>
              <a:rPr lang="iw"/>
              <a:t>להציג את ניסוי המכונית או המכונית, הפועלים באמצעות תא שמש.</a:t>
            </a:r>
            <a:endParaRPr/>
          </a:p>
        </p:txBody>
      </p:sp>
      <p:sp>
        <p:nvSpPr>
          <p:cNvPr id="115" name="Google Shape;115;g3fbbcb171d2_0_957: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fbbcb171d2_0_9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3fbbcb171d2_0_9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כאן לבקש דוגמאות נוספות של המרות אנרגיה שמעורב בהם אור.</a:t>
            </a:r>
            <a:endParaRPr/>
          </a:p>
        </p:txBody>
      </p:sp>
      <p:sp>
        <p:nvSpPr>
          <p:cNvPr id="124" name="Google Shape;124;g3fbbcb171d2_0_965: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fbbcb171d2_0_9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g3fbbcb171d2_0_9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fbbcb171d2_0_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g3fbbcb171d2_0_9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fbbcb171d2_0_9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g3fbbcb171d2_0_9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228600" lvl="0" indent="-228600" algn="r" rtl="1">
              <a:spcBef>
                <a:spcPts val="0"/>
              </a:spcBef>
              <a:spcAft>
                <a:spcPts val="0"/>
              </a:spcAft>
              <a:buClr>
                <a:schemeClr val="dk1"/>
              </a:buClr>
              <a:buSzPts val="1200"/>
              <a:buFont typeface="Calibri"/>
              <a:buAutoNum type="arabicPeriod"/>
            </a:pPr>
            <a:r>
              <a:rPr lang="iw"/>
              <a:t>להדגיש שהכוונה היא לא במישור אלא במרחב.</a:t>
            </a:r>
            <a:endParaRPr/>
          </a:p>
          <a:p>
            <a:pPr marL="228600" lvl="0" indent="-228600" algn="r" rtl="1">
              <a:spcBef>
                <a:spcPts val="0"/>
              </a:spcBef>
              <a:spcAft>
                <a:spcPts val="0"/>
              </a:spcAft>
              <a:buClr>
                <a:schemeClr val="dk1"/>
              </a:buClr>
              <a:buSzPts val="1200"/>
              <a:buFont typeface="Calibri"/>
              <a:buAutoNum type="arabicPeriod"/>
            </a:pPr>
            <a:r>
              <a:rPr lang="iw"/>
              <a:t>להדגיש שתיאור התפשטות האור נעשה באמצעות חיצים הנקראים קרניים אולם קרניים אינן קיימות במציאות. הן רק דרך לתיאור תנועת האור.</a:t>
            </a:r>
            <a:endParaRPr/>
          </a:p>
          <a:p>
            <a:pPr marL="0" lvl="0" indent="0" algn="r" rtl="1">
              <a:spcBef>
                <a:spcPts val="0"/>
              </a:spcBef>
              <a:spcAft>
                <a:spcPts val="0"/>
              </a:spcAft>
              <a:buNone/>
            </a:pPr>
            <a:endParaRPr/>
          </a:p>
        </p:txBody>
      </p:sp>
      <p:sp>
        <p:nvSpPr>
          <p:cNvPr id="149" name="Google Shape;149;g3fbbcb171d2_0_992: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fbbcb171d2_0_9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g3fbbcb171d2_0_9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לבקש מן המשתלמים דוגמאות נוספות.</a:t>
            </a:r>
            <a:endParaRPr/>
          </a:p>
        </p:txBody>
      </p:sp>
      <p:sp>
        <p:nvSpPr>
          <p:cNvPr id="157" name="Google Shape;157;g3fbbcb171d2_0_999: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fbbcb171d2_0_10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g3fbbcb171d2_0_10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fbbcb171d2_0_10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g3fbbcb171d2_0_10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174" name="Google Shape;174;g3fbbcb171d2_0_1011: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fbbcb171d2_0_10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3fbbcb171d2_0_10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אם יהיה זמן – לעשות כמה חישובים נוספים כגון: הזמן מכאן למאדים,  מכאן לצדק.</a:t>
            </a:r>
            <a:endParaRPr/>
          </a:p>
        </p:txBody>
      </p:sp>
      <p:sp>
        <p:nvSpPr>
          <p:cNvPr id="182" name="Google Shape;182;g3fbbcb171d2_0_1018: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fbbcb171d2_0_10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g3fbbcb171d2_0_10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הצעת גליליאו למדידת מהירות האור: שני אנשים יעמדו בראש שתי גבעות שונות המרוחקות אחת מן השנייה כ-5 מייל (8 ק"מ). כל אחד מהם יחזיק בידו עששית דולקת המוסתרת בתחילת הניסוי. בחשכת הלילה יציג הראשון את העששית ואורה יגיע לאדם השני. ברגע שהשני רואה את האור הוא יחשוף את העששית שלו. האדם הראשון ימדוד את הזמן שחלף מרגע חשיפת האור בעששית שלו ועד שהגיע אליו אור העששית מהגבעה השנייה. את מהירות האור ניתן יהיה אז לחשב על-ידי חלוקת כפל המרחק בין שתי הגבעות בזמן הנמדד.</a:t>
            </a:r>
            <a:endParaRPr/>
          </a:p>
          <a:p>
            <a:pPr marL="0" lvl="0" indent="0" algn="r" rtl="1">
              <a:spcBef>
                <a:spcPts val="0"/>
              </a:spcBef>
              <a:spcAft>
                <a:spcPts val="0"/>
              </a:spcAft>
              <a:buNone/>
            </a:pPr>
            <a:r>
              <a:rPr lang="iw"/>
              <a:t>גלילאו ערך בסופו של דבר את הניסוי בעצמו. הוא ועוזרו נעמדו במרחק של כמייל (1.6 ק"מ) אחד מן השני. הניסוי לא הצליח.</a:t>
            </a:r>
            <a:endParaRPr/>
          </a:p>
          <a:p>
            <a:pPr marL="0" lvl="0" indent="0" algn="r" rtl="1">
              <a:spcBef>
                <a:spcPts val="0"/>
              </a:spcBef>
              <a:spcAft>
                <a:spcPts val="0"/>
              </a:spcAft>
              <a:buNone/>
            </a:pPr>
            <a:endParaRPr/>
          </a:p>
          <a:p>
            <a:pPr marL="0" lvl="0" indent="0" algn="r" rtl="1">
              <a:spcBef>
                <a:spcPts val="0"/>
              </a:spcBef>
              <a:spcAft>
                <a:spcPts val="0"/>
              </a:spcAft>
              <a:buNone/>
            </a:pPr>
            <a:r>
              <a:rPr lang="iw" b="1"/>
              <a:t>לשאול מדוע הניסוי של גליליאו לא הצליח?</a:t>
            </a:r>
            <a:endParaRPr b="1"/>
          </a:p>
        </p:txBody>
      </p:sp>
      <p:sp>
        <p:nvSpPr>
          <p:cNvPr id="189" name="Google Shape;189;g3fbbcb171d2_0_1024: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fbbcb171d2_0_10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3fbbcb171d2_0_10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197" name="Google Shape;197;g3fbbcb171d2_0_1031: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solidFill>
                  <a:srgbClr val="000000"/>
                </a:solidFill>
              </a:rPr>
              <a:t>19</a:t>
            </a:fld>
            <a:endParaRPr>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fbbcb171d2_0_10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3fbbcb171d2_0_10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ככל שנקטין את מרחק מקור האור מן המחסום, הצל יגדל.</a:t>
            </a:r>
            <a:endParaRPr/>
          </a:p>
        </p:txBody>
      </p:sp>
      <p:sp>
        <p:nvSpPr>
          <p:cNvPr id="206" name="Google Shape;206;g3fbbcb171d2_0_1039: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fbbcb171d2_0_10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g3fbbcb171d2_0_10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bbcb171d2_0_1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3fbbcb171d2_0_10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שאלות לקהל: </a:t>
            </a:r>
            <a:endParaRPr/>
          </a:p>
          <a:p>
            <a:pPr marL="228600" lvl="0" indent="-228600" algn="r" rtl="1">
              <a:spcBef>
                <a:spcPts val="0"/>
              </a:spcBef>
              <a:spcAft>
                <a:spcPts val="0"/>
              </a:spcAft>
              <a:buClr>
                <a:schemeClr val="dk1"/>
              </a:buClr>
              <a:buSzPts val="1200"/>
              <a:buFont typeface="Calibri"/>
              <a:buAutoNum type="arabicPeriod"/>
            </a:pPr>
            <a:r>
              <a:rPr lang="iw"/>
              <a:t>איפה כאן הצל? </a:t>
            </a:r>
            <a:endParaRPr/>
          </a:p>
          <a:p>
            <a:pPr marL="228600" lvl="0" indent="-228600" algn="r" rtl="1">
              <a:spcBef>
                <a:spcPts val="0"/>
              </a:spcBef>
              <a:spcAft>
                <a:spcPts val="0"/>
              </a:spcAft>
              <a:buClr>
                <a:schemeClr val="dk1"/>
              </a:buClr>
              <a:buSzPts val="1200"/>
              <a:buFont typeface="Calibri"/>
              <a:buAutoNum type="arabicPeriod"/>
            </a:pPr>
            <a:r>
              <a:rPr lang="iw"/>
              <a:t>למה אין ליקוי שמש כל חודש?</a:t>
            </a:r>
            <a:endParaRPr/>
          </a:p>
        </p:txBody>
      </p:sp>
      <p:sp>
        <p:nvSpPr>
          <p:cNvPr id="220" name="Google Shape;220;g3fbbcb171d2_0_1051: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fbbcb171d2_0_1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g3fbbcb171d2_0_10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שאלות לקהל: </a:t>
            </a:r>
            <a:endParaRPr/>
          </a:p>
          <a:p>
            <a:pPr marL="228600" lvl="0" indent="-228600" algn="r" rtl="1">
              <a:spcBef>
                <a:spcPts val="0"/>
              </a:spcBef>
              <a:spcAft>
                <a:spcPts val="0"/>
              </a:spcAft>
              <a:buClr>
                <a:schemeClr val="dk1"/>
              </a:buClr>
              <a:buSzPts val="1200"/>
              <a:buFont typeface="Calibri"/>
              <a:buAutoNum type="arabicPeriod"/>
            </a:pPr>
            <a:r>
              <a:rPr lang="iw"/>
              <a:t>איפה כאן הצל? </a:t>
            </a:r>
            <a:endParaRPr/>
          </a:p>
          <a:p>
            <a:pPr marL="228600" lvl="0" indent="-228600" algn="r" rtl="1">
              <a:spcBef>
                <a:spcPts val="0"/>
              </a:spcBef>
              <a:spcAft>
                <a:spcPts val="0"/>
              </a:spcAft>
              <a:buClr>
                <a:schemeClr val="dk1"/>
              </a:buClr>
              <a:buSzPts val="1200"/>
              <a:buFont typeface="Calibri"/>
              <a:buAutoNum type="arabicPeriod"/>
            </a:pPr>
            <a:r>
              <a:rPr lang="iw"/>
              <a:t>למה אין ליקוי ירח כל חודש?</a:t>
            </a:r>
            <a:endParaRPr/>
          </a:p>
        </p:txBody>
      </p:sp>
      <p:sp>
        <p:nvSpPr>
          <p:cNvPr id="227" name="Google Shape;227;g3fbbcb171d2_0_1057: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fbbcb171d2_0_10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3fbbcb171d2_0_10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bbcb171d2_0_1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g3fbbcb171d2_0_1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bbcb171d2_0_1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g3fbbcb171d2_0_15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fbbcb171d2_0_1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g3fbbcb171d2_0_1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fbbcb171d2_0_15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g3fbbcb171d2_0_15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fbbcb171d2_0_10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g3fbbcb171d2_0_10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להסביר קצת על האופן שבה נורה פועלת (ליבון ופלואורסצנט) ועל האופן שבו נר דולק.</a:t>
            </a:r>
            <a:endParaRPr/>
          </a:p>
        </p:txBody>
      </p:sp>
      <p:sp>
        <p:nvSpPr>
          <p:cNvPr id="270" name="Google Shape;270;g3fbbcb171d2_0_1076: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fbbcb171d2_0_10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g3fbbcb171d2_0_10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להסביר קצת על אופן היווצרותו של ברק.</a:t>
            </a:r>
            <a:endParaRPr/>
          </a:p>
        </p:txBody>
      </p:sp>
      <p:sp>
        <p:nvSpPr>
          <p:cNvPr id="279" name="Google Shape;279;g3fbbcb171d2_0_1084: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fbbcb171d2_0_10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g3fbbcb171d2_0_10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 להסביר קצת על אופן פעולתה של השמש, על גודלה, על גילה ועל כמה זמן נותר לה.</a:t>
            </a:r>
            <a:endParaRPr/>
          </a:p>
          <a:p>
            <a:pPr marL="0" lvl="0" indent="0" algn="r" rtl="1">
              <a:spcBef>
                <a:spcPts val="0"/>
              </a:spcBef>
              <a:spcAft>
                <a:spcPts val="0"/>
              </a:spcAft>
              <a:buNone/>
            </a:pPr>
            <a:r>
              <a:rPr lang="iw"/>
              <a:t>- לבקש מן הקהל דוגמאות נוספות למקורות אור.</a:t>
            </a:r>
            <a:endParaRPr/>
          </a:p>
        </p:txBody>
      </p:sp>
      <p:sp>
        <p:nvSpPr>
          <p:cNvPr id="288" name="Google Shape;288;g3fbbcb171d2_0_1092: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fbbcb171d2_0_10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g3fbbcb171d2_0_10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fbbcb171d2_0_1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g3fbbcb171d2_0_11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לבקש מן הקהל דוגמאות נוספות למחזירי אור.</a:t>
            </a:r>
            <a:endParaRPr/>
          </a:p>
        </p:txBody>
      </p:sp>
      <p:sp>
        <p:nvSpPr>
          <p:cNvPr id="305" name="Google Shape;305;g3fbbcb171d2_0_1107: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fbbcb171d2_0_1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g3fbbcb171d2_0_11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לתת לקהל לענות על השאלה. התשובה: התמונה העליונה מציגה מצב שבו אור עובר. השנייה מציגה גוף שלא עובר דרכו אור.</a:t>
            </a:r>
            <a:endParaRPr/>
          </a:p>
        </p:txBody>
      </p:sp>
      <p:sp>
        <p:nvSpPr>
          <p:cNvPr id="314" name="Google Shape;314;g3fbbcb171d2_0_1115: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fbbcb171d2_0_1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3fbbcb171d2_0_11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לבקש דוגמאות לגופים שקופים ואטומים.</a:t>
            </a:r>
            <a:endParaRPr/>
          </a:p>
        </p:txBody>
      </p:sp>
      <p:sp>
        <p:nvSpPr>
          <p:cNvPr id="323" name="Google Shape;323;g3fbbcb171d2_0_1123: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fbbcb171d2_0_1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3fbbcb171d2_0_11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171450" algn="r" rtl="1">
              <a:spcBef>
                <a:spcPts val="0"/>
              </a:spcBef>
              <a:spcAft>
                <a:spcPts val="0"/>
              </a:spcAft>
              <a:buClr>
                <a:schemeClr val="dk1"/>
              </a:buClr>
              <a:buSzPts val="1200"/>
              <a:buFont typeface="Arial"/>
              <a:buChar char="•"/>
            </a:pPr>
            <a:r>
              <a:rPr lang="iw"/>
              <a:t>קודם להציג את התמונות ולשאול איך הן קשורות לכותרת השקף ורק לאחר מכן להציג את ההסברים. לדבר קצת על רנטגן האיש. </a:t>
            </a:r>
            <a:endParaRPr/>
          </a:p>
          <a:p>
            <a:pPr marL="171450" lvl="0" indent="-171450" algn="r" rtl="1">
              <a:spcBef>
                <a:spcPts val="0"/>
              </a:spcBef>
              <a:spcAft>
                <a:spcPts val="0"/>
              </a:spcAft>
              <a:buClr>
                <a:schemeClr val="dk1"/>
              </a:buClr>
              <a:buSzPts val="1200"/>
              <a:buFont typeface="Arial"/>
              <a:buChar char="•"/>
            </a:pPr>
            <a:r>
              <a:rPr lang="iw"/>
              <a:t>לדבר על כך שברגעים אלה המון קרינות רדיו עוברות את גופנו בלי שנרגיש בכך וכן על הקרינות שבבית שלנו (של הרשת האלחוטית למשל).</a:t>
            </a:r>
            <a:endParaRPr/>
          </a:p>
        </p:txBody>
      </p:sp>
      <p:sp>
        <p:nvSpPr>
          <p:cNvPr id="330" name="Google Shape;330;g3fbbcb171d2_0_1129: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fbbcb171d2_0_1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g3fbbcb171d2_0_1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fbbcb171d2_0_1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g3fbbcb171d2_0_1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fbbcb171d2_0_1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8" name="Google Shape;358;g3fbbcb171d2_0_1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fbbcb171d2_0_1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5" name="Google Shape;365;g3fbbcb171d2_0_1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fbbcb171d2_0_1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3fbbcb171d2_0_11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לומר שלמעשה אין גוף שחור לגמרי.</a:t>
            </a:r>
            <a:endParaRPr/>
          </a:p>
        </p:txBody>
      </p:sp>
      <p:sp>
        <p:nvSpPr>
          <p:cNvPr id="372" name="Google Shape;372;g3fbbcb171d2_0_1166: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fbbcb171d2_0_1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 name="Google Shape;383;g3fbbcb171d2_0_1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fbbcb171d2_0_1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0" name="Google Shape;390;g3fbbcb171d2_0_1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fbbcb171d2_0_1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g3fbbcb171d2_0_11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לאחר שקף זה:</a:t>
            </a:r>
            <a:endParaRPr/>
          </a:p>
          <a:p>
            <a:pPr marL="171450" lvl="0" indent="-171450" algn="r" rtl="1">
              <a:spcBef>
                <a:spcPts val="0"/>
              </a:spcBef>
              <a:spcAft>
                <a:spcPts val="0"/>
              </a:spcAft>
              <a:buClr>
                <a:schemeClr val="dk1"/>
              </a:buClr>
              <a:buSzPts val="1200"/>
              <a:buFont typeface="Calibri"/>
              <a:buChar char="-"/>
            </a:pPr>
            <a:r>
              <a:rPr lang="iw"/>
              <a:t>לשלב את הניסוי עם המנסרות הקטנות. המשתלמים מקבלים מנסרות ומצמידים אותן לעיניהם תוך כיוונן למקור אור.</a:t>
            </a:r>
            <a:endParaRPr/>
          </a:p>
          <a:p>
            <a:pPr marL="171450" lvl="0" indent="-171450" algn="r" rtl="1">
              <a:spcBef>
                <a:spcPts val="0"/>
              </a:spcBef>
              <a:spcAft>
                <a:spcPts val="0"/>
              </a:spcAft>
              <a:buClr>
                <a:schemeClr val="dk1"/>
              </a:buClr>
              <a:buSzPts val="1200"/>
              <a:buFont typeface="Calibri"/>
              <a:buChar char="-"/>
            </a:pPr>
            <a:r>
              <a:rPr lang="iw"/>
              <a:t>ניסוי שבו יוקרן ספקטרום האור תוך שימוש במנסרה ומקרן שקפים.</a:t>
            </a:r>
            <a:endParaRPr/>
          </a:p>
        </p:txBody>
      </p:sp>
      <p:sp>
        <p:nvSpPr>
          <p:cNvPr id="398" name="Google Shape;398;g3fbbcb171d2_0_1183: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fbbcb171d2_0_1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g3fbbcb171d2_0_11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שימוש בסביבון ניוטון בכיתת ההשתלמות.</a:t>
            </a:r>
            <a:endParaRPr/>
          </a:p>
          <a:p>
            <a:pPr marL="0" lvl="0" indent="0" algn="r" rtl="1">
              <a:spcBef>
                <a:spcPts val="0"/>
              </a:spcBef>
              <a:spcAft>
                <a:spcPts val="0"/>
              </a:spcAft>
              <a:buNone/>
            </a:pPr>
            <a:endParaRPr/>
          </a:p>
        </p:txBody>
      </p:sp>
      <p:sp>
        <p:nvSpPr>
          <p:cNvPr id="406" name="Google Shape;406;g3fbbcb171d2_0_1190: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fbbcb171d2_0_1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g3fbbcb171d2_0_11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414" name="Google Shape;414;g3fbbcb171d2_0_1197: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fbbcb171d2_0_1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g3fbbcb171d2_0_1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421" name="Google Shape;421;g3fbbcb171d2_0_1203: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fbbcb171d2_0_1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3fbbcb171d2_0_1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r>
              <a:rPr lang="iw"/>
              <a:t>כאן להראות את הניסוי עם העיפרון שנראה שבור כאשר מניחים אותו בכוס מים ולאחר מכן עם המטבע הנראית מוגדלת כששמים אותה בתחתית הכוס.</a:t>
            </a:r>
            <a:endParaRPr/>
          </a:p>
          <a:p>
            <a:pPr marL="0" lvl="0" indent="0" algn="r" rtl="1">
              <a:spcBef>
                <a:spcPts val="0"/>
              </a:spcBef>
              <a:spcAft>
                <a:spcPts val="0"/>
              </a:spcAft>
              <a:buNone/>
            </a:pPr>
            <a:endParaRPr/>
          </a:p>
        </p:txBody>
      </p:sp>
      <p:sp>
        <p:nvSpPr>
          <p:cNvPr id="428" name="Google Shape;428;g3fbbcb171d2_0_1209: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fbbcb171d2_0_1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g3fbbcb171d2_0_1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436" name="Google Shape;436;g3fbbcb171d2_0_1216: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fbbcb171d2_0_1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3" name="Google Shape;443;g3fbbcb171d2_0_1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fbbcb171d2_0_1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9" name="Google Shape;449;g3fbbcb171d2_0_12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450" name="Google Shape;450;g3fbbcb171d2_0_1228: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3fbbcb171d2_0_1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g3fbbcb171d2_0_1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fbbcb171d2_0_1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g3fbbcb171d2_0_1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fbbcb171d2_0_1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1" name="Google Shape;471;g3fbbcb171d2_0_1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fbbcb171d2_0_1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8" name="Google Shape;478;g3fbbcb171d2_0_1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fbbcb171d2_0_1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3fbbcb171d2_0_1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fbbcb171d2_0_1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1" name="Google Shape;491;g3fbbcb171d2_0_1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3fbbcb171d2_0_1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7" name="Google Shape;497;g3fbbcb171d2_0_1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fbbcb171d2_0_1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g3fbbcb171d2_0_12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אחרי זה, לחלק למשתלמים עדשות קעורות וקמורות כדי שיבחינו בכך שהם משטחים כדוריים ובהבדל בין המשטחים הכדוריים.</a:t>
            </a:r>
            <a:endParaRPr/>
          </a:p>
        </p:txBody>
      </p:sp>
      <p:sp>
        <p:nvSpPr>
          <p:cNvPr id="506" name="Google Shape;506;g3fbbcb171d2_0_1275: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3fbbcb171d2_0_1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3" name="Google Shape;513;g3fbbcb171d2_0_1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fbbcb171d2_0_1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g3fbbcb171d2_0_12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להראות בפועל למשתלמים את מקום הריכוז של קרני האור המגיעות לעדשה במקביל – המקום בו נוצר כתם אור קטן וחזק.</a:t>
            </a:r>
            <a:endParaRPr/>
          </a:p>
          <a:p>
            <a:pPr marL="0" lvl="0" indent="0" algn="r" rtl="1">
              <a:spcBef>
                <a:spcPts val="0"/>
              </a:spcBef>
              <a:spcAft>
                <a:spcPts val="0"/>
              </a:spcAft>
              <a:buNone/>
            </a:pPr>
            <a:r>
              <a:rPr lang="iw"/>
              <a:t>לדבר על כך שמדובר על אלומת אור המגיעה במקביל לציר העדשה ולהסביר קצת על ציר העדשה. ציר העדשה – הקו המחבר את שני מרכזי משטחי העדשה.</a:t>
            </a:r>
            <a:endParaRPr/>
          </a:p>
        </p:txBody>
      </p:sp>
      <p:sp>
        <p:nvSpPr>
          <p:cNvPr id="521" name="Google Shape;521;g3fbbcb171d2_0_1288: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fbbcb171d2_0_1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g3fbbcb171d2_0_12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להציג את זה קודם כשאלה למשתלמים?</a:t>
            </a:r>
            <a:endParaRPr/>
          </a:p>
        </p:txBody>
      </p:sp>
      <p:sp>
        <p:nvSpPr>
          <p:cNvPr id="529" name="Google Shape;529;g3fbbcb171d2_0_1295: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fbbcb171d2_0_15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g3fbbcb171d2_0_15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
              <a:t>להציג את זה קודם כשאלה למשתלמים?</a:t>
            </a:r>
            <a:endParaRPr/>
          </a:p>
        </p:txBody>
      </p:sp>
      <p:sp>
        <p:nvSpPr>
          <p:cNvPr id="536" name="Google Shape;536;g3fbbcb171d2_0_1587: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h49fb8d49d6dd55a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h49fb8d49d6dd55a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h49fb8d49d6dd55a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9" name="Google Shape;549;h49fb8d49d6dd55a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h49fb8d49d6dd55a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5" name="Google Shape;555;h49fb8d49d6dd55a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h49fb8d49d6dd55a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2" name="Google Shape;562;h49fb8d49d6dd55a6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h49fb8d49d6dd55a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7" name="Google Shape;577;h49fb8d49d6dd55a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h49fb8d49d6dd55a6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3" name="Google Shape;583;h49fb8d49d6dd55a6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h49fb8d49d6dd55a6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0" name="Google Shape;590;h49fb8d49d6dd55a6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h49fb8d49d6dd55a6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7" name="Google Shape;597;h49fb8d49d6dd55a6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h49fb8d49d6dd55a6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3" name="Google Shape;603;h49fb8d49d6dd55a6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h49fb8d49d6dd55a6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0" name="Google Shape;610;h49fb8d49d6dd55a6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h49fb8d49d6dd55a6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7" name="Google Shape;617;h49fb8d49d6dd55a6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h49fb8d49d6dd55a6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4" name="Google Shape;624;h49fb8d49d6dd55a6_0_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625" name="Google Shape;625;h49fb8d49d6dd55a6_0_70: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h49fb8d49d6dd55a6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1" name="Google Shape;631;h49fb8d49d6dd55a6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632" name="Google Shape;632;h49fb8d49d6dd55a6_0_76: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h49fb8d49d6dd55a6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8" name="Google Shape;638;h49fb8d49d6dd55a6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h49fb8d49d6dd55a6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6" name="Google Shape;646;h49fb8d49d6dd55a6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h49fb8d49d6dd55a6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2" name="Google Shape;652;h49fb8d49d6dd55a6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h49fb8d49d6dd55a6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9" name="Google Shape;659;h49fb8d49d6dd55a6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h49fb8d49d6dd55a6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5" name="Google Shape;665;h49fb8d49d6dd55a6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h49fb8d49d6dd55a6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2" name="Google Shape;672;h49fb8d49d6dd55a6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h49fb8d49d6dd55a6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9" name="Google Shape;679;h49fb8d49d6dd55a6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h49fb8d49d6dd55a6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5" name="Google Shape;685;h49fb8d49d6dd55a6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h49fb8d49d6dd55a6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1" name="Google Shape;691;h49fb8d49d6dd55a6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h49fb8d49d6dd55a6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8" name="Google Shape;698;h49fb8d49d6dd55a6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h49fb8d49d6dd55a6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4" name="Google Shape;704;h49fb8d49d6dd55a6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h49fb8d49d6dd55a6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1" name="Google Shape;711;h49fb8d49d6dd55a6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h49fb8d49d6dd55a6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7" name="Google Shape;717;h49fb8d49d6dd55a6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h49fb8d49d6dd55a6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4" name="Google Shape;724;h49fb8d49d6dd55a6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h49fb8d49d6dd55a6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1" name="Google Shape;731;h49fb8d49d6dd55a6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h49fb8d49d6dd55a6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9" name="Google Shape;739;h49fb8d49d6dd55a6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h49fb8d49d6dd55a6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0" name="Google Shape;750;h49fb8d49d6dd55a6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h49fb8d49d6dd55a6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7" name="Google Shape;757;h49fb8d49d6dd55a6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h49fb8d49d6dd55a6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4" name="Google Shape;764;h49fb8d49d6dd55a6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lvl1pPr lvl="0" algn="l" rtl="1">
              <a:spcBef>
                <a:spcPts val="0"/>
              </a:spcBef>
              <a:spcAft>
                <a:spcPts val="0"/>
              </a:spcAft>
              <a:buClr>
                <a:schemeClr val="dk2"/>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lvl1pPr marL="457200" lvl="0" indent="-337185" algn="r" rtl="1">
              <a:spcBef>
                <a:spcPts val="360"/>
              </a:spcBef>
              <a:spcAft>
                <a:spcPts val="0"/>
              </a:spcAft>
              <a:buSzPts val="1710"/>
              <a:buChar char="●"/>
              <a:defRPr/>
            </a:lvl1pPr>
            <a:lvl2pPr marL="914400" lvl="1" indent="-325755" algn="r" rtl="1">
              <a:spcBef>
                <a:spcPts val="1200"/>
              </a:spcBef>
              <a:spcAft>
                <a:spcPts val="0"/>
              </a:spcAft>
              <a:buSzPts val="1530"/>
              <a:buChar char="○"/>
              <a:defRPr/>
            </a:lvl2pPr>
            <a:lvl3pPr marL="1371600" lvl="2" indent="-308610" algn="r" rtl="1">
              <a:spcBef>
                <a:spcPts val="1200"/>
              </a:spcBef>
              <a:spcAft>
                <a:spcPts val="0"/>
              </a:spcAft>
              <a:buSzPts val="1260"/>
              <a:buChar char="■"/>
              <a:defRPr/>
            </a:lvl3pPr>
            <a:lvl4pPr marL="1828800" lvl="3" indent="-302895" algn="r" rtl="1">
              <a:spcBef>
                <a:spcPts val="1200"/>
              </a:spcBef>
              <a:spcAft>
                <a:spcPts val="0"/>
              </a:spcAft>
              <a:buSzPts val="1170"/>
              <a:buChar char="●"/>
              <a:defRPr/>
            </a:lvl4pPr>
            <a:lvl5pPr marL="2286000" lvl="4" indent="-302895" algn="r" rtl="1">
              <a:spcBef>
                <a:spcPts val="1200"/>
              </a:spcBef>
              <a:spcAft>
                <a:spcPts val="0"/>
              </a:spcAft>
              <a:buSzPts val="1170"/>
              <a:buChar char="○"/>
              <a:defRPr/>
            </a:lvl5pPr>
            <a:lvl6pPr marL="2743200" lvl="5" indent="-320040" algn="r" rtl="1">
              <a:spcBef>
                <a:spcPts val="1200"/>
              </a:spcBef>
              <a:spcAft>
                <a:spcPts val="0"/>
              </a:spcAft>
              <a:buSzPts val="1440"/>
              <a:buChar char="■"/>
              <a:defRPr/>
            </a:lvl6pPr>
            <a:lvl7pPr marL="3200400" lvl="6" indent="-320040" algn="r" rtl="1">
              <a:spcBef>
                <a:spcPts val="1200"/>
              </a:spcBef>
              <a:spcAft>
                <a:spcPts val="0"/>
              </a:spcAft>
              <a:buSzPts val="1440"/>
              <a:buChar char="●"/>
              <a:defRPr/>
            </a:lvl7pPr>
            <a:lvl8pPr marL="3657600" lvl="7" indent="-342900" algn="r" rtl="1">
              <a:spcBef>
                <a:spcPts val="1200"/>
              </a:spcBef>
              <a:spcAft>
                <a:spcPts val="0"/>
              </a:spcAft>
              <a:buSzPts val="1800"/>
              <a:buChar char="○"/>
              <a:defRPr/>
            </a:lvl8pPr>
            <a:lvl9pPr marL="4114800" lvl="8" indent="-342900" algn="r" rtl="1">
              <a:spcBef>
                <a:spcPts val="1200"/>
              </a:spcBef>
              <a:spcAft>
                <a:spcPts val="1200"/>
              </a:spcAft>
              <a:buSzPts val="1800"/>
              <a:buChar char="■"/>
              <a:defRPr/>
            </a:lvl9pPr>
          </a:lstStyle>
          <a:p>
            <a:endParaRPr/>
          </a:p>
        </p:txBody>
      </p:sp>
      <p:sp>
        <p:nvSpPr>
          <p:cNvPr id="53" name="Google Shape;53;p13"/>
          <p:cNvSpPr txBox="1">
            <a:spLocks noGrp="1"/>
          </p:cNvSpPr>
          <p:nvPr>
            <p:ph type="dt" idx="10"/>
          </p:nvPr>
        </p:nvSpPr>
        <p:spPr>
          <a:xfrm>
            <a:off x="457200" y="4767263"/>
            <a:ext cx="2133600" cy="273900"/>
          </a:xfrm>
          <a:prstGeom prst="rect">
            <a:avLst/>
          </a:prstGeom>
          <a:noFill/>
          <a:ln>
            <a:noFill/>
          </a:ln>
        </p:spPr>
        <p:txBody>
          <a:bodyPr spcFirstLastPara="1" wrap="square" lIns="0" tIns="0" rIns="0" bIns="0" anchor="b"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2667000" y="4767263"/>
            <a:ext cx="3352800" cy="273900"/>
          </a:xfrm>
          <a:prstGeom prst="rect">
            <a:avLst/>
          </a:prstGeom>
          <a:noFill/>
          <a:ln>
            <a:noFill/>
          </a:ln>
        </p:spPr>
        <p:txBody>
          <a:bodyPr spcFirstLastPara="1" wrap="square" lIns="0" tIns="0" rIns="0" bIns="0" anchor="b" anchorCtr="0">
            <a:noAutofit/>
          </a:bodyPr>
          <a:lstStyle>
            <a:lvl1pPr lvl="0" algn="l" rtl="1">
              <a:spcBef>
                <a:spcPts val="0"/>
              </a:spcBef>
              <a:spcAft>
                <a:spcPts val="0"/>
              </a:spcAft>
              <a:buSzPts val="1400"/>
              <a:buNone/>
              <a:defRPr/>
            </a:lvl1pPr>
            <a:lvl2pPr lvl="1" algn="r" rtl="1">
              <a:spcBef>
                <a:spcPts val="0"/>
              </a:spcBef>
              <a:spcAft>
                <a:spcPts val="0"/>
              </a:spcAft>
              <a:buSzPts val="1400"/>
              <a:buNone/>
              <a:defRPr/>
            </a:lvl2pPr>
            <a:lvl3pPr lvl="2" algn="r" rtl="1">
              <a:spcBef>
                <a:spcPts val="0"/>
              </a:spcBef>
              <a:spcAft>
                <a:spcPts val="0"/>
              </a:spcAft>
              <a:buSzPts val="1400"/>
              <a:buNone/>
              <a:defRPr/>
            </a:lvl3pPr>
            <a:lvl4pPr lvl="3" algn="r" rtl="1">
              <a:spcBef>
                <a:spcPts val="0"/>
              </a:spcBef>
              <a:spcAft>
                <a:spcPts val="0"/>
              </a:spcAft>
              <a:buSzPts val="1400"/>
              <a:buNone/>
              <a:defRPr/>
            </a:lvl4pPr>
            <a:lvl5pPr lvl="4" algn="r" rtl="1">
              <a:spcBef>
                <a:spcPts val="0"/>
              </a:spcBef>
              <a:spcAft>
                <a:spcPts val="0"/>
              </a:spcAft>
              <a:buSzPts val="1400"/>
              <a:buNone/>
              <a:defRPr/>
            </a:lvl5pPr>
            <a:lvl6pPr lvl="5" algn="r" rtl="1">
              <a:spcBef>
                <a:spcPts val="0"/>
              </a:spcBef>
              <a:spcAft>
                <a:spcPts val="0"/>
              </a:spcAft>
              <a:buSzPts val="1400"/>
              <a:buNone/>
              <a:defRPr/>
            </a:lvl6pPr>
            <a:lvl7pPr lvl="6" algn="r" rtl="1">
              <a:spcBef>
                <a:spcPts val="0"/>
              </a:spcBef>
              <a:spcAft>
                <a:spcPts val="0"/>
              </a:spcAft>
              <a:buSzPts val="1400"/>
              <a:buNone/>
              <a:defRPr/>
            </a:lvl7pPr>
            <a:lvl8pPr lvl="7" algn="r" rtl="1">
              <a:spcBef>
                <a:spcPts val="0"/>
              </a:spcBef>
              <a:spcAft>
                <a:spcPts val="0"/>
              </a:spcAft>
              <a:buSzPts val="1400"/>
              <a:buNone/>
              <a:defRPr/>
            </a:lvl8pPr>
            <a:lvl9pPr lvl="8" algn="r" rtl="1">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7924800" y="4767263"/>
            <a:ext cx="762000" cy="273900"/>
          </a:xfrm>
          <a:prstGeom prst="rect">
            <a:avLst/>
          </a:prstGeom>
          <a:noFill/>
          <a:ln>
            <a:noFill/>
          </a:ln>
        </p:spPr>
        <p:txBody>
          <a:bodyPr spcFirstLastPara="1" wrap="square" lIns="0" tIns="0" rIns="0" bIns="0" anchor="b" anchorCtr="0">
            <a:normAutofit/>
          </a:bodyPr>
          <a:lstStyle>
            <a:lvl1pPr marL="0" lvl="0" indent="0" algn="r" rtl="1">
              <a:spcBef>
                <a:spcPts val="0"/>
              </a:spcBef>
              <a:buNone/>
              <a:defRPr/>
            </a:lvl1pPr>
            <a:lvl2pPr marL="0" lvl="1" indent="0" algn="r" rtl="1">
              <a:spcBef>
                <a:spcPts val="0"/>
              </a:spcBef>
              <a:buNone/>
              <a:defRPr/>
            </a:lvl2pPr>
            <a:lvl3pPr marL="0" lvl="2" indent="0" algn="r" rtl="1">
              <a:spcBef>
                <a:spcPts val="0"/>
              </a:spcBef>
              <a:buNone/>
              <a:defRPr/>
            </a:lvl3pPr>
            <a:lvl4pPr marL="0" lvl="3" indent="0" algn="r" rtl="1">
              <a:spcBef>
                <a:spcPts val="0"/>
              </a:spcBef>
              <a:buNone/>
              <a:defRPr/>
            </a:lvl4pPr>
            <a:lvl5pPr marL="0" lvl="4" indent="0" algn="r" rtl="1">
              <a:spcBef>
                <a:spcPts val="0"/>
              </a:spcBef>
              <a:buNone/>
              <a:defRPr/>
            </a:lvl5pPr>
            <a:lvl6pPr marL="0" lvl="5" indent="0" algn="r" rtl="1">
              <a:spcBef>
                <a:spcPts val="0"/>
              </a:spcBef>
              <a:buNone/>
              <a:defRPr/>
            </a:lvl6pPr>
            <a:lvl7pPr marL="0" lvl="6" indent="0" algn="r" rtl="1">
              <a:spcBef>
                <a:spcPts val="0"/>
              </a:spcBef>
              <a:buNone/>
              <a:defRPr/>
            </a:lvl7pPr>
            <a:lvl8pPr marL="0" lvl="7" indent="0" algn="r" rtl="1">
              <a:spcBef>
                <a:spcPts val="0"/>
              </a:spcBef>
              <a:buNone/>
              <a:defRPr/>
            </a:lvl8pPr>
            <a:lvl9pPr marL="0" lvl="8" indent="0" algn="r" rtl="1">
              <a:spcBef>
                <a:spcPts val="0"/>
              </a:spcBef>
              <a:buNone/>
              <a:defRPr/>
            </a:lvl9pPr>
          </a:lstStyle>
          <a:p>
            <a:pPr marL="0" lvl="0" indent="0" algn="r" rtl="1">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upload.wikimedia.org/wikipedia/commons/4/4c/Electromagneticwave3D.gif"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hyperlink" Target="http://www.youtube.com/watch?v=qGrWqEEDxY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BOMxHNYw0jg"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fWNKQ9jGmiM"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hyperlink" Target="http://www.youtube.com/watch?v=eOvWioz4PoQ"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hyperlink" Target="http://www.youtube.com/watch?v=DEoT_EH_Uss"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39.jp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48.gi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hyperlink" Target="http://www.youtube.com/watch?v=7g0q1-Kkhvs&amp;NR=1" TargetMode="External"/><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hyperlink" Target="http://www.youtube.com/watch?v=b3NXsgjPSQo" TargetMode="External"/><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hyperlink" Target="http://www.youtube.com/watch?v=OdcHCRF00jM" TargetMode="External"/><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hyperlink" Target="http://www.youtube.com/watch?v=c9y5nwok1to&amp;feature=related" TargetMode="External"/><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55.xml.rels><?xml version="1.0" encoding="UTF-8" standalone="yes"?>
<Relationships xmlns="http://schemas.openxmlformats.org/package/2006/relationships"><Relationship Id="rId3" Type="http://schemas.openxmlformats.org/officeDocument/2006/relationships/hyperlink" Target="http://www.youtube.com/watch?v=7g0q1-Kkhvs&amp;feature=related" TargetMode="External"/><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hyperlink" Target="https://www.youtube.com/watch?v=aPswnDcteS4" TargetMode="External"/><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69.png"/></Relationships>
</file>

<file path=ppt/slides/_rels/slide6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s://www.youtube.com/watch?v=kx9oVFyNpnI" TargetMode="External"/><Relationship Id="rId7" Type="http://schemas.openxmlformats.org/officeDocument/2006/relationships/hyperlink" Target="https://www.youtube.com/watch?v=eFXFkgqYkck" TargetMode="External"/><Relationship Id="rId2" Type="http://schemas.openxmlformats.org/officeDocument/2006/relationships/notesSlide" Target="../notesSlides/notesSlide67.xml"/><Relationship Id="rId1" Type="http://schemas.openxmlformats.org/officeDocument/2006/relationships/slideLayout" Target="../slideLayouts/slideLayout12.xml"/><Relationship Id="rId6" Type="http://schemas.openxmlformats.org/officeDocument/2006/relationships/image" Target="../media/image71.png"/><Relationship Id="rId5" Type="http://schemas.openxmlformats.org/officeDocument/2006/relationships/hyperlink" Target="https://www.youtube.com/watch?v=PGC4NnGKvuw" TargetMode="External"/><Relationship Id="rId4" Type="http://schemas.openxmlformats.org/officeDocument/2006/relationships/image" Target="../media/image70.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hyperlink" Target="http://www.youtube.com/watch?feature=player_embedded&amp;v=4nUkNvl8mQw" TargetMode="External"/><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75.png"/></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hyperlink" Target="http://upload.wikimedia.org/wikipedia/commons/4/42/Echo_samples.ogg" TargetMode="External"/><Relationship Id="rId2" Type="http://schemas.openxmlformats.org/officeDocument/2006/relationships/notesSlide" Target="../notesSlides/notesSlide81.xml"/><Relationship Id="rId1" Type="http://schemas.openxmlformats.org/officeDocument/2006/relationships/slideLayout" Target="../slideLayouts/slideLayout12.xml"/><Relationship Id="rId4" Type="http://schemas.openxmlformats.org/officeDocument/2006/relationships/image" Target="../media/image78.png"/></Relationships>
</file>

<file path=ppt/slides/_rels/slide82.xml.rels><?xml version="1.0" encoding="UTF-8" standalone="yes"?>
<Relationships xmlns="http://schemas.openxmlformats.org/package/2006/relationships"><Relationship Id="rId3" Type="http://schemas.openxmlformats.org/officeDocument/2006/relationships/hyperlink" Target="https://www.youtube.com/watch?v=Xsx4VBEKciA&amp;list=PLmTglDcYKZO3vkb64iaWlm0nXfVIwsxZG" TargetMode="External"/><Relationship Id="rId2" Type="http://schemas.openxmlformats.org/officeDocument/2006/relationships/notesSlide" Target="../notesSlides/notesSlide82.xm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hyperlink" Target="https://www.youtube.com/watch?v=eo_owZ2UK7E" TargetMode="External"/><Relationship Id="rId2" Type="http://schemas.openxmlformats.org/officeDocument/2006/relationships/notesSlide" Target="../notesSlides/notesSlide89.xml"/><Relationship Id="rId1" Type="http://schemas.openxmlformats.org/officeDocument/2006/relationships/slideLayout" Target="../slideLayouts/slideLayout12.xml"/><Relationship Id="rId6" Type="http://schemas.openxmlformats.org/officeDocument/2006/relationships/image" Target="../media/image84.png"/><Relationship Id="rId5" Type="http://schemas.openxmlformats.org/officeDocument/2006/relationships/hyperlink" Target="https://www.youtube.com/watch?v=Gz8JxhosvW8&amp;list=EC84D37CF5BD90E819" TargetMode="External"/><Relationship Id="rId4" Type="http://schemas.openxmlformats.org/officeDocument/2006/relationships/image" Target="../media/image83.png"/></Relationships>
</file>

<file path=ppt/slides/_rels/slide9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1.xml"/><Relationship Id="rId1" Type="http://schemas.openxmlformats.org/officeDocument/2006/relationships/slideLayout" Target="../slideLayouts/slideLayout12.xml"/><Relationship Id="rId4" Type="http://schemas.openxmlformats.org/officeDocument/2006/relationships/image" Target="../media/image87.png"/></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2257175" y="566250"/>
            <a:ext cx="6195300" cy="1828200"/>
          </a:xfrm>
          <a:prstGeom prst="rect">
            <a:avLst/>
          </a:prstGeom>
        </p:spPr>
        <p:txBody>
          <a:bodyPr spcFirstLastPara="1" wrap="square" lIns="91425" tIns="91425" rIns="91425" bIns="91425" anchor="b" anchorCtr="0">
            <a:normAutofit fontScale="90000"/>
          </a:bodyPr>
          <a:lstStyle/>
          <a:p>
            <a:pPr marL="0" lvl="0" indent="0" algn="ctr" rtl="1">
              <a:spcBef>
                <a:spcPts val="0"/>
              </a:spcBef>
              <a:spcAft>
                <a:spcPts val="0"/>
              </a:spcAft>
              <a:buNone/>
            </a:pPr>
            <a:r>
              <a:rPr lang="iw" sz="5333">
                <a:solidFill>
                  <a:srgbClr val="FFC000"/>
                </a:solidFill>
              </a:rPr>
              <a:t>אנרגית </a:t>
            </a:r>
            <a:r>
              <a:rPr lang="iw" sz="5333">
                <a:solidFill>
                  <a:srgbClr val="FFC000"/>
                </a:solidFill>
                <a:latin typeface="Arial"/>
                <a:ea typeface="Arial"/>
                <a:cs typeface="Arial"/>
                <a:sym typeface="Arial"/>
              </a:rPr>
              <a:t>אור</a:t>
            </a:r>
            <a:r>
              <a:rPr lang="iw" sz="5333">
                <a:latin typeface="Arial"/>
                <a:ea typeface="Arial"/>
                <a:cs typeface="Arial"/>
                <a:sym typeface="Arial"/>
              </a:rPr>
              <a:t> </a:t>
            </a:r>
            <a:r>
              <a:rPr lang="iw" sz="5333">
                <a:solidFill>
                  <a:srgbClr val="00FFFF"/>
                </a:solidFill>
                <a:latin typeface="Arial"/>
                <a:ea typeface="Arial"/>
                <a:cs typeface="Arial"/>
                <a:sym typeface="Arial"/>
              </a:rPr>
              <a:t>ואנרגית קול</a:t>
            </a:r>
            <a:endParaRPr sz="5333">
              <a:solidFill>
                <a:srgbClr val="00FFFF"/>
              </a:solidFill>
              <a:latin typeface="Arial"/>
              <a:ea typeface="Arial"/>
              <a:cs typeface="Arial"/>
              <a:sym typeface="Arial"/>
            </a:endParaRPr>
          </a:p>
          <a:p>
            <a:pPr marL="0" lvl="0" indent="0" algn="ctr" rtl="1">
              <a:spcBef>
                <a:spcPts val="0"/>
              </a:spcBef>
              <a:spcAft>
                <a:spcPts val="0"/>
              </a:spcAft>
              <a:buNone/>
            </a:pPr>
            <a:endParaRPr>
              <a:latin typeface="Arial"/>
              <a:ea typeface="Arial"/>
              <a:cs typeface="Arial"/>
              <a:sym typeface="Arial"/>
            </a:endParaRPr>
          </a:p>
          <a:p>
            <a:pPr marL="0" lvl="0" indent="0" algn="ctr" rtl="1">
              <a:spcBef>
                <a:spcPts val="0"/>
              </a:spcBef>
              <a:spcAft>
                <a:spcPts val="0"/>
              </a:spcAft>
              <a:buNone/>
            </a:pPr>
            <a:endParaRPr sz="3222">
              <a:latin typeface="Arial"/>
              <a:ea typeface="Arial"/>
              <a:cs typeface="Arial"/>
              <a:sym typeface="Arial"/>
            </a:endParaRPr>
          </a:p>
        </p:txBody>
      </p:sp>
      <p:sp>
        <p:nvSpPr>
          <p:cNvPr id="61" name="Google Shape;61;p14"/>
          <p:cNvSpPr txBox="1">
            <a:spLocks noGrp="1"/>
          </p:cNvSpPr>
          <p:nvPr>
            <p:ph type="ctrTitle"/>
          </p:nvPr>
        </p:nvSpPr>
        <p:spPr>
          <a:xfrm>
            <a:off x="2257175" y="2394450"/>
            <a:ext cx="4453500" cy="837300"/>
          </a:xfrm>
          <a:prstGeom prst="rect">
            <a:avLst/>
          </a:prstGeom>
        </p:spPr>
        <p:txBody>
          <a:bodyPr spcFirstLastPara="1" wrap="square" lIns="91425" tIns="91425" rIns="91425" bIns="91425" anchor="b" anchorCtr="0">
            <a:normAutofit fontScale="90000"/>
          </a:bodyPr>
          <a:lstStyle/>
          <a:p>
            <a:pPr marL="0" lvl="0" indent="0" algn="ctr" rtl="1">
              <a:spcBef>
                <a:spcPts val="0"/>
              </a:spcBef>
              <a:spcAft>
                <a:spcPts val="0"/>
              </a:spcAft>
              <a:buNone/>
            </a:pPr>
            <a:endParaRPr sz="3000" dirty="0">
              <a:latin typeface="Arial"/>
              <a:ea typeface="Arial"/>
              <a:cs typeface="Arial"/>
              <a:sym typeface="Arial"/>
            </a:endParaRPr>
          </a:p>
          <a:p>
            <a:pPr marL="0" lvl="0" indent="0" algn="ctr" rtl="1">
              <a:spcBef>
                <a:spcPts val="0"/>
              </a:spcBef>
              <a:spcAft>
                <a:spcPts val="0"/>
              </a:spcAft>
              <a:buNone/>
            </a:pPr>
            <a:endParaRPr sz="5333" dirty="0">
              <a:latin typeface="Arial"/>
              <a:ea typeface="Arial"/>
              <a:cs typeface="Arial"/>
              <a:sym typeface="Arial"/>
            </a:endParaRPr>
          </a:p>
          <a:p>
            <a:pPr marL="0" lvl="0" indent="0" algn="ctr" rtl="1">
              <a:spcBef>
                <a:spcPts val="0"/>
              </a:spcBef>
              <a:spcAft>
                <a:spcPts val="0"/>
              </a:spcAft>
              <a:buNone/>
            </a:pPr>
            <a:r>
              <a:rPr lang="iw" sz="2650" dirty="0"/>
              <a:t>יורם אורעד, 6.10.2026</a:t>
            </a:r>
            <a:endParaRPr sz="2650" dirty="0">
              <a:latin typeface="Arial"/>
              <a:ea typeface="Arial"/>
              <a:cs typeface="Arial"/>
              <a:sym typeface="Arial"/>
            </a:endParaRPr>
          </a:p>
          <a:p>
            <a:pPr marL="0" lvl="0" indent="0" algn="ctr" rtl="1">
              <a:spcBef>
                <a:spcPts val="0"/>
              </a:spcBef>
              <a:spcAft>
                <a:spcPts val="0"/>
              </a:spcAft>
              <a:buNone/>
            </a:pPr>
            <a:endParaRPr sz="3222" dirty="0">
              <a:latin typeface="Arial"/>
              <a:ea typeface="Arial"/>
              <a:cs typeface="Arial"/>
              <a:sym typeface="Arial"/>
            </a:endParaRPr>
          </a:p>
        </p:txBody>
      </p:sp>
      <p:sp>
        <p:nvSpPr>
          <p:cNvPr id="3" name="תיבת טקסט 2">
            <a:extLst>
              <a:ext uri="{FF2B5EF4-FFF2-40B4-BE49-F238E27FC236}">
                <a16:creationId xmlns:a16="http://schemas.microsoft.com/office/drawing/2014/main" id="{CC53AF23-480B-EA5D-56C4-3FA7F02900E1}"/>
              </a:ext>
            </a:extLst>
          </p:cNvPr>
          <p:cNvSpPr txBox="1"/>
          <p:nvPr/>
        </p:nvSpPr>
        <p:spPr>
          <a:xfrm>
            <a:off x="639336" y="3296319"/>
            <a:ext cx="7560527" cy="1019703"/>
          </a:xfrm>
          <a:prstGeom prst="rect">
            <a:avLst/>
          </a:prstGeom>
          <a:noFill/>
        </p:spPr>
        <p:txBody>
          <a:bodyPr wrap="square">
            <a:spAutoFit/>
          </a:bodyPr>
          <a:lstStyle/>
          <a:p>
            <a:pPr marL="0" lvl="0" indent="0" algn="ctr" rtl="1">
              <a:lnSpc>
                <a:spcPct val="115000"/>
              </a:lnSpc>
              <a:spcBef>
                <a:spcPts val="0"/>
              </a:spcBef>
              <a:spcAft>
                <a:spcPts val="0"/>
              </a:spcAft>
              <a:buNone/>
            </a:pPr>
            <a:r>
              <a:rPr lang="he-IL" sz="1400" dirty="0">
                <a:solidFill>
                  <a:schemeClr val="tx1"/>
                </a:solidFill>
              </a:rPr>
              <a:t>ההרצאה נתנה במפגש הדרכה של תוכנית "במבט חדש".</a:t>
            </a:r>
          </a:p>
          <a:p>
            <a:pPr marL="0" lvl="0" indent="0" algn="ctr" rtl="1">
              <a:lnSpc>
                <a:spcPct val="115000"/>
              </a:lnSpc>
              <a:spcBef>
                <a:spcPts val="800"/>
              </a:spcBef>
              <a:spcAft>
                <a:spcPts val="0"/>
              </a:spcAft>
              <a:buNone/>
            </a:pPr>
            <a:r>
              <a:rPr lang="he-IL" sz="1400" dirty="0">
                <a:solidFill>
                  <a:schemeClr val="tx1"/>
                </a:solidFill>
              </a:rPr>
              <a:t>התכנים נועדו לביסוס והרחבת הידע של המורים להוראת הנושא "נפלאות עולם האנרגיה"</a:t>
            </a:r>
          </a:p>
          <a:p>
            <a:pPr marL="0" lvl="0" indent="0" algn="ctr" rtl="1">
              <a:lnSpc>
                <a:spcPct val="115000"/>
              </a:lnSpc>
              <a:spcBef>
                <a:spcPts val="800"/>
              </a:spcBef>
              <a:spcAft>
                <a:spcPts val="800"/>
              </a:spcAft>
              <a:buNone/>
            </a:pPr>
            <a:r>
              <a:rPr lang="he-IL" sz="1400" dirty="0">
                <a:solidFill>
                  <a:schemeClr val="tx1"/>
                </a:solidFill>
              </a:rPr>
              <a:t>שמוצג בספרי הלימוד של כיתה ו "נפלאות המדע והטכנולוגיה" לכתה ו.</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1">
              <a:spcBef>
                <a:spcPts val="0"/>
              </a:spcBef>
              <a:spcAft>
                <a:spcPts val="0"/>
              </a:spcAft>
              <a:buNone/>
            </a:pPr>
            <a:r>
              <a:rPr lang="iw"/>
              <a:t>אנרגית </a:t>
            </a:r>
            <a:r>
              <a:rPr lang="iw">
                <a:latin typeface="Arial"/>
                <a:ea typeface="Arial"/>
                <a:cs typeface="Arial"/>
                <a:sym typeface="Arial"/>
              </a:rPr>
              <a:t>אור</a:t>
            </a:r>
            <a:endParaRPr>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l" rtl="1">
              <a:spcBef>
                <a:spcPts val="0"/>
              </a:spcBef>
              <a:spcAft>
                <a:spcPts val="0"/>
              </a:spcAft>
              <a:buClr>
                <a:schemeClr val="dk2"/>
              </a:buClr>
              <a:buSzPts val="5000"/>
              <a:buFont typeface="Calibri"/>
              <a:buNone/>
            </a:pPr>
            <a:endParaRPr/>
          </a:p>
        </p:txBody>
      </p:sp>
      <p:sp>
        <p:nvSpPr>
          <p:cNvPr id="73" name="Google Shape;73;p16"/>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0" lvl="0" indent="0" algn="ctr" rtl="1">
              <a:spcBef>
                <a:spcPts val="0"/>
              </a:spcBef>
              <a:spcAft>
                <a:spcPts val="1200"/>
              </a:spcAft>
              <a:buSzPts val="5130"/>
              <a:buNone/>
            </a:pPr>
            <a:r>
              <a:rPr lang="iw" sz="5400">
                <a:solidFill>
                  <a:schemeClr val="dk1"/>
                </a:solidFill>
              </a:rPr>
              <a:t>מהו אור?</a:t>
            </a:r>
            <a:endParaRPr sz="54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476220" y="249492"/>
            <a:ext cx="8229600" cy="585600"/>
          </a:xfrm>
          <a:prstGeom prst="rect">
            <a:avLst/>
          </a:prstGeom>
          <a:noFill/>
          <a:ln>
            <a:noFill/>
          </a:ln>
        </p:spPr>
        <p:txBody>
          <a:bodyPr spcFirstLastPara="1" wrap="square" lIns="0" tIns="45700" rIns="0" bIns="0" anchor="b" anchorCtr="0">
            <a:normAutofit/>
          </a:bodyPr>
          <a:lstStyle/>
          <a:p>
            <a:pPr marL="0" lvl="0" indent="0" algn="l" rtl="1">
              <a:spcBef>
                <a:spcPts val="0"/>
              </a:spcBef>
              <a:spcAft>
                <a:spcPts val="0"/>
              </a:spcAft>
              <a:buClr>
                <a:schemeClr val="dk2"/>
              </a:buClr>
              <a:buSzPts val="5000"/>
              <a:buFont typeface="Calibri"/>
              <a:buNone/>
            </a:pPr>
            <a:endParaRPr/>
          </a:p>
        </p:txBody>
      </p:sp>
      <p:sp>
        <p:nvSpPr>
          <p:cNvPr id="79" name="Google Shape;79;p17"/>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lnSpcReduction="20000"/>
          </a:bodyPr>
          <a:lstStyle/>
          <a:p>
            <a:pPr marL="274320" lvl="0" indent="-331470" algn="r" rtl="1">
              <a:spcBef>
                <a:spcPts val="0"/>
              </a:spcBef>
              <a:spcAft>
                <a:spcPts val="0"/>
              </a:spcAft>
              <a:buClr>
                <a:schemeClr val="dk1"/>
              </a:buClr>
              <a:buSzPts val="3370"/>
              <a:buFont typeface="Arial"/>
              <a:buChar char="●"/>
            </a:pPr>
            <a:r>
              <a:rPr lang="iw" sz="2200">
                <a:solidFill>
                  <a:schemeClr val="dk1"/>
                </a:solidFill>
                <a:latin typeface="Arial"/>
                <a:ea typeface="Arial"/>
                <a:cs typeface="Arial"/>
                <a:sym typeface="Arial"/>
              </a:rPr>
              <a:t>אבן אל הית'ם  (965-1040) –האור הוא</a:t>
            </a:r>
            <a:endParaRPr sz="2200">
              <a:solidFill>
                <a:schemeClr val="dk1"/>
              </a:solidFill>
              <a:latin typeface="Arial"/>
              <a:ea typeface="Arial"/>
              <a:cs typeface="Arial"/>
              <a:sym typeface="Arial"/>
            </a:endParaRPr>
          </a:p>
          <a:p>
            <a:pPr marL="0" lvl="0" indent="0" algn="r" rtl="1">
              <a:spcBef>
                <a:spcPts val="520"/>
              </a:spcBef>
              <a:spcAft>
                <a:spcPts val="0"/>
              </a:spcAft>
              <a:buSzPts val="2470"/>
              <a:buNone/>
            </a:pPr>
            <a:r>
              <a:rPr lang="iw" sz="2200">
                <a:solidFill>
                  <a:schemeClr val="dk1"/>
                </a:solidFill>
                <a:latin typeface="Arial"/>
                <a:ea typeface="Arial"/>
                <a:cs typeface="Arial"/>
                <a:sym typeface="Arial"/>
              </a:rPr>
              <a:t> חלקיקים הנעים במהירות סופית.</a:t>
            </a:r>
            <a:endParaRPr sz="2200">
              <a:solidFill>
                <a:schemeClr val="dk1"/>
              </a:solidFill>
              <a:latin typeface="Arial"/>
              <a:ea typeface="Arial"/>
              <a:cs typeface="Arial"/>
              <a:sym typeface="Arial"/>
            </a:endParaRPr>
          </a:p>
          <a:p>
            <a:pPr marL="274320" lvl="0" indent="-117475" algn="r" rtl="1">
              <a:spcBef>
                <a:spcPts val="520"/>
              </a:spcBef>
              <a:spcAft>
                <a:spcPts val="0"/>
              </a:spcAft>
              <a:buSzPts val="2470"/>
              <a:buNone/>
            </a:pP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marR="0" lvl="0" indent="-331470" algn="r" rtl="1">
              <a:lnSpc>
                <a:spcPct val="115000"/>
              </a:lnSpc>
              <a:spcBef>
                <a:spcPts val="0"/>
              </a:spcBef>
              <a:spcAft>
                <a:spcPts val="0"/>
              </a:spcAft>
              <a:buClr>
                <a:schemeClr val="dk1"/>
              </a:buClr>
              <a:buSzPts val="3370"/>
              <a:buFont typeface="Arial"/>
              <a:buChar char="●"/>
            </a:pPr>
            <a:r>
              <a:rPr lang="iw" sz="2200">
                <a:solidFill>
                  <a:schemeClr val="dk1"/>
                </a:solidFill>
                <a:latin typeface="Arial"/>
                <a:ea typeface="Arial"/>
                <a:cs typeface="Arial"/>
                <a:sym typeface="Arial"/>
              </a:rPr>
              <a:t>בתקופת ניוטון הסברה הרווחת הייתה שהאור</a:t>
            </a:r>
            <a:endParaRPr sz="2200">
              <a:solidFill>
                <a:schemeClr val="dk1"/>
              </a:solidFill>
              <a:latin typeface="Arial"/>
              <a:ea typeface="Arial"/>
              <a:cs typeface="Arial"/>
              <a:sym typeface="Arial"/>
            </a:endParaRPr>
          </a:p>
          <a:p>
            <a:pPr marL="274320" marR="0" lvl="0" indent="0" algn="r" rtl="1">
              <a:lnSpc>
                <a:spcPct val="115000"/>
              </a:lnSpc>
              <a:spcBef>
                <a:spcPts val="0"/>
              </a:spcBef>
              <a:spcAft>
                <a:spcPts val="0"/>
              </a:spcAft>
              <a:buNone/>
            </a:pPr>
            <a:r>
              <a:rPr lang="iw" sz="2200">
                <a:solidFill>
                  <a:schemeClr val="dk1"/>
                </a:solidFill>
                <a:latin typeface="Arial"/>
                <a:ea typeface="Arial"/>
                <a:cs typeface="Arial"/>
                <a:sym typeface="Arial"/>
              </a:rPr>
              <a:t>הוא אכן זרם של חלקיקים.</a:t>
            </a:r>
            <a:endParaRPr sz="2000">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1200"/>
              </a:spcAft>
              <a:buSzPts val="2470"/>
              <a:buNone/>
            </a:pPr>
            <a:endParaRPr/>
          </a:p>
        </p:txBody>
      </p:sp>
      <p:pic>
        <p:nvPicPr>
          <p:cNvPr id="80" name="Google Shape;80;p17"/>
          <p:cNvPicPr preferRelativeResize="0"/>
          <p:nvPr/>
        </p:nvPicPr>
        <p:blipFill rotWithShape="1">
          <a:blip r:embed="rId3">
            <a:alphaModFix/>
          </a:blip>
          <a:srcRect/>
          <a:stretch/>
        </p:blipFill>
        <p:spPr>
          <a:xfrm>
            <a:off x="539552" y="1491630"/>
            <a:ext cx="1285875" cy="1557338"/>
          </a:xfrm>
          <a:prstGeom prst="rect">
            <a:avLst/>
          </a:prstGeom>
          <a:noFill/>
          <a:ln>
            <a:noFill/>
          </a:ln>
        </p:spPr>
      </p:pic>
      <p:pic>
        <p:nvPicPr>
          <p:cNvPr id="81" name="Google Shape;81;p17"/>
          <p:cNvPicPr preferRelativeResize="0"/>
          <p:nvPr/>
        </p:nvPicPr>
        <p:blipFill rotWithShape="1">
          <a:blip r:embed="rId4">
            <a:alphaModFix/>
          </a:blip>
          <a:srcRect/>
          <a:stretch/>
        </p:blipFill>
        <p:spPr>
          <a:xfrm>
            <a:off x="479227" y="3048967"/>
            <a:ext cx="1203566" cy="19549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8"/>
          <p:cNvPicPr preferRelativeResize="0"/>
          <p:nvPr/>
        </p:nvPicPr>
        <p:blipFill rotWithShape="1">
          <a:blip r:embed="rId3">
            <a:alphaModFix/>
          </a:blip>
          <a:srcRect/>
          <a:stretch/>
        </p:blipFill>
        <p:spPr>
          <a:xfrm>
            <a:off x="2052102" y="1265484"/>
            <a:ext cx="4266189" cy="3145652"/>
          </a:xfrm>
          <a:prstGeom prst="rect">
            <a:avLst/>
          </a:prstGeom>
          <a:noFill/>
          <a:ln>
            <a:noFill/>
          </a:ln>
        </p:spPr>
      </p:pic>
      <p:sp>
        <p:nvSpPr>
          <p:cNvPr id="87" name="Google Shape;87;p18"/>
          <p:cNvSpPr txBox="1"/>
          <p:nvPr/>
        </p:nvSpPr>
        <p:spPr>
          <a:xfrm>
            <a:off x="647415" y="406218"/>
            <a:ext cx="5832600" cy="6465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3600">
                <a:solidFill>
                  <a:schemeClr val="dk1"/>
                </a:solidFill>
              </a:rPr>
              <a:t>האור כחלקיקים בתנועה</a:t>
            </a:r>
            <a:endParaRPr sz="36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19"/>
          <p:cNvPicPr preferRelativeResize="0"/>
          <p:nvPr/>
        </p:nvPicPr>
        <p:blipFill rotWithShape="1">
          <a:blip r:embed="rId3">
            <a:alphaModFix/>
          </a:blip>
          <a:srcRect/>
          <a:stretch/>
        </p:blipFill>
        <p:spPr>
          <a:xfrm>
            <a:off x="395536" y="627534"/>
            <a:ext cx="1284685" cy="1445419"/>
          </a:xfrm>
          <a:prstGeom prst="rect">
            <a:avLst/>
          </a:prstGeom>
          <a:noFill/>
          <a:ln>
            <a:noFill/>
          </a:ln>
        </p:spPr>
      </p:pic>
      <p:pic>
        <p:nvPicPr>
          <p:cNvPr id="93" name="Google Shape;93;p19"/>
          <p:cNvPicPr preferRelativeResize="0"/>
          <p:nvPr/>
        </p:nvPicPr>
        <p:blipFill rotWithShape="1">
          <a:blip r:embed="rId4">
            <a:alphaModFix/>
          </a:blip>
          <a:srcRect/>
          <a:stretch/>
        </p:blipFill>
        <p:spPr>
          <a:xfrm>
            <a:off x="611560" y="3003798"/>
            <a:ext cx="1289447" cy="1485900"/>
          </a:xfrm>
          <a:prstGeom prst="rect">
            <a:avLst/>
          </a:prstGeom>
          <a:noFill/>
          <a:ln>
            <a:noFill/>
          </a:ln>
        </p:spPr>
      </p:pic>
      <p:pic>
        <p:nvPicPr>
          <p:cNvPr id="94" name="Google Shape;94;p19"/>
          <p:cNvPicPr preferRelativeResize="0"/>
          <p:nvPr/>
        </p:nvPicPr>
        <p:blipFill rotWithShape="1">
          <a:blip r:embed="rId5">
            <a:alphaModFix/>
          </a:blip>
          <a:srcRect/>
          <a:stretch/>
        </p:blipFill>
        <p:spPr>
          <a:xfrm>
            <a:off x="4079838" y="2517744"/>
            <a:ext cx="3490959" cy="2498322"/>
          </a:xfrm>
          <a:prstGeom prst="rect">
            <a:avLst/>
          </a:prstGeom>
          <a:noFill/>
          <a:ln>
            <a:noFill/>
          </a:ln>
        </p:spPr>
      </p:pic>
      <p:sp>
        <p:nvSpPr>
          <p:cNvPr id="95" name="Google Shape;95;p19"/>
          <p:cNvSpPr txBox="1"/>
          <p:nvPr/>
        </p:nvSpPr>
        <p:spPr>
          <a:xfrm>
            <a:off x="234533" y="2072950"/>
            <a:ext cx="1512300" cy="3693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1800" b="1">
                <a:solidFill>
                  <a:srgbClr val="FFC000"/>
                </a:solidFill>
              </a:rPr>
              <a:t>ג'יימס מקסוול</a:t>
            </a:r>
            <a:endParaRPr sz="1800" b="1">
              <a:solidFill>
                <a:srgbClr val="FFC000"/>
              </a:solidFill>
            </a:endParaRPr>
          </a:p>
        </p:txBody>
      </p:sp>
      <p:sp>
        <p:nvSpPr>
          <p:cNvPr id="96" name="Google Shape;96;p19"/>
          <p:cNvSpPr txBox="1"/>
          <p:nvPr/>
        </p:nvSpPr>
        <p:spPr>
          <a:xfrm>
            <a:off x="181387" y="4489690"/>
            <a:ext cx="1713000" cy="3693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None/>
            </a:pPr>
            <a:r>
              <a:rPr lang="iw" sz="1800" b="1">
                <a:solidFill>
                  <a:srgbClr val="FFC000"/>
                </a:solidFill>
              </a:rPr>
              <a:t>היינריך הרץ</a:t>
            </a:r>
            <a:endParaRPr sz="1800" b="1">
              <a:solidFill>
                <a:srgbClr val="FFC000"/>
              </a:solidFill>
            </a:endParaRPr>
          </a:p>
        </p:txBody>
      </p:sp>
      <p:sp>
        <p:nvSpPr>
          <p:cNvPr id="97" name="Google Shape;97;p19"/>
          <p:cNvSpPr txBox="1"/>
          <p:nvPr/>
        </p:nvSpPr>
        <p:spPr>
          <a:xfrm>
            <a:off x="1894375" y="627525"/>
            <a:ext cx="6602700" cy="15699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2400" b="1">
                <a:solidFill>
                  <a:srgbClr val="FFFF00"/>
                </a:solidFill>
              </a:rPr>
              <a:t>ג'יימס מקסוול (1831-1879) והיינריך הרץ (1857-1894) הראו בסוף המאה התשע עשרה שהאור הוא גל.</a:t>
            </a:r>
            <a:endParaRPr>
              <a:solidFill>
                <a:srgbClr val="FFFF00"/>
              </a:solidFill>
            </a:endParaRPr>
          </a:p>
          <a:p>
            <a:pPr marL="0" marR="0" lvl="0" indent="0" algn="r" rtl="1">
              <a:spcBef>
                <a:spcPts val="0"/>
              </a:spcBef>
              <a:spcAft>
                <a:spcPts val="0"/>
              </a:spcAft>
              <a:buNone/>
            </a:pPr>
            <a:endParaRPr sz="2400" b="1">
              <a:solidFill>
                <a:schemeClr val="dk1"/>
              </a:solidFill>
              <a:latin typeface="Constantia"/>
              <a:ea typeface="Constantia"/>
              <a:cs typeface="Constantia"/>
              <a:sym typeface="Constanti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p:nvPr/>
        </p:nvSpPr>
        <p:spPr>
          <a:xfrm>
            <a:off x="0" y="1700329"/>
            <a:ext cx="8820600" cy="4617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2400" b="1">
                <a:solidFill>
                  <a:schemeClr val="dk1"/>
                </a:solidFill>
              </a:rPr>
              <a:t>- השינוי מורכב למעשה משני שינויים - בשדה החשמלי ובשדה המגנטי.</a:t>
            </a:r>
            <a:endParaRPr sz="2400" b="1">
              <a:solidFill>
                <a:schemeClr val="dk1"/>
              </a:solidFill>
            </a:endParaRPr>
          </a:p>
        </p:txBody>
      </p:sp>
      <p:sp>
        <p:nvSpPr>
          <p:cNvPr id="103" name="Google Shape;103;p20"/>
          <p:cNvSpPr txBox="1"/>
          <p:nvPr/>
        </p:nvSpPr>
        <p:spPr>
          <a:xfrm>
            <a:off x="2267744" y="303309"/>
            <a:ext cx="6408600" cy="4617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2400" b="1">
                <a:solidFill>
                  <a:schemeClr val="dk1"/>
                </a:solidFill>
              </a:rPr>
              <a:t>האור הוא גל אלקטרומגנטי</a:t>
            </a:r>
            <a:endParaRPr sz="2800" b="1">
              <a:solidFill>
                <a:schemeClr val="dk1"/>
              </a:solidFill>
              <a:latin typeface="Constantia"/>
              <a:ea typeface="Constantia"/>
              <a:cs typeface="Constantia"/>
              <a:sym typeface="Constantia"/>
            </a:endParaRPr>
          </a:p>
        </p:txBody>
      </p:sp>
      <p:sp>
        <p:nvSpPr>
          <p:cNvPr id="104" name="Google Shape;104;p20"/>
          <p:cNvSpPr txBox="1"/>
          <p:nvPr/>
        </p:nvSpPr>
        <p:spPr>
          <a:xfrm>
            <a:off x="323528" y="897564"/>
            <a:ext cx="84969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2400" b="1">
                <a:solidFill>
                  <a:schemeClr val="dk1"/>
                </a:solidFill>
              </a:rPr>
              <a:t>- גל אלקטרומגנטי הוא התפשטות של שינוי במרחב – אין לו צורך בתווך כדי לנוע.</a:t>
            </a:r>
            <a:endParaRPr sz="2400" b="1">
              <a:solidFill>
                <a:schemeClr val="dk1"/>
              </a:solidFill>
            </a:endParaRPr>
          </a:p>
        </p:txBody>
      </p:sp>
      <p:pic>
        <p:nvPicPr>
          <p:cNvPr id="105" name="Google Shape;105;p20" descr="http://upload.wikimedia.org/wikipedia/commons/thumb/4/4c/Electromagneticwave3D.gif/220px-Electromagneticwave3D.gif">
            <a:hlinkClick r:id="rId3"/>
          </p:cNvPr>
          <p:cNvPicPr preferRelativeResize="0"/>
          <p:nvPr/>
        </p:nvPicPr>
        <p:blipFill rotWithShape="1">
          <a:blip r:embed="rId4">
            <a:alphaModFix/>
          </a:blip>
          <a:srcRect/>
          <a:stretch/>
        </p:blipFill>
        <p:spPr>
          <a:xfrm>
            <a:off x="3563887" y="2517744"/>
            <a:ext cx="2160113" cy="21502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10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fade">
                                      <p:cBhvr>
                                        <p:cTn id="12" dur="1000"/>
                                        <p:tgtEl>
                                          <p:spTgt spid="102"/>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105"/>
                                        </p:tgtEl>
                                        <p:attrNameLst>
                                          <p:attrName>style.visibility</p:attrName>
                                        </p:attrNameLst>
                                      </p:cBhvr>
                                      <p:to>
                                        <p:strVal val="visible"/>
                                      </p:to>
                                    </p:set>
                                    <p:anim calcmode="lin" valueType="num">
                                      <p:cBhvr additive="base">
                                        <p:cTn id="17" dur="500"/>
                                        <p:tgtEl>
                                          <p:spTgt spid="105"/>
                                        </p:tgtEl>
                                        <p:attrNameLst>
                                          <p:attrName>ppt_w</p:attrName>
                                        </p:attrNameLst>
                                      </p:cBhvr>
                                      <p:tavLst>
                                        <p:tav tm="0">
                                          <p:val>
                                            <p:strVal val="0"/>
                                          </p:val>
                                        </p:tav>
                                        <p:tav tm="100000">
                                          <p:val>
                                            <p:strVal val="#ppt_w"/>
                                          </p:val>
                                        </p:tav>
                                      </p:tavLst>
                                    </p:anim>
                                    <p:anim calcmode="lin" valueType="num">
                                      <p:cBhvr additive="base">
                                        <p:cTn id="18" dur="500"/>
                                        <p:tgtEl>
                                          <p:spTgt spid="10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5000"/>
              <a:buFont typeface="Calibri"/>
              <a:buNone/>
            </a:pPr>
            <a:r>
              <a:rPr lang="iw" sz="3000"/>
              <a:t>אור הוא סוג של אנרגיה</a:t>
            </a:r>
            <a:endParaRPr sz="3000"/>
          </a:p>
        </p:txBody>
      </p:sp>
      <p:pic>
        <p:nvPicPr>
          <p:cNvPr id="111" name="Google Shape;111;p21"/>
          <p:cNvPicPr preferRelativeResize="0"/>
          <p:nvPr/>
        </p:nvPicPr>
        <p:blipFill rotWithShape="1">
          <a:blip r:embed="rId3">
            <a:alphaModFix/>
          </a:blip>
          <a:srcRect/>
          <a:stretch/>
        </p:blipFill>
        <p:spPr>
          <a:xfrm>
            <a:off x="771872" y="1383618"/>
            <a:ext cx="5715000" cy="32146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23528" y="249492"/>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3200"/>
              <a:buFont typeface="Calibri"/>
              <a:buNone/>
            </a:pPr>
            <a:r>
              <a:rPr lang="iw" sz="3200"/>
              <a:t>תופעות המעידות על כך שהאור הוא אנרגיה</a:t>
            </a:r>
            <a:endParaRPr sz="3200"/>
          </a:p>
        </p:txBody>
      </p:sp>
      <p:sp>
        <p:nvSpPr>
          <p:cNvPr id="118" name="Google Shape;118;p22"/>
          <p:cNvSpPr txBox="1">
            <a:spLocks noGrp="1"/>
          </p:cNvSpPr>
          <p:nvPr>
            <p:ph type="body" idx="1"/>
          </p:nvPr>
        </p:nvSpPr>
        <p:spPr>
          <a:xfrm>
            <a:off x="539552" y="1275606"/>
            <a:ext cx="8424900" cy="3291900"/>
          </a:xfrm>
          <a:prstGeom prst="rect">
            <a:avLst/>
          </a:prstGeom>
          <a:noFill/>
          <a:ln>
            <a:noFill/>
          </a:ln>
        </p:spPr>
        <p:txBody>
          <a:bodyPr spcFirstLastPara="1" wrap="square" lIns="91425" tIns="45700" rIns="91425" bIns="45700" anchor="t" anchorCtr="0">
            <a:normAutofit fontScale="92500" lnSpcReduction="20000"/>
          </a:bodyPr>
          <a:lstStyle/>
          <a:p>
            <a:pPr marL="274320" lvl="0" indent="-262557" algn="r" rtl="1">
              <a:spcBef>
                <a:spcPts val="0"/>
              </a:spcBef>
              <a:spcAft>
                <a:spcPts val="0"/>
              </a:spcAft>
              <a:buClr>
                <a:schemeClr val="dk1"/>
              </a:buClr>
              <a:buSzPct val="137222"/>
              <a:buChar char="●"/>
            </a:pPr>
            <a:r>
              <a:rPr lang="iw">
                <a:solidFill>
                  <a:schemeClr val="dk1"/>
                </a:solidFill>
              </a:rPr>
              <a:t>ניתן להמיר אנרגית אור לחום, </a:t>
            </a:r>
            <a:endParaRPr>
              <a:solidFill>
                <a:schemeClr val="dk1"/>
              </a:solidFill>
            </a:endParaRPr>
          </a:p>
          <a:p>
            <a:pPr marL="0" lvl="0" indent="0" algn="r" rtl="1">
              <a:spcBef>
                <a:spcPts val="520"/>
              </a:spcBef>
              <a:spcAft>
                <a:spcPts val="0"/>
              </a:spcAft>
              <a:buSzPct val="137222"/>
              <a:buNone/>
            </a:pPr>
            <a:r>
              <a:rPr lang="iw">
                <a:solidFill>
                  <a:schemeClr val="dk1"/>
                </a:solidFill>
              </a:rPr>
              <a:t>   למשל בדוד שמש.</a:t>
            </a:r>
            <a:endParaRPr>
              <a:solidFill>
                <a:schemeClr val="dk1"/>
              </a:solidFill>
            </a:endParaRPr>
          </a:p>
          <a:p>
            <a:pPr marL="274320" lvl="0" indent="-117475" algn="r" rtl="1">
              <a:spcBef>
                <a:spcPts val="520"/>
              </a:spcBef>
              <a:spcAft>
                <a:spcPts val="0"/>
              </a:spcAft>
              <a:buSzPct val="137222"/>
              <a:buNone/>
            </a:pPr>
            <a:endParaRPr/>
          </a:p>
          <a:p>
            <a:pPr marL="274320" lvl="0" indent="-117475" algn="r" rtl="1">
              <a:spcBef>
                <a:spcPts val="520"/>
              </a:spcBef>
              <a:spcAft>
                <a:spcPts val="0"/>
              </a:spcAft>
              <a:buSzPct val="137222"/>
              <a:buNone/>
            </a:pPr>
            <a:endParaRPr/>
          </a:p>
          <a:p>
            <a:pPr marL="274320" lvl="0" indent="-117475" algn="r" rtl="1">
              <a:spcBef>
                <a:spcPts val="520"/>
              </a:spcBef>
              <a:spcAft>
                <a:spcPts val="0"/>
              </a:spcAft>
              <a:buSzPct val="137222"/>
              <a:buNone/>
            </a:pPr>
            <a:endParaRPr/>
          </a:p>
          <a:p>
            <a:pPr marL="274320" lvl="0" indent="-117475" algn="r" rtl="1">
              <a:spcBef>
                <a:spcPts val="520"/>
              </a:spcBef>
              <a:spcAft>
                <a:spcPts val="0"/>
              </a:spcAft>
              <a:buSzPct val="137222"/>
              <a:buNone/>
            </a:pPr>
            <a:endParaRPr/>
          </a:p>
          <a:p>
            <a:pPr marL="0" lvl="0" indent="0" algn="r" rtl="1">
              <a:spcBef>
                <a:spcPts val="520"/>
              </a:spcBef>
              <a:spcAft>
                <a:spcPts val="0"/>
              </a:spcAft>
              <a:buSzPct val="137222"/>
              <a:buNone/>
            </a:pPr>
            <a:endParaRPr/>
          </a:p>
          <a:p>
            <a:pPr marL="274320" marR="0" lvl="0" indent="-262557" algn="r" rtl="1">
              <a:lnSpc>
                <a:spcPct val="115000"/>
              </a:lnSpc>
              <a:spcBef>
                <a:spcPts val="0"/>
              </a:spcBef>
              <a:spcAft>
                <a:spcPts val="0"/>
              </a:spcAft>
              <a:buClr>
                <a:schemeClr val="dk1"/>
              </a:buClr>
              <a:buSzPct val="137222"/>
              <a:buChar char="●"/>
            </a:pPr>
            <a:r>
              <a:rPr lang="iw">
                <a:solidFill>
                  <a:schemeClr val="dk1"/>
                </a:solidFill>
              </a:rPr>
              <a:t>ניתן להמיר אנרגית אור </a:t>
            </a:r>
            <a:endParaRPr>
              <a:solidFill>
                <a:schemeClr val="dk1"/>
              </a:solidFill>
            </a:endParaRPr>
          </a:p>
          <a:p>
            <a:pPr marL="274320" marR="0" lvl="0" indent="-262557" algn="r" rtl="1">
              <a:lnSpc>
                <a:spcPct val="115000"/>
              </a:lnSpc>
              <a:spcBef>
                <a:spcPts val="0"/>
              </a:spcBef>
              <a:spcAft>
                <a:spcPts val="0"/>
              </a:spcAft>
              <a:buClr>
                <a:schemeClr val="dk1"/>
              </a:buClr>
              <a:buSzPct val="137222"/>
              <a:buChar char="●"/>
            </a:pPr>
            <a:r>
              <a:rPr lang="iw">
                <a:solidFill>
                  <a:schemeClr val="dk1"/>
                </a:solidFill>
              </a:rPr>
              <a:t>לאנרגית תנועה, למשל באמצעות תא שמש.</a:t>
            </a:r>
            <a:endParaRPr/>
          </a:p>
          <a:p>
            <a:pPr marL="274320" lvl="0" indent="-117475" algn="r" rtl="1">
              <a:spcBef>
                <a:spcPts val="520"/>
              </a:spcBef>
              <a:spcAft>
                <a:spcPts val="1200"/>
              </a:spcAft>
              <a:buSzPct val="137222"/>
              <a:buNone/>
            </a:pPr>
            <a:endParaRPr/>
          </a:p>
        </p:txBody>
      </p:sp>
      <p:pic>
        <p:nvPicPr>
          <p:cNvPr id="119" name="Google Shape;119;p22"/>
          <p:cNvPicPr preferRelativeResize="0"/>
          <p:nvPr/>
        </p:nvPicPr>
        <p:blipFill rotWithShape="1">
          <a:blip r:embed="rId3">
            <a:alphaModFix/>
          </a:blip>
          <a:srcRect/>
          <a:stretch/>
        </p:blipFill>
        <p:spPr>
          <a:xfrm>
            <a:off x="251520" y="1383617"/>
            <a:ext cx="1728192" cy="1728192"/>
          </a:xfrm>
          <a:prstGeom prst="rect">
            <a:avLst/>
          </a:prstGeom>
          <a:noFill/>
          <a:ln>
            <a:noFill/>
          </a:ln>
        </p:spPr>
      </p:pic>
      <p:pic>
        <p:nvPicPr>
          <p:cNvPr id="120" name="Google Shape;120;p22">
            <a:hlinkClick r:id="rId4"/>
          </p:cNvPr>
          <p:cNvPicPr preferRelativeResize="0"/>
          <p:nvPr/>
        </p:nvPicPr>
        <p:blipFill rotWithShape="1">
          <a:blip r:embed="rId5">
            <a:alphaModFix/>
          </a:blip>
          <a:srcRect/>
          <a:stretch/>
        </p:blipFill>
        <p:spPr>
          <a:xfrm>
            <a:off x="251521" y="3597864"/>
            <a:ext cx="2294035" cy="137565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8">
                                            <p:txEl>
                                              <p:pRg st="0" end="0"/>
                                            </p:txEl>
                                          </p:spTgt>
                                        </p:tgtEl>
                                        <p:attrNameLst>
                                          <p:attrName>style.visibility</p:attrName>
                                        </p:attrNameLst>
                                      </p:cBhvr>
                                      <p:to>
                                        <p:strVal val="visible"/>
                                      </p:to>
                                    </p:set>
                                    <p:anim calcmode="lin" valueType="num">
                                      <p:cBhvr additive="base">
                                        <p:cTn id="7" dur="500"/>
                                        <p:tgtEl>
                                          <p:spTgt spid="118">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118">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18">
                                            <p:txEl>
                                              <p:pRg st="1" end="1"/>
                                            </p:txEl>
                                          </p:spTgt>
                                        </p:tgtEl>
                                        <p:attrNameLst>
                                          <p:attrName>style.visibility</p:attrName>
                                        </p:attrNameLst>
                                      </p:cBhvr>
                                      <p:to>
                                        <p:strVal val="visible"/>
                                      </p:to>
                                    </p:set>
                                    <p:anim calcmode="lin" valueType="num">
                                      <p:cBhvr additive="base">
                                        <p:cTn id="13" dur="500"/>
                                        <p:tgtEl>
                                          <p:spTgt spid="118">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118">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18">
                                            <p:txEl>
                                              <p:pRg st="2" end="2"/>
                                            </p:txEl>
                                          </p:spTgt>
                                        </p:tgtEl>
                                        <p:attrNameLst>
                                          <p:attrName>style.visibility</p:attrName>
                                        </p:attrNameLst>
                                      </p:cBhvr>
                                      <p:to>
                                        <p:strVal val="visible"/>
                                      </p:to>
                                    </p:set>
                                    <p:anim calcmode="lin" valueType="num">
                                      <p:cBhvr additive="base">
                                        <p:cTn id="19" dur="500"/>
                                        <p:tgtEl>
                                          <p:spTgt spid="118">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118">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18">
                                            <p:txEl>
                                              <p:pRg st="3" end="3"/>
                                            </p:txEl>
                                          </p:spTgt>
                                        </p:tgtEl>
                                        <p:attrNameLst>
                                          <p:attrName>style.visibility</p:attrName>
                                        </p:attrNameLst>
                                      </p:cBhvr>
                                      <p:to>
                                        <p:strVal val="visible"/>
                                      </p:to>
                                    </p:set>
                                    <p:anim calcmode="lin" valueType="num">
                                      <p:cBhvr additive="base">
                                        <p:cTn id="25" dur="500"/>
                                        <p:tgtEl>
                                          <p:spTgt spid="118">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118">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18">
                                            <p:txEl>
                                              <p:pRg st="4" end="4"/>
                                            </p:txEl>
                                          </p:spTgt>
                                        </p:tgtEl>
                                        <p:attrNameLst>
                                          <p:attrName>style.visibility</p:attrName>
                                        </p:attrNameLst>
                                      </p:cBhvr>
                                      <p:to>
                                        <p:strVal val="visible"/>
                                      </p:to>
                                    </p:set>
                                    <p:anim calcmode="lin" valueType="num">
                                      <p:cBhvr additive="base">
                                        <p:cTn id="31" dur="500"/>
                                        <p:tgtEl>
                                          <p:spTgt spid="118">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118">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18">
                                            <p:txEl>
                                              <p:pRg st="5" end="5"/>
                                            </p:txEl>
                                          </p:spTgt>
                                        </p:tgtEl>
                                        <p:attrNameLst>
                                          <p:attrName>style.visibility</p:attrName>
                                        </p:attrNameLst>
                                      </p:cBhvr>
                                      <p:to>
                                        <p:strVal val="visible"/>
                                      </p:to>
                                    </p:set>
                                    <p:anim calcmode="lin" valueType="num">
                                      <p:cBhvr additive="base">
                                        <p:cTn id="37" dur="500"/>
                                        <p:tgtEl>
                                          <p:spTgt spid="118">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118">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118">
                                            <p:txEl>
                                              <p:pRg st="6" end="6"/>
                                            </p:txEl>
                                          </p:spTgt>
                                        </p:tgtEl>
                                        <p:attrNameLst>
                                          <p:attrName>style.visibility</p:attrName>
                                        </p:attrNameLst>
                                      </p:cBhvr>
                                      <p:to>
                                        <p:strVal val="visible"/>
                                      </p:to>
                                    </p:set>
                                    <p:anim calcmode="lin" valueType="num">
                                      <p:cBhvr additive="base">
                                        <p:cTn id="43" dur="500"/>
                                        <p:tgtEl>
                                          <p:spTgt spid="118">
                                            <p:txEl>
                                              <p:pRg st="6" end="6"/>
                                            </p:txEl>
                                          </p:spTgt>
                                        </p:tgtEl>
                                        <p:attrNameLst>
                                          <p:attrName>ppt_w</p:attrName>
                                        </p:attrNameLst>
                                      </p:cBhvr>
                                      <p:tavLst>
                                        <p:tav tm="0">
                                          <p:val>
                                            <p:strVal val="0"/>
                                          </p:val>
                                        </p:tav>
                                        <p:tav tm="100000">
                                          <p:val>
                                            <p:strVal val="#ppt_w"/>
                                          </p:val>
                                        </p:tav>
                                      </p:tavLst>
                                    </p:anim>
                                    <p:anim calcmode="lin" valueType="num">
                                      <p:cBhvr additive="base">
                                        <p:cTn id="44" dur="500"/>
                                        <p:tgtEl>
                                          <p:spTgt spid="118">
                                            <p:txEl>
                                              <p:pRg st="6" end="6"/>
                                            </p:txEl>
                                          </p:spTgt>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118">
                                            <p:txEl>
                                              <p:pRg st="7" end="7"/>
                                            </p:txEl>
                                          </p:spTgt>
                                        </p:tgtEl>
                                        <p:attrNameLst>
                                          <p:attrName>style.visibility</p:attrName>
                                        </p:attrNameLst>
                                      </p:cBhvr>
                                      <p:to>
                                        <p:strVal val="visible"/>
                                      </p:to>
                                    </p:set>
                                    <p:anim calcmode="lin" valueType="num">
                                      <p:cBhvr additive="base">
                                        <p:cTn id="49" dur="500"/>
                                        <p:tgtEl>
                                          <p:spTgt spid="118">
                                            <p:txEl>
                                              <p:pRg st="7" end="7"/>
                                            </p:txEl>
                                          </p:spTgt>
                                        </p:tgtEl>
                                        <p:attrNameLst>
                                          <p:attrName>ppt_w</p:attrName>
                                        </p:attrNameLst>
                                      </p:cBhvr>
                                      <p:tavLst>
                                        <p:tav tm="0">
                                          <p:val>
                                            <p:strVal val="0"/>
                                          </p:val>
                                        </p:tav>
                                        <p:tav tm="100000">
                                          <p:val>
                                            <p:strVal val="#ppt_w"/>
                                          </p:val>
                                        </p:tav>
                                      </p:tavLst>
                                    </p:anim>
                                    <p:anim calcmode="lin" valueType="num">
                                      <p:cBhvr additive="base">
                                        <p:cTn id="50" dur="500"/>
                                        <p:tgtEl>
                                          <p:spTgt spid="118">
                                            <p:txEl>
                                              <p:pRg st="7" end="7"/>
                                            </p:txEl>
                                          </p:spTgt>
                                        </p:tgtEl>
                                        <p:attrNameLst>
                                          <p:attrName>ppt_h</p:attrName>
                                        </p:attrNameLst>
                                      </p:cBhvr>
                                      <p:tavLst>
                                        <p:tav tm="0">
                                          <p:val>
                                            <p:str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118">
                                            <p:txEl>
                                              <p:pRg st="8" end="8"/>
                                            </p:txEl>
                                          </p:spTgt>
                                        </p:tgtEl>
                                        <p:attrNameLst>
                                          <p:attrName>style.visibility</p:attrName>
                                        </p:attrNameLst>
                                      </p:cBhvr>
                                      <p:to>
                                        <p:strVal val="visible"/>
                                      </p:to>
                                    </p:set>
                                    <p:anim calcmode="lin" valueType="num">
                                      <p:cBhvr additive="base">
                                        <p:cTn id="55" dur="500"/>
                                        <p:tgtEl>
                                          <p:spTgt spid="118">
                                            <p:txEl>
                                              <p:pRg st="8" end="8"/>
                                            </p:txEl>
                                          </p:spTgt>
                                        </p:tgtEl>
                                        <p:attrNameLst>
                                          <p:attrName>ppt_w</p:attrName>
                                        </p:attrNameLst>
                                      </p:cBhvr>
                                      <p:tavLst>
                                        <p:tav tm="0">
                                          <p:val>
                                            <p:strVal val="0"/>
                                          </p:val>
                                        </p:tav>
                                        <p:tav tm="100000">
                                          <p:val>
                                            <p:strVal val="#ppt_w"/>
                                          </p:val>
                                        </p:tav>
                                      </p:tavLst>
                                    </p:anim>
                                    <p:anim calcmode="lin" valueType="num">
                                      <p:cBhvr additive="base">
                                        <p:cTn id="56" dur="500"/>
                                        <p:tgtEl>
                                          <p:spTgt spid="118">
                                            <p:txEl>
                                              <p:pRg st="8" end="8"/>
                                            </p:txEl>
                                          </p:spTgt>
                                        </p:tgtEl>
                                        <p:attrNameLst>
                                          <p:attrName>ppt_h</p:attrName>
                                        </p:attrNameLst>
                                      </p:cBhvr>
                                      <p:tavLst>
                                        <p:tav tm="0">
                                          <p:val>
                                            <p:str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nodeType="clickEffect">
                                  <p:stCondLst>
                                    <p:cond delay="0"/>
                                  </p:stCondLst>
                                  <p:childTnLst>
                                    <p:set>
                                      <p:cBhvr>
                                        <p:cTn id="60" dur="1" fill="hold">
                                          <p:stCondLst>
                                            <p:cond delay="0"/>
                                          </p:stCondLst>
                                        </p:cTn>
                                        <p:tgtEl>
                                          <p:spTgt spid="118">
                                            <p:txEl>
                                              <p:pRg st="9" end="9"/>
                                            </p:txEl>
                                          </p:spTgt>
                                        </p:tgtEl>
                                        <p:attrNameLst>
                                          <p:attrName>style.visibility</p:attrName>
                                        </p:attrNameLst>
                                      </p:cBhvr>
                                      <p:to>
                                        <p:strVal val="visible"/>
                                      </p:to>
                                    </p:set>
                                    <p:anim calcmode="lin" valueType="num">
                                      <p:cBhvr additive="base">
                                        <p:cTn id="61" dur="500"/>
                                        <p:tgtEl>
                                          <p:spTgt spid="118">
                                            <p:txEl>
                                              <p:pRg st="9" end="9"/>
                                            </p:txEl>
                                          </p:spTgt>
                                        </p:tgtEl>
                                        <p:attrNameLst>
                                          <p:attrName>ppt_w</p:attrName>
                                        </p:attrNameLst>
                                      </p:cBhvr>
                                      <p:tavLst>
                                        <p:tav tm="0">
                                          <p:val>
                                            <p:strVal val="0"/>
                                          </p:val>
                                        </p:tav>
                                        <p:tav tm="100000">
                                          <p:val>
                                            <p:strVal val="#ppt_w"/>
                                          </p:val>
                                        </p:tav>
                                      </p:tavLst>
                                    </p:anim>
                                    <p:anim calcmode="lin" valueType="num">
                                      <p:cBhvr additive="base">
                                        <p:cTn id="62" dur="500"/>
                                        <p:tgtEl>
                                          <p:spTgt spid="118">
                                            <p:txEl>
                                              <p:pRg st="9" end="9"/>
                                            </p:txEl>
                                          </p:spTgt>
                                        </p:tgtEl>
                                        <p:attrNameLst>
                                          <p:attrName>ppt_h</p:attrName>
                                        </p:attrNameLst>
                                      </p:cBhvr>
                                      <p:tavLst>
                                        <p:tav tm="0">
                                          <p:val>
                                            <p:str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nodeType="clickEffect">
                                  <p:stCondLst>
                                    <p:cond delay="0"/>
                                  </p:stCondLst>
                                  <p:childTnLst>
                                    <p:set>
                                      <p:cBhvr>
                                        <p:cTn id="66" dur="1" fill="hold">
                                          <p:stCondLst>
                                            <p:cond delay="0"/>
                                          </p:stCondLst>
                                        </p:cTn>
                                        <p:tgtEl>
                                          <p:spTgt spid="119"/>
                                        </p:tgtEl>
                                        <p:attrNameLst>
                                          <p:attrName>style.visibility</p:attrName>
                                        </p:attrNameLst>
                                      </p:cBhvr>
                                      <p:to>
                                        <p:strVal val="visible"/>
                                      </p:to>
                                    </p:set>
                                    <p:anim calcmode="lin" valueType="num">
                                      <p:cBhvr additive="base">
                                        <p:cTn id="67" dur="500"/>
                                        <p:tgtEl>
                                          <p:spTgt spid="119"/>
                                        </p:tgtEl>
                                        <p:attrNameLst>
                                          <p:attrName>ppt_w</p:attrName>
                                        </p:attrNameLst>
                                      </p:cBhvr>
                                      <p:tavLst>
                                        <p:tav tm="0">
                                          <p:val>
                                            <p:strVal val="0"/>
                                          </p:val>
                                        </p:tav>
                                        <p:tav tm="100000">
                                          <p:val>
                                            <p:strVal val="#ppt_w"/>
                                          </p:val>
                                        </p:tav>
                                      </p:tavLst>
                                    </p:anim>
                                    <p:anim calcmode="lin" valueType="num">
                                      <p:cBhvr additive="base">
                                        <p:cTn id="68" dur="500"/>
                                        <p:tgtEl>
                                          <p:spTgt spid="119"/>
                                        </p:tgtEl>
                                        <p:attrNameLst>
                                          <p:attrName>ppt_h</p:attrName>
                                        </p:attrNameLst>
                                      </p:cBhvr>
                                      <p:tavLst>
                                        <p:tav tm="0">
                                          <p:val>
                                            <p:str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120"/>
                                        </p:tgtEl>
                                        <p:attrNameLst>
                                          <p:attrName>style.visibility</p:attrName>
                                        </p:attrNameLst>
                                      </p:cBhvr>
                                      <p:to>
                                        <p:strVal val="visible"/>
                                      </p:to>
                                    </p:set>
                                    <p:anim calcmode="lin" valueType="num">
                                      <p:cBhvr additive="base">
                                        <p:cTn id="73" dur="500"/>
                                        <p:tgtEl>
                                          <p:spTgt spid="120"/>
                                        </p:tgtEl>
                                        <p:attrNameLst>
                                          <p:attrName>ppt_w</p:attrName>
                                        </p:attrNameLst>
                                      </p:cBhvr>
                                      <p:tavLst>
                                        <p:tav tm="0">
                                          <p:val>
                                            <p:strVal val="0"/>
                                          </p:val>
                                        </p:tav>
                                        <p:tav tm="100000">
                                          <p:val>
                                            <p:strVal val="#ppt_w"/>
                                          </p:val>
                                        </p:tav>
                                      </p:tavLst>
                                    </p:anim>
                                    <p:anim calcmode="lin" valueType="num">
                                      <p:cBhvr additive="base">
                                        <p:cTn id="74" dur="500"/>
                                        <p:tgtEl>
                                          <p:spTgt spid="12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323528" y="249492"/>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3200"/>
              <a:buFont typeface="Calibri"/>
              <a:buNone/>
            </a:pPr>
            <a:r>
              <a:rPr lang="iw" sz="3200"/>
              <a:t>תופעות המעידות על כך שהאור הוא אנרגיה</a:t>
            </a:r>
            <a:endParaRPr sz="3200"/>
          </a:p>
        </p:txBody>
      </p:sp>
      <p:sp>
        <p:nvSpPr>
          <p:cNvPr id="127" name="Google Shape;127;p23"/>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rPr>
              <a:t>ניתן להמיר אנרגיה חשמלית </a:t>
            </a:r>
            <a:endParaRPr>
              <a:solidFill>
                <a:schemeClr val="dk1"/>
              </a:solidFill>
            </a:endParaRPr>
          </a:p>
          <a:p>
            <a:pPr marL="0" lvl="0" indent="0" algn="r" rtl="1">
              <a:spcBef>
                <a:spcPts val="520"/>
              </a:spcBef>
              <a:spcAft>
                <a:spcPts val="0"/>
              </a:spcAft>
              <a:buSzPts val="2470"/>
              <a:buNone/>
            </a:pPr>
            <a:r>
              <a:rPr lang="iw">
                <a:solidFill>
                  <a:schemeClr val="dk1"/>
                </a:solidFill>
              </a:rPr>
              <a:t>   לאנרגית אור, למשל בנורה.</a:t>
            </a:r>
            <a:endParaRPr>
              <a:solidFill>
                <a:schemeClr val="dk1"/>
              </a:solidFill>
            </a:endParaRPr>
          </a:p>
          <a:p>
            <a:pPr marL="0" lvl="0" indent="0" algn="r" rtl="1">
              <a:spcBef>
                <a:spcPts val="520"/>
              </a:spcBef>
              <a:spcAft>
                <a:spcPts val="0"/>
              </a:spcAft>
              <a:buSzPts val="2470"/>
              <a:buNone/>
            </a:pPr>
            <a:endParaRPr/>
          </a:p>
          <a:p>
            <a:pPr marL="0" lvl="0" indent="0" algn="r" rtl="1">
              <a:spcBef>
                <a:spcPts val="520"/>
              </a:spcBef>
              <a:spcAft>
                <a:spcPts val="0"/>
              </a:spcAft>
              <a:buSzPts val="2470"/>
              <a:buNone/>
            </a:pPr>
            <a:endParaRPr/>
          </a:p>
          <a:p>
            <a:pPr marL="274320" lvl="0" indent="-274320" algn="r" rtl="1">
              <a:spcBef>
                <a:spcPts val="520"/>
              </a:spcBef>
              <a:spcAft>
                <a:spcPts val="0"/>
              </a:spcAft>
              <a:buClr>
                <a:schemeClr val="dk1"/>
              </a:buClr>
              <a:buSzPts val="2470"/>
              <a:buChar char="●"/>
            </a:pPr>
            <a:r>
              <a:rPr lang="iw">
                <a:solidFill>
                  <a:schemeClr val="dk1"/>
                </a:solidFill>
              </a:rPr>
              <a:t>ניתן להמיר אנרגיה כימית </a:t>
            </a:r>
            <a:endParaRPr>
              <a:solidFill>
                <a:schemeClr val="dk1"/>
              </a:solidFill>
            </a:endParaRPr>
          </a:p>
          <a:p>
            <a:pPr marL="0" lvl="0" indent="0" algn="r" rtl="1">
              <a:spcBef>
                <a:spcPts val="520"/>
              </a:spcBef>
              <a:spcAft>
                <a:spcPts val="1200"/>
              </a:spcAft>
              <a:buSzPts val="2470"/>
              <a:buNone/>
            </a:pPr>
            <a:r>
              <a:rPr lang="iw">
                <a:solidFill>
                  <a:schemeClr val="dk1"/>
                </a:solidFill>
              </a:rPr>
              <a:t>לאנרגית אור, למשל במקל אור.</a:t>
            </a:r>
            <a:endParaRPr>
              <a:solidFill>
                <a:schemeClr val="dk1"/>
              </a:solidFill>
            </a:endParaRPr>
          </a:p>
        </p:txBody>
      </p:sp>
      <p:pic>
        <p:nvPicPr>
          <p:cNvPr id="128" name="Google Shape;128;p23"/>
          <p:cNvPicPr preferRelativeResize="0"/>
          <p:nvPr/>
        </p:nvPicPr>
        <p:blipFill rotWithShape="1">
          <a:blip r:embed="rId3">
            <a:alphaModFix/>
          </a:blip>
          <a:srcRect/>
          <a:stretch/>
        </p:blipFill>
        <p:spPr>
          <a:xfrm>
            <a:off x="710082" y="1427508"/>
            <a:ext cx="2109973" cy="1265984"/>
          </a:xfrm>
          <a:prstGeom prst="rect">
            <a:avLst/>
          </a:prstGeom>
          <a:noFill/>
          <a:ln>
            <a:noFill/>
          </a:ln>
        </p:spPr>
      </p:pic>
      <p:pic>
        <p:nvPicPr>
          <p:cNvPr id="129" name="Google Shape;129;p23"/>
          <p:cNvPicPr preferRelativeResize="0"/>
          <p:nvPr/>
        </p:nvPicPr>
        <p:blipFill rotWithShape="1">
          <a:blip r:embed="rId4">
            <a:alphaModFix/>
          </a:blip>
          <a:srcRect/>
          <a:stretch/>
        </p:blipFill>
        <p:spPr>
          <a:xfrm>
            <a:off x="710082" y="3015614"/>
            <a:ext cx="2109973" cy="134194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anim calcmode="lin" valueType="num">
                                      <p:cBhvr additive="base">
                                        <p:cTn id="7" dur="500"/>
                                        <p:tgtEl>
                                          <p:spTgt spid="127">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127">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27">
                                            <p:txEl>
                                              <p:pRg st="1" end="1"/>
                                            </p:txEl>
                                          </p:spTgt>
                                        </p:tgtEl>
                                        <p:attrNameLst>
                                          <p:attrName>style.visibility</p:attrName>
                                        </p:attrNameLst>
                                      </p:cBhvr>
                                      <p:to>
                                        <p:strVal val="visible"/>
                                      </p:to>
                                    </p:set>
                                    <p:anim calcmode="lin" valueType="num">
                                      <p:cBhvr additive="base">
                                        <p:cTn id="13" dur="500"/>
                                        <p:tgtEl>
                                          <p:spTgt spid="127">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127">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27">
                                            <p:txEl>
                                              <p:pRg st="2" end="2"/>
                                            </p:txEl>
                                          </p:spTgt>
                                        </p:tgtEl>
                                        <p:attrNameLst>
                                          <p:attrName>style.visibility</p:attrName>
                                        </p:attrNameLst>
                                      </p:cBhvr>
                                      <p:to>
                                        <p:strVal val="visible"/>
                                      </p:to>
                                    </p:set>
                                    <p:anim calcmode="lin" valueType="num">
                                      <p:cBhvr additive="base">
                                        <p:cTn id="19" dur="500"/>
                                        <p:tgtEl>
                                          <p:spTgt spid="127">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127">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27">
                                            <p:txEl>
                                              <p:pRg st="3" end="3"/>
                                            </p:txEl>
                                          </p:spTgt>
                                        </p:tgtEl>
                                        <p:attrNameLst>
                                          <p:attrName>style.visibility</p:attrName>
                                        </p:attrNameLst>
                                      </p:cBhvr>
                                      <p:to>
                                        <p:strVal val="visible"/>
                                      </p:to>
                                    </p:set>
                                    <p:anim calcmode="lin" valueType="num">
                                      <p:cBhvr additive="base">
                                        <p:cTn id="25" dur="500"/>
                                        <p:tgtEl>
                                          <p:spTgt spid="127">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127">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27">
                                            <p:txEl>
                                              <p:pRg st="4" end="4"/>
                                            </p:txEl>
                                          </p:spTgt>
                                        </p:tgtEl>
                                        <p:attrNameLst>
                                          <p:attrName>style.visibility</p:attrName>
                                        </p:attrNameLst>
                                      </p:cBhvr>
                                      <p:to>
                                        <p:strVal val="visible"/>
                                      </p:to>
                                    </p:set>
                                    <p:anim calcmode="lin" valueType="num">
                                      <p:cBhvr additive="base">
                                        <p:cTn id="31" dur="500"/>
                                        <p:tgtEl>
                                          <p:spTgt spid="127">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127">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27">
                                            <p:txEl>
                                              <p:pRg st="5" end="5"/>
                                            </p:txEl>
                                          </p:spTgt>
                                        </p:tgtEl>
                                        <p:attrNameLst>
                                          <p:attrName>style.visibility</p:attrName>
                                        </p:attrNameLst>
                                      </p:cBhvr>
                                      <p:to>
                                        <p:strVal val="visible"/>
                                      </p:to>
                                    </p:set>
                                    <p:anim calcmode="lin" valueType="num">
                                      <p:cBhvr additive="base">
                                        <p:cTn id="37" dur="500"/>
                                        <p:tgtEl>
                                          <p:spTgt spid="127">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127">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additive="base">
                                        <p:cTn id="43" dur="500"/>
                                        <p:tgtEl>
                                          <p:spTgt spid="128"/>
                                        </p:tgtEl>
                                        <p:attrNameLst>
                                          <p:attrName>ppt_w</p:attrName>
                                        </p:attrNameLst>
                                      </p:cBhvr>
                                      <p:tavLst>
                                        <p:tav tm="0">
                                          <p:val>
                                            <p:strVal val="0"/>
                                          </p:val>
                                        </p:tav>
                                        <p:tav tm="100000">
                                          <p:val>
                                            <p:strVal val="#ppt_w"/>
                                          </p:val>
                                        </p:tav>
                                      </p:tavLst>
                                    </p:anim>
                                    <p:anim calcmode="lin" valueType="num">
                                      <p:cBhvr additive="base">
                                        <p:cTn id="44" dur="500"/>
                                        <p:tgtEl>
                                          <p:spTgt spid="128"/>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129"/>
                                        </p:tgtEl>
                                        <p:attrNameLst>
                                          <p:attrName>style.visibility</p:attrName>
                                        </p:attrNameLst>
                                      </p:cBhvr>
                                      <p:to>
                                        <p:strVal val="visible"/>
                                      </p:to>
                                    </p:set>
                                    <p:anim calcmode="lin" valueType="num">
                                      <p:cBhvr additive="base">
                                        <p:cTn id="49" dur="500"/>
                                        <p:tgtEl>
                                          <p:spTgt spid="129"/>
                                        </p:tgtEl>
                                        <p:attrNameLst>
                                          <p:attrName>ppt_w</p:attrName>
                                        </p:attrNameLst>
                                      </p:cBhvr>
                                      <p:tavLst>
                                        <p:tav tm="0">
                                          <p:val>
                                            <p:strVal val="0"/>
                                          </p:val>
                                        </p:tav>
                                        <p:tav tm="100000">
                                          <p:val>
                                            <p:strVal val="#ppt_w"/>
                                          </p:val>
                                        </p:tav>
                                      </p:tavLst>
                                    </p:anim>
                                    <p:anim calcmode="lin" valueType="num">
                                      <p:cBhvr additive="base">
                                        <p:cTn id="50" dur="500"/>
                                        <p:tgtEl>
                                          <p:spTgt spid="12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457200" y="528066"/>
            <a:ext cx="8229600" cy="531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96644"/>
              <a:buFont typeface="Calibri"/>
              <a:buNone/>
            </a:pPr>
            <a:r>
              <a:rPr lang="iw" sz="3311"/>
              <a:t>רוב המידע מן הסביבה מגיע אלינו באמצעות האור</a:t>
            </a:r>
            <a:endParaRPr sz="2911"/>
          </a:p>
        </p:txBody>
      </p:sp>
      <p:sp>
        <p:nvSpPr>
          <p:cNvPr id="135" name="Google Shape;135;p24"/>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136" name="Google Shape;136;p24"/>
          <p:cNvPicPr preferRelativeResize="0"/>
          <p:nvPr/>
        </p:nvPicPr>
        <p:blipFill rotWithShape="1">
          <a:blip r:embed="rId3">
            <a:alphaModFix/>
          </a:blip>
          <a:srcRect/>
          <a:stretch/>
        </p:blipFill>
        <p:spPr>
          <a:xfrm>
            <a:off x="897260" y="1185252"/>
            <a:ext cx="2197410" cy="1818546"/>
          </a:xfrm>
          <a:prstGeom prst="rect">
            <a:avLst/>
          </a:prstGeom>
          <a:noFill/>
          <a:ln>
            <a:noFill/>
          </a:ln>
        </p:spPr>
      </p:pic>
      <p:pic>
        <p:nvPicPr>
          <p:cNvPr id="137" name="Google Shape;137;p24"/>
          <p:cNvPicPr preferRelativeResize="0"/>
          <p:nvPr/>
        </p:nvPicPr>
        <p:blipFill rotWithShape="1">
          <a:blip r:embed="rId4">
            <a:alphaModFix/>
          </a:blip>
          <a:srcRect/>
          <a:stretch/>
        </p:blipFill>
        <p:spPr>
          <a:xfrm rot="773641">
            <a:off x="2214373" y="2542825"/>
            <a:ext cx="2687464" cy="1809559"/>
          </a:xfrm>
          <a:prstGeom prst="rect">
            <a:avLst/>
          </a:prstGeom>
          <a:noFill/>
          <a:ln>
            <a:noFill/>
          </a:ln>
        </p:spPr>
      </p:pic>
      <p:pic>
        <p:nvPicPr>
          <p:cNvPr id="138" name="Google Shape;138;p24"/>
          <p:cNvPicPr preferRelativeResize="0"/>
          <p:nvPr/>
        </p:nvPicPr>
        <p:blipFill>
          <a:blip r:embed="rId5">
            <a:alphaModFix/>
          </a:blip>
          <a:stretch>
            <a:fillRect/>
          </a:stretch>
        </p:blipFill>
        <p:spPr>
          <a:xfrm>
            <a:off x="4506350" y="1419025"/>
            <a:ext cx="3797299" cy="2529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5"/>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4000"/>
              <a:t>הראיה היא רחוקת הטווח ביותר מכל החושים</a:t>
            </a:r>
            <a:endParaRPr sz="4000"/>
          </a:p>
        </p:txBody>
      </p:sp>
      <p:sp>
        <p:nvSpPr>
          <p:cNvPr id="144" name="Google Shape;144;p25"/>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287020" algn="r" rtl="1">
              <a:spcBef>
                <a:spcPts val="0"/>
              </a:spcBef>
              <a:spcAft>
                <a:spcPts val="0"/>
              </a:spcAft>
              <a:buClr>
                <a:schemeClr val="dk1"/>
              </a:buClr>
              <a:buSzPts val="2670"/>
              <a:buChar char="●"/>
            </a:pPr>
            <a:r>
              <a:rPr lang="iw" sz="2000">
                <a:solidFill>
                  <a:schemeClr val="dk1"/>
                </a:solidFill>
              </a:rPr>
              <a:t>חוש הריח מגיע עד לעשרות מטרים בודדות.</a:t>
            </a:r>
            <a:endParaRPr sz="2000">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287020" algn="r" rtl="1">
              <a:spcBef>
                <a:spcPts val="520"/>
              </a:spcBef>
              <a:spcAft>
                <a:spcPts val="0"/>
              </a:spcAft>
              <a:buClr>
                <a:schemeClr val="dk1"/>
              </a:buClr>
              <a:buSzPts val="2670"/>
              <a:buChar char="●"/>
            </a:pPr>
            <a:r>
              <a:rPr lang="iw" sz="2000">
                <a:solidFill>
                  <a:schemeClr val="dk1"/>
                </a:solidFill>
              </a:rPr>
              <a:t>חוש השמיעה – עד לקילומטרים בודדים.</a:t>
            </a:r>
            <a:endParaRPr sz="2000">
              <a:solidFill>
                <a:schemeClr val="dk1"/>
              </a:solidFill>
            </a:endParaRPr>
          </a:p>
          <a:p>
            <a:pPr marL="0" lvl="0" indent="0" algn="r" rtl="1">
              <a:spcBef>
                <a:spcPts val="520"/>
              </a:spcBef>
              <a:spcAft>
                <a:spcPts val="0"/>
              </a:spcAft>
              <a:buSzPts val="2470"/>
              <a:buNone/>
            </a:pPr>
            <a:endParaRPr/>
          </a:p>
          <a:p>
            <a:pPr marL="274320" lvl="0" indent="-274320" algn="r" rtl="1">
              <a:spcBef>
                <a:spcPts val="640"/>
              </a:spcBef>
              <a:spcAft>
                <a:spcPts val="0"/>
              </a:spcAft>
              <a:buClr>
                <a:schemeClr val="dk1"/>
              </a:buClr>
              <a:buSzPts val="3040"/>
              <a:buChar char="●"/>
            </a:pPr>
            <a:r>
              <a:rPr lang="iw" sz="3200" u="sng">
                <a:solidFill>
                  <a:schemeClr val="dk1"/>
                </a:solidFill>
              </a:rPr>
              <a:t>חוש הראיה – טווח אינסופי למעשה,</a:t>
            </a:r>
            <a:endParaRPr sz="3200" u="sng">
              <a:solidFill>
                <a:schemeClr val="dk1"/>
              </a:solidFill>
            </a:endParaRPr>
          </a:p>
          <a:p>
            <a:pPr marL="274320" lvl="0" indent="0" algn="r" rtl="1">
              <a:spcBef>
                <a:spcPts val="1200"/>
              </a:spcBef>
              <a:spcAft>
                <a:spcPts val="1200"/>
              </a:spcAft>
              <a:buNone/>
            </a:pPr>
            <a:r>
              <a:rPr lang="iw" sz="3200" u="sng">
                <a:solidFill>
                  <a:schemeClr val="dk1"/>
                </a:solidFill>
              </a:rPr>
              <a:t> המוגבל רק על ידי גודל היקום.</a:t>
            </a:r>
            <a:endParaRPr sz="3200" u="sng">
              <a:solidFill>
                <a:schemeClr val="dk1"/>
              </a:solidFill>
            </a:endParaRPr>
          </a:p>
        </p:txBody>
      </p:sp>
      <p:pic>
        <p:nvPicPr>
          <p:cNvPr id="145" name="Google Shape;145;p25"/>
          <p:cNvPicPr preferRelativeResize="0"/>
          <p:nvPr/>
        </p:nvPicPr>
        <p:blipFill>
          <a:blip r:embed="rId3">
            <a:alphaModFix/>
          </a:blip>
          <a:stretch>
            <a:fillRect/>
          </a:stretch>
        </p:blipFill>
        <p:spPr>
          <a:xfrm>
            <a:off x="92175" y="1742600"/>
            <a:ext cx="2621662" cy="32918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44">
                                            <p:txEl>
                                              <p:pRg st="0" end="0"/>
                                            </p:txEl>
                                          </p:spTgt>
                                        </p:tgtEl>
                                        <p:attrNameLst>
                                          <p:attrName>style.visibility</p:attrName>
                                        </p:attrNameLst>
                                      </p:cBhvr>
                                      <p:to>
                                        <p:strVal val="visible"/>
                                      </p:to>
                                    </p:set>
                                    <p:anim calcmode="lin" valueType="num">
                                      <p:cBhvr additive="base">
                                        <p:cTn id="7" dur="500"/>
                                        <p:tgtEl>
                                          <p:spTgt spid="144">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144">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44">
                                            <p:txEl>
                                              <p:pRg st="1" end="1"/>
                                            </p:txEl>
                                          </p:spTgt>
                                        </p:tgtEl>
                                        <p:attrNameLst>
                                          <p:attrName>style.visibility</p:attrName>
                                        </p:attrNameLst>
                                      </p:cBhvr>
                                      <p:to>
                                        <p:strVal val="visible"/>
                                      </p:to>
                                    </p:set>
                                    <p:anim calcmode="lin" valueType="num">
                                      <p:cBhvr additive="base">
                                        <p:cTn id="13" dur="500"/>
                                        <p:tgtEl>
                                          <p:spTgt spid="144">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144">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44">
                                            <p:txEl>
                                              <p:pRg st="2" end="2"/>
                                            </p:txEl>
                                          </p:spTgt>
                                        </p:tgtEl>
                                        <p:attrNameLst>
                                          <p:attrName>style.visibility</p:attrName>
                                        </p:attrNameLst>
                                      </p:cBhvr>
                                      <p:to>
                                        <p:strVal val="visible"/>
                                      </p:to>
                                    </p:set>
                                    <p:anim calcmode="lin" valueType="num">
                                      <p:cBhvr additive="base">
                                        <p:cTn id="19" dur="500"/>
                                        <p:tgtEl>
                                          <p:spTgt spid="144">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144">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44">
                                            <p:txEl>
                                              <p:pRg st="3" end="3"/>
                                            </p:txEl>
                                          </p:spTgt>
                                        </p:tgtEl>
                                        <p:attrNameLst>
                                          <p:attrName>style.visibility</p:attrName>
                                        </p:attrNameLst>
                                      </p:cBhvr>
                                      <p:to>
                                        <p:strVal val="visible"/>
                                      </p:to>
                                    </p:set>
                                    <p:anim calcmode="lin" valueType="num">
                                      <p:cBhvr additive="base">
                                        <p:cTn id="25" dur="500"/>
                                        <p:tgtEl>
                                          <p:spTgt spid="144">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144">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44">
                                            <p:txEl>
                                              <p:pRg st="4" end="4"/>
                                            </p:txEl>
                                          </p:spTgt>
                                        </p:tgtEl>
                                        <p:attrNameLst>
                                          <p:attrName>style.visibility</p:attrName>
                                        </p:attrNameLst>
                                      </p:cBhvr>
                                      <p:to>
                                        <p:strVal val="visible"/>
                                      </p:to>
                                    </p:set>
                                    <p:anim calcmode="lin" valueType="num">
                                      <p:cBhvr additive="base">
                                        <p:cTn id="31" dur="500"/>
                                        <p:tgtEl>
                                          <p:spTgt spid="144">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144">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44">
                                            <p:txEl>
                                              <p:pRg st="5" end="5"/>
                                            </p:txEl>
                                          </p:spTgt>
                                        </p:tgtEl>
                                        <p:attrNameLst>
                                          <p:attrName>style.visibility</p:attrName>
                                        </p:attrNameLst>
                                      </p:cBhvr>
                                      <p:to>
                                        <p:strVal val="visible"/>
                                      </p:to>
                                    </p:set>
                                    <p:anim calcmode="lin" valueType="num">
                                      <p:cBhvr additive="base">
                                        <p:cTn id="37" dur="500"/>
                                        <p:tgtEl>
                                          <p:spTgt spid="144">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144">
                                            <p:txEl>
                                              <p:pRg st="5" end="5"/>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6"/>
          <p:cNvSpPr txBox="1">
            <a:spLocks noGrp="1"/>
          </p:cNvSpPr>
          <p:nvPr>
            <p:ph type="title"/>
          </p:nvPr>
        </p:nvSpPr>
        <p:spPr>
          <a:xfrm>
            <a:off x="323528" y="249492"/>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3200"/>
              <a:buFont typeface="Calibri"/>
              <a:buNone/>
            </a:pPr>
            <a:r>
              <a:rPr lang="iw" sz="3200"/>
              <a:t>כיווני התפשטות האור</a:t>
            </a:r>
            <a:endParaRPr sz="3200"/>
          </a:p>
        </p:txBody>
      </p:sp>
      <p:sp>
        <p:nvSpPr>
          <p:cNvPr id="152" name="Google Shape;152;p26"/>
          <p:cNvSpPr txBox="1">
            <a:spLocks noGrp="1"/>
          </p:cNvSpPr>
          <p:nvPr>
            <p:ph type="body" idx="1"/>
          </p:nvPr>
        </p:nvSpPr>
        <p:spPr>
          <a:xfrm>
            <a:off x="275275" y="1451600"/>
            <a:ext cx="8411400" cy="33864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rPr>
              <a:t>האור מתפשט לכל הכיוונים</a:t>
            </a:r>
            <a:endParaRPr>
              <a:solidFill>
                <a:schemeClr val="dk1"/>
              </a:solidFill>
            </a:endParaRPr>
          </a:p>
          <a:p>
            <a:pPr marL="0" lvl="0" indent="0" algn="r" rtl="1">
              <a:spcBef>
                <a:spcPts val="520"/>
              </a:spcBef>
              <a:spcAft>
                <a:spcPts val="1200"/>
              </a:spcAft>
              <a:buSzPts val="2470"/>
              <a:buNone/>
            </a:pPr>
            <a:endParaRPr/>
          </a:p>
        </p:txBody>
      </p:sp>
      <p:pic>
        <p:nvPicPr>
          <p:cNvPr id="153" name="Google Shape;153;p26"/>
          <p:cNvPicPr preferRelativeResize="0"/>
          <p:nvPr/>
        </p:nvPicPr>
        <p:blipFill>
          <a:blip r:embed="rId3">
            <a:alphaModFix/>
          </a:blip>
          <a:stretch>
            <a:fillRect/>
          </a:stretch>
        </p:blipFill>
        <p:spPr>
          <a:xfrm>
            <a:off x="859900" y="1489850"/>
            <a:ext cx="4515026" cy="338627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7"/>
          <p:cNvSpPr txBox="1">
            <a:spLocks noGrp="1"/>
          </p:cNvSpPr>
          <p:nvPr>
            <p:ph type="title"/>
          </p:nvPr>
        </p:nvSpPr>
        <p:spPr>
          <a:xfrm>
            <a:off x="323528" y="249492"/>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3200"/>
              <a:buFont typeface="Calibri"/>
              <a:buNone/>
            </a:pPr>
            <a:r>
              <a:rPr lang="iw" sz="3200"/>
              <a:t>תופעות המעידות על התפשטות האור בכל הכיוונים</a:t>
            </a:r>
            <a:endParaRPr sz="3200"/>
          </a:p>
        </p:txBody>
      </p:sp>
      <p:sp>
        <p:nvSpPr>
          <p:cNvPr id="160" name="Google Shape;160;p27"/>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lnSpcReduction="10000"/>
          </a:bodyPr>
          <a:lstStyle/>
          <a:p>
            <a:pPr marL="274320" lvl="0" indent="-274320" algn="r" rtl="1">
              <a:spcBef>
                <a:spcPts val="0"/>
              </a:spcBef>
              <a:spcAft>
                <a:spcPts val="0"/>
              </a:spcAft>
              <a:buClr>
                <a:schemeClr val="dk1"/>
              </a:buClr>
              <a:buSzPts val="2470"/>
              <a:buChar char="●"/>
            </a:pPr>
            <a:r>
              <a:rPr lang="iw">
                <a:solidFill>
                  <a:schemeClr val="dk1"/>
                </a:solidFill>
              </a:rPr>
              <a:t>אור של נורה חשמלית מופץ לכל הכיוונים.</a:t>
            </a:r>
            <a:endParaRPr>
              <a:solidFill>
                <a:schemeClr val="dk1"/>
              </a:solidFill>
            </a:endParaRPr>
          </a:p>
          <a:p>
            <a:pPr marL="0" lvl="0" indent="0" algn="r" rtl="1">
              <a:spcBef>
                <a:spcPts val="520"/>
              </a:spcBef>
              <a:spcAft>
                <a:spcPts val="0"/>
              </a:spcAft>
              <a:buSzPts val="2470"/>
              <a:buNone/>
            </a:pPr>
            <a:endParaRPr>
              <a:solidFill>
                <a:schemeClr val="dk1"/>
              </a:solidFill>
            </a:endParaRPr>
          </a:p>
          <a:p>
            <a:pPr marL="0" lvl="0" indent="0" algn="r" rtl="1">
              <a:spcBef>
                <a:spcPts val="520"/>
              </a:spcBef>
              <a:spcAft>
                <a:spcPts val="0"/>
              </a:spcAft>
              <a:buSzPts val="2470"/>
              <a:buNone/>
            </a:pPr>
            <a:endParaRPr>
              <a:solidFill>
                <a:schemeClr val="dk1"/>
              </a:solidFill>
            </a:endParaRPr>
          </a:p>
          <a:p>
            <a:pPr marL="274320" lvl="0" indent="-274320" algn="r" rtl="1">
              <a:spcBef>
                <a:spcPts val="520"/>
              </a:spcBef>
              <a:spcAft>
                <a:spcPts val="0"/>
              </a:spcAft>
              <a:buClr>
                <a:schemeClr val="dk1"/>
              </a:buClr>
              <a:buSzPts val="2470"/>
              <a:buChar char="●"/>
            </a:pPr>
            <a:r>
              <a:rPr lang="iw">
                <a:solidFill>
                  <a:schemeClr val="dk1"/>
                </a:solidFill>
              </a:rPr>
              <a:t>ניתן לראות חפצים מכל הכיוונים.</a:t>
            </a: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274320" algn="r" rtl="1">
              <a:spcBef>
                <a:spcPts val="520"/>
              </a:spcBef>
              <a:spcAft>
                <a:spcPts val="0"/>
              </a:spcAft>
              <a:buClr>
                <a:schemeClr val="dk1"/>
              </a:buClr>
              <a:buSzPts val="2470"/>
              <a:buChar char="●"/>
            </a:pPr>
            <a:r>
              <a:rPr lang="iw">
                <a:solidFill>
                  <a:schemeClr val="dk1"/>
                </a:solidFill>
              </a:rPr>
              <a:t>מגדלור – ניתן לראותו מכל הכיוונים.</a:t>
            </a:r>
            <a:endParaRPr>
              <a:solidFill>
                <a:schemeClr val="dk1"/>
              </a:solidFill>
            </a:endParaRPr>
          </a:p>
          <a:p>
            <a:pPr marL="0" lvl="0" indent="0" algn="r" rtl="1">
              <a:spcBef>
                <a:spcPts val="520"/>
              </a:spcBef>
              <a:spcAft>
                <a:spcPts val="1200"/>
              </a:spcAft>
              <a:buSzPts val="2470"/>
              <a:buNone/>
            </a:pPr>
            <a:endParaRPr/>
          </a:p>
        </p:txBody>
      </p:sp>
      <p:pic>
        <p:nvPicPr>
          <p:cNvPr id="161" name="Google Shape;161;p27"/>
          <p:cNvPicPr preferRelativeResize="0"/>
          <p:nvPr/>
        </p:nvPicPr>
        <p:blipFill rotWithShape="1">
          <a:blip r:embed="rId3">
            <a:alphaModFix/>
          </a:blip>
          <a:srcRect/>
          <a:stretch/>
        </p:blipFill>
        <p:spPr>
          <a:xfrm>
            <a:off x="457200" y="3257475"/>
            <a:ext cx="2232525" cy="14860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457194" y="248448"/>
            <a:ext cx="8229600" cy="6933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227273"/>
              <a:buFont typeface="Calibri"/>
              <a:buNone/>
            </a:pPr>
            <a:r>
              <a:rPr lang="iw"/>
              <a:t>מסלול התפשטותו של האור</a:t>
            </a:r>
            <a:br>
              <a:rPr lang="iw"/>
            </a:br>
            <a:endParaRPr sz="2200" b="1">
              <a:solidFill>
                <a:srgbClr val="FF0000"/>
              </a:solidFill>
            </a:endParaRPr>
          </a:p>
        </p:txBody>
      </p:sp>
      <p:sp>
        <p:nvSpPr>
          <p:cNvPr id="167" name="Google Shape;167;p28"/>
          <p:cNvSpPr txBox="1">
            <a:spLocks noGrp="1"/>
          </p:cNvSpPr>
          <p:nvPr>
            <p:ph type="body" idx="1"/>
          </p:nvPr>
        </p:nvSpPr>
        <p:spPr>
          <a:xfrm>
            <a:off x="457200" y="660625"/>
            <a:ext cx="8229600" cy="4380600"/>
          </a:xfrm>
          <a:prstGeom prst="rect">
            <a:avLst/>
          </a:prstGeom>
          <a:noFill/>
          <a:ln>
            <a:noFill/>
          </a:ln>
        </p:spPr>
        <p:txBody>
          <a:bodyPr spcFirstLastPara="1" wrap="square" lIns="91425" tIns="45700" rIns="91425" bIns="45700" anchor="t" anchorCtr="0">
            <a:noAutofit/>
          </a:bodyPr>
          <a:lstStyle/>
          <a:p>
            <a:pPr marL="274320" lvl="0" indent="-255302" algn="r" rtl="1">
              <a:spcBef>
                <a:spcPts val="0"/>
              </a:spcBef>
              <a:spcAft>
                <a:spcPts val="0"/>
              </a:spcAft>
              <a:buClr>
                <a:schemeClr val="dk1"/>
              </a:buClr>
              <a:buSzPts val="1800"/>
              <a:buChar char="●"/>
            </a:pPr>
            <a:r>
              <a:rPr lang="iw">
                <a:solidFill>
                  <a:schemeClr val="dk1"/>
                </a:solidFill>
              </a:rPr>
              <a:t>האור מתפשט בקווים ישרים</a:t>
            </a:r>
            <a:endParaRPr>
              <a:solidFill>
                <a:schemeClr val="dk1"/>
              </a:solidFill>
            </a:endParaRPr>
          </a:p>
          <a:p>
            <a:pPr marL="274320" lvl="0" indent="-141002" algn="r" rtl="1">
              <a:spcBef>
                <a:spcPts val="442"/>
              </a:spcBef>
              <a:spcAft>
                <a:spcPts val="0"/>
              </a:spcAft>
              <a:buSzPts val="2470"/>
              <a:buNone/>
            </a:pPr>
            <a:endParaRPr>
              <a:solidFill>
                <a:schemeClr val="dk1"/>
              </a:solidFill>
            </a:endParaRPr>
          </a:p>
          <a:p>
            <a:pPr marL="0" lvl="0" indent="0" algn="r" rtl="1">
              <a:spcBef>
                <a:spcPts val="442"/>
              </a:spcBef>
              <a:spcAft>
                <a:spcPts val="0"/>
              </a:spcAft>
              <a:buSzPts val="2470"/>
              <a:buNone/>
            </a:pPr>
            <a:r>
              <a:rPr lang="iw" b="1">
                <a:solidFill>
                  <a:schemeClr val="dk1"/>
                </a:solidFill>
              </a:rPr>
              <a:t>תופעות שמעידות על כך:</a:t>
            </a:r>
            <a:endParaRPr>
              <a:solidFill>
                <a:schemeClr val="dk1"/>
              </a:solidFill>
            </a:endParaRPr>
          </a:p>
          <a:p>
            <a:pPr marL="274320" lvl="0" indent="-141002" algn="r" rtl="1">
              <a:spcBef>
                <a:spcPts val="442"/>
              </a:spcBef>
              <a:spcAft>
                <a:spcPts val="0"/>
              </a:spcAft>
              <a:buSzPts val="2470"/>
              <a:buNone/>
            </a:pPr>
            <a:endParaRPr>
              <a:solidFill>
                <a:schemeClr val="dk1"/>
              </a:solidFill>
            </a:endParaRPr>
          </a:p>
          <a:p>
            <a:pPr marL="274320" lvl="0" indent="-255302" algn="r" rtl="1">
              <a:spcBef>
                <a:spcPts val="442"/>
              </a:spcBef>
              <a:spcAft>
                <a:spcPts val="0"/>
              </a:spcAft>
              <a:buClr>
                <a:schemeClr val="dk1"/>
              </a:buClr>
              <a:buSzPts val="1800"/>
              <a:buChar char="●"/>
            </a:pPr>
            <a:r>
              <a:rPr lang="iw">
                <a:solidFill>
                  <a:schemeClr val="dk1"/>
                </a:solidFill>
              </a:rPr>
              <a:t>אי אפשר לראות מעבר לפינות.</a:t>
            </a:r>
            <a:endParaRPr>
              <a:solidFill>
                <a:schemeClr val="dk1"/>
              </a:solidFill>
            </a:endParaRPr>
          </a:p>
          <a:p>
            <a:pPr marL="274320" lvl="0" indent="-141002" algn="r" rtl="1">
              <a:spcBef>
                <a:spcPts val="442"/>
              </a:spcBef>
              <a:spcAft>
                <a:spcPts val="0"/>
              </a:spcAft>
              <a:buSzPts val="2470"/>
              <a:buNone/>
            </a:pPr>
            <a:endParaRPr>
              <a:solidFill>
                <a:schemeClr val="dk1"/>
              </a:solidFill>
            </a:endParaRPr>
          </a:p>
          <a:p>
            <a:pPr marL="274320" lvl="0" indent="-255302" algn="r" rtl="1">
              <a:spcBef>
                <a:spcPts val="442"/>
              </a:spcBef>
              <a:spcAft>
                <a:spcPts val="0"/>
              </a:spcAft>
              <a:buClr>
                <a:schemeClr val="dk1"/>
              </a:buClr>
              <a:buSzPts val="1800"/>
              <a:buChar char="●"/>
            </a:pPr>
            <a:r>
              <a:rPr lang="iw">
                <a:solidFill>
                  <a:schemeClr val="dk1"/>
                </a:solidFill>
              </a:rPr>
              <a:t>הסתכלות דרך צינור חלול מכופף – אי אפשר לראות את הקצה השני.</a:t>
            </a:r>
            <a:endParaRPr>
              <a:solidFill>
                <a:schemeClr val="dk1"/>
              </a:solidFill>
            </a:endParaRPr>
          </a:p>
          <a:p>
            <a:pPr marL="274320" lvl="0" indent="-141002" algn="r" rtl="1">
              <a:spcBef>
                <a:spcPts val="442"/>
              </a:spcBef>
              <a:spcAft>
                <a:spcPts val="0"/>
              </a:spcAft>
              <a:buSzPts val="2470"/>
              <a:buNone/>
            </a:pPr>
            <a:endParaRPr>
              <a:solidFill>
                <a:schemeClr val="dk1"/>
              </a:solidFill>
            </a:endParaRPr>
          </a:p>
          <a:p>
            <a:pPr marL="274320" lvl="0" indent="-255302" algn="r" rtl="1">
              <a:spcBef>
                <a:spcPts val="442"/>
              </a:spcBef>
              <a:spcAft>
                <a:spcPts val="0"/>
              </a:spcAft>
              <a:buClr>
                <a:schemeClr val="dk1"/>
              </a:buClr>
              <a:buSzPts val="1800"/>
              <a:buChar char="●"/>
            </a:pPr>
            <a:r>
              <a:rPr lang="iw">
                <a:solidFill>
                  <a:schemeClr val="dk1"/>
                </a:solidFill>
              </a:rPr>
              <a:t>אופק – אי אפשר לראות מעבר לו.</a:t>
            </a:r>
            <a:endParaRPr>
              <a:solidFill>
                <a:schemeClr val="dk1"/>
              </a:solidFill>
            </a:endParaRPr>
          </a:p>
          <a:p>
            <a:pPr marL="274320" lvl="0" indent="-141002" algn="r" rtl="1">
              <a:spcBef>
                <a:spcPts val="442"/>
              </a:spcBef>
              <a:spcAft>
                <a:spcPts val="0"/>
              </a:spcAft>
              <a:buSzPts val="2470"/>
              <a:buNone/>
            </a:pPr>
            <a:endParaRPr>
              <a:solidFill>
                <a:schemeClr val="dk1"/>
              </a:solidFill>
            </a:endParaRPr>
          </a:p>
          <a:p>
            <a:pPr marL="274320" lvl="0" indent="-255302" algn="r" rtl="1">
              <a:spcBef>
                <a:spcPts val="442"/>
              </a:spcBef>
              <a:spcAft>
                <a:spcPts val="0"/>
              </a:spcAft>
              <a:buClr>
                <a:schemeClr val="dk1"/>
              </a:buClr>
              <a:buSzPts val="1800"/>
              <a:buChar char="●"/>
            </a:pPr>
            <a:r>
              <a:rPr lang="iw">
                <a:solidFill>
                  <a:schemeClr val="dk1"/>
                </a:solidFill>
              </a:rPr>
              <a:t>צללים – הצללים יכולים להיווצר הודות להתפשטות האור בקווים</a:t>
            </a:r>
            <a:endParaRPr>
              <a:solidFill>
                <a:schemeClr val="dk1"/>
              </a:solidFill>
            </a:endParaRPr>
          </a:p>
          <a:p>
            <a:pPr marL="274320" lvl="0" indent="-255302" algn="r" rtl="1">
              <a:spcBef>
                <a:spcPts val="442"/>
              </a:spcBef>
              <a:spcAft>
                <a:spcPts val="0"/>
              </a:spcAft>
              <a:buClr>
                <a:schemeClr val="dk1"/>
              </a:buClr>
              <a:buSzPts val="1800"/>
              <a:buChar char="●"/>
            </a:pPr>
            <a:r>
              <a:rPr lang="iw">
                <a:solidFill>
                  <a:schemeClr val="dk1"/>
                </a:solidFill>
              </a:rPr>
              <a:t> ישרים.</a:t>
            </a:r>
            <a:endParaRPr>
              <a:solidFill>
                <a:schemeClr val="dk1"/>
              </a:solidFill>
            </a:endParaRPr>
          </a:p>
          <a:p>
            <a:pPr marL="274320" lvl="0" indent="-141002" algn="r" rtl="1">
              <a:spcBef>
                <a:spcPts val="442"/>
              </a:spcBef>
              <a:spcAft>
                <a:spcPts val="0"/>
              </a:spcAft>
              <a:buSzPts val="2470"/>
              <a:buNone/>
            </a:pPr>
            <a:endParaRPr/>
          </a:p>
          <a:p>
            <a:pPr marL="274320" lvl="0" indent="-141002" algn="r" rtl="1">
              <a:spcBef>
                <a:spcPts val="442"/>
              </a:spcBef>
              <a:spcAft>
                <a:spcPts val="1200"/>
              </a:spcAft>
              <a:buSzPts val="2470"/>
              <a:buNone/>
            </a:pPr>
            <a:endParaRPr/>
          </a:p>
        </p:txBody>
      </p:sp>
      <p:pic>
        <p:nvPicPr>
          <p:cNvPr id="168" name="Google Shape;168;p28"/>
          <p:cNvPicPr preferRelativeResize="0"/>
          <p:nvPr/>
        </p:nvPicPr>
        <p:blipFill>
          <a:blip r:embed="rId3">
            <a:alphaModFix/>
          </a:blip>
          <a:stretch>
            <a:fillRect/>
          </a:stretch>
        </p:blipFill>
        <p:spPr>
          <a:xfrm>
            <a:off x="920175" y="2579615"/>
            <a:ext cx="1461075" cy="1168850"/>
          </a:xfrm>
          <a:prstGeom prst="rect">
            <a:avLst/>
          </a:prstGeom>
          <a:noFill/>
          <a:ln>
            <a:noFill/>
          </a:ln>
        </p:spPr>
      </p:pic>
      <p:pic>
        <p:nvPicPr>
          <p:cNvPr id="169" name="Google Shape;169;p28"/>
          <p:cNvPicPr preferRelativeResize="0"/>
          <p:nvPr/>
        </p:nvPicPr>
        <p:blipFill>
          <a:blip r:embed="rId4">
            <a:alphaModFix/>
          </a:blip>
          <a:stretch>
            <a:fillRect/>
          </a:stretch>
        </p:blipFill>
        <p:spPr>
          <a:xfrm>
            <a:off x="3758000" y="3531250"/>
            <a:ext cx="1461075" cy="938808"/>
          </a:xfrm>
          <a:prstGeom prst="rect">
            <a:avLst/>
          </a:prstGeom>
          <a:noFill/>
          <a:ln>
            <a:noFill/>
          </a:ln>
        </p:spPr>
      </p:pic>
      <p:pic>
        <p:nvPicPr>
          <p:cNvPr id="170" name="Google Shape;170;p28"/>
          <p:cNvPicPr preferRelativeResize="0"/>
          <p:nvPr/>
        </p:nvPicPr>
        <p:blipFill>
          <a:blip r:embed="rId5">
            <a:alphaModFix/>
          </a:blip>
          <a:stretch>
            <a:fillRect/>
          </a:stretch>
        </p:blipFill>
        <p:spPr>
          <a:xfrm>
            <a:off x="629175" y="3811075"/>
            <a:ext cx="1966175" cy="1118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anim calcmode="lin" valueType="num">
                                      <p:cBhvr additive="base">
                                        <p:cTn id="7" dur="500"/>
                                        <p:tgtEl>
                                          <p:spTgt spid="167">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167">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67">
                                            <p:txEl>
                                              <p:pRg st="1" end="1"/>
                                            </p:txEl>
                                          </p:spTgt>
                                        </p:tgtEl>
                                        <p:attrNameLst>
                                          <p:attrName>style.visibility</p:attrName>
                                        </p:attrNameLst>
                                      </p:cBhvr>
                                      <p:to>
                                        <p:strVal val="visible"/>
                                      </p:to>
                                    </p:set>
                                    <p:anim calcmode="lin" valueType="num">
                                      <p:cBhvr additive="base">
                                        <p:cTn id="13" dur="500"/>
                                        <p:tgtEl>
                                          <p:spTgt spid="167">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167">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67">
                                            <p:txEl>
                                              <p:pRg st="2" end="2"/>
                                            </p:txEl>
                                          </p:spTgt>
                                        </p:tgtEl>
                                        <p:attrNameLst>
                                          <p:attrName>style.visibility</p:attrName>
                                        </p:attrNameLst>
                                      </p:cBhvr>
                                      <p:to>
                                        <p:strVal val="visible"/>
                                      </p:to>
                                    </p:set>
                                    <p:anim calcmode="lin" valueType="num">
                                      <p:cBhvr additive="base">
                                        <p:cTn id="19" dur="500"/>
                                        <p:tgtEl>
                                          <p:spTgt spid="167">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167">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67">
                                            <p:txEl>
                                              <p:pRg st="3" end="3"/>
                                            </p:txEl>
                                          </p:spTgt>
                                        </p:tgtEl>
                                        <p:attrNameLst>
                                          <p:attrName>style.visibility</p:attrName>
                                        </p:attrNameLst>
                                      </p:cBhvr>
                                      <p:to>
                                        <p:strVal val="visible"/>
                                      </p:to>
                                    </p:set>
                                    <p:anim calcmode="lin" valueType="num">
                                      <p:cBhvr additive="base">
                                        <p:cTn id="25" dur="500"/>
                                        <p:tgtEl>
                                          <p:spTgt spid="167">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167">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67">
                                            <p:txEl>
                                              <p:pRg st="4" end="4"/>
                                            </p:txEl>
                                          </p:spTgt>
                                        </p:tgtEl>
                                        <p:attrNameLst>
                                          <p:attrName>style.visibility</p:attrName>
                                        </p:attrNameLst>
                                      </p:cBhvr>
                                      <p:to>
                                        <p:strVal val="visible"/>
                                      </p:to>
                                    </p:set>
                                    <p:anim calcmode="lin" valueType="num">
                                      <p:cBhvr additive="base">
                                        <p:cTn id="31" dur="500"/>
                                        <p:tgtEl>
                                          <p:spTgt spid="167">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167">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67">
                                            <p:txEl>
                                              <p:pRg st="5" end="5"/>
                                            </p:txEl>
                                          </p:spTgt>
                                        </p:tgtEl>
                                        <p:attrNameLst>
                                          <p:attrName>style.visibility</p:attrName>
                                        </p:attrNameLst>
                                      </p:cBhvr>
                                      <p:to>
                                        <p:strVal val="visible"/>
                                      </p:to>
                                    </p:set>
                                    <p:anim calcmode="lin" valueType="num">
                                      <p:cBhvr additive="base">
                                        <p:cTn id="37" dur="500"/>
                                        <p:tgtEl>
                                          <p:spTgt spid="167">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167">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167">
                                            <p:txEl>
                                              <p:pRg st="6" end="6"/>
                                            </p:txEl>
                                          </p:spTgt>
                                        </p:tgtEl>
                                        <p:attrNameLst>
                                          <p:attrName>style.visibility</p:attrName>
                                        </p:attrNameLst>
                                      </p:cBhvr>
                                      <p:to>
                                        <p:strVal val="visible"/>
                                      </p:to>
                                    </p:set>
                                    <p:anim calcmode="lin" valueType="num">
                                      <p:cBhvr additive="base">
                                        <p:cTn id="43" dur="500"/>
                                        <p:tgtEl>
                                          <p:spTgt spid="167">
                                            <p:txEl>
                                              <p:pRg st="6" end="6"/>
                                            </p:txEl>
                                          </p:spTgt>
                                        </p:tgtEl>
                                        <p:attrNameLst>
                                          <p:attrName>ppt_w</p:attrName>
                                        </p:attrNameLst>
                                      </p:cBhvr>
                                      <p:tavLst>
                                        <p:tav tm="0">
                                          <p:val>
                                            <p:strVal val="0"/>
                                          </p:val>
                                        </p:tav>
                                        <p:tav tm="100000">
                                          <p:val>
                                            <p:strVal val="#ppt_w"/>
                                          </p:val>
                                        </p:tav>
                                      </p:tavLst>
                                    </p:anim>
                                    <p:anim calcmode="lin" valueType="num">
                                      <p:cBhvr additive="base">
                                        <p:cTn id="44" dur="500"/>
                                        <p:tgtEl>
                                          <p:spTgt spid="167">
                                            <p:txEl>
                                              <p:pRg st="6" end="6"/>
                                            </p:txEl>
                                          </p:spTgt>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167">
                                            <p:txEl>
                                              <p:pRg st="7" end="7"/>
                                            </p:txEl>
                                          </p:spTgt>
                                        </p:tgtEl>
                                        <p:attrNameLst>
                                          <p:attrName>style.visibility</p:attrName>
                                        </p:attrNameLst>
                                      </p:cBhvr>
                                      <p:to>
                                        <p:strVal val="visible"/>
                                      </p:to>
                                    </p:set>
                                    <p:anim calcmode="lin" valueType="num">
                                      <p:cBhvr additive="base">
                                        <p:cTn id="49" dur="500"/>
                                        <p:tgtEl>
                                          <p:spTgt spid="167">
                                            <p:txEl>
                                              <p:pRg st="7" end="7"/>
                                            </p:txEl>
                                          </p:spTgt>
                                        </p:tgtEl>
                                        <p:attrNameLst>
                                          <p:attrName>ppt_w</p:attrName>
                                        </p:attrNameLst>
                                      </p:cBhvr>
                                      <p:tavLst>
                                        <p:tav tm="0">
                                          <p:val>
                                            <p:strVal val="0"/>
                                          </p:val>
                                        </p:tav>
                                        <p:tav tm="100000">
                                          <p:val>
                                            <p:strVal val="#ppt_w"/>
                                          </p:val>
                                        </p:tav>
                                      </p:tavLst>
                                    </p:anim>
                                    <p:anim calcmode="lin" valueType="num">
                                      <p:cBhvr additive="base">
                                        <p:cTn id="50" dur="500"/>
                                        <p:tgtEl>
                                          <p:spTgt spid="167">
                                            <p:txEl>
                                              <p:pRg st="7" end="7"/>
                                            </p:txEl>
                                          </p:spTgt>
                                        </p:tgtEl>
                                        <p:attrNameLst>
                                          <p:attrName>ppt_h</p:attrName>
                                        </p:attrNameLst>
                                      </p:cBhvr>
                                      <p:tavLst>
                                        <p:tav tm="0">
                                          <p:val>
                                            <p:str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167">
                                            <p:txEl>
                                              <p:pRg st="8" end="8"/>
                                            </p:txEl>
                                          </p:spTgt>
                                        </p:tgtEl>
                                        <p:attrNameLst>
                                          <p:attrName>style.visibility</p:attrName>
                                        </p:attrNameLst>
                                      </p:cBhvr>
                                      <p:to>
                                        <p:strVal val="visible"/>
                                      </p:to>
                                    </p:set>
                                    <p:anim calcmode="lin" valueType="num">
                                      <p:cBhvr additive="base">
                                        <p:cTn id="55" dur="500"/>
                                        <p:tgtEl>
                                          <p:spTgt spid="167">
                                            <p:txEl>
                                              <p:pRg st="8" end="8"/>
                                            </p:txEl>
                                          </p:spTgt>
                                        </p:tgtEl>
                                        <p:attrNameLst>
                                          <p:attrName>ppt_w</p:attrName>
                                        </p:attrNameLst>
                                      </p:cBhvr>
                                      <p:tavLst>
                                        <p:tav tm="0">
                                          <p:val>
                                            <p:strVal val="0"/>
                                          </p:val>
                                        </p:tav>
                                        <p:tav tm="100000">
                                          <p:val>
                                            <p:strVal val="#ppt_w"/>
                                          </p:val>
                                        </p:tav>
                                      </p:tavLst>
                                    </p:anim>
                                    <p:anim calcmode="lin" valueType="num">
                                      <p:cBhvr additive="base">
                                        <p:cTn id="56" dur="500"/>
                                        <p:tgtEl>
                                          <p:spTgt spid="167">
                                            <p:txEl>
                                              <p:pRg st="8" end="8"/>
                                            </p:txEl>
                                          </p:spTgt>
                                        </p:tgtEl>
                                        <p:attrNameLst>
                                          <p:attrName>ppt_h</p:attrName>
                                        </p:attrNameLst>
                                      </p:cBhvr>
                                      <p:tavLst>
                                        <p:tav tm="0">
                                          <p:val>
                                            <p:str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nodeType="clickEffect">
                                  <p:stCondLst>
                                    <p:cond delay="0"/>
                                  </p:stCondLst>
                                  <p:childTnLst>
                                    <p:set>
                                      <p:cBhvr>
                                        <p:cTn id="60" dur="1" fill="hold">
                                          <p:stCondLst>
                                            <p:cond delay="0"/>
                                          </p:stCondLst>
                                        </p:cTn>
                                        <p:tgtEl>
                                          <p:spTgt spid="167">
                                            <p:txEl>
                                              <p:pRg st="9" end="9"/>
                                            </p:txEl>
                                          </p:spTgt>
                                        </p:tgtEl>
                                        <p:attrNameLst>
                                          <p:attrName>style.visibility</p:attrName>
                                        </p:attrNameLst>
                                      </p:cBhvr>
                                      <p:to>
                                        <p:strVal val="visible"/>
                                      </p:to>
                                    </p:set>
                                    <p:anim calcmode="lin" valueType="num">
                                      <p:cBhvr additive="base">
                                        <p:cTn id="61" dur="500"/>
                                        <p:tgtEl>
                                          <p:spTgt spid="167">
                                            <p:txEl>
                                              <p:pRg st="9" end="9"/>
                                            </p:txEl>
                                          </p:spTgt>
                                        </p:tgtEl>
                                        <p:attrNameLst>
                                          <p:attrName>ppt_w</p:attrName>
                                        </p:attrNameLst>
                                      </p:cBhvr>
                                      <p:tavLst>
                                        <p:tav tm="0">
                                          <p:val>
                                            <p:strVal val="0"/>
                                          </p:val>
                                        </p:tav>
                                        <p:tav tm="100000">
                                          <p:val>
                                            <p:strVal val="#ppt_w"/>
                                          </p:val>
                                        </p:tav>
                                      </p:tavLst>
                                    </p:anim>
                                    <p:anim calcmode="lin" valueType="num">
                                      <p:cBhvr additive="base">
                                        <p:cTn id="62" dur="500"/>
                                        <p:tgtEl>
                                          <p:spTgt spid="167">
                                            <p:txEl>
                                              <p:pRg st="9" end="9"/>
                                            </p:txEl>
                                          </p:spTgt>
                                        </p:tgtEl>
                                        <p:attrNameLst>
                                          <p:attrName>ppt_h</p:attrName>
                                        </p:attrNameLst>
                                      </p:cBhvr>
                                      <p:tavLst>
                                        <p:tav tm="0">
                                          <p:val>
                                            <p:str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nodeType="clickEffect">
                                  <p:stCondLst>
                                    <p:cond delay="0"/>
                                  </p:stCondLst>
                                  <p:childTnLst>
                                    <p:set>
                                      <p:cBhvr>
                                        <p:cTn id="66" dur="1" fill="hold">
                                          <p:stCondLst>
                                            <p:cond delay="0"/>
                                          </p:stCondLst>
                                        </p:cTn>
                                        <p:tgtEl>
                                          <p:spTgt spid="167">
                                            <p:txEl>
                                              <p:pRg st="10" end="10"/>
                                            </p:txEl>
                                          </p:spTgt>
                                        </p:tgtEl>
                                        <p:attrNameLst>
                                          <p:attrName>style.visibility</p:attrName>
                                        </p:attrNameLst>
                                      </p:cBhvr>
                                      <p:to>
                                        <p:strVal val="visible"/>
                                      </p:to>
                                    </p:set>
                                    <p:anim calcmode="lin" valueType="num">
                                      <p:cBhvr additive="base">
                                        <p:cTn id="67" dur="500"/>
                                        <p:tgtEl>
                                          <p:spTgt spid="167">
                                            <p:txEl>
                                              <p:pRg st="10" end="10"/>
                                            </p:txEl>
                                          </p:spTgt>
                                        </p:tgtEl>
                                        <p:attrNameLst>
                                          <p:attrName>ppt_w</p:attrName>
                                        </p:attrNameLst>
                                      </p:cBhvr>
                                      <p:tavLst>
                                        <p:tav tm="0">
                                          <p:val>
                                            <p:strVal val="0"/>
                                          </p:val>
                                        </p:tav>
                                        <p:tav tm="100000">
                                          <p:val>
                                            <p:strVal val="#ppt_w"/>
                                          </p:val>
                                        </p:tav>
                                      </p:tavLst>
                                    </p:anim>
                                    <p:anim calcmode="lin" valueType="num">
                                      <p:cBhvr additive="base">
                                        <p:cTn id="68" dur="500"/>
                                        <p:tgtEl>
                                          <p:spTgt spid="167">
                                            <p:txEl>
                                              <p:pRg st="10" end="10"/>
                                            </p:txEl>
                                          </p:spTgt>
                                        </p:tgtEl>
                                        <p:attrNameLst>
                                          <p:attrName>ppt_h</p:attrName>
                                        </p:attrNameLst>
                                      </p:cBhvr>
                                      <p:tavLst>
                                        <p:tav tm="0">
                                          <p:val>
                                            <p:str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nodeType="clickEffect">
                                  <p:stCondLst>
                                    <p:cond delay="0"/>
                                  </p:stCondLst>
                                  <p:childTnLst>
                                    <p:set>
                                      <p:cBhvr>
                                        <p:cTn id="72" dur="1" fill="hold">
                                          <p:stCondLst>
                                            <p:cond delay="0"/>
                                          </p:stCondLst>
                                        </p:cTn>
                                        <p:tgtEl>
                                          <p:spTgt spid="167">
                                            <p:txEl>
                                              <p:pRg st="11" end="11"/>
                                            </p:txEl>
                                          </p:spTgt>
                                        </p:tgtEl>
                                        <p:attrNameLst>
                                          <p:attrName>style.visibility</p:attrName>
                                        </p:attrNameLst>
                                      </p:cBhvr>
                                      <p:to>
                                        <p:strVal val="visible"/>
                                      </p:to>
                                    </p:set>
                                    <p:anim calcmode="lin" valueType="num">
                                      <p:cBhvr additive="base">
                                        <p:cTn id="73" dur="500"/>
                                        <p:tgtEl>
                                          <p:spTgt spid="167">
                                            <p:txEl>
                                              <p:pRg st="11" end="11"/>
                                            </p:txEl>
                                          </p:spTgt>
                                        </p:tgtEl>
                                        <p:attrNameLst>
                                          <p:attrName>ppt_w</p:attrName>
                                        </p:attrNameLst>
                                      </p:cBhvr>
                                      <p:tavLst>
                                        <p:tav tm="0">
                                          <p:val>
                                            <p:strVal val="0"/>
                                          </p:val>
                                        </p:tav>
                                        <p:tav tm="100000">
                                          <p:val>
                                            <p:strVal val="#ppt_w"/>
                                          </p:val>
                                        </p:tav>
                                      </p:tavLst>
                                    </p:anim>
                                    <p:anim calcmode="lin" valueType="num">
                                      <p:cBhvr additive="base">
                                        <p:cTn id="74" dur="500"/>
                                        <p:tgtEl>
                                          <p:spTgt spid="167">
                                            <p:txEl>
                                              <p:pRg st="11" end="11"/>
                                            </p:txEl>
                                          </p:spTgt>
                                        </p:tgtEl>
                                        <p:attrNameLst>
                                          <p:attrName>ppt_h</p:attrName>
                                        </p:attrNameLst>
                                      </p:cBhvr>
                                      <p:tavLst>
                                        <p:tav tm="0">
                                          <p:val>
                                            <p:str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16" fill="hold" nodeType="clickEffect">
                                  <p:stCondLst>
                                    <p:cond delay="0"/>
                                  </p:stCondLst>
                                  <p:childTnLst>
                                    <p:set>
                                      <p:cBhvr>
                                        <p:cTn id="78" dur="1" fill="hold">
                                          <p:stCondLst>
                                            <p:cond delay="0"/>
                                          </p:stCondLst>
                                        </p:cTn>
                                        <p:tgtEl>
                                          <p:spTgt spid="167">
                                            <p:txEl>
                                              <p:pRg st="12" end="12"/>
                                            </p:txEl>
                                          </p:spTgt>
                                        </p:tgtEl>
                                        <p:attrNameLst>
                                          <p:attrName>style.visibility</p:attrName>
                                        </p:attrNameLst>
                                      </p:cBhvr>
                                      <p:to>
                                        <p:strVal val="visible"/>
                                      </p:to>
                                    </p:set>
                                    <p:anim calcmode="lin" valueType="num">
                                      <p:cBhvr additive="base">
                                        <p:cTn id="79" dur="500"/>
                                        <p:tgtEl>
                                          <p:spTgt spid="167">
                                            <p:txEl>
                                              <p:pRg st="12" end="12"/>
                                            </p:txEl>
                                          </p:spTgt>
                                        </p:tgtEl>
                                        <p:attrNameLst>
                                          <p:attrName>ppt_w</p:attrName>
                                        </p:attrNameLst>
                                      </p:cBhvr>
                                      <p:tavLst>
                                        <p:tav tm="0">
                                          <p:val>
                                            <p:strVal val="0"/>
                                          </p:val>
                                        </p:tav>
                                        <p:tav tm="100000">
                                          <p:val>
                                            <p:strVal val="#ppt_w"/>
                                          </p:val>
                                        </p:tav>
                                      </p:tavLst>
                                    </p:anim>
                                    <p:anim calcmode="lin" valueType="num">
                                      <p:cBhvr additive="base">
                                        <p:cTn id="80" dur="500"/>
                                        <p:tgtEl>
                                          <p:spTgt spid="167">
                                            <p:txEl>
                                              <p:pRg st="12" end="12"/>
                                            </p:txEl>
                                          </p:spTgt>
                                        </p:tgtEl>
                                        <p:attrNameLst>
                                          <p:attrName>ppt_h</p:attrName>
                                        </p:attrNameLst>
                                      </p:cBhvr>
                                      <p:tavLst>
                                        <p:tav tm="0">
                                          <p:val>
                                            <p:strVal val="0"/>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3" presetClass="entr" presetSubtype="16" fill="hold" nodeType="clickEffect">
                                  <p:stCondLst>
                                    <p:cond delay="0"/>
                                  </p:stCondLst>
                                  <p:childTnLst>
                                    <p:set>
                                      <p:cBhvr>
                                        <p:cTn id="84" dur="1" fill="hold">
                                          <p:stCondLst>
                                            <p:cond delay="0"/>
                                          </p:stCondLst>
                                        </p:cTn>
                                        <p:tgtEl>
                                          <p:spTgt spid="167">
                                            <p:txEl>
                                              <p:pRg st="13" end="13"/>
                                            </p:txEl>
                                          </p:spTgt>
                                        </p:tgtEl>
                                        <p:attrNameLst>
                                          <p:attrName>style.visibility</p:attrName>
                                        </p:attrNameLst>
                                      </p:cBhvr>
                                      <p:to>
                                        <p:strVal val="visible"/>
                                      </p:to>
                                    </p:set>
                                    <p:anim calcmode="lin" valueType="num">
                                      <p:cBhvr additive="base">
                                        <p:cTn id="85" dur="500"/>
                                        <p:tgtEl>
                                          <p:spTgt spid="167">
                                            <p:txEl>
                                              <p:pRg st="13" end="13"/>
                                            </p:txEl>
                                          </p:spTgt>
                                        </p:tgtEl>
                                        <p:attrNameLst>
                                          <p:attrName>ppt_w</p:attrName>
                                        </p:attrNameLst>
                                      </p:cBhvr>
                                      <p:tavLst>
                                        <p:tav tm="0">
                                          <p:val>
                                            <p:strVal val="0"/>
                                          </p:val>
                                        </p:tav>
                                        <p:tav tm="100000">
                                          <p:val>
                                            <p:strVal val="#ppt_w"/>
                                          </p:val>
                                        </p:tav>
                                      </p:tavLst>
                                    </p:anim>
                                    <p:anim calcmode="lin" valueType="num">
                                      <p:cBhvr additive="base">
                                        <p:cTn id="86" dur="500"/>
                                        <p:tgtEl>
                                          <p:spTgt spid="167">
                                            <p:txEl>
                                              <p:pRg st="13" end="13"/>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9"/>
          <p:cNvSpPr txBox="1">
            <a:spLocks noGrp="1"/>
          </p:cNvSpPr>
          <p:nvPr>
            <p:ph type="title"/>
          </p:nvPr>
        </p:nvSpPr>
        <p:spPr>
          <a:xfrm>
            <a:off x="467544" y="357504"/>
            <a:ext cx="8229600" cy="585600"/>
          </a:xfrm>
          <a:prstGeom prst="rect">
            <a:avLst/>
          </a:prstGeom>
          <a:noFill/>
          <a:ln>
            <a:noFill/>
          </a:ln>
        </p:spPr>
        <p:txBody>
          <a:bodyPr spcFirstLastPara="1" wrap="square" lIns="0" tIns="45700" rIns="0" bIns="0" anchor="b" anchorCtr="0">
            <a:normAutofit/>
          </a:bodyPr>
          <a:lstStyle/>
          <a:p>
            <a:pPr marL="0" lvl="0" indent="0" algn="l" rtl="1">
              <a:spcBef>
                <a:spcPts val="0"/>
              </a:spcBef>
              <a:spcAft>
                <a:spcPts val="0"/>
              </a:spcAft>
              <a:buClr>
                <a:schemeClr val="dk2"/>
              </a:buClr>
              <a:buSzPts val="5000"/>
              <a:buFont typeface="Calibri"/>
              <a:buNone/>
            </a:pPr>
            <a:r>
              <a:rPr lang="iw"/>
              <a:t>ניסוי לבחינת מסלול התפשטות האור</a:t>
            </a:r>
            <a:endParaRPr/>
          </a:p>
        </p:txBody>
      </p:sp>
      <p:sp>
        <p:nvSpPr>
          <p:cNvPr id="177" name="Google Shape;177;p29"/>
          <p:cNvSpPr txBox="1">
            <a:spLocks noGrp="1"/>
          </p:cNvSpPr>
          <p:nvPr>
            <p:ph type="body" idx="1"/>
          </p:nvPr>
        </p:nvSpPr>
        <p:spPr>
          <a:xfrm>
            <a:off x="457200" y="1005576"/>
            <a:ext cx="8229600" cy="3738000"/>
          </a:xfrm>
          <a:prstGeom prst="rect">
            <a:avLst/>
          </a:prstGeom>
          <a:noFill/>
          <a:ln>
            <a:noFill/>
          </a:ln>
        </p:spPr>
        <p:txBody>
          <a:bodyPr spcFirstLastPara="1" wrap="square" lIns="91425" tIns="45700" rIns="91425" bIns="45700" anchor="t" anchorCtr="0">
            <a:normAutofit lnSpcReduction="20000"/>
          </a:bodyPr>
          <a:lstStyle/>
          <a:p>
            <a:pPr marL="274320" lvl="0" indent="-274320" algn="r" rtl="1">
              <a:spcBef>
                <a:spcPts val="0"/>
              </a:spcBef>
              <a:spcAft>
                <a:spcPts val="0"/>
              </a:spcAft>
              <a:buClr>
                <a:schemeClr val="dk1"/>
              </a:buClr>
              <a:buSzPts val="2470"/>
              <a:buChar char="●"/>
            </a:pPr>
            <a:r>
              <a:rPr lang="iw">
                <a:solidFill>
                  <a:schemeClr val="dk1"/>
                </a:solidFill>
              </a:rPr>
              <a:t>אלומת אור שבדרכה יש אבקה</a:t>
            </a: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0" lvl="0" indent="0" algn="r" rtl="1">
              <a:spcBef>
                <a:spcPts val="520"/>
              </a:spcBef>
              <a:spcAft>
                <a:spcPts val="0"/>
              </a:spcAft>
              <a:buSzPts val="2470"/>
              <a:buNone/>
            </a:pPr>
            <a:endParaRPr>
              <a:solidFill>
                <a:schemeClr val="dk1"/>
              </a:solidFill>
            </a:endParaRPr>
          </a:p>
          <a:p>
            <a:pPr marL="228600" lvl="0" indent="-228600" algn="r" rtl="1">
              <a:spcBef>
                <a:spcPts val="520"/>
              </a:spcBef>
              <a:spcAft>
                <a:spcPts val="0"/>
              </a:spcAft>
              <a:buClr>
                <a:schemeClr val="dk1"/>
              </a:buClr>
              <a:buSzPts val="2470"/>
              <a:buFont typeface="Calibri"/>
              <a:buAutoNum type="arabicPeriod"/>
            </a:pPr>
            <a:r>
              <a:rPr lang="iw">
                <a:solidFill>
                  <a:schemeClr val="dk1"/>
                </a:solidFill>
              </a:rPr>
              <a:t>כיצד נוצר המסלול המואר המתווה את דרכו של האור?</a:t>
            </a:r>
            <a:endParaRPr>
              <a:solidFill>
                <a:schemeClr val="dk1"/>
              </a:solidFill>
            </a:endParaRPr>
          </a:p>
          <a:p>
            <a:pPr marL="228600" lvl="0" indent="-228600" algn="r" rtl="1">
              <a:spcBef>
                <a:spcPts val="520"/>
              </a:spcBef>
              <a:spcAft>
                <a:spcPts val="0"/>
              </a:spcAft>
              <a:buClr>
                <a:schemeClr val="dk1"/>
              </a:buClr>
              <a:buSzPts val="2470"/>
              <a:buFont typeface="Calibri"/>
              <a:buAutoNum type="arabicPeriod"/>
            </a:pPr>
            <a:r>
              <a:rPr lang="iw">
                <a:solidFill>
                  <a:schemeClr val="dk1"/>
                </a:solidFill>
              </a:rPr>
              <a:t>מדוע לא רואים את המסלול ללא האבקה? </a:t>
            </a:r>
            <a:endParaRPr>
              <a:solidFill>
                <a:schemeClr val="dk1"/>
              </a:solidFill>
            </a:endParaRPr>
          </a:p>
          <a:p>
            <a:pPr marL="228600" lvl="0" indent="-228600" algn="r" rtl="1">
              <a:spcBef>
                <a:spcPts val="520"/>
              </a:spcBef>
              <a:spcAft>
                <a:spcPts val="1200"/>
              </a:spcAft>
              <a:buClr>
                <a:schemeClr val="dk1"/>
              </a:buClr>
              <a:buSzPts val="2470"/>
              <a:buFont typeface="Calibri"/>
              <a:buAutoNum type="arabicPeriod"/>
            </a:pPr>
            <a:r>
              <a:rPr lang="iw">
                <a:solidFill>
                  <a:schemeClr val="dk1"/>
                </a:solidFill>
              </a:rPr>
              <a:t>האם אתם מכירים תופעות נוספות שבהן רואים את האלומה? </a:t>
            </a:r>
            <a:endParaRPr>
              <a:solidFill>
                <a:schemeClr val="dk1"/>
              </a:solidFill>
            </a:endParaRPr>
          </a:p>
        </p:txBody>
      </p:sp>
      <p:pic>
        <p:nvPicPr>
          <p:cNvPr id="178" name="Google Shape;178;p29"/>
          <p:cNvPicPr preferRelativeResize="0"/>
          <p:nvPr/>
        </p:nvPicPr>
        <p:blipFill rotWithShape="1">
          <a:blip r:embed="rId3">
            <a:alphaModFix/>
          </a:blip>
          <a:srcRect/>
          <a:stretch/>
        </p:blipFill>
        <p:spPr>
          <a:xfrm>
            <a:off x="539552" y="1132492"/>
            <a:ext cx="2700300" cy="216407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77">
                                            <p:txEl>
                                              <p:pRg st="0" end="0"/>
                                            </p:txEl>
                                          </p:spTgt>
                                        </p:tgtEl>
                                        <p:attrNameLst>
                                          <p:attrName>style.visibility</p:attrName>
                                        </p:attrNameLst>
                                      </p:cBhvr>
                                      <p:to>
                                        <p:strVal val="visible"/>
                                      </p:to>
                                    </p:set>
                                    <p:anim calcmode="lin" valueType="num">
                                      <p:cBhvr additive="base">
                                        <p:cTn id="7" dur="500"/>
                                        <p:tgtEl>
                                          <p:spTgt spid="177">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177">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177">
                                            <p:txEl>
                                              <p:pRg st="1" end="1"/>
                                            </p:txEl>
                                          </p:spTgt>
                                        </p:tgtEl>
                                        <p:attrNameLst>
                                          <p:attrName>style.visibility</p:attrName>
                                        </p:attrNameLst>
                                      </p:cBhvr>
                                      <p:to>
                                        <p:strVal val="visible"/>
                                      </p:to>
                                    </p:set>
                                    <p:anim calcmode="lin" valueType="num">
                                      <p:cBhvr additive="base">
                                        <p:cTn id="13" dur="500"/>
                                        <p:tgtEl>
                                          <p:spTgt spid="177">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177">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177">
                                            <p:txEl>
                                              <p:pRg st="2" end="2"/>
                                            </p:txEl>
                                          </p:spTgt>
                                        </p:tgtEl>
                                        <p:attrNameLst>
                                          <p:attrName>style.visibility</p:attrName>
                                        </p:attrNameLst>
                                      </p:cBhvr>
                                      <p:to>
                                        <p:strVal val="visible"/>
                                      </p:to>
                                    </p:set>
                                    <p:anim calcmode="lin" valueType="num">
                                      <p:cBhvr additive="base">
                                        <p:cTn id="19" dur="500"/>
                                        <p:tgtEl>
                                          <p:spTgt spid="177">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177">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77">
                                            <p:txEl>
                                              <p:pRg st="3" end="3"/>
                                            </p:txEl>
                                          </p:spTgt>
                                        </p:tgtEl>
                                        <p:attrNameLst>
                                          <p:attrName>style.visibility</p:attrName>
                                        </p:attrNameLst>
                                      </p:cBhvr>
                                      <p:to>
                                        <p:strVal val="visible"/>
                                      </p:to>
                                    </p:set>
                                    <p:anim calcmode="lin" valueType="num">
                                      <p:cBhvr additive="base">
                                        <p:cTn id="25" dur="500"/>
                                        <p:tgtEl>
                                          <p:spTgt spid="177">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177">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77">
                                            <p:txEl>
                                              <p:pRg st="4" end="4"/>
                                            </p:txEl>
                                          </p:spTgt>
                                        </p:tgtEl>
                                        <p:attrNameLst>
                                          <p:attrName>style.visibility</p:attrName>
                                        </p:attrNameLst>
                                      </p:cBhvr>
                                      <p:to>
                                        <p:strVal val="visible"/>
                                      </p:to>
                                    </p:set>
                                    <p:anim calcmode="lin" valueType="num">
                                      <p:cBhvr additive="base">
                                        <p:cTn id="31" dur="500"/>
                                        <p:tgtEl>
                                          <p:spTgt spid="177">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177">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177">
                                            <p:txEl>
                                              <p:pRg st="5" end="5"/>
                                            </p:txEl>
                                          </p:spTgt>
                                        </p:tgtEl>
                                        <p:attrNameLst>
                                          <p:attrName>style.visibility</p:attrName>
                                        </p:attrNameLst>
                                      </p:cBhvr>
                                      <p:to>
                                        <p:strVal val="visible"/>
                                      </p:to>
                                    </p:set>
                                    <p:anim calcmode="lin" valueType="num">
                                      <p:cBhvr additive="base">
                                        <p:cTn id="37" dur="500"/>
                                        <p:tgtEl>
                                          <p:spTgt spid="177">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177">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177">
                                            <p:txEl>
                                              <p:pRg st="6" end="6"/>
                                            </p:txEl>
                                          </p:spTgt>
                                        </p:tgtEl>
                                        <p:attrNameLst>
                                          <p:attrName>style.visibility</p:attrName>
                                        </p:attrNameLst>
                                      </p:cBhvr>
                                      <p:to>
                                        <p:strVal val="visible"/>
                                      </p:to>
                                    </p:set>
                                    <p:anim calcmode="lin" valueType="num">
                                      <p:cBhvr additive="base">
                                        <p:cTn id="43" dur="500"/>
                                        <p:tgtEl>
                                          <p:spTgt spid="177">
                                            <p:txEl>
                                              <p:pRg st="6" end="6"/>
                                            </p:txEl>
                                          </p:spTgt>
                                        </p:tgtEl>
                                        <p:attrNameLst>
                                          <p:attrName>ppt_w</p:attrName>
                                        </p:attrNameLst>
                                      </p:cBhvr>
                                      <p:tavLst>
                                        <p:tav tm="0">
                                          <p:val>
                                            <p:strVal val="0"/>
                                          </p:val>
                                        </p:tav>
                                        <p:tav tm="100000">
                                          <p:val>
                                            <p:strVal val="#ppt_w"/>
                                          </p:val>
                                        </p:tav>
                                      </p:tavLst>
                                    </p:anim>
                                    <p:anim calcmode="lin" valueType="num">
                                      <p:cBhvr additive="base">
                                        <p:cTn id="44" dur="500"/>
                                        <p:tgtEl>
                                          <p:spTgt spid="177">
                                            <p:txEl>
                                              <p:pRg st="6" end="6"/>
                                            </p:txEl>
                                          </p:spTgt>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177">
                                            <p:txEl>
                                              <p:pRg st="7" end="7"/>
                                            </p:txEl>
                                          </p:spTgt>
                                        </p:tgtEl>
                                        <p:attrNameLst>
                                          <p:attrName>style.visibility</p:attrName>
                                        </p:attrNameLst>
                                      </p:cBhvr>
                                      <p:to>
                                        <p:strVal val="visible"/>
                                      </p:to>
                                    </p:set>
                                    <p:anim calcmode="lin" valueType="num">
                                      <p:cBhvr additive="base">
                                        <p:cTn id="49" dur="500"/>
                                        <p:tgtEl>
                                          <p:spTgt spid="177">
                                            <p:txEl>
                                              <p:pRg st="7" end="7"/>
                                            </p:txEl>
                                          </p:spTgt>
                                        </p:tgtEl>
                                        <p:attrNameLst>
                                          <p:attrName>ppt_w</p:attrName>
                                        </p:attrNameLst>
                                      </p:cBhvr>
                                      <p:tavLst>
                                        <p:tav tm="0">
                                          <p:val>
                                            <p:strVal val="0"/>
                                          </p:val>
                                        </p:tav>
                                        <p:tav tm="100000">
                                          <p:val>
                                            <p:strVal val="#ppt_w"/>
                                          </p:val>
                                        </p:tav>
                                      </p:tavLst>
                                    </p:anim>
                                    <p:anim calcmode="lin" valueType="num">
                                      <p:cBhvr additive="base">
                                        <p:cTn id="50" dur="500"/>
                                        <p:tgtEl>
                                          <p:spTgt spid="177">
                                            <p:txEl>
                                              <p:pRg st="7" end="7"/>
                                            </p:txEl>
                                          </p:spTgt>
                                        </p:tgtEl>
                                        <p:attrNameLst>
                                          <p:attrName>ppt_h</p:attrName>
                                        </p:attrNameLst>
                                      </p:cBhvr>
                                      <p:tavLst>
                                        <p:tav tm="0">
                                          <p:val>
                                            <p:str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177">
                                            <p:txEl>
                                              <p:pRg st="8" end="8"/>
                                            </p:txEl>
                                          </p:spTgt>
                                        </p:tgtEl>
                                        <p:attrNameLst>
                                          <p:attrName>style.visibility</p:attrName>
                                        </p:attrNameLst>
                                      </p:cBhvr>
                                      <p:to>
                                        <p:strVal val="visible"/>
                                      </p:to>
                                    </p:set>
                                    <p:anim calcmode="lin" valueType="num">
                                      <p:cBhvr additive="base">
                                        <p:cTn id="55" dur="500"/>
                                        <p:tgtEl>
                                          <p:spTgt spid="177">
                                            <p:txEl>
                                              <p:pRg st="8" end="8"/>
                                            </p:txEl>
                                          </p:spTgt>
                                        </p:tgtEl>
                                        <p:attrNameLst>
                                          <p:attrName>ppt_w</p:attrName>
                                        </p:attrNameLst>
                                      </p:cBhvr>
                                      <p:tavLst>
                                        <p:tav tm="0">
                                          <p:val>
                                            <p:strVal val="0"/>
                                          </p:val>
                                        </p:tav>
                                        <p:tav tm="100000">
                                          <p:val>
                                            <p:strVal val="#ppt_w"/>
                                          </p:val>
                                        </p:tav>
                                      </p:tavLst>
                                    </p:anim>
                                    <p:anim calcmode="lin" valueType="num">
                                      <p:cBhvr additive="base">
                                        <p:cTn id="56" dur="500"/>
                                        <p:tgtEl>
                                          <p:spTgt spid="177">
                                            <p:txEl>
                                              <p:pRg st="8" end="8"/>
                                            </p:txEl>
                                          </p:spTgt>
                                        </p:tgtEl>
                                        <p:attrNameLst>
                                          <p:attrName>ppt_h</p:attrName>
                                        </p:attrNameLst>
                                      </p:cBhvr>
                                      <p:tavLst>
                                        <p:tav tm="0">
                                          <p:val>
                                            <p:str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nodeType="clickEffect">
                                  <p:stCondLst>
                                    <p:cond delay="0"/>
                                  </p:stCondLst>
                                  <p:childTnLst>
                                    <p:set>
                                      <p:cBhvr>
                                        <p:cTn id="60" dur="1" fill="hold">
                                          <p:stCondLst>
                                            <p:cond delay="0"/>
                                          </p:stCondLst>
                                        </p:cTn>
                                        <p:tgtEl>
                                          <p:spTgt spid="177">
                                            <p:txEl>
                                              <p:pRg st="9" end="9"/>
                                            </p:txEl>
                                          </p:spTgt>
                                        </p:tgtEl>
                                        <p:attrNameLst>
                                          <p:attrName>style.visibility</p:attrName>
                                        </p:attrNameLst>
                                      </p:cBhvr>
                                      <p:to>
                                        <p:strVal val="visible"/>
                                      </p:to>
                                    </p:set>
                                    <p:anim calcmode="lin" valueType="num">
                                      <p:cBhvr additive="base">
                                        <p:cTn id="61" dur="500"/>
                                        <p:tgtEl>
                                          <p:spTgt spid="177">
                                            <p:txEl>
                                              <p:pRg st="9" end="9"/>
                                            </p:txEl>
                                          </p:spTgt>
                                        </p:tgtEl>
                                        <p:attrNameLst>
                                          <p:attrName>ppt_w</p:attrName>
                                        </p:attrNameLst>
                                      </p:cBhvr>
                                      <p:tavLst>
                                        <p:tav tm="0">
                                          <p:val>
                                            <p:strVal val="0"/>
                                          </p:val>
                                        </p:tav>
                                        <p:tav tm="100000">
                                          <p:val>
                                            <p:strVal val="#ppt_w"/>
                                          </p:val>
                                        </p:tav>
                                      </p:tavLst>
                                    </p:anim>
                                    <p:anim calcmode="lin" valueType="num">
                                      <p:cBhvr additive="base">
                                        <p:cTn id="62" dur="500"/>
                                        <p:tgtEl>
                                          <p:spTgt spid="177">
                                            <p:txEl>
                                              <p:pRg st="9" end="9"/>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0"/>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000"/>
              <a:buFont typeface="Calibri"/>
              <a:buNone/>
            </a:pPr>
            <a:r>
              <a:rPr lang="iw" sz="4000"/>
              <a:t>מהירות האור</a:t>
            </a:r>
            <a:endParaRPr sz="4000"/>
          </a:p>
        </p:txBody>
      </p:sp>
      <p:sp>
        <p:nvSpPr>
          <p:cNvPr id="185" name="Google Shape;185;p30"/>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fontScale="92500"/>
          </a:bodyPr>
          <a:lstStyle/>
          <a:p>
            <a:pPr marL="274320" lvl="0" indent="-259842" algn="r" rtl="1">
              <a:spcBef>
                <a:spcPts val="0"/>
              </a:spcBef>
              <a:spcAft>
                <a:spcPts val="0"/>
              </a:spcAft>
              <a:buClr>
                <a:schemeClr val="dk1"/>
              </a:buClr>
              <a:buSzPct val="95000"/>
              <a:buChar char="●"/>
            </a:pPr>
            <a:r>
              <a:rPr lang="iw" sz="3200">
                <a:solidFill>
                  <a:schemeClr val="dk1"/>
                </a:solidFill>
              </a:rPr>
              <a:t>מהירות האור היא 300,000 קילומטרים בשנייה (בריק</a:t>
            </a:r>
            <a:r>
              <a:rPr lang="iw">
                <a:solidFill>
                  <a:schemeClr val="dk1"/>
                </a:solidFill>
              </a:rPr>
              <a:t>)</a:t>
            </a:r>
            <a:endParaRPr>
              <a:solidFill>
                <a:schemeClr val="dk1"/>
              </a:solidFill>
            </a:endParaRPr>
          </a:p>
          <a:p>
            <a:pPr marL="274320" lvl="0" indent="-117475" algn="r" rtl="1">
              <a:spcBef>
                <a:spcPts val="520"/>
              </a:spcBef>
              <a:spcAft>
                <a:spcPts val="0"/>
              </a:spcAft>
              <a:buSzPct val="137222"/>
              <a:buNone/>
            </a:pPr>
            <a:endParaRPr/>
          </a:p>
          <a:p>
            <a:pPr marL="274320" lvl="0" indent="-262557" algn="r" rtl="1">
              <a:spcBef>
                <a:spcPts val="520"/>
              </a:spcBef>
              <a:spcAft>
                <a:spcPts val="0"/>
              </a:spcAft>
              <a:buClr>
                <a:schemeClr val="dk1"/>
              </a:buClr>
              <a:buSzPct val="137222"/>
              <a:buChar char="●"/>
            </a:pPr>
            <a:r>
              <a:rPr lang="iw">
                <a:solidFill>
                  <a:schemeClr val="dk1"/>
                </a:solidFill>
              </a:rPr>
              <a:t>כמה דוגמאות להמחשת המהירות:</a:t>
            </a:r>
            <a:endParaRPr>
              <a:solidFill>
                <a:schemeClr val="dk1"/>
              </a:solidFill>
            </a:endParaRPr>
          </a:p>
          <a:p>
            <a:pPr marL="0" lvl="0" indent="0" algn="r" rtl="1">
              <a:spcBef>
                <a:spcPts val="520"/>
              </a:spcBef>
              <a:spcAft>
                <a:spcPts val="0"/>
              </a:spcAft>
              <a:buSzPct val="137222"/>
              <a:buNone/>
            </a:pPr>
            <a:endParaRPr>
              <a:solidFill>
                <a:schemeClr val="dk1"/>
              </a:solidFill>
            </a:endParaRPr>
          </a:p>
          <a:p>
            <a:pPr marL="274320" lvl="0" indent="-262557" algn="r" rtl="1">
              <a:spcBef>
                <a:spcPts val="520"/>
              </a:spcBef>
              <a:spcAft>
                <a:spcPts val="0"/>
              </a:spcAft>
              <a:buClr>
                <a:schemeClr val="dk1"/>
              </a:buClr>
              <a:buSzPct val="137222"/>
              <a:buChar char="●"/>
            </a:pPr>
            <a:r>
              <a:rPr lang="iw">
                <a:solidFill>
                  <a:schemeClr val="dk1"/>
                </a:solidFill>
              </a:rPr>
              <a:t>האור יכול להקיף את כדור הארץ 7 פעמים בשנייה.</a:t>
            </a:r>
            <a:endParaRPr>
              <a:solidFill>
                <a:schemeClr val="dk1"/>
              </a:solidFill>
            </a:endParaRPr>
          </a:p>
          <a:p>
            <a:pPr marL="274320" lvl="0" indent="-262557" algn="r" rtl="1">
              <a:spcBef>
                <a:spcPts val="520"/>
              </a:spcBef>
              <a:spcAft>
                <a:spcPts val="0"/>
              </a:spcAft>
              <a:buClr>
                <a:schemeClr val="dk1"/>
              </a:buClr>
              <a:buSzPct val="137222"/>
              <a:buChar char="●"/>
            </a:pPr>
            <a:r>
              <a:rPr lang="iw">
                <a:solidFill>
                  <a:schemeClr val="dk1"/>
                </a:solidFill>
              </a:rPr>
              <a:t>מכדור הארץ לירח במהירות האור – שניה ושליש.</a:t>
            </a:r>
            <a:endParaRPr>
              <a:solidFill>
                <a:schemeClr val="dk1"/>
              </a:solidFill>
            </a:endParaRPr>
          </a:p>
          <a:p>
            <a:pPr marL="274320" lvl="0" indent="-262557" algn="r" rtl="1">
              <a:spcBef>
                <a:spcPts val="520"/>
              </a:spcBef>
              <a:spcAft>
                <a:spcPts val="1200"/>
              </a:spcAft>
              <a:buClr>
                <a:schemeClr val="dk1"/>
              </a:buClr>
              <a:buSzPct val="137222"/>
              <a:buChar char="●"/>
            </a:pPr>
            <a:r>
              <a:rPr lang="iw">
                <a:solidFill>
                  <a:schemeClr val="dk1"/>
                </a:solidFill>
              </a:rPr>
              <a:t>מישראל לארה"ב במהירות האור – שלוש מאיות שניה.</a:t>
            </a:r>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1"/>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000"/>
              <a:buFont typeface="Calibri"/>
              <a:buNone/>
            </a:pPr>
            <a:r>
              <a:rPr lang="iw" sz="4000"/>
              <a:t>חישוב מהירות האור</a:t>
            </a:r>
            <a:endParaRPr sz="4000"/>
          </a:p>
        </p:txBody>
      </p:sp>
      <p:sp>
        <p:nvSpPr>
          <p:cNvPr id="192" name="Google Shape;192;p31"/>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rPr>
              <a:t>ניסוי גליליאו (שלא הצליח)</a:t>
            </a:r>
            <a:endParaRPr>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274320" algn="r" rtl="1">
              <a:spcBef>
                <a:spcPts val="520"/>
              </a:spcBef>
              <a:spcAft>
                <a:spcPts val="1200"/>
              </a:spcAft>
              <a:buClr>
                <a:schemeClr val="dk1"/>
              </a:buClr>
              <a:buSzPts val="2470"/>
              <a:buChar char="●"/>
            </a:pPr>
            <a:r>
              <a:rPr lang="iw">
                <a:solidFill>
                  <a:schemeClr val="dk1"/>
                </a:solidFill>
              </a:rPr>
              <a:t>מאוחר יותר הצליח אסטרונום בשם אולף </a:t>
            </a:r>
            <a:r>
              <a:rPr lang="iw">
                <a:solidFill>
                  <a:schemeClr val="dk1"/>
                </a:solidFill>
                <a:latin typeface="Arial"/>
                <a:ea typeface="Arial"/>
                <a:cs typeface="Arial"/>
                <a:sym typeface="Arial"/>
              </a:rPr>
              <a:t>רמר</a:t>
            </a:r>
            <a:r>
              <a:rPr lang="iw">
                <a:solidFill>
                  <a:schemeClr val="dk1"/>
                </a:solidFill>
              </a:rPr>
              <a:t> לעשות זאת.</a:t>
            </a:r>
            <a:endParaRPr>
              <a:solidFill>
                <a:schemeClr val="dk1"/>
              </a:solidFill>
            </a:endParaRPr>
          </a:p>
        </p:txBody>
      </p:sp>
      <p:pic>
        <p:nvPicPr>
          <p:cNvPr id="193" name="Google Shape;193;p31"/>
          <p:cNvPicPr preferRelativeResize="0"/>
          <p:nvPr/>
        </p:nvPicPr>
        <p:blipFill rotWithShape="1">
          <a:blip r:embed="rId3">
            <a:alphaModFix/>
          </a:blip>
          <a:srcRect/>
          <a:stretch/>
        </p:blipFill>
        <p:spPr>
          <a:xfrm>
            <a:off x="3851920" y="1923678"/>
            <a:ext cx="3345525" cy="1154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2"/>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Autofit/>
          </a:bodyPr>
          <a:lstStyle/>
          <a:p>
            <a:pPr marL="0" lvl="0" indent="0" algn="r" rtl="1">
              <a:spcBef>
                <a:spcPts val="0"/>
              </a:spcBef>
              <a:spcAft>
                <a:spcPts val="0"/>
              </a:spcAft>
              <a:buClr>
                <a:schemeClr val="dk2"/>
              </a:buClr>
              <a:buSzPts val="4000"/>
              <a:buFont typeface="Calibri"/>
              <a:buNone/>
            </a:pPr>
            <a:r>
              <a:rPr lang="iw" sz="4000"/>
              <a:t>איך נוצר צל?</a:t>
            </a:r>
            <a:endParaRPr sz="4000"/>
          </a:p>
        </p:txBody>
      </p:sp>
      <p:sp>
        <p:nvSpPr>
          <p:cNvPr id="200" name="Google Shape;200;p32"/>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rPr>
              <a:t>מהו צל? – מקום חשוך.</a:t>
            </a: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274320" algn="r" rtl="1">
              <a:spcBef>
                <a:spcPts val="520"/>
              </a:spcBef>
              <a:spcAft>
                <a:spcPts val="0"/>
              </a:spcAft>
              <a:buClr>
                <a:schemeClr val="dk1"/>
              </a:buClr>
              <a:buSzPts val="2470"/>
              <a:buChar char="●"/>
            </a:pPr>
            <a:r>
              <a:rPr lang="iw">
                <a:solidFill>
                  <a:schemeClr val="dk1"/>
                </a:solidFill>
              </a:rPr>
              <a:t>דרך ההיווצרות – גוף אטום חוסם אור המגיע מצד אחד, ולכן האור אינו מגיע לצד השני.</a:t>
            </a:r>
            <a:endParaRPr>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1200"/>
              </a:spcAft>
              <a:buSzPts val="2470"/>
              <a:buNone/>
            </a:pPr>
            <a:endParaRPr/>
          </a:p>
        </p:txBody>
      </p:sp>
      <p:pic>
        <p:nvPicPr>
          <p:cNvPr id="201" name="Google Shape;201;p32"/>
          <p:cNvPicPr preferRelativeResize="0"/>
          <p:nvPr/>
        </p:nvPicPr>
        <p:blipFill rotWithShape="1">
          <a:blip r:embed="rId3">
            <a:alphaModFix/>
          </a:blip>
          <a:srcRect/>
          <a:stretch/>
        </p:blipFill>
        <p:spPr>
          <a:xfrm>
            <a:off x="5940152" y="3389351"/>
            <a:ext cx="1512168" cy="1134126"/>
          </a:xfrm>
          <a:prstGeom prst="rect">
            <a:avLst/>
          </a:prstGeom>
          <a:noFill/>
          <a:ln>
            <a:noFill/>
          </a:ln>
        </p:spPr>
      </p:pic>
      <p:pic>
        <p:nvPicPr>
          <p:cNvPr id="202" name="Google Shape;202;p32"/>
          <p:cNvPicPr preferRelativeResize="0"/>
          <p:nvPr/>
        </p:nvPicPr>
        <p:blipFill rotWithShape="1">
          <a:blip r:embed="rId4">
            <a:alphaModFix/>
          </a:blip>
          <a:srcRect/>
          <a:stretch/>
        </p:blipFill>
        <p:spPr>
          <a:xfrm>
            <a:off x="1547664" y="3359648"/>
            <a:ext cx="1620180" cy="116383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3"/>
          <p:cNvSpPr txBox="1">
            <a:spLocks noGrp="1"/>
          </p:cNvSpPr>
          <p:nvPr>
            <p:ph type="title"/>
          </p:nvPr>
        </p:nvSpPr>
        <p:spPr>
          <a:xfrm>
            <a:off x="395536" y="528066"/>
            <a:ext cx="8496900" cy="477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2800"/>
              <a:t>מה הקשר בין מרחק מקור האור מהמחסום לבין גודל הצל הנוצר?</a:t>
            </a:r>
            <a:endParaRPr sz="2800"/>
          </a:p>
        </p:txBody>
      </p:sp>
      <p:sp>
        <p:nvSpPr>
          <p:cNvPr id="209" name="Google Shape;209;p33"/>
          <p:cNvSpPr txBox="1">
            <a:spLocks noGrp="1"/>
          </p:cNvSpPr>
          <p:nvPr>
            <p:ph type="body" idx="1"/>
          </p:nvPr>
        </p:nvSpPr>
        <p:spPr>
          <a:xfrm>
            <a:off x="457200" y="1630498"/>
            <a:ext cx="8229600" cy="31131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210" name="Google Shape;210;p33"/>
          <p:cNvPicPr preferRelativeResize="0"/>
          <p:nvPr/>
        </p:nvPicPr>
        <p:blipFill rotWithShape="1">
          <a:blip r:embed="rId3">
            <a:alphaModFix/>
          </a:blip>
          <a:srcRect/>
          <a:stretch/>
        </p:blipFill>
        <p:spPr>
          <a:xfrm>
            <a:off x="671513" y="1630503"/>
            <a:ext cx="4329522" cy="290220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4"/>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400"/>
              <a:buFont typeface="Calibri"/>
              <a:buNone/>
            </a:pPr>
            <a:r>
              <a:rPr lang="iw" sz="4400"/>
              <a:t>צל וליקויי מאורות</a:t>
            </a:r>
            <a:endParaRPr sz="4400"/>
          </a:p>
        </p:txBody>
      </p:sp>
      <p:sp>
        <p:nvSpPr>
          <p:cNvPr id="216" name="Google Shape;216;p34"/>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5"/>
          <p:cNvSpPr txBox="1">
            <a:spLocks noGrp="1"/>
          </p:cNvSpPr>
          <p:nvPr>
            <p:ph type="body" idx="1"/>
          </p:nvPr>
        </p:nvSpPr>
        <p:spPr>
          <a:xfrm>
            <a:off x="683568" y="11186"/>
            <a:ext cx="8229600" cy="10122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r>
              <a:rPr lang="iw" sz="2200">
                <a:solidFill>
                  <a:schemeClr val="dk1"/>
                </a:solidFill>
              </a:rPr>
              <a:t>ליקוי שמש</a:t>
            </a:r>
            <a:endParaRPr sz="2200">
              <a:solidFill>
                <a:schemeClr val="dk1"/>
              </a:solidFill>
            </a:endParaRPr>
          </a:p>
        </p:txBody>
      </p:sp>
      <p:pic>
        <p:nvPicPr>
          <p:cNvPr id="223" name="Google Shape;223;p35">
            <a:hlinkClick r:id="rId3"/>
          </p:cNvPr>
          <p:cNvPicPr preferRelativeResize="0"/>
          <p:nvPr/>
        </p:nvPicPr>
        <p:blipFill rotWithShape="1">
          <a:blip r:embed="rId4">
            <a:alphaModFix/>
          </a:blip>
          <a:srcRect/>
          <a:stretch/>
        </p:blipFill>
        <p:spPr>
          <a:xfrm>
            <a:off x="814388" y="439712"/>
            <a:ext cx="5626521" cy="427159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6"/>
          <p:cNvSpPr txBox="1">
            <a:spLocks noGrp="1"/>
          </p:cNvSpPr>
          <p:nvPr>
            <p:ph type="body" idx="1"/>
          </p:nvPr>
        </p:nvSpPr>
        <p:spPr>
          <a:xfrm>
            <a:off x="6776225" y="141480"/>
            <a:ext cx="2037000" cy="324000"/>
          </a:xfrm>
          <a:prstGeom prst="rect">
            <a:avLst/>
          </a:prstGeom>
          <a:noFill/>
          <a:ln>
            <a:noFill/>
          </a:ln>
        </p:spPr>
        <p:txBody>
          <a:bodyPr spcFirstLastPara="1" wrap="square" lIns="91425" tIns="45700" rIns="91425" bIns="45700" anchor="t" anchorCtr="0">
            <a:noAutofit/>
          </a:bodyPr>
          <a:lstStyle/>
          <a:p>
            <a:pPr marL="0" lvl="0" indent="0" algn="r" rtl="1">
              <a:lnSpc>
                <a:spcPct val="95000"/>
              </a:lnSpc>
              <a:spcBef>
                <a:spcPts val="0"/>
              </a:spcBef>
              <a:spcAft>
                <a:spcPts val="1200"/>
              </a:spcAft>
              <a:buSzPts val="2100"/>
              <a:buNone/>
            </a:pPr>
            <a:r>
              <a:rPr lang="iw" sz="2330">
                <a:solidFill>
                  <a:schemeClr val="dk1"/>
                </a:solidFill>
              </a:rPr>
              <a:t>ליקוי ירח</a:t>
            </a:r>
            <a:endParaRPr sz="2330">
              <a:solidFill>
                <a:schemeClr val="dk1"/>
              </a:solidFill>
            </a:endParaRPr>
          </a:p>
        </p:txBody>
      </p:sp>
      <p:pic>
        <p:nvPicPr>
          <p:cNvPr id="230" name="Google Shape;230;p36">
            <a:hlinkClick r:id="rId3"/>
          </p:cNvPr>
          <p:cNvPicPr preferRelativeResize="0"/>
          <p:nvPr/>
        </p:nvPicPr>
        <p:blipFill rotWithShape="1">
          <a:blip r:embed="rId4">
            <a:alphaModFix/>
          </a:blip>
          <a:srcRect/>
          <a:stretch/>
        </p:blipFill>
        <p:spPr>
          <a:xfrm>
            <a:off x="1786732" y="627534"/>
            <a:ext cx="5245635" cy="442047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7"/>
          <p:cNvSpPr txBox="1">
            <a:spLocks noGrp="1"/>
          </p:cNvSpPr>
          <p:nvPr>
            <p:ph type="title"/>
          </p:nvPr>
        </p:nvSpPr>
        <p:spPr>
          <a:xfrm>
            <a:off x="457200" y="528066"/>
            <a:ext cx="8229600" cy="261600"/>
          </a:xfrm>
          <a:prstGeom prst="rect">
            <a:avLst/>
          </a:prstGeom>
          <a:noFill/>
          <a:ln>
            <a:noFill/>
          </a:ln>
        </p:spPr>
        <p:txBody>
          <a:bodyPr spcFirstLastPara="1" wrap="square" lIns="0" tIns="45700" rIns="0" bIns="0" anchor="b" anchorCtr="0">
            <a:noAutofit/>
          </a:bodyPr>
          <a:lstStyle/>
          <a:p>
            <a:pPr marL="0" lvl="0" indent="0" algn="r" rtl="1">
              <a:spcBef>
                <a:spcPts val="0"/>
              </a:spcBef>
              <a:spcAft>
                <a:spcPts val="0"/>
              </a:spcAft>
              <a:buClr>
                <a:schemeClr val="dk2"/>
              </a:buClr>
              <a:buSzPts val="3600"/>
              <a:buFont typeface="Calibri"/>
              <a:buNone/>
            </a:pPr>
            <a:r>
              <a:rPr lang="iw" sz="3600"/>
              <a:t>ליקוי שמש מלא כפי שנראה בוארנאסי, הודו</a:t>
            </a:r>
            <a:endParaRPr sz="3600"/>
          </a:p>
        </p:txBody>
      </p:sp>
      <p:sp>
        <p:nvSpPr>
          <p:cNvPr id="236" name="Google Shape;236;p37"/>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237" name="Google Shape;237;p37">
            <a:hlinkClick r:id="rId3"/>
          </p:cNvPr>
          <p:cNvPicPr preferRelativeResize="0"/>
          <p:nvPr/>
        </p:nvPicPr>
        <p:blipFill rotWithShape="1">
          <a:blip r:embed="rId4">
            <a:alphaModFix/>
          </a:blip>
          <a:srcRect/>
          <a:stretch/>
        </p:blipFill>
        <p:spPr>
          <a:xfrm>
            <a:off x="755576" y="1005576"/>
            <a:ext cx="6010266" cy="371759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8"/>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4000"/>
              <a:buFont typeface="Calibri"/>
              <a:buNone/>
            </a:pPr>
            <a:r>
              <a:rPr lang="iw" sz="4000"/>
              <a:t>מקורות אור מול גופים מחזירי אור</a:t>
            </a:r>
            <a:endParaRPr sz="4000"/>
          </a:p>
        </p:txBody>
      </p:sp>
      <p:sp>
        <p:nvSpPr>
          <p:cNvPr id="243" name="Google Shape;243;p38"/>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b="1">
                <a:solidFill>
                  <a:schemeClr val="dk1"/>
                </a:solidFill>
              </a:rPr>
              <a:t>מקור אור: </a:t>
            </a:r>
            <a:r>
              <a:rPr lang="iw">
                <a:solidFill>
                  <a:schemeClr val="dk1"/>
                </a:solidFill>
              </a:rPr>
              <a:t>גוף שמפיק את האור</a:t>
            </a:r>
            <a:endParaRPr>
              <a:solidFill>
                <a:schemeClr val="dk1"/>
              </a:solidFill>
            </a:endParaRPr>
          </a:p>
          <a:p>
            <a:pPr marL="0" lvl="0" indent="0" algn="r" rtl="1">
              <a:spcBef>
                <a:spcPts val="520"/>
              </a:spcBef>
              <a:spcAft>
                <a:spcPts val="0"/>
              </a:spcAft>
              <a:buSzPts val="2470"/>
              <a:buNone/>
            </a:pPr>
            <a:r>
              <a:rPr lang="iw">
                <a:solidFill>
                  <a:schemeClr val="dk1"/>
                </a:solidFill>
              </a:rPr>
              <a:t>   שלו בעצמו.</a:t>
            </a:r>
            <a:endParaRPr>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274320" algn="r" rtl="1">
              <a:spcBef>
                <a:spcPts val="520"/>
              </a:spcBef>
              <a:spcAft>
                <a:spcPts val="0"/>
              </a:spcAft>
              <a:buClr>
                <a:schemeClr val="dk1"/>
              </a:buClr>
              <a:buSzPts val="2470"/>
              <a:buChar char="●"/>
            </a:pPr>
            <a:r>
              <a:rPr lang="iw" b="1">
                <a:solidFill>
                  <a:schemeClr val="dk1"/>
                </a:solidFill>
              </a:rPr>
              <a:t>גוף מחזיר אור: </a:t>
            </a:r>
            <a:r>
              <a:rPr lang="iw">
                <a:solidFill>
                  <a:schemeClr val="dk1"/>
                </a:solidFill>
              </a:rPr>
              <a:t>גוף המחזיר אור</a:t>
            </a:r>
            <a:endParaRPr>
              <a:solidFill>
                <a:schemeClr val="dk1"/>
              </a:solidFill>
            </a:endParaRPr>
          </a:p>
          <a:p>
            <a:pPr marL="0" lvl="0" indent="0" algn="r" rtl="1">
              <a:spcBef>
                <a:spcPts val="520"/>
              </a:spcBef>
              <a:spcAft>
                <a:spcPts val="1200"/>
              </a:spcAft>
              <a:buSzPts val="2470"/>
              <a:buNone/>
            </a:pPr>
            <a:r>
              <a:rPr lang="iw">
                <a:solidFill>
                  <a:schemeClr val="dk1"/>
                </a:solidFill>
              </a:rPr>
              <a:t> שפוגע בו אך איננו מפיק אור בעצמו.</a:t>
            </a:r>
            <a:endParaRPr>
              <a:solidFill>
                <a:schemeClr val="dk1"/>
              </a:solidFill>
            </a:endParaRPr>
          </a:p>
        </p:txBody>
      </p:sp>
      <p:pic>
        <p:nvPicPr>
          <p:cNvPr id="244" name="Google Shape;244;p38"/>
          <p:cNvPicPr preferRelativeResize="0"/>
          <p:nvPr/>
        </p:nvPicPr>
        <p:blipFill rotWithShape="1">
          <a:blip r:embed="rId3">
            <a:alphaModFix/>
          </a:blip>
          <a:srcRect/>
          <a:stretch/>
        </p:blipFill>
        <p:spPr>
          <a:xfrm>
            <a:off x="899591" y="1599642"/>
            <a:ext cx="2073203" cy="1559049"/>
          </a:xfrm>
          <a:prstGeom prst="rect">
            <a:avLst/>
          </a:prstGeom>
          <a:noFill/>
          <a:ln>
            <a:noFill/>
          </a:ln>
        </p:spPr>
      </p:pic>
      <p:pic>
        <p:nvPicPr>
          <p:cNvPr id="245" name="Google Shape;245;p38"/>
          <p:cNvPicPr preferRelativeResize="0"/>
          <p:nvPr/>
        </p:nvPicPr>
        <p:blipFill rotWithShape="1">
          <a:blip r:embed="rId4">
            <a:alphaModFix/>
          </a:blip>
          <a:srcRect/>
          <a:stretch/>
        </p:blipFill>
        <p:spPr>
          <a:xfrm>
            <a:off x="874439" y="3597864"/>
            <a:ext cx="2307431" cy="102155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9"/>
          <p:cNvSpPr txBox="1">
            <a:spLocks noGrp="1"/>
          </p:cNvSpPr>
          <p:nvPr>
            <p:ph type="title"/>
          </p:nvPr>
        </p:nvSpPr>
        <p:spPr>
          <a:xfrm>
            <a:off x="457200" y="91091"/>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000"/>
              <a:buFont typeface="Calibri"/>
              <a:buNone/>
            </a:pPr>
            <a:r>
              <a:rPr lang="iw" sz="4000"/>
              <a:t>מראות</a:t>
            </a:r>
            <a:endParaRPr sz="4000"/>
          </a:p>
        </p:txBody>
      </p:sp>
      <p:sp>
        <p:nvSpPr>
          <p:cNvPr id="251" name="Google Shape;251;p39"/>
          <p:cNvSpPr txBox="1">
            <a:spLocks noGrp="1"/>
          </p:cNvSpPr>
          <p:nvPr>
            <p:ph type="body" idx="1"/>
          </p:nvPr>
        </p:nvSpPr>
        <p:spPr>
          <a:xfrm>
            <a:off x="530050" y="994002"/>
            <a:ext cx="8229600" cy="2474400"/>
          </a:xfrm>
          <a:prstGeom prst="rect">
            <a:avLst/>
          </a:prstGeom>
          <a:noFill/>
          <a:ln>
            <a:noFill/>
          </a:ln>
        </p:spPr>
        <p:txBody>
          <a:bodyPr spcFirstLastPara="1" wrap="square" lIns="91425" tIns="45700" rIns="91425" bIns="45700" anchor="t" anchorCtr="0">
            <a:normAutofit fontScale="77500" lnSpcReduction="10000"/>
          </a:bodyPr>
          <a:lstStyle/>
          <a:p>
            <a:pPr marL="274320" lvl="0" indent="-117475" algn="r" rtl="1">
              <a:spcBef>
                <a:spcPts val="520"/>
              </a:spcBef>
              <a:spcAft>
                <a:spcPts val="0"/>
              </a:spcAft>
              <a:buSzPct val="137222"/>
              <a:buNone/>
            </a:pPr>
            <a:endParaRPr/>
          </a:p>
          <a:p>
            <a:pPr marL="274320" lvl="0" indent="-117475" algn="r" rtl="1">
              <a:spcBef>
                <a:spcPts val="520"/>
              </a:spcBef>
              <a:spcAft>
                <a:spcPts val="0"/>
              </a:spcAft>
              <a:buNone/>
            </a:pPr>
            <a:r>
              <a:rPr lang="iw" sz="2047">
                <a:solidFill>
                  <a:schemeClr val="dk1"/>
                </a:solidFill>
              </a:rPr>
              <a:t>גופים מחוספסים, כמו עץ, בד ונייר מחזירים אור</a:t>
            </a:r>
            <a:endParaRPr sz="2047">
              <a:solidFill>
                <a:schemeClr val="dk1"/>
              </a:solidFill>
            </a:endParaRPr>
          </a:p>
          <a:p>
            <a:pPr marL="274320" lvl="0" indent="-117475" algn="r" rtl="1">
              <a:spcBef>
                <a:spcPts val="520"/>
              </a:spcBef>
              <a:spcAft>
                <a:spcPts val="0"/>
              </a:spcAft>
              <a:buNone/>
            </a:pPr>
            <a:r>
              <a:rPr lang="iw" sz="2047">
                <a:solidFill>
                  <a:schemeClr val="dk1"/>
                </a:solidFill>
              </a:rPr>
              <a:t>ומפזרים אותו לכל הכיוונים בצורה לא מסודרת. משטחים חלקים כמו מתכות מלוטשות היטב מחזירים אור בצורה מסודרת (שאינה מתפזרת לכל הכיוונים). בגופים כאלה ניתן לראות השתקפות של דמויות.</a:t>
            </a:r>
            <a:endParaRPr sz="2047">
              <a:solidFill>
                <a:schemeClr val="dk1"/>
              </a:solidFill>
            </a:endParaRPr>
          </a:p>
          <a:p>
            <a:pPr marL="274320" lvl="0" indent="-117475" algn="r" rtl="1">
              <a:spcBef>
                <a:spcPts val="520"/>
              </a:spcBef>
              <a:spcAft>
                <a:spcPts val="0"/>
              </a:spcAft>
              <a:buNone/>
            </a:pPr>
            <a:r>
              <a:rPr lang="iw" sz="2563" b="1">
                <a:solidFill>
                  <a:schemeClr val="dk1"/>
                </a:solidFill>
              </a:rPr>
              <a:t>מראה:</a:t>
            </a:r>
            <a:r>
              <a:rPr lang="iw" sz="2047">
                <a:solidFill>
                  <a:schemeClr val="dk1"/>
                </a:solidFill>
              </a:rPr>
              <a:t> גוף חלק שניתן לראות בו דמויות.</a:t>
            </a:r>
            <a:endParaRPr sz="2047">
              <a:solidFill>
                <a:schemeClr val="dk1"/>
              </a:solidFill>
            </a:endParaRPr>
          </a:p>
          <a:p>
            <a:pPr marL="274320" lvl="0" indent="-117475" algn="r" rtl="1">
              <a:spcBef>
                <a:spcPts val="520"/>
              </a:spcBef>
              <a:spcAft>
                <a:spcPts val="0"/>
              </a:spcAft>
              <a:buSzPct val="137222"/>
              <a:buNone/>
            </a:pPr>
            <a:endParaRPr/>
          </a:p>
          <a:p>
            <a:pPr marL="274320" lvl="0" indent="-117475" algn="r" rtl="1">
              <a:spcBef>
                <a:spcPts val="520"/>
              </a:spcBef>
              <a:spcAft>
                <a:spcPts val="0"/>
              </a:spcAft>
              <a:buSzPct val="137222"/>
              <a:buNone/>
            </a:pPr>
            <a:endParaRPr/>
          </a:p>
          <a:p>
            <a:pPr marL="0" lvl="0" indent="0" algn="r" rtl="1">
              <a:spcBef>
                <a:spcPts val="520"/>
              </a:spcBef>
              <a:spcAft>
                <a:spcPts val="1200"/>
              </a:spcAft>
              <a:buSzPct val="137222"/>
              <a:buNone/>
            </a:pPr>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0"/>
          <p:cNvSpPr txBox="1">
            <a:spLocks noGrp="1"/>
          </p:cNvSpPr>
          <p:nvPr>
            <p:ph type="title"/>
          </p:nvPr>
        </p:nvSpPr>
        <p:spPr>
          <a:xfrm>
            <a:off x="457200" y="91091"/>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000"/>
              <a:buFont typeface="Calibri"/>
              <a:buNone/>
            </a:pPr>
            <a:r>
              <a:rPr lang="iw" sz="4000"/>
              <a:t>מראה קמורה ומראה קעורה</a:t>
            </a:r>
            <a:endParaRPr sz="4000"/>
          </a:p>
        </p:txBody>
      </p:sp>
      <p:sp>
        <p:nvSpPr>
          <p:cNvPr id="257" name="Google Shape;257;p40"/>
          <p:cNvSpPr txBox="1">
            <a:spLocks noGrp="1"/>
          </p:cNvSpPr>
          <p:nvPr>
            <p:ph type="body" idx="1"/>
          </p:nvPr>
        </p:nvSpPr>
        <p:spPr>
          <a:xfrm>
            <a:off x="3969150" y="1034650"/>
            <a:ext cx="4971000" cy="3890100"/>
          </a:xfrm>
          <a:prstGeom prst="rect">
            <a:avLst/>
          </a:prstGeom>
          <a:noFill/>
          <a:ln>
            <a:noFill/>
          </a:ln>
        </p:spPr>
        <p:txBody>
          <a:bodyPr spcFirstLastPara="1" wrap="square" lIns="91425" tIns="45700" rIns="91425" bIns="45700" anchor="t" anchorCtr="0">
            <a:normAutofit lnSpcReduction="20000"/>
          </a:bodyPr>
          <a:lstStyle/>
          <a:p>
            <a:pPr marL="274320" lvl="0" indent="-117475" algn="r" rtl="1">
              <a:spcBef>
                <a:spcPts val="520"/>
              </a:spcBef>
              <a:spcAft>
                <a:spcPts val="0"/>
              </a:spcAft>
              <a:buSzPts val="2470"/>
              <a:buNone/>
            </a:pPr>
            <a:endParaRPr/>
          </a:p>
          <a:p>
            <a:pPr marL="274320" lvl="0" indent="-117475" algn="r" rtl="1">
              <a:spcBef>
                <a:spcPts val="520"/>
              </a:spcBef>
              <a:spcAft>
                <a:spcPts val="0"/>
              </a:spcAft>
              <a:buNone/>
            </a:pPr>
            <a:r>
              <a:rPr lang="iw" sz="2047" b="1">
                <a:solidFill>
                  <a:schemeClr val="dk1"/>
                </a:solidFill>
              </a:rPr>
              <a:t>מראה קמורה, convex mirror (מראה מפזרת):</a:t>
            </a:r>
            <a:r>
              <a:rPr lang="iw" sz="2047">
                <a:solidFill>
                  <a:schemeClr val="dk1"/>
                </a:solidFill>
              </a:rPr>
              <a:t> מראה עקומה בה המשטח המחזיר בולט לעבר מקור האור. מראות קמורות מחזירות אור כלפי חוץ, ולכן הן לא משמשות למיקוד האור. </a:t>
            </a:r>
            <a:endParaRPr sz="2047">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r>
              <a:rPr lang="iw" sz="2047" b="1">
                <a:solidFill>
                  <a:schemeClr val="dk1"/>
                </a:solidFill>
              </a:rPr>
              <a:t>מראה קעורה, concave mirror (מראה מרכזת):</a:t>
            </a:r>
            <a:r>
              <a:rPr lang="iw"/>
              <a:t> </a:t>
            </a:r>
            <a:r>
              <a:rPr lang="iw" sz="2047">
                <a:solidFill>
                  <a:schemeClr val="dk1"/>
                </a:solidFill>
              </a:rPr>
              <a:t>מראה עקומה שבה יש משטח מחזיר השקוע פנימה המחזיר אור פנימה למוקד אחד.</a:t>
            </a:r>
            <a:endParaRPr sz="2047">
              <a:solidFill>
                <a:schemeClr val="dk1"/>
              </a:solidFill>
            </a:endParaRPr>
          </a:p>
          <a:p>
            <a:pPr marL="0" lvl="0" indent="0" algn="r" rtl="1">
              <a:spcBef>
                <a:spcPts val="520"/>
              </a:spcBef>
              <a:spcAft>
                <a:spcPts val="1200"/>
              </a:spcAft>
              <a:buSzPts val="2470"/>
              <a:buNone/>
            </a:pPr>
            <a:endParaRPr>
              <a:solidFill>
                <a:schemeClr val="dk1"/>
              </a:solidFill>
            </a:endParaRPr>
          </a:p>
        </p:txBody>
      </p:sp>
      <p:pic>
        <p:nvPicPr>
          <p:cNvPr id="258" name="Google Shape;258;p40"/>
          <p:cNvPicPr preferRelativeResize="0"/>
          <p:nvPr/>
        </p:nvPicPr>
        <p:blipFill>
          <a:blip r:embed="rId3">
            <a:alphaModFix/>
          </a:blip>
          <a:stretch>
            <a:fillRect/>
          </a:stretch>
        </p:blipFill>
        <p:spPr>
          <a:xfrm>
            <a:off x="152400" y="1100891"/>
            <a:ext cx="3764718" cy="389020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1"/>
          <p:cNvSpPr txBox="1">
            <a:spLocks noGrp="1"/>
          </p:cNvSpPr>
          <p:nvPr>
            <p:ph type="title"/>
          </p:nvPr>
        </p:nvSpPr>
        <p:spPr>
          <a:xfrm>
            <a:off x="457200" y="91091"/>
            <a:ext cx="8229600" cy="8574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4000"/>
              <a:t>שימושים של מראות קעורות ומראות קמורות</a:t>
            </a:r>
            <a:endParaRPr sz="4000"/>
          </a:p>
        </p:txBody>
      </p:sp>
      <p:sp>
        <p:nvSpPr>
          <p:cNvPr id="264" name="Google Shape;264;p41"/>
          <p:cNvSpPr txBox="1">
            <a:spLocks noGrp="1"/>
          </p:cNvSpPr>
          <p:nvPr>
            <p:ph type="body" idx="1"/>
          </p:nvPr>
        </p:nvSpPr>
        <p:spPr>
          <a:xfrm>
            <a:off x="3104300" y="1034650"/>
            <a:ext cx="5835900" cy="3890100"/>
          </a:xfrm>
          <a:prstGeom prst="rect">
            <a:avLst/>
          </a:prstGeom>
          <a:noFill/>
          <a:ln>
            <a:noFill/>
          </a:ln>
        </p:spPr>
        <p:txBody>
          <a:bodyPr spcFirstLastPara="1" wrap="square" lIns="91425" tIns="45700" rIns="91425" bIns="45700" anchor="t" anchorCtr="0">
            <a:normAutofit fontScale="85000"/>
          </a:bodyPr>
          <a:lstStyle/>
          <a:p>
            <a:pPr marL="274320" lvl="0" indent="-117475" algn="r" rtl="1">
              <a:spcBef>
                <a:spcPts val="520"/>
              </a:spcBef>
              <a:spcAft>
                <a:spcPts val="0"/>
              </a:spcAft>
              <a:buSzPct val="137222"/>
              <a:buNone/>
            </a:pPr>
            <a:endParaRPr/>
          </a:p>
          <a:p>
            <a:pPr marL="274320" lvl="0" indent="-117475" algn="r" rtl="1">
              <a:spcBef>
                <a:spcPts val="520"/>
              </a:spcBef>
              <a:spcAft>
                <a:spcPts val="0"/>
              </a:spcAft>
              <a:buNone/>
            </a:pPr>
            <a:r>
              <a:rPr lang="iw" sz="2047" b="1">
                <a:solidFill>
                  <a:schemeClr val="dk1"/>
                </a:solidFill>
              </a:rPr>
              <a:t>מראה קעורה</a:t>
            </a:r>
            <a:r>
              <a:rPr lang="iw" sz="2047">
                <a:solidFill>
                  <a:schemeClr val="dk1"/>
                </a:solidFill>
              </a:rPr>
              <a:t>: </a:t>
            </a:r>
            <a:endParaRPr sz="2047">
              <a:solidFill>
                <a:schemeClr val="dk1"/>
              </a:solidFill>
            </a:endParaRPr>
          </a:p>
          <a:p>
            <a:pPr marL="457200" lvl="0" indent="-339070" algn="r" rtl="1">
              <a:spcBef>
                <a:spcPts val="520"/>
              </a:spcBef>
              <a:spcAft>
                <a:spcPts val="0"/>
              </a:spcAft>
              <a:buClr>
                <a:schemeClr val="dk1"/>
              </a:buClr>
              <a:buSzPct val="100000"/>
              <a:buChar char="-"/>
            </a:pPr>
            <a:r>
              <a:rPr lang="iw" sz="2047">
                <a:solidFill>
                  <a:schemeClr val="dk1"/>
                </a:solidFill>
              </a:rPr>
              <a:t>טלסקופ מחזיר אור.</a:t>
            </a:r>
            <a:endParaRPr sz="2047">
              <a:solidFill>
                <a:schemeClr val="dk1"/>
              </a:solidFill>
            </a:endParaRPr>
          </a:p>
          <a:p>
            <a:pPr marL="457200" lvl="0" indent="-339070" algn="r" rtl="1">
              <a:spcBef>
                <a:spcPts val="0"/>
              </a:spcBef>
              <a:spcAft>
                <a:spcPts val="0"/>
              </a:spcAft>
              <a:buClr>
                <a:schemeClr val="dk1"/>
              </a:buClr>
              <a:buSzPct val="100000"/>
              <a:buChar char="-"/>
            </a:pPr>
            <a:r>
              <a:rPr lang="iw" sz="2047">
                <a:solidFill>
                  <a:schemeClr val="dk1"/>
                </a:solidFill>
              </a:rPr>
              <a:t>דמות מוגדלת לגילוח או לאיפור.</a:t>
            </a:r>
            <a:endParaRPr sz="2047">
              <a:solidFill>
                <a:schemeClr val="dk1"/>
              </a:solidFill>
            </a:endParaRPr>
          </a:p>
          <a:p>
            <a:pPr marL="457200" lvl="0" indent="-339070" algn="r" rtl="1">
              <a:spcBef>
                <a:spcPts val="0"/>
              </a:spcBef>
              <a:spcAft>
                <a:spcPts val="0"/>
              </a:spcAft>
              <a:buClr>
                <a:schemeClr val="dk1"/>
              </a:buClr>
              <a:buSzPct val="100000"/>
              <a:buChar char="-"/>
            </a:pPr>
            <a:r>
              <a:rPr lang="iw" sz="2047">
                <a:solidFill>
                  <a:schemeClr val="dk1"/>
                </a:solidFill>
              </a:rPr>
              <a:t>איסוף אור וכיוונונו כלפי חוץ, למשל בפנס.</a:t>
            </a:r>
            <a:endParaRPr sz="2047">
              <a:solidFill>
                <a:schemeClr val="dk1"/>
              </a:solidFill>
            </a:endParaRPr>
          </a:p>
          <a:p>
            <a:pPr marL="457200" lvl="0" indent="-339070" algn="r" rtl="1">
              <a:spcBef>
                <a:spcPts val="0"/>
              </a:spcBef>
              <a:spcAft>
                <a:spcPts val="0"/>
              </a:spcAft>
              <a:buClr>
                <a:schemeClr val="dk1"/>
              </a:buClr>
              <a:buSzPct val="100000"/>
              <a:buChar char="-"/>
            </a:pPr>
            <a:r>
              <a:rPr lang="iw" sz="2047">
                <a:solidFill>
                  <a:schemeClr val="dk1"/>
                </a:solidFill>
              </a:rPr>
              <a:t>איסוף אור ומיקודו לשטח קטן, למשל במגדל שמש.</a:t>
            </a:r>
            <a:endParaRPr sz="2047">
              <a:solidFill>
                <a:schemeClr val="dk1"/>
              </a:solidFill>
            </a:endParaRPr>
          </a:p>
          <a:p>
            <a:pPr marL="457200" lvl="0" indent="-339070" algn="r" rtl="1">
              <a:spcBef>
                <a:spcPts val="0"/>
              </a:spcBef>
              <a:spcAft>
                <a:spcPts val="0"/>
              </a:spcAft>
              <a:buClr>
                <a:schemeClr val="dk1"/>
              </a:buClr>
              <a:buSzPct val="100000"/>
              <a:buChar char="-"/>
            </a:pPr>
            <a:r>
              <a:rPr lang="iw" sz="2047">
                <a:solidFill>
                  <a:schemeClr val="dk1"/>
                </a:solidFill>
              </a:rPr>
              <a:t>רפואת שיניים: הגדלת בבואת השן לצפייה בחורים ופגמים. </a:t>
            </a:r>
            <a:endParaRPr sz="2047">
              <a:solidFill>
                <a:schemeClr val="dk1"/>
              </a:solidFill>
            </a:endParaRPr>
          </a:p>
          <a:p>
            <a:pPr marL="274320" lvl="0" indent="-117475" algn="r" rtl="1">
              <a:spcBef>
                <a:spcPts val="520"/>
              </a:spcBef>
              <a:spcAft>
                <a:spcPts val="0"/>
              </a:spcAft>
              <a:buSzPct val="137222"/>
              <a:buNone/>
            </a:pPr>
            <a:endParaRPr/>
          </a:p>
          <a:p>
            <a:pPr marL="274320" lvl="0" indent="-117475" algn="r" rtl="1">
              <a:spcBef>
                <a:spcPts val="520"/>
              </a:spcBef>
              <a:spcAft>
                <a:spcPts val="0"/>
              </a:spcAft>
              <a:buSzPct val="120683"/>
              <a:buNone/>
            </a:pPr>
            <a:r>
              <a:rPr lang="iw" sz="2047" b="1">
                <a:solidFill>
                  <a:schemeClr val="dk1"/>
                </a:solidFill>
              </a:rPr>
              <a:t>מראה קמורה, convex mirror :</a:t>
            </a:r>
            <a:r>
              <a:rPr lang="iw"/>
              <a:t> </a:t>
            </a:r>
            <a:endParaRPr sz="2047">
              <a:solidFill>
                <a:schemeClr val="dk1"/>
              </a:solidFill>
            </a:endParaRPr>
          </a:p>
          <a:p>
            <a:pPr marL="457200" lvl="0" indent="-339070" algn="r" rtl="1">
              <a:spcBef>
                <a:spcPts val="520"/>
              </a:spcBef>
              <a:spcAft>
                <a:spcPts val="0"/>
              </a:spcAft>
              <a:buClr>
                <a:schemeClr val="dk1"/>
              </a:buClr>
              <a:buSzPct val="100000"/>
              <a:buChar char="-"/>
            </a:pPr>
            <a:r>
              <a:rPr lang="iw" sz="2047">
                <a:solidFill>
                  <a:schemeClr val="dk1"/>
                </a:solidFill>
              </a:rPr>
              <a:t>מראות צד ברכב.</a:t>
            </a:r>
            <a:endParaRPr sz="2047">
              <a:solidFill>
                <a:schemeClr val="dk1"/>
              </a:solidFill>
            </a:endParaRPr>
          </a:p>
          <a:p>
            <a:pPr marL="457200" lvl="0" indent="-339070" algn="r" rtl="1">
              <a:spcBef>
                <a:spcPts val="0"/>
              </a:spcBef>
              <a:spcAft>
                <a:spcPts val="0"/>
              </a:spcAft>
              <a:buClr>
                <a:schemeClr val="dk1"/>
              </a:buClr>
              <a:buSzPct val="100000"/>
              <a:buChar char="-"/>
            </a:pPr>
            <a:r>
              <a:rPr lang="iw" sz="2047">
                <a:solidFill>
                  <a:schemeClr val="dk1"/>
                </a:solidFill>
              </a:rPr>
              <a:t> מראות פנורמיות בצמתים מסוכנים ובחנויות למניעת גניבות.</a:t>
            </a:r>
            <a:endParaRPr sz="2047">
              <a:solidFill>
                <a:schemeClr val="dk1"/>
              </a:solidFill>
            </a:endParaRPr>
          </a:p>
        </p:txBody>
      </p:sp>
      <p:pic>
        <p:nvPicPr>
          <p:cNvPr id="265" name="Google Shape;265;p41"/>
          <p:cNvPicPr preferRelativeResize="0"/>
          <p:nvPr/>
        </p:nvPicPr>
        <p:blipFill>
          <a:blip r:embed="rId3">
            <a:alphaModFix/>
          </a:blip>
          <a:stretch>
            <a:fillRect/>
          </a:stretch>
        </p:blipFill>
        <p:spPr>
          <a:xfrm>
            <a:off x="143300" y="3104300"/>
            <a:ext cx="2457750" cy="1638500"/>
          </a:xfrm>
          <a:prstGeom prst="rect">
            <a:avLst/>
          </a:prstGeom>
          <a:noFill/>
          <a:ln>
            <a:noFill/>
          </a:ln>
        </p:spPr>
      </p:pic>
      <p:pic>
        <p:nvPicPr>
          <p:cNvPr id="266" name="Google Shape;266;p41"/>
          <p:cNvPicPr preferRelativeResize="0"/>
          <p:nvPr/>
        </p:nvPicPr>
        <p:blipFill>
          <a:blip r:embed="rId4">
            <a:alphaModFix/>
          </a:blip>
          <a:stretch>
            <a:fillRect/>
          </a:stretch>
        </p:blipFill>
        <p:spPr>
          <a:xfrm>
            <a:off x="152400" y="1034650"/>
            <a:ext cx="2111788" cy="16894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2"/>
          <p:cNvSpPr txBox="1">
            <a:spLocks noGrp="1"/>
          </p:cNvSpPr>
          <p:nvPr>
            <p:ph type="title"/>
          </p:nvPr>
        </p:nvSpPr>
        <p:spPr>
          <a:xfrm>
            <a:off x="467544" y="141480"/>
            <a:ext cx="8229600" cy="7020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chemeClr val="dk2"/>
              </a:buClr>
              <a:buSzPct val="100000"/>
              <a:buFont typeface="Calibri"/>
              <a:buNone/>
            </a:pPr>
            <a:r>
              <a:rPr lang="iw" sz="4400"/>
              <a:t>דוגמאות למקורות אור</a:t>
            </a:r>
            <a:endParaRPr sz="4400"/>
          </a:p>
        </p:txBody>
      </p:sp>
      <p:sp>
        <p:nvSpPr>
          <p:cNvPr id="273" name="Google Shape;273;p42"/>
          <p:cNvSpPr txBox="1">
            <a:spLocks noGrp="1"/>
          </p:cNvSpPr>
          <p:nvPr>
            <p:ph type="body" idx="1"/>
          </p:nvPr>
        </p:nvSpPr>
        <p:spPr>
          <a:xfrm>
            <a:off x="457200" y="1059582"/>
            <a:ext cx="8229600" cy="36840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rPr>
              <a:t>נורה פועלת</a:t>
            </a:r>
            <a:endParaRPr>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274320" algn="r" rtl="1">
              <a:spcBef>
                <a:spcPts val="520"/>
              </a:spcBef>
              <a:spcAft>
                <a:spcPts val="0"/>
              </a:spcAft>
              <a:buClr>
                <a:schemeClr val="dk1"/>
              </a:buClr>
              <a:buSzPts val="2470"/>
              <a:buChar char="●"/>
            </a:pPr>
            <a:r>
              <a:rPr lang="iw">
                <a:solidFill>
                  <a:schemeClr val="dk1"/>
                </a:solidFill>
              </a:rPr>
              <a:t>נר דולק</a:t>
            </a:r>
            <a:endParaRPr>
              <a:solidFill>
                <a:schemeClr val="dk1"/>
              </a:solidFill>
            </a:endParaRPr>
          </a:p>
          <a:p>
            <a:pPr marL="274320" lvl="0" indent="-117475" algn="r" rtl="1">
              <a:spcBef>
                <a:spcPts val="520"/>
              </a:spcBef>
              <a:spcAft>
                <a:spcPts val="1200"/>
              </a:spcAft>
              <a:buSzPts val="2470"/>
              <a:buNone/>
            </a:pPr>
            <a:endParaRPr/>
          </a:p>
        </p:txBody>
      </p:sp>
      <p:pic>
        <p:nvPicPr>
          <p:cNvPr id="274" name="Google Shape;274;p42"/>
          <p:cNvPicPr preferRelativeResize="0"/>
          <p:nvPr/>
        </p:nvPicPr>
        <p:blipFill rotWithShape="1">
          <a:blip r:embed="rId3">
            <a:alphaModFix/>
          </a:blip>
          <a:srcRect/>
          <a:stretch/>
        </p:blipFill>
        <p:spPr>
          <a:xfrm>
            <a:off x="4321957" y="1153715"/>
            <a:ext cx="1234805" cy="1634059"/>
          </a:xfrm>
          <a:prstGeom prst="rect">
            <a:avLst/>
          </a:prstGeom>
          <a:noFill/>
          <a:ln>
            <a:noFill/>
          </a:ln>
        </p:spPr>
      </p:pic>
      <p:pic>
        <p:nvPicPr>
          <p:cNvPr id="275" name="Google Shape;275;p42"/>
          <p:cNvPicPr preferRelativeResize="0"/>
          <p:nvPr/>
        </p:nvPicPr>
        <p:blipFill rotWithShape="1">
          <a:blip r:embed="rId4">
            <a:alphaModFix/>
          </a:blip>
          <a:srcRect/>
          <a:stretch/>
        </p:blipFill>
        <p:spPr>
          <a:xfrm>
            <a:off x="3419872" y="3435846"/>
            <a:ext cx="2170669" cy="144259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3"/>
          <p:cNvSpPr txBox="1">
            <a:spLocks noGrp="1"/>
          </p:cNvSpPr>
          <p:nvPr>
            <p:ph type="title"/>
          </p:nvPr>
        </p:nvSpPr>
        <p:spPr>
          <a:xfrm>
            <a:off x="467544" y="141480"/>
            <a:ext cx="8229600" cy="7020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chemeClr val="dk2"/>
              </a:buClr>
              <a:buSzPct val="100000"/>
              <a:buFont typeface="Calibri"/>
              <a:buNone/>
            </a:pPr>
            <a:r>
              <a:rPr lang="iw" sz="4400"/>
              <a:t>דוגמאות למקורות אור</a:t>
            </a:r>
            <a:endParaRPr sz="4400"/>
          </a:p>
        </p:txBody>
      </p:sp>
      <p:sp>
        <p:nvSpPr>
          <p:cNvPr id="282" name="Google Shape;282;p43"/>
          <p:cNvSpPr txBox="1">
            <a:spLocks noGrp="1"/>
          </p:cNvSpPr>
          <p:nvPr>
            <p:ph type="body" idx="1"/>
          </p:nvPr>
        </p:nvSpPr>
        <p:spPr>
          <a:xfrm>
            <a:off x="457200" y="1059582"/>
            <a:ext cx="8229600" cy="36840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2470"/>
              <a:buNone/>
            </a:pPr>
            <a:r>
              <a:rPr lang="iw"/>
              <a:t>                                                   </a:t>
            </a:r>
            <a:r>
              <a:rPr lang="iw">
                <a:solidFill>
                  <a:schemeClr val="dk1"/>
                </a:solidFill>
              </a:rPr>
              <a:t>   ברק</a:t>
            </a:r>
            <a:endParaRPr>
              <a:solidFill>
                <a:schemeClr val="dk1"/>
              </a:solidFill>
            </a:endParaRPr>
          </a:p>
          <a:p>
            <a:pPr marL="0" lvl="0" indent="0"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0" lvl="0" indent="0" algn="r" rtl="1">
              <a:spcBef>
                <a:spcPts val="520"/>
              </a:spcBef>
              <a:spcAft>
                <a:spcPts val="1200"/>
              </a:spcAft>
              <a:buSzPts val="2470"/>
              <a:buNone/>
            </a:pPr>
            <a:r>
              <a:rPr lang="iw">
                <a:solidFill>
                  <a:schemeClr val="dk1"/>
                </a:solidFill>
                <a:latin typeface="Arial"/>
                <a:ea typeface="Arial"/>
                <a:cs typeface="Arial"/>
                <a:sym typeface="Arial"/>
              </a:rPr>
              <a:t>גחלילית</a:t>
            </a:r>
            <a:endParaRPr>
              <a:solidFill>
                <a:schemeClr val="dk1"/>
              </a:solidFill>
            </a:endParaRPr>
          </a:p>
        </p:txBody>
      </p:sp>
      <p:pic>
        <p:nvPicPr>
          <p:cNvPr id="283" name="Google Shape;283;p43"/>
          <p:cNvPicPr preferRelativeResize="0"/>
          <p:nvPr/>
        </p:nvPicPr>
        <p:blipFill rotWithShape="1">
          <a:blip r:embed="rId3">
            <a:alphaModFix/>
          </a:blip>
          <a:srcRect/>
          <a:stretch/>
        </p:blipFill>
        <p:spPr>
          <a:xfrm>
            <a:off x="683568" y="1113587"/>
            <a:ext cx="1663917" cy="2347972"/>
          </a:xfrm>
          <a:prstGeom prst="rect">
            <a:avLst/>
          </a:prstGeom>
          <a:noFill/>
          <a:ln>
            <a:noFill/>
          </a:ln>
        </p:spPr>
      </p:pic>
      <p:pic>
        <p:nvPicPr>
          <p:cNvPr id="284" name="Google Shape;284;p43"/>
          <p:cNvPicPr preferRelativeResize="0"/>
          <p:nvPr/>
        </p:nvPicPr>
        <p:blipFill rotWithShape="1">
          <a:blip r:embed="rId4">
            <a:alphaModFix/>
          </a:blip>
          <a:srcRect/>
          <a:stretch/>
        </p:blipFill>
        <p:spPr>
          <a:xfrm>
            <a:off x="4753332" y="2679762"/>
            <a:ext cx="1700205" cy="204874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4"/>
          <p:cNvSpPr txBox="1">
            <a:spLocks noGrp="1"/>
          </p:cNvSpPr>
          <p:nvPr>
            <p:ph type="title"/>
          </p:nvPr>
        </p:nvSpPr>
        <p:spPr>
          <a:xfrm>
            <a:off x="600236" y="303498"/>
            <a:ext cx="8229600" cy="5940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chemeClr val="dk2"/>
              </a:buClr>
              <a:buSzPct val="100000"/>
              <a:buFont typeface="Calibri"/>
              <a:buNone/>
            </a:pPr>
            <a:r>
              <a:rPr lang="iw" sz="3600"/>
              <a:t>השמש היא מקור אור בולט מאד בעולמנו</a:t>
            </a:r>
            <a:endParaRPr sz="3600"/>
          </a:p>
        </p:txBody>
      </p:sp>
      <p:pic>
        <p:nvPicPr>
          <p:cNvPr id="291" name="Google Shape;291;p44" descr="http://upload.wikimedia.org/wikipedia/commons/thumb/b/b4/The_Sun_by_the_Atmospheric_Imaging_Assembly_of_NASA's_Solar_Dynamics_Observatory_-_20100819.jpg/290px-The_Sun_by_the_Atmospheric_Imaging_Assembly_of_NASA's_Solar_Dynamics_Observatory_-_20100819.jpg">
            <a:hlinkClick r:id="rId3"/>
          </p:cNvPr>
          <p:cNvPicPr preferRelativeResize="0"/>
          <p:nvPr/>
        </p:nvPicPr>
        <p:blipFill rotWithShape="1">
          <a:blip r:embed="rId4">
            <a:alphaModFix/>
          </a:blip>
          <a:srcRect/>
          <a:stretch/>
        </p:blipFill>
        <p:spPr>
          <a:xfrm>
            <a:off x="1979712" y="1113588"/>
            <a:ext cx="4143255" cy="39575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5"/>
          <p:cNvSpPr txBox="1">
            <a:spLocks noGrp="1"/>
          </p:cNvSpPr>
          <p:nvPr>
            <p:ph type="title"/>
          </p:nvPr>
        </p:nvSpPr>
        <p:spPr>
          <a:xfrm>
            <a:off x="425584" y="195486"/>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3600"/>
              <a:buFont typeface="Calibri"/>
              <a:buNone/>
            </a:pPr>
            <a:r>
              <a:rPr lang="iw" sz="3600"/>
              <a:t>דוגמאות לגופים מחזירי אור</a:t>
            </a:r>
            <a:endParaRPr/>
          </a:p>
        </p:txBody>
      </p:sp>
      <p:sp>
        <p:nvSpPr>
          <p:cNvPr id="297" name="Google Shape;297;p45"/>
          <p:cNvSpPr txBox="1">
            <a:spLocks noGrp="1"/>
          </p:cNvSpPr>
          <p:nvPr>
            <p:ph type="body" idx="1"/>
          </p:nvPr>
        </p:nvSpPr>
        <p:spPr>
          <a:xfrm>
            <a:off x="4067944" y="1451610"/>
            <a:ext cx="46188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latin typeface="Arial"/>
                <a:ea typeface="Arial"/>
                <a:cs typeface="Arial"/>
                <a:sym typeface="Arial"/>
              </a:rPr>
              <a:t>אבן</a:t>
            </a:r>
            <a:endParaRPr>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274320" algn="r" rtl="1">
              <a:spcBef>
                <a:spcPts val="520"/>
              </a:spcBef>
              <a:spcAft>
                <a:spcPts val="1200"/>
              </a:spcAft>
              <a:buSzPts val="2470"/>
              <a:buChar char="●"/>
            </a:pPr>
            <a:r>
              <a:rPr lang="iw">
                <a:solidFill>
                  <a:schemeClr val="dk1"/>
                </a:solidFill>
              </a:rPr>
              <a:t>ענן:</a:t>
            </a:r>
            <a:r>
              <a:rPr lang="iw"/>
              <a:t>  </a:t>
            </a:r>
            <a:endParaRPr/>
          </a:p>
        </p:txBody>
      </p:sp>
      <p:pic>
        <p:nvPicPr>
          <p:cNvPr id="298" name="Google Shape;298;p45"/>
          <p:cNvPicPr preferRelativeResize="0"/>
          <p:nvPr/>
        </p:nvPicPr>
        <p:blipFill rotWithShape="1">
          <a:blip r:embed="rId3">
            <a:alphaModFix/>
          </a:blip>
          <a:srcRect/>
          <a:stretch/>
        </p:blipFill>
        <p:spPr>
          <a:xfrm>
            <a:off x="4540384" y="1437624"/>
            <a:ext cx="2143125" cy="1607344"/>
          </a:xfrm>
          <a:prstGeom prst="rect">
            <a:avLst/>
          </a:prstGeom>
          <a:noFill/>
          <a:ln>
            <a:noFill/>
          </a:ln>
        </p:spPr>
      </p:pic>
      <p:pic>
        <p:nvPicPr>
          <p:cNvPr id="299" name="Google Shape;299;p45"/>
          <p:cNvPicPr preferRelativeResize="0"/>
          <p:nvPr/>
        </p:nvPicPr>
        <p:blipFill rotWithShape="1">
          <a:blip r:embed="rId4">
            <a:alphaModFix/>
          </a:blip>
          <a:srcRect/>
          <a:stretch/>
        </p:blipFill>
        <p:spPr>
          <a:xfrm>
            <a:off x="4540384" y="3489852"/>
            <a:ext cx="2087973" cy="1563964"/>
          </a:xfrm>
          <a:prstGeom prst="rect">
            <a:avLst/>
          </a:prstGeom>
          <a:noFill/>
          <a:ln>
            <a:noFill/>
          </a:ln>
        </p:spPr>
      </p:pic>
      <p:pic>
        <p:nvPicPr>
          <p:cNvPr id="300" name="Google Shape;300;p45"/>
          <p:cNvPicPr preferRelativeResize="0"/>
          <p:nvPr/>
        </p:nvPicPr>
        <p:blipFill rotWithShape="1">
          <a:blip r:embed="rId5">
            <a:alphaModFix/>
          </a:blip>
          <a:srcRect/>
          <a:stretch/>
        </p:blipFill>
        <p:spPr>
          <a:xfrm>
            <a:off x="323528" y="1437624"/>
            <a:ext cx="1996386" cy="1751930"/>
          </a:xfrm>
          <a:prstGeom prst="rect">
            <a:avLst/>
          </a:prstGeom>
          <a:noFill/>
          <a:ln>
            <a:noFill/>
          </a:ln>
        </p:spPr>
      </p:pic>
      <p:sp>
        <p:nvSpPr>
          <p:cNvPr id="301" name="Google Shape;301;p45"/>
          <p:cNvSpPr txBox="1"/>
          <p:nvPr/>
        </p:nvSpPr>
        <p:spPr>
          <a:xfrm>
            <a:off x="2319918" y="1451599"/>
            <a:ext cx="1370700" cy="4926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2600">
                <a:solidFill>
                  <a:schemeClr val="dk1"/>
                </a:solidFill>
              </a:rPr>
              <a:t>מראה</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6"/>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4000"/>
              <a:buFont typeface="Calibri"/>
              <a:buNone/>
            </a:pPr>
            <a:r>
              <a:rPr lang="iw" sz="4000"/>
              <a:t>דוגמאות נוספות לגופים מחזירי אור</a:t>
            </a:r>
            <a:endParaRPr sz="4000"/>
          </a:p>
        </p:txBody>
      </p:sp>
      <p:sp>
        <p:nvSpPr>
          <p:cNvPr id="308" name="Google Shape;308;p46"/>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latin typeface="Arial"/>
                <a:ea typeface="Arial"/>
                <a:cs typeface="Arial"/>
                <a:sym typeface="Arial"/>
              </a:rPr>
              <a:t>ירח</a:t>
            </a:r>
            <a:endParaRPr>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274320" algn="r" rtl="1">
              <a:spcBef>
                <a:spcPts val="520"/>
              </a:spcBef>
              <a:spcAft>
                <a:spcPts val="1200"/>
              </a:spcAft>
              <a:buSzPts val="2470"/>
              <a:buChar char="●"/>
            </a:pPr>
            <a:r>
              <a:rPr lang="iw">
                <a:solidFill>
                  <a:schemeClr val="dk1"/>
                </a:solidFill>
              </a:rPr>
              <a:t>כוכבי לכת:</a:t>
            </a:r>
            <a:r>
              <a:rPr lang="iw"/>
              <a:t> </a:t>
            </a:r>
            <a:endParaRPr/>
          </a:p>
        </p:txBody>
      </p:sp>
      <p:pic>
        <p:nvPicPr>
          <p:cNvPr id="309" name="Google Shape;309;p46"/>
          <p:cNvPicPr preferRelativeResize="0"/>
          <p:nvPr/>
        </p:nvPicPr>
        <p:blipFill rotWithShape="1">
          <a:blip r:embed="rId3">
            <a:alphaModFix/>
          </a:blip>
          <a:srcRect/>
          <a:stretch/>
        </p:blipFill>
        <p:spPr>
          <a:xfrm>
            <a:off x="5510396" y="1545636"/>
            <a:ext cx="1428750" cy="1435894"/>
          </a:xfrm>
          <a:prstGeom prst="rect">
            <a:avLst/>
          </a:prstGeom>
          <a:noFill/>
          <a:ln>
            <a:noFill/>
          </a:ln>
        </p:spPr>
      </p:pic>
      <p:pic>
        <p:nvPicPr>
          <p:cNvPr id="310" name="Google Shape;310;p46"/>
          <p:cNvPicPr preferRelativeResize="0"/>
          <p:nvPr/>
        </p:nvPicPr>
        <p:blipFill rotWithShape="1">
          <a:blip r:embed="rId4">
            <a:alphaModFix/>
          </a:blip>
          <a:srcRect/>
          <a:stretch/>
        </p:blipFill>
        <p:spPr>
          <a:xfrm>
            <a:off x="3347864" y="3597864"/>
            <a:ext cx="2499457" cy="130108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7"/>
          <p:cNvSpPr txBox="1">
            <a:spLocks noGrp="1"/>
          </p:cNvSpPr>
          <p:nvPr>
            <p:ph type="title"/>
          </p:nvPr>
        </p:nvSpPr>
        <p:spPr>
          <a:xfrm>
            <a:off x="467544" y="141480"/>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3600"/>
              <a:buFont typeface="Calibri"/>
              <a:buNone/>
            </a:pPr>
            <a:r>
              <a:rPr lang="iw" sz="3600"/>
              <a:t>גופים שקופים ואטומים</a:t>
            </a:r>
            <a:endParaRPr sz="3600"/>
          </a:p>
        </p:txBody>
      </p:sp>
      <p:sp>
        <p:nvSpPr>
          <p:cNvPr id="317" name="Google Shape;317;p47"/>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rPr>
              <a:t>מה ההבדל בין שתי התמונות</a:t>
            </a:r>
            <a:endParaRPr>
              <a:solidFill>
                <a:schemeClr val="dk1"/>
              </a:solidFill>
            </a:endParaRPr>
          </a:p>
          <a:p>
            <a:pPr marL="274320" lvl="0" indent="0" algn="r" rtl="1">
              <a:spcBef>
                <a:spcPts val="520"/>
              </a:spcBef>
              <a:spcAft>
                <a:spcPts val="1200"/>
              </a:spcAft>
              <a:buNone/>
            </a:pPr>
            <a:r>
              <a:rPr lang="iw">
                <a:solidFill>
                  <a:schemeClr val="dk1"/>
                </a:solidFill>
              </a:rPr>
              <a:t>האלה מבחינת מעבר אור?</a:t>
            </a:r>
            <a:endParaRPr>
              <a:solidFill>
                <a:schemeClr val="dk1"/>
              </a:solidFill>
            </a:endParaRPr>
          </a:p>
        </p:txBody>
      </p:sp>
      <p:pic>
        <p:nvPicPr>
          <p:cNvPr id="318" name="Google Shape;318;p47"/>
          <p:cNvPicPr preferRelativeResize="0"/>
          <p:nvPr/>
        </p:nvPicPr>
        <p:blipFill rotWithShape="1">
          <a:blip r:embed="rId3">
            <a:alphaModFix/>
          </a:blip>
          <a:srcRect/>
          <a:stretch/>
        </p:blipFill>
        <p:spPr>
          <a:xfrm>
            <a:off x="1115616" y="1491630"/>
            <a:ext cx="1857375" cy="1857375"/>
          </a:xfrm>
          <a:prstGeom prst="rect">
            <a:avLst/>
          </a:prstGeom>
          <a:noFill/>
          <a:ln>
            <a:noFill/>
          </a:ln>
        </p:spPr>
      </p:pic>
      <p:pic>
        <p:nvPicPr>
          <p:cNvPr id="319" name="Google Shape;319;p47"/>
          <p:cNvPicPr preferRelativeResize="0"/>
          <p:nvPr/>
        </p:nvPicPr>
        <p:blipFill rotWithShape="1">
          <a:blip r:embed="rId4">
            <a:alphaModFix/>
          </a:blip>
          <a:srcRect/>
          <a:stretch/>
        </p:blipFill>
        <p:spPr>
          <a:xfrm>
            <a:off x="3923928" y="2466052"/>
            <a:ext cx="1553097" cy="244677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8"/>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3600"/>
              <a:buFont typeface="Calibri"/>
              <a:buNone/>
            </a:pPr>
            <a:r>
              <a:rPr lang="iw" sz="3600"/>
              <a:t>גופים שקופים ואטומים</a:t>
            </a:r>
            <a:endParaRPr sz="3600"/>
          </a:p>
        </p:txBody>
      </p:sp>
      <p:sp>
        <p:nvSpPr>
          <p:cNvPr id="326" name="Google Shape;326;p48"/>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0"/>
              </a:spcAft>
              <a:buSzPts val="2470"/>
              <a:buNone/>
            </a:pPr>
            <a:endParaRPr/>
          </a:p>
          <a:p>
            <a:pPr marL="274320" lvl="0" indent="-117475" algn="r" rtl="1">
              <a:spcBef>
                <a:spcPts val="520"/>
              </a:spcBef>
              <a:spcAft>
                <a:spcPts val="0"/>
              </a:spcAft>
              <a:buSzPts val="2470"/>
              <a:buNone/>
            </a:pPr>
            <a:endParaRPr/>
          </a:p>
          <a:p>
            <a:pPr marL="274320" lvl="0" indent="-274320" algn="r" rtl="1">
              <a:spcBef>
                <a:spcPts val="520"/>
              </a:spcBef>
              <a:spcAft>
                <a:spcPts val="0"/>
              </a:spcAft>
              <a:buClr>
                <a:schemeClr val="dk1"/>
              </a:buClr>
              <a:buSzPts val="2470"/>
              <a:buChar char="●"/>
            </a:pPr>
            <a:r>
              <a:rPr lang="iw">
                <a:solidFill>
                  <a:schemeClr val="dk1"/>
                </a:solidFill>
              </a:rPr>
              <a:t>גוף שקוף: גוף שאור עובר דרכו.</a:t>
            </a:r>
            <a:endParaRPr>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274320" algn="r" rtl="1">
              <a:spcBef>
                <a:spcPts val="520"/>
              </a:spcBef>
              <a:spcAft>
                <a:spcPts val="1200"/>
              </a:spcAft>
              <a:buClr>
                <a:schemeClr val="dk1"/>
              </a:buClr>
              <a:buSzPts val="2470"/>
              <a:buChar char="●"/>
            </a:pPr>
            <a:r>
              <a:rPr lang="iw">
                <a:solidFill>
                  <a:schemeClr val="dk1"/>
                </a:solidFill>
              </a:rPr>
              <a:t>גוף אטום: גוף שאור איננו עובר דרכו (האור נבלע או מוחזר).</a:t>
            </a:r>
            <a:endParaRPr>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9"/>
          <p:cNvSpPr txBox="1">
            <a:spLocks noGrp="1"/>
          </p:cNvSpPr>
          <p:nvPr>
            <p:ph type="title"/>
          </p:nvPr>
        </p:nvSpPr>
        <p:spPr>
          <a:xfrm>
            <a:off x="539552" y="303498"/>
            <a:ext cx="8229600" cy="4776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2800"/>
              <a:buFont typeface="Calibri"/>
              <a:buNone/>
            </a:pPr>
            <a:r>
              <a:rPr lang="iw" sz="2800"/>
              <a:t>יש גופים ששקופים לקרינות מסוימות אך אטומים לאחרות</a:t>
            </a:r>
            <a:endParaRPr sz="2800"/>
          </a:p>
        </p:txBody>
      </p:sp>
      <p:sp>
        <p:nvSpPr>
          <p:cNvPr id="333" name="Google Shape;333;p49"/>
          <p:cNvSpPr txBox="1">
            <a:spLocks noGrp="1"/>
          </p:cNvSpPr>
          <p:nvPr>
            <p:ph type="body" idx="1"/>
          </p:nvPr>
        </p:nvSpPr>
        <p:spPr>
          <a:xfrm>
            <a:off x="467544" y="925830"/>
            <a:ext cx="8229600" cy="3291900"/>
          </a:xfrm>
          <a:prstGeom prst="rect">
            <a:avLst/>
          </a:prstGeom>
          <a:noFill/>
          <a:ln>
            <a:noFill/>
          </a:ln>
        </p:spPr>
        <p:txBody>
          <a:bodyPr spcFirstLastPara="1" wrap="square" lIns="91425" tIns="45700" rIns="91425" bIns="45700" anchor="t" anchorCtr="0">
            <a:normAutofit fontScale="92500" lnSpcReduction="20000"/>
          </a:bodyPr>
          <a:lstStyle/>
          <a:p>
            <a:pPr marL="274320" lvl="0" indent="-262557" algn="r" rtl="1">
              <a:spcBef>
                <a:spcPts val="0"/>
              </a:spcBef>
              <a:spcAft>
                <a:spcPts val="0"/>
              </a:spcAft>
              <a:buClr>
                <a:schemeClr val="dk1"/>
              </a:buClr>
              <a:buSzPct val="137222"/>
              <a:buChar char="●"/>
            </a:pPr>
            <a:r>
              <a:rPr lang="iw">
                <a:solidFill>
                  <a:schemeClr val="dk1"/>
                </a:solidFill>
              </a:rPr>
              <a:t>דוגמאות:</a:t>
            </a:r>
            <a:endParaRPr>
              <a:solidFill>
                <a:schemeClr val="dk1"/>
              </a:solidFill>
            </a:endParaRPr>
          </a:p>
          <a:p>
            <a:pPr marL="274320" lvl="0" indent="-117475" algn="r" rtl="1">
              <a:spcBef>
                <a:spcPts val="520"/>
              </a:spcBef>
              <a:spcAft>
                <a:spcPts val="0"/>
              </a:spcAft>
              <a:buSzPct val="137222"/>
              <a:buNone/>
            </a:pPr>
            <a:endParaRPr>
              <a:solidFill>
                <a:schemeClr val="dk1"/>
              </a:solidFill>
            </a:endParaRPr>
          </a:p>
          <a:p>
            <a:pPr marL="274320" lvl="0" indent="-262557" algn="r" rtl="1">
              <a:spcBef>
                <a:spcPts val="520"/>
              </a:spcBef>
              <a:spcAft>
                <a:spcPts val="0"/>
              </a:spcAft>
              <a:buClr>
                <a:schemeClr val="dk1"/>
              </a:buClr>
              <a:buSzPct val="137222"/>
              <a:buChar char="●"/>
            </a:pPr>
            <a:r>
              <a:rPr lang="iw">
                <a:solidFill>
                  <a:schemeClr val="dk1"/>
                </a:solidFill>
              </a:rPr>
              <a:t>גוף האדם וגופים אחרים שקופים</a:t>
            </a:r>
            <a:endParaRPr>
              <a:solidFill>
                <a:schemeClr val="dk1"/>
              </a:solidFill>
            </a:endParaRPr>
          </a:p>
          <a:p>
            <a:pPr marL="0" lvl="0" indent="0" algn="r" rtl="1">
              <a:spcBef>
                <a:spcPts val="520"/>
              </a:spcBef>
              <a:spcAft>
                <a:spcPts val="0"/>
              </a:spcAft>
              <a:buSzPct val="137222"/>
              <a:buNone/>
            </a:pPr>
            <a:r>
              <a:rPr lang="iw">
                <a:solidFill>
                  <a:schemeClr val="dk1"/>
                </a:solidFill>
              </a:rPr>
              <a:t> לקרינת רנטגן.</a:t>
            </a:r>
            <a:endParaRPr>
              <a:solidFill>
                <a:schemeClr val="dk1"/>
              </a:solidFill>
            </a:endParaRPr>
          </a:p>
          <a:p>
            <a:pPr marL="274320" lvl="0" indent="-117475" algn="r" rtl="1">
              <a:spcBef>
                <a:spcPts val="520"/>
              </a:spcBef>
              <a:spcAft>
                <a:spcPts val="0"/>
              </a:spcAft>
              <a:buSzPct val="137222"/>
              <a:buNone/>
            </a:pPr>
            <a:endParaRPr>
              <a:solidFill>
                <a:schemeClr val="dk1"/>
              </a:solidFill>
            </a:endParaRPr>
          </a:p>
          <a:p>
            <a:pPr marL="0" lvl="0" indent="0" algn="r" rtl="1">
              <a:spcBef>
                <a:spcPts val="520"/>
              </a:spcBef>
              <a:spcAft>
                <a:spcPts val="0"/>
              </a:spcAft>
              <a:buSzPct val="137222"/>
              <a:buNone/>
            </a:pPr>
            <a:endParaRPr>
              <a:solidFill>
                <a:schemeClr val="dk1"/>
              </a:solidFill>
            </a:endParaRPr>
          </a:p>
          <a:p>
            <a:pPr marL="0" lvl="0" indent="0" algn="r" rtl="1">
              <a:spcBef>
                <a:spcPts val="520"/>
              </a:spcBef>
              <a:spcAft>
                <a:spcPts val="0"/>
              </a:spcAft>
              <a:buSzPct val="137222"/>
              <a:buNone/>
            </a:pPr>
            <a:endParaRPr>
              <a:solidFill>
                <a:schemeClr val="dk1"/>
              </a:solidFill>
            </a:endParaRPr>
          </a:p>
          <a:p>
            <a:pPr marL="274320" lvl="0" indent="-262557" algn="r" rtl="1">
              <a:spcBef>
                <a:spcPts val="520"/>
              </a:spcBef>
              <a:spcAft>
                <a:spcPts val="0"/>
              </a:spcAft>
              <a:buClr>
                <a:schemeClr val="dk1"/>
              </a:buClr>
              <a:buSzPct val="137222"/>
              <a:buChar char="●"/>
            </a:pPr>
            <a:r>
              <a:rPr lang="iw">
                <a:solidFill>
                  <a:schemeClr val="dk1"/>
                </a:solidFill>
              </a:rPr>
              <a:t>גוף האדם וגופים אחרים </a:t>
            </a:r>
            <a:endParaRPr>
              <a:solidFill>
                <a:schemeClr val="dk1"/>
              </a:solidFill>
            </a:endParaRPr>
          </a:p>
          <a:p>
            <a:pPr marL="274320" lvl="0" indent="-262557" algn="r" rtl="1">
              <a:spcBef>
                <a:spcPts val="520"/>
              </a:spcBef>
              <a:spcAft>
                <a:spcPts val="1200"/>
              </a:spcAft>
              <a:buClr>
                <a:schemeClr val="dk1"/>
              </a:buClr>
              <a:buSzPct val="137222"/>
              <a:buChar char="●"/>
            </a:pPr>
            <a:r>
              <a:rPr lang="iw">
                <a:solidFill>
                  <a:schemeClr val="dk1"/>
                </a:solidFill>
              </a:rPr>
              <a:t>שקופים לקרינת רדיו.</a:t>
            </a:r>
            <a:endParaRPr>
              <a:solidFill>
                <a:schemeClr val="dk1"/>
              </a:solidFill>
            </a:endParaRPr>
          </a:p>
        </p:txBody>
      </p:sp>
      <p:pic>
        <p:nvPicPr>
          <p:cNvPr id="334" name="Google Shape;334;p49"/>
          <p:cNvPicPr preferRelativeResize="0"/>
          <p:nvPr/>
        </p:nvPicPr>
        <p:blipFill rotWithShape="1">
          <a:blip r:embed="rId3">
            <a:alphaModFix/>
          </a:blip>
          <a:srcRect/>
          <a:stretch/>
        </p:blipFill>
        <p:spPr>
          <a:xfrm>
            <a:off x="899592" y="953709"/>
            <a:ext cx="2434010" cy="1825507"/>
          </a:xfrm>
          <a:prstGeom prst="rect">
            <a:avLst/>
          </a:prstGeom>
          <a:noFill/>
          <a:ln>
            <a:noFill/>
          </a:ln>
        </p:spPr>
      </p:pic>
      <p:pic>
        <p:nvPicPr>
          <p:cNvPr id="335" name="Google Shape;335;p49" descr="http://img2.tapuz.co.il/forumArticles/articleImages/2005200683785.gif"/>
          <p:cNvPicPr preferRelativeResize="0"/>
          <p:nvPr/>
        </p:nvPicPr>
        <p:blipFill rotWithShape="1">
          <a:blip r:embed="rId4">
            <a:alphaModFix/>
          </a:blip>
          <a:srcRect/>
          <a:stretch/>
        </p:blipFill>
        <p:spPr>
          <a:xfrm>
            <a:off x="988740" y="3295880"/>
            <a:ext cx="1150144" cy="15501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34"/>
                                        </p:tgtEl>
                                        <p:attrNameLst>
                                          <p:attrName>style.visibility</p:attrName>
                                        </p:attrNameLst>
                                      </p:cBhvr>
                                      <p:to>
                                        <p:strVal val="visible"/>
                                      </p:to>
                                    </p:set>
                                    <p:anim calcmode="lin" valueType="num">
                                      <p:cBhvr additive="base">
                                        <p:cTn id="7" dur="500"/>
                                        <p:tgtEl>
                                          <p:spTgt spid="334"/>
                                        </p:tgtEl>
                                        <p:attrNameLst>
                                          <p:attrName>ppt_w</p:attrName>
                                        </p:attrNameLst>
                                      </p:cBhvr>
                                      <p:tavLst>
                                        <p:tav tm="0">
                                          <p:val>
                                            <p:strVal val="0"/>
                                          </p:val>
                                        </p:tav>
                                        <p:tav tm="100000">
                                          <p:val>
                                            <p:strVal val="#ppt_w"/>
                                          </p:val>
                                        </p:tav>
                                      </p:tavLst>
                                    </p:anim>
                                    <p:anim calcmode="lin" valueType="num">
                                      <p:cBhvr additive="base">
                                        <p:cTn id="8" dur="500"/>
                                        <p:tgtEl>
                                          <p:spTgt spid="334"/>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35"/>
                                        </p:tgtEl>
                                        <p:attrNameLst>
                                          <p:attrName>style.visibility</p:attrName>
                                        </p:attrNameLst>
                                      </p:cBhvr>
                                      <p:to>
                                        <p:strVal val="visible"/>
                                      </p:to>
                                    </p:set>
                                    <p:anim calcmode="lin" valueType="num">
                                      <p:cBhvr additive="base">
                                        <p:cTn id="13" dur="500"/>
                                        <p:tgtEl>
                                          <p:spTgt spid="335"/>
                                        </p:tgtEl>
                                        <p:attrNameLst>
                                          <p:attrName>ppt_w</p:attrName>
                                        </p:attrNameLst>
                                      </p:cBhvr>
                                      <p:tavLst>
                                        <p:tav tm="0">
                                          <p:val>
                                            <p:strVal val="0"/>
                                          </p:val>
                                        </p:tav>
                                        <p:tav tm="100000">
                                          <p:val>
                                            <p:strVal val="#ppt_w"/>
                                          </p:val>
                                        </p:tav>
                                      </p:tavLst>
                                    </p:anim>
                                    <p:anim calcmode="lin" valueType="num">
                                      <p:cBhvr additive="base">
                                        <p:cTn id="14" dur="500"/>
                                        <p:tgtEl>
                                          <p:spTgt spid="33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0"/>
          <p:cNvSpPr txBox="1">
            <a:spLocks noGrp="1"/>
          </p:cNvSpPr>
          <p:nvPr>
            <p:ph type="title"/>
          </p:nvPr>
        </p:nvSpPr>
        <p:spPr>
          <a:xfrm>
            <a:off x="539552" y="357504"/>
            <a:ext cx="8229600" cy="369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78571"/>
              <a:buFont typeface="Calibri"/>
              <a:buNone/>
            </a:pPr>
            <a:r>
              <a:rPr lang="iw"/>
              <a:t>כיצד רואים צבעים?</a:t>
            </a:r>
            <a:endParaRPr/>
          </a:p>
        </p:txBody>
      </p:sp>
      <p:sp>
        <p:nvSpPr>
          <p:cNvPr id="341" name="Google Shape;341;p50"/>
          <p:cNvSpPr txBox="1">
            <a:spLocks noGrp="1"/>
          </p:cNvSpPr>
          <p:nvPr>
            <p:ph type="body" idx="1"/>
          </p:nvPr>
        </p:nvSpPr>
        <p:spPr>
          <a:xfrm>
            <a:off x="467544" y="1113588"/>
            <a:ext cx="8229600" cy="37758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endParaRPr/>
          </a:p>
        </p:txBody>
      </p:sp>
      <p:sp>
        <p:nvSpPr>
          <p:cNvPr id="342" name="Google Shape;342;p50"/>
          <p:cNvSpPr/>
          <p:nvPr/>
        </p:nvSpPr>
        <p:spPr>
          <a:xfrm>
            <a:off x="827584" y="1869672"/>
            <a:ext cx="1440300" cy="756000"/>
          </a:xfrm>
          <a:prstGeom prst="roundRect">
            <a:avLst>
              <a:gd name="adj" fmla="val 16667"/>
            </a:avLst>
          </a:prstGeom>
          <a:solidFill>
            <a:srgbClr val="FFFF00"/>
          </a:solid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onstantia"/>
              <a:ea typeface="Constantia"/>
              <a:cs typeface="Constantia"/>
              <a:sym typeface="Constantia"/>
            </a:endParaRPr>
          </a:p>
        </p:txBody>
      </p:sp>
      <p:sp>
        <p:nvSpPr>
          <p:cNvPr id="343" name="Google Shape;343;p50"/>
          <p:cNvSpPr/>
          <p:nvPr/>
        </p:nvSpPr>
        <p:spPr>
          <a:xfrm>
            <a:off x="4788024" y="3975906"/>
            <a:ext cx="1512300" cy="594000"/>
          </a:xfrm>
          <a:prstGeom prst="ellipse">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0000"/>
              </a:solidFill>
              <a:latin typeface="Constantia"/>
              <a:ea typeface="Constantia"/>
              <a:cs typeface="Constantia"/>
              <a:sym typeface="Constantia"/>
            </a:endParaRPr>
          </a:p>
        </p:txBody>
      </p:sp>
      <p:sp>
        <p:nvSpPr>
          <p:cNvPr id="344" name="Google Shape;344;p50"/>
          <p:cNvSpPr/>
          <p:nvPr/>
        </p:nvSpPr>
        <p:spPr>
          <a:xfrm rot="-1593378">
            <a:off x="5603743" y="2458382"/>
            <a:ext cx="879043" cy="1511735"/>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onstantia"/>
              <a:ea typeface="Constantia"/>
              <a:cs typeface="Constantia"/>
              <a:sym typeface="Constantia"/>
            </a:endParaRPr>
          </a:p>
        </p:txBody>
      </p:sp>
      <p:sp>
        <p:nvSpPr>
          <p:cNvPr id="345" name="Google Shape;345;p50"/>
          <p:cNvSpPr/>
          <p:nvPr/>
        </p:nvSpPr>
        <p:spPr>
          <a:xfrm rot="-1014586">
            <a:off x="1195415" y="2949760"/>
            <a:ext cx="2095815" cy="1085399"/>
          </a:xfrm>
          <a:prstGeom prst="roundRect">
            <a:avLst>
              <a:gd name="adj" fmla="val 16667"/>
            </a:avLst>
          </a:prstGeom>
          <a:solidFill>
            <a:srgbClr val="00B05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00B050"/>
              </a:solidFill>
              <a:latin typeface="Constantia"/>
              <a:ea typeface="Constantia"/>
              <a:cs typeface="Constantia"/>
              <a:sym typeface="Constantia"/>
            </a:endParaRPr>
          </a:p>
        </p:txBody>
      </p:sp>
      <p:sp>
        <p:nvSpPr>
          <p:cNvPr id="346" name="Google Shape;346;p50"/>
          <p:cNvSpPr/>
          <p:nvPr/>
        </p:nvSpPr>
        <p:spPr>
          <a:xfrm rot="-851200">
            <a:off x="3433600" y="1625777"/>
            <a:ext cx="1856932" cy="896579"/>
          </a:xfrm>
          <a:prstGeom prst="ellipse">
            <a:avLst/>
          </a:prstGeom>
          <a:solidFill>
            <a:srgbClr val="7030A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rgbClr val="FF0000"/>
              </a:solidFill>
              <a:latin typeface="Constantia"/>
              <a:ea typeface="Constantia"/>
              <a:cs typeface="Constantia"/>
              <a:sym typeface="Constantia"/>
            </a:endParaRPr>
          </a:p>
        </p:txBody>
      </p:sp>
      <p:sp>
        <p:nvSpPr>
          <p:cNvPr id="347" name="Google Shape;347;p50"/>
          <p:cNvSpPr txBox="1"/>
          <p:nvPr/>
        </p:nvSpPr>
        <p:spPr>
          <a:xfrm>
            <a:off x="5724128" y="1329612"/>
            <a:ext cx="3024300" cy="12006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1800" b="1">
                <a:solidFill>
                  <a:schemeClr val="dk1"/>
                </a:solidFill>
              </a:rPr>
              <a:t>האור הנופל על כל </a:t>
            </a:r>
            <a:endParaRPr/>
          </a:p>
          <a:p>
            <a:pPr marL="0" marR="0" lvl="0" indent="0" algn="r" rtl="1">
              <a:spcBef>
                <a:spcPts val="0"/>
              </a:spcBef>
              <a:spcAft>
                <a:spcPts val="0"/>
              </a:spcAft>
              <a:buNone/>
            </a:pPr>
            <a:r>
              <a:rPr lang="iw" sz="1800" b="1">
                <a:solidFill>
                  <a:schemeClr val="dk1"/>
                </a:solidFill>
              </a:rPr>
              <a:t>הגופים האלה הוא אור</a:t>
            </a:r>
            <a:endParaRPr/>
          </a:p>
          <a:p>
            <a:pPr marL="0" marR="0" lvl="0" indent="0" algn="r" rtl="1">
              <a:spcBef>
                <a:spcPts val="0"/>
              </a:spcBef>
              <a:spcAft>
                <a:spcPts val="0"/>
              </a:spcAft>
              <a:buNone/>
            </a:pPr>
            <a:r>
              <a:rPr lang="iw" sz="1800" b="1">
                <a:solidFill>
                  <a:schemeClr val="dk1"/>
                </a:solidFill>
              </a:rPr>
              <a:t>לבן. אז איך יש להם </a:t>
            </a:r>
            <a:endParaRPr/>
          </a:p>
          <a:p>
            <a:pPr marL="0" marR="0" lvl="0" indent="0" algn="r" rtl="1">
              <a:spcBef>
                <a:spcPts val="0"/>
              </a:spcBef>
              <a:spcAft>
                <a:spcPts val="0"/>
              </a:spcAft>
              <a:buNone/>
            </a:pPr>
            <a:r>
              <a:rPr lang="iw" sz="1800" b="1">
                <a:solidFill>
                  <a:schemeClr val="dk1"/>
                </a:solidFill>
              </a:rPr>
              <a:t>צבעים שונים?</a:t>
            </a:r>
            <a:endParaRPr sz="1800" b="1">
              <a:solidFill>
                <a:schemeClr val="dk1"/>
              </a:solidFill>
            </a:endParaRPr>
          </a:p>
        </p:txBody>
      </p:sp>
      <p:sp>
        <p:nvSpPr>
          <p:cNvPr id="348" name="Google Shape;348;p50"/>
          <p:cNvSpPr txBox="1"/>
          <p:nvPr/>
        </p:nvSpPr>
        <p:spPr>
          <a:xfrm>
            <a:off x="673224" y="735546"/>
            <a:ext cx="8229600" cy="369600"/>
          </a:xfrm>
          <a:prstGeom prst="rect">
            <a:avLst/>
          </a:prstGeom>
          <a:noFill/>
          <a:ln>
            <a:noFill/>
          </a:ln>
        </p:spPr>
        <p:txBody>
          <a:bodyPr spcFirstLastPara="1" wrap="square" lIns="0" tIns="45700" rIns="0" bIns="0" anchor="b" anchorCtr="0">
            <a:normAutofit fontScale="47500" lnSpcReduction="20000"/>
          </a:bodyPr>
          <a:lstStyle/>
          <a:p>
            <a:pPr marL="0" marR="0" lvl="0" indent="0" algn="r" rtl="1">
              <a:spcBef>
                <a:spcPts val="0"/>
              </a:spcBef>
              <a:spcAft>
                <a:spcPts val="0"/>
              </a:spcAft>
              <a:buClr>
                <a:schemeClr val="dk2"/>
              </a:buClr>
              <a:buSzPct val="100000"/>
              <a:buFont typeface="Calibri"/>
              <a:buNone/>
            </a:pPr>
            <a:r>
              <a:rPr lang="iw" sz="5000" b="0">
                <a:solidFill>
                  <a:schemeClr val="dk2"/>
                </a:solidFill>
                <a:latin typeface="Calibri"/>
                <a:ea typeface="Calibri"/>
                <a:cs typeface="Calibri"/>
                <a:sym typeface="Calibri"/>
              </a:rPr>
              <a:t>אור לבן נופל על גופים שונים</a:t>
            </a:r>
            <a:endParaRPr sz="5000" b="0">
              <a:solidFill>
                <a:schemeClr val="dk2"/>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 calcmode="lin" valueType="num">
                                      <p:cBhvr additive="base">
                                        <p:cTn id="7" dur="500"/>
                                        <p:tgtEl>
                                          <p:spTgt spid="346"/>
                                        </p:tgtEl>
                                        <p:attrNameLst>
                                          <p:attrName>ppt_w</p:attrName>
                                        </p:attrNameLst>
                                      </p:cBhvr>
                                      <p:tavLst>
                                        <p:tav tm="0">
                                          <p:val>
                                            <p:strVal val="0"/>
                                          </p:val>
                                        </p:tav>
                                        <p:tav tm="100000">
                                          <p:val>
                                            <p:strVal val="#ppt_w"/>
                                          </p:val>
                                        </p:tav>
                                      </p:tavLst>
                                    </p:anim>
                                    <p:anim calcmode="lin" valueType="num">
                                      <p:cBhvr additive="base">
                                        <p:cTn id="8" dur="500"/>
                                        <p:tgtEl>
                                          <p:spTgt spid="346"/>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42"/>
                                        </p:tgtEl>
                                        <p:attrNameLst>
                                          <p:attrName>style.visibility</p:attrName>
                                        </p:attrNameLst>
                                      </p:cBhvr>
                                      <p:to>
                                        <p:strVal val="visible"/>
                                      </p:to>
                                    </p:set>
                                    <p:anim calcmode="lin" valueType="num">
                                      <p:cBhvr additive="base">
                                        <p:cTn id="13" dur="500"/>
                                        <p:tgtEl>
                                          <p:spTgt spid="342"/>
                                        </p:tgtEl>
                                        <p:attrNameLst>
                                          <p:attrName>ppt_w</p:attrName>
                                        </p:attrNameLst>
                                      </p:cBhvr>
                                      <p:tavLst>
                                        <p:tav tm="0">
                                          <p:val>
                                            <p:strVal val="0"/>
                                          </p:val>
                                        </p:tav>
                                        <p:tav tm="100000">
                                          <p:val>
                                            <p:strVal val="#ppt_w"/>
                                          </p:val>
                                        </p:tav>
                                      </p:tavLst>
                                    </p:anim>
                                    <p:anim calcmode="lin" valueType="num">
                                      <p:cBhvr additive="base">
                                        <p:cTn id="14" dur="500"/>
                                        <p:tgtEl>
                                          <p:spTgt spid="342"/>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43"/>
                                        </p:tgtEl>
                                        <p:attrNameLst>
                                          <p:attrName>style.visibility</p:attrName>
                                        </p:attrNameLst>
                                      </p:cBhvr>
                                      <p:to>
                                        <p:strVal val="visible"/>
                                      </p:to>
                                    </p:set>
                                    <p:anim calcmode="lin" valueType="num">
                                      <p:cBhvr additive="base">
                                        <p:cTn id="19" dur="500"/>
                                        <p:tgtEl>
                                          <p:spTgt spid="343"/>
                                        </p:tgtEl>
                                        <p:attrNameLst>
                                          <p:attrName>ppt_w</p:attrName>
                                        </p:attrNameLst>
                                      </p:cBhvr>
                                      <p:tavLst>
                                        <p:tav tm="0">
                                          <p:val>
                                            <p:strVal val="0"/>
                                          </p:val>
                                        </p:tav>
                                        <p:tav tm="100000">
                                          <p:val>
                                            <p:strVal val="#ppt_w"/>
                                          </p:val>
                                        </p:tav>
                                      </p:tavLst>
                                    </p:anim>
                                    <p:anim calcmode="lin" valueType="num">
                                      <p:cBhvr additive="base">
                                        <p:cTn id="20" dur="500"/>
                                        <p:tgtEl>
                                          <p:spTgt spid="343"/>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344"/>
                                        </p:tgtEl>
                                        <p:attrNameLst>
                                          <p:attrName>style.visibility</p:attrName>
                                        </p:attrNameLst>
                                      </p:cBhvr>
                                      <p:to>
                                        <p:strVal val="visible"/>
                                      </p:to>
                                    </p:set>
                                    <p:anim calcmode="lin" valueType="num">
                                      <p:cBhvr additive="base">
                                        <p:cTn id="25" dur="500"/>
                                        <p:tgtEl>
                                          <p:spTgt spid="344"/>
                                        </p:tgtEl>
                                        <p:attrNameLst>
                                          <p:attrName>ppt_w</p:attrName>
                                        </p:attrNameLst>
                                      </p:cBhvr>
                                      <p:tavLst>
                                        <p:tav tm="0">
                                          <p:val>
                                            <p:strVal val="0"/>
                                          </p:val>
                                        </p:tav>
                                        <p:tav tm="100000">
                                          <p:val>
                                            <p:strVal val="#ppt_w"/>
                                          </p:val>
                                        </p:tav>
                                      </p:tavLst>
                                    </p:anim>
                                    <p:anim calcmode="lin" valueType="num">
                                      <p:cBhvr additive="base">
                                        <p:cTn id="26" dur="500"/>
                                        <p:tgtEl>
                                          <p:spTgt spid="344"/>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345"/>
                                        </p:tgtEl>
                                        <p:attrNameLst>
                                          <p:attrName>style.visibility</p:attrName>
                                        </p:attrNameLst>
                                      </p:cBhvr>
                                      <p:to>
                                        <p:strVal val="visible"/>
                                      </p:to>
                                    </p:set>
                                    <p:anim calcmode="lin" valueType="num">
                                      <p:cBhvr additive="base">
                                        <p:cTn id="31" dur="500"/>
                                        <p:tgtEl>
                                          <p:spTgt spid="345"/>
                                        </p:tgtEl>
                                        <p:attrNameLst>
                                          <p:attrName>ppt_w</p:attrName>
                                        </p:attrNameLst>
                                      </p:cBhvr>
                                      <p:tavLst>
                                        <p:tav tm="0">
                                          <p:val>
                                            <p:strVal val="0"/>
                                          </p:val>
                                        </p:tav>
                                        <p:tav tm="100000">
                                          <p:val>
                                            <p:strVal val="#ppt_w"/>
                                          </p:val>
                                        </p:tav>
                                      </p:tavLst>
                                    </p:anim>
                                    <p:anim calcmode="lin" valueType="num">
                                      <p:cBhvr additive="base">
                                        <p:cTn id="32" dur="500"/>
                                        <p:tgtEl>
                                          <p:spTgt spid="345"/>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341">
                                            <p:txEl>
                                              <p:pRg st="0" end="0"/>
                                            </p:txEl>
                                          </p:spTgt>
                                        </p:tgtEl>
                                        <p:attrNameLst>
                                          <p:attrName>style.visibility</p:attrName>
                                        </p:attrNameLst>
                                      </p:cBhvr>
                                      <p:to>
                                        <p:strVal val="visible"/>
                                      </p:to>
                                    </p:set>
                                    <p:anim calcmode="lin" valueType="num">
                                      <p:cBhvr additive="base">
                                        <p:cTn id="35" dur="500"/>
                                        <p:tgtEl>
                                          <p:spTgt spid="341">
                                            <p:txEl>
                                              <p:pRg st="0" end="0"/>
                                            </p:txEl>
                                          </p:spTgt>
                                        </p:tgtEl>
                                        <p:attrNameLst>
                                          <p:attrName>ppt_w</p:attrName>
                                        </p:attrNameLst>
                                      </p:cBhvr>
                                      <p:tavLst>
                                        <p:tav tm="0">
                                          <p:val>
                                            <p:strVal val="0"/>
                                          </p:val>
                                        </p:tav>
                                        <p:tav tm="100000">
                                          <p:val>
                                            <p:strVal val="#ppt_w"/>
                                          </p:val>
                                        </p:tav>
                                      </p:tavLst>
                                    </p:anim>
                                    <p:anim calcmode="lin" valueType="num">
                                      <p:cBhvr additive="base">
                                        <p:cTn id="36" dur="500"/>
                                        <p:tgtEl>
                                          <p:spTgt spid="341">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nodeType="clickEffect">
                                  <p:stCondLst>
                                    <p:cond delay="0"/>
                                  </p:stCondLst>
                                  <p:childTnLst>
                                    <p:set>
                                      <p:cBhvr>
                                        <p:cTn id="40" dur="1" fill="hold">
                                          <p:stCondLst>
                                            <p:cond delay="0"/>
                                          </p:stCondLst>
                                        </p:cTn>
                                        <p:tgtEl>
                                          <p:spTgt spid="347"/>
                                        </p:tgtEl>
                                        <p:attrNameLst>
                                          <p:attrName>style.visibility</p:attrName>
                                        </p:attrNameLst>
                                      </p:cBhvr>
                                      <p:to>
                                        <p:strVal val="visible"/>
                                      </p:to>
                                    </p:set>
                                    <p:anim calcmode="lin" valueType="num">
                                      <p:cBhvr additive="base">
                                        <p:cTn id="41" dur="500"/>
                                        <p:tgtEl>
                                          <p:spTgt spid="347"/>
                                        </p:tgtEl>
                                        <p:attrNameLst>
                                          <p:attrName>ppt_w</p:attrName>
                                        </p:attrNameLst>
                                      </p:cBhvr>
                                      <p:tavLst>
                                        <p:tav tm="0">
                                          <p:val>
                                            <p:strVal val="0"/>
                                          </p:val>
                                        </p:tav>
                                        <p:tav tm="100000">
                                          <p:val>
                                            <p:strVal val="#ppt_w"/>
                                          </p:val>
                                        </p:tav>
                                      </p:tavLst>
                                    </p:anim>
                                    <p:anim calcmode="lin" valueType="num">
                                      <p:cBhvr additive="base">
                                        <p:cTn id="42" dur="500"/>
                                        <p:tgtEl>
                                          <p:spTgt spid="34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51"/>
          <p:cNvSpPr txBox="1">
            <a:spLocks noGrp="1"/>
          </p:cNvSpPr>
          <p:nvPr>
            <p:ph type="title"/>
          </p:nvPr>
        </p:nvSpPr>
        <p:spPr>
          <a:xfrm>
            <a:off x="395536" y="303498"/>
            <a:ext cx="8229600" cy="5940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5000"/>
              <a:buFont typeface="Calibri"/>
              <a:buNone/>
            </a:pPr>
            <a:r>
              <a:rPr lang="iw"/>
              <a:t>האור עשוי ממגוון צבעים</a:t>
            </a:r>
            <a:endParaRPr/>
          </a:p>
        </p:txBody>
      </p:sp>
      <p:sp>
        <p:nvSpPr>
          <p:cNvPr id="354" name="Google Shape;354;p51"/>
          <p:cNvSpPr txBox="1">
            <a:spLocks noGrp="1"/>
          </p:cNvSpPr>
          <p:nvPr>
            <p:ph type="body" idx="1"/>
          </p:nvPr>
        </p:nvSpPr>
        <p:spPr>
          <a:xfrm>
            <a:off x="539552" y="932740"/>
            <a:ext cx="8229600" cy="472200"/>
          </a:xfrm>
          <a:prstGeom prst="rect">
            <a:avLst/>
          </a:prstGeom>
          <a:noFill/>
          <a:ln>
            <a:noFill/>
          </a:ln>
        </p:spPr>
        <p:txBody>
          <a:bodyPr spcFirstLastPara="1" wrap="square" lIns="91425" tIns="45700" rIns="91425" bIns="45700" anchor="t" anchorCtr="0">
            <a:normAutofit fontScale="25000"/>
          </a:bodyPr>
          <a:lstStyle/>
          <a:p>
            <a:pPr marL="0" lvl="0" indent="0" algn="r" rtl="1">
              <a:spcBef>
                <a:spcPts val="0"/>
              </a:spcBef>
              <a:spcAft>
                <a:spcPts val="0"/>
              </a:spcAft>
              <a:buSzPct val="137222"/>
              <a:buNone/>
            </a:pPr>
            <a:r>
              <a:rPr lang="iw"/>
              <a:t>ספקטרום האור הנראה</a:t>
            </a:r>
            <a:endParaRPr/>
          </a:p>
          <a:p>
            <a:pPr marL="274320" lvl="0" indent="-117475" algn="r" rtl="1">
              <a:spcBef>
                <a:spcPts val="520"/>
              </a:spcBef>
              <a:spcAft>
                <a:spcPts val="0"/>
              </a:spcAft>
              <a:buSzPct val="137222"/>
              <a:buNone/>
            </a:pPr>
            <a:endParaRPr/>
          </a:p>
          <a:p>
            <a:pPr marL="274320" lvl="0" indent="-117475" algn="r" rtl="1">
              <a:spcBef>
                <a:spcPts val="520"/>
              </a:spcBef>
              <a:spcAft>
                <a:spcPts val="1200"/>
              </a:spcAft>
              <a:buSzPct val="137222"/>
              <a:buNone/>
            </a:pPr>
            <a:endParaRPr/>
          </a:p>
        </p:txBody>
      </p:sp>
      <p:pic>
        <p:nvPicPr>
          <p:cNvPr id="355" name="Google Shape;355;p51"/>
          <p:cNvPicPr preferRelativeResize="0"/>
          <p:nvPr/>
        </p:nvPicPr>
        <p:blipFill rotWithShape="1">
          <a:blip r:embed="rId3">
            <a:alphaModFix/>
          </a:blip>
          <a:srcRect/>
          <a:stretch/>
        </p:blipFill>
        <p:spPr>
          <a:xfrm>
            <a:off x="755576" y="1388500"/>
            <a:ext cx="5418188" cy="373128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2"/>
          <p:cNvSpPr txBox="1"/>
          <p:nvPr/>
        </p:nvSpPr>
        <p:spPr>
          <a:xfrm>
            <a:off x="755576" y="1005576"/>
            <a:ext cx="8208900" cy="585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3200">
                <a:solidFill>
                  <a:schemeClr val="dk1"/>
                </a:solidFill>
                <a:latin typeface="Constantia"/>
                <a:ea typeface="Constantia"/>
                <a:cs typeface="Constantia"/>
                <a:sym typeface="Constantia"/>
              </a:rPr>
              <a:t>1</a:t>
            </a:r>
            <a:r>
              <a:rPr lang="iw" sz="3200">
                <a:solidFill>
                  <a:schemeClr val="dk1"/>
                </a:solidFill>
              </a:rPr>
              <a:t>. אור לבן פוגע בגוף.</a:t>
            </a:r>
            <a:endParaRPr/>
          </a:p>
        </p:txBody>
      </p:sp>
      <p:sp>
        <p:nvSpPr>
          <p:cNvPr id="361" name="Google Shape;361;p52"/>
          <p:cNvSpPr txBox="1"/>
          <p:nvPr/>
        </p:nvSpPr>
        <p:spPr>
          <a:xfrm>
            <a:off x="1763688" y="2139702"/>
            <a:ext cx="7200900" cy="10773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3200">
                <a:solidFill>
                  <a:schemeClr val="dk1"/>
                </a:solidFill>
                <a:latin typeface="Constantia"/>
                <a:ea typeface="Constantia"/>
                <a:cs typeface="Constantia"/>
                <a:sym typeface="Constantia"/>
              </a:rPr>
              <a:t>2.</a:t>
            </a:r>
            <a:r>
              <a:rPr lang="iw" sz="3200">
                <a:solidFill>
                  <a:schemeClr val="dk1"/>
                </a:solidFill>
              </a:rPr>
              <a:t> כל הצבעים נבלעים מלבד צבע אחד, שמוחזר מן הגוף.</a:t>
            </a:r>
            <a:endParaRPr/>
          </a:p>
        </p:txBody>
      </p:sp>
      <p:sp>
        <p:nvSpPr>
          <p:cNvPr id="362" name="Google Shape;362;p52"/>
          <p:cNvSpPr txBox="1"/>
          <p:nvPr/>
        </p:nvSpPr>
        <p:spPr>
          <a:xfrm>
            <a:off x="1619672" y="3327834"/>
            <a:ext cx="7200900" cy="15699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3200">
                <a:solidFill>
                  <a:schemeClr val="dk1"/>
                </a:solidFill>
                <a:latin typeface="Constantia"/>
                <a:ea typeface="Constantia"/>
                <a:cs typeface="Constantia"/>
                <a:sym typeface="Constantia"/>
              </a:rPr>
              <a:t>3. </a:t>
            </a:r>
            <a:r>
              <a:rPr lang="iw" sz="3200">
                <a:solidFill>
                  <a:schemeClr val="dk1"/>
                </a:solidFill>
              </a:rPr>
              <a:t>צבע זה מגיע לעינינו והוא הצבע אותו אנו רואים משום שרק הוא מגיע לעינינו.</a:t>
            </a:r>
            <a:br>
              <a:rPr lang="iw" sz="3200">
                <a:solidFill>
                  <a:schemeClr val="dk1"/>
                </a:solidFill>
                <a:latin typeface="Constantia"/>
                <a:ea typeface="Constantia"/>
                <a:cs typeface="Constantia"/>
                <a:sym typeface="Constantia"/>
              </a:rPr>
            </a:br>
            <a:endParaRPr sz="3200">
              <a:solidFill>
                <a:schemeClr val="dk1"/>
              </a:solidFill>
              <a:latin typeface="Constantia"/>
              <a:ea typeface="Constantia"/>
              <a:cs typeface="Constantia"/>
              <a:sym typeface="Constant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 calcmode="lin" valueType="num">
                                      <p:cBhvr additive="base">
                                        <p:cTn id="7" dur="500"/>
                                        <p:tgtEl>
                                          <p:spTgt spid="360"/>
                                        </p:tgtEl>
                                        <p:attrNameLst>
                                          <p:attrName>ppt_w</p:attrName>
                                        </p:attrNameLst>
                                      </p:cBhvr>
                                      <p:tavLst>
                                        <p:tav tm="0">
                                          <p:val>
                                            <p:strVal val="0"/>
                                          </p:val>
                                        </p:tav>
                                        <p:tav tm="100000">
                                          <p:val>
                                            <p:strVal val="#ppt_w"/>
                                          </p:val>
                                        </p:tav>
                                      </p:tavLst>
                                    </p:anim>
                                    <p:anim calcmode="lin" valueType="num">
                                      <p:cBhvr additive="base">
                                        <p:cTn id="8" dur="500"/>
                                        <p:tgtEl>
                                          <p:spTgt spid="360"/>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61"/>
                                        </p:tgtEl>
                                        <p:attrNameLst>
                                          <p:attrName>style.visibility</p:attrName>
                                        </p:attrNameLst>
                                      </p:cBhvr>
                                      <p:to>
                                        <p:strVal val="visible"/>
                                      </p:to>
                                    </p:set>
                                    <p:anim calcmode="lin" valueType="num">
                                      <p:cBhvr additive="base">
                                        <p:cTn id="13" dur="500"/>
                                        <p:tgtEl>
                                          <p:spTgt spid="361"/>
                                        </p:tgtEl>
                                        <p:attrNameLst>
                                          <p:attrName>ppt_w</p:attrName>
                                        </p:attrNameLst>
                                      </p:cBhvr>
                                      <p:tavLst>
                                        <p:tav tm="0">
                                          <p:val>
                                            <p:strVal val="0"/>
                                          </p:val>
                                        </p:tav>
                                        <p:tav tm="100000">
                                          <p:val>
                                            <p:strVal val="#ppt_w"/>
                                          </p:val>
                                        </p:tav>
                                      </p:tavLst>
                                    </p:anim>
                                    <p:anim calcmode="lin" valueType="num">
                                      <p:cBhvr additive="base">
                                        <p:cTn id="14" dur="500"/>
                                        <p:tgtEl>
                                          <p:spTgt spid="361"/>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62"/>
                                        </p:tgtEl>
                                        <p:attrNameLst>
                                          <p:attrName>style.visibility</p:attrName>
                                        </p:attrNameLst>
                                      </p:cBhvr>
                                      <p:to>
                                        <p:strVal val="visible"/>
                                      </p:to>
                                    </p:set>
                                    <p:anim calcmode="lin" valueType="num">
                                      <p:cBhvr additive="base">
                                        <p:cTn id="19" dur="500"/>
                                        <p:tgtEl>
                                          <p:spTgt spid="362"/>
                                        </p:tgtEl>
                                        <p:attrNameLst>
                                          <p:attrName>ppt_w</p:attrName>
                                        </p:attrNameLst>
                                      </p:cBhvr>
                                      <p:tavLst>
                                        <p:tav tm="0">
                                          <p:val>
                                            <p:strVal val="0"/>
                                          </p:val>
                                        </p:tav>
                                        <p:tav tm="100000">
                                          <p:val>
                                            <p:strVal val="#ppt_w"/>
                                          </p:val>
                                        </p:tav>
                                      </p:tavLst>
                                    </p:anim>
                                    <p:anim calcmode="lin" valueType="num">
                                      <p:cBhvr additive="base">
                                        <p:cTn id="20" dur="500"/>
                                        <p:tgtEl>
                                          <p:spTgt spid="36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53"/>
          <p:cNvSpPr txBox="1"/>
          <p:nvPr/>
        </p:nvSpPr>
        <p:spPr>
          <a:xfrm>
            <a:off x="755576" y="1005576"/>
            <a:ext cx="8208900" cy="10773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3200">
                <a:solidFill>
                  <a:schemeClr val="dk1"/>
                </a:solidFill>
              </a:rPr>
              <a:t>בדרך כלל זה מורכב יותר – חוזר יותר מצבע אחד ואז אנחנו רואים גוונים שונים.</a:t>
            </a:r>
            <a:endParaRPr/>
          </a:p>
        </p:txBody>
      </p:sp>
      <p:pic>
        <p:nvPicPr>
          <p:cNvPr id="368" name="Google Shape;368;p53"/>
          <p:cNvPicPr preferRelativeResize="0"/>
          <p:nvPr/>
        </p:nvPicPr>
        <p:blipFill rotWithShape="1">
          <a:blip r:embed="rId3">
            <a:alphaModFix/>
          </a:blip>
          <a:srcRect/>
          <a:stretch/>
        </p:blipFill>
        <p:spPr>
          <a:xfrm>
            <a:off x="2627783" y="2463738"/>
            <a:ext cx="3348373" cy="195579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67"/>
                                        </p:tgtEl>
                                        <p:attrNameLst>
                                          <p:attrName>style.visibility</p:attrName>
                                        </p:attrNameLst>
                                      </p:cBhvr>
                                      <p:to>
                                        <p:strVal val="visible"/>
                                      </p:to>
                                    </p:set>
                                    <p:anim calcmode="lin" valueType="num">
                                      <p:cBhvr additive="base">
                                        <p:cTn id="7" dur="500"/>
                                        <p:tgtEl>
                                          <p:spTgt spid="367"/>
                                        </p:tgtEl>
                                        <p:attrNameLst>
                                          <p:attrName>ppt_w</p:attrName>
                                        </p:attrNameLst>
                                      </p:cBhvr>
                                      <p:tavLst>
                                        <p:tav tm="0">
                                          <p:val>
                                            <p:strVal val="0"/>
                                          </p:val>
                                        </p:tav>
                                        <p:tav tm="100000">
                                          <p:val>
                                            <p:strVal val="#ppt_w"/>
                                          </p:val>
                                        </p:tav>
                                      </p:tavLst>
                                    </p:anim>
                                    <p:anim calcmode="lin" valueType="num">
                                      <p:cBhvr additive="base">
                                        <p:cTn id="8" dur="500"/>
                                        <p:tgtEl>
                                          <p:spTgt spid="367"/>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68"/>
                                        </p:tgtEl>
                                        <p:attrNameLst>
                                          <p:attrName>style.visibility</p:attrName>
                                        </p:attrNameLst>
                                      </p:cBhvr>
                                      <p:to>
                                        <p:strVal val="visible"/>
                                      </p:to>
                                    </p:set>
                                    <p:anim calcmode="lin" valueType="num">
                                      <p:cBhvr additive="base">
                                        <p:cTn id="13" dur="500"/>
                                        <p:tgtEl>
                                          <p:spTgt spid="368"/>
                                        </p:tgtEl>
                                        <p:attrNameLst>
                                          <p:attrName>ppt_w</p:attrName>
                                        </p:attrNameLst>
                                      </p:cBhvr>
                                      <p:tavLst>
                                        <p:tav tm="0">
                                          <p:val>
                                            <p:strVal val="0"/>
                                          </p:val>
                                        </p:tav>
                                        <p:tav tm="100000">
                                          <p:val>
                                            <p:strVal val="#ppt_w"/>
                                          </p:val>
                                        </p:tav>
                                      </p:tavLst>
                                    </p:anim>
                                    <p:anim calcmode="lin" valueType="num">
                                      <p:cBhvr additive="base">
                                        <p:cTn id="14" dur="500"/>
                                        <p:tgtEl>
                                          <p:spTgt spid="36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4"/>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000"/>
              <a:buFont typeface="Calibri"/>
              <a:buNone/>
            </a:pPr>
            <a:r>
              <a:rPr lang="iw" sz="4000"/>
              <a:t>מהו גוף לבן?</a:t>
            </a:r>
            <a:endParaRPr sz="4000"/>
          </a:p>
        </p:txBody>
      </p:sp>
      <p:sp>
        <p:nvSpPr>
          <p:cNvPr id="375" name="Google Shape;375;p54"/>
          <p:cNvSpPr txBox="1">
            <a:spLocks noGrp="1"/>
          </p:cNvSpPr>
          <p:nvPr>
            <p:ph type="body" idx="1"/>
          </p:nvPr>
        </p:nvSpPr>
        <p:spPr>
          <a:xfrm>
            <a:off x="457200" y="1451610"/>
            <a:ext cx="8229600" cy="742200"/>
          </a:xfrm>
          <a:prstGeom prst="rect">
            <a:avLst/>
          </a:prstGeom>
          <a:noFill/>
          <a:ln>
            <a:noFill/>
          </a:ln>
        </p:spPr>
        <p:txBody>
          <a:bodyPr spcFirstLastPara="1" wrap="square" lIns="91425" tIns="45700" rIns="91425" bIns="45700" anchor="t" anchorCtr="0">
            <a:normAutofit/>
          </a:bodyPr>
          <a:lstStyle/>
          <a:p>
            <a:pPr marL="274320" lvl="0" indent="-325120" algn="r" rtl="1">
              <a:spcBef>
                <a:spcPts val="0"/>
              </a:spcBef>
              <a:spcAft>
                <a:spcPts val="1200"/>
              </a:spcAft>
              <a:buClr>
                <a:schemeClr val="dk1"/>
              </a:buClr>
              <a:buSzPts val="3270"/>
              <a:buChar char="●"/>
            </a:pPr>
            <a:r>
              <a:rPr lang="iw" sz="2600">
                <a:solidFill>
                  <a:schemeClr val="dk1"/>
                </a:solidFill>
              </a:rPr>
              <a:t>גוף שמחזיר את כל  צבעי הספקטרום הנראה</a:t>
            </a:r>
            <a:endParaRPr sz="2600">
              <a:solidFill>
                <a:schemeClr val="dk1"/>
              </a:solidFill>
            </a:endParaRPr>
          </a:p>
        </p:txBody>
      </p:sp>
      <p:sp>
        <p:nvSpPr>
          <p:cNvPr id="376" name="Google Shape;376;p54"/>
          <p:cNvSpPr txBox="1"/>
          <p:nvPr/>
        </p:nvSpPr>
        <p:spPr>
          <a:xfrm>
            <a:off x="611560" y="2301720"/>
            <a:ext cx="8229600" cy="857400"/>
          </a:xfrm>
          <a:prstGeom prst="rect">
            <a:avLst/>
          </a:prstGeom>
          <a:noFill/>
          <a:ln>
            <a:noFill/>
          </a:ln>
        </p:spPr>
        <p:txBody>
          <a:bodyPr spcFirstLastPara="1" wrap="square" lIns="0" tIns="45700" rIns="0" bIns="0" anchor="b" anchorCtr="0">
            <a:normAutofit/>
          </a:bodyPr>
          <a:lstStyle/>
          <a:p>
            <a:pPr marL="0" marR="0" lvl="0" indent="0" algn="r" rtl="1">
              <a:spcBef>
                <a:spcPts val="0"/>
              </a:spcBef>
              <a:spcAft>
                <a:spcPts val="0"/>
              </a:spcAft>
              <a:buClr>
                <a:schemeClr val="dk2"/>
              </a:buClr>
              <a:buSzPts val="4000"/>
              <a:buFont typeface="Calibri"/>
              <a:buNone/>
            </a:pPr>
            <a:r>
              <a:rPr lang="iw" sz="4000" b="0">
                <a:solidFill>
                  <a:schemeClr val="dk1"/>
                </a:solidFill>
                <a:latin typeface="Calibri"/>
                <a:ea typeface="Calibri"/>
                <a:cs typeface="Calibri"/>
                <a:sym typeface="Calibri"/>
              </a:rPr>
              <a:t>מהו גוף שחור?</a:t>
            </a:r>
            <a:endParaRPr sz="4000" b="0">
              <a:solidFill>
                <a:schemeClr val="dk1"/>
              </a:solidFill>
              <a:latin typeface="Calibri"/>
              <a:ea typeface="Calibri"/>
              <a:cs typeface="Calibri"/>
              <a:sym typeface="Calibri"/>
            </a:endParaRPr>
          </a:p>
        </p:txBody>
      </p:sp>
      <p:sp>
        <p:nvSpPr>
          <p:cNvPr id="377" name="Google Shape;377;p54"/>
          <p:cNvSpPr txBox="1"/>
          <p:nvPr/>
        </p:nvSpPr>
        <p:spPr>
          <a:xfrm>
            <a:off x="467544" y="3273828"/>
            <a:ext cx="8229600" cy="742200"/>
          </a:xfrm>
          <a:prstGeom prst="rect">
            <a:avLst/>
          </a:prstGeom>
          <a:noFill/>
          <a:ln>
            <a:noFill/>
          </a:ln>
        </p:spPr>
        <p:txBody>
          <a:bodyPr spcFirstLastPara="1" wrap="square" lIns="91425" tIns="45700" rIns="91425" bIns="45700" anchor="t" anchorCtr="0">
            <a:normAutofit/>
          </a:bodyPr>
          <a:lstStyle/>
          <a:p>
            <a:pPr marL="274320" marR="0" lvl="0" indent="-274320" algn="r" rtl="1">
              <a:spcBef>
                <a:spcPts val="0"/>
              </a:spcBef>
              <a:spcAft>
                <a:spcPts val="0"/>
              </a:spcAft>
              <a:buClr>
                <a:schemeClr val="accent3"/>
              </a:buClr>
              <a:buSzPts val="2470"/>
              <a:buChar char="⚫"/>
            </a:pPr>
            <a:r>
              <a:rPr lang="iw" sz="2600">
                <a:solidFill>
                  <a:schemeClr val="dk1"/>
                </a:solidFill>
              </a:rPr>
              <a:t>גוף הבולע את כל צבעי הספקטרום הנראה.</a:t>
            </a:r>
            <a:endParaRPr sz="2600">
              <a:solidFill>
                <a:schemeClr val="dk1"/>
              </a:solidFill>
            </a:endParaRPr>
          </a:p>
        </p:txBody>
      </p:sp>
      <p:sp>
        <p:nvSpPr>
          <p:cNvPr id="378" name="Google Shape;378;p54"/>
          <p:cNvSpPr/>
          <p:nvPr/>
        </p:nvSpPr>
        <p:spPr>
          <a:xfrm>
            <a:off x="755576" y="3489852"/>
            <a:ext cx="2232248" cy="972108"/>
          </a:xfrm>
          <a:prstGeom prst="flowChartMagneticDrum">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onstantia"/>
              <a:ea typeface="Constantia"/>
              <a:cs typeface="Constantia"/>
              <a:sym typeface="Constantia"/>
            </a:endParaRPr>
          </a:p>
        </p:txBody>
      </p:sp>
      <p:sp>
        <p:nvSpPr>
          <p:cNvPr id="379" name="Google Shape;379;p54"/>
          <p:cNvSpPr/>
          <p:nvPr/>
        </p:nvSpPr>
        <p:spPr>
          <a:xfrm>
            <a:off x="611560" y="3489852"/>
            <a:ext cx="2232248" cy="972108"/>
          </a:xfrm>
          <a:prstGeom prst="flowChartMagneticDrum">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onstantia"/>
              <a:ea typeface="Constantia"/>
              <a:cs typeface="Constantia"/>
              <a:sym typeface="Constantia"/>
            </a:endParaRPr>
          </a:p>
        </p:txBody>
      </p:sp>
      <p:sp>
        <p:nvSpPr>
          <p:cNvPr id="380" name="Google Shape;380;p54"/>
          <p:cNvSpPr/>
          <p:nvPr/>
        </p:nvSpPr>
        <p:spPr>
          <a:xfrm>
            <a:off x="611560" y="1815666"/>
            <a:ext cx="2232248" cy="972108"/>
          </a:xfrm>
          <a:prstGeom prst="flowChartMagneticDrum">
            <a:avLst/>
          </a:prstGeom>
          <a:solidFill>
            <a:schemeClr val="lt1"/>
          </a:solidFill>
          <a:ln w="254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onstantia"/>
              <a:ea typeface="Constantia"/>
              <a:cs typeface="Constantia"/>
              <a:sym typeface="Constanti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55"/>
          <p:cNvSpPr txBox="1">
            <a:spLocks noGrp="1"/>
          </p:cNvSpPr>
          <p:nvPr>
            <p:ph type="title"/>
          </p:nvPr>
        </p:nvSpPr>
        <p:spPr>
          <a:xfrm>
            <a:off x="467544" y="411510"/>
            <a:ext cx="8229600" cy="531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4000"/>
              <a:t>כשאור פוגע בגוף והוא נבלע בו הגוף מתחמם, אנרגית אור מומרת לאנרגית חום.</a:t>
            </a:r>
            <a:endParaRPr sz="4000"/>
          </a:p>
        </p:txBody>
      </p:sp>
      <p:sp>
        <p:nvSpPr>
          <p:cNvPr id="386" name="Google Shape;386;p55"/>
          <p:cNvSpPr txBox="1">
            <a:spLocks noGrp="1"/>
          </p:cNvSpPr>
          <p:nvPr>
            <p:ph type="body" idx="1"/>
          </p:nvPr>
        </p:nvSpPr>
        <p:spPr>
          <a:xfrm>
            <a:off x="457200" y="1059582"/>
            <a:ext cx="8229600" cy="3684000"/>
          </a:xfrm>
          <a:prstGeom prst="rect">
            <a:avLst/>
          </a:prstGeom>
          <a:noFill/>
          <a:ln>
            <a:noFill/>
          </a:ln>
        </p:spPr>
        <p:txBody>
          <a:bodyPr spcFirstLastPara="1" wrap="square" lIns="91425" tIns="45700" rIns="91425" bIns="45700" anchor="t" anchorCtr="0">
            <a:normAutofit/>
          </a:bodyPr>
          <a:lstStyle/>
          <a:p>
            <a:pPr marL="274320" lvl="0" indent="-117475" algn="r" rtl="1">
              <a:spcBef>
                <a:spcPts val="520"/>
              </a:spcBef>
              <a:spcAft>
                <a:spcPts val="0"/>
              </a:spcAft>
              <a:buSzPts val="2470"/>
              <a:buNone/>
            </a:pPr>
            <a:endParaRPr/>
          </a:p>
          <a:p>
            <a:pPr marL="0" lvl="0" indent="0" algn="r" rtl="1">
              <a:spcBef>
                <a:spcPts val="520"/>
              </a:spcBef>
              <a:spcAft>
                <a:spcPts val="0"/>
              </a:spcAft>
              <a:buSzPts val="2470"/>
              <a:buNone/>
            </a:pPr>
            <a:endParaRPr/>
          </a:p>
          <a:p>
            <a:pPr marL="0" lvl="0" indent="0" algn="r" rtl="1">
              <a:spcBef>
                <a:spcPts val="520"/>
              </a:spcBef>
              <a:spcAft>
                <a:spcPts val="0"/>
              </a:spcAft>
              <a:buSzPts val="2470"/>
              <a:buNone/>
            </a:pPr>
            <a:endParaRPr/>
          </a:p>
          <a:p>
            <a:pPr marL="0" lvl="0" indent="0" algn="r" rtl="1">
              <a:spcBef>
                <a:spcPts val="520"/>
              </a:spcBef>
              <a:spcAft>
                <a:spcPts val="0"/>
              </a:spcAft>
              <a:buSzPts val="2470"/>
              <a:buNone/>
            </a:pPr>
            <a:endParaRPr/>
          </a:p>
          <a:p>
            <a:pPr marL="0" lvl="0" indent="0" algn="r" rtl="1">
              <a:spcBef>
                <a:spcPts val="520"/>
              </a:spcBef>
              <a:spcAft>
                <a:spcPts val="1200"/>
              </a:spcAft>
              <a:buSzPts val="2470"/>
              <a:buNone/>
            </a:pPr>
            <a:endParaRPr/>
          </a:p>
        </p:txBody>
      </p:sp>
      <p:pic>
        <p:nvPicPr>
          <p:cNvPr id="387" name="Google Shape;387;p55"/>
          <p:cNvPicPr preferRelativeResize="0"/>
          <p:nvPr/>
        </p:nvPicPr>
        <p:blipFill>
          <a:blip r:embed="rId3">
            <a:alphaModFix/>
          </a:blip>
          <a:stretch>
            <a:fillRect/>
          </a:stretch>
        </p:blipFill>
        <p:spPr>
          <a:xfrm>
            <a:off x="0" y="1689050"/>
            <a:ext cx="6190403" cy="33763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6"/>
          <p:cNvSpPr txBox="1">
            <a:spLocks noGrp="1"/>
          </p:cNvSpPr>
          <p:nvPr>
            <p:ph type="title"/>
          </p:nvPr>
        </p:nvSpPr>
        <p:spPr>
          <a:xfrm>
            <a:off x="467544" y="411510"/>
            <a:ext cx="8229600" cy="531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4000"/>
              <a:t>דוגמה לשימוש של בליעת אור</a:t>
            </a:r>
            <a:endParaRPr sz="4000"/>
          </a:p>
        </p:txBody>
      </p:sp>
      <p:sp>
        <p:nvSpPr>
          <p:cNvPr id="393" name="Google Shape;393;p56"/>
          <p:cNvSpPr txBox="1">
            <a:spLocks noGrp="1"/>
          </p:cNvSpPr>
          <p:nvPr>
            <p:ph type="body" idx="1"/>
          </p:nvPr>
        </p:nvSpPr>
        <p:spPr>
          <a:xfrm>
            <a:off x="457200" y="1059582"/>
            <a:ext cx="8229600" cy="3684000"/>
          </a:xfrm>
          <a:prstGeom prst="rect">
            <a:avLst/>
          </a:prstGeom>
          <a:noFill/>
          <a:ln>
            <a:noFill/>
          </a:ln>
        </p:spPr>
        <p:txBody>
          <a:bodyPr spcFirstLastPara="1" wrap="square" lIns="91425" tIns="45700" rIns="91425" bIns="45700" anchor="t" anchorCtr="0">
            <a:normAutofit/>
          </a:bodyPr>
          <a:lstStyle/>
          <a:p>
            <a:pPr marL="274320" lvl="0" indent="-306070" algn="r" rtl="1">
              <a:spcBef>
                <a:spcPts val="0"/>
              </a:spcBef>
              <a:spcAft>
                <a:spcPts val="0"/>
              </a:spcAft>
              <a:buClr>
                <a:schemeClr val="dk1"/>
              </a:buClr>
              <a:buSzPts val="2970"/>
              <a:buChar char="●"/>
            </a:pPr>
            <a:r>
              <a:rPr lang="iw" sz="2300">
                <a:solidFill>
                  <a:schemeClr val="dk1"/>
                </a:solidFill>
              </a:rPr>
              <a:t>דוד שמש</a:t>
            </a:r>
            <a:endParaRPr sz="2300">
              <a:solidFill>
                <a:schemeClr val="dk1"/>
              </a:solidFill>
            </a:endParaRPr>
          </a:p>
          <a:p>
            <a:pPr marL="274320" lvl="0" indent="-117475" algn="r" rtl="1">
              <a:spcBef>
                <a:spcPts val="520"/>
              </a:spcBef>
              <a:spcAft>
                <a:spcPts val="0"/>
              </a:spcAft>
              <a:buSzPts val="2470"/>
              <a:buNone/>
            </a:pPr>
            <a:endParaRPr/>
          </a:p>
          <a:p>
            <a:pPr marL="0" lvl="0" indent="0" algn="r" rtl="1">
              <a:spcBef>
                <a:spcPts val="520"/>
              </a:spcBef>
              <a:spcAft>
                <a:spcPts val="0"/>
              </a:spcAft>
              <a:buSzPts val="2470"/>
              <a:buNone/>
            </a:pPr>
            <a:endParaRPr/>
          </a:p>
          <a:p>
            <a:pPr marL="0" lvl="0" indent="0" algn="r" rtl="1">
              <a:spcBef>
                <a:spcPts val="520"/>
              </a:spcBef>
              <a:spcAft>
                <a:spcPts val="0"/>
              </a:spcAft>
              <a:buSzPts val="2470"/>
              <a:buNone/>
            </a:pPr>
            <a:endParaRPr/>
          </a:p>
          <a:p>
            <a:pPr marL="0" lvl="0" indent="0" algn="r" rtl="1">
              <a:spcBef>
                <a:spcPts val="520"/>
              </a:spcBef>
              <a:spcAft>
                <a:spcPts val="0"/>
              </a:spcAft>
              <a:buSzPts val="2470"/>
              <a:buNone/>
            </a:pPr>
            <a:endParaRPr/>
          </a:p>
          <a:p>
            <a:pPr marL="0" lvl="0" indent="0" algn="r" rtl="1">
              <a:spcBef>
                <a:spcPts val="520"/>
              </a:spcBef>
              <a:spcAft>
                <a:spcPts val="1200"/>
              </a:spcAft>
              <a:buSzPts val="2470"/>
              <a:buNone/>
            </a:pPr>
            <a:endParaRPr/>
          </a:p>
        </p:txBody>
      </p:sp>
      <p:pic>
        <p:nvPicPr>
          <p:cNvPr id="394" name="Google Shape;394;p56"/>
          <p:cNvPicPr preferRelativeResize="0"/>
          <p:nvPr/>
        </p:nvPicPr>
        <p:blipFill rotWithShape="1">
          <a:blip r:embed="rId3">
            <a:alphaModFix/>
          </a:blip>
          <a:srcRect/>
          <a:stretch/>
        </p:blipFill>
        <p:spPr>
          <a:xfrm>
            <a:off x="2051720" y="1186369"/>
            <a:ext cx="3186355" cy="218918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57"/>
          <p:cNvSpPr txBox="1">
            <a:spLocks noGrp="1"/>
          </p:cNvSpPr>
          <p:nvPr>
            <p:ph type="title"/>
          </p:nvPr>
        </p:nvSpPr>
        <p:spPr>
          <a:xfrm>
            <a:off x="457200" y="528066"/>
            <a:ext cx="8229600" cy="423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3600"/>
              <a:t>איך ניתן לפצל את האור הלבן למרכיביו?</a:t>
            </a:r>
            <a:br>
              <a:rPr lang="iw" sz="3600"/>
            </a:br>
            <a:r>
              <a:rPr lang="iw" sz="3100"/>
              <a:t>נפיצה – אור לבן עובר במנסרה ומתפצל לצבעיו.</a:t>
            </a:r>
            <a:endParaRPr sz="3100"/>
          </a:p>
        </p:txBody>
      </p:sp>
      <p:sp>
        <p:nvSpPr>
          <p:cNvPr id="401" name="Google Shape;401;p57"/>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endParaRPr/>
          </a:p>
        </p:txBody>
      </p:sp>
      <p:pic>
        <p:nvPicPr>
          <p:cNvPr id="402" name="Google Shape;402;p57">
            <a:hlinkClick r:id="rId3"/>
          </p:cNvPr>
          <p:cNvPicPr preferRelativeResize="0"/>
          <p:nvPr/>
        </p:nvPicPr>
        <p:blipFill rotWithShape="1">
          <a:blip r:embed="rId4">
            <a:alphaModFix/>
          </a:blip>
          <a:srcRect/>
          <a:stretch/>
        </p:blipFill>
        <p:spPr>
          <a:xfrm>
            <a:off x="1475656" y="1059582"/>
            <a:ext cx="5400600" cy="345638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8"/>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4000"/>
              <a:t>ניתן גם לקבל לבן מהצבעים המרכיבים אותו</a:t>
            </a:r>
            <a:br>
              <a:rPr lang="iw" sz="4000"/>
            </a:br>
            <a:r>
              <a:rPr lang="iw" sz="3100"/>
              <a:t>קבלת אור לבן על ידי סביבון ניוטון</a:t>
            </a:r>
            <a:endParaRPr sz="3100"/>
          </a:p>
        </p:txBody>
      </p:sp>
      <p:sp>
        <p:nvSpPr>
          <p:cNvPr id="409" name="Google Shape;409;p58"/>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410" name="Google Shape;410;p58">
            <a:hlinkClick r:id="rId3"/>
          </p:cNvPr>
          <p:cNvPicPr preferRelativeResize="0"/>
          <p:nvPr/>
        </p:nvPicPr>
        <p:blipFill rotWithShape="1">
          <a:blip r:embed="rId4">
            <a:alphaModFix/>
          </a:blip>
          <a:srcRect/>
          <a:stretch/>
        </p:blipFill>
        <p:spPr>
          <a:xfrm>
            <a:off x="1475656" y="1599642"/>
            <a:ext cx="4848942" cy="276762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9"/>
          <p:cNvSpPr txBox="1">
            <a:spLocks noGrp="1"/>
          </p:cNvSpPr>
          <p:nvPr>
            <p:ph type="title"/>
          </p:nvPr>
        </p:nvSpPr>
        <p:spPr>
          <a:xfrm>
            <a:off x="457200" y="528066"/>
            <a:ext cx="8229600" cy="423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3600"/>
              <a:t>הספקטרום האלקטרומגנטי (כולל קרינה בלתי נראית)</a:t>
            </a:r>
            <a:endParaRPr sz="3600"/>
          </a:p>
        </p:txBody>
      </p:sp>
      <p:pic>
        <p:nvPicPr>
          <p:cNvPr id="417" name="Google Shape;417;p59"/>
          <p:cNvPicPr preferRelativeResize="0"/>
          <p:nvPr/>
        </p:nvPicPr>
        <p:blipFill rotWithShape="1">
          <a:blip r:embed="rId3">
            <a:alphaModFix/>
          </a:blip>
          <a:srcRect/>
          <a:stretch/>
        </p:blipFill>
        <p:spPr>
          <a:xfrm>
            <a:off x="1376363" y="1393031"/>
            <a:ext cx="4793456" cy="235743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60"/>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500"/>
              <a:buFont typeface="Calibri"/>
              <a:buNone/>
            </a:pPr>
            <a:r>
              <a:rPr lang="iw" sz="4500"/>
              <a:t>שבירת אור</a:t>
            </a:r>
            <a:endParaRPr/>
          </a:p>
        </p:txBody>
      </p:sp>
      <p:sp>
        <p:nvSpPr>
          <p:cNvPr id="424" name="Google Shape;424;p60"/>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1"/>
          <p:cNvSpPr txBox="1">
            <a:spLocks noGrp="1"/>
          </p:cNvSpPr>
          <p:nvPr>
            <p:ph type="title"/>
          </p:nvPr>
        </p:nvSpPr>
        <p:spPr>
          <a:xfrm>
            <a:off x="683568" y="495377"/>
            <a:ext cx="8229600" cy="8574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3600"/>
              <a:t>מה רואים</a:t>
            </a:r>
            <a:br>
              <a:rPr lang="iw" sz="3600"/>
            </a:br>
            <a:r>
              <a:rPr lang="iw" sz="3600"/>
              <a:t> כאן?</a:t>
            </a:r>
            <a:endParaRPr/>
          </a:p>
        </p:txBody>
      </p:sp>
      <p:sp>
        <p:nvSpPr>
          <p:cNvPr id="431" name="Google Shape;431;p61"/>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432" name="Google Shape;432;p61"/>
          <p:cNvPicPr preferRelativeResize="0"/>
          <p:nvPr/>
        </p:nvPicPr>
        <p:blipFill rotWithShape="1">
          <a:blip r:embed="rId3">
            <a:alphaModFix/>
          </a:blip>
          <a:srcRect/>
          <a:stretch/>
        </p:blipFill>
        <p:spPr>
          <a:xfrm>
            <a:off x="9751" y="495377"/>
            <a:ext cx="4838849" cy="420065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62"/>
          <p:cNvSpPr txBox="1">
            <a:spLocks noGrp="1"/>
          </p:cNvSpPr>
          <p:nvPr>
            <p:ph type="title"/>
          </p:nvPr>
        </p:nvSpPr>
        <p:spPr>
          <a:xfrm>
            <a:off x="683568" y="495377"/>
            <a:ext cx="8229600" cy="8574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78571"/>
              <a:buFont typeface="Calibri"/>
              <a:buNone/>
            </a:pPr>
            <a:r>
              <a:rPr lang="iw"/>
              <a:t>ומה רואים</a:t>
            </a:r>
            <a:br>
              <a:rPr lang="iw"/>
            </a:br>
            <a:r>
              <a:rPr lang="iw"/>
              <a:t> כאן?</a:t>
            </a:r>
            <a:endParaRPr/>
          </a:p>
        </p:txBody>
      </p:sp>
      <p:sp>
        <p:nvSpPr>
          <p:cNvPr id="439" name="Google Shape;439;p62"/>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440" name="Google Shape;440;p62"/>
          <p:cNvPicPr preferRelativeResize="0"/>
          <p:nvPr/>
        </p:nvPicPr>
        <p:blipFill rotWithShape="1">
          <a:blip r:embed="rId3">
            <a:alphaModFix/>
          </a:blip>
          <a:srcRect/>
          <a:stretch/>
        </p:blipFill>
        <p:spPr>
          <a:xfrm>
            <a:off x="179512" y="465516"/>
            <a:ext cx="4833157" cy="361070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63"/>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l" rtl="1">
              <a:spcBef>
                <a:spcPts val="0"/>
              </a:spcBef>
              <a:spcAft>
                <a:spcPts val="0"/>
              </a:spcAft>
              <a:buClr>
                <a:schemeClr val="dk2"/>
              </a:buClr>
              <a:buSzPts val="5000"/>
              <a:buFont typeface="Calibri"/>
              <a:buNone/>
            </a:pPr>
            <a:endParaRPr/>
          </a:p>
        </p:txBody>
      </p:sp>
      <p:sp>
        <p:nvSpPr>
          <p:cNvPr id="446" name="Google Shape;446;p63"/>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fontScale="92500" lnSpcReduction="20000"/>
          </a:bodyPr>
          <a:lstStyle/>
          <a:p>
            <a:pPr marL="0" lvl="0" indent="0" algn="r" rtl="1">
              <a:spcBef>
                <a:spcPts val="0"/>
              </a:spcBef>
              <a:spcAft>
                <a:spcPts val="0"/>
              </a:spcAft>
              <a:buSzPct val="111860"/>
              <a:buNone/>
            </a:pPr>
            <a:r>
              <a:rPr lang="iw" sz="2208">
                <a:solidFill>
                  <a:schemeClr val="dk1"/>
                </a:solidFill>
              </a:rPr>
              <a:t>הדבר מתרחש משום שאור משנה את כיוונו במעבר מתווך לתווך. </a:t>
            </a:r>
            <a:endParaRPr sz="2208">
              <a:solidFill>
                <a:schemeClr val="dk1"/>
              </a:solidFill>
            </a:endParaRPr>
          </a:p>
          <a:p>
            <a:pPr marL="0" lvl="0" indent="0" algn="r" rtl="1">
              <a:spcBef>
                <a:spcPts val="520"/>
              </a:spcBef>
              <a:spcAft>
                <a:spcPts val="0"/>
              </a:spcAft>
              <a:buSzPct val="111860"/>
              <a:buNone/>
            </a:pPr>
            <a:endParaRPr sz="2208">
              <a:solidFill>
                <a:schemeClr val="dk1"/>
              </a:solidFill>
            </a:endParaRPr>
          </a:p>
          <a:p>
            <a:pPr marL="274320" lvl="0" indent="-286528" algn="r" rtl="1">
              <a:spcBef>
                <a:spcPts val="520"/>
              </a:spcBef>
              <a:spcAft>
                <a:spcPts val="0"/>
              </a:spcAft>
              <a:buClr>
                <a:schemeClr val="dk1"/>
              </a:buClr>
              <a:buSzPct val="130343"/>
              <a:buChar char="●"/>
            </a:pPr>
            <a:r>
              <a:rPr lang="iw" sz="2208">
                <a:solidFill>
                  <a:schemeClr val="dk1"/>
                </a:solidFill>
              </a:rPr>
              <a:t>במקרה של הכוס עם העיפרון – האור היוצא מן העיפרון משנה את כיוונו ביציאתו מן המים, דרך הכוס, אל האוויר.</a:t>
            </a:r>
            <a:endParaRPr sz="2208">
              <a:solidFill>
                <a:schemeClr val="dk1"/>
              </a:solidFill>
            </a:endParaRPr>
          </a:p>
          <a:p>
            <a:pPr marL="274320" lvl="0" indent="-117475" algn="r" rtl="1">
              <a:spcBef>
                <a:spcPts val="520"/>
              </a:spcBef>
              <a:spcAft>
                <a:spcPts val="0"/>
              </a:spcAft>
              <a:buSzPct val="111860"/>
              <a:buNone/>
            </a:pPr>
            <a:endParaRPr sz="2208">
              <a:solidFill>
                <a:schemeClr val="dk1"/>
              </a:solidFill>
            </a:endParaRPr>
          </a:p>
          <a:p>
            <a:pPr marL="274320" lvl="0" indent="-286528" algn="r" rtl="1">
              <a:spcBef>
                <a:spcPts val="520"/>
              </a:spcBef>
              <a:spcAft>
                <a:spcPts val="0"/>
              </a:spcAft>
              <a:buClr>
                <a:schemeClr val="dk1"/>
              </a:buClr>
              <a:buSzPct val="130343"/>
              <a:buChar char="●"/>
            </a:pPr>
            <a:r>
              <a:rPr lang="iw" sz="2208">
                <a:solidFill>
                  <a:schemeClr val="dk1"/>
                </a:solidFill>
              </a:rPr>
              <a:t>במקרה של הכדור הכתום בקערית – האור היוצא מן הכדור משנה את כיוונו ביציאתו מן המים, דרך הקערית, אל האוויר.</a:t>
            </a:r>
            <a:endParaRPr sz="2208">
              <a:solidFill>
                <a:schemeClr val="dk1"/>
              </a:solidFill>
            </a:endParaRPr>
          </a:p>
          <a:p>
            <a:pPr marL="274320" lvl="0" indent="-117475" algn="r" rtl="1">
              <a:spcBef>
                <a:spcPts val="520"/>
              </a:spcBef>
              <a:spcAft>
                <a:spcPts val="0"/>
              </a:spcAft>
              <a:buSzPct val="137222"/>
              <a:buNone/>
            </a:pPr>
            <a:endParaRPr/>
          </a:p>
          <a:p>
            <a:pPr marL="274320" lvl="0" indent="-117475" algn="r" rtl="1">
              <a:spcBef>
                <a:spcPts val="520"/>
              </a:spcBef>
              <a:spcAft>
                <a:spcPts val="1200"/>
              </a:spcAft>
              <a:buSzPct val="137222"/>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4"/>
          <p:cNvSpPr txBox="1">
            <a:spLocks noGrp="1"/>
          </p:cNvSpPr>
          <p:nvPr>
            <p:ph type="title"/>
          </p:nvPr>
        </p:nvSpPr>
        <p:spPr>
          <a:xfrm>
            <a:off x="457200" y="528066"/>
            <a:ext cx="8229600" cy="369600"/>
          </a:xfrm>
          <a:prstGeom prst="rect">
            <a:avLst/>
          </a:prstGeom>
          <a:noFill/>
          <a:ln>
            <a:noFill/>
          </a:ln>
        </p:spPr>
        <p:txBody>
          <a:bodyPr spcFirstLastPara="1" wrap="square" lIns="0" tIns="45700" rIns="0" bIns="0" anchor="b" anchorCtr="0">
            <a:normAutofit fontScale="90000"/>
          </a:bodyPr>
          <a:lstStyle/>
          <a:p>
            <a:pPr marL="0" lvl="0" indent="0" algn="l" rtl="1">
              <a:spcBef>
                <a:spcPts val="0"/>
              </a:spcBef>
              <a:spcAft>
                <a:spcPts val="0"/>
              </a:spcAft>
              <a:buClr>
                <a:schemeClr val="dk2"/>
              </a:buClr>
              <a:buSzPct val="178571"/>
              <a:buFont typeface="Calibri"/>
              <a:buNone/>
            </a:pPr>
            <a:endParaRPr/>
          </a:p>
        </p:txBody>
      </p:sp>
      <p:sp>
        <p:nvSpPr>
          <p:cNvPr id="453" name="Google Shape;453;p64"/>
          <p:cNvSpPr txBox="1">
            <a:spLocks noGrp="1"/>
          </p:cNvSpPr>
          <p:nvPr>
            <p:ph type="body" idx="1"/>
          </p:nvPr>
        </p:nvSpPr>
        <p:spPr>
          <a:xfrm>
            <a:off x="457200" y="1005576"/>
            <a:ext cx="8507400" cy="37380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r>
              <a:rPr lang="iw" sz="2200">
                <a:solidFill>
                  <a:schemeClr val="dk1"/>
                </a:solidFill>
              </a:rPr>
              <a:t>שבירה: שינוי כיוון האור במעברו מתווך לתווך</a:t>
            </a:r>
            <a:endParaRPr sz="2200">
              <a:solidFill>
                <a:schemeClr val="dk1"/>
              </a:solidFill>
            </a:endParaRPr>
          </a:p>
        </p:txBody>
      </p:sp>
      <p:pic>
        <p:nvPicPr>
          <p:cNvPr id="454" name="Google Shape;454;p64">
            <a:hlinkClick r:id="rId3"/>
          </p:cNvPr>
          <p:cNvPicPr preferRelativeResize="0"/>
          <p:nvPr/>
        </p:nvPicPr>
        <p:blipFill rotWithShape="1">
          <a:blip r:embed="rId4">
            <a:alphaModFix/>
          </a:blip>
          <a:srcRect/>
          <a:stretch/>
        </p:blipFill>
        <p:spPr>
          <a:xfrm>
            <a:off x="718824" y="1599642"/>
            <a:ext cx="5779762" cy="3119809"/>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65"/>
          <p:cNvSpPr txBox="1">
            <a:spLocks noGrp="1"/>
          </p:cNvSpPr>
          <p:nvPr>
            <p:ph type="title"/>
          </p:nvPr>
        </p:nvSpPr>
        <p:spPr>
          <a:xfrm>
            <a:off x="292345" y="150466"/>
            <a:ext cx="84354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3600"/>
              <a:buFont typeface="Calibri"/>
              <a:buNone/>
            </a:pPr>
            <a:r>
              <a:rPr lang="iw" sz="3600"/>
              <a:t>מה קורה כשאור עובר מתווך שקוף אחד לאחר?</a:t>
            </a:r>
            <a:endParaRPr/>
          </a:p>
        </p:txBody>
      </p:sp>
      <p:sp>
        <p:nvSpPr>
          <p:cNvPr id="460" name="Google Shape;460;p65"/>
          <p:cNvSpPr txBox="1">
            <a:spLocks noGrp="1"/>
          </p:cNvSpPr>
          <p:nvPr>
            <p:ph type="body" idx="1"/>
          </p:nvPr>
        </p:nvSpPr>
        <p:spPr>
          <a:xfrm>
            <a:off x="457200" y="1007874"/>
            <a:ext cx="8229600" cy="3735600"/>
          </a:xfrm>
          <a:prstGeom prst="rect">
            <a:avLst/>
          </a:prstGeom>
          <a:noFill/>
          <a:ln>
            <a:noFill/>
          </a:ln>
        </p:spPr>
        <p:txBody>
          <a:bodyPr spcFirstLastPara="1" wrap="square" lIns="91425" tIns="45700" rIns="91425" bIns="45700" anchor="t" anchorCtr="0">
            <a:normAutofit fontScale="62500" lnSpcReduction="20000"/>
          </a:bodyPr>
          <a:lstStyle/>
          <a:p>
            <a:pPr marL="274320" lvl="0" indent="-276433" algn="r" rtl="1">
              <a:spcBef>
                <a:spcPts val="0"/>
              </a:spcBef>
              <a:spcAft>
                <a:spcPts val="0"/>
              </a:spcAft>
              <a:buClr>
                <a:schemeClr val="dk1"/>
              </a:buClr>
              <a:buSzPct val="120088"/>
              <a:buChar char="●"/>
            </a:pPr>
            <a:r>
              <a:rPr lang="iw" sz="3335">
                <a:solidFill>
                  <a:schemeClr val="dk1"/>
                </a:solidFill>
                <a:latin typeface="Arial"/>
                <a:ea typeface="Arial"/>
                <a:cs typeface="Arial"/>
                <a:sym typeface="Arial"/>
              </a:rPr>
              <a:t>זווית</a:t>
            </a:r>
            <a:r>
              <a:rPr lang="iw" sz="3335">
                <a:solidFill>
                  <a:schemeClr val="dk1"/>
                </a:solidFill>
              </a:rPr>
              <a:t> הכניסה ביחס לאנך</a:t>
            </a:r>
            <a:endParaRPr sz="3335">
              <a:solidFill>
                <a:schemeClr val="dk1"/>
              </a:solidFill>
            </a:endParaRPr>
          </a:p>
          <a:p>
            <a:pPr marL="0" lvl="0" indent="0" algn="r" rtl="1">
              <a:spcBef>
                <a:spcPts val="520"/>
              </a:spcBef>
              <a:spcAft>
                <a:spcPts val="0"/>
              </a:spcAft>
              <a:buSzPct val="74057"/>
              <a:buNone/>
            </a:pPr>
            <a:r>
              <a:rPr lang="iw" sz="3335">
                <a:solidFill>
                  <a:schemeClr val="dk1"/>
                </a:solidFill>
              </a:rPr>
              <a:t>שונה מזווית החדירה</a:t>
            </a:r>
            <a:endParaRPr sz="3335">
              <a:solidFill>
                <a:schemeClr val="dk1"/>
              </a:solidFill>
            </a:endParaRPr>
          </a:p>
          <a:p>
            <a:pPr marL="0" lvl="0" indent="0" algn="r" rtl="1">
              <a:spcBef>
                <a:spcPts val="520"/>
              </a:spcBef>
              <a:spcAft>
                <a:spcPts val="0"/>
              </a:spcAft>
              <a:buSzPct val="74057"/>
              <a:buNone/>
            </a:pPr>
            <a:r>
              <a:rPr lang="iw" sz="3335">
                <a:solidFill>
                  <a:schemeClr val="dk1"/>
                </a:solidFill>
              </a:rPr>
              <a:t>ביחס לאנך.</a:t>
            </a:r>
            <a:endParaRPr sz="3335">
              <a:solidFill>
                <a:schemeClr val="dk1"/>
              </a:solidFill>
            </a:endParaRPr>
          </a:p>
          <a:p>
            <a:pPr marL="0" lvl="0" indent="0" algn="r" rtl="1">
              <a:spcBef>
                <a:spcPts val="520"/>
              </a:spcBef>
              <a:spcAft>
                <a:spcPts val="0"/>
              </a:spcAft>
              <a:buSzPct val="74057"/>
              <a:buNone/>
            </a:pPr>
            <a:endParaRPr sz="3335">
              <a:solidFill>
                <a:schemeClr val="dk1"/>
              </a:solidFill>
            </a:endParaRPr>
          </a:p>
          <a:p>
            <a:pPr marL="274320" lvl="0" indent="-276433" algn="r" rtl="1">
              <a:spcBef>
                <a:spcPts val="520"/>
              </a:spcBef>
              <a:spcAft>
                <a:spcPts val="0"/>
              </a:spcAft>
              <a:buClr>
                <a:schemeClr val="dk1"/>
              </a:buClr>
              <a:buSzPct val="120088"/>
              <a:buChar char="●"/>
            </a:pPr>
            <a:r>
              <a:rPr lang="iw" sz="3335">
                <a:solidFill>
                  <a:schemeClr val="dk1"/>
                </a:solidFill>
              </a:rPr>
              <a:t>ככל שהתווך שאליו נכנס</a:t>
            </a:r>
            <a:endParaRPr sz="3335">
              <a:solidFill>
                <a:schemeClr val="dk1"/>
              </a:solidFill>
            </a:endParaRPr>
          </a:p>
          <a:p>
            <a:pPr marL="0" lvl="0" indent="0" algn="r" rtl="1">
              <a:spcBef>
                <a:spcPts val="520"/>
              </a:spcBef>
              <a:spcAft>
                <a:spcPts val="0"/>
              </a:spcAft>
              <a:buSzPct val="74057"/>
              <a:buNone/>
            </a:pPr>
            <a:r>
              <a:rPr lang="iw" sz="3335">
                <a:solidFill>
                  <a:schemeClr val="dk1"/>
                </a:solidFill>
              </a:rPr>
              <a:t>האור יהיה צפוף יותר</a:t>
            </a:r>
            <a:endParaRPr sz="3335">
              <a:solidFill>
                <a:schemeClr val="dk1"/>
              </a:solidFill>
            </a:endParaRPr>
          </a:p>
          <a:p>
            <a:pPr marL="0" lvl="0" indent="0" algn="r" rtl="1">
              <a:spcBef>
                <a:spcPts val="520"/>
              </a:spcBef>
              <a:spcAft>
                <a:spcPts val="0"/>
              </a:spcAft>
              <a:buSzPct val="74057"/>
              <a:buNone/>
            </a:pPr>
            <a:r>
              <a:rPr lang="iw" sz="3335">
                <a:solidFill>
                  <a:schemeClr val="dk1"/>
                </a:solidFill>
              </a:rPr>
              <a:t>ביחס לתווך שממנו בא</a:t>
            </a:r>
            <a:endParaRPr sz="3335">
              <a:solidFill>
                <a:schemeClr val="dk1"/>
              </a:solidFill>
            </a:endParaRPr>
          </a:p>
          <a:p>
            <a:pPr marL="0" lvl="0" indent="0" algn="r" rtl="1">
              <a:spcBef>
                <a:spcPts val="520"/>
              </a:spcBef>
              <a:spcAft>
                <a:spcPts val="0"/>
              </a:spcAft>
              <a:buSzPct val="74057"/>
              <a:buNone/>
            </a:pPr>
            <a:r>
              <a:rPr lang="iw" sz="3335">
                <a:solidFill>
                  <a:schemeClr val="dk1"/>
                </a:solidFill>
              </a:rPr>
              <a:t>זווית הכניסה תהיה קטנה </a:t>
            </a:r>
            <a:endParaRPr sz="3335">
              <a:solidFill>
                <a:schemeClr val="dk1"/>
              </a:solidFill>
            </a:endParaRPr>
          </a:p>
          <a:p>
            <a:pPr marL="0" lvl="0" indent="0" algn="r" rtl="1">
              <a:spcBef>
                <a:spcPts val="520"/>
              </a:spcBef>
              <a:spcAft>
                <a:spcPts val="0"/>
              </a:spcAft>
              <a:buSzPct val="74057"/>
              <a:buNone/>
            </a:pPr>
            <a:r>
              <a:rPr lang="iw" sz="3335">
                <a:solidFill>
                  <a:schemeClr val="dk1"/>
                </a:solidFill>
              </a:rPr>
              <a:t>יותר.</a:t>
            </a:r>
            <a:endParaRPr sz="3335">
              <a:solidFill>
                <a:schemeClr val="dk1"/>
              </a:solidFill>
            </a:endParaRPr>
          </a:p>
          <a:p>
            <a:pPr marL="0" lvl="0" indent="0" algn="r" rtl="1">
              <a:spcBef>
                <a:spcPts val="520"/>
              </a:spcBef>
              <a:spcAft>
                <a:spcPts val="1200"/>
              </a:spcAft>
              <a:buSzPct val="137222"/>
              <a:buNone/>
            </a:pPr>
            <a:endParaRPr/>
          </a:p>
        </p:txBody>
      </p:sp>
      <p:pic>
        <p:nvPicPr>
          <p:cNvPr id="461" name="Google Shape;461;p65"/>
          <p:cNvPicPr preferRelativeResize="0"/>
          <p:nvPr/>
        </p:nvPicPr>
        <p:blipFill rotWithShape="1">
          <a:blip r:embed="rId3">
            <a:alphaModFix/>
          </a:blip>
          <a:srcRect/>
          <a:stretch/>
        </p:blipFill>
        <p:spPr>
          <a:xfrm>
            <a:off x="395536" y="1977684"/>
            <a:ext cx="3622102" cy="25922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60">
                                            <p:txEl>
                                              <p:pRg st="0" end="0"/>
                                            </p:txEl>
                                          </p:spTgt>
                                        </p:tgtEl>
                                        <p:attrNameLst>
                                          <p:attrName>style.visibility</p:attrName>
                                        </p:attrNameLst>
                                      </p:cBhvr>
                                      <p:to>
                                        <p:strVal val="visible"/>
                                      </p:to>
                                    </p:set>
                                    <p:anim calcmode="lin" valueType="num">
                                      <p:cBhvr additive="base">
                                        <p:cTn id="7" dur="500"/>
                                        <p:tgtEl>
                                          <p:spTgt spid="460">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460">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60">
                                            <p:txEl>
                                              <p:pRg st="1" end="1"/>
                                            </p:txEl>
                                          </p:spTgt>
                                        </p:tgtEl>
                                        <p:attrNameLst>
                                          <p:attrName>style.visibility</p:attrName>
                                        </p:attrNameLst>
                                      </p:cBhvr>
                                      <p:to>
                                        <p:strVal val="visible"/>
                                      </p:to>
                                    </p:set>
                                    <p:anim calcmode="lin" valueType="num">
                                      <p:cBhvr additive="base">
                                        <p:cTn id="13" dur="500"/>
                                        <p:tgtEl>
                                          <p:spTgt spid="460">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460">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460">
                                            <p:txEl>
                                              <p:pRg st="2" end="2"/>
                                            </p:txEl>
                                          </p:spTgt>
                                        </p:tgtEl>
                                        <p:attrNameLst>
                                          <p:attrName>style.visibility</p:attrName>
                                        </p:attrNameLst>
                                      </p:cBhvr>
                                      <p:to>
                                        <p:strVal val="visible"/>
                                      </p:to>
                                    </p:set>
                                    <p:anim calcmode="lin" valueType="num">
                                      <p:cBhvr additive="base">
                                        <p:cTn id="19" dur="500"/>
                                        <p:tgtEl>
                                          <p:spTgt spid="460">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460">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460">
                                            <p:txEl>
                                              <p:pRg st="3" end="3"/>
                                            </p:txEl>
                                          </p:spTgt>
                                        </p:tgtEl>
                                        <p:attrNameLst>
                                          <p:attrName>style.visibility</p:attrName>
                                        </p:attrNameLst>
                                      </p:cBhvr>
                                      <p:to>
                                        <p:strVal val="visible"/>
                                      </p:to>
                                    </p:set>
                                    <p:anim calcmode="lin" valueType="num">
                                      <p:cBhvr additive="base">
                                        <p:cTn id="25" dur="500"/>
                                        <p:tgtEl>
                                          <p:spTgt spid="460">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460">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460">
                                            <p:txEl>
                                              <p:pRg st="4" end="4"/>
                                            </p:txEl>
                                          </p:spTgt>
                                        </p:tgtEl>
                                        <p:attrNameLst>
                                          <p:attrName>style.visibility</p:attrName>
                                        </p:attrNameLst>
                                      </p:cBhvr>
                                      <p:to>
                                        <p:strVal val="visible"/>
                                      </p:to>
                                    </p:set>
                                    <p:anim calcmode="lin" valueType="num">
                                      <p:cBhvr additive="base">
                                        <p:cTn id="31" dur="500"/>
                                        <p:tgtEl>
                                          <p:spTgt spid="460">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460">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460">
                                            <p:txEl>
                                              <p:pRg st="5" end="5"/>
                                            </p:txEl>
                                          </p:spTgt>
                                        </p:tgtEl>
                                        <p:attrNameLst>
                                          <p:attrName>style.visibility</p:attrName>
                                        </p:attrNameLst>
                                      </p:cBhvr>
                                      <p:to>
                                        <p:strVal val="visible"/>
                                      </p:to>
                                    </p:set>
                                    <p:anim calcmode="lin" valueType="num">
                                      <p:cBhvr additive="base">
                                        <p:cTn id="37" dur="500"/>
                                        <p:tgtEl>
                                          <p:spTgt spid="460">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460">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460">
                                            <p:txEl>
                                              <p:pRg st="6" end="6"/>
                                            </p:txEl>
                                          </p:spTgt>
                                        </p:tgtEl>
                                        <p:attrNameLst>
                                          <p:attrName>style.visibility</p:attrName>
                                        </p:attrNameLst>
                                      </p:cBhvr>
                                      <p:to>
                                        <p:strVal val="visible"/>
                                      </p:to>
                                    </p:set>
                                    <p:anim calcmode="lin" valueType="num">
                                      <p:cBhvr additive="base">
                                        <p:cTn id="43" dur="500"/>
                                        <p:tgtEl>
                                          <p:spTgt spid="460">
                                            <p:txEl>
                                              <p:pRg st="6" end="6"/>
                                            </p:txEl>
                                          </p:spTgt>
                                        </p:tgtEl>
                                        <p:attrNameLst>
                                          <p:attrName>ppt_w</p:attrName>
                                        </p:attrNameLst>
                                      </p:cBhvr>
                                      <p:tavLst>
                                        <p:tav tm="0">
                                          <p:val>
                                            <p:strVal val="0"/>
                                          </p:val>
                                        </p:tav>
                                        <p:tav tm="100000">
                                          <p:val>
                                            <p:strVal val="#ppt_w"/>
                                          </p:val>
                                        </p:tav>
                                      </p:tavLst>
                                    </p:anim>
                                    <p:anim calcmode="lin" valueType="num">
                                      <p:cBhvr additive="base">
                                        <p:cTn id="44" dur="500"/>
                                        <p:tgtEl>
                                          <p:spTgt spid="460">
                                            <p:txEl>
                                              <p:pRg st="6" end="6"/>
                                            </p:txEl>
                                          </p:spTgt>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460">
                                            <p:txEl>
                                              <p:pRg st="7" end="7"/>
                                            </p:txEl>
                                          </p:spTgt>
                                        </p:tgtEl>
                                        <p:attrNameLst>
                                          <p:attrName>style.visibility</p:attrName>
                                        </p:attrNameLst>
                                      </p:cBhvr>
                                      <p:to>
                                        <p:strVal val="visible"/>
                                      </p:to>
                                    </p:set>
                                    <p:anim calcmode="lin" valueType="num">
                                      <p:cBhvr additive="base">
                                        <p:cTn id="49" dur="500"/>
                                        <p:tgtEl>
                                          <p:spTgt spid="460">
                                            <p:txEl>
                                              <p:pRg st="7" end="7"/>
                                            </p:txEl>
                                          </p:spTgt>
                                        </p:tgtEl>
                                        <p:attrNameLst>
                                          <p:attrName>ppt_w</p:attrName>
                                        </p:attrNameLst>
                                      </p:cBhvr>
                                      <p:tavLst>
                                        <p:tav tm="0">
                                          <p:val>
                                            <p:strVal val="0"/>
                                          </p:val>
                                        </p:tav>
                                        <p:tav tm="100000">
                                          <p:val>
                                            <p:strVal val="#ppt_w"/>
                                          </p:val>
                                        </p:tav>
                                      </p:tavLst>
                                    </p:anim>
                                    <p:anim calcmode="lin" valueType="num">
                                      <p:cBhvr additive="base">
                                        <p:cTn id="50" dur="500"/>
                                        <p:tgtEl>
                                          <p:spTgt spid="460">
                                            <p:txEl>
                                              <p:pRg st="7" end="7"/>
                                            </p:txEl>
                                          </p:spTgt>
                                        </p:tgtEl>
                                        <p:attrNameLst>
                                          <p:attrName>ppt_h</p:attrName>
                                        </p:attrNameLst>
                                      </p:cBhvr>
                                      <p:tavLst>
                                        <p:tav tm="0">
                                          <p:val>
                                            <p:str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460">
                                            <p:txEl>
                                              <p:pRg st="8" end="8"/>
                                            </p:txEl>
                                          </p:spTgt>
                                        </p:tgtEl>
                                        <p:attrNameLst>
                                          <p:attrName>style.visibility</p:attrName>
                                        </p:attrNameLst>
                                      </p:cBhvr>
                                      <p:to>
                                        <p:strVal val="visible"/>
                                      </p:to>
                                    </p:set>
                                    <p:anim calcmode="lin" valueType="num">
                                      <p:cBhvr additive="base">
                                        <p:cTn id="55" dur="500"/>
                                        <p:tgtEl>
                                          <p:spTgt spid="460">
                                            <p:txEl>
                                              <p:pRg st="8" end="8"/>
                                            </p:txEl>
                                          </p:spTgt>
                                        </p:tgtEl>
                                        <p:attrNameLst>
                                          <p:attrName>ppt_w</p:attrName>
                                        </p:attrNameLst>
                                      </p:cBhvr>
                                      <p:tavLst>
                                        <p:tav tm="0">
                                          <p:val>
                                            <p:strVal val="0"/>
                                          </p:val>
                                        </p:tav>
                                        <p:tav tm="100000">
                                          <p:val>
                                            <p:strVal val="#ppt_w"/>
                                          </p:val>
                                        </p:tav>
                                      </p:tavLst>
                                    </p:anim>
                                    <p:anim calcmode="lin" valueType="num">
                                      <p:cBhvr additive="base">
                                        <p:cTn id="56" dur="500"/>
                                        <p:tgtEl>
                                          <p:spTgt spid="460">
                                            <p:txEl>
                                              <p:pRg st="8" end="8"/>
                                            </p:txEl>
                                          </p:spTgt>
                                        </p:tgtEl>
                                        <p:attrNameLst>
                                          <p:attrName>ppt_h</p:attrName>
                                        </p:attrNameLst>
                                      </p:cBhvr>
                                      <p:tavLst>
                                        <p:tav tm="0">
                                          <p:val>
                                            <p:str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nodeType="clickEffect">
                                  <p:stCondLst>
                                    <p:cond delay="0"/>
                                  </p:stCondLst>
                                  <p:childTnLst>
                                    <p:set>
                                      <p:cBhvr>
                                        <p:cTn id="60" dur="1" fill="hold">
                                          <p:stCondLst>
                                            <p:cond delay="0"/>
                                          </p:stCondLst>
                                        </p:cTn>
                                        <p:tgtEl>
                                          <p:spTgt spid="460">
                                            <p:txEl>
                                              <p:pRg st="9" end="9"/>
                                            </p:txEl>
                                          </p:spTgt>
                                        </p:tgtEl>
                                        <p:attrNameLst>
                                          <p:attrName>style.visibility</p:attrName>
                                        </p:attrNameLst>
                                      </p:cBhvr>
                                      <p:to>
                                        <p:strVal val="visible"/>
                                      </p:to>
                                    </p:set>
                                    <p:anim calcmode="lin" valueType="num">
                                      <p:cBhvr additive="base">
                                        <p:cTn id="61" dur="500"/>
                                        <p:tgtEl>
                                          <p:spTgt spid="460">
                                            <p:txEl>
                                              <p:pRg st="9" end="9"/>
                                            </p:txEl>
                                          </p:spTgt>
                                        </p:tgtEl>
                                        <p:attrNameLst>
                                          <p:attrName>ppt_w</p:attrName>
                                        </p:attrNameLst>
                                      </p:cBhvr>
                                      <p:tavLst>
                                        <p:tav tm="0">
                                          <p:val>
                                            <p:strVal val="0"/>
                                          </p:val>
                                        </p:tav>
                                        <p:tav tm="100000">
                                          <p:val>
                                            <p:strVal val="#ppt_w"/>
                                          </p:val>
                                        </p:tav>
                                      </p:tavLst>
                                    </p:anim>
                                    <p:anim calcmode="lin" valueType="num">
                                      <p:cBhvr additive="base">
                                        <p:cTn id="62" dur="500"/>
                                        <p:tgtEl>
                                          <p:spTgt spid="460">
                                            <p:txEl>
                                              <p:pRg st="9" end="9"/>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66"/>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3600"/>
              <a:buFont typeface="Calibri"/>
              <a:buNone/>
            </a:pPr>
            <a:r>
              <a:rPr lang="iw" sz="3600"/>
              <a:t>תופעות של שבירה</a:t>
            </a:r>
            <a:endParaRPr/>
          </a:p>
        </p:txBody>
      </p:sp>
      <p:sp>
        <p:nvSpPr>
          <p:cNvPr id="467" name="Google Shape;467;p66"/>
          <p:cNvSpPr txBox="1">
            <a:spLocks noGrp="1"/>
          </p:cNvSpPr>
          <p:nvPr>
            <p:ph type="body" idx="1"/>
          </p:nvPr>
        </p:nvSpPr>
        <p:spPr>
          <a:xfrm>
            <a:off x="457200" y="1451600"/>
            <a:ext cx="8421600" cy="3291900"/>
          </a:xfrm>
          <a:prstGeom prst="rect">
            <a:avLst/>
          </a:prstGeom>
          <a:noFill/>
          <a:ln>
            <a:noFill/>
          </a:ln>
        </p:spPr>
        <p:txBody>
          <a:bodyPr spcFirstLastPara="1" wrap="square" lIns="91425" tIns="45700" rIns="91425" bIns="45700" anchor="t" anchorCtr="0">
            <a:normAutofit/>
          </a:bodyPr>
          <a:lstStyle/>
          <a:p>
            <a:pPr marL="274320" lvl="0" indent="-293370" algn="r" rtl="1">
              <a:spcBef>
                <a:spcPts val="0"/>
              </a:spcBef>
              <a:spcAft>
                <a:spcPts val="1200"/>
              </a:spcAft>
              <a:buClr>
                <a:schemeClr val="dk1"/>
              </a:buClr>
              <a:buSzPts val="2770"/>
              <a:buChar char="●"/>
            </a:pPr>
            <a:r>
              <a:rPr lang="iw" sz="2100">
                <a:solidFill>
                  <a:schemeClr val="dk1"/>
                </a:solidFill>
              </a:rPr>
              <a:t>דיג אצל שבטים אינדיאניים שנהגו לקחת בחשבון את העומק המדומה של הדג.</a:t>
            </a:r>
            <a:endParaRPr sz="2100">
              <a:solidFill>
                <a:schemeClr val="dk1"/>
              </a:solidFill>
            </a:endParaRPr>
          </a:p>
        </p:txBody>
      </p:sp>
      <p:pic>
        <p:nvPicPr>
          <p:cNvPr id="468" name="Google Shape;468;p66"/>
          <p:cNvPicPr preferRelativeResize="0"/>
          <p:nvPr/>
        </p:nvPicPr>
        <p:blipFill rotWithShape="1">
          <a:blip r:embed="rId3">
            <a:alphaModFix/>
          </a:blip>
          <a:srcRect/>
          <a:stretch/>
        </p:blipFill>
        <p:spPr>
          <a:xfrm>
            <a:off x="971600" y="1951740"/>
            <a:ext cx="3780420" cy="266716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67"/>
          <p:cNvSpPr txBox="1">
            <a:spLocks noGrp="1"/>
          </p:cNvSpPr>
          <p:nvPr>
            <p:ph type="title"/>
          </p:nvPr>
        </p:nvSpPr>
        <p:spPr>
          <a:xfrm>
            <a:off x="395536" y="357504"/>
            <a:ext cx="8229600" cy="702000"/>
          </a:xfrm>
          <a:prstGeom prst="rect">
            <a:avLst/>
          </a:prstGeom>
          <a:noFill/>
          <a:ln>
            <a:noFill/>
          </a:ln>
        </p:spPr>
        <p:txBody>
          <a:bodyPr spcFirstLastPara="1" wrap="square" lIns="0" tIns="45700" rIns="0" bIns="0" anchor="b" anchorCtr="0">
            <a:noAutofit/>
          </a:bodyPr>
          <a:lstStyle/>
          <a:p>
            <a:pPr marL="0" lvl="0" indent="0" algn="r" rtl="1">
              <a:spcBef>
                <a:spcPts val="0"/>
              </a:spcBef>
              <a:spcAft>
                <a:spcPts val="0"/>
              </a:spcAft>
              <a:buClr>
                <a:schemeClr val="dk2"/>
              </a:buClr>
              <a:buSzPts val="3600"/>
              <a:buFont typeface="Calibri"/>
              <a:buNone/>
            </a:pPr>
            <a:r>
              <a:rPr lang="iw" sz="3600"/>
              <a:t>רואים את השמש למעשה עוד לפני שהיא נמצאת על קו האופק.</a:t>
            </a:r>
            <a:endParaRPr/>
          </a:p>
        </p:txBody>
      </p:sp>
      <p:sp>
        <p:nvSpPr>
          <p:cNvPr id="474" name="Google Shape;474;p67"/>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475" name="Google Shape;475;p67">
            <a:hlinkClick r:id="rId3"/>
          </p:cNvPr>
          <p:cNvPicPr preferRelativeResize="0"/>
          <p:nvPr/>
        </p:nvPicPr>
        <p:blipFill rotWithShape="1">
          <a:blip r:embed="rId4">
            <a:alphaModFix/>
          </a:blip>
          <a:srcRect/>
          <a:stretch/>
        </p:blipFill>
        <p:spPr>
          <a:xfrm>
            <a:off x="611560" y="1974540"/>
            <a:ext cx="5059268" cy="276319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68"/>
          <p:cNvSpPr txBox="1">
            <a:spLocks noGrp="1"/>
          </p:cNvSpPr>
          <p:nvPr>
            <p:ph type="title"/>
          </p:nvPr>
        </p:nvSpPr>
        <p:spPr>
          <a:xfrm>
            <a:off x="107504" y="528066"/>
            <a:ext cx="8856900" cy="8574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3600"/>
              <a:t>שבירת אור דרך מנסרה – מתקבלים צבעי הספקטרום של האור הלבן</a:t>
            </a:r>
            <a:endParaRPr/>
          </a:p>
        </p:txBody>
      </p:sp>
      <p:sp>
        <p:nvSpPr>
          <p:cNvPr id="481" name="Google Shape;481;p68"/>
          <p:cNvSpPr txBox="1">
            <a:spLocks noGrp="1"/>
          </p:cNvSpPr>
          <p:nvPr>
            <p:ph type="body" idx="1"/>
          </p:nvPr>
        </p:nvSpPr>
        <p:spPr>
          <a:xfrm>
            <a:off x="457200" y="1761660"/>
            <a:ext cx="8229600" cy="29817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2470"/>
              <a:buNone/>
            </a:pPr>
            <a:r>
              <a:rPr lang="iw" sz="2100">
                <a:solidFill>
                  <a:schemeClr val="dk1"/>
                </a:solidFill>
              </a:rPr>
              <a:t>איך זה</a:t>
            </a:r>
            <a:endParaRPr sz="2100">
              <a:solidFill>
                <a:schemeClr val="dk1"/>
              </a:solidFill>
            </a:endParaRPr>
          </a:p>
          <a:p>
            <a:pPr marL="0" lvl="0" indent="0" algn="r" rtl="1">
              <a:spcBef>
                <a:spcPts val="520"/>
              </a:spcBef>
              <a:spcAft>
                <a:spcPts val="0"/>
              </a:spcAft>
              <a:buSzPts val="2470"/>
              <a:buNone/>
            </a:pPr>
            <a:r>
              <a:rPr lang="iw" sz="2100">
                <a:solidFill>
                  <a:schemeClr val="dk1"/>
                </a:solidFill>
              </a:rPr>
              <a:t>קורה?</a:t>
            </a:r>
            <a:endParaRPr sz="2100">
              <a:solidFill>
                <a:schemeClr val="dk1"/>
              </a:solidFill>
            </a:endParaRPr>
          </a:p>
          <a:p>
            <a:pPr marL="0" lvl="0" indent="0" algn="r" rtl="1">
              <a:spcBef>
                <a:spcPts val="520"/>
              </a:spcBef>
              <a:spcAft>
                <a:spcPts val="0"/>
              </a:spcAft>
              <a:buSzPts val="2470"/>
              <a:buNone/>
            </a:pPr>
            <a:endParaRPr sz="2100">
              <a:solidFill>
                <a:schemeClr val="dk1"/>
              </a:solidFill>
            </a:endParaRPr>
          </a:p>
          <a:p>
            <a:pPr marL="0" lvl="0" indent="0" algn="r" rtl="1">
              <a:spcBef>
                <a:spcPts val="520"/>
              </a:spcBef>
              <a:spcAft>
                <a:spcPts val="0"/>
              </a:spcAft>
              <a:buSzPts val="2470"/>
              <a:buNone/>
            </a:pPr>
            <a:r>
              <a:rPr lang="iw" sz="2100">
                <a:solidFill>
                  <a:schemeClr val="dk1"/>
                </a:solidFill>
              </a:rPr>
              <a:t>כל צבע</a:t>
            </a:r>
            <a:endParaRPr sz="2100">
              <a:solidFill>
                <a:schemeClr val="dk1"/>
              </a:solidFill>
            </a:endParaRPr>
          </a:p>
          <a:p>
            <a:pPr marL="0" lvl="0" indent="0" algn="r" rtl="1">
              <a:spcBef>
                <a:spcPts val="520"/>
              </a:spcBef>
              <a:spcAft>
                <a:spcPts val="0"/>
              </a:spcAft>
              <a:buSzPts val="2470"/>
              <a:buNone/>
            </a:pPr>
            <a:r>
              <a:rPr lang="iw" sz="2100">
                <a:solidFill>
                  <a:schemeClr val="dk1"/>
                </a:solidFill>
                <a:latin typeface="Arial"/>
                <a:ea typeface="Arial"/>
                <a:cs typeface="Arial"/>
                <a:sym typeface="Arial"/>
              </a:rPr>
              <a:t>סוטה</a:t>
            </a:r>
            <a:endParaRPr sz="2100">
              <a:solidFill>
                <a:schemeClr val="dk1"/>
              </a:solidFill>
            </a:endParaRPr>
          </a:p>
          <a:p>
            <a:pPr marL="0" lvl="0" indent="0" algn="r" rtl="1">
              <a:spcBef>
                <a:spcPts val="520"/>
              </a:spcBef>
              <a:spcAft>
                <a:spcPts val="1200"/>
              </a:spcAft>
              <a:buSzPts val="2470"/>
              <a:buNone/>
            </a:pPr>
            <a:r>
              <a:rPr lang="iw" sz="2100">
                <a:solidFill>
                  <a:schemeClr val="dk1"/>
                </a:solidFill>
              </a:rPr>
              <a:t>בזווית אחרת.</a:t>
            </a:r>
            <a:endParaRPr sz="2100">
              <a:solidFill>
                <a:schemeClr val="dk1"/>
              </a:solidFill>
            </a:endParaRPr>
          </a:p>
        </p:txBody>
      </p:sp>
      <p:pic>
        <p:nvPicPr>
          <p:cNvPr id="482" name="Google Shape;482;p68">
            <a:hlinkClick r:id="rId3"/>
          </p:cNvPr>
          <p:cNvPicPr preferRelativeResize="0"/>
          <p:nvPr/>
        </p:nvPicPr>
        <p:blipFill rotWithShape="1">
          <a:blip r:embed="rId4">
            <a:alphaModFix/>
          </a:blip>
          <a:srcRect/>
          <a:stretch/>
        </p:blipFill>
        <p:spPr>
          <a:xfrm>
            <a:off x="77210" y="1707654"/>
            <a:ext cx="4506708" cy="2700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81">
                                            <p:txEl>
                                              <p:pRg st="0" end="0"/>
                                            </p:txEl>
                                          </p:spTgt>
                                        </p:tgtEl>
                                        <p:attrNameLst>
                                          <p:attrName>style.visibility</p:attrName>
                                        </p:attrNameLst>
                                      </p:cBhvr>
                                      <p:to>
                                        <p:strVal val="visible"/>
                                      </p:to>
                                    </p:set>
                                    <p:anim calcmode="lin" valueType="num">
                                      <p:cBhvr additive="base">
                                        <p:cTn id="7" dur="500"/>
                                        <p:tgtEl>
                                          <p:spTgt spid="481">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481">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81">
                                            <p:txEl>
                                              <p:pRg st="1" end="1"/>
                                            </p:txEl>
                                          </p:spTgt>
                                        </p:tgtEl>
                                        <p:attrNameLst>
                                          <p:attrName>style.visibility</p:attrName>
                                        </p:attrNameLst>
                                      </p:cBhvr>
                                      <p:to>
                                        <p:strVal val="visible"/>
                                      </p:to>
                                    </p:set>
                                    <p:anim calcmode="lin" valueType="num">
                                      <p:cBhvr additive="base">
                                        <p:cTn id="13" dur="500"/>
                                        <p:tgtEl>
                                          <p:spTgt spid="481">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481">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481">
                                            <p:txEl>
                                              <p:pRg st="2" end="2"/>
                                            </p:txEl>
                                          </p:spTgt>
                                        </p:tgtEl>
                                        <p:attrNameLst>
                                          <p:attrName>style.visibility</p:attrName>
                                        </p:attrNameLst>
                                      </p:cBhvr>
                                      <p:to>
                                        <p:strVal val="visible"/>
                                      </p:to>
                                    </p:set>
                                    <p:anim calcmode="lin" valueType="num">
                                      <p:cBhvr additive="base">
                                        <p:cTn id="19" dur="500"/>
                                        <p:tgtEl>
                                          <p:spTgt spid="481">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481">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481">
                                            <p:txEl>
                                              <p:pRg st="3" end="3"/>
                                            </p:txEl>
                                          </p:spTgt>
                                        </p:tgtEl>
                                        <p:attrNameLst>
                                          <p:attrName>style.visibility</p:attrName>
                                        </p:attrNameLst>
                                      </p:cBhvr>
                                      <p:to>
                                        <p:strVal val="visible"/>
                                      </p:to>
                                    </p:set>
                                    <p:anim calcmode="lin" valueType="num">
                                      <p:cBhvr additive="base">
                                        <p:cTn id="25" dur="500"/>
                                        <p:tgtEl>
                                          <p:spTgt spid="481">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481">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481">
                                            <p:txEl>
                                              <p:pRg st="4" end="4"/>
                                            </p:txEl>
                                          </p:spTgt>
                                        </p:tgtEl>
                                        <p:attrNameLst>
                                          <p:attrName>style.visibility</p:attrName>
                                        </p:attrNameLst>
                                      </p:cBhvr>
                                      <p:to>
                                        <p:strVal val="visible"/>
                                      </p:to>
                                    </p:set>
                                    <p:anim calcmode="lin" valueType="num">
                                      <p:cBhvr additive="base">
                                        <p:cTn id="31" dur="500"/>
                                        <p:tgtEl>
                                          <p:spTgt spid="481">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481">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481">
                                            <p:txEl>
                                              <p:pRg st="5" end="5"/>
                                            </p:txEl>
                                          </p:spTgt>
                                        </p:tgtEl>
                                        <p:attrNameLst>
                                          <p:attrName>style.visibility</p:attrName>
                                        </p:attrNameLst>
                                      </p:cBhvr>
                                      <p:to>
                                        <p:strVal val="visible"/>
                                      </p:to>
                                    </p:set>
                                    <p:anim calcmode="lin" valueType="num">
                                      <p:cBhvr additive="base">
                                        <p:cTn id="37" dur="500"/>
                                        <p:tgtEl>
                                          <p:spTgt spid="481">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481">
                                            <p:txEl>
                                              <p:pRg st="5" end="5"/>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69"/>
          <p:cNvSpPr txBox="1">
            <a:spLocks noGrp="1"/>
          </p:cNvSpPr>
          <p:nvPr>
            <p:ph type="title"/>
          </p:nvPr>
        </p:nvSpPr>
        <p:spPr>
          <a:xfrm>
            <a:off x="755576" y="231489"/>
            <a:ext cx="8229600" cy="531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3600"/>
              <a:t>קשת בענן</a:t>
            </a:r>
            <a:endParaRPr/>
          </a:p>
        </p:txBody>
      </p:sp>
      <p:pic>
        <p:nvPicPr>
          <p:cNvPr id="488" name="Google Shape;488;p69" descr="http://koleksifoto.com/images/wallpapers/89326320/Event/Rainbow/Rainbow-Collection%20-9.jpg"/>
          <p:cNvPicPr preferRelativeResize="0"/>
          <p:nvPr/>
        </p:nvPicPr>
        <p:blipFill rotWithShape="1">
          <a:blip r:embed="rId3">
            <a:alphaModFix/>
          </a:blip>
          <a:srcRect/>
          <a:stretch/>
        </p:blipFill>
        <p:spPr>
          <a:xfrm>
            <a:off x="458059" y="789552"/>
            <a:ext cx="6195639" cy="413145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70"/>
          <p:cNvSpPr txBox="1">
            <a:spLocks noGrp="1"/>
          </p:cNvSpPr>
          <p:nvPr>
            <p:ph type="title"/>
          </p:nvPr>
        </p:nvSpPr>
        <p:spPr>
          <a:xfrm>
            <a:off x="5220072" y="517111"/>
            <a:ext cx="3600300" cy="24015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4000"/>
              <a:t>קשת בענן – איך זה איך זה קורה?</a:t>
            </a:r>
            <a:br>
              <a:rPr lang="iw" sz="3200"/>
            </a:br>
            <a:br>
              <a:rPr lang="iw" sz="3200"/>
            </a:br>
            <a:r>
              <a:rPr lang="iw" sz="2800"/>
              <a:t>קשת נגרמת עקב</a:t>
            </a:r>
            <a:br>
              <a:rPr lang="iw" sz="2800"/>
            </a:br>
            <a:r>
              <a:rPr lang="iw" sz="2800"/>
              <a:t>נפיצה של אור שמש כאשר</a:t>
            </a:r>
            <a:br>
              <a:rPr lang="iw" sz="2800"/>
            </a:br>
            <a:r>
              <a:rPr lang="iw" sz="2800"/>
              <a:t> הוא נשבר בחדירה</a:t>
            </a:r>
            <a:br>
              <a:rPr lang="iw" sz="2800"/>
            </a:br>
            <a:r>
              <a:rPr lang="iw" sz="2800"/>
              <a:t> וביציאה מטיפות מים שצורתן</a:t>
            </a:r>
            <a:br>
              <a:rPr lang="iw" sz="2800"/>
            </a:br>
            <a:r>
              <a:rPr lang="iw" sz="2800"/>
              <a:t>כדורית בקירוב.</a:t>
            </a:r>
            <a:endParaRPr sz="3200"/>
          </a:p>
        </p:txBody>
      </p:sp>
      <p:pic>
        <p:nvPicPr>
          <p:cNvPr id="494" name="Google Shape;494;p70"/>
          <p:cNvPicPr preferRelativeResize="0"/>
          <p:nvPr/>
        </p:nvPicPr>
        <p:blipFill rotWithShape="1">
          <a:blip r:embed="rId3">
            <a:alphaModFix/>
          </a:blip>
          <a:srcRect/>
          <a:stretch/>
        </p:blipFill>
        <p:spPr>
          <a:xfrm>
            <a:off x="539552" y="539855"/>
            <a:ext cx="3510390" cy="439163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71"/>
          <p:cNvSpPr txBox="1">
            <a:spLocks noGrp="1"/>
          </p:cNvSpPr>
          <p:nvPr>
            <p:ph type="title"/>
          </p:nvPr>
        </p:nvSpPr>
        <p:spPr>
          <a:xfrm>
            <a:off x="467544" y="195486"/>
            <a:ext cx="8229600" cy="432000"/>
          </a:xfrm>
          <a:prstGeom prst="rect">
            <a:avLst/>
          </a:prstGeom>
          <a:noFill/>
          <a:ln>
            <a:noFill/>
          </a:ln>
        </p:spPr>
        <p:txBody>
          <a:bodyPr spcFirstLastPara="1" wrap="square" lIns="0" tIns="45700" rIns="0" bIns="0" anchor="b" anchorCtr="0">
            <a:noAutofit/>
          </a:bodyPr>
          <a:lstStyle/>
          <a:p>
            <a:pPr marL="0" lvl="0" indent="0" algn="r" rtl="1">
              <a:spcBef>
                <a:spcPts val="0"/>
              </a:spcBef>
              <a:spcAft>
                <a:spcPts val="0"/>
              </a:spcAft>
              <a:buClr>
                <a:srgbClr val="FFC000"/>
              </a:buClr>
              <a:buSzPts val="4400"/>
              <a:buFont typeface="Calibri"/>
              <a:buNone/>
            </a:pPr>
            <a:r>
              <a:rPr lang="iw" sz="4400" b="1">
                <a:solidFill>
                  <a:srgbClr val="FFC000"/>
                </a:solidFill>
              </a:rPr>
              <a:t>עדשות</a:t>
            </a:r>
            <a:endParaRPr/>
          </a:p>
        </p:txBody>
      </p:sp>
      <p:sp>
        <p:nvSpPr>
          <p:cNvPr id="500" name="Google Shape;500;p71"/>
          <p:cNvSpPr txBox="1">
            <a:spLocks noGrp="1"/>
          </p:cNvSpPr>
          <p:nvPr>
            <p:ph type="body" idx="1"/>
          </p:nvPr>
        </p:nvSpPr>
        <p:spPr>
          <a:xfrm>
            <a:off x="457525" y="1424285"/>
            <a:ext cx="8579400" cy="32919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2470"/>
              <a:buNone/>
            </a:pPr>
            <a:r>
              <a:rPr lang="iw" sz="2100">
                <a:solidFill>
                  <a:schemeClr val="dk1"/>
                </a:solidFill>
              </a:rPr>
              <a:t>הימנית – עדשה קעורה</a:t>
            </a:r>
            <a:endParaRPr sz="2100">
              <a:solidFill>
                <a:schemeClr val="dk1"/>
              </a:solidFill>
            </a:endParaRPr>
          </a:p>
          <a:p>
            <a:pPr marL="0" lvl="0" indent="0" algn="r" rtl="1">
              <a:spcBef>
                <a:spcPts val="520"/>
              </a:spcBef>
              <a:spcAft>
                <a:spcPts val="0"/>
              </a:spcAft>
              <a:buSzPts val="2470"/>
              <a:buNone/>
            </a:pPr>
            <a:endParaRPr sz="2100">
              <a:solidFill>
                <a:schemeClr val="dk1"/>
              </a:solidFill>
            </a:endParaRPr>
          </a:p>
          <a:p>
            <a:pPr marL="0" lvl="0" indent="0" algn="r" rtl="1">
              <a:spcBef>
                <a:spcPts val="520"/>
              </a:spcBef>
              <a:spcAft>
                <a:spcPts val="0"/>
              </a:spcAft>
              <a:buSzPts val="2470"/>
              <a:buNone/>
            </a:pPr>
            <a:endParaRPr sz="2100">
              <a:solidFill>
                <a:schemeClr val="dk1"/>
              </a:solidFill>
            </a:endParaRPr>
          </a:p>
          <a:p>
            <a:pPr marL="0" lvl="0" indent="0" algn="r" rtl="1">
              <a:spcBef>
                <a:spcPts val="520"/>
              </a:spcBef>
              <a:spcAft>
                <a:spcPts val="1200"/>
              </a:spcAft>
              <a:buSzPts val="2470"/>
              <a:buNone/>
            </a:pPr>
            <a:r>
              <a:rPr lang="iw" sz="2100">
                <a:solidFill>
                  <a:schemeClr val="dk1"/>
                </a:solidFill>
              </a:rPr>
              <a:t>השמאלית – עדשה קמורה</a:t>
            </a:r>
            <a:endParaRPr sz="2100">
              <a:solidFill>
                <a:schemeClr val="dk1"/>
              </a:solidFill>
            </a:endParaRPr>
          </a:p>
        </p:txBody>
      </p:sp>
      <p:pic>
        <p:nvPicPr>
          <p:cNvPr id="501" name="Google Shape;501;p71"/>
          <p:cNvPicPr preferRelativeResize="0"/>
          <p:nvPr/>
        </p:nvPicPr>
        <p:blipFill rotWithShape="1">
          <a:blip r:embed="rId3">
            <a:alphaModFix/>
          </a:blip>
          <a:srcRect/>
          <a:stretch/>
        </p:blipFill>
        <p:spPr>
          <a:xfrm>
            <a:off x="323528" y="897564"/>
            <a:ext cx="3942438" cy="3942438"/>
          </a:xfrm>
          <a:prstGeom prst="rect">
            <a:avLst/>
          </a:prstGeom>
          <a:noFill/>
          <a:ln>
            <a:noFill/>
          </a:ln>
        </p:spPr>
      </p:pic>
      <p:sp>
        <p:nvSpPr>
          <p:cNvPr id="502" name="Google Shape;502;p71"/>
          <p:cNvSpPr txBox="1"/>
          <p:nvPr/>
        </p:nvSpPr>
        <p:spPr>
          <a:xfrm>
            <a:off x="4460725" y="573525"/>
            <a:ext cx="4576200" cy="646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iw" sz="1500">
                <a:solidFill>
                  <a:schemeClr val="dk1"/>
                </a:solidFill>
              </a:rPr>
              <a:t>עדשה היא גוף שקוף שבנוי כך שקרני אור העוברות דרכו נשברות - משנות את כיוונן</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00">
                                            <p:txEl>
                                              <p:pRg st="0" end="0"/>
                                            </p:txEl>
                                          </p:spTgt>
                                        </p:tgtEl>
                                        <p:attrNameLst>
                                          <p:attrName>style.visibility</p:attrName>
                                        </p:attrNameLst>
                                      </p:cBhvr>
                                      <p:to>
                                        <p:strVal val="visible"/>
                                      </p:to>
                                    </p:set>
                                    <p:anim calcmode="lin" valueType="num">
                                      <p:cBhvr additive="base">
                                        <p:cTn id="7" dur="500"/>
                                        <p:tgtEl>
                                          <p:spTgt spid="500">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500">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00">
                                            <p:txEl>
                                              <p:pRg st="1" end="1"/>
                                            </p:txEl>
                                          </p:spTgt>
                                        </p:tgtEl>
                                        <p:attrNameLst>
                                          <p:attrName>style.visibility</p:attrName>
                                        </p:attrNameLst>
                                      </p:cBhvr>
                                      <p:to>
                                        <p:strVal val="visible"/>
                                      </p:to>
                                    </p:set>
                                    <p:anim calcmode="lin" valueType="num">
                                      <p:cBhvr additive="base">
                                        <p:cTn id="13" dur="500"/>
                                        <p:tgtEl>
                                          <p:spTgt spid="500">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500">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00">
                                            <p:txEl>
                                              <p:pRg st="2" end="2"/>
                                            </p:txEl>
                                          </p:spTgt>
                                        </p:tgtEl>
                                        <p:attrNameLst>
                                          <p:attrName>style.visibility</p:attrName>
                                        </p:attrNameLst>
                                      </p:cBhvr>
                                      <p:to>
                                        <p:strVal val="visible"/>
                                      </p:to>
                                    </p:set>
                                    <p:anim calcmode="lin" valueType="num">
                                      <p:cBhvr additive="base">
                                        <p:cTn id="19" dur="500"/>
                                        <p:tgtEl>
                                          <p:spTgt spid="500">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500">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500">
                                            <p:txEl>
                                              <p:pRg st="3" end="3"/>
                                            </p:txEl>
                                          </p:spTgt>
                                        </p:tgtEl>
                                        <p:attrNameLst>
                                          <p:attrName>style.visibility</p:attrName>
                                        </p:attrNameLst>
                                      </p:cBhvr>
                                      <p:to>
                                        <p:strVal val="visible"/>
                                      </p:to>
                                    </p:set>
                                    <p:anim calcmode="lin" valueType="num">
                                      <p:cBhvr additive="base">
                                        <p:cTn id="25" dur="500"/>
                                        <p:tgtEl>
                                          <p:spTgt spid="500">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500">
                                            <p:txEl>
                                              <p:pRg st="3" end="3"/>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72"/>
          <p:cNvSpPr txBox="1">
            <a:spLocks noGrp="1"/>
          </p:cNvSpPr>
          <p:nvPr>
            <p:ph type="title"/>
          </p:nvPr>
        </p:nvSpPr>
        <p:spPr>
          <a:xfrm>
            <a:off x="467544" y="195486"/>
            <a:ext cx="8229600" cy="4320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78571"/>
              <a:buFont typeface="Calibri"/>
              <a:buNone/>
            </a:pPr>
            <a:endParaRPr/>
          </a:p>
        </p:txBody>
      </p:sp>
      <p:sp>
        <p:nvSpPr>
          <p:cNvPr id="509" name="Google Shape;509;p72"/>
          <p:cNvSpPr txBox="1">
            <a:spLocks noGrp="1"/>
          </p:cNvSpPr>
          <p:nvPr>
            <p:ph type="body" idx="1"/>
          </p:nvPr>
        </p:nvSpPr>
        <p:spPr>
          <a:xfrm>
            <a:off x="323528" y="735546"/>
            <a:ext cx="8712900" cy="41046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2470"/>
              <a:buNone/>
            </a:pPr>
            <a:r>
              <a:rPr lang="iw">
                <a:solidFill>
                  <a:schemeClr val="dk1"/>
                </a:solidFill>
              </a:rPr>
              <a:t>שתי העדשות עשויות ממשטחים כדוריים</a:t>
            </a:r>
            <a:endParaRPr>
              <a:solidFill>
                <a:schemeClr val="dk1"/>
              </a:solidFill>
            </a:endParaRPr>
          </a:p>
          <a:p>
            <a:pPr marL="0" lvl="0" indent="0" algn="r" rtl="1">
              <a:spcBef>
                <a:spcPts val="520"/>
              </a:spcBef>
              <a:spcAft>
                <a:spcPts val="0"/>
              </a:spcAft>
              <a:buSzPts val="2470"/>
              <a:buNone/>
            </a:pPr>
            <a:endParaRPr>
              <a:solidFill>
                <a:schemeClr val="dk1"/>
              </a:solidFill>
            </a:endParaRPr>
          </a:p>
          <a:p>
            <a:pPr marL="0" lvl="0" indent="0" algn="r" rtl="1">
              <a:spcBef>
                <a:spcPts val="640"/>
              </a:spcBef>
              <a:spcAft>
                <a:spcPts val="0"/>
              </a:spcAft>
              <a:buSzPts val="3040"/>
              <a:buNone/>
            </a:pPr>
            <a:r>
              <a:rPr lang="iw" sz="3200">
                <a:solidFill>
                  <a:schemeClr val="dk1"/>
                </a:solidFill>
              </a:rPr>
              <a:t>אז מה ההבדל?</a:t>
            </a:r>
            <a:endParaRPr>
              <a:solidFill>
                <a:schemeClr val="dk1"/>
              </a:solidFill>
            </a:endParaRPr>
          </a:p>
          <a:p>
            <a:pPr marL="0" lvl="0" indent="0" algn="r" rtl="1">
              <a:spcBef>
                <a:spcPts val="560"/>
              </a:spcBef>
              <a:spcAft>
                <a:spcPts val="0"/>
              </a:spcAft>
              <a:buSzPts val="2660"/>
              <a:buNone/>
            </a:pPr>
            <a:endParaRPr sz="2800" b="1"/>
          </a:p>
          <a:p>
            <a:pPr marL="0" lvl="0" indent="0" algn="r" rtl="1">
              <a:spcBef>
                <a:spcPts val="520"/>
              </a:spcBef>
              <a:spcAft>
                <a:spcPts val="0"/>
              </a:spcAft>
              <a:buSzPts val="2470"/>
              <a:buNone/>
            </a:pPr>
            <a:endParaRPr/>
          </a:p>
          <a:p>
            <a:pPr marL="0" lvl="0" indent="0" algn="r" rtl="1">
              <a:spcBef>
                <a:spcPts val="520"/>
              </a:spcBef>
              <a:spcAft>
                <a:spcPts val="0"/>
              </a:spcAft>
              <a:buSzPts val="2470"/>
              <a:buNone/>
            </a:pPr>
            <a:endParaRPr/>
          </a:p>
          <a:p>
            <a:pPr marL="0" lvl="0" indent="0" algn="r" rtl="1">
              <a:spcBef>
                <a:spcPts val="520"/>
              </a:spcBef>
              <a:spcAft>
                <a:spcPts val="0"/>
              </a:spcAft>
              <a:buSzPts val="2470"/>
              <a:buNone/>
            </a:pPr>
            <a:r>
              <a:rPr lang="iw">
                <a:solidFill>
                  <a:schemeClr val="dk1"/>
                </a:solidFill>
              </a:rPr>
              <a:t>בשמאלית – המשטחים הם קמורים.</a:t>
            </a:r>
            <a:endParaRPr>
              <a:solidFill>
                <a:schemeClr val="dk1"/>
              </a:solidFill>
            </a:endParaRPr>
          </a:p>
          <a:p>
            <a:pPr marL="0" lvl="0" indent="0" algn="r" rtl="1">
              <a:spcBef>
                <a:spcPts val="520"/>
              </a:spcBef>
              <a:spcAft>
                <a:spcPts val="1200"/>
              </a:spcAft>
              <a:buSzPts val="2470"/>
              <a:buNone/>
            </a:pPr>
            <a:r>
              <a:rPr lang="iw">
                <a:solidFill>
                  <a:schemeClr val="dk1"/>
                </a:solidFill>
              </a:rPr>
              <a:t>בימנית – המשטחים קעורים.</a:t>
            </a:r>
            <a:endParaRPr>
              <a:solidFill>
                <a:schemeClr val="dk1"/>
              </a:solidFill>
            </a:endParaRPr>
          </a:p>
        </p:txBody>
      </p:sp>
      <p:pic>
        <p:nvPicPr>
          <p:cNvPr id="510" name="Google Shape;510;p72"/>
          <p:cNvPicPr preferRelativeResize="0"/>
          <p:nvPr/>
        </p:nvPicPr>
        <p:blipFill rotWithShape="1">
          <a:blip r:embed="rId3">
            <a:alphaModFix/>
          </a:blip>
          <a:srcRect/>
          <a:stretch/>
        </p:blipFill>
        <p:spPr>
          <a:xfrm>
            <a:off x="107504" y="2139702"/>
            <a:ext cx="2700300" cy="2700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09">
                                            <p:txEl>
                                              <p:pRg st="0" end="0"/>
                                            </p:txEl>
                                          </p:spTgt>
                                        </p:tgtEl>
                                        <p:attrNameLst>
                                          <p:attrName>style.visibility</p:attrName>
                                        </p:attrNameLst>
                                      </p:cBhvr>
                                      <p:to>
                                        <p:strVal val="visible"/>
                                      </p:to>
                                    </p:set>
                                    <p:anim calcmode="lin" valueType="num">
                                      <p:cBhvr additive="base">
                                        <p:cTn id="7" dur="500"/>
                                        <p:tgtEl>
                                          <p:spTgt spid="509">
                                            <p:txEl>
                                              <p:pRg st="0" end="0"/>
                                            </p:txEl>
                                          </p:spTgt>
                                        </p:tgtEl>
                                        <p:attrNameLst>
                                          <p:attrName>ppt_w</p:attrName>
                                        </p:attrNameLst>
                                      </p:cBhvr>
                                      <p:tavLst>
                                        <p:tav tm="0">
                                          <p:val>
                                            <p:strVal val="0"/>
                                          </p:val>
                                        </p:tav>
                                        <p:tav tm="100000">
                                          <p:val>
                                            <p:strVal val="#ppt_w"/>
                                          </p:val>
                                        </p:tav>
                                      </p:tavLst>
                                    </p:anim>
                                    <p:anim calcmode="lin" valueType="num">
                                      <p:cBhvr additive="base">
                                        <p:cTn id="8" dur="500"/>
                                        <p:tgtEl>
                                          <p:spTgt spid="509">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09">
                                            <p:txEl>
                                              <p:pRg st="1" end="1"/>
                                            </p:txEl>
                                          </p:spTgt>
                                        </p:tgtEl>
                                        <p:attrNameLst>
                                          <p:attrName>style.visibility</p:attrName>
                                        </p:attrNameLst>
                                      </p:cBhvr>
                                      <p:to>
                                        <p:strVal val="visible"/>
                                      </p:to>
                                    </p:set>
                                    <p:anim calcmode="lin" valueType="num">
                                      <p:cBhvr additive="base">
                                        <p:cTn id="13" dur="500"/>
                                        <p:tgtEl>
                                          <p:spTgt spid="509">
                                            <p:txEl>
                                              <p:pRg st="1" end="1"/>
                                            </p:txEl>
                                          </p:spTgt>
                                        </p:tgtEl>
                                        <p:attrNameLst>
                                          <p:attrName>ppt_w</p:attrName>
                                        </p:attrNameLst>
                                      </p:cBhvr>
                                      <p:tavLst>
                                        <p:tav tm="0">
                                          <p:val>
                                            <p:strVal val="0"/>
                                          </p:val>
                                        </p:tav>
                                        <p:tav tm="100000">
                                          <p:val>
                                            <p:strVal val="#ppt_w"/>
                                          </p:val>
                                        </p:tav>
                                      </p:tavLst>
                                    </p:anim>
                                    <p:anim calcmode="lin" valueType="num">
                                      <p:cBhvr additive="base">
                                        <p:cTn id="14" dur="500"/>
                                        <p:tgtEl>
                                          <p:spTgt spid="509">
                                            <p:txEl>
                                              <p:pRg st="1" end="1"/>
                                            </p:txEl>
                                          </p:spTgt>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09">
                                            <p:txEl>
                                              <p:pRg st="2" end="2"/>
                                            </p:txEl>
                                          </p:spTgt>
                                        </p:tgtEl>
                                        <p:attrNameLst>
                                          <p:attrName>style.visibility</p:attrName>
                                        </p:attrNameLst>
                                      </p:cBhvr>
                                      <p:to>
                                        <p:strVal val="visible"/>
                                      </p:to>
                                    </p:set>
                                    <p:anim calcmode="lin" valueType="num">
                                      <p:cBhvr additive="base">
                                        <p:cTn id="19" dur="500"/>
                                        <p:tgtEl>
                                          <p:spTgt spid="509">
                                            <p:txEl>
                                              <p:pRg st="2" end="2"/>
                                            </p:txEl>
                                          </p:spTgt>
                                        </p:tgtEl>
                                        <p:attrNameLst>
                                          <p:attrName>ppt_w</p:attrName>
                                        </p:attrNameLst>
                                      </p:cBhvr>
                                      <p:tavLst>
                                        <p:tav tm="0">
                                          <p:val>
                                            <p:strVal val="0"/>
                                          </p:val>
                                        </p:tav>
                                        <p:tav tm="100000">
                                          <p:val>
                                            <p:strVal val="#ppt_w"/>
                                          </p:val>
                                        </p:tav>
                                      </p:tavLst>
                                    </p:anim>
                                    <p:anim calcmode="lin" valueType="num">
                                      <p:cBhvr additive="base">
                                        <p:cTn id="20" dur="500"/>
                                        <p:tgtEl>
                                          <p:spTgt spid="509">
                                            <p:txEl>
                                              <p:pRg st="2" end="2"/>
                                            </p:txEl>
                                          </p:spTgt>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509">
                                            <p:txEl>
                                              <p:pRg st="3" end="3"/>
                                            </p:txEl>
                                          </p:spTgt>
                                        </p:tgtEl>
                                        <p:attrNameLst>
                                          <p:attrName>style.visibility</p:attrName>
                                        </p:attrNameLst>
                                      </p:cBhvr>
                                      <p:to>
                                        <p:strVal val="visible"/>
                                      </p:to>
                                    </p:set>
                                    <p:anim calcmode="lin" valueType="num">
                                      <p:cBhvr additive="base">
                                        <p:cTn id="25" dur="500"/>
                                        <p:tgtEl>
                                          <p:spTgt spid="509">
                                            <p:txEl>
                                              <p:pRg st="3" end="3"/>
                                            </p:txEl>
                                          </p:spTgt>
                                        </p:tgtEl>
                                        <p:attrNameLst>
                                          <p:attrName>ppt_w</p:attrName>
                                        </p:attrNameLst>
                                      </p:cBhvr>
                                      <p:tavLst>
                                        <p:tav tm="0">
                                          <p:val>
                                            <p:strVal val="0"/>
                                          </p:val>
                                        </p:tav>
                                        <p:tav tm="100000">
                                          <p:val>
                                            <p:strVal val="#ppt_w"/>
                                          </p:val>
                                        </p:tav>
                                      </p:tavLst>
                                    </p:anim>
                                    <p:anim calcmode="lin" valueType="num">
                                      <p:cBhvr additive="base">
                                        <p:cTn id="26" dur="500"/>
                                        <p:tgtEl>
                                          <p:spTgt spid="509">
                                            <p:txEl>
                                              <p:pRg st="3" end="3"/>
                                            </p:txEl>
                                          </p:spTgt>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509">
                                            <p:txEl>
                                              <p:pRg st="4" end="4"/>
                                            </p:txEl>
                                          </p:spTgt>
                                        </p:tgtEl>
                                        <p:attrNameLst>
                                          <p:attrName>style.visibility</p:attrName>
                                        </p:attrNameLst>
                                      </p:cBhvr>
                                      <p:to>
                                        <p:strVal val="visible"/>
                                      </p:to>
                                    </p:set>
                                    <p:anim calcmode="lin" valueType="num">
                                      <p:cBhvr additive="base">
                                        <p:cTn id="31" dur="500"/>
                                        <p:tgtEl>
                                          <p:spTgt spid="509">
                                            <p:txEl>
                                              <p:pRg st="4" end="4"/>
                                            </p:txEl>
                                          </p:spTgt>
                                        </p:tgtEl>
                                        <p:attrNameLst>
                                          <p:attrName>ppt_w</p:attrName>
                                        </p:attrNameLst>
                                      </p:cBhvr>
                                      <p:tavLst>
                                        <p:tav tm="0">
                                          <p:val>
                                            <p:strVal val="0"/>
                                          </p:val>
                                        </p:tav>
                                        <p:tav tm="100000">
                                          <p:val>
                                            <p:strVal val="#ppt_w"/>
                                          </p:val>
                                        </p:tav>
                                      </p:tavLst>
                                    </p:anim>
                                    <p:anim calcmode="lin" valueType="num">
                                      <p:cBhvr additive="base">
                                        <p:cTn id="32" dur="500"/>
                                        <p:tgtEl>
                                          <p:spTgt spid="509">
                                            <p:txEl>
                                              <p:pRg st="4" end="4"/>
                                            </p:txEl>
                                          </p:spTgt>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509">
                                            <p:txEl>
                                              <p:pRg st="5" end="5"/>
                                            </p:txEl>
                                          </p:spTgt>
                                        </p:tgtEl>
                                        <p:attrNameLst>
                                          <p:attrName>style.visibility</p:attrName>
                                        </p:attrNameLst>
                                      </p:cBhvr>
                                      <p:to>
                                        <p:strVal val="visible"/>
                                      </p:to>
                                    </p:set>
                                    <p:anim calcmode="lin" valueType="num">
                                      <p:cBhvr additive="base">
                                        <p:cTn id="37" dur="500"/>
                                        <p:tgtEl>
                                          <p:spTgt spid="509">
                                            <p:txEl>
                                              <p:pRg st="5" end="5"/>
                                            </p:txEl>
                                          </p:spTgt>
                                        </p:tgtEl>
                                        <p:attrNameLst>
                                          <p:attrName>ppt_w</p:attrName>
                                        </p:attrNameLst>
                                      </p:cBhvr>
                                      <p:tavLst>
                                        <p:tav tm="0">
                                          <p:val>
                                            <p:strVal val="0"/>
                                          </p:val>
                                        </p:tav>
                                        <p:tav tm="100000">
                                          <p:val>
                                            <p:strVal val="#ppt_w"/>
                                          </p:val>
                                        </p:tav>
                                      </p:tavLst>
                                    </p:anim>
                                    <p:anim calcmode="lin" valueType="num">
                                      <p:cBhvr additive="base">
                                        <p:cTn id="38" dur="500"/>
                                        <p:tgtEl>
                                          <p:spTgt spid="509">
                                            <p:txEl>
                                              <p:pRg st="5" end="5"/>
                                            </p:txEl>
                                          </p:spTgt>
                                        </p:tgtEl>
                                        <p:attrNameLst>
                                          <p:attrName>ppt_h</p:attrName>
                                        </p:attrNameLst>
                                      </p:cBhvr>
                                      <p:tavLst>
                                        <p:tav tm="0">
                                          <p:val>
                                            <p:str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509">
                                            <p:txEl>
                                              <p:pRg st="6" end="6"/>
                                            </p:txEl>
                                          </p:spTgt>
                                        </p:tgtEl>
                                        <p:attrNameLst>
                                          <p:attrName>style.visibility</p:attrName>
                                        </p:attrNameLst>
                                      </p:cBhvr>
                                      <p:to>
                                        <p:strVal val="visible"/>
                                      </p:to>
                                    </p:set>
                                    <p:anim calcmode="lin" valueType="num">
                                      <p:cBhvr additive="base">
                                        <p:cTn id="43" dur="500"/>
                                        <p:tgtEl>
                                          <p:spTgt spid="509">
                                            <p:txEl>
                                              <p:pRg st="6" end="6"/>
                                            </p:txEl>
                                          </p:spTgt>
                                        </p:tgtEl>
                                        <p:attrNameLst>
                                          <p:attrName>ppt_w</p:attrName>
                                        </p:attrNameLst>
                                      </p:cBhvr>
                                      <p:tavLst>
                                        <p:tav tm="0">
                                          <p:val>
                                            <p:strVal val="0"/>
                                          </p:val>
                                        </p:tav>
                                        <p:tav tm="100000">
                                          <p:val>
                                            <p:strVal val="#ppt_w"/>
                                          </p:val>
                                        </p:tav>
                                      </p:tavLst>
                                    </p:anim>
                                    <p:anim calcmode="lin" valueType="num">
                                      <p:cBhvr additive="base">
                                        <p:cTn id="44" dur="500"/>
                                        <p:tgtEl>
                                          <p:spTgt spid="509">
                                            <p:txEl>
                                              <p:pRg st="6" end="6"/>
                                            </p:txEl>
                                          </p:spTgt>
                                        </p:tgtEl>
                                        <p:attrNameLst>
                                          <p:attrName>ppt_h</p:attrName>
                                        </p:attrNameLst>
                                      </p:cBhvr>
                                      <p:tavLst>
                                        <p:tav tm="0">
                                          <p:val>
                                            <p:str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509">
                                            <p:txEl>
                                              <p:pRg st="7" end="7"/>
                                            </p:txEl>
                                          </p:spTgt>
                                        </p:tgtEl>
                                        <p:attrNameLst>
                                          <p:attrName>style.visibility</p:attrName>
                                        </p:attrNameLst>
                                      </p:cBhvr>
                                      <p:to>
                                        <p:strVal val="visible"/>
                                      </p:to>
                                    </p:set>
                                    <p:anim calcmode="lin" valueType="num">
                                      <p:cBhvr additive="base">
                                        <p:cTn id="49" dur="500"/>
                                        <p:tgtEl>
                                          <p:spTgt spid="509">
                                            <p:txEl>
                                              <p:pRg st="7" end="7"/>
                                            </p:txEl>
                                          </p:spTgt>
                                        </p:tgtEl>
                                        <p:attrNameLst>
                                          <p:attrName>ppt_w</p:attrName>
                                        </p:attrNameLst>
                                      </p:cBhvr>
                                      <p:tavLst>
                                        <p:tav tm="0">
                                          <p:val>
                                            <p:strVal val="0"/>
                                          </p:val>
                                        </p:tav>
                                        <p:tav tm="100000">
                                          <p:val>
                                            <p:strVal val="#ppt_w"/>
                                          </p:val>
                                        </p:tav>
                                      </p:tavLst>
                                    </p:anim>
                                    <p:anim calcmode="lin" valueType="num">
                                      <p:cBhvr additive="base">
                                        <p:cTn id="50" dur="500"/>
                                        <p:tgtEl>
                                          <p:spTgt spid="509">
                                            <p:txEl>
                                              <p:pRg st="7" end="7"/>
                                            </p:txEl>
                                          </p:spTgt>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73"/>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4000"/>
              <a:buFont typeface="Calibri"/>
              <a:buNone/>
            </a:pPr>
            <a:r>
              <a:rPr lang="iw" sz="4000"/>
              <a:t>סוגים שונים של עדשות</a:t>
            </a:r>
            <a:endParaRPr sz="4000"/>
          </a:p>
        </p:txBody>
      </p:sp>
      <p:sp>
        <p:nvSpPr>
          <p:cNvPr id="516" name="Google Shape;516;p73"/>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endParaRPr/>
          </a:p>
        </p:txBody>
      </p:sp>
      <p:pic>
        <p:nvPicPr>
          <p:cNvPr id="517" name="Google Shape;517;p73"/>
          <p:cNvPicPr preferRelativeResize="0"/>
          <p:nvPr/>
        </p:nvPicPr>
        <p:blipFill rotWithShape="1">
          <a:blip r:embed="rId3">
            <a:alphaModFix/>
          </a:blip>
          <a:srcRect/>
          <a:stretch/>
        </p:blipFill>
        <p:spPr>
          <a:xfrm>
            <a:off x="611560" y="1599641"/>
            <a:ext cx="5886654" cy="305233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74"/>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p>
            <a:pPr marL="0" lvl="0" indent="0" algn="r" rtl="1">
              <a:spcBef>
                <a:spcPts val="0"/>
              </a:spcBef>
              <a:spcAft>
                <a:spcPts val="0"/>
              </a:spcAft>
              <a:buClr>
                <a:schemeClr val="dk2"/>
              </a:buClr>
              <a:buSzPts val="3600"/>
              <a:buFont typeface="Calibri"/>
              <a:buNone/>
            </a:pPr>
            <a:r>
              <a:rPr lang="iw" sz="3600"/>
              <a:t>מוקד של עדשה קמורה</a:t>
            </a:r>
            <a:endParaRPr/>
          </a:p>
        </p:txBody>
      </p:sp>
      <p:sp>
        <p:nvSpPr>
          <p:cNvPr id="524" name="Google Shape;524;p74"/>
          <p:cNvSpPr txBox="1">
            <a:spLocks noGrp="1"/>
          </p:cNvSpPr>
          <p:nvPr>
            <p:ph type="body" idx="1"/>
          </p:nvPr>
        </p:nvSpPr>
        <p:spPr>
          <a:xfrm>
            <a:off x="132675" y="1451600"/>
            <a:ext cx="87969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470"/>
              <a:buChar char="●"/>
            </a:pPr>
            <a:r>
              <a:rPr lang="iw">
                <a:solidFill>
                  <a:schemeClr val="dk1"/>
                </a:solidFill>
              </a:rPr>
              <a:t>מוקד העדשה: המקום שבו נפגשות קרני אור מקבילות המגיעות אל העדשה. נהוג לסמנו באות F</a:t>
            </a:r>
            <a:endParaRPr>
              <a:solidFill>
                <a:schemeClr val="dk1"/>
              </a:solidFill>
            </a:endParaRPr>
          </a:p>
          <a:p>
            <a:pPr marL="274320" lvl="0" indent="-117475" algn="r" rtl="1">
              <a:spcBef>
                <a:spcPts val="520"/>
              </a:spcBef>
              <a:spcAft>
                <a:spcPts val="0"/>
              </a:spcAft>
              <a:buSzPts val="2470"/>
              <a:buNone/>
            </a:pPr>
            <a:endParaRPr>
              <a:solidFill>
                <a:schemeClr val="dk1"/>
              </a:solidFill>
            </a:endParaRPr>
          </a:p>
          <a:p>
            <a:pPr marL="274320" lvl="0" indent="-274320" algn="r" rtl="1">
              <a:spcBef>
                <a:spcPts val="520"/>
              </a:spcBef>
              <a:spcAft>
                <a:spcPts val="0"/>
              </a:spcAft>
              <a:buClr>
                <a:schemeClr val="dk1"/>
              </a:buClr>
              <a:buSzPts val="2470"/>
              <a:buChar char="●"/>
            </a:pPr>
            <a:r>
              <a:rPr lang="iw">
                <a:solidFill>
                  <a:schemeClr val="dk1"/>
                </a:solidFill>
              </a:rPr>
              <a:t>מרחק המוקד:</a:t>
            </a:r>
            <a:endParaRPr>
              <a:solidFill>
                <a:schemeClr val="dk1"/>
              </a:solidFill>
            </a:endParaRPr>
          </a:p>
          <a:p>
            <a:pPr marL="0" lvl="0" indent="0" algn="r" rtl="1">
              <a:spcBef>
                <a:spcPts val="520"/>
              </a:spcBef>
              <a:spcAft>
                <a:spcPts val="0"/>
              </a:spcAft>
              <a:buSzPts val="2470"/>
              <a:buNone/>
            </a:pPr>
            <a:r>
              <a:rPr lang="iw">
                <a:solidFill>
                  <a:schemeClr val="dk1"/>
                </a:solidFill>
              </a:rPr>
              <a:t>המרחק מן העדשה אל</a:t>
            </a:r>
            <a:endParaRPr>
              <a:solidFill>
                <a:schemeClr val="dk1"/>
              </a:solidFill>
            </a:endParaRPr>
          </a:p>
          <a:p>
            <a:pPr marL="0" lvl="0" indent="0" algn="r" rtl="1">
              <a:spcBef>
                <a:spcPts val="520"/>
              </a:spcBef>
              <a:spcAft>
                <a:spcPts val="1200"/>
              </a:spcAft>
              <a:buSzPts val="2470"/>
              <a:buNone/>
            </a:pPr>
            <a:r>
              <a:rPr lang="iw">
                <a:solidFill>
                  <a:schemeClr val="dk1"/>
                </a:solidFill>
              </a:rPr>
              <a:t>המוקד. נהוג לסמנו באות f</a:t>
            </a:r>
            <a:endParaRPr>
              <a:solidFill>
                <a:schemeClr val="dk1"/>
              </a:solidFill>
            </a:endParaRPr>
          </a:p>
        </p:txBody>
      </p:sp>
      <p:pic>
        <p:nvPicPr>
          <p:cNvPr id="525" name="Google Shape;525;p74"/>
          <p:cNvPicPr preferRelativeResize="0"/>
          <p:nvPr/>
        </p:nvPicPr>
        <p:blipFill rotWithShape="1">
          <a:blip r:embed="rId3">
            <a:alphaModFix/>
          </a:blip>
          <a:srcRect/>
          <a:stretch/>
        </p:blipFill>
        <p:spPr>
          <a:xfrm>
            <a:off x="323528" y="2493134"/>
            <a:ext cx="3618402" cy="22072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5"/>
          <p:cNvSpPr txBox="1">
            <a:spLocks noGrp="1"/>
          </p:cNvSpPr>
          <p:nvPr>
            <p:ph type="title"/>
          </p:nvPr>
        </p:nvSpPr>
        <p:spPr>
          <a:xfrm>
            <a:off x="467544" y="195486"/>
            <a:ext cx="8229600" cy="477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3600"/>
              <a:t>מדוע מוטות קרני האור כאשר הן פוגעות בעדשה</a:t>
            </a:r>
            <a:r>
              <a:rPr lang="iw" sz="3200"/>
              <a:t>?</a:t>
            </a:r>
            <a:endParaRPr sz="3200"/>
          </a:p>
        </p:txBody>
      </p:sp>
      <p:sp>
        <p:nvSpPr>
          <p:cNvPr id="532" name="Google Shape;532;p75"/>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r>
              <a:rPr lang="iw" sz="2200">
                <a:solidFill>
                  <a:schemeClr val="dk1"/>
                </a:solidFill>
              </a:rPr>
              <a:t>קרני האור הפוגעות בעדשה נשברות בה עקב המעבר מתווך אחד (אוויר) לתווך שני (חומר העדשה) ולאחר מכן מן העדשה אל האוויר.</a:t>
            </a:r>
            <a:endParaRPr sz="22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32"/>
                                        </p:tgtEl>
                                        <p:attrNameLst>
                                          <p:attrName>style.visibility</p:attrName>
                                        </p:attrNameLst>
                                      </p:cBhvr>
                                      <p:to>
                                        <p:strVal val="visible"/>
                                      </p:to>
                                    </p:set>
                                    <p:anim calcmode="lin" valueType="num">
                                      <p:cBhvr additive="base">
                                        <p:cTn id="7" dur="500"/>
                                        <p:tgtEl>
                                          <p:spTgt spid="532"/>
                                        </p:tgtEl>
                                        <p:attrNameLst>
                                          <p:attrName>ppt_w</p:attrName>
                                        </p:attrNameLst>
                                      </p:cBhvr>
                                      <p:tavLst>
                                        <p:tav tm="0">
                                          <p:val>
                                            <p:strVal val="0"/>
                                          </p:val>
                                        </p:tav>
                                        <p:tav tm="100000">
                                          <p:val>
                                            <p:strVal val="#ppt_w"/>
                                          </p:val>
                                        </p:tav>
                                      </p:tavLst>
                                    </p:anim>
                                    <p:anim calcmode="lin" valueType="num">
                                      <p:cBhvr additive="base">
                                        <p:cTn id="8" dur="500"/>
                                        <p:tgtEl>
                                          <p:spTgt spid="53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76"/>
          <p:cNvSpPr txBox="1">
            <a:spLocks noGrp="1"/>
          </p:cNvSpPr>
          <p:nvPr>
            <p:ph type="title"/>
          </p:nvPr>
        </p:nvSpPr>
        <p:spPr>
          <a:xfrm>
            <a:off x="467544" y="195486"/>
            <a:ext cx="8229600" cy="477600"/>
          </a:xfrm>
          <a:prstGeom prst="rect">
            <a:avLst/>
          </a:prstGeom>
          <a:noFill/>
          <a:ln>
            <a:noFill/>
          </a:ln>
        </p:spPr>
        <p:txBody>
          <a:bodyPr spcFirstLastPara="1" wrap="square" lIns="0" tIns="45700" rIns="0" bIns="0" anchor="b" anchorCtr="0">
            <a:normAutofit fontScale="90000"/>
          </a:bodyPr>
          <a:lstStyle/>
          <a:p>
            <a:pPr marL="0" lvl="0" indent="0" algn="r" rtl="1">
              <a:spcBef>
                <a:spcPts val="0"/>
              </a:spcBef>
              <a:spcAft>
                <a:spcPts val="0"/>
              </a:spcAft>
              <a:buClr>
                <a:schemeClr val="dk2"/>
              </a:buClr>
              <a:buSzPct val="100000"/>
              <a:buFont typeface="Calibri"/>
              <a:buNone/>
            </a:pPr>
            <a:r>
              <a:rPr lang="iw" sz="3600"/>
              <a:t>שימושים בעדשות</a:t>
            </a:r>
            <a:endParaRPr sz="3200"/>
          </a:p>
        </p:txBody>
      </p:sp>
      <p:sp>
        <p:nvSpPr>
          <p:cNvPr id="539" name="Google Shape;539;p76"/>
          <p:cNvSpPr txBox="1">
            <a:spLocks noGrp="1"/>
          </p:cNvSpPr>
          <p:nvPr>
            <p:ph type="body" idx="1"/>
          </p:nvPr>
        </p:nvSpPr>
        <p:spPr>
          <a:xfrm>
            <a:off x="2230375" y="832550"/>
            <a:ext cx="6654600" cy="4110600"/>
          </a:xfrm>
          <a:prstGeom prst="rect">
            <a:avLst/>
          </a:prstGeom>
          <a:noFill/>
          <a:ln>
            <a:noFill/>
          </a:ln>
        </p:spPr>
        <p:txBody>
          <a:bodyPr spcFirstLastPara="1" wrap="square" lIns="91425" tIns="45700" rIns="91425" bIns="45700" anchor="t" anchorCtr="0">
            <a:normAutofit fontScale="92500"/>
          </a:bodyPr>
          <a:lstStyle/>
          <a:p>
            <a:pPr marL="457200" lvl="0" indent="-351472" algn="r" rtl="1">
              <a:spcBef>
                <a:spcPts val="0"/>
              </a:spcBef>
              <a:spcAft>
                <a:spcPts val="0"/>
              </a:spcAft>
              <a:buClr>
                <a:schemeClr val="dk1"/>
              </a:buClr>
              <a:buSzPct val="100000"/>
              <a:buChar char="-"/>
            </a:pPr>
            <a:r>
              <a:rPr lang="iw" sz="2092">
                <a:solidFill>
                  <a:schemeClr val="dk1"/>
                </a:solidFill>
              </a:rPr>
              <a:t>שיפור איכות הראייה - משקפיים לראיה מקרוב כגון לקריאה (עדשות קמורות), משקפיים לראיה מרחוק (עדשות קעורות).</a:t>
            </a:r>
            <a:endParaRPr sz="2092">
              <a:solidFill>
                <a:schemeClr val="dk1"/>
              </a:solidFill>
            </a:endParaRPr>
          </a:p>
          <a:p>
            <a:pPr marL="457200" lvl="0" indent="0" algn="r" rtl="1">
              <a:spcBef>
                <a:spcPts val="1200"/>
              </a:spcBef>
              <a:spcAft>
                <a:spcPts val="0"/>
              </a:spcAft>
              <a:buNone/>
            </a:pPr>
            <a:endParaRPr sz="2092">
              <a:solidFill>
                <a:schemeClr val="dk1"/>
              </a:solidFill>
            </a:endParaRPr>
          </a:p>
          <a:p>
            <a:pPr marL="457200" lvl="0" indent="-351472" algn="r" rtl="1">
              <a:spcBef>
                <a:spcPts val="1200"/>
              </a:spcBef>
              <a:spcAft>
                <a:spcPts val="0"/>
              </a:spcAft>
              <a:buClr>
                <a:schemeClr val="dk1"/>
              </a:buClr>
              <a:buSzPct val="100000"/>
              <a:buChar char="-"/>
            </a:pPr>
            <a:r>
              <a:rPr lang="iw" sz="2092">
                <a:solidFill>
                  <a:schemeClr val="dk1"/>
                </a:solidFill>
              </a:rPr>
              <a:t>ראייה ברורה ומוגדלת של פרטים קטנים שקשה או לא ניתן לראות בעין חשופה (כגון מיקרוסקופ).</a:t>
            </a:r>
            <a:endParaRPr sz="2092">
              <a:solidFill>
                <a:schemeClr val="dk1"/>
              </a:solidFill>
            </a:endParaRPr>
          </a:p>
          <a:p>
            <a:pPr marL="457200" lvl="0" indent="0" algn="r" rtl="1">
              <a:spcBef>
                <a:spcPts val="1200"/>
              </a:spcBef>
              <a:spcAft>
                <a:spcPts val="0"/>
              </a:spcAft>
              <a:buNone/>
            </a:pPr>
            <a:endParaRPr sz="2092">
              <a:solidFill>
                <a:schemeClr val="dk1"/>
              </a:solidFill>
            </a:endParaRPr>
          </a:p>
          <a:p>
            <a:pPr marL="457200" lvl="0" indent="-351472" algn="r" rtl="1">
              <a:spcBef>
                <a:spcPts val="1200"/>
              </a:spcBef>
              <a:spcAft>
                <a:spcPts val="0"/>
              </a:spcAft>
              <a:buClr>
                <a:schemeClr val="dk1"/>
              </a:buClr>
              <a:buSzPct val="100000"/>
              <a:buChar char="-"/>
            </a:pPr>
            <a:r>
              <a:rPr lang="iw" sz="2092">
                <a:solidFill>
                  <a:schemeClr val="dk1"/>
                </a:solidFill>
              </a:rPr>
              <a:t>לצפיה בגופים הנמצאים רחוק בחלל ובכלל לראיית גופים רחוקים.</a:t>
            </a:r>
            <a:endParaRPr sz="2092">
              <a:solidFill>
                <a:schemeClr val="dk1"/>
              </a:solidFill>
            </a:endParaRPr>
          </a:p>
          <a:p>
            <a:pPr marL="0" lvl="0" indent="0" algn="r" rtl="1">
              <a:spcBef>
                <a:spcPts val="1200"/>
              </a:spcBef>
              <a:spcAft>
                <a:spcPts val="0"/>
              </a:spcAft>
              <a:buNone/>
            </a:pPr>
            <a:endParaRPr sz="2200">
              <a:solidFill>
                <a:schemeClr val="dk1"/>
              </a:solidFill>
            </a:endParaRPr>
          </a:p>
          <a:p>
            <a:pPr marL="0" lvl="0" indent="0" algn="r" rtl="1">
              <a:spcBef>
                <a:spcPts val="1200"/>
              </a:spcBef>
              <a:spcAft>
                <a:spcPts val="1200"/>
              </a:spcAft>
              <a:buSzPct val="112273"/>
              <a:buNone/>
            </a:pPr>
            <a:endParaRPr sz="2200">
              <a:solidFill>
                <a:schemeClr val="dk1"/>
              </a:solidFill>
            </a:endParaRPr>
          </a:p>
        </p:txBody>
      </p:sp>
      <p:pic>
        <p:nvPicPr>
          <p:cNvPr id="540" name="Google Shape;540;p76"/>
          <p:cNvPicPr preferRelativeResize="0"/>
          <p:nvPr/>
        </p:nvPicPr>
        <p:blipFill>
          <a:blip r:embed="rId3">
            <a:alphaModFix/>
          </a:blip>
          <a:stretch>
            <a:fillRect/>
          </a:stretch>
        </p:blipFill>
        <p:spPr>
          <a:xfrm>
            <a:off x="188825" y="723550"/>
            <a:ext cx="1800025" cy="3920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39"/>
                                        </p:tgtEl>
                                        <p:attrNameLst>
                                          <p:attrName>style.visibility</p:attrName>
                                        </p:attrNameLst>
                                      </p:cBhvr>
                                      <p:to>
                                        <p:strVal val="visible"/>
                                      </p:to>
                                    </p:set>
                                    <p:anim calcmode="lin" valueType="num">
                                      <p:cBhvr additive="base">
                                        <p:cTn id="7" dur="500"/>
                                        <p:tgtEl>
                                          <p:spTgt spid="539"/>
                                        </p:tgtEl>
                                        <p:attrNameLst>
                                          <p:attrName>ppt_w</p:attrName>
                                        </p:attrNameLst>
                                      </p:cBhvr>
                                      <p:tavLst>
                                        <p:tav tm="0">
                                          <p:val>
                                            <p:strVal val="0"/>
                                          </p:val>
                                        </p:tav>
                                        <p:tav tm="100000">
                                          <p:val>
                                            <p:strVal val="#ppt_w"/>
                                          </p:val>
                                        </p:tav>
                                      </p:tavLst>
                                    </p:anim>
                                    <p:anim calcmode="lin" valueType="num">
                                      <p:cBhvr additive="base">
                                        <p:cTn id="8" dur="500"/>
                                        <p:tgtEl>
                                          <p:spTgt spid="53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77"/>
          <p:cNvSpPr txBox="1">
            <a:spLocks noGrp="1"/>
          </p:cNvSpPr>
          <p:nvPr>
            <p:ph type="title"/>
          </p:nvPr>
        </p:nvSpPr>
        <p:spPr>
          <a:xfrm>
            <a:off x="457200" y="528066"/>
            <a:ext cx="8229600" cy="857400"/>
          </a:xfrm>
          <a:prstGeom prst="rect">
            <a:avLst/>
          </a:prstGeom>
        </p:spPr>
        <p:txBody>
          <a:bodyPr spcFirstLastPara="1" wrap="square" lIns="0" tIns="45700" rIns="0" bIns="0" anchor="b" anchorCtr="0">
            <a:normAutofit/>
          </a:bodyPr>
          <a:lstStyle/>
          <a:p>
            <a:pPr marL="0" lvl="0" indent="0" algn="ctr" rtl="1">
              <a:spcBef>
                <a:spcPts val="0"/>
              </a:spcBef>
              <a:spcAft>
                <a:spcPts val="0"/>
              </a:spcAft>
              <a:buNone/>
            </a:pPr>
            <a:r>
              <a:rPr lang="iw" sz="5200"/>
              <a:t>אנרגית קול</a:t>
            </a:r>
            <a:endParaRPr/>
          </a:p>
        </p:txBody>
      </p:sp>
      <p:sp>
        <p:nvSpPr>
          <p:cNvPr id="546" name="Google Shape;546;p77"/>
          <p:cNvSpPr txBox="1">
            <a:spLocks noGrp="1"/>
          </p:cNvSpPr>
          <p:nvPr>
            <p:ph type="body" idx="1"/>
          </p:nvPr>
        </p:nvSpPr>
        <p:spPr>
          <a:xfrm>
            <a:off x="457200" y="1451610"/>
            <a:ext cx="8229600" cy="3291900"/>
          </a:xfrm>
          <a:prstGeom prst="rect">
            <a:avLst/>
          </a:prstGeom>
        </p:spPr>
        <p:txBody>
          <a:bodyPr spcFirstLastPara="1" wrap="square" lIns="91425" tIns="45700" rIns="91425" bIns="45700" anchor="t" anchorCtr="0">
            <a:normAutofit/>
          </a:bodyPr>
          <a:lstStyle/>
          <a:p>
            <a:pPr marL="0" lvl="0" indent="0" algn="l" rtl="0">
              <a:spcBef>
                <a:spcPts val="360"/>
              </a:spcBef>
              <a:spcAft>
                <a:spcPts val="1200"/>
              </a:spcAft>
              <a:buNone/>
            </a:pP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78"/>
          <p:cNvSpPr txBox="1">
            <a:spLocks noGrp="1"/>
          </p:cNvSpPr>
          <p:nvPr>
            <p:ph type="title"/>
          </p:nvPr>
        </p:nvSpPr>
        <p:spPr>
          <a:xfrm>
            <a:off x="467544" y="249492"/>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FFC000"/>
              </a:buClr>
              <a:buSzPts val="4800"/>
              <a:buFont typeface="Constantia"/>
              <a:buNone/>
            </a:pPr>
            <a:r>
              <a:rPr lang="iw" sz="4800" b="1"/>
              <a:t>על מה נדבר?</a:t>
            </a:r>
            <a:endParaRPr/>
          </a:p>
        </p:txBody>
      </p:sp>
      <p:sp>
        <p:nvSpPr>
          <p:cNvPr id="552" name="Google Shape;552;p78"/>
          <p:cNvSpPr txBox="1">
            <a:spLocks noGrp="1"/>
          </p:cNvSpPr>
          <p:nvPr>
            <p:ph type="body" idx="1"/>
          </p:nvPr>
        </p:nvSpPr>
        <p:spPr>
          <a:xfrm>
            <a:off x="457200" y="1088696"/>
            <a:ext cx="8229600" cy="3913200"/>
          </a:xfrm>
          <a:prstGeom prst="rect">
            <a:avLst/>
          </a:prstGeom>
          <a:noFill/>
          <a:ln>
            <a:noFill/>
          </a:ln>
        </p:spPr>
        <p:txBody>
          <a:bodyPr spcFirstLastPara="1" wrap="square" lIns="91425" tIns="45700" rIns="91425" bIns="45700" anchor="t" anchorCtr="0">
            <a:normAutofit fontScale="55000" lnSpcReduction="20000"/>
          </a:bodyPr>
          <a:lstStyle/>
          <a:p>
            <a:pPr marL="92075" lvl="0" indent="-133870" algn="r" rtl="1">
              <a:spcBef>
                <a:spcPts val="0"/>
              </a:spcBef>
              <a:spcAft>
                <a:spcPts val="0"/>
              </a:spcAft>
              <a:buClr>
                <a:schemeClr val="dk1"/>
              </a:buClr>
              <a:buSzPct val="96476"/>
              <a:buFont typeface="Calibri"/>
              <a:buAutoNum type="arabicPeriod"/>
            </a:pPr>
            <a:r>
              <a:rPr lang="iw" sz="3973">
                <a:solidFill>
                  <a:schemeClr val="dk1"/>
                </a:solidFill>
              </a:rPr>
              <a:t>מהו קול ואיך הוא נוצר?</a:t>
            </a:r>
            <a:endParaRPr sz="2973">
              <a:solidFill>
                <a:schemeClr val="dk1"/>
              </a:solidFill>
            </a:endParaRPr>
          </a:p>
          <a:p>
            <a:pPr marL="92075" lvl="0" indent="0" algn="r" rtl="1">
              <a:spcBef>
                <a:spcPts val="560"/>
              </a:spcBef>
              <a:spcAft>
                <a:spcPts val="0"/>
              </a:spcAft>
              <a:buClr>
                <a:schemeClr val="dk1"/>
              </a:buClr>
              <a:buSzPct val="66951"/>
              <a:buFont typeface="Calibri"/>
              <a:buNone/>
            </a:pPr>
            <a:endParaRPr sz="3973">
              <a:solidFill>
                <a:schemeClr val="dk1"/>
              </a:solidFill>
            </a:endParaRPr>
          </a:p>
          <a:p>
            <a:pPr marL="92075" lvl="0" indent="-133870" algn="r" rtl="1">
              <a:spcBef>
                <a:spcPts val="560"/>
              </a:spcBef>
              <a:spcAft>
                <a:spcPts val="0"/>
              </a:spcAft>
              <a:buClr>
                <a:schemeClr val="dk1"/>
              </a:buClr>
              <a:buSzPct val="96476"/>
              <a:buFont typeface="Calibri"/>
              <a:buAutoNum type="arabicPeriod"/>
            </a:pPr>
            <a:r>
              <a:rPr lang="iw" sz="3973">
                <a:solidFill>
                  <a:schemeClr val="dk1"/>
                </a:solidFill>
              </a:rPr>
              <a:t>מאפיינים פיזיקליים של קול.</a:t>
            </a:r>
            <a:endParaRPr sz="2973">
              <a:solidFill>
                <a:schemeClr val="dk1"/>
              </a:solidFill>
            </a:endParaRPr>
          </a:p>
          <a:p>
            <a:pPr marL="92075" lvl="0" indent="0" algn="r" rtl="1">
              <a:spcBef>
                <a:spcPts val="560"/>
              </a:spcBef>
              <a:spcAft>
                <a:spcPts val="0"/>
              </a:spcAft>
              <a:buClr>
                <a:schemeClr val="dk1"/>
              </a:buClr>
              <a:buSzPct val="66951"/>
              <a:buFont typeface="Calibri"/>
              <a:buNone/>
            </a:pPr>
            <a:endParaRPr sz="3973">
              <a:solidFill>
                <a:schemeClr val="dk1"/>
              </a:solidFill>
            </a:endParaRPr>
          </a:p>
          <a:p>
            <a:pPr marL="92075" lvl="0" indent="-133870" algn="r" rtl="1">
              <a:spcBef>
                <a:spcPts val="560"/>
              </a:spcBef>
              <a:spcAft>
                <a:spcPts val="0"/>
              </a:spcAft>
              <a:buClr>
                <a:schemeClr val="dk1"/>
              </a:buClr>
              <a:buSzPct val="96476"/>
              <a:buFont typeface="Calibri"/>
              <a:buAutoNum type="arabicPeriod"/>
            </a:pPr>
            <a:r>
              <a:rPr lang="iw" sz="3973">
                <a:solidFill>
                  <a:schemeClr val="dk1"/>
                </a:solidFill>
              </a:rPr>
              <a:t>החזרת קול, פיזור קול, ובליעת קול.</a:t>
            </a:r>
            <a:endParaRPr sz="2973">
              <a:solidFill>
                <a:schemeClr val="dk1"/>
              </a:solidFill>
            </a:endParaRPr>
          </a:p>
          <a:p>
            <a:pPr marL="92075" lvl="0" indent="0" algn="r" rtl="1">
              <a:spcBef>
                <a:spcPts val="560"/>
              </a:spcBef>
              <a:spcAft>
                <a:spcPts val="0"/>
              </a:spcAft>
              <a:buClr>
                <a:schemeClr val="dk1"/>
              </a:buClr>
              <a:buSzPct val="66951"/>
              <a:buFont typeface="Calibri"/>
              <a:buNone/>
            </a:pPr>
            <a:endParaRPr sz="3973">
              <a:solidFill>
                <a:schemeClr val="dk1"/>
              </a:solidFill>
            </a:endParaRPr>
          </a:p>
          <a:p>
            <a:pPr marL="92075" lvl="0" indent="-133870" algn="r" rtl="1">
              <a:spcBef>
                <a:spcPts val="560"/>
              </a:spcBef>
              <a:spcAft>
                <a:spcPts val="0"/>
              </a:spcAft>
              <a:buClr>
                <a:schemeClr val="dk1"/>
              </a:buClr>
              <a:buSzPct val="96476"/>
              <a:buFont typeface="Calibri"/>
              <a:buAutoNum type="arabicPeriod"/>
            </a:pPr>
            <a:r>
              <a:rPr lang="iw" sz="3973">
                <a:solidFill>
                  <a:schemeClr val="dk1"/>
                </a:solidFill>
              </a:rPr>
              <a:t>אפקט דופלר.</a:t>
            </a:r>
            <a:endParaRPr sz="2973">
              <a:solidFill>
                <a:schemeClr val="dk1"/>
              </a:solidFill>
            </a:endParaRPr>
          </a:p>
          <a:p>
            <a:pPr marL="92075" lvl="0" indent="0" algn="r" rtl="1">
              <a:spcBef>
                <a:spcPts val="560"/>
              </a:spcBef>
              <a:spcAft>
                <a:spcPts val="0"/>
              </a:spcAft>
              <a:buClr>
                <a:schemeClr val="dk1"/>
              </a:buClr>
              <a:buSzPct val="66951"/>
              <a:buFont typeface="Calibri"/>
              <a:buNone/>
            </a:pPr>
            <a:endParaRPr sz="3973">
              <a:solidFill>
                <a:schemeClr val="dk1"/>
              </a:solidFill>
            </a:endParaRPr>
          </a:p>
          <a:p>
            <a:pPr marL="92075" lvl="0" indent="-133870" algn="r" rtl="1">
              <a:spcBef>
                <a:spcPts val="560"/>
              </a:spcBef>
              <a:spcAft>
                <a:spcPts val="0"/>
              </a:spcAft>
              <a:buClr>
                <a:schemeClr val="dk1"/>
              </a:buClr>
              <a:buSzPct val="96476"/>
              <a:buFont typeface="Calibri"/>
              <a:buAutoNum type="arabicPeriod"/>
            </a:pPr>
            <a:r>
              <a:rPr lang="iw" sz="3973">
                <a:solidFill>
                  <a:schemeClr val="dk1"/>
                </a:solidFill>
                <a:latin typeface="Arial"/>
                <a:ea typeface="Arial"/>
                <a:cs typeface="Arial"/>
                <a:sym typeface="Arial"/>
              </a:rPr>
              <a:t>הסונאר</a:t>
            </a:r>
            <a:r>
              <a:rPr lang="iw" sz="3973">
                <a:solidFill>
                  <a:schemeClr val="dk1"/>
                </a:solidFill>
              </a:rPr>
              <a:t>.</a:t>
            </a:r>
            <a:endParaRPr sz="2973">
              <a:solidFill>
                <a:schemeClr val="dk1"/>
              </a:solidFill>
            </a:endParaRPr>
          </a:p>
          <a:p>
            <a:pPr marL="273050" lvl="0" indent="-7620" algn="r" rtl="1">
              <a:spcBef>
                <a:spcPts val="280"/>
              </a:spcBef>
              <a:spcAft>
                <a:spcPts val="0"/>
              </a:spcAft>
              <a:buSzPct val="95000"/>
              <a:buNone/>
            </a:pPr>
            <a:endParaRPr sz="1400" b="1"/>
          </a:p>
          <a:p>
            <a:pPr marL="274320" lvl="0" indent="-117475" algn="r" rtl="1">
              <a:spcBef>
                <a:spcPts val="520"/>
              </a:spcBef>
              <a:spcAft>
                <a:spcPts val="1200"/>
              </a:spcAft>
              <a:buSzPct val="137222"/>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2">
                                            <p:txEl>
                                              <p:pRg st="0" end="0"/>
                                            </p:txEl>
                                          </p:spTgt>
                                        </p:tgtEl>
                                        <p:attrNameLst>
                                          <p:attrName>style.visibility</p:attrName>
                                        </p:attrNameLst>
                                      </p:cBhvr>
                                      <p:to>
                                        <p:strVal val="visible"/>
                                      </p:to>
                                    </p:set>
                                    <p:anim calcmode="lin" valueType="num">
                                      <p:cBhvr additive="base">
                                        <p:cTn id="7" dur="500"/>
                                        <p:tgtEl>
                                          <p:spTgt spid="55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52">
                                            <p:txEl>
                                              <p:pRg st="1" end="1"/>
                                            </p:txEl>
                                          </p:spTgt>
                                        </p:tgtEl>
                                        <p:attrNameLst>
                                          <p:attrName>style.visibility</p:attrName>
                                        </p:attrNameLst>
                                      </p:cBhvr>
                                      <p:to>
                                        <p:strVal val="visible"/>
                                      </p:to>
                                    </p:set>
                                    <p:anim calcmode="lin" valueType="num">
                                      <p:cBhvr additive="base">
                                        <p:cTn id="12" dur="500"/>
                                        <p:tgtEl>
                                          <p:spTgt spid="5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52">
                                            <p:txEl>
                                              <p:pRg st="2" end="2"/>
                                            </p:txEl>
                                          </p:spTgt>
                                        </p:tgtEl>
                                        <p:attrNameLst>
                                          <p:attrName>style.visibility</p:attrName>
                                        </p:attrNameLst>
                                      </p:cBhvr>
                                      <p:to>
                                        <p:strVal val="visible"/>
                                      </p:to>
                                    </p:set>
                                    <p:anim calcmode="lin" valueType="num">
                                      <p:cBhvr additive="base">
                                        <p:cTn id="17" dur="500"/>
                                        <p:tgtEl>
                                          <p:spTgt spid="55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52">
                                            <p:txEl>
                                              <p:pRg st="3" end="3"/>
                                            </p:txEl>
                                          </p:spTgt>
                                        </p:tgtEl>
                                        <p:attrNameLst>
                                          <p:attrName>style.visibility</p:attrName>
                                        </p:attrNameLst>
                                      </p:cBhvr>
                                      <p:to>
                                        <p:strVal val="visible"/>
                                      </p:to>
                                    </p:set>
                                    <p:anim calcmode="lin" valueType="num">
                                      <p:cBhvr additive="base">
                                        <p:cTn id="22" dur="500"/>
                                        <p:tgtEl>
                                          <p:spTgt spid="55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52">
                                            <p:txEl>
                                              <p:pRg st="4" end="4"/>
                                            </p:txEl>
                                          </p:spTgt>
                                        </p:tgtEl>
                                        <p:attrNameLst>
                                          <p:attrName>style.visibility</p:attrName>
                                        </p:attrNameLst>
                                      </p:cBhvr>
                                      <p:to>
                                        <p:strVal val="visible"/>
                                      </p:to>
                                    </p:set>
                                    <p:anim calcmode="lin" valueType="num">
                                      <p:cBhvr additive="base">
                                        <p:cTn id="27" dur="500"/>
                                        <p:tgtEl>
                                          <p:spTgt spid="55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552">
                                            <p:txEl>
                                              <p:pRg st="5" end="5"/>
                                            </p:txEl>
                                          </p:spTgt>
                                        </p:tgtEl>
                                        <p:attrNameLst>
                                          <p:attrName>style.visibility</p:attrName>
                                        </p:attrNameLst>
                                      </p:cBhvr>
                                      <p:to>
                                        <p:strVal val="visible"/>
                                      </p:to>
                                    </p:set>
                                    <p:anim calcmode="lin" valueType="num">
                                      <p:cBhvr additive="base">
                                        <p:cTn id="32" dur="500"/>
                                        <p:tgtEl>
                                          <p:spTgt spid="55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52">
                                            <p:txEl>
                                              <p:pRg st="6" end="6"/>
                                            </p:txEl>
                                          </p:spTgt>
                                        </p:tgtEl>
                                        <p:attrNameLst>
                                          <p:attrName>style.visibility</p:attrName>
                                        </p:attrNameLst>
                                      </p:cBhvr>
                                      <p:to>
                                        <p:strVal val="visible"/>
                                      </p:to>
                                    </p:set>
                                    <p:anim calcmode="lin" valueType="num">
                                      <p:cBhvr additive="base">
                                        <p:cTn id="37" dur="500"/>
                                        <p:tgtEl>
                                          <p:spTgt spid="55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52">
                                            <p:txEl>
                                              <p:pRg st="7" end="7"/>
                                            </p:txEl>
                                          </p:spTgt>
                                        </p:tgtEl>
                                        <p:attrNameLst>
                                          <p:attrName>style.visibility</p:attrName>
                                        </p:attrNameLst>
                                      </p:cBhvr>
                                      <p:to>
                                        <p:strVal val="visible"/>
                                      </p:to>
                                    </p:set>
                                    <p:anim calcmode="lin" valueType="num">
                                      <p:cBhvr additive="base">
                                        <p:cTn id="42" dur="500"/>
                                        <p:tgtEl>
                                          <p:spTgt spid="55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52">
                                            <p:txEl>
                                              <p:pRg st="8" end="8"/>
                                            </p:txEl>
                                          </p:spTgt>
                                        </p:tgtEl>
                                        <p:attrNameLst>
                                          <p:attrName>style.visibility</p:attrName>
                                        </p:attrNameLst>
                                      </p:cBhvr>
                                      <p:to>
                                        <p:strVal val="visible"/>
                                      </p:to>
                                    </p:set>
                                    <p:anim calcmode="lin" valueType="num">
                                      <p:cBhvr additive="base">
                                        <p:cTn id="47" dur="500"/>
                                        <p:tgtEl>
                                          <p:spTgt spid="55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552">
                                            <p:txEl>
                                              <p:pRg st="9" end="9"/>
                                            </p:txEl>
                                          </p:spTgt>
                                        </p:tgtEl>
                                        <p:attrNameLst>
                                          <p:attrName>style.visibility</p:attrName>
                                        </p:attrNameLst>
                                      </p:cBhvr>
                                      <p:to>
                                        <p:strVal val="visible"/>
                                      </p:to>
                                    </p:set>
                                    <p:anim calcmode="lin" valueType="num">
                                      <p:cBhvr additive="base">
                                        <p:cTn id="52" dur="500"/>
                                        <p:tgtEl>
                                          <p:spTgt spid="55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52">
                                            <p:txEl>
                                              <p:pRg st="10" end="10"/>
                                            </p:txEl>
                                          </p:spTgt>
                                        </p:tgtEl>
                                        <p:attrNameLst>
                                          <p:attrName>style.visibility</p:attrName>
                                        </p:attrNameLst>
                                      </p:cBhvr>
                                      <p:to>
                                        <p:strVal val="visible"/>
                                      </p:to>
                                    </p:set>
                                    <p:anim calcmode="lin" valueType="num">
                                      <p:cBhvr additive="base">
                                        <p:cTn id="57" dur="500"/>
                                        <p:tgtEl>
                                          <p:spTgt spid="55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79"/>
          <p:cNvSpPr txBox="1">
            <a:spLocks noGrp="1"/>
          </p:cNvSpPr>
          <p:nvPr>
            <p:ph type="title"/>
          </p:nvPr>
        </p:nvSpPr>
        <p:spPr>
          <a:xfrm>
            <a:off x="395536" y="951570"/>
            <a:ext cx="8229600" cy="3240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FFC000"/>
              </a:buClr>
              <a:buSzPct val="100000"/>
              <a:buFont typeface="Constantia"/>
              <a:buNone/>
            </a:pPr>
            <a:r>
              <a:rPr lang="iw" sz="4400"/>
              <a:t>מהו קול?</a:t>
            </a:r>
            <a:br>
              <a:rPr lang="iw" sz="4000"/>
            </a:br>
            <a:endParaRPr/>
          </a:p>
        </p:txBody>
      </p:sp>
      <p:sp>
        <p:nvSpPr>
          <p:cNvPr id="558" name="Google Shape;558;p79"/>
          <p:cNvSpPr txBox="1">
            <a:spLocks noGrp="1"/>
          </p:cNvSpPr>
          <p:nvPr>
            <p:ph type="body" idx="1"/>
          </p:nvPr>
        </p:nvSpPr>
        <p:spPr>
          <a:xfrm>
            <a:off x="220200" y="843550"/>
            <a:ext cx="8672400" cy="39000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1900"/>
              <a:buNone/>
            </a:pPr>
            <a:r>
              <a:rPr lang="iw" sz="2000" b="1">
                <a:solidFill>
                  <a:schemeClr val="dk1"/>
                </a:solidFill>
              </a:rPr>
              <a:t>קול:</a:t>
            </a:r>
            <a:r>
              <a:rPr lang="iw" sz="2000">
                <a:solidFill>
                  <a:schemeClr val="dk1"/>
                </a:solidFill>
              </a:rPr>
              <a:t> התקדמות של הפרעה בתוך תווך חומרי (אוויר, מתכת ועוד).</a:t>
            </a:r>
            <a:endParaRPr>
              <a:solidFill>
                <a:schemeClr val="dk1"/>
              </a:solidFill>
            </a:endParaRPr>
          </a:p>
          <a:p>
            <a:pPr marL="0" lvl="0" indent="0" algn="r" rtl="1">
              <a:spcBef>
                <a:spcPts val="400"/>
              </a:spcBef>
              <a:spcAft>
                <a:spcPts val="0"/>
              </a:spcAft>
              <a:buSzPts val="1900"/>
              <a:buNone/>
            </a:pPr>
            <a:r>
              <a:rPr lang="iw" sz="2000" b="1">
                <a:solidFill>
                  <a:schemeClr val="dk1"/>
                </a:solidFill>
              </a:rPr>
              <a:t>מהות ההפרעה: </a:t>
            </a:r>
            <a:r>
              <a:rPr lang="iw" sz="2000">
                <a:solidFill>
                  <a:schemeClr val="dk1"/>
                </a:solidFill>
              </a:rPr>
              <a:t>שינויי הדחיסות של התווך – פעם דחוס יותר ופעם דחוס פחות(קלוש יותר). </a:t>
            </a:r>
            <a:r>
              <a:rPr lang="iw" sz="2000" b="1">
                <a:solidFill>
                  <a:schemeClr val="dk1"/>
                </a:solidFill>
                <a:latin typeface="Arial"/>
                <a:ea typeface="Arial"/>
                <a:cs typeface="Arial"/>
                <a:sym typeface="Arial"/>
              </a:rPr>
              <a:t>דחיסה</a:t>
            </a:r>
            <a:r>
              <a:rPr lang="iw" sz="2000">
                <a:solidFill>
                  <a:schemeClr val="dk1"/>
                </a:solidFill>
              </a:rPr>
              <a:t> היא אזור של לחץ אוויר גבוה ו</a:t>
            </a:r>
            <a:r>
              <a:rPr lang="iw" sz="2000" b="1">
                <a:solidFill>
                  <a:schemeClr val="dk1"/>
                </a:solidFill>
                <a:latin typeface="Arial"/>
                <a:ea typeface="Arial"/>
                <a:cs typeface="Arial"/>
                <a:sym typeface="Arial"/>
              </a:rPr>
              <a:t>קלישה</a:t>
            </a:r>
            <a:r>
              <a:rPr lang="iw" sz="2000">
                <a:solidFill>
                  <a:schemeClr val="dk1"/>
                </a:solidFill>
              </a:rPr>
              <a:t> - אזור של לחץ נמוך.</a:t>
            </a:r>
            <a:endParaRPr>
              <a:solidFill>
                <a:schemeClr val="dk1"/>
              </a:solidFill>
            </a:endParaRPr>
          </a:p>
          <a:p>
            <a:pPr marL="0" lvl="0" indent="0" algn="r" rtl="1">
              <a:spcBef>
                <a:spcPts val="400"/>
              </a:spcBef>
              <a:spcAft>
                <a:spcPts val="1200"/>
              </a:spcAft>
              <a:buSzPts val="1900"/>
              <a:buNone/>
            </a:pPr>
            <a:r>
              <a:rPr lang="iw" sz="2000" b="1">
                <a:solidFill>
                  <a:schemeClr val="dk1"/>
                </a:solidFill>
              </a:rPr>
              <a:t>הצגה גרפית: </a:t>
            </a:r>
            <a:r>
              <a:rPr lang="iw" sz="2000">
                <a:solidFill>
                  <a:schemeClr val="dk1"/>
                </a:solidFill>
              </a:rPr>
              <a:t>ניתן להציג גלי קול בצורה גרפית כשציר אחד הוא ציר המרחב או הזמן, והשני הוא הדחיסות.</a:t>
            </a:r>
            <a:endParaRPr>
              <a:solidFill>
                <a:schemeClr val="dk1"/>
              </a:solidFill>
            </a:endParaRPr>
          </a:p>
        </p:txBody>
      </p:sp>
      <p:pic>
        <p:nvPicPr>
          <p:cNvPr id="559" name="Google Shape;559;p79">
            <a:hlinkClick r:id="rId3"/>
          </p:cNvPr>
          <p:cNvPicPr preferRelativeResize="0"/>
          <p:nvPr/>
        </p:nvPicPr>
        <p:blipFill rotWithShape="1">
          <a:blip r:embed="rId4">
            <a:alphaModFix/>
          </a:blip>
          <a:srcRect/>
          <a:stretch/>
        </p:blipFill>
        <p:spPr>
          <a:xfrm>
            <a:off x="81846" y="2483639"/>
            <a:ext cx="5046927" cy="258987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8">
                                            <p:txEl>
                                              <p:pRg st="0" end="0"/>
                                            </p:txEl>
                                          </p:spTgt>
                                        </p:tgtEl>
                                        <p:attrNameLst>
                                          <p:attrName>style.visibility</p:attrName>
                                        </p:attrNameLst>
                                      </p:cBhvr>
                                      <p:to>
                                        <p:strVal val="visible"/>
                                      </p:to>
                                    </p:set>
                                    <p:animEffect transition="in" filter="fade">
                                      <p:cBhvr>
                                        <p:cTn id="7" dur="1000"/>
                                        <p:tgtEl>
                                          <p:spTgt spid="5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8">
                                            <p:txEl>
                                              <p:pRg st="1" end="1"/>
                                            </p:txEl>
                                          </p:spTgt>
                                        </p:tgtEl>
                                        <p:attrNameLst>
                                          <p:attrName>style.visibility</p:attrName>
                                        </p:attrNameLst>
                                      </p:cBhvr>
                                      <p:to>
                                        <p:strVal val="visible"/>
                                      </p:to>
                                    </p:set>
                                    <p:animEffect transition="in" filter="fade">
                                      <p:cBhvr>
                                        <p:cTn id="12" dur="1000"/>
                                        <p:tgtEl>
                                          <p:spTgt spid="5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8">
                                            <p:txEl>
                                              <p:pRg st="2" end="2"/>
                                            </p:txEl>
                                          </p:spTgt>
                                        </p:tgtEl>
                                        <p:attrNameLst>
                                          <p:attrName>style.visibility</p:attrName>
                                        </p:attrNameLst>
                                      </p:cBhvr>
                                      <p:to>
                                        <p:strVal val="visible"/>
                                      </p:to>
                                    </p:set>
                                    <p:animEffect transition="in" filter="fade">
                                      <p:cBhvr>
                                        <p:cTn id="17" dur="1000"/>
                                        <p:tgtEl>
                                          <p:spTgt spid="5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59"/>
                                        </p:tgtEl>
                                        <p:attrNameLst>
                                          <p:attrName>style.visibility</p:attrName>
                                        </p:attrNameLst>
                                      </p:cBhvr>
                                      <p:to>
                                        <p:strVal val="visible"/>
                                      </p:to>
                                    </p:set>
                                    <p:anim calcmode="lin" valueType="num">
                                      <p:cBhvr additive="base">
                                        <p:cTn id="22" dur="500"/>
                                        <p:tgtEl>
                                          <p:spTgt spid="5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80"/>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FFC000"/>
              </a:buClr>
              <a:buSzPct val="100000"/>
              <a:buFont typeface="Constantia"/>
              <a:buNone/>
            </a:pPr>
            <a:r>
              <a:rPr lang="iw" sz="4000"/>
              <a:t>איך נוצר קול?</a:t>
            </a:r>
            <a:endParaRPr/>
          </a:p>
        </p:txBody>
      </p:sp>
      <p:sp>
        <p:nvSpPr>
          <p:cNvPr id="565" name="Google Shape;565;p80"/>
          <p:cNvSpPr txBox="1">
            <a:spLocks noGrp="1"/>
          </p:cNvSpPr>
          <p:nvPr>
            <p:ph type="body" idx="1"/>
          </p:nvPr>
        </p:nvSpPr>
        <p:spPr>
          <a:xfrm>
            <a:off x="539552" y="1151624"/>
            <a:ext cx="8229600" cy="32919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280"/>
              <a:buNone/>
            </a:pPr>
            <a:r>
              <a:rPr lang="iw" sz="2400">
                <a:solidFill>
                  <a:schemeClr val="dk1"/>
                </a:solidFill>
              </a:rPr>
              <a:t>קול נוצר על ידי התנודדות של גוף חומרי – למשל התנודדות של מיתר, התנודדות של שולחן כאשר מקישים עליו, התנודדות של רמקול, התנודדות של מיתרי הקול.</a:t>
            </a:r>
            <a:r>
              <a:rPr lang="iw" sz="2400"/>
              <a:t> </a:t>
            </a:r>
            <a:endParaRPr/>
          </a:p>
        </p:txBody>
      </p:sp>
      <p:grpSp>
        <p:nvGrpSpPr>
          <p:cNvPr id="566" name="Google Shape;566;p80"/>
          <p:cNvGrpSpPr/>
          <p:nvPr/>
        </p:nvGrpSpPr>
        <p:grpSpPr>
          <a:xfrm>
            <a:off x="6020150" y="2409732"/>
            <a:ext cx="2681593" cy="1414818"/>
            <a:chOff x="3954467" y="3140968"/>
            <a:chExt cx="2681593" cy="1886424"/>
          </a:xfrm>
        </p:grpSpPr>
        <p:pic>
          <p:nvPicPr>
            <p:cNvPr id="567" name="Google Shape;567;p80">
              <a:hlinkClick r:id="rId3"/>
            </p:cNvPr>
            <p:cNvPicPr preferRelativeResize="0"/>
            <p:nvPr/>
          </p:nvPicPr>
          <p:blipFill rotWithShape="1">
            <a:blip r:embed="rId4">
              <a:alphaModFix/>
            </a:blip>
            <a:srcRect/>
            <a:stretch/>
          </p:blipFill>
          <p:spPr>
            <a:xfrm>
              <a:off x="3954467" y="3140968"/>
              <a:ext cx="2681593" cy="1434924"/>
            </a:xfrm>
            <a:prstGeom prst="rect">
              <a:avLst/>
            </a:prstGeom>
            <a:noFill/>
            <a:ln>
              <a:noFill/>
            </a:ln>
          </p:spPr>
        </p:pic>
        <p:sp>
          <p:nvSpPr>
            <p:cNvPr id="568" name="Google Shape;568;p80"/>
            <p:cNvSpPr txBox="1"/>
            <p:nvPr/>
          </p:nvSpPr>
          <p:spPr>
            <a:xfrm>
              <a:off x="4354942" y="4575892"/>
              <a:ext cx="1872300" cy="4515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 sz="1600" b="1">
                  <a:solidFill>
                    <a:schemeClr val="dk1"/>
                  </a:solidFill>
                </a:rPr>
                <a:t>רמקול</a:t>
              </a:r>
              <a:endParaRPr/>
            </a:p>
          </p:txBody>
        </p:sp>
      </p:grpSp>
      <p:grpSp>
        <p:nvGrpSpPr>
          <p:cNvPr id="569" name="Google Shape;569;p80"/>
          <p:cNvGrpSpPr/>
          <p:nvPr/>
        </p:nvGrpSpPr>
        <p:grpSpPr>
          <a:xfrm>
            <a:off x="4283968" y="3739841"/>
            <a:ext cx="2687960" cy="1462877"/>
            <a:chOff x="5292080" y="4853040"/>
            <a:chExt cx="2687960" cy="1950502"/>
          </a:xfrm>
        </p:grpSpPr>
        <p:pic>
          <p:nvPicPr>
            <p:cNvPr id="570" name="Google Shape;570;p80">
              <a:hlinkClick r:id="rId5"/>
            </p:cNvPr>
            <p:cNvPicPr preferRelativeResize="0"/>
            <p:nvPr/>
          </p:nvPicPr>
          <p:blipFill rotWithShape="1">
            <a:blip r:embed="rId6">
              <a:alphaModFix/>
            </a:blip>
            <a:srcRect/>
            <a:stretch/>
          </p:blipFill>
          <p:spPr>
            <a:xfrm>
              <a:off x="5292080" y="4853040"/>
              <a:ext cx="2687960" cy="1511978"/>
            </a:xfrm>
            <a:prstGeom prst="rect">
              <a:avLst/>
            </a:prstGeom>
            <a:noFill/>
            <a:ln>
              <a:noFill/>
            </a:ln>
          </p:spPr>
        </p:pic>
        <p:sp>
          <p:nvSpPr>
            <p:cNvPr id="571" name="Google Shape;571;p80"/>
            <p:cNvSpPr txBox="1"/>
            <p:nvPr/>
          </p:nvSpPr>
          <p:spPr>
            <a:xfrm>
              <a:off x="6020150" y="6352042"/>
              <a:ext cx="1440300" cy="4515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1600" b="1">
                  <a:solidFill>
                    <a:schemeClr val="dk1"/>
                  </a:solidFill>
                </a:rPr>
                <a:t>מיתרי</a:t>
              </a:r>
              <a:r>
                <a:rPr lang="iw" sz="1600" b="1">
                  <a:solidFill>
                    <a:schemeClr val="dk1"/>
                  </a:solidFill>
                  <a:latin typeface="Constantia"/>
                  <a:ea typeface="Constantia"/>
                  <a:cs typeface="Constantia"/>
                  <a:sym typeface="Constantia"/>
                </a:rPr>
                <a:t> </a:t>
              </a:r>
              <a:r>
                <a:rPr lang="iw" sz="1600" b="1">
                  <a:solidFill>
                    <a:schemeClr val="dk1"/>
                  </a:solidFill>
                </a:rPr>
                <a:t>קול</a:t>
              </a:r>
              <a:endParaRPr/>
            </a:p>
          </p:txBody>
        </p:sp>
      </p:grpSp>
      <p:grpSp>
        <p:nvGrpSpPr>
          <p:cNvPr id="572" name="Google Shape;572;p80"/>
          <p:cNvGrpSpPr/>
          <p:nvPr/>
        </p:nvGrpSpPr>
        <p:grpSpPr>
          <a:xfrm>
            <a:off x="611559" y="2085696"/>
            <a:ext cx="3135908" cy="2778026"/>
            <a:chOff x="611559" y="2780928"/>
            <a:chExt cx="3135908" cy="3704035"/>
          </a:xfrm>
        </p:grpSpPr>
        <p:pic>
          <p:nvPicPr>
            <p:cNvPr id="573" name="Google Shape;573;p80">
              <a:hlinkClick r:id="rId7"/>
            </p:cNvPr>
            <p:cNvPicPr preferRelativeResize="0"/>
            <p:nvPr/>
          </p:nvPicPr>
          <p:blipFill rotWithShape="1">
            <a:blip r:embed="rId8">
              <a:alphaModFix/>
            </a:blip>
            <a:srcRect/>
            <a:stretch/>
          </p:blipFill>
          <p:spPr>
            <a:xfrm rot="-2507873">
              <a:off x="1417513" y="2907008"/>
              <a:ext cx="1524000" cy="3000375"/>
            </a:xfrm>
            <a:prstGeom prst="rect">
              <a:avLst/>
            </a:prstGeom>
            <a:noFill/>
            <a:ln>
              <a:noFill/>
            </a:ln>
          </p:spPr>
        </p:pic>
        <p:sp>
          <p:nvSpPr>
            <p:cNvPr id="574" name="Google Shape;574;p80"/>
            <p:cNvSpPr txBox="1"/>
            <p:nvPr/>
          </p:nvSpPr>
          <p:spPr>
            <a:xfrm>
              <a:off x="2051720" y="6033463"/>
              <a:ext cx="1296000" cy="4515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 sz="1600" b="1">
                  <a:solidFill>
                    <a:schemeClr val="dk1"/>
                  </a:solidFill>
                </a:rPr>
                <a:t>מיתרי גיטרה</a:t>
              </a:r>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81"/>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FFC000"/>
              </a:buClr>
              <a:buSzPct val="94737"/>
              <a:buFont typeface="Constantia"/>
              <a:buNone/>
            </a:pPr>
            <a:r>
              <a:rPr lang="iw" sz="4222"/>
              <a:t>מאפיינים פיזיקליים של קול</a:t>
            </a:r>
            <a:endParaRPr sz="4222"/>
          </a:p>
        </p:txBody>
      </p:sp>
      <p:sp>
        <p:nvSpPr>
          <p:cNvPr id="580" name="Google Shape;580;p81"/>
          <p:cNvSpPr txBox="1">
            <a:spLocks noGrp="1"/>
          </p:cNvSpPr>
          <p:nvPr>
            <p:ph type="body" idx="1"/>
          </p:nvPr>
        </p:nvSpPr>
        <p:spPr>
          <a:xfrm>
            <a:off x="457200" y="1670675"/>
            <a:ext cx="8470200" cy="30831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660"/>
              <a:buChar char="●"/>
            </a:pPr>
            <a:r>
              <a:rPr lang="iw" sz="2800" b="1">
                <a:solidFill>
                  <a:schemeClr val="dk1"/>
                </a:solidFill>
              </a:rPr>
              <a:t>התפשטות דרך תווך חומרי </a:t>
            </a:r>
            <a:endParaRPr>
              <a:solidFill>
                <a:schemeClr val="dk1"/>
              </a:solidFill>
            </a:endParaRPr>
          </a:p>
          <a:p>
            <a:pPr marL="274320" lvl="0" indent="-274320" algn="r" rtl="1">
              <a:spcBef>
                <a:spcPts val="560"/>
              </a:spcBef>
              <a:spcAft>
                <a:spcPts val="0"/>
              </a:spcAft>
              <a:buClr>
                <a:schemeClr val="dk1"/>
              </a:buClr>
              <a:buSzPts val="2660"/>
              <a:buChar char="●"/>
            </a:pPr>
            <a:r>
              <a:rPr lang="iw" sz="2800" b="1">
                <a:solidFill>
                  <a:schemeClr val="dk1"/>
                </a:solidFill>
              </a:rPr>
              <a:t>תדירות</a:t>
            </a:r>
            <a:endParaRPr>
              <a:solidFill>
                <a:schemeClr val="dk1"/>
              </a:solidFill>
            </a:endParaRPr>
          </a:p>
          <a:p>
            <a:pPr marL="274320" lvl="0" indent="-274320" algn="r" rtl="1">
              <a:spcBef>
                <a:spcPts val="560"/>
              </a:spcBef>
              <a:spcAft>
                <a:spcPts val="0"/>
              </a:spcAft>
              <a:buClr>
                <a:schemeClr val="dk1"/>
              </a:buClr>
              <a:buSzPts val="2660"/>
              <a:buChar char="●"/>
            </a:pPr>
            <a:r>
              <a:rPr lang="iw" sz="2800" b="1">
                <a:solidFill>
                  <a:schemeClr val="dk1"/>
                </a:solidFill>
              </a:rPr>
              <a:t>עוצמה</a:t>
            </a:r>
            <a:endParaRPr>
              <a:solidFill>
                <a:schemeClr val="dk1"/>
              </a:solidFill>
            </a:endParaRPr>
          </a:p>
          <a:p>
            <a:pPr marL="274320" lvl="0" indent="-274320" algn="r" rtl="1">
              <a:spcBef>
                <a:spcPts val="560"/>
              </a:spcBef>
              <a:spcAft>
                <a:spcPts val="0"/>
              </a:spcAft>
              <a:buClr>
                <a:schemeClr val="dk1"/>
              </a:buClr>
              <a:buSzPts val="2660"/>
              <a:buChar char="●"/>
            </a:pPr>
            <a:r>
              <a:rPr lang="iw" sz="2800" b="1">
                <a:solidFill>
                  <a:schemeClr val="dk1"/>
                </a:solidFill>
              </a:rPr>
              <a:t>גוון </a:t>
            </a:r>
            <a:endParaRPr>
              <a:solidFill>
                <a:schemeClr val="dk1"/>
              </a:solidFill>
            </a:endParaRPr>
          </a:p>
          <a:p>
            <a:pPr marL="0" lvl="0" indent="0" algn="r" rtl="1">
              <a:spcBef>
                <a:spcPts val="520"/>
              </a:spcBef>
              <a:spcAft>
                <a:spcPts val="1200"/>
              </a:spcAft>
              <a:buSzPts val="2470"/>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0">
                                            <p:txEl>
                                              <p:pRg st="0" end="0"/>
                                            </p:txEl>
                                          </p:spTgt>
                                        </p:tgtEl>
                                        <p:attrNameLst>
                                          <p:attrName>style.visibility</p:attrName>
                                        </p:attrNameLst>
                                      </p:cBhvr>
                                      <p:to>
                                        <p:strVal val="visible"/>
                                      </p:to>
                                    </p:set>
                                    <p:anim calcmode="lin" valueType="num">
                                      <p:cBhvr additive="base">
                                        <p:cTn id="7" dur="500"/>
                                        <p:tgtEl>
                                          <p:spTgt spid="58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80">
                                            <p:txEl>
                                              <p:pRg st="1" end="1"/>
                                            </p:txEl>
                                          </p:spTgt>
                                        </p:tgtEl>
                                        <p:attrNameLst>
                                          <p:attrName>style.visibility</p:attrName>
                                        </p:attrNameLst>
                                      </p:cBhvr>
                                      <p:to>
                                        <p:strVal val="visible"/>
                                      </p:to>
                                    </p:set>
                                    <p:anim calcmode="lin" valueType="num">
                                      <p:cBhvr additive="base">
                                        <p:cTn id="12" dur="500"/>
                                        <p:tgtEl>
                                          <p:spTgt spid="58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80">
                                            <p:txEl>
                                              <p:pRg st="2" end="2"/>
                                            </p:txEl>
                                          </p:spTgt>
                                        </p:tgtEl>
                                        <p:attrNameLst>
                                          <p:attrName>style.visibility</p:attrName>
                                        </p:attrNameLst>
                                      </p:cBhvr>
                                      <p:to>
                                        <p:strVal val="visible"/>
                                      </p:to>
                                    </p:set>
                                    <p:anim calcmode="lin" valueType="num">
                                      <p:cBhvr additive="base">
                                        <p:cTn id="17" dur="500"/>
                                        <p:tgtEl>
                                          <p:spTgt spid="58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80">
                                            <p:txEl>
                                              <p:pRg st="3" end="3"/>
                                            </p:txEl>
                                          </p:spTgt>
                                        </p:tgtEl>
                                        <p:attrNameLst>
                                          <p:attrName>style.visibility</p:attrName>
                                        </p:attrNameLst>
                                      </p:cBhvr>
                                      <p:to>
                                        <p:strVal val="visible"/>
                                      </p:to>
                                    </p:set>
                                    <p:anim calcmode="lin" valueType="num">
                                      <p:cBhvr additive="base">
                                        <p:cTn id="22" dur="500"/>
                                        <p:tgtEl>
                                          <p:spTgt spid="58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80">
                                            <p:txEl>
                                              <p:pRg st="4" end="4"/>
                                            </p:txEl>
                                          </p:spTgt>
                                        </p:tgtEl>
                                        <p:attrNameLst>
                                          <p:attrName>style.visibility</p:attrName>
                                        </p:attrNameLst>
                                      </p:cBhvr>
                                      <p:to>
                                        <p:strVal val="visible"/>
                                      </p:to>
                                    </p:set>
                                    <p:anim calcmode="lin" valueType="num">
                                      <p:cBhvr additive="base">
                                        <p:cTn id="27" dur="500"/>
                                        <p:tgtEl>
                                          <p:spTgt spid="58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82"/>
          <p:cNvSpPr txBox="1">
            <a:spLocks noGrp="1"/>
          </p:cNvSpPr>
          <p:nvPr>
            <p:ph type="title"/>
          </p:nvPr>
        </p:nvSpPr>
        <p:spPr>
          <a:xfrm>
            <a:off x="467544" y="303498"/>
            <a:ext cx="8229600" cy="5316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1385ED"/>
              </a:buClr>
              <a:buSzPct val="100000"/>
              <a:buFont typeface="Calibri"/>
              <a:buNone/>
            </a:pPr>
            <a:r>
              <a:rPr lang="iw" sz="3200" b="1"/>
              <a:t>התפשטות דרך תווך חומרי</a:t>
            </a:r>
            <a:endParaRPr/>
          </a:p>
        </p:txBody>
      </p:sp>
      <p:sp>
        <p:nvSpPr>
          <p:cNvPr id="586" name="Google Shape;586;p82"/>
          <p:cNvSpPr txBox="1">
            <a:spLocks noGrp="1"/>
          </p:cNvSpPr>
          <p:nvPr>
            <p:ph type="body" idx="1"/>
          </p:nvPr>
        </p:nvSpPr>
        <p:spPr>
          <a:xfrm>
            <a:off x="323528" y="1005576"/>
            <a:ext cx="8568900" cy="39426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0"/>
              </a:spcAft>
              <a:buClr>
                <a:schemeClr val="dk1"/>
              </a:buClr>
              <a:buSzPts val="2280"/>
              <a:buChar char="●"/>
            </a:pPr>
            <a:r>
              <a:rPr lang="iw" sz="2400" b="1">
                <a:solidFill>
                  <a:schemeClr val="dk1"/>
                </a:solidFill>
              </a:rPr>
              <a:t>התפשטות דרך תווך חומרי: </a:t>
            </a:r>
            <a:r>
              <a:rPr lang="iw" sz="2400">
                <a:solidFill>
                  <a:schemeClr val="dk1"/>
                </a:solidFill>
              </a:rPr>
              <a:t>קול (בניגוד לגל אלקטרומגנטי) עובר רק דרך חומר.</a:t>
            </a:r>
            <a:endParaRPr>
              <a:solidFill>
                <a:schemeClr val="dk1"/>
              </a:solidFill>
            </a:endParaRPr>
          </a:p>
          <a:p>
            <a:pPr marL="0" lvl="0" indent="0" algn="r" rtl="1">
              <a:spcBef>
                <a:spcPts val="480"/>
              </a:spcBef>
              <a:spcAft>
                <a:spcPts val="0"/>
              </a:spcAft>
              <a:buSzPts val="2280"/>
              <a:buNone/>
            </a:pPr>
            <a:endParaRPr sz="2400">
              <a:solidFill>
                <a:schemeClr val="dk1"/>
              </a:solidFill>
            </a:endParaRPr>
          </a:p>
          <a:p>
            <a:pPr marL="274320" lvl="0" indent="-274320" algn="r" rtl="1">
              <a:spcBef>
                <a:spcPts val="480"/>
              </a:spcBef>
              <a:spcAft>
                <a:spcPts val="0"/>
              </a:spcAft>
              <a:buClr>
                <a:schemeClr val="dk1"/>
              </a:buClr>
              <a:buSzPts val="2280"/>
              <a:buChar char="●"/>
            </a:pPr>
            <a:r>
              <a:rPr lang="iw" sz="2400" b="1">
                <a:solidFill>
                  <a:schemeClr val="dk1"/>
                </a:solidFill>
              </a:rPr>
              <a:t>מהירות ההתפשטות:</a:t>
            </a:r>
            <a:endParaRPr>
              <a:solidFill>
                <a:schemeClr val="dk1"/>
              </a:solidFill>
            </a:endParaRPr>
          </a:p>
          <a:p>
            <a:pPr marL="0" lvl="0" indent="0" algn="r" rtl="1">
              <a:spcBef>
                <a:spcPts val="480"/>
              </a:spcBef>
              <a:spcAft>
                <a:spcPts val="0"/>
              </a:spcAft>
              <a:buSzPts val="2280"/>
              <a:buNone/>
            </a:pPr>
            <a:r>
              <a:rPr lang="iw" sz="2400">
                <a:solidFill>
                  <a:schemeClr val="dk1"/>
                </a:solidFill>
              </a:rPr>
              <a:t>   משתנה בהתאם לחומר </a:t>
            </a:r>
            <a:endParaRPr>
              <a:solidFill>
                <a:schemeClr val="dk1"/>
              </a:solidFill>
            </a:endParaRPr>
          </a:p>
          <a:p>
            <a:pPr marL="0" lvl="0" indent="0" algn="r" rtl="1">
              <a:spcBef>
                <a:spcPts val="480"/>
              </a:spcBef>
              <a:spcAft>
                <a:spcPts val="0"/>
              </a:spcAft>
              <a:buSzPts val="2280"/>
              <a:buNone/>
            </a:pPr>
            <a:r>
              <a:rPr lang="iw" sz="2400">
                <a:solidFill>
                  <a:schemeClr val="dk1"/>
                </a:solidFill>
              </a:rPr>
              <a:t>   ולטמפרטורה ועוד.</a:t>
            </a:r>
            <a:endParaRPr>
              <a:solidFill>
                <a:schemeClr val="dk1"/>
              </a:solidFill>
            </a:endParaRPr>
          </a:p>
          <a:p>
            <a:pPr marL="274320" lvl="0" indent="-129540" algn="r" rtl="1">
              <a:spcBef>
                <a:spcPts val="480"/>
              </a:spcBef>
              <a:spcAft>
                <a:spcPts val="0"/>
              </a:spcAft>
              <a:buSzPts val="2280"/>
              <a:buNone/>
            </a:pPr>
            <a:endParaRPr sz="2400"/>
          </a:p>
          <a:p>
            <a:pPr marL="274320" lvl="0" indent="-129540" algn="r" rtl="1">
              <a:spcBef>
                <a:spcPts val="480"/>
              </a:spcBef>
              <a:spcAft>
                <a:spcPts val="1200"/>
              </a:spcAft>
              <a:buSzPts val="2280"/>
              <a:buNone/>
            </a:pPr>
            <a:endParaRPr sz="2400"/>
          </a:p>
        </p:txBody>
      </p:sp>
      <p:graphicFrame>
        <p:nvGraphicFramePr>
          <p:cNvPr id="587" name="Google Shape;587;p82"/>
          <p:cNvGraphicFramePr/>
          <p:nvPr/>
        </p:nvGraphicFramePr>
        <p:xfrm>
          <a:off x="467544" y="2025216"/>
          <a:ext cx="3000000" cy="3000000"/>
        </p:xfrm>
        <a:graphic>
          <a:graphicData uri="http://schemas.openxmlformats.org/drawingml/2006/table">
            <a:tbl>
              <a:tblPr firstRow="1" bandRow="1">
                <a:noFill/>
                <a:tableStyleId>{0CDCDEF6-3903-4C8E-BE4A-7E267AE01619}</a:tableStyleId>
              </a:tblPr>
              <a:tblGrid>
                <a:gridCol w="2050500">
                  <a:extLst>
                    <a:ext uri="{9D8B030D-6E8A-4147-A177-3AD203B41FA5}">
                      <a16:colId xmlns:a16="http://schemas.microsoft.com/office/drawing/2014/main" val="20000"/>
                    </a:ext>
                  </a:extLst>
                </a:gridCol>
                <a:gridCol w="2774025">
                  <a:extLst>
                    <a:ext uri="{9D8B030D-6E8A-4147-A177-3AD203B41FA5}">
                      <a16:colId xmlns:a16="http://schemas.microsoft.com/office/drawing/2014/main" val="20001"/>
                    </a:ext>
                  </a:extLst>
                </a:gridCol>
              </a:tblGrid>
              <a:tr h="190500">
                <a:tc>
                  <a:txBody>
                    <a:bodyPr/>
                    <a:lstStyle/>
                    <a:p>
                      <a:pPr marL="0" marR="0" lvl="0" indent="0" algn="r" rtl="1">
                        <a:spcBef>
                          <a:spcPts val="0"/>
                        </a:spcBef>
                        <a:spcAft>
                          <a:spcPts val="0"/>
                        </a:spcAft>
                        <a:buNone/>
                      </a:pPr>
                      <a:r>
                        <a:rPr lang="iw" sz="1500" b="1" u="none" strike="noStrike" cap="none">
                          <a:solidFill>
                            <a:schemeClr val="lt1"/>
                          </a:solidFill>
                          <a:latin typeface="Constantia"/>
                          <a:ea typeface="Constantia"/>
                          <a:cs typeface="Constantia"/>
                          <a:sym typeface="Constantia"/>
                        </a:rPr>
                        <a:t>החומר</a:t>
                      </a:r>
                      <a:endParaRPr sz="1100"/>
                    </a:p>
                  </a:txBody>
                  <a:tcPr marL="91450" marR="91450" marT="34300" marB="34300"/>
                </a:tc>
                <a:tc>
                  <a:txBody>
                    <a:bodyPr/>
                    <a:lstStyle/>
                    <a:p>
                      <a:pPr marL="0" marR="0" lvl="0" indent="0" algn="r" rtl="1">
                        <a:spcBef>
                          <a:spcPts val="0"/>
                        </a:spcBef>
                        <a:spcAft>
                          <a:spcPts val="0"/>
                        </a:spcAft>
                        <a:buNone/>
                      </a:pPr>
                      <a:r>
                        <a:rPr lang="iw" sz="1500" u="none" strike="noStrike" cap="none"/>
                        <a:t>מהירות במטרים </a:t>
                      </a:r>
                      <a:r>
                        <a:rPr lang="iw" sz="1500" u="none" strike="noStrike" cap="none">
                          <a:latin typeface="Arial"/>
                          <a:ea typeface="Arial"/>
                          <a:cs typeface="Arial"/>
                          <a:sym typeface="Arial"/>
                        </a:rPr>
                        <a:t>לשניה</a:t>
                      </a:r>
                      <a:endParaRPr sz="1500" u="none" strike="noStrike" cap="none"/>
                    </a:p>
                  </a:txBody>
                  <a:tcPr marL="91450" marR="91450" marT="34300" marB="34300"/>
                </a:tc>
                <a:extLst>
                  <a:ext uri="{0D108BD9-81ED-4DB2-BD59-A6C34878D82A}">
                    <a16:rowId xmlns:a16="http://schemas.microsoft.com/office/drawing/2014/main" val="10000"/>
                  </a:ext>
                </a:extLst>
              </a:tr>
              <a:tr h="210000">
                <a:tc>
                  <a:txBody>
                    <a:bodyPr/>
                    <a:lstStyle/>
                    <a:p>
                      <a:pPr marL="0" marR="0" lvl="0" indent="0" algn="r" rtl="1">
                        <a:spcBef>
                          <a:spcPts val="0"/>
                        </a:spcBef>
                        <a:spcAft>
                          <a:spcPts val="0"/>
                        </a:spcAft>
                        <a:buNone/>
                      </a:pPr>
                      <a:r>
                        <a:rPr lang="iw" sz="1400" u="none" strike="noStrike" cap="none">
                          <a:solidFill>
                            <a:schemeClr val="lt1"/>
                          </a:solidFill>
                          <a:latin typeface="Arial"/>
                          <a:ea typeface="Arial"/>
                          <a:cs typeface="Arial"/>
                          <a:sym typeface="Arial"/>
                        </a:rPr>
                        <a:t>אוויר</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340</a:t>
                      </a:r>
                      <a:endParaRPr sz="1100">
                        <a:solidFill>
                          <a:schemeClr val="lt1"/>
                        </a:solidFill>
                      </a:endParaRPr>
                    </a:p>
                  </a:txBody>
                  <a:tcPr marL="91450" marR="91450" marT="34300" marB="34300"/>
                </a:tc>
                <a:extLst>
                  <a:ext uri="{0D108BD9-81ED-4DB2-BD59-A6C34878D82A}">
                    <a16:rowId xmlns:a16="http://schemas.microsoft.com/office/drawing/2014/main" val="10001"/>
                  </a:ext>
                </a:extLst>
              </a:tr>
              <a:tr h="210000">
                <a:tc>
                  <a:txBody>
                    <a:bodyPr/>
                    <a:lstStyle/>
                    <a:p>
                      <a:pPr marL="0" marR="0" lvl="0" indent="0" algn="r" rtl="1">
                        <a:spcBef>
                          <a:spcPts val="0"/>
                        </a:spcBef>
                        <a:spcAft>
                          <a:spcPts val="0"/>
                        </a:spcAft>
                        <a:buNone/>
                      </a:pPr>
                      <a:r>
                        <a:rPr lang="iw" sz="1400" u="none" strike="noStrike" cap="none">
                          <a:solidFill>
                            <a:schemeClr val="lt1"/>
                          </a:solidFill>
                        </a:rPr>
                        <a:t>אלומיניום</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6400</a:t>
                      </a:r>
                      <a:endParaRPr sz="1100">
                        <a:solidFill>
                          <a:schemeClr val="lt1"/>
                        </a:solidFill>
                      </a:endParaRPr>
                    </a:p>
                  </a:txBody>
                  <a:tcPr marL="91450" marR="91450" marT="34300" marB="34300"/>
                </a:tc>
                <a:extLst>
                  <a:ext uri="{0D108BD9-81ED-4DB2-BD59-A6C34878D82A}">
                    <a16:rowId xmlns:a16="http://schemas.microsoft.com/office/drawing/2014/main" val="10002"/>
                  </a:ext>
                </a:extLst>
              </a:tr>
              <a:tr h="210000">
                <a:tc>
                  <a:txBody>
                    <a:bodyPr/>
                    <a:lstStyle/>
                    <a:p>
                      <a:pPr marL="0" marR="0" lvl="0" indent="0" algn="r" rtl="1">
                        <a:spcBef>
                          <a:spcPts val="0"/>
                        </a:spcBef>
                        <a:spcAft>
                          <a:spcPts val="0"/>
                        </a:spcAft>
                        <a:buNone/>
                      </a:pPr>
                      <a:r>
                        <a:rPr lang="iw" sz="1400" u="none" strike="noStrike" cap="none">
                          <a:solidFill>
                            <a:schemeClr val="lt1"/>
                          </a:solidFill>
                        </a:rPr>
                        <a:t>נחושת</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3900</a:t>
                      </a:r>
                      <a:endParaRPr sz="1100">
                        <a:solidFill>
                          <a:schemeClr val="lt1"/>
                        </a:solidFill>
                      </a:endParaRPr>
                    </a:p>
                  </a:txBody>
                  <a:tcPr marL="91450" marR="91450" marT="34300" marB="34300"/>
                </a:tc>
                <a:extLst>
                  <a:ext uri="{0D108BD9-81ED-4DB2-BD59-A6C34878D82A}">
                    <a16:rowId xmlns:a16="http://schemas.microsoft.com/office/drawing/2014/main" val="10003"/>
                  </a:ext>
                </a:extLst>
              </a:tr>
              <a:tr h="210000">
                <a:tc>
                  <a:txBody>
                    <a:bodyPr/>
                    <a:lstStyle/>
                    <a:p>
                      <a:pPr marL="0" marR="0" lvl="0" indent="0" algn="r" rtl="1">
                        <a:spcBef>
                          <a:spcPts val="0"/>
                        </a:spcBef>
                        <a:spcAft>
                          <a:spcPts val="0"/>
                        </a:spcAft>
                        <a:buNone/>
                      </a:pPr>
                      <a:r>
                        <a:rPr lang="iw" sz="1400" u="none" strike="noStrike" cap="none">
                          <a:solidFill>
                            <a:schemeClr val="lt1"/>
                          </a:solidFill>
                        </a:rPr>
                        <a:t>זכוכית</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4000</a:t>
                      </a:r>
                      <a:endParaRPr sz="1100">
                        <a:solidFill>
                          <a:schemeClr val="lt1"/>
                        </a:solidFill>
                      </a:endParaRPr>
                    </a:p>
                  </a:txBody>
                  <a:tcPr marL="91450" marR="91450" marT="34300" marB="34300"/>
                </a:tc>
                <a:extLst>
                  <a:ext uri="{0D108BD9-81ED-4DB2-BD59-A6C34878D82A}">
                    <a16:rowId xmlns:a16="http://schemas.microsoft.com/office/drawing/2014/main" val="10004"/>
                  </a:ext>
                </a:extLst>
              </a:tr>
              <a:tr h="210000">
                <a:tc>
                  <a:txBody>
                    <a:bodyPr/>
                    <a:lstStyle/>
                    <a:p>
                      <a:pPr marL="0" marR="0" lvl="0" indent="0" algn="r" rtl="1">
                        <a:spcBef>
                          <a:spcPts val="0"/>
                        </a:spcBef>
                        <a:spcAft>
                          <a:spcPts val="0"/>
                        </a:spcAft>
                        <a:buNone/>
                      </a:pPr>
                      <a:r>
                        <a:rPr lang="iw" sz="1400" u="none" strike="noStrike" cap="none">
                          <a:solidFill>
                            <a:schemeClr val="lt1"/>
                          </a:solidFill>
                        </a:rPr>
                        <a:t>יהלום</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12000</a:t>
                      </a:r>
                      <a:endParaRPr sz="1100">
                        <a:solidFill>
                          <a:schemeClr val="lt1"/>
                        </a:solidFill>
                      </a:endParaRPr>
                    </a:p>
                  </a:txBody>
                  <a:tcPr marL="91450" marR="91450" marT="34300" marB="34300"/>
                </a:tc>
                <a:extLst>
                  <a:ext uri="{0D108BD9-81ED-4DB2-BD59-A6C34878D82A}">
                    <a16:rowId xmlns:a16="http://schemas.microsoft.com/office/drawing/2014/main" val="10005"/>
                  </a:ext>
                </a:extLst>
              </a:tr>
              <a:tr h="210000">
                <a:tc>
                  <a:txBody>
                    <a:bodyPr/>
                    <a:lstStyle/>
                    <a:p>
                      <a:pPr marL="0" marR="0" lvl="0" indent="0" algn="r" rtl="1">
                        <a:spcBef>
                          <a:spcPts val="0"/>
                        </a:spcBef>
                        <a:spcAft>
                          <a:spcPts val="0"/>
                        </a:spcAft>
                        <a:buNone/>
                      </a:pPr>
                      <a:r>
                        <a:rPr lang="iw" sz="1400" u="none" strike="noStrike" cap="none">
                          <a:solidFill>
                            <a:schemeClr val="lt1"/>
                          </a:solidFill>
                        </a:rPr>
                        <a:t>פלדה</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6100</a:t>
                      </a:r>
                      <a:endParaRPr sz="1100">
                        <a:solidFill>
                          <a:schemeClr val="lt1"/>
                        </a:solidFill>
                      </a:endParaRPr>
                    </a:p>
                  </a:txBody>
                  <a:tcPr marL="91450" marR="91450" marT="34300" marB="34300"/>
                </a:tc>
                <a:extLst>
                  <a:ext uri="{0D108BD9-81ED-4DB2-BD59-A6C34878D82A}">
                    <a16:rowId xmlns:a16="http://schemas.microsoft.com/office/drawing/2014/main" val="10006"/>
                  </a:ext>
                </a:extLst>
              </a:tr>
              <a:tr h="210000">
                <a:tc>
                  <a:txBody>
                    <a:bodyPr/>
                    <a:lstStyle/>
                    <a:p>
                      <a:pPr marL="0" marR="0" lvl="0" indent="0" algn="r" rtl="1">
                        <a:spcBef>
                          <a:spcPts val="0"/>
                        </a:spcBef>
                        <a:spcAft>
                          <a:spcPts val="0"/>
                        </a:spcAft>
                        <a:buNone/>
                      </a:pPr>
                      <a:r>
                        <a:rPr lang="iw" sz="1400" u="none" strike="noStrike" cap="none">
                          <a:solidFill>
                            <a:schemeClr val="lt1"/>
                          </a:solidFill>
                        </a:rPr>
                        <a:t>מים</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1400</a:t>
                      </a:r>
                      <a:endParaRPr sz="1100">
                        <a:solidFill>
                          <a:schemeClr val="lt1"/>
                        </a:solidFill>
                      </a:endParaRPr>
                    </a:p>
                  </a:txBody>
                  <a:tcPr marL="91450" marR="91450" marT="34300" marB="34300"/>
                </a:tc>
                <a:extLst>
                  <a:ext uri="{0D108BD9-81ED-4DB2-BD59-A6C34878D82A}">
                    <a16:rowId xmlns:a16="http://schemas.microsoft.com/office/drawing/2014/main" val="10007"/>
                  </a:ext>
                </a:extLst>
              </a:tr>
              <a:tr h="210000">
                <a:tc>
                  <a:txBody>
                    <a:bodyPr/>
                    <a:lstStyle/>
                    <a:p>
                      <a:pPr marL="0" marR="0" lvl="0" indent="0" algn="r" rtl="1">
                        <a:spcBef>
                          <a:spcPts val="0"/>
                        </a:spcBef>
                        <a:spcAft>
                          <a:spcPts val="0"/>
                        </a:spcAft>
                        <a:buNone/>
                      </a:pPr>
                      <a:r>
                        <a:rPr lang="iw" sz="1400" u="none" strike="noStrike" cap="none">
                          <a:solidFill>
                            <a:schemeClr val="lt1"/>
                          </a:solidFill>
                        </a:rPr>
                        <a:t>עץ</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3300-3600</a:t>
                      </a:r>
                      <a:endParaRPr sz="1100">
                        <a:solidFill>
                          <a:schemeClr val="lt1"/>
                        </a:solidFill>
                      </a:endParaRPr>
                    </a:p>
                  </a:txBody>
                  <a:tcPr marL="91450" marR="91450" marT="34300" marB="34300"/>
                </a:tc>
                <a:extLst>
                  <a:ext uri="{0D108BD9-81ED-4DB2-BD59-A6C34878D82A}">
                    <a16:rowId xmlns:a16="http://schemas.microsoft.com/office/drawing/2014/main" val="10008"/>
                  </a:ext>
                </a:extLst>
              </a:tr>
              <a:tr h="210000">
                <a:tc>
                  <a:txBody>
                    <a:bodyPr/>
                    <a:lstStyle/>
                    <a:p>
                      <a:pPr marL="0" marR="0" lvl="0" indent="0" algn="r" rtl="1">
                        <a:spcBef>
                          <a:spcPts val="0"/>
                        </a:spcBef>
                        <a:spcAft>
                          <a:spcPts val="0"/>
                        </a:spcAft>
                        <a:buNone/>
                      </a:pPr>
                      <a:r>
                        <a:rPr lang="iw" sz="1400" u="none" strike="noStrike" cap="none">
                          <a:solidFill>
                            <a:schemeClr val="lt1"/>
                          </a:solidFill>
                        </a:rPr>
                        <a:t>בטון</a:t>
                      </a:r>
                      <a:endParaRPr sz="1100">
                        <a:solidFill>
                          <a:schemeClr val="lt1"/>
                        </a:solidFill>
                      </a:endParaRPr>
                    </a:p>
                  </a:txBody>
                  <a:tcPr marL="91450" marR="91450" marT="34300" marB="34300"/>
                </a:tc>
                <a:tc>
                  <a:txBody>
                    <a:bodyPr/>
                    <a:lstStyle/>
                    <a:p>
                      <a:pPr marL="0" marR="0" lvl="0" indent="0" algn="r" rtl="1">
                        <a:spcBef>
                          <a:spcPts val="0"/>
                        </a:spcBef>
                        <a:spcAft>
                          <a:spcPts val="0"/>
                        </a:spcAft>
                        <a:buNone/>
                      </a:pPr>
                      <a:r>
                        <a:rPr lang="iw" sz="1400" u="none" strike="noStrike" cap="none">
                          <a:solidFill>
                            <a:schemeClr val="lt1"/>
                          </a:solidFill>
                        </a:rPr>
                        <a:t>3200-3600</a:t>
                      </a:r>
                      <a:endParaRPr sz="1100">
                        <a:solidFill>
                          <a:schemeClr val="lt1"/>
                        </a:solidFill>
                      </a:endParaRPr>
                    </a:p>
                  </a:txBody>
                  <a:tcPr marL="91450" marR="91450" marT="34300" marB="34300"/>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6">
                                            <p:txEl>
                                              <p:pRg st="0" end="0"/>
                                            </p:txEl>
                                          </p:spTgt>
                                        </p:tgtEl>
                                        <p:attrNameLst>
                                          <p:attrName>style.visibility</p:attrName>
                                        </p:attrNameLst>
                                      </p:cBhvr>
                                      <p:to>
                                        <p:strVal val="visible"/>
                                      </p:to>
                                    </p:set>
                                    <p:anim calcmode="lin" valueType="num">
                                      <p:cBhvr additive="base">
                                        <p:cTn id="7" dur="500"/>
                                        <p:tgtEl>
                                          <p:spTgt spid="58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86">
                                            <p:txEl>
                                              <p:pRg st="1" end="1"/>
                                            </p:txEl>
                                          </p:spTgt>
                                        </p:tgtEl>
                                        <p:attrNameLst>
                                          <p:attrName>style.visibility</p:attrName>
                                        </p:attrNameLst>
                                      </p:cBhvr>
                                      <p:to>
                                        <p:strVal val="visible"/>
                                      </p:to>
                                    </p:set>
                                    <p:anim calcmode="lin" valueType="num">
                                      <p:cBhvr additive="base">
                                        <p:cTn id="12" dur="500"/>
                                        <p:tgtEl>
                                          <p:spTgt spid="58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86">
                                            <p:txEl>
                                              <p:pRg st="2" end="2"/>
                                            </p:txEl>
                                          </p:spTgt>
                                        </p:tgtEl>
                                        <p:attrNameLst>
                                          <p:attrName>style.visibility</p:attrName>
                                        </p:attrNameLst>
                                      </p:cBhvr>
                                      <p:to>
                                        <p:strVal val="visible"/>
                                      </p:to>
                                    </p:set>
                                    <p:anim calcmode="lin" valueType="num">
                                      <p:cBhvr additive="base">
                                        <p:cTn id="17" dur="500"/>
                                        <p:tgtEl>
                                          <p:spTgt spid="58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86">
                                            <p:txEl>
                                              <p:pRg st="3" end="3"/>
                                            </p:txEl>
                                          </p:spTgt>
                                        </p:tgtEl>
                                        <p:attrNameLst>
                                          <p:attrName>style.visibility</p:attrName>
                                        </p:attrNameLst>
                                      </p:cBhvr>
                                      <p:to>
                                        <p:strVal val="visible"/>
                                      </p:to>
                                    </p:set>
                                    <p:anim calcmode="lin" valueType="num">
                                      <p:cBhvr additive="base">
                                        <p:cTn id="22" dur="500"/>
                                        <p:tgtEl>
                                          <p:spTgt spid="58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86">
                                            <p:txEl>
                                              <p:pRg st="4" end="4"/>
                                            </p:txEl>
                                          </p:spTgt>
                                        </p:tgtEl>
                                        <p:attrNameLst>
                                          <p:attrName>style.visibility</p:attrName>
                                        </p:attrNameLst>
                                      </p:cBhvr>
                                      <p:to>
                                        <p:strVal val="visible"/>
                                      </p:to>
                                    </p:set>
                                    <p:anim calcmode="lin" valueType="num">
                                      <p:cBhvr additive="base">
                                        <p:cTn id="27" dur="500"/>
                                        <p:tgtEl>
                                          <p:spTgt spid="58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586">
                                            <p:txEl>
                                              <p:pRg st="5" end="5"/>
                                            </p:txEl>
                                          </p:spTgt>
                                        </p:tgtEl>
                                        <p:attrNameLst>
                                          <p:attrName>style.visibility</p:attrName>
                                        </p:attrNameLst>
                                      </p:cBhvr>
                                      <p:to>
                                        <p:strVal val="visible"/>
                                      </p:to>
                                    </p:set>
                                    <p:anim calcmode="lin" valueType="num">
                                      <p:cBhvr additive="base">
                                        <p:cTn id="32" dur="500"/>
                                        <p:tgtEl>
                                          <p:spTgt spid="58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86">
                                            <p:txEl>
                                              <p:pRg st="6" end="6"/>
                                            </p:txEl>
                                          </p:spTgt>
                                        </p:tgtEl>
                                        <p:attrNameLst>
                                          <p:attrName>style.visibility</p:attrName>
                                        </p:attrNameLst>
                                      </p:cBhvr>
                                      <p:to>
                                        <p:strVal val="visible"/>
                                      </p:to>
                                    </p:set>
                                    <p:anim calcmode="lin" valueType="num">
                                      <p:cBhvr additive="base">
                                        <p:cTn id="37" dur="500"/>
                                        <p:tgtEl>
                                          <p:spTgt spid="58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87"/>
                                        </p:tgtEl>
                                        <p:attrNameLst>
                                          <p:attrName>style.visibility</p:attrName>
                                        </p:attrNameLst>
                                      </p:cBhvr>
                                      <p:to>
                                        <p:strVal val="visible"/>
                                      </p:to>
                                    </p:set>
                                    <p:anim calcmode="lin" valueType="num">
                                      <p:cBhvr additive="base">
                                        <p:cTn id="42" dur="500"/>
                                        <p:tgtEl>
                                          <p:spTgt spid="5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83"/>
          <p:cNvSpPr txBox="1">
            <a:spLocks noGrp="1"/>
          </p:cNvSpPr>
          <p:nvPr>
            <p:ph type="title"/>
          </p:nvPr>
        </p:nvSpPr>
        <p:spPr>
          <a:xfrm>
            <a:off x="467544" y="411510"/>
            <a:ext cx="8229600" cy="477600"/>
          </a:xfrm>
          <a:prstGeom prst="rect">
            <a:avLst/>
          </a:prstGeom>
          <a:noFill/>
          <a:ln>
            <a:noFill/>
          </a:ln>
        </p:spPr>
        <p:txBody>
          <a:bodyPr spcFirstLastPara="1" wrap="square" lIns="0" tIns="45700" rIns="0" bIns="0" anchor="b" anchorCtr="0">
            <a:noAutofit/>
          </a:bodyPr>
          <a:lstStyle/>
          <a:p>
            <a:pPr marL="0" lvl="0" indent="0" algn="ctr" rtl="1">
              <a:spcBef>
                <a:spcPts val="0"/>
              </a:spcBef>
              <a:spcAft>
                <a:spcPts val="0"/>
              </a:spcAft>
              <a:buClr>
                <a:srgbClr val="1385ED"/>
              </a:buClr>
              <a:buSzPts val="2880"/>
              <a:buFont typeface="Calibri"/>
              <a:buNone/>
            </a:pPr>
            <a:r>
              <a:rPr lang="iw" sz="3080" b="1"/>
              <a:t>תדירות</a:t>
            </a:r>
            <a:endParaRPr sz="2720"/>
          </a:p>
        </p:txBody>
      </p:sp>
      <p:sp>
        <p:nvSpPr>
          <p:cNvPr id="593" name="Google Shape;593;p83"/>
          <p:cNvSpPr txBox="1">
            <a:spLocks noGrp="1"/>
          </p:cNvSpPr>
          <p:nvPr>
            <p:ph type="body" idx="1"/>
          </p:nvPr>
        </p:nvSpPr>
        <p:spPr>
          <a:xfrm>
            <a:off x="467544" y="1005576"/>
            <a:ext cx="8424900" cy="37803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280"/>
              <a:buNone/>
            </a:pPr>
            <a:r>
              <a:rPr lang="iw" sz="2400" b="1">
                <a:solidFill>
                  <a:schemeClr val="dk1"/>
                </a:solidFill>
              </a:rPr>
              <a:t>תדירות (</a:t>
            </a:r>
            <a:r>
              <a:rPr lang="iw" sz="2400" b="1">
                <a:solidFill>
                  <a:schemeClr val="dk1"/>
                </a:solidFill>
                <a:latin typeface="Times New Roman"/>
                <a:ea typeface="Times New Roman"/>
                <a:cs typeface="Times New Roman"/>
                <a:sym typeface="Times New Roman"/>
              </a:rPr>
              <a:t>Frequency</a:t>
            </a:r>
            <a:r>
              <a:rPr lang="iw" sz="2400" b="1">
                <a:solidFill>
                  <a:schemeClr val="dk1"/>
                </a:solidFill>
              </a:rPr>
              <a:t>): </a:t>
            </a:r>
            <a:r>
              <a:rPr lang="iw" sz="2400">
                <a:solidFill>
                  <a:schemeClr val="dk1"/>
                </a:solidFill>
              </a:rPr>
              <a:t>מספר המחזורים בשנייה שעושה גל הקול. התדירות קובעת את גובה הצליל שאנו שומעים. ככל שהיא גבוהה יותר כך הקול נשמע גבוה יותר.</a:t>
            </a:r>
            <a:endParaRPr>
              <a:solidFill>
                <a:schemeClr val="dk1"/>
              </a:solidFill>
            </a:endParaRPr>
          </a:p>
        </p:txBody>
      </p:sp>
      <p:pic>
        <p:nvPicPr>
          <p:cNvPr id="594" name="Google Shape;594;p83"/>
          <p:cNvPicPr preferRelativeResize="0"/>
          <p:nvPr/>
        </p:nvPicPr>
        <p:blipFill rotWithShape="1">
          <a:blip r:embed="rId3">
            <a:alphaModFix/>
          </a:blip>
          <a:srcRect/>
          <a:stretch/>
        </p:blipFill>
        <p:spPr>
          <a:xfrm>
            <a:off x="611559" y="1869673"/>
            <a:ext cx="3738608" cy="31083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
                                            <p:txEl>
                                              <p:pRg st="0" end="0"/>
                                            </p:txEl>
                                          </p:spTgt>
                                        </p:tgtEl>
                                        <p:attrNameLst>
                                          <p:attrName>style.visibility</p:attrName>
                                        </p:attrNameLst>
                                      </p:cBhvr>
                                      <p:to>
                                        <p:strVal val="visible"/>
                                      </p:to>
                                    </p:set>
                                    <p:animEffect transition="in" filter="fade">
                                      <p:cBhvr>
                                        <p:cTn id="7" dur="1000"/>
                                        <p:tgtEl>
                                          <p:spTgt spid="5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94"/>
                                        </p:tgtEl>
                                        <p:attrNameLst>
                                          <p:attrName>style.visibility</p:attrName>
                                        </p:attrNameLst>
                                      </p:cBhvr>
                                      <p:to>
                                        <p:strVal val="visible"/>
                                      </p:to>
                                    </p:set>
                                    <p:anim calcmode="lin" valueType="num">
                                      <p:cBhvr additive="base">
                                        <p:cTn id="12" dur="500"/>
                                        <p:tgtEl>
                                          <p:spTgt spid="5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84"/>
          <p:cNvSpPr txBox="1">
            <a:spLocks noGrp="1"/>
          </p:cNvSpPr>
          <p:nvPr>
            <p:ph type="title"/>
          </p:nvPr>
        </p:nvSpPr>
        <p:spPr>
          <a:xfrm>
            <a:off x="457200" y="528066"/>
            <a:ext cx="8229600" cy="4776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1385ED"/>
              </a:buClr>
              <a:buSzPct val="100000"/>
              <a:buFont typeface="Calibri"/>
              <a:buNone/>
            </a:pPr>
            <a:r>
              <a:rPr lang="iw" sz="3200" b="1"/>
              <a:t>תדירות (המשך)</a:t>
            </a:r>
            <a:endParaRPr/>
          </a:p>
        </p:txBody>
      </p:sp>
      <p:sp>
        <p:nvSpPr>
          <p:cNvPr id="600" name="Google Shape;600;p84"/>
          <p:cNvSpPr txBox="1">
            <a:spLocks noGrp="1"/>
          </p:cNvSpPr>
          <p:nvPr>
            <p:ph type="body" idx="1"/>
          </p:nvPr>
        </p:nvSpPr>
        <p:spPr>
          <a:xfrm>
            <a:off x="457200" y="1221600"/>
            <a:ext cx="8229600" cy="3522000"/>
          </a:xfrm>
          <a:prstGeom prst="rect">
            <a:avLst/>
          </a:prstGeom>
          <a:noFill/>
          <a:ln>
            <a:noFill/>
          </a:ln>
        </p:spPr>
        <p:txBody>
          <a:bodyPr spcFirstLastPara="1" wrap="square" lIns="91425" tIns="45700" rIns="91425" bIns="45700" anchor="t" anchorCtr="0">
            <a:normAutofit lnSpcReduction="10000"/>
          </a:bodyPr>
          <a:lstStyle/>
          <a:p>
            <a:pPr marL="0" lvl="0" indent="0" algn="r" rtl="1">
              <a:spcBef>
                <a:spcPts val="0"/>
              </a:spcBef>
              <a:spcAft>
                <a:spcPts val="0"/>
              </a:spcAft>
              <a:buSzPts val="2280"/>
              <a:buNone/>
            </a:pPr>
            <a:r>
              <a:rPr lang="iw" sz="2400" b="1">
                <a:solidFill>
                  <a:schemeClr val="dk1"/>
                </a:solidFill>
              </a:rPr>
              <a:t>יחידת תדירות: </a:t>
            </a:r>
            <a:r>
              <a:rPr lang="iw" sz="2400">
                <a:solidFill>
                  <a:schemeClr val="dk1"/>
                </a:solidFill>
              </a:rPr>
              <a:t>הרץ (Herz). הרץ: תנודה אחת בשנייה.</a:t>
            </a:r>
            <a:endParaRPr>
              <a:solidFill>
                <a:schemeClr val="dk1"/>
              </a:solidFill>
            </a:endParaRPr>
          </a:p>
          <a:p>
            <a:pPr marL="274320" lvl="0" indent="-129540" algn="r" rtl="1">
              <a:spcBef>
                <a:spcPts val="480"/>
              </a:spcBef>
              <a:spcAft>
                <a:spcPts val="0"/>
              </a:spcAft>
              <a:buSzPts val="2280"/>
              <a:buNone/>
            </a:pPr>
            <a:endParaRPr sz="2400">
              <a:solidFill>
                <a:schemeClr val="dk1"/>
              </a:solidFill>
            </a:endParaRPr>
          </a:p>
          <a:p>
            <a:pPr marL="274320" lvl="0" indent="-274320" algn="r" rtl="1">
              <a:spcBef>
                <a:spcPts val="480"/>
              </a:spcBef>
              <a:spcAft>
                <a:spcPts val="0"/>
              </a:spcAft>
              <a:buClr>
                <a:schemeClr val="dk1"/>
              </a:buClr>
              <a:buSzPts val="2280"/>
              <a:buChar char="●"/>
            </a:pPr>
            <a:r>
              <a:rPr lang="iw" sz="2400" b="1">
                <a:solidFill>
                  <a:schemeClr val="dk1"/>
                </a:solidFill>
              </a:rPr>
              <a:t>טווח תדירויות שבעלי חיים שומעים:</a:t>
            </a:r>
            <a:endParaRPr>
              <a:solidFill>
                <a:schemeClr val="dk1"/>
              </a:solidFill>
            </a:endParaRPr>
          </a:p>
          <a:p>
            <a:pPr marL="274320" lvl="0" indent="-274320" algn="r" rtl="1">
              <a:spcBef>
                <a:spcPts val="480"/>
              </a:spcBef>
              <a:spcAft>
                <a:spcPts val="0"/>
              </a:spcAft>
              <a:buClr>
                <a:schemeClr val="dk1"/>
              </a:buClr>
              <a:buSzPts val="2280"/>
              <a:buChar char="●"/>
            </a:pPr>
            <a:r>
              <a:rPr lang="iw" sz="2400">
                <a:solidFill>
                  <a:schemeClr val="dk1"/>
                </a:solidFill>
              </a:rPr>
              <a:t>אדם: 20 הרץ-20 קילוהרץ. עם ההתבגרות, התדירות המקסימלית יורדת ל-16 קילוהרץ.</a:t>
            </a:r>
            <a:endParaRPr>
              <a:solidFill>
                <a:schemeClr val="dk1"/>
              </a:solidFill>
            </a:endParaRPr>
          </a:p>
          <a:p>
            <a:pPr marL="274320" lvl="0" indent="-274320" algn="r" rtl="1">
              <a:spcBef>
                <a:spcPts val="480"/>
              </a:spcBef>
              <a:spcAft>
                <a:spcPts val="0"/>
              </a:spcAft>
              <a:buClr>
                <a:schemeClr val="dk1"/>
              </a:buClr>
              <a:buSzPts val="2280"/>
              <a:buChar char="●"/>
            </a:pPr>
            <a:r>
              <a:rPr lang="iw" sz="2400">
                <a:solidFill>
                  <a:schemeClr val="dk1"/>
                </a:solidFill>
              </a:rPr>
              <a:t>כמה בעלי חיים מסוגלים לשמוע גם בתדירויות שמעל 20 קילוהרץ, לדוגמה: כלבים (עד 30 קילוהרץ), דולפינים, עטלפים.</a:t>
            </a:r>
            <a:endParaRPr>
              <a:solidFill>
                <a:schemeClr val="dk1"/>
              </a:solidFill>
            </a:endParaRPr>
          </a:p>
          <a:p>
            <a:pPr marL="274320" lvl="0" indent="-274320" algn="r" rtl="1">
              <a:spcBef>
                <a:spcPts val="480"/>
              </a:spcBef>
              <a:spcAft>
                <a:spcPts val="1200"/>
              </a:spcAft>
              <a:buClr>
                <a:schemeClr val="dk1"/>
              </a:buClr>
              <a:buSzPts val="2280"/>
              <a:buChar char="●"/>
            </a:pPr>
            <a:r>
              <a:rPr lang="iw" sz="2400">
                <a:solidFill>
                  <a:schemeClr val="dk1"/>
                </a:solidFill>
              </a:rPr>
              <a:t>פילים מסוגלים לשמוע גם בתדירויות נמוכות מ-20 הרץ.</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0">
                                            <p:txEl>
                                              <p:pRg st="0" end="0"/>
                                            </p:txEl>
                                          </p:spTgt>
                                        </p:tgtEl>
                                        <p:attrNameLst>
                                          <p:attrName>style.visibility</p:attrName>
                                        </p:attrNameLst>
                                      </p:cBhvr>
                                      <p:to>
                                        <p:strVal val="visible"/>
                                      </p:to>
                                    </p:set>
                                    <p:animEffect transition="in" filter="fade">
                                      <p:cBhvr>
                                        <p:cTn id="7" dur="1000"/>
                                        <p:tgtEl>
                                          <p:spTgt spid="6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0">
                                            <p:txEl>
                                              <p:pRg st="1" end="1"/>
                                            </p:txEl>
                                          </p:spTgt>
                                        </p:tgtEl>
                                        <p:attrNameLst>
                                          <p:attrName>style.visibility</p:attrName>
                                        </p:attrNameLst>
                                      </p:cBhvr>
                                      <p:to>
                                        <p:strVal val="visible"/>
                                      </p:to>
                                    </p:set>
                                    <p:animEffect transition="in" filter="fade">
                                      <p:cBhvr>
                                        <p:cTn id="12" dur="1000"/>
                                        <p:tgtEl>
                                          <p:spTgt spid="6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00">
                                            <p:txEl>
                                              <p:pRg st="2" end="2"/>
                                            </p:txEl>
                                          </p:spTgt>
                                        </p:tgtEl>
                                        <p:attrNameLst>
                                          <p:attrName>style.visibility</p:attrName>
                                        </p:attrNameLst>
                                      </p:cBhvr>
                                      <p:to>
                                        <p:strVal val="visible"/>
                                      </p:to>
                                    </p:set>
                                    <p:animEffect transition="in" filter="fade">
                                      <p:cBhvr>
                                        <p:cTn id="17" dur="1000"/>
                                        <p:tgtEl>
                                          <p:spTgt spid="6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00">
                                            <p:txEl>
                                              <p:pRg st="3" end="3"/>
                                            </p:txEl>
                                          </p:spTgt>
                                        </p:tgtEl>
                                        <p:attrNameLst>
                                          <p:attrName>style.visibility</p:attrName>
                                        </p:attrNameLst>
                                      </p:cBhvr>
                                      <p:to>
                                        <p:strVal val="visible"/>
                                      </p:to>
                                    </p:set>
                                    <p:animEffect transition="in" filter="fade">
                                      <p:cBhvr>
                                        <p:cTn id="22" dur="1000"/>
                                        <p:tgtEl>
                                          <p:spTgt spid="6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00">
                                            <p:txEl>
                                              <p:pRg st="4" end="4"/>
                                            </p:txEl>
                                          </p:spTgt>
                                        </p:tgtEl>
                                        <p:attrNameLst>
                                          <p:attrName>style.visibility</p:attrName>
                                        </p:attrNameLst>
                                      </p:cBhvr>
                                      <p:to>
                                        <p:strVal val="visible"/>
                                      </p:to>
                                    </p:set>
                                    <p:animEffect transition="in" filter="fade">
                                      <p:cBhvr>
                                        <p:cTn id="27" dur="1000"/>
                                        <p:tgtEl>
                                          <p:spTgt spid="60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00">
                                            <p:txEl>
                                              <p:pRg st="5" end="5"/>
                                            </p:txEl>
                                          </p:spTgt>
                                        </p:tgtEl>
                                        <p:attrNameLst>
                                          <p:attrName>style.visibility</p:attrName>
                                        </p:attrNameLst>
                                      </p:cBhvr>
                                      <p:to>
                                        <p:strVal val="visible"/>
                                      </p:to>
                                    </p:set>
                                    <p:animEffect transition="in" filter="fade">
                                      <p:cBhvr>
                                        <p:cTn id="32" dur="1000"/>
                                        <p:tgtEl>
                                          <p:spTgt spid="60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5"/>
          <p:cNvSpPr txBox="1">
            <a:spLocks noGrp="1"/>
          </p:cNvSpPr>
          <p:nvPr>
            <p:ph type="title"/>
          </p:nvPr>
        </p:nvSpPr>
        <p:spPr>
          <a:xfrm>
            <a:off x="539552" y="195486"/>
            <a:ext cx="8229600" cy="7020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טווחי תדירויות שמיעה ודיבור של כמה בעלי חיים</a:t>
            </a:r>
            <a:endParaRPr/>
          </a:p>
        </p:txBody>
      </p:sp>
      <p:sp>
        <p:nvSpPr>
          <p:cNvPr id="606" name="Google Shape;606;p85"/>
          <p:cNvSpPr txBox="1">
            <a:spLocks noGrp="1"/>
          </p:cNvSpPr>
          <p:nvPr>
            <p:ph type="body" idx="1"/>
          </p:nvPr>
        </p:nvSpPr>
        <p:spPr>
          <a:xfrm>
            <a:off x="457200" y="1088708"/>
            <a:ext cx="8229600" cy="24690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607" name="Google Shape;607;p85"/>
          <p:cNvPicPr preferRelativeResize="0"/>
          <p:nvPr/>
        </p:nvPicPr>
        <p:blipFill rotWithShape="1">
          <a:blip r:embed="rId3">
            <a:alphaModFix/>
          </a:blip>
          <a:srcRect/>
          <a:stretch/>
        </p:blipFill>
        <p:spPr>
          <a:xfrm>
            <a:off x="2051720" y="1005576"/>
            <a:ext cx="4104456" cy="4010002"/>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86"/>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l" rtl="1">
              <a:spcBef>
                <a:spcPts val="0"/>
              </a:spcBef>
              <a:spcAft>
                <a:spcPts val="0"/>
              </a:spcAft>
              <a:buClr>
                <a:schemeClr val="dk2"/>
              </a:buClr>
              <a:buSzPts val="5000"/>
              <a:buFont typeface="Calibri"/>
              <a:buNone/>
            </a:pPr>
            <a:endParaRPr/>
          </a:p>
        </p:txBody>
      </p:sp>
      <p:sp>
        <p:nvSpPr>
          <p:cNvPr id="613" name="Google Shape;613;p86"/>
          <p:cNvSpPr txBox="1">
            <a:spLocks noGrp="1"/>
          </p:cNvSpPr>
          <p:nvPr>
            <p:ph type="body" idx="1"/>
          </p:nvPr>
        </p:nvSpPr>
        <p:spPr>
          <a:xfrm>
            <a:off x="457200" y="1088708"/>
            <a:ext cx="8229600" cy="2469000"/>
          </a:xfrm>
          <a:prstGeom prst="rect">
            <a:avLst/>
          </a:prstGeom>
          <a:noFill/>
          <a:ln>
            <a:noFill/>
          </a:ln>
        </p:spPr>
        <p:txBody>
          <a:bodyPr spcFirstLastPara="1" wrap="square" lIns="91425" tIns="45700" rIns="91425" bIns="45700" anchor="t" anchorCtr="0">
            <a:normAutofit/>
          </a:bodyPr>
          <a:lstStyle/>
          <a:p>
            <a:pPr marL="0" lvl="0" indent="0" algn="ctr" rtl="1">
              <a:spcBef>
                <a:spcPts val="0"/>
              </a:spcBef>
              <a:spcAft>
                <a:spcPts val="1200"/>
              </a:spcAft>
              <a:buSzPts val="2470"/>
              <a:buNone/>
            </a:pPr>
            <a:r>
              <a:rPr lang="iw" b="1" u="sng">
                <a:solidFill>
                  <a:schemeClr val="dk1"/>
                </a:solidFill>
                <a:hlinkClick r:id="rId3">
                  <a:extLst>
                    <a:ext uri="{A12FA001-AC4F-418D-AE19-62706E023703}">
                      <ahyp:hlinkClr xmlns:ahyp="http://schemas.microsoft.com/office/drawing/2018/hyperlinkcolor" val="tx"/>
                    </a:ext>
                  </a:extLst>
                </a:hlinkClick>
              </a:rPr>
              <a:t>מבחן שמיעה - עד איזה גובה צליל אנחנו שומעים?</a:t>
            </a:r>
            <a:endParaRPr b="1">
              <a:solidFill>
                <a:schemeClr val="dk1"/>
              </a:solidFill>
            </a:endParaRPr>
          </a:p>
        </p:txBody>
      </p:sp>
      <p:pic>
        <p:nvPicPr>
          <p:cNvPr id="614" name="Google Shape;614;p86">
            <a:hlinkClick r:id="rId3"/>
          </p:cNvPr>
          <p:cNvPicPr preferRelativeResize="0"/>
          <p:nvPr/>
        </p:nvPicPr>
        <p:blipFill rotWithShape="1">
          <a:blip r:embed="rId4">
            <a:alphaModFix/>
          </a:blip>
          <a:srcRect/>
          <a:stretch/>
        </p:blipFill>
        <p:spPr>
          <a:xfrm>
            <a:off x="1876797" y="1855704"/>
            <a:ext cx="4071938" cy="2336006"/>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87"/>
          <p:cNvSpPr txBox="1">
            <a:spLocks noGrp="1"/>
          </p:cNvSpPr>
          <p:nvPr>
            <p:ph type="title"/>
          </p:nvPr>
        </p:nvSpPr>
        <p:spPr>
          <a:xfrm>
            <a:off x="457200" y="528066"/>
            <a:ext cx="8229600" cy="477600"/>
          </a:xfrm>
          <a:prstGeom prst="rect">
            <a:avLst/>
          </a:prstGeom>
          <a:noFill/>
          <a:ln>
            <a:noFill/>
          </a:ln>
        </p:spPr>
        <p:txBody>
          <a:bodyPr spcFirstLastPara="1" wrap="square" lIns="0" tIns="45700" rIns="0" bIns="0" anchor="b" anchorCtr="0">
            <a:noAutofit/>
          </a:bodyPr>
          <a:lstStyle/>
          <a:p>
            <a:pPr marL="0" lvl="0" indent="0" algn="ctr" rtl="1">
              <a:spcBef>
                <a:spcPts val="0"/>
              </a:spcBef>
              <a:spcAft>
                <a:spcPts val="0"/>
              </a:spcAft>
              <a:buClr>
                <a:srgbClr val="1385ED"/>
              </a:buClr>
              <a:buSzPts val="2880"/>
              <a:buFont typeface="Calibri"/>
              <a:buNone/>
            </a:pPr>
            <a:r>
              <a:rPr lang="iw" sz="3580" b="1"/>
              <a:t>עוצמה</a:t>
            </a:r>
            <a:endParaRPr sz="3220"/>
          </a:p>
        </p:txBody>
      </p:sp>
      <p:sp>
        <p:nvSpPr>
          <p:cNvPr id="620" name="Google Shape;620;p87"/>
          <p:cNvSpPr txBox="1">
            <a:spLocks noGrp="1"/>
          </p:cNvSpPr>
          <p:nvPr>
            <p:ph type="body" idx="1"/>
          </p:nvPr>
        </p:nvSpPr>
        <p:spPr>
          <a:xfrm>
            <a:off x="457200" y="1221600"/>
            <a:ext cx="8229600" cy="35220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2280"/>
              <a:buNone/>
            </a:pPr>
            <a:r>
              <a:rPr lang="iw" sz="2400" b="1">
                <a:solidFill>
                  <a:schemeClr val="dk1"/>
                </a:solidFill>
                <a:latin typeface="Arial"/>
                <a:ea typeface="Arial"/>
                <a:cs typeface="Arial"/>
                <a:sym typeface="Arial"/>
              </a:rPr>
              <a:t>עוצמה</a:t>
            </a:r>
            <a:r>
              <a:rPr lang="iw" sz="2400">
                <a:solidFill>
                  <a:schemeClr val="dk1"/>
                </a:solidFill>
              </a:rPr>
              <a:t> </a:t>
            </a:r>
            <a:r>
              <a:rPr lang="iw" sz="2400" b="1">
                <a:solidFill>
                  <a:schemeClr val="dk1"/>
                </a:solidFill>
              </a:rPr>
              <a:t>(Amplitude): </a:t>
            </a:r>
            <a:r>
              <a:rPr lang="iw" sz="2400">
                <a:solidFill>
                  <a:schemeClr val="dk1"/>
                </a:solidFill>
              </a:rPr>
              <a:t>עוצמת הקול</a:t>
            </a:r>
            <a:endParaRPr>
              <a:solidFill>
                <a:schemeClr val="dk1"/>
              </a:solidFill>
            </a:endParaRPr>
          </a:p>
          <a:p>
            <a:pPr marL="0" lvl="0" indent="0" algn="r" rtl="1">
              <a:spcBef>
                <a:spcPts val="480"/>
              </a:spcBef>
              <a:spcAft>
                <a:spcPts val="1200"/>
              </a:spcAft>
              <a:buSzPts val="2280"/>
              <a:buNone/>
            </a:pPr>
            <a:r>
              <a:rPr lang="iw" sz="2400">
                <a:solidFill>
                  <a:schemeClr val="dk1"/>
                </a:solidFill>
              </a:rPr>
              <a:t>נקבעת על ידי המשרעת. המשרעת מבטאת את האנרגיה של גל הקול.</a:t>
            </a:r>
            <a:endParaRPr>
              <a:solidFill>
                <a:schemeClr val="dk1"/>
              </a:solidFill>
            </a:endParaRPr>
          </a:p>
        </p:txBody>
      </p:sp>
      <p:pic>
        <p:nvPicPr>
          <p:cNvPr id="621" name="Google Shape;621;p87"/>
          <p:cNvPicPr preferRelativeResize="0"/>
          <p:nvPr/>
        </p:nvPicPr>
        <p:blipFill rotWithShape="1">
          <a:blip r:embed="rId3">
            <a:alphaModFix/>
          </a:blip>
          <a:srcRect/>
          <a:stretch/>
        </p:blipFill>
        <p:spPr>
          <a:xfrm>
            <a:off x="2123728" y="2193708"/>
            <a:ext cx="4832766" cy="15661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0">
                                            <p:txEl>
                                              <p:pRg st="0" end="0"/>
                                            </p:txEl>
                                          </p:spTgt>
                                        </p:tgtEl>
                                        <p:attrNameLst>
                                          <p:attrName>style.visibility</p:attrName>
                                        </p:attrNameLst>
                                      </p:cBhvr>
                                      <p:to>
                                        <p:strVal val="visible"/>
                                      </p:to>
                                    </p:set>
                                    <p:animEffect transition="in" filter="fade">
                                      <p:cBhvr>
                                        <p:cTn id="7" dur="1000"/>
                                        <p:tgtEl>
                                          <p:spTgt spid="6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0">
                                            <p:txEl>
                                              <p:pRg st="1" end="1"/>
                                            </p:txEl>
                                          </p:spTgt>
                                        </p:tgtEl>
                                        <p:attrNameLst>
                                          <p:attrName>style.visibility</p:attrName>
                                        </p:attrNameLst>
                                      </p:cBhvr>
                                      <p:to>
                                        <p:strVal val="visible"/>
                                      </p:to>
                                    </p:set>
                                    <p:animEffect transition="in" filter="fade">
                                      <p:cBhvr>
                                        <p:cTn id="12" dur="1000"/>
                                        <p:tgtEl>
                                          <p:spTgt spid="6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88"/>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2800"/>
              <a:buFont typeface="Calibri"/>
              <a:buNone/>
            </a:pPr>
            <a:r>
              <a:rPr lang="iw" sz="2800" b="1"/>
              <a:t>איך מודדים עוצמת קול?</a:t>
            </a:r>
            <a:endParaRPr/>
          </a:p>
        </p:txBody>
      </p:sp>
      <p:sp>
        <p:nvSpPr>
          <p:cNvPr id="628" name="Google Shape;628;p88"/>
          <p:cNvSpPr txBox="1">
            <a:spLocks noGrp="1"/>
          </p:cNvSpPr>
          <p:nvPr>
            <p:ph type="body" idx="1"/>
          </p:nvPr>
        </p:nvSpPr>
        <p:spPr>
          <a:xfrm>
            <a:off x="251520" y="1451610"/>
            <a:ext cx="8640900" cy="3291900"/>
          </a:xfrm>
          <a:prstGeom prst="rect">
            <a:avLst/>
          </a:prstGeom>
          <a:noFill/>
          <a:ln>
            <a:noFill/>
          </a:ln>
        </p:spPr>
        <p:txBody>
          <a:bodyPr spcFirstLastPara="1" wrap="square" lIns="91425" tIns="45700" rIns="91425" bIns="45700" anchor="t" anchorCtr="0">
            <a:normAutofit fontScale="92500" lnSpcReduction="20000"/>
          </a:bodyPr>
          <a:lstStyle/>
          <a:p>
            <a:pPr marL="274320" lvl="0" indent="-274319" algn="r" rtl="1">
              <a:spcBef>
                <a:spcPts val="0"/>
              </a:spcBef>
              <a:spcAft>
                <a:spcPts val="0"/>
              </a:spcAft>
              <a:buClr>
                <a:schemeClr val="dk1"/>
              </a:buClr>
              <a:buSzPct val="137222"/>
              <a:buChar char="●"/>
            </a:pPr>
            <a:r>
              <a:rPr lang="iw" b="1">
                <a:solidFill>
                  <a:schemeClr val="dk1"/>
                </a:solidFill>
              </a:rPr>
              <a:t>דציבל:</a:t>
            </a:r>
            <a:r>
              <a:rPr lang="iw">
                <a:solidFill>
                  <a:schemeClr val="dk1"/>
                </a:solidFill>
              </a:rPr>
              <a:t> יחידה מקובלת למדידת עוצמת קול.</a:t>
            </a:r>
            <a:endParaRPr>
              <a:solidFill>
                <a:schemeClr val="dk1"/>
              </a:solidFill>
            </a:endParaRPr>
          </a:p>
          <a:p>
            <a:pPr marL="0" lvl="0" indent="0" algn="r" rtl="1">
              <a:spcBef>
                <a:spcPts val="481"/>
              </a:spcBef>
              <a:spcAft>
                <a:spcPts val="0"/>
              </a:spcAft>
              <a:buSzPct val="137222"/>
              <a:buNone/>
            </a:pPr>
            <a:endParaRPr>
              <a:solidFill>
                <a:schemeClr val="dk1"/>
              </a:solidFill>
            </a:endParaRPr>
          </a:p>
          <a:p>
            <a:pPr marL="274320" lvl="0" indent="-274319" algn="r" rtl="1">
              <a:spcBef>
                <a:spcPts val="481"/>
              </a:spcBef>
              <a:spcAft>
                <a:spcPts val="0"/>
              </a:spcAft>
              <a:buClr>
                <a:schemeClr val="dk1"/>
              </a:buClr>
              <a:buSzPct val="137222"/>
              <a:buChar char="●"/>
            </a:pPr>
            <a:r>
              <a:rPr lang="iw">
                <a:solidFill>
                  <a:schemeClr val="dk1"/>
                </a:solidFill>
              </a:rPr>
              <a:t>טווח עוצמות הקול שהאדם מסוגל מסף השמיעה התחתון ועד הקולות העזים ביותר שהוא מסוגל לשמוע הוא עצום.</a:t>
            </a:r>
            <a:endParaRPr>
              <a:solidFill>
                <a:schemeClr val="dk1"/>
              </a:solidFill>
            </a:endParaRPr>
          </a:p>
          <a:p>
            <a:pPr marL="0" lvl="0" indent="0" algn="r" rtl="1">
              <a:spcBef>
                <a:spcPts val="481"/>
              </a:spcBef>
              <a:spcAft>
                <a:spcPts val="0"/>
              </a:spcAft>
              <a:buSzPct val="137222"/>
              <a:buNone/>
            </a:pPr>
            <a:endParaRPr>
              <a:solidFill>
                <a:schemeClr val="dk1"/>
              </a:solidFill>
            </a:endParaRPr>
          </a:p>
          <a:p>
            <a:pPr marL="274320" lvl="0" indent="-274319" algn="r" rtl="1">
              <a:spcBef>
                <a:spcPts val="481"/>
              </a:spcBef>
              <a:spcAft>
                <a:spcPts val="0"/>
              </a:spcAft>
              <a:buClr>
                <a:schemeClr val="dk1"/>
              </a:buClr>
              <a:buSzPct val="137222"/>
              <a:buChar char="●"/>
            </a:pPr>
            <a:r>
              <a:rPr lang="iw">
                <a:solidFill>
                  <a:schemeClr val="dk1"/>
                </a:solidFill>
              </a:rPr>
              <a:t>עצמת הקול המרבית גדולה פי 1,000,000,000,000 מעוצמת הקול של סף השמיעה.</a:t>
            </a:r>
            <a:endParaRPr>
              <a:solidFill>
                <a:schemeClr val="dk1"/>
              </a:solidFill>
            </a:endParaRPr>
          </a:p>
          <a:p>
            <a:pPr marL="0" lvl="0" indent="0" algn="r" rtl="1">
              <a:spcBef>
                <a:spcPts val="481"/>
              </a:spcBef>
              <a:spcAft>
                <a:spcPts val="0"/>
              </a:spcAft>
              <a:buSzPct val="137222"/>
              <a:buNone/>
            </a:pPr>
            <a:endParaRPr>
              <a:solidFill>
                <a:schemeClr val="dk1"/>
              </a:solidFill>
            </a:endParaRPr>
          </a:p>
          <a:p>
            <a:pPr marL="274320" lvl="0" indent="-274319" algn="r" rtl="1">
              <a:spcBef>
                <a:spcPts val="481"/>
              </a:spcBef>
              <a:spcAft>
                <a:spcPts val="0"/>
              </a:spcAft>
              <a:buClr>
                <a:schemeClr val="dk1"/>
              </a:buClr>
              <a:buSzPct val="137222"/>
              <a:buChar char="●"/>
            </a:pPr>
            <a:r>
              <a:rPr lang="iw">
                <a:solidFill>
                  <a:schemeClr val="dk1"/>
                </a:solidFill>
              </a:rPr>
              <a:t>לכן, הדציבל היא סקלה לא לינארית. כך, המספרים יוצאים יותר קטנים. תוספת של 10 דציבלים פירושה הכפלה של פי 10 בעוצמת הקול. עלייה של 20 דציבל פירושה הגברת ההספק פי 100.</a:t>
            </a:r>
            <a:endParaRPr>
              <a:solidFill>
                <a:schemeClr val="dk1"/>
              </a:solidFill>
            </a:endParaRPr>
          </a:p>
          <a:p>
            <a:pPr marL="274320" lvl="0" indent="-129238" algn="r" rtl="1">
              <a:spcBef>
                <a:spcPts val="481"/>
              </a:spcBef>
              <a:spcAft>
                <a:spcPts val="1200"/>
              </a:spcAft>
              <a:buSzPct val="137222"/>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animEffect transition="in" filter="fade">
                                      <p:cBhvr>
                                        <p:cTn id="7" dur="1000"/>
                                        <p:tgtEl>
                                          <p:spTgt spid="6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8">
                                            <p:txEl>
                                              <p:pRg st="1" end="1"/>
                                            </p:txEl>
                                          </p:spTgt>
                                        </p:tgtEl>
                                        <p:attrNameLst>
                                          <p:attrName>style.visibility</p:attrName>
                                        </p:attrNameLst>
                                      </p:cBhvr>
                                      <p:to>
                                        <p:strVal val="visible"/>
                                      </p:to>
                                    </p:set>
                                    <p:animEffect transition="in" filter="fade">
                                      <p:cBhvr>
                                        <p:cTn id="12" dur="1000"/>
                                        <p:tgtEl>
                                          <p:spTgt spid="6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8">
                                            <p:txEl>
                                              <p:pRg st="2" end="2"/>
                                            </p:txEl>
                                          </p:spTgt>
                                        </p:tgtEl>
                                        <p:attrNameLst>
                                          <p:attrName>style.visibility</p:attrName>
                                        </p:attrNameLst>
                                      </p:cBhvr>
                                      <p:to>
                                        <p:strVal val="visible"/>
                                      </p:to>
                                    </p:set>
                                    <p:animEffect transition="in" filter="fade">
                                      <p:cBhvr>
                                        <p:cTn id="17" dur="1000"/>
                                        <p:tgtEl>
                                          <p:spTgt spid="6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28">
                                            <p:txEl>
                                              <p:pRg st="3" end="3"/>
                                            </p:txEl>
                                          </p:spTgt>
                                        </p:tgtEl>
                                        <p:attrNameLst>
                                          <p:attrName>style.visibility</p:attrName>
                                        </p:attrNameLst>
                                      </p:cBhvr>
                                      <p:to>
                                        <p:strVal val="visible"/>
                                      </p:to>
                                    </p:set>
                                    <p:animEffect transition="in" filter="fade">
                                      <p:cBhvr>
                                        <p:cTn id="22" dur="1000"/>
                                        <p:tgtEl>
                                          <p:spTgt spid="6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28">
                                            <p:txEl>
                                              <p:pRg st="4" end="4"/>
                                            </p:txEl>
                                          </p:spTgt>
                                        </p:tgtEl>
                                        <p:attrNameLst>
                                          <p:attrName>style.visibility</p:attrName>
                                        </p:attrNameLst>
                                      </p:cBhvr>
                                      <p:to>
                                        <p:strVal val="visible"/>
                                      </p:to>
                                    </p:set>
                                    <p:animEffect transition="in" filter="fade">
                                      <p:cBhvr>
                                        <p:cTn id="27" dur="1000"/>
                                        <p:tgtEl>
                                          <p:spTgt spid="62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28">
                                            <p:txEl>
                                              <p:pRg st="5" end="5"/>
                                            </p:txEl>
                                          </p:spTgt>
                                        </p:tgtEl>
                                        <p:attrNameLst>
                                          <p:attrName>style.visibility</p:attrName>
                                        </p:attrNameLst>
                                      </p:cBhvr>
                                      <p:to>
                                        <p:strVal val="visible"/>
                                      </p:to>
                                    </p:set>
                                    <p:animEffect transition="in" filter="fade">
                                      <p:cBhvr>
                                        <p:cTn id="32" dur="1000"/>
                                        <p:tgtEl>
                                          <p:spTgt spid="62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28">
                                            <p:txEl>
                                              <p:pRg st="6" end="6"/>
                                            </p:txEl>
                                          </p:spTgt>
                                        </p:tgtEl>
                                        <p:attrNameLst>
                                          <p:attrName>style.visibility</p:attrName>
                                        </p:attrNameLst>
                                      </p:cBhvr>
                                      <p:to>
                                        <p:strVal val="visible"/>
                                      </p:to>
                                    </p:set>
                                    <p:animEffect transition="in" filter="fade">
                                      <p:cBhvr>
                                        <p:cTn id="37" dur="1000"/>
                                        <p:tgtEl>
                                          <p:spTgt spid="62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28">
                                            <p:txEl>
                                              <p:pRg st="7" end="7"/>
                                            </p:txEl>
                                          </p:spTgt>
                                        </p:tgtEl>
                                        <p:attrNameLst>
                                          <p:attrName>style.visibility</p:attrName>
                                        </p:attrNameLst>
                                      </p:cBhvr>
                                      <p:to>
                                        <p:strVal val="visible"/>
                                      </p:to>
                                    </p:set>
                                    <p:animEffect transition="in" filter="fade">
                                      <p:cBhvr>
                                        <p:cTn id="42" dur="1000"/>
                                        <p:tgtEl>
                                          <p:spTgt spid="62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89"/>
          <p:cNvSpPr txBox="1">
            <a:spLocks noGrp="1"/>
          </p:cNvSpPr>
          <p:nvPr>
            <p:ph type="title"/>
          </p:nvPr>
        </p:nvSpPr>
        <p:spPr>
          <a:xfrm>
            <a:off x="457200" y="528066"/>
            <a:ext cx="8229600" cy="5316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2800"/>
              <a:buFont typeface="Calibri"/>
              <a:buNone/>
            </a:pPr>
            <a:r>
              <a:rPr lang="iw" sz="2800" b="1"/>
              <a:t>כמה דוגמאות לעוצמות קול בדציבלים</a:t>
            </a:r>
            <a:endParaRPr/>
          </a:p>
        </p:txBody>
      </p:sp>
      <p:sp>
        <p:nvSpPr>
          <p:cNvPr id="635" name="Google Shape;635;p89"/>
          <p:cNvSpPr txBox="1">
            <a:spLocks noGrp="1"/>
          </p:cNvSpPr>
          <p:nvPr>
            <p:ph type="body" idx="1"/>
          </p:nvPr>
        </p:nvSpPr>
        <p:spPr>
          <a:xfrm>
            <a:off x="457200" y="1088696"/>
            <a:ext cx="8229600" cy="3638100"/>
          </a:xfrm>
          <a:prstGeom prst="rect">
            <a:avLst/>
          </a:prstGeom>
          <a:noFill/>
          <a:ln>
            <a:noFill/>
          </a:ln>
        </p:spPr>
        <p:txBody>
          <a:bodyPr spcFirstLastPara="1" wrap="square" lIns="91425" tIns="45700" rIns="91425" bIns="45700" anchor="t" anchorCtr="0">
            <a:normAutofit fontScale="85000" lnSpcReduction="20000"/>
          </a:bodyPr>
          <a:lstStyle/>
          <a:p>
            <a:pPr marL="274320" lvl="0" indent="-252603" algn="r" rtl="1">
              <a:spcBef>
                <a:spcPts val="0"/>
              </a:spcBef>
              <a:spcAft>
                <a:spcPts val="0"/>
              </a:spcAft>
              <a:buClr>
                <a:schemeClr val="dk1"/>
              </a:buClr>
              <a:buSzPct val="95000"/>
              <a:buChar char="●"/>
            </a:pPr>
            <a:r>
              <a:rPr lang="iw" sz="2400">
                <a:solidFill>
                  <a:schemeClr val="dk1"/>
                </a:solidFill>
              </a:rPr>
              <a:t>סף השמיעה-0</a:t>
            </a:r>
            <a:endParaRPr>
              <a:solidFill>
                <a:schemeClr val="dk1"/>
              </a:solidFill>
            </a:endParaRPr>
          </a:p>
          <a:p>
            <a:pPr marL="274320" lvl="0" indent="-252603" algn="r" rtl="1">
              <a:spcBef>
                <a:spcPts val="480"/>
              </a:spcBef>
              <a:spcAft>
                <a:spcPts val="0"/>
              </a:spcAft>
              <a:buClr>
                <a:schemeClr val="dk1"/>
              </a:buClr>
              <a:buSzPct val="95000"/>
              <a:buChar char="●"/>
            </a:pPr>
            <a:r>
              <a:rPr lang="iw" sz="2400">
                <a:solidFill>
                  <a:schemeClr val="dk1"/>
                </a:solidFill>
              </a:rPr>
              <a:t>נשימה נורמלית-10</a:t>
            </a:r>
            <a:endParaRPr>
              <a:solidFill>
                <a:schemeClr val="dk1"/>
              </a:solidFill>
            </a:endParaRPr>
          </a:p>
          <a:p>
            <a:pPr marL="274320" lvl="0" indent="-252603" algn="r" rtl="1">
              <a:spcBef>
                <a:spcPts val="480"/>
              </a:spcBef>
              <a:spcAft>
                <a:spcPts val="0"/>
              </a:spcAft>
              <a:buClr>
                <a:schemeClr val="dk1"/>
              </a:buClr>
              <a:buSzPct val="95000"/>
              <a:buChar char="●"/>
            </a:pPr>
            <a:r>
              <a:rPr lang="iw" sz="2400">
                <a:solidFill>
                  <a:schemeClr val="dk1"/>
                </a:solidFill>
              </a:rPr>
              <a:t>אוושת עלים - 20</a:t>
            </a:r>
            <a:endParaRPr>
              <a:solidFill>
                <a:schemeClr val="dk1"/>
              </a:solidFill>
            </a:endParaRPr>
          </a:p>
          <a:p>
            <a:pPr marL="274320" lvl="0" indent="-252603" algn="r" rtl="1">
              <a:spcBef>
                <a:spcPts val="480"/>
              </a:spcBef>
              <a:spcAft>
                <a:spcPts val="0"/>
              </a:spcAft>
              <a:buClr>
                <a:schemeClr val="dk1"/>
              </a:buClr>
              <a:buSzPct val="95000"/>
              <a:buChar char="●"/>
            </a:pPr>
            <a:r>
              <a:rPr lang="iw" sz="2400">
                <a:solidFill>
                  <a:schemeClr val="dk1"/>
                </a:solidFill>
              </a:rPr>
              <a:t>לחישה – 30</a:t>
            </a:r>
            <a:endParaRPr>
              <a:solidFill>
                <a:schemeClr val="dk1"/>
              </a:solidFill>
            </a:endParaRPr>
          </a:p>
          <a:p>
            <a:pPr marL="274320" lvl="0" indent="-252603" algn="r" rtl="1">
              <a:spcBef>
                <a:spcPts val="480"/>
              </a:spcBef>
              <a:spcAft>
                <a:spcPts val="0"/>
              </a:spcAft>
              <a:buClr>
                <a:schemeClr val="dk1"/>
              </a:buClr>
              <a:buSzPct val="95000"/>
              <a:buChar char="●"/>
            </a:pPr>
            <a:r>
              <a:rPr lang="iw" sz="2400">
                <a:solidFill>
                  <a:schemeClr val="dk1"/>
                </a:solidFill>
              </a:rPr>
              <a:t>רחוב שקט - 50</a:t>
            </a:r>
            <a:endParaRPr>
              <a:solidFill>
                <a:schemeClr val="dk1"/>
              </a:solidFill>
            </a:endParaRPr>
          </a:p>
          <a:p>
            <a:pPr marL="274320" lvl="0" indent="-252603" algn="r" rtl="1">
              <a:spcBef>
                <a:spcPts val="480"/>
              </a:spcBef>
              <a:spcAft>
                <a:spcPts val="0"/>
              </a:spcAft>
              <a:buClr>
                <a:schemeClr val="dk1"/>
              </a:buClr>
              <a:buSzPct val="95000"/>
              <a:buChar char="●"/>
            </a:pPr>
            <a:r>
              <a:rPr lang="iw" sz="2400">
                <a:solidFill>
                  <a:schemeClr val="dk1"/>
                </a:solidFill>
              </a:rPr>
              <a:t>שיחה רגילה-60</a:t>
            </a:r>
            <a:endParaRPr>
              <a:solidFill>
                <a:schemeClr val="dk1"/>
              </a:solidFill>
            </a:endParaRPr>
          </a:p>
          <a:p>
            <a:pPr marL="274320" lvl="0" indent="-252603" algn="r" rtl="1">
              <a:spcBef>
                <a:spcPts val="480"/>
              </a:spcBef>
              <a:spcAft>
                <a:spcPts val="0"/>
              </a:spcAft>
              <a:buClr>
                <a:schemeClr val="dk1"/>
              </a:buClr>
              <a:buSzPct val="95000"/>
              <a:buChar char="●"/>
            </a:pPr>
            <a:r>
              <a:rPr lang="iw" sz="2400">
                <a:solidFill>
                  <a:schemeClr val="dk1"/>
                </a:solidFill>
              </a:rPr>
              <a:t>שיחה בקול רם - 75</a:t>
            </a:r>
            <a:endParaRPr>
              <a:solidFill>
                <a:schemeClr val="dk1"/>
              </a:solidFill>
            </a:endParaRPr>
          </a:p>
          <a:p>
            <a:pPr marL="274320" lvl="0" indent="-252603" algn="r" rtl="1">
              <a:spcBef>
                <a:spcPts val="480"/>
              </a:spcBef>
              <a:spcAft>
                <a:spcPts val="0"/>
              </a:spcAft>
              <a:buClr>
                <a:schemeClr val="dk1"/>
              </a:buClr>
              <a:buSzPct val="95000"/>
              <a:buChar char="●"/>
            </a:pPr>
            <a:r>
              <a:rPr lang="iw" sz="2400">
                <a:solidFill>
                  <a:schemeClr val="dk1"/>
                </a:solidFill>
              </a:rPr>
              <a:t>בכי תינוק, צעקה חזקה, מוזיקה רועשת – 110</a:t>
            </a:r>
            <a:endParaRPr>
              <a:solidFill>
                <a:schemeClr val="dk1"/>
              </a:solidFill>
            </a:endParaRPr>
          </a:p>
          <a:p>
            <a:pPr marL="274320" lvl="0" indent="-252603" algn="r" rtl="1">
              <a:spcBef>
                <a:spcPts val="480"/>
              </a:spcBef>
              <a:spcAft>
                <a:spcPts val="1200"/>
              </a:spcAft>
              <a:buSzPct val="95000"/>
              <a:buChar char="●"/>
            </a:pPr>
            <a:r>
              <a:rPr lang="iw" sz="2400">
                <a:solidFill>
                  <a:schemeClr val="dk1"/>
                </a:solidFill>
              </a:rPr>
              <a:t>עמידה במרחק קרוב מאד לשיגור טיל – 200</a:t>
            </a:r>
            <a:r>
              <a:rPr lang="iw" sz="2400"/>
              <a:t> (</a:t>
            </a:r>
            <a:r>
              <a:rPr lang="iw" sz="2400">
                <a:solidFill>
                  <a:srgbClr val="FF0000"/>
                </a:solidFill>
              </a:rPr>
              <a:t>מניחים שבעוצמה זו נגרם שבץ מוחי ומוות מידי</a:t>
            </a:r>
            <a:r>
              <a:rPr lang="iw" sz="2400"/>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5">
                                            <p:txEl>
                                              <p:pRg st="0" end="0"/>
                                            </p:txEl>
                                          </p:spTgt>
                                        </p:tgtEl>
                                        <p:attrNameLst>
                                          <p:attrName>style.visibility</p:attrName>
                                        </p:attrNameLst>
                                      </p:cBhvr>
                                      <p:to>
                                        <p:strVal val="visible"/>
                                      </p:to>
                                    </p:set>
                                    <p:anim calcmode="lin" valueType="num">
                                      <p:cBhvr additive="base">
                                        <p:cTn id="7" dur="500"/>
                                        <p:tgtEl>
                                          <p:spTgt spid="6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35">
                                            <p:txEl>
                                              <p:pRg st="1" end="1"/>
                                            </p:txEl>
                                          </p:spTgt>
                                        </p:tgtEl>
                                        <p:attrNameLst>
                                          <p:attrName>style.visibility</p:attrName>
                                        </p:attrNameLst>
                                      </p:cBhvr>
                                      <p:to>
                                        <p:strVal val="visible"/>
                                      </p:to>
                                    </p:set>
                                    <p:anim calcmode="lin" valueType="num">
                                      <p:cBhvr additive="base">
                                        <p:cTn id="12" dur="500"/>
                                        <p:tgtEl>
                                          <p:spTgt spid="6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35">
                                            <p:txEl>
                                              <p:pRg st="2" end="2"/>
                                            </p:txEl>
                                          </p:spTgt>
                                        </p:tgtEl>
                                        <p:attrNameLst>
                                          <p:attrName>style.visibility</p:attrName>
                                        </p:attrNameLst>
                                      </p:cBhvr>
                                      <p:to>
                                        <p:strVal val="visible"/>
                                      </p:to>
                                    </p:set>
                                    <p:anim calcmode="lin" valueType="num">
                                      <p:cBhvr additive="base">
                                        <p:cTn id="17" dur="500"/>
                                        <p:tgtEl>
                                          <p:spTgt spid="63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35">
                                            <p:txEl>
                                              <p:pRg st="3" end="3"/>
                                            </p:txEl>
                                          </p:spTgt>
                                        </p:tgtEl>
                                        <p:attrNameLst>
                                          <p:attrName>style.visibility</p:attrName>
                                        </p:attrNameLst>
                                      </p:cBhvr>
                                      <p:to>
                                        <p:strVal val="visible"/>
                                      </p:to>
                                    </p:set>
                                    <p:anim calcmode="lin" valueType="num">
                                      <p:cBhvr additive="base">
                                        <p:cTn id="22" dur="500"/>
                                        <p:tgtEl>
                                          <p:spTgt spid="63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35">
                                            <p:txEl>
                                              <p:pRg st="4" end="4"/>
                                            </p:txEl>
                                          </p:spTgt>
                                        </p:tgtEl>
                                        <p:attrNameLst>
                                          <p:attrName>style.visibility</p:attrName>
                                        </p:attrNameLst>
                                      </p:cBhvr>
                                      <p:to>
                                        <p:strVal val="visible"/>
                                      </p:to>
                                    </p:set>
                                    <p:anim calcmode="lin" valueType="num">
                                      <p:cBhvr additive="base">
                                        <p:cTn id="27" dur="500"/>
                                        <p:tgtEl>
                                          <p:spTgt spid="63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635">
                                            <p:txEl>
                                              <p:pRg st="5" end="5"/>
                                            </p:txEl>
                                          </p:spTgt>
                                        </p:tgtEl>
                                        <p:attrNameLst>
                                          <p:attrName>style.visibility</p:attrName>
                                        </p:attrNameLst>
                                      </p:cBhvr>
                                      <p:to>
                                        <p:strVal val="visible"/>
                                      </p:to>
                                    </p:set>
                                    <p:anim calcmode="lin" valueType="num">
                                      <p:cBhvr additive="base">
                                        <p:cTn id="32" dur="500"/>
                                        <p:tgtEl>
                                          <p:spTgt spid="63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35">
                                            <p:txEl>
                                              <p:pRg st="6" end="6"/>
                                            </p:txEl>
                                          </p:spTgt>
                                        </p:tgtEl>
                                        <p:attrNameLst>
                                          <p:attrName>style.visibility</p:attrName>
                                        </p:attrNameLst>
                                      </p:cBhvr>
                                      <p:to>
                                        <p:strVal val="visible"/>
                                      </p:to>
                                    </p:set>
                                    <p:anim calcmode="lin" valueType="num">
                                      <p:cBhvr additive="base">
                                        <p:cTn id="37" dur="500"/>
                                        <p:tgtEl>
                                          <p:spTgt spid="63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35">
                                            <p:txEl>
                                              <p:pRg st="7" end="7"/>
                                            </p:txEl>
                                          </p:spTgt>
                                        </p:tgtEl>
                                        <p:attrNameLst>
                                          <p:attrName>style.visibility</p:attrName>
                                        </p:attrNameLst>
                                      </p:cBhvr>
                                      <p:to>
                                        <p:strVal val="visible"/>
                                      </p:to>
                                    </p:set>
                                    <p:anim calcmode="lin" valueType="num">
                                      <p:cBhvr additive="base">
                                        <p:cTn id="42" dur="500"/>
                                        <p:tgtEl>
                                          <p:spTgt spid="63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35">
                                            <p:txEl>
                                              <p:pRg st="8" end="8"/>
                                            </p:txEl>
                                          </p:spTgt>
                                        </p:tgtEl>
                                        <p:attrNameLst>
                                          <p:attrName>style.visibility</p:attrName>
                                        </p:attrNameLst>
                                      </p:cBhvr>
                                      <p:to>
                                        <p:strVal val="visible"/>
                                      </p:to>
                                    </p:set>
                                    <p:anim calcmode="lin" valueType="num">
                                      <p:cBhvr additive="base">
                                        <p:cTn id="47" dur="500"/>
                                        <p:tgtEl>
                                          <p:spTgt spid="63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90"/>
          <p:cNvSpPr txBox="1">
            <a:spLocks noGrp="1"/>
          </p:cNvSpPr>
          <p:nvPr>
            <p:ph type="title"/>
          </p:nvPr>
        </p:nvSpPr>
        <p:spPr>
          <a:xfrm>
            <a:off x="457200" y="528066"/>
            <a:ext cx="8229600" cy="4776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2800"/>
              <a:buFont typeface="Calibri"/>
              <a:buNone/>
            </a:pPr>
            <a:r>
              <a:rPr lang="iw" sz="2800" b="1"/>
              <a:t>רעש עלול לגרום לנזק לשמיעה</a:t>
            </a:r>
            <a:endParaRPr/>
          </a:p>
        </p:txBody>
      </p:sp>
      <p:sp>
        <p:nvSpPr>
          <p:cNvPr id="641" name="Google Shape;641;p90"/>
          <p:cNvSpPr txBox="1"/>
          <p:nvPr/>
        </p:nvSpPr>
        <p:spPr>
          <a:xfrm>
            <a:off x="683568" y="1113588"/>
            <a:ext cx="8280900" cy="4002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 sz="2000">
                <a:solidFill>
                  <a:schemeClr val="dk1"/>
                </a:solidFill>
              </a:rPr>
              <a:t>זמני חשיפה מרביים מותרים עד לגרימת נזק לשמיעה</a:t>
            </a:r>
            <a:endParaRPr>
              <a:solidFill>
                <a:schemeClr val="dk1"/>
              </a:solidFill>
            </a:endParaRPr>
          </a:p>
        </p:txBody>
      </p:sp>
      <p:graphicFrame>
        <p:nvGraphicFramePr>
          <p:cNvPr id="642" name="Google Shape;642;p90"/>
          <p:cNvGraphicFramePr/>
          <p:nvPr/>
        </p:nvGraphicFramePr>
        <p:xfrm>
          <a:off x="1936143" y="1923678"/>
          <a:ext cx="3000000" cy="3000000"/>
        </p:xfrm>
        <a:graphic>
          <a:graphicData uri="http://schemas.openxmlformats.org/drawingml/2006/table">
            <a:tbl>
              <a:tblPr firstRow="1" bandRow="1">
                <a:noFill/>
                <a:tableStyleId>{0CDCDEF6-3903-4C8E-BE4A-7E267AE01619}</a:tableStyleId>
              </a:tblPr>
              <a:tblGrid>
                <a:gridCol w="2719950">
                  <a:extLst>
                    <a:ext uri="{9D8B030D-6E8A-4147-A177-3AD203B41FA5}">
                      <a16:colId xmlns:a16="http://schemas.microsoft.com/office/drawing/2014/main" val="20000"/>
                    </a:ext>
                  </a:extLst>
                </a:gridCol>
                <a:gridCol w="3055825">
                  <a:extLst>
                    <a:ext uri="{9D8B030D-6E8A-4147-A177-3AD203B41FA5}">
                      <a16:colId xmlns:a16="http://schemas.microsoft.com/office/drawing/2014/main" val="20001"/>
                    </a:ext>
                  </a:extLst>
                </a:gridCol>
              </a:tblGrid>
              <a:tr h="170125">
                <a:tc>
                  <a:txBody>
                    <a:bodyPr/>
                    <a:lstStyle/>
                    <a:p>
                      <a:pPr marL="0" marR="0" lvl="0" indent="0" algn="r" rtl="1">
                        <a:spcBef>
                          <a:spcPts val="0"/>
                        </a:spcBef>
                        <a:spcAft>
                          <a:spcPts val="0"/>
                        </a:spcAft>
                        <a:buNone/>
                      </a:pPr>
                      <a:r>
                        <a:rPr lang="iw" sz="1400" u="none" strike="noStrike" cap="none">
                          <a:latin typeface="Arial"/>
                          <a:ea typeface="Arial"/>
                          <a:cs typeface="Arial"/>
                          <a:sym typeface="Arial"/>
                        </a:rPr>
                        <a:t>עוצמת הקול בדציבלים</a:t>
                      </a:r>
                      <a:endParaRPr sz="1100">
                        <a:latin typeface="Arial"/>
                        <a:ea typeface="Arial"/>
                        <a:cs typeface="Arial"/>
                        <a:sym typeface="Arial"/>
                      </a:endParaRPr>
                    </a:p>
                  </a:txBody>
                  <a:tcPr marL="91450" marR="91450" marT="34300" marB="34300"/>
                </a:tc>
                <a:tc>
                  <a:txBody>
                    <a:bodyPr/>
                    <a:lstStyle/>
                    <a:p>
                      <a:pPr marL="0" marR="0" lvl="0" indent="0" algn="r" rtl="1">
                        <a:lnSpc>
                          <a:spcPct val="100000"/>
                        </a:lnSpc>
                        <a:spcBef>
                          <a:spcPts val="0"/>
                        </a:spcBef>
                        <a:spcAft>
                          <a:spcPts val="0"/>
                        </a:spcAft>
                        <a:buClr>
                          <a:schemeClr val="lt1"/>
                        </a:buClr>
                        <a:buSzPts val="1400"/>
                        <a:buFont typeface="Constantia"/>
                        <a:buNone/>
                      </a:pPr>
                      <a:r>
                        <a:rPr lang="iw" sz="1400" u="none" strike="noStrike" cap="none">
                          <a:solidFill>
                            <a:schemeClr val="lt1"/>
                          </a:solidFill>
                          <a:latin typeface="Arial"/>
                          <a:ea typeface="Arial"/>
                          <a:cs typeface="Arial"/>
                          <a:sym typeface="Arial"/>
                        </a:rPr>
                        <a:t>זמן חשיפה</a:t>
                      </a:r>
                      <a:endParaRPr sz="1100">
                        <a:latin typeface="Arial"/>
                        <a:ea typeface="Arial"/>
                        <a:cs typeface="Arial"/>
                        <a:sym typeface="Arial"/>
                      </a:endParaRPr>
                    </a:p>
                    <a:p>
                      <a:pPr marL="0" marR="0" lvl="0" indent="0" algn="r" rtl="1">
                        <a:spcBef>
                          <a:spcPts val="0"/>
                        </a:spcBef>
                        <a:spcAft>
                          <a:spcPts val="0"/>
                        </a:spcAft>
                        <a:buNone/>
                      </a:pPr>
                      <a:endParaRPr sz="1400" u="none" strike="noStrike" cap="none"/>
                    </a:p>
                  </a:txBody>
                  <a:tcPr marL="91450" marR="91450" marT="34300" marB="34300"/>
                </a:tc>
                <a:extLst>
                  <a:ext uri="{0D108BD9-81ED-4DB2-BD59-A6C34878D82A}">
                    <a16:rowId xmlns:a16="http://schemas.microsoft.com/office/drawing/2014/main" val="10000"/>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90</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8 שעות</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1"/>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92</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6 שעות</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2"/>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95</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4 שעות</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3"/>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97</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3 שעות</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4"/>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100</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2 שעות</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5"/>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105</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שעה</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6"/>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110</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30 דקות</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7"/>
                  </a:ext>
                </a:extLst>
              </a:tr>
              <a:tr h="278150">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115</a:t>
                      </a:r>
                      <a:endParaRPr sz="1300">
                        <a:solidFill>
                          <a:schemeClr val="lt1"/>
                        </a:solidFill>
                        <a:latin typeface="Arial"/>
                        <a:ea typeface="Arial"/>
                        <a:cs typeface="Arial"/>
                        <a:sym typeface="Arial"/>
                      </a:endParaRPr>
                    </a:p>
                  </a:txBody>
                  <a:tcPr marL="91450" marR="91450" marT="34300" marB="34300"/>
                </a:tc>
                <a:tc>
                  <a:txBody>
                    <a:bodyPr/>
                    <a:lstStyle/>
                    <a:p>
                      <a:pPr marL="0" marR="0" lvl="0" indent="0" algn="r" rtl="1">
                        <a:spcBef>
                          <a:spcPts val="0"/>
                        </a:spcBef>
                        <a:spcAft>
                          <a:spcPts val="0"/>
                        </a:spcAft>
                        <a:buNone/>
                      </a:pPr>
                      <a:r>
                        <a:rPr lang="iw" sz="1600" u="none" strike="noStrike" cap="none">
                          <a:solidFill>
                            <a:schemeClr val="lt1"/>
                          </a:solidFill>
                          <a:latin typeface="Arial"/>
                          <a:ea typeface="Arial"/>
                          <a:cs typeface="Arial"/>
                          <a:sym typeface="Arial"/>
                        </a:rPr>
                        <a:t>15 דקות</a:t>
                      </a:r>
                      <a:endParaRPr sz="1300">
                        <a:solidFill>
                          <a:schemeClr val="lt1"/>
                        </a:solidFill>
                        <a:latin typeface="Arial"/>
                        <a:ea typeface="Arial"/>
                        <a:cs typeface="Arial"/>
                        <a:sym typeface="Arial"/>
                      </a:endParaRPr>
                    </a:p>
                  </a:txBody>
                  <a:tcPr marL="91450" marR="91450" marT="34300" marB="34300"/>
                </a:tc>
                <a:extLst>
                  <a:ext uri="{0D108BD9-81ED-4DB2-BD59-A6C34878D82A}">
                    <a16:rowId xmlns:a16="http://schemas.microsoft.com/office/drawing/2014/main" val="10008"/>
                  </a:ext>
                </a:extLst>
              </a:tr>
            </a:tbl>
          </a:graphicData>
        </a:graphic>
      </p:graphicFrame>
      <p:sp>
        <p:nvSpPr>
          <p:cNvPr id="643" name="Google Shape;643;p90"/>
          <p:cNvSpPr/>
          <p:nvPr/>
        </p:nvSpPr>
        <p:spPr>
          <a:xfrm rot="5400000">
            <a:off x="4750965" y="1090571"/>
            <a:ext cx="378000" cy="1024200"/>
          </a:xfrm>
          <a:prstGeom prst="stripedRightArrow">
            <a:avLst>
              <a:gd name="adj1" fmla="val 50000"/>
              <a:gd name="adj2" fmla="val 50000"/>
            </a:avLst>
          </a:prstGeom>
          <a:solidFill>
            <a:schemeClr val="accent1"/>
          </a:solidFill>
          <a:ln w="25400" cap="flat" cmpd="sng">
            <a:solidFill>
              <a:srgbClr val="0A519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onstantia"/>
              <a:ea typeface="Constantia"/>
              <a:cs typeface="Constantia"/>
              <a:sym typeface="Constant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1"/>
                                        </p:tgtEl>
                                        <p:attrNameLst>
                                          <p:attrName>style.visibility</p:attrName>
                                        </p:attrNameLst>
                                      </p:cBhvr>
                                      <p:to>
                                        <p:strVal val="visible"/>
                                      </p:to>
                                    </p:set>
                                    <p:animEffect transition="in" filter="fade">
                                      <p:cBhvr>
                                        <p:cTn id="7" dur="1000"/>
                                        <p:tgtEl>
                                          <p:spTgt spid="641"/>
                                        </p:tgtEl>
                                      </p:cBhvr>
                                    </p:animEffect>
                                  </p:childTnLst>
                                </p:cTn>
                              </p:par>
                              <p:par>
                                <p:cTn id="8" presetID="10" presetClass="entr" presetSubtype="0" fill="hold" nodeType="withEffect">
                                  <p:stCondLst>
                                    <p:cond delay="0"/>
                                  </p:stCondLst>
                                  <p:childTnLst>
                                    <p:set>
                                      <p:cBhvr>
                                        <p:cTn id="9" dur="1" fill="hold">
                                          <p:stCondLst>
                                            <p:cond delay="0"/>
                                          </p:stCondLst>
                                        </p:cTn>
                                        <p:tgtEl>
                                          <p:spTgt spid="643"/>
                                        </p:tgtEl>
                                        <p:attrNameLst>
                                          <p:attrName>style.visibility</p:attrName>
                                        </p:attrNameLst>
                                      </p:cBhvr>
                                      <p:to>
                                        <p:strVal val="visible"/>
                                      </p:to>
                                    </p:set>
                                    <p:animEffect transition="in" filter="fade">
                                      <p:cBhvr>
                                        <p:cTn id="10" dur="1000"/>
                                        <p:tgtEl>
                                          <p:spTgt spid="643"/>
                                        </p:tgtEl>
                                      </p:cBhvr>
                                    </p:animEffect>
                                  </p:childTnLst>
                                </p:cTn>
                              </p:par>
                              <p:par>
                                <p:cTn id="11" presetID="10" presetClass="entr" presetSubtype="0" fill="hold" nodeType="withEffect">
                                  <p:stCondLst>
                                    <p:cond delay="0"/>
                                  </p:stCondLst>
                                  <p:childTnLst>
                                    <p:set>
                                      <p:cBhvr>
                                        <p:cTn id="12" dur="1" fill="hold">
                                          <p:stCondLst>
                                            <p:cond delay="0"/>
                                          </p:stCondLst>
                                        </p:cTn>
                                        <p:tgtEl>
                                          <p:spTgt spid="642"/>
                                        </p:tgtEl>
                                        <p:attrNameLst>
                                          <p:attrName>style.visibility</p:attrName>
                                        </p:attrNameLst>
                                      </p:cBhvr>
                                      <p:to>
                                        <p:strVal val="visible"/>
                                      </p:to>
                                    </p:set>
                                    <p:animEffect transition="in" filter="fade">
                                      <p:cBhvr>
                                        <p:cTn id="13" dur="1000"/>
                                        <p:tgtEl>
                                          <p:spTgt spid="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91"/>
          <p:cNvSpPr txBox="1">
            <a:spLocks noGrp="1"/>
          </p:cNvSpPr>
          <p:nvPr>
            <p:ph type="title"/>
          </p:nvPr>
        </p:nvSpPr>
        <p:spPr>
          <a:xfrm>
            <a:off x="457200" y="8429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גוון</a:t>
            </a:r>
            <a:endParaRPr/>
          </a:p>
        </p:txBody>
      </p:sp>
      <p:sp>
        <p:nvSpPr>
          <p:cNvPr id="649" name="Google Shape;649;p91"/>
          <p:cNvSpPr txBox="1">
            <a:spLocks noGrp="1"/>
          </p:cNvSpPr>
          <p:nvPr>
            <p:ph type="body" idx="1"/>
          </p:nvPr>
        </p:nvSpPr>
        <p:spPr>
          <a:xfrm>
            <a:off x="287550" y="877425"/>
            <a:ext cx="8568900" cy="3980400"/>
          </a:xfrm>
          <a:prstGeom prst="rect">
            <a:avLst/>
          </a:prstGeom>
          <a:noFill/>
          <a:ln>
            <a:noFill/>
          </a:ln>
        </p:spPr>
        <p:txBody>
          <a:bodyPr spcFirstLastPara="1" wrap="square" lIns="91425" tIns="45700" rIns="91425" bIns="45700" anchor="t" anchorCtr="0">
            <a:noAutofit/>
          </a:bodyPr>
          <a:lstStyle/>
          <a:p>
            <a:pPr marL="274320" lvl="0" indent="-275257" algn="r" rtl="1">
              <a:lnSpc>
                <a:spcPct val="95000"/>
              </a:lnSpc>
              <a:spcBef>
                <a:spcPts val="0"/>
              </a:spcBef>
              <a:spcAft>
                <a:spcPts val="0"/>
              </a:spcAft>
              <a:buClr>
                <a:schemeClr val="dk1"/>
              </a:buClr>
              <a:buSzPts val="2485"/>
              <a:buChar char="●"/>
            </a:pPr>
            <a:r>
              <a:rPr lang="iw" sz="1865">
                <a:solidFill>
                  <a:schemeClr val="dk1"/>
                </a:solidFill>
              </a:rPr>
              <a:t>גם צלילים עם אותה תדירות ואותה עוצמה יכולים להישמע שונים.</a:t>
            </a:r>
            <a:endParaRPr sz="1865">
              <a:solidFill>
                <a:schemeClr val="dk1"/>
              </a:solidFill>
            </a:endParaRPr>
          </a:p>
          <a:p>
            <a:pPr marL="274320" lvl="0" indent="-117475" algn="r" rtl="1">
              <a:lnSpc>
                <a:spcPct val="95000"/>
              </a:lnSpc>
              <a:spcBef>
                <a:spcPts val="520"/>
              </a:spcBef>
              <a:spcAft>
                <a:spcPts val="0"/>
              </a:spcAft>
              <a:buSzPts val="2285"/>
              <a:buNone/>
            </a:pPr>
            <a:endParaRPr sz="1865">
              <a:solidFill>
                <a:schemeClr val="dk1"/>
              </a:solidFill>
            </a:endParaRPr>
          </a:p>
          <a:p>
            <a:pPr marL="274320" lvl="0" indent="-275257" algn="r" rtl="1">
              <a:lnSpc>
                <a:spcPct val="95000"/>
              </a:lnSpc>
              <a:spcBef>
                <a:spcPts val="520"/>
              </a:spcBef>
              <a:spcAft>
                <a:spcPts val="0"/>
              </a:spcAft>
              <a:buClr>
                <a:schemeClr val="dk1"/>
              </a:buClr>
              <a:buSzPts val="2485"/>
              <a:buChar char="●"/>
            </a:pPr>
            <a:r>
              <a:rPr lang="iw" sz="1865">
                <a:solidFill>
                  <a:schemeClr val="dk1"/>
                </a:solidFill>
              </a:rPr>
              <a:t>לדוגמה – צלילים המושמעים על ידי גיטרה, פסנתר וחליל.</a:t>
            </a:r>
            <a:endParaRPr sz="1865">
              <a:solidFill>
                <a:schemeClr val="dk1"/>
              </a:solidFill>
            </a:endParaRPr>
          </a:p>
          <a:p>
            <a:pPr marL="274320" lvl="0" indent="-117475" algn="r" rtl="1">
              <a:lnSpc>
                <a:spcPct val="95000"/>
              </a:lnSpc>
              <a:spcBef>
                <a:spcPts val="520"/>
              </a:spcBef>
              <a:spcAft>
                <a:spcPts val="0"/>
              </a:spcAft>
              <a:buSzPts val="2285"/>
              <a:buNone/>
            </a:pPr>
            <a:endParaRPr sz="1865">
              <a:solidFill>
                <a:schemeClr val="dk1"/>
              </a:solidFill>
            </a:endParaRPr>
          </a:p>
          <a:p>
            <a:pPr marL="274320" lvl="0" indent="-275257" algn="r" rtl="1">
              <a:lnSpc>
                <a:spcPct val="95000"/>
              </a:lnSpc>
              <a:spcBef>
                <a:spcPts val="520"/>
              </a:spcBef>
              <a:spcAft>
                <a:spcPts val="0"/>
              </a:spcAft>
              <a:buClr>
                <a:schemeClr val="dk1"/>
              </a:buClr>
              <a:buSzPts val="2485"/>
              <a:buChar char="●"/>
            </a:pPr>
            <a:r>
              <a:rPr lang="iw" sz="1865">
                <a:solidFill>
                  <a:schemeClr val="dk1"/>
                </a:solidFill>
              </a:rPr>
              <a:t>דוגמה נוספת – הדיבור. אנחנו מבחינים בין שלל הברות, גם כאשר מקפידים להגות אותן באותו הגובה ובאותה העוצמה.</a:t>
            </a:r>
            <a:endParaRPr sz="1865">
              <a:solidFill>
                <a:schemeClr val="dk1"/>
              </a:solidFill>
            </a:endParaRPr>
          </a:p>
          <a:p>
            <a:pPr marL="274320" lvl="0" indent="-117475" algn="r" rtl="1">
              <a:lnSpc>
                <a:spcPct val="95000"/>
              </a:lnSpc>
              <a:spcBef>
                <a:spcPts val="520"/>
              </a:spcBef>
              <a:spcAft>
                <a:spcPts val="0"/>
              </a:spcAft>
              <a:buSzPts val="2285"/>
              <a:buNone/>
            </a:pPr>
            <a:endParaRPr sz="1865">
              <a:solidFill>
                <a:schemeClr val="dk1"/>
              </a:solidFill>
            </a:endParaRPr>
          </a:p>
          <a:p>
            <a:pPr marL="274320" lvl="0" indent="-275257" algn="r" rtl="1">
              <a:lnSpc>
                <a:spcPct val="95000"/>
              </a:lnSpc>
              <a:spcBef>
                <a:spcPts val="520"/>
              </a:spcBef>
              <a:spcAft>
                <a:spcPts val="0"/>
              </a:spcAft>
              <a:buClr>
                <a:schemeClr val="dk1"/>
              </a:buClr>
              <a:buSzPts val="2485"/>
              <a:buChar char="●"/>
            </a:pPr>
            <a:r>
              <a:rPr lang="iw" sz="1865">
                <a:solidFill>
                  <a:schemeClr val="dk1"/>
                </a:solidFill>
              </a:rPr>
              <a:t>מה שמאפשר את ההבחנה הוא </a:t>
            </a:r>
            <a:r>
              <a:rPr lang="iw" sz="1865" b="1" u="sng">
                <a:solidFill>
                  <a:schemeClr val="dk1"/>
                </a:solidFill>
                <a:latin typeface="Arial"/>
                <a:ea typeface="Arial"/>
                <a:cs typeface="Arial"/>
                <a:sym typeface="Arial"/>
              </a:rPr>
              <a:t>הגוון</a:t>
            </a:r>
            <a:endParaRPr sz="1865">
              <a:solidFill>
                <a:schemeClr val="dk1"/>
              </a:solidFill>
            </a:endParaRPr>
          </a:p>
          <a:p>
            <a:pPr marL="274320" lvl="0" indent="-117475" algn="r" rtl="1">
              <a:lnSpc>
                <a:spcPct val="95000"/>
              </a:lnSpc>
              <a:spcBef>
                <a:spcPts val="520"/>
              </a:spcBef>
              <a:spcAft>
                <a:spcPts val="0"/>
              </a:spcAft>
              <a:buSzPts val="2285"/>
              <a:buNone/>
            </a:pPr>
            <a:endParaRPr sz="1865" b="1" u="sng">
              <a:solidFill>
                <a:schemeClr val="dk1"/>
              </a:solidFill>
            </a:endParaRPr>
          </a:p>
          <a:p>
            <a:pPr marL="274320" lvl="0" indent="-275257" algn="r" rtl="1">
              <a:lnSpc>
                <a:spcPct val="95000"/>
              </a:lnSpc>
              <a:spcBef>
                <a:spcPts val="520"/>
              </a:spcBef>
              <a:spcAft>
                <a:spcPts val="1200"/>
              </a:spcAft>
              <a:buClr>
                <a:schemeClr val="dk1"/>
              </a:buClr>
              <a:buSzPts val="2485"/>
              <a:buChar char="●"/>
            </a:pPr>
            <a:r>
              <a:rPr lang="iw" sz="1865">
                <a:solidFill>
                  <a:schemeClr val="dk1"/>
                </a:solidFill>
              </a:rPr>
              <a:t>קול עם אותה תדירות ואותה משרעת יכול להתבטא בצורות שונות של גל הקול. צורות אלו הם הגוונים השונים שלו.</a:t>
            </a:r>
            <a:endParaRPr sz="1865">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9">
                                            <p:txEl>
                                              <p:pRg st="0" end="0"/>
                                            </p:txEl>
                                          </p:spTgt>
                                        </p:tgtEl>
                                        <p:attrNameLst>
                                          <p:attrName>style.visibility</p:attrName>
                                        </p:attrNameLst>
                                      </p:cBhvr>
                                      <p:to>
                                        <p:strVal val="visible"/>
                                      </p:to>
                                    </p:set>
                                    <p:anim calcmode="lin" valueType="num">
                                      <p:cBhvr additive="base">
                                        <p:cTn id="7" dur="500"/>
                                        <p:tgtEl>
                                          <p:spTgt spid="64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49">
                                            <p:txEl>
                                              <p:pRg st="1" end="1"/>
                                            </p:txEl>
                                          </p:spTgt>
                                        </p:tgtEl>
                                        <p:attrNameLst>
                                          <p:attrName>style.visibility</p:attrName>
                                        </p:attrNameLst>
                                      </p:cBhvr>
                                      <p:to>
                                        <p:strVal val="visible"/>
                                      </p:to>
                                    </p:set>
                                    <p:anim calcmode="lin" valueType="num">
                                      <p:cBhvr additive="base">
                                        <p:cTn id="12" dur="500"/>
                                        <p:tgtEl>
                                          <p:spTgt spid="64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49">
                                            <p:txEl>
                                              <p:pRg st="2" end="2"/>
                                            </p:txEl>
                                          </p:spTgt>
                                        </p:tgtEl>
                                        <p:attrNameLst>
                                          <p:attrName>style.visibility</p:attrName>
                                        </p:attrNameLst>
                                      </p:cBhvr>
                                      <p:to>
                                        <p:strVal val="visible"/>
                                      </p:to>
                                    </p:set>
                                    <p:anim calcmode="lin" valueType="num">
                                      <p:cBhvr additive="base">
                                        <p:cTn id="17" dur="500"/>
                                        <p:tgtEl>
                                          <p:spTgt spid="64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49">
                                            <p:txEl>
                                              <p:pRg st="3" end="3"/>
                                            </p:txEl>
                                          </p:spTgt>
                                        </p:tgtEl>
                                        <p:attrNameLst>
                                          <p:attrName>style.visibility</p:attrName>
                                        </p:attrNameLst>
                                      </p:cBhvr>
                                      <p:to>
                                        <p:strVal val="visible"/>
                                      </p:to>
                                    </p:set>
                                    <p:anim calcmode="lin" valueType="num">
                                      <p:cBhvr additive="base">
                                        <p:cTn id="22" dur="500"/>
                                        <p:tgtEl>
                                          <p:spTgt spid="64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49">
                                            <p:txEl>
                                              <p:pRg st="4" end="4"/>
                                            </p:txEl>
                                          </p:spTgt>
                                        </p:tgtEl>
                                        <p:attrNameLst>
                                          <p:attrName>style.visibility</p:attrName>
                                        </p:attrNameLst>
                                      </p:cBhvr>
                                      <p:to>
                                        <p:strVal val="visible"/>
                                      </p:to>
                                    </p:set>
                                    <p:anim calcmode="lin" valueType="num">
                                      <p:cBhvr additive="base">
                                        <p:cTn id="27" dur="500"/>
                                        <p:tgtEl>
                                          <p:spTgt spid="64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649">
                                            <p:txEl>
                                              <p:pRg st="5" end="5"/>
                                            </p:txEl>
                                          </p:spTgt>
                                        </p:tgtEl>
                                        <p:attrNameLst>
                                          <p:attrName>style.visibility</p:attrName>
                                        </p:attrNameLst>
                                      </p:cBhvr>
                                      <p:to>
                                        <p:strVal val="visible"/>
                                      </p:to>
                                    </p:set>
                                    <p:anim calcmode="lin" valueType="num">
                                      <p:cBhvr additive="base">
                                        <p:cTn id="32" dur="500"/>
                                        <p:tgtEl>
                                          <p:spTgt spid="64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
                                            <p:txEl>
                                              <p:pRg st="6" end="6"/>
                                            </p:txEl>
                                          </p:spTgt>
                                        </p:tgtEl>
                                        <p:attrNameLst>
                                          <p:attrName>style.visibility</p:attrName>
                                        </p:attrNameLst>
                                      </p:cBhvr>
                                      <p:to>
                                        <p:strVal val="visible"/>
                                      </p:to>
                                    </p:set>
                                    <p:anim calcmode="lin" valueType="num">
                                      <p:cBhvr additive="base">
                                        <p:cTn id="37" dur="500"/>
                                        <p:tgtEl>
                                          <p:spTgt spid="64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49">
                                            <p:txEl>
                                              <p:pRg st="7" end="7"/>
                                            </p:txEl>
                                          </p:spTgt>
                                        </p:tgtEl>
                                        <p:attrNameLst>
                                          <p:attrName>style.visibility</p:attrName>
                                        </p:attrNameLst>
                                      </p:cBhvr>
                                      <p:to>
                                        <p:strVal val="visible"/>
                                      </p:to>
                                    </p:set>
                                    <p:anim calcmode="lin" valueType="num">
                                      <p:cBhvr additive="base">
                                        <p:cTn id="42" dur="500"/>
                                        <p:tgtEl>
                                          <p:spTgt spid="64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49">
                                            <p:txEl>
                                              <p:pRg st="8" end="8"/>
                                            </p:txEl>
                                          </p:spTgt>
                                        </p:tgtEl>
                                        <p:attrNameLst>
                                          <p:attrName>style.visibility</p:attrName>
                                        </p:attrNameLst>
                                      </p:cBhvr>
                                      <p:to>
                                        <p:strVal val="visible"/>
                                      </p:to>
                                    </p:set>
                                    <p:anim calcmode="lin" valueType="num">
                                      <p:cBhvr additive="base">
                                        <p:cTn id="47" dur="500"/>
                                        <p:tgtEl>
                                          <p:spTgt spid="64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92"/>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chemeClr val="dk2"/>
              </a:buClr>
              <a:buSzPts val="2800"/>
              <a:buFont typeface="Calibri"/>
              <a:buNone/>
            </a:pPr>
            <a:r>
              <a:rPr lang="iw" sz="2800"/>
              <a:t>למה הכוונה?</a:t>
            </a:r>
            <a:endParaRPr/>
          </a:p>
        </p:txBody>
      </p:sp>
      <p:pic>
        <p:nvPicPr>
          <p:cNvPr id="655" name="Google Shape;655;p92"/>
          <p:cNvPicPr preferRelativeResize="0">
            <a:picLocks noGrp="1"/>
          </p:cNvPicPr>
          <p:nvPr>
            <p:ph type="body" idx="1"/>
          </p:nvPr>
        </p:nvPicPr>
        <p:blipFill rotWithShape="1">
          <a:blip r:embed="rId3">
            <a:alphaModFix/>
          </a:blip>
          <a:srcRect/>
          <a:stretch/>
        </p:blipFill>
        <p:spPr>
          <a:xfrm>
            <a:off x="251520" y="2247714"/>
            <a:ext cx="8604000" cy="2499600"/>
          </a:xfrm>
          <a:prstGeom prst="rect">
            <a:avLst/>
          </a:prstGeom>
          <a:noFill/>
          <a:ln>
            <a:noFill/>
          </a:ln>
        </p:spPr>
      </p:pic>
      <p:sp>
        <p:nvSpPr>
          <p:cNvPr id="656" name="Google Shape;656;p92"/>
          <p:cNvSpPr txBox="1"/>
          <p:nvPr/>
        </p:nvSpPr>
        <p:spPr>
          <a:xfrm>
            <a:off x="539552" y="1383618"/>
            <a:ext cx="8229600" cy="540000"/>
          </a:xfrm>
          <a:prstGeom prst="rect">
            <a:avLst/>
          </a:prstGeom>
          <a:noFill/>
          <a:ln>
            <a:noFill/>
          </a:ln>
        </p:spPr>
        <p:txBody>
          <a:bodyPr spcFirstLastPara="1" wrap="square" lIns="0" tIns="45700" rIns="0" bIns="0" anchor="b" anchorCtr="0">
            <a:normAutofit/>
          </a:bodyPr>
          <a:lstStyle/>
          <a:p>
            <a:pPr marL="0" marR="0" lvl="0" indent="0" algn="ctr" rtl="1">
              <a:spcBef>
                <a:spcPts val="0"/>
              </a:spcBef>
              <a:spcAft>
                <a:spcPts val="0"/>
              </a:spcAft>
              <a:buClr>
                <a:schemeClr val="dk2"/>
              </a:buClr>
              <a:buSzPts val="2800"/>
              <a:buFont typeface="Calibri"/>
              <a:buNone/>
            </a:pPr>
            <a:r>
              <a:rPr lang="iw" sz="2800" b="0">
                <a:solidFill>
                  <a:schemeClr val="dk1"/>
                </a:solidFill>
                <a:latin typeface="Calibri"/>
                <a:ea typeface="Calibri"/>
                <a:cs typeface="Calibri"/>
                <a:sym typeface="Calibri"/>
              </a:rPr>
              <a:t>להלן שני גוונים של קול בעל אותה תדירות ואותה עוצמה</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6"/>
                                        </p:tgtEl>
                                        <p:attrNameLst>
                                          <p:attrName>style.visibility</p:attrName>
                                        </p:attrNameLst>
                                      </p:cBhvr>
                                      <p:to>
                                        <p:strVal val="visible"/>
                                      </p:to>
                                    </p:set>
                                    <p:anim calcmode="lin" valueType="num">
                                      <p:cBhvr additive="base">
                                        <p:cTn id="7" dur="500"/>
                                        <p:tgtEl>
                                          <p:spTgt spid="65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655"/>
                                        </p:tgtEl>
                                        <p:attrNameLst>
                                          <p:attrName>style.visibility</p:attrName>
                                        </p:attrNameLst>
                                      </p:cBhvr>
                                      <p:to>
                                        <p:strVal val="visible"/>
                                      </p:to>
                                    </p:set>
                                    <p:anim calcmode="lin" valueType="num">
                                      <p:cBhvr additive="base">
                                        <p:cTn id="10" dur="500"/>
                                        <p:tgtEl>
                                          <p:spTgt spid="6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93"/>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Autofit/>
          </a:bodyPr>
          <a:lstStyle/>
          <a:p>
            <a:pPr marL="0" lvl="0" indent="0" algn="ctr" rtl="1">
              <a:spcBef>
                <a:spcPts val="0"/>
              </a:spcBef>
              <a:spcAft>
                <a:spcPts val="0"/>
              </a:spcAft>
              <a:buClr>
                <a:srgbClr val="FFC000"/>
              </a:buClr>
              <a:buSzPts val="4000"/>
              <a:buFont typeface="Constantia"/>
              <a:buNone/>
            </a:pPr>
            <a:r>
              <a:rPr lang="iw" sz="4000"/>
              <a:t>החזרת קול, פיזור קול, ובליעת קול</a:t>
            </a:r>
            <a:br>
              <a:rPr lang="iw" sz="4000"/>
            </a:br>
            <a:endParaRPr sz="4000"/>
          </a:p>
        </p:txBody>
      </p:sp>
      <p:sp>
        <p:nvSpPr>
          <p:cNvPr id="662" name="Google Shape;662;p93"/>
          <p:cNvSpPr txBox="1">
            <a:spLocks noGrp="1"/>
          </p:cNvSpPr>
          <p:nvPr>
            <p:ph type="body" idx="1"/>
          </p:nvPr>
        </p:nvSpPr>
        <p:spPr>
          <a:xfrm>
            <a:off x="457200" y="1088708"/>
            <a:ext cx="8229600" cy="24690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94"/>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החזרת קול</a:t>
            </a:r>
            <a:endParaRPr/>
          </a:p>
        </p:txBody>
      </p:sp>
      <p:sp>
        <p:nvSpPr>
          <p:cNvPr id="668" name="Google Shape;668;p94"/>
          <p:cNvSpPr txBox="1">
            <a:spLocks noGrp="1"/>
          </p:cNvSpPr>
          <p:nvPr>
            <p:ph type="body" idx="1"/>
          </p:nvPr>
        </p:nvSpPr>
        <p:spPr>
          <a:xfrm>
            <a:off x="457200" y="1088699"/>
            <a:ext cx="8229600" cy="28671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0BD0D9"/>
              </a:buClr>
              <a:buSzPts val="2470"/>
              <a:buNone/>
            </a:pPr>
            <a:r>
              <a:rPr lang="iw" sz="2000" b="1">
                <a:solidFill>
                  <a:schemeClr val="dk1"/>
                </a:solidFill>
              </a:rPr>
              <a:t>החזרה של גל הקול (הד) </a:t>
            </a:r>
            <a:r>
              <a:rPr lang="iw" sz="2000">
                <a:solidFill>
                  <a:schemeClr val="dk1"/>
                </a:solidFill>
              </a:rPr>
              <a:t>- גל קול יכול להיות מוחזר. הגל פוגע במשטח מישורי ומוחזר. לדוגמא, עומדים במרחק  מקיר ומשמיעים קול. הקול מוחזר לאחר פרק זמן קצר אל האוזן.</a:t>
            </a:r>
            <a:r>
              <a:rPr lang="iw">
                <a:solidFill>
                  <a:schemeClr val="dk1"/>
                </a:solidFill>
              </a:rPr>
              <a:t> </a:t>
            </a:r>
            <a:endParaRPr>
              <a:solidFill>
                <a:schemeClr val="dk1"/>
              </a:solidFill>
            </a:endParaRPr>
          </a:p>
          <a:p>
            <a:pPr marL="274320" lvl="0" indent="-117475" algn="r" rtl="1">
              <a:spcBef>
                <a:spcPts val="520"/>
              </a:spcBef>
              <a:spcAft>
                <a:spcPts val="1200"/>
              </a:spcAft>
              <a:buSzPts val="2470"/>
              <a:buNone/>
            </a:pPr>
            <a:endParaRPr/>
          </a:p>
        </p:txBody>
      </p:sp>
      <p:pic>
        <p:nvPicPr>
          <p:cNvPr id="669" name="Google Shape;669;p94">
            <a:hlinkClick r:id="rId3"/>
          </p:cNvPr>
          <p:cNvPicPr preferRelativeResize="0"/>
          <p:nvPr/>
        </p:nvPicPr>
        <p:blipFill rotWithShape="1">
          <a:blip r:embed="rId4">
            <a:alphaModFix/>
          </a:blip>
          <a:srcRect/>
          <a:stretch/>
        </p:blipFill>
        <p:spPr>
          <a:xfrm>
            <a:off x="2267744" y="2679762"/>
            <a:ext cx="3614738" cy="1928812"/>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95"/>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דוגמה - החזרת קול בכנסיה</a:t>
            </a:r>
            <a:endParaRPr/>
          </a:p>
        </p:txBody>
      </p:sp>
      <p:sp>
        <p:nvSpPr>
          <p:cNvPr id="675" name="Google Shape;675;p95"/>
          <p:cNvSpPr txBox="1">
            <a:spLocks noGrp="1"/>
          </p:cNvSpPr>
          <p:nvPr>
            <p:ph type="body" idx="1"/>
          </p:nvPr>
        </p:nvSpPr>
        <p:spPr>
          <a:xfrm>
            <a:off x="457200" y="1088708"/>
            <a:ext cx="8229600" cy="2469000"/>
          </a:xfrm>
          <a:prstGeom prst="rect">
            <a:avLst/>
          </a:prstGeom>
          <a:noFill/>
          <a:ln>
            <a:noFill/>
          </a:ln>
        </p:spPr>
        <p:txBody>
          <a:bodyPr spcFirstLastPara="1" wrap="square" lIns="91425" tIns="45700" rIns="91425" bIns="45700" anchor="t" anchorCtr="0">
            <a:normAutofit/>
          </a:bodyPr>
          <a:lstStyle/>
          <a:p>
            <a:pPr marL="274320" lvl="0" indent="-117475" algn="r" rtl="1">
              <a:spcBef>
                <a:spcPts val="0"/>
              </a:spcBef>
              <a:spcAft>
                <a:spcPts val="1200"/>
              </a:spcAft>
              <a:buSzPts val="2470"/>
              <a:buNone/>
            </a:pPr>
            <a:endParaRPr/>
          </a:p>
        </p:txBody>
      </p:sp>
      <p:pic>
        <p:nvPicPr>
          <p:cNvPr id="676" name="Google Shape;676;p95">
            <a:hlinkClick r:id="rId3"/>
          </p:cNvPr>
          <p:cNvPicPr preferRelativeResize="0"/>
          <p:nvPr/>
        </p:nvPicPr>
        <p:blipFill rotWithShape="1">
          <a:blip r:embed="rId4">
            <a:alphaModFix/>
          </a:blip>
          <a:srcRect/>
          <a:stretch/>
        </p:blipFill>
        <p:spPr>
          <a:xfrm>
            <a:off x="916402" y="1761660"/>
            <a:ext cx="5592825" cy="2700299"/>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96"/>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חישוב מהירות הקול על פי ההד</a:t>
            </a:r>
            <a:endParaRPr/>
          </a:p>
        </p:txBody>
      </p:sp>
      <p:sp>
        <p:nvSpPr>
          <p:cNvPr id="682" name="Google Shape;682;p96"/>
          <p:cNvSpPr txBox="1">
            <a:spLocks noGrp="1"/>
          </p:cNvSpPr>
          <p:nvPr>
            <p:ph type="body" idx="1"/>
          </p:nvPr>
        </p:nvSpPr>
        <p:spPr>
          <a:xfrm>
            <a:off x="457200" y="1088708"/>
            <a:ext cx="8229600" cy="2469000"/>
          </a:xfrm>
          <a:prstGeom prst="rect">
            <a:avLst/>
          </a:prstGeom>
          <a:noFill/>
          <a:ln>
            <a:noFill/>
          </a:ln>
        </p:spPr>
        <p:txBody>
          <a:bodyPr spcFirstLastPara="1" wrap="square" lIns="91425" tIns="45700" rIns="91425" bIns="45700" anchor="t" anchorCtr="0">
            <a:normAutofit/>
          </a:bodyPr>
          <a:lstStyle/>
          <a:p>
            <a:pPr marL="361950" lvl="0" indent="-361950" algn="r" rtl="1">
              <a:spcBef>
                <a:spcPts val="0"/>
              </a:spcBef>
              <a:spcAft>
                <a:spcPts val="0"/>
              </a:spcAft>
              <a:buClr>
                <a:schemeClr val="dk1"/>
              </a:buClr>
              <a:buSzPts val="2470"/>
              <a:buFont typeface="Calibri"/>
              <a:buAutoNum type="arabicPeriod"/>
            </a:pPr>
            <a:r>
              <a:rPr lang="iw">
                <a:solidFill>
                  <a:schemeClr val="dk1"/>
                </a:solidFill>
              </a:rPr>
              <a:t>מחשבים את המרחק ממקור הקול אל המחסום המחזיר אותו.</a:t>
            </a:r>
            <a:endParaRPr>
              <a:solidFill>
                <a:schemeClr val="dk1"/>
              </a:solidFill>
            </a:endParaRPr>
          </a:p>
          <a:p>
            <a:pPr marL="361950" lvl="0" indent="-361950" algn="r" rtl="1">
              <a:spcBef>
                <a:spcPts val="520"/>
              </a:spcBef>
              <a:spcAft>
                <a:spcPts val="0"/>
              </a:spcAft>
              <a:buClr>
                <a:schemeClr val="dk1"/>
              </a:buClr>
              <a:buSzPts val="2470"/>
              <a:buFont typeface="Calibri"/>
              <a:buAutoNum type="arabicPeriod"/>
            </a:pPr>
            <a:r>
              <a:rPr lang="iw">
                <a:solidFill>
                  <a:schemeClr val="dk1"/>
                </a:solidFill>
              </a:rPr>
              <a:t>מכפילים את המרחק בשניים.</a:t>
            </a:r>
            <a:endParaRPr>
              <a:solidFill>
                <a:schemeClr val="dk1"/>
              </a:solidFill>
            </a:endParaRPr>
          </a:p>
          <a:p>
            <a:pPr marL="361950" lvl="0" indent="-361950" algn="r" rtl="1">
              <a:spcBef>
                <a:spcPts val="520"/>
              </a:spcBef>
              <a:spcAft>
                <a:spcPts val="1200"/>
              </a:spcAft>
              <a:buClr>
                <a:schemeClr val="dk1"/>
              </a:buClr>
              <a:buSzPts val="2470"/>
              <a:buFont typeface="Calibri"/>
              <a:buAutoNum type="arabicPeriod"/>
            </a:pPr>
            <a:r>
              <a:rPr lang="iw">
                <a:solidFill>
                  <a:schemeClr val="dk1"/>
                </a:solidFill>
              </a:rPr>
              <a:t>מחלקים את המרחק לזמן שחלף ומקבלים את המהירות.</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2">
                                            <p:txEl>
                                              <p:pRg st="0" end="0"/>
                                            </p:txEl>
                                          </p:spTgt>
                                        </p:tgtEl>
                                        <p:attrNameLst>
                                          <p:attrName>style.visibility</p:attrName>
                                        </p:attrNameLst>
                                      </p:cBhvr>
                                      <p:to>
                                        <p:strVal val="visible"/>
                                      </p:to>
                                    </p:set>
                                    <p:animEffect transition="in" filter="fade">
                                      <p:cBhvr>
                                        <p:cTn id="7" dur="1000"/>
                                        <p:tgtEl>
                                          <p:spTgt spid="6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2">
                                            <p:txEl>
                                              <p:pRg st="1" end="1"/>
                                            </p:txEl>
                                          </p:spTgt>
                                        </p:tgtEl>
                                        <p:attrNameLst>
                                          <p:attrName>style.visibility</p:attrName>
                                        </p:attrNameLst>
                                      </p:cBhvr>
                                      <p:to>
                                        <p:strVal val="visible"/>
                                      </p:to>
                                    </p:set>
                                    <p:animEffect transition="in" filter="fade">
                                      <p:cBhvr>
                                        <p:cTn id="12" dur="1000"/>
                                        <p:tgtEl>
                                          <p:spTgt spid="6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2">
                                            <p:txEl>
                                              <p:pRg st="2" end="2"/>
                                            </p:txEl>
                                          </p:spTgt>
                                        </p:tgtEl>
                                        <p:attrNameLst>
                                          <p:attrName>style.visibility</p:attrName>
                                        </p:attrNameLst>
                                      </p:cBhvr>
                                      <p:to>
                                        <p:strVal val="visible"/>
                                      </p:to>
                                    </p:set>
                                    <p:animEffect transition="in" filter="fade">
                                      <p:cBhvr>
                                        <p:cTn id="17" dur="1000"/>
                                        <p:tgtEl>
                                          <p:spTgt spid="6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97"/>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פיזור קול</a:t>
            </a:r>
            <a:endParaRPr/>
          </a:p>
        </p:txBody>
      </p:sp>
      <p:sp>
        <p:nvSpPr>
          <p:cNvPr id="688" name="Google Shape;688;p97"/>
          <p:cNvSpPr txBox="1">
            <a:spLocks noGrp="1"/>
          </p:cNvSpPr>
          <p:nvPr>
            <p:ph type="body" idx="1"/>
          </p:nvPr>
        </p:nvSpPr>
        <p:spPr>
          <a:xfrm>
            <a:off x="294400" y="1088700"/>
            <a:ext cx="8641800" cy="2929200"/>
          </a:xfrm>
          <a:prstGeom prst="rect">
            <a:avLst/>
          </a:prstGeom>
          <a:noFill/>
          <a:ln>
            <a:noFill/>
          </a:ln>
        </p:spPr>
        <p:txBody>
          <a:bodyPr spcFirstLastPara="1" wrap="square" lIns="91425" tIns="45700" rIns="91425" bIns="45700" anchor="t" anchorCtr="0">
            <a:noAutofit/>
          </a:bodyPr>
          <a:lstStyle/>
          <a:p>
            <a:pPr marL="274320" lvl="0" indent="-293370" algn="r" rtl="1">
              <a:spcBef>
                <a:spcPts val="0"/>
              </a:spcBef>
              <a:spcAft>
                <a:spcPts val="0"/>
              </a:spcAft>
              <a:buClr>
                <a:schemeClr val="dk1"/>
              </a:buClr>
              <a:buSzPts val="2770"/>
              <a:buChar char="●"/>
            </a:pPr>
            <a:r>
              <a:rPr lang="iw" sz="2100" b="1">
                <a:solidFill>
                  <a:schemeClr val="dk1"/>
                </a:solidFill>
              </a:rPr>
              <a:t>פיזור:  </a:t>
            </a:r>
            <a:r>
              <a:rPr lang="iw" sz="2100">
                <a:solidFill>
                  <a:schemeClr val="dk1"/>
                </a:solidFill>
              </a:rPr>
              <a:t>גל קול יכול להתפזר כשהוא פוגע בגוף שאינו משטח ישר. כל חלק של גל הקול פוגע בחלק אחר של הגוף, ומוחזר לכיוון אחר. הקול מפוזר לכל הכיוונים. </a:t>
            </a:r>
            <a:endParaRPr sz="2100">
              <a:solidFill>
                <a:schemeClr val="dk1"/>
              </a:solidFill>
            </a:endParaRPr>
          </a:p>
          <a:p>
            <a:pPr marL="0" lvl="0" indent="0" algn="r" rtl="1">
              <a:spcBef>
                <a:spcPts val="520"/>
              </a:spcBef>
              <a:spcAft>
                <a:spcPts val="0"/>
              </a:spcAft>
              <a:buSzPts val="2470"/>
              <a:buNone/>
            </a:pPr>
            <a:endParaRPr sz="2100">
              <a:solidFill>
                <a:schemeClr val="dk1"/>
              </a:solidFill>
            </a:endParaRPr>
          </a:p>
          <a:p>
            <a:pPr marL="274320" lvl="0" indent="-293370" algn="r" rtl="1">
              <a:spcBef>
                <a:spcPts val="520"/>
              </a:spcBef>
              <a:spcAft>
                <a:spcPts val="1200"/>
              </a:spcAft>
              <a:buClr>
                <a:schemeClr val="dk1"/>
              </a:buClr>
              <a:buSzPts val="2770"/>
              <a:buChar char="●"/>
            </a:pPr>
            <a:r>
              <a:rPr lang="iw" sz="2100" b="1">
                <a:solidFill>
                  <a:schemeClr val="dk1"/>
                </a:solidFill>
              </a:rPr>
              <a:t>דוגמה לשימוש בתופעה: </a:t>
            </a:r>
            <a:r>
              <a:rPr lang="iw" sz="2100">
                <a:solidFill>
                  <a:schemeClr val="dk1"/>
                </a:solidFill>
              </a:rPr>
              <a:t>באולמות קונצרטים משתמשים בה לביטול ההד. יוצרים בליטות מכוונות בתקרה ובקירות כדי לפזר את גלי הקול לכל הכיוונים.</a:t>
            </a:r>
            <a:endParaRPr sz="21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8">
                                            <p:txEl>
                                              <p:pRg st="0" end="0"/>
                                            </p:txEl>
                                          </p:spTgt>
                                        </p:tgtEl>
                                        <p:attrNameLst>
                                          <p:attrName>style.visibility</p:attrName>
                                        </p:attrNameLst>
                                      </p:cBhvr>
                                      <p:to>
                                        <p:strVal val="visible"/>
                                      </p:to>
                                    </p:set>
                                    <p:anim calcmode="lin" valueType="num">
                                      <p:cBhvr additive="base">
                                        <p:cTn id="7" dur="500"/>
                                        <p:tgtEl>
                                          <p:spTgt spid="68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88">
                                            <p:txEl>
                                              <p:pRg st="1" end="1"/>
                                            </p:txEl>
                                          </p:spTgt>
                                        </p:tgtEl>
                                        <p:attrNameLst>
                                          <p:attrName>style.visibility</p:attrName>
                                        </p:attrNameLst>
                                      </p:cBhvr>
                                      <p:to>
                                        <p:strVal val="visible"/>
                                      </p:to>
                                    </p:set>
                                    <p:anim calcmode="lin" valueType="num">
                                      <p:cBhvr additive="base">
                                        <p:cTn id="12" dur="500"/>
                                        <p:tgtEl>
                                          <p:spTgt spid="68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88">
                                            <p:txEl>
                                              <p:pRg st="2" end="2"/>
                                            </p:txEl>
                                          </p:spTgt>
                                        </p:tgtEl>
                                        <p:attrNameLst>
                                          <p:attrName>style.visibility</p:attrName>
                                        </p:attrNameLst>
                                      </p:cBhvr>
                                      <p:to>
                                        <p:strVal val="visible"/>
                                      </p:to>
                                    </p:set>
                                    <p:anim calcmode="lin" valueType="num">
                                      <p:cBhvr additive="base">
                                        <p:cTn id="17" dur="500"/>
                                        <p:tgtEl>
                                          <p:spTgt spid="68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2"/>
        <p:cNvGrpSpPr/>
        <p:nvPr/>
      </p:nvGrpSpPr>
      <p:grpSpPr>
        <a:xfrm>
          <a:off x="0" y="0"/>
          <a:ext cx="0" cy="0"/>
          <a:chOff x="0" y="0"/>
          <a:chExt cx="0" cy="0"/>
        </a:xfrm>
      </p:grpSpPr>
      <p:sp>
        <p:nvSpPr>
          <p:cNvPr id="693" name="Google Shape;693;p98"/>
          <p:cNvSpPr txBox="1">
            <a:spLocks noGrp="1"/>
          </p:cNvSpPr>
          <p:nvPr>
            <p:ph type="title"/>
          </p:nvPr>
        </p:nvSpPr>
        <p:spPr>
          <a:xfrm>
            <a:off x="467544" y="249492"/>
            <a:ext cx="8229600" cy="4236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1385ED"/>
              </a:buClr>
              <a:buSzPct val="100000"/>
              <a:buFont typeface="Calibri"/>
              <a:buNone/>
            </a:pPr>
            <a:r>
              <a:rPr lang="iw" sz="3200" b="1"/>
              <a:t>בליעת קול</a:t>
            </a:r>
            <a:endParaRPr/>
          </a:p>
        </p:txBody>
      </p:sp>
      <p:sp>
        <p:nvSpPr>
          <p:cNvPr id="694" name="Google Shape;694;p98"/>
          <p:cNvSpPr txBox="1">
            <a:spLocks noGrp="1"/>
          </p:cNvSpPr>
          <p:nvPr>
            <p:ph type="body" idx="1"/>
          </p:nvPr>
        </p:nvSpPr>
        <p:spPr>
          <a:xfrm>
            <a:off x="47200" y="843550"/>
            <a:ext cx="8917200" cy="32919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1200"/>
              </a:spcAft>
              <a:buClr>
                <a:schemeClr val="dk1"/>
              </a:buClr>
              <a:buSzPts val="2470"/>
              <a:buChar char="●"/>
            </a:pPr>
            <a:r>
              <a:rPr lang="iw" b="1">
                <a:solidFill>
                  <a:schemeClr val="dk1"/>
                </a:solidFill>
              </a:rPr>
              <a:t>בליעת קול: </a:t>
            </a:r>
            <a:r>
              <a:rPr lang="iw">
                <a:solidFill>
                  <a:schemeClr val="dk1"/>
                </a:solidFill>
              </a:rPr>
              <a:t>גל קול יכול להיבלע כאשר הוא פוגע בעצם שבדרכו. הפגיעה גורמת לתנודות המולקולות של העצמים. עקב כך גל הקול נבלע בחומר. אנרגית הקול מומרת לאנרגית תנועה של המולקולות.</a:t>
            </a:r>
            <a:endParaRPr>
              <a:solidFill>
                <a:schemeClr val="dk1"/>
              </a:solidFill>
            </a:endParaRPr>
          </a:p>
        </p:txBody>
      </p:sp>
      <p:pic>
        <p:nvPicPr>
          <p:cNvPr id="695" name="Google Shape;695;p98"/>
          <p:cNvPicPr preferRelativeResize="0"/>
          <p:nvPr/>
        </p:nvPicPr>
        <p:blipFill rotWithShape="1">
          <a:blip r:embed="rId3">
            <a:alphaModFix/>
          </a:blip>
          <a:srcRect/>
          <a:stretch/>
        </p:blipFill>
        <p:spPr>
          <a:xfrm>
            <a:off x="827584" y="1851670"/>
            <a:ext cx="4158462" cy="2772308"/>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99"/>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FFC000"/>
              </a:buClr>
              <a:buSzPct val="100000"/>
              <a:buFont typeface="Constantia"/>
              <a:buNone/>
            </a:pPr>
            <a:r>
              <a:rPr lang="iw" sz="4400"/>
              <a:t>אפקט דופלר</a:t>
            </a:r>
            <a:br>
              <a:rPr lang="iw"/>
            </a:br>
            <a:endParaRPr/>
          </a:p>
        </p:txBody>
      </p:sp>
      <p:sp>
        <p:nvSpPr>
          <p:cNvPr id="701" name="Google Shape;701;p99"/>
          <p:cNvSpPr txBox="1">
            <a:spLocks noGrp="1"/>
          </p:cNvSpPr>
          <p:nvPr>
            <p:ph type="body" idx="1"/>
          </p:nvPr>
        </p:nvSpPr>
        <p:spPr>
          <a:xfrm>
            <a:off x="107504" y="1451610"/>
            <a:ext cx="8784900" cy="3291900"/>
          </a:xfrm>
          <a:prstGeom prst="rect">
            <a:avLst/>
          </a:prstGeom>
          <a:noFill/>
          <a:ln>
            <a:noFill/>
          </a:ln>
        </p:spPr>
        <p:txBody>
          <a:bodyPr spcFirstLastPara="1" wrap="square" lIns="91425" tIns="45700" rIns="91425" bIns="45700" anchor="t" anchorCtr="0">
            <a:normAutofit/>
          </a:bodyPr>
          <a:lstStyle/>
          <a:p>
            <a:pPr marL="274320" lvl="0" indent="-287020" algn="r" rtl="1">
              <a:spcBef>
                <a:spcPts val="0"/>
              </a:spcBef>
              <a:spcAft>
                <a:spcPts val="0"/>
              </a:spcAft>
              <a:buClr>
                <a:schemeClr val="dk1"/>
              </a:buClr>
              <a:buSzPts val="2670"/>
              <a:buChar char="●"/>
            </a:pPr>
            <a:r>
              <a:rPr lang="iw" sz="2000">
                <a:solidFill>
                  <a:schemeClr val="dk1"/>
                </a:solidFill>
              </a:rPr>
              <a:t>מה קורה לתדירות הקול כאשר גוף שבוקע ממנו קול נע כלפינו או נע מאתנו והלאה?</a:t>
            </a:r>
            <a:endParaRPr sz="2000">
              <a:solidFill>
                <a:schemeClr val="dk1"/>
              </a:solidFill>
            </a:endParaRPr>
          </a:p>
          <a:p>
            <a:pPr marL="274320" lvl="0" indent="-117475" algn="r" rtl="1">
              <a:spcBef>
                <a:spcPts val="520"/>
              </a:spcBef>
              <a:spcAft>
                <a:spcPts val="0"/>
              </a:spcAft>
              <a:buSzPts val="2470"/>
              <a:buNone/>
            </a:pPr>
            <a:endParaRPr sz="2000">
              <a:solidFill>
                <a:schemeClr val="dk1"/>
              </a:solidFill>
            </a:endParaRPr>
          </a:p>
          <a:p>
            <a:pPr marL="274320" lvl="0" indent="-287020" algn="r" rtl="1">
              <a:spcBef>
                <a:spcPts val="520"/>
              </a:spcBef>
              <a:spcAft>
                <a:spcPts val="0"/>
              </a:spcAft>
              <a:buClr>
                <a:schemeClr val="dk1"/>
              </a:buClr>
              <a:buSzPts val="2670"/>
              <a:buChar char="●"/>
            </a:pPr>
            <a:r>
              <a:rPr lang="iw" sz="2000">
                <a:solidFill>
                  <a:schemeClr val="dk1"/>
                </a:solidFill>
              </a:rPr>
              <a:t>כאשר הוא נע אלינו – אנחנו שומעים תדירות גבוהה יותר.</a:t>
            </a:r>
            <a:endParaRPr sz="2000">
              <a:solidFill>
                <a:schemeClr val="dk1"/>
              </a:solidFill>
            </a:endParaRPr>
          </a:p>
          <a:p>
            <a:pPr marL="274320" lvl="0" indent="-117475" algn="r" rtl="1">
              <a:spcBef>
                <a:spcPts val="520"/>
              </a:spcBef>
              <a:spcAft>
                <a:spcPts val="0"/>
              </a:spcAft>
              <a:buSzPts val="2470"/>
              <a:buNone/>
            </a:pPr>
            <a:endParaRPr sz="2000">
              <a:solidFill>
                <a:schemeClr val="dk1"/>
              </a:solidFill>
            </a:endParaRPr>
          </a:p>
          <a:p>
            <a:pPr marL="274320" lvl="0" indent="-287020" algn="r" rtl="1">
              <a:spcBef>
                <a:spcPts val="520"/>
              </a:spcBef>
              <a:spcAft>
                <a:spcPts val="1200"/>
              </a:spcAft>
              <a:buClr>
                <a:schemeClr val="dk1"/>
              </a:buClr>
              <a:buSzPts val="2670"/>
              <a:buChar char="●"/>
            </a:pPr>
            <a:r>
              <a:rPr lang="iw" sz="2000">
                <a:solidFill>
                  <a:schemeClr val="dk1"/>
                </a:solidFill>
              </a:rPr>
              <a:t>כאשר הוא נע מאתנו והלאה – אנחנו שומעים תדירות נמוכה יותר.</a:t>
            </a:r>
            <a:endParaRPr sz="2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1">
                                            <p:txEl>
                                              <p:pRg st="0" end="0"/>
                                            </p:txEl>
                                          </p:spTgt>
                                        </p:tgtEl>
                                        <p:attrNameLst>
                                          <p:attrName>style.visibility</p:attrName>
                                        </p:attrNameLst>
                                      </p:cBhvr>
                                      <p:to>
                                        <p:strVal val="visible"/>
                                      </p:to>
                                    </p:set>
                                    <p:anim calcmode="lin" valueType="num">
                                      <p:cBhvr additive="base">
                                        <p:cTn id="7" dur="500"/>
                                        <p:tgtEl>
                                          <p:spTgt spid="70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01">
                                            <p:txEl>
                                              <p:pRg st="1" end="1"/>
                                            </p:txEl>
                                          </p:spTgt>
                                        </p:tgtEl>
                                        <p:attrNameLst>
                                          <p:attrName>style.visibility</p:attrName>
                                        </p:attrNameLst>
                                      </p:cBhvr>
                                      <p:to>
                                        <p:strVal val="visible"/>
                                      </p:to>
                                    </p:set>
                                    <p:anim calcmode="lin" valueType="num">
                                      <p:cBhvr additive="base">
                                        <p:cTn id="12" dur="500"/>
                                        <p:tgtEl>
                                          <p:spTgt spid="70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01">
                                            <p:txEl>
                                              <p:pRg st="2" end="2"/>
                                            </p:txEl>
                                          </p:spTgt>
                                        </p:tgtEl>
                                        <p:attrNameLst>
                                          <p:attrName>style.visibility</p:attrName>
                                        </p:attrNameLst>
                                      </p:cBhvr>
                                      <p:to>
                                        <p:strVal val="visible"/>
                                      </p:to>
                                    </p:set>
                                    <p:anim calcmode="lin" valueType="num">
                                      <p:cBhvr additive="base">
                                        <p:cTn id="17" dur="500"/>
                                        <p:tgtEl>
                                          <p:spTgt spid="70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01">
                                            <p:txEl>
                                              <p:pRg st="3" end="3"/>
                                            </p:txEl>
                                          </p:spTgt>
                                        </p:tgtEl>
                                        <p:attrNameLst>
                                          <p:attrName>style.visibility</p:attrName>
                                        </p:attrNameLst>
                                      </p:cBhvr>
                                      <p:to>
                                        <p:strVal val="visible"/>
                                      </p:to>
                                    </p:set>
                                    <p:anim calcmode="lin" valueType="num">
                                      <p:cBhvr additive="base">
                                        <p:cTn id="22" dur="500"/>
                                        <p:tgtEl>
                                          <p:spTgt spid="70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01">
                                            <p:txEl>
                                              <p:pRg st="4" end="4"/>
                                            </p:txEl>
                                          </p:spTgt>
                                        </p:tgtEl>
                                        <p:attrNameLst>
                                          <p:attrName>style.visibility</p:attrName>
                                        </p:attrNameLst>
                                      </p:cBhvr>
                                      <p:to>
                                        <p:strVal val="visible"/>
                                      </p:to>
                                    </p:set>
                                    <p:anim calcmode="lin" valueType="num">
                                      <p:cBhvr additive="base">
                                        <p:cTn id="27" dur="500"/>
                                        <p:tgtEl>
                                          <p:spTgt spid="70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00"/>
          <p:cNvSpPr txBox="1">
            <a:spLocks noGrp="1"/>
          </p:cNvSpPr>
          <p:nvPr>
            <p:ph type="title"/>
          </p:nvPr>
        </p:nvSpPr>
        <p:spPr>
          <a:xfrm>
            <a:off x="467544" y="303498"/>
            <a:ext cx="8229600" cy="5856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איך זה קורה?</a:t>
            </a:r>
            <a:endParaRPr/>
          </a:p>
        </p:txBody>
      </p:sp>
      <p:sp>
        <p:nvSpPr>
          <p:cNvPr id="707" name="Google Shape;707;p100"/>
          <p:cNvSpPr txBox="1">
            <a:spLocks noGrp="1"/>
          </p:cNvSpPr>
          <p:nvPr>
            <p:ph type="body" idx="1"/>
          </p:nvPr>
        </p:nvSpPr>
        <p:spPr>
          <a:xfrm>
            <a:off x="179512" y="1039044"/>
            <a:ext cx="8784900" cy="37044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2470"/>
              <a:buNone/>
            </a:pPr>
            <a:r>
              <a:rPr lang="iw">
                <a:solidFill>
                  <a:schemeClr val="dk1"/>
                </a:solidFill>
              </a:rPr>
              <a:t>כאשר מקור הקול אינו נע </a:t>
            </a:r>
            <a:endParaRPr>
              <a:solidFill>
                <a:schemeClr val="dk1"/>
              </a:solidFill>
            </a:endParaRPr>
          </a:p>
          <a:p>
            <a:pPr marL="0" lvl="0" indent="0" algn="r" rtl="1">
              <a:spcBef>
                <a:spcPts val="520"/>
              </a:spcBef>
              <a:spcAft>
                <a:spcPts val="0"/>
              </a:spcAft>
              <a:buSzPts val="2470"/>
              <a:buNone/>
            </a:pPr>
            <a:r>
              <a:rPr lang="iw">
                <a:solidFill>
                  <a:schemeClr val="dk1"/>
                </a:solidFill>
                <a:latin typeface="Arial"/>
                <a:ea typeface="Arial"/>
                <a:cs typeface="Arial"/>
                <a:sym typeface="Arial"/>
              </a:rPr>
              <a:t>הגלים</a:t>
            </a:r>
            <a:endParaRPr>
              <a:solidFill>
                <a:schemeClr val="dk1"/>
              </a:solidFill>
            </a:endParaRPr>
          </a:p>
          <a:p>
            <a:pPr marL="0" lvl="0" indent="0" algn="r" rtl="1">
              <a:spcBef>
                <a:spcPts val="520"/>
              </a:spcBef>
              <a:spcAft>
                <a:spcPts val="0"/>
              </a:spcAft>
              <a:buSzPts val="2470"/>
              <a:buNone/>
            </a:pPr>
            <a:r>
              <a:rPr lang="iw">
                <a:solidFill>
                  <a:schemeClr val="dk1"/>
                </a:solidFill>
              </a:rPr>
              <a:t>נשמעים מכל הצדדים</a:t>
            </a:r>
            <a:endParaRPr>
              <a:solidFill>
                <a:schemeClr val="dk1"/>
              </a:solidFill>
            </a:endParaRPr>
          </a:p>
          <a:p>
            <a:pPr marL="0" lvl="0" indent="0" algn="r" rtl="1">
              <a:spcBef>
                <a:spcPts val="520"/>
              </a:spcBef>
              <a:spcAft>
                <a:spcPts val="0"/>
              </a:spcAft>
              <a:buSzPts val="2470"/>
              <a:buNone/>
            </a:pPr>
            <a:r>
              <a:rPr lang="iw">
                <a:solidFill>
                  <a:schemeClr val="dk1"/>
                </a:solidFill>
              </a:rPr>
              <a:t>באותו הפרש זמן.</a:t>
            </a:r>
            <a:endParaRPr>
              <a:solidFill>
                <a:schemeClr val="dk1"/>
              </a:solidFill>
            </a:endParaRPr>
          </a:p>
          <a:p>
            <a:pPr marL="0" lvl="0" indent="0" algn="r" rtl="1">
              <a:spcBef>
                <a:spcPts val="520"/>
              </a:spcBef>
              <a:spcAft>
                <a:spcPts val="0"/>
              </a:spcAft>
              <a:buSzPts val="2470"/>
              <a:buNone/>
            </a:pPr>
            <a:endParaRPr/>
          </a:p>
          <a:p>
            <a:pPr marL="0" lvl="0" indent="0" algn="r" rtl="1">
              <a:spcBef>
                <a:spcPts val="520"/>
              </a:spcBef>
              <a:spcAft>
                <a:spcPts val="0"/>
              </a:spcAft>
              <a:buClr>
                <a:srgbClr val="0BD0D9"/>
              </a:buClr>
              <a:buSzPts val="2470"/>
              <a:buNone/>
            </a:pPr>
            <a:endParaRPr>
              <a:solidFill>
                <a:srgbClr val="000000"/>
              </a:solidFill>
            </a:endParaRPr>
          </a:p>
          <a:p>
            <a:pPr marL="0" lvl="0" indent="0" algn="r" rtl="1">
              <a:spcBef>
                <a:spcPts val="520"/>
              </a:spcBef>
              <a:spcAft>
                <a:spcPts val="0"/>
              </a:spcAft>
              <a:buSzPts val="2470"/>
              <a:buNone/>
            </a:pPr>
            <a:endParaRPr/>
          </a:p>
          <a:p>
            <a:pPr marL="0" lvl="0" indent="0" algn="r" rtl="1">
              <a:spcBef>
                <a:spcPts val="520"/>
              </a:spcBef>
              <a:spcAft>
                <a:spcPts val="1200"/>
              </a:spcAft>
              <a:buSzPts val="2470"/>
              <a:buNone/>
            </a:pPr>
            <a:endParaRPr/>
          </a:p>
        </p:txBody>
      </p:sp>
      <p:pic>
        <p:nvPicPr>
          <p:cNvPr id="708" name="Google Shape;708;p100"/>
          <p:cNvPicPr preferRelativeResize="0"/>
          <p:nvPr/>
        </p:nvPicPr>
        <p:blipFill rotWithShape="1">
          <a:blip r:embed="rId3">
            <a:alphaModFix/>
          </a:blip>
          <a:srcRect/>
          <a:stretch/>
        </p:blipFill>
        <p:spPr>
          <a:xfrm>
            <a:off x="323528" y="1039044"/>
            <a:ext cx="3908970" cy="390897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7">
                                            <p:txEl>
                                              <p:pRg st="0" end="0"/>
                                            </p:txEl>
                                          </p:spTgt>
                                        </p:tgtEl>
                                        <p:attrNameLst>
                                          <p:attrName>style.visibility</p:attrName>
                                        </p:attrNameLst>
                                      </p:cBhvr>
                                      <p:to>
                                        <p:strVal val="visible"/>
                                      </p:to>
                                    </p:set>
                                    <p:anim calcmode="lin" valueType="num">
                                      <p:cBhvr additive="base">
                                        <p:cTn id="7" dur="500"/>
                                        <p:tgtEl>
                                          <p:spTgt spid="7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07">
                                            <p:txEl>
                                              <p:pRg st="1" end="1"/>
                                            </p:txEl>
                                          </p:spTgt>
                                        </p:tgtEl>
                                        <p:attrNameLst>
                                          <p:attrName>style.visibility</p:attrName>
                                        </p:attrNameLst>
                                      </p:cBhvr>
                                      <p:to>
                                        <p:strVal val="visible"/>
                                      </p:to>
                                    </p:set>
                                    <p:anim calcmode="lin" valueType="num">
                                      <p:cBhvr additive="base">
                                        <p:cTn id="12" dur="500"/>
                                        <p:tgtEl>
                                          <p:spTgt spid="7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07">
                                            <p:txEl>
                                              <p:pRg st="2" end="2"/>
                                            </p:txEl>
                                          </p:spTgt>
                                        </p:tgtEl>
                                        <p:attrNameLst>
                                          <p:attrName>style.visibility</p:attrName>
                                        </p:attrNameLst>
                                      </p:cBhvr>
                                      <p:to>
                                        <p:strVal val="visible"/>
                                      </p:to>
                                    </p:set>
                                    <p:anim calcmode="lin" valueType="num">
                                      <p:cBhvr additive="base">
                                        <p:cTn id="17" dur="500"/>
                                        <p:tgtEl>
                                          <p:spTgt spid="7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07">
                                            <p:txEl>
                                              <p:pRg st="3" end="3"/>
                                            </p:txEl>
                                          </p:spTgt>
                                        </p:tgtEl>
                                        <p:attrNameLst>
                                          <p:attrName>style.visibility</p:attrName>
                                        </p:attrNameLst>
                                      </p:cBhvr>
                                      <p:to>
                                        <p:strVal val="visible"/>
                                      </p:to>
                                    </p:set>
                                    <p:anim calcmode="lin" valueType="num">
                                      <p:cBhvr additive="base">
                                        <p:cTn id="22" dur="500"/>
                                        <p:tgtEl>
                                          <p:spTgt spid="70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07">
                                            <p:txEl>
                                              <p:pRg st="4" end="4"/>
                                            </p:txEl>
                                          </p:spTgt>
                                        </p:tgtEl>
                                        <p:attrNameLst>
                                          <p:attrName>style.visibility</p:attrName>
                                        </p:attrNameLst>
                                      </p:cBhvr>
                                      <p:to>
                                        <p:strVal val="visible"/>
                                      </p:to>
                                    </p:set>
                                    <p:anim calcmode="lin" valueType="num">
                                      <p:cBhvr additive="base">
                                        <p:cTn id="27" dur="500"/>
                                        <p:tgtEl>
                                          <p:spTgt spid="70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707">
                                            <p:txEl>
                                              <p:pRg st="5" end="5"/>
                                            </p:txEl>
                                          </p:spTgt>
                                        </p:tgtEl>
                                        <p:attrNameLst>
                                          <p:attrName>style.visibility</p:attrName>
                                        </p:attrNameLst>
                                      </p:cBhvr>
                                      <p:to>
                                        <p:strVal val="visible"/>
                                      </p:to>
                                    </p:set>
                                    <p:anim calcmode="lin" valueType="num">
                                      <p:cBhvr additive="base">
                                        <p:cTn id="32" dur="500"/>
                                        <p:tgtEl>
                                          <p:spTgt spid="70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07">
                                            <p:txEl>
                                              <p:pRg st="6" end="6"/>
                                            </p:txEl>
                                          </p:spTgt>
                                        </p:tgtEl>
                                        <p:attrNameLst>
                                          <p:attrName>style.visibility</p:attrName>
                                        </p:attrNameLst>
                                      </p:cBhvr>
                                      <p:to>
                                        <p:strVal val="visible"/>
                                      </p:to>
                                    </p:set>
                                    <p:anim calcmode="lin" valueType="num">
                                      <p:cBhvr additive="base">
                                        <p:cTn id="37" dur="500"/>
                                        <p:tgtEl>
                                          <p:spTgt spid="70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07">
                                            <p:txEl>
                                              <p:pRg st="7" end="7"/>
                                            </p:txEl>
                                          </p:spTgt>
                                        </p:tgtEl>
                                        <p:attrNameLst>
                                          <p:attrName>style.visibility</p:attrName>
                                        </p:attrNameLst>
                                      </p:cBhvr>
                                      <p:to>
                                        <p:strVal val="visible"/>
                                      </p:to>
                                    </p:set>
                                    <p:anim calcmode="lin" valueType="num">
                                      <p:cBhvr additive="base">
                                        <p:cTn id="42" dur="500"/>
                                        <p:tgtEl>
                                          <p:spTgt spid="707">
                                            <p:txEl>
                                              <p:pRg st="7" end="7"/>
                                            </p:txEl>
                                          </p:spTgt>
                                        </p:tgtEl>
                                        <p:attrNameLst>
                                          <p:attrName>ppt_y</p:attrName>
                                        </p:attrNameLst>
                                      </p:cBhvr>
                                      <p:tavLst>
                                        <p:tav tm="0">
                                          <p:val>
                                            <p:strVal val="#ppt_y+1"/>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08"/>
                                        </p:tgtEl>
                                        <p:attrNameLst>
                                          <p:attrName>style.visibility</p:attrName>
                                        </p:attrNameLst>
                                      </p:cBhvr>
                                      <p:to>
                                        <p:strVal val="visible"/>
                                      </p:to>
                                    </p:set>
                                    <p:anim calcmode="lin" valueType="num">
                                      <p:cBhvr additive="base">
                                        <p:cTn id="45" dur="500"/>
                                        <p:tgtEl>
                                          <p:spTgt spid="7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101"/>
          <p:cNvSpPr txBox="1">
            <a:spLocks noGrp="1"/>
          </p:cNvSpPr>
          <p:nvPr>
            <p:ph type="body" idx="1"/>
          </p:nvPr>
        </p:nvSpPr>
        <p:spPr>
          <a:xfrm>
            <a:off x="457200" y="627534"/>
            <a:ext cx="8507400" cy="4116000"/>
          </a:xfrm>
          <a:prstGeom prst="rect">
            <a:avLst/>
          </a:prstGeom>
          <a:noFill/>
          <a:ln>
            <a:noFill/>
          </a:ln>
        </p:spPr>
        <p:txBody>
          <a:bodyPr spcFirstLastPara="1" wrap="square" lIns="91425" tIns="45700" rIns="91425" bIns="45700" anchor="t" anchorCtr="0">
            <a:normAutofit lnSpcReduction="20000"/>
          </a:bodyPr>
          <a:lstStyle/>
          <a:p>
            <a:pPr marL="0" lvl="0" indent="0" algn="r" rtl="1">
              <a:spcBef>
                <a:spcPts val="0"/>
              </a:spcBef>
              <a:spcAft>
                <a:spcPts val="0"/>
              </a:spcAft>
              <a:buSzPts val="2470"/>
              <a:buNone/>
            </a:pPr>
            <a:r>
              <a:rPr lang="iw" sz="2900">
                <a:solidFill>
                  <a:schemeClr val="dk1"/>
                </a:solidFill>
              </a:rPr>
              <a:t>ומה קורה כשמקור הקול נע?</a:t>
            </a:r>
            <a:endParaRPr sz="2900">
              <a:solidFill>
                <a:schemeClr val="dk1"/>
              </a:solidFill>
            </a:endParaRPr>
          </a:p>
          <a:p>
            <a:pPr marL="0" lvl="0" indent="0" algn="r" rtl="1">
              <a:spcBef>
                <a:spcPts val="520"/>
              </a:spcBef>
              <a:spcAft>
                <a:spcPts val="0"/>
              </a:spcAft>
              <a:buSzPts val="2470"/>
              <a:buNone/>
            </a:pPr>
            <a:endParaRPr/>
          </a:p>
          <a:p>
            <a:pPr marL="0" lvl="0" indent="0" algn="r" rtl="1">
              <a:spcBef>
                <a:spcPts val="520"/>
              </a:spcBef>
              <a:spcAft>
                <a:spcPts val="0"/>
              </a:spcAft>
              <a:buClr>
                <a:srgbClr val="0BD0D9"/>
              </a:buClr>
              <a:buSzPts val="2470"/>
              <a:buNone/>
            </a:pPr>
            <a:r>
              <a:rPr lang="iw" sz="1900">
                <a:solidFill>
                  <a:schemeClr val="dk1"/>
                </a:solidFill>
              </a:rPr>
              <a:t>כאשר הוא נע אלינו- הגלים</a:t>
            </a:r>
            <a:endParaRPr sz="1900">
              <a:solidFill>
                <a:schemeClr val="dk1"/>
              </a:solidFill>
            </a:endParaRPr>
          </a:p>
          <a:p>
            <a:pPr marL="0" lvl="0" indent="0" algn="r" rtl="1">
              <a:spcBef>
                <a:spcPts val="520"/>
              </a:spcBef>
              <a:spcAft>
                <a:spcPts val="0"/>
              </a:spcAft>
              <a:buClr>
                <a:srgbClr val="0BD0D9"/>
              </a:buClr>
              <a:buSzPts val="2470"/>
              <a:buNone/>
            </a:pPr>
            <a:r>
              <a:rPr lang="iw" sz="1900">
                <a:solidFill>
                  <a:schemeClr val="dk1"/>
                </a:solidFill>
              </a:rPr>
              <a:t>נשמעים בהפרשים יותר קצרים</a:t>
            </a:r>
            <a:endParaRPr sz="1900">
              <a:solidFill>
                <a:schemeClr val="dk1"/>
              </a:solidFill>
            </a:endParaRPr>
          </a:p>
          <a:p>
            <a:pPr marL="0" lvl="0" indent="0" algn="r" rtl="1">
              <a:spcBef>
                <a:spcPts val="520"/>
              </a:spcBef>
              <a:spcAft>
                <a:spcPts val="0"/>
              </a:spcAft>
              <a:buClr>
                <a:srgbClr val="0BD0D9"/>
              </a:buClr>
              <a:buSzPts val="2470"/>
              <a:buNone/>
            </a:pPr>
            <a:r>
              <a:rPr lang="iw" sz="1900">
                <a:solidFill>
                  <a:schemeClr val="dk1"/>
                </a:solidFill>
              </a:rPr>
              <a:t>עקב תנועתו היחסית אלינו.</a:t>
            </a:r>
            <a:endParaRPr sz="1900">
              <a:solidFill>
                <a:schemeClr val="dk1"/>
              </a:solidFill>
            </a:endParaRPr>
          </a:p>
          <a:p>
            <a:pPr marL="0" lvl="0" indent="0" algn="r" rtl="1">
              <a:spcBef>
                <a:spcPts val="520"/>
              </a:spcBef>
              <a:spcAft>
                <a:spcPts val="0"/>
              </a:spcAft>
              <a:buClr>
                <a:srgbClr val="0BD0D9"/>
              </a:buClr>
              <a:buSzPts val="2470"/>
              <a:buNone/>
            </a:pPr>
            <a:endParaRPr sz="1900">
              <a:solidFill>
                <a:schemeClr val="dk1"/>
              </a:solidFill>
            </a:endParaRPr>
          </a:p>
          <a:p>
            <a:pPr marL="0" lvl="0" indent="0" algn="r" rtl="1">
              <a:spcBef>
                <a:spcPts val="520"/>
              </a:spcBef>
              <a:spcAft>
                <a:spcPts val="0"/>
              </a:spcAft>
              <a:buClr>
                <a:srgbClr val="0BD0D9"/>
              </a:buClr>
              <a:buSzPts val="2470"/>
              <a:buNone/>
            </a:pPr>
            <a:r>
              <a:rPr lang="iw" sz="1900">
                <a:solidFill>
                  <a:schemeClr val="dk1"/>
                </a:solidFill>
              </a:rPr>
              <a:t>כאשר הוא נע מאתנו והלאה הם</a:t>
            </a:r>
            <a:endParaRPr sz="1900">
              <a:solidFill>
                <a:schemeClr val="dk1"/>
              </a:solidFill>
            </a:endParaRPr>
          </a:p>
          <a:p>
            <a:pPr marL="0" lvl="0" indent="0" algn="r" rtl="1">
              <a:spcBef>
                <a:spcPts val="520"/>
              </a:spcBef>
              <a:spcAft>
                <a:spcPts val="0"/>
              </a:spcAft>
              <a:buClr>
                <a:srgbClr val="0BD0D9"/>
              </a:buClr>
              <a:buSzPts val="2470"/>
              <a:buNone/>
            </a:pPr>
            <a:r>
              <a:rPr lang="iw" sz="1900">
                <a:solidFill>
                  <a:schemeClr val="dk1"/>
                </a:solidFill>
              </a:rPr>
              <a:t>מופיעים בהפרשים יותר ארוכים</a:t>
            </a:r>
            <a:endParaRPr sz="1900">
              <a:solidFill>
                <a:schemeClr val="dk1"/>
              </a:solidFill>
            </a:endParaRPr>
          </a:p>
          <a:p>
            <a:pPr marL="0" lvl="0" indent="0" algn="r" rtl="1">
              <a:spcBef>
                <a:spcPts val="520"/>
              </a:spcBef>
              <a:spcAft>
                <a:spcPts val="0"/>
              </a:spcAft>
              <a:buClr>
                <a:srgbClr val="0BD0D9"/>
              </a:buClr>
              <a:buSzPts val="2470"/>
              <a:buNone/>
            </a:pPr>
            <a:r>
              <a:rPr lang="iw" sz="1900">
                <a:solidFill>
                  <a:schemeClr val="dk1"/>
                </a:solidFill>
              </a:rPr>
              <a:t>עקב התרחקותו מאתנו.</a:t>
            </a:r>
            <a:endParaRPr sz="1900">
              <a:solidFill>
                <a:schemeClr val="dk1"/>
              </a:solidFill>
            </a:endParaRPr>
          </a:p>
          <a:p>
            <a:pPr marL="0" lvl="0" indent="0" algn="r" rtl="1">
              <a:spcBef>
                <a:spcPts val="520"/>
              </a:spcBef>
              <a:spcAft>
                <a:spcPts val="0"/>
              </a:spcAft>
              <a:buSzPts val="2470"/>
              <a:buNone/>
            </a:pPr>
            <a:endParaRPr/>
          </a:p>
          <a:p>
            <a:pPr marL="274320" lvl="0" indent="-117475" algn="r" rtl="1">
              <a:spcBef>
                <a:spcPts val="520"/>
              </a:spcBef>
              <a:spcAft>
                <a:spcPts val="1200"/>
              </a:spcAft>
              <a:buSzPts val="2470"/>
              <a:buNone/>
            </a:pPr>
            <a:endParaRPr/>
          </a:p>
        </p:txBody>
      </p:sp>
      <p:pic>
        <p:nvPicPr>
          <p:cNvPr id="714" name="Google Shape;714;p101"/>
          <p:cNvPicPr preferRelativeResize="0"/>
          <p:nvPr/>
        </p:nvPicPr>
        <p:blipFill rotWithShape="1">
          <a:blip r:embed="rId3">
            <a:alphaModFix/>
          </a:blip>
          <a:srcRect/>
          <a:stretch/>
        </p:blipFill>
        <p:spPr>
          <a:xfrm>
            <a:off x="107504" y="1438785"/>
            <a:ext cx="3564396" cy="35643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4"/>
                                        </p:tgtEl>
                                        <p:attrNameLst>
                                          <p:attrName>style.visibility</p:attrName>
                                        </p:attrNameLst>
                                      </p:cBhvr>
                                      <p:to>
                                        <p:strVal val="visible"/>
                                      </p:to>
                                    </p:set>
                                    <p:anim calcmode="lin" valueType="num">
                                      <p:cBhvr additive="base">
                                        <p:cTn id="7" dur="500"/>
                                        <p:tgtEl>
                                          <p:spTgt spid="7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102"/>
          <p:cNvSpPr txBox="1">
            <a:spLocks noGrp="1"/>
          </p:cNvSpPr>
          <p:nvPr>
            <p:ph type="title"/>
          </p:nvPr>
        </p:nvSpPr>
        <p:spPr>
          <a:xfrm>
            <a:off x="539552" y="195486"/>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שתי דוגמאות לאפקט דופלר</a:t>
            </a:r>
            <a:endParaRPr/>
          </a:p>
        </p:txBody>
      </p:sp>
      <p:pic>
        <p:nvPicPr>
          <p:cNvPr id="720" name="Google Shape;720;p102">
            <a:hlinkClick r:id="rId3"/>
          </p:cNvPr>
          <p:cNvPicPr preferRelativeResize="0"/>
          <p:nvPr/>
        </p:nvPicPr>
        <p:blipFill rotWithShape="1">
          <a:blip r:embed="rId4">
            <a:alphaModFix/>
          </a:blip>
          <a:srcRect/>
          <a:stretch/>
        </p:blipFill>
        <p:spPr>
          <a:xfrm>
            <a:off x="4941682" y="3273828"/>
            <a:ext cx="3015866" cy="1758419"/>
          </a:xfrm>
          <a:prstGeom prst="rect">
            <a:avLst/>
          </a:prstGeom>
          <a:noFill/>
          <a:ln>
            <a:noFill/>
          </a:ln>
        </p:spPr>
      </p:pic>
      <p:pic>
        <p:nvPicPr>
          <p:cNvPr id="721" name="Google Shape;721;p102">
            <a:hlinkClick r:id="rId5"/>
          </p:cNvPr>
          <p:cNvPicPr preferRelativeResize="0">
            <a:picLocks noGrp="1"/>
          </p:cNvPicPr>
          <p:nvPr>
            <p:ph type="body" idx="1"/>
          </p:nvPr>
        </p:nvPicPr>
        <p:blipFill rotWithShape="1">
          <a:blip r:embed="rId6">
            <a:alphaModFix/>
          </a:blip>
          <a:srcRect/>
          <a:stretch/>
        </p:blipFill>
        <p:spPr>
          <a:xfrm>
            <a:off x="4903133" y="1383618"/>
            <a:ext cx="4059600" cy="16575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103"/>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fontScale="90000"/>
          </a:bodyPr>
          <a:lstStyle/>
          <a:p>
            <a:pPr marL="0" lvl="0" indent="0" algn="ctr" rtl="1">
              <a:spcBef>
                <a:spcPts val="0"/>
              </a:spcBef>
              <a:spcAft>
                <a:spcPts val="0"/>
              </a:spcAft>
              <a:buClr>
                <a:srgbClr val="FFC000"/>
              </a:buClr>
              <a:buSzPct val="100000"/>
              <a:buFont typeface="Constantia"/>
              <a:buNone/>
            </a:pPr>
            <a:r>
              <a:rPr lang="iw" sz="4400">
                <a:solidFill>
                  <a:srgbClr val="FFC000"/>
                </a:solidFill>
              </a:rPr>
              <a:t>שימוש של קול- סונאר</a:t>
            </a:r>
            <a:br>
              <a:rPr lang="iw"/>
            </a:br>
            <a:endParaRPr/>
          </a:p>
        </p:txBody>
      </p:sp>
      <p:sp>
        <p:nvSpPr>
          <p:cNvPr id="727" name="Google Shape;727;p103"/>
          <p:cNvSpPr txBox="1">
            <a:spLocks noGrp="1"/>
          </p:cNvSpPr>
          <p:nvPr>
            <p:ph type="body" idx="1"/>
          </p:nvPr>
        </p:nvSpPr>
        <p:spPr>
          <a:xfrm>
            <a:off x="457200" y="951570"/>
            <a:ext cx="8229600" cy="37920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r>
              <a:rPr lang="iw" sz="2100">
                <a:solidFill>
                  <a:schemeClr val="dk1"/>
                </a:solidFill>
                <a:latin typeface="Arial"/>
                <a:ea typeface="Arial"/>
                <a:cs typeface="Arial"/>
                <a:sym typeface="Arial"/>
              </a:rPr>
              <a:t>סונאר</a:t>
            </a:r>
            <a:r>
              <a:rPr lang="iw" sz="2100">
                <a:solidFill>
                  <a:schemeClr val="dk1"/>
                </a:solidFill>
              </a:rPr>
              <a:t> (SOund Navigation And Ranging ) – מכשיר לגילוי עצמים על פני המים או מתחתם באמצעות התפשטות הקול.</a:t>
            </a:r>
            <a:endParaRPr sz="2100">
              <a:solidFill>
                <a:schemeClr val="dk1"/>
              </a:solidFill>
            </a:endParaRPr>
          </a:p>
        </p:txBody>
      </p:sp>
      <p:pic>
        <p:nvPicPr>
          <p:cNvPr id="728" name="Google Shape;728;p103"/>
          <p:cNvPicPr preferRelativeResize="0"/>
          <p:nvPr/>
        </p:nvPicPr>
        <p:blipFill rotWithShape="1">
          <a:blip r:embed="rId3">
            <a:alphaModFix/>
          </a:blip>
          <a:srcRect/>
          <a:stretch/>
        </p:blipFill>
        <p:spPr>
          <a:xfrm>
            <a:off x="899592" y="2433160"/>
            <a:ext cx="2808312" cy="24137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7">
                                            <p:txEl>
                                              <p:pRg st="0" end="0"/>
                                            </p:txEl>
                                          </p:spTgt>
                                        </p:tgtEl>
                                        <p:attrNameLst>
                                          <p:attrName>style.visibility</p:attrName>
                                        </p:attrNameLst>
                                      </p:cBhvr>
                                      <p:to>
                                        <p:strVal val="visible"/>
                                      </p:to>
                                    </p:set>
                                    <p:anim calcmode="lin" valueType="num">
                                      <p:cBhvr additive="base">
                                        <p:cTn id="7" dur="500"/>
                                        <p:tgtEl>
                                          <p:spTgt spid="72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104"/>
          <p:cNvSpPr txBox="1">
            <a:spLocks noGrp="1"/>
          </p:cNvSpPr>
          <p:nvPr>
            <p:ph type="title"/>
          </p:nvPr>
        </p:nvSpPr>
        <p:spPr>
          <a:xfrm>
            <a:off x="457199" y="411510"/>
            <a:ext cx="8229600" cy="5856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קיימים שני סוגי סונאר</a:t>
            </a:r>
            <a:endParaRPr sz="3200" b="1"/>
          </a:p>
        </p:txBody>
      </p:sp>
      <p:sp>
        <p:nvSpPr>
          <p:cNvPr id="734" name="Google Shape;734;p104"/>
          <p:cNvSpPr txBox="1">
            <a:spLocks noGrp="1"/>
          </p:cNvSpPr>
          <p:nvPr>
            <p:ph type="body" idx="1"/>
          </p:nvPr>
        </p:nvSpPr>
        <p:spPr>
          <a:xfrm>
            <a:off x="457200" y="1167594"/>
            <a:ext cx="8229600" cy="3576000"/>
          </a:xfrm>
          <a:prstGeom prst="rect">
            <a:avLst/>
          </a:prstGeom>
          <a:noFill/>
          <a:ln>
            <a:noFill/>
          </a:ln>
        </p:spPr>
        <p:txBody>
          <a:bodyPr spcFirstLastPara="1" wrap="square" lIns="91425" tIns="45700" rIns="91425" bIns="45700" anchor="t" anchorCtr="0">
            <a:normAutofit/>
          </a:bodyPr>
          <a:lstStyle/>
          <a:p>
            <a:pPr marL="274320" lvl="0" indent="-293370" algn="r" rtl="1">
              <a:spcBef>
                <a:spcPts val="0"/>
              </a:spcBef>
              <a:spcAft>
                <a:spcPts val="0"/>
              </a:spcAft>
              <a:buClr>
                <a:schemeClr val="dk1"/>
              </a:buClr>
              <a:buSzPts val="2770"/>
              <a:buChar char="●"/>
            </a:pPr>
            <a:r>
              <a:rPr lang="iw" sz="2100">
                <a:solidFill>
                  <a:schemeClr val="dk1"/>
                </a:solidFill>
                <a:latin typeface="Arial"/>
                <a:ea typeface="Arial"/>
                <a:cs typeface="Arial"/>
                <a:sym typeface="Arial"/>
              </a:rPr>
              <a:t>סונאר</a:t>
            </a:r>
            <a:r>
              <a:rPr lang="iw" sz="2100">
                <a:solidFill>
                  <a:schemeClr val="dk1"/>
                </a:solidFill>
              </a:rPr>
              <a:t> אקטיבי</a:t>
            </a:r>
            <a:endParaRPr sz="2100">
              <a:solidFill>
                <a:schemeClr val="dk1"/>
              </a:solidFill>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117475" algn="r" rtl="1">
              <a:spcBef>
                <a:spcPts val="520"/>
              </a:spcBef>
              <a:spcAft>
                <a:spcPts val="0"/>
              </a:spcAft>
              <a:buSzPts val="2470"/>
              <a:buNone/>
            </a:pPr>
            <a:endParaRPr/>
          </a:p>
          <a:p>
            <a:pPr marL="274320" lvl="0" indent="-293370" algn="r" rtl="1">
              <a:spcBef>
                <a:spcPts val="520"/>
              </a:spcBef>
              <a:spcAft>
                <a:spcPts val="1200"/>
              </a:spcAft>
              <a:buClr>
                <a:schemeClr val="dk1"/>
              </a:buClr>
              <a:buSzPts val="2770"/>
              <a:buChar char="●"/>
            </a:pPr>
            <a:r>
              <a:rPr lang="iw" sz="2100">
                <a:solidFill>
                  <a:schemeClr val="dk1"/>
                </a:solidFill>
                <a:latin typeface="Arial"/>
                <a:ea typeface="Arial"/>
                <a:cs typeface="Arial"/>
                <a:sym typeface="Arial"/>
              </a:rPr>
              <a:t>סונאר</a:t>
            </a:r>
            <a:r>
              <a:rPr lang="iw" sz="2100">
                <a:solidFill>
                  <a:schemeClr val="dk1"/>
                </a:solidFill>
              </a:rPr>
              <a:t> פסיבי</a:t>
            </a:r>
            <a:endParaRPr sz="2100">
              <a:solidFill>
                <a:schemeClr val="dk1"/>
              </a:solidFill>
            </a:endParaRPr>
          </a:p>
        </p:txBody>
      </p:sp>
      <p:pic>
        <p:nvPicPr>
          <p:cNvPr id="735" name="Google Shape;735;p104"/>
          <p:cNvPicPr preferRelativeResize="0"/>
          <p:nvPr/>
        </p:nvPicPr>
        <p:blipFill rotWithShape="1">
          <a:blip r:embed="rId3">
            <a:alphaModFix/>
          </a:blip>
          <a:srcRect/>
          <a:stretch/>
        </p:blipFill>
        <p:spPr>
          <a:xfrm>
            <a:off x="2051720" y="3047223"/>
            <a:ext cx="2972488" cy="1628492"/>
          </a:xfrm>
          <a:prstGeom prst="rect">
            <a:avLst/>
          </a:prstGeom>
          <a:noFill/>
          <a:ln>
            <a:noFill/>
          </a:ln>
        </p:spPr>
      </p:pic>
      <p:pic>
        <p:nvPicPr>
          <p:cNvPr id="736" name="Google Shape;736;p104"/>
          <p:cNvPicPr preferRelativeResize="0"/>
          <p:nvPr/>
        </p:nvPicPr>
        <p:blipFill rotWithShape="1">
          <a:blip r:embed="rId4">
            <a:alphaModFix/>
          </a:blip>
          <a:srcRect/>
          <a:stretch/>
        </p:blipFill>
        <p:spPr>
          <a:xfrm>
            <a:off x="1043608" y="1221600"/>
            <a:ext cx="3675408" cy="151216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34">
                                            <p:txEl>
                                              <p:pRg st="0" end="0"/>
                                            </p:txEl>
                                          </p:spTgt>
                                        </p:tgtEl>
                                        <p:attrNameLst>
                                          <p:attrName>style.visibility</p:attrName>
                                        </p:attrNameLst>
                                      </p:cBhvr>
                                      <p:to>
                                        <p:strVal val="visible"/>
                                      </p:to>
                                    </p:set>
                                    <p:anim calcmode="lin" valueType="num">
                                      <p:cBhvr additive="base">
                                        <p:cTn id="7" dur="500"/>
                                        <p:tgtEl>
                                          <p:spTgt spid="734">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734">
                                            <p:txEl>
                                              <p:pRg st="1" end="1"/>
                                            </p:txEl>
                                          </p:spTgt>
                                        </p:tgtEl>
                                        <p:attrNameLst>
                                          <p:attrName>style.visibility</p:attrName>
                                        </p:attrNameLst>
                                      </p:cBhvr>
                                      <p:to>
                                        <p:strVal val="visible"/>
                                      </p:to>
                                    </p:set>
                                    <p:anim calcmode="lin" valueType="num">
                                      <p:cBhvr additive="base">
                                        <p:cTn id="10" dur="500"/>
                                        <p:tgtEl>
                                          <p:spTgt spid="734">
                                            <p:txEl>
                                              <p:pRg st="1" end="1"/>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734">
                                            <p:txEl>
                                              <p:pRg st="2" end="2"/>
                                            </p:txEl>
                                          </p:spTgt>
                                        </p:tgtEl>
                                        <p:attrNameLst>
                                          <p:attrName>style.visibility</p:attrName>
                                        </p:attrNameLst>
                                      </p:cBhvr>
                                      <p:to>
                                        <p:strVal val="visible"/>
                                      </p:to>
                                    </p:set>
                                    <p:anim calcmode="lin" valueType="num">
                                      <p:cBhvr additive="base">
                                        <p:cTn id="13" dur="500"/>
                                        <p:tgtEl>
                                          <p:spTgt spid="734">
                                            <p:txEl>
                                              <p:pRg st="2" end="2"/>
                                            </p:txEl>
                                          </p:spTgt>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34">
                                            <p:txEl>
                                              <p:pRg st="3" end="3"/>
                                            </p:txEl>
                                          </p:spTgt>
                                        </p:tgtEl>
                                        <p:attrNameLst>
                                          <p:attrName>style.visibility</p:attrName>
                                        </p:attrNameLst>
                                      </p:cBhvr>
                                      <p:to>
                                        <p:strVal val="visible"/>
                                      </p:to>
                                    </p:set>
                                    <p:anim calcmode="lin" valueType="num">
                                      <p:cBhvr additive="base">
                                        <p:cTn id="16" dur="500"/>
                                        <p:tgtEl>
                                          <p:spTgt spid="734">
                                            <p:txEl>
                                              <p:pRg st="3" end="3"/>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34">
                                            <p:txEl>
                                              <p:pRg st="4" end="4"/>
                                            </p:txEl>
                                          </p:spTgt>
                                        </p:tgtEl>
                                        <p:attrNameLst>
                                          <p:attrName>style.visibility</p:attrName>
                                        </p:attrNameLst>
                                      </p:cBhvr>
                                      <p:to>
                                        <p:strVal val="visible"/>
                                      </p:to>
                                    </p:set>
                                    <p:anim calcmode="lin" valueType="num">
                                      <p:cBhvr additive="base">
                                        <p:cTn id="19" dur="500"/>
                                        <p:tgtEl>
                                          <p:spTgt spid="734">
                                            <p:txEl>
                                              <p:pRg st="4" end="4"/>
                                            </p:txEl>
                                          </p:spTgt>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34">
                                            <p:txEl>
                                              <p:pRg st="5" end="5"/>
                                            </p:txEl>
                                          </p:spTgt>
                                        </p:tgtEl>
                                        <p:attrNameLst>
                                          <p:attrName>style.visibility</p:attrName>
                                        </p:attrNameLst>
                                      </p:cBhvr>
                                      <p:to>
                                        <p:strVal val="visible"/>
                                      </p:to>
                                    </p:set>
                                    <p:anim calcmode="lin" valueType="num">
                                      <p:cBhvr additive="base">
                                        <p:cTn id="22" dur="500"/>
                                        <p:tgtEl>
                                          <p:spTgt spid="734">
                                            <p:txEl>
                                              <p:pRg st="5" end="5"/>
                                            </p:txEl>
                                          </p:spTgt>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36"/>
                                        </p:tgtEl>
                                        <p:attrNameLst>
                                          <p:attrName>style.visibility</p:attrName>
                                        </p:attrNameLst>
                                      </p:cBhvr>
                                      <p:to>
                                        <p:strVal val="visible"/>
                                      </p:to>
                                    </p:set>
                                    <p:anim calcmode="lin" valueType="num">
                                      <p:cBhvr additive="base">
                                        <p:cTn id="25" dur="500"/>
                                        <p:tgtEl>
                                          <p:spTgt spid="73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735"/>
                                        </p:tgtEl>
                                        <p:attrNameLst>
                                          <p:attrName>style.visibility</p:attrName>
                                        </p:attrNameLst>
                                      </p:cBhvr>
                                      <p:to>
                                        <p:strVal val="visible"/>
                                      </p:to>
                                    </p:set>
                                    <p:anim calcmode="lin" valueType="num">
                                      <p:cBhvr additive="base">
                                        <p:cTn id="30" dur="500"/>
                                        <p:tgtEl>
                                          <p:spTgt spid="7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105"/>
          <p:cNvSpPr txBox="1">
            <a:spLocks noGrp="1"/>
          </p:cNvSpPr>
          <p:nvPr>
            <p:ph type="title"/>
          </p:nvPr>
        </p:nvSpPr>
        <p:spPr>
          <a:xfrm>
            <a:off x="467544" y="519522"/>
            <a:ext cx="8229600" cy="8574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2600"/>
              <a:t>סונאר אקטיבי</a:t>
            </a:r>
            <a:endParaRPr sz="2600"/>
          </a:p>
        </p:txBody>
      </p:sp>
      <p:pic>
        <p:nvPicPr>
          <p:cNvPr id="742" name="Google Shape;742;p105"/>
          <p:cNvPicPr preferRelativeResize="0">
            <a:picLocks noGrp="1"/>
          </p:cNvPicPr>
          <p:nvPr>
            <p:ph type="body" idx="1"/>
          </p:nvPr>
        </p:nvPicPr>
        <p:blipFill rotWithShape="1">
          <a:blip r:embed="rId3">
            <a:alphaModFix/>
          </a:blip>
          <a:srcRect/>
          <a:stretch/>
        </p:blipFill>
        <p:spPr>
          <a:xfrm>
            <a:off x="251520" y="1528588"/>
            <a:ext cx="5184600" cy="2091600"/>
          </a:xfrm>
          <a:prstGeom prst="rect">
            <a:avLst/>
          </a:prstGeom>
          <a:noFill/>
          <a:ln>
            <a:noFill/>
          </a:ln>
        </p:spPr>
      </p:pic>
      <p:sp>
        <p:nvSpPr>
          <p:cNvPr id="743" name="Google Shape;743;p105"/>
          <p:cNvSpPr txBox="1"/>
          <p:nvPr/>
        </p:nvSpPr>
        <p:spPr>
          <a:xfrm>
            <a:off x="5657856" y="1545636"/>
            <a:ext cx="3443700" cy="810000"/>
          </a:xfrm>
          <a:prstGeom prst="rect">
            <a:avLst/>
          </a:prstGeom>
          <a:noFill/>
          <a:ln>
            <a:noFill/>
          </a:ln>
        </p:spPr>
        <p:txBody>
          <a:bodyPr spcFirstLastPara="1" wrap="square" lIns="0" tIns="45700" rIns="0" bIns="0" anchor="b" anchorCtr="0">
            <a:normAutofit fontScale="77500" lnSpcReduction="20000"/>
          </a:bodyPr>
          <a:lstStyle/>
          <a:p>
            <a:pPr marL="0" marR="0" lvl="0" indent="0" algn="r" rtl="1">
              <a:spcBef>
                <a:spcPts val="0"/>
              </a:spcBef>
              <a:spcAft>
                <a:spcPts val="0"/>
              </a:spcAft>
              <a:buClr>
                <a:schemeClr val="dk1"/>
              </a:buClr>
              <a:buSzPct val="100000"/>
              <a:buFont typeface="Constantia"/>
              <a:buNone/>
            </a:pPr>
            <a:r>
              <a:rPr lang="iw" sz="2600">
                <a:solidFill>
                  <a:schemeClr val="dk1"/>
                </a:solidFill>
              </a:rPr>
              <a:t>1. משדרים גל קול קצר.</a:t>
            </a:r>
            <a:endParaRPr sz="2600">
              <a:solidFill>
                <a:schemeClr val="dk1"/>
              </a:solidFill>
            </a:endParaRPr>
          </a:p>
          <a:p>
            <a:pPr marL="0" marR="0" lvl="0" indent="0" algn="r" rtl="1">
              <a:spcBef>
                <a:spcPts val="0"/>
              </a:spcBef>
              <a:spcAft>
                <a:spcPts val="0"/>
              </a:spcAft>
              <a:buClr>
                <a:schemeClr val="dk2"/>
              </a:buClr>
              <a:buSzPct val="100000"/>
              <a:buFont typeface="Calibri"/>
              <a:buNone/>
            </a:pPr>
            <a:endParaRPr sz="2600">
              <a:solidFill>
                <a:schemeClr val="dk1"/>
              </a:solidFill>
            </a:endParaRPr>
          </a:p>
          <a:p>
            <a:pPr marL="514350" marR="0" lvl="0" indent="-349250" algn="ctr" rtl="1">
              <a:spcBef>
                <a:spcPts val="0"/>
              </a:spcBef>
              <a:spcAft>
                <a:spcPts val="0"/>
              </a:spcAft>
              <a:buClr>
                <a:schemeClr val="dk2"/>
              </a:buClr>
              <a:buSzPct val="100000"/>
              <a:buFont typeface="Calibri"/>
              <a:buNone/>
            </a:pPr>
            <a:endParaRPr sz="2600">
              <a:solidFill>
                <a:schemeClr val="dk1"/>
              </a:solidFill>
            </a:endParaRPr>
          </a:p>
        </p:txBody>
      </p:sp>
      <p:sp>
        <p:nvSpPr>
          <p:cNvPr id="744" name="Google Shape;744;p105"/>
          <p:cNvSpPr txBox="1"/>
          <p:nvPr/>
        </p:nvSpPr>
        <p:spPr>
          <a:xfrm>
            <a:off x="5657856" y="2139702"/>
            <a:ext cx="3443700" cy="648000"/>
          </a:xfrm>
          <a:prstGeom prst="rect">
            <a:avLst/>
          </a:prstGeom>
          <a:noFill/>
          <a:ln>
            <a:noFill/>
          </a:ln>
        </p:spPr>
        <p:txBody>
          <a:bodyPr spcFirstLastPara="1" wrap="square" lIns="0" tIns="45700" rIns="0" bIns="0" anchor="b" anchorCtr="0">
            <a:normAutofit fontScale="32500" lnSpcReduction="10000"/>
          </a:bodyPr>
          <a:lstStyle/>
          <a:p>
            <a:pPr marL="0" marR="0" lvl="0" indent="0" algn="r" rtl="1">
              <a:spcBef>
                <a:spcPts val="0"/>
              </a:spcBef>
              <a:spcAft>
                <a:spcPts val="0"/>
              </a:spcAft>
              <a:buClr>
                <a:schemeClr val="dk2"/>
              </a:buClr>
              <a:buSzPct val="100000"/>
              <a:buFont typeface="Calibri"/>
              <a:buNone/>
            </a:pPr>
            <a:endParaRPr sz="2600">
              <a:solidFill>
                <a:schemeClr val="dk1"/>
              </a:solidFill>
            </a:endParaRPr>
          </a:p>
          <a:p>
            <a:pPr marL="0" marR="0" lvl="0" indent="0" algn="r" rtl="1">
              <a:spcBef>
                <a:spcPts val="0"/>
              </a:spcBef>
              <a:spcAft>
                <a:spcPts val="0"/>
              </a:spcAft>
              <a:buClr>
                <a:schemeClr val="dk1"/>
              </a:buClr>
              <a:buSzPct val="50233"/>
              <a:buFont typeface="Constantia"/>
              <a:buNone/>
            </a:pPr>
            <a:r>
              <a:rPr lang="iw" sz="5176">
                <a:solidFill>
                  <a:schemeClr val="dk1"/>
                </a:solidFill>
              </a:rPr>
              <a:t>2. הגל פוגע בעצם.</a:t>
            </a:r>
            <a:endParaRPr sz="5176">
              <a:solidFill>
                <a:schemeClr val="dk1"/>
              </a:solidFill>
            </a:endParaRPr>
          </a:p>
          <a:p>
            <a:pPr marL="0" marR="0" lvl="0" indent="0" algn="r" rtl="1">
              <a:spcBef>
                <a:spcPts val="0"/>
              </a:spcBef>
              <a:spcAft>
                <a:spcPts val="0"/>
              </a:spcAft>
              <a:buClr>
                <a:schemeClr val="dk2"/>
              </a:buClr>
              <a:buSzPct val="100000"/>
              <a:buFont typeface="Calibri"/>
              <a:buNone/>
            </a:pPr>
            <a:endParaRPr sz="2600" b="0">
              <a:solidFill>
                <a:schemeClr val="dk1"/>
              </a:solidFill>
              <a:latin typeface="Constantia"/>
              <a:ea typeface="Constantia"/>
              <a:cs typeface="Constantia"/>
              <a:sym typeface="Constantia"/>
            </a:endParaRPr>
          </a:p>
          <a:p>
            <a:pPr marL="514350" marR="0" lvl="0" indent="-349250" algn="ctr" rtl="1">
              <a:spcBef>
                <a:spcPts val="0"/>
              </a:spcBef>
              <a:spcAft>
                <a:spcPts val="0"/>
              </a:spcAft>
              <a:buClr>
                <a:schemeClr val="dk2"/>
              </a:buClr>
              <a:buSzPct val="100000"/>
              <a:buFont typeface="Calibri"/>
              <a:buNone/>
            </a:pPr>
            <a:endParaRPr sz="2600" b="0">
              <a:solidFill>
                <a:schemeClr val="dk1"/>
              </a:solidFill>
              <a:latin typeface="Constantia"/>
              <a:ea typeface="Constantia"/>
              <a:cs typeface="Constantia"/>
              <a:sym typeface="Constantia"/>
            </a:endParaRPr>
          </a:p>
        </p:txBody>
      </p:sp>
      <p:sp>
        <p:nvSpPr>
          <p:cNvPr id="745" name="Google Shape;745;p105"/>
          <p:cNvSpPr txBox="1"/>
          <p:nvPr/>
        </p:nvSpPr>
        <p:spPr>
          <a:xfrm>
            <a:off x="5690366" y="2469049"/>
            <a:ext cx="3443700" cy="1134300"/>
          </a:xfrm>
          <a:prstGeom prst="rect">
            <a:avLst/>
          </a:prstGeom>
          <a:noFill/>
          <a:ln>
            <a:noFill/>
          </a:ln>
        </p:spPr>
        <p:txBody>
          <a:bodyPr spcFirstLastPara="1" wrap="square" lIns="0" tIns="45700" rIns="0" bIns="0" anchor="b" anchorCtr="0">
            <a:normAutofit fontScale="62500"/>
          </a:bodyPr>
          <a:lstStyle/>
          <a:p>
            <a:pPr marL="0" marR="0" lvl="0" indent="0" algn="r" rtl="1">
              <a:spcBef>
                <a:spcPts val="0"/>
              </a:spcBef>
              <a:spcAft>
                <a:spcPts val="0"/>
              </a:spcAft>
              <a:buClr>
                <a:schemeClr val="dk2"/>
              </a:buClr>
              <a:buSzPct val="100000"/>
              <a:buFont typeface="Calibri"/>
              <a:buNone/>
            </a:pPr>
            <a:endParaRPr sz="2600">
              <a:solidFill>
                <a:schemeClr val="dk1"/>
              </a:solidFill>
            </a:endParaRPr>
          </a:p>
          <a:p>
            <a:pPr marL="0" marR="0" lvl="0" indent="0" algn="r" rtl="1">
              <a:spcBef>
                <a:spcPts val="0"/>
              </a:spcBef>
              <a:spcAft>
                <a:spcPts val="0"/>
              </a:spcAft>
              <a:buClr>
                <a:schemeClr val="dk1"/>
              </a:buClr>
              <a:buSzPct val="100000"/>
              <a:buFont typeface="Constantia"/>
              <a:buNone/>
            </a:pPr>
            <a:r>
              <a:rPr lang="iw" sz="2600">
                <a:solidFill>
                  <a:schemeClr val="dk1"/>
                </a:solidFill>
              </a:rPr>
              <a:t>3. הגל חוזר מהעצם אל המקום ממנו שודר.</a:t>
            </a:r>
            <a:endParaRPr sz="2600">
              <a:solidFill>
                <a:schemeClr val="dk1"/>
              </a:solidFill>
            </a:endParaRPr>
          </a:p>
          <a:p>
            <a:pPr marL="0" marR="0" lvl="0" indent="0" algn="r" rtl="1">
              <a:spcBef>
                <a:spcPts val="0"/>
              </a:spcBef>
              <a:spcAft>
                <a:spcPts val="0"/>
              </a:spcAft>
              <a:buClr>
                <a:schemeClr val="dk2"/>
              </a:buClr>
              <a:buSzPct val="100000"/>
              <a:buFont typeface="Calibri"/>
              <a:buNone/>
            </a:pPr>
            <a:endParaRPr sz="2600">
              <a:solidFill>
                <a:schemeClr val="dk1"/>
              </a:solidFill>
            </a:endParaRPr>
          </a:p>
          <a:p>
            <a:pPr marL="514350" marR="0" lvl="0" indent="-349250" algn="ctr" rtl="1">
              <a:spcBef>
                <a:spcPts val="0"/>
              </a:spcBef>
              <a:spcAft>
                <a:spcPts val="0"/>
              </a:spcAft>
              <a:buClr>
                <a:schemeClr val="dk2"/>
              </a:buClr>
              <a:buSzPct val="100000"/>
              <a:buFont typeface="Calibri"/>
              <a:buNone/>
            </a:pPr>
            <a:endParaRPr sz="2600">
              <a:solidFill>
                <a:schemeClr val="dk1"/>
              </a:solidFill>
            </a:endParaRPr>
          </a:p>
        </p:txBody>
      </p:sp>
      <p:sp>
        <p:nvSpPr>
          <p:cNvPr id="746" name="Google Shape;746;p105"/>
          <p:cNvSpPr txBox="1"/>
          <p:nvPr/>
        </p:nvSpPr>
        <p:spPr>
          <a:xfrm>
            <a:off x="5674710" y="3427665"/>
            <a:ext cx="3443700" cy="1466400"/>
          </a:xfrm>
          <a:prstGeom prst="rect">
            <a:avLst/>
          </a:prstGeom>
          <a:noFill/>
          <a:ln>
            <a:noFill/>
          </a:ln>
        </p:spPr>
        <p:txBody>
          <a:bodyPr spcFirstLastPara="1" wrap="square" lIns="0" tIns="45700" rIns="0" bIns="0" anchor="b" anchorCtr="0">
            <a:normAutofit lnSpcReduction="10000"/>
          </a:bodyPr>
          <a:lstStyle/>
          <a:p>
            <a:pPr marL="0" marR="0" lvl="0" indent="0" algn="r" rtl="1">
              <a:spcBef>
                <a:spcPts val="0"/>
              </a:spcBef>
              <a:spcAft>
                <a:spcPts val="0"/>
              </a:spcAft>
              <a:buClr>
                <a:schemeClr val="dk2"/>
              </a:buClr>
              <a:buSzPts val="2600"/>
              <a:buFont typeface="Calibri"/>
              <a:buNone/>
            </a:pPr>
            <a:endParaRPr sz="1790">
              <a:solidFill>
                <a:schemeClr val="dk1"/>
              </a:solidFill>
            </a:endParaRPr>
          </a:p>
          <a:p>
            <a:pPr marL="0" marR="0" lvl="0" indent="0" algn="r" rtl="1">
              <a:spcBef>
                <a:spcPts val="0"/>
              </a:spcBef>
              <a:spcAft>
                <a:spcPts val="0"/>
              </a:spcAft>
              <a:buClr>
                <a:schemeClr val="dk1"/>
              </a:buClr>
              <a:buSzPts val="2600"/>
              <a:buFont typeface="Constantia"/>
              <a:buNone/>
            </a:pPr>
            <a:r>
              <a:rPr lang="iw" sz="1790">
                <a:solidFill>
                  <a:schemeClr val="dk1"/>
                </a:solidFill>
              </a:rPr>
              <a:t>4. על ידי מדידת הזמן שלוקח לקול לחזור ועל ידי</a:t>
            </a:r>
            <a:r>
              <a:rPr lang="iw" sz="990">
                <a:solidFill>
                  <a:schemeClr val="dk1"/>
                </a:solidFill>
              </a:rPr>
              <a:t> </a:t>
            </a:r>
            <a:r>
              <a:rPr lang="iw" sz="1692">
                <a:solidFill>
                  <a:schemeClr val="dk1"/>
                </a:solidFill>
              </a:rPr>
              <a:t>ידיעת</a:t>
            </a:r>
            <a:r>
              <a:rPr lang="iw" sz="990">
                <a:solidFill>
                  <a:schemeClr val="dk1"/>
                </a:solidFill>
              </a:rPr>
              <a:t> </a:t>
            </a:r>
            <a:r>
              <a:rPr lang="iw" sz="1692">
                <a:solidFill>
                  <a:schemeClr val="dk1"/>
                </a:solidFill>
              </a:rPr>
              <a:t>מהירות</a:t>
            </a:r>
            <a:r>
              <a:rPr lang="iw" sz="1790">
                <a:solidFill>
                  <a:schemeClr val="dk1"/>
                </a:solidFill>
              </a:rPr>
              <a:t> הקול במים, ניתן לחשב את מרחק העצם.</a:t>
            </a:r>
            <a:endParaRPr sz="590"/>
          </a:p>
          <a:p>
            <a:pPr marL="514350" marR="0" lvl="0" indent="-361633" algn="ctr" rtl="1">
              <a:spcBef>
                <a:spcPts val="0"/>
              </a:spcBef>
              <a:spcAft>
                <a:spcPts val="0"/>
              </a:spcAft>
              <a:buClr>
                <a:schemeClr val="dk2"/>
              </a:buClr>
              <a:buSzPts val="2600"/>
              <a:buFont typeface="Calibri"/>
              <a:buNone/>
            </a:pPr>
            <a:endParaRPr sz="2600" b="0">
              <a:solidFill>
                <a:schemeClr val="dk1"/>
              </a:solidFill>
              <a:latin typeface="Constantia"/>
              <a:ea typeface="Constantia"/>
              <a:cs typeface="Constantia"/>
              <a:sym typeface="Constantia"/>
            </a:endParaRPr>
          </a:p>
        </p:txBody>
      </p:sp>
      <p:sp>
        <p:nvSpPr>
          <p:cNvPr id="747" name="Google Shape;747;p105"/>
          <p:cNvSpPr txBox="1"/>
          <p:nvPr/>
        </p:nvSpPr>
        <p:spPr>
          <a:xfrm>
            <a:off x="107504" y="3566324"/>
            <a:ext cx="5256600" cy="1466400"/>
          </a:xfrm>
          <a:prstGeom prst="rect">
            <a:avLst/>
          </a:prstGeom>
          <a:noFill/>
          <a:ln>
            <a:noFill/>
          </a:ln>
        </p:spPr>
        <p:txBody>
          <a:bodyPr spcFirstLastPara="1" wrap="square" lIns="0" tIns="45700" rIns="0" bIns="0" anchor="b" anchorCtr="0">
            <a:normAutofit/>
          </a:bodyPr>
          <a:lstStyle/>
          <a:p>
            <a:pPr marL="0" marR="0" lvl="0" indent="0" algn="r" rtl="1">
              <a:lnSpc>
                <a:spcPct val="80000"/>
              </a:lnSpc>
              <a:spcBef>
                <a:spcPts val="0"/>
              </a:spcBef>
              <a:spcAft>
                <a:spcPts val="0"/>
              </a:spcAft>
              <a:buClr>
                <a:schemeClr val="dk1"/>
              </a:buClr>
              <a:buSzPts val="2600"/>
              <a:buFont typeface="Constantia"/>
              <a:buNone/>
            </a:pPr>
            <a:r>
              <a:rPr lang="iw" sz="2200">
                <a:solidFill>
                  <a:schemeClr val="dk1"/>
                </a:solidFill>
              </a:rPr>
              <a:t>5. </a:t>
            </a:r>
            <a:r>
              <a:rPr lang="iw" sz="1900">
                <a:solidFill>
                  <a:schemeClr val="dk1"/>
                </a:solidFill>
              </a:rPr>
              <a:t>ניתן גם לחשב את כיוון העצם על ידי האזנה במקביל מכמה משדרי קול שהפרשי המרחק ביניהם ידועים, ומדידת ההפרשים בזמני ההגעה של הגל המוחזר.</a:t>
            </a:r>
            <a:endParaRPr sz="19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3"/>
                                        </p:tgtEl>
                                        <p:attrNameLst>
                                          <p:attrName>style.visibility</p:attrName>
                                        </p:attrNameLst>
                                      </p:cBhvr>
                                      <p:to>
                                        <p:strVal val="visible"/>
                                      </p:to>
                                    </p:set>
                                    <p:anim calcmode="lin" valueType="num">
                                      <p:cBhvr additive="base">
                                        <p:cTn id="7" dur="500"/>
                                        <p:tgtEl>
                                          <p:spTgt spid="743"/>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44"/>
                                        </p:tgtEl>
                                        <p:attrNameLst>
                                          <p:attrName>style.visibility</p:attrName>
                                        </p:attrNameLst>
                                      </p:cBhvr>
                                      <p:to>
                                        <p:strVal val="visible"/>
                                      </p:to>
                                    </p:set>
                                    <p:anim calcmode="lin" valueType="num">
                                      <p:cBhvr additive="base">
                                        <p:cTn id="12" dur="500"/>
                                        <p:tgtEl>
                                          <p:spTgt spid="744"/>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45"/>
                                        </p:tgtEl>
                                        <p:attrNameLst>
                                          <p:attrName>style.visibility</p:attrName>
                                        </p:attrNameLst>
                                      </p:cBhvr>
                                      <p:to>
                                        <p:strVal val="visible"/>
                                      </p:to>
                                    </p:set>
                                    <p:anim calcmode="lin" valueType="num">
                                      <p:cBhvr additive="base">
                                        <p:cTn id="17" dur="500"/>
                                        <p:tgtEl>
                                          <p:spTgt spid="74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46"/>
                                        </p:tgtEl>
                                        <p:attrNameLst>
                                          <p:attrName>style.visibility</p:attrName>
                                        </p:attrNameLst>
                                      </p:cBhvr>
                                      <p:to>
                                        <p:strVal val="visible"/>
                                      </p:to>
                                    </p:set>
                                    <p:anim calcmode="lin" valueType="num">
                                      <p:cBhvr additive="base">
                                        <p:cTn id="22" dur="500"/>
                                        <p:tgtEl>
                                          <p:spTgt spid="74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47"/>
                                        </p:tgtEl>
                                        <p:attrNameLst>
                                          <p:attrName>style.visibility</p:attrName>
                                        </p:attrNameLst>
                                      </p:cBhvr>
                                      <p:to>
                                        <p:strVal val="visible"/>
                                      </p:to>
                                    </p:set>
                                    <p:anim calcmode="lin" valueType="num">
                                      <p:cBhvr additive="base">
                                        <p:cTn id="27" dur="500"/>
                                        <p:tgtEl>
                                          <p:spTgt spid="7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106"/>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שימוש בסונאר אקטיבי על ידי בעלי חיים ימיים</a:t>
            </a:r>
            <a:endParaRPr/>
          </a:p>
        </p:txBody>
      </p:sp>
      <p:sp>
        <p:nvSpPr>
          <p:cNvPr id="753" name="Google Shape;753;p106"/>
          <p:cNvSpPr txBox="1">
            <a:spLocks noGrp="1"/>
          </p:cNvSpPr>
          <p:nvPr>
            <p:ph type="body" idx="1"/>
          </p:nvPr>
        </p:nvSpPr>
        <p:spPr>
          <a:xfrm>
            <a:off x="457200" y="1088708"/>
            <a:ext cx="8229600" cy="2469000"/>
          </a:xfrm>
          <a:prstGeom prst="rect">
            <a:avLst/>
          </a:prstGeom>
          <a:noFill/>
          <a:ln>
            <a:noFill/>
          </a:ln>
        </p:spPr>
        <p:txBody>
          <a:bodyPr spcFirstLastPara="1" wrap="square" lIns="91425" tIns="45700" rIns="91425" bIns="45700" anchor="t" anchorCtr="0">
            <a:normAutofit/>
          </a:bodyPr>
          <a:lstStyle/>
          <a:p>
            <a:pPr marL="274320" lvl="0" indent="-274320" algn="r" rtl="1">
              <a:spcBef>
                <a:spcPts val="0"/>
              </a:spcBef>
              <a:spcAft>
                <a:spcPts val="1200"/>
              </a:spcAft>
              <a:buClr>
                <a:schemeClr val="dk1"/>
              </a:buClr>
              <a:buSzPts val="2470"/>
              <a:buChar char="●"/>
            </a:pPr>
            <a:r>
              <a:rPr lang="iw">
                <a:solidFill>
                  <a:schemeClr val="dk1"/>
                </a:solidFill>
              </a:rPr>
              <a:t>בעלי חיים ימיים כגון לווייתנים </a:t>
            </a:r>
            <a:r>
              <a:rPr lang="iw">
                <a:solidFill>
                  <a:schemeClr val="dk1"/>
                </a:solidFill>
                <a:latin typeface="Arial"/>
                <a:ea typeface="Arial"/>
                <a:cs typeface="Arial"/>
                <a:sym typeface="Arial"/>
              </a:rPr>
              <a:t>ודולפנים</a:t>
            </a:r>
            <a:r>
              <a:rPr lang="iw">
                <a:solidFill>
                  <a:schemeClr val="dk1"/>
                </a:solidFill>
              </a:rPr>
              <a:t> משתמשים בשיטה הדומה </a:t>
            </a:r>
            <a:r>
              <a:rPr lang="iw">
                <a:solidFill>
                  <a:schemeClr val="dk1"/>
                </a:solidFill>
                <a:latin typeface="Arial"/>
                <a:ea typeface="Arial"/>
                <a:cs typeface="Arial"/>
                <a:sym typeface="Arial"/>
              </a:rPr>
              <a:t>לסונאר</a:t>
            </a:r>
            <a:r>
              <a:rPr lang="iw">
                <a:solidFill>
                  <a:schemeClr val="dk1"/>
                </a:solidFill>
              </a:rPr>
              <a:t> אקטיבי.</a:t>
            </a:r>
            <a:endParaRPr>
              <a:solidFill>
                <a:schemeClr val="dk1"/>
              </a:solidFill>
            </a:endParaRPr>
          </a:p>
        </p:txBody>
      </p:sp>
      <p:pic>
        <p:nvPicPr>
          <p:cNvPr id="754" name="Google Shape;754;p106"/>
          <p:cNvPicPr preferRelativeResize="0"/>
          <p:nvPr/>
        </p:nvPicPr>
        <p:blipFill rotWithShape="1">
          <a:blip r:embed="rId3">
            <a:alphaModFix/>
          </a:blip>
          <a:srcRect/>
          <a:stretch/>
        </p:blipFill>
        <p:spPr>
          <a:xfrm>
            <a:off x="971600" y="2341592"/>
            <a:ext cx="3942438" cy="25052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53">
                                            <p:txEl>
                                              <p:pRg st="0" end="0"/>
                                            </p:txEl>
                                          </p:spTgt>
                                        </p:tgtEl>
                                        <p:attrNameLst>
                                          <p:attrName>style.visibility</p:attrName>
                                        </p:attrNameLst>
                                      </p:cBhvr>
                                      <p:to>
                                        <p:strVal val="visible"/>
                                      </p:to>
                                    </p:set>
                                    <p:anim calcmode="lin" valueType="num">
                                      <p:cBhvr additive="base">
                                        <p:cTn id="7" dur="500"/>
                                        <p:tgtEl>
                                          <p:spTgt spid="753">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754"/>
                                        </p:tgtEl>
                                        <p:attrNameLst>
                                          <p:attrName>style.visibility</p:attrName>
                                        </p:attrNameLst>
                                      </p:cBhvr>
                                      <p:to>
                                        <p:strVal val="visible"/>
                                      </p:to>
                                    </p:set>
                                    <p:anim calcmode="lin" valueType="num">
                                      <p:cBhvr additive="base">
                                        <p:cTn id="10" dur="500"/>
                                        <p:tgtEl>
                                          <p:spTgt spid="7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758"/>
        <p:cNvGrpSpPr/>
        <p:nvPr/>
      </p:nvGrpSpPr>
      <p:grpSpPr>
        <a:xfrm>
          <a:off x="0" y="0"/>
          <a:ext cx="0" cy="0"/>
          <a:chOff x="0" y="0"/>
          <a:chExt cx="0" cy="0"/>
        </a:xfrm>
      </p:grpSpPr>
      <p:sp>
        <p:nvSpPr>
          <p:cNvPr id="759" name="Google Shape;759;p107"/>
          <p:cNvSpPr txBox="1">
            <a:spLocks noGrp="1"/>
          </p:cNvSpPr>
          <p:nvPr>
            <p:ph type="title"/>
          </p:nvPr>
        </p:nvSpPr>
        <p:spPr>
          <a:xfrm>
            <a:off x="457200" y="396049"/>
            <a:ext cx="8229600" cy="6432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סונאר פסיבי</a:t>
            </a:r>
            <a:endParaRPr/>
          </a:p>
        </p:txBody>
      </p:sp>
      <p:sp>
        <p:nvSpPr>
          <p:cNvPr id="760" name="Google Shape;760;p107"/>
          <p:cNvSpPr txBox="1">
            <a:spLocks noGrp="1"/>
          </p:cNvSpPr>
          <p:nvPr>
            <p:ph type="body" idx="1"/>
          </p:nvPr>
        </p:nvSpPr>
        <p:spPr>
          <a:xfrm>
            <a:off x="457200" y="1088708"/>
            <a:ext cx="8229600" cy="246900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1200"/>
              </a:spcAft>
              <a:buSzPts val="2470"/>
              <a:buNone/>
            </a:pPr>
            <a:r>
              <a:rPr lang="iw">
                <a:solidFill>
                  <a:schemeClr val="dk1"/>
                </a:solidFill>
                <a:latin typeface="Arial"/>
                <a:ea typeface="Arial"/>
                <a:cs typeface="Arial"/>
                <a:sym typeface="Arial"/>
              </a:rPr>
              <a:t>בסונאר</a:t>
            </a:r>
            <a:r>
              <a:rPr lang="iw">
                <a:solidFill>
                  <a:schemeClr val="dk1"/>
                </a:solidFill>
              </a:rPr>
              <a:t> פסיבי לא משדרים גל קול אלא מאזינים לקולות שפולטים העצמים, למשל בעל חיים, מנוע ספינה או מנוע צוללת. נדרשת רגישות מיקרופונים גבוהה כי האות הנקלט חלש יחסית.</a:t>
            </a:r>
            <a:endParaRPr>
              <a:solidFill>
                <a:schemeClr val="dk1"/>
              </a:solidFill>
            </a:endParaRPr>
          </a:p>
        </p:txBody>
      </p:sp>
      <p:pic>
        <p:nvPicPr>
          <p:cNvPr id="761" name="Google Shape;761;p107"/>
          <p:cNvPicPr preferRelativeResize="0"/>
          <p:nvPr/>
        </p:nvPicPr>
        <p:blipFill rotWithShape="1">
          <a:blip r:embed="rId3">
            <a:alphaModFix/>
          </a:blip>
          <a:srcRect/>
          <a:stretch/>
        </p:blipFill>
        <p:spPr>
          <a:xfrm>
            <a:off x="611560" y="2733768"/>
            <a:ext cx="4162759" cy="2283182"/>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5"/>
        <p:cNvGrpSpPr/>
        <p:nvPr/>
      </p:nvGrpSpPr>
      <p:grpSpPr>
        <a:xfrm>
          <a:off x="0" y="0"/>
          <a:ext cx="0" cy="0"/>
          <a:chOff x="0" y="0"/>
          <a:chExt cx="0" cy="0"/>
        </a:xfrm>
      </p:grpSpPr>
      <p:sp>
        <p:nvSpPr>
          <p:cNvPr id="766" name="Google Shape;766;p108"/>
          <p:cNvSpPr txBox="1">
            <a:spLocks noGrp="1"/>
          </p:cNvSpPr>
          <p:nvPr>
            <p:ph type="title"/>
          </p:nvPr>
        </p:nvSpPr>
        <p:spPr>
          <a:xfrm>
            <a:off x="491850" y="138391"/>
            <a:ext cx="8229600" cy="585600"/>
          </a:xfrm>
          <a:prstGeom prst="rect">
            <a:avLst/>
          </a:prstGeom>
          <a:noFill/>
          <a:ln>
            <a:noFill/>
          </a:ln>
        </p:spPr>
        <p:txBody>
          <a:bodyPr spcFirstLastPara="1" wrap="square" lIns="0" tIns="45700" rIns="0" bIns="0" anchor="b" anchorCtr="0">
            <a:normAutofit/>
          </a:bodyPr>
          <a:lstStyle/>
          <a:p>
            <a:pPr marL="0" lvl="0" indent="0" algn="ctr" rtl="1">
              <a:spcBef>
                <a:spcPts val="0"/>
              </a:spcBef>
              <a:spcAft>
                <a:spcPts val="0"/>
              </a:spcAft>
              <a:buClr>
                <a:srgbClr val="1385ED"/>
              </a:buClr>
              <a:buSzPts val="3200"/>
              <a:buFont typeface="Calibri"/>
              <a:buNone/>
            </a:pPr>
            <a:r>
              <a:rPr lang="iw" sz="3200" b="1"/>
              <a:t>כמה שימושים של סונאר</a:t>
            </a:r>
            <a:endParaRPr sz="3200" b="1"/>
          </a:p>
        </p:txBody>
      </p:sp>
      <p:sp>
        <p:nvSpPr>
          <p:cNvPr id="767" name="Google Shape;767;p108"/>
          <p:cNvSpPr txBox="1">
            <a:spLocks noGrp="1"/>
          </p:cNvSpPr>
          <p:nvPr>
            <p:ph type="body" idx="1"/>
          </p:nvPr>
        </p:nvSpPr>
        <p:spPr>
          <a:xfrm>
            <a:off x="107500" y="796625"/>
            <a:ext cx="8712900" cy="4130400"/>
          </a:xfrm>
          <a:prstGeom prst="rect">
            <a:avLst/>
          </a:prstGeom>
          <a:noFill/>
          <a:ln>
            <a:noFill/>
          </a:ln>
        </p:spPr>
        <p:txBody>
          <a:bodyPr spcFirstLastPara="1" wrap="square" lIns="91425" tIns="45700" rIns="91425" bIns="45700" anchor="t" anchorCtr="0">
            <a:normAutofit fontScale="92500" lnSpcReduction="20000"/>
          </a:bodyPr>
          <a:lstStyle/>
          <a:p>
            <a:pPr marL="0" lvl="0" indent="0" algn="r" rtl="1">
              <a:spcBef>
                <a:spcPts val="0"/>
              </a:spcBef>
              <a:spcAft>
                <a:spcPts val="0"/>
              </a:spcAft>
              <a:buSzPct val="137222"/>
              <a:buNone/>
            </a:pPr>
            <a:r>
              <a:rPr lang="iw" b="1">
                <a:solidFill>
                  <a:schemeClr val="lt1"/>
                </a:solidFill>
              </a:rPr>
              <a:t>מיפוי קרקעית הים</a:t>
            </a:r>
            <a:endParaRPr>
              <a:solidFill>
                <a:schemeClr val="lt1"/>
              </a:solidFill>
            </a:endParaRPr>
          </a:p>
          <a:p>
            <a:pPr marL="355600" lvl="0" indent="-370089" algn="r" rtl="1">
              <a:spcBef>
                <a:spcPts val="481"/>
              </a:spcBef>
              <a:spcAft>
                <a:spcPts val="0"/>
              </a:spcAft>
              <a:buClr>
                <a:schemeClr val="dk1"/>
              </a:buClr>
              <a:buSzPct val="132736"/>
              <a:buFont typeface="Calibri"/>
              <a:buAutoNum type="arabicPeriod"/>
            </a:pPr>
            <a:r>
              <a:rPr lang="iw" sz="2047">
                <a:solidFill>
                  <a:schemeClr val="dk1"/>
                </a:solidFill>
              </a:rPr>
              <a:t>גלי קול המשודרים על ידי </a:t>
            </a:r>
            <a:r>
              <a:rPr lang="iw" sz="2047">
                <a:solidFill>
                  <a:schemeClr val="dk1"/>
                </a:solidFill>
                <a:latin typeface="Arial"/>
                <a:ea typeface="Arial"/>
                <a:cs typeface="Arial"/>
                <a:sym typeface="Arial"/>
              </a:rPr>
              <a:t>סונאר</a:t>
            </a:r>
            <a:r>
              <a:rPr lang="iw" sz="2047">
                <a:solidFill>
                  <a:schemeClr val="dk1"/>
                </a:solidFill>
              </a:rPr>
              <a:t> אקטיבי נאספים על ידי מדידה של הקול המוחזר זמן קצר לאחר שידורו. </a:t>
            </a:r>
            <a:endParaRPr sz="2047">
              <a:solidFill>
                <a:schemeClr val="dk1"/>
              </a:solidFill>
            </a:endParaRPr>
          </a:p>
          <a:p>
            <a:pPr marL="355600" lvl="0" indent="-210518" algn="r" rtl="1">
              <a:spcBef>
                <a:spcPts val="481"/>
              </a:spcBef>
              <a:spcAft>
                <a:spcPts val="0"/>
              </a:spcAft>
              <a:buSzPct val="120683"/>
              <a:buFont typeface="Calibri"/>
              <a:buNone/>
            </a:pPr>
            <a:endParaRPr sz="2047">
              <a:solidFill>
                <a:schemeClr val="dk1"/>
              </a:solidFill>
            </a:endParaRPr>
          </a:p>
          <a:p>
            <a:pPr marL="355600" lvl="0" indent="-370089" algn="r" rtl="1">
              <a:spcBef>
                <a:spcPts val="481"/>
              </a:spcBef>
              <a:spcAft>
                <a:spcPts val="0"/>
              </a:spcAft>
              <a:buClr>
                <a:schemeClr val="dk1"/>
              </a:buClr>
              <a:buSzPct val="132736"/>
              <a:buFont typeface="Calibri"/>
              <a:buAutoNum type="arabicPeriod"/>
            </a:pPr>
            <a:r>
              <a:rPr lang="iw" sz="2047">
                <a:solidFill>
                  <a:schemeClr val="dk1"/>
                </a:solidFill>
              </a:rPr>
              <a:t>מתוך הזמן שחולף משידור הגל ועד חזרת ההד אפשר לחשב את המרחק לקרקעית הים ממקומות שונים וכך למפות את הקרקעית.</a:t>
            </a:r>
            <a:endParaRPr sz="2047">
              <a:solidFill>
                <a:schemeClr val="dk1"/>
              </a:solidFill>
            </a:endParaRPr>
          </a:p>
          <a:p>
            <a:pPr marL="355600" lvl="0" indent="-210518" algn="r" rtl="1">
              <a:spcBef>
                <a:spcPts val="481"/>
              </a:spcBef>
              <a:spcAft>
                <a:spcPts val="0"/>
              </a:spcAft>
              <a:buSzPct val="120683"/>
              <a:buFont typeface="Calibri"/>
              <a:buNone/>
            </a:pPr>
            <a:endParaRPr sz="2047">
              <a:solidFill>
                <a:schemeClr val="dk1"/>
              </a:solidFill>
            </a:endParaRPr>
          </a:p>
          <a:p>
            <a:pPr marL="0" lvl="0" indent="0" algn="r" rtl="1">
              <a:spcBef>
                <a:spcPts val="481"/>
              </a:spcBef>
              <a:spcAft>
                <a:spcPts val="0"/>
              </a:spcAft>
              <a:buSzPct val="120683"/>
              <a:buNone/>
            </a:pPr>
            <a:r>
              <a:rPr lang="iw" sz="2047" b="1">
                <a:solidFill>
                  <a:schemeClr val="dk1"/>
                </a:solidFill>
              </a:rPr>
              <a:t>איתור כלי טיס שהתרסקו לתוך המים</a:t>
            </a:r>
            <a:endParaRPr sz="2047">
              <a:solidFill>
                <a:schemeClr val="dk1"/>
              </a:solidFill>
            </a:endParaRPr>
          </a:p>
          <a:p>
            <a:pPr marL="0" lvl="0" indent="0" algn="r" rtl="1">
              <a:spcBef>
                <a:spcPts val="481"/>
              </a:spcBef>
              <a:spcAft>
                <a:spcPts val="0"/>
              </a:spcAft>
              <a:buSzPct val="120683"/>
              <a:buNone/>
            </a:pPr>
            <a:endParaRPr sz="2047" b="1">
              <a:solidFill>
                <a:schemeClr val="dk1"/>
              </a:solidFill>
            </a:endParaRPr>
          </a:p>
          <a:p>
            <a:pPr marL="0" lvl="0" indent="0" algn="r" rtl="1">
              <a:spcBef>
                <a:spcPts val="481"/>
              </a:spcBef>
              <a:spcAft>
                <a:spcPts val="0"/>
              </a:spcAft>
              <a:buSzPct val="120683"/>
              <a:buNone/>
            </a:pPr>
            <a:r>
              <a:rPr lang="iw" sz="2047" b="1">
                <a:solidFill>
                  <a:schemeClr val="dk1"/>
                </a:solidFill>
              </a:rPr>
              <a:t>מדידת מהירות של ספינות</a:t>
            </a:r>
            <a:endParaRPr sz="2047">
              <a:solidFill>
                <a:schemeClr val="dk1"/>
              </a:solidFill>
            </a:endParaRPr>
          </a:p>
          <a:p>
            <a:pPr marL="0" lvl="0" indent="0" algn="r" rtl="1">
              <a:spcBef>
                <a:spcPts val="481"/>
              </a:spcBef>
              <a:spcAft>
                <a:spcPts val="0"/>
              </a:spcAft>
              <a:buSzPct val="120683"/>
              <a:buNone/>
            </a:pPr>
            <a:endParaRPr sz="2047" b="1">
              <a:solidFill>
                <a:schemeClr val="dk1"/>
              </a:solidFill>
            </a:endParaRPr>
          </a:p>
          <a:p>
            <a:pPr marL="0" lvl="0" indent="0" algn="r" rtl="1">
              <a:spcBef>
                <a:spcPts val="481"/>
              </a:spcBef>
              <a:spcAft>
                <a:spcPts val="1200"/>
              </a:spcAft>
              <a:buSzPct val="120683"/>
              <a:buNone/>
            </a:pPr>
            <a:r>
              <a:rPr lang="iw" sz="2047" b="1">
                <a:solidFill>
                  <a:schemeClr val="dk1"/>
                </a:solidFill>
              </a:rPr>
              <a:t>זיהוי חיים ימיים, גודל הפריטים שבהם ומסתם הכוללת.</a:t>
            </a:r>
            <a:endParaRPr sz="2047">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67">
                                            <p:txEl>
                                              <p:pRg st="0" end="0"/>
                                            </p:txEl>
                                          </p:spTgt>
                                        </p:tgtEl>
                                        <p:attrNameLst>
                                          <p:attrName>style.visibility</p:attrName>
                                        </p:attrNameLst>
                                      </p:cBhvr>
                                      <p:to>
                                        <p:strVal val="visible"/>
                                      </p:to>
                                    </p:set>
                                    <p:anim calcmode="lin" valueType="num">
                                      <p:cBhvr additive="base">
                                        <p:cTn id="7" dur="500"/>
                                        <p:tgtEl>
                                          <p:spTgt spid="7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67">
                                            <p:txEl>
                                              <p:pRg st="1" end="1"/>
                                            </p:txEl>
                                          </p:spTgt>
                                        </p:tgtEl>
                                        <p:attrNameLst>
                                          <p:attrName>style.visibility</p:attrName>
                                        </p:attrNameLst>
                                      </p:cBhvr>
                                      <p:to>
                                        <p:strVal val="visible"/>
                                      </p:to>
                                    </p:set>
                                    <p:anim calcmode="lin" valueType="num">
                                      <p:cBhvr additive="base">
                                        <p:cTn id="12" dur="500"/>
                                        <p:tgtEl>
                                          <p:spTgt spid="7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67">
                                            <p:txEl>
                                              <p:pRg st="2" end="2"/>
                                            </p:txEl>
                                          </p:spTgt>
                                        </p:tgtEl>
                                        <p:attrNameLst>
                                          <p:attrName>style.visibility</p:attrName>
                                        </p:attrNameLst>
                                      </p:cBhvr>
                                      <p:to>
                                        <p:strVal val="visible"/>
                                      </p:to>
                                    </p:set>
                                    <p:anim calcmode="lin" valueType="num">
                                      <p:cBhvr additive="base">
                                        <p:cTn id="17" dur="500"/>
                                        <p:tgtEl>
                                          <p:spTgt spid="7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67">
                                            <p:txEl>
                                              <p:pRg st="3" end="3"/>
                                            </p:txEl>
                                          </p:spTgt>
                                        </p:tgtEl>
                                        <p:attrNameLst>
                                          <p:attrName>style.visibility</p:attrName>
                                        </p:attrNameLst>
                                      </p:cBhvr>
                                      <p:to>
                                        <p:strVal val="visible"/>
                                      </p:to>
                                    </p:set>
                                    <p:anim calcmode="lin" valueType="num">
                                      <p:cBhvr additive="base">
                                        <p:cTn id="22" dur="500"/>
                                        <p:tgtEl>
                                          <p:spTgt spid="7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67">
                                            <p:txEl>
                                              <p:pRg st="4" end="4"/>
                                            </p:txEl>
                                          </p:spTgt>
                                        </p:tgtEl>
                                        <p:attrNameLst>
                                          <p:attrName>style.visibility</p:attrName>
                                        </p:attrNameLst>
                                      </p:cBhvr>
                                      <p:to>
                                        <p:strVal val="visible"/>
                                      </p:to>
                                    </p:set>
                                    <p:anim calcmode="lin" valueType="num">
                                      <p:cBhvr additive="base">
                                        <p:cTn id="27" dur="500"/>
                                        <p:tgtEl>
                                          <p:spTgt spid="76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767">
                                            <p:txEl>
                                              <p:pRg st="5" end="5"/>
                                            </p:txEl>
                                          </p:spTgt>
                                        </p:tgtEl>
                                        <p:attrNameLst>
                                          <p:attrName>style.visibility</p:attrName>
                                        </p:attrNameLst>
                                      </p:cBhvr>
                                      <p:to>
                                        <p:strVal val="visible"/>
                                      </p:to>
                                    </p:set>
                                    <p:anim calcmode="lin" valueType="num">
                                      <p:cBhvr additive="base">
                                        <p:cTn id="32" dur="500"/>
                                        <p:tgtEl>
                                          <p:spTgt spid="76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67">
                                            <p:txEl>
                                              <p:pRg st="6" end="6"/>
                                            </p:txEl>
                                          </p:spTgt>
                                        </p:tgtEl>
                                        <p:attrNameLst>
                                          <p:attrName>style.visibility</p:attrName>
                                        </p:attrNameLst>
                                      </p:cBhvr>
                                      <p:to>
                                        <p:strVal val="visible"/>
                                      </p:to>
                                    </p:set>
                                    <p:anim calcmode="lin" valueType="num">
                                      <p:cBhvr additive="base">
                                        <p:cTn id="37" dur="500"/>
                                        <p:tgtEl>
                                          <p:spTgt spid="76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67">
                                            <p:txEl>
                                              <p:pRg st="7" end="7"/>
                                            </p:txEl>
                                          </p:spTgt>
                                        </p:tgtEl>
                                        <p:attrNameLst>
                                          <p:attrName>style.visibility</p:attrName>
                                        </p:attrNameLst>
                                      </p:cBhvr>
                                      <p:to>
                                        <p:strVal val="visible"/>
                                      </p:to>
                                    </p:set>
                                    <p:anim calcmode="lin" valueType="num">
                                      <p:cBhvr additive="base">
                                        <p:cTn id="42" dur="500"/>
                                        <p:tgtEl>
                                          <p:spTgt spid="76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67">
                                            <p:txEl>
                                              <p:pRg st="8" end="8"/>
                                            </p:txEl>
                                          </p:spTgt>
                                        </p:tgtEl>
                                        <p:attrNameLst>
                                          <p:attrName>style.visibility</p:attrName>
                                        </p:attrNameLst>
                                      </p:cBhvr>
                                      <p:to>
                                        <p:strVal val="visible"/>
                                      </p:to>
                                    </p:set>
                                    <p:anim calcmode="lin" valueType="num">
                                      <p:cBhvr additive="base">
                                        <p:cTn id="47" dur="500"/>
                                        <p:tgtEl>
                                          <p:spTgt spid="76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767">
                                            <p:txEl>
                                              <p:pRg st="9" end="9"/>
                                            </p:txEl>
                                          </p:spTgt>
                                        </p:tgtEl>
                                        <p:attrNameLst>
                                          <p:attrName>style.visibility</p:attrName>
                                        </p:attrNameLst>
                                      </p:cBhvr>
                                      <p:to>
                                        <p:strVal val="visible"/>
                                      </p:to>
                                    </p:set>
                                    <p:anim calcmode="lin" valueType="num">
                                      <p:cBhvr additive="base">
                                        <p:cTn id="52" dur="500"/>
                                        <p:tgtEl>
                                          <p:spTgt spid="76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3031</Words>
  <Application>Microsoft Office PowerPoint</Application>
  <PresentationFormat>‫הצגה על המסך (16:9)</PresentationFormat>
  <Paragraphs>536</Paragraphs>
  <Slides>95</Slides>
  <Notes>95</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95</vt:i4>
      </vt:variant>
    </vt:vector>
  </HeadingPairs>
  <TitlesOfParts>
    <vt:vector size="100" baseType="lpstr">
      <vt:lpstr>Calibri</vt:lpstr>
      <vt:lpstr>Times New Roman</vt:lpstr>
      <vt:lpstr>Arial</vt:lpstr>
      <vt:lpstr>Constantia</vt:lpstr>
      <vt:lpstr>Simple Dark</vt:lpstr>
      <vt:lpstr>אנרגית אור ואנרגית קול  </vt:lpstr>
      <vt:lpstr>אנרגית אור</vt:lpstr>
      <vt:lpstr>מצגת של PowerPoint‏</vt:lpstr>
      <vt:lpstr>מצגת של PowerPoint‏</vt:lpstr>
      <vt:lpstr>מצגת של PowerPoint‏</vt:lpstr>
      <vt:lpstr>מצגת של PowerPoint‏</vt:lpstr>
      <vt:lpstr>מצגת של PowerPoint‏</vt:lpstr>
      <vt:lpstr>אור הוא סוג של אנרגיה</vt:lpstr>
      <vt:lpstr>תופעות המעידות על כך שהאור הוא אנרגיה</vt:lpstr>
      <vt:lpstr>תופעות המעידות על כך שהאור הוא אנרגיה</vt:lpstr>
      <vt:lpstr>רוב המידע מן הסביבה מגיע אלינו באמצעות האור</vt:lpstr>
      <vt:lpstr>הראיה היא רחוקת הטווח ביותר מכל החושים</vt:lpstr>
      <vt:lpstr>כיווני התפשטות האור</vt:lpstr>
      <vt:lpstr>תופעות המעידות על התפשטות האור בכל הכיוונים</vt:lpstr>
      <vt:lpstr>מסלול התפשטותו של האור </vt:lpstr>
      <vt:lpstr>ניסוי לבחינת מסלול התפשטות האור</vt:lpstr>
      <vt:lpstr>מהירות האור</vt:lpstr>
      <vt:lpstr>חישוב מהירות האור</vt:lpstr>
      <vt:lpstr>איך נוצר צל?</vt:lpstr>
      <vt:lpstr>מה הקשר בין מרחק מקור האור מהמחסום לבין גודל הצל הנוצר?</vt:lpstr>
      <vt:lpstr>צל וליקויי מאורות</vt:lpstr>
      <vt:lpstr>מצגת של PowerPoint‏</vt:lpstr>
      <vt:lpstr>מצגת של PowerPoint‏</vt:lpstr>
      <vt:lpstr>ליקוי שמש מלא כפי שנראה בוארנאסי, הודו</vt:lpstr>
      <vt:lpstr>מקורות אור מול גופים מחזירי אור</vt:lpstr>
      <vt:lpstr>מראות</vt:lpstr>
      <vt:lpstr>מראה קמורה ומראה קעורה</vt:lpstr>
      <vt:lpstr>שימושים של מראות קעורות ומראות קמורות</vt:lpstr>
      <vt:lpstr>דוגמאות למקורות אור</vt:lpstr>
      <vt:lpstr>דוגמאות למקורות אור</vt:lpstr>
      <vt:lpstr>השמש היא מקור אור בולט מאד בעולמנו</vt:lpstr>
      <vt:lpstr>דוגמאות לגופים מחזירי אור</vt:lpstr>
      <vt:lpstr>דוגמאות נוספות לגופים מחזירי אור</vt:lpstr>
      <vt:lpstr>גופים שקופים ואטומים</vt:lpstr>
      <vt:lpstr>גופים שקופים ואטומים</vt:lpstr>
      <vt:lpstr>יש גופים ששקופים לקרינות מסוימות אך אטומים לאחרות</vt:lpstr>
      <vt:lpstr>כיצד רואים צבעים?</vt:lpstr>
      <vt:lpstr>האור עשוי ממגוון צבעים</vt:lpstr>
      <vt:lpstr>מצגת של PowerPoint‏</vt:lpstr>
      <vt:lpstr>מצגת של PowerPoint‏</vt:lpstr>
      <vt:lpstr>מהו גוף לבן?</vt:lpstr>
      <vt:lpstr>כשאור פוגע בגוף והוא נבלע בו הגוף מתחמם, אנרגית אור מומרת לאנרגית חום.</vt:lpstr>
      <vt:lpstr>דוגמה לשימוש של בליעת אור</vt:lpstr>
      <vt:lpstr>איך ניתן לפצל את האור הלבן למרכיביו? נפיצה – אור לבן עובר במנסרה ומתפצל לצבעיו.</vt:lpstr>
      <vt:lpstr>ניתן גם לקבל לבן מהצבעים המרכיבים אותו קבלת אור לבן על ידי סביבון ניוטון</vt:lpstr>
      <vt:lpstr>הספקטרום האלקטרומגנטי (כולל קרינה בלתי נראית)</vt:lpstr>
      <vt:lpstr>שבירת אור</vt:lpstr>
      <vt:lpstr>מה רואים  כאן?</vt:lpstr>
      <vt:lpstr>ומה רואים  כאן?</vt:lpstr>
      <vt:lpstr>מצגת של PowerPoint‏</vt:lpstr>
      <vt:lpstr>מצגת של PowerPoint‏</vt:lpstr>
      <vt:lpstr>מה קורה כשאור עובר מתווך שקוף אחד לאחר?</vt:lpstr>
      <vt:lpstr>תופעות של שבירה</vt:lpstr>
      <vt:lpstr>רואים את השמש למעשה עוד לפני שהיא נמצאת על קו האופק.</vt:lpstr>
      <vt:lpstr>שבירת אור דרך מנסרה – מתקבלים צבעי הספקטרום של האור הלבן</vt:lpstr>
      <vt:lpstr>קשת בענן</vt:lpstr>
      <vt:lpstr>קשת בענן – איך זה איך זה קורה?  קשת נגרמת עקב נפיצה של אור שמש כאשר  הוא נשבר בחדירה  וביציאה מטיפות מים שצורתן כדורית בקירוב.</vt:lpstr>
      <vt:lpstr>עדשות</vt:lpstr>
      <vt:lpstr>מצגת של PowerPoint‏</vt:lpstr>
      <vt:lpstr>סוגים שונים של עדשות</vt:lpstr>
      <vt:lpstr>מוקד של עדשה קמורה</vt:lpstr>
      <vt:lpstr>מדוע מוטות קרני האור כאשר הן פוגעות בעדשה?</vt:lpstr>
      <vt:lpstr>שימושים בעדשות</vt:lpstr>
      <vt:lpstr>אנרגית קול</vt:lpstr>
      <vt:lpstr>על מה נדבר?</vt:lpstr>
      <vt:lpstr>מהו קול? </vt:lpstr>
      <vt:lpstr>איך נוצר קול?</vt:lpstr>
      <vt:lpstr>מאפיינים פיזיקליים של קול</vt:lpstr>
      <vt:lpstr>התפשטות דרך תווך חומרי</vt:lpstr>
      <vt:lpstr>תדירות</vt:lpstr>
      <vt:lpstr>תדירות (המשך)</vt:lpstr>
      <vt:lpstr>טווחי תדירויות שמיעה ודיבור של כמה בעלי חיים</vt:lpstr>
      <vt:lpstr>מצגת של PowerPoint‏</vt:lpstr>
      <vt:lpstr>עוצמה</vt:lpstr>
      <vt:lpstr>איך מודדים עוצמת קול?</vt:lpstr>
      <vt:lpstr>כמה דוגמאות לעוצמות קול בדציבלים</vt:lpstr>
      <vt:lpstr>רעש עלול לגרום לנזק לשמיעה</vt:lpstr>
      <vt:lpstr>גוון</vt:lpstr>
      <vt:lpstr>למה הכוונה?</vt:lpstr>
      <vt:lpstr>החזרת קול, פיזור קול, ובליעת קול </vt:lpstr>
      <vt:lpstr>החזרת קול</vt:lpstr>
      <vt:lpstr>דוגמה - החזרת קול בכנסיה</vt:lpstr>
      <vt:lpstr>חישוב מהירות הקול על פי ההד</vt:lpstr>
      <vt:lpstr>פיזור קול</vt:lpstr>
      <vt:lpstr>בליעת קול</vt:lpstr>
      <vt:lpstr>אפקט דופלר </vt:lpstr>
      <vt:lpstr>איך זה קורה?</vt:lpstr>
      <vt:lpstr>מצגת של PowerPoint‏</vt:lpstr>
      <vt:lpstr>שתי דוגמאות לאפקט דופלר</vt:lpstr>
      <vt:lpstr>שימוש של קול- סונאר </vt:lpstr>
      <vt:lpstr>קיימים שני סוגי סונאר</vt:lpstr>
      <vt:lpstr>סונאר אקטיבי</vt:lpstr>
      <vt:lpstr>שימוש בסונאר אקטיבי על ידי בעלי חיים ימיים</vt:lpstr>
      <vt:lpstr>סונאר פסיבי</vt:lpstr>
      <vt:lpstr>כמה שימושים של סונאר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דליה קילים</cp:lastModifiedBy>
  <cp:revision>1</cp:revision>
  <dcterms:modified xsi:type="dcterms:W3CDTF">2026-10-07T11:48:12Z</dcterms:modified>
</cp:coreProperties>
</file>