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30"/>
  </p:notesMasterIdLst>
  <p:sldIdLst>
    <p:sldId id="256" r:id="rId2"/>
    <p:sldId id="266" r:id="rId3"/>
    <p:sldId id="287" r:id="rId4"/>
    <p:sldId id="280" r:id="rId5"/>
    <p:sldId id="269" r:id="rId6"/>
    <p:sldId id="265" r:id="rId7"/>
    <p:sldId id="264" r:id="rId8"/>
    <p:sldId id="262" r:id="rId9"/>
    <p:sldId id="268" r:id="rId10"/>
    <p:sldId id="278" r:id="rId11"/>
    <p:sldId id="271" r:id="rId12"/>
    <p:sldId id="275" r:id="rId13"/>
    <p:sldId id="279" r:id="rId14"/>
    <p:sldId id="272" r:id="rId15"/>
    <p:sldId id="288" r:id="rId16"/>
    <p:sldId id="276" r:id="rId17"/>
    <p:sldId id="263" r:id="rId18"/>
    <p:sldId id="261" r:id="rId19"/>
    <p:sldId id="277" r:id="rId20"/>
    <p:sldId id="270" r:id="rId21"/>
    <p:sldId id="260" r:id="rId22"/>
    <p:sldId id="259" r:id="rId23"/>
    <p:sldId id="258" r:id="rId24"/>
    <p:sldId id="257" r:id="rId25"/>
    <p:sldId id="267" r:id="rId26"/>
    <p:sldId id="273" r:id="rId27"/>
    <p:sldId id="274" r:id="rId28"/>
    <p:sldId id="281" r:id="rId29"/>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i dressler" initials="md" lastIdx="11" clrIdx="0">
    <p:extLst>
      <p:ext uri="{19B8F6BF-5375-455C-9EA6-DF929625EA0E}">
        <p15:presenceInfo xmlns:p15="http://schemas.microsoft.com/office/powerpoint/2012/main" userId="1621ad8585f3c8d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013" autoAdjust="0"/>
    <p:restoredTop sz="69393" autoAdjust="0"/>
  </p:normalViewPr>
  <p:slideViewPr>
    <p:cSldViewPr snapToGrid="0">
      <p:cViewPr varScale="1">
        <p:scale>
          <a:sx n="42" d="100"/>
          <a:sy n="42" d="100"/>
        </p:scale>
        <p:origin x="1107" y="62"/>
      </p:cViewPr>
      <p:guideLst/>
    </p:cSldViewPr>
  </p:slideViewPr>
  <p:notesTextViewPr>
    <p:cViewPr>
      <p:scale>
        <a:sx n="1" d="1"/>
        <a:sy n="1" d="1"/>
      </p:scale>
      <p:origin x="0" y="0"/>
    </p:cViewPr>
  </p:notesTextViewPr>
  <p:sorterViewPr>
    <p:cViewPr>
      <p:scale>
        <a:sx n="100" d="100"/>
        <a:sy n="100" d="100"/>
      </p:scale>
      <p:origin x="0" y="-127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D8794452-6883-4A77-AA5E-638B10D9200A}" type="datetimeFigureOut">
              <a:rPr lang="he-IL" smtClean="0"/>
              <a:t>כ"ד/אייר/תשפ"ו</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FC1C4FBE-3911-47D8-A6B8-90B36D12C2AE}" type="slidenum">
              <a:rPr lang="he-IL" smtClean="0"/>
              <a:t>‹#›</a:t>
            </a:fld>
            <a:endParaRPr lang="he-IL"/>
          </a:p>
        </p:txBody>
      </p:sp>
    </p:spTree>
    <p:extLst>
      <p:ext uri="{BB962C8B-B14F-4D97-AF65-F5344CB8AC3E}">
        <p14:creationId xmlns:p14="http://schemas.microsoft.com/office/powerpoint/2010/main" val="2484542932"/>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txBody>
          <a:bodyPr/>
          <a:lstStyle/>
          <a:p>
            <a:endParaRPr lang="he-IL"/>
          </a:p>
        </p:txBody>
      </p:sp>
      <p:sp>
        <p:nvSpPr>
          <p:cNvPr id="3" name="מציין מיקום של הערות 2"/>
          <p:cNvSpPr>
            <a:spLocks noGrp="1"/>
          </p:cNvSpPr>
          <p:nvPr>
            <p:ph type="body" idx="1"/>
          </p:nvPr>
        </p:nvSpPr>
        <p:spPr/>
        <p:txBody>
          <a:bodyPr/>
          <a:lstStyle/>
          <a:p>
            <a:r>
              <a:rPr lang="he-IL" sz="1200" b="1" i="0" u="none" strike="noStrike" kern="1200" baseline="0" dirty="0">
                <a:solidFill>
                  <a:schemeClr val="tx1"/>
                </a:solidFill>
                <a:latin typeface="+mn-lt"/>
                <a:ea typeface="+mn-ea"/>
                <a:cs typeface="+mn-cs"/>
              </a:rPr>
              <a:t>פתרון החידות: </a:t>
            </a:r>
            <a:r>
              <a:rPr lang="he-IL" sz="1200" b="0" i="0" u="none" strike="noStrike" kern="1200" baseline="0" dirty="0">
                <a:solidFill>
                  <a:schemeClr val="tx1"/>
                </a:solidFill>
                <a:latin typeface="+mn-lt"/>
                <a:ea typeface="+mn-ea"/>
                <a:cs typeface="+mn-cs"/>
              </a:rPr>
              <a:t>1. אנרגייה כימית, 2. אנרגיית תנועה, 3. אנרגיית אור, 4. אנרגייה חשמלית, 5. אנרגיית קול</a:t>
            </a:r>
            <a:endParaRPr lang="he-IL" dirty="0"/>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5</a:t>
            </a:fld>
            <a:endParaRPr lang="he-IL"/>
          </a:p>
        </p:txBody>
      </p:sp>
    </p:spTree>
    <p:extLst>
      <p:ext uri="{BB962C8B-B14F-4D97-AF65-F5344CB8AC3E}">
        <p14:creationId xmlns:p14="http://schemas.microsoft.com/office/powerpoint/2010/main" val="252006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1" i="0" u="none" strike="noStrike" baseline="0" dirty="0">
                <a:latin typeface="FbSpoiler-Bold"/>
              </a:rPr>
              <a:t>פתרון החידות: </a:t>
            </a:r>
            <a:r>
              <a:rPr lang="he-IL" sz="1200" b="0" i="0" u="none" strike="noStrike" baseline="0" dirty="0">
                <a:latin typeface="FbSpoiler-Regular"/>
              </a:rPr>
              <a:t>1. שרירים, 2. בלוטות, 3. סיבי עצבים, 4. דחפים עצביים, 5. תגובה.</a:t>
            </a:r>
            <a:endParaRPr lang="he-IL" dirty="0"/>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14</a:t>
            </a:fld>
            <a:endParaRPr lang="he-IL"/>
          </a:p>
        </p:txBody>
      </p:sp>
    </p:spTree>
    <p:extLst>
      <p:ext uri="{BB962C8B-B14F-4D97-AF65-F5344CB8AC3E}">
        <p14:creationId xmlns:p14="http://schemas.microsoft.com/office/powerpoint/2010/main" val="500182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98BD6-D39E-501B-3C4E-1E236D64D382}"/>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CDC5E7B5-05F9-D8F0-7296-FDB30DB58894}"/>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3BFC9AED-4E0B-F8DA-F524-CDEF8207795D}"/>
              </a:ext>
            </a:extLst>
          </p:cNvPr>
          <p:cNvSpPr>
            <a:spLocks noGrp="1"/>
          </p:cNvSpPr>
          <p:nvPr>
            <p:ph type="body" idx="1"/>
          </p:nvPr>
        </p:nvSpPr>
        <p:spPr/>
        <p:txBody>
          <a:bodyPr/>
          <a:lstStyle/>
          <a:p>
            <a:r>
              <a:rPr lang="he-IL" sz="1200" b="1" i="0" u="none" strike="noStrike" baseline="0" dirty="0">
                <a:latin typeface="FbSpoiler-Regular"/>
              </a:rPr>
              <a:t>פתרון החידות</a:t>
            </a:r>
            <a:r>
              <a:rPr lang="he-IL" sz="1200" b="0" i="0" u="none" strike="noStrike" baseline="0" dirty="0">
                <a:latin typeface="FbSpoiler-Regular"/>
              </a:rPr>
              <a:t>: 1. אור, 2. גוף אטום, 3. גוף שקוף, 4. זכוכית, 5. מים, 6 . אוויר, 7. צל, 8. מראה</a:t>
            </a:r>
            <a:endParaRPr lang="he-IL" dirty="0"/>
          </a:p>
        </p:txBody>
      </p:sp>
      <p:sp>
        <p:nvSpPr>
          <p:cNvPr id="4" name="מציין מיקום של מספר שקופית 3">
            <a:extLst>
              <a:ext uri="{FF2B5EF4-FFF2-40B4-BE49-F238E27FC236}">
                <a16:creationId xmlns:a16="http://schemas.microsoft.com/office/drawing/2014/main" id="{56F3EBD1-6DA5-6993-F326-8A3FD4DE8305}"/>
              </a:ext>
            </a:extLst>
          </p:cNvPr>
          <p:cNvSpPr>
            <a:spLocks noGrp="1"/>
          </p:cNvSpPr>
          <p:nvPr>
            <p:ph type="sldNum" sz="quarter" idx="5"/>
          </p:nvPr>
        </p:nvSpPr>
        <p:spPr/>
        <p:txBody>
          <a:bodyPr/>
          <a:lstStyle/>
          <a:p>
            <a:fld id="{FC1C4FBE-3911-47D8-A6B8-90B36D12C2AE}" type="slidenum">
              <a:rPr lang="he-IL" smtClean="0"/>
              <a:t>15</a:t>
            </a:fld>
            <a:endParaRPr lang="he-IL"/>
          </a:p>
        </p:txBody>
      </p:sp>
    </p:spTree>
    <p:extLst>
      <p:ext uri="{BB962C8B-B14F-4D97-AF65-F5344CB8AC3E}">
        <p14:creationId xmlns:p14="http://schemas.microsoft.com/office/powerpoint/2010/main" val="4231559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BD391-0481-5B0D-24EF-1827064C0D9D}"/>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888DD1AE-CA78-632B-355C-CE5FA9B1B038}"/>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ED021A0B-3772-563B-9B10-D6658C27CCD3}"/>
              </a:ext>
            </a:extLst>
          </p:cNvPr>
          <p:cNvSpPr>
            <a:spLocks noGrp="1"/>
          </p:cNvSpPr>
          <p:nvPr>
            <p:ph type="body" idx="1"/>
          </p:nvPr>
        </p:nvSpPr>
        <p:spPr/>
        <p:txBody>
          <a:bodyPr/>
          <a:lstStyle/>
          <a:p>
            <a:r>
              <a:rPr lang="he-IL" sz="1200" b="1" i="0" u="none" strike="noStrike" baseline="0" dirty="0">
                <a:latin typeface="FbSpoiler-Regular"/>
              </a:rPr>
              <a:t>פתרון החידות</a:t>
            </a:r>
            <a:r>
              <a:rPr lang="he-IL" sz="1200" b="0" i="0" u="none" strike="noStrike" baseline="0" dirty="0">
                <a:latin typeface="FbSpoiler-Regular"/>
              </a:rPr>
              <a:t>: 9. גוף כהה, 10. גלגל ניוטון, 11. עדשה, 12. נפיצה</a:t>
            </a:r>
            <a:endParaRPr lang="he-IL" dirty="0"/>
          </a:p>
        </p:txBody>
      </p:sp>
      <p:sp>
        <p:nvSpPr>
          <p:cNvPr id="4" name="מציין מיקום של מספר שקופית 3">
            <a:extLst>
              <a:ext uri="{FF2B5EF4-FFF2-40B4-BE49-F238E27FC236}">
                <a16:creationId xmlns:a16="http://schemas.microsoft.com/office/drawing/2014/main" id="{5C097C2B-64F2-EAAB-EEF1-290BEC2354EF}"/>
              </a:ext>
            </a:extLst>
          </p:cNvPr>
          <p:cNvSpPr>
            <a:spLocks noGrp="1"/>
          </p:cNvSpPr>
          <p:nvPr>
            <p:ph type="sldNum" sz="quarter" idx="5"/>
          </p:nvPr>
        </p:nvSpPr>
        <p:spPr/>
        <p:txBody>
          <a:bodyPr/>
          <a:lstStyle/>
          <a:p>
            <a:fld id="{FC1C4FBE-3911-47D8-A6B8-90B36D12C2AE}" type="slidenum">
              <a:rPr lang="he-IL" smtClean="0"/>
              <a:t>16</a:t>
            </a:fld>
            <a:endParaRPr lang="he-IL"/>
          </a:p>
        </p:txBody>
      </p:sp>
    </p:spTree>
    <p:extLst>
      <p:ext uri="{BB962C8B-B14F-4D97-AF65-F5344CB8AC3E}">
        <p14:creationId xmlns:p14="http://schemas.microsoft.com/office/powerpoint/2010/main" val="481797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1" i="0" u="none" strike="noStrike" baseline="0" dirty="0">
                <a:latin typeface="FbSpoiler-Regular"/>
              </a:rPr>
              <a:t>פתרון החידות</a:t>
            </a:r>
            <a:r>
              <a:rPr lang="he-IL" sz="1200" b="0" i="0" u="none" strike="noStrike" baseline="0" dirty="0">
                <a:latin typeface="FbSpoiler-Regular"/>
              </a:rPr>
              <a:t>: 1. </a:t>
            </a:r>
            <a:r>
              <a:rPr lang="he-IL" sz="1200" b="0" i="0" u="none" strike="noStrike" kern="1200" baseline="0" dirty="0">
                <a:solidFill>
                  <a:schemeClr val="tx1"/>
                </a:solidFill>
                <a:latin typeface="+mn-lt"/>
                <a:ea typeface="+mn-ea"/>
                <a:cs typeface="+mn-cs"/>
              </a:rPr>
              <a:t>משקפי ראייה או עדשות מגע, 2. מגדלת, 3. מיקרוסקופ, 4. טלסקופ, 5. משקפת.</a:t>
            </a:r>
            <a:endParaRPr lang="he-IL" dirty="0"/>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17</a:t>
            </a:fld>
            <a:endParaRPr lang="he-IL"/>
          </a:p>
        </p:txBody>
      </p:sp>
    </p:spTree>
    <p:extLst>
      <p:ext uri="{BB962C8B-B14F-4D97-AF65-F5344CB8AC3E}">
        <p14:creationId xmlns:p14="http://schemas.microsoft.com/office/powerpoint/2010/main" val="3464238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1" i="0" u="none" strike="noStrike" kern="1200" baseline="0" dirty="0">
                <a:solidFill>
                  <a:schemeClr val="tx1"/>
                </a:solidFill>
                <a:latin typeface="+mn-lt"/>
                <a:ea typeface="+mn-ea"/>
                <a:cs typeface="+mn-cs"/>
              </a:rPr>
              <a:t>פתרון החידות</a:t>
            </a:r>
            <a:r>
              <a:rPr lang="he-IL" sz="1200" b="0" i="0" u="none" strike="noStrike" baseline="0" dirty="0">
                <a:latin typeface="FbSpoiler-Regular"/>
              </a:rPr>
              <a:t>:  1. קשתית,2 . אישון, 3. ריסים, .4 גבות, 5.קרנית</a:t>
            </a:r>
            <a:endParaRPr lang="he-IL" sz="1200" b="0" i="0" u="none" strike="noStrike" kern="1200" baseline="0" dirty="0">
              <a:solidFill>
                <a:schemeClr val="tx1"/>
              </a:solidFill>
              <a:latin typeface="+mn-lt"/>
              <a:ea typeface="+mn-ea"/>
              <a:cs typeface="+mn-cs"/>
            </a:endParaRPr>
          </a:p>
          <a:p>
            <a:endParaRPr lang="he-IL" dirty="0"/>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18</a:t>
            </a:fld>
            <a:endParaRPr lang="he-IL"/>
          </a:p>
        </p:txBody>
      </p:sp>
    </p:spTree>
    <p:extLst>
      <p:ext uri="{BB962C8B-B14F-4D97-AF65-F5344CB8AC3E}">
        <p14:creationId xmlns:p14="http://schemas.microsoft.com/office/powerpoint/2010/main" val="38383883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793E8-57C1-A5DE-D4AD-926D24713BE8}"/>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8C9FD146-C699-00DA-B154-3129E75A4838}"/>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EB974F3E-D0DC-3AC8-4658-27CDCEB0AC5C}"/>
              </a:ext>
            </a:extLst>
          </p:cNvPr>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פתרון החידות: 1</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עדשה, 2. רשתית,  3. </a:t>
            </a:r>
            <a:r>
              <a:rPr kumimoji="0" lang="he-IL" sz="1200" b="0" i="0" u="none" strike="noStrike" kern="1200" cap="none" spc="0" normalizeH="0" baseline="0" noProof="0" dirty="0">
                <a:ln>
                  <a:noFill/>
                </a:ln>
                <a:solidFill>
                  <a:prstClr val="black"/>
                </a:solidFill>
                <a:effectLst/>
                <a:uLnTx/>
                <a:uFillTx/>
                <a:latin typeface="FbSpoiler-Regular"/>
                <a:ea typeface="+mn-ea"/>
                <a:cs typeface="Arial" panose="020B0604020202020204" pitchFamily="34" charset="0"/>
              </a:rPr>
              <a:t>גלגלי העיניים, 4. שרירים </a:t>
            </a:r>
            <a:endPar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endParaRPr lang="he-IL" dirty="0"/>
          </a:p>
        </p:txBody>
      </p:sp>
      <p:sp>
        <p:nvSpPr>
          <p:cNvPr id="4" name="מציין מיקום של מספר שקופית 3">
            <a:extLst>
              <a:ext uri="{FF2B5EF4-FFF2-40B4-BE49-F238E27FC236}">
                <a16:creationId xmlns:a16="http://schemas.microsoft.com/office/drawing/2014/main" id="{C5C5CCD8-30CC-908A-A599-779EDBDA1985}"/>
              </a:ext>
            </a:extLst>
          </p:cNvPr>
          <p:cNvSpPr>
            <a:spLocks noGrp="1"/>
          </p:cNvSpPr>
          <p:nvPr>
            <p:ph type="sldNum" sz="quarter" idx="5"/>
          </p:nvPr>
        </p:nvSpPr>
        <p:spPr/>
        <p:txBody>
          <a:bodyPr/>
          <a:lstStyle/>
          <a:p>
            <a:fld id="{FC1C4FBE-3911-47D8-A6B8-90B36D12C2AE}" type="slidenum">
              <a:rPr lang="he-IL" smtClean="0"/>
              <a:t>19</a:t>
            </a:fld>
            <a:endParaRPr lang="he-IL"/>
          </a:p>
        </p:txBody>
      </p:sp>
    </p:spTree>
    <p:extLst>
      <p:ext uri="{BB962C8B-B14F-4D97-AF65-F5344CB8AC3E}">
        <p14:creationId xmlns:p14="http://schemas.microsoft.com/office/powerpoint/2010/main" val="1942357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1" i="0" u="none" strike="noStrike" baseline="0" dirty="0">
                <a:latin typeface="FbSpoiler-Bold"/>
              </a:rPr>
              <a:t>פתרון החידות: </a:t>
            </a:r>
            <a:r>
              <a:rPr lang="he-IL" sz="1200" b="0" i="0" u="none" strike="noStrike" baseline="0" dirty="0">
                <a:latin typeface="FbSpoiler-Regular"/>
              </a:rPr>
              <a:t>1. מדגרה, 2. קולטי שמש, 3. חממה, 4. גג.</a:t>
            </a:r>
            <a:endParaRPr lang="he-IL" dirty="0"/>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20</a:t>
            </a:fld>
            <a:endParaRPr lang="he-IL"/>
          </a:p>
        </p:txBody>
      </p:sp>
    </p:spTree>
    <p:extLst>
      <p:ext uri="{BB962C8B-B14F-4D97-AF65-F5344CB8AC3E}">
        <p14:creationId xmlns:p14="http://schemas.microsoft.com/office/powerpoint/2010/main" val="2671809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1" i="0" u="none" strike="noStrike" baseline="0" dirty="0">
                <a:latin typeface="FbSpoiler-Bold"/>
              </a:rPr>
              <a:t>פתרון החידות: </a:t>
            </a:r>
            <a:r>
              <a:rPr lang="he-IL" sz="1200" b="0" i="0" u="none" strike="noStrike" baseline="0" dirty="0">
                <a:latin typeface="FbSpoiler-Regular"/>
              </a:rPr>
              <a:t>1. אפרכסת, 2. תעלת השמע, 3. עור התוף, 4. אוזן פנימית (שבלול), 5. תאי חישה.   </a:t>
            </a:r>
            <a:endParaRPr lang="he-IL" dirty="0"/>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21</a:t>
            </a:fld>
            <a:endParaRPr lang="he-IL"/>
          </a:p>
        </p:txBody>
      </p:sp>
    </p:spTree>
    <p:extLst>
      <p:ext uri="{BB962C8B-B14F-4D97-AF65-F5344CB8AC3E}">
        <p14:creationId xmlns:p14="http://schemas.microsoft.com/office/powerpoint/2010/main" val="1800075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פתרון החידות</a:t>
            </a:r>
            <a:r>
              <a:rPr lang="he-IL" dirty="0"/>
              <a:t>: 1. לב, 2. מחיצה שרירית, 3. שתי עליות ושני חדרים, 4. עליות, 5. חדרים, 6. מסתמים.</a:t>
            </a:r>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22</a:t>
            </a:fld>
            <a:endParaRPr lang="he-IL"/>
          </a:p>
        </p:txBody>
      </p:sp>
    </p:spTree>
    <p:extLst>
      <p:ext uri="{BB962C8B-B14F-4D97-AF65-F5344CB8AC3E}">
        <p14:creationId xmlns:p14="http://schemas.microsoft.com/office/powerpoint/2010/main" val="2939944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פתרון החידות</a:t>
            </a:r>
            <a:r>
              <a:rPr lang="he-IL" dirty="0"/>
              <a:t>: 1. ורידים, 2. עורקים, 3. נימים עורקיים, 4. נימים ורידיים, 5. נימים ורידיים ונימים עורקיים.</a:t>
            </a:r>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23</a:t>
            </a:fld>
            <a:endParaRPr lang="he-IL"/>
          </a:p>
        </p:txBody>
      </p:sp>
    </p:spTree>
    <p:extLst>
      <p:ext uri="{BB962C8B-B14F-4D97-AF65-F5344CB8AC3E}">
        <p14:creationId xmlns:p14="http://schemas.microsoft.com/office/powerpoint/2010/main" val="234224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txBody>
          <a:bodyPr/>
          <a:lstStyle/>
          <a:p>
            <a:endParaRPr lang="he-IL"/>
          </a:p>
        </p:txBody>
      </p:sp>
      <p:sp>
        <p:nvSpPr>
          <p:cNvPr id="3" name="מציין מיקום של הערות 2"/>
          <p:cNvSpPr>
            <a:spLocks noGrp="1"/>
          </p:cNvSpPr>
          <p:nvPr>
            <p:ph type="body" idx="1"/>
          </p:nvPr>
        </p:nvSpPr>
        <p:spPr/>
        <p:txBody>
          <a:bodyPr/>
          <a:lstStyle/>
          <a:p>
            <a:pPr algn="r"/>
            <a:r>
              <a:rPr lang="he-IL" sz="1200" b="1" i="0" u="none" strike="noStrike" kern="1200" baseline="0" dirty="0">
                <a:solidFill>
                  <a:schemeClr val="tx1"/>
                </a:solidFill>
                <a:latin typeface="+mn-lt"/>
                <a:ea typeface="+mn-ea"/>
                <a:cs typeface="+mn-cs"/>
              </a:rPr>
              <a:t>פתרון החידות</a:t>
            </a:r>
            <a:r>
              <a:rPr lang="he-IL" sz="1200" b="0" i="0" u="none" strike="noStrike" kern="1200" baseline="0" dirty="0">
                <a:solidFill>
                  <a:schemeClr val="tx1"/>
                </a:solidFill>
                <a:latin typeface="+mn-lt"/>
                <a:ea typeface="+mn-ea"/>
                <a:cs typeface="+mn-cs"/>
              </a:rPr>
              <a:t>: 1. גז בישול, 2. גז טבעי, 3. פחם אבן</a:t>
            </a:r>
            <a:endParaRPr lang="he-IL" dirty="0"/>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6</a:t>
            </a:fld>
            <a:endParaRPr lang="he-IL"/>
          </a:p>
        </p:txBody>
      </p:sp>
    </p:spTree>
    <p:extLst>
      <p:ext uri="{BB962C8B-B14F-4D97-AF65-F5344CB8AC3E}">
        <p14:creationId xmlns:p14="http://schemas.microsoft.com/office/powerpoint/2010/main" val="25969430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פתרון החידות</a:t>
            </a:r>
            <a:r>
              <a:rPr lang="he-IL" dirty="0"/>
              <a:t>: 1. נוזל הדם, 2. תאי דם אדומים, 3. המוגלובין, 4. תאי דם לבנים, 5. טסיות דם, 6. תאי הדם הלבנים, 7. תאי דם אדומים.</a:t>
            </a:r>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24</a:t>
            </a:fld>
            <a:endParaRPr lang="he-IL"/>
          </a:p>
        </p:txBody>
      </p:sp>
    </p:spTree>
    <p:extLst>
      <p:ext uri="{BB962C8B-B14F-4D97-AF65-F5344CB8AC3E}">
        <p14:creationId xmlns:p14="http://schemas.microsoft.com/office/powerpoint/2010/main" val="879364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פתרון החידות</a:t>
            </a:r>
            <a:r>
              <a:rPr lang="he-IL" dirty="0"/>
              <a:t>: 1. יצרנים (צמחים), 2. צרכנים (צמחונים) 3. צמחונים, 4. צרכנים (טורפים), 5. טורפים, 6. טורפי על, 7. אוכלי שיירים ומפרקים, 8. שמש.</a:t>
            </a:r>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25</a:t>
            </a:fld>
            <a:endParaRPr lang="he-IL"/>
          </a:p>
        </p:txBody>
      </p:sp>
    </p:spTree>
    <p:extLst>
      <p:ext uri="{BB962C8B-B14F-4D97-AF65-F5344CB8AC3E}">
        <p14:creationId xmlns:p14="http://schemas.microsoft.com/office/powerpoint/2010/main" val="2765400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פתרון חידות</a:t>
            </a:r>
            <a:r>
              <a:rPr lang="he-IL" dirty="0"/>
              <a:t>: 1. נכון, 2.לא נכון 3. לא נכון, 4. נכון, 5. נכון, 6. לא נכון</a:t>
            </a:r>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26</a:t>
            </a:fld>
            <a:endParaRPr lang="he-IL"/>
          </a:p>
        </p:txBody>
      </p:sp>
    </p:spTree>
    <p:extLst>
      <p:ext uri="{BB962C8B-B14F-4D97-AF65-F5344CB8AC3E}">
        <p14:creationId xmlns:p14="http://schemas.microsoft.com/office/powerpoint/2010/main" val="23259653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פתרון החידות</a:t>
            </a:r>
            <a:r>
              <a:rPr lang="he-IL" dirty="0"/>
              <a:t>: 1. הזנה, 2. הדדיות, 3. טפילות, 4. תחרות, 5. הדדיות, הזנה, טפילות, תחרות</a:t>
            </a:r>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27</a:t>
            </a:fld>
            <a:endParaRPr lang="he-IL"/>
          </a:p>
        </p:txBody>
      </p:sp>
    </p:spTree>
    <p:extLst>
      <p:ext uri="{BB962C8B-B14F-4D97-AF65-F5344CB8AC3E}">
        <p14:creationId xmlns:p14="http://schemas.microsoft.com/office/powerpoint/2010/main" val="822786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1" i="0" u="none" strike="noStrike" kern="1200" baseline="0" dirty="0">
                <a:solidFill>
                  <a:schemeClr val="tx1"/>
                </a:solidFill>
                <a:latin typeface="+mn-lt"/>
                <a:ea typeface="+mn-ea"/>
                <a:cs typeface="+mn-cs"/>
              </a:rPr>
              <a:t>פתרון החידות: </a:t>
            </a:r>
            <a:r>
              <a:rPr lang="he-IL" sz="1200" b="0" i="0" u="none" strike="noStrike" kern="1200" baseline="0" dirty="0">
                <a:solidFill>
                  <a:schemeClr val="tx1"/>
                </a:solidFill>
                <a:latin typeface="+mn-lt"/>
                <a:ea typeface="+mn-ea"/>
                <a:cs typeface="+mn-cs"/>
              </a:rPr>
              <a:t>4. אוויר בתנועה, 5. חומרי דלק מחצביים (פחם אבן, גז טבעי, נפט גולמי), 6. שמש, 7. נפט גולמי, </a:t>
            </a:r>
            <a:endParaRPr lang="he-IL" dirty="0"/>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7</a:t>
            </a:fld>
            <a:endParaRPr lang="he-IL"/>
          </a:p>
        </p:txBody>
      </p:sp>
    </p:spTree>
    <p:extLst>
      <p:ext uri="{BB962C8B-B14F-4D97-AF65-F5344CB8AC3E}">
        <p14:creationId xmlns:p14="http://schemas.microsoft.com/office/powerpoint/2010/main" val="3412421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i="0" u="none" strike="noStrike" baseline="0" dirty="0">
                <a:latin typeface="FbSpoiler-Regular"/>
              </a:rPr>
              <a:t>פתרון החידות</a:t>
            </a:r>
            <a:r>
              <a:rPr lang="he-IL" sz="1200" b="0" i="0" u="none" strike="noStrike" baseline="0" dirty="0">
                <a:latin typeface="FbSpoiler-Regular"/>
              </a:rPr>
              <a:t>: 1. שואב אבק, 2. קומקום חשמלי, 3. מערכת ניווט (</a:t>
            </a:r>
            <a:r>
              <a:rPr lang="en-US" sz="1200" b="0" i="0" u="none" strike="noStrike" baseline="0" dirty="0">
                <a:latin typeface="FbSpoiler-Regular"/>
              </a:rPr>
              <a:t>GPS</a:t>
            </a:r>
            <a:r>
              <a:rPr lang="he-IL" sz="1200" b="0" i="0" u="none" strike="noStrike" baseline="0" dirty="0">
                <a:latin typeface="FbSpoiler-Regular"/>
              </a:rPr>
              <a:t>)</a:t>
            </a:r>
            <a:endParaRPr lang="en-US" sz="1200" b="0" i="0" u="none" strike="noStrike" baseline="0" dirty="0">
              <a:latin typeface="FbSpoiler-Regular"/>
            </a:endParaRPr>
          </a:p>
          <a:p>
            <a:pPr algn="r"/>
            <a:endParaRPr lang="he-IL" sz="1200" b="0" i="0" u="none" strike="noStrike" baseline="0" dirty="0">
              <a:latin typeface="FbSpoiler-Regular"/>
            </a:endParaRPr>
          </a:p>
          <a:p>
            <a:pPr algn="r"/>
            <a:endParaRPr lang="he-IL" dirty="0"/>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8</a:t>
            </a:fld>
            <a:endParaRPr lang="he-IL"/>
          </a:p>
        </p:txBody>
      </p:sp>
    </p:spTree>
    <p:extLst>
      <p:ext uri="{BB962C8B-B14F-4D97-AF65-F5344CB8AC3E}">
        <p14:creationId xmlns:p14="http://schemas.microsoft.com/office/powerpoint/2010/main" val="3179309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פתרון החידות</a:t>
            </a:r>
            <a:r>
              <a:rPr lang="he-IL" dirty="0"/>
              <a:t>: 4. מערכת נעילה אלקטרונית, 5. דוד שמש, 6. אופניים, גלגשת, קורקינט</a:t>
            </a:r>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9</a:t>
            </a:fld>
            <a:endParaRPr lang="he-IL"/>
          </a:p>
        </p:txBody>
      </p:sp>
    </p:spTree>
    <p:extLst>
      <p:ext uri="{BB962C8B-B14F-4D97-AF65-F5344CB8AC3E}">
        <p14:creationId xmlns:p14="http://schemas.microsoft.com/office/powerpoint/2010/main" val="440184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he-IL" dirty="0"/>
              <a:t>תחנת חשמל קיטורית-חשמלית, 2. תחנת חשמל הידרו-אלקטרית, 3. טורבינת גז, 4. תחנת חשמל סולארית וולטאית, 5. תחנת חשמל קיטורית-סולארית, 6, תחנת חשמל קיטורית-גרעינית, 7, טורבינת רוח</a:t>
            </a:r>
          </a:p>
          <a:p>
            <a:pPr marL="228600" indent="-228600">
              <a:buAutoNum type="arabicPeriod"/>
            </a:pPr>
            <a:endParaRPr lang="he-IL"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FC1C4FBE-3911-47D8-A6B8-90B36D12C2AE}" type="slidenum">
              <a:rPr lang="he-IL" smtClean="0"/>
              <a:t>10</a:t>
            </a:fld>
            <a:endParaRPr lang="he-IL"/>
          </a:p>
        </p:txBody>
      </p:sp>
    </p:spTree>
    <p:extLst>
      <p:ext uri="{BB962C8B-B14F-4D97-AF65-F5344CB8AC3E}">
        <p14:creationId xmlns:p14="http://schemas.microsoft.com/office/powerpoint/2010/main" val="3991316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1" i="0" u="none" strike="noStrike" baseline="0" dirty="0">
                <a:latin typeface="FbSpoiler-Regular"/>
              </a:rPr>
              <a:t>פתרון החידות</a:t>
            </a:r>
            <a:r>
              <a:rPr lang="he-IL" sz="1200" b="0" i="0" u="none" strike="noStrike" baseline="0" dirty="0">
                <a:latin typeface="FbSpoiler-Regular"/>
              </a:rPr>
              <a:t>: 1. פחמן דו-חמצני, 2. אפר הפחם, 3. מתאן, </a:t>
            </a:r>
            <a:endParaRPr lang="he-IL" dirty="0"/>
          </a:p>
        </p:txBody>
      </p:sp>
      <p:sp>
        <p:nvSpPr>
          <p:cNvPr id="4" name="מציין מיקום של מספר שקופית 3"/>
          <p:cNvSpPr>
            <a:spLocks noGrp="1"/>
          </p:cNvSpPr>
          <p:nvPr>
            <p:ph type="sldNum" sz="quarter" idx="5"/>
          </p:nvPr>
        </p:nvSpPr>
        <p:spPr/>
        <p:txBody>
          <a:bodyPr/>
          <a:lstStyle/>
          <a:p>
            <a:fld id="{FC1C4FBE-3911-47D8-A6B8-90B36D12C2AE}" type="slidenum">
              <a:rPr lang="he-IL" smtClean="0"/>
              <a:t>11</a:t>
            </a:fld>
            <a:endParaRPr lang="he-IL"/>
          </a:p>
        </p:txBody>
      </p:sp>
    </p:spTree>
    <p:extLst>
      <p:ext uri="{BB962C8B-B14F-4D97-AF65-F5344CB8AC3E}">
        <p14:creationId xmlns:p14="http://schemas.microsoft.com/office/powerpoint/2010/main" val="202817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4AFD2-C884-EFFB-9DA8-8C73413BA37E}"/>
            </a:ext>
          </a:extLst>
        </p:cNvPr>
        <p:cNvGrpSpPr/>
        <p:nvPr/>
      </p:nvGrpSpPr>
      <p:grpSpPr>
        <a:xfrm>
          <a:off x="0" y="0"/>
          <a:ext cx="0" cy="0"/>
          <a:chOff x="0" y="0"/>
          <a:chExt cx="0" cy="0"/>
        </a:xfrm>
      </p:grpSpPr>
      <p:sp>
        <p:nvSpPr>
          <p:cNvPr id="2" name="מציין מיקום של תמונת שקופית 1">
            <a:extLst>
              <a:ext uri="{FF2B5EF4-FFF2-40B4-BE49-F238E27FC236}">
                <a16:creationId xmlns:a16="http://schemas.microsoft.com/office/drawing/2014/main" id="{E2997EE8-97CD-51E8-8D6A-E1E846DEFF62}"/>
              </a:ext>
            </a:extLst>
          </p:cNvPr>
          <p:cNvSpPr>
            <a:spLocks noGrp="1" noRot="1" noChangeAspect="1"/>
          </p:cNvSpPr>
          <p:nvPr>
            <p:ph type="sldImg"/>
          </p:nvPr>
        </p:nvSpPr>
        <p:spPr/>
      </p:sp>
      <p:sp>
        <p:nvSpPr>
          <p:cNvPr id="3" name="מציין מיקום של הערות 2">
            <a:extLst>
              <a:ext uri="{FF2B5EF4-FFF2-40B4-BE49-F238E27FC236}">
                <a16:creationId xmlns:a16="http://schemas.microsoft.com/office/drawing/2014/main" id="{227B964B-FBE4-05B4-9E7E-60F5C9925A75}"/>
              </a:ext>
            </a:extLst>
          </p:cNvPr>
          <p:cNvSpPr>
            <a:spLocks noGrp="1"/>
          </p:cNvSpPr>
          <p:nvPr>
            <p:ph type="body" idx="1"/>
          </p:nvPr>
        </p:nvSpPr>
        <p:spPr/>
        <p:txBody>
          <a:bodyPr/>
          <a:lstStyle/>
          <a:p>
            <a:pPr algn="r"/>
            <a:r>
              <a:rPr lang="he-IL" sz="1200" b="1" i="0" u="none" strike="noStrike" baseline="0" dirty="0">
                <a:latin typeface="FbSpoiler-Regular"/>
              </a:rPr>
              <a:t>פתרון החידות</a:t>
            </a:r>
            <a:r>
              <a:rPr lang="he-IL" sz="1200" b="0" i="0" u="none" strike="noStrike" baseline="0" dirty="0">
                <a:latin typeface="FbSpoiler-Regular"/>
              </a:rPr>
              <a:t>: 4. עשן, 5. תחנת חשמל </a:t>
            </a:r>
            <a:r>
              <a:rPr lang="he-IL" sz="1200" b="0" i="0" u="none" strike="noStrike" baseline="0" dirty="0" err="1">
                <a:latin typeface="FbSpoiler-Regular"/>
              </a:rPr>
              <a:t>קיטורית</a:t>
            </a:r>
            <a:r>
              <a:rPr lang="he-IL" sz="1200" b="0" i="0" u="none" strike="noStrike" baseline="0" dirty="0">
                <a:latin typeface="FbSpoiler-Regular"/>
              </a:rPr>
              <a:t>-פחמית, 6. פחם האבן, 7. גז טבעי.</a:t>
            </a:r>
            <a:endParaRPr lang="he-IL" dirty="0"/>
          </a:p>
        </p:txBody>
      </p:sp>
      <p:sp>
        <p:nvSpPr>
          <p:cNvPr id="4" name="מציין מיקום של מספר שקופית 3">
            <a:extLst>
              <a:ext uri="{FF2B5EF4-FFF2-40B4-BE49-F238E27FC236}">
                <a16:creationId xmlns:a16="http://schemas.microsoft.com/office/drawing/2014/main" id="{E03933F7-FB86-9C0C-5B59-92651C88B7A8}"/>
              </a:ext>
            </a:extLst>
          </p:cNvPr>
          <p:cNvSpPr>
            <a:spLocks noGrp="1"/>
          </p:cNvSpPr>
          <p:nvPr>
            <p:ph type="sldNum" sz="quarter" idx="5"/>
          </p:nvPr>
        </p:nvSpPr>
        <p:spPr/>
        <p:txBody>
          <a:bodyPr/>
          <a:lstStyle/>
          <a:p>
            <a:fld id="{FC1C4FBE-3911-47D8-A6B8-90B36D12C2AE}" type="slidenum">
              <a:rPr lang="he-IL" smtClean="0"/>
              <a:t>12</a:t>
            </a:fld>
            <a:endParaRPr lang="he-IL"/>
          </a:p>
        </p:txBody>
      </p:sp>
    </p:spTree>
    <p:extLst>
      <p:ext uri="{BB962C8B-B14F-4D97-AF65-F5344CB8AC3E}">
        <p14:creationId xmlns:p14="http://schemas.microsoft.com/office/powerpoint/2010/main" val="20064882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b="1" dirty="0"/>
              <a:t>פתרון החידות</a:t>
            </a:r>
            <a:r>
              <a:rPr lang="he-IL" dirty="0"/>
              <a:t>: 1. מוח, 2, תאי חישה, 3. סיבי עצבים, 4. סיבי עצבים, 5. חוט השדרה</a:t>
            </a:r>
            <a:endParaRPr lang="en-US" dirty="0"/>
          </a:p>
        </p:txBody>
      </p:sp>
      <p:sp>
        <p:nvSpPr>
          <p:cNvPr id="4" name="Slide Number Placeholder 3"/>
          <p:cNvSpPr>
            <a:spLocks noGrp="1"/>
          </p:cNvSpPr>
          <p:nvPr>
            <p:ph type="sldNum" sz="quarter" idx="5"/>
          </p:nvPr>
        </p:nvSpPr>
        <p:spPr/>
        <p:txBody>
          <a:bodyPr/>
          <a:lstStyle/>
          <a:p>
            <a:fld id="{FC1C4FBE-3911-47D8-A6B8-90B36D12C2AE}" type="slidenum">
              <a:rPr lang="he-IL" smtClean="0"/>
              <a:t>13</a:t>
            </a:fld>
            <a:endParaRPr lang="he-IL"/>
          </a:p>
        </p:txBody>
      </p:sp>
    </p:spTree>
    <p:extLst>
      <p:ext uri="{BB962C8B-B14F-4D97-AF65-F5344CB8AC3E}">
        <p14:creationId xmlns:p14="http://schemas.microsoft.com/office/powerpoint/2010/main" val="3748120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93AE77E-2C51-8388-7266-933D942B2F31}"/>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8706F84C-6558-8B3B-4A84-DC5154D8D3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888A1F7F-8F12-8D4D-D8F1-F8A3046F5675}"/>
              </a:ext>
            </a:extLst>
          </p:cNvPr>
          <p:cNvSpPr>
            <a:spLocks noGrp="1"/>
          </p:cNvSpPr>
          <p:nvPr>
            <p:ph type="dt" sz="half" idx="10"/>
          </p:nvPr>
        </p:nvSpPr>
        <p:spPr/>
        <p:txBody>
          <a:bodyPr/>
          <a:lstStyle/>
          <a:p>
            <a:fld id="{AF65F613-4EEB-4F77-A471-FD5A1AB28BB1}" type="datetimeFigureOut">
              <a:rPr lang="he-IL" smtClean="0"/>
              <a:t>כ"ד/אייר/תשפ"ו</a:t>
            </a:fld>
            <a:endParaRPr lang="he-IL"/>
          </a:p>
        </p:txBody>
      </p:sp>
      <p:sp>
        <p:nvSpPr>
          <p:cNvPr id="5" name="מציין מיקום של כותרת תחתונה 4">
            <a:extLst>
              <a:ext uri="{FF2B5EF4-FFF2-40B4-BE49-F238E27FC236}">
                <a16:creationId xmlns:a16="http://schemas.microsoft.com/office/drawing/2014/main" id="{AB3A6E93-C7EB-598F-267F-A4DD320D236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BC1712A1-0B30-4C96-F5E9-3CB8EED86EEB}"/>
              </a:ext>
            </a:extLst>
          </p:cNvPr>
          <p:cNvSpPr>
            <a:spLocks noGrp="1"/>
          </p:cNvSpPr>
          <p:nvPr>
            <p:ph type="sldNum" sz="quarter" idx="12"/>
          </p:nvPr>
        </p:nvSpPr>
        <p:spPr/>
        <p:txBody>
          <a:bodyPr/>
          <a:lstStyle/>
          <a:p>
            <a:fld id="{D4BBCD34-1986-468B-B8D0-0B8E07792B21}" type="slidenum">
              <a:rPr lang="he-IL" smtClean="0"/>
              <a:t>‹#›</a:t>
            </a:fld>
            <a:endParaRPr lang="he-IL"/>
          </a:p>
        </p:txBody>
      </p:sp>
    </p:spTree>
    <p:extLst>
      <p:ext uri="{BB962C8B-B14F-4D97-AF65-F5344CB8AC3E}">
        <p14:creationId xmlns:p14="http://schemas.microsoft.com/office/powerpoint/2010/main" val="35567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E3739D7-0BAE-B179-76A8-FF2CF19A7C50}"/>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9FEB3658-40EB-2F10-B18A-2451901B74D3}"/>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0908F49D-7D4A-D62E-5E4B-67DF3E16734A}"/>
              </a:ext>
            </a:extLst>
          </p:cNvPr>
          <p:cNvSpPr>
            <a:spLocks noGrp="1"/>
          </p:cNvSpPr>
          <p:nvPr>
            <p:ph type="dt" sz="half" idx="10"/>
          </p:nvPr>
        </p:nvSpPr>
        <p:spPr/>
        <p:txBody>
          <a:bodyPr/>
          <a:lstStyle/>
          <a:p>
            <a:fld id="{AF65F613-4EEB-4F77-A471-FD5A1AB28BB1}" type="datetimeFigureOut">
              <a:rPr lang="he-IL" smtClean="0"/>
              <a:t>כ"ד/אייר/תשפ"ו</a:t>
            </a:fld>
            <a:endParaRPr lang="he-IL"/>
          </a:p>
        </p:txBody>
      </p:sp>
      <p:sp>
        <p:nvSpPr>
          <p:cNvPr id="5" name="מציין מיקום של כותרת תחתונה 4">
            <a:extLst>
              <a:ext uri="{FF2B5EF4-FFF2-40B4-BE49-F238E27FC236}">
                <a16:creationId xmlns:a16="http://schemas.microsoft.com/office/drawing/2014/main" id="{BB35A4A5-BE98-405A-04F2-D4039F87ED02}"/>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3BAF8846-95AB-EEC5-7A83-5822CC072F4C}"/>
              </a:ext>
            </a:extLst>
          </p:cNvPr>
          <p:cNvSpPr>
            <a:spLocks noGrp="1"/>
          </p:cNvSpPr>
          <p:nvPr>
            <p:ph type="sldNum" sz="quarter" idx="12"/>
          </p:nvPr>
        </p:nvSpPr>
        <p:spPr/>
        <p:txBody>
          <a:bodyPr/>
          <a:lstStyle/>
          <a:p>
            <a:fld id="{D4BBCD34-1986-468B-B8D0-0B8E07792B21}" type="slidenum">
              <a:rPr lang="he-IL" smtClean="0"/>
              <a:t>‹#›</a:t>
            </a:fld>
            <a:endParaRPr lang="he-IL"/>
          </a:p>
        </p:txBody>
      </p:sp>
    </p:spTree>
    <p:extLst>
      <p:ext uri="{BB962C8B-B14F-4D97-AF65-F5344CB8AC3E}">
        <p14:creationId xmlns:p14="http://schemas.microsoft.com/office/powerpoint/2010/main" val="2610697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2CD3EA0D-D47D-E957-4585-C1C561B88436}"/>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A3DD268E-D22D-9341-3CDE-38E4622132DE}"/>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38227330-7846-A7DD-80E7-F2B6ED0AE479}"/>
              </a:ext>
            </a:extLst>
          </p:cNvPr>
          <p:cNvSpPr>
            <a:spLocks noGrp="1"/>
          </p:cNvSpPr>
          <p:nvPr>
            <p:ph type="dt" sz="half" idx="10"/>
          </p:nvPr>
        </p:nvSpPr>
        <p:spPr/>
        <p:txBody>
          <a:bodyPr/>
          <a:lstStyle/>
          <a:p>
            <a:fld id="{AF65F613-4EEB-4F77-A471-FD5A1AB28BB1}" type="datetimeFigureOut">
              <a:rPr lang="he-IL" smtClean="0"/>
              <a:t>כ"ד/אייר/תשפ"ו</a:t>
            </a:fld>
            <a:endParaRPr lang="he-IL"/>
          </a:p>
        </p:txBody>
      </p:sp>
      <p:sp>
        <p:nvSpPr>
          <p:cNvPr id="5" name="מציין מיקום של כותרת תחתונה 4">
            <a:extLst>
              <a:ext uri="{FF2B5EF4-FFF2-40B4-BE49-F238E27FC236}">
                <a16:creationId xmlns:a16="http://schemas.microsoft.com/office/drawing/2014/main" id="{46AB29E6-85EF-813E-4A96-6B483A648581}"/>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B91C9B2-D9D2-E6D5-7C63-289438FCCFD5}"/>
              </a:ext>
            </a:extLst>
          </p:cNvPr>
          <p:cNvSpPr>
            <a:spLocks noGrp="1"/>
          </p:cNvSpPr>
          <p:nvPr>
            <p:ph type="sldNum" sz="quarter" idx="12"/>
          </p:nvPr>
        </p:nvSpPr>
        <p:spPr/>
        <p:txBody>
          <a:bodyPr/>
          <a:lstStyle/>
          <a:p>
            <a:fld id="{D4BBCD34-1986-468B-B8D0-0B8E07792B21}" type="slidenum">
              <a:rPr lang="he-IL" smtClean="0"/>
              <a:t>‹#›</a:t>
            </a:fld>
            <a:endParaRPr lang="he-IL"/>
          </a:p>
        </p:txBody>
      </p:sp>
    </p:spTree>
    <p:extLst>
      <p:ext uri="{BB962C8B-B14F-4D97-AF65-F5344CB8AC3E}">
        <p14:creationId xmlns:p14="http://schemas.microsoft.com/office/powerpoint/2010/main" val="2335053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859A662-AE22-CD30-6D49-84EBC541EA06}"/>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41077FD8-1A23-752F-7591-E363531D8F86}"/>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BE931F58-9C57-3CCF-D9CB-6C0BC75F24E0}"/>
              </a:ext>
            </a:extLst>
          </p:cNvPr>
          <p:cNvSpPr>
            <a:spLocks noGrp="1"/>
          </p:cNvSpPr>
          <p:nvPr>
            <p:ph type="dt" sz="half" idx="10"/>
          </p:nvPr>
        </p:nvSpPr>
        <p:spPr/>
        <p:txBody>
          <a:bodyPr/>
          <a:lstStyle/>
          <a:p>
            <a:fld id="{AF65F613-4EEB-4F77-A471-FD5A1AB28BB1}" type="datetimeFigureOut">
              <a:rPr lang="he-IL" smtClean="0"/>
              <a:t>כ"ד/אייר/תשפ"ו</a:t>
            </a:fld>
            <a:endParaRPr lang="he-IL"/>
          </a:p>
        </p:txBody>
      </p:sp>
      <p:sp>
        <p:nvSpPr>
          <p:cNvPr id="5" name="מציין מיקום של כותרת תחתונה 4">
            <a:extLst>
              <a:ext uri="{FF2B5EF4-FFF2-40B4-BE49-F238E27FC236}">
                <a16:creationId xmlns:a16="http://schemas.microsoft.com/office/drawing/2014/main" id="{FAB93F82-C7E7-3A0E-9DC2-FDF4C313E59C}"/>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0B5A664A-CE1D-E721-BBC6-91F273338759}"/>
              </a:ext>
            </a:extLst>
          </p:cNvPr>
          <p:cNvSpPr>
            <a:spLocks noGrp="1"/>
          </p:cNvSpPr>
          <p:nvPr>
            <p:ph type="sldNum" sz="quarter" idx="12"/>
          </p:nvPr>
        </p:nvSpPr>
        <p:spPr/>
        <p:txBody>
          <a:bodyPr/>
          <a:lstStyle/>
          <a:p>
            <a:fld id="{D4BBCD34-1986-468B-B8D0-0B8E07792B21}" type="slidenum">
              <a:rPr lang="he-IL" smtClean="0"/>
              <a:t>‹#›</a:t>
            </a:fld>
            <a:endParaRPr lang="he-IL"/>
          </a:p>
        </p:txBody>
      </p:sp>
    </p:spTree>
    <p:extLst>
      <p:ext uri="{BB962C8B-B14F-4D97-AF65-F5344CB8AC3E}">
        <p14:creationId xmlns:p14="http://schemas.microsoft.com/office/powerpoint/2010/main" val="1582925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90D79B5-FEE0-EBD5-12EA-5059C8691BD3}"/>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2068CF0F-A544-2B1C-55C5-D536AE4D7F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9CD65F72-6BBC-1CCA-2311-7E6940868523}"/>
              </a:ext>
            </a:extLst>
          </p:cNvPr>
          <p:cNvSpPr>
            <a:spLocks noGrp="1"/>
          </p:cNvSpPr>
          <p:nvPr>
            <p:ph type="dt" sz="half" idx="10"/>
          </p:nvPr>
        </p:nvSpPr>
        <p:spPr/>
        <p:txBody>
          <a:bodyPr/>
          <a:lstStyle/>
          <a:p>
            <a:fld id="{AF65F613-4EEB-4F77-A471-FD5A1AB28BB1}" type="datetimeFigureOut">
              <a:rPr lang="he-IL" smtClean="0"/>
              <a:t>כ"ד/אייר/תשפ"ו</a:t>
            </a:fld>
            <a:endParaRPr lang="he-IL"/>
          </a:p>
        </p:txBody>
      </p:sp>
      <p:sp>
        <p:nvSpPr>
          <p:cNvPr id="5" name="מציין מיקום של כותרת תחתונה 4">
            <a:extLst>
              <a:ext uri="{FF2B5EF4-FFF2-40B4-BE49-F238E27FC236}">
                <a16:creationId xmlns:a16="http://schemas.microsoft.com/office/drawing/2014/main" id="{CD37C831-5D50-996F-5BA7-DE4B1B1B245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27180683-2177-E3C8-60D9-265E1FF4AE65}"/>
              </a:ext>
            </a:extLst>
          </p:cNvPr>
          <p:cNvSpPr>
            <a:spLocks noGrp="1"/>
          </p:cNvSpPr>
          <p:nvPr>
            <p:ph type="sldNum" sz="quarter" idx="12"/>
          </p:nvPr>
        </p:nvSpPr>
        <p:spPr/>
        <p:txBody>
          <a:bodyPr/>
          <a:lstStyle/>
          <a:p>
            <a:fld id="{D4BBCD34-1986-468B-B8D0-0B8E07792B21}" type="slidenum">
              <a:rPr lang="he-IL" smtClean="0"/>
              <a:t>‹#›</a:t>
            </a:fld>
            <a:endParaRPr lang="he-IL"/>
          </a:p>
        </p:txBody>
      </p:sp>
    </p:spTree>
    <p:extLst>
      <p:ext uri="{BB962C8B-B14F-4D97-AF65-F5344CB8AC3E}">
        <p14:creationId xmlns:p14="http://schemas.microsoft.com/office/powerpoint/2010/main" val="2779577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A87C217-D167-95BB-E660-9C986AB7DAFA}"/>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3A0C2173-82F2-4D48-8739-FE676EE60A30}"/>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3F95B387-DF17-B5C4-F0E6-FAF6E3C0F495}"/>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92CF4425-769C-6BDA-DB2B-A98E513D5D2D}"/>
              </a:ext>
            </a:extLst>
          </p:cNvPr>
          <p:cNvSpPr>
            <a:spLocks noGrp="1"/>
          </p:cNvSpPr>
          <p:nvPr>
            <p:ph type="dt" sz="half" idx="10"/>
          </p:nvPr>
        </p:nvSpPr>
        <p:spPr/>
        <p:txBody>
          <a:bodyPr/>
          <a:lstStyle/>
          <a:p>
            <a:fld id="{AF65F613-4EEB-4F77-A471-FD5A1AB28BB1}" type="datetimeFigureOut">
              <a:rPr lang="he-IL" smtClean="0"/>
              <a:t>כ"ד/אייר/תשפ"ו</a:t>
            </a:fld>
            <a:endParaRPr lang="he-IL"/>
          </a:p>
        </p:txBody>
      </p:sp>
      <p:sp>
        <p:nvSpPr>
          <p:cNvPr id="6" name="מציין מיקום של כותרת תחתונה 5">
            <a:extLst>
              <a:ext uri="{FF2B5EF4-FFF2-40B4-BE49-F238E27FC236}">
                <a16:creationId xmlns:a16="http://schemas.microsoft.com/office/drawing/2014/main" id="{3942023B-FF2F-5B5B-CF81-951AB70AC092}"/>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31B90EBF-142E-92D0-5FF3-572B6F32E0CC}"/>
              </a:ext>
            </a:extLst>
          </p:cNvPr>
          <p:cNvSpPr>
            <a:spLocks noGrp="1"/>
          </p:cNvSpPr>
          <p:nvPr>
            <p:ph type="sldNum" sz="quarter" idx="12"/>
          </p:nvPr>
        </p:nvSpPr>
        <p:spPr/>
        <p:txBody>
          <a:bodyPr/>
          <a:lstStyle/>
          <a:p>
            <a:fld id="{D4BBCD34-1986-468B-B8D0-0B8E07792B21}" type="slidenum">
              <a:rPr lang="he-IL" smtClean="0"/>
              <a:t>‹#›</a:t>
            </a:fld>
            <a:endParaRPr lang="he-IL"/>
          </a:p>
        </p:txBody>
      </p:sp>
    </p:spTree>
    <p:extLst>
      <p:ext uri="{BB962C8B-B14F-4D97-AF65-F5344CB8AC3E}">
        <p14:creationId xmlns:p14="http://schemas.microsoft.com/office/powerpoint/2010/main" val="274153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D1BBE25-FF67-AFA0-273B-D76798E4D8F4}"/>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D5AAE147-BB9C-0142-8022-E336739942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187F0037-8491-B322-62A7-C0C72467FCFD}"/>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1153372F-9EBA-900A-9EF3-A9FB7F2937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6FEC078E-0EA4-D4A0-2F94-A9E5F6A0E2C9}"/>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60D01CC4-659B-0D86-529B-75068C9B3527}"/>
              </a:ext>
            </a:extLst>
          </p:cNvPr>
          <p:cNvSpPr>
            <a:spLocks noGrp="1"/>
          </p:cNvSpPr>
          <p:nvPr>
            <p:ph type="dt" sz="half" idx="10"/>
          </p:nvPr>
        </p:nvSpPr>
        <p:spPr/>
        <p:txBody>
          <a:bodyPr/>
          <a:lstStyle/>
          <a:p>
            <a:fld id="{AF65F613-4EEB-4F77-A471-FD5A1AB28BB1}" type="datetimeFigureOut">
              <a:rPr lang="he-IL" smtClean="0"/>
              <a:t>כ"ד/אייר/תשפ"ו</a:t>
            </a:fld>
            <a:endParaRPr lang="he-IL"/>
          </a:p>
        </p:txBody>
      </p:sp>
      <p:sp>
        <p:nvSpPr>
          <p:cNvPr id="8" name="מציין מיקום של כותרת תחתונה 7">
            <a:extLst>
              <a:ext uri="{FF2B5EF4-FFF2-40B4-BE49-F238E27FC236}">
                <a16:creationId xmlns:a16="http://schemas.microsoft.com/office/drawing/2014/main" id="{960B3A1D-A8CD-AB08-A340-62FEFBDA9115}"/>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7D952F13-638A-955B-5492-30BD1B7E26FE}"/>
              </a:ext>
            </a:extLst>
          </p:cNvPr>
          <p:cNvSpPr>
            <a:spLocks noGrp="1"/>
          </p:cNvSpPr>
          <p:nvPr>
            <p:ph type="sldNum" sz="quarter" idx="12"/>
          </p:nvPr>
        </p:nvSpPr>
        <p:spPr/>
        <p:txBody>
          <a:bodyPr/>
          <a:lstStyle/>
          <a:p>
            <a:fld id="{D4BBCD34-1986-468B-B8D0-0B8E07792B21}" type="slidenum">
              <a:rPr lang="he-IL" smtClean="0"/>
              <a:t>‹#›</a:t>
            </a:fld>
            <a:endParaRPr lang="he-IL"/>
          </a:p>
        </p:txBody>
      </p:sp>
    </p:spTree>
    <p:extLst>
      <p:ext uri="{BB962C8B-B14F-4D97-AF65-F5344CB8AC3E}">
        <p14:creationId xmlns:p14="http://schemas.microsoft.com/office/powerpoint/2010/main" val="1715551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E436109-7C90-7712-3AA2-2BB55CEB85F2}"/>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15F03B58-2C9C-0FC2-F60F-A99C71B68B34}"/>
              </a:ext>
            </a:extLst>
          </p:cNvPr>
          <p:cNvSpPr>
            <a:spLocks noGrp="1"/>
          </p:cNvSpPr>
          <p:nvPr>
            <p:ph type="dt" sz="half" idx="10"/>
          </p:nvPr>
        </p:nvSpPr>
        <p:spPr/>
        <p:txBody>
          <a:bodyPr/>
          <a:lstStyle/>
          <a:p>
            <a:fld id="{AF65F613-4EEB-4F77-A471-FD5A1AB28BB1}" type="datetimeFigureOut">
              <a:rPr lang="he-IL" smtClean="0"/>
              <a:t>כ"ד/אייר/תשפ"ו</a:t>
            </a:fld>
            <a:endParaRPr lang="he-IL"/>
          </a:p>
        </p:txBody>
      </p:sp>
      <p:sp>
        <p:nvSpPr>
          <p:cNvPr id="4" name="מציין מיקום של כותרת תחתונה 3">
            <a:extLst>
              <a:ext uri="{FF2B5EF4-FFF2-40B4-BE49-F238E27FC236}">
                <a16:creationId xmlns:a16="http://schemas.microsoft.com/office/drawing/2014/main" id="{867BDB2A-4317-7121-DE53-C93CCE8ECF10}"/>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279C6E42-DC8B-F16F-C06B-1CAA8F48B765}"/>
              </a:ext>
            </a:extLst>
          </p:cNvPr>
          <p:cNvSpPr>
            <a:spLocks noGrp="1"/>
          </p:cNvSpPr>
          <p:nvPr>
            <p:ph type="sldNum" sz="quarter" idx="12"/>
          </p:nvPr>
        </p:nvSpPr>
        <p:spPr/>
        <p:txBody>
          <a:bodyPr/>
          <a:lstStyle/>
          <a:p>
            <a:fld id="{D4BBCD34-1986-468B-B8D0-0B8E07792B21}" type="slidenum">
              <a:rPr lang="he-IL" smtClean="0"/>
              <a:t>‹#›</a:t>
            </a:fld>
            <a:endParaRPr lang="he-IL"/>
          </a:p>
        </p:txBody>
      </p:sp>
    </p:spTree>
    <p:extLst>
      <p:ext uri="{BB962C8B-B14F-4D97-AF65-F5344CB8AC3E}">
        <p14:creationId xmlns:p14="http://schemas.microsoft.com/office/powerpoint/2010/main" val="2652193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7E05F3E3-C64E-0A34-5DBB-35787826729C}"/>
              </a:ext>
            </a:extLst>
          </p:cNvPr>
          <p:cNvSpPr>
            <a:spLocks noGrp="1"/>
          </p:cNvSpPr>
          <p:nvPr>
            <p:ph type="dt" sz="half" idx="10"/>
          </p:nvPr>
        </p:nvSpPr>
        <p:spPr/>
        <p:txBody>
          <a:bodyPr/>
          <a:lstStyle/>
          <a:p>
            <a:fld id="{AF65F613-4EEB-4F77-A471-FD5A1AB28BB1}" type="datetimeFigureOut">
              <a:rPr lang="he-IL" smtClean="0"/>
              <a:t>כ"ד/אייר/תשפ"ו</a:t>
            </a:fld>
            <a:endParaRPr lang="he-IL"/>
          </a:p>
        </p:txBody>
      </p:sp>
      <p:sp>
        <p:nvSpPr>
          <p:cNvPr id="3" name="מציין מיקום של כותרת תחתונה 2">
            <a:extLst>
              <a:ext uri="{FF2B5EF4-FFF2-40B4-BE49-F238E27FC236}">
                <a16:creationId xmlns:a16="http://schemas.microsoft.com/office/drawing/2014/main" id="{8A472578-CBCD-9118-BAAD-BB57E90DA787}"/>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B96DB71E-6905-8CF3-2E6F-9638A694B801}"/>
              </a:ext>
            </a:extLst>
          </p:cNvPr>
          <p:cNvSpPr>
            <a:spLocks noGrp="1"/>
          </p:cNvSpPr>
          <p:nvPr>
            <p:ph type="sldNum" sz="quarter" idx="12"/>
          </p:nvPr>
        </p:nvSpPr>
        <p:spPr/>
        <p:txBody>
          <a:bodyPr/>
          <a:lstStyle/>
          <a:p>
            <a:fld id="{D4BBCD34-1986-468B-B8D0-0B8E07792B21}" type="slidenum">
              <a:rPr lang="he-IL" smtClean="0"/>
              <a:t>‹#›</a:t>
            </a:fld>
            <a:endParaRPr lang="he-IL"/>
          </a:p>
        </p:txBody>
      </p:sp>
    </p:spTree>
    <p:extLst>
      <p:ext uri="{BB962C8B-B14F-4D97-AF65-F5344CB8AC3E}">
        <p14:creationId xmlns:p14="http://schemas.microsoft.com/office/powerpoint/2010/main" val="1077198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5952EEB-0048-7A87-4B6F-966F3465BF8B}"/>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03A1E5A5-34FA-661E-D7F7-62615451A3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2C4DDCC3-7DA4-398F-8AAD-2762409F2D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E3EE109E-54DB-23A7-A972-C3D7EB82D0FA}"/>
              </a:ext>
            </a:extLst>
          </p:cNvPr>
          <p:cNvSpPr>
            <a:spLocks noGrp="1"/>
          </p:cNvSpPr>
          <p:nvPr>
            <p:ph type="dt" sz="half" idx="10"/>
          </p:nvPr>
        </p:nvSpPr>
        <p:spPr/>
        <p:txBody>
          <a:bodyPr/>
          <a:lstStyle/>
          <a:p>
            <a:fld id="{AF65F613-4EEB-4F77-A471-FD5A1AB28BB1}" type="datetimeFigureOut">
              <a:rPr lang="he-IL" smtClean="0"/>
              <a:t>כ"ד/אייר/תשפ"ו</a:t>
            </a:fld>
            <a:endParaRPr lang="he-IL"/>
          </a:p>
        </p:txBody>
      </p:sp>
      <p:sp>
        <p:nvSpPr>
          <p:cNvPr id="6" name="מציין מיקום של כותרת תחתונה 5">
            <a:extLst>
              <a:ext uri="{FF2B5EF4-FFF2-40B4-BE49-F238E27FC236}">
                <a16:creationId xmlns:a16="http://schemas.microsoft.com/office/drawing/2014/main" id="{B1A1E539-C414-E28C-911F-EEC257477446}"/>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E957A6A7-A7B1-359E-D507-F213FF49F420}"/>
              </a:ext>
            </a:extLst>
          </p:cNvPr>
          <p:cNvSpPr>
            <a:spLocks noGrp="1"/>
          </p:cNvSpPr>
          <p:nvPr>
            <p:ph type="sldNum" sz="quarter" idx="12"/>
          </p:nvPr>
        </p:nvSpPr>
        <p:spPr/>
        <p:txBody>
          <a:bodyPr/>
          <a:lstStyle/>
          <a:p>
            <a:fld id="{D4BBCD34-1986-468B-B8D0-0B8E07792B21}" type="slidenum">
              <a:rPr lang="he-IL" smtClean="0"/>
              <a:t>‹#›</a:t>
            </a:fld>
            <a:endParaRPr lang="he-IL"/>
          </a:p>
        </p:txBody>
      </p:sp>
    </p:spTree>
    <p:extLst>
      <p:ext uri="{BB962C8B-B14F-4D97-AF65-F5344CB8AC3E}">
        <p14:creationId xmlns:p14="http://schemas.microsoft.com/office/powerpoint/2010/main" val="3120286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0F7AF44-4D72-608E-E2B7-18B3047E8FAA}"/>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9B8E3E72-1F33-E081-7EEF-2793415A43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EBE789E6-8D65-D76E-9367-BC25591195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A94F681B-A737-D060-E02B-D0CB1F59B630}"/>
              </a:ext>
            </a:extLst>
          </p:cNvPr>
          <p:cNvSpPr>
            <a:spLocks noGrp="1"/>
          </p:cNvSpPr>
          <p:nvPr>
            <p:ph type="dt" sz="half" idx="10"/>
          </p:nvPr>
        </p:nvSpPr>
        <p:spPr/>
        <p:txBody>
          <a:bodyPr/>
          <a:lstStyle/>
          <a:p>
            <a:fld id="{AF65F613-4EEB-4F77-A471-FD5A1AB28BB1}" type="datetimeFigureOut">
              <a:rPr lang="he-IL" smtClean="0"/>
              <a:t>כ"ד/אייר/תשפ"ו</a:t>
            </a:fld>
            <a:endParaRPr lang="he-IL"/>
          </a:p>
        </p:txBody>
      </p:sp>
      <p:sp>
        <p:nvSpPr>
          <p:cNvPr id="6" name="מציין מיקום של כותרת תחתונה 5">
            <a:extLst>
              <a:ext uri="{FF2B5EF4-FFF2-40B4-BE49-F238E27FC236}">
                <a16:creationId xmlns:a16="http://schemas.microsoft.com/office/drawing/2014/main" id="{F173032C-7DF4-F029-CCF0-C9BD37D59886}"/>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D7842B1F-0DB0-AF69-6C2F-F46340305506}"/>
              </a:ext>
            </a:extLst>
          </p:cNvPr>
          <p:cNvSpPr>
            <a:spLocks noGrp="1"/>
          </p:cNvSpPr>
          <p:nvPr>
            <p:ph type="sldNum" sz="quarter" idx="12"/>
          </p:nvPr>
        </p:nvSpPr>
        <p:spPr/>
        <p:txBody>
          <a:bodyPr/>
          <a:lstStyle/>
          <a:p>
            <a:fld id="{D4BBCD34-1986-468B-B8D0-0B8E07792B21}" type="slidenum">
              <a:rPr lang="he-IL" smtClean="0"/>
              <a:t>‹#›</a:t>
            </a:fld>
            <a:endParaRPr lang="he-IL"/>
          </a:p>
        </p:txBody>
      </p:sp>
    </p:spTree>
    <p:extLst>
      <p:ext uri="{BB962C8B-B14F-4D97-AF65-F5344CB8AC3E}">
        <p14:creationId xmlns:p14="http://schemas.microsoft.com/office/powerpoint/2010/main" val="2284334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F2AFC5ED-BC58-492E-CA54-E6B990B529C1}"/>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AFEE9FED-71E0-94EC-7262-2B02EBEC67C0}"/>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01E86F37-1E6F-5683-C637-717DA718ABEB}"/>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AF65F613-4EEB-4F77-A471-FD5A1AB28BB1}" type="datetimeFigureOut">
              <a:rPr lang="he-IL" smtClean="0"/>
              <a:t>כ"ד/אייר/תשפ"ו</a:t>
            </a:fld>
            <a:endParaRPr lang="he-IL"/>
          </a:p>
        </p:txBody>
      </p:sp>
      <p:sp>
        <p:nvSpPr>
          <p:cNvPr id="5" name="מציין מיקום של כותרת תחתונה 4">
            <a:extLst>
              <a:ext uri="{FF2B5EF4-FFF2-40B4-BE49-F238E27FC236}">
                <a16:creationId xmlns:a16="http://schemas.microsoft.com/office/drawing/2014/main" id="{9ABF978D-3AB3-88D0-2740-37A1021545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EE3C1D3C-BDBD-EEEE-FC86-6520FBB172D8}"/>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D4BBCD34-1986-468B-B8D0-0B8E07792B21}" type="slidenum">
              <a:rPr lang="he-IL" smtClean="0"/>
              <a:t>‹#›</a:t>
            </a:fld>
            <a:endParaRPr lang="he-IL"/>
          </a:p>
        </p:txBody>
      </p:sp>
    </p:spTree>
    <p:extLst>
      <p:ext uri="{BB962C8B-B14F-4D97-AF65-F5344CB8AC3E}">
        <p14:creationId xmlns:p14="http://schemas.microsoft.com/office/powerpoint/2010/main" val="3370440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emf"/><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D964CEA-F9E6-0AF1-1CC8-8904FAA675AF}"/>
              </a:ext>
            </a:extLst>
          </p:cNvPr>
          <p:cNvSpPr>
            <a:spLocks noGrp="1"/>
          </p:cNvSpPr>
          <p:nvPr>
            <p:ph type="ctrTitle"/>
          </p:nvPr>
        </p:nvSpPr>
        <p:spPr>
          <a:xfrm>
            <a:off x="1554480" y="-1045027"/>
            <a:ext cx="8804365" cy="4327956"/>
          </a:xfrm>
        </p:spPr>
        <p:txBody>
          <a:bodyPr>
            <a:normAutofit/>
          </a:bodyPr>
          <a:lstStyle/>
          <a:p>
            <a:pPr rtl="1">
              <a:lnSpc>
                <a:spcPct val="115000"/>
              </a:lnSpc>
              <a:spcAft>
                <a:spcPts val="1000"/>
              </a:spcAft>
            </a:pPr>
            <a:r>
              <a:rPr lang="he-IL" sz="6000" b="1" kern="100" dirty="0">
                <a:solidFill>
                  <a:srgbClr val="0070C0"/>
                </a:solidFill>
                <a:effectLst/>
                <a:latin typeface="Calibri" panose="020F0502020204030204" pitchFamily="34" charset="0"/>
                <a:ea typeface="Calibri" panose="020F0502020204030204" pitchFamily="34" charset="0"/>
                <a:cs typeface="David" panose="020E0502060401010101" pitchFamily="34" charset="-79"/>
              </a:rPr>
              <a:t>טריוויה מדע וטכנולוגיה</a:t>
            </a:r>
            <a:br>
              <a:rPr lang="he-IL" sz="6000" b="1" kern="100" dirty="0">
                <a:solidFill>
                  <a:srgbClr val="0070C0"/>
                </a:solidFill>
                <a:effectLst/>
                <a:latin typeface="Calibri" panose="020F0502020204030204" pitchFamily="34" charset="0"/>
                <a:ea typeface="Calibri" panose="020F0502020204030204" pitchFamily="34" charset="0"/>
                <a:cs typeface="David" panose="020E0502060401010101" pitchFamily="34" charset="-79"/>
              </a:rPr>
            </a:br>
            <a:r>
              <a:rPr lang="he-IL" sz="6000" b="1" kern="100" dirty="0">
                <a:solidFill>
                  <a:srgbClr val="0070C0"/>
                </a:solidFill>
                <a:effectLst/>
                <a:latin typeface="Calibri" panose="020F0502020204030204" pitchFamily="34" charset="0"/>
                <a:ea typeface="Calibri" panose="020F0502020204030204" pitchFamily="34" charset="0"/>
                <a:cs typeface="David" panose="020E0502060401010101" pitchFamily="34" charset="-79"/>
              </a:rPr>
              <a:t>כיתה ו</a:t>
            </a:r>
            <a:br>
              <a:rPr lang="en-US" sz="40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br>
            <a:endParaRPr lang="he-IL" dirty="0">
              <a:solidFill>
                <a:srgbClr val="0070C0"/>
              </a:solidFill>
            </a:endParaRPr>
          </a:p>
        </p:txBody>
      </p:sp>
      <p:pic>
        <p:nvPicPr>
          <p:cNvPr id="4" name="Picture 2">
            <a:extLst>
              <a:ext uri="{FF2B5EF4-FFF2-40B4-BE49-F238E27FC236}">
                <a16:creationId xmlns:a16="http://schemas.microsoft.com/office/drawing/2014/main" id="{0C22059B-3A60-1045-741C-6CFFB24643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EF310F0C-8C89-06F6-9D88-E9F51EFC66B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6" name="Rectangle 1">
            <a:extLst>
              <a:ext uri="{FF2B5EF4-FFF2-40B4-BE49-F238E27FC236}">
                <a16:creationId xmlns:a16="http://schemas.microsoft.com/office/drawing/2014/main" id="{D92B3B1A-5F8B-4FAC-039B-82F0C9783B3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8" name="Picture 7">
            <a:extLst>
              <a:ext uri="{FF2B5EF4-FFF2-40B4-BE49-F238E27FC236}">
                <a16:creationId xmlns:a16="http://schemas.microsoft.com/office/drawing/2014/main" id="{04C73CC0-1F2E-751B-7D10-1E6ADB3D498E}"/>
              </a:ext>
            </a:extLst>
          </p:cNvPr>
          <p:cNvPicPr>
            <a:picLocks noChangeAspect="1"/>
          </p:cNvPicPr>
          <p:nvPr/>
        </p:nvPicPr>
        <p:blipFill>
          <a:blip r:embed="rId4"/>
          <a:stretch>
            <a:fillRect/>
          </a:stretch>
        </p:blipFill>
        <p:spPr>
          <a:xfrm>
            <a:off x="2918190" y="2138189"/>
            <a:ext cx="6121308" cy="4327956"/>
          </a:xfrm>
          <a:prstGeom prst="rect">
            <a:avLst/>
          </a:prstGeom>
        </p:spPr>
      </p:pic>
    </p:spTree>
    <p:extLst>
      <p:ext uri="{BB962C8B-B14F-4D97-AF65-F5344CB8AC3E}">
        <p14:creationId xmlns:p14="http://schemas.microsoft.com/office/powerpoint/2010/main" val="2046591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BF4CC-D646-0964-12BC-0746C7E1E120}"/>
              </a:ext>
            </a:extLst>
          </p:cNvPr>
          <p:cNvSpPr>
            <a:spLocks noGrp="1"/>
          </p:cNvSpPr>
          <p:nvPr>
            <p:ph type="title"/>
          </p:nvPr>
        </p:nvSpPr>
        <p:spPr/>
        <p:txBody>
          <a:bodyPr/>
          <a:lstStyle/>
          <a:p>
            <a:r>
              <a:rPr lang="he-IL" dirty="0"/>
              <a:t> </a:t>
            </a:r>
            <a:r>
              <a:rPr lang="he-IL" sz="3200" b="1" dirty="0">
                <a:solidFill>
                  <a:srgbClr val="FF0000"/>
                </a:solidFill>
                <a:latin typeface="David" panose="020E0502060401010101" pitchFamily="34" charset="-79"/>
                <a:cs typeface="David" panose="020E0502060401010101" pitchFamily="34" charset="-79"/>
              </a:rPr>
              <a:t>תחנת חשמל - מי אנחנו?  </a:t>
            </a:r>
            <a:endParaRPr lang="en-US" sz="3200" b="1" dirty="0">
              <a:solidFill>
                <a:srgbClr val="FF0000"/>
              </a:solidFill>
              <a:latin typeface="David" panose="020E0502060401010101" pitchFamily="34" charset="-79"/>
              <a:cs typeface="David" panose="020E0502060401010101" pitchFamily="34" charset="-79"/>
            </a:endParaRPr>
          </a:p>
        </p:txBody>
      </p:sp>
      <p:sp>
        <p:nvSpPr>
          <p:cNvPr id="3" name="Content Placeholder 2">
            <a:extLst>
              <a:ext uri="{FF2B5EF4-FFF2-40B4-BE49-F238E27FC236}">
                <a16:creationId xmlns:a16="http://schemas.microsoft.com/office/drawing/2014/main" id="{FBBE6E04-2180-FC77-DD9B-800FAC3BEE2A}"/>
              </a:ext>
            </a:extLst>
          </p:cNvPr>
          <p:cNvSpPr>
            <a:spLocks noGrp="1"/>
          </p:cNvSpPr>
          <p:nvPr>
            <p:ph idx="1"/>
          </p:nvPr>
        </p:nvSpPr>
        <p:spPr>
          <a:xfrm>
            <a:off x="339635" y="1690688"/>
            <a:ext cx="11194868" cy="4486275"/>
          </a:xfrm>
        </p:spPr>
        <p:txBody>
          <a:bodyPr>
            <a:normAutofit/>
          </a:bodyPr>
          <a:lstStyle/>
          <a:p>
            <a:pPr marL="514350" indent="-514350">
              <a:buFont typeface="+mj-lt"/>
              <a:buAutoNum type="arabicPeriod"/>
            </a:pPr>
            <a:r>
              <a:rPr lang="he-IL" dirty="0">
                <a:latin typeface="David" panose="020E0502060401010101" pitchFamily="34" charset="-79"/>
                <a:cs typeface="David" panose="020E0502060401010101" pitchFamily="34" charset="-79"/>
              </a:rPr>
              <a:t>אני מנצלת את פחם האבן להפקת אנרגייה חשמלית.</a:t>
            </a:r>
          </a:p>
          <a:p>
            <a:pPr marL="514350" indent="-514350">
              <a:buFont typeface="+mj-lt"/>
              <a:buAutoNum type="arabicPeriod"/>
            </a:pPr>
            <a:r>
              <a:rPr lang="he-IL" dirty="0">
                <a:latin typeface="David" panose="020E0502060401010101" pitchFamily="34" charset="-79"/>
                <a:cs typeface="David" panose="020E0502060401010101" pitchFamily="34" charset="-79"/>
              </a:rPr>
              <a:t>אני מנצלת מים מי שנמצאים בגובה או מים זורמים להפקת אנרגייה חשמלית.</a:t>
            </a:r>
          </a:p>
          <a:p>
            <a:pPr marL="514350" indent="-514350">
              <a:buFont typeface="+mj-lt"/>
              <a:buAutoNum type="arabicPeriod"/>
            </a:pPr>
            <a:r>
              <a:rPr lang="he-IL" dirty="0">
                <a:latin typeface="David" panose="020E0502060401010101" pitchFamily="34" charset="-79"/>
                <a:cs typeface="David" panose="020E0502060401010101" pitchFamily="34" charset="-79"/>
              </a:rPr>
              <a:t>אני משתמש בגזי שרפה לסיבוב הטורבינה שמניעה את הגנרטור.</a:t>
            </a:r>
          </a:p>
          <a:p>
            <a:pPr marL="514350" indent="-514350">
              <a:buFont typeface="+mj-lt"/>
              <a:buAutoNum type="arabicPeriod"/>
            </a:pPr>
            <a:r>
              <a:rPr lang="he-IL" dirty="0">
                <a:latin typeface="David" panose="020E0502060401010101" pitchFamily="34" charset="-79"/>
                <a:cs typeface="David" panose="020E0502060401010101" pitchFamily="34" charset="-79"/>
              </a:rPr>
              <a:t>אצלי אנרגיית אור השמש מומרת לאנרגייה חשמלית.</a:t>
            </a:r>
          </a:p>
          <a:p>
            <a:pPr marL="514350" indent="-514350">
              <a:buFont typeface="+mj-lt"/>
              <a:buAutoNum type="arabicPeriod"/>
            </a:pPr>
            <a:r>
              <a:rPr lang="he-IL" dirty="0">
                <a:latin typeface="David" panose="020E0502060401010101" pitchFamily="34" charset="-79"/>
                <a:cs typeface="David" panose="020E0502060401010101" pitchFamily="34" charset="-79"/>
              </a:rPr>
              <a:t>אצלי אנרגיית אור השמש מנוצלת להפקת קיטור  הדרוש לסיבוב הטורבינה.</a:t>
            </a:r>
          </a:p>
          <a:p>
            <a:pPr marL="514350" indent="-514350">
              <a:buFont typeface="+mj-lt"/>
              <a:buAutoNum type="arabicPeriod"/>
            </a:pPr>
            <a:r>
              <a:rPr lang="he-IL" dirty="0">
                <a:latin typeface="David" panose="020E0502060401010101" pitchFamily="34" charset="-79"/>
                <a:cs typeface="David" panose="020E0502060401010101" pitchFamily="34" charset="-79"/>
              </a:rPr>
              <a:t>אצלי החום הנפלט מהביקוע הגרעיני מנוצל להפקת קיטור הדרוש לסיבוב הטורבינה.</a:t>
            </a:r>
          </a:p>
          <a:p>
            <a:pPr marL="514350" indent="-514350">
              <a:buFont typeface="+mj-lt"/>
              <a:buAutoNum type="arabicPeriod"/>
            </a:pPr>
            <a:r>
              <a:rPr lang="he-IL" dirty="0">
                <a:latin typeface="David" panose="020E0502060401010101" pitchFamily="34" charset="-79"/>
                <a:cs typeface="David" panose="020E0502060401010101" pitchFamily="34" charset="-79"/>
              </a:rPr>
              <a:t>אני מנצלת את אנרגיית הרוח להפקת אנרגייה חשמלית.</a:t>
            </a:r>
          </a:p>
          <a:p>
            <a:endParaRPr lang="he-IL" dirty="0"/>
          </a:p>
          <a:p>
            <a:endParaRPr lang="en-US" dirty="0"/>
          </a:p>
        </p:txBody>
      </p:sp>
      <p:pic>
        <p:nvPicPr>
          <p:cNvPr id="5" name="תמונה 4">
            <a:extLst>
              <a:ext uri="{FF2B5EF4-FFF2-40B4-BE49-F238E27FC236}">
                <a16:creationId xmlns:a16="http://schemas.microsoft.com/office/drawing/2014/main" id="{3DB9AB55-FB75-2875-DE13-FC66E4B6C4FB}"/>
              </a:ext>
            </a:extLst>
          </p:cNvPr>
          <p:cNvPicPr>
            <a:picLocks noChangeAspect="1"/>
          </p:cNvPicPr>
          <p:nvPr/>
        </p:nvPicPr>
        <p:blipFill>
          <a:blip r:embed="rId3"/>
          <a:stretch>
            <a:fillRect/>
          </a:stretch>
        </p:blipFill>
        <p:spPr>
          <a:xfrm>
            <a:off x="176425" y="4789360"/>
            <a:ext cx="3529943" cy="1873568"/>
          </a:xfrm>
          <a:prstGeom prst="rect">
            <a:avLst/>
          </a:prstGeom>
        </p:spPr>
      </p:pic>
      <p:pic>
        <p:nvPicPr>
          <p:cNvPr id="4" name="Picture 2">
            <a:extLst>
              <a:ext uri="{FF2B5EF4-FFF2-40B4-BE49-F238E27FC236}">
                <a16:creationId xmlns:a16="http://schemas.microsoft.com/office/drawing/2014/main" id="{AC51CBBC-B3C2-E4C9-AAE0-93B9B444DB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6" name="Picture 4">
            <a:extLst>
              <a:ext uri="{FF2B5EF4-FFF2-40B4-BE49-F238E27FC236}">
                <a16:creationId xmlns:a16="http://schemas.microsoft.com/office/drawing/2014/main" id="{539ECA90-2B4E-0366-9D79-8E24BA3D5E4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Tree>
    <p:extLst>
      <p:ext uri="{BB962C8B-B14F-4D97-AF65-F5344CB8AC3E}">
        <p14:creationId xmlns:p14="http://schemas.microsoft.com/office/powerpoint/2010/main" val="3494755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D9A3D67A-756E-60AB-D57B-086120419C5E}"/>
              </a:ext>
            </a:extLst>
          </p:cNvPr>
          <p:cNvSpPr txBox="1"/>
          <p:nvPr/>
        </p:nvSpPr>
        <p:spPr>
          <a:xfrm>
            <a:off x="-448242" y="1147606"/>
            <a:ext cx="11941628" cy="4562788"/>
          </a:xfrm>
          <a:prstGeom prst="rect">
            <a:avLst/>
          </a:prstGeom>
          <a:noFill/>
        </p:spPr>
        <p:txBody>
          <a:bodyPr wrap="square">
            <a:spAutoFit/>
          </a:bodyPr>
          <a:lstStyle/>
          <a:p>
            <a:pPr>
              <a:lnSpc>
                <a:spcPct val="150000"/>
              </a:lnSpc>
            </a:pPr>
            <a:r>
              <a:rPr lang="he-IL" sz="2400" dirty="0">
                <a:solidFill>
                  <a:srgbClr val="000000"/>
                </a:solidFill>
                <a:latin typeface="David" panose="020E0502060401010101" pitchFamily="34" charset="-79"/>
                <a:cs typeface="David" panose="020E0502060401010101" pitchFamily="34" charset="-79"/>
              </a:rPr>
              <a:t>1. </a:t>
            </a:r>
            <a:r>
              <a:rPr lang="he-IL" sz="2800" b="0" i="0" u="none" strike="noStrike" baseline="0" dirty="0">
                <a:solidFill>
                  <a:srgbClr val="000000"/>
                </a:solidFill>
                <a:latin typeface="David" panose="020E0502060401010101" pitchFamily="34" charset="-79"/>
                <a:cs typeface="David" panose="020E0502060401010101" pitchFamily="34" charset="-79"/>
              </a:rPr>
              <a:t>אני גז חממה שנפלט לאטמוספרה כתוצאה משרפת חומרי דלק מחצביים</a:t>
            </a:r>
          </a:p>
          <a:p>
            <a:pPr>
              <a:lnSpc>
                <a:spcPct val="150000"/>
              </a:lnSpc>
            </a:pPr>
            <a:r>
              <a:rPr lang="he-IL" sz="2800" dirty="0">
                <a:solidFill>
                  <a:srgbClr val="000000"/>
                </a:solidFill>
                <a:latin typeface="David" panose="020E0502060401010101" pitchFamily="34" charset="-79"/>
                <a:cs typeface="David" panose="020E0502060401010101" pitchFamily="34" charset="-79"/>
              </a:rPr>
              <a:t>    </a:t>
            </a:r>
            <a:r>
              <a:rPr lang="he-IL" sz="2800" b="0" i="0" u="none" strike="noStrike" baseline="0" dirty="0">
                <a:solidFill>
                  <a:srgbClr val="000000"/>
                </a:solidFill>
                <a:latin typeface="David" panose="020E0502060401010101" pitchFamily="34" charset="-79"/>
                <a:cs typeface="David" panose="020E0502060401010101" pitchFamily="34" charset="-79"/>
              </a:rPr>
              <a:t> (פחם אבן וגז טבעי).</a:t>
            </a:r>
          </a:p>
          <a:p>
            <a:pPr>
              <a:lnSpc>
                <a:spcPct val="150000"/>
              </a:lnSpc>
            </a:pPr>
            <a:r>
              <a:rPr lang="he-IL" sz="2800" dirty="0">
                <a:solidFill>
                  <a:srgbClr val="000000"/>
                </a:solidFill>
                <a:latin typeface="David" panose="020E0502060401010101" pitchFamily="34" charset="-79"/>
                <a:cs typeface="David" panose="020E0502060401010101" pitchFamily="34" charset="-79"/>
              </a:rPr>
              <a:t>2. </a:t>
            </a:r>
            <a:r>
              <a:rPr lang="he-IL" sz="2800" b="0" i="0" u="none" strike="noStrike" baseline="0" dirty="0">
                <a:solidFill>
                  <a:srgbClr val="000000"/>
                </a:solidFill>
                <a:latin typeface="David" panose="020E0502060401010101" pitchFamily="34" charset="-79"/>
                <a:cs typeface="David" panose="020E0502060401010101" pitchFamily="34" charset="-79"/>
              </a:rPr>
              <a:t>אני החומר המוצק האפור שנוצר בעקבות שרפה של פחם האבן</a:t>
            </a:r>
          </a:p>
          <a:p>
            <a:pPr>
              <a:lnSpc>
                <a:spcPct val="150000"/>
              </a:lnSpc>
            </a:pPr>
            <a:r>
              <a:rPr lang="he-IL" sz="2800" dirty="0">
                <a:solidFill>
                  <a:srgbClr val="000000"/>
                </a:solidFill>
                <a:latin typeface="David" panose="020E0502060401010101" pitchFamily="34" charset="-79"/>
                <a:cs typeface="David" panose="020E0502060401010101" pitchFamily="34" charset="-79"/>
              </a:rPr>
              <a:t>   </a:t>
            </a:r>
            <a:r>
              <a:rPr lang="he-IL" sz="2800" b="0" i="0" u="none" strike="noStrike" baseline="0" dirty="0">
                <a:solidFill>
                  <a:srgbClr val="000000"/>
                </a:solidFill>
                <a:latin typeface="David" panose="020E0502060401010101" pitchFamily="34" charset="-79"/>
                <a:cs typeface="David" panose="020E0502060401010101" pitchFamily="34" charset="-79"/>
              </a:rPr>
              <a:t> ומהווה מִטְרָד סביבתי.</a:t>
            </a:r>
          </a:p>
          <a:p>
            <a:pPr>
              <a:lnSpc>
                <a:spcPct val="150000"/>
              </a:lnSpc>
            </a:pPr>
            <a:r>
              <a:rPr lang="he-IL" sz="2800" dirty="0">
                <a:solidFill>
                  <a:srgbClr val="000000"/>
                </a:solidFill>
                <a:latin typeface="David" panose="020E0502060401010101" pitchFamily="34" charset="-79"/>
                <a:cs typeface="David" panose="020E0502060401010101" pitchFamily="34" charset="-79"/>
              </a:rPr>
              <a:t>3. </a:t>
            </a:r>
            <a:r>
              <a:rPr lang="he-IL" sz="2800" b="0" i="0" u="none" strike="noStrike" baseline="0" dirty="0">
                <a:solidFill>
                  <a:srgbClr val="000000"/>
                </a:solidFill>
                <a:latin typeface="David" panose="020E0502060401010101" pitchFamily="34" charset="-79"/>
                <a:cs typeface="David" panose="020E0502060401010101" pitchFamily="34" charset="-79"/>
              </a:rPr>
              <a:t>אני גז חממה שנפלט לאטמוספרה כאשר מפיקים </a:t>
            </a:r>
          </a:p>
          <a:p>
            <a:pPr>
              <a:lnSpc>
                <a:spcPct val="150000"/>
              </a:lnSpc>
            </a:pPr>
            <a:r>
              <a:rPr lang="he-IL" sz="2800" dirty="0">
                <a:solidFill>
                  <a:srgbClr val="000000"/>
                </a:solidFill>
                <a:latin typeface="David" panose="020E0502060401010101" pitchFamily="34" charset="-79"/>
                <a:cs typeface="David" panose="020E0502060401010101" pitchFamily="34" charset="-79"/>
              </a:rPr>
              <a:t>    </a:t>
            </a:r>
            <a:r>
              <a:rPr lang="he-IL" sz="2800" b="0" i="0" u="none" strike="noStrike" baseline="0" dirty="0">
                <a:solidFill>
                  <a:srgbClr val="000000"/>
                </a:solidFill>
                <a:latin typeface="David" panose="020E0502060401010101" pitchFamily="34" charset="-79"/>
                <a:cs typeface="David" panose="020E0502060401010101" pitchFamily="34" charset="-79"/>
              </a:rPr>
              <a:t>אותי באסדות קידוח ומשנעים אותי למכלי האחסון.</a:t>
            </a:r>
          </a:p>
          <a:p>
            <a:pPr>
              <a:lnSpc>
                <a:spcPct val="150000"/>
              </a:lnSpc>
            </a:pPr>
            <a:endParaRPr lang="he-IL" sz="2800" dirty="0">
              <a:latin typeface="David" panose="020E0502060401010101" pitchFamily="34" charset="-79"/>
              <a:cs typeface="David" panose="020E0502060401010101" pitchFamily="34" charset="-79"/>
            </a:endParaRPr>
          </a:p>
        </p:txBody>
      </p:sp>
      <p:sp>
        <p:nvSpPr>
          <p:cNvPr id="5" name="תיבת טקסט 4">
            <a:extLst>
              <a:ext uri="{FF2B5EF4-FFF2-40B4-BE49-F238E27FC236}">
                <a16:creationId xmlns:a16="http://schemas.microsoft.com/office/drawing/2014/main" id="{278FDAE7-213A-62FB-5303-D580FD0363EF}"/>
              </a:ext>
            </a:extLst>
          </p:cNvPr>
          <p:cNvSpPr txBox="1"/>
          <p:nvPr/>
        </p:nvSpPr>
        <p:spPr>
          <a:xfrm>
            <a:off x="3290626" y="626121"/>
            <a:ext cx="6094520" cy="584775"/>
          </a:xfrm>
          <a:prstGeom prst="rect">
            <a:avLst/>
          </a:prstGeom>
          <a:noFill/>
        </p:spPr>
        <p:txBody>
          <a:bodyPr wrap="square">
            <a:spAutoFit/>
          </a:bodyPr>
          <a:lstStyle/>
          <a:p>
            <a:r>
              <a:rPr lang="he-IL" sz="3200" b="1" i="0" u="none" strike="noStrike" baseline="0" dirty="0">
                <a:solidFill>
                  <a:srgbClr val="FF0000"/>
                </a:solidFill>
                <a:latin typeface="David" panose="020E0502060401010101" pitchFamily="34" charset="-79"/>
                <a:cs typeface="David" panose="020E0502060401010101" pitchFamily="34" charset="-79"/>
              </a:rPr>
              <a:t>תחנות חשמל ומחיר סביבתי</a:t>
            </a:r>
            <a:endParaRPr lang="he-IL" sz="3200" dirty="0">
              <a:solidFill>
                <a:srgbClr val="FF0000"/>
              </a:solidFill>
              <a:latin typeface="David" panose="020E0502060401010101" pitchFamily="34" charset="-79"/>
              <a:cs typeface="David" panose="020E0502060401010101" pitchFamily="34" charset="-79"/>
            </a:endParaRPr>
          </a:p>
        </p:txBody>
      </p:sp>
      <p:pic>
        <p:nvPicPr>
          <p:cNvPr id="2" name="Picture 2">
            <a:extLst>
              <a:ext uri="{FF2B5EF4-FFF2-40B4-BE49-F238E27FC236}">
                <a16:creationId xmlns:a16="http://schemas.microsoft.com/office/drawing/2014/main" id="{5D9B1845-CB70-BC31-537F-7ED6AF10C2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4" name="Picture 4">
            <a:extLst>
              <a:ext uri="{FF2B5EF4-FFF2-40B4-BE49-F238E27FC236}">
                <a16:creationId xmlns:a16="http://schemas.microsoft.com/office/drawing/2014/main" id="{183CC8BE-8AFC-698D-53D6-5C9BB5D82C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pic>
        <p:nvPicPr>
          <p:cNvPr id="7" name="תמונה 6">
            <a:extLst>
              <a:ext uri="{FF2B5EF4-FFF2-40B4-BE49-F238E27FC236}">
                <a16:creationId xmlns:a16="http://schemas.microsoft.com/office/drawing/2014/main" id="{8CFC2DBB-25F9-1FA2-A962-D500D5B99302}"/>
              </a:ext>
            </a:extLst>
          </p:cNvPr>
          <p:cNvPicPr>
            <a:picLocks noChangeAspect="1"/>
          </p:cNvPicPr>
          <p:nvPr/>
        </p:nvPicPr>
        <p:blipFill>
          <a:blip r:embed="rId5"/>
          <a:stretch>
            <a:fillRect/>
          </a:stretch>
        </p:blipFill>
        <p:spPr>
          <a:xfrm>
            <a:off x="303929" y="3316348"/>
            <a:ext cx="3575739" cy="3072259"/>
          </a:xfrm>
          <a:prstGeom prst="rect">
            <a:avLst/>
          </a:prstGeom>
        </p:spPr>
      </p:pic>
    </p:spTree>
    <p:extLst>
      <p:ext uri="{BB962C8B-B14F-4D97-AF65-F5344CB8AC3E}">
        <p14:creationId xmlns:p14="http://schemas.microsoft.com/office/powerpoint/2010/main" val="2425658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C336D7-7AA2-A56D-B1A0-D23A557379FF}"/>
            </a:ext>
          </a:extLst>
        </p:cNvPr>
        <p:cNvGrpSpPr/>
        <p:nvPr/>
      </p:nvGrpSpPr>
      <p:grpSpPr>
        <a:xfrm>
          <a:off x="0" y="0"/>
          <a:ext cx="0" cy="0"/>
          <a:chOff x="0" y="0"/>
          <a:chExt cx="0" cy="0"/>
        </a:xfrm>
      </p:grpSpPr>
      <p:sp>
        <p:nvSpPr>
          <p:cNvPr id="3" name="תיבת טקסט 2">
            <a:extLst>
              <a:ext uri="{FF2B5EF4-FFF2-40B4-BE49-F238E27FC236}">
                <a16:creationId xmlns:a16="http://schemas.microsoft.com/office/drawing/2014/main" id="{42A4019C-844E-CFA7-7309-72E98D438801}"/>
              </a:ext>
            </a:extLst>
          </p:cNvPr>
          <p:cNvSpPr txBox="1"/>
          <p:nvPr/>
        </p:nvSpPr>
        <p:spPr>
          <a:xfrm>
            <a:off x="1479" y="1567543"/>
            <a:ext cx="12007063" cy="3485570"/>
          </a:xfrm>
          <a:prstGeom prst="rect">
            <a:avLst/>
          </a:prstGeom>
          <a:noFill/>
        </p:spPr>
        <p:txBody>
          <a:bodyPr wrap="square">
            <a:spAutoFit/>
          </a:bodyPr>
          <a:lstStyle/>
          <a:p>
            <a:r>
              <a:rPr lang="he-IL" sz="2800" b="0" i="0" u="none" strike="noStrike" baseline="0" dirty="0">
                <a:solidFill>
                  <a:srgbClr val="000000"/>
                </a:solidFill>
                <a:latin typeface="David" panose="020E0502060401010101" pitchFamily="34" charset="-79"/>
                <a:cs typeface="David" panose="020E0502060401010101" pitchFamily="34" charset="-79"/>
              </a:rPr>
              <a:t>4. אני תערובת של כל הגזים המתקבלים מהשרפה של חומרי דלק, </a:t>
            </a:r>
          </a:p>
          <a:p>
            <a:r>
              <a:rPr lang="he-IL" sz="2800" dirty="0">
                <a:solidFill>
                  <a:srgbClr val="000000"/>
                </a:solidFill>
                <a:latin typeface="David" panose="020E0502060401010101" pitchFamily="34" charset="-79"/>
                <a:cs typeface="David" panose="020E0502060401010101" pitchFamily="34" charset="-79"/>
              </a:rPr>
              <a:t>    </a:t>
            </a:r>
            <a:r>
              <a:rPr lang="he-IL" sz="2800" b="0" i="0" u="none" strike="noStrike" baseline="0" dirty="0">
                <a:solidFill>
                  <a:srgbClr val="000000"/>
                </a:solidFill>
                <a:latin typeface="David" panose="020E0502060401010101" pitchFamily="34" charset="-79"/>
                <a:cs typeface="David" panose="020E0502060401010101" pitchFamily="34" charset="-79"/>
              </a:rPr>
              <a:t>בתוספת חלקיקי אפר </a:t>
            </a:r>
            <a:r>
              <a:rPr lang="he-IL" sz="2800" dirty="0">
                <a:solidFill>
                  <a:srgbClr val="000000"/>
                </a:solidFill>
                <a:latin typeface="David" panose="020E0502060401010101" pitchFamily="34" charset="-79"/>
                <a:cs typeface="David" panose="020E0502060401010101" pitchFamily="34" charset="-79"/>
              </a:rPr>
              <a:t> </a:t>
            </a:r>
            <a:r>
              <a:rPr lang="he-IL" sz="2800" b="0" i="0" u="none" strike="noStrike" baseline="0" dirty="0">
                <a:solidFill>
                  <a:srgbClr val="000000"/>
                </a:solidFill>
                <a:latin typeface="David" panose="020E0502060401010101" pitchFamily="34" charset="-79"/>
                <a:cs typeface="David" panose="020E0502060401010101" pitchFamily="34" charset="-79"/>
              </a:rPr>
              <a:t>ופִיּחַ.</a:t>
            </a:r>
          </a:p>
          <a:p>
            <a:pPr>
              <a:lnSpc>
                <a:spcPct val="150000"/>
              </a:lnSpc>
            </a:pPr>
            <a:r>
              <a:rPr lang="he-IL" sz="2800" dirty="0">
                <a:solidFill>
                  <a:srgbClr val="000000"/>
                </a:solidFill>
                <a:latin typeface="David" panose="020E0502060401010101" pitchFamily="34" charset="-79"/>
                <a:cs typeface="David" panose="020E0502060401010101" pitchFamily="34" charset="-79"/>
              </a:rPr>
              <a:t>5. </a:t>
            </a:r>
            <a:r>
              <a:rPr lang="he-IL" sz="2800" b="0" i="0" u="none" strike="noStrike" baseline="0" dirty="0">
                <a:solidFill>
                  <a:srgbClr val="000000"/>
                </a:solidFill>
                <a:latin typeface="David" panose="020E0502060401010101" pitchFamily="34" charset="-79"/>
                <a:cs typeface="David" panose="020E0502060401010101" pitchFamily="34" charset="-79"/>
              </a:rPr>
              <a:t>אני תחנת חשמל שגורמת להתחממות מי הים שבקרבתי.</a:t>
            </a:r>
          </a:p>
          <a:p>
            <a:pPr>
              <a:lnSpc>
                <a:spcPct val="150000"/>
              </a:lnSpc>
            </a:pPr>
            <a:r>
              <a:rPr lang="he-IL" sz="2800" dirty="0">
                <a:solidFill>
                  <a:srgbClr val="000000"/>
                </a:solidFill>
                <a:latin typeface="David" panose="020E0502060401010101" pitchFamily="34" charset="-79"/>
                <a:cs typeface="David" panose="020E0502060401010101" pitchFamily="34" charset="-79"/>
              </a:rPr>
              <a:t>6. </a:t>
            </a:r>
            <a:r>
              <a:rPr lang="he-IL" sz="2800" b="0" i="0" u="none" strike="noStrike" baseline="0" dirty="0">
                <a:solidFill>
                  <a:srgbClr val="000000"/>
                </a:solidFill>
                <a:latin typeface="David" panose="020E0502060401010101" pitchFamily="34" charset="-79"/>
                <a:cs typeface="David" panose="020E0502060401010101" pitchFamily="34" charset="-79"/>
              </a:rPr>
              <a:t>אני מקור אנרגייה מתכלה במצב צבירה מוצק.</a:t>
            </a:r>
          </a:p>
          <a:p>
            <a:pPr>
              <a:lnSpc>
                <a:spcPct val="150000"/>
              </a:lnSpc>
            </a:pPr>
            <a:r>
              <a:rPr lang="he-IL" sz="2800" dirty="0">
                <a:solidFill>
                  <a:srgbClr val="000000"/>
                </a:solidFill>
                <a:latin typeface="David" panose="020E0502060401010101" pitchFamily="34" charset="-79"/>
                <a:cs typeface="David" panose="020E0502060401010101" pitchFamily="34" charset="-79"/>
              </a:rPr>
              <a:t>7. </a:t>
            </a:r>
            <a:r>
              <a:rPr lang="he-IL" sz="2800" b="0" i="0" u="none" strike="noStrike" baseline="0" dirty="0">
                <a:solidFill>
                  <a:srgbClr val="000000"/>
                </a:solidFill>
                <a:latin typeface="David" panose="020E0502060401010101" pitchFamily="34" charset="-79"/>
                <a:cs typeface="David" panose="020E0502060401010101" pitchFamily="34" charset="-79"/>
              </a:rPr>
              <a:t>השרפה שלי נקייה יחסית לשרפת פחם האבן, </a:t>
            </a:r>
            <a:endParaRPr lang="en-US" sz="2800" dirty="0">
              <a:solidFill>
                <a:srgbClr val="000000"/>
              </a:solidFill>
              <a:latin typeface="David" panose="020E0502060401010101" pitchFamily="34" charset="-79"/>
              <a:cs typeface="David" panose="020E0502060401010101" pitchFamily="34" charset="-79"/>
            </a:endParaRPr>
          </a:p>
          <a:p>
            <a:pPr>
              <a:lnSpc>
                <a:spcPct val="150000"/>
              </a:lnSpc>
            </a:pPr>
            <a:r>
              <a:rPr lang="en-US" sz="2800" b="0" i="0" u="none" strike="noStrike" baseline="0" dirty="0">
                <a:solidFill>
                  <a:srgbClr val="000000"/>
                </a:solidFill>
                <a:latin typeface="David" panose="020E0502060401010101" pitchFamily="34" charset="-79"/>
                <a:cs typeface="David" panose="020E0502060401010101" pitchFamily="34" charset="-79"/>
              </a:rPr>
              <a:t>    </a:t>
            </a:r>
            <a:r>
              <a:rPr lang="he-IL" sz="2800" b="0" i="0" u="none" strike="noStrike" baseline="0" dirty="0">
                <a:solidFill>
                  <a:srgbClr val="000000"/>
                </a:solidFill>
                <a:latin typeface="David" panose="020E0502060401010101" pitchFamily="34" charset="-79"/>
                <a:cs typeface="David" panose="020E0502060401010101" pitchFamily="34" charset="-79"/>
              </a:rPr>
              <a:t>אך גם אני גז חממה.</a:t>
            </a:r>
            <a:endParaRPr lang="he-IL" sz="2800" dirty="0">
              <a:latin typeface="David" panose="020E0502060401010101" pitchFamily="34" charset="-79"/>
              <a:cs typeface="David" panose="020E0502060401010101" pitchFamily="34" charset="-79"/>
            </a:endParaRPr>
          </a:p>
        </p:txBody>
      </p:sp>
      <p:sp>
        <p:nvSpPr>
          <p:cNvPr id="5" name="תיבת טקסט 4">
            <a:extLst>
              <a:ext uri="{FF2B5EF4-FFF2-40B4-BE49-F238E27FC236}">
                <a16:creationId xmlns:a16="http://schemas.microsoft.com/office/drawing/2014/main" id="{42C2A437-7ECA-144C-D57A-39C3E22EDCC9}"/>
              </a:ext>
            </a:extLst>
          </p:cNvPr>
          <p:cNvSpPr txBox="1"/>
          <p:nvPr/>
        </p:nvSpPr>
        <p:spPr>
          <a:xfrm>
            <a:off x="3046786" y="791892"/>
            <a:ext cx="7096958" cy="954107"/>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3200" b="1" i="0" u="none" strike="noStrike" kern="1200" cap="none" spc="0" normalizeH="0" baseline="0" noProof="0" dirty="0">
                <a:ln>
                  <a:noFill/>
                </a:ln>
                <a:solidFill>
                  <a:srgbClr val="FF0000"/>
                </a:solidFill>
                <a:effectLst/>
                <a:uLnTx/>
                <a:uFillTx/>
                <a:latin typeface="David" panose="020E0502060401010101" pitchFamily="34" charset="-79"/>
                <a:ea typeface="+mn-ea"/>
                <a:cs typeface="David" panose="020E0502060401010101" pitchFamily="34" charset="-79"/>
              </a:rPr>
              <a:t>תחנות חשמל ומחיר סביבתי </a:t>
            </a:r>
            <a:r>
              <a:rPr kumimoji="0" lang="he-IL" sz="2400" b="1" i="0" u="none" strike="noStrike" kern="1200" cap="none" spc="0" normalizeH="0" baseline="0" noProof="0" dirty="0">
                <a:ln>
                  <a:noFill/>
                </a:ln>
                <a:effectLst/>
                <a:uLnTx/>
                <a:uFillTx/>
                <a:latin typeface="David" panose="020E0502060401010101" pitchFamily="34" charset="-79"/>
                <a:ea typeface="+mn-ea"/>
                <a:cs typeface="David" panose="020E0502060401010101" pitchFamily="34" charset="-79"/>
              </a:rPr>
              <a:t>המשך</a:t>
            </a:r>
            <a:endParaRPr kumimoji="0" lang="he-IL" sz="2400" b="0" i="0" u="none" strike="noStrike" kern="1200" cap="none" spc="0" normalizeH="0" baseline="0" noProof="0" dirty="0">
              <a:ln>
                <a:noFill/>
              </a:ln>
              <a:effectLst/>
              <a:uLnTx/>
              <a:uFillTx/>
              <a:latin typeface="David" panose="020E0502060401010101" pitchFamily="34" charset="-79"/>
              <a:ea typeface="+mn-ea"/>
              <a:cs typeface="David" panose="020E0502060401010101" pitchFamily="34" charset="-79"/>
            </a:endParaRPr>
          </a:p>
          <a:p>
            <a:r>
              <a:rPr lang="he-IL" sz="2400" b="1" i="0" u="none" strike="noStrike" baseline="0" dirty="0">
                <a:latin typeface="David" panose="020E0502060401010101" pitchFamily="34" charset="-79"/>
                <a:cs typeface="David" panose="020E0502060401010101" pitchFamily="34" charset="-79"/>
              </a:rPr>
              <a:t> </a:t>
            </a:r>
            <a:endParaRPr lang="he-IL" sz="3200" dirty="0">
              <a:latin typeface="David" panose="020E0502060401010101" pitchFamily="34" charset="-79"/>
              <a:cs typeface="David" panose="020E0502060401010101" pitchFamily="34" charset="-79"/>
            </a:endParaRPr>
          </a:p>
        </p:txBody>
      </p:sp>
      <p:pic>
        <p:nvPicPr>
          <p:cNvPr id="2" name="Picture 2">
            <a:extLst>
              <a:ext uri="{FF2B5EF4-FFF2-40B4-BE49-F238E27FC236}">
                <a16:creationId xmlns:a16="http://schemas.microsoft.com/office/drawing/2014/main" id="{C6BF5DC0-7613-B8CE-C16E-5FDD80F188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4" name="Picture 4">
            <a:extLst>
              <a:ext uri="{FF2B5EF4-FFF2-40B4-BE49-F238E27FC236}">
                <a16:creationId xmlns:a16="http://schemas.microsoft.com/office/drawing/2014/main" id="{5DC83FAF-8E1F-B53B-8723-6E206C63281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pic>
        <p:nvPicPr>
          <p:cNvPr id="7" name="תמונה 6">
            <a:extLst>
              <a:ext uri="{FF2B5EF4-FFF2-40B4-BE49-F238E27FC236}">
                <a16:creationId xmlns:a16="http://schemas.microsoft.com/office/drawing/2014/main" id="{F692B2E8-403E-EEDA-8179-54834B121015}"/>
              </a:ext>
            </a:extLst>
          </p:cNvPr>
          <p:cNvPicPr>
            <a:picLocks noChangeAspect="1"/>
          </p:cNvPicPr>
          <p:nvPr/>
        </p:nvPicPr>
        <p:blipFill>
          <a:blip r:embed="rId5"/>
          <a:stretch>
            <a:fillRect/>
          </a:stretch>
        </p:blipFill>
        <p:spPr>
          <a:xfrm>
            <a:off x="183458" y="1745998"/>
            <a:ext cx="3317388" cy="4458859"/>
          </a:xfrm>
          <a:prstGeom prst="rect">
            <a:avLst/>
          </a:prstGeom>
        </p:spPr>
      </p:pic>
    </p:spTree>
    <p:extLst>
      <p:ext uri="{BB962C8B-B14F-4D97-AF65-F5344CB8AC3E}">
        <p14:creationId xmlns:p14="http://schemas.microsoft.com/office/powerpoint/2010/main" val="98514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40077-FC3C-F1AD-A42A-3ABB5EB4DDBC}"/>
              </a:ext>
            </a:extLst>
          </p:cNvPr>
          <p:cNvSpPr>
            <a:spLocks noGrp="1"/>
          </p:cNvSpPr>
          <p:nvPr>
            <p:ph type="title"/>
          </p:nvPr>
        </p:nvSpPr>
        <p:spPr/>
        <p:txBody>
          <a:bodyPr>
            <a:normAutofit/>
          </a:bodyPr>
          <a:lstStyle/>
          <a:p>
            <a:r>
              <a:rPr lang="he-IL" sz="3200" b="1" dirty="0">
                <a:solidFill>
                  <a:srgbClr val="FF0000"/>
                </a:solidFill>
                <a:latin typeface="David" panose="020E0502060401010101" pitchFamily="34" charset="-79"/>
                <a:cs typeface="David" panose="020E0502060401010101" pitchFamily="34" charset="-79"/>
              </a:rPr>
              <a:t>מערכת העצבים</a:t>
            </a:r>
            <a:endParaRPr lang="en-US" sz="3200" b="1" dirty="0">
              <a:solidFill>
                <a:srgbClr val="FF0000"/>
              </a:solidFill>
              <a:latin typeface="David" panose="020E0502060401010101" pitchFamily="34" charset="-79"/>
              <a:cs typeface="David" panose="020E0502060401010101" pitchFamily="34" charset="-79"/>
            </a:endParaRPr>
          </a:p>
        </p:txBody>
      </p:sp>
      <p:sp>
        <p:nvSpPr>
          <p:cNvPr id="3" name="Content Placeholder 2">
            <a:extLst>
              <a:ext uri="{FF2B5EF4-FFF2-40B4-BE49-F238E27FC236}">
                <a16:creationId xmlns:a16="http://schemas.microsoft.com/office/drawing/2014/main" id="{032CE177-2AD1-B73F-1169-E66C41DD5825}"/>
              </a:ext>
            </a:extLst>
          </p:cNvPr>
          <p:cNvSpPr>
            <a:spLocks noGrp="1"/>
          </p:cNvSpPr>
          <p:nvPr>
            <p:ph idx="1"/>
          </p:nvPr>
        </p:nvSpPr>
        <p:spPr>
          <a:xfrm>
            <a:off x="838200" y="1436913"/>
            <a:ext cx="10515600" cy="5055961"/>
          </a:xfrm>
        </p:spPr>
        <p:txBody>
          <a:bodyPr>
            <a:normAutofit lnSpcReduction="10000"/>
          </a:bodyPr>
          <a:lstStyle/>
          <a:p>
            <a:pPr marL="514350" indent="-514350">
              <a:buFont typeface="+mj-lt"/>
              <a:buAutoNum type="arabicPeriod"/>
            </a:pPr>
            <a:r>
              <a:rPr lang="he-IL" dirty="0">
                <a:latin typeface="David" panose="020E0502060401010101" pitchFamily="34" charset="-79"/>
                <a:cs typeface="David" panose="020E0502060401010101" pitchFamily="34" charset="-79"/>
              </a:rPr>
              <a:t>  אני איבר שבו מתרחש עיבוד המידע</a:t>
            </a:r>
          </a:p>
          <a:p>
            <a:pPr marL="0" indent="0">
              <a:buNone/>
            </a:pPr>
            <a:r>
              <a:rPr lang="he-IL" dirty="0">
                <a:latin typeface="David" panose="020E0502060401010101" pitchFamily="34" charset="-79"/>
                <a:cs typeface="David" panose="020E0502060401010101" pitchFamily="34" charset="-79"/>
              </a:rPr>
              <a:t>       מהדחפים העצביים שמגיעים אלי. </a:t>
            </a:r>
          </a:p>
          <a:p>
            <a:pPr marL="0" indent="0">
              <a:buNone/>
            </a:pPr>
            <a:r>
              <a:rPr lang="he-IL" dirty="0">
                <a:latin typeface="David" panose="020E0502060401010101" pitchFamily="34" charset="-79"/>
                <a:cs typeface="David" panose="020E0502060401010101" pitchFamily="34" charset="-79"/>
              </a:rPr>
              <a:t>2.    אנחנו קולטים גירויי מהסביבה והופכים </a:t>
            </a:r>
          </a:p>
          <a:p>
            <a:pPr marL="0" indent="0">
              <a:buNone/>
            </a:pPr>
            <a:r>
              <a:rPr lang="he-IL" dirty="0">
                <a:latin typeface="David" panose="020E0502060401010101" pitchFamily="34" charset="-79"/>
                <a:cs typeface="David" panose="020E0502060401010101" pitchFamily="34" charset="-79"/>
              </a:rPr>
              <a:t>       אותם לדחפים עצביים.</a:t>
            </a:r>
          </a:p>
          <a:p>
            <a:pPr marL="0" indent="0">
              <a:buNone/>
            </a:pPr>
            <a:r>
              <a:rPr lang="he-IL" dirty="0">
                <a:latin typeface="David" panose="020E0502060401010101" pitchFamily="34" charset="-79"/>
                <a:cs typeface="David" panose="020E0502060401010101" pitchFamily="34" charset="-79"/>
              </a:rPr>
              <a:t>3.    אנחנו מעבירים דחפים (מידע) עצבים מהגוף אל המוח.</a:t>
            </a:r>
          </a:p>
          <a:p>
            <a:pPr marL="0" indent="0">
              <a:buNone/>
            </a:pPr>
            <a:r>
              <a:rPr lang="he-IL" dirty="0">
                <a:latin typeface="David" panose="020E0502060401010101" pitchFamily="34" charset="-79"/>
                <a:cs typeface="David" panose="020E0502060401010101" pitchFamily="34" charset="-79"/>
              </a:rPr>
              <a:t>4.    אנחנו מעבירים דחפים עצביים (פקודות) אל </a:t>
            </a:r>
          </a:p>
          <a:p>
            <a:pPr marL="0" indent="0">
              <a:buNone/>
            </a:pPr>
            <a:r>
              <a:rPr lang="he-IL" dirty="0">
                <a:latin typeface="David" panose="020E0502060401010101" pitchFamily="34" charset="-79"/>
                <a:cs typeface="David" panose="020E0502060401010101" pitchFamily="34" charset="-79"/>
              </a:rPr>
              <a:t>       השרירים או הבלוטות.</a:t>
            </a:r>
          </a:p>
          <a:p>
            <a:pPr marL="0" indent="0">
              <a:buNone/>
            </a:pPr>
            <a:r>
              <a:rPr lang="he-IL" dirty="0">
                <a:latin typeface="David" panose="020E0502060401010101" pitchFamily="34" charset="-79"/>
                <a:cs typeface="David" panose="020E0502060401010101" pitchFamily="34" charset="-79"/>
              </a:rPr>
              <a:t>5.    אני ציר מרכזי במערכת העצבים, המעביר מסרים</a:t>
            </a:r>
          </a:p>
          <a:p>
            <a:pPr marL="0" indent="0">
              <a:buNone/>
            </a:pPr>
            <a:r>
              <a:rPr lang="he-IL" dirty="0">
                <a:latin typeface="David" panose="020E0502060401010101" pitchFamily="34" charset="-79"/>
                <a:cs typeface="David" panose="020E0502060401010101" pitchFamily="34" charset="-79"/>
              </a:rPr>
              <a:t>       בין המוח לבין שאר חלקי הגוף, ומאפשר תיאום בין</a:t>
            </a:r>
          </a:p>
          <a:p>
            <a:pPr marL="0" indent="0">
              <a:buNone/>
            </a:pPr>
            <a:r>
              <a:rPr lang="he-IL" dirty="0">
                <a:latin typeface="David" panose="020E0502060401010101" pitchFamily="34" charset="-79"/>
                <a:cs typeface="David" panose="020E0502060401010101" pitchFamily="34" charset="-79"/>
              </a:rPr>
              <a:t>       תחושה, תנועה ותגובות מהירות לגירויים.</a:t>
            </a:r>
          </a:p>
          <a:p>
            <a:endParaRPr lang="en-US" dirty="0"/>
          </a:p>
        </p:txBody>
      </p:sp>
      <p:pic>
        <p:nvPicPr>
          <p:cNvPr id="7" name="Picture 6">
            <a:extLst>
              <a:ext uri="{FF2B5EF4-FFF2-40B4-BE49-F238E27FC236}">
                <a16:creationId xmlns:a16="http://schemas.microsoft.com/office/drawing/2014/main" id="{E43F29DA-9D83-974E-2503-3F03431882D4}"/>
              </a:ext>
            </a:extLst>
          </p:cNvPr>
          <p:cNvPicPr>
            <a:picLocks noChangeAspect="1"/>
          </p:cNvPicPr>
          <p:nvPr/>
        </p:nvPicPr>
        <p:blipFill>
          <a:blip r:embed="rId3"/>
          <a:stretch>
            <a:fillRect/>
          </a:stretch>
        </p:blipFill>
        <p:spPr>
          <a:xfrm>
            <a:off x="1024346" y="681037"/>
            <a:ext cx="2881449" cy="5762898"/>
          </a:xfrm>
          <a:prstGeom prst="rect">
            <a:avLst/>
          </a:prstGeom>
        </p:spPr>
      </p:pic>
      <p:pic>
        <p:nvPicPr>
          <p:cNvPr id="4" name="Picture 2">
            <a:extLst>
              <a:ext uri="{FF2B5EF4-FFF2-40B4-BE49-F238E27FC236}">
                <a16:creationId xmlns:a16="http://schemas.microsoft.com/office/drawing/2014/main" id="{111F3935-2752-D362-8876-0C8190FBCE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BFA790B5-4539-C043-4676-1A7C959926D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Tree>
    <p:extLst>
      <p:ext uri="{BB962C8B-B14F-4D97-AF65-F5344CB8AC3E}">
        <p14:creationId xmlns:p14="http://schemas.microsoft.com/office/powerpoint/2010/main" val="37822042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13A64A33-C726-DA04-4332-DAE4814A805C}"/>
              </a:ext>
            </a:extLst>
          </p:cNvPr>
          <p:cNvSpPr txBox="1"/>
          <p:nvPr/>
        </p:nvSpPr>
        <p:spPr>
          <a:xfrm>
            <a:off x="2233749" y="1055914"/>
            <a:ext cx="8771708" cy="4008790"/>
          </a:xfrm>
          <a:prstGeom prst="rect">
            <a:avLst/>
          </a:prstGeom>
          <a:noFill/>
        </p:spPr>
        <p:txBody>
          <a:bodyPr wrap="square">
            <a:spAutoFit/>
          </a:bodyPr>
          <a:lstStyle/>
          <a:p>
            <a:pPr>
              <a:lnSpc>
                <a:spcPct val="150000"/>
              </a:lnSpc>
            </a:pPr>
            <a:r>
              <a:rPr lang="he-IL" sz="3200" b="1" i="0" u="none" strike="noStrike" baseline="0" dirty="0">
                <a:solidFill>
                  <a:srgbClr val="FF0000"/>
                </a:solidFill>
                <a:latin typeface="David" panose="020E0502060401010101" pitchFamily="34" charset="-79"/>
                <a:cs typeface="David" panose="020E0502060401010101" pitchFamily="34" charset="-79"/>
              </a:rPr>
              <a:t>תגובה למידע</a:t>
            </a:r>
          </a:p>
          <a:p>
            <a:pPr marL="457200" indent="-457200">
              <a:lnSpc>
                <a:spcPct val="150000"/>
              </a:lnSpc>
              <a:buFont typeface="+mj-lt"/>
              <a:buAutoNum type="arabicPeriod"/>
            </a:pPr>
            <a:r>
              <a:rPr lang="he-IL" sz="2400" b="0" i="0" u="none" strike="noStrike" baseline="0" dirty="0">
                <a:solidFill>
                  <a:srgbClr val="000000"/>
                </a:solidFill>
                <a:latin typeface="David" panose="020E0502060401010101" pitchFamily="34" charset="-79"/>
                <a:cs typeface="David" panose="020E0502060401010101" pitchFamily="34" charset="-79"/>
              </a:rPr>
              <a:t> </a:t>
            </a:r>
            <a:r>
              <a:rPr lang="he-IL" sz="2800" b="0" i="0" u="none" strike="noStrike" baseline="0" dirty="0">
                <a:solidFill>
                  <a:srgbClr val="000000"/>
                </a:solidFill>
                <a:latin typeface="David" panose="020E0502060401010101" pitchFamily="34" charset="-79"/>
                <a:cs typeface="David" panose="020E0502060401010101" pitchFamily="34" charset="-79"/>
              </a:rPr>
              <a:t>אֵלֵינוּ המוח שולח פקודות להתכווץ ולהתרפות.</a:t>
            </a:r>
          </a:p>
          <a:p>
            <a:pPr marL="457200" indent="-457200">
              <a:lnSpc>
                <a:spcPct val="150000"/>
              </a:lnSpc>
              <a:buFont typeface="+mj-lt"/>
              <a:buAutoNum type="arabicPeriod"/>
            </a:pPr>
            <a:r>
              <a:rPr lang="he-IL" sz="2800" b="0" i="0" u="none" strike="noStrike" baseline="0" dirty="0">
                <a:solidFill>
                  <a:srgbClr val="000000"/>
                </a:solidFill>
                <a:latin typeface="David" panose="020E0502060401010101" pitchFamily="34" charset="-79"/>
                <a:cs typeface="David" panose="020E0502060401010101" pitchFamily="34" charset="-79"/>
              </a:rPr>
              <a:t> אֵלֵינוּ המוח שולח פקודות להפריש חומרים.</a:t>
            </a:r>
          </a:p>
          <a:p>
            <a:pPr marL="457200" indent="-457200">
              <a:lnSpc>
                <a:spcPct val="150000"/>
              </a:lnSpc>
              <a:buFont typeface="+mj-lt"/>
              <a:buAutoNum type="arabicPeriod"/>
            </a:pPr>
            <a:r>
              <a:rPr lang="he-IL" sz="2800" b="0" i="0" u="none" strike="noStrike" baseline="0" dirty="0">
                <a:solidFill>
                  <a:srgbClr val="000000"/>
                </a:solidFill>
                <a:latin typeface="David" panose="020E0502060401010101" pitchFamily="34" charset="-79"/>
                <a:cs typeface="David" panose="020E0502060401010101" pitchFamily="34" charset="-79"/>
              </a:rPr>
              <a:t> אנו מעבירים את הפקודות ששולח המוח אל הגוף.</a:t>
            </a:r>
          </a:p>
          <a:p>
            <a:pPr marL="457200" indent="-457200">
              <a:lnSpc>
                <a:spcPct val="150000"/>
              </a:lnSpc>
              <a:buFont typeface="+mj-lt"/>
              <a:buAutoNum type="arabicPeriod"/>
            </a:pPr>
            <a:r>
              <a:rPr lang="he-IL" sz="2800" b="0" i="0" u="none" strike="noStrike" baseline="0" dirty="0">
                <a:solidFill>
                  <a:srgbClr val="000000"/>
                </a:solidFill>
                <a:latin typeface="David" panose="020E0502060401010101" pitchFamily="34" charset="-79"/>
                <a:cs typeface="David" panose="020E0502060401010101" pitchFamily="34" charset="-79"/>
              </a:rPr>
              <a:t> אנחנו האותות החשמליים שעוברים בסיבי העצבים.</a:t>
            </a:r>
          </a:p>
          <a:p>
            <a:pPr marL="457200" indent="-457200">
              <a:lnSpc>
                <a:spcPct val="150000"/>
              </a:lnSpc>
              <a:buFont typeface="+mj-lt"/>
              <a:buAutoNum type="arabicPeriod"/>
            </a:pPr>
            <a:r>
              <a:rPr lang="he-IL" sz="2800" b="0" i="0" u="none" strike="noStrike" baseline="0" dirty="0">
                <a:solidFill>
                  <a:srgbClr val="000000"/>
                </a:solidFill>
                <a:latin typeface="David" panose="020E0502060401010101" pitchFamily="34" charset="-79"/>
                <a:cs typeface="David" panose="020E0502060401010101" pitchFamily="34" charset="-79"/>
              </a:rPr>
              <a:t> אני מתקבלת אחרי שקבלתי פקודה מהמוח.</a:t>
            </a:r>
            <a:endParaRPr lang="he-IL" sz="2800" dirty="0">
              <a:latin typeface="David" panose="020E0502060401010101" pitchFamily="34" charset="-79"/>
              <a:cs typeface="David" panose="020E0502060401010101" pitchFamily="34" charset="-79"/>
            </a:endParaRPr>
          </a:p>
        </p:txBody>
      </p:sp>
      <p:pic>
        <p:nvPicPr>
          <p:cNvPr id="2" name="Picture 2">
            <a:extLst>
              <a:ext uri="{FF2B5EF4-FFF2-40B4-BE49-F238E27FC236}">
                <a16:creationId xmlns:a16="http://schemas.microsoft.com/office/drawing/2014/main" id="{BD5583F0-DCC0-382E-9DFD-DC4FB6DF4A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4" name="Picture 4">
            <a:extLst>
              <a:ext uri="{FF2B5EF4-FFF2-40B4-BE49-F238E27FC236}">
                <a16:creationId xmlns:a16="http://schemas.microsoft.com/office/drawing/2014/main" id="{2F048A68-9DA0-1F14-02A2-3CAECCA9AE6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pic>
        <p:nvPicPr>
          <p:cNvPr id="6" name="Picture 5">
            <a:extLst>
              <a:ext uri="{FF2B5EF4-FFF2-40B4-BE49-F238E27FC236}">
                <a16:creationId xmlns:a16="http://schemas.microsoft.com/office/drawing/2014/main" id="{255BC941-7EE3-D8F5-BBC8-5E12BF578253}"/>
              </a:ext>
            </a:extLst>
          </p:cNvPr>
          <p:cNvPicPr>
            <a:picLocks noChangeAspect="1"/>
          </p:cNvPicPr>
          <p:nvPr/>
        </p:nvPicPr>
        <p:blipFill>
          <a:blip r:embed="rId5"/>
          <a:stretch>
            <a:fillRect/>
          </a:stretch>
        </p:blipFill>
        <p:spPr>
          <a:xfrm>
            <a:off x="498487" y="1708303"/>
            <a:ext cx="3152146" cy="2955137"/>
          </a:xfrm>
          <a:prstGeom prst="rect">
            <a:avLst/>
          </a:prstGeom>
        </p:spPr>
      </p:pic>
    </p:spTree>
    <p:extLst>
      <p:ext uri="{BB962C8B-B14F-4D97-AF65-F5344CB8AC3E}">
        <p14:creationId xmlns:p14="http://schemas.microsoft.com/office/powerpoint/2010/main" val="3798793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D5064-806C-31CB-2DC0-7A37838B3B00}"/>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059AADDD-4A56-38D9-7DB9-8D4C5CCFD530}"/>
              </a:ext>
            </a:extLst>
          </p:cNvPr>
          <p:cNvSpPr>
            <a:spLocks noGrp="1"/>
          </p:cNvSpPr>
          <p:nvPr>
            <p:ph type="ctrTitle"/>
          </p:nvPr>
        </p:nvSpPr>
        <p:spPr/>
        <p:txBody>
          <a:bodyPr/>
          <a:lstStyle/>
          <a:p>
            <a:pPr rtl="1">
              <a:lnSpc>
                <a:spcPct val="115000"/>
              </a:lnSpc>
              <a:spcAft>
                <a:spcPts val="1000"/>
              </a:spcAft>
            </a:pPr>
            <a:br>
              <a:rPr lang="en-US" sz="40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br>
            <a:endParaRPr lang="he-IL" dirty="0">
              <a:solidFill>
                <a:srgbClr val="0070C0"/>
              </a:solidFill>
            </a:endParaRPr>
          </a:p>
        </p:txBody>
      </p:sp>
      <p:pic>
        <p:nvPicPr>
          <p:cNvPr id="4" name="Picture 2">
            <a:extLst>
              <a:ext uri="{FF2B5EF4-FFF2-40B4-BE49-F238E27FC236}">
                <a16:creationId xmlns:a16="http://schemas.microsoft.com/office/drawing/2014/main" id="{57C009C2-A73C-0BB6-4A2B-31D98BB1ED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82D8E88C-EA50-D39E-8A1D-8C2F21C0ED6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6" name="תיבת טקסט 5">
            <a:extLst>
              <a:ext uri="{FF2B5EF4-FFF2-40B4-BE49-F238E27FC236}">
                <a16:creationId xmlns:a16="http://schemas.microsoft.com/office/drawing/2014/main" id="{1B423CF6-D0B8-9D34-DB53-88846ED98C6C}"/>
              </a:ext>
            </a:extLst>
          </p:cNvPr>
          <p:cNvSpPr txBox="1"/>
          <p:nvPr/>
        </p:nvSpPr>
        <p:spPr>
          <a:xfrm>
            <a:off x="743713" y="1442602"/>
            <a:ext cx="11143488" cy="7253524"/>
          </a:xfrm>
          <a:prstGeom prst="rect">
            <a:avLst/>
          </a:prstGeom>
          <a:noFill/>
        </p:spPr>
        <p:txBody>
          <a:bodyPr wrap="square">
            <a:spAutoFit/>
          </a:bodyPr>
          <a:lstStyle/>
          <a:p>
            <a:pPr marL="457200" indent="-457200" algn="r" rtl="1">
              <a:lnSpc>
                <a:spcPct val="115000"/>
              </a:lnSpc>
              <a:spcAft>
                <a:spcPts val="1000"/>
              </a:spcAft>
              <a:buFont typeface="+mj-lt"/>
              <a:buAutoNum type="arabicPeriod"/>
            </a:pPr>
            <a:r>
              <a:rPr lang="he-IL" sz="2800" kern="100" dirty="0">
                <a:latin typeface="David" panose="020E0502060401010101" pitchFamily="34" charset="-79"/>
                <a:ea typeface="Calibri" panose="020F0502020204030204" pitchFamily="34" charset="0"/>
                <a:cs typeface="David" panose="020E0502060401010101" pitchFamily="34" charset="-79"/>
              </a:rPr>
              <a:t>אני נע בקווים ישרים ומתפשט לכל הכיוונים. מי אני?</a:t>
            </a:r>
            <a:endParaRPr lang="he-IL" sz="2800" kern="100" dirty="0">
              <a:effectLst/>
              <a:latin typeface="David" panose="020E0502060401010101" pitchFamily="34" charset="-79"/>
              <a:ea typeface="Calibri" panose="020F0502020204030204" pitchFamily="34" charset="0"/>
              <a:cs typeface="David" panose="020E0502060401010101" pitchFamily="34" charset="-79"/>
            </a:endParaRPr>
          </a:p>
          <a:p>
            <a:pPr marL="457200" indent="-457200" algn="r" rtl="1">
              <a:lnSpc>
                <a:spcPct val="115000"/>
              </a:lnSpc>
              <a:spcAft>
                <a:spcPts val="1000"/>
              </a:spcAft>
              <a:buFont typeface="+mj-lt"/>
              <a:buAutoNum type="arabicPeriod"/>
            </a:pPr>
            <a:r>
              <a:rPr lang="he-IL" sz="2800" kern="100" dirty="0">
                <a:effectLst/>
                <a:latin typeface="David" panose="020E0502060401010101" pitchFamily="34" charset="-79"/>
                <a:ea typeface="Calibri" panose="020F0502020204030204" pitchFamily="34" charset="0"/>
                <a:cs typeface="David" panose="020E0502060401010101" pitchFamily="34" charset="-79"/>
              </a:rPr>
              <a:t>כיצד קוראים לגוף שאור אינו יכול לעבור דרכו</a:t>
            </a:r>
            <a:r>
              <a:rPr lang="en-US" sz="2800" kern="100" dirty="0">
                <a:effectLst/>
                <a:latin typeface="David" panose="020E0502060401010101" pitchFamily="34" charset="-79"/>
                <a:ea typeface="Calibri" panose="020F0502020204030204" pitchFamily="34" charset="0"/>
                <a:cs typeface="David" panose="020E0502060401010101" pitchFamily="34" charset="-79"/>
              </a:rPr>
              <a:t>?</a:t>
            </a:r>
          </a:p>
          <a:p>
            <a:pPr marL="457200" indent="-457200" algn="r" rtl="1">
              <a:lnSpc>
                <a:spcPct val="115000"/>
              </a:lnSpc>
              <a:spcAft>
                <a:spcPts val="1000"/>
              </a:spcAft>
              <a:buFont typeface="+mj-lt"/>
              <a:buAutoNum type="arabicPeriod"/>
            </a:pPr>
            <a:r>
              <a:rPr lang="he-IL" sz="2800" kern="100" dirty="0">
                <a:effectLst/>
                <a:latin typeface="David" panose="020E0502060401010101" pitchFamily="34" charset="-79"/>
                <a:ea typeface="Calibri" panose="020F0502020204030204" pitchFamily="34" charset="0"/>
                <a:cs typeface="David" panose="020E0502060401010101" pitchFamily="34" charset="-79"/>
              </a:rPr>
              <a:t>כיצד קוראים לגוף שאור יכול לעבור דרכו</a:t>
            </a:r>
            <a:r>
              <a:rPr lang="en-US" sz="2800" kern="100" dirty="0">
                <a:effectLst/>
                <a:latin typeface="David" panose="020E0502060401010101" pitchFamily="34" charset="-79"/>
                <a:ea typeface="Calibri" panose="020F0502020204030204" pitchFamily="34" charset="0"/>
                <a:cs typeface="David" panose="020E0502060401010101" pitchFamily="34" charset="-79"/>
              </a:rPr>
              <a:t>?</a:t>
            </a:r>
          </a:p>
          <a:p>
            <a:pPr marL="457200" indent="-457200" algn="r" rtl="1">
              <a:lnSpc>
                <a:spcPct val="115000"/>
              </a:lnSpc>
              <a:spcAft>
                <a:spcPts val="1000"/>
              </a:spcAft>
              <a:buFont typeface="+mj-lt"/>
              <a:buAutoNum type="arabicPeriod"/>
            </a:pPr>
            <a:r>
              <a:rPr lang="he-IL" sz="2800" kern="100" dirty="0">
                <a:effectLst/>
                <a:latin typeface="David" panose="020E0502060401010101" pitchFamily="34" charset="-79"/>
                <a:ea typeface="Calibri" panose="020F0502020204030204" pitchFamily="34" charset="0"/>
                <a:cs typeface="David" panose="020E0502060401010101" pitchFamily="34" charset="-79"/>
              </a:rPr>
              <a:t>ממני מכינים שמשה לחלון כי האור עובר דרכי</a:t>
            </a:r>
            <a:r>
              <a:rPr lang="en-US" sz="2800" kern="100" dirty="0">
                <a:effectLst/>
                <a:latin typeface="David" panose="020E0502060401010101" pitchFamily="34" charset="-79"/>
                <a:ea typeface="Calibri" panose="020F0502020204030204" pitchFamily="34" charset="0"/>
                <a:cs typeface="David" panose="020E0502060401010101" pitchFamily="34" charset="-79"/>
              </a:rPr>
              <a:t>.</a:t>
            </a:r>
          </a:p>
          <a:p>
            <a:pPr marL="457200" indent="-457200" algn="r" rtl="1">
              <a:lnSpc>
                <a:spcPct val="115000"/>
              </a:lnSpc>
              <a:spcAft>
                <a:spcPts val="1000"/>
              </a:spcAft>
              <a:buFont typeface="+mj-lt"/>
              <a:buAutoNum type="arabicPeriod"/>
            </a:pPr>
            <a:r>
              <a:rPr lang="he-IL" sz="2800" kern="100" dirty="0">
                <a:effectLst/>
                <a:latin typeface="David" panose="020E0502060401010101" pitchFamily="34" charset="-79"/>
                <a:ea typeface="Calibri" panose="020F0502020204030204" pitchFamily="34" charset="0"/>
                <a:cs typeface="David" panose="020E0502060401010101" pitchFamily="34" charset="-79"/>
              </a:rPr>
              <a:t>דגים רואים דרכי, סימן שאני גוף שקוף</a:t>
            </a:r>
            <a:r>
              <a:rPr lang="en-US" sz="2800" kern="100" dirty="0">
                <a:effectLst/>
                <a:latin typeface="David" panose="020E0502060401010101" pitchFamily="34" charset="-79"/>
                <a:ea typeface="Calibri" panose="020F0502020204030204" pitchFamily="34" charset="0"/>
                <a:cs typeface="David" panose="020E0502060401010101" pitchFamily="34" charset="-79"/>
              </a:rPr>
              <a:t>.</a:t>
            </a:r>
          </a:p>
          <a:p>
            <a:pPr marL="457200" indent="-457200" algn="r" rtl="1">
              <a:lnSpc>
                <a:spcPct val="115000"/>
              </a:lnSpc>
              <a:spcAft>
                <a:spcPts val="1000"/>
              </a:spcAft>
              <a:buFont typeface="+mj-lt"/>
              <a:buAutoNum type="arabicPeriod"/>
            </a:pPr>
            <a:r>
              <a:rPr lang="he-IL" sz="2800" kern="100" dirty="0">
                <a:effectLst/>
                <a:latin typeface="David" panose="020E0502060401010101" pitchFamily="34" charset="-79"/>
                <a:ea typeface="Calibri" panose="020F0502020204030204" pitchFamily="34" charset="0"/>
                <a:cs typeface="David" panose="020E0502060401010101" pitchFamily="34" charset="-79"/>
              </a:rPr>
              <a:t>תערובת גזים שקופה שעוטפת אותנו ומבעדה עובר האור</a:t>
            </a:r>
            <a:endParaRPr lang="en-US" sz="2800" kern="100" dirty="0">
              <a:effectLst/>
              <a:latin typeface="David" panose="020E0502060401010101" pitchFamily="34" charset="-79"/>
              <a:ea typeface="Calibri" panose="020F0502020204030204" pitchFamily="34" charset="0"/>
              <a:cs typeface="David" panose="020E0502060401010101" pitchFamily="34" charset="-79"/>
            </a:endParaRPr>
          </a:p>
          <a:p>
            <a:pPr marL="514350" marR="0" lvl="0" indent="-514350" algn="r" defTabSz="914400" rtl="1" eaLnBrk="1" fontAlgn="auto" latinLnBrk="0" hangingPunct="1">
              <a:lnSpc>
                <a:spcPct val="115000"/>
              </a:lnSpc>
              <a:spcBef>
                <a:spcPts val="0"/>
              </a:spcBef>
              <a:spcAft>
                <a:spcPts val="1000"/>
              </a:spcAft>
              <a:buClrTx/>
              <a:buSzTx/>
              <a:buFontTx/>
              <a:buAutoNum type="arabicPeriod" startAt="7"/>
              <a:tabLst/>
              <a:defRPr/>
            </a:pPr>
            <a:r>
              <a:rPr kumimoji="0" lang="he-IL" sz="2800" b="0" i="0" u="none" strike="noStrike" kern="100" cap="none" spc="0" normalizeH="0" baseline="0" noProof="0" dirty="0">
                <a:ln>
                  <a:noFill/>
                </a:ln>
                <a:solidFill>
                  <a:prstClr val="black"/>
                </a:solidFill>
                <a:effectLst/>
                <a:uLnTx/>
                <a:uFillTx/>
                <a:latin typeface="David" panose="020E0502060401010101" pitchFamily="34" charset="-79"/>
                <a:ea typeface="Calibri" panose="020F0502020204030204" pitchFamily="34" charset="0"/>
                <a:cs typeface="David" panose="020E0502060401010101" pitchFamily="34" charset="-79"/>
              </a:rPr>
              <a:t>אני נוצר כאשר יש מכשול בדרכו של האור.</a:t>
            </a:r>
          </a:p>
          <a:p>
            <a:pPr>
              <a:lnSpc>
                <a:spcPct val="115000"/>
              </a:lnSpc>
              <a:spcAft>
                <a:spcPts val="1000"/>
              </a:spcAft>
              <a:defRPr/>
            </a:pPr>
            <a:r>
              <a:rPr lang="he-IL" sz="2800" kern="100" dirty="0">
                <a:latin typeface="David" panose="020E0502060401010101" pitchFamily="34" charset="-79"/>
                <a:ea typeface="Calibri" panose="020F0502020204030204" pitchFamily="34" charset="0"/>
                <a:cs typeface="David" panose="020E0502060401010101" pitchFamily="34" charset="-79"/>
              </a:rPr>
              <a:t>8.   אני מחזירה את האור באופן מסודר כי אני חלקה. מי אני?</a:t>
            </a:r>
          </a:p>
          <a:p>
            <a:pPr marL="514350" marR="0" lvl="0" indent="-514350" algn="r" defTabSz="914400" rtl="1" eaLnBrk="1" fontAlgn="auto" latinLnBrk="0" hangingPunct="1">
              <a:lnSpc>
                <a:spcPct val="115000"/>
              </a:lnSpc>
              <a:spcBef>
                <a:spcPts val="0"/>
              </a:spcBef>
              <a:spcAft>
                <a:spcPts val="1000"/>
              </a:spcAft>
              <a:buClrTx/>
              <a:buSzTx/>
              <a:buFontTx/>
              <a:buAutoNum type="arabicPeriod" startAt="7"/>
              <a:tabLst/>
              <a:defRPr/>
            </a:pPr>
            <a:endParaRPr kumimoji="0" lang="he-IL" sz="2800" b="0" i="0" u="none" strike="noStrike" kern="100" cap="none" spc="0" normalizeH="0" baseline="0" noProof="0" dirty="0">
              <a:ln>
                <a:noFill/>
              </a:ln>
              <a:solidFill>
                <a:prstClr val="black"/>
              </a:solidFill>
              <a:effectLst/>
              <a:uLnTx/>
              <a:uFillTx/>
              <a:latin typeface="David" panose="020E0502060401010101" pitchFamily="34" charset="-79"/>
              <a:ea typeface="Calibri" panose="020F0502020204030204" pitchFamily="34" charset="0"/>
              <a:cs typeface="David" panose="020E0502060401010101" pitchFamily="34" charset="-79"/>
            </a:endParaRPr>
          </a:p>
          <a:p>
            <a:pPr algn="r" rtl="1">
              <a:lnSpc>
                <a:spcPct val="115000"/>
              </a:lnSpc>
              <a:spcAft>
                <a:spcPts val="1000"/>
              </a:spcAft>
            </a:pPr>
            <a:endParaRPr lang="en-US" sz="2800" kern="100" dirty="0">
              <a:effectLst/>
              <a:latin typeface="David" panose="020E0502060401010101" pitchFamily="34" charset="-79"/>
              <a:ea typeface="Calibri" panose="020F0502020204030204" pitchFamily="34" charset="0"/>
              <a:cs typeface="David" panose="020E0502060401010101" pitchFamily="34" charset="-79"/>
            </a:endParaRPr>
          </a:p>
          <a:p>
            <a:pPr marL="457200" indent="-457200" algn="r" rtl="1">
              <a:lnSpc>
                <a:spcPct val="115000"/>
              </a:lnSpc>
              <a:spcAft>
                <a:spcPts val="1000"/>
              </a:spcAft>
              <a:buFont typeface="+mj-lt"/>
              <a:buAutoNum type="arabicPeriod"/>
            </a:pPr>
            <a:endParaRPr lang="he-IL" sz="2800" kern="100" dirty="0">
              <a:effectLst/>
              <a:latin typeface="David" panose="020E0502060401010101" pitchFamily="34" charset="-79"/>
              <a:ea typeface="Calibri" panose="020F0502020204030204" pitchFamily="34" charset="0"/>
              <a:cs typeface="David" panose="020E0502060401010101" pitchFamily="34" charset="-79"/>
            </a:endParaRPr>
          </a:p>
          <a:p>
            <a:pPr marL="457200" indent="-457200" algn="r" rtl="1">
              <a:lnSpc>
                <a:spcPct val="115000"/>
              </a:lnSpc>
              <a:spcAft>
                <a:spcPts val="1000"/>
              </a:spcAft>
              <a:buFont typeface="+mj-lt"/>
              <a:buAutoNum type="arabicPeriod"/>
            </a:pPr>
            <a:endParaRPr lang="en-US" kern="100" dirty="0">
              <a:effectLst/>
              <a:latin typeface="Calibri" panose="020F0502020204030204" pitchFamily="34" charset="0"/>
              <a:ea typeface="Calibri" panose="020F0502020204030204" pitchFamily="34" charset="0"/>
            </a:endParaRPr>
          </a:p>
        </p:txBody>
      </p:sp>
      <p:sp>
        <p:nvSpPr>
          <p:cNvPr id="8" name="תיבת טקסט 7">
            <a:extLst>
              <a:ext uri="{FF2B5EF4-FFF2-40B4-BE49-F238E27FC236}">
                <a16:creationId xmlns:a16="http://schemas.microsoft.com/office/drawing/2014/main" id="{D755F792-3A36-CFF4-8FF0-58782F06C053}"/>
              </a:ext>
            </a:extLst>
          </p:cNvPr>
          <p:cNvSpPr txBox="1"/>
          <p:nvPr/>
        </p:nvSpPr>
        <p:spPr>
          <a:xfrm>
            <a:off x="6254496" y="571500"/>
            <a:ext cx="2981067" cy="637739"/>
          </a:xfrm>
          <a:prstGeom prst="rect">
            <a:avLst/>
          </a:prstGeom>
          <a:noFill/>
        </p:spPr>
        <p:txBody>
          <a:bodyPr wrap="square">
            <a:spAutoFit/>
          </a:bodyPr>
          <a:lstStyle/>
          <a:p>
            <a:pPr algn="r" rtl="1">
              <a:lnSpc>
                <a:spcPct val="115000"/>
              </a:lnSpc>
              <a:spcAft>
                <a:spcPts val="1000"/>
              </a:spcAft>
              <a:buNone/>
            </a:pPr>
            <a:r>
              <a:rPr lang="he-IL" sz="3200" b="1" kern="100" dirty="0">
                <a:solidFill>
                  <a:srgbClr val="FF0000"/>
                </a:solidFill>
                <a:effectLst/>
                <a:latin typeface="Calibri" panose="020F0502020204030204" pitchFamily="34" charset="0"/>
                <a:ea typeface="Calibri" panose="020F0502020204030204" pitchFamily="34" charset="0"/>
                <a:cs typeface="David" panose="020E0502060401010101" pitchFamily="34" charset="-79"/>
              </a:rPr>
              <a:t>תכונות האור</a:t>
            </a:r>
            <a:endParaRPr lang="en-US" sz="32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7" name="תמונה 6">
            <a:extLst>
              <a:ext uri="{FF2B5EF4-FFF2-40B4-BE49-F238E27FC236}">
                <a16:creationId xmlns:a16="http://schemas.microsoft.com/office/drawing/2014/main" id="{7F8879C5-937B-43CD-E8C6-940D89E324B1}"/>
              </a:ext>
            </a:extLst>
          </p:cNvPr>
          <p:cNvPicPr>
            <a:picLocks noChangeAspect="1"/>
          </p:cNvPicPr>
          <p:nvPr/>
        </p:nvPicPr>
        <p:blipFill>
          <a:blip r:embed="rId5"/>
          <a:stretch>
            <a:fillRect/>
          </a:stretch>
        </p:blipFill>
        <p:spPr>
          <a:xfrm>
            <a:off x="426721" y="3743326"/>
            <a:ext cx="3106650" cy="2778996"/>
          </a:xfrm>
          <a:prstGeom prst="rect">
            <a:avLst/>
          </a:prstGeom>
        </p:spPr>
      </p:pic>
    </p:spTree>
    <p:extLst>
      <p:ext uri="{BB962C8B-B14F-4D97-AF65-F5344CB8AC3E}">
        <p14:creationId xmlns:p14="http://schemas.microsoft.com/office/powerpoint/2010/main" val="3660039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43327-2A55-2AC0-9507-B72FDE426867}"/>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4E93E8DC-FFB3-C262-7D10-7AD6B895FD9E}"/>
              </a:ext>
            </a:extLst>
          </p:cNvPr>
          <p:cNvSpPr>
            <a:spLocks noGrp="1"/>
          </p:cNvSpPr>
          <p:nvPr>
            <p:ph type="ctrTitle"/>
          </p:nvPr>
        </p:nvSpPr>
        <p:spPr/>
        <p:txBody>
          <a:bodyPr/>
          <a:lstStyle/>
          <a:p>
            <a:pPr rtl="1">
              <a:lnSpc>
                <a:spcPct val="115000"/>
              </a:lnSpc>
              <a:spcAft>
                <a:spcPts val="1000"/>
              </a:spcAft>
            </a:pPr>
            <a:br>
              <a:rPr lang="en-US" sz="40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br>
            <a:endParaRPr lang="he-IL" dirty="0">
              <a:solidFill>
                <a:srgbClr val="0070C0"/>
              </a:solidFill>
            </a:endParaRPr>
          </a:p>
        </p:txBody>
      </p:sp>
      <p:pic>
        <p:nvPicPr>
          <p:cNvPr id="4" name="Picture 2">
            <a:extLst>
              <a:ext uri="{FF2B5EF4-FFF2-40B4-BE49-F238E27FC236}">
                <a16:creationId xmlns:a16="http://schemas.microsoft.com/office/drawing/2014/main" id="{292EFB54-A914-5A61-69D6-ABABC53BDF4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F8C20D05-42C0-87E5-AE0E-1AAF3198FA8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6" name="תיבת טקסט 5">
            <a:extLst>
              <a:ext uri="{FF2B5EF4-FFF2-40B4-BE49-F238E27FC236}">
                <a16:creationId xmlns:a16="http://schemas.microsoft.com/office/drawing/2014/main" id="{7E84FBAA-0EC8-94C7-0E72-9D2D95000B32}"/>
              </a:ext>
            </a:extLst>
          </p:cNvPr>
          <p:cNvSpPr txBox="1"/>
          <p:nvPr/>
        </p:nvSpPr>
        <p:spPr>
          <a:xfrm>
            <a:off x="200960" y="1010412"/>
            <a:ext cx="11790080" cy="5382243"/>
          </a:xfrm>
          <a:prstGeom prst="rect">
            <a:avLst/>
          </a:prstGeom>
          <a:noFill/>
        </p:spPr>
        <p:txBody>
          <a:bodyPr wrap="square">
            <a:spAutoFit/>
          </a:bodyPr>
          <a:lstStyle/>
          <a:p>
            <a:pPr algn="r" rtl="1">
              <a:lnSpc>
                <a:spcPct val="115000"/>
              </a:lnSpc>
              <a:spcAft>
                <a:spcPts val="1000"/>
              </a:spcAft>
            </a:pPr>
            <a:r>
              <a:rPr lang="he-IL" sz="2800" kern="100" dirty="0">
                <a:effectLst/>
                <a:latin typeface="David" panose="020E0502060401010101" pitchFamily="34" charset="-79"/>
                <a:ea typeface="Calibri" panose="020F0502020204030204" pitchFamily="34" charset="0"/>
                <a:cs typeface="David" panose="020E0502060401010101" pitchFamily="34" charset="-79"/>
              </a:rPr>
              <a:t>9. אני לא מחזירה את האור שפוגע בי, אני קולטת את האנרגיה שלו וממירה אותה לחום. </a:t>
            </a:r>
          </a:p>
          <a:p>
            <a:pPr algn="r" rtl="1">
              <a:lnSpc>
                <a:spcPct val="115000"/>
              </a:lnSpc>
              <a:spcAft>
                <a:spcPts val="1000"/>
              </a:spcAft>
            </a:pPr>
            <a:r>
              <a:rPr lang="he-IL" sz="2800" kern="100" dirty="0">
                <a:latin typeface="David" panose="020E0502060401010101" pitchFamily="34" charset="-79"/>
                <a:ea typeface="Calibri" panose="020F0502020204030204" pitchFamily="34" charset="0"/>
                <a:cs typeface="David" panose="020E0502060401010101" pitchFamily="34" charset="-79"/>
              </a:rPr>
              <a:t>    </a:t>
            </a:r>
            <a:r>
              <a:rPr lang="he-IL" sz="2800" kern="100" dirty="0">
                <a:effectLst/>
                <a:latin typeface="David" panose="020E0502060401010101" pitchFamily="34" charset="-79"/>
                <a:ea typeface="Calibri" panose="020F0502020204030204" pitchFamily="34" charset="0"/>
                <a:cs typeface="David" panose="020E0502060401010101" pitchFamily="34" charset="-79"/>
              </a:rPr>
              <a:t>בגללי דברים</a:t>
            </a:r>
            <a:r>
              <a:rPr lang="he-IL" sz="2800" kern="100" dirty="0">
                <a:latin typeface="David" panose="020E0502060401010101" pitchFamily="34" charset="-79"/>
                <a:ea typeface="Calibri" panose="020F0502020204030204" pitchFamily="34" charset="0"/>
                <a:cs typeface="David" panose="020E0502060401010101" pitchFamily="34" charset="-79"/>
              </a:rPr>
              <a:t> </a:t>
            </a:r>
            <a:r>
              <a:rPr lang="he-IL" sz="2800" kern="100" dirty="0">
                <a:effectLst/>
                <a:latin typeface="David" panose="020E0502060401010101" pitchFamily="34" charset="-79"/>
                <a:ea typeface="Calibri" panose="020F0502020204030204" pitchFamily="34" charset="0"/>
                <a:cs typeface="David" panose="020E0502060401010101" pitchFamily="34" charset="-79"/>
              </a:rPr>
              <a:t>נראים כהים. מה אני?</a:t>
            </a:r>
          </a:p>
          <a:p>
            <a:pPr algn="r" rtl="1">
              <a:lnSpc>
                <a:spcPct val="115000"/>
              </a:lnSpc>
              <a:spcAft>
                <a:spcPts val="1000"/>
              </a:spcAft>
            </a:pPr>
            <a:r>
              <a:rPr lang="he-IL" sz="2800" kern="100" dirty="0">
                <a:effectLst/>
                <a:latin typeface="David" panose="020E0502060401010101" pitchFamily="34" charset="-79"/>
                <a:ea typeface="Calibri" panose="020F0502020204030204" pitchFamily="34" charset="0"/>
                <a:cs typeface="David" panose="020E0502060401010101" pitchFamily="34" charset="-79"/>
              </a:rPr>
              <a:t>10. אני מסתובב במהירות, ובזכותי כל הצבעים נעלמים. למרות שאני עשוי מצבעי הקשת, </a:t>
            </a:r>
            <a:r>
              <a:rPr lang="he-IL" sz="2800" kern="100" dirty="0">
                <a:latin typeface="David" panose="020E0502060401010101" pitchFamily="34" charset="-79"/>
                <a:ea typeface="Calibri" panose="020F0502020204030204" pitchFamily="34" charset="0"/>
                <a:cs typeface="David" panose="020E0502060401010101" pitchFamily="34" charset="-79"/>
              </a:rPr>
              <a:t>  </a:t>
            </a:r>
          </a:p>
          <a:p>
            <a:pPr algn="r" rtl="1">
              <a:lnSpc>
                <a:spcPct val="115000"/>
              </a:lnSpc>
              <a:spcAft>
                <a:spcPts val="1000"/>
              </a:spcAft>
            </a:pPr>
            <a:r>
              <a:rPr lang="he-IL" sz="2800" kern="100" dirty="0">
                <a:effectLst/>
                <a:latin typeface="David" panose="020E0502060401010101" pitchFamily="34" charset="-79"/>
                <a:ea typeface="Calibri" panose="020F0502020204030204" pitchFamily="34" charset="0"/>
                <a:cs typeface="David" panose="020E0502060401010101" pitchFamily="34" charset="-79"/>
              </a:rPr>
              <a:t>     כשתראו אותי</a:t>
            </a:r>
            <a:r>
              <a:rPr lang="he-IL" sz="2800" kern="100" dirty="0">
                <a:latin typeface="David" panose="020E0502060401010101" pitchFamily="34" charset="-79"/>
                <a:ea typeface="Calibri" panose="020F0502020204030204" pitchFamily="34" charset="0"/>
                <a:cs typeface="David" panose="020E0502060401010101" pitchFamily="34" charset="-79"/>
              </a:rPr>
              <a:t> </a:t>
            </a:r>
            <a:r>
              <a:rPr lang="he-IL" sz="2800" kern="100" dirty="0">
                <a:effectLst/>
                <a:latin typeface="David" panose="020E0502060401010101" pitchFamily="34" charset="-79"/>
                <a:ea typeface="Calibri" panose="020F0502020204030204" pitchFamily="34" charset="0"/>
                <a:cs typeface="David" panose="020E0502060401010101" pitchFamily="34" charset="-79"/>
              </a:rPr>
              <a:t>בתנועה -  אהפוך ללבן. מה אני?</a:t>
            </a:r>
          </a:p>
          <a:p>
            <a:pPr algn="r" rtl="1">
              <a:lnSpc>
                <a:spcPct val="115000"/>
              </a:lnSpc>
              <a:spcAft>
                <a:spcPts val="1000"/>
              </a:spcAft>
            </a:pPr>
            <a:r>
              <a:rPr lang="he-IL" sz="2800" kern="100" dirty="0">
                <a:effectLst/>
                <a:latin typeface="David" panose="020E0502060401010101" pitchFamily="34" charset="-79"/>
                <a:ea typeface="Calibri" panose="020F0502020204030204" pitchFamily="34" charset="0"/>
                <a:cs typeface="David" panose="020E0502060401010101" pitchFamily="34" charset="-79"/>
              </a:rPr>
              <a:t>11. אני עשויה מחומר שקוף, וכשאת מביטה דרכי - העולם משתנה. לפעמים אני מגדילה,  </a:t>
            </a:r>
          </a:p>
          <a:p>
            <a:pPr algn="r" rtl="1">
              <a:lnSpc>
                <a:spcPct val="115000"/>
              </a:lnSpc>
              <a:spcAft>
                <a:spcPts val="1000"/>
              </a:spcAft>
            </a:pPr>
            <a:r>
              <a:rPr lang="he-IL" sz="2800" kern="100" dirty="0">
                <a:latin typeface="David" panose="020E0502060401010101" pitchFamily="34" charset="-79"/>
                <a:ea typeface="Calibri" panose="020F0502020204030204" pitchFamily="34" charset="0"/>
                <a:cs typeface="David" panose="020E0502060401010101" pitchFamily="34" charset="-79"/>
              </a:rPr>
              <a:t>      </a:t>
            </a:r>
            <a:r>
              <a:rPr lang="he-IL" sz="2800" kern="100" dirty="0">
                <a:effectLst/>
                <a:latin typeface="David" panose="020E0502060401010101" pitchFamily="34" charset="-79"/>
                <a:ea typeface="Calibri" panose="020F0502020204030204" pitchFamily="34" charset="0"/>
                <a:cs typeface="David" panose="020E0502060401010101" pitchFamily="34" charset="-79"/>
              </a:rPr>
              <a:t>לפעמים מקטינה, ותמיד שוברת את האור בדרכי שלי. מה אני?</a:t>
            </a:r>
          </a:p>
          <a:p>
            <a:pPr algn="r" rtl="1">
              <a:lnSpc>
                <a:spcPct val="115000"/>
              </a:lnSpc>
              <a:spcAft>
                <a:spcPts val="1000"/>
              </a:spcAft>
            </a:pPr>
            <a:r>
              <a:rPr lang="he-IL" sz="2800" kern="100" dirty="0">
                <a:effectLst/>
                <a:latin typeface="David" panose="020E0502060401010101" pitchFamily="34" charset="-79"/>
                <a:ea typeface="Calibri" panose="020F0502020204030204" pitchFamily="34" charset="0"/>
                <a:cs typeface="David" panose="020E0502060401010101" pitchFamily="34" charset="-79"/>
              </a:rPr>
              <a:t>12. אני גורמת לאור לבן להתפרק לאורכי גל שונים, כך שכל צבע נשבר בזווית אחרת. דרכי </a:t>
            </a:r>
          </a:p>
          <a:p>
            <a:pPr algn="r" rtl="1">
              <a:lnSpc>
                <a:spcPct val="115000"/>
              </a:lnSpc>
              <a:spcAft>
                <a:spcPts val="1000"/>
              </a:spcAft>
            </a:pPr>
            <a:r>
              <a:rPr lang="he-IL" sz="2800" kern="100" dirty="0">
                <a:latin typeface="David" panose="020E0502060401010101" pitchFamily="34" charset="-79"/>
                <a:ea typeface="Calibri" panose="020F0502020204030204" pitchFamily="34" charset="0"/>
                <a:cs typeface="David" panose="020E0502060401010101" pitchFamily="34" charset="-79"/>
              </a:rPr>
              <a:t>     </a:t>
            </a:r>
            <a:r>
              <a:rPr lang="he-IL" sz="2800" kern="100" dirty="0">
                <a:effectLst/>
                <a:latin typeface="David" panose="020E0502060401010101" pitchFamily="34" charset="-79"/>
                <a:ea typeface="Calibri" panose="020F0502020204030204" pitchFamily="34" charset="0"/>
                <a:cs typeface="David" panose="020E0502060401010101" pitchFamily="34" charset="-79"/>
              </a:rPr>
              <a:t>מתקבלת תופעת הקשת והפרדת הצבעים. מה אני?</a:t>
            </a:r>
          </a:p>
          <a:p>
            <a:pPr marL="457200" indent="-457200" algn="r" rtl="1">
              <a:lnSpc>
                <a:spcPct val="115000"/>
              </a:lnSpc>
              <a:spcAft>
                <a:spcPts val="1000"/>
              </a:spcAft>
              <a:buFont typeface="+mj-lt"/>
              <a:buAutoNum type="arabicPeriod"/>
            </a:pPr>
            <a:endParaRPr lang="en-US" kern="100" dirty="0">
              <a:effectLst/>
              <a:latin typeface="Calibri" panose="020F0502020204030204" pitchFamily="34" charset="0"/>
              <a:ea typeface="Calibri" panose="020F0502020204030204" pitchFamily="34" charset="0"/>
            </a:endParaRPr>
          </a:p>
        </p:txBody>
      </p:sp>
      <p:sp>
        <p:nvSpPr>
          <p:cNvPr id="8" name="תיבת טקסט 7">
            <a:extLst>
              <a:ext uri="{FF2B5EF4-FFF2-40B4-BE49-F238E27FC236}">
                <a16:creationId xmlns:a16="http://schemas.microsoft.com/office/drawing/2014/main" id="{C3191A89-8FE2-5CE4-5E01-5E29B62F5EDB}"/>
              </a:ext>
            </a:extLst>
          </p:cNvPr>
          <p:cNvSpPr txBox="1"/>
          <p:nvPr/>
        </p:nvSpPr>
        <p:spPr>
          <a:xfrm>
            <a:off x="5535168" y="275818"/>
            <a:ext cx="3603289" cy="637739"/>
          </a:xfrm>
          <a:prstGeom prst="rect">
            <a:avLst/>
          </a:prstGeom>
          <a:noFill/>
        </p:spPr>
        <p:txBody>
          <a:bodyPr wrap="square">
            <a:spAutoFit/>
          </a:bodyPr>
          <a:lstStyle/>
          <a:p>
            <a:pPr algn="r" rtl="1">
              <a:lnSpc>
                <a:spcPct val="115000"/>
              </a:lnSpc>
              <a:spcAft>
                <a:spcPts val="1000"/>
              </a:spcAft>
              <a:buNone/>
            </a:pPr>
            <a:r>
              <a:rPr lang="he-IL" sz="3200" b="1" kern="100" dirty="0">
                <a:solidFill>
                  <a:srgbClr val="FF0000"/>
                </a:solidFill>
                <a:effectLst/>
                <a:latin typeface="Calibri" panose="020F0502020204030204" pitchFamily="34" charset="0"/>
                <a:ea typeface="Calibri" panose="020F0502020204030204" pitchFamily="34" charset="0"/>
                <a:cs typeface="David" panose="020E0502060401010101" pitchFamily="34" charset="-79"/>
              </a:rPr>
              <a:t>תכונות האור </a:t>
            </a:r>
            <a:r>
              <a:rPr lang="he-IL" sz="2400" b="1" kern="100" dirty="0">
                <a:effectLst/>
                <a:latin typeface="Calibri" panose="020F0502020204030204" pitchFamily="34" charset="0"/>
                <a:ea typeface="Calibri" panose="020F0502020204030204" pitchFamily="34" charset="0"/>
                <a:cs typeface="David" panose="020E0502060401010101" pitchFamily="34" charset="-79"/>
              </a:rPr>
              <a:t>המשך</a:t>
            </a:r>
            <a:endParaRPr lang="en-US" sz="32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03314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068D8-E450-A6E5-151D-61BEE635233A}"/>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A3E4746B-E95F-8BC1-F413-C086F01D99BF}"/>
              </a:ext>
            </a:extLst>
          </p:cNvPr>
          <p:cNvSpPr>
            <a:spLocks noGrp="1"/>
          </p:cNvSpPr>
          <p:nvPr>
            <p:ph type="ctrTitle"/>
          </p:nvPr>
        </p:nvSpPr>
        <p:spPr/>
        <p:txBody>
          <a:bodyPr/>
          <a:lstStyle/>
          <a:p>
            <a:pPr rtl="1">
              <a:lnSpc>
                <a:spcPct val="115000"/>
              </a:lnSpc>
              <a:spcAft>
                <a:spcPts val="1000"/>
              </a:spcAft>
            </a:pPr>
            <a:br>
              <a:rPr lang="en-US" sz="40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br>
            <a:endParaRPr lang="he-IL" dirty="0">
              <a:solidFill>
                <a:srgbClr val="0070C0"/>
              </a:solidFill>
            </a:endParaRPr>
          </a:p>
        </p:txBody>
      </p:sp>
      <p:pic>
        <p:nvPicPr>
          <p:cNvPr id="4" name="Picture 2">
            <a:extLst>
              <a:ext uri="{FF2B5EF4-FFF2-40B4-BE49-F238E27FC236}">
                <a16:creationId xmlns:a16="http://schemas.microsoft.com/office/drawing/2014/main" id="{DD861ADE-CA94-468B-CC99-B9E9405C96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BDC60DBA-5ED7-EA9C-FD1B-CC78DA4C50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6" name="תיבת טקסט 5">
            <a:extLst>
              <a:ext uri="{FF2B5EF4-FFF2-40B4-BE49-F238E27FC236}">
                <a16:creationId xmlns:a16="http://schemas.microsoft.com/office/drawing/2014/main" id="{9243D438-70B2-456B-23E3-BFCF34C8749D}"/>
              </a:ext>
            </a:extLst>
          </p:cNvPr>
          <p:cNvSpPr txBox="1"/>
          <p:nvPr/>
        </p:nvSpPr>
        <p:spPr>
          <a:xfrm>
            <a:off x="1632857" y="1528033"/>
            <a:ext cx="10096718" cy="3064557"/>
          </a:xfrm>
          <a:prstGeom prst="rect">
            <a:avLst/>
          </a:prstGeom>
          <a:noFill/>
        </p:spPr>
        <p:txBody>
          <a:bodyPr wrap="square">
            <a:spAutoFit/>
          </a:bodyPr>
          <a:lstStyle/>
          <a:p>
            <a:pPr marL="457200" indent="-457200" algn="r" rtl="1">
              <a:lnSpc>
                <a:spcPct val="115000"/>
              </a:lnSpc>
              <a:spcAft>
                <a:spcPts val="1000"/>
              </a:spcAft>
              <a:buFont typeface="+mj-lt"/>
              <a:buAutoNum type="arabicPeriod"/>
            </a:pPr>
            <a:r>
              <a:rPr lang="he-IL" sz="2800" kern="100" dirty="0">
                <a:effectLst/>
                <a:latin typeface="Calibri" panose="020F0502020204030204" pitchFamily="34" charset="0"/>
                <a:ea typeface="Calibri" panose="020F0502020204030204" pitchFamily="34" charset="0"/>
                <a:cs typeface="David" panose="020E0502060401010101" pitchFamily="34" charset="-79"/>
              </a:rPr>
              <a:t>בי משתמשים כדי לשפר את איכות הראייה</a:t>
            </a:r>
            <a:r>
              <a:rPr lang="en-US" sz="2800" kern="100" dirty="0">
                <a:effectLst/>
                <a:latin typeface="David" panose="020E0502060401010101" pitchFamily="34" charset="-79"/>
                <a:ea typeface="Calibri" panose="020F0502020204030204" pitchFamily="34" charset="0"/>
                <a:cs typeface="Arial" panose="020B0604020202020204" pitchFamily="34" charset="0"/>
              </a:rPr>
              <a:t>.</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lgn="r" rtl="1">
              <a:lnSpc>
                <a:spcPct val="115000"/>
              </a:lnSpc>
              <a:spcAft>
                <a:spcPts val="1000"/>
              </a:spcAft>
              <a:buFont typeface="+mj-lt"/>
              <a:buAutoNum type="arabicPeriod"/>
            </a:pPr>
            <a:r>
              <a:rPr lang="he-IL" sz="2800" kern="100" dirty="0">
                <a:effectLst/>
                <a:latin typeface="Calibri" panose="020F0502020204030204" pitchFamily="34" charset="0"/>
                <a:ea typeface="Calibri" panose="020F0502020204030204" pitchFamily="34" charset="0"/>
                <a:cs typeface="David" panose="020E0502060401010101" pitchFamily="34" charset="-79"/>
              </a:rPr>
              <a:t>בי משתמשים כדי לראות ברור פרטים קטנים</a:t>
            </a:r>
            <a:r>
              <a:rPr lang="en-US" sz="2800" kern="100" dirty="0">
                <a:effectLst/>
                <a:latin typeface="David" panose="020E0502060401010101" pitchFamily="34" charset="-79"/>
                <a:ea typeface="Calibri" panose="020F0502020204030204" pitchFamily="34" charset="0"/>
                <a:cs typeface="Arial" panose="020B0604020202020204" pitchFamily="34" charset="0"/>
              </a:rPr>
              <a:t>.</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lgn="r" rtl="1">
              <a:lnSpc>
                <a:spcPct val="115000"/>
              </a:lnSpc>
              <a:spcAft>
                <a:spcPts val="1000"/>
              </a:spcAft>
              <a:buFont typeface="+mj-lt"/>
              <a:buAutoNum type="arabicPeriod"/>
            </a:pPr>
            <a:r>
              <a:rPr lang="he-IL" sz="2800" kern="100" dirty="0">
                <a:effectLst/>
                <a:latin typeface="Calibri" panose="020F0502020204030204" pitchFamily="34" charset="0"/>
                <a:ea typeface="Calibri" panose="020F0502020204030204" pitchFamily="34" charset="0"/>
                <a:cs typeface="David" panose="020E0502060401010101" pitchFamily="34" charset="-79"/>
              </a:rPr>
              <a:t>בי משתמשים לראות דברים זעירים מאוד שלא ניתן לראות בעין רגילה</a:t>
            </a:r>
            <a:r>
              <a:rPr lang="en-US" sz="2800" kern="100" dirty="0">
                <a:effectLst/>
                <a:latin typeface="David" panose="020E0502060401010101" pitchFamily="34" charset="-79"/>
                <a:ea typeface="Calibri" panose="020F0502020204030204" pitchFamily="34" charset="0"/>
                <a:cs typeface="Arial" panose="020B0604020202020204" pitchFamily="34" charset="0"/>
              </a:rPr>
              <a:t>.</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lgn="r" rtl="1">
              <a:lnSpc>
                <a:spcPct val="115000"/>
              </a:lnSpc>
              <a:spcAft>
                <a:spcPts val="1000"/>
              </a:spcAft>
              <a:buFont typeface="+mj-lt"/>
              <a:buAutoNum type="arabicPeriod"/>
            </a:pPr>
            <a:r>
              <a:rPr lang="he-IL" sz="2800" kern="100" dirty="0">
                <a:effectLst/>
                <a:latin typeface="Calibri" panose="020F0502020204030204" pitchFamily="34" charset="0"/>
                <a:ea typeface="Calibri" panose="020F0502020204030204" pitchFamily="34" charset="0"/>
                <a:cs typeface="David" panose="020E0502060401010101" pitchFamily="34" charset="-79"/>
              </a:rPr>
              <a:t>בי משתמשים כדי לראות בבירור גופים הנמצאים רחוק מאוד בחלל</a:t>
            </a:r>
            <a:r>
              <a:rPr lang="en-US" sz="2800" kern="100" dirty="0">
                <a:effectLst/>
                <a:latin typeface="David" panose="020E0502060401010101" pitchFamily="34" charset="-79"/>
                <a:ea typeface="Calibri" panose="020F0502020204030204" pitchFamily="34" charset="0"/>
                <a:cs typeface="Arial" panose="020B0604020202020204" pitchFamily="34" charset="0"/>
              </a:rPr>
              <a:t>.</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lgn="r" rtl="1">
              <a:lnSpc>
                <a:spcPct val="115000"/>
              </a:lnSpc>
              <a:spcAft>
                <a:spcPts val="1000"/>
              </a:spcAft>
              <a:buFont typeface="+mj-lt"/>
              <a:buAutoNum type="arabicPeriod"/>
            </a:pPr>
            <a:r>
              <a:rPr lang="he-IL" sz="2800" kern="100" dirty="0">
                <a:effectLst/>
                <a:latin typeface="Calibri" panose="020F0502020204030204" pitchFamily="34" charset="0"/>
                <a:ea typeface="Calibri" panose="020F0502020204030204" pitchFamily="34" charset="0"/>
                <a:cs typeface="David" panose="020E0502060401010101" pitchFamily="34" charset="-79"/>
              </a:rPr>
              <a:t>בי משתמשים כדי לאפשר לראות דברים רחוקים בסביבה</a:t>
            </a:r>
            <a:r>
              <a:rPr lang="en-US" sz="2800" kern="100" dirty="0">
                <a:effectLst/>
                <a:latin typeface="David" panose="020E0502060401010101" pitchFamily="34" charset="-79"/>
                <a:ea typeface="Calibri" panose="020F0502020204030204" pitchFamily="34" charset="0"/>
                <a:cs typeface="Arial" panose="020B0604020202020204" pitchFamily="34" charset="0"/>
              </a:rPr>
              <a:t>.</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תיבת טקסט 7">
            <a:extLst>
              <a:ext uri="{FF2B5EF4-FFF2-40B4-BE49-F238E27FC236}">
                <a16:creationId xmlns:a16="http://schemas.microsoft.com/office/drawing/2014/main" id="{8B0665B2-460D-30EF-DA5A-2D913F538CC0}"/>
              </a:ext>
            </a:extLst>
          </p:cNvPr>
          <p:cNvSpPr txBox="1"/>
          <p:nvPr/>
        </p:nvSpPr>
        <p:spPr>
          <a:xfrm>
            <a:off x="3306724" y="687459"/>
            <a:ext cx="6927794" cy="637739"/>
          </a:xfrm>
          <a:prstGeom prst="rect">
            <a:avLst/>
          </a:prstGeom>
          <a:noFill/>
        </p:spPr>
        <p:txBody>
          <a:bodyPr wrap="square">
            <a:spAutoFit/>
          </a:bodyPr>
          <a:lstStyle/>
          <a:p>
            <a:pPr algn="r" rtl="1">
              <a:lnSpc>
                <a:spcPct val="115000"/>
              </a:lnSpc>
              <a:spcAft>
                <a:spcPts val="1000"/>
              </a:spcAft>
              <a:buNone/>
            </a:pPr>
            <a:r>
              <a:rPr lang="he-IL" sz="3200" b="1" kern="100" dirty="0">
                <a:solidFill>
                  <a:srgbClr val="FF0000"/>
                </a:solidFill>
                <a:effectLst/>
                <a:latin typeface="Calibri" panose="020F0502020204030204" pitchFamily="34" charset="0"/>
                <a:ea typeface="Calibri" panose="020F0502020204030204" pitchFamily="34" charset="0"/>
                <a:cs typeface="David" panose="020E0502060401010101" pitchFamily="34" charset="-79"/>
              </a:rPr>
              <a:t>אור וראייה</a:t>
            </a:r>
            <a:endParaRPr lang="en-US" sz="32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0" name="תמונה 9">
            <a:extLst>
              <a:ext uri="{FF2B5EF4-FFF2-40B4-BE49-F238E27FC236}">
                <a16:creationId xmlns:a16="http://schemas.microsoft.com/office/drawing/2014/main" id="{6114D7B2-153E-465C-E32E-78E1EF13BD6D}"/>
              </a:ext>
            </a:extLst>
          </p:cNvPr>
          <p:cNvPicPr>
            <a:picLocks noChangeAspect="1"/>
          </p:cNvPicPr>
          <p:nvPr/>
        </p:nvPicPr>
        <p:blipFill>
          <a:blip r:embed="rId5"/>
          <a:stretch>
            <a:fillRect/>
          </a:stretch>
        </p:blipFill>
        <p:spPr>
          <a:xfrm>
            <a:off x="211300" y="2920905"/>
            <a:ext cx="2080796" cy="3749040"/>
          </a:xfrm>
          <a:prstGeom prst="rect">
            <a:avLst/>
          </a:prstGeom>
        </p:spPr>
      </p:pic>
    </p:spTree>
    <p:extLst>
      <p:ext uri="{BB962C8B-B14F-4D97-AF65-F5344CB8AC3E}">
        <p14:creationId xmlns:p14="http://schemas.microsoft.com/office/powerpoint/2010/main" val="1202035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E61180-DF22-101A-586E-9ED302F4E617}"/>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FAA088A5-823C-9636-4A2C-9E5502F25DE9}"/>
              </a:ext>
            </a:extLst>
          </p:cNvPr>
          <p:cNvSpPr>
            <a:spLocks noGrp="1"/>
          </p:cNvSpPr>
          <p:nvPr>
            <p:ph type="ctrTitle"/>
          </p:nvPr>
        </p:nvSpPr>
        <p:spPr/>
        <p:txBody>
          <a:bodyPr/>
          <a:lstStyle/>
          <a:p>
            <a:pPr rtl="1">
              <a:lnSpc>
                <a:spcPct val="115000"/>
              </a:lnSpc>
              <a:spcAft>
                <a:spcPts val="1000"/>
              </a:spcAft>
            </a:pPr>
            <a:br>
              <a:rPr lang="en-US" sz="40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br>
            <a:endParaRPr lang="he-IL" dirty="0">
              <a:solidFill>
                <a:srgbClr val="0070C0"/>
              </a:solidFill>
            </a:endParaRPr>
          </a:p>
        </p:txBody>
      </p:sp>
      <p:pic>
        <p:nvPicPr>
          <p:cNvPr id="4" name="Picture 2">
            <a:extLst>
              <a:ext uri="{FF2B5EF4-FFF2-40B4-BE49-F238E27FC236}">
                <a16:creationId xmlns:a16="http://schemas.microsoft.com/office/drawing/2014/main" id="{206B945B-5D60-BE78-1C37-17D03E7CDB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DE42D0C5-028C-AEB0-D05C-0A688F4AEE3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6" name="תיבת טקסט 5">
            <a:extLst>
              <a:ext uri="{FF2B5EF4-FFF2-40B4-BE49-F238E27FC236}">
                <a16:creationId xmlns:a16="http://schemas.microsoft.com/office/drawing/2014/main" id="{6BAD9FF4-546B-8FCB-65BF-FD5D4978AD88}"/>
              </a:ext>
            </a:extLst>
          </p:cNvPr>
          <p:cNvSpPr txBox="1"/>
          <p:nvPr/>
        </p:nvSpPr>
        <p:spPr>
          <a:xfrm>
            <a:off x="1081239" y="1634289"/>
            <a:ext cx="10582182" cy="3984681"/>
          </a:xfrm>
          <a:prstGeom prst="rect">
            <a:avLst/>
          </a:prstGeom>
          <a:noFill/>
        </p:spPr>
        <p:txBody>
          <a:bodyPr wrap="square">
            <a:spAutoFit/>
          </a:bodyPr>
          <a:lstStyle/>
          <a:p>
            <a:pPr marL="457200" indent="-457200" algn="r" rtl="1">
              <a:lnSpc>
                <a:spcPct val="115000"/>
              </a:lnSpc>
              <a:spcAft>
                <a:spcPts val="1000"/>
              </a:spcAft>
              <a:buFont typeface="+mj-lt"/>
              <a:buAutoNum type="arabicPeriod"/>
            </a:pPr>
            <a:r>
              <a:rPr lang="he-IL" sz="3200" kern="100" dirty="0">
                <a:effectLst/>
                <a:latin typeface="David" panose="020E0502060401010101" pitchFamily="34" charset="-79"/>
                <a:ea typeface="Calibri" panose="020F0502020204030204" pitchFamily="34" charset="0"/>
                <a:cs typeface="David" panose="020E0502060401010101" pitchFamily="34" charset="-79"/>
              </a:rPr>
              <a:t>אני החלק הצבעוני בעין שמווסת את כמות קרני האור החודרת לעין</a:t>
            </a:r>
            <a:r>
              <a:rPr lang="en-US" sz="3200" kern="100" dirty="0">
                <a:effectLst/>
                <a:latin typeface="David" panose="020E0502060401010101" pitchFamily="34" charset="-79"/>
                <a:ea typeface="Calibri" panose="020F0502020204030204" pitchFamily="34" charset="0"/>
                <a:cs typeface="David" panose="020E0502060401010101" pitchFamily="34" charset="-79"/>
              </a:rPr>
              <a:t>.</a:t>
            </a:r>
          </a:p>
          <a:p>
            <a:pPr marL="457200" indent="-457200" algn="r" rtl="1">
              <a:lnSpc>
                <a:spcPct val="115000"/>
              </a:lnSpc>
              <a:spcAft>
                <a:spcPts val="1000"/>
              </a:spcAft>
              <a:buFont typeface="+mj-lt"/>
              <a:buAutoNum type="arabicPeriod"/>
            </a:pPr>
            <a:r>
              <a:rPr lang="he-IL" sz="3200" kern="100" dirty="0">
                <a:effectLst/>
                <a:latin typeface="David" panose="020E0502060401010101" pitchFamily="34" charset="-79"/>
                <a:ea typeface="Calibri" panose="020F0502020204030204" pitchFamily="34" charset="0"/>
                <a:cs typeface="David" panose="020E0502060401010101" pitchFamily="34" charset="-79"/>
              </a:rPr>
              <a:t>דרכי חודרות קרני האור אל תוך העין</a:t>
            </a:r>
            <a:r>
              <a:rPr lang="en-US" sz="3200" kern="100" dirty="0">
                <a:effectLst/>
                <a:latin typeface="David" panose="020E0502060401010101" pitchFamily="34" charset="-79"/>
                <a:ea typeface="Calibri" panose="020F0502020204030204" pitchFamily="34" charset="0"/>
                <a:cs typeface="David" panose="020E0502060401010101" pitchFamily="34" charset="-79"/>
              </a:rPr>
              <a:t>.</a:t>
            </a:r>
          </a:p>
          <a:p>
            <a:pPr marL="457200" indent="-457200" algn="r" rtl="1">
              <a:lnSpc>
                <a:spcPct val="115000"/>
              </a:lnSpc>
              <a:spcAft>
                <a:spcPts val="1000"/>
              </a:spcAft>
              <a:buFont typeface="+mj-lt"/>
              <a:buAutoNum type="arabicPeriod"/>
            </a:pPr>
            <a:r>
              <a:rPr lang="he-IL" sz="3200" kern="100" dirty="0">
                <a:effectLst/>
                <a:latin typeface="David" panose="020E0502060401010101" pitchFamily="34" charset="-79"/>
                <a:ea typeface="Calibri" panose="020F0502020204030204" pitchFamily="34" charset="0"/>
                <a:cs typeface="David" panose="020E0502060401010101" pitchFamily="34" charset="-79"/>
              </a:rPr>
              <a:t>אנחנו מגינים על העין מפני חדירה של גופים חיצוניים</a:t>
            </a:r>
            <a:r>
              <a:rPr lang="en-US" sz="3200" kern="100" dirty="0">
                <a:effectLst/>
                <a:latin typeface="David" panose="020E0502060401010101" pitchFamily="34" charset="-79"/>
                <a:ea typeface="Calibri" panose="020F0502020204030204" pitchFamily="34" charset="0"/>
                <a:cs typeface="David" panose="020E0502060401010101" pitchFamily="34" charset="-79"/>
              </a:rPr>
              <a:t>.</a:t>
            </a:r>
          </a:p>
          <a:p>
            <a:pPr marL="457200" indent="-457200" algn="r" rtl="1">
              <a:lnSpc>
                <a:spcPct val="115000"/>
              </a:lnSpc>
              <a:spcAft>
                <a:spcPts val="1000"/>
              </a:spcAft>
              <a:buFont typeface="+mj-lt"/>
              <a:buAutoNum type="arabicPeriod"/>
            </a:pPr>
            <a:r>
              <a:rPr lang="he-IL" sz="3200" kern="100" dirty="0">
                <a:effectLst/>
                <a:latin typeface="David" panose="020E0502060401010101" pitchFamily="34" charset="-79"/>
                <a:ea typeface="Calibri" panose="020F0502020204030204" pitchFamily="34" charset="0"/>
                <a:cs typeface="David" panose="020E0502060401010101" pitchFamily="34" charset="-79"/>
              </a:rPr>
              <a:t>אנחנו מְכַוּוְנוֹת את הזיעה והלחות הרחק מהעיניים ומונעות מהן להיכנס אליהן</a:t>
            </a:r>
            <a:r>
              <a:rPr lang="en-US" sz="3200" kern="100" dirty="0">
                <a:effectLst/>
                <a:latin typeface="David" panose="020E0502060401010101" pitchFamily="34" charset="-79"/>
                <a:ea typeface="Calibri" panose="020F0502020204030204" pitchFamily="34" charset="0"/>
                <a:cs typeface="David" panose="020E0502060401010101" pitchFamily="34" charset="-79"/>
              </a:rPr>
              <a:t>.</a:t>
            </a:r>
          </a:p>
          <a:p>
            <a:pPr marL="457200" indent="-457200" algn="r" rtl="1">
              <a:lnSpc>
                <a:spcPct val="115000"/>
              </a:lnSpc>
              <a:spcAft>
                <a:spcPts val="1000"/>
              </a:spcAft>
              <a:buFont typeface="+mj-lt"/>
              <a:buAutoNum type="arabicPeriod"/>
            </a:pPr>
            <a:r>
              <a:rPr lang="he-IL" sz="3200" kern="100" dirty="0">
                <a:effectLst/>
                <a:latin typeface="David" panose="020E0502060401010101" pitchFamily="34" charset="-79"/>
                <a:ea typeface="Calibri" panose="020F0502020204030204" pitchFamily="34" charset="0"/>
                <a:cs typeface="David" panose="020E0502060401010101" pitchFamily="34" charset="-79"/>
              </a:rPr>
              <a:t>אני החלק השקוף שנמצא בחלק הקדמי של העין</a:t>
            </a:r>
            <a:r>
              <a:rPr lang="en-US" sz="3200" kern="100" dirty="0">
                <a:effectLst/>
                <a:latin typeface="David" panose="020E0502060401010101" pitchFamily="34" charset="-79"/>
                <a:ea typeface="Calibri" panose="020F0502020204030204" pitchFamily="34" charset="0"/>
                <a:cs typeface="David" panose="020E0502060401010101" pitchFamily="34" charset="-79"/>
              </a:rPr>
              <a:t>.</a:t>
            </a:r>
          </a:p>
        </p:txBody>
      </p:sp>
      <p:sp>
        <p:nvSpPr>
          <p:cNvPr id="8" name="תיבת טקסט 7">
            <a:extLst>
              <a:ext uri="{FF2B5EF4-FFF2-40B4-BE49-F238E27FC236}">
                <a16:creationId xmlns:a16="http://schemas.microsoft.com/office/drawing/2014/main" id="{AF9CFB74-4659-32AE-024A-4F86C3FEC238}"/>
              </a:ext>
            </a:extLst>
          </p:cNvPr>
          <p:cNvSpPr txBox="1"/>
          <p:nvPr/>
        </p:nvSpPr>
        <p:spPr>
          <a:xfrm>
            <a:off x="2826975" y="816577"/>
            <a:ext cx="6094520" cy="637739"/>
          </a:xfrm>
          <a:prstGeom prst="rect">
            <a:avLst/>
          </a:prstGeom>
          <a:noFill/>
        </p:spPr>
        <p:txBody>
          <a:bodyPr wrap="square">
            <a:spAutoFit/>
          </a:bodyPr>
          <a:lstStyle/>
          <a:p>
            <a:pPr algn="r" rtl="1">
              <a:lnSpc>
                <a:spcPct val="115000"/>
              </a:lnSpc>
              <a:spcAft>
                <a:spcPts val="1000"/>
              </a:spcAft>
              <a:buNone/>
            </a:pPr>
            <a:r>
              <a:rPr lang="he-IL" sz="3200" b="1" kern="100" dirty="0">
                <a:solidFill>
                  <a:srgbClr val="FF0000"/>
                </a:solidFill>
                <a:effectLst/>
                <a:latin typeface="Calibri" panose="020F0502020204030204" pitchFamily="34" charset="0"/>
                <a:ea typeface="Calibri" panose="020F0502020204030204" pitchFamily="34" charset="0"/>
                <a:cs typeface="David" panose="020E0502060401010101" pitchFamily="34" charset="-79"/>
              </a:rPr>
              <a:t>מבנה איבר הראייה (חיצוני)</a:t>
            </a:r>
            <a:endParaRPr lang="en-US" sz="32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0" name="תמונה 9">
            <a:extLst>
              <a:ext uri="{FF2B5EF4-FFF2-40B4-BE49-F238E27FC236}">
                <a16:creationId xmlns:a16="http://schemas.microsoft.com/office/drawing/2014/main" id="{3E66382F-392E-C613-5A07-E8F438C64B5A}"/>
              </a:ext>
            </a:extLst>
          </p:cNvPr>
          <p:cNvPicPr>
            <a:picLocks noChangeAspect="1"/>
          </p:cNvPicPr>
          <p:nvPr/>
        </p:nvPicPr>
        <p:blipFill>
          <a:blip r:embed="rId5"/>
          <a:stretch>
            <a:fillRect/>
          </a:stretch>
        </p:blipFill>
        <p:spPr>
          <a:xfrm>
            <a:off x="38733" y="4279206"/>
            <a:ext cx="3838323" cy="2703038"/>
          </a:xfrm>
          <a:prstGeom prst="rect">
            <a:avLst/>
          </a:prstGeom>
        </p:spPr>
      </p:pic>
    </p:spTree>
    <p:extLst>
      <p:ext uri="{BB962C8B-B14F-4D97-AF65-F5344CB8AC3E}">
        <p14:creationId xmlns:p14="http://schemas.microsoft.com/office/powerpoint/2010/main" val="2428440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0925F-103A-34F4-D610-5FC1C9F13204}"/>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1B48DD64-01A3-706D-38CF-02CD1CC1369B}"/>
              </a:ext>
            </a:extLst>
          </p:cNvPr>
          <p:cNvSpPr>
            <a:spLocks noGrp="1"/>
          </p:cNvSpPr>
          <p:nvPr>
            <p:ph type="ctrTitle"/>
          </p:nvPr>
        </p:nvSpPr>
        <p:spPr/>
        <p:txBody>
          <a:bodyPr/>
          <a:lstStyle/>
          <a:p>
            <a:pPr rtl="1">
              <a:lnSpc>
                <a:spcPct val="115000"/>
              </a:lnSpc>
              <a:spcAft>
                <a:spcPts val="1000"/>
              </a:spcAft>
            </a:pPr>
            <a:br>
              <a:rPr lang="en-US" sz="40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br>
            <a:endParaRPr lang="he-IL" dirty="0">
              <a:solidFill>
                <a:srgbClr val="0070C0"/>
              </a:solidFill>
            </a:endParaRPr>
          </a:p>
        </p:txBody>
      </p:sp>
      <p:pic>
        <p:nvPicPr>
          <p:cNvPr id="4" name="Picture 2">
            <a:extLst>
              <a:ext uri="{FF2B5EF4-FFF2-40B4-BE49-F238E27FC236}">
                <a16:creationId xmlns:a16="http://schemas.microsoft.com/office/drawing/2014/main" id="{CB011E71-91D6-0D41-A071-C317C10666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7E07573D-CE2D-D9DF-47AB-88E355E6229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6" name="תיבת טקסט 5">
            <a:extLst>
              <a:ext uri="{FF2B5EF4-FFF2-40B4-BE49-F238E27FC236}">
                <a16:creationId xmlns:a16="http://schemas.microsoft.com/office/drawing/2014/main" id="{3C042B67-F172-C1EB-5BBC-8A702EB8183D}"/>
              </a:ext>
            </a:extLst>
          </p:cNvPr>
          <p:cNvSpPr txBox="1"/>
          <p:nvPr/>
        </p:nvSpPr>
        <p:spPr>
          <a:xfrm>
            <a:off x="1034248" y="1580196"/>
            <a:ext cx="10552506" cy="2723823"/>
          </a:xfrm>
          <a:prstGeom prst="rect">
            <a:avLst/>
          </a:prstGeom>
          <a:noFill/>
        </p:spPr>
        <p:txBody>
          <a:bodyPr wrap="square">
            <a:spAutoFit/>
          </a:bodyPr>
          <a:lstStyle/>
          <a:p>
            <a:pPr marL="457200" indent="-457200" algn="r" rtl="1">
              <a:lnSpc>
                <a:spcPct val="115000"/>
              </a:lnSpc>
              <a:spcAft>
                <a:spcPts val="1000"/>
              </a:spcAft>
              <a:buFont typeface="+mj-lt"/>
              <a:buAutoNum type="arabicPeriod"/>
            </a:pPr>
            <a:r>
              <a:rPr lang="he-IL" sz="3200" kern="100" dirty="0">
                <a:effectLst/>
                <a:latin typeface="David" panose="020E0502060401010101" pitchFamily="34" charset="-79"/>
                <a:ea typeface="Calibri" panose="020F0502020204030204" pitchFamily="34" charset="0"/>
                <a:cs typeface="David" panose="020E0502060401010101" pitchFamily="34" charset="-79"/>
              </a:rPr>
              <a:t>אני מרכזת את קרני האור</a:t>
            </a:r>
            <a:r>
              <a:rPr lang="en-US" sz="3200" kern="100" dirty="0">
                <a:effectLst/>
                <a:latin typeface="David" panose="020E0502060401010101" pitchFamily="34" charset="-79"/>
                <a:ea typeface="Calibri" panose="020F0502020204030204" pitchFamily="34" charset="0"/>
                <a:cs typeface="David" panose="020E0502060401010101" pitchFamily="34" charset="-79"/>
              </a:rPr>
              <a:t>.</a:t>
            </a:r>
          </a:p>
          <a:p>
            <a:pPr marL="457200" indent="-457200" algn="r" rtl="1">
              <a:lnSpc>
                <a:spcPct val="115000"/>
              </a:lnSpc>
              <a:spcAft>
                <a:spcPts val="1000"/>
              </a:spcAft>
              <a:buFont typeface="+mj-lt"/>
              <a:buAutoNum type="arabicPeriod"/>
            </a:pPr>
            <a:r>
              <a:rPr lang="he-IL" sz="3200" kern="100" dirty="0">
                <a:effectLst/>
                <a:latin typeface="David" panose="020E0502060401010101" pitchFamily="34" charset="-79"/>
                <a:ea typeface="Calibri" panose="020F0502020204030204" pitchFamily="34" charset="0"/>
                <a:cs typeface="David" panose="020E0502060401010101" pitchFamily="34" charset="-79"/>
              </a:rPr>
              <a:t>בי נמצאים תאי החישה שקולטים את האור</a:t>
            </a:r>
            <a:r>
              <a:rPr lang="en-US" sz="3200" kern="100" dirty="0">
                <a:effectLst/>
                <a:latin typeface="David" panose="020E0502060401010101" pitchFamily="34" charset="-79"/>
                <a:ea typeface="Calibri" panose="020F0502020204030204" pitchFamily="34" charset="0"/>
                <a:cs typeface="David" panose="020E0502060401010101" pitchFamily="34" charset="-79"/>
              </a:rPr>
              <a:t>.</a:t>
            </a:r>
          </a:p>
          <a:p>
            <a:pPr marL="457200" indent="-457200" algn="r" rtl="1">
              <a:lnSpc>
                <a:spcPct val="115000"/>
              </a:lnSpc>
              <a:spcAft>
                <a:spcPts val="1000"/>
              </a:spcAft>
              <a:buFont typeface="+mj-lt"/>
              <a:buAutoNum type="arabicPeriod"/>
            </a:pPr>
            <a:r>
              <a:rPr lang="he-IL" sz="3200" kern="100" dirty="0">
                <a:effectLst/>
                <a:latin typeface="David" panose="020E0502060401010101" pitchFamily="34" charset="-79"/>
                <a:ea typeface="Calibri" panose="020F0502020204030204" pitchFamily="34" charset="0"/>
                <a:cs typeface="David" panose="020E0502060401010101" pitchFamily="34" charset="-79"/>
              </a:rPr>
              <a:t>אנו נמצאים בשְקָעים שנקראים אֲרוּבּוֹת העיניים</a:t>
            </a:r>
            <a:r>
              <a:rPr lang="en-US" sz="3200" kern="100" dirty="0">
                <a:effectLst/>
                <a:latin typeface="David" panose="020E0502060401010101" pitchFamily="34" charset="-79"/>
                <a:ea typeface="Calibri" panose="020F0502020204030204" pitchFamily="34" charset="0"/>
                <a:cs typeface="David" panose="020E0502060401010101" pitchFamily="34" charset="-79"/>
              </a:rPr>
              <a:t>.</a:t>
            </a:r>
          </a:p>
          <a:p>
            <a:pPr marL="457200" indent="-457200" algn="r" rtl="1">
              <a:lnSpc>
                <a:spcPct val="115000"/>
              </a:lnSpc>
              <a:spcAft>
                <a:spcPts val="1000"/>
              </a:spcAft>
              <a:buFont typeface="+mj-lt"/>
              <a:buAutoNum type="arabicPeriod"/>
            </a:pPr>
            <a:r>
              <a:rPr lang="he-IL" sz="3200" kern="100" dirty="0">
                <a:effectLst/>
                <a:latin typeface="David" panose="020E0502060401010101" pitchFamily="34" charset="-79"/>
                <a:ea typeface="Calibri" panose="020F0502020204030204" pitchFamily="34" charset="0"/>
                <a:cs typeface="David" panose="020E0502060401010101" pitchFamily="34" charset="-79"/>
              </a:rPr>
              <a:t>אנו מאפשרים תנועה של העיניים לכל הכיוונים</a:t>
            </a:r>
            <a:r>
              <a:rPr lang="en-US" sz="3200" kern="100" dirty="0">
                <a:effectLst/>
                <a:latin typeface="David" panose="020E0502060401010101" pitchFamily="34" charset="-79"/>
                <a:ea typeface="Calibri" panose="020F0502020204030204" pitchFamily="34" charset="0"/>
                <a:cs typeface="David" panose="020E0502060401010101" pitchFamily="34" charset="-79"/>
              </a:rPr>
              <a:t>.</a:t>
            </a:r>
          </a:p>
        </p:txBody>
      </p:sp>
      <p:sp>
        <p:nvSpPr>
          <p:cNvPr id="8" name="תיבת טקסט 7">
            <a:extLst>
              <a:ext uri="{FF2B5EF4-FFF2-40B4-BE49-F238E27FC236}">
                <a16:creationId xmlns:a16="http://schemas.microsoft.com/office/drawing/2014/main" id="{6D826445-CBED-55FF-4BDA-DDCDB49A0E54}"/>
              </a:ext>
            </a:extLst>
          </p:cNvPr>
          <p:cNvSpPr txBox="1"/>
          <p:nvPr/>
        </p:nvSpPr>
        <p:spPr>
          <a:xfrm>
            <a:off x="3278079" y="552848"/>
            <a:ext cx="6094520" cy="637739"/>
          </a:xfrm>
          <a:prstGeom prst="rect">
            <a:avLst/>
          </a:prstGeom>
          <a:noFill/>
        </p:spPr>
        <p:txBody>
          <a:bodyPr wrap="square">
            <a:spAutoFit/>
          </a:bodyPr>
          <a:lstStyle/>
          <a:p>
            <a:pPr algn="r" rtl="1">
              <a:lnSpc>
                <a:spcPct val="115000"/>
              </a:lnSpc>
              <a:spcAft>
                <a:spcPts val="1000"/>
              </a:spcAft>
              <a:buNone/>
            </a:pPr>
            <a:r>
              <a:rPr lang="he-IL" sz="3200" b="1" kern="100" dirty="0">
                <a:solidFill>
                  <a:srgbClr val="FF0000"/>
                </a:solidFill>
                <a:effectLst/>
                <a:latin typeface="Calibri" panose="020F0502020204030204" pitchFamily="34" charset="0"/>
                <a:ea typeface="Calibri" panose="020F0502020204030204" pitchFamily="34" charset="0"/>
                <a:cs typeface="David" panose="020E0502060401010101" pitchFamily="34" charset="-79"/>
              </a:rPr>
              <a:t>מבנה איבר הראייה (פנימי)</a:t>
            </a:r>
            <a:endParaRPr lang="en-US" sz="32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894A231E-9AA6-E6E0-5C48-BC25B3890252}"/>
              </a:ext>
            </a:extLst>
          </p:cNvPr>
          <p:cNvPicPr>
            <a:picLocks noChangeAspect="1"/>
          </p:cNvPicPr>
          <p:nvPr/>
        </p:nvPicPr>
        <p:blipFill>
          <a:blip r:embed="rId5"/>
          <a:stretch>
            <a:fillRect/>
          </a:stretch>
        </p:blipFill>
        <p:spPr>
          <a:xfrm>
            <a:off x="365790" y="2600264"/>
            <a:ext cx="3783005" cy="2958428"/>
          </a:xfrm>
          <a:prstGeom prst="rect">
            <a:avLst/>
          </a:prstGeom>
        </p:spPr>
      </p:pic>
    </p:spTree>
    <p:extLst>
      <p:ext uri="{BB962C8B-B14F-4D97-AF65-F5344CB8AC3E}">
        <p14:creationId xmlns:p14="http://schemas.microsoft.com/office/powerpoint/2010/main" val="3117265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EBDB1-048B-3EF3-6DB9-4736DB0E0CF6}"/>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ED7D9268-D237-8A67-B5FC-16BC83A652C7}"/>
              </a:ext>
            </a:extLst>
          </p:cNvPr>
          <p:cNvSpPr>
            <a:spLocks noGrp="1"/>
          </p:cNvSpPr>
          <p:nvPr>
            <p:ph type="ctrTitle"/>
          </p:nvPr>
        </p:nvSpPr>
        <p:spPr/>
        <p:txBody>
          <a:bodyPr/>
          <a:lstStyle/>
          <a:p>
            <a:pPr rtl="1">
              <a:lnSpc>
                <a:spcPct val="115000"/>
              </a:lnSpc>
              <a:spcAft>
                <a:spcPts val="1000"/>
              </a:spcAft>
            </a:pPr>
            <a:br>
              <a:rPr lang="en-US" sz="40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br>
            <a:endParaRPr lang="he-IL" dirty="0">
              <a:solidFill>
                <a:srgbClr val="0070C0"/>
              </a:solidFill>
            </a:endParaRPr>
          </a:p>
        </p:txBody>
      </p:sp>
      <p:pic>
        <p:nvPicPr>
          <p:cNvPr id="4" name="Picture 2">
            <a:extLst>
              <a:ext uri="{FF2B5EF4-FFF2-40B4-BE49-F238E27FC236}">
                <a16:creationId xmlns:a16="http://schemas.microsoft.com/office/drawing/2014/main" id="{E0751666-CC55-3838-16D8-4210C16C312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85895FD2-D64E-B2BB-4F44-F1DD89187A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3" name="תיבת טקסט 2">
            <a:extLst>
              <a:ext uri="{FF2B5EF4-FFF2-40B4-BE49-F238E27FC236}">
                <a16:creationId xmlns:a16="http://schemas.microsoft.com/office/drawing/2014/main" id="{C077A011-074A-2793-73AD-8645D2CAB442}"/>
              </a:ext>
            </a:extLst>
          </p:cNvPr>
          <p:cNvSpPr txBox="1"/>
          <p:nvPr/>
        </p:nvSpPr>
        <p:spPr>
          <a:xfrm>
            <a:off x="5200302" y="63457"/>
            <a:ext cx="2059619" cy="1077218"/>
          </a:xfrm>
          <a:prstGeom prst="rect">
            <a:avLst/>
          </a:prstGeom>
          <a:noFill/>
        </p:spPr>
        <p:txBody>
          <a:bodyPr wrap="square" rtlCol="1">
            <a:spAutoFit/>
          </a:bodyPr>
          <a:lstStyle/>
          <a:p>
            <a:r>
              <a:rPr lang="he-IL" sz="3200" b="1" dirty="0">
                <a:solidFill>
                  <a:srgbClr val="FF0000"/>
                </a:solidFill>
                <a:latin typeface="David" panose="020E0502060401010101" pitchFamily="34" charset="-79"/>
                <a:cs typeface="David" panose="020E0502060401010101" pitchFamily="34" charset="-79"/>
              </a:rPr>
              <a:t>תוכן העניינים</a:t>
            </a:r>
          </a:p>
        </p:txBody>
      </p:sp>
      <p:graphicFrame>
        <p:nvGraphicFramePr>
          <p:cNvPr id="6" name="טבלה 5">
            <a:extLst>
              <a:ext uri="{FF2B5EF4-FFF2-40B4-BE49-F238E27FC236}">
                <a16:creationId xmlns:a16="http://schemas.microsoft.com/office/drawing/2014/main" id="{B48A61CE-B66F-1FBC-3CF4-F6DDE43DDA35}"/>
              </a:ext>
            </a:extLst>
          </p:cNvPr>
          <p:cNvGraphicFramePr>
            <a:graphicFrameLocks noGrp="1"/>
          </p:cNvGraphicFramePr>
          <p:nvPr>
            <p:extLst>
              <p:ext uri="{D42A27DB-BD31-4B8C-83A1-F6EECF244321}">
                <p14:modId xmlns:p14="http://schemas.microsoft.com/office/powerpoint/2010/main" val="4246116131"/>
              </p:ext>
            </p:extLst>
          </p:nvPr>
        </p:nvGraphicFramePr>
        <p:xfrm>
          <a:off x="1933141" y="648232"/>
          <a:ext cx="8734859" cy="5943600"/>
        </p:xfrm>
        <a:graphic>
          <a:graphicData uri="http://schemas.openxmlformats.org/drawingml/2006/table">
            <a:tbl>
              <a:tblPr rtl="1" firstRow="1" bandRow="1">
                <a:tableStyleId>{5C22544A-7EE6-4342-B048-85BDC9FD1C3A}</a:tableStyleId>
              </a:tblPr>
              <a:tblGrid>
                <a:gridCol w="6759680">
                  <a:extLst>
                    <a:ext uri="{9D8B030D-6E8A-4147-A177-3AD203B41FA5}">
                      <a16:colId xmlns:a16="http://schemas.microsoft.com/office/drawing/2014/main" val="383263434"/>
                    </a:ext>
                  </a:extLst>
                </a:gridCol>
                <a:gridCol w="1975179">
                  <a:extLst>
                    <a:ext uri="{9D8B030D-6E8A-4147-A177-3AD203B41FA5}">
                      <a16:colId xmlns:a16="http://schemas.microsoft.com/office/drawing/2014/main" val="3986125944"/>
                    </a:ext>
                  </a:extLst>
                </a:gridCol>
              </a:tblGrid>
              <a:tr h="249595">
                <a:tc>
                  <a:txBody>
                    <a:bodyPr/>
                    <a:lstStyle/>
                    <a:p>
                      <a:pPr algn="ctr" rtl="1"/>
                      <a:r>
                        <a:rPr lang="he-IL" sz="2400" dirty="0">
                          <a:latin typeface="David" panose="020E0502060401010101" pitchFamily="34" charset="-79"/>
                          <a:cs typeface="David" panose="020E0502060401010101" pitchFamily="34" charset="-79"/>
                        </a:rPr>
                        <a:t>נושא</a:t>
                      </a:r>
                    </a:p>
                  </a:txBody>
                  <a:tcPr/>
                </a:tc>
                <a:tc>
                  <a:txBody>
                    <a:bodyPr/>
                    <a:lstStyle/>
                    <a:p>
                      <a:pPr algn="ctr" rtl="1"/>
                      <a:r>
                        <a:rPr lang="he-IL" sz="2400" dirty="0">
                          <a:latin typeface="David" panose="020E0502060401010101" pitchFamily="34" charset="-79"/>
                          <a:cs typeface="David" panose="020E0502060401010101" pitchFamily="34" charset="-79"/>
                        </a:rPr>
                        <a:t>מספר שקופית</a:t>
                      </a:r>
                    </a:p>
                  </a:txBody>
                  <a:tcPr/>
                </a:tc>
                <a:extLst>
                  <a:ext uri="{0D108BD9-81ED-4DB2-BD59-A6C34878D82A}">
                    <a16:rowId xmlns:a16="http://schemas.microsoft.com/office/drawing/2014/main" val="1229628995"/>
                  </a:ext>
                </a:extLst>
              </a:tr>
              <a:tr h="249595">
                <a:tc>
                  <a:txBody>
                    <a:bodyPr/>
                    <a:lstStyle/>
                    <a:p>
                      <a:pPr rtl="1"/>
                      <a:r>
                        <a:rPr lang="he-IL" sz="2400" b="0" dirty="0">
                          <a:latin typeface="David" panose="020E0502060401010101" pitchFamily="34" charset="-79"/>
                          <a:cs typeface="David" panose="020E0502060401010101" pitchFamily="34" charset="-79"/>
                        </a:rPr>
                        <a:t>הנחיות</a:t>
                      </a:r>
                    </a:p>
                  </a:txBody>
                  <a:tcPr/>
                </a:tc>
                <a:tc>
                  <a:txBody>
                    <a:bodyPr/>
                    <a:lstStyle/>
                    <a:p>
                      <a:pPr algn="ctr" rtl="1"/>
                      <a:r>
                        <a:rPr lang="he-IL" sz="2400" b="0" dirty="0">
                          <a:latin typeface="David" panose="020E0502060401010101" pitchFamily="34" charset="-79"/>
                          <a:cs typeface="David" panose="020E0502060401010101" pitchFamily="34" charset="-79"/>
                        </a:rPr>
                        <a:t>4</a:t>
                      </a:r>
                    </a:p>
                  </a:txBody>
                  <a:tcPr/>
                </a:tc>
                <a:extLst>
                  <a:ext uri="{0D108BD9-81ED-4DB2-BD59-A6C34878D82A}">
                    <a16:rowId xmlns:a16="http://schemas.microsoft.com/office/drawing/2014/main" val="2574947003"/>
                  </a:ext>
                </a:extLst>
              </a:tr>
              <a:tr h="249595">
                <a:tc>
                  <a:txBody>
                    <a:bodyPr/>
                    <a:lstStyle/>
                    <a:p>
                      <a:pPr rtl="1"/>
                      <a:r>
                        <a:rPr lang="he-IL" sz="2400" b="0" dirty="0">
                          <a:latin typeface="David" panose="020E0502060401010101" pitchFamily="34" charset="-79"/>
                          <a:cs typeface="David" panose="020E0502060401010101" pitchFamily="34" charset="-79"/>
                        </a:rPr>
                        <a:t>סוגי אנרגיה</a:t>
                      </a:r>
                    </a:p>
                  </a:txBody>
                  <a:tcPr/>
                </a:tc>
                <a:tc>
                  <a:txBody>
                    <a:bodyPr/>
                    <a:lstStyle/>
                    <a:p>
                      <a:pPr algn="ctr" rtl="1"/>
                      <a:r>
                        <a:rPr lang="he-IL" sz="2400" b="0" dirty="0">
                          <a:latin typeface="David" panose="020E0502060401010101" pitchFamily="34" charset="-79"/>
                          <a:cs typeface="David" panose="020E0502060401010101" pitchFamily="34" charset="-79"/>
                        </a:rPr>
                        <a:t>5</a:t>
                      </a:r>
                    </a:p>
                  </a:txBody>
                  <a:tcPr/>
                </a:tc>
                <a:extLst>
                  <a:ext uri="{0D108BD9-81ED-4DB2-BD59-A6C34878D82A}">
                    <a16:rowId xmlns:a16="http://schemas.microsoft.com/office/drawing/2014/main" val="1936854566"/>
                  </a:ext>
                </a:extLst>
              </a:tr>
              <a:tr h="249595">
                <a:tc>
                  <a:txBody>
                    <a:bodyPr/>
                    <a:lstStyle/>
                    <a:p>
                      <a:pPr rtl="1"/>
                      <a:r>
                        <a:rPr lang="he-IL" sz="2400" b="0" dirty="0">
                          <a:latin typeface="David" panose="020E0502060401010101" pitchFamily="34" charset="-79"/>
                          <a:cs typeface="David" panose="020E0502060401010101" pitchFamily="34" charset="-79"/>
                        </a:rPr>
                        <a:t>מקורות אנרגייה</a:t>
                      </a:r>
                    </a:p>
                  </a:txBody>
                  <a:tcPr/>
                </a:tc>
                <a:tc>
                  <a:txBody>
                    <a:bodyPr/>
                    <a:lstStyle/>
                    <a:p>
                      <a:pPr algn="ctr" rtl="1"/>
                      <a:r>
                        <a:rPr lang="he-IL" sz="2400" b="0" dirty="0">
                          <a:latin typeface="David" panose="020E0502060401010101" pitchFamily="34" charset="-79"/>
                          <a:cs typeface="David" panose="020E0502060401010101" pitchFamily="34" charset="-79"/>
                        </a:rPr>
                        <a:t>6</a:t>
                      </a:r>
                    </a:p>
                  </a:txBody>
                  <a:tcPr/>
                </a:tc>
                <a:extLst>
                  <a:ext uri="{0D108BD9-81ED-4DB2-BD59-A6C34878D82A}">
                    <a16:rowId xmlns:a16="http://schemas.microsoft.com/office/drawing/2014/main" val="2284993116"/>
                  </a:ext>
                </a:extLst>
              </a:tr>
              <a:tr h="249595">
                <a:tc>
                  <a:txBody>
                    <a:bodyPr/>
                    <a:lstStyle/>
                    <a:p>
                      <a:pPr rtl="1"/>
                      <a:r>
                        <a:rPr lang="he-IL" sz="2400" b="0" dirty="0">
                          <a:latin typeface="David" panose="020E0502060401010101" pitchFamily="34" charset="-79"/>
                          <a:cs typeface="David" panose="020E0502060401010101" pitchFamily="34" charset="-79"/>
                        </a:rPr>
                        <a:t>מקורות </a:t>
                      </a:r>
                      <a:r>
                        <a:rPr lang="he-IL" sz="2400" b="0" dirty="0" err="1">
                          <a:latin typeface="David" panose="020E0502060401010101" pitchFamily="34" charset="-79"/>
                          <a:cs typeface="David" panose="020E0502060401010101" pitchFamily="34" charset="-79"/>
                        </a:rPr>
                        <a:t>אנרגייה</a:t>
                      </a:r>
                      <a:r>
                        <a:rPr lang="he-IL" sz="2400" b="0" dirty="0">
                          <a:latin typeface="David" panose="020E0502060401010101" pitchFamily="34" charset="-79"/>
                          <a:cs typeface="David" panose="020E0502060401010101" pitchFamily="34" charset="-79"/>
                        </a:rPr>
                        <a:t> - המשך</a:t>
                      </a:r>
                    </a:p>
                  </a:txBody>
                  <a:tcPr/>
                </a:tc>
                <a:tc>
                  <a:txBody>
                    <a:bodyPr/>
                    <a:lstStyle/>
                    <a:p>
                      <a:pPr algn="ctr" rtl="1"/>
                      <a:r>
                        <a:rPr lang="he-IL" sz="2400" b="0" dirty="0">
                          <a:latin typeface="David" panose="020E0502060401010101" pitchFamily="34" charset="-79"/>
                          <a:cs typeface="David" panose="020E0502060401010101" pitchFamily="34" charset="-79"/>
                        </a:rPr>
                        <a:t>7</a:t>
                      </a:r>
                    </a:p>
                  </a:txBody>
                  <a:tcPr/>
                </a:tc>
                <a:extLst>
                  <a:ext uri="{0D108BD9-81ED-4DB2-BD59-A6C34878D82A}">
                    <a16:rowId xmlns:a16="http://schemas.microsoft.com/office/drawing/2014/main" val="1260122035"/>
                  </a:ext>
                </a:extLst>
              </a:tr>
              <a:tr h="24959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2400" b="0" kern="100" dirty="0">
                          <a:effectLst/>
                          <a:latin typeface="David" panose="020E0502060401010101" pitchFamily="34" charset="-79"/>
                          <a:ea typeface="Calibri" panose="020F0502020204030204" pitchFamily="34" charset="0"/>
                          <a:cs typeface="David" panose="020E0502060401010101" pitchFamily="34" charset="-79"/>
                        </a:rPr>
                        <a:t>איזו מערכת טכנולוגית אני</a:t>
                      </a:r>
                      <a:r>
                        <a:rPr lang="en-US" sz="2400" b="0" kern="100" dirty="0">
                          <a:effectLst/>
                          <a:latin typeface="David" panose="020E0502060401010101" pitchFamily="34" charset="-79"/>
                          <a:ea typeface="Calibri" panose="020F0502020204030204" pitchFamily="34" charset="0"/>
                          <a:cs typeface="David" panose="020E0502060401010101" pitchFamily="34" charset="-79"/>
                        </a:rPr>
                        <a:t>?</a:t>
                      </a:r>
                    </a:p>
                  </a:txBody>
                  <a:tcPr/>
                </a:tc>
                <a:tc>
                  <a:txBody>
                    <a:bodyPr/>
                    <a:lstStyle/>
                    <a:p>
                      <a:pPr algn="ctr" rtl="1"/>
                      <a:r>
                        <a:rPr lang="he-IL" sz="2400" b="0" dirty="0">
                          <a:latin typeface="David" panose="020E0502060401010101" pitchFamily="34" charset="-79"/>
                          <a:cs typeface="David" panose="020E0502060401010101" pitchFamily="34" charset="-79"/>
                        </a:rPr>
                        <a:t>8</a:t>
                      </a:r>
                    </a:p>
                  </a:txBody>
                  <a:tcPr/>
                </a:tc>
                <a:extLst>
                  <a:ext uri="{0D108BD9-81ED-4DB2-BD59-A6C34878D82A}">
                    <a16:rowId xmlns:a16="http://schemas.microsoft.com/office/drawing/2014/main" val="1645189873"/>
                  </a:ext>
                </a:extLst>
              </a:tr>
              <a:tr h="24959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2400" b="0" kern="100" dirty="0">
                          <a:effectLst/>
                          <a:latin typeface="David" panose="020E0502060401010101" pitchFamily="34" charset="-79"/>
                          <a:ea typeface="Calibri" panose="020F0502020204030204" pitchFamily="34" charset="0"/>
                          <a:cs typeface="David" panose="020E0502060401010101" pitchFamily="34" charset="-79"/>
                        </a:rPr>
                        <a:t>איזו מערכת טכנולוגית אני</a:t>
                      </a:r>
                      <a:r>
                        <a:rPr lang="en-US" sz="2400" b="0" kern="100" dirty="0">
                          <a:effectLst/>
                          <a:latin typeface="David" panose="020E0502060401010101" pitchFamily="34" charset="-79"/>
                          <a:ea typeface="Calibri" panose="020F0502020204030204" pitchFamily="34" charset="0"/>
                          <a:cs typeface="David" panose="020E0502060401010101" pitchFamily="34" charset="-79"/>
                        </a:rPr>
                        <a:t>?</a:t>
                      </a:r>
                      <a:r>
                        <a:rPr lang="he-IL" sz="2400" b="0" kern="100" dirty="0">
                          <a:effectLst/>
                          <a:latin typeface="David" panose="020E0502060401010101" pitchFamily="34" charset="-79"/>
                          <a:ea typeface="Calibri" panose="020F0502020204030204" pitchFamily="34" charset="0"/>
                          <a:cs typeface="David" panose="020E0502060401010101" pitchFamily="34" charset="-79"/>
                        </a:rPr>
                        <a:t>-המשך</a:t>
                      </a:r>
                      <a:endParaRPr lang="en-US" sz="2400" b="0" kern="100" dirty="0">
                        <a:effectLst/>
                        <a:latin typeface="David" panose="020E0502060401010101" pitchFamily="34" charset="-79"/>
                        <a:ea typeface="Calibri" panose="020F0502020204030204" pitchFamily="34" charset="0"/>
                        <a:cs typeface="David" panose="020E0502060401010101" pitchFamily="34" charset="-79"/>
                      </a:endParaRPr>
                    </a:p>
                  </a:txBody>
                  <a:tcPr/>
                </a:tc>
                <a:tc>
                  <a:txBody>
                    <a:bodyPr/>
                    <a:lstStyle/>
                    <a:p>
                      <a:pPr algn="ctr" rtl="1"/>
                      <a:r>
                        <a:rPr lang="he-IL" sz="2400" b="0" dirty="0">
                          <a:latin typeface="David" panose="020E0502060401010101" pitchFamily="34" charset="-79"/>
                          <a:cs typeface="David" panose="020E0502060401010101" pitchFamily="34" charset="-79"/>
                        </a:rPr>
                        <a:t>9</a:t>
                      </a:r>
                    </a:p>
                  </a:txBody>
                  <a:tcPr/>
                </a:tc>
                <a:extLst>
                  <a:ext uri="{0D108BD9-81ED-4DB2-BD59-A6C34878D82A}">
                    <a16:rowId xmlns:a16="http://schemas.microsoft.com/office/drawing/2014/main" val="3740999583"/>
                  </a:ext>
                </a:extLst>
              </a:tr>
              <a:tr h="24959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sz="2400" b="0" kern="100" dirty="0">
                          <a:effectLst/>
                          <a:latin typeface="David" panose="020E0502060401010101" pitchFamily="34" charset="-79"/>
                          <a:ea typeface="Calibri" panose="020F0502020204030204" pitchFamily="34" charset="0"/>
                          <a:cs typeface="David" panose="020E0502060401010101" pitchFamily="34" charset="-79"/>
                        </a:rPr>
                        <a:t>תחנת חשמל-מי אנחנו?</a:t>
                      </a:r>
                      <a:endParaRPr lang="en-US" sz="2400" b="0" kern="100" dirty="0">
                        <a:effectLst/>
                        <a:latin typeface="David" panose="020E0502060401010101" pitchFamily="34" charset="-79"/>
                        <a:ea typeface="Calibri" panose="020F0502020204030204" pitchFamily="34" charset="0"/>
                        <a:cs typeface="David" panose="020E0502060401010101" pitchFamily="34" charset="-79"/>
                      </a:endParaRPr>
                    </a:p>
                  </a:txBody>
                  <a:tcPr/>
                </a:tc>
                <a:tc>
                  <a:txBody>
                    <a:bodyPr/>
                    <a:lstStyle/>
                    <a:p>
                      <a:pPr algn="ctr" rtl="1"/>
                      <a:r>
                        <a:rPr lang="he-IL" sz="2400" b="0" dirty="0">
                          <a:latin typeface="David" panose="020E0502060401010101" pitchFamily="34" charset="-79"/>
                          <a:cs typeface="David" panose="020E0502060401010101" pitchFamily="34" charset="-79"/>
                        </a:rPr>
                        <a:t>10</a:t>
                      </a:r>
                    </a:p>
                  </a:txBody>
                  <a:tcPr/>
                </a:tc>
                <a:extLst>
                  <a:ext uri="{0D108BD9-81ED-4DB2-BD59-A6C34878D82A}">
                    <a16:rowId xmlns:a16="http://schemas.microsoft.com/office/drawing/2014/main" val="902386792"/>
                  </a:ext>
                </a:extLst>
              </a:tr>
              <a:tr h="24959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מי גורם למחיר הסביבתי והחברתי?</a:t>
                      </a:r>
                      <a:endParaRPr kumimoji="0" lang="he-IL" sz="32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endParaRPr>
                    </a:p>
                  </a:txBody>
                  <a:tcPr/>
                </a:tc>
                <a:tc>
                  <a:txBody>
                    <a:bodyPr/>
                    <a:lstStyle/>
                    <a:p>
                      <a:pPr algn="ctr" rtl="1"/>
                      <a:r>
                        <a:rPr lang="he-IL" sz="2400" b="0" dirty="0">
                          <a:latin typeface="David" panose="020E0502060401010101" pitchFamily="34" charset="-79"/>
                          <a:cs typeface="David" panose="020E0502060401010101" pitchFamily="34" charset="-79"/>
                        </a:rPr>
                        <a:t>11</a:t>
                      </a:r>
                    </a:p>
                  </a:txBody>
                  <a:tcPr/>
                </a:tc>
                <a:extLst>
                  <a:ext uri="{0D108BD9-81ED-4DB2-BD59-A6C34878D82A}">
                    <a16:rowId xmlns:a16="http://schemas.microsoft.com/office/drawing/2014/main" val="2439007547"/>
                  </a:ext>
                </a:extLst>
              </a:tr>
              <a:tr h="24959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מי גורם למחיר הסביבתי והחברתי?- המשך</a:t>
                      </a:r>
                    </a:p>
                  </a:txBody>
                  <a:tcPr/>
                </a:tc>
                <a:tc>
                  <a:txBody>
                    <a:bodyPr/>
                    <a:lstStyle/>
                    <a:p>
                      <a:pPr algn="ctr" rtl="1"/>
                      <a:r>
                        <a:rPr lang="he-IL" sz="2400" b="0" dirty="0">
                          <a:latin typeface="David" panose="020E0502060401010101" pitchFamily="34" charset="-79"/>
                          <a:cs typeface="David" panose="020E0502060401010101" pitchFamily="34" charset="-79"/>
                        </a:rPr>
                        <a:t>12</a:t>
                      </a:r>
                    </a:p>
                  </a:txBody>
                  <a:tcPr/>
                </a:tc>
                <a:extLst>
                  <a:ext uri="{0D108BD9-81ED-4DB2-BD59-A6C34878D82A}">
                    <a16:rowId xmlns:a16="http://schemas.microsoft.com/office/drawing/2014/main" val="4201022344"/>
                  </a:ext>
                </a:extLst>
              </a:tr>
              <a:tr h="24959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מערכת העצבים</a:t>
                      </a:r>
                    </a:p>
                  </a:txBody>
                  <a:tcPr/>
                </a:tc>
                <a:tc>
                  <a:txBody>
                    <a:bodyPr/>
                    <a:lstStyle/>
                    <a:p>
                      <a:pPr algn="ctr" rtl="1"/>
                      <a:r>
                        <a:rPr lang="he-IL" sz="2400" b="0" dirty="0">
                          <a:latin typeface="David" panose="020E0502060401010101" pitchFamily="34" charset="-79"/>
                          <a:cs typeface="David" panose="020E0502060401010101" pitchFamily="34" charset="-79"/>
                        </a:rPr>
                        <a:t>13</a:t>
                      </a:r>
                    </a:p>
                  </a:txBody>
                  <a:tcPr/>
                </a:tc>
                <a:extLst>
                  <a:ext uri="{0D108BD9-81ED-4DB2-BD59-A6C34878D82A}">
                    <a16:rowId xmlns:a16="http://schemas.microsoft.com/office/drawing/2014/main" val="1589425914"/>
                  </a:ext>
                </a:extLst>
              </a:tr>
              <a:tr h="24959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תגובה למידע</a:t>
                      </a:r>
                    </a:p>
                  </a:txBody>
                  <a:tcPr/>
                </a:tc>
                <a:tc>
                  <a:txBody>
                    <a:bodyPr/>
                    <a:lstStyle/>
                    <a:p>
                      <a:pPr algn="ctr" rtl="1"/>
                      <a:r>
                        <a:rPr lang="he-IL" sz="2400" b="0" dirty="0">
                          <a:latin typeface="David" panose="020E0502060401010101" pitchFamily="34" charset="-79"/>
                          <a:cs typeface="David" panose="020E0502060401010101" pitchFamily="34" charset="-79"/>
                        </a:rPr>
                        <a:t>14</a:t>
                      </a:r>
                    </a:p>
                  </a:txBody>
                  <a:tcPr/>
                </a:tc>
                <a:extLst>
                  <a:ext uri="{0D108BD9-81ED-4DB2-BD59-A6C34878D82A}">
                    <a16:rowId xmlns:a16="http://schemas.microsoft.com/office/drawing/2014/main" val="1725221441"/>
                  </a:ext>
                </a:extLst>
              </a:tr>
              <a:tr h="24959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תכונות האור</a:t>
                      </a:r>
                    </a:p>
                  </a:txBody>
                  <a:tcPr/>
                </a:tc>
                <a:tc>
                  <a:txBody>
                    <a:bodyPr/>
                    <a:lstStyle/>
                    <a:p>
                      <a:pPr algn="ctr" rtl="1"/>
                      <a:r>
                        <a:rPr lang="he-IL" sz="2400" b="0" dirty="0">
                          <a:latin typeface="David" panose="020E0502060401010101" pitchFamily="34" charset="-79"/>
                          <a:cs typeface="David" panose="020E0502060401010101" pitchFamily="34" charset="-79"/>
                        </a:rPr>
                        <a:t>15</a:t>
                      </a:r>
                    </a:p>
                  </a:txBody>
                  <a:tcPr/>
                </a:tc>
                <a:extLst>
                  <a:ext uri="{0D108BD9-81ED-4DB2-BD59-A6C34878D82A}">
                    <a16:rowId xmlns:a16="http://schemas.microsoft.com/office/drawing/2014/main" val="3656461197"/>
                  </a:ext>
                </a:extLst>
              </a:tr>
            </a:tbl>
          </a:graphicData>
        </a:graphic>
      </p:graphicFrame>
    </p:spTree>
    <p:extLst>
      <p:ext uri="{BB962C8B-B14F-4D97-AF65-F5344CB8AC3E}">
        <p14:creationId xmlns:p14="http://schemas.microsoft.com/office/powerpoint/2010/main" val="1268438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תיבת טקסט 2">
            <a:extLst>
              <a:ext uri="{FF2B5EF4-FFF2-40B4-BE49-F238E27FC236}">
                <a16:creationId xmlns:a16="http://schemas.microsoft.com/office/drawing/2014/main" id="{EB1D733A-3491-1FDB-0D4D-B258A25D9651}"/>
              </a:ext>
            </a:extLst>
          </p:cNvPr>
          <p:cNvSpPr txBox="1"/>
          <p:nvPr/>
        </p:nvSpPr>
        <p:spPr>
          <a:xfrm>
            <a:off x="108857" y="1056615"/>
            <a:ext cx="11825810" cy="5262979"/>
          </a:xfrm>
          <a:prstGeom prst="rect">
            <a:avLst/>
          </a:prstGeom>
          <a:noFill/>
        </p:spPr>
        <p:txBody>
          <a:bodyPr wrap="square">
            <a:spAutoFit/>
          </a:bodyPr>
          <a:lstStyle/>
          <a:p>
            <a:pPr marL="514350" indent="-514350">
              <a:buFont typeface="+mj-lt"/>
              <a:buAutoNum type="arabicPeriod"/>
            </a:pPr>
            <a:r>
              <a:rPr lang="he-IL" sz="2800" i="0" u="none" strike="noStrike" baseline="0" dirty="0">
                <a:latin typeface="David" panose="020E0502060401010101" pitchFamily="34" charset="-79"/>
                <a:cs typeface="David" panose="020E0502060401010101" pitchFamily="34" charset="-79"/>
              </a:rPr>
              <a:t>אני מתקן שבו בוקעים אפרוחים מביצים. בתוך המתקן יש נורות חשמל שמפיצות אור. האור המופץ נבלע בגופים כהים ומומר (הופך) לחום הגורם לעליית הטמפרטורה הדרושה להתפתחות האפרוחים מהביצים. </a:t>
            </a:r>
          </a:p>
          <a:p>
            <a:pPr marL="514350" indent="-514350">
              <a:buFont typeface="+mj-lt"/>
              <a:buAutoNum type="arabicPeriod"/>
            </a:pPr>
            <a:r>
              <a:rPr lang="he-IL" sz="2800" dirty="0">
                <a:solidFill>
                  <a:schemeClr val="accent2"/>
                </a:solidFill>
                <a:latin typeface="David" panose="020E0502060401010101" pitchFamily="34" charset="-79"/>
                <a:cs typeface="David" panose="020E0502060401010101" pitchFamily="34" charset="-79"/>
              </a:rPr>
              <a:t>אנו נמצאים על גג הבית. אנו קולטים את אנרגיית האור וממירים אותה לחום, ובזכותנו המים מתחממים ואתם נהנים ממים חמים. </a:t>
            </a:r>
          </a:p>
          <a:p>
            <a:pPr marL="514350" indent="-514350">
              <a:buFont typeface="+mj-lt"/>
              <a:buAutoNum type="arabicPeriod"/>
            </a:pPr>
            <a:r>
              <a:rPr lang="he-IL" sz="2800" dirty="0">
                <a:latin typeface="David" panose="020E0502060401010101" pitchFamily="34" charset="-79"/>
                <a:cs typeface="David" panose="020E0502060401010101" pitchFamily="34" charset="-79"/>
              </a:rPr>
              <a:t>אני מבנה שקירותיו שקופים. קרני אור השמש חודרות דרך הקירות השקופים שלי אל תוך המבנה. כאשר הן נתקלות בגופים כהים (קרקע,  עציצים, אדניות) הן מומרות לחום שגורם לעליית טמפרטורת האוויר. טמפרטורה זו מתאימה לגידול צמחים מסוגים שונים.</a:t>
            </a:r>
          </a:p>
          <a:p>
            <a:pPr marL="514350" indent="-514350">
              <a:buFont typeface="+mj-lt"/>
              <a:buAutoNum type="arabicPeriod"/>
            </a:pPr>
            <a:r>
              <a:rPr lang="he-IL" sz="2800" dirty="0">
                <a:solidFill>
                  <a:schemeClr val="accent2"/>
                </a:solidFill>
                <a:latin typeface="David" panose="020E0502060401010101" pitchFamily="34" charset="-79"/>
                <a:cs typeface="David" panose="020E0502060401010101" pitchFamily="34" charset="-79"/>
              </a:rPr>
              <a:t>אני מרכיב שנמצא בכל בית ובניין. נוהגים לצבוע אותי בצבע בהיר, בעיקר במדינות חמות.</a:t>
            </a:r>
          </a:p>
          <a:p>
            <a:endParaRPr lang="he-IL" sz="2800" dirty="0">
              <a:solidFill>
                <a:srgbClr val="000000"/>
              </a:solidFill>
              <a:latin typeface="David" panose="020E0502060401010101" pitchFamily="34" charset="-79"/>
              <a:cs typeface="David" panose="020E0502060401010101" pitchFamily="34" charset="-79"/>
            </a:endParaRPr>
          </a:p>
        </p:txBody>
      </p:sp>
      <p:sp>
        <p:nvSpPr>
          <p:cNvPr id="4" name="תיבת טקסט 3">
            <a:extLst>
              <a:ext uri="{FF2B5EF4-FFF2-40B4-BE49-F238E27FC236}">
                <a16:creationId xmlns:a16="http://schemas.microsoft.com/office/drawing/2014/main" id="{1D0B5208-9039-6F79-A957-E0DB7697D9C7}"/>
              </a:ext>
            </a:extLst>
          </p:cNvPr>
          <p:cNvSpPr txBox="1"/>
          <p:nvPr/>
        </p:nvSpPr>
        <p:spPr>
          <a:xfrm>
            <a:off x="4931229" y="276796"/>
            <a:ext cx="4777509" cy="584775"/>
          </a:xfrm>
          <a:prstGeom prst="rect">
            <a:avLst/>
          </a:prstGeom>
          <a:noFill/>
        </p:spPr>
        <p:txBody>
          <a:bodyPr wrap="square" rtlCol="1">
            <a:spAutoFit/>
          </a:bodyPr>
          <a:lstStyle/>
          <a:p>
            <a:r>
              <a:rPr lang="he-IL" sz="3200" b="1" dirty="0">
                <a:solidFill>
                  <a:srgbClr val="FF0000"/>
                </a:solidFill>
                <a:latin typeface="David" panose="020E0502060401010101" pitchFamily="34" charset="-79"/>
                <a:cs typeface="David" panose="020E0502060401010101" pitchFamily="34" charset="-79"/>
              </a:rPr>
              <a:t>שימושים בבליעת אור</a:t>
            </a:r>
          </a:p>
        </p:txBody>
      </p:sp>
      <p:pic>
        <p:nvPicPr>
          <p:cNvPr id="2" name="Picture 2">
            <a:extLst>
              <a:ext uri="{FF2B5EF4-FFF2-40B4-BE49-F238E27FC236}">
                <a16:creationId xmlns:a16="http://schemas.microsoft.com/office/drawing/2014/main" id="{7DED0516-7EF2-39F9-69FC-C388A53B799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CE198B52-5D02-0F41-CEDE-6C497CABD51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Tree>
    <p:extLst>
      <p:ext uri="{BB962C8B-B14F-4D97-AF65-F5344CB8AC3E}">
        <p14:creationId xmlns:p14="http://schemas.microsoft.com/office/powerpoint/2010/main" val="3396852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F99047-3E0A-E30F-FF21-53A91EF24823}"/>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66AE713E-3A60-7EDE-31E0-0F53D06CA3A9}"/>
              </a:ext>
            </a:extLst>
          </p:cNvPr>
          <p:cNvSpPr>
            <a:spLocks noGrp="1"/>
          </p:cNvSpPr>
          <p:nvPr>
            <p:ph type="ctrTitle"/>
          </p:nvPr>
        </p:nvSpPr>
        <p:spPr/>
        <p:txBody>
          <a:bodyPr/>
          <a:lstStyle/>
          <a:p>
            <a:pPr rtl="1">
              <a:lnSpc>
                <a:spcPct val="115000"/>
              </a:lnSpc>
              <a:spcAft>
                <a:spcPts val="1000"/>
              </a:spcAft>
            </a:pPr>
            <a:br>
              <a:rPr lang="en-US" sz="40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br>
            <a:endParaRPr lang="he-IL" dirty="0">
              <a:solidFill>
                <a:srgbClr val="0070C0"/>
              </a:solidFill>
            </a:endParaRPr>
          </a:p>
        </p:txBody>
      </p:sp>
      <p:pic>
        <p:nvPicPr>
          <p:cNvPr id="4" name="Picture 2">
            <a:extLst>
              <a:ext uri="{FF2B5EF4-FFF2-40B4-BE49-F238E27FC236}">
                <a16:creationId xmlns:a16="http://schemas.microsoft.com/office/drawing/2014/main" id="{1C09B8BC-1B14-6EAB-8F4F-07A4163DF9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988EAB2A-F8EA-F144-E3CE-8D70FEFF5A9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6" name="תיבת טקסט 5">
            <a:extLst>
              <a:ext uri="{FF2B5EF4-FFF2-40B4-BE49-F238E27FC236}">
                <a16:creationId xmlns:a16="http://schemas.microsoft.com/office/drawing/2014/main" id="{D81D7C21-FC78-00CD-4FB6-C436A27756DD}"/>
              </a:ext>
            </a:extLst>
          </p:cNvPr>
          <p:cNvSpPr txBox="1"/>
          <p:nvPr/>
        </p:nvSpPr>
        <p:spPr>
          <a:xfrm>
            <a:off x="3599204" y="1895703"/>
            <a:ext cx="8331539" cy="3562257"/>
          </a:xfrm>
          <a:prstGeom prst="rect">
            <a:avLst/>
          </a:prstGeom>
          <a:noFill/>
        </p:spPr>
        <p:txBody>
          <a:bodyPr wrap="square">
            <a:spAutoFit/>
          </a:bodyPr>
          <a:lstStyle/>
          <a:p>
            <a:pPr marL="514350" indent="-514350" algn="r" rtl="1">
              <a:lnSpc>
                <a:spcPct val="115000"/>
              </a:lnSpc>
              <a:spcAft>
                <a:spcPts val="1000"/>
              </a:spcAft>
              <a:buFont typeface="+mj-lt"/>
              <a:buAutoNum type="arabicPeriod"/>
            </a:pPr>
            <a:r>
              <a:rPr lang="he-IL" sz="2800" kern="100" dirty="0">
                <a:effectLst/>
                <a:latin typeface="David" panose="020E0502060401010101" pitchFamily="34" charset="-79"/>
                <a:ea typeface="Calibri" panose="020F0502020204030204" pitchFamily="34" charset="0"/>
                <a:cs typeface="David" panose="020E0502060401010101" pitchFamily="34" charset="-79"/>
              </a:rPr>
              <a:t> אני החלק החיצוני הנראֶה של האוזן</a:t>
            </a:r>
            <a:r>
              <a:rPr lang="en-US" sz="2800" kern="100" dirty="0">
                <a:effectLst/>
                <a:latin typeface="David" panose="020E0502060401010101" pitchFamily="34" charset="-79"/>
                <a:ea typeface="Calibri" panose="020F0502020204030204" pitchFamily="34" charset="0"/>
                <a:cs typeface="David" panose="020E0502060401010101" pitchFamily="34" charset="-79"/>
              </a:rPr>
              <a:t>.</a:t>
            </a:r>
            <a:endParaRPr lang="en-US" sz="2000" kern="100" dirty="0">
              <a:effectLst/>
              <a:latin typeface="David" panose="020E0502060401010101" pitchFamily="34" charset="-79"/>
              <a:ea typeface="Calibri" panose="020F0502020204030204" pitchFamily="34" charset="0"/>
              <a:cs typeface="David" panose="020E0502060401010101" pitchFamily="34" charset="-79"/>
            </a:endParaRPr>
          </a:p>
          <a:p>
            <a:pPr marL="514350" indent="-514350" algn="r" rtl="1">
              <a:lnSpc>
                <a:spcPct val="115000"/>
              </a:lnSpc>
              <a:spcAft>
                <a:spcPts val="1000"/>
              </a:spcAft>
              <a:buFont typeface="+mj-lt"/>
              <a:buAutoNum type="arabicPeriod"/>
            </a:pPr>
            <a:r>
              <a:rPr lang="he-IL" sz="2800" kern="100" dirty="0">
                <a:effectLst/>
                <a:latin typeface="David" panose="020E0502060401010101" pitchFamily="34" charset="-79"/>
                <a:ea typeface="Calibri" panose="020F0502020204030204" pitchFamily="34" charset="0"/>
                <a:cs typeface="David" panose="020E0502060401010101" pitchFamily="34" charset="-79"/>
              </a:rPr>
              <a:t> דרכי עוברים גלי הקול שנמצאים </a:t>
            </a:r>
            <a:r>
              <a:rPr lang="he-IL" sz="2800" kern="100" dirty="0">
                <a:latin typeface="David" panose="020E0502060401010101" pitchFamily="34" charset="-79"/>
                <a:ea typeface="Calibri" panose="020F0502020204030204" pitchFamily="34" charset="0"/>
                <a:cs typeface="David" panose="020E0502060401010101" pitchFamily="34" charset="-79"/>
              </a:rPr>
              <a:t> </a:t>
            </a:r>
            <a:r>
              <a:rPr lang="he-IL" sz="2800" kern="100" dirty="0">
                <a:effectLst/>
                <a:latin typeface="David" panose="020E0502060401010101" pitchFamily="34" charset="-79"/>
                <a:ea typeface="Calibri" panose="020F0502020204030204" pitchFamily="34" charset="0"/>
                <a:cs typeface="David" panose="020E0502060401010101" pitchFamily="34" charset="-79"/>
              </a:rPr>
              <a:t>בסביבה החיצונית</a:t>
            </a:r>
            <a:r>
              <a:rPr lang="en-US" sz="2800" kern="100" dirty="0">
                <a:effectLst/>
                <a:latin typeface="David" panose="020E0502060401010101" pitchFamily="34" charset="-79"/>
                <a:ea typeface="Calibri" panose="020F0502020204030204" pitchFamily="34" charset="0"/>
                <a:cs typeface="David" panose="020E0502060401010101" pitchFamily="34" charset="-79"/>
              </a:rPr>
              <a:t>.</a:t>
            </a:r>
            <a:endParaRPr lang="en-US" sz="2000" kern="100" dirty="0">
              <a:effectLst/>
              <a:latin typeface="David" panose="020E0502060401010101" pitchFamily="34" charset="-79"/>
              <a:ea typeface="Calibri" panose="020F0502020204030204" pitchFamily="34" charset="0"/>
              <a:cs typeface="David" panose="020E0502060401010101" pitchFamily="34" charset="-79"/>
            </a:endParaRPr>
          </a:p>
          <a:p>
            <a:pPr marL="514350" indent="-514350" algn="r" rtl="1">
              <a:lnSpc>
                <a:spcPct val="115000"/>
              </a:lnSpc>
              <a:spcAft>
                <a:spcPts val="1000"/>
              </a:spcAft>
              <a:buFont typeface="+mj-lt"/>
              <a:buAutoNum type="arabicPeriod"/>
            </a:pPr>
            <a:r>
              <a:rPr lang="he-IL" sz="2800" kern="100" dirty="0">
                <a:effectLst/>
                <a:latin typeface="David" panose="020E0502060401010101" pitchFamily="34" charset="-79"/>
                <a:ea typeface="Calibri" panose="020F0502020204030204" pitchFamily="34" charset="0"/>
                <a:cs typeface="David" panose="020E0502060401010101" pitchFamily="34" charset="-79"/>
              </a:rPr>
              <a:t> אני קְרוּם שנמצא בסוף תְּעָלַת השֵמַע</a:t>
            </a:r>
            <a:r>
              <a:rPr lang="en-US" sz="2800" kern="100" dirty="0">
                <a:effectLst/>
                <a:latin typeface="David" panose="020E0502060401010101" pitchFamily="34" charset="-79"/>
                <a:ea typeface="Calibri" panose="020F0502020204030204" pitchFamily="34" charset="0"/>
                <a:cs typeface="David" panose="020E0502060401010101" pitchFamily="34" charset="-79"/>
              </a:rPr>
              <a:t>.</a:t>
            </a:r>
            <a:endParaRPr lang="en-US" sz="2000" kern="100" dirty="0">
              <a:effectLst/>
              <a:latin typeface="David" panose="020E0502060401010101" pitchFamily="34" charset="-79"/>
              <a:ea typeface="Calibri" panose="020F0502020204030204" pitchFamily="34" charset="0"/>
              <a:cs typeface="David" panose="020E0502060401010101" pitchFamily="34" charset="-79"/>
            </a:endParaRPr>
          </a:p>
          <a:p>
            <a:pPr marL="514350" indent="-514350" algn="r" rtl="1">
              <a:lnSpc>
                <a:spcPct val="115000"/>
              </a:lnSpc>
              <a:spcAft>
                <a:spcPts val="1000"/>
              </a:spcAft>
              <a:buFont typeface="+mj-lt"/>
              <a:buAutoNum type="arabicPeriod"/>
            </a:pPr>
            <a:r>
              <a:rPr lang="he-IL" sz="2800" kern="100" dirty="0">
                <a:effectLst/>
                <a:latin typeface="David" panose="020E0502060401010101" pitchFamily="34" charset="-79"/>
                <a:ea typeface="Calibri" panose="020F0502020204030204" pitchFamily="34" charset="0"/>
                <a:cs typeface="David" panose="020E0502060401010101" pitchFamily="34" charset="-79"/>
              </a:rPr>
              <a:t>  בי נמצאים תָּאֵי החישָה.</a:t>
            </a:r>
          </a:p>
          <a:p>
            <a:pPr marL="514350" indent="-514350" algn="r" rtl="1">
              <a:lnSpc>
                <a:spcPct val="115000"/>
              </a:lnSpc>
              <a:spcAft>
                <a:spcPts val="1000"/>
              </a:spcAft>
              <a:buFont typeface="+mj-lt"/>
              <a:buAutoNum type="arabicPeriod"/>
            </a:pPr>
            <a:r>
              <a:rPr lang="he-IL" sz="2800" kern="100" dirty="0">
                <a:effectLst/>
                <a:latin typeface="David" panose="020E0502060401010101" pitchFamily="34" charset="-79"/>
                <a:ea typeface="Calibri" panose="020F0502020204030204" pitchFamily="34" charset="0"/>
                <a:cs typeface="David" panose="020E0502060401010101" pitchFamily="34" charset="-79"/>
              </a:rPr>
              <a:t> אנחנו  קולטים את התנודות של הקול וממירים אותם לדחפים עצביים.   </a:t>
            </a:r>
            <a:endParaRPr lang="en-US" sz="2000" kern="100" dirty="0">
              <a:effectLst/>
              <a:latin typeface="David" panose="020E0502060401010101" pitchFamily="34" charset="-79"/>
              <a:ea typeface="Calibri" panose="020F0502020204030204" pitchFamily="34" charset="0"/>
              <a:cs typeface="David" panose="020E0502060401010101" pitchFamily="34" charset="-79"/>
            </a:endParaRPr>
          </a:p>
        </p:txBody>
      </p:sp>
      <p:sp>
        <p:nvSpPr>
          <p:cNvPr id="7" name="תיבת טקסט 6">
            <a:extLst>
              <a:ext uri="{FF2B5EF4-FFF2-40B4-BE49-F238E27FC236}">
                <a16:creationId xmlns:a16="http://schemas.microsoft.com/office/drawing/2014/main" id="{4FFFF267-8E13-00A0-87FF-E2A3164E6448}"/>
              </a:ext>
            </a:extLst>
          </p:cNvPr>
          <p:cNvSpPr txBox="1"/>
          <p:nvPr/>
        </p:nvSpPr>
        <p:spPr>
          <a:xfrm>
            <a:off x="4325644" y="947058"/>
            <a:ext cx="6342355" cy="637739"/>
          </a:xfrm>
          <a:prstGeom prst="rect">
            <a:avLst/>
          </a:prstGeom>
          <a:noFill/>
        </p:spPr>
        <p:txBody>
          <a:bodyPr wrap="square">
            <a:spAutoFit/>
          </a:bodyPr>
          <a:lstStyle/>
          <a:p>
            <a:pPr algn="r" rtl="1">
              <a:lnSpc>
                <a:spcPct val="115000"/>
              </a:lnSpc>
              <a:spcAft>
                <a:spcPts val="1000"/>
              </a:spcAft>
              <a:buNone/>
            </a:pPr>
            <a:r>
              <a:rPr lang="he-IL" sz="3200" b="1" kern="100" dirty="0">
                <a:solidFill>
                  <a:srgbClr val="FF0000"/>
                </a:solidFill>
                <a:effectLst/>
                <a:latin typeface="Calibri" panose="020F0502020204030204" pitchFamily="34" charset="0"/>
                <a:ea typeface="Calibri" panose="020F0502020204030204" pitchFamily="34" charset="0"/>
                <a:cs typeface="David" panose="020E0502060401010101" pitchFamily="34" charset="-79"/>
              </a:rPr>
              <a:t>איבר השמיעה</a:t>
            </a:r>
            <a:endParaRPr lang="en-US" sz="32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9" name="תמונה 8">
            <a:extLst>
              <a:ext uri="{FF2B5EF4-FFF2-40B4-BE49-F238E27FC236}">
                <a16:creationId xmlns:a16="http://schemas.microsoft.com/office/drawing/2014/main" id="{BF6965FC-2BD4-358E-73F1-99A2BA0B02F1}"/>
              </a:ext>
            </a:extLst>
          </p:cNvPr>
          <p:cNvPicPr>
            <a:picLocks noChangeAspect="1"/>
          </p:cNvPicPr>
          <p:nvPr/>
        </p:nvPicPr>
        <p:blipFill>
          <a:blip r:embed="rId5"/>
          <a:stretch>
            <a:fillRect/>
          </a:stretch>
        </p:blipFill>
        <p:spPr>
          <a:xfrm>
            <a:off x="424543" y="1610945"/>
            <a:ext cx="3174661" cy="3405239"/>
          </a:xfrm>
          <a:prstGeom prst="rect">
            <a:avLst/>
          </a:prstGeom>
        </p:spPr>
      </p:pic>
    </p:spTree>
    <p:extLst>
      <p:ext uri="{BB962C8B-B14F-4D97-AF65-F5344CB8AC3E}">
        <p14:creationId xmlns:p14="http://schemas.microsoft.com/office/powerpoint/2010/main" val="3592408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5BCC7-B7D6-0136-151B-A2EDA0BB8B50}"/>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65C54521-2CEB-D17D-AF2E-2EC4C947935D}"/>
              </a:ext>
            </a:extLst>
          </p:cNvPr>
          <p:cNvSpPr>
            <a:spLocks noGrp="1"/>
          </p:cNvSpPr>
          <p:nvPr>
            <p:ph type="ctrTitle"/>
          </p:nvPr>
        </p:nvSpPr>
        <p:spPr/>
        <p:txBody>
          <a:bodyPr/>
          <a:lstStyle/>
          <a:p>
            <a:pPr rtl="1">
              <a:lnSpc>
                <a:spcPct val="115000"/>
              </a:lnSpc>
              <a:spcAft>
                <a:spcPts val="1000"/>
              </a:spcAft>
            </a:pPr>
            <a:br>
              <a:rPr lang="en-US" sz="40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br>
            <a:endParaRPr lang="he-IL" dirty="0">
              <a:solidFill>
                <a:srgbClr val="0070C0"/>
              </a:solidFill>
            </a:endParaRPr>
          </a:p>
        </p:txBody>
      </p:sp>
      <p:pic>
        <p:nvPicPr>
          <p:cNvPr id="4" name="Picture 2">
            <a:extLst>
              <a:ext uri="{FF2B5EF4-FFF2-40B4-BE49-F238E27FC236}">
                <a16:creationId xmlns:a16="http://schemas.microsoft.com/office/drawing/2014/main" id="{589CA890-8818-780D-A708-E2778A80A2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19A298B2-56F2-2A41-2C1C-ACA31D49A28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6" name="תיבת טקסט 5">
            <a:extLst>
              <a:ext uri="{FF2B5EF4-FFF2-40B4-BE49-F238E27FC236}">
                <a16:creationId xmlns:a16="http://schemas.microsoft.com/office/drawing/2014/main" id="{809ED70D-13E0-0D7A-7284-159D4BD7DD69}"/>
              </a:ext>
            </a:extLst>
          </p:cNvPr>
          <p:cNvSpPr txBox="1"/>
          <p:nvPr/>
        </p:nvSpPr>
        <p:spPr>
          <a:xfrm>
            <a:off x="1719943" y="1691878"/>
            <a:ext cx="9661229" cy="4110484"/>
          </a:xfrm>
          <a:prstGeom prst="rect">
            <a:avLst/>
          </a:prstGeom>
          <a:noFill/>
        </p:spPr>
        <p:txBody>
          <a:bodyPr wrap="square">
            <a:spAutoFit/>
          </a:bodyPr>
          <a:lstStyle/>
          <a:p>
            <a:pPr marL="514350" indent="-514350" algn="r" rtl="1">
              <a:lnSpc>
                <a:spcPct val="115000"/>
              </a:lnSpc>
              <a:spcAft>
                <a:spcPts val="1000"/>
              </a:spcAft>
              <a:buFont typeface="+mj-lt"/>
              <a:buAutoNum type="arabicPeriod"/>
            </a:pPr>
            <a:r>
              <a:rPr lang="he-IL" sz="3200" kern="100" dirty="0">
                <a:effectLst/>
                <a:latin typeface="David" panose="020E0502060401010101" pitchFamily="34" charset="-79"/>
                <a:ea typeface="Calibri" panose="020F0502020204030204" pitchFamily="34" charset="0"/>
                <a:cs typeface="David" panose="020E0502060401010101" pitchFamily="34" charset="-79"/>
              </a:rPr>
              <a:t>אני איבר שרירי חלול בגודל אגרוף</a:t>
            </a:r>
            <a:r>
              <a:rPr lang="en-US" sz="3200" kern="100" dirty="0">
                <a:effectLst/>
                <a:latin typeface="David" panose="020E0502060401010101" pitchFamily="34" charset="-79"/>
                <a:ea typeface="Calibri" panose="020F0502020204030204" pitchFamily="34" charset="0"/>
                <a:cs typeface="David" panose="020E0502060401010101" pitchFamily="34" charset="-79"/>
              </a:rPr>
              <a:t>.</a:t>
            </a:r>
          </a:p>
          <a:p>
            <a:pPr marL="514350" indent="-514350" algn="r" rtl="1">
              <a:lnSpc>
                <a:spcPct val="115000"/>
              </a:lnSpc>
              <a:spcAft>
                <a:spcPts val="1000"/>
              </a:spcAft>
              <a:buFont typeface="+mj-lt"/>
              <a:buAutoNum type="arabicPeriod"/>
            </a:pPr>
            <a:r>
              <a:rPr lang="he-IL" sz="3200" kern="100" dirty="0">
                <a:effectLst/>
                <a:latin typeface="David" panose="020E0502060401010101" pitchFamily="34" charset="-79"/>
                <a:ea typeface="Calibri" panose="020F0502020204030204" pitchFamily="34" charset="0"/>
                <a:cs typeface="David" panose="020E0502060401010101" pitchFamily="34" charset="-79"/>
              </a:rPr>
              <a:t>אני מפרידה בין החלק הימני של הלב לבין חלקו השמאלי</a:t>
            </a:r>
            <a:r>
              <a:rPr lang="en-US" sz="3200" kern="100" dirty="0">
                <a:effectLst/>
                <a:latin typeface="David" panose="020E0502060401010101" pitchFamily="34" charset="-79"/>
                <a:ea typeface="Calibri" panose="020F0502020204030204" pitchFamily="34" charset="0"/>
                <a:cs typeface="David" panose="020E0502060401010101" pitchFamily="34" charset="-79"/>
              </a:rPr>
              <a:t>.</a:t>
            </a:r>
          </a:p>
          <a:p>
            <a:pPr marL="514350" indent="-514350" algn="r" rtl="1">
              <a:lnSpc>
                <a:spcPct val="115000"/>
              </a:lnSpc>
              <a:spcAft>
                <a:spcPts val="1000"/>
              </a:spcAft>
              <a:buFont typeface="+mj-lt"/>
              <a:buAutoNum type="arabicPeriod"/>
            </a:pPr>
            <a:r>
              <a:rPr lang="he-IL" sz="3200" kern="100" dirty="0">
                <a:effectLst/>
                <a:latin typeface="David" panose="020E0502060401010101" pitchFamily="34" charset="-79"/>
                <a:ea typeface="Calibri" panose="020F0502020204030204" pitchFamily="34" charset="0"/>
                <a:cs typeface="David" panose="020E0502060401010101" pitchFamily="34" charset="-79"/>
              </a:rPr>
              <a:t>אנחנו ארבעה חללים שנמצאים בלב</a:t>
            </a:r>
            <a:r>
              <a:rPr lang="en-US" sz="3200" kern="100" dirty="0">
                <a:effectLst/>
                <a:latin typeface="David" panose="020E0502060401010101" pitchFamily="34" charset="-79"/>
                <a:ea typeface="Calibri" panose="020F0502020204030204" pitchFamily="34" charset="0"/>
                <a:cs typeface="David" panose="020E0502060401010101" pitchFamily="34" charset="-79"/>
              </a:rPr>
              <a:t>.</a:t>
            </a:r>
          </a:p>
          <a:p>
            <a:pPr marL="514350" indent="-514350" algn="r" rtl="1">
              <a:lnSpc>
                <a:spcPct val="115000"/>
              </a:lnSpc>
              <a:spcAft>
                <a:spcPts val="1000"/>
              </a:spcAft>
              <a:buFont typeface="+mj-lt"/>
              <a:buAutoNum type="arabicPeriod"/>
            </a:pPr>
            <a:r>
              <a:rPr lang="he-IL" sz="3200" kern="100" dirty="0">
                <a:effectLst/>
                <a:latin typeface="David" panose="020E0502060401010101" pitchFamily="34" charset="-79"/>
                <a:ea typeface="Calibri" panose="020F0502020204030204" pitchFamily="34" charset="0"/>
                <a:cs typeface="David" panose="020E0502060401010101" pitchFamily="34" charset="-79"/>
              </a:rPr>
              <a:t>אנחנו נמצאים מעל לחדרים</a:t>
            </a:r>
            <a:r>
              <a:rPr lang="en-US" sz="3200" kern="100" dirty="0">
                <a:effectLst/>
                <a:latin typeface="David" panose="020E0502060401010101" pitchFamily="34" charset="-79"/>
                <a:ea typeface="Calibri" panose="020F0502020204030204" pitchFamily="34" charset="0"/>
                <a:cs typeface="David" panose="020E0502060401010101" pitchFamily="34" charset="-79"/>
              </a:rPr>
              <a:t>.</a:t>
            </a:r>
          </a:p>
          <a:p>
            <a:pPr marL="514350" indent="-514350" algn="r" rtl="1">
              <a:lnSpc>
                <a:spcPct val="115000"/>
              </a:lnSpc>
              <a:spcAft>
                <a:spcPts val="1000"/>
              </a:spcAft>
              <a:buFont typeface="+mj-lt"/>
              <a:buAutoNum type="arabicPeriod"/>
            </a:pPr>
            <a:r>
              <a:rPr lang="he-IL" sz="3200" kern="100" dirty="0">
                <a:effectLst/>
                <a:latin typeface="David" panose="020E0502060401010101" pitchFamily="34" charset="-79"/>
                <a:ea typeface="Calibri" panose="020F0502020204030204" pitchFamily="34" charset="0"/>
                <a:cs typeface="David" panose="020E0502060401010101" pitchFamily="34" charset="-79"/>
              </a:rPr>
              <a:t>אנחנו נמצאים מתחת לעליות</a:t>
            </a:r>
            <a:r>
              <a:rPr lang="en-US" sz="3200" kern="100" dirty="0">
                <a:effectLst/>
                <a:latin typeface="David" panose="020E0502060401010101" pitchFamily="34" charset="-79"/>
                <a:ea typeface="Calibri" panose="020F0502020204030204" pitchFamily="34" charset="0"/>
                <a:cs typeface="David" panose="020E0502060401010101" pitchFamily="34" charset="-79"/>
              </a:rPr>
              <a:t>.</a:t>
            </a:r>
          </a:p>
          <a:p>
            <a:pPr marL="514350" indent="-514350" algn="r" rtl="1">
              <a:lnSpc>
                <a:spcPct val="115000"/>
              </a:lnSpc>
              <a:spcAft>
                <a:spcPts val="1000"/>
              </a:spcAft>
              <a:buFont typeface="+mj-lt"/>
              <a:buAutoNum type="arabicPeriod"/>
            </a:pPr>
            <a:r>
              <a:rPr lang="he-IL" sz="3200" kern="100" dirty="0">
                <a:effectLst/>
                <a:latin typeface="David" panose="020E0502060401010101" pitchFamily="34" charset="-79"/>
                <a:ea typeface="Calibri" panose="020F0502020204030204" pitchFamily="34" charset="0"/>
                <a:cs typeface="David" panose="020E0502060401010101" pitchFamily="34" charset="-79"/>
              </a:rPr>
              <a:t>אנחנו נמצאים בין העליות לחדרים</a:t>
            </a:r>
            <a:r>
              <a:rPr lang="en-US" sz="3200" kern="100" dirty="0">
                <a:effectLst/>
                <a:latin typeface="David" panose="020E0502060401010101" pitchFamily="34" charset="-79"/>
                <a:ea typeface="Calibri" panose="020F0502020204030204" pitchFamily="34" charset="0"/>
                <a:cs typeface="Arial" panose="020B0604020202020204" pitchFamily="34" charset="0"/>
              </a:rPr>
              <a:t>.</a:t>
            </a:r>
            <a:endParaRPr lang="en-US" sz="32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תיבת טקסט 6">
            <a:extLst>
              <a:ext uri="{FF2B5EF4-FFF2-40B4-BE49-F238E27FC236}">
                <a16:creationId xmlns:a16="http://schemas.microsoft.com/office/drawing/2014/main" id="{80485601-F4F5-E5BD-0B86-C158C6F54875}"/>
              </a:ext>
            </a:extLst>
          </p:cNvPr>
          <p:cNvSpPr txBox="1"/>
          <p:nvPr/>
        </p:nvSpPr>
        <p:spPr>
          <a:xfrm>
            <a:off x="4396665" y="837605"/>
            <a:ext cx="6445506" cy="637739"/>
          </a:xfrm>
          <a:prstGeom prst="rect">
            <a:avLst/>
          </a:prstGeom>
          <a:noFill/>
        </p:spPr>
        <p:txBody>
          <a:bodyPr wrap="square">
            <a:spAutoFit/>
          </a:bodyPr>
          <a:lstStyle/>
          <a:p>
            <a:pPr algn="r" rtl="1">
              <a:lnSpc>
                <a:spcPct val="115000"/>
              </a:lnSpc>
              <a:spcAft>
                <a:spcPts val="1000"/>
              </a:spcAft>
              <a:buNone/>
            </a:pPr>
            <a:r>
              <a:rPr lang="he-IL" sz="3200" b="1" kern="100" dirty="0">
                <a:solidFill>
                  <a:srgbClr val="FF0000"/>
                </a:solidFill>
                <a:effectLst/>
                <a:latin typeface="Calibri" panose="020F0502020204030204" pitchFamily="34" charset="0"/>
                <a:ea typeface="Calibri" panose="020F0502020204030204" pitchFamily="34" charset="0"/>
                <a:cs typeface="David" panose="020E0502060401010101" pitchFamily="34" charset="-79"/>
              </a:rPr>
              <a:t>מערכת הדם: הלב</a:t>
            </a:r>
            <a:endParaRPr lang="en-US" sz="32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8" name="תמונה 7">
            <a:extLst>
              <a:ext uri="{FF2B5EF4-FFF2-40B4-BE49-F238E27FC236}">
                <a16:creationId xmlns:a16="http://schemas.microsoft.com/office/drawing/2014/main" id="{A4545905-DDB1-CD3D-6E5B-20E58FD4B5BE}"/>
              </a:ext>
            </a:extLst>
          </p:cNvPr>
          <p:cNvPicPr>
            <a:picLocks noChangeAspect="1"/>
          </p:cNvPicPr>
          <p:nvPr/>
        </p:nvPicPr>
        <p:blipFill>
          <a:blip r:embed="rId5"/>
          <a:stretch>
            <a:fillRect/>
          </a:stretch>
        </p:blipFill>
        <p:spPr>
          <a:xfrm>
            <a:off x="2923926" y="3031054"/>
            <a:ext cx="2206000" cy="2704583"/>
          </a:xfrm>
          <a:prstGeom prst="rect">
            <a:avLst/>
          </a:prstGeom>
        </p:spPr>
      </p:pic>
    </p:spTree>
    <p:extLst>
      <p:ext uri="{BB962C8B-B14F-4D97-AF65-F5344CB8AC3E}">
        <p14:creationId xmlns:p14="http://schemas.microsoft.com/office/powerpoint/2010/main" val="1511578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3CAF7-7328-CF0F-D137-C0853A895082}"/>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414B6E87-AB60-1DE0-5EF2-42E9737F1B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30A4EF92-5E7E-E834-1C6D-676DC78AB3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6" name="תיבת טקסט 5">
            <a:extLst>
              <a:ext uri="{FF2B5EF4-FFF2-40B4-BE49-F238E27FC236}">
                <a16:creationId xmlns:a16="http://schemas.microsoft.com/office/drawing/2014/main" id="{FFA56C95-B7C7-45F9-E776-D98D815B5089}"/>
              </a:ext>
            </a:extLst>
          </p:cNvPr>
          <p:cNvSpPr txBox="1"/>
          <p:nvPr/>
        </p:nvSpPr>
        <p:spPr>
          <a:xfrm>
            <a:off x="315686" y="1371600"/>
            <a:ext cx="11692857" cy="4382738"/>
          </a:xfrm>
          <a:prstGeom prst="rect">
            <a:avLst/>
          </a:prstGeom>
          <a:noFill/>
        </p:spPr>
        <p:txBody>
          <a:bodyPr wrap="square">
            <a:spAutoFit/>
          </a:bodyPr>
          <a:lstStyle/>
          <a:p>
            <a:pPr marL="457200" indent="-457200" algn="r" rtl="1">
              <a:lnSpc>
                <a:spcPct val="115000"/>
              </a:lnSpc>
              <a:spcAft>
                <a:spcPts val="1000"/>
              </a:spcAft>
              <a:buFont typeface="+mj-lt"/>
              <a:buAutoNum type="arabicPeriod"/>
            </a:pPr>
            <a:r>
              <a:rPr lang="he-IL" sz="2800" kern="100" dirty="0">
                <a:effectLst/>
                <a:latin typeface="David" panose="020E0502060401010101" pitchFamily="34" charset="-79"/>
                <a:ea typeface="Calibri" panose="020F0502020204030204" pitchFamily="34" charset="0"/>
                <a:cs typeface="David" panose="020E0502060401010101" pitchFamily="34" charset="-79"/>
              </a:rPr>
              <a:t>בנו זורם דם שנכנס אל העליות של הלב</a:t>
            </a:r>
            <a:r>
              <a:rPr lang="en-US" sz="2800" kern="100" dirty="0">
                <a:effectLst/>
                <a:latin typeface="David" panose="020E0502060401010101" pitchFamily="34" charset="-79"/>
                <a:ea typeface="Calibri" panose="020F0502020204030204" pitchFamily="34" charset="0"/>
                <a:cs typeface="David" panose="020E0502060401010101" pitchFamily="34" charset="-79"/>
              </a:rPr>
              <a:t>.</a:t>
            </a:r>
          </a:p>
          <a:p>
            <a:pPr marL="457200" indent="-457200" algn="r" rtl="1">
              <a:lnSpc>
                <a:spcPct val="115000"/>
              </a:lnSpc>
              <a:spcAft>
                <a:spcPts val="1000"/>
              </a:spcAft>
              <a:buFont typeface="+mj-lt"/>
              <a:buAutoNum type="arabicPeriod"/>
            </a:pPr>
            <a:r>
              <a:rPr lang="he-IL" sz="2800" kern="100" dirty="0">
                <a:effectLst/>
                <a:latin typeface="David" panose="020E0502060401010101" pitchFamily="34" charset="-79"/>
                <a:ea typeface="Calibri" panose="020F0502020204030204" pitchFamily="34" charset="0"/>
                <a:cs typeface="David" panose="020E0502060401010101" pitchFamily="34" charset="-79"/>
              </a:rPr>
              <a:t>בתוכנו זורם דם שיוצא מהחדרים של הלב</a:t>
            </a:r>
            <a:r>
              <a:rPr lang="en-US" sz="2800" kern="100" dirty="0">
                <a:effectLst/>
                <a:latin typeface="David" panose="020E0502060401010101" pitchFamily="34" charset="-79"/>
                <a:ea typeface="Calibri" panose="020F0502020204030204" pitchFamily="34" charset="0"/>
                <a:cs typeface="David" panose="020E0502060401010101" pitchFamily="34" charset="-79"/>
              </a:rPr>
              <a:t>.</a:t>
            </a:r>
          </a:p>
          <a:p>
            <a:pPr marL="457200" indent="-457200" algn="r" rtl="1">
              <a:lnSpc>
                <a:spcPct val="115000"/>
              </a:lnSpc>
              <a:spcAft>
                <a:spcPts val="1000"/>
              </a:spcAft>
              <a:buFont typeface="+mj-lt"/>
              <a:buAutoNum type="arabicPeriod"/>
            </a:pPr>
            <a:r>
              <a:rPr lang="he-IL" sz="2800" kern="100" dirty="0">
                <a:effectLst/>
                <a:latin typeface="David" panose="020E0502060401010101" pitchFamily="34" charset="-79"/>
                <a:ea typeface="Calibri" panose="020F0502020204030204" pitchFamily="34" charset="0"/>
                <a:cs typeface="David" panose="020E0502060401010101" pitchFamily="34" charset="-79"/>
              </a:rPr>
              <a:t>אנחנו כלי דם דקיקים שנוצרים מהתְפַּצלות </a:t>
            </a:r>
          </a:p>
          <a:p>
            <a:pPr algn="r" rtl="1">
              <a:lnSpc>
                <a:spcPct val="115000"/>
              </a:lnSpc>
              <a:spcAft>
                <a:spcPts val="1000"/>
              </a:spcAft>
            </a:pPr>
            <a:r>
              <a:rPr lang="he-IL" sz="2800" kern="100" dirty="0">
                <a:latin typeface="David" panose="020E0502060401010101" pitchFamily="34" charset="-79"/>
                <a:ea typeface="Calibri" panose="020F0502020204030204" pitchFamily="34" charset="0"/>
                <a:cs typeface="David" panose="020E0502060401010101" pitchFamily="34" charset="-79"/>
              </a:rPr>
              <a:t>     </a:t>
            </a:r>
            <a:r>
              <a:rPr lang="he-IL" sz="2800" kern="100" dirty="0">
                <a:effectLst/>
                <a:latin typeface="David" panose="020E0502060401010101" pitchFamily="34" charset="-79"/>
                <a:ea typeface="Calibri" panose="020F0502020204030204" pitchFamily="34" charset="0"/>
                <a:cs typeface="David" panose="020E0502060401010101" pitchFamily="34" charset="-79"/>
              </a:rPr>
              <a:t>של עורקים ליד תאי הגוף</a:t>
            </a:r>
            <a:r>
              <a:rPr lang="en-US" sz="2800" kern="100" dirty="0">
                <a:effectLst/>
                <a:latin typeface="David" panose="020E0502060401010101" pitchFamily="34" charset="-79"/>
                <a:ea typeface="Calibri" panose="020F0502020204030204" pitchFamily="34" charset="0"/>
                <a:cs typeface="David" panose="020E0502060401010101" pitchFamily="34" charset="-79"/>
              </a:rPr>
              <a:t>.</a:t>
            </a:r>
          </a:p>
          <a:p>
            <a:pPr marL="514350" indent="-514350" algn="r" rtl="1">
              <a:lnSpc>
                <a:spcPct val="115000"/>
              </a:lnSpc>
              <a:spcAft>
                <a:spcPts val="1000"/>
              </a:spcAft>
              <a:buAutoNum type="arabicPeriod" startAt="4"/>
            </a:pPr>
            <a:r>
              <a:rPr lang="he-IL" sz="2800" kern="100" dirty="0">
                <a:effectLst/>
                <a:latin typeface="David" panose="020E0502060401010101" pitchFamily="34" charset="-79"/>
                <a:ea typeface="Calibri" panose="020F0502020204030204" pitchFamily="34" charset="0"/>
                <a:cs typeface="David" panose="020E0502060401010101" pitchFamily="34" charset="-79"/>
              </a:rPr>
              <a:t>אנחנו כלי דם דקיקים שמתאספים לוורידים</a:t>
            </a:r>
          </a:p>
          <a:p>
            <a:pPr algn="r" rtl="1">
              <a:lnSpc>
                <a:spcPct val="115000"/>
              </a:lnSpc>
              <a:spcAft>
                <a:spcPts val="1000"/>
              </a:spcAft>
            </a:pPr>
            <a:r>
              <a:rPr lang="he-IL" sz="2800" kern="100" dirty="0">
                <a:latin typeface="David" panose="020E0502060401010101" pitchFamily="34" charset="-79"/>
                <a:ea typeface="Calibri" panose="020F0502020204030204" pitchFamily="34" charset="0"/>
                <a:cs typeface="David" panose="020E0502060401010101" pitchFamily="34" charset="-79"/>
              </a:rPr>
              <a:t>    </a:t>
            </a:r>
            <a:r>
              <a:rPr lang="he-IL" sz="2800" kern="100" dirty="0">
                <a:effectLst/>
                <a:latin typeface="David" panose="020E0502060401010101" pitchFamily="34" charset="-79"/>
                <a:ea typeface="Calibri" panose="020F0502020204030204" pitchFamily="34" charset="0"/>
                <a:cs typeface="David" panose="020E0502060401010101" pitchFamily="34" charset="-79"/>
              </a:rPr>
              <a:t> ליד תאי הגוף</a:t>
            </a:r>
            <a:r>
              <a:rPr lang="en-US" sz="2800" kern="100" dirty="0">
                <a:effectLst/>
                <a:latin typeface="David" panose="020E0502060401010101" pitchFamily="34" charset="-79"/>
                <a:ea typeface="Calibri" panose="020F0502020204030204" pitchFamily="34" charset="0"/>
                <a:cs typeface="David" panose="020E0502060401010101" pitchFamily="34" charset="-79"/>
              </a:rPr>
              <a:t>.</a:t>
            </a:r>
          </a:p>
          <a:p>
            <a:pPr algn="r" rtl="1">
              <a:lnSpc>
                <a:spcPct val="115000"/>
              </a:lnSpc>
              <a:spcAft>
                <a:spcPts val="1000"/>
              </a:spcAft>
            </a:pPr>
            <a:r>
              <a:rPr lang="he-IL" sz="2800" kern="100" dirty="0">
                <a:effectLst/>
                <a:latin typeface="David" panose="020E0502060401010101" pitchFamily="34" charset="-79"/>
                <a:ea typeface="Calibri" panose="020F0502020204030204" pitchFamily="34" charset="0"/>
                <a:cs typeface="David" panose="020E0502060401010101" pitchFamily="34" charset="-79"/>
              </a:rPr>
              <a:t>5.  בינינו לבין תאי הגוף מתרחש מעבר של חומרים</a:t>
            </a:r>
            <a:r>
              <a:rPr lang="en-US" sz="3200" kern="100" dirty="0">
                <a:effectLst/>
                <a:latin typeface="David" panose="020E0502060401010101" pitchFamily="34" charset="-79"/>
                <a:ea typeface="Calibri" panose="020F0502020204030204" pitchFamily="34" charset="0"/>
                <a:cs typeface="David" panose="020E0502060401010101" pitchFamily="34" charset="-79"/>
              </a:rPr>
              <a:t>.</a:t>
            </a:r>
          </a:p>
        </p:txBody>
      </p:sp>
      <p:sp>
        <p:nvSpPr>
          <p:cNvPr id="8" name="תיבת טקסט 7">
            <a:extLst>
              <a:ext uri="{FF2B5EF4-FFF2-40B4-BE49-F238E27FC236}">
                <a16:creationId xmlns:a16="http://schemas.microsoft.com/office/drawing/2014/main" id="{47048045-6AF5-B4C9-374C-387C7B64455A}"/>
              </a:ext>
            </a:extLst>
          </p:cNvPr>
          <p:cNvSpPr txBox="1"/>
          <p:nvPr/>
        </p:nvSpPr>
        <p:spPr>
          <a:xfrm>
            <a:off x="5344886" y="326572"/>
            <a:ext cx="3853543" cy="640175"/>
          </a:xfrm>
          <a:prstGeom prst="rect">
            <a:avLst/>
          </a:prstGeom>
          <a:noFill/>
        </p:spPr>
        <p:txBody>
          <a:bodyPr wrap="square">
            <a:spAutoFit/>
          </a:bodyPr>
          <a:lstStyle/>
          <a:p>
            <a:pPr algn="r" rtl="1">
              <a:lnSpc>
                <a:spcPct val="115000"/>
              </a:lnSpc>
              <a:spcAft>
                <a:spcPts val="1000"/>
              </a:spcAft>
              <a:buNone/>
            </a:pPr>
            <a:r>
              <a:rPr lang="he-IL" sz="3200" b="1" kern="100" dirty="0">
                <a:solidFill>
                  <a:srgbClr val="FF0000"/>
                </a:solidFill>
                <a:effectLst/>
                <a:latin typeface="Calibri" panose="020F0502020204030204" pitchFamily="34" charset="0"/>
                <a:ea typeface="Calibri" panose="020F0502020204030204" pitchFamily="34" charset="0"/>
                <a:cs typeface="David" panose="020E0502060401010101" pitchFamily="34" charset="-79"/>
              </a:rPr>
              <a:t>מערכת הדם:  </a:t>
            </a:r>
            <a:r>
              <a:rPr lang="he-IL" sz="2800" b="1" kern="100" dirty="0">
                <a:solidFill>
                  <a:srgbClr val="FF0000"/>
                </a:solidFill>
                <a:effectLst/>
                <a:latin typeface="Calibri" panose="020F0502020204030204" pitchFamily="34" charset="0"/>
                <a:ea typeface="Calibri" panose="020F0502020204030204" pitchFamily="34" charset="0"/>
                <a:cs typeface="David" panose="020E0502060401010101" pitchFamily="34" charset="-79"/>
              </a:rPr>
              <a:t>כלי הדם</a:t>
            </a:r>
            <a:endParaRPr lang="en-US" sz="28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67349AAA-5401-7268-D1DB-71FD8D8E4057}"/>
              </a:ext>
            </a:extLst>
          </p:cNvPr>
          <p:cNvPicPr>
            <a:picLocks noChangeAspect="1"/>
          </p:cNvPicPr>
          <p:nvPr/>
        </p:nvPicPr>
        <p:blipFill>
          <a:blip r:embed="rId5"/>
          <a:stretch>
            <a:fillRect/>
          </a:stretch>
        </p:blipFill>
        <p:spPr>
          <a:xfrm>
            <a:off x="888975" y="126206"/>
            <a:ext cx="2795852" cy="5591703"/>
          </a:xfrm>
          <a:prstGeom prst="rect">
            <a:avLst/>
          </a:prstGeom>
        </p:spPr>
      </p:pic>
    </p:spTree>
    <p:extLst>
      <p:ext uri="{BB962C8B-B14F-4D97-AF65-F5344CB8AC3E}">
        <p14:creationId xmlns:p14="http://schemas.microsoft.com/office/powerpoint/2010/main" val="14967930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A7D9B-1E55-CF27-AED5-1195C42518DA}"/>
            </a:ext>
          </a:extLst>
        </p:cNvPr>
        <p:cNvGrpSpPr/>
        <p:nvPr/>
      </p:nvGrpSpPr>
      <p:grpSpPr>
        <a:xfrm>
          <a:off x="0" y="0"/>
          <a:ext cx="0" cy="0"/>
          <a:chOff x="0" y="0"/>
          <a:chExt cx="0" cy="0"/>
        </a:xfrm>
      </p:grpSpPr>
      <p:pic>
        <p:nvPicPr>
          <p:cNvPr id="4" name="Picture 2">
            <a:extLst>
              <a:ext uri="{FF2B5EF4-FFF2-40B4-BE49-F238E27FC236}">
                <a16:creationId xmlns:a16="http://schemas.microsoft.com/office/drawing/2014/main" id="{FEFBBB57-183D-5E14-1419-58EF2D6E05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FA56BFEF-A016-0836-EC50-2C935DA1D98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19" name="תיבת טקסט 18">
            <a:extLst>
              <a:ext uri="{FF2B5EF4-FFF2-40B4-BE49-F238E27FC236}">
                <a16:creationId xmlns:a16="http://schemas.microsoft.com/office/drawing/2014/main" id="{FA72B374-297E-3220-6DEE-E3911A1CB18F}"/>
              </a:ext>
            </a:extLst>
          </p:cNvPr>
          <p:cNvSpPr txBox="1"/>
          <p:nvPr/>
        </p:nvSpPr>
        <p:spPr>
          <a:xfrm>
            <a:off x="2052380" y="1272961"/>
            <a:ext cx="9133114" cy="4312078"/>
          </a:xfrm>
          <a:prstGeom prst="rect">
            <a:avLst/>
          </a:prstGeom>
          <a:solidFill>
            <a:schemeClr val="bg1"/>
          </a:solidFill>
        </p:spPr>
        <p:txBody>
          <a:bodyPr wrap="square">
            <a:spAutoFit/>
          </a:bodyPr>
          <a:lstStyle/>
          <a:p>
            <a:pPr marL="457200" indent="-457200" algn="r" rtl="1">
              <a:lnSpc>
                <a:spcPct val="115000"/>
              </a:lnSpc>
              <a:spcAft>
                <a:spcPts val="1000"/>
              </a:spcAft>
              <a:buFont typeface="+mj-lt"/>
              <a:buAutoNum type="arabicPeriod"/>
            </a:pPr>
            <a:r>
              <a:rPr lang="he-IL" sz="2800" kern="100" dirty="0">
                <a:effectLst/>
                <a:latin typeface="Calibri" panose="020F0502020204030204" pitchFamily="34" charset="0"/>
                <a:ea typeface="Calibri" panose="020F0502020204030204" pitchFamily="34" charset="0"/>
                <a:cs typeface="David" panose="020E0502060401010101" pitchFamily="34" charset="-79"/>
              </a:rPr>
              <a:t>אני תערובת הכוללת מים, רכיבי מזון, פסולת ותאי דם</a:t>
            </a:r>
            <a:r>
              <a:rPr lang="en-US" sz="2800" kern="100" dirty="0">
                <a:effectLst/>
                <a:latin typeface="David" panose="020E0502060401010101" pitchFamily="34" charset="-79"/>
                <a:ea typeface="Calibri" panose="020F0502020204030204" pitchFamily="34" charset="0"/>
                <a:cs typeface="Arial" panose="020B0604020202020204" pitchFamily="34" charset="0"/>
              </a:rPr>
              <a:t>.</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lgn="r" rtl="1">
              <a:lnSpc>
                <a:spcPct val="115000"/>
              </a:lnSpc>
              <a:spcAft>
                <a:spcPts val="1000"/>
              </a:spcAft>
              <a:buFont typeface="+mj-lt"/>
              <a:buAutoNum type="arabicPeriod"/>
            </a:pPr>
            <a:r>
              <a:rPr lang="he-IL" sz="2800" kern="100" dirty="0">
                <a:effectLst/>
                <a:latin typeface="Calibri" panose="020F0502020204030204" pitchFamily="34" charset="0"/>
                <a:ea typeface="Calibri" panose="020F0502020204030204" pitchFamily="34" charset="0"/>
                <a:cs typeface="David" panose="020E0502060401010101" pitchFamily="34" charset="-79"/>
              </a:rPr>
              <a:t>אנו תאי דם בצורה של דִּסקית ומכילים הֶמוֹגְלוֹבִּין</a:t>
            </a:r>
            <a:r>
              <a:rPr lang="en-US" sz="2800" kern="100" dirty="0">
                <a:effectLst/>
                <a:latin typeface="David" panose="020E0502060401010101" pitchFamily="34" charset="-79"/>
                <a:ea typeface="Calibri" panose="020F0502020204030204" pitchFamily="34" charset="0"/>
                <a:cs typeface="Arial" panose="020B0604020202020204" pitchFamily="34" charset="0"/>
              </a:rPr>
              <a:t>.</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lgn="r" rtl="1">
              <a:lnSpc>
                <a:spcPct val="115000"/>
              </a:lnSpc>
              <a:spcAft>
                <a:spcPts val="1000"/>
              </a:spcAft>
              <a:buFont typeface="+mj-lt"/>
              <a:buAutoNum type="arabicPeriod"/>
            </a:pPr>
            <a:r>
              <a:rPr lang="he-IL" sz="2800" kern="100" dirty="0">
                <a:effectLst/>
                <a:latin typeface="Calibri" panose="020F0502020204030204" pitchFamily="34" charset="0"/>
                <a:ea typeface="Calibri" panose="020F0502020204030204" pitchFamily="34" charset="0"/>
                <a:cs typeface="David" panose="020E0502060401010101" pitchFamily="34" charset="-79"/>
              </a:rPr>
              <a:t>אני חלבון שקושר חמצן ומוביל אותו לתאי הגוף</a:t>
            </a:r>
            <a:r>
              <a:rPr lang="en-US" sz="2800" kern="100" dirty="0">
                <a:effectLst/>
                <a:latin typeface="David" panose="020E0502060401010101" pitchFamily="34" charset="-79"/>
                <a:ea typeface="Calibri" panose="020F0502020204030204" pitchFamily="34" charset="0"/>
                <a:cs typeface="Arial" panose="020B0604020202020204" pitchFamily="34" charset="0"/>
              </a:rPr>
              <a:t>.</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lgn="r" rtl="1">
              <a:lnSpc>
                <a:spcPct val="115000"/>
              </a:lnSpc>
              <a:spcAft>
                <a:spcPts val="1000"/>
              </a:spcAft>
              <a:buFont typeface="+mj-lt"/>
              <a:buAutoNum type="arabicPeriod"/>
            </a:pPr>
            <a:r>
              <a:rPr lang="he-IL" sz="2800" kern="100" dirty="0">
                <a:effectLst/>
                <a:latin typeface="Calibri" panose="020F0502020204030204" pitchFamily="34" charset="0"/>
                <a:ea typeface="Calibri" panose="020F0502020204030204" pitchFamily="34" charset="0"/>
                <a:cs typeface="David" panose="020E0502060401010101" pitchFamily="34" charset="-79"/>
              </a:rPr>
              <a:t>אנו נלחמים בגורמי מחלה כגון חיידקים או נגיפים (וירוסים).</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lgn="r" rtl="1">
              <a:lnSpc>
                <a:spcPct val="115000"/>
              </a:lnSpc>
              <a:spcAft>
                <a:spcPts val="1000"/>
              </a:spcAft>
              <a:buFont typeface="+mj-lt"/>
              <a:buAutoNum type="arabicPeriod"/>
            </a:pPr>
            <a:r>
              <a:rPr lang="he-IL" sz="2800" kern="100" dirty="0">
                <a:effectLst/>
                <a:latin typeface="Calibri" panose="020F0502020204030204" pitchFamily="34" charset="0"/>
                <a:ea typeface="Calibri" panose="020F0502020204030204" pitchFamily="34" charset="0"/>
                <a:cs typeface="David" panose="020E0502060401010101" pitchFamily="34" charset="-79"/>
              </a:rPr>
              <a:t>אנו עוצרים דימומים מכלי דם שנפגעו</a:t>
            </a:r>
            <a:r>
              <a:rPr lang="en-US" sz="2800" kern="100" dirty="0">
                <a:effectLst/>
                <a:latin typeface="David" panose="020E0502060401010101" pitchFamily="34" charset="-79"/>
                <a:ea typeface="Calibri" panose="020F0502020204030204" pitchFamily="34" charset="0"/>
                <a:cs typeface="Arial" panose="020B0604020202020204" pitchFamily="34" charset="0"/>
              </a:rPr>
              <a:t>.</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lgn="r" rtl="1">
              <a:lnSpc>
                <a:spcPct val="115000"/>
              </a:lnSpc>
              <a:spcAft>
                <a:spcPts val="1000"/>
              </a:spcAft>
              <a:buFont typeface="+mj-lt"/>
              <a:buAutoNum type="arabicPeriod"/>
            </a:pPr>
            <a:r>
              <a:rPr lang="he-IL" sz="2800" kern="100" dirty="0">
                <a:effectLst/>
                <a:latin typeface="Calibri" panose="020F0502020204030204" pitchFamily="34" charset="0"/>
                <a:ea typeface="Calibri" panose="020F0502020204030204" pitchFamily="34" charset="0"/>
                <a:cs typeface="David" panose="020E0502060401010101" pitchFamily="34" charset="-79"/>
              </a:rPr>
              <a:t>אנו תאי דם שכמותנו גדלה בשעת מחלה זיהומית</a:t>
            </a:r>
            <a:r>
              <a:rPr lang="en-US" sz="2800" kern="100" dirty="0">
                <a:effectLst/>
                <a:latin typeface="David" panose="020E0502060401010101" pitchFamily="34" charset="-79"/>
                <a:ea typeface="Calibri" panose="020F0502020204030204" pitchFamily="34" charset="0"/>
                <a:cs typeface="Arial" panose="020B0604020202020204" pitchFamily="34" charset="0"/>
              </a:rPr>
              <a:t>.</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lgn="r" rtl="1">
              <a:lnSpc>
                <a:spcPct val="115000"/>
              </a:lnSpc>
              <a:spcAft>
                <a:spcPts val="1000"/>
              </a:spcAft>
              <a:buFont typeface="+mj-lt"/>
              <a:buAutoNum type="arabicPeriod"/>
            </a:pPr>
            <a:r>
              <a:rPr lang="he-IL" sz="2800" kern="100" dirty="0">
                <a:effectLst/>
                <a:latin typeface="Calibri" panose="020F0502020204030204" pitchFamily="34" charset="0"/>
                <a:ea typeface="Calibri" panose="020F0502020204030204" pitchFamily="34" charset="0"/>
                <a:cs typeface="David" panose="020E0502060401010101" pitchFamily="34" charset="-79"/>
              </a:rPr>
              <a:t>אנחנו תאי דם שמובילים חמצן אל תאי הגוף.</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0" name="תיבת טקסט 19">
            <a:extLst>
              <a:ext uri="{FF2B5EF4-FFF2-40B4-BE49-F238E27FC236}">
                <a16:creationId xmlns:a16="http://schemas.microsoft.com/office/drawing/2014/main" id="{C0C665A8-1E68-1326-966E-DF5DDFCDF46E}"/>
              </a:ext>
            </a:extLst>
          </p:cNvPr>
          <p:cNvSpPr txBox="1"/>
          <p:nvPr/>
        </p:nvSpPr>
        <p:spPr>
          <a:xfrm>
            <a:off x="6729983" y="275818"/>
            <a:ext cx="2038935" cy="571695"/>
          </a:xfrm>
          <a:prstGeom prst="rect">
            <a:avLst/>
          </a:prstGeom>
          <a:noFill/>
        </p:spPr>
        <p:txBody>
          <a:bodyPr wrap="square">
            <a:spAutoFit/>
          </a:bodyPr>
          <a:lstStyle/>
          <a:p>
            <a:pPr algn="r" rtl="1">
              <a:lnSpc>
                <a:spcPct val="115000"/>
              </a:lnSpc>
              <a:spcAft>
                <a:spcPts val="1000"/>
              </a:spcAft>
              <a:buNone/>
            </a:pPr>
            <a:r>
              <a:rPr lang="he-IL" sz="2800" b="1" kern="100" dirty="0">
                <a:solidFill>
                  <a:srgbClr val="FF0000"/>
                </a:solidFill>
                <a:effectLst/>
                <a:latin typeface="David" panose="020E0502060401010101" pitchFamily="34" charset="-79"/>
                <a:ea typeface="Calibri" panose="020F0502020204030204" pitchFamily="34" charset="0"/>
                <a:cs typeface="David" panose="020E0502060401010101" pitchFamily="34" charset="-79"/>
              </a:rPr>
              <a:t>הרכב הדם</a:t>
            </a:r>
            <a:endParaRPr lang="en-US" sz="2800" b="1" kern="100" dirty="0">
              <a:effectLst/>
              <a:latin typeface="David" panose="020E0502060401010101" pitchFamily="34" charset="-79"/>
              <a:ea typeface="Calibri" panose="020F0502020204030204" pitchFamily="34" charset="0"/>
              <a:cs typeface="David" panose="020E0502060401010101" pitchFamily="34" charset="-79"/>
            </a:endParaRPr>
          </a:p>
        </p:txBody>
      </p:sp>
      <p:pic>
        <p:nvPicPr>
          <p:cNvPr id="2" name="Picture 6">
            <a:extLst>
              <a:ext uri="{FF2B5EF4-FFF2-40B4-BE49-F238E27FC236}">
                <a16:creationId xmlns:a16="http://schemas.microsoft.com/office/drawing/2014/main" id="{CE4FDDDC-3C20-AEA1-7EC9-D2BDD02216B5}"/>
              </a:ext>
            </a:extLst>
          </p:cNvPr>
          <p:cNvPicPr>
            <a:picLocks noChangeAspect="1"/>
          </p:cNvPicPr>
          <p:nvPr/>
        </p:nvPicPr>
        <p:blipFill>
          <a:blip r:embed="rId5"/>
          <a:stretch>
            <a:fillRect/>
          </a:stretch>
        </p:blipFill>
        <p:spPr>
          <a:xfrm>
            <a:off x="559986" y="1961000"/>
            <a:ext cx="2673294" cy="4049487"/>
          </a:xfrm>
          <a:prstGeom prst="rect">
            <a:avLst/>
          </a:prstGeom>
        </p:spPr>
      </p:pic>
    </p:spTree>
    <p:extLst>
      <p:ext uri="{BB962C8B-B14F-4D97-AF65-F5344CB8AC3E}">
        <p14:creationId xmlns:p14="http://schemas.microsoft.com/office/powerpoint/2010/main" val="2068770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F2F15F-6128-0090-6D83-1193F1B2132E}"/>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D1744C95-1F25-6EDA-5B96-F19DC687A62F}"/>
              </a:ext>
            </a:extLst>
          </p:cNvPr>
          <p:cNvSpPr>
            <a:spLocks noGrp="1"/>
          </p:cNvSpPr>
          <p:nvPr>
            <p:ph type="ctrTitle"/>
          </p:nvPr>
        </p:nvSpPr>
        <p:spPr/>
        <p:txBody>
          <a:bodyPr/>
          <a:lstStyle/>
          <a:p>
            <a:pPr rtl="1">
              <a:lnSpc>
                <a:spcPct val="115000"/>
              </a:lnSpc>
              <a:spcAft>
                <a:spcPts val="1000"/>
              </a:spcAft>
            </a:pPr>
            <a:br>
              <a:rPr lang="en-US" sz="40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br>
            <a:endParaRPr lang="he-IL" dirty="0">
              <a:solidFill>
                <a:srgbClr val="0070C0"/>
              </a:solidFill>
            </a:endParaRPr>
          </a:p>
        </p:txBody>
      </p:sp>
      <p:pic>
        <p:nvPicPr>
          <p:cNvPr id="4" name="Picture 2">
            <a:extLst>
              <a:ext uri="{FF2B5EF4-FFF2-40B4-BE49-F238E27FC236}">
                <a16:creationId xmlns:a16="http://schemas.microsoft.com/office/drawing/2014/main" id="{0BF26B1F-7D99-FEC5-4BD0-34EDCC0A27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735865D6-38C2-C73A-A39C-A209CCCA1E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6" name="תיבת טקסט 5">
            <a:extLst>
              <a:ext uri="{FF2B5EF4-FFF2-40B4-BE49-F238E27FC236}">
                <a16:creationId xmlns:a16="http://schemas.microsoft.com/office/drawing/2014/main" id="{F086E11C-D736-2601-1829-74DFE6B3EF38}"/>
              </a:ext>
            </a:extLst>
          </p:cNvPr>
          <p:cNvSpPr txBox="1"/>
          <p:nvPr/>
        </p:nvSpPr>
        <p:spPr>
          <a:xfrm>
            <a:off x="870857" y="126205"/>
            <a:ext cx="11137686" cy="5947781"/>
          </a:xfrm>
          <a:prstGeom prst="rect">
            <a:avLst/>
          </a:prstGeom>
          <a:noFill/>
        </p:spPr>
        <p:txBody>
          <a:bodyPr wrap="square">
            <a:spAutoFit/>
          </a:bodyPr>
          <a:lstStyle/>
          <a:p>
            <a:pPr>
              <a:lnSpc>
                <a:spcPct val="150000"/>
              </a:lnSpc>
            </a:pPr>
            <a:r>
              <a:rPr lang="he-IL" sz="2800" b="1" dirty="0">
                <a:latin typeface="David" panose="020E0502060401010101" pitchFamily="34" charset="-79"/>
                <a:cs typeface="David" panose="020E0502060401010101" pitchFamily="34" charset="-79"/>
              </a:rPr>
              <a:t>                     </a:t>
            </a:r>
            <a:r>
              <a:rPr lang="he-IL" sz="3200" b="1" dirty="0">
                <a:solidFill>
                  <a:srgbClr val="FF0000"/>
                </a:solidFill>
                <a:latin typeface="David" panose="020E0502060401010101" pitchFamily="34" charset="-79"/>
                <a:cs typeface="David" panose="020E0502060401010101" pitchFamily="34" charset="-79"/>
              </a:rPr>
              <a:t>מרכיבי שרשרת המזון</a:t>
            </a:r>
          </a:p>
          <a:p>
            <a:pPr marL="457200" indent="-457200">
              <a:lnSpc>
                <a:spcPct val="150000"/>
              </a:lnSpc>
              <a:buFont typeface="+mj-lt"/>
              <a:buAutoNum type="arabicPeriod"/>
            </a:pPr>
            <a:r>
              <a:rPr lang="he-IL" sz="2800" dirty="0">
                <a:latin typeface="David" panose="020E0502060401010101" pitchFamily="34" charset="-79"/>
                <a:cs typeface="David" panose="020E0502060401010101" pitchFamily="34" charset="-79"/>
              </a:rPr>
              <a:t>אנו נמצאים תמיד בחוליה הראשונה של שרשרת המזון.</a:t>
            </a:r>
          </a:p>
          <a:p>
            <a:pPr marL="457200" indent="-457200">
              <a:lnSpc>
                <a:spcPct val="150000"/>
              </a:lnSpc>
              <a:buFont typeface="+mj-lt"/>
              <a:buAutoNum type="arabicPeriod"/>
            </a:pPr>
            <a:r>
              <a:rPr lang="he-IL" sz="2800" dirty="0">
                <a:latin typeface="David" panose="020E0502060401010101" pitchFamily="34" charset="-79"/>
                <a:cs typeface="David" panose="020E0502060401010101" pitchFamily="34" charset="-79"/>
              </a:rPr>
              <a:t>אנו נמצאים תמיד בחוליה השנייה של שרשרת המזון.</a:t>
            </a:r>
          </a:p>
          <a:p>
            <a:pPr marL="457200" indent="-457200">
              <a:lnSpc>
                <a:spcPct val="150000"/>
              </a:lnSpc>
              <a:buFont typeface="+mj-lt"/>
              <a:buAutoNum type="arabicPeriod"/>
            </a:pPr>
            <a:r>
              <a:rPr lang="he-IL" sz="2800" dirty="0">
                <a:latin typeface="David" panose="020E0502060401010101" pitchFamily="34" charset="-79"/>
                <a:cs typeface="David" panose="020E0502060401010101" pitchFamily="34" charset="-79"/>
              </a:rPr>
              <a:t>אנו בעלי חיים שניזונים רק מצמחים.</a:t>
            </a:r>
          </a:p>
          <a:p>
            <a:pPr marL="457200" indent="-457200">
              <a:lnSpc>
                <a:spcPct val="150000"/>
              </a:lnSpc>
              <a:buFont typeface="+mj-lt"/>
              <a:buAutoNum type="arabicPeriod"/>
            </a:pPr>
            <a:r>
              <a:rPr lang="he-IL" sz="2800" dirty="0">
                <a:latin typeface="David" panose="020E0502060401010101" pitchFamily="34" charset="-79"/>
                <a:cs typeface="David" panose="020E0502060401010101" pitchFamily="34" charset="-79"/>
              </a:rPr>
              <a:t>אנו נמצאים בחוליה השלישית של שרשרת המזון.</a:t>
            </a:r>
          </a:p>
          <a:p>
            <a:pPr marL="457200" indent="-457200">
              <a:lnSpc>
                <a:spcPct val="150000"/>
              </a:lnSpc>
              <a:buFont typeface="+mj-lt"/>
              <a:buAutoNum type="arabicPeriod"/>
            </a:pPr>
            <a:r>
              <a:rPr lang="he-IL" sz="2800" dirty="0">
                <a:latin typeface="David" panose="020E0502060401010101" pitchFamily="34" charset="-79"/>
                <a:cs typeface="David" panose="020E0502060401010101" pitchFamily="34" charset="-79"/>
              </a:rPr>
              <a:t>אנו בעלי חיים שניזונים רק מבעלי חיים.</a:t>
            </a:r>
          </a:p>
          <a:p>
            <a:pPr marL="457200" indent="-457200">
              <a:lnSpc>
                <a:spcPct val="150000"/>
              </a:lnSpc>
              <a:buFont typeface="+mj-lt"/>
              <a:buAutoNum type="arabicPeriod"/>
            </a:pPr>
            <a:r>
              <a:rPr lang="he-IL" sz="2800" dirty="0">
                <a:latin typeface="David" panose="020E0502060401010101" pitchFamily="34" charset="-79"/>
                <a:cs typeface="David" panose="020E0502060401010101" pitchFamily="34" charset="-79"/>
              </a:rPr>
              <a:t>אנו נמצאים בחוליה האחרונה של שרשרת המזון, אותנו אף אחד לא יכול לטרוף.</a:t>
            </a:r>
          </a:p>
          <a:p>
            <a:pPr marL="457200" indent="-457200">
              <a:lnSpc>
                <a:spcPct val="150000"/>
              </a:lnSpc>
              <a:buFont typeface="+mj-lt"/>
              <a:buAutoNum type="arabicPeriod"/>
            </a:pPr>
            <a:r>
              <a:rPr lang="he-IL" sz="2800" dirty="0">
                <a:latin typeface="David" panose="020E0502060401010101" pitchFamily="34" charset="-79"/>
                <a:cs typeface="David" panose="020E0502060401010101" pitchFamily="34" charset="-79"/>
              </a:rPr>
              <a:t>אנו "פועלי הניקיון של הטבע".</a:t>
            </a:r>
          </a:p>
          <a:p>
            <a:pPr marL="457200" indent="-457200">
              <a:lnSpc>
                <a:spcPct val="150000"/>
              </a:lnSpc>
              <a:buFont typeface="+mj-lt"/>
              <a:buAutoNum type="arabicPeriod"/>
            </a:pPr>
            <a:r>
              <a:rPr lang="he-IL" sz="2800" dirty="0">
                <a:latin typeface="David" panose="020E0502060401010101" pitchFamily="34" charset="-79"/>
                <a:cs typeface="David" panose="020E0502060401010101" pitchFamily="34" charset="-79"/>
              </a:rPr>
              <a:t>אני מרכיב בסביבה שבלעדיי שרשרת המזון לא תתקיים</a:t>
            </a:r>
            <a:r>
              <a:rPr lang="he-IL" sz="2400" dirty="0">
                <a:latin typeface="David" panose="020E0502060401010101" pitchFamily="34" charset="-79"/>
                <a:cs typeface="David" panose="020E0502060401010101" pitchFamily="34" charset="-79"/>
              </a:rPr>
              <a:t>.</a:t>
            </a:r>
          </a:p>
        </p:txBody>
      </p:sp>
      <p:pic>
        <p:nvPicPr>
          <p:cNvPr id="7" name="Picture 6">
            <a:extLst>
              <a:ext uri="{FF2B5EF4-FFF2-40B4-BE49-F238E27FC236}">
                <a16:creationId xmlns:a16="http://schemas.microsoft.com/office/drawing/2014/main" id="{25ED5B00-F8F0-23E8-35AD-850B3B781E71}"/>
              </a:ext>
            </a:extLst>
          </p:cNvPr>
          <p:cNvPicPr>
            <a:picLocks noChangeAspect="1"/>
          </p:cNvPicPr>
          <p:nvPr/>
        </p:nvPicPr>
        <p:blipFill>
          <a:blip r:embed="rId5"/>
          <a:stretch>
            <a:fillRect/>
          </a:stretch>
        </p:blipFill>
        <p:spPr>
          <a:xfrm>
            <a:off x="1524000" y="126204"/>
            <a:ext cx="2663258" cy="3982442"/>
          </a:xfrm>
          <a:prstGeom prst="rect">
            <a:avLst/>
          </a:prstGeom>
        </p:spPr>
      </p:pic>
    </p:spTree>
    <p:extLst>
      <p:ext uri="{BB962C8B-B14F-4D97-AF65-F5344CB8AC3E}">
        <p14:creationId xmlns:p14="http://schemas.microsoft.com/office/powerpoint/2010/main" val="109741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06AF0-CBBD-80EA-4799-AEDBCA82EA17}"/>
              </a:ext>
            </a:extLst>
          </p:cNvPr>
          <p:cNvSpPr>
            <a:spLocks noGrp="1"/>
          </p:cNvSpPr>
          <p:nvPr>
            <p:ph type="title"/>
          </p:nvPr>
        </p:nvSpPr>
        <p:spPr>
          <a:xfrm>
            <a:off x="-1283208" y="338829"/>
            <a:ext cx="10515600" cy="591363"/>
          </a:xfrm>
        </p:spPr>
        <p:txBody>
          <a:bodyPr>
            <a:normAutofit fontScale="90000"/>
          </a:bodyPr>
          <a:lstStyle/>
          <a:p>
            <a:r>
              <a:rPr lang="he-IL" dirty="0"/>
              <a:t>  </a:t>
            </a:r>
            <a:r>
              <a:rPr lang="he-IL" sz="3200" b="1" dirty="0">
                <a:solidFill>
                  <a:srgbClr val="FF0000"/>
                </a:solidFill>
                <a:latin typeface="David" panose="020E0502060401010101" pitchFamily="34" charset="-79"/>
                <a:cs typeface="David" panose="020E0502060401010101" pitchFamily="34" charset="-79"/>
              </a:rPr>
              <a:t>מארגי מזון : נכון /לא נכון</a:t>
            </a:r>
            <a:endParaRPr lang="en-US" sz="3200" b="1" dirty="0">
              <a:solidFill>
                <a:srgbClr val="FF0000"/>
              </a:solidFill>
              <a:latin typeface="David" panose="020E0502060401010101" pitchFamily="34" charset="-79"/>
              <a:cs typeface="David" panose="020E0502060401010101" pitchFamily="34" charset="-79"/>
            </a:endParaRPr>
          </a:p>
        </p:txBody>
      </p:sp>
      <p:sp>
        <p:nvSpPr>
          <p:cNvPr id="3" name="Content Placeholder 2">
            <a:extLst>
              <a:ext uri="{FF2B5EF4-FFF2-40B4-BE49-F238E27FC236}">
                <a16:creationId xmlns:a16="http://schemas.microsoft.com/office/drawing/2014/main" id="{E1D081DC-B99B-6D76-E4CB-8C0F5A7D186D}"/>
              </a:ext>
            </a:extLst>
          </p:cNvPr>
          <p:cNvSpPr>
            <a:spLocks noGrp="1"/>
          </p:cNvSpPr>
          <p:nvPr>
            <p:ph idx="1"/>
          </p:nvPr>
        </p:nvSpPr>
        <p:spPr>
          <a:xfrm>
            <a:off x="718457" y="1253331"/>
            <a:ext cx="11290085" cy="4351338"/>
          </a:xfrm>
        </p:spPr>
        <p:txBody>
          <a:bodyPr>
            <a:normAutofit/>
          </a:bodyPr>
          <a:lstStyle/>
          <a:p>
            <a:pPr marL="514350" indent="-514350">
              <a:buFont typeface="+mj-lt"/>
              <a:buAutoNum type="arabicPeriod"/>
            </a:pPr>
            <a:r>
              <a:rPr lang="he-IL" dirty="0">
                <a:latin typeface="David" panose="020E0502060401010101" pitchFamily="34" charset="-79"/>
                <a:cs typeface="David" panose="020E0502060401010101" pitchFamily="34" charset="-79"/>
              </a:rPr>
              <a:t>אני בנויה משרשרות רבות השזורות זו בזו, בכל סביבה אני מחברת בין טורפים לנטרפים, ומאפשרת לבעלי החיים ליהנות ממגוון מקורות מזון. </a:t>
            </a:r>
            <a:r>
              <a:rPr lang="he-IL" dirty="0">
                <a:solidFill>
                  <a:srgbClr val="FF0000"/>
                </a:solidFill>
                <a:latin typeface="David" panose="020E0502060401010101" pitchFamily="34" charset="-79"/>
                <a:cs typeface="David" panose="020E0502060401010101" pitchFamily="34" charset="-79"/>
              </a:rPr>
              <a:t>מה אני?</a:t>
            </a:r>
          </a:p>
          <a:p>
            <a:pPr marL="514350" indent="-514350">
              <a:buFont typeface="+mj-lt"/>
              <a:buAutoNum type="arabicPeriod"/>
            </a:pPr>
            <a:r>
              <a:rPr lang="he-IL" dirty="0">
                <a:latin typeface="David" panose="020E0502060401010101" pitchFamily="34" charset="-79"/>
                <a:cs typeface="David" panose="020E0502060401010101" pitchFamily="34" charset="-79"/>
              </a:rPr>
              <a:t>בטבע כשצמח נכחד בסביבה, גם הצרכן שניזון ממנו נכחד. </a:t>
            </a:r>
            <a:r>
              <a:rPr lang="he-IL" dirty="0">
                <a:solidFill>
                  <a:srgbClr val="FF0000"/>
                </a:solidFill>
                <a:latin typeface="David" panose="020E0502060401010101" pitchFamily="34" charset="-79"/>
                <a:cs typeface="David" panose="020E0502060401010101" pitchFamily="34" charset="-79"/>
              </a:rPr>
              <a:t>נכון/לא נכון</a:t>
            </a:r>
          </a:p>
          <a:p>
            <a:pPr marL="514350" indent="-514350">
              <a:buFont typeface="+mj-lt"/>
              <a:buAutoNum type="arabicPeriod"/>
            </a:pPr>
            <a:r>
              <a:rPr lang="he-IL" dirty="0">
                <a:latin typeface="David" panose="020E0502060401010101" pitchFamily="34" charset="-79"/>
                <a:cs typeface="David" panose="020E0502060401010101" pitchFamily="34" charset="-79"/>
              </a:rPr>
              <a:t>במארג מזון יש מסלול אחד להזנה. </a:t>
            </a:r>
            <a:r>
              <a:rPr lang="he-IL" dirty="0">
                <a:solidFill>
                  <a:srgbClr val="FF0000"/>
                </a:solidFill>
                <a:latin typeface="David" panose="020E0502060401010101" pitchFamily="34" charset="-79"/>
                <a:cs typeface="David" panose="020E0502060401010101" pitchFamily="34" charset="-79"/>
              </a:rPr>
              <a:t>נכון/לא נכון </a:t>
            </a:r>
          </a:p>
          <a:p>
            <a:pPr marL="514350" indent="-514350">
              <a:buFont typeface="+mj-lt"/>
              <a:buAutoNum type="arabicPeriod"/>
            </a:pPr>
            <a:r>
              <a:rPr lang="he-IL" dirty="0">
                <a:latin typeface="David" panose="020E0502060401010101" pitchFamily="34" charset="-79"/>
                <a:cs typeface="David" panose="020E0502060401010101" pitchFamily="34" charset="-79"/>
              </a:rPr>
              <a:t>במארג מזון יש יצורים שיכולים להשתייך ליותר ממסלול הזנה אחד. </a:t>
            </a:r>
            <a:r>
              <a:rPr lang="he-IL" dirty="0">
                <a:solidFill>
                  <a:srgbClr val="FF0000"/>
                </a:solidFill>
                <a:latin typeface="David" panose="020E0502060401010101" pitchFamily="34" charset="-79"/>
                <a:cs typeface="David" panose="020E0502060401010101" pitchFamily="34" charset="-79"/>
              </a:rPr>
              <a:t>נכון/לא נכון</a:t>
            </a:r>
          </a:p>
          <a:p>
            <a:pPr marL="514350" indent="-514350">
              <a:buFont typeface="+mj-lt"/>
              <a:buAutoNum type="arabicPeriod"/>
            </a:pPr>
            <a:r>
              <a:rPr lang="he-IL" dirty="0">
                <a:latin typeface="David" panose="020E0502060401010101" pitchFamily="34" charset="-79"/>
                <a:cs typeface="David" panose="020E0502060401010101" pitchFamily="34" charset="-79"/>
              </a:rPr>
              <a:t>אם בעל חיים שייך לכמה שרשרות מזון, יש לו יותר אפשרויות למצוא מזון </a:t>
            </a:r>
          </a:p>
          <a:p>
            <a:pPr marL="0" indent="0">
              <a:buNone/>
            </a:pPr>
            <a:r>
              <a:rPr lang="he-IL" dirty="0">
                <a:latin typeface="David" panose="020E0502060401010101" pitchFamily="34" charset="-79"/>
                <a:cs typeface="David" panose="020E0502060401010101" pitchFamily="34" charset="-79"/>
              </a:rPr>
              <a:t>      שעוזרות לו להישאר בחיים. </a:t>
            </a:r>
            <a:r>
              <a:rPr lang="he-IL" dirty="0">
                <a:solidFill>
                  <a:srgbClr val="FF0000"/>
                </a:solidFill>
                <a:latin typeface="David" panose="020E0502060401010101" pitchFamily="34" charset="-79"/>
                <a:cs typeface="David" panose="020E0502060401010101" pitchFamily="34" charset="-79"/>
              </a:rPr>
              <a:t>נכון/לא נכון</a:t>
            </a:r>
          </a:p>
          <a:p>
            <a:pPr marL="0" indent="0">
              <a:buNone/>
            </a:pPr>
            <a:r>
              <a:rPr lang="he-IL" dirty="0">
                <a:latin typeface="David" panose="020E0502060401010101" pitchFamily="34" charset="-79"/>
                <a:cs typeface="David" panose="020E0502060401010101" pitchFamily="34" charset="-79"/>
              </a:rPr>
              <a:t>6.  בתרשים מארג מזון, כיוון החץ מצביע תמיד מהטורף אל הנטרף </a:t>
            </a:r>
            <a:r>
              <a:rPr lang="he-IL" dirty="0">
                <a:solidFill>
                  <a:srgbClr val="FF0000"/>
                </a:solidFill>
                <a:latin typeface="David" panose="020E0502060401010101" pitchFamily="34" charset="-79"/>
                <a:cs typeface="David" panose="020E0502060401010101" pitchFamily="34" charset="-79"/>
              </a:rPr>
              <a:t>נכון/לא נכון</a:t>
            </a:r>
            <a:endParaRPr lang="en-US" dirty="0">
              <a:solidFill>
                <a:srgbClr val="FF0000"/>
              </a:solidFill>
              <a:latin typeface="David" panose="020E0502060401010101" pitchFamily="34" charset="-79"/>
              <a:cs typeface="David" panose="020E0502060401010101" pitchFamily="34" charset="-79"/>
            </a:endParaRPr>
          </a:p>
        </p:txBody>
      </p:sp>
      <p:pic>
        <p:nvPicPr>
          <p:cNvPr id="4" name="Picture 2">
            <a:extLst>
              <a:ext uri="{FF2B5EF4-FFF2-40B4-BE49-F238E27FC236}">
                <a16:creationId xmlns:a16="http://schemas.microsoft.com/office/drawing/2014/main" id="{79B710A0-DBB3-C5AF-D9F1-6BBCA96702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2F4E7ACF-6B26-7F63-8958-8C29A3C056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Tree>
    <p:extLst>
      <p:ext uri="{BB962C8B-B14F-4D97-AF65-F5344CB8AC3E}">
        <p14:creationId xmlns:p14="http://schemas.microsoft.com/office/powerpoint/2010/main" val="12235097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058A7-5541-30D9-F33F-062B012736F5}"/>
              </a:ext>
            </a:extLst>
          </p:cNvPr>
          <p:cNvSpPr>
            <a:spLocks noGrp="1"/>
          </p:cNvSpPr>
          <p:nvPr>
            <p:ph type="title"/>
          </p:nvPr>
        </p:nvSpPr>
        <p:spPr>
          <a:xfrm>
            <a:off x="2481942" y="1"/>
            <a:ext cx="8496287" cy="1523999"/>
          </a:xfrm>
        </p:spPr>
        <p:txBody>
          <a:bodyPr>
            <a:normAutofit/>
          </a:bodyPr>
          <a:lstStyle/>
          <a:p>
            <a:r>
              <a:rPr lang="he-IL" sz="3200" b="1" dirty="0">
                <a:solidFill>
                  <a:srgbClr val="FF0000"/>
                </a:solidFill>
                <a:latin typeface="David" panose="020E0502060401010101" pitchFamily="34" charset="-79"/>
                <a:cs typeface="David" panose="020E0502060401010101" pitchFamily="34" charset="-79"/>
              </a:rPr>
              <a:t>איזה סוג קשר גומלין אני?</a:t>
            </a:r>
            <a:endParaRPr lang="en-US" sz="3200" b="1" dirty="0">
              <a:solidFill>
                <a:srgbClr val="FF0000"/>
              </a:solidFill>
              <a:latin typeface="David" panose="020E0502060401010101" pitchFamily="34" charset="-79"/>
              <a:cs typeface="David" panose="020E0502060401010101" pitchFamily="34" charset="-79"/>
            </a:endParaRPr>
          </a:p>
        </p:txBody>
      </p:sp>
      <p:pic>
        <p:nvPicPr>
          <p:cNvPr id="4" name="Picture 2">
            <a:extLst>
              <a:ext uri="{FF2B5EF4-FFF2-40B4-BE49-F238E27FC236}">
                <a16:creationId xmlns:a16="http://schemas.microsoft.com/office/drawing/2014/main" id="{338C70DB-A18A-3319-B615-521AC2AC64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A68EC5F1-8383-10BE-D88F-E6843C14EE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9" name="תיבת טקסט 8">
            <a:extLst>
              <a:ext uri="{FF2B5EF4-FFF2-40B4-BE49-F238E27FC236}">
                <a16:creationId xmlns:a16="http://schemas.microsoft.com/office/drawing/2014/main" id="{A99C8D26-C9DE-1FA8-A403-7036AD49DA61}"/>
              </a:ext>
            </a:extLst>
          </p:cNvPr>
          <p:cNvSpPr txBox="1"/>
          <p:nvPr/>
        </p:nvSpPr>
        <p:spPr>
          <a:xfrm>
            <a:off x="511629" y="1317171"/>
            <a:ext cx="11201400" cy="5016758"/>
          </a:xfrm>
          <a:prstGeom prst="rect">
            <a:avLst/>
          </a:prstGeom>
          <a:noFill/>
        </p:spPr>
        <p:txBody>
          <a:bodyPr wrap="square">
            <a:spAutoFit/>
          </a:bodyPr>
          <a:lstStyle/>
          <a:p>
            <a:pPr marL="51435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 קשר בין יצורים חיים הניזונים זה מזה. </a:t>
            </a:r>
          </a:p>
          <a:p>
            <a:pPr marL="514350" indent="-514350">
              <a:lnSpc>
                <a:spcPct val="150000"/>
              </a:lnSpc>
              <a:buFont typeface="+mj-lt"/>
              <a:buAutoNum type="arabicPeriod"/>
            </a:pPr>
            <a:r>
              <a:rPr lang="he-IL" sz="2800" b="0" i="0" u="none" strike="noStrike" baseline="0" dirty="0">
                <a:latin typeface="David" panose="020E0502060401010101" pitchFamily="34" charset="-79"/>
                <a:cs typeface="David" panose="020E0502060401010101" pitchFamily="34" charset="-79"/>
              </a:rPr>
              <a:t> קשר בין יצורים חיים, שבו יש תועלת לכל היצורים החיים השותפים בו</a:t>
            </a:r>
            <a:r>
              <a:rPr lang="he-IL" sz="2800" dirty="0">
                <a:latin typeface="David" panose="020E0502060401010101" pitchFamily="34" charset="-79"/>
                <a:cs typeface="David" panose="020E0502060401010101" pitchFamily="34" charset="-79"/>
              </a:rPr>
              <a:t>. </a:t>
            </a:r>
          </a:p>
          <a:p>
            <a:pPr marL="51435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 קשר בין יצורים חיים שבו יצור חי אחד "</a:t>
            </a:r>
            <a:r>
              <a:rPr lang="he-IL" sz="2800" b="1" dirty="0">
                <a:latin typeface="David" panose="020E0502060401010101" pitchFamily="34" charset="-79"/>
                <a:cs typeface="David" panose="020E0502060401010101" pitchFamily="34" charset="-79"/>
              </a:rPr>
              <a:t>חי על חשבון</a:t>
            </a:r>
            <a:r>
              <a:rPr lang="he-IL" sz="2800" dirty="0">
                <a:latin typeface="David" panose="020E0502060401010101" pitchFamily="34" charset="-79"/>
                <a:cs typeface="David" panose="020E0502060401010101" pitchFamily="34" charset="-79"/>
              </a:rPr>
              <a:t>" יצור חי אחר ומזיק לו. </a:t>
            </a:r>
          </a:p>
          <a:p>
            <a:pPr marL="51435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 קשר בין יצורים חיים כאשר שני יצורים או יותר מנסים להשיג מרכיב סביבה שנמצא במחסור.</a:t>
            </a:r>
          </a:p>
          <a:p>
            <a:pPr marL="514350" indent="-514350">
              <a:lnSpc>
                <a:spcPct val="150000"/>
              </a:lnSpc>
              <a:buFont typeface="+mj-lt"/>
              <a:buAutoNum type="arabicPeriod"/>
            </a:pPr>
            <a:r>
              <a:rPr lang="he-IL" sz="2800" dirty="0">
                <a:latin typeface="David" panose="020E0502060401010101" pitchFamily="34" charset="-79"/>
                <a:cs typeface="David" panose="020E0502060401010101" pitchFamily="34" charset="-79"/>
              </a:rPr>
              <a:t>דבורה - פרפר, נחש - לטאה, </a:t>
            </a:r>
            <a:r>
              <a:rPr lang="en-US" sz="2800" dirty="0">
                <a:latin typeface="David" panose="020E0502060401010101" pitchFamily="34" charset="-79"/>
                <a:cs typeface="David" panose="020E0502060401010101" pitchFamily="34" charset="-79"/>
              </a:rPr>
              <a:t> </a:t>
            </a:r>
            <a:r>
              <a:rPr lang="he-IL" sz="2800" dirty="0">
                <a:latin typeface="David" panose="020E0502060401010101" pitchFamily="34" charset="-79"/>
                <a:cs typeface="David" panose="020E0502060401010101" pitchFamily="34" charset="-79"/>
              </a:rPr>
              <a:t>הרנוג השיטים - שיטה,  מיינה - דרור</a:t>
            </a:r>
          </a:p>
          <a:p>
            <a:endParaRPr lang="he-IL" sz="2800" dirty="0">
              <a:latin typeface="David" panose="020E0502060401010101" pitchFamily="34" charset="-79"/>
              <a:cs typeface="David" panose="020E0502060401010101" pitchFamily="34" charset="-79"/>
            </a:endParaRPr>
          </a:p>
          <a:p>
            <a:endParaRPr lang="he-IL" sz="4000" dirty="0">
              <a:latin typeface="David" panose="020E0502060401010101" pitchFamily="34" charset="-79"/>
              <a:cs typeface="David" panose="020E0502060401010101" pitchFamily="34" charset="-79"/>
            </a:endParaRPr>
          </a:p>
        </p:txBody>
      </p:sp>
      <p:pic>
        <p:nvPicPr>
          <p:cNvPr id="6" name="Picture 5">
            <a:extLst>
              <a:ext uri="{FF2B5EF4-FFF2-40B4-BE49-F238E27FC236}">
                <a16:creationId xmlns:a16="http://schemas.microsoft.com/office/drawing/2014/main" id="{1CB6E96A-42A7-6683-7A15-08C3C80ADB45}"/>
              </a:ext>
            </a:extLst>
          </p:cNvPr>
          <p:cNvPicPr>
            <a:picLocks noChangeAspect="1"/>
          </p:cNvPicPr>
          <p:nvPr/>
        </p:nvPicPr>
        <p:blipFill>
          <a:blip r:embed="rId5"/>
          <a:stretch>
            <a:fillRect/>
          </a:stretch>
        </p:blipFill>
        <p:spPr>
          <a:xfrm>
            <a:off x="1550070" y="354936"/>
            <a:ext cx="2260675" cy="1764386"/>
          </a:xfrm>
          <a:prstGeom prst="rect">
            <a:avLst/>
          </a:prstGeom>
        </p:spPr>
      </p:pic>
    </p:spTree>
    <p:extLst>
      <p:ext uri="{BB962C8B-B14F-4D97-AF65-F5344CB8AC3E}">
        <p14:creationId xmlns:p14="http://schemas.microsoft.com/office/powerpoint/2010/main" val="16817924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C47F9-8C4D-C922-2086-A69C452DB05C}"/>
              </a:ext>
            </a:extLst>
          </p:cNvPr>
          <p:cNvSpPr>
            <a:spLocks noGrp="1"/>
          </p:cNvSpPr>
          <p:nvPr>
            <p:ph type="title"/>
          </p:nvPr>
        </p:nvSpPr>
        <p:spPr>
          <a:xfrm>
            <a:off x="326136" y="365125"/>
            <a:ext cx="10515600" cy="1325563"/>
          </a:xfrm>
        </p:spPr>
        <p:txBody>
          <a:bodyPr>
            <a:normAutofit/>
          </a:bodyPr>
          <a:lstStyle/>
          <a:p>
            <a:r>
              <a:rPr lang="he-IL" sz="3200" b="1" dirty="0">
                <a:solidFill>
                  <a:srgbClr val="FF0000"/>
                </a:solidFill>
                <a:latin typeface="David" panose="020E0502060401010101" pitchFamily="34" charset="-79"/>
                <a:cs typeface="David" panose="020E0502060401010101" pitchFamily="34" charset="-79"/>
              </a:rPr>
              <a:t>אל מילון המושגים בספר</a:t>
            </a:r>
            <a:endParaRPr lang="en-US" sz="3200" b="1" dirty="0">
              <a:solidFill>
                <a:srgbClr val="FF0000"/>
              </a:solidFill>
              <a:latin typeface="David" panose="020E0502060401010101" pitchFamily="34" charset="-79"/>
              <a:cs typeface="David" panose="020E0502060401010101" pitchFamily="34" charset="-79"/>
            </a:endParaRPr>
          </a:p>
        </p:txBody>
      </p:sp>
      <p:sp>
        <p:nvSpPr>
          <p:cNvPr id="3" name="Content Placeholder 2">
            <a:extLst>
              <a:ext uri="{FF2B5EF4-FFF2-40B4-BE49-F238E27FC236}">
                <a16:creationId xmlns:a16="http://schemas.microsoft.com/office/drawing/2014/main" id="{02FBDBE5-3076-E3AA-63A3-CE9CF92804F3}"/>
              </a:ext>
            </a:extLst>
          </p:cNvPr>
          <p:cNvSpPr>
            <a:spLocks noGrp="1"/>
          </p:cNvSpPr>
          <p:nvPr>
            <p:ph idx="1"/>
          </p:nvPr>
        </p:nvSpPr>
        <p:spPr>
          <a:xfrm>
            <a:off x="838200" y="1690688"/>
            <a:ext cx="10515600" cy="4486275"/>
          </a:xfrm>
        </p:spPr>
        <p:txBody>
          <a:bodyPr>
            <a:normAutofit lnSpcReduction="10000"/>
          </a:bodyPr>
          <a:lstStyle/>
          <a:p>
            <a:pPr marL="0" indent="0">
              <a:buNone/>
            </a:pPr>
            <a:r>
              <a:rPr lang="he-IL" dirty="0">
                <a:latin typeface="David" panose="020E0502060401010101" pitchFamily="34" charset="-79"/>
                <a:cs typeface="David" panose="020E0502060401010101" pitchFamily="34" charset="-79"/>
              </a:rPr>
              <a:t>גשו למילון המושגים שנמצא בסוף הספר והכינו</a:t>
            </a:r>
          </a:p>
          <a:p>
            <a:pPr marL="0" indent="0">
              <a:buNone/>
            </a:pPr>
            <a:r>
              <a:rPr lang="he-IL" dirty="0">
                <a:latin typeface="David" panose="020E0502060401010101" pitchFamily="34" charset="-79"/>
                <a:cs typeface="David" panose="020E0502060401010101" pitchFamily="34" charset="-79"/>
              </a:rPr>
              <a:t>שעשועונים על מושגים.</a:t>
            </a:r>
          </a:p>
          <a:p>
            <a:pPr marL="0" indent="0">
              <a:buNone/>
            </a:pPr>
            <a:r>
              <a:rPr lang="he-IL" b="1" dirty="0">
                <a:latin typeface="David" panose="020E0502060401010101" pitchFamily="34" charset="-79"/>
                <a:cs typeface="David" panose="020E0502060401010101" pitchFamily="34" charset="-79"/>
              </a:rPr>
              <a:t>דוגמאות</a:t>
            </a:r>
          </a:p>
          <a:p>
            <a:pPr>
              <a:buFont typeface="Wingdings" panose="05000000000000000000" pitchFamily="2" charset="2"/>
              <a:buChar char="ü"/>
            </a:pPr>
            <a:r>
              <a:rPr lang="he-IL" b="1" dirty="0">
                <a:latin typeface="David" panose="020E0502060401010101" pitchFamily="34" charset="-79"/>
                <a:cs typeface="David" panose="020E0502060401010101" pitchFamily="34" charset="-79"/>
              </a:rPr>
              <a:t>חידונים על המושגים</a:t>
            </a:r>
          </a:p>
          <a:p>
            <a:pPr>
              <a:buFont typeface="Wingdings" panose="05000000000000000000" pitchFamily="2" charset="2"/>
              <a:buChar char="ü"/>
            </a:pPr>
            <a:r>
              <a:rPr lang="he-IL" b="1" dirty="0">
                <a:latin typeface="David" panose="020E0502060401010101" pitchFamily="34" charset="-79"/>
                <a:cs typeface="David" panose="020E0502060401010101" pitchFamily="34" charset="-79"/>
              </a:rPr>
              <a:t>תפזורת מושגים</a:t>
            </a:r>
          </a:p>
          <a:p>
            <a:pPr>
              <a:buFont typeface="Wingdings" panose="05000000000000000000" pitchFamily="2" charset="2"/>
              <a:buChar char="ü"/>
            </a:pPr>
            <a:r>
              <a:rPr lang="he-IL" b="1" dirty="0">
                <a:latin typeface="David" panose="020E0502060401010101" pitchFamily="34" charset="-79"/>
                <a:cs typeface="David" panose="020E0502060401010101" pitchFamily="34" charset="-79"/>
              </a:rPr>
              <a:t>בינגו מושגים</a:t>
            </a:r>
          </a:p>
          <a:p>
            <a:pPr>
              <a:buFont typeface="Wingdings" panose="05000000000000000000" pitchFamily="2" charset="2"/>
              <a:buChar char="ü"/>
            </a:pPr>
            <a:r>
              <a:rPr lang="he-IL" b="1" dirty="0">
                <a:latin typeface="David" panose="020E0502060401010101" pitchFamily="34" charset="-79"/>
                <a:cs typeface="David" panose="020E0502060401010101" pitchFamily="34" charset="-79"/>
              </a:rPr>
              <a:t>בלבלו אותיות של מושגים - מי המושג שאת סדר האותיות שלו בלבלו.</a:t>
            </a:r>
            <a:endParaRPr lang="en-US" b="1" dirty="0">
              <a:latin typeface="David" panose="020E0502060401010101" pitchFamily="34" charset="-79"/>
              <a:cs typeface="David" panose="020E0502060401010101" pitchFamily="34" charset="-79"/>
            </a:endParaRPr>
          </a:p>
          <a:p>
            <a:pPr>
              <a:buFont typeface="Wingdings" panose="05000000000000000000" pitchFamily="2" charset="2"/>
              <a:buChar char="ü"/>
            </a:pPr>
            <a:r>
              <a:rPr lang="he-IL" b="1" dirty="0">
                <a:latin typeface="David" panose="020E0502060401010101" pitchFamily="34" charset="-79"/>
                <a:cs typeface="David" panose="020E0502060401010101" pitchFamily="34" charset="-79"/>
              </a:rPr>
              <a:t>משחק </a:t>
            </a:r>
            <a:r>
              <a:rPr lang="he-IL" b="1" dirty="0" err="1">
                <a:latin typeface="David" panose="020E0502060401010101" pitchFamily="34" charset="-79"/>
                <a:cs typeface="David" panose="020E0502060401010101" pitchFamily="34" charset="-79"/>
              </a:rPr>
              <a:t>קהוט</a:t>
            </a:r>
            <a:endParaRPr lang="he-IL" b="1" dirty="0">
              <a:latin typeface="David" panose="020E0502060401010101" pitchFamily="34" charset="-79"/>
              <a:cs typeface="David" panose="020E0502060401010101" pitchFamily="34" charset="-79"/>
            </a:endParaRPr>
          </a:p>
          <a:p>
            <a:pPr>
              <a:buFont typeface="Wingdings" panose="05000000000000000000" pitchFamily="2" charset="2"/>
              <a:buChar char="ü"/>
            </a:pPr>
            <a:r>
              <a:rPr lang="he-IL" b="1" dirty="0">
                <a:latin typeface="David" panose="020E0502060401010101" pitchFamily="34" charset="-79"/>
                <a:cs typeface="David" panose="020E0502060401010101" pitchFamily="34" charset="-79"/>
              </a:rPr>
              <a:t>העלו רעיונות משלכם</a:t>
            </a:r>
          </a:p>
        </p:txBody>
      </p:sp>
      <p:pic>
        <p:nvPicPr>
          <p:cNvPr id="5" name="Picture 4">
            <a:extLst>
              <a:ext uri="{FF2B5EF4-FFF2-40B4-BE49-F238E27FC236}">
                <a16:creationId xmlns:a16="http://schemas.microsoft.com/office/drawing/2014/main" id="{2F626D8C-7719-99E7-255A-AF3025BCAF90}"/>
              </a:ext>
            </a:extLst>
          </p:cNvPr>
          <p:cNvPicPr>
            <a:picLocks noChangeAspect="1"/>
          </p:cNvPicPr>
          <p:nvPr/>
        </p:nvPicPr>
        <p:blipFill>
          <a:blip r:embed="rId2"/>
          <a:stretch>
            <a:fillRect/>
          </a:stretch>
        </p:blipFill>
        <p:spPr>
          <a:xfrm>
            <a:off x="739329" y="733465"/>
            <a:ext cx="4148357" cy="3017282"/>
          </a:xfrm>
          <a:prstGeom prst="rect">
            <a:avLst/>
          </a:prstGeom>
        </p:spPr>
      </p:pic>
      <p:pic>
        <p:nvPicPr>
          <p:cNvPr id="4" name="Picture 2">
            <a:extLst>
              <a:ext uri="{FF2B5EF4-FFF2-40B4-BE49-F238E27FC236}">
                <a16:creationId xmlns:a16="http://schemas.microsoft.com/office/drawing/2014/main" id="{38ECA1B8-913B-42C9-DE15-83F8084B16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6" name="Picture 4">
            <a:extLst>
              <a:ext uri="{FF2B5EF4-FFF2-40B4-BE49-F238E27FC236}">
                <a16:creationId xmlns:a16="http://schemas.microsoft.com/office/drawing/2014/main" id="{27DF358D-824D-765E-90AE-713D08DE70D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Tree>
    <p:extLst>
      <p:ext uri="{BB962C8B-B14F-4D97-AF65-F5344CB8AC3E}">
        <p14:creationId xmlns:p14="http://schemas.microsoft.com/office/powerpoint/2010/main" val="37289394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608BD-824F-9D48-94AA-48A87EE0656C}"/>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54043A83-3616-FEF2-DB9C-B6A32593BFC5}"/>
              </a:ext>
            </a:extLst>
          </p:cNvPr>
          <p:cNvSpPr>
            <a:spLocks noGrp="1"/>
          </p:cNvSpPr>
          <p:nvPr>
            <p:ph type="ctrTitle"/>
          </p:nvPr>
        </p:nvSpPr>
        <p:spPr/>
        <p:txBody>
          <a:bodyPr/>
          <a:lstStyle/>
          <a:p>
            <a:pPr rtl="1">
              <a:lnSpc>
                <a:spcPct val="115000"/>
              </a:lnSpc>
              <a:spcAft>
                <a:spcPts val="1000"/>
              </a:spcAft>
            </a:pPr>
            <a:br>
              <a:rPr lang="en-US" sz="40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br>
            <a:endParaRPr lang="he-IL" dirty="0">
              <a:solidFill>
                <a:srgbClr val="0070C0"/>
              </a:solidFill>
            </a:endParaRPr>
          </a:p>
        </p:txBody>
      </p:sp>
      <p:pic>
        <p:nvPicPr>
          <p:cNvPr id="4" name="Picture 2">
            <a:extLst>
              <a:ext uri="{FF2B5EF4-FFF2-40B4-BE49-F238E27FC236}">
                <a16:creationId xmlns:a16="http://schemas.microsoft.com/office/drawing/2014/main" id="{6387198F-D573-C0D4-91FC-BCAA7B80C49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62A9808A-4D07-BF6C-88E1-BA27105074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3" name="תיבת טקסט 2">
            <a:extLst>
              <a:ext uri="{FF2B5EF4-FFF2-40B4-BE49-F238E27FC236}">
                <a16:creationId xmlns:a16="http://schemas.microsoft.com/office/drawing/2014/main" id="{4A418AF0-83A1-2E43-89C9-13B5D09A8077}"/>
              </a:ext>
            </a:extLst>
          </p:cNvPr>
          <p:cNvSpPr txBox="1"/>
          <p:nvPr/>
        </p:nvSpPr>
        <p:spPr>
          <a:xfrm>
            <a:off x="4084320" y="9259"/>
            <a:ext cx="3175601" cy="523220"/>
          </a:xfrm>
          <a:prstGeom prst="rect">
            <a:avLst/>
          </a:prstGeom>
          <a:noFill/>
        </p:spPr>
        <p:txBody>
          <a:bodyPr wrap="square" rtlCol="1">
            <a:spAutoFit/>
          </a:bodyPr>
          <a:lstStyle/>
          <a:p>
            <a:r>
              <a:rPr lang="he-IL" sz="2800" b="1" dirty="0">
                <a:solidFill>
                  <a:srgbClr val="FF0000"/>
                </a:solidFill>
                <a:latin typeface="David" panose="020E0502060401010101" pitchFamily="34" charset="-79"/>
                <a:cs typeface="David" panose="020E0502060401010101" pitchFamily="34" charset="-79"/>
              </a:rPr>
              <a:t>תוכן עניינים-המשך</a:t>
            </a:r>
          </a:p>
        </p:txBody>
      </p:sp>
      <p:graphicFrame>
        <p:nvGraphicFramePr>
          <p:cNvPr id="6" name="טבלה 5">
            <a:extLst>
              <a:ext uri="{FF2B5EF4-FFF2-40B4-BE49-F238E27FC236}">
                <a16:creationId xmlns:a16="http://schemas.microsoft.com/office/drawing/2014/main" id="{1245244D-FA23-3022-CB83-B2A152A11EFD}"/>
              </a:ext>
            </a:extLst>
          </p:cNvPr>
          <p:cNvGraphicFramePr>
            <a:graphicFrameLocks noGrp="1"/>
          </p:cNvGraphicFramePr>
          <p:nvPr>
            <p:extLst>
              <p:ext uri="{D42A27DB-BD31-4B8C-83A1-F6EECF244321}">
                <p14:modId xmlns:p14="http://schemas.microsoft.com/office/powerpoint/2010/main" val="1678838511"/>
              </p:ext>
            </p:extLst>
          </p:nvPr>
        </p:nvGraphicFramePr>
        <p:xfrm>
          <a:off x="1980431" y="518160"/>
          <a:ext cx="8231138" cy="6339840"/>
        </p:xfrm>
        <a:graphic>
          <a:graphicData uri="http://schemas.openxmlformats.org/drawingml/2006/table">
            <a:tbl>
              <a:tblPr rtl="1" firstRow="1" bandRow="1">
                <a:tableStyleId>{5C22544A-7EE6-4342-B048-85BDC9FD1C3A}</a:tableStyleId>
              </a:tblPr>
              <a:tblGrid>
                <a:gridCol w="5014977">
                  <a:extLst>
                    <a:ext uri="{9D8B030D-6E8A-4147-A177-3AD203B41FA5}">
                      <a16:colId xmlns:a16="http://schemas.microsoft.com/office/drawing/2014/main" val="383263434"/>
                    </a:ext>
                  </a:extLst>
                </a:gridCol>
                <a:gridCol w="3216161">
                  <a:extLst>
                    <a:ext uri="{9D8B030D-6E8A-4147-A177-3AD203B41FA5}">
                      <a16:colId xmlns:a16="http://schemas.microsoft.com/office/drawing/2014/main" val="3986125944"/>
                    </a:ext>
                  </a:extLst>
                </a:gridCol>
              </a:tblGrid>
              <a:tr h="249595">
                <a:tc>
                  <a:txBody>
                    <a:bodyPr/>
                    <a:lstStyle/>
                    <a:p>
                      <a:pPr algn="ctr" rtl="1"/>
                      <a:r>
                        <a:rPr lang="he-IL" sz="2000" dirty="0">
                          <a:latin typeface="David" panose="020E0502060401010101" pitchFamily="34" charset="-79"/>
                          <a:cs typeface="David" panose="020E0502060401010101" pitchFamily="34" charset="-79"/>
                        </a:rPr>
                        <a:t>נושא</a:t>
                      </a:r>
                    </a:p>
                  </a:txBody>
                  <a:tcPr/>
                </a:tc>
                <a:tc>
                  <a:txBody>
                    <a:bodyPr/>
                    <a:lstStyle/>
                    <a:p>
                      <a:pPr algn="ctr" rtl="1"/>
                      <a:r>
                        <a:rPr lang="he-IL" sz="2000" dirty="0">
                          <a:latin typeface="David" panose="020E0502060401010101" pitchFamily="34" charset="-79"/>
                          <a:cs typeface="David" panose="020E0502060401010101" pitchFamily="34" charset="-79"/>
                        </a:rPr>
                        <a:t>מספר שקופית</a:t>
                      </a:r>
                    </a:p>
                  </a:txBody>
                  <a:tcPr/>
                </a:tc>
                <a:extLst>
                  <a:ext uri="{0D108BD9-81ED-4DB2-BD59-A6C34878D82A}">
                    <a16:rowId xmlns:a16="http://schemas.microsoft.com/office/drawing/2014/main" val="1229628995"/>
                  </a:ext>
                </a:extLst>
              </a:tr>
              <a:tr h="24959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תכונות האור- המשך</a:t>
                      </a:r>
                    </a:p>
                  </a:txBody>
                  <a:tcPr/>
                </a:tc>
                <a:tc>
                  <a:txBody>
                    <a:bodyPr/>
                    <a:lstStyle/>
                    <a:p>
                      <a:pPr algn="ctr" rtl="1"/>
                      <a:r>
                        <a:rPr lang="he-IL" sz="2400" b="0" dirty="0">
                          <a:latin typeface="David" panose="020E0502060401010101" pitchFamily="34" charset="-79"/>
                          <a:cs typeface="David" panose="020E0502060401010101" pitchFamily="34" charset="-79"/>
                        </a:rPr>
                        <a:t>16</a:t>
                      </a:r>
                    </a:p>
                  </a:txBody>
                  <a:tcPr/>
                </a:tc>
                <a:extLst>
                  <a:ext uri="{0D108BD9-81ED-4DB2-BD59-A6C34878D82A}">
                    <a16:rowId xmlns:a16="http://schemas.microsoft.com/office/drawing/2014/main" val="101527607"/>
                  </a:ext>
                </a:extLst>
              </a:tr>
              <a:tr h="24959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אור וראייה</a:t>
                      </a:r>
                    </a:p>
                  </a:txBody>
                  <a:tcPr/>
                </a:tc>
                <a:tc>
                  <a:txBody>
                    <a:bodyPr/>
                    <a:lstStyle/>
                    <a:p>
                      <a:pPr algn="ctr" rtl="1"/>
                      <a:r>
                        <a:rPr lang="he-IL" sz="2400" b="0" dirty="0">
                          <a:latin typeface="David" panose="020E0502060401010101" pitchFamily="34" charset="-79"/>
                          <a:cs typeface="David" panose="020E0502060401010101" pitchFamily="34" charset="-79"/>
                        </a:rPr>
                        <a:t>17</a:t>
                      </a:r>
                    </a:p>
                  </a:txBody>
                  <a:tcPr/>
                </a:tc>
                <a:extLst>
                  <a:ext uri="{0D108BD9-81ED-4DB2-BD59-A6C34878D82A}">
                    <a16:rowId xmlns:a16="http://schemas.microsoft.com/office/drawing/2014/main" val="606065114"/>
                  </a:ext>
                </a:extLst>
              </a:tr>
              <a:tr h="249595">
                <a:tc>
                  <a:txBody>
                    <a:bodyPr/>
                    <a:lstStyle/>
                    <a:p>
                      <a:pPr rtl="1"/>
                      <a:r>
                        <a:rPr lang="he-IL" sz="2400" b="0" dirty="0">
                          <a:latin typeface="David" panose="020E0502060401010101" pitchFamily="34" charset="-79"/>
                          <a:cs typeface="David" panose="020E0502060401010101" pitchFamily="34" charset="-79"/>
                        </a:rPr>
                        <a:t>מבנה איבר הראייה (חיצוני)</a:t>
                      </a:r>
                    </a:p>
                  </a:txBody>
                  <a:tcPr/>
                </a:tc>
                <a:tc>
                  <a:txBody>
                    <a:bodyPr/>
                    <a:lstStyle/>
                    <a:p>
                      <a:pPr algn="ctr" rtl="1"/>
                      <a:r>
                        <a:rPr lang="he-IL" sz="2400" b="0" dirty="0">
                          <a:latin typeface="David" panose="020E0502060401010101" pitchFamily="34" charset="-79"/>
                          <a:cs typeface="David" panose="020E0502060401010101" pitchFamily="34" charset="-79"/>
                        </a:rPr>
                        <a:t>18</a:t>
                      </a:r>
                    </a:p>
                  </a:txBody>
                  <a:tcPr/>
                </a:tc>
                <a:extLst>
                  <a:ext uri="{0D108BD9-81ED-4DB2-BD59-A6C34878D82A}">
                    <a16:rowId xmlns:a16="http://schemas.microsoft.com/office/drawing/2014/main" val="3261864843"/>
                  </a:ext>
                </a:extLst>
              </a:tr>
              <a:tr h="249595">
                <a:tc>
                  <a:txBody>
                    <a:bodyPr/>
                    <a:lstStyle/>
                    <a:p>
                      <a:pPr rtl="1"/>
                      <a:r>
                        <a:rPr lang="he-IL" sz="2400" b="0" dirty="0">
                          <a:latin typeface="David" panose="020E0502060401010101" pitchFamily="34" charset="-79"/>
                          <a:cs typeface="David" panose="020E0502060401010101" pitchFamily="34" charset="-79"/>
                        </a:rPr>
                        <a:t>מבנה איבר הראייה (פנימי)</a:t>
                      </a:r>
                    </a:p>
                  </a:txBody>
                  <a:tcPr/>
                </a:tc>
                <a:tc>
                  <a:txBody>
                    <a:bodyPr/>
                    <a:lstStyle/>
                    <a:p>
                      <a:pPr algn="ctr" rtl="1"/>
                      <a:r>
                        <a:rPr lang="he-IL" sz="2400" b="0" dirty="0">
                          <a:latin typeface="David" panose="020E0502060401010101" pitchFamily="34" charset="-79"/>
                          <a:cs typeface="David" panose="020E0502060401010101" pitchFamily="34" charset="-79"/>
                        </a:rPr>
                        <a:t>19</a:t>
                      </a:r>
                    </a:p>
                  </a:txBody>
                  <a:tcPr/>
                </a:tc>
                <a:extLst>
                  <a:ext uri="{0D108BD9-81ED-4DB2-BD59-A6C34878D82A}">
                    <a16:rowId xmlns:a16="http://schemas.microsoft.com/office/drawing/2014/main" val="575513921"/>
                  </a:ext>
                </a:extLst>
              </a:tr>
              <a:tr h="249595">
                <a:tc>
                  <a:txBody>
                    <a:bodyPr/>
                    <a:lstStyle/>
                    <a:p>
                      <a:pPr rtl="1"/>
                      <a:r>
                        <a:rPr lang="he-IL" sz="2400" b="0" dirty="0">
                          <a:latin typeface="David" panose="020E0502060401010101" pitchFamily="34" charset="-79"/>
                          <a:cs typeface="David" panose="020E0502060401010101" pitchFamily="34" charset="-79"/>
                        </a:rPr>
                        <a:t>שימושים בבליעת אור</a:t>
                      </a:r>
                    </a:p>
                  </a:txBody>
                  <a:tcPr/>
                </a:tc>
                <a:tc>
                  <a:txBody>
                    <a:bodyPr/>
                    <a:lstStyle/>
                    <a:p>
                      <a:pPr algn="ctr" rtl="1"/>
                      <a:r>
                        <a:rPr lang="he-IL" sz="2400" b="0" dirty="0">
                          <a:latin typeface="David" panose="020E0502060401010101" pitchFamily="34" charset="-79"/>
                          <a:cs typeface="David" panose="020E0502060401010101" pitchFamily="34" charset="-79"/>
                        </a:rPr>
                        <a:t>20</a:t>
                      </a:r>
                    </a:p>
                  </a:txBody>
                  <a:tcPr/>
                </a:tc>
                <a:extLst>
                  <a:ext uri="{0D108BD9-81ED-4DB2-BD59-A6C34878D82A}">
                    <a16:rowId xmlns:a16="http://schemas.microsoft.com/office/drawing/2014/main" val="3893368140"/>
                  </a:ext>
                </a:extLst>
              </a:tr>
              <a:tr h="249595">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2400" b="0" i="0" u="none" strike="noStrike" kern="1200" cap="none" spc="0" normalizeH="0" baseline="0" noProof="0" dirty="0">
                          <a:ln>
                            <a:noFill/>
                          </a:ln>
                          <a:solidFill>
                            <a:prstClr val="black"/>
                          </a:solidFill>
                          <a:effectLst/>
                          <a:uLnTx/>
                          <a:uFillTx/>
                          <a:latin typeface="David" panose="020E0502060401010101" pitchFamily="34" charset="-79"/>
                          <a:ea typeface="+mn-ea"/>
                          <a:cs typeface="David" panose="020E0502060401010101" pitchFamily="34" charset="-79"/>
                        </a:rPr>
                        <a:t>איבר השמיעה</a:t>
                      </a:r>
                    </a:p>
                  </a:txBody>
                  <a:tcPr/>
                </a:tc>
                <a:tc>
                  <a:txBody>
                    <a:bodyPr/>
                    <a:lstStyle/>
                    <a:p>
                      <a:pPr algn="ctr" rtl="1"/>
                      <a:r>
                        <a:rPr lang="he-IL" sz="2400" b="0" dirty="0">
                          <a:latin typeface="David" panose="020E0502060401010101" pitchFamily="34" charset="-79"/>
                          <a:cs typeface="David" panose="020E0502060401010101" pitchFamily="34" charset="-79"/>
                        </a:rPr>
                        <a:t>21</a:t>
                      </a:r>
                    </a:p>
                  </a:txBody>
                  <a:tcPr/>
                </a:tc>
                <a:extLst>
                  <a:ext uri="{0D108BD9-81ED-4DB2-BD59-A6C34878D82A}">
                    <a16:rowId xmlns:a16="http://schemas.microsoft.com/office/drawing/2014/main" val="1538840643"/>
                  </a:ext>
                </a:extLst>
              </a:tr>
              <a:tr h="249595">
                <a:tc>
                  <a:txBody>
                    <a:bodyPr/>
                    <a:lstStyle/>
                    <a:p>
                      <a:pPr rtl="1"/>
                      <a:r>
                        <a:rPr lang="he-IL" sz="2400" b="0" dirty="0">
                          <a:latin typeface="David" panose="020E0502060401010101" pitchFamily="34" charset="-79"/>
                          <a:cs typeface="David" panose="020E0502060401010101" pitchFamily="34" charset="-79"/>
                        </a:rPr>
                        <a:t>מערכת הדם: הלב</a:t>
                      </a:r>
                    </a:p>
                  </a:txBody>
                  <a:tcPr/>
                </a:tc>
                <a:tc>
                  <a:txBody>
                    <a:bodyPr/>
                    <a:lstStyle/>
                    <a:p>
                      <a:pPr algn="ctr" rtl="1"/>
                      <a:r>
                        <a:rPr lang="he-IL" sz="2400" b="0" dirty="0">
                          <a:latin typeface="David" panose="020E0502060401010101" pitchFamily="34" charset="-79"/>
                          <a:cs typeface="David" panose="020E0502060401010101" pitchFamily="34" charset="-79"/>
                        </a:rPr>
                        <a:t>22</a:t>
                      </a:r>
                    </a:p>
                  </a:txBody>
                  <a:tcPr/>
                </a:tc>
                <a:extLst>
                  <a:ext uri="{0D108BD9-81ED-4DB2-BD59-A6C34878D82A}">
                    <a16:rowId xmlns:a16="http://schemas.microsoft.com/office/drawing/2014/main" val="2931483917"/>
                  </a:ext>
                </a:extLst>
              </a:tr>
              <a:tr h="249595">
                <a:tc>
                  <a:txBody>
                    <a:bodyPr/>
                    <a:lstStyle/>
                    <a:p>
                      <a:pPr rtl="1"/>
                      <a:r>
                        <a:rPr lang="he-IL" sz="2400" b="0" dirty="0">
                          <a:latin typeface="David" panose="020E0502060401010101" pitchFamily="34" charset="-79"/>
                          <a:cs typeface="David" panose="020E0502060401010101" pitchFamily="34" charset="-79"/>
                        </a:rPr>
                        <a:t>מערכת הדם: כלי הדם</a:t>
                      </a:r>
                    </a:p>
                  </a:txBody>
                  <a:tcPr/>
                </a:tc>
                <a:tc>
                  <a:txBody>
                    <a:bodyPr/>
                    <a:lstStyle/>
                    <a:p>
                      <a:pPr algn="ctr" rtl="1"/>
                      <a:r>
                        <a:rPr lang="he-IL" sz="2400" b="0" dirty="0">
                          <a:latin typeface="David" panose="020E0502060401010101" pitchFamily="34" charset="-79"/>
                          <a:cs typeface="David" panose="020E0502060401010101" pitchFamily="34" charset="-79"/>
                        </a:rPr>
                        <a:t>23</a:t>
                      </a:r>
                    </a:p>
                  </a:txBody>
                  <a:tcPr/>
                </a:tc>
                <a:extLst>
                  <a:ext uri="{0D108BD9-81ED-4DB2-BD59-A6C34878D82A}">
                    <a16:rowId xmlns:a16="http://schemas.microsoft.com/office/drawing/2014/main" val="2966497026"/>
                  </a:ext>
                </a:extLst>
              </a:tr>
              <a:tr h="249595">
                <a:tc>
                  <a:txBody>
                    <a:bodyPr/>
                    <a:lstStyle/>
                    <a:p>
                      <a:pPr rtl="1"/>
                      <a:r>
                        <a:rPr lang="he-IL" sz="2400" b="0" dirty="0">
                          <a:latin typeface="David" panose="020E0502060401010101" pitchFamily="34" charset="-79"/>
                          <a:cs typeface="David" panose="020E0502060401010101" pitchFamily="34" charset="-79"/>
                        </a:rPr>
                        <a:t>הרכב הדם</a:t>
                      </a:r>
                    </a:p>
                  </a:txBody>
                  <a:tcPr/>
                </a:tc>
                <a:tc>
                  <a:txBody>
                    <a:bodyPr/>
                    <a:lstStyle/>
                    <a:p>
                      <a:pPr algn="ctr" rtl="1"/>
                      <a:r>
                        <a:rPr lang="he-IL" sz="2400" b="0" dirty="0">
                          <a:latin typeface="David" panose="020E0502060401010101" pitchFamily="34" charset="-79"/>
                          <a:cs typeface="David" panose="020E0502060401010101" pitchFamily="34" charset="-79"/>
                        </a:rPr>
                        <a:t>24</a:t>
                      </a:r>
                    </a:p>
                  </a:txBody>
                  <a:tcPr/>
                </a:tc>
                <a:extLst>
                  <a:ext uri="{0D108BD9-81ED-4DB2-BD59-A6C34878D82A}">
                    <a16:rowId xmlns:a16="http://schemas.microsoft.com/office/drawing/2014/main" val="363354841"/>
                  </a:ext>
                </a:extLst>
              </a:tr>
              <a:tr h="249595">
                <a:tc>
                  <a:txBody>
                    <a:bodyPr/>
                    <a:lstStyle/>
                    <a:p>
                      <a:pPr rtl="1"/>
                      <a:r>
                        <a:rPr lang="he-IL" sz="2400" b="0" dirty="0">
                          <a:latin typeface="David" panose="020E0502060401010101" pitchFamily="34" charset="-79"/>
                          <a:cs typeface="David" panose="020E0502060401010101" pitchFamily="34" charset="-79"/>
                        </a:rPr>
                        <a:t>מרכיבי שרשרת המזון</a:t>
                      </a:r>
                    </a:p>
                  </a:txBody>
                  <a:tcPr/>
                </a:tc>
                <a:tc>
                  <a:txBody>
                    <a:bodyPr/>
                    <a:lstStyle/>
                    <a:p>
                      <a:pPr algn="ctr" rtl="1"/>
                      <a:r>
                        <a:rPr lang="he-IL" sz="2400" b="0" dirty="0">
                          <a:latin typeface="David" panose="020E0502060401010101" pitchFamily="34" charset="-79"/>
                          <a:cs typeface="David" panose="020E0502060401010101" pitchFamily="34" charset="-79"/>
                        </a:rPr>
                        <a:t>25</a:t>
                      </a:r>
                    </a:p>
                  </a:txBody>
                  <a:tcPr/>
                </a:tc>
                <a:extLst>
                  <a:ext uri="{0D108BD9-81ED-4DB2-BD59-A6C34878D82A}">
                    <a16:rowId xmlns:a16="http://schemas.microsoft.com/office/drawing/2014/main" val="3457882225"/>
                  </a:ext>
                </a:extLst>
              </a:tr>
              <a:tr h="249595">
                <a:tc>
                  <a:txBody>
                    <a:bodyPr/>
                    <a:lstStyle/>
                    <a:p>
                      <a:pPr rtl="1"/>
                      <a:r>
                        <a:rPr lang="he-IL" sz="2400" b="0" dirty="0">
                          <a:latin typeface="David" panose="020E0502060401010101" pitchFamily="34" charset="-79"/>
                          <a:cs typeface="David" panose="020E0502060401010101" pitchFamily="34" charset="-79"/>
                        </a:rPr>
                        <a:t>מארג מזון: נכון/ לא נכון</a:t>
                      </a:r>
                    </a:p>
                  </a:txBody>
                  <a:tcPr/>
                </a:tc>
                <a:tc>
                  <a:txBody>
                    <a:bodyPr/>
                    <a:lstStyle/>
                    <a:p>
                      <a:pPr algn="ctr" rtl="1"/>
                      <a:r>
                        <a:rPr lang="he-IL" sz="2400" b="0" dirty="0">
                          <a:latin typeface="David" panose="020E0502060401010101" pitchFamily="34" charset="-79"/>
                          <a:cs typeface="David" panose="020E0502060401010101" pitchFamily="34" charset="-79"/>
                        </a:rPr>
                        <a:t>26</a:t>
                      </a:r>
                    </a:p>
                  </a:txBody>
                  <a:tcPr/>
                </a:tc>
                <a:extLst>
                  <a:ext uri="{0D108BD9-81ED-4DB2-BD59-A6C34878D82A}">
                    <a16:rowId xmlns:a16="http://schemas.microsoft.com/office/drawing/2014/main" val="1879228868"/>
                  </a:ext>
                </a:extLst>
              </a:tr>
              <a:tr h="249595">
                <a:tc>
                  <a:txBody>
                    <a:bodyPr/>
                    <a:lstStyle/>
                    <a:p>
                      <a:pPr rtl="1"/>
                      <a:r>
                        <a:rPr kumimoji="0" lang="he-IL" sz="2400" b="0" i="0" u="none" strike="noStrike" kern="1200" cap="none" spc="0" normalizeH="0" baseline="0" noProof="0" dirty="0">
                          <a:ln>
                            <a:noFill/>
                          </a:ln>
                          <a:solidFill>
                            <a:schemeClr val="tx1"/>
                          </a:solidFill>
                          <a:effectLst/>
                          <a:uLnTx/>
                          <a:uFillTx/>
                          <a:latin typeface="David" panose="020E0502060401010101" pitchFamily="34" charset="-79"/>
                          <a:ea typeface="+mj-ea"/>
                          <a:cs typeface="David" panose="020E0502060401010101" pitchFamily="34" charset="-79"/>
                        </a:rPr>
                        <a:t>איזה סוג קשר גומלין אני?</a:t>
                      </a:r>
                      <a:endParaRPr lang="he-IL" sz="2400" b="0" dirty="0">
                        <a:solidFill>
                          <a:schemeClr val="tx1"/>
                        </a:solidFill>
                        <a:latin typeface="David" panose="020E0502060401010101" pitchFamily="34" charset="-79"/>
                        <a:cs typeface="David" panose="020E0502060401010101" pitchFamily="34" charset="-79"/>
                      </a:endParaRPr>
                    </a:p>
                  </a:txBody>
                  <a:tcPr/>
                </a:tc>
                <a:tc>
                  <a:txBody>
                    <a:bodyPr/>
                    <a:lstStyle/>
                    <a:p>
                      <a:pPr algn="ctr" rtl="1"/>
                      <a:r>
                        <a:rPr lang="he-IL" sz="2400" b="0" dirty="0">
                          <a:latin typeface="David" panose="020E0502060401010101" pitchFamily="34" charset="-79"/>
                          <a:cs typeface="David" panose="020E0502060401010101" pitchFamily="34" charset="-79"/>
                        </a:rPr>
                        <a:t>27</a:t>
                      </a:r>
                    </a:p>
                  </a:txBody>
                  <a:tcPr/>
                </a:tc>
                <a:extLst>
                  <a:ext uri="{0D108BD9-81ED-4DB2-BD59-A6C34878D82A}">
                    <a16:rowId xmlns:a16="http://schemas.microsoft.com/office/drawing/2014/main" val="924332915"/>
                  </a:ext>
                </a:extLst>
              </a:tr>
              <a:tr h="249595">
                <a:tc>
                  <a:txBody>
                    <a:bodyPr/>
                    <a:lstStyle/>
                    <a:p>
                      <a:pPr rtl="1"/>
                      <a:r>
                        <a:rPr lang="he-IL" sz="2400" b="0" dirty="0">
                          <a:solidFill>
                            <a:schemeClr val="tx1"/>
                          </a:solidFill>
                          <a:latin typeface="David" panose="020E0502060401010101" pitchFamily="34" charset="-79"/>
                          <a:cs typeface="David" panose="020E0502060401010101" pitchFamily="34" charset="-79"/>
                        </a:rPr>
                        <a:t>אל מילון המושגים בספר</a:t>
                      </a:r>
                    </a:p>
                  </a:txBody>
                  <a:tcPr/>
                </a:tc>
                <a:tc>
                  <a:txBody>
                    <a:bodyPr/>
                    <a:lstStyle/>
                    <a:p>
                      <a:pPr algn="ctr" rtl="1"/>
                      <a:r>
                        <a:rPr lang="he-IL" sz="2400" b="0" dirty="0">
                          <a:latin typeface="David" panose="020E0502060401010101" pitchFamily="34" charset="-79"/>
                          <a:cs typeface="David" panose="020E0502060401010101" pitchFamily="34" charset="-79"/>
                        </a:rPr>
                        <a:t>28</a:t>
                      </a:r>
                    </a:p>
                  </a:txBody>
                  <a:tcPr/>
                </a:tc>
                <a:extLst>
                  <a:ext uri="{0D108BD9-81ED-4DB2-BD59-A6C34878D82A}">
                    <a16:rowId xmlns:a16="http://schemas.microsoft.com/office/drawing/2014/main" val="3626277411"/>
                  </a:ext>
                </a:extLst>
              </a:tr>
            </a:tbl>
          </a:graphicData>
        </a:graphic>
      </p:graphicFrame>
    </p:spTree>
    <p:extLst>
      <p:ext uri="{BB962C8B-B14F-4D97-AF65-F5344CB8AC3E}">
        <p14:creationId xmlns:p14="http://schemas.microsoft.com/office/powerpoint/2010/main" val="2427210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B2F22-03BD-6FCF-F17F-C73B0287BC31}"/>
              </a:ext>
            </a:extLst>
          </p:cNvPr>
          <p:cNvSpPr>
            <a:spLocks noGrp="1"/>
          </p:cNvSpPr>
          <p:nvPr>
            <p:ph type="title"/>
          </p:nvPr>
        </p:nvSpPr>
        <p:spPr>
          <a:xfrm>
            <a:off x="6778752" y="133477"/>
            <a:ext cx="1295400" cy="707771"/>
          </a:xfrm>
        </p:spPr>
        <p:txBody>
          <a:bodyPr>
            <a:normAutofit/>
          </a:bodyPr>
          <a:lstStyle/>
          <a:p>
            <a:r>
              <a:rPr lang="he-IL" sz="3200" b="1" dirty="0">
                <a:solidFill>
                  <a:srgbClr val="FF0000"/>
                </a:solidFill>
                <a:latin typeface="David" panose="020E0502060401010101" pitchFamily="34" charset="-79"/>
                <a:cs typeface="David" panose="020E0502060401010101" pitchFamily="34" charset="-79"/>
              </a:rPr>
              <a:t>הנחיות</a:t>
            </a:r>
            <a:endParaRPr lang="en-US" sz="3200" b="1" dirty="0">
              <a:solidFill>
                <a:srgbClr val="FF0000"/>
              </a:solidFill>
              <a:latin typeface="David" panose="020E0502060401010101" pitchFamily="34" charset="-79"/>
              <a:cs typeface="David" panose="020E0502060401010101" pitchFamily="34" charset="-79"/>
            </a:endParaRPr>
          </a:p>
        </p:txBody>
      </p:sp>
      <p:sp>
        <p:nvSpPr>
          <p:cNvPr id="3" name="Content Placeholder 2">
            <a:extLst>
              <a:ext uri="{FF2B5EF4-FFF2-40B4-BE49-F238E27FC236}">
                <a16:creationId xmlns:a16="http://schemas.microsoft.com/office/drawing/2014/main" id="{8CD1BEE7-3F9F-1803-E829-154FCFD9C0EF}"/>
              </a:ext>
            </a:extLst>
          </p:cNvPr>
          <p:cNvSpPr>
            <a:spLocks noGrp="1"/>
          </p:cNvSpPr>
          <p:nvPr>
            <p:ph idx="1"/>
          </p:nvPr>
        </p:nvSpPr>
        <p:spPr>
          <a:xfrm>
            <a:off x="724553" y="670560"/>
            <a:ext cx="11181806" cy="5785104"/>
          </a:xfrm>
        </p:spPr>
        <p:txBody>
          <a:bodyPr>
            <a:normAutofit fontScale="25000" lnSpcReduction="20000"/>
          </a:bodyPr>
          <a:lstStyle/>
          <a:p>
            <a:pPr marL="0" indent="0">
              <a:lnSpc>
                <a:spcPct val="120000"/>
              </a:lnSpc>
              <a:buNone/>
            </a:pPr>
            <a:r>
              <a:rPr lang="he-IL" sz="9600" dirty="0">
                <a:latin typeface="David" panose="020E0502060401010101" pitchFamily="34" charset="-79"/>
                <a:cs typeface="David" panose="020E0502060401010101" pitchFamily="34" charset="-79"/>
              </a:rPr>
              <a:t>במצגת זו מופיעים שאלוני ידע (תשובה ברמה של מילה אחת או שתיים) שמתייחסים למושגים מרכזיים בתוכנית הלימודים מדע וטכנולוגיה של </a:t>
            </a:r>
            <a:r>
              <a:rPr lang="he-IL" sz="9600" dirty="0">
                <a:solidFill>
                  <a:srgbClr val="FF0000"/>
                </a:solidFill>
                <a:latin typeface="David" panose="020E0502060401010101" pitchFamily="34" charset="-79"/>
                <a:cs typeface="David" panose="020E0502060401010101" pitchFamily="34" charset="-79"/>
              </a:rPr>
              <a:t>כיתה ו.</a:t>
            </a:r>
          </a:p>
          <a:p>
            <a:pPr marL="0" indent="0">
              <a:lnSpc>
                <a:spcPct val="120000"/>
              </a:lnSpc>
              <a:buNone/>
            </a:pPr>
            <a:r>
              <a:rPr lang="he-IL" sz="9600" dirty="0">
                <a:latin typeface="David" panose="020E0502060401010101" pitchFamily="34" charset="-79"/>
                <a:cs typeface="David" panose="020E0502060401010101" pitchFamily="34" charset="-79"/>
              </a:rPr>
              <a:t>להלן הצעות להפעלה במסגרת למידה מרחוק: </a:t>
            </a:r>
            <a:r>
              <a:rPr kumimoji="0" lang="he-IL" sz="9600" b="0" i="0" u="none" strike="noStrike" kern="1200" cap="none" spc="0" normalizeH="0" baseline="0" noProof="0" dirty="0">
                <a:ln>
                  <a:noFill/>
                </a:ln>
                <a:solidFill>
                  <a:prstClr val="black"/>
                </a:solidFill>
                <a:effectLst/>
                <a:uLnTx/>
                <a:uFillTx/>
                <a:latin typeface="David" panose="020E0502060401010101" pitchFamily="34" charset="-79"/>
                <a:cs typeface="David" panose="020E0502060401010101" pitchFamily="34" charset="-79"/>
              </a:rPr>
              <a:t>בוחרים נושא אחד שנלמד. </a:t>
            </a:r>
            <a:endParaRPr lang="he-IL" sz="9600" dirty="0">
              <a:latin typeface="David" panose="020E0502060401010101" pitchFamily="34" charset="-79"/>
              <a:cs typeface="David" panose="020E0502060401010101" pitchFamily="34" charset="-79"/>
            </a:endParaRPr>
          </a:p>
          <a:p>
            <a:pPr marL="0" indent="0">
              <a:lnSpc>
                <a:spcPct val="120000"/>
              </a:lnSpc>
              <a:buNone/>
            </a:pPr>
            <a:r>
              <a:rPr lang="he-IL" sz="9600" b="1" dirty="0">
                <a:latin typeface="David" panose="020E0502060401010101" pitchFamily="34" charset="-79"/>
                <a:cs typeface="David" panose="020E0502060401010101" pitchFamily="34" charset="-79"/>
              </a:rPr>
              <a:t>הצעה 1: </a:t>
            </a:r>
            <a:r>
              <a:rPr lang="he-IL" sz="9600" dirty="0">
                <a:latin typeface="David" panose="020E0502060401010101" pitchFamily="34" charset="-79"/>
                <a:cs typeface="David" panose="020E0502060401010101" pitchFamily="34" charset="-79"/>
              </a:rPr>
              <a:t>מחלקים את התלמידים לקבוצות בחדרי זום. על כל קבוצה להשיב על השאלות. חוזרים למליאה. המורה </a:t>
            </a:r>
            <a:r>
              <a:rPr lang="he-IL" sz="9600" dirty="0" err="1">
                <a:latin typeface="David" panose="020E0502060401010101" pitchFamily="34" charset="-79"/>
                <a:cs typeface="David" panose="020E0502060401010101" pitchFamily="34" charset="-79"/>
              </a:rPr>
              <a:t>משקפ</a:t>
            </a:r>
            <a:r>
              <a:rPr lang="he-IL" sz="9600" dirty="0">
                <a:latin typeface="David" panose="020E0502060401010101" pitchFamily="34" charset="-79"/>
                <a:cs typeface="David" panose="020E0502060401010101" pitchFamily="34" charset="-79"/>
              </a:rPr>
              <a:t>/ת את התשובות. כל קבוצה בודקת את התשובות. עורכים שיח אודות התשובות השגויות.</a:t>
            </a:r>
          </a:p>
          <a:p>
            <a:pPr marL="0" lvl="0" indent="0">
              <a:lnSpc>
                <a:spcPct val="120000"/>
              </a:lnSpc>
              <a:buNone/>
              <a:defRPr/>
            </a:pPr>
            <a:r>
              <a:rPr lang="he-IL" sz="9600" b="1" dirty="0">
                <a:latin typeface="David" panose="020E0502060401010101" pitchFamily="34" charset="-79"/>
                <a:cs typeface="David" panose="020E0502060401010101" pitchFamily="34" charset="-79"/>
              </a:rPr>
              <a:t>הצעה 2</a:t>
            </a:r>
            <a:r>
              <a:rPr lang="he-IL" sz="9600" dirty="0">
                <a:latin typeface="David" panose="020E0502060401010101" pitchFamily="34" charset="-79"/>
                <a:cs typeface="David" panose="020E0502060401010101" pitchFamily="34" charset="-79"/>
              </a:rPr>
              <a:t>: נותנים לתלמידים את התשובות (מופיעות בהערות למורה).</a:t>
            </a:r>
            <a:r>
              <a:rPr lang="he-IL" sz="9600" dirty="0">
                <a:solidFill>
                  <a:prstClr val="black"/>
                </a:solidFill>
                <a:latin typeface="David" panose="020E0502060401010101" pitchFamily="34" charset="-79"/>
                <a:cs typeface="David" panose="020E0502060401010101" pitchFamily="34" charset="-79"/>
              </a:rPr>
              <a:t> מחלקים את התלמידים לקבוצות בזום. על כל קבוצה לנסח שאלות שהתשובות שלהן הם המושגים. חוזרים למליאה. כל קבוצה מציגה ניסוח של שאלה אחת או שתיים, בוחנים יחד עם תלמידי הכיתה את הדיוק המדעי של הניסוח. בסוף מציגים דוגמאות של ניסוח שאלות מהמצגת. </a:t>
            </a:r>
          </a:p>
          <a:p>
            <a:pPr marL="0" marR="0" lvl="0" indent="0" algn="r" defTabSz="914400" rtl="1" eaLnBrk="1" fontAlgn="auto" latinLnBrk="0" hangingPunct="1">
              <a:lnSpc>
                <a:spcPct val="120000"/>
              </a:lnSpc>
              <a:spcBef>
                <a:spcPts val="1000"/>
              </a:spcBef>
              <a:spcAft>
                <a:spcPts val="0"/>
              </a:spcAft>
              <a:buClrTx/>
              <a:buSzTx/>
              <a:buFont typeface="Arial" panose="020B0604020202020204" pitchFamily="34" charset="0"/>
              <a:buNone/>
              <a:tabLst/>
              <a:defRPr/>
            </a:pPr>
            <a:r>
              <a:rPr lang="he-IL" sz="9600" b="1" dirty="0">
                <a:solidFill>
                  <a:prstClr val="black"/>
                </a:solidFill>
                <a:latin typeface="David" panose="020E0502060401010101" pitchFamily="34" charset="-79"/>
                <a:cs typeface="David" panose="020E0502060401010101" pitchFamily="34" charset="-79"/>
              </a:rPr>
              <a:t>הצעה 3: </a:t>
            </a:r>
            <a:r>
              <a:rPr kumimoji="0" lang="he-IL" sz="9600" b="0" i="0" u="none" strike="noStrike" kern="1200" cap="none" spc="0" normalizeH="0" baseline="0" noProof="0" dirty="0">
                <a:ln>
                  <a:noFill/>
                </a:ln>
                <a:solidFill>
                  <a:prstClr val="black"/>
                </a:solidFill>
                <a:effectLst/>
                <a:uLnTx/>
                <a:uFillTx/>
                <a:latin typeface="David" panose="020E0502060401010101" pitchFamily="34" charset="-79"/>
                <a:cs typeface="David" panose="020E0502060401010101" pitchFamily="34" charset="-79"/>
              </a:rPr>
              <a:t>מחלקים את התלמידים לקבוצות בזום. על כל קבוצה להשיב על השאלות ולחבר פסקה שמחברת את השאלות והתשובות.  חוזרים למליאה. כל קבוצה מציגה את הפסקה שלה, יחד עם הכיתה בוחנים את הדיוק המדעי  של הפסקה.</a:t>
            </a:r>
          </a:p>
          <a:p>
            <a:pPr marL="0" marR="0" lvl="0" indent="0" algn="r" defTabSz="914400" rtl="1"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he-IL" sz="9600" b="0" i="0" u="none" strike="noStrike" kern="1200" cap="none" spc="0" normalizeH="0" baseline="0" noProof="0" dirty="0">
                <a:ln>
                  <a:noFill/>
                </a:ln>
                <a:solidFill>
                  <a:prstClr val="black"/>
                </a:solidFill>
                <a:effectLst/>
                <a:uLnTx/>
                <a:uFillTx/>
                <a:latin typeface="David" panose="020E0502060401010101" pitchFamily="34" charset="-79"/>
                <a:cs typeface="David" panose="020E0502060401010101" pitchFamily="34" charset="-79"/>
              </a:rPr>
              <a:t>   </a:t>
            </a:r>
          </a:p>
          <a:p>
            <a:pPr marL="0" lvl="0" indent="0">
              <a:lnSpc>
                <a:spcPct val="120000"/>
              </a:lnSpc>
              <a:buNone/>
              <a:defRPr/>
            </a:pPr>
            <a:endParaRPr lang="he-IL" sz="2400" b="1" dirty="0">
              <a:solidFill>
                <a:prstClr val="black"/>
              </a:solidFill>
            </a:endParaRPr>
          </a:p>
          <a:p>
            <a:pPr marL="0" indent="0">
              <a:lnSpc>
                <a:spcPct val="120000"/>
              </a:lnSpc>
              <a:buNone/>
            </a:pPr>
            <a:endParaRPr lang="he-IL" sz="2400" dirty="0"/>
          </a:p>
          <a:p>
            <a:pPr marL="0" indent="0">
              <a:buNone/>
            </a:pPr>
            <a:endParaRPr lang="en-US" sz="2400" dirty="0"/>
          </a:p>
        </p:txBody>
      </p:sp>
      <p:pic>
        <p:nvPicPr>
          <p:cNvPr id="4" name="Picture 2">
            <a:extLst>
              <a:ext uri="{FF2B5EF4-FFF2-40B4-BE49-F238E27FC236}">
                <a16:creationId xmlns:a16="http://schemas.microsoft.com/office/drawing/2014/main" id="{15ABE57F-2417-799F-C5C7-55462226CE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DBB7DE9A-4B09-CD7E-5B54-B19F9D5B838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Tree>
    <p:extLst>
      <p:ext uri="{BB962C8B-B14F-4D97-AF65-F5344CB8AC3E}">
        <p14:creationId xmlns:p14="http://schemas.microsoft.com/office/powerpoint/2010/main" val="1352881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BCD9B1-5179-C433-9FA1-25716B5FD36E}"/>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5FCB6F90-69D1-D4F4-FE3A-B589B3FD25C4}"/>
              </a:ext>
            </a:extLst>
          </p:cNvPr>
          <p:cNvSpPr>
            <a:spLocks noGrp="1"/>
          </p:cNvSpPr>
          <p:nvPr>
            <p:ph type="ctrTitle"/>
          </p:nvPr>
        </p:nvSpPr>
        <p:spPr/>
        <p:txBody>
          <a:bodyPr/>
          <a:lstStyle/>
          <a:p>
            <a:pPr rtl="1">
              <a:lnSpc>
                <a:spcPct val="115000"/>
              </a:lnSpc>
              <a:spcAft>
                <a:spcPts val="1000"/>
              </a:spcAft>
            </a:pPr>
            <a:br>
              <a:rPr lang="en-US" sz="40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br>
            <a:endParaRPr lang="he-IL" dirty="0">
              <a:solidFill>
                <a:srgbClr val="0070C0"/>
              </a:solidFill>
            </a:endParaRPr>
          </a:p>
        </p:txBody>
      </p:sp>
      <p:pic>
        <p:nvPicPr>
          <p:cNvPr id="4" name="Picture 2">
            <a:extLst>
              <a:ext uri="{FF2B5EF4-FFF2-40B4-BE49-F238E27FC236}">
                <a16:creationId xmlns:a16="http://schemas.microsoft.com/office/drawing/2014/main" id="{49100141-58C1-6954-1424-F5453E37B1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4517177F-7A0D-95DD-02BA-D76831428B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8" name="תיבת טקסט 7">
            <a:extLst>
              <a:ext uri="{FF2B5EF4-FFF2-40B4-BE49-F238E27FC236}">
                <a16:creationId xmlns:a16="http://schemas.microsoft.com/office/drawing/2014/main" id="{A4DA2113-3816-E790-EE2E-85906C66D713}"/>
              </a:ext>
            </a:extLst>
          </p:cNvPr>
          <p:cNvSpPr txBox="1"/>
          <p:nvPr/>
        </p:nvSpPr>
        <p:spPr>
          <a:xfrm>
            <a:off x="2326059" y="1969105"/>
            <a:ext cx="9472896" cy="3270126"/>
          </a:xfrm>
          <a:prstGeom prst="rect">
            <a:avLst/>
          </a:prstGeom>
          <a:noFill/>
        </p:spPr>
        <p:txBody>
          <a:bodyPr wrap="square">
            <a:spAutoFit/>
          </a:bodyPr>
          <a:lstStyle/>
          <a:p>
            <a:pPr marL="514350" indent="-514350">
              <a:lnSpc>
                <a:spcPct val="150000"/>
              </a:lnSpc>
              <a:buFont typeface="+mj-lt"/>
              <a:buAutoNum type="arabicPeriod"/>
            </a:pPr>
            <a:r>
              <a:rPr lang="he-IL" sz="2800" b="0" i="0" u="none" strike="noStrike" baseline="0" dirty="0">
                <a:solidFill>
                  <a:srgbClr val="000000"/>
                </a:solidFill>
                <a:latin typeface="David" panose="020E0502060401010101" pitchFamily="34" charset="-79"/>
                <a:cs typeface="David" panose="020E0502060401010101" pitchFamily="34" charset="-79"/>
              </a:rPr>
              <a:t>אני סוג אנרגייה שמצוי בחומרים בגופם של יצורים חיים.</a:t>
            </a:r>
          </a:p>
          <a:p>
            <a:pPr marL="514350" indent="-514350">
              <a:lnSpc>
                <a:spcPct val="150000"/>
              </a:lnSpc>
              <a:buFont typeface="+mj-lt"/>
              <a:buAutoNum type="arabicPeriod"/>
            </a:pPr>
            <a:r>
              <a:rPr lang="he-IL" sz="2800" b="0" i="0" u="none" strike="noStrike" baseline="0" dirty="0">
                <a:solidFill>
                  <a:srgbClr val="000000"/>
                </a:solidFill>
                <a:latin typeface="David" panose="020E0502060401010101" pitchFamily="34" charset="-79"/>
                <a:cs typeface="David" panose="020E0502060401010101" pitchFamily="34" charset="-79"/>
              </a:rPr>
              <a:t>אני סוג אנרגייה שמצוי ברוח נושבת ובמים זורמים.</a:t>
            </a:r>
          </a:p>
          <a:p>
            <a:pPr marL="514350" indent="-514350">
              <a:lnSpc>
                <a:spcPct val="150000"/>
              </a:lnSpc>
              <a:buFont typeface="+mj-lt"/>
              <a:buAutoNum type="arabicPeriod"/>
            </a:pPr>
            <a:r>
              <a:rPr lang="he-IL" sz="2800" b="0" i="0" u="none" strike="noStrike" baseline="0" dirty="0">
                <a:solidFill>
                  <a:srgbClr val="000000"/>
                </a:solidFill>
                <a:latin typeface="David" panose="020E0502060401010101" pitchFamily="34" charset="-79"/>
                <a:cs typeface="David" panose="020E0502060401010101" pitchFamily="34" charset="-79"/>
              </a:rPr>
              <a:t>אני סוג אנרגייה שמופץ מנורה דולקת ומאיר את הסביבה.</a:t>
            </a:r>
          </a:p>
          <a:p>
            <a:pPr marL="514350" indent="-514350">
              <a:lnSpc>
                <a:spcPct val="150000"/>
              </a:lnSpc>
              <a:buFont typeface="+mj-lt"/>
              <a:buAutoNum type="arabicPeriod"/>
            </a:pPr>
            <a:r>
              <a:rPr lang="he-IL" sz="2800" b="0" i="0" u="none" strike="noStrike" baseline="0" dirty="0">
                <a:solidFill>
                  <a:srgbClr val="000000"/>
                </a:solidFill>
                <a:latin typeface="David" panose="020E0502060401010101" pitchFamily="34" charset="-79"/>
                <a:cs typeface="David" panose="020E0502060401010101" pitchFamily="34" charset="-79"/>
              </a:rPr>
              <a:t>הודות </a:t>
            </a:r>
            <a:r>
              <a:rPr lang="he-IL" sz="2800" b="0" i="0" u="none" strike="noStrike" baseline="0" dirty="0" err="1">
                <a:solidFill>
                  <a:srgbClr val="000000"/>
                </a:solidFill>
                <a:latin typeface="David" panose="020E0502060401010101" pitchFamily="34" charset="-79"/>
                <a:cs typeface="David" panose="020E0502060401010101" pitchFamily="34" charset="-79"/>
              </a:rPr>
              <a:t>לאנרגייה</a:t>
            </a:r>
            <a:r>
              <a:rPr lang="he-IL" sz="2800" b="0" i="0" u="none" strike="noStrike" baseline="0" dirty="0">
                <a:solidFill>
                  <a:srgbClr val="000000"/>
                </a:solidFill>
                <a:latin typeface="David" panose="020E0502060401010101" pitchFamily="34" charset="-79"/>
                <a:cs typeface="David" panose="020E0502060401010101" pitchFamily="34" charset="-79"/>
              </a:rPr>
              <a:t> הזו מפעילים את רוב המכשירים בבית ומחוץ לבית.</a:t>
            </a:r>
          </a:p>
          <a:p>
            <a:pPr marL="514350" indent="-514350">
              <a:lnSpc>
                <a:spcPct val="150000"/>
              </a:lnSpc>
              <a:buFont typeface="+mj-lt"/>
              <a:buAutoNum type="arabicPeriod"/>
            </a:pPr>
            <a:r>
              <a:rPr lang="he-IL" sz="2800" b="0" i="0" u="none" strike="noStrike" baseline="0" dirty="0">
                <a:solidFill>
                  <a:srgbClr val="000000"/>
                </a:solidFill>
                <a:latin typeface="David" panose="020E0502060401010101" pitchFamily="34" charset="-79"/>
                <a:cs typeface="David" panose="020E0502060401010101" pitchFamily="34" charset="-79"/>
              </a:rPr>
              <a:t>הודות </a:t>
            </a:r>
            <a:r>
              <a:rPr lang="he-IL" sz="2800" b="0" i="0" u="none" strike="noStrike" baseline="0" dirty="0" err="1">
                <a:solidFill>
                  <a:srgbClr val="000000"/>
                </a:solidFill>
                <a:latin typeface="David" panose="020E0502060401010101" pitchFamily="34" charset="-79"/>
                <a:cs typeface="David" panose="020E0502060401010101" pitchFamily="34" charset="-79"/>
              </a:rPr>
              <a:t>לאנרגייה</a:t>
            </a:r>
            <a:r>
              <a:rPr lang="he-IL" sz="2800" b="0" i="0" u="none" strike="noStrike" baseline="0" dirty="0">
                <a:solidFill>
                  <a:srgbClr val="000000"/>
                </a:solidFill>
                <a:latin typeface="David" panose="020E0502060401010101" pitchFamily="34" charset="-79"/>
                <a:cs typeface="David" panose="020E0502060401010101" pitchFamily="34" charset="-79"/>
              </a:rPr>
              <a:t> זו שומעים מוזיקה ומדברים בטלפון הנייד.</a:t>
            </a:r>
            <a:endParaRPr lang="he-IL" sz="2800" dirty="0">
              <a:latin typeface="David" panose="020E0502060401010101" pitchFamily="34" charset="-79"/>
              <a:cs typeface="David" panose="020E0502060401010101" pitchFamily="34" charset="-79"/>
            </a:endParaRPr>
          </a:p>
        </p:txBody>
      </p:sp>
      <p:sp>
        <p:nvSpPr>
          <p:cNvPr id="9" name="תיבת טקסט 8">
            <a:extLst>
              <a:ext uri="{FF2B5EF4-FFF2-40B4-BE49-F238E27FC236}">
                <a16:creationId xmlns:a16="http://schemas.microsoft.com/office/drawing/2014/main" id="{2DCEE74C-4BA8-905C-D3AF-B9F05B3A43C7}"/>
              </a:ext>
            </a:extLst>
          </p:cNvPr>
          <p:cNvSpPr txBox="1"/>
          <p:nvPr/>
        </p:nvSpPr>
        <p:spPr>
          <a:xfrm>
            <a:off x="1349463" y="1024812"/>
            <a:ext cx="8811210" cy="637739"/>
          </a:xfrm>
          <a:prstGeom prst="rect">
            <a:avLst/>
          </a:prstGeom>
          <a:noFill/>
        </p:spPr>
        <p:txBody>
          <a:bodyPr wrap="square">
            <a:spAutoFit/>
          </a:bodyPr>
          <a:lstStyle/>
          <a:p>
            <a:pPr algn="r" rtl="1">
              <a:lnSpc>
                <a:spcPct val="115000"/>
              </a:lnSpc>
              <a:spcAft>
                <a:spcPts val="1000"/>
              </a:spcAft>
              <a:buNone/>
            </a:pPr>
            <a:r>
              <a:rPr lang="he-IL" sz="3200" b="1" kern="100" dirty="0">
                <a:solidFill>
                  <a:srgbClr val="FF0000"/>
                </a:solidFill>
                <a:effectLst/>
                <a:latin typeface="Calibri" panose="020F0502020204030204" pitchFamily="34" charset="0"/>
                <a:ea typeface="Calibri" panose="020F0502020204030204" pitchFamily="34" charset="0"/>
                <a:cs typeface="David" panose="020E0502060401010101" pitchFamily="34" charset="-79"/>
              </a:rPr>
              <a:t>סוגי אנרגייה</a:t>
            </a:r>
            <a:endParaRPr lang="en-US" sz="32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11" name="תמונה 10">
            <a:extLst>
              <a:ext uri="{FF2B5EF4-FFF2-40B4-BE49-F238E27FC236}">
                <a16:creationId xmlns:a16="http://schemas.microsoft.com/office/drawing/2014/main" id="{533EBB89-C76C-ABEC-5245-90209969D1E8}"/>
              </a:ext>
            </a:extLst>
          </p:cNvPr>
          <p:cNvPicPr>
            <a:picLocks noChangeAspect="1"/>
          </p:cNvPicPr>
          <p:nvPr/>
        </p:nvPicPr>
        <p:blipFill>
          <a:blip r:embed="rId5"/>
          <a:stretch>
            <a:fillRect/>
          </a:stretch>
        </p:blipFill>
        <p:spPr>
          <a:xfrm>
            <a:off x="411332" y="832393"/>
            <a:ext cx="3045682" cy="321461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857475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E9D7A-A031-5D3B-4A96-385E6B22EFC0}"/>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84C29963-53F6-A2F8-9F95-F194E6A9EE9B}"/>
              </a:ext>
            </a:extLst>
          </p:cNvPr>
          <p:cNvSpPr>
            <a:spLocks noGrp="1"/>
          </p:cNvSpPr>
          <p:nvPr>
            <p:ph type="ctrTitle"/>
          </p:nvPr>
        </p:nvSpPr>
        <p:spPr/>
        <p:txBody>
          <a:bodyPr/>
          <a:lstStyle/>
          <a:p>
            <a:pPr rtl="1">
              <a:lnSpc>
                <a:spcPct val="115000"/>
              </a:lnSpc>
              <a:spcAft>
                <a:spcPts val="1000"/>
              </a:spcAft>
            </a:pPr>
            <a:br>
              <a:rPr lang="en-US" sz="40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br>
            <a:endParaRPr lang="he-IL" dirty="0">
              <a:solidFill>
                <a:srgbClr val="0070C0"/>
              </a:solidFill>
            </a:endParaRPr>
          </a:p>
        </p:txBody>
      </p:sp>
      <p:pic>
        <p:nvPicPr>
          <p:cNvPr id="4" name="Picture 2">
            <a:extLst>
              <a:ext uri="{FF2B5EF4-FFF2-40B4-BE49-F238E27FC236}">
                <a16:creationId xmlns:a16="http://schemas.microsoft.com/office/drawing/2014/main" id="{3F4C6522-F3B9-26B2-EA5F-F87CB8B616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3B07EBE3-7E90-1B4F-F7BA-8847F50E36A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6" name="תיבת טקסט 5">
            <a:extLst>
              <a:ext uri="{FF2B5EF4-FFF2-40B4-BE49-F238E27FC236}">
                <a16:creationId xmlns:a16="http://schemas.microsoft.com/office/drawing/2014/main" id="{791D15FD-5B67-2D27-2856-FFBCBDE90DC7}"/>
              </a:ext>
            </a:extLst>
          </p:cNvPr>
          <p:cNvSpPr txBox="1"/>
          <p:nvPr/>
        </p:nvSpPr>
        <p:spPr>
          <a:xfrm>
            <a:off x="4365172" y="1919136"/>
            <a:ext cx="7720374" cy="3064557"/>
          </a:xfrm>
          <a:prstGeom prst="rect">
            <a:avLst/>
          </a:prstGeom>
          <a:noFill/>
        </p:spPr>
        <p:txBody>
          <a:bodyPr wrap="square">
            <a:spAutoFit/>
          </a:bodyPr>
          <a:lstStyle/>
          <a:p>
            <a:pPr marL="457200" indent="-457200" algn="r" rtl="1">
              <a:lnSpc>
                <a:spcPct val="115000"/>
              </a:lnSpc>
              <a:spcAft>
                <a:spcPts val="1000"/>
              </a:spcAft>
              <a:buFont typeface="+mj-lt"/>
              <a:buAutoNum type="arabicPeriod"/>
            </a:pPr>
            <a:r>
              <a:rPr lang="he-IL" sz="2800" kern="100" dirty="0">
                <a:effectLst/>
                <a:latin typeface="Calibri" panose="020F0502020204030204" pitchFamily="34" charset="0"/>
                <a:ea typeface="Calibri" panose="020F0502020204030204" pitchFamily="34" charset="0"/>
                <a:cs typeface="David" panose="020E0502060401010101" pitchFamily="34" charset="-79"/>
              </a:rPr>
              <a:t>אני מקור אנרגייה מתכלה. משתמשים בי לחימום מזון</a:t>
            </a:r>
            <a:r>
              <a:rPr lang="en-US" sz="2800" kern="100" dirty="0">
                <a:effectLst/>
                <a:latin typeface="David" panose="020E0502060401010101" pitchFamily="34" charset="-79"/>
                <a:ea typeface="Calibri" panose="020F0502020204030204" pitchFamily="34" charset="0"/>
                <a:cs typeface="Arial" panose="020B0604020202020204" pitchFamily="34" charset="0"/>
              </a:rPr>
              <a:t>.</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lgn="r" rtl="1">
              <a:lnSpc>
                <a:spcPct val="115000"/>
              </a:lnSpc>
              <a:spcAft>
                <a:spcPts val="1000"/>
              </a:spcAft>
              <a:buAutoNum type="arabicPeriod" startAt="2"/>
            </a:pPr>
            <a:r>
              <a:rPr lang="he-IL" sz="2800" kern="100" dirty="0">
                <a:effectLst/>
                <a:latin typeface="Calibri" panose="020F0502020204030204" pitchFamily="34" charset="0"/>
                <a:ea typeface="Calibri" panose="020F0502020204030204" pitchFamily="34" charset="0"/>
                <a:cs typeface="David" panose="020E0502060401010101" pitchFamily="34" charset="-79"/>
              </a:rPr>
              <a:t>אני מקור אנרגייה מתכלה במצב צבירה גז. </a:t>
            </a:r>
          </a:p>
          <a:p>
            <a:pPr algn="r" rtl="1">
              <a:lnSpc>
                <a:spcPct val="115000"/>
              </a:lnSpc>
              <a:spcAft>
                <a:spcPts val="1000"/>
              </a:spcAft>
            </a:pPr>
            <a:r>
              <a:rPr lang="he-IL" sz="2800" kern="100" dirty="0">
                <a:latin typeface="Calibri" panose="020F0502020204030204" pitchFamily="34" charset="0"/>
                <a:ea typeface="Calibri" panose="020F0502020204030204" pitchFamily="34" charset="0"/>
                <a:cs typeface="David" panose="020E0502060401010101" pitchFamily="34" charset="-79"/>
              </a:rPr>
              <a:t>      </a:t>
            </a:r>
            <a:r>
              <a:rPr lang="he-IL" sz="2800" kern="100" dirty="0">
                <a:effectLst/>
                <a:latin typeface="Calibri" panose="020F0502020204030204" pitchFamily="34" charset="0"/>
                <a:ea typeface="Calibri" panose="020F0502020204030204" pitchFamily="34" charset="0"/>
                <a:cs typeface="David" panose="020E0502060401010101" pitchFamily="34" charset="-79"/>
              </a:rPr>
              <a:t>בישראל מפיקים אותי מהים התיכון</a:t>
            </a:r>
            <a:r>
              <a:rPr lang="en-US" sz="2800" kern="100" dirty="0">
                <a:effectLst/>
                <a:latin typeface="David" panose="020E0502060401010101" pitchFamily="34" charset="-79"/>
                <a:ea typeface="Calibri" panose="020F0502020204030204" pitchFamily="34" charset="0"/>
                <a:cs typeface="Arial" panose="020B0604020202020204" pitchFamily="34" charset="0"/>
              </a:rPr>
              <a:t>.</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he-IL" sz="2800" kern="100" dirty="0">
                <a:effectLst/>
                <a:latin typeface="Calibri" panose="020F0502020204030204" pitchFamily="34" charset="0"/>
                <a:ea typeface="Calibri" panose="020F0502020204030204" pitchFamily="34" charset="0"/>
                <a:cs typeface="David" panose="020E0502060401010101" pitchFamily="34" charset="-79"/>
              </a:rPr>
              <a:t>3.   אני מקור אנרגייה מתכלה במצב צבירה מוצק, </a:t>
            </a:r>
          </a:p>
          <a:p>
            <a:pPr algn="r" rtl="1">
              <a:lnSpc>
                <a:spcPct val="115000"/>
              </a:lnSpc>
              <a:spcAft>
                <a:spcPts val="1000"/>
              </a:spcAft>
            </a:pPr>
            <a:r>
              <a:rPr lang="he-IL" sz="2800" kern="100" dirty="0">
                <a:effectLst/>
                <a:latin typeface="Calibri" panose="020F0502020204030204" pitchFamily="34" charset="0"/>
                <a:ea typeface="Calibri" panose="020F0502020204030204" pitchFamily="34" charset="0"/>
                <a:cs typeface="David" panose="020E0502060401010101" pitchFamily="34" charset="-79"/>
              </a:rPr>
              <a:t>      הצבע שלי שחור, צורתי מזכירה סלע</a:t>
            </a:r>
            <a:r>
              <a:rPr lang="en-US" sz="2800" kern="100" dirty="0">
                <a:effectLst/>
                <a:latin typeface="David" panose="020E0502060401010101" pitchFamily="34" charset="-79"/>
                <a:ea typeface="Calibri" panose="020F0502020204030204" pitchFamily="34" charset="0"/>
                <a:cs typeface="Arial" panose="020B0604020202020204" pitchFamily="34" charset="0"/>
              </a:rPr>
              <a:t>.</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7" name="תיבת טקסט 6">
            <a:extLst>
              <a:ext uri="{FF2B5EF4-FFF2-40B4-BE49-F238E27FC236}">
                <a16:creationId xmlns:a16="http://schemas.microsoft.com/office/drawing/2014/main" id="{2EFEEE27-64E5-FC6A-6882-0DBB859854B6}"/>
              </a:ext>
            </a:extLst>
          </p:cNvPr>
          <p:cNvSpPr txBox="1"/>
          <p:nvPr/>
        </p:nvSpPr>
        <p:spPr>
          <a:xfrm>
            <a:off x="3156175" y="923691"/>
            <a:ext cx="6094520" cy="637739"/>
          </a:xfrm>
          <a:prstGeom prst="rect">
            <a:avLst/>
          </a:prstGeom>
          <a:noFill/>
        </p:spPr>
        <p:txBody>
          <a:bodyPr wrap="square">
            <a:spAutoFit/>
          </a:bodyPr>
          <a:lstStyle/>
          <a:p>
            <a:pPr algn="r" rtl="1">
              <a:lnSpc>
                <a:spcPct val="115000"/>
              </a:lnSpc>
              <a:spcAft>
                <a:spcPts val="1000"/>
              </a:spcAft>
              <a:buNone/>
            </a:pPr>
            <a:r>
              <a:rPr lang="he-IL" sz="3200" b="1" kern="100" dirty="0">
                <a:solidFill>
                  <a:srgbClr val="FF0000"/>
                </a:solidFill>
                <a:effectLst/>
                <a:latin typeface="Calibri" panose="020F0502020204030204" pitchFamily="34" charset="0"/>
                <a:ea typeface="Calibri" panose="020F0502020204030204" pitchFamily="34" charset="0"/>
                <a:cs typeface="David" panose="020E0502060401010101" pitchFamily="34" charset="-79"/>
              </a:rPr>
              <a:t>מקורות אנרגייה</a:t>
            </a:r>
            <a:endParaRPr lang="en-US" sz="3200" kern="1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11" name="תמונה 10">
            <a:extLst>
              <a:ext uri="{FF2B5EF4-FFF2-40B4-BE49-F238E27FC236}">
                <a16:creationId xmlns:a16="http://schemas.microsoft.com/office/drawing/2014/main" id="{F37417F5-C4BE-EBD0-AE31-4F218AF51922}"/>
              </a:ext>
            </a:extLst>
          </p:cNvPr>
          <p:cNvPicPr>
            <a:picLocks noChangeAspect="1"/>
          </p:cNvPicPr>
          <p:nvPr/>
        </p:nvPicPr>
        <p:blipFill>
          <a:blip r:embed="rId5"/>
          <a:stretch>
            <a:fillRect/>
          </a:stretch>
        </p:blipFill>
        <p:spPr>
          <a:xfrm>
            <a:off x="418109" y="2449286"/>
            <a:ext cx="5007711" cy="3672138"/>
          </a:xfrm>
          <a:prstGeom prst="rect">
            <a:avLst/>
          </a:prstGeom>
        </p:spPr>
      </p:pic>
    </p:spTree>
    <p:extLst>
      <p:ext uri="{BB962C8B-B14F-4D97-AF65-F5344CB8AC3E}">
        <p14:creationId xmlns:p14="http://schemas.microsoft.com/office/powerpoint/2010/main" val="1634752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C6AAE-0B48-8F8B-32B5-38D0463DE1A7}"/>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A4368A13-D5E0-C079-07B6-84703599390C}"/>
              </a:ext>
            </a:extLst>
          </p:cNvPr>
          <p:cNvSpPr>
            <a:spLocks noGrp="1"/>
          </p:cNvSpPr>
          <p:nvPr>
            <p:ph type="ctrTitle"/>
          </p:nvPr>
        </p:nvSpPr>
        <p:spPr/>
        <p:txBody>
          <a:bodyPr/>
          <a:lstStyle/>
          <a:p>
            <a:pPr rtl="1">
              <a:lnSpc>
                <a:spcPct val="115000"/>
              </a:lnSpc>
              <a:spcAft>
                <a:spcPts val="1000"/>
              </a:spcAft>
            </a:pPr>
            <a:br>
              <a:rPr lang="en-US" sz="40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br>
            <a:endParaRPr lang="he-IL" dirty="0">
              <a:solidFill>
                <a:srgbClr val="0070C0"/>
              </a:solidFill>
            </a:endParaRPr>
          </a:p>
        </p:txBody>
      </p:sp>
      <p:pic>
        <p:nvPicPr>
          <p:cNvPr id="4" name="Picture 2">
            <a:extLst>
              <a:ext uri="{FF2B5EF4-FFF2-40B4-BE49-F238E27FC236}">
                <a16:creationId xmlns:a16="http://schemas.microsoft.com/office/drawing/2014/main" id="{BE167D75-ADE5-9478-78D7-A74145A8EA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2C62F3A2-28D0-EDF4-1912-25ACAB05BF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6" name="תיבת טקסט 5">
            <a:extLst>
              <a:ext uri="{FF2B5EF4-FFF2-40B4-BE49-F238E27FC236}">
                <a16:creationId xmlns:a16="http://schemas.microsoft.com/office/drawing/2014/main" id="{F5354329-6EAB-7077-B505-664AFE16C78A}"/>
              </a:ext>
            </a:extLst>
          </p:cNvPr>
          <p:cNvSpPr txBox="1"/>
          <p:nvPr/>
        </p:nvSpPr>
        <p:spPr>
          <a:xfrm>
            <a:off x="-130629" y="728335"/>
            <a:ext cx="11860753" cy="4050340"/>
          </a:xfrm>
          <a:prstGeom prst="rect">
            <a:avLst/>
          </a:prstGeom>
          <a:noFill/>
        </p:spPr>
        <p:txBody>
          <a:bodyPr wrap="square">
            <a:spAutoFit/>
          </a:bodyPr>
          <a:lstStyle/>
          <a:p>
            <a:pPr algn="r" rtl="1">
              <a:lnSpc>
                <a:spcPct val="150000"/>
              </a:lnSpc>
              <a:spcAft>
                <a:spcPts val="1000"/>
              </a:spcAft>
            </a:pPr>
            <a:r>
              <a:rPr lang="he-IL" sz="2800" kern="100" dirty="0">
                <a:effectLst/>
                <a:latin typeface="Calibri" panose="020F0502020204030204" pitchFamily="34" charset="0"/>
                <a:ea typeface="Calibri" panose="020F0502020204030204" pitchFamily="34" charset="0"/>
                <a:cs typeface="David" panose="020E0502060401010101" pitchFamily="34" charset="-79"/>
              </a:rPr>
              <a:t>4. אני מקור אנרגייה מתחדש שֶמְּשַמֵּש להנעת סירות מפרש</a:t>
            </a:r>
            <a:r>
              <a:rPr lang="en-US" sz="2800" kern="100" dirty="0">
                <a:effectLst/>
                <a:latin typeface="David" panose="020E0502060401010101" pitchFamily="34" charset="-79"/>
                <a:ea typeface="Calibri" panose="020F0502020204030204" pitchFamily="34" charset="0"/>
                <a:cs typeface="Arial" panose="020B0604020202020204" pitchFamily="34" charset="0"/>
              </a:rPr>
              <a:t>.</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1000"/>
              </a:spcAft>
            </a:pPr>
            <a:r>
              <a:rPr lang="he-IL" sz="2800" kern="100" dirty="0">
                <a:effectLst/>
                <a:latin typeface="Calibri" panose="020F0502020204030204" pitchFamily="34" charset="0"/>
                <a:ea typeface="Calibri" panose="020F0502020204030204" pitchFamily="34" charset="0"/>
                <a:cs typeface="David" panose="020E0502060401010101" pitchFamily="34" charset="-79"/>
              </a:rPr>
              <a:t>5. אנו מקורות אנרגייה מתכלים שפולטים פחמן דו-חמצני וחומרים אחרים בזמן בעירתם</a:t>
            </a:r>
            <a:r>
              <a:rPr lang="en-US" sz="2800" kern="100" dirty="0">
                <a:effectLst/>
                <a:latin typeface="David" panose="020E0502060401010101" pitchFamily="34" charset="-79"/>
                <a:ea typeface="Calibri" panose="020F0502020204030204" pitchFamily="34" charset="0"/>
                <a:cs typeface="Arial" panose="020B0604020202020204" pitchFamily="34" charset="0"/>
              </a:rPr>
              <a:t>.</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1000"/>
              </a:spcAft>
            </a:pPr>
            <a:r>
              <a:rPr lang="he-IL" sz="2800" kern="100" dirty="0">
                <a:effectLst/>
                <a:latin typeface="Calibri" panose="020F0502020204030204" pitchFamily="34" charset="0"/>
                <a:ea typeface="Calibri" panose="020F0502020204030204" pitchFamily="34" charset="0"/>
                <a:cs typeface="David" panose="020E0502060401010101" pitchFamily="34" charset="-79"/>
              </a:rPr>
              <a:t>6. אני מקור אנרגייה מתחדש שבלעדיו לא היו מתקיימים חיים על פני כדור הארץ</a:t>
            </a:r>
            <a:r>
              <a:rPr lang="en-US" sz="2800" kern="100" dirty="0">
                <a:effectLst/>
                <a:latin typeface="David" panose="020E0502060401010101" pitchFamily="34" charset="-79"/>
                <a:ea typeface="Calibri" panose="020F0502020204030204" pitchFamily="34" charset="0"/>
                <a:cs typeface="Arial" panose="020B0604020202020204" pitchFamily="34" charset="0"/>
              </a:rPr>
              <a:t>.</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50000"/>
              </a:lnSpc>
              <a:spcAft>
                <a:spcPts val="1000"/>
              </a:spcAft>
            </a:pPr>
            <a:r>
              <a:rPr lang="he-IL" sz="2800" kern="100" dirty="0">
                <a:effectLst/>
                <a:latin typeface="Calibri" panose="020F0502020204030204" pitchFamily="34" charset="0"/>
                <a:ea typeface="Calibri" panose="020F0502020204030204" pitchFamily="34" charset="0"/>
                <a:cs typeface="David" panose="020E0502060401010101" pitchFamily="34" charset="-79"/>
              </a:rPr>
              <a:t>7. אני מקור אנרגייה מתכלה, מצב הצבירה שלי נוזל  סמיך, הצבע שלי שחור.</a:t>
            </a:r>
            <a:endParaRPr lang="en-US" sz="2800" kern="100" dirty="0">
              <a:effectLst/>
              <a:latin typeface="Calibri" panose="020F0502020204030204" pitchFamily="34" charset="0"/>
              <a:ea typeface="Calibri" panose="020F0502020204030204" pitchFamily="34" charset="0"/>
              <a:cs typeface="Arial" panose="020B0604020202020204" pitchFamily="34" charset="0"/>
            </a:endParaRPr>
          </a:p>
          <a:p>
            <a:pPr marL="457200" indent="-457200" algn="r" rtl="1">
              <a:lnSpc>
                <a:spcPct val="115000"/>
              </a:lnSpc>
              <a:spcAft>
                <a:spcPts val="1000"/>
              </a:spcAft>
              <a:buFont typeface="+mj-lt"/>
              <a:buAutoNum type="arabicPeriod"/>
            </a:pPr>
            <a:endParaRPr lang="en-US" sz="2400" kern="1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buNone/>
            </a:pPr>
            <a:r>
              <a:rPr lang="en-US" sz="1800" b="1" kern="100" dirty="0">
                <a:effectLst/>
                <a:latin typeface="David" panose="020E0502060401010101" pitchFamily="34" charset="-79"/>
                <a:ea typeface="Calibri" panose="020F0502020204030204" pitchFamily="34" charset="0"/>
                <a:cs typeface="Arial" panose="020B0604020202020204" pitchFamily="34" charset="0"/>
              </a:rPr>
              <a:t> </a:t>
            </a:r>
            <a:endParaRPr lang="en-US" sz="14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8" name="תיבת טקסט 7">
            <a:extLst>
              <a:ext uri="{FF2B5EF4-FFF2-40B4-BE49-F238E27FC236}">
                <a16:creationId xmlns:a16="http://schemas.microsoft.com/office/drawing/2014/main" id="{D17EF9A7-B6C1-CAF0-9E59-EFBAA0579BFE}"/>
              </a:ext>
            </a:extLst>
          </p:cNvPr>
          <p:cNvSpPr txBox="1"/>
          <p:nvPr/>
        </p:nvSpPr>
        <p:spPr>
          <a:xfrm>
            <a:off x="3872883" y="176621"/>
            <a:ext cx="6094520" cy="640175"/>
          </a:xfrm>
          <a:prstGeom prst="rect">
            <a:avLst/>
          </a:prstGeom>
          <a:noFill/>
        </p:spPr>
        <p:txBody>
          <a:bodyPr wrap="square">
            <a:spAutoFit/>
          </a:bodyPr>
          <a:lstStyle/>
          <a:p>
            <a:pPr algn="r" rtl="1">
              <a:lnSpc>
                <a:spcPct val="115000"/>
              </a:lnSpc>
              <a:spcAft>
                <a:spcPts val="1000"/>
              </a:spcAft>
              <a:buNone/>
            </a:pPr>
            <a:r>
              <a:rPr lang="he-IL" sz="3200" b="1" kern="100" dirty="0">
                <a:solidFill>
                  <a:srgbClr val="FF0000"/>
                </a:solidFill>
                <a:effectLst/>
                <a:latin typeface="Calibri" panose="020F0502020204030204" pitchFamily="34" charset="0"/>
                <a:ea typeface="Calibri" panose="020F0502020204030204" pitchFamily="34" charset="0"/>
                <a:cs typeface="David" panose="020E0502060401010101" pitchFamily="34" charset="-79"/>
              </a:rPr>
              <a:t>מקורות </a:t>
            </a:r>
            <a:r>
              <a:rPr lang="he-IL" sz="3200" b="1" kern="100" dirty="0" err="1">
                <a:solidFill>
                  <a:srgbClr val="FF0000"/>
                </a:solidFill>
                <a:effectLst/>
                <a:latin typeface="Calibri" panose="020F0502020204030204" pitchFamily="34" charset="0"/>
                <a:ea typeface="Calibri" panose="020F0502020204030204" pitchFamily="34" charset="0"/>
                <a:cs typeface="David" panose="020E0502060401010101" pitchFamily="34" charset="-79"/>
              </a:rPr>
              <a:t>אנרגייה</a:t>
            </a:r>
            <a:r>
              <a:rPr lang="he-IL" sz="3200" b="1" kern="100" dirty="0">
                <a:solidFill>
                  <a:srgbClr val="FF0000"/>
                </a:solidFill>
                <a:effectLst/>
                <a:latin typeface="Calibri" panose="020F0502020204030204" pitchFamily="34" charset="0"/>
                <a:ea typeface="Calibri" panose="020F0502020204030204" pitchFamily="34" charset="0"/>
                <a:cs typeface="David" panose="020E0502060401010101" pitchFamily="34" charset="-79"/>
              </a:rPr>
              <a:t>  </a:t>
            </a:r>
            <a:r>
              <a:rPr lang="he-IL" sz="2000" b="1" kern="100" dirty="0">
                <a:effectLst/>
                <a:latin typeface="Calibri" panose="020F0502020204030204" pitchFamily="34" charset="0"/>
                <a:ea typeface="Calibri" panose="020F0502020204030204" pitchFamily="34" charset="0"/>
                <a:cs typeface="David" panose="020E0502060401010101" pitchFamily="34" charset="-79"/>
              </a:rPr>
              <a:t>המשך</a:t>
            </a:r>
            <a:endParaRPr lang="en-US" sz="20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0" name="תמונה 9">
            <a:extLst>
              <a:ext uri="{FF2B5EF4-FFF2-40B4-BE49-F238E27FC236}">
                <a16:creationId xmlns:a16="http://schemas.microsoft.com/office/drawing/2014/main" id="{95808DA2-7636-33B1-ED79-ED554C408812}"/>
              </a:ext>
            </a:extLst>
          </p:cNvPr>
          <p:cNvPicPr>
            <a:picLocks noChangeAspect="1"/>
          </p:cNvPicPr>
          <p:nvPr/>
        </p:nvPicPr>
        <p:blipFill>
          <a:blip r:embed="rId5"/>
          <a:stretch>
            <a:fillRect/>
          </a:stretch>
        </p:blipFill>
        <p:spPr>
          <a:xfrm>
            <a:off x="164206" y="3777908"/>
            <a:ext cx="7912994" cy="3042076"/>
          </a:xfrm>
          <a:prstGeom prst="rect">
            <a:avLst/>
          </a:prstGeom>
        </p:spPr>
      </p:pic>
    </p:spTree>
    <p:extLst>
      <p:ext uri="{BB962C8B-B14F-4D97-AF65-F5344CB8AC3E}">
        <p14:creationId xmlns:p14="http://schemas.microsoft.com/office/powerpoint/2010/main" val="3870252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215455-13C3-E193-A3BE-9CC0EFF44C90}"/>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F68B35D8-CB00-1D5D-5DB3-094EBE65C3BC}"/>
              </a:ext>
            </a:extLst>
          </p:cNvPr>
          <p:cNvSpPr>
            <a:spLocks noGrp="1"/>
          </p:cNvSpPr>
          <p:nvPr>
            <p:ph type="ctrTitle"/>
          </p:nvPr>
        </p:nvSpPr>
        <p:spPr/>
        <p:txBody>
          <a:bodyPr/>
          <a:lstStyle/>
          <a:p>
            <a:pPr rtl="1">
              <a:lnSpc>
                <a:spcPct val="115000"/>
              </a:lnSpc>
              <a:spcAft>
                <a:spcPts val="1000"/>
              </a:spcAft>
            </a:pPr>
            <a:br>
              <a:rPr lang="en-US" sz="40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br>
            <a:endParaRPr lang="he-IL" dirty="0">
              <a:solidFill>
                <a:srgbClr val="0070C0"/>
              </a:solidFill>
            </a:endParaRPr>
          </a:p>
        </p:txBody>
      </p:sp>
      <p:pic>
        <p:nvPicPr>
          <p:cNvPr id="4" name="Picture 2">
            <a:extLst>
              <a:ext uri="{FF2B5EF4-FFF2-40B4-BE49-F238E27FC236}">
                <a16:creationId xmlns:a16="http://schemas.microsoft.com/office/drawing/2014/main" id="{BFEE8E10-8844-48E1-1C92-4A9B776072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46C2B880-F396-2C63-F5F5-56C1ED1A417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6" name="תיבת טקסט 5">
            <a:extLst>
              <a:ext uri="{FF2B5EF4-FFF2-40B4-BE49-F238E27FC236}">
                <a16:creationId xmlns:a16="http://schemas.microsoft.com/office/drawing/2014/main" id="{C165C02A-A3B6-6C9C-AC06-E681C510B6A6}"/>
              </a:ext>
            </a:extLst>
          </p:cNvPr>
          <p:cNvSpPr txBox="1"/>
          <p:nvPr/>
        </p:nvSpPr>
        <p:spPr>
          <a:xfrm>
            <a:off x="283029" y="1122363"/>
            <a:ext cx="11244941" cy="4437112"/>
          </a:xfrm>
          <a:prstGeom prst="rect">
            <a:avLst/>
          </a:prstGeom>
          <a:noFill/>
        </p:spPr>
        <p:txBody>
          <a:bodyPr wrap="square">
            <a:spAutoFit/>
          </a:bodyPr>
          <a:lstStyle/>
          <a:p>
            <a:pPr algn="r" rtl="1">
              <a:spcAft>
                <a:spcPts val="1000"/>
              </a:spcAft>
            </a:pPr>
            <a:r>
              <a:rPr lang="he-IL" sz="2800" kern="100" dirty="0">
                <a:effectLst/>
                <a:latin typeface="David" panose="020E0502060401010101" pitchFamily="34" charset="-79"/>
                <a:ea typeface="Calibri" panose="020F0502020204030204" pitchFamily="34" charset="0"/>
                <a:cs typeface="David" panose="020E0502060401010101" pitchFamily="34" charset="-79"/>
              </a:rPr>
              <a:t>1. אני מקבל קלט של אנרגייה חשמלית, ממיר אותו לתנועת מנוע ושואב אוויר</a:t>
            </a:r>
            <a:r>
              <a:rPr lang="en-US" sz="2800" kern="100" dirty="0">
                <a:effectLst/>
                <a:latin typeface="David" panose="020E0502060401010101" pitchFamily="34" charset="-79"/>
                <a:ea typeface="Calibri" panose="020F0502020204030204" pitchFamily="34" charset="0"/>
                <a:cs typeface="David" panose="020E0502060401010101" pitchFamily="34" charset="-79"/>
              </a:rPr>
              <a:t>,</a:t>
            </a:r>
          </a:p>
          <a:p>
            <a:pPr algn="r" rtl="1">
              <a:spcAft>
                <a:spcPts val="1000"/>
              </a:spcAft>
            </a:pPr>
            <a:r>
              <a:rPr lang="he-IL" sz="2800" kern="100" dirty="0">
                <a:effectLst/>
                <a:latin typeface="David" panose="020E0502060401010101" pitchFamily="34" charset="-79"/>
                <a:ea typeface="Calibri" panose="020F0502020204030204" pitchFamily="34" charset="0"/>
                <a:cs typeface="David" panose="020E0502060401010101" pitchFamily="34" charset="-79"/>
              </a:rPr>
              <a:t>     והפלט שלי הוא רצפה נקייה ושק מלא אבק.  </a:t>
            </a:r>
            <a:r>
              <a:rPr lang="he-IL" sz="2800" b="1" kern="100" dirty="0">
                <a:solidFill>
                  <a:srgbClr val="C00000"/>
                </a:solidFill>
                <a:effectLst/>
                <a:latin typeface="David" panose="020E0502060401010101" pitchFamily="34" charset="-79"/>
                <a:ea typeface="Calibri" panose="020F0502020204030204" pitchFamily="34" charset="0"/>
                <a:cs typeface="David" panose="020E0502060401010101" pitchFamily="34" charset="-79"/>
              </a:rPr>
              <a:t>מי אני?</a:t>
            </a:r>
            <a:r>
              <a:rPr lang="en-US" sz="2800" b="1" kern="100" dirty="0">
                <a:solidFill>
                  <a:srgbClr val="C00000"/>
                </a:solidFill>
                <a:latin typeface="David" panose="020E0502060401010101" pitchFamily="34" charset="-79"/>
                <a:ea typeface="Calibri" panose="020F0502020204030204" pitchFamily="34" charset="0"/>
                <a:cs typeface="David" panose="020E0502060401010101" pitchFamily="34" charset="-79"/>
              </a:rPr>
              <a:t> </a:t>
            </a:r>
            <a:endParaRPr lang="he-IL" sz="2800" b="1" kern="100" dirty="0">
              <a:solidFill>
                <a:srgbClr val="C00000"/>
              </a:solidFill>
              <a:latin typeface="David" panose="020E0502060401010101" pitchFamily="34" charset="-79"/>
              <a:ea typeface="Calibri" panose="020F0502020204030204" pitchFamily="34" charset="0"/>
              <a:cs typeface="David" panose="020E0502060401010101" pitchFamily="34" charset="-79"/>
            </a:endParaRPr>
          </a:p>
          <a:p>
            <a:pPr algn="r" rtl="1">
              <a:spcAft>
                <a:spcPts val="1000"/>
              </a:spcAft>
            </a:pPr>
            <a:endParaRPr lang="en-US" sz="2800" b="1" kern="100" dirty="0">
              <a:solidFill>
                <a:srgbClr val="C00000"/>
              </a:solidFill>
              <a:latin typeface="David" panose="020E0502060401010101" pitchFamily="34" charset="-79"/>
              <a:ea typeface="Calibri" panose="020F0502020204030204" pitchFamily="34" charset="0"/>
              <a:cs typeface="David" panose="020E0502060401010101" pitchFamily="34" charset="-79"/>
            </a:endParaRPr>
          </a:p>
          <a:p>
            <a:pPr algn="r" rtl="1">
              <a:spcAft>
                <a:spcPts val="1000"/>
              </a:spcAft>
            </a:pPr>
            <a:r>
              <a:rPr lang="he-IL" sz="2800" kern="100" dirty="0">
                <a:effectLst/>
                <a:latin typeface="David" panose="020E0502060401010101" pitchFamily="34" charset="-79"/>
                <a:ea typeface="Calibri" panose="020F0502020204030204" pitchFamily="34" charset="0"/>
                <a:cs typeface="David" panose="020E0502060401010101" pitchFamily="34" charset="-79"/>
              </a:rPr>
              <a:t>2. אני מקבל קלט של מים </a:t>
            </a:r>
            <a:r>
              <a:rPr lang="he-IL" sz="2800" kern="100" dirty="0" err="1">
                <a:effectLst/>
                <a:latin typeface="David" panose="020E0502060401010101" pitchFamily="34" charset="-79"/>
                <a:ea typeface="Calibri" panose="020F0502020204030204" pitchFamily="34" charset="0"/>
                <a:cs typeface="David" panose="020E0502060401010101" pitchFamily="34" charset="-79"/>
              </a:rPr>
              <a:t>ואנרגייה</a:t>
            </a:r>
            <a:r>
              <a:rPr lang="he-IL" sz="2800" kern="100" dirty="0">
                <a:effectLst/>
                <a:latin typeface="David" panose="020E0502060401010101" pitchFamily="34" charset="-79"/>
                <a:ea typeface="Calibri" panose="020F0502020204030204" pitchFamily="34" charset="0"/>
                <a:cs typeface="David" panose="020E0502060401010101" pitchFamily="34" charset="-79"/>
              </a:rPr>
              <a:t> חשמלית. ממיר אנרגייה חשמלית לחום והפלט  </a:t>
            </a:r>
          </a:p>
          <a:p>
            <a:pPr algn="r" rtl="1">
              <a:spcAft>
                <a:spcPts val="1000"/>
              </a:spcAft>
            </a:pPr>
            <a:r>
              <a:rPr lang="he-IL" sz="2800" kern="100" dirty="0">
                <a:latin typeface="David" panose="020E0502060401010101" pitchFamily="34" charset="-79"/>
                <a:ea typeface="Calibri" panose="020F0502020204030204" pitchFamily="34" charset="0"/>
                <a:cs typeface="David" panose="020E0502060401010101" pitchFamily="34" charset="-79"/>
              </a:rPr>
              <a:t>   </a:t>
            </a:r>
            <a:r>
              <a:rPr lang="he-IL" sz="2800" kern="100" dirty="0">
                <a:effectLst/>
                <a:latin typeface="David" panose="020E0502060401010101" pitchFamily="34" charset="-79"/>
                <a:ea typeface="Calibri" panose="020F0502020204030204" pitchFamily="34" charset="0"/>
                <a:cs typeface="David" panose="020E0502060401010101" pitchFamily="34" charset="-79"/>
              </a:rPr>
              <a:t>שלי הוא מים רותחים לתה או קפה. </a:t>
            </a:r>
            <a:r>
              <a:rPr lang="he-IL" sz="2800" b="1" kern="100" dirty="0">
                <a:solidFill>
                  <a:srgbClr val="C00000"/>
                </a:solidFill>
                <a:effectLst/>
                <a:latin typeface="David" panose="020E0502060401010101" pitchFamily="34" charset="-79"/>
                <a:ea typeface="Calibri" panose="020F0502020204030204" pitchFamily="34" charset="0"/>
                <a:cs typeface="David" panose="020E0502060401010101" pitchFamily="34" charset="-79"/>
              </a:rPr>
              <a:t>מי אני</a:t>
            </a:r>
            <a:r>
              <a:rPr lang="en-US" sz="2800" b="1" kern="100" dirty="0">
                <a:solidFill>
                  <a:srgbClr val="C00000"/>
                </a:solidFill>
                <a:effectLst/>
                <a:latin typeface="David" panose="020E0502060401010101" pitchFamily="34" charset="-79"/>
                <a:ea typeface="Calibri" panose="020F0502020204030204" pitchFamily="34" charset="0"/>
                <a:cs typeface="David" panose="020E0502060401010101" pitchFamily="34" charset="-79"/>
              </a:rPr>
              <a:t>?</a:t>
            </a:r>
            <a:endParaRPr lang="he-IL" sz="2800" b="1" kern="100" dirty="0">
              <a:solidFill>
                <a:srgbClr val="C00000"/>
              </a:solidFill>
              <a:effectLst/>
              <a:latin typeface="David" panose="020E0502060401010101" pitchFamily="34" charset="-79"/>
              <a:ea typeface="Calibri" panose="020F0502020204030204" pitchFamily="34" charset="0"/>
              <a:cs typeface="David" panose="020E0502060401010101" pitchFamily="34" charset="-79"/>
            </a:endParaRPr>
          </a:p>
          <a:p>
            <a:pPr algn="r" rtl="1">
              <a:spcAft>
                <a:spcPts val="1000"/>
              </a:spcAft>
            </a:pPr>
            <a:endParaRPr lang="en-US" sz="2800" b="1" kern="100" dirty="0">
              <a:solidFill>
                <a:srgbClr val="C00000"/>
              </a:solidFill>
              <a:effectLst/>
              <a:latin typeface="David" panose="020E0502060401010101" pitchFamily="34" charset="-79"/>
              <a:ea typeface="Calibri" panose="020F0502020204030204" pitchFamily="34" charset="0"/>
              <a:cs typeface="David" panose="020E0502060401010101" pitchFamily="34" charset="-79"/>
            </a:endParaRPr>
          </a:p>
          <a:p>
            <a:pPr algn="r" rtl="1">
              <a:spcAft>
                <a:spcPts val="1000"/>
              </a:spcAft>
            </a:pPr>
            <a:r>
              <a:rPr lang="he-IL" sz="2800" kern="100" dirty="0">
                <a:effectLst/>
                <a:latin typeface="David" panose="020E0502060401010101" pitchFamily="34" charset="-79"/>
                <a:ea typeface="Calibri" panose="020F0502020204030204" pitchFamily="34" charset="0"/>
                <a:cs typeface="David" panose="020E0502060401010101" pitchFamily="34" charset="-79"/>
              </a:rPr>
              <a:t>3. אני מקבלת קלט של אנרגייה חשמלית מידע על מיקום לווייני ויעד שהוזן, ממיר   </a:t>
            </a:r>
          </a:p>
          <a:p>
            <a:pPr algn="r" rtl="1">
              <a:spcAft>
                <a:spcPts val="1000"/>
              </a:spcAft>
            </a:pPr>
            <a:r>
              <a:rPr lang="he-IL" sz="2800" kern="100" dirty="0">
                <a:latin typeface="David" panose="020E0502060401010101" pitchFamily="34" charset="-79"/>
                <a:ea typeface="Calibri" panose="020F0502020204030204" pitchFamily="34" charset="0"/>
                <a:cs typeface="David" panose="020E0502060401010101" pitchFamily="34" charset="-79"/>
              </a:rPr>
              <a:t>   </a:t>
            </a:r>
            <a:r>
              <a:rPr lang="he-IL" sz="2800" kern="100" dirty="0">
                <a:effectLst/>
                <a:latin typeface="David" panose="020E0502060401010101" pitchFamily="34" charset="-79"/>
                <a:ea typeface="Calibri" panose="020F0502020204030204" pitchFamily="34" charset="0"/>
                <a:cs typeface="David" panose="020E0502060401010101" pitchFamily="34" charset="-79"/>
              </a:rPr>
              <a:t>מידע</a:t>
            </a:r>
            <a:r>
              <a:rPr lang="he-IL" sz="2800" kern="100" dirty="0">
                <a:latin typeface="David" panose="020E0502060401010101" pitchFamily="34" charset="-79"/>
                <a:ea typeface="Calibri" panose="020F0502020204030204" pitchFamily="34" charset="0"/>
                <a:cs typeface="David" panose="020E0502060401010101" pitchFamily="34" charset="-79"/>
              </a:rPr>
              <a:t> </a:t>
            </a:r>
            <a:r>
              <a:rPr lang="he-IL" sz="2800" kern="100" dirty="0">
                <a:effectLst/>
                <a:latin typeface="David" panose="020E0502060401010101" pitchFamily="34" charset="-79"/>
                <a:ea typeface="Calibri" panose="020F0502020204030204" pitchFamily="34" charset="0"/>
                <a:cs typeface="David" panose="020E0502060401010101" pitchFamily="34" charset="-79"/>
              </a:rPr>
              <a:t>לחישוב מסלול והפלט שלי הוא הוראות קוליות ומפה</a:t>
            </a:r>
            <a:r>
              <a:rPr lang="he-IL" sz="2800" kern="100" dirty="0">
                <a:latin typeface="David" panose="020E0502060401010101" pitchFamily="34" charset="-79"/>
                <a:ea typeface="Calibri" panose="020F0502020204030204" pitchFamily="34" charset="0"/>
                <a:cs typeface="David" panose="020E0502060401010101" pitchFamily="34" charset="-79"/>
              </a:rPr>
              <a:t> </a:t>
            </a:r>
            <a:r>
              <a:rPr lang="he-IL" sz="2800" kern="100" dirty="0">
                <a:effectLst/>
                <a:latin typeface="David" panose="020E0502060401010101" pitchFamily="34" charset="-79"/>
                <a:ea typeface="Calibri" panose="020F0502020204030204" pitchFamily="34" charset="0"/>
                <a:cs typeface="David" panose="020E0502060401010101" pitchFamily="34" charset="-79"/>
              </a:rPr>
              <a:t>על המסך. </a:t>
            </a:r>
            <a:r>
              <a:rPr lang="he-IL" sz="2800" b="1" kern="100" dirty="0">
                <a:solidFill>
                  <a:srgbClr val="C00000"/>
                </a:solidFill>
                <a:effectLst/>
                <a:latin typeface="David" panose="020E0502060401010101" pitchFamily="34" charset="-79"/>
                <a:ea typeface="Calibri" panose="020F0502020204030204" pitchFamily="34" charset="0"/>
                <a:cs typeface="David" panose="020E0502060401010101" pitchFamily="34" charset="-79"/>
              </a:rPr>
              <a:t>מי אני</a:t>
            </a:r>
            <a:r>
              <a:rPr lang="en-US" sz="2800" b="1" kern="100" dirty="0">
                <a:solidFill>
                  <a:srgbClr val="C00000"/>
                </a:solidFill>
                <a:effectLst/>
                <a:latin typeface="David" panose="020E0502060401010101" pitchFamily="34" charset="-79"/>
                <a:ea typeface="Calibri" panose="020F0502020204030204" pitchFamily="34" charset="0"/>
                <a:cs typeface="David" panose="020E0502060401010101" pitchFamily="34" charset="-79"/>
              </a:rPr>
              <a:t>?</a:t>
            </a:r>
          </a:p>
        </p:txBody>
      </p:sp>
      <p:sp>
        <p:nvSpPr>
          <p:cNvPr id="8" name="תיבת טקסט 7">
            <a:extLst>
              <a:ext uri="{FF2B5EF4-FFF2-40B4-BE49-F238E27FC236}">
                <a16:creationId xmlns:a16="http://schemas.microsoft.com/office/drawing/2014/main" id="{85E1E7D0-322F-8342-F51D-328A1EF80A75}"/>
              </a:ext>
            </a:extLst>
          </p:cNvPr>
          <p:cNvSpPr txBox="1"/>
          <p:nvPr/>
        </p:nvSpPr>
        <p:spPr>
          <a:xfrm>
            <a:off x="3048740" y="413657"/>
            <a:ext cx="6160574" cy="640175"/>
          </a:xfrm>
          <a:prstGeom prst="rect">
            <a:avLst/>
          </a:prstGeom>
          <a:noFill/>
        </p:spPr>
        <p:txBody>
          <a:bodyPr wrap="square">
            <a:spAutoFit/>
          </a:bodyPr>
          <a:lstStyle/>
          <a:p>
            <a:pPr algn="r" rtl="1">
              <a:lnSpc>
                <a:spcPct val="115000"/>
              </a:lnSpc>
              <a:spcAft>
                <a:spcPts val="1000"/>
              </a:spcAft>
              <a:buNone/>
            </a:pPr>
            <a:r>
              <a:rPr lang="he-IL" sz="3200" b="1" kern="100" dirty="0">
                <a:solidFill>
                  <a:srgbClr val="FF0000"/>
                </a:solidFill>
                <a:effectLst/>
                <a:latin typeface="David" panose="020E0502060401010101" pitchFamily="34" charset="-79"/>
                <a:ea typeface="Calibri" panose="020F0502020204030204" pitchFamily="34" charset="0"/>
                <a:cs typeface="David" panose="020E0502060401010101" pitchFamily="34" charset="-79"/>
              </a:rPr>
              <a:t>איזו מערכת טכנולוגית אני</a:t>
            </a:r>
            <a:r>
              <a:rPr lang="en-US" sz="2800" b="1" kern="100" dirty="0">
                <a:solidFill>
                  <a:srgbClr val="FF0000"/>
                </a:solidFill>
                <a:effectLst/>
                <a:latin typeface="David" panose="020E0502060401010101" pitchFamily="34" charset="-79"/>
                <a:ea typeface="Calibri" panose="020F0502020204030204" pitchFamily="34" charset="0"/>
                <a:cs typeface="David" panose="020E0502060401010101" pitchFamily="34" charset="-79"/>
              </a:rPr>
              <a:t>?</a:t>
            </a:r>
            <a:endParaRPr lang="en-US" sz="2800" kern="100" dirty="0">
              <a:solidFill>
                <a:srgbClr val="FF0000"/>
              </a:solidFill>
              <a:effectLst/>
              <a:latin typeface="David" panose="020E0502060401010101" pitchFamily="34" charset="-79"/>
              <a:ea typeface="Calibri" panose="020F0502020204030204" pitchFamily="34" charset="0"/>
              <a:cs typeface="David" panose="020E0502060401010101" pitchFamily="34" charset="-79"/>
            </a:endParaRPr>
          </a:p>
        </p:txBody>
      </p:sp>
      <p:pic>
        <p:nvPicPr>
          <p:cNvPr id="3" name="תמונה 2">
            <a:extLst>
              <a:ext uri="{FF2B5EF4-FFF2-40B4-BE49-F238E27FC236}">
                <a16:creationId xmlns:a16="http://schemas.microsoft.com/office/drawing/2014/main" id="{ABF4B9A6-ACE2-13CC-0C40-178C0F0075D7}"/>
              </a:ext>
            </a:extLst>
          </p:cNvPr>
          <p:cNvPicPr>
            <a:picLocks noChangeAspect="1"/>
          </p:cNvPicPr>
          <p:nvPr/>
        </p:nvPicPr>
        <p:blipFill>
          <a:blip r:embed="rId5"/>
          <a:stretch>
            <a:fillRect/>
          </a:stretch>
        </p:blipFill>
        <p:spPr>
          <a:xfrm>
            <a:off x="378643" y="5136488"/>
            <a:ext cx="1767150" cy="1838457"/>
          </a:xfrm>
          <a:prstGeom prst="rect">
            <a:avLst/>
          </a:prstGeom>
        </p:spPr>
      </p:pic>
    </p:spTree>
    <p:extLst>
      <p:ext uri="{BB962C8B-B14F-4D97-AF65-F5344CB8AC3E}">
        <p14:creationId xmlns:p14="http://schemas.microsoft.com/office/powerpoint/2010/main" val="3209963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0517D-FD3E-C90A-E5F6-3C200DBF0EC8}"/>
            </a:ext>
          </a:extLst>
        </p:cNvPr>
        <p:cNvGrpSpPr/>
        <p:nvPr/>
      </p:nvGrpSpPr>
      <p:grpSpPr>
        <a:xfrm>
          <a:off x="0" y="0"/>
          <a:ext cx="0" cy="0"/>
          <a:chOff x="0" y="0"/>
          <a:chExt cx="0" cy="0"/>
        </a:xfrm>
      </p:grpSpPr>
      <p:sp>
        <p:nvSpPr>
          <p:cNvPr id="2" name="כותרת 1">
            <a:extLst>
              <a:ext uri="{FF2B5EF4-FFF2-40B4-BE49-F238E27FC236}">
                <a16:creationId xmlns:a16="http://schemas.microsoft.com/office/drawing/2014/main" id="{50C4F364-BB3B-8113-20C4-05B37B53AC29}"/>
              </a:ext>
            </a:extLst>
          </p:cNvPr>
          <p:cNvSpPr>
            <a:spLocks noGrp="1"/>
          </p:cNvSpPr>
          <p:nvPr>
            <p:ph type="ctrTitle"/>
          </p:nvPr>
        </p:nvSpPr>
        <p:spPr/>
        <p:txBody>
          <a:bodyPr/>
          <a:lstStyle/>
          <a:p>
            <a:pPr rtl="1">
              <a:lnSpc>
                <a:spcPct val="115000"/>
              </a:lnSpc>
              <a:spcAft>
                <a:spcPts val="1000"/>
              </a:spcAft>
            </a:pPr>
            <a:br>
              <a:rPr lang="en-US" sz="4000" kern="100" dirty="0">
                <a:solidFill>
                  <a:srgbClr val="0070C0"/>
                </a:solidFill>
                <a:effectLst/>
                <a:latin typeface="Calibri" panose="020F0502020204030204" pitchFamily="34" charset="0"/>
                <a:ea typeface="Calibri" panose="020F0502020204030204" pitchFamily="34" charset="0"/>
                <a:cs typeface="Arial" panose="020B0604020202020204" pitchFamily="34" charset="0"/>
              </a:rPr>
            </a:br>
            <a:endParaRPr lang="he-IL" dirty="0">
              <a:solidFill>
                <a:srgbClr val="0070C0"/>
              </a:solidFill>
            </a:endParaRPr>
          </a:p>
        </p:txBody>
      </p:sp>
      <p:pic>
        <p:nvPicPr>
          <p:cNvPr id="4" name="Picture 2">
            <a:extLst>
              <a:ext uri="{FF2B5EF4-FFF2-40B4-BE49-F238E27FC236}">
                <a16:creationId xmlns:a16="http://schemas.microsoft.com/office/drawing/2014/main" id="{5FB67C00-A285-693C-0CFF-4DBF66F55F3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78230" y="126206"/>
            <a:ext cx="1030313" cy="499915"/>
          </a:xfrm>
          <a:prstGeom prst="rect">
            <a:avLst/>
          </a:prstGeom>
        </p:spPr>
      </p:pic>
      <p:pic>
        <p:nvPicPr>
          <p:cNvPr id="5" name="Picture 4">
            <a:extLst>
              <a:ext uri="{FF2B5EF4-FFF2-40B4-BE49-F238E27FC236}">
                <a16:creationId xmlns:a16="http://schemas.microsoft.com/office/drawing/2014/main" id="{07DD1C6C-258C-4F86-4C74-B7FD5FF15E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733" y="-19863"/>
            <a:ext cx="1042506" cy="591363"/>
          </a:xfrm>
          <a:prstGeom prst="rect">
            <a:avLst/>
          </a:prstGeom>
        </p:spPr>
      </p:pic>
      <p:sp>
        <p:nvSpPr>
          <p:cNvPr id="6" name="תיבת טקסט 5">
            <a:extLst>
              <a:ext uri="{FF2B5EF4-FFF2-40B4-BE49-F238E27FC236}">
                <a16:creationId xmlns:a16="http://schemas.microsoft.com/office/drawing/2014/main" id="{DC1F5F53-8363-28B6-DCDF-6C3CC7D0B161}"/>
              </a:ext>
            </a:extLst>
          </p:cNvPr>
          <p:cNvSpPr txBox="1"/>
          <p:nvPr/>
        </p:nvSpPr>
        <p:spPr>
          <a:xfrm>
            <a:off x="994084" y="1762818"/>
            <a:ext cx="10624458" cy="4007251"/>
          </a:xfrm>
          <a:prstGeom prst="rect">
            <a:avLst/>
          </a:prstGeom>
          <a:noFill/>
        </p:spPr>
        <p:txBody>
          <a:bodyPr wrap="square">
            <a:spAutoFit/>
          </a:bodyPr>
          <a:lstStyle/>
          <a:p>
            <a:pPr algn="r" rtl="1">
              <a:lnSpc>
                <a:spcPct val="115000"/>
              </a:lnSpc>
              <a:spcAft>
                <a:spcPts val="1000"/>
              </a:spcAft>
            </a:pPr>
            <a:r>
              <a:rPr lang="he-IL" sz="2800" kern="100" dirty="0">
                <a:effectLst/>
                <a:latin typeface="David" panose="020E0502060401010101" pitchFamily="34" charset="-79"/>
                <a:ea typeface="Calibri" panose="020F0502020204030204" pitchFamily="34" charset="0"/>
                <a:cs typeface="David" panose="020E0502060401010101" pitchFamily="34" charset="-79"/>
              </a:rPr>
              <a:t>4. אני מקבל קלט של אנרגייה חשמלית ומידע באמצעות קוד, תג או טביעת אצבע</a:t>
            </a:r>
            <a:r>
              <a:rPr lang="en-US" sz="2800" kern="100" dirty="0">
                <a:effectLst/>
                <a:latin typeface="David" panose="020E0502060401010101" pitchFamily="34" charset="-79"/>
                <a:ea typeface="Calibri" panose="020F0502020204030204" pitchFamily="34" charset="0"/>
                <a:cs typeface="David" panose="020E0502060401010101" pitchFamily="34" charset="-79"/>
              </a:rPr>
              <a:t>,</a:t>
            </a:r>
            <a:r>
              <a:rPr lang="he-IL" sz="2800" kern="100" dirty="0">
                <a:effectLst/>
                <a:latin typeface="David" panose="020E0502060401010101" pitchFamily="34" charset="-79"/>
                <a:ea typeface="Calibri" panose="020F0502020204030204" pitchFamily="34" charset="0"/>
                <a:cs typeface="David" panose="020E0502060401010101" pitchFamily="34" charset="-79"/>
              </a:rPr>
              <a:t>  </a:t>
            </a:r>
          </a:p>
          <a:p>
            <a:pPr algn="r" rtl="1">
              <a:lnSpc>
                <a:spcPct val="115000"/>
              </a:lnSpc>
              <a:spcAft>
                <a:spcPts val="1000"/>
              </a:spcAft>
            </a:pPr>
            <a:r>
              <a:rPr lang="he-IL" sz="2800" kern="100" dirty="0">
                <a:latin typeface="David" panose="020E0502060401010101" pitchFamily="34" charset="-79"/>
                <a:ea typeface="Calibri" panose="020F0502020204030204" pitchFamily="34" charset="0"/>
                <a:cs typeface="David" panose="020E0502060401010101" pitchFamily="34" charset="-79"/>
              </a:rPr>
              <a:t>   </a:t>
            </a:r>
            <a:r>
              <a:rPr lang="he-IL" sz="2800" kern="100" dirty="0">
                <a:effectLst/>
                <a:latin typeface="David" panose="020E0502060401010101" pitchFamily="34" charset="-79"/>
                <a:ea typeface="Calibri" panose="020F0502020204030204" pitchFamily="34" charset="0"/>
                <a:cs typeface="David" panose="020E0502060401010101" pitchFamily="34" charset="-79"/>
              </a:rPr>
              <a:t>ממיר אותו לאות חשמלי, והפלט שלי הוא פתיחת דלת או התרעה.  </a:t>
            </a:r>
            <a:r>
              <a:rPr lang="he-IL" sz="2800" b="1" kern="100" dirty="0">
                <a:solidFill>
                  <a:srgbClr val="C00000"/>
                </a:solidFill>
                <a:effectLst/>
                <a:latin typeface="David" panose="020E0502060401010101" pitchFamily="34" charset="-79"/>
                <a:ea typeface="Calibri" panose="020F0502020204030204" pitchFamily="34" charset="0"/>
                <a:cs typeface="David" panose="020E0502060401010101" pitchFamily="34" charset="-79"/>
              </a:rPr>
              <a:t>מי אני</a:t>
            </a:r>
            <a:r>
              <a:rPr lang="en-US" sz="2800" b="1" kern="100" dirty="0">
                <a:solidFill>
                  <a:srgbClr val="C00000"/>
                </a:solidFill>
                <a:effectLst/>
                <a:latin typeface="David" panose="020E0502060401010101" pitchFamily="34" charset="-79"/>
                <a:ea typeface="Calibri" panose="020F0502020204030204" pitchFamily="34" charset="0"/>
                <a:cs typeface="David" panose="020E0502060401010101" pitchFamily="34" charset="-79"/>
              </a:rPr>
              <a:t>?</a:t>
            </a:r>
          </a:p>
          <a:p>
            <a:pPr algn="r" rtl="1">
              <a:spcAft>
                <a:spcPts val="1000"/>
              </a:spcAft>
            </a:pPr>
            <a:r>
              <a:rPr lang="he-IL" sz="2800" kern="100" dirty="0">
                <a:effectLst/>
                <a:latin typeface="David" panose="020E0502060401010101" pitchFamily="34" charset="-79"/>
                <a:ea typeface="Calibri" panose="020F0502020204030204" pitchFamily="34" charset="0"/>
                <a:cs typeface="David" panose="020E0502060401010101" pitchFamily="34" charset="-79"/>
              </a:rPr>
              <a:t>5. אני מקבל קלט של אנרגיית אור השמש בעזרת קולטים, מקבל קלט של </a:t>
            </a:r>
          </a:p>
          <a:p>
            <a:pPr algn="r" rtl="1">
              <a:spcAft>
                <a:spcPts val="1000"/>
              </a:spcAft>
            </a:pPr>
            <a:r>
              <a:rPr lang="he-IL" sz="2800" kern="100" dirty="0">
                <a:latin typeface="David" panose="020E0502060401010101" pitchFamily="34" charset="-79"/>
                <a:ea typeface="Calibri" panose="020F0502020204030204" pitchFamily="34" charset="0"/>
                <a:cs typeface="David" panose="020E0502060401010101" pitchFamily="34" charset="-79"/>
              </a:rPr>
              <a:t>    </a:t>
            </a:r>
            <a:r>
              <a:rPr lang="he-IL" sz="2800" kern="100" dirty="0">
                <a:effectLst/>
                <a:latin typeface="David" panose="020E0502060401010101" pitchFamily="34" charset="-79"/>
                <a:ea typeface="Calibri" panose="020F0502020204030204" pitchFamily="34" charset="0"/>
                <a:cs typeface="David" panose="020E0502060401010101" pitchFamily="34" charset="-79"/>
              </a:rPr>
              <a:t>טמפרטורה מחיישן שבדוד המים, ממיר את אנרגיית האור לחום במים, והפלט </a:t>
            </a:r>
          </a:p>
          <a:p>
            <a:pPr algn="r" rtl="1">
              <a:spcAft>
                <a:spcPts val="1000"/>
              </a:spcAft>
            </a:pPr>
            <a:r>
              <a:rPr lang="he-IL" sz="2800" kern="100" dirty="0">
                <a:latin typeface="David" panose="020E0502060401010101" pitchFamily="34" charset="-79"/>
                <a:ea typeface="Calibri" panose="020F0502020204030204" pitchFamily="34" charset="0"/>
                <a:cs typeface="David" panose="020E0502060401010101" pitchFamily="34" charset="-79"/>
              </a:rPr>
              <a:t>    </a:t>
            </a:r>
            <a:r>
              <a:rPr lang="he-IL" sz="2800" kern="100" dirty="0">
                <a:effectLst/>
                <a:latin typeface="David" panose="020E0502060401010101" pitchFamily="34" charset="-79"/>
                <a:ea typeface="Calibri" panose="020F0502020204030204" pitchFamily="34" charset="0"/>
                <a:cs typeface="David" panose="020E0502060401010101" pitchFamily="34" charset="-79"/>
              </a:rPr>
              <a:t>שלי הוא מים חמים למקלחת. </a:t>
            </a:r>
            <a:r>
              <a:rPr lang="he-IL" sz="2800" b="1" kern="100" dirty="0">
                <a:solidFill>
                  <a:srgbClr val="C00000"/>
                </a:solidFill>
                <a:effectLst/>
                <a:latin typeface="David" panose="020E0502060401010101" pitchFamily="34" charset="-79"/>
                <a:ea typeface="Calibri" panose="020F0502020204030204" pitchFamily="34" charset="0"/>
                <a:cs typeface="David" panose="020E0502060401010101" pitchFamily="34" charset="-79"/>
              </a:rPr>
              <a:t>מי אני?</a:t>
            </a:r>
            <a:endParaRPr lang="en-US" sz="2800" b="1" kern="100" dirty="0">
              <a:solidFill>
                <a:srgbClr val="C00000"/>
              </a:solidFill>
              <a:effectLst/>
              <a:latin typeface="David" panose="020E0502060401010101" pitchFamily="34" charset="-79"/>
              <a:ea typeface="Calibri" panose="020F0502020204030204" pitchFamily="34" charset="0"/>
              <a:cs typeface="David" panose="020E0502060401010101" pitchFamily="34" charset="-79"/>
            </a:endParaRPr>
          </a:p>
          <a:p>
            <a:pPr algn="r" rtl="1">
              <a:spcAft>
                <a:spcPts val="1000"/>
              </a:spcAft>
            </a:pPr>
            <a:r>
              <a:rPr lang="he-IL" sz="2800" kern="100" dirty="0">
                <a:effectLst/>
                <a:latin typeface="David" panose="020E0502060401010101" pitchFamily="34" charset="-79"/>
                <a:ea typeface="Calibri" panose="020F0502020204030204" pitchFamily="34" charset="0"/>
                <a:cs typeface="David" panose="020E0502060401010101" pitchFamily="34" charset="-79"/>
              </a:rPr>
              <a:t>6. אני קולט אנרגייה כימית משרירי הרגליים, ממיר אותה לאנרגיית תנועה של </a:t>
            </a:r>
          </a:p>
          <a:p>
            <a:pPr algn="r" rtl="1">
              <a:spcAft>
                <a:spcPts val="1000"/>
              </a:spcAft>
            </a:pPr>
            <a:r>
              <a:rPr lang="he-IL" sz="2800" kern="100" dirty="0">
                <a:latin typeface="David" panose="020E0502060401010101" pitchFamily="34" charset="-79"/>
                <a:ea typeface="Calibri" panose="020F0502020204030204" pitchFamily="34" charset="0"/>
                <a:cs typeface="David" panose="020E0502060401010101" pitchFamily="34" charset="-79"/>
              </a:rPr>
              <a:t>   </a:t>
            </a:r>
            <a:r>
              <a:rPr lang="he-IL" sz="2800" kern="100" dirty="0">
                <a:effectLst/>
                <a:latin typeface="David" panose="020E0502060401010101" pitchFamily="34" charset="-79"/>
                <a:ea typeface="Calibri" panose="020F0502020204030204" pitchFamily="34" charset="0"/>
                <a:cs typeface="David" panose="020E0502060401010101" pitchFamily="34" charset="-79"/>
              </a:rPr>
              <a:t>הגלגלים</a:t>
            </a:r>
            <a:r>
              <a:rPr lang="he-IL" sz="2800" kern="100" dirty="0">
                <a:latin typeface="David" panose="020E0502060401010101" pitchFamily="34" charset="-79"/>
                <a:ea typeface="Calibri" panose="020F0502020204030204" pitchFamily="34" charset="0"/>
                <a:cs typeface="David" panose="020E0502060401010101" pitchFamily="34" charset="-79"/>
              </a:rPr>
              <a:t>,</a:t>
            </a:r>
            <a:r>
              <a:rPr lang="en-US" sz="2800" kern="100" dirty="0">
                <a:effectLst/>
                <a:latin typeface="David" panose="020E0502060401010101" pitchFamily="34" charset="-79"/>
                <a:ea typeface="Calibri" panose="020F0502020204030204" pitchFamily="34" charset="0"/>
                <a:cs typeface="David" panose="020E0502060401010101" pitchFamily="34" charset="-79"/>
              </a:rPr>
              <a:t> </a:t>
            </a:r>
            <a:r>
              <a:rPr lang="he-IL" sz="2800" kern="100" dirty="0">
                <a:effectLst/>
                <a:latin typeface="David" panose="020E0502060401010101" pitchFamily="34" charset="-79"/>
                <a:ea typeface="Calibri" panose="020F0502020204030204" pitchFamily="34" charset="0"/>
                <a:cs typeface="David" panose="020E0502060401010101" pitchFamily="34" charset="-79"/>
              </a:rPr>
              <a:t>והפלט הרצוי שלי הוא הגעה ליעד. </a:t>
            </a:r>
            <a:r>
              <a:rPr lang="he-IL" sz="2800" b="1" kern="100" dirty="0">
                <a:solidFill>
                  <a:srgbClr val="C00000"/>
                </a:solidFill>
                <a:effectLst/>
                <a:latin typeface="David" panose="020E0502060401010101" pitchFamily="34" charset="-79"/>
                <a:ea typeface="Calibri" panose="020F0502020204030204" pitchFamily="34" charset="0"/>
                <a:cs typeface="David" panose="020E0502060401010101" pitchFamily="34" charset="-79"/>
              </a:rPr>
              <a:t>מי אני</a:t>
            </a:r>
            <a:r>
              <a:rPr lang="en-US" sz="2800" b="1" kern="100" dirty="0">
                <a:solidFill>
                  <a:srgbClr val="C00000"/>
                </a:solidFill>
                <a:effectLst/>
                <a:latin typeface="David" panose="020E0502060401010101" pitchFamily="34" charset="-79"/>
                <a:ea typeface="Calibri" panose="020F0502020204030204" pitchFamily="34" charset="0"/>
                <a:cs typeface="David" panose="020E0502060401010101" pitchFamily="34" charset="-79"/>
              </a:rPr>
              <a:t>?</a:t>
            </a:r>
          </a:p>
        </p:txBody>
      </p:sp>
      <p:sp>
        <p:nvSpPr>
          <p:cNvPr id="7" name="תיבת טקסט 6">
            <a:extLst>
              <a:ext uri="{FF2B5EF4-FFF2-40B4-BE49-F238E27FC236}">
                <a16:creationId xmlns:a16="http://schemas.microsoft.com/office/drawing/2014/main" id="{F06258EA-A771-D1EA-FA06-82DA87E0248D}"/>
              </a:ext>
            </a:extLst>
          </p:cNvPr>
          <p:cNvSpPr txBox="1"/>
          <p:nvPr/>
        </p:nvSpPr>
        <p:spPr>
          <a:xfrm>
            <a:off x="3259053" y="874382"/>
            <a:ext cx="6094520" cy="640175"/>
          </a:xfrm>
          <a:prstGeom prst="rect">
            <a:avLst/>
          </a:prstGeom>
          <a:noFill/>
        </p:spPr>
        <p:txBody>
          <a:bodyPr wrap="square">
            <a:spAutoFit/>
          </a:bodyPr>
          <a:lstStyle/>
          <a:p>
            <a:pPr>
              <a:lnSpc>
                <a:spcPct val="115000"/>
              </a:lnSpc>
              <a:spcAft>
                <a:spcPts val="1000"/>
              </a:spcAft>
            </a:pPr>
            <a:r>
              <a:rPr lang="he-IL" sz="3200" b="1" kern="100" dirty="0">
                <a:solidFill>
                  <a:srgbClr val="FF0000"/>
                </a:solidFill>
                <a:effectLst/>
                <a:latin typeface="David" panose="020E0502060401010101" pitchFamily="34" charset="-79"/>
                <a:ea typeface="Calibri" panose="020F0502020204030204" pitchFamily="34" charset="0"/>
                <a:cs typeface="David" panose="020E0502060401010101" pitchFamily="34" charset="-79"/>
              </a:rPr>
              <a:t>איזו מערכת טכנולוגית אני</a:t>
            </a:r>
            <a:r>
              <a:rPr lang="en-US" sz="2800" kern="100" dirty="0">
                <a:solidFill>
                  <a:srgbClr val="FF0000"/>
                </a:solidFill>
                <a:effectLst/>
                <a:latin typeface="David" panose="020E0502060401010101" pitchFamily="34" charset="-79"/>
                <a:ea typeface="Calibri" panose="020F0502020204030204" pitchFamily="34" charset="0"/>
                <a:cs typeface="David" panose="020E0502060401010101" pitchFamily="34" charset="-79"/>
              </a:rPr>
              <a:t>?</a:t>
            </a:r>
            <a:r>
              <a:rPr lang="he-IL" sz="2000" b="1" kern="100" dirty="0">
                <a:latin typeface="David" panose="020E0502060401010101" pitchFamily="34" charset="-79"/>
                <a:ea typeface="Calibri" panose="020F0502020204030204" pitchFamily="34" charset="0"/>
                <a:cs typeface="David" panose="020E0502060401010101" pitchFamily="34" charset="-79"/>
              </a:rPr>
              <a:t>  המשך</a:t>
            </a:r>
            <a:endParaRPr lang="en-US" sz="2000" kern="100" dirty="0">
              <a:effectLst/>
              <a:latin typeface="David" panose="020E0502060401010101" pitchFamily="34" charset="-79"/>
              <a:ea typeface="Calibri" panose="020F0502020204030204" pitchFamily="34" charset="0"/>
              <a:cs typeface="David" panose="020E0502060401010101" pitchFamily="34" charset="-79"/>
            </a:endParaRPr>
          </a:p>
        </p:txBody>
      </p:sp>
      <p:pic>
        <p:nvPicPr>
          <p:cNvPr id="9" name="תמונה 8">
            <a:extLst>
              <a:ext uri="{FF2B5EF4-FFF2-40B4-BE49-F238E27FC236}">
                <a16:creationId xmlns:a16="http://schemas.microsoft.com/office/drawing/2014/main" id="{9B1E1708-C0F2-E040-EC9F-8E99B8BB3667}"/>
              </a:ext>
            </a:extLst>
          </p:cNvPr>
          <p:cNvPicPr>
            <a:picLocks noChangeAspect="1"/>
          </p:cNvPicPr>
          <p:nvPr/>
        </p:nvPicPr>
        <p:blipFill>
          <a:blip r:embed="rId5"/>
          <a:stretch>
            <a:fillRect/>
          </a:stretch>
        </p:blipFill>
        <p:spPr>
          <a:xfrm>
            <a:off x="744402" y="4616654"/>
            <a:ext cx="2154413" cy="2241346"/>
          </a:xfrm>
          <a:prstGeom prst="rect">
            <a:avLst/>
          </a:prstGeom>
        </p:spPr>
      </p:pic>
    </p:spTree>
    <p:extLst>
      <p:ext uri="{BB962C8B-B14F-4D97-AF65-F5344CB8AC3E}">
        <p14:creationId xmlns:p14="http://schemas.microsoft.com/office/powerpoint/2010/main" val="2928805733"/>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712</TotalTime>
  <Words>2656</Words>
  <Application>Microsoft Office PowerPoint</Application>
  <PresentationFormat>Widescreen</PresentationFormat>
  <Paragraphs>306</Paragraphs>
  <Slides>28</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Arial</vt:lpstr>
      <vt:lpstr>Calibri</vt:lpstr>
      <vt:lpstr>Calibri Light</vt:lpstr>
      <vt:lpstr>David</vt:lpstr>
      <vt:lpstr>FbSpoiler-Bold</vt:lpstr>
      <vt:lpstr>FbSpoiler-Regular</vt:lpstr>
      <vt:lpstr>Wingdings</vt:lpstr>
      <vt:lpstr>ערכת נושא Office</vt:lpstr>
      <vt:lpstr>טריוויה מדע וטכנולוגיה כיתה ו </vt:lpstr>
      <vt:lpstr> </vt:lpstr>
      <vt:lpstr> </vt:lpstr>
      <vt:lpstr>הנחיות</vt:lpstr>
      <vt:lpstr> </vt:lpstr>
      <vt:lpstr> </vt:lpstr>
      <vt:lpstr> </vt:lpstr>
      <vt:lpstr> </vt:lpstr>
      <vt:lpstr> </vt:lpstr>
      <vt:lpstr> תחנת חשמל - מי אנחנו?  </vt:lpstr>
      <vt:lpstr>PowerPoint Presentation</vt:lpstr>
      <vt:lpstr>PowerPoint Presentation</vt:lpstr>
      <vt:lpstr>מערכת העצבים</vt:lpstr>
      <vt:lpstr>PowerPoint Presentation</vt:lpstr>
      <vt:lpstr> </vt:lpstr>
      <vt:lpstr> </vt:lpstr>
      <vt:lpstr> </vt:lpstr>
      <vt:lpstr> </vt:lpstr>
      <vt:lpstr> </vt:lpstr>
      <vt:lpstr>PowerPoint Presentation</vt:lpstr>
      <vt:lpstr> </vt:lpstr>
      <vt:lpstr> </vt:lpstr>
      <vt:lpstr>PowerPoint Presentation</vt:lpstr>
      <vt:lpstr>PowerPoint Presentation</vt:lpstr>
      <vt:lpstr> </vt:lpstr>
      <vt:lpstr>  מארגי מזון : נכון /לא נכון</vt:lpstr>
      <vt:lpstr>איזה סוג קשר גומלין אני?</vt:lpstr>
      <vt:lpstr>אל מילון המושגים בספר</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noga mishan</dc:creator>
  <cp:lastModifiedBy>miri dressler</cp:lastModifiedBy>
  <cp:revision>13</cp:revision>
  <dcterms:created xsi:type="dcterms:W3CDTF">2026-03-23T05:20:13Z</dcterms:created>
  <dcterms:modified xsi:type="dcterms:W3CDTF">2026-05-11T10:10:40Z</dcterms:modified>
</cp:coreProperties>
</file>