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8"/>
  </p:notesMasterIdLst>
  <p:sldIdLst>
    <p:sldId id="256" r:id="rId2"/>
    <p:sldId id="266" r:id="rId3"/>
    <p:sldId id="300" r:id="rId4"/>
    <p:sldId id="280" r:id="rId5"/>
    <p:sldId id="269" r:id="rId6"/>
    <p:sldId id="289" r:id="rId7"/>
    <p:sldId id="290" r:id="rId8"/>
    <p:sldId id="265" r:id="rId9"/>
    <p:sldId id="264" r:id="rId10"/>
    <p:sldId id="262" r:id="rId11"/>
    <p:sldId id="292" r:id="rId12"/>
    <p:sldId id="291" r:id="rId13"/>
    <p:sldId id="293" r:id="rId14"/>
    <p:sldId id="297" r:id="rId15"/>
    <p:sldId id="295" r:id="rId16"/>
    <p:sldId id="299" r:id="rId17"/>
    <p:sldId id="298" r:id="rId18"/>
    <p:sldId id="301" r:id="rId19"/>
    <p:sldId id="302" r:id="rId20"/>
    <p:sldId id="303" r:id="rId21"/>
    <p:sldId id="304" r:id="rId22"/>
    <p:sldId id="306" r:id="rId23"/>
    <p:sldId id="307" r:id="rId24"/>
    <p:sldId id="308" r:id="rId25"/>
    <p:sldId id="309" r:id="rId26"/>
    <p:sldId id="310" r:id="rId27"/>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i dressler" initials="md" lastIdx="13" clrIdx="0">
    <p:extLst>
      <p:ext uri="{19B8F6BF-5375-455C-9EA6-DF929625EA0E}">
        <p15:presenceInfo xmlns:p15="http://schemas.microsoft.com/office/powerpoint/2012/main" userId="1621ad8585f3c8db" providerId="Windows Live"/>
      </p:ext>
    </p:extLst>
  </p:cmAuthor>
  <p:cmAuthor id="2" name="Sigal Zehavy" initials="SZ" lastIdx="1" clrIdx="1">
    <p:extLst>
      <p:ext uri="{19B8F6BF-5375-455C-9EA6-DF929625EA0E}">
        <p15:presenceInfo xmlns:p15="http://schemas.microsoft.com/office/powerpoint/2012/main" userId="Sigal Zehavy" providerId="None"/>
      </p:ext>
    </p:extLst>
  </p:cmAuthor>
  <p:cmAuthor id="3" name="noga mishan" initials="nm" lastIdx="28" clrIdx="2">
    <p:extLst>
      <p:ext uri="{19B8F6BF-5375-455C-9EA6-DF929625EA0E}">
        <p15:presenceInfo xmlns:p15="http://schemas.microsoft.com/office/powerpoint/2012/main" userId="802d01ca9850f5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13" autoAdjust="0"/>
    <p:restoredTop sz="88566" autoAdjust="0"/>
  </p:normalViewPr>
  <p:slideViewPr>
    <p:cSldViewPr snapToGrid="0">
      <p:cViewPr varScale="1">
        <p:scale>
          <a:sx n="54" d="100"/>
          <a:sy n="54" d="100"/>
        </p:scale>
        <p:origin x="648" y="65"/>
      </p:cViewPr>
      <p:guideLst/>
    </p:cSldViewPr>
  </p:slideViewPr>
  <p:notesTextViewPr>
    <p:cViewPr>
      <p:scale>
        <a:sx n="1" d="1"/>
        <a:sy n="1" d="1"/>
      </p:scale>
      <p:origin x="0" y="0"/>
    </p:cViewPr>
  </p:notesTextViewPr>
  <p:sorterViewPr>
    <p:cViewPr>
      <p:scale>
        <a:sx n="100" d="100"/>
        <a:sy n="100" d="100"/>
      </p:scale>
      <p:origin x="0" y="-127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8794452-6883-4A77-AA5E-638B10D9200A}" type="datetimeFigureOut">
              <a:rPr lang="he-IL" smtClean="0"/>
              <a:t>כ"ג/אייר/תשפ"ו</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FC1C4FBE-3911-47D8-A6B8-90B36D12C2AE}" type="slidenum">
              <a:rPr lang="he-IL" smtClean="0"/>
              <a:t>‹#›</a:t>
            </a:fld>
            <a:endParaRPr lang="he-IL"/>
          </a:p>
        </p:txBody>
      </p:sp>
    </p:spTree>
    <p:extLst>
      <p:ext uri="{BB962C8B-B14F-4D97-AF65-F5344CB8AC3E}">
        <p14:creationId xmlns:p14="http://schemas.microsoft.com/office/powerpoint/2010/main" val="248454293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1C4FBE-3911-47D8-A6B8-90B36D12C2AE}" type="slidenum">
              <a:rPr lang="he-IL" smtClean="0"/>
              <a:t>3</a:t>
            </a:fld>
            <a:endParaRPr lang="he-IL"/>
          </a:p>
        </p:txBody>
      </p:sp>
    </p:spTree>
    <p:extLst>
      <p:ext uri="{BB962C8B-B14F-4D97-AF65-F5344CB8AC3E}">
        <p14:creationId xmlns:p14="http://schemas.microsoft.com/office/powerpoint/2010/main" val="3679600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i="0" u="none" strike="noStrike" baseline="0" dirty="0">
                <a:latin typeface="FbSpoiler-Regular"/>
              </a:rPr>
              <a:t>פתרון החידות</a:t>
            </a:r>
            <a:r>
              <a:rPr lang="he-IL" sz="1200" b="0" i="0" u="none" strike="noStrike" baseline="0" dirty="0">
                <a:latin typeface="FbSpoiler-Regular"/>
              </a:rPr>
              <a:t>: 1. מוצק-קרח, נוזל-מים , גז- אדי מים, 2. נוזל, 3. נוזל- מים, וגז-אדי מים, 4. אדי מים, 5. מוצק, 6. נוזל.       </a:t>
            </a: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13</a:t>
            </a:fld>
            <a:endParaRPr lang="he-IL"/>
          </a:p>
        </p:txBody>
      </p:sp>
    </p:spTree>
    <p:extLst>
      <p:ext uri="{BB962C8B-B14F-4D97-AF65-F5344CB8AC3E}">
        <p14:creationId xmlns:p14="http://schemas.microsoft.com/office/powerpoint/2010/main" val="744359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i="0" u="none" strike="noStrike" baseline="0" dirty="0">
                <a:latin typeface="FbSpoiler-Regular"/>
              </a:rPr>
              <a:t>פתרון החידות</a:t>
            </a:r>
            <a:r>
              <a:rPr lang="he-IL" sz="1200" b="0" i="0" u="none" strike="noStrike" baseline="0" dirty="0">
                <a:latin typeface="FbSpoiler-Regular"/>
              </a:rPr>
              <a:t>: 1.התכה, 2. התעבות, 3.  התאדות,  4.  התמצקות, הקפאה,  5. אדי מים , 6. טיפות מים, גבישי קרח, 7. גז - אדי מים, 8. חימום</a:t>
            </a: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14</a:t>
            </a:fld>
            <a:endParaRPr lang="he-IL"/>
          </a:p>
        </p:txBody>
      </p:sp>
    </p:spTree>
    <p:extLst>
      <p:ext uri="{BB962C8B-B14F-4D97-AF65-F5344CB8AC3E}">
        <p14:creationId xmlns:p14="http://schemas.microsoft.com/office/powerpoint/2010/main" val="3010745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i="0" u="none" strike="noStrike" baseline="0" dirty="0">
                <a:latin typeface="FbSpoiler-Regular"/>
              </a:rPr>
              <a:t>פתרון החידות</a:t>
            </a:r>
            <a:r>
              <a:rPr lang="he-IL" sz="1200" b="0" i="0" u="none" strike="noStrike" baseline="0" dirty="0">
                <a:latin typeface="FbSpoiler-Regular"/>
              </a:rPr>
              <a:t>: 1. מתאדים, 2. מתעבים, 3. משקעים, 4. מי תהום, 5. לנחלים ולנהרות, ים,  6. חוזר</a:t>
            </a: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15</a:t>
            </a:fld>
            <a:endParaRPr lang="he-IL"/>
          </a:p>
        </p:txBody>
      </p:sp>
    </p:spTree>
    <p:extLst>
      <p:ext uri="{BB962C8B-B14F-4D97-AF65-F5344CB8AC3E}">
        <p14:creationId xmlns:p14="http://schemas.microsoft.com/office/powerpoint/2010/main" val="353922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i="0" u="none" strike="noStrike" baseline="0" dirty="0">
                <a:latin typeface="FbSpoiler-Regular"/>
              </a:rPr>
              <a:t>פתרון החידות</a:t>
            </a:r>
            <a:r>
              <a:rPr lang="he-IL" sz="1200" b="0" i="0" u="none" strike="noStrike" baseline="0" dirty="0">
                <a:latin typeface="FbSpoiler-Regular"/>
              </a:rPr>
              <a:t>: 1. שפכים: מים מזוהמים המכילים שאריות מזון, סבון, שומנים וחומרים נוספים, 2. מפעל לטיהור שפכים, 3. בחקלאות – גידול פרחים והשקית צמחי נוי (לא למאכל),  4.  התפלת מים, 5. טפטפות, 6. סגירת ברזים כאשר המים לא בשימוש, תיקון נזילות. </a:t>
            </a: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16</a:t>
            </a:fld>
            <a:endParaRPr lang="he-IL"/>
          </a:p>
        </p:txBody>
      </p:sp>
    </p:spTree>
    <p:extLst>
      <p:ext uri="{BB962C8B-B14F-4D97-AF65-F5344CB8AC3E}">
        <p14:creationId xmlns:p14="http://schemas.microsoft.com/office/powerpoint/2010/main" val="4294536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i="0" u="none" strike="noStrike" baseline="0" dirty="0">
                <a:latin typeface="FbSpoiler-Regular"/>
              </a:rPr>
              <a:t>פתרון החידות</a:t>
            </a:r>
            <a:r>
              <a:rPr lang="he-IL" sz="1200" b="0" i="0" u="none" strike="noStrike" baseline="0" dirty="0">
                <a:latin typeface="FbSpoiler-Regular"/>
              </a:rPr>
              <a:t>: 1.אטמוספרה, 2 .גזים: חנקן, חמצן וגזים נוספים כמו אדי מים פחמן דו חמצני,  3. חמצן,  4. חנקן,  5. חמצן, 6. ניפוח צמיגים, בלונים וכדורים, בעירה, 7. גז פחמן דו חמצני, אפר, פיח, גזים רעילים</a:t>
            </a: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17</a:t>
            </a:fld>
            <a:endParaRPr lang="he-IL"/>
          </a:p>
        </p:txBody>
      </p:sp>
    </p:spTree>
    <p:extLst>
      <p:ext uri="{BB962C8B-B14F-4D97-AF65-F5344CB8AC3E}">
        <p14:creationId xmlns:p14="http://schemas.microsoft.com/office/powerpoint/2010/main" val="202898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1" i="0" u="none" strike="noStrike" baseline="0" dirty="0">
                <a:latin typeface="FbSpoiler-Regular"/>
              </a:rPr>
              <a:t>פתרון החידות</a:t>
            </a:r>
            <a:r>
              <a:rPr lang="he-IL" sz="1200" b="0" i="0" u="none" strike="noStrike" baseline="0" dirty="0">
                <a:latin typeface="FbSpoiler-Regular"/>
              </a:rPr>
              <a:t>: 1. מזון ומים ל</a:t>
            </a:r>
            <a:r>
              <a:rPr lang="he-IL" sz="1200" kern="1200" dirty="0">
                <a:solidFill>
                  <a:schemeClr val="tx1"/>
                </a:solidFill>
                <a:effectLst/>
                <a:latin typeface="+mn-lt"/>
                <a:ea typeface="+mn-ea"/>
                <a:cs typeface="+mn-cs"/>
              </a:rPr>
              <a:t>קיבה ולמעיים, אוויר לריאות, הגנה וקליטת מידע לעור, איברי חוש, 2</a:t>
            </a:r>
            <a:r>
              <a:rPr lang="he-IL" sz="1200" kern="1200" baseline="0" dirty="0">
                <a:solidFill>
                  <a:schemeClr val="tx1"/>
                </a:solidFill>
                <a:effectLst/>
                <a:latin typeface="+mn-lt"/>
                <a:ea typeface="+mn-ea"/>
                <a:cs typeface="+mn-cs"/>
              </a:rPr>
              <a:t> </a:t>
            </a:r>
            <a:r>
              <a:rPr lang="he-IL" sz="1200" kern="1200" dirty="0">
                <a:solidFill>
                  <a:schemeClr val="tx1"/>
                </a:solidFill>
                <a:effectLst/>
                <a:latin typeface="+mn-lt"/>
                <a:ea typeface="+mn-ea"/>
                <a:cs typeface="+mn-cs"/>
              </a:rPr>
              <a:t>. תנועה לשרירים ושלד, נשימה לריאות, הזנה לקיבה ולמעיים, אברי חישה,</a:t>
            </a:r>
            <a:r>
              <a:rPr lang="he-IL" sz="1200" kern="1200" baseline="0" dirty="0">
                <a:solidFill>
                  <a:schemeClr val="tx1"/>
                </a:solidFill>
                <a:effectLst/>
                <a:latin typeface="+mn-lt"/>
                <a:ea typeface="+mn-ea"/>
                <a:cs typeface="+mn-cs"/>
              </a:rPr>
              <a:t> 3</a:t>
            </a:r>
            <a:r>
              <a:rPr lang="he-IL" sz="1200" kern="1200" dirty="0">
                <a:solidFill>
                  <a:schemeClr val="tx1"/>
                </a:solidFill>
                <a:effectLst/>
                <a:latin typeface="+mn-lt"/>
                <a:ea typeface="+mn-ea"/>
                <a:cs typeface="+mn-cs"/>
              </a:rPr>
              <a:t>. ריאות למערכת הנשימה, שלד ושרירים למערכת התנועה, לב וכלי דם למערכת ההובלה, מוח ואיברי חושים למערכת העצבים, קיבה ומעיים למערכת העיכול. </a:t>
            </a: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18</a:t>
            </a:fld>
            <a:endParaRPr lang="he-IL"/>
          </a:p>
        </p:txBody>
      </p:sp>
    </p:spTree>
    <p:extLst>
      <p:ext uri="{BB962C8B-B14F-4D97-AF65-F5344CB8AC3E}">
        <p14:creationId xmlns:p14="http://schemas.microsoft.com/office/powerpoint/2010/main" val="1635336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1" i="0" u="none" strike="noStrike" baseline="0" dirty="0">
                <a:latin typeface="FbSpoiler-Regular"/>
              </a:rPr>
              <a:t>פתרון החידות</a:t>
            </a:r>
            <a:r>
              <a:rPr lang="he-IL" sz="1200" b="0" i="0" u="none" strike="noStrike" baseline="0" dirty="0">
                <a:latin typeface="FbSpoiler-Regular"/>
              </a:rPr>
              <a:t>: </a:t>
            </a:r>
            <a:r>
              <a:rPr lang="he-IL" sz="1200" kern="1200" dirty="0">
                <a:solidFill>
                  <a:schemeClr val="tx1"/>
                </a:solidFill>
                <a:effectLst/>
                <a:latin typeface="+mn-lt"/>
                <a:ea typeface="+mn-ea"/>
                <a:cs typeface="+mn-cs"/>
              </a:rPr>
              <a:t>1. תאים, 2. אברים, 3. מערכת, 4. עור, 5. תאי עור, 6. תאי חישה, 7. בלוטות זיעה</a:t>
            </a: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19</a:t>
            </a:fld>
            <a:endParaRPr lang="he-IL"/>
          </a:p>
        </p:txBody>
      </p:sp>
    </p:spTree>
    <p:extLst>
      <p:ext uri="{BB962C8B-B14F-4D97-AF65-F5344CB8AC3E}">
        <p14:creationId xmlns:p14="http://schemas.microsoft.com/office/powerpoint/2010/main" val="4236134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1" i="0" u="none" strike="noStrike" baseline="0" dirty="0">
                <a:latin typeface="FbSpoiler-Regular"/>
              </a:rPr>
              <a:t>פתרון החידות</a:t>
            </a:r>
            <a:r>
              <a:rPr lang="he-IL" sz="1200" b="0" i="0" u="none" strike="noStrike" baseline="0" dirty="0">
                <a:latin typeface="FbSpoiler-Regular"/>
              </a:rPr>
              <a:t>: </a:t>
            </a:r>
            <a:r>
              <a:rPr lang="he-IL" sz="1200" kern="1200" dirty="0">
                <a:solidFill>
                  <a:schemeClr val="tx1"/>
                </a:solidFill>
                <a:effectLst/>
                <a:latin typeface="+mn-lt"/>
                <a:ea typeface="+mn-ea"/>
                <a:cs typeface="+mn-cs"/>
              </a:rPr>
              <a:t>1. לא נכון, 2. נכון, 3. נכון, 4. לא נכון, 5. לא נכון, 6. נכון.</a:t>
            </a: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20</a:t>
            </a:fld>
            <a:endParaRPr lang="he-IL"/>
          </a:p>
        </p:txBody>
      </p:sp>
    </p:spTree>
    <p:extLst>
      <p:ext uri="{BB962C8B-B14F-4D97-AF65-F5344CB8AC3E}">
        <p14:creationId xmlns:p14="http://schemas.microsoft.com/office/powerpoint/2010/main" val="1614292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1" i="0" u="none" strike="noStrike" baseline="0" dirty="0">
                <a:latin typeface="FbSpoiler-Regular"/>
              </a:rPr>
              <a:t>פתרון החידות</a:t>
            </a:r>
            <a:r>
              <a:rPr lang="he-IL" sz="1200" b="0" i="0" u="none" strike="noStrike" baseline="0" dirty="0">
                <a:latin typeface="FbSpoiler-Regular"/>
              </a:rPr>
              <a:t>: 1</a:t>
            </a:r>
            <a:r>
              <a:rPr lang="he-IL" sz="1200" kern="1200" dirty="0">
                <a:solidFill>
                  <a:schemeClr val="tx1"/>
                </a:solidFill>
                <a:effectLst/>
                <a:latin typeface="+mn-lt"/>
                <a:ea typeface="+mn-ea"/>
                <a:cs typeface="+mn-cs"/>
              </a:rPr>
              <a:t>. מפרק כדורי, 2. גידים, 3.  מפרק, 4. שרירים, 5.  שלד, 6. עצמות שטוחות, 7.מפרק צירי, 8. מפרק תפר </a:t>
            </a: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21</a:t>
            </a:fld>
            <a:endParaRPr lang="he-IL"/>
          </a:p>
        </p:txBody>
      </p:sp>
    </p:spTree>
    <p:extLst>
      <p:ext uri="{BB962C8B-B14F-4D97-AF65-F5344CB8AC3E}">
        <p14:creationId xmlns:p14="http://schemas.microsoft.com/office/powerpoint/2010/main" val="1460527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sz="1200" b="1" i="0" u="none" strike="noStrike" baseline="0" dirty="0">
                <a:latin typeface="FbSpoiler-Regular"/>
              </a:rPr>
              <a:t>פתרון החידות</a:t>
            </a:r>
            <a:r>
              <a:rPr lang="he-IL" sz="1200" b="0" i="0" u="none" strike="noStrike" baseline="0" dirty="0">
                <a:latin typeface="FbSpoiler-Regular"/>
              </a:rPr>
              <a:t>:</a:t>
            </a:r>
            <a:r>
              <a:rPr lang="en-US" sz="1200" kern="1200" dirty="0">
                <a:solidFill>
                  <a:schemeClr val="tx1"/>
                </a:solidFill>
                <a:effectLst/>
                <a:latin typeface="+mn-lt"/>
                <a:ea typeface="+mn-ea"/>
                <a:cs typeface="+mn-cs"/>
              </a:rPr>
              <a:t> </a:t>
            </a:r>
            <a:r>
              <a:rPr lang="he-IL" sz="1200" kern="1200" dirty="0">
                <a:solidFill>
                  <a:schemeClr val="tx1"/>
                </a:solidFill>
                <a:effectLst/>
                <a:latin typeface="+mn-lt"/>
                <a:ea typeface="+mn-ea"/>
                <a:cs typeface="+mn-cs"/>
              </a:rPr>
              <a:t>1. גבוה/טוב, 2. להתחזק, 3. יציבה, 4. נגביר, 5.  שיתוף פעולה, 5. מותאם.</a:t>
            </a: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22</a:t>
            </a:fld>
            <a:endParaRPr lang="he-IL"/>
          </a:p>
        </p:txBody>
      </p:sp>
    </p:spTree>
    <p:extLst>
      <p:ext uri="{BB962C8B-B14F-4D97-AF65-F5344CB8AC3E}">
        <p14:creationId xmlns:p14="http://schemas.microsoft.com/office/powerpoint/2010/main" val="895227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txBody>
          <a:bodyPr/>
          <a:lstStyle/>
          <a:p>
            <a:endParaRPr lang="he-IL"/>
          </a:p>
        </p:txBody>
      </p:sp>
      <p:sp>
        <p:nvSpPr>
          <p:cNvPr id="3" name="מציין מיקום של הערות 2"/>
          <p:cNvSpPr>
            <a:spLocks noGrp="1"/>
          </p:cNvSpPr>
          <p:nvPr>
            <p:ph type="body" idx="1"/>
          </p:nvPr>
        </p:nvSpPr>
        <p:spPr/>
        <p:txBody>
          <a:bodyPr/>
          <a:lstStyle/>
          <a:p>
            <a:r>
              <a:rPr lang="he-IL" sz="1200" b="1" i="0" u="none" strike="noStrike" kern="1200" baseline="0" dirty="0">
                <a:solidFill>
                  <a:schemeClr val="tx1"/>
                </a:solidFill>
                <a:latin typeface="+mn-lt"/>
                <a:ea typeface="+mn-ea"/>
                <a:cs typeface="+mn-cs"/>
              </a:rPr>
              <a:t>פתרון החידות: </a:t>
            </a:r>
            <a:r>
              <a:rPr lang="he-IL" sz="1200" b="0" i="0" u="none" strike="noStrike" kern="1200" baseline="0" dirty="0">
                <a:solidFill>
                  <a:schemeClr val="tx1"/>
                </a:solidFill>
                <a:latin typeface="+mn-lt"/>
                <a:ea typeface="+mn-ea"/>
                <a:cs typeface="+mn-cs"/>
              </a:rPr>
              <a:t>1. התרבות, 2. נשימה ותנועה, 3. הזנה, 4. תקשורת והתרבות, 5. תנועה, 6. תנועה והזנה</a:t>
            </a: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5</a:t>
            </a:fld>
            <a:endParaRPr lang="he-IL"/>
          </a:p>
        </p:txBody>
      </p:sp>
    </p:spTree>
    <p:extLst>
      <p:ext uri="{BB962C8B-B14F-4D97-AF65-F5344CB8AC3E}">
        <p14:creationId xmlns:p14="http://schemas.microsoft.com/office/powerpoint/2010/main" val="252006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sz="1200" b="1" i="0" u="none" strike="noStrike" baseline="0" dirty="0">
                <a:latin typeface="FbSpoiler-Regular"/>
              </a:rPr>
              <a:t>פתרון החידות</a:t>
            </a:r>
            <a:r>
              <a:rPr lang="he-IL" sz="1200" b="0" i="0" u="none" strike="noStrike" baseline="0" dirty="0">
                <a:latin typeface="FbSpoiler-Regular"/>
              </a:rPr>
              <a:t>: </a:t>
            </a:r>
            <a:r>
              <a:rPr lang="he-IL" sz="1200" kern="1200" dirty="0">
                <a:solidFill>
                  <a:schemeClr val="tx1"/>
                </a:solidFill>
                <a:effectLst/>
                <a:latin typeface="+mn-lt"/>
                <a:ea typeface="+mn-ea"/>
                <a:cs typeface="+mn-cs"/>
              </a:rPr>
              <a:t>1. אטב / מהדק סיכות, 2.  פותחן, 3, משקפת, משקפיים, טלסקופ,  4.  מגדלת, משקפי ראייה, מיקרוסקופ, 5. מסננת, 6. סכין, מכונה לחיתוך לחם.</a:t>
            </a: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23</a:t>
            </a:fld>
            <a:endParaRPr lang="he-IL"/>
          </a:p>
        </p:txBody>
      </p:sp>
    </p:spTree>
    <p:extLst>
      <p:ext uri="{BB962C8B-B14F-4D97-AF65-F5344CB8AC3E}">
        <p14:creationId xmlns:p14="http://schemas.microsoft.com/office/powerpoint/2010/main" val="3502840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sz="1200" b="1" i="0" u="none" strike="noStrike" baseline="0" dirty="0">
                <a:latin typeface="FbSpoiler-Regular"/>
              </a:rPr>
              <a:t>פתרון החידות</a:t>
            </a:r>
            <a:r>
              <a:rPr lang="he-IL" sz="1200" b="0" i="0" u="none" strike="noStrike" baseline="0" dirty="0">
                <a:latin typeface="FbSpoiler-Regular"/>
              </a:rPr>
              <a:t>: </a:t>
            </a:r>
            <a:r>
              <a:rPr lang="he-IL" sz="1200" b="0" i="0" u="none" strike="noStrike" kern="1200" baseline="0" dirty="0">
                <a:solidFill>
                  <a:schemeClr val="tx1"/>
                </a:solidFill>
                <a:effectLst/>
                <a:latin typeface="+mn-lt"/>
                <a:ea typeface="+mn-ea"/>
                <a:cs typeface="+mn-cs"/>
              </a:rPr>
              <a:t>טמפרטורה מתאימה</a:t>
            </a: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24</a:t>
            </a:fld>
            <a:endParaRPr lang="he-IL"/>
          </a:p>
        </p:txBody>
      </p:sp>
    </p:spTree>
    <p:extLst>
      <p:ext uri="{BB962C8B-B14F-4D97-AF65-F5344CB8AC3E}">
        <p14:creationId xmlns:p14="http://schemas.microsoft.com/office/powerpoint/2010/main" val="2155166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sz="1200" b="1" i="0" u="none" strike="noStrike" baseline="0" dirty="0">
                <a:latin typeface="FbSpoiler-Regular"/>
              </a:rPr>
              <a:t>פתרון החידות</a:t>
            </a:r>
            <a:r>
              <a:rPr lang="he-IL" sz="1200" b="0" i="0" u="none" strike="noStrike" baseline="0" dirty="0">
                <a:latin typeface="FbSpoiler-Regular"/>
              </a:rPr>
              <a:t>:</a:t>
            </a:r>
            <a:r>
              <a:rPr lang="he-IL" sz="1200" kern="1200" dirty="0">
                <a:solidFill>
                  <a:schemeClr val="tx1"/>
                </a:solidFill>
                <a:effectLst/>
                <a:latin typeface="+mn-lt"/>
                <a:ea typeface="+mn-ea"/>
                <a:cs typeface="+mn-cs"/>
              </a:rPr>
              <a:t> 1. לא, 2. כן, 3.לא, 4. כן, 5. כן, 6. לא, 7. כן, 8. לא, 9. כן, 10. כן.</a:t>
            </a: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25</a:t>
            </a:fld>
            <a:endParaRPr lang="he-IL"/>
          </a:p>
        </p:txBody>
      </p:sp>
    </p:spTree>
    <p:extLst>
      <p:ext uri="{BB962C8B-B14F-4D97-AF65-F5344CB8AC3E}">
        <p14:creationId xmlns:p14="http://schemas.microsoft.com/office/powerpoint/2010/main" val="1667840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txBody>
          <a:bodyPr/>
          <a:lstStyle/>
          <a:p>
            <a:endParaRPr lang="he-IL"/>
          </a:p>
        </p:txBody>
      </p:sp>
      <p:sp>
        <p:nvSpPr>
          <p:cNvPr id="3" name="מציין מיקום של הערות 2"/>
          <p:cNvSpPr>
            <a:spLocks noGrp="1"/>
          </p:cNvSpPr>
          <p:nvPr>
            <p:ph type="body" idx="1"/>
          </p:nvPr>
        </p:nvSpPr>
        <p:spPr/>
        <p:txBody>
          <a:bodyPr/>
          <a:lstStyle/>
          <a:p>
            <a:r>
              <a:rPr lang="he-IL" sz="1200" b="1" i="0" u="none" strike="noStrike" kern="1200" baseline="0" dirty="0">
                <a:solidFill>
                  <a:schemeClr val="tx1"/>
                </a:solidFill>
                <a:latin typeface="+mn-lt"/>
                <a:ea typeface="+mn-ea"/>
                <a:cs typeface="+mn-cs"/>
              </a:rPr>
              <a:t>פתרון החידות: </a:t>
            </a:r>
            <a:r>
              <a:rPr lang="he-IL" sz="1200" b="0" i="0" u="none" strike="noStrike" kern="1200" baseline="0" dirty="0">
                <a:solidFill>
                  <a:schemeClr val="tx1"/>
                </a:solidFill>
                <a:latin typeface="+mn-lt"/>
                <a:ea typeface="+mn-ea"/>
                <a:cs typeface="+mn-cs"/>
              </a:rPr>
              <a:t>1. הגנה, טמפרטורה מתאימה, מזון ומים 2. חמצן, 3. מזון, </a:t>
            </a:r>
            <a:r>
              <a:rPr lang="he-IL" sz="1200" b="0" i="0" u="none" strike="noStrike" kern="1200" baseline="0" dirty="0">
                <a:solidFill>
                  <a:srgbClr val="FF0000"/>
                </a:solidFill>
                <a:latin typeface="+mn-lt"/>
                <a:ea typeface="+mn-ea"/>
                <a:cs typeface="+mn-cs"/>
              </a:rPr>
              <a:t>מים</a:t>
            </a:r>
            <a:r>
              <a:rPr lang="he-IL" sz="1200" b="0" i="0" u="none" strike="noStrike" kern="1200" baseline="0" dirty="0">
                <a:solidFill>
                  <a:schemeClr val="tx1"/>
                </a:solidFill>
                <a:latin typeface="+mn-lt"/>
                <a:ea typeface="+mn-ea"/>
                <a:cs typeface="+mn-cs"/>
              </a:rPr>
              <a:t> 4. מזון 5. מרחב מחיה, טמפרטורה מתאימה, מזון,  6. מזון</a:t>
            </a: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6</a:t>
            </a:fld>
            <a:endParaRPr lang="he-IL"/>
          </a:p>
        </p:txBody>
      </p:sp>
    </p:spTree>
    <p:extLst>
      <p:ext uri="{BB962C8B-B14F-4D97-AF65-F5344CB8AC3E}">
        <p14:creationId xmlns:p14="http://schemas.microsoft.com/office/powerpoint/2010/main" val="2512955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txBody>
          <a:bodyPr/>
          <a:lstStyle/>
          <a:p>
            <a:endParaRPr lang="he-IL"/>
          </a:p>
        </p:txBody>
      </p:sp>
      <p:sp>
        <p:nvSpPr>
          <p:cNvPr id="3" name="מציין מיקום של הערות 2"/>
          <p:cNvSpPr>
            <a:spLocks noGrp="1"/>
          </p:cNvSpPr>
          <p:nvPr>
            <p:ph type="body" idx="1"/>
          </p:nvPr>
        </p:nvSpPr>
        <p:spPr/>
        <p:txBody>
          <a:bodyPr/>
          <a:lstStyle/>
          <a:p>
            <a:pPr algn="r"/>
            <a:r>
              <a:rPr lang="he-IL" sz="1200" b="1" i="0" u="none" strike="noStrike" kern="1200" baseline="0" dirty="0">
                <a:solidFill>
                  <a:schemeClr val="tx1"/>
                </a:solidFill>
                <a:latin typeface="+mn-lt"/>
                <a:ea typeface="+mn-ea"/>
                <a:cs typeface="+mn-cs"/>
              </a:rPr>
              <a:t>פתרון החידות</a:t>
            </a:r>
            <a:r>
              <a:rPr lang="he-IL" sz="1200" b="0" i="0" u="none" strike="noStrike" kern="1200" baseline="0" dirty="0">
                <a:solidFill>
                  <a:schemeClr val="tx1"/>
                </a:solidFill>
                <a:latin typeface="+mn-lt"/>
                <a:ea typeface="+mn-ea"/>
                <a:cs typeface="+mn-cs"/>
              </a:rPr>
              <a:t>: 1. התאמה במבנה גוף, 2. התאמה בהתנהגות, 3. התאמה במבנה גוף, 4. התאמה במבנה גוף, 5. התאמה בהתנהגות, 6. התאמה בהתנהגות.</a:t>
            </a: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7</a:t>
            </a:fld>
            <a:endParaRPr lang="he-IL"/>
          </a:p>
        </p:txBody>
      </p:sp>
    </p:spTree>
    <p:extLst>
      <p:ext uri="{BB962C8B-B14F-4D97-AF65-F5344CB8AC3E}">
        <p14:creationId xmlns:p14="http://schemas.microsoft.com/office/powerpoint/2010/main" val="3337160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txBody>
          <a:bodyPr/>
          <a:lstStyle/>
          <a:p>
            <a:endParaRPr lang="he-IL"/>
          </a:p>
        </p:txBody>
      </p:sp>
      <p:sp>
        <p:nvSpPr>
          <p:cNvPr id="3" name="מציין מיקום של הערות 2"/>
          <p:cNvSpPr>
            <a:spLocks noGrp="1"/>
          </p:cNvSpPr>
          <p:nvPr>
            <p:ph type="body" idx="1"/>
          </p:nvPr>
        </p:nvSpPr>
        <p:spPr/>
        <p:txBody>
          <a:bodyPr/>
          <a:lstStyle/>
          <a:p>
            <a:pPr algn="r"/>
            <a:r>
              <a:rPr lang="he-IL" sz="1200" b="1" i="0" u="none" strike="noStrike" kern="1200" baseline="0" dirty="0">
                <a:solidFill>
                  <a:schemeClr val="tx1"/>
                </a:solidFill>
                <a:latin typeface="+mn-lt"/>
                <a:ea typeface="+mn-ea"/>
                <a:cs typeface="+mn-cs"/>
              </a:rPr>
              <a:t>פתרון החידות</a:t>
            </a:r>
            <a:r>
              <a:rPr lang="he-IL" sz="1200" b="0" i="0" u="none" strike="noStrike" kern="1200" baseline="0" dirty="0">
                <a:solidFill>
                  <a:schemeClr val="tx1"/>
                </a:solidFill>
                <a:latin typeface="+mn-lt"/>
                <a:ea typeface="+mn-ea"/>
                <a:cs typeface="+mn-cs"/>
              </a:rPr>
              <a:t>: 1. זוחלים, 2. דו- חיים, 3.עופות, 4. יונקים, 5. יונקים, 6. חרקים, 7. רכיכות, 8. דגים.</a:t>
            </a: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8</a:t>
            </a:fld>
            <a:endParaRPr lang="he-IL"/>
          </a:p>
        </p:txBody>
      </p:sp>
    </p:spTree>
    <p:extLst>
      <p:ext uri="{BB962C8B-B14F-4D97-AF65-F5344CB8AC3E}">
        <p14:creationId xmlns:p14="http://schemas.microsoft.com/office/powerpoint/2010/main" val="2596943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1" i="0" u="none" strike="noStrike" kern="1200" baseline="0" dirty="0">
                <a:solidFill>
                  <a:schemeClr val="tx1"/>
                </a:solidFill>
                <a:latin typeface="+mn-lt"/>
                <a:ea typeface="+mn-ea"/>
                <a:cs typeface="+mn-cs"/>
              </a:rPr>
              <a:t>פתרון החידות: </a:t>
            </a:r>
            <a:r>
              <a:rPr lang="he-IL" sz="1200" b="0" i="0" u="none" strike="noStrike" kern="1200" baseline="0" dirty="0">
                <a:solidFill>
                  <a:schemeClr val="tx1"/>
                </a:solidFill>
                <a:latin typeface="+mn-lt"/>
                <a:ea typeface="+mn-ea"/>
                <a:cs typeface="+mn-cs"/>
              </a:rPr>
              <a:t> 1. דו חיים, 2. זוחלים, 3. עופות, 4. יונקים, 5. דגים, 6. חרקים</a:t>
            </a:r>
          </a:p>
          <a:p>
            <a:r>
              <a:rPr lang="he-IL" sz="1200" b="0" i="0" u="none" strike="noStrike" kern="1200" baseline="0" dirty="0">
                <a:solidFill>
                  <a:schemeClr val="tx1"/>
                </a:solidFill>
                <a:latin typeface="+mn-lt"/>
                <a:ea typeface="+mn-ea"/>
                <a:cs typeface="+mn-cs"/>
              </a:rPr>
              <a:t> 9 </a:t>
            </a: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9</a:t>
            </a:fld>
            <a:endParaRPr lang="he-IL"/>
          </a:p>
        </p:txBody>
      </p:sp>
    </p:spTree>
    <p:extLst>
      <p:ext uri="{BB962C8B-B14F-4D97-AF65-F5344CB8AC3E}">
        <p14:creationId xmlns:p14="http://schemas.microsoft.com/office/powerpoint/2010/main" val="3412421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i="0" u="none" strike="noStrike" baseline="0" dirty="0">
                <a:latin typeface="FbSpoiler-Regular"/>
              </a:rPr>
              <a:t>פתרון החידות</a:t>
            </a:r>
            <a:r>
              <a:rPr lang="he-IL" sz="1200" b="0" i="0" u="none" strike="noStrike" baseline="0" dirty="0">
                <a:latin typeface="FbSpoiler-Regular"/>
              </a:rPr>
              <a:t>: 1. מזון וכסות, 2. מזון, 3. מזון, נוי והנאה , 4.  נשיאת משאות, הנאה וספורט , 5. שמירה, צייד, ליווי עיוורים, שעשוע, בילוש, 6. הנאה, 7.  מזון</a:t>
            </a:r>
          </a:p>
          <a:p>
            <a:pPr algn="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10</a:t>
            </a:fld>
            <a:endParaRPr lang="he-IL"/>
          </a:p>
        </p:txBody>
      </p:sp>
    </p:spTree>
    <p:extLst>
      <p:ext uri="{BB962C8B-B14F-4D97-AF65-F5344CB8AC3E}">
        <p14:creationId xmlns:p14="http://schemas.microsoft.com/office/powerpoint/2010/main" val="3179309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i="0" u="none" strike="noStrike" baseline="0" dirty="0">
                <a:latin typeface="FbSpoiler-Regular"/>
              </a:rPr>
              <a:t>פתרון החידות</a:t>
            </a:r>
            <a:r>
              <a:rPr lang="he-IL" sz="1200" b="0" i="0" u="none" strike="noStrike" baseline="0" dirty="0">
                <a:latin typeface="FbSpoiler-Regular"/>
              </a:rPr>
              <a:t>:  </a:t>
            </a:r>
            <a:r>
              <a:rPr lang="he-IL" sz="1200" b="1" i="0" u="none" strike="noStrike" baseline="0" dirty="0">
                <a:latin typeface="FbSpoiler-Regular"/>
              </a:rPr>
              <a:t>בעלי חיים שנכחדו</a:t>
            </a:r>
            <a:r>
              <a:rPr lang="he-IL" sz="1200" b="0" i="0" u="none" strike="noStrike" baseline="0" dirty="0">
                <a:latin typeface="FbSpoiler-Regular"/>
              </a:rPr>
              <a:t>: 1. יחמור, 3. דב סורי, 4. ברדלס, 6. היפופוטם, 7. תנין היאור</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i="0" u="none" strike="noStrike" baseline="0" dirty="0">
                <a:latin typeface="FbSpoiler-Regular"/>
              </a:rPr>
              <a:t>בעלי חיים בסכנת הכחדה </a:t>
            </a:r>
            <a:r>
              <a:rPr lang="he-IL" sz="1200" b="0" i="0" u="none" strike="noStrike" baseline="0" dirty="0">
                <a:latin typeface="FbSpoiler-Regular"/>
              </a:rPr>
              <a:t>: 2. צבי הנגב, 5. עטלפי חרקים , 8. צב רך, 9. נמר המדבר.</a:t>
            </a: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11</a:t>
            </a:fld>
            <a:endParaRPr lang="he-IL"/>
          </a:p>
        </p:txBody>
      </p:sp>
    </p:spTree>
    <p:extLst>
      <p:ext uri="{BB962C8B-B14F-4D97-AF65-F5344CB8AC3E}">
        <p14:creationId xmlns:p14="http://schemas.microsoft.com/office/powerpoint/2010/main" val="1250369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i="0" u="none" strike="noStrike" baseline="0" dirty="0">
                <a:latin typeface="FbSpoiler-Regular"/>
              </a:rPr>
              <a:t>פתרון החידות</a:t>
            </a:r>
            <a:r>
              <a:rPr lang="he-IL" sz="1200" b="0" i="0" u="none" strike="noStrike" baseline="0" dirty="0">
                <a:latin typeface="FbSpoiler-Regular"/>
              </a:rPr>
              <a:t>: 1. </a:t>
            </a:r>
            <a:r>
              <a:rPr lang="he-IL" sz="1200" b="0" i="0" u="none" strike="noStrike" baseline="0" dirty="0" err="1">
                <a:latin typeface="FbSpoiler-Regular"/>
              </a:rPr>
              <a:t>אוקינוסים</a:t>
            </a:r>
            <a:r>
              <a:rPr lang="he-IL" sz="1200" b="0" i="0" u="none" strike="noStrike" baseline="0" dirty="0">
                <a:latin typeface="FbSpoiler-Regular"/>
              </a:rPr>
              <a:t>, 2. מי תהום, 3. קרחונים בקטבים, 4. מלוח, 5. הידרוספרה, 6. הדחת אסלה, 7. מים מתוקים </a:t>
            </a: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12</a:t>
            </a:fld>
            <a:endParaRPr lang="he-IL"/>
          </a:p>
        </p:txBody>
      </p:sp>
    </p:spTree>
    <p:extLst>
      <p:ext uri="{BB962C8B-B14F-4D97-AF65-F5344CB8AC3E}">
        <p14:creationId xmlns:p14="http://schemas.microsoft.com/office/powerpoint/2010/main" val="3402143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93AE77E-2C51-8388-7266-933D942B2F31}"/>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8706F84C-6558-8B3B-4A84-DC5154D8D3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888A1F7F-8F12-8D4D-D8F1-F8A3046F5675}"/>
              </a:ext>
            </a:extLst>
          </p:cNvPr>
          <p:cNvSpPr>
            <a:spLocks noGrp="1"/>
          </p:cNvSpPr>
          <p:nvPr>
            <p:ph type="dt" sz="half" idx="10"/>
          </p:nvPr>
        </p:nvSpPr>
        <p:spPr/>
        <p:txBody>
          <a:bodyPr/>
          <a:lstStyle/>
          <a:p>
            <a:fld id="{AF65F613-4EEB-4F77-A471-FD5A1AB28BB1}" type="datetimeFigureOut">
              <a:rPr lang="he-IL" smtClean="0"/>
              <a:t>כ"ג/אייר/תשפ"ו</a:t>
            </a:fld>
            <a:endParaRPr lang="he-IL"/>
          </a:p>
        </p:txBody>
      </p:sp>
      <p:sp>
        <p:nvSpPr>
          <p:cNvPr id="5" name="מציין מיקום של כותרת תחתונה 4">
            <a:extLst>
              <a:ext uri="{FF2B5EF4-FFF2-40B4-BE49-F238E27FC236}">
                <a16:creationId xmlns:a16="http://schemas.microsoft.com/office/drawing/2014/main" id="{AB3A6E93-C7EB-598F-267F-A4DD320D236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BC1712A1-0B30-4C96-F5E9-3CB8EED86EEB}"/>
              </a:ext>
            </a:extLst>
          </p:cNvPr>
          <p:cNvSpPr>
            <a:spLocks noGrp="1"/>
          </p:cNvSpPr>
          <p:nvPr>
            <p:ph type="sldNum" sz="quarter" idx="12"/>
          </p:nvPr>
        </p:nvSpPr>
        <p:spPr/>
        <p:txBody>
          <a:bodyPr/>
          <a:lstStyle/>
          <a:p>
            <a:fld id="{D4BBCD34-1986-468B-B8D0-0B8E07792B21}" type="slidenum">
              <a:rPr lang="he-IL" smtClean="0"/>
              <a:t>‹#›</a:t>
            </a:fld>
            <a:endParaRPr lang="he-IL"/>
          </a:p>
        </p:txBody>
      </p:sp>
    </p:spTree>
    <p:extLst>
      <p:ext uri="{BB962C8B-B14F-4D97-AF65-F5344CB8AC3E}">
        <p14:creationId xmlns:p14="http://schemas.microsoft.com/office/powerpoint/2010/main" val="35567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E3739D7-0BAE-B179-76A8-FF2CF19A7C5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9FEB3658-40EB-2F10-B18A-2451901B74D3}"/>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0908F49D-7D4A-D62E-5E4B-67DF3E16734A}"/>
              </a:ext>
            </a:extLst>
          </p:cNvPr>
          <p:cNvSpPr>
            <a:spLocks noGrp="1"/>
          </p:cNvSpPr>
          <p:nvPr>
            <p:ph type="dt" sz="half" idx="10"/>
          </p:nvPr>
        </p:nvSpPr>
        <p:spPr/>
        <p:txBody>
          <a:bodyPr/>
          <a:lstStyle/>
          <a:p>
            <a:fld id="{AF65F613-4EEB-4F77-A471-FD5A1AB28BB1}" type="datetimeFigureOut">
              <a:rPr lang="he-IL" smtClean="0"/>
              <a:t>כ"ג/אייר/תשפ"ו</a:t>
            </a:fld>
            <a:endParaRPr lang="he-IL"/>
          </a:p>
        </p:txBody>
      </p:sp>
      <p:sp>
        <p:nvSpPr>
          <p:cNvPr id="5" name="מציין מיקום של כותרת תחתונה 4">
            <a:extLst>
              <a:ext uri="{FF2B5EF4-FFF2-40B4-BE49-F238E27FC236}">
                <a16:creationId xmlns:a16="http://schemas.microsoft.com/office/drawing/2014/main" id="{BB35A4A5-BE98-405A-04F2-D4039F87ED02}"/>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BAF8846-95AB-EEC5-7A83-5822CC072F4C}"/>
              </a:ext>
            </a:extLst>
          </p:cNvPr>
          <p:cNvSpPr>
            <a:spLocks noGrp="1"/>
          </p:cNvSpPr>
          <p:nvPr>
            <p:ph type="sldNum" sz="quarter" idx="12"/>
          </p:nvPr>
        </p:nvSpPr>
        <p:spPr/>
        <p:txBody>
          <a:bodyPr/>
          <a:lstStyle/>
          <a:p>
            <a:fld id="{D4BBCD34-1986-468B-B8D0-0B8E07792B21}" type="slidenum">
              <a:rPr lang="he-IL" smtClean="0"/>
              <a:t>‹#›</a:t>
            </a:fld>
            <a:endParaRPr lang="he-IL"/>
          </a:p>
        </p:txBody>
      </p:sp>
    </p:spTree>
    <p:extLst>
      <p:ext uri="{BB962C8B-B14F-4D97-AF65-F5344CB8AC3E}">
        <p14:creationId xmlns:p14="http://schemas.microsoft.com/office/powerpoint/2010/main" val="2610697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2CD3EA0D-D47D-E957-4585-C1C561B88436}"/>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A3DD268E-D22D-9341-3CDE-38E4622132DE}"/>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38227330-7846-A7DD-80E7-F2B6ED0AE479}"/>
              </a:ext>
            </a:extLst>
          </p:cNvPr>
          <p:cNvSpPr>
            <a:spLocks noGrp="1"/>
          </p:cNvSpPr>
          <p:nvPr>
            <p:ph type="dt" sz="half" idx="10"/>
          </p:nvPr>
        </p:nvSpPr>
        <p:spPr/>
        <p:txBody>
          <a:bodyPr/>
          <a:lstStyle/>
          <a:p>
            <a:fld id="{AF65F613-4EEB-4F77-A471-FD5A1AB28BB1}" type="datetimeFigureOut">
              <a:rPr lang="he-IL" smtClean="0"/>
              <a:t>כ"ג/אייר/תשפ"ו</a:t>
            </a:fld>
            <a:endParaRPr lang="he-IL"/>
          </a:p>
        </p:txBody>
      </p:sp>
      <p:sp>
        <p:nvSpPr>
          <p:cNvPr id="5" name="מציין מיקום של כותרת תחתונה 4">
            <a:extLst>
              <a:ext uri="{FF2B5EF4-FFF2-40B4-BE49-F238E27FC236}">
                <a16:creationId xmlns:a16="http://schemas.microsoft.com/office/drawing/2014/main" id="{46AB29E6-85EF-813E-4A96-6B483A64858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B91C9B2-D9D2-E6D5-7C63-289438FCCFD5}"/>
              </a:ext>
            </a:extLst>
          </p:cNvPr>
          <p:cNvSpPr>
            <a:spLocks noGrp="1"/>
          </p:cNvSpPr>
          <p:nvPr>
            <p:ph type="sldNum" sz="quarter" idx="12"/>
          </p:nvPr>
        </p:nvSpPr>
        <p:spPr/>
        <p:txBody>
          <a:bodyPr/>
          <a:lstStyle/>
          <a:p>
            <a:fld id="{D4BBCD34-1986-468B-B8D0-0B8E07792B21}" type="slidenum">
              <a:rPr lang="he-IL" smtClean="0"/>
              <a:t>‹#›</a:t>
            </a:fld>
            <a:endParaRPr lang="he-IL"/>
          </a:p>
        </p:txBody>
      </p:sp>
    </p:spTree>
    <p:extLst>
      <p:ext uri="{BB962C8B-B14F-4D97-AF65-F5344CB8AC3E}">
        <p14:creationId xmlns:p14="http://schemas.microsoft.com/office/powerpoint/2010/main" val="2335053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859A662-AE22-CD30-6D49-84EBC541EA06}"/>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41077FD8-1A23-752F-7591-E363531D8F86}"/>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BE931F58-9C57-3CCF-D9CB-6C0BC75F24E0}"/>
              </a:ext>
            </a:extLst>
          </p:cNvPr>
          <p:cNvSpPr>
            <a:spLocks noGrp="1"/>
          </p:cNvSpPr>
          <p:nvPr>
            <p:ph type="dt" sz="half" idx="10"/>
          </p:nvPr>
        </p:nvSpPr>
        <p:spPr/>
        <p:txBody>
          <a:bodyPr/>
          <a:lstStyle/>
          <a:p>
            <a:fld id="{AF65F613-4EEB-4F77-A471-FD5A1AB28BB1}" type="datetimeFigureOut">
              <a:rPr lang="he-IL" smtClean="0"/>
              <a:t>כ"ג/אייר/תשפ"ו</a:t>
            </a:fld>
            <a:endParaRPr lang="he-IL"/>
          </a:p>
        </p:txBody>
      </p:sp>
      <p:sp>
        <p:nvSpPr>
          <p:cNvPr id="5" name="מציין מיקום של כותרת תחתונה 4">
            <a:extLst>
              <a:ext uri="{FF2B5EF4-FFF2-40B4-BE49-F238E27FC236}">
                <a16:creationId xmlns:a16="http://schemas.microsoft.com/office/drawing/2014/main" id="{FAB93F82-C7E7-3A0E-9DC2-FDF4C313E59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B5A664A-CE1D-E721-BBC6-91F273338759}"/>
              </a:ext>
            </a:extLst>
          </p:cNvPr>
          <p:cNvSpPr>
            <a:spLocks noGrp="1"/>
          </p:cNvSpPr>
          <p:nvPr>
            <p:ph type="sldNum" sz="quarter" idx="12"/>
          </p:nvPr>
        </p:nvSpPr>
        <p:spPr/>
        <p:txBody>
          <a:bodyPr/>
          <a:lstStyle/>
          <a:p>
            <a:fld id="{D4BBCD34-1986-468B-B8D0-0B8E07792B21}" type="slidenum">
              <a:rPr lang="he-IL" smtClean="0"/>
              <a:t>‹#›</a:t>
            </a:fld>
            <a:endParaRPr lang="he-IL"/>
          </a:p>
        </p:txBody>
      </p:sp>
    </p:spTree>
    <p:extLst>
      <p:ext uri="{BB962C8B-B14F-4D97-AF65-F5344CB8AC3E}">
        <p14:creationId xmlns:p14="http://schemas.microsoft.com/office/powerpoint/2010/main" val="1582925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90D79B5-FEE0-EBD5-12EA-5059C8691BD3}"/>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2068CF0F-A544-2B1C-55C5-D536AE4D7F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9CD65F72-6BBC-1CCA-2311-7E6940868523}"/>
              </a:ext>
            </a:extLst>
          </p:cNvPr>
          <p:cNvSpPr>
            <a:spLocks noGrp="1"/>
          </p:cNvSpPr>
          <p:nvPr>
            <p:ph type="dt" sz="half" idx="10"/>
          </p:nvPr>
        </p:nvSpPr>
        <p:spPr/>
        <p:txBody>
          <a:bodyPr/>
          <a:lstStyle/>
          <a:p>
            <a:fld id="{AF65F613-4EEB-4F77-A471-FD5A1AB28BB1}" type="datetimeFigureOut">
              <a:rPr lang="he-IL" smtClean="0"/>
              <a:t>כ"ג/אייר/תשפ"ו</a:t>
            </a:fld>
            <a:endParaRPr lang="he-IL"/>
          </a:p>
        </p:txBody>
      </p:sp>
      <p:sp>
        <p:nvSpPr>
          <p:cNvPr id="5" name="מציין מיקום של כותרת תחתונה 4">
            <a:extLst>
              <a:ext uri="{FF2B5EF4-FFF2-40B4-BE49-F238E27FC236}">
                <a16:creationId xmlns:a16="http://schemas.microsoft.com/office/drawing/2014/main" id="{CD37C831-5D50-996F-5BA7-DE4B1B1B245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7180683-2177-E3C8-60D9-265E1FF4AE65}"/>
              </a:ext>
            </a:extLst>
          </p:cNvPr>
          <p:cNvSpPr>
            <a:spLocks noGrp="1"/>
          </p:cNvSpPr>
          <p:nvPr>
            <p:ph type="sldNum" sz="quarter" idx="12"/>
          </p:nvPr>
        </p:nvSpPr>
        <p:spPr/>
        <p:txBody>
          <a:bodyPr/>
          <a:lstStyle/>
          <a:p>
            <a:fld id="{D4BBCD34-1986-468B-B8D0-0B8E07792B21}" type="slidenum">
              <a:rPr lang="he-IL" smtClean="0"/>
              <a:t>‹#›</a:t>
            </a:fld>
            <a:endParaRPr lang="he-IL"/>
          </a:p>
        </p:txBody>
      </p:sp>
    </p:spTree>
    <p:extLst>
      <p:ext uri="{BB962C8B-B14F-4D97-AF65-F5344CB8AC3E}">
        <p14:creationId xmlns:p14="http://schemas.microsoft.com/office/powerpoint/2010/main" val="2779577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A87C217-D167-95BB-E660-9C986AB7DAFA}"/>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3A0C2173-82F2-4D48-8739-FE676EE60A30}"/>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3F95B387-DF17-B5C4-F0E6-FAF6E3C0F495}"/>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92CF4425-769C-6BDA-DB2B-A98E513D5D2D}"/>
              </a:ext>
            </a:extLst>
          </p:cNvPr>
          <p:cNvSpPr>
            <a:spLocks noGrp="1"/>
          </p:cNvSpPr>
          <p:nvPr>
            <p:ph type="dt" sz="half" idx="10"/>
          </p:nvPr>
        </p:nvSpPr>
        <p:spPr/>
        <p:txBody>
          <a:bodyPr/>
          <a:lstStyle/>
          <a:p>
            <a:fld id="{AF65F613-4EEB-4F77-A471-FD5A1AB28BB1}" type="datetimeFigureOut">
              <a:rPr lang="he-IL" smtClean="0"/>
              <a:t>כ"ג/אייר/תשפ"ו</a:t>
            </a:fld>
            <a:endParaRPr lang="he-IL"/>
          </a:p>
        </p:txBody>
      </p:sp>
      <p:sp>
        <p:nvSpPr>
          <p:cNvPr id="6" name="מציין מיקום של כותרת תחתונה 5">
            <a:extLst>
              <a:ext uri="{FF2B5EF4-FFF2-40B4-BE49-F238E27FC236}">
                <a16:creationId xmlns:a16="http://schemas.microsoft.com/office/drawing/2014/main" id="{3942023B-FF2F-5B5B-CF81-951AB70AC092}"/>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31B90EBF-142E-92D0-5FF3-572B6F32E0CC}"/>
              </a:ext>
            </a:extLst>
          </p:cNvPr>
          <p:cNvSpPr>
            <a:spLocks noGrp="1"/>
          </p:cNvSpPr>
          <p:nvPr>
            <p:ph type="sldNum" sz="quarter" idx="12"/>
          </p:nvPr>
        </p:nvSpPr>
        <p:spPr/>
        <p:txBody>
          <a:bodyPr/>
          <a:lstStyle/>
          <a:p>
            <a:fld id="{D4BBCD34-1986-468B-B8D0-0B8E07792B21}" type="slidenum">
              <a:rPr lang="he-IL" smtClean="0"/>
              <a:t>‹#›</a:t>
            </a:fld>
            <a:endParaRPr lang="he-IL"/>
          </a:p>
        </p:txBody>
      </p:sp>
    </p:spTree>
    <p:extLst>
      <p:ext uri="{BB962C8B-B14F-4D97-AF65-F5344CB8AC3E}">
        <p14:creationId xmlns:p14="http://schemas.microsoft.com/office/powerpoint/2010/main" val="274153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D1BBE25-FF67-AFA0-273B-D76798E4D8F4}"/>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D5AAE147-BB9C-0142-8022-E336739942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187F0037-8491-B322-62A7-C0C72467FCFD}"/>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1153372F-9EBA-900A-9EF3-A9FB7F2937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6FEC078E-0EA4-D4A0-2F94-A9E5F6A0E2C9}"/>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60D01CC4-659B-0D86-529B-75068C9B3527}"/>
              </a:ext>
            </a:extLst>
          </p:cNvPr>
          <p:cNvSpPr>
            <a:spLocks noGrp="1"/>
          </p:cNvSpPr>
          <p:nvPr>
            <p:ph type="dt" sz="half" idx="10"/>
          </p:nvPr>
        </p:nvSpPr>
        <p:spPr/>
        <p:txBody>
          <a:bodyPr/>
          <a:lstStyle/>
          <a:p>
            <a:fld id="{AF65F613-4EEB-4F77-A471-FD5A1AB28BB1}" type="datetimeFigureOut">
              <a:rPr lang="he-IL" smtClean="0"/>
              <a:t>כ"ג/אייר/תשפ"ו</a:t>
            </a:fld>
            <a:endParaRPr lang="he-IL"/>
          </a:p>
        </p:txBody>
      </p:sp>
      <p:sp>
        <p:nvSpPr>
          <p:cNvPr id="8" name="מציין מיקום של כותרת תחתונה 7">
            <a:extLst>
              <a:ext uri="{FF2B5EF4-FFF2-40B4-BE49-F238E27FC236}">
                <a16:creationId xmlns:a16="http://schemas.microsoft.com/office/drawing/2014/main" id="{960B3A1D-A8CD-AB08-A340-62FEFBDA9115}"/>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7D952F13-638A-955B-5492-30BD1B7E26FE}"/>
              </a:ext>
            </a:extLst>
          </p:cNvPr>
          <p:cNvSpPr>
            <a:spLocks noGrp="1"/>
          </p:cNvSpPr>
          <p:nvPr>
            <p:ph type="sldNum" sz="quarter" idx="12"/>
          </p:nvPr>
        </p:nvSpPr>
        <p:spPr/>
        <p:txBody>
          <a:bodyPr/>
          <a:lstStyle/>
          <a:p>
            <a:fld id="{D4BBCD34-1986-468B-B8D0-0B8E07792B21}" type="slidenum">
              <a:rPr lang="he-IL" smtClean="0"/>
              <a:t>‹#›</a:t>
            </a:fld>
            <a:endParaRPr lang="he-IL"/>
          </a:p>
        </p:txBody>
      </p:sp>
    </p:spTree>
    <p:extLst>
      <p:ext uri="{BB962C8B-B14F-4D97-AF65-F5344CB8AC3E}">
        <p14:creationId xmlns:p14="http://schemas.microsoft.com/office/powerpoint/2010/main" val="1715551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E436109-7C90-7712-3AA2-2BB55CEB85F2}"/>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15F03B58-2C9C-0FC2-F60F-A99C71B68B34}"/>
              </a:ext>
            </a:extLst>
          </p:cNvPr>
          <p:cNvSpPr>
            <a:spLocks noGrp="1"/>
          </p:cNvSpPr>
          <p:nvPr>
            <p:ph type="dt" sz="half" idx="10"/>
          </p:nvPr>
        </p:nvSpPr>
        <p:spPr/>
        <p:txBody>
          <a:bodyPr/>
          <a:lstStyle/>
          <a:p>
            <a:fld id="{AF65F613-4EEB-4F77-A471-FD5A1AB28BB1}" type="datetimeFigureOut">
              <a:rPr lang="he-IL" smtClean="0"/>
              <a:t>כ"ג/אייר/תשפ"ו</a:t>
            </a:fld>
            <a:endParaRPr lang="he-IL"/>
          </a:p>
        </p:txBody>
      </p:sp>
      <p:sp>
        <p:nvSpPr>
          <p:cNvPr id="4" name="מציין מיקום של כותרת תחתונה 3">
            <a:extLst>
              <a:ext uri="{FF2B5EF4-FFF2-40B4-BE49-F238E27FC236}">
                <a16:creationId xmlns:a16="http://schemas.microsoft.com/office/drawing/2014/main" id="{867BDB2A-4317-7121-DE53-C93CCE8ECF10}"/>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279C6E42-DC8B-F16F-C06B-1CAA8F48B765}"/>
              </a:ext>
            </a:extLst>
          </p:cNvPr>
          <p:cNvSpPr>
            <a:spLocks noGrp="1"/>
          </p:cNvSpPr>
          <p:nvPr>
            <p:ph type="sldNum" sz="quarter" idx="12"/>
          </p:nvPr>
        </p:nvSpPr>
        <p:spPr/>
        <p:txBody>
          <a:bodyPr/>
          <a:lstStyle/>
          <a:p>
            <a:fld id="{D4BBCD34-1986-468B-B8D0-0B8E07792B21}" type="slidenum">
              <a:rPr lang="he-IL" smtClean="0"/>
              <a:t>‹#›</a:t>
            </a:fld>
            <a:endParaRPr lang="he-IL"/>
          </a:p>
        </p:txBody>
      </p:sp>
    </p:spTree>
    <p:extLst>
      <p:ext uri="{BB962C8B-B14F-4D97-AF65-F5344CB8AC3E}">
        <p14:creationId xmlns:p14="http://schemas.microsoft.com/office/powerpoint/2010/main" val="2652193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E05F3E3-C64E-0A34-5DBB-35787826729C}"/>
              </a:ext>
            </a:extLst>
          </p:cNvPr>
          <p:cNvSpPr>
            <a:spLocks noGrp="1"/>
          </p:cNvSpPr>
          <p:nvPr>
            <p:ph type="dt" sz="half" idx="10"/>
          </p:nvPr>
        </p:nvSpPr>
        <p:spPr/>
        <p:txBody>
          <a:bodyPr/>
          <a:lstStyle/>
          <a:p>
            <a:fld id="{AF65F613-4EEB-4F77-A471-FD5A1AB28BB1}" type="datetimeFigureOut">
              <a:rPr lang="he-IL" smtClean="0"/>
              <a:t>כ"ג/אייר/תשפ"ו</a:t>
            </a:fld>
            <a:endParaRPr lang="he-IL"/>
          </a:p>
        </p:txBody>
      </p:sp>
      <p:sp>
        <p:nvSpPr>
          <p:cNvPr id="3" name="מציין מיקום של כותרת תחתונה 2">
            <a:extLst>
              <a:ext uri="{FF2B5EF4-FFF2-40B4-BE49-F238E27FC236}">
                <a16:creationId xmlns:a16="http://schemas.microsoft.com/office/drawing/2014/main" id="{8A472578-CBCD-9118-BAAD-BB57E90DA787}"/>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B96DB71E-6905-8CF3-2E6F-9638A694B801}"/>
              </a:ext>
            </a:extLst>
          </p:cNvPr>
          <p:cNvSpPr>
            <a:spLocks noGrp="1"/>
          </p:cNvSpPr>
          <p:nvPr>
            <p:ph type="sldNum" sz="quarter" idx="12"/>
          </p:nvPr>
        </p:nvSpPr>
        <p:spPr/>
        <p:txBody>
          <a:bodyPr/>
          <a:lstStyle/>
          <a:p>
            <a:fld id="{D4BBCD34-1986-468B-B8D0-0B8E07792B21}" type="slidenum">
              <a:rPr lang="he-IL" smtClean="0"/>
              <a:t>‹#›</a:t>
            </a:fld>
            <a:endParaRPr lang="he-IL"/>
          </a:p>
        </p:txBody>
      </p:sp>
    </p:spTree>
    <p:extLst>
      <p:ext uri="{BB962C8B-B14F-4D97-AF65-F5344CB8AC3E}">
        <p14:creationId xmlns:p14="http://schemas.microsoft.com/office/powerpoint/2010/main" val="1077198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5952EEB-0048-7A87-4B6F-966F3465BF8B}"/>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03A1E5A5-34FA-661E-D7F7-62615451A3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2C4DDCC3-7DA4-398F-8AAD-2762409F2D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E3EE109E-54DB-23A7-A972-C3D7EB82D0FA}"/>
              </a:ext>
            </a:extLst>
          </p:cNvPr>
          <p:cNvSpPr>
            <a:spLocks noGrp="1"/>
          </p:cNvSpPr>
          <p:nvPr>
            <p:ph type="dt" sz="half" idx="10"/>
          </p:nvPr>
        </p:nvSpPr>
        <p:spPr/>
        <p:txBody>
          <a:bodyPr/>
          <a:lstStyle/>
          <a:p>
            <a:fld id="{AF65F613-4EEB-4F77-A471-FD5A1AB28BB1}" type="datetimeFigureOut">
              <a:rPr lang="he-IL" smtClean="0"/>
              <a:t>כ"ג/אייר/תשפ"ו</a:t>
            </a:fld>
            <a:endParaRPr lang="he-IL"/>
          </a:p>
        </p:txBody>
      </p:sp>
      <p:sp>
        <p:nvSpPr>
          <p:cNvPr id="6" name="מציין מיקום של כותרת תחתונה 5">
            <a:extLst>
              <a:ext uri="{FF2B5EF4-FFF2-40B4-BE49-F238E27FC236}">
                <a16:creationId xmlns:a16="http://schemas.microsoft.com/office/drawing/2014/main" id="{B1A1E539-C414-E28C-911F-EEC257477446}"/>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E957A6A7-A7B1-359E-D507-F213FF49F420}"/>
              </a:ext>
            </a:extLst>
          </p:cNvPr>
          <p:cNvSpPr>
            <a:spLocks noGrp="1"/>
          </p:cNvSpPr>
          <p:nvPr>
            <p:ph type="sldNum" sz="quarter" idx="12"/>
          </p:nvPr>
        </p:nvSpPr>
        <p:spPr/>
        <p:txBody>
          <a:bodyPr/>
          <a:lstStyle/>
          <a:p>
            <a:fld id="{D4BBCD34-1986-468B-B8D0-0B8E07792B21}" type="slidenum">
              <a:rPr lang="he-IL" smtClean="0"/>
              <a:t>‹#›</a:t>
            </a:fld>
            <a:endParaRPr lang="he-IL"/>
          </a:p>
        </p:txBody>
      </p:sp>
    </p:spTree>
    <p:extLst>
      <p:ext uri="{BB962C8B-B14F-4D97-AF65-F5344CB8AC3E}">
        <p14:creationId xmlns:p14="http://schemas.microsoft.com/office/powerpoint/2010/main" val="3120286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0F7AF44-4D72-608E-E2B7-18B3047E8FAA}"/>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9B8E3E72-1F33-E081-7EEF-2793415A43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EBE789E6-8D65-D76E-9367-BC2559119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A94F681B-A737-D060-E02B-D0CB1F59B630}"/>
              </a:ext>
            </a:extLst>
          </p:cNvPr>
          <p:cNvSpPr>
            <a:spLocks noGrp="1"/>
          </p:cNvSpPr>
          <p:nvPr>
            <p:ph type="dt" sz="half" idx="10"/>
          </p:nvPr>
        </p:nvSpPr>
        <p:spPr/>
        <p:txBody>
          <a:bodyPr/>
          <a:lstStyle/>
          <a:p>
            <a:fld id="{AF65F613-4EEB-4F77-A471-FD5A1AB28BB1}" type="datetimeFigureOut">
              <a:rPr lang="he-IL" smtClean="0"/>
              <a:t>כ"ג/אייר/תשפ"ו</a:t>
            </a:fld>
            <a:endParaRPr lang="he-IL"/>
          </a:p>
        </p:txBody>
      </p:sp>
      <p:sp>
        <p:nvSpPr>
          <p:cNvPr id="6" name="מציין מיקום של כותרת תחתונה 5">
            <a:extLst>
              <a:ext uri="{FF2B5EF4-FFF2-40B4-BE49-F238E27FC236}">
                <a16:creationId xmlns:a16="http://schemas.microsoft.com/office/drawing/2014/main" id="{F173032C-7DF4-F029-CCF0-C9BD37D59886}"/>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D7842B1F-0DB0-AF69-6C2F-F46340305506}"/>
              </a:ext>
            </a:extLst>
          </p:cNvPr>
          <p:cNvSpPr>
            <a:spLocks noGrp="1"/>
          </p:cNvSpPr>
          <p:nvPr>
            <p:ph type="sldNum" sz="quarter" idx="12"/>
          </p:nvPr>
        </p:nvSpPr>
        <p:spPr/>
        <p:txBody>
          <a:bodyPr/>
          <a:lstStyle/>
          <a:p>
            <a:fld id="{D4BBCD34-1986-468B-B8D0-0B8E07792B21}" type="slidenum">
              <a:rPr lang="he-IL" smtClean="0"/>
              <a:t>‹#›</a:t>
            </a:fld>
            <a:endParaRPr lang="he-IL"/>
          </a:p>
        </p:txBody>
      </p:sp>
    </p:spTree>
    <p:extLst>
      <p:ext uri="{BB962C8B-B14F-4D97-AF65-F5344CB8AC3E}">
        <p14:creationId xmlns:p14="http://schemas.microsoft.com/office/powerpoint/2010/main" val="2284334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F2AFC5ED-BC58-492E-CA54-E6B990B529C1}"/>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AFEE9FED-71E0-94EC-7262-2B02EBEC67C0}"/>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01E86F37-1E6F-5683-C637-717DA718ABEB}"/>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AF65F613-4EEB-4F77-A471-FD5A1AB28BB1}" type="datetimeFigureOut">
              <a:rPr lang="he-IL" smtClean="0"/>
              <a:t>כ"ג/אייר/תשפ"ו</a:t>
            </a:fld>
            <a:endParaRPr lang="he-IL"/>
          </a:p>
        </p:txBody>
      </p:sp>
      <p:sp>
        <p:nvSpPr>
          <p:cNvPr id="5" name="מציין מיקום של כותרת תחתונה 4">
            <a:extLst>
              <a:ext uri="{FF2B5EF4-FFF2-40B4-BE49-F238E27FC236}">
                <a16:creationId xmlns:a16="http://schemas.microsoft.com/office/drawing/2014/main" id="{9ABF978D-3AB3-88D0-2740-37A1021545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EE3C1D3C-BDBD-EEEE-FC86-6520FBB172D8}"/>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D4BBCD34-1986-468B-B8D0-0B8E07792B21}" type="slidenum">
              <a:rPr lang="he-IL" smtClean="0"/>
              <a:t>‹#›</a:t>
            </a:fld>
            <a:endParaRPr lang="he-IL"/>
          </a:p>
        </p:txBody>
      </p:sp>
    </p:spTree>
    <p:extLst>
      <p:ext uri="{BB962C8B-B14F-4D97-AF65-F5344CB8AC3E}">
        <p14:creationId xmlns:p14="http://schemas.microsoft.com/office/powerpoint/2010/main" val="3370440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D964CEA-F9E6-0AF1-1CC8-8904FAA675AF}"/>
              </a:ext>
            </a:extLst>
          </p:cNvPr>
          <p:cNvSpPr>
            <a:spLocks noGrp="1"/>
          </p:cNvSpPr>
          <p:nvPr>
            <p:ph type="ctrTitle"/>
          </p:nvPr>
        </p:nvSpPr>
        <p:spPr>
          <a:xfrm>
            <a:off x="1554480" y="-1045027"/>
            <a:ext cx="8804365" cy="4327956"/>
          </a:xfrm>
        </p:spPr>
        <p:txBody>
          <a:bodyPr>
            <a:normAutofit/>
          </a:bodyPr>
          <a:lstStyle/>
          <a:p>
            <a:pPr rtl="1">
              <a:lnSpc>
                <a:spcPct val="115000"/>
              </a:lnSpc>
              <a:spcAft>
                <a:spcPts val="1000"/>
              </a:spcAft>
            </a:pPr>
            <a:r>
              <a:rPr lang="he-IL" sz="6000" b="1" kern="100" dirty="0">
                <a:solidFill>
                  <a:srgbClr val="0070C0"/>
                </a:solidFill>
                <a:effectLst/>
                <a:latin typeface="Calibri" panose="020F0502020204030204" pitchFamily="34" charset="0"/>
                <a:ea typeface="Calibri" panose="020F0502020204030204" pitchFamily="34" charset="0"/>
                <a:cs typeface="David" panose="020E0502060401010101" pitchFamily="34" charset="-79"/>
              </a:rPr>
              <a:t>חידון טריוויה מדע וטכנולוגיה</a:t>
            </a:r>
            <a:br>
              <a:rPr lang="he-IL" sz="6000" b="1" kern="100" dirty="0">
                <a:solidFill>
                  <a:srgbClr val="0070C0"/>
                </a:solidFill>
                <a:effectLst/>
                <a:latin typeface="Calibri" panose="020F0502020204030204" pitchFamily="34" charset="0"/>
                <a:ea typeface="Calibri" panose="020F0502020204030204" pitchFamily="34" charset="0"/>
                <a:cs typeface="David" panose="020E0502060401010101" pitchFamily="34" charset="-79"/>
              </a:rPr>
            </a:br>
            <a:r>
              <a:rPr lang="he-IL" sz="6000" b="1" kern="100" dirty="0">
                <a:solidFill>
                  <a:srgbClr val="0070C0"/>
                </a:solidFill>
                <a:effectLst/>
                <a:latin typeface="Calibri" panose="020F0502020204030204" pitchFamily="34" charset="0"/>
                <a:ea typeface="Calibri" panose="020F0502020204030204" pitchFamily="34" charset="0"/>
                <a:cs typeface="David" panose="020E0502060401010101" pitchFamily="34" charset="-79"/>
              </a:rPr>
              <a:t>כיתה</a:t>
            </a:r>
            <a:r>
              <a:rPr lang="en-US" sz="6000" b="1" kern="100" dirty="0">
                <a:solidFill>
                  <a:srgbClr val="0070C0"/>
                </a:solidFill>
                <a:effectLst/>
                <a:latin typeface="Calibri" panose="020F0502020204030204" pitchFamily="34" charset="0"/>
                <a:ea typeface="Calibri" panose="020F0502020204030204" pitchFamily="34" charset="0"/>
                <a:cs typeface="David" panose="020E0502060401010101" pitchFamily="34" charset="-79"/>
              </a:rPr>
              <a:t> </a:t>
            </a:r>
            <a:r>
              <a:rPr lang="he-IL" sz="6000" b="1" kern="100" dirty="0">
                <a:solidFill>
                  <a:srgbClr val="0070C0"/>
                </a:solidFill>
                <a:effectLst/>
                <a:latin typeface="Calibri" panose="020F0502020204030204" pitchFamily="34" charset="0"/>
                <a:ea typeface="Calibri" panose="020F0502020204030204" pitchFamily="34" charset="0"/>
                <a:cs typeface="David" panose="020E0502060401010101" pitchFamily="34" charset="-79"/>
              </a:rPr>
              <a:t>ד</a:t>
            </a: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0C22059B-3A60-1045-741C-6CFFB24643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EF310F0C-8C89-06F6-9D88-E9F51EFC66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6" name="Rectangle 1">
            <a:extLst>
              <a:ext uri="{FF2B5EF4-FFF2-40B4-BE49-F238E27FC236}">
                <a16:creationId xmlns:a16="http://schemas.microsoft.com/office/drawing/2014/main" id="{D92B3B1A-5F8B-4FAC-039B-82F0C9783B3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a:extLst>
              <a:ext uri="{FF2B5EF4-FFF2-40B4-BE49-F238E27FC236}">
                <a16:creationId xmlns:a16="http://schemas.microsoft.com/office/drawing/2014/main" id="{04C73CC0-1F2E-751B-7D10-1E6ADB3D498E}"/>
              </a:ext>
            </a:extLst>
          </p:cNvPr>
          <p:cNvPicPr>
            <a:picLocks noChangeAspect="1"/>
          </p:cNvPicPr>
          <p:nvPr/>
        </p:nvPicPr>
        <p:blipFill>
          <a:blip r:embed="rId4"/>
          <a:stretch>
            <a:fillRect/>
          </a:stretch>
        </p:blipFill>
        <p:spPr>
          <a:xfrm>
            <a:off x="2896008" y="2300749"/>
            <a:ext cx="6121308" cy="4327956"/>
          </a:xfrm>
          <a:prstGeom prst="rect">
            <a:avLst/>
          </a:prstGeom>
        </p:spPr>
      </p:pic>
    </p:spTree>
    <p:extLst>
      <p:ext uri="{BB962C8B-B14F-4D97-AF65-F5344CB8AC3E}">
        <p14:creationId xmlns:p14="http://schemas.microsoft.com/office/powerpoint/2010/main" val="2046591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15455-13C3-E193-A3BE-9CC0EFF44C90}"/>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BFEE8E10-8844-48E1-1C92-4A9B776072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46C2B880-F396-2C63-F5F5-56C1ED1A41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8" name="תיבת טקסט 7">
            <a:extLst>
              <a:ext uri="{FF2B5EF4-FFF2-40B4-BE49-F238E27FC236}">
                <a16:creationId xmlns:a16="http://schemas.microsoft.com/office/drawing/2014/main" id="{85E1E7D0-322F-8342-F51D-328A1EF80A75}"/>
              </a:ext>
            </a:extLst>
          </p:cNvPr>
          <p:cNvSpPr txBox="1"/>
          <p:nvPr/>
        </p:nvSpPr>
        <p:spPr>
          <a:xfrm>
            <a:off x="3048740" y="413657"/>
            <a:ext cx="6160574" cy="640175"/>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latin typeface="David" panose="020E0502060401010101" pitchFamily="34" charset="-79"/>
                <a:ea typeface="Calibri" panose="020F0502020204030204" pitchFamily="34" charset="0"/>
                <a:cs typeface="David" panose="020E0502060401010101" pitchFamily="34" charset="-79"/>
              </a:rPr>
              <a:t>ביות בעלי חיים</a:t>
            </a:r>
            <a:endParaRPr lang="en-US" sz="2800" kern="100" dirty="0">
              <a:solidFill>
                <a:srgbClr val="FF0000"/>
              </a:solidFill>
              <a:effectLst/>
              <a:latin typeface="David" panose="020E0502060401010101" pitchFamily="34" charset="-79"/>
              <a:ea typeface="Calibri" panose="020F0502020204030204" pitchFamily="34" charset="0"/>
              <a:cs typeface="David" panose="020E0502060401010101" pitchFamily="34" charset="-79"/>
            </a:endParaRPr>
          </a:p>
        </p:txBody>
      </p:sp>
      <p:pic>
        <p:nvPicPr>
          <p:cNvPr id="7" name="תמונה 6"/>
          <p:cNvPicPr>
            <a:picLocks noChangeAspect="1"/>
          </p:cNvPicPr>
          <p:nvPr/>
        </p:nvPicPr>
        <p:blipFill>
          <a:blip r:embed="rId5"/>
          <a:stretch>
            <a:fillRect/>
          </a:stretch>
        </p:blipFill>
        <p:spPr>
          <a:xfrm>
            <a:off x="766521" y="2151911"/>
            <a:ext cx="5191850" cy="3105583"/>
          </a:xfrm>
          <a:prstGeom prst="rect">
            <a:avLst/>
          </a:prstGeom>
        </p:spPr>
      </p:pic>
      <p:sp>
        <p:nvSpPr>
          <p:cNvPr id="11" name="תיבת טקסט 5">
            <a:extLst>
              <a:ext uri="{FF2B5EF4-FFF2-40B4-BE49-F238E27FC236}">
                <a16:creationId xmlns:a16="http://schemas.microsoft.com/office/drawing/2014/main" id="{791D15FD-5B67-2D27-2856-FFBCBDE90DC7}"/>
              </a:ext>
            </a:extLst>
          </p:cNvPr>
          <p:cNvSpPr txBox="1"/>
          <p:nvPr/>
        </p:nvSpPr>
        <p:spPr>
          <a:xfrm>
            <a:off x="1341250" y="1011843"/>
            <a:ext cx="10406036" cy="6308394"/>
          </a:xfrm>
          <a:prstGeom prst="rect">
            <a:avLst/>
          </a:prstGeom>
          <a:noFill/>
        </p:spPr>
        <p:txBody>
          <a:bodyPr wrap="square">
            <a:spAutoFit/>
          </a:bodyPr>
          <a:lstStyle/>
          <a:p>
            <a:pPr algn="r" rtl="1">
              <a:lnSpc>
                <a:spcPct val="115000"/>
              </a:lnSpc>
              <a:spcAft>
                <a:spcPts val="1000"/>
              </a:spcAft>
            </a:pPr>
            <a:r>
              <a:rPr lang="he-IL" sz="2800" b="1" kern="100" dirty="0">
                <a:latin typeface="Calibri" panose="020F0502020204030204" pitchFamily="34" charset="0"/>
                <a:ea typeface="Calibri" panose="020F0502020204030204" pitchFamily="34" charset="0"/>
                <a:cs typeface="David" panose="020E0502060401010101" pitchFamily="34" charset="-79"/>
              </a:rPr>
              <a:t>לאילו צרכים האדם מגדל את בעלי החיים הבאים?</a:t>
            </a:r>
          </a:p>
          <a:p>
            <a:pPr marL="514350" indent="-514350" algn="r" rtl="1">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כבשים</a:t>
            </a:r>
          </a:p>
          <a:p>
            <a:pPr marL="514350" indent="-514350">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פרות</a:t>
            </a:r>
          </a:p>
          <a:p>
            <a:pPr marL="514350" indent="-514350" algn="r" rtl="1">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דגים</a:t>
            </a:r>
          </a:p>
          <a:p>
            <a:pPr marL="514350" indent="-514350" algn="r" rtl="1">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חמורים וסוסים</a:t>
            </a:r>
          </a:p>
          <a:p>
            <a:pPr marL="514350" indent="-514350" algn="r" rtl="1">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כלבים</a:t>
            </a:r>
          </a:p>
          <a:p>
            <a:pPr marL="514350" indent="-514350" algn="r" rtl="1">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ארנבונים ואוגרים</a:t>
            </a:r>
          </a:p>
          <a:p>
            <a:pPr marL="514350" indent="-514350" algn="r" rtl="1">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תרנגולות</a:t>
            </a:r>
          </a:p>
          <a:p>
            <a:pPr algn="r" rtl="1">
              <a:spcAft>
                <a:spcPts val="1000"/>
              </a:spcAft>
            </a:pPr>
            <a:r>
              <a:rPr lang="he-IL" sz="2800" kern="100" dirty="0">
                <a:latin typeface="Calibri" panose="020F0502020204030204" pitchFamily="34" charset="0"/>
                <a:ea typeface="Calibri" panose="020F0502020204030204" pitchFamily="34" charset="0"/>
                <a:cs typeface="David" panose="020E0502060401010101" pitchFamily="34" charset="-79"/>
              </a:rPr>
              <a:t> </a:t>
            </a:r>
          </a:p>
          <a:p>
            <a:pPr algn="r" rtl="1">
              <a:lnSpc>
                <a:spcPct val="115000"/>
              </a:lnSpc>
              <a:spcAft>
                <a:spcPts val="1000"/>
              </a:spcAft>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457200" indent="-457200" algn="r" rtl="1">
              <a:lnSpc>
                <a:spcPct val="115000"/>
              </a:lnSpc>
              <a:spcAft>
                <a:spcPts val="1000"/>
              </a:spcAft>
              <a:buAutoNum type="arabicPeriod" startAt="2"/>
            </a:pP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09963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15455-13C3-E193-A3BE-9CC0EFF44C90}"/>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BFEE8E10-8844-48E1-1C92-4A9B776072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46C2B880-F396-2C63-F5F5-56C1ED1A41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8" name="תיבת טקסט 7">
            <a:extLst>
              <a:ext uri="{FF2B5EF4-FFF2-40B4-BE49-F238E27FC236}">
                <a16:creationId xmlns:a16="http://schemas.microsoft.com/office/drawing/2014/main" id="{85E1E7D0-322F-8342-F51D-328A1EF80A75}"/>
              </a:ext>
            </a:extLst>
          </p:cNvPr>
          <p:cNvSpPr txBox="1"/>
          <p:nvPr/>
        </p:nvSpPr>
        <p:spPr>
          <a:xfrm>
            <a:off x="3015713" y="199801"/>
            <a:ext cx="6160574" cy="640175"/>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latin typeface="David" panose="020E0502060401010101" pitchFamily="34" charset="-79"/>
                <a:ea typeface="Calibri" panose="020F0502020204030204" pitchFamily="34" charset="0"/>
                <a:cs typeface="David" panose="020E0502060401010101" pitchFamily="34" charset="-79"/>
              </a:rPr>
              <a:t>בעלי חיים שנכחדו/סכנת הכחדה</a:t>
            </a:r>
            <a:endParaRPr lang="en-US" sz="2800" kern="100" dirty="0">
              <a:solidFill>
                <a:srgbClr val="FF0000"/>
              </a:solidFill>
              <a:effectLst/>
              <a:latin typeface="David" panose="020E0502060401010101" pitchFamily="34" charset="-79"/>
              <a:ea typeface="Calibri" panose="020F0502020204030204" pitchFamily="34" charset="0"/>
              <a:cs typeface="David" panose="020E0502060401010101" pitchFamily="34" charset="-79"/>
            </a:endParaRPr>
          </a:p>
        </p:txBody>
      </p:sp>
      <p:sp>
        <p:nvSpPr>
          <p:cNvPr id="11" name="תיבת טקסט 5">
            <a:extLst>
              <a:ext uri="{FF2B5EF4-FFF2-40B4-BE49-F238E27FC236}">
                <a16:creationId xmlns:a16="http://schemas.microsoft.com/office/drawing/2014/main" id="{791D15FD-5B67-2D27-2856-FFBCBDE90DC7}"/>
              </a:ext>
            </a:extLst>
          </p:cNvPr>
          <p:cNvSpPr txBox="1"/>
          <p:nvPr/>
        </p:nvSpPr>
        <p:spPr>
          <a:xfrm>
            <a:off x="-1107188" y="709703"/>
            <a:ext cx="13115731" cy="7462171"/>
          </a:xfrm>
          <a:prstGeom prst="rect">
            <a:avLst/>
          </a:prstGeom>
          <a:noFill/>
        </p:spPr>
        <p:txBody>
          <a:bodyPr wrap="square">
            <a:spAutoFit/>
          </a:bodyPr>
          <a:lstStyle/>
          <a:p>
            <a:pPr algn="r" rtl="1">
              <a:lnSpc>
                <a:spcPct val="115000"/>
              </a:lnSpc>
              <a:spcAft>
                <a:spcPts val="1000"/>
              </a:spcAft>
            </a:pPr>
            <a:r>
              <a:rPr lang="he-IL" sz="2800" b="1" kern="100" dirty="0">
                <a:latin typeface="Calibri" panose="020F0502020204030204" pitchFamily="34" charset="0"/>
                <a:ea typeface="Calibri" panose="020F0502020204030204" pitchFamily="34" charset="0"/>
                <a:cs typeface="David" panose="020E0502060401010101" pitchFamily="34" charset="-79"/>
              </a:rPr>
              <a:t>אילו בעלי חיים נכחדו (נעלמו) מארץ ישראל בגלל פעילות האדם? </a:t>
            </a:r>
          </a:p>
          <a:p>
            <a:pPr algn="r" rtl="1">
              <a:lnSpc>
                <a:spcPct val="115000"/>
              </a:lnSpc>
              <a:spcAft>
                <a:spcPts val="1000"/>
              </a:spcAft>
            </a:pPr>
            <a:r>
              <a:rPr lang="he-IL" sz="2800" b="1" kern="100" dirty="0">
                <a:latin typeface="Calibri" panose="020F0502020204030204" pitchFamily="34" charset="0"/>
                <a:ea typeface="Calibri" panose="020F0502020204030204" pitchFamily="34" charset="0"/>
                <a:cs typeface="David" panose="020E0502060401010101" pitchFamily="34" charset="-79"/>
              </a:rPr>
              <a:t>אילו מהם נמצאים בסכנת הכחדה?</a:t>
            </a:r>
          </a:p>
          <a:p>
            <a:pPr marL="514350" indent="-514350" algn="r" rtl="1">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יחמור</a:t>
            </a:r>
          </a:p>
          <a:p>
            <a:pPr marL="514350" indent="-514350" algn="r" rtl="1">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צבי הנגב</a:t>
            </a:r>
          </a:p>
          <a:p>
            <a:pPr marL="514350" indent="-514350" algn="r" rtl="1">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דב חום סורי</a:t>
            </a:r>
          </a:p>
          <a:p>
            <a:pPr marL="514350" indent="-514350" algn="r" rtl="1">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ברדלס אסייתי                                            </a:t>
            </a:r>
          </a:p>
          <a:p>
            <a:pPr marL="514350" indent="-514350" algn="r" rtl="1">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עטלפי חרקים</a:t>
            </a:r>
          </a:p>
          <a:p>
            <a:pPr marL="514350" indent="-514350" algn="r" rtl="1">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היפופוטם</a:t>
            </a:r>
          </a:p>
          <a:p>
            <a:pPr marL="514350" indent="-514350" algn="r" rtl="1">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תנין היאור</a:t>
            </a:r>
          </a:p>
          <a:p>
            <a:pPr marL="514350" indent="-514350" algn="r" rtl="1">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צב רך</a:t>
            </a:r>
          </a:p>
          <a:p>
            <a:pPr marL="514350" indent="-514350" algn="r" rtl="1">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נמר המדבר</a:t>
            </a:r>
          </a:p>
          <a:p>
            <a:pPr algn="r" rtl="1">
              <a:lnSpc>
                <a:spcPct val="115000"/>
              </a:lnSpc>
              <a:spcAft>
                <a:spcPts val="1000"/>
              </a:spcAft>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457200" indent="-457200" algn="r" rtl="1">
              <a:lnSpc>
                <a:spcPct val="115000"/>
              </a:lnSpc>
              <a:spcAft>
                <a:spcPts val="1000"/>
              </a:spcAft>
              <a:buAutoNum type="arabicPeriod" startAt="2"/>
            </a:pP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תמונה 1"/>
          <p:cNvPicPr>
            <a:picLocks noChangeAspect="1"/>
          </p:cNvPicPr>
          <p:nvPr/>
        </p:nvPicPr>
        <p:blipFill>
          <a:blip r:embed="rId5"/>
          <a:stretch>
            <a:fillRect/>
          </a:stretch>
        </p:blipFill>
        <p:spPr>
          <a:xfrm>
            <a:off x="1483360" y="2011482"/>
            <a:ext cx="5631543" cy="4432861"/>
          </a:xfrm>
          <a:prstGeom prst="rect">
            <a:avLst/>
          </a:prstGeom>
        </p:spPr>
      </p:pic>
    </p:spTree>
    <p:extLst>
      <p:ext uri="{BB962C8B-B14F-4D97-AF65-F5344CB8AC3E}">
        <p14:creationId xmlns:p14="http://schemas.microsoft.com/office/powerpoint/2010/main" val="2557694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15455-13C3-E193-A3BE-9CC0EFF44C90}"/>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BFEE8E10-8844-48E1-1C92-4A9B776072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46C2B880-F396-2C63-F5F5-56C1ED1A41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8" name="תיבת טקסט 7">
            <a:extLst>
              <a:ext uri="{FF2B5EF4-FFF2-40B4-BE49-F238E27FC236}">
                <a16:creationId xmlns:a16="http://schemas.microsoft.com/office/drawing/2014/main" id="{85E1E7D0-322F-8342-F51D-328A1EF80A75}"/>
              </a:ext>
            </a:extLst>
          </p:cNvPr>
          <p:cNvSpPr txBox="1"/>
          <p:nvPr/>
        </p:nvSpPr>
        <p:spPr>
          <a:xfrm>
            <a:off x="3048740" y="413657"/>
            <a:ext cx="6160574" cy="640175"/>
          </a:xfrm>
          <a:prstGeom prst="rect">
            <a:avLst/>
          </a:prstGeom>
          <a:noFill/>
        </p:spPr>
        <p:txBody>
          <a:bodyPr wrap="square">
            <a:spAutoFit/>
          </a:bodyPr>
          <a:lstStyle/>
          <a:p>
            <a:pPr algn="ctr" rtl="1">
              <a:lnSpc>
                <a:spcPct val="115000"/>
              </a:lnSpc>
              <a:spcAft>
                <a:spcPts val="1000"/>
              </a:spcAft>
              <a:buNone/>
            </a:pPr>
            <a:r>
              <a:rPr lang="he-IL" sz="3200" b="1" kern="100" dirty="0">
                <a:solidFill>
                  <a:srgbClr val="FF0000"/>
                </a:solidFill>
                <a:latin typeface="David" panose="020E0502060401010101" pitchFamily="34" charset="-79"/>
                <a:ea typeface="Calibri" panose="020F0502020204030204" pitchFamily="34" charset="0"/>
                <a:cs typeface="David" panose="020E0502060401010101" pitchFamily="34" charset="-79"/>
              </a:rPr>
              <a:t> מעטפת המים</a:t>
            </a:r>
            <a:endParaRPr lang="en-US" sz="2800" kern="100" dirty="0">
              <a:solidFill>
                <a:srgbClr val="FF0000"/>
              </a:solidFill>
              <a:effectLst/>
              <a:latin typeface="David" panose="020E0502060401010101" pitchFamily="34" charset="-79"/>
              <a:ea typeface="Calibri" panose="020F0502020204030204" pitchFamily="34" charset="0"/>
              <a:cs typeface="David" panose="020E0502060401010101" pitchFamily="34" charset="-79"/>
            </a:endParaRPr>
          </a:p>
        </p:txBody>
      </p:sp>
      <p:sp>
        <p:nvSpPr>
          <p:cNvPr id="11" name="תיבת טקסט 5">
            <a:extLst>
              <a:ext uri="{FF2B5EF4-FFF2-40B4-BE49-F238E27FC236}">
                <a16:creationId xmlns:a16="http://schemas.microsoft.com/office/drawing/2014/main" id="{791D15FD-5B67-2D27-2856-FFBCBDE90DC7}"/>
              </a:ext>
            </a:extLst>
          </p:cNvPr>
          <p:cNvSpPr txBox="1"/>
          <p:nvPr/>
        </p:nvSpPr>
        <p:spPr>
          <a:xfrm>
            <a:off x="1693241" y="1035698"/>
            <a:ext cx="10406036" cy="6796348"/>
          </a:xfrm>
          <a:prstGeom prst="rect">
            <a:avLst/>
          </a:prstGeom>
          <a:noFill/>
        </p:spPr>
        <p:txBody>
          <a:bodyPr wrap="square">
            <a:spAutoFit/>
          </a:bodyPr>
          <a:lstStyle/>
          <a:p>
            <a:pPr algn="r" rtl="1">
              <a:lnSpc>
                <a:spcPct val="115000"/>
              </a:lnSpc>
              <a:spcAft>
                <a:spcPts val="1000"/>
              </a:spcAft>
            </a:pPr>
            <a:r>
              <a:rPr lang="he-IL" sz="2800" b="1" kern="100" dirty="0">
                <a:latin typeface="Calibri" panose="020F0502020204030204" pitchFamily="34" charset="0"/>
                <a:ea typeface="Calibri" panose="020F0502020204030204" pitchFamily="34" charset="0"/>
                <a:cs typeface="David" panose="020E0502060401010101" pitchFamily="34" charset="-79"/>
              </a:rPr>
              <a:t>מי אני? מי אנחנו?</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אנחנו מכסים את רוב שטחו של כדור הארץ.</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 מים שנמצאים בתוך הקרקע ובסלעים.</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 רוב המים המתוקים נמצאים בנו.</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 אני הטעם של רוב המים בעולם.</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 שמה של מעטפת המים בכדור הארץ.</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 השימוש העיקרי במים בבית.</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 יש בנו כמות מועטה מאוד של מלחים. </a:t>
            </a:r>
            <a:r>
              <a:rPr lang="he-IL" sz="2800" kern="100" dirty="0">
                <a:highlight>
                  <a:srgbClr val="FFFF00"/>
                </a:highlight>
                <a:latin typeface="Calibri" panose="020F0502020204030204" pitchFamily="34" charset="0"/>
                <a:ea typeface="Calibri" panose="020F0502020204030204" pitchFamily="34" charset="0"/>
                <a:cs typeface="David" panose="020E0502060401010101" pitchFamily="34" charset="-79"/>
              </a:rPr>
              <a:t> </a:t>
            </a:r>
          </a:p>
          <a:p>
            <a:pPr marL="514350" indent="-514350" algn="r" rtl="1">
              <a:lnSpc>
                <a:spcPct val="115000"/>
              </a:lnSpc>
              <a:spcAft>
                <a:spcPts val="1000"/>
              </a:spcAft>
              <a:buAutoNum type="arabicPeriod" startAt="5"/>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514350" indent="-514350" algn="r" rtl="1">
              <a:lnSpc>
                <a:spcPct val="115000"/>
              </a:lnSpc>
              <a:spcAft>
                <a:spcPts val="1000"/>
              </a:spcAft>
              <a:buAutoNum type="arabicPeriod" startAt="5"/>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457200" indent="-457200" algn="r" rtl="1">
              <a:lnSpc>
                <a:spcPct val="115000"/>
              </a:lnSpc>
              <a:spcAft>
                <a:spcPts val="1000"/>
              </a:spcAft>
              <a:buAutoNum type="arabicPeriod" startAt="2"/>
            </a:pP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תמונה 2"/>
          <p:cNvPicPr>
            <a:picLocks noChangeAspect="1"/>
          </p:cNvPicPr>
          <p:nvPr/>
        </p:nvPicPr>
        <p:blipFill>
          <a:blip r:embed="rId5"/>
          <a:stretch>
            <a:fillRect/>
          </a:stretch>
        </p:blipFill>
        <p:spPr>
          <a:xfrm>
            <a:off x="604977" y="1970948"/>
            <a:ext cx="3673051" cy="3851354"/>
          </a:xfrm>
          <a:prstGeom prst="rect">
            <a:avLst/>
          </a:prstGeom>
        </p:spPr>
      </p:pic>
    </p:spTree>
    <p:extLst>
      <p:ext uri="{BB962C8B-B14F-4D97-AF65-F5344CB8AC3E}">
        <p14:creationId xmlns:p14="http://schemas.microsoft.com/office/powerpoint/2010/main" val="153218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15455-13C3-E193-A3BE-9CC0EFF44C90}"/>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BFEE8E10-8844-48E1-1C92-4A9B776072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46C2B880-F396-2C63-F5F5-56C1ED1A41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8" name="תיבת טקסט 7">
            <a:extLst>
              <a:ext uri="{FF2B5EF4-FFF2-40B4-BE49-F238E27FC236}">
                <a16:creationId xmlns:a16="http://schemas.microsoft.com/office/drawing/2014/main" id="{85E1E7D0-322F-8342-F51D-328A1EF80A75}"/>
              </a:ext>
            </a:extLst>
          </p:cNvPr>
          <p:cNvSpPr txBox="1"/>
          <p:nvPr/>
        </p:nvSpPr>
        <p:spPr>
          <a:xfrm>
            <a:off x="3048740" y="413657"/>
            <a:ext cx="6160574" cy="640175"/>
          </a:xfrm>
          <a:prstGeom prst="rect">
            <a:avLst/>
          </a:prstGeom>
          <a:noFill/>
        </p:spPr>
        <p:txBody>
          <a:bodyPr wrap="square">
            <a:spAutoFit/>
          </a:bodyPr>
          <a:lstStyle/>
          <a:p>
            <a:pPr algn="ctr">
              <a:lnSpc>
                <a:spcPct val="115000"/>
              </a:lnSpc>
              <a:spcAft>
                <a:spcPts val="1000"/>
              </a:spcAft>
            </a:pPr>
            <a:r>
              <a:rPr lang="he-IL" sz="3200" b="1" kern="100" dirty="0">
                <a:solidFill>
                  <a:srgbClr val="FF0000"/>
                </a:solidFill>
                <a:latin typeface="David" panose="020E0502060401010101" pitchFamily="34" charset="-79"/>
                <a:ea typeface="Calibri" panose="020F0502020204030204" pitchFamily="34" charset="0"/>
                <a:cs typeface="David" panose="020E0502060401010101" pitchFamily="34" charset="-79"/>
              </a:rPr>
              <a:t>מצבי צבירה של המים</a:t>
            </a:r>
            <a:endParaRPr lang="en-US" sz="2800" kern="100" dirty="0">
              <a:solidFill>
                <a:srgbClr val="FF0000"/>
              </a:solidFill>
              <a:effectLst/>
              <a:latin typeface="David" panose="020E0502060401010101" pitchFamily="34" charset="-79"/>
              <a:ea typeface="Calibri" panose="020F0502020204030204" pitchFamily="34" charset="0"/>
              <a:cs typeface="David" panose="020E0502060401010101" pitchFamily="34" charset="-79"/>
            </a:endParaRPr>
          </a:p>
        </p:txBody>
      </p:sp>
      <p:sp>
        <p:nvSpPr>
          <p:cNvPr id="11" name="תיבת טקסט 5">
            <a:extLst>
              <a:ext uri="{FF2B5EF4-FFF2-40B4-BE49-F238E27FC236}">
                <a16:creationId xmlns:a16="http://schemas.microsoft.com/office/drawing/2014/main" id="{791D15FD-5B67-2D27-2856-FFBCBDE90DC7}"/>
              </a:ext>
            </a:extLst>
          </p:cNvPr>
          <p:cNvSpPr txBox="1"/>
          <p:nvPr/>
        </p:nvSpPr>
        <p:spPr>
          <a:xfrm>
            <a:off x="1664666" y="1053832"/>
            <a:ext cx="10406036" cy="6172587"/>
          </a:xfrm>
          <a:prstGeom prst="rect">
            <a:avLst/>
          </a:prstGeom>
          <a:noFill/>
        </p:spPr>
        <p:txBody>
          <a:bodyPr wrap="square">
            <a:spAutoFit/>
          </a:bodyPr>
          <a:lstStyle/>
          <a:p>
            <a:pPr algn="r" rtl="1">
              <a:lnSpc>
                <a:spcPct val="115000"/>
              </a:lnSpc>
              <a:spcAft>
                <a:spcPts val="1000"/>
              </a:spcAft>
            </a:pPr>
            <a:r>
              <a:rPr lang="he-IL" sz="2800" b="1" kern="100" dirty="0">
                <a:latin typeface="Calibri" panose="020F0502020204030204" pitchFamily="34" charset="0"/>
                <a:ea typeface="Calibri" panose="020F0502020204030204" pitchFamily="34" charset="0"/>
                <a:cs typeface="David" panose="020E0502060401010101" pitchFamily="34" charset="-79"/>
              </a:rPr>
              <a:t>מי אני ? מי אנחנו?</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 שלושת מצבי הצבירה של המים.</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 מצב הצבירה של מי הברז</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 שני מצבי הצבירה שבהם המים מקבלים את צורת הכלי.</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 מצב הצבירה של המים באוויר.</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 מצב  הצבירה של השלג והברד.</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 מצב צבירה של הטל שמצטבר על הצמחים</a:t>
            </a:r>
          </a:p>
          <a:p>
            <a:pPr algn="r" rtl="1">
              <a:lnSpc>
                <a:spcPct val="115000"/>
              </a:lnSpc>
              <a:spcAft>
                <a:spcPts val="1000"/>
              </a:spcAft>
            </a:pPr>
            <a:r>
              <a:rPr lang="he-IL" sz="2800" kern="100" dirty="0">
                <a:latin typeface="Calibri" panose="020F0502020204030204" pitchFamily="34" charset="0"/>
                <a:ea typeface="Calibri" panose="020F0502020204030204" pitchFamily="34" charset="0"/>
                <a:cs typeface="David" panose="020E0502060401010101" pitchFamily="34" charset="-79"/>
              </a:rPr>
              <a:t>       והמכוניות.</a:t>
            </a:r>
          </a:p>
          <a:p>
            <a:pPr algn="r" rtl="1">
              <a:lnSpc>
                <a:spcPct val="115000"/>
              </a:lnSpc>
              <a:spcAft>
                <a:spcPts val="1000"/>
              </a:spcAft>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457200" indent="-457200" algn="r" rtl="1">
              <a:lnSpc>
                <a:spcPct val="115000"/>
              </a:lnSpc>
              <a:spcAft>
                <a:spcPts val="1000"/>
              </a:spcAft>
              <a:buAutoNum type="arabicPeriod" startAt="2"/>
            </a:pP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תמונה 1"/>
          <p:cNvPicPr>
            <a:picLocks noChangeAspect="1"/>
          </p:cNvPicPr>
          <p:nvPr/>
        </p:nvPicPr>
        <p:blipFill>
          <a:blip r:embed="rId5"/>
          <a:stretch>
            <a:fillRect/>
          </a:stretch>
        </p:blipFill>
        <p:spPr>
          <a:xfrm>
            <a:off x="460310" y="3590921"/>
            <a:ext cx="4939005" cy="2535987"/>
          </a:xfrm>
          <a:prstGeom prst="rect">
            <a:avLst/>
          </a:prstGeom>
        </p:spPr>
      </p:pic>
    </p:spTree>
    <p:extLst>
      <p:ext uri="{BB962C8B-B14F-4D97-AF65-F5344CB8AC3E}">
        <p14:creationId xmlns:p14="http://schemas.microsoft.com/office/powerpoint/2010/main" val="4056086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15455-13C3-E193-A3BE-9CC0EFF44C90}"/>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BFEE8E10-8844-48E1-1C92-4A9B776072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46C2B880-F396-2C63-F5F5-56C1ED1A41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8" name="תיבת טקסט 7">
            <a:extLst>
              <a:ext uri="{FF2B5EF4-FFF2-40B4-BE49-F238E27FC236}">
                <a16:creationId xmlns:a16="http://schemas.microsoft.com/office/drawing/2014/main" id="{85E1E7D0-322F-8342-F51D-328A1EF80A75}"/>
              </a:ext>
            </a:extLst>
          </p:cNvPr>
          <p:cNvSpPr txBox="1"/>
          <p:nvPr/>
        </p:nvSpPr>
        <p:spPr>
          <a:xfrm>
            <a:off x="3048740" y="413657"/>
            <a:ext cx="6160574" cy="640175"/>
          </a:xfrm>
          <a:prstGeom prst="rect">
            <a:avLst/>
          </a:prstGeom>
          <a:noFill/>
        </p:spPr>
        <p:txBody>
          <a:bodyPr wrap="square">
            <a:spAutoFit/>
          </a:bodyPr>
          <a:lstStyle/>
          <a:p>
            <a:pPr algn="ctr" rtl="1">
              <a:lnSpc>
                <a:spcPct val="115000"/>
              </a:lnSpc>
              <a:spcAft>
                <a:spcPts val="1000"/>
              </a:spcAft>
              <a:buNone/>
            </a:pPr>
            <a:r>
              <a:rPr lang="he-IL" sz="3200" b="1" kern="100" dirty="0">
                <a:solidFill>
                  <a:srgbClr val="FF0000"/>
                </a:solidFill>
                <a:latin typeface="David" panose="020E0502060401010101" pitchFamily="34" charset="-79"/>
                <a:ea typeface="Calibri" panose="020F0502020204030204" pitchFamily="34" charset="0"/>
                <a:cs typeface="David" panose="020E0502060401010101" pitchFamily="34" charset="-79"/>
              </a:rPr>
              <a:t>מעברים בין מצבי צבירה</a:t>
            </a:r>
            <a:endParaRPr lang="en-US" sz="2800" kern="100" dirty="0">
              <a:solidFill>
                <a:srgbClr val="FF0000"/>
              </a:solidFill>
              <a:effectLst/>
              <a:latin typeface="David" panose="020E0502060401010101" pitchFamily="34" charset="-79"/>
              <a:ea typeface="Calibri" panose="020F0502020204030204" pitchFamily="34" charset="0"/>
              <a:cs typeface="David" panose="020E0502060401010101" pitchFamily="34" charset="-79"/>
            </a:endParaRPr>
          </a:p>
        </p:txBody>
      </p:sp>
      <p:sp>
        <p:nvSpPr>
          <p:cNvPr id="11" name="תיבת טקסט 5">
            <a:extLst>
              <a:ext uri="{FF2B5EF4-FFF2-40B4-BE49-F238E27FC236}">
                <a16:creationId xmlns:a16="http://schemas.microsoft.com/office/drawing/2014/main" id="{791D15FD-5B67-2D27-2856-FFBCBDE90DC7}"/>
              </a:ext>
            </a:extLst>
          </p:cNvPr>
          <p:cNvSpPr txBox="1"/>
          <p:nvPr/>
        </p:nvSpPr>
        <p:spPr>
          <a:xfrm>
            <a:off x="1664666" y="1053832"/>
            <a:ext cx="10406036" cy="6201698"/>
          </a:xfrm>
          <a:prstGeom prst="rect">
            <a:avLst/>
          </a:prstGeom>
          <a:noFill/>
        </p:spPr>
        <p:txBody>
          <a:bodyPr wrap="square">
            <a:spAutoFit/>
          </a:bodyPr>
          <a:lstStyle/>
          <a:p>
            <a:pPr algn="r" rtl="1">
              <a:lnSpc>
                <a:spcPct val="115000"/>
              </a:lnSpc>
              <a:spcAft>
                <a:spcPts val="1000"/>
              </a:spcAft>
            </a:pPr>
            <a:r>
              <a:rPr lang="he-IL" sz="2800" b="1" kern="100" dirty="0">
                <a:latin typeface="Calibri" panose="020F0502020204030204" pitchFamily="34" charset="0"/>
                <a:ea typeface="Calibri" panose="020F0502020204030204" pitchFamily="34" charset="0"/>
                <a:cs typeface="David" panose="020E0502060401010101" pitchFamily="34" charset="-79"/>
              </a:rPr>
              <a:t>מי אני? מי אנחנו?</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תהליך בו חומר במצב צבירה מוצק הופך לנוזל.</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תהליך בו חומר במצב צבירה של גז הופך לנוזל.</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תהליך בו  חומר במצב צבירה של נוזל הופך לגז.</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תהליך בו מים הופכים לקרח.</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אנו נוצרים כל הזמן ממים בים וביבשה ונמצאים באוויר.</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אנו נוצרים כשאדי מים מתקררים בעננים. </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מצב צבירה של המים שנוצר כאשר שלולית או כביסה מתייבשים.</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צריך לספק אותי כדי שקרח יהפוך לנוזל ואחר כך לגז.</a:t>
            </a:r>
          </a:p>
          <a:p>
            <a:pPr marL="457200" indent="-457200" algn="r" rtl="1">
              <a:lnSpc>
                <a:spcPct val="115000"/>
              </a:lnSpc>
              <a:spcAft>
                <a:spcPts val="1000"/>
              </a:spcAft>
              <a:buAutoNum type="arabicPeriod" startAt="2"/>
            </a:pP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תמונה 1"/>
          <p:cNvPicPr>
            <a:picLocks noChangeAspect="1"/>
          </p:cNvPicPr>
          <p:nvPr/>
        </p:nvPicPr>
        <p:blipFill>
          <a:blip r:embed="rId5"/>
          <a:stretch>
            <a:fillRect/>
          </a:stretch>
        </p:blipFill>
        <p:spPr>
          <a:xfrm>
            <a:off x="298730" y="1694007"/>
            <a:ext cx="3806545" cy="3083266"/>
          </a:xfrm>
          <a:prstGeom prst="rect">
            <a:avLst/>
          </a:prstGeom>
        </p:spPr>
      </p:pic>
    </p:spTree>
    <p:extLst>
      <p:ext uri="{BB962C8B-B14F-4D97-AF65-F5344CB8AC3E}">
        <p14:creationId xmlns:p14="http://schemas.microsoft.com/office/powerpoint/2010/main" val="794870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15455-13C3-E193-A3BE-9CC0EFF44C90}"/>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BFEE8E10-8844-48E1-1C92-4A9B776072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46C2B880-F396-2C63-F5F5-56C1ED1A41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8" name="תיבת טקסט 7">
            <a:extLst>
              <a:ext uri="{FF2B5EF4-FFF2-40B4-BE49-F238E27FC236}">
                <a16:creationId xmlns:a16="http://schemas.microsoft.com/office/drawing/2014/main" id="{85E1E7D0-322F-8342-F51D-328A1EF80A75}"/>
              </a:ext>
            </a:extLst>
          </p:cNvPr>
          <p:cNvSpPr txBox="1"/>
          <p:nvPr/>
        </p:nvSpPr>
        <p:spPr>
          <a:xfrm>
            <a:off x="3048740" y="413657"/>
            <a:ext cx="6160574" cy="640175"/>
          </a:xfrm>
          <a:prstGeom prst="rect">
            <a:avLst/>
          </a:prstGeom>
          <a:noFill/>
        </p:spPr>
        <p:txBody>
          <a:bodyPr wrap="square">
            <a:spAutoFit/>
          </a:bodyPr>
          <a:lstStyle/>
          <a:p>
            <a:pPr algn="ctr" rtl="1">
              <a:lnSpc>
                <a:spcPct val="115000"/>
              </a:lnSpc>
              <a:spcAft>
                <a:spcPts val="1000"/>
              </a:spcAft>
              <a:buNone/>
            </a:pPr>
            <a:r>
              <a:rPr lang="he-IL" sz="3200" b="1" kern="100" dirty="0">
                <a:solidFill>
                  <a:srgbClr val="FF0000"/>
                </a:solidFill>
                <a:latin typeface="David" panose="020E0502060401010101" pitchFamily="34" charset="-79"/>
                <a:ea typeface="Calibri" panose="020F0502020204030204" pitchFamily="34" charset="0"/>
                <a:cs typeface="David" panose="020E0502060401010101" pitchFamily="34" charset="-79"/>
              </a:rPr>
              <a:t>מחזור המים בטבע</a:t>
            </a:r>
            <a:endParaRPr lang="en-US" sz="2800" kern="100" dirty="0">
              <a:solidFill>
                <a:srgbClr val="FF0000"/>
              </a:solidFill>
              <a:effectLst/>
              <a:latin typeface="David" panose="020E0502060401010101" pitchFamily="34" charset="-79"/>
              <a:ea typeface="Calibri" panose="020F0502020204030204" pitchFamily="34" charset="0"/>
              <a:cs typeface="David" panose="020E0502060401010101" pitchFamily="34" charset="-79"/>
            </a:endParaRPr>
          </a:p>
        </p:txBody>
      </p:sp>
      <p:sp>
        <p:nvSpPr>
          <p:cNvPr id="11" name="תיבת טקסט 5">
            <a:extLst>
              <a:ext uri="{FF2B5EF4-FFF2-40B4-BE49-F238E27FC236}">
                <a16:creationId xmlns:a16="http://schemas.microsoft.com/office/drawing/2014/main" id="{791D15FD-5B67-2D27-2856-FFBCBDE90DC7}"/>
              </a:ext>
            </a:extLst>
          </p:cNvPr>
          <p:cNvSpPr txBox="1"/>
          <p:nvPr/>
        </p:nvSpPr>
        <p:spPr>
          <a:xfrm>
            <a:off x="1343025" y="971550"/>
            <a:ext cx="10665518" cy="7221288"/>
          </a:xfrm>
          <a:prstGeom prst="rect">
            <a:avLst/>
          </a:prstGeom>
          <a:noFill/>
        </p:spPr>
        <p:txBody>
          <a:bodyPr wrap="square">
            <a:spAutoFit/>
          </a:bodyPr>
          <a:lstStyle/>
          <a:p>
            <a:pPr algn="r" rtl="1">
              <a:lnSpc>
                <a:spcPct val="115000"/>
              </a:lnSpc>
              <a:spcAft>
                <a:spcPts val="1000"/>
              </a:spcAft>
            </a:pPr>
            <a:r>
              <a:rPr lang="he-IL" sz="2800" b="1" kern="100" dirty="0">
                <a:latin typeface="Calibri" panose="020F0502020204030204" pitchFamily="34" charset="0"/>
                <a:ea typeface="Calibri" panose="020F0502020204030204" pitchFamily="34" charset="0"/>
                <a:cs typeface="David" panose="020E0502060401010101" pitchFamily="34" charset="-79"/>
              </a:rPr>
              <a:t>השלימו את המילים החסרות במשפטים הבאים:</a:t>
            </a: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342900" lvl="0" indent="-342900">
              <a:lnSpc>
                <a:spcPct val="150000"/>
              </a:lnSpc>
              <a:buFont typeface="+mj-lt"/>
              <a:buAutoNum type="arabicPeriod"/>
            </a:pPr>
            <a:r>
              <a:rPr lang="he-IL" sz="2800" dirty="0">
                <a:latin typeface="David" panose="020E0502060401010101" pitchFamily="34" charset="-79"/>
                <a:cs typeface="David" panose="020E0502060401010101" pitchFamily="34" charset="-79"/>
              </a:rPr>
              <a:t>המים שבסביבה _______  לגז.</a:t>
            </a:r>
            <a:endParaRPr lang="en-US" sz="2800" dirty="0">
              <a:latin typeface="David" panose="020E0502060401010101" pitchFamily="34" charset="-79"/>
              <a:cs typeface="David" panose="020E0502060401010101" pitchFamily="34" charset="-79"/>
            </a:endParaRPr>
          </a:p>
          <a:p>
            <a:pPr marL="342900" lvl="0" indent="-342900">
              <a:lnSpc>
                <a:spcPct val="150000"/>
              </a:lnSpc>
              <a:buFont typeface="+mj-lt"/>
              <a:buAutoNum type="arabicPeriod"/>
            </a:pPr>
            <a:r>
              <a:rPr lang="he-IL" sz="2800" dirty="0">
                <a:latin typeface="David" panose="020E0502060401010101" pitchFamily="34" charset="-79"/>
                <a:cs typeface="David" panose="020E0502060401010101" pitchFamily="34" charset="-79"/>
              </a:rPr>
              <a:t>אדי המים עולים למרומים, מתקררים  ו_______ לטיפות בענן.</a:t>
            </a:r>
            <a:endParaRPr lang="en-US" sz="2800" dirty="0">
              <a:latin typeface="David" panose="020E0502060401010101" pitchFamily="34" charset="-79"/>
              <a:cs typeface="David" panose="020E0502060401010101" pitchFamily="34" charset="-79"/>
            </a:endParaRPr>
          </a:p>
          <a:p>
            <a:pPr marL="342900" lvl="0" indent="-342900">
              <a:lnSpc>
                <a:spcPct val="150000"/>
              </a:lnSpc>
              <a:buFont typeface="+mj-lt"/>
              <a:buAutoNum type="arabicPeriod"/>
            </a:pPr>
            <a:r>
              <a:rPr lang="he-IL" sz="2800" dirty="0">
                <a:latin typeface="David" panose="020E0502060401010101" pitchFamily="34" charset="-79"/>
                <a:cs typeface="David" panose="020E0502060401010101" pitchFamily="34" charset="-79"/>
              </a:rPr>
              <a:t>מהעננים יורדים ________ על הים והיבשה.</a:t>
            </a:r>
            <a:endParaRPr lang="en-US" sz="2800" dirty="0">
              <a:latin typeface="David" panose="020E0502060401010101" pitchFamily="34" charset="-79"/>
              <a:cs typeface="David" panose="020E0502060401010101" pitchFamily="34" charset="-79"/>
            </a:endParaRPr>
          </a:p>
          <a:p>
            <a:pPr marL="342900" lvl="0" indent="-342900">
              <a:lnSpc>
                <a:spcPct val="150000"/>
              </a:lnSpc>
              <a:buFont typeface="+mj-lt"/>
              <a:buAutoNum type="arabicPeriod"/>
            </a:pPr>
            <a:r>
              <a:rPr lang="he-IL" sz="2800" dirty="0">
                <a:latin typeface="David" panose="020E0502060401010101" pitchFamily="34" charset="-79"/>
                <a:cs typeface="David" panose="020E0502060401010101" pitchFamily="34" charset="-79"/>
              </a:rPr>
              <a:t>חלק מהמים שיורד מהעננים אל היבשה מחלחל  בקרקע ונוצרים __________.</a:t>
            </a:r>
            <a:endParaRPr lang="en-US" sz="2800" dirty="0">
              <a:latin typeface="David" panose="020E0502060401010101" pitchFamily="34" charset="-79"/>
              <a:cs typeface="David" panose="020E0502060401010101" pitchFamily="34" charset="-79"/>
            </a:endParaRPr>
          </a:p>
          <a:p>
            <a:pPr marL="342900" lvl="0" indent="-342900">
              <a:lnSpc>
                <a:spcPct val="150000"/>
              </a:lnSpc>
              <a:buFont typeface="+mj-lt"/>
              <a:buAutoNum type="arabicPeriod"/>
            </a:pPr>
            <a:r>
              <a:rPr lang="he-IL" sz="2800" dirty="0">
                <a:latin typeface="David" panose="020E0502060401010101" pitchFamily="34" charset="-79"/>
                <a:cs typeface="David" panose="020E0502060401010101" pitchFamily="34" charset="-79"/>
              </a:rPr>
              <a:t>חלק מהמים שיורד אל היבשה זורם ל_____   _____  ואלה זורמים למקומות נמוכים כמו אגם ו_____________.</a:t>
            </a:r>
            <a:endParaRPr lang="en-US" sz="2800" dirty="0">
              <a:latin typeface="David" panose="020E0502060401010101" pitchFamily="34" charset="-79"/>
              <a:cs typeface="David" panose="020E0502060401010101" pitchFamily="34" charset="-79"/>
            </a:endParaRPr>
          </a:p>
          <a:p>
            <a:pPr marL="342900" lvl="0" indent="-342900">
              <a:lnSpc>
                <a:spcPct val="150000"/>
              </a:lnSpc>
              <a:buFont typeface="+mj-lt"/>
              <a:buAutoNum type="arabicPeriod"/>
            </a:pPr>
            <a:r>
              <a:rPr lang="he-IL" sz="2800" dirty="0">
                <a:latin typeface="David" panose="020E0502060401010101" pitchFamily="34" charset="-79"/>
                <a:cs typeface="David" panose="020E0502060401010101" pitchFamily="34" charset="-79"/>
              </a:rPr>
              <a:t>התהליך נקרא מחזור המים בטבע כי הוא______  על עצמו כל הזמן.</a:t>
            </a:r>
            <a:endParaRPr lang="en-US" sz="2800" dirty="0">
              <a:latin typeface="David" panose="020E0502060401010101" pitchFamily="34" charset="-79"/>
              <a:cs typeface="David" panose="020E0502060401010101" pitchFamily="34" charset="-79"/>
            </a:endParaRPr>
          </a:p>
          <a:p>
            <a:pPr algn="r" rtl="1">
              <a:lnSpc>
                <a:spcPct val="115000"/>
              </a:lnSpc>
              <a:spcAft>
                <a:spcPts val="1000"/>
              </a:spcAft>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514350" indent="-514350" algn="r" rtl="1">
              <a:lnSpc>
                <a:spcPct val="115000"/>
              </a:lnSpc>
              <a:spcAft>
                <a:spcPts val="1000"/>
              </a:spcAft>
              <a:buAutoNum type="arabicPeriod"/>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457200" indent="-457200" algn="r" rtl="1">
              <a:lnSpc>
                <a:spcPct val="115000"/>
              </a:lnSpc>
              <a:spcAft>
                <a:spcPts val="1000"/>
              </a:spcAft>
              <a:buAutoNum type="arabicPeriod" startAt="2"/>
            </a:pP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תמונה 6">
            <a:extLst>
              <a:ext uri="{FF2B5EF4-FFF2-40B4-BE49-F238E27FC236}">
                <a16:creationId xmlns:a16="http://schemas.microsoft.com/office/drawing/2014/main" id="{7A597077-F66D-3725-EFAB-B9376985F2CB}"/>
              </a:ext>
            </a:extLst>
          </p:cNvPr>
          <p:cNvPicPr>
            <a:picLocks noChangeAspect="1"/>
          </p:cNvPicPr>
          <p:nvPr/>
        </p:nvPicPr>
        <p:blipFill>
          <a:blip r:embed="rId5"/>
          <a:stretch>
            <a:fillRect/>
          </a:stretch>
        </p:blipFill>
        <p:spPr>
          <a:xfrm>
            <a:off x="183457" y="1129393"/>
            <a:ext cx="3193143" cy="2394857"/>
          </a:xfrm>
          <a:prstGeom prst="rect">
            <a:avLst/>
          </a:prstGeom>
        </p:spPr>
      </p:pic>
    </p:spTree>
    <p:extLst>
      <p:ext uri="{BB962C8B-B14F-4D97-AF65-F5344CB8AC3E}">
        <p14:creationId xmlns:p14="http://schemas.microsoft.com/office/powerpoint/2010/main" val="2210198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15455-13C3-E193-A3BE-9CC0EFF44C90}"/>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BFEE8E10-8844-48E1-1C92-4A9B776072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46C2B880-F396-2C63-F5F5-56C1ED1A41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8" name="תיבת טקסט 7">
            <a:extLst>
              <a:ext uri="{FF2B5EF4-FFF2-40B4-BE49-F238E27FC236}">
                <a16:creationId xmlns:a16="http://schemas.microsoft.com/office/drawing/2014/main" id="{85E1E7D0-322F-8342-F51D-328A1EF80A75}"/>
              </a:ext>
            </a:extLst>
          </p:cNvPr>
          <p:cNvSpPr txBox="1"/>
          <p:nvPr/>
        </p:nvSpPr>
        <p:spPr>
          <a:xfrm>
            <a:off x="3048740" y="413657"/>
            <a:ext cx="6095260" cy="658642"/>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latin typeface="David" panose="020E0502060401010101" pitchFamily="34" charset="-79"/>
                <a:ea typeface="Calibri" panose="020F0502020204030204" pitchFamily="34" charset="0"/>
                <a:cs typeface="David" panose="020E0502060401010101" pitchFamily="34" charset="-79"/>
              </a:rPr>
              <a:t> מחסור במים וזיהום מים</a:t>
            </a:r>
            <a:endParaRPr lang="en-US" sz="2800" kern="100" dirty="0">
              <a:solidFill>
                <a:srgbClr val="FF0000"/>
              </a:solidFill>
              <a:effectLst/>
              <a:latin typeface="David" panose="020E0502060401010101" pitchFamily="34" charset="-79"/>
              <a:ea typeface="Calibri" panose="020F0502020204030204" pitchFamily="34" charset="0"/>
              <a:cs typeface="David" panose="020E0502060401010101" pitchFamily="34" charset="-79"/>
            </a:endParaRPr>
          </a:p>
        </p:txBody>
      </p:sp>
      <p:sp>
        <p:nvSpPr>
          <p:cNvPr id="11" name="תיבת טקסט 5">
            <a:extLst>
              <a:ext uri="{FF2B5EF4-FFF2-40B4-BE49-F238E27FC236}">
                <a16:creationId xmlns:a16="http://schemas.microsoft.com/office/drawing/2014/main" id="{791D15FD-5B67-2D27-2856-FFBCBDE90DC7}"/>
              </a:ext>
            </a:extLst>
          </p:cNvPr>
          <p:cNvSpPr txBox="1"/>
          <p:nvPr/>
        </p:nvSpPr>
        <p:spPr>
          <a:xfrm>
            <a:off x="1328764" y="1053832"/>
            <a:ext cx="10406036" cy="7420108"/>
          </a:xfrm>
          <a:prstGeom prst="rect">
            <a:avLst/>
          </a:prstGeom>
          <a:noFill/>
        </p:spPr>
        <p:txBody>
          <a:bodyPr wrap="square">
            <a:spAutoFit/>
          </a:bodyPr>
          <a:lstStyle/>
          <a:p>
            <a:pPr algn="r" rtl="1">
              <a:lnSpc>
                <a:spcPct val="115000"/>
              </a:lnSpc>
              <a:spcAft>
                <a:spcPts val="1000"/>
              </a:spcAft>
            </a:pPr>
            <a:r>
              <a:rPr lang="he-IL" sz="2800" b="1" kern="100" dirty="0">
                <a:latin typeface="Calibri" panose="020F0502020204030204" pitchFamily="34" charset="0"/>
                <a:ea typeface="Calibri" panose="020F0502020204030204" pitchFamily="34" charset="0"/>
                <a:cs typeface="David" panose="020E0502060401010101" pitchFamily="34" charset="-79"/>
              </a:rPr>
              <a:t>מי אני? מי אנחנו?</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 מים מזוהמים שנוצרו בגלל פעילות בני האדם.</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 המקום שבו מטהרים מים מזוהמים למים נקיים.</a:t>
            </a:r>
          </a:p>
          <a:p>
            <a:pPr marL="514350" indent="-514350">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השימוש העיקרי שעושים במים המזוהמים שטוהרו.</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 תהליך להפקת מים מתוקים ממי ים מלוחים.</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 המצאה ישראלית להשקיה חסכונית במים.</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שתי דרכים לחסכון במים בבית.</a:t>
            </a:r>
          </a:p>
          <a:p>
            <a:pPr algn="r" rtl="1">
              <a:lnSpc>
                <a:spcPct val="115000"/>
              </a:lnSpc>
              <a:spcAft>
                <a:spcPts val="1000"/>
              </a:spcAft>
            </a:pPr>
            <a:r>
              <a:rPr lang="he-IL" sz="2800" kern="100" dirty="0">
                <a:latin typeface="Calibri" panose="020F0502020204030204" pitchFamily="34" charset="0"/>
                <a:ea typeface="Calibri" panose="020F0502020204030204" pitchFamily="34" charset="0"/>
                <a:cs typeface="David" panose="020E0502060401010101" pitchFamily="34" charset="-79"/>
              </a:rPr>
              <a:t>  </a:t>
            </a:r>
          </a:p>
          <a:p>
            <a:pPr marL="514350" indent="-514350" algn="r" rtl="1">
              <a:lnSpc>
                <a:spcPct val="115000"/>
              </a:lnSpc>
              <a:spcAft>
                <a:spcPts val="1000"/>
              </a:spcAft>
              <a:buAutoNum type="arabicPeriod" startAt="6"/>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algn="r" rtl="1">
              <a:lnSpc>
                <a:spcPct val="115000"/>
              </a:lnSpc>
              <a:spcAft>
                <a:spcPts val="1000"/>
              </a:spcAft>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514350" indent="-514350" algn="r" rtl="1">
              <a:lnSpc>
                <a:spcPct val="115000"/>
              </a:lnSpc>
              <a:spcAft>
                <a:spcPts val="1000"/>
              </a:spcAft>
              <a:buAutoNum type="arabicPeriod"/>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457200" indent="-457200" algn="r" rtl="1">
              <a:lnSpc>
                <a:spcPct val="115000"/>
              </a:lnSpc>
              <a:spcAft>
                <a:spcPts val="1000"/>
              </a:spcAft>
              <a:buAutoNum type="arabicPeriod" startAt="2"/>
            </a:pP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תמונה 2">
            <a:extLst>
              <a:ext uri="{FF2B5EF4-FFF2-40B4-BE49-F238E27FC236}">
                <a16:creationId xmlns:a16="http://schemas.microsoft.com/office/drawing/2014/main" id="{D76ED2A5-6479-738E-69FB-C5E57FC05CFF}"/>
              </a:ext>
            </a:extLst>
          </p:cNvPr>
          <p:cNvPicPr>
            <a:picLocks noChangeAspect="1"/>
          </p:cNvPicPr>
          <p:nvPr/>
        </p:nvPicPr>
        <p:blipFill>
          <a:blip r:embed="rId5"/>
          <a:stretch>
            <a:fillRect/>
          </a:stretch>
        </p:blipFill>
        <p:spPr>
          <a:xfrm>
            <a:off x="169461" y="2867025"/>
            <a:ext cx="4354914" cy="3848100"/>
          </a:xfrm>
          <a:prstGeom prst="rect">
            <a:avLst/>
          </a:prstGeom>
        </p:spPr>
      </p:pic>
    </p:spTree>
    <p:extLst>
      <p:ext uri="{BB962C8B-B14F-4D97-AF65-F5344CB8AC3E}">
        <p14:creationId xmlns:p14="http://schemas.microsoft.com/office/powerpoint/2010/main" val="520589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15455-13C3-E193-A3BE-9CC0EFF44C90}"/>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BFEE8E10-8844-48E1-1C92-4A9B776072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46C2B880-F396-2C63-F5F5-56C1ED1A41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8" name="תיבת טקסט 7">
            <a:extLst>
              <a:ext uri="{FF2B5EF4-FFF2-40B4-BE49-F238E27FC236}">
                <a16:creationId xmlns:a16="http://schemas.microsoft.com/office/drawing/2014/main" id="{85E1E7D0-322F-8342-F51D-328A1EF80A75}"/>
              </a:ext>
            </a:extLst>
          </p:cNvPr>
          <p:cNvSpPr txBox="1"/>
          <p:nvPr/>
        </p:nvSpPr>
        <p:spPr>
          <a:xfrm>
            <a:off x="3048740" y="413657"/>
            <a:ext cx="6160574" cy="640175"/>
          </a:xfrm>
          <a:prstGeom prst="rect">
            <a:avLst/>
          </a:prstGeom>
          <a:noFill/>
        </p:spPr>
        <p:txBody>
          <a:bodyPr wrap="square">
            <a:spAutoFit/>
          </a:bodyPr>
          <a:lstStyle/>
          <a:p>
            <a:pPr algn="ctr" rtl="1">
              <a:lnSpc>
                <a:spcPct val="115000"/>
              </a:lnSpc>
              <a:spcAft>
                <a:spcPts val="1000"/>
              </a:spcAft>
              <a:buNone/>
            </a:pPr>
            <a:r>
              <a:rPr lang="he-IL" sz="3200" b="1" kern="100" dirty="0">
                <a:solidFill>
                  <a:srgbClr val="FF0000"/>
                </a:solidFill>
                <a:latin typeface="David" panose="020E0502060401010101" pitchFamily="34" charset="-79"/>
                <a:ea typeface="Calibri" panose="020F0502020204030204" pitchFamily="34" charset="0"/>
                <a:cs typeface="David" panose="020E0502060401010101" pitchFamily="34" charset="-79"/>
              </a:rPr>
              <a:t>אוויר וזיהום אוויר</a:t>
            </a:r>
            <a:endParaRPr lang="en-US" sz="2800" kern="100" dirty="0">
              <a:solidFill>
                <a:srgbClr val="FF0000"/>
              </a:solidFill>
              <a:effectLst/>
              <a:latin typeface="David" panose="020E0502060401010101" pitchFamily="34" charset="-79"/>
              <a:ea typeface="Calibri" panose="020F0502020204030204" pitchFamily="34" charset="0"/>
              <a:cs typeface="David" panose="020E0502060401010101" pitchFamily="34" charset="-79"/>
            </a:endParaRPr>
          </a:p>
        </p:txBody>
      </p:sp>
      <p:sp>
        <p:nvSpPr>
          <p:cNvPr id="11" name="תיבת טקסט 5">
            <a:extLst>
              <a:ext uri="{FF2B5EF4-FFF2-40B4-BE49-F238E27FC236}">
                <a16:creationId xmlns:a16="http://schemas.microsoft.com/office/drawing/2014/main" id="{791D15FD-5B67-2D27-2856-FFBCBDE90DC7}"/>
              </a:ext>
            </a:extLst>
          </p:cNvPr>
          <p:cNvSpPr txBox="1"/>
          <p:nvPr/>
        </p:nvSpPr>
        <p:spPr>
          <a:xfrm>
            <a:off x="1328764" y="1053832"/>
            <a:ext cx="10406036" cy="8667629"/>
          </a:xfrm>
          <a:prstGeom prst="rect">
            <a:avLst/>
          </a:prstGeom>
          <a:noFill/>
        </p:spPr>
        <p:txBody>
          <a:bodyPr wrap="square">
            <a:spAutoFit/>
          </a:bodyPr>
          <a:lstStyle/>
          <a:p>
            <a:pPr algn="r" rtl="1">
              <a:lnSpc>
                <a:spcPct val="115000"/>
              </a:lnSpc>
              <a:spcAft>
                <a:spcPts val="1000"/>
              </a:spcAft>
            </a:pPr>
            <a:r>
              <a:rPr lang="he-IL" sz="2800" b="1" kern="100" dirty="0">
                <a:latin typeface="Calibri" panose="020F0502020204030204" pitchFamily="34" charset="0"/>
                <a:ea typeface="Calibri" panose="020F0502020204030204" pitchFamily="34" charset="0"/>
                <a:cs typeface="David" panose="020E0502060401010101" pitchFamily="34" charset="-79"/>
              </a:rPr>
              <a:t>מי אני? מי אנחנו?</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אני מעטפת האוויר של כדור הארץ.</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אנו חומרים המרכיבים את מעטפת האוויר בכדור הארץ.</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אני חומר הנמצא במעטפת האוויר וחיוני לכל היצורים החיים וגם לבעירה.</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אני גז המהווה את רוב הרכב האוויר (78%).</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אני גז המהווה כחמישית מהרכב האוויר (21%).  </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אנו שני שימושים באוויר בבית ובחיי היומיום.</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אנו חומרים המזהמים את האוויר כשנפלט עשן משריפת חומרי דלק .</a:t>
            </a:r>
          </a:p>
          <a:p>
            <a:pPr marL="514350" indent="-514350" algn="r" rtl="1">
              <a:lnSpc>
                <a:spcPct val="115000"/>
              </a:lnSpc>
              <a:spcAft>
                <a:spcPts val="1000"/>
              </a:spcAft>
              <a:buFont typeface="+mj-lt"/>
              <a:buAutoNum type="arabicPeriod"/>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514350" indent="-514350" algn="r" rtl="1">
              <a:lnSpc>
                <a:spcPct val="115000"/>
              </a:lnSpc>
              <a:spcAft>
                <a:spcPts val="1000"/>
              </a:spcAft>
              <a:buAutoNum type="arabicPeriod"/>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514350" indent="-514350" algn="r" rtl="1">
              <a:lnSpc>
                <a:spcPct val="115000"/>
              </a:lnSpc>
              <a:spcAft>
                <a:spcPts val="1000"/>
              </a:spcAft>
              <a:buAutoNum type="arabicPeriod"/>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514350" indent="-514350" algn="r" rtl="1">
              <a:lnSpc>
                <a:spcPct val="115000"/>
              </a:lnSpc>
              <a:spcAft>
                <a:spcPts val="1000"/>
              </a:spcAft>
              <a:buAutoNum type="arabicPeriod"/>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514350" indent="-514350" algn="r" rtl="1">
              <a:lnSpc>
                <a:spcPct val="115000"/>
              </a:lnSpc>
              <a:spcAft>
                <a:spcPts val="1000"/>
              </a:spcAft>
              <a:buAutoNum type="arabicPeriod"/>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457200" indent="-457200" algn="r" rtl="1">
              <a:lnSpc>
                <a:spcPct val="115000"/>
              </a:lnSpc>
              <a:spcAft>
                <a:spcPts val="1000"/>
              </a:spcAft>
              <a:buAutoNum type="arabicPeriod" startAt="2"/>
            </a:pP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תמונה 2"/>
          <p:cNvPicPr>
            <a:picLocks noChangeAspect="1"/>
          </p:cNvPicPr>
          <p:nvPr/>
        </p:nvPicPr>
        <p:blipFill>
          <a:blip r:embed="rId5"/>
          <a:stretch>
            <a:fillRect/>
          </a:stretch>
        </p:blipFill>
        <p:spPr>
          <a:xfrm>
            <a:off x="354873" y="3454275"/>
            <a:ext cx="3905795" cy="1994803"/>
          </a:xfrm>
          <a:prstGeom prst="rect">
            <a:avLst/>
          </a:prstGeom>
        </p:spPr>
      </p:pic>
    </p:spTree>
    <p:extLst>
      <p:ext uri="{BB962C8B-B14F-4D97-AF65-F5344CB8AC3E}">
        <p14:creationId xmlns:p14="http://schemas.microsoft.com/office/powerpoint/2010/main" val="1580079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15455-13C3-E193-A3BE-9CC0EFF44C90}"/>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BFEE8E10-8844-48E1-1C92-4A9B776072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46C2B880-F396-2C63-F5F5-56C1ED1A41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8" name="תיבת טקסט 7">
            <a:extLst>
              <a:ext uri="{FF2B5EF4-FFF2-40B4-BE49-F238E27FC236}">
                <a16:creationId xmlns:a16="http://schemas.microsoft.com/office/drawing/2014/main" id="{85E1E7D0-322F-8342-F51D-328A1EF80A75}"/>
              </a:ext>
            </a:extLst>
          </p:cNvPr>
          <p:cNvSpPr txBox="1"/>
          <p:nvPr/>
        </p:nvSpPr>
        <p:spPr>
          <a:xfrm>
            <a:off x="3048740" y="413657"/>
            <a:ext cx="6160574" cy="640175"/>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latin typeface="David" panose="020E0502060401010101" pitchFamily="34" charset="-79"/>
                <a:ea typeface="Calibri" panose="020F0502020204030204" pitchFamily="34" charset="0"/>
                <a:cs typeface="David" panose="020E0502060401010101" pitchFamily="34" charset="-79"/>
              </a:rPr>
              <a:t> איברים ומערכות בגוף האדם</a:t>
            </a:r>
            <a:endParaRPr lang="en-US" sz="2800" kern="100" dirty="0">
              <a:solidFill>
                <a:srgbClr val="FF0000"/>
              </a:solidFill>
              <a:effectLst/>
              <a:latin typeface="David" panose="020E0502060401010101" pitchFamily="34" charset="-79"/>
              <a:ea typeface="Calibri" panose="020F0502020204030204" pitchFamily="34" charset="0"/>
              <a:cs typeface="David" panose="020E0502060401010101" pitchFamily="34" charset="-79"/>
            </a:endParaRPr>
          </a:p>
        </p:txBody>
      </p:sp>
      <p:sp>
        <p:nvSpPr>
          <p:cNvPr id="11" name="תיבת טקסט 5">
            <a:extLst>
              <a:ext uri="{FF2B5EF4-FFF2-40B4-BE49-F238E27FC236}">
                <a16:creationId xmlns:a16="http://schemas.microsoft.com/office/drawing/2014/main" id="{791D15FD-5B67-2D27-2856-FFBCBDE90DC7}"/>
              </a:ext>
            </a:extLst>
          </p:cNvPr>
          <p:cNvSpPr txBox="1"/>
          <p:nvPr/>
        </p:nvSpPr>
        <p:spPr>
          <a:xfrm>
            <a:off x="1087350" y="1744297"/>
            <a:ext cx="10406036" cy="8015528"/>
          </a:xfrm>
          <a:prstGeom prst="rect">
            <a:avLst/>
          </a:prstGeom>
          <a:noFill/>
        </p:spPr>
        <p:txBody>
          <a:bodyPr wrap="square">
            <a:spAutoFit/>
          </a:bodyPr>
          <a:lstStyle/>
          <a:p>
            <a:pPr lvl="0"/>
            <a:r>
              <a:rPr lang="he-IL" sz="2800" b="1" dirty="0">
                <a:latin typeface="David" panose="020E0502060401010101" pitchFamily="34" charset="-79"/>
                <a:cs typeface="David" panose="020E0502060401010101" pitchFamily="34" charset="-79"/>
              </a:rPr>
              <a:t>השיבו על השאלות הבאות:</a:t>
            </a:r>
          </a:p>
          <a:p>
            <a:pPr lvl="0"/>
            <a:endParaRPr lang="he-IL" sz="2800" b="1" dirty="0">
              <a:latin typeface="David" panose="020E0502060401010101" pitchFamily="34" charset="-79"/>
              <a:cs typeface="David" panose="020E0502060401010101" pitchFamily="34" charset="-79"/>
            </a:endParaRPr>
          </a:p>
          <a:p>
            <a:pPr marL="514350" lvl="0" indent="-514350">
              <a:buFont typeface="+mj-lt"/>
              <a:buAutoNum type="arabicPeriod"/>
            </a:pPr>
            <a:r>
              <a:rPr lang="he-IL" sz="2800" dirty="0">
                <a:latin typeface="David" panose="020E0502060401010101" pitchFamily="34" charset="-79"/>
                <a:cs typeface="David" panose="020E0502060401010101" pitchFamily="34" charset="-79"/>
              </a:rPr>
              <a:t>אילו איברים בגופנו קשורים </a:t>
            </a:r>
            <a:r>
              <a:rPr lang="he-IL" sz="2800" b="1" dirty="0">
                <a:latin typeface="David" panose="020E0502060401010101" pitchFamily="34" charset="-79"/>
                <a:cs typeface="David" panose="020E0502060401010101" pitchFamily="34" charset="-79"/>
              </a:rPr>
              <a:t>לצרכים החיוניים </a:t>
            </a:r>
            <a:r>
              <a:rPr lang="he-IL" sz="2800" dirty="0">
                <a:latin typeface="David" panose="020E0502060401010101" pitchFamily="34" charset="-79"/>
                <a:cs typeface="David" panose="020E0502060401010101" pitchFamily="34" charset="-79"/>
              </a:rPr>
              <a:t>הבאים של האדם?</a:t>
            </a:r>
            <a:endParaRPr lang="en-US" sz="2800" dirty="0">
              <a:latin typeface="David" panose="020E0502060401010101" pitchFamily="34" charset="-79"/>
              <a:cs typeface="David" panose="020E0502060401010101" pitchFamily="34" charset="-79"/>
            </a:endParaRPr>
          </a:p>
          <a:p>
            <a:r>
              <a:rPr lang="he-IL" sz="2800" dirty="0">
                <a:latin typeface="David" panose="020E0502060401010101" pitchFamily="34" charset="-79"/>
                <a:cs typeface="David" panose="020E0502060401010101" pitchFamily="34" charset="-79"/>
              </a:rPr>
              <a:t>      מזון, מים, אוויר, הגנה וקליטת מידע</a:t>
            </a:r>
          </a:p>
          <a:p>
            <a:pPr marL="514350" indent="-514350">
              <a:buFont typeface="+mj-lt"/>
              <a:buAutoNum type="arabicPeriod"/>
            </a:pPr>
            <a:endParaRPr lang="en-US" sz="2800" dirty="0">
              <a:latin typeface="David" panose="020E0502060401010101" pitchFamily="34" charset="-79"/>
              <a:cs typeface="David" panose="020E0502060401010101" pitchFamily="34" charset="-79"/>
            </a:endParaRPr>
          </a:p>
          <a:p>
            <a:pPr lvl="0"/>
            <a:r>
              <a:rPr lang="he-IL" sz="2800" dirty="0">
                <a:latin typeface="David" panose="020E0502060401010101" pitchFamily="34" charset="-79"/>
                <a:cs typeface="David" panose="020E0502060401010101" pitchFamily="34" charset="-79"/>
              </a:rPr>
              <a:t>2.   אילו איברים בגופנו קשורים </a:t>
            </a:r>
            <a:r>
              <a:rPr lang="he-IL" sz="2800" b="1" dirty="0">
                <a:latin typeface="David" panose="020E0502060401010101" pitchFamily="34" charset="-79"/>
                <a:cs typeface="David" panose="020E0502060401010101" pitchFamily="34" charset="-79"/>
              </a:rPr>
              <a:t>למאפייני החיים </a:t>
            </a:r>
            <a:r>
              <a:rPr lang="he-IL" sz="2800" dirty="0">
                <a:latin typeface="David" panose="020E0502060401010101" pitchFamily="34" charset="-79"/>
                <a:cs typeface="David" panose="020E0502060401010101" pitchFamily="34" charset="-79"/>
              </a:rPr>
              <a:t>הבאים של האדם?</a:t>
            </a:r>
            <a:endParaRPr lang="en-US" sz="2800" dirty="0">
              <a:latin typeface="David" panose="020E0502060401010101" pitchFamily="34" charset="-79"/>
              <a:cs typeface="David" panose="020E0502060401010101" pitchFamily="34" charset="-79"/>
            </a:endParaRPr>
          </a:p>
          <a:p>
            <a:r>
              <a:rPr lang="he-IL" sz="2800" dirty="0">
                <a:latin typeface="David" panose="020E0502060401010101" pitchFamily="34" charset="-79"/>
                <a:cs typeface="David" panose="020E0502060401010101" pitchFamily="34" charset="-79"/>
              </a:rPr>
              <a:t>      תנועה, נשימה, הזנה, תקשורת </a:t>
            </a:r>
            <a:r>
              <a:rPr lang="he-IL" sz="2800" dirty="0">
                <a:highlight>
                  <a:srgbClr val="FFFF00"/>
                </a:highlight>
                <a:latin typeface="David" panose="020E0502060401010101" pitchFamily="34" charset="-79"/>
                <a:cs typeface="David" panose="020E0502060401010101" pitchFamily="34" charset="-79"/>
              </a:rPr>
              <a:t> </a:t>
            </a:r>
          </a:p>
          <a:p>
            <a:pPr marL="514350" indent="-514350">
              <a:buFont typeface="+mj-lt"/>
              <a:buAutoNum type="arabicPeriod"/>
            </a:pPr>
            <a:endParaRPr lang="en-US" sz="2800" dirty="0">
              <a:latin typeface="David" panose="020E0502060401010101" pitchFamily="34" charset="-79"/>
              <a:cs typeface="David" panose="020E0502060401010101" pitchFamily="34" charset="-79"/>
            </a:endParaRPr>
          </a:p>
          <a:p>
            <a:pPr lvl="0"/>
            <a:r>
              <a:rPr lang="he-IL" sz="2800" dirty="0">
                <a:latin typeface="David" panose="020E0502060401010101" pitchFamily="34" charset="-79"/>
                <a:cs typeface="David" panose="020E0502060401010101" pitchFamily="34" charset="-79"/>
              </a:rPr>
              <a:t>3.   לאילו </a:t>
            </a:r>
            <a:r>
              <a:rPr lang="he-IL" sz="2800" b="1" dirty="0">
                <a:latin typeface="David" panose="020E0502060401010101" pitchFamily="34" charset="-79"/>
                <a:cs typeface="David" panose="020E0502060401010101" pitchFamily="34" charset="-79"/>
              </a:rPr>
              <a:t>מערכות בגוף </a:t>
            </a:r>
            <a:r>
              <a:rPr lang="he-IL" sz="2800" dirty="0">
                <a:latin typeface="David" panose="020E0502060401010101" pitchFamily="34" charset="-79"/>
                <a:cs typeface="David" panose="020E0502060401010101" pitchFamily="34" charset="-79"/>
              </a:rPr>
              <a:t>שלנו שייכים האיברים הבאים?</a:t>
            </a:r>
            <a:endParaRPr lang="en-US" sz="2800" dirty="0">
              <a:latin typeface="David" panose="020E0502060401010101" pitchFamily="34" charset="-79"/>
              <a:cs typeface="David" panose="020E0502060401010101" pitchFamily="34" charset="-79"/>
            </a:endParaRPr>
          </a:p>
          <a:p>
            <a:r>
              <a:rPr lang="he-IL" sz="2800" dirty="0">
                <a:latin typeface="David" panose="020E0502060401010101" pitchFamily="34" charset="-79"/>
                <a:cs typeface="David" panose="020E0502060401010101" pitchFamily="34" charset="-79"/>
              </a:rPr>
              <a:t>      ריאות, שלד ושרירים, לב וכלי דם, מוח ואיברי חושים, קיבה ומעיים </a:t>
            </a:r>
            <a:r>
              <a:rPr lang="he-IL" sz="2800" dirty="0">
                <a:highlight>
                  <a:srgbClr val="FFFF00"/>
                </a:highlight>
                <a:latin typeface="David" panose="020E0502060401010101" pitchFamily="34" charset="-79"/>
                <a:cs typeface="David" panose="020E0502060401010101" pitchFamily="34" charset="-79"/>
              </a:rPr>
              <a:t> </a:t>
            </a:r>
            <a:endParaRPr lang="en-US" sz="2800" dirty="0">
              <a:highlight>
                <a:srgbClr val="FFFF00"/>
              </a:highlight>
              <a:latin typeface="David" panose="020E0502060401010101" pitchFamily="34" charset="-79"/>
              <a:cs typeface="David" panose="020E0502060401010101" pitchFamily="34" charset="-79"/>
            </a:endParaRPr>
          </a:p>
          <a:p>
            <a:pPr algn="r" rtl="1">
              <a:lnSpc>
                <a:spcPct val="115000"/>
              </a:lnSpc>
              <a:spcAft>
                <a:spcPts val="1000"/>
              </a:spcAft>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514350" indent="-514350" algn="r" rtl="1">
              <a:lnSpc>
                <a:spcPct val="115000"/>
              </a:lnSpc>
              <a:spcAft>
                <a:spcPts val="1000"/>
              </a:spcAft>
              <a:buAutoNum type="arabicPeriod"/>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514350" indent="-514350" algn="r" rtl="1">
              <a:lnSpc>
                <a:spcPct val="115000"/>
              </a:lnSpc>
              <a:spcAft>
                <a:spcPts val="1000"/>
              </a:spcAft>
              <a:buAutoNum type="arabicPeriod"/>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514350" indent="-514350" algn="r" rtl="1">
              <a:lnSpc>
                <a:spcPct val="115000"/>
              </a:lnSpc>
              <a:spcAft>
                <a:spcPts val="1000"/>
              </a:spcAft>
              <a:buAutoNum type="arabicPeriod"/>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514350" indent="-514350" algn="r" rtl="1">
              <a:lnSpc>
                <a:spcPct val="115000"/>
              </a:lnSpc>
              <a:spcAft>
                <a:spcPts val="1000"/>
              </a:spcAft>
              <a:buAutoNum type="arabicPeriod"/>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457200" indent="-457200" algn="r" rtl="1">
              <a:lnSpc>
                <a:spcPct val="115000"/>
              </a:lnSpc>
              <a:spcAft>
                <a:spcPts val="1000"/>
              </a:spcAft>
              <a:buAutoNum type="arabicPeriod" startAt="2"/>
            </a:pP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תמונה 1"/>
          <p:cNvPicPr>
            <a:picLocks noChangeAspect="1"/>
          </p:cNvPicPr>
          <p:nvPr/>
        </p:nvPicPr>
        <p:blipFill>
          <a:blip r:embed="rId5"/>
          <a:stretch>
            <a:fillRect/>
          </a:stretch>
        </p:blipFill>
        <p:spPr>
          <a:xfrm>
            <a:off x="176871" y="2172191"/>
            <a:ext cx="2315232" cy="3267531"/>
          </a:xfrm>
          <a:prstGeom prst="rect">
            <a:avLst/>
          </a:prstGeom>
        </p:spPr>
      </p:pic>
    </p:spTree>
    <p:extLst>
      <p:ext uri="{BB962C8B-B14F-4D97-AF65-F5344CB8AC3E}">
        <p14:creationId xmlns:p14="http://schemas.microsoft.com/office/powerpoint/2010/main" val="196401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15455-13C3-E193-A3BE-9CC0EFF44C90}"/>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BFEE8E10-8844-48E1-1C92-4A9B776072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46C2B880-F396-2C63-F5F5-56C1ED1A41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8" name="תיבת טקסט 7">
            <a:extLst>
              <a:ext uri="{FF2B5EF4-FFF2-40B4-BE49-F238E27FC236}">
                <a16:creationId xmlns:a16="http://schemas.microsoft.com/office/drawing/2014/main" id="{85E1E7D0-322F-8342-F51D-328A1EF80A75}"/>
              </a:ext>
            </a:extLst>
          </p:cNvPr>
          <p:cNvSpPr txBox="1"/>
          <p:nvPr/>
        </p:nvSpPr>
        <p:spPr>
          <a:xfrm>
            <a:off x="3048740" y="413657"/>
            <a:ext cx="6160574" cy="640175"/>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latin typeface="David" panose="020E0502060401010101" pitchFamily="34" charset="-79"/>
                <a:ea typeface="Calibri" panose="020F0502020204030204" pitchFamily="34" charset="0"/>
                <a:cs typeface="David" panose="020E0502060401010101" pitchFamily="34" charset="-79"/>
              </a:rPr>
              <a:t> איברים ומערכות בגוף האדם</a:t>
            </a:r>
            <a:endParaRPr lang="en-US" sz="2800" kern="100" dirty="0">
              <a:solidFill>
                <a:srgbClr val="FF0000"/>
              </a:solidFill>
              <a:effectLst/>
              <a:latin typeface="David" panose="020E0502060401010101" pitchFamily="34" charset="-79"/>
              <a:ea typeface="Calibri" panose="020F0502020204030204" pitchFamily="34" charset="0"/>
              <a:cs typeface="David" panose="020E0502060401010101" pitchFamily="34" charset="-79"/>
            </a:endParaRPr>
          </a:p>
        </p:txBody>
      </p:sp>
      <p:sp>
        <p:nvSpPr>
          <p:cNvPr id="11" name="תיבת טקסט 5">
            <a:extLst>
              <a:ext uri="{FF2B5EF4-FFF2-40B4-BE49-F238E27FC236}">
                <a16:creationId xmlns:a16="http://schemas.microsoft.com/office/drawing/2014/main" id="{791D15FD-5B67-2D27-2856-FFBCBDE90DC7}"/>
              </a:ext>
            </a:extLst>
          </p:cNvPr>
          <p:cNvSpPr txBox="1"/>
          <p:nvPr/>
        </p:nvSpPr>
        <p:spPr>
          <a:xfrm>
            <a:off x="1087350" y="1273629"/>
            <a:ext cx="10582136" cy="8632748"/>
          </a:xfrm>
          <a:prstGeom prst="rect">
            <a:avLst/>
          </a:prstGeom>
          <a:noFill/>
        </p:spPr>
        <p:txBody>
          <a:bodyPr wrap="square">
            <a:spAutoFit/>
          </a:bodyPr>
          <a:lstStyle/>
          <a:p>
            <a:r>
              <a:rPr lang="he-IL" sz="2800" b="1" dirty="0">
                <a:latin typeface="David" panose="020E0502060401010101" pitchFamily="34" charset="-79"/>
                <a:cs typeface="David" panose="020E0502060401010101" pitchFamily="34" charset="-79"/>
              </a:rPr>
              <a:t>מי  אני? מי אנחנו?</a:t>
            </a:r>
            <a:endParaRPr lang="en-US" sz="2800" b="1" dirty="0">
              <a:latin typeface="David" panose="020E0502060401010101" pitchFamily="34" charset="-79"/>
              <a:cs typeface="David" panose="020E0502060401010101" pitchFamily="34" charset="-79"/>
            </a:endParaRPr>
          </a:p>
          <a:p>
            <a:pPr marL="514350" lvl="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אנו יחידות קטנות שבונות את האיברים בגופנו.</a:t>
            </a:r>
            <a:endParaRPr lang="en-US" sz="2800" dirty="0">
              <a:latin typeface="David" panose="020E0502060401010101" pitchFamily="34" charset="-79"/>
              <a:cs typeface="David" panose="020E0502060401010101" pitchFamily="34" charset="-79"/>
            </a:endParaRPr>
          </a:p>
          <a:p>
            <a:pPr marL="514350" lvl="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אנו יחידות המרכיבות את מערכות הגוף שלנו.</a:t>
            </a:r>
            <a:endParaRPr lang="en-US" sz="2800" dirty="0">
              <a:latin typeface="David" panose="020E0502060401010101" pitchFamily="34" charset="-79"/>
              <a:cs typeface="David" panose="020E0502060401010101" pitchFamily="34" charset="-79"/>
            </a:endParaRPr>
          </a:p>
          <a:p>
            <a:pPr marL="514350" lvl="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אני מורכבת ממספר איברים הפועלים יחד להשגת צורך חיוני.</a:t>
            </a:r>
            <a:endParaRPr lang="en-US" sz="2800" dirty="0">
              <a:latin typeface="David" panose="020E0502060401010101" pitchFamily="34" charset="-79"/>
              <a:cs typeface="David" panose="020E0502060401010101" pitchFamily="34" charset="-79"/>
            </a:endParaRPr>
          </a:p>
          <a:p>
            <a:pPr marL="514350" lvl="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אני איבר העוטף את כל הגוף. </a:t>
            </a:r>
          </a:p>
          <a:p>
            <a:pPr marL="514350" lvl="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אנו תאים מהם בנוי העור.</a:t>
            </a:r>
            <a:endParaRPr lang="en-US" sz="2800" dirty="0">
              <a:latin typeface="David" panose="020E0502060401010101" pitchFamily="34" charset="-79"/>
              <a:cs typeface="David" panose="020E0502060401010101" pitchFamily="34" charset="-79"/>
            </a:endParaRPr>
          </a:p>
          <a:p>
            <a:pPr marL="514350" lvl="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אנו תאים שקולטים מידע מהסביבה. </a:t>
            </a:r>
          </a:p>
          <a:p>
            <a:pPr marL="514350" lvl="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אנו מסייעות לקרר את הגוף.</a:t>
            </a:r>
            <a:endParaRPr lang="en-US" sz="2800" dirty="0">
              <a:latin typeface="David" panose="020E0502060401010101" pitchFamily="34" charset="-79"/>
              <a:cs typeface="David" panose="020E0502060401010101" pitchFamily="34" charset="-79"/>
            </a:endParaRPr>
          </a:p>
          <a:p>
            <a:pPr algn="r" rtl="1">
              <a:lnSpc>
                <a:spcPct val="115000"/>
              </a:lnSpc>
              <a:spcAft>
                <a:spcPts val="1000"/>
              </a:spcAft>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514350" indent="-514350" algn="r" rtl="1">
              <a:lnSpc>
                <a:spcPct val="115000"/>
              </a:lnSpc>
              <a:spcAft>
                <a:spcPts val="1000"/>
              </a:spcAft>
              <a:buAutoNum type="arabicPeriod"/>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514350" indent="-514350" algn="r" rtl="1">
              <a:lnSpc>
                <a:spcPct val="115000"/>
              </a:lnSpc>
              <a:spcAft>
                <a:spcPts val="1000"/>
              </a:spcAft>
              <a:buAutoNum type="arabicPeriod"/>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514350" indent="-514350" algn="r" rtl="1">
              <a:lnSpc>
                <a:spcPct val="115000"/>
              </a:lnSpc>
              <a:spcAft>
                <a:spcPts val="1000"/>
              </a:spcAft>
              <a:buAutoNum type="arabicPeriod"/>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514350" indent="-514350" algn="r" rtl="1">
              <a:lnSpc>
                <a:spcPct val="115000"/>
              </a:lnSpc>
              <a:spcAft>
                <a:spcPts val="1000"/>
              </a:spcAft>
              <a:buAutoNum type="arabicPeriod"/>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457200" indent="-457200" algn="r" rtl="1">
              <a:lnSpc>
                <a:spcPct val="115000"/>
              </a:lnSpc>
              <a:spcAft>
                <a:spcPts val="1000"/>
              </a:spcAft>
              <a:buAutoNum type="arabicPeriod" startAt="2"/>
            </a:pP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תמונה 2"/>
          <p:cNvPicPr>
            <a:picLocks noChangeAspect="1"/>
          </p:cNvPicPr>
          <p:nvPr/>
        </p:nvPicPr>
        <p:blipFill>
          <a:blip r:embed="rId5"/>
          <a:stretch>
            <a:fillRect/>
          </a:stretch>
        </p:blipFill>
        <p:spPr>
          <a:xfrm>
            <a:off x="698614" y="4292082"/>
            <a:ext cx="4565827" cy="2565918"/>
          </a:xfrm>
          <a:prstGeom prst="rect">
            <a:avLst/>
          </a:prstGeom>
        </p:spPr>
      </p:pic>
    </p:spTree>
    <p:extLst>
      <p:ext uri="{BB962C8B-B14F-4D97-AF65-F5344CB8AC3E}">
        <p14:creationId xmlns:p14="http://schemas.microsoft.com/office/powerpoint/2010/main" val="2789469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EBDB1-048B-3EF3-6DB9-4736DB0E0CF6}"/>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ED7D9268-D237-8A67-B5FC-16BC83A652C7}"/>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E0751666-CC55-3838-16D8-4210C16C31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85895FD2-D64E-B2BB-4F44-F1DD89187A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3" name="תיבת טקסט 2">
            <a:extLst>
              <a:ext uri="{FF2B5EF4-FFF2-40B4-BE49-F238E27FC236}">
                <a16:creationId xmlns:a16="http://schemas.microsoft.com/office/drawing/2014/main" id="{C077A011-074A-2793-73AD-8645D2CAB442}"/>
              </a:ext>
            </a:extLst>
          </p:cNvPr>
          <p:cNvSpPr txBox="1"/>
          <p:nvPr/>
        </p:nvSpPr>
        <p:spPr>
          <a:xfrm>
            <a:off x="3974842" y="63457"/>
            <a:ext cx="3285080" cy="584775"/>
          </a:xfrm>
          <a:prstGeom prst="rect">
            <a:avLst/>
          </a:prstGeom>
          <a:noFill/>
        </p:spPr>
        <p:txBody>
          <a:bodyPr wrap="square" rtlCol="1">
            <a:spAutoFit/>
          </a:bodyPr>
          <a:lstStyle/>
          <a:p>
            <a:r>
              <a:rPr lang="he-IL" sz="3200" b="1" dirty="0">
                <a:solidFill>
                  <a:srgbClr val="FF0000"/>
                </a:solidFill>
                <a:latin typeface="David" panose="020E0502060401010101" pitchFamily="34" charset="-79"/>
                <a:cs typeface="David" panose="020E0502060401010101" pitchFamily="34" charset="-79"/>
              </a:rPr>
              <a:t>תוכן עניינים</a:t>
            </a:r>
          </a:p>
        </p:txBody>
      </p:sp>
      <p:graphicFrame>
        <p:nvGraphicFramePr>
          <p:cNvPr id="6" name="טבלה 5">
            <a:extLst>
              <a:ext uri="{FF2B5EF4-FFF2-40B4-BE49-F238E27FC236}">
                <a16:creationId xmlns:a16="http://schemas.microsoft.com/office/drawing/2014/main" id="{B48A61CE-B66F-1FBC-3CF4-F6DDE43DDA35}"/>
              </a:ext>
            </a:extLst>
          </p:cNvPr>
          <p:cNvGraphicFramePr>
            <a:graphicFrameLocks noGrp="1"/>
          </p:cNvGraphicFramePr>
          <p:nvPr>
            <p:extLst>
              <p:ext uri="{D42A27DB-BD31-4B8C-83A1-F6EECF244321}">
                <p14:modId xmlns:p14="http://schemas.microsoft.com/office/powerpoint/2010/main" val="1615664922"/>
              </p:ext>
            </p:extLst>
          </p:nvPr>
        </p:nvGraphicFramePr>
        <p:xfrm>
          <a:off x="1933141" y="648232"/>
          <a:ext cx="8734859" cy="5943600"/>
        </p:xfrm>
        <a:graphic>
          <a:graphicData uri="http://schemas.openxmlformats.org/drawingml/2006/table">
            <a:tbl>
              <a:tblPr rtl="1" firstRow="1" bandRow="1">
                <a:tableStyleId>{5C22544A-7EE6-4342-B048-85BDC9FD1C3A}</a:tableStyleId>
              </a:tblPr>
              <a:tblGrid>
                <a:gridCol w="6759680">
                  <a:extLst>
                    <a:ext uri="{9D8B030D-6E8A-4147-A177-3AD203B41FA5}">
                      <a16:colId xmlns:a16="http://schemas.microsoft.com/office/drawing/2014/main" val="383263434"/>
                    </a:ext>
                  </a:extLst>
                </a:gridCol>
                <a:gridCol w="1975179">
                  <a:extLst>
                    <a:ext uri="{9D8B030D-6E8A-4147-A177-3AD203B41FA5}">
                      <a16:colId xmlns:a16="http://schemas.microsoft.com/office/drawing/2014/main" val="3986125944"/>
                    </a:ext>
                  </a:extLst>
                </a:gridCol>
              </a:tblGrid>
              <a:tr h="249595">
                <a:tc>
                  <a:txBody>
                    <a:bodyPr/>
                    <a:lstStyle/>
                    <a:p>
                      <a:pPr algn="ctr" rtl="1"/>
                      <a:r>
                        <a:rPr lang="he-IL" sz="2400" dirty="0">
                          <a:latin typeface="David" panose="020E0502060401010101" pitchFamily="34" charset="-79"/>
                          <a:cs typeface="David" panose="020E0502060401010101" pitchFamily="34" charset="-79"/>
                        </a:rPr>
                        <a:t>נושא</a:t>
                      </a:r>
                    </a:p>
                  </a:txBody>
                  <a:tcPr/>
                </a:tc>
                <a:tc>
                  <a:txBody>
                    <a:bodyPr/>
                    <a:lstStyle/>
                    <a:p>
                      <a:pPr algn="ctr" rtl="1"/>
                      <a:r>
                        <a:rPr lang="he-IL" sz="2400" dirty="0">
                          <a:latin typeface="David" panose="020E0502060401010101" pitchFamily="34" charset="-79"/>
                          <a:cs typeface="David" panose="020E0502060401010101" pitchFamily="34" charset="-79"/>
                        </a:rPr>
                        <a:t>מספר שקופית</a:t>
                      </a:r>
                    </a:p>
                  </a:txBody>
                  <a:tcPr/>
                </a:tc>
                <a:extLst>
                  <a:ext uri="{0D108BD9-81ED-4DB2-BD59-A6C34878D82A}">
                    <a16:rowId xmlns:a16="http://schemas.microsoft.com/office/drawing/2014/main" val="1229628995"/>
                  </a:ext>
                </a:extLst>
              </a:tr>
              <a:tr h="249595">
                <a:tc>
                  <a:txBody>
                    <a:bodyPr/>
                    <a:lstStyle/>
                    <a:p>
                      <a:pPr rtl="1"/>
                      <a:r>
                        <a:rPr lang="he-IL" sz="2400" b="0" dirty="0">
                          <a:latin typeface="David" panose="020E0502060401010101" pitchFamily="34" charset="-79"/>
                          <a:cs typeface="David" panose="020E0502060401010101" pitchFamily="34" charset="-79"/>
                        </a:rPr>
                        <a:t>הנחיות</a:t>
                      </a:r>
                    </a:p>
                  </a:txBody>
                  <a:tcPr/>
                </a:tc>
                <a:tc>
                  <a:txBody>
                    <a:bodyPr/>
                    <a:lstStyle/>
                    <a:p>
                      <a:pPr algn="ctr" rtl="1"/>
                      <a:r>
                        <a:rPr lang="he-IL" sz="2400" b="0" dirty="0">
                          <a:latin typeface="David" panose="020E0502060401010101" pitchFamily="34" charset="-79"/>
                          <a:cs typeface="David" panose="020E0502060401010101" pitchFamily="34" charset="-79"/>
                        </a:rPr>
                        <a:t>4</a:t>
                      </a:r>
                    </a:p>
                  </a:txBody>
                  <a:tcPr/>
                </a:tc>
                <a:extLst>
                  <a:ext uri="{0D108BD9-81ED-4DB2-BD59-A6C34878D82A}">
                    <a16:rowId xmlns:a16="http://schemas.microsoft.com/office/drawing/2014/main" val="2574947003"/>
                  </a:ext>
                </a:extLst>
              </a:tr>
              <a:tr h="249595">
                <a:tc>
                  <a:txBody>
                    <a:bodyPr/>
                    <a:lstStyle/>
                    <a:p>
                      <a:pPr rtl="1"/>
                      <a:r>
                        <a:rPr lang="he-IL" sz="2400" b="0" dirty="0">
                          <a:latin typeface="David" panose="020E0502060401010101" pitchFamily="34" charset="-79"/>
                          <a:cs typeface="David" panose="020E0502060401010101" pitchFamily="34" charset="-79"/>
                        </a:rPr>
                        <a:t>מאפייני</a:t>
                      </a:r>
                      <a:r>
                        <a:rPr lang="he-IL" sz="2400" b="0" baseline="0" dirty="0">
                          <a:latin typeface="David" panose="020E0502060401010101" pitchFamily="34" charset="-79"/>
                          <a:cs typeface="David" panose="020E0502060401010101" pitchFamily="34" charset="-79"/>
                        </a:rPr>
                        <a:t> חיים</a:t>
                      </a:r>
                      <a:endParaRPr lang="he-IL" sz="2400" b="0" dirty="0">
                        <a:latin typeface="David" panose="020E0502060401010101" pitchFamily="34" charset="-79"/>
                        <a:cs typeface="David" panose="020E0502060401010101" pitchFamily="34" charset="-79"/>
                      </a:endParaRPr>
                    </a:p>
                  </a:txBody>
                  <a:tcPr/>
                </a:tc>
                <a:tc>
                  <a:txBody>
                    <a:bodyPr/>
                    <a:lstStyle/>
                    <a:p>
                      <a:pPr algn="ctr" rtl="1"/>
                      <a:r>
                        <a:rPr lang="he-IL" sz="2400" b="0" dirty="0">
                          <a:latin typeface="David" panose="020E0502060401010101" pitchFamily="34" charset="-79"/>
                          <a:cs typeface="David" panose="020E0502060401010101" pitchFamily="34" charset="-79"/>
                        </a:rPr>
                        <a:t>5</a:t>
                      </a:r>
                    </a:p>
                  </a:txBody>
                  <a:tcPr/>
                </a:tc>
                <a:extLst>
                  <a:ext uri="{0D108BD9-81ED-4DB2-BD59-A6C34878D82A}">
                    <a16:rowId xmlns:a16="http://schemas.microsoft.com/office/drawing/2014/main" val="1936854566"/>
                  </a:ext>
                </a:extLst>
              </a:tr>
              <a:tr h="249595">
                <a:tc>
                  <a:txBody>
                    <a:bodyPr/>
                    <a:lstStyle/>
                    <a:p>
                      <a:pPr rtl="1"/>
                      <a:r>
                        <a:rPr lang="he-IL" sz="2400" b="0" dirty="0">
                          <a:latin typeface="David" panose="020E0502060401010101" pitchFamily="34" charset="-79"/>
                          <a:cs typeface="David" panose="020E0502060401010101" pitchFamily="34" charset="-79"/>
                        </a:rPr>
                        <a:t>צרכים חיוניים</a:t>
                      </a:r>
                    </a:p>
                  </a:txBody>
                  <a:tcPr/>
                </a:tc>
                <a:tc>
                  <a:txBody>
                    <a:bodyPr/>
                    <a:lstStyle/>
                    <a:p>
                      <a:pPr algn="ctr" rtl="1"/>
                      <a:r>
                        <a:rPr lang="he-IL" sz="2400" b="0" dirty="0">
                          <a:latin typeface="David" panose="020E0502060401010101" pitchFamily="34" charset="-79"/>
                          <a:cs typeface="David" panose="020E0502060401010101" pitchFamily="34" charset="-79"/>
                        </a:rPr>
                        <a:t>6</a:t>
                      </a:r>
                    </a:p>
                  </a:txBody>
                  <a:tcPr/>
                </a:tc>
                <a:extLst>
                  <a:ext uri="{0D108BD9-81ED-4DB2-BD59-A6C34878D82A}">
                    <a16:rowId xmlns:a16="http://schemas.microsoft.com/office/drawing/2014/main" val="2284993116"/>
                  </a:ext>
                </a:extLst>
              </a:tr>
              <a:tr h="249595">
                <a:tc>
                  <a:txBody>
                    <a:bodyPr/>
                    <a:lstStyle/>
                    <a:p>
                      <a:pPr rtl="1"/>
                      <a:r>
                        <a:rPr lang="he-IL" sz="2400" b="0" dirty="0">
                          <a:latin typeface="David" panose="020E0502060401010101" pitchFamily="34" charset="-79"/>
                          <a:cs typeface="David" panose="020E0502060401010101" pitchFamily="34" charset="-79"/>
                        </a:rPr>
                        <a:t>התאמות</a:t>
                      </a:r>
                      <a:r>
                        <a:rPr lang="he-IL" sz="2400" b="0" baseline="0" dirty="0">
                          <a:latin typeface="David" panose="020E0502060401010101" pitchFamily="34" charset="-79"/>
                          <a:cs typeface="David" panose="020E0502060401010101" pitchFamily="34" charset="-79"/>
                        </a:rPr>
                        <a:t> לסביבה</a:t>
                      </a:r>
                      <a:endParaRPr lang="he-IL" sz="2400" b="0" dirty="0">
                        <a:latin typeface="David" panose="020E0502060401010101" pitchFamily="34" charset="-79"/>
                        <a:cs typeface="David" panose="020E0502060401010101" pitchFamily="34" charset="-79"/>
                      </a:endParaRPr>
                    </a:p>
                  </a:txBody>
                  <a:tcPr/>
                </a:tc>
                <a:tc>
                  <a:txBody>
                    <a:bodyPr/>
                    <a:lstStyle/>
                    <a:p>
                      <a:pPr algn="ctr" rtl="1"/>
                      <a:r>
                        <a:rPr lang="he-IL" sz="2400" b="0" dirty="0">
                          <a:latin typeface="David" panose="020E0502060401010101" pitchFamily="34" charset="-79"/>
                          <a:cs typeface="David" panose="020E0502060401010101" pitchFamily="34" charset="-79"/>
                        </a:rPr>
                        <a:t>7</a:t>
                      </a:r>
                    </a:p>
                  </a:txBody>
                  <a:tcPr/>
                </a:tc>
                <a:extLst>
                  <a:ext uri="{0D108BD9-81ED-4DB2-BD59-A6C34878D82A}">
                    <a16:rowId xmlns:a16="http://schemas.microsoft.com/office/drawing/2014/main" val="1260122035"/>
                  </a:ext>
                </a:extLst>
              </a:tr>
              <a:tr h="24959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2400" b="0" kern="100" dirty="0">
                          <a:effectLst/>
                          <a:latin typeface="David" panose="020E0502060401010101" pitchFamily="34" charset="-79"/>
                          <a:ea typeface="Calibri" panose="020F0502020204030204" pitchFamily="34" charset="0"/>
                          <a:cs typeface="David" panose="020E0502060401010101" pitchFamily="34" charset="-79"/>
                        </a:rPr>
                        <a:t>מחלקות</a:t>
                      </a:r>
                      <a:r>
                        <a:rPr lang="he-IL" sz="2400" b="0" kern="100" baseline="0" dirty="0">
                          <a:effectLst/>
                          <a:latin typeface="David" panose="020E0502060401010101" pitchFamily="34" charset="-79"/>
                          <a:ea typeface="Calibri" panose="020F0502020204030204" pitchFamily="34" charset="0"/>
                          <a:cs typeface="David" panose="020E0502060401010101" pitchFamily="34" charset="-79"/>
                        </a:rPr>
                        <a:t> בעלי חיים</a:t>
                      </a:r>
                      <a:endParaRPr lang="en-US" sz="2400" b="0" kern="100" dirty="0">
                        <a:effectLst/>
                        <a:latin typeface="David" panose="020E0502060401010101" pitchFamily="34" charset="-79"/>
                        <a:ea typeface="Calibri" panose="020F0502020204030204" pitchFamily="34" charset="0"/>
                        <a:cs typeface="David" panose="020E0502060401010101" pitchFamily="34" charset="-79"/>
                      </a:endParaRPr>
                    </a:p>
                  </a:txBody>
                  <a:tcPr/>
                </a:tc>
                <a:tc>
                  <a:txBody>
                    <a:bodyPr/>
                    <a:lstStyle/>
                    <a:p>
                      <a:pPr algn="ctr" rtl="1"/>
                      <a:r>
                        <a:rPr lang="he-IL" sz="2400" b="0" dirty="0">
                          <a:latin typeface="David" panose="020E0502060401010101" pitchFamily="34" charset="-79"/>
                          <a:cs typeface="David" panose="020E0502060401010101" pitchFamily="34" charset="-79"/>
                        </a:rPr>
                        <a:t>8</a:t>
                      </a:r>
                    </a:p>
                  </a:txBody>
                  <a:tcPr/>
                </a:tc>
                <a:extLst>
                  <a:ext uri="{0D108BD9-81ED-4DB2-BD59-A6C34878D82A}">
                    <a16:rowId xmlns:a16="http://schemas.microsoft.com/office/drawing/2014/main" val="1645189873"/>
                  </a:ext>
                </a:extLst>
              </a:tr>
              <a:tr h="24959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2400" b="0" kern="100" baseline="0" dirty="0">
                          <a:effectLst/>
                          <a:latin typeface="David" panose="020E0502060401010101" pitchFamily="34" charset="-79"/>
                          <a:ea typeface="Calibri" panose="020F0502020204030204" pitchFamily="34" charset="0"/>
                          <a:cs typeface="David" panose="020E0502060401010101" pitchFamily="34" charset="-79"/>
                        </a:rPr>
                        <a:t>מחלקות בעלי חיים </a:t>
                      </a:r>
                      <a:r>
                        <a:rPr lang="he-IL" sz="2400" b="0" kern="100" dirty="0">
                          <a:effectLst/>
                          <a:latin typeface="David" panose="020E0502060401010101" pitchFamily="34" charset="-79"/>
                          <a:ea typeface="Calibri" panose="020F0502020204030204" pitchFamily="34" charset="0"/>
                          <a:cs typeface="David" panose="020E0502060401010101" pitchFamily="34" charset="-79"/>
                        </a:rPr>
                        <a:t>- המשך</a:t>
                      </a:r>
                      <a:endParaRPr lang="en-US" sz="2400" b="0" kern="100" dirty="0">
                        <a:effectLst/>
                        <a:latin typeface="David" panose="020E0502060401010101" pitchFamily="34" charset="-79"/>
                        <a:ea typeface="Calibri" panose="020F0502020204030204" pitchFamily="34" charset="0"/>
                        <a:cs typeface="David" panose="020E0502060401010101" pitchFamily="34" charset="-79"/>
                      </a:endParaRPr>
                    </a:p>
                  </a:txBody>
                  <a:tcPr/>
                </a:tc>
                <a:tc>
                  <a:txBody>
                    <a:bodyPr/>
                    <a:lstStyle/>
                    <a:p>
                      <a:pPr algn="ctr" rtl="1"/>
                      <a:r>
                        <a:rPr lang="he-IL" sz="2400" b="0" dirty="0">
                          <a:latin typeface="David" panose="020E0502060401010101" pitchFamily="34" charset="-79"/>
                          <a:cs typeface="David" panose="020E0502060401010101" pitchFamily="34" charset="-79"/>
                        </a:rPr>
                        <a:t>9</a:t>
                      </a:r>
                    </a:p>
                  </a:txBody>
                  <a:tcPr/>
                </a:tc>
                <a:extLst>
                  <a:ext uri="{0D108BD9-81ED-4DB2-BD59-A6C34878D82A}">
                    <a16:rowId xmlns:a16="http://schemas.microsoft.com/office/drawing/2014/main" val="3740999583"/>
                  </a:ext>
                </a:extLst>
              </a:tr>
              <a:tr h="24959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2400" b="0" kern="100" dirty="0">
                          <a:effectLst/>
                          <a:latin typeface="David" panose="020E0502060401010101" pitchFamily="34" charset="-79"/>
                          <a:ea typeface="Calibri" panose="020F0502020204030204" pitchFamily="34" charset="0"/>
                          <a:cs typeface="David" panose="020E0502060401010101" pitchFamily="34" charset="-79"/>
                        </a:rPr>
                        <a:t>ביות</a:t>
                      </a:r>
                      <a:r>
                        <a:rPr lang="he-IL" sz="2400" b="0" kern="100" baseline="0" dirty="0">
                          <a:effectLst/>
                          <a:latin typeface="David" panose="020E0502060401010101" pitchFamily="34" charset="-79"/>
                          <a:ea typeface="Calibri" panose="020F0502020204030204" pitchFamily="34" charset="0"/>
                          <a:cs typeface="David" panose="020E0502060401010101" pitchFamily="34" charset="-79"/>
                        </a:rPr>
                        <a:t> בעלי חיים</a:t>
                      </a:r>
                      <a:endParaRPr lang="en-US" sz="2400" b="0" kern="100" dirty="0">
                        <a:effectLst/>
                        <a:latin typeface="David" panose="020E0502060401010101" pitchFamily="34" charset="-79"/>
                        <a:ea typeface="Calibri" panose="020F0502020204030204" pitchFamily="34" charset="0"/>
                        <a:cs typeface="David" panose="020E0502060401010101" pitchFamily="34" charset="-79"/>
                      </a:endParaRPr>
                    </a:p>
                  </a:txBody>
                  <a:tcPr/>
                </a:tc>
                <a:tc>
                  <a:txBody>
                    <a:bodyPr/>
                    <a:lstStyle/>
                    <a:p>
                      <a:pPr algn="ctr" rtl="1"/>
                      <a:r>
                        <a:rPr lang="he-IL" sz="2400" b="0" dirty="0">
                          <a:latin typeface="David" panose="020E0502060401010101" pitchFamily="34" charset="-79"/>
                          <a:cs typeface="David" panose="020E0502060401010101" pitchFamily="34" charset="-79"/>
                        </a:rPr>
                        <a:t>10</a:t>
                      </a:r>
                    </a:p>
                  </a:txBody>
                  <a:tcPr/>
                </a:tc>
                <a:extLst>
                  <a:ext uri="{0D108BD9-81ED-4DB2-BD59-A6C34878D82A}">
                    <a16:rowId xmlns:a16="http://schemas.microsoft.com/office/drawing/2014/main" val="902386792"/>
                  </a:ext>
                </a:extLst>
              </a:tr>
              <a:tr h="24959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בעלי חיים בסכנת הכחדה</a:t>
                      </a:r>
                      <a:endParaRPr kumimoji="0" lang="he-IL" sz="32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endParaRPr>
                    </a:p>
                  </a:txBody>
                  <a:tcPr/>
                </a:tc>
                <a:tc>
                  <a:txBody>
                    <a:bodyPr/>
                    <a:lstStyle/>
                    <a:p>
                      <a:pPr algn="ctr" rtl="1"/>
                      <a:r>
                        <a:rPr lang="he-IL" sz="2400" b="0" dirty="0">
                          <a:latin typeface="David" panose="020E0502060401010101" pitchFamily="34" charset="-79"/>
                          <a:cs typeface="David" panose="020E0502060401010101" pitchFamily="34" charset="-79"/>
                        </a:rPr>
                        <a:t>11</a:t>
                      </a:r>
                    </a:p>
                  </a:txBody>
                  <a:tcPr/>
                </a:tc>
                <a:extLst>
                  <a:ext uri="{0D108BD9-81ED-4DB2-BD59-A6C34878D82A}">
                    <a16:rowId xmlns:a16="http://schemas.microsoft.com/office/drawing/2014/main" val="2439007547"/>
                  </a:ext>
                </a:extLst>
              </a:tr>
              <a:tr h="24959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מעטפת המים </a:t>
                      </a:r>
                    </a:p>
                  </a:txBody>
                  <a:tcPr/>
                </a:tc>
                <a:tc>
                  <a:txBody>
                    <a:bodyPr/>
                    <a:lstStyle/>
                    <a:p>
                      <a:pPr algn="ctr"/>
                      <a:r>
                        <a:rPr lang="he-IL" sz="2400" dirty="0">
                          <a:latin typeface="David" panose="020E0502060401010101" pitchFamily="34" charset="-79"/>
                          <a:cs typeface="David" panose="020E0502060401010101" pitchFamily="34" charset="-79"/>
                        </a:rPr>
                        <a:t>12</a:t>
                      </a:r>
                    </a:p>
                  </a:txBody>
                  <a:tcPr/>
                </a:tc>
                <a:extLst>
                  <a:ext uri="{0D108BD9-81ED-4DB2-BD59-A6C34878D82A}">
                    <a16:rowId xmlns:a16="http://schemas.microsoft.com/office/drawing/2014/main" val="4201022344"/>
                  </a:ext>
                </a:extLst>
              </a:tr>
              <a:tr h="24959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מצבי צבירה של המים</a:t>
                      </a: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he-IL" sz="2400" dirty="0">
                          <a:latin typeface="David" panose="020E0502060401010101" pitchFamily="34" charset="-79"/>
                          <a:cs typeface="David" panose="020E0502060401010101" pitchFamily="34" charset="-79"/>
                        </a:rPr>
                        <a:t>13</a:t>
                      </a:r>
                    </a:p>
                  </a:txBody>
                  <a:tcPr/>
                </a:tc>
                <a:extLst>
                  <a:ext uri="{0D108BD9-81ED-4DB2-BD59-A6C34878D82A}">
                    <a16:rowId xmlns:a16="http://schemas.microsoft.com/office/drawing/2014/main" val="1589425914"/>
                  </a:ext>
                </a:extLst>
              </a:tr>
              <a:tr h="24959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מעבר בין מצבי צבירה</a:t>
                      </a:r>
                    </a:p>
                  </a:txBody>
                  <a:tcPr/>
                </a:tc>
                <a:tc>
                  <a:txBody>
                    <a:bodyPr/>
                    <a:lstStyle/>
                    <a:p>
                      <a:pPr algn="ctr"/>
                      <a:r>
                        <a:rPr lang="he-IL" sz="2400" dirty="0">
                          <a:latin typeface="David" panose="020E0502060401010101" pitchFamily="34" charset="-79"/>
                          <a:cs typeface="David" panose="020E0502060401010101" pitchFamily="34" charset="-79"/>
                        </a:rPr>
                        <a:t>14</a:t>
                      </a:r>
                    </a:p>
                  </a:txBody>
                  <a:tcPr/>
                </a:tc>
                <a:extLst>
                  <a:ext uri="{0D108BD9-81ED-4DB2-BD59-A6C34878D82A}">
                    <a16:rowId xmlns:a16="http://schemas.microsoft.com/office/drawing/2014/main" val="1725221441"/>
                  </a:ext>
                </a:extLst>
              </a:tr>
              <a:tr h="24959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מחזור המים בטבע</a:t>
                      </a:r>
                    </a:p>
                  </a:txBody>
                  <a:tcPr/>
                </a:tc>
                <a:tc>
                  <a:txBody>
                    <a:bodyPr/>
                    <a:lstStyle/>
                    <a:p>
                      <a:pPr algn="ctr"/>
                      <a:r>
                        <a:rPr lang="he-IL" sz="2400" dirty="0">
                          <a:latin typeface="David" panose="020E0502060401010101" pitchFamily="34" charset="-79"/>
                          <a:cs typeface="David" panose="020E0502060401010101" pitchFamily="34" charset="-79"/>
                        </a:rPr>
                        <a:t>15</a:t>
                      </a:r>
                    </a:p>
                  </a:txBody>
                  <a:tcPr/>
                </a:tc>
                <a:extLst>
                  <a:ext uri="{0D108BD9-81ED-4DB2-BD59-A6C34878D82A}">
                    <a16:rowId xmlns:a16="http://schemas.microsoft.com/office/drawing/2014/main" val="3656461197"/>
                  </a:ext>
                </a:extLst>
              </a:tr>
            </a:tbl>
          </a:graphicData>
        </a:graphic>
      </p:graphicFrame>
    </p:spTree>
    <p:extLst>
      <p:ext uri="{BB962C8B-B14F-4D97-AF65-F5344CB8AC3E}">
        <p14:creationId xmlns:p14="http://schemas.microsoft.com/office/powerpoint/2010/main" val="1268438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15455-13C3-E193-A3BE-9CC0EFF44C90}"/>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BFEE8E10-8844-48E1-1C92-4A9B776072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46C2B880-F396-2C63-F5F5-56C1ED1A41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8" name="תיבת טקסט 7">
            <a:extLst>
              <a:ext uri="{FF2B5EF4-FFF2-40B4-BE49-F238E27FC236}">
                <a16:creationId xmlns:a16="http://schemas.microsoft.com/office/drawing/2014/main" id="{85E1E7D0-322F-8342-F51D-328A1EF80A75}"/>
              </a:ext>
            </a:extLst>
          </p:cNvPr>
          <p:cNvSpPr txBox="1"/>
          <p:nvPr/>
        </p:nvSpPr>
        <p:spPr>
          <a:xfrm>
            <a:off x="3048740" y="413657"/>
            <a:ext cx="6160574" cy="640175"/>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latin typeface="David" panose="020E0502060401010101" pitchFamily="34" charset="-79"/>
                <a:ea typeface="Calibri" panose="020F0502020204030204" pitchFamily="34" charset="0"/>
                <a:cs typeface="David" panose="020E0502060401010101" pitchFamily="34" charset="-79"/>
              </a:rPr>
              <a:t> שמירה על בריאות העור</a:t>
            </a:r>
            <a:endParaRPr lang="en-US" sz="2800" kern="100" dirty="0">
              <a:solidFill>
                <a:srgbClr val="FF0000"/>
              </a:solidFill>
              <a:effectLst/>
              <a:latin typeface="David" panose="020E0502060401010101" pitchFamily="34" charset="-79"/>
              <a:ea typeface="Calibri" panose="020F0502020204030204" pitchFamily="34" charset="0"/>
              <a:cs typeface="David" panose="020E0502060401010101" pitchFamily="34" charset="-79"/>
            </a:endParaRPr>
          </a:p>
        </p:txBody>
      </p:sp>
      <p:sp>
        <p:nvSpPr>
          <p:cNvPr id="11" name="תיבת טקסט 5">
            <a:extLst>
              <a:ext uri="{FF2B5EF4-FFF2-40B4-BE49-F238E27FC236}">
                <a16:creationId xmlns:a16="http://schemas.microsoft.com/office/drawing/2014/main" id="{791D15FD-5B67-2D27-2856-FFBCBDE90DC7}"/>
              </a:ext>
            </a:extLst>
          </p:cNvPr>
          <p:cNvSpPr txBox="1"/>
          <p:nvPr/>
        </p:nvSpPr>
        <p:spPr>
          <a:xfrm>
            <a:off x="1081238" y="1053833"/>
            <a:ext cx="10718875" cy="8429704"/>
          </a:xfrm>
          <a:prstGeom prst="rect">
            <a:avLst/>
          </a:prstGeom>
          <a:noFill/>
        </p:spPr>
        <p:txBody>
          <a:bodyPr wrap="square">
            <a:spAutoFit/>
          </a:bodyPr>
          <a:lstStyle/>
          <a:p>
            <a:r>
              <a:rPr lang="he-IL" sz="2800" dirty="0"/>
              <a:t> </a:t>
            </a:r>
            <a:endParaRPr lang="en-US" sz="2800" dirty="0"/>
          </a:p>
          <a:p>
            <a:r>
              <a:rPr lang="he-IL" sz="2800" b="1" dirty="0">
                <a:latin typeface="David" panose="020E0502060401010101" pitchFamily="34" charset="-79"/>
                <a:cs typeface="David" panose="020E0502060401010101" pitchFamily="34" charset="-79"/>
              </a:rPr>
              <a:t>נכון או לא נכון?</a:t>
            </a:r>
            <a:endParaRPr lang="en-US" sz="2800" dirty="0">
              <a:latin typeface="David" panose="020E0502060401010101" pitchFamily="34" charset="-79"/>
              <a:cs typeface="David" panose="020E0502060401010101" pitchFamily="34" charset="-79"/>
            </a:endParaRPr>
          </a:p>
          <a:p>
            <a:pPr marL="514350" lvl="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שהייה ממושכת בשמש תורמת לבריאות שלנו.</a:t>
            </a:r>
            <a:endParaRPr lang="en-US" sz="2800" dirty="0">
              <a:latin typeface="David" panose="020E0502060401010101" pitchFamily="34" charset="-79"/>
              <a:cs typeface="David" panose="020E0502060401010101" pitchFamily="34" charset="-79"/>
            </a:endParaRPr>
          </a:p>
          <a:p>
            <a:pPr marL="514350" lvl="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העור מונע מגורמים מזיקים לחדור לגוף שלנו. </a:t>
            </a:r>
            <a:endParaRPr lang="en-US" sz="2800" dirty="0">
              <a:latin typeface="David" panose="020E0502060401010101" pitchFamily="34" charset="-79"/>
              <a:cs typeface="David" panose="020E0502060401010101" pitchFamily="34" charset="-79"/>
            </a:endParaRPr>
          </a:p>
          <a:p>
            <a:pPr marL="514350" lvl="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מבנה העור מותאם לתפקודיו.</a:t>
            </a:r>
            <a:endParaRPr lang="en-US" sz="2800" dirty="0">
              <a:latin typeface="David" panose="020E0502060401010101" pitchFamily="34" charset="-79"/>
              <a:cs typeface="David" panose="020E0502060401010101" pitchFamily="34" charset="-79"/>
            </a:endParaRPr>
          </a:p>
          <a:p>
            <a:pPr marL="514350" lvl="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הפרשת זיעה אינה תורמת לבריאות.</a:t>
            </a:r>
            <a:endParaRPr lang="en-US" sz="2800" dirty="0">
              <a:latin typeface="David" panose="020E0502060401010101" pitchFamily="34" charset="-79"/>
              <a:cs typeface="David" panose="020E0502060401010101" pitchFamily="34" charset="-79"/>
            </a:endParaRPr>
          </a:p>
          <a:p>
            <a:pPr marL="514350" lvl="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מסנן קרינה הוא פתרון התנהגותי. </a:t>
            </a:r>
          </a:p>
          <a:p>
            <a:pPr marL="514350" lvl="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ישיבה בצל היא פתרון התנהגותי.</a:t>
            </a:r>
            <a:endParaRPr lang="en-US" sz="2800" dirty="0">
              <a:latin typeface="David" panose="020E0502060401010101" pitchFamily="34" charset="-79"/>
              <a:cs typeface="David" panose="020E0502060401010101" pitchFamily="34" charset="-79"/>
            </a:endParaRPr>
          </a:p>
          <a:p>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514350" indent="-514350" algn="r" rtl="1">
              <a:lnSpc>
                <a:spcPct val="115000"/>
              </a:lnSpc>
              <a:spcAft>
                <a:spcPts val="1000"/>
              </a:spcAft>
              <a:buAutoNum type="arabicPeriod"/>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514350" indent="-514350" algn="r" rtl="1">
              <a:lnSpc>
                <a:spcPct val="115000"/>
              </a:lnSpc>
              <a:spcAft>
                <a:spcPts val="1000"/>
              </a:spcAft>
              <a:buAutoNum type="arabicPeriod"/>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514350" indent="-514350" algn="r" rtl="1">
              <a:lnSpc>
                <a:spcPct val="115000"/>
              </a:lnSpc>
              <a:spcAft>
                <a:spcPts val="1000"/>
              </a:spcAft>
              <a:buAutoNum type="arabicPeriod"/>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514350" indent="-514350" algn="r" rtl="1">
              <a:lnSpc>
                <a:spcPct val="115000"/>
              </a:lnSpc>
              <a:spcAft>
                <a:spcPts val="1000"/>
              </a:spcAft>
              <a:buAutoNum type="arabicPeriod"/>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457200" indent="-457200" algn="r" rtl="1">
              <a:lnSpc>
                <a:spcPct val="115000"/>
              </a:lnSpc>
              <a:spcAft>
                <a:spcPts val="1000"/>
              </a:spcAft>
              <a:buAutoNum type="arabicPeriod" startAt="2"/>
            </a:pP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תמונה 1"/>
          <p:cNvPicPr>
            <a:picLocks noChangeAspect="1"/>
          </p:cNvPicPr>
          <p:nvPr/>
        </p:nvPicPr>
        <p:blipFill>
          <a:blip r:embed="rId5"/>
          <a:stretch>
            <a:fillRect/>
          </a:stretch>
        </p:blipFill>
        <p:spPr>
          <a:xfrm>
            <a:off x="503853" y="2123109"/>
            <a:ext cx="4062574" cy="3643209"/>
          </a:xfrm>
          <a:prstGeom prst="rect">
            <a:avLst/>
          </a:prstGeom>
        </p:spPr>
      </p:pic>
    </p:spTree>
    <p:extLst>
      <p:ext uri="{BB962C8B-B14F-4D97-AF65-F5344CB8AC3E}">
        <p14:creationId xmlns:p14="http://schemas.microsoft.com/office/powerpoint/2010/main" val="1969803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15455-13C3-E193-A3BE-9CC0EFF44C90}"/>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BFEE8E10-8844-48E1-1C92-4A9B776072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46C2B880-F396-2C63-F5F5-56C1ED1A41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8" name="תיבת טקסט 7">
            <a:extLst>
              <a:ext uri="{FF2B5EF4-FFF2-40B4-BE49-F238E27FC236}">
                <a16:creationId xmlns:a16="http://schemas.microsoft.com/office/drawing/2014/main" id="{85E1E7D0-322F-8342-F51D-328A1EF80A75}"/>
              </a:ext>
            </a:extLst>
          </p:cNvPr>
          <p:cNvSpPr txBox="1"/>
          <p:nvPr/>
        </p:nvSpPr>
        <p:spPr>
          <a:xfrm>
            <a:off x="3048740" y="413657"/>
            <a:ext cx="6160574" cy="640175"/>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latin typeface="David" panose="020E0502060401010101" pitchFamily="34" charset="-79"/>
                <a:ea typeface="Calibri" panose="020F0502020204030204" pitchFamily="34" charset="0"/>
                <a:cs typeface="David" panose="020E0502060401010101" pitchFamily="34" charset="-79"/>
              </a:rPr>
              <a:t>  מערכת התנועה - שלד ושרירים</a:t>
            </a:r>
            <a:endParaRPr lang="en-US" sz="2800" kern="100" dirty="0">
              <a:solidFill>
                <a:srgbClr val="FF0000"/>
              </a:solidFill>
              <a:effectLst/>
              <a:latin typeface="David" panose="020E0502060401010101" pitchFamily="34" charset="-79"/>
              <a:ea typeface="Calibri" panose="020F0502020204030204" pitchFamily="34" charset="0"/>
              <a:cs typeface="David" panose="020E0502060401010101" pitchFamily="34" charset="-79"/>
            </a:endParaRPr>
          </a:p>
        </p:txBody>
      </p:sp>
      <p:sp>
        <p:nvSpPr>
          <p:cNvPr id="11" name="תיבת טקסט 5">
            <a:extLst>
              <a:ext uri="{FF2B5EF4-FFF2-40B4-BE49-F238E27FC236}">
                <a16:creationId xmlns:a16="http://schemas.microsoft.com/office/drawing/2014/main" id="{791D15FD-5B67-2D27-2856-FFBCBDE90DC7}"/>
              </a:ext>
            </a:extLst>
          </p:cNvPr>
          <p:cNvSpPr txBox="1"/>
          <p:nvPr/>
        </p:nvSpPr>
        <p:spPr>
          <a:xfrm>
            <a:off x="1018135" y="1221783"/>
            <a:ext cx="10406036" cy="9546203"/>
          </a:xfrm>
          <a:prstGeom prst="rect">
            <a:avLst/>
          </a:prstGeom>
          <a:noFill/>
        </p:spPr>
        <p:txBody>
          <a:bodyPr wrap="square">
            <a:spAutoFit/>
          </a:bodyPr>
          <a:lstStyle/>
          <a:p>
            <a:r>
              <a:rPr lang="he-IL" sz="2800" dirty="0"/>
              <a:t> </a:t>
            </a:r>
            <a:r>
              <a:rPr lang="he-IL" sz="2800" b="1" dirty="0">
                <a:latin typeface="David" panose="020E0502060401010101" pitchFamily="34" charset="-79"/>
                <a:cs typeface="David" panose="020E0502060401010101" pitchFamily="34" charset="-79"/>
              </a:rPr>
              <a:t>מי אני? מי אנחנו?  </a:t>
            </a:r>
            <a:endParaRPr lang="en-US" sz="2800" b="1" dirty="0">
              <a:latin typeface="David" panose="020E0502060401010101" pitchFamily="34" charset="-79"/>
              <a:cs typeface="David" panose="020E0502060401010101" pitchFamily="34" charset="-79"/>
            </a:endParaRPr>
          </a:p>
          <a:p>
            <a:pPr marL="514350" lvl="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אני סוג של מפרק שמאפשר תנועה לכל הכיוונים</a:t>
            </a:r>
            <a:r>
              <a:rPr lang="en-IL" sz="2800" dirty="0">
                <a:latin typeface="David" panose="020E0502060401010101" pitchFamily="34" charset="-79"/>
                <a:cs typeface="David" panose="020E0502060401010101" pitchFamily="34" charset="-79"/>
              </a:rPr>
              <a:t>.</a:t>
            </a:r>
            <a:endParaRPr lang="en-US" sz="2800" dirty="0">
              <a:latin typeface="David" panose="020E0502060401010101" pitchFamily="34" charset="-79"/>
              <a:cs typeface="David" panose="020E0502060401010101" pitchFamily="34" charset="-79"/>
            </a:endParaRPr>
          </a:p>
          <a:p>
            <a:pPr marL="514350" lvl="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אנו מחברים בין העצמות לשרירים</a:t>
            </a:r>
            <a:r>
              <a:rPr lang="en-IL" sz="2800" dirty="0">
                <a:latin typeface="David" panose="020E0502060401010101" pitchFamily="34" charset="-79"/>
                <a:cs typeface="David" panose="020E0502060401010101" pitchFamily="34" charset="-79"/>
              </a:rPr>
              <a:t>.</a:t>
            </a:r>
            <a:endParaRPr lang="en-US" sz="2800" dirty="0">
              <a:latin typeface="David" panose="020E0502060401010101" pitchFamily="34" charset="-79"/>
              <a:cs typeface="David" panose="020E0502060401010101" pitchFamily="34" charset="-79"/>
            </a:endParaRPr>
          </a:p>
          <a:p>
            <a:pPr marL="514350" lvl="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המקום שבו שתי עצמות או יותר נפגשות ומתחברות זו לזו.</a:t>
            </a:r>
          </a:p>
          <a:p>
            <a:pPr marL="514350" lvl="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אנו מתכווצים ומתרפים וכך מאפשרים תנועה.</a:t>
            </a:r>
            <a:endParaRPr lang="en-US" sz="2800" dirty="0">
              <a:latin typeface="David" panose="020E0502060401010101" pitchFamily="34" charset="-79"/>
              <a:cs typeface="David" panose="020E0502060401010101" pitchFamily="34" charset="-79"/>
            </a:endParaRPr>
          </a:p>
          <a:p>
            <a:pPr marL="514350" lvl="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אני מעצב את צורת הגוף ומאפשר לו לנוע</a:t>
            </a:r>
            <a:r>
              <a:rPr lang="en-IL" sz="2800" dirty="0">
                <a:latin typeface="David" panose="020E0502060401010101" pitchFamily="34" charset="-79"/>
                <a:cs typeface="David" panose="020E0502060401010101" pitchFamily="34" charset="-79"/>
              </a:rPr>
              <a:t>.</a:t>
            </a:r>
            <a:endParaRPr lang="en-US" sz="2800" dirty="0">
              <a:latin typeface="David" panose="020E0502060401010101" pitchFamily="34" charset="-79"/>
              <a:cs typeface="David" panose="020E0502060401010101" pitchFamily="34" charset="-79"/>
            </a:endParaRPr>
          </a:p>
          <a:p>
            <a:pPr marL="514350" lvl="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אנו סוג של עצמות שמְגִּנֹות על אֵיברים פנימיים</a:t>
            </a:r>
            <a:r>
              <a:rPr lang="en-IL" sz="2800" dirty="0">
                <a:latin typeface="David" panose="020E0502060401010101" pitchFamily="34" charset="-79"/>
                <a:cs typeface="David" panose="020E0502060401010101" pitchFamily="34" charset="-79"/>
              </a:rPr>
              <a:t>.</a:t>
            </a:r>
            <a:endParaRPr lang="en-US" sz="2800" dirty="0">
              <a:latin typeface="David" panose="020E0502060401010101" pitchFamily="34" charset="-79"/>
              <a:cs typeface="David" panose="020E0502060401010101" pitchFamily="34" charset="-79"/>
            </a:endParaRPr>
          </a:p>
          <a:p>
            <a:pPr marL="514350" lvl="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אני סוג של מפרק שמאפשר תנועה הדומה לציר של דלת.</a:t>
            </a:r>
            <a:endParaRPr lang="en-US" sz="2800" dirty="0">
              <a:latin typeface="David" panose="020E0502060401010101" pitchFamily="34" charset="-79"/>
              <a:cs typeface="David" panose="020E0502060401010101" pitchFamily="34" charset="-79"/>
            </a:endParaRPr>
          </a:p>
          <a:p>
            <a:pPr marL="514350" lvl="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אני סוג של מפרק שאינו מאפשר תנועה.</a:t>
            </a:r>
            <a:endParaRPr lang="en-US" sz="2800" dirty="0">
              <a:latin typeface="David" panose="020E0502060401010101" pitchFamily="34" charset="-79"/>
              <a:cs typeface="David" panose="020E0502060401010101" pitchFamily="34" charset="-79"/>
            </a:endParaRPr>
          </a:p>
          <a:p>
            <a:endParaRPr lang="he-IL" sz="2800" dirty="0">
              <a:latin typeface="David" panose="020E0502060401010101" pitchFamily="34" charset="-79"/>
              <a:cs typeface="David" panose="020E0502060401010101" pitchFamily="34" charset="-79"/>
            </a:endParaRPr>
          </a:p>
          <a:p>
            <a:pPr lvl="0"/>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514350" indent="-514350" algn="r" rtl="1">
              <a:lnSpc>
                <a:spcPct val="115000"/>
              </a:lnSpc>
              <a:spcAft>
                <a:spcPts val="1000"/>
              </a:spcAft>
              <a:buAutoNum type="arabicPeriod"/>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514350" indent="-514350" algn="r" rtl="1">
              <a:lnSpc>
                <a:spcPct val="115000"/>
              </a:lnSpc>
              <a:spcAft>
                <a:spcPts val="1000"/>
              </a:spcAft>
              <a:buAutoNum type="arabicPeriod"/>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514350" indent="-514350" algn="r" rtl="1">
              <a:lnSpc>
                <a:spcPct val="115000"/>
              </a:lnSpc>
              <a:spcAft>
                <a:spcPts val="1000"/>
              </a:spcAft>
              <a:buAutoNum type="arabicPeriod"/>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514350" indent="-514350" algn="r" rtl="1">
              <a:lnSpc>
                <a:spcPct val="115000"/>
              </a:lnSpc>
              <a:spcAft>
                <a:spcPts val="1000"/>
              </a:spcAft>
              <a:buAutoNum type="arabicPeriod"/>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457200" indent="-457200" algn="r" rtl="1">
              <a:lnSpc>
                <a:spcPct val="115000"/>
              </a:lnSpc>
              <a:spcAft>
                <a:spcPts val="1000"/>
              </a:spcAft>
              <a:buAutoNum type="arabicPeriod" startAt="2"/>
            </a:pP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תמונה 6">
            <a:extLst>
              <a:ext uri="{FF2B5EF4-FFF2-40B4-BE49-F238E27FC236}">
                <a16:creationId xmlns:a16="http://schemas.microsoft.com/office/drawing/2014/main" id="{18A0AE0C-8014-F6E9-A66A-3CF06B953D55}"/>
              </a:ext>
            </a:extLst>
          </p:cNvPr>
          <p:cNvPicPr>
            <a:picLocks noChangeAspect="1"/>
          </p:cNvPicPr>
          <p:nvPr/>
        </p:nvPicPr>
        <p:blipFill>
          <a:blip r:embed="rId5"/>
          <a:stretch>
            <a:fillRect/>
          </a:stretch>
        </p:blipFill>
        <p:spPr>
          <a:xfrm flipH="1">
            <a:off x="38733" y="3600451"/>
            <a:ext cx="3735443" cy="3025440"/>
          </a:xfrm>
          <a:prstGeom prst="rect">
            <a:avLst/>
          </a:prstGeom>
        </p:spPr>
      </p:pic>
    </p:spTree>
    <p:extLst>
      <p:ext uri="{BB962C8B-B14F-4D97-AF65-F5344CB8AC3E}">
        <p14:creationId xmlns:p14="http://schemas.microsoft.com/office/powerpoint/2010/main" val="2805646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15455-13C3-E193-A3BE-9CC0EFF44C90}"/>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BFEE8E10-8844-48E1-1C92-4A9B776072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46C2B880-F396-2C63-F5F5-56C1ED1A41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8" name="תיבת טקסט 7">
            <a:extLst>
              <a:ext uri="{FF2B5EF4-FFF2-40B4-BE49-F238E27FC236}">
                <a16:creationId xmlns:a16="http://schemas.microsoft.com/office/drawing/2014/main" id="{85E1E7D0-322F-8342-F51D-328A1EF80A75}"/>
              </a:ext>
            </a:extLst>
          </p:cNvPr>
          <p:cNvSpPr txBox="1"/>
          <p:nvPr/>
        </p:nvSpPr>
        <p:spPr>
          <a:xfrm>
            <a:off x="2724539" y="413657"/>
            <a:ext cx="6484775" cy="658642"/>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latin typeface="David" panose="020E0502060401010101" pitchFamily="34" charset="-79"/>
                <a:ea typeface="Calibri" panose="020F0502020204030204" pitchFamily="34" charset="0"/>
                <a:cs typeface="David" panose="020E0502060401010101" pitchFamily="34" charset="-79"/>
              </a:rPr>
              <a:t>   בריאות מערכת התנועה</a:t>
            </a:r>
            <a:endParaRPr lang="en-US" sz="2800" kern="100" dirty="0">
              <a:solidFill>
                <a:srgbClr val="FF0000"/>
              </a:solidFill>
              <a:effectLst/>
              <a:latin typeface="David" panose="020E0502060401010101" pitchFamily="34" charset="-79"/>
              <a:ea typeface="Calibri" panose="020F0502020204030204" pitchFamily="34" charset="0"/>
              <a:cs typeface="David" panose="020E0502060401010101" pitchFamily="34" charset="-79"/>
            </a:endParaRPr>
          </a:p>
        </p:txBody>
      </p:sp>
      <p:sp>
        <p:nvSpPr>
          <p:cNvPr id="11" name="תיבת טקסט 5">
            <a:extLst>
              <a:ext uri="{FF2B5EF4-FFF2-40B4-BE49-F238E27FC236}">
                <a16:creationId xmlns:a16="http://schemas.microsoft.com/office/drawing/2014/main" id="{791D15FD-5B67-2D27-2856-FFBCBDE90DC7}"/>
              </a:ext>
            </a:extLst>
          </p:cNvPr>
          <p:cNvSpPr txBox="1"/>
          <p:nvPr/>
        </p:nvSpPr>
        <p:spPr>
          <a:xfrm>
            <a:off x="0" y="1072299"/>
            <a:ext cx="11957560" cy="8008987"/>
          </a:xfrm>
          <a:prstGeom prst="rect">
            <a:avLst/>
          </a:prstGeom>
          <a:noFill/>
        </p:spPr>
        <p:txBody>
          <a:bodyPr wrap="square">
            <a:spAutoFit/>
          </a:bodyPr>
          <a:lstStyle/>
          <a:p>
            <a:r>
              <a:rPr lang="he-IL" sz="2800" dirty="0"/>
              <a:t> </a:t>
            </a:r>
            <a:r>
              <a:rPr lang="he-IL" sz="2800" b="1" dirty="0">
                <a:latin typeface="David" panose="020E0502060401010101" pitchFamily="34" charset="-79"/>
                <a:cs typeface="David" panose="020E0502060401010101" pitchFamily="34" charset="-79"/>
              </a:rPr>
              <a:t>מהי המילה החסרה?</a:t>
            </a:r>
            <a:endParaRPr lang="en-US" sz="2800" b="1" dirty="0">
              <a:latin typeface="David" panose="020E0502060401010101" pitchFamily="34" charset="-79"/>
              <a:cs typeface="David" panose="020E0502060401010101" pitchFamily="34" charset="-79"/>
            </a:endParaRPr>
          </a:p>
          <a:p>
            <a:pPr marL="514350" lvl="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כושר גופני ________ משפר את הבריאות.</a:t>
            </a:r>
            <a:endParaRPr lang="en-US" sz="2800" dirty="0">
              <a:latin typeface="David" panose="020E0502060401010101" pitchFamily="34" charset="-79"/>
              <a:cs typeface="David" panose="020E0502060401010101" pitchFamily="34" charset="-79"/>
            </a:endParaRPr>
          </a:p>
          <a:p>
            <a:pPr marL="514350" lvl="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פעילות גופנית סדירה גורמת לשרירים  ל ________.</a:t>
            </a:r>
            <a:endParaRPr lang="en-US" sz="2800" dirty="0">
              <a:latin typeface="David" panose="020E0502060401010101" pitchFamily="34" charset="-79"/>
              <a:cs typeface="David" panose="020E0502060401010101" pitchFamily="34" charset="-79"/>
            </a:endParaRPr>
          </a:p>
          <a:p>
            <a:pPr marL="514350" lvl="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ישיבה ועמידה זקופה מאפיינים  ________  נכונה.</a:t>
            </a:r>
            <a:endParaRPr lang="en-US" sz="2800" dirty="0">
              <a:latin typeface="David" panose="020E0502060401010101" pitchFamily="34" charset="-79"/>
              <a:cs typeface="David" panose="020E0502060401010101" pitchFamily="34" charset="-79"/>
            </a:endParaRPr>
          </a:p>
          <a:p>
            <a:pPr marL="514350" lvl="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ככל שנעסוק יותר בפעילות גופנית, כך  ________ את הכושר הגופני שלנו.</a:t>
            </a:r>
            <a:endParaRPr lang="en-US" sz="2800" dirty="0">
              <a:latin typeface="David" panose="020E0502060401010101" pitchFamily="34" charset="-79"/>
              <a:cs typeface="David" panose="020E0502060401010101" pitchFamily="34" charset="-79"/>
            </a:endParaRPr>
          </a:p>
          <a:p>
            <a:pPr marL="514350" lvl="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המוח, העצבים, השרירים, הגידים והעצמות פועלים ב ________  כדי לבצע תנועה.</a:t>
            </a:r>
            <a:endParaRPr lang="en-US" sz="2800" dirty="0">
              <a:latin typeface="David" panose="020E0502060401010101" pitchFamily="34" charset="-79"/>
              <a:cs typeface="David" panose="020E0502060401010101" pitchFamily="34" charset="-79"/>
            </a:endParaRPr>
          </a:p>
          <a:p>
            <a:pPr marL="514350" lvl="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מבנה השלד _______  לתפקודים שלו בתנועה ובהגנה על הגוף.</a:t>
            </a:r>
            <a:endParaRPr lang="en-US" sz="2800" dirty="0">
              <a:latin typeface="David" panose="020E0502060401010101" pitchFamily="34" charset="-79"/>
              <a:cs typeface="David" panose="020E0502060401010101" pitchFamily="34" charset="-79"/>
            </a:endParaRPr>
          </a:p>
          <a:p>
            <a:pPr marL="514350" indent="-514350">
              <a:lnSpc>
                <a:spcPct val="150000"/>
              </a:lnSpc>
              <a:buFont typeface="+mj-lt"/>
              <a:buAutoNum type="arabicPeriod"/>
            </a:pPr>
            <a:endParaRPr lang="he-IL" sz="2800" kern="100" dirty="0">
              <a:latin typeface="David" panose="020E0502060401010101" pitchFamily="34" charset="-79"/>
              <a:ea typeface="Calibri" panose="020F0502020204030204" pitchFamily="34" charset="0"/>
              <a:cs typeface="David" panose="020E0502060401010101" pitchFamily="34" charset="-79"/>
            </a:endParaRPr>
          </a:p>
          <a:p>
            <a:pPr marL="514350" indent="-514350" algn="r" rtl="1">
              <a:lnSpc>
                <a:spcPct val="115000"/>
              </a:lnSpc>
              <a:spcAft>
                <a:spcPts val="1000"/>
              </a:spcAft>
              <a:buAutoNum type="arabicPeriod"/>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514350" indent="-514350" algn="r" rtl="1">
              <a:lnSpc>
                <a:spcPct val="115000"/>
              </a:lnSpc>
              <a:spcAft>
                <a:spcPts val="1000"/>
              </a:spcAft>
              <a:buAutoNum type="arabicPeriod"/>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514350" indent="-514350" algn="r" rtl="1">
              <a:lnSpc>
                <a:spcPct val="115000"/>
              </a:lnSpc>
              <a:spcAft>
                <a:spcPts val="1000"/>
              </a:spcAft>
              <a:buAutoNum type="arabicPeriod"/>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514350" indent="-514350" algn="r" rtl="1">
              <a:lnSpc>
                <a:spcPct val="115000"/>
              </a:lnSpc>
              <a:spcAft>
                <a:spcPts val="1000"/>
              </a:spcAft>
              <a:buAutoNum type="arabicPeriod"/>
            </a:pPr>
            <a:endParaRPr lang="he-IL" sz="2800" kern="100" dirty="0">
              <a:latin typeface="Calibri" panose="020F0502020204030204" pitchFamily="34" charset="0"/>
              <a:ea typeface="Calibri" panose="020F0502020204030204" pitchFamily="34" charset="0"/>
              <a:cs typeface="David" panose="020E0502060401010101" pitchFamily="34" charset="-79"/>
            </a:endParaRPr>
          </a:p>
          <a:p>
            <a:pPr marL="457200" indent="-457200" algn="r" rtl="1">
              <a:lnSpc>
                <a:spcPct val="115000"/>
              </a:lnSpc>
              <a:spcAft>
                <a:spcPts val="1000"/>
              </a:spcAft>
              <a:buAutoNum type="arabicPeriod" startAt="2"/>
            </a:pP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תמונה 6">
            <a:extLst>
              <a:ext uri="{FF2B5EF4-FFF2-40B4-BE49-F238E27FC236}">
                <a16:creationId xmlns:a16="http://schemas.microsoft.com/office/drawing/2014/main" id="{9154A1BC-B3CB-B5B7-B1E3-E30A59F2E25B}"/>
              </a:ext>
            </a:extLst>
          </p:cNvPr>
          <p:cNvPicPr>
            <a:picLocks noChangeAspect="1"/>
          </p:cNvPicPr>
          <p:nvPr/>
        </p:nvPicPr>
        <p:blipFill>
          <a:blip r:embed="rId5"/>
          <a:stretch>
            <a:fillRect/>
          </a:stretch>
        </p:blipFill>
        <p:spPr>
          <a:xfrm>
            <a:off x="1170470" y="376163"/>
            <a:ext cx="3359370" cy="2800350"/>
          </a:xfrm>
          <a:prstGeom prst="rect">
            <a:avLst/>
          </a:prstGeom>
        </p:spPr>
      </p:pic>
    </p:spTree>
    <p:extLst>
      <p:ext uri="{BB962C8B-B14F-4D97-AF65-F5344CB8AC3E}">
        <p14:creationId xmlns:p14="http://schemas.microsoft.com/office/powerpoint/2010/main" val="153383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15455-13C3-E193-A3BE-9CC0EFF44C90}"/>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BFEE8E10-8844-48E1-1C92-4A9B776072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46C2B880-F396-2C63-F5F5-56C1ED1A41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8" name="תיבת טקסט 7">
            <a:extLst>
              <a:ext uri="{FF2B5EF4-FFF2-40B4-BE49-F238E27FC236}">
                <a16:creationId xmlns:a16="http://schemas.microsoft.com/office/drawing/2014/main" id="{85E1E7D0-322F-8342-F51D-328A1EF80A75}"/>
              </a:ext>
            </a:extLst>
          </p:cNvPr>
          <p:cNvSpPr txBox="1"/>
          <p:nvPr/>
        </p:nvSpPr>
        <p:spPr>
          <a:xfrm>
            <a:off x="2724539" y="413657"/>
            <a:ext cx="6484775" cy="658642"/>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latin typeface="David" panose="020E0502060401010101" pitchFamily="34" charset="-79"/>
                <a:ea typeface="Calibri" panose="020F0502020204030204" pitchFamily="34" charset="0"/>
                <a:cs typeface="David" panose="020E0502060401010101" pitchFamily="34" charset="-79"/>
              </a:rPr>
              <a:t>   מהות הטכנולוגיה</a:t>
            </a:r>
            <a:endParaRPr lang="en-US" sz="2800" kern="100" dirty="0">
              <a:solidFill>
                <a:srgbClr val="FF0000"/>
              </a:solidFill>
              <a:effectLst/>
              <a:latin typeface="David" panose="020E0502060401010101" pitchFamily="34" charset="-79"/>
              <a:ea typeface="Calibri" panose="020F0502020204030204" pitchFamily="34" charset="0"/>
              <a:cs typeface="David" panose="020E0502060401010101" pitchFamily="34" charset="-79"/>
            </a:endParaRPr>
          </a:p>
        </p:txBody>
      </p:sp>
      <p:sp>
        <p:nvSpPr>
          <p:cNvPr id="11" name="תיבת טקסט 5">
            <a:extLst>
              <a:ext uri="{FF2B5EF4-FFF2-40B4-BE49-F238E27FC236}">
                <a16:creationId xmlns:a16="http://schemas.microsoft.com/office/drawing/2014/main" id="{791D15FD-5B67-2D27-2856-FFBCBDE90DC7}"/>
              </a:ext>
            </a:extLst>
          </p:cNvPr>
          <p:cNvSpPr txBox="1"/>
          <p:nvPr/>
        </p:nvSpPr>
        <p:spPr>
          <a:xfrm>
            <a:off x="38732" y="1072299"/>
            <a:ext cx="11478353" cy="4832092"/>
          </a:xfrm>
          <a:prstGeom prst="rect">
            <a:avLst/>
          </a:prstGeom>
          <a:noFill/>
        </p:spPr>
        <p:txBody>
          <a:bodyPr wrap="square">
            <a:spAutoFit/>
          </a:bodyPr>
          <a:lstStyle/>
          <a:p>
            <a:r>
              <a:rPr lang="he-IL" sz="2800" b="1" dirty="0">
                <a:latin typeface="David" panose="020E0502060401010101" pitchFamily="34" charset="-79"/>
                <a:cs typeface="David" panose="020E0502060401010101" pitchFamily="34" charset="-79"/>
              </a:rPr>
              <a:t>איזה פתרון טכנולוגי מתאים לצרכים הבאים?</a:t>
            </a:r>
          </a:p>
          <a:p>
            <a:endParaRPr lang="en-US" sz="2800" b="1" dirty="0">
              <a:latin typeface="David" panose="020E0502060401010101" pitchFamily="34" charset="-79"/>
              <a:cs typeface="David" panose="020E0502060401010101" pitchFamily="34" charset="-79"/>
            </a:endParaRPr>
          </a:p>
          <a:p>
            <a:pPr marL="514350" lvl="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לחבר דפי נייר.</a:t>
            </a:r>
            <a:endParaRPr lang="en-US" sz="2800" dirty="0">
              <a:latin typeface="David" panose="020E0502060401010101" pitchFamily="34" charset="-79"/>
              <a:cs typeface="David" panose="020E0502060401010101" pitchFamily="34" charset="-79"/>
            </a:endParaRPr>
          </a:p>
          <a:p>
            <a:pPr marL="514350" lvl="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לפתוח פקק בבקבוק.</a:t>
            </a:r>
            <a:endParaRPr lang="en-US" sz="2800" dirty="0">
              <a:latin typeface="David" panose="020E0502060401010101" pitchFamily="34" charset="-79"/>
              <a:cs typeface="David" panose="020E0502060401010101" pitchFamily="34" charset="-79"/>
            </a:endParaRPr>
          </a:p>
          <a:p>
            <a:pPr marL="514350" lvl="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לראות טוב יותר למרחוק.</a:t>
            </a:r>
            <a:endParaRPr lang="en-US" sz="2800" dirty="0">
              <a:latin typeface="David" panose="020E0502060401010101" pitchFamily="34" charset="-79"/>
              <a:cs typeface="David" panose="020E0502060401010101" pitchFamily="34" charset="-79"/>
            </a:endParaRPr>
          </a:p>
          <a:p>
            <a:pPr marL="514350" lvl="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לראות טוב יותר דברים קטנים מאוד.</a:t>
            </a:r>
            <a:endParaRPr lang="en-US" sz="2800" dirty="0">
              <a:latin typeface="David" panose="020E0502060401010101" pitchFamily="34" charset="-79"/>
              <a:cs typeface="David" panose="020E0502060401010101" pitchFamily="34" charset="-79"/>
            </a:endParaRPr>
          </a:p>
          <a:p>
            <a:pPr marL="514350" lvl="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להפריד מים מפסטה מבושלת.</a:t>
            </a:r>
            <a:endParaRPr lang="en-US" sz="2800" dirty="0">
              <a:latin typeface="David" panose="020E0502060401010101" pitchFamily="34" charset="-79"/>
              <a:cs typeface="David" panose="020E0502060401010101" pitchFamily="34" charset="-79"/>
            </a:endParaRPr>
          </a:p>
          <a:p>
            <a:pPr marL="514350" lvl="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לחתוך לחם לפרוסות.</a:t>
            </a:r>
            <a:endParaRPr lang="en-US" sz="2800" dirty="0">
              <a:latin typeface="David" panose="020E0502060401010101" pitchFamily="34" charset="-79"/>
              <a:cs typeface="David" panose="020E0502060401010101" pitchFamily="34" charset="-79"/>
            </a:endParaRPr>
          </a:p>
        </p:txBody>
      </p:sp>
      <p:pic>
        <p:nvPicPr>
          <p:cNvPr id="6" name="תמונה 5"/>
          <p:cNvPicPr>
            <a:picLocks noChangeAspect="1"/>
          </p:cNvPicPr>
          <p:nvPr/>
        </p:nvPicPr>
        <p:blipFill>
          <a:blip r:embed="rId5"/>
          <a:stretch>
            <a:fillRect/>
          </a:stretch>
        </p:blipFill>
        <p:spPr>
          <a:xfrm>
            <a:off x="223936" y="2387386"/>
            <a:ext cx="4744054" cy="2221935"/>
          </a:xfrm>
          <a:prstGeom prst="rect">
            <a:avLst/>
          </a:prstGeom>
        </p:spPr>
      </p:pic>
    </p:spTree>
    <p:extLst>
      <p:ext uri="{BB962C8B-B14F-4D97-AF65-F5344CB8AC3E}">
        <p14:creationId xmlns:p14="http://schemas.microsoft.com/office/powerpoint/2010/main" val="2030031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15455-13C3-E193-A3BE-9CC0EFF44C90}"/>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BFEE8E10-8844-48E1-1C92-4A9B776072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46C2B880-F396-2C63-F5F5-56C1ED1A41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8" name="תיבת טקסט 7">
            <a:extLst>
              <a:ext uri="{FF2B5EF4-FFF2-40B4-BE49-F238E27FC236}">
                <a16:creationId xmlns:a16="http://schemas.microsoft.com/office/drawing/2014/main" id="{85E1E7D0-322F-8342-F51D-328A1EF80A75}"/>
              </a:ext>
            </a:extLst>
          </p:cNvPr>
          <p:cNvSpPr txBox="1"/>
          <p:nvPr/>
        </p:nvSpPr>
        <p:spPr>
          <a:xfrm>
            <a:off x="2724539" y="413657"/>
            <a:ext cx="6484775" cy="658642"/>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latin typeface="David" panose="020E0502060401010101" pitchFamily="34" charset="-79"/>
                <a:ea typeface="Calibri" panose="020F0502020204030204" pitchFamily="34" charset="0"/>
                <a:cs typeface="David" panose="020E0502060401010101" pitchFamily="34" charset="-79"/>
              </a:rPr>
              <a:t>   מהות הטכנולוגיה- המשך</a:t>
            </a:r>
            <a:endParaRPr lang="en-US" sz="2800" kern="100" dirty="0">
              <a:solidFill>
                <a:srgbClr val="FF0000"/>
              </a:solidFill>
              <a:effectLst/>
              <a:latin typeface="David" panose="020E0502060401010101" pitchFamily="34" charset="-79"/>
              <a:ea typeface="Calibri" panose="020F0502020204030204" pitchFamily="34" charset="0"/>
              <a:cs typeface="David" panose="020E0502060401010101" pitchFamily="34" charset="-79"/>
            </a:endParaRPr>
          </a:p>
        </p:txBody>
      </p:sp>
      <p:sp>
        <p:nvSpPr>
          <p:cNvPr id="11" name="תיבת טקסט 5">
            <a:extLst>
              <a:ext uri="{FF2B5EF4-FFF2-40B4-BE49-F238E27FC236}">
                <a16:creationId xmlns:a16="http://schemas.microsoft.com/office/drawing/2014/main" id="{791D15FD-5B67-2D27-2856-FFBCBDE90DC7}"/>
              </a:ext>
            </a:extLst>
          </p:cNvPr>
          <p:cNvSpPr txBox="1"/>
          <p:nvPr/>
        </p:nvSpPr>
        <p:spPr>
          <a:xfrm>
            <a:off x="1289035" y="1549357"/>
            <a:ext cx="10406036" cy="4401205"/>
          </a:xfrm>
          <a:prstGeom prst="rect">
            <a:avLst/>
          </a:prstGeom>
          <a:noFill/>
        </p:spPr>
        <p:txBody>
          <a:bodyPr wrap="square">
            <a:spAutoFit/>
          </a:bodyPr>
          <a:lstStyle/>
          <a:p>
            <a:r>
              <a:rPr lang="he-IL" sz="2800" b="1" dirty="0">
                <a:latin typeface="David" panose="020E0502060401010101" pitchFamily="34" charset="-79"/>
                <a:cs typeface="David" panose="020E0502060401010101" pitchFamily="34" charset="-79"/>
              </a:rPr>
              <a:t>על איזה צורך חיוני נותנים מענה הפתרונות הטכנולוגיים הבאים?</a:t>
            </a:r>
            <a:endParaRPr lang="en-US" sz="2800" b="1" dirty="0">
              <a:latin typeface="David" panose="020E0502060401010101" pitchFamily="34" charset="-79"/>
              <a:cs typeface="David" panose="020E0502060401010101" pitchFamily="34" charset="-79"/>
            </a:endParaRPr>
          </a:p>
          <a:p>
            <a:pPr marL="457200" lvl="0" indent="-457200">
              <a:lnSpc>
                <a:spcPct val="200000"/>
              </a:lnSpc>
              <a:buFont typeface="Wingdings" panose="05000000000000000000" pitchFamily="2" charset="2"/>
              <a:buChar char="§"/>
            </a:pPr>
            <a:r>
              <a:rPr lang="he-IL" sz="2800" dirty="0">
                <a:latin typeface="David" panose="020E0502060401010101" pitchFamily="34" charset="-79"/>
                <a:cs typeface="David" panose="020E0502060401010101" pitchFamily="34" charset="-79"/>
              </a:rPr>
              <a:t>תנור גז</a:t>
            </a:r>
            <a:endParaRPr lang="en-US" sz="2800" dirty="0">
              <a:latin typeface="David" panose="020E0502060401010101" pitchFamily="34" charset="-79"/>
              <a:cs typeface="David" panose="020E0502060401010101" pitchFamily="34" charset="-79"/>
            </a:endParaRPr>
          </a:p>
          <a:p>
            <a:pPr marL="457200" lvl="0" indent="-457200">
              <a:lnSpc>
                <a:spcPct val="200000"/>
              </a:lnSpc>
              <a:buFont typeface="Wingdings" panose="05000000000000000000" pitchFamily="2" charset="2"/>
              <a:buChar char="§"/>
            </a:pPr>
            <a:r>
              <a:rPr lang="he-IL" sz="2800" dirty="0">
                <a:latin typeface="David" panose="020E0502060401010101" pitchFamily="34" charset="-79"/>
                <a:cs typeface="David" panose="020E0502060401010101" pitchFamily="34" charset="-79"/>
              </a:rPr>
              <a:t>מזגן</a:t>
            </a:r>
            <a:endParaRPr lang="en-US" sz="2800" dirty="0">
              <a:latin typeface="David" panose="020E0502060401010101" pitchFamily="34" charset="-79"/>
              <a:cs typeface="David" panose="020E0502060401010101" pitchFamily="34" charset="-79"/>
            </a:endParaRPr>
          </a:p>
          <a:p>
            <a:pPr marL="457200" lvl="0" indent="-457200">
              <a:lnSpc>
                <a:spcPct val="200000"/>
              </a:lnSpc>
              <a:buFont typeface="Wingdings" panose="05000000000000000000" pitchFamily="2" charset="2"/>
              <a:buChar char="§"/>
            </a:pPr>
            <a:r>
              <a:rPr lang="he-IL" sz="2800" dirty="0">
                <a:latin typeface="David" panose="020E0502060401010101" pitchFamily="34" charset="-79"/>
                <a:cs typeface="David" panose="020E0502060401010101" pitchFamily="34" charset="-79"/>
              </a:rPr>
              <a:t>אח</a:t>
            </a:r>
            <a:endParaRPr lang="en-US" sz="2800" dirty="0">
              <a:latin typeface="David" panose="020E0502060401010101" pitchFamily="34" charset="-79"/>
              <a:cs typeface="David" panose="020E0502060401010101" pitchFamily="34" charset="-79"/>
            </a:endParaRPr>
          </a:p>
          <a:p>
            <a:pPr marL="457200" lvl="0" indent="-457200">
              <a:lnSpc>
                <a:spcPct val="200000"/>
              </a:lnSpc>
              <a:buFont typeface="Wingdings" panose="05000000000000000000" pitchFamily="2" charset="2"/>
              <a:buChar char="§"/>
            </a:pPr>
            <a:r>
              <a:rPr lang="he-IL" sz="2800" dirty="0">
                <a:latin typeface="David" panose="020E0502060401010101" pitchFamily="34" charset="-79"/>
                <a:cs typeface="David" panose="020E0502060401010101" pitchFamily="34" charset="-79"/>
              </a:rPr>
              <a:t>תנור חשמלי</a:t>
            </a:r>
            <a:endParaRPr lang="en-US" sz="2800" dirty="0">
              <a:latin typeface="David" panose="020E0502060401010101" pitchFamily="34" charset="-79"/>
              <a:cs typeface="David" panose="020E0502060401010101" pitchFamily="34" charset="-79"/>
            </a:endParaRPr>
          </a:p>
          <a:p>
            <a:endParaRPr lang="en-US" sz="2800" b="1" dirty="0">
              <a:latin typeface="David" panose="020E0502060401010101" pitchFamily="34" charset="-79"/>
              <a:cs typeface="David" panose="020E0502060401010101" pitchFamily="34" charset="-79"/>
            </a:endParaRPr>
          </a:p>
        </p:txBody>
      </p:sp>
      <p:pic>
        <p:nvPicPr>
          <p:cNvPr id="2" name="תמונה 1"/>
          <p:cNvPicPr>
            <a:picLocks noChangeAspect="1"/>
          </p:cNvPicPr>
          <p:nvPr/>
        </p:nvPicPr>
        <p:blipFill>
          <a:blip r:embed="rId5"/>
          <a:stretch>
            <a:fillRect/>
          </a:stretch>
        </p:blipFill>
        <p:spPr>
          <a:xfrm>
            <a:off x="1289035" y="2377971"/>
            <a:ext cx="4824000" cy="3572591"/>
          </a:xfrm>
          <a:prstGeom prst="rect">
            <a:avLst/>
          </a:prstGeom>
        </p:spPr>
      </p:pic>
    </p:spTree>
    <p:extLst>
      <p:ext uri="{BB962C8B-B14F-4D97-AF65-F5344CB8AC3E}">
        <p14:creationId xmlns:p14="http://schemas.microsoft.com/office/powerpoint/2010/main" val="3336596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15455-13C3-E193-A3BE-9CC0EFF44C90}"/>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BFEE8E10-8844-48E1-1C92-4A9B776072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46C2B880-F396-2C63-F5F5-56C1ED1A41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8" name="תיבת טקסט 7">
            <a:extLst>
              <a:ext uri="{FF2B5EF4-FFF2-40B4-BE49-F238E27FC236}">
                <a16:creationId xmlns:a16="http://schemas.microsoft.com/office/drawing/2014/main" id="{85E1E7D0-322F-8342-F51D-328A1EF80A75}"/>
              </a:ext>
            </a:extLst>
          </p:cNvPr>
          <p:cNvSpPr txBox="1"/>
          <p:nvPr/>
        </p:nvSpPr>
        <p:spPr>
          <a:xfrm>
            <a:off x="2724539" y="413657"/>
            <a:ext cx="6484775" cy="658642"/>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latin typeface="David" panose="020E0502060401010101" pitchFamily="34" charset="-79"/>
                <a:ea typeface="Calibri" panose="020F0502020204030204" pitchFamily="34" charset="0"/>
                <a:cs typeface="David" panose="020E0502060401010101" pitchFamily="34" charset="-79"/>
              </a:rPr>
              <a:t>   מערכת  טכנולוגית</a:t>
            </a:r>
            <a:endParaRPr lang="en-US" sz="2800" kern="100" dirty="0">
              <a:solidFill>
                <a:srgbClr val="FF0000"/>
              </a:solidFill>
              <a:effectLst/>
              <a:latin typeface="David" panose="020E0502060401010101" pitchFamily="34" charset="-79"/>
              <a:ea typeface="Calibri" panose="020F0502020204030204" pitchFamily="34" charset="0"/>
              <a:cs typeface="David" panose="020E0502060401010101" pitchFamily="34" charset="-79"/>
            </a:endParaRPr>
          </a:p>
        </p:txBody>
      </p:sp>
      <p:sp>
        <p:nvSpPr>
          <p:cNvPr id="11" name="תיבת טקסט 5">
            <a:extLst>
              <a:ext uri="{FF2B5EF4-FFF2-40B4-BE49-F238E27FC236}">
                <a16:creationId xmlns:a16="http://schemas.microsoft.com/office/drawing/2014/main" id="{791D15FD-5B67-2D27-2856-FFBCBDE90DC7}"/>
              </a:ext>
            </a:extLst>
          </p:cNvPr>
          <p:cNvSpPr txBox="1"/>
          <p:nvPr/>
        </p:nvSpPr>
        <p:spPr>
          <a:xfrm>
            <a:off x="38733" y="1072299"/>
            <a:ext cx="11369496" cy="5693866"/>
          </a:xfrm>
          <a:prstGeom prst="rect">
            <a:avLst/>
          </a:prstGeom>
          <a:noFill/>
        </p:spPr>
        <p:txBody>
          <a:bodyPr wrap="square">
            <a:spAutoFit/>
          </a:bodyPr>
          <a:lstStyle/>
          <a:p>
            <a:r>
              <a:rPr lang="he-IL" sz="2800" b="1" dirty="0"/>
              <a:t> </a:t>
            </a:r>
            <a:r>
              <a:rPr lang="he-IL" sz="2800" b="1" dirty="0">
                <a:latin typeface="David" panose="020E0502060401010101" pitchFamily="34" charset="-79"/>
                <a:cs typeface="David" panose="020E0502060401010101" pitchFamily="34" charset="-79"/>
              </a:rPr>
              <a:t>מערכת טכנולוגית – נכון או לא נכון</a:t>
            </a:r>
          </a:p>
          <a:p>
            <a:endParaRPr lang="en-US" sz="2800" dirty="0">
              <a:latin typeface="David" panose="020E0502060401010101" pitchFamily="34" charset="-79"/>
              <a:cs typeface="David" panose="020E0502060401010101" pitchFamily="34" charset="-79"/>
            </a:endParaRPr>
          </a:p>
          <a:p>
            <a:pPr marL="514350" lvl="0" indent="-514350">
              <a:buFont typeface="+mj-lt"/>
              <a:buAutoNum type="arabicPeriod"/>
            </a:pPr>
            <a:r>
              <a:rPr lang="he-IL" sz="2800" dirty="0">
                <a:latin typeface="David" panose="020E0502060401010101" pitchFamily="34" charset="-79"/>
                <a:cs typeface="David" panose="020E0502060401010101" pitchFamily="34" charset="-79"/>
              </a:rPr>
              <a:t>כל מוצר הוא מערכת טכנולוגית.   </a:t>
            </a:r>
            <a:r>
              <a:rPr lang="he-IL" sz="2800" b="1" dirty="0">
                <a:latin typeface="David" panose="020E0502060401010101" pitchFamily="34" charset="-79"/>
                <a:cs typeface="David" panose="020E0502060401010101" pitchFamily="34" charset="-79"/>
              </a:rPr>
              <a:t> </a:t>
            </a:r>
            <a:endParaRPr lang="en-US" sz="2800" dirty="0">
              <a:latin typeface="David" panose="020E0502060401010101" pitchFamily="34" charset="-79"/>
              <a:cs typeface="David" panose="020E0502060401010101" pitchFamily="34" charset="-79"/>
            </a:endParaRPr>
          </a:p>
          <a:p>
            <a:pPr marL="514350" lvl="0" indent="-514350">
              <a:buFont typeface="+mj-lt"/>
              <a:buAutoNum type="arabicPeriod"/>
            </a:pPr>
            <a:r>
              <a:rPr lang="he-IL" sz="2800" dirty="0">
                <a:latin typeface="David" panose="020E0502060401010101" pitchFamily="34" charset="-79"/>
                <a:cs typeface="David" panose="020E0502060401010101" pitchFamily="34" charset="-79"/>
              </a:rPr>
              <a:t>כל  מערכת טכנולוגית היא מוצר.   </a:t>
            </a:r>
            <a:r>
              <a:rPr lang="he-IL" sz="2800" b="1" dirty="0">
                <a:latin typeface="David" panose="020E0502060401010101" pitchFamily="34" charset="-79"/>
                <a:cs typeface="David" panose="020E0502060401010101" pitchFamily="34" charset="-79"/>
              </a:rPr>
              <a:t> </a:t>
            </a:r>
            <a:endParaRPr lang="en-US" sz="2800" dirty="0">
              <a:latin typeface="David" panose="020E0502060401010101" pitchFamily="34" charset="-79"/>
              <a:cs typeface="David" panose="020E0502060401010101" pitchFamily="34" charset="-79"/>
            </a:endParaRPr>
          </a:p>
          <a:p>
            <a:pPr marL="514350" lvl="0" indent="-514350">
              <a:buFont typeface="+mj-lt"/>
              <a:buAutoNum type="arabicPeriod"/>
            </a:pPr>
            <a:r>
              <a:rPr lang="he-IL" sz="2800" dirty="0">
                <a:latin typeface="David" panose="020E0502060401010101" pitchFamily="34" charset="-79"/>
                <a:cs typeface="David" panose="020E0502060401010101" pitchFamily="34" charset="-79"/>
              </a:rPr>
              <a:t>עפרון הוא מערכת טכנולוגית.  </a:t>
            </a:r>
            <a:r>
              <a:rPr lang="he-IL" sz="2800" b="1" dirty="0">
                <a:latin typeface="David" panose="020E0502060401010101" pitchFamily="34" charset="-79"/>
                <a:cs typeface="David" panose="020E0502060401010101" pitchFamily="34" charset="-79"/>
              </a:rPr>
              <a:t> </a:t>
            </a:r>
            <a:endParaRPr lang="en-US" sz="2800" dirty="0">
              <a:latin typeface="David" panose="020E0502060401010101" pitchFamily="34" charset="-79"/>
              <a:cs typeface="David" panose="020E0502060401010101" pitchFamily="34" charset="-79"/>
            </a:endParaRPr>
          </a:p>
          <a:p>
            <a:pPr marL="514350" lvl="0" indent="-514350">
              <a:buFont typeface="+mj-lt"/>
              <a:buAutoNum type="arabicPeriod"/>
            </a:pPr>
            <a:r>
              <a:rPr lang="he-IL" sz="2800" dirty="0">
                <a:latin typeface="David" panose="020E0502060401010101" pitchFamily="34" charset="-79"/>
                <a:cs typeface="David" panose="020E0502060401010101" pitchFamily="34" charset="-79"/>
              </a:rPr>
              <a:t>עט הוא מערכת טכנולוגית.  </a:t>
            </a:r>
            <a:r>
              <a:rPr lang="he-IL" sz="2800" b="1" dirty="0">
                <a:latin typeface="David" panose="020E0502060401010101" pitchFamily="34" charset="-79"/>
                <a:cs typeface="David" panose="020E0502060401010101" pitchFamily="34" charset="-79"/>
              </a:rPr>
              <a:t> </a:t>
            </a:r>
            <a:endParaRPr lang="en-US" sz="2800" dirty="0">
              <a:latin typeface="David" panose="020E0502060401010101" pitchFamily="34" charset="-79"/>
              <a:cs typeface="David" panose="020E0502060401010101" pitchFamily="34" charset="-79"/>
            </a:endParaRPr>
          </a:p>
          <a:p>
            <a:pPr marL="514350" lvl="0" indent="-514350">
              <a:buFont typeface="+mj-lt"/>
              <a:buAutoNum type="arabicPeriod"/>
            </a:pPr>
            <a:r>
              <a:rPr lang="he-IL" sz="2800" dirty="0">
                <a:latin typeface="David" panose="020E0502060401010101" pitchFamily="34" charset="-79"/>
                <a:cs typeface="David" panose="020E0502060401010101" pitchFamily="34" charset="-79"/>
              </a:rPr>
              <a:t>פנס הוא מערכת טכנולוגית.  </a:t>
            </a:r>
            <a:r>
              <a:rPr lang="he-IL" sz="2800" b="1" dirty="0">
                <a:latin typeface="David" panose="020E0502060401010101" pitchFamily="34" charset="-79"/>
                <a:cs typeface="David" panose="020E0502060401010101" pitchFamily="34" charset="-79"/>
              </a:rPr>
              <a:t> </a:t>
            </a:r>
            <a:endParaRPr lang="en-US" sz="2800" dirty="0">
              <a:latin typeface="David" panose="020E0502060401010101" pitchFamily="34" charset="-79"/>
              <a:cs typeface="David" panose="020E0502060401010101" pitchFamily="34" charset="-79"/>
            </a:endParaRPr>
          </a:p>
          <a:p>
            <a:pPr marL="514350" lvl="0" indent="-514350">
              <a:buFont typeface="+mj-lt"/>
              <a:buAutoNum type="arabicPeriod"/>
            </a:pPr>
            <a:r>
              <a:rPr lang="he-IL" sz="2800" dirty="0">
                <a:latin typeface="David" panose="020E0502060401010101" pitchFamily="34" charset="-79"/>
                <a:cs typeface="David" panose="020E0502060401010101" pitchFamily="34" charset="-79"/>
              </a:rPr>
              <a:t>נר הוא מערכת טכנולוגית.  </a:t>
            </a:r>
            <a:r>
              <a:rPr lang="he-IL" sz="2800" b="1" dirty="0">
                <a:latin typeface="David" panose="020E0502060401010101" pitchFamily="34" charset="-79"/>
                <a:cs typeface="David" panose="020E0502060401010101" pitchFamily="34" charset="-79"/>
              </a:rPr>
              <a:t> </a:t>
            </a:r>
            <a:endParaRPr lang="en-US" sz="2800" dirty="0">
              <a:latin typeface="David" panose="020E0502060401010101" pitchFamily="34" charset="-79"/>
              <a:cs typeface="David" panose="020E0502060401010101" pitchFamily="34" charset="-79"/>
            </a:endParaRPr>
          </a:p>
          <a:p>
            <a:pPr marL="514350" lvl="0" indent="-514350">
              <a:buFont typeface="+mj-lt"/>
              <a:buAutoNum type="arabicPeriod"/>
            </a:pPr>
            <a:r>
              <a:rPr lang="he-IL" sz="2800" dirty="0">
                <a:latin typeface="David" panose="020E0502060401010101" pitchFamily="34" charset="-79"/>
                <a:cs typeface="David" panose="020E0502060401010101" pitchFamily="34" charset="-79"/>
              </a:rPr>
              <a:t>המערכת טכנולוגית מבצעת פעולה להשגת מטרה.  </a:t>
            </a:r>
            <a:r>
              <a:rPr lang="he-IL" sz="2800" b="1" dirty="0">
                <a:latin typeface="David" panose="020E0502060401010101" pitchFamily="34" charset="-79"/>
                <a:cs typeface="David" panose="020E0502060401010101" pitchFamily="34" charset="-79"/>
              </a:rPr>
              <a:t> </a:t>
            </a:r>
            <a:endParaRPr lang="en-US" sz="2800" dirty="0">
              <a:latin typeface="David" panose="020E0502060401010101" pitchFamily="34" charset="-79"/>
              <a:cs typeface="David" panose="020E0502060401010101" pitchFamily="34" charset="-79"/>
            </a:endParaRPr>
          </a:p>
          <a:p>
            <a:pPr marL="514350" lvl="0" indent="-514350">
              <a:buFont typeface="+mj-lt"/>
              <a:buAutoNum type="arabicPeriod"/>
            </a:pPr>
            <a:r>
              <a:rPr lang="he-IL" sz="2800" dirty="0">
                <a:latin typeface="David" panose="020E0502060401010101" pitchFamily="34" charset="-79"/>
                <a:cs typeface="David" panose="020E0502060401010101" pitchFamily="34" charset="-79"/>
              </a:rPr>
              <a:t>הסדר של הרכיבים במערכת אינו חשוב.</a:t>
            </a:r>
            <a:r>
              <a:rPr lang="he-IL" sz="2800" b="1" dirty="0">
                <a:latin typeface="David" panose="020E0502060401010101" pitchFamily="34" charset="-79"/>
                <a:cs typeface="David" panose="020E0502060401010101" pitchFamily="34" charset="-79"/>
              </a:rPr>
              <a:t>   </a:t>
            </a:r>
            <a:endParaRPr lang="en-US" sz="2800" dirty="0">
              <a:latin typeface="David" panose="020E0502060401010101" pitchFamily="34" charset="-79"/>
              <a:cs typeface="David" panose="020E0502060401010101" pitchFamily="34" charset="-79"/>
            </a:endParaRPr>
          </a:p>
          <a:p>
            <a:pPr marL="514350" lvl="0" indent="-514350">
              <a:buFont typeface="+mj-lt"/>
              <a:buAutoNum type="arabicPeriod"/>
            </a:pPr>
            <a:r>
              <a:rPr lang="he-IL" sz="2800" dirty="0">
                <a:latin typeface="David" panose="020E0502060401010101" pitchFamily="34" charset="-79"/>
                <a:cs typeface="David" panose="020E0502060401010101" pitchFamily="34" charset="-79"/>
              </a:rPr>
              <a:t>כל מערכת טכנולוגית מבצעת פעולה.  </a:t>
            </a:r>
            <a:r>
              <a:rPr lang="he-IL" sz="2800" b="1" dirty="0">
                <a:latin typeface="David" panose="020E0502060401010101" pitchFamily="34" charset="-79"/>
                <a:cs typeface="David" panose="020E0502060401010101" pitchFamily="34" charset="-79"/>
              </a:rPr>
              <a:t> </a:t>
            </a:r>
            <a:endParaRPr lang="en-US" sz="2800" dirty="0">
              <a:latin typeface="David" panose="020E0502060401010101" pitchFamily="34" charset="-79"/>
              <a:cs typeface="David" panose="020E0502060401010101" pitchFamily="34" charset="-79"/>
            </a:endParaRPr>
          </a:p>
          <a:p>
            <a:pPr marL="514350" lvl="0" indent="-514350">
              <a:buFont typeface="+mj-lt"/>
              <a:buAutoNum type="arabicPeriod"/>
            </a:pPr>
            <a:r>
              <a:rPr lang="he-IL" sz="2800" dirty="0">
                <a:latin typeface="David" panose="020E0502060401010101" pitchFamily="34" charset="-79"/>
                <a:cs typeface="David" panose="020E0502060401010101" pitchFamily="34" charset="-79"/>
              </a:rPr>
              <a:t>מערכת טכנולוגית מורכבת מכמה רכיבים. </a:t>
            </a:r>
            <a:r>
              <a:rPr lang="he-IL" sz="2800" b="1" dirty="0">
                <a:latin typeface="David" panose="020E0502060401010101" pitchFamily="34" charset="-79"/>
                <a:cs typeface="David" panose="020E0502060401010101" pitchFamily="34" charset="-79"/>
              </a:rPr>
              <a:t> </a:t>
            </a:r>
            <a:endParaRPr lang="en-US" sz="2800" dirty="0">
              <a:latin typeface="David" panose="020E0502060401010101" pitchFamily="34" charset="-79"/>
              <a:cs typeface="David" panose="020E0502060401010101" pitchFamily="34" charset="-79"/>
            </a:endParaRPr>
          </a:p>
          <a:p>
            <a:pPr marL="514350" indent="-514350">
              <a:buFont typeface="+mj-lt"/>
              <a:buAutoNum type="arabicPeriod"/>
            </a:pPr>
            <a:endParaRPr lang="en-US" sz="2800" dirty="0">
              <a:latin typeface="David" panose="020E0502060401010101" pitchFamily="34" charset="-79"/>
              <a:cs typeface="David" panose="020E0502060401010101" pitchFamily="34" charset="-79"/>
            </a:endParaRPr>
          </a:p>
        </p:txBody>
      </p:sp>
      <p:pic>
        <p:nvPicPr>
          <p:cNvPr id="2" name="תמונה 1"/>
          <p:cNvPicPr>
            <a:picLocks noChangeAspect="1"/>
          </p:cNvPicPr>
          <p:nvPr/>
        </p:nvPicPr>
        <p:blipFill>
          <a:blip r:embed="rId5"/>
          <a:stretch>
            <a:fillRect/>
          </a:stretch>
        </p:blipFill>
        <p:spPr>
          <a:xfrm>
            <a:off x="1466242" y="1072299"/>
            <a:ext cx="1813468" cy="5536023"/>
          </a:xfrm>
          <a:prstGeom prst="rect">
            <a:avLst/>
          </a:prstGeom>
        </p:spPr>
      </p:pic>
    </p:spTree>
    <p:extLst>
      <p:ext uri="{BB962C8B-B14F-4D97-AF65-F5344CB8AC3E}">
        <p14:creationId xmlns:p14="http://schemas.microsoft.com/office/powerpoint/2010/main" val="150074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C47F9-8C4D-C922-2086-A69C452DB05C}"/>
              </a:ext>
            </a:extLst>
          </p:cNvPr>
          <p:cNvSpPr>
            <a:spLocks noGrp="1"/>
          </p:cNvSpPr>
          <p:nvPr>
            <p:ph type="title"/>
          </p:nvPr>
        </p:nvSpPr>
        <p:spPr>
          <a:xfrm>
            <a:off x="326136" y="365125"/>
            <a:ext cx="10515600" cy="1325563"/>
          </a:xfrm>
        </p:spPr>
        <p:txBody>
          <a:bodyPr>
            <a:normAutofit/>
          </a:bodyPr>
          <a:lstStyle/>
          <a:p>
            <a:r>
              <a:rPr lang="he-IL" sz="3200" b="1" dirty="0">
                <a:solidFill>
                  <a:srgbClr val="FF0000"/>
                </a:solidFill>
                <a:latin typeface="David" panose="020E0502060401010101" pitchFamily="34" charset="-79"/>
                <a:cs typeface="David" panose="020E0502060401010101" pitchFamily="34" charset="-79"/>
              </a:rPr>
              <a:t>רעיונות לפעילויות</a:t>
            </a:r>
            <a:endParaRPr lang="en-US" sz="3200" b="1" dirty="0">
              <a:solidFill>
                <a:srgbClr val="FF0000"/>
              </a:solidFill>
              <a:latin typeface="David" panose="020E0502060401010101" pitchFamily="34" charset="-79"/>
              <a:cs typeface="David" panose="020E0502060401010101" pitchFamily="34" charset="-79"/>
            </a:endParaRPr>
          </a:p>
        </p:txBody>
      </p:sp>
      <p:sp>
        <p:nvSpPr>
          <p:cNvPr id="3" name="Content Placeholder 2">
            <a:extLst>
              <a:ext uri="{FF2B5EF4-FFF2-40B4-BE49-F238E27FC236}">
                <a16:creationId xmlns:a16="http://schemas.microsoft.com/office/drawing/2014/main" id="{02FBDBE5-3076-E3AA-63A3-CE9CF92804F3}"/>
              </a:ext>
            </a:extLst>
          </p:cNvPr>
          <p:cNvSpPr>
            <a:spLocks noGrp="1"/>
          </p:cNvSpPr>
          <p:nvPr>
            <p:ph idx="1"/>
          </p:nvPr>
        </p:nvSpPr>
        <p:spPr>
          <a:xfrm>
            <a:off x="838200" y="1690688"/>
            <a:ext cx="10723880" cy="4486275"/>
          </a:xfrm>
        </p:spPr>
        <p:txBody>
          <a:bodyPr>
            <a:normAutofit fontScale="92500" lnSpcReduction="10000"/>
          </a:bodyPr>
          <a:lstStyle/>
          <a:p>
            <a:pPr marL="0" indent="0">
              <a:buNone/>
            </a:pPr>
            <a:r>
              <a:rPr lang="he-IL" dirty="0">
                <a:latin typeface="David" panose="020E0502060401010101" pitchFamily="34" charset="-79"/>
                <a:cs typeface="David" panose="020E0502060401010101" pitchFamily="34" charset="-79"/>
              </a:rPr>
              <a:t>גשו למילון המושגים שנמצא בסוף הספר והכינו</a:t>
            </a:r>
          </a:p>
          <a:p>
            <a:pPr marL="0" indent="0">
              <a:buNone/>
            </a:pPr>
            <a:r>
              <a:rPr lang="he-IL" dirty="0">
                <a:latin typeface="David" panose="020E0502060401010101" pitchFamily="34" charset="-79"/>
                <a:cs typeface="David" panose="020E0502060401010101" pitchFamily="34" charset="-79"/>
              </a:rPr>
              <a:t>שעשועונים על מושגים.</a:t>
            </a:r>
          </a:p>
          <a:p>
            <a:pPr marL="0" indent="0">
              <a:buNone/>
            </a:pPr>
            <a:r>
              <a:rPr lang="he-IL" b="1" dirty="0">
                <a:latin typeface="David" panose="020E0502060401010101" pitchFamily="34" charset="-79"/>
                <a:cs typeface="David" panose="020E0502060401010101" pitchFamily="34" charset="-79"/>
              </a:rPr>
              <a:t>דוגמאות</a:t>
            </a:r>
          </a:p>
          <a:p>
            <a:pPr>
              <a:buFont typeface="Wingdings" panose="05000000000000000000" pitchFamily="2" charset="2"/>
              <a:buChar char="ü"/>
            </a:pPr>
            <a:r>
              <a:rPr lang="he-IL" b="1" dirty="0">
                <a:latin typeface="David" panose="020E0502060401010101" pitchFamily="34" charset="-79"/>
                <a:cs typeface="David" panose="020E0502060401010101" pitchFamily="34" charset="-79"/>
              </a:rPr>
              <a:t>חידונים על המושגים</a:t>
            </a:r>
          </a:p>
          <a:p>
            <a:pPr>
              <a:buFont typeface="Wingdings" panose="05000000000000000000" pitchFamily="2" charset="2"/>
              <a:buChar char="ü"/>
            </a:pPr>
            <a:r>
              <a:rPr lang="he-IL" b="1" dirty="0">
                <a:latin typeface="David" panose="020E0502060401010101" pitchFamily="34" charset="-79"/>
                <a:cs typeface="David" panose="020E0502060401010101" pitchFamily="34" charset="-79"/>
              </a:rPr>
              <a:t>תפזורת מושגים</a:t>
            </a:r>
          </a:p>
          <a:p>
            <a:pPr>
              <a:buFont typeface="Wingdings" panose="05000000000000000000" pitchFamily="2" charset="2"/>
              <a:buChar char="ü"/>
            </a:pPr>
            <a:r>
              <a:rPr lang="he-IL" b="1" dirty="0">
                <a:latin typeface="David" panose="020E0502060401010101" pitchFamily="34" charset="-79"/>
                <a:cs typeface="David" panose="020E0502060401010101" pitchFamily="34" charset="-79"/>
              </a:rPr>
              <a:t>בינגו מושגים</a:t>
            </a:r>
          </a:p>
          <a:p>
            <a:pPr>
              <a:buFont typeface="Wingdings" panose="05000000000000000000" pitchFamily="2" charset="2"/>
              <a:buChar char="ü"/>
            </a:pPr>
            <a:r>
              <a:rPr lang="he-IL" b="1" dirty="0">
                <a:latin typeface="David" panose="020E0502060401010101" pitchFamily="34" charset="-79"/>
                <a:cs typeface="David" panose="020E0502060401010101" pitchFamily="34" charset="-79"/>
              </a:rPr>
              <a:t>בלבלו אותיות של מושגים - מי המושג שאת סדר האותיות שלו בלבלו.</a:t>
            </a:r>
            <a:endParaRPr lang="en-US" b="1" dirty="0">
              <a:latin typeface="David" panose="020E0502060401010101" pitchFamily="34" charset="-79"/>
              <a:cs typeface="David" panose="020E0502060401010101" pitchFamily="34" charset="-79"/>
            </a:endParaRPr>
          </a:p>
          <a:p>
            <a:pPr>
              <a:buFont typeface="Wingdings" panose="05000000000000000000" pitchFamily="2" charset="2"/>
              <a:buChar char="ü"/>
            </a:pPr>
            <a:r>
              <a:rPr lang="he-IL" b="1" dirty="0">
                <a:latin typeface="David" panose="020E0502060401010101" pitchFamily="34" charset="-79"/>
                <a:cs typeface="David" panose="020E0502060401010101" pitchFamily="34" charset="-79"/>
              </a:rPr>
              <a:t>משחק </a:t>
            </a:r>
            <a:r>
              <a:rPr lang="he-IL" b="1" dirty="0" err="1">
                <a:latin typeface="David" panose="020E0502060401010101" pitchFamily="34" charset="-79"/>
                <a:cs typeface="David" panose="020E0502060401010101" pitchFamily="34" charset="-79"/>
              </a:rPr>
              <a:t>קהוט</a:t>
            </a:r>
            <a:endParaRPr lang="he-IL" b="1" dirty="0">
              <a:latin typeface="David" panose="020E0502060401010101" pitchFamily="34" charset="-79"/>
              <a:cs typeface="David" panose="020E0502060401010101" pitchFamily="34" charset="-79"/>
            </a:endParaRPr>
          </a:p>
          <a:p>
            <a:pPr>
              <a:buFont typeface="Wingdings" panose="05000000000000000000" pitchFamily="2" charset="2"/>
              <a:buChar char="ü"/>
            </a:pPr>
            <a:r>
              <a:rPr lang="he-IL" b="1" dirty="0">
                <a:latin typeface="David" panose="020E0502060401010101" pitchFamily="34" charset="-79"/>
                <a:cs typeface="David" panose="020E0502060401010101" pitchFamily="34" charset="-79"/>
              </a:rPr>
              <a:t>משחקים: </a:t>
            </a:r>
            <a:r>
              <a:rPr lang="he-IL" b="1" dirty="0" err="1">
                <a:latin typeface="David" panose="020E0502060401010101" pitchFamily="34" charset="-79"/>
                <a:cs typeface="David" panose="020E0502060401010101" pitchFamily="34" charset="-79"/>
              </a:rPr>
              <a:t>זכרון</a:t>
            </a:r>
            <a:r>
              <a:rPr lang="he-IL" b="1" dirty="0">
                <a:latin typeface="David" panose="020E0502060401010101" pitchFamily="34" charset="-79"/>
                <a:cs typeface="David" panose="020E0502060401010101" pitchFamily="34" charset="-79"/>
              </a:rPr>
              <a:t>, מסלול  ועוד.</a:t>
            </a:r>
          </a:p>
          <a:p>
            <a:pPr>
              <a:buFont typeface="Wingdings" panose="05000000000000000000" pitchFamily="2" charset="2"/>
              <a:buChar char="ü"/>
            </a:pPr>
            <a:r>
              <a:rPr lang="he-IL" b="1" dirty="0">
                <a:latin typeface="David" panose="020E0502060401010101" pitchFamily="34" charset="-79"/>
                <a:cs typeface="David" panose="020E0502060401010101" pitchFamily="34" charset="-79"/>
              </a:rPr>
              <a:t>העלו רעיונות משלכם</a:t>
            </a:r>
          </a:p>
        </p:txBody>
      </p:sp>
      <p:pic>
        <p:nvPicPr>
          <p:cNvPr id="5" name="Picture 4">
            <a:extLst>
              <a:ext uri="{FF2B5EF4-FFF2-40B4-BE49-F238E27FC236}">
                <a16:creationId xmlns:a16="http://schemas.microsoft.com/office/drawing/2014/main" id="{2F626D8C-7719-99E7-255A-AF3025BCAF90}"/>
              </a:ext>
            </a:extLst>
          </p:cNvPr>
          <p:cNvPicPr>
            <a:picLocks noChangeAspect="1"/>
          </p:cNvPicPr>
          <p:nvPr/>
        </p:nvPicPr>
        <p:blipFill>
          <a:blip r:embed="rId2"/>
          <a:stretch>
            <a:fillRect/>
          </a:stretch>
        </p:blipFill>
        <p:spPr>
          <a:xfrm>
            <a:off x="739329" y="733465"/>
            <a:ext cx="4148357" cy="3017282"/>
          </a:xfrm>
          <a:prstGeom prst="rect">
            <a:avLst/>
          </a:prstGeom>
        </p:spPr>
      </p:pic>
      <p:pic>
        <p:nvPicPr>
          <p:cNvPr id="4" name="Picture 2">
            <a:extLst>
              <a:ext uri="{FF2B5EF4-FFF2-40B4-BE49-F238E27FC236}">
                <a16:creationId xmlns:a16="http://schemas.microsoft.com/office/drawing/2014/main" id="{38ECA1B8-913B-42C9-DE15-83F8084B16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6" name="Picture 4">
            <a:extLst>
              <a:ext uri="{FF2B5EF4-FFF2-40B4-BE49-F238E27FC236}">
                <a16:creationId xmlns:a16="http://schemas.microsoft.com/office/drawing/2014/main" id="{27DF358D-824D-765E-90AE-713D08DE70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Tree>
    <p:extLst>
      <p:ext uri="{BB962C8B-B14F-4D97-AF65-F5344CB8AC3E}">
        <p14:creationId xmlns:p14="http://schemas.microsoft.com/office/powerpoint/2010/main" val="1429972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EBDB1-048B-3EF3-6DB9-4736DB0E0CF6}"/>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ED7D9268-D237-8A67-B5FC-16BC83A652C7}"/>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E0751666-CC55-3838-16D8-4210C16C31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85895FD2-D64E-B2BB-4F44-F1DD89187A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3" name="תיבת טקסט 2">
            <a:extLst>
              <a:ext uri="{FF2B5EF4-FFF2-40B4-BE49-F238E27FC236}">
                <a16:creationId xmlns:a16="http://schemas.microsoft.com/office/drawing/2014/main" id="{C077A011-074A-2793-73AD-8645D2CAB442}"/>
              </a:ext>
            </a:extLst>
          </p:cNvPr>
          <p:cNvSpPr txBox="1"/>
          <p:nvPr/>
        </p:nvSpPr>
        <p:spPr>
          <a:xfrm>
            <a:off x="3526972" y="63457"/>
            <a:ext cx="6360912" cy="584775"/>
          </a:xfrm>
          <a:prstGeom prst="rect">
            <a:avLst/>
          </a:prstGeom>
          <a:noFill/>
        </p:spPr>
        <p:txBody>
          <a:bodyPr wrap="square" rtlCol="1">
            <a:spAutoFit/>
          </a:bodyPr>
          <a:lstStyle/>
          <a:p>
            <a:r>
              <a:rPr lang="he-IL" sz="3200" b="1" dirty="0">
                <a:solidFill>
                  <a:srgbClr val="FF0000"/>
                </a:solidFill>
                <a:latin typeface="David" panose="020E0502060401010101" pitchFamily="34" charset="-79"/>
                <a:cs typeface="David" panose="020E0502060401010101" pitchFamily="34" charset="-79"/>
              </a:rPr>
              <a:t>תוכן עניינים - המשך</a:t>
            </a:r>
          </a:p>
        </p:txBody>
      </p:sp>
      <p:graphicFrame>
        <p:nvGraphicFramePr>
          <p:cNvPr id="6" name="טבלה 5">
            <a:extLst>
              <a:ext uri="{FF2B5EF4-FFF2-40B4-BE49-F238E27FC236}">
                <a16:creationId xmlns:a16="http://schemas.microsoft.com/office/drawing/2014/main" id="{B48A61CE-B66F-1FBC-3CF4-F6DDE43DDA35}"/>
              </a:ext>
            </a:extLst>
          </p:cNvPr>
          <p:cNvGraphicFramePr>
            <a:graphicFrameLocks noGrp="1"/>
          </p:cNvGraphicFramePr>
          <p:nvPr>
            <p:extLst>
              <p:ext uri="{D42A27DB-BD31-4B8C-83A1-F6EECF244321}">
                <p14:modId xmlns:p14="http://schemas.microsoft.com/office/powerpoint/2010/main" val="3121202692"/>
              </p:ext>
            </p:extLst>
          </p:nvPr>
        </p:nvGraphicFramePr>
        <p:xfrm>
          <a:off x="2651760" y="757672"/>
          <a:ext cx="8178801" cy="5943600"/>
        </p:xfrm>
        <a:graphic>
          <a:graphicData uri="http://schemas.openxmlformats.org/drawingml/2006/table">
            <a:tbl>
              <a:tblPr rtl="1" firstRow="1" bandRow="1">
                <a:tableStyleId>{5C22544A-7EE6-4342-B048-85BDC9FD1C3A}</a:tableStyleId>
              </a:tblPr>
              <a:tblGrid>
                <a:gridCol w="5533058">
                  <a:extLst>
                    <a:ext uri="{9D8B030D-6E8A-4147-A177-3AD203B41FA5}">
                      <a16:colId xmlns:a16="http://schemas.microsoft.com/office/drawing/2014/main" val="383263434"/>
                    </a:ext>
                  </a:extLst>
                </a:gridCol>
                <a:gridCol w="2645743">
                  <a:extLst>
                    <a:ext uri="{9D8B030D-6E8A-4147-A177-3AD203B41FA5}">
                      <a16:colId xmlns:a16="http://schemas.microsoft.com/office/drawing/2014/main" val="3986125944"/>
                    </a:ext>
                  </a:extLst>
                </a:gridCol>
              </a:tblGrid>
              <a:tr h="447485">
                <a:tc>
                  <a:txBody>
                    <a:bodyPr/>
                    <a:lstStyle/>
                    <a:p>
                      <a:pPr algn="ctr" rtl="1"/>
                      <a:r>
                        <a:rPr lang="he-IL" sz="2400" dirty="0">
                          <a:latin typeface="David" panose="020E0502060401010101" pitchFamily="34" charset="-79"/>
                          <a:cs typeface="David" panose="020E0502060401010101" pitchFamily="34" charset="-79"/>
                        </a:rPr>
                        <a:t>נושא</a:t>
                      </a:r>
                    </a:p>
                  </a:txBody>
                  <a:tcPr/>
                </a:tc>
                <a:tc>
                  <a:txBody>
                    <a:bodyPr/>
                    <a:lstStyle/>
                    <a:p>
                      <a:pPr algn="ctr" rtl="1"/>
                      <a:r>
                        <a:rPr lang="he-IL" sz="2400" dirty="0">
                          <a:latin typeface="David" panose="020E0502060401010101" pitchFamily="34" charset="-79"/>
                          <a:cs typeface="David" panose="020E0502060401010101" pitchFamily="34" charset="-79"/>
                        </a:rPr>
                        <a:t>מספר שקופית</a:t>
                      </a:r>
                    </a:p>
                  </a:txBody>
                  <a:tcPr/>
                </a:tc>
                <a:extLst>
                  <a:ext uri="{0D108BD9-81ED-4DB2-BD59-A6C34878D82A}">
                    <a16:rowId xmlns:a16="http://schemas.microsoft.com/office/drawing/2014/main" val="1229628995"/>
                  </a:ext>
                </a:extLst>
              </a:tr>
              <a:tr h="447485">
                <a:tc>
                  <a:txBody>
                    <a:bodyPr/>
                    <a:lstStyle/>
                    <a:p>
                      <a:pPr rtl="1"/>
                      <a:r>
                        <a:rPr lang="he-IL" sz="2400" b="0" dirty="0">
                          <a:latin typeface="David" panose="020E0502060401010101" pitchFamily="34" charset="-79"/>
                          <a:cs typeface="David" panose="020E0502060401010101" pitchFamily="34" charset="-79"/>
                        </a:rPr>
                        <a:t>מחסור</a:t>
                      </a:r>
                      <a:r>
                        <a:rPr lang="he-IL" sz="2400" b="0" baseline="0" dirty="0">
                          <a:latin typeface="David" panose="020E0502060401010101" pitchFamily="34" charset="-79"/>
                          <a:cs typeface="David" panose="020E0502060401010101" pitchFamily="34" charset="-79"/>
                        </a:rPr>
                        <a:t> במים וזיהום מים</a:t>
                      </a:r>
                      <a:endParaRPr lang="he-IL" sz="2400" b="0" dirty="0">
                        <a:latin typeface="David" panose="020E0502060401010101" pitchFamily="34" charset="-79"/>
                        <a:cs typeface="David" panose="020E0502060401010101" pitchFamily="34" charset="-79"/>
                      </a:endParaRPr>
                    </a:p>
                  </a:txBody>
                  <a:tcPr/>
                </a:tc>
                <a:tc>
                  <a:txBody>
                    <a:bodyPr/>
                    <a:lstStyle/>
                    <a:p>
                      <a:pPr algn="ctr" rtl="1"/>
                      <a:r>
                        <a:rPr lang="he-IL" sz="2400" b="0" dirty="0">
                          <a:latin typeface="David" panose="020E0502060401010101" pitchFamily="34" charset="-79"/>
                          <a:cs typeface="David" panose="020E0502060401010101" pitchFamily="34" charset="-79"/>
                        </a:rPr>
                        <a:t>16</a:t>
                      </a:r>
                    </a:p>
                  </a:txBody>
                  <a:tcPr/>
                </a:tc>
                <a:extLst>
                  <a:ext uri="{0D108BD9-81ED-4DB2-BD59-A6C34878D82A}">
                    <a16:rowId xmlns:a16="http://schemas.microsoft.com/office/drawing/2014/main" val="2574947003"/>
                  </a:ext>
                </a:extLst>
              </a:tr>
              <a:tr h="44748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אוויר וזיהום אוויר</a:t>
                      </a:r>
                    </a:p>
                  </a:txBody>
                  <a:tcPr/>
                </a:tc>
                <a:tc>
                  <a:txBody>
                    <a:bodyPr/>
                    <a:lstStyle/>
                    <a:p>
                      <a:pPr algn="ctr" rtl="1"/>
                      <a:r>
                        <a:rPr lang="he-IL" sz="2400" b="0" dirty="0">
                          <a:latin typeface="David" panose="020E0502060401010101" pitchFamily="34" charset="-79"/>
                          <a:cs typeface="David" panose="020E0502060401010101" pitchFamily="34" charset="-79"/>
                        </a:rPr>
                        <a:t>17</a:t>
                      </a:r>
                    </a:p>
                  </a:txBody>
                  <a:tcPr/>
                </a:tc>
                <a:extLst>
                  <a:ext uri="{0D108BD9-81ED-4DB2-BD59-A6C34878D82A}">
                    <a16:rowId xmlns:a16="http://schemas.microsoft.com/office/drawing/2014/main" val="1936854566"/>
                  </a:ext>
                </a:extLst>
              </a:tr>
              <a:tr h="44748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איברים ומערכות בגוף האדם</a:t>
                      </a:r>
                    </a:p>
                  </a:txBody>
                  <a:tcPr/>
                </a:tc>
                <a:tc>
                  <a:txBody>
                    <a:bodyPr/>
                    <a:lstStyle/>
                    <a:p>
                      <a:pPr algn="ctr" rtl="1"/>
                      <a:r>
                        <a:rPr lang="he-IL" sz="2400" b="0" dirty="0">
                          <a:latin typeface="David" panose="020E0502060401010101" pitchFamily="34" charset="-79"/>
                          <a:cs typeface="David" panose="020E0502060401010101" pitchFamily="34" charset="-79"/>
                        </a:rPr>
                        <a:t>18</a:t>
                      </a:r>
                    </a:p>
                  </a:txBody>
                  <a:tcPr/>
                </a:tc>
                <a:extLst>
                  <a:ext uri="{0D108BD9-81ED-4DB2-BD59-A6C34878D82A}">
                    <a16:rowId xmlns:a16="http://schemas.microsoft.com/office/drawing/2014/main" val="2284993116"/>
                  </a:ext>
                </a:extLst>
              </a:tr>
              <a:tr h="44748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איברים ומערכות בגוף האדם - המשך</a:t>
                      </a:r>
                    </a:p>
                  </a:txBody>
                  <a:tcPr/>
                </a:tc>
                <a:tc>
                  <a:txBody>
                    <a:bodyPr/>
                    <a:lstStyle/>
                    <a:p>
                      <a:pPr algn="ctr" rtl="1"/>
                      <a:r>
                        <a:rPr lang="he-IL" sz="2400" b="0" dirty="0">
                          <a:latin typeface="David" panose="020E0502060401010101" pitchFamily="34" charset="-79"/>
                          <a:cs typeface="David" panose="020E0502060401010101" pitchFamily="34" charset="-79"/>
                        </a:rPr>
                        <a:t>19</a:t>
                      </a:r>
                    </a:p>
                  </a:txBody>
                  <a:tcPr/>
                </a:tc>
                <a:extLst>
                  <a:ext uri="{0D108BD9-81ED-4DB2-BD59-A6C34878D82A}">
                    <a16:rowId xmlns:a16="http://schemas.microsoft.com/office/drawing/2014/main" val="1260122035"/>
                  </a:ext>
                </a:extLst>
              </a:tr>
              <a:tr h="44748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2400" b="0" kern="100" dirty="0">
                          <a:effectLst/>
                          <a:latin typeface="David" panose="020E0502060401010101" pitchFamily="34" charset="-79"/>
                          <a:ea typeface="Calibri" panose="020F0502020204030204" pitchFamily="34" charset="0"/>
                          <a:cs typeface="David" panose="020E0502060401010101" pitchFamily="34" charset="-79"/>
                        </a:rPr>
                        <a:t>שמירה על בריאות העור</a:t>
                      </a:r>
                      <a:endParaRPr lang="en-US" sz="2400" b="0" kern="100" dirty="0">
                        <a:effectLst/>
                        <a:latin typeface="David" panose="020E0502060401010101" pitchFamily="34" charset="-79"/>
                        <a:ea typeface="Calibri" panose="020F0502020204030204" pitchFamily="34" charset="0"/>
                        <a:cs typeface="David" panose="020E0502060401010101" pitchFamily="34" charset="-79"/>
                      </a:endParaRPr>
                    </a:p>
                  </a:txBody>
                  <a:tcPr/>
                </a:tc>
                <a:tc>
                  <a:txBody>
                    <a:bodyPr/>
                    <a:lstStyle/>
                    <a:p>
                      <a:pPr algn="ctr" rtl="1"/>
                      <a:r>
                        <a:rPr lang="he-IL" sz="2400" b="0" dirty="0">
                          <a:latin typeface="David" panose="020E0502060401010101" pitchFamily="34" charset="-79"/>
                          <a:cs typeface="David" panose="020E0502060401010101" pitchFamily="34" charset="-79"/>
                        </a:rPr>
                        <a:t>20</a:t>
                      </a:r>
                    </a:p>
                  </a:txBody>
                  <a:tcPr/>
                </a:tc>
                <a:extLst>
                  <a:ext uri="{0D108BD9-81ED-4DB2-BD59-A6C34878D82A}">
                    <a16:rowId xmlns:a16="http://schemas.microsoft.com/office/drawing/2014/main" val="1645189873"/>
                  </a:ext>
                </a:extLst>
              </a:tr>
              <a:tr h="44748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2400" b="0" kern="100" dirty="0">
                          <a:effectLst/>
                          <a:latin typeface="David" panose="020E0502060401010101" pitchFamily="34" charset="-79"/>
                          <a:ea typeface="Calibri" panose="020F0502020204030204" pitchFamily="34" charset="0"/>
                          <a:cs typeface="David" panose="020E0502060401010101" pitchFamily="34" charset="-79"/>
                        </a:rPr>
                        <a:t>מערכת התנועה: שלד ושרירים</a:t>
                      </a:r>
                      <a:endParaRPr lang="en-US" sz="2400" b="0" kern="100" dirty="0">
                        <a:effectLst/>
                        <a:latin typeface="David" panose="020E0502060401010101" pitchFamily="34" charset="-79"/>
                        <a:ea typeface="Calibri" panose="020F0502020204030204" pitchFamily="34" charset="0"/>
                        <a:cs typeface="David" panose="020E0502060401010101" pitchFamily="34" charset="-79"/>
                      </a:endParaRPr>
                    </a:p>
                  </a:txBody>
                  <a:tcPr/>
                </a:tc>
                <a:tc>
                  <a:txBody>
                    <a:bodyPr/>
                    <a:lstStyle/>
                    <a:p>
                      <a:pPr algn="ctr" rtl="1"/>
                      <a:r>
                        <a:rPr lang="he-IL" sz="2400" b="0" dirty="0">
                          <a:latin typeface="David" panose="020E0502060401010101" pitchFamily="34" charset="-79"/>
                          <a:cs typeface="David" panose="020E0502060401010101" pitchFamily="34" charset="-79"/>
                        </a:rPr>
                        <a:t>21</a:t>
                      </a:r>
                    </a:p>
                  </a:txBody>
                  <a:tcPr/>
                </a:tc>
                <a:extLst>
                  <a:ext uri="{0D108BD9-81ED-4DB2-BD59-A6C34878D82A}">
                    <a16:rowId xmlns:a16="http://schemas.microsoft.com/office/drawing/2014/main" val="3740999583"/>
                  </a:ext>
                </a:extLst>
              </a:tr>
              <a:tr h="44748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בריאות מערכת התנועה</a:t>
                      </a:r>
                      <a:endParaRPr kumimoji="0" lang="en-US" sz="2400" b="0" i="0" u="none" strike="noStrike" kern="100" cap="none" spc="0" normalizeH="0" baseline="0" noProof="0" dirty="0">
                        <a:ln>
                          <a:noFill/>
                        </a:ln>
                        <a:solidFill>
                          <a:prstClr val="black"/>
                        </a:solidFill>
                        <a:effectLst/>
                        <a:uLnTx/>
                        <a:uFillTx/>
                        <a:latin typeface="David" panose="020E0502060401010101" pitchFamily="34" charset="-79"/>
                        <a:ea typeface="Calibri" panose="020F0502020204030204" pitchFamily="34" charset="0"/>
                        <a:cs typeface="David" panose="020E0502060401010101" pitchFamily="34" charset="-79"/>
                      </a:endParaRPr>
                    </a:p>
                  </a:txBody>
                  <a:tcPr/>
                </a:tc>
                <a:tc>
                  <a:txBody>
                    <a:bodyPr/>
                    <a:lstStyle/>
                    <a:p>
                      <a:pPr algn="ctr" rtl="1"/>
                      <a:r>
                        <a:rPr lang="he-IL" sz="2400" b="0" dirty="0">
                          <a:latin typeface="David" panose="020E0502060401010101" pitchFamily="34" charset="-79"/>
                          <a:cs typeface="David" panose="020E0502060401010101" pitchFamily="34" charset="-79"/>
                        </a:rPr>
                        <a:t>22</a:t>
                      </a:r>
                    </a:p>
                  </a:txBody>
                  <a:tcPr/>
                </a:tc>
                <a:extLst>
                  <a:ext uri="{0D108BD9-81ED-4DB2-BD59-A6C34878D82A}">
                    <a16:rowId xmlns:a16="http://schemas.microsoft.com/office/drawing/2014/main" val="902386792"/>
                  </a:ext>
                </a:extLst>
              </a:tr>
              <a:tr h="44748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מהות הטכנולוגיה</a:t>
                      </a:r>
                    </a:p>
                  </a:txBody>
                  <a:tcPr/>
                </a:tc>
                <a:tc>
                  <a:txBody>
                    <a:bodyPr/>
                    <a:lstStyle/>
                    <a:p>
                      <a:pPr algn="ctr" rtl="1"/>
                      <a:r>
                        <a:rPr lang="he-IL" sz="2400" b="0" dirty="0">
                          <a:latin typeface="David" panose="020E0502060401010101" pitchFamily="34" charset="-79"/>
                          <a:cs typeface="David" panose="020E0502060401010101" pitchFamily="34" charset="-79"/>
                        </a:rPr>
                        <a:t>23</a:t>
                      </a:r>
                    </a:p>
                  </a:txBody>
                  <a:tcPr/>
                </a:tc>
                <a:extLst>
                  <a:ext uri="{0D108BD9-81ED-4DB2-BD59-A6C34878D82A}">
                    <a16:rowId xmlns:a16="http://schemas.microsoft.com/office/drawing/2014/main" val="2439007547"/>
                  </a:ext>
                </a:extLst>
              </a:tr>
              <a:tr h="44748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מהות הטכנולוגיה - המשך</a:t>
                      </a:r>
                    </a:p>
                  </a:txBody>
                  <a:tcPr/>
                </a:tc>
                <a:tc>
                  <a:txBody>
                    <a:bodyPr/>
                    <a:lstStyle/>
                    <a:p>
                      <a:pPr algn="ctr"/>
                      <a:r>
                        <a:rPr lang="he-IL" sz="2400" dirty="0">
                          <a:latin typeface="David" panose="020E0502060401010101" pitchFamily="34" charset="-79"/>
                          <a:cs typeface="David" panose="020E0502060401010101" pitchFamily="34" charset="-79"/>
                        </a:rPr>
                        <a:t>24</a:t>
                      </a:r>
                    </a:p>
                  </a:txBody>
                  <a:tcPr/>
                </a:tc>
                <a:extLst>
                  <a:ext uri="{0D108BD9-81ED-4DB2-BD59-A6C34878D82A}">
                    <a16:rowId xmlns:a16="http://schemas.microsoft.com/office/drawing/2014/main" val="4201022344"/>
                  </a:ext>
                </a:extLst>
              </a:tr>
              <a:tr h="44748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מערכות טכנולוגיות</a:t>
                      </a: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he-IL" sz="2400" dirty="0">
                          <a:latin typeface="David" panose="020E0502060401010101" pitchFamily="34" charset="-79"/>
                          <a:cs typeface="David" panose="020E0502060401010101" pitchFamily="34" charset="-79"/>
                        </a:rPr>
                        <a:t>25</a:t>
                      </a:r>
                    </a:p>
                  </a:txBody>
                  <a:tcPr/>
                </a:tc>
                <a:extLst>
                  <a:ext uri="{0D108BD9-81ED-4DB2-BD59-A6C34878D82A}">
                    <a16:rowId xmlns:a16="http://schemas.microsoft.com/office/drawing/2014/main" val="1589425914"/>
                  </a:ext>
                </a:extLst>
              </a:tr>
              <a:tr h="44748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רעיונות לפעילויות</a:t>
                      </a:r>
                    </a:p>
                  </a:txBody>
                  <a:tcPr/>
                </a:tc>
                <a:tc>
                  <a:txBody>
                    <a:bodyPr/>
                    <a:lstStyle/>
                    <a:p>
                      <a:pPr algn="ctr"/>
                      <a:r>
                        <a:rPr lang="he-IL" sz="2400" dirty="0">
                          <a:latin typeface="David" panose="020E0502060401010101" pitchFamily="34" charset="-79"/>
                          <a:cs typeface="David" panose="020E0502060401010101" pitchFamily="34" charset="-79"/>
                        </a:rPr>
                        <a:t>26</a:t>
                      </a:r>
                    </a:p>
                  </a:txBody>
                  <a:tcPr/>
                </a:tc>
                <a:extLst>
                  <a:ext uri="{0D108BD9-81ED-4DB2-BD59-A6C34878D82A}">
                    <a16:rowId xmlns:a16="http://schemas.microsoft.com/office/drawing/2014/main" val="1725221441"/>
                  </a:ext>
                </a:extLst>
              </a:tr>
              <a:tr h="447485">
                <a:tc gridSpan="2">
                  <a:txBody>
                    <a:bodyPr/>
                    <a:lstStyle/>
                    <a:p>
                      <a:pPr algn="ctr"/>
                      <a:r>
                        <a:rPr lang="he-IL" sz="2400" dirty="0">
                          <a:latin typeface="David" panose="020E0502060401010101" pitchFamily="34" charset="-79"/>
                          <a:cs typeface="David" panose="020E0502060401010101" pitchFamily="34" charset="-79"/>
                        </a:rPr>
                        <a:t> </a:t>
                      </a:r>
                    </a:p>
                  </a:txBody>
                  <a:tcPr/>
                </a:tc>
                <a:tc hMerge="1">
                  <a:txBody>
                    <a:bodyPr/>
                    <a:lstStyle/>
                    <a:p>
                      <a:endParaRPr dirty="0"/>
                    </a:p>
                  </a:txBody>
                  <a:tcPr/>
                </a:tc>
                <a:extLst>
                  <a:ext uri="{0D108BD9-81ED-4DB2-BD59-A6C34878D82A}">
                    <a16:rowId xmlns:a16="http://schemas.microsoft.com/office/drawing/2014/main" val="3656461197"/>
                  </a:ext>
                </a:extLst>
              </a:tr>
            </a:tbl>
          </a:graphicData>
        </a:graphic>
      </p:graphicFrame>
    </p:spTree>
    <p:extLst>
      <p:ext uri="{BB962C8B-B14F-4D97-AF65-F5344CB8AC3E}">
        <p14:creationId xmlns:p14="http://schemas.microsoft.com/office/powerpoint/2010/main" val="2312428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B2F22-03BD-6FCF-F17F-C73B0287BC31}"/>
              </a:ext>
            </a:extLst>
          </p:cNvPr>
          <p:cNvSpPr>
            <a:spLocks noGrp="1"/>
          </p:cNvSpPr>
          <p:nvPr>
            <p:ph type="title"/>
          </p:nvPr>
        </p:nvSpPr>
        <p:spPr>
          <a:xfrm>
            <a:off x="6778752" y="133477"/>
            <a:ext cx="1295400" cy="707771"/>
          </a:xfrm>
        </p:spPr>
        <p:txBody>
          <a:bodyPr>
            <a:normAutofit/>
          </a:bodyPr>
          <a:lstStyle/>
          <a:p>
            <a:r>
              <a:rPr lang="he-IL" sz="3200" b="1" dirty="0">
                <a:solidFill>
                  <a:srgbClr val="FF0000"/>
                </a:solidFill>
                <a:latin typeface="David" panose="020E0502060401010101" pitchFamily="34" charset="-79"/>
                <a:cs typeface="David" panose="020E0502060401010101" pitchFamily="34" charset="-79"/>
              </a:rPr>
              <a:t>הנחיות</a:t>
            </a:r>
            <a:endParaRPr lang="en-US" sz="3200" b="1" dirty="0">
              <a:solidFill>
                <a:srgbClr val="FF0000"/>
              </a:solidFill>
              <a:latin typeface="David" panose="020E0502060401010101" pitchFamily="34" charset="-79"/>
              <a:cs typeface="David" panose="020E0502060401010101" pitchFamily="34" charset="-79"/>
            </a:endParaRPr>
          </a:p>
        </p:txBody>
      </p:sp>
      <p:sp>
        <p:nvSpPr>
          <p:cNvPr id="3" name="Content Placeholder 2">
            <a:extLst>
              <a:ext uri="{FF2B5EF4-FFF2-40B4-BE49-F238E27FC236}">
                <a16:creationId xmlns:a16="http://schemas.microsoft.com/office/drawing/2014/main" id="{8CD1BEE7-3F9F-1803-E829-154FCFD9C0EF}"/>
              </a:ext>
            </a:extLst>
          </p:cNvPr>
          <p:cNvSpPr>
            <a:spLocks noGrp="1"/>
          </p:cNvSpPr>
          <p:nvPr>
            <p:ph idx="1"/>
          </p:nvPr>
        </p:nvSpPr>
        <p:spPr>
          <a:xfrm>
            <a:off x="724553" y="670560"/>
            <a:ext cx="11181806" cy="5785104"/>
          </a:xfrm>
        </p:spPr>
        <p:txBody>
          <a:bodyPr>
            <a:normAutofit fontScale="25000" lnSpcReduction="20000"/>
          </a:bodyPr>
          <a:lstStyle/>
          <a:p>
            <a:pPr marL="0" indent="0">
              <a:lnSpc>
                <a:spcPct val="120000"/>
              </a:lnSpc>
              <a:buNone/>
            </a:pPr>
            <a:r>
              <a:rPr lang="he-IL" sz="9600" dirty="0">
                <a:latin typeface="David" panose="020E0502060401010101" pitchFamily="34" charset="-79"/>
                <a:cs typeface="David" panose="020E0502060401010101" pitchFamily="34" charset="-79"/>
              </a:rPr>
              <a:t>במצגת זו מופיעים שאלוני ידע (תשובה ברמה של מילה אחת או שתיים) שמתייחסים למושגים מרכזיים בתוכנית הלימודים מדע וטכנולוגיה של כיתה ד.</a:t>
            </a:r>
          </a:p>
          <a:p>
            <a:pPr marL="0" indent="0">
              <a:lnSpc>
                <a:spcPct val="120000"/>
              </a:lnSpc>
              <a:buNone/>
            </a:pPr>
            <a:r>
              <a:rPr lang="he-IL" sz="9600" dirty="0">
                <a:latin typeface="David" panose="020E0502060401010101" pitchFamily="34" charset="-79"/>
                <a:cs typeface="David" panose="020E0502060401010101" pitchFamily="34" charset="-79"/>
              </a:rPr>
              <a:t>להלן הצעות להפעלה במסגרת למידה מרחוק - </a:t>
            </a:r>
            <a:r>
              <a:rPr kumimoji="0" lang="he-IL" sz="9600" b="0" i="0" u="none" strike="noStrike" kern="1200" cap="none" spc="0" normalizeH="0" baseline="0" noProof="0" dirty="0">
                <a:ln>
                  <a:noFill/>
                </a:ln>
                <a:solidFill>
                  <a:prstClr val="black"/>
                </a:solidFill>
                <a:effectLst/>
                <a:uLnTx/>
                <a:uFillTx/>
                <a:latin typeface="David" panose="020E0502060401010101" pitchFamily="34" charset="-79"/>
                <a:cs typeface="David" panose="020E0502060401010101" pitchFamily="34" charset="-79"/>
              </a:rPr>
              <a:t>בוחרים נושא אחד שנלמד. </a:t>
            </a:r>
            <a:endParaRPr lang="he-IL" sz="9600" dirty="0">
              <a:latin typeface="David" panose="020E0502060401010101" pitchFamily="34" charset="-79"/>
              <a:cs typeface="David" panose="020E0502060401010101" pitchFamily="34" charset="-79"/>
            </a:endParaRPr>
          </a:p>
          <a:p>
            <a:pPr marL="0" indent="0">
              <a:lnSpc>
                <a:spcPct val="120000"/>
              </a:lnSpc>
              <a:buNone/>
            </a:pPr>
            <a:r>
              <a:rPr lang="he-IL" sz="9600" b="1" dirty="0">
                <a:latin typeface="David" panose="020E0502060401010101" pitchFamily="34" charset="-79"/>
                <a:cs typeface="David" panose="020E0502060401010101" pitchFamily="34" charset="-79"/>
              </a:rPr>
              <a:t>הצעה 1: </a:t>
            </a:r>
            <a:r>
              <a:rPr lang="he-IL" sz="9600" dirty="0">
                <a:latin typeface="David" panose="020E0502060401010101" pitchFamily="34" charset="-79"/>
                <a:cs typeface="David" panose="020E0502060401010101" pitchFamily="34" charset="-79"/>
              </a:rPr>
              <a:t>מחלקים את התלמידים לקבוצות בחדרי זום. על כל קבוצה להשיב על השאלות.                                   חוזרים למליאה. המורה </a:t>
            </a:r>
            <a:r>
              <a:rPr lang="he-IL" sz="9600" dirty="0" err="1">
                <a:latin typeface="David" panose="020E0502060401010101" pitchFamily="34" charset="-79"/>
                <a:cs typeface="David" panose="020E0502060401010101" pitchFamily="34" charset="-79"/>
              </a:rPr>
              <a:t>משקפ</a:t>
            </a:r>
            <a:r>
              <a:rPr lang="he-IL" sz="9600" dirty="0">
                <a:latin typeface="David" panose="020E0502060401010101" pitchFamily="34" charset="-79"/>
                <a:cs typeface="David" panose="020E0502060401010101" pitchFamily="34" charset="-79"/>
              </a:rPr>
              <a:t>/ת את התשובות. כל קבוצה בודקת את התשובות. עורכים שיח אודות התשובות השגויות.</a:t>
            </a:r>
          </a:p>
          <a:p>
            <a:pPr marL="0" lvl="0" indent="0">
              <a:lnSpc>
                <a:spcPct val="120000"/>
              </a:lnSpc>
              <a:buNone/>
              <a:defRPr/>
            </a:pPr>
            <a:r>
              <a:rPr lang="he-IL" sz="9600" b="1" dirty="0">
                <a:latin typeface="David" panose="020E0502060401010101" pitchFamily="34" charset="-79"/>
                <a:cs typeface="David" panose="020E0502060401010101" pitchFamily="34" charset="-79"/>
              </a:rPr>
              <a:t>הצעה 2</a:t>
            </a:r>
            <a:r>
              <a:rPr lang="he-IL" sz="9600" dirty="0">
                <a:latin typeface="David" panose="020E0502060401010101" pitchFamily="34" charset="-79"/>
                <a:cs typeface="David" panose="020E0502060401010101" pitchFamily="34" charset="-79"/>
              </a:rPr>
              <a:t>: נותנים לתלמידים את התשובות (מופיעות בהערות למורה).</a:t>
            </a:r>
            <a:r>
              <a:rPr lang="he-IL" sz="9600" dirty="0">
                <a:solidFill>
                  <a:prstClr val="black"/>
                </a:solidFill>
                <a:latin typeface="David" panose="020E0502060401010101" pitchFamily="34" charset="-79"/>
                <a:cs typeface="David" panose="020E0502060401010101" pitchFamily="34" charset="-79"/>
              </a:rPr>
              <a:t> מחלקים את התלמידים לקבוצות בזום. על כל קבוצה לנסח שאלות שהתשובות שלהן הם המושגים שבתשובות. חוזרים למליאה. כל קבוצה מציגה ניסוח של שאלה אחת או שתיים, בוחנים יחד עם תלמידי הכיתה את הדיוק המדעי של הניסוח. בסוף מציגים דוגמאות של ניסוח שאלות מהמצגת. </a:t>
            </a:r>
          </a:p>
          <a:p>
            <a:pPr marL="0" marR="0" lvl="0" indent="0" algn="r" defTabSz="914400" rtl="1" eaLnBrk="1" fontAlgn="auto" latinLnBrk="0" hangingPunct="1">
              <a:lnSpc>
                <a:spcPct val="120000"/>
              </a:lnSpc>
              <a:spcBef>
                <a:spcPts val="1000"/>
              </a:spcBef>
              <a:spcAft>
                <a:spcPts val="0"/>
              </a:spcAft>
              <a:buClrTx/>
              <a:buSzTx/>
              <a:buFont typeface="Arial" panose="020B0604020202020204" pitchFamily="34" charset="0"/>
              <a:buNone/>
              <a:tabLst/>
              <a:defRPr/>
            </a:pPr>
            <a:r>
              <a:rPr lang="he-IL" sz="9600" b="1" dirty="0">
                <a:solidFill>
                  <a:prstClr val="black"/>
                </a:solidFill>
                <a:latin typeface="David" panose="020E0502060401010101" pitchFamily="34" charset="-79"/>
                <a:cs typeface="David" panose="020E0502060401010101" pitchFamily="34" charset="-79"/>
              </a:rPr>
              <a:t>הצעה 3: </a:t>
            </a:r>
            <a:r>
              <a:rPr kumimoji="0" lang="he-IL" sz="9600" b="0" i="0" u="none" strike="noStrike" kern="1200" cap="none" spc="0" normalizeH="0" baseline="0" noProof="0" dirty="0">
                <a:ln>
                  <a:noFill/>
                </a:ln>
                <a:solidFill>
                  <a:prstClr val="black"/>
                </a:solidFill>
                <a:effectLst/>
                <a:uLnTx/>
                <a:uFillTx/>
                <a:latin typeface="David" panose="020E0502060401010101" pitchFamily="34" charset="-79"/>
                <a:cs typeface="David" panose="020E0502060401010101" pitchFamily="34" charset="-79"/>
              </a:rPr>
              <a:t>מחלקים את התלמידים לקבוצות בזום. על כל קבוצה להשיב על השאלות ולחבר פסקה שמחברת את השאלות והתשובות. חוזרים למליאה. כל קבוצה מציגה את הפסקה שלה, יחד עם הכיתה בוחנים את הדיוק המדעי של הפסקה.</a:t>
            </a:r>
          </a:p>
          <a:p>
            <a:pPr marL="0" marR="0" lvl="0" indent="0" algn="r" defTabSz="914400" rtl="1" eaLnBrk="1" fontAlgn="auto" latinLnBrk="0" hangingPunct="1">
              <a:lnSpc>
                <a:spcPct val="120000"/>
              </a:lnSpc>
              <a:spcBef>
                <a:spcPts val="1000"/>
              </a:spcBef>
              <a:spcAft>
                <a:spcPts val="0"/>
              </a:spcAft>
              <a:buClrTx/>
              <a:buSzTx/>
              <a:buFont typeface="Arial" panose="020B0604020202020204" pitchFamily="34" charset="0"/>
              <a:buNone/>
              <a:tabLst/>
              <a:defRPr/>
            </a:pPr>
            <a:r>
              <a:rPr lang="he-IL" sz="9600" b="1" dirty="0">
                <a:solidFill>
                  <a:prstClr val="black"/>
                </a:solidFill>
                <a:latin typeface="David" panose="020E0502060401010101" pitchFamily="34" charset="-79"/>
                <a:cs typeface="David" panose="020E0502060401010101" pitchFamily="34" charset="-79"/>
              </a:rPr>
              <a:t>הצעה 4:</a:t>
            </a:r>
            <a:r>
              <a:rPr kumimoji="0" lang="he-IL" sz="9600" b="0" i="0" u="none" strike="noStrike" kern="1200" cap="none" spc="0" normalizeH="0" baseline="0" noProof="0" dirty="0">
                <a:ln>
                  <a:noFill/>
                </a:ln>
                <a:solidFill>
                  <a:prstClr val="black"/>
                </a:solidFill>
                <a:effectLst/>
                <a:uLnTx/>
                <a:uFillTx/>
                <a:latin typeface="David" panose="020E0502060401010101" pitchFamily="34" charset="-79"/>
                <a:cs typeface="David" panose="020E0502060401010101" pitchFamily="34" charset="-79"/>
              </a:rPr>
              <a:t> </a:t>
            </a:r>
            <a:r>
              <a:rPr lang="he-IL" sz="9600" dirty="0">
                <a:solidFill>
                  <a:prstClr val="black"/>
                </a:solidFill>
                <a:latin typeface="David" panose="020E0502060401010101" pitchFamily="34" charset="-79"/>
                <a:cs typeface="David" panose="020E0502060401010101" pitchFamily="34" charset="-79"/>
              </a:rPr>
              <a:t>שימוש בתוכן המופיע במצגת כבסיס לנדרש בהצעות למשחקים (בקובץ </a:t>
            </a:r>
            <a:r>
              <a:rPr lang="en-US" sz="9600" dirty="0">
                <a:solidFill>
                  <a:prstClr val="black"/>
                </a:solidFill>
                <a:latin typeface="David" panose="020E0502060401010101" pitchFamily="34" charset="-79"/>
                <a:cs typeface="David" panose="020E0502060401010101" pitchFamily="34" charset="-79"/>
              </a:rPr>
              <a:t>(</a:t>
            </a:r>
            <a:r>
              <a:rPr lang="en-US" sz="7200" dirty="0">
                <a:solidFill>
                  <a:prstClr val="black"/>
                </a:solidFill>
                <a:latin typeface="David" panose="020E0502060401010101" pitchFamily="34" charset="-79"/>
                <a:cs typeface="David" panose="020E0502060401010101" pitchFamily="34" charset="-79"/>
              </a:rPr>
              <a:t>WARD</a:t>
            </a:r>
            <a:r>
              <a:rPr lang="he-IL" sz="7200" dirty="0">
                <a:solidFill>
                  <a:prstClr val="black"/>
                </a:solidFill>
                <a:latin typeface="David" panose="020E0502060401010101" pitchFamily="34" charset="-79"/>
                <a:cs typeface="David" panose="020E0502060401010101" pitchFamily="34" charset="-79"/>
              </a:rPr>
              <a:t>.</a:t>
            </a:r>
            <a:endParaRPr kumimoji="0" lang="he-IL" sz="9600" b="0" i="0" u="none" strike="noStrike" kern="1200" cap="none" spc="0" normalizeH="0" baseline="0" noProof="0" dirty="0">
              <a:ln>
                <a:noFill/>
              </a:ln>
              <a:solidFill>
                <a:prstClr val="black"/>
              </a:solidFill>
              <a:effectLst/>
              <a:uLnTx/>
              <a:uFillTx/>
              <a:latin typeface="David" panose="020E0502060401010101" pitchFamily="34" charset="-79"/>
              <a:cs typeface="David" panose="020E0502060401010101" pitchFamily="34" charset="-79"/>
            </a:endParaRPr>
          </a:p>
          <a:p>
            <a:pPr marL="0" lvl="0" indent="0">
              <a:lnSpc>
                <a:spcPct val="120000"/>
              </a:lnSpc>
              <a:buNone/>
              <a:defRPr/>
            </a:pPr>
            <a:endParaRPr lang="he-IL" sz="2400" b="1" dirty="0">
              <a:solidFill>
                <a:prstClr val="black"/>
              </a:solidFill>
            </a:endParaRPr>
          </a:p>
          <a:p>
            <a:pPr marL="0" indent="0">
              <a:lnSpc>
                <a:spcPct val="120000"/>
              </a:lnSpc>
              <a:buNone/>
            </a:pPr>
            <a:endParaRPr lang="he-IL" sz="2400" dirty="0"/>
          </a:p>
          <a:p>
            <a:pPr marL="0" indent="0">
              <a:buNone/>
            </a:pPr>
            <a:endParaRPr lang="en-US" sz="2400" dirty="0"/>
          </a:p>
        </p:txBody>
      </p:sp>
      <p:pic>
        <p:nvPicPr>
          <p:cNvPr id="4" name="Picture 2">
            <a:extLst>
              <a:ext uri="{FF2B5EF4-FFF2-40B4-BE49-F238E27FC236}">
                <a16:creationId xmlns:a16="http://schemas.microsoft.com/office/drawing/2014/main" id="{15ABE57F-2417-799F-C5C7-55462226CE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DBB7DE9A-4B09-CD7E-5B54-B19F9D5B83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Tree>
    <p:extLst>
      <p:ext uri="{BB962C8B-B14F-4D97-AF65-F5344CB8AC3E}">
        <p14:creationId xmlns:p14="http://schemas.microsoft.com/office/powerpoint/2010/main" val="1352881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CD9B1-5179-C433-9FA1-25716B5FD36E}"/>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5FCB6F90-69D1-D4F4-FE3A-B589B3FD25C4}"/>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49100141-58C1-6954-1424-F5453E37B1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4517177F-7A0D-95DD-02BA-D76831428B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8" name="תיבת טקסט 7">
            <a:extLst>
              <a:ext uri="{FF2B5EF4-FFF2-40B4-BE49-F238E27FC236}">
                <a16:creationId xmlns:a16="http://schemas.microsoft.com/office/drawing/2014/main" id="{A4DA2113-3816-E790-EE2E-85906C66D713}"/>
              </a:ext>
            </a:extLst>
          </p:cNvPr>
          <p:cNvSpPr txBox="1"/>
          <p:nvPr/>
        </p:nvSpPr>
        <p:spPr>
          <a:xfrm>
            <a:off x="38733" y="1122363"/>
            <a:ext cx="11837581" cy="8440772"/>
          </a:xfrm>
          <a:prstGeom prst="rect">
            <a:avLst/>
          </a:prstGeom>
          <a:noFill/>
        </p:spPr>
        <p:txBody>
          <a:bodyPr wrap="square">
            <a:spAutoFit/>
          </a:bodyPr>
          <a:lstStyle/>
          <a:p>
            <a:pPr>
              <a:lnSpc>
                <a:spcPct val="150000"/>
              </a:lnSpc>
            </a:pPr>
            <a:r>
              <a:rPr lang="he-IL" sz="2800" b="1" dirty="0">
                <a:solidFill>
                  <a:srgbClr val="000000"/>
                </a:solidFill>
                <a:latin typeface="David" panose="020E0502060401010101" pitchFamily="34" charset="-79"/>
                <a:cs typeface="David" panose="020E0502060401010101" pitchFamily="34" charset="-79"/>
              </a:rPr>
              <a:t>לאיזה מאפיין חיים קשורה ההתנהגות הבאה? </a:t>
            </a:r>
          </a:p>
          <a:p>
            <a:pPr>
              <a:lnSpc>
                <a:spcPct val="150000"/>
              </a:lnSpc>
            </a:pPr>
            <a:r>
              <a:rPr lang="he-IL" sz="2800" b="1" dirty="0">
                <a:solidFill>
                  <a:srgbClr val="000000"/>
                </a:solidFill>
                <a:latin typeface="David" panose="020E0502060401010101" pitchFamily="34" charset="-79"/>
                <a:cs typeface="David" panose="020E0502060401010101" pitchFamily="34" charset="-79"/>
              </a:rPr>
              <a:t>(לעיתים ניתן לשייך יותר ממאפיין חיים אחד להתנהגות)</a:t>
            </a:r>
          </a:p>
          <a:p>
            <a:pPr marL="514350" indent="-514350">
              <a:lnSpc>
                <a:spcPct val="150000"/>
              </a:lnSpc>
              <a:buFont typeface="+mj-lt"/>
              <a:buAutoNum type="arabicPeriod"/>
            </a:pPr>
            <a:r>
              <a:rPr lang="he-IL" sz="2800" dirty="0">
                <a:solidFill>
                  <a:srgbClr val="000000"/>
                </a:solidFill>
                <a:latin typeface="David" panose="020E0502060401010101" pitchFamily="34" charset="-79"/>
                <a:cs typeface="David" panose="020E0502060401010101" pitchFamily="34" charset="-79"/>
              </a:rPr>
              <a:t>נקבת הצב מטילה ביצים בחוף הים בתוך גומה עמוקה.</a:t>
            </a:r>
          </a:p>
          <a:p>
            <a:pPr marL="514350" indent="-514350">
              <a:lnSpc>
                <a:spcPct val="150000"/>
              </a:lnSpc>
              <a:buFont typeface="+mj-lt"/>
              <a:buAutoNum type="arabicPeriod"/>
            </a:pPr>
            <a:r>
              <a:rPr lang="he-IL" sz="2800" dirty="0">
                <a:solidFill>
                  <a:srgbClr val="000000"/>
                </a:solidFill>
                <a:latin typeface="David" panose="020E0502060401010101" pitchFamily="34" charset="-79"/>
                <a:cs typeface="David" panose="020E0502060401010101" pitchFamily="34" charset="-79"/>
              </a:rPr>
              <a:t>הלווייתן עולה מעל פני המים לשאוף אויר.</a:t>
            </a:r>
          </a:p>
          <a:p>
            <a:pPr marL="514350" indent="-514350">
              <a:lnSpc>
                <a:spcPct val="150000"/>
              </a:lnSpc>
              <a:buFont typeface="+mj-lt"/>
              <a:buAutoNum type="arabicPeriod"/>
            </a:pPr>
            <a:r>
              <a:rPr lang="he-IL" sz="2800" dirty="0">
                <a:solidFill>
                  <a:srgbClr val="000000"/>
                </a:solidFill>
                <a:latin typeface="David" panose="020E0502060401010101" pitchFamily="34" charset="-79"/>
                <a:cs typeface="David" panose="020E0502060401010101" pitchFamily="34" charset="-79"/>
              </a:rPr>
              <a:t>הדבורה אוספת אבקה מפרחים.</a:t>
            </a:r>
          </a:p>
          <a:p>
            <a:pPr marL="514350" indent="-514350">
              <a:lnSpc>
                <a:spcPct val="150000"/>
              </a:lnSpc>
              <a:buFont typeface="+mj-lt"/>
              <a:buAutoNum type="arabicPeriod"/>
            </a:pPr>
            <a:r>
              <a:rPr lang="he-IL" sz="2800" dirty="0">
                <a:solidFill>
                  <a:srgbClr val="000000"/>
                </a:solidFill>
                <a:latin typeface="David" panose="020E0502060401010101" pitchFamily="34" charset="-79"/>
                <a:cs typeface="David" panose="020E0502060401010101" pitchFamily="34" charset="-79"/>
              </a:rPr>
              <a:t>הטווס פורש את הזנב הצבעוני שלו.</a:t>
            </a:r>
          </a:p>
          <a:p>
            <a:pPr marL="514350" indent="-514350">
              <a:lnSpc>
                <a:spcPct val="150000"/>
              </a:lnSpc>
              <a:buFont typeface="+mj-lt"/>
              <a:buAutoNum type="arabicPeriod"/>
            </a:pPr>
            <a:r>
              <a:rPr lang="he-IL" sz="2800" dirty="0">
                <a:solidFill>
                  <a:srgbClr val="000000"/>
                </a:solidFill>
                <a:latin typeface="David" panose="020E0502060401010101" pitchFamily="34" charset="-79"/>
                <a:cs typeface="David" panose="020E0502060401010101" pitchFamily="34" charset="-79"/>
              </a:rPr>
              <a:t>להקה של ציפורים חולפת מעלינו.</a:t>
            </a:r>
          </a:p>
          <a:p>
            <a:pPr marL="514350" indent="-514350">
              <a:lnSpc>
                <a:spcPct val="150000"/>
              </a:lnSpc>
              <a:buFont typeface="+mj-lt"/>
              <a:buAutoNum type="arabicPeriod"/>
            </a:pPr>
            <a:r>
              <a:rPr lang="he-IL" sz="2800" dirty="0">
                <a:solidFill>
                  <a:srgbClr val="000000"/>
                </a:solidFill>
                <a:latin typeface="David" panose="020E0502060401010101" pitchFamily="34" charset="-79"/>
                <a:cs typeface="David" panose="020E0502060401010101" pitchFamily="34" charset="-79"/>
              </a:rPr>
              <a:t>הציפור פורשת את כנפיה ומצליחה לתפוס פרפר שעף באוויר.</a:t>
            </a:r>
          </a:p>
          <a:p>
            <a:pPr>
              <a:lnSpc>
                <a:spcPct val="150000"/>
              </a:lnSpc>
            </a:pPr>
            <a:endParaRPr lang="he-IL" sz="2800" dirty="0">
              <a:solidFill>
                <a:srgbClr val="000000"/>
              </a:solidFill>
              <a:latin typeface="David" panose="020E0502060401010101" pitchFamily="34" charset="-79"/>
              <a:cs typeface="David" panose="020E0502060401010101" pitchFamily="34" charset="-79"/>
            </a:endParaRPr>
          </a:p>
          <a:p>
            <a:pPr>
              <a:lnSpc>
                <a:spcPct val="150000"/>
              </a:lnSpc>
            </a:pPr>
            <a:endParaRPr lang="he-IL" sz="2800" dirty="0">
              <a:solidFill>
                <a:srgbClr val="000000"/>
              </a:solidFill>
              <a:latin typeface="David" panose="020E0502060401010101" pitchFamily="34" charset="-79"/>
              <a:cs typeface="David" panose="020E0502060401010101" pitchFamily="34" charset="-79"/>
            </a:endParaRPr>
          </a:p>
          <a:p>
            <a:pPr>
              <a:lnSpc>
                <a:spcPct val="150000"/>
              </a:lnSpc>
            </a:pPr>
            <a:endParaRPr lang="he-IL" sz="2800" dirty="0">
              <a:solidFill>
                <a:srgbClr val="000000"/>
              </a:solidFill>
              <a:latin typeface="David" panose="020E0502060401010101" pitchFamily="34" charset="-79"/>
              <a:cs typeface="David" panose="020E0502060401010101" pitchFamily="34" charset="-79"/>
            </a:endParaRPr>
          </a:p>
          <a:p>
            <a:pPr>
              <a:lnSpc>
                <a:spcPct val="150000"/>
              </a:lnSpc>
            </a:pPr>
            <a:endParaRPr lang="he-IL" sz="2800" b="0" i="0" u="none" strike="noStrike" baseline="0" dirty="0">
              <a:solidFill>
                <a:srgbClr val="000000"/>
              </a:solidFill>
              <a:latin typeface="David" panose="020E0502060401010101" pitchFamily="34" charset="-79"/>
              <a:cs typeface="David" panose="020E0502060401010101" pitchFamily="34" charset="-79"/>
            </a:endParaRPr>
          </a:p>
          <a:p>
            <a:pPr marL="514350" indent="-514350">
              <a:lnSpc>
                <a:spcPct val="150000"/>
              </a:lnSpc>
              <a:buFont typeface="+mj-lt"/>
              <a:buAutoNum type="arabicPeriod"/>
            </a:pPr>
            <a:endParaRPr lang="he-IL" sz="2800" b="0" i="0" u="none" strike="noStrike" baseline="0" dirty="0">
              <a:solidFill>
                <a:srgbClr val="000000"/>
              </a:solidFill>
              <a:latin typeface="David" panose="020E0502060401010101" pitchFamily="34" charset="-79"/>
              <a:cs typeface="David" panose="020E0502060401010101" pitchFamily="34" charset="-79"/>
            </a:endParaRPr>
          </a:p>
        </p:txBody>
      </p:sp>
      <p:sp>
        <p:nvSpPr>
          <p:cNvPr id="9" name="תיבת טקסט 8">
            <a:extLst>
              <a:ext uri="{FF2B5EF4-FFF2-40B4-BE49-F238E27FC236}">
                <a16:creationId xmlns:a16="http://schemas.microsoft.com/office/drawing/2014/main" id="{2DCEE74C-4BA8-905C-D3AF-B9F05B3A43C7}"/>
              </a:ext>
            </a:extLst>
          </p:cNvPr>
          <p:cNvSpPr txBox="1"/>
          <p:nvPr/>
        </p:nvSpPr>
        <p:spPr>
          <a:xfrm>
            <a:off x="1349462" y="258898"/>
            <a:ext cx="8937537" cy="637739"/>
          </a:xfrm>
          <a:prstGeom prst="rect">
            <a:avLst/>
          </a:prstGeom>
          <a:noFill/>
        </p:spPr>
        <p:txBody>
          <a:bodyPr wrap="square">
            <a:spAutoFit/>
          </a:bodyPr>
          <a:lstStyle/>
          <a:p>
            <a:pPr algn="ctr" rtl="1">
              <a:lnSpc>
                <a:spcPct val="115000"/>
              </a:lnSpc>
              <a:spcAft>
                <a:spcPts val="1000"/>
              </a:spcAft>
              <a:buNone/>
            </a:pPr>
            <a:r>
              <a:rPr lang="he-IL" sz="3200" b="1" kern="100" dirty="0">
                <a:solidFill>
                  <a:srgbClr val="FF0000"/>
                </a:solidFill>
                <a:latin typeface="Calibri" panose="020F0502020204030204" pitchFamily="34" charset="0"/>
                <a:ea typeface="Calibri" panose="020F0502020204030204" pitchFamily="34" charset="0"/>
                <a:cs typeface="David" panose="020E0502060401010101" pitchFamily="34" charset="-79"/>
              </a:rPr>
              <a:t>מאפייני חיים   </a:t>
            </a:r>
            <a:endParaRPr lang="en-US" sz="32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3" name="תמונה 2"/>
          <p:cNvPicPr>
            <a:picLocks noChangeAspect="1"/>
          </p:cNvPicPr>
          <p:nvPr/>
        </p:nvPicPr>
        <p:blipFill>
          <a:blip r:embed="rId5"/>
          <a:stretch>
            <a:fillRect/>
          </a:stretch>
        </p:blipFill>
        <p:spPr>
          <a:xfrm>
            <a:off x="0" y="2522170"/>
            <a:ext cx="4229100" cy="3251066"/>
          </a:xfrm>
          <a:prstGeom prst="rect">
            <a:avLst/>
          </a:prstGeom>
        </p:spPr>
      </p:pic>
    </p:spTree>
    <p:extLst>
      <p:ext uri="{BB962C8B-B14F-4D97-AF65-F5344CB8AC3E}">
        <p14:creationId xmlns:p14="http://schemas.microsoft.com/office/powerpoint/2010/main" val="1385747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CD9B1-5179-C433-9FA1-25716B5FD36E}"/>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5FCB6F90-69D1-D4F4-FE3A-B589B3FD25C4}"/>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49100141-58C1-6954-1424-F5453E37B1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4517177F-7A0D-95DD-02BA-D76831428B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8" name="תיבת טקסט 7">
            <a:extLst>
              <a:ext uri="{FF2B5EF4-FFF2-40B4-BE49-F238E27FC236}">
                <a16:creationId xmlns:a16="http://schemas.microsoft.com/office/drawing/2014/main" id="{A4DA2113-3816-E790-EE2E-85906C66D713}"/>
              </a:ext>
            </a:extLst>
          </p:cNvPr>
          <p:cNvSpPr txBox="1"/>
          <p:nvPr/>
        </p:nvSpPr>
        <p:spPr>
          <a:xfrm>
            <a:off x="634482" y="1760103"/>
            <a:ext cx="11164473" cy="7848302"/>
          </a:xfrm>
          <a:prstGeom prst="rect">
            <a:avLst/>
          </a:prstGeom>
          <a:noFill/>
        </p:spPr>
        <p:txBody>
          <a:bodyPr wrap="square">
            <a:spAutoFit/>
          </a:bodyPr>
          <a:lstStyle/>
          <a:p>
            <a:pPr>
              <a:lnSpc>
                <a:spcPct val="150000"/>
              </a:lnSpc>
            </a:pPr>
            <a:r>
              <a:rPr lang="he-IL" sz="2800" b="1" dirty="0">
                <a:solidFill>
                  <a:srgbClr val="000000"/>
                </a:solidFill>
                <a:latin typeface="David" panose="020E0502060401010101" pitchFamily="34" charset="-79"/>
                <a:cs typeface="David" panose="020E0502060401010101" pitchFamily="34" charset="-79"/>
              </a:rPr>
              <a:t>מהו הצורך החיוני שמשיגים בעלי החיים שמבצעים את הפעולות הבאות?</a:t>
            </a:r>
            <a:endParaRPr lang="he-IL" sz="2800" dirty="0">
              <a:solidFill>
                <a:srgbClr val="000000"/>
              </a:solidFill>
              <a:latin typeface="David" panose="020E0502060401010101" pitchFamily="34" charset="-79"/>
              <a:cs typeface="David" panose="020E0502060401010101" pitchFamily="34" charset="-79"/>
            </a:endParaRPr>
          </a:p>
          <a:p>
            <a:pPr marL="514350" indent="-514350">
              <a:lnSpc>
                <a:spcPct val="150000"/>
              </a:lnSpc>
              <a:buFont typeface="+mj-lt"/>
              <a:buAutoNum type="arabicPeriod"/>
            </a:pPr>
            <a:r>
              <a:rPr lang="he-IL" sz="2800" dirty="0">
                <a:solidFill>
                  <a:srgbClr val="000000"/>
                </a:solidFill>
                <a:latin typeface="David" panose="020E0502060401010101" pitchFamily="34" charset="-79"/>
                <a:cs typeface="David" panose="020E0502060401010101" pitchFamily="34" charset="-79"/>
              </a:rPr>
              <a:t>הקוקייה מטילה ביצים בקן של ציפור אחרת.</a:t>
            </a:r>
          </a:p>
          <a:p>
            <a:pPr marL="514350" indent="-514350">
              <a:lnSpc>
                <a:spcPct val="150000"/>
              </a:lnSpc>
              <a:buFont typeface="+mj-lt"/>
              <a:buAutoNum type="arabicPeriod"/>
            </a:pPr>
            <a:r>
              <a:rPr lang="he-IL" sz="2800" dirty="0">
                <a:solidFill>
                  <a:srgbClr val="000000"/>
                </a:solidFill>
                <a:latin typeface="David" panose="020E0502060401010101" pitchFamily="34" charset="-79"/>
                <a:cs typeface="David" panose="020E0502060401010101" pitchFamily="34" charset="-79"/>
              </a:rPr>
              <a:t>הדולפין עולה מעל פני המים לשאוף אויר.</a:t>
            </a:r>
          </a:p>
          <a:p>
            <a:pPr marL="514350" indent="-514350">
              <a:lnSpc>
                <a:spcPct val="150000"/>
              </a:lnSpc>
              <a:buFont typeface="+mj-lt"/>
              <a:buAutoNum type="arabicPeriod"/>
            </a:pPr>
            <a:r>
              <a:rPr lang="he-IL" sz="2800" dirty="0">
                <a:solidFill>
                  <a:srgbClr val="000000"/>
                </a:solidFill>
                <a:latin typeface="David" panose="020E0502060401010101" pitchFamily="34" charset="-79"/>
                <a:cs typeface="David" panose="020E0502060401010101" pitchFamily="34" charset="-79"/>
              </a:rPr>
              <a:t>הפרפר אוסף אבקה וצוף מפרחים.   </a:t>
            </a:r>
          </a:p>
          <a:p>
            <a:pPr marL="514350" indent="-514350">
              <a:lnSpc>
                <a:spcPct val="150000"/>
              </a:lnSpc>
              <a:buFont typeface="+mj-lt"/>
              <a:buAutoNum type="arabicPeriod"/>
            </a:pPr>
            <a:r>
              <a:rPr lang="he-IL" sz="2800" dirty="0">
                <a:solidFill>
                  <a:srgbClr val="000000"/>
                </a:solidFill>
                <a:latin typeface="David" panose="020E0502060401010101" pitchFamily="34" charset="-79"/>
                <a:cs typeface="David" panose="020E0502060401010101" pitchFamily="34" charset="-79"/>
              </a:rPr>
              <a:t>הפילה מניקה את הגורים. </a:t>
            </a:r>
          </a:p>
          <a:p>
            <a:pPr marL="514350" indent="-514350">
              <a:lnSpc>
                <a:spcPct val="150000"/>
              </a:lnSpc>
              <a:buFont typeface="+mj-lt"/>
              <a:buAutoNum type="arabicPeriod"/>
            </a:pPr>
            <a:r>
              <a:rPr lang="he-IL" sz="2800" dirty="0">
                <a:solidFill>
                  <a:srgbClr val="000000"/>
                </a:solidFill>
                <a:latin typeface="David" panose="020E0502060401010101" pitchFamily="34" charset="-79"/>
                <a:cs typeface="David" panose="020E0502060401010101" pitchFamily="34" charset="-79"/>
              </a:rPr>
              <a:t>להקה של חסידות דואה בעזרת זרמי אוויר חם.</a:t>
            </a:r>
          </a:p>
          <a:p>
            <a:pPr marL="514350" indent="-514350">
              <a:lnSpc>
                <a:spcPct val="150000"/>
              </a:lnSpc>
              <a:buFont typeface="+mj-lt"/>
              <a:buAutoNum type="arabicPeriod"/>
            </a:pPr>
            <a:r>
              <a:rPr lang="he-IL" sz="2800" dirty="0">
                <a:solidFill>
                  <a:srgbClr val="000000"/>
                </a:solidFill>
                <a:latin typeface="David" panose="020E0502060401010101" pitchFamily="34" charset="-79"/>
                <a:cs typeface="David" panose="020E0502060401010101" pitchFamily="34" charset="-79"/>
              </a:rPr>
              <a:t>השלדג מנסה לתפוס דג במים.</a:t>
            </a:r>
          </a:p>
          <a:p>
            <a:pPr marL="514350" indent="-514350">
              <a:lnSpc>
                <a:spcPct val="150000"/>
              </a:lnSpc>
              <a:buFont typeface="+mj-lt"/>
              <a:buAutoNum type="arabicPeriod"/>
            </a:pPr>
            <a:endParaRPr lang="he-IL" sz="2800" dirty="0">
              <a:solidFill>
                <a:srgbClr val="000000"/>
              </a:solidFill>
              <a:latin typeface="David" panose="020E0502060401010101" pitchFamily="34" charset="-79"/>
              <a:cs typeface="David" panose="020E0502060401010101" pitchFamily="34" charset="-79"/>
            </a:endParaRPr>
          </a:p>
          <a:p>
            <a:pPr>
              <a:lnSpc>
                <a:spcPct val="150000"/>
              </a:lnSpc>
            </a:pPr>
            <a:endParaRPr lang="he-IL" sz="2800" dirty="0">
              <a:solidFill>
                <a:srgbClr val="000000"/>
              </a:solidFill>
              <a:latin typeface="David" panose="020E0502060401010101" pitchFamily="34" charset="-79"/>
              <a:cs typeface="David" panose="020E0502060401010101" pitchFamily="34" charset="-79"/>
            </a:endParaRPr>
          </a:p>
          <a:p>
            <a:pPr>
              <a:lnSpc>
                <a:spcPct val="150000"/>
              </a:lnSpc>
            </a:pPr>
            <a:endParaRPr lang="he-IL" sz="2800" dirty="0">
              <a:solidFill>
                <a:srgbClr val="000000"/>
              </a:solidFill>
              <a:latin typeface="David" panose="020E0502060401010101" pitchFamily="34" charset="-79"/>
              <a:cs typeface="David" panose="020E0502060401010101" pitchFamily="34" charset="-79"/>
            </a:endParaRPr>
          </a:p>
          <a:p>
            <a:pPr>
              <a:lnSpc>
                <a:spcPct val="150000"/>
              </a:lnSpc>
            </a:pPr>
            <a:endParaRPr lang="he-IL" sz="2800" b="0" i="0" u="none" strike="noStrike" baseline="0" dirty="0">
              <a:solidFill>
                <a:srgbClr val="000000"/>
              </a:solidFill>
              <a:latin typeface="David" panose="020E0502060401010101" pitchFamily="34" charset="-79"/>
              <a:cs typeface="David" panose="020E0502060401010101" pitchFamily="34" charset="-79"/>
            </a:endParaRPr>
          </a:p>
          <a:p>
            <a:pPr marL="514350" indent="-514350">
              <a:lnSpc>
                <a:spcPct val="150000"/>
              </a:lnSpc>
              <a:buFont typeface="+mj-lt"/>
              <a:buAutoNum type="arabicPeriod"/>
            </a:pPr>
            <a:endParaRPr lang="he-IL" sz="2800" b="0" i="0" u="none" strike="noStrike" baseline="0" dirty="0">
              <a:solidFill>
                <a:srgbClr val="000000"/>
              </a:solidFill>
              <a:latin typeface="David" panose="020E0502060401010101" pitchFamily="34" charset="-79"/>
              <a:cs typeface="David" panose="020E0502060401010101" pitchFamily="34" charset="-79"/>
            </a:endParaRPr>
          </a:p>
        </p:txBody>
      </p:sp>
      <p:sp>
        <p:nvSpPr>
          <p:cNvPr id="9" name="תיבת טקסט 8">
            <a:extLst>
              <a:ext uri="{FF2B5EF4-FFF2-40B4-BE49-F238E27FC236}">
                <a16:creationId xmlns:a16="http://schemas.microsoft.com/office/drawing/2014/main" id="{2DCEE74C-4BA8-905C-D3AF-B9F05B3A43C7}"/>
              </a:ext>
            </a:extLst>
          </p:cNvPr>
          <p:cNvSpPr txBox="1"/>
          <p:nvPr/>
        </p:nvSpPr>
        <p:spPr>
          <a:xfrm>
            <a:off x="1349463" y="1024812"/>
            <a:ext cx="8811210" cy="637739"/>
          </a:xfrm>
          <a:prstGeom prst="rect">
            <a:avLst/>
          </a:prstGeom>
          <a:noFill/>
        </p:spPr>
        <p:txBody>
          <a:bodyPr wrap="square">
            <a:spAutoFit/>
          </a:bodyPr>
          <a:lstStyle/>
          <a:p>
            <a:pPr algn="ctr" rtl="1">
              <a:lnSpc>
                <a:spcPct val="115000"/>
              </a:lnSpc>
              <a:spcAft>
                <a:spcPts val="1000"/>
              </a:spcAft>
              <a:buNone/>
            </a:pPr>
            <a:r>
              <a:rPr lang="he-IL" sz="3200" b="1" kern="100" dirty="0">
                <a:solidFill>
                  <a:srgbClr val="FF0000"/>
                </a:solidFill>
                <a:latin typeface="Calibri" panose="020F0502020204030204" pitchFamily="34" charset="0"/>
                <a:ea typeface="Calibri" panose="020F0502020204030204" pitchFamily="34" charset="0"/>
                <a:cs typeface="David" panose="020E0502060401010101" pitchFamily="34" charset="-79"/>
              </a:rPr>
              <a:t>צרכים חיוניים</a:t>
            </a:r>
            <a:endParaRPr lang="en-US" sz="32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3" name="תמונה 2"/>
          <p:cNvPicPr>
            <a:picLocks noChangeAspect="1"/>
          </p:cNvPicPr>
          <p:nvPr/>
        </p:nvPicPr>
        <p:blipFill>
          <a:blip r:embed="rId5"/>
          <a:stretch>
            <a:fillRect/>
          </a:stretch>
        </p:blipFill>
        <p:spPr>
          <a:xfrm>
            <a:off x="91369" y="2593910"/>
            <a:ext cx="4432315" cy="3564294"/>
          </a:xfrm>
          <a:prstGeom prst="rect">
            <a:avLst/>
          </a:prstGeom>
        </p:spPr>
      </p:pic>
    </p:spTree>
    <p:extLst>
      <p:ext uri="{BB962C8B-B14F-4D97-AF65-F5344CB8AC3E}">
        <p14:creationId xmlns:p14="http://schemas.microsoft.com/office/powerpoint/2010/main" val="1464052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E9D7A-A031-5D3B-4A96-385E6B22EFC0}"/>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84C29963-53F6-A2F8-9F95-F194E6A9EE9B}"/>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3F4C6522-F3B9-26B2-EA5F-F87CB8B616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3B07EBE3-7E90-1B4F-F7BA-8847F50E36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6" name="תיבת טקסט 5">
            <a:extLst>
              <a:ext uri="{FF2B5EF4-FFF2-40B4-BE49-F238E27FC236}">
                <a16:creationId xmlns:a16="http://schemas.microsoft.com/office/drawing/2014/main" id="{791D15FD-5B67-2D27-2856-FFBCBDE90DC7}"/>
              </a:ext>
            </a:extLst>
          </p:cNvPr>
          <p:cNvSpPr txBox="1"/>
          <p:nvPr/>
        </p:nvSpPr>
        <p:spPr>
          <a:xfrm>
            <a:off x="1679510" y="1919136"/>
            <a:ext cx="10406036" cy="4925066"/>
          </a:xfrm>
          <a:prstGeom prst="rect">
            <a:avLst/>
          </a:prstGeom>
          <a:noFill/>
        </p:spPr>
        <p:txBody>
          <a:bodyPr wrap="square">
            <a:spAutoFit/>
          </a:bodyPr>
          <a:lstStyle/>
          <a:p>
            <a:pPr algn="r" rtl="1">
              <a:lnSpc>
                <a:spcPct val="115000"/>
              </a:lnSpc>
              <a:spcAft>
                <a:spcPts val="1000"/>
              </a:spcAft>
            </a:pPr>
            <a:r>
              <a:rPr lang="he-IL" sz="2800" b="1" kern="100" dirty="0">
                <a:effectLst/>
                <a:latin typeface="Calibri" panose="020F0502020204030204" pitchFamily="34" charset="0"/>
                <a:ea typeface="Calibri" panose="020F0502020204030204" pitchFamily="34" charset="0"/>
                <a:cs typeface="David" panose="020E0502060401010101" pitchFamily="34" charset="-79"/>
              </a:rPr>
              <a:t>מהי ההתאמה לסביבה? התאמה במבנה גוף או התאמה בהתנהגות? </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לדגים יש סנפירים שבעזרתם הם נעים במים</a:t>
            </a:r>
            <a:r>
              <a:rPr lang="en-US" sz="2800" kern="100" dirty="0">
                <a:effectLst/>
                <a:latin typeface="David" panose="020E0502060401010101" pitchFamily="34" charset="-79"/>
                <a:ea typeface="Calibri" panose="020F0502020204030204" pitchFamily="34" charset="0"/>
                <a:cs typeface="Arial" panose="020B0604020202020204" pitchFamily="34" charset="0"/>
              </a:rPr>
              <a:t>.</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בעלי חיים במדבר מסתתרים במחילות.</a:t>
            </a:r>
            <a:endParaRPr lang="he-IL" sz="2800" kern="100" dirty="0">
              <a:effectLst/>
              <a:latin typeface="Calibri" panose="020F0502020204030204" pitchFamily="34" charset="0"/>
              <a:ea typeface="Calibri" panose="020F0502020204030204" pitchFamily="34" charset="0"/>
              <a:cs typeface="David" panose="020E0502060401010101" pitchFamily="34" charset="-79"/>
            </a:endParaRP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לשקנאי יש מקור ארוך שמאפשר לצוד דגים.</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הקונכייה של השבלולים מאפשרת להם לא להתייבש.</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דג האבנון ממתין לטרפו ללא תנועה.</a:t>
            </a:r>
          </a:p>
          <a:p>
            <a:pPr marL="514350" indent="-514350" algn="r" rtl="1">
              <a:lnSpc>
                <a:spcPct val="115000"/>
              </a:lnSpc>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הגמל שותה כמות אדירה של מים בבת אחת שמספיקה לו לימים רבים.</a:t>
            </a:r>
          </a:p>
          <a:p>
            <a:pPr algn="r" rtl="1">
              <a:lnSpc>
                <a:spcPct val="115000"/>
              </a:lnSpc>
              <a:spcAft>
                <a:spcPts val="1000"/>
              </a:spcAft>
            </a:pP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תיבת טקסט 6">
            <a:extLst>
              <a:ext uri="{FF2B5EF4-FFF2-40B4-BE49-F238E27FC236}">
                <a16:creationId xmlns:a16="http://schemas.microsoft.com/office/drawing/2014/main" id="{2EFEEE27-64E5-FC6A-6882-0DBB859854B6}"/>
              </a:ext>
            </a:extLst>
          </p:cNvPr>
          <p:cNvSpPr txBox="1"/>
          <p:nvPr/>
        </p:nvSpPr>
        <p:spPr>
          <a:xfrm>
            <a:off x="3156175" y="923691"/>
            <a:ext cx="6094520" cy="637739"/>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latin typeface="Calibri" panose="020F0502020204030204" pitchFamily="34" charset="0"/>
                <a:ea typeface="Calibri" panose="020F0502020204030204" pitchFamily="34" charset="0"/>
                <a:cs typeface="David" panose="020E0502060401010101" pitchFamily="34" charset="-79"/>
              </a:rPr>
              <a:t>התאמות  לסביבה </a:t>
            </a:r>
            <a:endParaRPr lang="en-US" sz="32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3" name="תמונה 2"/>
          <p:cNvPicPr>
            <a:picLocks noChangeAspect="1"/>
          </p:cNvPicPr>
          <p:nvPr/>
        </p:nvPicPr>
        <p:blipFill>
          <a:blip r:embed="rId5"/>
          <a:stretch>
            <a:fillRect/>
          </a:stretch>
        </p:blipFill>
        <p:spPr>
          <a:xfrm>
            <a:off x="525485" y="636422"/>
            <a:ext cx="1841521" cy="5857684"/>
          </a:xfrm>
          <a:prstGeom prst="rect">
            <a:avLst/>
          </a:prstGeom>
        </p:spPr>
      </p:pic>
    </p:spTree>
    <p:extLst>
      <p:ext uri="{BB962C8B-B14F-4D97-AF65-F5344CB8AC3E}">
        <p14:creationId xmlns:p14="http://schemas.microsoft.com/office/powerpoint/2010/main" val="2998890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E9D7A-A031-5D3B-4A96-385E6B22EFC0}"/>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84C29963-53F6-A2F8-9F95-F194E6A9EE9B}"/>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3F4C6522-F3B9-26B2-EA5F-F87CB8B616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3B07EBE3-7E90-1B4F-F7BA-8847F50E36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6" name="תיבת טקסט 5">
            <a:extLst>
              <a:ext uri="{FF2B5EF4-FFF2-40B4-BE49-F238E27FC236}">
                <a16:creationId xmlns:a16="http://schemas.microsoft.com/office/drawing/2014/main" id="{791D15FD-5B67-2D27-2856-FFBCBDE90DC7}"/>
              </a:ext>
            </a:extLst>
          </p:cNvPr>
          <p:cNvSpPr txBox="1"/>
          <p:nvPr/>
        </p:nvSpPr>
        <p:spPr>
          <a:xfrm>
            <a:off x="615820" y="1220422"/>
            <a:ext cx="11576180" cy="6214650"/>
          </a:xfrm>
          <a:prstGeom prst="rect">
            <a:avLst/>
          </a:prstGeom>
          <a:noFill/>
        </p:spPr>
        <p:txBody>
          <a:bodyPr wrap="square">
            <a:spAutoFit/>
          </a:bodyPr>
          <a:lstStyle/>
          <a:p>
            <a:pPr algn="r" rtl="1">
              <a:spcAft>
                <a:spcPts val="1000"/>
              </a:spcAft>
            </a:pPr>
            <a:r>
              <a:rPr lang="he-IL" sz="2800" b="1" kern="100" dirty="0">
                <a:effectLst/>
                <a:latin typeface="Calibri" panose="020F0502020204030204" pitchFamily="34" charset="0"/>
                <a:ea typeface="Calibri" panose="020F0502020204030204" pitchFamily="34" charset="0"/>
                <a:cs typeface="David" panose="020E0502060401010101" pitchFamily="34" charset="-79"/>
              </a:rPr>
              <a:t>מהי </a:t>
            </a:r>
            <a:r>
              <a:rPr lang="he-IL" sz="2800" b="1" kern="100" dirty="0">
                <a:latin typeface="Calibri" panose="020F0502020204030204" pitchFamily="34" charset="0"/>
                <a:ea typeface="Calibri" panose="020F0502020204030204" pitchFamily="34" charset="0"/>
                <a:cs typeface="David" panose="020E0502060401010101" pitchFamily="34" charset="-79"/>
              </a:rPr>
              <a:t>המחלקה של בעלי החיים המתאימה לתכונה שלהם</a:t>
            </a:r>
            <a:r>
              <a:rPr lang="en-US" sz="2800" b="1" kern="100" dirty="0">
                <a:latin typeface="Calibri" panose="020F0502020204030204" pitchFamily="34" charset="0"/>
                <a:ea typeface="Calibri" panose="020F0502020204030204" pitchFamily="34" charset="0"/>
                <a:cs typeface="David" panose="020E0502060401010101" pitchFamily="34" charset="-79"/>
              </a:rPr>
              <a:t>?</a:t>
            </a:r>
            <a:endParaRPr lang="he-IL" sz="2800" kern="100" dirty="0">
              <a:effectLst/>
              <a:latin typeface="Calibri" panose="020F0502020204030204" pitchFamily="34" charset="0"/>
              <a:ea typeface="Calibri" panose="020F0502020204030204" pitchFamily="34" charset="0"/>
              <a:cs typeface="David" panose="020E0502060401010101" pitchFamily="34" charset="-79"/>
            </a:endParaRPr>
          </a:p>
          <a:p>
            <a:pPr marL="514350" indent="-514350" algn="r" rtl="1">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גופם מכוסה בעור יבש ובקשקשים.</a:t>
            </a:r>
          </a:p>
          <a:p>
            <a:pPr marL="514350" indent="-514350" algn="r" rtl="1">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יש להם עור דק ולח.</a:t>
            </a:r>
          </a:p>
          <a:p>
            <a:pPr marL="514350" indent="-514350" algn="r" rtl="1">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גופם מכוסה בנוצות.</a:t>
            </a:r>
          </a:p>
          <a:p>
            <a:pPr marL="514350" indent="-514350" algn="r" rtl="1">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גופם מכוסה בפרווה.</a:t>
            </a:r>
          </a:p>
          <a:p>
            <a:pPr marL="514350" indent="-514350" algn="r" rtl="1">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יש להם אפרכסות אוזניים.</a:t>
            </a:r>
          </a:p>
          <a:p>
            <a:pPr marL="514350" indent="-514350" algn="r" rtl="1">
              <a:spcAft>
                <a:spcPts val="1000"/>
              </a:spcAft>
              <a:buFont typeface="+mj-lt"/>
              <a:buAutoNum type="arabicPeriod"/>
            </a:pPr>
            <a:r>
              <a:rPr lang="he-IL" sz="2800" kern="100" dirty="0">
                <a:latin typeface="Calibri" panose="020F0502020204030204" pitchFamily="34" charset="0"/>
                <a:ea typeface="Calibri" panose="020F0502020204030204" pitchFamily="34" charset="0"/>
                <a:cs typeface="David" panose="020E0502060401010101" pitchFamily="34" charset="-79"/>
              </a:rPr>
              <a:t>גופם מחולק לראש חזה ובטן</a:t>
            </a:r>
            <a:r>
              <a:rPr lang="en-US" sz="2800" kern="100" dirty="0">
                <a:effectLst/>
                <a:latin typeface="David" panose="020E0502060401010101" pitchFamily="34" charset="-79"/>
                <a:ea typeface="Calibri" panose="020F0502020204030204" pitchFamily="34" charset="0"/>
                <a:cs typeface="Arial" panose="020B0604020202020204" pitchFamily="34" charset="0"/>
              </a:rPr>
              <a:t>.</a:t>
            </a:r>
            <a:endParaRPr lang="he-IL" sz="2800" kern="100" dirty="0">
              <a:effectLst/>
              <a:latin typeface="David" panose="020E0502060401010101" pitchFamily="34" charset="-79"/>
              <a:ea typeface="Calibri" panose="020F0502020204030204" pitchFamily="34" charset="0"/>
              <a:cs typeface="Arial" panose="020B0604020202020204" pitchFamily="34" charset="0"/>
            </a:endParaRPr>
          </a:p>
          <a:p>
            <a:pPr marL="514350" indent="-514350" algn="r" rtl="1">
              <a:spcAft>
                <a:spcPts val="1000"/>
              </a:spcAft>
              <a:buFont typeface="+mj-lt"/>
              <a:buAutoNum type="arabicPeriod"/>
            </a:pPr>
            <a:r>
              <a:rPr lang="he-IL" sz="2800" kern="100" dirty="0">
                <a:latin typeface="David" panose="020E0502060401010101" pitchFamily="34" charset="-79"/>
                <a:ea typeface="Calibri" panose="020F0502020204030204" pitchFamily="34" charset="0"/>
                <a:cs typeface="David" panose="020E0502060401010101" pitchFamily="34" charset="-79"/>
              </a:rPr>
              <a:t>גופם רך וחסר שלד ומכוסה בכיסוי חיצוני קשה.</a:t>
            </a:r>
          </a:p>
          <a:p>
            <a:pPr marL="514350" indent="-514350" algn="r" rtl="1">
              <a:spcAft>
                <a:spcPts val="1000"/>
              </a:spcAft>
              <a:buFont typeface="+mj-lt"/>
              <a:buAutoNum type="arabicPeriod"/>
            </a:pPr>
            <a:r>
              <a:rPr lang="he-IL" sz="2800" kern="100" dirty="0">
                <a:effectLst/>
                <a:latin typeface="David" panose="020E0502060401010101" pitchFamily="34" charset="-79"/>
                <a:ea typeface="Calibri" panose="020F0502020204030204" pitchFamily="34" charset="0"/>
                <a:cs typeface="David" panose="020E0502060401010101" pitchFamily="34" charset="-79"/>
              </a:rPr>
              <a:t>הם בעלי סנפירים, נושמים במים בעזרת זימים.</a:t>
            </a:r>
          </a:p>
          <a:p>
            <a:pPr algn="r" rtl="1">
              <a:lnSpc>
                <a:spcPct val="115000"/>
              </a:lnSpc>
              <a:spcAft>
                <a:spcPts val="1000"/>
              </a:spcAft>
            </a:pPr>
            <a:endParaRPr lang="he-IL" sz="2800" kern="100" dirty="0">
              <a:effectLst/>
              <a:latin typeface="David" panose="020E0502060401010101" pitchFamily="34" charset="-79"/>
              <a:ea typeface="Calibri" panose="020F0502020204030204" pitchFamily="34" charset="0"/>
              <a:cs typeface="Arial" panose="020B0604020202020204" pitchFamily="34" charset="0"/>
            </a:endParaRPr>
          </a:p>
          <a:p>
            <a:pPr marL="457200" indent="-457200" algn="r" rtl="1">
              <a:lnSpc>
                <a:spcPct val="115000"/>
              </a:lnSpc>
              <a:spcAft>
                <a:spcPts val="1000"/>
              </a:spcAft>
              <a:buAutoNum type="arabicPeriod" startAt="2"/>
            </a:pP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תיבת טקסט 6">
            <a:extLst>
              <a:ext uri="{FF2B5EF4-FFF2-40B4-BE49-F238E27FC236}">
                <a16:creationId xmlns:a16="http://schemas.microsoft.com/office/drawing/2014/main" id="{2EFEEE27-64E5-FC6A-6882-0DBB859854B6}"/>
              </a:ext>
            </a:extLst>
          </p:cNvPr>
          <p:cNvSpPr txBox="1"/>
          <p:nvPr/>
        </p:nvSpPr>
        <p:spPr>
          <a:xfrm>
            <a:off x="3895088" y="528062"/>
            <a:ext cx="6094520" cy="637739"/>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latin typeface="Calibri" panose="020F0502020204030204" pitchFamily="34" charset="0"/>
                <a:ea typeface="Calibri" panose="020F0502020204030204" pitchFamily="34" charset="0"/>
                <a:cs typeface="David" panose="020E0502060401010101" pitchFamily="34" charset="-79"/>
              </a:rPr>
              <a:t>מחלקות בעלי חיים</a:t>
            </a:r>
            <a:endParaRPr lang="en-US" sz="32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8" name="תמונה 7"/>
          <p:cNvPicPr>
            <a:picLocks noChangeAspect="1"/>
          </p:cNvPicPr>
          <p:nvPr/>
        </p:nvPicPr>
        <p:blipFill>
          <a:blip r:embed="rId5"/>
          <a:stretch>
            <a:fillRect/>
          </a:stretch>
        </p:blipFill>
        <p:spPr>
          <a:xfrm>
            <a:off x="1081240" y="451172"/>
            <a:ext cx="2371088" cy="6173563"/>
          </a:xfrm>
          <a:prstGeom prst="rect">
            <a:avLst/>
          </a:prstGeom>
        </p:spPr>
      </p:pic>
    </p:spTree>
    <p:extLst>
      <p:ext uri="{BB962C8B-B14F-4D97-AF65-F5344CB8AC3E}">
        <p14:creationId xmlns:p14="http://schemas.microsoft.com/office/powerpoint/2010/main" val="1634752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C6AAE-0B48-8F8B-32B5-38D0463DE1A7}"/>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A4368A13-D5E0-C079-07B6-84703599390C}"/>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BE167D75-ADE5-9478-78D7-A74145A8EA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2C62F3A2-28D0-EDF4-1912-25ACAB05BF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6" name="תיבת טקסט 5">
            <a:extLst>
              <a:ext uri="{FF2B5EF4-FFF2-40B4-BE49-F238E27FC236}">
                <a16:creationId xmlns:a16="http://schemas.microsoft.com/office/drawing/2014/main" id="{F5354329-6EAB-7077-B505-664AFE16C78A}"/>
              </a:ext>
            </a:extLst>
          </p:cNvPr>
          <p:cNvSpPr txBox="1"/>
          <p:nvPr/>
        </p:nvSpPr>
        <p:spPr>
          <a:xfrm>
            <a:off x="0" y="2316163"/>
            <a:ext cx="11860753" cy="1081322"/>
          </a:xfrm>
          <a:prstGeom prst="rect">
            <a:avLst/>
          </a:prstGeom>
          <a:noFill/>
        </p:spPr>
        <p:txBody>
          <a:bodyPr wrap="square">
            <a:spAutoFit/>
          </a:bodyPr>
          <a:lstStyle/>
          <a:p>
            <a:pPr algn="r" rtl="1">
              <a:lnSpc>
                <a:spcPct val="150000"/>
              </a:lnSpc>
              <a:spcAft>
                <a:spcPts val="1000"/>
              </a:spcAft>
            </a:pP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buNone/>
            </a:pPr>
            <a:r>
              <a:rPr lang="en-US" sz="1800" b="1" kern="100" dirty="0">
                <a:effectLst/>
                <a:latin typeface="David" panose="020E0502060401010101" pitchFamily="34" charset="-79"/>
                <a:ea typeface="Calibri" panose="020F0502020204030204" pitchFamily="34" charset="0"/>
                <a:cs typeface="Arial" panose="020B0604020202020204" pitchFamily="34" charset="0"/>
              </a:rPr>
              <a:t> </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תיבת טקסט 7">
            <a:extLst>
              <a:ext uri="{FF2B5EF4-FFF2-40B4-BE49-F238E27FC236}">
                <a16:creationId xmlns:a16="http://schemas.microsoft.com/office/drawing/2014/main" id="{D17EF9A7-B6C1-CAF0-9E59-EFBAA0579BFE}"/>
              </a:ext>
            </a:extLst>
          </p:cNvPr>
          <p:cNvSpPr txBox="1"/>
          <p:nvPr/>
        </p:nvSpPr>
        <p:spPr>
          <a:xfrm>
            <a:off x="3369030" y="759001"/>
            <a:ext cx="6094520" cy="640175"/>
          </a:xfrm>
          <a:prstGeom prst="rect">
            <a:avLst/>
          </a:prstGeom>
          <a:noFill/>
        </p:spPr>
        <p:txBody>
          <a:bodyPr wrap="square">
            <a:spAutoFit/>
          </a:bodyPr>
          <a:lstStyle/>
          <a:p>
            <a:pPr algn="ctr" rtl="1">
              <a:lnSpc>
                <a:spcPct val="115000"/>
              </a:lnSpc>
              <a:spcAft>
                <a:spcPts val="1000"/>
              </a:spcAft>
              <a:buNone/>
            </a:pPr>
            <a:r>
              <a:rPr lang="he-IL" sz="3200" b="1" kern="100" dirty="0">
                <a:solidFill>
                  <a:srgbClr val="FF0000"/>
                </a:solidFill>
                <a:effectLst/>
                <a:latin typeface="Calibri" panose="020F0502020204030204" pitchFamily="34" charset="0"/>
                <a:ea typeface="Calibri" panose="020F0502020204030204" pitchFamily="34" charset="0"/>
                <a:cs typeface="David" panose="020E0502060401010101" pitchFamily="34" charset="-79"/>
              </a:rPr>
              <a:t>לאיזו מחלקה אנו שייכים?</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תיבת טקסט 2">
            <a:extLst>
              <a:ext uri="{FF2B5EF4-FFF2-40B4-BE49-F238E27FC236}">
                <a16:creationId xmlns:a16="http://schemas.microsoft.com/office/drawing/2014/main" id="{42A4019C-844E-CFA7-7309-72E98D438801}"/>
              </a:ext>
            </a:extLst>
          </p:cNvPr>
          <p:cNvSpPr txBox="1"/>
          <p:nvPr/>
        </p:nvSpPr>
        <p:spPr>
          <a:xfrm>
            <a:off x="1479" y="1567543"/>
            <a:ext cx="12007063" cy="5047536"/>
          </a:xfrm>
          <a:prstGeom prst="rect">
            <a:avLst/>
          </a:prstGeom>
          <a:noFill/>
        </p:spPr>
        <p:txBody>
          <a:bodyPr wrap="square">
            <a:spAutoFit/>
          </a:bodyPr>
          <a:lstStyle/>
          <a:p>
            <a:pPr>
              <a:lnSpc>
                <a:spcPct val="150000"/>
              </a:lnSpc>
            </a:pPr>
            <a:r>
              <a:rPr lang="he-IL" sz="2800" b="1" dirty="0">
                <a:solidFill>
                  <a:srgbClr val="000000"/>
                </a:solidFill>
                <a:latin typeface="David" panose="020E0502060401010101" pitchFamily="34" charset="-79"/>
                <a:cs typeface="David" panose="020E0502060401010101" pitchFamily="34" charset="-79"/>
              </a:rPr>
              <a:t>מי המחלקה?</a:t>
            </a:r>
            <a:endParaRPr lang="he-IL" sz="2800" dirty="0">
              <a:solidFill>
                <a:srgbClr val="000000"/>
              </a:solidFill>
              <a:latin typeface="David" panose="020E0502060401010101" pitchFamily="34" charset="-79"/>
              <a:cs typeface="David" panose="020E0502060401010101" pitchFamily="34" charset="-79"/>
            </a:endParaRPr>
          </a:p>
          <a:p>
            <a:pPr marL="51435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מחלקה אליה שייכים הסלמנדרה, הטריטון והקרפדה.</a:t>
            </a:r>
          </a:p>
          <a:p>
            <a:pPr marL="51435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מחלקה אליה שייכים הזיקית, החרדון והצב.</a:t>
            </a:r>
          </a:p>
          <a:p>
            <a:pPr marL="51435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מחלקה אליה שייכים הפינגווין, החסידה והעורב.</a:t>
            </a:r>
          </a:p>
          <a:p>
            <a:pPr marL="51435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מחלקה אליה שייכים העטלפים, הלווייתנים ובני האדם.</a:t>
            </a:r>
          </a:p>
          <a:p>
            <a:pPr marL="51435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מחלקה אליה שייכים כרישים וצלופחים.</a:t>
            </a:r>
          </a:p>
          <a:p>
            <a:pPr marL="51435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מחלקה אליה שייכים נמלה, תיקן וחיפושית.</a:t>
            </a:r>
          </a:p>
          <a:p>
            <a:endParaRPr lang="he-IL" sz="2800" dirty="0">
              <a:latin typeface="David" panose="020E0502060401010101" pitchFamily="34" charset="-79"/>
              <a:cs typeface="David" panose="020E0502060401010101" pitchFamily="34" charset="-79"/>
            </a:endParaRPr>
          </a:p>
        </p:txBody>
      </p:sp>
      <p:pic>
        <p:nvPicPr>
          <p:cNvPr id="7" name="תמונה 6"/>
          <p:cNvPicPr>
            <a:picLocks noChangeAspect="1"/>
          </p:cNvPicPr>
          <p:nvPr/>
        </p:nvPicPr>
        <p:blipFill>
          <a:blip r:embed="rId5"/>
          <a:stretch>
            <a:fillRect/>
          </a:stretch>
        </p:blipFill>
        <p:spPr>
          <a:xfrm>
            <a:off x="331247" y="2395219"/>
            <a:ext cx="3548982" cy="3301045"/>
          </a:xfrm>
          <a:prstGeom prst="rect">
            <a:avLst/>
          </a:prstGeom>
        </p:spPr>
      </p:pic>
    </p:spTree>
    <p:extLst>
      <p:ext uri="{BB962C8B-B14F-4D97-AF65-F5344CB8AC3E}">
        <p14:creationId xmlns:p14="http://schemas.microsoft.com/office/powerpoint/2010/main" val="3870252807"/>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17314</TotalTime>
  <Words>2449</Words>
  <Application>Microsoft Office PowerPoint</Application>
  <PresentationFormat>Widescreen</PresentationFormat>
  <Paragraphs>356</Paragraphs>
  <Slides>26</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David</vt:lpstr>
      <vt:lpstr>FbSpoiler-Regular</vt:lpstr>
      <vt:lpstr>Wingdings</vt:lpstr>
      <vt:lpstr>ערכת נושא Office</vt:lpstr>
      <vt:lpstr>חידון טריוויה מדע וטכנולוגיה כיתה ד </vt:lpstr>
      <vt:lpstr> </vt:lpstr>
      <vt:lpstr> </vt:lpstr>
      <vt:lpstr>הנחיות</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רעיונות לפעילויות</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טריוויה מדע וטכנולוגיה כיתה ד</dc:title>
  <dc:creator>noga mishan</dc:creator>
  <cp:lastModifiedBy>miri dressler</cp:lastModifiedBy>
  <cp:revision>125</cp:revision>
  <dcterms:created xsi:type="dcterms:W3CDTF">2026-03-23T05:20:13Z</dcterms:created>
  <dcterms:modified xsi:type="dcterms:W3CDTF">2026-05-10T09:09:34Z</dcterms:modified>
</cp:coreProperties>
</file>