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
  </p:notesMasterIdLst>
  <p:sldIdLst>
    <p:sldId id="277" r:id="rId2"/>
    <p:sldId id="257" r:id="rId3"/>
    <p:sldId id="280" r:id="rId4"/>
    <p:sldId id="282" r:id="rId5"/>
    <p:sldId id="256" r:id="rId6"/>
    <p:sldId id="258" r:id="rId7"/>
    <p:sldId id="261" r:id="rId8"/>
    <p:sldId id="283" r:id="rId9"/>
    <p:sldId id="268" r:id="rId10"/>
    <p:sldId id="267" r:id="rId11"/>
    <p:sldId id="284" r:id="rId12"/>
    <p:sldId id="266" r:id="rId13"/>
    <p:sldId id="265" r:id="rId14"/>
    <p:sldId id="281" r:id="rId15"/>
    <p:sldId id="264" r:id="rId16"/>
    <p:sldId id="287" r:id="rId17"/>
    <p:sldId id="288" r:id="rId18"/>
    <p:sldId id="260" r:id="rId19"/>
    <p:sldId id="290" r:id="rId20"/>
    <p:sldId id="269" r:id="rId21"/>
    <p:sldId id="289" r:id="rId22"/>
    <p:sldId id="286" r:id="rId23"/>
    <p:sldId id="292" r:id="rId24"/>
    <p:sldId id="295" r:id="rId25"/>
    <p:sldId id="296" r:id="rId26"/>
    <p:sldId id="285" r:id="rId2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5" clrIdx="0">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87871" autoAdjust="0"/>
  </p:normalViewPr>
  <p:slideViewPr>
    <p:cSldViewPr snapToGrid="0">
      <p:cViewPr varScale="1">
        <p:scale>
          <a:sx n="54" d="100"/>
          <a:sy n="54" d="100"/>
        </p:scale>
        <p:origin x="648"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E93C6F2-FFAA-4861-B6C0-23CF43EEC370}" type="datetimeFigureOut">
              <a:rPr lang="he-IL" smtClean="0"/>
              <a:t>כ"ג/אייר/תשפ"ו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F72B8BD-1431-4EAE-8FCF-3391E3D16BAA}" type="slidenum">
              <a:rPr lang="he-IL" smtClean="0"/>
              <a:t>‹#›</a:t>
            </a:fld>
            <a:endParaRPr lang="he-IL"/>
          </a:p>
        </p:txBody>
      </p:sp>
    </p:spTree>
    <p:extLst>
      <p:ext uri="{BB962C8B-B14F-4D97-AF65-F5344CB8AC3E}">
        <p14:creationId xmlns:p14="http://schemas.microsoft.com/office/powerpoint/2010/main" val="36197835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A99FE-0E99-78B3-F6AF-96648748A66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E136617-E847-A54F-D874-186295A771D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1F3F4DA-F87D-6AAD-D982-5F998059A690}"/>
              </a:ext>
            </a:extLst>
          </p:cNvPr>
          <p:cNvSpPr>
            <a:spLocks noGrp="1"/>
          </p:cNvSpPr>
          <p:nvPr>
            <p:ph type="body" idx="1"/>
          </p:nvPr>
        </p:nvSpPr>
        <p:spPr/>
        <p:txBody>
          <a:bodyPr/>
          <a:lstStyle/>
          <a:p>
            <a:r>
              <a:rPr lang="he-IL" b="1" dirty="0"/>
              <a:t>תשובות</a:t>
            </a:r>
          </a:p>
          <a:p>
            <a:r>
              <a:rPr lang="he-IL" dirty="0"/>
              <a:t>1: ב, 2: ד, 3: ב, 4: ג</a:t>
            </a:r>
          </a:p>
        </p:txBody>
      </p:sp>
      <p:sp>
        <p:nvSpPr>
          <p:cNvPr id="4" name="מציין מיקום של מספר שקופית 3">
            <a:extLst>
              <a:ext uri="{FF2B5EF4-FFF2-40B4-BE49-F238E27FC236}">
                <a16:creationId xmlns:a16="http://schemas.microsoft.com/office/drawing/2014/main" id="{7DFFEDD7-8A63-4510-526C-9C8F16D6E1E7}"/>
              </a:ext>
            </a:extLst>
          </p:cNvPr>
          <p:cNvSpPr>
            <a:spLocks noGrp="1"/>
          </p:cNvSpPr>
          <p:nvPr>
            <p:ph type="sldNum" sz="quarter" idx="5"/>
          </p:nvPr>
        </p:nvSpPr>
        <p:spPr/>
        <p:txBody>
          <a:bodyPr/>
          <a:lstStyle/>
          <a:p>
            <a:fld id="{FF72B8BD-1431-4EAE-8FCF-3391E3D16BAA}" type="slidenum">
              <a:rPr lang="he-IL" smtClean="0"/>
              <a:t>4</a:t>
            </a:fld>
            <a:endParaRPr lang="he-IL"/>
          </a:p>
        </p:txBody>
      </p:sp>
    </p:spTree>
    <p:extLst>
      <p:ext uri="{BB962C8B-B14F-4D97-AF65-F5344CB8AC3E}">
        <p14:creationId xmlns:p14="http://schemas.microsoft.com/office/powerpoint/2010/main" val="1681941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effectLst/>
              </a:rPr>
              <a:t>תשובות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0" dirty="0">
                <a:effectLst/>
              </a:rPr>
              <a:t>1: אנרגיה חשמלית, 2: </a:t>
            </a:r>
            <a:r>
              <a:rPr lang="he-IL" dirty="0">
                <a:effectLst/>
              </a:rPr>
              <a:t>זרם חשמלי, 3: נורה, חוטי חשמל, סוללה, מתג, 4: מקור חשמל, 5:</a:t>
            </a:r>
            <a:r>
              <a:rPr lang="he-IL" baseline="0" dirty="0">
                <a:effectLst/>
              </a:rPr>
              <a:t> סגור</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13</a:t>
            </a:fld>
            <a:endParaRPr lang="he-IL"/>
          </a:p>
        </p:txBody>
      </p:sp>
    </p:spTree>
    <p:extLst>
      <p:ext uri="{BB962C8B-B14F-4D97-AF65-F5344CB8AC3E}">
        <p14:creationId xmlns:p14="http://schemas.microsoft.com/office/powerpoint/2010/main" val="271823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9636-EB4F-4855-AD10-8A5F1C1C96F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6596779-509D-8D7C-A8E0-12DA98871CA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4DCBD47-6255-5BC5-C246-191C55F17431}"/>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effectLst/>
              </a:rPr>
              <a:t>תשובות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effectLst/>
              </a:rPr>
              <a:t>6:חומר מוליך, 7:  חומר מבודד, 8: מכת חשמל</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a:extLst>
              <a:ext uri="{FF2B5EF4-FFF2-40B4-BE49-F238E27FC236}">
                <a16:creationId xmlns:a16="http://schemas.microsoft.com/office/drawing/2014/main" id="{E16A9CC8-C1C5-EBDF-FB64-D195278C4465}"/>
              </a:ext>
            </a:extLst>
          </p:cNvPr>
          <p:cNvSpPr>
            <a:spLocks noGrp="1"/>
          </p:cNvSpPr>
          <p:nvPr>
            <p:ph type="sldNum" sz="quarter" idx="5"/>
          </p:nvPr>
        </p:nvSpPr>
        <p:spPr/>
        <p:txBody>
          <a:bodyPr/>
          <a:lstStyle/>
          <a:p>
            <a:fld id="{FF72B8BD-1431-4EAE-8FCF-3391E3D16BAA}" type="slidenum">
              <a:rPr lang="he-IL" smtClean="0"/>
              <a:t>14</a:t>
            </a:fld>
            <a:endParaRPr lang="he-IL"/>
          </a:p>
        </p:txBody>
      </p:sp>
    </p:spTree>
    <p:extLst>
      <p:ext uri="{BB962C8B-B14F-4D97-AF65-F5344CB8AC3E}">
        <p14:creationId xmlns:p14="http://schemas.microsoft.com/office/powerpoint/2010/main" val="213135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b="0" dirty="0"/>
              <a:t>1: צמח, 2: שורש, 3: גבעול</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15</a:t>
            </a:fld>
            <a:endParaRPr lang="he-IL"/>
          </a:p>
        </p:txBody>
      </p:sp>
    </p:spTree>
    <p:extLst>
      <p:ext uri="{BB962C8B-B14F-4D97-AF65-F5344CB8AC3E}">
        <p14:creationId xmlns:p14="http://schemas.microsoft.com/office/powerpoint/2010/main" val="360151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8F862-687A-3318-CEAC-72ACCB85401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85DD512-C4DD-ED28-F2FC-66A1A6226F9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F50C413-C6F9-81FE-AD3E-ED1D19FAABA9}"/>
              </a:ext>
            </a:extLst>
          </p:cNvPr>
          <p:cNvSpPr>
            <a:spLocks noGrp="1"/>
          </p:cNvSpPr>
          <p:nvPr>
            <p:ph type="body" idx="1"/>
          </p:nvPr>
        </p:nvSpPr>
        <p:spPr/>
        <p:txBody>
          <a:bodyPr/>
          <a:lstStyle/>
          <a:p>
            <a:r>
              <a:rPr lang="he-IL" b="1" dirty="0"/>
              <a:t>תשובות</a:t>
            </a:r>
          </a:p>
          <a:p>
            <a:r>
              <a:rPr lang="he-IL" b="0" dirty="0"/>
              <a:t>4: עלה, 5: פרח, 6: פרי</a:t>
            </a:r>
          </a:p>
        </p:txBody>
      </p:sp>
      <p:sp>
        <p:nvSpPr>
          <p:cNvPr id="4" name="מציין מיקום של מספר שקופית 3">
            <a:extLst>
              <a:ext uri="{FF2B5EF4-FFF2-40B4-BE49-F238E27FC236}">
                <a16:creationId xmlns:a16="http://schemas.microsoft.com/office/drawing/2014/main" id="{AE22260E-0439-71C1-B7E5-723C1FF77D88}"/>
              </a:ext>
            </a:extLst>
          </p:cNvPr>
          <p:cNvSpPr>
            <a:spLocks noGrp="1"/>
          </p:cNvSpPr>
          <p:nvPr>
            <p:ph type="sldNum" sz="quarter" idx="5"/>
          </p:nvPr>
        </p:nvSpPr>
        <p:spPr/>
        <p:txBody>
          <a:bodyPr/>
          <a:lstStyle/>
          <a:p>
            <a:fld id="{FF72B8BD-1431-4EAE-8FCF-3391E3D16BAA}" type="slidenum">
              <a:rPr lang="he-IL" smtClean="0"/>
              <a:t>16</a:t>
            </a:fld>
            <a:endParaRPr lang="he-IL"/>
          </a:p>
        </p:txBody>
      </p:sp>
    </p:spTree>
    <p:extLst>
      <p:ext uri="{BB962C8B-B14F-4D97-AF65-F5344CB8AC3E}">
        <p14:creationId xmlns:p14="http://schemas.microsoft.com/office/powerpoint/2010/main" val="3544892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3481C-1896-D2B3-6ADC-F1659A4883D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323D9D2-D38D-C96E-F851-5C3B6E166A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1BC4350-FA18-3857-E9AC-43323DF6F2FF}"/>
              </a:ext>
            </a:extLst>
          </p:cNvPr>
          <p:cNvSpPr>
            <a:spLocks noGrp="1"/>
          </p:cNvSpPr>
          <p:nvPr>
            <p:ph type="body" idx="1"/>
          </p:nvPr>
        </p:nvSpPr>
        <p:spPr/>
        <p:txBody>
          <a:bodyPr/>
          <a:lstStyle/>
          <a:p>
            <a:r>
              <a:rPr lang="he-IL" b="1" dirty="0"/>
              <a:t>תשובות</a:t>
            </a:r>
          </a:p>
          <a:p>
            <a:r>
              <a:rPr lang="he-IL" dirty="0"/>
              <a:t>1: זרעים, 2: נצרון ושרשון, 3: קליפה, מלאי מזון (פסיגים), עובר, 4: נביטה </a:t>
            </a:r>
          </a:p>
        </p:txBody>
      </p:sp>
      <p:sp>
        <p:nvSpPr>
          <p:cNvPr id="4" name="מציין מיקום של מספר שקופית 3">
            <a:extLst>
              <a:ext uri="{FF2B5EF4-FFF2-40B4-BE49-F238E27FC236}">
                <a16:creationId xmlns:a16="http://schemas.microsoft.com/office/drawing/2014/main" id="{D6164833-4C80-1A15-4ABB-44CC5AB0D7C0}"/>
              </a:ext>
            </a:extLst>
          </p:cNvPr>
          <p:cNvSpPr>
            <a:spLocks noGrp="1"/>
          </p:cNvSpPr>
          <p:nvPr>
            <p:ph type="sldNum" sz="quarter" idx="5"/>
          </p:nvPr>
        </p:nvSpPr>
        <p:spPr/>
        <p:txBody>
          <a:bodyPr/>
          <a:lstStyle/>
          <a:p>
            <a:fld id="{FF72B8BD-1431-4EAE-8FCF-3391E3D16BAA}" type="slidenum">
              <a:rPr lang="he-IL" smtClean="0"/>
              <a:t>17</a:t>
            </a:fld>
            <a:endParaRPr lang="he-IL"/>
          </a:p>
        </p:txBody>
      </p:sp>
    </p:spTree>
    <p:extLst>
      <p:ext uri="{BB962C8B-B14F-4D97-AF65-F5344CB8AC3E}">
        <p14:creationId xmlns:p14="http://schemas.microsoft.com/office/powerpoint/2010/main" val="543718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dirty="0"/>
              <a:t>1:   מים, אור, אוויר, וטמפרטורה מתאימה, 2: מאפייני חיים: נושמים, ניזונים, מתקשרים, מתרבים, גדלים ומתפתחים, נעים, 3: שורש  4: גבעול  </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18</a:t>
            </a:fld>
            <a:endParaRPr lang="he-IL"/>
          </a:p>
        </p:txBody>
      </p:sp>
    </p:spTree>
    <p:extLst>
      <p:ext uri="{BB962C8B-B14F-4D97-AF65-F5344CB8AC3E}">
        <p14:creationId xmlns:p14="http://schemas.microsoft.com/office/powerpoint/2010/main" val="1611563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11F6-ECE5-B0B3-F792-D02EC04D519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518644D-58F0-675C-864B-E0ECEB916DC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97974C4-6F6C-7D32-91B7-D46402C40080}"/>
              </a:ext>
            </a:extLst>
          </p:cNvPr>
          <p:cNvSpPr>
            <a:spLocks noGrp="1"/>
          </p:cNvSpPr>
          <p:nvPr>
            <p:ph type="body" idx="1"/>
          </p:nvPr>
        </p:nvSpPr>
        <p:spPr/>
        <p:txBody>
          <a:bodyPr/>
          <a:lstStyle/>
          <a:p>
            <a:r>
              <a:rPr lang="he-IL" b="1" dirty="0"/>
              <a:t>תשובות</a:t>
            </a:r>
          </a:p>
          <a:p>
            <a:r>
              <a:rPr lang="he-IL" dirty="0"/>
              <a:t>5:עלים ויצור מזון. 6: פרח המתפתח לפרי, איבר הרבייה של הצמח.</a:t>
            </a:r>
          </a:p>
        </p:txBody>
      </p:sp>
      <p:sp>
        <p:nvSpPr>
          <p:cNvPr id="4" name="מציין מיקום של מספר שקופית 3">
            <a:extLst>
              <a:ext uri="{FF2B5EF4-FFF2-40B4-BE49-F238E27FC236}">
                <a16:creationId xmlns:a16="http://schemas.microsoft.com/office/drawing/2014/main" id="{06F1F051-4CBD-BFAE-DCCF-120D90D0AE15}"/>
              </a:ext>
            </a:extLst>
          </p:cNvPr>
          <p:cNvSpPr>
            <a:spLocks noGrp="1"/>
          </p:cNvSpPr>
          <p:nvPr>
            <p:ph type="sldNum" sz="quarter" idx="5"/>
          </p:nvPr>
        </p:nvSpPr>
        <p:spPr/>
        <p:txBody>
          <a:bodyPr/>
          <a:lstStyle/>
          <a:p>
            <a:fld id="{FF72B8BD-1431-4EAE-8FCF-3391E3D16BAA}" type="slidenum">
              <a:rPr lang="he-IL" smtClean="0"/>
              <a:t>19</a:t>
            </a:fld>
            <a:endParaRPr lang="he-IL"/>
          </a:p>
        </p:txBody>
      </p:sp>
    </p:spTree>
    <p:extLst>
      <p:ext uri="{BB962C8B-B14F-4D97-AF65-F5344CB8AC3E}">
        <p14:creationId xmlns:p14="http://schemas.microsoft.com/office/powerpoint/2010/main" val="531116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dirty="0"/>
              <a:t>1: עלי גביע, עלי כותרת, עלי ואבקנים. 2: משפחות צמחים, 3: קליפה, ציפה, זרע</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20</a:t>
            </a:fld>
            <a:endParaRPr lang="he-IL"/>
          </a:p>
        </p:txBody>
      </p:sp>
    </p:spTree>
    <p:extLst>
      <p:ext uri="{BB962C8B-B14F-4D97-AF65-F5344CB8AC3E}">
        <p14:creationId xmlns:p14="http://schemas.microsoft.com/office/powerpoint/2010/main" val="1544562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C9D82-6F3A-01D5-C844-74CBB4B291F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4227969-B505-0C04-413A-921D72825AB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0629A48-021B-90C8-F696-B272041A0DC8}"/>
              </a:ext>
            </a:extLst>
          </p:cNvPr>
          <p:cNvSpPr>
            <a:spLocks noGrp="1"/>
          </p:cNvSpPr>
          <p:nvPr>
            <p:ph type="body" idx="1"/>
          </p:nvPr>
        </p:nvSpPr>
        <p:spPr/>
        <p:txBody>
          <a:bodyPr/>
          <a:lstStyle/>
          <a:p>
            <a:r>
              <a:rPr lang="he-IL" b="1" dirty="0"/>
              <a:t>תשובות</a:t>
            </a:r>
          </a:p>
          <a:p>
            <a:r>
              <a:rPr lang="he-IL" dirty="0"/>
              <a:t>4: הפצת זרעים ופירות, 5: בעלי חיים, 6: בעלי חיים,  7: רוח,  8: מחזור החיים של הצמח </a:t>
            </a:r>
          </a:p>
        </p:txBody>
      </p:sp>
      <p:sp>
        <p:nvSpPr>
          <p:cNvPr id="4" name="מציין מיקום של מספר שקופית 3">
            <a:extLst>
              <a:ext uri="{FF2B5EF4-FFF2-40B4-BE49-F238E27FC236}">
                <a16:creationId xmlns:a16="http://schemas.microsoft.com/office/drawing/2014/main" id="{5E20642D-4B60-F535-8D5F-A5114D2FAD7F}"/>
              </a:ext>
            </a:extLst>
          </p:cNvPr>
          <p:cNvSpPr>
            <a:spLocks noGrp="1"/>
          </p:cNvSpPr>
          <p:nvPr>
            <p:ph type="sldNum" sz="quarter" idx="5"/>
          </p:nvPr>
        </p:nvSpPr>
        <p:spPr/>
        <p:txBody>
          <a:bodyPr/>
          <a:lstStyle/>
          <a:p>
            <a:fld id="{FF72B8BD-1431-4EAE-8FCF-3391E3D16BAA}" type="slidenum">
              <a:rPr lang="he-IL" smtClean="0"/>
              <a:t>21</a:t>
            </a:fld>
            <a:endParaRPr lang="he-IL"/>
          </a:p>
        </p:txBody>
      </p:sp>
    </p:spTree>
    <p:extLst>
      <p:ext uri="{BB962C8B-B14F-4D97-AF65-F5344CB8AC3E}">
        <p14:creationId xmlns:p14="http://schemas.microsoft.com/office/powerpoint/2010/main" val="510903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D75EE-5657-E541-76F2-88100BB550A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27309CB-4FB6-0EF6-E57D-82303517B32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DB22F7-4BB5-DE75-0371-2AE473A7EFE0}"/>
              </a:ext>
            </a:extLst>
          </p:cNvPr>
          <p:cNvSpPr>
            <a:spLocks noGrp="1"/>
          </p:cNvSpPr>
          <p:nvPr>
            <p:ph type="body" idx="1"/>
          </p:nvPr>
        </p:nvSpPr>
        <p:spPr/>
        <p:txBody>
          <a:bodyPr/>
          <a:lstStyle/>
          <a:p>
            <a:r>
              <a:rPr lang="he-IL" b="1" dirty="0"/>
              <a:t>תשובות</a:t>
            </a:r>
          </a:p>
          <a:p>
            <a:pPr marL="0" indent="0">
              <a:buNone/>
            </a:pPr>
            <a:r>
              <a:rPr lang="he-IL" dirty="0"/>
              <a:t>1: למאכל, ליצור רהיטים, לבניית בתים, ליצור תרופות, לנוי ועוד, 2: צמחי תרבות, 3: צמחי בר </a:t>
            </a:r>
          </a:p>
        </p:txBody>
      </p:sp>
      <p:sp>
        <p:nvSpPr>
          <p:cNvPr id="4" name="מציין מיקום של מספר שקופית 3">
            <a:extLst>
              <a:ext uri="{FF2B5EF4-FFF2-40B4-BE49-F238E27FC236}">
                <a16:creationId xmlns:a16="http://schemas.microsoft.com/office/drawing/2014/main" id="{A62A4854-2934-A960-3666-5487053571D6}"/>
              </a:ext>
            </a:extLst>
          </p:cNvPr>
          <p:cNvSpPr>
            <a:spLocks noGrp="1"/>
          </p:cNvSpPr>
          <p:nvPr>
            <p:ph type="sldNum" sz="quarter" idx="5"/>
          </p:nvPr>
        </p:nvSpPr>
        <p:spPr/>
        <p:txBody>
          <a:bodyPr/>
          <a:lstStyle/>
          <a:p>
            <a:fld id="{FF72B8BD-1431-4EAE-8FCF-3391E3D16BAA}" type="slidenum">
              <a:rPr lang="he-IL" smtClean="0"/>
              <a:t>22</a:t>
            </a:fld>
            <a:endParaRPr lang="he-IL"/>
          </a:p>
        </p:txBody>
      </p:sp>
    </p:spTree>
    <p:extLst>
      <p:ext uri="{BB962C8B-B14F-4D97-AF65-F5344CB8AC3E}">
        <p14:creationId xmlns:p14="http://schemas.microsoft.com/office/powerpoint/2010/main" val="291423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dirty="0"/>
              <a:t>5: ב, 6: ד, 7: ב, 8: ג </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5</a:t>
            </a:fld>
            <a:endParaRPr lang="he-IL"/>
          </a:p>
        </p:txBody>
      </p:sp>
    </p:spTree>
    <p:extLst>
      <p:ext uri="{BB962C8B-B14F-4D97-AF65-F5344CB8AC3E}">
        <p14:creationId xmlns:p14="http://schemas.microsoft.com/office/powerpoint/2010/main" val="110735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dirty="0"/>
              <a:t>1: הקפה, 2: שנה, 3: 365, 4: מחזורית, 5: זמן, 6: עונות, 7: חורף</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23</a:t>
            </a:fld>
            <a:endParaRPr lang="he-IL"/>
          </a:p>
        </p:txBody>
      </p:sp>
    </p:spTree>
    <p:extLst>
      <p:ext uri="{BB962C8B-B14F-4D97-AF65-F5344CB8AC3E}">
        <p14:creationId xmlns:p14="http://schemas.microsoft.com/office/powerpoint/2010/main" val="1515333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b="0" dirty="0"/>
              <a:t>1: יום, 2: לא, 3: לילה, 4: יממה, 5: צירו, 6: 24</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24</a:t>
            </a:fld>
            <a:endParaRPr lang="he-IL"/>
          </a:p>
        </p:txBody>
      </p:sp>
    </p:spTree>
    <p:extLst>
      <p:ext uri="{BB962C8B-B14F-4D97-AF65-F5344CB8AC3E}">
        <p14:creationId xmlns:p14="http://schemas.microsoft.com/office/powerpoint/2010/main" val="2823437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b="0" dirty="0"/>
              <a:t>1: הקפה, 2: חודש, 3: </a:t>
            </a:r>
            <a:r>
              <a:rPr lang="he-IL" dirty="0"/>
              <a:t>29.5, 4: </a:t>
            </a:r>
            <a:r>
              <a:rPr lang="he-IL" b="0" dirty="0"/>
              <a:t>הירח, 5: מופעי, 6: מלא</a:t>
            </a:r>
          </a:p>
          <a:p>
            <a:r>
              <a:rPr lang="he-IL" b="0" baseline="0" dirty="0"/>
              <a:t> 7: </a:t>
            </a:r>
            <a:r>
              <a:rPr lang="he-IL" b="0" dirty="0"/>
              <a:t>מחזורית</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25</a:t>
            </a:fld>
            <a:endParaRPr lang="he-IL"/>
          </a:p>
        </p:txBody>
      </p:sp>
    </p:spTree>
    <p:extLst>
      <p:ext uri="{BB962C8B-B14F-4D97-AF65-F5344CB8AC3E}">
        <p14:creationId xmlns:p14="http://schemas.microsoft.com/office/powerpoint/2010/main" val="364603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6F34F-4EDF-AA81-9E32-7C550E5883F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06B5300-A07B-FA25-BDA3-FDFA146C41E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CB1FFAD-A6F1-95F2-22DD-D3E0EF19CB5A}"/>
              </a:ext>
            </a:extLst>
          </p:cNvPr>
          <p:cNvSpPr>
            <a:spLocks noGrp="1"/>
          </p:cNvSpPr>
          <p:nvPr>
            <p:ph type="body" idx="1"/>
          </p:nvPr>
        </p:nvSpPr>
        <p:spPr/>
        <p:txBody>
          <a:bodyPr/>
          <a:lstStyle/>
          <a:p>
            <a:r>
              <a:rPr lang="he-IL" b="1" dirty="0"/>
              <a:t>תשובות</a:t>
            </a:r>
          </a:p>
          <a:p>
            <a:r>
              <a:rPr lang="he-IL" dirty="0"/>
              <a:t>9: א, 10: א, 11: ב</a:t>
            </a:r>
          </a:p>
        </p:txBody>
      </p:sp>
      <p:sp>
        <p:nvSpPr>
          <p:cNvPr id="4" name="מציין מיקום של מספר שקופית 3">
            <a:extLst>
              <a:ext uri="{FF2B5EF4-FFF2-40B4-BE49-F238E27FC236}">
                <a16:creationId xmlns:a16="http://schemas.microsoft.com/office/drawing/2014/main" id="{41922790-BD9D-E999-553D-B846A7DB1856}"/>
              </a:ext>
            </a:extLst>
          </p:cNvPr>
          <p:cNvSpPr>
            <a:spLocks noGrp="1"/>
          </p:cNvSpPr>
          <p:nvPr>
            <p:ph type="sldNum" sz="quarter" idx="5"/>
          </p:nvPr>
        </p:nvSpPr>
        <p:spPr/>
        <p:txBody>
          <a:bodyPr/>
          <a:lstStyle/>
          <a:p>
            <a:fld id="{FF72B8BD-1431-4EAE-8FCF-3391E3D16BAA}" type="slidenum">
              <a:rPr lang="he-IL" smtClean="0"/>
              <a:t>6</a:t>
            </a:fld>
            <a:endParaRPr lang="he-IL"/>
          </a:p>
        </p:txBody>
      </p:sp>
    </p:spTree>
    <p:extLst>
      <p:ext uri="{BB962C8B-B14F-4D97-AF65-F5344CB8AC3E}">
        <p14:creationId xmlns:p14="http://schemas.microsoft.com/office/powerpoint/2010/main" val="4152420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r>
              <a:rPr lang="he-IL" b="0" dirty="0"/>
              <a:t>1: ב, 2: ג </a:t>
            </a:r>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7</a:t>
            </a:fld>
            <a:endParaRPr lang="he-IL"/>
          </a:p>
        </p:txBody>
      </p:sp>
    </p:spTree>
    <p:extLst>
      <p:ext uri="{BB962C8B-B14F-4D97-AF65-F5344CB8AC3E}">
        <p14:creationId xmlns:p14="http://schemas.microsoft.com/office/powerpoint/2010/main" val="102045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3F977-DC49-8A5A-B9B2-AE2D3E13EC5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10B0EE7-08E8-3A70-1CE1-7000A576FEC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D3875C2-77CF-6565-BF58-E8BD17E07EF9}"/>
              </a:ext>
            </a:extLst>
          </p:cNvPr>
          <p:cNvSpPr>
            <a:spLocks noGrp="1"/>
          </p:cNvSpPr>
          <p:nvPr>
            <p:ph type="body" idx="1"/>
          </p:nvPr>
        </p:nvSpPr>
        <p:spPr/>
        <p:txBody>
          <a:bodyPr/>
          <a:lstStyle/>
          <a:p>
            <a:r>
              <a:rPr lang="he-IL" b="1" dirty="0"/>
              <a:t>תשובות</a:t>
            </a:r>
          </a:p>
          <a:p>
            <a:r>
              <a:rPr lang="he-IL" b="0" dirty="0"/>
              <a:t>3: ג, 4: ב, 5: א</a:t>
            </a:r>
          </a:p>
        </p:txBody>
      </p:sp>
      <p:sp>
        <p:nvSpPr>
          <p:cNvPr id="4" name="מציין מיקום של מספר שקופית 3">
            <a:extLst>
              <a:ext uri="{FF2B5EF4-FFF2-40B4-BE49-F238E27FC236}">
                <a16:creationId xmlns:a16="http://schemas.microsoft.com/office/drawing/2014/main" id="{5987E94D-3125-D684-90CA-6FDCE6ABC92F}"/>
              </a:ext>
            </a:extLst>
          </p:cNvPr>
          <p:cNvSpPr>
            <a:spLocks noGrp="1"/>
          </p:cNvSpPr>
          <p:nvPr>
            <p:ph type="sldNum" sz="quarter" idx="5"/>
          </p:nvPr>
        </p:nvSpPr>
        <p:spPr/>
        <p:txBody>
          <a:bodyPr/>
          <a:lstStyle/>
          <a:p>
            <a:fld id="{FF72B8BD-1431-4EAE-8FCF-3391E3D16BAA}" type="slidenum">
              <a:rPr lang="he-IL" smtClean="0"/>
              <a:t>8</a:t>
            </a:fld>
            <a:endParaRPr lang="he-IL"/>
          </a:p>
        </p:txBody>
      </p:sp>
    </p:spTree>
    <p:extLst>
      <p:ext uri="{BB962C8B-B14F-4D97-AF65-F5344CB8AC3E}">
        <p14:creationId xmlns:p14="http://schemas.microsoft.com/office/powerpoint/2010/main" val="2520462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1: סביבה, 2: פסולת, 3: מחזור, 4: </a:t>
            </a:r>
            <a:r>
              <a:rPr lang="he-IL" sz="1200" dirty="0">
                <a:effectLst/>
                <a:latin typeface="David" panose="020E0502060401010101" pitchFamily="34" charset="-79"/>
                <a:cs typeface="David" panose="020E0502060401010101" pitchFamily="34" charset="-79"/>
              </a:rPr>
              <a:t>שימוש חוזר, 5. פסולת</a:t>
            </a:r>
            <a:endParaRPr lang="he-IL" sz="1200" dirty="0">
              <a:latin typeface="David" panose="020E0502060401010101" pitchFamily="34" charset="-79"/>
              <a:cs typeface="David" panose="020E0502060401010101" pitchFamily="34" charset="-79"/>
            </a:endParaRPr>
          </a:p>
          <a:p>
            <a:pPr marL="228600" indent="-228600">
              <a:buAutoNum type="arabicPeriod"/>
            </a:pPr>
            <a:endParaRPr lang="he-IL" dirty="0"/>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9</a:t>
            </a:fld>
            <a:endParaRPr lang="he-IL"/>
          </a:p>
        </p:txBody>
      </p:sp>
    </p:spTree>
    <p:extLst>
      <p:ext uri="{BB962C8B-B14F-4D97-AF65-F5344CB8AC3E}">
        <p14:creationId xmlns:p14="http://schemas.microsoft.com/office/powerpoint/2010/main" val="218854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effectLst/>
              </a:rPr>
              <a:t>תשובות</a:t>
            </a:r>
          </a:p>
          <a:p>
            <a:r>
              <a:rPr lang="he-IL" b="0" dirty="0">
                <a:effectLst/>
              </a:rPr>
              <a:t>1</a:t>
            </a:r>
            <a:r>
              <a:rPr lang="he-IL" b="1" dirty="0">
                <a:effectLst/>
              </a:rPr>
              <a:t>: </a:t>
            </a:r>
            <a:r>
              <a:rPr lang="he-IL" dirty="0">
                <a:effectLst/>
              </a:rPr>
              <a:t>עץ, 2: פחם עץ, 3: פחם אבן, 4: נפט גולמי, 5: שמש </a:t>
            </a:r>
            <a:endParaRPr lang="he-IL" dirty="0"/>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10</a:t>
            </a:fld>
            <a:endParaRPr lang="he-IL"/>
          </a:p>
        </p:txBody>
      </p:sp>
    </p:spTree>
    <p:extLst>
      <p:ext uri="{BB962C8B-B14F-4D97-AF65-F5344CB8AC3E}">
        <p14:creationId xmlns:p14="http://schemas.microsoft.com/office/powerpoint/2010/main" val="3251855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9CEED-F737-9B34-F628-1FF9394BA31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BE69B69-B444-F45E-D5C4-FDF21D49CAD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89AED50-3C77-02F8-AF65-EF1E9CB4FE5C}"/>
              </a:ext>
            </a:extLst>
          </p:cNvPr>
          <p:cNvSpPr>
            <a:spLocks noGrp="1"/>
          </p:cNvSpPr>
          <p:nvPr>
            <p:ph type="body" idx="1"/>
          </p:nvPr>
        </p:nvSpPr>
        <p:spPr/>
        <p:txBody>
          <a:bodyPr/>
          <a:lstStyle/>
          <a:p>
            <a:r>
              <a:rPr lang="he-IL" b="1" dirty="0">
                <a:effectLst/>
              </a:rPr>
              <a:t>תשובות</a:t>
            </a:r>
          </a:p>
          <a:p>
            <a:r>
              <a:rPr lang="he-IL" b="0" dirty="0">
                <a:effectLst/>
              </a:rPr>
              <a:t>6: רוח, 7: חומרים בעירים, 8: חומרים דליקים, 9: אור וחום,  10: חומר חסין אש</a:t>
            </a:r>
            <a:endParaRPr lang="he-IL" b="0" dirty="0"/>
          </a:p>
        </p:txBody>
      </p:sp>
      <p:sp>
        <p:nvSpPr>
          <p:cNvPr id="4" name="מציין מיקום של מספר שקופית 3">
            <a:extLst>
              <a:ext uri="{FF2B5EF4-FFF2-40B4-BE49-F238E27FC236}">
                <a16:creationId xmlns:a16="http://schemas.microsoft.com/office/drawing/2014/main" id="{834E81CE-E0A1-1F71-3412-4371D12B52A2}"/>
              </a:ext>
            </a:extLst>
          </p:cNvPr>
          <p:cNvSpPr>
            <a:spLocks noGrp="1"/>
          </p:cNvSpPr>
          <p:nvPr>
            <p:ph type="sldNum" sz="quarter" idx="5"/>
          </p:nvPr>
        </p:nvSpPr>
        <p:spPr/>
        <p:txBody>
          <a:bodyPr/>
          <a:lstStyle/>
          <a:p>
            <a:fld id="{FF72B8BD-1431-4EAE-8FCF-3391E3D16BAA}" type="slidenum">
              <a:rPr lang="he-IL" smtClean="0"/>
              <a:t>11</a:t>
            </a:fld>
            <a:endParaRPr lang="he-IL"/>
          </a:p>
        </p:txBody>
      </p:sp>
    </p:spTree>
    <p:extLst>
      <p:ext uri="{BB962C8B-B14F-4D97-AF65-F5344CB8AC3E}">
        <p14:creationId xmlns:p14="http://schemas.microsoft.com/office/powerpoint/2010/main" val="416656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תשובות</a:t>
            </a:r>
          </a:p>
          <a:p>
            <a:pPr marL="0" indent="0">
              <a:buNone/>
            </a:pPr>
            <a:r>
              <a:rPr lang="he-IL" dirty="0"/>
              <a:t>11: חומרי דלק, 12: חום להצתה, חומר בעיר, חמצן, 13: עשן, פיח, אפר, גזים רעילים</a:t>
            </a:r>
          </a:p>
          <a:p>
            <a:pPr marL="228600" indent="-228600">
              <a:buAutoNum type="arabicPeriod"/>
            </a:pPr>
            <a:endParaRPr lang="he-IL" dirty="0"/>
          </a:p>
        </p:txBody>
      </p:sp>
      <p:sp>
        <p:nvSpPr>
          <p:cNvPr id="4" name="מציין מיקום של מספר שקופית 3"/>
          <p:cNvSpPr>
            <a:spLocks noGrp="1"/>
          </p:cNvSpPr>
          <p:nvPr>
            <p:ph type="sldNum" sz="quarter" idx="5"/>
          </p:nvPr>
        </p:nvSpPr>
        <p:spPr/>
        <p:txBody>
          <a:bodyPr/>
          <a:lstStyle/>
          <a:p>
            <a:fld id="{FF72B8BD-1431-4EAE-8FCF-3391E3D16BAA}" type="slidenum">
              <a:rPr lang="he-IL" smtClean="0"/>
              <a:t>12</a:t>
            </a:fld>
            <a:endParaRPr lang="he-IL"/>
          </a:p>
        </p:txBody>
      </p:sp>
    </p:spTree>
    <p:extLst>
      <p:ext uri="{BB962C8B-B14F-4D97-AF65-F5344CB8AC3E}">
        <p14:creationId xmlns:p14="http://schemas.microsoft.com/office/powerpoint/2010/main" val="94376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5369A7-856D-D674-0DEF-DDF4CB33315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A9B8753-EC7B-2D56-20C4-F15093FC7E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F1B9E164-D856-C595-9C2B-280C1456B57F}"/>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A0F8E6BF-A443-BEE0-ACC4-7BB1ACE4342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877E74B-B06F-3381-F463-A8769025C585}"/>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3506147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1E30B7F-D571-D503-D8E9-D7DB3D994D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1968D32-7EE1-1F62-95ED-69A953A4CBFB}"/>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A60901-3CF9-381E-3015-70D5EAFBAEA5}"/>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D8C78993-49EF-AC5D-EAB8-A735D9453FB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7B7D30F-AC92-B579-E3F1-4ED186061E7F}"/>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405494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6E835B70-4C86-2FAA-5E1A-6C4D4026F187}"/>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046710E2-EA54-C3D3-D785-BAFCBE6FC389}"/>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AFBA4A4-9EED-671D-649E-7F0424A3A955}"/>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C94DD848-6F08-37CC-5EDB-C3FD353EAE4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F0FC982-DC0B-CDA5-3646-5B7222BCA505}"/>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320946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5C6B3E-111D-8F76-04B2-31B947AA8F9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AAC2F12-8305-4356-3BDA-86EEE87503FB}"/>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F3F4D31-5F54-5D7F-8977-2590339C6BDF}"/>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3695CBE3-9E94-D3D6-6DC3-1FFFFA06E5F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A25726-70A3-FAAE-98C8-CDACA77C935F}"/>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417842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6E806D6-BDB9-A920-6339-361FA08B47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E17AB40-847F-D023-45F2-AE76E9EF63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6A4F5A4-8496-D1CB-4100-364330E2E4B5}"/>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0128F2F9-B951-968C-BD18-EA75D7804E9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5FCDC38-490A-D682-F0A2-5D6AEC4EF7E9}"/>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58062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17055E5-E72C-6412-8D90-3CDA4ABB87D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929AE76-2461-7F0F-A383-51E2FABC6D6C}"/>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AFC5ED5-A5BB-DBC5-8F65-94339B88967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5AA06E9F-3498-CA17-E665-8B91268337C4}"/>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6" name="מציין מיקום של כותרת תחתונה 5">
            <a:extLst>
              <a:ext uri="{FF2B5EF4-FFF2-40B4-BE49-F238E27FC236}">
                <a16:creationId xmlns:a16="http://schemas.microsoft.com/office/drawing/2014/main" id="{CBCAB200-1651-C63D-5480-F4A78132B6A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51473DE-AA67-AAE1-1698-E8F94DF7BD9C}"/>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236158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2FB650-3EC7-6CE6-4167-4EAF15A4951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0203B1A-1E6C-A657-5864-0B4AF3ECB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789CE694-C53F-59B1-D055-32DE9B92ACC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A408B25-ABB8-7725-CAD5-A9A3F5433E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145A566-A950-C6B4-00A6-0C55A80C858A}"/>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9FBBC77-9154-52DE-1D60-5F12AF78A1D3}"/>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8" name="מציין מיקום של כותרת תחתונה 7">
            <a:extLst>
              <a:ext uri="{FF2B5EF4-FFF2-40B4-BE49-F238E27FC236}">
                <a16:creationId xmlns:a16="http://schemas.microsoft.com/office/drawing/2014/main" id="{482AC218-F53E-58E2-AAF7-D1CBC723CF2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5C6D76-8CEF-0218-660A-A35A4E354F6A}"/>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82152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95E95F-B8B1-E8DC-C4FF-63C6AF48E49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C1E61D7-E068-B79D-581B-346250305042}"/>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4" name="מציין מיקום של כותרת תחתונה 3">
            <a:extLst>
              <a:ext uri="{FF2B5EF4-FFF2-40B4-BE49-F238E27FC236}">
                <a16:creationId xmlns:a16="http://schemas.microsoft.com/office/drawing/2014/main" id="{C2BC17AD-E7D9-841F-018A-05726F2CE59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15FC0B7-BFD3-5C27-B8DA-C0D74173FBC1}"/>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16839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6037646-8DE3-C185-497F-07611F90E1D7}"/>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3" name="מציין מיקום של כותרת תחתונה 2">
            <a:extLst>
              <a:ext uri="{FF2B5EF4-FFF2-40B4-BE49-F238E27FC236}">
                <a16:creationId xmlns:a16="http://schemas.microsoft.com/office/drawing/2014/main" id="{EF46C5E3-459D-9F9F-94F7-022CFA8822F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F03AF2D-AFAB-C79B-463F-34EDF5F52D88}"/>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100370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E29768-2849-C98E-D67B-91B97D5E2BD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00B13D4-0D82-8DD5-18C0-0BEDC2D0E6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BB9FDDA-D352-1782-A76B-3B7340C72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653CB9B-365B-D448-7129-05C1D6B9DF7B}"/>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6" name="מציין מיקום של כותרת תחתונה 5">
            <a:extLst>
              <a:ext uri="{FF2B5EF4-FFF2-40B4-BE49-F238E27FC236}">
                <a16:creationId xmlns:a16="http://schemas.microsoft.com/office/drawing/2014/main" id="{433660B4-8E7F-4BC5-A810-69739CAC592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175CFFA-D9E8-3B4C-6E99-AF3CEE357545}"/>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157444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025ABD-3AB0-9C36-BECE-6F88272A3D8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A62A1862-BFC1-7967-732C-2A15FCE2A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B419697-D7FB-DD19-DD8E-5CCD16116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BD7A53-EC1E-F36C-0366-2E0C7647BCE5}"/>
              </a:ext>
            </a:extLst>
          </p:cNvPr>
          <p:cNvSpPr>
            <a:spLocks noGrp="1"/>
          </p:cNvSpPr>
          <p:nvPr>
            <p:ph type="dt" sz="half" idx="10"/>
          </p:nvPr>
        </p:nvSpPr>
        <p:spPr/>
        <p:txBody>
          <a:bodyPr/>
          <a:lstStyle/>
          <a:p>
            <a:fld id="{2D73D181-AC5B-42E9-B9AF-B1D7A114749D}" type="datetimeFigureOut">
              <a:rPr lang="he-IL" smtClean="0"/>
              <a:t>כ"ג/אייר/תשפ"ו</a:t>
            </a:fld>
            <a:endParaRPr lang="he-IL"/>
          </a:p>
        </p:txBody>
      </p:sp>
      <p:sp>
        <p:nvSpPr>
          <p:cNvPr id="6" name="מציין מיקום של כותרת תחתונה 5">
            <a:extLst>
              <a:ext uri="{FF2B5EF4-FFF2-40B4-BE49-F238E27FC236}">
                <a16:creationId xmlns:a16="http://schemas.microsoft.com/office/drawing/2014/main" id="{25AB419B-A2B1-538D-022C-10B032BD5C9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B61660D-BA19-9934-F035-B80CE520C8F4}"/>
              </a:ext>
            </a:extLst>
          </p:cNvPr>
          <p:cNvSpPr>
            <a:spLocks noGrp="1"/>
          </p:cNvSpPr>
          <p:nvPr>
            <p:ph type="sldNum" sz="quarter" idx="12"/>
          </p:nvPr>
        </p:nvSpPr>
        <p:spPr/>
        <p:txBody>
          <a:bodyPr/>
          <a:lstStyle/>
          <a:p>
            <a:fld id="{0100BE56-CD21-4B3D-9D61-40CEDFD133C7}" type="slidenum">
              <a:rPr lang="he-IL" smtClean="0"/>
              <a:t>‹#›</a:t>
            </a:fld>
            <a:endParaRPr lang="he-IL"/>
          </a:p>
        </p:txBody>
      </p:sp>
    </p:spTree>
    <p:extLst>
      <p:ext uri="{BB962C8B-B14F-4D97-AF65-F5344CB8AC3E}">
        <p14:creationId xmlns:p14="http://schemas.microsoft.com/office/powerpoint/2010/main" val="1006789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980F2AB-0A56-6680-46FE-A64232D055C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2751DE4-1A3C-8B6E-3002-99C68C5AEAA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48817D7-62DC-3AA0-6E5F-DE892FD2BB4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73D181-AC5B-42E9-B9AF-B1D7A114749D}"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16BEC1B1-495A-463F-63A7-24F83675D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B601D5E-6A98-FE7B-7898-A588B99F0EE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100BE56-CD21-4B3D-9D61-40CEDFD133C7}" type="slidenum">
              <a:rPr lang="he-IL" smtClean="0"/>
              <a:t>‹#›</a:t>
            </a:fld>
            <a:endParaRPr lang="he-IL"/>
          </a:p>
        </p:txBody>
      </p:sp>
    </p:spTree>
    <p:extLst>
      <p:ext uri="{BB962C8B-B14F-4D97-AF65-F5344CB8AC3E}">
        <p14:creationId xmlns:p14="http://schemas.microsoft.com/office/powerpoint/2010/main" val="3237974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964CEA-F9E6-0AF1-1CC8-8904FAA675AF}"/>
              </a:ext>
            </a:extLst>
          </p:cNvPr>
          <p:cNvSpPr>
            <a:spLocks noGrp="1"/>
          </p:cNvSpPr>
          <p:nvPr>
            <p:ph type="ctrTitle"/>
          </p:nvPr>
        </p:nvSpPr>
        <p:spPr>
          <a:xfrm>
            <a:off x="1554480" y="-1045027"/>
            <a:ext cx="8804365" cy="4327956"/>
          </a:xfrm>
        </p:spPr>
        <p:txBody>
          <a:bodyPr>
            <a:normAutofit/>
          </a:bodyPr>
          <a:lstStyle/>
          <a:p>
            <a:pPr rtl="1">
              <a:lnSpc>
                <a:spcPct val="115000"/>
              </a:lnSpc>
              <a:spcAft>
                <a:spcPts val="1000"/>
              </a:spcAft>
            </a:pP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טריוויה מדע וטכנולוגיה</a:t>
            </a:r>
            <a:b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b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כיתה ג</a:t>
            </a: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0C22059B-3A60-1045-741C-6CFFB24643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EF310F0C-8C89-06F6-9D88-E9F51EFC6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Rectangle 1">
            <a:extLst>
              <a:ext uri="{FF2B5EF4-FFF2-40B4-BE49-F238E27FC236}">
                <a16:creationId xmlns:a16="http://schemas.microsoft.com/office/drawing/2014/main" id="{D92B3B1A-5F8B-4FAC-039B-82F0C9783B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04C73CC0-1F2E-751B-7D10-1E6ADB3D498E}"/>
              </a:ext>
            </a:extLst>
          </p:cNvPr>
          <p:cNvPicPr>
            <a:picLocks noChangeAspect="1"/>
          </p:cNvPicPr>
          <p:nvPr/>
        </p:nvPicPr>
        <p:blipFill>
          <a:blip r:embed="rId4"/>
          <a:stretch>
            <a:fillRect/>
          </a:stretch>
        </p:blipFill>
        <p:spPr>
          <a:xfrm>
            <a:off x="2918190" y="2138189"/>
            <a:ext cx="6121308" cy="4327956"/>
          </a:xfrm>
          <a:prstGeom prst="rect">
            <a:avLst/>
          </a:prstGeom>
        </p:spPr>
      </p:pic>
      <p:sp>
        <p:nvSpPr>
          <p:cNvPr id="3" name="תיבת טקסט 2">
            <a:extLst>
              <a:ext uri="{FF2B5EF4-FFF2-40B4-BE49-F238E27FC236}">
                <a16:creationId xmlns:a16="http://schemas.microsoft.com/office/drawing/2014/main" id="{9426CAB5-0E4B-1630-0995-4AE5C2331F6B}"/>
              </a:ext>
            </a:extLst>
          </p:cNvPr>
          <p:cNvSpPr txBox="1"/>
          <p:nvPr/>
        </p:nvSpPr>
        <p:spPr>
          <a:xfrm>
            <a:off x="9475595" y="5819814"/>
            <a:ext cx="2190541" cy="923330"/>
          </a:xfrm>
          <a:prstGeom prst="rect">
            <a:avLst/>
          </a:prstGeom>
          <a:noFill/>
        </p:spPr>
        <p:txBody>
          <a:bodyPr wrap="square" rtlCol="1">
            <a:spAutoFit/>
          </a:bodyPr>
          <a:lstStyle/>
          <a:p>
            <a:r>
              <a:rPr lang="he-IL" dirty="0"/>
              <a:t>מקור התמונות במצגת זו הוא מ</a:t>
            </a:r>
            <a:r>
              <a:rPr lang="en-US" dirty="0" err="1"/>
              <a:t>pixabay</a:t>
            </a:r>
            <a:r>
              <a:rPr lang="en-US" dirty="0"/>
              <a:t>-</a:t>
            </a:r>
          </a:p>
          <a:p>
            <a:r>
              <a:rPr lang="he-IL" dirty="0"/>
              <a:t>ובינה מלאכותית</a:t>
            </a:r>
          </a:p>
        </p:txBody>
      </p:sp>
    </p:spTree>
    <p:extLst>
      <p:ext uri="{BB962C8B-B14F-4D97-AF65-F5344CB8AC3E}">
        <p14:creationId xmlns:p14="http://schemas.microsoft.com/office/powerpoint/2010/main" val="204659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701F1-2A45-6704-43FF-0AA89D1774DD}"/>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A71D01A0-5F10-F23A-52AA-AD879DC742F3}"/>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2" name="תיבת טקסט 1">
            <a:extLst>
              <a:ext uri="{FF2B5EF4-FFF2-40B4-BE49-F238E27FC236}">
                <a16:creationId xmlns:a16="http://schemas.microsoft.com/office/drawing/2014/main" id="{79BC5F33-ED24-9F07-410D-C6A7FA04C509}"/>
              </a:ext>
            </a:extLst>
          </p:cNvPr>
          <p:cNvSpPr txBox="1"/>
          <p:nvPr/>
        </p:nvSpPr>
        <p:spPr>
          <a:xfrm>
            <a:off x="4023804" y="320160"/>
            <a:ext cx="6599360"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חומרי דלק בפעולה</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pic>
        <p:nvPicPr>
          <p:cNvPr id="14" name="תמונה 13">
            <a:extLst>
              <a:ext uri="{FF2B5EF4-FFF2-40B4-BE49-F238E27FC236}">
                <a16:creationId xmlns:a16="http://schemas.microsoft.com/office/drawing/2014/main" id="{F2C766BE-8283-D092-FE5D-901FE1851CD8}"/>
              </a:ext>
            </a:extLst>
          </p:cNvPr>
          <p:cNvPicPr>
            <a:picLocks noChangeAspect="1"/>
          </p:cNvPicPr>
          <p:nvPr/>
        </p:nvPicPr>
        <p:blipFill>
          <a:blip r:embed="rId3"/>
          <a:stretch>
            <a:fillRect/>
          </a:stretch>
        </p:blipFill>
        <p:spPr>
          <a:xfrm>
            <a:off x="862561" y="490031"/>
            <a:ext cx="3791552" cy="3072821"/>
          </a:xfrm>
          <a:prstGeom prst="rect">
            <a:avLst/>
          </a:prstGeom>
        </p:spPr>
      </p:pic>
      <p:pic>
        <p:nvPicPr>
          <p:cNvPr id="17" name="Picture 4">
            <a:extLst>
              <a:ext uri="{FF2B5EF4-FFF2-40B4-BE49-F238E27FC236}">
                <a16:creationId xmlns:a16="http://schemas.microsoft.com/office/drawing/2014/main" id="{DA0BFA33-2B41-9BC4-DD54-EE3F4CE108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8" name="Picture 2">
            <a:extLst>
              <a:ext uri="{FF2B5EF4-FFF2-40B4-BE49-F238E27FC236}">
                <a16:creationId xmlns:a16="http://schemas.microsoft.com/office/drawing/2014/main" id="{C7F95E18-45E9-D60D-9718-7E9580C549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8" name="תמונה 7">
            <a:extLst>
              <a:ext uri="{FF2B5EF4-FFF2-40B4-BE49-F238E27FC236}">
                <a16:creationId xmlns:a16="http://schemas.microsoft.com/office/drawing/2014/main" id="{78D8BFD1-6FF8-F3BD-2414-B1A3FA8FE4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41235" y="2923125"/>
            <a:ext cx="3585217" cy="3573444"/>
          </a:xfrm>
          <a:prstGeom prst="rect">
            <a:avLst/>
          </a:prstGeom>
        </p:spPr>
      </p:pic>
      <p:sp>
        <p:nvSpPr>
          <p:cNvPr id="9" name="תיבת טקסט 8">
            <a:extLst>
              <a:ext uri="{FF2B5EF4-FFF2-40B4-BE49-F238E27FC236}">
                <a16:creationId xmlns:a16="http://schemas.microsoft.com/office/drawing/2014/main" id="{6D230322-0965-1BC1-497C-3D0593D51841}"/>
              </a:ext>
            </a:extLst>
          </p:cNvPr>
          <p:cNvSpPr txBox="1"/>
          <p:nvPr/>
        </p:nvSpPr>
        <p:spPr>
          <a:xfrm>
            <a:off x="2677886" y="1637026"/>
            <a:ext cx="9416143" cy="4478149"/>
          </a:xfrm>
          <a:prstGeom prst="rect">
            <a:avLst/>
          </a:prstGeom>
          <a:noFill/>
        </p:spPr>
        <p:txBody>
          <a:bodyPr wrap="square">
            <a:spAutoFit/>
          </a:bodyPr>
          <a:lstStyle/>
          <a:p>
            <a:pPr>
              <a:lnSpc>
                <a:spcPct val="150000"/>
              </a:lnSpc>
            </a:pPr>
            <a:r>
              <a:rPr lang="he-IL" sz="2400" dirty="0">
                <a:effectLst/>
                <a:latin typeface="David" panose="020E0502060401010101" pitchFamily="34" charset="-79"/>
                <a:cs typeface="David" panose="020E0502060401010101" pitchFamily="34" charset="-79"/>
              </a:rPr>
              <a:t>1. אני חומר דלק שהיה בשימוש רב בעבר. </a:t>
            </a:r>
            <a:r>
              <a:rPr lang="he-IL" sz="2400" b="1" dirty="0">
                <a:effectLst/>
                <a:latin typeface="David" panose="020E0502060401010101" pitchFamily="34" charset="-79"/>
                <a:cs typeface="David" panose="020E0502060401010101" pitchFamily="34" charset="-79"/>
              </a:rPr>
              <a:t>מי אני?</a:t>
            </a:r>
          </a:p>
          <a:p>
            <a:pPr>
              <a:lnSpc>
                <a:spcPct val="150000"/>
              </a:lnSpc>
            </a:pPr>
            <a:r>
              <a:rPr lang="he-IL" sz="2400" dirty="0">
                <a:effectLst/>
                <a:latin typeface="David" panose="020E0502060401010101" pitchFamily="34" charset="-79"/>
                <a:cs typeface="David" panose="020E0502060401010101" pitchFamily="34" charset="-79"/>
              </a:rPr>
              <a:t>    השתמשו בי להדלקת מדורה, לבישול ולהארה. </a:t>
            </a:r>
            <a:r>
              <a:rPr lang="he-IL" sz="2400" b="1" dirty="0">
                <a:effectLst/>
                <a:latin typeface="David" panose="020E0502060401010101" pitchFamily="34" charset="-79"/>
                <a:cs typeface="David" panose="020E0502060401010101" pitchFamily="34" charset="-79"/>
              </a:rPr>
              <a:t>מי אני? </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2. אני חומר דלק שמכינים מעץ. כשמדליקים אותי אני הופך </a:t>
            </a:r>
          </a:p>
          <a:p>
            <a:pPr>
              <a:lnSpc>
                <a:spcPct val="150000"/>
              </a:lnSpc>
            </a:pPr>
            <a:r>
              <a:rPr lang="he-IL" sz="2400" dirty="0">
                <a:latin typeface="David" panose="020E0502060401010101" pitchFamily="34" charset="-79"/>
                <a:cs typeface="David" panose="020E0502060401010101" pitchFamily="34" charset="-79"/>
              </a:rPr>
              <a:t>    </a:t>
            </a:r>
            <a:r>
              <a:rPr lang="he-IL" sz="2400" dirty="0">
                <a:effectLst/>
                <a:latin typeface="David" panose="020E0502060401010101" pitchFamily="34" charset="-79"/>
                <a:cs typeface="David" panose="020E0502060401010101" pitchFamily="34" charset="-79"/>
              </a:rPr>
              <a:t>לגחלים חמות. </a:t>
            </a:r>
            <a:r>
              <a:rPr lang="he-IL" sz="2400" b="1" dirty="0">
                <a:effectLst/>
                <a:latin typeface="David" panose="020E0502060401010101" pitchFamily="34" charset="-79"/>
                <a:cs typeface="David" panose="020E0502060401010101" pitchFamily="34" charset="-79"/>
              </a:rPr>
              <a:t>מי אני? </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3. אני חומר דלק שחוצבים ממעמקי האדמה.</a:t>
            </a:r>
            <a:r>
              <a:rPr lang="he-IL" sz="2400" b="1" dirty="0">
                <a:effectLst/>
                <a:latin typeface="David" panose="020E0502060401010101" pitchFamily="34" charset="-79"/>
                <a:cs typeface="David" panose="020E0502060401010101" pitchFamily="34" charset="-79"/>
              </a:rPr>
              <a:t> מי אני?</a:t>
            </a:r>
          </a:p>
          <a:p>
            <a:pPr>
              <a:lnSpc>
                <a:spcPct val="150000"/>
              </a:lnSpc>
            </a:pPr>
            <a:r>
              <a:rPr lang="he-IL" sz="2400" dirty="0">
                <a:latin typeface="David" panose="020E0502060401010101" pitchFamily="34" charset="-79"/>
                <a:cs typeface="David" panose="020E0502060401010101" pitchFamily="34" charset="-79"/>
              </a:rPr>
              <a:t>    </a:t>
            </a:r>
            <a:r>
              <a:rPr lang="he-IL" sz="2400" dirty="0">
                <a:effectLst/>
                <a:latin typeface="David" panose="020E0502060401010101" pitchFamily="34" charset="-79"/>
                <a:cs typeface="David" panose="020E0502060401010101" pitchFamily="34" charset="-79"/>
              </a:rPr>
              <a:t>בעבר שימשתי להנעת רכבות. היום אני משמש להפקת חשמל ללקוחות. </a:t>
            </a:r>
            <a:r>
              <a:rPr lang="he-IL" sz="2400" b="1" dirty="0">
                <a:effectLst/>
                <a:latin typeface="David" panose="020E0502060401010101" pitchFamily="34" charset="-79"/>
                <a:cs typeface="David" panose="020E0502060401010101" pitchFamily="34" charset="-79"/>
              </a:rPr>
              <a:t>מי אני? </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4. אני נוזל שחור ששואבים מהאדמה. ממני מכינים בנזין, סולר וגז בישול. </a:t>
            </a:r>
            <a:r>
              <a:rPr lang="he-IL" sz="2400" b="1" dirty="0">
                <a:effectLst/>
                <a:latin typeface="David" panose="020E0502060401010101" pitchFamily="34" charset="-79"/>
                <a:cs typeface="David" panose="020E0502060401010101" pitchFamily="34" charset="-79"/>
              </a:rPr>
              <a:t>מי אני? </a:t>
            </a:r>
          </a:p>
          <a:p>
            <a:pPr>
              <a:lnSpc>
                <a:spcPct val="150000"/>
              </a:lnSpc>
            </a:pPr>
            <a:r>
              <a:rPr lang="he-IL" sz="2400" dirty="0">
                <a:effectLst/>
                <a:latin typeface="David" panose="020E0502060401010101" pitchFamily="34" charset="-79"/>
                <a:cs typeface="David" panose="020E0502060401010101" pitchFamily="34" charset="-79"/>
              </a:rPr>
              <a:t>5. אני מקור אנרגיה שלא נגמר. אני זורח בשמים, מחמם ומאיר. </a:t>
            </a:r>
            <a:r>
              <a:rPr lang="he-IL" sz="2400" b="1" dirty="0">
                <a:effectLst/>
                <a:latin typeface="David" panose="020E0502060401010101" pitchFamily="34" charset="-79"/>
                <a:cs typeface="David" panose="020E0502060401010101" pitchFamily="34" charset="-79"/>
              </a:rPr>
              <a:t>מי אני? </a:t>
            </a:r>
          </a:p>
        </p:txBody>
      </p:sp>
      <p:sp>
        <p:nvSpPr>
          <p:cNvPr id="3" name="תיבת טקסט 2">
            <a:extLst>
              <a:ext uri="{FF2B5EF4-FFF2-40B4-BE49-F238E27FC236}">
                <a16:creationId xmlns:a16="http://schemas.microsoft.com/office/drawing/2014/main" id="{4475EFD9-C456-0E27-99F2-68C6DE356694}"/>
              </a:ext>
            </a:extLst>
          </p:cNvPr>
          <p:cNvSpPr txBox="1"/>
          <p:nvPr/>
        </p:nvSpPr>
        <p:spPr>
          <a:xfrm>
            <a:off x="8572569" y="1327704"/>
            <a:ext cx="3091510"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מי אני? מי אנחנו?</a:t>
            </a:r>
          </a:p>
        </p:txBody>
      </p:sp>
    </p:spTree>
    <p:extLst>
      <p:ext uri="{BB962C8B-B14F-4D97-AF65-F5344CB8AC3E}">
        <p14:creationId xmlns:p14="http://schemas.microsoft.com/office/powerpoint/2010/main" val="542952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56DA9-CB96-891B-24B6-009E9DA5F1E8}"/>
            </a:ext>
          </a:extLst>
        </p:cNvPr>
        <p:cNvGrpSpPr/>
        <p:nvPr/>
      </p:nvGrpSpPr>
      <p:grpSpPr>
        <a:xfrm>
          <a:off x="0" y="0"/>
          <a:ext cx="0" cy="0"/>
          <a:chOff x="0" y="0"/>
          <a:chExt cx="0" cy="0"/>
        </a:xfrm>
      </p:grpSpPr>
      <p:sp>
        <p:nvSpPr>
          <p:cNvPr id="2" name="תיבת טקסט 1">
            <a:extLst>
              <a:ext uri="{FF2B5EF4-FFF2-40B4-BE49-F238E27FC236}">
                <a16:creationId xmlns:a16="http://schemas.microsoft.com/office/drawing/2014/main" id="{6A745855-55F5-3219-8EF1-4A3835399DC1}"/>
              </a:ext>
            </a:extLst>
          </p:cNvPr>
          <p:cNvSpPr txBox="1"/>
          <p:nvPr/>
        </p:nvSpPr>
        <p:spPr>
          <a:xfrm>
            <a:off x="3922884" y="275818"/>
            <a:ext cx="6599360"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חומרי דלק בפעולה - </a:t>
            </a:r>
            <a:r>
              <a:rPr lang="he-IL" sz="2400" b="1" dirty="0">
                <a:solidFill>
                  <a:srgbClr val="C00000"/>
                </a:solidFill>
                <a:latin typeface="David" panose="020E0502060401010101" pitchFamily="34" charset="-79"/>
                <a:cs typeface="David" panose="020E0502060401010101" pitchFamily="34" charset="-79"/>
              </a:rPr>
              <a:t>המשך</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sp>
        <p:nvSpPr>
          <p:cNvPr id="11" name="תיבת טקסט 10">
            <a:extLst>
              <a:ext uri="{FF2B5EF4-FFF2-40B4-BE49-F238E27FC236}">
                <a16:creationId xmlns:a16="http://schemas.microsoft.com/office/drawing/2014/main" id="{E3EDB306-7D58-5247-44D9-03B280AE8072}"/>
              </a:ext>
            </a:extLst>
          </p:cNvPr>
          <p:cNvSpPr txBox="1"/>
          <p:nvPr/>
        </p:nvSpPr>
        <p:spPr>
          <a:xfrm>
            <a:off x="38734" y="1550035"/>
            <a:ext cx="11749010" cy="4478149"/>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6. אני מקור אנרגיה שמניע שבשבת. אני נושבת, לעיתים חלשה ולפעמים חזקה. </a:t>
            </a:r>
            <a:r>
              <a:rPr lang="he-IL" sz="2400" dirty="0">
                <a:solidFill>
                  <a:prstClr val="black"/>
                </a:solidFill>
                <a:latin typeface="David" panose="020E0502060401010101" pitchFamily="34" charset="-79"/>
                <a:cs typeface="David" panose="020E0502060401010101" pitchFamily="34" charset="-79"/>
              </a:rPr>
              <a:t>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אני?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sz="2400" dirty="0">
                <a:solidFill>
                  <a:prstClr val="black"/>
                </a:solidFill>
                <a:latin typeface="David" panose="020E0502060401010101" pitchFamily="34" charset="-79"/>
                <a:cs typeface="David" panose="020E0502060401010101" pitchFamily="34" charset="-79"/>
              </a:rPr>
              <a:t>7. </a:t>
            </a: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אנו קבוצת חומרים. כאשר מדליקים אותנו - אנחנו בוערים.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אנחנו? </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8. אנו חומרים בעירים שנדלקים במהירות. </a:t>
            </a:r>
            <a:r>
              <a:rPr lang="he-IL" sz="2400" b="1" dirty="0">
                <a:solidFill>
                  <a:prstClr val="black"/>
                </a:solidFill>
                <a:latin typeface="David" panose="020E0502060401010101" pitchFamily="34" charset="-79"/>
                <a:cs typeface="David" panose="020E0502060401010101" pitchFamily="34" charset="-79"/>
              </a:rPr>
              <a:t>מי אנחנו</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9. אנו נפלטים במהלך בעירה של חומרים.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sz="2400" dirty="0">
                <a:solidFill>
                  <a:prstClr val="black"/>
                </a:solidFill>
                <a:latin typeface="David" panose="020E0502060401010101" pitchFamily="34" charset="-79"/>
                <a:cs typeface="David" panose="020E0502060401010101" pitchFamily="34" charset="-79"/>
              </a:rPr>
              <a:t>    </a:t>
            </a: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אנו</a:t>
            </a:r>
            <a:r>
              <a:rPr lang="he-IL" sz="2400" dirty="0">
                <a:solidFill>
                  <a:prstClr val="black"/>
                </a:solidFill>
                <a:latin typeface="David" panose="020E0502060401010101" pitchFamily="34" charset="-79"/>
                <a:cs typeface="David" panose="020E0502060401010101" pitchFamily="34" charset="-79"/>
              </a:rPr>
              <a:t> מאירים וגם מחממים.</a:t>
            </a: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אנחנו?</a:t>
            </a:r>
          </a:p>
          <a:p>
            <a:pPr lvl="0">
              <a:lnSpc>
                <a:spcPct val="150000"/>
              </a:lnSpc>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10. אני חומר מגן שלא נדלק בקלות.</a:t>
            </a:r>
          </a:p>
          <a:p>
            <a:pPr lvl="0">
              <a:lnSpc>
                <a:spcPct val="150000"/>
              </a:lnSpc>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ממני בונים גגות </a:t>
            </a:r>
            <a:r>
              <a:rPr lang="he-IL" sz="2400" dirty="0">
                <a:solidFill>
                  <a:prstClr val="black"/>
                </a:solidFill>
                <a:latin typeface="David" panose="020E0502060401010101" pitchFamily="34" charset="-79"/>
                <a:cs typeface="David" panose="020E0502060401010101" pitchFamily="34" charset="-79"/>
              </a:rPr>
              <a:t>ועוטפים קירות. </a:t>
            </a:r>
            <a:r>
              <a:rPr lang="he-IL" sz="2400" b="1" dirty="0">
                <a:solidFill>
                  <a:prstClr val="black"/>
                </a:solidFill>
                <a:latin typeface="David" panose="020E0502060401010101" pitchFamily="34" charset="-79"/>
                <a:cs typeface="David" panose="020E0502060401010101" pitchFamily="34" charset="-79"/>
              </a:rPr>
              <a:t>מי אני?</a:t>
            </a:r>
          </a:p>
          <a:p>
            <a:pPr lvl="0">
              <a:lnSpc>
                <a:spcPct val="150000"/>
              </a:lnSpc>
              <a:defRPr/>
            </a:pPr>
            <a:endPar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p:txBody>
      </p:sp>
      <p:pic>
        <p:nvPicPr>
          <p:cNvPr id="12" name="Picture 4">
            <a:extLst>
              <a:ext uri="{FF2B5EF4-FFF2-40B4-BE49-F238E27FC236}">
                <a16:creationId xmlns:a16="http://schemas.microsoft.com/office/drawing/2014/main" id="{0B09CC0C-B3BD-4639-B0AA-F7BC2894FF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3" name="Picture 2">
            <a:extLst>
              <a:ext uri="{FF2B5EF4-FFF2-40B4-BE49-F238E27FC236}">
                <a16:creationId xmlns:a16="http://schemas.microsoft.com/office/drawing/2014/main" id="{852F97C4-713D-CBC1-04C7-03C7388635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תמונה 3">
            <a:extLst>
              <a:ext uri="{FF2B5EF4-FFF2-40B4-BE49-F238E27FC236}">
                <a16:creationId xmlns:a16="http://schemas.microsoft.com/office/drawing/2014/main" id="{A9F5B102-9925-FA69-0EEF-4F09B304AE82}"/>
              </a:ext>
            </a:extLst>
          </p:cNvPr>
          <p:cNvPicPr>
            <a:picLocks noChangeAspect="1"/>
          </p:cNvPicPr>
          <p:nvPr/>
        </p:nvPicPr>
        <p:blipFill>
          <a:blip r:embed="rId5"/>
          <a:stretch>
            <a:fillRect/>
          </a:stretch>
        </p:blipFill>
        <p:spPr>
          <a:xfrm>
            <a:off x="1404259" y="2897285"/>
            <a:ext cx="3518860" cy="3130899"/>
          </a:xfrm>
          <a:prstGeom prst="rect">
            <a:avLst/>
          </a:prstGeom>
          <a:ln>
            <a:noFill/>
          </a:ln>
          <a:effectLst>
            <a:outerShdw blurRad="190500" algn="tl" rotWithShape="0">
              <a:srgbClr val="000000">
                <a:alpha val="70000"/>
              </a:srgbClr>
            </a:outerShdw>
          </a:effectLst>
        </p:spPr>
      </p:pic>
      <p:sp>
        <p:nvSpPr>
          <p:cNvPr id="3" name="תיבת טקסט 2">
            <a:extLst>
              <a:ext uri="{FF2B5EF4-FFF2-40B4-BE49-F238E27FC236}">
                <a16:creationId xmlns:a16="http://schemas.microsoft.com/office/drawing/2014/main" id="{FCFC489F-9EE4-1381-064E-01E84C4BCFE3}"/>
              </a:ext>
            </a:extLst>
          </p:cNvPr>
          <p:cNvSpPr txBox="1"/>
          <p:nvPr/>
        </p:nvSpPr>
        <p:spPr>
          <a:xfrm>
            <a:off x="8959736" y="1220703"/>
            <a:ext cx="2533650"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מי אני? מי אנחנו?</a:t>
            </a:r>
          </a:p>
        </p:txBody>
      </p:sp>
    </p:spTree>
    <p:extLst>
      <p:ext uri="{BB962C8B-B14F-4D97-AF65-F5344CB8AC3E}">
        <p14:creationId xmlns:p14="http://schemas.microsoft.com/office/powerpoint/2010/main" val="3617528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974C-898D-7136-B77C-F8079C5A53C0}"/>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7BACB69A-CFA8-5CC3-0193-D8510B8663F8}"/>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3" name="תיבת טקסט 2">
            <a:extLst>
              <a:ext uri="{FF2B5EF4-FFF2-40B4-BE49-F238E27FC236}">
                <a16:creationId xmlns:a16="http://schemas.microsoft.com/office/drawing/2014/main" id="{2BBFAF24-F583-6995-A007-1C4B61BACADB}"/>
              </a:ext>
            </a:extLst>
          </p:cNvPr>
          <p:cNvSpPr txBox="1"/>
          <p:nvPr/>
        </p:nvSpPr>
        <p:spPr>
          <a:xfrm>
            <a:off x="2606912" y="2214745"/>
            <a:ext cx="9247609" cy="3924151"/>
          </a:xfrm>
          <a:prstGeom prst="rect">
            <a:avLst/>
          </a:prstGeom>
          <a:noFill/>
        </p:spPr>
        <p:txBody>
          <a:bodyPr wrap="square">
            <a:spAutoFit/>
          </a:bodyPr>
          <a:lstStyle/>
          <a:p>
            <a:pPr>
              <a:lnSpc>
                <a:spcPct val="150000"/>
              </a:lnSpc>
            </a:pPr>
            <a:r>
              <a:rPr lang="he-IL" sz="2400" dirty="0">
                <a:effectLst/>
                <a:latin typeface="David" panose="020E0502060401010101" pitchFamily="34" charset="-79"/>
                <a:cs typeface="David" panose="020E0502060401010101" pitchFamily="34" charset="-79"/>
              </a:rPr>
              <a:t>11. יש בינינו בעירים ואפילו מאד דליקים. </a:t>
            </a:r>
          </a:p>
          <a:p>
            <a:pPr>
              <a:lnSpc>
                <a:spcPct val="150000"/>
              </a:lnSpc>
            </a:pPr>
            <a:r>
              <a:rPr lang="he-IL" sz="2400" dirty="0">
                <a:latin typeface="David" panose="020E0502060401010101" pitchFamily="34" charset="-79"/>
                <a:cs typeface="David" panose="020E0502060401010101" pitchFamily="34" charset="-79"/>
              </a:rPr>
              <a:t>      לבישול, להארה ולחימום בנו </a:t>
            </a:r>
            <a:r>
              <a:rPr lang="he-IL" sz="2400" dirty="0">
                <a:effectLst/>
                <a:latin typeface="David" panose="020E0502060401010101" pitchFamily="34" charset="-79"/>
                <a:cs typeface="David" panose="020E0502060401010101" pitchFamily="34" charset="-79"/>
              </a:rPr>
              <a:t>משתמשים, </a:t>
            </a:r>
          </a:p>
          <a:p>
            <a:pPr>
              <a:lnSpc>
                <a:spcPct val="150000"/>
              </a:lnSpc>
            </a:pPr>
            <a:r>
              <a:rPr lang="he-IL" sz="2400" dirty="0">
                <a:latin typeface="David" panose="020E0502060401010101" pitchFamily="34" charset="-79"/>
                <a:cs typeface="David" panose="020E0502060401010101" pitchFamily="34" charset="-79"/>
              </a:rPr>
              <a:t>      </a:t>
            </a:r>
            <a:r>
              <a:rPr lang="he-IL" sz="2400" dirty="0">
                <a:effectLst/>
                <a:latin typeface="David" panose="020E0502060401010101" pitchFamily="34" charset="-79"/>
                <a:cs typeface="David" panose="020E0502060401010101" pitchFamily="34" charset="-79"/>
              </a:rPr>
              <a:t>וגם להנעת רכבות, כלי תחבורה ומטוסים.</a:t>
            </a:r>
            <a:r>
              <a:rPr lang="he-IL" sz="2400" dirty="0">
                <a:latin typeface="David" panose="020E0502060401010101" pitchFamily="34" charset="-79"/>
                <a:cs typeface="David" panose="020E0502060401010101" pitchFamily="34" charset="-79"/>
              </a:rPr>
              <a:t> </a:t>
            </a:r>
            <a:r>
              <a:rPr lang="he-IL" sz="2400" b="1" dirty="0">
                <a:effectLst/>
                <a:latin typeface="David" panose="020E0502060401010101" pitchFamily="34" charset="-79"/>
                <a:cs typeface="David" panose="020E0502060401010101" pitchFamily="34" charset="-79"/>
              </a:rPr>
              <a:t>מי אנחנו?</a:t>
            </a:r>
          </a:p>
          <a:p>
            <a:pPr>
              <a:lnSpc>
                <a:spcPct val="150000"/>
              </a:lnSpc>
              <a:buNone/>
            </a:pPr>
            <a:r>
              <a:rPr lang="he-IL" sz="2400" dirty="0">
                <a:latin typeface="David" panose="020E0502060401010101" pitchFamily="34" charset="-79"/>
                <a:cs typeface="David" panose="020E0502060401010101" pitchFamily="34" charset="-79"/>
              </a:rPr>
              <a:t>12. אנחנו שלושת התנאים הדרושים לבעירה. </a:t>
            </a:r>
            <a:r>
              <a:rPr lang="he-IL" sz="2400" b="1" dirty="0">
                <a:latin typeface="David" panose="020E0502060401010101" pitchFamily="34" charset="-79"/>
                <a:cs typeface="David" panose="020E0502060401010101" pitchFamily="34" charset="-79"/>
              </a:rPr>
              <a:t>מי אנחנו?</a:t>
            </a:r>
          </a:p>
          <a:p>
            <a:pPr marL="0" marR="0" lvl="0" indent="0" algn="r" defTabSz="914400" rtl="1" eaLnBrk="1" fontAlgn="auto" latinLnBrk="0" hangingPunct="1">
              <a:lnSpc>
                <a:spcPct val="150000"/>
              </a:lnSpc>
              <a:spcBef>
                <a:spcPts val="0"/>
              </a:spcBef>
              <a:spcAft>
                <a:spcPts val="0"/>
              </a:spcAft>
              <a:buClrTx/>
              <a:buSzTx/>
              <a:buFontTx/>
              <a:buNone/>
              <a:tabLst/>
              <a:defRPr/>
            </a:pPr>
            <a:r>
              <a:rPr lang="he-IL" sz="2400" dirty="0">
                <a:latin typeface="David" panose="020E0502060401010101" pitchFamily="34" charset="-79"/>
                <a:cs typeface="David" panose="020E0502060401010101" pitchFamily="34" charset="-79"/>
              </a:rPr>
              <a:t>13. </a:t>
            </a:r>
            <a:r>
              <a:rPr kumimoji="0" lang="he-IL" sz="240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אנו תוצרי לוואי של בעירת חומרים ואת הסביבה מאד מזהמים.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sz="2400" dirty="0">
                <a:solidFill>
                  <a:prstClr val="black"/>
                </a:solidFill>
                <a:latin typeface="David" panose="020E0502060401010101" pitchFamily="34" charset="-79"/>
                <a:cs typeface="David" panose="020E0502060401010101" pitchFamily="34" charset="-79"/>
              </a:rPr>
              <a:t>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מי אנחנו?</a:t>
            </a:r>
          </a:p>
          <a:p>
            <a:pPr>
              <a:lnSpc>
                <a:spcPct val="150000"/>
              </a:lnSpc>
              <a:buNone/>
            </a:pPr>
            <a:endParaRPr lang="he-IL" sz="2400" dirty="0">
              <a:latin typeface="David" panose="020E0502060401010101" pitchFamily="34" charset="-79"/>
              <a:cs typeface="David" panose="020E0502060401010101" pitchFamily="34" charset="-79"/>
            </a:endParaRPr>
          </a:p>
        </p:txBody>
      </p:sp>
      <p:sp>
        <p:nvSpPr>
          <p:cNvPr id="5" name="תיבת טקסט 4">
            <a:extLst>
              <a:ext uri="{FF2B5EF4-FFF2-40B4-BE49-F238E27FC236}">
                <a16:creationId xmlns:a16="http://schemas.microsoft.com/office/drawing/2014/main" id="{8091F6A9-B750-B52C-42E1-4C078089F21C}"/>
              </a:ext>
            </a:extLst>
          </p:cNvPr>
          <p:cNvSpPr txBox="1"/>
          <p:nvPr/>
        </p:nvSpPr>
        <p:spPr>
          <a:xfrm>
            <a:off x="4181889" y="827314"/>
            <a:ext cx="6094520" cy="107721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C00000"/>
                </a:solidFill>
                <a:effectLst/>
                <a:uLnTx/>
                <a:uFillTx/>
                <a:latin typeface="David" panose="020E0502060401010101" pitchFamily="34" charset="-79"/>
                <a:ea typeface="+mn-ea"/>
                <a:cs typeface="David" panose="020E0502060401010101" pitchFamily="34" charset="-79"/>
              </a:rPr>
              <a:t>חומרי דלק בפעולה - </a:t>
            </a:r>
            <a:r>
              <a:rPr kumimoji="0" lang="he-IL" sz="2400" b="1" i="0" u="none" strike="noStrike" kern="1200" cap="none" spc="0" normalizeH="0" baseline="0" noProof="0" dirty="0">
                <a:ln>
                  <a:noFill/>
                </a:ln>
                <a:solidFill>
                  <a:srgbClr val="C00000"/>
                </a:solidFill>
                <a:effectLst/>
                <a:uLnTx/>
                <a:uFillTx/>
                <a:latin typeface="David" panose="020E0502060401010101" pitchFamily="34" charset="-79"/>
                <a:ea typeface="+mn-ea"/>
                <a:cs typeface="David" panose="020E0502060401010101" pitchFamily="34" charset="-79"/>
              </a:rPr>
              <a:t>המשך</a:t>
            </a:r>
            <a:endParaRPr kumimoji="0" lang="he-IL" sz="3200" b="1" i="0" u="none" strike="noStrike" kern="1200" cap="none" spc="0" normalizeH="0" baseline="0" noProof="0" dirty="0">
              <a:ln>
                <a:noFill/>
              </a:ln>
              <a:solidFill>
                <a:srgbClr val="C00000"/>
              </a:solidFill>
              <a:effectLst/>
              <a:uLnTx/>
              <a:uFillTx/>
              <a:latin typeface="David" panose="020E0502060401010101" pitchFamily="34" charset="-79"/>
              <a:ea typeface="+mn-ea"/>
              <a:cs typeface="David" panose="020E0502060401010101" pitchFamily="34" charset="-79"/>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he-IL" sz="3200" b="1" dirty="0">
                <a:solidFill>
                  <a:srgbClr val="C00000"/>
                </a:solidFill>
                <a:latin typeface="David" panose="020E0502060401010101" pitchFamily="34" charset="-79"/>
                <a:cs typeface="David" panose="020E0502060401010101" pitchFamily="34" charset="-79"/>
              </a:rPr>
              <a:t>חידות</a:t>
            </a:r>
            <a:endParaRPr kumimoji="0" lang="he-IL" sz="3200" b="1" i="0" u="none" strike="noStrike" kern="1200" cap="none" spc="0" normalizeH="0" baseline="0" noProof="0" dirty="0">
              <a:ln>
                <a:noFill/>
              </a:ln>
              <a:solidFill>
                <a:srgbClr val="C00000"/>
              </a:solidFill>
              <a:effectLst/>
              <a:uLnTx/>
              <a:uFillTx/>
              <a:latin typeface="David" panose="020E0502060401010101" pitchFamily="34" charset="-79"/>
              <a:ea typeface="+mn-ea"/>
              <a:cs typeface="David" panose="020E0502060401010101" pitchFamily="34" charset="-79"/>
            </a:endParaRPr>
          </a:p>
        </p:txBody>
      </p:sp>
      <p:pic>
        <p:nvPicPr>
          <p:cNvPr id="6" name="תמונה 5">
            <a:extLst>
              <a:ext uri="{FF2B5EF4-FFF2-40B4-BE49-F238E27FC236}">
                <a16:creationId xmlns:a16="http://schemas.microsoft.com/office/drawing/2014/main" id="{F665A8E2-1D65-DE9A-31B4-360652BA3216}"/>
              </a:ext>
            </a:extLst>
          </p:cNvPr>
          <p:cNvPicPr>
            <a:picLocks noChangeAspect="1"/>
          </p:cNvPicPr>
          <p:nvPr/>
        </p:nvPicPr>
        <p:blipFill>
          <a:blip r:embed="rId3">
            <a:duotone>
              <a:schemeClr val="accent4">
                <a:shade val="45000"/>
                <a:satMod val="135000"/>
              </a:schemeClr>
              <a:prstClr val="white"/>
            </a:duotone>
          </a:blip>
          <a:stretch>
            <a:fillRect/>
          </a:stretch>
        </p:blipFill>
        <p:spPr>
          <a:xfrm>
            <a:off x="248487" y="2486050"/>
            <a:ext cx="3479217" cy="3758083"/>
          </a:xfrm>
          <a:prstGeom prst="rect">
            <a:avLst/>
          </a:prstGeom>
          <a:ln>
            <a:noFill/>
          </a:ln>
          <a:effectLst>
            <a:outerShdw blurRad="190500" algn="tl" rotWithShape="0">
              <a:srgbClr val="000000">
                <a:alpha val="70000"/>
              </a:srgbClr>
            </a:outerShdw>
          </a:effectLst>
        </p:spPr>
      </p:pic>
      <p:pic>
        <p:nvPicPr>
          <p:cNvPr id="9" name="Picture 4">
            <a:extLst>
              <a:ext uri="{FF2B5EF4-FFF2-40B4-BE49-F238E27FC236}">
                <a16:creationId xmlns:a16="http://schemas.microsoft.com/office/drawing/2014/main" id="{8FCD268D-CD27-773C-C944-9F831FA80D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0" name="Picture 2">
            <a:extLst>
              <a:ext uri="{FF2B5EF4-FFF2-40B4-BE49-F238E27FC236}">
                <a16:creationId xmlns:a16="http://schemas.microsoft.com/office/drawing/2014/main" id="{F7908B45-92E4-687D-33EF-626CFD4EC9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sp>
        <p:nvSpPr>
          <p:cNvPr id="2" name="תיבת טקסט 1">
            <a:extLst>
              <a:ext uri="{FF2B5EF4-FFF2-40B4-BE49-F238E27FC236}">
                <a16:creationId xmlns:a16="http://schemas.microsoft.com/office/drawing/2014/main" id="{9C7CA126-CA15-6CBD-C4AC-448516852524}"/>
              </a:ext>
            </a:extLst>
          </p:cNvPr>
          <p:cNvSpPr txBox="1"/>
          <p:nvPr/>
        </p:nvSpPr>
        <p:spPr>
          <a:xfrm>
            <a:off x="9400109" y="1712726"/>
            <a:ext cx="1752600"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מי אנחנו?</a:t>
            </a:r>
          </a:p>
        </p:txBody>
      </p:sp>
    </p:spTree>
    <p:extLst>
      <p:ext uri="{BB962C8B-B14F-4D97-AF65-F5344CB8AC3E}">
        <p14:creationId xmlns:p14="http://schemas.microsoft.com/office/powerpoint/2010/main" val="1542098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A948-9FBC-2FB2-D0D0-FE74A22690F9}"/>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1999D97D-4AFE-06D9-7C70-F359CFC4EED8}"/>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6" name="תיבת טקסט 5">
            <a:extLst>
              <a:ext uri="{FF2B5EF4-FFF2-40B4-BE49-F238E27FC236}">
                <a16:creationId xmlns:a16="http://schemas.microsoft.com/office/drawing/2014/main" id="{4E2ABC52-BBE7-81F5-37FC-535D0367F842}"/>
              </a:ext>
            </a:extLst>
          </p:cNvPr>
          <p:cNvSpPr txBox="1"/>
          <p:nvPr/>
        </p:nvSpPr>
        <p:spPr>
          <a:xfrm>
            <a:off x="1531283" y="1845478"/>
            <a:ext cx="10257182" cy="2862322"/>
          </a:xfrm>
          <a:prstGeom prst="rect">
            <a:avLst/>
          </a:prstGeom>
          <a:noFill/>
        </p:spPr>
        <p:txBody>
          <a:bodyPr wrap="square">
            <a:spAutoFit/>
          </a:bodyPr>
          <a:lstStyle/>
          <a:p>
            <a:pPr>
              <a:lnSpc>
                <a:spcPct val="150000"/>
              </a:lnSpc>
            </a:pPr>
            <a:r>
              <a:rPr lang="he-IL" sz="2400" dirty="0">
                <a:effectLst/>
                <a:latin typeface="David" panose="020E0502060401010101" pitchFamily="34" charset="-79"/>
                <a:cs typeface="David" panose="020E0502060401010101" pitchFamily="34" charset="-79"/>
              </a:rPr>
              <a:t>1. אני האנרגיה שזורמת בחוטים ומאפשרת להאיר ולהניע, לחמם ולקרר. </a:t>
            </a:r>
            <a:r>
              <a:rPr lang="he-IL" sz="2400" b="1" dirty="0">
                <a:effectLst/>
                <a:latin typeface="David" panose="020E0502060401010101" pitchFamily="34" charset="-79"/>
                <a:cs typeface="David" panose="020E0502060401010101" pitchFamily="34" charset="-79"/>
              </a:rPr>
              <a:t>מי אני ?</a:t>
            </a:r>
            <a:r>
              <a:rPr lang="he-IL" sz="2400" b="1" dirty="0">
                <a:latin typeface="David" panose="020E0502060401010101" pitchFamily="34" charset="-79"/>
                <a:cs typeface="David" panose="020E0502060401010101" pitchFamily="34" charset="-79"/>
              </a:rPr>
              <a:t> </a:t>
            </a:r>
          </a:p>
          <a:p>
            <a:pPr>
              <a:lnSpc>
                <a:spcPct val="150000"/>
              </a:lnSpc>
            </a:pPr>
            <a:r>
              <a:rPr lang="he-IL" sz="2400" dirty="0">
                <a:effectLst/>
                <a:latin typeface="David" panose="020E0502060401010101" pitchFamily="34" charset="-79"/>
                <a:cs typeface="David" panose="020E0502060401010101" pitchFamily="34" charset="-79"/>
              </a:rPr>
              <a:t>2. אני זורם בחוטים, מדליק נורה, מפעיל מאוורר. אותי לא רואים, אבל מרגישים. </a:t>
            </a:r>
            <a:r>
              <a:rPr lang="he-IL" sz="2400" b="1" dirty="0">
                <a:effectLst/>
                <a:latin typeface="David" panose="020E0502060401010101" pitchFamily="34" charset="-79"/>
                <a:cs typeface="David" panose="020E0502060401010101" pitchFamily="34" charset="-79"/>
              </a:rPr>
              <a:t>מי אני?</a:t>
            </a:r>
          </a:p>
          <a:p>
            <a:pPr>
              <a:lnSpc>
                <a:spcPct val="150000"/>
              </a:lnSpc>
            </a:pPr>
            <a:r>
              <a:rPr lang="he-IL" sz="2400" dirty="0">
                <a:latin typeface="David" panose="020E0502060401010101" pitchFamily="34" charset="-79"/>
                <a:cs typeface="David" panose="020E0502060401010101" pitchFamily="34" charset="-79"/>
              </a:rPr>
              <a:t>3. אנחנו ארבעה רכיבים הדרושים לבניית מעגל חשמלי סגור. </a:t>
            </a:r>
            <a:r>
              <a:rPr lang="he-IL" sz="2400" b="1" dirty="0">
                <a:latin typeface="David" panose="020E0502060401010101" pitchFamily="34" charset="-79"/>
                <a:cs typeface="David" panose="020E0502060401010101" pitchFamily="34" charset="-79"/>
              </a:rPr>
              <a:t>מי אנחנו?</a:t>
            </a:r>
          </a:p>
          <a:p>
            <a:pPr>
              <a:lnSpc>
                <a:spcPct val="150000"/>
              </a:lnSpc>
            </a:pPr>
            <a:r>
              <a:rPr lang="he-IL" sz="2400" dirty="0">
                <a:effectLst/>
                <a:latin typeface="David" panose="020E0502060401010101" pitchFamily="34" charset="-79"/>
                <a:cs typeface="David" panose="020E0502060401010101" pitchFamily="34" charset="-79"/>
              </a:rPr>
              <a:t>4. בלעדיי זרם חשמלי לא יזרום במעגל. </a:t>
            </a:r>
            <a:r>
              <a:rPr lang="he-IL" sz="2400" dirty="0">
                <a:latin typeface="David" panose="020E0502060401010101" pitchFamily="34" charset="-79"/>
                <a:cs typeface="David" panose="020E0502060401010101" pitchFamily="34" charset="-79"/>
              </a:rPr>
              <a:t> </a:t>
            </a:r>
            <a:r>
              <a:rPr lang="he-IL" sz="2400" b="1" dirty="0">
                <a:effectLst/>
                <a:latin typeface="David" panose="020E0502060401010101" pitchFamily="34" charset="-79"/>
                <a:cs typeface="David" panose="020E0502060401010101" pitchFamily="34" charset="-79"/>
              </a:rPr>
              <a:t>מי אני?</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5. כאשר הנורה דולקת, איזה מעגל חשמלי אני?  </a:t>
            </a:r>
            <a:r>
              <a:rPr lang="he-IL" sz="2400" b="1" dirty="0">
                <a:effectLst/>
                <a:latin typeface="David" panose="020E0502060401010101" pitchFamily="34" charset="-79"/>
                <a:cs typeface="David" panose="020E0502060401010101" pitchFamily="34" charset="-79"/>
              </a:rPr>
              <a:t>מי אני?</a:t>
            </a:r>
            <a:endParaRPr lang="he-IL" sz="2400" b="1" dirty="0">
              <a:latin typeface="David" panose="020E0502060401010101" pitchFamily="34" charset="-79"/>
              <a:cs typeface="David" panose="020E0502060401010101" pitchFamily="34" charset="-79"/>
            </a:endParaRPr>
          </a:p>
        </p:txBody>
      </p:sp>
      <p:sp>
        <p:nvSpPr>
          <p:cNvPr id="9" name="תיבת טקסט 8">
            <a:extLst>
              <a:ext uri="{FF2B5EF4-FFF2-40B4-BE49-F238E27FC236}">
                <a16:creationId xmlns:a16="http://schemas.microsoft.com/office/drawing/2014/main" id="{D4775EDB-24E4-C745-D371-978292DA8B41}"/>
              </a:ext>
            </a:extLst>
          </p:cNvPr>
          <p:cNvSpPr txBox="1"/>
          <p:nvPr/>
        </p:nvSpPr>
        <p:spPr>
          <a:xfrm>
            <a:off x="4931213" y="275818"/>
            <a:ext cx="5098774"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חשמל בפעולה</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pic>
        <p:nvPicPr>
          <p:cNvPr id="13" name="Picture 4">
            <a:extLst>
              <a:ext uri="{FF2B5EF4-FFF2-40B4-BE49-F238E27FC236}">
                <a16:creationId xmlns:a16="http://schemas.microsoft.com/office/drawing/2014/main" id="{650532C3-39D7-0528-08A8-6E108DB051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4" name="Picture 2">
            <a:extLst>
              <a:ext uri="{FF2B5EF4-FFF2-40B4-BE49-F238E27FC236}">
                <a16:creationId xmlns:a16="http://schemas.microsoft.com/office/drawing/2014/main" id="{D57883FE-B77D-B168-CFC0-37E65ADA24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3" name="תמונה 2">
            <a:extLst>
              <a:ext uri="{FF2B5EF4-FFF2-40B4-BE49-F238E27FC236}">
                <a16:creationId xmlns:a16="http://schemas.microsoft.com/office/drawing/2014/main" id="{A86D1B8D-C110-B935-18C7-C0E7D31A7E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66057" y="4049486"/>
            <a:ext cx="3882770" cy="2938170"/>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132CE10E-DF79-3B91-78F1-4AE3D3F3D278}"/>
              </a:ext>
            </a:extLst>
          </p:cNvPr>
          <p:cNvSpPr txBox="1"/>
          <p:nvPr/>
        </p:nvSpPr>
        <p:spPr>
          <a:xfrm>
            <a:off x="8877299" y="1383813"/>
            <a:ext cx="2526149"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אני? מי אנחנו?</a:t>
            </a: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88364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D6DB8-9FDE-2DFA-5254-3A9B886ACB4C}"/>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7A33A046-C789-869A-5748-F9F06222675C}"/>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6" name="תיבת טקסט 5">
            <a:extLst>
              <a:ext uri="{FF2B5EF4-FFF2-40B4-BE49-F238E27FC236}">
                <a16:creationId xmlns:a16="http://schemas.microsoft.com/office/drawing/2014/main" id="{FF01D060-E15D-D863-BACF-CACA02DE0A6F}"/>
              </a:ext>
            </a:extLst>
          </p:cNvPr>
          <p:cNvSpPr txBox="1"/>
          <p:nvPr/>
        </p:nvSpPr>
        <p:spPr>
          <a:xfrm>
            <a:off x="38733" y="2188274"/>
            <a:ext cx="11789785" cy="1708160"/>
          </a:xfrm>
          <a:prstGeom prst="rect">
            <a:avLst/>
          </a:prstGeom>
          <a:noFill/>
        </p:spPr>
        <p:txBody>
          <a:bodyPr wrap="square">
            <a:spAutoFit/>
          </a:bodyPr>
          <a:lstStyle/>
          <a:p>
            <a:pPr>
              <a:lnSpc>
                <a:spcPct val="150000"/>
              </a:lnSpc>
            </a:pPr>
            <a:r>
              <a:rPr lang="he-IL" sz="2400" dirty="0">
                <a:latin typeface="David" panose="020E0502060401010101" pitchFamily="34" charset="-79"/>
                <a:cs typeface="David" panose="020E0502060401010101" pitchFamily="34" charset="-79"/>
              </a:rPr>
              <a:t>6. </a:t>
            </a:r>
            <a:r>
              <a:rPr lang="he-IL" sz="2400" dirty="0">
                <a:effectLst/>
                <a:latin typeface="David" panose="020E0502060401010101" pitchFamily="34" charset="-79"/>
                <a:cs typeface="David" panose="020E0502060401010101" pitchFamily="34" charset="-79"/>
              </a:rPr>
              <a:t>אני חומר שסוגר מעגל חשמלי. חשמל זורם דרכי בקלות. ממני עושים חוטי חשמל. </a:t>
            </a:r>
            <a:r>
              <a:rPr lang="he-IL" sz="2400" b="1" dirty="0">
                <a:effectLst/>
                <a:latin typeface="David" panose="020E0502060401010101" pitchFamily="34" charset="-79"/>
                <a:cs typeface="David" panose="020E0502060401010101" pitchFamily="34" charset="-79"/>
              </a:rPr>
              <a:t>מי אני?</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7. אני שייך לקבוצת חומרים שזרם החשמל אינו עובר בו. </a:t>
            </a:r>
            <a:r>
              <a:rPr lang="he-IL" sz="2400" b="1" dirty="0">
                <a:effectLst/>
                <a:latin typeface="David" panose="020E0502060401010101" pitchFamily="34" charset="-79"/>
                <a:cs typeface="David" panose="020E0502060401010101" pitchFamily="34" charset="-79"/>
              </a:rPr>
              <a:t>מי אני?</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8. אני עלולה לקרות כשזרם חשמלי חזק עובר בגוף. </a:t>
            </a:r>
            <a:r>
              <a:rPr lang="he-IL" sz="2400" b="1" dirty="0">
                <a:effectLst/>
                <a:latin typeface="David" panose="020E0502060401010101" pitchFamily="34" charset="-79"/>
                <a:cs typeface="David" panose="020E0502060401010101" pitchFamily="34" charset="-79"/>
              </a:rPr>
              <a:t>מה אני?</a:t>
            </a:r>
            <a:endParaRPr lang="he-IL" sz="2400" b="1" dirty="0">
              <a:latin typeface="David" panose="020E0502060401010101" pitchFamily="34" charset="-79"/>
              <a:cs typeface="David" panose="020E0502060401010101" pitchFamily="34" charset="-79"/>
            </a:endParaRPr>
          </a:p>
        </p:txBody>
      </p:sp>
      <p:sp>
        <p:nvSpPr>
          <p:cNvPr id="9" name="תיבת טקסט 8">
            <a:extLst>
              <a:ext uri="{FF2B5EF4-FFF2-40B4-BE49-F238E27FC236}">
                <a16:creationId xmlns:a16="http://schemas.microsoft.com/office/drawing/2014/main" id="{695E527B-C94D-D6E0-828B-44E577EC28D3}"/>
              </a:ext>
            </a:extLst>
          </p:cNvPr>
          <p:cNvSpPr txBox="1"/>
          <p:nvPr/>
        </p:nvSpPr>
        <p:spPr>
          <a:xfrm>
            <a:off x="4751948" y="376163"/>
            <a:ext cx="5506278"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חשמל בפעולה - </a:t>
            </a:r>
            <a:r>
              <a:rPr lang="he-IL" sz="2400" b="1" dirty="0">
                <a:solidFill>
                  <a:srgbClr val="C00000"/>
                </a:solidFill>
                <a:latin typeface="David" panose="020E0502060401010101" pitchFamily="34" charset="-79"/>
                <a:cs typeface="David" panose="020E0502060401010101" pitchFamily="34" charset="-79"/>
              </a:rPr>
              <a:t>המשך</a:t>
            </a:r>
          </a:p>
          <a:p>
            <a:r>
              <a:rPr lang="he-IL" sz="3200" b="1" dirty="0">
                <a:solidFill>
                  <a:srgbClr val="C00000"/>
                </a:solidFill>
                <a:latin typeface="David" panose="020E0502060401010101" pitchFamily="34" charset="-79"/>
                <a:cs typeface="David" panose="020E0502060401010101" pitchFamily="34" charset="-79"/>
              </a:rPr>
              <a:t>חידות</a:t>
            </a:r>
          </a:p>
        </p:txBody>
      </p:sp>
      <p:pic>
        <p:nvPicPr>
          <p:cNvPr id="3" name="תמונה 2">
            <a:extLst>
              <a:ext uri="{FF2B5EF4-FFF2-40B4-BE49-F238E27FC236}">
                <a16:creationId xmlns:a16="http://schemas.microsoft.com/office/drawing/2014/main" id="{679B5B7B-C378-84C6-0D12-13BDB9450133}"/>
              </a:ext>
            </a:extLst>
          </p:cNvPr>
          <p:cNvPicPr>
            <a:picLocks noChangeAspect="1"/>
          </p:cNvPicPr>
          <p:nvPr/>
        </p:nvPicPr>
        <p:blipFill>
          <a:blip r:embed="rId3"/>
          <a:stretch>
            <a:fillRect/>
          </a:stretch>
        </p:blipFill>
        <p:spPr>
          <a:xfrm>
            <a:off x="844275" y="3429000"/>
            <a:ext cx="3660322" cy="3188760"/>
          </a:xfrm>
          <a:prstGeom prst="rect">
            <a:avLst/>
          </a:prstGeom>
          <a:ln>
            <a:noFill/>
          </a:ln>
          <a:effectLst>
            <a:outerShdw blurRad="190500" algn="tl" rotWithShape="0">
              <a:srgbClr val="000000">
                <a:alpha val="70000"/>
              </a:srgbClr>
            </a:outerShdw>
          </a:effectLst>
        </p:spPr>
      </p:pic>
      <p:pic>
        <p:nvPicPr>
          <p:cNvPr id="4" name="Picture 4">
            <a:extLst>
              <a:ext uri="{FF2B5EF4-FFF2-40B4-BE49-F238E27FC236}">
                <a16:creationId xmlns:a16="http://schemas.microsoft.com/office/drawing/2014/main" id="{2FA5DE6F-9394-5944-6405-5E19D00FDF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5" name="Picture 2">
            <a:extLst>
              <a:ext uri="{FF2B5EF4-FFF2-40B4-BE49-F238E27FC236}">
                <a16:creationId xmlns:a16="http://schemas.microsoft.com/office/drawing/2014/main" id="{57CA6B45-CBFC-6FB2-4CE1-9B9EE9F9A9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sp>
        <p:nvSpPr>
          <p:cNvPr id="2" name="תיבת טקסט 1">
            <a:extLst>
              <a:ext uri="{FF2B5EF4-FFF2-40B4-BE49-F238E27FC236}">
                <a16:creationId xmlns:a16="http://schemas.microsoft.com/office/drawing/2014/main" id="{FB861B14-11E9-ECD5-F710-A1155816D3AF}"/>
              </a:ext>
            </a:extLst>
          </p:cNvPr>
          <p:cNvSpPr txBox="1"/>
          <p:nvPr/>
        </p:nvSpPr>
        <p:spPr>
          <a:xfrm>
            <a:off x="8610599" y="1649588"/>
            <a:ext cx="2526149"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אני? </a:t>
            </a: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93563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73211-F79F-918C-7CBF-0487DC365A87}"/>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DA291B2F-3298-332C-DD5A-E6B3EA1F2389}"/>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4" name="תיבת טקסט 3">
            <a:extLst>
              <a:ext uri="{FF2B5EF4-FFF2-40B4-BE49-F238E27FC236}">
                <a16:creationId xmlns:a16="http://schemas.microsoft.com/office/drawing/2014/main" id="{009CA356-BA07-F7F0-6A93-5CF236F5E503}"/>
              </a:ext>
            </a:extLst>
          </p:cNvPr>
          <p:cNvSpPr txBox="1"/>
          <p:nvPr/>
        </p:nvSpPr>
        <p:spPr>
          <a:xfrm>
            <a:off x="4959626" y="111835"/>
            <a:ext cx="5794513"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צמחים הם יצורים חיים</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sp>
        <p:nvSpPr>
          <p:cNvPr id="6" name="תיבת טקסט 5">
            <a:extLst>
              <a:ext uri="{FF2B5EF4-FFF2-40B4-BE49-F238E27FC236}">
                <a16:creationId xmlns:a16="http://schemas.microsoft.com/office/drawing/2014/main" id="{1743B2FE-5417-6C70-6AF9-489958D7E332}"/>
              </a:ext>
            </a:extLst>
          </p:cNvPr>
          <p:cNvSpPr txBox="1"/>
          <p:nvPr/>
        </p:nvSpPr>
        <p:spPr>
          <a:xfrm>
            <a:off x="460514" y="1803581"/>
            <a:ext cx="11270972" cy="3416320"/>
          </a:xfrm>
          <a:prstGeom prst="rect">
            <a:avLst/>
          </a:prstGeom>
          <a:noFill/>
        </p:spPr>
        <p:txBody>
          <a:bodyPr wrap="square">
            <a:spAutoFit/>
          </a:bodyPr>
          <a:lstStyle/>
          <a:p>
            <a:pPr marL="457200" indent="-457200">
              <a:lnSpc>
                <a:spcPct val="150000"/>
              </a:lnSpc>
              <a:buAutoNum type="arabicPeriod"/>
            </a:pPr>
            <a:r>
              <a:rPr lang="he-IL" sz="2400" dirty="0">
                <a:latin typeface="David" panose="020E0502060401010101" pitchFamily="34" charset="-79"/>
                <a:cs typeface="David" panose="020E0502060401010101" pitchFamily="34" charset="-79"/>
              </a:rPr>
              <a:t>שורש, גבעול ועלים ירוקים, פרחים צבעוניים ופירות. </a:t>
            </a:r>
          </a:p>
          <a:p>
            <a:pPr>
              <a:lnSpc>
                <a:spcPct val="150000"/>
              </a:lnSpc>
            </a:pPr>
            <a:r>
              <a:rPr lang="he-IL" sz="2400" dirty="0">
                <a:latin typeface="David" panose="020E0502060401010101" pitchFamily="34" charset="-79"/>
                <a:cs typeface="David" panose="020E0502060401010101" pitchFamily="34" charset="-79"/>
              </a:rPr>
              <a:t>       את כל אלה תמצאו בי תמיד. </a:t>
            </a:r>
            <a:r>
              <a:rPr lang="he-IL" sz="2400" b="1" dirty="0">
                <a:latin typeface="David" panose="020E0502060401010101" pitchFamily="34" charset="-79"/>
                <a:cs typeface="David" panose="020E0502060401010101" pitchFamily="34" charset="-79"/>
              </a:rPr>
              <a:t>מי אני?</a:t>
            </a:r>
          </a:p>
          <a:p>
            <a:pPr marL="457200" indent="-457200">
              <a:lnSpc>
                <a:spcPct val="150000"/>
              </a:lnSpc>
              <a:buAutoNum type="arabicPeriod" startAt="2"/>
            </a:pPr>
            <a:r>
              <a:rPr lang="he-IL" sz="2400" dirty="0">
                <a:latin typeface="David" panose="020E0502060401010101" pitchFamily="34" charset="-79"/>
                <a:cs typeface="David" panose="020E0502060401010101" pitchFamily="34" charset="-79"/>
              </a:rPr>
              <a:t>עמוק באדמה אני "מתחבא". עלים, פרחים ופירות עלי נושא.  </a:t>
            </a:r>
            <a:r>
              <a:rPr lang="he-IL" sz="2400" b="1" dirty="0">
                <a:latin typeface="David" panose="020E0502060401010101" pitchFamily="34" charset="-79"/>
                <a:cs typeface="David" panose="020E0502060401010101" pitchFamily="34" charset="-79"/>
              </a:rPr>
              <a:t>מי אני?</a:t>
            </a:r>
          </a:p>
          <a:p>
            <a:pPr>
              <a:lnSpc>
                <a:spcPct val="150000"/>
              </a:lnSpc>
            </a:pPr>
            <a:r>
              <a:rPr lang="he-IL" sz="2400" dirty="0">
                <a:latin typeface="David" panose="020E0502060401010101" pitchFamily="34" charset="-79"/>
                <a:cs typeface="David" panose="020E0502060401010101" pitchFamily="34" charset="-79"/>
              </a:rPr>
              <a:t>3.   זקוף עומד אני, לפעמים דק ולפעמים עבה אני. </a:t>
            </a:r>
          </a:p>
          <a:p>
            <a:pPr>
              <a:lnSpc>
                <a:spcPct val="150000"/>
              </a:lnSpc>
            </a:pPr>
            <a:r>
              <a:rPr lang="he-IL" sz="2400" dirty="0">
                <a:latin typeface="David" panose="020E0502060401010101" pitchFamily="34" charset="-79"/>
                <a:cs typeface="David" panose="020E0502060401010101" pitchFamily="34" charset="-79"/>
              </a:rPr>
              <a:t>      עליי מתפתחים עלים, פירות ופרחים</a:t>
            </a:r>
            <a:r>
              <a:rPr lang="he-IL" sz="2400" b="1" dirty="0">
                <a:latin typeface="David" panose="020E0502060401010101" pitchFamily="34" charset="-79"/>
                <a:cs typeface="David" panose="020E0502060401010101" pitchFamily="34" charset="-79"/>
              </a:rPr>
              <a:t>.  מי אני?</a:t>
            </a:r>
          </a:p>
          <a:p>
            <a:pPr>
              <a:lnSpc>
                <a:spcPct val="150000"/>
              </a:lnSpc>
            </a:pPr>
            <a:endParaRPr lang="he-IL" sz="2400" dirty="0">
              <a:latin typeface="David" panose="020E0502060401010101" pitchFamily="34" charset="-79"/>
              <a:cs typeface="David" panose="020E0502060401010101" pitchFamily="34" charset="-79"/>
            </a:endParaRPr>
          </a:p>
        </p:txBody>
      </p:sp>
      <p:pic>
        <p:nvPicPr>
          <p:cNvPr id="11" name="Picture 4">
            <a:extLst>
              <a:ext uri="{FF2B5EF4-FFF2-40B4-BE49-F238E27FC236}">
                <a16:creationId xmlns:a16="http://schemas.microsoft.com/office/drawing/2014/main" id="{B2C6119B-55B3-1466-761B-940FD5CE11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7290" y="0"/>
            <a:ext cx="1042506" cy="591363"/>
          </a:xfrm>
          <a:prstGeom prst="rect">
            <a:avLst/>
          </a:prstGeom>
        </p:spPr>
      </p:pic>
      <p:pic>
        <p:nvPicPr>
          <p:cNvPr id="12" name="Picture 2">
            <a:extLst>
              <a:ext uri="{FF2B5EF4-FFF2-40B4-BE49-F238E27FC236}">
                <a16:creationId xmlns:a16="http://schemas.microsoft.com/office/drawing/2014/main" id="{E7AA3491-A9A3-E5F7-8775-35E0A70086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8" name="תמונה 7">
            <a:extLst>
              <a:ext uri="{FF2B5EF4-FFF2-40B4-BE49-F238E27FC236}">
                <a16:creationId xmlns:a16="http://schemas.microsoft.com/office/drawing/2014/main" id="{D3FEC1B7-0944-2A3A-DAE2-204CA226C8B2}"/>
              </a:ext>
            </a:extLst>
          </p:cNvPr>
          <p:cNvPicPr>
            <a:picLocks noChangeAspect="1"/>
          </p:cNvPicPr>
          <p:nvPr/>
        </p:nvPicPr>
        <p:blipFill>
          <a:blip r:embed="rId5"/>
          <a:stretch>
            <a:fillRect/>
          </a:stretch>
        </p:blipFill>
        <p:spPr>
          <a:xfrm>
            <a:off x="192789" y="1045030"/>
            <a:ext cx="3653391" cy="5361446"/>
          </a:xfrm>
          <a:prstGeom prst="rect">
            <a:avLst/>
          </a:prstGeom>
        </p:spPr>
      </p:pic>
      <p:sp>
        <p:nvSpPr>
          <p:cNvPr id="2" name="תיבת טקסט 1">
            <a:extLst>
              <a:ext uri="{FF2B5EF4-FFF2-40B4-BE49-F238E27FC236}">
                <a16:creationId xmlns:a16="http://schemas.microsoft.com/office/drawing/2014/main" id="{8A747D3C-C784-0D46-E810-30481A54D7C8}"/>
              </a:ext>
            </a:extLst>
          </p:cNvPr>
          <p:cNvSpPr txBox="1"/>
          <p:nvPr/>
        </p:nvSpPr>
        <p:spPr>
          <a:xfrm>
            <a:off x="8481070" y="1341916"/>
            <a:ext cx="2526149"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אני? </a:t>
            </a: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16009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3151C-2CDD-3F83-E649-08FC7B57A634}"/>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AE692051-38D0-17C7-863D-20F1C6AC0905}"/>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4" name="תיבת טקסט 3">
            <a:extLst>
              <a:ext uri="{FF2B5EF4-FFF2-40B4-BE49-F238E27FC236}">
                <a16:creationId xmlns:a16="http://schemas.microsoft.com/office/drawing/2014/main" id="{ADC828F1-E56B-1EB8-0833-999556ECB505}"/>
              </a:ext>
            </a:extLst>
          </p:cNvPr>
          <p:cNvSpPr txBox="1"/>
          <p:nvPr/>
        </p:nvSpPr>
        <p:spPr>
          <a:xfrm>
            <a:off x="2660151" y="295681"/>
            <a:ext cx="8150087"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צמחים הם יצורים חיים- </a:t>
            </a:r>
            <a:r>
              <a:rPr lang="he-IL" sz="2000" b="1" dirty="0">
                <a:solidFill>
                  <a:srgbClr val="C00000"/>
                </a:solidFill>
                <a:latin typeface="David" panose="020E0502060401010101" pitchFamily="34" charset="-79"/>
                <a:cs typeface="David" panose="020E0502060401010101" pitchFamily="34" charset="-79"/>
              </a:rPr>
              <a:t>המשך</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sp>
        <p:nvSpPr>
          <p:cNvPr id="6" name="תיבת טקסט 5">
            <a:extLst>
              <a:ext uri="{FF2B5EF4-FFF2-40B4-BE49-F238E27FC236}">
                <a16:creationId xmlns:a16="http://schemas.microsoft.com/office/drawing/2014/main" id="{3F394D2E-2257-5DD6-8426-B8CCEBD2D4B4}"/>
              </a:ext>
            </a:extLst>
          </p:cNvPr>
          <p:cNvSpPr txBox="1"/>
          <p:nvPr/>
        </p:nvSpPr>
        <p:spPr>
          <a:xfrm>
            <a:off x="2223570" y="2293795"/>
            <a:ext cx="9694987" cy="2262158"/>
          </a:xfrm>
          <a:prstGeom prst="rect">
            <a:avLst/>
          </a:prstGeom>
          <a:noFill/>
        </p:spPr>
        <p:txBody>
          <a:bodyPr wrap="square">
            <a:spAutoFit/>
          </a:bodyPr>
          <a:lstStyle/>
          <a:p>
            <a:pPr>
              <a:lnSpc>
                <a:spcPct val="150000"/>
              </a:lnSpc>
            </a:pPr>
            <a:r>
              <a:rPr lang="he-IL" sz="2400" dirty="0">
                <a:latin typeface="David" panose="020E0502060401010101" pitchFamily="34" charset="-79"/>
                <a:cs typeface="David" panose="020E0502060401010101" pitchFamily="34" charset="-79"/>
              </a:rPr>
              <a:t>4. אני איבר שטוח ולרוב הצבע שלי ירוק, לפעמים ארוך, קצר, רחב או צר.  </a:t>
            </a:r>
            <a:r>
              <a:rPr lang="he-IL" sz="2400" b="1" dirty="0">
                <a:latin typeface="David" panose="020E0502060401010101" pitchFamily="34" charset="-79"/>
                <a:cs typeface="David" panose="020E0502060401010101" pitchFamily="34" charset="-79"/>
              </a:rPr>
              <a:t>מי אני?</a:t>
            </a:r>
          </a:p>
          <a:p>
            <a:pPr>
              <a:lnSpc>
                <a:spcPct val="150000"/>
              </a:lnSpc>
            </a:pPr>
            <a:r>
              <a:rPr lang="he-IL" sz="2400" dirty="0">
                <a:effectLst/>
                <a:latin typeface="David" panose="020E0502060401010101" pitchFamily="34" charset="-79"/>
                <a:cs typeface="David" panose="020E0502060401010101" pitchFamily="34" charset="-79"/>
              </a:rPr>
              <a:t>5.  אני איבר צבעוני בצמח. </a:t>
            </a:r>
            <a:r>
              <a:rPr lang="he-IL" sz="2400" dirty="0">
                <a:latin typeface="David" panose="020E0502060401010101" pitchFamily="34" charset="-79"/>
                <a:cs typeface="David" panose="020E0502060401010101" pitchFamily="34" charset="-79"/>
              </a:rPr>
              <a:t>אלי נמשכים חרקים וציפורים.  </a:t>
            </a:r>
            <a:r>
              <a:rPr lang="he-IL" sz="2400" b="1" dirty="0">
                <a:effectLst/>
                <a:latin typeface="David" panose="020E0502060401010101" pitchFamily="34" charset="-79"/>
                <a:cs typeface="David" panose="020E0502060401010101" pitchFamily="34" charset="-79"/>
              </a:rPr>
              <a:t>מי אני?</a:t>
            </a:r>
          </a:p>
          <a:p>
            <a:pPr>
              <a:lnSpc>
                <a:spcPct val="150000"/>
              </a:lnSpc>
            </a:pPr>
            <a:r>
              <a:rPr lang="he-IL" sz="2400" dirty="0">
                <a:latin typeface="David" panose="020E0502060401010101" pitchFamily="34" charset="-79"/>
                <a:cs typeface="David" panose="020E0502060401010101" pitchFamily="34" charset="-79"/>
              </a:rPr>
              <a:t>6. אני איבר בצמח. לפעמים אני עסיסי ולפעמים יבש, רעיל ולא אכיל. </a:t>
            </a:r>
          </a:p>
          <a:p>
            <a:pPr>
              <a:lnSpc>
                <a:spcPct val="150000"/>
              </a:lnSpc>
            </a:pPr>
            <a:r>
              <a:rPr lang="he-IL" sz="2400" dirty="0">
                <a:latin typeface="David" panose="020E0502060401010101" pitchFamily="34" charset="-79"/>
                <a:cs typeface="David" panose="020E0502060401010101" pitchFamily="34" charset="-79"/>
              </a:rPr>
              <a:t>      בתוכי יש זרעים קטנים, אשר מהם יצמחו צמחים חדשים.  </a:t>
            </a:r>
            <a:r>
              <a:rPr lang="he-IL" sz="2400" b="1" dirty="0">
                <a:latin typeface="David" panose="020E0502060401010101" pitchFamily="34" charset="-79"/>
                <a:cs typeface="David" panose="020E0502060401010101" pitchFamily="34" charset="-79"/>
              </a:rPr>
              <a:t>מי אני?</a:t>
            </a:r>
          </a:p>
        </p:txBody>
      </p:sp>
      <p:pic>
        <p:nvPicPr>
          <p:cNvPr id="11" name="Picture 4">
            <a:extLst>
              <a:ext uri="{FF2B5EF4-FFF2-40B4-BE49-F238E27FC236}">
                <a16:creationId xmlns:a16="http://schemas.microsoft.com/office/drawing/2014/main" id="{75443FAB-B024-D701-C68C-07F22974B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7290" y="0"/>
            <a:ext cx="1042506" cy="591363"/>
          </a:xfrm>
          <a:prstGeom prst="rect">
            <a:avLst/>
          </a:prstGeom>
        </p:spPr>
      </p:pic>
      <p:pic>
        <p:nvPicPr>
          <p:cNvPr id="12" name="Picture 2">
            <a:extLst>
              <a:ext uri="{FF2B5EF4-FFF2-40B4-BE49-F238E27FC236}">
                <a16:creationId xmlns:a16="http://schemas.microsoft.com/office/drawing/2014/main" id="{EDDBD1DB-3678-9980-92A4-2EFFC3492F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8" name="תמונה 7">
            <a:extLst>
              <a:ext uri="{FF2B5EF4-FFF2-40B4-BE49-F238E27FC236}">
                <a16:creationId xmlns:a16="http://schemas.microsoft.com/office/drawing/2014/main" id="{CDDD6D98-DE88-EC31-D65C-147A03671A60}"/>
              </a:ext>
            </a:extLst>
          </p:cNvPr>
          <p:cNvPicPr>
            <a:picLocks noChangeAspect="1"/>
          </p:cNvPicPr>
          <p:nvPr/>
        </p:nvPicPr>
        <p:blipFill>
          <a:blip r:embed="rId5"/>
          <a:stretch>
            <a:fillRect/>
          </a:stretch>
        </p:blipFill>
        <p:spPr>
          <a:xfrm>
            <a:off x="239486" y="1157538"/>
            <a:ext cx="2420665" cy="4319311"/>
          </a:xfrm>
          <a:prstGeom prst="rect">
            <a:avLst/>
          </a:prstGeom>
        </p:spPr>
      </p:pic>
      <p:sp>
        <p:nvSpPr>
          <p:cNvPr id="2" name="תיבת טקסט 1">
            <a:extLst>
              <a:ext uri="{FF2B5EF4-FFF2-40B4-BE49-F238E27FC236}">
                <a16:creationId xmlns:a16="http://schemas.microsoft.com/office/drawing/2014/main" id="{6EB7E21B-5002-BC6A-B134-9C5B17758FB1}"/>
              </a:ext>
            </a:extLst>
          </p:cNvPr>
          <p:cNvSpPr txBox="1"/>
          <p:nvPr/>
        </p:nvSpPr>
        <p:spPr>
          <a:xfrm>
            <a:off x="8762999" y="1379858"/>
            <a:ext cx="2526149"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אני? </a:t>
            </a: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61830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6B596-CB99-8CCC-5F0A-43F8FF2B489B}"/>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F259494B-1B72-D224-E313-A44A7C601387}"/>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3" name="תיבת טקסט 2">
            <a:extLst>
              <a:ext uri="{FF2B5EF4-FFF2-40B4-BE49-F238E27FC236}">
                <a16:creationId xmlns:a16="http://schemas.microsoft.com/office/drawing/2014/main" id="{BDF0FF9C-BCB7-0171-B41B-A2E6CED867B7}"/>
              </a:ext>
            </a:extLst>
          </p:cNvPr>
          <p:cNvSpPr txBox="1"/>
          <p:nvPr/>
        </p:nvSpPr>
        <p:spPr>
          <a:xfrm>
            <a:off x="1946359" y="1627970"/>
            <a:ext cx="9959009" cy="3924151"/>
          </a:xfrm>
          <a:prstGeom prst="rect">
            <a:avLst/>
          </a:prstGeom>
          <a:noFill/>
        </p:spPr>
        <p:txBody>
          <a:bodyPr wrap="square">
            <a:spAutoFit/>
          </a:bodyPr>
          <a:lstStyle/>
          <a:p>
            <a:pPr>
              <a:lnSpc>
                <a:spcPct val="150000"/>
              </a:lnSpc>
            </a:pPr>
            <a:r>
              <a:rPr lang="he-IL" sz="2400" dirty="0">
                <a:latin typeface="David" panose="020E0502060401010101" pitchFamily="34" charset="-79"/>
                <a:cs typeface="David" panose="020E0502060401010101" pitchFamily="34" charset="-79"/>
              </a:rPr>
              <a:t>1. אנו נמצאים בתוך הפרי. מאיתנו יתפתחו צמחים חדשים. </a:t>
            </a:r>
            <a:r>
              <a:rPr lang="he-IL" sz="2400" b="1" dirty="0">
                <a:latin typeface="David" panose="020E0502060401010101" pitchFamily="34" charset="-79"/>
                <a:cs typeface="David" panose="020E0502060401010101" pitchFamily="34" charset="-79"/>
              </a:rPr>
              <a:t>מי אנחנו</a:t>
            </a:r>
            <a:r>
              <a:rPr lang="he-IL" sz="2400" dirty="0">
                <a:latin typeface="David" panose="020E0502060401010101" pitchFamily="34" charset="-79"/>
                <a:cs typeface="David" panose="020E0502060401010101" pitchFamily="34" charset="-79"/>
              </a:rPr>
              <a:t>? </a:t>
            </a:r>
          </a:p>
          <a:p>
            <a:pPr>
              <a:lnSpc>
                <a:spcPct val="150000"/>
              </a:lnSpc>
            </a:pPr>
            <a:r>
              <a:rPr lang="he-IL" sz="2400" dirty="0">
                <a:latin typeface="David" panose="020E0502060401010101" pitchFamily="34" charset="-79"/>
                <a:cs typeface="David" panose="020E0502060401010101" pitchFamily="34" charset="-79"/>
              </a:rPr>
              <a:t>2. אנו מסתתרים בעובר הזרע. בנביטה, אחד יפנה לאדמה וממנו יתפתח השורש,</a:t>
            </a:r>
          </a:p>
          <a:p>
            <a:pPr>
              <a:lnSpc>
                <a:spcPct val="150000"/>
              </a:lnSpc>
            </a:pPr>
            <a:r>
              <a:rPr lang="he-IL" sz="2400" dirty="0">
                <a:latin typeface="David" panose="020E0502060401010101" pitchFamily="34" charset="-79"/>
                <a:cs typeface="David" panose="020E0502060401010101" pitchFamily="34" charset="-79"/>
              </a:rPr>
              <a:t>    והשני יפנה  למעלה וממנו יתפתחו גבעול ועלים. </a:t>
            </a:r>
            <a:r>
              <a:rPr lang="he-IL" sz="2400" b="1" dirty="0">
                <a:latin typeface="David" panose="020E0502060401010101" pitchFamily="34" charset="-79"/>
                <a:cs typeface="David" panose="020E0502060401010101" pitchFamily="34" charset="-79"/>
              </a:rPr>
              <a:t>מי אנחנו?</a:t>
            </a:r>
          </a:p>
          <a:p>
            <a:pPr>
              <a:lnSpc>
                <a:spcPct val="150000"/>
              </a:lnSpc>
            </a:pPr>
            <a:r>
              <a:rPr lang="he-IL" sz="2400" dirty="0">
                <a:latin typeface="David" panose="020E0502060401010101" pitchFamily="34" charset="-79"/>
                <a:cs typeface="David" panose="020E0502060401010101" pitchFamily="34" charset="-79"/>
              </a:rPr>
              <a:t>3. אנו שלושה חלקי הזרע</a:t>
            </a:r>
            <a:r>
              <a:rPr lang="he-IL" sz="2400" dirty="0"/>
              <a:t>. </a:t>
            </a:r>
            <a:r>
              <a:rPr lang="he-IL" sz="2400" b="1" dirty="0">
                <a:latin typeface="David" panose="020E0502060401010101" pitchFamily="34" charset="-79"/>
                <a:cs typeface="David" panose="020E0502060401010101" pitchFamily="34" charset="-79"/>
              </a:rPr>
              <a:t>מי אנחנו?</a:t>
            </a:r>
          </a:p>
          <a:p>
            <a:pPr>
              <a:lnSpc>
                <a:spcPct val="150000"/>
              </a:lnSpc>
            </a:pPr>
            <a:r>
              <a:rPr lang="he-IL" sz="2400" dirty="0">
                <a:latin typeface="David" panose="020E0502060401010101" pitchFamily="34" charset="-79"/>
                <a:cs typeface="David" panose="020E0502060401010101" pitchFamily="34" charset="-79"/>
              </a:rPr>
              <a:t>4. כאשר מים מגיעים אלי, אני מתחיל להתעורר לחיים ולהתפתח לצמח חדש.</a:t>
            </a:r>
          </a:p>
          <a:p>
            <a:pPr>
              <a:lnSpc>
                <a:spcPct val="150000"/>
              </a:lnSpc>
            </a:pPr>
            <a:r>
              <a:rPr lang="he-IL" sz="2400" dirty="0">
                <a:latin typeface="David" panose="020E0502060401010101" pitchFamily="34" charset="-79"/>
                <a:cs typeface="David" panose="020E0502060401010101" pitchFamily="34" charset="-79"/>
              </a:rPr>
              <a:t>   </a:t>
            </a:r>
            <a:r>
              <a:rPr lang="he-IL" sz="2400" b="1" dirty="0">
                <a:latin typeface="David" panose="020E0502060401010101" pitchFamily="34" charset="-79"/>
                <a:cs typeface="David" panose="020E0502060401010101" pitchFamily="34" charset="-79"/>
              </a:rPr>
              <a:t>מהו התהליך?</a:t>
            </a:r>
          </a:p>
          <a:p>
            <a:pPr>
              <a:lnSpc>
                <a:spcPct val="150000"/>
              </a:lnSpc>
            </a:pPr>
            <a:endParaRPr lang="he-IL" sz="2400" dirty="0">
              <a:latin typeface="David" panose="020E0502060401010101" pitchFamily="34" charset="-79"/>
              <a:cs typeface="David" panose="020E0502060401010101" pitchFamily="34" charset="-79"/>
            </a:endParaRPr>
          </a:p>
        </p:txBody>
      </p:sp>
      <p:sp>
        <p:nvSpPr>
          <p:cNvPr id="4" name="תיבת טקסט 3">
            <a:extLst>
              <a:ext uri="{FF2B5EF4-FFF2-40B4-BE49-F238E27FC236}">
                <a16:creationId xmlns:a16="http://schemas.microsoft.com/office/drawing/2014/main" id="{BBA2E0CC-B2CB-0AA6-9DBE-49AE8AABDC16}"/>
              </a:ext>
            </a:extLst>
          </p:cNvPr>
          <p:cNvSpPr txBox="1"/>
          <p:nvPr/>
        </p:nvSpPr>
        <p:spPr>
          <a:xfrm>
            <a:off x="4475294" y="278941"/>
            <a:ext cx="5191539"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צמח חדש בא לעולם</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pic>
        <p:nvPicPr>
          <p:cNvPr id="5" name="Picture 4">
            <a:extLst>
              <a:ext uri="{FF2B5EF4-FFF2-40B4-BE49-F238E27FC236}">
                <a16:creationId xmlns:a16="http://schemas.microsoft.com/office/drawing/2014/main" id="{F4243165-2C9C-B6E8-0EB8-63F5A3370A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6" name="Picture 2">
            <a:extLst>
              <a:ext uri="{FF2B5EF4-FFF2-40B4-BE49-F238E27FC236}">
                <a16:creationId xmlns:a16="http://schemas.microsoft.com/office/drawing/2014/main" id="{C16FF78B-C313-6543-1934-5BE55A9DB5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8" name="תמונה 7">
            <a:extLst>
              <a:ext uri="{FF2B5EF4-FFF2-40B4-BE49-F238E27FC236}">
                <a16:creationId xmlns:a16="http://schemas.microsoft.com/office/drawing/2014/main" id="{5E71D048-F491-4C65-9F5B-9391D098A1A6}"/>
              </a:ext>
            </a:extLst>
          </p:cNvPr>
          <p:cNvPicPr>
            <a:picLocks noChangeAspect="1"/>
          </p:cNvPicPr>
          <p:nvPr/>
        </p:nvPicPr>
        <p:blipFill>
          <a:blip r:embed="rId5"/>
          <a:stretch>
            <a:fillRect/>
          </a:stretch>
        </p:blipFill>
        <p:spPr>
          <a:xfrm>
            <a:off x="147703" y="3060748"/>
            <a:ext cx="3226868" cy="3571163"/>
          </a:xfrm>
          <a:prstGeom prst="rect">
            <a:avLst/>
          </a:prstGeom>
        </p:spPr>
      </p:pic>
      <p:sp>
        <p:nvSpPr>
          <p:cNvPr id="2" name="תיבת טקסט 1">
            <a:extLst>
              <a:ext uri="{FF2B5EF4-FFF2-40B4-BE49-F238E27FC236}">
                <a16:creationId xmlns:a16="http://schemas.microsoft.com/office/drawing/2014/main" id="{FC50951B-6DC9-0B77-4B2A-8AA4DED2651E}"/>
              </a:ext>
            </a:extLst>
          </p:cNvPr>
          <p:cNvSpPr txBox="1"/>
          <p:nvPr/>
        </p:nvSpPr>
        <p:spPr>
          <a:xfrm>
            <a:off x="8315325" y="1203556"/>
            <a:ext cx="3297673"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אנחנו? מהו התהליך?</a:t>
            </a: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667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D8AF8-2B53-055C-0C31-F32956EEC77A}"/>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F543800A-A0BD-4623-07F2-9AB23FD880C4}"/>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2" name="תיבת טקסט 1">
            <a:extLst>
              <a:ext uri="{FF2B5EF4-FFF2-40B4-BE49-F238E27FC236}">
                <a16:creationId xmlns:a16="http://schemas.microsoft.com/office/drawing/2014/main" id="{376453B9-B583-2B43-D32F-77C1FF79427F}"/>
              </a:ext>
            </a:extLst>
          </p:cNvPr>
          <p:cNvSpPr txBox="1"/>
          <p:nvPr/>
        </p:nvSpPr>
        <p:spPr>
          <a:xfrm>
            <a:off x="4941519" y="666705"/>
            <a:ext cx="6255026" cy="1354217"/>
          </a:xfrm>
          <a:prstGeom prst="rect">
            <a:avLst/>
          </a:prstGeom>
          <a:noFill/>
        </p:spPr>
        <p:txBody>
          <a:bodyPr wrap="square" rtlCol="1">
            <a:spAutoFit/>
          </a:bodyPr>
          <a:lstStyle/>
          <a:p>
            <a:pPr algn="ctr"/>
            <a:r>
              <a:rPr lang="he-IL" sz="3200" b="1" dirty="0">
                <a:solidFill>
                  <a:srgbClr val="C00000"/>
                </a:solidFill>
                <a:latin typeface="David" panose="020E0502060401010101" pitchFamily="34" charset="-79"/>
                <a:cs typeface="David" panose="020E0502060401010101" pitchFamily="34" charset="-79"/>
              </a:rPr>
              <a:t>צמחים גדלים </a:t>
            </a:r>
          </a:p>
          <a:p>
            <a:r>
              <a:rPr lang="he-IL" sz="3200" b="1" dirty="0">
                <a:solidFill>
                  <a:srgbClr val="C00000"/>
                </a:solidFill>
                <a:latin typeface="David" panose="020E0502060401010101" pitchFamily="34" charset="-79"/>
                <a:cs typeface="David" panose="020E0502060401010101" pitchFamily="34" charset="-79"/>
              </a:rPr>
              <a:t>                           חידות</a:t>
            </a:r>
          </a:p>
          <a:p>
            <a:pPr algn="ctr"/>
            <a:endParaRPr lang="he-IL" dirty="0"/>
          </a:p>
        </p:txBody>
      </p:sp>
      <p:sp>
        <p:nvSpPr>
          <p:cNvPr id="4" name="תיבת טקסט 3">
            <a:extLst>
              <a:ext uri="{FF2B5EF4-FFF2-40B4-BE49-F238E27FC236}">
                <a16:creationId xmlns:a16="http://schemas.microsoft.com/office/drawing/2014/main" id="{EBCB97EF-BDA1-EA0F-AC85-994375151652}"/>
              </a:ext>
            </a:extLst>
          </p:cNvPr>
          <p:cNvSpPr txBox="1"/>
          <p:nvPr/>
        </p:nvSpPr>
        <p:spPr>
          <a:xfrm>
            <a:off x="2743199" y="2020922"/>
            <a:ext cx="9044609" cy="3924151"/>
          </a:xfrm>
          <a:prstGeom prst="rect">
            <a:avLst/>
          </a:prstGeom>
          <a:noFill/>
        </p:spPr>
        <p:txBody>
          <a:bodyPr wrap="square">
            <a:spAutoFit/>
          </a:bodyPr>
          <a:lstStyle/>
          <a:p>
            <a:pPr marL="457200" indent="-457200">
              <a:lnSpc>
                <a:spcPct val="150000"/>
              </a:lnSpc>
              <a:buAutoNum type="arabicPeriod"/>
            </a:pPr>
            <a:r>
              <a:rPr lang="he-IL" sz="2400" dirty="0">
                <a:latin typeface="David" panose="020E0502060401010101" pitchFamily="34" charset="-79"/>
                <a:cs typeface="David" panose="020E0502060401010101" pitchFamily="34" charset="-79"/>
              </a:rPr>
              <a:t>מה צריך הצמח כדי לגדול ולהתפתח? </a:t>
            </a:r>
          </a:p>
          <a:p>
            <a:pPr marL="457200" indent="-457200">
              <a:lnSpc>
                <a:spcPct val="150000"/>
              </a:lnSpc>
              <a:buAutoNum type="arabicPeriod"/>
            </a:pPr>
            <a:r>
              <a:rPr lang="he-IL" sz="2400" dirty="0">
                <a:latin typeface="David" panose="020E0502060401010101" pitchFamily="34" charset="-79"/>
                <a:cs typeface="David" panose="020E0502060401010101" pitchFamily="34" charset="-79"/>
              </a:rPr>
              <a:t>צמחים הם יצורים חיים. לפי אילו סימנים אפשר להוכיח שהם חיים?</a:t>
            </a:r>
          </a:p>
          <a:p>
            <a:pPr marL="457200" indent="-457200">
              <a:lnSpc>
                <a:spcPct val="150000"/>
              </a:lnSpc>
              <a:buAutoNum type="arabicPeriod"/>
            </a:pPr>
            <a:r>
              <a:rPr lang="he-IL" sz="2400" dirty="0">
                <a:latin typeface="David" panose="020E0502060401010101" pitchFamily="34" charset="-79"/>
                <a:cs typeface="David" panose="020E0502060401010101" pitchFamily="34" charset="-79"/>
              </a:rPr>
              <a:t>אני מחזיק את הצמח באדמה וקולט ממנה מים וחומרים שהצמח זקוק להם.</a:t>
            </a:r>
          </a:p>
          <a:p>
            <a:pPr marL="457200" indent="-457200">
              <a:lnSpc>
                <a:spcPct val="150000"/>
              </a:lnSpc>
              <a:buAutoNum type="arabicPeriod" startAt="4"/>
            </a:pPr>
            <a:r>
              <a:rPr lang="he-IL" sz="2400" dirty="0">
                <a:latin typeface="David" panose="020E0502060401010101" pitchFamily="34" charset="-79"/>
                <a:cs typeface="David" panose="020E0502060401010101" pitchFamily="34" charset="-79"/>
              </a:rPr>
              <a:t>עלי גדלים עלים, פרחים ופירות ודרכי עוברים מים וחומרים </a:t>
            </a:r>
          </a:p>
          <a:p>
            <a:pPr>
              <a:lnSpc>
                <a:spcPct val="150000"/>
              </a:lnSpc>
            </a:pPr>
            <a:r>
              <a:rPr lang="he-IL" sz="2400" dirty="0">
                <a:latin typeface="David" panose="020E0502060401010101" pitchFamily="34" charset="-79"/>
                <a:cs typeface="David" panose="020E0502060401010101" pitchFamily="34" charset="-79"/>
              </a:rPr>
              <a:t>      ממקום למקום בצמח.   </a:t>
            </a:r>
          </a:p>
          <a:p>
            <a:pPr>
              <a:lnSpc>
                <a:spcPct val="150000"/>
              </a:lnSpc>
            </a:pPr>
            <a:r>
              <a:rPr lang="he-IL" sz="2400" dirty="0">
                <a:latin typeface="David" panose="020E0502060401010101" pitchFamily="34" charset="-79"/>
                <a:cs typeface="David" panose="020E0502060401010101" pitchFamily="34" charset="-79"/>
              </a:rPr>
              <a:t>  </a:t>
            </a:r>
          </a:p>
          <a:p>
            <a:pPr>
              <a:lnSpc>
                <a:spcPct val="150000"/>
              </a:lnSpc>
            </a:pPr>
            <a:endParaRPr lang="he-IL" sz="2400" dirty="0">
              <a:latin typeface="David" panose="020E0502060401010101" pitchFamily="34" charset="-79"/>
              <a:cs typeface="David" panose="020E0502060401010101" pitchFamily="34" charset="-79"/>
            </a:endParaRPr>
          </a:p>
        </p:txBody>
      </p:sp>
      <p:pic>
        <p:nvPicPr>
          <p:cNvPr id="5" name="Picture 4">
            <a:extLst>
              <a:ext uri="{FF2B5EF4-FFF2-40B4-BE49-F238E27FC236}">
                <a16:creationId xmlns:a16="http://schemas.microsoft.com/office/drawing/2014/main" id="{9D8EA3AD-0D63-CAF8-5045-ECED1766BB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6" name="Picture 2">
            <a:extLst>
              <a:ext uri="{FF2B5EF4-FFF2-40B4-BE49-F238E27FC236}">
                <a16:creationId xmlns:a16="http://schemas.microsoft.com/office/drawing/2014/main" id="{D06EEDA0-0B22-1A69-BCD3-3C392E17B4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8" name="תמונה 7">
            <a:extLst>
              <a:ext uri="{FF2B5EF4-FFF2-40B4-BE49-F238E27FC236}">
                <a16:creationId xmlns:a16="http://schemas.microsoft.com/office/drawing/2014/main" id="{37FBF879-562F-513B-DB44-411EDF323396}"/>
              </a:ext>
            </a:extLst>
          </p:cNvPr>
          <p:cNvPicPr>
            <a:picLocks noChangeAspect="1"/>
          </p:cNvPicPr>
          <p:nvPr/>
        </p:nvPicPr>
        <p:blipFill>
          <a:blip r:embed="rId5">
            <a:duotone>
              <a:prstClr val="black"/>
              <a:schemeClr val="accent6">
                <a:tint val="45000"/>
                <a:satMod val="400000"/>
              </a:schemeClr>
            </a:duotone>
          </a:blip>
          <a:stretch>
            <a:fillRect/>
          </a:stretch>
        </p:blipFill>
        <p:spPr>
          <a:xfrm>
            <a:off x="0" y="419217"/>
            <a:ext cx="4122970" cy="6079854"/>
          </a:xfrm>
          <a:prstGeom prst="rect">
            <a:avLst/>
          </a:prstGeom>
        </p:spPr>
      </p:pic>
    </p:spTree>
    <p:extLst>
      <p:ext uri="{BB962C8B-B14F-4D97-AF65-F5344CB8AC3E}">
        <p14:creationId xmlns:p14="http://schemas.microsoft.com/office/powerpoint/2010/main" val="308948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F644E-EEED-7D5C-B6AE-298AD1628D72}"/>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1BE4A82A-6DBD-97F4-A5A2-47C4804D93B2}"/>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2" name="תיבת טקסט 1">
            <a:extLst>
              <a:ext uri="{FF2B5EF4-FFF2-40B4-BE49-F238E27FC236}">
                <a16:creationId xmlns:a16="http://schemas.microsoft.com/office/drawing/2014/main" id="{A28F4B1F-082E-2A28-F13A-A9195D59FFAE}"/>
              </a:ext>
            </a:extLst>
          </p:cNvPr>
          <p:cNvSpPr txBox="1"/>
          <p:nvPr/>
        </p:nvSpPr>
        <p:spPr>
          <a:xfrm>
            <a:off x="4226051" y="343860"/>
            <a:ext cx="6255026" cy="1354217"/>
          </a:xfrm>
          <a:prstGeom prst="rect">
            <a:avLst/>
          </a:prstGeom>
          <a:noFill/>
        </p:spPr>
        <p:txBody>
          <a:bodyPr wrap="square" rtlCol="1">
            <a:spAutoFit/>
          </a:bodyPr>
          <a:lstStyle/>
          <a:p>
            <a:pPr algn="ctr"/>
            <a:r>
              <a:rPr lang="he-IL" sz="3200" b="1" dirty="0">
                <a:solidFill>
                  <a:srgbClr val="C00000"/>
                </a:solidFill>
                <a:latin typeface="David" panose="020E0502060401010101" pitchFamily="34" charset="-79"/>
                <a:cs typeface="David" panose="020E0502060401010101" pitchFamily="34" charset="-79"/>
              </a:rPr>
              <a:t>צמחים גדלים - </a:t>
            </a:r>
            <a:r>
              <a:rPr lang="he-IL" sz="2400" b="1" dirty="0">
                <a:solidFill>
                  <a:srgbClr val="C00000"/>
                </a:solidFill>
                <a:latin typeface="David" panose="020E0502060401010101" pitchFamily="34" charset="-79"/>
                <a:cs typeface="David" panose="020E0502060401010101" pitchFamily="34" charset="-79"/>
              </a:rPr>
              <a:t>המשך</a:t>
            </a:r>
          </a:p>
          <a:p>
            <a:pPr algn="ctr"/>
            <a:r>
              <a:rPr lang="he-IL" sz="3200" b="1" dirty="0">
                <a:solidFill>
                  <a:srgbClr val="C00000"/>
                </a:solidFill>
                <a:latin typeface="David" panose="020E0502060401010101" pitchFamily="34" charset="-79"/>
                <a:cs typeface="David" panose="020E0502060401010101" pitchFamily="34" charset="-79"/>
              </a:rPr>
              <a:t>חידות</a:t>
            </a:r>
          </a:p>
          <a:p>
            <a:endParaRPr lang="he-IL" dirty="0"/>
          </a:p>
        </p:txBody>
      </p:sp>
      <p:pic>
        <p:nvPicPr>
          <p:cNvPr id="5" name="Picture 4">
            <a:extLst>
              <a:ext uri="{FF2B5EF4-FFF2-40B4-BE49-F238E27FC236}">
                <a16:creationId xmlns:a16="http://schemas.microsoft.com/office/drawing/2014/main" id="{9E931538-750A-F763-C3D8-B7C530E0BE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6" name="Picture 2">
            <a:extLst>
              <a:ext uri="{FF2B5EF4-FFF2-40B4-BE49-F238E27FC236}">
                <a16:creationId xmlns:a16="http://schemas.microsoft.com/office/drawing/2014/main" id="{4F354BE9-7ACE-CC42-B385-65CCD1EE94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sp>
        <p:nvSpPr>
          <p:cNvPr id="12" name="תיבת טקסט 11">
            <a:extLst>
              <a:ext uri="{FF2B5EF4-FFF2-40B4-BE49-F238E27FC236}">
                <a16:creationId xmlns:a16="http://schemas.microsoft.com/office/drawing/2014/main" id="{646BCD27-9717-E552-067F-501C01DE39AB}"/>
              </a:ext>
            </a:extLst>
          </p:cNvPr>
          <p:cNvSpPr txBox="1"/>
          <p:nvPr/>
        </p:nvSpPr>
        <p:spPr>
          <a:xfrm>
            <a:off x="1668036" y="1743923"/>
            <a:ext cx="10127974" cy="3416320"/>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he-IL" sz="2400" dirty="0">
                <a:latin typeface="David" panose="020E0502060401010101" pitchFamily="34" charset="-79"/>
                <a:cs typeface="David" panose="020E0502060401010101" pitchFamily="34" charset="-79"/>
              </a:rPr>
              <a:t>5. </a:t>
            </a: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אני ירוק, שטוח, פונה לשמיים וקולט את האור בימים בהירים.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sz="2400" dirty="0">
                <a:solidFill>
                  <a:prstClr val="black"/>
                </a:solidFill>
                <a:latin typeface="David" panose="020E0502060401010101" pitchFamily="34" charset="-79"/>
                <a:cs typeface="David" panose="020E0502060401010101" pitchFamily="34" charset="-79"/>
              </a:rPr>
              <a:t>    </a:t>
            </a: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אני מייצר מזון לצמחים וממני ניזונים עוד יצורים חיים.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sz="2400" dirty="0">
                <a:solidFill>
                  <a:prstClr val="black"/>
                </a:solidFill>
                <a:latin typeface="David" panose="020E0502060401010101" pitchFamily="34" charset="-79"/>
                <a:cs typeface="David" panose="020E0502060401010101" pitchFamily="34" charset="-79"/>
              </a:rPr>
              <a:t>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מהו שמי ומהו תפקודי?</a:t>
            </a:r>
          </a:p>
          <a:p>
            <a:pPr>
              <a:lnSpc>
                <a:spcPct val="150000"/>
              </a:lnSpc>
            </a:pPr>
            <a:r>
              <a:rPr lang="he-IL" sz="2400" dirty="0">
                <a:latin typeface="David" panose="020E0502060401010101" pitchFamily="34" charset="-79"/>
                <a:cs typeface="David" panose="020E0502060401010101" pitchFamily="34" charset="-79"/>
              </a:rPr>
              <a:t>6. אני לרוב צבעוני. אליי נמשכים חרקים, דבורים ופרפרים. </a:t>
            </a:r>
          </a:p>
          <a:p>
            <a:pPr>
              <a:lnSpc>
                <a:spcPct val="150000"/>
              </a:lnSpc>
            </a:pPr>
            <a:r>
              <a:rPr lang="he-IL" sz="2400" dirty="0">
                <a:latin typeface="David" panose="020E0502060401010101" pitchFamily="34" charset="-79"/>
                <a:cs typeface="David" panose="020E0502060401010101" pitchFamily="34" charset="-79"/>
              </a:rPr>
              <a:t>    בי מתחיל תהליך שממנו מתפתחים זרעים. </a:t>
            </a:r>
          </a:p>
          <a:p>
            <a:pPr>
              <a:lnSpc>
                <a:spcPct val="150000"/>
              </a:lnSpc>
            </a:pPr>
            <a:r>
              <a:rPr lang="he-IL" sz="2400" dirty="0">
                <a:latin typeface="David" panose="020E0502060401010101" pitchFamily="34" charset="-79"/>
                <a:cs typeface="David" panose="020E0502060401010101" pitchFamily="34" charset="-79"/>
              </a:rPr>
              <a:t>    </a:t>
            </a:r>
            <a:r>
              <a:rPr lang="he-IL" sz="2400" b="1" dirty="0">
                <a:latin typeface="David" panose="020E0502060401010101" pitchFamily="34" charset="-79"/>
                <a:cs typeface="David" panose="020E0502060401010101" pitchFamily="34" charset="-79"/>
              </a:rPr>
              <a:t>מי אני, ומהו תפקודי?</a:t>
            </a:r>
          </a:p>
        </p:txBody>
      </p:sp>
      <p:pic>
        <p:nvPicPr>
          <p:cNvPr id="13" name="תמונה 12">
            <a:extLst>
              <a:ext uri="{FF2B5EF4-FFF2-40B4-BE49-F238E27FC236}">
                <a16:creationId xmlns:a16="http://schemas.microsoft.com/office/drawing/2014/main" id="{D855EE35-BCD5-3CE5-9FD4-385335030942}"/>
              </a:ext>
            </a:extLst>
          </p:cNvPr>
          <p:cNvPicPr>
            <a:picLocks noChangeAspect="1"/>
          </p:cNvPicPr>
          <p:nvPr/>
        </p:nvPicPr>
        <p:blipFill>
          <a:blip r:embed="rId5"/>
          <a:stretch>
            <a:fillRect/>
          </a:stretch>
        </p:blipFill>
        <p:spPr>
          <a:xfrm>
            <a:off x="0" y="343860"/>
            <a:ext cx="6100221" cy="6100221"/>
          </a:xfrm>
          <a:prstGeom prst="rect">
            <a:avLst/>
          </a:prstGeom>
        </p:spPr>
      </p:pic>
    </p:spTree>
    <p:extLst>
      <p:ext uri="{BB962C8B-B14F-4D97-AF65-F5344CB8AC3E}">
        <p14:creationId xmlns:p14="http://schemas.microsoft.com/office/powerpoint/2010/main" val="3095114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id="{5D107041-4D23-CAA1-EF75-7D8D8D5E0C4F}"/>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9" name="תיבת טקסט 8">
            <a:extLst>
              <a:ext uri="{FF2B5EF4-FFF2-40B4-BE49-F238E27FC236}">
                <a16:creationId xmlns:a16="http://schemas.microsoft.com/office/drawing/2014/main" id="{C7B9CE07-EB81-ABED-6C9C-0FB71C0F518F}"/>
              </a:ext>
            </a:extLst>
          </p:cNvPr>
          <p:cNvSpPr txBox="1"/>
          <p:nvPr/>
        </p:nvSpPr>
        <p:spPr>
          <a:xfrm>
            <a:off x="3488633" y="0"/>
            <a:ext cx="4293705" cy="461665"/>
          </a:xfrm>
          <a:prstGeom prst="rect">
            <a:avLst/>
          </a:prstGeom>
          <a:noFill/>
        </p:spPr>
        <p:txBody>
          <a:bodyPr wrap="square" rtlCol="1">
            <a:spAutoFit/>
          </a:bodyPr>
          <a:lstStyle/>
          <a:p>
            <a:r>
              <a:rPr lang="he-IL" sz="2400" b="1" dirty="0">
                <a:solidFill>
                  <a:srgbClr val="C00000"/>
                </a:solidFill>
                <a:latin typeface="David" panose="020E0502060401010101" pitchFamily="34" charset="-79"/>
                <a:cs typeface="David" panose="020E0502060401010101" pitchFamily="34" charset="-79"/>
              </a:rPr>
              <a:t>תוכן עניינים</a:t>
            </a:r>
          </a:p>
        </p:txBody>
      </p:sp>
      <p:pic>
        <p:nvPicPr>
          <p:cNvPr id="10" name="Picture 4">
            <a:extLst>
              <a:ext uri="{FF2B5EF4-FFF2-40B4-BE49-F238E27FC236}">
                <a16:creationId xmlns:a16="http://schemas.microsoft.com/office/drawing/2014/main" id="{D860A399-677B-8258-17AD-D04EC1DC07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1" name="Picture 2">
            <a:extLst>
              <a:ext uri="{FF2B5EF4-FFF2-40B4-BE49-F238E27FC236}">
                <a16:creationId xmlns:a16="http://schemas.microsoft.com/office/drawing/2014/main" id="{91A0E963-491A-3111-0D7E-9CC841C27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graphicFrame>
        <p:nvGraphicFramePr>
          <p:cNvPr id="2" name="טבלה 1">
            <a:extLst>
              <a:ext uri="{FF2B5EF4-FFF2-40B4-BE49-F238E27FC236}">
                <a16:creationId xmlns:a16="http://schemas.microsoft.com/office/drawing/2014/main" id="{4D58DA22-921A-D481-F8F2-6E03BECF6485}"/>
              </a:ext>
            </a:extLst>
          </p:cNvPr>
          <p:cNvGraphicFramePr>
            <a:graphicFrameLocks noGrp="1"/>
          </p:cNvGraphicFramePr>
          <p:nvPr>
            <p:extLst>
              <p:ext uri="{D42A27DB-BD31-4B8C-83A1-F6EECF244321}">
                <p14:modId xmlns:p14="http://schemas.microsoft.com/office/powerpoint/2010/main" val="4290552356"/>
              </p:ext>
            </p:extLst>
          </p:nvPr>
        </p:nvGraphicFramePr>
        <p:xfrm>
          <a:off x="2243371" y="376163"/>
          <a:ext cx="8734859" cy="6425584"/>
        </p:xfrm>
        <a:graphic>
          <a:graphicData uri="http://schemas.openxmlformats.org/drawingml/2006/table">
            <a:tbl>
              <a:tblPr rtl="1" firstRow="1" bandRow="1">
                <a:tableStyleId>{5C22544A-7EE6-4342-B048-85BDC9FD1C3A}</a:tableStyleId>
              </a:tblPr>
              <a:tblGrid>
                <a:gridCol w="6759680">
                  <a:extLst>
                    <a:ext uri="{9D8B030D-6E8A-4147-A177-3AD203B41FA5}">
                      <a16:colId xmlns:a16="http://schemas.microsoft.com/office/drawing/2014/main" val="383263434"/>
                    </a:ext>
                  </a:extLst>
                </a:gridCol>
                <a:gridCol w="1975179">
                  <a:extLst>
                    <a:ext uri="{9D8B030D-6E8A-4147-A177-3AD203B41FA5}">
                      <a16:colId xmlns:a16="http://schemas.microsoft.com/office/drawing/2014/main" val="3986125944"/>
                    </a:ext>
                  </a:extLst>
                </a:gridCol>
              </a:tblGrid>
              <a:tr h="401599">
                <a:tc>
                  <a:txBody>
                    <a:bodyPr/>
                    <a:lstStyle/>
                    <a:p>
                      <a:pPr algn="ctr" rtl="1"/>
                      <a:r>
                        <a:rPr lang="he-IL" sz="1600" dirty="0">
                          <a:latin typeface="David" panose="020E0502060401010101" pitchFamily="34" charset="-79"/>
                          <a:cs typeface="David" panose="020E0502060401010101" pitchFamily="34" charset="-79"/>
                        </a:rPr>
                        <a:t>נושא</a:t>
                      </a:r>
                    </a:p>
                  </a:txBody>
                  <a:tcPr/>
                </a:tc>
                <a:tc>
                  <a:txBody>
                    <a:bodyPr/>
                    <a:lstStyle/>
                    <a:p>
                      <a:pPr algn="ctr" rtl="1"/>
                      <a:r>
                        <a:rPr lang="he-IL" sz="1600" dirty="0">
                          <a:latin typeface="David" panose="020E0502060401010101" pitchFamily="34" charset="-79"/>
                          <a:cs typeface="David" panose="020E0502060401010101" pitchFamily="34" charset="-79"/>
                        </a:rPr>
                        <a:t>מספר שקופית</a:t>
                      </a:r>
                    </a:p>
                  </a:txBody>
                  <a:tcPr/>
                </a:tc>
                <a:extLst>
                  <a:ext uri="{0D108BD9-81ED-4DB2-BD59-A6C34878D82A}">
                    <a16:rowId xmlns:a16="http://schemas.microsoft.com/office/drawing/2014/main" val="1229628995"/>
                  </a:ext>
                </a:extLst>
              </a:tr>
              <a:tr h="401599">
                <a:tc>
                  <a:txBody>
                    <a:bodyPr/>
                    <a:lstStyle/>
                    <a:p>
                      <a:pPr rtl="1"/>
                      <a:r>
                        <a:rPr lang="he-IL" sz="1600" b="0" dirty="0">
                          <a:latin typeface="David" panose="020E0502060401010101" pitchFamily="34" charset="-79"/>
                          <a:cs typeface="David" panose="020E0502060401010101" pitchFamily="34" charset="-79"/>
                        </a:rPr>
                        <a:t>הנחיות</a:t>
                      </a:r>
                    </a:p>
                  </a:txBody>
                  <a:tcPr/>
                </a:tc>
                <a:tc>
                  <a:txBody>
                    <a:bodyPr/>
                    <a:lstStyle/>
                    <a:p>
                      <a:pPr algn="ctr" rtl="1"/>
                      <a:r>
                        <a:rPr lang="he-IL" sz="1600" b="0" dirty="0">
                          <a:latin typeface="David" panose="020E0502060401010101" pitchFamily="34" charset="-79"/>
                          <a:cs typeface="David" panose="020E0502060401010101" pitchFamily="34" charset="-79"/>
                        </a:rPr>
                        <a:t>3</a:t>
                      </a:r>
                    </a:p>
                  </a:txBody>
                  <a:tcPr/>
                </a:tc>
                <a:extLst>
                  <a:ext uri="{0D108BD9-81ED-4DB2-BD59-A6C34878D82A}">
                    <a16:rowId xmlns:a16="http://schemas.microsoft.com/office/drawing/2014/main" val="2574947003"/>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חומרים על סף ביתנו</a:t>
                      </a:r>
                    </a:p>
                  </a:txBody>
                  <a:tcPr/>
                </a:tc>
                <a:tc>
                  <a:txBody>
                    <a:bodyPr/>
                    <a:lstStyle/>
                    <a:p>
                      <a:pPr algn="ctr" rtl="1"/>
                      <a:r>
                        <a:rPr lang="he-IL" sz="1600" b="0" dirty="0">
                          <a:latin typeface="David" panose="020E0502060401010101" pitchFamily="34" charset="-79"/>
                          <a:cs typeface="David" panose="020E0502060401010101" pitchFamily="34" charset="-79"/>
                        </a:rPr>
                        <a:t>6-4</a:t>
                      </a:r>
                    </a:p>
                  </a:txBody>
                  <a:tcPr/>
                </a:tc>
                <a:extLst>
                  <a:ext uri="{0D108BD9-81ED-4DB2-BD59-A6C34878D82A}">
                    <a16:rowId xmlns:a16="http://schemas.microsoft.com/office/drawing/2014/main" val="1936854566"/>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חומרים בשימוש האדם</a:t>
                      </a:r>
                    </a:p>
                  </a:txBody>
                  <a:tcPr/>
                </a:tc>
                <a:tc>
                  <a:txBody>
                    <a:bodyPr/>
                    <a:lstStyle/>
                    <a:p>
                      <a:pPr algn="ctr" rtl="1"/>
                      <a:r>
                        <a:rPr lang="he-IL" sz="1600" b="0" dirty="0">
                          <a:latin typeface="David" panose="020E0502060401010101" pitchFamily="34" charset="-79"/>
                          <a:cs typeface="David" panose="020E0502060401010101" pitchFamily="34" charset="-79"/>
                        </a:rPr>
                        <a:t>8-7</a:t>
                      </a:r>
                    </a:p>
                  </a:txBody>
                  <a:tcPr/>
                </a:tc>
                <a:extLst>
                  <a:ext uri="{0D108BD9-81ED-4DB2-BD59-A6C34878D82A}">
                    <a16:rowId xmlns:a16="http://schemas.microsoft.com/office/drawing/2014/main" val="2284993116"/>
                  </a:ext>
                </a:extLst>
              </a:tr>
              <a:tr h="40159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חומרים - איכות הסביבה</a:t>
                      </a:r>
                      <a:endParaRPr lang="he-IL" sz="1600" b="0" dirty="0">
                        <a:solidFill>
                          <a:schemeClr val="tx1"/>
                        </a:solidFill>
                        <a:latin typeface="David" panose="020E0502060401010101" pitchFamily="34" charset="-79"/>
                        <a:cs typeface="David" panose="020E0502060401010101" pitchFamily="34" charset="-79"/>
                      </a:endParaRPr>
                    </a:p>
                  </a:txBody>
                  <a:tcPr/>
                </a:tc>
                <a:tc>
                  <a:txBody>
                    <a:bodyPr/>
                    <a:lstStyle/>
                    <a:p>
                      <a:pPr algn="ctr" rtl="1"/>
                      <a:r>
                        <a:rPr lang="he-IL" sz="1600" b="0" dirty="0">
                          <a:latin typeface="David" panose="020E0502060401010101" pitchFamily="34" charset="-79"/>
                          <a:cs typeface="David" panose="020E0502060401010101" pitchFamily="34" charset="-79"/>
                        </a:rPr>
                        <a:t>9</a:t>
                      </a:r>
                    </a:p>
                  </a:txBody>
                  <a:tcPr/>
                </a:tc>
                <a:extLst>
                  <a:ext uri="{0D108BD9-81ED-4DB2-BD59-A6C34878D82A}">
                    <a16:rowId xmlns:a16="http://schemas.microsoft.com/office/drawing/2014/main" val="1260122035"/>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חומרי דלק בפעולה </a:t>
                      </a:r>
                      <a:endParaRPr lang="en-US" sz="1600" b="0" kern="100" dirty="0">
                        <a:solidFill>
                          <a:schemeClr val="tx1"/>
                        </a:solidFill>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1600" b="0" dirty="0">
                          <a:latin typeface="David" panose="020E0502060401010101" pitchFamily="34" charset="-79"/>
                          <a:cs typeface="David" panose="020E0502060401010101" pitchFamily="34" charset="-79"/>
                        </a:rPr>
                        <a:t>12-10</a:t>
                      </a:r>
                    </a:p>
                  </a:txBody>
                  <a:tcPr/>
                </a:tc>
                <a:extLst>
                  <a:ext uri="{0D108BD9-81ED-4DB2-BD59-A6C34878D82A}">
                    <a16:rowId xmlns:a16="http://schemas.microsoft.com/office/drawing/2014/main" val="1645189873"/>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חשמל בפעולה </a:t>
                      </a:r>
                      <a:endParaRPr lang="en-US" sz="1600" b="0" kern="100" dirty="0">
                        <a:solidFill>
                          <a:schemeClr val="tx1"/>
                        </a:solidFill>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1600" b="0" dirty="0">
                          <a:latin typeface="David" panose="020E0502060401010101" pitchFamily="34" charset="-79"/>
                          <a:cs typeface="David" panose="020E0502060401010101" pitchFamily="34" charset="-79"/>
                        </a:rPr>
                        <a:t>14-13</a:t>
                      </a:r>
                    </a:p>
                  </a:txBody>
                  <a:tcPr/>
                </a:tc>
                <a:extLst>
                  <a:ext uri="{0D108BD9-81ED-4DB2-BD59-A6C34878D82A}">
                    <a16:rowId xmlns:a16="http://schemas.microsoft.com/office/drawing/2014/main" val="3740999583"/>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צמחים הם יצורים חיים</a:t>
                      </a:r>
                    </a:p>
                  </a:txBody>
                  <a:tcPr/>
                </a:tc>
                <a:tc>
                  <a:txBody>
                    <a:bodyPr/>
                    <a:lstStyle/>
                    <a:p>
                      <a:pPr algn="ctr" rtl="1"/>
                      <a:r>
                        <a:rPr lang="he-IL" sz="1600" b="0" dirty="0">
                          <a:latin typeface="David" panose="020E0502060401010101" pitchFamily="34" charset="-79"/>
                          <a:cs typeface="David" panose="020E0502060401010101" pitchFamily="34" charset="-79"/>
                        </a:rPr>
                        <a:t>16-15</a:t>
                      </a:r>
                    </a:p>
                  </a:txBody>
                  <a:tcPr/>
                </a:tc>
                <a:extLst>
                  <a:ext uri="{0D108BD9-81ED-4DB2-BD59-A6C34878D82A}">
                    <a16:rowId xmlns:a16="http://schemas.microsoft.com/office/drawing/2014/main" val="902386792"/>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צמח חדש בא לעולם</a:t>
                      </a:r>
                    </a:p>
                  </a:txBody>
                  <a:tcPr/>
                </a:tc>
                <a:tc>
                  <a:txBody>
                    <a:bodyPr/>
                    <a:lstStyle/>
                    <a:p>
                      <a:pPr algn="ctr" rtl="1"/>
                      <a:r>
                        <a:rPr lang="he-IL" sz="1600" b="0" dirty="0">
                          <a:latin typeface="David" panose="020E0502060401010101" pitchFamily="34" charset="-79"/>
                          <a:cs typeface="David" panose="020E0502060401010101" pitchFamily="34" charset="-79"/>
                        </a:rPr>
                        <a:t>17</a:t>
                      </a:r>
                    </a:p>
                  </a:txBody>
                  <a:tcPr/>
                </a:tc>
                <a:extLst>
                  <a:ext uri="{0D108BD9-81ED-4DB2-BD59-A6C34878D82A}">
                    <a16:rowId xmlns:a16="http://schemas.microsoft.com/office/drawing/2014/main" val="2439007547"/>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צמחים גדלים</a:t>
                      </a:r>
                    </a:p>
                  </a:txBody>
                  <a:tcPr/>
                </a:tc>
                <a:tc>
                  <a:txBody>
                    <a:bodyPr/>
                    <a:lstStyle/>
                    <a:p>
                      <a:pPr algn="ctr" rtl="1"/>
                      <a:r>
                        <a:rPr lang="he-IL" sz="1600" b="0" dirty="0">
                          <a:latin typeface="David" panose="020E0502060401010101" pitchFamily="34" charset="-79"/>
                          <a:cs typeface="David" panose="020E0502060401010101" pitchFamily="34" charset="-79"/>
                        </a:rPr>
                        <a:t>19-18</a:t>
                      </a:r>
                    </a:p>
                  </a:txBody>
                  <a:tcPr/>
                </a:tc>
                <a:extLst>
                  <a:ext uri="{0D108BD9-81ED-4DB2-BD59-A6C34878D82A}">
                    <a16:rowId xmlns:a16="http://schemas.microsoft.com/office/drawing/2014/main" val="2471172550"/>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להתחיל מחדש</a:t>
                      </a:r>
                    </a:p>
                  </a:txBody>
                  <a:tcPr/>
                </a:tc>
                <a:tc>
                  <a:txBody>
                    <a:bodyPr/>
                    <a:lstStyle/>
                    <a:p>
                      <a:pPr algn="ctr" rtl="1"/>
                      <a:r>
                        <a:rPr lang="he-IL" sz="1600" b="0" dirty="0">
                          <a:latin typeface="David" panose="020E0502060401010101" pitchFamily="34" charset="-79"/>
                          <a:cs typeface="David" panose="020E0502060401010101" pitchFamily="34" charset="-79"/>
                        </a:rPr>
                        <a:t>21-20</a:t>
                      </a:r>
                    </a:p>
                  </a:txBody>
                  <a:tcPr/>
                </a:tc>
                <a:extLst>
                  <a:ext uri="{0D108BD9-81ED-4DB2-BD59-A6C34878D82A}">
                    <a16:rowId xmlns:a16="http://schemas.microsoft.com/office/drawing/2014/main" val="4201022344"/>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משתמשים בצמחים</a:t>
                      </a:r>
                    </a:p>
                  </a:txBody>
                  <a:tcPr/>
                </a:tc>
                <a:tc>
                  <a:txBody>
                    <a:bodyPr/>
                    <a:lstStyle/>
                    <a:p>
                      <a:pPr algn="ctr" rtl="1"/>
                      <a:r>
                        <a:rPr lang="he-IL" sz="1600" b="0" dirty="0">
                          <a:latin typeface="David" panose="020E0502060401010101" pitchFamily="34" charset="-79"/>
                          <a:cs typeface="David" panose="020E0502060401010101" pitchFamily="34" charset="-79"/>
                        </a:rPr>
                        <a:t>22</a:t>
                      </a:r>
                    </a:p>
                  </a:txBody>
                  <a:tcPr/>
                </a:tc>
                <a:extLst>
                  <a:ext uri="{0D108BD9-81ED-4DB2-BD59-A6C34878D82A}">
                    <a16:rowId xmlns:a16="http://schemas.microsoft.com/office/drawing/2014/main" val="1589425914"/>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כדור הארץ מקיף את השמש</a:t>
                      </a:r>
                    </a:p>
                  </a:txBody>
                  <a:tcPr/>
                </a:tc>
                <a:tc>
                  <a:txBody>
                    <a:bodyPr/>
                    <a:lstStyle/>
                    <a:p>
                      <a:pPr algn="ctr" rtl="1"/>
                      <a:r>
                        <a:rPr lang="he-IL" sz="1600" b="0" dirty="0">
                          <a:latin typeface="David" panose="020E0502060401010101" pitchFamily="34" charset="-79"/>
                          <a:cs typeface="David" panose="020E0502060401010101" pitchFamily="34" charset="-79"/>
                        </a:rPr>
                        <a:t>23</a:t>
                      </a:r>
                    </a:p>
                  </a:txBody>
                  <a:tcPr/>
                </a:tc>
                <a:extLst>
                  <a:ext uri="{0D108BD9-81ED-4DB2-BD59-A6C34878D82A}">
                    <a16:rowId xmlns:a16="http://schemas.microsoft.com/office/drawing/2014/main" val="298714905"/>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כדור הארץ סובב סביב צירו</a:t>
                      </a:r>
                    </a:p>
                  </a:txBody>
                  <a:tcPr/>
                </a:tc>
                <a:tc>
                  <a:txBody>
                    <a:bodyPr/>
                    <a:lstStyle/>
                    <a:p>
                      <a:pPr algn="ctr" rtl="1"/>
                      <a:r>
                        <a:rPr lang="he-IL" sz="1600" b="0" dirty="0">
                          <a:latin typeface="David" panose="020E0502060401010101" pitchFamily="34" charset="-79"/>
                          <a:cs typeface="David" panose="020E0502060401010101" pitchFamily="34" charset="-79"/>
                        </a:rPr>
                        <a:t>24</a:t>
                      </a:r>
                    </a:p>
                  </a:txBody>
                  <a:tcPr/>
                </a:tc>
                <a:extLst>
                  <a:ext uri="{0D108BD9-81ED-4DB2-BD59-A6C34878D82A}">
                    <a16:rowId xmlns:a16="http://schemas.microsoft.com/office/drawing/2014/main" val="3120928811"/>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rPr>
                        <a:t>הירח מקיף את כדור הארץ</a:t>
                      </a:r>
                    </a:p>
                  </a:txBody>
                  <a:tcPr/>
                </a:tc>
                <a:tc>
                  <a:txBody>
                    <a:bodyPr/>
                    <a:lstStyle/>
                    <a:p>
                      <a:pPr algn="ctr" rtl="1"/>
                      <a:r>
                        <a:rPr lang="he-IL" sz="1600" b="0" dirty="0">
                          <a:latin typeface="David" panose="020E0502060401010101" pitchFamily="34" charset="-79"/>
                          <a:cs typeface="David" panose="020E0502060401010101" pitchFamily="34" charset="-79"/>
                        </a:rPr>
                        <a:t>25</a:t>
                      </a:r>
                    </a:p>
                  </a:txBody>
                  <a:tcPr/>
                </a:tc>
                <a:extLst>
                  <a:ext uri="{0D108BD9-81ED-4DB2-BD59-A6C34878D82A}">
                    <a16:rowId xmlns:a16="http://schemas.microsoft.com/office/drawing/2014/main" val="2698471619"/>
                  </a:ext>
                </a:extLst>
              </a:tr>
              <a:tr h="40159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j-ea"/>
                          <a:cs typeface="David" panose="020E0502060401010101" pitchFamily="34" charset="-79"/>
                        </a:rPr>
                        <a:t>אל מילון המושגים בספר</a:t>
                      </a:r>
                      <a:endParaRPr kumimoji="0" lang="he-IL" sz="1600" b="0" i="0" u="none" strike="noStrike" kern="1200" cap="none" spc="0" normalizeH="0" baseline="0" noProof="0" dirty="0">
                        <a:ln>
                          <a:noFill/>
                        </a:ln>
                        <a:solidFill>
                          <a:schemeClr val="tx1"/>
                        </a:solidFill>
                        <a:effectLst/>
                        <a:uLnTx/>
                        <a:uFillTx/>
                        <a:latin typeface="David" panose="020E0502060401010101" pitchFamily="34" charset="-79"/>
                        <a:ea typeface="+mn-ea"/>
                        <a:cs typeface="David" panose="020E0502060401010101" pitchFamily="34" charset="-79"/>
                      </a:endParaRPr>
                    </a:p>
                  </a:txBody>
                  <a:tcPr/>
                </a:tc>
                <a:tc>
                  <a:txBody>
                    <a:bodyPr/>
                    <a:lstStyle/>
                    <a:p>
                      <a:pPr algn="ctr" rtl="1"/>
                      <a:r>
                        <a:rPr lang="he-IL" sz="1600" b="0" dirty="0">
                          <a:latin typeface="David" panose="020E0502060401010101" pitchFamily="34" charset="-79"/>
                          <a:cs typeface="David" panose="020E0502060401010101" pitchFamily="34" charset="-79"/>
                        </a:rPr>
                        <a:t>26</a:t>
                      </a:r>
                    </a:p>
                  </a:txBody>
                  <a:tcPr/>
                </a:tc>
                <a:extLst>
                  <a:ext uri="{0D108BD9-81ED-4DB2-BD59-A6C34878D82A}">
                    <a16:rowId xmlns:a16="http://schemas.microsoft.com/office/drawing/2014/main" val="1725221441"/>
                  </a:ext>
                </a:extLst>
              </a:tr>
            </a:tbl>
          </a:graphicData>
        </a:graphic>
      </p:graphicFrame>
    </p:spTree>
    <p:extLst>
      <p:ext uri="{BB962C8B-B14F-4D97-AF65-F5344CB8AC3E}">
        <p14:creationId xmlns:p14="http://schemas.microsoft.com/office/powerpoint/2010/main" val="176140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A072-C7DC-D8D7-09C5-39A18645CB0A}"/>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6E7DF373-2E9B-068A-623F-B206C2D16A97}"/>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2" name="תיבת טקסט 1">
            <a:extLst>
              <a:ext uri="{FF2B5EF4-FFF2-40B4-BE49-F238E27FC236}">
                <a16:creationId xmlns:a16="http://schemas.microsoft.com/office/drawing/2014/main" id="{082FE60E-5D78-57C3-D7C7-D0287CF4515C}"/>
              </a:ext>
            </a:extLst>
          </p:cNvPr>
          <p:cNvSpPr txBox="1"/>
          <p:nvPr/>
        </p:nvSpPr>
        <p:spPr>
          <a:xfrm>
            <a:off x="5029200" y="625145"/>
            <a:ext cx="4542183"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להתחיל מחדש</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sp>
        <p:nvSpPr>
          <p:cNvPr id="3" name="תיבת טקסט 2">
            <a:extLst>
              <a:ext uri="{FF2B5EF4-FFF2-40B4-BE49-F238E27FC236}">
                <a16:creationId xmlns:a16="http://schemas.microsoft.com/office/drawing/2014/main" id="{252B0038-1F15-E2C0-9820-2129902B5724}"/>
              </a:ext>
            </a:extLst>
          </p:cNvPr>
          <p:cNvSpPr txBox="1"/>
          <p:nvPr/>
        </p:nvSpPr>
        <p:spPr>
          <a:xfrm>
            <a:off x="2266129" y="2040034"/>
            <a:ext cx="9347838" cy="3370153"/>
          </a:xfrm>
          <a:prstGeom prst="rect">
            <a:avLst/>
          </a:prstGeom>
          <a:noFill/>
        </p:spPr>
        <p:txBody>
          <a:bodyPr wrap="square" rtlCol="1">
            <a:spAutoFit/>
          </a:bodyPr>
          <a:lstStyle/>
          <a:p>
            <a:pPr marL="457200" indent="-457200">
              <a:lnSpc>
                <a:spcPct val="150000"/>
              </a:lnSpc>
              <a:buAutoNum type="arabicPeriod"/>
            </a:pPr>
            <a:r>
              <a:rPr lang="he-IL" sz="2400" dirty="0">
                <a:latin typeface="David" panose="020E0502060401010101" pitchFamily="34" charset="-79"/>
                <a:cs typeface="David" panose="020E0502060401010101" pitchFamily="34" charset="-79"/>
              </a:rPr>
              <a:t>אנו ארבעת החלקים העיקרים שיש כמעט לכול הפרחים</a:t>
            </a:r>
            <a:r>
              <a:rPr lang="he-IL" sz="2400" b="1" dirty="0">
                <a:latin typeface="David" panose="020E0502060401010101" pitchFamily="34" charset="-79"/>
                <a:cs typeface="David" panose="020E0502060401010101" pitchFamily="34" charset="-79"/>
              </a:rPr>
              <a:t>.   מי אנחנו? </a:t>
            </a:r>
          </a:p>
          <a:p>
            <a:pPr>
              <a:lnSpc>
                <a:spcPct val="150000"/>
              </a:lnSpc>
            </a:pPr>
            <a:r>
              <a:rPr lang="he-IL" sz="2400" dirty="0">
                <a:latin typeface="David" panose="020E0502060401010101" pitchFamily="34" charset="-79"/>
                <a:cs typeface="David" panose="020E0502060401010101" pitchFamily="34" charset="-79"/>
              </a:rPr>
              <a:t>2.    כיצד קוראים לקבוצת צמחים שלפרח שלהם יש מבנה דומה?</a:t>
            </a:r>
          </a:p>
          <a:p>
            <a:pPr>
              <a:lnSpc>
                <a:spcPct val="150000"/>
              </a:lnSpc>
            </a:pPr>
            <a:r>
              <a:rPr lang="he-IL" sz="2400" dirty="0">
                <a:latin typeface="David" panose="020E0502060401010101" pitchFamily="34" charset="-79"/>
                <a:cs typeface="David" panose="020E0502060401010101" pitchFamily="34" charset="-79"/>
              </a:rPr>
              <a:t>3.   אנחנו שלושת אברי הפרי העסיסי. האחד מגן על הפרי, </a:t>
            </a:r>
          </a:p>
          <a:p>
            <a:pPr>
              <a:lnSpc>
                <a:spcPct val="150000"/>
              </a:lnSpc>
            </a:pPr>
            <a:r>
              <a:rPr lang="he-IL" sz="2400" dirty="0">
                <a:latin typeface="David" panose="020E0502060401010101" pitchFamily="34" charset="-79"/>
                <a:cs typeface="David" panose="020E0502060401010101" pitchFamily="34" charset="-79"/>
              </a:rPr>
              <a:t>      השני עסיסי ולרוב מתוק ומהשלישי יתפתחו צמחים חדשים. </a:t>
            </a:r>
          </a:p>
          <a:p>
            <a:pPr>
              <a:lnSpc>
                <a:spcPct val="150000"/>
              </a:lnSpc>
            </a:pPr>
            <a:r>
              <a:rPr lang="he-IL" sz="2400" dirty="0">
                <a:latin typeface="David" panose="020E0502060401010101" pitchFamily="34" charset="-79"/>
                <a:cs typeface="David" panose="020E0502060401010101" pitchFamily="34" charset="-79"/>
              </a:rPr>
              <a:t>      </a:t>
            </a:r>
            <a:r>
              <a:rPr lang="he-IL" sz="2400" b="1" dirty="0">
                <a:latin typeface="David" panose="020E0502060401010101" pitchFamily="34" charset="-79"/>
                <a:cs typeface="David" panose="020E0502060401010101" pitchFamily="34" charset="-79"/>
              </a:rPr>
              <a:t>מי אנחנו?</a:t>
            </a:r>
          </a:p>
          <a:p>
            <a:pPr>
              <a:lnSpc>
                <a:spcPct val="150000"/>
              </a:lnSpc>
            </a:pPr>
            <a:endParaRPr lang="he-IL" sz="2400" dirty="0">
              <a:latin typeface="David" panose="020E0502060401010101" pitchFamily="34" charset="-79"/>
              <a:cs typeface="David" panose="020E0502060401010101" pitchFamily="34" charset="-79"/>
            </a:endParaRPr>
          </a:p>
        </p:txBody>
      </p:sp>
      <p:pic>
        <p:nvPicPr>
          <p:cNvPr id="4" name="Picture 2">
            <a:extLst>
              <a:ext uri="{FF2B5EF4-FFF2-40B4-BE49-F238E27FC236}">
                <a16:creationId xmlns:a16="http://schemas.microsoft.com/office/drawing/2014/main" id="{66AC43EC-A302-2D92-1B31-06F746B3B7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A36019A1-C3B4-43B5-1472-75CA7DBC69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2" name="תמונה 11">
            <a:extLst>
              <a:ext uri="{FF2B5EF4-FFF2-40B4-BE49-F238E27FC236}">
                <a16:creationId xmlns:a16="http://schemas.microsoft.com/office/drawing/2014/main" id="{96881579-415D-7AA5-31D7-5FBDC3A3982E}"/>
              </a:ext>
            </a:extLst>
          </p:cNvPr>
          <p:cNvPicPr>
            <a:picLocks noChangeAspect="1"/>
          </p:cNvPicPr>
          <p:nvPr/>
        </p:nvPicPr>
        <p:blipFill>
          <a:blip r:embed="rId5"/>
          <a:stretch>
            <a:fillRect/>
          </a:stretch>
        </p:blipFill>
        <p:spPr>
          <a:xfrm>
            <a:off x="343567" y="3211286"/>
            <a:ext cx="3920931" cy="3199562"/>
          </a:xfrm>
          <a:prstGeom prst="rect">
            <a:avLst/>
          </a:prstGeom>
        </p:spPr>
      </p:pic>
      <p:sp>
        <p:nvSpPr>
          <p:cNvPr id="6" name="תיבת טקסט 5">
            <a:extLst>
              <a:ext uri="{FF2B5EF4-FFF2-40B4-BE49-F238E27FC236}">
                <a16:creationId xmlns:a16="http://schemas.microsoft.com/office/drawing/2014/main" id="{E372302F-2542-C723-44A0-9C8EDFFBFADD}"/>
              </a:ext>
            </a:extLst>
          </p:cNvPr>
          <p:cNvSpPr txBox="1"/>
          <p:nvPr/>
        </p:nvSpPr>
        <p:spPr>
          <a:xfrm>
            <a:off x="9269587" y="1652126"/>
            <a:ext cx="1697473"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אנחנו?</a:t>
            </a: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91011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F5972-64AE-9F71-C404-597FEEDC069F}"/>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CE343C46-1D02-87E7-292D-CC672C0140AB}"/>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2" name="תיבת טקסט 1">
            <a:extLst>
              <a:ext uri="{FF2B5EF4-FFF2-40B4-BE49-F238E27FC236}">
                <a16:creationId xmlns:a16="http://schemas.microsoft.com/office/drawing/2014/main" id="{2F281166-ED0C-7EBC-32B0-6C4A38655FCC}"/>
              </a:ext>
            </a:extLst>
          </p:cNvPr>
          <p:cNvSpPr txBox="1"/>
          <p:nvPr/>
        </p:nvSpPr>
        <p:spPr>
          <a:xfrm>
            <a:off x="4023805" y="744415"/>
            <a:ext cx="6094520" cy="1077218"/>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להתחיל מחדש - </a:t>
            </a:r>
            <a:r>
              <a:rPr lang="he-IL" sz="2400" b="1" dirty="0">
                <a:solidFill>
                  <a:srgbClr val="C00000"/>
                </a:solidFill>
                <a:latin typeface="David" panose="020E0502060401010101" pitchFamily="34" charset="-79"/>
                <a:cs typeface="David" panose="020E0502060401010101" pitchFamily="34" charset="-79"/>
              </a:rPr>
              <a:t>המשך</a:t>
            </a:r>
            <a:r>
              <a:rPr lang="he-IL" sz="3200" b="1" dirty="0">
                <a:solidFill>
                  <a:srgbClr val="C00000"/>
                </a:solidFill>
                <a:latin typeface="David" panose="020E0502060401010101" pitchFamily="34" charset="-79"/>
                <a:cs typeface="David" panose="020E0502060401010101" pitchFamily="34" charset="-79"/>
              </a:rPr>
              <a:t> </a:t>
            </a:r>
          </a:p>
          <a:p>
            <a:pPr algn="ctr"/>
            <a:r>
              <a:rPr lang="he-IL" sz="3200" b="1" dirty="0">
                <a:solidFill>
                  <a:srgbClr val="C00000"/>
                </a:solidFill>
                <a:latin typeface="David" panose="020E0502060401010101" pitchFamily="34" charset="-79"/>
                <a:cs typeface="David" panose="020E0502060401010101" pitchFamily="34" charset="-79"/>
              </a:rPr>
              <a:t>חידות</a:t>
            </a:r>
          </a:p>
        </p:txBody>
      </p:sp>
      <p:sp>
        <p:nvSpPr>
          <p:cNvPr id="3" name="תיבת טקסט 2">
            <a:extLst>
              <a:ext uri="{FF2B5EF4-FFF2-40B4-BE49-F238E27FC236}">
                <a16:creationId xmlns:a16="http://schemas.microsoft.com/office/drawing/2014/main" id="{48494879-F5B9-260F-FE05-20546AFACB71}"/>
              </a:ext>
            </a:extLst>
          </p:cNvPr>
          <p:cNvSpPr txBox="1"/>
          <p:nvPr/>
        </p:nvSpPr>
        <p:spPr>
          <a:xfrm>
            <a:off x="2762052" y="1699647"/>
            <a:ext cx="8618024" cy="4524315"/>
          </a:xfrm>
          <a:prstGeom prst="rect">
            <a:avLst/>
          </a:prstGeom>
          <a:noFill/>
        </p:spPr>
        <p:txBody>
          <a:bodyPr wrap="square" rtlCol="1">
            <a:spAutoFit/>
          </a:bodyPr>
          <a:lstStyle/>
          <a:p>
            <a:pPr>
              <a:lnSpc>
                <a:spcPct val="150000"/>
              </a:lnSpc>
            </a:pPr>
            <a:r>
              <a:rPr lang="he-IL" sz="2400" dirty="0">
                <a:latin typeface="David" panose="020E0502060401010101" pitchFamily="34" charset="-79"/>
                <a:cs typeface="David" panose="020E0502060401010101" pitchFamily="34" charset="-79"/>
              </a:rPr>
              <a:t>4. אני התהליך שבו זרעים ופירות מתפזרים בסביבה.</a:t>
            </a:r>
          </a:p>
          <a:p>
            <a:pPr>
              <a:lnSpc>
                <a:spcPct val="150000"/>
              </a:lnSpc>
            </a:pPr>
            <a:r>
              <a:rPr lang="he-IL" sz="2400" dirty="0">
                <a:latin typeface="David" panose="020E0502060401010101" pitchFamily="34" charset="-79"/>
                <a:cs typeface="David" panose="020E0502060401010101" pitchFamily="34" charset="-79"/>
              </a:rPr>
              <a:t>    מהו התהליך?</a:t>
            </a:r>
          </a:p>
          <a:p>
            <a:pPr>
              <a:lnSpc>
                <a:spcPct val="150000"/>
              </a:lnSpc>
            </a:pPr>
            <a:r>
              <a:rPr lang="he-IL" sz="2400" dirty="0">
                <a:latin typeface="David" panose="020E0502060401010101" pitchFamily="34" charset="-79"/>
                <a:cs typeface="David" panose="020E0502060401010101" pitchFamily="34" charset="-79"/>
              </a:rPr>
              <a:t>5. </a:t>
            </a:r>
            <a:r>
              <a:rPr lang="he-IL" sz="2400" b="1" dirty="0">
                <a:latin typeface="David" panose="020E0502060401010101" pitchFamily="34" charset="-79"/>
                <a:cs typeface="David" panose="020E0502060401010101" pitchFamily="34" charset="-79"/>
              </a:rPr>
              <a:t>הפרי שלי קוצני</a:t>
            </a:r>
            <a:r>
              <a:rPr lang="he-IL" sz="2400" dirty="0">
                <a:latin typeface="David" panose="020E0502060401010101" pitchFamily="34" charset="-79"/>
                <a:cs typeface="David" panose="020E0502060401010101" pitchFamily="34" charset="-79"/>
              </a:rPr>
              <a:t>. באיזו דרך אני מופץ לסביבה?</a:t>
            </a:r>
          </a:p>
          <a:p>
            <a:pPr>
              <a:lnSpc>
                <a:spcPct val="150000"/>
              </a:lnSpc>
            </a:pPr>
            <a:r>
              <a:rPr lang="he-IL" sz="2400" dirty="0">
                <a:latin typeface="David" panose="020E0502060401010101" pitchFamily="34" charset="-79"/>
                <a:cs typeface="David" panose="020E0502060401010101" pitchFamily="34" charset="-79"/>
              </a:rPr>
              <a:t>6. </a:t>
            </a:r>
            <a:r>
              <a:rPr lang="he-IL" sz="2400" b="1" dirty="0">
                <a:latin typeface="David" panose="020E0502060401010101" pitchFamily="34" charset="-79"/>
                <a:cs typeface="David" panose="020E0502060401010101" pitchFamily="34" charset="-79"/>
              </a:rPr>
              <a:t>הפרי שלי עסיסי. </a:t>
            </a:r>
            <a:r>
              <a:rPr lang="he-IL" sz="2400" dirty="0">
                <a:latin typeface="David" panose="020E0502060401010101" pitchFamily="34" charset="-79"/>
                <a:cs typeface="David" panose="020E0502060401010101" pitchFamily="34" charset="-79"/>
              </a:rPr>
              <a:t>באיזו דרך אני מופץ לסביבה?</a:t>
            </a:r>
          </a:p>
          <a:p>
            <a:pPr>
              <a:lnSpc>
                <a:spcPct val="150000"/>
              </a:lnSpc>
            </a:pPr>
            <a:r>
              <a:rPr lang="he-IL" sz="2400" dirty="0">
                <a:latin typeface="David" panose="020E0502060401010101" pitchFamily="34" charset="-79"/>
                <a:cs typeface="David" panose="020E0502060401010101" pitchFamily="34" charset="-79"/>
              </a:rPr>
              <a:t>7. </a:t>
            </a:r>
            <a:r>
              <a:rPr lang="he-IL" sz="2400" b="1" dirty="0">
                <a:latin typeface="David" panose="020E0502060401010101" pitchFamily="34" charset="-79"/>
                <a:cs typeface="David" panose="020E0502060401010101" pitchFamily="34" charset="-79"/>
              </a:rPr>
              <a:t>הפרי שלי בצורה של מצנח</a:t>
            </a:r>
            <a:r>
              <a:rPr lang="he-IL" sz="2400" dirty="0">
                <a:latin typeface="David" panose="020E0502060401010101" pitchFamily="34" charset="-79"/>
                <a:cs typeface="David" panose="020E0502060401010101" pitchFamily="34" charset="-79"/>
              </a:rPr>
              <a:t>. באיזו דרך אני מופץ לסביבה?</a:t>
            </a:r>
          </a:p>
          <a:p>
            <a:pPr>
              <a:lnSpc>
                <a:spcPct val="150000"/>
              </a:lnSpc>
            </a:pPr>
            <a:r>
              <a:rPr lang="he-IL" sz="2400" dirty="0">
                <a:latin typeface="David" panose="020E0502060401010101" pitchFamily="34" charset="-79"/>
                <a:cs typeface="David" panose="020E0502060401010101" pitchFamily="34" charset="-79"/>
              </a:rPr>
              <a:t>8. מזרעים מתפתחים צמחים חדשים.</a:t>
            </a:r>
          </a:p>
          <a:p>
            <a:pPr>
              <a:lnSpc>
                <a:spcPct val="150000"/>
              </a:lnSpc>
            </a:pPr>
            <a:r>
              <a:rPr lang="he-IL" sz="2400" dirty="0">
                <a:latin typeface="David" panose="020E0502060401010101" pitchFamily="34" charset="-79"/>
                <a:cs typeface="David" panose="020E0502060401010101" pitchFamily="34" charset="-79"/>
              </a:rPr>
              <a:t>   צמחים חדשים מייצרים זרעים חדשים שמהם שוב</a:t>
            </a:r>
          </a:p>
          <a:p>
            <a:pPr>
              <a:lnSpc>
                <a:spcPct val="150000"/>
              </a:lnSpc>
            </a:pPr>
            <a:r>
              <a:rPr lang="he-IL" sz="2400" dirty="0">
                <a:latin typeface="David" panose="020E0502060401010101" pitchFamily="34" charset="-79"/>
                <a:cs typeface="David" panose="020E0502060401010101" pitchFamily="34" charset="-79"/>
              </a:rPr>
              <a:t>   יתפתחו צמחים חדשים.  מהו התהליך?</a:t>
            </a:r>
          </a:p>
        </p:txBody>
      </p:sp>
      <p:pic>
        <p:nvPicPr>
          <p:cNvPr id="4" name="Picture 2">
            <a:extLst>
              <a:ext uri="{FF2B5EF4-FFF2-40B4-BE49-F238E27FC236}">
                <a16:creationId xmlns:a16="http://schemas.microsoft.com/office/drawing/2014/main" id="{50A2E3D2-A362-CBC4-F11B-60C374DB74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6133485F-75BC-F10B-16CA-D21BEB4568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8" name="תמונה 7">
            <a:extLst>
              <a:ext uri="{FF2B5EF4-FFF2-40B4-BE49-F238E27FC236}">
                <a16:creationId xmlns:a16="http://schemas.microsoft.com/office/drawing/2014/main" id="{4BB4CF79-22CC-F9BB-99A2-47EC24B2C9E8}"/>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Effect>
                      <a14:colorTemperature colorTemp="11200"/>
                    </a14:imgEffect>
                    <a14:imgEffect>
                      <a14:saturation sat="66000"/>
                    </a14:imgEffect>
                    <a14:imgEffect>
                      <a14:brightnessContrast bright="40000"/>
                    </a14:imgEffect>
                  </a14:imgLayer>
                </a14:imgProps>
              </a:ext>
            </a:extLst>
          </a:blip>
          <a:stretch>
            <a:fillRect/>
          </a:stretch>
        </p:blipFill>
        <p:spPr>
          <a:xfrm>
            <a:off x="200967" y="2057399"/>
            <a:ext cx="4551440" cy="4277140"/>
          </a:xfrm>
          <a:prstGeom prst="rect">
            <a:avLst/>
          </a:prstGeom>
        </p:spPr>
      </p:pic>
    </p:spTree>
    <p:extLst>
      <p:ext uri="{BB962C8B-B14F-4D97-AF65-F5344CB8AC3E}">
        <p14:creationId xmlns:p14="http://schemas.microsoft.com/office/powerpoint/2010/main" val="1396003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21665-C6BA-D77D-7FE9-BFD08609494A}"/>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2ED6C570-7B2F-43FB-906B-98312007E7CE}"/>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2" name="תיבת טקסט 1">
            <a:extLst>
              <a:ext uri="{FF2B5EF4-FFF2-40B4-BE49-F238E27FC236}">
                <a16:creationId xmlns:a16="http://schemas.microsoft.com/office/drawing/2014/main" id="{59CDFC5A-5994-A131-30C1-9B8EC772375B}"/>
              </a:ext>
            </a:extLst>
          </p:cNvPr>
          <p:cNvSpPr txBox="1"/>
          <p:nvPr/>
        </p:nvSpPr>
        <p:spPr>
          <a:xfrm>
            <a:off x="5044186" y="458832"/>
            <a:ext cx="5191828" cy="1015663"/>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משתמשים בצמחים</a:t>
            </a:r>
          </a:p>
          <a:p>
            <a:pPr algn="ctr"/>
            <a:r>
              <a:rPr lang="he-IL" sz="2800" b="1" dirty="0">
                <a:solidFill>
                  <a:srgbClr val="C00000"/>
                </a:solidFill>
                <a:latin typeface="David" panose="020E0502060401010101" pitchFamily="34" charset="-79"/>
                <a:cs typeface="David" panose="020E0502060401010101" pitchFamily="34" charset="-79"/>
              </a:rPr>
              <a:t>חידות</a:t>
            </a:r>
          </a:p>
        </p:txBody>
      </p:sp>
      <p:pic>
        <p:nvPicPr>
          <p:cNvPr id="3" name="Picture 4">
            <a:extLst>
              <a:ext uri="{FF2B5EF4-FFF2-40B4-BE49-F238E27FC236}">
                <a16:creationId xmlns:a16="http://schemas.microsoft.com/office/drawing/2014/main" id="{07D5868A-84FB-5B49-7E9D-627AD2CAA7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4" name="Picture 2">
            <a:extLst>
              <a:ext uri="{FF2B5EF4-FFF2-40B4-BE49-F238E27FC236}">
                <a16:creationId xmlns:a16="http://schemas.microsoft.com/office/drawing/2014/main" id="{9D7F4F4D-8588-2C6E-C7BD-DF340D5ADC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sp>
        <p:nvSpPr>
          <p:cNvPr id="5" name="תיבת טקסט 4">
            <a:extLst>
              <a:ext uri="{FF2B5EF4-FFF2-40B4-BE49-F238E27FC236}">
                <a16:creationId xmlns:a16="http://schemas.microsoft.com/office/drawing/2014/main" id="{159CD928-A4F2-79C3-B541-151253DB612E}"/>
              </a:ext>
            </a:extLst>
          </p:cNvPr>
          <p:cNvSpPr txBox="1"/>
          <p:nvPr/>
        </p:nvSpPr>
        <p:spPr>
          <a:xfrm>
            <a:off x="3227553" y="1968829"/>
            <a:ext cx="8404680" cy="3416320"/>
          </a:xfrm>
          <a:prstGeom prst="rect">
            <a:avLst/>
          </a:prstGeom>
          <a:noFill/>
        </p:spPr>
        <p:txBody>
          <a:bodyPr wrap="square" rtlCol="1">
            <a:spAutoFit/>
          </a:bodyPr>
          <a:lstStyle/>
          <a:p>
            <a:pPr>
              <a:lnSpc>
                <a:spcPct val="150000"/>
              </a:lnSpc>
            </a:pPr>
            <a:r>
              <a:rPr lang="he-IL" sz="2400" dirty="0">
                <a:latin typeface="David" panose="020E0502060401010101" pitchFamily="34" charset="-79"/>
                <a:cs typeface="David" panose="020E0502060401010101" pitchFamily="34" charset="-79"/>
              </a:rPr>
              <a:t>1. לאילו שימושים מגדלים בני האדם צמחים? </a:t>
            </a:r>
          </a:p>
          <a:p>
            <a:pPr>
              <a:lnSpc>
                <a:spcPct val="150000"/>
              </a:lnSpc>
            </a:pPr>
            <a:r>
              <a:rPr lang="he-IL" sz="2400" dirty="0">
                <a:latin typeface="David" panose="020E0502060401010101" pitchFamily="34" charset="-79"/>
                <a:cs typeface="David" panose="020E0502060401010101" pitchFamily="34" charset="-79"/>
              </a:rPr>
              <a:t>     (ציינו לפחות ארבעה שימושים)</a:t>
            </a:r>
          </a:p>
          <a:p>
            <a:pPr>
              <a:lnSpc>
                <a:spcPct val="150000"/>
              </a:lnSpc>
            </a:pPr>
            <a:r>
              <a:rPr lang="he-IL" sz="2400" dirty="0">
                <a:effectLst/>
                <a:latin typeface="David" panose="020E0502060401010101" pitchFamily="34" charset="-79"/>
                <a:cs typeface="David" panose="020E0502060401010101" pitchFamily="34" charset="-79"/>
              </a:rPr>
              <a:t>2.  אותנו בני האדם מגדלים ומטפחים. </a:t>
            </a:r>
            <a:r>
              <a:rPr lang="he-IL" sz="2400" b="1" dirty="0">
                <a:effectLst/>
                <a:latin typeface="David" panose="020E0502060401010101" pitchFamily="34" charset="-79"/>
                <a:cs typeface="David" panose="020E0502060401010101" pitchFamily="34" charset="-79"/>
              </a:rPr>
              <a:t>מי אנחנו?</a:t>
            </a:r>
          </a:p>
          <a:p>
            <a:pPr>
              <a:lnSpc>
                <a:spcPct val="150000"/>
              </a:lnSpc>
            </a:pPr>
            <a:r>
              <a:rPr lang="he-IL" sz="2400" dirty="0">
                <a:latin typeface="David" panose="020E0502060401010101" pitchFamily="34" charset="-79"/>
                <a:cs typeface="David" panose="020E0502060401010101" pitchFamily="34" charset="-79"/>
              </a:rPr>
              <a:t>3. אנחנו גדלים בטבע ללא טיפוח של בני האדם.</a:t>
            </a:r>
          </a:p>
          <a:p>
            <a:pPr>
              <a:lnSpc>
                <a:spcPct val="150000"/>
              </a:lnSpc>
            </a:pPr>
            <a:r>
              <a:rPr lang="he-IL" sz="2400" dirty="0">
                <a:latin typeface="David" panose="020E0502060401010101" pitchFamily="34" charset="-79"/>
                <a:cs typeface="David" panose="020E0502060401010101" pitchFamily="34" charset="-79"/>
              </a:rPr>
              <a:t>    </a:t>
            </a:r>
            <a:r>
              <a:rPr lang="he-IL" sz="2400" b="1" dirty="0">
                <a:latin typeface="David" panose="020E0502060401010101" pitchFamily="34" charset="-79"/>
                <a:cs typeface="David" panose="020E0502060401010101" pitchFamily="34" charset="-79"/>
              </a:rPr>
              <a:t>מי אנחנו?</a:t>
            </a:r>
            <a:endParaRPr lang="he-IL" sz="2400" b="1" dirty="0">
              <a:effectLst/>
              <a:latin typeface="David" panose="020E0502060401010101" pitchFamily="34" charset="-79"/>
              <a:cs typeface="David" panose="020E0502060401010101" pitchFamily="34" charset="-79"/>
            </a:endParaRPr>
          </a:p>
          <a:p>
            <a:pPr>
              <a:lnSpc>
                <a:spcPct val="150000"/>
              </a:lnSpc>
            </a:pPr>
            <a:endParaRPr lang="he-IL" sz="2400" dirty="0">
              <a:latin typeface="David" panose="020E0502060401010101" pitchFamily="34" charset="-79"/>
              <a:cs typeface="David" panose="020E0502060401010101" pitchFamily="34" charset="-79"/>
            </a:endParaRPr>
          </a:p>
        </p:txBody>
      </p:sp>
      <p:pic>
        <p:nvPicPr>
          <p:cNvPr id="8" name="תמונה 7">
            <a:extLst>
              <a:ext uri="{FF2B5EF4-FFF2-40B4-BE49-F238E27FC236}">
                <a16:creationId xmlns:a16="http://schemas.microsoft.com/office/drawing/2014/main" id="{C712E890-4BBE-6DDC-7ECE-9BCCFD1C08A0}"/>
              </a:ext>
            </a:extLst>
          </p:cNvPr>
          <p:cNvPicPr>
            <a:picLocks noChangeAspect="1"/>
          </p:cNvPicPr>
          <p:nvPr/>
        </p:nvPicPr>
        <p:blipFill>
          <a:blip r:embed="rId5"/>
          <a:stretch>
            <a:fillRect/>
          </a:stretch>
        </p:blipFill>
        <p:spPr>
          <a:xfrm>
            <a:off x="-1" y="2090057"/>
            <a:ext cx="4551903" cy="4357624"/>
          </a:xfrm>
          <a:prstGeom prst="rect">
            <a:avLst/>
          </a:prstGeom>
        </p:spPr>
      </p:pic>
      <p:sp>
        <p:nvSpPr>
          <p:cNvPr id="6" name="תיבת טקסט 5">
            <a:extLst>
              <a:ext uri="{FF2B5EF4-FFF2-40B4-BE49-F238E27FC236}">
                <a16:creationId xmlns:a16="http://schemas.microsoft.com/office/drawing/2014/main" id="{62079A7F-CC9B-0B5A-5FB5-F97921F5EC7C}"/>
              </a:ext>
            </a:extLst>
          </p:cNvPr>
          <p:cNvSpPr txBox="1"/>
          <p:nvPr/>
        </p:nvSpPr>
        <p:spPr>
          <a:xfrm>
            <a:off x="8452081" y="1566686"/>
            <a:ext cx="2526149"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אני? מי אנחנו?</a:t>
            </a:r>
            <a:endParaRPr kumimoji="0" lang="he-IL"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1007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FB472C52-C6A5-3BA9-E603-551D0D1B530C}"/>
              </a:ext>
            </a:extLst>
          </p:cNvPr>
          <p:cNvSpPr txBox="1"/>
          <p:nvPr/>
        </p:nvSpPr>
        <p:spPr>
          <a:xfrm>
            <a:off x="2632669" y="1396955"/>
            <a:ext cx="9194241" cy="4847481"/>
          </a:xfrm>
          <a:prstGeom prst="rect">
            <a:avLst/>
          </a:prstGeom>
          <a:noFill/>
        </p:spPr>
        <p:txBody>
          <a:bodyPr wrap="square">
            <a:spAutoFit/>
          </a:bodyPr>
          <a:lstStyle/>
          <a:p>
            <a:r>
              <a:rPr lang="he-IL" sz="2400" dirty="0">
                <a:latin typeface="David" panose="020E0502060401010101" pitchFamily="34" charset="-79"/>
                <a:cs typeface="David" panose="020E0502060401010101" pitchFamily="34" charset="-79"/>
              </a:rPr>
              <a:t>  השלימו את המשפטים הבאים:</a:t>
            </a:r>
          </a:p>
          <a:p>
            <a:pPr>
              <a:lnSpc>
                <a:spcPct val="150000"/>
              </a:lnSpc>
              <a:buNone/>
            </a:pPr>
            <a:r>
              <a:rPr lang="he-IL" sz="2400" dirty="0">
                <a:effectLst/>
                <a:latin typeface="David" panose="020E0502060401010101" pitchFamily="34" charset="-79"/>
                <a:cs typeface="David" panose="020E0502060401010101" pitchFamily="34" charset="-79"/>
              </a:rPr>
              <a:t>1. לתנועה של כדור הארץ סביב השמש קוראים _________.</a:t>
            </a:r>
            <a:r>
              <a:rPr lang="he-IL" sz="2400" dirty="0">
                <a:latin typeface="David" panose="020E0502060401010101" pitchFamily="34" charset="-79"/>
                <a:cs typeface="David" panose="020E0502060401010101" pitchFamily="34" charset="-79"/>
              </a:rPr>
              <a:t> </a:t>
            </a:r>
            <a:endParaRPr lang="he-IL" sz="2400" dirty="0">
              <a:effectLst/>
              <a:latin typeface="David" panose="020E0502060401010101" pitchFamily="34" charset="-79"/>
              <a:cs typeface="David" panose="020E0502060401010101" pitchFamily="34" charset="-79"/>
            </a:endParaRPr>
          </a:p>
          <a:p>
            <a:pPr>
              <a:lnSpc>
                <a:spcPct val="150000"/>
              </a:lnSpc>
              <a:buNone/>
            </a:pPr>
            <a:r>
              <a:rPr lang="he-IL" sz="2400" dirty="0">
                <a:effectLst/>
                <a:latin typeface="David" panose="020E0502060401010101" pitchFamily="34" charset="-79"/>
                <a:cs typeface="David" panose="020E0502060401010101" pitchFamily="34" charset="-79"/>
              </a:rPr>
              <a:t>2</a:t>
            </a:r>
            <a:r>
              <a:rPr lang="he-IL" sz="2400" b="1" dirty="0">
                <a:effectLst/>
                <a:latin typeface="David" panose="020E0502060401010101" pitchFamily="34" charset="-79"/>
                <a:cs typeface="David" panose="020E0502060401010101" pitchFamily="34" charset="-79"/>
              </a:rPr>
              <a:t>. </a:t>
            </a:r>
            <a:r>
              <a:rPr lang="he-IL" sz="2400" dirty="0">
                <a:effectLst/>
                <a:latin typeface="David" panose="020E0502060401010101" pitchFamily="34" charset="-79"/>
                <a:cs typeface="David" panose="020E0502060401010101" pitchFamily="34" charset="-79"/>
              </a:rPr>
              <a:t>כדור הארץ משלים הקפה אחת סביב השמש במשך</a:t>
            </a:r>
            <a:r>
              <a:rPr lang="he-IL" sz="2400" b="1" dirty="0">
                <a:effectLst/>
                <a:latin typeface="David" panose="020E0502060401010101" pitchFamily="34" charset="-79"/>
                <a:cs typeface="David" panose="020E0502060401010101" pitchFamily="34" charset="-79"/>
              </a:rPr>
              <a:t> </a:t>
            </a:r>
            <a:r>
              <a:rPr lang="he-IL" sz="2400" dirty="0">
                <a:latin typeface="David" panose="020E0502060401010101" pitchFamily="34" charset="-79"/>
                <a:cs typeface="David" panose="020E0502060401010101" pitchFamily="34" charset="-79"/>
              </a:rPr>
              <a:t>_________.</a:t>
            </a:r>
          </a:p>
          <a:p>
            <a:pPr>
              <a:lnSpc>
                <a:spcPct val="150000"/>
              </a:lnSpc>
              <a:buNone/>
            </a:pPr>
            <a:r>
              <a:rPr lang="he-IL" sz="2400" dirty="0">
                <a:latin typeface="David" panose="020E0502060401010101" pitchFamily="34" charset="-79"/>
                <a:cs typeface="David" panose="020E0502060401010101" pitchFamily="34" charset="-79"/>
              </a:rPr>
              <a:t>3. כדור הארץ מקיף את השמש במשך _________ יממות.</a:t>
            </a:r>
          </a:p>
          <a:p>
            <a:pPr>
              <a:lnSpc>
                <a:spcPct val="150000"/>
              </a:lnSpc>
              <a:buNone/>
            </a:pPr>
            <a:r>
              <a:rPr lang="he-IL" sz="2400" dirty="0">
                <a:latin typeface="David" panose="020E0502060401010101" pitchFamily="34" charset="-79"/>
                <a:cs typeface="David" panose="020E0502060401010101" pitchFamily="34" charset="-79"/>
              </a:rPr>
              <a:t>4. כדור הארץ נע סביב השמש שוב ושוב בתנועה _________</a:t>
            </a:r>
            <a:r>
              <a:rPr lang="he-IL" sz="2400" dirty="0">
                <a:effectLst/>
                <a:latin typeface="David" panose="020E0502060401010101" pitchFamily="34" charset="-79"/>
                <a:cs typeface="David" panose="020E0502060401010101" pitchFamily="34" charset="-79"/>
              </a:rPr>
              <a:t> קבועה.</a:t>
            </a:r>
          </a:p>
          <a:p>
            <a:pPr>
              <a:lnSpc>
                <a:spcPct val="150000"/>
              </a:lnSpc>
              <a:buNone/>
            </a:pPr>
            <a:r>
              <a:rPr lang="he-IL" sz="2400" dirty="0">
                <a:latin typeface="David" panose="020E0502060401010101" pitchFamily="34" charset="-79"/>
                <a:cs typeface="David" panose="020E0502060401010101" pitchFamily="34" charset="-79"/>
              </a:rPr>
              <a:t>5. תנועת כדור הארץ סביב השמש משמשת את בני האדם כדי למדוד _________.</a:t>
            </a:r>
          </a:p>
          <a:p>
            <a:pPr>
              <a:lnSpc>
                <a:spcPct val="150000"/>
              </a:lnSpc>
              <a:buNone/>
            </a:pPr>
            <a:r>
              <a:rPr lang="he-IL" sz="2400" dirty="0">
                <a:effectLst/>
                <a:latin typeface="David" panose="020E0502060401010101" pitchFamily="34" charset="-79"/>
                <a:cs typeface="David" panose="020E0502060401010101" pitchFamily="34" charset="-79"/>
              </a:rPr>
              <a:t>6. אנו יודעים </a:t>
            </a:r>
            <a:r>
              <a:rPr kumimoji="0" lang="he-IL" sz="240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ששנה הסתיימה ושנה חדשה מתחילה לפי </a:t>
            </a:r>
            <a:r>
              <a:rPr lang="he-IL" sz="2400" dirty="0">
                <a:latin typeface="David" panose="020E0502060401010101" pitchFamily="34" charset="-79"/>
                <a:cs typeface="David" panose="020E0502060401010101" pitchFamily="34" charset="-79"/>
              </a:rPr>
              <a:t>_________ השנה.</a:t>
            </a:r>
          </a:p>
          <a:p>
            <a:pPr>
              <a:lnSpc>
                <a:spcPct val="150000"/>
              </a:lnSpc>
              <a:buNone/>
            </a:pPr>
            <a:r>
              <a:rPr lang="he-IL" sz="2400" dirty="0">
                <a:latin typeface="David" panose="020E0502060401010101" pitchFamily="34" charset="-79"/>
                <a:cs typeface="David" panose="020E0502060401010101" pitchFamily="34" charset="-79"/>
              </a:rPr>
              <a:t>7. במהלך שנה אחת מתחלפות ארבע עונות: קיץ, סתיו, _________, אביב.</a:t>
            </a:r>
          </a:p>
          <a:p>
            <a:pPr>
              <a:lnSpc>
                <a:spcPct val="150000"/>
              </a:lnSpc>
              <a:buNone/>
            </a:pPr>
            <a:r>
              <a:rPr lang="he-IL" sz="2400" dirty="0">
                <a:latin typeface="David" panose="020E0502060401010101" pitchFamily="34" charset="-79"/>
                <a:cs typeface="David" panose="020E0502060401010101" pitchFamily="34" charset="-79"/>
              </a:rPr>
              <a:t>    </a:t>
            </a:r>
          </a:p>
        </p:txBody>
      </p:sp>
      <p:sp>
        <p:nvSpPr>
          <p:cNvPr id="4" name="תיבת טקסט 3">
            <a:extLst>
              <a:ext uri="{FF2B5EF4-FFF2-40B4-BE49-F238E27FC236}">
                <a16:creationId xmlns:a16="http://schemas.microsoft.com/office/drawing/2014/main" id="{A01483E2-9556-8351-E81E-BAA970D6BAF9}"/>
              </a:ext>
            </a:extLst>
          </p:cNvPr>
          <p:cNvSpPr txBox="1"/>
          <p:nvPr/>
        </p:nvSpPr>
        <p:spPr>
          <a:xfrm>
            <a:off x="2632669" y="626121"/>
            <a:ext cx="8109018" cy="584775"/>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כדור הארץ מקיף את השמש </a:t>
            </a:r>
            <a:r>
              <a:rPr lang="he-IL" sz="2400" b="1" dirty="0">
                <a:solidFill>
                  <a:srgbClr val="00B0F0"/>
                </a:solidFill>
                <a:latin typeface="David" panose="020E0502060401010101" pitchFamily="34" charset="-79"/>
                <a:cs typeface="David" panose="020E0502060401010101" pitchFamily="34" charset="-79"/>
              </a:rPr>
              <a:t> </a:t>
            </a:r>
            <a:endParaRPr lang="he-IL" sz="3200" b="1" dirty="0">
              <a:solidFill>
                <a:srgbClr val="00B0F0"/>
              </a:solidFill>
              <a:latin typeface="David" panose="020E0502060401010101" pitchFamily="34" charset="-79"/>
              <a:cs typeface="David" panose="020E0502060401010101" pitchFamily="34" charset="-79"/>
            </a:endParaRPr>
          </a:p>
        </p:txBody>
      </p:sp>
      <p:pic>
        <p:nvPicPr>
          <p:cNvPr id="5" name="Picture 4">
            <a:extLst>
              <a:ext uri="{FF2B5EF4-FFF2-40B4-BE49-F238E27FC236}">
                <a16:creationId xmlns:a16="http://schemas.microsoft.com/office/drawing/2014/main" id="{FCA92A39-5485-2240-3C22-766F961412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6" name="Picture 2">
            <a:extLst>
              <a:ext uri="{FF2B5EF4-FFF2-40B4-BE49-F238E27FC236}">
                <a16:creationId xmlns:a16="http://schemas.microsoft.com/office/drawing/2014/main" id="{C003AA76-CA82-59BA-8075-6CBBC30D7B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15" name="תמונה 14">
            <a:extLst>
              <a:ext uri="{FF2B5EF4-FFF2-40B4-BE49-F238E27FC236}">
                <a16:creationId xmlns:a16="http://schemas.microsoft.com/office/drawing/2014/main" id="{E40DC8FE-6D47-5501-8CA6-744318AD16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090" y="4561952"/>
            <a:ext cx="2654510" cy="21656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9801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4C49793-86E0-31BE-71CB-2BF42331E4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3" name="Picture 4">
            <a:extLst>
              <a:ext uri="{FF2B5EF4-FFF2-40B4-BE49-F238E27FC236}">
                <a16:creationId xmlns:a16="http://schemas.microsoft.com/office/drawing/2014/main" id="{28067320-2238-A151-ED26-3C6563F917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4" name="תיבת טקסט 3">
            <a:extLst>
              <a:ext uri="{FF2B5EF4-FFF2-40B4-BE49-F238E27FC236}">
                <a16:creationId xmlns:a16="http://schemas.microsoft.com/office/drawing/2014/main" id="{559098D4-3B02-6CB1-E3F6-A315CF72ADE8}"/>
              </a:ext>
            </a:extLst>
          </p:cNvPr>
          <p:cNvSpPr txBox="1"/>
          <p:nvPr/>
        </p:nvSpPr>
        <p:spPr>
          <a:xfrm>
            <a:off x="3744274" y="626121"/>
            <a:ext cx="7073203" cy="584775"/>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כדור הארץ סובב סביב צירו </a:t>
            </a:r>
            <a:r>
              <a:rPr lang="he-IL" sz="2400" b="1" dirty="0">
                <a:solidFill>
                  <a:srgbClr val="00B0F0"/>
                </a:solidFill>
                <a:latin typeface="David" panose="020E0502060401010101" pitchFamily="34" charset="-79"/>
                <a:cs typeface="David" panose="020E0502060401010101" pitchFamily="34" charset="-79"/>
              </a:rPr>
              <a:t>(רשות)</a:t>
            </a:r>
            <a:endParaRPr lang="he-IL" sz="3200" b="1" dirty="0">
              <a:solidFill>
                <a:srgbClr val="C00000"/>
              </a:solidFill>
              <a:latin typeface="David" panose="020E0502060401010101" pitchFamily="34" charset="-79"/>
              <a:cs typeface="David" panose="020E0502060401010101" pitchFamily="34" charset="-79"/>
            </a:endParaRPr>
          </a:p>
        </p:txBody>
      </p:sp>
      <p:sp>
        <p:nvSpPr>
          <p:cNvPr id="6" name="תיבת טקסט 5">
            <a:extLst>
              <a:ext uri="{FF2B5EF4-FFF2-40B4-BE49-F238E27FC236}">
                <a16:creationId xmlns:a16="http://schemas.microsoft.com/office/drawing/2014/main" id="{ACE96040-5F5C-1A58-63DD-5338C31AACA6}"/>
              </a:ext>
            </a:extLst>
          </p:cNvPr>
          <p:cNvSpPr txBox="1"/>
          <p:nvPr/>
        </p:nvSpPr>
        <p:spPr>
          <a:xfrm>
            <a:off x="1575741" y="1501965"/>
            <a:ext cx="10309609" cy="3970318"/>
          </a:xfrm>
          <a:prstGeom prst="rect">
            <a:avLst/>
          </a:prstGeom>
          <a:noFill/>
        </p:spPr>
        <p:txBody>
          <a:bodyPr wrap="square">
            <a:spAutoFit/>
          </a:bodyPr>
          <a:lstStyle/>
          <a:p>
            <a:pPr>
              <a:lnSpc>
                <a:spcPct val="150000"/>
              </a:lnSpc>
            </a:pPr>
            <a:r>
              <a:rPr lang="he-IL" sz="2400" dirty="0">
                <a:effectLst/>
                <a:latin typeface="David" panose="020E0502060401010101" pitchFamily="34" charset="-79"/>
                <a:cs typeface="David" panose="020E0502060401010101" pitchFamily="34" charset="-79"/>
              </a:rPr>
              <a:t>  השלימו את המשפטים הבאים:</a:t>
            </a:r>
          </a:p>
          <a:p>
            <a:pPr>
              <a:lnSpc>
                <a:spcPct val="150000"/>
              </a:lnSpc>
            </a:pPr>
            <a:r>
              <a:rPr lang="he-IL" sz="2400" dirty="0">
                <a:latin typeface="David" panose="020E0502060401010101" pitchFamily="34" charset="-79"/>
                <a:cs typeface="David" panose="020E0502060401010101" pitchFamily="34" charset="-79"/>
              </a:rPr>
              <a:t>1. ב</a:t>
            </a:r>
            <a:r>
              <a:rPr lang="he-IL" sz="2400" dirty="0">
                <a:effectLst/>
                <a:latin typeface="David" panose="020E0502060401010101" pitchFamily="34" charset="-79"/>
                <a:cs typeface="David" panose="020E0502060401010101" pitchFamily="34" charset="-79"/>
              </a:rPr>
              <a:t>חלק של כדור הארץ שפונה אל השמש שורר תמיד ________.</a:t>
            </a:r>
          </a:p>
          <a:p>
            <a:pPr>
              <a:lnSpc>
                <a:spcPct val="150000"/>
              </a:lnSpc>
            </a:pPr>
            <a:r>
              <a:rPr lang="he-IL" sz="2400" dirty="0">
                <a:latin typeface="David" panose="020E0502060401010101" pitchFamily="34" charset="-79"/>
                <a:cs typeface="David" panose="020E0502060401010101" pitchFamily="34" charset="-79"/>
              </a:rPr>
              <a:t>2. בחלק של כדור הארץ ש_______ פונה אל השמש שורר תמיד לילה. </a:t>
            </a:r>
            <a:endParaRPr lang="he-IL" sz="2400" dirty="0">
              <a:effectLst/>
              <a:latin typeface="David" panose="020E0502060401010101" pitchFamily="34" charset="-79"/>
              <a:cs typeface="David" panose="020E0502060401010101" pitchFamily="34" charset="-79"/>
            </a:endParaRPr>
          </a:p>
          <a:p>
            <a:pPr>
              <a:lnSpc>
                <a:spcPct val="150000"/>
              </a:lnSpc>
            </a:pPr>
            <a:r>
              <a:rPr lang="he-IL" sz="2400" dirty="0">
                <a:latin typeface="David" panose="020E0502060401010101" pitchFamily="34" charset="-79"/>
                <a:cs typeface="David" panose="020E0502060401010101" pitchFamily="34" charset="-79"/>
              </a:rPr>
              <a:t>3. פרק הזמן שבין שקיעת השמש לזריחת השמש נקרא ________.</a:t>
            </a:r>
            <a:endParaRPr lang="he-IL" sz="2400" dirty="0">
              <a:effectLst/>
              <a:latin typeface="David" panose="020E0502060401010101" pitchFamily="34" charset="-79"/>
              <a:cs typeface="David" panose="020E0502060401010101" pitchFamily="34" charset="-79"/>
            </a:endParaRPr>
          </a:p>
          <a:p>
            <a:pPr>
              <a:lnSpc>
                <a:spcPct val="150000"/>
              </a:lnSpc>
              <a:buNone/>
            </a:pPr>
            <a:r>
              <a:rPr lang="he-IL" sz="2400" dirty="0">
                <a:effectLst/>
                <a:latin typeface="David" panose="020E0502060401010101" pitchFamily="34" charset="-79"/>
                <a:cs typeface="David" panose="020E0502060401010101" pitchFamily="34" charset="-79"/>
              </a:rPr>
              <a:t>4. כדור הארץ </a:t>
            </a:r>
            <a:r>
              <a:rPr lang="he-IL" sz="2400" dirty="0">
                <a:latin typeface="David" panose="020E0502060401010101" pitchFamily="34" charset="-79"/>
                <a:cs typeface="David" panose="020E0502060401010101" pitchFamily="34" charset="-79"/>
              </a:rPr>
              <a:t>משלים סיבוב אחד סביב צירו מול השמש במשך _________.</a:t>
            </a:r>
          </a:p>
          <a:p>
            <a:pPr>
              <a:lnSpc>
                <a:spcPct val="150000"/>
              </a:lnSpc>
            </a:pPr>
            <a:r>
              <a:rPr lang="he-IL" sz="2400" dirty="0">
                <a:latin typeface="David" panose="020E0502060401010101" pitchFamily="34" charset="-79"/>
                <a:cs typeface="David" panose="020E0502060401010101" pitchFamily="34" charset="-79"/>
              </a:rPr>
              <a:t>5. חילופי היום והלילה נוצרים כי כדור הארץ מסתובב סביב _________.</a:t>
            </a:r>
          </a:p>
          <a:p>
            <a:pPr>
              <a:lnSpc>
                <a:spcPct val="150000"/>
              </a:lnSpc>
              <a:buNone/>
            </a:pPr>
            <a:r>
              <a:rPr lang="he-IL" sz="2400" dirty="0">
                <a:effectLst/>
                <a:latin typeface="David" panose="020E0502060401010101" pitchFamily="34" charset="-79"/>
                <a:cs typeface="David" panose="020E0502060401010101" pitchFamily="34" charset="-79"/>
              </a:rPr>
              <a:t>6. ביממה אחת יש </a:t>
            </a:r>
            <a:r>
              <a:rPr lang="he-IL" sz="2400" dirty="0">
                <a:latin typeface="David" panose="020E0502060401010101" pitchFamily="34" charset="-79"/>
                <a:cs typeface="David" panose="020E0502060401010101" pitchFamily="34" charset="-79"/>
              </a:rPr>
              <a:t>_________</a:t>
            </a:r>
            <a:r>
              <a:rPr lang="he-IL" sz="2400" dirty="0">
                <a:effectLst/>
                <a:latin typeface="David" panose="020E0502060401010101" pitchFamily="34" charset="-79"/>
                <a:cs typeface="David" panose="020E0502060401010101" pitchFamily="34" charset="-79"/>
              </a:rPr>
              <a:t>שעו</a:t>
            </a:r>
            <a:r>
              <a:rPr lang="he-IL" sz="2400" dirty="0">
                <a:latin typeface="David" panose="020E0502060401010101" pitchFamily="34" charset="-79"/>
                <a:cs typeface="David" panose="020E0502060401010101" pitchFamily="34" charset="-79"/>
              </a:rPr>
              <a:t>ת.</a:t>
            </a:r>
          </a:p>
        </p:txBody>
      </p:sp>
      <p:pic>
        <p:nvPicPr>
          <p:cNvPr id="10" name="תמונה 9">
            <a:extLst>
              <a:ext uri="{FF2B5EF4-FFF2-40B4-BE49-F238E27FC236}">
                <a16:creationId xmlns:a16="http://schemas.microsoft.com/office/drawing/2014/main" id="{8CE080CA-83ED-FD8D-F4E1-6A07FE43EE7B}"/>
              </a:ext>
            </a:extLst>
          </p:cNvPr>
          <p:cNvPicPr>
            <a:picLocks noChangeAspect="1"/>
          </p:cNvPicPr>
          <p:nvPr/>
        </p:nvPicPr>
        <p:blipFill>
          <a:blip r:embed="rId5"/>
          <a:stretch>
            <a:fillRect/>
          </a:stretch>
        </p:blipFill>
        <p:spPr>
          <a:xfrm>
            <a:off x="136695" y="3355235"/>
            <a:ext cx="3530953" cy="28939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0106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A8ABB-3A0B-CAC5-E862-DC538C68133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B765B0E-BC1F-1F4A-A639-DDFEABAB08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3" name="Picture 4">
            <a:extLst>
              <a:ext uri="{FF2B5EF4-FFF2-40B4-BE49-F238E27FC236}">
                <a16:creationId xmlns:a16="http://schemas.microsoft.com/office/drawing/2014/main" id="{2956E91C-C273-E039-9183-E9F22D7378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4" name="תיבת טקסט 3">
            <a:extLst>
              <a:ext uri="{FF2B5EF4-FFF2-40B4-BE49-F238E27FC236}">
                <a16:creationId xmlns:a16="http://schemas.microsoft.com/office/drawing/2014/main" id="{4D1F1E6F-3D50-274E-29D6-3DF5EB9A4DB0}"/>
              </a:ext>
            </a:extLst>
          </p:cNvPr>
          <p:cNvSpPr txBox="1"/>
          <p:nvPr/>
        </p:nvSpPr>
        <p:spPr>
          <a:xfrm>
            <a:off x="5059597" y="480232"/>
            <a:ext cx="5402164" cy="584775"/>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הירח מקיף את כדור הארץ </a:t>
            </a:r>
            <a:r>
              <a:rPr lang="he-IL" sz="2400" b="1" dirty="0">
                <a:solidFill>
                  <a:srgbClr val="00B0F0"/>
                </a:solidFill>
                <a:latin typeface="David" panose="020E0502060401010101" pitchFamily="34" charset="-79"/>
                <a:cs typeface="David" panose="020E0502060401010101" pitchFamily="34" charset="-79"/>
              </a:rPr>
              <a:t> </a:t>
            </a:r>
            <a:endParaRPr lang="he-IL" sz="3200" b="1" dirty="0">
              <a:solidFill>
                <a:srgbClr val="C00000"/>
              </a:solidFill>
              <a:latin typeface="David" panose="020E0502060401010101" pitchFamily="34" charset="-79"/>
              <a:cs typeface="David" panose="020E0502060401010101" pitchFamily="34" charset="-79"/>
            </a:endParaRPr>
          </a:p>
        </p:txBody>
      </p:sp>
      <p:sp>
        <p:nvSpPr>
          <p:cNvPr id="6" name="תיבת טקסט 5">
            <a:extLst>
              <a:ext uri="{FF2B5EF4-FFF2-40B4-BE49-F238E27FC236}">
                <a16:creationId xmlns:a16="http://schemas.microsoft.com/office/drawing/2014/main" id="{779129A7-A91B-E8BD-E257-EDA005016D42}"/>
              </a:ext>
            </a:extLst>
          </p:cNvPr>
          <p:cNvSpPr txBox="1"/>
          <p:nvPr/>
        </p:nvSpPr>
        <p:spPr>
          <a:xfrm>
            <a:off x="1346480" y="1604455"/>
            <a:ext cx="10307679" cy="4893647"/>
          </a:xfrm>
          <a:prstGeom prst="rect">
            <a:avLst/>
          </a:prstGeom>
          <a:noFill/>
        </p:spPr>
        <p:txBody>
          <a:bodyPr wrap="square">
            <a:spAutoFit/>
          </a:bodyPr>
          <a:lstStyle/>
          <a:p>
            <a:pPr>
              <a:lnSpc>
                <a:spcPct val="150000"/>
              </a:lnSpc>
              <a:buNone/>
            </a:pPr>
            <a:r>
              <a:rPr lang="he-IL" sz="2400" dirty="0">
                <a:latin typeface="David" panose="020E0502060401010101" pitchFamily="34" charset="-79"/>
                <a:cs typeface="David" panose="020E0502060401010101" pitchFamily="34" charset="-79"/>
              </a:rPr>
              <a:t>  השלימו את המשפטים הבאים:</a:t>
            </a:r>
          </a:p>
          <a:p>
            <a:pPr marL="0" marR="0" lvl="0" indent="0" algn="r" defTabSz="914400" rtl="1" eaLnBrk="1" fontAlgn="auto" latinLnBrk="0" hangingPunct="1">
              <a:lnSpc>
                <a:spcPct val="100000"/>
              </a:lnSpc>
              <a:spcBef>
                <a:spcPts val="0"/>
              </a:spcBef>
              <a:spcAft>
                <a:spcPts val="0"/>
              </a:spcAft>
              <a:buClrTx/>
              <a:buSzTx/>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1. תנועת הירח סביב כדור הארץ נקראת __________.</a:t>
            </a:r>
            <a:endParaRPr lang="he-IL" sz="2400" dirty="0">
              <a:latin typeface="David" panose="020E0502060401010101" pitchFamily="34" charset="-79"/>
              <a:cs typeface="David" panose="020E0502060401010101" pitchFamily="34" charset="-79"/>
            </a:endParaRPr>
          </a:p>
          <a:p>
            <a:pPr>
              <a:lnSpc>
                <a:spcPct val="150000"/>
              </a:lnSpc>
            </a:pPr>
            <a:r>
              <a:rPr lang="he-IL" sz="2400" dirty="0">
                <a:latin typeface="David" panose="020E0502060401010101" pitchFamily="34" charset="-79"/>
                <a:cs typeface="David" panose="020E0502060401010101" pitchFamily="34" charset="-79"/>
              </a:rPr>
              <a:t>2. משך הקפה אחת של הירח את כדור הארץ הוא _________.</a:t>
            </a:r>
          </a:p>
          <a:p>
            <a:pPr>
              <a:lnSpc>
                <a:spcPct val="150000"/>
              </a:lnSpc>
            </a:pPr>
            <a:r>
              <a:rPr lang="he-IL" sz="2400" dirty="0">
                <a:latin typeface="David" panose="020E0502060401010101" pitchFamily="34" charset="-79"/>
                <a:cs typeface="David" panose="020E0502060401010101" pitchFamily="34" charset="-79"/>
              </a:rPr>
              <a:t>3. בהקפה אחת של הירח יש _________ יממות.</a:t>
            </a:r>
          </a:p>
          <a:p>
            <a:pPr>
              <a:lnSpc>
                <a:spcPct val="150000"/>
              </a:lnSpc>
            </a:pPr>
            <a:r>
              <a:rPr lang="he-IL" sz="2400" dirty="0">
                <a:latin typeface="David" panose="020E0502060401010101" pitchFamily="34" charset="-79"/>
                <a:cs typeface="David" panose="020E0502060401010101" pitchFamily="34" charset="-79"/>
              </a:rPr>
              <a:t>4. תחילתו של חודש ירחי נקבעת לפי מולד ה_______</a:t>
            </a:r>
          </a:p>
          <a:p>
            <a:pPr>
              <a:lnSpc>
                <a:spcPct val="150000"/>
              </a:lnSpc>
            </a:pPr>
            <a:r>
              <a:rPr lang="he-IL" sz="2400" dirty="0">
                <a:latin typeface="David" panose="020E0502060401010101" pitchFamily="34" charset="-79"/>
                <a:cs typeface="David" panose="020E0502060401010101" pitchFamily="34" charset="-79"/>
              </a:rPr>
              <a:t>5. הצורות המשתנות שבהן הירח נראה לנו במשך החודש נקראות</a:t>
            </a:r>
          </a:p>
          <a:p>
            <a:pPr>
              <a:lnSpc>
                <a:spcPct val="150000"/>
              </a:lnSpc>
            </a:pPr>
            <a:r>
              <a:rPr lang="he-IL" sz="2400" dirty="0">
                <a:latin typeface="David" panose="020E0502060401010101" pitchFamily="34" charset="-79"/>
                <a:cs typeface="David" panose="020E0502060401010101" pitchFamily="34" charset="-79"/>
              </a:rPr>
              <a:t>   _________</a:t>
            </a:r>
            <a:r>
              <a:rPr lang="he-IL" sz="2400" i="1" dirty="0">
                <a:latin typeface="David" panose="020E0502060401010101" pitchFamily="34" charset="-79"/>
                <a:cs typeface="David" panose="020E0502060401010101" pitchFamily="34" charset="-79"/>
              </a:rPr>
              <a:t> </a:t>
            </a:r>
            <a:r>
              <a:rPr lang="he-IL" sz="2400" dirty="0">
                <a:latin typeface="David" panose="020E0502060401010101" pitchFamily="34" charset="-79"/>
                <a:cs typeface="David" panose="020E0502060401010101" pitchFamily="34" charset="-79"/>
              </a:rPr>
              <a:t>הירח.</a:t>
            </a:r>
          </a:p>
          <a:p>
            <a:pPr>
              <a:lnSpc>
                <a:spcPct val="150000"/>
              </a:lnSpc>
            </a:pPr>
            <a:r>
              <a:rPr lang="he-IL" sz="2400" dirty="0">
                <a:latin typeface="David" panose="020E0502060401010101" pitchFamily="34" charset="-79"/>
                <a:cs typeface="David" panose="020E0502060401010101" pitchFamily="34" charset="-79"/>
              </a:rPr>
              <a:t>6. באמצע החודש מופע הירח________</a:t>
            </a:r>
          </a:p>
          <a:p>
            <a:pPr>
              <a:lnSpc>
                <a:spcPct val="150000"/>
              </a:lnSpc>
            </a:pPr>
            <a:r>
              <a:rPr lang="he-IL" sz="2400" dirty="0">
                <a:latin typeface="David" panose="020E0502060401010101" pitchFamily="34" charset="-79"/>
                <a:cs typeface="David" panose="020E0502060401010101" pitchFamily="34" charset="-79"/>
              </a:rPr>
              <a:t>7. תנועת הירח סביב כדור הארץ מתרחשת שוב ושוב, ולכן היא נקראת תנועה __________.</a:t>
            </a:r>
          </a:p>
        </p:txBody>
      </p:sp>
      <p:pic>
        <p:nvPicPr>
          <p:cNvPr id="5" name="תמונה 4">
            <a:extLst>
              <a:ext uri="{FF2B5EF4-FFF2-40B4-BE49-F238E27FC236}">
                <a16:creationId xmlns:a16="http://schemas.microsoft.com/office/drawing/2014/main" id="{D902100D-B517-787B-EDFB-9F40A68E94A5}"/>
              </a:ext>
            </a:extLst>
          </p:cNvPr>
          <p:cNvPicPr>
            <a:picLocks noChangeAspect="1"/>
          </p:cNvPicPr>
          <p:nvPr/>
        </p:nvPicPr>
        <p:blipFill>
          <a:blip r:embed="rId5"/>
          <a:stretch>
            <a:fillRect/>
          </a:stretch>
        </p:blipFill>
        <p:spPr>
          <a:xfrm>
            <a:off x="248615" y="1110333"/>
            <a:ext cx="4182708" cy="34918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852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47F9-8C4D-C922-2086-A69C452DB05C}"/>
              </a:ext>
            </a:extLst>
          </p:cNvPr>
          <p:cNvSpPr>
            <a:spLocks noGrp="1"/>
          </p:cNvSpPr>
          <p:nvPr>
            <p:ph type="title"/>
          </p:nvPr>
        </p:nvSpPr>
        <p:spPr>
          <a:xfrm>
            <a:off x="5444358" y="275818"/>
            <a:ext cx="5040026" cy="980199"/>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אל מילון המושגים בספר</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02FBDBE5-3076-E3AA-63A3-CE9CF92804F3}"/>
              </a:ext>
            </a:extLst>
          </p:cNvPr>
          <p:cNvSpPr>
            <a:spLocks noGrp="1"/>
          </p:cNvSpPr>
          <p:nvPr>
            <p:ph idx="1"/>
          </p:nvPr>
        </p:nvSpPr>
        <p:spPr>
          <a:xfrm>
            <a:off x="838200" y="1690688"/>
            <a:ext cx="10515600" cy="4486275"/>
          </a:xfrm>
        </p:spPr>
        <p:txBody>
          <a:bodyPr/>
          <a:lstStyle/>
          <a:p>
            <a:pPr marL="0" indent="0">
              <a:buNone/>
            </a:pPr>
            <a:r>
              <a:rPr lang="he-IL" dirty="0">
                <a:latin typeface="David" panose="020E0502060401010101" pitchFamily="34" charset="-79"/>
                <a:cs typeface="David" panose="020E0502060401010101" pitchFamily="34" charset="-79"/>
              </a:rPr>
              <a:t>גשו למילון המושגים שנמצא בסוף הספר והכינו</a:t>
            </a:r>
          </a:p>
          <a:p>
            <a:pPr marL="0" indent="0">
              <a:buNone/>
            </a:pPr>
            <a:r>
              <a:rPr lang="he-IL" dirty="0">
                <a:latin typeface="David" panose="020E0502060401010101" pitchFamily="34" charset="-79"/>
                <a:cs typeface="David" panose="020E0502060401010101" pitchFamily="34" charset="-79"/>
              </a:rPr>
              <a:t>שעשועונים על מושגים.</a:t>
            </a:r>
          </a:p>
          <a:p>
            <a:pPr marL="0" indent="0">
              <a:buNone/>
            </a:pPr>
            <a:r>
              <a:rPr lang="he-IL" b="1" dirty="0">
                <a:latin typeface="David" panose="020E0502060401010101" pitchFamily="34" charset="-79"/>
                <a:cs typeface="David" panose="020E0502060401010101" pitchFamily="34" charset="-79"/>
              </a:rPr>
              <a:t>דוגמאות</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 חידונים על המושגים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 תפזורת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 בינגו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 בלבלו אותיות של מושגים - מי המושג שאת סדר האותיות שלו בלבלו.</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 העלו רעיונות משלכם</a:t>
            </a:r>
          </a:p>
        </p:txBody>
      </p:sp>
      <p:pic>
        <p:nvPicPr>
          <p:cNvPr id="5" name="Picture 4">
            <a:extLst>
              <a:ext uri="{FF2B5EF4-FFF2-40B4-BE49-F238E27FC236}">
                <a16:creationId xmlns:a16="http://schemas.microsoft.com/office/drawing/2014/main" id="{2F626D8C-7719-99E7-255A-AF3025BCAF90}"/>
              </a:ext>
            </a:extLst>
          </p:cNvPr>
          <p:cNvPicPr>
            <a:picLocks noChangeAspect="1"/>
          </p:cNvPicPr>
          <p:nvPr/>
        </p:nvPicPr>
        <p:blipFill>
          <a:blip r:embed="rId2"/>
          <a:stretch>
            <a:fillRect/>
          </a:stretch>
        </p:blipFill>
        <p:spPr>
          <a:xfrm>
            <a:off x="739329" y="733465"/>
            <a:ext cx="4148357" cy="3017282"/>
          </a:xfrm>
          <a:prstGeom prst="rect">
            <a:avLst/>
          </a:prstGeom>
        </p:spPr>
      </p:pic>
      <p:pic>
        <p:nvPicPr>
          <p:cNvPr id="4" name="Picture 2">
            <a:extLst>
              <a:ext uri="{FF2B5EF4-FFF2-40B4-BE49-F238E27FC236}">
                <a16:creationId xmlns:a16="http://schemas.microsoft.com/office/drawing/2014/main" id="{38ECA1B8-913B-42C9-DE15-83F8084B16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6" name="Picture 4">
            <a:extLst>
              <a:ext uri="{FF2B5EF4-FFF2-40B4-BE49-F238E27FC236}">
                <a16:creationId xmlns:a16="http://schemas.microsoft.com/office/drawing/2014/main" id="{27DF358D-824D-765E-90AE-713D08DE7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72893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2F22-03BD-6FCF-F17F-C73B0287BC31}"/>
              </a:ext>
            </a:extLst>
          </p:cNvPr>
          <p:cNvSpPr>
            <a:spLocks noGrp="1"/>
          </p:cNvSpPr>
          <p:nvPr>
            <p:ph type="title"/>
          </p:nvPr>
        </p:nvSpPr>
        <p:spPr>
          <a:xfrm>
            <a:off x="6778752" y="133477"/>
            <a:ext cx="1295400" cy="707771"/>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הנחיות</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8CD1BEE7-3F9F-1803-E829-154FCFD9C0EF}"/>
              </a:ext>
            </a:extLst>
          </p:cNvPr>
          <p:cNvSpPr>
            <a:spLocks noGrp="1"/>
          </p:cNvSpPr>
          <p:nvPr>
            <p:ph idx="1"/>
          </p:nvPr>
        </p:nvSpPr>
        <p:spPr>
          <a:xfrm>
            <a:off x="724553" y="670560"/>
            <a:ext cx="11181806" cy="5785104"/>
          </a:xfrm>
        </p:spPr>
        <p:txBody>
          <a:bodyPr>
            <a:normAutofit fontScale="25000" lnSpcReduction="20000"/>
          </a:bodyPr>
          <a:lstStyle/>
          <a:p>
            <a:pPr marL="0" indent="0">
              <a:lnSpc>
                <a:spcPct val="120000"/>
              </a:lnSpc>
              <a:buNone/>
            </a:pPr>
            <a:r>
              <a:rPr lang="he-IL" sz="9600" dirty="0">
                <a:latin typeface="David" panose="020E0502060401010101" pitchFamily="34" charset="-79"/>
                <a:cs typeface="David" panose="020E0502060401010101" pitchFamily="34" charset="-79"/>
              </a:rPr>
              <a:t>במצגת זו מופיעים שאלוני ידע שמתייחסים לתכנים מרכזיים בתוכנית הלימודים מדע וטכנולוגיה של </a:t>
            </a:r>
            <a:r>
              <a:rPr lang="he-IL" sz="9600" dirty="0">
                <a:solidFill>
                  <a:srgbClr val="FF0000"/>
                </a:solidFill>
                <a:latin typeface="David" panose="020E0502060401010101" pitchFamily="34" charset="-79"/>
                <a:cs typeface="David" panose="020E0502060401010101" pitchFamily="34" charset="-79"/>
              </a:rPr>
              <a:t>כיתה ג.</a:t>
            </a:r>
          </a:p>
          <a:p>
            <a:pPr marL="0" indent="0">
              <a:lnSpc>
                <a:spcPct val="120000"/>
              </a:lnSpc>
              <a:buNone/>
            </a:pPr>
            <a:r>
              <a:rPr lang="he-IL" sz="9600" dirty="0">
                <a:latin typeface="David" panose="020E0502060401010101" pitchFamily="34" charset="-79"/>
                <a:cs typeface="David" panose="020E0502060401010101" pitchFamily="34" charset="-79"/>
              </a:rPr>
              <a:t>להלן הצעות להפעלה במסגרת למידה מרחוק: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בוחרים נושא אחד שנלמד. </a:t>
            </a:r>
            <a:endParaRPr lang="he-IL" sz="9600" dirty="0">
              <a:latin typeface="David" panose="020E0502060401010101" pitchFamily="34" charset="-79"/>
              <a:cs typeface="David" panose="020E0502060401010101" pitchFamily="34" charset="-79"/>
            </a:endParaRPr>
          </a:p>
          <a:p>
            <a:pPr marL="0" indent="0">
              <a:lnSpc>
                <a:spcPct val="120000"/>
              </a:lnSpc>
              <a:buNone/>
            </a:pPr>
            <a:r>
              <a:rPr lang="he-IL" sz="9600" b="1" dirty="0">
                <a:latin typeface="David" panose="020E0502060401010101" pitchFamily="34" charset="-79"/>
                <a:cs typeface="David" panose="020E0502060401010101" pitchFamily="34" charset="-79"/>
              </a:rPr>
              <a:t>הצעה 1: </a:t>
            </a:r>
            <a:r>
              <a:rPr lang="he-IL" sz="9600" dirty="0">
                <a:latin typeface="David" panose="020E0502060401010101" pitchFamily="34" charset="-79"/>
                <a:cs typeface="David" panose="020E0502060401010101" pitchFamily="34" charset="-79"/>
              </a:rPr>
              <a:t>מחלקים את התלמידים לקבוצות בחדרי זום. על כל קבוצה להשיב על השאלות או החידות. חוזרים למליאה. המורה </a:t>
            </a:r>
            <a:r>
              <a:rPr lang="he-IL" sz="9600" dirty="0" err="1">
                <a:latin typeface="David" panose="020E0502060401010101" pitchFamily="34" charset="-79"/>
                <a:cs typeface="David" panose="020E0502060401010101" pitchFamily="34" charset="-79"/>
              </a:rPr>
              <a:t>משקפ</a:t>
            </a:r>
            <a:r>
              <a:rPr lang="he-IL" sz="9600" dirty="0">
                <a:latin typeface="David" panose="020E0502060401010101" pitchFamily="34" charset="-79"/>
                <a:cs typeface="David" panose="020E0502060401010101" pitchFamily="34" charset="-79"/>
              </a:rPr>
              <a:t>/ת את התשובות. כל קבוצה בודקת את התשובות. עורכים שיח אודות התשובות השגויות.</a:t>
            </a:r>
          </a:p>
          <a:p>
            <a:pPr marL="0" lvl="0" indent="0">
              <a:lnSpc>
                <a:spcPct val="120000"/>
              </a:lnSpc>
              <a:buNone/>
              <a:defRPr/>
            </a:pPr>
            <a:r>
              <a:rPr lang="he-IL" sz="9600" b="1" dirty="0">
                <a:latin typeface="David" panose="020E0502060401010101" pitchFamily="34" charset="-79"/>
                <a:cs typeface="David" panose="020E0502060401010101" pitchFamily="34" charset="-79"/>
              </a:rPr>
              <a:t>הצעה 2</a:t>
            </a:r>
            <a:r>
              <a:rPr lang="he-IL" sz="9600" dirty="0">
                <a:latin typeface="David" panose="020E0502060401010101" pitchFamily="34" charset="-79"/>
                <a:cs typeface="David" panose="020E0502060401010101" pitchFamily="34" charset="-79"/>
              </a:rPr>
              <a:t>: נותנים לתלמידים את התשובות (מופיעות בהערות למורה).</a:t>
            </a:r>
            <a:r>
              <a:rPr lang="he-IL" sz="9600" dirty="0">
                <a:solidFill>
                  <a:prstClr val="black"/>
                </a:solidFill>
                <a:latin typeface="David" panose="020E0502060401010101" pitchFamily="34" charset="-79"/>
                <a:cs typeface="David" panose="020E0502060401010101" pitchFamily="34" charset="-79"/>
              </a:rPr>
              <a:t> מחלקים את התלמידים לקבוצות בזום. על כל קבוצה לנסח שאלות שהתשובות שלהן הוא התוכן שהופיע בשאלות או בחידות. חוזרים למליאה. כל קבוצה מציגה ניסוח של שאלה אחת או שתיים, בוחנים יחד עם תלמידי הכיתה את הדיוק המדעי של הניסוח. בסוף מציגים דוגמאות של ניסוח שאלות מהמצגת. </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lang="he-IL" sz="9600" b="1" dirty="0">
                <a:solidFill>
                  <a:prstClr val="black"/>
                </a:solidFill>
                <a:latin typeface="David" panose="020E0502060401010101" pitchFamily="34" charset="-79"/>
                <a:cs typeface="David" panose="020E0502060401010101" pitchFamily="34" charset="-79"/>
              </a:rPr>
              <a:t>הצעה 3: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מחלקים את התלמידים לקבוצות בזום. על כל קבוצה להשיב על השאלות או החידות ולחבר פסקה שמחברת את השאלות/חידות והתשובות. חוזרים למליאה. כל קבוצה מציגה את הפסקה שלה, יחד עם הכיתה בוחנים את הדיוק המדעי של הפסקה.</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 </a:t>
            </a:r>
            <a:r>
              <a:rPr kumimoji="0" lang="he-IL" sz="96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הצעה 4:</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שימוש בתוכן המופיע במצגת כבסיס לנדרש בהצעות למשחקים (בקובץ </a:t>
            </a:r>
            <a:r>
              <a:rPr kumimoji="0" lang="en-US" sz="96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a:t>
            </a:r>
            <a:r>
              <a:rPr kumimoji="0" lang="en-US" sz="72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WARD</a:t>
            </a:r>
            <a:r>
              <a:rPr kumimoji="0" lang="he-IL" sz="7200" b="0" i="0" u="none" strike="noStrike" kern="1200" cap="none" spc="0" normalizeH="0" baseline="0" noProof="0">
                <a:ln>
                  <a:noFill/>
                </a:ln>
                <a:solidFill>
                  <a:prstClr val="black"/>
                </a:solidFill>
                <a:effectLst/>
                <a:uLnTx/>
                <a:uFillTx/>
                <a:latin typeface="David" panose="020E0502060401010101" pitchFamily="34" charset="-79"/>
                <a:ea typeface="+mn-ea"/>
                <a:cs typeface="David" panose="020E0502060401010101" pitchFamily="34" charset="-79"/>
              </a:rPr>
              <a:t>.</a:t>
            </a:r>
            <a:endParaRPr kumimoji="0" lang="he-IL" sz="9600" b="0" i="0" u="none" strike="noStrike" kern="1200" cap="none" spc="0" normalizeH="0" baseline="0" noProof="0">
              <a:ln>
                <a:noFill/>
              </a:ln>
              <a:solidFill>
                <a:prstClr val="black"/>
              </a:solidFill>
              <a:effectLst/>
              <a:uLnTx/>
              <a:uFillTx/>
              <a:latin typeface="David" panose="020E0502060401010101" pitchFamily="34" charset="-79"/>
              <a:ea typeface="+mn-ea"/>
              <a:cs typeface="David" panose="020E0502060401010101" pitchFamily="34" charset="-79"/>
            </a:endParaRP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he-IL" sz="9600" b="0" i="0" u="none" strike="noStrike" kern="1200" cap="none" spc="0" normalizeH="0" baseline="0" noProof="0">
                <a:ln>
                  <a:noFill/>
                </a:ln>
                <a:solidFill>
                  <a:prstClr val="black"/>
                </a:solidFill>
                <a:effectLst/>
                <a:uLnTx/>
                <a:uFillTx/>
                <a:latin typeface="David" panose="020E0502060401010101" pitchFamily="34" charset="-79"/>
                <a:cs typeface="David" panose="020E0502060401010101" pitchFamily="34" charset="-79"/>
              </a:rPr>
              <a:t>  </a:t>
            </a:r>
            <a:endPar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endParaRPr>
          </a:p>
          <a:p>
            <a:pPr marL="0" lvl="0" indent="0">
              <a:lnSpc>
                <a:spcPct val="120000"/>
              </a:lnSpc>
              <a:buNone/>
              <a:defRPr/>
            </a:pPr>
            <a:endParaRPr lang="he-IL" sz="2400" b="1" dirty="0">
              <a:solidFill>
                <a:prstClr val="black"/>
              </a:solidFill>
            </a:endParaRPr>
          </a:p>
          <a:p>
            <a:pPr marL="0" indent="0">
              <a:lnSpc>
                <a:spcPct val="120000"/>
              </a:lnSpc>
              <a:buNone/>
            </a:pPr>
            <a:endParaRPr lang="he-IL" sz="2400" dirty="0"/>
          </a:p>
          <a:p>
            <a:pPr marL="0" indent="0">
              <a:buNone/>
            </a:pPr>
            <a:endParaRPr lang="en-US" sz="2400" dirty="0"/>
          </a:p>
        </p:txBody>
      </p:sp>
      <p:pic>
        <p:nvPicPr>
          <p:cNvPr id="4" name="Picture 2">
            <a:extLst>
              <a:ext uri="{FF2B5EF4-FFF2-40B4-BE49-F238E27FC236}">
                <a16:creationId xmlns:a16="http://schemas.microsoft.com/office/drawing/2014/main" id="{15ABE57F-2417-799F-C5C7-55462226CE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DBB7DE9A-4B09-CD7E-5B54-B19F9D5B8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1352881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175E-E078-CE58-AE6D-5AF632FECF00}"/>
            </a:ext>
          </a:extLst>
        </p:cNvPr>
        <p:cNvGrpSpPr/>
        <p:nvPr/>
      </p:nvGrpSpPr>
      <p:grpSpPr>
        <a:xfrm>
          <a:off x="0" y="0"/>
          <a:ext cx="0" cy="0"/>
          <a:chOff x="0" y="0"/>
          <a:chExt cx="0" cy="0"/>
        </a:xfrm>
      </p:grpSpPr>
      <p:sp>
        <p:nvSpPr>
          <p:cNvPr id="5" name="תיבת טקסט 4">
            <a:extLst>
              <a:ext uri="{FF2B5EF4-FFF2-40B4-BE49-F238E27FC236}">
                <a16:creationId xmlns:a16="http://schemas.microsoft.com/office/drawing/2014/main" id="{5484DB35-80D2-026D-57D4-A920180E020E}"/>
              </a:ext>
            </a:extLst>
          </p:cNvPr>
          <p:cNvSpPr txBox="1"/>
          <p:nvPr/>
        </p:nvSpPr>
        <p:spPr>
          <a:xfrm>
            <a:off x="2110327" y="2037970"/>
            <a:ext cx="9723915" cy="4662815"/>
          </a:xfrm>
          <a:prstGeom prst="rect">
            <a:avLst/>
          </a:prstGeom>
          <a:noFill/>
        </p:spPr>
        <p:txBody>
          <a:bodyPr wrap="square">
            <a:spAutoFit/>
          </a:bodyPr>
          <a:lstStyle/>
          <a:p>
            <a:pPr>
              <a:buNone/>
            </a:pPr>
            <a:r>
              <a:rPr lang="he-IL" sz="2400" dirty="0">
                <a:latin typeface="David" panose="020E0502060401010101" pitchFamily="34" charset="-79"/>
                <a:cs typeface="David" panose="020E0502060401010101" pitchFamily="34" charset="-79"/>
              </a:rPr>
              <a:t>1. </a:t>
            </a:r>
            <a:r>
              <a:rPr lang="he-IL" sz="2400" b="1" dirty="0">
                <a:latin typeface="David" panose="020E0502060401010101" pitchFamily="34" charset="-79"/>
                <a:cs typeface="David" panose="020E0502060401010101" pitchFamily="34" charset="-79"/>
              </a:rPr>
              <a:t>מה מבין האפשרויות הבאות מתאר תכונה </a:t>
            </a:r>
            <a:r>
              <a:rPr lang="he-IL" sz="2400" b="1" dirty="0">
                <a:effectLst/>
                <a:latin typeface="David" panose="020E0502060401010101" pitchFamily="34" charset="-79"/>
                <a:cs typeface="David" panose="020E0502060401010101" pitchFamily="34" charset="-79"/>
              </a:rPr>
              <a:t>של חומר?</a:t>
            </a:r>
          </a:p>
          <a:p>
            <a:pPr>
              <a:buNone/>
            </a:pPr>
            <a:r>
              <a:rPr lang="he-IL" sz="2400" dirty="0">
                <a:effectLst/>
                <a:latin typeface="David" panose="020E0502060401010101" pitchFamily="34" charset="-79"/>
                <a:cs typeface="David" panose="020E0502060401010101" pitchFamily="34" charset="-79"/>
              </a:rPr>
              <a:t>     א. צבע   ב. מוליכות חום   ג. צורה   ד. גודל</a:t>
            </a:r>
          </a:p>
          <a:p>
            <a:pPr>
              <a:buNone/>
            </a:pPr>
            <a:endParaRPr lang="he-IL" sz="2400" dirty="0">
              <a:latin typeface="David" panose="020E0502060401010101" pitchFamily="34" charset="-79"/>
              <a:cs typeface="David" panose="020E0502060401010101" pitchFamily="34" charset="-79"/>
            </a:endParaRPr>
          </a:p>
          <a:p>
            <a:pPr>
              <a:buNone/>
            </a:pPr>
            <a:r>
              <a:rPr lang="he-IL" sz="2400" dirty="0">
                <a:latin typeface="David" panose="020E0502060401010101" pitchFamily="34" charset="-79"/>
                <a:cs typeface="David" panose="020E0502060401010101" pitchFamily="34" charset="-79"/>
              </a:rPr>
              <a:t>2. </a:t>
            </a:r>
            <a:r>
              <a:rPr lang="he-IL" sz="2400" b="1" dirty="0">
                <a:latin typeface="David" panose="020E0502060401010101" pitchFamily="34" charset="-79"/>
                <a:cs typeface="David" panose="020E0502060401010101" pitchFamily="34" charset="-79"/>
              </a:rPr>
              <a:t>מוליכות חום, מגנטיות, מסיסות, מוליכות חשמלית הן</a:t>
            </a:r>
            <a:r>
              <a:rPr lang="he-IL" sz="2400" dirty="0">
                <a:latin typeface="David" panose="020E0502060401010101" pitchFamily="34" charset="-79"/>
                <a:cs typeface="David" panose="020E0502060401010101" pitchFamily="34" charset="-79"/>
              </a:rPr>
              <a:t>: </a:t>
            </a:r>
            <a:endParaRPr lang="he-IL" sz="2400" dirty="0">
              <a:effectLst/>
              <a:latin typeface="David" panose="020E0502060401010101" pitchFamily="34" charset="-79"/>
              <a:cs typeface="David" panose="020E0502060401010101" pitchFamily="34" charset="-79"/>
            </a:endParaRPr>
          </a:p>
          <a:p>
            <a:pPr>
              <a:buNone/>
            </a:pPr>
            <a:r>
              <a:rPr lang="he-IL" sz="2400" dirty="0">
                <a:effectLst/>
                <a:latin typeface="David" panose="020E0502060401010101" pitchFamily="34" charset="-79"/>
                <a:cs typeface="David" panose="020E0502060401010101" pitchFamily="34" charset="-79"/>
              </a:rPr>
              <a:t>    א. פעולות  ב. מצבים  ג. מוצרים  ד. תכונות חומרים</a:t>
            </a:r>
          </a:p>
          <a:p>
            <a:pPr>
              <a:buNone/>
            </a:pPr>
            <a:endParaRPr lang="he-IL" sz="2400" dirty="0">
              <a:effectLst/>
              <a:latin typeface="David" panose="020E0502060401010101" pitchFamily="34" charset="-79"/>
              <a:cs typeface="David" panose="020E0502060401010101" pitchFamily="34" charset="-79"/>
            </a:endParaRP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3.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איזה מבין החומרים הבאים מקורו ביצורים חיים? </a:t>
            </a: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א. פלסטיק   ב. עץ   ג. זכוכית   ד. ברזל </a:t>
            </a:r>
          </a:p>
          <a:p>
            <a:pPr marL="0" marR="0" lvl="0" indent="0" algn="r" defTabSz="914400" rtl="1" eaLnBrk="1" fontAlgn="auto" latinLnBrk="0" hangingPunct="1">
              <a:spcBef>
                <a:spcPts val="0"/>
              </a:spcBef>
              <a:spcAft>
                <a:spcPts val="0"/>
              </a:spcAft>
              <a:buClrTx/>
              <a:buSzTx/>
              <a:buFontTx/>
              <a:buNone/>
              <a:tabLst/>
              <a:defRPr/>
            </a:pPr>
            <a:endPar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4.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איזה מהחומרים הבאים הוא חומר מלאכותי? </a:t>
            </a: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א. עץ   ב. אבן   ג. פלסטיק   ד. צמר</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p:txBody>
      </p:sp>
      <p:sp>
        <p:nvSpPr>
          <p:cNvPr id="20" name="תיבת טקסט 19">
            <a:extLst>
              <a:ext uri="{FF2B5EF4-FFF2-40B4-BE49-F238E27FC236}">
                <a16:creationId xmlns:a16="http://schemas.microsoft.com/office/drawing/2014/main" id="{1539A410-1338-CB28-1270-80B3325FCFEC}"/>
              </a:ext>
            </a:extLst>
          </p:cNvPr>
          <p:cNvSpPr txBox="1"/>
          <p:nvPr/>
        </p:nvSpPr>
        <p:spPr>
          <a:xfrm>
            <a:off x="3416841" y="354552"/>
            <a:ext cx="7561389" cy="584775"/>
          </a:xfrm>
          <a:prstGeom prst="rect">
            <a:avLst/>
          </a:prstGeom>
          <a:noFill/>
        </p:spPr>
        <p:txBody>
          <a:bodyPr wrap="square" rtlCol="1">
            <a:spAutoFit/>
          </a:bodyPr>
          <a:lstStyle/>
          <a:p>
            <a:pPr algn="ctr"/>
            <a:r>
              <a:rPr lang="he-IL" sz="3200" b="1" dirty="0">
                <a:solidFill>
                  <a:srgbClr val="C00000"/>
                </a:solidFill>
                <a:latin typeface="David" panose="020E0502060401010101" pitchFamily="34" charset="-79"/>
                <a:cs typeface="David" panose="020E0502060401010101" pitchFamily="34" charset="-79"/>
              </a:rPr>
              <a:t>חומרים על סף ביתנו</a:t>
            </a:r>
          </a:p>
        </p:txBody>
      </p:sp>
      <p:sp>
        <p:nvSpPr>
          <p:cNvPr id="10" name="תיבת טקסט 9">
            <a:extLst>
              <a:ext uri="{FF2B5EF4-FFF2-40B4-BE49-F238E27FC236}">
                <a16:creationId xmlns:a16="http://schemas.microsoft.com/office/drawing/2014/main" id="{725984D8-82EB-E1D7-F899-487C96EA7984}"/>
              </a:ext>
            </a:extLst>
          </p:cNvPr>
          <p:cNvSpPr txBox="1"/>
          <p:nvPr/>
        </p:nvSpPr>
        <p:spPr>
          <a:xfrm>
            <a:off x="5574661" y="1132431"/>
            <a:ext cx="6097656" cy="892552"/>
          </a:xfrm>
          <a:prstGeom prst="rect">
            <a:avLst/>
          </a:prstGeom>
          <a:noFill/>
        </p:spPr>
        <p:txBody>
          <a:bodyPr wrap="square">
            <a:spAutoFit/>
          </a:bodyPr>
          <a:lstStyle/>
          <a:p>
            <a:pPr algn="ctr"/>
            <a:r>
              <a:rPr lang="he-IL" sz="2800" b="1" dirty="0">
                <a:solidFill>
                  <a:srgbClr val="C00000"/>
                </a:solidFill>
                <a:latin typeface="David" panose="020E0502060401010101" pitchFamily="34" charset="-79"/>
                <a:cs typeface="David" panose="020E0502060401010101" pitchFamily="34" charset="-79"/>
              </a:rPr>
              <a:t>שאלות רב ברירה</a:t>
            </a:r>
          </a:p>
          <a:p>
            <a:r>
              <a:rPr lang="he-IL" sz="2400" dirty="0">
                <a:latin typeface="David" panose="020E0502060401010101" pitchFamily="34" charset="-79"/>
                <a:cs typeface="David" panose="020E0502060401010101" pitchFamily="34" charset="-79"/>
              </a:rPr>
              <a:t>בחרו את התשובה הנכונה.</a:t>
            </a:r>
          </a:p>
        </p:txBody>
      </p:sp>
      <p:pic>
        <p:nvPicPr>
          <p:cNvPr id="11" name="Picture 4">
            <a:extLst>
              <a:ext uri="{FF2B5EF4-FFF2-40B4-BE49-F238E27FC236}">
                <a16:creationId xmlns:a16="http://schemas.microsoft.com/office/drawing/2014/main" id="{287BA3D2-40AD-D2AD-5EBA-DD95F0682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2" name="Picture 2">
            <a:extLst>
              <a:ext uri="{FF2B5EF4-FFF2-40B4-BE49-F238E27FC236}">
                <a16:creationId xmlns:a16="http://schemas.microsoft.com/office/drawing/2014/main" id="{7E96ABFB-2AAE-04C4-DC50-7C6D1A7D56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תמונה 3">
            <a:extLst>
              <a:ext uri="{FF2B5EF4-FFF2-40B4-BE49-F238E27FC236}">
                <a16:creationId xmlns:a16="http://schemas.microsoft.com/office/drawing/2014/main" id="{5E1B20F8-3B6F-D160-06BA-117D3D9D4C35}"/>
              </a:ext>
            </a:extLst>
          </p:cNvPr>
          <p:cNvPicPr>
            <a:picLocks noChangeAspect="1"/>
          </p:cNvPicPr>
          <p:nvPr/>
        </p:nvPicPr>
        <p:blipFill>
          <a:blip r:embed="rId5"/>
          <a:stretch>
            <a:fillRect/>
          </a:stretch>
        </p:blipFill>
        <p:spPr>
          <a:xfrm flipH="1">
            <a:off x="519683" y="3710543"/>
            <a:ext cx="4174721" cy="2782060"/>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A434180A-5D3C-7F97-EF29-37F18A81D23D}"/>
              </a:ext>
            </a:extLst>
          </p:cNvPr>
          <p:cNvPicPr>
            <a:picLocks noChangeAspect="1"/>
          </p:cNvPicPr>
          <p:nvPr/>
        </p:nvPicPr>
        <p:blipFill>
          <a:blip r:embed="rId6"/>
          <a:stretch>
            <a:fillRect/>
          </a:stretch>
        </p:blipFill>
        <p:spPr>
          <a:xfrm flipH="1">
            <a:off x="637787" y="646940"/>
            <a:ext cx="4174721" cy="2782060"/>
          </a:xfrm>
          <a:prstGeom prst="rect">
            <a:avLst/>
          </a:prstGeom>
          <a:ln>
            <a:noFill/>
          </a:ln>
          <a:effectLst>
            <a:outerShdw blurRad="190500" algn="tl" rotWithShape="0">
              <a:srgbClr val="000000">
                <a:alpha val="70000"/>
              </a:srgbClr>
            </a:outerShdw>
          </a:effectLst>
        </p:spPr>
      </p:pic>
      <p:sp>
        <p:nvSpPr>
          <p:cNvPr id="13" name="תיבת טקסט 12">
            <a:extLst>
              <a:ext uri="{FF2B5EF4-FFF2-40B4-BE49-F238E27FC236}">
                <a16:creationId xmlns:a16="http://schemas.microsoft.com/office/drawing/2014/main" id="{66E16139-0BEA-8B05-2671-C349EC556231}"/>
              </a:ext>
            </a:extLst>
          </p:cNvPr>
          <p:cNvSpPr txBox="1"/>
          <p:nvPr/>
        </p:nvSpPr>
        <p:spPr>
          <a:xfrm>
            <a:off x="1970237" y="885056"/>
            <a:ext cx="1077119" cy="461665"/>
          </a:xfrm>
          <a:prstGeom prst="rect">
            <a:avLst/>
          </a:prstGeom>
          <a:noFill/>
        </p:spPr>
        <p:txBody>
          <a:bodyPr wrap="square" rtlCol="1">
            <a:spAutoFit/>
          </a:bodyPr>
          <a:lstStyle/>
          <a:p>
            <a:r>
              <a:rPr lang="he-IL" sz="2400" b="1" dirty="0">
                <a:solidFill>
                  <a:schemeClr val="bg1"/>
                </a:solidFill>
                <a:latin typeface="David" panose="020E0502060401010101" pitchFamily="34" charset="-79"/>
                <a:cs typeface="David" panose="020E0502060401010101" pitchFamily="34" charset="-79"/>
              </a:rPr>
              <a:t>סלעים</a:t>
            </a:r>
          </a:p>
        </p:txBody>
      </p:sp>
      <p:sp>
        <p:nvSpPr>
          <p:cNvPr id="15" name="תיבת טקסט 14">
            <a:extLst>
              <a:ext uri="{FF2B5EF4-FFF2-40B4-BE49-F238E27FC236}">
                <a16:creationId xmlns:a16="http://schemas.microsoft.com/office/drawing/2014/main" id="{FABA2796-4CF7-8D7D-6E49-CB4BC6B9D35B}"/>
              </a:ext>
            </a:extLst>
          </p:cNvPr>
          <p:cNvSpPr txBox="1"/>
          <p:nvPr/>
        </p:nvSpPr>
        <p:spPr>
          <a:xfrm>
            <a:off x="2027235" y="4161195"/>
            <a:ext cx="1077119" cy="461665"/>
          </a:xfrm>
          <a:prstGeom prst="rect">
            <a:avLst/>
          </a:prstGeom>
          <a:noFill/>
        </p:spPr>
        <p:txBody>
          <a:bodyPr wrap="square" rtlCol="1">
            <a:spAutoFit/>
          </a:bodyPr>
          <a:lstStyle/>
          <a:p>
            <a:r>
              <a:rPr lang="he-IL" sz="2400" b="1" dirty="0">
                <a:solidFill>
                  <a:schemeClr val="bg1"/>
                </a:solidFill>
                <a:latin typeface="David" panose="020E0502060401010101" pitchFamily="34" charset="-79"/>
                <a:cs typeface="David" panose="020E0502060401010101" pitchFamily="34" charset="-79"/>
              </a:rPr>
              <a:t>עצים</a:t>
            </a:r>
          </a:p>
        </p:txBody>
      </p:sp>
    </p:spTree>
    <p:extLst>
      <p:ext uri="{BB962C8B-B14F-4D97-AF65-F5344CB8AC3E}">
        <p14:creationId xmlns:p14="http://schemas.microsoft.com/office/powerpoint/2010/main" val="129925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E3B3C32D-CEE3-A3E0-AB2E-2E731A6FACF2}"/>
              </a:ext>
            </a:extLst>
          </p:cNvPr>
          <p:cNvSpPr txBox="1"/>
          <p:nvPr/>
        </p:nvSpPr>
        <p:spPr>
          <a:xfrm>
            <a:off x="2241150" y="1964353"/>
            <a:ext cx="9723915" cy="4893647"/>
          </a:xfrm>
          <a:prstGeom prst="rect">
            <a:avLst/>
          </a:prstGeom>
          <a:noFill/>
        </p:spPr>
        <p:txBody>
          <a:bodyPr wrap="square">
            <a:spAutoFit/>
          </a:bodyPr>
          <a:lstStyle/>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uLnTx/>
                <a:uFillTx/>
                <a:latin typeface="David" panose="020E0502060401010101" pitchFamily="34" charset="-79"/>
                <a:ea typeface="+mn-ea"/>
                <a:cs typeface="David" panose="020E0502060401010101" pitchFamily="34" charset="-79"/>
              </a:rPr>
              <a:t>5</a:t>
            </a: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כיצד נקרא חומר שאינו מוליך חום?</a:t>
            </a: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א. חומר קל   ב. חומר מבודד חום   ג. חומר מחמם   ד. חומר מקרר</a:t>
            </a:r>
          </a:p>
          <a:p>
            <a:pPr marL="0" marR="0" lvl="0" indent="0" algn="r" defTabSz="914400" rtl="1" eaLnBrk="1" fontAlgn="auto" latinLnBrk="0" hangingPunct="1">
              <a:spcBef>
                <a:spcPts val="0"/>
              </a:spcBef>
              <a:spcAft>
                <a:spcPts val="0"/>
              </a:spcAft>
              <a:buClrTx/>
              <a:buSzTx/>
              <a:buFontTx/>
              <a:buNone/>
              <a:tabLst/>
              <a:defRPr/>
            </a:pPr>
            <a:endParaRPr lang="he-IL" sz="2400" dirty="0">
              <a:solidFill>
                <a:prstClr val="black"/>
              </a:solidFill>
              <a:latin typeface="David" panose="020E0502060401010101" pitchFamily="34" charset="-79"/>
              <a:cs typeface="David" panose="020E0502060401010101" pitchFamily="34" charset="-79"/>
            </a:endParaRP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6.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למה משמשים חומרים?</a:t>
            </a:r>
          </a:p>
          <a:p>
            <a:pPr marL="0" marR="0" lvl="0" indent="0" algn="r" defTabSz="914400" rtl="1" eaLnBrk="1" fontAlgn="auto" latinLnBrk="0" hangingPunct="1">
              <a:spcBef>
                <a:spcPts val="0"/>
              </a:spcBef>
              <a:spcAft>
                <a:spcPts val="0"/>
              </a:spcAft>
              <a:buClrTx/>
              <a:buSzTx/>
              <a:buFontTx/>
              <a:buNone/>
              <a:tabLst/>
              <a:defRPr/>
            </a:pPr>
            <a:r>
              <a:rPr lang="he-IL" sz="2400" dirty="0">
                <a:solidFill>
                  <a:prstClr val="black"/>
                </a:solidFill>
                <a:latin typeface="David" panose="020E0502060401010101" pitchFamily="34" charset="-79"/>
                <a:cs typeface="David" panose="020E0502060401010101" pitchFamily="34" charset="-79"/>
              </a:rPr>
              <a:t>   א. לבניית בתים  ב. להכנת מזון  ג. להכנת רהיטים   ד. תשובות א-ג נכונות</a:t>
            </a:r>
            <a:endPar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p>
            <a:pPr marL="0" marR="0" lvl="0" indent="0" algn="r" defTabSz="914400" rtl="1" eaLnBrk="1" fontAlgn="auto" latinLnBrk="0" hangingPunct="1">
              <a:spcBef>
                <a:spcPts val="0"/>
              </a:spcBef>
              <a:spcAft>
                <a:spcPts val="0"/>
              </a:spcAft>
              <a:buClrTx/>
              <a:buSzTx/>
              <a:buFontTx/>
              <a:buNone/>
              <a:tabLst/>
              <a:defRPr/>
            </a:pPr>
            <a:endPar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7.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מהי תערובת? </a:t>
            </a: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א. ערבוב של חומר אחד   ב. שני חומרים או יותר מעורבבים יחד</a:t>
            </a: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ג. חומר שנמס בחומר אחר   ד. חומר שנעלם בחומר אחר</a:t>
            </a:r>
          </a:p>
          <a:p>
            <a:pPr marL="0" marR="0" lvl="0" indent="0" algn="r" defTabSz="914400" rtl="1" eaLnBrk="1" fontAlgn="auto" latinLnBrk="0" hangingPunct="1">
              <a:spcBef>
                <a:spcPts val="0"/>
              </a:spcBef>
              <a:spcAft>
                <a:spcPts val="0"/>
              </a:spcAft>
              <a:buClrTx/>
              <a:buSzTx/>
              <a:buFontTx/>
              <a:buNone/>
              <a:tabLst/>
              <a:defRPr/>
            </a:pPr>
            <a:endPar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8.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מה קורה לחומרים שנמצאים בתערובת? </a:t>
            </a: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א. הם משנים את התכונות שלהם   ב. הם נעלמים</a:t>
            </a:r>
          </a:p>
          <a:p>
            <a:pPr marL="0" marR="0" lvl="0" indent="0" algn="r" defTabSz="914400" rtl="1" eaLnBrk="1" fontAlgn="auto" latinLnBrk="0" hangingPunct="1">
              <a:spcBef>
                <a:spcPts val="0"/>
              </a:spcBef>
              <a:spcAft>
                <a:spcPts val="0"/>
              </a:spcAft>
              <a:buClrTx/>
              <a:buSzTx/>
              <a:buFontTx/>
              <a:buNone/>
              <a:tabLst/>
              <a:defRPr/>
            </a:pPr>
            <a:r>
              <a:rPr lang="he-IL" sz="2400" dirty="0">
                <a:solidFill>
                  <a:prstClr val="black"/>
                </a:solidFill>
                <a:latin typeface="David" panose="020E0502060401010101" pitchFamily="34" charset="-79"/>
                <a:cs typeface="David" panose="020E0502060401010101" pitchFamily="34" charset="-79"/>
              </a:rPr>
              <a:t> </a:t>
            </a: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ג. הם שומרים על התכונות שלהם   ד. הם הופכים למשהו חדש</a:t>
            </a:r>
          </a:p>
        </p:txBody>
      </p:sp>
      <p:sp>
        <p:nvSpPr>
          <p:cNvPr id="20" name="תיבת טקסט 19">
            <a:extLst>
              <a:ext uri="{FF2B5EF4-FFF2-40B4-BE49-F238E27FC236}">
                <a16:creationId xmlns:a16="http://schemas.microsoft.com/office/drawing/2014/main" id="{47024D8B-4BCC-E620-D77C-6B2EF08A4095}"/>
              </a:ext>
            </a:extLst>
          </p:cNvPr>
          <p:cNvSpPr txBox="1"/>
          <p:nvPr/>
        </p:nvSpPr>
        <p:spPr>
          <a:xfrm>
            <a:off x="3416842" y="524002"/>
            <a:ext cx="7561388" cy="584775"/>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חומרים על סף ביתנו - </a:t>
            </a:r>
            <a:r>
              <a:rPr lang="he-IL" sz="2400" b="1" dirty="0">
                <a:solidFill>
                  <a:srgbClr val="C00000"/>
                </a:solidFill>
                <a:latin typeface="David" panose="020E0502060401010101" pitchFamily="34" charset="-79"/>
                <a:cs typeface="David" panose="020E0502060401010101" pitchFamily="34" charset="-79"/>
              </a:rPr>
              <a:t>המשך</a:t>
            </a:r>
          </a:p>
        </p:txBody>
      </p:sp>
      <p:pic>
        <p:nvPicPr>
          <p:cNvPr id="23" name="תמונה 22">
            <a:extLst>
              <a:ext uri="{FF2B5EF4-FFF2-40B4-BE49-F238E27FC236}">
                <a16:creationId xmlns:a16="http://schemas.microsoft.com/office/drawing/2014/main" id="{D6CCF01E-25B1-88AC-6A6B-C5D41F88341B}"/>
              </a:ext>
            </a:extLst>
          </p:cNvPr>
          <p:cNvPicPr>
            <a:picLocks noChangeAspect="1"/>
          </p:cNvPicPr>
          <p:nvPr/>
        </p:nvPicPr>
        <p:blipFill>
          <a:blip r:embed="rId3"/>
          <a:stretch>
            <a:fillRect/>
          </a:stretch>
        </p:blipFill>
        <p:spPr>
          <a:xfrm>
            <a:off x="139215" y="4005678"/>
            <a:ext cx="3400849" cy="2703023"/>
          </a:xfrm>
          <a:prstGeom prst="rect">
            <a:avLst/>
          </a:prstGeom>
          <a:ln>
            <a:noFill/>
          </a:ln>
          <a:effectLst>
            <a:outerShdw blurRad="190500" algn="tl" rotWithShape="0">
              <a:srgbClr val="000000">
                <a:alpha val="70000"/>
              </a:srgbClr>
            </a:outerShdw>
          </a:effectLst>
        </p:spPr>
      </p:pic>
      <p:pic>
        <p:nvPicPr>
          <p:cNvPr id="28" name="Picture 4">
            <a:extLst>
              <a:ext uri="{FF2B5EF4-FFF2-40B4-BE49-F238E27FC236}">
                <a16:creationId xmlns:a16="http://schemas.microsoft.com/office/drawing/2014/main" id="{0E0C26E1-5EED-FF67-B999-D839F0F3BA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29" name="Picture 2">
            <a:extLst>
              <a:ext uri="{FF2B5EF4-FFF2-40B4-BE49-F238E27FC236}">
                <a16:creationId xmlns:a16="http://schemas.microsoft.com/office/drawing/2014/main" id="{B6E9256C-9C05-54F2-F209-AFDA7672FA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3" name="תמונה 2">
            <a:extLst>
              <a:ext uri="{FF2B5EF4-FFF2-40B4-BE49-F238E27FC236}">
                <a16:creationId xmlns:a16="http://schemas.microsoft.com/office/drawing/2014/main" id="{B10C81D1-03C6-15E8-3F0E-83E6DAE01EB3}"/>
              </a:ext>
            </a:extLst>
          </p:cNvPr>
          <p:cNvPicPr>
            <a:picLocks noChangeAspect="1"/>
          </p:cNvPicPr>
          <p:nvPr/>
        </p:nvPicPr>
        <p:blipFill>
          <a:blip r:embed="rId6"/>
          <a:stretch>
            <a:fillRect/>
          </a:stretch>
        </p:blipFill>
        <p:spPr>
          <a:xfrm>
            <a:off x="38733" y="1061278"/>
            <a:ext cx="3400849" cy="2629095"/>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B85C1B42-CBDD-068D-E981-D2CAE6674419}"/>
              </a:ext>
            </a:extLst>
          </p:cNvPr>
          <p:cNvSpPr txBox="1"/>
          <p:nvPr/>
        </p:nvSpPr>
        <p:spPr>
          <a:xfrm>
            <a:off x="1518061" y="1101787"/>
            <a:ext cx="1077119" cy="461665"/>
          </a:xfrm>
          <a:prstGeom prst="rect">
            <a:avLst/>
          </a:prstGeom>
          <a:noFill/>
        </p:spPr>
        <p:txBody>
          <a:bodyPr wrap="square" rtlCol="1">
            <a:spAutoFit/>
          </a:bodyPr>
          <a:lstStyle/>
          <a:p>
            <a:r>
              <a:rPr lang="he-IL" sz="2400" b="1" dirty="0">
                <a:solidFill>
                  <a:schemeClr val="bg1"/>
                </a:solidFill>
                <a:latin typeface="David" panose="020E0502060401010101" pitchFamily="34" charset="-79"/>
                <a:cs typeface="David" panose="020E0502060401010101" pitchFamily="34" charset="-79"/>
              </a:rPr>
              <a:t>מתכות</a:t>
            </a:r>
          </a:p>
        </p:txBody>
      </p:sp>
      <p:sp>
        <p:nvSpPr>
          <p:cNvPr id="6" name="תיבת טקסט 5">
            <a:extLst>
              <a:ext uri="{FF2B5EF4-FFF2-40B4-BE49-F238E27FC236}">
                <a16:creationId xmlns:a16="http://schemas.microsoft.com/office/drawing/2014/main" id="{43C3C118-9196-5FE1-C31D-6F377D4409E1}"/>
              </a:ext>
            </a:extLst>
          </p:cNvPr>
          <p:cNvSpPr txBox="1"/>
          <p:nvPr/>
        </p:nvSpPr>
        <p:spPr>
          <a:xfrm>
            <a:off x="1337128" y="4061337"/>
            <a:ext cx="1077119"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זכוכית</a:t>
            </a:r>
          </a:p>
        </p:txBody>
      </p:sp>
      <p:sp>
        <p:nvSpPr>
          <p:cNvPr id="7" name="תיבת טקסט 6">
            <a:extLst>
              <a:ext uri="{FF2B5EF4-FFF2-40B4-BE49-F238E27FC236}">
                <a16:creationId xmlns:a16="http://schemas.microsoft.com/office/drawing/2014/main" id="{5F767EB6-EA0C-2CDE-B401-822D3C60D688}"/>
              </a:ext>
            </a:extLst>
          </p:cNvPr>
          <p:cNvSpPr txBox="1"/>
          <p:nvPr/>
        </p:nvSpPr>
        <p:spPr>
          <a:xfrm>
            <a:off x="5534025" y="1396585"/>
            <a:ext cx="6172200"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בחרו את התשובה הנכונה.</a:t>
            </a:r>
          </a:p>
        </p:txBody>
      </p:sp>
    </p:spTree>
    <p:extLst>
      <p:ext uri="{BB962C8B-B14F-4D97-AF65-F5344CB8AC3E}">
        <p14:creationId xmlns:p14="http://schemas.microsoft.com/office/powerpoint/2010/main" val="218626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73E15-E7E4-BA35-A741-7685BCF3CBBC}"/>
            </a:ext>
          </a:extLst>
        </p:cNvPr>
        <p:cNvGrpSpPr/>
        <p:nvPr/>
      </p:nvGrpSpPr>
      <p:grpSpPr>
        <a:xfrm>
          <a:off x="0" y="0"/>
          <a:ext cx="0" cy="0"/>
          <a:chOff x="0" y="0"/>
          <a:chExt cx="0" cy="0"/>
        </a:xfrm>
      </p:grpSpPr>
      <p:sp>
        <p:nvSpPr>
          <p:cNvPr id="5" name="תיבת טקסט 4">
            <a:extLst>
              <a:ext uri="{FF2B5EF4-FFF2-40B4-BE49-F238E27FC236}">
                <a16:creationId xmlns:a16="http://schemas.microsoft.com/office/drawing/2014/main" id="{3AD13FE7-D819-F693-56AC-8CCFB4D0B858}"/>
              </a:ext>
            </a:extLst>
          </p:cNvPr>
          <p:cNvSpPr txBox="1"/>
          <p:nvPr/>
        </p:nvSpPr>
        <p:spPr>
          <a:xfrm>
            <a:off x="3566847" y="1512467"/>
            <a:ext cx="8069982" cy="466281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dirty="0">
                <a:latin typeface="David" panose="020E0502060401010101" pitchFamily="34" charset="-79"/>
                <a:cs typeface="David" panose="020E0502060401010101" pitchFamily="34" charset="-79"/>
              </a:rPr>
              <a:t>9.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כיצד אפשר להפריד חומרים מתוך תערובת?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א. לפי התכונות המבדילות ביניהם.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ב. לפי הצבע שלהם בלבד.</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ג.  אי אפשר להפריד בין חומרים שנמצאים בתערובת.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ד. לפי הכמות שלהם.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p>
            <a:pPr>
              <a:buNone/>
            </a:pPr>
            <a:r>
              <a:rPr lang="he-IL" sz="2400" dirty="0">
                <a:latin typeface="David" panose="020E0502060401010101" pitchFamily="34" charset="-79"/>
                <a:cs typeface="David" panose="020E0502060401010101" pitchFamily="34" charset="-79"/>
              </a:rPr>
              <a:t>10. </a:t>
            </a:r>
            <a:r>
              <a:rPr lang="he-IL" sz="2400" b="1" dirty="0">
                <a:latin typeface="David" panose="020E0502060401010101" pitchFamily="34" charset="-79"/>
                <a:cs typeface="David" panose="020E0502060401010101" pitchFamily="34" charset="-79"/>
              </a:rPr>
              <a:t>מה קורה לסוכר כאשר מערבבים אותו במים?</a:t>
            </a:r>
          </a:p>
          <a:p>
            <a:pPr>
              <a:buNone/>
            </a:pPr>
            <a:r>
              <a:rPr lang="he-IL" sz="2400" dirty="0">
                <a:latin typeface="David" panose="020E0502060401010101" pitchFamily="34" charset="-79"/>
                <a:cs typeface="David" panose="020E0502060401010101" pitchFamily="34" charset="-79"/>
              </a:rPr>
              <a:t>      א. מתמוסס  ב. צף  ג. משנה את צבע המים  ד. שוקע בתחתית הכוס</a:t>
            </a:r>
          </a:p>
          <a:p>
            <a:pPr>
              <a:buNone/>
            </a:pPr>
            <a:endParaRPr lang="he-IL" sz="2400" dirty="0">
              <a:latin typeface="David" panose="020E0502060401010101" pitchFamily="34" charset="-79"/>
              <a:cs typeface="David" panose="020E0502060401010101" pitchFamily="34" charset="-79"/>
            </a:endParaRPr>
          </a:p>
          <a:p>
            <a:pPr marL="0" marR="0" lvl="0" indent="0" algn="r" defTabSz="914400" rtl="1" eaLnBrk="1" fontAlgn="auto" latinLnBrk="0" hangingPunct="1">
              <a:spcBef>
                <a:spcPts val="0"/>
              </a:spcBef>
              <a:spcAft>
                <a:spcPts val="0"/>
              </a:spcAft>
              <a:buClrTx/>
              <a:buSzTx/>
              <a:buFontTx/>
              <a:buNone/>
              <a:tabLst/>
              <a:defRPr/>
            </a:pPr>
            <a:r>
              <a:rPr lang="he-IL" sz="2400" dirty="0">
                <a:latin typeface="David" panose="020E0502060401010101" pitchFamily="34" charset="-79"/>
                <a:cs typeface="David" panose="020E0502060401010101" pitchFamily="34" charset="-79"/>
              </a:rPr>
              <a:t>11. </a:t>
            </a:r>
            <a:r>
              <a:rPr kumimoji="0" lang="he-IL" sz="2400" b="1"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איזו תכונה עוזרת לנו להפריד ברזל מחול? </a:t>
            </a:r>
          </a:p>
          <a:p>
            <a:pPr marL="0" marR="0" lvl="0" indent="0" algn="r" defTabSz="914400" rtl="1" eaLnBrk="1" fontAlgn="auto" latinLnBrk="0" hangingPunct="1">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      א. מסיסות  ב. מגנטיות  ג. מוליכות חשמל  ד. מוליכות חום </a:t>
            </a:r>
          </a:p>
          <a:p>
            <a:pPr>
              <a:lnSpc>
                <a:spcPct val="150000"/>
              </a:lnSpc>
              <a:buNone/>
            </a:pPr>
            <a:endParaRPr lang="he-IL" sz="2400" dirty="0">
              <a:latin typeface="David" panose="020E0502060401010101" pitchFamily="34" charset="-79"/>
              <a:cs typeface="David" panose="020E0502060401010101" pitchFamily="34" charset="-79"/>
            </a:endParaRPr>
          </a:p>
        </p:txBody>
      </p:sp>
      <p:sp>
        <p:nvSpPr>
          <p:cNvPr id="20" name="תיבת טקסט 19">
            <a:extLst>
              <a:ext uri="{FF2B5EF4-FFF2-40B4-BE49-F238E27FC236}">
                <a16:creationId xmlns:a16="http://schemas.microsoft.com/office/drawing/2014/main" id="{D201EA27-F2CA-D171-8889-D95148D2BFB2}"/>
              </a:ext>
            </a:extLst>
          </p:cNvPr>
          <p:cNvSpPr txBox="1"/>
          <p:nvPr/>
        </p:nvSpPr>
        <p:spPr>
          <a:xfrm>
            <a:off x="4519241" y="333733"/>
            <a:ext cx="6458989" cy="584775"/>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חומרים על סף ביתנו- </a:t>
            </a:r>
            <a:r>
              <a:rPr lang="he-IL" sz="2000" b="1" dirty="0">
                <a:solidFill>
                  <a:srgbClr val="C00000"/>
                </a:solidFill>
                <a:latin typeface="David" panose="020E0502060401010101" pitchFamily="34" charset="-79"/>
                <a:cs typeface="David" panose="020E0502060401010101" pitchFamily="34" charset="-79"/>
              </a:rPr>
              <a:t>המשך</a:t>
            </a:r>
            <a:endParaRPr lang="he-IL" sz="3200" b="1" dirty="0">
              <a:solidFill>
                <a:srgbClr val="C00000"/>
              </a:solidFill>
              <a:latin typeface="David" panose="020E0502060401010101" pitchFamily="34" charset="-79"/>
              <a:cs typeface="David" panose="020E0502060401010101" pitchFamily="34" charset="-79"/>
            </a:endParaRPr>
          </a:p>
        </p:txBody>
      </p:sp>
      <p:pic>
        <p:nvPicPr>
          <p:cNvPr id="2" name="תמונה 1">
            <a:extLst>
              <a:ext uri="{FF2B5EF4-FFF2-40B4-BE49-F238E27FC236}">
                <a16:creationId xmlns:a16="http://schemas.microsoft.com/office/drawing/2014/main" id="{2149D774-C8DB-5FD6-4FE6-A972A6CD3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1" name="תיבת טקסט 10">
            <a:extLst>
              <a:ext uri="{FF2B5EF4-FFF2-40B4-BE49-F238E27FC236}">
                <a16:creationId xmlns:a16="http://schemas.microsoft.com/office/drawing/2014/main" id="{3B96F12A-A1CF-6E20-B18E-6DA7E3C35C4A}"/>
              </a:ext>
            </a:extLst>
          </p:cNvPr>
          <p:cNvSpPr txBox="1"/>
          <p:nvPr/>
        </p:nvSpPr>
        <p:spPr>
          <a:xfrm>
            <a:off x="5219895" y="1051034"/>
            <a:ext cx="6097656"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בחרו את התשובה הנכונה.</a:t>
            </a:r>
          </a:p>
        </p:txBody>
      </p:sp>
      <p:pic>
        <p:nvPicPr>
          <p:cNvPr id="12" name="Picture 2">
            <a:extLst>
              <a:ext uri="{FF2B5EF4-FFF2-40B4-BE49-F238E27FC236}">
                <a16:creationId xmlns:a16="http://schemas.microsoft.com/office/drawing/2014/main" id="{76F6C9D6-ABE2-26CA-6E08-3D2FCF460B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13" name="תמונה 12">
            <a:extLst>
              <a:ext uri="{FF2B5EF4-FFF2-40B4-BE49-F238E27FC236}">
                <a16:creationId xmlns:a16="http://schemas.microsoft.com/office/drawing/2014/main" id="{FAB2ED8A-30B6-919B-1A30-A765F5C0DD37}"/>
              </a:ext>
            </a:extLst>
          </p:cNvPr>
          <p:cNvPicPr>
            <a:picLocks noChangeAspect="1"/>
          </p:cNvPicPr>
          <p:nvPr/>
        </p:nvPicPr>
        <p:blipFill>
          <a:blip r:embed="rId5"/>
          <a:stretch>
            <a:fillRect/>
          </a:stretch>
        </p:blipFill>
        <p:spPr>
          <a:xfrm>
            <a:off x="202251" y="1479422"/>
            <a:ext cx="3009035" cy="2179786"/>
          </a:xfrm>
          <a:prstGeom prst="rect">
            <a:avLst/>
          </a:prstGeom>
          <a:ln>
            <a:noFill/>
          </a:ln>
          <a:effectLst>
            <a:outerShdw blurRad="190500" algn="tl" rotWithShape="0">
              <a:srgbClr val="000000">
                <a:alpha val="70000"/>
              </a:srgbClr>
            </a:outerShdw>
          </a:effectLst>
        </p:spPr>
      </p:pic>
      <p:pic>
        <p:nvPicPr>
          <p:cNvPr id="15" name="תמונה 14">
            <a:extLst>
              <a:ext uri="{FF2B5EF4-FFF2-40B4-BE49-F238E27FC236}">
                <a16:creationId xmlns:a16="http://schemas.microsoft.com/office/drawing/2014/main" id="{8A8E0A64-43B3-618D-1B7D-3B5CCC2AC65C}"/>
              </a:ext>
            </a:extLst>
          </p:cNvPr>
          <p:cNvPicPr>
            <a:picLocks noChangeAspect="1"/>
          </p:cNvPicPr>
          <p:nvPr/>
        </p:nvPicPr>
        <p:blipFill>
          <a:blip r:embed="rId6"/>
          <a:stretch>
            <a:fillRect/>
          </a:stretch>
        </p:blipFill>
        <p:spPr>
          <a:xfrm>
            <a:off x="226935" y="4227336"/>
            <a:ext cx="2984352" cy="21987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492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5C34-74F9-360D-AB2B-FFE9201357F7}"/>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D89006A2-5DC2-DEE0-1509-F58EC2D848A8}"/>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3" name="תיבת טקסט 2">
            <a:extLst>
              <a:ext uri="{FF2B5EF4-FFF2-40B4-BE49-F238E27FC236}">
                <a16:creationId xmlns:a16="http://schemas.microsoft.com/office/drawing/2014/main" id="{22923E99-A32B-3115-44C9-9C6FA8A0F73E}"/>
              </a:ext>
            </a:extLst>
          </p:cNvPr>
          <p:cNvSpPr txBox="1"/>
          <p:nvPr/>
        </p:nvSpPr>
        <p:spPr>
          <a:xfrm>
            <a:off x="4859075" y="1241906"/>
            <a:ext cx="6097656" cy="369332"/>
          </a:xfrm>
          <a:prstGeom prst="rect">
            <a:avLst/>
          </a:prstGeom>
          <a:noFill/>
        </p:spPr>
        <p:txBody>
          <a:bodyPr wrap="square">
            <a:spAutoFit/>
          </a:bodyPr>
          <a:lstStyle/>
          <a:p>
            <a:endParaRPr lang="he-IL" dirty="0"/>
          </a:p>
        </p:txBody>
      </p:sp>
      <p:sp>
        <p:nvSpPr>
          <p:cNvPr id="5" name="תיבת טקסט 4">
            <a:extLst>
              <a:ext uri="{FF2B5EF4-FFF2-40B4-BE49-F238E27FC236}">
                <a16:creationId xmlns:a16="http://schemas.microsoft.com/office/drawing/2014/main" id="{695EA173-52F6-CFD2-2B3D-E6A05D475BFF}"/>
              </a:ext>
            </a:extLst>
          </p:cNvPr>
          <p:cNvSpPr txBox="1"/>
          <p:nvPr/>
        </p:nvSpPr>
        <p:spPr>
          <a:xfrm>
            <a:off x="1081239" y="1220990"/>
            <a:ext cx="10918788" cy="525785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בחרו את התשובה הנכונה.</a:t>
            </a:r>
            <a:endParaRPr lang="he-IL" dirty="0"/>
          </a:p>
          <a:p>
            <a:pPr>
              <a:lnSpc>
                <a:spcPct val="150000"/>
              </a:lnSpc>
            </a:pPr>
            <a:r>
              <a:rPr lang="he-IL" sz="2400" dirty="0">
                <a:latin typeface="David" panose="020E0502060401010101" pitchFamily="34" charset="-79"/>
                <a:cs typeface="David" panose="020E0502060401010101" pitchFamily="34" charset="-79"/>
              </a:rPr>
              <a:t>1. </a:t>
            </a:r>
            <a:r>
              <a:rPr lang="he-IL" sz="2400" b="1" dirty="0">
                <a:latin typeface="David" panose="020E0502060401010101" pitchFamily="34" charset="-79"/>
                <a:cs typeface="David" panose="020E0502060401010101" pitchFamily="34" charset="-79"/>
              </a:rPr>
              <a:t>מדוע כשמתכננים מוצר צריך להכיר תכונות של חומרים? </a:t>
            </a:r>
          </a:p>
          <a:p>
            <a:pPr>
              <a:lnSpc>
                <a:spcPct val="150000"/>
              </a:lnSpc>
              <a:buNone/>
            </a:pPr>
            <a:r>
              <a:rPr lang="he-IL" sz="2400" dirty="0">
                <a:latin typeface="David" panose="020E0502060401010101" pitchFamily="34" charset="-79"/>
                <a:cs typeface="David" panose="020E0502060401010101" pitchFamily="34" charset="-79"/>
              </a:rPr>
              <a:t>    א. כדי שיהיה קל להכין את המוצר  ב. כדי להתאים את תכונות החומר לתפקיד של המוצר</a:t>
            </a:r>
          </a:p>
          <a:p>
            <a:pPr>
              <a:lnSpc>
                <a:spcPct val="150000"/>
              </a:lnSpc>
              <a:buNone/>
            </a:pPr>
            <a:r>
              <a:rPr lang="he-IL" sz="2400" dirty="0">
                <a:latin typeface="David" panose="020E0502060401010101" pitchFamily="34" charset="-79"/>
                <a:cs typeface="David" panose="020E0502060401010101" pitchFamily="34" charset="-79"/>
              </a:rPr>
              <a:t>     ג. כדי שהמוצר יהיה קל לנשיאה  ד. כדי שהמוצר יהיה זול</a:t>
            </a:r>
          </a:p>
          <a:p>
            <a:pPr>
              <a:lnSpc>
                <a:spcPct val="150000"/>
              </a:lnSpc>
              <a:buNone/>
            </a:pPr>
            <a:endParaRPr lang="he-IL" sz="2400" dirty="0">
              <a:effectLst/>
              <a:latin typeface="David" panose="020E0502060401010101" pitchFamily="34" charset="-79"/>
              <a:cs typeface="David" panose="020E0502060401010101" pitchFamily="34" charset="-79"/>
            </a:endParaRPr>
          </a:p>
          <a:p>
            <a:pPr>
              <a:lnSpc>
                <a:spcPct val="150000"/>
              </a:lnSpc>
              <a:buNone/>
            </a:pPr>
            <a:r>
              <a:rPr lang="he-IL" sz="2400" dirty="0">
                <a:effectLst/>
                <a:latin typeface="David" panose="020E0502060401010101" pitchFamily="34" charset="-79"/>
                <a:cs typeface="David" panose="020E0502060401010101" pitchFamily="34" charset="-79"/>
              </a:rPr>
              <a:t>2. </a:t>
            </a:r>
            <a:r>
              <a:rPr lang="he-IL" sz="2400" b="1" dirty="0">
                <a:effectLst/>
                <a:latin typeface="David" panose="020E0502060401010101" pitchFamily="34" charset="-79"/>
                <a:cs typeface="David" panose="020E0502060401010101" pitchFamily="34" charset="-79"/>
              </a:rPr>
              <a:t>מדוע מתכת מתאימה לייצור סיר בישול? </a:t>
            </a:r>
          </a:p>
          <a:p>
            <a:pPr>
              <a:lnSpc>
                <a:spcPct val="150000"/>
              </a:lnSpc>
            </a:pPr>
            <a:r>
              <a:rPr lang="he-IL" sz="2400" dirty="0">
                <a:effectLst/>
                <a:latin typeface="David" panose="020E0502060401010101" pitchFamily="34" charset="-79"/>
                <a:cs typeface="David" panose="020E0502060401010101" pitchFamily="34" charset="-79"/>
              </a:rPr>
              <a:t>    א. כי היא מוליכה חשמל  ב. כי היא זולה </a:t>
            </a:r>
          </a:p>
          <a:p>
            <a:pPr>
              <a:lnSpc>
                <a:spcPct val="150000"/>
              </a:lnSpc>
            </a:pPr>
            <a:r>
              <a:rPr lang="he-IL" sz="2400" dirty="0">
                <a:effectLst/>
                <a:latin typeface="David" panose="020E0502060401010101" pitchFamily="34" charset="-79"/>
                <a:cs typeface="David" panose="020E0502060401010101" pitchFamily="34" charset="-79"/>
              </a:rPr>
              <a:t>    ג. כי היא מוליכה חום  </a:t>
            </a:r>
            <a:r>
              <a:rPr lang="he-IL" sz="2400" dirty="0">
                <a:latin typeface="David" panose="020E0502060401010101" pitchFamily="34" charset="-79"/>
                <a:cs typeface="David" panose="020E0502060401010101" pitchFamily="34" charset="-79"/>
              </a:rPr>
              <a:t>ד. כי היא אפורה</a:t>
            </a:r>
          </a:p>
          <a:p>
            <a:pPr>
              <a:lnSpc>
                <a:spcPct val="150000"/>
              </a:lnSpc>
              <a:buNone/>
            </a:pPr>
            <a:endParaRPr lang="he-IL" sz="2400" dirty="0">
              <a:effectLst/>
              <a:latin typeface="David" panose="020E0502060401010101" pitchFamily="34" charset="-79"/>
              <a:cs typeface="David" panose="020E0502060401010101" pitchFamily="34" charset="-79"/>
            </a:endParaRPr>
          </a:p>
          <a:p>
            <a:pPr>
              <a:lnSpc>
                <a:spcPct val="150000"/>
              </a:lnSpc>
              <a:buNone/>
            </a:pPr>
            <a:endParaRPr lang="he-IL" dirty="0"/>
          </a:p>
        </p:txBody>
      </p:sp>
      <p:sp>
        <p:nvSpPr>
          <p:cNvPr id="12" name="תיבת טקסט 11">
            <a:extLst>
              <a:ext uri="{FF2B5EF4-FFF2-40B4-BE49-F238E27FC236}">
                <a16:creationId xmlns:a16="http://schemas.microsoft.com/office/drawing/2014/main" id="{CEBD2173-2B92-ACA9-765E-735CFD3C4389}"/>
              </a:ext>
            </a:extLst>
          </p:cNvPr>
          <p:cNvSpPr txBox="1"/>
          <p:nvPr/>
        </p:nvSpPr>
        <p:spPr>
          <a:xfrm>
            <a:off x="4131779" y="179105"/>
            <a:ext cx="6510420" cy="584775"/>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חומרים בשימוש האדם</a:t>
            </a:r>
          </a:p>
        </p:txBody>
      </p:sp>
      <p:pic>
        <p:nvPicPr>
          <p:cNvPr id="16" name="Picture 4">
            <a:extLst>
              <a:ext uri="{FF2B5EF4-FFF2-40B4-BE49-F238E27FC236}">
                <a16:creationId xmlns:a16="http://schemas.microsoft.com/office/drawing/2014/main" id="{9E319013-4709-2337-54D7-28D442A953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7" name="Picture 2">
            <a:extLst>
              <a:ext uri="{FF2B5EF4-FFF2-40B4-BE49-F238E27FC236}">
                <a16:creationId xmlns:a16="http://schemas.microsoft.com/office/drawing/2014/main" id="{A37F4711-74EC-129A-21B1-627A5ADCE2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8" name="תמונה 7">
            <a:extLst>
              <a:ext uri="{FF2B5EF4-FFF2-40B4-BE49-F238E27FC236}">
                <a16:creationId xmlns:a16="http://schemas.microsoft.com/office/drawing/2014/main" id="{8ACE7113-24D8-BFA8-E1CE-DAA5A1FD430F}"/>
              </a:ext>
            </a:extLst>
          </p:cNvPr>
          <p:cNvPicPr>
            <a:picLocks noChangeAspect="1"/>
          </p:cNvPicPr>
          <p:nvPr/>
        </p:nvPicPr>
        <p:blipFill>
          <a:blip r:embed="rId5"/>
          <a:stretch>
            <a:fillRect/>
          </a:stretch>
        </p:blipFill>
        <p:spPr>
          <a:xfrm>
            <a:off x="206134" y="3632710"/>
            <a:ext cx="4006637" cy="29891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586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8DB4-272A-BF37-333B-7BDAEC39E958}"/>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D2A8264A-0059-C7BF-6868-6E7CDF8175D9}"/>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3" name="תיבת טקסט 2">
            <a:extLst>
              <a:ext uri="{FF2B5EF4-FFF2-40B4-BE49-F238E27FC236}">
                <a16:creationId xmlns:a16="http://schemas.microsoft.com/office/drawing/2014/main" id="{6FF48B10-996F-A03D-0638-0B71D3A107E0}"/>
              </a:ext>
            </a:extLst>
          </p:cNvPr>
          <p:cNvSpPr txBox="1"/>
          <p:nvPr/>
        </p:nvSpPr>
        <p:spPr>
          <a:xfrm>
            <a:off x="4859075" y="1241906"/>
            <a:ext cx="6097656" cy="369332"/>
          </a:xfrm>
          <a:prstGeom prst="rect">
            <a:avLst/>
          </a:prstGeom>
          <a:noFill/>
        </p:spPr>
        <p:txBody>
          <a:bodyPr wrap="square">
            <a:spAutoFit/>
          </a:bodyPr>
          <a:lstStyle/>
          <a:p>
            <a:endParaRPr lang="he-IL" dirty="0"/>
          </a:p>
        </p:txBody>
      </p:sp>
      <p:sp>
        <p:nvSpPr>
          <p:cNvPr id="5" name="תיבת טקסט 4">
            <a:extLst>
              <a:ext uri="{FF2B5EF4-FFF2-40B4-BE49-F238E27FC236}">
                <a16:creationId xmlns:a16="http://schemas.microsoft.com/office/drawing/2014/main" id="{16F53FF2-4D43-DFF0-C73B-B2ECCCF3C6A4}"/>
              </a:ext>
            </a:extLst>
          </p:cNvPr>
          <p:cNvSpPr txBox="1"/>
          <p:nvPr/>
        </p:nvSpPr>
        <p:spPr>
          <a:xfrm>
            <a:off x="865760" y="999311"/>
            <a:ext cx="11012347" cy="572464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בחרו את התשובה הנכונה.</a:t>
            </a:r>
            <a:endParaRPr lang="he-IL" dirty="0"/>
          </a:p>
          <a:p>
            <a:pPr>
              <a:lnSpc>
                <a:spcPct val="150000"/>
              </a:lnSpc>
              <a:buNone/>
            </a:pPr>
            <a:r>
              <a:rPr lang="he-IL" sz="2400" dirty="0">
                <a:effectLst/>
                <a:latin typeface="David" panose="020E0502060401010101" pitchFamily="34" charset="-79"/>
                <a:cs typeface="David" panose="020E0502060401010101" pitchFamily="34" charset="-79"/>
              </a:rPr>
              <a:t>3. </a:t>
            </a:r>
            <a:r>
              <a:rPr lang="he-IL" sz="2400" b="1" dirty="0">
                <a:effectLst/>
                <a:latin typeface="David" panose="020E0502060401010101" pitchFamily="34" charset="-79"/>
                <a:cs typeface="David" panose="020E0502060401010101" pitchFamily="34" charset="-79"/>
              </a:rPr>
              <a:t>מה צריכה להיות התכונה של החומר ממנו נבחר להכין חלון?</a:t>
            </a:r>
          </a:p>
          <a:p>
            <a:pPr>
              <a:lnSpc>
                <a:spcPct val="150000"/>
              </a:lnSpc>
              <a:buNone/>
            </a:pPr>
            <a:r>
              <a:rPr lang="he-IL" sz="2400" dirty="0">
                <a:latin typeface="David" panose="020E0502060401010101" pitchFamily="34" charset="-79"/>
                <a:cs typeface="David" panose="020E0502060401010101" pitchFamily="34" charset="-79"/>
              </a:rPr>
              <a:t>     א. קשיות   ב. משקל   ג. שקיפות   ד. מוליכות חום</a:t>
            </a:r>
          </a:p>
          <a:p>
            <a:pPr>
              <a:lnSpc>
                <a:spcPct val="150000"/>
              </a:lnSpc>
              <a:buNone/>
            </a:pPr>
            <a:r>
              <a:rPr lang="he-IL" sz="2400" dirty="0">
                <a:effectLst/>
                <a:latin typeface="David" panose="020E0502060401010101" pitchFamily="34" charset="-79"/>
                <a:cs typeface="David" panose="020E0502060401010101" pitchFamily="34" charset="-79"/>
              </a:rPr>
              <a:t> </a:t>
            </a:r>
          </a:p>
          <a:p>
            <a:pPr>
              <a:lnSpc>
                <a:spcPct val="150000"/>
              </a:lnSpc>
              <a:buNone/>
            </a:pPr>
            <a:r>
              <a:rPr lang="he-IL" sz="2400" dirty="0">
                <a:effectLst/>
                <a:latin typeface="David" panose="020E0502060401010101" pitchFamily="34" charset="-79"/>
                <a:cs typeface="David" panose="020E0502060401010101" pitchFamily="34" charset="-79"/>
              </a:rPr>
              <a:t>4. </a:t>
            </a:r>
            <a:r>
              <a:rPr lang="he-IL" sz="2400" b="1" dirty="0">
                <a:effectLst/>
                <a:latin typeface="David" panose="020E0502060401010101" pitchFamily="34" charset="-79"/>
                <a:cs typeface="David" panose="020E0502060401010101" pitchFamily="34" charset="-79"/>
              </a:rPr>
              <a:t>איזה מהחומרים הבאים הוא חומר טבעי?</a:t>
            </a:r>
          </a:p>
          <a:p>
            <a:pPr>
              <a:lnSpc>
                <a:spcPct val="150000"/>
              </a:lnSpc>
            </a:pPr>
            <a:r>
              <a:rPr lang="he-IL" sz="2400" dirty="0">
                <a:effectLst/>
                <a:latin typeface="David" panose="020E0502060401010101" pitchFamily="34" charset="-79"/>
                <a:cs typeface="David" panose="020E0502060401010101" pitchFamily="34" charset="-79"/>
              </a:rPr>
              <a:t>     א. פלסטיק  ב. נפט גולמי  ג. בטון  ד. זכוכית</a:t>
            </a:r>
          </a:p>
          <a:p>
            <a:pPr>
              <a:lnSpc>
                <a:spcPct val="150000"/>
              </a:lnSpc>
            </a:pPr>
            <a:endParaRPr lang="he-IL" sz="2400" dirty="0">
              <a:effectLst/>
              <a:latin typeface="David" panose="020E0502060401010101" pitchFamily="34" charset="-79"/>
              <a:cs typeface="David" panose="020E0502060401010101" pitchFamily="34" charset="-79"/>
            </a:endParaRPr>
          </a:p>
          <a:p>
            <a:pPr>
              <a:lnSpc>
                <a:spcPct val="150000"/>
              </a:lnSpc>
            </a:pPr>
            <a:r>
              <a:rPr lang="he-IL" sz="2400" dirty="0">
                <a:latin typeface="David" panose="020E0502060401010101" pitchFamily="34" charset="-79"/>
                <a:cs typeface="David" panose="020E0502060401010101" pitchFamily="34" charset="-79"/>
              </a:rPr>
              <a:t>5. </a:t>
            </a:r>
            <a:r>
              <a:rPr lang="he-IL" sz="2400" b="1" dirty="0">
                <a:latin typeface="David" panose="020E0502060401010101" pitchFamily="34" charset="-79"/>
                <a:cs typeface="David" panose="020E0502060401010101" pitchFamily="34" charset="-79"/>
              </a:rPr>
              <a:t>כיצד נקרא תהליך תכנון וייצור המוצר?</a:t>
            </a:r>
          </a:p>
          <a:p>
            <a:pPr>
              <a:lnSpc>
                <a:spcPct val="150000"/>
              </a:lnSpc>
            </a:pPr>
            <a:r>
              <a:rPr lang="he-IL" sz="2400" dirty="0">
                <a:latin typeface="David" panose="020E0502060401010101" pitchFamily="34" charset="-79"/>
                <a:cs typeface="David" panose="020E0502060401010101" pitchFamily="34" charset="-79"/>
              </a:rPr>
              <a:t>    א. תהליך טכנולוגי  ב. תהליך יצור  ג. תהליך עיבוד מוצרים  ד. תהליך חשוב</a:t>
            </a:r>
          </a:p>
          <a:p>
            <a:pPr>
              <a:lnSpc>
                <a:spcPct val="150000"/>
              </a:lnSpc>
            </a:pPr>
            <a:endParaRPr lang="he-IL" sz="2400" dirty="0">
              <a:latin typeface="David" panose="020E0502060401010101" pitchFamily="34" charset="-79"/>
              <a:cs typeface="David" panose="020E0502060401010101" pitchFamily="34" charset="-79"/>
            </a:endParaRPr>
          </a:p>
          <a:p>
            <a:endParaRPr lang="he-IL" dirty="0"/>
          </a:p>
        </p:txBody>
      </p:sp>
      <p:sp>
        <p:nvSpPr>
          <p:cNvPr id="12" name="תיבת טקסט 11">
            <a:extLst>
              <a:ext uri="{FF2B5EF4-FFF2-40B4-BE49-F238E27FC236}">
                <a16:creationId xmlns:a16="http://schemas.microsoft.com/office/drawing/2014/main" id="{0534DE0D-9717-24B9-C692-E617F87A769A}"/>
              </a:ext>
            </a:extLst>
          </p:cNvPr>
          <p:cNvSpPr txBox="1"/>
          <p:nvPr/>
        </p:nvSpPr>
        <p:spPr>
          <a:xfrm>
            <a:off x="4023804" y="414536"/>
            <a:ext cx="6510420" cy="584775"/>
          </a:xfrm>
          <a:prstGeom prst="rect">
            <a:avLst/>
          </a:prstGeom>
          <a:noFill/>
        </p:spPr>
        <p:txBody>
          <a:bodyPr wrap="square" rtlCol="1">
            <a:spAutoFit/>
          </a:bodyPr>
          <a:lstStyle/>
          <a:p>
            <a:r>
              <a:rPr lang="he-IL" sz="3200" b="1" dirty="0">
                <a:solidFill>
                  <a:srgbClr val="C00000"/>
                </a:solidFill>
                <a:latin typeface="David" panose="020E0502060401010101" pitchFamily="34" charset="-79"/>
                <a:cs typeface="David" panose="020E0502060401010101" pitchFamily="34" charset="-79"/>
              </a:rPr>
              <a:t>חומרים בשימוש האדם - </a:t>
            </a:r>
            <a:r>
              <a:rPr lang="he-IL" sz="2400" b="1" dirty="0">
                <a:solidFill>
                  <a:srgbClr val="C00000"/>
                </a:solidFill>
                <a:latin typeface="David" panose="020E0502060401010101" pitchFamily="34" charset="-79"/>
                <a:cs typeface="David" panose="020E0502060401010101" pitchFamily="34" charset="-79"/>
              </a:rPr>
              <a:t>המשך</a:t>
            </a:r>
          </a:p>
        </p:txBody>
      </p:sp>
      <p:pic>
        <p:nvPicPr>
          <p:cNvPr id="4" name="תמונה 3">
            <a:extLst>
              <a:ext uri="{FF2B5EF4-FFF2-40B4-BE49-F238E27FC236}">
                <a16:creationId xmlns:a16="http://schemas.microsoft.com/office/drawing/2014/main" id="{641EFF43-0A99-8B4B-78E7-58E3229B42B0}"/>
              </a:ext>
            </a:extLst>
          </p:cNvPr>
          <p:cNvPicPr>
            <a:picLocks noChangeAspect="1"/>
          </p:cNvPicPr>
          <p:nvPr/>
        </p:nvPicPr>
        <p:blipFill>
          <a:blip r:embed="rId3"/>
          <a:stretch>
            <a:fillRect/>
          </a:stretch>
        </p:blipFill>
        <p:spPr>
          <a:xfrm>
            <a:off x="190920" y="2503714"/>
            <a:ext cx="2455224" cy="3846844"/>
          </a:xfrm>
          <a:prstGeom prst="rect">
            <a:avLst/>
          </a:prstGeom>
        </p:spPr>
      </p:pic>
      <p:pic>
        <p:nvPicPr>
          <p:cNvPr id="6" name="Picture 4">
            <a:extLst>
              <a:ext uri="{FF2B5EF4-FFF2-40B4-BE49-F238E27FC236}">
                <a16:creationId xmlns:a16="http://schemas.microsoft.com/office/drawing/2014/main" id="{8F4EF9DA-0903-FE0E-D253-D713D2412D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9" name="Picture 2">
            <a:extLst>
              <a:ext uri="{FF2B5EF4-FFF2-40B4-BE49-F238E27FC236}">
                <a16:creationId xmlns:a16="http://schemas.microsoft.com/office/drawing/2014/main" id="{25F693D9-811A-1ED2-A609-89BB65D2AD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spTree>
    <p:extLst>
      <p:ext uri="{BB962C8B-B14F-4D97-AF65-F5344CB8AC3E}">
        <p14:creationId xmlns:p14="http://schemas.microsoft.com/office/powerpoint/2010/main" val="49339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76EA-93D2-3E08-B960-BBA9663D6191}"/>
            </a:ext>
          </a:extLst>
        </p:cNvPr>
        <p:cNvGrpSpPr/>
        <p:nvPr/>
      </p:nvGrpSpPr>
      <p:grpSpPr>
        <a:xfrm>
          <a:off x="0" y="0"/>
          <a:ext cx="0" cy="0"/>
          <a:chOff x="0" y="0"/>
          <a:chExt cx="0" cy="0"/>
        </a:xfrm>
      </p:grpSpPr>
      <p:sp>
        <p:nvSpPr>
          <p:cNvPr id="7" name="תיבת טקסט 6">
            <a:extLst>
              <a:ext uri="{FF2B5EF4-FFF2-40B4-BE49-F238E27FC236}">
                <a16:creationId xmlns:a16="http://schemas.microsoft.com/office/drawing/2014/main" id="{35D1C1BB-8321-D9E8-54DD-A065C04E2815}"/>
              </a:ext>
            </a:extLst>
          </p:cNvPr>
          <p:cNvSpPr txBox="1"/>
          <p:nvPr/>
        </p:nvSpPr>
        <p:spPr>
          <a:xfrm>
            <a:off x="4023804" y="2673022"/>
            <a:ext cx="6094520" cy="369332"/>
          </a:xfrm>
          <a:prstGeom prst="rect">
            <a:avLst/>
          </a:prstGeom>
          <a:noFill/>
        </p:spPr>
        <p:txBody>
          <a:bodyPr wrap="square">
            <a:spAutoFit/>
          </a:bodyPr>
          <a:lstStyle/>
          <a:p>
            <a:endParaRPr lang="he-IL" dirty="0"/>
          </a:p>
        </p:txBody>
      </p:sp>
      <p:sp>
        <p:nvSpPr>
          <p:cNvPr id="6" name="תיבת טקסט 5">
            <a:extLst>
              <a:ext uri="{FF2B5EF4-FFF2-40B4-BE49-F238E27FC236}">
                <a16:creationId xmlns:a16="http://schemas.microsoft.com/office/drawing/2014/main" id="{E5E7A507-1CB7-152B-3EC4-495FD59C1386}"/>
              </a:ext>
            </a:extLst>
          </p:cNvPr>
          <p:cNvSpPr txBox="1"/>
          <p:nvPr/>
        </p:nvSpPr>
        <p:spPr>
          <a:xfrm>
            <a:off x="1350775" y="571500"/>
            <a:ext cx="9704741" cy="107721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C00000"/>
                </a:solidFill>
                <a:effectLst/>
                <a:uLnTx/>
                <a:uFillTx/>
                <a:latin typeface="David" panose="020E0502060401010101" pitchFamily="34" charset="-79"/>
                <a:ea typeface="+mn-ea"/>
                <a:cs typeface="David" panose="020E0502060401010101" pitchFamily="34" charset="-79"/>
              </a:rPr>
              <a:t>חומרים בשימוש האדם -חומרים ואיכות הסביבה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3200" b="1" dirty="0">
                <a:solidFill>
                  <a:srgbClr val="C00000"/>
                </a:solidFill>
                <a:latin typeface="David" panose="020E0502060401010101" pitchFamily="34" charset="-79"/>
                <a:cs typeface="David" panose="020E0502060401010101" pitchFamily="34" charset="-79"/>
              </a:rPr>
              <a:t>                             חידות</a:t>
            </a:r>
            <a:endParaRPr kumimoji="0" lang="he-IL" sz="3200" b="1" i="0" u="none" strike="noStrike" kern="1200" cap="none" spc="0" normalizeH="0" baseline="0" noProof="0" dirty="0">
              <a:ln>
                <a:noFill/>
              </a:ln>
              <a:solidFill>
                <a:srgbClr val="C00000"/>
              </a:solidFill>
              <a:effectLst/>
              <a:uLnTx/>
              <a:uFillTx/>
              <a:latin typeface="David" panose="020E0502060401010101" pitchFamily="34" charset="-79"/>
              <a:ea typeface="+mn-ea"/>
              <a:cs typeface="David" panose="020E0502060401010101" pitchFamily="34" charset="-79"/>
            </a:endParaRPr>
          </a:p>
        </p:txBody>
      </p:sp>
      <p:pic>
        <p:nvPicPr>
          <p:cNvPr id="11" name="Picture 4">
            <a:extLst>
              <a:ext uri="{FF2B5EF4-FFF2-40B4-BE49-F238E27FC236}">
                <a16:creationId xmlns:a16="http://schemas.microsoft.com/office/drawing/2014/main" id="{27846EBB-07E1-0C93-8E49-F08AA4261D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12" name="Picture 2">
            <a:extLst>
              <a:ext uri="{FF2B5EF4-FFF2-40B4-BE49-F238E27FC236}">
                <a16:creationId xmlns:a16="http://schemas.microsoft.com/office/drawing/2014/main" id="{D6083E98-34D6-90CE-5861-BE451993D2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sp>
        <p:nvSpPr>
          <p:cNvPr id="9" name="תיבת טקסט 8">
            <a:extLst>
              <a:ext uri="{FF2B5EF4-FFF2-40B4-BE49-F238E27FC236}">
                <a16:creationId xmlns:a16="http://schemas.microsoft.com/office/drawing/2014/main" id="{459B029F-D759-1CA8-636C-22D738E977CB}"/>
              </a:ext>
            </a:extLst>
          </p:cNvPr>
          <p:cNvSpPr txBox="1"/>
          <p:nvPr/>
        </p:nvSpPr>
        <p:spPr>
          <a:xfrm>
            <a:off x="2876129" y="2094012"/>
            <a:ext cx="9132414" cy="3370153"/>
          </a:xfrm>
          <a:prstGeom prst="rect">
            <a:avLst/>
          </a:prstGeom>
          <a:noFill/>
        </p:spPr>
        <p:txBody>
          <a:bodyPr wrap="square">
            <a:spAutoFit/>
          </a:bodyPr>
          <a:lstStyle/>
          <a:p>
            <a:pPr>
              <a:lnSpc>
                <a:spcPct val="150000"/>
              </a:lnSpc>
            </a:pPr>
            <a:r>
              <a:rPr lang="he-IL" sz="2400" dirty="0">
                <a:effectLst/>
                <a:latin typeface="David" panose="020E0502060401010101" pitchFamily="34" charset="-79"/>
                <a:cs typeface="David" panose="020E0502060401010101" pitchFamily="34" charset="-79"/>
              </a:rPr>
              <a:t>1. בי </a:t>
            </a:r>
            <a:r>
              <a:rPr lang="he-IL" sz="2400" dirty="0">
                <a:latin typeface="David" panose="020E0502060401010101" pitchFamily="34" charset="-79"/>
                <a:cs typeface="David" panose="020E0502060401010101" pitchFamily="34" charset="-79"/>
              </a:rPr>
              <a:t>יצורים חיים מתקיימים ומשיגים את הצרכים שלהם</a:t>
            </a:r>
            <a:r>
              <a:rPr lang="he-IL" sz="2400" dirty="0">
                <a:effectLst/>
                <a:latin typeface="David" panose="020E0502060401010101" pitchFamily="34" charset="-79"/>
                <a:cs typeface="David" panose="020E0502060401010101" pitchFamily="34" charset="-79"/>
              </a:rPr>
              <a:t>. </a:t>
            </a:r>
            <a:r>
              <a:rPr lang="he-IL" sz="2400" b="1" dirty="0">
                <a:effectLst/>
                <a:latin typeface="David" panose="020E0502060401010101" pitchFamily="34" charset="-79"/>
                <a:cs typeface="David" panose="020E0502060401010101" pitchFamily="34" charset="-79"/>
              </a:rPr>
              <a:t>מי אני?</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2. כשמשליכים מוצרים רבים לסביבה אני מצטברת </a:t>
            </a:r>
          </a:p>
          <a:p>
            <a:pPr>
              <a:lnSpc>
                <a:spcPct val="150000"/>
              </a:lnSpc>
            </a:pPr>
            <a:r>
              <a:rPr lang="he-IL" sz="2400" dirty="0">
                <a:latin typeface="David" panose="020E0502060401010101" pitchFamily="34" charset="-79"/>
                <a:cs typeface="David" panose="020E0502060401010101" pitchFamily="34" charset="-79"/>
              </a:rPr>
              <a:t>    </a:t>
            </a:r>
            <a:r>
              <a:rPr lang="he-IL" sz="2400" dirty="0">
                <a:effectLst/>
                <a:latin typeface="David" panose="020E0502060401010101" pitchFamily="34" charset="-79"/>
                <a:cs typeface="David" panose="020E0502060401010101" pitchFamily="34" charset="-79"/>
              </a:rPr>
              <a:t>ומזיקה לה. </a:t>
            </a:r>
            <a:r>
              <a:rPr lang="he-IL" sz="2400" b="1" dirty="0">
                <a:effectLst/>
                <a:latin typeface="David" panose="020E0502060401010101" pitchFamily="34" charset="-79"/>
                <a:cs typeface="David" panose="020E0502060401010101" pitchFamily="34" charset="-79"/>
              </a:rPr>
              <a:t>מי אני?</a:t>
            </a:r>
          </a:p>
          <a:p>
            <a:pPr>
              <a:lnSpc>
                <a:spcPct val="150000"/>
              </a:lnSpc>
            </a:pPr>
            <a:r>
              <a:rPr lang="he-IL" sz="2400" dirty="0">
                <a:effectLst/>
                <a:latin typeface="David" panose="020E0502060401010101" pitchFamily="34" charset="-79"/>
                <a:cs typeface="David" panose="020E0502060401010101" pitchFamily="34" charset="-79"/>
              </a:rPr>
              <a:t>3. אני התהליך שבו הופכים מוצרים משומשים</a:t>
            </a:r>
            <a:r>
              <a:rPr lang="he-IL" sz="2400" dirty="0">
                <a:latin typeface="David" panose="020E0502060401010101" pitchFamily="34" charset="-79"/>
                <a:cs typeface="David" panose="020E0502060401010101" pitchFamily="34" charset="-79"/>
              </a:rPr>
              <a:t> </a:t>
            </a:r>
            <a:r>
              <a:rPr lang="he-IL" sz="2400" dirty="0">
                <a:effectLst/>
                <a:latin typeface="David" panose="020E0502060401010101" pitchFamily="34" charset="-79"/>
                <a:cs typeface="David" panose="020E0502060401010101" pitchFamily="34" charset="-79"/>
              </a:rPr>
              <a:t>לחומרים </a:t>
            </a:r>
          </a:p>
          <a:p>
            <a:pPr>
              <a:lnSpc>
                <a:spcPct val="150000"/>
              </a:lnSpc>
            </a:pPr>
            <a:r>
              <a:rPr lang="he-IL" sz="2400" dirty="0">
                <a:effectLst/>
                <a:latin typeface="David" panose="020E0502060401010101" pitchFamily="34" charset="-79"/>
                <a:cs typeface="David" panose="020E0502060401010101" pitchFamily="34" charset="-79"/>
              </a:rPr>
              <a:t>   ומהם מכינים מוצרים חדשים. </a:t>
            </a:r>
            <a:r>
              <a:rPr lang="he-IL" sz="2400" b="1" dirty="0">
                <a:latin typeface="David" panose="020E0502060401010101" pitchFamily="34" charset="-79"/>
                <a:cs typeface="David" panose="020E0502060401010101" pitchFamily="34" charset="-79"/>
              </a:rPr>
              <a:t>מי אני?</a:t>
            </a:r>
            <a:r>
              <a:rPr lang="he-IL" sz="2400" b="1" dirty="0">
                <a:effectLst/>
                <a:latin typeface="David" panose="020E0502060401010101" pitchFamily="34" charset="-79"/>
                <a:cs typeface="David" panose="020E0502060401010101" pitchFamily="34" charset="-79"/>
              </a:rPr>
              <a:t> </a:t>
            </a:r>
            <a:endParaRPr lang="he-IL" sz="2400" b="1" dirty="0">
              <a:latin typeface="David" panose="020E0502060401010101" pitchFamily="34" charset="-79"/>
              <a:cs typeface="David" panose="020E0502060401010101" pitchFamily="34" charset="-79"/>
            </a:endParaRPr>
          </a:p>
          <a:p>
            <a:pPr>
              <a:lnSpc>
                <a:spcPct val="150000"/>
              </a:lnSpc>
            </a:pPr>
            <a:r>
              <a:rPr lang="he-IL" sz="2400" dirty="0">
                <a:effectLst/>
                <a:latin typeface="David" panose="020E0502060401010101" pitchFamily="34" charset="-79"/>
                <a:cs typeface="David" panose="020E0502060401010101" pitchFamily="34" charset="-79"/>
              </a:rPr>
              <a:t>4. אני הפעולה שעושה שימוש נוסף במוצר שיצא משימוש.  </a:t>
            </a:r>
            <a:r>
              <a:rPr lang="he-IL" sz="2400" b="1" dirty="0">
                <a:latin typeface="David" panose="020E0502060401010101" pitchFamily="34" charset="-79"/>
                <a:cs typeface="David" panose="020E0502060401010101" pitchFamily="34" charset="-79"/>
              </a:rPr>
              <a:t>מי אני?</a:t>
            </a:r>
            <a:endParaRPr lang="he-IL" sz="2400" b="1" dirty="0">
              <a:effectLst/>
              <a:latin typeface="David" panose="020E0502060401010101" pitchFamily="34" charset="-79"/>
              <a:cs typeface="David" panose="020E0502060401010101" pitchFamily="34" charset="-79"/>
            </a:endParaRPr>
          </a:p>
        </p:txBody>
      </p:sp>
      <p:pic>
        <p:nvPicPr>
          <p:cNvPr id="14" name="תמונה 13">
            <a:extLst>
              <a:ext uri="{FF2B5EF4-FFF2-40B4-BE49-F238E27FC236}">
                <a16:creationId xmlns:a16="http://schemas.microsoft.com/office/drawing/2014/main" id="{694FE315-4A06-FE7E-AC9B-4A0E13DD03C1}"/>
              </a:ext>
            </a:extLst>
          </p:cNvPr>
          <p:cNvPicPr>
            <a:picLocks noChangeAspect="1"/>
          </p:cNvPicPr>
          <p:nvPr/>
        </p:nvPicPr>
        <p:blipFill>
          <a:blip r:embed="rId5"/>
          <a:stretch>
            <a:fillRect/>
          </a:stretch>
        </p:blipFill>
        <p:spPr>
          <a:xfrm>
            <a:off x="208800" y="2094012"/>
            <a:ext cx="3729751" cy="3434443"/>
          </a:xfrm>
          <a:prstGeom prst="rect">
            <a:avLst/>
          </a:prstGeom>
        </p:spPr>
      </p:pic>
      <p:sp>
        <p:nvSpPr>
          <p:cNvPr id="2" name="תיבת טקסט 1">
            <a:extLst>
              <a:ext uri="{FF2B5EF4-FFF2-40B4-BE49-F238E27FC236}">
                <a16:creationId xmlns:a16="http://schemas.microsoft.com/office/drawing/2014/main" id="{D4C27B1B-AABF-72E6-C03B-16AB669D47AC}"/>
              </a:ext>
            </a:extLst>
          </p:cNvPr>
          <p:cNvSpPr txBox="1"/>
          <p:nvPr/>
        </p:nvSpPr>
        <p:spPr>
          <a:xfrm>
            <a:off x="6939383" y="1658688"/>
            <a:ext cx="4752975" cy="461665"/>
          </a:xfrm>
          <a:prstGeom prst="rect">
            <a:avLst/>
          </a:prstGeom>
          <a:noFill/>
        </p:spPr>
        <p:txBody>
          <a:bodyPr wrap="square" rtlCol="1">
            <a:spAutoFit/>
          </a:bodyPr>
          <a:lstStyle/>
          <a:p>
            <a:r>
              <a:rPr lang="he-IL" sz="2400" b="1" dirty="0">
                <a:latin typeface="David" panose="020E0502060401010101" pitchFamily="34" charset="-79"/>
                <a:cs typeface="David" panose="020E0502060401010101" pitchFamily="34" charset="-79"/>
              </a:rPr>
              <a:t>מי אני? מי אנחנו?</a:t>
            </a:r>
          </a:p>
        </p:txBody>
      </p:sp>
    </p:spTree>
    <p:extLst>
      <p:ext uri="{BB962C8B-B14F-4D97-AF65-F5344CB8AC3E}">
        <p14:creationId xmlns:p14="http://schemas.microsoft.com/office/powerpoint/2010/main" val="103446751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3279</TotalTime>
  <Words>2645</Words>
  <Application>Microsoft Office PowerPoint</Application>
  <PresentationFormat>Widescreen</PresentationFormat>
  <Paragraphs>333</Paragraphs>
  <Slides>26</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David</vt:lpstr>
      <vt:lpstr>Wingdings</vt:lpstr>
      <vt:lpstr>ערכת נושא Office</vt:lpstr>
      <vt:lpstr>טריוויה מדע וטכנולוגיה כיתה ג </vt:lpstr>
      <vt:lpstr>PowerPoint Presentation</vt:lpstr>
      <vt:lpstr>הנחיות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אל מילון המושגים בספר</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טריוויה מדע וטכנולוגיה כיתה ג</dc:title>
  <dc:creator>noga mishan</dc:creator>
  <cp:lastModifiedBy>miri dressler</cp:lastModifiedBy>
  <cp:revision>31</cp:revision>
  <dcterms:created xsi:type="dcterms:W3CDTF">2026-04-16T08:18:41Z</dcterms:created>
  <dcterms:modified xsi:type="dcterms:W3CDTF">2026-05-10T09:09:01Z</dcterms:modified>
</cp:coreProperties>
</file>