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3" r:id="rId2"/>
    <p:sldId id="280" r:id="rId3"/>
    <p:sldId id="281" r:id="rId4"/>
    <p:sldId id="267" r:id="rId5"/>
    <p:sldId id="282" r:id="rId6"/>
    <p:sldId id="273" r:id="rId7"/>
    <p:sldId id="257" r:id="rId8"/>
    <p:sldId id="263" r:id="rId9"/>
    <p:sldId id="264" r:id="rId10"/>
    <p:sldId id="270" r:id="rId11"/>
    <p:sldId id="258" r:id="rId12"/>
    <p:sldId id="259" r:id="rId13"/>
    <p:sldId id="262" r:id="rId14"/>
    <p:sldId id="266" r:id="rId15"/>
    <p:sldId id="268" r:id="rId16"/>
    <p:sldId id="271" r:id="rId17"/>
    <p:sldId id="272" r:id="rId18"/>
    <p:sldId id="278" r:id="rId19"/>
    <p:sldId id="279" r:id="rId20"/>
    <p:sldId id="261" r:id="rId21"/>
    <p:sldId id="274" r:id="rId22"/>
    <p:sldId id="275" r:id="rId23"/>
    <p:sldId id="277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65" autoAdjust="0"/>
  </p:normalViewPr>
  <p:slideViewPr>
    <p:cSldViewPr snapToGrid="0">
      <p:cViewPr varScale="1">
        <p:scale>
          <a:sx n="57" d="100"/>
          <a:sy n="57" d="100"/>
        </p:scale>
        <p:origin x="566" y="55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778E5-DEC6-4D98-82A1-583661E6DB01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6CABE-88A2-4DFF-9CB6-82891F17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33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 </a:t>
            </a:r>
          </a:p>
          <a:p>
            <a:pPr algn="r"/>
            <a:r>
              <a:rPr lang="he-IL" dirty="0"/>
              <a:t>, את שמות ארבעת האסטרונאוטים.  </a:t>
            </a:r>
            <a:r>
              <a:rPr lang="en-US" dirty="0"/>
              <a:t>A II</a:t>
            </a:r>
            <a:r>
              <a:rPr lang="he-IL" dirty="0"/>
              <a:t>את הירח (היעד), את כדור הארץ (הבית שממנו יוצאים ואליו חוזרים), את מסלול הטיסה, את שם המשימה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6CABE-88A2-4DFF-9CB6-82891F17F3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8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he-I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למה אנחנו רואים רק צד אחד של הירח?</a:t>
            </a:r>
            <a:endParaRPr lang="en-US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he-I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הירח מסתובב סביב צירו </a:t>
            </a:r>
            <a:r>
              <a:rPr lang="he-I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בדיוק באותו הזמן</a:t>
            </a:r>
            <a:r>
              <a:rPr lang="he-I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שהוא מקיף את כדור הארץ</a:t>
            </a:r>
            <a:r>
              <a:rPr lang="en-US" sz="1200" kern="100" dirty="0">
                <a:effectLst/>
                <a:latin typeface="David" panose="020E0502060401010101" pitchFamily="34" charset="-79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e-I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זמן סיבוב הירח סביב עצמו </a:t>
            </a:r>
            <a:r>
              <a:rPr lang="he-I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mbria Math" panose="02040503050406030204" pitchFamily="18" charset="0"/>
              </a:rPr>
              <a:t>≈</a:t>
            </a:r>
            <a:r>
              <a:rPr lang="he-I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27.3 ימים</a:t>
            </a:r>
            <a:endParaRPr lang="en-US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e-I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זמן ההקפה של הירח סביב כדור הארץ </a:t>
            </a:r>
            <a:r>
              <a:rPr lang="he-I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mbria Math" panose="02040503050406030204" pitchFamily="18" charset="0"/>
              </a:rPr>
              <a:t>≈</a:t>
            </a:r>
            <a:r>
              <a:rPr lang="he-I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27.3 ימים</a:t>
            </a:r>
            <a:endParaRPr lang="en-US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he-I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התוצאה</a:t>
            </a:r>
            <a:r>
              <a:rPr lang="en-US" sz="1200" kern="100" dirty="0">
                <a:effectLst/>
                <a:latin typeface="David" panose="020E0502060401010101" pitchFamily="34" charset="-79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he-IL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בכל פעם שהירח משלים הקפה - הוא הספיק להסתובב בדיוק פעם אחת. </a:t>
            </a:r>
            <a:r>
              <a:rPr lang="he-I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לכן אותו חצי כדור תמיד פונה אלינו</a:t>
            </a:r>
            <a:r>
              <a:rPr lang="en-US" sz="1200" kern="100" dirty="0">
                <a:effectLst/>
                <a:latin typeface="David" panose="020E0502060401010101" pitchFamily="34" charset="-79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6CABE-88A2-4DFF-9CB6-82891F17F3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54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000" dirty="0"/>
              <a:t> 1</a:t>
            </a:r>
            <a:r>
              <a:rPr lang="he-IL" sz="1200" dirty="0"/>
              <a:t>. </a:t>
            </a:r>
            <a:r>
              <a:rPr lang="ar-JO" sz="1200" dirty="0"/>
              <a:t>وكالة الفضاء ناسا هي التي تقود برنامج آرتميس </a:t>
            </a:r>
            <a:r>
              <a:rPr lang="he-IL" sz="1200" dirty="0"/>
              <a:t>2. </a:t>
            </a:r>
            <a:r>
              <a:rPr lang="ar-JO" sz="1200" dirty="0"/>
              <a:t>أهداف البرنامج هي التواجد الثابت على سطح القمر والتحضير للانطلاق للمريخ. </a:t>
            </a:r>
            <a:r>
              <a:rPr lang="he-IL" sz="1200" dirty="0"/>
              <a:t> 3. </a:t>
            </a:r>
            <a:r>
              <a:rPr lang="ar-JO" sz="1200" dirty="0"/>
              <a:t>سُمِّي البرنامج على اسم آرتميس. </a:t>
            </a:r>
            <a:r>
              <a:rPr lang="he-IL" sz="1200" dirty="0"/>
              <a:t> 4. </a:t>
            </a:r>
            <a:r>
              <a:rPr lang="ar-JO" sz="1200" dirty="0"/>
              <a:t>هبط الانسان على سطح القمر في برنامج أبولو.</a:t>
            </a:r>
            <a:r>
              <a:rPr lang="he-IL" sz="1200" dirty="0"/>
              <a:t> 5. </a:t>
            </a:r>
            <a:r>
              <a:rPr lang="ar-JO" sz="1200" dirty="0"/>
              <a:t>المركبة التي اشتركت في برنامج آرتميس 1 و 2 هي </a:t>
            </a:r>
            <a:r>
              <a:rPr lang="ar-JO" sz="1200" dirty="0" err="1"/>
              <a:t>أوريون</a:t>
            </a:r>
            <a:r>
              <a:rPr lang="ar-JO" sz="1200" dirty="0"/>
              <a:t>.</a:t>
            </a:r>
            <a:r>
              <a:rPr lang="he-IL" sz="1200" dirty="0"/>
              <a:t> 6. </a:t>
            </a:r>
            <a:r>
              <a:rPr lang="ar-JO" sz="1200" dirty="0"/>
              <a:t>آرتميس 1 لم تكم مأهولة، أما آرتميس 2 فكانت مأهولة. 7. المركبة </a:t>
            </a:r>
            <a:r>
              <a:rPr lang="ar-JO" sz="1200" dirty="0" err="1"/>
              <a:t>أوريون</a:t>
            </a:r>
            <a:r>
              <a:rPr lang="ar-JO" sz="1200" dirty="0"/>
              <a:t> تستطيع حمل 4 رجال فضاء. </a:t>
            </a:r>
            <a:r>
              <a:rPr lang="he-IL" sz="1200" dirty="0"/>
              <a:t>8. </a:t>
            </a:r>
            <a:r>
              <a:rPr lang="ar-JO" sz="1200" dirty="0"/>
              <a:t>انطلقت الى الفضاء بمساعدة صاروخ. </a:t>
            </a:r>
            <a:r>
              <a:rPr lang="he-IL" sz="1200" dirty="0"/>
              <a:t>9. </a:t>
            </a:r>
            <a:r>
              <a:rPr lang="ar-JO" sz="1200" dirty="0"/>
              <a:t>يُشَغِّلون الأنظمة، يُجرون تجارب، يأكلون، ينامون</a:t>
            </a:r>
            <a:r>
              <a:rPr lang="he-IL" sz="1200" dirty="0"/>
              <a:t> </a:t>
            </a:r>
            <a:r>
              <a:rPr lang="ar-JO" sz="1200" dirty="0"/>
              <a:t>ويتواصلون. </a:t>
            </a:r>
            <a:endParaRPr lang="he-IL" sz="1200" dirty="0"/>
          </a:p>
          <a:p>
            <a:pPr algn="r" rtl="1"/>
            <a:r>
              <a:rPr lang="he-IL" sz="1200" dirty="0"/>
              <a:t>10. </a:t>
            </a:r>
            <a:r>
              <a:rPr lang="ar-JO" sz="1200" dirty="0"/>
              <a:t>مسار </a:t>
            </a:r>
            <a:r>
              <a:rPr lang="ar-JO" sz="1200" dirty="0" err="1"/>
              <a:t>أوريون</a:t>
            </a:r>
            <a:r>
              <a:rPr lang="ar-JO" sz="1200" dirty="0"/>
              <a:t> كان رحلة من الأرض حول القمر وعودة الى الأرض. </a:t>
            </a:r>
            <a:r>
              <a:rPr lang="he-IL" sz="1200" dirty="0"/>
              <a:t> 11. </a:t>
            </a:r>
            <a:r>
              <a:rPr lang="ar-JO" sz="1200" dirty="0"/>
              <a:t>استمرَّت رحلة آرتميس عشرة أيام.</a:t>
            </a:r>
            <a:r>
              <a:rPr lang="he-IL" sz="1200" dirty="0"/>
              <a:t> 12. </a:t>
            </a:r>
            <a:r>
              <a:rPr lang="ar-JO" sz="1200" dirty="0"/>
              <a:t>هبطت في المحيط الهادي. </a:t>
            </a:r>
            <a:r>
              <a:rPr lang="he-IL" sz="1200" dirty="0"/>
              <a:t>13. </a:t>
            </a:r>
            <a:r>
              <a:rPr lang="ar-JO" sz="1200" dirty="0"/>
              <a:t>استُخدِمَت المناطيد لإبطاء سرعة المركبة لهبوط آمن. </a:t>
            </a:r>
            <a:r>
              <a:rPr lang="he-IL" sz="1200" dirty="0"/>
              <a:t> 14. </a:t>
            </a:r>
            <a:r>
              <a:rPr lang="ar-JO" sz="1200" dirty="0"/>
              <a:t>آرتميس 1 ساهمت في أن فحصت جميع الأجهزة قبل اطلاق رحلة مأهولة. </a:t>
            </a:r>
            <a:r>
              <a:rPr lang="he-IL" sz="1200" dirty="0"/>
              <a:t>15. </a:t>
            </a:r>
            <a:r>
              <a:rPr lang="ar-JO" sz="1200" dirty="0"/>
              <a:t>آرتميس 2 ساهمت في إعطاء مصادقة لرحلة مأهولة وحضرت لهبوط آرتميس 3 المأهولة.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6CABE-88A2-4DFF-9CB6-82891F17F3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ACE5-A991-6674-11C2-27C2C0469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737C6-AF99-C855-BA10-96EF2C54D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CF2A1-15E2-EB60-8D67-F8932F9D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1855D-9F7B-4C89-82EA-19EAB90C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70E64-AB83-5EE2-1D99-9370DDA1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6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E5BC2-7A6B-8E9B-41AF-5C12CC2B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D51483-14DE-18A6-BBBC-AF9029BC3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FF123-B7C8-0852-1C25-F1EDE55A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C3801-C10D-FBA6-654C-4C20233D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533C3-0905-FC16-7354-07C6D7C0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88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B604CB-ABF1-3B3C-DC36-FDC0CDE11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5206F-EE5A-9D34-3CE7-753B99B8C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C1071-629C-5C6B-2443-DDC2EF24B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E8EE5-7362-1EB8-79D6-C15590D2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3008F-DE7E-675A-4C95-5CE1A207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3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14C1-2FDB-5D8F-5337-93142CE4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438DD-8DCB-1D68-40FD-E8A3D8616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EF60E-1A4A-C8AC-E97B-496E3C85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E944-EE38-8A38-71E7-6F9421950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4CFDF-D0BC-666C-B484-7BD15FDB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64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0D33-05AC-79C2-A1E2-60963B9D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23CE5-5D6D-2711-99AB-1DBB1CCCF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0751C-FB9F-6A61-91BA-7FE9AB2DB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9A37A-BB43-CCED-BB35-C70154C9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E587C-27C3-6E17-4606-726289F09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65C1-8FF0-115A-7E56-4BCD3674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436FE-9BD5-F0CB-EC8B-C4B9625FF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F8D51-370D-1312-9133-13CAED36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23E1D-1A3F-5702-314D-1C2C61B6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295B7-F1DC-FF3F-547B-EF1AA468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C71A47-34A3-75E9-0A25-A02D2003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92B7-73A5-C6ED-1870-9F3E56395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89BB-15D3-98AC-DD58-8F7101ACA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1FDF7-B53D-3A5F-8DF6-333E7000F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10357-83C0-6581-ACA7-E4EECCE49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DC847-18D3-3D33-73FD-A5018C61C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BB38C2-1495-C449-4442-464811EC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498521-2F1B-56DF-372A-1725C9EC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A0FFB0-6591-30C8-3B91-F8C27A5C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7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15FCC-E8DC-C3C2-AD52-2C6EC932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238D8-360C-5D65-BDCC-6402F212B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AEE0F-5F3C-E21F-0E1C-3371CA0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2BB64-A0E3-04A4-275B-436AE4DC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0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689A9E-62AD-DE1C-4B7B-CBF813CDF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CC018E-7CDB-3983-F803-636A4BB8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B82E2-4C32-FC72-20EB-23D2944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2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CDC0A-1B10-6E80-E278-83A23818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AA70D-AFF6-7773-4349-B32CA19BE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24C62-D892-4B03-7FAE-44F42BF14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D5DDF-06C5-2DC0-11A7-A7493BE4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31C3-B754-44CA-43A6-54D73712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CCD64-AE54-2464-1333-5277A245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9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6F8F-F7EC-4315-80E4-D165A4B0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82223A-3457-199F-81F6-42DF6B4936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A898B-FB77-23B4-DEB0-CA1D52830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E48BF-5EF8-B5F7-5751-A18A4690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243B8-C4CC-F737-CF08-4EF99F6D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6FC5F-99E5-FC75-4455-4F0ACF686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8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AB2692-F0B8-77F0-A9F3-DD3CED58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F32DF-394B-B4DD-4B4C-CBFBDB83B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9CA1F-3EDA-6079-51FF-3CDED199F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ACFB1-EF69-47EA-9687-3D08E327733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F623D-729B-20B1-B390-69519BE2F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157F6-E337-9FCA-2A4C-A042D04B1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22EAF-7032-4589-8673-43BEA0A62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8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c-csa.gc.ca/eng/missions/artemis-ii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60D1-A5E3-0EF6-CEA9-899480C97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56" y="1049154"/>
            <a:ext cx="11146054" cy="641534"/>
          </a:xfrm>
        </p:spPr>
        <p:txBody>
          <a:bodyPr>
            <a:noAutofit/>
          </a:bodyPr>
          <a:lstStyle/>
          <a:p>
            <a:pPr algn="r" rtl="1"/>
            <a:r>
              <a:rPr lang="ar-JO" sz="6000" b="1" dirty="0">
                <a:solidFill>
                  <a:srgbClr val="FF0000"/>
                </a:solidFill>
                <a:cs typeface="+mn-cs"/>
              </a:rPr>
              <a:t>برنامج آرتيميس ومهمة آ</a:t>
            </a:r>
            <a:r>
              <a:rPr lang="ar-JO" sz="6000" b="1">
                <a:solidFill>
                  <a:srgbClr val="FF0000"/>
                </a:solidFill>
                <a:cs typeface="+mn-cs"/>
              </a:rPr>
              <a:t>رتيمس</a:t>
            </a:r>
            <a:r>
              <a:rPr lang="ar-JO" sz="6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he-IL" sz="6000" b="1" dirty="0">
                <a:cs typeface="+mn-cs"/>
              </a:rPr>
              <a:t>2</a:t>
            </a:r>
            <a:endParaRPr lang="en-US" sz="6000" b="1" dirty="0"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0D81AF-A062-838E-A024-0B44FF828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115" y="2055610"/>
            <a:ext cx="6050329" cy="4032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9F508-5D4E-4785-C5E8-C053AD894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21"/>
            <a:ext cx="4848225" cy="1133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387388-11FC-2D16-76D2-8E27829CD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799" y="2160020"/>
            <a:ext cx="2719989" cy="2719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5E0E69-D048-9685-9B4B-E67324456773}"/>
              </a:ext>
            </a:extLst>
          </p:cNvPr>
          <p:cNvSpPr txBox="1"/>
          <p:nvPr/>
        </p:nvSpPr>
        <p:spPr>
          <a:xfrm>
            <a:off x="8599321" y="5082139"/>
            <a:ext cx="280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400" b="1" dirty="0"/>
              <a:t>الصور في العارضة بإذن من ناسا</a:t>
            </a:r>
            <a:endParaRPr lang="en-US" sz="2400" b="1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48EA638-61CD-460B-A793-D24ACEBFA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298" y="81633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66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0999-0FDD-9BDC-B090-DEB1E34F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b="1" dirty="0">
                <a:solidFill>
                  <a:srgbClr val="FF0000"/>
                </a:solidFill>
                <a:cs typeface="+mn-cs"/>
              </a:rPr>
              <a:t>مسار المركبة </a:t>
            </a:r>
            <a:r>
              <a:rPr lang="ar-JO" b="1" dirty="0" err="1">
                <a:solidFill>
                  <a:srgbClr val="FF0000"/>
                </a:solidFill>
                <a:cs typeface="+mn-cs"/>
              </a:rPr>
              <a:t>أوريون</a:t>
            </a:r>
            <a:r>
              <a:rPr lang="ar-JO" b="1" dirty="0">
                <a:solidFill>
                  <a:srgbClr val="FF0000"/>
                </a:solidFill>
                <a:cs typeface="+mn-cs"/>
              </a:rPr>
              <a:t> خلال عشرة أيام.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931E2B-61FD-D174-6DB5-DE85F95AA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893" y="1481339"/>
            <a:ext cx="9270241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CB2B5D-5664-1E15-0562-3F4CDFD153F3}"/>
              </a:ext>
            </a:extLst>
          </p:cNvPr>
          <p:cNvSpPr txBox="1"/>
          <p:nvPr/>
        </p:nvSpPr>
        <p:spPr>
          <a:xfrm>
            <a:off x="8008219" y="6237171"/>
            <a:ext cx="491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dirty="0">
                <a:hlinkClick r:id="rId3"/>
              </a:rPr>
              <a:t>المصدر: وكالة الفضاء الكنديَّة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267058-47AD-CA5C-9DB8-AA1080F7D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137"/>
            <a:ext cx="4848225" cy="11334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53842E4-5338-4421-8F45-B6768B2DB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973" y="6077731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4FFB-1DAE-5ABF-8A07-8C9E727E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b="1" dirty="0">
                <a:solidFill>
                  <a:srgbClr val="FF0000"/>
                </a:solidFill>
                <a:cs typeface="+mn-cs"/>
              </a:rPr>
              <a:t>كيف بدأت الرِّحلة؟</a:t>
            </a:r>
            <a:br>
              <a:rPr lang="he-IL" b="1" dirty="0">
                <a:solidFill>
                  <a:srgbClr val="FF0000"/>
                </a:solidFill>
                <a:cs typeface="+mn-cs"/>
              </a:rPr>
            </a:b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E5B25-C7EB-700B-3D76-1E54B1A23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ar-SA" dirty="0"/>
              <a:t>انطلقت المركبة الفضائية من كوكب الأرض</a:t>
            </a:r>
            <a:br>
              <a:rPr lang="ar-SA" dirty="0"/>
            </a:br>
            <a:r>
              <a:rPr lang="ar-SA" dirty="0"/>
              <a:t>على متن صاروخ كبير وقوي.</a:t>
            </a:r>
            <a:br>
              <a:rPr lang="ar-SA" dirty="0"/>
            </a:br>
            <a:r>
              <a:rPr lang="ar-SA" dirty="0"/>
              <a:t>بعد الإقلاع، دخلت في مدار</a:t>
            </a:r>
            <a:br>
              <a:rPr lang="ar-SA" dirty="0"/>
            </a:br>
            <a:r>
              <a:rPr lang="ar-SA" dirty="0"/>
              <a:t>حول كوكب الأرض للتأكد</a:t>
            </a:r>
            <a:br>
              <a:rPr lang="ar-SA" dirty="0"/>
            </a:br>
            <a:r>
              <a:rPr lang="ar-SA" dirty="0"/>
              <a:t>من أن كل</a:t>
            </a:r>
            <a:r>
              <a:rPr lang="ar-JO" dirty="0"/>
              <a:t> الأجهزة</a:t>
            </a:r>
            <a:r>
              <a:rPr lang="ar-SA" dirty="0"/>
              <a:t> </a:t>
            </a:r>
            <a:r>
              <a:rPr lang="ar-JO" dirty="0"/>
              <a:t>ت</a:t>
            </a:r>
            <a:r>
              <a:rPr lang="ar-SA" dirty="0"/>
              <a:t>عمل بشكل صحيح.</a:t>
            </a:r>
            <a:br>
              <a:rPr lang="ar-SA" dirty="0"/>
            </a:br>
            <a:r>
              <a:rPr lang="ar-SA" dirty="0"/>
              <a:t>بعد ذلك، أُعيد تشغيل المحركات</a:t>
            </a:r>
            <a:br>
              <a:rPr lang="ar-SA" dirty="0"/>
            </a:br>
            <a:r>
              <a:rPr lang="ar-SA" dirty="0"/>
              <a:t>وانطلقت المركبة في طريقها نحو القمر.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2F9BB-D73D-A9D7-8932-BD4EBF0B5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17" y="970513"/>
            <a:ext cx="6004576" cy="5887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BD1478-5589-DEB9-6F81-6DFF09FCD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7" y="103073"/>
            <a:ext cx="3463507" cy="80973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B915C79-5C1C-4BCB-97B7-5D78B4364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37" y="239412"/>
            <a:ext cx="90595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7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3AD99-9F8D-5553-0C55-37120DD4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b="1" dirty="0">
                <a:solidFill>
                  <a:srgbClr val="FF0000"/>
                </a:solidFill>
                <a:cs typeface="+mn-cs"/>
              </a:rPr>
              <a:t>ماذا عمل روَّاد الفضاء في المركبة؟</a:t>
            </a:r>
            <a:br>
              <a:rPr lang="he-IL" b="1" dirty="0">
                <a:solidFill>
                  <a:srgbClr val="FF0000"/>
                </a:solidFill>
                <a:cs typeface="+mn-cs"/>
              </a:rPr>
            </a:b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5C172-FF6F-8311-74C5-7992D9622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288"/>
            <a:ext cx="10515600" cy="4771675"/>
          </a:xfrm>
        </p:spPr>
        <p:txBody>
          <a:bodyPr>
            <a:normAutofit/>
          </a:bodyPr>
          <a:lstStyle/>
          <a:p>
            <a:pPr algn="r" rtl="1"/>
            <a:endParaRPr lang="ar-JO" dirty="0"/>
          </a:p>
          <a:p>
            <a:pPr algn="r" rtl="1"/>
            <a:r>
              <a:rPr lang="ar-JO" dirty="0"/>
              <a:t>حلَّق الطاقم حول القمر في مسار خاص الذي مكنهم من العودة بشكل تلقائي الى الأرض.</a:t>
            </a:r>
          </a:p>
          <a:p>
            <a:pPr algn="r" rtl="1"/>
            <a:r>
              <a:rPr lang="ar-JO" dirty="0"/>
              <a:t>رأوا عن قُرب الجانب البعيد للقمر، الجانب الذي لا يُمكِن رُؤيتُهُ من الأرض.</a:t>
            </a:r>
          </a:p>
          <a:p>
            <a:pPr algn="r" rtl="1"/>
            <a:r>
              <a:rPr lang="ar-JO" dirty="0"/>
              <a:t>صَوَّروا صورا مُدهِشَة وجمعوا معلومات مهمة قد تُساعِد في المهام القادمة.</a:t>
            </a:r>
          </a:p>
          <a:p>
            <a:pPr algn="r" rtl="1"/>
            <a:r>
              <a:rPr lang="ar-JO" dirty="0"/>
              <a:t>بالإضافة لذلك فحصوا كفاءة أنظمة المركبة </a:t>
            </a:r>
            <a:r>
              <a:rPr lang="ar-JO" dirty="0" err="1"/>
              <a:t>أوريون</a:t>
            </a:r>
            <a:r>
              <a:rPr lang="ar-JO" dirty="0"/>
              <a:t>، أجروا تجارب علميَّة، تواصلوا مباشرة مع مركز التحكُّم الأرضي، كما فحصوا مدى استجابة الجسم البشري لظروف السفر الطويل في الفضاء.</a:t>
            </a:r>
          </a:p>
          <a:p>
            <a:pPr algn="r" rtl="1"/>
            <a:r>
              <a:rPr lang="ar-JO" dirty="0"/>
              <a:t>وثَّقوا صورا للكرة الأرضية والقمر من زوايا لم تُرى سابقًا ، فحصوا القدرة على الملاحة، الاتصال والتحكُّم في المركبة لرحلات قادمة الى القمر.</a:t>
            </a:r>
            <a:endParaRPr lang="he-IL" dirty="0"/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7B245-27C7-02F2-5EED-75081DAB6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0" y="73607"/>
            <a:ext cx="3395766" cy="79254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7CDFB58-EEAF-4175-8B10-68A742E3F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242965"/>
            <a:ext cx="685167" cy="45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28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2260-6F23-9A1B-091B-9B08872E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b="1" dirty="0">
                <a:solidFill>
                  <a:srgbClr val="FF0000"/>
                </a:solidFill>
                <a:cs typeface="+mn-cs"/>
              </a:rPr>
              <a:t>منظر الكرة الأرضية والقمر من المركبة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F12B4-0ED3-4BF6-0247-3670F4DBE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449" y="1809549"/>
            <a:ext cx="5585282" cy="3905399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1D28920-39C9-D0E5-758D-0F5F289AE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6639" y="1886550"/>
            <a:ext cx="4723837" cy="382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DBEBB2-3CC8-A20D-7663-DCB21AFC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13"/>
            <a:ext cx="3397718" cy="79435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41C5DF1-A232-49C6-8DAF-48534DBFB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50" y="220063"/>
            <a:ext cx="865818" cy="57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88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D4FC8-DD93-5329-B623-1C7BE770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7398"/>
            <a:ext cx="10452234" cy="853290"/>
          </a:xfrm>
        </p:spPr>
        <p:txBody>
          <a:bodyPr>
            <a:normAutofit/>
          </a:bodyPr>
          <a:lstStyle/>
          <a:p>
            <a:pPr algn="r" rtl="1"/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منظر الكرة الأرضيَّة والقمر من المركبة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BEA1A36-50F6-1F90-0B31-5C7CF33CB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4766" y="2257426"/>
            <a:ext cx="5836535" cy="3891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67A478-57A9-34E6-C8A9-F55E8E65D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99" y="2257426"/>
            <a:ext cx="5935301" cy="3950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4D1016-2AF0-8EA2-FF0C-712A270AA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9" y="-86110"/>
            <a:ext cx="4848225" cy="113347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042D89C-069D-4148-86BA-4ABD4E60C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948" y="162671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19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5474-027E-50BC-F233-B481E38A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365125"/>
            <a:ext cx="10776284" cy="1325563"/>
          </a:xfrm>
        </p:spPr>
        <p:txBody>
          <a:bodyPr>
            <a:normAutofit/>
          </a:bodyPr>
          <a:lstStyle/>
          <a:p>
            <a:pPr algn="r" rtl="1"/>
            <a:r>
              <a:rPr lang="ar-JO" sz="4000" b="1" dirty="0">
                <a:solidFill>
                  <a:srgbClr val="FF0000"/>
                </a:solidFill>
                <a:cs typeface="+mn-cs"/>
              </a:rPr>
              <a:t>الكُسوف الذي من خلاله القمر يحْجِب الشمس</a:t>
            </a:r>
            <a:endParaRPr lang="en-US" sz="400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AE84E-D98D-0FA4-3AE8-FC2C4D6D7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/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9B955-E29A-7174-5D41-55BA88794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839" y="1944787"/>
            <a:ext cx="6828961" cy="4548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D9CF3-A46F-8A37-5346-35E8336154C4}"/>
              </a:ext>
            </a:extLst>
          </p:cNvPr>
          <p:cNvSpPr txBox="1"/>
          <p:nvPr/>
        </p:nvSpPr>
        <p:spPr>
          <a:xfrm>
            <a:off x="750770" y="2117558"/>
            <a:ext cx="3224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/>
              <a:t>يحدث كسوف الشمس عندما يقع القمر بالضبط  بين الشمس والكرة الأرضية ويحجب الشمس لفترة قصيرة.</a:t>
            </a:r>
          </a:p>
          <a:p>
            <a:pPr algn="r" rtl="1"/>
            <a:r>
              <a:rPr lang="ar-JO" sz="2400" b="1" dirty="0"/>
              <a:t>وكأن الشمس " اختفت" ولكن في الحقيقة أن القمر حجب عنا ضوءها.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76492-0833-68D1-BA5D-8B7ACA7E2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9" y="5900826"/>
            <a:ext cx="3516581" cy="82214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77E6333-0226-4B0C-9DCF-F12E3BDF2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534" y="6005062"/>
            <a:ext cx="799467" cy="5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55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F61DE-B75C-3CD5-D244-74E18C639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8" y="365125"/>
            <a:ext cx="11247922" cy="1325563"/>
          </a:xfrm>
        </p:spPr>
        <p:txBody>
          <a:bodyPr/>
          <a:lstStyle/>
          <a:p>
            <a:pPr algn="r" rtl="1"/>
            <a:r>
              <a:rPr lang="ar-JO" b="1" dirty="0">
                <a:solidFill>
                  <a:srgbClr val="FF0000"/>
                </a:solidFill>
                <a:cs typeface="+mn-cs"/>
              </a:rPr>
              <a:t>جانب القمر الذي لا يُرى من الأرض </a:t>
            </a:r>
            <a:r>
              <a:rPr lang="he-IL" b="1" dirty="0">
                <a:solidFill>
                  <a:srgbClr val="FF0000"/>
                </a:solidFill>
                <a:cs typeface="+mn-cs"/>
              </a:rPr>
              <a:t>(</a:t>
            </a:r>
            <a:r>
              <a:rPr lang="ar-JO" b="1" dirty="0" err="1">
                <a:solidFill>
                  <a:srgbClr val="FF0000"/>
                </a:solidFill>
                <a:cs typeface="+mn-cs"/>
              </a:rPr>
              <a:t>ال"مُظْلِم</a:t>
            </a:r>
            <a:r>
              <a:rPr lang="ar-JO" b="1" dirty="0">
                <a:solidFill>
                  <a:srgbClr val="FF0000"/>
                </a:solidFill>
                <a:cs typeface="+mn-cs"/>
              </a:rPr>
              <a:t>")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64E92F-09B9-A5D9-4CDD-2431A2034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58" y="1608246"/>
            <a:ext cx="8683786" cy="4884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5EDAA-2101-8A6E-8021-58220A5EA8FD}"/>
              </a:ext>
            </a:extLst>
          </p:cNvPr>
          <p:cNvSpPr txBox="1"/>
          <p:nvPr/>
        </p:nvSpPr>
        <p:spPr>
          <a:xfrm>
            <a:off x="9317255" y="2136808"/>
            <a:ext cx="2695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>
                <a:ea typeface="Calibri" panose="020F0502020204030204" pitchFamily="34" charset="0"/>
                <a:cs typeface="David" panose="020E0502060401010101" pitchFamily="34" charset="-79"/>
              </a:rPr>
              <a:t>بفضل مسار طيران أعلى وإضاءة أفضل، كان طاقم </a:t>
            </a:r>
            <a:r>
              <a:rPr lang="ar-JO" sz="2400" b="1" dirty="0">
                <a:ea typeface="Calibri" panose="020F0502020204030204" pitchFamily="34" charset="0"/>
                <a:cs typeface="David" panose="020E0502060401010101" pitchFamily="34" charset="-79"/>
              </a:rPr>
              <a:t>آ</a:t>
            </a:r>
            <a:r>
              <a:rPr lang="ar-SA" sz="2400" b="1" dirty="0" err="1">
                <a:ea typeface="Calibri" panose="020F0502020204030204" pitchFamily="34" charset="0"/>
                <a:cs typeface="David" panose="020E0502060401010101" pitchFamily="34" charset="-79"/>
              </a:rPr>
              <a:t>رتميس</a:t>
            </a:r>
            <a:r>
              <a:rPr lang="ar-SA" sz="2400" b="1" dirty="0">
                <a:ea typeface="Calibri" panose="020F0502020204030204" pitchFamily="34" charset="0"/>
                <a:cs typeface="David" panose="020E0502060401010101" pitchFamily="34" charset="-79"/>
              </a:rPr>
              <a:t> 2 أول من شاهد</a:t>
            </a:r>
            <a:r>
              <a:rPr lang="ar-JO" sz="2400" b="1" dirty="0" err="1">
                <a:ea typeface="Calibri" panose="020F0502020204030204" pitchFamily="34" charset="0"/>
                <a:cs typeface="David" panose="020E0502060401010101" pitchFamily="34" charset="-79"/>
              </a:rPr>
              <a:t>وا</a:t>
            </a:r>
            <a:r>
              <a:rPr lang="ar-SA" sz="2400" b="1" dirty="0">
                <a:ea typeface="Calibri" panose="020F0502020204030204" pitchFamily="34" charset="0"/>
                <a:cs typeface="David" panose="020E0502060401010101" pitchFamily="34" charset="-79"/>
              </a:rPr>
              <a:t> بأعينهم أجزاء من الجانب البعيد للقمر لم يرها البشر من قبل.</a:t>
            </a:r>
          </a:p>
        </p:txBody>
      </p:sp>
    </p:spTree>
    <p:extLst>
      <p:ext uri="{BB962C8B-B14F-4D97-AF65-F5344CB8AC3E}">
        <p14:creationId xmlns:p14="http://schemas.microsoft.com/office/powerpoint/2010/main" val="197207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CFE85-FA4A-AA3C-EB01-8A7D95FB5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85524"/>
            <a:ext cx="11377061" cy="805164"/>
          </a:xfrm>
        </p:spPr>
        <p:txBody>
          <a:bodyPr>
            <a:normAutofit/>
          </a:bodyPr>
          <a:lstStyle/>
          <a:p>
            <a:pPr algn="r" rtl="1"/>
            <a:r>
              <a:rPr lang="ar-JO" sz="4000" b="1" dirty="0">
                <a:solidFill>
                  <a:srgbClr val="FF0000"/>
                </a:solidFill>
                <a:cs typeface="+mn-cs"/>
              </a:rPr>
              <a:t>بنظرة أخرى:</a:t>
            </a:r>
            <a:r>
              <a:rPr lang="he-IL" sz="4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ar-JO" sz="4000" b="1" dirty="0">
                <a:solidFill>
                  <a:srgbClr val="FF0000"/>
                </a:solidFill>
                <a:cs typeface="+mn-cs"/>
              </a:rPr>
              <a:t>جانب القمر الذي لا يُرى من الأرض</a:t>
            </a:r>
            <a:endParaRPr lang="en-US" sz="4000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039410-E6D3-335F-D481-D9C0FB179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7846" y="1926105"/>
            <a:ext cx="8767813" cy="4931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892FB8-BEB2-94CF-B9F1-74F8D8999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5"/>
            <a:ext cx="3991276" cy="93312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75940A4-04CE-4395-9A69-34D474A36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128" y="175792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33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4109C-503D-C864-8C64-C3DDFE592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JO" sz="4000" b="1" dirty="0">
                <a:solidFill>
                  <a:srgbClr val="FF0000"/>
                </a:solidFill>
                <a:cs typeface="+mn-cs"/>
              </a:rPr>
              <a:t>هل الجانب البعيد للقمر حقًّا مُظْلِم؟</a:t>
            </a:r>
            <a:endParaRPr lang="en-US" sz="400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2549C-EDBA-5188-C2A7-21A185F6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2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lnSpc>
                <a:spcPct val="120000"/>
              </a:lnSpc>
              <a:buNone/>
            </a:pPr>
            <a:r>
              <a:rPr lang="ar-JO" sz="3300" dirty="0"/>
              <a:t>الجانب</a:t>
            </a:r>
            <a:r>
              <a:rPr lang="he-IL" sz="3300" dirty="0"/>
              <a:t> </a:t>
            </a:r>
            <a:r>
              <a:rPr lang="ar-JO" sz="3300" dirty="0"/>
              <a:t>البعيد للقمر ليس بالحقيقة "مظلم"</a:t>
            </a:r>
            <a:r>
              <a:rPr lang="he-IL" sz="3300" dirty="0"/>
              <a:t> </a:t>
            </a:r>
            <a:r>
              <a:rPr lang="ar-JO" sz="3300" dirty="0"/>
              <a:t>. الاسم "الجانب المظلم" يسبب البلبلة.</a:t>
            </a:r>
          </a:p>
          <a:p>
            <a:pPr marL="0" indent="0" algn="r" rtl="1">
              <a:lnSpc>
                <a:spcPct val="120000"/>
              </a:lnSpc>
              <a:buNone/>
            </a:pPr>
            <a:r>
              <a:rPr lang="ar-JO" sz="3300" dirty="0"/>
              <a:t>الجانب البعيد للقمر يحصل على ضوء الشمس تماما كما يحصل عليها الجانب الذي نراه، وكل ما في الأمر اننا لا نستطيع رؤيته من الكرة الأرضيَّة.</a:t>
            </a:r>
            <a:endParaRPr lang="he-IL" sz="3300" dirty="0"/>
          </a:p>
          <a:p>
            <a:pPr marL="0" indent="0" algn="r" rtl="1">
              <a:buNone/>
            </a:pPr>
            <a:r>
              <a:rPr lang="he-IL" sz="3300" dirty="0"/>
              <a:t> </a:t>
            </a:r>
          </a:p>
          <a:p>
            <a:pPr marL="0" indent="0" algn="r" rtl="1">
              <a:buNone/>
            </a:pPr>
            <a:r>
              <a:rPr lang="ar-JO" sz="3300" b="1" dirty="0"/>
              <a:t>لماذا يُسَمّى "الجانب البعيد"؟ لأن هذا الجانب دائما بعيد عن الكرة الأرضيَّة. ويمكن تصويره فقط من المركبات الفضائيَّة.</a:t>
            </a:r>
            <a:endParaRPr lang="he-IL" sz="3300" b="1" dirty="0"/>
          </a:p>
          <a:p>
            <a:pPr marL="0" indent="0" algn="r" rtl="1">
              <a:buNone/>
            </a:pPr>
            <a:r>
              <a:rPr lang="ar-JO" sz="3300" b="1" dirty="0"/>
              <a:t>لماذا يبدو مختلفًا؟</a:t>
            </a:r>
            <a:endParaRPr lang="he-IL" sz="3300" b="1" dirty="0"/>
          </a:p>
          <a:p>
            <a:pPr marL="0" indent="0" algn="r" rtl="1">
              <a:buNone/>
            </a:pPr>
            <a:r>
              <a:rPr lang="ar-JO" sz="3300" dirty="0"/>
              <a:t>"الجانب البعيد" للقمر مليء بالأجران العميقة ، ويُرى مليئًا بالنتوءات التي تكونت من سقوط النيازك على سطحه.</a:t>
            </a:r>
            <a:endParaRPr lang="he-IL" sz="3300" dirty="0"/>
          </a:p>
          <a:p>
            <a:pPr marL="0" indent="0" algn="r" rtl="1">
              <a:buNone/>
            </a:pPr>
            <a:r>
              <a:rPr lang="he-IL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0E308-7911-BBAD-1648-841BAA7E4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04" y="131216"/>
            <a:ext cx="3427569" cy="80063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0F41F33-1256-4037-B017-2C883F5D0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57059"/>
            <a:ext cx="799467" cy="5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64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4E4D1E5-77A3-065D-4F23-4D4C91DA7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372" y="2266665"/>
            <a:ext cx="4351338" cy="435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BC5679-DFCB-B67E-F351-C8287B476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741" y="3108550"/>
            <a:ext cx="5852887" cy="3292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D8F3A-266F-0121-A7CC-5BF0B5A5A43C}"/>
              </a:ext>
            </a:extLst>
          </p:cNvPr>
          <p:cNvSpPr txBox="1"/>
          <p:nvPr/>
        </p:nvSpPr>
        <p:spPr>
          <a:xfrm>
            <a:off x="5768741" y="246221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3600" b="1" dirty="0">
                <a:solidFill>
                  <a:srgbClr val="FF0000"/>
                </a:solidFill>
              </a:rPr>
              <a:t>الجانب </a:t>
            </a:r>
            <a:r>
              <a:rPr lang="ar-JO" sz="3600" b="1" dirty="0"/>
              <a:t>القريب </a:t>
            </a:r>
            <a:r>
              <a:rPr lang="ar-JO" sz="3600" b="1" dirty="0">
                <a:solidFill>
                  <a:srgbClr val="FF0000"/>
                </a:solidFill>
              </a:rPr>
              <a:t>للقمر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A4983-7A2A-44B4-FABD-CDF158FBD32F}"/>
              </a:ext>
            </a:extLst>
          </p:cNvPr>
          <p:cNvSpPr txBox="1"/>
          <p:nvPr/>
        </p:nvSpPr>
        <p:spPr>
          <a:xfrm>
            <a:off x="570372" y="1549667"/>
            <a:ext cx="425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الجانب </a:t>
            </a:r>
            <a:r>
              <a:rPr lang="ar-JO" sz="3600" b="1" dirty="0">
                <a:latin typeface="Calibri" panose="020F0502020204030204"/>
                <a:cs typeface="Arial" panose="020B0604020202020204" pitchFamily="34" charset="0"/>
              </a:rPr>
              <a:t>البعيد</a:t>
            </a:r>
            <a:r>
              <a:rPr lang="ar-JO" sz="36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 للقمر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2F468F-EF61-A1B3-D2EE-2BD3BB3CB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5" y="-19050"/>
            <a:ext cx="4848225" cy="113347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CEF79CC-4BA0-4DE9-B964-5C099EF2F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598" y="203581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4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F51F5-1AC4-5985-6103-EEBE3EFB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JO" b="1" dirty="0">
                <a:solidFill>
                  <a:srgbClr val="FF0000"/>
                </a:solidFill>
                <a:cs typeface="+mn-cs"/>
              </a:rPr>
              <a:t>ما هي خطَّة آرتميس؟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5FB5A-578F-3536-90F4-EBF3EF5B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" y="1825624"/>
            <a:ext cx="10732008" cy="4754745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JO" sz="3200" b="1" dirty="0">
                <a:cs typeface="+mn-cs"/>
              </a:rPr>
              <a:t>خطَّة ارتميس</a:t>
            </a:r>
            <a:r>
              <a:rPr lang="ar-JO" sz="3200" b="1" dirty="0"/>
              <a:t> التابعة لناسا تهدف الى إرجاع الإنسان الى القمر للمرة الأولى بعد العام </a:t>
            </a:r>
            <a:r>
              <a:rPr lang="he-IL" sz="3200" b="1" dirty="0"/>
              <a:t>1972 </a:t>
            </a:r>
            <a:r>
              <a:rPr lang="ar-JO" sz="3200" b="1" dirty="0"/>
              <a:t>، لكن ليس لزيارة قصيرة مثل رحلة أبولو إنَّما لبناء قاعدة ثابتة ودائمة على القمر. </a:t>
            </a:r>
          </a:p>
          <a:p>
            <a:pPr marL="0" indent="0" algn="r" rtl="1">
              <a:buNone/>
            </a:pPr>
            <a:r>
              <a:rPr lang="ar-JO" sz="3200" b="1" dirty="0"/>
              <a:t>الهدف هو بناء محطة دائمة للإقلاع، للبحث، للبنى التحتية والتكنولوجية التي تمكّن من الوصول الى المريخ.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C667C-912F-3D3F-2362-0183132F4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" y="38894"/>
            <a:ext cx="4848225" cy="1133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13CD5-5B4A-B51C-7F43-823E72538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17" y="3885411"/>
            <a:ext cx="2906328" cy="269495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B56BB26-9DA4-4BB0-BC2E-545504766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973" y="230188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53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B779-E271-F5C3-F821-C6840C2C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92505"/>
            <a:ext cx="10750617" cy="1883193"/>
          </a:xfrm>
        </p:spPr>
        <p:txBody>
          <a:bodyPr/>
          <a:lstStyle/>
          <a:p>
            <a:pPr algn="r"/>
            <a:r>
              <a:rPr lang="ar-JO" b="1" dirty="0">
                <a:solidFill>
                  <a:srgbClr val="FF0000"/>
                </a:solidFill>
                <a:cs typeface="+mn-cs"/>
              </a:rPr>
              <a:t>نهاية الرحلة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882FA-E7FB-9E26-8935-87E6D8475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4"/>
            <a:ext cx="10515600" cy="4944929"/>
          </a:xfrm>
        </p:spPr>
        <p:txBody>
          <a:bodyPr/>
          <a:lstStyle/>
          <a:p>
            <a:pPr marL="0" indent="0" algn="r" rtl="1">
              <a:buNone/>
            </a:pPr>
            <a:r>
              <a:rPr lang="ar-JO" dirty="0"/>
              <a:t>بعد عشرة أيام في الفضاء، تعود المركبة الى الكرة الأرضية وتهبط في البحر.</a:t>
            </a:r>
            <a:r>
              <a:rPr lang="he-IL" dirty="0"/>
              <a:t> </a:t>
            </a:r>
          </a:p>
          <a:p>
            <a:pPr marL="0" indent="0" algn="r" rtl="1">
              <a:buNone/>
            </a:pPr>
            <a:r>
              <a:rPr lang="ar-JO" dirty="0"/>
              <a:t>تُعتبر المهمة ناجحة جدًّا وتُقرِّبنا خطوة إضافية لرجوع الانسان الى سطح القمر.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ECFA35-9B1D-78BB-28EA-316FEF272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9" y="2800384"/>
            <a:ext cx="6564428" cy="36924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1150C1-7A07-0D71-06D7-FB6E67C8F2DE}"/>
              </a:ext>
            </a:extLst>
          </p:cNvPr>
          <p:cNvSpPr txBox="1"/>
          <p:nvPr/>
        </p:nvSpPr>
        <p:spPr>
          <a:xfrm>
            <a:off x="8094846" y="3429000"/>
            <a:ext cx="33784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/>
              <a:t>المركبة </a:t>
            </a:r>
            <a:r>
              <a:rPr lang="ar-JO" sz="2800" b="1" dirty="0" err="1"/>
              <a:t>أوريون</a:t>
            </a:r>
            <a:r>
              <a:rPr lang="ar-JO" sz="2800" b="1" dirty="0"/>
              <a:t> تنزل بمساعدة مناطيد ضخمة باللونين البرتقالي والأبيض.</a:t>
            </a:r>
            <a:endParaRPr lang="en-US" sz="2800" b="1" dirty="0"/>
          </a:p>
          <a:p>
            <a:pPr algn="r"/>
            <a:endParaRPr lang="en-US" sz="28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EDBEE9-3E6D-6272-20D5-91AB392E7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59"/>
            <a:ext cx="4848225" cy="11334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E114CED-E8CA-4737-83A5-B461351B5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823" y="321190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28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4366-5C76-407C-2C74-0EEE3E2B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JO" b="1" dirty="0">
                <a:solidFill>
                  <a:srgbClr val="FF0000"/>
                </a:solidFill>
                <a:cs typeface="+mn-cs"/>
              </a:rPr>
              <a:t>إنقاذ روّاد الفضاء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FCE138-87BC-F5CA-5126-1E1B7A76E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46" y="2167959"/>
            <a:ext cx="6604606" cy="4095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C91494-3E4B-13B8-F2FB-FDDAD2B04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4" y="3719941"/>
            <a:ext cx="4523874" cy="2543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BEDCCE-84CA-333A-566A-71FE0F476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3"/>
            <a:ext cx="4848225" cy="113347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9E3B09D-BF33-46AD-B6B4-815877926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7873" y="231254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25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DFC7-3FA5-9849-29E0-7B32D7A9A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b="1" dirty="0">
                <a:solidFill>
                  <a:srgbClr val="FF0000"/>
                </a:solidFill>
                <a:cs typeface="+mn-cs"/>
              </a:rPr>
              <a:t>ماذا تعلَّمنا؟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CCEB4-D829-2428-254A-10DDFDC6E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JO" dirty="0"/>
              <a:t>برنامج آرتميس يُعيدُنا الى القمر ويفتح</a:t>
            </a:r>
            <a:r>
              <a:rPr lang="he-IL" dirty="0"/>
              <a:t> </a:t>
            </a:r>
            <a:r>
              <a:rPr lang="ar-JO" dirty="0"/>
              <a:t>لنا بابًا لعالم جديد من البحث والأحلام.</a:t>
            </a:r>
          </a:p>
          <a:p>
            <a:pPr algn="r" rtl="1"/>
            <a:r>
              <a:rPr lang="ar-JO" dirty="0"/>
              <a:t>كل مَهمة تقرِّبُنا لفهم أفضل للفضاء</a:t>
            </a:r>
            <a:r>
              <a:rPr lang="he-IL" dirty="0"/>
              <a:t> </a:t>
            </a:r>
            <a:r>
              <a:rPr lang="ar-JO" dirty="0"/>
              <a:t>ولاكتشاف أماكن لم يكن بها أحد من قبل.</a:t>
            </a:r>
            <a:endParaRPr lang="he-IL" dirty="0"/>
          </a:p>
          <a:p>
            <a:pPr algn="r" rtl="1"/>
            <a:r>
              <a:rPr lang="he-IL" dirty="0"/>
              <a:t> </a:t>
            </a:r>
            <a:r>
              <a:rPr lang="ar-JO" dirty="0"/>
              <a:t>آرتميس تُعَلِّمنا أنَّ</a:t>
            </a:r>
            <a:r>
              <a:rPr lang="he-IL" dirty="0"/>
              <a:t> </a:t>
            </a:r>
            <a:r>
              <a:rPr lang="ar-JO" dirty="0"/>
              <a:t>حُب الاستطلاع، العمل الصعب والعمل المُشترك يمكن أن يوصلنا الى القمر.</a:t>
            </a:r>
            <a:endParaRPr lang="he-IL" dirty="0"/>
          </a:p>
          <a:p>
            <a:pPr algn="r" rtl="1"/>
            <a:r>
              <a:rPr lang="ar-JO" dirty="0"/>
              <a:t>الرحلة قد بدأت، وفي يوم من الأيام ربما أحدكم يكون من بين المستكشفين الذين سيكتشفون أشياء جديدة هناك.</a:t>
            </a:r>
            <a:r>
              <a:rPr lang="he-IL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2DED0-08CA-4F98-0DA6-7F6D3342A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" y="38894"/>
            <a:ext cx="4848225" cy="113347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CB0BEA4-BFDE-4B56-8BE0-B82F7AEB8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123" y="230188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09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CC22-C210-4ECB-7FB1-74B2935B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7398"/>
            <a:ext cx="10515600" cy="853290"/>
          </a:xfrm>
        </p:spPr>
        <p:txBody>
          <a:bodyPr>
            <a:normAutofit fontScale="90000"/>
          </a:bodyPr>
          <a:lstStyle/>
          <a:p>
            <a:pPr algn="r" rtl="1"/>
            <a:r>
              <a:rPr lang="ar-JO" sz="6000" b="1" dirty="0">
                <a:solidFill>
                  <a:srgbClr val="FF0000"/>
                </a:solidFill>
                <a:cs typeface="+mn-cs"/>
              </a:rPr>
              <a:t>تَمَّ ولم يَكْتَمِل</a:t>
            </a:r>
            <a:r>
              <a:rPr lang="he-IL" sz="6000" b="1" dirty="0">
                <a:solidFill>
                  <a:srgbClr val="FF0000"/>
                </a:solidFill>
                <a:cs typeface="+mn-cs"/>
              </a:rPr>
              <a:t> </a:t>
            </a:r>
            <a:br>
              <a:rPr lang="he-IL" b="1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BC64C-8C47-D763-D808-43108AD35D53}"/>
              </a:ext>
            </a:extLst>
          </p:cNvPr>
          <p:cNvSpPr txBox="1"/>
          <p:nvPr/>
        </p:nvSpPr>
        <p:spPr>
          <a:xfrm>
            <a:off x="7815714" y="1944303"/>
            <a:ext cx="35380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3600" b="1" dirty="0"/>
              <a:t>البرنامج التالي هو آرتميس 3 </a:t>
            </a:r>
          </a:p>
          <a:p>
            <a:pPr algn="r" rtl="1"/>
            <a:r>
              <a:rPr lang="ar-JO" sz="3600" b="1" dirty="0"/>
              <a:t>(سنة </a:t>
            </a:r>
            <a:r>
              <a:rPr lang="he-IL" sz="3600" b="1" dirty="0"/>
              <a:t>2027)</a:t>
            </a:r>
          </a:p>
          <a:p>
            <a:pPr algn="r" rtl="1"/>
            <a:r>
              <a:rPr lang="ar-JO" sz="3600" b="1" dirty="0"/>
              <a:t>من المُخَطَّط أوَّل هبوط على سطح القمر منذ برنامج أبولو.</a:t>
            </a:r>
            <a:endParaRPr lang="en-US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C4EA1-2CE6-A8E1-B9F9-74389EEEC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4" y="-35399"/>
            <a:ext cx="4548088" cy="1063305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C3B9CBE-93F7-7AD2-2B01-10B59907F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3539" y="2223376"/>
            <a:ext cx="6809202" cy="339777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53B7A92-EB9F-421B-AA97-D23DB9413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598" y="141356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3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58FC-303F-B782-9F79-09A6A0052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77" y="1"/>
            <a:ext cx="10515600" cy="1001028"/>
          </a:xfrm>
        </p:spPr>
        <p:txBody>
          <a:bodyPr/>
          <a:lstStyle/>
          <a:p>
            <a:pPr algn="r" rtl="1"/>
            <a:r>
              <a:rPr lang="ar-JO" b="1" dirty="0">
                <a:solidFill>
                  <a:srgbClr val="FF0000"/>
                </a:solidFill>
                <a:cs typeface="+mn-cs"/>
              </a:rPr>
              <a:t>اختبار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83AD5-54E5-C386-0482-4E1A4270E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577" y="848628"/>
            <a:ext cx="10515600" cy="5352147"/>
          </a:xfrm>
        </p:spPr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من هي المنظمة التي تقود برنامج آرتميس؟</a:t>
            </a:r>
            <a:r>
              <a:rPr lang="he-IL" sz="1800" dirty="0"/>
              <a:t> </a:t>
            </a:r>
            <a:endParaRPr lang="ar-JO" sz="1800" dirty="0"/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ما هي أهداف برنامج آرتميس بعد الهبوط على سطح القمر؟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ما اسم الأخت التوأم لأبولو في الأساطير اليونانية، التي سُمِّي البرنامج على اسمها؟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في أي برنامج هبط الانسان على سطح القمر؟</a:t>
            </a:r>
            <a:r>
              <a:rPr lang="he-IL" sz="1800" dirty="0"/>
              <a:t> </a:t>
            </a:r>
            <a:endParaRPr lang="ar-JO" sz="1800" dirty="0"/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ما اسم المركبة التي اشتركت في مهمة آرتميس 1 و 2؟</a:t>
            </a:r>
            <a:endParaRPr lang="he-IL" sz="1800" dirty="0"/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بماذا تختلف مهمة آرتميس 1 عن مهمة آرتميس 2؟</a:t>
            </a:r>
            <a:endParaRPr lang="en-US" sz="1800" dirty="0"/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ما هو عدد رجال الفضاء الذي</a:t>
            </a:r>
            <a:r>
              <a:rPr lang="he-IL" sz="1800" dirty="0"/>
              <a:t> </a:t>
            </a:r>
            <a:r>
              <a:rPr lang="ar-JO" sz="1800" dirty="0"/>
              <a:t>باستطاعة المركبة </a:t>
            </a:r>
            <a:r>
              <a:rPr lang="ar-JO" sz="1800" dirty="0" err="1"/>
              <a:t>أوريون</a:t>
            </a:r>
            <a:r>
              <a:rPr lang="ar-JO" sz="1800" dirty="0"/>
              <a:t> حملهم؟</a:t>
            </a:r>
            <a:endParaRPr lang="he-IL" sz="1800" dirty="0"/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بمساعدة ماذا انطلقت المركبة </a:t>
            </a:r>
            <a:r>
              <a:rPr lang="ar-JO" sz="1800" dirty="0" err="1"/>
              <a:t>أوريون</a:t>
            </a:r>
            <a:r>
              <a:rPr lang="ar-JO" sz="1800" dirty="0"/>
              <a:t> الى الفضاء؟</a:t>
            </a:r>
            <a:endParaRPr lang="he-IL" sz="1800" dirty="0"/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ماذا يعمل رجال الفضاء داخل المركبة معظم الوقت؟</a:t>
            </a:r>
            <a:endParaRPr lang="he-IL" sz="1800" dirty="0"/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ماذا كان مسار المركبة </a:t>
            </a:r>
            <a:r>
              <a:rPr lang="ar-JO" sz="1800" dirty="0" err="1"/>
              <a:t>أوريون</a:t>
            </a:r>
            <a:r>
              <a:rPr lang="ar-JO" sz="1800" dirty="0"/>
              <a:t> في برنامج آرتميس ؟</a:t>
            </a:r>
            <a:endParaRPr lang="he-IL" sz="1800" dirty="0"/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كم يومًا استمرت رحلة المركبة في برنامج آرتميس 2؟</a:t>
            </a:r>
            <a:endParaRPr lang="he-IL" sz="1800" dirty="0"/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أين هبطت المركبة عند عودتها الى الكرة الأرضيَّة؟</a:t>
            </a:r>
            <a:endParaRPr lang="he-IL" sz="1800" dirty="0"/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لماذا استخدموا المناطيد عند الهبوط؟</a:t>
            </a:r>
            <a:endParaRPr lang="he-IL" sz="1800" dirty="0"/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ماذا كانت مُساهمة برنامج آرتميس 1 لبرنامج آرتميس 2؟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1800" dirty="0"/>
              <a:t>ماذا كانت مساهمة برنامج آرتميس 2 لبرنامج آرتميس 3؟</a:t>
            </a:r>
            <a:endParaRPr lang="he-IL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DF815-B8C5-E1C5-58BF-552DD177C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4848225" cy="1133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7F0C78-FA81-1E31-CB7E-6BED6A562B0E}"/>
              </a:ext>
            </a:extLst>
          </p:cNvPr>
          <p:cNvSpPr txBox="1"/>
          <p:nvPr/>
        </p:nvSpPr>
        <p:spPr>
          <a:xfrm>
            <a:off x="1326280" y="2551837"/>
            <a:ext cx="4081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b="1" dirty="0"/>
              <a:t>للمعلم</a:t>
            </a:r>
            <a:r>
              <a:rPr lang="he-IL" b="1" dirty="0"/>
              <a:t>: </a:t>
            </a:r>
            <a:r>
              <a:rPr lang="ar-JO" b="1" dirty="0"/>
              <a:t>نطبع الأسئلة. ونعطي نموذجا لكل مجموعة. نطلب من الطلاب الإجابة عن الأسئلة. الفرقة التي تجيب عن كل الأسئلة اجابات صحيحة هي الفرقة الرابحة.</a:t>
            </a:r>
          </a:p>
          <a:p>
            <a:pPr algn="r" rtl="1"/>
            <a:r>
              <a:rPr lang="ar-JO" b="1" dirty="0"/>
              <a:t>الإجابات للأسئلة موجودة في أسفل الشريحة .</a:t>
            </a:r>
          </a:p>
          <a:p>
            <a:pPr algn="r" rtl="1"/>
            <a:r>
              <a:rPr lang="he-IL" b="1" dirty="0"/>
              <a:t>  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EC78BEF-F805-4236-839D-BC3D272D1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298" y="160416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4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CBC4A-6670-8139-0B1E-533EE881D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b="1" dirty="0">
                <a:solidFill>
                  <a:srgbClr val="FF0000"/>
                </a:solidFill>
                <a:cs typeface="+mn-cs"/>
              </a:rPr>
              <a:t>الأهداف المركزيَّة</a:t>
            </a:r>
            <a:r>
              <a:rPr lang="he-IL" b="1" dirty="0">
                <a:solidFill>
                  <a:srgbClr val="FF0000"/>
                </a:solidFill>
                <a:cs typeface="+mn-cs"/>
              </a:rPr>
              <a:t>:</a:t>
            </a:r>
            <a:br>
              <a:rPr lang="he-IL" b="1" dirty="0">
                <a:solidFill>
                  <a:srgbClr val="FF0000"/>
                </a:solidFill>
                <a:cs typeface="+mn-cs"/>
              </a:rPr>
            </a:b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9F6F-7D8D-F71A-B59C-ED0B1029C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705" y="1232034"/>
            <a:ext cx="10515600" cy="4808178"/>
          </a:xfrm>
        </p:spPr>
        <p:txBody>
          <a:bodyPr/>
          <a:lstStyle/>
          <a:p>
            <a:pPr algn="r" rtl="1"/>
            <a:r>
              <a:rPr lang="he-IL" dirty="0"/>
              <a:t> </a:t>
            </a:r>
            <a:r>
              <a:rPr lang="ar-JO" dirty="0"/>
              <a:t>هبوط طاقم بشري على سطح القمر وإقامة قاعدة ثابتة في منطقة القطب الجنوبي.</a:t>
            </a:r>
            <a:endParaRPr lang="he-IL" dirty="0"/>
          </a:p>
          <a:p>
            <a:pPr algn="r" rtl="1"/>
            <a:r>
              <a:rPr lang="he-IL" dirty="0"/>
              <a:t> </a:t>
            </a:r>
            <a:r>
              <a:rPr lang="ar-JO" dirty="0"/>
              <a:t>تطوير تكنولوجيات جديدة التي تُمَكِّن من الحياة والعمل على سطح القمر لفترة طويلة المدى.</a:t>
            </a:r>
            <a:endParaRPr lang="he-IL" dirty="0"/>
          </a:p>
          <a:p>
            <a:pPr algn="r" rtl="1"/>
            <a:r>
              <a:rPr lang="ar-JO" dirty="0"/>
              <a:t>التحضير لمهمات ضمن رحلات مأهولة الى المريخ من خلال البرنامج " من القمر الى المريخ"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E8710-3BA9-3B61-D01C-764EF15A3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92" y="3207117"/>
            <a:ext cx="7142747" cy="3571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7D1399-CB68-ED0B-D70E-03D786AA2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6" y="79509"/>
            <a:ext cx="4848225" cy="113347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F140EDC-2714-4A7D-B0A3-35EBBE5C9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698" y="256716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6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9DF38-3598-05FB-3FBC-DCBA096DC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b="1" dirty="0">
                <a:solidFill>
                  <a:srgbClr val="FF0000"/>
                </a:solidFill>
                <a:cs typeface="+mn-cs"/>
              </a:rPr>
              <a:t>لماذا سُمِّيَ البرنامج </a:t>
            </a:r>
            <a:r>
              <a:rPr lang="he-IL" b="1" dirty="0">
                <a:solidFill>
                  <a:srgbClr val="FF0000"/>
                </a:solidFill>
                <a:cs typeface="+mn-cs"/>
              </a:rPr>
              <a:t>"</a:t>
            </a:r>
            <a:r>
              <a:rPr lang="ar-JO" b="1" dirty="0">
                <a:solidFill>
                  <a:srgbClr val="FF0000"/>
                </a:solidFill>
                <a:cs typeface="+mn-cs"/>
              </a:rPr>
              <a:t>آرتميس"؟</a:t>
            </a:r>
            <a:br>
              <a:rPr lang="he-IL" b="1" dirty="0">
                <a:solidFill>
                  <a:srgbClr val="FF0000"/>
                </a:solidFill>
                <a:cs typeface="+mn-cs"/>
              </a:rPr>
            </a:b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662AC-D3B4-5951-4C2C-9304026EF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6212"/>
            <a:ext cx="10673615" cy="5161144"/>
          </a:xfrm>
        </p:spPr>
        <p:txBody>
          <a:bodyPr>
            <a:noAutofit/>
          </a:bodyPr>
          <a:lstStyle/>
          <a:p>
            <a:pPr algn="r" rtl="1"/>
            <a:r>
              <a:rPr lang="ar-JO" sz="3200" b="1" dirty="0">
                <a:solidFill>
                  <a:srgbClr val="FF0000"/>
                </a:solidFill>
              </a:rPr>
              <a:t>آ</a:t>
            </a:r>
            <a:r>
              <a:rPr lang="ar-JO" sz="3200" b="1" dirty="0">
                <a:solidFill>
                  <a:srgbClr val="FF0000"/>
                </a:solidFill>
                <a:cs typeface="+mn-cs"/>
              </a:rPr>
              <a:t>رتميس</a:t>
            </a:r>
            <a:r>
              <a:rPr lang="he-IL" sz="32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ar-JO" sz="3200" b="1" dirty="0">
                <a:solidFill>
                  <a:srgbClr val="FF0000"/>
                </a:solidFill>
                <a:cs typeface="+mn-cs"/>
              </a:rPr>
              <a:t>هي آلهة القمر </a:t>
            </a:r>
            <a:r>
              <a:rPr lang="ar-JO" sz="3200" b="1" dirty="0">
                <a:solidFill>
                  <a:srgbClr val="FF0000"/>
                </a:solidFill>
              </a:rPr>
              <a:t>في الأساطير اليونانيَّة.</a:t>
            </a:r>
            <a:endParaRPr lang="he-IL" sz="3200" b="1" dirty="0"/>
          </a:p>
          <a:p>
            <a:pPr algn="r" rtl="1"/>
            <a:r>
              <a:rPr lang="ar-JO" sz="3200" b="1" dirty="0">
                <a:solidFill>
                  <a:srgbClr val="FF0000"/>
                </a:solidFill>
              </a:rPr>
              <a:t>آ</a:t>
            </a:r>
            <a:r>
              <a:rPr lang="ar-JO" sz="3200" b="1" dirty="0">
                <a:solidFill>
                  <a:srgbClr val="FF0000"/>
                </a:solidFill>
                <a:cs typeface="+mn-cs"/>
              </a:rPr>
              <a:t>رتميس هي الأخت التوأم لأبولو آلهة الشَّمس.</a:t>
            </a:r>
            <a:r>
              <a:rPr lang="he-IL" sz="3200" b="1" dirty="0"/>
              <a:t> </a:t>
            </a:r>
          </a:p>
          <a:p>
            <a:pPr algn="r" rtl="1"/>
            <a:r>
              <a:rPr lang="ar-JO" sz="3200" b="1" dirty="0"/>
              <a:t>أبولو </a:t>
            </a:r>
            <a:r>
              <a:rPr lang="he-IL" sz="3200" b="1" dirty="0"/>
              <a:t> </a:t>
            </a:r>
            <a:r>
              <a:rPr lang="ar-JO" sz="3200" b="1" dirty="0"/>
              <a:t>هو اسم برنامج الهبوط على سطح القمر في سنوات ال 60 و </a:t>
            </a:r>
            <a:r>
              <a:rPr lang="he-IL" sz="3200" b="1" dirty="0"/>
              <a:t>70</a:t>
            </a:r>
            <a:r>
              <a:rPr lang="ar-JO" sz="3200" b="1" dirty="0"/>
              <a:t>.</a:t>
            </a:r>
            <a:endParaRPr lang="he-IL" sz="3200" b="1" dirty="0"/>
          </a:p>
          <a:p>
            <a:pPr algn="r" rtl="1"/>
            <a:r>
              <a:rPr lang="ar-JO" sz="3200" b="1" dirty="0" err="1">
                <a:cs typeface="+mn-cs"/>
              </a:rPr>
              <a:t>الأسم</a:t>
            </a:r>
            <a:r>
              <a:rPr lang="ar-JO" sz="3200" b="1" dirty="0">
                <a:cs typeface="+mn-cs"/>
              </a:rPr>
              <a:t> أرتميس</a:t>
            </a:r>
            <a:r>
              <a:rPr lang="he-IL" sz="3200" b="1" dirty="0">
                <a:cs typeface="+mn-cs"/>
              </a:rPr>
              <a:t> </a:t>
            </a:r>
            <a:r>
              <a:rPr lang="ar-JO" sz="3200" b="1" dirty="0">
                <a:cs typeface="+mn-cs"/>
              </a:rPr>
              <a:t>يُمثِّل العودة </a:t>
            </a:r>
            <a:r>
              <a:rPr lang="ar-JO" sz="3200" b="1" dirty="0"/>
              <a:t>الى القمر، ولكن مع جيل جديد من رواد الفضاء والتكنولوجيا المتقدمة.</a:t>
            </a:r>
            <a:endParaRPr lang="he-IL" sz="3200" b="1" dirty="0"/>
          </a:p>
          <a:p>
            <a:pPr marL="0" indent="0" algn="r" rtl="1">
              <a:buNone/>
            </a:pPr>
            <a:r>
              <a:rPr lang="ar-JO" sz="3200" b="1" dirty="0">
                <a:solidFill>
                  <a:schemeClr val="accent1"/>
                </a:solidFill>
              </a:rPr>
              <a:t>بخلاف برنامج أبولو ، الذي من خلاله هبط رواد فضاء على سطح القمر في سنوات ال 60 وال 70 ، في مهمات </a:t>
            </a:r>
            <a:r>
              <a:rPr lang="ar-JO" sz="3200" b="1" dirty="0" err="1">
                <a:solidFill>
                  <a:schemeClr val="accent1"/>
                </a:solidFill>
              </a:rPr>
              <a:t>آرتيمس</a:t>
            </a:r>
            <a:r>
              <a:rPr lang="ar-JO" sz="3200" b="1" dirty="0">
                <a:solidFill>
                  <a:schemeClr val="accent1"/>
                </a:solidFill>
              </a:rPr>
              <a:t>، حتى الآن ( </a:t>
            </a:r>
            <a:r>
              <a:rPr lang="ar-JO" sz="3200" b="1" dirty="0" err="1">
                <a:solidFill>
                  <a:schemeClr val="accent1"/>
                </a:solidFill>
              </a:rPr>
              <a:t>آرتيمس</a:t>
            </a:r>
            <a:r>
              <a:rPr lang="ar-JO" sz="3200" b="1" dirty="0">
                <a:solidFill>
                  <a:schemeClr val="accent1"/>
                </a:solidFill>
              </a:rPr>
              <a:t> 1وآرتيمس 2 </a:t>
            </a:r>
            <a:r>
              <a:rPr lang="he-IL" sz="3200" b="1" dirty="0">
                <a:solidFill>
                  <a:schemeClr val="accent1"/>
                </a:solidFill>
              </a:rPr>
              <a:t>) </a:t>
            </a:r>
            <a:r>
              <a:rPr lang="ar-JO" sz="3200" b="1" dirty="0">
                <a:solidFill>
                  <a:schemeClr val="accent1"/>
                </a:solidFill>
              </a:rPr>
              <a:t>لم يهبط رواد فضاء على سطح القمر. الهبوط مُخطَّط للمهمة القادمة </a:t>
            </a:r>
            <a:r>
              <a:rPr lang="ar-JO" sz="3200" b="1" dirty="0" err="1">
                <a:solidFill>
                  <a:schemeClr val="accent1"/>
                </a:solidFill>
              </a:rPr>
              <a:t>آرميس</a:t>
            </a:r>
            <a:r>
              <a:rPr lang="ar-JO" sz="3200" b="1" dirty="0">
                <a:solidFill>
                  <a:schemeClr val="accent1"/>
                </a:solidFill>
              </a:rPr>
              <a:t> 3 (2027).</a:t>
            </a:r>
            <a:r>
              <a:rPr lang="he-IL" sz="3200" b="1" dirty="0">
                <a:solidFill>
                  <a:schemeClr val="accent1"/>
                </a:solidFill>
              </a:rPr>
              <a:t> 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02F3D-D3EC-4385-6E96-18C8C6FA9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6" y="204469"/>
            <a:ext cx="3190925" cy="91503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58D8C66-B8D2-4BD0-BD5C-1276D61CF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320644"/>
            <a:ext cx="863737" cy="57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9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C746-00C3-A84C-02CC-73FE98F7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JO" b="1" dirty="0">
                <a:solidFill>
                  <a:srgbClr val="FF0000"/>
                </a:solidFill>
                <a:cs typeface="+mn-cs"/>
              </a:rPr>
              <a:t>آرتميس 1</a:t>
            </a:r>
            <a:r>
              <a:rPr lang="he-IL" b="1" dirty="0">
                <a:solidFill>
                  <a:srgbClr val="FF0000"/>
                </a:solidFill>
                <a:cs typeface="+mn-cs"/>
              </a:rPr>
              <a:t>: </a:t>
            </a:r>
            <a:r>
              <a:rPr lang="ar-JO" b="1" dirty="0">
                <a:solidFill>
                  <a:srgbClr val="FF0000"/>
                </a:solidFill>
                <a:cs typeface="+mn-cs"/>
              </a:rPr>
              <a:t>ماذا كانت المهمَّة؟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CCA36-8A35-F15D-F885-F49BA0B8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9785"/>
            <a:ext cx="10615863" cy="4887178"/>
          </a:xfrm>
        </p:spPr>
        <p:txBody>
          <a:bodyPr/>
          <a:lstStyle/>
          <a:p>
            <a:pPr marL="0" indent="0" algn="r" rtl="1">
              <a:buNone/>
            </a:pPr>
            <a:r>
              <a:rPr lang="ar-JO" sz="2800" b="1" dirty="0">
                <a:cs typeface="+mn-cs"/>
              </a:rPr>
              <a:t>أرتميس</a:t>
            </a:r>
            <a:r>
              <a:rPr lang="ar-JO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he-IL" b="1" dirty="0"/>
              <a:t>1</a:t>
            </a:r>
            <a:r>
              <a:rPr lang="he-IL" dirty="0"/>
              <a:t> (</a:t>
            </a:r>
            <a:r>
              <a:rPr lang="ar-JO" dirty="0"/>
              <a:t>تشرين ثاني- كانون أوَّل </a:t>
            </a:r>
            <a:r>
              <a:rPr lang="he-IL" dirty="0"/>
              <a:t>2022) </a:t>
            </a:r>
            <a:r>
              <a:rPr lang="ar-JO" dirty="0"/>
              <a:t>كانت </a:t>
            </a:r>
            <a:r>
              <a:rPr lang="ar-JO" b="1" dirty="0"/>
              <a:t>رحلة اختبار غير مأهولة </a:t>
            </a:r>
            <a:r>
              <a:rPr lang="ar-JO" dirty="0"/>
              <a:t>التي فحصت صاروخ الاطلاق والمركبة </a:t>
            </a:r>
            <a:r>
              <a:rPr lang="ar-JO" dirty="0" err="1"/>
              <a:t>أوريون</a:t>
            </a:r>
            <a:r>
              <a:rPr lang="ar-JO" dirty="0"/>
              <a:t> في رحلة حول القمر، التي صوَّرَت الجانب البعيد للقمر، تَمَّ اختبار الدرع الحراري وهبطت بأمان في المحيط الهادئ.</a:t>
            </a:r>
            <a:endParaRPr lang="he-IL" dirty="0"/>
          </a:p>
          <a:p>
            <a:pPr marL="0" indent="0" algn="r" rtl="1">
              <a:buNone/>
            </a:pPr>
            <a:r>
              <a:rPr lang="ar-JO" b="1" dirty="0" err="1"/>
              <a:t>آرتيمس</a:t>
            </a:r>
            <a:r>
              <a:rPr lang="ar-JO" b="1" dirty="0"/>
              <a:t> 1 </a:t>
            </a:r>
            <a:r>
              <a:rPr lang="ar-JO" dirty="0"/>
              <a:t>أكَّدَت</a:t>
            </a:r>
            <a:r>
              <a:rPr lang="he-IL" b="1" dirty="0"/>
              <a:t> </a:t>
            </a:r>
            <a:r>
              <a:rPr lang="ar-JO" dirty="0"/>
              <a:t>أنَّ الأجهزة آمنة ، لذلك من الممكن ارسال طاقم من رواد الفضاء في </a:t>
            </a:r>
            <a:r>
              <a:rPr lang="ar-JO" dirty="0" err="1"/>
              <a:t>آرتيمس</a:t>
            </a:r>
            <a:r>
              <a:rPr lang="ar-JO" dirty="0"/>
              <a:t> </a:t>
            </a:r>
            <a:r>
              <a:rPr lang="he-IL" dirty="0"/>
              <a:t>2 </a:t>
            </a:r>
            <a:r>
              <a:rPr lang="ar-JO" dirty="0"/>
              <a:t>بأمان.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71FFA-520E-D368-8FA3-FDD393FBE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3168278"/>
            <a:ext cx="5989581" cy="3008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3B65FB-6694-0ED2-41E8-3CA68E58E261}"/>
              </a:ext>
            </a:extLst>
          </p:cNvPr>
          <p:cNvSpPr txBox="1"/>
          <p:nvPr/>
        </p:nvSpPr>
        <p:spPr>
          <a:xfrm>
            <a:off x="7112368" y="5275827"/>
            <a:ext cx="33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200" b="1" dirty="0"/>
              <a:t>إطلاق آرتميس </a:t>
            </a:r>
            <a:r>
              <a:rPr lang="he-IL" sz="3200" b="1" dirty="0"/>
              <a:t>1</a:t>
            </a:r>
            <a:endParaRPr lang="en-US" sz="3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665C0B-DB03-810F-47B6-5AF80CE6B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22"/>
            <a:ext cx="3907857" cy="91362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FC61C64-7762-4C57-B91B-4D824224E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418" y="155297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5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BE866-490D-C3C6-7DC8-4AC2B0346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1D02-1904-514B-CE7E-18CE04F1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JO" b="1" dirty="0">
                <a:solidFill>
                  <a:srgbClr val="FF0000"/>
                </a:solidFill>
                <a:cs typeface="+mn-cs"/>
              </a:rPr>
              <a:t>مهمة آرتميس 2</a:t>
            </a:r>
            <a:r>
              <a:rPr lang="he-IL" b="1" dirty="0">
                <a:solidFill>
                  <a:srgbClr val="FF0000"/>
                </a:solidFill>
                <a:cs typeface="+mn-cs"/>
              </a:rPr>
              <a:t> </a:t>
            </a:r>
            <a:br>
              <a:rPr lang="he-IL" b="1" dirty="0">
                <a:solidFill>
                  <a:srgbClr val="FF0000"/>
                </a:solidFill>
                <a:cs typeface="+mn-cs"/>
              </a:rPr>
            </a:br>
            <a:r>
              <a:rPr lang="he-IL" b="1" dirty="0">
                <a:solidFill>
                  <a:srgbClr val="FF0000"/>
                </a:solidFill>
                <a:cs typeface="+mn-cs"/>
              </a:rPr>
              <a:t>10-1 </a:t>
            </a:r>
            <a:r>
              <a:rPr lang="ar-JO" b="1" dirty="0">
                <a:solidFill>
                  <a:srgbClr val="FF0000"/>
                </a:solidFill>
                <a:cs typeface="+mn-cs"/>
              </a:rPr>
              <a:t>نيسان</a:t>
            </a:r>
            <a:r>
              <a:rPr lang="he-IL" b="1" dirty="0">
                <a:solidFill>
                  <a:srgbClr val="FF0000"/>
                </a:solidFill>
                <a:cs typeface="+mn-cs"/>
              </a:rPr>
              <a:t> 2026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235C9E-66BB-0422-BE8A-F0804B9F2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4236" y="1690688"/>
            <a:ext cx="4717770" cy="49194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FFE29C-6011-ADE2-FA30-9A141D4F8721}"/>
              </a:ext>
            </a:extLst>
          </p:cNvPr>
          <p:cNvSpPr txBox="1"/>
          <p:nvPr/>
        </p:nvSpPr>
        <p:spPr>
          <a:xfrm>
            <a:off x="8880911" y="5620191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b="1" dirty="0"/>
              <a:t>شعار المهمة</a:t>
            </a:r>
            <a:endParaRPr lang="en-US" sz="3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A66806-E856-6EF0-6AE6-95F4C0ADC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60"/>
            <a:ext cx="4848225" cy="1133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0DB8B2-36BC-CABA-6FEE-8D6D8C4F2848}"/>
              </a:ext>
            </a:extLst>
          </p:cNvPr>
          <p:cNvSpPr txBox="1"/>
          <p:nvPr/>
        </p:nvSpPr>
        <p:spPr>
          <a:xfrm>
            <a:off x="693019" y="2675823"/>
            <a:ext cx="2252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200" b="1" dirty="0"/>
              <a:t>ماذا نرى في الشعار</a:t>
            </a:r>
            <a:endParaRPr lang="en-US" sz="3200" b="1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5C9278F3-F171-4959-B984-D941CCA5F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73" y="303391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70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5953D-122A-6962-7A1C-55FD3DD70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b="1" dirty="0">
                <a:solidFill>
                  <a:srgbClr val="FF0000"/>
                </a:solidFill>
                <a:cs typeface="+mn-cs"/>
              </a:rPr>
              <a:t>ماذا كانت مهمة آرتميس 2؟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1537A-D26C-27E6-8854-FB908821F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83240" cy="466725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JO" dirty="0"/>
              <a:t>مهمة </a:t>
            </a:r>
            <a:r>
              <a:rPr lang="ar-JO" b="1" dirty="0"/>
              <a:t>آرتميس 2</a:t>
            </a:r>
            <a:r>
              <a:rPr lang="he-IL" dirty="0"/>
              <a:t> </a:t>
            </a:r>
            <a:r>
              <a:rPr lang="ar-JO" dirty="0"/>
              <a:t>هي </a:t>
            </a:r>
            <a:r>
              <a:rPr lang="en-US" dirty="0"/>
              <a:t> </a:t>
            </a:r>
            <a:r>
              <a:rPr lang="ar-JO" dirty="0"/>
              <a:t>جزء من برنامج آرتميس التابع ل ناسا وهدفه إعادة الانسان للقمر.</a:t>
            </a:r>
            <a:endParaRPr lang="he-IL" dirty="0"/>
          </a:p>
          <a:p>
            <a:pPr marL="0" indent="0" algn="r" rtl="1">
              <a:buNone/>
            </a:pPr>
            <a:r>
              <a:rPr lang="ar-JO" dirty="0"/>
              <a:t>خلال المهمة انطلق رواد فضاء في </a:t>
            </a:r>
            <a:r>
              <a:rPr lang="ar-JO" b="1" dirty="0"/>
              <a:t>مركبة </a:t>
            </a:r>
            <a:r>
              <a:rPr lang="ar-JO" b="1" dirty="0" err="1"/>
              <a:t>أوريون</a:t>
            </a:r>
            <a:r>
              <a:rPr lang="ar-JO" dirty="0"/>
              <a:t>، وهي المركبة الفضائية التي أقلتهم من لحظة الاطلاق وحتى العودة الى الكرة الأرضية.</a:t>
            </a:r>
            <a:r>
              <a:rPr lang="he-IL" dirty="0"/>
              <a:t>. </a:t>
            </a:r>
          </a:p>
          <a:p>
            <a:pPr marL="0" indent="0" algn="r" rtl="1">
              <a:buNone/>
            </a:pPr>
            <a:r>
              <a:rPr lang="ar-JO" dirty="0"/>
              <a:t>هذه المرة الأولى منذ برنامج أبولو بين السنوات 1961 حتى 1972 الذي من خلاله وصل رواد فضاء لمسافات بعيدة جدًا عن الأرض.</a:t>
            </a:r>
            <a:r>
              <a:rPr lang="he-IL" dirty="0"/>
              <a:t> </a:t>
            </a:r>
          </a:p>
          <a:p>
            <a:pPr marL="0" indent="0" algn="r" rtl="1">
              <a:buNone/>
            </a:pPr>
            <a:r>
              <a:rPr lang="ar-JO" b="1" dirty="0">
                <a:solidFill>
                  <a:schemeClr val="accent1"/>
                </a:solidFill>
              </a:rPr>
              <a:t>هدف المهمة هو فحص جاهزية وأمان المركبة لمهمات مستقبلية التي من خلالها يهبط أناس على سطح القمر ومن هناك يتحضَّروا لرحلة الى كوكب المريخ.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FA0EF-ED5C-D84F-CB82-45202FA75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19"/>
            <a:ext cx="3980197" cy="93053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79D3C2F-4FEF-43CF-B326-3AF6EB600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88" y="199481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28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2FC83-06CF-A8CF-2379-FF858F0C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b="1" dirty="0">
                <a:solidFill>
                  <a:srgbClr val="FF0000"/>
                </a:solidFill>
                <a:cs typeface="+mn-cs"/>
              </a:rPr>
              <a:t>طاقم مهمة آرتميس </a:t>
            </a:r>
            <a:r>
              <a:rPr lang="he-IL" b="1" dirty="0">
                <a:solidFill>
                  <a:srgbClr val="FF0000"/>
                </a:solidFill>
                <a:cs typeface="+mn-cs"/>
              </a:rPr>
              <a:t>2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F99D358-E739-4B41-4662-F1CA72A20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0866" y="2032666"/>
            <a:ext cx="5879528" cy="391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35CCC-227D-C4F7-BA62-0F34D671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34" y="2032666"/>
            <a:ext cx="5074513" cy="39157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E87FE8-2DD9-A9EF-A7FF-E2429B0EBEBA}"/>
              </a:ext>
            </a:extLst>
          </p:cNvPr>
          <p:cNvSpPr txBox="1"/>
          <p:nvPr/>
        </p:nvSpPr>
        <p:spPr>
          <a:xfrm>
            <a:off x="664143" y="6237171"/>
            <a:ext cx="378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JO" sz="2400" b="1" dirty="0"/>
              <a:t>داخل المركبة</a:t>
            </a:r>
            <a:endParaRPr lang="en-US" sz="2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C41D99-B906-AFFB-9773-A1F9B42F2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37"/>
            <a:ext cx="4848225" cy="11334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ED18760-97DC-469B-BC2E-404BDD2B6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997" y="76385"/>
            <a:ext cx="1039019" cy="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5A7D0-9399-ED0F-161E-A4FAFB35C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JO" b="1" dirty="0">
                <a:solidFill>
                  <a:srgbClr val="FF0000"/>
                </a:solidFill>
                <a:cs typeface="+mn-cs"/>
              </a:rPr>
              <a:t>المركبة </a:t>
            </a:r>
            <a:r>
              <a:rPr lang="ar-JO" b="1" dirty="0" err="1">
                <a:solidFill>
                  <a:srgbClr val="FF0000"/>
                </a:solidFill>
                <a:cs typeface="+mn-cs"/>
              </a:rPr>
              <a:t>أوريون</a:t>
            </a:r>
            <a:endParaRPr lang="en-US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532CB4A-FDCC-C266-3C78-FE9B2C462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10" y="1846839"/>
            <a:ext cx="9561579" cy="4780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F07DAE-247C-AF0F-553D-F18200D8A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24"/>
            <a:ext cx="3036921" cy="71000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C4421AF-2040-4C23-9E1F-BC01FCB73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726" y="365125"/>
            <a:ext cx="799467" cy="5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76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12057</TotalTime>
  <Words>1376</Words>
  <Application>Microsoft Office PowerPoint</Application>
  <PresentationFormat>Widescreen</PresentationFormat>
  <Paragraphs>105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David</vt:lpstr>
      <vt:lpstr>Symbol</vt:lpstr>
      <vt:lpstr>Office Theme</vt:lpstr>
      <vt:lpstr>برنامج آرتيميس ومهمة آرتيمس 2</vt:lpstr>
      <vt:lpstr>ما هي خطَّة آرتميس؟</vt:lpstr>
      <vt:lpstr>الأهداف المركزيَّة: </vt:lpstr>
      <vt:lpstr>لماذا سُمِّيَ البرنامج "آرتميس"؟ </vt:lpstr>
      <vt:lpstr>آرتميس 1: ماذا كانت المهمَّة؟</vt:lpstr>
      <vt:lpstr>مهمة آرتميس 2  10-1 نيسان 2026</vt:lpstr>
      <vt:lpstr>ماذا كانت مهمة آرتميس 2؟</vt:lpstr>
      <vt:lpstr>طاقم مهمة آرتميس 2</vt:lpstr>
      <vt:lpstr>المركبة أوريون</vt:lpstr>
      <vt:lpstr>مسار المركبة أوريون خلال عشرة أيام.</vt:lpstr>
      <vt:lpstr>كيف بدأت الرِّحلة؟ </vt:lpstr>
      <vt:lpstr>ماذا عمل روَّاد الفضاء في المركبة؟ </vt:lpstr>
      <vt:lpstr>منظر الكرة الأرضية والقمر من المركبة</vt:lpstr>
      <vt:lpstr>منظر الكرة الأرضيَّة والقمر من المركبة</vt:lpstr>
      <vt:lpstr>الكُسوف الذي من خلاله القمر يحْجِب الشمس</vt:lpstr>
      <vt:lpstr>جانب القمر الذي لا يُرى من الأرض (ال"مُظْلِم")</vt:lpstr>
      <vt:lpstr>بنظرة أخرى: جانب القمر الذي لا يُرى من الأرض</vt:lpstr>
      <vt:lpstr>هل الجانب البعيد للقمر حقًّا مُظْلِم؟</vt:lpstr>
      <vt:lpstr>PowerPoint Presentation</vt:lpstr>
      <vt:lpstr>نهاية الرحلة</vt:lpstr>
      <vt:lpstr>إنقاذ روّاد الفضاء</vt:lpstr>
      <vt:lpstr>ماذا تعلَّمنا؟</vt:lpstr>
      <vt:lpstr>تَمَّ ولم يَكْتَمِل  </vt:lpstr>
      <vt:lpstr>اختبار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תוכנית ארטמיס ומשימת ארטמיס 2</dc:title>
  <dc:creator>miri dressler</dc:creator>
  <cp:lastModifiedBy>miri dressler</cp:lastModifiedBy>
  <cp:revision>53</cp:revision>
  <dcterms:created xsi:type="dcterms:W3CDTF">2026-04-10T18:08:02Z</dcterms:created>
  <dcterms:modified xsi:type="dcterms:W3CDTF">2026-04-23T05:54:17Z</dcterms:modified>
</cp:coreProperties>
</file>