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316" r:id="rId2"/>
    <p:sldId id="256" r:id="rId3"/>
    <p:sldId id="257" r:id="rId4"/>
    <p:sldId id="258" r:id="rId5"/>
    <p:sldId id="259" r:id="rId6"/>
    <p:sldId id="260" r:id="rId7"/>
    <p:sldId id="261" r:id="rId8"/>
    <p:sldId id="262" r:id="rId9"/>
    <p:sldId id="284" r:id="rId10"/>
    <p:sldId id="263" r:id="rId11"/>
    <p:sldId id="319" r:id="rId12"/>
    <p:sldId id="320" r:id="rId13"/>
    <p:sldId id="271" r:id="rId14"/>
    <p:sldId id="274" r:id="rId15"/>
    <p:sldId id="270" r:id="rId16"/>
    <p:sldId id="273" r:id="rId17"/>
    <p:sldId id="283" r:id="rId18"/>
    <p:sldId id="269" r:id="rId19"/>
    <p:sldId id="276" r:id="rId20"/>
    <p:sldId id="268" r:id="rId21"/>
    <p:sldId id="275" r:id="rId22"/>
    <p:sldId id="278" r:id="rId23"/>
    <p:sldId id="267" r:id="rId24"/>
    <p:sldId id="277" r:id="rId25"/>
    <p:sldId id="317" r:id="rId26"/>
    <p:sldId id="265" r:id="rId27"/>
    <p:sldId id="266" r:id="rId28"/>
    <p:sldId id="318" r:id="rId29"/>
    <p:sldId id="264" r:id="rId30"/>
    <p:sldId id="281" r:id="rId31"/>
    <p:sldId id="280"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 clrIdx="0">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0724" autoAdjust="0"/>
  </p:normalViewPr>
  <p:slideViewPr>
    <p:cSldViewPr snapToGrid="0">
      <p:cViewPr varScale="1">
        <p:scale>
          <a:sx n="92" d="100"/>
          <a:sy n="92" d="100"/>
        </p:scale>
        <p:origin x="12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116FD04-1EEA-41DB-B297-A4923449A46D}" type="datetimeFigureOut">
              <a:rPr lang="he-IL" smtClean="0"/>
              <a:t>כ"ג/ניסן/תשפ"ו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CDFE541-0359-4717-8044-D8BEEE25B636}" type="slidenum">
              <a:rPr lang="he-IL" smtClean="0"/>
              <a:t>‹#›</a:t>
            </a:fld>
            <a:endParaRPr lang="he-IL"/>
          </a:p>
        </p:txBody>
      </p:sp>
    </p:spTree>
    <p:extLst>
      <p:ext uri="{BB962C8B-B14F-4D97-AF65-F5344CB8AC3E}">
        <p14:creationId xmlns:p14="http://schemas.microsoft.com/office/powerpoint/2010/main" val="3294196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kern="1200" baseline="0" dirty="0">
                <a:solidFill>
                  <a:schemeClr val="tx1"/>
                </a:solidFill>
                <a:latin typeface="+mn-lt"/>
                <a:ea typeface="+mn-ea"/>
                <a:cs typeface="+mn-cs"/>
              </a:rPr>
              <a:t>הפרק עוסק בקשר בין תופעות אסטרונומיות (הקפת כדור הארץ את השמש, סיבוב כדור הארץ סביב צירו והקפת הירח את כדור הארץ) לבין פרקי הזמן שנה, יממה וחודש בהתאמה. ציוני הדרך על פי תוכנית הלימודים</a:t>
            </a:r>
            <a:r>
              <a:rPr lang="en-US" sz="1200" b="0" i="0" u="none" strike="noStrike" kern="1200" baseline="0" dirty="0">
                <a:solidFill>
                  <a:schemeClr val="tx1"/>
                </a:solidFill>
                <a:latin typeface="+mn-lt"/>
                <a:ea typeface="+mn-ea"/>
                <a:cs typeface="+mn-cs"/>
              </a:rPr>
              <a:t> </a:t>
            </a:r>
            <a:r>
              <a:rPr lang="he-IL" sz="1200" b="0" i="0" u="none" strike="noStrike" kern="1200" baseline="0" dirty="0">
                <a:solidFill>
                  <a:schemeClr val="tx1"/>
                </a:solidFill>
                <a:latin typeface="+mn-lt"/>
                <a:ea typeface="+mn-ea"/>
                <a:cs typeface="+mn-cs"/>
              </a:rPr>
              <a:t>הם: לוחות שנה: כללי, עברי, מוסלמי. הערה: יש לחזור על תופעות מחזוריות: יום, לילה, יממה, חודש ושנה.</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buNone/>
            </a:pPr>
            <a:r>
              <a:rPr lang="he-IL" dirty="0">
                <a:effectLst/>
              </a:rPr>
              <a:t>מטרת השיח היא לעזור לתלמידים להבין </a:t>
            </a:r>
            <a:r>
              <a:rPr lang="he-IL" b="1" dirty="0">
                <a:effectLst/>
              </a:rPr>
              <a:t>כיצד זריחת השמש ושקיעתה קשורות ליום וללילה. </a:t>
            </a:r>
            <a:r>
              <a:rPr lang="he-IL" dirty="0">
                <a:effectLst/>
              </a:rPr>
              <a:t>התלמידים מתבקשים:</a:t>
            </a:r>
            <a:endParaRPr lang="he-IL" dirty="0"/>
          </a:p>
          <a:p>
            <a:pPr>
              <a:buFont typeface="Arial" panose="020B0604020202020204" pitchFamily="34" charset="0"/>
              <a:buNone/>
            </a:pPr>
            <a:r>
              <a:rPr lang="he-IL" dirty="0">
                <a:effectLst/>
              </a:rPr>
              <a:t>לקשר בין חוויות אישיות (צפייה בזריחה/בשקיעה) לבין תופעה מדעית</a:t>
            </a:r>
            <a:endParaRPr lang="he-IL" dirty="0"/>
          </a:p>
          <a:p>
            <a:pPr>
              <a:buFont typeface="Arial" panose="020B0604020202020204" pitchFamily="34" charset="0"/>
              <a:buNone/>
            </a:pPr>
            <a:r>
              <a:rPr lang="he-IL" dirty="0">
                <a:effectLst/>
              </a:rPr>
              <a:t>להבין את הקשר בין המילים זריחה ומזרח מערב וערב.</a:t>
            </a:r>
            <a:endParaRPr lang="he-IL" dirty="0"/>
          </a:p>
          <a:p>
            <a:pPr>
              <a:buFont typeface="Arial" panose="020B0604020202020204" pitchFamily="34" charset="0"/>
              <a:buNone/>
            </a:pPr>
            <a:r>
              <a:rPr lang="he-IL" dirty="0">
                <a:effectLst/>
              </a:rPr>
              <a:t>לזהות את הקשר בין תנועת השמש הנראית לנו לבין מחזור היממה</a:t>
            </a:r>
            <a:endParaRPr lang="he-IL" dirty="0"/>
          </a:p>
          <a:p>
            <a:endParaRPr lang="he-IL" dirty="0"/>
          </a:p>
          <a:p>
            <a:r>
              <a:rPr lang="he-IL" dirty="0"/>
              <a:t>תשובות: 2. בבוקר אנו רואים את השמש מופיעה בצד מזרח – זוהי הזריחה. 3. בערב רואים את השמש נעלמת בצד מערב – זהו הערב שבו מתרחש השקיעה. 4: מטרת השאלה היא בירור ידע מוקדם. יש לאסוף תשובות. ההסבר יתברר בהמשך תהליך הלמידה.</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10</a:t>
            </a:fld>
            <a:endParaRPr lang="he-IL"/>
          </a:p>
        </p:txBody>
      </p:sp>
    </p:spTree>
    <p:extLst>
      <p:ext uri="{BB962C8B-B14F-4D97-AF65-F5344CB8AC3E}">
        <p14:creationId xmlns:p14="http://schemas.microsoft.com/office/powerpoint/2010/main" val="215608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CCA6-104F-2A38-4E36-AC8DC3F6925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AFE00F2-887F-2EE4-07A3-B832949D58A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9AAD80D-68C7-76AA-A996-A5B517F9E46F}"/>
              </a:ext>
            </a:extLst>
          </p:cNvPr>
          <p:cNvSpPr>
            <a:spLocks noGrp="1"/>
          </p:cNvSpPr>
          <p:nvPr>
            <p:ph type="body" idx="1"/>
          </p:nvPr>
        </p:nvSpPr>
        <p:spPr/>
        <p:txBody>
          <a:bodyPr/>
          <a:lstStyle/>
          <a:p>
            <a:r>
              <a:rPr lang="he-IL" dirty="0"/>
              <a:t>המשימה נועדה להמחיש את ההסבר להיווצרות יום ולילה באמצעות התנסות במודל ממשי. הגלובוס מייצג את כדור הארץ ומנורת שולחן חזקה מייצגת את השמש. יש להצמיד את המדבקה שמראה את המיקום של ישראל במקום המתאים על הגלובוס. המנורה נשארת במקום קבוע ורק הגלובוס מסתובב ממערב למזרח (בדומה לתנועת הסיבוב של כדור הארץ). מעמידים את הגלובוס במרכז שושנת הרוחות.</a:t>
            </a:r>
          </a:p>
          <a:p>
            <a:r>
              <a:rPr lang="he-IL" dirty="0"/>
              <a:t>בזמן שכדור הארץ מתקדם במסלולו סביב השמש, הוא מסתובב גם על צירו. הסיבוב על הציר מול השמש יוצר על פני כדור הארץ את חילופי האור והחושך הנקראים יום ולילה.</a:t>
            </a:r>
          </a:p>
          <a:p>
            <a:r>
              <a:rPr lang="he-IL" dirty="0"/>
              <a:t>תשובות: 3. יום, 4. ערב, 5. לילה, 6. תחילת הבוקר, 7. יום ולילה נוצרים מסיבוב כדורה ארץ סביב צירו. השמש מאירה את הצד של כדור הארץ הפונה אליה.</a:t>
            </a:r>
          </a:p>
          <a:p>
            <a:endParaRPr lang="he-IL" dirty="0"/>
          </a:p>
          <a:p>
            <a:endParaRPr lang="he-IL" dirty="0"/>
          </a:p>
          <a:p>
            <a:pPr algn="r"/>
            <a:r>
              <a:rPr lang="he-IL" dirty="0"/>
              <a:t>תשובות לשאלות 4-1 אוריינות מדעית: </a:t>
            </a:r>
            <a:r>
              <a:rPr lang="he-IL" sz="1800" b="0" i="0" u="none" strike="noStrike" baseline="0" dirty="0">
                <a:latin typeface="FbSpoiler-Regular"/>
              </a:rPr>
              <a:t>1. את כדור הארץ 2. את השמש 3. את סיבוב כדור הארץ סביב צירו ממערב למזרח. 4. כאשר בישראל השעה 12:00 בצהריים, במזרח ארצות הברית השעה תהיה 05:00 בבוקר בגלל פער של 7 שעות אחורה מאזור הזמן של ישראל. ביפן, יש פער של 7 שעות קדימה מאזור הזמן של ישראל, ולכן השעה תהיה 19:00 בערב.</a:t>
            </a:r>
            <a:endParaRPr lang="he-IL" dirty="0"/>
          </a:p>
          <a:p>
            <a:endParaRPr lang="he-IL" dirty="0"/>
          </a:p>
          <a:p>
            <a:r>
              <a:rPr lang="he-IL" dirty="0"/>
              <a:t>לסיכום לעשות קליק ולהקריא את קטע המידע אוריינות מדעית: מהמודל למציאות.</a:t>
            </a:r>
          </a:p>
          <a:p>
            <a:r>
              <a:rPr lang="he-IL" dirty="0"/>
              <a:t>חשוב לערוך העברה מן המודל אל המציאות: הגלובוס מייצג את כדור הארץ, המנורה מייצגת את השמש, ותנועת הגלובוס משמאל לימין מייצגת את סיבוב כדור הארץ על צירו ממערב למזרח. ייתכן שתלמידים אחדים לא יפנימו את העובדה שסיבוב כדור הארץ על צירו הוא ממערב למזרח, ועל כן יתקשו לראות את האנלוגיה לכך בסיבוב הגלובוס משמאל לימין. כדי להבין את המשמעות של כיוון הסיבוב נחוצה תפיסה מרחבית מפותחת, ועל כן אין להאריך בהסברים אם התלמידים מתקשים. בשלב זה אפשר להסתפק רק בהכרת העובדה שכיוון הסיבוב הוא ממערב למזרח.</a:t>
            </a:r>
          </a:p>
        </p:txBody>
      </p:sp>
      <p:sp>
        <p:nvSpPr>
          <p:cNvPr id="4" name="מציין מיקום של מספר שקופית 3">
            <a:extLst>
              <a:ext uri="{FF2B5EF4-FFF2-40B4-BE49-F238E27FC236}">
                <a16:creationId xmlns:a16="http://schemas.microsoft.com/office/drawing/2014/main" id="{A76EFC4D-C93E-7FF5-B3F6-B88138898C67}"/>
              </a:ext>
            </a:extLst>
          </p:cNvPr>
          <p:cNvSpPr>
            <a:spLocks noGrp="1"/>
          </p:cNvSpPr>
          <p:nvPr>
            <p:ph type="sldNum" sz="quarter" idx="5"/>
          </p:nvPr>
        </p:nvSpPr>
        <p:spPr/>
        <p:txBody>
          <a:bodyPr/>
          <a:lstStyle/>
          <a:p>
            <a:fld id="{6CDFE541-0359-4717-8044-D8BEEE25B636}" type="slidenum">
              <a:rPr lang="he-IL" smtClean="0"/>
              <a:t>11</a:t>
            </a:fld>
            <a:endParaRPr lang="he-IL"/>
          </a:p>
        </p:txBody>
      </p:sp>
    </p:spTree>
    <p:extLst>
      <p:ext uri="{BB962C8B-B14F-4D97-AF65-F5344CB8AC3E}">
        <p14:creationId xmlns:p14="http://schemas.microsoft.com/office/powerpoint/2010/main" val="180780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A5313-CC52-2B40-9BBB-B92752A83D2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E10EC12-5D68-DD5A-5533-5194286DEC2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A7ADB8D-DC27-1909-EB70-82F6A2E840EA}"/>
              </a:ext>
            </a:extLst>
          </p:cNvPr>
          <p:cNvSpPr>
            <a:spLocks noGrp="1"/>
          </p:cNvSpPr>
          <p:nvPr>
            <p:ph type="body" idx="1"/>
          </p:nvPr>
        </p:nvSpPr>
        <p:spPr/>
        <p:txBody>
          <a:bodyPr/>
          <a:lstStyle/>
          <a:p>
            <a:r>
              <a:rPr lang="he-IL" dirty="0"/>
              <a:t>חשוב לערוך העברה מן המודל אל המציאות: הגלובוס מייצג את כדור הארץ, המנורה מייצגת את השמש, ותנועת הגלובוס משמאל לימין מייצגת את סיבוב כדור הארץ על צירו ממערב למזרח. ייתכן שתלמידים אחדים לא יפנימו את העובדה שסיבוב כדור הארץ על צירו הוא ממערב למזרח, ועל כן יתקשו לראות את האנלוגיה לכך בסיבוב הגלובוס משמאל לימין. כדי להבין את המשמעות של כיוון הסיבוב נחוצה תפיסה מרחבית מפותחת, ועל כן אין להאריך בהסברים אם התלמידים מתקשים. בשלב זה אפשר להסתפק רק בהכרת העובדה שכיוון הסיבוב הוא ממערב למזרח.</a:t>
            </a:r>
          </a:p>
        </p:txBody>
      </p:sp>
      <p:sp>
        <p:nvSpPr>
          <p:cNvPr id="4" name="מציין מיקום של מספר שקופית 3">
            <a:extLst>
              <a:ext uri="{FF2B5EF4-FFF2-40B4-BE49-F238E27FC236}">
                <a16:creationId xmlns:a16="http://schemas.microsoft.com/office/drawing/2014/main" id="{9E27722D-C452-4C64-B39E-EE0BCFEB4EB6}"/>
              </a:ext>
            </a:extLst>
          </p:cNvPr>
          <p:cNvSpPr>
            <a:spLocks noGrp="1"/>
          </p:cNvSpPr>
          <p:nvPr>
            <p:ph type="sldNum" sz="quarter" idx="5"/>
          </p:nvPr>
        </p:nvSpPr>
        <p:spPr/>
        <p:txBody>
          <a:bodyPr/>
          <a:lstStyle/>
          <a:p>
            <a:fld id="{6CDFE541-0359-4717-8044-D8BEEE25B636}" type="slidenum">
              <a:rPr lang="he-IL" smtClean="0"/>
              <a:t>12</a:t>
            </a:fld>
            <a:endParaRPr lang="he-IL"/>
          </a:p>
        </p:txBody>
      </p:sp>
    </p:spTree>
    <p:extLst>
      <p:ext uri="{BB962C8B-B14F-4D97-AF65-F5344CB8AC3E}">
        <p14:creationId xmlns:p14="http://schemas.microsoft.com/office/powerpoint/2010/main" val="121427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bSpoiler-Regular"/>
              </a:rPr>
              <a:t>קטע המידע מתייחס לאורכי היום והלילה. הקטע נועד להדגיש את העובדה שמשך היממה הוא מדויק וקבוע. הוא אינו משתנה בהשפעת חילופי העונות. תמיד יש ביממה 24 שעות.</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שינויי אורך היום והלילה נגרמים בגלל הנטייה של ציר כדור הארץ ביחס למסלולו סביב השמש. כדור הארץ נטוי בזווית ביחס למישור המסלול שלו סביב השמש. בגלל נטייה זו, במהלך השנה כדור הארץ מקבל כמויות שונות של אור</a:t>
            </a: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שמש באזורים שונים שלו. בקיץ - החצי של כדור הארץ הפונה אל השמש מקבל יותר אור שמש, ולכן היום ארוך יותר והלילה קצר יותר. בחורף – החצי של כדור הארץ שמפנה גב אל השמש מקבל פחות אור שמש, ולכן היום קצר יותר</a:t>
            </a: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והלילה ארוך יותר. בסתיו ובאביב - כמות האור שמגיעה לכל חצי כדור היא יחסית שווה, ולכן היום והלילה כמעט שווים באורכם. הנטייה הזו גורמת לשינויי עונות ולשינויי אורך היום והלילה.</a:t>
            </a:r>
          </a:p>
          <a:p>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תשובות: 1. כשכדור הארץ מסתובב סביב צירו רק האזורים שפונים אל השמש מוארים. 2: בגלל סיבוב כדור הארץ סביב צירו.</a:t>
            </a:r>
          </a:p>
          <a:p>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לסיכום לעשות קליק ולהקריא את הפסקה על היום הארוך והקצר בחצי הכדור הצפוני</a:t>
            </a:r>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13</a:t>
            </a:fld>
            <a:endParaRPr lang="he-IL"/>
          </a:p>
        </p:txBody>
      </p:sp>
    </p:spTree>
    <p:extLst>
      <p:ext uri="{BB962C8B-B14F-4D97-AF65-F5344CB8AC3E}">
        <p14:creationId xmlns:p14="http://schemas.microsoft.com/office/powerpoint/2010/main" val="310173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אנו רואים את תנועת השמש המדומה בשמיים בגלל סיבוב כדור הארץ על צירו. כאשר כדור הארץ מסתובב ממערב למזרח, נראה כאילו השמש נעה ממזרח למערב בשמיים. למעשה, השמש עומדת במקום יחסית לכדור הארץ וסיבוב</a:t>
            </a:r>
          </a:p>
          <a:p>
            <a:r>
              <a:rPr lang="he-IL" dirty="0"/>
              <a:t>כדור הארץ על צירו גורם לנו לראות כאילו השמש נעה בשמיים. בגלל הרושם הזה, הקדמונים האמינו שכדור הארץ נמצא במרכז והשמש מקיפה אותו.</a:t>
            </a:r>
          </a:p>
          <a:p>
            <a:endParaRPr lang="he-IL" dirty="0"/>
          </a:p>
          <a:p>
            <a:r>
              <a:rPr lang="he-IL" dirty="0"/>
              <a:t>חשוב להזכיר שהתנועה (המדומה) של השמש בשמיים יוצרת את האשליה, שכך נוצרים היום והלילה. התפיסה האינטואיטיבית שלפיה השמש מקיפה את כדור הארץ, וכי כתוצאה מכך מתחלפים האור והחושך על פני כדור הארץ, היא תפיסה שלטת בקרב ילדים. על כן חשוב להתייחס אליה כבר בתחילת הפרק כבסיס להמשך התפתחות הלמידה. הטיפול בתפיסה נעשה באמצעות התנסות במודל ממשי שבו מאירים באמצעות מנורת שולחן גלובוס המסתובב על צירו. ההתנסות מניחה את הבסיס להבנה כי השמש אינה נעלמת עם בוא הלילה, אלא פשוט נסתרת מעינינו; ואף על פי שאיננו יכולים לראותה, היא נמצאת בחלל במלוא אורה וזוהרה, ומאירה אזור אחר של כדור הארץ!</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14</a:t>
            </a:fld>
            <a:endParaRPr lang="he-IL"/>
          </a:p>
        </p:txBody>
      </p:sp>
    </p:spTree>
    <p:extLst>
      <p:ext uri="{BB962C8B-B14F-4D97-AF65-F5344CB8AC3E}">
        <p14:creationId xmlns:p14="http://schemas.microsoft.com/office/powerpoint/2010/main" val="182033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הפעילות היא לאפשר לתלמידים </a:t>
            </a:r>
            <a:r>
              <a:rPr lang="he-IL" b="1" dirty="0"/>
              <a:t>להכיר את פרק הזמן "יממה"</a:t>
            </a:r>
            <a:r>
              <a:rPr lang="he-IL" dirty="0"/>
              <a:t>, להבין שהוא נובע מסיבוב כדור הארץ סביב צירו, וללמוד כיצד היממה מתחלקת לפרקי זמן קטנים יותר - </a:t>
            </a:r>
            <a:r>
              <a:rPr lang="he-IL" b="1" dirty="0"/>
              <a:t>שעה, דקה ושנייה</a:t>
            </a:r>
            <a:r>
              <a:rPr lang="he-IL" dirty="0"/>
              <a:t>. בנוסף, הפעילות נועדה לפתח הבנה של </a:t>
            </a:r>
            <a:r>
              <a:rPr lang="he-IL" b="1" dirty="0"/>
              <a:t>אופן מדידת הזמן</a:t>
            </a:r>
            <a:r>
              <a:rPr lang="he-IL" dirty="0"/>
              <a:t> באמצעות שעונים, ולהראות כיצד בני האדם משתמשים באמצעים טכנולוגיים כדי לארגן את חיי היום‑יום.</a:t>
            </a:r>
          </a:p>
          <a:p>
            <a:endParaRPr lang="he-IL" dirty="0"/>
          </a:p>
          <a:p>
            <a:r>
              <a:rPr lang="he-IL" dirty="0"/>
              <a:t>תשובות: 3. 24 שעות, 48 שעות 4. מהמילה שעה . 5 . 16 שעות 6: לא. משך היממה הוא תמיד 24 שעות.</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15</a:t>
            </a:fld>
            <a:endParaRPr lang="he-IL"/>
          </a:p>
        </p:txBody>
      </p:sp>
    </p:spTree>
    <p:extLst>
      <p:ext uri="{BB962C8B-B14F-4D97-AF65-F5344CB8AC3E}">
        <p14:creationId xmlns:p14="http://schemas.microsoft.com/office/powerpoint/2010/main" val="129366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 תורמת להבנת מושג היממה, להיכרות עם חלוקת הזמן (שעה, דקה, שנייה), ולהבנה שהמדידה של זמן מבוססת על תופעה טבעית - סיבוב כדור הארץ. בנוסף, היא מחזקת שימוש בשעונים, אוריינות זמן ויכולת לתכנן ולארגן את סדר היום וכמובן מחזקת אוריינות שפתית.</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16</a:t>
            </a:fld>
            <a:endParaRPr lang="he-IL"/>
          </a:p>
        </p:txBody>
      </p:sp>
    </p:spTree>
    <p:extLst>
      <p:ext uri="{BB962C8B-B14F-4D97-AF65-F5344CB8AC3E}">
        <p14:creationId xmlns:p14="http://schemas.microsoft.com/office/powerpoint/2010/main" val="20488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כדור הארץ והחלל. </a:t>
            </a:r>
            <a:r>
              <a:rPr lang="he-IL" b="0" i="0" dirty="0">
                <a:effectLst/>
                <a:latin typeface="Almoni Neue DL 4.0 AAA"/>
              </a:rPr>
              <a:t>המשימה עוסקת ביממה במקומות שונים בעולם. התלמידים חוקרים בדרך משחקית מהי השעה אצל ילדים המתגוררים במקומות שונים בעולם, כאשר השעה בישראל היא חמש אחר הצוהריים.</a:t>
            </a:r>
            <a:r>
              <a:rPr lang="he-IL" b="1" dirty="0"/>
              <a:t> </a:t>
            </a:r>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17</a:t>
            </a:fld>
            <a:endParaRPr lang="he-IL"/>
          </a:p>
        </p:txBody>
      </p:sp>
    </p:spTree>
    <p:extLst>
      <p:ext uri="{BB962C8B-B14F-4D97-AF65-F5344CB8AC3E}">
        <p14:creationId xmlns:p14="http://schemas.microsoft.com/office/powerpoint/2010/main" val="310929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משימה זו נשענת על הידע המוקדם שנלמד במשימה "היום והלילה" ומזמנת חקר שעות בעולם לפי מיקום הארצות והערים בכדור הארץ ביחס לישראל.</a:t>
            </a:r>
          </a:p>
          <a:p>
            <a:r>
              <a:rPr lang="he-IL" dirty="0">
                <a:effectLst/>
              </a:rPr>
              <a:t>המשימה הזו בנויה בצורה שמחברת בין ידע גאוגרפי, מיומנויות חקירה, אוריינות זמן ויכולת ארגון ידע. באמצעותה התלמיד יוכל להבין כיצד הפרשי זמן בין מדינות משפיעים על תכנון פעילויות, ומפתח  אצלו את  היכולת להשתמש במידע על אזורי זמן לצורך קבלת החלטות וניהול זמן יעיל - בדומה למה שנדרש בעולם האמיתי (למשל, תיאום נסיעות, שיחות, פגישות).</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18</a:t>
            </a:fld>
            <a:endParaRPr lang="he-IL"/>
          </a:p>
        </p:txBody>
      </p:sp>
    </p:spTree>
    <p:extLst>
      <p:ext uri="{BB962C8B-B14F-4D97-AF65-F5344CB8AC3E}">
        <p14:creationId xmlns:p14="http://schemas.microsoft.com/office/powerpoint/2010/main" val="223318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effectLst/>
              </a:rPr>
              <a:t>מטרת השיח היא להבין </a:t>
            </a:r>
            <a:r>
              <a:rPr lang="he-IL" b="1" dirty="0">
                <a:effectLst/>
              </a:rPr>
              <a:t>מהו חודש</a:t>
            </a:r>
            <a:r>
              <a:rPr lang="he-IL" dirty="0">
                <a:effectLst/>
              </a:rPr>
              <a:t> ומהו הבסיס הטבעי לקביעתו, באמצעות זיהוי הגוף השמיימי שמלווה את כדור הארץ - </a:t>
            </a:r>
            <a:r>
              <a:rPr lang="he-IL" b="1" dirty="0">
                <a:effectLst/>
              </a:rPr>
              <a:t>הירח</a:t>
            </a:r>
            <a:r>
              <a:rPr lang="he-IL" dirty="0">
                <a:effectLst/>
              </a:rPr>
              <a:t> - והקשר בין תנועתו לבין פרק הזמן "חודש". השיח מעודד את התלמידים:</a:t>
            </a:r>
            <a:endParaRPr lang="he-IL" dirty="0"/>
          </a:p>
          <a:p>
            <a:r>
              <a:rPr lang="he-IL" dirty="0">
                <a:effectLst/>
              </a:rPr>
              <a:t>לזהות את הירח כגוף שמלווה את כדור הארץ, להבין שהחודש נקבע על‑פי מחזוריות תנועת הירח ולקשר בין תופעה טבעית לבין יחידת זמן שאנו משתמשים בה ביומיום.</a:t>
            </a:r>
            <a:endParaRPr lang="he-IL" dirty="0"/>
          </a:p>
          <a:p>
            <a:r>
              <a:rPr lang="he-IL" dirty="0">
                <a:effectLst/>
              </a:rPr>
              <a:t>בקיצור, השיח מחבר בין </a:t>
            </a:r>
            <a:r>
              <a:rPr lang="he-IL" b="1" dirty="0">
                <a:effectLst/>
              </a:rPr>
              <a:t>תופעות אסטרונומיות</a:t>
            </a:r>
            <a:r>
              <a:rPr lang="he-IL" dirty="0">
                <a:effectLst/>
              </a:rPr>
              <a:t> לבין </a:t>
            </a:r>
            <a:r>
              <a:rPr lang="he-IL" b="1" dirty="0">
                <a:effectLst/>
              </a:rPr>
              <a:t>מושגי זמן</a:t>
            </a:r>
            <a:r>
              <a:rPr lang="he-IL" dirty="0">
                <a:effectLst/>
              </a:rPr>
              <a:t> שהתלמידים מכירים.</a:t>
            </a:r>
            <a:endParaRPr lang="he-IL" dirty="0"/>
          </a:p>
          <a:p>
            <a:endParaRPr lang="he-IL" dirty="0"/>
          </a:p>
          <a:p>
            <a:r>
              <a:rPr lang="he-IL" dirty="0"/>
              <a:t>חלק זה מזמן מפגש עם הירח כגוף המקיף את כדור הארץ בתנועתו בחלל והקשר של תנועה זו לפרקי הזמן הקרויים: חודש ירחי ושנה יְְרֵֵחִִית. בנוסף הפרק דן במשמעות המדעית התרבותית שיש למושגים שנה יְְרֵֵחִִית ושנה שמשית ובלוחות השנה.</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19</a:t>
            </a:fld>
            <a:endParaRPr lang="he-IL"/>
          </a:p>
        </p:txBody>
      </p:sp>
    </p:spTree>
    <p:extLst>
      <p:ext uri="{BB962C8B-B14F-4D97-AF65-F5344CB8AC3E}">
        <p14:creationId xmlns:p14="http://schemas.microsoft.com/office/powerpoint/2010/main" val="120223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השיח היא לעורר אצל התלמידים מודעות לחשיבות של לוח השנה בחיי היום‑יום, להבין כיצד אנו משתמשים בו לתכנון פעילויות ואירועים, ולפתוח דיון על האופן שבו בני האדם קבעו את יחידות הזמן - יממה, חודש ושנה</a:t>
            </a:r>
            <a:r>
              <a:rPr lang="en-US" dirty="0"/>
              <a:t> </a:t>
            </a:r>
            <a:r>
              <a:rPr lang="he-IL" dirty="0"/>
              <a:t>על בסיס תופעות טבע.</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a:t>
            </a:fld>
            <a:endParaRPr lang="he-IL"/>
          </a:p>
        </p:txBody>
      </p:sp>
    </p:spTree>
    <p:extLst>
      <p:ext uri="{BB962C8B-B14F-4D97-AF65-F5344CB8AC3E}">
        <p14:creationId xmlns:p14="http://schemas.microsoft.com/office/powerpoint/2010/main" val="291621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בפעילות זו עוקבים התלמידים אחר מופע הירח שמשתנה במהלך החודש ושהתופעה חוזרת על עצמה באופן מדויק חודש בחודשו.</a:t>
            </a:r>
          </a:p>
          <a:p>
            <a:r>
              <a:rPr lang="he-IL" dirty="0"/>
              <a:t>שימו לב: להבנת המושג מופעי ירח נדרשת תשתית מושגית בסיסית כגון: מקור אור, גוף מאיר, גוף מואר, החזרת אור. מושגים אלה נלמדים בכיתה ו. בכיתה ה מוצע להסתפק בהבנה האינטואיטיבית של המושגים.</a:t>
            </a:r>
          </a:p>
          <a:p>
            <a:endParaRPr lang="he-IL" dirty="0"/>
          </a:p>
          <a:p>
            <a:r>
              <a:rPr lang="he-IL" dirty="0"/>
              <a:t>2. מופע הירח הולך וזורח (מתמלא). 3. מופע הירח הולך וגורע (מחסיר). 4. צורת סהר דק. 5. התופעה חוזרת על עצמה. לדוגמה: מירח מלא לירח מלא.</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20</a:t>
            </a:fld>
            <a:endParaRPr lang="he-IL"/>
          </a:p>
        </p:txBody>
      </p:sp>
    </p:spTree>
    <p:extLst>
      <p:ext uri="{BB962C8B-B14F-4D97-AF65-F5344CB8AC3E}">
        <p14:creationId xmlns:p14="http://schemas.microsoft.com/office/powerpoint/2010/main" val="368027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מטרת הפעילות היא המשגה של ידע באמצעות שאלות על קטע מידע </a:t>
            </a:r>
            <a:r>
              <a:rPr lang="he-IL" b="1" dirty="0"/>
              <a:t>כיצד נקבע פרק הזמן "חודש"</a:t>
            </a:r>
            <a:r>
              <a:rPr lang="he-IL" dirty="0"/>
              <a:t> על‑פי תופעה טבעית - </a:t>
            </a:r>
            <a:r>
              <a:rPr lang="he-IL" b="1" dirty="0"/>
              <a:t>מחזור מופעי הירח</a:t>
            </a:r>
            <a:r>
              <a:rPr lang="he-IL" dirty="0"/>
              <a:t> – ולהסיק שמדובר בתופעה מחזורית שחוזרת על עצמה מדי חודש.</a:t>
            </a:r>
          </a:p>
          <a:p>
            <a:endParaRPr lang="he-IL" dirty="0"/>
          </a:p>
          <a:p>
            <a:r>
              <a:rPr lang="he-IL" dirty="0"/>
              <a:t>תשובות: 1. 29.5 ימים, 2. תחילת כל חודש חדש נקבעת לפי המולד – הרגע שבו הירח החדש מתחיל את מחזורו ומופיע כקו דק בשמים. 3. הירח מואר על ידי אור השמש והאור מוחזר אלינו.</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21</a:t>
            </a:fld>
            <a:endParaRPr lang="he-IL"/>
          </a:p>
        </p:txBody>
      </p:sp>
    </p:spTree>
    <p:extLst>
      <p:ext uri="{BB962C8B-B14F-4D97-AF65-F5344CB8AC3E}">
        <p14:creationId xmlns:p14="http://schemas.microsoft.com/office/powerpoint/2010/main" val="3204399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בפעילות התלמידים קוראים קטע מידע וממעיינים בתרשים המציג את </a:t>
            </a:r>
            <a:r>
              <a:rPr lang="he-IL" b="1" dirty="0"/>
              <a:t>הקפת הירח את כדור הארץ</a:t>
            </a:r>
            <a:r>
              <a:rPr lang="he-IL" dirty="0"/>
              <a:t> ואת </a:t>
            </a:r>
            <a:r>
              <a:rPr lang="he-IL" b="1" dirty="0"/>
              <a:t>הקפת כדור הארץ והירח את השמש</a:t>
            </a:r>
            <a:r>
              <a:rPr lang="he-IL" dirty="0"/>
              <a:t>, כדי להבין כיצד נקבע </a:t>
            </a:r>
            <a:r>
              <a:rPr lang="he-IL" b="1" dirty="0"/>
              <a:t>החודש הירחי</a:t>
            </a:r>
            <a:r>
              <a:rPr lang="he-IL" dirty="0"/>
              <a:t>. הם לומדים שהחודש מבוסס על משך הזמן שלוקח לירח להשלים הקפה אחת - כ‑29.5 יממות - ושזו תופעה מחזורית המשמשת בסיס ללוחות שנה כמו העברי והמוסלמי.</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22</a:t>
            </a:fld>
            <a:endParaRPr lang="he-IL"/>
          </a:p>
        </p:txBody>
      </p:sp>
    </p:spTree>
    <p:extLst>
      <p:ext uri="{BB962C8B-B14F-4D97-AF65-F5344CB8AC3E}">
        <p14:creationId xmlns:p14="http://schemas.microsoft.com/office/powerpoint/2010/main" val="290969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חלק זה עוסק בלוח השנה הירחי (העברי והמוסלמי) ובקושי הנוצר מהפרש של 11 ימים בין מספר הימים בשנה שמשית לשנה היְְרֵֵחִִית הקצרה יותר. קטע המידע מציג את לוח השנה המשולב (העברי) שנוצר כפתרון לקושי זה. בלוח שנה המשולב (ירחי-שימשי) בכל כמה שנים, נוסף חודש לשנה (אדר ב') זוהי "מעוברת" וזאת כדי להתאים את עונות השנה לאותו זמן בלוח השנה בכל שנה.</a:t>
            </a:r>
          </a:p>
          <a:p>
            <a:endParaRPr lang="he-IL" dirty="0"/>
          </a:p>
          <a:p>
            <a:r>
              <a:rPr lang="he-IL" dirty="0"/>
              <a:t>תשובות: 1: כדור הארץ, הירח והשמש 2: א בתשרי 3: כל כמה שנים מוסיפים לשנה עוד חודש - אדר, כדי לבטל את הפער שנוצר. שנה כזו, שיש בה "אדר א" ו"אדר ב" נקראת "שנה מעוברת". 4: פרק הזמן של שנה נקבע על פי משך הזמן של</a:t>
            </a:r>
          </a:p>
          <a:p>
            <a:r>
              <a:rPr lang="he-IL" dirty="0"/>
              <a:t>הַַקָָּפָָה אחת של כדור הארץ סביב השמש. פרק הזמן של חודש נקבע על פי משך הזמן של הקפה אחת של הירח סביב כדור הארץ. פרק הזמן של יממה נקבע על פי משך הזמן של סיבוב אחד של כדור הארץ על צירו.</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23</a:t>
            </a:fld>
            <a:endParaRPr lang="he-IL"/>
          </a:p>
        </p:txBody>
      </p:sp>
    </p:spTree>
    <p:extLst>
      <p:ext uri="{BB962C8B-B14F-4D97-AF65-F5344CB8AC3E}">
        <p14:creationId xmlns:p14="http://schemas.microsoft.com/office/powerpoint/2010/main" val="1629149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המשגה: לוח </a:t>
            </a:r>
            <a:r>
              <a:rPr lang="he-IL" dirty="0"/>
              <a:t>השנה המוסלמי מבוסס על שנה ירחית. לוח השנה העברי מבוסס על שנה ירחית ושנה שמשית.</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24</a:t>
            </a:fld>
            <a:endParaRPr lang="he-IL"/>
          </a:p>
        </p:txBody>
      </p:sp>
    </p:spTree>
    <p:extLst>
      <p:ext uri="{BB962C8B-B14F-4D97-AF65-F5344CB8AC3E}">
        <p14:creationId xmlns:p14="http://schemas.microsoft.com/office/powerpoint/2010/main" val="509509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כדור הארץ והחלל. </a:t>
            </a:r>
            <a:r>
              <a:rPr lang="he-IL" b="0" i="0" dirty="0">
                <a:effectLst/>
                <a:latin typeface="Almoni Neue DL 4.0 AAA"/>
              </a:rPr>
              <a:t>המשימה "חדר בריחה – שאלה של </a:t>
            </a:r>
            <a:r>
              <a:rPr lang="he-IL" b="0" i="0" dirty="0" err="1">
                <a:effectLst/>
                <a:latin typeface="Almoni Neue DL 4.0 AAA"/>
              </a:rPr>
              <a:t>זמו</a:t>
            </a:r>
            <a:r>
              <a:rPr lang="he-IL" b="0" i="0" dirty="0">
                <a:effectLst/>
                <a:latin typeface="Almoni Neue DL 4.0 AAA"/>
              </a:rPr>
              <a:t>"  עוסקת בקשר בין זמן ובין מצב כדור הארץ והירח בחלל. התלמידים חוקרים את הקשר בדרך משחקית ובאמצעות חידות העוסקות בהבנת המושגים: דקה, שעה, יום, יממה, חודש (מופעי הירח), שנה. </a:t>
            </a:r>
            <a:r>
              <a:rPr kumimoji="0" lang="he-IL" sz="1200" b="0" i="0" u="none" strike="noStrike" kern="1200" cap="none" spc="0" normalizeH="0" baseline="0" noProof="0" dirty="0">
                <a:ln>
                  <a:noFill/>
                </a:ln>
                <a:solidFill>
                  <a:prstClr val="black"/>
                </a:solidFill>
                <a:effectLst/>
                <a:uLnTx/>
                <a:uFillTx/>
                <a:latin typeface="Almoni Neue DL 4.0 AAA"/>
                <a:ea typeface="+mn-ea"/>
                <a:cs typeface="Arial" panose="020B0604020202020204" pitchFamily="34" charset="0"/>
              </a:rPr>
              <a:t>המשימה "הירח מקיף את כדור הארץ – הדמיה"  עוסקת בהקפה המחזורית של כדור הארץ על ידי הירח. התלמידים חוקרים את הקפת הירח בעזרת הדמיה, ומסיקים מדוע הירח נמצא בצורות שונות בימים שונים של החודש (מופעים).</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25</a:t>
            </a:fld>
            <a:endParaRPr lang="he-IL"/>
          </a:p>
        </p:txBody>
      </p:sp>
    </p:spTree>
    <p:extLst>
      <p:ext uri="{BB962C8B-B14F-4D97-AF65-F5344CB8AC3E}">
        <p14:creationId xmlns:p14="http://schemas.microsoft.com/office/powerpoint/2010/main" val="60208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r>
              <a:rPr lang="he-IL" dirty="0"/>
              <a:t>השאלות/המשימות שמופיעות בתבנית זו מיועדות לבדיקת ביצועי הבנה ולפיכך יש להן פוטנציאל להערכה מעצבת.</a:t>
            </a:r>
          </a:p>
          <a:p>
            <a:r>
              <a:rPr lang="he-IL" dirty="0"/>
              <a:t>בניגוד להערכה מסכמת שהיא הערכה לצורך סיכום שלב הלמידה. הערכה מעצבת היא הערכה שבמסגרתה קיים משוב</a:t>
            </a:r>
          </a:p>
          <a:p>
            <a:r>
              <a:rPr lang="he-IL" dirty="0"/>
              <a:t>מתמיד ומתחולל תהליך למידה מתמשך.</a:t>
            </a:r>
          </a:p>
          <a:p>
            <a:endParaRPr lang="he-IL" dirty="0"/>
          </a:p>
          <a:p>
            <a:endParaRPr lang="he-IL" dirty="0"/>
          </a:p>
          <a:p>
            <a:r>
              <a:rPr lang="he-IL" dirty="0"/>
              <a:t>תשובות: 1. תמונות 1 ו 3- כי בשתי התמונות רואים תנועה שחוזרת על עצמה. 2. פעם אחת 3. לוח שנה עברי: ב, ה, ו, ז, ח, י. לוח שנה כללי: א, ג, ד, ט, 4.א: חודש 4.ב: שנה 4.ג: יממה</a:t>
            </a:r>
          </a:p>
          <a:p>
            <a:endParaRPr lang="he-IL" dirty="0"/>
          </a:p>
          <a:p>
            <a:endParaRPr lang="he-IL" dirty="0"/>
          </a:p>
          <a:p>
            <a:r>
              <a:rPr lang="he-IL" dirty="0"/>
              <a:t>תמונה 1: יום ולילה בכדור הארץ ומופע ירח.</a:t>
            </a:r>
          </a:p>
          <a:p>
            <a:r>
              <a:rPr lang="he-IL" dirty="0"/>
              <a:t>תמונה 2: כדור הארץ והירח מוארים על ידי השמש</a:t>
            </a:r>
          </a:p>
          <a:p>
            <a:r>
              <a:rPr lang="he-IL" dirty="0"/>
              <a:t>תמונה 3: מופע ירח.</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26</a:t>
            </a:fld>
            <a:endParaRPr lang="he-IL"/>
          </a:p>
        </p:txBody>
      </p:sp>
    </p:spTree>
    <p:extLst>
      <p:ext uri="{BB962C8B-B14F-4D97-AF65-F5344CB8AC3E}">
        <p14:creationId xmlns:p14="http://schemas.microsoft.com/office/powerpoint/2010/main" val="147977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היגדי הסיכום.</a:t>
            </a:r>
          </a:p>
          <a:p>
            <a:r>
              <a:rPr lang="he-IL" dirty="0"/>
              <a:t>אפשר לבקש מהתלמידים לחבר שאלות להיגדי הסיכום.</a:t>
            </a:r>
          </a:p>
          <a:p>
            <a:r>
              <a:rPr lang="he-IL" dirty="0"/>
              <a:t>השלמת משפטים בעזרת המילים ממחסן המילים.</a:t>
            </a:r>
          </a:p>
          <a:p>
            <a:endParaRPr lang="he-IL" dirty="0"/>
          </a:p>
          <a:p>
            <a:r>
              <a:rPr lang="he-IL" dirty="0"/>
              <a:t>המילים להשלמה לפי סדר המשפטים: שנה, יממות, שנה שמשית, צירו, יום, לילה</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27</a:t>
            </a:fld>
            <a:endParaRPr lang="he-IL"/>
          </a:p>
        </p:txBody>
      </p:sp>
    </p:spTree>
    <p:extLst>
      <p:ext uri="{BB962C8B-B14F-4D97-AF65-F5344CB8AC3E}">
        <p14:creationId xmlns:p14="http://schemas.microsoft.com/office/powerpoint/2010/main" val="3595653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E439-FD51-4638-F69C-B0138B96DB4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EE4DE9E-2F6F-10A7-3872-A5A7DB5E570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F652905-A206-ADD9-2921-22AD86950712}"/>
              </a:ext>
            </a:extLst>
          </p:cNvPr>
          <p:cNvSpPr>
            <a:spLocks noGrp="1"/>
          </p:cNvSpPr>
          <p:nvPr>
            <p:ph type="body" idx="1"/>
          </p:nvPr>
        </p:nvSpPr>
        <p:spPr/>
        <p:txBody>
          <a:bodyPr/>
          <a:lstStyle/>
          <a:p>
            <a:r>
              <a:rPr lang="he-IL" dirty="0"/>
              <a:t>לסיכום הפרק אפשר לבקש מהתלמידים להביא דוגמאות למשימות שבעזרתן אפשר לאמת את היגדי הסיכום.</a:t>
            </a:r>
          </a:p>
          <a:p>
            <a:r>
              <a:rPr lang="he-IL" dirty="0"/>
              <a:t>אפשר לבקש מהתלמידים לחבר שאלות להיגדי הסיכום.</a:t>
            </a:r>
          </a:p>
          <a:p>
            <a:r>
              <a:rPr lang="he-IL" dirty="0"/>
              <a:t>השלמת משפטים בעזרת המילים ממחסן המילים.</a:t>
            </a:r>
          </a:p>
          <a:p>
            <a:endParaRPr lang="he-IL" dirty="0"/>
          </a:p>
          <a:p>
            <a:r>
              <a:rPr lang="he-IL" dirty="0"/>
              <a:t>המילים להשלמה לפי סדר המשפטים: יממה, חודש, חודש יְְרֵֵחִִי, העברי, לוח השנה</a:t>
            </a:r>
          </a:p>
        </p:txBody>
      </p:sp>
      <p:sp>
        <p:nvSpPr>
          <p:cNvPr id="4" name="מציין מיקום של מספר שקופית 3">
            <a:extLst>
              <a:ext uri="{FF2B5EF4-FFF2-40B4-BE49-F238E27FC236}">
                <a16:creationId xmlns:a16="http://schemas.microsoft.com/office/drawing/2014/main" id="{F451AD43-D207-1B7C-D09B-B27D522DFDDB}"/>
              </a:ext>
            </a:extLst>
          </p:cNvPr>
          <p:cNvSpPr>
            <a:spLocks noGrp="1"/>
          </p:cNvSpPr>
          <p:nvPr>
            <p:ph type="sldNum" sz="quarter" idx="5"/>
          </p:nvPr>
        </p:nvSpPr>
        <p:spPr/>
        <p:txBody>
          <a:bodyPr/>
          <a:lstStyle/>
          <a:p>
            <a:fld id="{6CDFE541-0359-4717-8044-D8BEEE25B636}" type="slidenum">
              <a:rPr lang="he-IL" smtClean="0"/>
              <a:t>28</a:t>
            </a:fld>
            <a:endParaRPr lang="he-IL"/>
          </a:p>
        </p:txBody>
      </p:sp>
    </p:spTree>
    <p:extLst>
      <p:ext uri="{BB962C8B-B14F-4D97-AF65-F5344CB8AC3E}">
        <p14:creationId xmlns:p14="http://schemas.microsoft.com/office/powerpoint/2010/main" val="948887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לסיכום הפרק אפשר לבקש מהתלמידים להביא דוגמאות למשימות שבעזרתן אפשר לאמת את המיומנויות שהפעלנו.</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לדוגמה: באיזו משימה קישרנו בין תופעות אסטרונומיות לבין לוחות שנה?.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תשובה: מהו פרק הזמן חודש?, עמודים 194-193.</a:t>
            </a:r>
          </a:p>
          <a:p>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29</a:t>
            </a:fld>
            <a:endParaRPr lang="he-IL"/>
          </a:p>
        </p:txBody>
      </p:sp>
    </p:spTree>
    <p:extLst>
      <p:ext uri="{BB962C8B-B14F-4D97-AF65-F5344CB8AC3E}">
        <p14:creationId xmlns:p14="http://schemas.microsoft.com/office/powerpoint/2010/main" val="213669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חקר לוחות שנה נועד להדגיש את השימוש בהם כאמצעי לתכנון זמן. באמצעותו בני אדם קובעים אירועים אישיים, לאומיים ובינלאומיים.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תשובות: 1.א: חודש ב: שבוע ג: יממה ד: למשל 1.9.2025 , 2: בלוח השנה אפשר למצוא מועדי חגים ואירועים של המדינה, ימים בינלאומיים</a:t>
            </a:r>
          </a:p>
          <a:p>
            <a:r>
              <a:rPr lang="he-IL" dirty="0"/>
              <a:t>3: ימי הולדת, חגים אירועים משפחתיים, חוגים 4: לסייע לנו לארגן ולתכנן אירועים ופעולות לפי זמנים.</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3</a:t>
            </a:fld>
            <a:endParaRPr lang="he-IL"/>
          </a:p>
        </p:txBody>
      </p:sp>
    </p:spTree>
    <p:extLst>
      <p:ext uri="{BB962C8B-B14F-4D97-AF65-F5344CB8AC3E}">
        <p14:creationId xmlns:p14="http://schemas.microsoft.com/office/powerpoint/2010/main" val="2896342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רפלקציה אישית תורמת ללמידה בכך שהיא מאפשרת לתלמיד לעצור, לחשוב על מה שעשה, להבין מה הצליח לו ומה פחות, ולבחור איך להשתפר בפעם הבאה. היא מחזקת מודעות, אחריות ויכולת ללמוד בצורה עצמאית.</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30</a:t>
            </a:fld>
            <a:endParaRPr lang="he-IL"/>
          </a:p>
        </p:txBody>
      </p:sp>
    </p:spTree>
    <p:extLst>
      <p:ext uri="{BB962C8B-B14F-4D97-AF65-F5344CB8AC3E}">
        <p14:creationId xmlns:p14="http://schemas.microsoft.com/office/powerpoint/2010/main" val="428154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המטרה היא לעזור לתלמידים </a:t>
            </a:r>
            <a:r>
              <a:rPr lang="he-IL" b="1" dirty="0"/>
              <a:t>להבחין בין תנועה מחזורית לתנועה שאינה מחזורית</a:t>
            </a:r>
            <a:r>
              <a:rPr lang="he-IL" dirty="0"/>
              <a:t>, באמצעות התבוננות בתמונות (מטוטלת, גלי ים, נדנדה, רכיבה באופניים, תפוח על עץ) והצדקת הבחירה שלהם בעזרת ראיות. השיח נועד לפתח אצלם יכולת </a:t>
            </a:r>
            <a:r>
              <a:rPr lang="he-IL" b="1" dirty="0"/>
              <a:t>לזהות דפוסים חוזרים</a:t>
            </a:r>
            <a:r>
              <a:rPr lang="he-IL" dirty="0"/>
              <a:t>, להסביר את הבחירה שלהם במילים שלהם, ולהבין שתנועה מחזורית היא תנועה שחוזרת על עצמה בצורה קבועה.</a:t>
            </a:r>
          </a:p>
          <a:p>
            <a:r>
              <a:rPr lang="he-IL" dirty="0"/>
              <a:t>מוצע להתייחס למושג </a:t>
            </a:r>
            <a:r>
              <a:rPr lang="he-IL" b="1" dirty="0"/>
              <a:t>מחזוריות</a:t>
            </a:r>
            <a:r>
              <a:rPr lang="he-IL" dirty="0"/>
              <a:t> ולהקשרים נוספים שלו. (כגון: מחזור המים בטבע, מחזור החיים של הצמחים ובעלי החיים).</a:t>
            </a:r>
          </a:p>
          <a:p>
            <a:r>
              <a:rPr lang="he-IL" dirty="0"/>
              <a:t>תשובות מימין לשמאל: מטוטלת, גלים בים, נדנדה. תנועה החוזרת על עצמה באופן קבוע, נקראת תנועה מַַחזורית.</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4</a:t>
            </a:fld>
            <a:endParaRPr lang="he-IL"/>
          </a:p>
        </p:txBody>
      </p:sp>
    </p:spTree>
    <p:extLst>
      <p:ext uri="{BB962C8B-B14F-4D97-AF65-F5344CB8AC3E}">
        <p14:creationId xmlns:p14="http://schemas.microsoft.com/office/powerpoint/2010/main" val="341997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ממחישה את תנועת ההקפה של כדור הארץ את השמש באמצעות מודל אנושי. המודל ממחיש את משמעותה של ההקפה: משך הזמן, מעגליות ללא התחלה וסוף - מחזוריות.</a:t>
            </a:r>
          </a:p>
          <a:p>
            <a:r>
              <a:rPr lang="he-IL" sz="1200" b="0" i="0" u="none" strike="noStrike" kern="1200" baseline="0" dirty="0">
                <a:solidFill>
                  <a:schemeClr val="tx1"/>
                </a:solidFill>
                <a:latin typeface="+mn-lt"/>
                <a:ea typeface="+mn-ea"/>
                <a:cs typeface="+mn-cs"/>
              </a:rPr>
              <a:t>לאחר ההתנסות במודל, חשוב לערוך העברה מן המודל אל המציאות.</a:t>
            </a:r>
          </a:p>
          <a:p>
            <a:endParaRPr lang="he-IL" sz="1200" b="0" i="0" u="none" strike="noStrike" kern="1200" baseline="0" dirty="0">
              <a:solidFill>
                <a:schemeClr val="tx1"/>
              </a:solidFill>
              <a:latin typeface="+mn-lt"/>
              <a:ea typeface="+mn-ea"/>
              <a:cs typeface="+mn-cs"/>
            </a:endParaRPr>
          </a:p>
          <a:p>
            <a:r>
              <a:rPr lang="he-IL" sz="1800" b="1" i="0" u="none" strike="noStrike" baseline="0" dirty="0">
                <a:latin typeface="FbSpoiler-Bold"/>
              </a:rPr>
              <a:t>תשובות: </a:t>
            </a:r>
            <a:r>
              <a:rPr lang="he-IL" sz="1800" b="0" i="0" u="none" strike="noStrike" baseline="0" dirty="0">
                <a:latin typeface="FbSpoiler-Regular"/>
              </a:rPr>
              <a:t>6.א: השמש ב: נקודה 7: כל הקפה אחת שלמה של כדור הארץ סביב השמש מנקודת ההתחלה ועד לחזרה היא הקפה אחת. וכל ההקפות השלמות הנוספות, החוזרות שוב ושוב באופן קבוע הן תנועות מחזוריות.</a:t>
            </a:r>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5</a:t>
            </a:fld>
            <a:endParaRPr lang="he-IL"/>
          </a:p>
        </p:txBody>
      </p:sp>
    </p:spTree>
    <p:extLst>
      <p:ext uri="{BB962C8B-B14F-4D97-AF65-F5344CB8AC3E}">
        <p14:creationId xmlns:p14="http://schemas.microsoft.com/office/powerpoint/2010/main" val="1298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מטרת הפעילות היא לעזור לתלמידים להבין </a:t>
            </a:r>
            <a:r>
              <a:rPr lang="he-IL" b="1" dirty="0"/>
              <a:t>מהי שנה</a:t>
            </a:r>
            <a:r>
              <a:rPr lang="he-IL" dirty="0"/>
              <a:t> וכיצד בני האדם יודעים ששנה חלפה, באמצעות חיבור בין תופעות אסטרונומיות (תנועת כדור הארץ סביב השמש) לבין מושגי זמן. הפעילות נועדה לפתח אצל התלמידים הבנה של </a:t>
            </a:r>
            <a:r>
              <a:rPr lang="he-IL" b="1" dirty="0"/>
              <a:t>תנועה מחזורית</a:t>
            </a:r>
            <a:r>
              <a:rPr lang="he-IL" dirty="0"/>
              <a:t> כבסיס לקביעת יחידות זמן, ולעורר סקרנות ושיחה על האופן שבו הטבע משפיע על לוח השנה שלנו.</a:t>
            </a:r>
            <a:endParaRPr lang="he-IL" sz="1200" b="0" i="0" u="none" strike="noStrike" kern="1200" baseline="0" dirty="0">
              <a:solidFill>
                <a:schemeClr val="tx1"/>
              </a:solidFill>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תשובות: 1. שנה – נמשכת¼ 365 ימים. זהו פרק הזמן הנדרש לכדור הארץ להקיף את השמש.</a:t>
            </a:r>
          </a:p>
          <a:p>
            <a:r>
              <a:rPr lang="he-IL" dirty="0"/>
              <a:t>2. מספר ההקפות הוא כמספר השנים המציין את של הגיל שלנו.</a:t>
            </a: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6</a:t>
            </a:fld>
            <a:endParaRPr lang="he-IL"/>
          </a:p>
        </p:txBody>
      </p:sp>
    </p:spTree>
    <p:extLst>
      <p:ext uri="{BB962C8B-B14F-4D97-AF65-F5344CB8AC3E}">
        <p14:creationId xmlns:p14="http://schemas.microsoft.com/office/powerpoint/2010/main" val="423416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מרחיב את המשמעות של המושג שנה וקושר אותו למושג עונות השנה. תופעות החוזרות על עצמן בעונות השנה ומאפשרות לאדם לדעת שחלפה שנה. השינויים המתחוללים בטבע במהלך השנה, אשר יוצרים את התופעות הקרויות עונות השנה, עוזרים לדעת שחלפה שנה; גם התופעות של עונות השנה חוזרות על עצמן באופן מחזורי.</a:t>
            </a:r>
          </a:p>
          <a:p>
            <a:r>
              <a:rPr lang="he-IL" dirty="0"/>
              <a:t>תשובות לשאלות השיח: 1: לאחר שחלפו ארבע עונות בזו אחר זו. 2: בארץ: ראש השנה, יום העצמאות בעולם: יום איכות הסביבה, יום המים, יום השוויון.</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7</a:t>
            </a:fld>
            <a:endParaRPr lang="he-IL"/>
          </a:p>
        </p:txBody>
      </p:sp>
    </p:spTree>
    <p:extLst>
      <p:ext uri="{BB962C8B-B14F-4D97-AF65-F5344CB8AC3E}">
        <p14:creationId xmlns:p14="http://schemas.microsoft.com/office/powerpoint/2010/main" val="397927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Spoiler-Regular"/>
              </a:rPr>
              <a:t>מטרת הפעילות להכיר את המבנה של לוח השנה הכללי. בני האדם מארגנים את הימים, החודשים והשנים בעזרת אמצעי טכנולוגי הנקרא לוח שנה.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Spoiler-Regular"/>
              </a:rPr>
              <a:t>תשובות: 1. ב 1- בינואר 2. ב 31- בדצמבר 3: ב 1-בספטמבר 4: לציין </a:t>
            </a:r>
            <a:r>
              <a:rPr lang="he-IL" sz="1800" b="0" i="0" u="none" strike="noStrike" baseline="0" dirty="0" err="1">
                <a:latin typeface="FbSpoiler-Regular"/>
              </a:rPr>
              <a:t>תאריךלועזי</a:t>
            </a:r>
            <a:r>
              <a:rPr lang="he-IL" sz="1800" b="0" i="0" u="none" strike="noStrike" baseline="0" dirty="0">
                <a:latin typeface="FbSpoiler-Regular"/>
              </a:rPr>
              <a:t> של יום ההולדת</a:t>
            </a:r>
            <a:endParaRPr lang="he-IL" sz="180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FbSpoiler-Regular"/>
            </a:endParaRPr>
          </a:p>
          <a:p>
            <a:pPr algn="r"/>
            <a:endParaRPr lang="he-IL" sz="1800" b="0" i="0" u="none" strike="noStrike" baseline="0" dirty="0">
              <a:latin typeface="FbSpoiler-Regular"/>
            </a:endParaRPr>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8</a:t>
            </a:fld>
            <a:endParaRPr lang="he-IL"/>
          </a:p>
        </p:txBody>
      </p:sp>
    </p:spTree>
    <p:extLst>
      <p:ext uri="{BB962C8B-B14F-4D97-AF65-F5344CB8AC3E}">
        <p14:creationId xmlns:p14="http://schemas.microsoft.com/office/powerpoint/2010/main" val="248821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כדור הארץ והחלל. </a:t>
            </a:r>
            <a:r>
              <a:rPr lang="he-IL" b="0" i="0" dirty="0">
                <a:effectLst/>
                <a:latin typeface="Almoni Neue DL 4.0 AAA"/>
              </a:rPr>
              <a:t>המשימה "תאריך יום ההולדת שלי"  עוסקת בתאריך יום ההולדת, בהקשר של הקפת כדור הארץ את השמש והקפת הירח את כדור הארץ. </a:t>
            </a:r>
            <a:r>
              <a:rPr kumimoji="0" lang="he-IL" sz="1200" b="0" i="0" u="none" strike="noStrike" kern="1200" cap="none" spc="0" normalizeH="0" baseline="0" noProof="0" dirty="0">
                <a:ln>
                  <a:noFill/>
                </a:ln>
                <a:solidFill>
                  <a:prstClr val="black"/>
                </a:solidFill>
                <a:effectLst/>
                <a:uLnTx/>
                <a:uFillTx/>
                <a:latin typeface="Almoni Neue DL 4.0 AAA"/>
                <a:ea typeface="+mn-ea"/>
                <a:cs typeface="Arial" panose="020B0604020202020204" pitchFamily="34" charset="0"/>
              </a:rPr>
              <a:t>המשימה "כדור הארץ מסתובב על צירו"  עוסקת בתנועת כדור הארץ סביב צירו. בעזרת הדמיה, התלמידים חוקרים כיצד נוצרים יום ולילה ומדוע נראה לנו שהשמש נעה בשמיים ממזרח למערב (זריחה ושקיעה).</a:t>
            </a:r>
            <a:endParaRPr lang="he-IL" dirty="0"/>
          </a:p>
        </p:txBody>
      </p:sp>
      <p:sp>
        <p:nvSpPr>
          <p:cNvPr id="4" name="מציין מיקום של מספר שקופית 3"/>
          <p:cNvSpPr>
            <a:spLocks noGrp="1"/>
          </p:cNvSpPr>
          <p:nvPr>
            <p:ph type="sldNum" sz="quarter" idx="5"/>
          </p:nvPr>
        </p:nvSpPr>
        <p:spPr/>
        <p:txBody>
          <a:bodyPr/>
          <a:lstStyle/>
          <a:p>
            <a:fld id="{6CDFE541-0359-4717-8044-D8BEEE25B636}" type="slidenum">
              <a:rPr lang="he-IL" smtClean="0"/>
              <a:t>9</a:t>
            </a:fld>
            <a:endParaRPr lang="he-IL"/>
          </a:p>
        </p:txBody>
      </p:sp>
    </p:spTree>
    <p:extLst>
      <p:ext uri="{BB962C8B-B14F-4D97-AF65-F5344CB8AC3E}">
        <p14:creationId xmlns:p14="http://schemas.microsoft.com/office/powerpoint/2010/main" val="370956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144983-E850-E00D-E9EF-BDF14AE43A5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EB19424-0343-8189-5B0A-C95D37994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FAD610E-F242-CAAC-0B9E-EA0D7133F7D3}"/>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02849538-52A3-18AB-F17F-D646CAF588D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2A5FE7-E24C-777B-540E-28E22F99F5B3}"/>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239723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765A0F-03E7-4666-2121-4BB403CE7F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5FCDADE-AB42-83DF-D4EF-EFE41829447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EC14FEC-6AA9-0E1E-8D29-353E6AC1AFFA}"/>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0F59F660-DAF4-CDE7-9993-1346BA79CD2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8B3D79-186B-11FA-DDEF-39E323E92264}"/>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61090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7C7512B-F368-125B-1026-E90E94B6FE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80F692-8769-FA59-66CA-47F35541C1E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7FA0BEB-1452-7657-3CCB-0D62C4D44E63}"/>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3D88ED59-21A2-09D0-DF5B-5D40EEAE77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3ACB492-EF89-B82B-0FB2-460BA7D3995F}"/>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820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2A672-3C28-4364-6AA7-F5EE675D96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3B79187-F886-2351-B06C-01146BE51C4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B2DDD72-4EAD-E1E9-1AE5-E61E05204C0E}"/>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1E6F81CD-8B74-39FE-F4D1-908CBD97130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9FA581-3F2C-88C8-082A-3D9F8020745F}"/>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47179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CED6B6-7DB0-92CE-1D51-08FD426FF46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DB47574-78D6-28E1-DBF9-64D1C123F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5381E1B-D385-DD12-0F43-10E02DE48EA5}"/>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496802AD-5D1E-85AB-6610-E62DC3AFB2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F4537D-4E8F-1C58-72E6-F721B4347930}"/>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117366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7A406A-F92B-33C8-B16A-489396604C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2D8809D-DBC0-DC5C-23DD-616F9C93C02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20DE6BF-6F8F-7661-9BDC-4E188D47F81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1911295-37B6-62C9-2D57-286F4A99D78C}"/>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9FC50485-3149-8A46-CC03-96552692E0F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7177C81-1811-8700-AB57-FCA2AF061A59}"/>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94706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A1B168-D0E9-E998-BF2A-9977FC7D54B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4C19C9-A1CD-E944-A454-737F3216C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9CED355-7A6C-FF49-1D8B-51F5BEA6E69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9734E60-BF28-C649-B99B-93B21E178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77260188-1F41-284B-0831-1D532E89AFE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20C0668-9257-9290-E3B9-695B52A6ADD0}"/>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8" name="מציין מיקום של כותרת תחתונה 7">
            <a:extLst>
              <a:ext uri="{FF2B5EF4-FFF2-40B4-BE49-F238E27FC236}">
                <a16:creationId xmlns:a16="http://schemas.microsoft.com/office/drawing/2014/main" id="{E7EFB994-150A-0E72-E633-A0A61E08FBF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2420B1E-466C-3C02-4BB4-4D07B955D556}"/>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58318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C0F03A-41A8-FB2E-8224-BB7882DC51F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9982882-287B-B06C-0958-31B11CA6C958}"/>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4" name="מציין מיקום של כותרת תחתונה 3">
            <a:extLst>
              <a:ext uri="{FF2B5EF4-FFF2-40B4-BE49-F238E27FC236}">
                <a16:creationId xmlns:a16="http://schemas.microsoft.com/office/drawing/2014/main" id="{FEDFB8BC-AC6B-F267-954B-23A6220ECCC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3CEF384-23C8-A0BE-5099-4DC15FFF69C9}"/>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209043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00F26FF-D376-2CBF-246B-B86D32D6E307}"/>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3" name="מציין מיקום של כותרת תחתונה 2">
            <a:extLst>
              <a:ext uri="{FF2B5EF4-FFF2-40B4-BE49-F238E27FC236}">
                <a16:creationId xmlns:a16="http://schemas.microsoft.com/office/drawing/2014/main" id="{7079436C-183F-DEC7-0D53-E7E41641591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5A6A7D9-F2A2-456C-C13C-06F560E2D93F}"/>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377226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9B145D-ECDB-BA0F-AF77-3F7422B5796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52F428A-CE91-B737-3AF2-B92CDAE71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4C2C9BD-4718-2410-18E9-28AB93517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69B0827-3509-5F05-DBEB-4E078B5BC2F3}"/>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2E883030-0C13-5D53-B3AE-B389423F4F9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EF6DF68-F426-AB73-9D0E-5E409BB5A23C}"/>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235176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2C6D54-9D9A-4D14-CF2D-38D0E170398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70AE002-59F3-0930-7D97-DB00710EF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9A1E6C0-0752-0AE0-8590-F76DB74AC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3557605-A148-B969-758E-34B9AAC9201F}"/>
              </a:ext>
            </a:extLst>
          </p:cNvPr>
          <p:cNvSpPr>
            <a:spLocks noGrp="1"/>
          </p:cNvSpPr>
          <p:nvPr>
            <p:ph type="dt" sz="half" idx="10"/>
          </p:nvPr>
        </p:nvSpPr>
        <p:spPr/>
        <p:txBody>
          <a:bodyPr/>
          <a:lstStyle/>
          <a:p>
            <a:fld id="{BB508ABD-01EF-4ADA-989E-69E78C9B0760}"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091FDB1E-CABC-9988-727D-3596C31B1C6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BFDDD17-BA5A-7F31-F2D8-625DBDCCADE7}"/>
              </a:ext>
            </a:extLst>
          </p:cNvPr>
          <p:cNvSpPr>
            <a:spLocks noGrp="1"/>
          </p:cNvSpPr>
          <p:nvPr>
            <p:ph type="sldNum" sz="quarter" idx="12"/>
          </p:nvPr>
        </p:nvSpPr>
        <p:spPr/>
        <p:txBody>
          <a:bodyPr/>
          <a:lstStyle/>
          <a:p>
            <a:fld id="{45290F43-1B2D-45F8-AE29-FB844AC2941F}" type="slidenum">
              <a:rPr lang="he-IL" smtClean="0"/>
              <a:t>‹#›</a:t>
            </a:fld>
            <a:endParaRPr lang="he-IL"/>
          </a:p>
        </p:txBody>
      </p:sp>
    </p:spTree>
    <p:extLst>
      <p:ext uri="{BB962C8B-B14F-4D97-AF65-F5344CB8AC3E}">
        <p14:creationId xmlns:p14="http://schemas.microsoft.com/office/powerpoint/2010/main" val="78359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C39E1D9-B0EE-77CA-653E-3A33F5986D8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87A49DB-140B-2491-E6BD-ACCFA7321BE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8990CA-25FB-8EED-9E64-60546DCA0E6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508ABD-01EF-4ADA-989E-69E78C9B0760}"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2C728362-4A3A-AE46-5916-0E91F7760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B6DA79A8-45C7-E61F-FE45-0BB279781DB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290F43-1B2D-45F8-AE29-FB844AC2941F}" type="slidenum">
              <a:rPr lang="he-IL" smtClean="0"/>
              <a:t>‹#›</a:t>
            </a:fld>
            <a:endParaRPr lang="he-IL"/>
          </a:p>
        </p:txBody>
      </p:sp>
    </p:spTree>
    <p:extLst>
      <p:ext uri="{BB962C8B-B14F-4D97-AF65-F5344CB8AC3E}">
        <p14:creationId xmlns:p14="http://schemas.microsoft.com/office/powerpoint/2010/main" val="3814202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6.emf"/><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784594" y="399871"/>
            <a:ext cx="10847963" cy="4883068"/>
          </a:xfrm>
          <a:prstGeom prst="rect">
            <a:avLst/>
          </a:prstGeom>
          <a:noFill/>
        </p:spPr>
        <p:txBody>
          <a:bodyPr wrap="square">
            <a:spAutoFit/>
          </a:bodyPr>
          <a:lstStyle/>
          <a:p>
            <a:pPr algn="ctr">
              <a:lnSpc>
                <a:spcPct val="200000"/>
              </a:lnSpc>
            </a:pPr>
            <a:r>
              <a:rPr kumimoji="0" lang="he-IL" sz="44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שער חמישי:</a:t>
            </a:r>
            <a:r>
              <a:rPr kumimoji="0" lang="he-IL" sz="4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 </a:t>
            </a:r>
            <a:r>
              <a:rPr kumimoji="0" lang="he-IL" sz="4400" b="1" i="0" u="none" strike="noStrike" kern="1200" cap="none" spc="0" normalizeH="0" baseline="0" noProof="0" dirty="0">
                <a:ln>
                  <a:noFill/>
                </a:ln>
                <a:solidFill>
                  <a:srgbClr val="ED7D31">
                    <a:lumMod val="75000"/>
                  </a:srgbClr>
                </a:solidFill>
                <a:effectLst/>
                <a:uLnTx/>
                <a:uFillTx/>
                <a:latin typeface="MFPronto-Bold"/>
                <a:ea typeface="+mn-ea"/>
                <a:cs typeface="Arial" panose="020B0604020202020204" pitchFamily="34" charset="0"/>
              </a:rPr>
              <a:t>המסע המופלא אל היקום</a:t>
            </a:r>
            <a:endParaRPr kumimoji="0" lang="he-IL" sz="5400" b="1" i="0" u="none" strike="noStrike" kern="1200" cap="none" spc="0" normalizeH="0" baseline="0" noProof="0" dirty="0">
              <a:ln>
                <a:noFill/>
              </a:ln>
              <a:effectLst/>
              <a:uLnTx/>
              <a:uFillTx/>
              <a:latin typeface="Calibri Light" panose="020F0302020204030204"/>
              <a:ea typeface="+mj-ea"/>
            </a:endParaRPr>
          </a:p>
          <a:p>
            <a:pPr algn="ctr">
              <a:lnSpc>
                <a:spcPct val="200000"/>
              </a:lnSpc>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מצגת מלווה לפרק </a:t>
            </a:r>
            <a:r>
              <a:rPr lang="he-IL" sz="4400" b="1" dirty="0">
                <a:solidFill>
                  <a:prstClr val="black"/>
                </a:solidFill>
                <a:latin typeface="Calibri Light" panose="020F0302020204030204"/>
                <a:ea typeface="+mj-ea"/>
                <a:cs typeface="Arial" panose="020B0604020202020204" pitchFamily="34" charset="0"/>
              </a:rPr>
              <a:t>ה</a:t>
            </a:r>
            <a:r>
              <a:rPr kumimoji="0" lang="he-IL" sz="4400" b="1" i="0" u="none" strike="noStrike" kern="1200" cap="none" spc="0" normalizeH="0" baseline="0" noProof="0" dirty="0">
                <a:ln>
                  <a:noFill/>
                </a:ln>
                <a:effectLst/>
                <a:uLnTx/>
                <a:uFillTx/>
                <a:latin typeface="Calibri Light" panose="020F0302020204030204"/>
                <a:ea typeface="+mj-ea"/>
              </a:rPr>
              <a:t>שני: </a:t>
            </a:r>
            <a:endParaRPr kumimoji="0" lang="en-US" sz="4400" b="1" i="0" u="none" strike="noStrike" kern="1200" cap="none" spc="0" normalizeH="0" baseline="0" noProof="0" dirty="0">
              <a:ln>
                <a:noFill/>
              </a:ln>
              <a:effectLst/>
              <a:uLnTx/>
              <a:uFillTx/>
              <a:latin typeface="Calibri Light" panose="020F0302020204030204"/>
              <a:ea typeface="+mj-ea"/>
            </a:endParaRPr>
          </a:p>
          <a:p>
            <a:pPr algn="ctr">
              <a:lnSpc>
                <a:spcPct val="200000"/>
              </a:lnSpc>
            </a:pPr>
            <a:r>
              <a:rPr lang="he-IL" sz="4400" b="1" i="0" u="none" strike="noStrike" baseline="0" dirty="0">
                <a:solidFill>
                  <a:srgbClr val="1E9BA7"/>
                </a:solidFill>
                <a:latin typeface="FbSpoiler-Bold"/>
              </a:rPr>
              <a:t>תופעות אסטרונומיות מחזוריות</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8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197-184 </a:t>
            </a:r>
            <a:endParaRPr lang="he-IL" dirty="0"/>
          </a:p>
        </p:txBody>
      </p:sp>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AEFF1-DBD2-7A7E-9160-AF1860203D1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43D3412-EFC1-09DB-8CB5-E757002AA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6F1E9D1C-4F4B-DFBA-2E7C-0B1B23C030AB}"/>
              </a:ext>
            </a:extLst>
          </p:cNvPr>
          <p:cNvPicPr>
            <a:picLocks noChangeAspect="1"/>
          </p:cNvPicPr>
          <p:nvPr/>
        </p:nvPicPr>
        <p:blipFill>
          <a:blip r:embed="rId4"/>
          <a:stretch>
            <a:fillRect/>
          </a:stretch>
        </p:blipFill>
        <p:spPr>
          <a:xfrm>
            <a:off x="419655" y="1587808"/>
            <a:ext cx="3238500" cy="5067300"/>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E938F238-1806-2B9F-640D-774E063B3067}"/>
              </a:ext>
            </a:extLst>
          </p:cNvPr>
          <p:cNvSpPr txBox="1"/>
          <p:nvPr/>
        </p:nvSpPr>
        <p:spPr>
          <a:xfrm>
            <a:off x="-278655" y="6488668"/>
            <a:ext cx="1396619" cy="369332"/>
          </a:xfrm>
          <a:prstGeom prst="rect">
            <a:avLst/>
          </a:prstGeom>
          <a:noFill/>
        </p:spPr>
        <p:txBody>
          <a:bodyPr wrap="square" rtlCol="1">
            <a:spAutoFit/>
          </a:bodyPr>
          <a:lstStyle/>
          <a:p>
            <a:r>
              <a:rPr lang="he-IL" dirty="0"/>
              <a:t>עמוד 188</a:t>
            </a:r>
          </a:p>
        </p:txBody>
      </p:sp>
      <p:pic>
        <p:nvPicPr>
          <p:cNvPr id="3" name="תמונה 2">
            <a:extLst>
              <a:ext uri="{FF2B5EF4-FFF2-40B4-BE49-F238E27FC236}">
                <a16:creationId xmlns:a16="http://schemas.microsoft.com/office/drawing/2014/main" id="{8DCB7C2E-A00F-A015-80B4-F89EB06EC286}"/>
              </a:ext>
            </a:extLst>
          </p:cNvPr>
          <p:cNvPicPr>
            <a:picLocks noChangeAspect="1"/>
          </p:cNvPicPr>
          <p:nvPr/>
        </p:nvPicPr>
        <p:blipFill>
          <a:blip r:embed="rId5"/>
          <a:stretch>
            <a:fillRect/>
          </a:stretch>
        </p:blipFill>
        <p:spPr>
          <a:xfrm>
            <a:off x="4564243" y="2289548"/>
            <a:ext cx="6962775" cy="3221181"/>
          </a:xfrm>
          <a:prstGeom prst="rect">
            <a:avLst/>
          </a:prstGeom>
        </p:spPr>
      </p:pic>
      <p:pic>
        <p:nvPicPr>
          <p:cNvPr id="7" name="תמונה 6">
            <a:extLst>
              <a:ext uri="{FF2B5EF4-FFF2-40B4-BE49-F238E27FC236}">
                <a16:creationId xmlns:a16="http://schemas.microsoft.com/office/drawing/2014/main" id="{28592B6D-5F8B-6161-BA82-8F875CCBF72D}"/>
              </a:ext>
            </a:extLst>
          </p:cNvPr>
          <p:cNvPicPr>
            <a:picLocks noChangeAspect="1"/>
          </p:cNvPicPr>
          <p:nvPr/>
        </p:nvPicPr>
        <p:blipFill>
          <a:blip r:embed="rId6"/>
          <a:stretch>
            <a:fillRect/>
          </a:stretch>
        </p:blipFill>
        <p:spPr>
          <a:xfrm>
            <a:off x="7954876" y="1110534"/>
            <a:ext cx="3341309" cy="954547"/>
          </a:xfrm>
          <a:prstGeom prst="rect">
            <a:avLst/>
          </a:prstGeom>
        </p:spPr>
      </p:pic>
    </p:spTree>
    <p:extLst>
      <p:ext uri="{BB962C8B-B14F-4D97-AF65-F5344CB8AC3E}">
        <p14:creationId xmlns:p14="http://schemas.microsoft.com/office/powerpoint/2010/main" val="26750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A3A9-57BD-31AE-26AC-14412C62D71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3BCC05D-E27D-C51B-1AFF-6AE2D82EA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9" name="תיבת טקסט 8">
            <a:extLst>
              <a:ext uri="{FF2B5EF4-FFF2-40B4-BE49-F238E27FC236}">
                <a16:creationId xmlns:a16="http://schemas.microsoft.com/office/drawing/2014/main" id="{9762AF91-D2FC-EC33-2939-5CF917AE78C5}"/>
              </a:ext>
            </a:extLst>
          </p:cNvPr>
          <p:cNvSpPr txBox="1"/>
          <p:nvPr/>
        </p:nvSpPr>
        <p:spPr>
          <a:xfrm>
            <a:off x="4248615" y="5877482"/>
            <a:ext cx="7462187" cy="461665"/>
          </a:xfrm>
          <a:prstGeom prst="rect">
            <a:avLst/>
          </a:prstGeom>
          <a:noFill/>
        </p:spPr>
        <p:txBody>
          <a:bodyPr wrap="square" rtlCol="1">
            <a:spAutoFit/>
          </a:bodyPr>
          <a:lstStyle/>
          <a:p>
            <a:r>
              <a:rPr lang="he-IL" sz="2400" dirty="0"/>
              <a:t>השיבו על סעיפים 7-1 בהנחיות שבעמוד 188. </a:t>
            </a:r>
          </a:p>
        </p:txBody>
      </p:sp>
      <p:pic>
        <p:nvPicPr>
          <p:cNvPr id="5" name="Picture 4">
            <a:extLst>
              <a:ext uri="{FF2B5EF4-FFF2-40B4-BE49-F238E27FC236}">
                <a16:creationId xmlns:a16="http://schemas.microsoft.com/office/drawing/2014/main" id="{90D2E1FA-D305-2E2D-1268-3A2C2391C053}"/>
              </a:ext>
            </a:extLst>
          </p:cNvPr>
          <p:cNvPicPr>
            <a:picLocks noChangeAspect="1"/>
          </p:cNvPicPr>
          <p:nvPr/>
        </p:nvPicPr>
        <p:blipFill>
          <a:blip r:embed="rId4"/>
          <a:stretch>
            <a:fillRect/>
          </a:stretch>
        </p:blipFill>
        <p:spPr>
          <a:xfrm>
            <a:off x="226934" y="1076217"/>
            <a:ext cx="11394851" cy="4705566"/>
          </a:xfrm>
          <a:prstGeom prst="rect">
            <a:avLst/>
          </a:prstGeom>
        </p:spPr>
      </p:pic>
    </p:spTree>
    <p:extLst>
      <p:ext uri="{BB962C8B-B14F-4D97-AF65-F5344CB8AC3E}">
        <p14:creationId xmlns:p14="http://schemas.microsoft.com/office/powerpoint/2010/main" val="344419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649F-E4C9-D8D1-6DBE-A59F609A5C6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CE5DE70-AC45-408C-8755-CB4436BC7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Picture 4">
            <a:extLst>
              <a:ext uri="{FF2B5EF4-FFF2-40B4-BE49-F238E27FC236}">
                <a16:creationId xmlns:a16="http://schemas.microsoft.com/office/drawing/2014/main" id="{95EC4A24-229C-17AF-6BF4-56797831BD24}"/>
              </a:ext>
            </a:extLst>
          </p:cNvPr>
          <p:cNvPicPr>
            <a:picLocks noChangeAspect="1"/>
          </p:cNvPicPr>
          <p:nvPr/>
        </p:nvPicPr>
        <p:blipFill>
          <a:blip r:embed="rId4"/>
          <a:stretch>
            <a:fillRect/>
          </a:stretch>
        </p:blipFill>
        <p:spPr>
          <a:xfrm>
            <a:off x="0" y="1682367"/>
            <a:ext cx="12192000" cy="3850105"/>
          </a:xfrm>
          <a:prstGeom prst="rect">
            <a:avLst/>
          </a:prstGeom>
        </p:spPr>
      </p:pic>
    </p:spTree>
    <p:extLst>
      <p:ext uri="{BB962C8B-B14F-4D97-AF65-F5344CB8AC3E}">
        <p14:creationId xmlns:p14="http://schemas.microsoft.com/office/powerpoint/2010/main" val="577206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DBA9-8216-08E2-A98C-6126CBA7FB3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117E443-A5D6-A37B-B1C2-1258E0637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81C49455-D718-94B0-D70E-02F3C500662A}"/>
              </a:ext>
            </a:extLst>
          </p:cNvPr>
          <p:cNvPicPr>
            <a:picLocks noChangeAspect="1"/>
          </p:cNvPicPr>
          <p:nvPr/>
        </p:nvPicPr>
        <p:blipFill>
          <a:blip r:embed="rId4"/>
          <a:stretch>
            <a:fillRect/>
          </a:stretch>
        </p:blipFill>
        <p:spPr>
          <a:xfrm>
            <a:off x="7449706" y="399871"/>
            <a:ext cx="3400425" cy="381000"/>
          </a:xfrm>
          <a:prstGeom prst="rect">
            <a:avLst/>
          </a:prstGeom>
        </p:spPr>
      </p:pic>
      <p:sp>
        <p:nvSpPr>
          <p:cNvPr id="6" name="תיבת טקסט 5">
            <a:extLst>
              <a:ext uri="{FF2B5EF4-FFF2-40B4-BE49-F238E27FC236}">
                <a16:creationId xmlns:a16="http://schemas.microsoft.com/office/drawing/2014/main" id="{4A3F3226-5FBA-A13E-FEA7-5D2DA7288F49}"/>
              </a:ext>
            </a:extLst>
          </p:cNvPr>
          <p:cNvSpPr txBox="1"/>
          <p:nvPr/>
        </p:nvSpPr>
        <p:spPr>
          <a:xfrm>
            <a:off x="1895707" y="1178056"/>
            <a:ext cx="9389430" cy="461665"/>
          </a:xfrm>
          <a:prstGeom prst="rect">
            <a:avLst/>
          </a:prstGeom>
          <a:noFill/>
        </p:spPr>
        <p:txBody>
          <a:bodyPr wrap="square">
            <a:spAutoFit/>
          </a:bodyPr>
          <a:lstStyle/>
          <a:p>
            <a:r>
              <a:rPr lang="he-IL" sz="2400" b="0" i="0" u="none" strike="noStrike" baseline="0" dirty="0">
                <a:latin typeface="FbSpoiler-Regular-SC700"/>
              </a:rPr>
              <a:t>קִִראו את קטע המידע </a:t>
            </a:r>
            <a:r>
              <a:rPr lang="he-IL" sz="2400" b="1" dirty="0">
                <a:solidFill>
                  <a:srgbClr val="1E9BA7"/>
                </a:solidFill>
                <a:latin typeface="FbSpoiler-Bold"/>
              </a:rPr>
              <a:t>ויהי יום ויהי לילה </a:t>
            </a:r>
            <a:r>
              <a:rPr lang="he-IL" sz="2400" b="0" i="0" u="none" strike="noStrike" baseline="0" dirty="0">
                <a:latin typeface="FbSpoiler-Regular-SC700"/>
              </a:rPr>
              <a:t>והשיבו על שאלות 2-1 בעמוד 189.</a:t>
            </a:r>
            <a:endParaRPr lang="he-IL" sz="2400" dirty="0"/>
          </a:p>
        </p:txBody>
      </p:sp>
      <p:pic>
        <p:nvPicPr>
          <p:cNvPr id="8" name="תמונה 7">
            <a:extLst>
              <a:ext uri="{FF2B5EF4-FFF2-40B4-BE49-F238E27FC236}">
                <a16:creationId xmlns:a16="http://schemas.microsoft.com/office/drawing/2014/main" id="{599345D6-E21F-9331-B658-D5634FAF6427}"/>
              </a:ext>
            </a:extLst>
          </p:cNvPr>
          <p:cNvPicPr>
            <a:picLocks noChangeAspect="1"/>
          </p:cNvPicPr>
          <p:nvPr/>
        </p:nvPicPr>
        <p:blipFill>
          <a:blip r:embed="rId5"/>
          <a:stretch>
            <a:fillRect/>
          </a:stretch>
        </p:blipFill>
        <p:spPr>
          <a:xfrm>
            <a:off x="2168406" y="2057386"/>
            <a:ext cx="2217906" cy="3927764"/>
          </a:xfrm>
          <a:prstGeom prst="rect">
            <a:avLst/>
          </a:prstGeom>
        </p:spPr>
      </p:pic>
      <p:pic>
        <p:nvPicPr>
          <p:cNvPr id="10" name="תמונה 9">
            <a:extLst>
              <a:ext uri="{FF2B5EF4-FFF2-40B4-BE49-F238E27FC236}">
                <a16:creationId xmlns:a16="http://schemas.microsoft.com/office/drawing/2014/main" id="{C418B33A-F56B-32E7-8809-8E94427E6287}"/>
              </a:ext>
            </a:extLst>
          </p:cNvPr>
          <p:cNvPicPr>
            <a:picLocks noChangeAspect="1"/>
          </p:cNvPicPr>
          <p:nvPr/>
        </p:nvPicPr>
        <p:blipFill>
          <a:blip r:embed="rId6"/>
          <a:stretch>
            <a:fillRect/>
          </a:stretch>
        </p:blipFill>
        <p:spPr>
          <a:xfrm>
            <a:off x="5915295" y="2036906"/>
            <a:ext cx="4338775" cy="4073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931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68641-2A8C-672F-CADD-4C4DA7C4EB0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040DCCEE-65D9-EE4C-77DE-26AA74310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B54504D7-47CA-FD34-BB95-39FAF0DC9120}"/>
              </a:ext>
            </a:extLst>
          </p:cNvPr>
          <p:cNvPicPr>
            <a:picLocks noChangeAspect="1"/>
          </p:cNvPicPr>
          <p:nvPr/>
        </p:nvPicPr>
        <p:blipFill>
          <a:blip r:embed="rId4"/>
          <a:stretch>
            <a:fillRect/>
          </a:stretch>
        </p:blipFill>
        <p:spPr>
          <a:xfrm>
            <a:off x="3532156" y="1106241"/>
            <a:ext cx="7915275" cy="1343025"/>
          </a:xfrm>
          <a:prstGeom prst="rect">
            <a:avLst/>
          </a:prstGeom>
        </p:spPr>
      </p:pic>
      <p:sp>
        <p:nvSpPr>
          <p:cNvPr id="7" name="תיבת טקסט 6">
            <a:extLst>
              <a:ext uri="{FF2B5EF4-FFF2-40B4-BE49-F238E27FC236}">
                <a16:creationId xmlns:a16="http://schemas.microsoft.com/office/drawing/2014/main" id="{00D886DC-529E-6C8F-B139-960EE55156CC}"/>
              </a:ext>
            </a:extLst>
          </p:cNvPr>
          <p:cNvSpPr txBox="1"/>
          <p:nvPr/>
        </p:nvSpPr>
        <p:spPr>
          <a:xfrm>
            <a:off x="3231573" y="6258757"/>
            <a:ext cx="7972046" cy="400110"/>
          </a:xfrm>
          <a:prstGeom prst="rect">
            <a:avLst/>
          </a:prstGeom>
          <a:noFill/>
        </p:spPr>
        <p:txBody>
          <a:bodyPr wrap="square" rtlCol="1">
            <a:spAutoFit/>
          </a:bodyPr>
          <a:lstStyle/>
          <a:p>
            <a:r>
              <a:rPr lang="he-IL" sz="2000" dirty="0">
                <a:latin typeface="David" panose="020E0502060401010101" pitchFamily="34" charset="-79"/>
                <a:cs typeface="David" panose="020E0502060401010101" pitchFamily="34" charset="-79"/>
              </a:rPr>
              <a:t>על התנועה המדומה של השמש קראו בספר בפסקה שמתחת לתמונות שבעמוד 190. </a:t>
            </a:r>
          </a:p>
        </p:txBody>
      </p:sp>
      <p:sp>
        <p:nvSpPr>
          <p:cNvPr id="2" name="תיבת טקסט 1">
            <a:extLst>
              <a:ext uri="{FF2B5EF4-FFF2-40B4-BE49-F238E27FC236}">
                <a16:creationId xmlns:a16="http://schemas.microsoft.com/office/drawing/2014/main" id="{18EB29CC-E023-8532-2920-197C0136F24D}"/>
              </a:ext>
            </a:extLst>
          </p:cNvPr>
          <p:cNvSpPr txBox="1"/>
          <p:nvPr/>
        </p:nvSpPr>
        <p:spPr>
          <a:xfrm>
            <a:off x="363683" y="6348845"/>
            <a:ext cx="1350818" cy="369332"/>
          </a:xfrm>
          <a:prstGeom prst="rect">
            <a:avLst/>
          </a:prstGeom>
          <a:noFill/>
        </p:spPr>
        <p:txBody>
          <a:bodyPr wrap="square" rtlCol="1">
            <a:spAutoFit/>
          </a:bodyPr>
          <a:lstStyle/>
          <a:p>
            <a:r>
              <a:rPr lang="he-IL" b="1" dirty="0"/>
              <a:t>עמוד 190</a:t>
            </a:r>
          </a:p>
        </p:txBody>
      </p:sp>
      <p:pic>
        <p:nvPicPr>
          <p:cNvPr id="8" name="Picture 7">
            <a:extLst>
              <a:ext uri="{FF2B5EF4-FFF2-40B4-BE49-F238E27FC236}">
                <a16:creationId xmlns:a16="http://schemas.microsoft.com/office/drawing/2014/main" id="{AEB4BBE3-E0B2-9A59-9AD1-50481A1E3298}"/>
              </a:ext>
            </a:extLst>
          </p:cNvPr>
          <p:cNvPicPr>
            <a:picLocks noChangeAspect="1"/>
          </p:cNvPicPr>
          <p:nvPr/>
        </p:nvPicPr>
        <p:blipFill>
          <a:blip r:embed="rId5"/>
          <a:stretch>
            <a:fillRect/>
          </a:stretch>
        </p:blipFill>
        <p:spPr>
          <a:xfrm>
            <a:off x="0" y="838097"/>
            <a:ext cx="12192000" cy="5181805"/>
          </a:xfrm>
          <a:prstGeom prst="rect">
            <a:avLst/>
          </a:prstGeom>
        </p:spPr>
      </p:pic>
    </p:spTree>
    <p:extLst>
      <p:ext uri="{BB962C8B-B14F-4D97-AF65-F5344CB8AC3E}">
        <p14:creationId xmlns:p14="http://schemas.microsoft.com/office/powerpoint/2010/main" val="145566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9E88-F6A6-86E9-CA64-B241B0CFA7C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105C68A-8F6C-69E8-29DC-B4A49DB13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ECAB039D-836C-2683-5D6C-AA8CA78163BC}"/>
              </a:ext>
            </a:extLst>
          </p:cNvPr>
          <p:cNvPicPr>
            <a:picLocks noChangeAspect="1"/>
          </p:cNvPicPr>
          <p:nvPr/>
        </p:nvPicPr>
        <p:blipFill>
          <a:blip r:embed="rId4"/>
          <a:stretch>
            <a:fillRect/>
          </a:stretch>
        </p:blipFill>
        <p:spPr>
          <a:xfrm>
            <a:off x="337294" y="4090400"/>
            <a:ext cx="3501957" cy="256655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8FDA3BB-EF74-5970-3500-240C50EE274B}"/>
              </a:ext>
            </a:extLst>
          </p:cNvPr>
          <p:cNvPicPr>
            <a:picLocks noChangeAspect="1"/>
          </p:cNvPicPr>
          <p:nvPr/>
        </p:nvPicPr>
        <p:blipFill>
          <a:blip r:embed="rId5"/>
          <a:stretch>
            <a:fillRect/>
          </a:stretch>
        </p:blipFill>
        <p:spPr>
          <a:xfrm>
            <a:off x="0" y="687908"/>
            <a:ext cx="12192000" cy="3030972"/>
          </a:xfrm>
          <a:prstGeom prst="rect">
            <a:avLst/>
          </a:prstGeom>
        </p:spPr>
      </p:pic>
      <p:pic>
        <p:nvPicPr>
          <p:cNvPr id="13" name="Picture 12">
            <a:extLst>
              <a:ext uri="{FF2B5EF4-FFF2-40B4-BE49-F238E27FC236}">
                <a16:creationId xmlns:a16="http://schemas.microsoft.com/office/drawing/2014/main" id="{98CE39B3-5E9D-3A0D-A807-B1422AC143C5}"/>
              </a:ext>
            </a:extLst>
          </p:cNvPr>
          <p:cNvPicPr>
            <a:picLocks noChangeAspect="1"/>
          </p:cNvPicPr>
          <p:nvPr/>
        </p:nvPicPr>
        <p:blipFill>
          <a:blip r:embed="rId6"/>
          <a:stretch>
            <a:fillRect/>
          </a:stretch>
        </p:blipFill>
        <p:spPr>
          <a:xfrm>
            <a:off x="3928753" y="3733561"/>
            <a:ext cx="4738486" cy="3124439"/>
          </a:xfrm>
          <a:prstGeom prst="rect">
            <a:avLst/>
          </a:prstGeom>
        </p:spPr>
      </p:pic>
      <p:pic>
        <p:nvPicPr>
          <p:cNvPr id="16" name="Picture 15">
            <a:extLst>
              <a:ext uri="{FF2B5EF4-FFF2-40B4-BE49-F238E27FC236}">
                <a16:creationId xmlns:a16="http://schemas.microsoft.com/office/drawing/2014/main" id="{FF0649D4-59E4-6873-CA96-FD4E336C9509}"/>
              </a:ext>
            </a:extLst>
          </p:cNvPr>
          <p:cNvPicPr>
            <a:picLocks noChangeAspect="1"/>
          </p:cNvPicPr>
          <p:nvPr/>
        </p:nvPicPr>
        <p:blipFill>
          <a:blip r:embed="rId7"/>
          <a:stretch>
            <a:fillRect/>
          </a:stretch>
        </p:blipFill>
        <p:spPr>
          <a:xfrm>
            <a:off x="7968324" y="3718880"/>
            <a:ext cx="4223676" cy="2814684"/>
          </a:xfrm>
          <a:prstGeom prst="rect">
            <a:avLst/>
          </a:prstGeom>
        </p:spPr>
      </p:pic>
    </p:spTree>
    <p:extLst>
      <p:ext uri="{BB962C8B-B14F-4D97-AF65-F5344CB8AC3E}">
        <p14:creationId xmlns:p14="http://schemas.microsoft.com/office/powerpoint/2010/main" val="317129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62FC-9245-DBAC-4CF2-2F3F6C2C68E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F076742-1F42-92FC-DF8A-0A06382F6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DBFDFC57-F9AC-0492-E090-CC2B817EFE56}"/>
              </a:ext>
            </a:extLst>
          </p:cNvPr>
          <p:cNvPicPr>
            <a:picLocks noChangeAspect="1"/>
          </p:cNvPicPr>
          <p:nvPr/>
        </p:nvPicPr>
        <p:blipFill>
          <a:blip r:embed="rId4"/>
          <a:stretch>
            <a:fillRect/>
          </a:stretch>
        </p:blipFill>
        <p:spPr>
          <a:xfrm>
            <a:off x="6096000" y="539272"/>
            <a:ext cx="4495800" cy="523875"/>
          </a:xfrm>
          <a:prstGeom prst="rect">
            <a:avLst/>
          </a:prstGeom>
        </p:spPr>
      </p:pic>
      <p:sp>
        <p:nvSpPr>
          <p:cNvPr id="6" name="תיבת טקסט 5">
            <a:extLst>
              <a:ext uri="{FF2B5EF4-FFF2-40B4-BE49-F238E27FC236}">
                <a16:creationId xmlns:a16="http://schemas.microsoft.com/office/drawing/2014/main" id="{101C888C-0436-A85E-8113-AFFE24F1485E}"/>
              </a:ext>
            </a:extLst>
          </p:cNvPr>
          <p:cNvSpPr txBox="1"/>
          <p:nvPr/>
        </p:nvSpPr>
        <p:spPr>
          <a:xfrm>
            <a:off x="758284" y="1350276"/>
            <a:ext cx="10034744" cy="461665"/>
          </a:xfrm>
          <a:prstGeom prst="rect">
            <a:avLst/>
          </a:prstGeom>
          <a:noFill/>
        </p:spPr>
        <p:txBody>
          <a:bodyPr wrap="square">
            <a:spAutoFit/>
          </a:bodyPr>
          <a:lstStyle/>
          <a:p>
            <a:r>
              <a:rPr lang="he-IL" sz="2400" b="0" i="0" u="none" strike="noStrike" baseline="0" dirty="0">
                <a:latin typeface="FbSpoiler-Regular-SC700"/>
              </a:rPr>
              <a:t>היעזרו ברשת וחִִקרו את אחד השעונים שמוצגים בתמונות (או שעון אחר), עמוד 191.</a:t>
            </a:r>
            <a:endParaRPr lang="he-IL" sz="2400" dirty="0"/>
          </a:p>
        </p:txBody>
      </p:sp>
      <p:pic>
        <p:nvPicPr>
          <p:cNvPr id="8" name="תמונה 7">
            <a:extLst>
              <a:ext uri="{FF2B5EF4-FFF2-40B4-BE49-F238E27FC236}">
                <a16:creationId xmlns:a16="http://schemas.microsoft.com/office/drawing/2014/main" id="{C92491F7-BC54-F8E2-B8BA-76298DB827DE}"/>
              </a:ext>
            </a:extLst>
          </p:cNvPr>
          <p:cNvPicPr>
            <a:picLocks noChangeAspect="1"/>
          </p:cNvPicPr>
          <p:nvPr/>
        </p:nvPicPr>
        <p:blipFill>
          <a:blip r:embed="rId5"/>
          <a:stretch>
            <a:fillRect/>
          </a:stretch>
        </p:blipFill>
        <p:spPr>
          <a:xfrm>
            <a:off x="1254007" y="2203928"/>
            <a:ext cx="9848850" cy="4114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87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335A9-BE13-04C6-99CC-67745C8E2CE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AA5359F-E40E-125B-14DF-A8B4B5E59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52F6EF9D-D47F-A5F0-4946-9124527D319D}"/>
              </a:ext>
            </a:extLst>
          </p:cNvPr>
          <p:cNvPicPr>
            <a:picLocks noChangeAspect="1"/>
          </p:cNvPicPr>
          <p:nvPr/>
        </p:nvPicPr>
        <p:blipFill>
          <a:blip r:embed="rId4"/>
          <a:stretch>
            <a:fillRect/>
          </a:stretch>
        </p:blipFill>
        <p:spPr>
          <a:xfrm>
            <a:off x="2944798" y="1184845"/>
            <a:ext cx="6781800" cy="5038725"/>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854E3026-7DFC-E440-417F-DABE3D76501C}"/>
              </a:ext>
            </a:extLst>
          </p:cNvPr>
          <p:cNvSpPr txBox="1"/>
          <p:nvPr/>
        </p:nvSpPr>
        <p:spPr>
          <a:xfrm>
            <a:off x="7419704" y="191710"/>
            <a:ext cx="4032068" cy="523220"/>
          </a:xfrm>
          <a:prstGeom prst="rect">
            <a:avLst/>
          </a:prstGeom>
          <a:noFill/>
        </p:spPr>
        <p:txBody>
          <a:bodyPr wrap="square" rtlCol="1">
            <a:spAutoFit/>
          </a:bodyPr>
          <a:lstStyle/>
          <a:p>
            <a:r>
              <a:rPr lang="he-IL" sz="2800" b="1" dirty="0">
                <a:solidFill>
                  <a:srgbClr val="C00000"/>
                </a:solidFill>
              </a:rPr>
              <a:t>משימה מתוקשבת</a:t>
            </a:r>
          </a:p>
        </p:txBody>
      </p:sp>
    </p:spTree>
    <p:extLst>
      <p:ext uri="{BB962C8B-B14F-4D97-AF65-F5344CB8AC3E}">
        <p14:creationId xmlns:p14="http://schemas.microsoft.com/office/powerpoint/2010/main" val="131068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8A41-314B-2CE3-47B2-B1AA58377D0F}"/>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DDB68C6-5C46-CBC7-C72E-5387DED87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13" name="תיבת טקסט 12">
            <a:extLst>
              <a:ext uri="{FF2B5EF4-FFF2-40B4-BE49-F238E27FC236}">
                <a16:creationId xmlns:a16="http://schemas.microsoft.com/office/drawing/2014/main" id="{099EEF88-85DB-0AD1-E786-C7C7DDCA45F3}"/>
              </a:ext>
            </a:extLst>
          </p:cNvPr>
          <p:cNvSpPr txBox="1"/>
          <p:nvPr/>
        </p:nvSpPr>
        <p:spPr>
          <a:xfrm>
            <a:off x="6561542" y="4965268"/>
            <a:ext cx="5158390" cy="461665"/>
          </a:xfrm>
          <a:prstGeom prst="rect">
            <a:avLst/>
          </a:prstGeom>
          <a:noFill/>
        </p:spPr>
        <p:txBody>
          <a:bodyPr wrap="square" rtlCol="1">
            <a:spAutoFit/>
          </a:bodyPr>
          <a:lstStyle/>
          <a:p>
            <a:r>
              <a:rPr lang="he-IL" sz="2400" dirty="0">
                <a:latin typeface="David" panose="020E0502060401010101" pitchFamily="34" charset="-79"/>
                <a:cs typeface="David" panose="020E0502060401010101" pitchFamily="34" charset="-79"/>
              </a:rPr>
              <a:t>השיבו על שאלות 4-1 בהנחיות שבעמוד 192.</a:t>
            </a:r>
          </a:p>
        </p:txBody>
      </p:sp>
      <p:pic>
        <p:nvPicPr>
          <p:cNvPr id="5" name="Picture 4">
            <a:extLst>
              <a:ext uri="{FF2B5EF4-FFF2-40B4-BE49-F238E27FC236}">
                <a16:creationId xmlns:a16="http://schemas.microsoft.com/office/drawing/2014/main" id="{DE9A038B-CD9B-0822-EEDB-70568E2968DF}"/>
              </a:ext>
            </a:extLst>
          </p:cNvPr>
          <p:cNvPicPr>
            <a:picLocks noChangeAspect="1"/>
          </p:cNvPicPr>
          <p:nvPr/>
        </p:nvPicPr>
        <p:blipFill>
          <a:blip r:embed="rId4"/>
          <a:stretch>
            <a:fillRect/>
          </a:stretch>
        </p:blipFill>
        <p:spPr>
          <a:xfrm>
            <a:off x="0" y="687908"/>
            <a:ext cx="12192000" cy="3054364"/>
          </a:xfrm>
          <a:prstGeom prst="rect">
            <a:avLst/>
          </a:prstGeom>
        </p:spPr>
      </p:pic>
      <p:pic>
        <p:nvPicPr>
          <p:cNvPr id="9" name="Picture 8">
            <a:extLst>
              <a:ext uri="{FF2B5EF4-FFF2-40B4-BE49-F238E27FC236}">
                <a16:creationId xmlns:a16="http://schemas.microsoft.com/office/drawing/2014/main" id="{C6E44051-B4C6-4F1B-DCA1-B00E901610A6}"/>
              </a:ext>
            </a:extLst>
          </p:cNvPr>
          <p:cNvPicPr>
            <a:picLocks noChangeAspect="1"/>
          </p:cNvPicPr>
          <p:nvPr/>
        </p:nvPicPr>
        <p:blipFill>
          <a:blip r:embed="rId5"/>
          <a:stretch>
            <a:fillRect/>
          </a:stretch>
        </p:blipFill>
        <p:spPr>
          <a:xfrm>
            <a:off x="226934" y="2079927"/>
            <a:ext cx="2991267" cy="3324689"/>
          </a:xfrm>
          <a:prstGeom prst="rect">
            <a:avLst/>
          </a:prstGeom>
        </p:spPr>
      </p:pic>
      <p:pic>
        <p:nvPicPr>
          <p:cNvPr id="14" name="Picture 13">
            <a:extLst>
              <a:ext uri="{FF2B5EF4-FFF2-40B4-BE49-F238E27FC236}">
                <a16:creationId xmlns:a16="http://schemas.microsoft.com/office/drawing/2014/main" id="{C0B92BC8-334F-8174-8F57-037693B96DFF}"/>
              </a:ext>
            </a:extLst>
          </p:cNvPr>
          <p:cNvPicPr>
            <a:picLocks noChangeAspect="1"/>
          </p:cNvPicPr>
          <p:nvPr/>
        </p:nvPicPr>
        <p:blipFill>
          <a:blip r:embed="rId6"/>
          <a:stretch>
            <a:fillRect/>
          </a:stretch>
        </p:blipFill>
        <p:spPr>
          <a:xfrm>
            <a:off x="3642943" y="3702100"/>
            <a:ext cx="2357320" cy="2467992"/>
          </a:xfrm>
          <a:prstGeom prst="rect">
            <a:avLst/>
          </a:prstGeom>
        </p:spPr>
      </p:pic>
    </p:spTree>
    <p:extLst>
      <p:ext uri="{BB962C8B-B14F-4D97-AF65-F5344CB8AC3E}">
        <p14:creationId xmlns:p14="http://schemas.microsoft.com/office/powerpoint/2010/main" val="342976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61B4-7893-5A5E-0FC5-9454EFEDBB19}"/>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351AC87-2901-D5D1-5584-98FF58296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490D0387-BA28-5987-4647-614098F65AE2}"/>
              </a:ext>
            </a:extLst>
          </p:cNvPr>
          <p:cNvSpPr txBox="1"/>
          <p:nvPr/>
        </p:nvSpPr>
        <p:spPr>
          <a:xfrm>
            <a:off x="-22258" y="6396335"/>
            <a:ext cx="1612011" cy="461665"/>
          </a:xfrm>
          <a:prstGeom prst="rect">
            <a:avLst/>
          </a:prstGeom>
          <a:noFill/>
        </p:spPr>
        <p:txBody>
          <a:bodyPr wrap="square" rtlCol="1">
            <a:spAutoFit/>
          </a:bodyPr>
          <a:lstStyle/>
          <a:p>
            <a:r>
              <a:rPr lang="he-IL" sz="2400" dirty="0"/>
              <a:t>עמוד 192</a:t>
            </a:r>
          </a:p>
        </p:txBody>
      </p:sp>
      <p:pic>
        <p:nvPicPr>
          <p:cNvPr id="5" name="Picture 4">
            <a:extLst>
              <a:ext uri="{FF2B5EF4-FFF2-40B4-BE49-F238E27FC236}">
                <a16:creationId xmlns:a16="http://schemas.microsoft.com/office/drawing/2014/main" id="{8AFF90CD-5B84-7232-A75E-8CD7AB68A197}"/>
              </a:ext>
            </a:extLst>
          </p:cNvPr>
          <p:cNvPicPr>
            <a:picLocks noChangeAspect="1"/>
          </p:cNvPicPr>
          <p:nvPr/>
        </p:nvPicPr>
        <p:blipFill>
          <a:blip r:embed="rId4"/>
          <a:stretch>
            <a:fillRect/>
          </a:stretch>
        </p:blipFill>
        <p:spPr>
          <a:xfrm>
            <a:off x="-22258" y="1708681"/>
            <a:ext cx="12192000" cy="3440637"/>
          </a:xfrm>
          <a:prstGeom prst="rect">
            <a:avLst/>
          </a:prstGeom>
        </p:spPr>
      </p:pic>
    </p:spTree>
    <p:extLst>
      <p:ext uri="{BB962C8B-B14F-4D97-AF65-F5344CB8AC3E}">
        <p14:creationId xmlns:p14="http://schemas.microsoft.com/office/powerpoint/2010/main" val="36049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FB2DF99-3A1B-6D13-703F-C0669A150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FA4B699C-07D0-0E6D-E8AD-BA444426A3C1}"/>
              </a:ext>
            </a:extLst>
          </p:cNvPr>
          <p:cNvSpPr txBox="1"/>
          <p:nvPr/>
        </p:nvSpPr>
        <p:spPr>
          <a:xfrm>
            <a:off x="226934" y="6284500"/>
            <a:ext cx="1359796" cy="461665"/>
          </a:xfrm>
          <a:prstGeom prst="rect">
            <a:avLst/>
          </a:prstGeom>
          <a:noFill/>
        </p:spPr>
        <p:txBody>
          <a:bodyPr wrap="square" rtlCol="1">
            <a:spAutoFit/>
          </a:bodyPr>
          <a:lstStyle/>
          <a:p>
            <a:r>
              <a:rPr lang="he-IL" sz="2400" dirty="0"/>
              <a:t>עמוד 184</a:t>
            </a:r>
          </a:p>
        </p:txBody>
      </p:sp>
      <p:pic>
        <p:nvPicPr>
          <p:cNvPr id="3" name="תמונה 2">
            <a:extLst>
              <a:ext uri="{FF2B5EF4-FFF2-40B4-BE49-F238E27FC236}">
                <a16:creationId xmlns:a16="http://schemas.microsoft.com/office/drawing/2014/main" id="{BBCB1E31-87C8-9805-9E3E-E619B971493E}"/>
              </a:ext>
            </a:extLst>
          </p:cNvPr>
          <p:cNvPicPr>
            <a:picLocks noChangeAspect="1"/>
          </p:cNvPicPr>
          <p:nvPr/>
        </p:nvPicPr>
        <p:blipFill>
          <a:blip r:embed="rId4"/>
          <a:stretch>
            <a:fillRect/>
          </a:stretch>
        </p:blipFill>
        <p:spPr>
          <a:xfrm>
            <a:off x="1349830" y="835929"/>
            <a:ext cx="9567213" cy="3076681"/>
          </a:xfrm>
          <a:prstGeom prst="rect">
            <a:avLst/>
          </a:prstGeom>
        </p:spPr>
      </p:pic>
      <p:pic>
        <p:nvPicPr>
          <p:cNvPr id="5" name="תמונה 4">
            <a:extLst>
              <a:ext uri="{FF2B5EF4-FFF2-40B4-BE49-F238E27FC236}">
                <a16:creationId xmlns:a16="http://schemas.microsoft.com/office/drawing/2014/main" id="{0E7020F1-8DE4-A6FB-270E-99DE16DAEA27}"/>
              </a:ext>
            </a:extLst>
          </p:cNvPr>
          <p:cNvPicPr>
            <a:picLocks noChangeAspect="1"/>
          </p:cNvPicPr>
          <p:nvPr/>
        </p:nvPicPr>
        <p:blipFill>
          <a:blip r:embed="rId5"/>
          <a:stretch>
            <a:fillRect/>
          </a:stretch>
        </p:blipFill>
        <p:spPr>
          <a:xfrm>
            <a:off x="2022953" y="4356012"/>
            <a:ext cx="9191061" cy="1710251"/>
          </a:xfrm>
          <a:prstGeom prst="rect">
            <a:avLst/>
          </a:prstGeom>
        </p:spPr>
      </p:pic>
    </p:spTree>
    <p:extLst>
      <p:ext uri="{BB962C8B-B14F-4D97-AF65-F5344CB8AC3E}">
        <p14:creationId xmlns:p14="http://schemas.microsoft.com/office/powerpoint/2010/main" val="33969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A509-E970-08F0-1229-FD1FBEC3201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822B882-EF19-99A6-C33E-0A4DE3A47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2D98A33-1F49-D492-1B9C-A0F36F90B0F6}"/>
              </a:ext>
            </a:extLst>
          </p:cNvPr>
          <p:cNvPicPr>
            <a:picLocks noChangeAspect="1"/>
          </p:cNvPicPr>
          <p:nvPr/>
        </p:nvPicPr>
        <p:blipFill>
          <a:blip r:embed="rId4"/>
          <a:stretch>
            <a:fillRect/>
          </a:stretch>
        </p:blipFill>
        <p:spPr>
          <a:xfrm>
            <a:off x="6414857" y="329306"/>
            <a:ext cx="4724400" cy="1085850"/>
          </a:xfrm>
          <a:prstGeom prst="rect">
            <a:avLst/>
          </a:prstGeom>
        </p:spPr>
      </p:pic>
      <p:pic>
        <p:nvPicPr>
          <p:cNvPr id="6" name="תמונה 5">
            <a:extLst>
              <a:ext uri="{FF2B5EF4-FFF2-40B4-BE49-F238E27FC236}">
                <a16:creationId xmlns:a16="http://schemas.microsoft.com/office/drawing/2014/main" id="{EA783316-24BE-587B-F7F6-0F8B991C28FE}"/>
              </a:ext>
            </a:extLst>
          </p:cNvPr>
          <p:cNvPicPr>
            <a:picLocks noChangeAspect="1"/>
          </p:cNvPicPr>
          <p:nvPr/>
        </p:nvPicPr>
        <p:blipFill>
          <a:blip r:embed="rId5"/>
          <a:stretch>
            <a:fillRect/>
          </a:stretch>
        </p:blipFill>
        <p:spPr>
          <a:xfrm>
            <a:off x="6786332" y="1894736"/>
            <a:ext cx="4352925" cy="476250"/>
          </a:xfrm>
          <a:prstGeom prst="rect">
            <a:avLst/>
          </a:prstGeom>
        </p:spPr>
      </p:pic>
      <p:sp>
        <p:nvSpPr>
          <p:cNvPr id="2" name="תיבת טקסט 1">
            <a:extLst>
              <a:ext uri="{FF2B5EF4-FFF2-40B4-BE49-F238E27FC236}">
                <a16:creationId xmlns:a16="http://schemas.microsoft.com/office/drawing/2014/main" id="{9894F634-6DEB-39DD-8ED6-A54C141A596A}"/>
              </a:ext>
            </a:extLst>
          </p:cNvPr>
          <p:cNvSpPr txBox="1"/>
          <p:nvPr/>
        </p:nvSpPr>
        <p:spPr>
          <a:xfrm>
            <a:off x="550718" y="6338455"/>
            <a:ext cx="1735282" cy="369332"/>
          </a:xfrm>
          <a:prstGeom prst="rect">
            <a:avLst/>
          </a:prstGeom>
          <a:noFill/>
        </p:spPr>
        <p:txBody>
          <a:bodyPr wrap="square" rtlCol="1">
            <a:spAutoFit/>
          </a:bodyPr>
          <a:lstStyle/>
          <a:p>
            <a:r>
              <a:rPr lang="he-IL" b="1" dirty="0"/>
              <a:t>עמוד 193</a:t>
            </a:r>
          </a:p>
        </p:txBody>
      </p:sp>
      <p:pic>
        <p:nvPicPr>
          <p:cNvPr id="7" name="Picture 6">
            <a:extLst>
              <a:ext uri="{FF2B5EF4-FFF2-40B4-BE49-F238E27FC236}">
                <a16:creationId xmlns:a16="http://schemas.microsoft.com/office/drawing/2014/main" id="{7DB3D1A0-0F57-1BC3-64D4-DA1C10E2ED39}"/>
              </a:ext>
            </a:extLst>
          </p:cNvPr>
          <p:cNvPicPr>
            <a:picLocks noChangeAspect="1"/>
          </p:cNvPicPr>
          <p:nvPr/>
        </p:nvPicPr>
        <p:blipFill>
          <a:blip r:embed="rId6"/>
          <a:stretch>
            <a:fillRect/>
          </a:stretch>
        </p:blipFill>
        <p:spPr>
          <a:xfrm>
            <a:off x="133585" y="2030525"/>
            <a:ext cx="11612596" cy="3934374"/>
          </a:xfrm>
          <a:prstGeom prst="rect">
            <a:avLst/>
          </a:prstGeom>
        </p:spPr>
      </p:pic>
    </p:spTree>
    <p:extLst>
      <p:ext uri="{BB962C8B-B14F-4D97-AF65-F5344CB8AC3E}">
        <p14:creationId xmlns:p14="http://schemas.microsoft.com/office/powerpoint/2010/main" val="1030430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8B45-91B7-EEF1-3E30-9C33C570CE3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E4F178ED-38B7-91F0-4B8C-B996123B2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BB5154D1-6B8D-89B6-17A8-8456378A2F48}"/>
              </a:ext>
            </a:extLst>
          </p:cNvPr>
          <p:cNvPicPr>
            <a:picLocks noChangeAspect="1"/>
          </p:cNvPicPr>
          <p:nvPr/>
        </p:nvPicPr>
        <p:blipFill>
          <a:blip r:embed="rId4"/>
          <a:stretch>
            <a:fillRect/>
          </a:stretch>
        </p:blipFill>
        <p:spPr>
          <a:xfrm>
            <a:off x="5599498" y="531689"/>
            <a:ext cx="5467350" cy="485775"/>
          </a:xfrm>
          <a:prstGeom prst="rect">
            <a:avLst/>
          </a:prstGeom>
        </p:spPr>
      </p:pic>
      <p:sp>
        <p:nvSpPr>
          <p:cNvPr id="6" name="תיבת טקסט 5">
            <a:extLst>
              <a:ext uri="{FF2B5EF4-FFF2-40B4-BE49-F238E27FC236}">
                <a16:creationId xmlns:a16="http://schemas.microsoft.com/office/drawing/2014/main" id="{CD564400-E144-7AB3-305E-3B408F5FA27F}"/>
              </a:ext>
            </a:extLst>
          </p:cNvPr>
          <p:cNvSpPr txBox="1"/>
          <p:nvPr/>
        </p:nvSpPr>
        <p:spPr>
          <a:xfrm>
            <a:off x="680225" y="1373365"/>
            <a:ext cx="10229600" cy="461665"/>
          </a:xfrm>
          <a:prstGeom prst="rect">
            <a:avLst/>
          </a:prstGeom>
          <a:noFill/>
        </p:spPr>
        <p:txBody>
          <a:bodyPr wrap="square">
            <a:spAutoFit/>
          </a:bodyPr>
          <a:lstStyle/>
          <a:p>
            <a:r>
              <a:rPr lang="he-IL" sz="2400" b="0" i="0" u="none" strike="noStrike" baseline="0" dirty="0">
                <a:latin typeface="FbSpoiler-Regular-SC700"/>
              </a:rPr>
              <a:t>קִִראו את קטע המידע </a:t>
            </a:r>
            <a:r>
              <a:rPr lang="he-IL" sz="2400" b="1" i="0" u="none" strike="noStrike" baseline="0" dirty="0">
                <a:solidFill>
                  <a:srgbClr val="1E9BA7"/>
                </a:solidFill>
                <a:latin typeface="FbSpoiler-Bold-SC700"/>
              </a:rPr>
              <a:t>פרק הזמן חודש </a:t>
            </a:r>
            <a:r>
              <a:rPr lang="he-IL" sz="2400" b="0" i="0" u="none" strike="noStrike" baseline="0" dirty="0">
                <a:latin typeface="FbSpoiler-Regular-SC700"/>
              </a:rPr>
              <a:t>והשיבו על שאלות 3-1 שבעמודים 194-193.</a:t>
            </a:r>
            <a:endParaRPr lang="he-IL" sz="2400" dirty="0"/>
          </a:p>
        </p:txBody>
      </p:sp>
      <p:pic>
        <p:nvPicPr>
          <p:cNvPr id="5" name="Picture 4">
            <a:extLst>
              <a:ext uri="{FF2B5EF4-FFF2-40B4-BE49-F238E27FC236}">
                <a16:creationId xmlns:a16="http://schemas.microsoft.com/office/drawing/2014/main" id="{B58AC7C6-E882-0848-5E0B-70FD03704F45}"/>
              </a:ext>
            </a:extLst>
          </p:cNvPr>
          <p:cNvPicPr>
            <a:picLocks noChangeAspect="1"/>
          </p:cNvPicPr>
          <p:nvPr/>
        </p:nvPicPr>
        <p:blipFill>
          <a:blip r:embed="rId5"/>
          <a:stretch>
            <a:fillRect/>
          </a:stretch>
        </p:blipFill>
        <p:spPr>
          <a:xfrm>
            <a:off x="3560482" y="2190931"/>
            <a:ext cx="4772691" cy="3962953"/>
          </a:xfrm>
          <a:prstGeom prst="rect">
            <a:avLst/>
          </a:prstGeom>
        </p:spPr>
      </p:pic>
    </p:spTree>
    <p:extLst>
      <p:ext uri="{BB962C8B-B14F-4D97-AF65-F5344CB8AC3E}">
        <p14:creationId xmlns:p14="http://schemas.microsoft.com/office/powerpoint/2010/main" val="89483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93751-3841-AB46-39CB-C5854E09F1E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22361D3-2566-F435-7F23-1A675DD9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465D7C1C-86A2-7BA8-5E48-BA58F37D7B54}"/>
              </a:ext>
            </a:extLst>
          </p:cNvPr>
          <p:cNvPicPr>
            <a:picLocks noChangeAspect="1"/>
          </p:cNvPicPr>
          <p:nvPr/>
        </p:nvPicPr>
        <p:blipFill>
          <a:blip r:embed="rId4"/>
          <a:stretch>
            <a:fillRect/>
          </a:stretch>
        </p:blipFill>
        <p:spPr>
          <a:xfrm>
            <a:off x="7796074" y="325560"/>
            <a:ext cx="2743200" cy="542925"/>
          </a:xfrm>
          <a:prstGeom prst="rect">
            <a:avLst/>
          </a:prstGeom>
        </p:spPr>
      </p:pic>
      <p:pic>
        <p:nvPicPr>
          <p:cNvPr id="8" name="תמונה 7">
            <a:extLst>
              <a:ext uri="{FF2B5EF4-FFF2-40B4-BE49-F238E27FC236}">
                <a16:creationId xmlns:a16="http://schemas.microsoft.com/office/drawing/2014/main" id="{74336F3B-71C6-002D-CA9E-86EBA47B3BEA}"/>
              </a:ext>
            </a:extLst>
          </p:cNvPr>
          <p:cNvPicPr>
            <a:picLocks noChangeAspect="1"/>
          </p:cNvPicPr>
          <p:nvPr/>
        </p:nvPicPr>
        <p:blipFill>
          <a:blip r:embed="rId5"/>
          <a:stretch>
            <a:fillRect/>
          </a:stretch>
        </p:blipFill>
        <p:spPr>
          <a:xfrm>
            <a:off x="657727" y="1432911"/>
            <a:ext cx="6298945" cy="4834074"/>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D4013A52-97F5-2E6D-9A09-2A87D9C685FF}"/>
              </a:ext>
            </a:extLst>
          </p:cNvPr>
          <p:cNvSpPr txBox="1"/>
          <p:nvPr/>
        </p:nvSpPr>
        <p:spPr>
          <a:xfrm>
            <a:off x="7510509" y="2155991"/>
            <a:ext cx="3982651" cy="830997"/>
          </a:xfrm>
          <a:prstGeom prst="rect">
            <a:avLst/>
          </a:prstGeom>
          <a:noFill/>
        </p:spPr>
        <p:txBody>
          <a:bodyPr wrap="square" rtlCol="1">
            <a:spAutoFit/>
          </a:bodyPr>
          <a:lstStyle/>
          <a:p>
            <a:r>
              <a:rPr lang="he-IL" sz="2400" dirty="0">
                <a:latin typeface="David" panose="020E0502060401010101" pitchFamily="34" charset="-79"/>
                <a:cs typeface="David" panose="020E0502060401010101" pitchFamily="34" charset="-79"/>
              </a:rPr>
              <a:t>מהו לוח שנה ירחי?</a:t>
            </a:r>
          </a:p>
          <a:p>
            <a:r>
              <a:rPr lang="he-IL" sz="2400" dirty="0">
                <a:latin typeface="David" panose="020E0502060401010101" pitchFamily="34" charset="-79"/>
                <a:cs typeface="David" panose="020E0502060401010101" pitchFamily="34" charset="-79"/>
              </a:rPr>
              <a:t>קראו את פסקה שבעמוד 194.</a:t>
            </a:r>
          </a:p>
        </p:txBody>
      </p:sp>
      <p:sp>
        <p:nvSpPr>
          <p:cNvPr id="10" name="תיבת טקסט 9">
            <a:extLst>
              <a:ext uri="{FF2B5EF4-FFF2-40B4-BE49-F238E27FC236}">
                <a16:creationId xmlns:a16="http://schemas.microsoft.com/office/drawing/2014/main" id="{7094595D-893E-EEC5-9FA8-F0FE084D5BE5}"/>
              </a:ext>
            </a:extLst>
          </p:cNvPr>
          <p:cNvSpPr txBox="1"/>
          <p:nvPr/>
        </p:nvSpPr>
        <p:spPr>
          <a:xfrm>
            <a:off x="7297445" y="3710800"/>
            <a:ext cx="4129596" cy="830997"/>
          </a:xfrm>
          <a:prstGeom prst="rect">
            <a:avLst/>
          </a:prstGeom>
          <a:noFill/>
        </p:spPr>
        <p:txBody>
          <a:bodyPr wrap="square" rtlCol="1">
            <a:spAutoFit/>
          </a:bodyPr>
          <a:lstStyle/>
          <a:p>
            <a:r>
              <a:rPr lang="he-IL" sz="2400" b="1" dirty="0">
                <a:solidFill>
                  <a:srgbClr val="C00000"/>
                </a:solidFill>
                <a:latin typeface="David" panose="020E0502060401010101" pitchFamily="34" charset="-79"/>
                <a:cs typeface="David" panose="020E0502060401010101" pitchFamily="34" charset="-79"/>
              </a:rPr>
              <a:t>מהו משך הזמן שהירח משלים הקפה אחת מסביב לכדור הארץ?</a:t>
            </a:r>
          </a:p>
        </p:txBody>
      </p:sp>
      <p:sp>
        <p:nvSpPr>
          <p:cNvPr id="11" name="תיבת טקסט 10">
            <a:extLst>
              <a:ext uri="{FF2B5EF4-FFF2-40B4-BE49-F238E27FC236}">
                <a16:creationId xmlns:a16="http://schemas.microsoft.com/office/drawing/2014/main" id="{5B052863-7DE8-CE5D-ECCE-ECAD92FD9E8A}"/>
              </a:ext>
            </a:extLst>
          </p:cNvPr>
          <p:cNvSpPr txBox="1"/>
          <p:nvPr/>
        </p:nvSpPr>
        <p:spPr>
          <a:xfrm>
            <a:off x="7393259" y="5062599"/>
            <a:ext cx="4033782" cy="461665"/>
          </a:xfrm>
          <a:prstGeom prst="rect">
            <a:avLst/>
          </a:prstGeom>
          <a:noFill/>
        </p:spPr>
        <p:txBody>
          <a:bodyPr wrap="square" rtlCol="1">
            <a:spAutoFit/>
          </a:bodyPr>
          <a:lstStyle/>
          <a:p>
            <a:r>
              <a:rPr lang="he-IL" sz="2400" b="1" i="0" u="none" strike="noStrike" baseline="0" dirty="0">
                <a:solidFill>
                  <a:srgbClr val="C00000"/>
                </a:solidFill>
                <a:latin typeface="David" panose="020E0502060401010101" pitchFamily="34" charset="-79"/>
                <a:cs typeface="David" panose="020E0502060401010101" pitchFamily="34" charset="-79"/>
              </a:rPr>
              <a:t>מהו מספר היממות בשנה ירחית?</a:t>
            </a:r>
            <a:endParaRPr lang="he-IL" sz="2400" b="1" dirty="0">
              <a:solidFill>
                <a:srgbClr val="C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67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58F70-9B57-9B15-C65D-F88EA7FF125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C1F006E-D105-1692-235C-88D13CC5B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53A6C25D-C653-6A21-FA0E-CF928C360FB5}"/>
              </a:ext>
            </a:extLst>
          </p:cNvPr>
          <p:cNvPicPr>
            <a:picLocks noChangeAspect="1"/>
          </p:cNvPicPr>
          <p:nvPr/>
        </p:nvPicPr>
        <p:blipFill>
          <a:blip r:embed="rId4"/>
          <a:stretch>
            <a:fillRect/>
          </a:stretch>
        </p:blipFill>
        <p:spPr>
          <a:xfrm>
            <a:off x="7269563" y="399871"/>
            <a:ext cx="3476625" cy="590550"/>
          </a:xfrm>
          <a:prstGeom prst="rect">
            <a:avLst/>
          </a:prstGeom>
        </p:spPr>
      </p:pic>
      <p:pic>
        <p:nvPicPr>
          <p:cNvPr id="6" name="תמונה 5">
            <a:extLst>
              <a:ext uri="{FF2B5EF4-FFF2-40B4-BE49-F238E27FC236}">
                <a16:creationId xmlns:a16="http://schemas.microsoft.com/office/drawing/2014/main" id="{37E92F9B-9373-072D-3D31-15ADB1C75F9E}"/>
              </a:ext>
            </a:extLst>
          </p:cNvPr>
          <p:cNvPicPr>
            <a:picLocks noChangeAspect="1"/>
          </p:cNvPicPr>
          <p:nvPr/>
        </p:nvPicPr>
        <p:blipFill>
          <a:blip r:embed="rId5"/>
          <a:stretch>
            <a:fillRect/>
          </a:stretch>
        </p:blipFill>
        <p:spPr>
          <a:xfrm>
            <a:off x="2301457" y="1189153"/>
            <a:ext cx="3540868" cy="3023755"/>
          </a:xfrm>
          <a:prstGeom prst="rect">
            <a:avLst/>
          </a:prstGeom>
        </p:spPr>
      </p:pic>
      <p:pic>
        <p:nvPicPr>
          <p:cNvPr id="8" name="תמונה 7">
            <a:extLst>
              <a:ext uri="{FF2B5EF4-FFF2-40B4-BE49-F238E27FC236}">
                <a16:creationId xmlns:a16="http://schemas.microsoft.com/office/drawing/2014/main" id="{5A5DB10A-D442-3270-F3D1-9189824FB2CC}"/>
              </a:ext>
            </a:extLst>
          </p:cNvPr>
          <p:cNvPicPr>
            <a:picLocks noChangeAspect="1"/>
          </p:cNvPicPr>
          <p:nvPr/>
        </p:nvPicPr>
        <p:blipFill>
          <a:blip r:embed="rId6"/>
          <a:stretch>
            <a:fillRect/>
          </a:stretch>
        </p:blipFill>
        <p:spPr>
          <a:xfrm>
            <a:off x="5901835" y="2967765"/>
            <a:ext cx="2451370" cy="3408218"/>
          </a:xfrm>
          <a:prstGeom prst="rect">
            <a:avLst/>
          </a:prstGeom>
        </p:spPr>
      </p:pic>
      <p:sp>
        <p:nvSpPr>
          <p:cNvPr id="10" name="תיבת טקסט 9">
            <a:extLst>
              <a:ext uri="{FF2B5EF4-FFF2-40B4-BE49-F238E27FC236}">
                <a16:creationId xmlns:a16="http://schemas.microsoft.com/office/drawing/2014/main" id="{842CC161-0E9F-D6CC-A735-C938FAFB72FB}"/>
              </a:ext>
            </a:extLst>
          </p:cNvPr>
          <p:cNvSpPr txBox="1"/>
          <p:nvPr/>
        </p:nvSpPr>
        <p:spPr>
          <a:xfrm>
            <a:off x="5115757" y="1270376"/>
            <a:ext cx="6416336" cy="830997"/>
          </a:xfrm>
          <a:prstGeom prst="rect">
            <a:avLst/>
          </a:prstGeom>
          <a:noFill/>
        </p:spPr>
        <p:txBody>
          <a:bodyPr wrap="square">
            <a:spAutoFit/>
          </a:bodyPr>
          <a:lstStyle/>
          <a:p>
            <a:r>
              <a:rPr lang="he-IL" sz="2400" b="0" i="0" u="none" strike="noStrike" baseline="0" dirty="0">
                <a:latin typeface="FbSpoiler-Regular"/>
              </a:rPr>
              <a:t>קראו את שני קטעי המידע (הבעיה ופתרון הבעיה) והשיבו על השאלות שבעמוד 195.</a:t>
            </a:r>
            <a:endParaRPr lang="he-IL" sz="2400" dirty="0"/>
          </a:p>
        </p:txBody>
      </p:sp>
    </p:spTree>
    <p:extLst>
      <p:ext uri="{BB962C8B-B14F-4D97-AF65-F5344CB8AC3E}">
        <p14:creationId xmlns:p14="http://schemas.microsoft.com/office/powerpoint/2010/main" val="179586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169C2-F440-C634-97D5-7088B1C5CDC9}"/>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ECC1A28-DF80-8851-B075-80214E5CE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0027658-B729-BEC6-D1DB-3C64D7062D4D}"/>
              </a:ext>
            </a:extLst>
          </p:cNvPr>
          <p:cNvPicPr>
            <a:picLocks noChangeAspect="1"/>
          </p:cNvPicPr>
          <p:nvPr/>
        </p:nvPicPr>
        <p:blipFill>
          <a:blip r:embed="rId4"/>
          <a:stretch>
            <a:fillRect/>
          </a:stretch>
        </p:blipFill>
        <p:spPr>
          <a:xfrm>
            <a:off x="4533707" y="1204912"/>
            <a:ext cx="6830542" cy="4760990"/>
          </a:xfrm>
          <a:prstGeom prst="rect">
            <a:avLst/>
          </a:prstGeom>
          <a:ln w="28575">
            <a:solidFill>
              <a:srgbClr val="00B0F0"/>
            </a:solidFill>
            <a:prstDash val="sysDot"/>
          </a:ln>
        </p:spPr>
      </p:pic>
      <p:pic>
        <p:nvPicPr>
          <p:cNvPr id="6" name="תמונה 5">
            <a:extLst>
              <a:ext uri="{FF2B5EF4-FFF2-40B4-BE49-F238E27FC236}">
                <a16:creationId xmlns:a16="http://schemas.microsoft.com/office/drawing/2014/main" id="{7F819C18-5872-5A2B-3D4B-EC59594A55F1}"/>
              </a:ext>
            </a:extLst>
          </p:cNvPr>
          <p:cNvPicPr>
            <a:picLocks noChangeAspect="1"/>
          </p:cNvPicPr>
          <p:nvPr/>
        </p:nvPicPr>
        <p:blipFill>
          <a:blip r:embed="rId5"/>
          <a:stretch>
            <a:fillRect/>
          </a:stretch>
        </p:blipFill>
        <p:spPr>
          <a:xfrm>
            <a:off x="827751" y="1294354"/>
            <a:ext cx="3124691" cy="4701916"/>
          </a:xfrm>
          <a:prstGeom prst="rect">
            <a:avLst/>
          </a:prstGeom>
          <a:ln w="28575">
            <a:solidFill>
              <a:srgbClr val="00B0F0"/>
            </a:solidFill>
            <a:prstDash val="sysDot"/>
          </a:ln>
        </p:spPr>
      </p:pic>
      <p:sp>
        <p:nvSpPr>
          <p:cNvPr id="2" name="תיבת טקסט 1">
            <a:extLst>
              <a:ext uri="{FF2B5EF4-FFF2-40B4-BE49-F238E27FC236}">
                <a16:creationId xmlns:a16="http://schemas.microsoft.com/office/drawing/2014/main" id="{0AC3560A-7BEA-FD5A-AB51-2A5CDA6C6159}"/>
              </a:ext>
            </a:extLst>
          </p:cNvPr>
          <p:cNvSpPr txBox="1"/>
          <p:nvPr/>
        </p:nvSpPr>
        <p:spPr>
          <a:xfrm>
            <a:off x="561109" y="6182591"/>
            <a:ext cx="1891146" cy="369332"/>
          </a:xfrm>
          <a:prstGeom prst="rect">
            <a:avLst/>
          </a:prstGeom>
          <a:noFill/>
        </p:spPr>
        <p:txBody>
          <a:bodyPr wrap="square" rtlCol="1">
            <a:spAutoFit/>
          </a:bodyPr>
          <a:lstStyle/>
          <a:p>
            <a:r>
              <a:rPr lang="he-IL" b="1" dirty="0"/>
              <a:t>עמוד 195</a:t>
            </a:r>
          </a:p>
        </p:txBody>
      </p:sp>
    </p:spTree>
    <p:extLst>
      <p:ext uri="{BB962C8B-B14F-4D97-AF65-F5344CB8AC3E}">
        <p14:creationId xmlns:p14="http://schemas.microsoft.com/office/powerpoint/2010/main" val="120779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38A4E6B-D55D-F855-68D4-3096887DEA10}"/>
              </a:ext>
            </a:extLst>
          </p:cNvPr>
          <p:cNvPicPr>
            <a:picLocks noChangeAspect="1"/>
          </p:cNvPicPr>
          <p:nvPr/>
        </p:nvPicPr>
        <p:blipFill>
          <a:blip r:embed="rId3"/>
          <a:stretch>
            <a:fillRect/>
          </a:stretch>
        </p:blipFill>
        <p:spPr>
          <a:xfrm>
            <a:off x="6571814" y="1497484"/>
            <a:ext cx="4807853" cy="4420594"/>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C97C8AE7-529D-F511-ECF0-AD9444C4ABE8}"/>
              </a:ext>
            </a:extLst>
          </p:cNvPr>
          <p:cNvSpPr txBox="1"/>
          <p:nvPr/>
        </p:nvSpPr>
        <p:spPr>
          <a:xfrm>
            <a:off x="7570624" y="320388"/>
            <a:ext cx="4032068" cy="523220"/>
          </a:xfrm>
          <a:prstGeom prst="rect">
            <a:avLst/>
          </a:prstGeom>
          <a:noFill/>
        </p:spPr>
        <p:txBody>
          <a:bodyPr wrap="square" rtlCol="1">
            <a:spAutoFit/>
          </a:bodyPr>
          <a:lstStyle/>
          <a:p>
            <a:r>
              <a:rPr lang="he-IL" sz="2800" b="1" dirty="0">
                <a:solidFill>
                  <a:srgbClr val="C00000"/>
                </a:solidFill>
              </a:rPr>
              <a:t>משימות מתוקשבות</a:t>
            </a:r>
          </a:p>
        </p:txBody>
      </p:sp>
      <p:pic>
        <p:nvPicPr>
          <p:cNvPr id="5" name="Picture 4">
            <a:extLst>
              <a:ext uri="{FF2B5EF4-FFF2-40B4-BE49-F238E27FC236}">
                <a16:creationId xmlns:a16="http://schemas.microsoft.com/office/drawing/2014/main" id="{3E4A26B9-E4AC-F788-C2A8-11BDD57B57AB}"/>
              </a:ext>
            </a:extLst>
          </p:cNvPr>
          <p:cNvPicPr>
            <a:picLocks noChangeAspect="1"/>
          </p:cNvPicPr>
          <p:nvPr/>
        </p:nvPicPr>
        <p:blipFill>
          <a:blip r:embed="rId4"/>
          <a:stretch>
            <a:fillRect/>
          </a:stretch>
        </p:blipFill>
        <p:spPr>
          <a:xfrm>
            <a:off x="525206" y="1363802"/>
            <a:ext cx="5354534" cy="4554276"/>
          </a:xfrm>
          <a:prstGeom prst="rect">
            <a:avLst/>
          </a:prstGeom>
        </p:spPr>
      </p:pic>
    </p:spTree>
    <p:extLst>
      <p:ext uri="{BB962C8B-B14F-4D97-AF65-F5344CB8AC3E}">
        <p14:creationId xmlns:p14="http://schemas.microsoft.com/office/powerpoint/2010/main" val="48715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FE22-513C-533C-814F-B5AEAE19196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53823D4-35EE-5A3F-07DC-AB3C7B1DD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C7BE6EA7-41F8-C9C4-C060-D0FAB1F13B3C}"/>
              </a:ext>
            </a:extLst>
          </p:cNvPr>
          <p:cNvPicPr>
            <a:picLocks noChangeAspect="1"/>
          </p:cNvPicPr>
          <p:nvPr/>
        </p:nvPicPr>
        <p:blipFill>
          <a:blip r:embed="rId4"/>
          <a:stretch>
            <a:fillRect/>
          </a:stretch>
        </p:blipFill>
        <p:spPr>
          <a:xfrm>
            <a:off x="1160234" y="687908"/>
            <a:ext cx="10202610" cy="4979467"/>
          </a:xfrm>
          <a:prstGeom prst="rect">
            <a:avLst/>
          </a:prstGeom>
        </p:spPr>
      </p:pic>
      <p:sp>
        <p:nvSpPr>
          <p:cNvPr id="2" name="תיבת טקסט 1">
            <a:extLst>
              <a:ext uri="{FF2B5EF4-FFF2-40B4-BE49-F238E27FC236}">
                <a16:creationId xmlns:a16="http://schemas.microsoft.com/office/drawing/2014/main" id="{36D25294-D9AF-C178-11FD-EB03099E124B}"/>
              </a:ext>
            </a:extLst>
          </p:cNvPr>
          <p:cNvSpPr txBox="1"/>
          <p:nvPr/>
        </p:nvSpPr>
        <p:spPr>
          <a:xfrm>
            <a:off x="561109" y="6182591"/>
            <a:ext cx="1891146" cy="369332"/>
          </a:xfrm>
          <a:prstGeom prst="rect">
            <a:avLst/>
          </a:prstGeom>
          <a:noFill/>
        </p:spPr>
        <p:txBody>
          <a:bodyPr wrap="square" rtlCol="1">
            <a:spAutoFit/>
          </a:bodyPr>
          <a:lstStyle/>
          <a:p>
            <a:r>
              <a:rPr lang="he-IL" b="1" dirty="0"/>
              <a:t>עמוד 196</a:t>
            </a:r>
          </a:p>
        </p:txBody>
      </p:sp>
    </p:spTree>
    <p:extLst>
      <p:ext uri="{BB962C8B-B14F-4D97-AF65-F5344CB8AC3E}">
        <p14:creationId xmlns:p14="http://schemas.microsoft.com/office/powerpoint/2010/main" val="1498466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0EB2-7939-6A36-F758-B71CC7E9C99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CCFB25F-283B-1ABF-B20D-E5BB197B0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1B787C4D-0F70-3F41-8FBF-BFDFEBE80E50}"/>
              </a:ext>
            </a:extLst>
          </p:cNvPr>
          <p:cNvSpPr txBox="1"/>
          <p:nvPr/>
        </p:nvSpPr>
        <p:spPr>
          <a:xfrm>
            <a:off x="307258" y="6222336"/>
            <a:ext cx="1184564" cy="369332"/>
          </a:xfrm>
          <a:prstGeom prst="rect">
            <a:avLst/>
          </a:prstGeom>
          <a:noFill/>
        </p:spPr>
        <p:txBody>
          <a:bodyPr wrap="square" rtlCol="1">
            <a:spAutoFit/>
          </a:bodyPr>
          <a:lstStyle/>
          <a:p>
            <a:r>
              <a:rPr lang="he-IL" b="1" dirty="0"/>
              <a:t>עמוד 197</a:t>
            </a:r>
          </a:p>
        </p:txBody>
      </p:sp>
      <p:pic>
        <p:nvPicPr>
          <p:cNvPr id="7" name="תמונה 6">
            <a:extLst>
              <a:ext uri="{FF2B5EF4-FFF2-40B4-BE49-F238E27FC236}">
                <a16:creationId xmlns:a16="http://schemas.microsoft.com/office/drawing/2014/main" id="{F6740C2F-A9DC-E160-C9A6-2161CFBF5DD3}"/>
              </a:ext>
            </a:extLst>
          </p:cNvPr>
          <p:cNvPicPr>
            <a:picLocks noChangeAspect="1"/>
          </p:cNvPicPr>
          <p:nvPr/>
        </p:nvPicPr>
        <p:blipFill>
          <a:blip r:embed="rId4"/>
          <a:stretch>
            <a:fillRect/>
          </a:stretch>
        </p:blipFill>
        <p:spPr>
          <a:xfrm>
            <a:off x="3278459" y="1002896"/>
            <a:ext cx="8341112" cy="4504285"/>
          </a:xfrm>
          <a:prstGeom prst="rect">
            <a:avLst/>
          </a:prstGeom>
        </p:spPr>
      </p:pic>
    </p:spTree>
    <p:extLst>
      <p:ext uri="{BB962C8B-B14F-4D97-AF65-F5344CB8AC3E}">
        <p14:creationId xmlns:p14="http://schemas.microsoft.com/office/powerpoint/2010/main" val="143945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36FC-3096-35BF-7EB5-A46DBE0C050C}"/>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3BDB318-075D-7B92-E1E1-86788C915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FD8EC5F6-81C4-5811-4A70-4EA65E6FACAE}"/>
              </a:ext>
            </a:extLst>
          </p:cNvPr>
          <p:cNvSpPr txBox="1"/>
          <p:nvPr/>
        </p:nvSpPr>
        <p:spPr>
          <a:xfrm>
            <a:off x="307258" y="6222336"/>
            <a:ext cx="1184564" cy="369332"/>
          </a:xfrm>
          <a:prstGeom prst="rect">
            <a:avLst/>
          </a:prstGeom>
          <a:noFill/>
        </p:spPr>
        <p:txBody>
          <a:bodyPr wrap="square" rtlCol="1">
            <a:spAutoFit/>
          </a:bodyPr>
          <a:lstStyle/>
          <a:p>
            <a:r>
              <a:rPr lang="he-IL" b="1" dirty="0"/>
              <a:t>עמוד 197</a:t>
            </a:r>
          </a:p>
        </p:txBody>
      </p:sp>
      <p:sp>
        <p:nvSpPr>
          <p:cNvPr id="7" name="תיבת טקסט 6">
            <a:extLst>
              <a:ext uri="{FF2B5EF4-FFF2-40B4-BE49-F238E27FC236}">
                <a16:creationId xmlns:a16="http://schemas.microsoft.com/office/drawing/2014/main" id="{208BE167-A473-8670-F7B3-49D547059204}"/>
              </a:ext>
            </a:extLst>
          </p:cNvPr>
          <p:cNvSpPr txBox="1"/>
          <p:nvPr/>
        </p:nvSpPr>
        <p:spPr>
          <a:xfrm>
            <a:off x="4813588" y="1036709"/>
            <a:ext cx="6794831" cy="95410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9999"/>
                </a:solidFill>
                <a:effectLst/>
                <a:uLnTx/>
                <a:uFillTx/>
                <a:latin typeface="Calibri" panose="020F0502020204030204"/>
                <a:ea typeface="+mn-ea"/>
                <a:cs typeface="Arial" panose="020B0604020202020204" pitchFamily="34" charset="0"/>
              </a:rPr>
              <a:t>בפרק זה למדנו 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9999"/>
                </a:solidFill>
                <a:effectLst/>
                <a:uLnTx/>
                <a:uFillTx/>
                <a:latin typeface="Calibri" panose="020F0502020204030204"/>
                <a:ea typeface="+mn-ea"/>
                <a:cs typeface="Arial" panose="020B0604020202020204" pitchFamily="34" charset="0"/>
              </a:rPr>
              <a:t>המשך</a:t>
            </a:r>
          </a:p>
        </p:txBody>
      </p:sp>
      <p:pic>
        <p:nvPicPr>
          <p:cNvPr id="5" name="תמונה 4">
            <a:extLst>
              <a:ext uri="{FF2B5EF4-FFF2-40B4-BE49-F238E27FC236}">
                <a16:creationId xmlns:a16="http://schemas.microsoft.com/office/drawing/2014/main" id="{6DF3D72E-731E-A2E0-233D-801BECD1CDB1}"/>
              </a:ext>
            </a:extLst>
          </p:cNvPr>
          <p:cNvPicPr>
            <a:picLocks noChangeAspect="1"/>
          </p:cNvPicPr>
          <p:nvPr/>
        </p:nvPicPr>
        <p:blipFill>
          <a:blip r:embed="rId4"/>
          <a:stretch>
            <a:fillRect/>
          </a:stretch>
        </p:blipFill>
        <p:spPr>
          <a:xfrm>
            <a:off x="3445727" y="2227951"/>
            <a:ext cx="8439015" cy="3953682"/>
          </a:xfrm>
          <a:prstGeom prst="rect">
            <a:avLst/>
          </a:prstGeom>
        </p:spPr>
      </p:pic>
    </p:spTree>
    <p:extLst>
      <p:ext uri="{BB962C8B-B14F-4D97-AF65-F5344CB8AC3E}">
        <p14:creationId xmlns:p14="http://schemas.microsoft.com/office/powerpoint/2010/main" val="369730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C128-5E69-45CC-A3AD-F41252BD953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09FF8B26-7C8E-0736-1D23-E4E35F002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93EB18AD-FB11-E128-64F7-816EEC821F3D}"/>
              </a:ext>
            </a:extLst>
          </p:cNvPr>
          <p:cNvPicPr>
            <a:picLocks noChangeAspect="1"/>
          </p:cNvPicPr>
          <p:nvPr/>
        </p:nvPicPr>
        <p:blipFill>
          <a:blip r:embed="rId4"/>
          <a:stretch>
            <a:fillRect/>
          </a:stretch>
        </p:blipFill>
        <p:spPr>
          <a:xfrm>
            <a:off x="3545910" y="2096429"/>
            <a:ext cx="7553978" cy="2943922"/>
          </a:xfrm>
          <a:prstGeom prst="rect">
            <a:avLst/>
          </a:prstGeom>
        </p:spPr>
      </p:pic>
      <p:pic>
        <p:nvPicPr>
          <p:cNvPr id="6" name="תמונה 5">
            <a:extLst>
              <a:ext uri="{FF2B5EF4-FFF2-40B4-BE49-F238E27FC236}">
                <a16:creationId xmlns:a16="http://schemas.microsoft.com/office/drawing/2014/main" id="{62CAE252-A25E-D4F6-4392-4CCF4523E8F3}"/>
              </a:ext>
            </a:extLst>
          </p:cNvPr>
          <p:cNvPicPr>
            <a:picLocks noChangeAspect="1"/>
          </p:cNvPicPr>
          <p:nvPr/>
        </p:nvPicPr>
        <p:blipFill>
          <a:blip r:embed="rId5"/>
          <a:stretch>
            <a:fillRect/>
          </a:stretch>
        </p:blipFill>
        <p:spPr>
          <a:xfrm>
            <a:off x="1534954" y="1821686"/>
            <a:ext cx="1984443" cy="3480955"/>
          </a:xfrm>
          <a:prstGeom prst="rect">
            <a:avLst/>
          </a:prstGeom>
        </p:spPr>
      </p:pic>
      <p:sp>
        <p:nvSpPr>
          <p:cNvPr id="2" name="תיבת טקסט 1">
            <a:extLst>
              <a:ext uri="{FF2B5EF4-FFF2-40B4-BE49-F238E27FC236}">
                <a16:creationId xmlns:a16="http://schemas.microsoft.com/office/drawing/2014/main" id="{769AE3DF-F333-1156-1A60-B2DBE58240EA}"/>
              </a:ext>
            </a:extLst>
          </p:cNvPr>
          <p:cNvSpPr txBox="1"/>
          <p:nvPr/>
        </p:nvSpPr>
        <p:spPr>
          <a:xfrm>
            <a:off x="307258" y="6222336"/>
            <a:ext cx="1184564" cy="369332"/>
          </a:xfrm>
          <a:prstGeom prst="rect">
            <a:avLst/>
          </a:prstGeom>
          <a:noFill/>
        </p:spPr>
        <p:txBody>
          <a:bodyPr wrap="square" rtlCol="1">
            <a:spAutoFit/>
          </a:bodyPr>
          <a:lstStyle/>
          <a:p>
            <a:r>
              <a:rPr lang="he-IL" b="1" dirty="0"/>
              <a:t>עמוד 197</a:t>
            </a:r>
          </a:p>
        </p:txBody>
      </p:sp>
    </p:spTree>
    <p:extLst>
      <p:ext uri="{BB962C8B-B14F-4D97-AF65-F5344CB8AC3E}">
        <p14:creationId xmlns:p14="http://schemas.microsoft.com/office/powerpoint/2010/main" val="16059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873F-F54D-F716-5704-CFBD31DED17F}"/>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63C8CA5-C2EA-6399-2FB4-F697FABFD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67CF4959-E4AC-9B2E-E219-7E3E61CC07E8}"/>
              </a:ext>
            </a:extLst>
          </p:cNvPr>
          <p:cNvPicPr>
            <a:picLocks noChangeAspect="1"/>
          </p:cNvPicPr>
          <p:nvPr/>
        </p:nvPicPr>
        <p:blipFill>
          <a:blip r:embed="rId4"/>
          <a:stretch>
            <a:fillRect/>
          </a:stretch>
        </p:blipFill>
        <p:spPr>
          <a:xfrm>
            <a:off x="6240955" y="609045"/>
            <a:ext cx="4486275" cy="952500"/>
          </a:xfrm>
          <a:prstGeom prst="rect">
            <a:avLst/>
          </a:prstGeom>
        </p:spPr>
      </p:pic>
      <p:sp>
        <p:nvSpPr>
          <p:cNvPr id="10" name="תיבת טקסט 9">
            <a:extLst>
              <a:ext uri="{FF2B5EF4-FFF2-40B4-BE49-F238E27FC236}">
                <a16:creationId xmlns:a16="http://schemas.microsoft.com/office/drawing/2014/main" id="{85222B89-6A03-2AAE-C3DC-778ADEDE3C0D}"/>
              </a:ext>
            </a:extLst>
          </p:cNvPr>
          <p:cNvSpPr txBox="1"/>
          <p:nvPr/>
        </p:nvSpPr>
        <p:spPr>
          <a:xfrm>
            <a:off x="5062654" y="6198987"/>
            <a:ext cx="6880302" cy="461665"/>
          </a:xfrm>
          <a:prstGeom prst="rect">
            <a:avLst/>
          </a:prstGeom>
          <a:noFill/>
        </p:spPr>
        <p:txBody>
          <a:bodyPr wrap="square" rtlCol="1">
            <a:spAutoFit/>
          </a:bodyPr>
          <a:lstStyle/>
          <a:p>
            <a:r>
              <a:rPr lang="he-IL" sz="2400" dirty="0"/>
              <a:t>השיבו על סעיפים 5-1 בהנחיות בעמוד 184.</a:t>
            </a:r>
          </a:p>
        </p:txBody>
      </p:sp>
      <p:pic>
        <p:nvPicPr>
          <p:cNvPr id="5" name="Picture 4">
            <a:extLst>
              <a:ext uri="{FF2B5EF4-FFF2-40B4-BE49-F238E27FC236}">
                <a16:creationId xmlns:a16="http://schemas.microsoft.com/office/drawing/2014/main" id="{0434EAF5-115D-4F3B-9AE9-496A0D2589CB}"/>
              </a:ext>
            </a:extLst>
          </p:cNvPr>
          <p:cNvPicPr>
            <a:picLocks noChangeAspect="1"/>
          </p:cNvPicPr>
          <p:nvPr/>
        </p:nvPicPr>
        <p:blipFill>
          <a:blip r:embed="rId5"/>
          <a:stretch>
            <a:fillRect/>
          </a:stretch>
        </p:blipFill>
        <p:spPr>
          <a:xfrm>
            <a:off x="1436754" y="1729414"/>
            <a:ext cx="4376877" cy="4611030"/>
          </a:xfrm>
          <a:prstGeom prst="rect">
            <a:avLst/>
          </a:prstGeom>
        </p:spPr>
      </p:pic>
      <p:pic>
        <p:nvPicPr>
          <p:cNvPr id="12" name="Picture 11">
            <a:extLst>
              <a:ext uri="{FF2B5EF4-FFF2-40B4-BE49-F238E27FC236}">
                <a16:creationId xmlns:a16="http://schemas.microsoft.com/office/drawing/2014/main" id="{FE6875AE-D232-BAE7-FAE7-BA0D1A6F46F1}"/>
              </a:ext>
            </a:extLst>
          </p:cNvPr>
          <p:cNvPicPr>
            <a:picLocks noChangeAspect="1"/>
          </p:cNvPicPr>
          <p:nvPr/>
        </p:nvPicPr>
        <p:blipFill>
          <a:blip r:embed="rId6"/>
          <a:stretch>
            <a:fillRect/>
          </a:stretch>
        </p:blipFill>
        <p:spPr>
          <a:xfrm>
            <a:off x="6629691" y="1729414"/>
            <a:ext cx="4446635" cy="4443161"/>
          </a:xfrm>
          <a:prstGeom prst="rect">
            <a:avLst/>
          </a:prstGeom>
        </p:spPr>
      </p:pic>
    </p:spTree>
    <p:extLst>
      <p:ext uri="{BB962C8B-B14F-4D97-AF65-F5344CB8AC3E}">
        <p14:creationId xmlns:p14="http://schemas.microsoft.com/office/powerpoint/2010/main" val="1709258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D9C1-40B6-8FCE-A14C-9B61036AF4C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A79A427-C266-B75A-A201-267EAA9C6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0172263D-54AD-211C-3891-94AFB05908AD}"/>
              </a:ext>
            </a:extLst>
          </p:cNvPr>
          <p:cNvPicPr>
            <a:picLocks noChangeAspect="1"/>
          </p:cNvPicPr>
          <p:nvPr/>
        </p:nvPicPr>
        <p:blipFill>
          <a:blip r:embed="rId4"/>
          <a:stretch>
            <a:fillRect/>
          </a:stretch>
        </p:blipFill>
        <p:spPr>
          <a:xfrm>
            <a:off x="934319" y="1743077"/>
            <a:ext cx="10323361" cy="2717411"/>
          </a:xfrm>
          <a:prstGeom prst="rect">
            <a:avLst/>
          </a:prstGeom>
        </p:spPr>
      </p:pic>
      <p:sp>
        <p:nvSpPr>
          <p:cNvPr id="2" name="תיבת טקסט 1">
            <a:extLst>
              <a:ext uri="{FF2B5EF4-FFF2-40B4-BE49-F238E27FC236}">
                <a16:creationId xmlns:a16="http://schemas.microsoft.com/office/drawing/2014/main" id="{FE854A86-614A-65A0-8B79-4CEEFBEBD336}"/>
              </a:ext>
            </a:extLst>
          </p:cNvPr>
          <p:cNvSpPr txBox="1"/>
          <p:nvPr/>
        </p:nvSpPr>
        <p:spPr>
          <a:xfrm>
            <a:off x="317649" y="6342188"/>
            <a:ext cx="1184564" cy="369332"/>
          </a:xfrm>
          <a:prstGeom prst="rect">
            <a:avLst/>
          </a:prstGeom>
          <a:noFill/>
        </p:spPr>
        <p:txBody>
          <a:bodyPr wrap="square" rtlCol="1">
            <a:spAutoFit/>
          </a:bodyPr>
          <a:lstStyle/>
          <a:p>
            <a:r>
              <a:rPr lang="he-IL" b="1" dirty="0"/>
              <a:t>עמוד 197</a:t>
            </a:r>
          </a:p>
        </p:txBody>
      </p:sp>
    </p:spTree>
    <p:extLst>
      <p:ext uri="{BB962C8B-B14F-4D97-AF65-F5344CB8AC3E}">
        <p14:creationId xmlns:p14="http://schemas.microsoft.com/office/powerpoint/2010/main" val="29351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3E1A9-672B-C319-D423-C888EDDDCF4F}"/>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9AED42C-E1DB-BC47-9D99-01BA39149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963CE784-7EE1-1317-95C4-F614000218AB}"/>
              </a:ext>
            </a:extLst>
          </p:cNvPr>
          <p:cNvSpPr txBox="1"/>
          <p:nvPr/>
        </p:nvSpPr>
        <p:spPr>
          <a:xfrm>
            <a:off x="6471821" y="213064"/>
            <a:ext cx="4660777" cy="584775"/>
          </a:xfrm>
          <a:prstGeom prst="rect">
            <a:avLst/>
          </a:prstGeom>
          <a:noFill/>
        </p:spPr>
        <p:txBody>
          <a:bodyPr wrap="square" rtlCol="1">
            <a:spAutoFit/>
          </a:bodyPr>
          <a:lstStyle/>
          <a:p>
            <a:r>
              <a:rPr lang="he-IL" sz="3200" b="1" dirty="0"/>
              <a:t>עוברים לפרק הבא</a:t>
            </a:r>
          </a:p>
        </p:txBody>
      </p:sp>
      <p:pic>
        <p:nvPicPr>
          <p:cNvPr id="5" name="תמונה 4">
            <a:extLst>
              <a:ext uri="{FF2B5EF4-FFF2-40B4-BE49-F238E27FC236}">
                <a16:creationId xmlns:a16="http://schemas.microsoft.com/office/drawing/2014/main" id="{F72D0F9B-51B2-1876-0C31-0D141D3A214E}"/>
              </a:ext>
            </a:extLst>
          </p:cNvPr>
          <p:cNvPicPr>
            <a:picLocks noChangeAspect="1"/>
          </p:cNvPicPr>
          <p:nvPr/>
        </p:nvPicPr>
        <p:blipFill>
          <a:blip r:embed="rId3"/>
          <a:stretch>
            <a:fillRect/>
          </a:stretch>
        </p:blipFill>
        <p:spPr>
          <a:xfrm>
            <a:off x="2018371" y="1186163"/>
            <a:ext cx="9114227" cy="1476375"/>
          </a:xfrm>
          <a:prstGeom prst="rect">
            <a:avLst/>
          </a:prstGeom>
        </p:spPr>
      </p:pic>
      <p:pic>
        <p:nvPicPr>
          <p:cNvPr id="7" name="תמונה 6">
            <a:extLst>
              <a:ext uri="{FF2B5EF4-FFF2-40B4-BE49-F238E27FC236}">
                <a16:creationId xmlns:a16="http://schemas.microsoft.com/office/drawing/2014/main" id="{C65EE4BC-C527-3854-6C68-D0097DAF0DF0}"/>
              </a:ext>
            </a:extLst>
          </p:cNvPr>
          <p:cNvPicPr>
            <a:picLocks noChangeAspect="1"/>
          </p:cNvPicPr>
          <p:nvPr/>
        </p:nvPicPr>
        <p:blipFill>
          <a:blip r:embed="rId4"/>
          <a:stretch>
            <a:fillRect/>
          </a:stretch>
        </p:blipFill>
        <p:spPr>
          <a:xfrm>
            <a:off x="3831859" y="3050862"/>
            <a:ext cx="4528281" cy="3494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371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9BBC-0569-52E2-A302-21AF0743D3F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69A62B4-F942-E010-E18D-378057CE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Picture 5">
            <a:extLst>
              <a:ext uri="{FF2B5EF4-FFF2-40B4-BE49-F238E27FC236}">
                <a16:creationId xmlns:a16="http://schemas.microsoft.com/office/drawing/2014/main" id="{907DF244-D59B-89C6-51AA-2A2CC93365F3}"/>
              </a:ext>
            </a:extLst>
          </p:cNvPr>
          <p:cNvPicPr>
            <a:picLocks noChangeAspect="1"/>
          </p:cNvPicPr>
          <p:nvPr/>
        </p:nvPicPr>
        <p:blipFill>
          <a:blip r:embed="rId4"/>
          <a:stretch>
            <a:fillRect/>
          </a:stretch>
        </p:blipFill>
        <p:spPr>
          <a:xfrm>
            <a:off x="0" y="2735052"/>
            <a:ext cx="12192000" cy="3796559"/>
          </a:xfrm>
          <a:prstGeom prst="rect">
            <a:avLst/>
          </a:prstGeom>
        </p:spPr>
      </p:pic>
      <p:sp>
        <p:nvSpPr>
          <p:cNvPr id="8" name="TextBox 7">
            <a:extLst>
              <a:ext uri="{FF2B5EF4-FFF2-40B4-BE49-F238E27FC236}">
                <a16:creationId xmlns:a16="http://schemas.microsoft.com/office/drawing/2014/main" id="{A9DD9BC0-9199-5BB8-97AD-AAEF97A2CB82}"/>
              </a:ext>
            </a:extLst>
          </p:cNvPr>
          <p:cNvSpPr txBox="1"/>
          <p:nvPr/>
        </p:nvSpPr>
        <p:spPr>
          <a:xfrm>
            <a:off x="5341435" y="1048214"/>
            <a:ext cx="6055112" cy="959005"/>
          </a:xfrm>
          <a:prstGeom prst="rect">
            <a:avLst/>
          </a:prstGeom>
          <a:noFill/>
        </p:spPr>
        <p:txBody>
          <a:bodyPr wrap="square" rtlCol="0">
            <a:spAutoFit/>
          </a:bodyPr>
          <a:lstStyle/>
          <a:p>
            <a:r>
              <a:rPr lang="he-IL" sz="5400" b="1" dirty="0">
                <a:solidFill>
                  <a:srgbClr val="00B0F0"/>
                </a:solidFill>
              </a:rPr>
              <a:t>מחזוריות</a:t>
            </a:r>
            <a:endParaRPr lang="en-US" sz="5400" b="1" dirty="0">
              <a:solidFill>
                <a:srgbClr val="00B0F0"/>
              </a:solidFill>
            </a:endParaRPr>
          </a:p>
        </p:txBody>
      </p:sp>
    </p:spTree>
    <p:extLst>
      <p:ext uri="{BB962C8B-B14F-4D97-AF65-F5344CB8AC3E}">
        <p14:creationId xmlns:p14="http://schemas.microsoft.com/office/powerpoint/2010/main" val="226521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14A2-0A25-5E6A-2293-69148F0BAF4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96DD522-79FB-EBCB-C5FD-63F4ED1E1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EC54DA85-F693-BDD9-AF79-9EF352C7D1C4}"/>
              </a:ext>
            </a:extLst>
          </p:cNvPr>
          <p:cNvSpPr txBox="1"/>
          <p:nvPr/>
        </p:nvSpPr>
        <p:spPr>
          <a:xfrm>
            <a:off x="4873082" y="4821790"/>
            <a:ext cx="6501161" cy="461665"/>
          </a:xfrm>
          <a:prstGeom prst="rect">
            <a:avLst/>
          </a:prstGeom>
          <a:noFill/>
        </p:spPr>
        <p:txBody>
          <a:bodyPr wrap="square" rtlCol="1">
            <a:spAutoFit/>
          </a:bodyPr>
          <a:lstStyle/>
          <a:p>
            <a:r>
              <a:rPr lang="he-IL" sz="2400" dirty="0"/>
              <a:t>השיבו על סעיפים 7-1 של חלק א של המשימה</a:t>
            </a:r>
          </a:p>
        </p:txBody>
      </p:sp>
      <p:sp>
        <p:nvSpPr>
          <p:cNvPr id="2" name="תיבת טקסט 1">
            <a:extLst>
              <a:ext uri="{FF2B5EF4-FFF2-40B4-BE49-F238E27FC236}">
                <a16:creationId xmlns:a16="http://schemas.microsoft.com/office/drawing/2014/main" id="{90D9592E-DA52-DB14-D3E1-4E4C89012322}"/>
              </a:ext>
            </a:extLst>
          </p:cNvPr>
          <p:cNvSpPr txBox="1"/>
          <p:nvPr/>
        </p:nvSpPr>
        <p:spPr>
          <a:xfrm>
            <a:off x="226934" y="6359236"/>
            <a:ext cx="1560302" cy="369332"/>
          </a:xfrm>
          <a:prstGeom prst="rect">
            <a:avLst/>
          </a:prstGeom>
          <a:noFill/>
        </p:spPr>
        <p:txBody>
          <a:bodyPr wrap="square" rtlCol="1">
            <a:spAutoFit/>
          </a:bodyPr>
          <a:lstStyle/>
          <a:p>
            <a:r>
              <a:rPr lang="he-IL" b="1" dirty="0"/>
              <a:t>עמוד 185</a:t>
            </a:r>
          </a:p>
        </p:txBody>
      </p:sp>
      <p:pic>
        <p:nvPicPr>
          <p:cNvPr id="8" name="Picture 7">
            <a:extLst>
              <a:ext uri="{FF2B5EF4-FFF2-40B4-BE49-F238E27FC236}">
                <a16:creationId xmlns:a16="http://schemas.microsoft.com/office/drawing/2014/main" id="{83C09F62-A705-8E26-C081-16382728A32F}"/>
              </a:ext>
            </a:extLst>
          </p:cNvPr>
          <p:cNvPicPr>
            <a:picLocks noChangeAspect="1"/>
          </p:cNvPicPr>
          <p:nvPr/>
        </p:nvPicPr>
        <p:blipFill>
          <a:blip r:embed="rId4"/>
          <a:stretch>
            <a:fillRect/>
          </a:stretch>
        </p:blipFill>
        <p:spPr>
          <a:xfrm>
            <a:off x="429322" y="1185087"/>
            <a:ext cx="11333356" cy="3411743"/>
          </a:xfrm>
          <a:prstGeom prst="rect">
            <a:avLst/>
          </a:prstGeom>
        </p:spPr>
      </p:pic>
    </p:spTree>
    <p:extLst>
      <p:ext uri="{BB962C8B-B14F-4D97-AF65-F5344CB8AC3E}">
        <p14:creationId xmlns:p14="http://schemas.microsoft.com/office/powerpoint/2010/main" val="173404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2829B-3646-FAEE-5555-4467AEBDCCC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5963B94-A43B-ED78-68BD-840784086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EDF48585-0A49-497E-7385-485030509BB2}"/>
              </a:ext>
            </a:extLst>
          </p:cNvPr>
          <p:cNvPicPr>
            <a:picLocks noChangeAspect="1"/>
          </p:cNvPicPr>
          <p:nvPr/>
        </p:nvPicPr>
        <p:blipFill>
          <a:blip r:embed="rId4"/>
          <a:stretch>
            <a:fillRect/>
          </a:stretch>
        </p:blipFill>
        <p:spPr>
          <a:xfrm>
            <a:off x="7202842" y="639081"/>
            <a:ext cx="3219450" cy="457200"/>
          </a:xfrm>
          <a:prstGeom prst="rect">
            <a:avLst/>
          </a:prstGeom>
        </p:spPr>
      </p:pic>
      <p:sp>
        <p:nvSpPr>
          <p:cNvPr id="6" name="תיבת טקסט 5">
            <a:extLst>
              <a:ext uri="{FF2B5EF4-FFF2-40B4-BE49-F238E27FC236}">
                <a16:creationId xmlns:a16="http://schemas.microsoft.com/office/drawing/2014/main" id="{A3EBE119-8042-7A9A-6C48-BE639BF814E6}"/>
              </a:ext>
            </a:extLst>
          </p:cNvPr>
          <p:cNvSpPr txBox="1"/>
          <p:nvPr/>
        </p:nvSpPr>
        <p:spPr>
          <a:xfrm>
            <a:off x="3133817" y="1479896"/>
            <a:ext cx="7819008" cy="461665"/>
          </a:xfrm>
          <a:prstGeom prst="rect">
            <a:avLst/>
          </a:prstGeom>
          <a:noFill/>
        </p:spPr>
        <p:txBody>
          <a:bodyPr wrap="square">
            <a:spAutoFit/>
          </a:bodyPr>
          <a:lstStyle/>
          <a:p>
            <a:r>
              <a:rPr lang="he-IL" sz="2400" b="0" i="0" u="none" strike="noStrike" baseline="0" dirty="0">
                <a:latin typeface="FbSpoiler-Regular-SC700"/>
              </a:rPr>
              <a:t>קִִראו את קטע המידע והשיבו על שאלות 3-1 בעמוד 186.</a:t>
            </a:r>
            <a:endParaRPr lang="he-IL" sz="2400" dirty="0"/>
          </a:p>
        </p:txBody>
      </p:sp>
      <p:pic>
        <p:nvPicPr>
          <p:cNvPr id="8" name="תמונה 7">
            <a:extLst>
              <a:ext uri="{FF2B5EF4-FFF2-40B4-BE49-F238E27FC236}">
                <a16:creationId xmlns:a16="http://schemas.microsoft.com/office/drawing/2014/main" id="{EA3B41AC-0AE8-E945-6035-D847A0BA9ED1}"/>
              </a:ext>
            </a:extLst>
          </p:cNvPr>
          <p:cNvPicPr>
            <a:picLocks noChangeAspect="1"/>
          </p:cNvPicPr>
          <p:nvPr/>
        </p:nvPicPr>
        <p:blipFill>
          <a:blip r:embed="rId5"/>
          <a:stretch>
            <a:fillRect/>
          </a:stretch>
        </p:blipFill>
        <p:spPr>
          <a:xfrm>
            <a:off x="3969835" y="2202512"/>
            <a:ext cx="5221880" cy="44308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909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AD4F-F1C3-AFCA-8D5C-95EE050D34F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93E6457-C196-C6CA-8CB8-8696CDB99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66167116-BAD8-484D-80FB-6C50A7529156}"/>
              </a:ext>
            </a:extLst>
          </p:cNvPr>
          <p:cNvPicPr>
            <a:picLocks noChangeAspect="1"/>
          </p:cNvPicPr>
          <p:nvPr/>
        </p:nvPicPr>
        <p:blipFill>
          <a:blip r:embed="rId4"/>
          <a:stretch>
            <a:fillRect/>
          </a:stretch>
        </p:blipFill>
        <p:spPr>
          <a:xfrm>
            <a:off x="5859077" y="399871"/>
            <a:ext cx="5143500" cy="495300"/>
          </a:xfrm>
          <a:prstGeom prst="rect">
            <a:avLst/>
          </a:prstGeom>
        </p:spPr>
      </p:pic>
      <p:pic>
        <p:nvPicPr>
          <p:cNvPr id="6" name="תמונה 5">
            <a:extLst>
              <a:ext uri="{FF2B5EF4-FFF2-40B4-BE49-F238E27FC236}">
                <a16:creationId xmlns:a16="http://schemas.microsoft.com/office/drawing/2014/main" id="{0332EA3A-6CE5-85B0-64CE-3269FCE1D468}"/>
              </a:ext>
            </a:extLst>
          </p:cNvPr>
          <p:cNvPicPr>
            <a:picLocks noChangeAspect="1"/>
          </p:cNvPicPr>
          <p:nvPr/>
        </p:nvPicPr>
        <p:blipFill>
          <a:blip r:embed="rId5"/>
          <a:stretch>
            <a:fillRect/>
          </a:stretch>
        </p:blipFill>
        <p:spPr>
          <a:xfrm>
            <a:off x="1711520" y="2287943"/>
            <a:ext cx="9458325" cy="3724275"/>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9CB424A3-C765-E5C4-AA17-8977B6CB57D8}"/>
              </a:ext>
            </a:extLst>
          </p:cNvPr>
          <p:cNvSpPr txBox="1"/>
          <p:nvPr/>
        </p:nvSpPr>
        <p:spPr>
          <a:xfrm>
            <a:off x="1544252" y="1189515"/>
            <a:ext cx="10014474" cy="461665"/>
          </a:xfrm>
          <a:prstGeom prst="rect">
            <a:avLst/>
          </a:prstGeom>
          <a:noFill/>
        </p:spPr>
        <p:txBody>
          <a:bodyPr wrap="square" rtlCol="1">
            <a:spAutoFit/>
          </a:bodyPr>
          <a:lstStyle/>
          <a:p>
            <a:r>
              <a:rPr lang="he-IL" sz="2400" dirty="0"/>
              <a:t>קראו את המידע בעמוד והשיבו על שאלות 2-1 בתבנית שיח בכיתה בעמוד 186.</a:t>
            </a:r>
          </a:p>
        </p:txBody>
      </p:sp>
    </p:spTree>
    <p:extLst>
      <p:ext uri="{BB962C8B-B14F-4D97-AF65-F5344CB8AC3E}">
        <p14:creationId xmlns:p14="http://schemas.microsoft.com/office/powerpoint/2010/main" val="191604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FCA0-A285-FAE1-ADCF-4E46A72CD3E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D09C41C5-D4CB-31BF-5C95-C21BC30A1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93" y="111835"/>
            <a:ext cx="4995682" cy="576073"/>
          </a:xfrm>
          <a:prstGeom prst="rect">
            <a:avLst/>
          </a:prstGeom>
        </p:spPr>
      </p:pic>
      <p:pic>
        <p:nvPicPr>
          <p:cNvPr id="8" name="תמונה 7">
            <a:extLst>
              <a:ext uri="{FF2B5EF4-FFF2-40B4-BE49-F238E27FC236}">
                <a16:creationId xmlns:a16="http://schemas.microsoft.com/office/drawing/2014/main" id="{D710283F-E097-D5EC-0867-BC8261733E2B}"/>
              </a:ext>
            </a:extLst>
          </p:cNvPr>
          <p:cNvPicPr>
            <a:picLocks noChangeAspect="1"/>
          </p:cNvPicPr>
          <p:nvPr/>
        </p:nvPicPr>
        <p:blipFill>
          <a:blip r:embed="rId4"/>
          <a:stretch>
            <a:fillRect/>
          </a:stretch>
        </p:blipFill>
        <p:spPr>
          <a:xfrm>
            <a:off x="5839415" y="768633"/>
            <a:ext cx="5381625" cy="571500"/>
          </a:xfrm>
          <a:prstGeom prst="rect">
            <a:avLst/>
          </a:prstGeom>
        </p:spPr>
      </p:pic>
      <p:sp>
        <p:nvSpPr>
          <p:cNvPr id="9" name="תיבת טקסט 8">
            <a:extLst>
              <a:ext uri="{FF2B5EF4-FFF2-40B4-BE49-F238E27FC236}">
                <a16:creationId xmlns:a16="http://schemas.microsoft.com/office/drawing/2014/main" id="{9D4CCDDD-1D0E-D4FF-E07B-D5402E99863E}"/>
              </a:ext>
            </a:extLst>
          </p:cNvPr>
          <p:cNvSpPr txBox="1"/>
          <p:nvPr/>
        </p:nvSpPr>
        <p:spPr>
          <a:xfrm>
            <a:off x="3523786" y="1817648"/>
            <a:ext cx="7909128" cy="461665"/>
          </a:xfrm>
          <a:prstGeom prst="rect">
            <a:avLst/>
          </a:prstGeom>
          <a:noFill/>
        </p:spPr>
        <p:txBody>
          <a:bodyPr wrap="square" rtlCol="1">
            <a:spAutoFit/>
          </a:bodyPr>
          <a:lstStyle/>
          <a:p>
            <a:r>
              <a:rPr lang="he-IL" sz="2400" dirty="0"/>
              <a:t>עיינו בטבלה והשיבו על שאלות 4-1 בעמוד זה.</a:t>
            </a:r>
          </a:p>
        </p:txBody>
      </p:sp>
      <p:pic>
        <p:nvPicPr>
          <p:cNvPr id="11" name="תמונה 10">
            <a:extLst>
              <a:ext uri="{FF2B5EF4-FFF2-40B4-BE49-F238E27FC236}">
                <a16:creationId xmlns:a16="http://schemas.microsoft.com/office/drawing/2014/main" id="{F6BFE5D7-DAB7-861E-EE41-5084CA6E9415}"/>
              </a:ext>
            </a:extLst>
          </p:cNvPr>
          <p:cNvPicPr>
            <a:picLocks noChangeAspect="1"/>
          </p:cNvPicPr>
          <p:nvPr/>
        </p:nvPicPr>
        <p:blipFill>
          <a:blip r:embed="rId5"/>
          <a:stretch>
            <a:fillRect/>
          </a:stretch>
        </p:blipFill>
        <p:spPr>
          <a:xfrm>
            <a:off x="977591" y="2469873"/>
            <a:ext cx="10758846" cy="3172644"/>
          </a:xfrm>
          <a:prstGeom prst="rect">
            <a:avLst/>
          </a:prstGeom>
        </p:spPr>
      </p:pic>
      <p:sp>
        <p:nvSpPr>
          <p:cNvPr id="2" name="תיבת טקסט 1">
            <a:extLst>
              <a:ext uri="{FF2B5EF4-FFF2-40B4-BE49-F238E27FC236}">
                <a16:creationId xmlns:a16="http://schemas.microsoft.com/office/drawing/2014/main" id="{6290DC21-3565-BB71-0ABF-0D677D0EA7F4}"/>
              </a:ext>
            </a:extLst>
          </p:cNvPr>
          <p:cNvSpPr txBox="1"/>
          <p:nvPr/>
        </p:nvSpPr>
        <p:spPr>
          <a:xfrm>
            <a:off x="176393" y="6390409"/>
            <a:ext cx="1590062" cy="369332"/>
          </a:xfrm>
          <a:prstGeom prst="rect">
            <a:avLst/>
          </a:prstGeom>
          <a:noFill/>
        </p:spPr>
        <p:txBody>
          <a:bodyPr wrap="square" rtlCol="1">
            <a:spAutoFit/>
          </a:bodyPr>
          <a:lstStyle/>
          <a:p>
            <a:r>
              <a:rPr lang="he-IL" b="1" dirty="0"/>
              <a:t>עמוד 187</a:t>
            </a:r>
          </a:p>
        </p:txBody>
      </p:sp>
    </p:spTree>
    <p:extLst>
      <p:ext uri="{BB962C8B-B14F-4D97-AF65-F5344CB8AC3E}">
        <p14:creationId xmlns:p14="http://schemas.microsoft.com/office/powerpoint/2010/main" val="379354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8078-4538-E115-C122-3F3761E37FA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EC4F1B2-7BB1-B35A-8B78-E4321FA35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6FFE5D64-63A9-8EDD-1FB6-9B2235B97DE8}"/>
              </a:ext>
            </a:extLst>
          </p:cNvPr>
          <p:cNvPicPr>
            <a:picLocks noChangeAspect="1"/>
          </p:cNvPicPr>
          <p:nvPr/>
        </p:nvPicPr>
        <p:blipFill>
          <a:blip r:embed="rId4"/>
          <a:stretch>
            <a:fillRect/>
          </a:stretch>
        </p:blipFill>
        <p:spPr>
          <a:xfrm>
            <a:off x="416440" y="1804641"/>
            <a:ext cx="5371043" cy="3944083"/>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3BF8E205-508A-E2C5-3D44-3301FE477D6D}"/>
              </a:ext>
            </a:extLst>
          </p:cNvPr>
          <p:cNvSpPr txBox="1"/>
          <p:nvPr/>
        </p:nvSpPr>
        <p:spPr>
          <a:xfrm>
            <a:off x="7570624" y="320388"/>
            <a:ext cx="4032068" cy="584775"/>
          </a:xfrm>
          <a:prstGeom prst="rect">
            <a:avLst/>
          </a:prstGeom>
          <a:noFill/>
        </p:spPr>
        <p:txBody>
          <a:bodyPr wrap="square" rtlCol="1">
            <a:spAutoFit/>
          </a:bodyPr>
          <a:lstStyle/>
          <a:p>
            <a:r>
              <a:rPr lang="he-IL" sz="3200" b="1" dirty="0">
                <a:solidFill>
                  <a:srgbClr val="C00000"/>
                </a:solidFill>
                <a:latin typeface="David" panose="020E0502060401010101" pitchFamily="34" charset="-79"/>
                <a:cs typeface="David" panose="020E0502060401010101" pitchFamily="34" charset="-79"/>
              </a:rPr>
              <a:t>משימה מתוקשבת</a:t>
            </a:r>
          </a:p>
        </p:txBody>
      </p:sp>
      <p:pic>
        <p:nvPicPr>
          <p:cNvPr id="6" name="Picture 5">
            <a:extLst>
              <a:ext uri="{FF2B5EF4-FFF2-40B4-BE49-F238E27FC236}">
                <a16:creationId xmlns:a16="http://schemas.microsoft.com/office/drawing/2014/main" id="{B423CCED-7170-FEE3-B758-6F32A4C536D9}"/>
              </a:ext>
            </a:extLst>
          </p:cNvPr>
          <p:cNvPicPr>
            <a:picLocks noChangeAspect="1"/>
          </p:cNvPicPr>
          <p:nvPr/>
        </p:nvPicPr>
        <p:blipFill>
          <a:blip r:embed="rId5"/>
          <a:stretch>
            <a:fillRect/>
          </a:stretch>
        </p:blipFill>
        <p:spPr>
          <a:xfrm>
            <a:off x="6231649" y="1678771"/>
            <a:ext cx="5666702" cy="4120133"/>
          </a:xfrm>
          <a:prstGeom prst="rect">
            <a:avLst/>
          </a:prstGeom>
        </p:spPr>
      </p:pic>
    </p:spTree>
    <p:extLst>
      <p:ext uri="{BB962C8B-B14F-4D97-AF65-F5344CB8AC3E}">
        <p14:creationId xmlns:p14="http://schemas.microsoft.com/office/powerpoint/2010/main" val="408513115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3041</Words>
  <Application>Microsoft Office PowerPoint</Application>
  <PresentationFormat>מסך רחב</PresentationFormat>
  <Paragraphs>170</Paragraphs>
  <Slides>31</Slides>
  <Notes>30</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31</vt:i4>
      </vt:variant>
    </vt:vector>
  </HeadingPairs>
  <TitlesOfParts>
    <vt:vector size="42" baseType="lpstr">
      <vt:lpstr>Almoni Neue DL 4.0 AAA</vt:lpstr>
      <vt:lpstr>Arial</vt:lpstr>
      <vt:lpstr>Calibri</vt:lpstr>
      <vt:lpstr>Calibri Light</vt:lpstr>
      <vt:lpstr>David</vt:lpstr>
      <vt:lpstr>FbSpoiler-Bold</vt:lpstr>
      <vt:lpstr>FbSpoiler-Bold-SC700</vt:lpstr>
      <vt:lpstr>FbSpoiler-Regular</vt:lpstr>
      <vt:lpstr>FbSpoiler-Regular-SC700</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6</cp:revision>
  <dcterms:created xsi:type="dcterms:W3CDTF">2025-03-30T16:27:34Z</dcterms:created>
  <dcterms:modified xsi:type="dcterms:W3CDTF">2026-04-10T06:22:10Z</dcterms:modified>
</cp:coreProperties>
</file>