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316" r:id="rId2"/>
    <p:sldId id="354" r:id="rId3"/>
    <p:sldId id="363" r:id="rId4"/>
    <p:sldId id="335" r:id="rId5"/>
    <p:sldId id="336" r:id="rId6"/>
    <p:sldId id="337" r:id="rId7"/>
    <p:sldId id="348" r:id="rId8"/>
    <p:sldId id="350" r:id="rId9"/>
    <p:sldId id="365" r:id="rId10"/>
    <p:sldId id="346" r:id="rId11"/>
    <p:sldId id="357" r:id="rId12"/>
    <p:sldId id="359" r:id="rId13"/>
    <p:sldId id="349" r:id="rId14"/>
    <p:sldId id="364" r:id="rId15"/>
    <p:sldId id="366" r:id="rId16"/>
    <p:sldId id="347" r:id="rId17"/>
    <p:sldId id="345" r:id="rId18"/>
    <p:sldId id="344" r:id="rId19"/>
    <p:sldId id="343" r:id="rId20"/>
    <p:sldId id="351" r:id="rId21"/>
    <p:sldId id="358" r:id="rId22"/>
    <p:sldId id="361" r:id="rId23"/>
    <p:sldId id="352" r:id="rId24"/>
    <p:sldId id="362" r:id="rId25"/>
    <p:sldId id="341" r:id="rId26"/>
    <p:sldId id="339" r:id="rId27"/>
    <p:sldId id="353"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1308" autoAdjust="0"/>
  </p:normalViewPr>
  <p:slideViewPr>
    <p:cSldViewPr snapToGrid="0">
      <p:cViewPr varScale="1">
        <p:scale>
          <a:sx n="93" d="100"/>
          <a:sy n="93" d="100"/>
        </p:scale>
        <p:origin x="12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3EA4423-22F3-4550-A8C7-598A3E222D55}" type="datetimeFigureOut">
              <a:rPr lang="he-IL" smtClean="0"/>
              <a:t>כ"ב/ניסן/תשפ"ו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7C09326-228F-4DB3-97E2-1DB1E5CA7FBE}" type="slidenum">
              <a:rPr lang="he-IL" smtClean="0"/>
              <a:t>‹#›</a:t>
            </a:fld>
            <a:endParaRPr lang="he-IL"/>
          </a:p>
        </p:txBody>
      </p:sp>
    </p:spTree>
    <p:extLst>
      <p:ext uri="{BB962C8B-B14F-4D97-AF65-F5344CB8AC3E}">
        <p14:creationId xmlns:p14="http://schemas.microsoft.com/office/powerpoint/2010/main" val="24193310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bSpoiler-Regular"/>
              </a:rPr>
              <a:t>השער עוסק במבנה היקום ובארגונו, מבנה מערכת השמש, בתופעות אסטרונומיות מחזוריות ובטכנולוגיות לחקר החלל.</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זו התלמידים לומדים להכיר, בעזרת מפות ודגמים את מערכת השמש, את שמות הגופים המרכיבים אותה: (כוכבי הלכת, האסטרואידים, ירחים, כוכבי לכת ננסיים) ואת ארגונם במרחב.</a:t>
            </a:r>
          </a:p>
          <a:p>
            <a:endParaRPr lang="he-IL" dirty="0"/>
          </a:p>
          <a:p>
            <a:r>
              <a:rPr lang="he-IL" dirty="0"/>
              <a:t>תשובות: שמש 2: שמונה. 3. חמה, נגה, ארץ, מאדים, צדק, שבתאי, אורנוס, </a:t>
            </a:r>
            <a:r>
              <a:rPr lang="he-IL" dirty="0" err="1"/>
              <a:t>נפטו</a:t>
            </a:r>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10</a:t>
            </a:fld>
            <a:endParaRPr lang="he-IL"/>
          </a:p>
        </p:txBody>
      </p:sp>
    </p:spTree>
    <p:extLst>
      <p:ext uri="{BB962C8B-B14F-4D97-AF65-F5344CB8AC3E}">
        <p14:creationId xmlns:p14="http://schemas.microsoft.com/office/powerpoint/2010/main" val="188514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החלל והיקום</a:t>
            </a:r>
            <a:r>
              <a:rPr lang="he-IL" dirty="0"/>
              <a:t>, המשימה: מוזיאון החלל: </a:t>
            </a:r>
            <a:r>
              <a:rPr lang="he-IL" b="1" dirty="0"/>
              <a:t>חוקרים את השמש</a:t>
            </a:r>
            <a:r>
              <a:rPr lang="he-IL" dirty="0"/>
              <a:t>.</a:t>
            </a:r>
          </a:p>
          <a:p>
            <a:r>
              <a:rPr lang="he-IL" dirty="0"/>
              <a:t>המשימה עוסקת בשמש. התלמידים חוקרים בדרך משחקית היבטים שונים של השמש: השמש כמקור אנרגיה, הקפת כדור הארץ את השמש, מרחק השמש מכדור הארץ ועוד.</a:t>
            </a: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המשימה:</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מערכת השמש - מגלים ומשחקים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תיאור המשימה: משימה זו הינה אוסף משחקים בנושא מערכת השמש. באמצעות המשחקים התלמידים מתוועדים אל מערכת השמש ומרכיביה: השמש, כוכבי הלכת, כוכבי הלכת הננסיים והאסטרואידים. המשחקים הם: טריוויה, מי אני?, משחק התאמה, תפזורת ועוד. המשימה כוללת גם מידע על מרכיבי מערכת השמש - בטקסט ובסרטון.</a:t>
            </a:r>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11</a:t>
            </a:fld>
            <a:endParaRPr lang="he-IL"/>
          </a:p>
        </p:txBody>
      </p:sp>
    </p:spTree>
    <p:extLst>
      <p:ext uri="{BB962C8B-B14F-4D97-AF65-F5344CB8AC3E}">
        <p14:creationId xmlns:p14="http://schemas.microsoft.com/office/powerpoint/2010/main" val="294800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באתר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במבט מקוון</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יחידת התוכן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כדור הארץ והחלל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המשימה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מדוע יש כתמים על הירח?,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המשימה עוסקת בהפרכת מיתוסים אודות ה</a:t>
            </a:r>
          </a:p>
          <a:p>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כתמים שנראים על הירח גם בעין רגילה מציגה את תרומת הפיתוח הטכנולוגי (טלסקופ) לקבלת הסברים מדעיים אמינים. המשימה :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האם הירח עשוי מגבינ</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 </a:t>
            </a:r>
            <a:r>
              <a:rPr kumimoji="0" lang="he-IL" sz="1200" b="0" i="0" u="none" strike="noStrike" kern="1200" cap="none" spc="0" normalizeH="0" baseline="0" noProof="0" dirty="0">
                <a:ln>
                  <a:noFill/>
                </a:ln>
                <a:solidFill>
                  <a:prstClr val="black"/>
                </a:solidFill>
                <a:effectLst/>
                <a:uLnTx/>
                <a:uFillTx/>
                <a:latin typeface="Almoni Neue DL 4.0 AAA"/>
                <a:ea typeface="+mn-ea"/>
                <a:cs typeface="Arial" panose="020B0604020202020204" pitchFamily="34" charset="0"/>
              </a:rPr>
              <a:t>המשימה עוסקת בפיתוח חשיבה מדעית ובהפרכת מיתוסים. מבחינת ידע התוכן המשימה מתמקדת בתופעת ריבוי המכתשים על הירח ובתרומה של ההתפתחות הטכנולוגית להסבר פשרם של מכתשים אלה.</a:t>
            </a:r>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12</a:t>
            </a:fld>
            <a:endParaRPr lang="he-IL"/>
          </a:p>
        </p:txBody>
      </p:sp>
    </p:spTree>
    <p:extLst>
      <p:ext uri="{BB962C8B-B14F-4D97-AF65-F5344CB8AC3E}">
        <p14:creationId xmlns:p14="http://schemas.microsoft.com/office/powerpoint/2010/main" val="385185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מתכננים ובונים דגם ממשי של מערכת השמש. בתכנון ובניית הדגם מיושם ידע מדעי וכן מיומנויות של תכן הנדסי כגון, אפיון מוצר, תכנון שלבי הבנייה, בנייה והערכה.</a:t>
            </a:r>
          </a:p>
          <a:p>
            <a:endParaRPr lang="he-IL" dirty="0"/>
          </a:p>
          <a:p>
            <a:r>
              <a:rPr lang="he-IL" dirty="0"/>
              <a:t>בניית הדגם של מערכת השמש נעשית באמצעות תהליך של אפיון מוצר על פי הדרישות, תכנון מהלך הבנייה והערכת המוצר (הדגם). מומלץ להציג לתלמידים את נווט תהליך התכן ההנדסי שמופיע בסוף ספר הלימוד ולהסביר את מטרתו ואת אופן השימוש בו.</a:t>
            </a:r>
          </a:p>
          <a:p>
            <a:r>
              <a:rPr lang="he-IL" dirty="0"/>
              <a:t>שימו לב: בניית הדגם היא מטלת ביצוע. הממדים להערכת הביצוע הם שלבי המשימה. התבחינים להערכה הם הסעיפים שבכל שלב. להערכה יש להוסיף ממדים כמו, עבודת צוות, דיוק ומקוריות.</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13</a:t>
            </a:fld>
            <a:endParaRPr lang="he-IL"/>
          </a:p>
        </p:txBody>
      </p:sp>
    </p:spTree>
    <p:extLst>
      <p:ext uri="{BB962C8B-B14F-4D97-AF65-F5344CB8AC3E}">
        <p14:creationId xmlns:p14="http://schemas.microsoft.com/office/powerpoint/2010/main" val="161320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A6E1-F31C-F92D-FCC7-24EF6B4FF2F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9DC7FE1-41EB-E67B-3E55-1FE9CC20EA7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72AEB4A-6FE2-6E09-1E3B-B137A3CB8144}"/>
              </a:ext>
            </a:extLst>
          </p:cNvPr>
          <p:cNvSpPr>
            <a:spLocks noGrp="1"/>
          </p:cNvSpPr>
          <p:nvPr>
            <p:ph type="body" idx="1"/>
          </p:nvPr>
        </p:nvSpPr>
        <p:spPr/>
        <p:txBody>
          <a:bodyPr/>
          <a:lstStyle/>
          <a:p>
            <a:pPr>
              <a:buNone/>
            </a:pPr>
            <a:r>
              <a:rPr lang="he-IL" dirty="0">
                <a:effectLst/>
              </a:rPr>
              <a:t>בחלק זה </a:t>
            </a:r>
            <a:r>
              <a:rPr lang="he-IL" b="1" dirty="0">
                <a:effectLst/>
              </a:rPr>
              <a:t>הדרישות מהדגם </a:t>
            </a:r>
            <a:r>
              <a:rPr lang="he-IL" dirty="0">
                <a:effectLst/>
              </a:rPr>
              <a:t>יש לאפשר לתלמידים להבין לעומק את הדרישות שניתנו להם, לפרש אותן נכון, ולתכנן את הדגם בהתאם. המטרה אינה רק "לבנות דגם", אלא להבין מהו דגם איכותי וכיצד דרישות מנחות את תהליך העבודה.</a:t>
            </a:r>
          </a:p>
          <a:p>
            <a:r>
              <a:rPr lang="he-IL" dirty="0">
                <a:effectLst/>
              </a:rPr>
              <a:t>עברו עם התלמידים על כל דרישה בקול רם.</a:t>
            </a:r>
            <a:endParaRPr lang="he-IL" dirty="0"/>
          </a:p>
          <a:p>
            <a:r>
              <a:rPr lang="he-IL" dirty="0">
                <a:effectLst/>
              </a:rPr>
              <a:t>יש להסביר מושגים שעלולים להיות לא ברורים (למשל: "יחסי גודל", "מסלול הקפה", "סדר כוכבי הלכת").</a:t>
            </a:r>
            <a:endParaRPr lang="he-IL" dirty="0"/>
          </a:p>
          <a:p>
            <a:r>
              <a:rPr lang="he-IL" i="0" dirty="0">
                <a:effectLst/>
              </a:rPr>
              <a:t>יש לוודא שהתלמידים מבינים מה נדרש מהם.</a:t>
            </a:r>
            <a:endParaRPr lang="he-IL" i="0" dirty="0"/>
          </a:p>
          <a:p>
            <a:r>
              <a:rPr lang="he-IL" dirty="0">
                <a:effectLst/>
              </a:rPr>
              <a:t>יש לעודד את התלמידים לשאול: מה המשמעות של כל דרישה?</a:t>
            </a:r>
            <a:endParaRPr lang="he-IL" dirty="0"/>
          </a:p>
          <a:p>
            <a:endParaRPr lang="he-IL" dirty="0"/>
          </a:p>
          <a:p>
            <a:pPr>
              <a:buNone/>
            </a:pPr>
            <a:endParaRPr lang="he-IL" dirty="0"/>
          </a:p>
        </p:txBody>
      </p:sp>
      <p:sp>
        <p:nvSpPr>
          <p:cNvPr id="4" name="מציין מיקום של מספר שקופית 3">
            <a:extLst>
              <a:ext uri="{FF2B5EF4-FFF2-40B4-BE49-F238E27FC236}">
                <a16:creationId xmlns:a16="http://schemas.microsoft.com/office/drawing/2014/main" id="{0B2F83FA-68D8-5B53-58E3-A20400443544}"/>
              </a:ext>
            </a:extLst>
          </p:cNvPr>
          <p:cNvSpPr>
            <a:spLocks noGrp="1"/>
          </p:cNvSpPr>
          <p:nvPr>
            <p:ph type="sldNum" sz="quarter" idx="5"/>
          </p:nvPr>
        </p:nvSpPr>
        <p:spPr/>
        <p:txBody>
          <a:bodyPr/>
          <a:lstStyle/>
          <a:p>
            <a:fld id="{E7C09326-228F-4DB3-97E2-1DB1E5CA7FBE}" type="slidenum">
              <a:rPr lang="he-IL" smtClean="0"/>
              <a:t>14</a:t>
            </a:fld>
            <a:endParaRPr lang="he-IL"/>
          </a:p>
        </p:txBody>
      </p:sp>
    </p:spTree>
    <p:extLst>
      <p:ext uri="{BB962C8B-B14F-4D97-AF65-F5344CB8AC3E}">
        <p14:creationId xmlns:p14="http://schemas.microsoft.com/office/powerpoint/2010/main" val="321256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623D-9BBE-F106-A78A-DBC15DDE9D3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F5D882-FB9E-F723-2ACB-EBD8C86A637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7AD4CDE-46A4-8A58-F97A-45DFA65A3F38}"/>
              </a:ext>
            </a:extLst>
          </p:cNvPr>
          <p:cNvSpPr>
            <a:spLocks noGrp="1"/>
          </p:cNvSpPr>
          <p:nvPr>
            <p:ph type="body" idx="1"/>
          </p:nvPr>
        </p:nvSpPr>
        <p:spPr/>
        <p:txBody>
          <a:bodyPr/>
          <a:lstStyle/>
          <a:p>
            <a:r>
              <a:rPr lang="he-IL" dirty="0"/>
              <a:t>בשלב </a:t>
            </a:r>
            <a:r>
              <a:rPr lang="he-IL" b="1" dirty="0"/>
              <a:t>העלאת הרעיונות </a:t>
            </a:r>
            <a:r>
              <a:rPr lang="he-IL" dirty="0"/>
              <a:t>יש לעודד את התלמידים להעלות על כמה שיותר רעיונות שונים לבניית הדגם, בלי לשפוט או לפסול רעיונות בשלב זה. המטרה היא יצירתיות, חקירה וגמישות מחשבתית. לחשוב על דרכים שונות לייצג את מערכת השמש. להשתמש בדרישות שניתנו כ"מצפן" מכוון. גם רעיונות שנראים “משוגעים” או “לא אפשריים” יכולים להוביל לפתרונות טובים. משתפים את הקבוצה. דנים בכול רעיונות יתרונות חסרונות. לעיתים אפשר לשלב בין רעיונות.</a:t>
            </a:r>
          </a:p>
          <a:p>
            <a:pPr>
              <a:buNone/>
            </a:pPr>
            <a:r>
              <a:rPr lang="he-IL" dirty="0"/>
              <a:t> </a:t>
            </a:r>
          </a:p>
          <a:p>
            <a:endParaRPr lang="he-IL" dirty="0"/>
          </a:p>
        </p:txBody>
      </p:sp>
      <p:sp>
        <p:nvSpPr>
          <p:cNvPr id="4" name="מציין מיקום של מספר שקופית 3">
            <a:extLst>
              <a:ext uri="{FF2B5EF4-FFF2-40B4-BE49-F238E27FC236}">
                <a16:creationId xmlns:a16="http://schemas.microsoft.com/office/drawing/2014/main" id="{5D949630-AC46-698E-B3ED-1A9B01979EBF}"/>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7C09326-228F-4DB3-97E2-1DB1E5CA7FB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1923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בשלב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אפיון הדגם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התלמידים מתרגמים את הרעיון לתוכנית עבודה ברורה, מפורטת ומעשית. כדי לעזור להם לעשות זאת בצורה טובה ניתנה טבלה עם תבחינים ושאלות מנחות.</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16</a:t>
            </a:fld>
            <a:endParaRPr lang="he-IL"/>
          </a:p>
        </p:txBody>
      </p:sp>
    </p:spTree>
    <p:extLst>
      <p:ext uri="{BB962C8B-B14F-4D97-AF65-F5344CB8AC3E}">
        <p14:creationId xmlns:p14="http://schemas.microsoft.com/office/powerpoint/2010/main" val="76629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a:t>
            </a:r>
            <a:r>
              <a:rPr lang="he-IL" b="1" dirty="0"/>
              <a:t>תכנון שלבי הבנייה </a:t>
            </a:r>
            <a:r>
              <a:rPr lang="he-IL" dirty="0"/>
              <a:t>התלמידים צריכים "</a:t>
            </a:r>
            <a:r>
              <a:rPr lang="he-IL" b="0" dirty="0"/>
              <a:t>לתרגם" את אפיון הדגם לתוכנית עבודה ממשית. הם </a:t>
            </a:r>
            <a:r>
              <a:rPr lang="he-IL" dirty="0"/>
              <a:t>מחלקים את עבודת תכנון בניית הדגם לשלבים. מה עושים קודם, מה אחר כך, ואיך כל זה מתחבר לדגם שלם.                                                                      מהם החומרים והציוד בהם ישתמשו בכל שלב מה תהיה הפעולה שיבצעו באותו השלה ומה יהיה תוצר הביניים.</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17</a:t>
            </a:fld>
            <a:endParaRPr lang="he-IL"/>
          </a:p>
        </p:txBody>
      </p:sp>
    </p:spTree>
    <p:extLst>
      <p:ext uri="{BB962C8B-B14F-4D97-AF65-F5344CB8AC3E}">
        <p14:creationId xmlns:p14="http://schemas.microsoft.com/office/powerpoint/2010/main" val="207169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a:t>
            </a:r>
            <a:r>
              <a:rPr lang="he-IL" b="1" dirty="0"/>
              <a:t>בניית הדגם והערכתו</a:t>
            </a:r>
            <a:r>
              <a:rPr lang="he-IL" dirty="0"/>
              <a:t> על התלמידים לבנות את הדגם לפי התכנון המוקדם ותוכנית העבודה שכתבו (טבלאות אפיון הדגם ושלבי העבודה), לבדוק שהדגם עומד בדרישות, ולבצע הערכת הדגם,  עצמית וקבוצתית שתעזור לשפר אותו.</a:t>
            </a:r>
          </a:p>
          <a:p>
            <a:endParaRPr lang="he-IL" dirty="0"/>
          </a:p>
          <a:p>
            <a:r>
              <a:rPr lang="he-IL" dirty="0"/>
              <a:t>בשלב </a:t>
            </a:r>
            <a:r>
              <a:rPr lang="he-IL" b="1" dirty="0"/>
              <a:t>הצגת הדגם</a:t>
            </a:r>
            <a:r>
              <a:rPr lang="he-IL" dirty="0"/>
              <a:t> על התלמידים להציג את הדגם בצורה ברורה, מסודרת ומשכנעת, להסביר את הבחירות שעשו בתהליך, ולהראות כיצד הדגם עומד בדרישות. להסביר כיצד הדגם מייצג את מערכת השמש. ישתפו חוויות על תהליך העבודה ועל העבודה בקבוצה. אתגרים וחוויות שהיו להם.</a:t>
            </a:r>
          </a:p>
          <a:p>
            <a:endParaRPr lang="he-IL" dirty="0"/>
          </a:p>
          <a:p>
            <a:r>
              <a:rPr lang="he-IL" dirty="0"/>
              <a:t>בשלב </a:t>
            </a:r>
            <a:r>
              <a:rPr lang="he-IL" b="1" dirty="0"/>
              <a:t>הרפלקציה </a:t>
            </a:r>
            <a:r>
              <a:rPr lang="he-IL" b="0" dirty="0"/>
              <a:t>התלמידים מתבוננים על התהליך מתחילתו. מטרת הרפלקציה </a:t>
            </a:r>
            <a:r>
              <a:rPr lang="he-IL" dirty="0"/>
              <a:t>להבין מה למדו מהתהליך, מה עבד טוב, מה היה מאתגר, ואיך יוכלו להשתפר במשימות הבאות. </a:t>
            </a:r>
            <a:endParaRPr lang="he-IL" b="1"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18</a:t>
            </a:fld>
            <a:endParaRPr lang="he-IL"/>
          </a:p>
        </p:txBody>
      </p:sp>
    </p:spTree>
    <p:extLst>
      <p:ext uri="{BB962C8B-B14F-4D97-AF65-F5344CB8AC3E}">
        <p14:creationId xmlns:p14="http://schemas.microsoft.com/office/powerpoint/2010/main" val="3743527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להנחות את התלמידים לאסוף נתונים מהמידעונים, לארגן אותם בטבלה, ולנתח את הקשרים בין מרחק מהשמש לבין טמפרטורה וזמן ההקפה. במהלך העבודה חשוב לעודד את התלמידים לזהות מגמות בעצמם באמצעות שאלות מנחות, לוודא שהמסקנות מבוססות על הנתונים שנאספו, ולהוביל דיון מסכם שבו התלמידים מסבירים את ההיגיון המדעי מאחורי הקשרים שמצאו.</a:t>
            </a:r>
          </a:p>
          <a:p>
            <a:r>
              <a:rPr lang="he-IL" dirty="0"/>
              <a:t>ארגון הנתונים בטבלה, מסייע בפעולת ההשוואה ובהבניית הכללה.</a:t>
            </a:r>
          </a:p>
          <a:p>
            <a:endParaRPr lang="he-IL" dirty="0"/>
          </a:p>
          <a:p>
            <a:r>
              <a:rPr lang="he-IL" dirty="0"/>
              <a:t>תשובות: 3: הטמפרטורה יורדת. הטמפרטורה נעשית נמוכה יותר. 4: זמן ההקפה ארוך יותר. 5. א: יורדת ב: גדל. 6: ככל שמתרחקים מהשמש, הטמפרטורה הממוצעת על פני כוכב הלכת יורדת כי כמות האנרגיה המגיעה מן השמש הולכת וקטנה. ב. ככל שמתרחקים מהשמש, זמן ההקפה של כוכב הלכת את השמש גדל כי מסלול ההקפה ארוך יותר.</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19</a:t>
            </a:fld>
            <a:endParaRPr lang="he-IL"/>
          </a:p>
        </p:txBody>
      </p:sp>
    </p:spTree>
    <p:extLst>
      <p:ext uri="{BB962C8B-B14F-4D97-AF65-F5344CB8AC3E}">
        <p14:creationId xmlns:p14="http://schemas.microsoft.com/office/powerpoint/2010/main" val="257064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8BF98-972B-39C9-F4E5-92853D90EA3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0CEC0BA-D9E2-FD84-A2D5-23EC2B7DBC5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1DE6916-32F1-3435-6C25-89CFFFE69F8F}"/>
              </a:ext>
            </a:extLst>
          </p:cNvPr>
          <p:cNvSpPr>
            <a:spLocks noGrp="1"/>
          </p:cNvSpPr>
          <p:nvPr>
            <p:ph type="body" idx="1"/>
          </p:nvPr>
        </p:nvSpPr>
        <p:spPr/>
        <p:txBody>
          <a:bodyPr/>
          <a:lstStyle/>
          <a:p>
            <a:r>
              <a:rPr lang="he-IL" dirty="0"/>
              <a:t>קטע הפתיחה של השער נועד לעורר סקרנות ומוטיבציה ללמידה ולהביא את הלומדים למודעות להיסטוריה של התפתחות המדע והטכנולוגיה ושל חקר היקום שהחל כבר בתקופות קדומות בתצפיות בכוכבים ובירח ללא אמצעים טכנולוגיים. הקדמונים נעזרו בכוכבים כתמרורים לניווט ולהתמצאות במרחב במסעותיהם בים וביבשה. </a:t>
            </a:r>
          </a:p>
          <a:p>
            <a:r>
              <a:rPr lang="he-IL" dirty="0"/>
              <a:t>תשובה: 3: התקדמות הידע האנושי, כלים והמצאות ושימושיים גם לחיי היום יום, סיכוי למציאת חיים במקומות אחרים, הרחבת אופק הידיעה והסקרנות</a:t>
            </a:r>
          </a:p>
        </p:txBody>
      </p:sp>
      <p:sp>
        <p:nvSpPr>
          <p:cNvPr id="4" name="מציין מיקום של מספר שקופית 3">
            <a:extLst>
              <a:ext uri="{FF2B5EF4-FFF2-40B4-BE49-F238E27FC236}">
                <a16:creationId xmlns:a16="http://schemas.microsoft.com/office/drawing/2014/main" id="{4E5551FD-80B9-445E-AB87-7BA2EA58F758}"/>
              </a:ext>
            </a:extLst>
          </p:cNvPr>
          <p:cNvSpPr>
            <a:spLocks noGrp="1"/>
          </p:cNvSpPr>
          <p:nvPr>
            <p:ph type="sldNum" sz="quarter" idx="5"/>
          </p:nvPr>
        </p:nvSpPr>
        <p:spPr/>
        <p:txBody>
          <a:bodyPr/>
          <a:lstStyle/>
          <a:p>
            <a:fld id="{E7C09326-228F-4DB3-97E2-1DB1E5CA7FBE}" type="slidenum">
              <a:rPr lang="he-IL" smtClean="0"/>
              <a:t>2</a:t>
            </a:fld>
            <a:endParaRPr lang="he-IL"/>
          </a:p>
        </p:txBody>
      </p:sp>
    </p:spTree>
    <p:extLst>
      <p:ext uri="{BB962C8B-B14F-4D97-AF65-F5344CB8AC3E}">
        <p14:creationId xmlns:p14="http://schemas.microsoft.com/office/powerpoint/2010/main" val="331633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a:t>
            </a:r>
          </a:p>
          <a:p>
            <a:r>
              <a:rPr lang="he-IL" dirty="0"/>
              <a:t>בניגוד להערכה מסכמת שהיא הערכה לצורך סיכום שלב הלמידה. הערכה מעצבת היא הערכה שבמסגרתה קיים משוב</a:t>
            </a:r>
          </a:p>
          <a:p>
            <a:r>
              <a:rPr lang="he-IL" dirty="0"/>
              <a:t>מתמיד ומתחולל תהליך למידה מתמשך.</a:t>
            </a:r>
          </a:p>
          <a:p>
            <a:endParaRPr lang="he-IL" dirty="0"/>
          </a:p>
          <a:p>
            <a:endParaRPr lang="he-IL" dirty="0"/>
          </a:p>
          <a:p>
            <a:r>
              <a:rPr lang="he-IL" dirty="0"/>
              <a:t>תשובות: 1.א: מאדים, ב: נפטון, אורנוס, שבתאי וצדק, ג: כוכב לכת, ד: שבתאי, ה: גלקסיית שביל החלב, ו: שמש, ז: כוכב לכת חמה, ח: שביט, ט: ירח. 2: גלקסיה, מערכת שמש, שמש, כוכב לכת, כוכבי לכת ננסיים, אסטרואידים. 3: שמש, חמה, נגה, ארץ, מאדים, צדק, שבתאי, אורנוס, נפטון</a:t>
            </a:r>
          </a:p>
          <a:p>
            <a:endParaRPr lang="he-IL" dirty="0"/>
          </a:p>
          <a:p>
            <a:r>
              <a:rPr lang="he-IL" dirty="0"/>
              <a:t>4: ההבדל בין שתי התפיסות הוא בקביעה של מה במרכז ומה מקיף אותו: על פי התפיסה הגיאוצנטרית כדור הארץ נמצא במרכז והשמש מקיפה אותו. על פי התפיסה ההליוצנטרית השמש נמצאת במרכז ואותה מקיפים במסלולים קבועים כוכבי הלכת.</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20</a:t>
            </a:fld>
            <a:endParaRPr lang="he-IL"/>
          </a:p>
        </p:txBody>
      </p:sp>
    </p:spTree>
    <p:extLst>
      <p:ext uri="{BB962C8B-B14F-4D97-AF65-F5344CB8AC3E}">
        <p14:creationId xmlns:p14="http://schemas.microsoft.com/office/powerpoint/2010/main" val="415883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בודקת את השליטה בציוני הדרך הבאים:</a:t>
            </a:r>
          </a:p>
          <a:p>
            <a:endParaRPr lang="he-IL" dirty="0"/>
          </a:p>
          <a:p>
            <a:r>
              <a:rPr lang="he-IL" dirty="0"/>
              <a:t>מבנה מערכת השמש: </a:t>
            </a:r>
          </a:p>
          <a:p>
            <a:endParaRPr lang="he-IL" dirty="0"/>
          </a:p>
          <a:p>
            <a:r>
              <a:rPr lang="he-IL" dirty="0"/>
              <a:t>השמש במרכז, </a:t>
            </a:r>
          </a:p>
          <a:p>
            <a:endParaRPr lang="he-IL" dirty="0"/>
          </a:p>
          <a:p>
            <a:r>
              <a:rPr lang="he-IL" dirty="0"/>
              <a:t>כדור הארץ וכוכבי הלכת האחרים המקיפים את השמש, </a:t>
            </a:r>
          </a:p>
          <a:p>
            <a:endParaRPr lang="he-IL" dirty="0"/>
          </a:p>
          <a:p>
            <a:r>
              <a:rPr lang="he-IL" dirty="0"/>
              <a:t>ירח מקיף כוכב לכת</a:t>
            </a:r>
          </a:p>
          <a:p>
            <a:endParaRPr lang="he-IL" dirty="0"/>
          </a:p>
          <a:p>
            <a:r>
              <a:rPr lang="he-IL" dirty="0"/>
              <a:t>אמצעים לחקר החלל – היבטים טכנולוגיים</a:t>
            </a:r>
          </a:p>
          <a:p>
            <a:endParaRPr lang="he-IL" dirty="0"/>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21</a:t>
            </a:fld>
            <a:endParaRPr lang="he-IL"/>
          </a:p>
        </p:txBody>
      </p:sp>
    </p:spTree>
    <p:extLst>
      <p:ext uri="{BB962C8B-B14F-4D97-AF65-F5344CB8AC3E}">
        <p14:creationId xmlns:p14="http://schemas.microsoft.com/office/powerpoint/2010/main" val="392321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22</a:t>
            </a:fld>
            <a:endParaRPr lang="he-IL"/>
          </a:p>
        </p:txBody>
      </p:sp>
    </p:spTree>
    <p:extLst>
      <p:ext uri="{BB962C8B-B14F-4D97-AF65-F5344CB8AC3E}">
        <p14:creationId xmlns:p14="http://schemas.microsoft.com/office/powerpoint/2010/main" val="887266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המילים להשלמה על פי רצף המשפטים: היקום , גלקסיות, כוכב, מקור , שביל החלב</a:t>
            </a:r>
          </a:p>
          <a:p>
            <a:endParaRPr lang="he-IL" dirty="0"/>
          </a:p>
          <a:p>
            <a:r>
              <a:rPr lang="he-IL" dirty="0"/>
              <a:t> </a:t>
            </a:r>
          </a:p>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23</a:t>
            </a:fld>
            <a:endParaRPr lang="he-IL"/>
          </a:p>
        </p:txBody>
      </p:sp>
    </p:spTree>
    <p:extLst>
      <p:ext uri="{BB962C8B-B14F-4D97-AF65-F5344CB8AC3E}">
        <p14:creationId xmlns:p14="http://schemas.microsoft.com/office/powerpoint/2010/main" val="195238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C4E8-0117-C6F2-ADB0-93ADDD5E03F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298D70D-7FB2-052E-808F-58FC9ECF5E5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3714402-F7DE-9038-B661-7FC2F8C3A382}"/>
              </a:ext>
            </a:extLst>
          </p:cNvPr>
          <p:cNvSpPr>
            <a:spLocks noGrp="1"/>
          </p:cNvSpPr>
          <p:nvPr>
            <p:ph type="body" idx="1"/>
          </p:nvPr>
        </p:nvSpPr>
        <p:spPr/>
        <p:txBody>
          <a:bodyPr/>
          <a:lstStyle/>
          <a:p>
            <a:r>
              <a:rPr lang="he-IL" dirty="0"/>
              <a:t>המילים להשלמה על פי רצף המשפטים: כוכב לכת, מואר, מערכת השמש, שמונה, גזיים, ארבעה, אסטרואידים</a:t>
            </a:r>
          </a:p>
          <a:p>
            <a:endParaRPr lang="he-IL" dirty="0"/>
          </a:p>
          <a:p>
            <a:r>
              <a:rPr lang="he-IL" dirty="0"/>
              <a:t>מחברים שאלות למשפטי הסיכום ולהפך שואלים שאלות ומחפשים את התשובות לשאלות.</a:t>
            </a:r>
          </a:p>
          <a:p>
            <a:endParaRPr lang="he-IL" dirty="0"/>
          </a:p>
        </p:txBody>
      </p:sp>
      <p:sp>
        <p:nvSpPr>
          <p:cNvPr id="4" name="מציין מיקום של מספר שקופית 3">
            <a:extLst>
              <a:ext uri="{FF2B5EF4-FFF2-40B4-BE49-F238E27FC236}">
                <a16:creationId xmlns:a16="http://schemas.microsoft.com/office/drawing/2014/main" id="{32C57E5D-02D0-3657-0A6E-8F487FE0AABB}"/>
              </a:ext>
            </a:extLst>
          </p:cNvPr>
          <p:cNvSpPr>
            <a:spLocks noGrp="1"/>
          </p:cNvSpPr>
          <p:nvPr>
            <p:ph type="sldNum" sz="quarter" idx="5"/>
          </p:nvPr>
        </p:nvSpPr>
        <p:spPr/>
        <p:txBody>
          <a:bodyPr/>
          <a:lstStyle/>
          <a:p>
            <a:fld id="{E7C09326-228F-4DB3-97E2-1DB1E5CA7FBE}" type="slidenum">
              <a:rPr lang="he-IL" smtClean="0"/>
              <a:t>24</a:t>
            </a:fld>
            <a:endParaRPr lang="he-IL"/>
          </a:p>
        </p:txBody>
      </p:sp>
    </p:spTree>
    <p:extLst>
      <p:ext uri="{BB962C8B-B14F-4D97-AF65-F5344CB8AC3E}">
        <p14:creationId xmlns:p14="http://schemas.microsoft.com/office/powerpoint/2010/main" val="347912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לסיכום הפרק אפשר לבקש מהתלמידים להביא דוגמאות למשימות שבעזרתן אפשר לאמת את המיומנויות שהפעלנו.</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לדוגמה: באיזו משימה ענינו על שאלות חקר?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תשובה: שאלות חקר על מערכת השמש. עמודים 177-176.</a:t>
            </a:r>
          </a:p>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25</a:t>
            </a:fld>
            <a:endParaRPr lang="he-IL"/>
          </a:p>
        </p:txBody>
      </p:sp>
    </p:spTree>
    <p:extLst>
      <p:ext uri="{BB962C8B-B14F-4D97-AF65-F5344CB8AC3E}">
        <p14:creationId xmlns:p14="http://schemas.microsoft.com/office/powerpoint/2010/main" val="316296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26</a:t>
            </a:fld>
            <a:endParaRPr lang="he-IL"/>
          </a:p>
        </p:txBody>
      </p:sp>
    </p:spTree>
    <p:extLst>
      <p:ext uri="{BB962C8B-B14F-4D97-AF65-F5344CB8AC3E}">
        <p14:creationId xmlns:p14="http://schemas.microsoft.com/office/powerpoint/2010/main" val="99932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572E4-095F-A755-CE90-71DA874F204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D48C612-0171-D167-96CA-FBB4305DFE0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3D57806-CE55-00EB-54B2-918D6720770E}"/>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חלק זה עוסק בחשיבות האמצעים הטכנולוגיים שהאדם פיתח ובכללם הטלסקופ שמאפשר את חקר היקום.</a:t>
            </a:r>
          </a:p>
          <a:p>
            <a:r>
              <a:rPr lang="he-IL" dirty="0"/>
              <a:t>- גלילאו גליליי - שהיה אסטרונום ומדען דגול בנה טלסקופים שהשימוש הראשוני שלהם היה לקלוט מידע באניות בלב ים ומצא להם שימוש נוסף - איסוף מידע על גופים בשמיים. באמצעותם הגביר את יכולתו וערך תצפיות על גופים בשמיים. התצפיות שערך בשנת 1610 והבנת השימוש המקורי שעשה בטכנולוגיה החדשה שהזדמנה לחייו ממחישות את חשיבות השילוב של החשיבה הטכנולוגית בחשיבה המדעית להגברת יכולתו של האדם.</a:t>
            </a:r>
          </a:p>
          <a:p>
            <a:endParaRPr lang="he-IL" dirty="0"/>
          </a:p>
          <a:p>
            <a:r>
              <a:rPr lang="he-IL" dirty="0"/>
              <a:t>לאחר קריאת קטעי המידע (עמודים 169-168) מנהלים דיון באמצעות הסעיפים 3-1 בתבנית שיח בכיתה. מטרת השיח לברר מהו הידע המוקדם של התלמידים בנושא זה וגם לעורר מוטיבציה ללימוד הנושא. </a:t>
            </a:r>
          </a:p>
          <a:p>
            <a:r>
              <a:rPr lang="he-IL" dirty="0"/>
              <a:t>סעיף 3: התקדמות הידע האנושי, כלים והמצאות ושימושיים גם לחיי היום יום, סיכוי למציאת חיים במקומות אחרים, הרחבת אופק הידיעה והסקרנות</a:t>
            </a:r>
          </a:p>
        </p:txBody>
      </p:sp>
      <p:sp>
        <p:nvSpPr>
          <p:cNvPr id="4" name="מציין מיקום של מספר שקופית 3">
            <a:extLst>
              <a:ext uri="{FF2B5EF4-FFF2-40B4-BE49-F238E27FC236}">
                <a16:creationId xmlns:a16="http://schemas.microsoft.com/office/drawing/2014/main" id="{8A00AE55-7B75-5764-B632-47322DAF15EC}"/>
              </a:ext>
            </a:extLst>
          </p:cNvPr>
          <p:cNvSpPr>
            <a:spLocks noGrp="1"/>
          </p:cNvSpPr>
          <p:nvPr>
            <p:ph type="sldNum" sz="quarter" idx="5"/>
          </p:nvPr>
        </p:nvSpPr>
        <p:spPr/>
        <p:txBody>
          <a:bodyPr/>
          <a:lstStyle/>
          <a:p>
            <a:fld id="{E7C09326-228F-4DB3-97E2-1DB1E5CA7FBE}" type="slidenum">
              <a:rPr lang="he-IL" smtClean="0"/>
              <a:t>3</a:t>
            </a:fld>
            <a:endParaRPr lang="he-IL"/>
          </a:p>
        </p:txBody>
      </p:sp>
    </p:spTree>
    <p:extLst>
      <p:ext uri="{BB962C8B-B14F-4D97-AF65-F5344CB8AC3E}">
        <p14:creationId xmlns:p14="http://schemas.microsoft.com/office/powerpoint/2010/main" val="62143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bTubic-SlabHebEng-Light"/>
              </a:rPr>
              <a:t>הפרק מוקדש להיכרות עם מבנה היקום ומקומו של כדור הארץ בו. ההיכרות עם מבנה היקום נעשית מרמת המאקרו של צבירי הגלקסיות, דרך גלקסיית שביל החלב, שבה ממוקמת מערכת השמש שלנו, ועד לרמת המיקרו של מערכת השמש שבה ממוקם כוכב לכת ארץ. ההיכרות עם מבנה היקום דרך רמות הארגון תורמת לפיתוח ראייה כוללת ומערכתית בתפיסתנו את מבנה היקום ואת מקומנו בו.</a:t>
            </a:r>
            <a:endParaRPr lang="he-IL" dirty="0"/>
          </a:p>
          <a:p>
            <a:endParaRPr lang="he-IL" dirty="0"/>
          </a:p>
          <a:p>
            <a:r>
              <a:rPr lang="he-IL" dirty="0"/>
              <a:t>במשימה זו עורכים תצפית בשמיים בלילה בליווי מבוגר/ת. התנאים האידיאלים הם שמיים בהירים ללא עננים וירח שאינו מלא. המועדים המתאימים הם הימים האחרונים או הראשונים בכל חודש עברי. חשוב להבהיר לתלמידים את מטרת</a:t>
            </a:r>
          </a:p>
          <a:p>
            <a:r>
              <a:rPr lang="he-IL" dirty="0"/>
              <a:t>המשימה: להתרשם מהגופים בשמיים מספרם, צבעם, מיקומם, גודלם, תנועתם וכדומה.</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4</a:t>
            </a:fld>
            <a:endParaRPr lang="he-IL"/>
          </a:p>
        </p:txBody>
      </p:sp>
    </p:spTree>
    <p:extLst>
      <p:ext uri="{BB962C8B-B14F-4D97-AF65-F5344CB8AC3E}">
        <p14:creationId xmlns:p14="http://schemas.microsoft.com/office/powerpoint/2010/main" val="27568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r>
              <a:rPr lang="he-IL" dirty="0"/>
              <a:t>תשובות: 2. בעזרת הכלים הטכנולוגיים ניתן להגביר את יכולתנו לראות את הגופים הרחוקים, קרובים יותר וברורים יותר. 3. אפשר לכתוב על הלוח דוגמאות של מילות שאלה:</a:t>
            </a:r>
            <a:r>
              <a:rPr lang="en-US" dirty="0"/>
              <a:t>  </a:t>
            </a:r>
            <a:r>
              <a:rPr lang="he-IL" dirty="0"/>
              <a:t>למה? מדוע? כמה? איך? מהו הקשר? מהו ההבדל? 3: להבחין בין שאלות מדעיות (אפשר לבררן באמצעות חקר מדעי-תצפיות וניסויים פשוטים) לבין שאלות שאינן מדעיות (למשל שאלות פילוסופיות, מוסריות ודעות אישיות כמו מי</a:t>
            </a:r>
          </a:p>
          <a:p>
            <a:r>
              <a:rPr lang="he-IL" dirty="0"/>
              <a:t>ראוי לטפל בתופעות ההתחממות הגלובלית), מתוך מסמך האוריינות המדעית, כיתה ה.</a:t>
            </a:r>
          </a:p>
          <a:p>
            <a:endParaRPr lang="he-IL" dirty="0"/>
          </a:p>
          <a:p>
            <a:endParaRPr lang="he-IL" dirty="0"/>
          </a:p>
          <a:p>
            <a:endParaRPr lang="he-IL" dirty="0"/>
          </a:p>
          <a:p>
            <a:r>
              <a:rPr lang="he-IL" dirty="0"/>
              <a:t>קטע המידע בתבנית </a:t>
            </a:r>
            <a:r>
              <a:rPr lang="he-IL" b="1" dirty="0"/>
              <a:t>היודעים אתם ש... </a:t>
            </a:r>
            <a:r>
              <a:rPr lang="he-IL" dirty="0"/>
              <a:t>אודות התפתחות הטלסקופים משקף את מהות התפיסה ההנדסית-טכנולוגית: זוהי המחשבה והתהליך למתן מענה לצרכים אנושיים ופתרון בעיות. קטע המידע מציג את ההתפתחות הטכנולוגית של הטלסקופ תוך כדי הצגת המגבלות האנושיות ואלמנט השכלול: מהתבוננות בשמיים ללא מכשירים ועד טלסקופים המוצבים בחלל: טלסקופ האבל וטלסקופ ג'יימס ווב.</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5</a:t>
            </a:fld>
            <a:endParaRPr lang="he-IL"/>
          </a:p>
        </p:txBody>
      </p:sp>
    </p:spTree>
    <p:extLst>
      <p:ext uri="{BB962C8B-B14F-4D97-AF65-F5344CB8AC3E}">
        <p14:creationId xmlns:p14="http://schemas.microsoft.com/office/powerpoint/2010/main" val="170848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מוצע לקרוא את ההנחיות למשימה : ניווט באמצעות קטעי מידע במרחבי היקום והגעה אל כוכב הלכת ארץ. לאחר המסע התלמידים מתעדים את חוויותיהם באמצעות שאלות מנחות.</a:t>
            </a:r>
          </a:p>
          <a:p>
            <a:r>
              <a:rPr lang="he-IL" b="1" dirty="0"/>
              <a:t>תשובות:</a:t>
            </a:r>
            <a:r>
              <a:rPr lang="he-IL" dirty="0"/>
              <a:t> 1. הגופים ביקום מאורגנים ביחסי הכלה: השמש נמצאת במערכת השמש, ומערכת השמש נמצאת בגלקסיית שביל החלב שנמצאת בצביר גלקסיות,  2.א: חלל,  2.ב: יקום,  2.ג: גופים, 3.א: לא נכון, 3.ב: נכון, 3.ג: נכון, 4. נועה, ישראל, אסיה, ארץ, שמש, שביל החלב.</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6</a:t>
            </a:fld>
            <a:endParaRPr lang="he-IL"/>
          </a:p>
        </p:txBody>
      </p:sp>
    </p:spTree>
    <p:extLst>
      <p:ext uri="{BB962C8B-B14F-4D97-AF65-F5344CB8AC3E}">
        <p14:creationId xmlns:p14="http://schemas.microsoft.com/office/powerpoint/2010/main" val="404680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הדיאלוג המתקיים בין הילדים נועד להכין את הרקע למשימה כוכב או כוכב לכת במטרה להבחין בין כוכבים לכוכבי לכת על פי מאפייניהם.</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7</a:t>
            </a:fld>
            <a:endParaRPr lang="he-IL"/>
          </a:p>
        </p:txBody>
      </p:sp>
    </p:spTree>
    <p:extLst>
      <p:ext uri="{BB962C8B-B14F-4D97-AF65-F5344CB8AC3E}">
        <p14:creationId xmlns:p14="http://schemas.microsoft.com/office/powerpoint/2010/main" val="47437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עוסקת במשמעות המושגים כוכב וכוכב לכת. כוכב הוא גוף בחלל המורכב מגזים לוהטים. כוכבי לכת הם גופים שמקיפים כוכב (שמש) במסלולים קבועים ואין להם מקור חום ואור משלהם. הם מוארים על ידי הכוכב של מערכת השמש שהם שייכים אליה.</a:t>
            </a:r>
          </a:p>
          <a:p>
            <a:endParaRPr lang="he-IL" dirty="0"/>
          </a:p>
          <a:p>
            <a:endParaRPr lang="he-IL" dirty="0"/>
          </a:p>
          <a:p>
            <a:r>
              <a:rPr lang="he-IL" dirty="0"/>
              <a:t>תשובות: 1. כוכבי הלכת מוארים על ידי כוכב (שמש) 2. כוכב הוא גוף לוהט בחלל שמפיץ אור וחום. כוכב לכת הוא גוף שמקיף כוכב (שמש) ומואר על ידי הכוכב. 3. בשני הביטויים מופיעה המילה כוכב. כוכב הוא גוף שמפיץ אור, ואילו כוכב לכת אינו מפיץ אור, ולכן זה מבלבל. באנגלית קוראים לכוכבי לכת פלנטות.</a:t>
            </a:r>
          </a:p>
        </p:txBody>
      </p:sp>
      <p:sp>
        <p:nvSpPr>
          <p:cNvPr id="4" name="מציין מיקום של מספר שקופית 3"/>
          <p:cNvSpPr>
            <a:spLocks noGrp="1"/>
          </p:cNvSpPr>
          <p:nvPr>
            <p:ph type="sldNum" sz="quarter" idx="5"/>
          </p:nvPr>
        </p:nvSpPr>
        <p:spPr/>
        <p:txBody>
          <a:bodyPr/>
          <a:lstStyle/>
          <a:p>
            <a:fld id="{E7C09326-228F-4DB3-97E2-1DB1E5CA7FBE}" type="slidenum">
              <a:rPr lang="he-IL" smtClean="0"/>
              <a:t>8</a:t>
            </a:fld>
            <a:endParaRPr lang="he-IL"/>
          </a:p>
        </p:txBody>
      </p:sp>
    </p:spTree>
    <p:extLst>
      <p:ext uri="{BB962C8B-B14F-4D97-AF65-F5344CB8AC3E}">
        <p14:creationId xmlns:p14="http://schemas.microsoft.com/office/powerpoint/2010/main" val="29709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408A-0AC9-0BFD-8F61-2AAE16757F7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64A9984-BA59-24BD-6A60-D6552B3E9D1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BB48063-CEF7-C4AC-B67E-6886EEE088EA}"/>
              </a:ext>
            </a:extLst>
          </p:cNvPr>
          <p:cNvSpPr>
            <a:spLocks noGrp="1"/>
          </p:cNvSpPr>
          <p:nvPr>
            <p:ph type="body" idx="1"/>
          </p:nvPr>
        </p:nvSpPr>
        <p:spPr/>
        <p:txBody>
          <a:bodyPr/>
          <a:lstStyle/>
          <a:p>
            <a:r>
              <a:rPr lang="en-US" dirty="0"/>
              <a:t> </a:t>
            </a:r>
            <a:endParaRPr lang="he-IL" dirty="0"/>
          </a:p>
        </p:txBody>
      </p:sp>
      <p:sp>
        <p:nvSpPr>
          <p:cNvPr id="4" name="מציין מיקום של מספר שקופית 3">
            <a:extLst>
              <a:ext uri="{FF2B5EF4-FFF2-40B4-BE49-F238E27FC236}">
                <a16:creationId xmlns:a16="http://schemas.microsoft.com/office/drawing/2014/main" id="{EA18D792-12A6-E166-7F9B-932BB0C3D076}"/>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7C09326-228F-4DB3-97E2-1DB1E5CA7FB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3864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8FF022-B5AC-6953-E27B-36707348465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82FAFD7-6D11-F6E5-2AF5-93A343F83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3D74299-5AA1-3280-B2A5-47D7AAB32B15}"/>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74C67C84-B3BE-0D80-281C-CF8E57D204A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7D76A21-57C4-D306-65C6-372DF966E0BD}"/>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99299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A0A1A5-0B7E-FDB7-A8F0-85F83193DBA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58ECFC5-B85D-2F00-93D8-0803F274148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F250D6E-0EAA-C54F-9EE9-53A779B01BC3}"/>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8F670C49-2C18-8AD9-2256-AC16EB4CD67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A6A1142-23FA-4A1F-7D80-56EF141D15E3}"/>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190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C8197E3-4A4D-0D76-022F-021E9A53350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2A242B6-2396-4FB0-C1AD-F7A51D5D17E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61E6445-7E1C-45EE-9A53-1AB7A1830AEB}"/>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B3040330-0D48-7AC5-E8FB-933C17D9F2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A9D8B2B-0B7E-44F0-DCCE-7E5885F37FBE}"/>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4709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79C1D2-45B7-B8D0-A79B-25739F39FFE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78EBD7A-8527-2D77-2A48-09E5C1F32F4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19219A1-5A9E-A765-E725-FAFB7CA38DD1}"/>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CE7E217F-96F3-61E2-158C-3078B0FD5C0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B09C85-0F55-A556-2409-E4846B00684A}"/>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21664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FCD4AE-1958-D2AC-F32E-B2B05B13316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DFF147A-472E-AFA1-A679-34CCD1274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7B85E0A-A596-84F4-720B-55BE79A6F4F2}"/>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6403009E-0D26-8857-AC2B-48EE29BA8E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38625E6-61EE-5608-5CFA-10C0A324473A}"/>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342465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6CF8BE-84DC-CC53-A837-9DD753602FD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40873C1-D8F9-9D04-DFC2-6C0AFDCFE9C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94465B0-0E39-8AC7-A129-EE90A13332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C2511A4-17EF-9E84-A09B-D362D9269878}"/>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6" name="מציין מיקום של כותרת תחתונה 5">
            <a:extLst>
              <a:ext uri="{FF2B5EF4-FFF2-40B4-BE49-F238E27FC236}">
                <a16:creationId xmlns:a16="http://schemas.microsoft.com/office/drawing/2014/main" id="{10F59065-FA39-CD94-C0F8-77E810E6A2E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99E3A28-5669-0F2C-3467-40D772113EDB}"/>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195820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9307DD-CC28-F2D0-78C6-51A1CA2ADA7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57B71BB-8C26-B6BF-FC8C-15DE51E6D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6C1D3EA-3982-F576-9DAA-34726380106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ABC1FE7-2C8D-BA37-74E9-0F479B220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5E67CEB-F454-A2C2-612D-C372A9DB536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D78D47-8C95-6566-70C8-07E23FEFF90B}"/>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8" name="מציין מיקום של כותרת תחתונה 7">
            <a:extLst>
              <a:ext uri="{FF2B5EF4-FFF2-40B4-BE49-F238E27FC236}">
                <a16:creationId xmlns:a16="http://schemas.microsoft.com/office/drawing/2014/main" id="{81D5AAD2-D0B4-6CCC-056E-BCAE0E2B84E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87B0A23-960E-B0DC-89B1-3985172C3DD0}"/>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181286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4D8149-674D-E82F-CF1F-33ED144E0A8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2DFE821-25E4-2173-7D51-A722A98B2016}"/>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4" name="מציין מיקום של כותרת תחתונה 3">
            <a:extLst>
              <a:ext uri="{FF2B5EF4-FFF2-40B4-BE49-F238E27FC236}">
                <a16:creationId xmlns:a16="http://schemas.microsoft.com/office/drawing/2014/main" id="{27FD1B7A-E4F6-5D38-3756-BA5D98AE203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2C09B4-FDDD-6F2D-BAF9-ED6620A00B85}"/>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253357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4830F2-5639-BE88-1A49-8DB4D5374C74}"/>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3" name="מציין מיקום של כותרת תחתונה 2">
            <a:extLst>
              <a:ext uri="{FF2B5EF4-FFF2-40B4-BE49-F238E27FC236}">
                <a16:creationId xmlns:a16="http://schemas.microsoft.com/office/drawing/2014/main" id="{90DB9A61-19BD-5C39-7A24-7B4CEC34A21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6D4B8FB-6498-6E19-2E8A-193AE3575820}"/>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220670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68A414-3BD7-0A8F-0E70-E9C904C6C5B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36F5A6A-5616-B841-00F1-95736DF71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CA02747-26DE-3FF5-1A2C-7E9B71A9F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F7D4450-D06D-7CD1-065A-1CE92370FC51}"/>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6" name="מציין מיקום של כותרת תחתונה 5">
            <a:extLst>
              <a:ext uri="{FF2B5EF4-FFF2-40B4-BE49-F238E27FC236}">
                <a16:creationId xmlns:a16="http://schemas.microsoft.com/office/drawing/2014/main" id="{40CA4C1B-85AE-281B-B5A9-453295E8BA0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CD2B70D-B9D1-21AB-8A63-7129E38E1E64}"/>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171429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DA583D-B117-AC11-A886-E0718FF12AA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3456739-31F5-4A07-6F31-D16CC96F3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0E31F4C-48DC-125B-B781-56724BC74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51D4667-A598-7E33-FD54-A22F68802ECC}"/>
              </a:ext>
            </a:extLst>
          </p:cNvPr>
          <p:cNvSpPr>
            <a:spLocks noGrp="1"/>
          </p:cNvSpPr>
          <p:nvPr>
            <p:ph type="dt" sz="half" idx="10"/>
          </p:nvPr>
        </p:nvSpPr>
        <p:spPr/>
        <p:txBody>
          <a:bodyPr/>
          <a:lstStyle/>
          <a:p>
            <a:fld id="{35E5A5A0-9A1B-40A8-B76A-96B4CC0BBDFE}" type="datetimeFigureOut">
              <a:rPr lang="he-IL" smtClean="0"/>
              <a:t>כ"ב/ניסן/תשפ"ו</a:t>
            </a:fld>
            <a:endParaRPr lang="he-IL"/>
          </a:p>
        </p:txBody>
      </p:sp>
      <p:sp>
        <p:nvSpPr>
          <p:cNvPr id="6" name="מציין מיקום של כותרת תחתונה 5">
            <a:extLst>
              <a:ext uri="{FF2B5EF4-FFF2-40B4-BE49-F238E27FC236}">
                <a16:creationId xmlns:a16="http://schemas.microsoft.com/office/drawing/2014/main" id="{5200CF95-DB86-C547-CE5B-5824267A307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5E27A2-02D8-CE8D-BB02-2D0F202E3B29}"/>
              </a:ext>
            </a:extLst>
          </p:cNvPr>
          <p:cNvSpPr>
            <a:spLocks noGrp="1"/>
          </p:cNvSpPr>
          <p:nvPr>
            <p:ph type="sldNum" sz="quarter" idx="12"/>
          </p:nvPr>
        </p:nvSpPr>
        <p:spPr/>
        <p:txBody>
          <a:bodyPr/>
          <a:lstStyle/>
          <a:p>
            <a:fld id="{3A1E056B-B69E-4960-8DE9-FB3B8E421C24}" type="slidenum">
              <a:rPr lang="he-IL" smtClean="0"/>
              <a:t>‹#›</a:t>
            </a:fld>
            <a:endParaRPr lang="he-IL"/>
          </a:p>
        </p:txBody>
      </p:sp>
    </p:spTree>
    <p:extLst>
      <p:ext uri="{BB962C8B-B14F-4D97-AF65-F5344CB8AC3E}">
        <p14:creationId xmlns:p14="http://schemas.microsoft.com/office/powerpoint/2010/main" val="299428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F45B83C-0602-F8D1-F653-41333F6B942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E002796-4F80-1335-345F-26E68386CA8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12EDEC1-5DE5-850C-D199-95F173D511C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E5A5A0-9A1B-40A8-B76A-96B4CC0BBDFE}" type="datetimeFigureOut">
              <a:rPr lang="he-IL" smtClean="0"/>
              <a:t>כ"ב/ניסן/תשפ"ו</a:t>
            </a:fld>
            <a:endParaRPr lang="he-IL"/>
          </a:p>
        </p:txBody>
      </p:sp>
      <p:sp>
        <p:nvSpPr>
          <p:cNvPr id="5" name="מציין מיקום של כותרת תחתונה 4">
            <a:extLst>
              <a:ext uri="{FF2B5EF4-FFF2-40B4-BE49-F238E27FC236}">
                <a16:creationId xmlns:a16="http://schemas.microsoft.com/office/drawing/2014/main" id="{E38CFFBC-52FA-EECF-0FC4-97A8F44A3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683BE76-AFED-E0CA-E7CC-C6F3A614FB1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1E056B-B69E-4960-8DE9-FB3B8E421C24}" type="slidenum">
              <a:rPr lang="he-IL" smtClean="0"/>
              <a:t>‹#›</a:t>
            </a:fld>
            <a:endParaRPr lang="he-IL"/>
          </a:p>
        </p:txBody>
      </p:sp>
    </p:spTree>
    <p:extLst>
      <p:ext uri="{BB962C8B-B14F-4D97-AF65-F5344CB8AC3E}">
        <p14:creationId xmlns:p14="http://schemas.microsoft.com/office/powerpoint/2010/main" val="353945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672018" y="630407"/>
            <a:ext cx="10847963" cy="4044377"/>
          </a:xfrm>
          <a:prstGeom prst="rect">
            <a:avLst/>
          </a:prstGeom>
          <a:noFill/>
        </p:spPr>
        <p:txBody>
          <a:bodyPr wrap="square">
            <a:spAutoFit/>
          </a:bodyPr>
          <a:lstStyle/>
          <a:p>
            <a:pPr>
              <a:lnSpc>
                <a:spcPct val="200000"/>
              </a:lnSpc>
            </a:pPr>
            <a:r>
              <a:rPr kumimoji="0" lang="he-IL" sz="44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שער חמישי:</a:t>
            </a:r>
            <a:r>
              <a:rPr kumimoji="0" lang="he-IL" sz="4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 </a:t>
            </a:r>
            <a:r>
              <a:rPr kumimoji="0" lang="he-IL" sz="4400" b="1" i="0" u="none" strike="noStrike" kern="1200" cap="none" spc="0" normalizeH="0" baseline="0" noProof="0" dirty="0">
                <a:ln>
                  <a:noFill/>
                </a:ln>
                <a:solidFill>
                  <a:srgbClr val="ED7D31">
                    <a:lumMod val="75000"/>
                  </a:srgbClr>
                </a:solidFill>
                <a:effectLst/>
                <a:uLnTx/>
                <a:uFillTx/>
                <a:latin typeface="MFPronto-Bold"/>
                <a:ea typeface="+mn-ea"/>
                <a:cs typeface="Arial" panose="020B0604020202020204" pitchFamily="34" charset="0"/>
              </a:rPr>
              <a:t>המסע המופלא אל היקום</a:t>
            </a:r>
            <a:endParaRPr kumimoji="0" lang="he-IL" sz="5400" b="1" i="0" u="none" strike="noStrike" kern="1200" cap="none" spc="0" normalizeH="0" baseline="0" noProof="0" dirty="0">
              <a:ln>
                <a:noFill/>
              </a:ln>
              <a:effectLst/>
              <a:uLnTx/>
              <a:uFillTx/>
              <a:latin typeface="Calibri Light" panose="020F0302020204030204"/>
              <a:ea typeface="+mj-ea"/>
            </a:endParaRPr>
          </a:p>
          <a:p>
            <a:pPr>
              <a:lnSpc>
                <a:spcPct val="150000"/>
              </a:lnSpc>
            </a:pPr>
            <a:r>
              <a:rPr lang="he-IL" sz="4400" b="1" dirty="0">
                <a:latin typeface="Calibri Light" panose="020F0302020204030204"/>
              </a:rPr>
              <a:t>מצגת מלווה לפרק ה</a:t>
            </a:r>
            <a:r>
              <a:rPr kumimoji="0" lang="he-IL" sz="4400" b="1" i="0" u="none" strike="noStrike" kern="1200" cap="none" spc="0" normalizeH="0" baseline="0" noProof="0" dirty="0">
                <a:ln>
                  <a:noFill/>
                </a:ln>
                <a:effectLst/>
                <a:uLnTx/>
                <a:uFillTx/>
                <a:latin typeface="Calibri Light" panose="020F0302020204030204"/>
                <a:ea typeface="+mj-ea"/>
              </a:rPr>
              <a:t>ראשון: </a:t>
            </a:r>
            <a:endParaRPr kumimoji="0" lang="en-US" sz="4400" b="1" i="0" u="none" strike="noStrike" kern="1200" cap="none" spc="0" normalizeH="0" baseline="0" noProof="0" dirty="0">
              <a:ln>
                <a:noFill/>
              </a:ln>
              <a:effectLst/>
              <a:uLnTx/>
              <a:uFillTx/>
              <a:latin typeface="Calibri Light" panose="020F0302020204030204"/>
              <a:ea typeface="+mj-ea"/>
            </a:endParaRPr>
          </a:p>
          <a:p>
            <a:pPr>
              <a:lnSpc>
                <a:spcPct val="150000"/>
              </a:lnSpc>
            </a:pPr>
            <a:r>
              <a:rPr lang="he-IL" sz="4400" b="1" i="0" u="none" strike="noStrike" baseline="0" dirty="0">
                <a:solidFill>
                  <a:srgbClr val="1E9BA7"/>
                </a:solidFill>
                <a:latin typeface="FbSpoiler-Bold"/>
              </a:rPr>
              <a:t>מבנה היקום ומערכת השמש</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8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213-168</a:t>
            </a:r>
            <a:endParaRPr lang="he-IL" dirty="0"/>
          </a:p>
        </p:txBody>
      </p:sp>
      <p:pic>
        <p:nvPicPr>
          <p:cNvPr id="3" name="תמונה 2">
            <a:extLst>
              <a:ext uri="{FF2B5EF4-FFF2-40B4-BE49-F238E27FC236}">
                <a16:creationId xmlns:a16="http://schemas.microsoft.com/office/drawing/2014/main" id="{2EF5F858-D205-9863-DC26-2FD088809F63}"/>
              </a:ext>
            </a:extLst>
          </p:cNvPr>
          <p:cNvPicPr>
            <a:picLocks noChangeAspect="1"/>
          </p:cNvPicPr>
          <p:nvPr/>
        </p:nvPicPr>
        <p:blipFill>
          <a:blip r:embed="rId4"/>
          <a:stretch>
            <a:fillRect/>
          </a:stretch>
        </p:blipFill>
        <p:spPr>
          <a:xfrm>
            <a:off x="456688" y="4391777"/>
            <a:ext cx="6167136" cy="22617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1DF9-D7BB-D476-C105-AE700B86814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D7169273-38E3-3388-6392-BFCC48CBA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E18EE1EB-6468-173F-EA9A-935C23E4979F}"/>
              </a:ext>
            </a:extLst>
          </p:cNvPr>
          <p:cNvPicPr>
            <a:picLocks noChangeAspect="1"/>
          </p:cNvPicPr>
          <p:nvPr/>
        </p:nvPicPr>
        <p:blipFill>
          <a:blip r:embed="rId4"/>
          <a:stretch>
            <a:fillRect/>
          </a:stretch>
        </p:blipFill>
        <p:spPr>
          <a:xfrm>
            <a:off x="5872808" y="399871"/>
            <a:ext cx="6319192" cy="824932"/>
          </a:xfrm>
          <a:prstGeom prst="rect">
            <a:avLst/>
          </a:prstGeom>
        </p:spPr>
      </p:pic>
      <p:sp>
        <p:nvSpPr>
          <p:cNvPr id="8" name="תיבת טקסט 7">
            <a:extLst>
              <a:ext uri="{FF2B5EF4-FFF2-40B4-BE49-F238E27FC236}">
                <a16:creationId xmlns:a16="http://schemas.microsoft.com/office/drawing/2014/main" id="{9B4F5B07-5F74-D265-09D4-322BAD390F94}"/>
              </a:ext>
            </a:extLst>
          </p:cNvPr>
          <p:cNvSpPr txBox="1"/>
          <p:nvPr/>
        </p:nvSpPr>
        <p:spPr>
          <a:xfrm>
            <a:off x="557560" y="5324964"/>
            <a:ext cx="11296185" cy="1131848"/>
          </a:xfrm>
          <a:prstGeom prst="rect">
            <a:avLst/>
          </a:prstGeom>
          <a:noFill/>
        </p:spPr>
        <p:txBody>
          <a:bodyPr wrap="square">
            <a:spAutoFit/>
          </a:bodyPr>
          <a:lstStyle/>
          <a:p>
            <a:pPr>
              <a:lnSpc>
                <a:spcPct val="150000"/>
              </a:lnSpc>
            </a:pPr>
            <a:r>
              <a:rPr lang="he-IL" sz="2400" b="0" i="0" u="none" strike="noStrike" baseline="0" dirty="0">
                <a:latin typeface="FbSpoiler-Regular"/>
              </a:rPr>
              <a:t>היעזרו בדגם של מערכת השמש ובמודל המאויר וחִִקרו את מערכת השמש בעזרת שאלות</a:t>
            </a:r>
          </a:p>
          <a:p>
            <a:pPr>
              <a:lnSpc>
                <a:spcPct val="150000"/>
              </a:lnSpc>
            </a:pPr>
            <a:r>
              <a:rPr lang="he-IL" sz="2400" b="0" i="0" u="none" strike="noStrike" baseline="0" dirty="0">
                <a:latin typeface="FbSpoiler-Regular"/>
              </a:rPr>
              <a:t>שבעמודים 176-175.</a:t>
            </a:r>
            <a:endParaRPr lang="he-IL" sz="3200" dirty="0"/>
          </a:p>
        </p:txBody>
      </p:sp>
      <p:pic>
        <p:nvPicPr>
          <p:cNvPr id="4" name="Picture 3">
            <a:extLst>
              <a:ext uri="{FF2B5EF4-FFF2-40B4-BE49-F238E27FC236}">
                <a16:creationId xmlns:a16="http://schemas.microsoft.com/office/drawing/2014/main" id="{19A5E7BB-B1CC-A7DA-0C79-4E10719648B1}"/>
              </a:ext>
            </a:extLst>
          </p:cNvPr>
          <p:cNvPicPr>
            <a:picLocks noChangeAspect="1"/>
          </p:cNvPicPr>
          <p:nvPr/>
        </p:nvPicPr>
        <p:blipFill>
          <a:blip r:embed="rId5"/>
          <a:stretch>
            <a:fillRect/>
          </a:stretch>
        </p:blipFill>
        <p:spPr>
          <a:xfrm>
            <a:off x="2694830" y="1422012"/>
            <a:ext cx="6652075" cy="3902952"/>
          </a:xfrm>
          <a:prstGeom prst="rect">
            <a:avLst/>
          </a:prstGeom>
        </p:spPr>
      </p:pic>
    </p:spTree>
    <p:extLst>
      <p:ext uri="{BB962C8B-B14F-4D97-AF65-F5344CB8AC3E}">
        <p14:creationId xmlns:p14="http://schemas.microsoft.com/office/powerpoint/2010/main" val="8928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88D1-82F6-0658-C90F-3BC99DE779E0}"/>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45BCAB27-087C-47EF-03DF-515CA166A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600F5F97-70C7-FFD6-DA13-16415A8A433B}"/>
              </a:ext>
            </a:extLst>
          </p:cNvPr>
          <p:cNvPicPr>
            <a:picLocks noChangeAspect="1"/>
          </p:cNvPicPr>
          <p:nvPr/>
        </p:nvPicPr>
        <p:blipFill>
          <a:blip r:embed="rId4"/>
          <a:stretch>
            <a:fillRect/>
          </a:stretch>
        </p:blipFill>
        <p:spPr>
          <a:xfrm>
            <a:off x="5943600" y="1296418"/>
            <a:ext cx="5654469" cy="4265164"/>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456E4118-A089-CEF5-0F6F-3294B666AB17}"/>
              </a:ext>
            </a:extLst>
          </p:cNvPr>
          <p:cNvSpPr txBox="1"/>
          <p:nvPr/>
        </p:nvSpPr>
        <p:spPr>
          <a:xfrm>
            <a:off x="7419704" y="191710"/>
            <a:ext cx="4032068" cy="523220"/>
          </a:xfrm>
          <a:prstGeom prst="rect">
            <a:avLst/>
          </a:prstGeom>
          <a:noFill/>
        </p:spPr>
        <p:txBody>
          <a:bodyPr wrap="square" rtlCol="1">
            <a:spAutoFit/>
          </a:bodyPr>
          <a:lstStyle/>
          <a:p>
            <a:r>
              <a:rPr lang="he-IL" sz="2800" b="1" dirty="0">
                <a:solidFill>
                  <a:srgbClr val="C00000"/>
                </a:solidFill>
              </a:rPr>
              <a:t>משימות מתוקשבת</a:t>
            </a:r>
          </a:p>
        </p:txBody>
      </p:sp>
      <p:pic>
        <p:nvPicPr>
          <p:cNvPr id="5" name="Picture 4">
            <a:extLst>
              <a:ext uri="{FF2B5EF4-FFF2-40B4-BE49-F238E27FC236}">
                <a16:creationId xmlns:a16="http://schemas.microsoft.com/office/drawing/2014/main" id="{1C111850-F6CF-14E0-F76C-B8540C86D142}"/>
              </a:ext>
            </a:extLst>
          </p:cNvPr>
          <p:cNvPicPr>
            <a:picLocks noChangeAspect="1"/>
          </p:cNvPicPr>
          <p:nvPr/>
        </p:nvPicPr>
        <p:blipFill>
          <a:blip r:embed="rId5"/>
          <a:stretch>
            <a:fillRect/>
          </a:stretch>
        </p:blipFill>
        <p:spPr>
          <a:xfrm>
            <a:off x="0" y="1073155"/>
            <a:ext cx="5816088" cy="4680874"/>
          </a:xfrm>
          <a:prstGeom prst="rect">
            <a:avLst/>
          </a:prstGeom>
        </p:spPr>
      </p:pic>
    </p:spTree>
    <p:extLst>
      <p:ext uri="{BB962C8B-B14F-4D97-AF65-F5344CB8AC3E}">
        <p14:creationId xmlns:p14="http://schemas.microsoft.com/office/powerpoint/2010/main" val="78940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2AE8A-D5E0-0755-EE9A-E983F34AB9A7}"/>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F1E452EB-4382-C2A9-6529-0994C3CFA3F1}"/>
              </a:ext>
            </a:extLst>
          </p:cNvPr>
          <p:cNvPicPr>
            <a:picLocks noChangeAspect="1"/>
          </p:cNvPicPr>
          <p:nvPr/>
        </p:nvPicPr>
        <p:blipFill>
          <a:blip r:embed="rId3"/>
          <a:stretch>
            <a:fillRect/>
          </a:stretch>
        </p:blipFill>
        <p:spPr>
          <a:xfrm>
            <a:off x="6483931" y="930464"/>
            <a:ext cx="5484542" cy="5167186"/>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7141743F-858D-A8C9-A66B-3B35A2F55A63}"/>
              </a:ext>
            </a:extLst>
          </p:cNvPr>
          <p:cNvSpPr txBox="1"/>
          <p:nvPr/>
        </p:nvSpPr>
        <p:spPr>
          <a:xfrm>
            <a:off x="7419704" y="191710"/>
            <a:ext cx="4032068" cy="523220"/>
          </a:xfrm>
          <a:prstGeom prst="rect">
            <a:avLst/>
          </a:prstGeom>
          <a:noFill/>
        </p:spPr>
        <p:txBody>
          <a:bodyPr wrap="square" rtlCol="1">
            <a:spAutoFit/>
          </a:bodyPr>
          <a:lstStyle/>
          <a:p>
            <a:r>
              <a:rPr lang="he-IL" sz="2800" b="1" dirty="0">
                <a:solidFill>
                  <a:srgbClr val="C00000"/>
                </a:solidFill>
              </a:rPr>
              <a:t>משימות מתוקשבות</a:t>
            </a:r>
          </a:p>
        </p:txBody>
      </p:sp>
      <p:pic>
        <p:nvPicPr>
          <p:cNvPr id="7" name="Picture 6">
            <a:extLst>
              <a:ext uri="{FF2B5EF4-FFF2-40B4-BE49-F238E27FC236}">
                <a16:creationId xmlns:a16="http://schemas.microsoft.com/office/drawing/2014/main" id="{26C50EBE-B77F-AFB4-C6C8-C927E13E241A}"/>
              </a:ext>
            </a:extLst>
          </p:cNvPr>
          <p:cNvPicPr>
            <a:picLocks noChangeAspect="1"/>
          </p:cNvPicPr>
          <p:nvPr/>
        </p:nvPicPr>
        <p:blipFill>
          <a:blip r:embed="rId4"/>
          <a:stretch>
            <a:fillRect/>
          </a:stretch>
        </p:blipFill>
        <p:spPr>
          <a:xfrm>
            <a:off x="363068" y="749180"/>
            <a:ext cx="5732932" cy="5529753"/>
          </a:xfrm>
          <a:prstGeom prst="rect">
            <a:avLst/>
          </a:prstGeom>
        </p:spPr>
      </p:pic>
    </p:spTree>
    <p:extLst>
      <p:ext uri="{BB962C8B-B14F-4D97-AF65-F5344CB8AC3E}">
        <p14:creationId xmlns:p14="http://schemas.microsoft.com/office/powerpoint/2010/main" val="408289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C023-951D-4A8A-0568-2CA6277C5B66}"/>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AB6CA586-1442-27C1-BD38-0886C8C9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9335504A-1138-4C06-18B1-8BD530CFB075}"/>
              </a:ext>
            </a:extLst>
          </p:cNvPr>
          <p:cNvPicPr>
            <a:picLocks noChangeAspect="1"/>
          </p:cNvPicPr>
          <p:nvPr/>
        </p:nvPicPr>
        <p:blipFill>
          <a:blip r:embed="rId4"/>
          <a:stretch>
            <a:fillRect/>
          </a:stretch>
        </p:blipFill>
        <p:spPr>
          <a:xfrm>
            <a:off x="2968353" y="928465"/>
            <a:ext cx="8705850" cy="1114425"/>
          </a:xfrm>
          <a:prstGeom prst="rect">
            <a:avLst/>
          </a:prstGeom>
        </p:spPr>
      </p:pic>
      <p:pic>
        <p:nvPicPr>
          <p:cNvPr id="12" name="תמונה 11">
            <a:extLst>
              <a:ext uri="{FF2B5EF4-FFF2-40B4-BE49-F238E27FC236}">
                <a16:creationId xmlns:a16="http://schemas.microsoft.com/office/drawing/2014/main" id="{8D427E1F-3DE6-7A0D-696B-456CC26B8344}"/>
              </a:ext>
            </a:extLst>
          </p:cNvPr>
          <p:cNvPicPr>
            <a:picLocks noChangeAspect="1"/>
          </p:cNvPicPr>
          <p:nvPr/>
        </p:nvPicPr>
        <p:blipFill>
          <a:blip r:embed="rId5"/>
          <a:stretch>
            <a:fillRect/>
          </a:stretch>
        </p:blipFill>
        <p:spPr>
          <a:xfrm>
            <a:off x="2365853" y="2199877"/>
            <a:ext cx="8203580" cy="4268131"/>
          </a:xfrm>
          <a:prstGeom prst="rect">
            <a:avLst/>
          </a:prstGeom>
        </p:spPr>
      </p:pic>
    </p:spTree>
    <p:extLst>
      <p:ext uri="{BB962C8B-B14F-4D97-AF65-F5344CB8AC3E}">
        <p14:creationId xmlns:p14="http://schemas.microsoft.com/office/powerpoint/2010/main" val="197036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29502-4708-8E56-CBA0-17EFBCC88BF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7176A647-FD5C-2018-57B9-BCAEB315A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10" name="תמונה 9">
            <a:extLst>
              <a:ext uri="{FF2B5EF4-FFF2-40B4-BE49-F238E27FC236}">
                <a16:creationId xmlns:a16="http://schemas.microsoft.com/office/drawing/2014/main" id="{EDDD6237-8B3B-357C-2783-B8DD3120D556}"/>
              </a:ext>
            </a:extLst>
          </p:cNvPr>
          <p:cNvPicPr>
            <a:picLocks noChangeAspect="1"/>
          </p:cNvPicPr>
          <p:nvPr/>
        </p:nvPicPr>
        <p:blipFill>
          <a:blip r:embed="rId4"/>
          <a:stretch>
            <a:fillRect/>
          </a:stretch>
        </p:blipFill>
        <p:spPr>
          <a:xfrm>
            <a:off x="4869133" y="809625"/>
            <a:ext cx="6877050" cy="2619375"/>
          </a:xfrm>
          <a:prstGeom prst="rect">
            <a:avLst/>
          </a:prstGeom>
        </p:spPr>
      </p:pic>
      <p:pic>
        <p:nvPicPr>
          <p:cNvPr id="12" name="תמונה 11">
            <a:extLst>
              <a:ext uri="{FF2B5EF4-FFF2-40B4-BE49-F238E27FC236}">
                <a16:creationId xmlns:a16="http://schemas.microsoft.com/office/drawing/2014/main" id="{F9F3476B-03DC-F819-4623-A9D82BFE1BBA}"/>
              </a:ext>
            </a:extLst>
          </p:cNvPr>
          <p:cNvPicPr>
            <a:picLocks noChangeAspect="1"/>
          </p:cNvPicPr>
          <p:nvPr/>
        </p:nvPicPr>
        <p:blipFill>
          <a:blip r:embed="rId5"/>
          <a:stretch>
            <a:fillRect/>
          </a:stretch>
        </p:blipFill>
        <p:spPr>
          <a:xfrm>
            <a:off x="760351" y="3847822"/>
            <a:ext cx="4842662" cy="2519524"/>
          </a:xfrm>
          <a:prstGeom prst="rect">
            <a:avLst/>
          </a:prstGeom>
        </p:spPr>
      </p:pic>
      <p:sp>
        <p:nvSpPr>
          <p:cNvPr id="15" name="תיבת טקסט 14">
            <a:extLst>
              <a:ext uri="{FF2B5EF4-FFF2-40B4-BE49-F238E27FC236}">
                <a16:creationId xmlns:a16="http://schemas.microsoft.com/office/drawing/2014/main" id="{7D2E4842-C081-3E87-0465-B1C9C9230A03}"/>
              </a:ext>
            </a:extLst>
          </p:cNvPr>
          <p:cNvSpPr txBox="1"/>
          <p:nvPr/>
        </p:nvSpPr>
        <p:spPr>
          <a:xfrm>
            <a:off x="5865542" y="4939990"/>
            <a:ext cx="5566108" cy="1384995"/>
          </a:xfrm>
          <a:prstGeom prst="rect">
            <a:avLst/>
          </a:prstGeom>
          <a:noFill/>
        </p:spPr>
        <p:txBody>
          <a:bodyPr wrap="square">
            <a:spAutoFit/>
          </a:bodyPr>
          <a:lstStyle/>
          <a:p>
            <a:r>
              <a:rPr lang="he-IL" sz="2000" b="1" i="0" u="none" strike="noStrike" baseline="0" dirty="0">
                <a:solidFill>
                  <a:srgbClr val="1E9BA7"/>
                </a:solidFill>
                <a:latin typeface="FbSpoiler-Bold"/>
              </a:rPr>
              <a:t>מקורות מידע</a:t>
            </a:r>
          </a:p>
          <a:p>
            <a:r>
              <a:rPr lang="he-IL" sz="3200" b="0" i="0" u="none" strike="noStrike" baseline="0" dirty="0">
                <a:solidFill>
                  <a:srgbClr val="1E9BA7"/>
                </a:solidFill>
                <a:latin typeface="FbSpoiler-Regular"/>
              </a:rPr>
              <a:t>• </a:t>
            </a:r>
            <a:r>
              <a:rPr lang="he-IL" sz="2000" b="0" i="0" u="none" strike="noStrike" baseline="0" dirty="0">
                <a:solidFill>
                  <a:srgbClr val="000000"/>
                </a:solidFill>
                <a:latin typeface="FbSpoiler-Regular"/>
              </a:rPr>
              <a:t>מידעונים על כוכבי הלכת (עמודים 179-178).</a:t>
            </a:r>
          </a:p>
          <a:p>
            <a:r>
              <a:rPr lang="he-IL" sz="3200" b="0" i="0" u="none" strike="noStrike" baseline="0" dirty="0">
                <a:solidFill>
                  <a:srgbClr val="1E9BA7"/>
                </a:solidFill>
                <a:latin typeface="FbSpoiler-Regular"/>
              </a:rPr>
              <a:t>• </a:t>
            </a:r>
            <a:r>
              <a:rPr lang="he-IL" sz="2000" b="0" i="0" u="none" strike="noStrike" baseline="0" dirty="0">
                <a:solidFill>
                  <a:srgbClr val="000000"/>
                </a:solidFill>
                <a:latin typeface="FbSpoiler-Regular"/>
              </a:rPr>
              <a:t>סרטונים וכתבות ברשת האינטרנט.</a:t>
            </a:r>
            <a:endParaRPr lang="he-IL" sz="2000" dirty="0"/>
          </a:p>
        </p:txBody>
      </p:sp>
    </p:spTree>
    <p:extLst>
      <p:ext uri="{BB962C8B-B14F-4D97-AF65-F5344CB8AC3E}">
        <p14:creationId xmlns:p14="http://schemas.microsoft.com/office/powerpoint/2010/main" val="290222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074E-259A-6487-060E-5A1F55FB871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27C02406-A1FC-DBD1-170D-DE8F43D5B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FAA5D33-527F-F364-ED58-2EE8ABAF739C}"/>
              </a:ext>
            </a:extLst>
          </p:cNvPr>
          <p:cNvPicPr>
            <a:picLocks noChangeAspect="1"/>
          </p:cNvPicPr>
          <p:nvPr/>
        </p:nvPicPr>
        <p:blipFill>
          <a:blip r:embed="rId4"/>
          <a:stretch>
            <a:fillRect/>
          </a:stretch>
        </p:blipFill>
        <p:spPr>
          <a:xfrm>
            <a:off x="5770612" y="516569"/>
            <a:ext cx="4995682" cy="643157"/>
          </a:xfrm>
          <a:prstGeom prst="rect">
            <a:avLst/>
          </a:prstGeom>
        </p:spPr>
      </p:pic>
      <p:pic>
        <p:nvPicPr>
          <p:cNvPr id="5" name="תמונה 4">
            <a:extLst>
              <a:ext uri="{FF2B5EF4-FFF2-40B4-BE49-F238E27FC236}">
                <a16:creationId xmlns:a16="http://schemas.microsoft.com/office/drawing/2014/main" id="{FD29138D-A4A0-674D-946A-996614B8D1B6}"/>
              </a:ext>
            </a:extLst>
          </p:cNvPr>
          <p:cNvPicPr>
            <a:picLocks noChangeAspect="1"/>
          </p:cNvPicPr>
          <p:nvPr/>
        </p:nvPicPr>
        <p:blipFill>
          <a:blip r:embed="rId5"/>
          <a:stretch>
            <a:fillRect/>
          </a:stretch>
        </p:blipFill>
        <p:spPr>
          <a:xfrm>
            <a:off x="2906620" y="1247625"/>
            <a:ext cx="7114477" cy="3203024"/>
          </a:xfrm>
          <a:prstGeom prst="rect">
            <a:avLst/>
          </a:prstGeom>
        </p:spPr>
      </p:pic>
      <p:sp>
        <p:nvSpPr>
          <p:cNvPr id="7" name="תיבת טקסט 6">
            <a:extLst>
              <a:ext uri="{FF2B5EF4-FFF2-40B4-BE49-F238E27FC236}">
                <a16:creationId xmlns:a16="http://schemas.microsoft.com/office/drawing/2014/main" id="{4C28C287-DE59-DAFF-9D68-8B5A38F17BC2}"/>
              </a:ext>
            </a:extLst>
          </p:cNvPr>
          <p:cNvSpPr txBox="1"/>
          <p:nvPr/>
        </p:nvSpPr>
        <p:spPr>
          <a:xfrm>
            <a:off x="654424" y="6329082"/>
            <a:ext cx="1541929"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עמוד 177</a:t>
            </a:r>
          </a:p>
        </p:txBody>
      </p:sp>
      <p:pic>
        <p:nvPicPr>
          <p:cNvPr id="9" name="Picture 8">
            <a:extLst>
              <a:ext uri="{FF2B5EF4-FFF2-40B4-BE49-F238E27FC236}">
                <a16:creationId xmlns:a16="http://schemas.microsoft.com/office/drawing/2014/main" id="{C2A84422-6C42-53B2-7026-327DAC7C2EA4}"/>
              </a:ext>
            </a:extLst>
          </p:cNvPr>
          <p:cNvPicPr>
            <a:picLocks noChangeAspect="1"/>
          </p:cNvPicPr>
          <p:nvPr/>
        </p:nvPicPr>
        <p:blipFill>
          <a:blip r:embed="rId6"/>
          <a:stretch>
            <a:fillRect/>
          </a:stretch>
        </p:blipFill>
        <p:spPr>
          <a:xfrm>
            <a:off x="2724773" y="4650373"/>
            <a:ext cx="7478169" cy="2095792"/>
          </a:xfrm>
          <a:prstGeom prst="rect">
            <a:avLst/>
          </a:prstGeom>
        </p:spPr>
      </p:pic>
    </p:spTree>
    <p:extLst>
      <p:ext uri="{BB962C8B-B14F-4D97-AF65-F5344CB8AC3E}">
        <p14:creationId xmlns:p14="http://schemas.microsoft.com/office/powerpoint/2010/main" val="182913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ED43-CFB7-16F6-BBF0-580E839FB21E}"/>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2CBC1110-3DBF-3527-CE3F-94C127C4B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F2F74CFB-0B74-170C-AF6B-4F2928E44A03}"/>
              </a:ext>
            </a:extLst>
          </p:cNvPr>
          <p:cNvPicPr>
            <a:picLocks noChangeAspect="1"/>
          </p:cNvPicPr>
          <p:nvPr/>
        </p:nvPicPr>
        <p:blipFill>
          <a:blip r:embed="rId4"/>
          <a:stretch>
            <a:fillRect/>
          </a:stretch>
        </p:blipFill>
        <p:spPr>
          <a:xfrm>
            <a:off x="7090695" y="639842"/>
            <a:ext cx="4267980" cy="754060"/>
          </a:xfrm>
          <a:prstGeom prst="rect">
            <a:avLst/>
          </a:prstGeom>
        </p:spPr>
      </p:pic>
      <p:pic>
        <p:nvPicPr>
          <p:cNvPr id="4" name="תמונה 3">
            <a:extLst>
              <a:ext uri="{FF2B5EF4-FFF2-40B4-BE49-F238E27FC236}">
                <a16:creationId xmlns:a16="http://schemas.microsoft.com/office/drawing/2014/main" id="{133F3CCD-1A0F-4C2F-C93C-2093B9C26F22}"/>
              </a:ext>
            </a:extLst>
          </p:cNvPr>
          <p:cNvPicPr>
            <a:picLocks noChangeAspect="1"/>
          </p:cNvPicPr>
          <p:nvPr/>
        </p:nvPicPr>
        <p:blipFill>
          <a:blip r:embed="rId5"/>
          <a:stretch>
            <a:fillRect/>
          </a:stretch>
        </p:blipFill>
        <p:spPr>
          <a:xfrm>
            <a:off x="326795" y="2010171"/>
            <a:ext cx="11109938" cy="4011487"/>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7D573480-ECA3-D28B-C8CB-ED3C20D2FEE1}"/>
              </a:ext>
            </a:extLst>
          </p:cNvPr>
          <p:cNvSpPr txBox="1"/>
          <p:nvPr/>
        </p:nvSpPr>
        <p:spPr>
          <a:xfrm>
            <a:off x="654424" y="6329082"/>
            <a:ext cx="1541929" cy="338554"/>
          </a:xfrm>
          <a:prstGeom prst="rect">
            <a:avLst/>
          </a:prstGeom>
          <a:noFill/>
        </p:spPr>
        <p:txBody>
          <a:bodyPr wrap="square" rtlCol="1">
            <a:spAutoFit/>
          </a:bodyPr>
          <a:lstStyle/>
          <a:p>
            <a:r>
              <a:rPr lang="he-IL" sz="1600" b="1" dirty="0"/>
              <a:t>עמוד 177</a:t>
            </a:r>
          </a:p>
        </p:txBody>
      </p:sp>
    </p:spTree>
    <p:extLst>
      <p:ext uri="{BB962C8B-B14F-4D97-AF65-F5344CB8AC3E}">
        <p14:creationId xmlns:p14="http://schemas.microsoft.com/office/powerpoint/2010/main" val="387888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A992-8297-3691-2760-9396E9DDCEE0}"/>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D1B83BD0-6235-BA57-D634-B1421DEE7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4" name="תיבת טקסט 3">
            <a:extLst>
              <a:ext uri="{FF2B5EF4-FFF2-40B4-BE49-F238E27FC236}">
                <a16:creationId xmlns:a16="http://schemas.microsoft.com/office/drawing/2014/main" id="{766F22A8-B7AB-8CAC-3607-52E1CB7D1123}"/>
              </a:ext>
            </a:extLst>
          </p:cNvPr>
          <p:cNvSpPr txBox="1"/>
          <p:nvPr/>
        </p:nvSpPr>
        <p:spPr>
          <a:xfrm>
            <a:off x="5508702" y="535259"/>
            <a:ext cx="6099717" cy="461665"/>
          </a:xfrm>
          <a:prstGeom prst="rect">
            <a:avLst/>
          </a:prstGeom>
          <a:solidFill>
            <a:schemeClr val="accent1">
              <a:lumMod val="20000"/>
              <a:lumOff val="80000"/>
            </a:schemeClr>
          </a:solidFill>
        </p:spPr>
        <p:txBody>
          <a:bodyPr wrap="square">
            <a:spAutoFit/>
          </a:bodyPr>
          <a:lstStyle/>
          <a:p>
            <a:r>
              <a:rPr lang="he-IL" sz="2400" b="1" i="0" u="none" strike="noStrike" baseline="0" dirty="0">
                <a:solidFill>
                  <a:srgbClr val="3A6643"/>
                </a:solidFill>
                <a:latin typeface="MFPronto-Bold"/>
              </a:rPr>
              <a:t>חלק ג: תכנון שלבי הבנייה</a:t>
            </a:r>
            <a:endParaRPr lang="he-IL" sz="2400" dirty="0"/>
          </a:p>
        </p:txBody>
      </p:sp>
      <p:pic>
        <p:nvPicPr>
          <p:cNvPr id="5" name="תמונה 4">
            <a:extLst>
              <a:ext uri="{FF2B5EF4-FFF2-40B4-BE49-F238E27FC236}">
                <a16:creationId xmlns:a16="http://schemas.microsoft.com/office/drawing/2014/main" id="{2FF32D3D-7A51-6F52-CA11-F199C088DAE2}"/>
              </a:ext>
            </a:extLst>
          </p:cNvPr>
          <p:cNvPicPr>
            <a:picLocks noChangeAspect="1"/>
          </p:cNvPicPr>
          <p:nvPr/>
        </p:nvPicPr>
        <p:blipFill>
          <a:blip r:embed="rId4"/>
          <a:stretch>
            <a:fillRect/>
          </a:stretch>
        </p:blipFill>
        <p:spPr>
          <a:xfrm>
            <a:off x="1909482" y="1895644"/>
            <a:ext cx="9529822" cy="3472732"/>
          </a:xfrm>
          <a:prstGeom prst="rect">
            <a:avLst/>
          </a:prstGeom>
        </p:spPr>
      </p:pic>
      <p:sp>
        <p:nvSpPr>
          <p:cNvPr id="8" name="תיבת טקסט 7">
            <a:extLst>
              <a:ext uri="{FF2B5EF4-FFF2-40B4-BE49-F238E27FC236}">
                <a16:creationId xmlns:a16="http://schemas.microsoft.com/office/drawing/2014/main" id="{4DC7C396-28E3-DEE4-177A-0468C67F0C2F}"/>
              </a:ext>
            </a:extLst>
          </p:cNvPr>
          <p:cNvSpPr txBox="1"/>
          <p:nvPr/>
        </p:nvSpPr>
        <p:spPr>
          <a:xfrm>
            <a:off x="457200" y="6481482"/>
            <a:ext cx="1452282" cy="369332"/>
          </a:xfrm>
          <a:prstGeom prst="rect">
            <a:avLst/>
          </a:prstGeom>
          <a:noFill/>
        </p:spPr>
        <p:txBody>
          <a:bodyPr wrap="square" rtlCol="1">
            <a:spAutoFit/>
          </a:bodyPr>
          <a:lstStyle/>
          <a:p>
            <a:r>
              <a:rPr lang="he-IL" dirty="0"/>
              <a:t>עמוד 177</a:t>
            </a:r>
          </a:p>
        </p:txBody>
      </p:sp>
    </p:spTree>
    <p:extLst>
      <p:ext uri="{BB962C8B-B14F-4D97-AF65-F5344CB8AC3E}">
        <p14:creationId xmlns:p14="http://schemas.microsoft.com/office/powerpoint/2010/main" val="180176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CA55-3110-73EF-6A74-E026E8B00660}"/>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3CFC6DCA-6FD5-C454-8A09-C3876064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Picture 3">
            <a:extLst>
              <a:ext uri="{FF2B5EF4-FFF2-40B4-BE49-F238E27FC236}">
                <a16:creationId xmlns:a16="http://schemas.microsoft.com/office/drawing/2014/main" id="{3C22FDEA-C1CE-9963-74E8-6A3A8E7C4B59}"/>
              </a:ext>
            </a:extLst>
          </p:cNvPr>
          <p:cNvPicPr>
            <a:picLocks noChangeAspect="1"/>
          </p:cNvPicPr>
          <p:nvPr/>
        </p:nvPicPr>
        <p:blipFill>
          <a:blip r:embed="rId4"/>
          <a:stretch>
            <a:fillRect/>
          </a:stretch>
        </p:blipFill>
        <p:spPr>
          <a:xfrm>
            <a:off x="226934" y="1355501"/>
            <a:ext cx="11548754" cy="2431316"/>
          </a:xfrm>
          <a:prstGeom prst="rect">
            <a:avLst/>
          </a:prstGeom>
        </p:spPr>
      </p:pic>
      <p:pic>
        <p:nvPicPr>
          <p:cNvPr id="9" name="Picture 8">
            <a:extLst>
              <a:ext uri="{FF2B5EF4-FFF2-40B4-BE49-F238E27FC236}">
                <a16:creationId xmlns:a16="http://schemas.microsoft.com/office/drawing/2014/main" id="{B96AD2D1-9970-2E7C-1823-E724EE5AD309}"/>
              </a:ext>
            </a:extLst>
          </p:cNvPr>
          <p:cNvPicPr>
            <a:picLocks noChangeAspect="1"/>
          </p:cNvPicPr>
          <p:nvPr/>
        </p:nvPicPr>
        <p:blipFill>
          <a:blip r:embed="rId5"/>
          <a:stretch>
            <a:fillRect/>
          </a:stretch>
        </p:blipFill>
        <p:spPr>
          <a:xfrm>
            <a:off x="226934" y="3951848"/>
            <a:ext cx="11493880" cy="2671976"/>
          </a:xfrm>
          <a:prstGeom prst="rect">
            <a:avLst/>
          </a:prstGeom>
        </p:spPr>
      </p:pic>
    </p:spTree>
    <p:extLst>
      <p:ext uri="{BB962C8B-B14F-4D97-AF65-F5344CB8AC3E}">
        <p14:creationId xmlns:p14="http://schemas.microsoft.com/office/powerpoint/2010/main" val="3708758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1015-15F7-E875-4B4C-CBD15BB93DB3}"/>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6ECCE146-C2C4-A7D5-E078-6356459D3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9BF78671-7B89-C78D-0E88-6E69B837AEBD}"/>
              </a:ext>
            </a:extLst>
          </p:cNvPr>
          <p:cNvPicPr>
            <a:picLocks noChangeAspect="1"/>
          </p:cNvPicPr>
          <p:nvPr/>
        </p:nvPicPr>
        <p:blipFill>
          <a:blip r:embed="rId4"/>
          <a:stretch>
            <a:fillRect/>
          </a:stretch>
        </p:blipFill>
        <p:spPr>
          <a:xfrm>
            <a:off x="5722769" y="128344"/>
            <a:ext cx="6019800" cy="1009650"/>
          </a:xfrm>
          <a:prstGeom prst="rect">
            <a:avLst/>
          </a:prstGeom>
        </p:spPr>
      </p:pic>
      <p:pic>
        <p:nvPicPr>
          <p:cNvPr id="4" name="Picture 3">
            <a:extLst>
              <a:ext uri="{FF2B5EF4-FFF2-40B4-BE49-F238E27FC236}">
                <a16:creationId xmlns:a16="http://schemas.microsoft.com/office/drawing/2014/main" id="{F96BF0FB-DFCC-7623-E876-9F52A1480975}"/>
              </a:ext>
            </a:extLst>
          </p:cNvPr>
          <p:cNvPicPr>
            <a:picLocks noChangeAspect="1"/>
          </p:cNvPicPr>
          <p:nvPr/>
        </p:nvPicPr>
        <p:blipFill>
          <a:blip r:embed="rId5"/>
          <a:stretch>
            <a:fillRect/>
          </a:stretch>
        </p:blipFill>
        <p:spPr>
          <a:xfrm>
            <a:off x="1179888" y="1449440"/>
            <a:ext cx="10562681" cy="4487900"/>
          </a:xfrm>
          <a:prstGeom prst="rect">
            <a:avLst/>
          </a:prstGeom>
        </p:spPr>
      </p:pic>
      <p:sp>
        <p:nvSpPr>
          <p:cNvPr id="7" name="TextBox 6">
            <a:extLst>
              <a:ext uri="{FF2B5EF4-FFF2-40B4-BE49-F238E27FC236}">
                <a16:creationId xmlns:a16="http://schemas.microsoft.com/office/drawing/2014/main" id="{E8761FB7-8E06-03D3-80A7-04A390E1E0A5}"/>
              </a:ext>
            </a:extLst>
          </p:cNvPr>
          <p:cNvSpPr txBox="1"/>
          <p:nvPr/>
        </p:nvSpPr>
        <p:spPr>
          <a:xfrm>
            <a:off x="144966" y="5018049"/>
            <a:ext cx="3245005" cy="70788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a:ln>
                  <a:noFill/>
                </a:ln>
                <a:solidFill>
                  <a:prstClr val="black"/>
                </a:solidFill>
                <a:effectLst/>
                <a:uLnTx/>
                <a:uFillTx/>
                <a:latin typeface="FbSpoiler-Regular"/>
                <a:ea typeface="+mn-ea"/>
                <a:cs typeface="Arial" panose="020B0604020202020204" pitchFamily="34" charset="0"/>
              </a:rPr>
              <a:t>השיבו על שתי השאלות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a:ln>
                  <a:noFill/>
                </a:ln>
                <a:solidFill>
                  <a:prstClr val="black"/>
                </a:solidFill>
                <a:effectLst/>
                <a:uLnTx/>
                <a:uFillTx/>
                <a:latin typeface="FbSpoiler-Regular"/>
                <a:ea typeface="+mn-ea"/>
                <a:cs typeface="Arial" panose="020B0604020202020204" pitchFamily="34" charset="0"/>
              </a:rPr>
              <a:t>בעזרת ההנחיות שבעמוד 180.</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4868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F2DD-6BAB-C761-D883-1762B8B22D9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036301B9-4AEB-EFF0-A5AB-C0956B2B9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4912756A-0132-1387-8360-9EF6E7408B8A}"/>
              </a:ext>
            </a:extLst>
          </p:cNvPr>
          <p:cNvPicPr>
            <a:picLocks noChangeAspect="1"/>
          </p:cNvPicPr>
          <p:nvPr/>
        </p:nvPicPr>
        <p:blipFill>
          <a:blip r:embed="rId4"/>
          <a:stretch>
            <a:fillRect/>
          </a:stretch>
        </p:blipFill>
        <p:spPr>
          <a:xfrm>
            <a:off x="1155445" y="1405055"/>
            <a:ext cx="6713351" cy="892096"/>
          </a:xfrm>
          <a:prstGeom prst="rect">
            <a:avLst/>
          </a:prstGeom>
        </p:spPr>
      </p:pic>
      <p:pic>
        <p:nvPicPr>
          <p:cNvPr id="8" name="תמונה 7">
            <a:extLst>
              <a:ext uri="{FF2B5EF4-FFF2-40B4-BE49-F238E27FC236}">
                <a16:creationId xmlns:a16="http://schemas.microsoft.com/office/drawing/2014/main" id="{B517D128-FFB3-B8D3-6DEC-41636CABE8F3}"/>
              </a:ext>
            </a:extLst>
          </p:cNvPr>
          <p:cNvPicPr>
            <a:picLocks noChangeAspect="1"/>
          </p:cNvPicPr>
          <p:nvPr/>
        </p:nvPicPr>
        <p:blipFill>
          <a:blip r:embed="rId5"/>
          <a:stretch>
            <a:fillRect/>
          </a:stretch>
        </p:blipFill>
        <p:spPr>
          <a:xfrm>
            <a:off x="8508380" y="760391"/>
            <a:ext cx="3690819" cy="5985112"/>
          </a:xfrm>
          <a:prstGeom prst="rect">
            <a:avLst/>
          </a:prstGeom>
        </p:spPr>
      </p:pic>
      <p:pic>
        <p:nvPicPr>
          <p:cNvPr id="10" name="תמונה 9">
            <a:extLst>
              <a:ext uri="{FF2B5EF4-FFF2-40B4-BE49-F238E27FC236}">
                <a16:creationId xmlns:a16="http://schemas.microsoft.com/office/drawing/2014/main" id="{AD9CD568-293F-FF8B-8587-27F8DF52A9AC}"/>
              </a:ext>
            </a:extLst>
          </p:cNvPr>
          <p:cNvPicPr>
            <a:picLocks noChangeAspect="1"/>
          </p:cNvPicPr>
          <p:nvPr/>
        </p:nvPicPr>
        <p:blipFill>
          <a:blip r:embed="rId6"/>
          <a:stretch>
            <a:fillRect/>
          </a:stretch>
        </p:blipFill>
        <p:spPr>
          <a:xfrm>
            <a:off x="25714" y="3063884"/>
            <a:ext cx="7921809" cy="3233148"/>
          </a:xfrm>
          <a:prstGeom prst="rect">
            <a:avLst/>
          </a:prstGeom>
        </p:spPr>
      </p:pic>
    </p:spTree>
    <p:extLst>
      <p:ext uri="{BB962C8B-B14F-4D97-AF65-F5344CB8AC3E}">
        <p14:creationId xmlns:p14="http://schemas.microsoft.com/office/powerpoint/2010/main" val="100555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FCE5-97C7-5C8A-845C-A4664E822DCC}"/>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049D5952-6B40-B141-E972-52CE6A8C9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AA880233-D3F9-D666-F711-534D83B79485}"/>
              </a:ext>
            </a:extLst>
          </p:cNvPr>
          <p:cNvPicPr>
            <a:picLocks noChangeAspect="1"/>
          </p:cNvPicPr>
          <p:nvPr/>
        </p:nvPicPr>
        <p:blipFill>
          <a:blip r:embed="rId4"/>
          <a:stretch>
            <a:fillRect/>
          </a:stretch>
        </p:blipFill>
        <p:spPr>
          <a:xfrm>
            <a:off x="1182766" y="399871"/>
            <a:ext cx="10782300" cy="5514975"/>
          </a:xfrm>
          <a:prstGeom prst="rect">
            <a:avLst/>
          </a:prstGeom>
        </p:spPr>
      </p:pic>
    </p:spTree>
    <p:extLst>
      <p:ext uri="{BB962C8B-B14F-4D97-AF65-F5344CB8AC3E}">
        <p14:creationId xmlns:p14="http://schemas.microsoft.com/office/powerpoint/2010/main" val="322163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DBAA-C790-60DF-8B7F-9E7B20462125}"/>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B765A53D-13BD-D62E-CA1C-959DA7E8C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F7776B0F-BA96-FAEF-AEEE-B814F8C65BC7}"/>
              </a:ext>
            </a:extLst>
          </p:cNvPr>
          <p:cNvPicPr>
            <a:picLocks noChangeAspect="1"/>
          </p:cNvPicPr>
          <p:nvPr/>
        </p:nvPicPr>
        <p:blipFill>
          <a:blip r:embed="rId4"/>
          <a:stretch>
            <a:fillRect/>
          </a:stretch>
        </p:blipFill>
        <p:spPr>
          <a:xfrm>
            <a:off x="3255719" y="993867"/>
            <a:ext cx="6651811" cy="5092534"/>
          </a:xfrm>
          <a:prstGeom prst="rect">
            <a:avLst/>
          </a:prstGeom>
        </p:spPr>
      </p:pic>
    </p:spTree>
    <p:extLst>
      <p:ext uri="{BB962C8B-B14F-4D97-AF65-F5344CB8AC3E}">
        <p14:creationId xmlns:p14="http://schemas.microsoft.com/office/powerpoint/2010/main" val="325290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9EF87-5763-8FCA-B95F-19BA3D525E8B}"/>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AFBC3881-424B-DCF8-92E4-8785721EA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Picture 3">
            <a:extLst>
              <a:ext uri="{FF2B5EF4-FFF2-40B4-BE49-F238E27FC236}">
                <a16:creationId xmlns:a16="http://schemas.microsoft.com/office/drawing/2014/main" id="{2F4FE988-7425-51A8-3742-34F9932CF428}"/>
              </a:ext>
            </a:extLst>
          </p:cNvPr>
          <p:cNvPicPr>
            <a:picLocks noChangeAspect="1"/>
          </p:cNvPicPr>
          <p:nvPr/>
        </p:nvPicPr>
        <p:blipFill>
          <a:blip r:embed="rId4"/>
          <a:stretch>
            <a:fillRect/>
          </a:stretch>
        </p:blipFill>
        <p:spPr>
          <a:xfrm>
            <a:off x="1333275" y="915814"/>
            <a:ext cx="9817945" cy="5351171"/>
          </a:xfrm>
          <a:prstGeom prst="rect">
            <a:avLst/>
          </a:prstGeom>
        </p:spPr>
      </p:pic>
    </p:spTree>
    <p:extLst>
      <p:ext uri="{BB962C8B-B14F-4D97-AF65-F5344CB8AC3E}">
        <p14:creationId xmlns:p14="http://schemas.microsoft.com/office/powerpoint/2010/main" val="128560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7D7A0-4FC5-E9D4-A04B-136421CD1A9C}"/>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C3A43F15-D6DC-0A3E-5B09-DC388458A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CB486B25-6DDD-E429-B6F1-05286D7F3B87}"/>
              </a:ext>
            </a:extLst>
          </p:cNvPr>
          <p:cNvPicPr>
            <a:picLocks noChangeAspect="1"/>
          </p:cNvPicPr>
          <p:nvPr/>
        </p:nvPicPr>
        <p:blipFill>
          <a:blip r:embed="rId4"/>
          <a:stretch>
            <a:fillRect/>
          </a:stretch>
        </p:blipFill>
        <p:spPr>
          <a:xfrm>
            <a:off x="2216059" y="1207959"/>
            <a:ext cx="7581900" cy="4010025"/>
          </a:xfrm>
          <a:prstGeom prst="rect">
            <a:avLst/>
          </a:prstGeom>
        </p:spPr>
      </p:pic>
    </p:spTree>
    <p:extLst>
      <p:ext uri="{BB962C8B-B14F-4D97-AF65-F5344CB8AC3E}">
        <p14:creationId xmlns:p14="http://schemas.microsoft.com/office/powerpoint/2010/main" val="205497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3B32-0B9C-F1B8-9114-5041D05C2B2C}"/>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ED44FC5D-D9E9-9AC7-0AA6-5ECAB7498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5" name="תיבת טקסט 4">
            <a:extLst>
              <a:ext uri="{FF2B5EF4-FFF2-40B4-BE49-F238E27FC236}">
                <a16:creationId xmlns:a16="http://schemas.microsoft.com/office/drawing/2014/main" id="{4953FF89-1A7D-86C0-B1E1-8377C080C6B9}"/>
              </a:ext>
            </a:extLst>
          </p:cNvPr>
          <p:cNvSpPr txBox="1"/>
          <p:nvPr/>
        </p:nvSpPr>
        <p:spPr>
          <a:xfrm>
            <a:off x="4645893" y="936702"/>
            <a:ext cx="6594536" cy="1446550"/>
          </a:xfrm>
          <a:prstGeom prst="rect">
            <a:avLst/>
          </a:prstGeom>
          <a:noFill/>
        </p:spPr>
        <p:txBody>
          <a:bodyPr wrap="square">
            <a:spAutoFit/>
          </a:bodyPr>
          <a:lstStyle/>
          <a:p>
            <a:r>
              <a:rPr lang="he-IL" sz="4400" b="1" dirty="0">
                <a:solidFill>
                  <a:srgbClr val="009999"/>
                </a:solidFill>
              </a:rPr>
              <a:t>בפרק זה למדנו ש...</a:t>
            </a:r>
          </a:p>
          <a:p>
            <a:r>
              <a:rPr lang="he-IL" sz="4400" b="1" dirty="0">
                <a:solidFill>
                  <a:srgbClr val="009999"/>
                </a:solidFill>
              </a:rPr>
              <a:t>המשך:</a:t>
            </a:r>
          </a:p>
        </p:txBody>
      </p:sp>
      <p:pic>
        <p:nvPicPr>
          <p:cNvPr id="3" name="תמונה 2">
            <a:extLst>
              <a:ext uri="{FF2B5EF4-FFF2-40B4-BE49-F238E27FC236}">
                <a16:creationId xmlns:a16="http://schemas.microsoft.com/office/drawing/2014/main" id="{66C3E6F9-CE26-BC51-BF55-6B750DB6032B}"/>
              </a:ext>
            </a:extLst>
          </p:cNvPr>
          <p:cNvPicPr>
            <a:picLocks noChangeAspect="1"/>
          </p:cNvPicPr>
          <p:nvPr/>
        </p:nvPicPr>
        <p:blipFill>
          <a:blip r:embed="rId4"/>
          <a:stretch>
            <a:fillRect/>
          </a:stretch>
        </p:blipFill>
        <p:spPr>
          <a:xfrm>
            <a:off x="4048384" y="2632046"/>
            <a:ext cx="7543800" cy="3486150"/>
          </a:xfrm>
          <a:prstGeom prst="rect">
            <a:avLst/>
          </a:prstGeom>
        </p:spPr>
      </p:pic>
    </p:spTree>
    <p:extLst>
      <p:ext uri="{BB962C8B-B14F-4D97-AF65-F5344CB8AC3E}">
        <p14:creationId xmlns:p14="http://schemas.microsoft.com/office/powerpoint/2010/main" val="392881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0E8C0-7297-D1D8-3187-19F3CFD49835}"/>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1EF6BE54-870E-763A-E2F4-170CCE145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2C2F695-5F86-23E1-077F-C7BE3E031A96}"/>
              </a:ext>
            </a:extLst>
          </p:cNvPr>
          <p:cNvPicPr>
            <a:picLocks noChangeAspect="1"/>
          </p:cNvPicPr>
          <p:nvPr/>
        </p:nvPicPr>
        <p:blipFill>
          <a:blip r:embed="rId4"/>
          <a:stretch>
            <a:fillRect/>
          </a:stretch>
        </p:blipFill>
        <p:spPr>
          <a:xfrm>
            <a:off x="3552048" y="1755757"/>
            <a:ext cx="5569649" cy="3681021"/>
          </a:xfrm>
          <a:prstGeom prst="rect">
            <a:avLst/>
          </a:prstGeom>
        </p:spPr>
      </p:pic>
    </p:spTree>
    <p:extLst>
      <p:ext uri="{BB962C8B-B14F-4D97-AF65-F5344CB8AC3E}">
        <p14:creationId xmlns:p14="http://schemas.microsoft.com/office/powerpoint/2010/main" val="34778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6AD6-FC00-6C32-9D5D-DE8ECDA6A7BA}"/>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B6CBBFC0-87FA-84AC-1B35-6B4D5B129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60AD2A56-C525-5EED-A61B-DEC8DEC3B379}"/>
              </a:ext>
            </a:extLst>
          </p:cNvPr>
          <p:cNvPicPr>
            <a:picLocks noChangeAspect="1"/>
          </p:cNvPicPr>
          <p:nvPr/>
        </p:nvPicPr>
        <p:blipFill>
          <a:blip r:embed="rId4"/>
          <a:stretch>
            <a:fillRect/>
          </a:stretch>
        </p:blipFill>
        <p:spPr>
          <a:xfrm>
            <a:off x="2932670" y="1415907"/>
            <a:ext cx="7172417" cy="3099494"/>
          </a:xfrm>
          <a:prstGeom prst="rect">
            <a:avLst/>
          </a:prstGeom>
        </p:spPr>
      </p:pic>
    </p:spTree>
    <p:extLst>
      <p:ext uri="{BB962C8B-B14F-4D97-AF65-F5344CB8AC3E}">
        <p14:creationId xmlns:p14="http://schemas.microsoft.com/office/powerpoint/2010/main" val="3127690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27B1-61E9-1679-4CD8-866CDB17E953}"/>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E0FFDF50-00DF-7F29-216B-DC9530B4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 name="תיבת טקסט 1">
            <a:extLst>
              <a:ext uri="{FF2B5EF4-FFF2-40B4-BE49-F238E27FC236}">
                <a16:creationId xmlns:a16="http://schemas.microsoft.com/office/drawing/2014/main" id="{27DBE888-EC8C-4ACC-72A4-ED21D1F17BB0}"/>
              </a:ext>
            </a:extLst>
          </p:cNvPr>
          <p:cNvSpPr txBox="1"/>
          <p:nvPr/>
        </p:nvSpPr>
        <p:spPr>
          <a:xfrm>
            <a:off x="5726097" y="887767"/>
            <a:ext cx="4873841" cy="584775"/>
          </a:xfrm>
          <a:prstGeom prst="rect">
            <a:avLst/>
          </a:prstGeom>
          <a:noFill/>
        </p:spPr>
        <p:txBody>
          <a:bodyPr wrap="square" rtlCol="1">
            <a:spAutoFit/>
          </a:bodyPr>
          <a:lstStyle/>
          <a:p>
            <a:r>
              <a:rPr lang="he-IL" sz="3200" b="1" dirty="0"/>
              <a:t>עוברים לפרק הבא:</a:t>
            </a:r>
          </a:p>
        </p:txBody>
      </p:sp>
      <p:pic>
        <p:nvPicPr>
          <p:cNvPr id="4" name="תמונה 3">
            <a:extLst>
              <a:ext uri="{FF2B5EF4-FFF2-40B4-BE49-F238E27FC236}">
                <a16:creationId xmlns:a16="http://schemas.microsoft.com/office/drawing/2014/main" id="{76DB6878-9C8A-0292-893B-D64F2A5FD8A5}"/>
              </a:ext>
            </a:extLst>
          </p:cNvPr>
          <p:cNvPicPr>
            <a:picLocks noChangeAspect="1"/>
          </p:cNvPicPr>
          <p:nvPr/>
        </p:nvPicPr>
        <p:blipFill>
          <a:blip r:embed="rId3"/>
          <a:stretch>
            <a:fillRect/>
          </a:stretch>
        </p:blipFill>
        <p:spPr>
          <a:xfrm>
            <a:off x="592122" y="1931356"/>
            <a:ext cx="10267950" cy="4362450"/>
          </a:xfrm>
          <a:prstGeom prst="rect">
            <a:avLst/>
          </a:prstGeom>
        </p:spPr>
      </p:pic>
    </p:spTree>
    <p:extLst>
      <p:ext uri="{BB962C8B-B14F-4D97-AF65-F5344CB8AC3E}">
        <p14:creationId xmlns:p14="http://schemas.microsoft.com/office/powerpoint/2010/main" val="396578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E7558-F491-E037-D50A-5D4F49AEE1B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B2975FD-2EE7-A658-4D8C-A7009A618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1A27ABE4-A1C0-A355-34F7-8F9D9FC9E1B6}"/>
              </a:ext>
            </a:extLst>
          </p:cNvPr>
          <p:cNvPicPr>
            <a:picLocks noChangeAspect="1"/>
          </p:cNvPicPr>
          <p:nvPr/>
        </p:nvPicPr>
        <p:blipFill>
          <a:blip r:embed="rId4"/>
          <a:stretch>
            <a:fillRect/>
          </a:stretch>
        </p:blipFill>
        <p:spPr>
          <a:xfrm>
            <a:off x="6096000" y="223847"/>
            <a:ext cx="5612781" cy="576073"/>
          </a:xfrm>
          <a:prstGeom prst="rect">
            <a:avLst/>
          </a:prstGeom>
        </p:spPr>
      </p:pic>
      <p:pic>
        <p:nvPicPr>
          <p:cNvPr id="11" name="תמונה 10">
            <a:extLst>
              <a:ext uri="{FF2B5EF4-FFF2-40B4-BE49-F238E27FC236}">
                <a16:creationId xmlns:a16="http://schemas.microsoft.com/office/drawing/2014/main" id="{5DAA6BF7-D6E2-D7C1-E04B-11D7A166CC6D}"/>
              </a:ext>
            </a:extLst>
          </p:cNvPr>
          <p:cNvPicPr>
            <a:picLocks noChangeAspect="1"/>
          </p:cNvPicPr>
          <p:nvPr/>
        </p:nvPicPr>
        <p:blipFill>
          <a:blip r:embed="rId5"/>
          <a:stretch>
            <a:fillRect/>
          </a:stretch>
        </p:blipFill>
        <p:spPr>
          <a:xfrm>
            <a:off x="364597" y="1288194"/>
            <a:ext cx="11767930" cy="2908527"/>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047E08E3-5FEA-2B7D-FF00-2CB44F8D029E}"/>
              </a:ext>
            </a:extLst>
          </p:cNvPr>
          <p:cNvPicPr>
            <a:picLocks noChangeAspect="1"/>
          </p:cNvPicPr>
          <p:nvPr/>
        </p:nvPicPr>
        <p:blipFill>
          <a:blip r:embed="rId6"/>
          <a:stretch>
            <a:fillRect/>
          </a:stretch>
        </p:blipFill>
        <p:spPr>
          <a:xfrm>
            <a:off x="1954061" y="4684995"/>
            <a:ext cx="7000875" cy="1924050"/>
          </a:xfrm>
          <a:prstGeom prst="rect">
            <a:avLst/>
          </a:prstGeom>
        </p:spPr>
      </p:pic>
    </p:spTree>
    <p:extLst>
      <p:ext uri="{BB962C8B-B14F-4D97-AF65-F5344CB8AC3E}">
        <p14:creationId xmlns:p14="http://schemas.microsoft.com/office/powerpoint/2010/main" val="101401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A85E-FCED-8613-3174-819E1B1B480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0B09F1B5-2F1C-ADA7-D1B6-F092A9E8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520E61F9-2CF3-11F8-4514-35D503B6BA06}"/>
              </a:ext>
            </a:extLst>
          </p:cNvPr>
          <p:cNvPicPr>
            <a:picLocks noChangeAspect="1"/>
          </p:cNvPicPr>
          <p:nvPr/>
        </p:nvPicPr>
        <p:blipFill>
          <a:blip r:embed="rId4"/>
          <a:stretch>
            <a:fillRect/>
          </a:stretch>
        </p:blipFill>
        <p:spPr>
          <a:xfrm>
            <a:off x="1381558" y="680310"/>
            <a:ext cx="9934575" cy="695325"/>
          </a:xfrm>
          <a:prstGeom prst="rect">
            <a:avLst/>
          </a:prstGeom>
        </p:spPr>
      </p:pic>
      <p:pic>
        <p:nvPicPr>
          <p:cNvPr id="6" name="Picture 5">
            <a:extLst>
              <a:ext uri="{FF2B5EF4-FFF2-40B4-BE49-F238E27FC236}">
                <a16:creationId xmlns:a16="http://schemas.microsoft.com/office/drawing/2014/main" id="{68E47F02-5FE1-BC12-EA03-D45693A57D36}"/>
              </a:ext>
            </a:extLst>
          </p:cNvPr>
          <p:cNvPicPr>
            <a:picLocks noChangeAspect="1"/>
          </p:cNvPicPr>
          <p:nvPr/>
        </p:nvPicPr>
        <p:blipFill>
          <a:blip r:embed="rId5"/>
          <a:stretch>
            <a:fillRect/>
          </a:stretch>
        </p:blipFill>
        <p:spPr>
          <a:xfrm>
            <a:off x="481361" y="1509212"/>
            <a:ext cx="11229278" cy="3523925"/>
          </a:xfrm>
          <a:prstGeom prst="rect">
            <a:avLst/>
          </a:prstGeom>
        </p:spPr>
      </p:pic>
      <p:sp>
        <p:nvSpPr>
          <p:cNvPr id="7" name="TextBox 6">
            <a:extLst>
              <a:ext uri="{FF2B5EF4-FFF2-40B4-BE49-F238E27FC236}">
                <a16:creationId xmlns:a16="http://schemas.microsoft.com/office/drawing/2014/main" id="{D9B9869E-3651-E6C4-D243-FA5155F7AF68}"/>
              </a:ext>
            </a:extLst>
          </p:cNvPr>
          <p:cNvSpPr txBox="1"/>
          <p:nvPr/>
        </p:nvSpPr>
        <p:spPr>
          <a:xfrm>
            <a:off x="591015" y="5497551"/>
            <a:ext cx="11119624" cy="5232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בצעו את חלק א של התצפית על פי ההנחיות והשיבו על השאלות.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13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A1EA3-E57D-0BBB-C2AF-2A13E214D39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68203DA-6E45-7C01-EA22-898FB68B4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10" name="Picture 9">
            <a:extLst>
              <a:ext uri="{FF2B5EF4-FFF2-40B4-BE49-F238E27FC236}">
                <a16:creationId xmlns:a16="http://schemas.microsoft.com/office/drawing/2014/main" id="{7C8EFD35-E5C1-4A9B-04EB-F46EC8204F81}"/>
              </a:ext>
            </a:extLst>
          </p:cNvPr>
          <p:cNvPicPr>
            <a:picLocks noChangeAspect="1"/>
          </p:cNvPicPr>
          <p:nvPr/>
        </p:nvPicPr>
        <p:blipFill>
          <a:blip r:embed="rId4"/>
          <a:stretch>
            <a:fillRect/>
          </a:stretch>
        </p:blipFill>
        <p:spPr>
          <a:xfrm>
            <a:off x="5415217" y="687908"/>
            <a:ext cx="6335009" cy="666843"/>
          </a:xfrm>
          <a:prstGeom prst="rect">
            <a:avLst/>
          </a:prstGeom>
        </p:spPr>
      </p:pic>
      <p:pic>
        <p:nvPicPr>
          <p:cNvPr id="12" name="Picture 11">
            <a:extLst>
              <a:ext uri="{FF2B5EF4-FFF2-40B4-BE49-F238E27FC236}">
                <a16:creationId xmlns:a16="http://schemas.microsoft.com/office/drawing/2014/main" id="{4992E1A9-2A07-E28B-7A12-9130BA6EB0A1}"/>
              </a:ext>
            </a:extLst>
          </p:cNvPr>
          <p:cNvPicPr>
            <a:picLocks noChangeAspect="1"/>
          </p:cNvPicPr>
          <p:nvPr/>
        </p:nvPicPr>
        <p:blipFill>
          <a:blip r:embed="rId5"/>
          <a:stretch>
            <a:fillRect/>
          </a:stretch>
        </p:blipFill>
        <p:spPr>
          <a:xfrm>
            <a:off x="944215" y="2183282"/>
            <a:ext cx="10526594" cy="3829584"/>
          </a:xfrm>
          <a:prstGeom prst="rect">
            <a:avLst/>
          </a:prstGeom>
        </p:spPr>
      </p:pic>
      <p:sp>
        <p:nvSpPr>
          <p:cNvPr id="13" name="TextBox 12">
            <a:extLst>
              <a:ext uri="{FF2B5EF4-FFF2-40B4-BE49-F238E27FC236}">
                <a16:creationId xmlns:a16="http://schemas.microsoft.com/office/drawing/2014/main" id="{E94379CD-4A26-4905-F881-188D64F9CADF}"/>
              </a:ext>
            </a:extLst>
          </p:cNvPr>
          <p:cNvSpPr txBox="1"/>
          <p:nvPr/>
        </p:nvSpPr>
        <p:spPr>
          <a:xfrm>
            <a:off x="2093270" y="1507406"/>
            <a:ext cx="9656956" cy="523220"/>
          </a:xfrm>
          <a:prstGeom prst="rect">
            <a:avLst/>
          </a:prstGeom>
          <a:noFill/>
        </p:spPr>
        <p:txBody>
          <a:bodyPr wrap="square" rtlCol="0">
            <a:spAutoFit/>
          </a:bodyPr>
          <a:lstStyle/>
          <a:p>
            <a:r>
              <a:rPr lang="he-IL" sz="2800" dirty="0"/>
              <a:t>בצעו את התצפית על פי ההנחיות והשיבו על השאלות.  </a:t>
            </a:r>
            <a:endParaRPr lang="en-US" sz="2800" dirty="0"/>
          </a:p>
        </p:txBody>
      </p:sp>
    </p:spTree>
    <p:extLst>
      <p:ext uri="{BB962C8B-B14F-4D97-AF65-F5344CB8AC3E}">
        <p14:creationId xmlns:p14="http://schemas.microsoft.com/office/powerpoint/2010/main" val="23790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CF83-7E4D-70F5-57C4-7E2DC9A94D4B}"/>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9CAF6CB5-43BB-269F-7EE0-AA2BD7A77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77D63987-3E78-DCC9-C67B-71AA93D450BC}"/>
              </a:ext>
            </a:extLst>
          </p:cNvPr>
          <p:cNvPicPr>
            <a:picLocks noChangeAspect="1"/>
          </p:cNvPicPr>
          <p:nvPr/>
        </p:nvPicPr>
        <p:blipFill>
          <a:blip r:embed="rId4"/>
          <a:stretch>
            <a:fillRect/>
          </a:stretch>
        </p:blipFill>
        <p:spPr>
          <a:xfrm>
            <a:off x="6483982" y="271029"/>
            <a:ext cx="5410200" cy="1076325"/>
          </a:xfrm>
          <a:prstGeom prst="rect">
            <a:avLst/>
          </a:prstGeom>
        </p:spPr>
      </p:pic>
      <p:pic>
        <p:nvPicPr>
          <p:cNvPr id="10" name="תמונה 9">
            <a:extLst>
              <a:ext uri="{FF2B5EF4-FFF2-40B4-BE49-F238E27FC236}">
                <a16:creationId xmlns:a16="http://schemas.microsoft.com/office/drawing/2014/main" id="{3BEC4114-E9BF-3A78-77EF-5D4F8387C0D7}"/>
              </a:ext>
            </a:extLst>
          </p:cNvPr>
          <p:cNvPicPr>
            <a:picLocks noChangeAspect="1"/>
          </p:cNvPicPr>
          <p:nvPr/>
        </p:nvPicPr>
        <p:blipFill>
          <a:blip r:embed="rId5">
            <a:clrChange>
              <a:clrFrom>
                <a:srgbClr val="FEFEFE"/>
              </a:clrFrom>
              <a:clrTo>
                <a:srgbClr val="FEFEFE">
                  <a:alpha val="0"/>
                </a:srgbClr>
              </a:clrTo>
            </a:clrChange>
          </a:blip>
          <a:stretch>
            <a:fillRect/>
          </a:stretch>
        </p:blipFill>
        <p:spPr>
          <a:xfrm rot="540913">
            <a:off x="549807" y="348370"/>
            <a:ext cx="3197860" cy="2268638"/>
          </a:xfrm>
          <a:prstGeom prst="rect">
            <a:avLst/>
          </a:prstGeom>
        </p:spPr>
      </p:pic>
      <p:pic>
        <p:nvPicPr>
          <p:cNvPr id="3" name="תמונה 2">
            <a:extLst>
              <a:ext uri="{FF2B5EF4-FFF2-40B4-BE49-F238E27FC236}">
                <a16:creationId xmlns:a16="http://schemas.microsoft.com/office/drawing/2014/main" id="{BAA74273-607D-6A25-67D2-590F3A211159}"/>
              </a:ext>
            </a:extLst>
          </p:cNvPr>
          <p:cNvPicPr>
            <a:picLocks noChangeAspect="1"/>
          </p:cNvPicPr>
          <p:nvPr/>
        </p:nvPicPr>
        <p:blipFill>
          <a:blip r:embed="rId6"/>
          <a:stretch>
            <a:fillRect/>
          </a:stretch>
        </p:blipFill>
        <p:spPr>
          <a:xfrm>
            <a:off x="1978657" y="3955225"/>
            <a:ext cx="9915525" cy="2524125"/>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BEBCF94D-9EA3-C926-17E9-5C192543EE46}"/>
              </a:ext>
            </a:extLst>
          </p:cNvPr>
          <p:cNvPicPr>
            <a:picLocks noChangeAspect="1"/>
          </p:cNvPicPr>
          <p:nvPr/>
        </p:nvPicPr>
        <p:blipFill>
          <a:blip r:embed="rId7"/>
          <a:stretch>
            <a:fillRect/>
          </a:stretch>
        </p:blipFill>
        <p:spPr>
          <a:xfrm>
            <a:off x="2659975" y="1748336"/>
            <a:ext cx="9305925" cy="1504950"/>
          </a:xfrm>
          <a:prstGeom prst="rect">
            <a:avLst/>
          </a:prstGeom>
          <a:ln>
            <a:noFill/>
          </a:ln>
          <a:effectLst>
            <a:outerShdw blurRad="190500" algn="tl" rotWithShape="0">
              <a:srgbClr val="000000">
                <a:alpha val="70000"/>
              </a:srgbClr>
            </a:outerShdw>
          </a:effectLst>
        </p:spPr>
      </p:pic>
      <p:sp>
        <p:nvSpPr>
          <p:cNvPr id="12" name="תיבת טקסט 11">
            <a:extLst>
              <a:ext uri="{FF2B5EF4-FFF2-40B4-BE49-F238E27FC236}">
                <a16:creationId xmlns:a16="http://schemas.microsoft.com/office/drawing/2014/main" id="{4809F8BA-1C02-3D1B-230F-886754FA8A59}"/>
              </a:ext>
            </a:extLst>
          </p:cNvPr>
          <p:cNvSpPr txBox="1"/>
          <p:nvPr/>
        </p:nvSpPr>
        <p:spPr>
          <a:xfrm>
            <a:off x="133165" y="6479350"/>
            <a:ext cx="1379830" cy="369332"/>
          </a:xfrm>
          <a:prstGeom prst="rect">
            <a:avLst/>
          </a:prstGeom>
          <a:noFill/>
        </p:spPr>
        <p:txBody>
          <a:bodyPr wrap="square" rtlCol="1">
            <a:spAutoFit/>
          </a:bodyPr>
          <a:lstStyle/>
          <a:p>
            <a:r>
              <a:rPr lang="he-IL" b="1" dirty="0"/>
              <a:t>עמוד 173</a:t>
            </a:r>
          </a:p>
        </p:txBody>
      </p:sp>
      <p:sp>
        <p:nvSpPr>
          <p:cNvPr id="2" name="תיבת טקסט 1">
            <a:extLst>
              <a:ext uri="{FF2B5EF4-FFF2-40B4-BE49-F238E27FC236}">
                <a16:creationId xmlns:a16="http://schemas.microsoft.com/office/drawing/2014/main" id="{0E68E763-8544-FA78-3118-10A7B6B1BDEE}"/>
              </a:ext>
            </a:extLst>
          </p:cNvPr>
          <p:cNvSpPr txBox="1"/>
          <p:nvPr/>
        </p:nvSpPr>
        <p:spPr>
          <a:xfrm>
            <a:off x="4908851" y="3423435"/>
            <a:ext cx="4995682" cy="461665"/>
          </a:xfrm>
          <a:prstGeom prst="rect">
            <a:avLst/>
          </a:prstGeom>
          <a:noFill/>
        </p:spPr>
        <p:txBody>
          <a:bodyPr wrap="square" rtlCol="1">
            <a:spAutoFit/>
          </a:bodyPr>
          <a:lstStyle/>
          <a:p>
            <a:r>
              <a:rPr lang="he-IL" sz="2400" dirty="0"/>
              <a:t>השיבו על שאלות 4-1 במשימה זו. </a:t>
            </a:r>
          </a:p>
        </p:txBody>
      </p:sp>
    </p:spTree>
    <p:extLst>
      <p:ext uri="{BB962C8B-B14F-4D97-AF65-F5344CB8AC3E}">
        <p14:creationId xmlns:p14="http://schemas.microsoft.com/office/powerpoint/2010/main" val="89938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BCA5-E225-15EB-6C98-F015E58BF46C}"/>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C3957CCE-F413-D789-6E06-0EAC57DA3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7CA159D-6C8B-17EF-1829-8E5F9AD9C557}"/>
              </a:ext>
            </a:extLst>
          </p:cNvPr>
          <p:cNvPicPr>
            <a:picLocks noChangeAspect="1"/>
          </p:cNvPicPr>
          <p:nvPr/>
        </p:nvPicPr>
        <p:blipFill>
          <a:blip r:embed="rId4"/>
          <a:stretch>
            <a:fillRect/>
          </a:stretch>
        </p:blipFill>
        <p:spPr>
          <a:xfrm>
            <a:off x="5441734" y="223375"/>
            <a:ext cx="6191250" cy="676275"/>
          </a:xfrm>
          <a:prstGeom prst="rect">
            <a:avLst/>
          </a:prstGeom>
        </p:spPr>
      </p:pic>
      <p:pic>
        <p:nvPicPr>
          <p:cNvPr id="8" name="תמונה 7">
            <a:extLst>
              <a:ext uri="{FF2B5EF4-FFF2-40B4-BE49-F238E27FC236}">
                <a16:creationId xmlns:a16="http://schemas.microsoft.com/office/drawing/2014/main" id="{F204EA51-0374-D894-8CC3-601E3C223980}"/>
              </a:ext>
            </a:extLst>
          </p:cNvPr>
          <p:cNvPicPr>
            <a:picLocks noChangeAspect="1"/>
          </p:cNvPicPr>
          <p:nvPr/>
        </p:nvPicPr>
        <p:blipFill>
          <a:blip r:embed="rId5"/>
          <a:stretch>
            <a:fillRect/>
          </a:stretch>
        </p:blipFill>
        <p:spPr>
          <a:xfrm>
            <a:off x="1706824" y="4463156"/>
            <a:ext cx="9772650" cy="1962150"/>
          </a:xfrm>
          <a:prstGeom prst="rect">
            <a:avLst/>
          </a:prstGeom>
        </p:spPr>
      </p:pic>
      <p:sp>
        <p:nvSpPr>
          <p:cNvPr id="2" name="תיבת טקסט 1">
            <a:extLst>
              <a:ext uri="{FF2B5EF4-FFF2-40B4-BE49-F238E27FC236}">
                <a16:creationId xmlns:a16="http://schemas.microsoft.com/office/drawing/2014/main" id="{1A0D22E6-9D2C-8C70-EBAB-0C84E79A2932}"/>
              </a:ext>
            </a:extLst>
          </p:cNvPr>
          <p:cNvSpPr txBox="1"/>
          <p:nvPr/>
        </p:nvSpPr>
        <p:spPr>
          <a:xfrm>
            <a:off x="349624" y="6302188"/>
            <a:ext cx="1649505" cy="369332"/>
          </a:xfrm>
          <a:prstGeom prst="rect">
            <a:avLst/>
          </a:prstGeom>
          <a:noFill/>
        </p:spPr>
        <p:txBody>
          <a:bodyPr wrap="square" rtlCol="1">
            <a:spAutoFit/>
          </a:bodyPr>
          <a:lstStyle/>
          <a:p>
            <a:r>
              <a:rPr lang="he-IL" b="1" dirty="0"/>
              <a:t>עמוד 174</a:t>
            </a:r>
          </a:p>
        </p:txBody>
      </p:sp>
      <p:pic>
        <p:nvPicPr>
          <p:cNvPr id="11" name="Picture 10">
            <a:extLst>
              <a:ext uri="{FF2B5EF4-FFF2-40B4-BE49-F238E27FC236}">
                <a16:creationId xmlns:a16="http://schemas.microsoft.com/office/drawing/2014/main" id="{97085BEB-434A-1D59-B864-DB840A051234}"/>
              </a:ext>
            </a:extLst>
          </p:cNvPr>
          <p:cNvPicPr>
            <a:picLocks noChangeAspect="1"/>
          </p:cNvPicPr>
          <p:nvPr/>
        </p:nvPicPr>
        <p:blipFill>
          <a:blip r:embed="rId6"/>
          <a:stretch>
            <a:fillRect/>
          </a:stretch>
        </p:blipFill>
        <p:spPr>
          <a:xfrm>
            <a:off x="2080906" y="1322477"/>
            <a:ext cx="4265276" cy="2832410"/>
          </a:xfrm>
          <a:prstGeom prst="rect">
            <a:avLst/>
          </a:prstGeom>
        </p:spPr>
      </p:pic>
      <p:pic>
        <p:nvPicPr>
          <p:cNvPr id="14" name="Picture 13">
            <a:extLst>
              <a:ext uri="{FF2B5EF4-FFF2-40B4-BE49-F238E27FC236}">
                <a16:creationId xmlns:a16="http://schemas.microsoft.com/office/drawing/2014/main" id="{7DFBAF3A-A3AB-B66E-7C35-174C8CB1270C}"/>
              </a:ext>
            </a:extLst>
          </p:cNvPr>
          <p:cNvPicPr>
            <a:picLocks noChangeAspect="1"/>
          </p:cNvPicPr>
          <p:nvPr/>
        </p:nvPicPr>
        <p:blipFill>
          <a:blip r:embed="rId7"/>
          <a:stretch>
            <a:fillRect/>
          </a:stretch>
        </p:blipFill>
        <p:spPr>
          <a:xfrm>
            <a:off x="7284328" y="1246432"/>
            <a:ext cx="3108609" cy="3108609"/>
          </a:xfrm>
          <a:prstGeom prst="rect">
            <a:avLst/>
          </a:prstGeom>
        </p:spPr>
      </p:pic>
    </p:spTree>
    <p:extLst>
      <p:ext uri="{BB962C8B-B14F-4D97-AF65-F5344CB8AC3E}">
        <p14:creationId xmlns:p14="http://schemas.microsoft.com/office/powerpoint/2010/main" val="371305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C8774-9C10-CDAD-E9D5-15A5D85E2F60}"/>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DF93411B-D62B-A793-84EB-538541869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12A3F0CC-7330-97A1-670F-BED79F8DEEA7}"/>
              </a:ext>
            </a:extLst>
          </p:cNvPr>
          <p:cNvPicPr>
            <a:picLocks noChangeAspect="1"/>
          </p:cNvPicPr>
          <p:nvPr/>
        </p:nvPicPr>
        <p:blipFill>
          <a:blip r:embed="rId4"/>
          <a:stretch>
            <a:fillRect/>
          </a:stretch>
        </p:blipFill>
        <p:spPr>
          <a:xfrm>
            <a:off x="4447898" y="687908"/>
            <a:ext cx="7181850" cy="981075"/>
          </a:xfrm>
          <a:prstGeom prst="rect">
            <a:avLst/>
          </a:prstGeom>
        </p:spPr>
      </p:pic>
      <p:pic>
        <p:nvPicPr>
          <p:cNvPr id="8" name="תמונה 7">
            <a:extLst>
              <a:ext uri="{FF2B5EF4-FFF2-40B4-BE49-F238E27FC236}">
                <a16:creationId xmlns:a16="http://schemas.microsoft.com/office/drawing/2014/main" id="{C35D7241-7759-FDA1-0DDB-5E070896807E}"/>
              </a:ext>
            </a:extLst>
          </p:cNvPr>
          <p:cNvPicPr>
            <a:picLocks noChangeAspect="1"/>
          </p:cNvPicPr>
          <p:nvPr/>
        </p:nvPicPr>
        <p:blipFill>
          <a:blip r:embed="rId5"/>
          <a:stretch>
            <a:fillRect/>
          </a:stretch>
        </p:blipFill>
        <p:spPr>
          <a:xfrm>
            <a:off x="427242" y="3673993"/>
            <a:ext cx="2957209" cy="2919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תיבת טקסט 8">
            <a:extLst>
              <a:ext uri="{FF2B5EF4-FFF2-40B4-BE49-F238E27FC236}">
                <a16:creationId xmlns:a16="http://schemas.microsoft.com/office/drawing/2014/main" id="{7937BE67-10D8-8151-CEC6-A2D567DA169B}"/>
              </a:ext>
            </a:extLst>
          </p:cNvPr>
          <p:cNvSpPr txBox="1"/>
          <p:nvPr/>
        </p:nvSpPr>
        <p:spPr>
          <a:xfrm>
            <a:off x="5563340" y="4295510"/>
            <a:ext cx="5533748" cy="461665"/>
          </a:xfrm>
          <a:prstGeom prst="rect">
            <a:avLst/>
          </a:prstGeom>
          <a:noFill/>
        </p:spPr>
        <p:txBody>
          <a:bodyPr wrap="square" rtlCol="1">
            <a:spAutoFit/>
          </a:bodyPr>
          <a:lstStyle/>
          <a:p>
            <a:r>
              <a:rPr lang="he-IL" sz="2400" dirty="0"/>
              <a:t>השיבו על שאלות 4-1 בעמוד 174</a:t>
            </a:r>
            <a:r>
              <a:rPr lang="he-IL" dirty="0"/>
              <a:t>.</a:t>
            </a:r>
          </a:p>
        </p:txBody>
      </p:sp>
      <p:pic>
        <p:nvPicPr>
          <p:cNvPr id="4" name="Picture 3">
            <a:extLst>
              <a:ext uri="{FF2B5EF4-FFF2-40B4-BE49-F238E27FC236}">
                <a16:creationId xmlns:a16="http://schemas.microsoft.com/office/drawing/2014/main" id="{247E7B21-9AB9-2BDE-7695-FECF865B0CEF}"/>
              </a:ext>
            </a:extLst>
          </p:cNvPr>
          <p:cNvPicPr>
            <a:picLocks noChangeAspect="1"/>
          </p:cNvPicPr>
          <p:nvPr/>
        </p:nvPicPr>
        <p:blipFill>
          <a:blip r:embed="rId6"/>
          <a:stretch>
            <a:fillRect/>
          </a:stretch>
        </p:blipFill>
        <p:spPr>
          <a:xfrm>
            <a:off x="0" y="1790478"/>
            <a:ext cx="12192000" cy="2383536"/>
          </a:xfrm>
          <a:prstGeom prst="rect">
            <a:avLst/>
          </a:prstGeom>
        </p:spPr>
      </p:pic>
    </p:spTree>
    <p:extLst>
      <p:ext uri="{BB962C8B-B14F-4D97-AF65-F5344CB8AC3E}">
        <p14:creationId xmlns:p14="http://schemas.microsoft.com/office/powerpoint/2010/main" val="123362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0841-5523-285B-1151-750176F7E2B8}"/>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5F96A597-69BC-D52E-53FC-7271E8F6F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Picture 3">
            <a:extLst>
              <a:ext uri="{FF2B5EF4-FFF2-40B4-BE49-F238E27FC236}">
                <a16:creationId xmlns:a16="http://schemas.microsoft.com/office/drawing/2014/main" id="{4C5252A2-CD32-0F07-2E0C-19066BA12B90}"/>
              </a:ext>
            </a:extLst>
          </p:cNvPr>
          <p:cNvPicPr>
            <a:picLocks noChangeAspect="1"/>
          </p:cNvPicPr>
          <p:nvPr/>
        </p:nvPicPr>
        <p:blipFill>
          <a:blip r:embed="rId4"/>
          <a:stretch>
            <a:fillRect/>
          </a:stretch>
        </p:blipFill>
        <p:spPr>
          <a:xfrm>
            <a:off x="0" y="1513664"/>
            <a:ext cx="12192000" cy="4982817"/>
          </a:xfrm>
          <a:prstGeom prst="rect">
            <a:avLst/>
          </a:prstGeom>
        </p:spPr>
      </p:pic>
      <p:pic>
        <p:nvPicPr>
          <p:cNvPr id="9" name="Picture 8">
            <a:extLst>
              <a:ext uri="{FF2B5EF4-FFF2-40B4-BE49-F238E27FC236}">
                <a16:creationId xmlns:a16="http://schemas.microsoft.com/office/drawing/2014/main" id="{9577F0EB-E987-242E-D2A2-3B91F2824C21}"/>
              </a:ext>
            </a:extLst>
          </p:cNvPr>
          <p:cNvPicPr>
            <a:picLocks noChangeAspect="1"/>
          </p:cNvPicPr>
          <p:nvPr/>
        </p:nvPicPr>
        <p:blipFill>
          <a:blip r:embed="rId5"/>
          <a:stretch>
            <a:fillRect/>
          </a:stretch>
        </p:blipFill>
        <p:spPr>
          <a:xfrm>
            <a:off x="6328055" y="361519"/>
            <a:ext cx="5401429" cy="876422"/>
          </a:xfrm>
          <a:prstGeom prst="rect">
            <a:avLst/>
          </a:prstGeom>
        </p:spPr>
      </p:pic>
    </p:spTree>
    <p:extLst>
      <p:ext uri="{BB962C8B-B14F-4D97-AF65-F5344CB8AC3E}">
        <p14:creationId xmlns:p14="http://schemas.microsoft.com/office/powerpoint/2010/main" val="418304313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2050</Words>
  <Application>Microsoft Office PowerPoint</Application>
  <PresentationFormat>מסך רחב</PresentationFormat>
  <Paragraphs>137</Paragraphs>
  <Slides>27</Slides>
  <Notes>26</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27</vt:i4>
      </vt:variant>
    </vt:vector>
  </HeadingPairs>
  <TitlesOfParts>
    <vt:vector size="36" baseType="lpstr">
      <vt:lpstr>Almoni Neue DL 4.0 AAA</vt:lpstr>
      <vt:lpstr>Arial</vt:lpstr>
      <vt:lpstr>Calibri</vt:lpstr>
      <vt:lpstr>Calibri Light</vt:lpstr>
      <vt:lpstr>FbSpoiler-Bold</vt:lpstr>
      <vt:lpstr>FbSpoiler-Regular</vt:lpstr>
      <vt:lpstr>FbTubic-SlabHebEng-Light</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9</cp:revision>
  <dcterms:created xsi:type="dcterms:W3CDTF">2025-03-23T08:42:52Z</dcterms:created>
  <dcterms:modified xsi:type="dcterms:W3CDTF">2026-04-09T03:41:24Z</dcterms:modified>
</cp:coreProperties>
</file>