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2"/>
  </p:notesMasterIdLst>
  <p:sldIdLst>
    <p:sldId id="316" r:id="rId2"/>
    <p:sldId id="368" r:id="rId3"/>
    <p:sldId id="256" r:id="rId4"/>
    <p:sldId id="364" r:id="rId5"/>
    <p:sldId id="257" r:id="rId6"/>
    <p:sldId id="258" r:id="rId7"/>
    <p:sldId id="259" r:id="rId8"/>
    <p:sldId id="268" r:id="rId9"/>
    <p:sldId id="269" r:id="rId10"/>
    <p:sldId id="261" r:id="rId11"/>
    <p:sldId id="267" r:id="rId12"/>
    <p:sldId id="266" r:id="rId13"/>
    <p:sldId id="356" r:id="rId14"/>
    <p:sldId id="357" r:id="rId15"/>
    <p:sldId id="358" r:id="rId16"/>
    <p:sldId id="365" r:id="rId17"/>
    <p:sldId id="366" r:id="rId18"/>
    <p:sldId id="367" r:id="rId19"/>
    <p:sldId id="360" r:id="rId20"/>
    <p:sldId id="359" r:id="rId21"/>
    <p:sldId id="317" r:id="rId22"/>
    <p:sldId id="265" r:id="rId23"/>
    <p:sldId id="264" r:id="rId24"/>
    <p:sldId id="362" r:id="rId25"/>
    <p:sldId id="263" r:id="rId26"/>
    <p:sldId id="262" r:id="rId27"/>
    <p:sldId id="260" r:id="rId28"/>
    <p:sldId id="270" r:id="rId29"/>
    <p:sldId id="318" r:id="rId30"/>
    <p:sldId id="363" r:id="rId3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6699"/>
    <a:srgbClr val="00CC99"/>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78505" autoAdjust="0"/>
  </p:normalViewPr>
  <p:slideViewPr>
    <p:cSldViewPr snapToGrid="0">
      <p:cViewPr varScale="1">
        <p:scale>
          <a:sx n="90" d="100"/>
          <a:sy n="90" d="100"/>
        </p:scale>
        <p:origin x="133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2681072-9CA8-4953-BDF0-F53C8919D96F}" type="datetimeFigureOut">
              <a:rPr lang="he-IL" smtClean="0"/>
              <a:t>א'/אייר/תשפ"ו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C591D3F-95E1-40F8-84E2-2AA4E568CE05}" type="slidenum">
              <a:rPr lang="he-IL" smtClean="0"/>
              <a:t>‹#›</a:t>
            </a:fld>
            <a:endParaRPr lang="he-IL"/>
          </a:p>
        </p:txBody>
      </p:sp>
    </p:spTree>
    <p:extLst>
      <p:ext uri="{BB962C8B-B14F-4D97-AF65-F5344CB8AC3E}">
        <p14:creationId xmlns:p14="http://schemas.microsoft.com/office/powerpoint/2010/main" val="167239173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הפרק עוסק בפיתוחים הנדסיים-טכנולוגיים שהביאו לפריצת דרך משמעותיות בחקר החלל ובתרומתם לאנושות.</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העיסוק בפרק משקף את מהות הטכנולוגיה ואת תרומתה לחקר החלל. שיאה של הלמידה בפרק זה בתכנון והקמה של תערוכה לחקר החלל. ציוני הדרך מתוך תוכנית הלימודים: אמצעים לחקר החלל: טלסקופ, חללית, לוויין, מעבורת חלל, תחנת חלל, טיל. שימושים נוספים לאמצעים שפותחו לחקר החלל לדוגמה: תקשורת, חיזוי מזג אוויר וישראל בחלל.</a:t>
            </a:r>
          </a:p>
          <a:p>
            <a:pPr algn="r"/>
            <a:endParaRPr lang="he-IL" dirty="0"/>
          </a:p>
          <a:p>
            <a:pPr algn="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a:t>
            </a:r>
            <a:r>
              <a:rPr lang="he-IL" b="1" dirty="0"/>
              <a:t>החלל והיקום</a:t>
            </a:r>
            <a:r>
              <a:rPr lang="he-IL" dirty="0"/>
              <a:t>, המשימה עוסקת בירח. התלמידים חוקרים בדרך משחקית היבטים שונים של הירח: הקפת הירח את כדור הארץ, מבנה הירח וחקר הירח על ידי האדם.</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10</a:t>
            </a:fld>
            <a:endParaRPr lang="he-IL"/>
          </a:p>
        </p:txBody>
      </p:sp>
    </p:spTree>
    <p:extLst>
      <p:ext uri="{BB962C8B-B14F-4D97-AF65-F5344CB8AC3E}">
        <p14:creationId xmlns:p14="http://schemas.microsoft.com/office/powerpoint/2010/main" val="4275918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הטבלה מציגה אמצעים טכנולוגיים לחקר החלל והיא תסייע בבחירת אמצעי טכנולוגי לחקר החלל במשימת תכנון ובנייה של </a:t>
            </a:r>
            <a:r>
              <a:rPr lang="he-IL" sz="1200" b="0" i="0" u="none" strike="noStrike" kern="1200" baseline="0" dirty="0">
                <a:solidFill>
                  <a:schemeClr val="tx1"/>
                </a:solidFill>
                <a:latin typeface="+mn-lt"/>
                <a:ea typeface="+mn-ea"/>
                <a:cs typeface="+mn-cs"/>
              </a:rPr>
              <a:t>דגם ממשי של טכנולוגיית חלל שמציגה פתרון הנדסי לבעיה (שקופיות 19-11).</a:t>
            </a:r>
            <a:endParaRPr lang="he-IL" dirty="0"/>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11</a:t>
            </a:fld>
            <a:endParaRPr lang="he-IL"/>
          </a:p>
        </p:txBody>
      </p:sp>
    </p:spTree>
    <p:extLst>
      <p:ext uri="{BB962C8B-B14F-4D97-AF65-F5344CB8AC3E}">
        <p14:creationId xmlns:p14="http://schemas.microsoft.com/office/powerpoint/2010/main" val="193897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מתבקשים להקים תערוכה בנושא: טכנולוגיות בשירות חקר החלל.</a:t>
            </a:r>
          </a:p>
          <a:p>
            <a:endParaRPr lang="he-IL" dirty="0"/>
          </a:p>
          <a:p>
            <a:r>
              <a:rPr lang="he-IL" dirty="0"/>
              <a:t>משימת האתגר מאוד מורכבת והיא כוללת חלקים אחדים. חשוב שהיא תיעשה במסגרת עבודת צוות ולהקפיד על חלוקת תפקידים בהתאם לשונות של הלומדים. המשימה יכולה לשמש ככלי הערכה (מטלת ביצוע). </a:t>
            </a:r>
          </a:p>
          <a:p>
            <a:r>
              <a:rPr lang="he-IL" dirty="0"/>
              <a:t>להערכתה מומלץ להכין מחוון שכולל ממדים כמו: ניסוח הבעיה ההנדסית-טכנולוגית, בחינת הרעיונות באמצעות חקר מדעי, אפיון הדגם, מבנה הדגם והתאמתו לתפקיד, עבודת הצוות, מקוריות וחדשנות.</a:t>
            </a:r>
          </a:p>
          <a:p>
            <a:endParaRPr lang="he-IL" dirty="0"/>
          </a:p>
          <a:p>
            <a:r>
              <a:rPr lang="he-IL" dirty="0"/>
              <a:t>משימת האתגר טכנולוגיות בשירות חקר החלל משלבת אתגר של פתרון בעיה הנדסית- טכנולוגית בתכנון ובבנייה של דגם של טכנולוגיה לחקר החלל. מומלץ להציג לתלמידים את נווט תהליך התכן ההנדסי שמופיע בסוף ספר הלימוד ולהסביר את מטרתו ואת אופן השימוש בו.</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12</a:t>
            </a:fld>
            <a:endParaRPr lang="he-IL"/>
          </a:p>
        </p:txBody>
      </p:sp>
    </p:spTree>
    <p:extLst>
      <p:ext uri="{BB962C8B-B14F-4D97-AF65-F5344CB8AC3E}">
        <p14:creationId xmlns:p14="http://schemas.microsoft.com/office/powerpoint/2010/main" val="2349357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dirty="0"/>
              <a:t>בעיה הנדסית היא הפער בין מצב קיים למצב רצוי, שמוגדר ללא הצעת פתרון</a:t>
            </a:r>
            <a:r>
              <a:rPr lang="he-IL" b="1" dirty="0"/>
              <a:t>.</a:t>
            </a:r>
            <a:r>
              <a:rPr lang="he-IL" dirty="0"/>
              <a:t> כדי לנסח אותה: מתארים את המצב הקיים, את היעד הרצוי, את הפער ביניהם, את הדרישות הרצויות, האילוצים - ואז מנסחים משפט אחד שמסכם את הבעיה עצמה.</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13</a:t>
            </a:fld>
            <a:endParaRPr lang="he-IL"/>
          </a:p>
        </p:txBody>
      </p:sp>
    </p:spTree>
    <p:extLst>
      <p:ext uri="{BB962C8B-B14F-4D97-AF65-F5344CB8AC3E}">
        <p14:creationId xmlns:p14="http://schemas.microsoft.com/office/powerpoint/2010/main" val="56981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הכנת כרטיס המידע לפני התכנון נועדה להבטיח שהתלמידים עורכים תחקיר על הטכנולוגיה של חקר החלל שבחרו. המידע עתיד לסייע להם לניסוח השאלה ההנדסית-טכנולוגית שאותה ינסו לפתור. מומלץ לעודד את התלמידים לשפר את כרטיס המידע עם התפתחות תהליך התכנון והבנייה.</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14</a:t>
            </a:fld>
            <a:endParaRPr lang="he-IL"/>
          </a:p>
        </p:txBody>
      </p:sp>
    </p:spTree>
    <p:extLst>
      <p:ext uri="{BB962C8B-B14F-4D97-AF65-F5344CB8AC3E}">
        <p14:creationId xmlns:p14="http://schemas.microsoft.com/office/powerpoint/2010/main" val="3095660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בשלב זה התלמידים מעלים רעיונות לאמצעים טכנולוגיים לחקר החלל שאת הפתרונות שנתנו לפתור בעיה הנדסית </a:t>
            </a:r>
            <a:r>
              <a:rPr lang="he-IL" sz="1200" b="0" i="0" u="none" strike="noStrike" baseline="0" dirty="0">
                <a:latin typeface="FbSpoiler-Regular"/>
              </a:rPr>
              <a:t>ירצו להציג בדגם. </a:t>
            </a:r>
            <a:r>
              <a:rPr lang="he-IL" dirty="0"/>
              <a:t>התלמידים מתבקשים לחשוב באופן יצירתי ולהציע מגוון פתרונות אפשריים לבעיה ההנדסית‑טכנולוגית שניצבת בפניהם. לאחר גיבוש מספר רעיונות, עליהם לבחור אחד ולבחון אותו באמצעות ניסוי מדעי שיאפשר לבדוק את היתכנותו ואת יתרונותיו. שילוב בין דמיון, חשיבה הנדסית וביצוע ניסוי בפועל מסייע לתלמידים להעריך את איכות הרעיונות ולבחור את הפתרון המתאים ביותר להמשך הפיתוח.</a:t>
            </a:r>
          </a:p>
          <a:p>
            <a:r>
              <a:rPr lang="he-IL" b="1" dirty="0"/>
              <a:t>מיומנויות חשיבה שמופעלות בשלב הזה</a:t>
            </a:r>
          </a:p>
          <a:p>
            <a:r>
              <a:rPr lang="he-IL" dirty="0"/>
              <a:t>העלאת רעיונות – ביטוי לחשיבה יצירתית. בחינת הרעיונות – ביטוי לחשיבה ביקורתית. בחירת הרעיון המתאים – ביטוי לקבלת החלטות.</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15</a:t>
            </a:fld>
            <a:endParaRPr lang="he-IL"/>
          </a:p>
        </p:txBody>
      </p:sp>
    </p:spTree>
    <p:extLst>
      <p:ext uri="{BB962C8B-B14F-4D97-AF65-F5344CB8AC3E}">
        <p14:creationId xmlns:p14="http://schemas.microsoft.com/office/powerpoint/2010/main" val="1253660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28656-D581-7387-E660-471F96F7EB2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BC405A5-AFB5-28C4-8D78-54361001242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5D7B395-C299-98E9-10A8-873A528F63BD}"/>
              </a:ext>
            </a:extLst>
          </p:cNvPr>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בשלב תכנון הבנייה בחלק של תכנון ובניית הדגם שלושה שלבים: אפיון הדגם, תכנון שלבי הבנייה, בניית הדגם והערכתו (שקופיות 18-16).</a:t>
            </a:r>
            <a:r>
              <a:rPr lang="he-IL" sz="1200" b="0" i="0" u="none" strike="noStrike" kern="1200" baseline="0" dirty="0">
                <a:solidFill>
                  <a:schemeClr val="tx1"/>
                </a:solidFill>
                <a:latin typeface="+mn-lt"/>
                <a:ea typeface="+mn-ea"/>
                <a:cs typeface="+mn-cs"/>
              </a:rPr>
              <a:t> בחלק של תכנון הבנייה של הדגם מוצע להפנות את התלמידים להיעזר בנווט תהליך התכן ההנדסי.</a:t>
            </a:r>
            <a:endParaRPr lang="he-IL" dirty="0"/>
          </a:p>
          <a:p>
            <a:endParaRPr lang="he-IL" dirty="0"/>
          </a:p>
          <a:p>
            <a:r>
              <a:rPr lang="he-IL" dirty="0"/>
              <a:t> בשלב תכנון הדגם התלמידים מגדירים תחילה אילו רכיבים יכלול הדגם ומהו תפקידו של כל רכיב במערכת. לאחר מכן הם מזהים אילו חלקים בדגם מדגימים בפועל את הפתרון לבעיה ההנדסית‑טכנולוגית שניסחו. בשלב זה נדרש גם לקבוע את הממדים המדויקים של הדגם ושל כל רכיב  (אורך, רוחב ועובי) תוך שמירה על יחסי גודל נכונים. לבסוף, התלמידים מארגנים את כל המידע בטבלה מסודרת, הכוללת את שמות הרכיבים, תפקידם ומאפייניהם, כדי ליצור תכנון ברור ומדויק שישמש בסיס לבניית הדגם. ראו דוגמה לטבלה לארגון המידע במשימה של תכנון דגם מערכת השמש.</a:t>
            </a:r>
          </a:p>
          <a:p>
            <a:endParaRPr lang="he-IL" dirty="0"/>
          </a:p>
        </p:txBody>
      </p:sp>
      <p:sp>
        <p:nvSpPr>
          <p:cNvPr id="4" name="מציין מיקום של מספר שקופית 3">
            <a:extLst>
              <a:ext uri="{FF2B5EF4-FFF2-40B4-BE49-F238E27FC236}">
                <a16:creationId xmlns:a16="http://schemas.microsoft.com/office/drawing/2014/main" id="{F6AB551D-9F31-D6FF-EDF8-6BD2A41ED981}"/>
              </a:ext>
            </a:extLst>
          </p:cNvPr>
          <p:cNvSpPr>
            <a:spLocks noGrp="1"/>
          </p:cNvSpPr>
          <p:nvPr>
            <p:ph type="sldNum" sz="quarter" idx="5"/>
          </p:nvPr>
        </p:nvSpPr>
        <p:spPr/>
        <p:txBody>
          <a:bodyPr/>
          <a:lstStyle/>
          <a:p>
            <a:fld id="{4C591D3F-95E1-40F8-84E2-2AA4E568CE05}" type="slidenum">
              <a:rPr lang="he-IL" smtClean="0"/>
              <a:t>16</a:t>
            </a:fld>
            <a:endParaRPr lang="he-IL"/>
          </a:p>
        </p:txBody>
      </p:sp>
    </p:spTree>
    <p:extLst>
      <p:ext uri="{BB962C8B-B14F-4D97-AF65-F5344CB8AC3E}">
        <p14:creationId xmlns:p14="http://schemas.microsoft.com/office/powerpoint/2010/main" val="1773392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buNone/>
            </a:pPr>
            <a:r>
              <a:rPr lang="he-IL" dirty="0">
                <a:effectLst/>
              </a:rPr>
              <a:t>בשלב תכנון שלבי הבנייה התלמידים מפרקים את תהליך יצירת הדגם לסדרה של צעדים ברורים ומדויקים. בכל שלב הם מציינים אילו חומרים וציוד דרושים, אילו פעולות יש לבצע ומהו תוצר הביניים שמתקבל בסיום אותו שלב. ארגון המידע בצורה מסודרת, רצוי בטבלה, מאפשר להבין את רצף העבודה, להיערך מראש לכל שלב ולוודא שהבנייה תתבצע באופן יעיל, מדויק וללא הפתעות.</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17</a:t>
            </a:fld>
            <a:endParaRPr lang="he-IL"/>
          </a:p>
        </p:txBody>
      </p:sp>
    </p:spTree>
    <p:extLst>
      <p:ext uri="{BB962C8B-B14F-4D97-AF65-F5344CB8AC3E}">
        <p14:creationId xmlns:p14="http://schemas.microsoft.com/office/powerpoint/2010/main" val="4231370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buNone/>
            </a:pPr>
            <a:r>
              <a:rPr lang="he-IL" dirty="0">
                <a:effectLst/>
              </a:rPr>
              <a:t>בשלב בניית הדגם התלמידים מממשים את התכנון שגיבשו בשלבים הקודמים ומרכיבים את הדגם בפועל בהתאם לרכיבים, הממדים ושלבי העבודה שהוגדרו מראש. לאחר הבנייה הם מעריכים את מבנה הדגם ובודקים עד כמה הוא תואם את האפיון שתכננו, האם הוא מציג בצורה ברורה את הפתרון לבעיה ההנדסית‑טכנולוגית, והאם יש בו נקודות לשיפור. על בסיס ממצאי ההערכה התלמידים מבצעים התאמות ושיפורים בדגם, כדי לחזק את יעילותו, את יציבותו ואת התאמתו למטרה.</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18</a:t>
            </a:fld>
            <a:endParaRPr lang="he-IL"/>
          </a:p>
        </p:txBody>
      </p:sp>
    </p:spTree>
    <p:extLst>
      <p:ext uri="{BB962C8B-B14F-4D97-AF65-F5344CB8AC3E}">
        <p14:creationId xmlns:p14="http://schemas.microsoft.com/office/powerpoint/2010/main" val="2787307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בשלב הביקור בתערוכה התלמידים מציבים את הדגם שבנו ומצרפים אליו את כרטיס המידע, לאחר עדכון ותוספת תיאור קצר של הפתרון ההנדסי‑טכנולוגי שפיתחו. לאחר הצגת הדגם, הם מסתובבים בין העבודות של שאר הקבוצות, מתבוננים בדגמים השונים ומתרשמים מהפתרונות שהוצגו. לבסוף, הם בוחרים שלושה דגמים מתוך התערוכה ומשלימים בטבלה ייעודית את המידע הנדרש על כל אחד מהם, כדי לנתח, להשוות ולהעמיק בהבנת מגוון הגישות לפתרון בעיות הנדסיות.</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19</a:t>
            </a:fld>
            <a:endParaRPr lang="he-IL"/>
          </a:p>
        </p:txBody>
      </p:sp>
    </p:spTree>
    <p:extLst>
      <p:ext uri="{BB962C8B-B14F-4D97-AF65-F5344CB8AC3E}">
        <p14:creationId xmlns:p14="http://schemas.microsoft.com/office/powerpoint/2010/main" val="2406100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373DF-DD28-9B9B-9F35-19361777023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12E83EB-128D-F373-5933-2C658DEAD32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C568A60-466A-A512-A573-806FBCA2C20D}"/>
              </a:ext>
            </a:extLst>
          </p:cNvPr>
          <p:cNvSpPr>
            <a:spLocks noGrp="1"/>
          </p:cNvSpPr>
          <p:nvPr>
            <p:ph type="body" idx="1"/>
          </p:nvPr>
        </p:nvSpPr>
        <p:spPr/>
        <p:txBody>
          <a:bodyPr/>
          <a:lstStyle/>
          <a:p>
            <a:endParaRPr lang="he-IL" dirty="0"/>
          </a:p>
          <a:p>
            <a:r>
              <a:rPr lang="he-IL" dirty="0"/>
              <a:t>שקופיות 2-3 </a:t>
            </a:r>
          </a:p>
          <a:p>
            <a:r>
              <a:rPr lang="he-IL" dirty="0"/>
              <a:t>הפרק מוקדש להיכרות עם הפתרונות הטכנולוגיים שאפשרו לאדם לצבור מידע רב על אודות מבנה היקום והדינמיקה שבו. הפתרונות הטכנולוגיים שפותחו משקפים את החשיבה ואת העשייה (המדעית והטכנולוגית) של האדם לתועלתו. סיפוריהם של הפתרונות הטכנולוגיים מקבלים משמעות יחד עם סיפורם של מבצעי חלל (ובכללם של ישראל) שהטביעו את חותמם על התרבות האנושית.</a:t>
            </a:r>
          </a:p>
        </p:txBody>
      </p:sp>
      <p:sp>
        <p:nvSpPr>
          <p:cNvPr id="4" name="מציין מיקום של מספר שקופית 3">
            <a:extLst>
              <a:ext uri="{FF2B5EF4-FFF2-40B4-BE49-F238E27FC236}">
                <a16:creationId xmlns:a16="http://schemas.microsoft.com/office/drawing/2014/main" id="{A583D5CF-9ACF-EDB1-07FF-70EAD8E15A65}"/>
              </a:ext>
            </a:extLst>
          </p:cNvPr>
          <p:cNvSpPr>
            <a:spLocks noGrp="1"/>
          </p:cNvSpPr>
          <p:nvPr>
            <p:ph type="sldNum" sz="quarter" idx="5"/>
          </p:nvPr>
        </p:nvSpPr>
        <p:spPr/>
        <p:txBody>
          <a:bodyPr/>
          <a:lstStyle/>
          <a:p>
            <a:fld id="{4C591D3F-95E1-40F8-84E2-2AA4E568CE05}" type="slidenum">
              <a:rPr lang="he-IL" smtClean="0"/>
              <a:t>2</a:t>
            </a:fld>
            <a:endParaRPr lang="he-IL"/>
          </a:p>
        </p:txBody>
      </p:sp>
    </p:spTree>
    <p:extLst>
      <p:ext uri="{BB962C8B-B14F-4D97-AF65-F5344CB8AC3E}">
        <p14:creationId xmlns:p14="http://schemas.microsoft.com/office/powerpoint/2010/main" val="3221375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ו נועד לתהליכים רפלקטיביים מההיבט הרגשי והקוגניטיבי. </a:t>
            </a:r>
          </a:p>
          <a:p>
            <a:r>
              <a:rPr lang="he-IL" dirty="0"/>
              <a:t>אחר הביקור בתערוכה התלמידים מקיימים שיח קבוצתי שבו הם משתפים אילו דגמים הרשימו אותם במיוחד ומדוע, תוך התייחסות לחדשנות, לדיוק או ליכולת לפתור את הבעיה ההנדסית‑טכנולוגית. בהמשך הם דנים בתרומתם של האמצעים הטכנולוגיים לחקר החלל לאדם ולחברה, ומזהים לפחות שתי תרומות משמעותיות. לאחר מכן כל תלמיד משתף את הקבוצה בתהליך הלמידה שעבר: הדרכים שבהן השיג מידע לתכנון הדגם, האתגרים שבהם נתקל והדרכים להתגבר עליהם, אופן עבודת הצוות וחלוקת התפקידים, וכן התרומה האישית של כל אחד. לבסוף, הקבוצה מציעה רעיונות לשיפור עבודת הצוות בעתיד, מתוך רצון ללמוד, להתפתח ולשפר את תהליך העבודה המשותף.</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20</a:t>
            </a:fld>
            <a:endParaRPr lang="he-IL"/>
          </a:p>
        </p:txBody>
      </p:sp>
    </p:spTree>
    <p:extLst>
      <p:ext uri="{BB962C8B-B14F-4D97-AF65-F5344CB8AC3E}">
        <p14:creationId xmlns:p14="http://schemas.microsoft.com/office/powerpoint/2010/main" val="692141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dirty="0"/>
              <a:t>באתר </a:t>
            </a:r>
            <a:r>
              <a:rPr lang="he-IL" b="1" dirty="0"/>
              <a:t>במבט מקוון</a:t>
            </a:r>
            <a:r>
              <a:rPr lang="he-IL" b="0" dirty="0"/>
              <a:t>, יחידת התוכן </a:t>
            </a:r>
            <a:r>
              <a:rPr lang="he-IL" b="1" dirty="0"/>
              <a:t>החלל והיקום</a:t>
            </a:r>
            <a:r>
              <a:rPr lang="he-IL" b="0" dirty="0"/>
              <a:t>, המשימה: </a:t>
            </a:r>
            <a:r>
              <a:rPr lang="he-IL" b="1" dirty="0"/>
              <a:t>אתר הפסולת הגדול שבשמים</a:t>
            </a:r>
          </a:p>
          <a:p>
            <a:r>
              <a:rPr lang="he-IL" b="1" dirty="0"/>
              <a:t>תיאור המשימה</a:t>
            </a:r>
            <a:r>
              <a:rPr lang="he-IL" dirty="0"/>
              <a:t>: המשימה עוסקת במחיר הסביבתי של שימוש בטכנולוגיות חלל (פסולת חלל) ופתרונות עתידיים וחדשנים למניעת זיהום עתידי של החלל.</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יחידת התוכן החלל והיקום,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תחנת החלל הבינלאומית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משימה שיתופית שבה התלמידים מבצעים פרויקט חקר בנושא תחנת החלל הבינלאומית. התלמידים מתחלקים  לקבוצות, וכל קבוצה חוקרת היבט מסוים הקשור לתחנת החלל. התלמידים חוקרים תוך כדי איסוף מידע ממקורות שונים. כל קבוצה מתבקשת להציג את ממצאיה בפני שאר התלמידים, ובלוח שיתופי כיתתי מתקבלת תמונה מלאה על התחנה.</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21</a:t>
            </a:fld>
            <a:endParaRPr lang="he-IL"/>
          </a:p>
        </p:txBody>
      </p:sp>
    </p:spTree>
    <p:extLst>
      <p:ext uri="{BB962C8B-B14F-4D97-AF65-F5344CB8AC3E}">
        <p14:creationId xmlns:p14="http://schemas.microsoft.com/office/powerpoint/2010/main" val="302421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 אפשר כמובן להשתמש במשימה לתרגול ולביסוס ההבנה.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22</a:t>
            </a:fld>
            <a:endParaRPr lang="he-IL"/>
          </a:p>
        </p:txBody>
      </p:sp>
    </p:spTree>
    <p:extLst>
      <p:ext uri="{BB962C8B-B14F-4D97-AF65-F5344CB8AC3E}">
        <p14:creationId xmlns:p14="http://schemas.microsoft.com/office/powerpoint/2010/main" val="2738739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r>
              <a:rPr lang="he-IL" dirty="0"/>
              <a:t>השלמת משפטים בעזרת המילים ממחסן המילים.</a:t>
            </a:r>
          </a:p>
          <a:p>
            <a:endParaRPr lang="he-IL" dirty="0"/>
          </a:p>
          <a:p>
            <a:endParaRPr lang="he-IL" dirty="0"/>
          </a:p>
          <a:p>
            <a:r>
              <a:rPr lang="he-IL" dirty="0"/>
              <a:t>פתרון לפי סדר המשפטים: לחקר החלל, תחנות חלל, מעבורת החלל, </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23</a:t>
            </a:fld>
            <a:endParaRPr lang="he-IL"/>
          </a:p>
        </p:txBody>
      </p:sp>
    </p:spTree>
    <p:extLst>
      <p:ext uri="{BB962C8B-B14F-4D97-AF65-F5344CB8AC3E}">
        <p14:creationId xmlns:p14="http://schemas.microsoft.com/office/powerpoint/2010/main" val="3243082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30241-E5C5-14A1-B282-0944A60337A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1B1C3BD-3BE9-286B-F1DE-4DB387F752F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8BAC5C1-EB07-78EB-7A42-B41A2FDAFFB5}"/>
              </a:ext>
            </a:extLst>
          </p:cNvPr>
          <p:cNvSpPr>
            <a:spLocks noGrp="1"/>
          </p:cNvSpPr>
          <p:nvPr>
            <p:ph type="body" idx="1"/>
          </p:nvPr>
        </p:nvSpPr>
        <p:spPr/>
        <p:txBody>
          <a:bodyPr/>
          <a:lstStyle/>
          <a:p>
            <a:r>
              <a:rPr lang="he-IL" dirty="0"/>
              <a:t> השלמת משפטים בעזרת המילים ממחסן המילים.</a:t>
            </a:r>
          </a:p>
          <a:p>
            <a:r>
              <a:rPr lang="he-IL" dirty="0"/>
              <a:t>המשך המשפטים נמצא בספר.</a:t>
            </a:r>
          </a:p>
          <a:p>
            <a:r>
              <a:rPr lang="he-IL" dirty="0"/>
              <a:t>  </a:t>
            </a:r>
          </a:p>
        </p:txBody>
      </p:sp>
      <p:sp>
        <p:nvSpPr>
          <p:cNvPr id="4" name="מציין מיקום של מספר שקופית 3">
            <a:extLst>
              <a:ext uri="{FF2B5EF4-FFF2-40B4-BE49-F238E27FC236}">
                <a16:creationId xmlns:a16="http://schemas.microsoft.com/office/drawing/2014/main" id="{2635BDF1-CBB4-C4A1-4B46-9ACD157F8856}"/>
              </a:ext>
            </a:extLst>
          </p:cNvPr>
          <p:cNvSpPr>
            <a:spLocks noGrp="1"/>
          </p:cNvSpPr>
          <p:nvPr>
            <p:ph type="sldNum" sz="quarter" idx="5"/>
          </p:nvPr>
        </p:nvSpPr>
        <p:spPr/>
        <p:txBody>
          <a:bodyPr/>
          <a:lstStyle/>
          <a:p>
            <a:fld id="{4C591D3F-95E1-40F8-84E2-2AA4E568CE05}" type="slidenum">
              <a:rPr lang="he-IL" smtClean="0"/>
              <a:t>24</a:t>
            </a:fld>
            <a:endParaRPr lang="he-IL"/>
          </a:p>
        </p:txBody>
      </p:sp>
    </p:spTree>
    <p:extLst>
      <p:ext uri="{BB962C8B-B14F-4D97-AF65-F5344CB8AC3E}">
        <p14:creationId xmlns:p14="http://schemas.microsoft.com/office/powerpoint/2010/main" val="86791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pPr algn="r"/>
            <a:r>
              <a:rPr lang="he-IL" dirty="0"/>
              <a:t>לדוגמה: באיזו משימה </a:t>
            </a:r>
            <a:r>
              <a:rPr lang="he-IL" sz="1800" b="0" i="0" u="none" strike="noStrike" baseline="0" dirty="0">
                <a:latin typeface="FbSpoiler-Regular"/>
              </a:rPr>
              <a:t>תכננו, בנינו והערכנו דגמים של טכנולוגיות לחקר החלל שפותרות בעיה הנדסית-טכנולוגית?</a:t>
            </a:r>
          </a:p>
          <a:p>
            <a:pPr algn="r"/>
            <a:r>
              <a:rPr lang="he-IL" dirty="0"/>
              <a:t>תשובה: משימת אתגר: טכנולוגיות בשירות חקר החלל. עמודים 207-205.</a:t>
            </a:r>
          </a:p>
          <a:p>
            <a:endParaRPr lang="he-IL" dirty="0"/>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25</a:t>
            </a:fld>
            <a:endParaRPr lang="he-IL"/>
          </a:p>
        </p:txBody>
      </p:sp>
    </p:spTree>
    <p:extLst>
      <p:ext uri="{BB962C8B-B14F-4D97-AF65-F5344CB8AC3E}">
        <p14:creationId xmlns:p14="http://schemas.microsoft.com/office/powerpoint/2010/main" val="180795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שלב הרפלקציה מאפשר לתלמידים להתבונן מחדש בתהליך שעברו, לזהות מה עניין אותם במיוחד ולחזק את ההבנה של הידע החדש שרכשו על תרומת הטכנולוגיות לחקר החלל. ההתייחסות לשאלות כמו מה היה מעניין, מה למדו חדש, ומה דעתם על המשך השקעה בטכנולוגיות חלל מעודדת חשיבה ביקורתית וגיבוש עמדה אישית. בדרך זו הרפלקציה מחברת בין החוויה הלימודית לבין הבנה עמוקה יותר של הנושא ומקדמת למידה משמעותית ומתמשכת.</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26</a:t>
            </a:fld>
            <a:endParaRPr lang="he-IL"/>
          </a:p>
        </p:txBody>
      </p:sp>
    </p:spTree>
    <p:extLst>
      <p:ext uri="{BB962C8B-B14F-4D97-AF65-F5344CB8AC3E}">
        <p14:creationId xmlns:p14="http://schemas.microsoft.com/office/powerpoint/2010/main" val="4273642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ארגז הכלים של נווט תהליך התכן ההנדסי (שקופיות 30-27) הוא מסגרת עבודה שיטתית שמסייעת לתלמידים ולמהנדסים צעירים להבין וליישם את שלבי החשיבה ההנדסית לפתרון בעיות טכנולוגיות. </a:t>
            </a:r>
          </a:p>
          <a:p>
            <a:r>
              <a:rPr lang="he-IL" dirty="0"/>
              <a:t>להלן סקירה קצרה של השלבים המרכזיים בארגז הכלים הזה: </a:t>
            </a:r>
          </a:p>
          <a:p>
            <a:pPr marL="228600" indent="-228600">
              <a:buAutoNum type="arabicPeriod"/>
            </a:pPr>
            <a:r>
              <a:rPr lang="he-IL" dirty="0"/>
              <a:t>הגדרת הבעיה, דרישות ואילוצים, זיהוי צורך או בעיה טכנולוגית וניסוח ברור של הבעיה, הגדרת דרישות מהפתרון ואילוצים (כמו תקציב, זמן, חומרים) </a:t>
            </a:r>
          </a:p>
          <a:p>
            <a:pPr marL="228600" indent="-228600">
              <a:buAutoNum type="arabicPeriod"/>
            </a:pPr>
            <a:r>
              <a:rPr lang="he-IL" dirty="0"/>
              <a:t>פעולות חקירה: איסוף מידע רלוונטי ממקורות שונים, ביצוע תצפיות, סקרים, ראיונות או ניסויים, ניתוח פתרונות קיימים ובחינת התאמתם. (שלבים 2 ו 5 מלווים כל אחד מהשלבים 1, 3, 4, )</a:t>
            </a:r>
          </a:p>
          <a:p>
            <a:pPr marL="0" indent="0">
              <a:buNone/>
            </a:pPr>
            <a:r>
              <a:rPr lang="he-IL" dirty="0"/>
              <a:t>3. העלאת רעיונות לפתרון ובחירת רעיון מתאים:  סיעור מוחות ליצירת מגוון פתרונות, הערכת הרעיונות לפי הדרישות והאילוצים, בחירת הפתרון האופטימלי.</a:t>
            </a:r>
          </a:p>
          <a:p>
            <a:pPr marL="0" indent="0">
              <a:buNone/>
            </a:pPr>
            <a:r>
              <a:rPr lang="he-IL" dirty="0"/>
              <a:t>4. תכנון ובניית דגם או אב-טיפוס:  תכנון מבנה הפתרון, רכיבים וחומרים, ביצוע מדידות, שרטוטים וחישובים, בניית אב-טיפוס ובדיקתו </a:t>
            </a:r>
          </a:p>
          <a:p>
            <a:pPr marL="0" indent="0">
              <a:buNone/>
            </a:pPr>
            <a:r>
              <a:rPr lang="he-IL" dirty="0"/>
              <a:t>5. הערכה ובחינה: בדיקת התאמת הפתרון לדרישות ולאילוצים, ביצוע שיפורים לפי הצורך, הפקת לקחים והצגת התהליך.</a:t>
            </a:r>
          </a:p>
          <a:p>
            <a:endParaRPr lang="he-IL" dirty="0"/>
          </a:p>
          <a:p>
            <a:r>
              <a:rPr lang="he-IL" dirty="0"/>
              <a:t>גמישות בתהליך השלבים אינם בהכרח ליניאריים – ניתן לחזור אחורה, לשנות כיוון או לשלב בין שלבים לפי הצורך.</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27</a:t>
            </a:fld>
            <a:endParaRPr lang="he-IL"/>
          </a:p>
        </p:txBody>
      </p:sp>
    </p:spTree>
    <p:extLst>
      <p:ext uri="{BB962C8B-B14F-4D97-AF65-F5344CB8AC3E}">
        <p14:creationId xmlns:p14="http://schemas.microsoft.com/office/powerpoint/2010/main" val="2102135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29</a:t>
            </a:fld>
            <a:endParaRPr lang="he-IL"/>
          </a:p>
        </p:txBody>
      </p:sp>
    </p:spTree>
    <p:extLst>
      <p:ext uri="{BB962C8B-B14F-4D97-AF65-F5344CB8AC3E}">
        <p14:creationId xmlns:p14="http://schemas.microsoft.com/office/powerpoint/2010/main" val="1393727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5B315-6194-44B2-6F49-46C0FAB5082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C148FAE-F17C-AFDD-C233-D63ED4E12D9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F48BE92-EAA2-B07A-0CEE-F2C8A10C1D8C}"/>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400BF822-FB85-36A0-61C3-E779D14A7E75}"/>
              </a:ext>
            </a:extLst>
          </p:cNvPr>
          <p:cNvSpPr>
            <a:spLocks noGrp="1"/>
          </p:cNvSpPr>
          <p:nvPr>
            <p:ph type="sldNum" sz="quarter" idx="5"/>
          </p:nvPr>
        </p:nvSpPr>
        <p:spPr/>
        <p:txBody>
          <a:bodyPr/>
          <a:lstStyle/>
          <a:p>
            <a:fld id="{4C591D3F-95E1-40F8-84E2-2AA4E568CE05}" type="slidenum">
              <a:rPr lang="he-IL" smtClean="0"/>
              <a:t>30</a:t>
            </a:fld>
            <a:endParaRPr lang="he-IL"/>
          </a:p>
        </p:txBody>
      </p:sp>
    </p:spTree>
    <p:extLst>
      <p:ext uri="{BB962C8B-B14F-4D97-AF65-F5344CB8AC3E}">
        <p14:creationId xmlns:p14="http://schemas.microsoft.com/office/powerpoint/2010/main" val="1082240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הפרק מוקדש להיכרות עם הפתרונות הטכנולוגיים שאפשרו לאדם לצבור מידע רב על אודות מבנה היקום והדינמיקה שבו. הפתרונות הטכנולוגיים שפותחו משקפים את החשיבה ואת העשייה (המדעית והטכנולוגית) של האדם לתועלתו. סיפוריהם של הפתרונות הטכנולוגיים מקבלים משמעות יחד עם סיפורם של מבצעי חלל (ובכללם של ישראל) שהטביעו את חותמם על התרבות האנושית.</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3</a:t>
            </a:fld>
            <a:endParaRPr lang="he-IL"/>
          </a:p>
        </p:txBody>
      </p:sp>
    </p:spTree>
    <p:extLst>
      <p:ext uri="{BB962C8B-B14F-4D97-AF65-F5344CB8AC3E}">
        <p14:creationId xmlns:p14="http://schemas.microsoft.com/office/powerpoint/2010/main" val="1937966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0F532-12FC-C1AC-F3E6-BDE6423445B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5247941-0564-98D4-7672-B98994B2DFC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FF8D728-6291-E9B1-67CE-B3BC831AA2D8}"/>
              </a:ext>
            </a:extLst>
          </p:cNvPr>
          <p:cNvSpPr>
            <a:spLocks noGrp="1"/>
          </p:cNvSpPr>
          <p:nvPr>
            <p:ph type="body" idx="1"/>
          </p:nvPr>
        </p:nvSpPr>
        <p:spPr/>
        <p:txBody>
          <a:bodyPr/>
          <a:lstStyle/>
          <a:p>
            <a:r>
              <a:rPr lang="he-IL" dirty="0"/>
              <a:t>לאחר קריאת קטעי המידע מנהלים דיון בכיתה באמצעות הסעיפים שבתבנית שיח בכיתה.</a:t>
            </a:r>
          </a:p>
          <a:p>
            <a:r>
              <a:rPr lang="he-IL" dirty="0"/>
              <a:t>השיח בכיתה נבנה סביב שתי שאלות שמזמינות את התלמידים לחשוב, לדמיין ולהביע דעה. תחילה, השאלה </a:t>
            </a:r>
            <a:r>
              <a:rPr lang="he-IL" i="1" dirty="0"/>
              <a:t>מדוע חקר החלל תמיד סיקרן את בני האדם</a:t>
            </a:r>
            <a:r>
              <a:rPr lang="he-IL" dirty="0"/>
              <a:t> פותחת פתח לדיון רחב על סקרנות אנושית, רצון לגלות את הבלתי‑נודע, פחדים וחלומות. כל תלמיד יכול להתחבר לנושא ממקום אישי, וכך נוצר מגוון דעות שמעשיר את הדיון. לאחר מכן, המעבר לדמיון עתידי - </a:t>
            </a:r>
            <a:r>
              <a:rPr lang="he-IL" i="1" dirty="0"/>
              <a:t>דמיינו שאתם מהנדסי חלל, אילו טכנולוגיות הייתם מפתחים</a:t>
            </a:r>
            <a:r>
              <a:rPr lang="he-IL" dirty="0"/>
              <a:t> - מעודד יצירתיות ויזמית. רעיונות דמיוניים מאפשרים לתלמידים להשתחרר ממגבלות המציאות ולחשוב על פתרונות חדשניים, כפי שקורה לעיתים קרובות בעולם המדע. שילוב שתי השאלות יוצר דיון חי, פתוח ומגוון, שמחבר בין עבר, הווה ועתיד ומאפשר לכל תלמיד להשתתף ולהשפיע על השיח הכיתתי.</a:t>
            </a:r>
          </a:p>
        </p:txBody>
      </p:sp>
      <p:sp>
        <p:nvSpPr>
          <p:cNvPr id="4" name="מציין מיקום של מספר שקופית 3">
            <a:extLst>
              <a:ext uri="{FF2B5EF4-FFF2-40B4-BE49-F238E27FC236}">
                <a16:creationId xmlns:a16="http://schemas.microsoft.com/office/drawing/2014/main" id="{AC078E0B-05A6-8692-4080-EC083F721B74}"/>
              </a:ext>
            </a:extLst>
          </p:cNvPr>
          <p:cNvSpPr>
            <a:spLocks noGrp="1"/>
          </p:cNvSpPr>
          <p:nvPr>
            <p:ph type="sldNum" sz="quarter" idx="5"/>
          </p:nvPr>
        </p:nvSpPr>
        <p:spPr/>
        <p:txBody>
          <a:bodyPr/>
          <a:lstStyle/>
          <a:p>
            <a:fld id="{4C591D3F-95E1-40F8-84E2-2AA4E568CE05}" type="slidenum">
              <a:rPr lang="he-IL" smtClean="0"/>
              <a:t>4</a:t>
            </a:fld>
            <a:endParaRPr lang="he-IL"/>
          </a:p>
        </p:txBody>
      </p:sp>
    </p:spTree>
    <p:extLst>
      <p:ext uri="{BB962C8B-B14F-4D97-AF65-F5344CB8AC3E}">
        <p14:creationId xmlns:p14="http://schemas.microsoft.com/office/powerpoint/2010/main" val="334941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מוצע לקיים שיח בכיתה בשאלה: האם חקר החלל תורם לנו, תושבי כדור הארץ? האם הכסף הרב שמושקע בחקר החלל הוא בזבוז של כסף?</a:t>
            </a:r>
          </a:p>
          <a:p>
            <a:endParaRPr lang="he-IL" dirty="0"/>
          </a:p>
          <a:p>
            <a:r>
              <a:rPr lang="he-IL" dirty="0"/>
              <a:t>חשוב להאיר את עיני התלמידים בתרומה של טכנולוגיות לחקר החלל להתפתחות מדע האסטרונומיה. פיתוח הטלסקופ הרחיב את יכולתו של האדם להתבונן בגופים עצומים במרחק שנות אור מכדור הארץ. הודות לטלסקופ התגלו תופעות שאי אפשר היה לראותן בעין אנושית.</a:t>
            </a:r>
          </a:p>
          <a:p>
            <a:r>
              <a:rPr lang="he-IL" dirty="0"/>
              <a:t>חקר החלל משפיע גם על החיים בכדור הארץ בדרכים רבות: טכנולוגיות רבות שאנו משתמשים בהן ביום-יום פותחו במקור עבור משימות חלל, כגון,</a:t>
            </a:r>
            <a:r>
              <a:rPr lang="en-US" dirty="0"/>
              <a:t> GPS </a:t>
            </a:r>
            <a:r>
              <a:rPr lang="he-IL" dirty="0"/>
              <a:t>תקשורת לוויינית, וחיישנים שונים. רבות מהתרופות והטיפולים הרפואיים פותחו הודות לניסויים שנעשו בסביבת מיקרו-גרביטציה. חקר החלל גם תרם לפיתוח טכנולוגיות מתקדמות בתחום הבריאות, כמו לדוגמה </a:t>
            </a:r>
            <a:r>
              <a:rPr lang="en-US" dirty="0"/>
              <a:t>MRI</a:t>
            </a:r>
            <a:r>
              <a:rPr lang="he-IL" dirty="0"/>
              <a:t>. באמצעות לוויינים, אנחנו יכולים לחקור את האקלים, לזהות שינויים סביבתיים ולטפל בהם בצורה טובה יותר. מחקרי ומיזמי החלל הרבים מספקים תעסוקה ומקדמים פיתוח כלכלי.</a:t>
            </a:r>
          </a:p>
          <a:p>
            <a:endParaRPr lang="he-IL" dirty="0"/>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5</a:t>
            </a:fld>
            <a:endParaRPr lang="he-IL"/>
          </a:p>
        </p:txBody>
      </p:sp>
    </p:spTree>
    <p:extLst>
      <p:ext uri="{BB962C8B-B14F-4D97-AF65-F5344CB8AC3E}">
        <p14:creationId xmlns:p14="http://schemas.microsoft.com/office/powerpoint/2010/main" val="3569103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מוצע למיין את ההמצאות שנאספו על ידי כל תלמידי הכיתה לקבוצות על פי תחומים: רפואה, ביגוד, חומרים, כלים ולקיים דיון בסוגיה האם ההשקעה הכספית בחקר החלל מוצדקת. יש להנחות את התלמידים שבמהלך</a:t>
            </a:r>
          </a:p>
          <a:p>
            <a:r>
              <a:rPr lang="he-IL" dirty="0"/>
              <a:t>הדיון הם יוכלו להצדיק את טיעוניהם באמצעות הראיות שאספו. (ההמצאות ותרומתן לחיים בכדור הארץ)</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6</a:t>
            </a:fld>
            <a:endParaRPr lang="he-IL"/>
          </a:p>
        </p:txBody>
      </p:sp>
    </p:spTree>
    <p:extLst>
      <p:ext uri="{BB962C8B-B14F-4D97-AF65-F5344CB8AC3E}">
        <p14:creationId xmlns:p14="http://schemas.microsoft.com/office/powerpoint/2010/main" val="918376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buNone/>
            </a:pPr>
            <a:r>
              <a:rPr lang="he-IL" dirty="0"/>
              <a:t>אילן רמון היה האסטרונאוט הישראלי הראשון, ותרומתו לחקר החלל הייתה גם מדעית וגם סמלית:</a:t>
            </a:r>
          </a:p>
          <a:p>
            <a:pPr>
              <a:buNone/>
            </a:pPr>
            <a:r>
              <a:rPr lang="he-IL" b="1" dirty="0"/>
              <a:t>תרומה מדעית</a:t>
            </a:r>
            <a:r>
              <a:rPr lang="he-IL" dirty="0"/>
              <a:t> במהלך משימת החלל </a:t>
            </a:r>
            <a:r>
              <a:rPr lang="en-US" dirty="0"/>
              <a:t>STS-107 </a:t>
            </a:r>
            <a:r>
              <a:rPr lang="he-IL" dirty="0"/>
              <a:t> על מעבורת קולומביה, רמון השתתף בביצוע כ-80 ניסויים מדעיים, כולל ניסויים ישראליים כמו "הגן הכימי" שעסק בגידול גבישים בתנאי חלל, וניסוי "</a:t>
            </a:r>
            <a:r>
              <a:rPr lang="he-IL" dirty="0" err="1"/>
              <a:t>מיידקס</a:t>
            </a:r>
            <a:r>
              <a:rPr lang="he-IL" dirty="0"/>
              <a:t>" לחקר שינויי אקלים באמצעות תצפיות על סופות אבק.</a:t>
            </a:r>
          </a:p>
          <a:p>
            <a:pPr>
              <a:buNone/>
            </a:pPr>
            <a:r>
              <a:rPr lang="he-IL" b="1" dirty="0"/>
              <a:t>תרומה לאומית וסמלית</a:t>
            </a:r>
            <a:r>
              <a:rPr lang="he-IL" dirty="0"/>
              <a:t> רמון ייצג את ישראל בגאווה, והפך לדמות מעוררת השראה בתחום המדע והחינוך. הוא הביא עמו לחלל פריטים בעלי משמעות יהודית וישראלית, כמו ספר תורה קטן שניצל מהשואה, ובכך חיזק את הקשר בין מדע, זהות וערכים.</a:t>
            </a:r>
          </a:p>
          <a:p>
            <a:pPr>
              <a:buNone/>
            </a:pPr>
            <a:r>
              <a:rPr lang="he-IL" dirty="0"/>
              <a:t>למרות שהמשימה הסתיימה באסון, מורשתו ממשיכה להשפיע דרך מיזמים חינוכיים, מרכזי מדע, ופרויקטים להנצחתו שמקדמים את חקר החלל בישראל.</a:t>
            </a:r>
          </a:p>
          <a:p>
            <a:endParaRPr lang="he-IL" dirty="0"/>
          </a:p>
          <a:p>
            <a:endParaRPr lang="he-IL" dirty="0"/>
          </a:p>
          <a:p>
            <a:endParaRPr lang="he-IL" dirty="0"/>
          </a:p>
          <a:p>
            <a:endParaRPr lang="he-IL" dirty="0"/>
          </a:p>
          <a:p>
            <a:r>
              <a:rPr lang="he-IL" dirty="0"/>
              <a:t>תשובות : 1: לבצע ניסויים מדעיים בחלל 2: לעקוב אחר סופות אבק באַַטְְמוֹסְְפֶֶרָָה של כדור הארץ, במטרה לבדוק את השפעתן על תופעות אקלימיות במזרח התיכון, וכן ניסויים אחרים שתכננו תלמידים ישראלים בנושא של גידול גבישים בחלל. </a:t>
            </a:r>
          </a:p>
          <a:p>
            <a:r>
              <a:rPr lang="he-IL" dirty="0"/>
              <a:t>3: תמונה שלסמל המדינה, דגל חיל האוויר, ספר תורה קטן ועוד. השתתפות של אסטרונאוט ישראלי מעצימה את הגאווה הלאומית ומעוררת השראה. אִִיּוּש אסטרונאוט ישראלי בצוות המסע מקדם את המדע והטכנולוגיה בארץ, מייצר שיתופי פעולה מדעיים ובינלאומיים.</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7</a:t>
            </a:fld>
            <a:endParaRPr lang="he-IL"/>
          </a:p>
        </p:txBody>
      </p:sp>
    </p:spTree>
    <p:extLst>
      <p:ext uri="{BB962C8B-B14F-4D97-AF65-F5344CB8AC3E}">
        <p14:creationId xmlns:p14="http://schemas.microsoft.com/office/powerpoint/2010/main" val="2187971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איתן </a:t>
            </a:r>
            <a:r>
              <a:rPr lang="he-IL" dirty="0" err="1"/>
              <a:t>סטיבה</a:t>
            </a:r>
            <a:r>
              <a:rPr lang="he-IL" dirty="0"/>
              <a:t> טס למשימה הידועה כ"משימת רקיע" באפריל 2022. הוא היה האסטרונאוט הישראלִִי השני שהגיע לחלל, והראשון שביקר בתחנת החלל הבינלאומית במסגרת טיסת חלל פרטית. במהלך שהותו בחלל, </a:t>
            </a:r>
            <a:r>
              <a:rPr lang="he-IL" dirty="0" err="1"/>
              <a:t>סטיבה</a:t>
            </a:r>
            <a:r>
              <a:rPr lang="he-IL" dirty="0"/>
              <a:t> ביצע ניסויים כגון: .חקירת השפעת תנאי החלל על פעילות המוח וניסוי תקשורת רדיו עם תחנת החלל הבינלאומית. כמו כן, הוא היה מעורב גם בפעילויות חינוכיות ואומנותיות עבור ילדים ובני נוער בישראל.</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8</a:t>
            </a:fld>
            <a:endParaRPr lang="he-IL"/>
          </a:p>
        </p:txBody>
      </p:sp>
    </p:spTree>
    <p:extLst>
      <p:ext uri="{BB962C8B-B14F-4D97-AF65-F5344CB8AC3E}">
        <p14:creationId xmlns:p14="http://schemas.microsoft.com/office/powerpoint/2010/main" val="3492352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שימוש במושגים צורך, בעיה ופתרון בהקשר לניתוח של טכנולוגיות שונות לחקר החלל. הבנת המבנה והתפקוד של כל אחת מהטכנולוגיות מצריכה התבוננות שמכונה בשם “הנדסה הפוכה” )בניגוד לתהליך שבו מרכיבים את השלם מחלקיו, בהנדסה הפוכה מנסים להבין את המבנה והתפקוד של השלם (המוצר) באמצעות פירוקו וחקר יחסי הגומלין בין חלקיו. במיומנות זו, התלמידים יצטרכו להשתמש במשימה של בניית דגם של טכנולוגיית חלל.</a:t>
            </a:r>
          </a:p>
        </p:txBody>
      </p:sp>
      <p:sp>
        <p:nvSpPr>
          <p:cNvPr id="4" name="מציין מיקום של מספר שקופית 3"/>
          <p:cNvSpPr>
            <a:spLocks noGrp="1"/>
          </p:cNvSpPr>
          <p:nvPr>
            <p:ph type="sldNum" sz="quarter" idx="5"/>
          </p:nvPr>
        </p:nvSpPr>
        <p:spPr/>
        <p:txBody>
          <a:bodyPr/>
          <a:lstStyle/>
          <a:p>
            <a:fld id="{4C591D3F-95E1-40F8-84E2-2AA4E568CE05}" type="slidenum">
              <a:rPr lang="he-IL" smtClean="0"/>
              <a:t>9</a:t>
            </a:fld>
            <a:endParaRPr lang="he-IL"/>
          </a:p>
        </p:txBody>
      </p:sp>
    </p:spTree>
    <p:extLst>
      <p:ext uri="{BB962C8B-B14F-4D97-AF65-F5344CB8AC3E}">
        <p14:creationId xmlns:p14="http://schemas.microsoft.com/office/powerpoint/2010/main" val="2241031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740225-6FF8-D24C-E6EC-836501DE9236}"/>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3A7C9293-76DA-B0B2-6627-2C11823814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B88E42F-058E-3C99-5C96-D84A6F44F404}"/>
              </a:ext>
            </a:extLst>
          </p:cNvPr>
          <p:cNvSpPr>
            <a:spLocks noGrp="1"/>
          </p:cNvSpPr>
          <p:nvPr>
            <p:ph type="dt" sz="half" idx="10"/>
          </p:nvPr>
        </p:nvSpPr>
        <p:spPr/>
        <p:txBody>
          <a:bodyPr/>
          <a:lstStyle/>
          <a:p>
            <a:fld id="{55BE17B0-1036-4565-B146-333434EE32C1}" type="datetimeFigureOut">
              <a:rPr lang="he-IL" smtClean="0"/>
              <a:t>א'/אייר/תשפ"ו</a:t>
            </a:fld>
            <a:endParaRPr lang="he-IL"/>
          </a:p>
        </p:txBody>
      </p:sp>
      <p:sp>
        <p:nvSpPr>
          <p:cNvPr id="5" name="מציין מיקום של כותרת תחתונה 4">
            <a:extLst>
              <a:ext uri="{FF2B5EF4-FFF2-40B4-BE49-F238E27FC236}">
                <a16:creationId xmlns:a16="http://schemas.microsoft.com/office/drawing/2014/main" id="{386711A6-19A6-E387-237C-38BA4491F50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D63ABA8-609D-87B6-9A48-08B0BB235404}"/>
              </a:ext>
            </a:extLst>
          </p:cNvPr>
          <p:cNvSpPr>
            <a:spLocks noGrp="1"/>
          </p:cNvSpPr>
          <p:nvPr>
            <p:ph type="sldNum" sz="quarter" idx="12"/>
          </p:nvPr>
        </p:nvSpPr>
        <p:spPr/>
        <p:txBody>
          <a:bodyPr/>
          <a:lstStyle/>
          <a:p>
            <a:fld id="{31125745-1438-4DEF-BC62-1FE10B219150}" type="slidenum">
              <a:rPr lang="he-IL" smtClean="0"/>
              <a:t>‹#›</a:t>
            </a:fld>
            <a:endParaRPr lang="he-IL"/>
          </a:p>
        </p:txBody>
      </p:sp>
    </p:spTree>
    <p:extLst>
      <p:ext uri="{BB962C8B-B14F-4D97-AF65-F5344CB8AC3E}">
        <p14:creationId xmlns:p14="http://schemas.microsoft.com/office/powerpoint/2010/main" val="1316991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A3F7957-D97D-E4BE-56AA-CB2570A08DE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685A3D9-5653-DADE-4CAC-3987C5A4E4FB}"/>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E7C78C7-F7EB-99E6-A97D-B842EE2F8C88}"/>
              </a:ext>
            </a:extLst>
          </p:cNvPr>
          <p:cNvSpPr>
            <a:spLocks noGrp="1"/>
          </p:cNvSpPr>
          <p:nvPr>
            <p:ph type="dt" sz="half" idx="10"/>
          </p:nvPr>
        </p:nvSpPr>
        <p:spPr/>
        <p:txBody>
          <a:bodyPr/>
          <a:lstStyle/>
          <a:p>
            <a:fld id="{55BE17B0-1036-4565-B146-333434EE32C1}" type="datetimeFigureOut">
              <a:rPr lang="he-IL" smtClean="0"/>
              <a:t>א'/אייר/תשפ"ו</a:t>
            </a:fld>
            <a:endParaRPr lang="he-IL"/>
          </a:p>
        </p:txBody>
      </p:sp>
      <p:sp>
        <p:nvSpPr>
          <p:cNvPr id="5" name="מציין מיקום של כותרת תחתונה 4">
            <a:extLst>
              <a:ext uri="{FF2B5EF4-FFF2-40B4-BE49-F238E27FC236}">
                <a16:creationId xmlns:a16="http://schemas.microsoft.com/office/drawing/2014/main" id="{B7270086-BD45-7C03-403E-DBCCB3E5D2D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A7AA107-3A1A-EC6C-33DF-FC259B6B454C}"/>
              </a:ext>
            </a:extLst>
          </p:cNvPr>
          <p:cNvSpPr>
            <a:spLocks noGrp="1"/>
          </p:cNvSpPr>
          <p:nvPr>
            <p:ph type="sldNum" sz="quarter" idx="12"/>
          </p:nvPr>
        </p:nvSpPr>
        <p:spPr/>
        <p:txBody>
          <a:bodyPr/>
          <a:lstStyle/>
          <a:p>
            <a:fld id="{31125745-1438-4DEF-BC62-1FE10B219150}" type="slidenum">
              <a:rPr lang="he-IL" smtClean="0"/>
              <a:t>‹#›</a:t>
            </a:fld>
            <a:endParaRPr lang="he-IL"/>
          </a:p>
        </p:txBody>
      </p:sp>
    </p:spTree>
    <p:extLst>
      <p:ext uri="{BB962C8B-B14F-4D97-AF65-F5344CB8AC3E}">
        <p14:creationId xmlns:p14="http://schemas.microsoft.com/office/powerpoint/2010/main" val="4238746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9E89B98-0583-3D94-20DC-44DEB75C6111}"/>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076C9F8-576C-D7D3-6E75-BDCCFB50EAF6}"/>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B2591B8-45E5-9D27-BADF-9966D3BC61D3}"/>
              </a:ext>
            </a:extLst>
          </p:cNvPr>
          <p:cNvSpPr>
            <a:spLocks noGrp="1"/>
          </p:cNvSpPr>
          <p:nvPr>
            <p:ph type="dt" sz="half" idx="10"/>
          </p:nvPr>
        </p:nvSpPr>
        <p:spPr/>
        <p:txBody>
          <a:bodyPr/>
          <a:lstStyle/>
          <a:p>
            <a:fld id="{55BE17B0-1036-4565-B146-333434EE32C1}" type="datetimeFigureOut">
              <a:rPr lang="he-IL" smtClean="0"/>
              <a:t>א'/אייר/תשפ"ו</a:t>
            </a:fld>
            <a:endParaRPr lang="he-IL"/>
          </a:p>
        </p:txBody>
      </p:sp>
      <p:sp>
        <p:nvSpPr>
          <p:cNvPr id="5" name="מציין מיקום של כותרת תחתונה 4">
            <a:extLst>
              <a:ext uri="{FF2B5EF4-FFF2-40B4-BE49-F238E27FC236}">
                <a16:creationId xmlns:a16="http://schemas.microsoft.com/office/drawing/2014/main" id="{7F64A833-2A4B-BD78-93E1-914EBB86F9A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1B37666-C28A-6A0B-95BA-45BD3DD543A0}"/>
              </a:ext>
            </a:extLst>
          </p:cNvPr>
          <p:cNvSpPr>
            <a:spLocks noGrp="1"/>
          </p:cNvSpPr>
          <p:nvPr>
            <p:ph type="sldNum" sz="quarter" idx="12"/>
          </p:nvPr>
        </p:nvSpPr>
        <p:spPr/>
        <p:txBody>
          <a:bodyPr/>
          <a:lstStyle/>
          <a:p>
            <a:fld id="{31125745-1438-4DEF-BC62-1FE10B219150}" type="slidenum">
              <a:rPr lang="he-IL" smtClean="0"/>
              <a:t>‹#›</a:t>
            </a:fld>
            <a:endParaRPr lang="he-IL"/>
          </a:p>
        </p:txBody>
      </p:sp>
    </p:spTree>
    <p:extLst>
      <p:ext uri="{BB962C8B-B14F-4D97-AF65-F5344CB8AC3E}">
        <p14:creationId xmlns:p14="http://schemas.microsoft.com/office/powerpoint/2010/main" val="730131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8F5091-3203-51EA-58EB-B2573F72DD1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887EF554-28A7-9E86-DDF4-4A26182EFBAA}"/>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BDBAFB9-1E7B-E7E1-A348-6394E586F9EB}"/>
              </a:ext>
            </a:extLst>
          </p:cNvPr>
          <p:cNvSpPr>
            <a:spLocks noGrp="1"/>
          </p:cNvSpPr>
          <p:nvPr>
            <p:ph type="dt" sz="half" idx="10"/>
          </p:nvPr>
        </p:nvSpPr>
        <p:spPr/>
        <p:txBody>
          <a:bodyPr/>
          <a:lstStyle/>
          <a:p>
            <a:fld id="{55BE17B0-1036-4565-B146-333434EE32C1}" type="datetimeFigureOut">
              <a:rPr lang="he-IL" smtClean="0"/>
              <a:t>א'/אייר/תשפ"ו</a:t>
            </a:fld>
            <a:endParaRPr lang="he-IL"/>
          </a:p>
        </p:txBody>
      </p:sp>
      <p:sp>
        <p:nvSpPr>
          <p:cNvPr id="5" name="מציין מיקום של כותרת תחתונה 4">
            <a:extLst>
              <a:ext uri="{FF2B5EF4-FFF2-40B4-BE49-F238E27FC236}">
                <a16:creationId xmlns:a16="http://schemas.microsoft.com/office/drawing/2014/main" id="{4551AB5A-30C2-1490-9E40-10D6D31101D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B333216-3978-3319-BFC7-C6851D620B37}"/>
              </a:ext>
            </a:extLst>
          </p:cNvPr>
          <p:cNvSpPr>
            <a:spLocks noGrp="1"/>
          </p:cNvSpPr>
          <p:nvPr>
            <p:ph type="sldNum" sz="quarter" idx="12"/>
          </p:nvPr>
        </p:nvSpPr>
        <p:spPr/>
        <p:txBody>
          <a:bodyPr/>
          <a:lstStyle/>
          <a:p>
            <a:fld id="{31125745-1438-4DEF-BC62-1FE10B219150}" type="slidenum">
              <a:rPr lang="he-IL" smtClean="0"/>
              <a:t>‹#›</a:t>
            </a:fld>
            <a:endParaRPr lang="he-IL"/>
          </a:p>
        </p:txBody>
      </p:sp>
    </p:spTree>
    <p:extLst>
      <p:ext uri="{BB962C8B-B14F-4D97-AF65-F5344CB8AC3E}">
        <p14:creationId xmlns:p14="http://schemas.microsoft.com/office/powerpoint/2010/main" val="329196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B372A2-661D-07C4-17C3-F066FF181BE0}"/>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6FAFDFA-569D-AA17-B06A-5BBE6B209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B59D8699-C958-EF96-EA41-53A086DD5139}"/>
              </a:ext>
            </a:extLst>
          </p:cNvPr>
          <p:cNvSpPr>
            <a:spLocks noGrp="1"/>
          </p:cNvSpPr>
          <p:nvPr>
            <p:ph type="dt" sz="half" idx="10"/>
          </p:nvPr>
        </p:nvSpPr>
        <p:spPr/>
        <p:txBody>
          <a:bodyPr/>
          <a:lstStyle/>
          <a:p>
            <a:fld id="{55BE17B0-1036-4565-B146-333434EE32C1}" type="datetimeFigureOut">
              <a:rPr lang="he-IL" smtClean="0"/>
              <a:t>א'/אייר/תשפ"ו</a:t>
            </a:fld>
            <a:endParaRPr lang="he-IL"/>
          </a:p>
        </p:txBody>
      </p:sp>
      <p:sp>
        <p:nvSpPr>
          <p:cNvPr id="5" name="מציין מיקום של כותרת תחתונה 4">
            <a:extLst>
              <a:ext uri="{FF2B5EF4-FFF2-40B4-BE49-F238E27FC236}">
                <a16:creationId xmlns:a16="http://schemas.microsoft.com/office/drawing/2014/main" id="{1FCC6E39-2436-DDB0-11B5-7F601BA649A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FDD7597-6D56-EDCE-C497-EAEBA2B0D739}"/>
              </a:ext>
            </a:extLst>
          </p:cNvPr>
          <p:cNvSpPr>
            <a:spLocks noGrp="1"/>
          </p:cNvSpPr>
          <p:nvPr>
            <p:ph type="sldNum" sz="quarter" idx="12"/>
          </p:nvPr>
        </p:nvSpPr>
        <p:spPr/>
        <p:txBody>
          <a:bodyPr/>
          <a:lstStyle/>
          <a:p>
            <a:fld id="{31125745-1438-4DEF-BC62-1FE10B219150}" type="slidenum">
              <a:rPr lang="he-IL" smtClean="0"/>
              <a:t>‹#›</a:t>
            </a:fld>
            <a:endParaRPr lang="he-IL"/>
          </a:p>
        </p:txBody>
      </p:sp>
    </p:spTree>
    <p:extLst>
      <p:ext uri="{BB962C8B-B14F-4D97-AF65-F5344CB8AC3E}">
        <p14:creationId xmlns:p14="http://schemas.microsoft.com/office/powerpoint/2010/main" val="1545962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134233C-E17D-8837-9D4B-3E94CA2785B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FDED8CF-6CBE-0FAE-13FD-5E0C951CD5B6}"/>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1503AD1C-898F-BE05-40C8-BDD086EAE7A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74CDEB05-D784-0108-F2F7-8CA411BE648B}"/>
              </a:ext>
            </a:extLst>
          </p:cNvPr>
          <p:cNvSpPr>
            <a:spLocks noGrp="1"/>
          </p:cNvSpPr>
          <p:nvPr>
            <p:ph type="dt" sz="half" idx="10"/>
          </p:nvPr>
        </p:nvSpPr>
        <p:spPr/>
        <p:txBody>
          <a:bodyPr/>
          <a:lstStyle/>
          <a:p>
            <a:fld id="{55BE17B0-1036-4565-B146-333434EE32C1}" type="datetimeFigureOut">
              <a:rPr lang="he-IL" smtClean="0"/>
              <a:t>א'/אייר/תשפ"ו</a:t>
            </a:fld>
            <a:endParaRPr lang="he-IL"/>
          </a:p>
        </p:txBody>
      </p:sp>
      <p:sp>
        <p:nvSpPr>
          <p:cNvPr id="6" name="מציין מיקום של כותרת תחתונה 5">
            <a:extLst>
              <a:ext uri="{FF2B5EF4-FFF2-40B4-BE49-F238E27FC236}">
                <a16:creationId xmlns:a16="http://schemas.microsoft.com/office/drawing/2014/main" id="{A5E211FC-1B02-AC0B-FA86-84862EECD78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31B0872-AF8E-D3F4-3DD9-DA266EEF3ABE}"/>
              </a:ext>
            </a:extLst>
          </p:cNvPr>
          <p:cNvSpPr>
            <a:spLocks noGrp="1"/>
          </p:cNvSpPr>
          <p:nvPr>
            <p:ph type="sldNum" sz="quarter" idx="12"/>
          </p:nvPr>
        </p:nvSpPr>
        <p:spPr/>
        <p:txBody>
          <a:bodyPr/>
          <a:lstStyle/>
          <a:p>
            <a:fld id="{31125745-1438-4DEF-BC62-1FE10B219150}" type="slidenum">
              <a:rPr lang="he-IL" smtClean="0"/>
              <a:t>‹#›</a:t>
            </a:fld>
            <a:endParaRPr lang="he-IL"/>
          </a:p>
        </p:txBody>
      </p:sp>
    </p:spTree>
    <p:extLst>
      <p:ext uri="{BB962C8B-B14F-4D97-AF65-F5344CB8AC3E}">
        <p14:creationId xmlns:p14="http://schemas.microsoft.com/office/powerpoint/2010/main" val="422162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AB98F62-799D-49EE-AD7B-A34B4284DC17}"/>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3AF0A8D-A59B-768E-12C3-C854E9E0A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3C96B0D-2DB7-10B1-687F-20F855BE63D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4DCAC4E-B7DE-2AE5-8021-746D015598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F0F32B27-C1A5-FFF1-4333-166C23E5B749}"/>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28B594A4-1D63-A481-50E7-D9DFCBA0A701}"/>
              </a:ext>
            </a:extLst>
          </p:cNvPr>
          <p:cNvSpPr>
            <a:spLocks noGrp="1"/>
          </p:cNvSpPr>
          <p:nvPr>
            <p:ph type="dt" sz="half" idx="10"/>
          </p:nvPr>
        </p:nvSpPr>
        <p:spPr/>
        <p:txBody>
          <a:bodyPr/>
          <a:lstStyle/>
          <a:p>
            <a:fld id="{55BE17B0-1036-4565-B146-333434EE32C1}" type="datetimeFigureOut">
              <a:rPr lang="he-IL" smtClean="0"/>
              <a:t>א'/אייר/תשפ"ו</a:t>
            </a:fld>
            <a:endParaRPr lang="he-IL"/>
          </a:p>
        </p:txBody>
      </p:sp>
      <p:sp>
        <p:nvSpPr>
          <p:cNvPr id="8" name="מציין מיקום של כותרת תחתונה 7">
            <a:extLst>
              <a:ext uri="{FF2B5EF4-FFF2-40B4-BE49-F238E27FC236}">
                <a16:creationId xmlns:a16="http://schemas.microsoft.com/office/drawing/2014/main" id="{341E73C9-DC03-FC42-65F4-1983B1B92DA5}"/>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36088429-F9CA-666F-3807-C93A175FD320}"/>
              </a:ext>
            </a:extLst>
          </p:cNvPr>
          <p:cNvSpPr>
            <a:spLocks noGrp="1"/>
          </p:cNvSpPr>
          <p:nvPr>
            <p:ph type="sldNum" sz="quarter" idx="12"/>
          </p:nvPr>
        </p:nvSpPr>
        <p:spPr/>
        <p:txBody>
          <a:bodyPr/>
          <a:lstStyle/>
          <a:p>
            <a:fld id="{31125745-1438-4DEF-BC62-1FE10B219150}" type="slidenum">
              <a:rPr lang="he-IL" smtClean="0"/>
              <a:t>‹#›</a:t>
            </a:fld>
            <a:endParaRPr lang="he-IL"/>
          </a:p>
        </p:txBody>
      </p:sp>
    </p:spTree>
    <p:extLst>
      <p:ext uri="{BB962C8B-B14F-4D97-AF65-F5344CB8AC3E}">
        <p14:creationId xmlns:p14="http://schemas.microsoft.com/office/powerpoint/2010/main" val="3431956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4CAF91-A5D9-0B9E-845E-09FF2CF0EC7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0F63EF4F-008C-853D-2281-0D4AA10BEE0F}"/>
              </a:ext>
            </a:extLst>
          </p:cNvPr>
          <p:cNvSpPr>
            <a:spLocks noGrp="1"/>
          </p:cNvSpPr>
          <p:nvPr>
            <p:ph type="dt" sz="half" idx="10"/>
          </p:nvPr>
        </p:nvSpPr>
        <p:spPr/>
        <p:txBody>
          <a:bodyPr/>
          <a:lstStyle/>
          <a:p>
            <a:fld id="{55BE17B0-1036-4565-B146-333434EE32C1}" type="datetimeFigureOut">
              <a:rPr lang="he-IL" smtClean="0"/>
              <a:t>א'/אייר/תשפ"ו</a:t>
            </a:fld>
            <a:endParaRPr lang="he-IL"/>
          </a:p>
        </p:txBody>
      </p:sp>
      <p:sp>
        <p:nvSpPr>
          <p:cNvPr id="4" name="מציין מיקום של כותרת תחתונה 3">
            <a:extLst>
              <a:ext uri="{FF2B5EF4-FFF2-40B4-BE49-F238E27FC236}">
                <a16:creationId xmlns:a16="http://schemas.microsoft.com/office/drawing/2014/main" id="{CE052328-4523-E034-73DA-2A19FBF7DB0D}"/>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B4F06C47-ED6B-52F5-2BFD-99C2BADF5475}"/>
              </a:ext>
            </a:extLst>
          </p:cNvPr>
          <p:cNvSpPr>
            <a:spLocks noGrp="1"/>
          </p:cNvSpPr>
          <p:nvPr>
            <p:ph type="sldNum" sz="quarter" idx="12"/>
          </p:nvPr>
        </p:nvSpPr>
        <p:spPr/>
        <p:txBody>
          <a:bodyPr/>
          <a:lstStyle/>
          <a:p>
            <a:fld id="{31125745-1438-4DEF-BC62-1FE10B219150}" type="slidenum">
              <a:rPr lang="he-IL" smtClean="0"/>
              <a:t>‹#›</a:t>
            </a:fld>
            <a:endParaRPr lang="he-IL"/>
          </a:p>
        </p:txBody>
      </p:sp>
    </p:spTree>
    <p:extLst>
      <p:ext uri="{BB962C8B-B14F-4D97-AF65-F5344CB8AC3E}">
        <p14:creationId xmlns:p14="http://schemas.microsoft.com/office/powerpoint/2010/main" val="535921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21D7260-B9F5-12C3-6BC4-21811491CECE}"/>
              </a:ext>
            </a:extLst>
          </p:cNvPr>
          <p:cNvSpPr>
            <a:spLocks noGrp="1"/>
          </p:cNvSpPr>
          <p:nvPr>
            <p:ph type="dt" sz="half" idx="10"/>
          </p:nvPr>
        </p:nvSpPr>
        <p:spPr/>
        <p:txBody>
          <a:bodyPr/>
          <a:lstStyle/>
          <a:p>
            <a:fld id="{55BE17B0-1036-4565-B146-333434EE32C1}" type="datetimeFigureOut">
              <a:rPr lang="he-IL" smtClean="0"/>
              <a:t>א'/אייר/תשפ"ו</a:t>
            </a:fld>
            <a:endParaRPr lang="he-IL"/>
          </a:p>
        </p:txBody>
      </p:sp>
      <p:sp>
        <p:nvSpPr>
          <p:cNvPr id="3" name="מציין מיקום של כותרת תחתונה 2">
            <a:extLst>
              <a:ext uri="{FF2B5EF4-FFF2-40B4-BE49-F238E27FC236}">
                <a16:creationId xmlns:a16="http://schemas.microsoft.com/office/drawing/2014/main" id="{4068522B-FAFF-C7B1-77CA-67223C31F12C}"/>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ECA3178D-9A32-4A8E-9F5D-2F7225C74201}"/>
              </a:ext>
            </a:extLst>
          </p:cNvPr>
          <p:cNvSpPr>
            <a:spLocks noGrp="1"/>
          </p:cNvSpPr>
          <p:nvPr>
            <p:ph type="sldNum" sz="quarter" idx="12"/>
          </p:nvPr>
        </p:nvSpPr>
        <p:spPr/>
        <p:txBody>
          <a:bodyPr/>
          <a:lstStyle/>
          <a:p>
            <a:fld id="{31125745-1438-4DEF-BC62-1FE10B219150}" type="slidenum">
              <a:rPr lang="he-IL" smtClean="0"/>
              <a:t>‹#›</a:t>
            </a:fld>
            <a:endParaRPr lang="he-IL"/>
          </a:p>
        </p:txBody>
      </p:sp>
    </p:spTree>
    <p:extLst>
      <p:ext uri="{BB962C8B-B14F-4D97-AF65-F5344CB8AC3E}">
        <p14:creationId xmlns:p14="http://schemas.microsoft.com/office/powerpoint/2010/main" val="158916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83043C-009A-0A6B-D39D-02179B19184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D874EB4-B4DA-1C06-6D24-80C0011CBD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46324405-C54E-1B2F-A083-3E1AF1668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D005C47-21E1-CF06-F1F8-76EB56A0DCA5}"/>
              </a:ext>
            </a:extLst>
          </p:cNvPr>
          <p:cNvSpPr>
            <a:spLocks noGrp="1"/>
          </p:cNvSpPr>
          <p:nvPr>
            <p:ph type="dt" sz="half" idx="10"/>
          </p:nvPr>
        </p:nvSpPr>
        <p:spPr/>
        <p:txBody>
          <a:bodyPr/>
          <a:lstStyle/>
          <a:p>
            <a:fld id="{55BE17B0-1036-4565-B146-333434EE32C1}" type="datetimeFigureOut">
              <a:rPr lang="he-IL" smtClean="0"/>
              <a:t>א'/אייר/תשפ"ו</a:t>
            </a:fld>
            <a:endParaRPr lang="he-IL"/>
          </a:p>
        </p:txBody>
      </p:sp>
      <p:sp>
        <p:nvSpPr>
          <p:cNvPr id="6" name="מציין מיקום של כותרת תחתונה 5">
            <a:extLst>
              <a:ext uri="{FF2B5EF4-FFF2-40B4-BE49-F238E27FC236}">
                <a16:creationId xmlns:a16="http://schemas.microsoft.com/office/drawing/2014/main" id="{3B0225E7-7BED-5F4A-D5A4-6BF8368BBBC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0FC992D-080C-1328-84F5-454E95F3C98D}"/>
              </a:ext>
            </a:extLst>
          </p:cNvPr>
          <p:cNvSpPr>
            <a:spLocks noGrp="1"/>
          </p:cNvSpPr>
          <p:nvPr>
            <p:ph type="sldNum" sz="quarter" idx="12"/>
          </p:nvPr>
        </p:nvSpPr>
        <p:spPr/>
        <p:txBody>
          <a:bodyPr/>
          <a:lstStyle/>
          <a:p>
            <a:fld id="{31125745-1438-4DEF-BC62-1FE10B219150}" type="slidenum">
              <a:rPr lang="he-IL" smtClean="0"/>
              <a:t>‹#›</a:t>
            </a:fld>
            <a:endParaRPr lang="he-IL"/>
          </a:p>
        </p:txBody>
      </p:sp>
    </p:spTree>
    <p:extLst>
      <p:ext uri="{BB962C8B-B14F-4D97-AF65-F5344CB8AC3E}">
        <p14:creationId xmlns:p14="http://schemas.microsoft.com/office/powerpoint/2010/main" val="3898274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2BF7B76-2D2B-DAA3-2516-2170A34B31E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2351965-F911-F50C-F124-BEEFB27897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9149FBBC-9310-77D1-78C0-EBF9B023F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95DA848-C894-BF6F-1C9B-05FDDA0A434A}"/>
              </a:ext>
            </a:extLst>
          </p:cNvPr>
          <p:cNvSpPr>
            <a:spLocks noGrp="1"/>
          </p:cNvSpPr>
          <p:nvPr>
            <p:ph type="dt" sz="half" idx="10"/>
          </p:nvPr>
        </p:nvSpPr>
        <p:spPr/>
        <p:txBody>
          <a:bodyPr/>
          <a:lstStyle/>
          <a:p>
            <a:fld id="{55BE17B0-1036-4565-B146-333434EE32C1}" type="datetimeFigureOut">
              <a:rPr lang="he-IL" smtClean="0"/>
              <a:t>א'/אייר/תשפ"ו</a:t>
            </a:fld>
            <a:endParaRPr lang="he-IL"/>
          </a:p>
        </p:txBody>
      </p:sp>
      <p:sp>
        <p:nvSpPr>
          <p:cNvPr id="6" name="מציין מיקום של כותרת תחתונה 5">
            <a:extLst>
              <a:ext uri="{FF2B5EF4-FFF2-40B4-BE49-F238E27FC236}">
                <a16:creationId xmlns:a16="http://schemas.microsoft.com/office/drawing/2014/main" id="{5408E639-2387-9AD5-6951-B44E5C41B20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27EC404-F931-6F8F-E241-89A16F25FA80}"/>
              </a:ext>
            </a:extLst>
          </p:cNvPr>
          <p:cNvSpPr>
            <a:spLocks noGrp="1"/>
          </p:cNvSpPr>
          <p:nvPr>
            <p:ph type="sldNum" sz="quarter" idx="12"/>
          </p:nvPr>
        </p:nvSpPr>
        <p:spPr/>
        <p:txBody>
          <a:bodyPr/>
          <a:lstStyle/>
          <a:p>
            <a:fld id="{31125745-1438-4DEF-BC62-1FE10B219150}" type="slidenum">
              <a:rPr lang="he-IL" smtClean="0"/>
              <a:t>‹#›</a:t>
            </a:fld>
            <a:endParaRPr lang="he-IL"/>
          </a:p>
        </p:txBody>
      </p:sp>
    </p:spTree>
    <p:extLst>
      <p:ext uri="{BB962C8B-B14F-4D97-AF65-F5344CB8AC3E}">
        <p14:creationId xmlns:p14="http://schemas.microsoft.com/office/powerpoint/2010/main" val="1291112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D334695-BBFD-D52A-5BDC-10707589F14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2F59733-3BAB-ECD1-E455-03AB491B64E0}"/>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FD5E316-73DD-ADEF-5436-B1F1FC9BD88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5BE17B0-1036-4565-B146-333434EE32C1}" type="datetimeFigureOut">
              <a:rPr lang="he-IL" smtClean="0"/>
              <a:t>א'/אייר/תשפ"ו</a:t>
            </a:fld>
            <a:endParaRPr lang="he-IL"/>
          </a:p>
        </p:txBody>
      </p:sp>
      <p:sp>
        <p:nvSpPr>
          <p:cNvPr id="5" name="מציין מיקום של כותרת תחתונה 4">
            <a:extLst>
              <a:ext uri="{FF2B5EF4-FFF2-40B4-BE49-F238E27FC236}">
                <a16:creationId xmlns:a16="http://schemas.microsoft.com/office/drawing/2014/main" id="{1743F91D-45C8-26EB-C638-096DB61886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149F0515-6269-4697-F2AD-A07E40748344}"/>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1125745-1438-4DEF-BC62-1FE10B219150}" type="slidenum">
              <a:rPr lang="he-IL" smtClean="0"/>
              <a:t>‹#›</a:t>
            </a:fld>
            <a:endParaRPr lang="he-IL"/>
          </a:p>
        </p:txBody>
      </p:sp>
    </p:spTree>
    <p:extLst>
      <p:ext uri="{BB962C8B-B14F-4D97-AF65-F5344CB8AC3E}">
        <p14:creationId xmlns:p14="http://schemas.microsoft.com/office/powerpoint/2010/main" val="572616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9.emf"/><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2.emf"/><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emf"/><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6" name="תיבת טקסט 25">
            <a:extLst>
              <a:ext uri="{FF2B5EF4-FFF2-40B4-BE49-F238E27FC236}">
                <a16:creationId xmlns:a16="http://schemas.microsoft.com/office/drawing/2014/main" id="{04ECE098-99E1-7E1E-E999-A7B58148CA80}"/>
              </a:ext>
            </a:extLst>
          </p:cNvPr>
          <p:cNvSpPr txBox="1"/>
          <p:nvPr/>
        </p:nvSpPr>
        <p:spPr>
          <a:xfrm>
            <a:off x="1623505" y="124040"/>
            <a:ext cx="10134595" cy="4987071"/>
          </a:xfrm>
          <a:prstGeom prst="rect">
            <a:avLst/>
          </a:prstGeom>
          <a:noFill/>
        </p:spPr>
        <p:txBody>
          <a:bodyPr wrap="square">
            <a:spAutoFit/>
          </a:bodyPr>
          <a:lstStyle/>
          <a:p>
            <a:pPr>
              <a:lnSpc>
                <a:spcPct val="200000"/>
              </a:lnSpc>
            </a:pPr>
            <a:r>
              <a:rPr kumimoji="0" lang="he-IL" sz="44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Arial" panose="020B0604020202020204" pitchFamily="34" charset="0"/>
              </a:rPr>
              <a:t>שער חמישי:</a:t>
            </a:r>
            <a:r>
              <a:rPr kumimoji="0" lang="he-IL" sz="44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Arial" panose="020B0604020202020204" pitchFamily="34" charset="0"/>
              </a:rPr>
              <a:t> </a:t>
            </a:r>
            <a:r>
              <a:rPr kumimoji="0" lang="he-IL" sz="4400" b="1" i="0" u="none" strike="noStrike" kern="1200" cap="none" spc="0" normalizeH="0" baseline="0" noProof="0" dirty="0">
                <a:ln>
                  <a:noFill/>
                </a:ln>
                <a:solidFill>
                  <a:srgbClr val="ED7D31">
                    <a:lumMod val="75000"/>
                  </a:srgbClr>
                </a:solidFill>
                <a:effectLst/>
                <a:uLnTx/>
                <a:uFillTx/>
                <a:latin typeface="MFPronto-Bold"/>
                <a:ea typeface="+mn-ea"/>
                <a:cs typeface="Arial" panose="020B0604020202020204" pitchFamily="34" charset="0"/>
              </a:rPr>
              <a:t>המסע המופלא אל היקום</a:t>
            </a:r>
            <a:endParaRPr kumimoji="0" lang="he-IL" sz="4400" b="1" i="0" u="none" strike="noStrike" kern="1200" cap="none" spc="0" normalizeH="0" baseline="0" noProof="0" dirty="0">
              <a:ln>
                <a:noFill/>
              </a:ln>
              <a:effectLst/>
              <a:uLnTx/>
              <a:uFillTx/>
              <a:latin typeface="Calibri Light" panose="020F0302020204030204"/>
              <a:ea typeface="+mj-ea"/>
            </a:endParaRPr>
          </a:p>
          <a:p>
            <a:pPr>
              <a:lnSpc>
                <a:spcPct val="200000"/>
              </a:lnSpc>
            </a:pPr>
            <a:r>
              <a:rPr lang="he-IL" sz="4400" b="1" dirty="0">
                <a:latin typeface="Calibri Light" panose="020F0302020204030204"/>
              </a:rPr>
              <a:t>מצגת מלווה לפרק </a:t>
            </a:r>
            <a:r>
              <a:rPr kumimoji="0" lang="he-IL" sz="4400" b="1" i="0" u="none" strike="noStrike" kern="1200" cap="none" spc="0" normalizeH="0" baseline="0" noProof="0" dirty="0">
                <a:ln>
                  <a:noFill/>
                </a:ln>
                <a:effectLst/>
                <a:uLnTx/>
                <a:uFillTx/>
                <a:latin typeface="Calibri Light" panose="020F0302020204030204"/>
                <a:ea typeface="+mj-ea"/>
              </a:rPr>
              <a:t>השלישי:</a:t>
            </a:r>
          </a:p>
          <a:p>
            <a:pPr>
              <a:lnSpc>
                <a:spcPct val="200000"/>
              </a:lnSpc>
            </a:pPr>
            <a:r>
              <a:rPr lang="he-IL" sz="4400" b="1" i="0" u="none" strike="noStrike" baseline="0" dirty="0">
                <a:solidFill>
                  <a:srgbClr val="1E9BA7"/>
                </a:solidFill>
                <a:latin typeface="FbSpoiler-Bold"/>
              </a:rPr>
              <a:t>טכנולוגיות לחקר החלל</a:t>
            </a:r>
            <a:br>
              <a:rPr kumimoji="0" lang="he-IL" sz="6000" b="1" i="0" u="none" strike="noStrike" kern="1200" cap="none" spc="0" normalizeH="0" baseline="0" noProof="0" dirty="0">
                <a:ln>
                  <a:noFill/>
                </a:ln>
                <a:solidFill>
                  <a:srgbClr val="C00000"/>
                </a:solidFill>
                <a:effectLst/>
                <a:uLnTx/>
                <a:uFillTx/>
                <a:latin typeface="Calibri Light" panose="020F0302020204030204"/>
                <a:ea typeface="+mj-ea"/>
                <a:cs typeface="Arial" panose="020B0604020202020204" pitchFamily="34" charset="0"/>
              </a:rPr>
            </a:br>
            <a:r>
              <a:rPr kumimoji="0" lang="he-IL" sz="32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עמודים:</a:t>
            </a:r>
            <a:r>
              <a:rPr kumimoji="0" lang="he-IL" sz="28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213-198</a:t>
            </a:r>
            <a:endParaRPr lang="he-IL" dirty="0"/>
          </a:p>
        </p:txBody>
      </p:sp>
      <p:pic>
        <p:nvPicPr>
          <p:cNvPr id="5" name="תמונה 4">
            <a:extLst>
              <a:ext uri="{FF2B5EF4-FFF2-40B4-BE49-F238E27FC236}">
                <a16:creationId xmlns:a16="http://schemas.microsoft.com/office/drawing/2014/main" id="{331A4E69-7B94-C9F2-F649-388207DBE324}"/>
              </a:ext>
            </a:extLst>
          </p:cNvPr>
          <p:cNvPicPr>
            <a:picLocks noChangeAspect="1"/>
          </p:cNvPicPr>
          <p:nvPr/>
        </p:nvPicPr>
        <p:blipFill>
          <a:blip r:embed="rId4"/>
          <a:stretch>
            <a:fillRect/>
          </a:stretch>
        </p:blipFill>
        <p:spPr>
          <a:xfrm>
            <a:off x="226934" y="4030926"/>
            <a:ext cx="3154910" cy="2703034"/>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209A75A5-4274-1197-55C2-3A8E5E010B07}"/>
              </a:ext>
            </a:extLst>
          </p:cNvPr>
          <p:cNvPicPr>
            <a:picLocks noChangeAspect="1"/>
          </p:cNvPicPr>
          <p:nvPr/>
        </p:nvPicPr>
        <p:blipFill>
          <a:blip r:embed="rId5"/>
          <a:stretch>
            <a:fillRect/>
          </a:stretch>
        </p:blipFill>
        <p:spPr>
          <a:xfrm>
            <a:off x="3645161" y="4043131"/>
            <a:ext cx="3154910" cy="27030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0DA36-91B9-0F40-680B-3D345288844F}"/>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68B8A3A9-7824-D738-4D37-057EE662D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 name="תיבת טקסט 1">
            <a:extLst>
              <a:ext uri="{FF2B5EF4-FFF2-40B4-BE49-F238E27FC236}">
                <a16:creationId xmlns:a16="http://schemas.microsoft.com/office/drawing/2014/main" id="{D998B7AF-6469-6DC1-FB4D-0642CDCC51D5}"/>
              </a:ext>
            </a:extLst>
          </p:cNvPr>
          <p:cNvSpPr txBox="1"/>
          <p:nvPr/>
        </p:nvSpPr>
        <p:spPr>
          <a:xfrm>
            <a:off x="7419704" y="191710"/>
            <a:ext cx="4032068" cy="523220"/>
          </a:xfrm>
          <a:prstGeom prst="rect">
            <a:avLst/>
          </a:prstGeom>
          <a:noFill/>
        </p:spPr>
        <p:txBody>
          <a:bodyPr wrap="square" rtlCol="1">
            <a:spAutoFit/>
          </a:bodyPr>
          <a:lstStyle/>
          <a:p>
            <a:r>
              <a:rPr lang="he-IL" sz="2800" b="1" dirty="0">
                <a:solidFill>
                  <a:srgbClr val="C00000"/>
                </a:solidFill>
              </a:rPr>
              <a:t>משימה מתוקשבת</a:t>
            </a:r>
          </a:p>
        </p:txBody>
      </p:sp>
      <p:pic>
        <p:nvPicPr>
          <p:cNvPr id="5" name="תמונה 4">
            <a:extLst>
              <a:ext uri="{FF2B5EF4-FFF2-40B4-BE49-F238E27FC236}">
                <a16:creationId xmlns:a16="http://schemas.microsoft.com/office/drawing/2014/main" id="{54B4A347-7E9F-0503-7CDF-92B41113303E}"/>
              </a:ext>
            </a:extLst>
          </p:cNvPr>
          <p:cNvPicPr>
            <a:picLocks noChangeAspect="1"/>
          </p:cNvPicPr>
          <p:nvPr/>
        </p:nvPicPr>
        <p:blipFill>
          <a:blip r:embed="rId4"/>
          <a:stretch>
            <a:fillRect/>
          </a:stretch>
        </p:blipFill>
        <p:spPr>
          <a:xfrm>
            <a:off x="2724775" y="913190"/>
            <a:ext cx="6848475" cy="57531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32142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F4C53-0E11-EE66-69DC-B0554AF3CC3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70D1BD76-1D52-1409-F9A8-76BD84B1A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7501FDE9-D159-6AF4-33E1-909A8F40F93C}"/>
              </a:ext>
            </a:extLst>
          </p:cNvPr>
          <p:cNvPicPr>
            <a:picLocks noChangeAspect="1"/>
          </p:cNvPicPr>
          <p:nvPr/>
        </p:nvPicPr>
        <p:blipFill>
          <a:blip r:embed="rId4"/>
          <a:stretch>
            <a:fillRect/>
          </a:stretch>
        </p:blipFill>
        <p:spPr>
          <a:xfrm>
            <a:off x="342901" y="1259602"/>
            <a:ext cx="10873939" cy="4775437"/>
          </a:xfrm>
          <a:prstGeom prst="rect">
            <a:avLst/>
          </a:prstGeom>
          <a:ln>
            <a:noFill/>
          </a:ln>
          <a:effectLst>
            <a:outerShdw blurRad="190500" algn="tl" rotWithShape="0">
              <a:srgbClr val="000000">
                <a:alpha val="70000"/>
              </a:srgbClr>
            </a:outerShdw>
          </a:effectLst>
        </p:spPr>
      </p:pic>
      <p:sp>
        <p:nvSpPr>
          <p:cNvPr id="5" name="תיבת טקסט 4">
            <a:extLst>
              <a:ext uri="{FF2B5EF4-FFF2-40B4-BE49-F238E27FC236}">
                <a16:creationId xmlns:a16="http://schemas.microsoft.com/office/drawing/2014/main" id="{9470C935-AAE8-9427-5EB7-38768DBE0B5C}"/>
              </a:ext>
            </a:extLst>
          </p:cNvPr>
          <p:cNvSpPr txBox="1"/>
          <p:nvPr/>
        </p:nvSpPr>
        <p:spPr>
          <a:xfrm>
            <a:off x="541538" y="6347534"/>
            <a:ext cx="1624613" cy="369332"/>
          </a:xfrm>
          <a:prstGeom prst="rect">
            <a:avLst/>
          </a:prstGeom>
          <a:noFill/>
        </p:spPr>
        <p:txBody>
          <a:bodyPr wrap="square" rtlCol="1">
            <a:spAutoFit/>
          </a:bodyPr>
          <a:lstStyle/>
          <a:p>
            <a:r>
              <a:rPr lang="he-IL" b="1" dirty="0"/>
              <a:t>עמוד 204</a:t>
            </a:r>
          </a:p>
        </p:txBody>
      </p:sp>
    </p:spTree>
    <p:extLst>
      <p:ext uri="{BB962C8B-B14F-4D97-AF65-F5344CB8AC3E}">
        <p14:creationId xmlns:p14="http://schemas.microsoft.com/office/powerpoint/2010/main" val="2680051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8DE14-D3E8-754E-2D31-7FBF312469B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A8ABEEC5-A05B-6BD5-9FB7-885ABC71C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8138B7DF-54C7-0658-64D5-B4DB9C9C41A7}"/>
              </a:ext>
            </a:extLst>
          </p:cNvPr>
          <p:cNvSpPr txBox="1"/>
          <p:nvPr/>
        </p:nvSpPr>
        <p:spPr>
          <a:xfrm>
            <a:off x="4119135" y="6170092"/>
            <a:ext cx="5983550" cy="461665"/>
          </a:xfrm>
          <a:prstGeom prst="rect">
            <a:avLst/>
          </a:prstGeom>
          <a:noFill/>
        </p:spPr>
        <p:txBody>
          <a:bodyPr wrap="square" rtlCol="1">
            <a:spAutoFit/>
          </a:bodyPr>
          <a:lstStyle/>
          <a:p>
            <a:r>
              <a:rPr lang="he-IL" sz="2400" dirty="0">
                <a:latin typeface="David" panose="020E0502060401010101" pitchFamily="34" charset="-79"/>
                <a:cs typeface="David" panose="020E0502060401010101" pitchFamily="34" charset="-79"/>
              </a:rPr>
              <a:t>בצעו חלקים א-ו בעמודים 205 -207.</a:t>
            </a:r>
          </a:p>
        </p:txBody>
      </p:sp>
      <p:pic>
        <p:nvPicPr>
          <p:cNvPr id="6" name="תמונה 5">
            <a:extLst>
              <a:ext uri="{FF2B5EF4-FFF2-40B4-BE49-F238E27FC236}">
                <a16:creationId xmlns:a16="http://schemas.microsoft.com/office/drawing/2014/main" id="{0C199736-8C68-AC3F-B99C-C29DFEE139D3}"/>
              </a:ext>
            </a:extLst>
          </p:cNvPr>
          <p:cNvPicPr>
            <a:picLocks noChangeAspect="1"/>
          </p:cNvPicPr>
          <p:nvPr/>
        </p:nvPicPr>
        <p:blipFill>
          <a:blip r:embed="rId4"/>
          <a:stretch>
            <a:fillRect/>
          </a:stretch>
        </p:blipFill>
        <p:spPr>
          <a:xfrm>
            <a:off x="673307" y="886879"/>
            <a:ext cx="10552251" cy="50842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25056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F9909259-19A7-6A6E-1B41-914BA95DC42F}"/>
              </a:ext>
            </a:extLst>
          </p:cNvPr>
          <p:cNvSpPr txBox="1"/>
          <p:nvPr/>
        </p:nvSpPr>
        <p:spPr>
          <a:xfrm>
            <a:off x="226933" y="6537667"/>
            <a:ext cx="1111415" cy="369332"/>
          </a:xfrm>
          <a:prstGeom prst="rect">
            <a:avLst/>
          </a:prstGeom>
          <a:noFill/>
        </p:spPr>
        <p:txBody>
          <a:bodyPr wrap="square" rtlCol="1">
            <a:spAutoFit/>
          </a:bodyPr>
          <a:lstStyle/>
          <a:p>
            <a:r>
              <a:rPr lang="he-IL" b="1" dirty="0"/>
              <a:t>עמוד 205</a:t>
            </a:r>
          </a:p>
        </p:txBody>
      </p:sp>
      <p:pic>
        <p:nvPicPr>
          <p:cNvPr id="3" name="תמונה 2">
            <a:extLst>
              <a:ext uri="{FF2B5EF4-FFF2-40B4-BE49-F238E27FC236}">
                <a16:creationId xmlns:a16="http://schemas.microsoft.com/office/drawing/2014/main" id="{271363EB-F68A-7F3E-9AD9-DBE4B4D98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Picture 5">
            <a:extLst>
              <a:ext uri="{FF2B5EF4-FFF2-40B4-BE49-F238E27FC236}">
                <a16:creationId xmlns:a16="http://schemas.microsoft.com/office/drawing/2014/main" id="{E8CF9BA1-10B2-17D7-008A-A0DEA02031D8}"/>
              </a:ext>
            </a:extLst>
          </p:cNvPr>
          <p:cNvPicPr>
            <a:picLocks noChangeAspect="1"/>
          </p:cNvPicPr>
          <p:nvPr/>
        </p:nvPicPr>
        <p:blipFill>
          <a:blip r:embed="rId4"/>
          <a:stretch>
            <a:fillRect/>
          </a:stretch>
        </p:blipFill>
        <p:spPr>
          <a:xfrm>
            <a:off x="413544" y="1540811"/>
            <a:ext cx="11364911" cy="4143953"/>
          </a:xfrm>
          <a:prstGeom prst="rect">
            <a:avLst/>
          </a:prstGeom>
        </p:spPr>
      </p:pic>
    </p:spTree>
    <p:extLst>
      <p:ext uri="{BB962C8B-B14F-4D97-AF65-F5344CB8AC3E}">
        <p14:creationId xmlns:p14="http://schemas.microsoft.com/office/powerpoint/2010/main" val="1936724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5877EC34-7F1C-7757-EF4B-21167B7ACC90}"/>
              </a:ext>
            </a:extLst>
          </p:cNvPr>
          <p:cNvPicPr>
            <a:picLocks noChangeAspect="1"/>
          </p:cNvPicPr>
          <p:nvPr/>
        </p:nvPicPr>
        <p:blipFill>
          <a:blip r:embed="rId3"/>
          <a:stretch>
            <a:fillRect/>
          </a:stretch>
        </p:blipFill>
        <p:spPr>
          <a:xfrm>
            <a:off x="4011930" y="1269365"/>
            <a:ext cx="7317263" cy="4714875"/>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2DB91FCE-DA0D-39EA-FB72-CF90D4085545}"/>
              </a:ext>
            </a:extLst>
          </p:cNvPr>
          <p:cNvSpPr txBox="1"/>
          <p:nvPr/>
        </p:nvSpPr>
        <p:spPr>
          <a:xfrm>
            <a:off x="226933" y="6537667"/>
            <a:ext cx="1111415" cy="369332"/>
          </a:xfrm>
          <a:prstGeom prst="rect">
            <a:avLst/>
          </a:prstGeom>
          <a:noFill/>
        </p:spPr>
        <p:txBody>
          <a:bodyPr wrap="square" rtlCol="1">
            <a:spAutoFit/>
          </a:bodyPr>
          <a:lstStyle/>
          <a:p>
            <a:r>
              <a:rPr lang="he-IL" b="1" dirty="0"/>
              <a:t>עמוד 205</a:t>
            </a:r>
          </a:p>
        </p:txBody>
      </p:sp>
      <p:pic>
        <p:nvPicPr>
          <p:cNvPr id="4" name="תמונה 3">
            <a:extLst>
              <a:ext uri="{FF2B5EF4-FFF2-40B4-BE49-F238E27FC236}">
                <a16:creationId xmlns:a16="http://schemas.microsoft.com/office/drawing/2014/main" id="{9D2667B7-4EB5-EB8A-537D-33CE43552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921AA46D-DF5D-4303-44CF-9E0D08E5E9F6}"/>
              </a:ext>
            </a:extLst>
          </p:cNvPr>
          <p:cNvPicPr>
            <a:picLocks noChangeAspect="1"/>
          </p:cNvPicPr>
          <p:nvPr/>
        </p:nvPicPr>
        <p:blipFill>
          <a:blip r:embed="rId5"/>
          <a:stretch>
            <a:fillRect/>
          </a:stretch>
        </p:blipFill>
        <p:spPr>
          <a:xfrm>
            <a:off x="951575" y="3131288"/>
            <a:ext cx="2581275" cy="2933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21907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A15459C-49A5-C7A6-C37F-1DD16B4E977D}"/>
              </a:ext>
            </a:extLst>
          </p:cNvPr>
          <p:cNvPicPr>
            <a:picLocks noChangeAspect="1"/>
          </p:cNvPicPr>
          <p:nvPr/>
        </p:nvPicPr>
        <p:blipFill>
          <a:blip r:embed="rId3"/>
          <a:stretch>
            <a:fillRect/>
          </a:stretch>
        </p:blipFill>
        <p:spPr>
          <a:xfrm>
            <a:off x="3512676" y="1989178"/>
            <a:ext cx="8016658" cy="2226632"/>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6F0E5BDC-DE04-7F05-E74A-BAFA1CB8ABB2}"/>
              </a:ext>
            </a:extLst>
          </p:cNvPr>
          <p:cNvSpPr txBox="1"/>
          <p:nvPr/>
        </p:nvSpPr>
        <p:spPr>
          <a:xfrm>
            <a:off x="226933" y="6537667"/>
            <a:ext cx="1111415" cy="369332"/>
          </a:xfrm>
          <a:prstGeom prst="rect">
            <a:avLst/>
          </a:prstGeom>
          <a:noFill/>
        </p:spPr>
        <p:txBody>
          <a:bodyPr wrap="square" rtlCol="1">
            <a:spAutoFit/>
          </a:bodyPr>
          <a:lstStyle/>
          <a:p>
            <a:r>
              <a:rPr lang="he-IL" b="1" dirty="0"/>
              <a:t>עמוד 206</a:t>
            </a:r>
          </a:p>
        </p:txBody>
      </p:sp>
      <p:pic>
        <p:nvPicPr>
          <p:cNvPr id="4" name="תמונה 3">
            <a:extLst>
              <a:ext uri="{FF2B5EF4-FFF2-40B4-BE49-F238E27FC236}">
                <a16:creationId xmlns:a16="http://schemas.microsoft.com/office/drawing/2014/main" id="{9E434917-13E0-87E2-06A9-C80590DE50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5F2EB096-6E10-7CB9-6C06-FBCCB9D81F3D}"/>
              </a:ext>
            </a:extLst>
          </p:cNvPr>
          <p:cNvPicPr>
            <a:picLocks noChangeAspect="1"/>
          </p:cNvPicPr>
          <p:nvPr/>
        </p:nvPicPr>
        <p:blipFill>
          <a:blip r:embed="rId5"/>
          <a:stretch>
            <a:fillRect/>
          </a:stretch>
        </p:blipFill>
        <p:spPr>
          <a:xfrm>
            <a:off x="337810" y="1635644"/>
            <a:ext cx="2642230" cy="2933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75886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02BE3-BFAE-719E-19FA-BE3D09B29D5C}"/>
            </a:ext>
          </a:extLst>
        </p:cNvPr>
        <p:cNvGrpSpPr/>
        <p:nvPr/>
      </p:nvGrpSpPr>
      <p:grpSpPr>
        <a:xfrm>
          <a:off x="0" y="0"/>
          <a:ext cx="0" cy="0"/>
          <a:chOff x="0" y="0"/>
          <a:chExt cx="0" cy="0"/>
        </a:xfrm>
      </p:grpSpPr>
      <p:sp>
        <p:nvSpPr>
          <p:cNvPr id="2" name="תיבת טקסט 1">
            <a:extLst>
              <a:ext uri="{FF2B5EF4-FFF2-40B4-BE49-F238E27FC236}">
                <a16:creationId xmlns:a16="http://schemas.microsoft.com/office/drawing/2014/main" id="{3C048523-5AB6-23AB-1167-879D7883C3F3}"/>
              </a:ext>
            </a:extLst>
          </p:cNvPr>
          <p:cNvSpPr txBox="1"/>
          <p:nvPr/>
        </p:nvSpPr>
        <p:spPr>
          <a:xfrm>
            <a:off x="226933" y="6537667"/>
            <a:ext cx="1111415" cy="369332"/>
          </a:xfrm>
          <a:prstGeom prst="rect">
            <a:avLst/>
          </a:prstGeom>
          <a:noFill/>
        </p:spPr>
        <p:txBody>
          <a:bodyPr wrap="square" rtlCol="1">
            <a:spAutoFit/>
          </a:bodyPr>
          <a:lstStyle/>
          <a:p>
            <a:r>
              <a:rPr lang="he-IL" b="1" dirty="0"/>
              <a:t>עמוד 206</a:t>
            </a:r>
          </a:p>
        </p:txBody>
      </p:sp>
      <p:pic>
        <p:nvPicPr>
          <p:cNvPr id="5" name="תמונה 4">
            <a:extLst>
              <a:ext uri="{FF2B5EF4-FFF2-40B4-BE49-F238E27FC236}">
                <a16:creationId xmlns:a16="http://schemas.microsoft.com/office/drawing/2014/main" id="{A5362826-562D-4F4A-A9B7-AFB6806A61DA}"/>
              </a:ext>
            </a:extLst>
          </p:cNvPr>
          <p:cNvPicPr>
            <a:picLocks noChangeAspect="1"/>
          </p:cNvPicPr>
          <p:nvPr/>
        </p:nvPicPr>
        <p:blipFill>
          <a:blip r:embed="rId3"/>
          <a:stretch>
            <a:fillRect/>
          </a:stretch>
        </p:blipFill>
        <p:spPr>
          <a:xfrm>
            <a:off x="3994707" y="1103253"/>
            <a:ext cx="7415409" cy="5259447"/>
          </a:xfrm>
          <a:prstGeom prst="rect">
            <a:avLst/>
          </a:prstGeom>
        </p:spPr>
      </p:pic>
      <p:pic>
        <p:nvPicPr>
          <p:cNvPr id="7" name="תמונה 6">
            <a:extLst>
              <a:ext uri="{FF2B5EF4-FFF2-40B4-BE49-F238E27FC236}">
                <a16:creationId xmlns:a16="http://schemas.microsoft.com/office/drawing/2014/main" id="{65DF2106-40BE-21FA-312C-DB78D32BA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4A9C977A-48BC-F487-6C8C-E3A69B9CEAF1}"/>
              </a:ext>
            </a:extLst>
          </p:cNvPr>
          <p:cNvPicPr>
            <a:picLocks noChangeAspect="1"/>
          </p:cNvPicPr>
          <p:nvPr/>
        </p:nvPicPr>
        <p:blipFill>
          <a:blip r:embed="rId5"/>
          <a:stretch>
            <a:fillRect/>
          </a:stretch>
        </p:blipFill>
        <p:spPr>
          <a:xfrm>
            <a:off x="781884" y="2266126"/>
            <a:ext cx="2581275" cy="2933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7217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F262E42-0A87-FF7F-DEED-80C950CB65A4}"/>
              </a:ext>
            </a:extLst>
          </p:cNvPr>
          <p:cNvPicPr>
            <a:picLocks noChangeAspect="1"/>
          </p:cNvPicPr>
          <p:nvPr/>
        </p:nvPicPr>
        <p:blipFill>
          <a:blip r:embed="rId3"/>
          <a:stretch>
            <a:fillRect/>
          </a:stretch>
        </p:blipFill>
        <p:spPr>
          <a:xfrm>
            <a:off x="4549141" y="1891431"/>
            <a:ext cx="6752716" cy="2646579"/>
          </a:xfrm>
          <a:prstGeom prst="rect">
            <a:avLst/>
          </a:prstGeom>
        </p:spPr>
      </p:pic>
      <p:pic>
        <p:nvPicPr>
          <p:cNvPr id="7" name="תמונה 6">
            <a:extLst>
              <a:ext uri="{FF2B5EF4-FFF2-40B4-BE49-F238E27FC236}">
                <a16:creationId xmlns:a16="http://schemas.microsoft.com/office/drawing/2014/main" id="{EC6BE789-7FBC-57AE-B01C-B37332799EF8}"/>
              </a:ext>
            </a:extLst>
          </p:cNvPr>
          <p:cNvPicPr>
            <a:picLocks noChangeAspect="1"/>
          </p:cNvPicPr>
          <p:nvPr/>
        </p:nvPicPr>
        <p:blipFill>
          <a:blip r:embed="rId4"/>
          <a:stretch>
            <a:fillRect/>
          </a:stretch>
        </p:blipFill>
        <p:spPr>
          <a:xfrm>
            <a:off x="6096000" y="576491"/>
            <a:ext cx="3143250" cy="589813"/>
          </a:xfrm>
          <a:prstGeom prst="rect">
            <a:avLst/>
          </a:prstGeom>
        </p:spPr>
      </p:pic>
      <p:sp>
        <p:nvSpPr>
          <p:cNvPr id="8" name="תיבת טקסט 7">
            <a:extLst>
              <a:ext uri="{FF2B5EF4-FFF2-40B4-BE49-F238E27FC236}">
                <a16:creationId xmlns:a16="http://schemas.microsoft.com/office/drawing/2014/main" id="{7F212478-AAA0-DE20-4721-04FEB4EFB42D}"/>
              </a:ext>
            </a:extLst>
          </p:cNvPr>
          <p:cNvSpPr txBox="1"/>
          <p:nvPr/>
        </p:nvSpPr>
        <p:spPr>
          <a:xfrm>
            <a:off x="4346534" y="640564"/>
            <a:ext cx="1580758" cy="461665"/>
          </a:xfrm>
          <a:prstGeom prst="rect">
            <a:avLst/>
          </a:prstGeom>
          <a:noFill/>
        </p:spPr>
        <p:txBody>
          <a:bodyPr wrap="square" rtlCol="1">
            <a:spAutoFit/>
          </a:bodyPr>
          <a:lstStyle/>
          <a:p>
            <a:r>
              <a:rPr lang="he-IL" sz="2400" b="1" dirty="0"/>
              <a:t>המשך</a:t>
            </a:r>
          </a:p>
        </p:txBody>
      </p:sp>
      <p:sp>
        <p:nvSpPr>
          <p:cNvPr id="9" name="תיבת טקסט 8">
            <a:extLst>
              <a:ext uri="{FF2B5EF4-FFF2-40B4-BE49-F238E27FC236}">
                <a16:creationId xmlns:a16="http://schemas.microsoft.com/office/drawing/2014/main" id="{AD6750DB-931D-6175-27DD-391229E5217B}"/>
              </a:ext>
            </a:extLst>
          </p:cNvPr>
          <p:cNvSpPr txBox="1"/>
          <p:nvPr/>
        </p:nvSpPr>
        <p:spPr>
          <a:xfrm>
            <a:off x="226933" y="6537667"/>
            <a:ext cx="1111415" cy="369332"/>
          </a:xfrm>
          <a:prstGeom prst="rect">
            <a:avLst/>
          </a:prstGeom>
          <a:noFill/>
        </p:spPr>
        <p:txBody>
          <a:bodyPr wrap="square" rtlCol="1">
            <a:spAutoFit/>
          </a:bodyPr>
          <a:lstStyle/>
          <a:p>
            <a:r>
              <a:rPr lang="he-IL" b="1" dirty="0"/>
              <a:t>עמוד 206</a:t>
            </a:r>
          </a:p>
        </p:txBody>
      </p:sp>
      <p:pic>
        <p:nvPicPr>
          <p:cNvPr id="10" name="תמונה 9">
            <a:extLst>
              <a:ext uri="{FF2B5EF4-FFF2-40B4-BE49-F238E27FC236}">
                <a16:creationId xmlns:a16="http://schemas.microsoft.com/office/drawing/2014/main" id="{F4D66E4A-2B29-3A4C-3A10-B22CC5F3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 name="תמונה 1">
            <a:extLst>
              <a:ext uri="{FF2B5EF4-FFF2-40B4-BE49-F238E27FC236}">
                <a16:creationId xmlns:a16="http://schemas.microsoft.com/office/drawing/2014/main" id="{7209A868-97F8-6043-35EB-87263B9D3E76}"/>
              </a:ext>
            </a:extLst>
          </p:cNvPr>
          <p:cNvPicPr>
            <a:picLocks noChangeAspect="1"/>
          </p:cNvPicPr>
          <p:nvPr/>
        </p:nvPicPr>
        <p:blipFill>
          <a:blip r:embed="rId6"/>
          <a:stretch>
            <a:fillRect/>
          </a:stretch>
        </p:blipFill>
        <p:spPr>
          <a:xfrm>
            <a:off x="890144" y="1891431"/>
            <a:ext cx="2581275" cy="2933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87122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3611C-1A13-222D-BDD7-FEC7C2EDA6C1}"/>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034920C6-D972-7857-93F4-E4E02ADC9AA0}"/>
              </a:ext>
            </a:extLst>
          </p:cNvPr>
          <p:cNvPicPr>
            <a:picLocks noChangeAspect="1"/>
          </p:cNvPicPr>
          <p:nvPr/>
        </p:nvPicPr>
        <p:blipFill>
          <a:blip r:embed="rId3"/>
          <a:stretch>
            <a:fillRect/>
          </a:stretch>
        </p:blipFill>
        <p:spPr>
          <a:xfrm>
            <a:off x="3920490" y="1753174"/>
            <a:ext cx="7161133" cy="2592888"/>
          </a:xfrm>
          <a:prstGeom prst="rect">
            <a:avLst/>
          </a:prstGeom>
        </p:spPr>
      </p:pic>
      <p:pic>
        <p:nvPicPr>
          <p:cNvPr id="6" name="תמונה 5">
            <a:extLst>
              <a:ext uri="{FF2B5EF4-FFF2-40B4-BE49-F238E27FC236}">
                <a16:creationId xmlns:a16="http://schemas.microsoft.com/office/drawing/2014/main" id="{CDE5A61E-4D40-877D-D96D-54F6C4FE44C7}"/>
              </a:ext>
            </a:extLst>
          </p:cNvPr>
          <p:cNvPicPr>
            <a:picLocks noChangeAspect="1"/>
          </p:cNvPicPr>
          <p:nvPr/>
        </p:nvPicPr>
        <p:blipFill>
          <a:blip r:embed="rId4"/>
          <a:stretch>
            <a:fillRect/>
          </a:stretch>
        </p:blipFill>
        <p:spPr>
          <a:xfrm>
            <a:off x="7974382" y="765858"/>
            <a:ext cx="3170781" cy="517548"/>
          </a:xfrm>
          <a:prstGeom prst="rect">
            <a:avLst/>
          </a:prstGeom>
        </p:spPr>
      </p:pic>
      <p:sp>
        <p:nvSpPr>
          <p:cNvPr id="7" name="תיבת טקסט 6">
            <a:extLst>
              <a:ext uri="{FF2B5EF4-FFF2-40B4-BE49-F238E27FC236}">
                <a16:creationId xmlns:a16="http://schemas.microsoft.com/office/drawing/2014/main" id="{39B65997-CDF8-C201-2203-FD5F736AE0CD}"/>
              </a:ext>
            </a:extLst>
          </p:cNvPr>
          <p:cNvSpPr txBox="1"/>
          <p:nvPr/>
        </p:nvSpPr>
        <p:spPr>
          <a:xfrm>
            <a:off x="3807915" y="697477"/>
            <a:ext cx="1580758" cy="461665"/>
          </a:xfrm>
          <a:prstGeom prst="rect">
            <a:avLst/>
          </a:prstGeom>
          <a:noFill/>
        </p:spPr>
        <p:txBody>
          <a:bodyPr wrap="square" rtlCol="1">
            <a:spAutoFit/>
          </a:bodyPr>
          <a:lstStyle/>
          <a:p>
            <a:r>
              <a:rPr lang="he-IL" sz="2400" b="1" dirty="0"/>
              <a:t>המשך</a:t>
            </a:r>
          </a:p>
        </p:txBody>
      </p:sp>
      <p:sp>
        <p:nvSpPr>
          <p:cNvPr id="8" name="תיבת טקסט 7">
            <a:extLst>
              <a:ext uri="{FF2B5EF4-FFF2-40B4-BE49-F238E27FC236}">
                <a16:creationId xmlns:a16="http://schemas.microsoft.com/office/drawing/2014/main" id="{05D76BCB-42D1-ED78-832C-FD720F13E665}"/>
              </a:ext>
            </a:extLst>
          </p:cNvPr>
          <p:cNvSpPr txBox="1"/>
          <p:nvPr/>
        </p:nvSpPr>
        <p:spPr>
          <a:xfrm>
            <a:off x="226933" y="6537667"/>
            <a:ext cx="1111415" cy="369332"/>
          </a:xfrm>
          <a:prstGeom prst="rect">
            <a:avLst/>
          </a:prstGeom>
          <a:noFill/>
        </p:spPr>
        <p:txBody>
          <a:bodyPr wrap="square" rtlCol="1">
            <a:spAutoFit/>
          </a:bodyPr>
          <a:lstStyle/>
          <a:p>
            <a:r>
              <a:rPr lang="he-IL" b="1" dirty="0"/>
              <a:t>עמוד 206</a:t>
            </a:r>
          </a:p>
        </p:txBody>
      </p:sp>
      <p:pic>
        <p:nvPicPr>
          <p:cNvPr id="9" name="תמונה 8">
            <a:extLst>
              <a:ext uri="{FF2B5EF4-FFF2-40B4-BE49-F238E27FC236}">
                <a16:creationId xmlns:a16="http://schemas.microsoft.com/office/drawing/2014/main" id="{3719CFA8-F66A-DC5E-E93D-E288FAEF6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 name="תמונה 1">
            <a:extLst>
              <a:ext uri="{FF2B5EF4-FFF2-40B4-BE49-F238E27FC236}">
                <a16:creationId xmlns:a16="http://schemas.microsoft.com/office/drawing/2014/main" id="{53AA9068-E372-5971-E716-517458798FB2}"/>
              </a:ext>
            </a:extLst>
          </p:cNvPr>
          <p:cNvPicPr>
            <a:picLocks noChangeAspect="1"/>
          </p:cNvPicPr>
          <p:nvPr/>
        </p:nvPicPr>
        <p:blipFill>
          <a:blip r:embed="rId6"/>
          <a:stretch>
            <a:fillRect/>
          </a:stretch>
        </p:blipFill>
        <p:spPr>
          <a:xfrm>
            <a:off x="226933" y="3265585"/>
            <a:ext cx="2581275" cy="2933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34593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80AF8-0C1A-A76D-DC32-CC2F2D1DB537}"/>
            </a:ext>
          </a:extLst>
        </p:cNvPr>
        <p:cNvGrpSpPr/>
        <p:nvPr/>
      </p:nvGrpSpPr>
      <p:grpSpPr>
        <a:xfrm>
          <a:off x="0" y="0"/>
          <a:ext cx="0" cy="0"/>
          <a:chOff x="0" y="0"/>
          <a:chExt cx="0" cy="0"/>
        </a:xfrm>
      </p:grpSpPr>
      <p:sp>
        <p:nvSpPr>
          <p:cNvPr id="2" name="תיבת טקסט 1">
            <a:extLst>
              <a:ext uri="{FF2B5EF4-FFF2-40B4-BE49-F238E27FC236}">
                <a16:creationId xmlns:a16="http://schemas.microsoft.com/office/drawing/2014/main" id="{700CB5AD-B02D-62DE-E170-DA359536A38E}"/>
              </a:ext>
            </a:extLst>
          </p:cNvPr>
          <p:cNvSpPr txBox="1"/>
          <p:nvPr/>
        </p:nvSpPr>
        <p:spPr>
          <a:xfrm>
            <a:off x="126725" y="6554523"/>
            <a:ext cx="1111415" cy="369332"/>
          </a:xfrm>
          <a:prstGeom prst="rect">
            <a:avLst/>
          </a:prstGeom>
          <a:noFill/>
        </p:spPr>
        <p:txBody>
          <a:bodyPr wrap="square" rtlCol="1">
            <a:spAutoFit/>
          </a:bodyPr>
          <a:lstStyle/>
          <a:p>
            <a:r>
              <a:rPr lang="he-IL" b="1" dirty="0"/>
              <a:t>עמוד 206</a:t>
            </a:r>
          </a:p>
        </p:txBody>
      </p:sp>
      <p:pic>
        <p:nvPicPr>
          <p:cNvPr id="4" name="תמונה 3">
            <a:extLst>
              <a:ext uri="{FF2B5EF4-FFF2-40B4-BE49-F238E27FC236}">
                <a16:creationId xmlns:a16="http://schemas.microsoft.com/office/drawing/2014/main" id="{1C6CA6BE-F1DB-A18F-30DF-2EB8A7E20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 name="תמונה 9">
            <a:extLst>
              <a:ext uri="{FF2B5EF4-FFF2-40B4-BE49-F238E27FC236}">
                <a16:creationId xmlns:a16="http://schemas.microsoft.com/office/drawing/2014/main" id="{268976A1-08D7-71D3-19A3-8967D3681BA5}"/>
              </a:ext>
            </a:extLst>
          </p:cNvPr>
          <p:cNvPicPr>
            <a:picLocks noChangeAspect="1"/>
          </p:cNvPicPr>
          <p:nvPr/>
        </p:nvPicPr>
        <p:blipFill>
          <a:blip r:embed="rId4"/>
          <a:stretch>
            <a:fillRect/>
          </a:stretch>
        </p:blipFill>
        <p:spPr>
          <a:xfrm>
            <a:off x="3135222" y="2650330"/>
            <a:ext cx="8610600" cy="3209925"/>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E23E90F5-ED57-9F9A-76C6-FAC2727A319A}"/>
              </a:ext>
            </a:extLst>
          </p:cNvPr>
          <p:cNvPicPr>
            <a:picLocks noChangeAspect="1"/>
          </p:cNvPicPr>
          <p:nvPr/>
        </p:nvPicPr>
        <p:blipFill>
          <a:blip r:embed="rId5"/>
          <a:stretch>
            <a:fillRect/>
          </a:stretch>
        </p:blipFill>
        <p:spPr>
          <a:xfrm>
            <a:off x="0" y="2503170"/>
            <a:ext cx="2581275" cy="2933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40728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D29B5-8CB6-9F55-09B3-1EF27065B475}"/>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6547734E-16DD-7CF1-B462-4659022C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6" name="תיבת טקסט 5">
            <a:extLst>
              <a:ext uri="{FF2B5EF4-FFF2-40B4-BE49-F238E27FC236}">
                <a16:creationId xmlns:a16="http://schemas.microsoft.com/office/drawing/2014/main" id="{880F18C3-E895-F0A4-99A4-29FB4B8B8651}"/>
              </a:ext>
            </a:extLst>
          </p:cNvPr>
          <p:cNvSpPr txBox="1"/>
          <p:nvPr/>
        </p:nvSpPr>
        <p:spPr>
          <a:xfrm>
            <a:off x="4911571" y="156574"/>
            <a:ext cx="7162060" cy="707886"/>
          </a:xfrm>
          <a:prstGeom prst="rect">
            <a:avLst/>
          </a:prstGeom>
          <a:noFill/>
        </p:spPr>
        <p:txBody>
          <a:bodyPr wrap="square">
            <a:spAutoFit/>
          </a:bodyPr>
          <a:lstStyle/>
          <a:p>
            <a:r>
              <a:rPr lang="he-IL" sz="4000" b="1" i="0" u="none" strike="noStrike" baseline="0" dirty="0">
                <a:solidFill>
                  <a:srgbClr val="1E9BA7"/>
                </a:solidFill>
                <a:latin typeface="MFPronto-Bold"/>
              </a:rPr>
              <a:t>חקר החלל – מסע אל הלא נודע</a:t>
            </a:r>
            <a:endParaRPr lang="he-IL" sz="4000" dirty="0"/>
          </a:p>
        </p:txBody>
      </p:sp>
      <p:pic>
        <p:nvPicPr>
          <p:cNvPr id="14" name="תמונה 13">
            <a:extLst>
              <a:ext uri="{FF2B5EF4-FFF2-40B4-BE49-F238E27FC236}">
                <a16:creationId xmlns:a16="http://schemas.microsoft.com/office/drawing/2014/main" id="{99BBCAC9-50F5-7416-C743-F9E44BB42ABD}"/>
              </a:ext>
            </a:extLst>
          </p:cNvPr>
          <p:cNvPicPr>
            <a:picLocks noChangeAspect="1"/>
          </p:cNvPicPr>
          <p:nvPr/>
        </p:nvPicPr>
        <p:blipFill>
          <a:blip r:embed="rId4"/>
          <a:stretch>
            <a:fillRect/>
          </a:stretch>
        </p:blipFill>
        <p:spPr>
          <a:xfrm>
            <a:off x="6634716" y="1010092"/>
            <a:ext cx="4944139" cy="5370853"/>
          </a:xfrm>
          <a:prstGeom prst="rect">
            <a:avLst/>
          </a:prstGeom>
          <a:ln>
            <a:noFill/>
          </a:ln>
          <a:effectLst>
            <a:outerShdw blurRad="190500" algn="tl" rotWithShape="0">
              <a:srgbClr val="000000">
                <a:alpha val="70000"/>
              </a:srgbClr>
            </a:outerShdw>
          </a:effectLst>
        </p:spPr>
      </p:pic>
      <p:sp>
        <p:nvSpPr>
          <p:cNvPr id="17" name="תיבת טקסט 16">
            <a:extLst>
              <a:ext uri="{FF2B5EF4-FFF2-40B4-BE49-F238E27FC236}">
                <a16:creationId xmlns:a16="http://schemas.microsoft.com/office/drawing/2014/main" id="{E8C42EF4-79A6-8780-2D6F-57ADE5DD3440}"/>
              </a:ext>
            </a:extLst>
          </p:cNvPr>
          <p:cNvSpPr txBox="1"/>
          <p:nvPr/>
        </p:nvSpPr>
        <p:spPr>
          <a:xfrm>
            <a:off x="8738393" y="6380945"/>
            <a:ext cx="1240654" cy="369332"/>
          </a:xfrm>
          <a:prstGeom prst="rect">
            <a:avLst/>
          </a:prstGeom>
          <a:noFill/>
        </p:spPr>
        <p:txBody>
          <a:bodyPr wrap="square">
            <a:spAutoFit/>
          </a:bodyPr>
          <a:lstStyle/>
          <a:p>
            <a:r>
              <a:rPr lang="he-IL" sz="1800" b="1" i="0" u="none" strike="noStrike" baseline="0" dirty="0">
                <a:latin typeface="David" panose="020E0502060401010101" pitchFamily="34" charset="-79"/>
                <a:cs typeface="David" panose="020E0502060401010101" pitchFamily="34" charset="-79"/>
              </a:rPr>
              <a:t>תחנת חלל</a:t>
            </a:r>
            <a:endParaRPr lang="he-IL" dirty="0">
              <a:latin typeface="David" panose="020E0502060401010101" pitchFamily="34" charset="-79"/>
              <a:cs typeface="David" panose="020E0502060401010101" pitchFamily="34" charset="-79"/>
            </a:endParaRPr>
          </a:p>
        </p:txBody>
      </p:sp>
      <p:sp>
        <p:nvSpPr>
          <p:cNvPr id="19" name="תיבת טקסט 18">
            <a:extLst>
              <a:ext uri="{FF2B5EF4-FFF2-40B4-BE49-F238E27FC236}">
                <a16:creationId xmlns:a16="http://schemas.microsoft.com/office/drawing/2014/main" id="{C74537DB-0EC1-C131-1546-4F681C6F5E65}"/>
              </a:ext>
            </a:extLst>
          </p:cNvPr>
          <p:cNvSpPr txBox="1"/>
          <p:nvPr/>
        </p:nvSpPr>
        <p:spPr>
          <a:xfrm>
            <a:off x="742672" y="6479306"/>
            <a:ext cx="3964206" cy="369332"/>
          </a:xfrm>
          <a:prstGeom prst="rect">
            <a:avLst/>
          </a:prstGeom>
          <a:noFill/>
        </p:spPr>
        <p:txBody>
          <a:bodyPr wrap="square">
            <a:spAutoFit/>
          </a:bodyPr>
          <a:lstStyle/>
          <a:p>
            <a:r>
              <a:rPr lang="he-IL" sz="1800" b="1" i="0" u="none" strike="noStrike" baseline="0" dirty="0">
                <a:latin typeface="David" panose="020E0502060401010101" pitchFamily="34" charset="-79"/>
                <a:cs typeface="David" panose="020E0502060401010101" pitchFamily="34" charset="-79"/>
              </a:rPr>
              <a:t>רכב חלל רובוטי על פני כוכב לכת מאדים</a:t>
            </a:r>
            <a:endParaRPr lang="he-IL" dirty="0">
              <a:latin typeface="David" panose="020E0502060401010101" pitchFamily="34" charset="-79"/>
              <a:cs typeface="David" panose="020E0502060401010101" pitchFamily="34" charset="-79"/>
            </a:endParaRPr>
          </a:p>
        </p:txBody>
      </p:sp>
      <p:pic>
        <p:nvPicPr>
          <p:cNvPr id="3" name="תמונה 2">
            <a:extLst>
              <a:ext uri="{FF2B5EF4-FFF2-40B4-BE49-F238E27FC236}">
                <a16:creationId xmlns:a16="http://schemas.microsoft.com/office/drawing/2014/main" id="{6255F951-90D9-6C59-9034-D0CA3E75DBBA}"/>
              </a:ext>
            </a:extLst>
          </p:cNvPr>
          <p:cNvPicPr>
            <a:picLocks noChangeAspect="1"/>
          </p:cNvPicPr>
          <p:nvPr/>
        </p:nvPicPr>
        <p:blipFill>
          <a:blip r:embed="rId5"/>
          <a:stretch>
            <a:fillRect/>
          </a:stretch>
        </p:blipFill>
        <p:spPr>
          <a:xfrm>
            <a:off x="713394" y="1010092"/>
            <a:ext cx="5240839" cy="5370853"/>
          </a:xfrm>
          <a:prstGeom prst="rect">
            <a:avLst/>
          </a:prstGeom>
          <a:ln>
            <a:noFill/>
          </a:ln>
          <a:effectLst>
            <a:outerShdw blurRad="190500" algn="tl" rotWithShape="0">
              <a:srgbClr val="000000">
                <a:alpha val="70000"/>
              </a:srgbClr>
            </a:outerShdw>
          </a:effectLst>
        </p:spPr>
      </p:pic>
      <p:sp>
        <p:nvSpPr>
          <p:cNvPr id="5" name="תיבת טקסט 4">
            <a:extLst>
              <a:ext uri="{FF2B5EF4-FFF2-40B4-BE49-F238E27FC236}">
                <a16:creationId xmlns:a16="http://schemas.microsoft.com/office/drawing/2014/main" id="{57BDDD91-6BF5-FA5A-664F-0AB679036F01}"/>
              </a:ext>
            </a:extLst>
          </p:cNvPr>
          <p:cNvSpPr txBox="1"/>
          <p:nvPr/>
        </p:nvSpPr>
        <p:spPr>
          <a:xfrm>
            <a:off x="0" y="6488668"/>
            <a:ext cx="1010092" cy="369332"/>
          </a:xfrm>
          <a:prstGeom prst="rect">
            <a:avLst/>
          </a:prstGeom>
          <a:noFill/>
        </p:spPr>
        <p:txBody>
          <a:bodyPr wrap="square">
            <a:spAutoFit/>
          </a:bodyPr>
          <a:lstStyle/>
          <a:p>
            <a:r>
              <a:rPr lang="he-IL" sz="1800" dirty="0">
                <a:latin typeface="David" panose="020E0502060401010101" pitchFamily="34" charset="-79"/>
                <a:cs typeface="David" panose="020E0502060401010101" pitchFamily="34" charset="-79"/>
              </a:rPr>
              <a:t>199-198</a:t>
            </a:r>
            <a:endParaRPr lang="he-IL" dirty="0"/>
          </a:p>
        </p:txBody>
      </p:sp>
    </p:spTree>
    <p:extLst>
      <p:ext uri="{BB962C8B-B14F-4D97-AF65-F5344CB8AC3E}">
        <p14:creationId xmlns:p14="http://schemas.microsoft.com/office/powerpoint/2010/main" val="3008546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9CC42-0C11-5C6B-07F4-439C1D28C09C}"/>
            </a:ext>
          </a:extLst>
        </p:cNvPr>
        <p:cNvGrpSpPr/>
        <p:nvPr/>
      </p:nvGrpSpPr>
      <p:grpSpPr>
        <a:xfrm>
          <a:off x="0" y="0"/>
          <a:ext cx="0" cy="0"/>
          <a:chOff x="0" y="0"/>
          <a:chExt cx="0" cy="0"/>
        </a:xfrm>
      </p:grpSpPr>
      <p:sp>
        <p:nvSpPr>
          <p:cNvPr id="2" name="תיבת טקסט 1">
            <a:extLst>
              <a:ext uri="{FF2B5EF4-FFF2-40B4-BE49-F238E27FC236}">
                <a16:creationId xmlns:a16="http://schemas.microsoft.com/office/drawing/2014/main" id="{7B0FF93E-AB94-2ABB-4BB4-0CE226B17A6E}"/>
              </a:ext>
            </a:extLst>
          </p:cNvPr>
          <p:cNvSpPr txBox="1"/>
          <p:nvPr/>
        </p:nvSpPr>
        <p:spPr>
          <a:xfrm>
            <a:off x="226933" y="6537667"/>
            <a:ext cx="1111415" cy="369332"/>
          </a:xfrm>
          <a:prstGeom prst="rect">
            <a:avLst/>
          </a:prstGeom>
          <a:noFill/>
        </p:spPr>
        <p:txBody>
          <a:bodyPr wrap="square" rtlCol="1">
            <a:spAutoFit/>
          </a:bodyPr>
          <a:lstStyle/>
          <a:p>
            <a:r>
              <a:rPr lang="he-IL" b="1" dirty="0"/>
              <a:t>עמוד 207</a:t>
            </a:r>
          </a:p>
        </p:txBody>
      </p:sp>
      <p:pic>
        <p:nvPicPr>
          <p:cNvPr id="4" name="תמונה 3">
            <a:extLst>
              <a:ext uri="{FF2B5EF4-FFF2-40B4-BE49-F238E27FC236}">
                <a16:creationId xmlns:a16="http://schemas.microsoft.com/office/drawing/2014/main" id="{646D9347-E3E0-91A2-1EF6-FCDD57F7F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Picture 4">
            <a:extLst>
              <a:ext uri="{FF2B5EF4-FFF2-40B4-BE49-F238E27FC236}">
                <a16:creationId xmlns:a16="http://schemas.microsoft.com/office/drawing/2014/main" id="{5D801A7E-6B19-B14F-10B2-53C2C9701EF6}"/>
              </a:ext>
            </a:extLst>
          </p:cNvPr>
          <p:cNvPicPr>
            <a:picLocks noChangeAspect="1"/>
          </p:cNvPicPr>
          <p:nvPr/>
        </p:nvPicPr>
        <p:blipFill>
          <a:blip r:embed="rId4"/>
          <a:stretch>
            <a:fillRect/>
          </a:stretch>
        </p:blipFill>
        <p:spPr>
          <a:xfrm>
            <a:off x="525780" y="1740955"/>
            <a:ext cx="11109960" cy="3740379"/>
          </a:xfrm>
          <a:prstGeom prst="rect">
            <a:avLst/>
          </a:prstGeom>
        </p:spPr>
      </p:pic>
    </p:spTree>
    <p:extLst>
      <p:ext uri="{BB962C8B-B14F-4D97-AF65-F5344CB8AC3E}">
        <p14:creationId xmlns:p14="http://schemas.microsoft.com/office/powerpoint/2010/main" val="708047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A4A97-870F-3FFE-1FE4-B22C31D5ED2F}"/>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0688B108-B153-0864-43AD-B7523FB26F0F}"/>
              </a:ext>
            </a:extLst>
          </p:cNvPr>
          <p:cNvPicPr>
            <a:picLocks noChangeAspect="1"/>
          </p:cNvPicPr>
          <p:nvPr/>
        </p:nvPicPr>
        <p:blipFill>
          <a:blip r:embed="rId3"/>
          <a:stretch>
            <a:fillRect/>
          </a:stretch>
        </p:blipFill>
        <p:spPr>
          <a:xfrm>
            <a:off x="724226" y="1479665"/>
            <a:ext cx="5371774" cy="4572000"/>
          </a:xfrm>
          <a:prstGeom prst="rect">
            <a:avLst/>
          </a:prstGeom>
          <a:ln>
            <a:noFill/>
          </a:ln>
          <a:effectLst>
            <a:outerShdw blurRad="190500" algn="tl" rotWithShape="0">
              <a:srgbClr val="000000">
                <a:alpha val="70000"/>
              </a:srgbClr>
            </a:outerShdw>
          </a:effectLst>
        </p:spPr>
      </p:pic>
      <p:sp>
        <p:nvSpPr>
          <p:cNvPr id="5" name="תיבת טקסט 4">
            <a:extLst>
              <a:ext uri="{FF2B5EF4-FFF2-40B4-BE49-F238E27FC236}">
                <a16:creationId xmlns:a16="http://schemas.microsoft.com/office/drawing/2014/main" id="{1ECA2951-B1B8-3BF2-32DB-AA2A089D78CE}"/>
              </a:ext>
            </a:extLst>
          </p:cNvPr>
          <p:cNvSpPr txBox="1"/>
          <p:nvPr/>
        </p:nvSpPr>
        <p:spPr>
          <a:xfrm>
            <a:off x="7419704" y="191710"/>
            <a:ext cx="4032068" cy="523220"/>
          </a:xfrm>
          <a:prstGeom prst="rect">
            <a:avLst/>
          </a:prstGeom>
          <a:noFill/>
        </p:spPr>
        <p:txBody>
          <a:bodyPr wrap="square" rtlCol="1">
            <a:spAutoFit/>
          </a:bodyPr>
          <a:lstStyle/>
          <a:p>
            <a:r>
              <a:rPr lang="he-IL" sz="2800" b="1" dirty="0">
                <a:solidFill>
                  <a:srgbClr val="C00000"/>
                </a:solidFill>
              </a:rPr>
              <a:t>משימות מתוקשבות</a:t>
            </a:r>
          </a:p>
        </p:txBody>
      </p:sp>
      <p:pic>
        <p:nvPicPr>
          <p:cNvPr id="2" name="תמונה 1">
            <a:extLst>
              <a:ext uri="{FF2B5EF4-FFF2-40B4-BE49-F238E27FC236}">
                <a16:creationId xmlns:a16="http://schemas.microsoft.com/office/drawing/2014/main" id="{CEB23CFA-C0F0-703B-578F-F92CE13B1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175A0B97-D898-EAA0-2BEB-DB64B75FA494}"/>
              </a:ext>
            </a:extLst>
          </p:cNvPr>
          <p:cNvPicPr>
            <a:picLocks noChangeAspect="1"/>
          </p:cNvPicPr>
          <p:nvPr/>
        </p:nvPicPr>
        <p:blipFill>
          <a:blip r:embed="rId5"/>
          <a:stretch>
            <a:fillRect/>
          </a:stretch>
        </p:blipFill>
        <p:spPr>
          <a:xfrm>
            <a:off x="6642347" y="1479664"/>
            <a:ext cx="5204460" cy="45138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33542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63E2E-8EF6-45C5-3C7D-70EA16FA48B3}"/>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520C7AB8-8621-0A10-C7A5-B662142CA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 name="תיבת טקסט 1">
            <a:extLst>
              <a:ext uri="{FF2B5EF4-FFF2-40B4-BE49-F238E27FC236}">
                <a16:creationId xmlns:a16="http://schemas.microsoft.com/office/drawing/2014/main" id="{FBD04C77-718B-9672-41EE-6E55A410B799}"/>
              </a:ext>
            </a:extLst>
          </p:cNvPr>
          <p:cNvSpPr txBox="1"/>
          <p:nvPr/>
        </p:nvSpPr>
        <p:spPr>
          <a:xfrm>
            <a:off x="226933" y="6537667"/>
            <a:ext cx="1111415" cy="369332"/>
          </a:xfrm>
          <a:prstGeom prst="rect">
            <a:avLst/>
          </a:prstGeom>
          <a:noFill/>
        </p:spPr>
        <p:txBody>
          <a:bodyPr wrap="square" rtlCol="1">
            <a:spAutoFit/>
          </a:bodyPr>
          <a:lstStyle/>
          <a:p>
            <a:r>
              <a:rPr lang="he-IL" b="1" dirty="0"/>
              <a:t>עמוד 210</a:t>
            </a:r>
          </a:p>
        </p:txBody>
      </p:sp>
      <p:pic>
        <p:nvPicPr>
          <p:cNvPr id="7" name="Picture 6">
            <a:extLst>
              <a:ext uri="{FF2B5EF4-FFF2-40B4-BE49-F238E27FC236}">
                <a16:creationId xmlns:a16="http://schemas.microsoft.com/office/drawing/2014/main" id="{6B9C533C-48CE-779C-4BBF-0B69B952AA3E}"/>
              </a:ext>
            </a:extLst>
          </p:cNvPr>
          <p:cNvPicPr>
            <a:picLocks noChangeAspect="1"/>
          </p:cNvPicPr>
          <p:nvPr/>
        </p:nvPicPr>
        <p:blipFill>
          <a:blip r:embed="rId4"/>
          <a:stretch>
            <a:fillRect/>
          </a:stretch>
        </p:blipFill>
        <p:spPr>
          <a:xfrm>
            <a:off x="226933" y="687908"/>
            <a:ext cx="11109960" cy="5892783"/>
          </a:xfrm>
          <a:prstGeom prst="rect">
            <a:avLst/>
          </a:prstGeom>
        </p:spPr>
      </p:pic>
    </p:spTree>
    <p:extLst>
      <p:ext uri="{BB962C8B-B14F-4D97-AF65-F5344CB8AC3E}">
        <p14:creationId xmlns:p14="http://schemas.microsoft.com/office/powerpoint/2010/main" val="3404790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8DAAD-2D5D-FFE6-00FD-FA71B7E56492}"/>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7DF60BA1-5EF0-37C8-80AE-8B703DB2D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 name="תיבת טקסט 1">
            <a:extLst>
              <a:ext uri="{FF2B5EF4-FFF2-40B4-BE49-F238E27FC236}">
                <a16:creationId xmlns:a16="http://schemas.microsoft.com/office/drawing/2014/main" id="{E8D692F9-D919-C5AC-4D34-0FBF6FC359AF}"/>
              </a:ext>
            </a:extLst>
          </p:cNvPr>
          <p:cNvSpPr txBox="1"/>
          <p:nvPr/>
        </p:nvSpPr>
        <p:spPr>
          <a:xfrm>
            <a:off x="226933" y="6537667"/>
            <a:ext cx="1111415" cy="369332"/>
          </a:xfrm>
          <a:prstGeom prst="rect">
            <a:avLst/>
          </a:prstGeom>
          <a:noFill/>
        </p:spPr>
        <p:txBody>
          <a:bodyPr wrap="square" rtlCol="1">
            <a:spAutoFit/>
          </a:bodyPr>
          <a:lstStyle/>
          <a:p>
            <a:r>
              <a:rPr lang="he-IL" b="1" dirty="0"/>
              <a:t>עמוד 211</a:t>
            </a:r>
          </a:p>
        </p:txBody>
      </p:sp>
      <p:pic>
        <p:nvPicPr>
          <p:cNvPr id="6" name="תמונה 5">
            <a:extLst>
              <a:ext uri="{FF2B5EF4-FFF2-40B4-BE49-F238E27FC236}">
                <a16:creationId xmlns:a16="http://schemas.microsoft.com/office/drawing/2014/main" id="{CB88DF54-88E0-7C8D-98D8-2F8335D9FFFD}"/>
              </a:ext>
            </a:extLst>
          </p:cNvPr>
          <p:cNvPicPr>
            <a:picLocks noChangeAspect="1"/>
          </p:cNvPicPr>
          <p:nvPr/>
        </p:nvPicPr>
        <p:blipFill>
          <a:blip r:embed="rId4"/>
          <a:stretch>
            <a:fillRect/>
          </a:stretch>
        </p:blipFill>
        <p:spPr>
          <a:xfrm>
            <a:off x="3832116" y="1758015"/>
            <a:ext cx="7314535" cy="3903750"/>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A8EFE596-CFBC-66E0-2C44-B2076494551C}"/>
              </a:ext>
            </a:extLst>
          </p:cNvPr>
          <p:cNvPicPr>
            <a:picLocks noChangeAspect="1"/>
          </p:cNvPicPr>
          <p:nvPr/>
        </p:nvPicPr>
        <p:blipFill>
          <a:blip r:embed="rId5"/>
          <a:stretch>
            <a:fillRect/>
          </a:stretch>
        </p:blipFill>
        <p:spPr>
          <a:xfrm>
            <a:off x="545910" y="3965944"/>
            <a:ext cx="2844446" cy="2065153"/>
          </a:xfrm>
          <a:prstGeom prst="rect">
            <a:avLst/>
          </a:prstGeom>
        </p:spPr>
      </p:pic>
    </p:spTree>
    <p:extLst>
      <p:ext uri="{BB962C8B-B14F-4D97-AF65-F5344CB8AC3E}">
        <p14:creationId xmlns:p14="http://schemas.microsoft.com/office/powerpoint/2010/main" val="5683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4E194-E85C-B168-3828-050AC2B4B45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B2A077AB-B7DA-61A8-AF8D-8CCA1AE6B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 name="תיבת טקסט 1">
            <a:extLst>
              <a:ext uri="{FF2B5EF4-FFF2-40B4-BE49-F238E27FC236}">
                <a16:creationId xmlns:a16="http://schemas.microsoft.com/office/drawing/2014/main" id="{A2B79A9B-7CF3-C44A-3A9F-B0DF7BE3B8D1}"/>
              </a:ext>
            </a:extLst>
          </p:cNvPr>
          <p:cNvSpPr txBox="1"/>
          <p:nvPr/>
        </p:nvSpPr>
        <p:spPr>
          <a:xfrm>
            <a:off x="226933" y="6537667"/>
            <a:ext cx="1111415" cy="369332"/>
          </a:xfrm>
          <a:prstGeom prst="rect">
            <a:avLst/>
          </a:prstGeom>
          <a:noFill/>
        </p:spPr>
        <p:txBody>
          <a:bodyPr wrap="square" rtlCol="1">
            <a:spAutoFit/>
          </a:bodyPr>
          <a:lstStyle/>
          <a:p>
            <a:r>
              <a:rPr lang="he-IL" b="1" dirty="0"/>
              <a:t>עמוד 211</a:t>
            </a:r>
          </a:p>
        </p:txBody>
      </p:sp>
      <p:pic>
        <p:nvPicPr>
          <p:cNvPr id="5" name="Picture 4">
            <a:extLst>
              <a:ext uri="{FF2B5EF4-FFF2-40B4-BE49-F238E27FC236}">
                <a16:creationId xmlns:a16="http://schemas.microsoft.com/office/drawing/2014/main" id="{AD6728D3-4B6C-FC24-8852-1F74F1977448}"/>
              </a:ext>
            </a:extLst>
          </p:cNvPr>
          <p:cNvPicPr>
            <a:picLocks noChangeAspect="1"/>
          </p:cNvPicPr>
          <p:nvPr/>
        </p:nvPicPr>
        <p:blipFill>
          <a:blip r:embed="rId4"/>
          <a:stretch>
            <a:fillRect/>
          </a:stretch>
        </p:blipFill>
        <p:spPr>
          <a:xfrm>
            <a:off x="0" y="909555"/>
            <a:ext cx="12192000" cy="5038890"/>
          </a:xfrm>
          <a:prstGeom prst="rect">
            <a:avLst/>
          </a:prstGeom>
        </p:spPr>
      </p:pic>
    </p:spTree>
    <p:extLst>
      <p:ext uri="{BB962C8B-B14F-4D97-AF65-F5344CB8AC3E}">
        <p14:creationId xmlns:p14="http://schemas.microsoft.com/office/powerpoint/2010/main" val="1078165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26402-B12C-832B-AC62-9D2598DA02D5}"/>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F6CB6C93-D877-207E-D44C-E3ADFC783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978BFD78-85BD-94DC-57C6-7345E53D901C}"/>
              </a:ext>
            </a:extLst>
          </p:cNvPr>
          <p:cNvPicPr>
            <a:picLocks noChangeAspect="1"/>
          </p:cNvPicPr>
          <p:nvPr/>
        </p:nvPicPr>
        <p:blipFill>
          <a:blip r:embed="rId4"/>
          <a:stretch>
            <a:fillRect/>
          </a:stretch>
        </p:blipFill>
        <p:spPr>
          <a:xfrm>
            <a:off x="4404102" y="1152395"/>
            <a:ext cx="7239000" cy="2945758"/>
          </a:xfrm>
          <a:prstGeom prst="rect">
            <a:avLst/>
          </a:prstGeom>
        </p:spPr>
      </p:pic>
      <p:pic>
        <p:nvPicPr>
          <p:cNvPr id="6" name="תמונה 5">
            <a:extLst>
              <a:ext uri="{FF2B5EF4-FFF2-40B4-BE49-F238E27FC236}">
                <a16:creationId xmlns:a16="http://schemas.microsoft.com/office/drawing/2014/main" id="{D51D9D96-1E19-7FFD-63A4-FD29DF52470B}"/>
              </a:ext>
            </a:extLst>
          </p:cNvPr>
          <p:cNvPicPr>
            <a:picLocks noChangeAspect="1"/>
          </p:cNvPicPr>
          <p:nvPr/>
        </p:nvPicPr>
        <p:blipFill>
          <a:blip r:embed="rId5"/>
          <a:stretch>
            <a:fillRect/>
          </a:stretch>
        </p:blipFill>
        <p:spPr>
          <a:xfrm>
            <a:off x="548898" y="1637407"/>
            <a:ext cx="3757007" cy="3583185"/>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784332A1-43B5-DD7A-55AB-7CEB0CD34C75}"/>
              </a:ext>
            </a:extLst>
          </p:cNvPr>
          <p:cNvSpPr txBox="1"/>
          <p:nvPr/>
        </p:nvSpPr>
        <p:spPr>
          <a:xfrm>
            <a:off x="226933" y="6537667"/>
            <a:ext cx="1111415" cy="369332"/>
          </a:xfrm>
          <a:prstGeom prst="rect">
            <a:avLst/>
          </a:prstGeom>
          <a:noFill/>
        </p:spPr>
        <p:txBody>
          <a:bodyPr wrap="square" rtlCol="1">
            <a:spAutoFit/>
          </a:bodyPr>
          <a:lstStyle/>
          <a:p>
            <a:r>
              <a:rPr lang="he-IL" b="1" dirty="0"/>
              <a:t>עמוד 211</a:t>
            </a:r>
          </a:p>
        </p:txBody>
      </p:sp>
    </p:spTree>
    <p:extLst>
      <p:ext uri="{BB962C8B-B14F-4D97-AF65-F5344CB8AC3E}">
        <p14:creationId xmlns:p14="http://schemas.microsoft.com/office/powerpoint/2010/main" val="2719712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53C73-6118-8D93-E4D4-0CCC719953C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013963DA-6A67-FDB8-448F-DFDC5E580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A7080F8F-4133-66B1-F30D-D40911DF6DD2}"/>
              </a:ext>
            </a:extLst>
          </p:cNvPr>
          <p:cNvPicPr>
            <a:picLocks noChangeAspect="1"/>
          </p:cNvPicPr>
          <p:nvPr/>
        </p:nvPicPr>
        <p:blipFill>
          <a:blip r:embed="rId4"/>
          <a:stretch>
            <a:fillRect/>
          </a:stretch>
        </p:blipFill>
        <p:spPr>
          <a:xfrm>
            <a:off x="2838718" y="1840872"/>
            <a:ext cx="6677025" cy="2486025"/>
          </a:xfrm>
          <a:prstGeom prst="rect">
            <a:avLst/>
          </a:prstGeom>
        </p:spPr>
      </p:pic>
      <p:sp>
        <p:nvSpPr>
          <p:cNvPr id="2" name="תיבת טקסט 1">
            <a:extLst>
              <a:ext uri="{FF2B5EF4-FFF2-40B4-BE49-F238E27FC236}">
                <a16:creationId xmlns:a16="http://schemas.microsoft.com/office/drawing/2014/main" id="{B21937E3-5488-D847-0E65-4B9E005D4E53}"/>
              </a:ext>
            </a:extLst>
          </p:cNvPr>
          <p:cNvSpPr txBox="1"/>
          <p:nvPr/>
        </p:nvSpPr>
        <p:spPr>
          <a:xfrm>
            <a:off x="226933" y="6537667"/>
            <a:ext cx="1111415" cy="369332"/>
          </a:xfrm>
          <a:prstGeom prst="rect">
            <a:avLst/>
          </a:prstGeom>
          <a:noFill/>
        </p:spPr>
        <p:txBody>
          <a:bodyPr wrap="square" rtlCol="1">
            <a:spAutoFit/>
          </a:bodyPr>
          <a:lstStyle/>
          <a:p>
            <a:r>
              <a:rPr lang="he-IL" b="1" dirty="0"/>
              <a:t>עמוד 211</a:t>
            </a:r>
          </a:p>
        </p:txBody>
      </p:sp>
    </p:spTree>
    <p:extLst>
      <p:ext uri="{BB962C8B-B14F-4D97-AF65-F5344CB8AC3E}">
        <p14:creationId xmlns:p14="http://schemas.microsoft.com/office/powerpoint/2010/main" val="3577850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53FDC-9303-4275-888D-538A1F9EBDD1}"/>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7A8DEDDA-E792-96EA-7659-BA2ABC801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1CDD433E-BDF4-1E7E-C7D8-C45B7B6174C1}"/>
              </a:ext>
            </a:extLst>
          </p:cNvPr>
          <p:cNvPicPr>
            <a:picLocks noChangeAspect="1"/>
          </p:cNvPicPr>
          <p:nvPr/>
        </p:nvPicPr>
        <p:blipFill>
          <a:blip r:embed="rId4"/>
          <a:stretch>
            <a:fillRect/>
          </a:stretch>
        </p:blipFill>
        <p:spPr>
          <a:xfrm>
            <a:off x="6433352" y="399871"/>
            <a:ext cx="5133975" cy="2895600"/>
          </a:xfrm>
          <a:prstGeom prst="rect">
            <a:avLst/>
          </a:prstGeom>
        </p:spPr>
      </p:pic>
      <p:pic>
        <p:nvPicPr>
          <p:cNvPr id="8" name="תמונה 7">
            <a:extLst>
              <a:ext uri="{FF2B5EF4-FFF2-40B4-BE49-F238E27FC236}">
                <a16:creationId xmlns:a16="http://schemas.microsoft.com/office/drawing/2014/main" id="{F53F3FD9-1A11-A6A8-6CAC-66619793D321}"/>
              </a:ext>
            </a:extLst>
          </p:cNvPr>
          <p:cNvPicPr>
            <a:picLocks noChangeAspect="1"/>
          </p:cNvPicPr>
          <p:nvPr/>
        </p:nvPicPr>
        <p:blipFill>
          <a:blip r:embed="rId5"/>
          <a:stretch>
            <a:fillRect/>
          </a:stretch>
        </p:blipFill>
        <p:spPr>
          <a:xfrm>
            <a:off x="356910" y="1535605"/>
            <a:ext cx="5476875" cy="4905375"/>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339F6651-ECEE-E2D4-4A5B-EFF4AA4DA780}"/>
              </a:ext>
            </a:extLst>
          </p:cNvPr>
          <p:cNvPicPr>
            <a:picLocks noChangeAspect="1"/>
          </p:cNvPicPr>
          <p:nvPr/>
        </p:nvPicPr>
        <p:blipFill>
          <a:blip r:embed="rId6"/>
          <a:stretch>
            <a:fillRect/>
          </a:stretch>
        </p:blipFill>
        <p:spPr>
          <a:xfrm>
            <a:off x="6962451" y="3795093"/>
            <a:ext cx="4676775" cy="2190750"/>
          </a:xfrm>
          <a:prstGeom prst="rect">
            <a:avLst/>
          </a:prstGeom>
        </p:spPr>
      </p:pic>
      <p:sp>
        <p:nvSpPr>
          <p:cNvPr id="2" name="תיבת טקסט 1">
            <a:extLst>
              <a:ext uri="{FF2B5EF4-FFF2-40B4-BE49-F238E27FC236}">
                <a16:creationId xmlns:a16="http://schemas.microsoft.com/office/drawing/2014/main" id="{2DDD8730-2506-717E-C44C-DB917C7F2701}"/>
              </a:ext>
            </a:extLst>
          </p:cNvPr>
          <p:cNvSpPr txBox="1"/>
          <p:nvPr/>
        </p:nvSpPr>
        <p:spPr>
          <a:xfrm>
            <a:off x="226933" y="6537667"/>
            <a:ext cx="1111415" cy="369332"/>
          </a:xfrm>
          <a:prstGeom prst="rect">
            <a:avLst/>
          </a:prstGeom>
          <a:noFill/>
        </p:spPr>
        <p:txBody>
          <a:bodyPr wrap="square" rtlCol="1">
            <a:spAutoFit/>
          </a:bodyPr>
          <a:lstStyle/>
          <a:p>
            <a:r>
              <a:rPr lang="he-IL" b="1" dirty="0"/>
              <a:t>עמוד 212</a:t>
            </a:r>
          </a:p>
        </p:txBody>
      </p:sp>
    </p:spTree>
    <p:extLst>
      <p:ext uri="{BB962C8B-B14F-4D97-AF65-F5344CB8AC3E}">
        <p14:creationId xmlns:p14="http://schemas.microsoft.com/office/powerpoint/2010/main" val="2917644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E52D5-318D-A20C-D3C9-351BD38883E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4C4F25A3-6CA3-897E-83D7-68F951303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49235A07-7703-F90C-311E-8376B0A1E1A8}"/>
              </a:ext>
            </a:extLst>
          </p:cNvPr>
          <p:cNvPicPr>
            <a:picLocks noChangeAspect="1"/>
          </p:cNvPicPr>
          <p:nvPr/>
        </p:nvPicPr>
        <p:blipFill>
          <a:blip r:embed="rId3"/>
          <a:stretch>
            <a:fillRect/>
          </a:stretch>
        </p:blipFill>
        <p:spPr>
          <a:xfrm>
            <a:off x="6351463" y="399871"/>
            <a:ext cx="5448300" cy="2609850"/>
          </a:xfrm>
          <a:prstGeom prst="rect">
            <a:avLst/>
          </a:prstGeom>
        </p:spPr>
      </p:pic>
      <p:pic>
        <p:nvPicPr>
          <p:cNvPr id="7" name="תמונה 6">
            <a:extLst>
              <a:ext uri="{FF2B5EF4-FFF2-40B4-BE49-F238E27FC236}">
                <a16:creationId xmlns:a16="http://schemas.microsoft.com/office/drawing/2014/main" id="{59E356EA-5A88-8BDE-5B86-4B5AF85B3177}"/>
              </a:ext>
            </a:extLst>
          </p:cNvPr>
          <p:cNvPicPr>
            <a:picLocks noChangeAspect="1"/>
          </p:cNvPicPr>
          <p:nvPr/>
        </p:nvPicPr>
        <p:blipFill>
          <a:blip r:embed="rId4"/>
          <a:stretch>
            <a:fillRect/>
          </a:stretch>
        </p:blipFill>
        <p:spPr>
          <a:xfrm>
            <a:off x="226933" y="1571116"/>
            <a:ext cx="4995683" cy="4905375"/>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CDCC6142-EC94-EAED-293A-DE2D908836C6}"/>
              </a:ext>
            </a:extLst>
          </p:cNvPr>
          <p:cNvPicPr>
            <a:picLocks noChangeAspect="1"/>
          </p:cNvPicPr>
          <p:nvPr/>
        </p:nvPicPr>
        <p:blipFill>
          <a:blip r:embed="rId5"/>
          <a:stretch>
            <a:fillRect/>
          </a:stretch>
        </p:blipFill>
        <p:spPr>
          <a:xfrm>
            <a:off x="5388746" y="3429000"/>
            <a:ext cx="6517549" cy="2867025"/>
          </a:xfrm>
          <a:prstGeom prst="rect">
            <a:avLst/>
          </a:prstGeom>
        </p:spPr>
      </p:pic>
      <p:sp>
        <p:nvSpPr>
          <p:cNvPr id="2" name="תיבת טקסט 1">
            <a:extLst>
              <a:ext uri="{FF2B5EF4-FFF2-40B4-BE49-F238E27FC236}">
                <a16:creationId xmlns:a16="http://schemas.microsoft.com/office/drawing/2014/main" id="{A5F6F8E9-1D39-0828-5BCE-22FBC5E8E767}"/>
              </a:ext>
            </a:extLst>
          </p:cNvPr>
          <p:cNvSpPr txBox="1"/>
          <p:nvPr/>
        </p:nvSpPr>
        <p:spPr>
          <a:xfrm>
            <a:off x="226933" y="6537667"/>
            <a:ext cx="1111415" cy="369332"/>
          </a:xfrm>
          <a:prstGeom prst="rect">
            <a:avLst/>
          </a:prstGeom>
          <a:noFill/>
        </p:spPr>
        <p:txBody>
          <a:bodyPr wrap="square" rtlCol="1">
            <a:spAutoFit/>
          </a:bodyPr>
          <a:lstStyle/>
          <a:p>
            <a:r>
              <a:rPr lang="he-IL" b="1" dirty="0"/>
              <a:t>עמוד 212</a:t>
            </a:r>
          </a:p>
        </p:txBody>
      </p:sp>
    </p:spTree>
    <p:extLst>
      <p:ext uri="{BB962C8B-B14F-4D97-AF65-F5344CB8AC3E}">
        <p14:creationId xmlns:p14="http://schemas.microsoft.com/office/powerpoint/2010/main" val="2316038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D7C70-02E5-68C0-B794-2570E905966D}"/>
            </a:ext>
          </a:extLst>
        </p:cNvPr>
        <p:cNvGrpSpPr/>
        <p:nvPr/>
      </p:nvGrpSpPr>
      <p:grpSpPr>
        <a:xfrm>
          <a:off x="0" y="0"/>
          <a:ext cx="0" cy="0"/>
          <a:chOff x="0" y="0"/>
          <a:chExt cx="0" cy="0"/>
        </a:xfrm>
      </p:grpSpPr>
      <p:pic>
        <p:nvPicPr>
          <p:cNvPr id="5" name="תמונה 4">
            <a:extLst>
              <a:ext uri="{FF2B5EF4-FFF2-40B4-BE49-F238E27FC236}">
                <a16:creationId xmlns:a16="http://schemas.microsoft.com/office/drawing/2014/main" id="{0F1DDD57-2744-7841-4335-1B4D23D0F6D1}"/>
              </a:ext>
            </a:extLst>
          </p:cNvPr>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93769" y="111835"/>
            <a:ext cx="4995682" cy="576073"/>
          </a:xfrm>
          <a:prstGeom prst="rect">
            <a:avLst/>
          </a:prstGeom>
        </p:spPr>
      </p:pic>
      <p:sp>
        <p:nvSpPr>
          <p:cNvPr id="2" name="תיבת טקסט 1">
            <a:extLst>
              <a:ext uri="{FF2B5EF4-FFF2-40B4-BE49-F238E27FC236}">
                <a16:creationId xmlns:a16="http://schemas.microsoft.com/office/drawing/2014/main" id="{E3425DB9-A896-25D4-FC4D-5376EA94A8A5}"/>
              </a:ext>
            </a:extLst>
          </p:cNvPr>
          <p:cNvSpPr txBox="1"/>
          <p:nvPr/>
        </p:nvSpPr>
        <p:spPr>
          <a:xfrm>
            <a:off x="226933" y="6537667"/>
            <a:ext cx="1111415" cy="369332"/>
          </a:xfrm>
          <a:prstGeom prst="rect">
            <a:avLst/>
          </a:prstGeom>
          <a:noFill/>
        </p:spPr>
        <p:txBody>
          <a:bodyPr wrap="square" rtlCol="1">
            <a:spAutoFit/>
          </a:bodyPr>
          <a:lstStyle/>
          <a:p>
            <a:r>
              <a:rPr lang="he-IL" b="1"/>
              <a:t>עמוד 213</a:t>
            </a:r>
            <a:endParaRPr lang="he-IL" b="1" dirty="0"/>
          </a:p>
        </p:txBody>
      </p:sp>
      <p:pic>
        <p:nvPicPr>
          <p:cNvPr id="6" name="תמונה 5">
            <a:extLst>
              <a:ext uri="{FF2B5EF4-FFF2-40B4-BE49-F238E27FC236}">
                <a16:creationId xmlns:a16="http://schemas.microsoft.com/office/drawing/2014/main" id="{FFF6FADA-52EB-C03E-FDBD-553B7C3CB510}"/>
              </a:ext>
            </a:extLst>
          </p:cNvPr>
          <p:cNvPicPr>
            <a:picLocks noChangeAspect="1"/>
          </p:cNvPicPr>
          <p:nvPr/>
        </p:nvPicPr>
        <p:blipFill>
          <a:blip r:embed="rId4"/>
          <a:stretch>
            <a:fillRect/>
          </a:stretch>
        </p:blipFill>
        <p:spPr>
          <a:xfrm>
            <a:off x="1085053" y="0"/>
            <a:ext cx="10021894" cy="6858000"/>
          </a:xfrm>
          <a:prstGeom prst="rect">
            <a:avLst/>
          </a:prstGeom>
        </p:spPr>
      </p:pic>
    </p:spTree>
    <p:extLst>
      <p:ext uri="{BB962C8B-B14F-4D97-AF65-F5344CB8AC3E}">
        <p14:creationId xmlns:p14="http://schemas.microsoft.com/office/powerpoint/2010/main" val="584129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938E6307-4EFF-6476-FBE7-CBAE9D8F5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6" name="תיבת טקסט 5">
            <a:extLst>
              <a:ext uri="{FF2B5EF4-FFF2-40B4-BE49-F238E27FC236}">
                <a16:creationId xmlns:a16="http://schemas.microsoft.com/office/drawing/2014/main" id="{CCE8534E-466A-3806-5086-AD753BC6B7D1}"/>
              </a:ext>
            </a:extLst>
          </p:cNvPr>
          <p:cNvSpPr txBox="1"/>
          <p:nvPr/>
        </p:nvSpPr>
        <p:spPr>
          <a:xfrm>
            <a:off x="4911571" y="156574"/>
            <a:ext cx="7162060" cy="707886"/>
          </a:xfrm>
          <a:prstGeom prst="rect">
            <a:avLst/>
          </a:prstGeom>
          <a:noFill/>
        </p:spPr>
        <p:txBody>
          <a:bodyPr wrap="square">
            <a:spAutoFit/>
          </a:bodyPr>
          <a:lstStyle/>
          <a:p>
            <a:r>
              <a:rPr lang="he-IL" sz="4000" b="1" i="0" u="none" strike="noStrike" baseline="0" dirty="0">
                <a:solidFill>
                  <a:srgbClr val="1E9BA7"/>
                </a:solidFill>
                <a:latin typeface="MFPronto-Bold"/>
              </a:rPr>
              <a:t>חקר החלל – מסע אל הלא נודע</a:t>
            </a:r>
            <a:endParaRPr lang="he-IL" sz="4000" dirty="0"/>
          </a:p>
        </p:txBody>
      </p:sp>
      <p:pic>
        <p:nvPicPr>
          <p:cNvPr id="8" name="תמונה 7">
            <a:extLst>
              <a:ext uri="{FF2B5EF4-FFF2-40B4-BE49-F238E27FC236}">
                <a16:creationId xmlns:a16="http://schemas.microsoft.com/office/drawing/2014/main" id="{0E64CF98-722E-C881-10A1-102C54BD90BB}"/>
              </a:ext>
            </a:extLst>
          </p:cNvPr>
          <p:cNvPicPr>
            <a:picLocks noChangeAspect="1"/>
          </p:cNvPicPr>
          <p:nvPr/>
        </p:nvPicPr>
        <p:blipFill>
          <a:blip r:embed="rId4"/>
          <a:stretch>
            <a:fillRect/>
          </a:stretch>
        </p:blipFill>
        <p:spPr>
          <a:xfrm>
            <a:off x="6411434" y="1233792"/>
            <a:ext cx="5443868" cy="4686771"/>
          </a:xfrm>
          <a:prstGeom prst="rect">
            <a:avLst/>
          </a:prstGeom>
          <a:ln>
            <a:noFill/>
          </a:ln>
          <a:effectLst>
            <a:outerShdw blurRad="190500" algn="tl" rotWithShape="0">
              <a:srgbClr val="000000">
                <a:alpha val="70000"/>
              </a:srgbClr>
            </a:outerShdw>
          </a:effectLst>
        </p:spPr>
      </p:pic>
      <p:sp>
        <p:nvSpPr>
          <p:cNvPr id="15" name="תיבת טקסט 14">
            <a:extLst>
              <a:ext uri="{FF2B5EF4-FFF2-40B4-BE49-F238E27FC236}">
                <a16:creationId xmlns:a16="http://schemas.microsoft.com/office/drawing/2014/main" id="{2D7BD6C8-AEA1-DA87-0A72-FAF171592A7F}"/>
              </a:ext>
            </a:extLst>
          </p:cNvPr>
          <p:cNvSpPr txBox="1"/>
          <p:nvPr/>
        </p:nvSpPr>
        <p:spPr>
          <a:xfrm>
            <a:off x="5956165" y="6289895"/>
            <a:ext cx="5746912" cy="523220"/>
          </a:xfrm>
          <a:prstGeom prst="rect">
            <a:avLst/>
          </a:prstGeom>
          <a:noFill/>
        </p:spPr>
        <p:txBody>
          <a:bodyPr wrap="square" rtlCol="1">
            <a:spAutoFit/>
          </a:bodyPr>
          <a:lstStyle/>
          <a:p>
            <a:r>
              <a:rPr lang="he-IL" sz="2800" dirty="0">
                <a:latin typeface="David" panose="020E0502060401010101" pitchFamily="34" charset="-79"/>
                <a:cs typeface="David" panose="020E0502060401010101" pitchFamily="34" charset="-79"/>
              </a:rPr>
              <a:t>קראו את קטעי המידע בעמודים 199-198</a:t>
            </a:r>
          </a:p>
        </p:txBody>
      </p:sp>
      <p:sp>
        <p:nvSpPr>
          <p:cNvPr id="21" name="תיבת טקסט 20">
            <a:extLst>
              <a:ext uri="{FF2B5EF4-FFF2-40B4-BE49-F238E27FC236}">
                <a16:creationId xmlns:a16="http://schemas.microsoft.com/office/drawing/2014/main" id="{93573B20-7E86-6F00-0FF6-5CB4BDE7AB5E}"/>
              </a:ext>
            </a:extLst>
          </p:cNvPr>
          <p:cNvSpPr txBox="1"/>
          <p:nvPr/>
        </p:nvSpPr>
        <p:spPr>
          <a:xfrm>
            <a:off x="1016088" y="5957136"/>
            <a:ext cx="2364977" cy="369332"/>
          </a:xfrm>
          <a:prstGeom prst="rect">
            <a:avLst/>
          </a:prstGeom>
          <a:noFill/>
        </p:spPr>
        <p:txBody>
          <a:bodyPr wrap="square">
            <a:spAutoFit/>
          </a:bodyPr>
          <a:lstStyle/>
          <a:p>
            <a:r>
              <a:rPr lang="he-IL" sz="1800" b="1" i="0" u="none" strike="noStrike" baseline="0" dirty="0">
                <a:latin typeface="David" panose="020E0502060401010101" pitchFamily="34" charset="-79"/>
                <a:cs typeface="David" panose="020E0502060401010101" pitchFamily="34" charset="-79"/>
              </a:rPr>
              <a:t>הנחיתה על הירח</a:t>
            </a:r>
            <a:endParaRPr lang="he-IL" dirty="0">
              <a:latin typeface="David" panose="020E0502060401010101" pitchFamily="34" charset="-79"/>
              <a:cs typeface="David" panose="020E0502060401010101" pitchFamily="34" charset="-79"/>
            </a:endParaRPr>
          </a:p>
        </p:txBody>
      </p:sp>
      <p:sp>
        <p:nvSpPr>
          <p:cNvPr id="23" name="תיבת טקסט 22">
            <a:extLst>
              <a:ext uri="{FF2B5EF4-FFF2-40B4-BE49-F238E27FC236}">
                <a16:creationId xmlns:a16="http://schemas.microsoft.com/office/drawing/2014/main" id="{8E10F103-9C59-010C-F2E2-E53AAA9255BF}"/>
              </a:ext>
            </a:extLst>
          </p:cNvPr>
          <p:cNvSpPr txBox="1"/>
          <p:nvPr/>
        </p:nvSpPr>
        <p:spPr>
          <a:xfrm>
            <a:off x="9526860" y="5920563"/>
            <a:ext cx="1586884" cy="369332"/>
          </a:xfrm>
          <a:prstGeom prst="rect">
            <a:avLst/>
          </a:prstGeom>
          <a:noFill/>
        </p:spPr>
        <p:txBody>
          <a:bodyPr wrap="square">
            <a:spAutoFit/>
          </a:bodyPr>
          <a:lstStyle/>
          <a:p>
            <a:r>
              <a:rPr lang="he-IL" sz="1800" b="1" i="0" u="none" strike="noStrike" baseline="0" dirty="0">
                <a:latin typeface="David" panose="020E0502060401010101" pitchFamily="34" charset="-79"/>
                <a:cs typeface="David" panose="020E0502060401010101" pitchFamily="34" charset="-79"/>
              </a:rPr>
              <a:t>טלסקופ רדיו</a:t>
            </a:r>
            <a:endParaRPr lang="he-IL" dirty="0">
              <a:latin typeface="David" panose="020E0502060401010101" pitchFamily="34" charset="-79"/>
              <a:cs typeface="David" panose="020E0502060401010101" pitchFamily="34" charset="-79"/>
            </a:endParaRPr>
          </a:p>
        </p:txBody>
      </p:sp>
      <p:pic>
        <p:nvPicPr>
          <p:cNvPr id="7" name="תמונה 6">
            <a:extLst>
              <a:ext uri="{FF2B5EF4-FFF2-40B4-BE49-F238E27FC236}">
                <a16:creationId xmlns:a16="http://schemas.microsoft.com/office/drawing/2014/main" id="{8D269F3A-2956-7BDA-7F62-F73AE598C59D}"/>
              </a:ext>
            </a:extLst>
          </p:cNvPr>
          <p:cNvPicPr>
            <a:picLocks noChangeAspect="1"/>
          </p:cNvPicPr>
          <p:nvPr/>
        </p:nvPicPr>
        <p:blipFill>
          <a:blip r:embed="rId5"/>
          <a:stretch>
            <a:fillRect/>
          </a:stretch>
        </p:blipFill>
        <p:spPr>
          <a:xfrm>
            <a:off x="336699" y="1270367"/>
            <a:ext cx="5784288" cy="46867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08721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D2C91-A000-B2CE-334E-71F08658BF9E}"/>
            </a:ext>
          </a:extLst>
        </p:cNvPr>
        <p:cNvGrpSpPr/>
        <p:nvPr/>
      </p:nvGrpSpPr>
      <p:grpSpPr>
        <a:xfrm>
          <a:off x="0" y="0"/>
          <a:ext cx="0" cy="0"/>
          <a:chOff x="0" y="0"/>
          <a:chExt cx="0" cy="0"/>
        </a:xfrm>
      </p:grpSpPr>
      <p:pic>
        <p:nvPicPr>
          <p:cNvPr id="5" name="תמונה 4">
            <a:extLst>
              <a:ext uri="{FF2B5EF4-FFF2-40B4-BE49-F238E27FC236}">
                <a16:creationId xmlns:a16="http://schemas.microsoft.com/office/drawing/2014/main" id="{93ABE43B-F9FD-8472-20D0-88F69EFEF9A3}"/>
              </a:ext>
            </a:extLst>
          </p:cNvPr>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93769" y="111835"/>
            <a:ext cx="4995682" cy="576073"/>
          </a:xfrm>
          <a:prstGeom prst="rect">
            <a:avLst/>
          </a:prstGeom>
        </p:spPr>
      </p:pic>
      <p:sp>
        <p:nvSpPr>
          <p:cNvPr id="2" name="תיבת טקסט 1">
            <a:extLst>
              <a:ext uri="{FF2B5EF4-FFF2-40B4-BE49-F238E27FC236}">
                <a16:creationId xmlns:a16="http://schemas.microsoft.com/office/drawing/2014/main" id="{0664D9E0-E693-E882-9873-E272C6234E07}"/>
              </a:ext>
            </a:extLst>
          </p:cNvPr>
          <p:cNvSpPr txBox="1"/>
          <p:nvPr/>
        </p:nvSpPr>
        <p:spPr>
          <a:xfrm>
            <a:off x="226933" y="6537667"/>
            <a:ext cx="1111415" cy="369332"/>
          </a:xfrm>
          <a:prstGeom prst="rect">
            <a:avLst/>
          </a:prstGeom>
          <a:noFill/>
        </p:spPr>
        <p:txBody>
          <a:bodyPr wrap="square" rtlCol="1">
            <a:spAutoFit/>
          </a:bodyPr>
          <a:lstStyle/>
          <a:p>
            <a:r>
              <a:rPr lang="he-IL" b="1"/>
              <a:t>עמוד 213</a:t>
            </a:r>
            <a:endParaRPr lang="he-IL" b="1" dirty="0"/>
          </a:p>
        </p:txBody>
      </p:sp>
      <p:pic>
        <p:nvPicPr>
          <p:cNvPr id="6" name="תמונה 5">
            <a:extLst>
              <a:ext uri="{FF2B5EF4-FFF2-40B4-BE49-F238E27FC236}">
                <a16:creationId xmlns:a16="http://schemas.microsoft.com/office/drawing/2014/main" id="{2D24682A-73A2-651C-7861-1C14FB4803F9}"/>
              </a:ext>
            </a:extLst>
          </p:cNvPr>
          <p:cNvPicPr>
            <a:picLocks noChangeAspect="1"/>
          </p:cNvPicPr>
          <p:nvPr/>
        </p:nvPicPr>
        <p:blipFill>
          <a:blip r:embed="rId4"/>
          <a:stretch>
            <a:fillRect/>
          </a:stretch>
        </p:blipFill>
        <p:spPr>
          <a:xfrm>
            <a:off x="2218343" y="745726"/>
            <a:ext cx="9330653" cy="6161273"/>
          </a:xfrm>
          <a:prstGeom prst="rect">
            <a:avLst/>
          </a:prstGeom>
        </p:spPr>
      </p:pic>
      <p:sp>
        <p:nvSpPr>
          <p:cNvPr id="7" name="תיבת טקסט 6">
            <a:extLst>
              <a:ext uri="{FF2B5EF4-FFF2-40B4-BE49-F238E27FC236}">
                <a16:creationId xmlns:a16="http://schemas.microsoft.com/office/drawing/2014/main" id="{F7E2FE6A-6401-F718-2B20-AF84AB639E5A}"/>
              </a:ext>
            </a:extLst>
          </p:cNvPr>
          <p:cNvSpPr txBox="1"/>
          <p:nvPr/>
        </p:nvSpPr>
        <p:spPr>
          <a:xfrm>
            <a:off x="9018741" y="124361"/>
            <a:ext cx="1590805" cy="523220"/>
          </a:xfrm>
          <a:prstGeom prst="rect">
            <a:avLst/>
          </a:prstGeom>
          <a:noFill/>
        </p:spPr>
        <p:txBody>
          <a:bodyPr wrap="square" rtlCol="1">
            <a:spAutoFit/>
          </a:bodyPr>
          <a:lstStyle/>
          <a:p>
            <a:r>
              <a:rPr lang="he-IL" sz="2800" b="1" dirty="0">
                <a:solidFill>
                  <a:srgbClr val="009999"/>
                </a:solidFill>
              </a:rPr>
              <a:t>המשך</a:t>
            </a:r>
          </a:p>
        </p:txBody>
      </p:sp>
    </p:spTree>
    <p:extLst>
      <p:ext uri="{BB962C8B-B14F-4D97-AF65-F5344CB8AC3E}">
        <p14:creationId xmlns:p14="http://schemas.microsoft.com/office/powerpoint/2010/main" val="3015974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4B7CC-D448-A43E-D7F8-288838EE3828}"/>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23AF3784-AE64-B958-932B-FAB5AC5BC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6" name="תיבת טקסט 5">
            <a:extLst>
              <a:ext uri="{FF2B5EF4-FFF2-40B4-BE49-F238E27FC236}">
                <a16:creationId xmlns:a16="http://schemas.microsoft.com/office/drawing/2014/main" id="{2ADF9E81-0757-B8EE-ADE7-5B61F577ADC0}"/>
              </a:ext>
            </a:extLst>
          </p:cNvPr>
          <p:cNvSpPr txBox="1"/>
          <p:nvPr/>
        </p:nvSpPr>
        <p:spPr>
          <a:xfrm>
            <a:off x="4911571" y="156574"/>
            <a:ext cx="7162060" cy="707886"/>
          </a:xfrm>
          <a:prstGeom prst="rect">
            <a:avLst/>
          </a:prstGeom>
          <a:noFill/>
        </p:spPr>
        <p:txBody>
          <a:bodyPr wrap="square">
            <a:spAutoFit/>
          </a:bodyPr>
          <a:lstStyle/>
          <a:p>
            <a:r>
              <a:rPr lang="he-IL" sz="4000" b="1" i="0" u="none" strike="noStrike" baseline="0" dirty="0">
                <a:solidFill>
                  <a:srgbClr val="1E9BA7"/>
                </a:solidFill>
                <a:latin typeface="MFPronto-Bold"/>
              </a:rPr>
              <a:t>חקר החלל – מסע אל הלא נודע</a:t>
            </a:r>
            <a:endParaRPr lang="he-IL" sz="4000" dirty="0"/>
          </a:p>
        </p:txBody>
      </p:sp>
      <p:pic>
        <p:nvPicPr>
          <p:cNvPr id="3" name="תמונה 2">
            <a:extLst>
              <a:ext uri="{FF2B5EF4-FFF2-40B4-BE49-F238E27FC236}">
                <a16:creationId xmlns:a16="http://schemas.microsoft.com/office/drawing/2014/main" id="{768825BB-4B6F-AD5D-9D8A-BE0780ECC2F2}"/>
              </a:ext>
            </a:extLst>
          </p:cNvPr>
          <p:cNvPicPr>
            <a:picLocks noChangeAspect="1"/>
          </p:cNvPicPr>
          <p:nvPr/>
        </p:nvPicPr>
        <p:blipFill>
          <a:blip r:embed="rId4"/>
          <a:stretch>
            <a:fillRect/>
          </a:stretch>
        </p:blipFill>
        <p:spPr>
          <a:xfrm>
            <a:off x="932774" y="1082836"/>
            <a:ext cx="10897275" cy="4476372"/>
          </a:xfrm>
          <a:prstGeom prst="rect">
            <a:avLst/>
          </a:prstGeom>
        </p:spPr>
      </p:pic>
      <p:sp>
        <p:nvSpPr>
          <p:cNvPr id="5" name="תיבת טקסט 4">
            <a:extLst>
              <a:ext uri="{FF2B5EF4-FFF2-40B4-BE49-F238E27FC236}">
                <a16:creationId xmlns:a16="http://schemas.microsoft.com/office/drawing/2014/main" id="{1C7A85C4-F472-CCC6-B34A-719B4C89BA8E}"/>
              </a:ext>
            </a:extLst>
          </p:cNvPr>
          <p:cNvSpPr txBox="1"/>
          <p:nvPr/>
        </p:nvSpPr>
        <p:spPr>
          <a:xfrm>
            <a:off x="226934" y="6376833"/>
            <a:ext cx="1503123" cy="369332"/>
          </a:xfrm>
          <a:prstGeom prst="rect">
            <a:avLst/>
          </a:prstGeom>
          <a:noFill/>
        </p:spPr>
        <p:txBody>
          <a:bodyPr wrap="square" rtlCol="1">
            <a:spAutoFit/>
          </a:bodyPr>
          <a:lstStyle/>
          <a:p>
            <a:r>
              <a:rPr lang="he-IL" dirty="0"/>
              <a:t>עמוד 199</a:t>
            </a:r>
          </a:p>
        </p:txBody>
      </p:sp>
    </p:spTree>
    <p:extLst>
      <p:ext uri="{BB962C8B-B14F-4D97-AF65-F5344CB8AC3E}">
        <p14:creationId xmlns:p14="http://schemas.microsoft.com/office/powerpoint/2010/main" val="3488016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2AD4-1620-5299-DA48-9020E56A7565}"/>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5963015B-6359-77C7-0141-A22081C7C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96C2447A-AE21-2174-1F36-485970719441}"/>
              </a:ext>
            </a:extLst>
          </p:cNvPr>
          <p:cNvPicPr>
            <a:picLocks noChangeAspect="1"/>
          </p:cNvPicPr>
          <p:nvPr/>
        </p:nvPicPr>
        <p:blipFill>
          <a:blip r:embed="rId4"/>
          <a:stretch>
            <a:fillRect/>
          </a:stretch>
        </p:blipFill>
        <p:spPr>
          <a:xfrm>
            <a:off x="5580789" y="257052"/>
            <a:ext cx="6467475" cy="466725"/>
          </a:xfrm>
          <a:prstGeom prst="rect">
            <a:avLst/>
          </a:prstGeom>
        </p:spPr>
      </p:pic>
      <p:pic>
        <p:nvPicPr>
          <p:cNvPr id="8" name="תמונה 7">
            <a:extLst>
              <a:ext uri="{FF2B5EF4-FFF2-40B4-BE49-F238E27FC236}">
                <a16:creationId xmlns:a16="http://schemas.microsoft.com/office/drawing/2014/main" id="{2E328135-E8FC-0B33-0343-46F66C3B5B9A}"/>
              </a:ext>
            </a:extLst>
          </p:cNvPr>
          <p:cNvPicPr>
            <a:picLocks noChangeAspect="1"/>
          </p:cNvPicPr>
          <p:nvPr/>
        </p:nvPicPr>
        <p:blipFill>
          <a:blip r:embed="rId5"/>
          <a:stretch>
            <a:fillRect/>
          </a:stretch>
        </p:blipFill>
        <p:spPr>
          <a:xfrm>
            <a:off x="3833441" y="792345"/>
            <a:ext cx="6467475" cy="480752"/>
          </a:xfrm>
          <a:prstGeom prst="rect">
            <a:avLst/>
          </a:prstGeom>
        </p:spPr>
      </p:pic>
      <p:pic>
        <p:nvPicPr>
          <p:cNvPr id="10" name="תמונה 9">
            <a:extLst>
              <a:ext uri="{FF2B5EF4-FFF2-40B4-BE49-F238E27FC236}">
                <a16:creationId xmlns:a16="http://schemas.microsoft.com/office/drawing/2014/main" id="{0FC8439A-1639-99C2-6569-E1E2F00B9AC0}"/>
              </a:ext>
            </a:extLst>
          </p:cNvPr>
          <p:cNvPicPr>
            <a:picLocks noChangeAspect="1"/>
          </p:cNvPicPr>
          <p:nvPr/>
        </p:nvPicPr>
        <p:blipFill>
          <a:blip r:embed="rId6"/>
          <a:stretch>
            <a:fillRect/>
          </a:stretch>
        </p:blipFill>
        <p:spPr>
          <a:xfrm>
            <a:off x="2439025" y="1246170"/>
            <a:ext cx="8357191" cy="5354778"/>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2BB01448-AB80-4BA6-212D-7662A9EEB87B}"/>
              </a:ext>
            </a:extLst>
          </p:cNvPr>
          <p:cNvSpPr txBox="1"/>
          <p:nvPr/>
        </p:nvSpPr>
        <p:spPr>
          <a:xfrm>
            <a:off x="226933" y="6537667"/>
            <a:ext cx="1111415" cy="369332"/>
          </a:xfrm>
          <a:prstGeom prst="rect">
            <a:avLst/>
          </a:prstGeom>
          <a:noFill/>
        </p:spPr>
        <p:txBody>
          <a:bodyPr wrap="square" rtlCol="1">
            <a:spAutoFit/>
          </a:bodyPr>
          <a:lstStyle/>
          <a:p>
            <a:r>
              <a:rPr lang="he-IL" b="1" dirty="0"/>
              <a:t>עמוד 200</a:t>
            </a:r>
          </a:p>
        </p:txBody>
      </p:sp>
    </p:spTree>
    <p:extLst>
      <p:ext uri="{BB962C8B-B14F-4D97-AF65-F5344CB8AC3E}">
        <p14:creationId xmlns:p14="http://schemas.microsoft.com/office/powerpoint/2010/main" val="104072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4D9B3-64CA-EA5E-2623-A53C4015C365}"/>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0AADC0C7-2C1F-78C7-BA79-40C6C01FF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8E413EB2-F310-2672-0B3A-7BA8EBD98B13}"/>
              </a:ext>
            </a:extLst>
          </p:cNvPr>
          <p:cNvPicPr>
            <a:picLocks noChangeAspect="1"/>
          </p:cNvPicPr>
          <p:nvPr/>
        </p:nvPicPr>
        <p:blipFill>
          <a:blip r:embed="rId4"/>
          <a:stretch>
            <a:fillRect/>
          </a:stretch>
        </p:blipFill>
        <p:spPr>
          <a:xfrm>
            <a:off x="3854804" y="687908"/>
            <a:ext cx="8086725" cy="1104900"/>
          </a:xfrm>
          <a:prstGeom prst="rect">
            <a:avLst/>
          </a:prstGeom>
        </p:spPr>
      </p:pic>
      <p:pic>
        <p:nvPicPr>
          <p:cNvPr id="10" name="תמונה 9">
            <a:extLst>
              <a:ext uri="{FF2B5EF4-FFF2-40B4-BE49-F238E27FC236}">
                <a16:creationId xmlns:a16="http://schemas.microsoft.com/office/drawing/2014/main" id="{1211F2CB-2ECB-69BC-4B6E-31220FD9F143}"/>
              </a:ext>
            </a:extLst>
          </p:cNvPr>
          <p:cNvPicPr>
            <a:picLocks noChangeAspect="1"/>
          </p:cNvPicPr>
          <p:nvPr/>
        </p:nvPicPr>
        <p:blipFill>
          <a:blip r:embed="rId5"/>
          <a:stretch>
            <a:fillRect/>
          </a:stretch>
        </p:blipFill>
        <p:spPr>
          <a:xfrm>
            <a:off x="4503646" y="2681416"/>
            <a:ext cx="4253706" cy="3872989"/>
          </a:xfrm>
          <a:prstGeom prst="rect">
            <a:avLst/>
          </a:prstGeom>
          <a:ln>
            <a:noFill/>
          </a:ln>
          <a:effectLst>
            <a:outerShdw blurRad="190500" algn="tl" rotWithShape="0">
              <a:srgbClr val="000000">
                <a:alpha val="70000"/>
              </a:srgbClr>
            </a:outerShdw>
          </a:effectLst>
        </p:spPr>
      </p:pic>
      <p:sp>
        <p:nvSpPr>
          <p:cNvPr id="11" name="תיבת טקסט 10">
            <a:extLst>
              <a:ext uri="{FF2B5EF4-FFF2-40B4-BE49-F238E27FC236}">
                <a16:creationId xmlns:a16="http://schemas.microsoft.com/office/drawing/2014/main" id="{7F00051B-2995-A823-1E6C-5DBF54518DBE}"/>
              </a:ext>
            </a:extLst>
          </p:cNvPr>
          <p:cNvSpPr txBox="1"/>
          <p:nvPr/>
        </p:nvSpPr>
        <p:spPr>
          <a:xfrm>
            <a:off x="8833282" y="3249227"/>
            <a:ext cx="2902998" cy="1977464"/>
          </a:xfrm>
          <a:prstGeom prst="rect">
            <a:avLst/>
          </a:prstGeom>
          <a:noFill/>
        </p:spPr>
        <p:txBody>
          <a:bodyPr wrap="square" rtlCol="1">
            <a:spAutoFit/>
          </a:bodyPr>
          <a:lstStyle/>
          <a:p>
            <a:pPr>
              <a:lnSpc>
                <a:spcPct val="150000"/>
              </a:lnSpc>
            </a:pPr>
            <a:r>
              <a:rPr lang="he-IL" sz="2800" dirty="0">
                <a:latin typeface="David" panose="020E0502060401010101" pitchFamily="34" charset="-79"/>
                <a:cs typeface="David" panose="020E0502060401010101" pitchFamily="34" charset="-79"/>
              </a:rPr>
              <a:t>השיבו על סעיפים</a:t>
            </a:r>
          </a:p>
          <a:p>
            <a:pPr>
              <a:lnSpc>
                <a:spcPct val="150000"/>
              </a:lnSpc>
            </a:pPr>
            <a:r>
              <a:rPr lang="he-IL" sz="2800" dirty="0">
                <a:latin typeface="David" panose="020E0502060401010101" pitchFamily="34" charset="-79"/>
                <a:cs typeface="David" panose="020E0502060401010101" pitchFamily="34" charset="-79"/>
              </a:rPr>
              <a:t> 4-1 בהנחיות בעמודים 201-200.</a:t>
            </a:r>
          </a:p>
        </p:txBody>
      </p:sp>
      <p:sp>
        <p:nvSpPr>
          <p:cNvPr id="13" name="תיבת טקסט 12">
            <a:extLst>
              <a:ext uri="{FF2B5EF4-FFF2-40B4-BE49-F238E27FC236}">
                <a16:creationId xmlns:a16="http://schemas.microsoft.com/office/drawing/2014/main" id="{7630E524-2739-F1CF-692A-ED7781A7B60A}"/>
              </a:ext>
            </a:extLst>
          </p:cNvPr>
          <p:cNvSpPr txBox="1"/>
          <p:nvPr/>
        </p:nvSpPr>
        <p:spPr>
          <a:xfrm>
            <a:off x="5697328" y="2184215"/>
            <a:ext cx="1705252" cy="369332"/>
          </a:xfrm>
          <a:prstGeom prst="rect">
            <a:avLst/>
          </a:prstGeom>
          <a:noFill/>
        </p:spPr>
        <p:txBody>
          <a:bodyPr wrap="square">
            <a:spAutoFit/>
          </a:bodyPr>
          <a:lstStyle/>
          <a:p>
            <a:r>
              <a:rPr lang="he-IL" sz="1800" b="1" i="0" u="none" strike="noStrike" baseline="0" dirty="0">
                <a:latin typeface="David" panose="020E0502060401010101" pitchFamily="34" charset="-79"/>
                <a:cs typeface="David" panose="020E0502060401010101" pitchFamily="34" charset="-79"/>
              </a:rPr>
              <a:t>ספוג זוכר צורה</a:t>
            </a:r>
            <a:endParaRPr lang="he-IL" dirty="0">
              <a:latin typeface="David" panose="020E0502060401010101" pitchFamily="34" charset="-79"/>
              <a:cs typeface="David" panose="020E0502060401010101" pitchFamily="34" charset="-79"/>
            </a:endParaRPr>
          </a:p>
        </p:txBody>
      </p:sp>
      <p:sp>
        <p:nvSpPr>
          <p:cNvPr id="15" name="תיבת טקסט 14">
            <a:extLst>
              <a:ext uri="{FF2B5EF4-FFF2-40B4-BE49-F238E27FC236}">
                <a16:creationId xmlns:a16="http://schemas.microsoft.com/office/drawing/2014/main" id="{BE107A07-E640-8FB3-2EBA-693BD52F68AE}"/>
              </a:ext>
            </a:extLst>
          </p:cNvPr>
          <p:cNvSpPr txBox="1"/>
          <p:nvPr/>
        </p:nvSpPr>
        <p:spPr>
          <a:xfrm>
            <a:off x="1393881" y="1506262"/>
            <a:ext cx="2208408" cy="369332"/>
          </a:xfrm>
          <a:prstGeom prst="rect">
            <a:avLst/>
          </a:prstGeom>
          <a:noFill/>
        </p:spPr>
        <p:txBody>
          <a:bodyPr wrap="square">
            <a:spAutoFit/>
          </a:bodyPr>
          <a:lstStyle/>
          <a:p>
            <a:r>
              <a:rPr lang="he-IL" sz="1800" b="1" i="0" u="none" strike="noStrike" baseline="0" dirty="0">
                <a:latin typeface="David" panose="020E0502060401010101" pitchFamily="34" charset="-79"/>
                <a:cs typeface="David" panose="020E0502060401010101" pitchFamily="34" charset="-79"/>
              </a:rPr>
              <a:t>מצלמה בטלפון חכם</a:t>
            </a:r>
            <a:endParaRPr lang="he-IL" dirty="0">
              <a:latin typeface="David" panose="020E0502060401010101" pitchFamily="34" charset="-79"/>
              <a:cs typeface="David" panose="020E0502060401010101" pitchFamily="34" charset="-79"/>
            </a:endParaRPr>
          </a:p>
        </p:txBody>
      </p:sp>
      <p:sp>
        <p:nvSpPr>
          <p:cNvPr id="17" name="תיבת טקסט 16">
            <a:extLst>
              <a:ext uri="{FF2B5EF4-FFF2-40B4-BE49-F238E27FC236}">
                <a16:creationId xmlns:a16="http://schemas.microsoft.com/office/drawing/2014/main" id="{745DDD89-FF8F-8122-EAAB-AC58CCE55C58}"/>
              </a:ext>
            </a:extLst>
          </p:cNvPr>
          <p:cNvSpPr txBox="1"/>
          <p:nvPr/>
        </p:nvSpPr>
        <p:spPr>
          <a:xfrm>
            <a:off x="1393880" y="3907484"/>
            <a:ext cx="2643067" cy="369332"/>
          </a:xfrm>
          <a:prstGeom prst="rect">
            <a:avLst/>
          </a:prstGeom>
          <a:noFill/>
        </p:spPr>
        <p:txBody>
          <a:bodyPr wrap="square">
            <a:spAutoFit/>
          </a:bodyPr>
          <a:lstStyle/>
          <a:p>
            <a:r>
              <a:rPr lang="he-IL" sz="1800" b="1" i="0" u="none" strike="noStrike" baseline="0" dirty="0">
                <a:latin typeface="David" panose="020E0502060401010101" pitchFamily="34" charset="-79"/>
                <a:cs typeface="David" panose="020E0502060401010101" pitchFamily="34" charset="-79"/>
              </a:rPr>
              <a:t>נעלי ספורט בולמי זעזועים</a:t>
            </a:r>
            <a:endParaRPr lang="he-IL" dirty="0">
              <a:latin typeface="David" panose="020E0502060401010101" pitchFamily="34" charset="-79"/>
              <a:cs typeface="David" panose="020E0502060401010101" pitchFamily="34" charset="-79"/>
            </a:endParaRPr>
          </a:p>
        </p:txBody>
      </p:sp>
      <p:pic>
        <p:nvPicPr>
          <p:cNvPr id="5" name="תמונה 4">
            <a:extLst>
              <a:ext uri="{FF2B5EF4-FFF2-40B4-BE49-F238E27FC236}">
                <a16:creationId xmlns:a16="http://schemas.microsoft.com/office/drawing/2014/main" id="{70A56111-B064-64C0-1E46-E82F405E2D31}"/>
              </a:ext>
            </a:extLst>
          </p:cNvPr>
          <p:cNvPicPr>
            <a:picLocks noChangeAspect="1"/>
          </p:cNvPicPr>
          <p:nvPr/>
        </p:nvPicPr>
        <p:blipFill>
          <a:blip r:embed="rId6"/>
          <a:stretch>
            <a:fillRect/>
          </a:stretch>
        </p:blipFill>
        <p:spPr>
          <a:xfrm>
            <a:off x="226934" y="1920070"/>
            <a:ext cx="3885943" cy="1942938"/>
          </a:xfrm>
          <a:prstGeom prst="rect">
            <a:avLst/>
          </a:prstGeom>
        </p:spPr>
      </p:pic>
      <p:pic>
        <p:nvPicPr>
          <p:cNvPr id="9" name="תמונה 8">
            <a:extLst>
              <a:ext uri="{FF2B5EF4-FFF2-40B4-BE49-F238E27FC236}">
                <a16:creationId xmlns:a16="http://schemas.microsoft.com/office/drawing/2014/main" id="{394A11F3-083F-CDB4-AC96-DE4A02F0BA45}"/>
              </a:ext>
            </a:extLst>
          </p:cNvPr>
          <p:cNvPicPr>
            <a:picLocks noChangeAspect="1"/>
          </p:cNvPicPr>
          <p:nvPr/>
        </p:nvPicPr>
        <p:blipFill>
          <a:blip r:embed="rId7"/>
          <a:stretch>
            <a:fillRect/>
          </a:stretch>
        </p:blipFill>
        <p:spPr>
          <a:xfrm>
            <a:off x="355970" y="4276816"/>
            <a:ext cx="3627870" cy="2419879"/>
          </a:xfrm>
          <a:prstGeom prst="rect">
            <a:avLst/>
          </a:prstGeom>
        </p:spPr>
      </p:pic>
    </p:spTree>
    <p:extLst>
      <p:ext uri="{BB962C8B-B14F-4D97-AF65-F5344CB8AC3E}">
        <p14:creationId xmlns:p14="http://schemas.microsoft.com/office/powerpoint/2010/main" val="2680134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F239E-3E99-6CCC-B63D-65D1B18B7A5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DCCE8F66-C783-BC2F-180A-3BEEAEF56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C5EA12C2-82C1-6163-60E5-F934418B7075}"/>
              </a:ext>
            </a:extLst>
          </p:cNvPr>
          <p:cNvPicPr>
            <a:picLocks noChangeAspect="1"/>
          </p:cNvPicPr>
          <p:nvPr/>
        </p:nvPicPr>
        <p:blipFill>
          <a:blip r:embed="rId4"/>
          <a:stretch>
            <a:fillRect/>
          </a:stretch>
        </p:blipFill>
        <p:spPr>
          <a:xfrm>
            <a:off x="6639661" y="128408"/>
            <a:ext cx="3895725" cy="542925"/>
          </a:xfrm>
          <a:prstGeom prst="rect">
            <a:avLst/>
          </a:prstGeom>
        </p:spPr>
      </p:pic>
      <p:pic>
        <p:nvPicPr>
          <p:cNvPr id="6" name="תמונה 5">
            <a:extLst>
              <a:ext uri="{FF2B5EF4-FFF2-40B4-BE49-F238E27FC236}">
                <a16:creationId xmlns:a16="http://schemas.microsoft.com/office/drawing/2014/main" id="{AF695D56-8F45-F919-58B5-2F371686C1AE}"/>
              </a:ext>
            </a:extLst>
          </p:cNvPr>
          <p:cNvPicPr>
            <a:picLocks noChangeAspect="1"/>
          </p:cNvPicPr>
          <p:nvPr/>
        </p:nvPicPr>
        <p:blipFill>
          <a:blip r:embed="rId5"/>
          <a:stretch>
            <a:fillRect/>
          </a:stretch>
        </p:blipFill>
        <p:spPr>
          <a:xfrm>
            <a:off x="4505123" y="687908"/>
            <a:ext cx="7153275" cy="866775"/>
          </a:xfrm>
          <a:prstGeom prst="rect">
            <a:avLst/>
          </a:prstGeom>
        </p:spPr>
      </p:pic>
      <p:sp>
        <p:nvSpPr>
          <p:cNvPr id="10" name="תיבת טקסט 9">
            <a:extLst>
              <a:ext uri="{FF2B5EF4-FFF2-40B4-BE49-F238E27FC236}">
                <a16:creationId xmlns:a16="http://schemas.microsoft.com/office/drawing/2014/main" id="{A384CCAF-F8B6-89D4-6F45-6F2CC16C6803}"/>
              </a:ext>
            </a:extLst>
          </p:cNvPr>
          <p:cNvSpPr txBox="1"/>
          <p:nvPr/>
        </p:nvSpPr>
        <p:spPr>
          <a:xfrm>
            <a:off x="393405" y="2718029"/>
            <a:ext cx="4470788" cy="1815882"/>
          </a:xfrm>
          <a:prstGeom prst="rect">
            <a:avLst/>
          </a:prstGeom>
          <a:noFill/>
        </p:spPr>
        <p:txBody>
          <a:bodyPr wrap="square">
            <a:spAutoFit/>
          </a:bodyPr>
          <a:lstStyle/>
          <a:p>
            <a:r>
              <a:rPr lang="he-IL" sz="2800" b="0" i="0" u="none" strike="noStrike" baseline="0" dirty="0">
                <a:latin typeface="David" panose="020E0502060401010101" pitchFamily="34" charset="-79"/>
                <a:cs typeface="David" panose="020E0502060401010101" pitchFamily="34" charset="-79"/>
              </a:rPr>
              <a:t>קִִראו את קטע המידע על אילן רמון, האַַסְְטְְרוֹנָָאוּט הישראלי הראשון בעמוד 202 והשיבו על שאלות 5-1 בעמודים 203-202. </a:t>
            </a:r>
            <a:endParaRPr lang="he-IL" sz="3200" dirty="0">
              <a:latin typeface="David" panose="020E0502060401010101" pitchFamily="34" charset="-79"/>
              <a:cs typeface="David" panose="020E0502060401010101" pitchFamily="34" charset="-79"/>
            </a:endParaRPr>
          </a:p>
        </p:txBody>
      </p:sp>
      <p:pic>
        <p:nvPicPr>
          <p:cNvPr id="12" name="תמונה 11">
            <a:extLst>
              <a:ext uri="{FF2B5EF4-FFF2-40B4-BE49-F238E27FC236}">
                <a16:creationId xmlns:a16="http://schemas.microsoft.com/office/drawing/2014/main" id="{BC911E21-FE6D-C7EB-B74E-D57E8674EC46}"/>
              </a:ext>
            </a:extLst>
          </p:cNvPr>
          <p:cNvPicPr>
            <a:picLocks noChangeAspect="1"/>
          </p:cNvPicPr>
          <p:nvPr/>
        </p:nvPicPr>
        <p:blipFill>
          <a:blip r:embed="rId6"/>
          <a:stretch>
            <a:fillRect/>
          </a:stretch>
        </p:blipFill>
        <p:spPr>
          <a:xfrm>
            <a:off x="5699052" y="1669312"/>
            <a:ext cx="5263116" cy="4875379"/>
          </a:xfrm>
          <a:prstGeom prst="rect">
            <a:avLst/>
          </a:prstGeom>
          <a:ln>
            <a:noFill/>
          </a:ln>
          <a:effectLst>
            <a:outerShdw blurRad="190500" algn="tl" rotWithShape="0">
              <a:srgbClr val="000000">
                <a:alpha val="70000"/>
              </a:srgbClr>
            </a:outerShdw>
          </a:effectLst>
        </p:spPr>
      </p:pic>
      <p:sp>
        <p:nvSpPr>
          <p:cNvPr id="14" name="תיבת טקסט 13">
            <a:extLst>
              <a:ext uri="{FF2B5EF4-FFF2-40B4-BE49-F238E27FC236}">
                <a16:creationId xmlns:a16="http://schemas.microsoft.com/office/drawing/2014/main" id="{C06B2AE0-2455-F888-7D3E-B4BBF42E3DB2}"/>
              </a:ext>
            </a:extLst>
          </p:cNvPr>
          <p:cNvSpPr txBox="1"/>
          <p:nvPr/>
        </p:nvSpPr>
        <p:spPr>
          <a:xfrm>
            <a:off x="7922533" y="6544692"/>
            <a:ext cx="1521285" cy="369332"/>
          </a:xfrm>
          <a:prstGeom prst="rect">
            <a:avLst/>
          </a:prstGeom>
          <a:noFill/>
        </p:spPr>
        <p:txBody>
          <a:bodyPr wrap="square">
            <a:spAutoFit/>
          </a:bodyPr>
          <a:lstStyle/>
          <a:p>
            <a:r>
              <a:rPr lang="he-IL" sz="1800" b="1" i="0" u="none" strike="noStrike" baseline="0" dirty="0">
                <a:latin typeface="David" panose="020E0502060401010101" pitchFamily="34" charset="-79"/>
                <a:cs typeface="David" panose="020E0502060401010101" pitchFamily="34" charset="-79"/>
              </a:rPr>
              <a:t>אילן רמון ז"ל</a:t>
            </a:r>
            <a:endParaRPr lang="he-IL"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051084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1E19B-F6CE-0835-33E3-1A9F14205D28}"/>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EC9B6925-4D42-D5D2-43DC-9A51B7A1E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FF339525-AAEB-BEAE-7718-055745B69722}"/>
              </a:ext>
            </a:extLst>
          </p:cNvPr>
          <p:cNvPicPr>
            <a:picLocks noChangeAspect="1"/>
          </p:cNvPicPr>
          <p:nvPr/>
        </p:nvPicPr>
        <p:blipFill>
          <a:blip r:embed="rId4"/>
          <a:stretch>
            <a:fillRect/>
          </a:stretch>
        </p:blipFill>
        <p:spPr>
          <a:xfrm>
            <a:off x="5430916" y="348745"/>
            <a:ext cx="6534150" cy="1066800"/>
          </a:xfrm>
          <a:prstGeom prst="rect">
            <a:avLst/>
          </a:prstGeom>
        </p:spPr>
      </p:pic>
      <p:pic>
        <p:nvPicPr>
          <p:cNvPr id="6" name="תמונה 5">
            <a:extLst>
              <a:ext uri="{FF2B5EF4-FFF2-40B4-BE49-F238E27FC236}">
                <a16:creationId xmlns:a16="http://schemas.microsoft.com/office/drawing/2014/main" id="{1FA331A6-1B75-1ABC-76F5-611A55E8177E}"/>
              </a:ext>
            </a:extLst>
          </p:cNvPr>
          <p:cNvPicPr>
            <a:picLocks noChangeAspect="1"/>
          </p:cNvPicPr>
          <p:nvPr/>
        </p:nvPicPr>
        <p:blipFill>
          <a:blip r:embed="rId5"/>
          <a:stretch>
            <a:fillRect/>
          </a:stretch>
        </p:blipFill>
        <p:spPr>
          <a:xfrm>
            <a:off x="226935" y="925032"/>
            <a:ext cx="4089884" cy="5563635"/>
          </a:xfrm>
          <a:prstGeom prst="rect">
            <a:avLst/>
          </a:prstGeom>
          <a:ln>
            <a:noFill/>
          </a:ln>
          <a:effectLst>
            <a:outerShdw blurRad="190500" algn="tl" rotWithShape="0">
              <a:srgbClr val="000000">
                <a:alpha val="70000"/>
              </a:srgbClr>
            </a:outerShdw>
          </a:effectLst>
        </p:spPr>
      </p:pic>
      <p:sp>
        <p:nvSpPr>
          <p:cNvPr id="8" name="תיבת טקסט 7">
            <a:extLst>
              <a:ext uri="{FF2B5EF4-FFF2-40B4-BE49-F238E27FC236}">
                <a16:creationId xmlns:a16="http://schemas.microsoft.com/office/drawing/2014/main" id="{26584063-2CE9-0E88-97A4-641BCCC10F8C}"/>
              </a:ext>
            </a:extLst>
          </p:cNvPr>
          <p:cNvSpPr txBox="1"/>
          <p:nvPr/>
        </p:nvSpPr>
        <p:spPr>
          <a:xfrm>
            <a:off x="1413100" y="6467402"/>
            <a:ext cx="1311675" cy="369332"/>
          </a:xfrm>
          <a:prstGeom prst="rect">
            <a:avLst/>
          </a:prstGeom>
          <a:noFill/>
        </p:spPr>
        <p:txBody>
          <a:bodyPr wrap="square">
            <a:spAutoFit/>
          </a:bodyPr>
          <a:lstStyle/>
          <a:p>
            <a:r>
              <a:rPr lang="he-IL" sz="1800" b="1" i="0" u="none" strike="noStrike" baseline="0" dirty="0">
                <a:latin typeface="FbSpoiler-Regular"/>
              </a:rPr>
              <a:t>איתן </a:t>
            </a:r>
            <a:r>
              <a:rPr lang="he-IL" sz="1800" b="1" i="0" u="none" strike="noStrike" baseline="0" dirty="0" err="1">
                <a:latin typeface="FbSpoiler-Regular"/>
              </a:rPr>
              <a:t>סטיבה</a:t>
            </a:r>
            <a:endParaRPr lang="he-IL" b="1" dirty="0"/>
          </a:p>
        </p:txBody>
      </p:sp>
      <p:sp>
        <p:nvSpPr>
          <p:cNvPr id="11" name="תיבת טקסט 10">
            <a:extLst>
              <a:ext uri="{FF2B5EF4-FFF2-40B4-BE49-F238E27FC236}">
                <a16:creationId xmlns:a16="http://schemas.microsoft.com/office/drawing/2014/main" id="{5976306B-97CC-878C-CF5F-0A7FACF62FE4}"/>
              </a:ext>
            </a:extLst>
          </p:cNvPr>
          <p:cNvSpPr txBox="1"/>
          <p:nvPr/>
        </p:nvSpPr>
        <p:spPr>
          <a:xfrm>
            <a:off x="4095837" y="1784683"/>
            <a:ext cx="7624767" cy="4562788"/>
          </a:xfrm>
          <a:prstGeom prst="rect">
            <a:avLst/>
          </a:prstGeom>
          <a:noFill/>
        </p:spPr>
        <p:txBody>
          <a:bodyPr wrap="square">
            <a:spAutoFit/>
          </a:bodyPr>
          <a:lstStyle/>
          <a:p>
            <a:pPr>
              <a:lnSpc>
                <a:spcPct val="150000"/>
              </a:lnSpc>
            </a:pPr>
            <a:r>
              <a:rPr lang="he-IL" sz="2800" b="0" i="0" u="none" strike="noStrike" baseline="0" dirty="0">
                <a:solidFill>
                  <a:srgbClr val="000000"/>
                </a:solidFill>
                <a:latin typeface="David" panose="020E0502060401010101" pitchFamily="34" charset="-79"/>
                <a:cs typeface="David" panose="020E0502060401010101" pitchFamily="34" charset="-79"/>
              </a:rPr>
              <a:t>היעזרו במקורות מידע ברשת. דוגמאות:</a:t>
            </a:r>
          </a:p>
          <a:p>
            <a:pPr>
              <a:lnSpc>
                <a:spcPct val="150000"/>
              </a:lnSpc>
            </a:pPr>
            <a:r>
              <a:rPr lang="he-IL" sz="2800" b="0" i="0" u="none" strike="noStrike" baseline="0" dirty="0">
                <a:solidFill>
                  <a:srgbClr val="1E9BA7"/>
                </a:solidFill>
                <a:latin typeface="David" panose="020E0502060401010101" pitchFamily="34" charset="-79"/>
                <a:cs typeface="David" panose="020E0502060401010101" pitchFamily="34" charset="-79"/>
              </a:rPr>
              <a:t>•</a:t>
            </a:r>
            <a:r>
              <a:rPr lang="he-IL" sz="2800" b="0" i="0" u="none" strike="noStrike" baseline="0" dirty="0">
                <a:solidFill>
                  <a:srgbClr val="000000"/>
                </a:solidFill>
                <a:latin typeface="David" panose="020E0502060401010101" pitchFamily="34" charset="-79"/>
                <a:cs typeface="David" panose="020E0502060401010101" pitchFamily="34" charset="-79"/>
              </a:rPr>
              <a:t>אתר הסוכנות הישראלית לחלל, משימת החלל רקיע.</a:t>
            </a:r>
          </a:p>
          <a:p>
            <a:pPr>
              <a:lnSpc>
                <a:spcPct val="150000"/>
              </a:lnSpc>
            </a:pPr>
            <a:r>
              <a:rPr lang="he-IL" sz="2800" b="0" i="0" u="none" strike="noStrike" baseline="0" dirty="0">
                <a:solidFill>
                  <a:srgbClr val="1E9BA7"/>
                </a:solidFill>
                <a:latin typeface="David" panose="020E0502060401010101" pitchFamily="34" charset="-79"/>
                <a:cs typeface="David" panose="020E0502060401010101" pitchFamily="34" charset="-79"/>
              </a:rPr>
              <a:t>•</a:t>
            </a:r>
            <a:r>
              <a:rPr lang="he-IL" sz="2800" b="0" i="0" u="none" strike="noStrike" baseline="0" dirty="0">
                <a:solidFill>
                  <a:srgbClr val="000000"/>
                </a:solidFill>
                <a:latin typeface="David" panose="020E0502060401010101" pitchFamily="34" charset="-79"/>
                <a:cs typeface="David" panose="020E0502060401010101" pitchFamily="34" charset="-79"/>
              </a:rPr>
              <a:t>איתי נבו, 2022 "המשימה שנוגעת ברקיע", מכון דוידסון,</a:t>
            </a:r>
          </a:p>
          <a:p>
            <a:pPr>
              <a:lnSpc>
                <a:spcPct val="150000"/>
              </a:lnSpc>
            </a:pPr>
            <a:r>
              <a:rPr lang="he-IL" sz="2800" b="0" i="0" u="none" strike="noStrike" baseline="0" dirty="0">
                <a:solidFill>
                  <a:srgbClr val="000000"/>
                </a:solidFill>
                <a:latin typeface="David" panose="020E0502060401010101" pitchFamily="34" charset="-79"/>
                <a:cs typeface="David" panose="020E0502060401010101" pitchFamily="34" charset="-79"/>
              </a:rPr>
              <a:t>   הזרוע החינוכית של מכון ויצמן למדע.</a:t>
            </a:r>
          </a:p>
          <a:p>
            <a:pPr>
              <a:lnSpc>
                <a:spcPct val="150000"/>
              </a:lnSpc>
            </a:pPr>
            <a:endParaRPr lang="he-IL" sz="2800" b="0" i="0" u="none" strike="noStrike" baseline="0" dirty="0">
              <a:solidFill>
                <a:srgbClr val="000000"/>
              </a:solidFill>
              <a:latin typeface="David" panose="020E0502060401010101" pitchFamily="34" charset="-79"/>
              <a:cs typeface="David" panose="020E0502060401010101" pitchFamily="34" charset="-79"/>
            </a:endParaRPr>
          </a:p>
          <a:p>
            <a:pPr>
              <a:lnSpc>
                <a:spcPct val="150000"/>
              </a:lnSpc>
            </a:pPr>
            <a:r>
              <a:rPr lang="he-IL" sz="2800" b="0" i="0" u="none" strike="noStrike" baseline="0" dirty="0">
                <a:solidFill>
                  <a:srgbClr val="000000"/>
                </a:solidFill>
                <a:latin typeface="David" panose="020E0502060401010101" pitchFamily="34" charset="-79"/>
                <a:cs typeface="David" panose="020E0502060401010101" pitchFamily="34" charset="-79"/>
              </a:rPr>
              <a:t>קראו את המידע על המשימה והשיבו על שאלות 2-1 בעמוד 203</a:t>
            </a:r>
            <a:r>
              <a:rPr lang="he-IL" sz="2000" b="0" i="0" u="none" strike="noStrike" baseline="0" dirty="0">
                <a:solidFill>
                  <a:srgbClr val="000000"/>
                </a:solidFill>
                <a:latin typeface="David" panose="020E0502060401010101" pitchFamily="34" charset="-79"/>
                <a:cs typeface="David" panose="020E0502060401010101" pitchFamily="34" charset="-79"/>
              </a:rPr>
              <a:t>.</a:t>
            </a:r>
            <a:endParaRPr lang="he-IL" sz="20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33900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1C15D-D9E1-A891-6F06-326D74200A72}"/>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290C018C-2923-3450-70D9-AE868E983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2F9C909E-8D23-6E0E-37F9-18F7E4870853}"/>
              </a:ext>
            </a:extLst>
          </p:cNvPr>
          <p:cNvPicPr>
            <a:picLocks noChangeAspect="1"/>
          </p:cNvPicPr>
          <p:nvPr/>
        </p:nvPicPr>
        <p:blipFill>
          <a:blip r:embed="rId4"/>
          <a:stretch>
            <a:fillRect/>
          </a:stretch>
        </p:blipFill>
        <p:spPr>
          <a:xfrm>
            <a:off x="5445900" y="399871"/>
            <a:ext cx="6257925" cy="1057275"/>
          </a:xfrm>
          <a:prstGeom prst="rect">
            <a:avLst/>
          </a:prstGeom>
        </p:spPr>
      </p:pic>
      <p:sp>
        <p:nvSpPr>
          <p:cNvPr id="6" name="תיבת טקסט 5">
            <a:extLst>
              <a:ext uri="{FF2B5EF4-FFF2-40B4-BE49-F238E27FC236}">
                <a16:creationId xmlns:a16="http://schemas.microsoft.com/office/drawing/2014/main" id="{551154C7-FB31-1088-9EE1-D0ACB1B142D4}"/>
              </a:ext>
            </a:extLst>
          </p:cNvPr>
          <p:cNvSpPr txBox="1"/>
          <p:nvPr/>
        </p:nvSpPr>
        <p:spPr>
          <a:xfrm>
            <a:off x="372138" y="2851999"/>
            <a:ext cx="3283127" cy="1815882"/>
          </a:xfrm>
          <a:prstGeom prst="rect">
            <a:avLst/>
          </a:prstGeom>
          <a:noFill/>
        </p:spPr>
        <p:txBody>
          <a:bodyPr wrap="square">
            <a:spAutoFit/>
          </a:bodyPr>
          <a:lstStyle/>
          <a:p>
            <a:r>
              <a:rPr lang="he-IL" sz="2800" b="0" i="0" u="none" strike="noStrike" baseline="0" dirty="0">
                <a:latin typeface="David" panose="020E0502060401010101" pitchFamily="34" charset="-79"/>
                <a:cs typeface="David" panose="020E0502060401010101" pitchFamily="34" charset="-79"/>
              </a:rPr>
              <a:t>קִִראו את קטע המידע </a:t>
            </a:r>
            <a:r>
              <a:rPr lang="he-IL" sz="2800" b="1" i="0" u="none" strike="noStrike" baseline="0" dirty="0">
                <a:solidFill>
                  <a:srgbClr val="1E9BA7"/>
                </a:solidFill>
                <a:latin typeface="David" panose="020E0502060401010101" pitchFamily="34" charset="-79"/>
                <a:cs typeface="David" panose="020E0502060401010101" pitchFamily="34" charset="-79"/>
              </a:rPr>
              <a:t>החללית בראשית </a:t>
            </a:r>
            <a:r>
              <a:rPr lang="he-IL" sz="2800" b="0" i="0" u="none" strike="noStrike" baseline="0" dirty="0">
                <a:latin typeface="David" panose="020E0502060401010101" pitchFamily="34" charset="-79"/>
                <a:cs typeface="David" panose="020E0502060401010101" pitchFamily="34" charset="-79"/>
              </a:rPr>
              <a:t>והשיבו על שאלות 2-1 בעמוד 204.</a:t>
            </a:r>
            <a:endParaRPr lang="he-IL" sz="2800" dirty="0">
              <a:latin typeface="David" panose="020E0502060401010101" pitchFamily="34" charset="-79"/>
              <a:cs typeface="David" panose="020E0502060401010101" pitchFamily="34" charset="-79"/>
            </a:endParaRPr>
          </a:p>
        </p:txBody>
      </p:sp>
      <p:pic>
        <p:nvPicPr>
          <p:cNvPr id="8" name="תמונה 7">
            <a:extLst>
              <a:ext uri="{FF2B5EF4-FFF2-40B4-BE49-F238E27FC236}">
                <a16:creationId xmlns:a16="http://schemas.microsoft.com/office/drawing/2014/main" id="{18C0E4B6-05BE-EE3B-CE8F-83A3E6AFA36A}"/>
              </a:ext>
            </a:extLst>
          </p:cNvPr>
          <p:cNvPicPr>
            <a:picLocks noChangeAspect="1"/>
          </p:cNvPicPr>
          <p:nvPr/>
        </p:nvPicPr>
        <p:blipFill>
          <a:blip r:embed="rId5"/>
          <a:stretch>
            <a:fillRect/>
          </a:stretch>
        </p:blipFill>
        <p:spPr>
          <a:xfrm>
            <a:off x="4710223" y="1584090"/>
            <a:ext cx="6983971" cy="50080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74520403"/>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2528</Words>
  <Application>Microsoft Office PowerPoint</Application>
  <PresentationFormat>מסך רחב</PresentationFormat>
  <Paragraphs>161</Paragraphs>
  <Slides>30</Slides>
  <Notes>29</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30</vt:i4>
      </vt:variant>
    </vt:vector>
  </HeadingPairs>
  <TitlesOfParts>
    <vt:vector size="38" baseType="lpstr">
      <vt:lpstr>Arial</vt:lpstr>
      <vt:lpstr>Calibri</vt:lpstr>
      <vt:lpstr>Calibri Light</vt:lpstr>
      <vt:lpstr>David</vt:lpstr>
      <vt:lpstr>FbSpoiler-Bold</vt:lpstr>
      <vt:lpstr>FbSpoiler-Regular</vt:lpstr>
      <vt:lpstr>MFPronto-Bold</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3</cp:revision>
  <dcterms:created xsi:type="dcterms:W3CDTF">2025-03-31T14:57:07Z</dcterms:created>
  <dcterms:modified xsi:type="dcterms:W3CDTF">2026-04-18T17:29:21Z</dcterms:modified>
</cp:coreProperties>
</file>