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80" r:id="rId3"/>
    <p:sldId id="281" r:id="rId4"/>
    <p:sldId id="267" r:id="rId5"/>
    <p:sldId id="282" r:id="rId6"/>
    <p:sldId id="273" r:id="rId7"/>
    <p:sldId id="257" r:id="rId8"/>
    <p:sldId id="263" r:id="rId9"/>
    <p:sldId id="264" r:id="rId10"/>
    <p:sldId id="270" r:id="rId11"/>
    <p:sldId id="258" r:id="rId12"/>
    <p:sldId id="259" r:id="rId13"/>
    <p:sldId id="262" r:id="rId14"/>
    <p:sldId id="266" r:id="rId15"/>
    <p:sldId id="268" r:id="rId16"/>
    <p:sldId id="271" r:id="rId17"/>
    <p:sldId id="272" r:id="rId18"/>
    <p:sldId id="278" r:id="rId19"/>
    <p:sldId id="279" r:id="rId20"/>
    <p:sldId id="261" r:id="rId21"/>
    <p:sldId id="274" r:id="rId22"/>
    <p:sldId id="284" r:id="rId23"/>
    <p:sldId id="275" r:id="rId24"/>
    <p:sldId id="277"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78E5-DEC6-4D98-82A1-583661E6DB01}"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6CABE-88A2-4DFF-9CB6-82891F17F37F}" type="slidenum">
              <a:rPr lang="en-US" smtClean="0"/>
              <a:t>‹#›</a:t>
            </a:fld>
            <a:endParaRPr lang="en-US"/>
          </a:p>
        </p:txBody>
      </p:sp>
    </p:spTree>
    <p:extLst>
      <p:ext uri="{BB962C8B-B14F-4D97-AF65-F5344CB8AC3E}">
        <p14:creationId xmlns:p14="http://schemas.microsoft.com/office/powerpoint/2010/main" val="122373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 </a:t>
            </a:r>
          </a:p>
          <a:p>
            <a:pPr algn="r"/>
            <a:r>
              <a:rPr lang="he-IL" dirty="0"/>
              <a:t>, את שמות ארבעת האסטרונאוטים.  </a:t>
            </a:r>
            <a:r>
              <a:rPr lang="en-US" dirty="0"/>
              <a:t>A II</a:t>
            </a:r>
            <a:r>
              <a:rPr lang="he-IL" dirty="0"/>
              <a:t>את הירח (היעד), את כדור הארץ (הבית שממנו יוצאים ואליו חוזרים), את מסלול הטיסה, את שם המשימה </a:t>
            </a:r>
            <a:endParaRPr lang="en-US" dirty="0"/>
          </a:p>
        </p:txBody>
      </p:sp>
      <p:sp>
        <p:nvSpPr>
          <p:cNvPr id="4" name="Slide Number Placeholder 3"/>
          <p:cNvSpPr>
            <a:spLocks noGrp="1"/>
          </p:cNvSpPr>
          <p:nvPr>
            <p:ph type="sldNum" sz="quarter" idx="5"/>
          </p:nvPr>
        </p:nvSpPr>
        <p:spPr/>
        <p:txBody>
          <a:bodyPr/>
          <a:lstStyle/>
          <a:p>
            <a:fld id="{2D36CABE-88A2-4DFF-9CB6-82891F17F37F}" type="slidenum">
              <a:rPr lang="en-US" smtClean="0"/>
              <a:t>6</a:t>
            </a:fld>
            <a:endParaRPr lang="en-US"/>
          </a:p>
        </p:txBody>
      </p:sp>
    </p:spTree>
    <p:extLst>
      <p:ext uri="{BB962C8B-B14F-4D97-AF65-F5344CB8AC3E}">
        <p14:creationId xmlns:p14="http://schemas.microsoft.com/office/powerpoint/2010/main" val="151208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15000"/>
              </a:lnSpc>
              <a:spcAft>
                <a:spcPts val="1000"/>
              </a:spcAft>
              <a:buNone/>
            </a:pPr>
            <a:r>
              <a:rPr lang="he-IL" sz="1200" b="1" kern="100" dirty="0">
                <a:effectLst/>
                <a:latin typeface="Calibri" panose="020F0502020204030204" pitchFamily="34" charset="0"/>
                <a:ea typeface="Calibri" panose="020F0502020204030204" pitchFamily="34" charset="0"/>
                <a:cs typeface="David" panose="020E0502060401010101" pitchFamily="34" charset="-79"/>
              </a:rPr>
              <a:t>למה אנחנו רואים רק צד אחד של הירח?</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buNone/>
            </a:pPr>
            <a:r>
              <a:rPr lang="he-IL" sz="1200" kern="100" dirty="0">
                <a:effectLst/>
                <a:latin typeface="Calibri" panose="020F0502020204030204" pitchFamily="34" charset="0"/>
                <a:ea typeface="Calibri" panose="020F0502020204030204" pitchFamily="34" charset="0"/>
                <a:cs typeface="David" panose="020E0502060401010101" pitchFamily="34" charset="-79"/>
              </a:rPr>
              <a:t>הירח מסתובב סביב צירו </a:t>
            </a:r>
            <a:r>
              <a:rPr lang="he-IL" sz="1200" b="1" kern="100" dirty="0">
                <a:effectLst/>
                <a:latin typeface="Calibri" panose="020F0502020204030204" pitchFamily="34" charset="0"/>
                <a:ea typeface="Calibri" panose="020F0502020204030204" pitchFamily="34" charset="0"/>
                <a:cs typeface="David" panose="020E0502060401010101" pitchFamily="34" charset="-79"/>
              </a:rPr>
              <a:t>בדיוק באותו הזמן</a:t>
            </a:r>
            <a:r>
              <a:rPr lang="he-IL" sz="1200" kern="100" dirty="0">
                <a:effectLst/>
                <a:latin typeface="Calibri" panose="020F0502020204030204" pitchFamily="34" charset="0"/>
                <a:ea typeface="Calibri" panose="020F0502020204030204" pitchFamily="34" charset="0"/>
                <a:cs typeface="David" panose="020E0502060401010101" pitchFamily="34" charset="-79"/>
              </a:rPr>
              <a:t> שהוא מקיף את כדור הארץ</a:t>
            </a:r>
            <a:r>
              <a:rPr lang="en-US" sz="1200" kern="100" dirty="0">
                <a:effectLst/>
                <a:latin typeface="David" panose="020E0502060401010101" pitchFamily="34" charset="-79"/>
                <a:ea typeface="Calibri" panose="020F0502020204030204" pitchFamily="34" charset="0"/>
                <a:cs typeface="Arial" panose="020B0604020202020204" pitchFamily="34" charset="0"/>
              </a:rPr>
              <a:t>:</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SzPts val="1000"/>
              <a:buFont typeface="Symbol" panose="05050102010706020507" pitchFamily="18" charset="2"/>
              <a:buChar char=""/>
              <a:tabLst>
                <a:tab pos="457200" algn="l"/>
              </a:tabLst>
            </a:pPr>
            <a:r>
              <a:rPr lang="he-IL" sz="1200" kern="100" dirty="0">
                <a:effectLst/>
                <a:latin typeface="Calibri" panose="020F0502020204030204" pitchFamily="34" charset="0"/>
                <a:ea typeface="Calibri" panose="020F0502020204030204" pitchFamily="34" charset="0"/>
                <a:cs typeface="David" panose="020E0502060401010101" pitchFamily="34" charset="-79"/>
              </a:rPr>
              <a:t>זמן סיבוב הירח סביב עצמו </a:t>
            </a:r>
            <a:r>
              <a:rPr lang="he-IL" sz="1200" kern="100" dirty="0">
                <a:effectLst/>
                <a:latin typeface="Calibri" panose="020F0502020204030204" pitchFamily="34" charset="0"/>
                <a:ea typeface="Calibri" panose="020F0502020204030204" pitchFamily="34" charset="0"/>
                <a:cs typeface="Cambria Math" panose="02040503050406030204" pitchFamily="18" charset="0"/>
              </a:rPr>
              <a:t>≈</a:t>
            </a:r>
            <a:r>
              <a:rPr lang="he-IL" sz="1200" kern="100" dirty="0">
                <a:effectLst/>
                <a:latin typeface="Calibri" panose="020F0502020204030204" pitchFamily="34" charset="0"/>
                <a:ea typeface="Calibri" panose="020F0502020204030204" pitchFamily="34" charset="0"/>
                <a:cs typeface="David" panose="020E0502060401010101" pitchFamily="34" charset="-79"/>
              </a:rPr>
              <a:t> 27.3 ימים</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SzPts val="1000"/>
              <a:buFont typeface="Symbol" panose="05050102010706020507" pitchFamily="18" charset="2"/>
              <a:buChar char=""/>
              <a:tabLst>
                <a:tab pos="457200" algn="l"/>
              </a:tabLst>
            </a:pPr>
            <a:r>
              <a:rPr lang="he-IL" sz="1200" kern="100" dirty="0">
                <a:effectLst/>
                <a:latin typeface="Calibri" panose="020F0502020204030204" pitchFamily="34" charset="0"/>
                <a:ea typeface="Calibri" panose="020F0502020204030204" pitchFamily="34" charset="0"/>
                <a:cs typeface="David" panose="020E0502060401010101" pitchFamily="34" charset="-79"/>
              </a:rPr>
              <a:t>זמן ההקפה של הירח סביב כדור הארץ </a:t>
            </a:r>
            <a:r>
              <a:rPr lang="he-IL" sz="1200" kern="100" dirty="0">
                <a:effectLst/>
                <a:latin typeface="Calibri" panose="020F0502020204030204" pitchFamily="34" charset="0"/>
                <a:ea typeface="Calibri" panose="020F0502020204030204" pitchFamily="34" charset="0"/>
                <a:cs typeface="Cambria Math" panose="02040503050406030204" pitchFamily="18" charset="0"/>
              </a:rPr>
              <a:t>≈</a:t>
            </a:r>
            <a:r>
              <a:rPr lang="he-IL" sz="1200" kern="100" dirty="0">
                <a:effectLst/>
                <a:latin typeface="Calibri" panose="020F0502020204030204" pitchFamily="34" charset="0"/>
                <a:ea typeface="Calibri" panose="020F0502020204030204" pitchFamily="34" charset="0"/>
                <a:cs typeface="David" panose="020E0502060401010101" pitchFamily="34" charset="-79"/>
              </a:rPr>
              <a:t> 27.3 ימים</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buNone/>
            </a:pPr>
            <a:r>
              <a:rPr lang="he-IL" sz="1200" kern="100" dirty="0">
                <a:effectLst/>
                <a:latin typeface="Calibri" panose="020F0502020204030204" pitchFamily="34" charset="0"/>
                <a:ea typeface="Calibri" panose="020F0502020204030204" pitchFamily="34" charset="0"/>
                <a:cs typeface="David" panose="020E0502060401010101" pitchFamily="34" charset="-79"/>
              </a:rPr>
              <a:t>התוצאה</a:t>
            </a:r>
            <a:r>
              <a:rPr lang="en-US" sz="1200" kern="100" dirty="0">
                <a:effectLst/>
                <a:latin typeface="David" panose="020E0502060401010101" pitchFamily="34" charset="-79"/>
                <a:ea typeface="Calibri" panose="020F0502020204030204" pitchFamily="34" charset="0"/>
                <a:cs typeface="Arial" panose="020B0604020202020204" pitchFamily="34" charset="0"/>
              </a:rPr>
              <a:t>: </a:t>
            </a:r>
            <a:r>
              <a:rPr lang="he-IL" sz="1200" b="1" kern="100" dirty="0">
                <a:effectLst/>
                <a:latin typeface="Calibri" panose="020F0502020204030204" pitchFamily="34" charset="0"/>
                <a:ea typeface="Calibri" panose="020F0502020204030204" pitchFamily="34" charset="0"/>
                <a:cs typeface="David" panose="020E0502060401010101" pitchFamily="34" charset="-79"/>
              </a:rPr>
              <a:t>בכל פעם שהירח משלים הקפה - הוא הספיק להסתובב בדיוק פעם אחת. </a:t>
            </a:r>
            <a:r>
              <a:rPr lang="he-IL" sz="1200" kern="100" dirty="0">
                <a:effectLst/>
                <a:latin typeface="Calibri" panose="020F0502020204030204" pitchFamily="34" charset="0"/>
                <a:ea typeface="Calibri" panose="020F0502020204030204" pitchFamily="34" charset="0"/>
                <a:cs typeface="David" panose="020E0502060401010101" pitchFamily="34" charset="-79"/>
              </a:rPr>
              <a:t>לכן אותו חצי כדור תמיד פונה אלינו</a:t>
            </a:r>
            <a:r>
              <a:rPr lang="en-US" sz="1200" kern="100" dirty="0">
                <a:effectLst/>
                <a:latin typeface="David" panose="020E0502060401010101" pitchFamily="34" charset="-79"/>
                <a:ea typeface="Calibri" panose="020F0502020204030204" pitchFamily="34" charset="0"/>
                <a:cs typeface="Arial" panose="020B0604020202020204" pitchFamily="34" charset="0"/>
              </a:rPr>
              <a:t>.</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D36CABE-88A2-4DFF-9CB6-82891F17F37F}" type="slidenum">
              <a:rPr lang="en-US" smtClean="0"/>
              <a:t>18</a:t>
            </a:fld>
            <a:endParaRPr lang="en-US"/>
          </a:p>
        </p:txBody>
      </p:sp>
    </p:spTree>
    <p:extLst>
      <p:ext uri="{BB962C8B-B14F-4D97-AF65-F5344CB8AC3E}">
        <p14:creationId xmlns:p14="http://schemas.microsoft.com/office/powerpoint/2010/main" val="9573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 1. נאס״א היא המובילה את תוכנית ארטמיס, 2. מטרותיה הגדולות הן נוכחות קבועה על הירח והכנה למשימות למאדים, 3. התוכנית נקראת על שם ארטמיס, 4. בני האדם נחתו על הירח במסגרת תוכנית אפולו, 5. החללית המשתתפת </a:t>
            </a:r>
            <a:r>
              <a:rPr lang="he-IL" dirty="0" err="1"/>
              <a:t>בארטמיס</a:t>
            </a:r>
            <a:r>
              <a:rPr lang="he-IL" dirty="0"/>
              <a:t> 1 ו‑2 היא אוריון, 6. ארטמיס 1 הייתה לא מאוישת ואילו ארטמיס 2 מאוישת, 7. אוריון יכולה לשאת ארבעה אסטרונאוטים, 8. היא המריאה בעזרת רקטה,     </a:t>
            </a:r>
            <a:r>
              <a:rPr lang="en-US" dirty="0"/>
              <a:t> </a:t>
            </a:r>
            <a:r>
              <a:rPr lang="he-IL" dirty="0"/>
              <a:t>9. האסטרונאוטים מפעילים מערכות, מבצעים ניסויים, אוכלים, ישנים ומתקשרים, 10. מסלול אוריון היה טיסה מהארץ סביב הירח וחזרה, 11. משימת ארטמיס 2 נמשכה עשרה ימים, 12. הנחיתה הייתה באוקיינוס השקט, 13. המצנחים שימשו להאטת החללית לנחיתה בטוחה, 14. ארטמיס 1 תרמה בכך שבדקה את כל המערכות לפני טיסה מאוישת, ו‑15. ארטמיס 2 תרמה בכך שאישרה תפעול אנושי מלא והכינה את הקרקע לנחיתה המאוישת של ארטמיס 3.</a:t>
            </a:r>
            <a:endParaRPr lang="en-US" dirty="0"/>
          </a:p>
        </p:txBody>
      </p:sp>
      <p:sp>
        <p:nvSpPr>
          <p:cNvPr id="4" name="Slide Number Placeholder 3"/>
          <p:cNvSpPr>
            <a:spLocks noGrp="1"/>
          </p:cNvSpPr>
          <p:nvPr>
            <p:ph type="sldNum" sz="quarter" idx="5"/>
          </p:nvPr>
        </p:nvSpPr>
        <p:spPr/>
        <p:txBody>
          <a:bodyPr/>
          <a:lstStyle/>
          <a:p>
            <a:fld id="{2D36CABE-88A2-4DFF-9CB6-82891F17F37F}" type="slidenum">
              <a:rPr lang="en-US" smtClean="0"/>
              <a:t>25</a:t>
            </a:fld>
            <a:endParaRPr lang="en-US"/>
          </a:p>
        </p:txBody>
      </p:sp>
    </p:spTree>
    <p:extLst>
      <p:ext uri="{BB962C8B-B14F-4D97-AF65-F5344CB8AC3E}">
        <p14:creationId xmlns:p14="http://schemas.microsoft.com/office/powerpoint/2010/main" val="12141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ACE5-A991-6674-11C2-27C2C0469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737C6-AF99-C855-BA10-96EF2C54D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CF2A1-15E2-EB60-8D67-F8932F9D6F1F}"/>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D261855D-9F7B-4C89-82EA-19EAB90C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70E64-AB83-5EE2-1D99-9370DDA16432}"/>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342306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5BC2-7A6B-8E9B-41AF-5C12CC2BD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51483-14DE-18A6-BBBC-AF9029BC35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FF123-B7C8-0852-1C25-F1EDE55A4595}"/>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4C5C3801-C10D-FBA6-654C-4C20233D2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533C3-0905-FC16-7354-07C6D7C05021}"/>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171478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B604CB-ABF1-3B3C-DC36-FDC0CDE11F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5206F-EE5A-9D34-3CE7-753B99B8C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C1071-629C-5C6B-2443-DDC2EF24B92C}"/>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40FE8EE5-7362-1EB8-79D6-C15590D2D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3008F-DE7E-675A-4C95-5CE1A2072E76}"/>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140113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4C1-2FDB-5D8F-5337-93142CE48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438DD-8DCB-1D68-40FD-E8A3D8616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EF60E-1A4A-C8AC-E97B-496E3C85E048}"/>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5555E944-EE38-8A38-71E7-6F9421950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4CFDF-D0BC-666C-B484-7BD15FDB9686}"/>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384226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0D33-05AC-79C2-A1E2-60963B9DC3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A23CE5-5D6D-2711-99AB-1DBB1CCCF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80751C-FB9F-6A61-91BA-7FE9AB2DB2C4}"/>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62C9A37A-BB43-CCED-BB35-C70154C9D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E587C-27C3-6E17-4606-726289F095AE}"/>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16818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65C1-8FF0-115A-7E56-4BCD3674C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436FE-9BD5-F0CB-EC8B-C4B9625FF3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F8D51-370D-1312-9133-13CAED366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23E1D-1A3F-5702-314D-1C2C61B68F7B}"/>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6" name="Footer Placeholder 5">
            <a:extLst>
              <a:ext uri="{FF2B5EF4-FFF2-40B4-BE49-F238E27FC236}">
                <a16:creationId xmlns:a16="http://schemas.microsoft.com/office/drawing/2014/main" id="{DBB295B7-F1DC-FF3F-547B-EF1AA468E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71A47-34A3-75E9-0A25-A02D20030884}"/>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506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92B7-73A5-C6ED-1870-9F3E56395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F89BB-15D3-98AC-DD58-8F7101ACA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1FDF7-B53D-3A5F-8DF6-333E7000F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E10357-83C0-6581-ACA7-E4EECCE49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DC847-18D3-3D33-73FD-A5018C61C5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B38C2-1495-C449-4442-464811ECE4C3}"/>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8" name="Footer Placeholder 7">
            <a:extLst>
              <a:ext uri="{FF2B5EF4-FFF2-40B4-BE49-F238E27FC236}">
                <a16:creationId xmlns:a16="http://schemas.microsoft.com/office/drawing/2014/main" id="{FE498521-2F1B-56DF-372A-1725C9ECF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0FFB0-6591-30C8-3B91-F8C27A5C6E7D}"/>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123207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5FCC-E8DC-C3C2-AD52-2C6EC9325D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238D8-360C-5D65-BDCC-6402F212BE2B}"/>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4" name="Footer Placeholder 3">
            <a:extLst>
              <a:ext uri="{FF2B5EF4-FFF2-40B4-BE49-F238E27FC236}">
                <a16:creationId xmlns:a16="http://schemas.microsoft.com/office/drawing/2014/main" id="{9A2AEE0F-5F3C-E21F-0E1C-3371CA095A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32BB64-A0E3-04A4-275B-436AE4DC6A45}"/>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52660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89A9E-62AD-DE1C-4B7B-CBF813CDF89B}"/>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3" name="Footer Placeholder 2">
            <a:extLst>
              <a:ext uri="{FF2B5EF4-FFF2-40B4-BE49-F238E27FC236}">
                <a16:creationId xmlns:a16="http://schemas.microsoft.com/office/drawing/2014/main" id="{9BCC018E-7CDB-3983-F803-636A4BB8D8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B82E2-4C32-FC72-20EB-23D29448ADD8}"/>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21869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DC0A-1B10-6E80-E278-83A238183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AA70D-AFF6-7773-4349-B32CA19BE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424C62-D892-4B03-7FAE-44F42BF14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D5DDF-06C5-2DC0-11A7-A7493BE4CBA1}"/>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6" name="Footer Placeholder 5">
            <a:extLst>
              <a:ext uri="{FF2B5EF4-FFF2-40B4-BE49-F238E27FC236}">
                <a16:creationId xmlns:a16="http://schemas.microsoft.com/office/drawing/2014/main" id="{1D2231C3-B754-44CA-43A6-54D737127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CCD64-AE54-2464-1333-5277A245B057}"/>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335249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6F8F-F7EC-4315-80E4-D165A4B07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2223A-3457-199F-81F6-42DF6B493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A898B-FB77-23B4-DEB0-CA1D52830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E48BF-5EF8-B5F7-5751-A18A4690D190}"/>
              </a:ext>
            </a:extLst>
          </p:cNvPr>
          <p:cNvSpPr>
            <a:spLocks noGrp="1"/>
          </p:cNvSpPr>
          <p:nvPr>
            <p:ph type="dt" sz="half" idx="10"/>
          </p:nvPr>
        </p:nvSpPr>
        <p:spPr/>
        <p:txBody>
          <a:bodyPr/>
          <a:lstStyle/>
          <a:p>
            <a:fld id="{306ACFB1-EF69-47EA-9687-3D08E327733F}" type="datetimeFigureOut">
              <a:rPr lang="en-US" smtClean="0"/>
              <a:t>4/20/2026</a:t>
            </a:fld>
            <a:endParaRPr lang="en-US"/>
          </a:p>
        </p:txBody>
      </p:sp>
      <p:sp>
        <p:nvSpPr>
          <p:cNvPr id="6" name="Footer Placeholder 5">
            <a:extLst>
              <a:ext uri="{FF2B5EF4-FFF2-40B4-BE49-F238E27FC236}">
                <a16:creationId xmlns:a16="http://schemas.microsoft.com/office/drawing/2014/main" id="{1F4243B8-C4CC-F737-CF08-4EF99F6DD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6FC5F-99E5-FC75-4455-4F0ACF6860BC}"/>
              </a:ext>
            </a:extLst>
          </p:cNvPr>
          <p:cNvSpPr>
            <a:spLocks noGrp="1"/>
          </p:cNvSpPr>
          <p:nvPr>
            <p:ph type="sldNum" sz="quarter" idx="12"/>
          </p:nvPr>
        </p:nvSpPr>
        <p:spPr/>
        <p:txBody>
          <a:bodyPr/>
          <a:lstStyle/>
          <a:p>
            <a:fld id="{3FC22EAF-7032-4589-8673-43BEA0A623B1}" type="slidenum">
              <a:rPr lang="en-US" smtClean="0"/>
              <a:t>‹#›</a:t>
            </a:fld>
            <a:endParaRPr lang="en-US"/>
          </a:p>
        </p:txBody>
      </p:sp>
    </p:spTree>
    <p:extLst>
      <p:ext uri="{BB962C8B-B14F-4D97-AF65-F5344CB8AC3E}">
        <p14:creationId xmlns:p14="http://schemas.microsoft.com/office/powerpoint/2010/main" val="294458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B2692-F0B8-77F0-A9F3-DD3CED58E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F32DF-394B-B4DD-4B4C-CBFBDB83B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9CA1F-3EDA-6079-51FF-3CDED199F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ACFB1-EF69-47EA-9687-3D08E327733F}" type="datetimeFigureOut">
              <a:rPr lang="en-US" smtClean="0"/>
              <a:t>4/20/2026</a:t>
            </a:fld>
            <a:endParaRPr lang="en-US"/>
          </a:p>
        </p:txBody>
      </p:sp>
      <p:sp>
        <p:nvSpPr>
          <p:cNvPr id="5" name="Footer Placeholder 4">
            <a:extLst>
              <a:ext uri="{FF2B5EF4-FFF2-40B4-BE49-F238E27FC236}">
                <a16:creationId xmlns:a16="http://schemas.microsoft.com/office/drawing/2014/main" id="{7FCF623D-729B-20B1-B390-69519BE2F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F157F6-E337-9FCA-2A4C-A042D04B1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2EAF-7032-4589-8673-43BEA0A623B1}" type="slidenum">
              <a:rPr lang="en-US" smtClean="0"/>
              <a:t>‹#›</a:t>
            </a:fld>
            <a:endParaRPr lang="en-US"/>
          </a:p>
        </p:txBody>
      </p:sp>
    </p:spTree>
    <p:extLst>
      <p:ext uri="{BB962C8B-B14F-4D97-AF65-F5344CB8AC3E}">
        <p14:creationId xmlns:p14="http://schemas.microsoft.com/office/powerpoint/2010/main" val="429468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asc-csa.gc.ca/eng/missions/artemis-ii/"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lRkB7z88Nlg?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60D1-A5E3-0EF6-CEA9-899480C97BF5}"/>
              </a:ext>
            </a:extLst>
          </p:cNvPr>
          <p:cNvSpPr>
            <a:spLocks noGrp="1"/>
          </p:cNvSpPr>
          <p:nvPr>
            <p:ph type="title"/>
          </p:nvPr>
        </p:nvSpPr>
        <p:spPr>
          <a:xfrm>
            <a:off x="173256" y="1049154"/>
            <a:ext cx="11146054" cy="641534"/>
          </a:xfrm>
        </p:spPr>
        <p:txBody>
          <a:bodyPr>
            <a:noAutofit/>
          </a:bodyPr>
          <a:lstStyle/>
          <a:p>
            <a:pPr algn="r" rtl="1"/>
            <a:r>
              <a:rPr lang="he-IL" sz="6000" b="1" dirty="0">
                <a:solidFill>
                  <a:srgbClr val="FF0000"/>
                </a:solidFill>
                <a:cs typeface="+mn-cs"/>
              </a:rPr>
              <a:t>תוכנית ארטמיס ומשימת ארטמיס </a:t>
            </a:r>
            <a:r>
              <a:rPr lang="he-IL" sz="6000" b="1" dirty="0">
                <a:cs typeface="+mn-cs"/>
              </a:rPr>
              <a:t>2</a:t>
            </a:r>
            <a:endParaRPr lang="en-US" sz="6000" b="1" dirty="0">
              <a:cs typeface="+mn-cs"/>
            </a:endParaRPr>
          </a:p>
        </p:txBody>
      </p:sp>
      <p:pic>
        <p:nvPicPr>
          <p:cNvPr id="5" name="Content Placeholder 4">
            <a:extLst>
              <a:ext uri="{FF2B5EF4-FFF2-40B4-BE49-F238E27FC236}">
                <a16:creationId xmlns:a16="http://schemas.microsoft.com/office/drawing/2014/main" id="{750D81AF-A062-838E-A024-0B44FF828C8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53115" y="2055610"/>
            <a:ext cx="6050329" cy="4032545"/>
          </a:xfrm>
          <a:prstGeom prst="rect">
            <a:avLst/>
          </a:prstGeom>
        </p:spPr>
      </p:pic>
      <p:pic>
        <p:nvPicPr>
          <p:cNvPr id="9" name="Picture 8">
            <a:extLst>
              <a:ext uri="{FF2B5EF4-FFF2-40B4-BE49-F238E27FC236}">
                <a16:creationId xmlns:a16="http://schemas.microsoft.com/office/drawing/2014/main" id="{E179F508-5D4E-4785-C5E8-C053AD8943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4321"/>
            <a:ext cx="4848225" cy="1133475"/>
          </a:xfrm>
          <a:prstGeom prst="rect">
            <a:avLst/>
          </a:prstGeom>
        </p:spPr>
      </p:pic>
      <p:pic>
        <p:nvPicPr>
          <p:cNvPr id="11" name="Picture 10">
            <a:extLst>
              <a:ext uri="{FF2B5EF4-FFF2-40B4-BE49-F238E27FC236}">
                <a16:creationId xmlns:a16="http://schemas.microsoft.com/office/drawing/2014/main" id="{CB387388-11FC-2D16-76D2-8E27829CDB2A}"/>
              </a:ext>
            </a:extLst>
          </p:cNvPr>
          <p:cNvPicPr>
            <a:picLocks noChangeAspect="1"/>
          </p:cNvPicPr>
          <p:nvPr/>
        </p:nvPicPr>
        <p:blipFill>
          <a:blip r:embed="rId4"/>
          <a:stretch>
            <a:fillRect/>
          </a:stretch>
        </p:blipFill>
        <p:spPr>
          <a:xfrm>
            <a:off x="7790799" y="2160020"/>
            <a:ext cx="2719989" cy="2719989"/>
          </a:xfrm>
          <a:prstGeom prst="rect">
            <a:avLst/>
          </a:prstGeom>
        </p:spPr>
      </p:pic>
      <p:sp>
        <p:nvSpPr>
          <p:cNvPr id="12" name="TextBox 11">
            <a:extLst>
              <a:ext uri="{FF2B5EF4-FFF2-40B4-BE49-F238E27FC236}">
                <a16:creationId xmlns:a16="http://schemas.microsoft.com/office/drawing/2014/main" id="{7A5E0E69-D048-9685-9B4B-E67324456773}"/>
              </a:ext>
            </a:extLst>
          </p:cNvPr>
          <p:cNvSpPr txBox="1"/>
          <p:nvPr/>
        </p:nvSpPr>
        <p:spPr>
          <a:xfrm>
            <a:off x="8599321" y="5082139"/>
            <a:ext cx="2800952" cy="830997"/>
          </a:xfrm>
          <a:prstGeom prst="rect">
            <a:avLst/>
          </a:prstGeom>
          <a:noFill/>
        </p:spPr>
        <p:txBody>
          <a:bodyPr wrap="square" rtlCol="0">
            <a:spAutoFit/>
          </a:bodyPr>
          <a:lstStyle/>
          <a:p>
            <a:pPr algn="r"/>
            <a:r>
              <a:rPr lang="he-IL" sz="2400" b="1" dirty="0"/>
              <a:t>התמונות במצגת באדיבות נאס"א</a:t>
            </a:r>
            <a:endParaRPr lang="en-US" sz="2400" b="1" dirty="0"/>
          </a:p>
        </p:txBody>
      </p:sp>
      <p:sp>
        <p:nvSpPr>
          <p:cNvPr id="3" name="TextBox 2">
            <a:extLst>
              <a:ext uri="{FF2B5EF4-FFF2-40B4-BE49-F238E27FC236}">
                <a16:creationId xmlns:a16="http://schemas.microsoft.com/office/drawing/2014/main" id="{9A185116-4DD3-5592-F70B-AD36098E6E5C}"/>
              </a:ext>
            </a:extLst>
          </p:cNvPr>
          <p:cNvSpPr txBox="1"/>
          <p:nvPr/>
        </p:nvSpPr>
        <p:spPr>
          <a:xfrm>
            <a:off x="1405289" y="6088155"/>
            <a:ext cx="5332396" cy="584775"/>
          </a:xfrm>
          <a:prstGeom prst="rect">
            <a:avLst/>
          </a:prstGeom>
          <a:noFill/>
        </p:spPr>
        <p:txBody>
          <a:bodyPr wrap="square" rtlCol="0">
            <a:spAutoFit/>
          </a:bodyPr>
          <a:lstStyle/>
          <a:p>
            <a:pPr algn="ctr"/>
            <a:r>
              <a:rPr lang="he-IL" sz="3200" b="1" dirty="0">
                <a:solidFill>
                  <a:srgbClr val="FF0000"/>
                </a:solidFill>
              </a:rPr>
              <a:t>ד"ר מירי </a:t>
            </a:r>
            <a:r>
              <a:rPr lang="he-IL" sz="3200" b="1" dirty="0" err="1">
                <a:solidFill>
                  <a:srgbClr val="FF0000"/>
                </a:solidFill>
              </a:rPr>
              <a:t>דרסלר</a:t>
            </a:r>
            <a:r>
              <a:rPr lang="he-IL" sz="3200" b="1" dirty="0">
                <a:solidFill>
                  <a:srgbClr val="FF0000"/>
                </a:solidFill>
              </a:rPr>
              <a:t> </a:t>
            </a:r>
            <a:endParaRPr lang="en-US" sz="3200" b="1" dirty="0">
              <a:solidFill>
                <a:srgbClr val="FF0000"/>
              </a:solidFill>
            </a:endParaRPr>
          </a:p>
        </p:txBody>
      </p:sp>
      <p:sp>
        <p:nvSpPr>
          <p:cNvPr id="4" name="TextBox 3">
            <a:extLst>
              <a:ext uri="{FF2B5EF4-FFF2-40B4-BE49-F238E27FC236}">
                <a16:creationId xmlns:a16="http://schemas.microsoft.com/office/drawing/2014/main" id="{8BFC9C6E-265D-5DE7-4876-C427D9DF89E6}"/>
              </a:ext>
            </a:extLst>
          </p:cNvPr>
          <p:cNvSpPr txBox="1"/>
          <p:nvPr/>
        </p:nvSpPr>
        <p:spPr>
          <a:xfrm>
            <a:off x="7680960" y="6246796"/>
            <a:ext cx="3955983" cy="369332"/>
          </a:xfrm>
          <a:prstGeom prst="rect">
            <a:avLst/>
          </a:prstGeom>
          <a:noFill/>
        </p:spPr>
        <p:txBody>
          <a:bodyPr wrap="square" rtlCol="0">
            <a:spAutoFit/>
          </a:bodyPr>
          <a:lstStyle/>
          <a:p>
            <a:r>
              <a:rPr lang="he-IL" dirty="0"/>
              <a:t>1-10  באפריל 2026</a:t>
            </a:r>
            <a:endParaRPr lang="en-US" dirty="0"/>
          </a:p>
        </p:txBody>
      </p:sp>
    </p:spTree>
    <p:extLst>
      <p:ext uri="{BB962C8B-B14F-4D97-AF65-F5344CB8AC3E}">
        <p14:creationId xmlns:p14="http://schemas.microsoft.com/office/powerpoint/2010/main" val="161536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0999-0FDD-9BDC-B090-DEB1E34F4304}"/>
              </a:ext>
            </a:extLst>
          </p:cNvPr>
          <p:cNvSpPr>
            <a:spLocks noGrp="1"/>
          </p:cNvSpPr>
          <p:nvPr>
            <p:ph type="title"/>
          </p:nvPr>
        </p:nvSpPr>
        <p:spPr/>
        <p:txBody>
          <a:bodyPr/>
          <a:lstStyle/>
          <a:p>
            <a:pPr algn="r"/>
            <a:r>
              <a:rPr lang="he-IL" b="1" dirty="0">
                <a:solidFill>
                  <a:srgbClr val="FF0000"/>
                </a:solidFill>
                <a:cs typeface="+mn-cs"/>
              </a:rPr>
              <a:t>המסלול של החללית אוריון במשך 10 ימים</a:t>
            </a:r>
            <a:endParaRPr lang="en-US" b="1" dirty="0">
              <a:solidFill>
                <a:srgbClr val="FF0000"/>
              </a:solidFill>
              <a:cs typeface="+mn-cs"/>
            </a:endParaRPr>
          </a:p>
        </p:txBody>
      </p:sp>
      <p:pic>
        <p:nvPicPr>
          <p:cNvPr id="5" name="Content Placeholder 4">
            <a:extLst>
              <a:ext uri="{FF2B5EF4-FFF2-40B4-BE49-F238E27FC236}">
                <a16:creationId xmlns:a16="http://schemas.microsoft.com/office/drawing/2014/main" id="{5C931E2B-61FD-D174-6DB5-DE85F95AADF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2893" y="1481339"/>
            <a:ext cx="9270241" cy="4351338"/>
          </a:xfrm>
          <a:prstGeom prst="rect">
            <a:avLst/>
          </a:prstGeom>
        </p:spPr>
      </p:pic>
      <p:sp>
        <p:nvSpPr>
          <p:cNvPr id="6" name="TextBox 5">
            <a:extLst>
              <a:ext uri="{FF2B5EF4-FFF2-40B4-BE49-F238E27FC236}">
                <a16:creationId xmlns:a16="http://schemas.microsoft.com/office/drawing/2014/main" id="{B6CB2B5D-5664-1E15-0562-3F4CDFD153F3}"/>
              </a:ext>
            </a:extLst>
          </p:cNvPr>
          <p:cNvSpPr txBox="1"/>
          <p:nvPr/>
        </p:nvSpPr>
        <p:spPr>
          <a:xfrm>
            <a:off x="8008219" y="6237171"/>
            <a:ext cx="4917462" cy="369332"/>
          </a:xfrm>
          <a:prstGeom prst="rect">
            <a:avLst/>
          </a:prstGeom>
          <a:noFill/>
        </p:spPr>
        <p:txBody>
          <a:bodyPr wrap="square" rtlCol="0">
            <a:spAutoFit/>
          </a:bodyPr>
          <a:lstStyle/>
          <a:p>
            <a:r>
              <a:rPr lang="he-IL" dirty="0">
                <a:hlinkClick r:id="rId3"/>
              </a:rPr>
              <a:t>מקור: סוכנות החלל הקנדית</a:t>
            </a:r>
            <a:endParaRPr lang="en-US" dirty="0"/>
          </a:p>
        </p:txBody>
      </p:sp>
      <p:pic>
        <p:nvPicPr>
          <p:cNvPr id="8" name="Picture 7">
            <a:extLst>
              <a:ext uri="{FF2B5EF4-FFF2-40B4-BE49-F238E27FC236}">
                <a16:creationId xmlns:a16="http://schemas.microsoft.com/office/drawing/2014/main" id="{B9267058-47AD-CA5C-9DB8-AA1080F7D6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26137"/>
            <a:ext cx="4848225" cy="1133475"/>
          </a:xfrm>
          <a:prstGeom prst="rect">
            <a:avLst/>
          </a:prstGeom>
        </p:spPr>
      </p:pic>
    </p:spTree>
    <p:extLst>
      <p:ext uri="{BB962C8B-B14F-4D97-AF65-F5344CB8AC3E}">
        <p14:creationId xmlns:p14="http://schemas.microsoft.com/office/powerpoint/2010/main" val="19638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4FFB-1DAE-5ABF-8A07-8C9E727EB3CC}"/>
              </a:ext>
            </a:extLst>
          </p:cNvPr>
          <p:cNvSpPr>
            <a:spLocks noGrp="1"/>
          </p:cNvSpPr>
          <p:nvPr>
            <p:ph type="title"/>
          </p:nvPr>
        </p:nvSpPr>
        <p:spPr/>
        <p:txBody>
          <a:bodyPr/>
          <a:lstStyle/>
          <a:p>
            <a:pPr algn="r" rtl="1"/>
            <a:r>
              <a:rPr lang="he-IL" b="1" dirty="0">
                <a:solidFill>
                  <a:srgbClr val="FF0000"/>
                </a:solidFill>
                <a:cs typeface="+mn-cs"/>
              </a:rPr>
              <a:t>איך המסע התחיל?</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195E5B25-C7EB-700B-3D76-1E54B1A23D91}"/>
              </a:ext>
            </a:extLst>
          </p:cNvPr>
          <p:cNvSpPr>
            <a:spLocks noGrp="1"/>
          </p:cNvSpPr>
          <p:nvPr>
            <p:ph idx="1"/>
          </p:nvPr>
        </p:nvSpPr>
        <p:spPr/>
        <p:txBody>
          <a:bodyPr/>
          <a:lstStyle/>
          <a:p>
            <a:pPr marL="0" indent="0" algn="r" rtl="1">
              <a:buNone/>
            </a:pPr>
            <a:r>
              <a:rPr lang="he-IL" dirty="0"/>
              <a:t>החללית המריאה מכדור הארץ</a:t>
            </a:r>
            <a:endParaRPr lang="en-US" dirty="0"/>
          </a:p>
          <a:p>
            <a:pPr marL="0" indent="0" algn="r" rtl="1">
              <a:buNone/>
            </a:pPr>
            <a:r>
              <a:rPr lang="he-IL" dirty="0"/>
              <a:t>על גבי רקטה גדולה ועוצמתית. </a:t>
            </a:r>
          </a:p>
          <a:p>
            <a:pPr marL="0" indent="0" algn="r" rtl="1">
              <a:buNone/>
            </a:pPr>
            <a:r>
              <a:rPr lang="he-IL" dirty="0"/>
              <a:t>אחרי ההמראה, היא נכנסה למסלול</a:t>
            </a:r>
            <a:endParaRPr lang="en-US" dirty="0"/>
          </a:p>
          <a:p>
            <a:pPr marL="0" indent="0" algn="r" rtl="1">
              <a:buNone/>
            </a:pPr>
            <a:r>
              <a:rPr lang="he-IL" dirty="0"/>
              <a:t>סביב כדור הארץ כדי לבדוק </a:t>
            </a:r>
            <a:endParaRPr lang="en-US" dirty="0"/>
          </a:p>
          <a:p>
            <a:pPr marL="0" indent="0" algn="r" rtl="1">
              <a:buNone/>
            </a:pPr>
            <a:r>
              <a:rPr lang="he-IL" dirty="0"/>
              <a:t>שהכול עובד כמו שצריך. </a:t>
            </a:r>
            <a:endParaRPr lang="en-US" dirty="0"/>
          </a:p>
          <a:p>
            <a:pPr marL="0" indent="0" algn="r" rtl="1">
              <a:buNone/>
            </a:pPr>
            <a:r>
              <a:rPr lang="he-IL" dirty="0"/>
              <a:t>לאחר מכן, המנועים הופעלו שוב </a:t>
            </a:r>
            <a:endParaRPr lang="en-US" dirty="0"/>
          </a:p>
          <a:p>
            <a:pPr marL="0" indent="0" algn="r" rtl="1">
              <a:buNone/>
            </a:pPr>
            <a:r>
              <a:rPr lang="he-IL" dirty="0"/>
              <a:t>והחללית יצאה לדרך אל הירח.</a:t>
            </a:r>
            <a:endParaRPr lang="en-US" dirty="0"/>
          </a:p>
        </p:txBody>
      </p:sp>
      <p:pic>
        <p:nvPicPr>
          <p:cNvPr id="5" name="Picture 4">
            <a:extLst>
              <a:ext uri="{FF2B5EF4-FFF2-40B4-BE49-F238E27FC236}">
                <a16:creationId xmlns:a16="http://schemas.microsoft.com/office/drawing/2014/main" id="{2BD2F9BB-D73D-A9D7-8932-BD4EBF0B5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17" y="970513"/>
            <a:ext cx="6004576" cy="5887487"/>
          </a:xfrm>
          <a:prstGeom prst="rect">
            <a:avLst/>
          </a:prstGeom>
        </p:spPr>
      </p:pic>
      <p:pic>
        <p:nvPicPr>
          <p:cNvPr id="7" name="Picture 6">
            <a:extLst>
              <a:ext uri="{FF2B5EF4-FFF2-40B4-BE49-F238E27FC236}">
                <a16:creationId xmlns:a16="http://schemas.microsoft.com/office/drawing/2014/main" id="{03BD1478-5589-DEB9-6F81-6DFF09FCDD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217" y="122123"/>
            <a:ext cx="3463507" cy="809739"/>
          </a:xfrm>
          <a:prstGeom prst="rect">
            <a:avLst/>
          </a:prstGeom>
        </p:spPr>
      </p:pic>
    </p:spTree>
    <p:extLst>
      <p:ext uri="{BB962C8B-B14F-4D97-AF65-F5344CB8AC3E}">
        <p14:creationId xmlns:p14="http://schemas.microsoft.com/office/powerpoint/2010/main" val="401157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AD99-9F8D-5553-0C55-37120DD47669}"/>
              </a:ext>
            </a:extLst>
          </p:cNvPr>
          <p:cNvSpPr>
            <a:spLocks noGrp="1"/>
          </p:cNvSpPr>
          <p:nvPr>
            <p:ph type="title"/>
          </p:nvPr>
        </p:nvSpPr>
        <p:spPr/>
        <p:txBody>
          <a:bodyPr/>
          <a:lstStyle/>
          <a:p>
            <a:pPr algn="r" rtl="1"/>
            <a:r>
              <a:rPr lang="he-IL" b="1" dirty="0">
                <a:solidFill>
                  <a:srgbClr val="FF0000"/>
                </a:solidFill>
                <a:cs typeface="+mn-cs"/>
              </a:rPr>
              <a:t>מה עשו האסטרונאוטים בחללית?</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6AA5C172-FF6F-8311-74C5-7992D962278C}"/>
              </a:ext>
            </a:extLst>
          </p:cNvPr>
          <p:cNvSpPr>
            <a:spLocks noGrp="1"/>
          </p:cNvSpPr>
          <p:nvPr>
            <p:ph idx="1"/>
          </p:nvPr>
        </p:nvSpPr>
        <p:spPr>
          <a:xfrm>
            <a:off x="838200" y="1405288"/>
            <a:ext cx="10515600" cy="4771675"/>
          </a:xfrm>
        </p:spPr>
        <p:txBody>
          <a:bodyPr>
            <a:normAutofit/>
          </a:bodyPr>
          <a:lstStyle/>
          <a:p>
            <a:pPr marL="0" indent="0" algn="r">
              <a:buNone/>
            </a:pPr>
            <a:r>
              <a:rPr lang="he-IL" dirty="0"/>
              <a:t>הצוות טס סביב הירח במסלול מיוחד שמחזיר אותם אוטומטית לכדור הארץ.</a:t>
            </a:r>
          </a:p>
          <a:p>
            <a:pPr algn="r" rtl="1"/>
            <a:r>
              <a:rPr lang="he-IL" dirty="0"/>
              <a:t>הם ראו מקרוב את הצד הרחוק של הירח. זהו הצד שאי אפשר לראות מכדור הארץ.</a:t>
            </a:r>
          </a:p>
          <a:p>
            <a:pPr algn="r" rtl="1"/>
            <a:r>
              <a:rPr lang="he-IL" dirty="0"/>
              <a:t>הם צילמו תמונות מדהימות ואספו מידע חשוב שיעזור למשימות הבאות.</a:t>
            </a:r>
          </a:p>
          <a:p>
            <a:pPr algn="r" rtl="1"/>
            <a:r>
              <a:rPr lang="he-IL" dirty="0"/>
              <a:t>בנוסף, הם בדקו את מערכות החיים של החללית אוריון, ביצעו ניסויים מדעיים, תקשרו עם מרכז הבקרה בזמן אמת, ובחנו כיצד הגוף האנושי מגיב למסע ארוך בחלל.</a:t>
            </a:r>
          </a:p>
          <a:p>
            <a:pPr algn="r" rtl="1"/>
            <a:r>
              <a:rPr lang="he-IL" dirty="0"/>
              <a:t>הם גם תיעדו את כדור הארץ והירח מזוויות שלא נראו מעולם, ובדקו את יכולות הניווט, התקשורת והבקרה של החללית לקראת הנחיתות העתידיות על הירח.</a:t>
            </a:r>
          </a:p>
          <a:p>
            <a:pPr marL="0" indent="0" algn="r" rtl="1">
              <a:buNone/>
            </a:pPr>
            <a:endParaRPr lang="en-US" dirty="0"/>
          </a:p>
        </p:txBody>
      </p:sp>
      <p:pic>
        <p:nvPicPr>
          <p:cNvPr id="5" name="Picture 4">
            <a:extLst>
              <a:ext uri="{FF2B5EF4-FFF2-40B4-BE49-F238E27FC236}">
                <a16:creationId xmlns:a16="http://schemas.microsoft.com/office/drawing/2014/main" id="{9E27B245-27C7-02F2-5EED-75081DAB6A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0" y="92657"/>
            <a:ext cx="3395766" cy="792549"/>
          </a:xfrm>
          <a:prstGeom prst="rect">
            <a:avLst/>
          </a:prstGeom>
        </p:spPr>
      </p:pic>
    </p:spTree>
    <p:extLst>
      <p:ext uri="{BB962C8B-B14F-4D97-AF65-F5344CB8AC3E}">
        <p14:creationId xmlns:p14="http://schemas.microsoft.com/office/powerpoint/2010/main" val="272582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2260-6F23-9A1B-091B-9B08872E2218}"/>
              </a:ext>
            </a:extLst>
          </p:cNvPr>
          <p:cNvSpPr>
            <a:spLocks noGrp="1"/>
          </p:cNvSpPr>
          <p:nvPr>
            <p:ph type="title"/>
          </p:nvPr>
        </p:nvSpPr>
        <p:spPr/>
        <p:txBody>
          <a:bodyPr/>
          <a:lstStyle/>
          <a:p>
            <a:pPr algn="r" rtl="1"/>
            <a:r>
              <a:rPr lang="he-IL" b="1" dirty="0">
                <a:solidFill>
                  <a:srgbClr val="FF0000"/>
                </a:solidFill>
                <a:cs typeface="+mn-cs"/>
              </a:rPr>
              <a:t>מראה כדור הארץ והירח מהחללית</a:t>
            </a:r>
            <a:endParaRPr lang="en-US" b="1" dirty="0">
              <a:solidFill>
                <a:srgbClr val="FF0000"/>
              </a:solidFill>
              <a:cs typeface="+mn-cs"/>
            </a:endParaRPr>
          </a:p>
        </p:txBody>
      </p:sp>
      <p:pic>
        <p:nvPicPr>
          <p:cNvPr id="7" name="Picture 6">
            <a:extLst>
              <a:ext uri="{FF2B5EF4-FFF2-40B4-BE49-F238E27FC236}">
                <a16:creationId xmlns:a16="http://schemas.microsoft.com/office/drawing/2014/main" id="{2E4F12B4-0ED3-4BF6-0247-3670F4DBE5EF}"/>
              </a:ext>
            </a:extLst>
          </p:cNvPr>
          <p:cNvPicPr>
            <a:picLocks noChangeAspect="1"/>
          </p:cNvPicPr>
          <p:nvPr/>
        </p:nvPicPr>
        <p:blipFill>
          <a:blip r:embed="rId2"/>
          <a:stretch>
            <a:fillRect/>
          </a:stretch>
        </p:blipFill>
        <p:spPr>
          <a:xfrm>
            <a:off x="6208449" y="1809549"/>
            <a:ext cx="5585282" cy="3905399"/>
          </a:xfrm>
          <a:prstGeom prst="rect">
            <a:avLst/>
          </a:prstGeom>
        </p:spPr>
      </p:pic>
      <p:pic>
        <p:nvPicPr>
          <p:cNvPr id="11" name="Content Placeholder 10">
            <a:extLst>
              <a:ext uri="{FF2B5EF4-FFF2-40B4-BE49-F238E27FC236}">
                <a16:creationId xmlns:a16="http://schemas.microsoft.com/office/drawing/2014/main" id="{51D28920-39C9-D0E5-758D-0F5F289AE4B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66639" y="1886550"/>
            <a:ext cx="4723837" cy="3828399"/>
          </a:xfrm>
          <a:prstGeom prst="rect">
            <a:avLst/>
          </a:prstGeom>
        </p:spPr>
      </p:pic>
      <p:pic>
        <p:nvPicPr>
          <p:cNvPr id="13" name="Picture 12">
            <a:extLst>
              <a:ext uri="{FF2B5EF4-FFF2-40B4-BE49-F238E27FC236}">
                <a16:creationId xmlns:a16="http://schemas.microsoft.com/office/drawing/2014/main" id="{43DBEBB2-3CC8-A20D-7663-DCB21AFC3B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9263"/>
            <a:ext cx="3397718" cy="794358"/>
          </a:xfrm>
          <a:prstGeom prst="rect">
            <a:avLst/>
          </a:prstGeom>
        </p:spPr>
      </p:pic>
    </p:spTree>
    <p:extLst>
      <p:ext uri="{BB962C8B-B14F-4D97-AF65-F5344CB8AC3E}">
        <p14:creationId xmlns:p14="http://schemas.microsoft.com/office/powerpoint/2010/main" val="225768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4FC8-DD93-5329-B623-1C7BE7707562}"/>
              </a:ext>
            </a:extLst>
          </p:cNvPr>
          <p:cNvSpPr>
            <a:spLocks noGrp="1"/>
          </p:cNvSpPr>
          <p:nvPr>
            <p:ph type="title"/>
          </p:nvPr>
        </p:nvSpPr>
        <p:spPr>
          <a:xfrm>
            <a:off x="838200" y="837398"/>
            <a:ext cx="10452234" cy="853290"/>
          </a:xfrm>
        </p:spPr>
        <p:txBody>
          <a:bodyPr/>
          <a:lstStyle/>
          <a:p>
            <a:pPr algn="r" rtl="1"/>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מראה כדור הארץ והירח מהחללית</a:t>
            </a:r>
            <a:endParaRPr lang="en-US" b="1" dirty="0">
              <a:solidFill>
                <a:srgbClr val="FF0000"/>
              </a:solidFill>
              <a:cs typeface="+mn-cs"/>
            </a:endParaRPr>
          </a:p>
        </p:txBody>
      </p:sp>
      <p:pic>
        <p:nvPicPr>
          <p:cNvPr id="9" name="Content Placeholder 8">
            <a:extLst>
              <a:ext uri="{FF2B5EF4-FFF2-40B4-BE49-F238E27FC236}">
                <a16:creationId xmlns:a16="http://schemas.microsoft.com/office/drawing/2014/main" id="{2BEA1A36-50F6-1F90-0B31-5C7CF33CBC7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94766" y="2257426"/>
            <a:ext cx="5836535" cy="3891024"/>
          </a:xfrm>
          <a:prstGeom prst="rect">
            <a:avLst/>
          </a:prstGeom>
        </p:spPr>
      </p:pic>
      <p:pic>
        <p:nvPicPr>
          <p:cNvPr id="17" name="Picture 16">
            <a:extLst>
              <a:ext uri="{FF2B5EF4-FFF2-40B4-BE49-F238E27FC236}">
                <a16:creationId xmlns:a16="http://schemas.microsoft.com/office/drawing/2014/main" id="{DD67A478-57A9-34E6-C8A9-F55E8E65D9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699" y="2257426"/>
            <a:ext cx="5935301" cy="3950760"/>
          </a:xfrm>
          <a:prstGeom prst="rect">
            <a:avLst/>
          </a:prstGeom>
        </p:spPr>
      </p:pic>
      <p:pic>
        <p:nvPicPr>
          <p:cNvPr id="19" name="Picture 18">
            <a:extLst>
              <a:ext uri="{FF2B5EF4-FFF2-40B4-BE49-F238E27FC236}">
                <a16:creationId xmlns:a16="http://schemas.microsoft.com/office/drawing/2014/main" id="{F54D1016-2AF0-8EA2-FF0C-712A270AAC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79" y="-86110"/>
            <a:ext cx="4848225" cy="1133475"/>
          </a:xfrm>
          <a:prstGeom prst="rect">
            <a:avLst/>
          </a:prstGeom>
        </p:spPr>
      </p:pic>
    </p:spTree>
    <p:extLst>
      <p:ext uri="{BB962C8B-B14F-4D97-AF65-F5344CB8AC3E}">
        <p14:creationId xmlns:p14="http://schemas.microsoft.com/office/powerpoint/2010/main" val="394651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5474-027E-50BC-F233-B481E38AB969}"/>
              </a:ext>
            </a:extLst>
          </p:cNvPr>
          <p:cNvSpPr>
            <a:spLocks noGrp="1"/>
          </p:cNvSpPr>
          <p:nvPr>
            <p:ph type="title"/>
          </p:nvPr>
        </p:nvSpPr>
        <p:spPr>
          <a:xfrm>
            <a:off x="577516" y="365125"/>
            <a:ext cx="10776284" cy="1325563"/>
          </a:xfrm>
        </p:spPr>
        <p:txBody>
          <a:bodyPr>
            <a:normAutofit/>
          </a:bodyPr>
          <a:lstStyle/>
          <a:p>
            <a:pPr algn="r" rtl="1"/>
            <a:r>
              <a:rPr lang="he-IL" sz="4000" b="1" dirty="0">
                <a:solidFill>
                  <a:srgbClr val="FF0000"/>
                </a:solidFill>
                <a:cs typeface="+mn-cs"/>
              </a:rPr>
              <a:t>ליקוי חמה שבו הירח מסתיר את השמש</a:t>
            </a:r>
            <a:endParaRPr lang="en-US" sz="4000" b="1" dirty="0">
              <a:solidFill>
                <a:srgbClr val="FF0000"/>
              </a:solidFill>
              <a:cs typeface="+mn-cs"/>
            </a:endParaRPr>
          </a:p>
        </p:txBody>
      </p:sp>
      <p:sp>
        <p:nvSpPr>
          <p:cNvPr id="3" name="Content Placeholder 2">
            <a:extLst>
              <a:ext uri="{FF2B5EF4-FFF2-40B4-BE49-F238E27FC236}">
                <a16:creationId xmlns:a16="http://schemas.microsoft.com/office/drawing/2014/main" id="{142AE84E-D98D-0FA4-3AE8-FC2C4D6D7103}"/>
              </a:ext>
            </a:extLst>
          </p:cNvPr>
          <p:cNvSpPr>
            <a:spLocks noGrp="1"/>
          </p:cNvSpPr>
          <p:nvPr>
            <p:ph idx="1"/>
          </p:nvPr>
        </p:nvSpPr>
        <p:spPr/>
        <p:txBody>
          <a:bodyPr/>
          <a:lstStyle/>
          <a:p>
            <a:pPr marL="0" indent="0">
              <a:buNone/>
            </a:pPr>
            <a:r>
              <a:rPr lang="he-IL" dirty="0"/>
              <a:t>.</a:t>
            </a:r>
            <a:endParaRPr lang="en-US" dirty="0"/>
          </a:p>
        </p:txBody>
      </p:sp>
      <p:pic>
        <p:nvPicPr>
          <p:cNvPr id="5" name="Picture 4">
            <a:extLst>
              <a:ext uri="{FF2B5EF4-FFF2-40B4-BE49-F238E27FC236}">
                <a16:creationId xmlns:a16="http://schemas.microsoft.com/office/drawing/2014/main" id="{A4B9B955-E29A-7174-5D41-55BA88794C96}"/>
              </a:ext>
            </a:extLst>
          </p:cNvPr>
          <p:cNvPicPr>
            <a:picLocks noChangeAspect="1"/>
          </p:cNvPicPr>
          <p:nvPr/>
        </p:nvPicPr>
        <p:blipFill>
          <a:blip r:embed="rId2"/>
          <a:stretch>
            <a:fillRect/>
          </a:stretch>
        </p:blipFill>
        <p:spPr>
          <a:xfrm>
            <a:off x="4524839" y="1944787"/>
            <a:ext cx="6828961" cy="4548088"/>
          </a:xfrm>
          <a:prstGeom prst="rect">
            <a:avLst/>
          </a:prstGeom>
        </p:spPr>
      </p:pic>
      <p:sp>
        <p:nvSpPr>
          <p:cNvPr id="6" name="TextBox 5">
            <a:extLst>
              <a:ext uri="{FF2B5EF4-FFF2-40B4-BE49-F238E27FC236}">
                <a16:creationId xmlns:a16="http://schemas.microsoft.com/office/drawing/2014/main" id="{91BD9CF3-A46F-8A37-5346-35E8336154C4}"/>
              </a:ext>
            </a:extLst>
          </p:cNvPr>
          <p:cNvSpPr txBox="1"/>
          <p:nvPr/>
        </p:nvSpPr>
        <p:spPr>
          <a:xfrm>
            <a:off x="750770" y="2117558"/>
            <a:ext cx="3224463" cy="3046988"/>
          </a:xfrm>
          <a:prstGeom prst="rect">
            <a:avLst/>
          </a:prstGeom>
          <a:noFill/>
        </p:spPr>
        <p:txBody>
          <a:bodyPr wrap="square" rtlCol="0">
            <a:spAutoFit/>
          </a:bodyPr>
          <a:lstStyle/>
          <a:p>
            <a:pPr algn="r" rtl="1"/>
            <a:r>
              <a:rPr lang="he-IL" sz="2400" b="1" dirty="0"/>
              <a:t>ליקוי חמה קורה כשהירח עובר בדיוק בין השמש לכדור הארץ ומסתיר את השמש לזמן קצר.</a:t>
            </a:r>
          </a:p>
          <a:p>
            <a:pPr algn="r" rtl="1"/>
            <a:r>
              <a:rPr lang="he-IL" sz="2400" b="1" dirty="0"/>
              <a:t>זה נראה כאילו השמש "נעלמת", אבל בעצם הירח רק חוסם את האור שלה</a:t>
            </a:r>
            <a:r>
              <a:rPr lang="he-IL" dirty="0"/>
              <a:t>.</a:t>
            </a:r>
            <a:endParaRPr lang="en-US" dirty="0"/>
          </a:p>
        </p:txBody>
      </p:sp>
      <p:pic>
        <p:nvPicPr>
          <p:cNvPr id="8" name="Picture 7">
            <a:extLst>
              <a:ext uri="{FF2B5EF4-FFF2-40B4-BE49-F238E27FC236}">
                <a16:creationId xmlns:a16="http://schemas.microsoft.com/office/drawing/2014/main" id="{DE976492-0833-68D1-BA5D-8B7ACA7E2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269" y="5900826"/>
            <a:ext cx="3516581" cy="822148"/>
          </a:xfrm>
          <a:prstGeom prst="rect">
            <a:avLst/>
          </a:prstGeom>
        </p:spPr>
      </p:pic>
    </p:spTree>
    <p:extLst>
      <p:ext uri="{BB962C8B-B14F-4D97-AF65-F5344CB8AC3E}">
        <p14:creationId xmlns:p14="http://schemas.microsoft.com/office/powerpoint/2010/main" val="58575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61DE-B75C-3CD5-D244-74E18C639C9C}"/>
              </a:ext>
            </a:extLst>
          </p:cNvPr>
          <p:cNvSpPr>
            <a:spLocks noGrp="1"/>
          </p:cNvSpPr>
          <p:nvPr>
            <p:ph type="title"/>
          </p:nvPr>
        </p:nvSpPr>
        <p:spPr>
          <a:xfrm>
            <a:off x="105878" y="365125"/>
            <a:ext cx="11247922" cy="1325563"/>
          </a:xfrm>
        </p:spPr>
        <p:txBody>
          <a:bodyPr/>
          <a:lstStyle/>
          <a:p>
            <a:pPr algn="r" rtl="1"/>
            <a:r>
              <a:rPr lang="he-IL" b="1" dirty="0">
                <a:solidFill>
                  <a:srgbClr val="FF0000"/>
                </a:solidFill>
                <a:cs typeface="+mn-cs"/>
              </a:rPr>
              <a:t>הצד של הירח שאינו נראה מכדור הארץ (ה"אפל")</a:t>
            </a:r>
            <a:endParaRPr lang="en-US" b="1" dirty="0">
              <a:solidFill>
                <a:srgbClr val="FF0000"/>
              </a:solidFill>
              <a:cs typeface="+mn-cs"/>
            </a:endParaRPr>
          </a:p>
        </p:txBody>
      </p:sp>
      <p:pic>
        <p:nvPicPr>
          <p:cNvPr id="5" name="Content Placeholder 4">
            <a:extLst>
              <a:ext uri="{FF2B5EF4-FFF2-40B4-BE49-F238E27FC236}">
                <a16:creationId xmlns:a16="http://schemas.microsoft.com/office/drawing/2014/main" id="{2B64E92F-09B9-A5D9-4CDD-2431A20340A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8458" y="1608246"/>
            <a:ext cx="8683786" cy="4884629"/>
          </a:xfrm>
          <a:prstGeom prst="rect">
            <a:avLst/>
          </a:prstGeom>
        </p:spPr>
      </p:pic>
      <p:sp>
        <p:nvSpPr>
          <p:cNvPr id="6" name="TextBox 5">
            <a:extLst>
              <a:ext uri="{FF2B5EF4-FFF2-40B4-BE49-F238E27FC236}">
                <a16:creationId xmlns:a16="http://schemas.microsoft.com/office/drawing/2014/main" id="{0DC5EDAA-2101-8A6E-8021-58220A5EA8FD}"/>
              </a:ext>
            </a:extLst>
          </p:cNvPr>
          <p:cNvSpPr txBox="1"/>
          <p:nvPr/>
        </p:nvSpPr>
        <p:spPr>
          <a:xfrm>
            <a:off x="9317255" y="2136808"/>
            <a:ext cx="2695073" cy="3416320"/>
          </a:xfrm>
          <a:prstGeom prst="rect">
            <a:avLst/>
          </a:prstGeom>
          <a:noFill/>
        </p:spPr>
        <p:txBody>
          <a:bodyPr wrap="square" rtlCol="0">
            <a:spAutoFit/>
          </a:bodyPr>
          <a:lstStyle/>
          <a:p>
            <a:pPr algn="r" rtl="1"/>
            <a:r>
              <a:rPr lang="he-IL" sz="2400" b="1" dirty="0">
                <a:effectLst/>
                <a:ea typeface="Calibri" panose="020F0502020204030204" pitchFamily="34" charset="0"/>
                <a:cs typeface="David" panose="020E0502060401010101" pitchFamily="34" charset="-79"/>
              </a:rPr>
              <a:t>בזכות מסלול טיסה גבוה יותר ותאורה טובה יותר, צוות </a:t>
            </a:r>
            <a:r>
              <a:rPr lang="he-IL" sz="2400" b="1" dirty="0" err="1">
                <a:effectLst/>
                <a:ea typeface="Calibri" panose="020F0502020204030204" pitchFamily="34" charset="0"/>
                <a:cs typeface="David" panose="020E0502060401010101" pitchFamily="34" charset="-79"/>
              </a:rPr>
              <a:t>ארטמיס</a:t>
            </a:r>
            <a:r>
              <a:rPr lang="he-IL" sz="2400" b="1" dirty="0">
                <a:effectLst/>
                <a:ea typeface="Calibri" panose="020F0502020204030204" pitchFamily="34" charset="0"/>
                <a:cs typeface="David" panose="020E0502060401010101" pitchFamily="34" charset="-79"/>
              </a:rPr>
              <a:t> 2 היה הראשון לראות בעיניים חלקים מהצד הרחוק של הירח שלא נצפו מעולם על‑ידי בני אדם.</a:t>
            </a:r>
            <a:endParaRPr lang="en-US" sz="2400" b="1" dirty="0"/>
          </a:p>
        </p:txBody>
      </p:sp>
    </p:spTree>
    <p:extLst>
      <p:ext uri="{BB962C8B-B14F-4D97-AF65-F5344CB8AC3E}">
        <p14:creationId xmlns:p14="http://schemas.microsoft.com/office/powerpoint/2010/main" val="19720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FE85-FA4A-AA3C-EB01-8A7D95FB5749}"/>
              </a:ext>
            </a:extLst>
          </p:cNvPr>
          <p:cNvSpPr>
            <a:spLocks noGrp="1"/>
          </p:cNvSpPr>
          <p:nvPr>
            <p:ph type="title"/>
          </p:nvPr>
        </p:nvSpPr>
        <p:spPr>
          <a:xfrm>
            <a:off x="-1" y="885524"/>
            <a:ext cx="11377061" cy="805164"/>
          </a:xfrm>
        </p:spPr>
        <p:txBody>
          <a:bodyPr>
            <a:normAutofit/>
          </a:bodyPr>
          <a:lstStyle/>
          <a:p>
            <a:pPr algn="r" rtl="1"/>
            <a:r>
              <a:rPr lang="he-IL" sz="4000" b="1" dirty="0">
                <a:solidFill>
                  <a:srgbClr val="FF0000"/>
                </a:solidFill>
                <a:cs typeface="+mn-cs"/>
              </a:rPr>
              <a:t>מבט נוסף: הצד של הירח שאינו נראה מכדור הארץ</a:t>
            </a:r>
            <a:endParaRPr lang="en-US" sz="4000" b="1" dirty="0">
              <a:solidFill>
                <a:srgbClr val="FF0000"/>
              </a:solidFill>
              <a:cs typeface="+mn-cs"/>
            </a:endParaRPr>
          </a:p>
        </p:txBody>
      </p:sp>
      <p:pic>
        <p:nvPicPr>
          <p:cNvPr id="5" name="Content Placeholder 4">
            <a:extLst>
              <a:ext uri="{FF2B5EF4-FFF2-40B4-BE49-F238E27FC236}">
                <a16:creationId xmlns:a16="http://schemas.microsoft.com/office/drawing/2014/main" id="{72039410-E6D3-335F-D481-D9C0FB1793D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7846" y="1926105"/>
            <a:ext cx="8767813" cy="4931895"/>
          </a:xfrm>
          <a:prstGeom prst="rect">
            <a:avLst/>
          </a:prstGeom>
        </p:spPr>
      </p:pic>
      <p:pic>
        <p:nvPicPr>
          <p:cNvPr id="9" name="Picture 8">
            <a:extLst>
              <a:ext uri="{FF2B5EF4-FFF2-40B4-BE49-F238E27FC236}">
                <a16:creationId xmlns:a16="http://schemas.microsoft.com/office/drawing/2014/main" id="{2C892FB8-BEB2-94CF-B9F1-74F8D89997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385"/>
            <a:ext cx="3991276" cy="933127"/>
          </a:xfrm>
          <a:prstGeom prst="rect">
            <a:avLst/>
          </a:prstGeom>
        </p:spPr>
      </p:pic>
    </p:spTree>
    <p:extLst>
      <p:ext uri="{BB962C8B-B14F-4D97-AF65-F5344CB8AC3E}">
        <p14:creationId xmlns:p14="http://schemas.microsoft.com/office/powerpoint/2010/main" val="179963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109C-503D-C864-8C64-C3DDFE592AE0}"/>
              </a:ext>
            </a:extLst>
          </p:cNvPr>
          <p:cNvSpPr>
            <a:spLocks noGrp="1"/>
          </p:cNvSpPr>
          <p:nvPr>
            <p:ph type="title"/>
          </p:nvPr>
        </p:nvSpPr>
        <p:spPr/>
        <p:txBody>
          <a:bodyPr>
            <a:normAutofit/>
          </a:bodyPr>
          <a:lstStyle/>
          <a:p>
            <a:pPr algn="r" rtl="1"/>
            <a:r>
              <a:rPr lang="he-IL" sz="4000" b="1" dirty="0">
                <a:solidFill>
                  <a:srgbClr val="FF0000"/>
                </a:solidFill>
                <a:cs typeface="+mn-cs"/>
              </a:rPr>
              <a:t>האמנם הצד הרחוק של הירח אפל?</a:t>
            </a:r>
            <a:endParaRPr lang="en-US" sz="4000" b="1" dirty="0">
              <a:solidFill>
                <a:srgbClr val="FF0000"/>
              </a:solidFill>
              <a:cs typeface="+mn-cs"/>
            </a:endParaRPr>
          </a:p>
        </p:txBody>
      </p:sp>
      <p:sp>
        <p:nvSpPr>
          <p:cNvPr id="3" name="Content Placeholder 2">
            <a:extLst>
              <a:ext uri="{FF2B5EF4-FFF2-40B4-BE49-F238E27FC236}">
                <a16:creationId xmlns:a16="http://schemas.microsoft.com/office/drawing/2014/main" id="{F242549C-EDBA-5188-C2A7-21A185F66A91}"/>
              </a:ext>
            </a:extLst>
          </p:cNvPr>
          <p:cNvSpPr>
            <a:spLocks noGrp="1"/>
          </p:cNvSpPr>
          <p:nvPr>
            <p:ph idx="1"/>
          </p:nvPr>
        </p:nvSpPr>
        <p:spPr>
          <a:xfrm>
            <a:off x="838200" y="1825625"/>
            <a:ext cx="10515600" cy="4738804"/>
          </a:xfrm>
        </p:spPr>
        <p:txBody>
          <a:bodyPr>
            <a:normAutofit fontScale="77500" lnSpcReduction="20000"/>
          </a:bodyPr>
          <a:lstStyle/>
          <a:p>
            <a:pPr marL="0" indent="0" algn="r" rtl="1">
              <a:buNone/>
            </a:pPr>
            <a:r>
              <a:rPr lang="he-IL" sz="3300" dirty="0"/>
              <a:t>הצד הרחוק של הירח לא באמת “אפל”. השם “הצד האפל” מטעה.</a:t>
            </a:r>
          </a:p>
          <a:p>
            <a:pPr marL="0" indent="0" algn="r" rtl="1">
              <a:buNone/>
            </a:pPr>
            <a:r>
              <a:rPr lang="he-IL" sz="3300" dirty="0"/>
              <a:t>הצד הרחוק מקבל אור שמש בדיוק כמו הצד שאנחנו רואים, פשוט אנחנו לא יכולים</a:t>
            </a:r>
          </a:p>
          <a:p>
            <a:pPr marL="0" indent="0" algn="r" rtl="1">
              <a:buNone/>
            </a:pPr>
            <a:r>
              <a:rPr lang="he-IL" sz="3300" dirty="0"/>
              <a:t>לראות אותו מכדור הארץ.</a:t>
            </a:r>
          </a:p>
          <a:p>
            <a:pPr marL="0" indent="0" algn="r" rtl="1">
              <a:buNone/>
            </a:pPr>
            <a:r>
              <a:rPr lang="he-IL" sz="3300" dirty="0"/>
              <a:t> </a:t>
            </a:r>
          </a:p>
          <a:p>
            <a:pPr marL="0" indent="0" algn="r" rtl="1">
              <a:buNone/>
            </a:pPr>
            <a:r>
              <a:rPr lang="he-IL" sz="3300" b="1" dirty="0"/>
              <a:t>למה קוראים לו “הצד הרחוק”?</a:t>
            </a:r>
          </a:p>
          <a:p>
            <a:pPr marL="0" indent="0" algn="r" rtl="1">
              <a:buNone/>
            </a:pPr>
            <a:r>
              <a:rPr lang="he-IL" sz="3300" dirty="0"/>
              <a:t>כי הוא הצד שפונה תמיד הרחק מכדור הארץ. רק חלליות יכולות לצלם אותו.</a:t>
            </a:r>
          </a:p>
          <a:p>
            <a:pPr marL="0" indent="0" algn="r" rtl="1">
              <a:buNone/>
            </a:pPr>
            <a:endParaRPr lang="he-IL" sz="3300" b="1" dirty="0"/>
          </a:p>
          <a:p>
            <a:pPr marL="0" indent="0" algn="r" rtl="1">
              <a:buNone/>
            </a:pPr>
            <a:r>
              <a:rPr lang="he-IL" sz="3300" b="1" dirty="0"/>
              <a:t>למה הוא נראה כל‑כך שונה?</a:t>
            </a:r>
          </a:p>
          <a:p>
            <a:pPr marL="0" indent="0" algn="r" rtl="1">
              <a:buNone/>
            </a:pPr>
            <a:r>
              <a:rPr lang="he-IL" sz="3300" dirty="0"/>
              <a:t>הצד הרחוק מלא מכתשים עמוקים, כמעט בלי “ימים” חלקים כמו בצד הקרוב.</a:t>
            </a:r>
          </a:p>
          <a:p>
            <a:pPr marL="0" indent="0" algn="r" rtl="1">
              <a:buNone/>
            </a:pPr>
            <a:r>
              <a:rPr lang="he-IL" sz="3300" dirty="0"/>
              <a:t>הוא נראה מחוספס ומלא פגיעות של אסטרואידים.</a:t>
            </a:r>
          </a:p>
          <a:p>
            <a:pPr marL="0" indent="0" algn="r" rtl="1">
              <a:buNone/>
            </a:pPr>
            <a:r>
              <a:rPr lang="he-IL" dirty="0"/>
              <a:t> </a:t>
            </a:r>
            <a:endParaRPr lang="en-US" dirty="0"/>
          </a:p>
        </p:txBody>
      </p:sp>
      <p:pic>
        <p:nvPicPr>
          <p:cNvPr id="5" name="Picture 4">
            <a:extLst>
              <a:ext uri="{FF2B5EF4-FFF2-40B4-BE49-F238E27FC236}">
                <a16:creationId xmlns:a16="http://schemas.microsoft.com/office/drawing/2014/main" id="{9F70E308-7911-BBAD-1648-841BAA7E4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04" y="150266"/>
            <a:ext cx="3427569" cy="800638"/>
          </a:xfrm>
          <a:prstGeom prst="rect">
            <a:avLst/>
          </a:prstGeom>
        </p:spPr>
      </p:pic>
    </p:spTree>
    <p:extLst>
      <p:ext uri="{BB962C8B-B14F-4D97-AF65-F5344CB8AC3E}">
        <p14:creationId xmlns:p14="http://schemas.microsoft.com/office/powerpoint/2010/main" val="271706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3010-7D12-6DAD-36C9-53CF34A5AB3C}"/>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44E4D1E5-77A3-065D-4F23-4D4C91DA776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0372" y="2266665"/>
            <a:ext cx="4351338" cy="4351338"/>
          </a:xfrm>
          <a:prstGeom prst="rect">
            <a:avLst/>
          </a:prstGeom>
        </p:spPr>
      </p:pic>
      <p:pic>
        <p:nvPicPr>
          <p:cNvPr id="11" name="Picture 10">
            <a:extLst>
              <a:ext uri="{FF2B5EF4-FFF2-40B4-BE49-F238E27FC236}">
                <a16:creationId xmlns:a16="http://schemas.microsoft.com/office/drawing/2014/main" id="{34BC5679-DFCB-B67E-F351-C8287B4763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8741" y="3108550"/>
            <a:ext cx="5852887" cy="3292249"/>
          </a:xfrm>
          <a:prstGeom prst="rect">
            <a:avLst/>
          </a:prstGeom>
        </p:spPr>
      </p:pic>
      <p:sp>
        <p:nvSpPr>
          <p:cNvPr id="12" name="TextBox 11">
            <a:extLst>
              <a:ext uri="{FF2B5EF4-FFF2-40B4-BE49-F238E27FC236}">
                <a16:creationId xmlns:a16="http://schemas.microsoft.com/office/drawing/2014/main" id="{50AD8F3A-266F-0121-A7CC-5BF0B5A5A43C}"/>
              </a:ext>
            </a:extLst>
          </p:cNvPr>
          <p:cNvSpPr txBox="1"/>
          <p:nvPr/>
        </p:nvSpPr>
        <p:spPr>
          <a:xfrm>
            <a:off x="6096000" y="2406316"/>
            <a:ext cx="5257800" cy="646331"/>
          </a:xfrm>
          <a:prstGeom prst="rect">
            <a:avLst/>
          </a:prstGeom>
          <a:noFill/>
        </p:spPr>
        <p:txBody>
          <a:bodyPr wrap="square" rtlCol="0">
            <a:spAutoFit/>
          </a:bodyPr>
          <a:lstStyle/>
          <a:p>
            <a:pPr algn="r" rtl="1"/>
            <a:r>
              <a:rPr lang="he-IL" sz="3600" b="1" dirty="0">
                <a:solidFill>
                  <a:srgbClr val="FF0000"/>
                </a:solidFill>
              </a:rPr>
              <a:t>הצד</a:t>
            </a:r>
            <a:r>
              <a:rPr lang="he-IL" sz="3600" b="1" dirty="0"/>
              <a:t> הקרוב </a:t>
            </a:r>
            <a:r>
              <a:rPr lang="he-IL" sz="3600" b="1" dirty="0">
                <a:solidFill>
                  <a:srgbClr val="FF0000"/>
                </a:solidFill>
              </a:rPr>
              <a:t>של הירח</a:t>
            </a:r>
            <a:endParaRPr lang="en-US" sz="3600" b="1" dirty="0">
              <a:solidFill>
                <a:srgbClr val="FF0000"/>
              </a:solidFill>
            </a:endParaRPr>
          </a:p>
        </p:txBody>
      </p:sp>
      <p:sp>
        <p:nvSpPr>
          <p:cNvPr id="13" name="TextBox 12">
            <a:extLst>
              <a:ext uri="{FF2B5EF4-FFF2-40B4-BE49-F238E27FC236}">
                <a16:creationId xmlns:a16="http://schemas.microsoft.com/office/drawing/2014/main" id="{C02A4983-7A2A-44B4-FABD-CDF158FBD32F}"/>
              </a:ext>
            </a:extLst>
          </p:cNvPr>
          <p:cNvSpPr txBox="1"/>
          <p:nvPr/>
        </p:nvSpPr>
        <p:spPr>
          <a:xfrm>
            <a:off x="570372" y="1549667"/>
            <a:ext cx="4251885"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הצד </a:t>
            </a:r>
            <a:r>
              <a:rPr kumimoji="0" lang="he-IL" sz="3600" b="1" i="0" u="none" strike="noStrike" kern="1200" cap="none" spc="0" normalizeH="0" baseline="0" noProof="0" dirty="0">
                <a:ln>
                  <a:noFill/>
                </a:ln>
                <a:effectLst/>
                <a:uLnTx/>
                <a:uFillTx/>
                <a:latin typeface="Calibri" panose="020F0502020204030204"/>
                <a:ea typeface="+mn-ea"/>
                <a:cs typeface="Arial" panose="020B0604020202020204" pitchFamily="34" charset="0"/>
              </a:rPr>
              <a:t>הרחוק</a:t>
            </a: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של הירח</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32F468F-EF61-A1B3-D2EE-2BD3BB3CB3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85" y="0"/>
            <a:ext cx="4848225" cy="1133475"/>
          </a:xfrm>
          <a:prstGeom prst="rect">
            <a:avLst/>
          </a:prstGeom>
        </p:spPr>
      </p:pic>
    </p:spTree>
    <p:extLst>
      <p:ext uri="{BB962C8B-B14F-4D97-AF65-F5344CB8AC3E}">
        <p14:creationId xmlns:p14="http://schemas.microsoft.com/office/powerpoint/2010/main" val="405914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51F5-1AC4-5985-6103-EEBE3EFB3D58}"/>
              </a:ext>
            </a:extLst>
          </p:cNvPr>
          <p:cNvSpPr>
            <a:spLocks noGrp="1"/>
          </p:cNvSpPr>
          <p:nvPr>
            <p:ph type="title"/>
          </p:nvPr>
        </p:nvSpPr>
        <p:spPr/>
        <p:txBody>
          <a:bodyPr/>
          <a:lstStyle/>
          <a:p>
            <a:pPr algn="r"/>
            <a:r>
              <a:rPr lang="he-IL" b="1" dirty="0">
                <a:solidFill>
                  <a:srgbClr val="FF0000"/>
                </a:solidFill>
                <a:cs typeface="+mn-cs"/>
              </a:rPr>
              <a:t>מהי תוכנית ארטמיס?</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0465FB5A-578F-3536-90F4-EBF3EF5B2EAA}"/>
              </a:ext>
            </a:extLst>
          </p:cNvPr>
          <p:cNvSpPr>
            <a:spLocks noGrp="1"/>
          </p:cNvSpPr>
          <p:nvPr>
            <p:ph idx="1"/>
          </p:nvPr>
        </p:nvSpPr>
        <p:spPr/>
        <p:txBody>
          <a:bodyPr/>
          <a:lstStyle/>
          <a:p>
            <a:pPr marL="0" indent="0" algn="r" rtl="1">
              <a:buNone/>
            </a:pPr>
            <a:r>
              <a:rPr lang="he-IL" dirty="0"/>
              <a:t>תוכנית ארטמיס של נאס״א נועדה להחזיר בני אדם לירח לראשונה מאז 1972, אבל לא רק לביקור קצר כמו בתוכנית אפולו, אלא לבנות נוכחות קבועה ומתמשכת על הירח.</a:t>
            </a:r>
          </a:p>
          <a:p>
            <a:pPr marL="0" indent="0" algn="r" rtl="1">
              <a:buNone/>
            </a:pPr>
            <a:r>
              <a:rPr lang="he-IL" dirty="0"/>
              <a:t>המטרה היא ליצור מערכת קבועה של טיסות, מחקר, תשתיות וטכנולוגיות שיאפשרו בעתיד להגיע גם למאדים.</a:t>
            </a:r>
            <a:endParaRPr lang="en-US" dirty="0"/>
          </a:p>
        </p:txBody>
      </p:sp>
      <p:pic>
        <p:nvPicPr>
          <p:cNvPr id="5" name="Picture 4">
            <a:extLst>
              <a:ext uri="{FF2B5EF4-FFF2-40B4-BE49-F238E27FC236}">
                <a16:creationId xmlns:a16="http://schemas.microsoft.com/office/drawing/2014/main" id="{DDFC667C-912F-3D3F-2362-0183132F4F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38" y="57944"/>
            <a:ext cx="4848225" cy="1133475"/>
          </a:xfrm>
          <a:prstGeom prst="rect">
            <a:avLst/>
          </a:prstGeom>
        </p:spPr>
      </p:pic>
      <p:pic>
        <p:nvPicPr>
          <p:cNvPr id="6" name="Picture 5">
            <a:extLst>
              <a:ext uri="{FF2B5EF4-FFF2-40B4-BE49-F238E27FC236}">
                <a16:creationId xmlns:a16="http://schemas.microsoft.com/office/drawing/2014/main" id="{7DE13CD5-5B4A-B51C-7F43-823E72538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2717" y="3885411"/>
            <a:ext cx="2906328" cy="2694959"/>
          </a:xfrm>
          <a:prstGeom prst="rect">
            <a:avLst/>
          </a:prstGeom>
        </p:spPr>
      </p:pic>
    </p:spTree>
    <p:extLst>
      <p:ext uri="{BB962C8B-B14F-4D97-AF65-F5344CB8AC3E}">
        <p14:creationId xmlns:p14="http://schemas.microsoft.com/office/powerpoint/2010/main" val="3433153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B779-E271-F5C3-F821-C6840C2C68D0}"/>
              </a:ext>
            </a:extLst>
          </p:cNvPr>
          <p:cNvSpPr>
            <a:spLocks noGrp="1"/>
          </p:cNvSpPr>
          <p:nvPr>
            <p:ph type="title"/>
          </p:nvPr>
        </p:nvSpPr>
        <p:spPr>
          <a:xfrm>
            <a:off x="838199" y="-192505"/>
            <a:ext cx="10750617" cy="1883193"/>
          </a:xfrm>
        </p:spPr>
        <p:txBody>
          <a:bodyPr/>
          <a:lstStyle/>
          <a:p>
            <a:pPr algn="r"/>
            <a:r>
              <a:rPr lang="he-IL" b="1" dirty="0">
                <a:solidFill>
                  <a:srgbClr val="FF0000"/>
                </a:solidFill>
                <a:cs typeface="+mn-cs"/>
              </a:rPr>
              <a:t>סוף המסע</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1B4882FA-E7FB-9E26-8935-87E6D847537B}"/>
              </a:ext>
            </a:extLst>
          </p:cNvPr>
          <p:cNvSpPr>
            <a:spLocks noGrp="1"/>
          </p:cNvSpPr>
          <p:nvPr>
            <p:ph idx="1"/>
          </p:nvPr>
        </p:nvSpPr>
        <p:spPr>
          <a:xfrm>
            <a:off x="838200" y="1232034"/>
            <a:ext cx="10515600" cy="4944929"/>
          </a:xfrm>
        </p:spPr>
        <p:txBody>
          <a:bodyPr/>
          <a:lstStyle/>
          <a:p>
            <a:pPr marL="0" indent="0" algn="r" rtl="1">
              <a:buNone/>
            </a:pPr>
            <a:r>
              <a:rPr lang="he-IL" dirty="0"/>
              <a:t>אחרי כעשרה ימים בחלל, החללית חזרה לכדור הארץ ונחתה בים. </a:t>
            </a:r>
          </a:p>
          <a:p>
            <a:pPr marL="0" indent="0" algn="r" rtl="1">
              <a:buNone/>
            </a:pPr>
            <a:r>
              <a:rPr lang="he-IL" dirty="0"/>
              <a:t>המשימה נחשבת להצלחה גדולה ומקרבת אותנו צעד נוסף לחזרה של </a:t>
            </a:r>
          </a:p>
          <a:p>
            <a:pPr marL="0" indent="0" algn="r" rtl="1">
              <a:buNone/>
            </a:pPr>
            <a:r>
              <a:rPr lang="he-IL" dirty="0"/>
              <a:t>בני אדם אל פני הירח.</a:t>
            </a:r>
            <a:endParaRPr lang="en-US" dirty="0"/>
          </a:p>
        </p:txBody>
      </p:sp>
      <p:pic>
        <p:nvPicPr>
          <p:cNvPr id="11" name="Picture 10">
            <a:extLst>
              <a:ext uri="{FF2B5EF4-FFF2-40B4-BE49-F238E27FC236}">
                <a16:creationId xmlns:a16="http://schemas.microsoft.com/office/drawing/2014/main" id="{29ECFA35-9B1D-78BB-28EA-316FEF2726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059" y="2800384"/>
            <a:ext cx="6564428" cy="3692491"/>
          </a:xfrm>
          <a:prstGeom prst="rect">
            <a:avLst/>
          </a:prstGeom>
        </p:spPr>
      </p:pic>
      <p:sp>
        <p:nvSpPr>
          <p:cNvPr id="12" name="TextBox 11">
            <a:extLst>
              <a:ext uri="{FF2B5EF4-FFF2-40B4-BE49-F238E27FC236}">
                <a16:creationId xmlns:a16="http://schemas.microsoft.com/office/drawing/2014/main" id="{7F1150C1-7A07-0D71-06D7-FB6E67C8F2DE}"/>
              </a:ext>
            </a:extLst>
          </p:cNvPr>
          <p:cNvSpPr txBox="1"/>
          <p:nvPr/>
        </p:nvSpPr>
        <p:spPr>
          <a:xfrm>
            <a:off x="8094846" y="3429000"/>
            <a:ext cx="3378468" cy="1384995"/>
          </a:xfrm>
          <a:prstGeom prst="rect">
            <a:avLst/>
          </a:prstGeom>
          <a:noFill/>
        </p:spPr>
        <p:txBody>
          <a:bodyPr wrap="square" rtlCol="0">
            <a:spAutoFit/>
          </a:bodyPr>
          <a:lstStyle/>
          <a:p>
            <a:pPr algn="r"/>
            <a:r>
              <a:rPr lang="he-IL" sz="2800" b="1" dirty="0"/>
              <a:t>החללית אוריון</a:t>
            </a:r>
          </a:p>
          <a:p>
            <a:pPr algn="r"/>
            <a:r>
              <a:rPr lang="he-IL" sz="2800" b="1" dirty="0"/>
              <a:t>יורדת עם מצנחים </a:t>
            </a:r>
            <a:r>
              <a:rPr lang="he-IL" sz="2800" b="1" dirty="0" err="1"/>
              <a:t>כתומים־לבנים</a:t>
            </a:r>
            <a:r>
              <a:rPr lang="he-IL" sz="2800" b="1" dirty="0"/>
              <a:t> ענקיים</a:t>
            </a:r>
            <a:endParaRPr lang="en-US" sz="2800" b="1" dirty="0"/>
          </a:p>
        </p:txBody>
      </p:sp>
      <p:pic>
        <p:nvPicPr>
          <p:cNvPr id="14" name="Picture 13">
            <a:extLst>
              <a:ext uri="{FF2B5EF4-FFF2-40B4-BE49-F238E27FC236}">
                <a16:creationId xmlns:a16="http://schemas.microsoft.com/office/drawing/2014/main" id="{67EDBEE9-3E6D-6272-20D5-91AB392E70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8559"/>
            <a:ext cx="4848225" cy="1133475"/>
          </a:xfrm>
          <a:prstGeom prst="rect">
            <a:avLst/>
          </a:prstGeom>
        </p:spPr>
      </p:pic>
    </p:spTree>
    <p:extLst>
      <p:ext uri="{BB962C8B-B14F-4D97-AF65-F5344CB8AC3E}">
        <p14:creationId xmlns:p14="http://schemas.microsoft.com/office/powerpoint/2010/main" val="66802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4366-5C76-407C-2C74-0EEE3E2BC122}"/>
              </a:ext>
            </a:extLst>
          </p:cNvPr>
          <p:cNvSpPr>
            <a:spLocks noGrp="1"/>
          </p:cNvSpPr>
          <p:nvPr>
            <p:ph type="title"/>
          </p:nvPr>
        </p:nvSpPr>
        <p:spPr/>
        <p:txBody>
          <a:bodyPr/>
          <a:lstStyle/>
          <a:p>
            <a:pPr algn="r"/>
            <a:r>
              <a:rPr lang="he-IL" b="1" dirty="0">
                <a:solidFill>
                  <a:srgbClr val="FF0000"/>
                </a:solidFill>
                <a:cs typeface="+mn-cs"/>
              </a:rPr>
              <a:t>חילוץ האסטרונאוטים</a:t>
            </a:r>
            <a:endParaRPr lang="en-US" b="1" dirty="0">
              <a:solidFill>
                <a:srgbClr val="FF0000"/>
              </a:solidFill>
              <a:cs typeface="+mn-cs"/>
            </a:endParaRPr>
          </a:p>
        </p:txBody>
      </p:sp>
      <p:pic>
        <p:nvPicPr>
          <p:cNvPr id="5" name="Content Placeholder 4">
            <a:extLst>
              <a:ext uri="{FF2B5EF4-FFF2-40B4-BE49-F238E27FC236}">
                <a16:creationId xmlns:a16="http://schemas.microsoft.com/office/drawing/2014/main" id="{D2FCE138-87BC-F5CA-5126-1E1B7A76E92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40346" y="2167959"/>
            <a:ext cx="6604606" cy="4095630"/>
          </a:xfrm>
          <a:prstGeom prst="rect">
            <a:avLst/>
          </a:prstGeom>
        </p:spPr>
      </p:pic>
      <p:pic>
        <p:nvPicPr>
          <p:cNvPr id="7" name="Picture 6">
            <a:extLst>
              <a:ext uri="{FF2B5EF4-FFF2-40B4-BE49-F238E27FC236}">
                <a16:creationId xmlns:a16="http://schemas.microsoft.com/office/drawing/2014/main" id="{0EC91494-3E4B-13B8-F2FB-FDDAD2B04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514" y="3719941"/>
            <a:ext cx="4523874" cy="2543648"/>
          </a:xfrm>
          <a:prstGeom prst="rect">
            <a:avLst/>
          </a:prstGeom>
        </p:spPr>
      </p:pic>
      <p:pic>
        <p:nvPicPr>
          <p:cNvPr id="9" name="Picture 8">
            <a:extLst>
              <a:ext uri="{FF2B5EF4-FFF2-40B4-BE49-F238E27FC236}">
                <a16:creationId xmlns:a16="http://schemas.microsoft.com/office/drawing/2014/main" id="{A6BEDCCE-84CA-333A-566A-71FE0F4765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7673"/>
            <a:ext cx="4848225" cy="1133475"/>
          </a:xfrm>
          <a:prstGeom prst="rect">
            <a:avLst/>
          </a:prstGeom>
        </p:spPr>
      </p:pic>
    </p:spTree>
    <p:extLst>
      <p:ext uri="{BB962C8B-B14F-4D97-AF65-F5344CB8AC3E}">
        <p14:creationId xmlns:p14="http://schemas.microsoft.com/office/powerpoint/2010/main" val="223102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EF74-8FED-C2E9-6F1D-F5C89B761830}"/>
              </a:ext>
            </a:extLst>
          </p:cNvPr>
          <p:cNvSpPr>
            <a:spLocks noGrp="1"/>
          </p:cNvSpPr>
          <p:nvPr>
            <p:ph type="title"/>
          </p:nvPr>
        </p:nvSpPr>
        <p:spPr/>
        <p:txBody>
          <a:bodyPr/>
          <a:lstStyle/>
          <a:p>
            <a:pPr algn="ctr"/>
            <a:r>
              <a:rPr lang="he-IL" b="1" dirty="0">
                <a:solidFill>
                  <a:srgbClr val="FF0000"/>
                </a:solidFill>
                <a:cs typeface="+mn-cs"/>
              </a:rPr>
              <a:t>סיכום המסע ב-3 דקות</a:t>
            </a:r>
            <a:endParaRPr lang="en-US" b="1" dirty="0">
              <a:solidFill>
                <a:srgbClr val="FF0000"/>
              </a:solidFill>
              <a:cs typeface="+mn-cs"/>
            </a:endParaRPr>
          </a:p>
        </p:txBody>
      </p:sp>
      <p:pic>
        <p:nvPicPr>
          <p:cNvPr id="4" name="Online Media 3" title="The Artemis II mission in 3 minutes">
            <a:hlinkClick r:id="" action="ppaction://media"/>
            <a:extLst>
              <a:ext uri="{FF2B5EF4-FFF2-40B4-BE49-F238E27FC236}">
                <a16:creationId xmlns:a16="http://schemas.microsoft.com/office/drawing/2014/main" id="{B552515B-B9E9-2B8D-8EDF-4AD23E94B8E6}"/>
              </a:ext>
            </a:extLst>
          </p:cNvPr>
          <p:cNvPicPr>
            <a:picLocks noGrp="1" noRot="1" noChangeAspect="1"/>
          </p:cNvPicPr>
          <p:nvPr>
            <p:ph idx="1"/>
            <a:videoFile r:link="rId1"/>
          </p:nvPr>
        </p:nvPicPr>
        <p:blipFill>
          <a:blip r:embed="rId3"/>
          <a:stretch>
            <a:fillRect/>
          </a:stretch>
        </p:blipFill>
        <p:spPr>
          <a:xfrm>
            <a:off x="1183907" y="1474097"/>
            <a:ext cx="9538636" cy="5321093"/>
          </a:xfrm>
          <a:prstGeom prst="rect">
            <a:avLst/>
          </a:prstGeom>
        </p:spPr>
      </p:pic>
    </p:spTree>
    <p:extLst>
      <p:ext uri="{BB962C8B-B14F-4D97-AF65-F5344CB8AC3E}">
        <p14:creationId xmlns:p14="http://schemas.microsoft.com/office/powerpoint/2010/main" val="23637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DFC7-3FA5-9849-29E0-7B32D7A9A83A}"/>
              </a:ext>
            </a:extLst>
          </p:cNvPr>
          <p:cNvSpPr>
            <a:spLocks noGrp="1"/>
          </p:cNvSpPr>
          <p:nvPr>
            <p:ph type="title"/>
          </p:nvPr>
        </p:nvSpPr>
        <p:spPr/>
        <p:txBody>
          <a:bodyPr/>
          <a:lstStyle/>
          <a:p>
            <a:pPr algn="r" rtl="1"/>
            <a:r>
              <a:rPr lang="he-IL" b="1" dirty="0">
                <a:solidFill>
                  <a:srgbClr val="FF0000"/>
                </a:solidFill>
                <a:cs typeface="+mn-cs"/>
              </a:rPr>
              <a:t>מה למדנו?</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4DACCEB4-D829-2428-254A-10DDFDC6E34B}"/>
              </a:ext>
            </a:extLst>
          </p:cNvPr>
          <p:cNvSpPr>
            <a:spLocks noGrp="1"/>
          </p:cNvSpPr>
          <p:nvPr>
            <p:ph idx="1"/>
          </p:nvPr>
        </p:nvSpPr>
        <p:spPr/>
        <p:txBody>
          <a:bodyPr/>
          <a:lstStyle/>
          <a:p>
            <a:pPr algn="r" rtl="1"/>
            <a:r>
              <a:rPr lang="he-IL" dirty="0"/>
              <a:t>תוכנית ארטמיס מחזירה אותנו לירח ופותחת דלת לעולם חדש של חקר וחלומות.</a:t>
            </a:r>
          </a:p>
          <a:p>
            <a:pPr algn="r" rtl="1"/>
            <a:r>
              <a:rPr lang="he-IL" dirty="0"/>
              <a:t> כל משימה מקרבת אותנו להבין טוב יותר את החלל ולגלות מקומות שאף אחד עוד לא היה בהם.</a:t>
            </a:r>
          </a:p>
          <a:p>
            <a:pPr algn="r" rtl="1"/>
            <a:r>
              <a:rPr lang="he-IL" dirty="0"/>
              <a:t> ארטמיס מלמדת אותנו שעם סקרנות, עבודה קשה ושיתוף פעולה, אפשר להגיע אפילו עד הירח.</a:t>
            </a:r>
          </a:p>
          <a:p>
            <a:pPr algn="r" rtl="1"/>
            <a:r>
              <a:rPr lang="he-IL" dirty="0"/>
              <a:t>המסע רק מתחיל, ויום אחד אולי אחד מכם יהיה בין החוקרים שיגלו דברים חדשים שם. </a:t>
            </a:r>
            <a:endParaRPr lang="en-US" dirty="0"/>
          </a:p>
        </p:txBody>
      </p:sp>
      <p:pic>
        <p:nvPicPr>
          <p:cNvPr id="5" name="Picture 4">
            <a:extLst>
              <a:ext uri="{FF2B5EF4-FFF2-40B4-BE49-F238E27FC236}">
                <a16:creationId xmlns:a16="http://schemas.microsoft.com/office/drawing/2014/main" id="{45C2DED0-08CA-4F98-0DA6-7F6D3342A8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39" y="57944"/>
            <a:ext cx="4848225" cy="1133475"/>
          </a:xfrm>
          <a:prstGeom prst="rect">
            <a:avLst/>
          </a:prstGeom>
        </p:spPr>
      </p:pic>
    </p:spTree>
    <p:extLst>
      <p:ext uri="{BB962C8B-B14F-4D97-AF65-F5344CB8AC3E}">
        <p14:creationId xmlns:p14="http://schemas.microsoft.com/office/powerpoint/2010/main" val="75540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CC22-C210-4ECB-7FB1-74B2935B058D}"/>
              </a:ext>
            </a:extLst>
          </p:cNvPr>
          <p:cNvSpPr>
            <a:spLocks noGrp="1"/>
          </p:cNvSpPr>
          <p:nvPr>
            <p:ph type="title"/>
          </p:nvPr>
        </p:nvSpPr>
        <p:spPr>
          <a:xfrm>
            <a:off x="838200" y="837398"/>
            <a:ext cx="10515600" cy="853290"/>
          </a:xfrm>
        </p:spPr>
        <p:txBody>
          <a:bodyPr>
            <a:normAutofit fontScale="90000"/>
          </a:bodyPr>
          <a:lstStyle/>
          <a:p>
            <a:pPr algn="r" rtl="1"/>
            <a:r>
              <a:rPr lang="he-IL" sz="6000" b="1" dirty="0">
                <a:solidFill>
                  <a:srgbClr val="FF0000"/>
                </a:solidFill>
                <a:cs typeface="+mn-cs"/>
              </a:rPr>
              <a:t>תם ולא נשלם </a:t>
            </a:r>
            <a:br>
              <a:rPr lang="he-IL" b="1" dirty="0"/>
            </a:br>
            <a:endParaRPr lang="en-US" dirty="0"/>
          </a:p>
        </p:txBody>
      </p:sp>
      <p:sp>
        <p:nvSpPr>
          <p:cNvPr id="6" name="TextBox 5">
            <a:extLst>
              <a:ext uri="{FF2B5EF4-FFF2-40B4-BE49-F238E27FC236}">
                <a16:creationId xmlns:a16="http://schemas.microsoft.com/office/drawing/2014/main" id="{879BC64C-8C47-D763-D808-43108AD35D53}"/>
              </a:ext>
            </a:extLst>
          </p:cNvPr>
          <p:cNvSpPr txBox="1"/>
          <p:nvPr/>
        </p:nvSpPr>
        <p:spPr>
          <a:xfrm>
            <a:off x="7815714" y="1944303"/>
            <a:ext cx="3538086" cy="4524315"/>
          </a:xfrm>
          <a:prstGeom prst="rect">
            <a:avLst/>
          </a:prstGeom>
          <a:noFill/>
        </p:spPr>
        <p:txBody>
          <a:bodyPr wrap="square" rtlCol="0">
            <a:spAutoFit/>
          </a:bodyPr>
          <a:lstStyle/>
          <a:p>
            <a:pPr algn="r" rtl="1"/>
            <a:r>
              <a:rPr lang="he-IL" sz="3600" b="1" dirty="0"/>
              <a:t>התוכנית הבאה היא ארטמיס 3 (בשנת 2027). </a:t>
            </a:r>
          </a:p>
          <a:p>
            <a:pPr algn="r" rtl="1"/>
            <a:r>
              <a:rPr lang="he-IL" sz="3600" b="1" dirty="0"/>
              <a:t> </a:t>
            </a:r>
          </a:p>
          <a:p>
            <a:pPr algn="r" rtl="1"/>
            <a:r>
              <a:rPr lang="he-IL" sz="3600" b="1" dirty="0"/>
              <a:t>מתוכננת נחיתה ראשונה על הירח מאז תוכנית אפולו.</a:t>
            </a:r>
            <a:endParaRPr lang="en-US" sz="3600" b="1" dirty="0"/>
          </a:p>
        </p:txBody>
      </p:sp>
      <p:pic>
        <p:nvPicPr>
          <p:cNvPr id="8" name="Picture 7">
            <a:extLst>
              <a:ext uri="{FF2B5EF4-FFF2-40B4-BE49-F238E27FC236}">
                <a16:creationId xmlns:a16="http://schemas.microsoft.com/office/drawing/2014/main" id="{879C4EA1-2CE6-A8E1-B9F9-74389EEECE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044" y="-35399"/>
            <a:ext cx="4548088" cy="1063305"/>
          </a:xfrm>
          <a:prstGeom prst="rect">
            <a:avLst/>
          </a:prstGeom>
        </p:spPr>
      </p:pic>
      <p:pic>
        <p:nvPicPr>
          <p:cNvPr id="12" name="Content Placeholder 11">
            <a:extLst>
              <a:ext uri="{FF2B5EF4-FFF2-40B4-BE49-F238E27FC236}">
                <a16:creationId xmlns:a16="http://schemas.microsoft.com/office/drawing/2014/main" id="{2C3B9CBE-93F7-7AD2-2B01-10B59907F61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3539" y="2223376"/>
            <a:ext cx="6809202" cy="3397778"/>
          </a:xfrm>
          <a:prstGeom prst="rect">
            <a:avLst/>
          </a:prstGeom>
        </p:spPr>
      </p:pic>
    </p:spTree>
    <p:extLst>
      <p:ext uri="{BB962C8B-B14F-4D97-AF65-F5344CB8AC3E}">
        <p14:creationId xmlns:p14="http://schemas.microsoft.com/office/powerpoint/2010/main" val="11348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58FC-303F-B782-9F79-09A6A005276C}"/>
              </a:ext>
            </a:extLst>
          </p:cNvPr>
          <p:cNvSpPr>
            <a:spLocks noGrp="1"/>
          </p:cNvSpPr>
          <p:nvPr>
            <p:ph type="title"/>
          </p:nvPr>
        </p:nvSpPr>
        <p:spPr>
          <a:xfrm>
            <a:off x="905577" y="0"/>
            <a:ext cx="10515600" cy="1325563"/>
          </a:xfrm>
        </p:spPr>
        <p:txBody>
          <a:bodyPr/>
          <a:lstStyle/>
          <a:p>
            <a:pPr algn="r" rtl="1"/>
            <a:r>
              <a:rPr lang="he-IL" b="1" dirty="0">
                <a:solidFill>
                  <a:srgbClr val="FF0000"/>
                </a:solidFill>
                <a:cs typeface="+mn-cs"/>
              </a:rPr>
              <a:t>חידון טריוויה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ADF83AD5-54E5-C386-0482-4E1A4270E19E}"/>
              </a:ext>
            </a:extLst>
          </p:cNvPr>
          <p:cNvSpPr>
            <a:spLocks noGrp="1"/>
          </p:cNvSpPr>
          <p:nvPr>
            <p:ph idx="1"/>
          </p:nvPr>
        </p:nvSpPr>
        <p:spPr>
          <a:xfrm>
            <a:off x="838200" y="1001028"/>
            <a:ext cx="10515600" cy="5524900"/>
          </a:xfrm>
        </p:spPr>
        <p:txBody>
          <a:bodyPr>
            <a:noAutofit/>
          </a:bodyPr>
          <a:lstStyle/>
          <a:p>
            <a:pPr marL="514350" indent="-514350" algn="r" rtl="1">
              <a:buFont typeface="+mj-lt"/>
              <a:buAutoNum type="arabicPeriod"/>
            </a:pPr>
            <a:r>
              <a:rPr lang="he-IL" sz="1800" dirty="0"/>
              <a:t>מי הארגון שמוביל את תוכנית </a:t>
            </a:r>
            <a:r>
              <a:rPr lang="he-IL" sz="1800" dirty="0" err="1"/>
              <a:t>ארטמיס</a:t>
            </a:r>
            <a:r>
              <a:rPr lang="he-IL" sz="1800" dirty="0"/>
              <a:t>?</a:t>
            </a:r>
          </a:p>
          <a:p>
            <a:pPr marL="514350" marR="0" lvl="0" indent="-514350" algn="r" defTabSz="914400" rtl="1" eaLnBrk="1" fontAlgn="auto" latinLnBrk="0" hangingPunct="1">
              <a:lnSpc>
                <a:spcPct val="90000"/>
              </a:lnSpc>
              <a:spcBef>
                <a:spcPts val="1000"/>
              </a:spcBef>
              <a:spcAft>
                <a:spcPts val="0"/>
              </a:spcAft>
              <a:buClrTx/>
              <a:buSzTx/>
              <a:buFont typeface="+mj-lt"/>
              <a:buAutoNum type="arabicPeriod"/>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מהם היעדים הגדולים של תוכנית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ארטמיס</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אחרי הנחיתה על הירח?</a:t>
            </a:r>
          </a:p>
          <a:p>
            <a:pPr marL="514350" indent="-514350" algn="r" rtl="1">
              <a:buFont typeface="+mj-lt"/>
              <a:buAutoNum type="arabicPeriod"/>
            </a:pPr>
            <a:r>
              <a:rPr lang="he-IL" sz="1800" dirty="0"/>
              <a:t>איך נקראת האחות התאומה של אפולו במיתולוגיה היוונית, שעל שמה נקראת התוכנית?</a:t>
            </a:r>
          </a:p>
          <a:p>
            <a:pPr marL="514350" indent="-514350" algn="r" rtl="1">
              <a:buFont typeface="+mj-lt"/>
              <a:buAutoNum type="arabicPeriod"/>
            </a:pPr>
            <a:r>
              <a:rPr lang="he-IL" sz="1800" dirty="0"/>
              <a:t>באיזו תוכנית נחתו בני האדם על הירח?</a:t>
            </a:r>
          </a:p>
          <a:p>
            <a:pPr marL="514350" indent="-514350" algn="r" rtl="1">
              <a:buFont typeface="+mj-lt"/>
              <a:buAutoNum type="arabicPeriod"/>
            </a:pPr>
            <a:r>
              <a:rPr lang="he-IL" sz="1800" dirty="0"/>
              <a:t>מהו שם החללית שהשתתפה במשימות ארטמיס 1 ו-2? </a:t>
            </a:r>
          </a:p>
          <a:p>
            <a:pPr marL="514350" indent="-514350" algn="r" rtl="1">
              <a:buFont typeface="+mj-lt"/>
              <a:buAutoNum type="arabicPeriod"/>
            </a:pPr>
            <a:r>
              <a:rPr lang="he-IL" sz="1800" dirty="0"/>
              <a:t>במה שונה משימת ארטמיס 1 ממשימת ארטמיס 2?</a:t>
            </a:r>
            <a:endParaRPr lang="en-US" sz="1800" dirty="0"/>
          </a:p>
          <a:p>
            <a:pPr marL="514350" indent="-514350" algn="r" rtl="1">
              <a:buFont typeface="+mj-lt"/>
              <a:buAutoNum type="arabicPeriod"/>
            </a:pPr>
            <a:r>
              <a:rPr lang="he-IL" sz="1800" dirty="0"/>
              <a:t>כמה אסטרונאוטים יכולה לשאת חללית אוריון?</a:t>
            </a:r>
          </a:p>
          <a:p>
            <a:pPr marL="514350" indent="-514350" algn="r" rtl="1">
              <a:buFont typeface="+mj-lt"/>
              <a:buAutoNum type="arabicPeriod"/>
            </a:pPr>
            <a:r>
              <a:rPr lang="he-IL" sz="1800" dirty="0"/>
              <a:t>בעזרת מה המריאה החללית אל החלל?</a:t>
            </a:r>
          </a:p>
          <a:p>
            <a:pPr marL="514350" indent="-514350" algn="r" rtl="1">
              <a:buFont typeface="+mj-lt"/>
              <a:buAutoNum type="arabicPeriod"/>
            </a:pPr>
            <a:r>
              <a:rPr lang="he-IL" sz="1800" dirty="0"/>
              <a:t>מה עושים האסטרונאוטים בחללית רוב הזמן?</a:t>
            </a:r>
          </a:p>
          <a:p>
            <a:pPr marL="514350" indent="-514350" algn="r" rtl="1">
              <a:buFont typeface="+mj-lt"/>
              <a:buAutoNum type="arabicPeriod"/>
            </a:pPr>
            <a:r>
              <a:rPr lang="he-IL" sz="1800" dirty="0"/>
              <a:t>מה היה המסלול של החללית אוריון </a:t>
            </a:r>
            <a:r>
              <a:rPr lang="he-IL" sz="1800" dirty="0" err="1"/>
              <a:t>בארטמיס</a:t>
            </a:r>
            <a:r>
              <a:rPr lang="he-IL" sz="1800" dirty="0"/>
              <a:t> 2?</a:t>
            </a:r>
          </a:p>
          <a:p>
            <a:pPr marL="514350" indent="-514350" algn="r" rtl="1">
              <a:buFont typeface="+mj-lt"/>
              <a:buAutoNum type="arabicPeriod"/>
            </a:pPr>
            <a:r>
              <a:rPr lang="he-IL" sz="1800" dirty="0"/>
              <a:t>כמה ימים נמשך המסע של החללית </a:t>
            </a:r>
            <a:r>
              <a:rPr lang="he-IL" sz="1800" dirty="0" err="1"/>
              <a:t>בארטמיס</a:t>
            </a:r>
            <a:r>
              <a:rPr lang="he-IL" sz="1800" dirty="0"/>
              <a:t> 2?</a:t>
            </a:r>
          </a:p>
          <a:p>
            <a:pPr marL="514350" indent="-514350" algn="r" rtl="1">
              <a:buFont typeface="+mj-lt"/>
              <a:buAutoNum type="arabicPeriod"/>
            </a:pPr>
            <a:r>
              <a:rPr lang="he-IL" sz="1800" dirty="0"/>
              <a:t>היכן נחתה החללית בחזרה לכדור הארץ?</a:t>
            </a:r>
          </a:p>
          <a:p>
            <a:pPr marL="514350" indent="-514350" algn="r" rtl="1">
              <a:buFont typeface="+mj-lt"/>
              <a:buAutoNum type="arabicPeriod"/>
            </a:pPr>
            <a:r>
              <a:rPr lang="he-IL" sz="1800" dirty="0"/>
              <a:t>מדוע השתמשו במצנחים בזמן הנחיתה?</a:t>
            </a:r>
          </a:p>
          <a:p>
            <a:pPr marL="514350" indent="-514350" algn="r" rtl="1">
              <a:buFont typeface="+mj-lt"/>
              <a:buAutoNum type="arabicPeriod"/>
            </a:pPr>
            <a:r>
              <a:rPr lang="he-IL" sz="1800" dirty="0"/>
              <a:t>מה הייתה התרומה של תוכנית ארטמיס 1 לתוכנית ארטמיס 2?</a:t>
            </a:r>
          </a:p>
          <a:p>
            <a:pPr marL="514350" indent="-514350" algn="r" rtl="1">
              <a:buFont typeface="+mj-lt"/>
              <a:buAutoNum type="arabicPeriod"/>
            </a:pPr>
            <a:r>
              <a:rPr lang="he-IL" sz="1800" dirty="0"/>
              <a:t>מה הייתה התרומה של תוכנית ארטמיס 2 לתוכנית ארטמיס 3?</a:t>
            </a:r>
          </a:p>
        </p:txBody>
      </p:sp>
      <p:pic>
        <p:nvPicPr>
          <p:cNvPr id="7" name="Picture 6">
            <a:extLst>
              <a:ext uri="{FF2B5EF4-FFF2-40B4-BE49-F238E27FC236}">
                <a16:creationId xmlns:a16="http://schemas.microsoft.com/office/drawing/2014/main" id="{780DF815-B8C5-E1C5-58BF-552DD177C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848225" cy="1133475"/>
          </a:xfrm>
          <a:prstGeom prst="rect">
            <a:avLst/>
          </a:prstGeom>
        </p:spPr>
      </p:pic>
      <p:sp>
        <p:nvSpPr>
          <p:cNvPr id="8" name="TextBox 7">
            <a:extLst>
              <a:ext uri="{FF2B5EF4-FFF2-40B4-BE49-F238E27FC236}">
                <a16:creationId xmlns:a16="http://schemas.microsoft.com/office/drawing/2014/main" id="{EB7F0C78-FA81-1E31-CB7E-6BED6A562B0E}"/>
              </a:ext>
            </a:extLst>
          </p:cNvPr>
          <p:cNvSpPr txBox="1"/>
          <p:nvPr/>
        </p:nvSpPr>
        <p:spPr>
          <a:xfrm>
            <a:off x="221380" y="2627696"/>
            <a:ext cx="4081111" cy="2031325"/>
          </a:xfrm>
          <a:prstGeom prst="rect">
            <a:avLst/>
          </a:prstGeom>
          <a:noFill/>
        </p:spPr>
        <p:txBody>
          <a:bodyPr wrap="square" rtlCol="0">
            <a:spAutoFit/>
          </a:bodyPr>
          <a:lstStyle/>
          <a:p>
            <a:pPr algn="r" rtl="1"/>
            <a:r>
              <a:rPr lang="he-IL" b="1" dirty="0"/>
              <a:t>למורה: מדפיסים את השאלות. שאלון לכל קבוצה. מבקשים מהתלמידים להשיב על השאלות. קבוצה שהשיבה נכון על כל השאלות זכתה.</a:t>
            </a:r>
          </a:p>
          <a:p>
            <a:pPr algn="r" rtl="1"/>
            <a:r>
              <a:rPr lang="he-IL" b="1" dirty="0"/>
              <a:t>התשובות לשאלות נמצאות בהערות של שקופית זו (למטה במצב עריכה).</a:t>
            </a:r>
          </a:p>
          <a:p>
            <a:endParaRPr lang="en-US" dirty="0"/>
          </a:p>
        </p:txBody>
      </p:sp>
    </p:spTree>
    <p:extLst>
      <p:ext uri="{BB962C8B-B14F-4D97-AF65-F5344CB8AC3E}">
        <p14:creationId xmlns:p14="http://schemas.microsoft.com/office/powerpoint/2010/main" val="148304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BC4A-6670-8139-0B1E-533EE881D301}"/>
              </a:ext>
            </a:extLst>
          </p:cNvPr>
          <p:cNvSpPr>
            <a:spLocks noGrp="1"/>
          </p:cNvSpPr>
          <p:nvPr>
            <p:ph type="title"/>
          </p:nvPr>
        </p:nvSpPr>
        <p:spPr/>
        <p:txBody>
          <a:bodyPr/>
          <a:lstStyle/>
          <a:p>
            <a:pPr algn="r" rtl="1"/>
            <a:r>
              <a:rPr lang="he-IL" b="1" dirty="0">
                <a:solidFill>
                  <a:srgbClr val="FF0000"/>
                </a:solidFill>
                <a:cs typeface="+mn-cs"/>
              </a:rPr>
              <a:t>המטרות המרכזיות:</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160D9F6F-7D8D-F71A-B59C-ED0B1029C45E}"/>
              </a:ext>
            </a:extLst>
          </p:cNvPr>
          <p:cNvSpPr>
            <a:spLocks noGrp="1"/>
          </p:cNvSpPr>
          <p:nvPr>
            <p:ph idx="1"/>
          </p:nvPr>
        </p:nvSpPr>
        <p:spPr>
          <a:xfrm>
            <a:off x="1030705" y="1232034"/>
            <a:ext cx="10515600" cy="4808178"/>
          </a:xfrm>
        </p:spPr>
        <p:txBody>
          <a:bodyPr/>
          <a:lstStyle/>
          <a:p>
            <a:pPr algn="r" rtl="1"/>
            <a:r>
              <a:rPr lang="he-IL" dirty="0"/>
              <a:t> נחיתה מאוישת על הירח והקמת בסיס קבוע באזור הקוטב הדרומי.</a:t>
            </a:r>
          </a:p>
          <a:p>
            <a:pPr algn="r" rtl="1"/>
            <a:r>
              <a:rPr lang="he-IL" dirty="0"/>
              <a:t> פיתוח טכנולוגיות חדשות שיאפשרו חיים ועבודה על הירח לאורך זמן.</a:t>
            </a:r>
          </a:p>
          <a:p>
            <a:pPr algn="r" rtl="1"/>
            <a:r>
              <a:rPr lang="he-IL" dirty="0"/>
              <a:t>הכנה למשימות מאוישות למאדים במסגרת התוכנית "מהירח אל מאדים".</a:t>
            </a:r>
            <a:endParaRPr lang="en-US" dirty="0"/>
          </a:p>
        </p:txBody>
      </p:sp>
      <p:pic>
        <p:nvPicPr>
          <p:cNvPr id="5" name="Picture 4">
            <a:extLst>
              <a:ext uri="{FF2B5EF4-FFF2-40B4-BE49-F238E27FC236}">
                <a16:creationId xmlns:a16="http://schemas.microsoft.com/office/drawing/2014/main" id="{934E8710-3BA9-3B61-D01C-764EF15A3C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7204" y="3029910"/>
            <a:ext cx="7142747" cy="3571374"/>
          </a:xfrm>
          <a:prstGeom prst="rect">
            <a:avLst/>
          </a:prstGeom>
        </p:spPr>
      </p:pic>
      <p:pic>
        <p:nvPicPr>
          <p:cNvPr id="7" name="Picture 6">
            <a:extLst>
              <a:ext uri="{FF2B5EF4-FFF2-40B4-BE49-F238E27FC236}">
                <a16:creationId xmlns:a16="http://schemas.microsoft.com/office/drawing/2014/main" id="{9D7D1399-CB68-ED0B-D70E-03D786AA2E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666" y="98559"/>
            <a:ext cx="4848225" cy="1133475"/>
          </a:xfrm>
          <a:prstGeom prst="rect">
            <a:avLst/>
          </a:prstGeom>
        </p:spPr>
      </p:pic>
    </p:spTree>
    <p:extLst>
      <p:ext uri="{BB962C8B-B14F-4D97-AF65-F5344CB8AC3E}">
        <p14:creationId xmlns:p14="http://schemas.microsoft.com/office/powerpoint/2010/main" val="36197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DF38-3598-05FB-3FBC-DCBA096DCC72}"/>
              </a:ext>
            </a:extLst>
          </p:cNvPr>
          <p:cNvSpPr>
            <a:spLocks noGrp="1"/>
          </p:cNvSpPr>
          <p:nvPr>
            <p:ph type="title"/>
          </p:nvPr>
        </p:nvSpPr>
        <p:spPr/>
        <p:txBody>
          <a:bodyPr/>
          <a:lstStyle/>
          <a:p>
            <a:pPr algn="r" rtl="1"/>
            <a:r>
              <a:rPr lang="he-IL" b="1" dirty="0">
                <a:solidFill>
                  <a:srgbClr val="FF0000"/>
                </a:solidFill>
                <a:cs typeface="+mn-cs"/>
              </a:rPr>
              <a:t>למה קוראים לתוכנית "ארטמיס"?</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3D3662AC-D3B4-5951-4C2C-9304026EFDF8}"/>
              </a:ext>
            </a:extLst>
          </p:cNvPr>
          <p:cNvSpPr>
            <a:spLocks noGrp="1"/>
          </p:cNvSpPr>
          <p:nvPr>
            <p:ph idx="1"/>
          </p:nvPr>
        </p:nvSpPr>
        <p:spPr>
          <a:xfrm>
            <a:off x="838199" y="1357162"/>
            <a:ext cx="10673615" cy="4819801"/>
          </a:xfrm>
        </p:spPr>
        <p:txBody>
          <a:bodyPr>
            <a:normAutofit lnSpcReduction="10000"/>
          </a:bodyPr>
          <a:lstStyle/>
          <a:p>
            <a:pPr algn="r" rtl="1"/>
            <a:r>
              <a:rPr lang="he-IL" b="1" dirty="0"/>
              <a:t>ארטמיס</a:t>
            </a:r>
            <a:r>
              <a:rPr lang="he-IL" dirty="0"/>
              <a:t> היא אלת הירח במיתולוגיה היוונית.</a:t>
            </a:r>
          </a:p>
          <a:p>
            <a:pPr algn="r" rtl="1"/>
            <a:r>
              <a:rPr lang="he-IL" b="1" dirty="0"/>
              <a:t>ארטמיס</a:t>
            </a:r>
            <a:r>
              <a:rPr lang="he-IL" dirty="0"/>
              <a:t> היא אחותו התאומה של אפולו אל השמש. </a:t>
            </a:r>
          </a:p>
          <a:p>
            <a:pPr algn="r" rtl="1"/>
            <a:r>
              <a:rPr lang="he-IL" b="1" dirty="0"/>
              <a:t>אפולו</a:t>
            </a:r>
            <a:r>
              <a:rPr lang="he-IL" dirty="0"/>
              <a:t> היא שם תוכנית הנחיתה ההיסטורית על הירח בשנות ה־60 וה־70.</a:t>
            </a:r>
          </a:p>
          <a:p>
            <a:pPr algn="r" rtl="1"/>
            <a:r>
              <a:rPr lang="he-IL" dirty="0"/>
              <a:t>השם </a:t>
            </a:r>
            <a:r>
              <a:rPr lang="he-IL" b="1" dirty="0"/>
              <a:t>ארטמיס </a:t>
            </a:r>
            <a:r>
              <a:rPr lang="he-IL" dirty="0"/>
              <a:t>מסמל חזרה לירח, אבל עם דור חדש של אסטרונאוטים וטכנולוגיות מתקדמות יותר.</a:t>
            </a:r>
          </a:p>
          <a:p>
            <a:pPr marL="0" indent="0" algn="r" rtl="1">
              <a:buNone/>
            </a:pPr>
            <a:endParaRPr lang="he-IL" dirty="0"/>
          </a:p>
          <a:p>
            <a:pPr marL="0" indent="0" algn="r" rtl="1">
              <a:buNone/>
            </a:pPr>
            <a:r>
              <a:rPr lang="he-IL" b="1" dirty="0">
                <a:solidFill>
                  <a:schemeClr val="accent1"/>
                </a:solidFill>
              </a:rPr>
              <a:t>בניגוד לתוכנית אפולו, שבה אסטרונאוטים נחתו על הירח כבר בשנות </a:t>
            </a:r>
          </a:p>
          <a:p>
            <a:pPr marL="0" indent="0" algn="r" rtl="1">
              <a:buNone/>
            </a:pPr>
            <a:r>
              <a:rPr lang="he-IL" b="1" dirty="0">
                <a:solidFill>
                  <a:schemeClr val="accent1"/>
                </a:solidFill>
              </a:rPr>
              <a:t>ה־60 וה־70, במשימות ארטמיס עד כה (ארטמיס 1</a:t>
            </a:r>
            <a:r>
              <a:rPr lang="en-US" b="1" dirty="0">
                <a:solidFill>
                  <a:schemeClr val="accent1"/>
                </a:solidFill>
              </a:rPr>
              <a:t> </a:t>
            </a:r>
            <a:r>
              <a:rPr lang="he-IL" b="1" dirty="0" err="1">
                <a:solidFill>
                  <a:schemeClr val="accent1"/>
                </a:solidFill>
              </a:rPr>
              <a:t>וארטמיס</a:t>
            </a:r>
            <a:r>
              <a:rPr lang="he-IL" b="1" dirty="0">
                <a:solidFill>
                  <a:schemeClr val="accent1"/>
                </a:solidFill>
              </a:rPr>
              <a:t> 2)</a:t>
            </a:r>
          </a:p>
          <a:p>
            <a:pPr marL="0" indent="0" algn="r" rtl="1">
              <a:buNone/>
            </a:pPr>
            <a:r>
              <a:rPr lang="he-IL" b="1" dirty="0">
                <a:solidFill>
                  <a:schemeClr val="accent1"/>
                </a:solidFill>
              </a:rPr>
              <a:t>האסטרונאוטים עדיין לא נחתו על הירח.</a:t>
            </a:r>
          </a:p>
          <a:p>
            <a:pPr marL="0" indent="0" algn="r" rtl="1">
              <a:buNone/>
            </a:pPr>
            <a:r>
              <a:rPr lang="he-IL" b="1" dirty="0">
                <a:solidFill>
                  <a:schemeClr val="accent1"/>
                </a:solidFill>
              </a:rPr>
              <a:t>הנחיתה מתוכננת למשימה הבאה  -  </a:t>
            </a:r>
            <a:r>
              <a:rPr lang="he-IL" b="1" u="sng" dirty="0" err="1">
                <a:solidFill>
                  <a:schemeClr val="accent1"/>
                </a:solidFill>
              </a:rPr>
              <a:t>ארטמיס</a:t>
            </a:r>
            <a:r>
              <a:rPr lang="he-IL" b="1" u="sng" dirty="0">
                <a:solidFill>
                  <a:schemeClr val="accent1"/>
                </a:solidFill>
              </a:rPr>
              <a:t> 3 (2027)</a:t>
            </a:r>
            <a:r>
              <a:rPr lang="he-IL" b="1" dirty="0">
                <a:solidFill>
                  <a:schemeClr val="accent1"/>
                </a:solidFill>
              </a:rPr>
              <a:t>.  </a:t>
            </a:r>
            <a:endParaRPr lang="en-US" b="1" dirty="0">
              <a:solidFill>
                <a:schemeClr val="accent1"/>
              </a:solidFill>
            </a:endParaRPr>
          </a:p>
        </p:txBody>
      </p:sp>
      <p:pic>
        <p:nvPicPr>
          <p:cNvPr id="5" name="Picture 4">
            <a:extLst>
              <a:ext uri="{FF2B5EF4-FFF2-40B4-BE49-F238E27FC236}">
                <a16:creationId xmlns:a16="http://schemas.microsoft.com/office/drawing/2014/main" id="{3C202F3D-D3EC-4385-6E96-18C8C6FA9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416" y="223519"/>
            <a:ext cx="3190925" cy="915035"/>
          </a:xfrm>
          <a:prstGeom prst="rect">
            <a:avLst/>
          </a:prstGeom>
        </p:spPr>
      </p:pic>
    </p:spTree>
    <p:extLst>
      <p:ext uri="{BB962C8B-B14F-4D97-AF65-F5344CB8AC3E}">
        <p14:creationId xmlns:p14="http://schemas.microsoft.com/office/powerpoint/2010/main" val="41232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C746-00C3-A84C-02CC-73FE98F728CC}"/>
              </a:ext>
            </a:extLst>
          </p:cNvPr>
          <p:cNvSpPr>
            <a:spLocks noGrp="1"/>
          </p:cNvSpPr>
          <p:nvPr>
            <p:ph type="title"/>
          </p:nvPr>
        </p:nvSpPr>
        <p:spPr/>
        <p:txBody>
          <a:bodyPr/>
          <a:lstStyle/>
          <a:p>
            <a:pPr algn="r"/>
            <a:r>
              <a:rPr lang="he-IL" b="1" dirty="0">
                <a:solidFill>
                  <a:srgbClr val="FF0000"/>
                </a:solidFill>
                <a:cs typeface="+mn-cs"/>
              </a:rPr>
              <a:t>ארטמיס 1: מה היה במשימה?</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055CCA36-8A35-F15D-F885-F49BA0B87D74}"/>
              </a:ext>
            </a:extLst>
          </p:cNvPr>
          <p:cNvSpPr>
            <a:spLocks noGrp="1"/>
          </p:cNvSpPr>
          <p:nvPr>
            <p:ph idx="1"/>
          </p:nvPr>
        </p:nvSpPr>
        <p:spPr>
          <a:xfrm>
            <a:off x="838199" y="1289785"/>
            <a:ext cx="10615863" cy="4887178"/>
          </a:xfrm>
        </p:spPr>
        <p:txBody>
          <a:bodyPr/>
          <a:lstStyle/>
          <a:p>
            <a:pPr marL="0" indent="0" algn="r" rtl="1">
              <a:buNone/>
            </a:pPr>
            <a:r>
              <a:rPr lang="he-IL" b="1" dirty="0"/>
              <a:t>ארטמיס</a:t>
            </a:r>
            <a:r>
              <a:rPr lang="he-IL" dirty="0"/>
              <a:t> </a:t>
            </a:r>
            <a:r>
              <a:rPr lang="he-IL" b="1" dirty="0"/>
              <a:t>1</a:t>
            </a:r>
            <a:r>
              <a:rPr lang="he-IL" dirty="0"/>
              <a:t> (נובמבר–דצמבר 2022) הייתה </a:t>
            </a:r>
            <a:r>
              <a:rPr lang="he-IL" b="1" dirty="0"/>
              <a:t>טיסת מבחן לא מאוישת </a:t>
            </a:r>
            <a:r>
              <a:rPr lang="he-IL" dirty="0"/>
              <a:t>שבדקה את רקטת השיגור ואת החללית אוריון בטיסה סביב הירח, צילמה את הצד </a:t>
            </a:r>
          </a:p>
          <a:p>
            <a:pPr marL="0" indent="0" algn="r" rtl="1">
              <a:buNone/>
            </a:pPr>
            <a:r>
              <a:rPr lang="he-IL" dirty="0"/>
              <a:t>הרחוק של הירח, בחנה את מגן החום ונחתה בבטחה באוקיינוס השקט.</a:t>
            </a:r>
          </a:p>
          <a:p>
            <a:pPr marL="0" indent="0" algn="r" rtl="1">
              <a:buNone/>
            </a:pPr>
            <a:r>
              <a:rPr lang="he-IL" b="1" dirty="0"/>
              <a:t>ארטמיס 1 </a:t>
            </a:r>
            <a:r>
              <a:rPr lang="he-IL" dirty="0"/>
              <a:t>הוכיחה שהמערכות אמינות, ולכן אפשר היה לשלוח צוות אמיתי</a:t>
            </a:r>
          </a:p>
          <a:p>
            <a:pPr marL="0" indent="0" algn="r" rtl="1">
              <a:buNone/>
            </a:pPr>
            <a:r>
              <a:rPr lang="he-IL" dirty="0" err="1"/>
              <a:t>בארטמיס</a:t>
            </a:r>
            <a:r>
              <a:rPr lang="he-IL" dirty="0"/>
              <a:t> 2 בביטחון גבוה.</a:t>
            </a:r>
            <a:endParaRPr lang="en-US" dirty="0"/>
          </a:p>
        </p:txBody>
      </p:sp>
      <p:pic>
        <p:nvPicPr>
          <p:cNvPr id="5" name="Picture 4">
            <a:extLst>
              <a:ext uri="{FF2B5EF4-FFF2-40B4-BE49-F238E27FC236}">
                <a16:creationId xmlns:a16="http://schemas.microsoft.com/office/drawing/2014/main" id="{12671FFA-520E-D368-8FA3-FDD393FBE5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8" y="3411366"/>
            <a:ext cx="5989581" cy="3008685"/>
          </a:xfrm>
          <a:prstGeom prst="rect">
            <a:avLst/>
          </a:prstGeom>
        </p:spPr>
      </p:pic>
      <p:sp>
        <p:nvSpPr>
          <p:cNvPr id="6" name="TextBox 5">
            <a:extLst>
              <a:ext uri="{FF2B5EF4-FFF2-40B4-BE49-F238E27FC236}">
                <a16:creationId xmlns:a16="http://schemas.microsoft.com/office/drawing/2014/main" id="{543B65FB-6694-0ED2-41E8-3CA68E58E261}"/>
              </a:ext>
            </a:extLst>
          </p:cNvPr>
          <p:cNvSpPr txBox="1"/>
          <p:nvPr/>
        </p:nvSpPr>
        <p:spPr>
          <a:xfrm>
            <a:off x="7045693" y="5765533"/>
            <a:ext cx="3320715" cy="523220"/>
          </a:xfrm>
          <a:prstGeom prst="rect">
            <a:avLst/>
          </a:prstGeom>
          <a:noFill/>
        </p:spPr>
        <p:txBody>
          <a:bodyPr wrap="square" rtlCol="0">
            <a:spAutoFit/>
          </a:bodyPr>
          <a:lstStyle/>
          <a:p>
            <a:r>
              <a:rPr lang="he-IL" sz="2800" b="1" dirty="0"/>
              <a:t>השיגור של ארטמיס </a:t>
            </a:r>
            <a:r>
              <a:rPr lang="he-IL" sz="2800" dirty="0"/>
              <a:t>1</a:t>
            </a:r>
            <a:endParaRPr lang="en-US" sz="2800" dirty="0"/>
          </a:p>
        </p:txBody>
      </p:sp>
      <p:pic>
        <p:nvPicPr>
          <p:cNvPr id="8" name="Picture 7">
            <a:extLst>
              <a:ext uri="{FF2B5EF4-FFF2-40B4-BE49-F238E27FC236}">
                <a16:creationId xmlns:a16="http://schemas.microsoft.com/office/drawing/2014/main" id="{D0665C0B-DB03-810F-47B6-5AF80CE6B9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3072"/>
            <a:ext cx="3907857" cy="913625"/>
          </a:xfrm>
          <a:prstGeom prst="rect">
            <a:avLst/>
          </a:prstGeom>
        </p:spPr>
      </p:pic>
    </p:spTree>
    <p:extLst>
      <p:ext uri="{BB962C8B-B14F-4D97-AF65-F5344CB8AC3E}">
        <p14:creationId xmlns:p14="http://schemas.microsoft.com/office/powerpoint/2010/main" val="241095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BE866-490D-C3C6-7DC8-4AC2B0346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A1D02-1904-514B-CE7E-18CE04F10B7C}"/>
              </a:ext>
            </a:extLst>
          </p:cNvPr>
          <p:cNvSpPr>
            <a:spLocks noGrp="1"/>
          </p:cNvSpPr>
          <p:nvPr>
            <p:ph type="title"/>
          </p:nvPr>
        </p:nvSpPr>
        <p:spPr/>
        <p:txBody>
          <a:bodyPr>
            <a:normAutofit/>
          </a:bodyPr>
          <a:lstStyle/>
          <a:p>
            <a:pPr algn="r" rtl="1"/>
            <a:r>
              <a:rPr lang="he-IL" b="1" dirty="0">
                <a:solidFill>
                  <a:srgbClr val="FF0000"/>
                </a:solidFill>
                <a:cs typeface="+mn-cs"/>
              </a:rPr>
              <a:t>משימת ארטמיס 2: </a:t>
            </a:r>
            <a:br>
              <a:rPr lang="he-IL" b="1" dirty="0">
                <a:solidFill>
                  <a:srgbClr val="FF0000"/>
                </a:solidFill>
                <a:cs typeface="+mn-cs"/>
              </a:rPr>
            </a:br>
            <a:r>
              <a:rPr lang="he-IL" b="1" dirty="0">
                <a:solidFill>
                  <a:srgbClr val="FF0000"/>
                </a:solidFill>
                <a:cs typeface="+mn-cs"/>
              </a:rPr>
              <a:t>10-1 באפריל 2026</a:t>
            </a:r>
            <a:endParaRPr lang="en-US" b="1" dirty="0">
              <a:solidFill>
                <a:srgbClr val="FF0000"/>
              </a:solidFill>
              <a:cs typeface="+mn-cs"/>
            </a:endParaRPr>
          </a:p>
        </p:txBody>
      </p:sp>
      <p:pic>
        <p:nvPicPr>
          <p:cNvPr id="7" name="Content Placeholder 6">
            <a:extLst>
              <a:ext uri="{FF2B5EF4-FFF2-40B4-BE49-F238E27FC236}">
                <a16:creationId xmlns:a16="http://schemas.microsoft.com/office/drawing/2014/main" id="{57235C9E-66BB-0422-BE8A-F0804B9F27D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4236" y="1690688"/>
            <a:ext cx="4717770" cy="4919495"/>
          </a:xfrm>
          <a:prstGeom prst="rect">
            <a:avLst/>
          </a:prstGeom>
        </p:spPr>
      </p:pic>
      <p:sp>
        <p:nvSpPr>
          <p:cNvPr id="8" name="TextBox 7">
            <a:extLst>
              <a:ext uri="{FF2B5EF4-FFF2-40B4-BE49-F238E27FC236}">
                <a16:creationId xmlns:a16="http://schemas.microsoft.com/office/drawing/2014/main" id="{7EFFE29C-6011-ADE2-FA30-9A141D4F8721}"/>
              </a:ext>
            </a:extLst>
          </p:cNvPr>
          <p:cNvSpPr txBox="1"/>
          <p:nvPr/>
        </p:nvSpPr>
        <p:spPr>
          <a:xfrm>
            <a:off x="8807116" y="5601903"/>
            <a:ext cx="2926080" cy="646331"/>
          </a:xfrm>
          <a:prstGeom prst="rect">
            <a:avLst/>
          </a:prstGeom>
          <a:noFill/>
        </p:spPr>
        <p:txBody>
          <a:bodyPr wrap="square" rtlCol="0">
            <a:spAutoFit/>
          </a:bodyPr>
          <a:lstStyle/>
          <a:p>
            <a:r>
              <a:rPr lang="he-IL" sz="3600" b="1" dirty="0"/>
              <a:t>סמל המשימה</a:t>
            </a:r>
            <a:endParaRPr lang="en-US" sz="3600" b="1" dirty="0"/>
          </a:p>
        </p:txBody>
      </p:sp>
      <p:pic>
        <p:nvPicPr>
          <p:cNvPr id="10" name="Picture 9">
            <a:extLst>
              <a:ext uri="{FF2B5EF4-FFF2-40B4-BE49-F238E27FC236}">
                <a16:creationId xmlns:a16="http://schemas.microsoft.com/office/drawing/2014/main" id="{BBA66806-E856-6EF0-6AE6-95F4C0ADCF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9810"/>
            <a:ext cx="4848225" cy="1133475"/>
          </a:xfrm>
          <a:prstGeom prst="rect">
            <a:avLst/>
          </a:prstGeom>
        </p:spPr>
      </p:pic>
      <p:sp>
        <p:nvSpPr>
          <p:cNvPr id="11" name="TextBox 10">
            <a:extLst>
              <a:ext uri="{FF2B5EF4-FFF2-40B4-BE49-F238E27FC236}">
                <a16:creationId xmlns:a16="http://schemas.microsoft.com/office/drawing/2014/main" id="{4C0DB8B2-36BC-CABA-6FEE-8D6D8C4F2848}"/>
              </a:ext>
            </a:extLst>
          </p:cNvPr>
          <p:cNvSpPr txBox="1"/>
          <p:nvPr/>
        </p:nvSpPr>
        <p:spPr>
          <a:xfrm>
            <a:off x="693019" y="2675823"/>
            <a:ext cx="2252312" cy="1077218"/>
          </a:xfrm>
          <a:prstGeom prst="rect">
            <a:avLst/>
          </a:prstGeom>
          <a:noFill/>
        </p:spPr>
        <p:txBody>
          <a:bodyPr wrap="square" rtlCol="0">
            <a:spAutoFit/>
          </a:bodyPr>
          <a:lstStyle/>
          <a:p>
            <a:pPr algn="ctr"/>
            <a:r>
              <a:rPr lang="he-IL" sz="3200" b="1" dirty="0"/>
              <a:t>מה רואים בסמל?</a:t>
            </a:r>
            <a:endParaRPr lang="en-US" sz="3200" b="1" dirty="0"/>
          </a:p>
        </p:txBody>
      </p:sp>
    </p:spTree>
    <p:extLst>
      <p:ext uri="{BB962C8B-B14F-4D97-AF65-F5344CB8AC3E}">
        <p14:creationId xmlns:p14="http://schemas.microsoft.com/office/powerpoint/2010/main" val="266247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953D-122A-6962-7A1C-55FD3DD70522}"/>
              </a:ext>
            </a:extLst>
          </p:cNvPr>
          <p:cNvSpPr>
            <a:spLocks noGrp="1"/>
          </p:cNvSpPr>
          <p:nvPr>
            <p:ph type="title"/>
          </p:nvPr>
        </p:nvSpPr>
        <p:spPr/>
        <p:txBody>
          <a:bodyPr/>
          <a:lstStyle/>
          <a:p>
            <a:pPr algn="r" rtl="1"/>
            <a:r>
              <a:rPr lang="he-IL" b="1" dirty="0">
                <a:solidFill>
                  <a:srgbClr val="FF0000"/>
                </a:solidFill>
                <a:cs typeface="+mn-cs"/>
              </a:rPr>
              <a:t>מה הייתה משימת ארטמיס 2?</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AB61537A-D26C-27E6-8854-FB908821FA80}"/>
              </a:ext>
            </a:extLst>
          </p:cNvPr>
          <p:cNvSpPr>
            <a:spLocks noGrp="1"/>
          </p:cNvSpPr>
          <p:nvPr>
            <p:ph idx="1"/>
          </p:nvPr>
        </p:nvSpPr>
        <p:spPr>
          <a:xfrm>
            <a:off x="838200" y="1825625"/>
            <a:ext cx="10683240" cy="4667250"/>
          </a:xfrm>
        </p:spPr>
        <p:txBody>
          <a:bodyPr>
            <a:normAutofit/>
          </a:bodyPr>
          <a:lstStyle/>
          <a:p>
            <a:pPr marL="0" indent="0" algn="r" rtl="1">
              <a:buNone/>
            </a:pPr>
            <a:r>
              <a:rPr lang="he-IL" dirty="0"/>
              <a:t>משימת </a:t>
            </a:r>
            <a:r>
              <a:rPr lang="he-IL" b="1" dirty="0"/>
              <a:t>ארטמיס 2</a:t>
            </a:r>
            <a:r>
              <a:rPr lang="en-US" b="1" dirty="0"/>
              <a:t> </a:t>
            </a:r>
            <a:r>
              <a:rPr lang="he-IL" b="1" dirty="0"/>
              <a:t> </a:t>
            </a:r>
            <a:r>
              <a:rPr lang="he-IL" dirty="0"/>
              <a:t>היא חלק מתוכנית ארטמיס של נאס״א, שמטרתה להחזיר בני אדם לירח. </a:t>
            </a:r>
          </a:p>
          <a:p>
            <a:pPr marL="0" indent="0" algn="r" rtl="1">
              <a:buNone/>
            </a:pPr>
            <a:r>
              <a:rPr lang="he-IL" dirty="0"/>
              <a:t>במסגרת המשימה טסו האסטרונאוטים </a:t>
            </a:r>
            <a:r>
              <a:rPr lang="he-IL" b="1" dirty="0"/>
              <a:t>בחללית אוריון</a:t>
            </a:r>
            <a:r>
              <a:rPr lang="he-IL" dirty="0"/>
              <a:t>, שהיא כלי הרכב החללי שהוביל אותם מהשיגור ועד החזרה לכדור הארץ. </a:t>
            </a:r>
          </a:p>
          <a:p>
            <a:pPr marL="0" indent="0" algn="r" rtl="1">
              <a:buNone/>
            </a:pPr>
            <a:r>
              <a:rPr lang="he-IL" dirty="0"/>
              <a:t>זו הפעם הראשונה מאז תקופת תוכנית אפולו שפעלה בין 1961 ל־1972  שאסטרונאוטים טסים כל כך רחוק מכדור הארץ. </a:t>
            </a:r>
          </a:p>
          <a:p>
            <a:pPr marL="0" indent="0" algn="r" rtl="1">
              <a:buNone/>
            </a:pPr>
            <a:r>
              <a:rPr lang="he-IL" b="1" dirty="0">
                <a:solidFill>
                  <a:schemeClr val="accent1"/>
                </a:solidFill>
              </a:rPr>
              <a:t>המטרה של המשימה היא לבדוק שהחללית בטוחה ומוכנה למשימות עתידיות שבהן בני אדם ינחתו שוב על הירח ושם יוכלו להתכונן למסע לכוכב לכת מאדים</a:t>
            </a:r>
            <a:r>
              <a:rPr lang="he-IL" dirty="0">
                <a:solidFill>
                  <a:schemeClr val="accent1"/>
                </a:solidFill>
              </a:rPr>
              <a:t>.</a:t>
            </a:r>
            <a:endParaRPr lang="en-US" dirty="0">
              <a:solidFill>
                <a:schemeClr val="accent1"/>
              </a:solidFill>
            </a:endParaRPr>
          </a:p>
        </p:txBody>
      </p:sp>
      <p:pic>
        <p:nvPicPr>
          <p:cNvPr id="5" name="Picture 4">
            <a:extLst>
              <a:ext uri="{FF2B5EF4-FFF2-40B4-BE49-F238E27FC236}">
                <a16:creationId xmlns:a16="http://schemas.microsoft.com/office/drawing/2014/main" id="{424FA0EF-ED5C-D84F-CB82-45202FA75D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7369"/>
            <a:ext cx="3980197" cy="930537"/>
          </a:xfrm>
          <a:prstGeom prst="rect">
            <a:avLst/>
          </a:prstGeom>
        </p:spPr>
      </p:pic>
    </p:spTree>
    <p:extLst>
      <p:ext uri="{BB962C8B-B14F-4D97-AF65-F5344CB8AC3E}">
        <p14:creationId xmlns:p14="http://schemas.microsoft.com/office/powerpoint/2010/main" val="412942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FC83-06CF-A8CF-2379-FF858F0C2B9C}"/>
              </a:ext>
            </a:extLst>
          </p:cNvPr>
          <p:cNvSpPr>
            <a:spLocks noGrp="1"/>
          </p:cNvSpPr>
          <p:nvPr>
            <p:ph type="title"/>
          </p:nvPr>
        </p:nvSpPr>
        <p:spPr/>
        <p:txBody>
          <a:bodyPr/>
          <a:lstStyle/>
          <a:p>
            <a:pPr algn="r" rtl="1"/>
            <a:r>
              <a:rPr lang="he-IL" b="1" dirty="0">
                <a:solidFill>
                  <a:srgbClr val="FF0000"/>
                </a:solidFill>
                <a:cs typeface="+mn-cs"/>
              </a:rPr>
              <a:t>צוות המשימה של ארטמיס 2</a:t>
            </a:r>
            <a:endParaRPr lang="en-US" b="1" dirty="0">
              <a:solidFill>
                <a:srgbClr val="FF0000"/>
              </a:solidFill>
              <a:cs typeface="+mn-cs"/>
            </a:endParaRPr>
          </a:p>
        </p:txBody>
      </p:sp>
      <p:pic>
        <p:nvPicPr>
          <p:cNvPr id="9" name="Content Placeholder 8">
            <a:extLst>
              <a:ext uri="{FF2B5EF4-FFF2-40B4-BE49-F238E27FC236}">
                <a16:creationId xmlns:a16="http://schemas.microsoft.com/office/drawing/2014/main" id="{EF99D358-E739-4B41-4662-F1CA72A20818}"/>
              </a:ext>
            </a:extLst>
          </p:cNvPr>
          <p:cNvPicPr>
            <a:picLocks noGrp="1" noChangeAspect="1"/>
          </p:cNvPicPr>
          <p:nvPr>
            <p:ph idx="1"/>
          </p:nvPr>
        </p:nvPicPr>
        <p:blipFill>
          <a:blip r:embed="rId2"/>
          <a:stretch>
            <a:fillRect/>
          </a:stretch>
        </p:blipFill>
        <p:spPr>
          <a:xfrm>
            <a:off x="5860866" y="2032666"/>
            <a:ext cx="5879528" cy="3915765"/>
          </a:xfrm>
          <a:prstGeom prst="rect">
            <a:avLst/>
          </a:prstGeom>
        </p:spPr>
      </p:pic>
      <p:pic>
        <p:nvPicPr>
          <p:cNvPr id="11" name="Picture 10">
            <a:extLst>
              <a:ext uri="{FF2B5EF4-FFF2-40B4-BE49-F238E27FC236}">
                <a16:creationId xmlns:a16="http://schemas.microsoft.com/office/drawing/2014/main" id="{26D35CCC-227D-C4F7-BA62-0F34D671F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34" y="2032666"/>
            <a:ext cx="5074513" cy="3915765"/>
          </a:xfrm>
          <a:prstGeom prst="rect">
            <a:avLst/>
          </a:prstGeom>
        </p:spPr>
      </p:pic>
      <p:sp>
        <p:nvSpPr>
          <p:cNvPr id="12" name="TextBox 11">
            <a:extLst>
              <a:ext uri="{FF2B5EF4-FFF2-40B4-BE49-F238E27FC236}">
                <a16:creationId xmlns:a16="http://schemas.microsoft.com/office/drawing/2014/main" id="{5DE87FE8-2DD9-A9EF-A7FF-E2429B0EBEBA}"/>
              </a:ext>
            </a:extLst>
          </p:cNvPr>
          <p:cNvSpPr txBox="1"/>
          <p:nvPr/>
        </p:nvSpPr>
        <p:spPr>
          <a:xfrm>
            <a:off x="664143" y="6237171"/>
            <a:ext cx="3782729" cy="461665"/>
          </a:xfrm>
          <a:prstGeom prst="rect">
            <a:avLst/>
          </a:prstGeom>
          <a:noFill/>
        </p:spPr>
        <p:txBody>
          <a:bodyPr wrap="square" rtlCol="0">
            <a:spAutoFit/>
          </a:bodyPr>
          <a:lstStyle/>
          <a:p>
            <a:pPr algn="ctr" rtl="1"/>
            <a:r>
              <a:rPr lang="he-IL" sz="2400" b="1" dirty="0"/>
              <a:t>בתוך החללית</a:t>
            </a:r>
            <a:endParaRPr lang="en-US" sz="2400" b="1" dirty="0"/>
          </a:p>
        </p:txBody>
      </p:sp>
      <p:pic>
        <p:nvPicPr>
          <p:cNvPr id="14" name="Picture 13">
            <a:extLst>
              <a:ext uri="{FF2B5EF4-FFF2-40B4-BE49-F238E27FC236}">
                <a16:creationId xmlns:a16="http://schemas.microsoft.com/office/drawing/2014/main" id="{40C41D99-B906-AFFB-9773-A1F9B42F250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3537"/>
            <a:ext cx="4848225" cy="1133475"/>
          </a:xfrm>
          <a:prstGeom prst="rect">
            <a:avLst/>
          </a:prstGeom>
        </p:spPr>
      </p:pic>
    </p:spTree>
    <p:extLst>
      <p:ext uri="{BB962C8B-B14F-4D97-AF65-F5344CB8AC3E}">
        <p14:creationId xmlns:p14="http://schemas.microsoft.com/office/powerpoint/2010/main" val="2915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A7D0-9399-ED0F-161E-A4FAFB35CD27}"/>
              </a:ext>
            </a:extLst>
          </p:cNvPr>
          <p:cNvSpPr>
            <a:spLocks noGrp="1"/>
          </p:cNvSpPr>
          <p:nvPr>
            <p:ph type="title"/>
          </p:nvPr>
        </p:nvSpPr>
        <p:spPr/>
        <p:txBody>
          <a:bodyPr/>
          <a:lstStyle/>
          <a:p>
            <a:pPr algn="ctr" rtl="1"/>
            <a:r>
              <a:rPr lang="he-IL" b="1" dirty="0">
                <a:solidFill>
                  <a:srgbClr val="FF0000"/>
                </a:solidFill>
                <a:cs typeface="+mn-cs"/>
              </a:rPr>
              <a:t>החללית אוריון</a:t>
            </a:r>
            <a:endParaRPr lang="en-US" b="1" dirty="0">
              <a:solidFill>
                <a:srgbClr val="FF0000"/>
              </a:solidFill>
              <a:cs typeface="+mn-cs"/>
            </a:endParaRPr>
          </a:p>
        </p:txBody>
      </p:sp>
      <p:pic>
        <p:nvPicPr>
          <p:cNvPr id="9" name="Content Placeholder 8">
            <a:extLst>
              <a:ext uri="{FF2B5EF4-FFF2-40B4-BE49-F238E27FC236}">
                <a16:creationId xmlns:a16="http://schemas.microsoft.com/office/drawing/2014/main" id="{4532CB4A-FDCC-C266-3C78-FE9B2C4626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15210" y="1846839"/>
            <a:ext cx="9561579" cy="4780790"/>
          </a:xfrm>
          <a:prstGeom prst="rect">
            <a:avLst/>
          </a:prstGeom>
        </p:spPr>
      </p:pic>
      <p:pic>
        <p:nvPicPr>
          <p:cNvPr id="11" name="Picture 10">
            <a:extLst>
              <a:ext uri="{FF2B5EF4-FFF2-40B4-BE49-F238E27FC236}">
                <a16:creationId xmlns:a16="http://schemas.microsoft.com/office/drawing/2014/main" id="{4BF07DAE-247C-AF0F-553D-F18200D8A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8974"/>
            <a:ext cx="3036921" cy="710007"/>
          </a:xfrm>
          <a:prstGeom prst="rect">
            <a:avLst/>
          </a:prstGeom>
        </p:spPr>
      </p:pic>
    </p:spTree>
    <p:extLst>
      <p:ext uri="{BB962C8B-B14F-4D97-AF65-F5344CB8AC3E}">
        <p14:creationId xmlns:p14="http://schemas.microsoft.com/office/powerpoint/2010/main" val="134817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1328</Words>
  <Application>Microsoft Office PowerPoint</Application>
  <PresentationFormat>מסך רחב</PresentationFormat>
  <Paragraphs>123</Paragraphs>
  <Slides>25</Slides>
  <Notes>3</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25</vt:i4>
      </vt:variant>
    </vt:vector>
  </HeadingPairs>
  <TitlesOfParts>
    <vt:vector size="31" baseType="lpstr">
      <vt:lpstr>Arial</vt:lpstr>
      <vt:lpstr>Calibri</vt:lpstr>
      <vt:lpstr>Calibri Light</vt:lpstr>
      <vt:lpstr>David</vt:lpstr>
      <vt:lpstr>Symbol</vt:lpstr>
      <vt:lpstr>Office Theme</vt:lpstr>
      <vt:lpstr>תוכנית ארטמיס ומשימת ארטמיס 2</vt:lpstr>
      <vt:lpstr>מהי תוכנית ארטמיס?</vt:lpstr>
      <vt:lpstr>המטרות המרכזיות: </vt:lpstr>
      <vt:lpstr>למה קוראים לתוכנית "ארטמיס"? </vt:lpstr>
      <vt:lpstr>ארטמיס 1: מה היה במשימה? </vt:lpstr>
      <vt:lpstr>משימת ארטמיס 2:  10-1 באפריל 2026</vt:lpstr>
      <vt:lpstr>מה הייתה משימת ארטמיס 2?</vt:lpstr>
      <vt:lpstr>צוות המשימה של ארטמיס 2</vt:lpstr>
      <vt:lpstr>החללית אוריון</vt:lpstr>
      <vt:lpstr>המסלול של החללית אוריון במשך 10 ימים</vt:lpstr>
      <vt:lpstr>איך המסע התחיל? </vt:lpstr>
      <vt:lpstr>מה עשו האסטרונאוטים בחללית? </vt:lpstr>
      <vt:lpstr>מראה כדור הארץ והירח מהחללית</vt:lpstr>
      <vt:lpstr>מראה כדור הארץ והירח מהחללית</vt:lpstr>
      <vt:lpstr>ליקוי חמה שבו הירח מסתיר את השמש</vt:lpstr>
      <vt:lpstr>הצד של הירח שאינו נראה מכדור הארץ (ה"אפל")</vt:lpstr>
      <vt:lpstr>מבט נוסף: הצד של הירח שאינו נראה מכדור הארץ</vt:lpstr>
      <vt:lpstr>האמנם הצד הרחוק של הירח אפל?</vt:lpstr>
      <vt:lpstr>מצגת של PowerPoint‏</vt:lpstr>
      <vt:lpstr>סוף המסע</vt:lpstr>
      <vt:lpstr>חילוץ האסטרונאוטים</vt:lpstr>
      <vt:lpstr>סיכום המסע ב-3 דקות</vt:lpstr>
      <vt:lpstr>מה למדנו?</vt:lpstr>
      <vt:lpstr>תם ולא נשלם  </vt:lpstr>
      <vt:lpstr>חידון טריוויה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17</cp:revision>
  <dcterms:created xsi:type="dcterms:W3CDTF">2026-04-10T18:08:02Z</dcterms:created>
  <dcterms:modified xsi:type="dcterms:W3CDTF">2026-04-20T07:03:09Z</dcterms:modified>
</cp:coreProperties>
</file>