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67" r:id="rId2"/>
    <p:sldId id="293" r:id="rId3"/>
    <p:sldId id="291" r:id="rId4"/>
    <p:sldId id="292" r:id="rId5"/>
    <p:sldId id="262" r:id="rId6"/>
    <p:sldId id="257" r:id="rId7"/>
    <p:sldId id="258" r:id="rId8"/>
    <p:sldId id="263" r:id="rId9"/>
    <p:sldId id="285" r:id="rId10"/>
    <p:sldId id="270" r:id="rId11"/>
    <p:sldId id="265" r:id="rId12"/>
    <p:sldId id="272" r:id="rId13"/>
    <p:sldId id="275" r:id="rId14"/>
    <p:sldId id="294" r:id="rId15"/>
    <p:sldId id="266" r:id="rId16"/>
    <p:sldId id="269" r:id="rId17"/>
    <p:sldId id="288" r:id="rId18"/>
    <p:sldId id="286" r:id="rId19"/>
    <p:sldId id="264" r:id="rId20"/>
    <p:sldId id="295" r:id="rId21"/>
    <p:sldId id="271" r:id="rId22"/>
    <p:sldId id="290" r:id="rId23"/>
    <p:sldId id="259" r:id="rId24"/>
    <p:sldId id="283" r:id="rId25"/>
    <p:sldId id="260" r:id="rId26"/>
    <p:sldId id="276" r:id="rId27"/>
    <p:sldId id="289" r:id="rId28"/>
    <p:sldId id="274" r:id="rId29"/>
    <p:sldId id="277" r:id="rId30"/>
    <p:sldId id="278" r:id="rId31"/>
    <p:sldId id="281" r:id="rId32"/>
    <p:sldId id="282" r:id="rId33"/>
    <p:sldId id="280"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12" clrIdx="0">
    <p:extLst>
      <p:ext uri="{19B8F6BF-5375-455C-9EA6-DF929625EA0E}">
        <p15:presenceInfo xmlns:p15="http://schemas.microsoft.com/office/powerpoint/2012/main" userId="1621ad8585f3c8db" providerId="Windows Liv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B482DA"/>
    <a:srgbClr val="FFCCFF"/>
    <a:srgbClr val="79076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24" autoAdjust="0"/>
    <p:restoredTop sz="74555" autoAdjust="0"/>
  </p:normalViewPr>
  <p:slideViewPr>
    <p:cSldViewPr snapToGrid="0">
      <p:cViewPr varScale="1">
        <p:scale>
          <a:sx n="71" d="100"/>
          <a:sy n="71" d="100"/>
        </p:scale>
        <p:origin x="182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3-23T20:37:50.657" idx="5">
    <p:pos x="7670" y="10"/>
    <p:text>האם זה זבוב דמוי דבורה? בטוח</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6-03-23T20:35:32.218" idx="4">
    <p:pos x="7670" y="10"/>
    <p:text>האם זנ זבוב הרחפן. האם בפיקסביי נותנים את שמות החרקים.</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6-03-23T20:53:11.537" idx="10">
    <p:pos x="767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6-03-23T20:54:21.072" idx="12">
    <p:pos x="7670" y="10"/>
    <p:text>למה מעטים? אולי - למשוך אליו מאביקים</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F030B1-9576-4A46-83CD-C20CEA5A4140}" type="datetimeFigureOut">
              <a:rPr lang="he-IL" smtClean="0"/>
              <a:t>ג'/אייר/תשפ"ו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7CC66A-1DDC-4CE7-A5CF-0A954B1CF281}" type="slidenum">
              <a:rPr lang="he-IL" smtClean="0"/>
              <a:t>‹#›</a:t>
            </a:fld>
            <a:endParaRPr lang="he-IL"/>
          </a:p>
        </p:txBody>
      </p:sp>
    </p:spTree>
    <p:extLst>
      <p:ext uri="{BB962C8B-B14F-4D97-AF65-F5344CB8AC3E}">
        <p14:creationId xmlns:p14="http://schemas.microsoft.com/office/powerpoint/2010/main" val="18912176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b="1" dirty="0">
                <a:latin typeface="David" panose="020E0502060401010101" pitchFamily="34" charset="-79"/>
                <a:cs typeface="David" panose="020E0502060401010101" pitchFamily="34" charset="-79"/>
              </a:rPr>
              <a:t>أزهار اسرائيل</a:t>
            </a:r>
            <a:r>
              <a:rPr lang="he-IL" sz="1200" b="1" dirty="0">
                <a:latin typeface="David" panose="020E0502060401010101" pitchFamily="34" charset="-79"/>
                <a:cs typeface="David" panose="020E0502060401010101" pitchFamily="34" charset="-79"/>
              </a:rPr>
              <a:t>/</a:t>
            </a:r>
            <a:r>
              <a:rPr lang="ar-JO" sz="1200" b="1" dirty="0">
                <a:latin typeface="David" panose="020E0502060401010101" pitchFamily="34" charset="-79"/>
                <a:cs typeface="David" panose="020E0502060401010101" pitchFamily="34" charset="-79"/>
              </a:rPr>
              <a:t> موسم الإزهار، رابط للفيلم </a:t>
            </a:r>
            <a:r>
              <a:rPr lang="en-US" sz="1200" b="1" dirty="0">
                <a:latin typeface="David" panose="020E0502060401010101" pitchFamily="34" charset="-79"/>
                <a:cs typeface="David" panose="020E0502060401010101" pitchFamily="34" charset="-79"/>
              </a:rPr>
              <a:t>Israel Wildfloewrs</a:t>
            </a:r>
            <a:endParaRPr lang="he-IL" dirty="0"/>
          </a:p>
          <a:p>
            <a:endParaRPr lang="he-IL" sz="1200" dirty="0">
              <a:latin typeface="David" panose="020E0502060401010101" pitchFamily="34" charset="-79"/>
              <a:cs typeface="David" panose="020E0502060401010101" pitchFamily="34" charset="-79"/>
            </a:endParaRPr>
          </a:p>
          <a:p>
            <a:r>
              <a:rPr lang="he-IL" sz="1200" dirty="0" err="1">
                <a:latin typeface="David" panose="020E0502060401010101" pitchFamily="34" charset="-79"/>
                <a:cs typeface="David" panose="020E0502060401010101" pitchFamily="34" charset="-79"/>
              </a:rPr>
              <a:t>יוטיוב</a:t>
            </a:r>
            <a:endParaRPr lang="he-IL" sz="1200" dirty="0">
              <a:latin typeface="David" panose="020E0502060401010101" pitchFamily="34" charset="-79"/>
              <a:cs typeface="David" panose="020E0502060401010101" pitchFamily="34" charset="-79"/>
            </a:endParaRPr>
          </a:p>
          <a:p>
            <a:r>
              <a:rPr lang="he-IL" sz="1200" dirty="0">
                <a:latin typeface="David" panose="020E0502060401010101" pitchFamily="34" charset="-79"/>
                <a:cs typeface="David" panose="020E0502060401010101" pitchFamily="34" charset="-79"/>
              </a:rPr>
              <a:t>חיות בר ישראל יובל </a:t>
            </a:r>
            <a:r>
              <a:rPr lang="he-IL" sz="1200" dirty="0" err="1">
                <a:latin typeface="David" panose="020E0502060401010101" pitchFamily="34" charset="-79"/>
                <a:cs typeface="David" panose="020E0502060401010101" pitchFamily="34" charset="-79"/>
              </a:rPr>
              <a:t>דקס</a:t>
            </a:r>
            <a:endParaRPr lang="he-IL" sz="1200" dirty="0">
              <a:latin typeface="David" panose="020E0502060401010101" pitchFamily="34" charset="-79"/>
              <a:cs typeface="David" panose="020E0502060401010101" pitchFamily="34" charset="-79"/>
            </a:endParaRPr>
          </a:p>
          <a:p>
            <a:r>
              <a:rPr lang="he-IL" sz="1200" dirty="0">
                <a:latin typeface="David" panose="020E0502060401010101" pitchFamily="34" charset="-79"/>
                <a:cs typeface="David" panose="020E0502060401010101" pitchFamily="34" charset="-79"/>
              </a:rPr>
              <a:t>3 באוקטובר 2021</a:t>
            </a:r>
          </a:p>
          <a:p>
            <a:endParaRPr lang="he-IL" sz="1200" dirty="0">
              <a:latin typeface="David" panose="020E0502060401010101" pitchFamily="34" charset="-79"/>
              <a:cs typeface="David" panose="020E0502060401010101" pitchFamily="34" charset="-79"/>
            </a:endParaRPr>
          </a:p>
          <a:p>
            <a:endParaRPr lang="he-IL" dirty="0"/>
          </a:p>
        </p:txBody>
      </p:sp>
      <p:sp>
        <p:nvSpPr>
          <p:cNvPr id="4" name="מציין מיקום של מספר שקופית 3"/>
          <p:cNvSpPr>
            <a:spLocks noGrp="1"/>
          </p:cNvSpPr>
          <p:nvPr>
            <p:ph type="sldNum" sz="quarter" idx="5"/>
          </p:nvPr>
        </p:nvSpPr>
        <p:spPr/>
        <p:txBody>
          <a:bodyPr/>
          <a:lstStyle/>
          <a:p>
            <a:fld id="{D87CC66A-1DDC-4CE7-A5CF-0A954B1CF281}" type="slidenum">
              <a:rPr lang="he-IL" smtClean="0"/>
              <a:t>5</a:t>
            </a:fld>
            <a:endParaRPr lang="he-IL"/>
          </a:p>
        </p:txBody>
      </p:sp>
    </p:spTree>
    <p:extLst>
      <p:ext uri="{BB962C8B-B14F-4D97-AF65-F5344CB8AC3E}">
        <p14:creationId xmlns:p14="http://schemas.microsoft.com/office/powerpoint/2010/main" val="303512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JO" b="1" dirty="0"/>
              <a:t>الاجابات</a:t>
            </a:r>
            <a:r>
              <a:rPr lang="he-IL" b="1" dirty="0"/>
              <a:t>: </a:t>
            </a:r>
            <a:r>
              <a:rPr lang="ar-JO" b="1" dirty="0"/>
              <a:t>أ-3،2 . ب-1. ج- 4،2،1. د- 5،2،1 . ه- 3،4 .</a:t>
            </a:r>
            <a:endParaRPr lang="he-IL" dirty="0"/>
          </a:p>
          <a:p>
            <a:pPr>
              <a:buNone/>
            </a:pPr>
            <a:r>
              <a:rPr lang="he-IL" dirty="0"/>
              <a:t>2: </a:t>
            </a:r>
            <a:r>
              <a:rPr lang="ar-JO" dirty="0"/>
              <a:t>السبب الرئيسي لعدم انجذاب النحل للون الأحمر هو أن النحل لا يرى اللون الأحمر.</a:t>
            </a:r>
            <a:endParaRPr lang="he-IL" dirty="0"/>
          </a:p>
          <a:p>
            <a:pPr>
              <a:buNone/>
            </a:pPr>
            <a:r>
              <a:rPr lang="he-IL" b="1" dirty="0"/>
              <a:t> </a:t>
            </a:r>
            <a:r>
              <a:rPr lang="ar-JO" b="1" dirty="0"/>
              <a:t>كيف يرى النحل الألوان </a:t>
            </a:r>
          </a:p>
          <a:p>
            <a:pPr>
              <a:buNone/>
            </a:pPr>
            <a:r>
              <a:rPr lang="ar-JO" b="0" dirty="0"/>
              <a:t>جهاز الرؤية عند النحل يختلف عن جهاز الرؤية لدى الانسان. الانسان يرى في مجال الأحمر، الأخضر والأزرق، أما النحل فيرى مجال فوق البنفسجي، الأزرق والأخضر.</a:t>
            </a:r>
            <a:endParaRPr lang="he-IL" b="0" dirty="0"/>
          </a:p>
          <a:p>
            <a:pPr>
              <a:buNone/>
            </a:pPr>
            <a:r>
              <a:rPr lang="ar-JO" dirty="0"/>
              <a:t>أي أنَّها:</a:t>
            </a:r>
            <a:endParaRPr lang="he-IL" dirty="0"/>
          </a:p>
          <a:p>
            <a:pPr>
              <a:buFont typeface="Arial" panose="020B0604020202020204" pitchFamily="34" charset="0"/>
              <a:buNone/>
            </a:pPr>
            <a:r>
              <a:rPr lang="ar-JO" b="1" dirty="0">
                <a:effectLst/>
              </a:rPr>
              <a:t>ترى الأحمر وكأنه أسود أو رمادي.</a:t>
            </a:r>
          </a:p>
          <a:p>
            <a:pPr>
              <a:buFont typeface="Arial" panose="020B0604020202020204" pitchFamily="34" charset="0"/>
              <a:buNone/>
            </a:pPr>
            <a:r>
              <a:rPr lang="ar-JO" b="1" dirty="0">
                <a:effectLst/>
              </a:rPr>
              <a:t>ترى فوق البنفسجي ونحن لا نراه. </a:t>
            </a:r>
          </a:p>
          <a:p>
            <a:pPr>
              <a:buFont typeface="Arial" panose="020B0604020202020204" pitchFamily="34" charset="0"/>
              <a:buNone/>
            </a:pPr>
            <a:r>
              <a:rPr lang="ar-JO" b="1" dirty="0">
                <a:effectLst/>
              </a:rPr>
              <a:t>هي حسَّاسة بشكل خاص لأنماط متوهجة في مجال فوق البنفسجي التي توجِّهُها الى الرحيق.</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D87CC66A-1DDC-4CE7-A5CF-0A954B1CF281}" type="slidenum">
              <a:rPr lang="he-IL" smtClean="0"/>
              <a:t>29</a:t>
            </a:fld>
            <a:endParaRPr lang="he-IL"/>
          </a:p>
        </p:txBody>
      </p:sp>
    </p:spTree>
    <p:extLst>
      <p:ext uri="{BB962C8B-B14F-4D97-AF65-F5344CB8AC3E}">
        <p14:creationId xmlns:p14="http://schemas.microsoft.com/office/powerpoint/2010/main" val="275829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buNone/>
            </a:pPr>
            <a:r>
              <a:rPr lang="ar-JO" b="1" dirty="0"/>
              <a:t>اجابات</a:t>
            </a:r>
            <a:r>
              <a:rPr lang="he-IL" b="1" dirty="0"/>
              <a:t>: </a:t>
            </a:r>
          </a:p>
          <a:p>
            <a:pPr>
              <a:buNone/>
            </a:pPr>
            <a:r>
              <a:rPr lang="he-IL" dirty="0"/>
              <a:t>1: </a:t>
            </a:r>
            <a:r>
              <a:rPr lang="ar-JO" dirty="0"/>
              <a:t>أ-2 . ب-1 . ج-5. د-3 . ه-6 . و-5،4</a:t>
            </a:r>
            <a:endParaRPr lang="he-IL" dirty="0"/>
          </a:p>
          <a:p>
            <a:pPr>
              <a:buNone/>
            </a:pPr>
            <a:r>
              <a:rPr lang="he-IL" dirty="0"/>
              <a:t>2. </a:t>
            </a:r>
            <a:r>
              <a:rPr lang="ar-JO" dirty="0"/>
              <a:t>الأزهار البيضاء منتشرة في بداية الشتاء لأنها تبرز أكثر ، وتُرى بوضوح في الإضاءة المنخفضة، وتتلاءم مع المُلقِّحات القليلة التي تنشط في هذا الموسم. الازهار البيضاء تعكس الضوء حتى لو كان خافتًا.</a:t>
            </a:r>
            <a:endParaRPr lang="he-IL" b="0" dirty="0"/>
          </a:p>
          <a:p>
            <a:pPr>
              <a:buNone/>
            </a:pPr>
            <a:r>
              <a:rPr lang="ar-JO" b="0" dirty="0">
                <a:effectLst/>
              </a:rPr>
              <a:t>في بداية الشتاء يكون النهار قصيرًا، الغيوم مرتفعة، الضوء خافت، يتوفَّر الكثير من الظِّل، الأزهار البيضاء تعكس تقريبا كل أمواج الضوء المرئي وهكذا تُرى جيِّدًا حتى في الضوء الخافت، بعكس الألوان الغامقة.</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D87CC66A-1DDC-4CE7-A5CF-0A954B1CF281}" type="slidenum">
              <a:rPr lang="he-IL" smtClean="0"/>
              <a:t>30</a:t>
            </a:fld>
            <a:endParaRPr lang="he-IL"/>
          </a:p>
        </p:txBody>
      </p:sp>
    </p:spTree>
    <p:extLst>
      <p:ext uri="{BB962C8B-B14F-4D97-AF65-F5344CB8AC3E}">
        <p14:creationId xmlns:p14="http://schemas.microsoft.com/office/powerpoint/2010/main" val="140752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D87CC66A-1DDC-4CE7-A5CF-0A954B1CF281}" type="slidenum">
              <a:rPr lang="he-IL" smtClean="0"/>
              <a:t>32</a:t>
            </a:fld>
            <a:endParaRPr lang="he-IL"/>
          </a:p>
        </p:txBody>
      </p:sp>
    </p:spTree>
    <p:extLst>
      <p:ext uri="{BB962C8B-B14F-4D97-AF65-F5344CB8AC3E}">
        <p14:creationId xmlns:p14="http://schemas.microsoft.com/office/powerpoint/2010/main" val="71326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51E4C8-D460-0290-9871-E789E111420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131CF79-518F-310D-12CA-DE95391D1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0ED45F5-BEA6-424C-4A7D-C766E90DEDB6}"/>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2EBF4F99-0165-B359-50CE-A01F0E8745D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9BEB50A-83F4-3311-1268-DB6D63E01B64}"/>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366623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F757D0-AE20-5435-6CAE-A8C9D0D6CB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C017753-A2C8-F8C7-1D24-E95F46C0C3C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290DBA6-9952-A10C-094B-C0AE7BB8F038}"/>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9974F3AA-664E-C65C-529C-BE5E7C256A0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3E217A2-C228-9049-7182-D9150DA60FC6}"/>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223885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94FDF2C-42C8-9BA7-47A5-0324C76AE86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C872903-E978-974C-4F22-920FAB2BDDD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9808DF9-716C-C6ED-93A7-8C5FEDCFD614}"/>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1FE1BE23-6FB1-5743-19D9-A07ECC15022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0AD300-21BC-1AD8-B466-75CC2CCA9A5A}"/>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336711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23A80F-D7FA-7C04-A14E-3DBD8DD52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3C4F0BE-BB91-773B-4667-0DEFCE5B5ED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91A442C-1932-B114-4B9C-6E7F8CB9DEBE}"/>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4521AB5F-C70A-60B5-E4A7-10C41FC998D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F418F1E-460F-09BC-175F-7B62D0158C8B}"/>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538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90F2EA-856C-F3C8-3680-DB8F229ECB9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DA28BC7-C748-A2CA-9D35-2143A699F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2965CC-1092-37BC-9106-80304C32A059}"/>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CA5B97FD-0FBE-48EB-DAE5-9C0F72CEE1E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67D0D57-6A1D-D2E0-53C9-3DA87E535A12}"/>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400462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148855-A466-7478-246B-CF8AADE506C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C41C5D6-425D-940A-6D4E-3C843F706FD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7800366-24D2-E2D9-0F8E-C81FCAA43F2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47B582B-9F1C-3445-94A2-95164116AADC}"/>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6" name="מציין מיקום של כותרת תחתונה 5">
            <a:extLst>
              <a:ext uri="{FF2B5EF4-FFF2-40B4-BE49-F238E27FC236}">
                <a16:creationId xmlns:a16="http://schemas.microsoft.com/office/drawing/2014/main" id="{20D780A4-FEF8-C7DE-C79B-C886C3A75C5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F4AC32A-B259-5B48-775E-CF610F8CF19F}"/>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180606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4469F8-365F-E99E-066D-2B0A9056F17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9280D6-55BB-10A2-8043-0287EF764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5DC9CD2-65B8-DDA9-8C5C-0D8A6CAF8A5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4F52E99-9EB1-CADF-F9B1-D9A8D4F1A8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59BFED9-78F6-E9EA-188C-DC3D18CCBCB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275042E-A7A5-F9A4-7467-EA050ED0B350}"/>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8" name="מציין מיקום של כותרת תחתונה 7">
            <a:extLst>
              <a:ext uri="{FF2B5EF4-FFF2-40B4-BE49-F238E27FC236}">
                <a16:creationId xmlns:a16="http://schemas.microsoft.com/office/drawing/2014/main" id="{EBBC860E-7AA7-BC99-987E-3F1EF2DA429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BB95F2A-25D9-CC9A-7FCE-AB14C481C199}"/>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51271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B720AE-6D49-6722-240D-B63C9456941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0053A6A-1E4D-2A2F-7376-B58A3D2CDB93}"/>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4" name="מציין מיקום של כותרת תחתונה 3">
            <a:extLst>
              <a:ext uri="{FF2B5EF4-FFF2-40B4-BE49-F238E27FC236}">
                <a16:creationId xmlns:a16="http://schemas.microsoft.com/office/drawing/2014/main" id="{0DF792A9-3CAD-FF23-2942-239C630DED7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2451CB8-35A9-EEEF-1A19-51641CDCBDB4}"/>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156320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AB6480D-FFA3-B21C-2EDD-E5A9DA8760E7}"/>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3" name="מציין מיקום של כותרת תחתונה 2">
            <a:extLst>
              <a:ext uri="{FF2B5EF4-FFF2-40B4-BE49-F238E27FC236}">
                <a16:creationId xmlns:a16="http://schemas.microsoft.com/office/drawing/2014/main" id="{217AD999-F3E1-1B74-0C19-2A2294ADC4B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9A21F2A-F14E-B1D2-5C4D-C3BCE91FF8BE}"/>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316868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E96D04-EFBA-EEDA-5BCE-FBE2AE8DF72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575DF8A-1CBB-C0A8-5862-463859893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8DAEE47-98DD-4839-579C-6E404637E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D3C4802-36D2-A87F-6BAA-68345C4C1865}"/>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6" name="מציין מיקום של כותרת תחתונה 5">
            <a:extLst>
              <a:ext uri="{FF2B5EF4-FFF2-40B4-BE49-F238E27FC236}">
                <a16:creationId xmlns:a16="http://schemas.microsoft.com/office/drawing/2014/main" id="{DE447D6B-78C3-624D-C581-2D876234AA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A0B9304-F4C6-FE7D-9E1B-1CDADA045BD7}"/>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158928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59DB52-2FCC-1E48-13C4-8792E55007E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FD2FC54-3592-2383-AE60-7329E6DDB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A51C8F3-FE54-0075-F0CC-D877CF486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C6F88EB-44BA-1E81-6B13-0EC328C5C323}"/>
              </a:ext>
            </a:extLst>
          </p:cNvPr>
          <p:cNvSpPr>
            <a:spLocks noGrp="1"/>
          </p:cNvSpPr>
          <p:nvPr>
            <p:ph type="dt" sz="half" idx="10"/>
          </p:nvPr>
        </p:nvSpPr>
        <p:spPr/>
        <p:txBody>
          <a:bodyPr/>
          <a:lstStyle/>
          <a:p>
            <a:fld id="{10DAF39E-A43F-4BF7-B824-03892317C526}" type="datetimeFigureOut">
              <a:rPr lang="he-IL" smtClean="0"/>
              <a:t>ג'/אייר/תשפ"ו</a:t>
            </a:fld>
            <a:endParaRPr lang="he-IL"/>
          </a:p>
        </p:txBody>
      </p:sp>
      <p:sp>
        <p:nvSpPr>
          <p:cNvPr id="6" name="מציין מיקום של כותרת תחתונה 5">
            <a:extLst>
              <a:ext uri="{FF2B5EF4-FFF2-40B4-BE49-F238E27FC236}">
                <a16:creationId xmlns:a16="http://schemas.microsoft.com/office/drawing/2014/main" id="{3C96EC27-711B-EB62-EDBF-6092DCBCF3F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3799945-8459-FDC8-08F0-0F6772F32EE7}"/>
              </a:ext>
            </a:extLst>
          </p:cNvPr>
          <p:cNvSpPr>
            <a:spLocks noGrp="1"/>
          </p:cNvSpPr>
          <p:nvPr>
            <p:ph type="sldNum" sz="quarter" idx="12"/>
          </p:nvPr>
        </p:nvSpPr>
        <p:spPr/>
        <p:txBody>
          <a:bodyPr/>
          <a:lstStyle/>
          <a:p>
            <a:fld id="{49BC6C0E-12B5-4DF4-957C-89DAF589AEF1}" type="slidenum">
              <a:rPr lang="he-IL" smtClean="0"/>
              <a:t>‹#›</a:t>
            </a:fld>
            <a:endParaRPr lang="he-IL"/>
          </a:p>
        </p:txBody>
      </p:sp>
    </p:spTree>
    <p:extLst>
      <p:ext uri="{BB962C8B-B14F-4D97-AF65-F5344CB8AC3E}">
        <p14:creationId xmlns:p14="http://schemas.microsoft.com/office/powerpoint/2010/main" val="34733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4CB2DF2-FE98-A28D-908D-1C637B826BD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F111519-F001-3975-3758-CC2040464A7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E47221-676D-331D-0EF0-C3DC501E1CB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0DAF39E-A43F-4BF7-B824-03892317C526}" type="datetimeFigureOut">
              <a:rPr lang="he-IL" smtClean="0"/>
              <a:t>ג'/אייר/תשפ"ו</a:t>
            </a:fld>
            <a:endParaRPr lang="he-IL"/>
          </a:p>
        </p:txBody>
      </p:sp>
      <p:sp>
        <p:nvSpPr>
          <p:cNvPr id="5" name="מציין מיקום של כותרת תחתונה 4">
            <a:extLst>
              <a:ext uri="{FF2B5EF4-FFF2-40B4-BE49-F238E27FC236}">
                <a16:creationId xmlns:a16="http://schemas.microsoft.com/office/drawing/2014/main" id="{C7175968-346A-B9FB-0AFD-24EDA57E9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72462CE-DC88-6C9A-F04E-C1F2C1DC8C6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BC6C0E-12B5-4DF4-957C-89DAF589AEF1}" type="slidenum">
              <a:rPr lang="he-IL" smtClean="0"/>
              <a:t>‹#›</a:t>
            </a:fld>
            <a:endParaRPr lang="he-IL"/>
          </a:p>
        </p:txBody>
      </p:sp>
    </p:spTree>
    <p:extLst>
      <p:ext uri="{BB962C8B-B14F-4D97-AF65-F5344CB8AC3E}">
        <p14:creationId xmlns:p14="http://schemas.microsoft.com/office/powerpoint/2010/main" val="3171384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14.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User:Etan_J._Ta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21.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r.wikipedia.org/wiki/%D9%82%D8%B1%D9%8A%D8%B6%D8%A9" TargetMode="External"/><Relationship Id="rId7" Type="http://schemas.openxmlformats.org/officeDocument/2006/relationships/hyperlink" Target="https://ar.wikipedia.org/wiki/%D9%84%D8%A8%D9%84%D8%A7%D8%A8"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www.teva.org.il/news/tracks/49223?gad_source=1&amp;gad_campaignid=14863678964&amp;gbraid=0AAAAAD3iZQrCeFJowoXJ0qqJeiO3tX1Mo&amp;gclid=CjwKCAjwyYPOBhBxEiwAgpT8P6lqT3MxPDksjeIf1iIdFwZE6BrsRfO2Ywrz86TM8ITqvTwmCVI3lBoCHPYQAvD_Bw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commons.wikimedia.org/wiki/User:MathKnight" TargetMode="Externa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4.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vvniBoLta7o?feature=oembed" TargetMode="Externa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9E558DED-17B0-B4BD-0A6C-18FA9C05A9F1}"/>
              </a:ext>
            </a:extLst>
          </p:cNvPr>
          <p:cNvSpPr txBox="1"/>
          <p:nvPr/>
        </p:nvSpPr>
        <p:spPr>
          <a:xfrm>
            <a:off x="1465007" y="260060"/>
            <a:ext cx="9006348" cy="769441"/>
          </a:xfrm>
          <a:prstGeom prst="rect">
            <a:avLst/>
          </a:prstGeom>
          <a:noFill/>
        </p:spPr>
        <p:txBody>
          <a:bodyPr wrap="square" rtlCol="1">
            <a:spAutoFit/>
          </a:bodyPr>
          <a:lstStyle/>
          <a:p>
            <a:r>
              <a:rPr lang="ar-JO" sz="4400" b="1" dirty="0">
                <a:solidFill>
                  <a:srgbClr val="C00000"/>
                </a:solidFill>
                <a:latin typeface="David" panose="020E0502060401010101" pitchFamily="34" charset="-79"/>
                <a:cs typeface="David" panose="020E0502060401010101" pitchFamily="34" charset="-79"/>
              </a:rPr>
              <a:t>تَ</a:t>
            </a:r>
            <a:r>
              <a:rPr lang="ar-JO" sz="4400" b="1" dirty="0">
                <a:solidFill>
                  <a:srgbClr val="0070C0"/>
                </a:solidFill>
                <a:latin typeface="David" panose="020E0502060401010101" pitchFamily="34" charset="-79"/>
                <a:cs typeface="David" panose="020E0502060401010101" pitchFamily="34" charset="-79"/>
              </a:rPr>
              <a:t>حَ</a:t>
            </a:r>
            <a:r>
              <a:rPr lang="ar-JO" sz="4400" b="1" dirty="0">
                <a:solidFill>
                  <a:srgbClr val="00B050"/>
                </a:solidFill>
                <a:latin typeface="David" panose="020E0502060401010101" pitchFamily="34" charset="-79"/>
                <a:cs typeface="David" panose="020E0502060401010101" pitchFamily="34" charset="-79"/>
              </a:rPr>
              <a:t>دَّ</a:t>
            </a:r>
            <a:r>
              <a:rPr lang="ar-JO" sz="4400" b="1" dirty="0">
                <a:solidFill>
                  <a:schemeClr val="accent2">
                    <a:lumMod val="60000"/>
                    <a:lumOff val="40000"/>
                  </a:schemeClr>
                </a:solidFill>
                <a:latin typeface="David" panose="020E0502060401010101" pitchFamily="34" charset="-79"/>
                <a:cs typeface="David" panose="020E0502060401010101" pitchFamily="34" charset="-79"/>
              </a:rPr>
              <a:t>ث</a:t>
            </a:r>
            <a:r>
              <a:rPr lang="ar-JO" sz="4400" b="1" dirty="0">
                <a:solidFill>
                  <a:srgbClr val="C00000"/>
                </a:solidFill>
                <a:latin typeface="David" panose="020E0502060401010101" pitchFamily="34" charset="-79"/>
                <a:cs typeface="David" panose="020E0502060401010101" pitchFamily="34" charset="-79"/>
              </a:rPr>
              <a:t> مَعي ب</a:t>
            </a:r>
            <a:r>
              <a:rPr lang="ar-JO" sz="4400" b="1" dirty="0">
                <a:solidFill>
                  <a:srgbClr val="92D050"/>
                </a:solidFill>
                <a:latin typeface="David" panose="020E0502060401010101" pitchFamily="34" charset="-79"/>
                <a:cs typeface="David" panose="020E0502060401010101" pitchFamily="34" charset="-79"/>
              </a:rPr>
              <a:t>ا</a:t>
            </a:r>
            <a:r>
              <a:rPr lang="ar-JO" sz="4400" b="1" dirty="0">
                <a:solidFill>
                  <a:srgbClr val="FF66FF"/>
                </a:solidFill>
                <a:latin typeface="David" panose="020E0502060401010101" pitchFamily="34" charset="-79"/>
                <a:cs typeface="David" panose="020E0502060401010101" pitchFamily="34" charset="-79"/>
              </a:rPr>
              <a:t>ل</a:t>
            </a:r>
            <a:r>
              <a:rPr lang="ar-JO" sz="4400" b="1" dirty="0">
                <a:solidFill>
                  <a:srgbClr val="00B050"/>
                </a:solidFill>
                <a:latin typeface="David" panose="020E0502060401010101" pitchFamily="34" charset="-79"/>
                <a:cs typeface="David" panose="020E0502060401010101" pitchFamily="34" charset="-79"/>
              </a:rPr>
              <a:t>أ</a:t>
            </a:r>
            <a:r>
              <a:rPr lang="ar-JO" sz="4400" b="1" dirty="0">
                <a:solidFill>
                  <a:srgbClr val="FF66FF"/>
                </a:solidFill>
                <a:latin typeface="David" panose="020E0502060401010101" pitchFamily="34" charset="-79"/>
                <a:cs typeface="David" panose="020E0502060401010101" pitchFamily="34" charset="-79"/>
              </a:rPr>
              <a:t>ل</a:t>
            </a:r>
            <a:r>
              <a:rPr lang="ar-JO" sz="4400" b="1" dirty="0">
                <a:solidFill>
                  <a:srgbClr val="C00000"/>
                </a:solidFill>
                <a:latin typeface="David" panose="020E0502060401010101" pitchFamily="34" charset="-79"/>
                <a:cs typeface="David" panose="020E0502060401010101" pitchFamily="34" charset="-79"/>
              </a:rPr>
              <a:t>و</a:t>
            </a:r>
            <a:r>
              <a:rPr lang="ar-JO" sz="4400" b="1" dirty="0">
                <a:solidFill>
                  <a:srgbClr val="00B0F0"/>
                </a:solidFill>
                <a:latin typeface="David" panose="020E0502060401010101" pitchFamily="34" charset="-79"/>
                <a:cs typeface="David" panose="020E0502060401010101" pitchFamily="34" charset="-79"/>
              </a:rPr>
              <a:t>ا</a:t>
            </a:r>
            <a:r>
              <a:rPr lang="ar-JO" sz="4400" b="1" dirty="0">
                <a:solidFill>
                  <a:srgbClr val="00B050"/>
                </a:solidFill>
                <a:latin typeface="David" panose="020E0502060401010101" pitchFamily="34" charset="-79"/>
                <a:cs typeface="David" panose="020E0502060401010101" pitchFamily="34" charset="-79"/>
              </a:rPr>
              <a:t>ن</a:t>
            </a:r>
            <a:r>
              <a:rPr lang="ar-JO" sz="4400" b="1" dirty="0">
                <a:solidFill>
                  <a:srgbClr val="C00000"/>
                </a:solidFill>
                <a:latin typeface="David" panose="020E0502060401010101" pitchFamily="34" charset="-79"/>
                <a:cs typeface="David" panose="020E0502060401010101" pitchFamily="34" charset="-79"/>
              </a:rPr>
              <a:t>:</a:t>
            </a:r>
            <a:r>
              <a:rPr lang="he-IL" sz="4400" b="1" dirty="0">
                <a:solidFill>
                  <a:srgbClr val="C00000"/>
                </a:solidFill>
                <a:latin typeface="David" panose="020E0502060401010101" pitchFamily="34" charset="-79"/>
                <a:cs typeface="David" panose="020E0502060401010101" pitchFamily="34" charset="-79"/>
              </a:rPr>
              <a:t> </a:t>
            </a:r>
            <a:r>
              <a:rPr lang="ar-JO" sz="4400" b="1" dirty="0">
                <a:solidFill>
                  <a:srgbClr val="00B050"/>
                </a:solidFill>
                <a:latin typeface="David" panose="020E0502060401010101" pitchFamily="34" charset="-79"/>
                <a:cs typeface="David" panose="020E0502060401010101" pitchFamily="34" charset="-79"/>
              </a:rPr>
              <a:t>موجات من الإزْهار</a:t>
            </a:r>
            <a:r>
              <a:rPr lang="he-IL" sz="4400" b="1" dirty="0">
                <a:solidFill>
                  <a:srgbClr val="00B050"/>
                </a:solidFill>
                <a:latin typeface="David" panose="020E0502060401010101" pitchFamily="34" charset="-79"/>
                <a:cs typeface="David" panose="020E0502060401010101" pitchFamily="34" charset="-79"/>
              </a:rPr>
              <a:t> </a:t>
            </a:r>
            <a:r>
              <a:rPr lang="ar-JO" sz="4400" b="1" dirty="0">
                <a:solidFill>
                  <a:srgbClr val="00B050"/>
                </a:solidFill>
                <a:latin typeface="David" panose="020E0502060401010101" pitchFamily="34" charset="-79"/>
                <a:cs typeface="David" panose="020E0502060401010101" pitchFamily="34" charset="-79"/>
              </a:rPr>
              <a:t>بالألوان</a:t>
            </a:r>
            <a:endParaRPr lang="he-IL" sz="4400" b="1" dirty="0">
              <a:solidFill>
                <a:srgbClr val="00B050"/>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8F3973C5-797E-A01C-D452-4A9D5B73B0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8" name="Picture 7">
            <a:extLst>
              <a:ext uri="{FF2B5EF4-FFF2-40B4-BE49-F238E27FC236}">
                <a16:creationId xmlns:a16="http://schemas.microsoft.com/office/drawing/2014/main" id="{18212CA5-86B1-0CEF-456D-A449DDEE7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965" y="1873342"/>
            <a:ext cx="5545585" cy="3895361"/>
          </a:xfrm>
          <a:prstGeom prst="rect">
            <a:avLst/>
          </a:prstGeom>
        </p:spPr>
      </p:pic>
      <p:pic>
        <p:nvPicPr>
          <p:cNvPr id="12" name="Picture 11">
            <a:extLst>
              <a:ext uri="{FF2B5EF4-FFF2-40B4-BE49-F238E27FC236}">
                <a16:creationId xmlns:a16="http://schemas.microsoft.com/office/drawing/2014/main" id="{1CF4FCDA-797C-37F9-80F2-E628DAF2D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5170" y="1875633"/>
            <a:ext cx="5903865" cy="3893070"/>
          </a:xfrm>
          <a:prstGeom prst="rect">
            <a:avLst/>
          </a:prstGeom>
        </p:spPr>
      </p:pic>
      <p:pic>
        <p:nvPicPr>
          <p:cNvPr id="9" name="תמונה 8">
            <a:extLst>
              <a:ext uri="{FF2B5EF4-FFF2-40B4-BE49-F238E27FC236}">
                <a16:creationId xmlns:a16="http://schemas.microsoft.com/office/drawing/2014/main" id="{B89C77B0-74BA-4108-85F4-8A1D6C6E0F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spTree>
    <p:extLst>
      <p:ext uri="{BB962C8B-B14F-4D97-AF65-F5344CB8AC3E}">
        <p14:creationId xmlns:p14="http://schemas.microsoft.com/office/powerpoint/2010/main" val="3855094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1F6AFCD2-5F6E-34A7-BA00-DFE74D947B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986" y="2527173"/>
            <a:ext cx="5995311" cy="3995312"/>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3B98AE53-5BE5-BD50-0F59-C7D9B65799B7}"/>
              </a:ext>
            </a:extLst>
          </p:cNvPr>
          <p:cNvSpPr txBox="1"/>
          <p:nvPr/>
        </p:nvSpPr>
        <p:spPr>
          <a:xfrm>
            <a:off x="1975104" y="1925099"/>
            <a:ext cx="2152208" cy="523220"/>
          </a:xfrm>
          <a:prstGeom prst="rect">
            <a:avLst/>
          </a:prstGeom>
          <a:noFill/>
        </p:spPr>
        <p:txBody>
          <a:bodyPr wrap="square" rtlCol="1">
            <a:spAutoFit/>
          </a:bodyPr>
          <a:lstStyle/>
          <a:p>
            <a:r>
              <a:rPr lang="ar-JO" sz="2800" b="1" dirty="0">
                <a:latin typeface="David" panose="020E0502060401010101" pitchFamily="34" charset="-79"/>
                <a:cs typeface="David" panose="020E0502060401010101" pitchFamily="34" charset="-79"/>
              </a:rPr>
              <a:t>اللوز</a:t>
            </a:r>
            <a:endParaRPr lang="he-IL" sz="2800" b="1"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A8636277-55E9-73EE-1142-06B77301D394}"/>
              </a:ext>
            </a:extLst>
          </p:cNvPr>
          <p:cNvSpPr txBox="1"/>
          <p:nvPr/>
        </p:nvSpPr>
        <p:spPr>
          <a:xfrm>
            <a:off x="2415942" y="588799"/>
            <a:ext cx="5919536" cy="584775"/>
          </a:xfrm>
          <a:prstGeom prst="rect">
            <a:avLst/>
          </a:prstGeom>
          <a:noFill/>
        </p:spPr>
        <p:txBody>
          <a:bodyPr wrap="square">
            <a:spAutoFit/>
          </a:bodyPr>
          <a:lstStyle/>
          <a:p>
            <a:r>
              <a:rPr lang="ar-JO" sz="3200" b="1" kern="100" dirty="0">
                <a:solidFill>
                  <a:srgbClr val="C00000"/>
                </a:solidFill>
                <a:latin typeface="David" panose="020E0502060401010101" pitchFamily="34" charset="-79"/>
                <a:ea typeface="Calibri" panose="020F0502020204030204" pitchFamily="34" charset="0"/>
              </a:rPr>
              <a:t>بداية الشِّتاء (كانون الأوَّل- كانون الثاني)</a:t>
            </a:r>
            <a:endParaRPr lang="he-IL" sz="3200" b="1" dirty="0">
              <a:solidFill>
                <a:srgbClr val="C00000"/>
              </a:solidFill>
            </a:endParaRPr>
          </a:p>
        </p:txBody>
      </p:sp>
      <p:pic>
        <p:nvPicPr>
          <p:cNvPr id="8" name="Picture 4">
            <a:extLst>
              <a:ext uri="{FF2B5EF4-FFF2-40B4-BE49-F238E27FC236}">
                <a16:creationId xmlns:a16="http://schemas.microsoft.com/office/drawing/2014/main" id="{FFF86146-65D9-3E34-9F5C-94DC3E9F2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10" name="תמונה 9">
            <a:extLst>
              <a:ext uri="{FF2B5EF4-FFF2-40B4-BE49-F238E27FC236}">
                <a16:creationId xmlns:a16="http://schemas.microsoft.com/office/drawing/2014/main" id="{1E87E377-2D38-48DE-A900-6DABC9462F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11937"/>
            <a:ext cx="1039019" cy="688212"/>
          </a:xfrm>
          <a:prstGeom prst="rect">
            <a:avLst/>
          </a:prstGeom>
        </p:spPr>
      </p:pic>
      <p:pic>
        <p:nvPicPr>
          <p:cNvPr id="11" name="Picture 9">
            <a:extLst>
              <a:ext uri="{FF2B5EF4-FFF2-40B4-BE49-F238E27FC236}">
                <a16:creationId xmlns:a16="http://schemas.microsoft.com/office/drawing/2014/main" id="{182703C4-4611-4E88-9812-FC81012288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6864" y="2527172"/>
            <a:ext cx="5391679" cy="3995311"/>
          </a:xfrm>
          <a:prstGeom prst="rect">
            <a:avLst/>
          </a:prstGeom>
        </p:spPr>
      </p:pic>
      <p:sp>
        <p:nvSpPr>
          <p:cNvPr id="12" name="תיבת טקסט 11">
            <a:extLst>
              <a:ext uri="{FF2B5EF4-FFF2-40B4-BE49-F238E27FC236}">
                <a16:creationId xmlns:a16="http://schemas.microsoft.com/office/drawing/2014/main" id="{795B7BB8-1555-4547-ABAB-F19BCD5F14A6}"/>
              </a:ext>
            </a:extLst>
          </p:cNvPr>
          <p:cNvSpPr txBox="1"/>
          <p:nvPr/>
        </p:nvSpPr>
        <p:spPr>
          <a:xfrm>
            <a:off x="7754112" y="1986654"/>
            <a:ext cx="2691704" cy="523220"/>
          </a:xfrm>
          <a:prstGeom prst="rect">
            <a:avLst/>
          </a:prstGeom>
          <a:noFill/>
        </p:spPr>
        <p:txBody>
          <a:bodyPr wrap="square">
            <a:spAutoFit/>
          </a:bodyPr>
          <a:lstStyle/>
          <a:p>
            <a:r>
              <a:rPr lang="ar-JO" sz="2800" b="1" dirty="0" err="1"/>
              <a:t>زقوقيا</a:t>
            </a:r>
            <a:r>
              <a:rPr lang="ar-JO" sz="2800" b="1" dirty="0"/>
              <a:t> – عصا الراعي</a:t>
            </a:r>
            <a:endParaRPr lang="he-IL" sz="2800" b="1" dirty="0"/>
          </a:p>
        </p:txBody>
      </p:sp>
    </p:spTree>
    <p:extLst>
      <p:ext uri="{BB962C8B-B14F-4D97-AF65-F5344CB8AC3E}">
        <p14:creationId xmlns:p14="http://schemas.microsoft.com/office/powerpoint/2010/main" val="209497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0997B-A992-B915-A84A-730C6618BBB2}"/>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8D0E6D9B-63CD-8455-410D-AB6D3495F2F4}"/>
              </a:ext>
            </a:extLst>
          </p:cNvPr>
          <p:cNvSpPr txBox="1"/>
          <p:nvPr/>
        </p:nvSpPr>
        <p:spPr>
          <a:xfrm>
            <a:off x="2334827" y="399700"/>
            <a:ext cx="7685842" cy="705899"/>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JO" sz="36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موجة الإزهار الحمراء</a:t>
            </a:r>
            <a:endParaRPr kumimoji="0" lang="en-US" sz="2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EBE2A7AE-D649-CAEB-0684-45CB46D3593C}"/>
              </a:ext>
            </a:extLst>
          </p:cNvPr>
          <p:cNvSpPr txBox="1"/>
          <p:nvPr/>
        </p:nvSpPr>
        <p:spPr>
          <a:xfrm>
            <a:off x="1511165" y="1886552"/>
            <a:ext cx="9837019" cy="4018151"/>
          </a:xfrm>
          <a:prstGeom prst="rect">
            <a:avLst/>
          </a:prstGeom>
          <a:noFill/>
        </p:spPr>
        <p:txBody>
          <a:bodyPr wrap="square">
            <a:spAutoFit/>
          </a:bodyPr>
          <a:lstStyle/>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لون الإزهار البارز</a:t>
            </a:r>
            <a:r>
              <a:rPr lang="he-IL" sz="32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 </a:t>
            </a:r>
            <a:r>
              <a:rPr lang="ar-JO" sz="32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أحمر</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p>
          <a:p>
            <a:pPr>
              <a:lnSpc>
                <a:spcPct val="115000"/>
              </a:lnSpc>
              <a:spcAft>
                <a:spcPts val="1000"/>
              </a:spcAft>
            </a:pPr>
            <a:r>
              <a:rPr lang="en-US" sz="1600" kern="100" dirty="0">
                <a:latin typeface="David" panose="020E0502060401010101" pitchFamily="34" charset="-79"/>
                <a:ea typeface="Calibri" panose="020F0502020204030204" pitchFamily="34" charset="0"/>
                <a:cs typeface="Arial" panose="020B0604020202020204" pitchFamily="34" charset="0"/>
              </a:rPr>
              <a:t> </a:t>
            </a:r>
            <a:r>
              <a:rPr lang="ar-JO" sz="2800" kern="100" dirty="0">
                <a:latin typeface="David" panose="020E0502060401010101" pitchFamily="34" charset="-79"/>
                <a:ea typeface="Calibri" panose="020F0502020204030204" pitchFamily="34" charset="0"/>
                <a:cs typeface="Arial" panose="020B0604020202020204" pitchFamily="34" charset="0"/>
              </a:rPr>
              <a:t>النباتات التي تُزهِر في هذا الموسم هي </a:t>
            </a:r>
            <a:r>
              <a:rPr lang="ar-JO" sz="2800" kern="100" dirty="0">
                <a:solidFill>
                  <a:srgbClr val="FF0000"/>
                </a:solidFill>
                <a:latin typeface="David" panose="020E0502060401010101" pitchFamily="34" charset="-79"/>
                <a:ea typeface="Calibri" panose="020F0502020204030204" pitchFamily="34" charset="0"/>
                <a:cs typeface="Arial" panose="020B0604020202020204" pitchFamily="34" charset="0"/>
              </a:rPr>
              <a:t>شقائق النعمان، الخُزامي والحوذان</a:t>
            </a:r>
            <a:endParaRPr lang="he-IL" sz="2800" kern="100"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15000"/>
              </a:lnSpc>
              <a:spcAft>
                <a:spcPts val="1000"/>
              </a:spcAft>
            </a:pPr>
            <a:r>
              <a:rPr lang="he-IL" sz="2800" kern="100" dirty="0">
                <a:latin typeface="David" panose="020E0502060401010101" pitchFamily="34" charset="-79"/>
                <a:ea typeface="Calibri" panose="020F0502020204030204" pitchFamily="34" charset="0"/>
                <a:cs typeface="David" panose="020E0502060401010101" pitchFamily="34" charset="-79"/>
              </a:rPr>
              <a:t> </a:t>
            </a:r>
            <a:r>
              <a:rPr lang="ar-JO" sz="2800" kern="100" dirty="0">
                <a:latin typeface="David" panose="020E0502060401010101" pitchFamily="34" charset="-79"/>
                <a:ea typeface="Calibri" panose="020F0502020204030204" pitchFamily="34" charset="0"/>
                <a:cs typeface="David" panose="020E0502060401010101" pitchFamily="34" charset="-79"/>
              </a:rPr>
              <a:t>يُزهِر</a:t>
            </a:r>
            <a:r>
              <a:rPr lang="ar-JO" sz="2800" kern="100" dirty="0">
                <a:solidFill>
                  <a:srgbClr val="FF0000"/>
                </a:solidFill>
                <a:latin typeface="David" panose="020E0502060401010101" pitchFamily="34" charset="-79"/>
                <a:ea typeface="Calibri" panose="020F0502020204030204" pitchFamily="34" charset="0"/>
                <a:cs typeface="David" panose="020E0502060401010101" pitchFamily="34" charset="-79"/>
              </a:rPr>
              <a:t> الخُشخاش </a:t>
            </a:r>
            <a:r>
              <a:rPr lang="ar-JO" sz="2800" kern="100" dirty="0">
                <a:latin typeface="David" panose="020E0502060401010101" pitchFamily="34" charset="-79"/>
                <a:ea typeface="Calibri" panose="020F0502020204030204" pitchFamily="34" charset="0"/>
                <a:cs typeface="David" panose="020E0502060401010101" pitchFamily="34" charset="-79"/>
              </a:rPr>
              <a:t>بالأساس في المناطق الحارَّة.</a:t>
            </a:r>
            <a:endParaRPr lang="he-IL" sz="2800" kern="100" dirty="0">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اللون الأحمر يُرى من بعيد ويَجْذِب إليْهِ المُلَقِّحات.</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r>
              <a:rPr lang="he-IL" sz="2400" kern="100" dirty="0">
                <a:effectLst/>
                <a:latin typeface="David" panose="020E0502060401010101" pitchFamily="34" charset="-79"/>
                <a:ea typeface="Calibri" panose="020F0502020204030204" pitchFamily="34" charset="0"/>
                <a:cs typeface="David" panose="020E0502060401010101" pitchFamily="34" charset="-79"/>
              </a:rPr>
              <a:t> </a:t>
            </a:r>
            <a:endParaRPr lang="he-IL" sz="2800" kern="100" dirty="0">
              <a:latin typeface="David" panose="020E0502060401010101" pitchFamily="34" charset="-79"/>
              <a:ea typeface="Calibri" panose="020F0502020204030204" pitchFamily="34" charset="0"/>
              <a:cs typeface="David" panose="020E0502060401010101" pitchFamily="34" charset="-79"/>
            </a:endParaRPr>
          </a:p>
          <a:p>
            <a:pPr>
              <a:lnSpc>
                <a:spcPct val="115000"/>
              </a:lnSpc>
              <a:spcAft>
                <a:spcPts val="1000"/>
              </a:spcAft>
            </a:pPr>
            <a:r>
              <a:rPr lang="ar-JO" sz="2800" kern="100" dirty="0">
                <a:effectLst/>
                <a:latin typeface="David" panose="020E0502060401010101" pitchFamily="34" charset="-79"/>
                <a:ea typeface="Calibri" panose="020F0502020204030204" pitchFamily="34" charset="0"/>
                <a:cs typeface="David" panose="020E0502060401010101" pitchFamily="34" charset="-79"/>
              </a:rPr>
              <a:t>المُلَقِّحات الفعَّالة التي تَنْجَذِب الى اللون الأحمر هي الخنافس وذباب الأزهار.</a:t>
            </a:r>
            <a:endParaRPr lang="he-IL" sz="2800" kern="100" dirty="0">
              <a:effectLst/>
              <a:latin typeface="David" panose="020E0502060401010101" pitchFamily="34" charset="-79"/>
              <a:ea typeface="Calibri" panose="020F0502020204030204" pitchFamily="34" charset="0"/>
              <a:cs typeface="David" panose="020E0502060401010101" pitchFamily="34" charset="-79"/>
            </a:endParaRPr>
          </a:p>
          <a:p>
            <a:pPr>
              <a:lnSpc>
                <a:spcPct val="115000"/>
              </a:lnSpc>
              <a:spcAft>
                <a:spcPts val="1000"/>
              </a:spcAft>
            </a:pPr>
            <a:r>
              <a:rPr lang="he-IL" sz="2400" kern="100" dirty="0">
                <a:latin typeface="David" panose="020E0502060401010101" pitchFamily="34" charset="-79"/>
                <a:ea typeface="Calibri" panose="020F0502020204030204" pitchFamily="34" charset="0"/>
                <a:cs typeface="David" panose="020E0502060401010101" pitchFamily="34" charset="-79"/>
              </a:rPr>
              <a:t> </a:t>
            </a:r>
            <a:endParaRPr lang="en-US" sz="2400" kern="100" dirty="0">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96FB553F-6F51-03F6-3170-E3A1668ACD40}"/>
              </a:ext>
            </a:extLst>
          </p:cNvPr>
          <p:cNvSpPr txBox="1"/>
          <p:nvPr/>
        </p:nvSpPr>
        <p:spPr>
          <a:xfrm>
            <a:off x="3323948" y="1105599"/>
            <a:ext cx="5469532" cy="584775"/>
          </a:xfrm>
          <a:prstGeom prst="rect">
            <a:avLst/>
          </a:prstGeom>
          <a:noFill/>
        </p:spPr>
        <p:txBody>
          <a:bodyPr wrap="square">
            <a:spAutoFit/>
          </a:bodyPr>
          <a:lstStyle/>
          <a:p>
            <a:r>
              <a:rPr lang="ar-JO" sz="3200" b="1" kern="100" dirty="0">
                <a:latin typeface="David" panose="020E0502060401010101" pitchFamily="34" charset="-79"/>
                <a:ea typeface="Calibri" panose="020F0502020204030204" pitchFamily="34" charset="0"/>
              </a:rPr>
              <a:t> قمَّة الشتاء (كانون ثاني- شباط)</a:t>
            </a:r>
            <a:endParaRPr lang="he-IL" sz="3200" b="1" dirty="0">
              <a:solidFill>
                <a:srgbClr val="C00000"/>
              </a:solidFill>
            </a:endParaRPr>
          </a:p>
        </p:txBody>
      </p:sp>
      <p:pic>
        <p:nvPicPr>
          <p:cNvPr id="7" name="Picture 4">
            <a:extLst>
              <a:ext uri="{FF2B5EF4-FFF2-40B4-BE49-F238E27FC236}">
                <a16:creationId xmlns:a16="http://schemas.microsoft.com/office/drawing/2014/main" id="{3522CE07-46BD-2FEB-ED24-7E9FF0FBCA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9" name="תמונה 8">
            <a:extLst>
              <a:ext uri="{FF2B5EF4-FFF2-40B4-BE49-F238E27FC236}">
                <a16:creationId xmlns:a16="http://schemas.microsoft.com/office/drawing/2014/main" id="{79A27AEC-0814-47A3-A481-3C27AF475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55594"/>
            <a:ext cx="1039019" cy="688212"/>
          </a:xfrm>
          <a:prstGeom prst="rect">
            <a:avLst/>
          </a:prstGeom>
        </p:spPr>
      </p:pic>
    </p:spTree>
    <p:extLst>
      <p:ext uri="{BB962C8B-B14F-4D97-AF65-F5344CB8AC3E}">
        <p14:creationId xmlns:p14="http://schemas.microsoft.com/office/powerpoint/2010/main" val="376156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967C23BE-04C5-2B8B-762D-5F7D59E7CCC2}"/>
              </a:ext>
            </a:extLst>
          </p:cNvPr>
          <p:cNvSpPr txBox="1"/>
          <p:nvPr/>
        </p:nvSpPr>
        <p:spPr>
          <a:xfrm>
            <a:off x="1979398" y="462887"/>
            <a:ext cx="6094520" cy="523220"/>
          </a:xfrm>
          <a:prstGeom prst="rect">
            <a:avLst/>
          </a:prstGeom>
          <a:noFill/>
        </p:spPr>
        <p:txBody>
          <a:bodyPr wrap="square">
            <a:spAutoFit/>
          </a:bodyPr>
          <a:lstStyle/>
          <a:p>
            <a:r>
              <a:rPr lang="ar-JO" sz="2800" b="1" dirty="0">
                <a:solidFill>
                  <a:srgbClr val="C00000"/>
                </a:solidFill>
              </a:rPr>
              <a:t>قِمَّة الشِّتاء (كانون الأوَّل- كانون الثاني</a:t>
            </a:r>
            <a:r>
              <a:rPr lang="he-IL" sz="2800" b="1" kern="100" dirty="0">
                <a:solidFill>
                  <a:srgbClr val="C00000"/>
                </a:solidFill>
                <a:effectLst/>
                <a:latin typeface="David" panose="020E0502060401010101" pitchFamily="34" charset="-79"/>
                <a:ea typeface="Calibri" panose="020F0502020204030204" pitchFamily="34" charset="0"/>
                <a:cs typeface="David" panose="020E0502060401010101" pitchFamily="34" charset="-79"/>
              </a:rPr>
              <a:t>)</a:t>
            </a:r>
            <a:endParaRPr lang="he-IL" sz="2800" b="1" dirty="0">
              <a:solidFill>
                <a:srgbClr val="C00000"/>
              </a:solidFill>
            </a:endParaRPr>
          </a:p>
        </p:txBody>
      </p:sp>
      <p:sp>
        <p:nvSpPr>
          <p:cNvPr id="7" name="תיבת טקסט 6">
            <a:extLst>
              <a:ext uri="{FF2B5EF4-FFF2-40B4-BE49-F238E27FC236}">
                <a16:creationId xmlns:a16="http://schemas.microsoft.com/office/drawing/2014/main" id="{46CCD181-0E45-C97E-6D14-A59B358F7D99}"/>
              </a:ext>
            </a:extLst>
          </p:cNvPr>
          <p:cNvSpPr txBox="1"/>
          <p:nvPr/>
        </p:nvSpPr>
        <p:spPr>
          <a:xfrm>
            <a:off x="7342725" y="1235739"/>
            <a:ext cx="3804181" cy="523220"/>
          </a:xfrm>
          <a:prstGeom prst="rect">
            <a:avLst/>
          </a:prstGeom>
          <a:noFill/>
        </p:spPr>
        <p:txBody>
          <a:bodyPr wrap="square">
            <a:spAutoFit/>
          </a:bodyPr>
          <a:lstStyle/>
          <a:p>
            <a:pPr algn="ctr"/>
            <a:r>
              <a:rPr lang="ar-JO" sz="2800" b="1" dirty="0">
                <a:latin typeface="David" panose="020E0502060401010101" pitchFamily="34" charset="-79"/>
                <a:cs typeface="David" panose="020E0502060401010101" pitchFamily="34" charset="-79"/>
              </a:rPr>
              <a:t>الخُزامي</a:t>
            </a:r>
            <a:endParaRPr lang="he-IL" sz="2800" b="1" dirty="0">
              <a:latin typeface="David" panose="020E0502060401010101" pitchFamily="34" charset="-79"/>
              <a:cs typeface="David" panose="020E0502060401010101" pitchFamily="34" charset="-79"/>
            </a:endParaRPr>
          </a:p>
        </p:txBody>
      </p:sp>
      <p:sp>
        <p:nvSpPr>
          <p:cNvPr id="8" name="תיבת טקסט 7">
            <a:extLst>
              <a:ext uri="{FF2B5EF4-FFF2-40B4-BE49-F238E27FC236}">
                <a16:creationId xmlns:a16="http://schemas.microsoft.com/office/drawing/2014/main" id="{ED036855-13EA-A773-8DBB-67BF275350A3}"/>
              </a:ext>
            </a:extLst>
          </p:cNvPr>
          <p:cNvSpPr txBox="1"/>
          <p:nvPr/>
        </p:nvSpPr>
        <p:spPr>
          <a:xfrm>
            <a:off x="1640148" y="1277681"/>
            <a:ext cx="2300977" cy="461665"/>
          </a:xfrm>
          <a:prstGeom prst="rect">
            <a:avLst/>
          </a:prstGeom>
          <a:noFill/>
        </p:spPr>
        <p:txBody>
          <a:bodyPr wrap="square" rtlCol="1">
            <a:spAutoFit/>
          </a:bodyPr>
          <a:lstStyle/>
          <a:p>
            <a:r>
              <a:rPr lang="ar-JO" sz="2400" b="1" dirty="0">
                <a:latin typeface="David" panose="020E0502060401010101" pitchFamily="34" charset="-79"/>
                <a:cs typeface="David" panose="020E0502060401010101" pitchFamily="34" charset="-79"/>
              </a:rPr>
              <a:t>شقائق النعمان</a:t>
            </a:r>
            <a:endParaRPr lang="he-IL" sz="2400" b="1" dirty="0">
              <a:latin typeface="David" panose="020E0502060401010101" pitchFamily="34" charset="-79"/>
              <a:cs typeface="David" panose="020E0502060401010101" pitchFamily="34" charset="-79"/>
            </a:endParaRPr>
          </a:p>
        </p:txBody>
      </p:sp>
      <p:pic>
        <p:nvPicPr>
          <p:cNvPr id="9" name="Picture 4">
            <a:extLst>
              <a:ext uri="{FF2B5EF4-FFF2-40B4-BE49-F238E27FC236}">
                <a16:creationId xmlns:a16="http://schemas.microsoft.com/office/drawing/2014/main" id="{EF594B43-8067-D1B5-6361-FA7630C1A6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11" name="תמונה 10">
            <a:extLst>
              <a:ext uri="{FF2B5EF4-FFF2-40B4-BE49-F238E27FC236}">
                <a16:creationId xmlns:a16="http://schemas.microsoft.com/office/drawing/2014/main" id="{D97D6FB3-E771-3064-954C-8152A53138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194" y="1834023"/>
            <a:ext cx="4742123" cy="4451197"/>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BFBDF283-0E6E-4EF9-97B0-B9F400C411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20405"/>
            <a:ext cx="1039019" cy="688212"/>
          </a:xfrm>
          <a:prstGeom prst="rect">
            <a:avLst/>
          </a:prstGeom>
        </p:spPr>
      </p:pic>
      <p:pic>
        <p:nvPicPr>
          <p:cNvPr id="10" name="Picture 3">
            <a:extLst>
              <a:ext uri="{FF2B5EF4-FFF2-40B4-BE49-F238E27FC236}">
                <a16:creationId xmlns:a16="http://schemas.microsoft.com/office/drawing/2014/main" id="{DBBF3351-1B80-41E1-927A-29AB79C494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8995" y="1830471"/>
            <a:ext cx="5488811" cy="3657778"/>
          </a:xfrm>
          <a:prstGeom prst="rect">
            <a:avLst/>
          </a:prstGeom>
        </p:spPr>
      </p:pic>
    </p:spTree>
    <p:extLst>
      <p:ext uri="{BB962C8B-B14F-4D97-AF65-F5344CB8AC3E}">
        <p14:creationId xmlns:p14="http://schemas.microsoft.com/office/powerpoint/2010/main" val="249605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04DFD-BDB3-85E1-5EEE-87EEFE319538}"/>
            </a:ext>
          </a:extLst>
        </p:cNvPr>
        <p:cNvGrpSpPr/>
        <p:nvPr/>
      </p:nvGrpSpPr>
      <p:grpSpPr>
        <a:xfrm>
          <a:off x="0" y="0"/>
          <a:ext cx="0" cy="0"/>
          <a:chOff x="0" y="0"/>
          <a:chExt cx="0" cy="0"/>
        </a:xfrm>
      </p:grpSpPr>
      <p:pic>
        <p:nvPicPr>
          <p:cNvPr id="9" name="Picture 4">
            <a:extLst>
              <a:ext uri="{FF2B5EF4-FFF2-40B4-BE49-F238E27FC236}">
                <a16:creationId xmlns:a16="http://schemas.microsoft.com/office/drawing/2014/main" id="{6F0251BD-1A79-918D-031C-F4C514CFB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5" name="תיבת טקסט 4">
            <a:extLst>
              <a:ext uri="{FF2B5EF4-FFF2-40B4-BE49-F238E27FC236}">
                <a16:creationId xmlns:a16="http://schemas.microsoft.com/office/drawing/2014/main" id="{3AE841B9-B9F7-9B5C-9C22-AE9E662E8EDC}"/>
              </a:ext>
            </a:extLst>
          </p:cNvPr>
          <p:cNvSpPr txBox="1"/>
          <p:nvPr/>
        </p:nvSpPr>
        <p:spPr>
          <a:xfrm>
            <a:off x="3496323" y="379492"/>
            <a:ext cx="6094520" cy="821379"/>
          </a:xfrm>
          <a:prstGeom prst="rect">
            <a:avLst/>
          </a:prstGeom>
          <a:noFill/>
        </p:spPr>
        <p:txBody>
          <a:bodyPr wrap="square">
            <a:spAutoFit/>
          </a:bodyPr>
          <a:lstStyle/>
          <a:p>
            <a:pPr marL="0" marR="0" lvl="0" indent="0" algn="ctr" defTabSz="914400" rtl="1" eaLnBrk="1" fontAlgn="auto" latinLnBrk="0" hangingPunct="1">
              <a:lnSpc>
                <a:spcPts val="2700"/>
              </a:lnSpc>
              <a:spcBef>
                <a:spcPts val="0"/>
              </a:spcBef>
              <a:spcAft>
                <a:spcPts val="750"/>
              </a:spcAft>
              <a:buClrTx/>
              <a:buSzTx/>
              <a:buFontTx/>
              <a:buNone/>
              <a:tabLst/>
              <a:defRPr/>
            </a:pPr>
            <a:r>
              <a:rPr kumimoji="0" lang="ar-JO" sz="2800" b="1" i="0" u="none" strike="noStrike" kern="1200" cap="none" spc="0" normalizeH="0" baseline="0" noProof="0" dirty="0">
                <a:ln>
                  <a:noFill/>
                </a:ln>
                <a:solidFill>
                  <a:srgbClr val="202122"/>
                </a:solidFill>
                <a:effectLst/>
                <a:uLnTx/>
                <a:uFillTx/>
                <a:latin typeface="David" panose="020E0502060401010101" pitchFamily="34" charset="-79"/>
                <a:ea typeface="+mn-ea"/>
                <a:cs typeface="David" panose="020E0502060401010101" pitchFamily="34" charset="-79"/>
              </a:rPr>
              <a:t>سُجَّادة من شقائق النُّعمان بجانب مفرق ساعَد</a:t>
            </a:r>
            <a:br>
              <a:rPr kumimoji="0" lang="he-IL"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endParaRPr kumimoji="0" lang="he-IL" sz="32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6" name="תיבת טקסט 5">
            <a:extLst>
              <a:ext uri="{FF2B5EF4-FFF2-40B4-BE49-F238E27FC236}">
                <a16:creationId xmlns:a16="http://schemas.microsoft.com/office/drawing/2014/main" id="{87839002-DF6A-1DE0-76A5-0274F48BA242}"/>
              </a:ext>
            </a:extLst>
          </p:cNvPr>
          <p:cNvSpPr txBox="1"/>
          <p:nvPr/>
        </p:nvSpPr>
        <p:spPr>
          <a:xfrm>
            <a:off x="1275914" y="6499532"/>
            <a:ext cx="7776837" cy="27699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hlinkClick r:id="rId3" tooltip="User:Etan J. Tal"/>
              </a:rPr>
              <a:t>Etan J. Tal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JO" sz="1200" dirty="0">
                <a:solidFill>
                  <a:prstClr val="black"/>
                </a:solidFill>
                <a:latin typeface="Calibri" panose="020F0502020204030204"/>
                <a:cs typeface="Arial" panose="020B0604020202020204" pitchFamily="34" charset="0"/>
              </a:rPr>
              <a:t>من الويكيبيديا</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pic>
        <p:nvPicPr>
          <p:cNvPr id="2054" name="Picture 6" descr="מרבד כלניות אדומות ליד צומת סעד">
            <a:extLst>
              <a:ext uri="{FF2B5EF4-FFF2-40B4-BE49-F238E27FC236}">
                <a16:creationId xmlns:a16="http://schemas.microsoft.com/office/drawing/2014/main" id="{0E5FF08D-9122-68B2-C53B-8023BD396F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3794" y="1190685"/>
            <a:ext cx="9889724" cy="53088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66AA2F9C-43E4-49DA-93BD-030AA3C54A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2981" y="14362"/>
            <a:ext cx="1039019" cy="688212"/>
          </a:xfrm>
          <a:prstGeom prst="rect">
            <a:avLst/>
          </a:prstGeom>
        </p:spPr>
      </p:pic>
    </p:spTree>
    <p:extLst>
      <p:ext uri="{BB962C8B-B14F-4D97-AF65-F5344CB8AC3E}">
        <p14:creationId xmlns:p14="http://schemas.microsoft.com/office/powerpoint/2010/main" val="77483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1DC390-5656-4E12-9800-E7203EA3AB1D}"/>
              </a:ext>
            </a:extLst>
          </p:cNvPr>
          <p:cNvSpPr>
            <a:spLocks noGrp="1"/>
          </p:cNvSpPr>
          <p:nvPr>
            <p:ph idx="1"/>
          </p:nvPr>
        </p:nvSpPr>
        <p:spPr>
          <a:xfrm>
            <a:off x="929542" y="819785"/>
            <a:ext cx="10515600" cy="4351338"/>
          </a:xfrm>
        </p:spPr>
        <p:txBody>
          <a:bodyPr/>
          <a:lstStyle/>
          <a:p>
            <a:r>
              <a:rPr lang="ar-JO" b="1" dirty="0"/>
              <a:t>             شقائق النعمان - شقيق                                    خشخاش</a:t>
            </a:r>
            <a:endParaRPr lang="he-IL" b="1" dirty="0"/>
          </a:p>
        </p:txBody>
      </p:sp>
      <p:pic>
        <p:nvPicPr>
          <p:cNvPr id="4" name="Picture 6">
            <a:extLst>
              <a:ext uri="{FF2B5EF4-FFF2-40B4-BE49-F238E27FC236}">
                <a16:creationId xmlns:a16="http://schemas.microsoft.com/office/drawing/2014/main" id="{26F302E4-C31D-4331-B952-186DB914A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858" y="1958971"/>
            <a:ext cx="5235013" cy="3488646"/>
          </a:xfrm>
          <a:prstGeom prst="rect">
            <a:avLst/>
          </a:prstGeom>
        </p:spPr>
      </p:pic>
      <p:pic>
        <p:nvPicPr>
          <p:cNvPr id="5" name="Picture 8">
            <a:extLst>
              <a:ext uri="{FF2B5EF4-FFF2-40B4-BE49-F238E27FC236}">
                <a16:creationId xmlns:a16="http://schemas.microsoft.com/office/drawing/2014/main" id="{BF53D468-E45E-4DB8-9546-FCFE46867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8393" y="1972931"/>
            <a:ext cx="5214065" cy="3474686"/>
          </a:xfrm>
          <a:prstGeom prst="rect">
            <a:avLst/>
          </a:prstGeom>
        </p:spPr>
      </p:pic>
    </p:spTree>
    <p:extLst>
      <p:ext uri="{BB962C8B-B14F-4D97-AF65-F5344CB8AC3E}">
        <p14:creationId xmlns:p14="http://schemas.microsoft.com/office/powerpoint/2010/main" val="323067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4339-BBCB-88A8-ADAB-51A971AA4401}"/>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153E225A-0850-916E-28DE-9225B85BB6FE}"/>
              </a:ext>
            </a:extLst>
          </p:cNvPr>
          <p:cNvSpPr txBox="1"/>
          <p:nvPr/>
        </p:nvSpPr>
        <p:spPr>
          <a:xfrm>
            <a:off x="2334827" y="399700"/>
            <a:ext cx="7685842" cy="774058"/>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JO" sz="4000" b="1" i="0" u="none" strike="noStrike" kern="1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David" panose="020E0502060401010101" pitchFamily="34" charset="-79"/>
              </a:rPr>
              <a:t>موجة الإزهار الصفراء</a:t>
            </a:r>
            <a:endParaRPr kumimoji="0" lang="en-US" sz="4000" b="0" i="0" u="none" strike="noStrike" kern="1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70CEE175-690A-101C-78A9-C818CA57B25F}"/>
              </a:ext>
            </a:extLst>
          </p:cNvPr>
          <p:cNvSpPr txBox="1"/>
          <p:nvPr/>
        </p:nvSpPr>
        <p:spPr>
          <a:xfrm>
            <a:off x="1081238" y="1624404"/>
            <a:ext cx="10386413" cy="3097386"/>
          </a:xfrm>
          <a:prstGeom prst="rect">
            <a:avLst/>
          </a:prstGeom>
          <a:noFill/>
        </p:spPr>
        <p:txBody>
          <a:bodyPr wrap="square">
            <a:spAutoFit/>
          </a:bodyPr>
          <a:lstStyle/>
          <a:p>
            <a:pPr algn="r" rtl="1">
              <a:lnSpc>
                <a:spcPct val="115000"/>
              </a:lnSpc>
              <a:spcAft>
                <a:spcPts val="1000"/>
              </a:spcAft>
              <a:buNone/>
            </a:pPr>
            <a:endParaRPr lang="he-IL" sz="1400" b="1" kern="100" dirty="0">
              <a:latin typeface="Calibri" panose="020F0502020204030204" pitchFamily="34" charset="0"/>
              <a:ea typeface="Calibri" panose="020F0502020204030204" pitchFamily="34" charset="0"/>
              <a:cs typeface="David" panose="020E0502060401010101" pitchFamily="34" charset="-79"/>
            </a:endParaRPr>
          </a:p>
          <a:p>
            <a:pPr algn="r" rtl="1">
              <a:lnSpc>
                <a:spcPct val="115000"/>
              </a:lnSpc>
              <a:spcAft>
                <a:spcPts val="1000"/>
              </a:spcAft>
              <a:buNone/>
            </a:pPr>
            <a:r>
              <a:rPr lang="ar-JO" sz="3200" kern="100" dirty="0">
                <a:effectLst/>
                <a:latin typeface="Calibri" panose="020F0502020204030204" pitchFamily="34" charset="0"/>
                <a:ea typeface="Calibri" panose="020F0502020204030204" pitchFamily="34" charset="0"/>
                <a:cs typeface="David" panose="020E0502060401010101" pitchFamily="34" charset="-79"/>
              </a:rPr>
              <a:t>لون الازهار البارز هو </a:t>
            </a:r>
            <a:r>
              <a:rPr lang="ar-JO" sz="3200" b="1" kern="100" dirty="0">
                <a:solidFill>
                  <a:schemeClr val="accent4"/>
                </a:solidFill>
                <a:effectLst/>
                <a:latin typeface="Calibri" panose="020F0502020204030204" pitchFamily="34" charset="0"/>
                <a:ea typeface="Calibri" panose="020F0502020204030204" pitchFamily="34" charset="0"/>
                <a:cs typeface="David" panose="020E0502060401010101" pitchFamily="34" charset="-79"/>
              </a:rPr>
              <a:t>الأصفر </a:t>
            </a:r>
          </a:p>
          <a:p>
            <a:pPr algn="r" rtl="1">
              <a:lnSpc>
                <a:spcPct val="115000"/>
              </a:lnSpc>
              <a:spcAft>
                <a:spcPts val="1000"/>
              </a:spcAft>
              <a:buNone/>
            </a:pPr>
            <a:r>
              <a:rPr lang="ar-JO" sz="3200" b="1" kern="100" dirty="0">
                <a:effectLst/>
                <a:latin typeface="Calibri" panose="020F0502020204030204" pitchFamily="34" charset="0"/>
                <a:ea typeface="Calibri" panose="020F0502020204030204" pitchFamily="34" charset="0"/>
                <a:cs typeface="David" panose="020E0502060401010101" pitchFamily="34" charset="-79"/>
              </a:rPr>
              <a:t>النباتات التي تزهر في هذا الموسم هي: </a:t>
            </a:r>
            <a:endParaRPr lang="he-IL" sz="3200" b="1" kern="100" dirty="0">
              <a:latin typeface="Calibri" panose="020F0502020204030204" pitchFamily="34" charset="0"/>
              <a:ea typeface="Calibri" panose="020F0502020204030204" pitchFamily="34" charset="0"/>
              <a:cs typeface="David" panose="020E0502060401010101" pitchFamily="34" charset="-79"/>
            </a:endParaRPr>
          </a:p>
          <a:p>
            <a:pPr algn="r" rtl="1">
              <a:lnSpc>
                <a:spcPct val="115000"/>
              </a:lnSpc>
              <a:spcAft>
                <a:spcPts val="1000"/>
              </a:spcAft>
              <a:buNone/>
            </a:pPr>
            <a:r>
              <a:rPr lang="he-IL" sz="3200" kern="100" dirty="0">
                <a:latin typeface="Calibri" panose="020F0502020204030204" pitchFamily="34" charset="0"/>
                <a:ea typeface="Calibri" panose="020F0502020204030204" pitchFamily="34" charset="0"/>
                <a:cs typeface="David" panose="020E0502060401010101" pitchFamily="34" charset="-79"/>
              </a:rPr>
              <a:t> </a:t>
            </a:r>
            <a:r>
              <a:rPr lang="ar-JO" sz="3200" kern="100" dirty="0">
                <a:latin typeface="Calibri" panose="020F0502020204030204" pitchFamily="34" charset="0"/>
                <a:ea typeface="Calibri" panose="020F0502020204030204" pitchFamily="34" charset="0"/>
                <a:cs typeface="David" panose="020E0502060401010101" pitchFamily="34" charset="-79"/>
              </a:rPr>
              <a:t>الأقحوان، </a:t>
            </a:r>
            <a:r>
              <a:rPr lang="ar-JO" sz="3200" kern="100" dirty="0" err="1">
                <a:latin typeface="Calibri" panose="020F0502020204030204" pitchFamily="34" charset="0"/>
                <a:ea typeface="Calibri" panose="020F0502020204030204" pitchFamily="34" charset="0"/>
                <a:cs typeface="David" panose="020E0502060401010101" pitchFamily="34" charset="-79"/>
              </a:rPr>
              <a:t>البليس</a:t>
            </a:r>
            <a:r>
              <a:rPr lang="ar-JO" sz="3200" kern="100" dirty="0">
                <a:latin typeface="Calibri" panose="020F0502020204030204" pitchFamily="34" charset="0"/>
                <a:ea typeface="Calibri" panose="020F0502020204030204" pitchFamily="34" charset="0"/>
                <a:cs typeface="David" panose="020E0502060401010101" pitchFamily="34" charset="-79"/>
              </a:rPr>
              <a:t> (البهيِّة) ، زهرة الشيخ (النجميَّة) </a:t>
            </a:r>
            <a:r>
              <a:rPr lang="ar-JO" sz="3200" kern="100" dirty="0">
                <a:effectLst/>
                <a:latin typeface="Calibri" panose="020F0502020204030204" pitchFamily="34" charset="0"/>
                <a:ea typeface="Calibri" panose="020F0502020204030204" pitchFamily="34" charset="0"/>
                <a:cs typeface="David" panose="020E0502060401010101" pitchFamily="34" charset="-79"/>
              </a:rPr>
              <a:t> ونباتات من </a:t>
            </a:r>
            <a:r>
              <a:rPr lang="he-IL" sz="3200" kern="100" dirty="0">
                <a:effectLst/>
                <a:latin typeface="Calibri" panose="020F0502020204030204" pitchFamily="34" charset="0"/>
                <a:ea typeface="Calibri" panose="020F0502020204030204" pitchFamily="34" charset="0"/>
                <a:cs typeface="David" panose="020E0502060401010101" pitchFamily="34" charset="-79"/>
              </a:rPr>
              <a:t> </a:t>
            </a:r>
            <a:r>
              <a:rPr lang="ar-JO" sz="3200" kern="100" dirty="0">
                <a:latin typeface="Calibri" panose="020F0502020204030204" pitchFamily="34" charset="0"/>
                <a:ea typeface="Calibri" panose="020F0502020204030204" pitchFamily="34" charset="0"/>
                <a:cs typeface="David" panose="020E0502060401010101" pitchFamily="34" charset="-79"/>
              </a:rPr>
              <a:t>العائلة الصليبية.</a:t>
            </a:r>
            <a:endParaRPr lang="he-IL" sz="3200" kern="100" dirty="0">
              <a:effectLst/>
              <a:latin typeface="Calibri" panose="020F0502020204030204" pitchFamily="34" charset="0"/>
              <a:ea typeface="Calibri" panose="020F0502020204030204" pitchFamily="34" charset="0"/>
              <a:cs typeface="David" panose="020E0502060401010101" pitchFamily="34" charset="-79"/>
            </a:endParaRPr>
          </a:p>
          <a:p>
            <a:pPr algn="r" rtl="1">
              <a:lnSpc>
                <a:spcPct val="115000"/>
              </a:lnSpc>
              <a:spcAft>
                <a:spcPts val="1000"/>
              </a:spcAft>
              <a:buNone/>
            </a:pPr>
            <a:r>
              <a:rPr lang="ar-JO" sz="3200" kern="100" dirty="0">
                <a:effectLst/>
                <a:latin typeface="Calibri" panose="020F0502020204030204" pitchFamily="34" charset="0"/>
                <a:ea typeface="Calibri" panose="020F0502020204030204" pitchFamily="34" charset="0"/>
                <a:cs typeface="David" panose="020E0502060401010101" pitchFamily="34" charset="-79"/>
              </a:rPr>
              <a:t> في هذا الفصل يكون الذباب والنحل في قمة نشاطه.</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D9521003-4FDB-A58C-B5D8-DBBC45C1EA74}"/>
              </a:ext>
            </a:extLst>
          </p:cNvPr>
          <p:cNvSpPr txBox="1"/>
          <p:nvPr/>
        </p:nvSpPr>
        <p:spPr>
          <a:xfrm>
            <a:off x="3227184" y="1181560"/>
            <a:ext cx="6094520" cy="640175"/>
          </a:xfrm>
          <a:prstGeom prst="rect">
            <a:avLst/>
          </a:prstGeom>
          <a:noFill/>
        </p:spPr>
        <p:txBody>
          <a:bodyPr wrap="square">
            <a:spAutoFit/>
          </a:bodyPr>
          <a:lstStyle/>
          <a:p>
            <a:pPr algn="ctr">
              <a:lnSpc>
                <a:spcPct val="115000"/>
              </a:lnSpc>
              <a:spcAft>
                <a:spcPts val="1000"/>
              </a:spcAft>
            </a:pP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الربيع المُبْكِر</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شباط - اذار</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p>
        </p:txBody>
      </p:sp>
      <p:pic>
        <p:nvPicPr>
          <p:cNvPr id="7" name="Picture 4">
            <a:extLst>
              <a:ext uri="{FF2B5EF4-FFF2-40B4-BE49-F238E27FC236}">
                <a16:creationId xmlns:a16="http://schemas.microsoft.com/office/drawing/2014/main" id="{244F28F0-FB93-236D-9F4E-87B4ACCD5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9" name="תמונה 8">
            <a:extLst>
              <a:ext uri="{FF2B5EF4-FFF2-40B4-BE49-F238E27FC236}">
                <a16:creationId xmlns:a16="http://schemas.microsoft.com/office/drawing/2014/main" id="{EA17ABF2-A123-4616-B744-F47E681FFE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55594"/>
            <a:ext cx="1039019" cy="688212"/>
          </a:xfrm>
          <a:prstGeom prst="rect">
            <a:avLst/>
          </a:prstGeom>
        </p:spPr>
      </p:pic>
    </p:spTree>
    <p:extLst>
      <p:ext uri="{BB962C8B-B14F-4D97-AF65-F5344CB8AC3E}">
        <p14:creationId xmlns:p14="http://schemas.microsoft.com/office/powerpoint/2010/main" val="326416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B856F601-6078-AC2E-EAA6-570EB4366FBD}"/>
              </a:ext>
            </a:extLst>
          </p:cNvPr>
          <p:cNvSpPr txBox="1"/>
          <p:nvPr/>
        </p:nvSpPr>
        <p:spPr>
          <a:xfrm>
            <a:off x="318555" y="1742682"/>
            <a:ext cx="5974681" cy="523220"/>
          </a:xfrm>
          <a:prstGeom prst="rect">
            <a:avLst/>
          </a:prstGeom>
          <a:noFill/>
        </p:spPr>
        <p:txBody>
          <a:bodyPr wrap="square" rtlCol="1">
            <a:spAutoFit/>
          </a:bodyPr>
          <a:lstStyle/>
          <a:p>
            <a:pPr algn="ctr"/>
            <a:r>
              <a:rPr lang="ar-JO" sz="2800" b="1" dirty="0">
                <a:latin typeface="David" panose="020E0502060401010101" pitchFamily="34" charset="-79"/>
                <a:cs typeface="David" panose="020E0502060401010101" pitchFamily="34" charset="-79"/>
              </a:rPr>
              <a:t>نبات الرُّبيان الجبلي</a:t>
            </a:r>
            <a:endParaRPr lang="he-IL" sz="2800" b="1"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F83D0097-54EF-9274-6D95-41E62A6D1E87}"/>
              </a:ext>
            </a:extLst>
          </p:cNvPr>
          <p:cNvSpPr txBox="1"/>
          <p:nvPr/>
        </p:nvSpPr>
        <p:spPr>
          <a:xfrm>
            <a:off x="3393212" y="922480"/>
            <a:ext cx="6094520" cy="708656"/>
          </a:xfrm>
          <a:prstGeom prst="rect">
            <a:avLst/>
          </a:prstGeom>
          <a:noFill/>
        </p:spPr>
        <p:txBody>
          <a:bodyPr wrap="square">
            <a:spAutoFit/>
          </a:bodyPr>
          <a:lstStyle/>
          <a:p>
            <a:pPr algn="ctr">
              <a:lnSpc>
                <a:spcPct val="115000"/>
              </a:lnSpc>
              <a:spcAft>
                <a:spcPts val="1000"/>
              </a:spcAft>
            </a:pPr>
            <a:r>
              <a:rPr lang="ar-JO" sz="36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الربيع المُبْكِر</a:t>
            </a:r>
            <a:r>
              <a:rPr lang="he-IL" sz="36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r>
              <a:rPr lang="ar-JO" sz="36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شباط - اذار</a:t>
            </a:r>
            <a:r>
              <a:rPr lang="he-IL" sz="36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p>
        </p:txBody>
      </p:sp>
      <p:sp>
        <p:nvSpPr>
          <p:cNvPr id="11" name="תיבת טקסט 10">
            <a:extLst>
              <a:ext uri="{FF2B5EF4-FFF2-40B4-BE49-F238E27FC236}">
                <a16:creationId xmlns:a16="http://schemas.microsoft.com/office/drawing/2014/main" id="{7299AD1A-99FB-135E-9AAB-F0A859D9B5EA}"/>
              </a:ext>
            </a:extLst>
          </p:cNvPr>
          <p:cNvSpPr txBox="1"/>
          <p:nvPr/>
        </p:nvSpPr>
        <p:spPr>
          <a:xfrm>
            <a:off x="6177495" y="1728442"/>
            <a:ext cx="5695950" cy="523220"/>
          </a:xfrm>
          <a:prstGeom prst="rect">
            <a:avLst/>
          </a:prstGeom>
          <a:noFill/>
        </p:spPr>
        <p:txBody>
          <a:bodyPr wrap="square" rtlCol="1">
            <a:spAutoFit/>
          </a:bodyPr>
          <a:lstStyle/>
          <a:p>
            <a:r>
              <a:rPr lang="ar-JO" sz="2800" b="1" dirty="0">
                <a:latin typeface="David" panose="020E0502060401010101" pitchFamily="34" charset="-79"/>
                <a:cs typeface="David" panose="020E0502060401010101" pitchFamily="34" charset="-79"/>
              </a:rPr>
              <a:t>                زهرة </a:t>
            </a:r>
            <a:r>
              <a:rPr lang="ar-JO" sz="2800" b="1" dirty="0" err="1">
                <a:latin typeface="David" panose="020E0502060401010101" pitchFamily="34" charset="-79"/>
                <a:cs typeface="David" panose="020E0502060401010101" pitchFamily="34" charset="-79"/>
              </a:rPr>
              <a:t>البليس</a:t>
            </a:r>
            <a:r>
              <a:rPr lang="ar-JO" sz="2800" b="1" dirty="0">
                <a:latin typeface="David" panose="020E0502060401010101" pitchFamily="34" charset="-79"/>
                <a:cs typeface="David" panose="020E0502060401010101" pitchFamily="34" charset="-79"/>
              </a:rPr>
              <a:t> (الأقحوان)</a:t>
            </a:r>
            <a:r>
              <a:rPr lang="he-IL" sz="2800" b="1" dirty="0">
                <a:latin typeface="David" panose="020E0502060401010101" pitchFamily="34" charset="-79"/>
                <a:cs typeface="David" panose="020E0502060401010101" pitchFamily="34" charset="-79"/>
              </a:rPr>
              <a:t> </a:t>
            </a:r>
            <a:r>
              <a:rPr lang="ar-JO" sz="2800" b="1" dirty="0">
                <a:latin typeface="David" panose="020E0502060401010101" pitchFamily="34" charset="-79"/>
                <a:cs typeface="David" panose="020E0502060401010101" pitchFamily="34" charset="-79"/>
              </a:rPr>
              <a:t>الأصفر</a:t>
            </a:r>
            <a:endParaRPr lang="he-IL" sz="2800" b="1" dirty="0">
              <a:latin typeface="David" panose="020E0502060401010101" pitchFamily="34" charset="-79"/>
              <a:cs typeface="David" panose="020E0502060401010101" pitchFamily="34" charset="-79"/>
            </a:endParaRPr>
          </a:p>
        </p:txBody>
      </p:sp>
      <p:pic>
        <p:nvPicPr>
          <p:cNvPr id="12" name="Picture 4">
            <a:extLst>
              <a:ext uri="{FF2B5EF4-FFF2-40B4-BE49-F238E27FC236}">
                <a16:creationId xmlns:a16="http://schemas.microsoft.com/office/drawing/2014/main" id="{4F914B9D-CB13-8327-75D2-4E302A1C4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9" name="תמונה 8">
            <a:extLst>
              <a:ext uri="{FF2B5EF4-FFF2-40B4-BE49-F238E27FC236}">
                <a16:creationId xmlns:a16="http://schemas.microsoft.com/office/drawing/2014/main" id="{C0ECA71E-B1AE-43F1-9B25-EDFDBA0905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009" y="2299289"/>
            <a:ext cx="5197436" cy="3998987"/>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E31DEB82-D05A-4B74-AC86-493BD9F797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pic>
        <p:nvPicPr>
          <p:cNvPr id="13" name="Picture 1">
            <a:extLst>
              <a:ext uri="{FF2B5EF4-FFF2-40B4-BE49-F238E27FC236}">
                <a16:creationId xmlns:a16="http://schemas.microsoft.com/office/drawing/2014/main" id="{4E07D756-60FC-4E98-8401-54E732E1F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243" y="2346697"/>
            <a:ext cx="5512757" cy="3673736"/>
          </a:xfrm>
          <a:prstGeom prst="rect">
            <a:avLst/>
          </a:prstGeom>
        </p:spPr>
      </p:pic>
    </p:spTree>
    <p:extLst>
      <p:ext uri="{BB962C8B-B14F-4D97-AF65-F5344CB8AC3E}">
        <p14:creationId xmlns:p14="http://schemas.microsoft.com/office/powerpoint/2010/main" val="421181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A05E047-4DFC-B627-C016-F572ABDB0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081" y="2432304"/>
            <a:ext cx="5460114" cy="4095086"/>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3641C633-60FB-A0B9-1DD7-E4B1DBF92386}"/>
              </a:ext>
            </a:extLst>
          </p:cNvPr>
          <p:cNvSpPr txBox="1"/>
          <p:nvPr/>
        </p:nvSpPr>
        <p:spPr>
          <a:xfrm>
            <a:off x="780347" y="1421946"/>
            <a:ext cx="2734323" cy="584775"/>
          </a:xfrm>
          <a:prstGeom prst="rect">
            <a:avLst/>
          </a:prstGeom>
          <a:noFill/>
        </p:spPr>
        <p:txBody>
          <a:bodyPr wrap="square" rtlCol="1">
            <a:spAutoFit/>
          </a:bodyPr>
          <a:lstStyle/>
          <a:p>
            <a:r>
              <a:rPr lang="ar-JO" sz="3200" b="1" dirty="0">
                <a:latin typeface="David" panose="020E0502060401010101" pitchFamily="34" charset="-79"/>
                <a:cs typeface="David" panose="020E0502060401010101" pitchFamily="34" charset="-79"/>
              </a:rPr>
              <a:t>صُفِّير</a:t>
            </a:r>
            <a:endParaRPr lang="he-IL" sz="3200" b="1" dirty="0">
              <a:latin typeface="David" panose="020E0502060401010101" pitchFamily="34" charset="-79"/>
              <a:cs typeface="David" panose="020E0502060401010101" pitchFamily="34" charset="-79"/>
            </a:endParaRPr>
          </a:p>
        </p:txBody>
      </p:sp>
      <p:pic>
        <p:nvPicPr>
          <p:cNvPr id="6" name="Picture 4">
            <a:extLst>
              <a:ext uri="{FF2B5EF4-FFF2-40B4-BE49-F238E27FC236}">
                <a16:creationId xmlns:a16="http://schemas.microsoft.com/office/drawing/2014/main" id="{0EE9AF4C-91E4-1082-4DB2-D20B8BB11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A6BA0BF4-4258-4C56-944A-F807103D1C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pic>
        <p:nvPicPr>
          <p:cNvPr id="8" name="Picture 6">
            <a:extLst>
              <a:ext uri="{FF2B5EF4-FFF2-40B4-BE49-F238E27FC236}">
                <a16:creationId xmlns:a16="http://schemas.microsoft.com/office/drawing/2014/main" id="{89C95CC1-A161-487D-87FB-452C3BDCE2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7279" y="1293930"/>
            <a:ext cx="3576969" cy="5318106"/>
          </a:xfrm>
          <a:prstGeom prst="rect">
            <a:avLst/>
          </a:prstGeom>
        </p:spPr>
      </p:pic>
      <p:sp>
        <p:nvSpPr>
          <p:cNvPr id="9" name="TextBox 7">
            <a:extLst>
              <a:ext uri="{FF2B5EF4-FFF2-40B4-BE49-F238E27FC236}">
                <a16:creationId xmlns:a16="http://schemas.microsoft.com/office/drawing/2014/main" id="{E735153E-4ED5-4E5F-A978-5BF919F15E45}"/>
              </a:ext>
            </a:extLst>
          </p:cNvPr>
          <p:cNvSpPr txBox="1"/>
          <p:nvPr/>
        </p:nvSpPr>
        <p:spPr>
          <a:xfrm>
            <a:off x="7401261" y="626121"/>
            <a:ext cx="3442447" cy="584775"/>
          </a:xfrm>
          <a:prstGeom prst="rect">
            <a:avLst/>
          </a:prstGeom>
          <a:noFill/>
        </p:spPr>
        <p:txBody>
          <a:bodyPr wrap="square" rtlCol="0">
            <a:spAutoFit/>
          </a:bodyPr>
          <a:lstStyle/>
          <a:p>
            <a:pPr algn="ctr"/>
            <a:r>
              <a:rPr lang="ar-JO" sz="3200" b="1" dirty="0" err="1"/>
              <a:t>البيسوم</a:t>
            </a:r>
            <a:endParaRPr lang="en-US" sz="3200" b="1" dirty="0"/>
          </a:p>
        </p:txBody>
      </p:sp>
    </p:spTree>
    <p:extLst>
      <p:ext uri="{BB962C8B-B14F-4D97-AF65-F5344CB8AC3E}">
        <p14:creationId xmlns:p14="http://schemas.microsoft.com/office/powerpoint/2010/main" val="59982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E797DAA-A0CC-9015-EE9F-8DDDF411BE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986" y="1938528"/>
            <a:ext cx="5312337" cy="3984253"/>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C4FEA6FD-7E53-0F0D-6A7A-AE113F0BA6CB}"/>
              </a:ext>
            </a:extLst>
          </p:cNvPr>
          <p:cNvSpPr txBox="1"/>
          <p:nvPr/>
        </p:nvSpPr>
        <p:spPr>
          <a:xfrm>
            <a:off x="2457694" y="1042524"/>
            <a:ext cx="1802167" cy="523220"/>
          </a:xfrm>
          <a:prstGeom prst="rect">
            <a:avLst/>
          </a:prstGeom>
          <a:noFill/>
        </p:spPr>
        <p:txBody>
          <a:bodyPr wrap="square" rtlCol="1">
            <a:spAutoFit/>
          </a:bodyPr>
          <a:lstStyle/>
          <a:p>
            <a:r>
              <a:rPr lang="ar-JO" sz="2400" b="1" dirty="0">
                <a:latin typeface="David" panose="020E0502060401010101" pitchFamily="34" charset="-79"/>
                <a:cs typeface="David" panose="020E0502060401010101" pitchFamily="34" charset="-79"/>
              </a:rPr>
              <a:t> </a:t>
            </a:r>
            <a:r>
              <a:rPr lang="ar-JO" sz="2800" b="1" dirty="0">
                <a:latin typeface="David" panose="020E0502060401010101" pitchFamily="34" charset="-79"/>
                <a:cs typeface="David" panose="020E0502060401010101" pitchFamily="34" charset="-79"/>
              </a:rPr>
              <a:t>عبَّاد الشَّمس</a:t>
            </a:r>
            <a:endParaRPr lang="he-IL" sz="2800" b="1" dirty="0">
              <a:latin typeface="David" panose="020E0502060401010101" pitchFamily="34" charset="-79"/>
              <a:cs typeface="David" panose="020E0502060401010101" pitchFamily="34" charset="-79"/>
            </a:endParaRPr>
          </a:p>
        </p:txBody>
      </p:sp>
      <p:pic>
        <p:nvPicPr>
          <p:cNvPr id="6" name="Picture 4">
            <a:extLst>
              <a:ext uri="{FF2B5EF4-FFF2-40B4-BE49-F238E27FC236}">
                <a16:creationId xmlns:a16="http://schemas.microsoft.com/office/drawing/2014/main" id="{B54D01EA-ED86-F208-58AB-1B07AC556D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81EDEB50-888B-4815-A271-3068A32965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pic>
        <p:nvPicPr>
          <p:cNvPr id="8" name="Picture 6">
            <a:extLst>
              <a:ext uri="{FF2B5EF4-FFF2-40B4-BE49-F238E27FC236}">
                <a16:creationId xmlns:a16="http://schemas.microsoft.com/office/drawing/2014/main" id="{BC8DA504-23FF-444C-847A-1E4CAEAE4D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4231" y="952052"/>
            <a:ext cx="4090595" cy="5454127"/>
          </a:xfrm>
          <a:prstGeom prst="rect">
            <a:avLst/>
          </a:prstGeom>
        </p:spPr>
      </p:pic>
      <p:sp>
        <p:nvSpPr>
          <p:cNvPr id="9" name="תיבת טקסט 8">
            <a:extLst>
              <a:ext uri="{FF2B5EF4-FFF2-40B4-BE49-F238E27FC236}">
                <a16:creationId xmlns:a16="http://schemas.microsoft.com/office/drawing/2014/main" id="{94699B57-6742-4FE9-81DF-796A05B74EA7}"/>
              </a:ext>
            </a:extLst>
          </p:cNvPr>
          <p:cNvSpPr txBox="1"/>
          <p:nvPr/>
        </p:nvSpPr>
        <p:spPr>
          <a:xfrm>
            <a:off x="8108444" y="275818"/>
            <a:ext cx="1802167" cy="523220"/>
          </a:xfrm>
          <a:prstGeom prst="rect">
            <a:avLst/>
          </a:prstGeom>
          <a:noFill/>
        </p:spPr>
        <p:txBody>
          <a:bodyPr wrap="square" rtlCol="1">
            <a:spAutoFit/>
          </a:bodyPr>
          <a:lstStyle/>
          <a:p>
            <a:r>
              <a:rPr lang="ar-JO" sz="2800" b="1" dirty="0">
                <a:latin typeface="David" panose="020E0502060401010101" pitchFamily="34" charset="-79"/>
                <a:cs typeface="David" panose="020E0502060401010101" pitchFamily="34" charset="-79"/>
              </a:rPr>
              <a:t>       الخردل</a:t>
            </a:r>
            <a:endParaRPr lang="he-IL" sz="2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93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704F5-1848-27E5-E700-CFAE22D6ED2C}"/>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F4C062B6-0463-6F5C-124F-4655A81C95F4}"/>
              </a:ext>
            </a:extLst>
          </p:cNvPr>
          <p:cNvSpPr txBox="1"/>
          <p:nvPr/>
        </p:nvSpPr>
        <p:spPr>
          <a:xfrm>
            <a:off x="2334827" y="399700"/>
            <a:ext cx="7685842" cy="688458"/>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JO" sz="3600" b="1" i="0" u="none" strike="noStrike" kern="1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موجة الإزهار الزَّرقاء</a:t>
            </a:r>
            <a:endParaRPr kumimoji="0" lang="en-US" sz="3600" b="1" i="0" u="none" strike="noStrike" kern="100" cap="none" spc="0" normalizeH="0" baseline="0" noProof="0" dirty="0">
              <a:ln>
                <a:noFill/>
              </a:ln>
              <a:solidFill>
                <a:schemeClr val="accent1">
                  <a:lumMod val="75000"/>
                </a:scheme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6D486B10-1156-1AEE-AF18-E4941C9734A4}"/>
              </a:ext>
            </a:extLst>
          </p:cNvPr>
          <p:cNvSpPr txBox="1"/>
          <p:nvPr/>
        </p:nvSpPr>
        <p:spPr>
          <a:xfrm>
            <a:off x="1366787" y="2152074"/>
            <a:ext cx="8736001" cy="3137910"/>
          </a:xfrm>
          <a:prstGeom prst="rect">
            <a:avLst/>
          </a:prstGeom>
          <a:noFill/>
        </p:spPr>
        <p:txBody>
          <a:bodyPr wrap="square">
            <a:spAutoFit/>
          </a:bodyPr>
          <a:lstStyle/>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ألوان الازهار البارزة هي: </a:t>
            </a:r>
            <a:r>
              <a:rPr lang="ar-JO" sz="2800" kern="100" dirty="0">
                <a:solidFill>
                  <a:srgbClr val="7030A0"/>
                </a:solidFill>
                <a:latin typeface="David" panose="020E0502060401010101" pitchFamily="34" charset="-79"/>
                <a:ea typeface="Calibri" panose="020F0502020204030204" pitchFamily="34" charset="0"/>
                <a:cs typeface="David" panose="020E0502060401010101" pitchFamily="34" charset="-79"/>
              </a:rPr>
              <a:t>بنفسجي، </a:t>
            </a:r>
            <a:r>
              <a:rPr lang="ar-JO" sz="2800" b="1" kern="100" dirty="0">
                <a:solidFill>
                  <a:schemeClr val="accent1"/>
                </a:solidFill>
                <a:effectLst/>
                <a:latin typeface="David" panose="020E0502060401010101" pitchFamily="34" charset="-79"/>
                <a:ea typeface="Calibri" panose="020F0502020204030204" pitchFamily="34" charset="0"/>
                <a:cs typeface="David" panose="020E0502060401010101" pitchFamily="34" charset="-79"/>
              </a:rPr>
              <a:t>أزرق</a:t>
            </a:r>
            <a:endParaRPr lang="he-IL" sz="2800" b="1" kern="100" dirty="0">
              <a:solidFill>
                <a:schemeClr val="accent1"/>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النباتات التي تُزهِر في هذا الموسم هي روزماري، ميرميّ</a:t>
            </a:r>
            <a:r>
              <a:rPr lang="ar-JO" sz="2800" kern="100" dirty="0">
                <a:latin typeface="David" panose="020E0502060401010101" pitchFamily="34" charset="-79"/>
                <a:ea typeface="Calibri" panose="020F0502020204030204" pitchFamily="34" charset="0"/>
                <a:cs typeface="David" panose="020E0502060401010101" pitchFamily="34" charset="-79"/>
              </a:rPr>
              <a:t>ة، </a:t>
            </a:r>
            <a:r>
              <a:rPr lang="ar-JO" sz="2800" kern="100" dirty="0" err="1">
                <a:latin typeface="David" panose="020E0502060401010101" pitchFamily="34" charset="-79"/>
                <a:ea typeface="Calibri" panose="020F0502020204030204" pitchFamily="34" charset="0"/>
                <a:cs typeface="David" panose="020E0502060401010101" pitchFamily="34" charset="-79"/>
              </a:rPr>
              <a:t>لفندر</a:t>
            </a:r>
            <a:r>
              <a:rPr lang="ar-JO" sz="2800" kern="100" dirty="0">
                <a:latin typeface="David" panose="020E0502060401010101" pitchFamily="34" charset="-79"/>
                <a:ea typeface="Calibri" panose="020F0502020204030204" pitchFamily="34" charset="0"/>
                <a:cs typeface="David" panose="020E0502060401010101" pitchFamily="34" charset="-79"/>
              </a:rPr>
              <a:t>، ترمس،</a:t>
            </a:r>
            <a:r>
              <a:rPr lang="ar-JO" sz="2800" kern="100" dirty="0">
                <a:effectLst/>
                <a:latin typeface="David" panose="020E0502060401010101" pitchFamily="34" charset="-79"/>
                <a:ea typeface="Calibri" panose="020F0502020204030204" pitchFamily="34" charset="0"/>
                <a:cs typeface="David" panose="020E0502060401010101" pitchFamily="34" charset="-79"/>
              </a:rPr>
              <a:t> الخطم (فم السمكة)، لسان الثور(</a:t>
            </a:r>
            <a:r>
              <a:rPr lang="ar-JO" sz="2800" kern="100" dirty="0" err="1">
                <a:effectLst/>
                <a:latin typeface="David" panose="020E0502060401010101" pitchFamily="34" charset="-79"/>
                <a:ea typeface="Calibri" panose="020F0502020204030204" pitchFamily="34" charset="0"/>
                <a:cs typeface="David" panose="020E0502060401010101" pitchFamily="34" charset="-79"/>
              </a:rPr>
              <a:t>لسينة</a:t>
            </a:r>
            <a:r>
              <a:rPr lang="ar-JO" sz="2800" kern="100" dirty="0">
                <a:effectLst/>
                <a:latin typeface="David" panose="020E0502060401010101" pitchFamily="34" charset="-79"/>
                <a:ea typeface="Calibri" panose="020F0502020204030204" pitchFamily="34" charset="0"/>
                <a:cs typeface="David" panose="020E0502060401010101" pitchFamily="34" charset="-79"/>
              </a:rPr>
              <a:t>)</a:t>
            </a:r>
            <a:r>
              <a:rPr lang="he-IL" sz="2800" kern="100" dirty="0">
                <a:effectLst/>
                <a:latin typeface="David" panose="020E0502060401010101" pitchFamily="34" charset="-79"/>
                <a:ea typeface="Calibri" panose="020F0502020204030204" pitchFamily="34" charset="0"/>
                <a:cs typeface="David" panose="020E0502060401010101" pitchFamily="34" charset="-79"/>
              </a:rPr>
              <a:t> . </a:t>
            </a:r>
          </a:p>
          <a:p>
            <a:pPr>
              <a:lnSpc>
                <a:spcPct val="115000"/>
              </a:lnSpc>
              <a:spcAft>
                <a:spcPts val="1000"/>
              </a:spcAft>
            </a:pPr>
            <a:r>
              <a:rPr lang="ar-JO" sz="2800" kern="100" dirty="0">
                <a:latin typeface="David" panose="020E0502060401010101" pitchFamily="34" charset="-79"/>
                <a:ea typeface="Calibri" panose="020F0502020204030204" pitchFamily="34" charset="0"/>
                <a:cs typeface="David" panose="020E0502060401010101" pitchFamily="34" charset="-79"/>
              </a:rPr>
              <a:t>المُلَقِّحات الأساسية الفعالة في هذا الموسم هي: الخنافس، الفراش</a:t>
            </a:r>
            <a:r>
              <a:rPr lang="he-IL" sz="2800" kern="100" dirty="0">
                <a:latin typeface="David" panose="020E0502060401010101" pitchFamily="34" charset="-79"/>
                <a:ea typeface="Calibri" panose="020F0502020204030204" pitchFamily="34" charset="0"/>
                <a:cs typeface="David" panose="020E0502060401010101" pitchFamily="34" charset="-79"/>
              </a:rPr>
              <a:t> </a:t>
            </a:r>
            <a:r>
              <a:rPr lang="ar-JO" sz="2800" kern="100" dirty="0">
                <a:latin typeface="David" panose="020E0502060401010101" pitchFamily="34" charset="-79"/>
                <a:ea typeface="Calibri" panose="020F0502020204030204" pitchFamily="34" charset="0"/>
                <a:cs typeface="David" panose="020E0502060401010101" pitchFamily="34" charset="-79"/>
              </a:rPr>
              <a:t>التي ترى جيِّدًا أمواج الضَّوء القصيرة (الأزرق والبنفسجي).</a:t>
            </a:r>
            <a:endParaRPr lang="en-US" sz="2800" kern="100" dirty="0">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546AA394-C0A6-A9B4-4CFA-E9B7087EBBA9}"/>
              </a:ext>
            </a:extLst>
          </p:cNvPr>
          <p:cNvSpPr txBox="1"/>
          <p:nvPr/>
        </p:nvSpPr>
        <p:spPr>
          <a:xfrm>
            <a:off x="3677784" y="1367226"/>
            <a:ext cx="6094520" cy="584775"/>
          </a:xfrm>
          <a:prstGeom prst="rect">
            <a:avLst/>
          </a:prstGeom>
          <a:noFill/>
        </p:spPr>
        <p:txBody>
          <a:bodyPr wrap="square">
            <a:spAutoFit/>
          </a:bodyPr>
          <a:lstStyle/>
          <a:p>
            <a:pPr algn="ctr"/>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الربيع</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 (</a:t>
            </a: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آذار- نيسان</a:t>
            </a:r>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a:t>
            </a:r>
            <a:endParaRPr lang="he-IL" sz="3200" b="1" dirty="0">
              <a:solidFill>
                <a:srgbClr val="C00000"/>
              </a:solidFill>
            </a:endParaRPr>
          </a:p>
        </p:txBody>
      </p:sp>
      <p:pic>
        <p:nvPicPr>
          <p:cNvPr id="7" name="Picture 4">
            <a:extLst>
              <a:ext uri="{FF2B5EF4-FFF2-40B4-BE49-F238E27FC236}">
                <a16:creationId xmlns:a16="http://schemas.microsoft.com/office/drawing/2014/main" id="{D4490C6C-F0D5-2FBA-9225-1FC559A30E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9" name="תמונה 8">
            <a:extLst>
              <a:ext uri="{FF2B5EF4-FFF2-40B4-BE49-F238E27FC236}">
                <a16:creationId xmlns:a16="http://schemas.microsoft.com/office/drawing/2014/main" id="{4573F95F-6C0E-4BF9-BF33-649A25836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spTree>
    <p:extLst>
      <p:ext uri="{BB962C8B-B14F-4D97-AF65-F5344CB8AC3E}">
        <p14:creationId xmlns:p14="http://schemas.microsoft.com/office/powerpoint/2010/main" val="17327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F8B55B7-6A9B-4EA3-A7DA-6E522DCE9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8188" y="2926822"/>
            <a:ext cx="9520518" cy="3250364"/>
          </a:xfrm>
          <a:prstGeom prst="rect">
            <a:avLst/>
          </a:prstGeom>
        </p:spPr>
      </p:pic>
      <p:sp>
        <p:nvSpPr>
          <p:cNvPr id="4" name="תיבת טקסט 3">
            <a:extLst>
              <a:ext uri="{FF2B5EF4-FFF2-40B4-BE49-F238E27FC236}">
                <a16:creationId xmlns:a16="http://schemas.microsoft.com/office/drawing/2014/main" id="{0B343BC4-B86C-478D-AA16-71B8256C506B}"/>
              </a:ext>
            </a:extLst>
          </p:cNvPr>
          <p:cNvSpPr txBox="1"/>
          <p:nvPr/>
        </p:nvSpPr>
        <p:spPr>
          <a:xfrm>
            <a:off x="3378708" y="292608"/>
            <a:ext cx="7109998" cy="2062103"/>
          </a:xfrm>
          <a:prstGeom prst="rect">
            <a:avLst/>
          </a:prstGeom>
          <a:noFill/>
        </p:spPr>
        <p:txBody>
          <a:bodyPr wrap="square">
            <a:spAutoFit/>
          </a:bodyPr>
          <a:lstStyle/>
          <a:p>
            <a:pPr algn="ctr"/>
            <a:r>
              <a:rPr lang="ar-JO" sz="3200" b="1" dirty="0"/>
              <a:t>مصدر الصور المُدمَجَة في هذه العارضة هو موقع </a:t>
            </a:r>
            <a:r>
              <a:rPr lang="en-US" sz="3200" b="1" dirty="0" err="1"/>
              <a:t>pixabay</a:t>
            </a:r>
            <a:r>
              <a:rPr lang="he-IL" sz="3200" b="1" dirty="0"/>
              <a:t> </a:t>
            </a:r>
          </a:p>
          <a:p>
            <a:pPr algn="ctr"/>
            <a:r>
              <a:rPr lang="he-IL" sz="3200" b="1" dirty="0"/>
              <a:t>(</a:t>
            </a:r>
            <a:r>
              <a:rPr lang="ar-JO" sz="3200" b="1" dirty="0"/>
              <a:t>الّا اذا ِذُكِرَ غير ذلك)</a:t>
            </a:r>
          </a:p>
          <a:p>
            <a:pPr algn="ctr"/>
            <a:r>
              <a:rPr lang="ar-JO" sz="3200" b="1" dirty="0"/>
              <a:t>وهي مسموحة للاستعمال</a:t>
            </a:r>
            <a:endParaRPr lang="en-US" sz="3200" b="1" dirty="0"/>
          </a:p>
        </p:txBody>
      </p:sp>
      <p:pic>
        <p:nvPicPr>
          <p:cNvPr id="5" name="תמונה 4">
            <a:extLst>
              <a:ext uri="{FF2B5EF4-FFF2-40B4-BE49-F238E27FC236}">
                <a16:creationId xmlns:a16="http://schemas.microsoft.com/office/drawing/2014/main" id="{D0DE6F0B-AA4E-40EA-A152-08BC12CB5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pic>
        <p:nvPicPr>
          <p:cNvPr id="6" name="Picture 1">
            <a:extLst>
              <a:ext uri="{FF2B5EF4-FFF2-40B4-BE49-F238E27FC236}">
                <a16:creationId xmlns:a16="http://schemas.microsoft.com/office/drawing/2014/main" id="{F6C1D17E-109F-44A8-9573-5568730B0D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389" y="261441"/>
            <a:ext cx="1042506" cy="591363"/>
          </a:xfrm>
          <a:prstGeom prst="rect">
            <a:avLst/>
          </a:prstGeom>
        </p:spPr>
      </p:pic>
    </p:spTree>
    <p:extLst>
      <p:ext uri="{BB962C8B-B14F-4D97-AF65-F5344CB8AC3E}">
        <p14:creationId xmlns:p14="http://schemas.microsoft.com/office/powerpoint/2010/main" val="35918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59963DF4-DD40-46EA-89A6-F089B95802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1721" y="2280807"/>
            <a:ext cx="5379868" cy="3804657"/>
          </a:xfrm>
          <a:prstGeom prst="rect">
            <a:avLst/>
          </a:prstGeom>
          <a:ln>
            <a:noFill/>
          </a:ln>
          <a:effectLst>
            <a:outerShdw blurRad="190500" algn="tl" rotWithShape="0">
              <a:srgbClr val="000000">
                <a:alpha val="70000"/>
              </a:srgbClr>
            </a:outerShdw>
          </a:effectLst>
        </p:spPr>
      </p:pic>
      <p:pic>
        <p:nvPicPr>
          <p:cNvPr id="4" name="תמונה 3">
            <a:extLst>
              <a:ext uri="{FF2B5EF4-FFF2-40B4-BE49-F238E27FC236}">
                <a16:creationId xmlns:a16="http://schemas.microsoft.com/office/drawing/2014/main" id="{7EA600CF-6476-45DB-AD81-7F63993FF3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310" y="2280808"/>
            <a:ext cx="5755689" cy="3824632"/>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B536F2D0-1BBA-4240-9E76-3A6335CC0F57}"/>
              </a:ext>
            </a:extLst>
          </p:cNvPr>
          <p:cNvSpPr txBox="1"/>
          <p:nvPr/>
        </p:nvSpPr>
        <p:spPr>
          <a:xfrm>
            <a:off x="3500791" y="1063841"/>
            <a:ext cx="6101860" cy="584775"/>
          </a:xfrm>
          <a:prstGeom prst="rect">
            <a:avLst/>
          </a:prstGeom>
          <a:noFill/>
        </p:spPr>
        <p:txBody>
          <a:bodyPr wrap="square">
            <a:spAutoFit/>
          </a:bodyPr>
          <a:lstStyle/>
          <a:p>
            <a:pPr algn="ctr"/>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الربيع</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 (</a:t>
            </a: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آذار- نيسان</a:t>
            </a:r>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a:t>
            </a:r>
            <a:endParaRPr lang="he-IL" sz="3200" b="1" dirty="0">
              <a:solidFill>
                <a:srgbClr val="C00000"/>
              </a:solidFill>
            </a:endParaRPr>
          </a:p>
        </p:txBody>
      </p:sp>
      <p:sp>
        <p:nvSpPr>
          <p:cNvPr id="7" name="תיבת טקסט 6">
            <a:extLst>
              <a:ext uri="{FF2B5EF4-FFF2-40B4-BE49-F238E27FC236}">
                <a16:creationId xmlns:a16="http://schemas.microsoft.com/office/drawing/2014/main" id="{3572D8EA-29D7-446F-BA89-7E49FD91FF97}"/>
              </a:ext>
            </a:extLst>
          </p:cNvPr>
          <p:cNvSpPr txBox="1"/>
          <p:nvPr/>
        </p:nvSpPr>
        <p:spPr>
          <a:xfrm>
            <a:off x="1877438" y="1780162"/>
            <a:ext cx="2052536" cy="523220"/>
          </a:xfrm>
          <a:prstGeom prst="rect">
            <a:avLst/>
          </a:prstGeom>
          <a:noFill/>
        </p:spPr>
        <p:txBody>
          <a:bodyPr wrap="square" rtlCol="1">
            <a:spAutoFit/>
          </a:bodyPr>
          <a:lstStyle/>
          <a:p>
            <a:pPr algn="ctr"/>
            <a:r>
              <a:rPr lang="ar-JO" sz="2800" b="1" dirty="0" err="1"/>
              <a:t>لفندر</a:t>
            </a:r>
            <a:endParaRPr lang="he-IL" sz="2800" b="1" dirty="0"/>
          </a:p>
        </p:txBody>
      </p:sp>
      <p:sp>
        <p:nvSpPr>
          <p:cNvPr id="8" name="תיבת טקסט 7">
            <a:extLst>
              <a:ext uri="{FF2B5EF4-FFF2-40B4-BE49-F238E27FC236}">
                <a16:creationId xmlns:a16="http://schemas.microsoft.com/office/drawing/2014/main" id="{AAA1A8E5-207D-44D4-A92E-A18C60BBA239}"/>
              </a:ext>
            </a:extLst>
          </p:cNvPr>
          <p:cNvSpPr txBox="1"/>
          <p:nvPr/>
        </p:nvSpPr>
        <p:spPr>
          <a:xfrm>
            <a:off x="7811311" y="1780162"/>
            <a:ext cx="2052536" cy="523220"/>
          </a:xfrm>
          <a:prstGeom prst="rect">
            <a:avLst/>
          </a:prstGeom>
          <a:noFill/>
        </p:spPr>
        <p:txBody>
          <a:bodyPr wrap="square" rtlCol="1">
            <a:spAutoFit/>
          </a:bodyPr>
          <a:lstStyle/>
          <a:p>
            <a:pPr algn="ctr"/>
            <a:r>
              <a:rPr lang="ar-JO" sz="2800" b="1" dirty="0"/>
              <a:t>ترمس</a:t>
            </a:r>
            <a:endParaRPr lang="he-IL" sz="2800" b="1" dirty="0"/>
          </a:p>
        </p:txBody>
      </p:sp>
    </p:spTree>
    <p:extLst>
      <p:ext uri="{BB962C8B-B14F-4D97-AF65-F5344CB8AC3E}">
        <p14:creationId xmlns:p14="http://schemas.microsoft.com/office/powerpoint/2010/main" val="351643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A11E6558-F4C2-2613-0DCF-7C08BBA1322F}"/>
              </a:ext>
            </a:extLst>
          </p:cNvPr>
          <p:cNvSpPr txBox="1"/>
          <p:nvPr/>
        </p:nvSpPr>
        <p:spPr>
          <a:xfrm>
            <a:off x="5869260" y="1990881"/>
            <a:ext cx="4181741" cy="461665"/>
          </a:xfrm>
          <a:prstGeom prst="rect">
            <a:avLst/>
          </a:prstGeom>
          <a:noFill/>
        </p:spPr>
        <p:txBody>
          <a:bodyPr wrap="square" rtlCol="1">
            <a:spAutoFit/>
          </a:bodyPr>
          <a:lstStyle/>
          <a:p>
            <a:r>
              <a:rPr lang="ar-JO" sz="2400" b="1" dirty="0" err="1">
                <a:latin typeface="David" panose="020E0502060401010101" pitchFamily="34" charset="-79"/>
                <a:cs typeface="David" panose="020E0502060401010101" pitchFamily="34" charset="-79"/>
              </a:rPr>
              <a:t>خرفيش</a:t>
            </a:r>
            <a:r>
              <a:rPr lang="ar-JO" sz="2400" b="1" dirty="0">
                <a:latin typeface="David" panose="020E0502060401010101" pitchFamily="34" charset="-79"/>
                <a:cs typeface="David" panose="020E0502060401010101" pitchFamily="34" charset="-79"/>
              </a:rPr>
              <a:t> الجمال</a:t>
            </a:r>
            <a:endParaRPr lang="he-IL" sz="2400" b="1" dirty="0">
              <a:latin typeface="David" panose="020E0502060401010101" pitchFamily="34" charset="-79"/>
              <a:cs typeface="David" panose="020E0502060401010101" pitchFamily="34" charset="-79"/>
            </a:endParaRPr>
          </a:p>
        </p:txBody>
      </p:sp>
      <p:pic>
        <p:nvPicPr>
          <p:cNvPr id="10" name="Picture 4">
            <a:extLst>
              <a:ext uri="{FF2B5EF4-FFF2-40B4-BE49-F238E27FC236}">
                <a16:creationId xmlns:a16="http://schemas.microsoft.com/office/drawing/2014/main" id="{4FDD4131-F50F-D135-6A10-55B81851DC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12" name="תיבת טקסט 11">
            <a:extLst>
              <a:ext uri="{FF2B5EF4-FFF2-40B4-BE49-F238E27FC236}">
                <a16:creationId xmlns:a16="http://schemas.microsoft.com/office/drawing/2014/main" id="{62B37D2A-E46C-B2EB-E547-E6BBD31BD9A8}"/>
              </a:ext>
            </a:extLst>
          </p:cNvPr>
          <p:cNvSpPr txBox="1"/>
          <p:nvPr/>
        </p:nvSpPr>
        <p:spPr>
          <a:xfrm>
            <a:off x="1864131" y="571500"/>
            <a:ext cx="6096000" cy="523220"/>
          </a:xfrm>
          <a:prstGeom prst="rect">
            <a:avLst/>
          </a:prstGeom>
          <a:noFill/>
        </p:spPr>
        <p:txBody>
          <a:bodyPr wrap="square">
            <a:spAutoFit/>
          </a:bodyPr>
          <a:lstStyle/>
          <a:p>
            <a:r>
              <a:rPr lang="ar-JO" sz="28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في الربيع</a:t>
            </a:r>
            <a:r>
              <a:rPr lang="he-IL" sz="28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  (</a:t>
            </a:r>
            <a:r>
              <a:rPr lang="ar-JO" sz="28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آذار- أيَّار</a:t>
            </a:r>
            <a:r>
              <a:rPr lang="he-IL" sz="28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endParaRPr lang="he-IL" sz="2800" b="1" dirty="0">
              <a:solidFill>
                <a:srgbClr val="C00000"/>
              </a:solidFill>
            </a:endParaRPr>
          </a:p>
        </p:txBody>
      </p:sp>
      <p:pic>
        <p:nvPicPr>
          <p:cNvPr id="3" name="תמונה 2">
            <a:extLst>
              <a:ext uri="{FF2B5EF4-FFF2-40B4-BE49-F238E27FC236}">
                <a16:creationId xmlns:a16="http://schemas.microsoft.com/office/drawing/2014/main" id="{2EEF39CE-D5DB-B12D-18EB-157EE16EB3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2651880"/>
            <a:ext cx="5539107" cy="3634620"/>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7199459B-BE13-4D74-98CA-3AA1452C48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19863"/>
            <a:ext cx="1039019" cy="688212"/>
          </a:xfrm>
          <a:prstGeom prst="rect">
            <a:avLst/>
          </a:prstGeom>
        </p:spPr>
      </p:pic>
      <p:pic>
        <p:nvPicPr>
          <p:cNvPr id="8" name="Picture 3">
            <a:extLst>
              <a:ext uri="{FF2B5EF4-FFF2-40B4-BE49-F238E27FC236}">
                <a16:creationId xmlns:a16="http://schemas.microsoft.com/office/drawing/2014/main" id="{21197B12-3149-4520-924B-E9092E3728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9254" y="2598035"/>
            <a:ext cx="6096000" cy="3688465"/>
          </a:xfrm>
          <a:prstGeom prst="rect">
            <a:avLst/>
          </a:prstGeom>
        </p:spPr>
      </p:pic>
      <p:sp>
        <p:nvSpPr>
          <p:cNvPr id="9" name="תיבת טקסט 8">
            <a:extLst>
              <a:ext uri="{FF2B5EF4-FFF2-40B4-BE49-F238E27FC236}">
                <a16:creationId xmlns:a16="http://schemas.microsoft.com/office/drawing/2014/main" id="{68D1B292-3E32-4070-B594-A7AEE772675F}"/>
              </a:ext>
            </a:extLst>
          </p:cNvPr>
          <p:cNvSpPr txBox="1"/>
          <p:nvPr/>
        </p:nvSpPr>
        <p:spPr>
          <a:xfrm>
            <a:off x="50128" y="1957074"/>
            <a:ext cx="4181741" cy="461665"/>
          </a:xfrm>
          <a:prstGeom prst="rect">
            <a:avLst/>
          </a:prstGeom>
          <a:noFill/>
        </p:spPr>
        <p:txBody>
          <a:bodyPr wrap="square" rtlCol="1">
            <a:spAutoFit/>
          </a:bodyPr>
          <a:lstStyle/>
          <a:p>
            <a:r>
              <a:rPr lang="ar-JO" sz="2400" b="1" dirty="0" err="1">
                <a:latin typeface="David" panose="020E0502060401010101" pitchFamily="34" charset="-79"/>
                <a:cs typeface="David" panose="020E0502060401010101" pitchFamily="34" charset="-79"/>
              </a:rPr>
              <a:t>القُنفُذي</a:t>
            </a:r>
            <a:r>
              <a:rPr lang="ar-JO" sz="2400" b="1" dirty="0">
                <a:latin typeface="David" panose="020E0502060401010101" pitchFamily="34" charset="-79"/>
                <a:cs typeface="David" panose="020E0502060401010101" pitchFamily="34" charset="-79"/>
              </a:rPr>
              <a:t> الشَّائك</a:t>
            </a:r>
            <a:endParaRPr lang="he-IL"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440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CF52575-299F-1268-B061-8759D19C9C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111" y="3255084"/>
            <a:ext cx="3941870" cy="5255827"/>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53705157-392E-756E-9CD7-3370FDCB604E}"/>
              </a:ext>
            </a:extLst>
          </p:cNvPr>
          <p:cNvSpPr txBox="1"/>
          <p:nvPr/>
        </p:nvSpPr>
        <p:spPr>
          <a:xfrm>
            <a:off x="1748118" y="1851816"/>
            <a:ext cx="2760955" cy="461665"/>
          </a:xfrm>
          <a:prstGeom prst="rect">
            <a:avLst/>
          </a:prstGeom>
          <a:noFill/>
        </p:spPr>
        <p:txBody>
          <a:bodyPr wrap="square" rtlCol="1">
            <a:spAutoFit/>
          </a:bodyPr>
          <a:lstStyle/>
          <a:p>
            <a:r>
              <a:rPr lang="ar-JO" sz="2400" b="1" dirty="0">
                <a:latin typeface="David" panose="020E0502060401010101" pitchFamily="34" charset="-79"/>
                <a:cs typeface="David" panose="020E0502060401010101" pitchFamily="34" charset="-79"/>
              </a:rPr>
              <a:t>ترمس الجبال</a:t>
            </a:r>
            <a:endParaRPr lang="he-IL" sz="2400" b="1" dirty="0">
              <a:latin typeface="David" panose="020E0502060401010101" pitchFamily="34" charset="-79"/>
              <a:cs typeface="David" panose="020E0502060401010101" pitchFamily="34" charset="-79"/>
            </a:endParaRPr>
          </a:p>
        </p:txBody>
      </p:sp>
      <p:sp>
        <p:nvSpPr>
          <p:cNvPr id="5" name="תיבת טקסט 4">
            <a:extLst>
              <a:ext uri="{FF2B5EF4-FFF2-40B4-BE49-F238E27FC236}">
                <a16:creationId xmlns:a16="http://schemas.microsoft.com/office/drawing/2014/main" id="{E6C70E90-2770-4698-31DE-EA834499CEEE}"/>
              </a:ext>
            </a:extLst>
          </p:cNvPr>
          <p:cNvSpPr txBox="1"/>
          <p:nvPr/>
        </p:nvSpPr>
        <p:spPr>
          <a:xfrm>
            <a:off x="1865698" y="233739"/>
            <a:ext cx="6096000" cy="523220"/>
          </a:xfrm>
          <a:prstGeom prst="rect">
            <a:avLst/>
          </a:prstGeom>
          <a:noFill/>
        </p:spPr>
        <p:txBody>
          <a:bodyPr wrap="square">
            <a:spAutoFit/>
          </a:bodyPr>
          <a:lstStyle/>
          <a:p>
            <a:r>
              <a:rPr lang="ar-JO" sz="2800" b="1" dirty="0">
                <a:solidFill>
                  <a:srgbClr val="C00000"/>
                </a:solidFill>
              </a:rPr>
              <a:t>الربيع ( أذار- أيار)</a:t>
            </a:r>
            <a:endParaRPr lang="he-IL" sz="2800" b="1" dirty="0">
              <a:solidFill>
                <a:srgbClr val="C00000"/>
              </a:solidFill>
            </a:endParaRPr>
          </a:p>
        </p:txBody>
      </p:sp>
      <p:pic>
        <p:nvPicPr>
          <p:cNvPr id="7" name="Picture 4">
            <a:extLst>
              <a:ext uri="{FF2B5EF4-FFF2-40B4-BE49-F238E27FC236}">
                <a16:creationId xmlns:a16="http://schemas.microsoft.com/office/drawing/2014/main" id="{EE92C857-DF29-0999-7B83-29D1C20DF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8" name="תמונה 7">
            <a:extLst>
              <a:ext uri="{FF2B5EF4-FFF2-40B4-BE49-F238E27FC236}">
                <a16:creationId xmlns:a16="http://schemas.microsoft.com/office/drawing/2014/main" id="{30191FF4-6592-4036-B81E-C8F1D9A44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4248" y="68747"/>
            <a:ext cx="1039019" cy="688212"/>
          </a:xfrm>
          <a:prstGeom prst="rect">
            <a:avLst/>
          </a:prstGeom>
        </p:spPr>
      </p:pic>
      <p:pic>
        <p:nvPicPr>
          <p:cNvPr id="9" name="Picture 7">
            <a:extLst>
              <a:ext uri="{FF2B5EF4-FFF2-40B4-BE49-F238E27FC236}">
                <a16:creationId xmlns:a16="http://schemas.microsoft.com/office/drawing/2014/main" id="{8A07D228-84A5-4855-BAD3-4E938A0623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9308" y="3290227"/>
            <a:ext cx="4437581" cy="5220684"/>
          </a:xfrm>
          <a:prstGeom prst="rect">
            <a:avLst/>
          </a:prstGeom>
        </p:spPr>
      </p:pic>
      <p:sp>
        <p:nvSpPr>
          <p:cNvPr id="10" name="TextBox 8">
            <a:extLst>
              <a:ext uri="{FF2B5EF4-FFF2-40B4-BE49-F238E27FC236}">
                <a16:creationId xmlns:a16="http://schemas.microsoft.com/office/drawing/2014/main" id="{C16A3AC1-6ABE-4A24-B7D0-A84E2379258B}"/>
              </a:ext>
            </a:extLst>
          </p:cNvPr>
          <p:cNvSpPr txBox="1"/>
          <p:nvPr/>
        </p:nvSpPr>
        <p:spPr>
          <a:xfrm>
            <a:off x="7442499" y="1834498"/>
            <a:ext cx="3001383" cy="461665"/>
          </a:xfrm>
          <a:prstGeom prst="rect">
            <a:avLst/>
          </a:prstGeom>
          <a:noFill/>
        </p:spPr>
        <p:txBody>
          <a:bodyPr wrap="square" rtlCol="0">
            <a:spAutoFit/>
          </a:bodyPr>
          <a:lstStyle/>
          <a:p>
            <a:pPr algn="ctr"/>
            <a:r>
              <a:rPr lang="ar-JO" sz="2400" b="1" dirty="0"/>
              <a:t>ميرميّة</a:t>
            </a:r>
            <a:endParaRPr lang="en-US" sz="2400" b="1" dirty="0"/>
          </a:p>
        </p:txBody>
      </p:sp>
    </p:spTree>
    <p:extLst>
      <p:ext uri="{BB962C8B-B14F-4D97-AF65-F5344CB8AC3E}">
        <p14:creationId xmlns:p14="http://schemas.microsoft.com/office/powerpoint/2010/main" val="209527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C433EEE-768C-DF35-7FB9-7E675A229E72}"/>
              </a:ext>
            </a:extLst>
          </p:cNvPr>
          <p:cNvSpPr txBox="1"/>
          <p:nvPr/>
        </p:nvSpPr>
        <p:spPr>
          <a:xfrm>
            <a:off x="1384917" y="399700"/>
            <a:ext cx="8635752" cy="705899"/>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JO" sz="3600" b="1" kern="100" dirty="0">
                <a:solidFill>
                  <a:srgbClr val="002060"/>
                </a:solidFill>
                <a:latin typeface="Calibri" panose="020F0502020204030204" pitchFamily="34" charset="0"/>
                <a:ea typeface="Calibri" panose="020F0502020204030204" pitchFamily="34" charset="0"/>
                <a:cs typeface="David" panose="020E0502060401010101" pitchFamily="34" charset="-79"/>
              </a:rPr>
              <a:t>موجة الأزهار </a:t>
            </a:r>
            <a:r>
              <a:rPr lang="ar-JO" sz="3600" b="1" kern="100" dirty="0">
                <a:solidFill>
                  <a:srgbClr val="FFC000"/>
                </a:solidFill>
                <a:latin typeface="Calibri" panose="020F0502020204030204" pitchFamily="34" charset="0"/>
                <a:ea typeface="Calibri" panose="020F0502020204030204" pitchFamily="34" charset="0"/>
                <a:cs typeface="David" panose="020E0502060401010101" pitchFamily="34" charset="-79"/>
              </a:rPr>
              <a:t>البرتقالي</a:t>
            </a:r>
            <a:r>
              <a:rPr kumimoji="0" lang="he-IL" sz="36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 </a:t>
            </a:r>
            <a:r>
              <a:rPr kumimoji="0" lang="ar-JO" sz="3600" b="1" i="0" u="none" strike="noStrike" kern="1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David" panose="020E0502060401010101" pitchFamily="34" charset="-79"/>
              </a:rPr>
              <a:t>البني</a:t>
            </a:r>
            <a:r>
              <a:rPr kumimoji="0" lang="he-IL" sz="36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 -</a:t>
            </a:r>
            <a:r>
              <a:rPr kumimoji="0" lang="ar-JO" sz="3600" b="1" i="0" u="none"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David" panose="020E0502060401010101" pitchFamily="34" charset="-79"/>
              </a:rPr>
              <a:t>الأصفر</a:t>
            </a:r>
            <a:endParaRPr kumimoji="0" lang="en-US" sz="2800" b="0" i="0" u="none"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59C601C7-BCFA-3D93-16B5-5454C7050C39}"/>
              </a:ext>
            </a:extLst>
          </p:cNvPr>
          <p:cNvSpPr txBox="1"/>
          <p:nvPr/>
        </p:nvSpPr>
        <p:spPr>
          <a:xfrm>
            <a:off x="2299317" y="2122780"/>
            <a:ext cx="8635752" cy="3717171"/>
          </a:xfrm>
          <a:prstGeom prst="rect">
            <a:avLst/>
          </a:prstGeom>
          <a:noFill/>
        </p:spPr>
        <p:txBody>
          <a:bodyPr wrap="square">
            <a:spAutoFit/>
          </a:bodyPr>
          <a:lstStyle/>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ألوان الأزهار البارزة هي </a:t>
            </a:r>
            <a:r>
              <a:rPr lang="ar-JO" sz="4400" b="1" kern="100" dirty="0">
                <a:solidFill>
                  <a:srgbClr val="FFC000"/>
                </a:solidFill>
                <a:latin typeface="Calibri" panose="020F0502020204030204" pitchFamily="34" charset="0"/>
                <a:ea typeface="Calibri" panose="020F0502020204030204" pitchFamily="34" charset="0"/>
                <a:cs typeface="David" panose="020E0502060401010101" pitchFamily="34" charset="-79"/>
              </a:rPr>
              <a:t>البرتقالي</a:t>
            </a:r>
            <a:r>
              <a:rPr kumimoji="0" lang="he-IL" sz="44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 </a:t>
            </a:r>
            <a:r>
              <a:rPr kumimoji="0" lang="ar-JO" sz="4400" b="1" i="0" u="none" strike="noStrike" kern="1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David" panose="020E0502060401010101" pitchFamily="34" charset="-79"/>
              </a:rPr>
              <a:t>البني</a:t>
            </a:r>
            <a:r>
              <a:rPr kumimoji="0" lang="he-IL" sz="44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 -</a:t>
            </a:r>
            <a:r>
              <a:rPr kumimoji="0" lang="ar-JO" sz="4400" b="1" i="0" u="none" strike="noStrike" kern="1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David" panose="020E0502060401010101" pitchFamily="34" charset="-79"/>
              </a:rPr>
              <a:t>الأصفر </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p>
          <a:p>
            <a:pPr algn="r" rtl="1">
              <a:lnSpc>
                <a:spcPct val="115000"/>
              </a:lnSpc>
              <a:spcAft>
                <a:spcPts val="1000"/>
              </a:spcAft>
              <a:buNone/>
            </a:pPr>
            <a:r>
              <a:rPr lang="ar-JO" sz="2800" kern="100" dirty="0">
                <a:latin typeface="David" panose="020E0502060401010101" pitchFamily="34" charset="-79"/>
                <a:ea typeface="Calibri" panose="020F0502020204030204" pitchFamily="34" charset="0"/>
                <a:cs typeface="David" panose="020E0502060401010101" pitchFamily="34" charset="-79"/>
              </a:rPr>
              <a:t>الألوان الدافئة تظهر بوضوح في الشمس القويَّة المُشرقة، وهكذا تجذِب الفراش</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endParaRPr lang="en-US" sz="2800" kern="100" dirty="0">
              <a:effectLst/>
              <a:latin typeface="David" panose="020E0502060401010101" pitchFamily="34" charset="-79"/>
              <a:ea typeface="Calibri" panose="020F0502020204030204" pitchFamily="34" charset="0"/>
              <a:cs typeface="David" panose="020E0502060401010101" pitchFamily="34" charset="-79"/>
            </a:endParaRPr>
          </a:p>
          <a:p>
            <a:pPr>
              <a:lnSpc>
                <a:spcPct val="115000"/>
              </a:lnSpc>
              <a:spcAft>
                <a:spcPts val="1000"/>
              </a:spcAft>
            </a:pPr>
            <a:r>
              <a:rPr lang="ar-JO" sz="2800" kern="100" dirty="0">
                <a:effectLst/>
                <a:latin typeface="David" panose="020E0502060401010101" pitchFamily="34" charset="-79"/>
                <a:ea typeface="Calibri" panose="020F0502020204030204" pitchFamily="34" charset="0"/>
                <a:cs typeface="David" panose="020E0502060401010101" pitchFamily="34" charset="-79"/>
              </a:rPr>
              <a:t>النباتات التي </a:t>
            </a:r>
            <a:r>
              <a:rPr lang="ar-JO" sz="2800" kern="100" dirty="0">
                <a:latin typeface="David" panose="020E0502060401010101" pitchFamily="34" charset="-79"/>
                <a:ea typeface="Calibri" panose="020F0502020204030204" pitchFamily="34" charset="0"/>
                <a:cs typeface="David" panose="020E0502060401010101" pitchFamily="34" charset="-79"/>
              </a:rPr>
              <a:t>تُزهر في هذا الموسم هي اللبلاب </a:t>
            </a:r>
            <a:r>
              <a:rPr lang="ar-JO" sz="2800" kern="100" dirty="0" err="1">
                <a:latin typeface="David" panose="020E0502060401010101" pitchFamily="34" charset="-79"/>
                <a:ea typeface="Calibri" panose="020F0502020204030204" pitchFamily="34" charset="0"/>
                <a:cs typeface="David" panose="020E0502060401010101" pitchFamily="34" charset="-79"/>
              </a:rPr>
              <a:t>والقرّيضة</a:t>
            </a:r>
            <a:r>
              <a:rPr lang="ar-JO" sz="2800" kern="100" dirty="0">
                <a:latin typeface="David" panose="020E0502060401010101" pitchFamily="34" charset="-79"/>
                <a:ea typeface="Calibri" panose="020F0502020204030204" pitchFamily="34" charset="0"/>
                <a:cs typeface="David" panose="020E0502060401010101" pitchFamily="34" charset="-79"/>
              </a:rPr>
              <a:t>، أزهار الصَّيف الموسمية.</a:t>
            </a:r>
          </a:p>
          <a:p>
            <a:pPr>
              <a:lnSpc>
                <a:spcPct val="115000"/>
              </a:lnSpc>
              <a:spcAft>
                <a:spcPts val="1000"/>
              </a:spcAft>
            </a:pPr>
            <a:r>
              <a:rPr lang="ar-JO" sz="2800" kern="100" dirty="0">
                <a:effectLst/>
                <a:latin typeface="David" panose="020E0502060401010101" pitchFamily="34" charset="-79"/>
                <a:ea typeface="Calibri" panose="020F0502020204030204" pitchFamily="34" charset="0"/>
                <a:cs typeface="David" panose="020E0502060401010101" pitchFamily="34" charset="-79"/>
              </a:rPr>
              <a:t>المُلَقِّحات الأساسيَّة الفعَّالة هي الفراش والنحل أيضًا.</a:t>
            </a:r>
            <a:endParaRPr lang="en-US" sz="2000" kern="1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9" name="תיבת טקסט 8">
            <a:extLst>
              <a:ext uri="{FF2B5EF4-FFF2-40B4-BE49-F238E27FC236}">
                <a16:creationId xmlns:a16="http://schemas.microsoft.com/office/drawing/2014/main" id="{44C0F817-21E0-D09E-3B33-394507348286}"/>
              </a:ext>
            </a:extLst>
          </p:cNvPr>
          <p:cNvSpPr txBox="1"/>
          <p:nvPr/>
        </p:nvSpPr>
        <p:spPr>
          <a:xfrm>
            <a:off x="2655532" y="1088407"/>
            <a:ext cx="6976739" cy="584775"/>
          </a:xfrm>
          <a:prstGeom prst="rect">
            <a:avLst/>
          </a:prstGeom>
          <a:noFill/>
        </p:spPr>
        <p:txBody>
          <a:bodyPr wrap="square">
            <a:spAutoFit/>
          </a:bodyPr>
          <a:lstStyle/>
          <a:p>
            <a:pPr algn="ct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نهاية الربيع</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 </a:t>
            </a: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بداية الصيف</a:t>
            </a:r>
            <a:endParaRPr lang="he-IL" sz="3200" b="1" dirty="0">
              <a:solidFill>
                <a:srgbClr val="C00000"/>
              </a:solidFill>
            </a:endParaRPr>
          </a:p>
        </p:txBody>
      </p:sp>
      <p:pic>
        <p:nvPicPr>
          <p:cNvPr id="11" name="Picture 4">
            <a:extLst>
              <a:ext uri="{FF2B5EF4-FFF2-40B4-BE49-F238E27FC236}">
                <a16:creationId xmlns:a16="http://schemas.microsoft.com/office/drawing/2014/main" id="{893EA4E1-A8FC-0804-54D0-C9839B938F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8" name="תמונה 7">
            <a:extLst>
              <a:ext uri="{FF2B5EF4-FFF2-40B4-BE49-F238E27FC236}">
                <a16:creationId xmlns:a16="http://schemas.microsoft.com/office/drawing/2014/main" id="{759654DF-5020-4D57-B86A-9DF6FBFB9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Tree>
    <p:extLst>
      <p:ext uri="{BB962C8B-B14F-4D97-AF65-F5344CB8AC3E}">
        <p14:creationId xmlns:p14="http://schemas.microsoft.com/office/powerpoint/2010/main" val="246855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defined">
            <a:extLst>
              <a:ext uri="{FF2B5EF4-FFF2-40B4-BE49-F238E27FC236}">
                <a16:creationId xmlns:a16="http://schemas.microsoft.com/office/drawing/2014/main" id="{4F6C625F-9308-2F0B-1FB4-462FA522C6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792" y="1928280"/>
            <a:ext cx="5424208" cy="33790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131927A8-F436-3E45-FE0D-19A28363BD73}"/>
              </a:ext>
            </a:extLst>
          </p:cNvPr>
          <p:cNvSpPr txBox="1"/>
          <p:nvPr/>
        </p:nvSpPr>
        <p:spPr>
          <a:xfrm>
            <a:off x="469660" y="1223612"/>
            <a:ext cx="5828472" cy="584775"/>
          </a:xfrm>
          <a:prstGeom prst="rect">
            <a:avLst/>
          </a:prstGeom>
          <a:noFill/>
        </p:spPr>
        <p:txBody>
          <a:bodyPr wrap="square" rtlCol="1">
            <a:spAutoFit/>
          </a:bodyPr>
          <a:lstStyle/>
          <a:p>
            <a:pPr algn="ctr"/>
            <a:r>
              <a:rPr lang="ar-JO" sz="3200" b="1" dirty="0">
                <a:latin typeface="David" panose="020E0502060401010101" pitchFamily="34" charset="-79"/>
                <a:cs typeface="David" panose="020E0502060401010101" pitchFamily="34" charset="-79"/>
                <a:hlinkClick r:id="rId3"/>
              </a:rPr>
              <a:t>القريضة</a:t>
            </a:r>
            <a:endParaRPr lang="he-IL" sz="3200" b="1" dirty="0">
              <a:latin typeface="David" panose="020E0502060401010101" pitchFamily="34" charset="-79"/>
              <a:cs typeface="David" panose="020E0502060401010101" pitchFamily="34" charset="-79"/>
            </a:endParaRPr>
          </a:p>
        </p:txBody>
      </p:sp>
      <p:sp>
        <p:nvSpPr>
          <p:cNvPr id="3" name="תיבת טקסט 2">
            <a:extLst>
              <a:ext uri="{FF2B5EF4-FFF2-40B4-BE49-F238E27FC236}">
                <a16:creationId xmlns:a16="http://schemas.microsoft.com/office/drawing/2014/main" id="{4B39D740-B8EC-FBD9-C9AB-FF4C3E9925F2}"/>
              </a:ext>
            </a:extLst>
          </p:cNvPr>
          <p:cNvSpPr txBox="1"/>
          <p:nvPr/>
        </p:nvSpPr>
        <p:spPr>
          <a:xfrm>
            <a:off x="1815023" y="214534"/>
            <a:ext cx="6976739" cy="584775"/>
          </a:xfrm>
          <a:prstGeom prst="rect">
            <a:avLst/>
          </a:prstGeom>
          <a:noFill/>
        </p:spPr>
        <p:txBody>
          <a:bodyPr wrap="square">
            <a:spAutoFit/>
          </a:bodyPr>
          <a:lstStyle/>
          <a:p>
            <a:r>
              <a:rPr lang="ar-JO" sz="3200" b="1" dirty="0">
                <a:solidFill>
                  <a:srgbClr val="C00000"/>
                </a:solidFill>
              </a:rPr>
              <a:t>نهاية الربيع وبداية الصَّيف</a:t>
            </a:r>
            <a:endParaRPr lang="he-IL" sz="3200" b="1" dirty="0">
              <a:solidFill>
                <a:srgbClr val="C00000"/>
              </a:solidFill>
            </a:endParaRPr>
          </a:p>
        </p:txBody>
      </p:sp>
      <p:pic>
        <p:nvPicPr>
          <p:cNvPr id="6" name="Picture 4">
            <a:extLst>
              <a:ext uri="{FF2B5EF4-FFF2-40B4-BE49-F238E27FC236}">
                <a16:creationId xmlns:a16="http://schemas.microsoft.com/office/drawing/2014/main" id="{029F6DD0-687C-D6FC-2F04-2E908DBDE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8" name="תמונה 7">
            <a:extLst>
              <a:ext uri="{FF2B5EF4-FFF2-40B4-BE49-F238E27FC236}">
                <a16:creationId xmlns:a16="http://schemas.microsoft.com/office/drawing/2014/main" id="{0E572963-42AB-4BB0-86E6-6EAC111D57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4248" y="-19863"/>
            <a:ext cx="1039019" cy="688212"/>
          </a:xfrm>
          <a:prstGeom prst="rect">
            <a:avLst/>
          </a:prstGeom>
        </p:spPr>
      </p:pic>
      <p:pic>
        <p:nvPicPr>
          <p:cNvPr id="9" name="Picture 6">
            <a:extLst>
              <a:ext uri="{FF2B5EF4-FFF2-40B4-BE49-F238E27FC236}">
                <a16:creationId xmlns:a16="http://schemas.microsoft.com/office/drawing/2014/main" id="{664AF4BF-A7BF-442B-8916-E661406265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5967" y="1808387"/>
            <a:ext cx="3730875" cy="4976987"/>
          </a:xfrm>
          <a:prstGeom prst="rect">
            <a:avLst/>
          </a:prstGeom>
        </p:spPr>
      </p:pic>
      <p:sp>
        <p:nvSpPr>
          <p:cNvPr id="10" name="TextBox 7">
            <a:extLst>
              <a:ext uri="{FF2B5EF4-FFF2-40B4-BE49-F238E27FC236}">
                <a16:creationId xmlns:a16="http://schemas.microsoft.com/office/drawing/2014/main" id="{32EB4149-8370-486E-A60D-F428E2407D10}"/>
              </a:ext>
            </a:extLst>
          </p:cNvPr>
          <p:cNvSpPr txBox="1"/>
          <p:nvPr/>
        </p:nvSpPr>
        <p:spPr>
          <a:xfrm>
            <a:off x="7209804" y="1252400"/>
            <a:ext cx="2743200" cy="584775"/>
          </a:xfrm>
          <a:prstGeom prst="rect">
            <a:avLst/>
          </a:prstGeom>
          <a:noFill/>
        </p:spPr>
        <p:txBody>
          <a:bodyPr wrap="square" rtlCol="0">
            <a:spAutoFit/>
          </a:bodyPr>
          <a:lstStyle/>
          <a:p>
            <a:pPr algn="ctr"/>
            <a:r>
              <a:rPr lang="ar-JO" sz="3200" b="1" dirty="0">
                <a:hlinkClick r:id="rId7"/>
              </a:rPr>
              <a:t>  اللبلاب</a:t>
            </a:r>
            <a:endParaRPr lang="en-US" sz="3200" b="1" dirty="0"/>
          </a:p>
        </p:txBody>
      </p:sp>
    </p:spTree>
    <p:extLst>
      <p:ext uri="{BB962C8B-B14F-4D97-AF65-F5344CB8AC3E}">
        <p14:creationId xmlns:p14="http://schemas.microsoft.com/office/powerpoint/2010/main" val="310732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59FC-DA8A-31A2-0445-24D1943790AA}"/>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03566B85-F739-695B-111D-DBF68A888665}"/>
              </a:ext>
            </a:extLst>
          </p:cNvPr>
          <p:cNvSpPr txBox="1"/>
          <p:nvPr/>
        </p:nvSpPr>
        <p:spPr>
          <a:xfrm>
            <a:off x="1476462" y="399700"/>
            <a:ext cx="9236279" cy="705899"/>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JO" sz="36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موجة الأزهار البيضاء </a:t>
            </a:r>
            <a:r>
              <a:rPr kumimoji="0" lang="he-IL" sz="36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David" panose="020E0502060401010101" pitchFamily="34" charset="-79"/>
              </a:rPr>
              <a:t>– </a:t>
            </a:r>
            <a:r>
              <a:rPr lang="ar-JO" sz="3600" b="1" kern="100" dirty="0">
                <a:solidFill>
                  <a:srgbClr val="002060"/>
                </a:solidFill>
                <a:latin typeface="Calibri" panose="020F0502020204030204" pitchFamily="34" charset="0"/>
                <a:ea typeface="Calibri" panose="020F0502020204030204" pitchFamily="34" charset="0"/>
                <a:cs typeface="David" panose="020E0502060401010101" pitchFamily="34" charset="-79"/>
              </a:rPr>
              <a:t>الزهري والبنفسجي الفاتح</a:t>
            </a:r>
            <a:endParaRPr kumimoji="0" lang="en-US" sz="2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D4D79760-3199-4879-5305-2793DD59100F}"/>
              </a:ext>
            </a:extLst>
          </p:cNvPr>
          <p:cNvSpPr txBox="1"/>
          <p:nvPr/>
        </p:nvSpPr>
        <p:spPr>
          <a:xfrm>
            <a:off x="1379913" y="2302054"/>
            <a:ext cx="9086860" cy="2810256"/>
          </a:xfrm>
          <a:prstGeom prst="rect">
            <a:avLst/>
          </a:prstGeom>
          <a:noFill/>
        </p:spPr>
        <p:txBody>
          <a:bodyPr wrap="square">
            <a:spAutoFit/>
          </a:bodyPr>
          <a:lstStyle/>
          <a:p>
            <a:pPr algn="r" rtl="1">
              <a:lnSpc>
                <a:spcPct val="115000"/>
              </a:lnSpc>
              <a:spcAft>
                <a:spcPts val="1000"/>
              </a:spcAft>
              <a:buNone/>
            </a:pPr>
            <a:r>
              <a:rPr lang="ar-JO" sz="28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rPr>
              <a:t>الألوان البارزة هي </a:t>
            </a:r>
            <a:r>
              <a:rPr lang="ar-JO" sz="2800" b="1" kern="100" dirty="0">
                <a:solidFill>
                  <a:schemeClr val="bg1"/>
                </a:solidFill>
                <a:effectLst/>
                <a:highlight>
                  <a:srgbClr val="C0C0C0"/>
                </a:highlight>
                <a:latin typeface="David" panose="020E0502060401010101" pitchFamily="34" charset="-79"/>
                <a:ea typeface="Calibri" panose="020F0502020204030204" pitchFamily="34" charset="0"/>
                <a:cs typeface="David" panose="020E0502060401010101" pitchFamily="34" charset="-79"/>
              </a:rPr>
              <a:t>ابيض</a:t>
            </a:r>
            <a:r>
              <a:rPr lang="ar-JO" sz="28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rPr>
              <a:t>، </a:t>
            </a:r>
            <a:r>
              <a:rPr lang="ar-JO" sz="2800" b="1" kern="100" dirty="0">
                <a:solidFill>
                  <a:srgbClr val="FFCCFF"/>
                </a:solidFill>
                <a:effectLst/>
                <a:latin typeface="David" panose="020E0502060401010101" pitchFamily="34" charset="-79"/>
                <a:ea typeface="Calibri" panose="020F0502020204030204" pitchFamily="34" charset="0"/>
                <a:cs typeface="David" panose="020E0502060401010101" pitchFamily="34" charset="-79"/>
              </a:rPr>
              <a:t>زهري فاتح </a:t>
            </a:r>
            <a:r>
              <a:rPr lang="ar-JO" sz="28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rPr>
              <a:t>، </a:t>
            </a:r>
            <a:r>
              <a:rPr lang="ar-JO" sz="2800" b="1" kern="100" dirty="0">
                <a:solidFill>
                  <a:srgbClr val="FF66FF"/>
                </a:solidFill>
                <a:effectLst/>
                <a:latin typeface="David" panose="020E0502060401010101" pitchFamily="34" charset="-79"/>
                <a:ea typeface="Calibri" panose="020F0502020204030204" pitchFamily="34" charset="0"/>
                <a:cs typeface="David" panose="020E0502060401010101" pitchFamily="34" charset="-79"/>
              </a:rPr>
              <a:t>بنفسجي فاتح </a:t>
            </a:r>
            <a:r>
              <a:rPr lang="ar-JO" sz="28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rPr>
              <a:t>.</a:t>
            </a:r>
            <a:endParaRPr lang="he-IL" sz="2800" kern="100" dirty="0">
              <a:solidFill>
                <a:srgbClr val="7030A0"/>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ar-JO" sz="2800" kern="100" dirty="0">
                <a:solidFill>
                  <a:schemeClr val="tx1">
                    <a:lumMod val="75000"/>
                    <a:lumOff val="25000"/>
                  </a:schemeClr>
                </a:solidFill>
                <a:latin typeface="David" panose="020E0502060401010101" pitchFamily="34" charset="-79"/>
                <a:ea typeface="Calibri" panose="020F0502020204030204" pitchFamily="34" charset="0"/>
                <a:cs typeface="David" panose="020E0502060401010101" pitchFamily="34" charset="-79"/>
              </a:rPr>
              <a:t>النباتات التي تُزهر في هذا الموسم : </a:t>
            </a:r>
            <a:r>
              <a:rPr lang="ar-JO" sz="2800" kern="100" dirty="0" err="1">
                <a:solidFill>
                  <a:schemeClr val="tx1">
                    <a:lumMod val="75000"/>
                    <a:lumOff val="25000"/>
                  </a:schemeClr>
                </a:solidFill>
                <a:latin typeface="David" panose="020E0502060401010101" pitchFamily="34" charset="-79"/>
                <a:ea typeface="Calibri" panose="020F0502020204030204" pitchFamily="34" charset="0"/>
                <a:cs typeface="David" panose="020E0502060401010101" pitchFamily="34" charset="-79"/>
              </a:rPr>
              <a:t>البُصّيل</a:t>
            </a:r>
            <a:r>
              <a:rPr lang="ar-JO" sz="2800" kern="100" dirty="0">
                <a:solidFill>
                  <a:schemeClr val="tx1">
                    <a:lumMod val="75000"/>
                    <a:lumOff val="25000"/>
                  </a:schemeClr>
                </a:solidFill>
                <a:latin typeface="David" panose="020E0502060401010101" pitchFamily="34" charset="-79"/>
                <a:ea typeface="Calibri" panose="020F0502020204030204" pitchFamily="34" charset="0"/>
                <a:cs typeface="David" panose="020E0502060401010101" pitchFamily="34" charset="-79"/>
              </a:rPr>
              <a:t>، الزعفران، النرجس البحري والكركم الشتوي.</a:t>
            </a:r>
            <a:endParaRPr lang="he-IL" sz="28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ar-JO" sz="2800" kern="100" dirty="0">
                <a:solidFill>
                  <a:schemeClr val="tx1">
                    <a:lumMod val="75000"/>
                    <a:lumOff val="25000"/>
                  </a:schemeClr>
                </a:solidFill>
                <a:latin typeface="David" panose="020E0502060401010101" pitchFamily="34" charset="-79"/>
                <a:ea typeface="Calibri" panose="020F0502020204030204" pitchFamily="34" charset="0"/>
                <a:cs typeface="David" panose="020E0502060401010101" pitchFamily="34" charset="-79"/>
              </a:rPr>
              <a:t>المُلقِّحات قليلة في الخريف ( بالأساس يوجد ذباب وخنافس)، لذلك الأزهار ذات الألوان الفاتحة تظهر بارزة في المناطق الجافة والإضاءة الخفيفة في هذا الموسم.</a:t>
            </a:r>
            <a:endParaRPr lang="en-US" sz="2000" kern="100" dirty="0">
              <a:solidFill>
                <a:schemeClr val="tx1">
                  <a:lumMod val="75000"/>
                  <a:lumOff val="25000"/>
                </a:schemeClr>
              </a:solidFill>
              <a:effectLst/>
              <a:latin typeface="David" panose="020E0502060401010101" pitchFamily="34" charset="-79"/>
              <a:ea typeface="Calibri" panose="020F0502020204030204" pitchFamily="34" charset="0"/>
              <a:cs typeface="David" panose="020E0502060401010101" pitchFamily="34" charset="-79"/>
            </a:endParaRPr>
          </a:p>
        </p:txBody>
      </p:sp>
      <p:sp>
        <p:nvSpPr>
          <p:cNvPr id="6" name="תיבת טקסט 5">
            <a:extLst>
              <a:ext uri="{FF2B5EF4-FFF2-40B4-BE49-F238E27FC236}">
                <a16:creationId xmlns:a16="http://schemas.microsoft.com/office/drawing/2014/main" id="{5FD0D655-EC1A-1A3F-940F-F761C8B2C0E8}"/>
              </a:ext>
            </a:extLst>
          </p:cNvPr>
          <p:cNvSpPr txBox="1"/>
          <p:nvPr/>
        </p:nvSpPr>
        <p:spPr>
          <a:xfrm>
            <a:off x="3048740" y="1308358"/>
            <a:ext cx="6094520" cy="584775"/>
          </a:xfrm>
          <a:prstGeom prst="rect">
            <a:avLst/>
          </a:prstGeom>
          <a:noFill/>
        </p:spPr>
        <p:txBody>
          <a:bodyPr wrap="square">
            <a:spAutoFit/>
          </a:bodyPr>
          <a:lstStyle/>
          <a:p>
            <a:pPr algn="ct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الخريف (تشرين أوَّل</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 – </a:t>
            </a:r>
            <a:r>
              <a:rPr lang="ar-JO"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تشرين ثاني</a:t>
            </a:r>
            <a:r>
              <a:rPr lang="he-IL" sz="3200" b="1" kern="100" dirty="0">
                <a:solidFill>
                  <a:srgbClr val="C00000"/>
                </a:solidFill>
                <a:effectLst/>
                <a:latin typeface="Calibri" panose="020F0502020204030204" pitchFamily="34" charset="0"/>
                <a:ea typeface="Calibri" panose="020F0502020204030204" pitchFamily="34" charset="0"/>
                <a:cs typeface="David" panose="020E0502060401010101" pitchFamily="34" charset="-79"/>
              </a:rPr>
              <a:t>)</a:t>
            </a:r>
            <a:endParaRPr lang="he-IL" sz="3200" b="1" dirty="0">
              <a:solidFill>
                <a:srgbClr val="C00000"/>
              </a:solidFill>
            </a:endParaRPr>
          </a:p>
        </p:txBody>
      </p:sp>
      <p:pic>
        <p:nvPicPr>
          <p:cNvPr id="8" name="Picture 4">
            <a:extLst>
              <a:ext uri="{FF2B5EF4-FFF2-40B4-BE49-F238E27FC236}">
                <a16:creationId xmlns:a16="http://schemas.microsoft.com/office/drawing/2014/main" id="{5A704C3C-A142-E5FB-B2C7-3D762E4A2D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D3EC1775-930F-43FF-95AC-6B0BF88440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2981" y="-397"/>
            <a:ext cx="1039019" cy="688212"/>
          </a:xfrm>
          <a:prstGeom prst="rect">
            <a:avLst/>
          </a:prstGeom>
        </p:spPr>
      </p:pic>
    </p:spTree>
    <p:extLst>
      <p:ext uri="{BB962C8B-B14F-4D97-AF65-F5344CB8AC3E}">
        <p14:creationId xmlns:p14="http://schemas.microsoft.com/office/powerpoint/2010/main" val="160893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AD06C-467D-45C0-A782-6E180F2F35BD}"/>
            </a:ext>
          </a:extLst>
        </p:cNvPr>
        <p:cNvGrpSpPr/>
        <p:nvPr/>
      </p:nvGrpSpPr>
      <p:grpSpPr>
        <a:xfrm>
          <a:off x="0" y="0"/>
          <a:ext cx="0" cy="0"/>
          <a:chOff x="0" y="0"/>
          <a:chExt cx="0" cy="0"/>
        </a:xfrm>
      </p:grpSpPr>
      <p:sp>
        <p:nvSpPr>
          <p:cNvPr id="6" name="תיבת טקסט 5">
            <a:extLst>
              <a:ext uri="{FF2B5EF4-FFF2-40B4-BE49-F238E27FC236}">
                <a16:creationId xmlns:a16="http://schemas.microsoft.com/office/drawing/2014/main" id="{6C5BBBDC-0FAA-4453-CA6D-8AB39A3B4AB6}"/>
              </a:ext>
            </a:extLst>
          </p:cNvPr>
          <p:cNvSpPr txBox="1"/>
          <p:nvPr/>
        </p:nvSpPr>
        <p:spPr>
          <a:xfrm>
            <a:off x="2676102" y="376163"/>
            <a:ext cx="6094520" cy="584775"/>
          </a:xfrm>
          <a:prstGeom prst="rect">
            <a:avLst/>
          </a:prstGeom>
          <a:noFill/>
        </p:spPr>
        <p:txBody>
          <a:bodyPr wrap="square">
            <a:spAutoFit/>
          </a:bodyPr>
          <a:lstStyle/>
          <a:p>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في الخريف ( تشرين ثاني- كانون الأوَّل)</a:t>
            </a:r>
            <a:endParaRPr lang="he-IL"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endParaRPr>
          </a:p>
        </p:txBody>
      </p:sp>
      <p:pic>
        <p:nvPicPr>
          <p:cNvPr id="8" name="Picture 4">
            <a:extLst>
              <a:ext uri="{FF2B5EF4-FFF2-40B4-BE49-F238E27FC236}">
                <a16:creationId xmlns:a16="http://schemas.microsoft.com/office/drawing/2014/main" id="{B3FA4982-A5C3-BDEE-D370-0632F3363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5" name="תיבת טקסט 4">
            <a:extLst>
              <a:ext uri="{FF2B5EF4-FFF2-40B4-BE49-F238E27FC236}">
                <a16:creationId xmlns:a16="http://schemas.microsoft.com/office/drawing/2014/main" id="{6525D914-C3BE-E38E-0EEC-7C16CF4695F1}"/>
              </a:ext>
            </a:extLst>
          </p:cNvPr>
          <p:cNvSpPr txBox="1"/>
          <p:nvPr/>
        </p:nvSpPr>
        <p:spPr>
          <a:xfrm>
            <a:off x="3171771" y="1146316"/>
            <a:ext cx="6602383" cy="584775"/>
          </a:xfrm>
          <a:prstGeom prst="rect">
            <a:avLst/>
          </a:prstGeom>
          <a:noFill/>
        </p:spPr>
        <p:txBody>
          <a:bodyPr wrap="square">
            <a:spAutoFit/>
          </a:bodyPr>
          <a:lstStyle/>
          <a:p>
            <a:pPr algn="ctr"/>
            <a:r>
              <a:rPr lang="ar-JO" sz="3200" b="1" dirty="0" err="1">
                <a:solidFill>
                  <a:srgbClr val="202122"/>
                </a:solidFill>
                <a:latin typeface="David" panose="020E0502060401010101" pitchFamily="34" charset="-79"/>
                <a:cs typeface="David" panose="020E0502060401010101" pitchFamily="34" charset="-79"/>
              </a:rPr>
              <a:t>البُصِّيل</a:t>
            </a:r>
            <a:endParaRPr lang="he-IL" sz="3200" b="1" dirty="0">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F84EF572-B514-565B-B6C3-5B355778B8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253531" y="2246723"/>
            <a:ext cx="4731798" cy="4071291"/>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777D1232-C89E-BAA5-D04E-29CE854BE2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780908" y="2450946"/>
            <a:ext cx="4731798" cy="3662846"/>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E9808437-6866-448E-A26D-A864B931BD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2981" y="32057"/>
            <a:ext cx="1039019" cy="688212"/>
          </a:xfrm>
          <a:prstGeom prst="rect">
            <a:avLst/>
          </a:prstGeom>
        </p:spPr>
      </p:pic>
    </p:spTree>
    <p:extLst>
      <p:ext uri="{BB962C8B-B14F-4D97-AF65-F5344CB8AC3E}">
        <p14:creationId xmlns:p14="http://schemas.microsoft.com/office/powerpoint/2010/main" val="389457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5C0B7A9-1858-B42C-11BA-FDAC9A253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8703" y="943254"/>
            <a:ext cx="7637755" cy="5728316"/>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202C3720-6D1B-9831-6B4A-5F63B552CFFE}"/>
              </a:ext>
            </a:extLst>
          </p:cNvPr>
          <p:cNvSpPr txBox="1"/>
          <p:nvPr/>
        </p:nvSpPr>
        <p:spPr>
          <a:xfrm>
            <a:off x="4919708" y="299673"/>
            <a:ext cx="2352583" cy="584775"/>
          </a:xfrm>
          <a:prstGeom prst="rect">
            <a:avLst/>
          </a:prstGeom>
          <a:noFill/>
        </p:spPr>
        <p:txBody>
          <a:bodyPr wrap="square" rtlCol="1">
            <a:spAutoFit/>
          </a:bodyPr>
          <a:lstStyle/>
          <a:p>
            <a:pPr algn="ctr"/>
            <a:r>
              <a:rPr lang="ar-JO" sz="3200" b="1" dirty="0">
                <a:latin typeface="David" panose="020E0502060401010101" pitchFamily="34" charset="-79"/>
                <a:cs typeface="David" panose="020E0502060401010101" pitchFamily="34" charset="-79"/>
              </a:rPr>
              <a:t>نرجس بحري</a:t>
            </a:r>
            <a:endParaRPr lang="he-IL" sz="3200" b="1" dirty="0">
              <a:latin typeface="David" panose="020E0502060401010101" pitchFamily="34" charset="-79"/>
              <a:cs typeface="David" panose="020E0502060401010101" pitchFamily="34" charset="-79"/>
            </a:endParaRPr>
          </a:p>
        </p:txBody>
      </p:sp>
      <p:pic>
        <p:nvPicPr>
          <p:cNvPr id="6" name="Picture 4">
            <a:extLst>
              <a:ext uri="{FF2B5EF4-FFF2-40B4-BE49-F238E27FC236}">
                <a16:creationId xmlns:a16="http://schemas.microsoft.com/office/drawing/2014/main" id="{17AB96E0-ACB7-B5E2-BCF2-5F1C0541C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06E901D7-59C7-40F2-B944-C9680A24C6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Tree>
    <p:extLst>
      <p:ext uri="{BB962C8B-B14F-4D97-AF65-F5344CB8AC3E}">
        <p14:creationId xmlns:p14="http://schemas.microsoft.com/office/powerpoint/2010/main" val="219397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2E3D-ED93-9BD8-901A-5979E0BDC2B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F399E35-FD12-91B2-F5F0-64386E7EBB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6" name="Rectangle 3">
            <a:extLst>
              <a:ext uri="{FF2B5EF4-FFF2-40B4-BE49-F238E27FC236}">
                <a16:creationId xmlns:a16="http://schemas.microsoft.com/office/drawing/2014/main" id="{57A34013-A995-CCA3-5355-3D86614232A3}"/>
              </a:ext>
            </a:extLst>
          </p:cNvPr>
          <p:cNvSpPr>
            <a:spLocks noChangeArrowheads="1"/>
          </p:cNvSpPr>
          <p:nvPr/>
        </p:nvSpPr>
        <p:spPr bwMode="auto">
          <a:xfrm rot="10800000" flipV="1">
            <a:off x="3178209" y="1587541"/>
            <a:ext cx="8558072" cy="32932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a:t>
            </a:r>
            <a:endParaRPr kumimoji="0" lang="he-IL" altLang="he-IL" sz="2800" b="0" i="0" u="none" strike="noStrike" cap="none" normalizeH="0" baseline="0" dirty="0">
              <a:ln>
                <a:noFill/>
              </a:ln>
              <a:solidFill>
                <a:schemeClr val="tx1"/>
              </a:solidFill>
              <a:effectLst/>
              <a:latin typeface="David" panose="020E0502060401010101" pitchFamily="34" charset="-79"/>
              <a:cs typeface="David" panose="020E0502060401010101" pitchFamily="34" charset="-79"/>
            </a:endParaRPr>
          </a:p>
          <a:p>
            <a:pPr marL="0" marR="0" lvl="0" indent="0" defTabSz="914400" eaLnBrk="0" fontAlgn="base" latinLnBrk="0" hangingPunct="0">
              <a:lnSpc>
                <a:spcPct val="150000"/>
              </a:lnSpc>
              <a:spcBef>
                <a:spcPct val="0"/>
              </a:spcBef>
              <a:spcAft>
                <a:spcPct val="0"/>
              </a:spcAft>
              <a:buClrTx/>
              <a:buSzTx/>
              <a:tabLst/>
            </a:pPr>
            <a:r>
              <a:rPr kumimoji="0" lang="he-IL" altLang="he-IL" sz="2800" b="1" i="0" u="none" strike="noStrike" cap="none" normalizeH="0" baseline="0" dirty="0">
                <a:ln>
                  <a:noFill/>
                </a:ln>
                <a:solidFill>
                  <a:srgbClr val="FF0000"/>
                </a:solidFill>
                <a:effectLst/>
                <a:latin typeface="David" panose="020E0502060401010101" pitchFamily="34" charset="-79"/>
                <a:cs typeface="David" panose="020E0502060401010101" pitchFamily="34" charset="-79"/>
              </a:rPr>
              <a:t> </a:t>
            </a:r>
            <a:r>
              <a:rPr kumimoji="0" lang="ar-JO" altLang="he-IL" sz="2800" b="1" i="0" u="none" strike="noStrike" cap="none" normalizeH="0" baseline="0" dirty="0">
                <a:ln>
                  <a:noFill/>
                </a:ln>
                <a:solidFill>
                  <a:srgbClr val="FF0000"/>
                </a:solidFill>
                <a:effectLst/>
                <a:latin typeface="David" panose="020E0502060401010101" pitchFamily="34" charset="-79"/>
                <a:cs typeface="David" panose="020E0502060401010101" pitchFamily="34" charset="-79"/>
              </a:rPr>
              <a:t>الأحمر</a:t>
            </a:r>
            <a:r>
              <a:rPr kumimoji="0" lang="ar-JO"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 </a:t>
            </a:r>
            <a:r>
              <a:rPr lang="ar-JO" altLang="he-IL" sz="2800" dirty="0">
                <a:solidFill>
                  <a:srgbClr val="0A0A0A"/>
                </a:solidFill>
                <a:latin typeface="David" panose="020E0502060401010101" pitchFamily="34" charset="-79"/>
                <a:cs typeface="David" panose="020E0502060401010101" pitchFamily="34" charset="-79"/>
              </a:rPr>
              <a:t>غابة </a:t>
            </a:r>
            <a:r>
              <a:rPr lang="ar-JO" altLang="he-IL" sz="2800" dirty="0" err="1">
                <a:solidFill>
                  <a:srgbClr val="0A0A0A"/>
                </a:solidFill>
                <a:latin typeface="David" panose="020E0502060401010101" pitchFamily="34" charset="-79"/>
                <a:cs typeface="David" panose="020E0502060401010101" pitchFamily="34" charset="-79"/>
              </a:rPr>
              <a:t>شوكدا</a:t>
            </a:r>
            <a:r>
              <a:rPr lang="ar-JO" altLang="he-IL" sz="2800" dirty="0">
                <a:solidFill>
                  <a:srgbClr val="0A0A0A"/>
                </a:solidFill>
                <a:latin typeface="David" panose="020E0502060401010101" pitchFamily="34" charset="-79"/>
                <a:cs typeface="David" panose="020E0502060401010101" pitchFamily="34" charset="-79"/>
              </a:rPr>
              <a:t>،</a:t>
            </a:r>
            <a:r>
              <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 </a:t>
            </a:r>
            <a:r>
              <a:rPr kumimoji="0" lang="ar-JO" altLang="he-IL" sz="2800" b="0" i="0" u="none" strike="noStrike" cap="none" normalizeH="0" baseline="0" dirty="0" err="1">
                <a:ln>
                  <a:noFill/>
                </a:ln>
                <a:solidFill>
                  <a:srgbClr val="0A0A0A"/>
                </a:solidFill>
                <a:effectLst/>
                <a:latin typeface="David" panose="020E0502060401010101" pitchFamily="34" charset="-79"/>
                <a:cs typeface="David" panose="020E0502060401010101" pitchFamily="34" charset="-79"/>
              </a:rPr>
              <a:t>بئيري</a:t>
            </a:r>
            <a:r>
              <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 </a:t>
            </a:r>
            <a:r>
              <a:rPr lang="ar-JO" altLang="he-IL" sz="2800" dirty="0">
                <a:solidFill>
                  <a:srgbClr val="0A0A0A"/>
                </a:solidFill>
                <a:latin typeface="David" panose="020E0502060401010101" pitchFamily="34" charset="-79"/>
                <a:cs typeface="David" panose="020E0502060401010101" pitchFamily="34" charset="-79"/>
              </a:rPr>
              <a:t>، بارك </a:t>
            </a:r>
            <a:r>
              <a:rPr lang="ar-JO" altLang="he-IL" sz="2800" dirty="0" err="1">
                <a:solidFill>
                  <a:srgbClr val="0A0A0A"/>
                </a:solidFill>
                <a:latin typeface="David" panose="020E0502060401010101" pitchFamily="34" charset="-79"/>
                <a:cs typeface="David" panose="020E0502060401010101" pitchFamily="34" charset="-79"/>
              </a:rPr>
              <a:t>أشكول</a:t>
            </a:r>
            <a:r>
              <a:rPr lang="ar-JO" altLang="he-IL" sz="2800" dirty="0">
                <a:solidFill>
                  <a:srgbClr val="0A0A0A"/>
                </a:solidFill>
                <a:latin typeface="David" panose="020E0502060401010101" pitchFamily="34" charset="-79"/>
                <a:cs typeface="David" panose="020E0502060401010101" pitchFamily="34" charset="-79"/>
              </a:rPr>
              <a:t>- دروم بليف</a:t>
            </a:r>
            <a:r>
              <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a:t>
            </a:r>
          </a:p>
          <a:p>
            <a:pPr marL="0" marR="0" lvl="0" indent="0" defTabSz="914400" eaLnBrk="0" fontAlgn="base" latinLnBrk="0" hangingPunct="0">
              <a:lnSpc>
                <a:spcPct val="150000"/>
              </a:lnSpc>
              <a:spcBef>
                <a:spcPct val="0"/>
              </a:spcBef>
              <a:spcAft>
                <a:spcPct val="0"/>
              </a:spcAft>
              <a:buClrTx/>
              <a:buSzTx/>
              <a:tabLst/>
            </a:pPr>
            <a:r>
              <a:rPr lang="ar-JO" altLang="he-IL" sz="2800" b="1" dirty="0">
                <a:solidFill>
                  <a:srgbClr val="FF66FF"/>
                </a:solidFill>
                <a:latin typeface="David" panose="020E0502060401010101" pitchFamily="34" charset="-79"/>
                <a:cs typeface="David" panose="020E0502060401010101" pitchFamily="34" charset="-79"/>
              </a:rPr>
              <a:t> ب</a:t>
            </a:r>
            <a:r>
              <a:rPr kumimoji="0" lang="ar-JO" altLang="he-IL" sz="2800" b="1" i="0" u="none" strike="noStrike" cap="none" normalizeH="0" baseline="0" dirty="0">
                <a:ln>
                  <a:noFill/>
                </a:ln>
                <a:solidFill>
                  <a:srgbClr val="FF66FF"/>
                </a:solidFill>
                <a:effectLst/>
                <a:latin typeface="David" panose="020E0502060401010101" pitchFamily="34" charset="-79"/>
                <a:cs typeface="David" panose="020E0502060401010101" pitchFamily="34" charset="-79"/>
              </a:rPr>
              <a:t>نفسجي</a:t>
            </a:r>
            <a:r>
              <a:rPr kumimoji="0" lang="ar-JO" altLang="he-IL" sz="2800" b="1" i="0" u="none" strike="noStrike" cap="none" normalizeH="0" baseline="0" dirty="0">
                <a:ln>
                  <a:noFill/>
                </a:ln>
                <a:solidFill>
                  <a:srgbClr val="0A0A0A"/>
                </a:solidFill>
                <a:effectLst/>
                <a:latin typeface="David" panose="020E0502060401010101" pitchFamily="34" charset="-79"/>
                <a:cs typeface="David" panose="020E0502060401010101" pitchFamily="34" charset="-79"/>
              </a:rPr>
              <a:t>:</a:t>
            </a:r>
            <a:r>
              <a:rPr lang="he-IL" altLang="he-IL" sz="2800" b="1" dirty="0">
                <a:solidFill>
                  <a:srgbClr val="0A0A0A"/>
                </a:solidFill>
                <a:latin typeface="David" panose="020E0502060401010101" pitchFamily="34" charset="-79"/>
                <a:cs typeface="David" panose="020E0502060401010101" pitchFamily="34" charset="-79"/>
              </a:rPr>
              <a:t> </a:t>
            </a:r>
            <a:r>
              <a:rPr lang="ar-JO" altLang="he-IL" sz="2800" dirty="0">
                <a:solidFill>
                  <a:srgbClr val="0A0A0A"/>
                </a:solidFill>
                <a:latin typeface="David" panose="020E0502060401010101" pitchFamily="34" charset="-79"/>
                <a:cs typeface="David" panose="020E0502060401010101" pitchFamily="34" charset="-79"/>
              </a:rPr>
              <a:t>غابة رأس العين، تل الترمس ( قطرة)، الوني آبا (ترمس)</a:t>
            </a:r>
            <a:r>
              <a:rPr lang="ar-JO" altLang="he-IL" sz="2800" b="1" dirty="0">
                <a:solidFill>
                  <a:srgbClr val="0A0A0A"/>
                </a:solidFill>
                <a:latin typeface="David" panose="020E0502060401010101" pitchFamily="34" charset="-79"/>
                <a:cs typeface="David" panose="020E0502060401010101" pitchFamily="34" charset="-79"/>
              </a:rPr>
              <a:t>.</a:t>
            </a:r>
            <a:endPar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endParaRPr>
          </a:p>
          <a:p>
            <a:pPr marL="0" marR="0" lvl="0" indent="0" defTabSz="914400" eaLnBrk="0" fontAlgn="base" latinLnBrk="0" hangingPunct="0">
              <a:lnSpc>
                <a:spcPct val="150000"/>
              </a:lnSpc>
              <a:spcBef>
                <a:spcPct val="0"/>
              </a:spcBef>
              <a:spcAft>
                <a:spcPct val="0"/>
              </a:spcAft>
              <a:buClrTx/>
              <a:buSzTx/>
              <a:tabLst/>
            </a:pPr>
            <a:r>
              <a:rPr kumimoji="0" lang="ar-JO" altLang="he-IL" sz="2800" b="1" i="0" u="none" strike="noStrike" cap="none" normalizeH="0" baseline="0" dirty="0">
                <a:ln>
                  <a:noFill/>
                </a:ln>
                <a:solidFill>
                  <a:srgbClr val="FFC000"/>
                </a:solidFill>
                <a:effectLst/>
                <a:latin typeface="David" panose="020E0502060401010101" pitchFamily="34" charset="-79"/>
                <a:cs typeface="David" panose="020E0502060401010101" pitchFamily="34" charset="-79"/>
              </a:rPr>
              <a:t>أصفر ومتنوِّع</a:t>
            </a:r>
            <a:r>
              <a:rPr kumimoji="0" lang="he-IL" altLang="he-IL" sz="2800" b="1" i="0" u="none" strike="noStrike" cap="none" normalizeH="0" baseline="0" dirty="0">
                <a:ln>
                  <a:noFill/>
                </a:ln>
                <a:solidFill>
                  <a:srgbClr val="FFC000"/>
                </a:solidFill>
                <a:effectLst/>
                <a:latin typeface="David" panose="020E0502060401010101" pitchFamily="34" charset="-79"/>
                <a:cs typeface="David" panose="020E0502060401010101" pitchFamily="34" charset="-79"/>
              </a:rPr>
              <a:t> </a:t>
            </a:r>
            <a:r>
              <a:rPr kumimoji="0" lang="he-IL" altLang="he-IL" sz="2800" i="0" u="none" strike="noStrike" cap="none" normalizeH="0" baseline="0" dirty="0">
                <a:ln>
                  <a:noFill/>
                </a:ln>
                <a:solidFill>
                  <a:srgbClr val="0A0A0A"/>
                </a:solidFill>
                <a:effectLst/>
                <a:latin typeface="David" panose="020E0502060401010101" pitchFamily="34" charset="-79"/>
                <a:cs typeface="David" panose="020E0502060401010101" pitchFamily="34" charset="-79"/>
              </a:rPr>
              <a:t>: </a:t>
            </a:r>
            <a:r>
              <a:rPr kumimoji="0" lang="ar-JO" altLang="he-IL" sz="2800" i="0" u="none" strike="noStrike" cap="none" normalizeH="0" baseline="0" dirty="0">
                <a:ln>
                  <a:noFill/>
                </a:ln>
                <a:solidFill>
                  <a:srgbClr val="0A0A0A"/>
                </a:solidFill>
                <a:effectLst/>
                <a:latin typeface="David" panose="020E0502060401010101" pitchFamily="34" charset="-79"/>
                <a:cs typeface="David" panose="020E0502060401010101" pitchFamily="34" charset="-79"/>
              </a:rPr>
              <a:t>الجليل، </a:t>
            </a:r>
            <a:r>
              <a:rPr lang="ar-JO" altLang="he-IL" sz="2800" dirty="0">
                <a:solidFill>
                  <a:srgbClr val="0A0A0A"/>
                </a:solidFill>
                <a:latin typeface="David" panose="020E0502060401010101" pitchFamily="34" charset="-79"/>
                <a:cs typeface="David" panose="020E0502060401010101" pitchFamily="34" charset="-79"/>
              </a:rPr>
              <a:t>جبال النقب (بعد سقوط كميات جيدة </a:t>
            </a:r>
          </a:p>
          <a:p>
            <a:pPr marL="0" marR="0" lvl="0" indent="0" defTabSz="914400" eaLnBrk="0" fontAlgn="base" latinLnBrk="0" hangingPunct="0">
              <a:lnSpc>
                <a:spcPct val="150000"/>
              </a:lnSpc>
              <a:spcBef>
                <a:spcPct val="0"/>
              </a:spcBef>
              <a:spcAft>
                <a:spcPct val="0"/>
              </a:spcAft>
              <a:buClrTx/>
              <a:buSzTx/>
              <a:tabLst/>
            </a:pPr>
            <a:r>
              <a:rPr lang="ar-JO" altLang="he-IL" sz="2800" dirty="0">
                <a:solidFill>
                  <a:srgbClr val="0A0A0A"/>
                </a:solidFill>
                <a:latin typeface="David" panose="020E0502060401010101" pitchFamily="34" charset="-79"/>
                <a:cs typeface="David" panose="020E0502060401010101" pitchFamily="34" charset="-79"/>
              </a:rPr>
              <a:t>من الأمطار)</a:t>
            </a:r>
            <a:r>
              <a:rPr kumimoji="0" lang="he-IL" altLang="he-IL" sz="2800" b="0" i="0" u="none" strike="noStrike" cap="none" normalizeH="0" baseline="0" dirty="0">
                <a:ln>
                  <a:noFill/>
                </a:ln>
                <a:solidFill>
                  <a:srgbClr val="0A0A0A"/>
                </a:solidFill>
                <a:effectLst/>
                <a:latin typeface="David" panose="020E0502060401010101" pitchFamily="34" charset="-79"/>
                <a:cs typeface="David" panose="020E0502060401010101" pitchFamily="34" charset="-79"/>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tx1"/>
              </a:solidFill>
              <a:effectLst/>
              <a:latin typeface="Arial" panose="020B0604020202020204" pitchFamily="34" charset="0"/>
            </a:endParaRPr>
          </a:p>
        </p:txBody>
      </p:sp>
      <p:sp>
        <p:nvSpPr>
          <p:cNvPr id="8" name="תיבת טקסט 7">
            <a:extLst>
              <a:ext uri="{FF2B5EF4-FFF2-40B4-BE49-F238E27FC236}">
                <a16:creationId xmlns:a16="http://schemas.microsoft.com/office/drawing/2014/main" id="{590DBBE0-7DC7-9AC4-EC6D-6C89392BE4AE}"/>
              </a:ext>
            </a:extLst>
          </p:cNvPr>
          <p:cNvSpPr txBox="1"/>
          <p:nvPr/>
        </p:nvSpPr>
        <p:spPr>
          <a:xfrm>
            <a:off x="3338004" y="1227027"/>
            <a:ext cx="6094520" cy="584775"/>
          </a:xfrm>
          <a:prstGeom prst="rect">
            <a:avLst/>
          </a:prstGeom>
          <a:noFill/>
        </p:spPr>
        <p:txBody>
          <a:bodyPr wrap="square">
            <a:spAutoFit/>
          </a:bodyPr>
          <a:lstStyle/>
          <a:p>
            <a:r>
              <a:rPr lang="ar-JO" altLang="he-IL"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مواقع الإزهار البارزة حسب الألوان</a:t>
            </a:r>
            <a:r>
              <a:rPr lang="he-IL" altLang="he-IL"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 </a:t>
            </a:r>
            <a:endParaRPr lang="he-IL"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endParaRPr>
          </a:p>
        </p:txBody>
      </p:sp>
      <p:sp>
        <p:nvSpPr>
          <p:cNvPr id="9" name="תיבת טקסט 8">
            <a:extLst>
              <a:ext uri="{FF2B5EF4-FFF2-40B4-BE49-F238E27FC236}">
                <a16:creationId xmlns:a16="http://schemas.microsoft.com/office/drawing/2014/main" id="{2982E2B7-67FE-D24B-A775-E11A11DF27F7}"/>
              </a:ext>
            </a:extLst>
          </p:cNvPr>
          <p:cNvSpPr txBox="1"/>
          <p:nvPr/>
        </p:nvSpPr>
        <p:spPr>
          <a:xfrm>
            <a:off x="3608857" y="5945816"/>
            <a:ext cx="7696775" cy="461665"/>
          </a:xfrm>
          <a:prstGeom prst="rect">
            <a:avLst/>
          </a:prstGeom>
          <a:noFill/>
        </p:spPr>
        <p:txBody>
          <a:bodyPr wrap="square" rtlCol="1">
            <a:spAutoFit/>
          </a:bodyPr>
          <a:lstStyle/>
          <a:p>
            <a:r>
              <a:rPr lang="ar-JO" sz="2400" dirty="0">
                <a:solidFill>
                  <a:srgbClr val="C00000"/>
                </a:solidFill>
                <a:latin typeface="David" panose="020E0502060401010101" pitchFamily="34" charset="-79"/>
                <a:cs typeface="David" panose="020E0502060401010101" pitchFamily="34" charset="-79"/>
              </a:rPr>
              <a:t>أدخلوا الى الرابط </a:t>
            </a:r>
            <a:r>
              <a:rPr lang="ar-JO" sz="2400" dirty="0">
                <a:solidFill>
                  <a:srgbClr val="C00000"/>
                </a:solidFill>
                <a:latin typeface="David" panose="020E0502060401010101" pitchFamily="34" charset="-79"/>
                <a:cs typeface="David" panose="020E0502060401010101" pitchFamily="34" charset="-79"/>
                <a:hlinkClick r:id="rId3"/>
              </a:rPr>
              <a:t>التالي</a:t>
            </a:r>
            <a:r>
              <a:rPr lang="ar-JO" sz="2400" dirty="0">
                <a:solidFill>
                  <a:srgbClr val="C00000"/>
                </a:solidFill>
                <a:latin typeface="David" panose="020E0502060401010101" pitchFamily="34" charset="-79"/>
                <a:cs typeface="David" panose="020E0502060401010101" pitchFamily="34" charset="-79"/>
              </a:rPr>
              <a:t> وتعرفوا على مواقع الإزهار</a:t>
            </a:r>
            <a:endParaRPr lang="he-IL" sz="2400" dirty="0">
              <a:solidFill>
                <a:srgbClr val="C00000"/>
              </a:solidFill>
              <a:latin typeface="David" panose="020E0502060401010101" pitchFamily="34" charset="-79"/>
              <a:cs typeface="David" panose="020E0502060401010101" pitchFamily="34" charset="-79"/>
            </a:endParaRPr>
          </a:p>
        </p:txBody>
      </p:sp>
      <p:pic>
        <p:nvPicPr>
          <p:cNvPr id="1029" name="Picture 5" descr="undefined">
            <a:extLst>
              <a:ext uri="{FF2B5EF4-FFF2-40B4-BE49-F238E27FC236}">
                <a16:creationId xmlns:a16="http://schemas.microsoft.com/office/drawing/2014/main" id="{384576DC-C250-2145-D612-9BD049BAFC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380709"/>
            <a:ext cx="3796993" cy="3227033"/>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7A6E0FFD-F44B-63A2-0C50-B0A4FFA73931}"/>
              </a:ext>
            </a:extLst>
          </p:cNvPr>
          <p:cNvSpPr txBox="1"/>
          <p:nvPr/>
        </p:nvSpPr>
        <p:spPr>
          <a:xfrm>
            <a:off x="1172725" y="5607742"/>
            <a:ext cx="2715695" cy="461665"/>
          </a:xfrm>
          <a:prstGeom prst="rect">
            <a:avLst/>
          </a:prstGeom>
          <a:noFill/>
        </p:spPr>
        <p:txBody>
          <a:bodyPr wrap="square">
            <a:spAutoFit/>
          </a:bodyPr>
          <a:lstStyle/>
          <a:p>
            <a:r>
              <a:rPr lang="en-US" sz="1200" b="0" i="0" u="none" strike="noStrike" dirty="0" err="1">
                <a:solidFill>
                  <a:srgbClr val="3366CC"/>
                </a:solidFill>
                <a:effectLst/>
                <a:latin typeface="Arial" panose="020B0604020202020204" pitchFamily="34" charset="0"/>
                <a:hlinkClick r:id="rId5" tooltip="User:MathKnight"/>
              </a:rPr>
              <a:t>MathKnight</a:t>
            </a:r>
            <a:r>
              <a:rPr lang="en-US" sz="1200" b="0" i="0" dirty="0">
                <a:solidFill>
                  <a:srgbClr val="54595D"/>
                </a:solidFill>
                <a:effectLst/>
                <a:latin typeface="Arial" panose="020B0604020202020204" pitchFamily="34" charset="0"/>
              </a:rPr>
              <a:t> - </a:t>
            </a:r>
            <a:r>
              <a:rPr lang="ar-JO" sz="1200" b="0" i="0" dirty="0">
                <a:solidFill>
                  <a:srgbClr val="54595D"/>
                </a:solidFill>
                <a:effectLst/>
                <a:latin typeface="Arial" panose="020B0604020202020204" pitchFamily="34" charset="0"/>
              </a:rPr>
              <a:t>من الويكيبيديا   </a:t>
            </a:r>
            <a:endParaRPr lang="en-US" sz="1200" b="0" i="0" dirty="0">
              <a:solidFill>
                <a:srgbClr val="54595D"/>
              </a:solidFill>
              <a:effectLst/>
              <a:latin typeface="Arial" panose="020B0604020202020204" pitchFamily="34" charset="0"/>
            </a:endParaRPr>
          </a:p>
          <a:p>
            <a:r>
              <a:rPr lang="en-US" sz="1200" b="0" i="0" dirty="0">
                <a:solidFill>
                  <a:srgbClr val="54595D"/>
                </a:solidFill>
                <a:effectLst/>
                <a:latin typeface="Arial" panose="020B0604020202020204" pitchFamily="34" charset="0"/>
              </a:rPr>
              <a:t> </a:t>
            </a:r>
            <a:endParaRPr lang="he-IL" dirty="0"/>
          </a:p>
        </p:txBody>
      </p:sp>
      <p:pic>
        <p:nvPicPr>
          <p:cNvPr id="10" name="תמונה 9">
            <a:extLst>
              <a:ext uri="{FF2B5EF4-FFF2-40B4-BE49-F238E27FC236}">
                <a16:creationId xmlns:a16="http://schemas.microsoft.com/office/drawing/2014/main" id="{660477D4-B32B-4B50-B3D6-BF1982DE92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65686" y="0"/>
            <a:ext cx="1039019" cy="688212"/>
          </a:xfrm>
          <a:prstGeom prst="rect">
            <a:avLst/>
          </a:prstGeom>
        </p:spPr>
      </p:pic>
    </p:spTree>
    <p:extLst>
      <p:ext uri="{BB962C8B-B14F-4D97-AF65-F5344CB8AC3E}">
        <p14:creationId xmlns:p14="http://schemas.microsoft.com/office/powerpoint/2010/main" val="183818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CD48-2E27-A703-AE7A-CB39EB0CCC22}"/>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C6E00A4D-A962-4E66-11D4-1CAF34F0A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4" name="תיבת טקסט 3">
            <a:extLst>
              <a:ext uri="{FF2B5EF4-FFF2-40B4-BE49-F238E27FC236}">
                <a16:creationId xmlns:a16="http://schemas.microsoft.com/office/drawing/2014/main" id="{A015C6CB-F148-62CB-5B87-9B884D98D2D2}"/>
              </a:ext>
            </a:extLst>
          </p:cNvPr>
          <p:cNvSpPr txBox="1"/>
          <p:nvPr/>
        </p:nvSpPr>
        <p:spPr>
          <a:xfrm>
            <a:off x="5481780" y="598768"/>
            <a:ext cx="2355273" cy="584775"/>
          </a:xfrm>
          <a:prstGeom prst="rect">
            <a:avLst/>
          </a:prstGeom>
          <a:noFill/>
        </p:spPr>
        <p:txBody>
          <a:bodyPr wrap="square" rtlCol="1">
            <a:spAutoFit/>
          </a:bodyPr>
          <a:lstStyle/>
          <a:p>
            <a:r>
              <a:rPr lang="ar-JO"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rPr>
              <a:t>مهمات</a:t>
            </a:r>
            <a:endParaRPr lang="he-IL" sz="3200" b="1" kern="100" dirty="0">
              <a:solidFill>
                <a:srgbClr val="C00000"/>
              </a:solidFill>
              <a:latin typeface="Calibri" panose="020F0502020204030204" pitchFamily="34" charset="0"/>
              <a:ea typeface="Calibri" panose="020F0502020204030204" pitchFamily="34" charset="0"/>
              <a:cs typeface="David" panose="020E0502060401010101" pitchFamily="34" charset="-79"/>
            </a:endParaRPr>
          </a:p>
        </p:txBody>
      </p:sp>
      <p:pic>
        <p:nvPicPr>
          <p:cNvPr id="13" name="תמונה 12">
            <a:extLst>
              <a:ext uri="{FF2B5EF4-FFF2-40B4-BE49-F238E27FC236}">
                <a16:creationId xmlns:a16="http://schemas.microsoft.com/office/drawing/2014/main" id="{C2E6AA31-1812-8300-4034-8868C4350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3897745"/>
            <a:ext cx="4125854" cy="2849418"/>
          </a:xfrm>
          <a:prstGeom prst="rect">
            <a:avLst/>
          </a:prstGeom>
        </p:spPr>
      </p:pic>
      <p:sp>
        <p:nvSpPr>
          <p:cNvPr id="15" name="תיבת טקסט 14">
            <a:extLst>
              <a:ext uri="{FF2B5EF4-FFF2-40B4-BE49-F238E27FC236}">
                <a16:creationId xmlns:a16="http://schemas.microsoft.com/office/drawing/2014/main" id="{226C2B1F-9A10-B5E3-F47A-4E6C95F38EA8}"/>
              </a:ext>
            </a:extLst>
          </p:cNvPr>
          <p:cNvSpPr txBox="1"/>
          <p:nvPr/>
        </p:nvSpPr>
        <p:spPr>
          <a:xfrm>
            <a:off x="1431905" y="6488668"/>
            <a:ext cx="2272683" cy="369332"/>
          </a:xfrm>
          <a:prstGeom prst="rect">
            <a:avLst/>
          </a:prstGeom>
          <a:noFill/>
        </p:spPr>
        <p:txBody>
          <a:bodyPr wrap="square" rtlCol="1">
            <a:spAutoFit/>
          </a:bodyPr>
          <a:lstStyle/>
          <a:p>
            <a:r>
              <a:rPr lang="he-IL" dirty="0"/>
              <a:t> </a:t>
            </a:r>
            <a:r>
              <a:rPr lang="ar-JO" dirty="0"/>
              <a:t>من </a:t>
            </a:r>
            <a:r>
              <a:rPr lang="en-US" dirty="0" err="1"/>
              <a:t>fixabay</a:t>
            </a:r>
            <a:endParaRPr lang="he-IL" dirty="0"/>
          </a:p>
        </p:txBody>
      </p:sp>
      <p:pic>
        <p:nvPicPr>
          <p:cNvPr id="10" name="תמונה 9">
            <a:extLst>
              <a:ext uri="{FF2B5EF4-FFF2-40B4-BE49-F238E27FC236}">
                <a16:creationId xmlns:a16="http://schemas.microsoft.com/office/drawing/2014/main" id="{DC69AB89-59FE-44F6-9283-6066FBE753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4751" y="0"/>
            <a:ext cx="1039019" cy="688212"/>
          </a:xfrm>
          <a:prstGeom prst="rect">
            <a:avLst/>
          </a:prstGeom>
        </p:spPr>
      </p:pic>
      <p:sp>
        <p:nvSpPr>
          <p:cNvPr id="2" name="תיבת טקסט 1">
            <a:extLst>
              <a:ext uri="{FF2B5EF4-FFF2-40B4-BE49-F238E27FC236}">
                <a16:creationId xmlns:a16="http://schemas.microsoft.com/office/drawing/2014/main" id="{1C44901A-BC32-4FB4-87C9-9FA99209B7F8}"/>
              </a:ext>
            </a:extLst>
          </p:cNvPr>
          <p:cNvSpPr txBox="1"/>
          <p:nvPr/>
        </p:nvSpPr>
        <p:spPr>
          <a:xfrm>
            <a:off x="4473677" y="1397675"/>
            <a:ext cx="5356123" cy="4124206"/>
          </a:xfrm>
          <a:prstGeom prst="rect">
            <a:avLst/>
          </a:prstGeom>
          <a:noFill/>
        </p:spPr>
        <p:txBody>
          <a:bodyPr wrap="square" rtlCol="1">
            <a:spAutoFit/>
          </a:bodyPr>
          <a:lstStyle/>
          <a:p>
            <a:r>
              <a:rPr lang="ar-JO" sz="2000" b="1" dirty="0"/>
              <a:t>القسم أ: ملاءمة بين المُلَقِّح ولون الزهرة الملائمة له</a:t>
            </a:r>
          </a:p>
          <a:p>
            <a:endParaRPr lang="ar-JO" sz="2000" b="1" dirty="0"/>
          </a:p>
          <a:p>
            <a:pPr marL="342900" indent="-342900">
              <a:buAutoNum type="arabicPeriod"/>
            </a:pPr>
            <a:r>
              <a:rPr lang="ar-JO" sz="2400" dirty="0"/>
              <a:t>مدُّوا خطًَّا بين المُلَقِّح ولون الزهرة الملائم له:</a:t>
            </a:r>
          </a:p>
          <a:p>
            <a:pPr marL="342900" indent="-342900">
              <a:buAutoNum type="arabicPeriod"/>
            </a:pPr>
            <a:endParaRPr lang="ar-JO" dirty="0"/>
          </a:p>
          <a:p>
            <a:r>
              <a:rPr lang="ar-JO" sz="2000" dirty="0"/>
              <a:t>    </a:t>
            </a:r>
            <a:r>
              <a:rPr lang="ar-JO" sz="2000" b="1" u="sng" dirty="0"/>
              <a:t>المُلَقِّح</a:t>
            </a:r>
            <a:r>
              <a:rPr lang="ar-JO" sz="2000" b="1" dirty="0"/>
              <a:t>                                     </a:t>
            </a:r>
            <a:r>
              <a:rPr lang="ar-JO" sz="2000" b="1" u="sng" dirty="0"/>
              <a:t>لون الأزهار</a:t>
            </a:r>
          </a:p>
          <a:p>
            <a:endParaRPr lang="ar-JO" sz="2000" b="1" u="sng" dirty="0"/>
          </a:p>
          <a:p>
            <a:r>
              <a:rPr lang="ar-JO" sz="2000" b="1" dirty="0"/>
              <a:t>    أ. نَحل                                     1. أحمر</a:t>
            </a:r>
          </a:p>
          <a:p>
            <a:r>
              <a:rPr lang="ar-JO" sz="2000" b="1" dirty="0"/>
              <a:t>    ب. عصافير                               2. أصفر</a:t>
            </a:r>
          </a:p>
          <a:p>
            <a:r>
              <a:rPr lang="ar-JO" sz="2000" b="1" dirty="0"/>
              <a:t>    ج. ذباب                                   3. بنفسجي\ أزرق</a:t>
            </a:r>
          </a:p>
          <a:p>
            <a:r>
              <a:rPr lang="ar-JO" sz="2000" b="1" dirty="0"/>
              <a:t>    د. خنافس                                 4. زهري\ أزرق</a:t>
            </a:r>
          </a:p>
          <a:p>
            <a:r>
              <a:rPr lang="ar-JO" sz="2000" b="1" dirty="0"/>
              <a:t>    ه. فراش                                  5. أبيض</a:t>
            </a:r>
          </a:p>
          <a:p>
            <a:endParaRPr lang="ar-JO" sz="2000" b="1" dirty="0"/>
          </a:p>
          <a:p>
            <a:r>
              <a:rPr lang="ar-JO" sz="2000" b="1" dirty="0"/>
              <a:t>2. لماذا لا ينجذب النَّحل للنباتات ذات الأزهار الحمراء</a:t>
            </a:r>
            <a:endParaRPr lang="he-IL" sz="2000" b="1" dirty="0"/>
          </a:p>
        </p:txBody>
      </p:sp>
    </p:spTree>
    <p:extLst>
      <p:ext uri="{BB962C8B-B14F-4D97-AF65-F5344CB8AC3E}">
        <p14:creationId xmlns:p14="http://schemas.microsoft.com/office/powerpoint/2010/main" val="258017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86814E83-36CD-1C79-F02F-7377BF7ED67E}"/>
              </a:ext>
            </a:extLst>
          </p:cNvPr>
          <p:cNvSpPr txBox="1"/>
          <p:nvPr/>
        </p:nvSpPr>
        <p:spPr>
          <a:xfrm>
            <a:off x="2321188" y="1582186"/>
            <a:ext cx="9331075" cy="5262979"/>
          </a:xfrm>
          <a:prstGeom prst="rect">
            <a:avLst/>
          </a:prstGeom>
          <a:noFill/>
        </p:spPr>
        <p:txBody>
          <a:bodyPr wrap="square">
            <a:spAutoFit/>
          </a:bodyPr>
          <a:lstStyle/>
          <a:p>
            <a:r>
              <a:rPr lang="ar-JO" sz="2400" dirty="0">
                <a:latin typeface="David" panose="020E0502060401010101" pitchFamily="34" charset="-79"/>
                <a:cs typeface="David" panose="020E0502060401010101" pitchFamily="34" charset="-79"/>
              </a:rPr>
              <a:t>هذه العارضة تتحدّث عن موجات الإزهار في إسرائيل والعلاقة بين المُلَقِّحات وألوان الإزهار .</a:t>
            </a:r>
            <a:endParaRPr lang="he-IL" sz="2400" dirty="0">
              <a:latin typeface="David" panose="020E0502060401010101" pitchFamily="34" charset="-79"/>
              <a:cs typeface="David" panose="020E0502060401010101" pitchFamily="34" charset="-79"/>
            </a:endParaRPr>
          </a:p>
          <a:p>
            <a:r>
              <a:rPr lang="ar-JO" sz="2400" b="1" dirty="0">
                <a:solidFill>
                  <a:srgbClr val="FF0000"/>
                </a:solidFill>
                <a:latin typeface="David" panose="020E0502060401010101" pitchFamily="34" charset="-79"/>
                <a:cs typeface="David" panose="020E0502060401010101" pitchFamily="34" charset="-79"/>
              </a:rPr>
              <a:t>اليكم بعض الاقتراحات لفعاليات</a:t>
            </a:r>
          </a:p>
          <a:p>
            <a:endParaRPr lang="he-IL" sz="2400" b="1" dirty="0">
              <a:latin typeface="David" panose="020E0502060401010101" pitchFamily="34" charset="-79"/>
              <a:cs typeface="David" panose="020E0502060401010101" pitchFamily="34" charset="-79"/>
            </a:endParaRPr>
          </a:p>
          <a:p>
            <a:r>
              <a:rPr kumimoji="0" lang="ar-JO"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اقتراح</a:t>
            </a:r>
            <a:r>
              <a:rPr lang="he-IL" sz="2400" b="1" dirty="0">
                <a:latin typeface="David" panose="020E0502060401010101" pitchFamily="34" charset="-79"/>
                <a:cs typeface="David" panose="020E0502060401010101" pitchFamily="34" charset="-79"/>
              </a:rPr>
              <a:t> 1: </a:t>
            </a:r>
            <a:r>
              <a:rPr lang="ar-JO" sz="2400" b="1" dirty="0" err="1">
                <a:latin typeface="David" panose="020E0502060401010101" pitchFamily="34" charset="-79"/>
                <a:cs typeface="David" panose="020E0502060401010101" pitchFamily="34" charset="-79"/>
              </a:rPr>
              <a:t>جكْسُو</a:t>
            </a:r>
            <a:endParaRPr lang="he-IL" sz="24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ar-JO" sz="2400" dirty="0">
                <a:solidFill>
                  <a:srgbClr val="222222"/>
                </a:solidFill>
                <a:latin typeface="David" panose="020E0502060401010101" pitchFamily="34" charset="-79"/>
                <a:cs typeface="David" panose="020E0502060401010101" pitchFamily="34" charset="-79"/>
              </a:rPr>
              <a:t>نُقَسِّم الطُّلاب الى مجموعات </a:t>
            </a:r>
            <a:endParaRPr lang="he-IL" sz="2400" dirty="0">
              <a:solidFill>
                <a:srgbClr val="222222"/>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ar-JO" sz="2400" b="1" dirty="0">
                <a:latin typeface="David" panose="020E0502060401010101" pitchFamily="34" charset="-79"/>
                <a:cs typeface="David" panose="020E0502060401010101" pitchFamily="34" charset="-79"/>
              </a:rPr>
              <a:t>مرحلة أ</a:t>
            </a:r>
            <a:r>
              <a:rPr lang="he-IL"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تعلُّم الخبراء </a:t>
            </a:r>
            <a:r>
              <a:rPr lang="he-IL"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كل مجموعة تتعلَّم عن مجموعة ألوان واحدة.</a:t>
            </a:r>
          </a:p>
          <a:p>
            <a:pPr marL="285750" indent="-285750">
              <a:buFont typeface="Arial" panose="020B0604020202020204" pitchFamily="34" charset="0"/>
              <a:buChar char="•"/>
            </a:pPr>
            <a:endParaRPr lang="he-IL" sz="24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ar-JO" sz="2400" b="1" dirty="0">
                <a:latin typeface="David" panose="020E0502060401010101" pitchFamily="34" charset="-79"/>
                <a:cs typeface="David" panose="020E0502060401010101" pitchFamily="34" charset="-79"/>
              </a:rPr>
              <a:t>مرحلة ب</a:t>
            </a:r>
            <a:r>
              <a:rPr lang="he-IL"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تعلُّم الأقران</a:t>
            </a:r>
            <a:r>
              <a:rPr lang="he-IL"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نُنَظِّم مجموعات جديدة بحيث أنَّ</a:t>
            </a:r>
            <a:endParaRPr lang="en-US" sz="2400" dirty="0">
              <a:latin typeface="David" panose="020E0502060401010101" pitchFamily="34" charset="-79"/>
              <a:cs typeface="David" panose="020E0502060401010101" pitchFamily="34" charset="-79"/>
            </a:endParaRPr>
          </a:p>
          <a:p>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في كل مجموعة يشترك مُمَثِّل واحد عن كل مجموعة من المرحلة أ</a:t>
            </a:r>
            <a:r>
              <a:rPr lang="he-IL" sz="2400" dirty="0">
                <a:latin typeface="David" panose="020E0502060401010101" pitchFamily="34" charset="-79"/>
                <a:cs typeface="David" panose="020E0502060401010101" pitchFamily="34" charset="-79"/>
              </a:rPr>
              <a:t>. </a:t>
            </a:r>
            <a:endParaRPr lang="en-US" sz="2400" dirty="0">
              <a:latin typeface="David" panose="020E0502060401010101" pitchFamily="34" charset="-79"/>
              <a:cs typeface="David" panose="020E0502060401010101" pitchFamily="34" charset="-79"/>
            </a:endParaRPr>
          </a:p>
          <a:p>
            <a:r>
              <a:rPr lang="en-US" sz="2400" dirty="0">
                <a:latin typeface="David" panose="020E0502060401010101" pitchFamily="34" charset="-79"/>
                <a:cs typeface="David" panose="020E0502060401010101" pitchFamily="34" charset="-79"/>
              </a:rPr>
              <a:t> </a:t>
            </a:r>
            <a:r>
              <a:rPr lang="ar-JO" sz="2400" dirty="0">
                <a:latin typeface="David" panose="020E0502060401010101" pitchFamily="34" charset="-79"/>
                <a:cs typeface="David" panose="020E0502060401010101" pitchFamily="34" charset="-79"/>
              </a:rPr>
              <a:t>  كل ممثِّل يعرض أمام المجموعة الجديدة معلومات عن اللون الذي تعلَّم عنه</a:t>
            </a:r>
            <a:r>
              <a:rPr lang="he-IL" sz="2400" dirty="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ar-JO" sz="2400" b="1" dirty="0">
                <a:latin typeface="David" panose="020E0502060401010101" pitchFamily="34" charset="-79"/>
                <a:cs typeface="David" panose="020E0502060401010101" pitchFamily="34" charset="-79"/>
              </a:rPr>
              <a:t>مرحلة ج</a:t>
            </a:r>
            <a:r>
              <a:rPr lang="he-IL" sz="2400" dirty="0">
                <a:latin typeface="David" panose="020E0502060401010101" pitchFamily="34" charset="-79"/>
                <a:cs typeface="David" panose="020E0502060401010101" pitchFamily="34" charset="-79"/>
              </a:rPr>
              <a:t>:</a:t>
            </a:r>
            <a:r>
              <a:rPr lang="ar-JO" sz="2400" dirty="0">
                <a:latin typeface="David" panose="020E0502060401010101" pitchFamily="34" charset="-79"/>
                <a:cs typeface="David" panose="020E0502060401010101" pitchFamily="34" charset="-79"/>
              </a:rPr>
              <a:t> نرجع الى </a:t>
            </a:r>
            <a:r>
              <a:rPr lang="ar-JO" sz="2400">
                <a:latin typeface="David" panose="020E0502060401010101" pitchFamily="34" charset="-79"/>
                <a:cs typeface="David" panose="020E0502060401010101" pitchFamily="34" charset="-79"/>
              </a:rPr>
              <a:t>الصَّف الكامل </a:t>
            </a:r>
            <a:r>
              <a:rPr lang="ar-JO" sz="2400" dirty="0">
                <a:latin typeface="David" panose="020E0502060401010101" pitchFamily="34" charset="-79"/>
                <a:cs typeface="David" panose="020E0502060401010101" pitchFamily="34" charset="-79"/>
              </a:rPr>
              <a:t>ونُلَخِّص الملاءمة بين لون الزهرة ونوع المُلَقِّح، كذلك العلاقة التبادلية بين المُلَقِّح والزهرة (للمُلقِّح-غذاء، للنبتة- تكاثُر)</a:t>
            </a:r>
            <a:endParaRPr lang="he-IL" sz="2400" dirty="0">
              <a:latin typeface="David" panose="020E0502060401010101" pitchFamily="34" charset="-79"/>
              <a:cs typeface="David" panose="020E0502060401010101" pitchFamily="34" charset="-79"/>
            </a:endParaRPr>
          </a:p>
          <a:p>
            <a:pPr>
              <a:buNone/>
            </a:pPr>
            <a:r>
              <a:rPr lang="he-IL" sz="2400" b="1" dirty="0">
                <a:latin typeface="David" panose="020E0502060401010101" pitchFamily="34" charset="-79"/>
                <a:cs typeface="David" panose="020E0502060401010101" pitchFamily="34" charset="-79"/>
              </a:rPr>
              <a:t> </a:t>
            </a:r>
            <a:endParaRPr lang="he-IL" sz="2400" dirty="0">
              <a:latin typeface="David" panose="020E0502060401010101" pitchFamily="34" charset="-79"/>
              <a:cs typeface="David" panose="020E0502060401010101" pitchFamily="34" charset="-79"/>
            </a:endParaRPr>
          </a:p>
        </p:txBody>
      </p:sp>
      <p:sp>
        <p:nvSpPr>
          <p:cNvPr id="6" name="תיבת טקסט 5">
            <a:extLst>
              <a:ext uri="{FF2B5EF4-FFF2-40B4-BE49-F238E27FC236}">
                <a16:creationId xmlns:a16="http://schemas.microsoft.com/office/drawing/2014/main" id="{FDF59115-EE1C-A4A6-CE42-88588A9A30EE}"/>
              </a:ext>
            </a:extLst>
          </p:cNvPr>
          <p:cNvSpPr txBox="1"/>
          <p:nvPr/>
        </p:nvSpPr>
        <p:spPr>
          <a:xfrm>
            <a:off x="6986725" y="997411"/>
            <a:ext cx="4648804" cy="584775"/>
          </a:xfrm>
          <a:prstGeom prst="rect">
            <a:avLst/>
          </a:prstGeom>
          <a:noFill/>
        </p:spPr>
        <p:txBody>
          <a:bodyPr wrap="square" rtlCol="1">
            <a:spAutoFit/>
          </a:bodyPr>
          <a:lstStyle/>
          <a:p>
            <a:r>
              <a:rPr lang="ar-JO" sz="3200" b="1" dirty="0">
                <a:solidFill>
                  <a:srgbClr val="FF0000"/>
                </a:solidFill>
                <a:latin typeface="David" panose="020E0502060401010101" pitchFamily="34" charset="-79"/>
                <a:cs typeface="David" panose="020E0502060401010101" pitchFamily="34" charset="-79"/>
              </a:rPr>
              <a:t>تعليمات</a:t>
            </a:r>
            <a:endParaRPr lang="he-IL" sz="3200" b="1" dirty="0">
              <a:solidFill>
                <a:srgbClr val="FF0000"/>
              </a:solidFill>
              <a:latin typeface="David" panose="020E0502060401010101" pitchFamily="34" charset="-79"/>
              <a:cs typeface="David" panose="020E0502060401010101" pitchFamily="34" charset="-79"/>
            </a:endParaRPr>
          </a:p>
        </p:txBody>
      </p:sp>
      <p:pic>
        <p:nvPicPr>
          <p:cNvPr id="2" name="Picture 1">
            <a:extLst>
              <a:ext uri="{FF2B5EF4-FFF2-40B4-BE49-F238E27FC236}">
                <a16:creationId xmlns:a16="http://schemas.microsoft.com/office/drawing/2014/main" id="{1FDCE988-37D4-F60F-F5AD-7DC3F8AB84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42506" cy="591363"/>
          </a:xfrm>
          <a:prstGeom prst="rect">
            <a:avLst/>
          </a:prstGeom>
        </p:spPr>
      </p:pic>
      <p:pic>
        <p:nvPicPr>
          <p:cNvPr id="4" name="Picture 3">
            <a:extLst>
              <a:ext uri="{FF2B5EF4-FFF2-40B4-BE49-F238E27FC236}">
                <a16:creationId xmlns:a16="http://schemas.microsoft.com/office/drawing/2014/main" id="{EBB8183C-EFF3-5C48-37B3-C63F46F3B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40239"/>
            <a:ext cx="4148858" cy="2758342"/>
          </a:xfrm>
          <a:prstGeom prst="rect">
            <a:avLst/>
          </a:prstGeom>
        </p:spPr>
      </p:pic>
      <p:pic>
        <p:nvPicPr>
          <p:cNvPr id="7" name="תמונה 6">
            <a:extLst>
              <a:ext uri="{FF2B5EF4-FFF2-40B4-BE49-F238E27FC236}">
                <a16:creationId xmlns:a16="http://schemas.microsoft.com/office/drawing/2014/main" id="{E18A8A9B-3907-4923-AE69-FCB3A74A49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16812"/>
            <a:ext cx="1039019" cy="688212"/>
          </a:xfrm>
          <a:prstGeom prst="rect">
            <a:avLst/>
          </a:prstGeom>
        </p:spPr>
      </p:pic>
    </p:spTree>
    <p:extLst>
      <p:ext uri="{BB962C8B-B14F-4D97-AF65-F5344CB8AC3E}">
        <p14:creationId xmlns:p14="http://schemas.microsoft.com/office/powerpoint/2010/main" val="71959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A730-CB4E-D628-CD65-62DFE8A012C5}"/>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0745B4BB-E90C-9DBC-1E85-2A3E36111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4D4D15F6-7A59-1777-E62C-771D1C500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909" y="4516582"/>
            <a:ext cx="3388700" cy="2184400"/>
          </a:xfrm>
          <a:prstGeom prst="rect">
            <a:avLst/>
          </a:prstGeom>
        </p:spPr>
      </p:pic>
      <p:sp>
        <p:nvSpPr>
          <p:cNvPr id="10" name="תיבת טקסט 9">
            <a:extLst>
              <a:ext uri="{FF2B5EF4-FFF2-40B4-BE49-F238E27FC236}">
                <a16:creationId xmlns:a16="http://schemas.microsoft.com/office/drawing/2014/main" id="{B9D68FE0-7A12-BEF9-117B-60D5C10EBA8D}"/>
              </a:ext>
            </a:extLst>
          </p:cNvPr>
          <p:cNvSpPr txBox="1"/>
          <p:nvPr/>
        </p:nvSpPr>
        <p:spPr>
          <a:xfrm>
            <a:off x="914668" y="6511759"/>
            <a:ext cx="2272683" cy="369332"/>
          </a:xfrm>
          <a:prstGeom prst="rect">
            <a:avLst/>
          </a:prstGeom>
          <a:noFill/>
        </p:spPr>
        <p:txBody>
          <a:bodyPr wrap="square" rtlCol="1">
            <a:spAutoFit/>
          </a:bodyPr>
          <a:lstStyle/>
          <a:p>
            <a:r>
              <a:rPr lang="ar-JO" dirty="0"/>
              <a:t>من</a:t>
            </a:r>
            <a:r>
              <a:rPr lang="he-IL" dirty="0"/>
              <a:t> </a:t>
            </a:r>
            <a:r>
              <a:rPr lang="en-US" dirty="0" err="1"/>
              <a:t>fixabay</a:t>
            </a:r>
            <a:endParaRPr lang="he-IL" dirty="0"/>
          </a:p>
        </p:txBody>
      </p:sp>
      <p:pic>
        <p:nvPicPr>
          <p:cNvPr id="11" name="תמונה 10">
            <a:extLst>
              <a:ext uri="{FF2B5EF4-FFF2-40B4-BE49-F238E27FC236}">
                <a16:creationId xmlns:a16="http://schemas.microsoft.com/office/drawing/2014/main" id="{58EBC481-3A3A-487C-8FD6-9A9330D8F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
        <p:nvSpPr>
          <p:cNvPr id="2" name="תיבת טקסט 1">
            <a:extLst>
              <a:ext uri="{FF2B5EF4-FFF2-40B4-BE49-F238E27FC236}">
                <a16:creationId xmlns:a16="http://schemas.microsoft.com/office/drawing/2014/main" id="{5FC9F77B-BB99-4A31-965A-FC02F2163125}"/>
              </a:ext>
            </a:extLst>
          </p:cNvPr>
          <p:cNvSpPr txBox="1"/>
          <p:nvPr/>
        </p:nvSpPr>
        <p:spPr>
          <a:xfrm>
            <a:off x="1081240" y="571500"/>
            <a:ext cx="9848052" cy="6401753"/>
          </a:xfrm>
          <a:prstGeom prst="rect">
            <a:avLst/>
          </a:prstGeom>
          <a:noFill/>
        </p:spPr>
        <p:txBody>
          <a:bodyPr wrap="square" rtlCol="1">
            <a:spAutoFit/>
          </a:bodyPr>
          <a:lstStyle/>
          <a:p>
            <a:r>
              <a:rPr lang="ar-JO" sz="3200" b="1" dirty="0"/>
              <a:t>القسم الثاني: موجات الإزهار في إسرائيل</a:t>
            </a:r>
          </a:p>
          <a:p>
            <a:endParaRPr lang="ar-JO" b="1" dirty="0"/>
          </a:p>
          <a:p>
            <a:pPr marL="342900" indent="-342900">
              <a:buAutoNum type="arabicPeriod"/>
            </a:pPr>
            <a:r>
              <a:rPr lang="ar-JO" sz="2400" b="1" dirty="0"/>
              <a:t>لائموا بين مَوجَة الأزهار واللَّون السائد في الموسم</a:t>
            </a:r>
          </a:p>
          <a:p>
            <a:pPr marL="342900" indent="-342900">
              <a:buAutoNum type="arabicPeriod"/>
            </a:pPr>
            <a:endParaRPr lang="ar-JO" sz="2400" b="1" dirty="0"/>
          </a:p>
          <a:p>
            <a:r>
              <a:rPr lang="ar-JO" sz="2400" b="1" dirty="0"/>
              <a:t>   </a:t>
            </a:r>
            <a:r>
              <a:rPr lang="ar-JO" sz="2400" b="1" u="sng" dirty="0"/>
              <a:t>موجات الإزهار في الموسم</a:t>
            </a:r>
            <a:r>
              <a:rPr lang="ar-JO" sz="2400" b="1" dirty="0"/>
              <a:t>                             </a:t>
            </a:r>
            <a:r>
              <a:rPr lang="ar-JO" sz="2400" b="1" u="sng" dirty="0"/>
              <a:t>اللون السَّائد</a:t>
            </a:r>
          </a:p>
          <a:p>
            <a:r>
              <a:rPr lang="ar-JO" sz="2400" b="1" dirty="0"/>
              <a:t>أ. </a:t>
            </a:r>
            <a:r>
              <a:rPr lang="ar-JO" sz="2400" b="1" kern="100" dirty="0">
                <a:latin typeface="David" panose="020E0502060401010101" pitchFamily="34" charset="-79"/>
                <a:ea typeface="Calibri" panose="020F0502020204030204" pitchFamily="34" charset="0"/>
              </a:rPr>
              <a:t>بداية الشِّتاء (كانون الأوَّل- كانون الثاني)             1. أحمر</a:t>
            </a:r>
          </a:p>
          <a:p>
            <a:r>
              <a:rPr lang="ar-JO" sz="2400" b="1" kern="100" dirty="0">
                <a:latin typeface="David" panose="020E0502060401010101" pitchFamily="34" charset="-79"/>
                <a:ea typeface="Calibri" panose="020F0502020204030204" pitchFamily="34" charset="0"/>
              </a:rPr>
              <a:t>ب. موجة قمَّة الشتاء (كانون ثاني- شباط)               2. أبيض\ أحمر وزهري</a:t>
            </a:r>
          </a:p>
          <a:p>
            <a:r>
              <a:rPr lang="ar-JO" sz="2400" b="1" kern="100" dirty="0">
                <a:latin typeface="David" panose="020E0502060401010101" pitchFamily="34" charset="-79"/>
                <a:ea typeface="Calibri" panose="020F0502020204030204" pitchFamily="34" charset="0"/>
              </a:rPr>
              <a:t>ج. موجة  الربيع المبكر(شباط- آذار)                     3. بنفسجي\ أزرق</a:t>
            </a:r>
          </a:p>
          <a:p>
            <a:r>
              <a:rPr lang="ar-JO" sz="2400" b="1" kern="100" dirty="0">
                <a:latin typeface="David" panose="020E0502060401010101" pitchFamily="34" charset="-79"/>
                <a:ea typeface="Calibri" panose="020F0502020204030204" pitchFamily="34" charset="0"/>
              </a:rPr>
              <a:t>د. موجة الربيع ( آذار- نيسان)                            4. برتقالي\ بني</a:t>
            </a:r>
          </a:p>
          <a:p>
            <a:r>
              <a:rPr lang="ar-JO" sz="2400" b="1" kern="100" dirty="0">
                <a:latin typeface="David" panose="020E0502060401010101" pitchFamily="34" charset="-79"/>
                <a:ea typeface="Calibri" panose="020F0502020204030204" pitchFamily="34" charset="0"/>
              </a:rPr>
              <a:t>ه. موجة الخريف ( تشرين الأوَّل- تشرين الثاني)        5. أصفر</a:t>
            </a:r>
          </a:p>
          <a:p>
            <a:r>
              <a:rPr lang="ar-JO" sz="2400" b="1" kern="100" dirty="0">
                <a:latin typeface="David" panose="020E0502060401010101" pitchFamily="34" charset="-79"/>
                <a:ea typeface="Calibri" panose="020F0502020204030204" pitchFamily="34" charset="0"/>
              </a:rPr>
              <a:t>و. موجة الصَّيف المُبكِر(نيسان- أيّار)                     6. أبيض، زهري فاتح، بنفسجي فاتح</a:t>
            </a:r>
          </a:p>
          <a:p>
            <a:endParaRPr lang="ar-JO" sz="2400" b="1" kern="100" dirty="0">
              <a:latin typeface="David" panose="020E0502060401010101" pitchFamily="34" charset="-79"/>
              <a:ea typeface="Calibri" panose="020F0502020204030204" pitchFamily="34" charset="0"/>
            </a:endParaRPr>
          </a:p>
          <a:p>
            <a:r>
              <a:rPr lang="ar-JO" sz="2400" b="1" kern="100" dirty="0">
                <a:latin typeface="David" panose="020E0502060401010101" pitchFamily="34" charset="-79"/>
                <a:ea typeface="Calibri" panose="020F0502020204030204" pitchFamily="34" charset="0"/>
              </a:rPr>
              <a:t>2. لماذا النباتات ذات الأزهار البيضاء منتشرة في بداية الشِّتاء؟</a:t>
            </a:r>
          </a:p>
          <a:p>
            <a:endParaRPr lang="ar-JO" sz="2400" b="1" kern="100" dirty="0">
              <a:solidFill>
                <a:srgbClr val="C00000"/>
              </a:solidFill>
              <a:latin typeface="David" panose="020E0502060401010101" pitchFamily="34" charset="-79"/>
              <a:ea typeface="Calibri" panose="020F0502020204030204" pitchFamily="34" charset="0"/>
            </a:endParaRPr>
          </a:p>
          <a:p>
            <a:endParaRPr lang="ar-JO" b="1" kern="100" dirty="0">
              <a:solidFill>
                <a:srgbClr val="C00000"/>
              </a:solidFill>
              <a:latin typeface="David" panose="020E0502060401010101" pitchFamily="34" charset="-79"/>
              <a:ea typeface="Calibri" panose="020F0502020204030204" pitchFamily="34" charset="0"/>
            </a:endParaRPr>
          </a:p>
          <a:p>
            <a:endParaRPr lang="ar-JO" sz="1800" b="1" kern="100" dirty="0">
              <a:solidFill>
                <a:srgbClr val="C00000"/>
              </a:solidFill>
              <a:latin typeface="David" panose="020E0502060401010101" pitchFamily="34" charset="-79"/>
              <a:ea typeface="Calibri" panose="020F0502020204030204" pitchFamily="34" charset="0"/>
            </a:endParaRPr>
          </a:p>
          <a:p>
            <a:endParaRPr lang="he-IL" sz="1800" b="1" dirty="0">
              <a:solidFill>
                <a:srgbClr val="C00000"/>
              </a:solidFill>
            </a:endParaRPr>
          </a:p>
          <a:p>
            <a:endParaRPr lang="he-IL" b="1" dirty="0"/>
          </a:p>
        </p:txBody>
      </p:sp>
    </p:spTree>
    <p:extLst>
      <p:ext uri="{BB962C8B-B14F-4D97-AF65-F5344CB8AC3E}">
        <p14:creationId xmlns:p14="http://schemas.microsoft.com/office/powerpoint/2010/main" val="297982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C631-92FB-D5E5-3761-A63EA5352788}"/>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321968D4-E0F4-00CD-3639-B92A3964FD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D69B38C8-1ADD-8EBC-21AD-F01AC8D16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61872"/>
            <a:ext cx="3524028" cy="2433782"/>
          </a:xfrm>
          <a:prstGeom prst="rect">
            <a:avLst/>
          </a:prstGeom>
        </p:spPr>
      </p:pic>
      <p:pic>
        <p:nvPicPr>
          <p:cNvPr id="6" name="תמונה 5">
            <a:extLst>
              <a:ext uri="{FF2B5EF4-FFF2-40B4-BE49-F238E27FC236}">
                <a16:creationId xmlns:a16="http://schemas.microsoft.com/office/drawing/2014/main" id="{DEA7465C-F326-4CE6-8C1B-9BF4B710C3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
        <p:nvSpPr>
          <p:cNvPr id="2" name="תיבת טקסט 1">
            <a:extLst>
              <a:ext uri="{FF2B5EF4-FFF2-40B4-BE49-F238E27FC236}">
                <a16:creationId xmlns:a16="http://schemas.microsoft.com/office/drawing/2014/main" id="{3AC5E768-737B-44D1-8DF8-A67D8E2EC8B0}"/>
              </a:ext>
            </a:extLst>
          </p:cNvPr>
          <p:cNvSpPr txBox="1"/>
          <p:nvPr/>
        </p:nvSpPr>
        <p:spPr>
          <a:xfrm>
            <a:off x="4023360" y="1515517"/>
            <a:ext cx="6149340" cy="3662541"/>
          </a:xfrm>
          <a:prstGeom prst="rect">
            <a:avLst/>
          </a:prstGeom>
          <a:noFill/>
        </p:spPr>
        <p:txBody>
          <a:bodyPr wrap="square" rtlCol="1">
            <a:spAutoFit/>
          </a:bodyPr>
          <a:lstStyle/>
          <a:p>
            <a:r>
              <a:rPr lang="ar-JO" sz="3200" dirty="0"/>
              <a:t>القسم الثالث: إبداع</a:t>
            </a:r>
          </a:p>
          <a:p>
            <a:endParaRPr lang="ar-JO" sz="3200" dirty="0"/>
          </a:p>
          <a:p>
            <a:r>
              <a:rPr lang="ar-JO" sz="2400" dirty="0"/>
              <a:t>اختاروا نبتة من كل موجة إزهار، ارسموا ولوِّنوا الزهرة باللون الذي يُميِّزُها.</a:t>
            </a:r>
          </a:p>
          <a:p>
            <a:endParaRPr lang="ar-JO" sz="2400" dirty="0"/>
          </a:p>
          <a:p>
            <a:r>
              <a:rPr lang="ar-JO" sz="2400" dirty="0"/>
              <a:t>1. بجانب كل نبتة أكملوا المعلومات التالية : اسم النبتة، اسم المُلَقِّح</a:t>
            </a:r>
          </a:p>
          <a:p>
            <a:endParaRPr lang="ar-JO" sz="2400" dirty="0"/>
          </a:p>
          <a:p>
            <a:r>
              <a:rPr lang="ar-JO" sz="2400" dirty="0"/>
              <a:t>2. اكتبوا تفسيرًا قصيرًا للعلاقة بين لون الزَّهرة والمُلَقِّح.</a:t>
            </a:r>
            <a:endParaRPr lang="he-IL" sz="2400" dirty="0"/>
          </a:p>
        </p:txBody>
      </p:sp>
    </p:spTree>
    <p:extLst>
      <p:ext uri="{BB962C8B-B14F-4D97-AF65-F5344CB8AC3E}">
        <p14:creationId xmlns:p14="http://schemas.microsoft.com/office/powerpoint/2010/main" val="82324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2584C-8883-33E4-E2E9-2A145CE3A4C5}"/>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1D26C1A5-C0D8-CBDD-F71B-7729858258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53D4DFDD-1F3D-A970-B3A6-BFDB56E1B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932" y="3740727"/>
            <a:ext cx="4513699" cy="3117273"/>
          </a:xfrm>
          <a:prstGeom prst="rect">
            <a:avLst/>
          </a:prstGeom>
        </p:spPr>
      </p:pic>
      <p:sp>
        <p:nvSpPr>
          <p:cNvPr id="10" name="תיבת טקסט 9">
            <a:extLst>
              <a:ext uri="{FF2B5EF4-FFF2-40B4-BE49-F238E27FC236}">
                <a16:creationId xmlns:a16="http://schemas.microsoft.com/office/drawing/2014/main" id="{8FDEDDCA-FE71-2598-429B-459E295034FE}"/>
              </a:ext>
            </a:extLst>
          </p:cNvPr>
          <p:cNvSpPr txBox="1"/>
          <p:nvPr/>
        </p:nvSpPr>
        <p:spPr>
          <a:xfrm>
            <a:off x="1533504" y="6488668"/>
            <a:ext cx="2272683" cy="369332"/>
          </a:xfrm>
          <a:prstGeom prst="rect">
            <a:avLst/>
          </a:prstGeom>
          <a:noFill/>
        </p:spPr>
        <p:txBody>
          <a:bodyPr wrap="square" rtlCol="1">
            <a:spAutoFit/>
          </a:bodyPr>
          <a:lstStyle/>
          <a:p>
            <a:r>
              <a:rPr lang="ar-JO" dirty="0"/>
              <a:t>من</a:t>
            </a:r>
            <a:r>
              <a:rPr lang="he-IL" dirty="0"/>
              <a:t> </a:t>
            </a:r>
            <a:r>
              <a:rPr lang="en-US" dirty="0" err="1"/>
              <a:t>fixabay</a:t>
            </a:r>
            <a:endParaRPr lang="he-IL" dirty="0"/>
          </a:p>
        </p:txBody>
      </p:sp>
      <p:pic>
        <p:nvPicPr>
          <p:cNvPr id="11" name="תמונה 10">
            <a:extLst>
              <a:ext uri="{FF2B5EF4-FFF2-40B4-BE49-F238E27FC236}">
                <a16:creationId xmlns:a16="http://schemas.microsoft.com/office/drawing/2014/main" id="{6F82DC41-BDCD-4D10-BFCC-7192AF4D57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
        <p:nvSpPr>
          <p:cNvPr id="2" name="תיבת טקסט 1">
            <a:extLst>
              <a:ext uri="{FF2B5EF4-FFF2-40B4-BE49-F238E27FC236}">
                <a16:creationId xmlns:a16="http://schemas.microsoft.com/office/drawing/2014/main" id="{C65BBA15-1C10-4030-AD5D-FCFE17CA6DE2}"/>
              </a:ext>
            </a:extLst>
          </p:cNvPr>
          <p:cNvSpPr txBox="1"/>
          <p:nvPr/>
        </p:nvSpPr>
        <p:spPr>
          <a:xfrm>
            <a:off x="4248150" y="1345437"/>
            <a:ext cx="6229350" cy="4955203"/>
          </a:xfrm>
          <a:prstGeom prst="rect">
            <a:avLst/>
          </a:prstGeom>
          <a:noFill/>
        </p:spPr>
        <p:txBody>
          <a:bodyPr wrap="square" rtlCol="1">
            <a:spAutoFit/>
          </a:bodyPr>
          <a:lstStyle/>
          <a:p>
            <a:r>
              <a:rPr lang="ar-JO" sz="3200" b="1" dirty="0"/>
              <a:t>القسم الرابع: مشاهدة</a:t>
            </a:r>
          </a:p>
          <a:p>
            <a:endParaRPr lang="ar-JO" sz="3200" b="1" dirty="0"/>
          </a:p>
          <a:p>
            <a:r>
              <a:rPr lang="ar-JO" sz="2400" b="1" dirty="0"/>
              <a:t>أخرجوا الى البيئة القريبة واختاروا ثلاث نباتات مختلفة وأكملوا المعلومات عنها:</a:t>
            </a:r>
          </a:p>
          <a:p>
            <a:endParaRPr lang="ar-JO" sz="2400" b="1" dirty="0"/>
          </a:p>
          <a:p>
            <a:pPr marL="342900" indent="-342900">
              <a:lnSpc>
                <a:spcPct val="150000"/>
              </a:lnSpc>
              <a:buAutoNum type="arabicPeriod"/>
            </a:pPr>
            <a:r>
              <a:rPr lang="ar-JO" sz="2400" b="1" dirty="0"/>
              <a:t>لون الزهرة</a:t>
            </a:r>
          </a:p>
          <a:p>
            <a:pPr marL="342900" indent="-342900">
              <a:lnSpc>
                <a:spcPct val="150000"/>
              </a:lnSpc>
              <a:buAutoNum type="arabicPeriod"/>
            </a:pPr>
            <a:r>
              <a:rPr lang="ar-JO" sz="2400" b="1" dirty="0"/>
              <a:t>مميزات بارزة اضافيَّة في النبتة ( رائحة، شكل، حجم)</a:t>
            </a:r>
          </a:p>
          <a:p>
            <a:pPr marL="342900" indent="-342900">
              <a:lnSpc>
                <a:spcPct val="150000"/>
              </a:lnSpc>
              <a:buAutoNum type="arabicPeriod"/>
            </a:pPr>
            <a:r>
              <a:rPr lang="ar-JO" sz="2400" b="1" dirty="0"/>
              <a:t>خمَّنوا من يُلقِّحُها </a:t>
            </a:r>
          </a:p>
          <a:p>
            <a:pPr marL="342900" indent="-342900">
              <a:lnSpc>
                <a:spcPct val="150000"/>
              </a:lnSpc>
              <a:buAutoNum type="arabicPeriod"/>
            </a:pPr>
            <a:r>
              <a:rPr lang="ar-JO" sz="2400" b="1" dirty="0"/>
              <a:t>فسِّروا: هل توجد ملاءمة مع الفصل الذي نحن فيه؟</a:t>
            </a:r>
          </a:p>
          <a:p>
            <a:pPr marL="342900" indent="-342900">
              <a:buAutoNum type="arabicPeriod"/>
            </a:pPr>
            <a:endParaRPr lang="ar-JO" b="1" dirty="0"/>
          </a:p>
          <a:p>
            <a:endParaRPr lang="he-IL" b="1" dirty="0"/>
          </a:p>
        </p:txBody>
      </p:sp>
    </p:spTree>
    <p:extLst>
      <p:ext uri="{BB962C8B-B14F-4D97-AF65-F5344CB8AC3E}">
        <p14:creationId xmlns:p14="http://schemas.microsoft.com/office/powerpoint/2010/main" val="373016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D98CE-2CD0-4484-EBD7-2A83E331F2B3}"/>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37DCF1AC-65B0-65FB-199A-5DE5F9B6EF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a:extLst>
              <a:ext uri="{FF2B5EF4-FFF2-40B4-BE49-F238E27FC236}">
                <a16:creationId xmlns:a16="http://schemas.microsoft.com/office/drawing/2014/main" id="{1EAFBB06-8F2D-42B0-9DAF-5C6A531917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pic>
        <p:nvPicPr>
          <p:cNvPr id="7" name="Picture 2">
            <a:extLst>
              <a:ext uri="{FF2B5EF4-FFF2-40B4-BE49-F238E27FC236}">
                <a16:creationId xmlns:a16="http://schemas.microsoft.com/office/drawing/2014/main" id="{697E2B65-9A27-48DB-834B-C0535E9C34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3440" y="1130425"/>
            <a:ext cx="7891930" cy="5259231"/>
          </a:xfrm>
          <a:prstGeom prst="rect">
            <a:avLst/>
          </a:prstGeom>
        </p:spPr>
      </p:pic>
      <p:sp>
        <p:nvSpPr>
          <p:cNvPr id="9" name="תיבת טקסט 8">
            <a:extLst>
              <a:ext uri="{FF2B5EF4-FFF2-40B4-BE49-F238E27FC236}">
                <a16:creationId xmlns:a16="http://schemas.microsoft.com/office/drawing/2014/main" id="{0F904B39-D84F-4716-9B75-57F20081AAAC}"/>
              </a:ext>
            </a:extLst>
          </p:cNvPr>
          <p:cNvSpPr txBox="1"/>
          <p:nvPr/>
        </p:nvSpPr>
        <p:spPr>
          <a:xfrm>
            <a:off x="3490233" y="503546"/>
            <a:ext cx="6098720" cy="584775"/>
          </a:xfrm>
          <a:prstGeom prst="rect">
            <a:avLst/>
          </a:prstGeom>
          <a:noFill/>
        </p:spPr>
        <p:txBody>
          <a:bodyPr wrap="square">
            <a:spAutoFit/>
          </a:bodyPr>
          <a:lstStyle/>
          <a:p>
            <a:pPr algn="ctr"/>
            <a:r>
              <a:rPr lang="ar-JO" sz="3200" b="1" dirty="0">
                <a:solidFill>
                  <a:srgbClr val="FF0000"/>
                </a:solidFill>
              </a:rPr>
              <a:t>تَمَّ ولم يكتمل</a:t>
            </a:r>
            <a:endParaRPr lang="en-US" sz="3200" b="1" dirty="0">
              <a:solidFill>
                <a:srgbClr val="FF0000"/>
              </a:solidFill>
            </a:endParaRPr>
          </a:p>
        </p:txBody>
      </p:sp>
    </p:spTree>
    <p:extLst>
      <p:ext uri="{BB962C8B-B14F-4D97-AF65-F5344CB8AC3E}">
        <p14:creationId xmlns:p14="http://schemas.microsoft.com/office/powerpoint/2010/main" val="211033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6CA9-6896-ACED-E303-B737ADD1D4D9}"/>
            </a:ext>
          </a:extLst>
        </p:cNvPr>
        <p:cNvGrpSpPr/>
        <p:nvPr/>
      </p:nvGrpSpPr>
      <p:grpSpPr>
        <a:xfrm>
          <a:off x="0" y="0"/>
          <a:ext cx="0" cy="0"/>
          <a:chOff x="0" y="0"/>
          <a:chExt cx="0" cy="0"/>
        </a:xfrm>
      </p:grpSpPr>
      <p:sp>
        <p:nvSpPr>
          <p:cNvPr id="5" name="תיבת טקסט 4">
            <a:extLst>
              <a:ext uri="{FF2B5EF4-FFF2-40B4-BE49-F238E27FC236}">
                <a16:creationId xmlns:a16="http://schemas.microsoft.com/office/drawing/2014/main" id="{91B0C54C-150D-3731-0D93-64B66E9E79E7}"/>
              </a:ext>
            </a:extLst>
          </p:cNvPr>
          <p:cNvSpPr txBox="1"/>
          <p:nvPr/>
        </p:nvSpPr>
        <p:spPr>
          <a:xfrm>
            <a:off x="1869303" y="1476626"/>
            <a:ext cx="9599694" cy="378565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اقتراح 2</a:t>
            </a:r>
            <a:r>
              <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a:t>
            </a:r>
            <a:r>
              <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lang="ar-JO" sz="2400" b="1" dirty="0">
                <a:solidFill>
                  <a:prstClr val="black"/>
                </a:solidFill>
                <a:latin typeface="David" panose="020E0502060401010101" pitchFamily="34" charset="-79"/>
                <a:cs typeface="David" panose="020E0502060401010101" pitchFamily="34" charset="-79"/>
              </a:rPr>
              <a:t>تحضير أحجية</a:t>
            </a:r>
            <a:endParaRPr kumimoji="0" lang="he-IL"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2400" dirty="0">
                <a:solidFill>
                  <a:srgbClr val="222222"/>
                </a:solidFill>
                <a:latin typeface="David" panose="020E0502060401010101" pitchFamily="34" charset="-79"/>
                <a:cs typeface="David" panose="020E0502060401010101" pitchFamily="34" charset="-79"/>
              </a:rPr>
              <a:t>نُقَسِّم الطلاب الى مجموعات </a:t>
            </a:r>
            <a:r>
              <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كل مجموعة تدرس العارضة وتكتب بعض الأحاجي</a:t>
            </a:r>
            <a:r>
              <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JO" sz="2400" dirty="0">
                <a:solidFill>
                  <a:srgbClr val="222222"/>
                </a:solidFill>
                <a:latin typeface="David" panose="020E0502060401010101" pitchFamily="34" charset="-79"/>
                <a:cs typeface="David" panose="020E0502060401010101" pitchFamily="34" charset="-79"/>
              </a:rPr>
              <a:t>تُجْمَع الأحاجي وتُعرَض في الصف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اقتراح</a:t>
            </a:r>
            <a:r>
              <a:rPr kumimoji="0" lang="he-IL" sz="2400" b="1"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 3</a:t>
            </a:r>
            <a:r>
              <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 </a:t>
            </a:r>
            <a:r>
              <a:rPr lang="ar-JO" sz="2400" dirty="0">
                <a:solidFill>
                  <a:srgbClr val="222222"/>
                </a:solidFill>
                <a:latin typeface="David" panose="020E0502060401010101" pitchFamily="34" charset="-79"/>
                <a:cs typeface="David" panose="020E0502060401010101" pitchFamily="34" charset="-79"/>
              </a:rPr>
              <a:t>لُعبة رباعيَّات</a:t>
            </a:r>
            <a:endPar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نُحضِّر لعبة رُباعيات بحسب ألوان الأزهار.</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اقتراح</a:t>
            </a:r>
            <a:r>
              <a:rPr kumimoji="0" lang="he-IL" sz="2400" b="1"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 4</a:t>
            </a:r>
            <a:r>
              <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 </a:t>
            </a:r>
            <a:r>
              <a:rPr kumimoji="0" lang="ar-JO"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فعاليات </a:t>
            </a:r>
            <a:r>
              <a:rPr lang="ar-JO" sz="2400" dirty="0">
                <a:solidFill>
                  <a:srgbClr val="222222"/>
                </a:solidFill>
                <a:latin typeface="David" panose="020E0502060401010101" pitchFamily="34" charset="-79"/>
                <a:cs typeface="David" panose="020E0502060401010101" pitchFamily="34" charset="-79"/>
              </a:rPr>
              <a:t>بإبداع ذاتي</a:t>
            </a:r>
            <a:r>
              <a:rPr kumimoji="0" lang="ar-JO"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 من خلال الشرائح </a:t>
            </a:r>
            <a:r>
              <a:rPr kumimoji="0" lang="he-IL" sz="2400" b="0" i="0" u="none" strike="noStrike" kern="1200" cap="none" spc="0" normalizeH="0" baseline="0" noProof="0" dirty="0">
                <a:ln>
                  <a:noFill/>
                </a:ln>
                <a:solidFill>
                  <a:srgbClr val="222222"/>
                </a:solidFill>
                <a:effectLst/>
                <a:uLnTx/>
                <a:uFillTx/>
                <a:latin typeface="David" panose="020E0502060401010101" pitchFamily="34" charset="-79"/>
                <a:ea typeface="+mn-ea"/>
                <a:cs typeface="David" panose="020E0502060401010101" pitchFamily="34" charset="-79"/>
              </a:rPr>
              <a:t>29 - 33.</a:t>
            </a: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pic>
        <p:nvPicPr>
          <p:cNvPr id="2" name="Picture 1">
            <a:extLst>
              <a:ext uri="{FF2B5EF4-FFF2-40B4-BE49-F238E27FC236}">
                <a16:creationId xmlns:a16="http://schemas.microsoft.com/office/drawing/2014/main" id="{E2458F72-8885-6E58-1D8A-415536F30A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237" y="-447888"/>
            <a:ext cx="1042506" cy="591363"/>
          </a:xfrm>
          <a:prstGeom prst="rect">
            <a:avLst/>
          </a:prstGeom>
        </p:spPr>
      </p:pic>
      <p:pic>
        <p:nvPicPr>
          <p:cNvPr id="4" name="Picture 3">
            <a:extLst>
              <a:ext uri="{FF2B5EF4-FFF2-40B4-BE49-F238E27FC236}">
                <a16:creationId xmlns:a16="http://schemas.microsoft.com/office/drawing/2014/main" id="{E331E92B-8BC6-06AD-E686-B6FE17A92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563" y="1476626"/>
            <a:ext cx="5041613" cy="3363701"/>
          </a:xfrm>
          <a:prstGeom prst="rect">
            <a:avLst/>
          </a:prstGeom>
        </p:spPr>
      </p:pic>
      <p:sp>
        <p:nvSpPr>
          <p:cNvPr id="7" name="תיבת טקסט 6">
            <a:extLst>
              <a:ext uri="{FF2B5EF4-FFF2-40B4-BE49-F238E27FC236}">
                <a16:creationId xmlns:a16="http://schemas.microsoft.com/office/drawing/2014/main" id="{27286E6E-FFCD-48D8-851A-36C181F093F1}"/>
              </a:ext>
            </a:extLst>
          </p:cNvPr>
          <p:cNvSpPr txBox="1"/>
          <p:nvPr/>
        </p:nvSpPr>
        <p:spPr>
          <a:xfrm>
            <a:off x="5362586" y="972716"/>
            <a:ext cx="6096000" cy="646331"/>
          </a:xfrm>
          <a:prstGeom prst="rect">
            <a:avLst/>
          </a:prstGeom>
          <a:noFill/>
        </p:spPr>
        <p:txBody>
          <a:bodyPr wrap="square">
            <a:spAutoFit/>
          </a:bodyPr>
          <a:lstStyle/>
          <a:p>
            <a:r>
              <a:rPr lang="ar-JO" sz="3600" b="1" dirty="0">
                <a:solidFill>
                  <a:srgbClr val="FF0000"/>
                </a:solidFill>
                <a:latin typeface="David" panose="020E0502060401010101" pitchFamily="34" charset="-79"/>
                <a:cs typeface="David" panose="020E0502060401010101" pitchFamily="34" charset="-79"/>
              </a:rPr>
              <a:t>تعليمات</a:t>
            </a:r>
            <a:endParaRPr lang="he-IL" sz="3600" b="1" dirty="0">
              <a:solidFill>
                <a:srgbClr val="FF0000"/>
              </a:solidFill>
              <a:latin typeface="David" panose="020E0502060401010101" pitchFamily="34" charset="-79"/>
              <a:cs typeface="David" panose="020E0502060401010101" pitchFamily="34" charset="-79"/>
            </a:endParaRPr>
          </a:p>
        </p:txBody>
      </p:sp>
      <p:pic>
        <p:nvPicPr>
          <p:cNvPr id="8" name="תמונה 7">
            <a:extLst>
              <a:ext uri="{FF2B5EF4-FFF2-40B4-BE49-F238E27FC236}">
                <a16:creationId xmlns:a16="http://schemas.microsoft.com/office/drawing/2014/main" id="{6A9F0A4E-9FF0-4274-BABE-69416F9E61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88611"/>
            <a:ext cx="1039019" cy="688212"/>
          </a:xfrm>
          <a:prstGeom prst="rect">
            <a:avLst/>
          </a:prstGeom>
        </p:spPr>
      </p:pic>
    </p:spTree>
    <p:extLst>
      <p:ext uri="{BB962C8B-B14F-4D97-AF65-F5344CB8AC3E}">
        <p14:creationId xmlns:p14="http://schemas.microsoft.com/office/powerpoint/2010/main" val="277499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72A4-A3EF-8141-4E09-614A40ADC702}"/>
            </a:ext>
          </a:extLst>
        </p:cNvPr>
        <p:cNvGrpSpPr/>
        <p:nvPr/>
      </p:nvGrpSpPr>
      <p:grpSpPr>
        <a:xfrm>
          <a:off x="0" y="0"/>
          <a:ext cx="0" cy="0"/>
          <a:chOff x="0" y="0"/>
          <a:chExt cx="0" cy="0"/>
        </a:xfrm>
      </p:grpSpPr>
      <p:pic>
        <p:nvPicPr>
          <p:cNvPr id="2" name="Picture 4">
            <a:extLst>
              <a:ext uri="{FF2B5EF4-FFF2-40B4-BE49-F238E27FC236}">
                <a16:creationId xmlns:a16="http://schemas.microsoft.com/office/drawing/2014/main" id="{B327F781-0957-F109-EF39-E1DA2C0AB3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5" name="מדיה מקוונת 4" title="Flowers of Israel / עונת הפריחה">
            <a:hlinkClick r:id="" action="ppaction://media"/>
            <a:extLst>
              <a:ext uri="{FF2B5EF4-FFF2-40B4-BE49-F238E27FC236}">
                <a16:creationId xmlns:a16="http://schemas.microsoft.com/office/drawing/2014/main" id="{6FD737B4-924D-C4B4-8773-38900F0ACE70}"/>
              </a:ext>
            </a:extLst>
          </p:cNvPr>
          <p:cNvPicPr>
            <a:picLocks noRot="1" noChangeAspect="1"/>
          </p:cNvPicPr>
          <p:nvPr>
            <a:videoFile r:link="rId1"/>
          </p:nvPr>
        </p:nvPicPr>
        <p:blipFill>
          <a:blip r:embed="rId5"/>
          <a:stretch>
            <a:fillRect/>
          </a:stretch>
        </p:blipFill>
        <p:spPr>
          <a:xfrm>
            <a:off x="2097247" y="1309269"/>
            <a:ext cx="8447714" cy="4772969"/>
          </a:xfrm>
          <a:prstGeom prst="rect">
            <a:avLst/>
          </a:prstGeom>
        </p:spPr>
      </p:pic>
      <p:sp>
        <p:nvSpPr>
          <p:cNvPr id="3" name="TextBox 2">
            <a:extLst>
              <a:ext uri="{FF2B5EF4-FFF2-40B4-BE49-F238E27FC236}">
                <a16:creationId xmlns:a16="http://schemas.microsoft.com/office/drawing/2014/main" id="{2522C1FC-58FE-2409-55E1-076516E13B07}"/>
              </a:ext>
            </a:extLst>
          </p:cNvPr>
          <p:cNvSpPr txBox="1"/>
          <p:nvPr/>
        </p:nvSpPr>
        <p:spPr>
          <a:xfrm>
            <a:off x="3129094" y="444617"/>
            <a:ext cx="6476300" cy="769441"/>
          </a:xfrm>
          <a:prstGeom prst="rect">
            <a:avLst/>
          </a:prstGeom>
          <a:noFill/>
        </p:spPr>
        <p:txBody>
          <a:bodyPr wrap="square" rtlCol="0">
            <a:spAutoFit/>
          </a:bodyPr>
          <a:lstStyle/>
          <a:p>
            <a:pPr algn="ctr"/>
            <a:r>
              <a:rPr lang="ar-JO" sz="4400" b="1" dirty="0">
                <a:solidFill>
                  <a:srgbClr val="FF0000"/>
                </a:solidFill>
              </a:rPr>
              <a:t>سُجَّاد من الأزهار</a:t>
            </a:r>
            <a:endParaRPr lang="en-US" sz="4400" b="1" dirty="0">
              <a:solidFill>
                <a:srgbClr val="FF0000"/>
              </a:solidFill>
            </a:endParaRPr>
          </a:p>
        </p:txBody>
      </p:sp>
      <p:pic>
        <p:nvPicPr>
          <p:cNvPr id="6" name="תמונה 5">
            <a:extLst>
              <a:ext uri="{FF2B5EF4-FFF2-40B4-BE49-F238E27FC236}">
                <a16:creationId xmlns:a16="http://schemas.microsoft.com/office/drawing/2014/main" id="{4C65BEC0-8668-442F-AF18-6C0BE52E38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14248" y="9832"/>
            <a:ext cx="1039019" cy="688212"/>
          </a:xfrm>
          <a:prstGeom prst="rect">
            <a:avLst/>
          </a:prstGeom>
        </p:spPr>
      </p:pic>
      <p:sp>
        <p:nvSpPr>
          <p:cNvPr id="9" name="תיבת טקסט 8">
            <a:extLst>
              <a:ext uri="{FF2B5EF4-FFF2-40B4-BE49-F238E27FC236}">
                <a16:creationId xmlns:a16="http://schemas.microsoft.com/office/drawing/2014/main" id="{467EB7B4-1A3D-412B-BAE8-CF9C52B0254A}"/>
              </a:ext>
            </a:extLst>
          </p:cNvPr>
          <p:cNvSpPr txBox="1"/>
          <p:nvPr/>
        </p:nvSpPr>
        <p:spPr>
          <a:xfrm>
            <a:off x="10982325" y="1933576"/>
            <a:ext cx="1039019" cy="1477328"/>
          </a:xfrm>
          <a:prstGeom prst="rect">
            <a:avLst/>
          </a:prstGeom>
          <a:noFill/>
        </p:spPr>
        <p:txBody>
          <a:bodyPr wrap="square">
            <a:spAutoFit/>
          </a:bodyPr>
          <a:lstStyle/>
          <a:p>
            <a:r>
              <a:rPr lang="ar-JO" sz="1800" b="1" dirty="0">
                <a:solidFill>
                  <a:schemeClr val="accent1">
                    <a:lumMod val="75000"/>
                  </a:schemeClr>
                </a:solidFill>
              </a:rPr>
              <a:t>انتبهوا لسجاد الإزهار، وألوان الازهار</a:t>
            </a:r>
            <a:endParaRPr lang="he-IL" dirty="0"/>
          </a:p>
        </p:txBody>
      </p:sp>
    </p:spTree>
    <p:extLst>
      <p:ext uri="{BB962C8B-B14F-4D97-AF65-F5344CB8AC3E}">
        <p14:creationId xmlns:p14="http://schemas.microsoft.com/office/powerpoint/2010/main" val="41642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3D52-7273-CF06-E5EE-B11CAC38AB3D}"/>
            </a:ext>
          </a:extLst>
        </p:cNvPr>
        <p:cNvGrpSpPr/>
        <p:nvPr/>
      </p:nvGrpSpPr>
      <p:grpSpPr>
        <a:xfrm>
          <a:off x="0" y="0"/>
          <a:ext cx="0" cy="0"/>
          <a:chOff x="0" y="0"/>
          <a:chExt cx="0" cy="0"/>
        </a:xfrm>
      </p:grpSpPr>
      <p:sp>
        <p:nvSpPr>
          <p:cNvPr id="3" name="כותרת משנה 2">
            <a:extLst>
              <a:ext uri="{FF2B5EF4-FFF2-40B4-BE49-F238E27FC236}">
                <a16:creationId xmlns:a16="http://schemas.microsoft.com/office/drawing/2014/main" id="{865C871D-E1C0-7F3B-A15B-FF50910C341D}"/>
              </a:ext>
            </a:extLst>
          </p:cNvPr>
          <p:cNvSpPr>
            <a:spLocks noGrp="1"/>
          </p:cNvSpPr>
          <p:nvPr>
            <p:ph type="subTitle" idx="1"/>
          </p:nvPr>
        </p:nvSpPr>
        <p:spPr>
          <a:xfrm>
            <a:off x="2011738" y="145753"/>
            <a:ext cx="9144000" cy="802046"/>
          </a:xfrm>
        </p:spPr>
        <p:txBody>
          <a:bodyPr>
            <a:normAutofit/>
          </a:bodyPr>
          <a:lstStyle/>
          <a:p>
            <a:r>
              <a:rPr lang="he-IL" sz="3600" b="1" dirty="0">
                <a:solidFill>
                  <a:srgbClr val="002060"/>
                </a:solidFill>
                <a:latin typeface="David" panose="020E0502060401010101" pitchFamily="34" charset="-79"/>
                <a:cs typeface="David" panose="020E0502060401010101" pitchFamily="34" charset="-79"/>
              </a:rPr>
              <a:t>"</a:t>
            </a:r>
            <a:r>
              <a:rPr lang="ar-JO" sz="3600" b="1" dirty="0">
                <a:solidFill>
                  <a:srgbClr val="002060"/>
                </a:solidFill>
                <a:latin typeface="David" panose="020E0502060401010101" pitchFamily="34" charset="-79"/>
                <a:cs typeface="David" panose="020E0502060401010101" pitchFamily="34" charset="-79"/>
              </a:rPr>
              <a:t>تحدَّث معي بالألوان</a:t>
            </a:r>
            <a:r>
              <a:rPr lang="he-IL" sz="3600" b="1" dirty="0">
                <a:solidFill>
                  <a:srgbClr val="002060"/>
                </a:solidFill>
                <a:latin typeface="David" panose="020E0502060401010101" pitchFamily="34" charset="-79"/>
                <a:cs typeface="David" panose="020E0502060401010101" pitchFamily="34" charset="-79"/>
              </a:rPr>
              <a:t>"</a:t>
            </a:r>
          </a:p>
        </p:txBody>
      </p:sp>
      <p:sp>
        <p:nvSpPr>
          <p:cNvPr id="4" name="תיבת טקסט 3">
            <a:extLst>
              <a:ext uri="{FF2B5EF4-FFF2-40B4-BE49-F238E27FC236}">
                <a16:creationId xmlns:a16="http://schemas.microsoft.com/office/drawing/2014/main" id="{5B13709C-1E4E-B1B3-1142-D018BC818EC0}"/>
              </a:ext>
            </a:extLst>
          </p:cNvPr>
          <p:cNvSpPr txBox="1"/>
          <p:nvPr/>
        </p:nvSpPr>
        <p:spPr>
          <a:xfrm>
            <a:off x="813817" y="870240"/>
            <a:ext cx="10679570" cy="3553537"/>
          </a:xfrm>
          <a:prstGeom prst="rect">
            <a:avLst/>
          </a:prstGeom>
          <a:noFill/>
        </p:spPr>
        <p:txBody>
          <a:bodyPr wrap="square">
            <a:spAutoFit/>
          </a:bodyPr>
          <a:lstStyle/>
          <a:p>
            <a:pPr marL="457200" indent="-457200">
              <a:lnSpc>
                <a:spcPct val="115000"/>
              </a:lnSpc>
              <a:spcAft>
                <a:spcPts val="1000"/>
              </a:spcAft>
              <a:buFont typeface="Wingdings" panose="05000000000000000000" pitchFamily="2" charset="2"/>
              <a:buChar char="Ø"/>
            </a:pPr>
            <a:r>
              <a:rPr lang="ar-JO" sz="2800" kern="100" dirty="0">
                <a:latin typeface="David" panose="020E0502060401010101" pitchFamily="34" charset="-79"/>
                <a:ea typeface="Calibri" panose="020F0502020204030204" pitchFamily="34" charset="0"/>
                <a:cs typeface="David" panose="020E0502060401010101" pitchFamily="34" charset="-79"/>
              </a:rPr>
              <a:t>الإِزْهار في إسرائيل يظهر بموجات من الألوان خلال كل فصول السَّنة</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p>
          <a:p>
            <a:pPr marL="457200" indent="-457200">
              <a:lnSpc>
                <a:spcPct val="115000"/>
              </a:lnSpc>
              <a:spcAft>
                <a:spcPts val="1000"/>
              </a:spcAft>
              <a:buFont typeface="Wingdings" panose="05000000000000000000" pitchFamily="2" charset="2"/>
              <a:buChar char="Ø"/>
            </a:pPr>
            <a:r>
              <a:rPr lang="ar-JO" sz="2800" kern="100" dirty="0">
                <a:effectLst/>
                <a:latin typeface="David" panose="020E0502060401010101" pitchFamily="34" charset="-79"/>
                <a:ea typeface="Calibri" panose="020F0502020204030204" pitchFamily="34" charset="0"/>
                <a:cs typeface="David" panose="020E0502060401010101" pitchFamily="34" charset="-79"/>
              </a:rPr>
              <a:t>هناك تلاؤُم بين لون ال</a:t>
            </a:r>
            <a:r>
              <a:rPr lang="ar-JO" sz="2800" kern="100" dirty="0">
                <a:latin typeface="David" panose="020E0502060401010101" pitchFamily="34" charset="-79"/>
                <a:ea typeface="Calibri" panose="020F0502020204030204" pitchFamily="34" charset="0"/>
                <a:cs typeface="David" panose="020E0502060401010101" pitchFamily="34" charset="-79"/>
              </a:rPr>
              <a:t>أزهار ومُلَقِّح النبتة</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p>
          <a:p>
            <a:pPr marL="457200" indent="-457200">
              <a:lnSpc>
                <a:spcPct val="115000"/>
              </a:lnSpc>
              <a:spcAft>
                <a:spcPts val="1000"/>
              </a:spcAft>
              <a:buFont typeface="Wingdings" panose="05000000000000000000" pitchFamily="2" charset="2"/>
              <a:buChar char="Ø"/>
            </a:pPr>
            <a:r>
              <a:rPr lang="ar-JO" sz="2800" kern="100" dirty="0">
                <a:effectLst/>
                <a:latin typeface="David" panose="020E0502060401010101" pitchFamily="34" charset="-79"/>
                <a:ea typeface="Calibri" panose="020F0502020204030204" pitchFamily="34" charset="0"/>
                <a:cs typeface="David" panose="020E0502060401010101" pitchFamily="34" charset="-79"/>
              </a:rPr>
              <a:t>أزهار النباتات تستخدم اللون للاتصال مع </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r>
              <a:rPr lang="ar-JO" sz="2800" kern="100" dirty="0">
                <a:effectLst/>
                <a:latin typeface="David" panose="020E0502060401010101" pitchFamily="34" charset="-79"/>
                <a:ea typeface="Calibri" panose="020F0502020204030204" pitchFamily="34" charset="0"/>
                <a:cs typeface="David" panose="020E0502060401010101" pitchFamily="34" charset="-79"/>
              </a:rPr>
              <a:t>مُلقِّحاتِها.</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p>
          <a:p>
            <a:pPr marL="457200" indent="-457200">
              <a:lnSpc>
                <a:spcPct val="115000"/>
              </a:lnSpc>
              <a:spcAft>
                <a:spcPts val="1000"/>
              </a:spcAft>
              <a:buFont typeface="Wingdings" panose="05000000000000000000" pitchFamily="2" charset="2"/>
              <a:buChar char="Ø"/>
            </a:pPr>
            <a:r>
              <a:rPr lang="he-IL" sz="2800" kern="100" dirty="0">
                <a:effectLst/>
                <a:latin typeface="David" panose="020E0502060401010101" pitchFamily="34" charset="-79"/>
                <a:ea typeface="Calibri" panose="020F0502020204030204" pitchFamily="34" charset="0"/>
                <a:cs typeface="David" panose="020E0502060401010101" pitchFamily="34" charset="-79"/>
              </a:rPr>
              <a:t> </a:t>
            </a:r>
            <a:r>
              <a:rPr lang="ar-JO" sz="2800" kern="100" dirty="0">
                <a:effectLst/>
                <a:latin typeface="David" panose="020E0502060401010101" pitchFamily="34" charset="-79"/>
                <a:ea typeface="Calibri" panose="020F0502020204030204" pitchFamily="34" charset="0"/>
                <a:cs typeface="David" panose="020E0502060401010101" pitchFamily="34" charset="-79"/>
              </a:rPr>
              <a:t>المُلَقِّحات المختلفة ترى ألوانًا مختلفة.</a:t>
            </a:r>
            <a:endParaRPr lang="he-IL" sz="2800" kern="100" dirty="0">
              <a:latin typeface="David" panose="020E0502060401010101" pitchFamily="34" charset="-79"/>
              <a:ea typeface="Calibri" panose="020F0502020204030204" pitchFamily="34" charset="0"/>
              <a:cs typeface="David" panose="020E0502060401010101" pitchFamily="34" charset="-79"/>
            </a:endParaRPr>
          </a:p>
          <a:p>
            <a:pPr>
              <a:lnSpc>
                <a:spcPct val="115000"/>
              </a:lnSpc>
              <a:spcAft>
                <a:spcPts val="1000"/>
              </a:spcAft>
            </a:pPr>
            <a:endParaRPr lang="en-US" sz="2800" kern="100" dirty="0">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endParaRPr lang="en-US" sz="2000" kern="1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8" name="Picture 4">
            <a:extLst>
              <a:ext uri="{FF2B5EF4-FFF2-40B4-BE49-F238E27FC236}">
                <a16:creationId xmlns:a16="http://schemas.microsoft.com/office/drawing/2014/main" id="{7134B2FA-5858-0B8C-9F77-D411B19BFD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7" name="תמונה 6">
            <a:extLst>
              <a:ext uri="{FF2B5EF4-FFF2-40B4-BE49-F238E27FC236}">
                <a16:creationId xmlns:a16="http://schemas.microsoft.com/office/drawing/2014/main" id="{CEBECD37-004E-A538-5378-CAF812D88C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999419" y="3509065"/>
            <a:ext cx="9978811" cy="2812347"/>
          </a:xfrm>
          <a:prstGeom prst="rect">
            <a:avLst/>
          </a:prstGeom>
          <a:ln>
            <a:noFill/>
          </a:ln>
          <a:effectLst>
            <a:outerShdw blurRad="190500" algn="tl" rotWithShape="0">
              <a:srgbClr val="000000">
                <a:alpha val="70000"/>
              </a:srgbClr>
            </a:outerShdw>
          </a:effectLst>
        </p:spPr>
      </p:pic>
      <p:sp>
        <p:nvSpPr>
          <p:cNvPr id="10" name="תיבת טקסט 9">
            <a:extLst>
              <a:ext uri="{FF2B5EF4-FFF2-40B4-BE49-F238E27FC236}">
                <a16:creationId xmlns:a16="http://schemas.microsoft.com/office/drawing/2014/main" id="{9DB81285-B8CF-70A4-D315-9FC5094A716B}"/>
              </a:ext>
            </a:extLst>
          </p:cNvPr>
          <p:cNvSpPr txBox="1"/>
          <p:nvPr/>
        </p:nvSpPr>
        <p:spPr>
          <a:xfrm>
            <a:off x="3236976" y="6472286"/>
            <a:ext cx="8340374" cy="369332"/>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                               </a:t>
            </a:r>
            <a:r>
              <a:rPr lang="ar-JO" b="1" dirty="0">
                <a:latin typeface="David" panose="020E0502060401010101" pitchFamily="34" charset="-79"/>
                <a:cs typeface="David" panose="020E0502060401010101" pitchFamily="34" charset="-79"/>
              </a:rPr>
              <a:t>أزهار نباتات من العائلة الصليبية في بلدة </a:t>
            </a:r>
            <a:r>
              <a:rPr lang="ar-JO" b="1" dirty="0" err="1">
                <a:latin typeface="David" panose="020E0502060401010101" pitchFamily="34" charset="-79"/>
                <a:cs typeface="David" panose="020E0502060401010101" pitchFamily="34" charset="-79"/>
              </a:rPr>
              <a:t>موديعين</a:t>
            </a:r>
            <a:r>
              <a:rPr lang="ar-JO" b="1" dirty="0">
                <a:latin typeface="David" panose="020E0502060401010101" pitchFamily="34" charset="-79"/>
                <a:cs typeface="David" panose="020E0502060401010101" pitchFamily="34" charset="-79"/>
              </a:rPr>
              <a:t>. تصوير عومر دروري</a:t>
            </a:r>
            <a:endParaRPr lang="he-IL" dirty="0">
              <a:latin typeface="David" panose="020E0502060401010101" pitchFamily="34" charset="-79"/>
              <a:cs typeface="David" panose="020E0502060401010101" pitchFamily="34" charset="-79"/>
            </a:endParaRPr>
          </a:p>
        </p:txBody>
      </p:sp>
      <p:pic>
        <p:nvPicPr>
          <p:cNvPr id="11" name="תמונה 10">
            <a:extLst>
              <a:ext uri="{FF2B5EF4-FFF2-40B4-BE49-F238E27FC236}">
                <a16:creationId xmlns:a16="http://schemas.microsoft.com/office/drawing/2014/main" id="{B92595DC-1C34-4FDE-B2A3-655530F8EF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2981" y="16382"/>
            <a:ext cx="1039019" cy="688212"/>
          </a:xfrm>
          <a:prstGeom prst="rect">
            <a:avLst/>
          </a:prstGeom>
        </p:spPr>
      </p:pic>
    </p:spTree>
    <p:extLst>
      <p:ext uri="{BB962C8B-B14F-4D97-AF65-F5344CB8AC3E}">
        <p14:creationId xmlns:p14="http://schemas.microsoft.com/office/powerpoint/2010/main" val="301375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2C9D7EDE-EA70-DB0B-F481-433485C4DA43}"/>
              </a:ext>
            </a:extLst>
          </p:cNvPr>
          <p:cNvSpPr txBox="1"/>
          <p:nvPr/>
        </p:nvSpPr>
        <p:spPr>
          <a:xfrm>
            <a:off x="469783" y="1464432"/>
            <a:ext cx="11538761" cy="3562257"/>
          </a:xfrm>
          <a:prstGeom prst="rect">
            <a:avLst/>
          </a:prstGeom>
          <a:noFill/>
        </p:spPr>
        <p:txBody>
          <a:bodyPr wrap="square">
            <a:spAutoFit/>
          </a:bodyPr>
          <a:lstStyle/>
          <a:p>
            <a:pPr marL="457200" indent="-457200">
              <a:lnSpc>
                <a:spcPct val="115000"/>
              </a:lnSpc>
              <a:spcAft>
                <a:spcPts val="1000"/>
              </a:spcAft>
              <a:buFont typeface="Wingdings" panose="05000000000000000000" pitchFamily="2" charset="2"/>
              <a:buChar char="Ø"/>
            </a:pPr>
            <a:r>
              <a:rPr lang="he-IL" sz="2800" b="1" kern="100" dirty="0">
                <a:effectLst/>
                <a:latin typeface="David" panose="020E0502060401010101" pitchFamily="34" charset="-79"/>
                <a:ea typeface="Calibri" panose="020F0502020204030204" pitchFamily="34" charset="0"/>
                <a:cs typeface="David" panose="020E0502060401010101" pitchFamily="34" charset="-79"/>
              </a:rPr>
              <a:t> </a:t>
            </a:r>
            <a:r>
              <a:rPr lang="ar-JO" sz="28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النَّحل</a:t>
            </a:r>
            <a:r>
              <a:rPr lang="he-IL" sz="2800" kern="100" dirty="0">
                <a:effectLst/>
                <a:latin typeface="David" panose="020E0502060401010101" pitchFamily="34" charset="-79"/>
                <a:ea typeface="Calibri" panose="020F0502020204030204" pitchFamily="34" charset="0"/>
                <a:cs typeface="David" panose="020E0502060401010101" pitchFamily="34" charset="-79"/>
              </a:rPr>
              <a:t> : </a:t>
            </a:r>
            <a:r>
              <a:rPr lang="ar-JO" sz="2800" kern="100" dirty="0">
                <a:effectLst/>
                <a:latin typeface="David" panose="020E0502060401010101" pitchFamily="34" charset="-79"/>
                <a:ea typeface="Calibri" panose="020F0502020204030204" pitchFamily="34" charset="0"/>
                <a:cs typeface="David" panose="020E0502060401010101" pitchFamily="34" charset="-79"/>
              </a:rPr>
              <a:t>يرى الألوان في نطاق الفوق بنفسجي والأزرق والأصفر، ولا يُميِّز الأحمر </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p>
          <a:p>
            <a:pPr marL="457200" indent="-457200">
              <a:lnSpc>
                <a:spcPct val="115000"/>
              </a:lnSpc>
              <a:spcAft>
                <a:spcPts val="1000"/>
              </a:spcAft>
              <a:buFont typeface="Wingdings" panose="05000000000000000000" pitchFamily="2" charset="2"/>
              <a:buChar char="Ø"/>
            </a:pPr>
            <a:r>
              <a:rPr lang="ar-JO" sz="28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الفراش</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r>
              <a:rPr lang="ar-JO" sz="2800" kern="100" dirty="0">
                <a:effectLst/>
                <a:latin typeface="David" panose="020E0502060401010101" pitchFamily="34" charset="-79"/>
                <a:ea typeface="Calibri" panose="020F0502020204030204" pitchFamily="34" charset="0"/>
                <a:cs typeface="David" panose="020E0502060401010101" pitchFamily="34" charset="-79"/>
              </a:rPr>
              <a:t>يرى اللون الزهري، البرتقالي والبنفسجي وأحيانا يرى مجالًا أوسع من الألوان.</a:t>
            </a:r>
            <a:endParaRPr lang="he-IL" sz="2800" kern="100" dirty="0">
              <a:effectLst/>
              <a:latin typeface="David" panose="020E0502060401010101" pitchFamily="34" charset="-79"/>
              <a:ea typeface="Calibri" panose="020F0502020204030204" pitchFamily="34" charset="0"/>
              <a:cs typeface="David" panose="020E0502060401010101" pitchFamily="34" charset="-79"/>
            </a:endParaRPr>
          </a:p>
          <a:p>
            <a:pPr marL="457200" indent="-457200">
              <a:lnSpc>
                <a:spcPct val="115000"/>
              </a:lnSpc>
              <a:spcAft>
                <a:spcPts val="1000"/>
              </a:spcAft>
              <a:buFont typeface="Wingdings" panose="05000000000000000000" pitchFamily="2" charset="2"/>
              <a:buChar char="Ø"/>
            </a:pPr>
            <a:r>
              <a:rPr lang="ar-JO" sz="28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الطُّيور</a:t>
            </a:r>
            <a:r>
              <a:rPr lang="ar-JO" sz="2800" kern="100" dirty="0">
                <a:effectLst/>
                <a:latin typeface="David" panose="020E0502060401010101" pitchFamily="34" charset="-79"/>
                <a:ea typeface="Calibri" panose="020F0502020204030204" pitchFamily="34" charset="0"/>
                <a:cs typeface="David" panose="020E0502060401010101" pitchFamily="34" charset="-79"/>
              </a:rPr>
              <a:t>: ترى جيّدًا اللون الأحمر، وأحيانا ألوانًا أخرى لا تَلتقطُها العين البشريّة.</a:t>
            </a:r>
            <a:endParaRPr lang="he-IL" sz="2800" kern="100" dirty="0">
              <a:effectLst/>
              <a:latin typeface="David" panose="020E0502060401010101" pitchFamily="34" charset="-79"/>
              <a:ea typeface="Calibri" panose="020F0502020204030204" pitchFamily="34" charset="0"/>
              <a:cs typeface="David" panose="020E0502060401010101" pitchFamily="34" charset="-79"/>
            </a:endParaRPr>
          </a:p>
          <a:p>
            <a:pPr marL="457200" indent="-457200">
              <a:lnSpc>
                <a:spcPct val="115000"/>
              </a:lnSpc>
              <a:spcAft>
                <a:spcPts val="1000"/>
              </a:spcAft>
              <a:buFont typeface="Wingdings" panose="05000000000000000000" pitchFamily="2" charset="2"/>
              <a:buChar char="Ø"/>
            </a:pPr>
            <a:r>
              <a:rPr lang="ar-JO" sz="28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ذباب الأزها</a:t>
            </a:r>
            <a:r>
              <a:rPr lang="ar-JO" sz="2800" b="1" kern="100" dirty="0">
                <a:solidFill>
                  <a:srgbClr val="FF0000"/>
                </a:solidFill>
                <a:latin typeface="David" panose="020E0502060401010101" pitchFamily="34" charset="-79"/>
                <a:ea typeface="Calibri" panose="020F0502020204030204" pitchFamily="34" charset="0"/>
                <a:cs typeface="David" panose="020E0502060401010101" pitchFamily="34" charset="-79"/>
              </a:rPr>
              <a:t>ر</a:t>
            </a:r>
            <a:r>
              <a:rPr lang="ar-JO" sz="2800" kern="100" dirty="0">
                <a:latin typeface="David" panose="020E0502060401010101" pitchFamily="34" charset="-79"/>
                <a:ea typeface="Calibri" panose="020F0502020204030204" pitchFamily="34" charset="0"/>
                <a:cs typeface="David" panose="020E0502060401010101" pitchFamily="34" charset="-79"/>
              </a:rPr>
              <a:t>: ترى جيّدًا اللون الأحمر، البرتقالي والأصفر- ألوان توجِّهُها الى أزهار كثيرة الرَّحيق</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p>
          <a:p>
            <a:pPr marL="457200" indent="-457200">
              <a:lnSpc>
                <a:spcPct val="115000"/>
              </a:lnSpc>
              <a:spcAft>
                <a:spcPts val="1000"/>
              </a:spcAft>
              <a:buFont typeface="Wingdings" panose="05000000000000000000" pitchFamily="2" charset="2"/>
              <a:buChar char="Ø"/>
            </a:pPr>
            <a:r>
              <a:rPr lang="he-IL" sz="2800" kern="100" dirty="0">
                <a:effectLst/>
                <a:latin typeface="David" panose="020E0502060401010101" pitchFamily="34" charset="-79"/>
                <a:ea typeface="Calibri" panose="020F0502020204030204" pitchFamily="34" charset="0"/>
                <a:cs typeface="David" panose="020E0502060401010101" pitchFamily="34" charset="-79"/>
              </a:rPr>
              <a:t> </a:t>
            </a:r>
            <a:r>
              <a:rPr lang="ar-JO" sz="2800" b="1" kern="100" dirty="0">
                <a:solidFill>
                  <a:srgbClr val="FF0000"/>
                </a:solidFill>
                <a:effectLst/>
                <a:latin typeface="David" panose="020E0502060401010101" pitchFamily="34" charset="-79"/>
                <a:ea typeface="Calibri" panose="020F0502020204030204" pitchFamily="34" charset="0"/>
                <a:cs typeface="David" panose="020E0502060401010101" pitchFamily="34" charset="-79"/>
              </a:rPr>
              <a:t>الخَنافِس</a:t>
            </a:r>
            <a:r>
              <a:rPr lang="ar-JO" sz="2800" kern="100" dirty="0">
                <a:effectLst/>
                <a:latin typeface="David" panose="020E0502060401010101" pitchFamily="34" charset="-79"/>
                <a:ea typeface="Calibri" panose="020F0502020204030204" pitchFamily="34" charset="0"/>
                <a:cs typeface="David" panose="020E0502060401010101" pitchFamily="34" charset="-79"/>
              </a:rPr>
              <a:t>: تنجَذِب بالأساس </a:t>
            </a:r>
            <a:r>
              <a:rPr lang="ar-JO" sz="2800" kern="100" dirty="0">
                <a:latin typeface="David" panose="020E0502060401010101" pitchFamily="34" charset="-79"/>
                <a:ea typeface="Calibri" panose="020F0502020204030204" pitchFamily="34" charset="0"/>
                <a:cs typeface="David" panose="020E0502060401010101" pitchFamily="34" charset="-79"/>
              </a:rPr>
              <a:t>الى ا</a:t>
            </a:r>
            <a:r>
              <a:rPr lang="ar-JO" sz="2800" kern="100" dirty="0">
                <a:effectLst/>
                <a:latin typeface="David" panose="020E0502060401010101" pitchFamily="34" charset="-79"/>
                <a:ea typeface="Calibri" panose="020F0502020204030204" pitchFamily="34" charset="0"/>
                <a:cs typeface="David" panose="020E0502060401010101" pitchFamily="34" charset="-79"/>
              </a:rPr>
              <a:t>للون الأبيض، الأصفر والأحمر</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endParaRPr lang="en-US" sz="2800" kern="1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תיבת טקסט 3">
            <a:extLst>
              <a:ext uri="{FF2B5EF4-FFF2-40B4-BE49-F238E27FC236}">
                <a16:creationId xmlns:a16="http://schemas.microsoft.com/office/drawing/2014/main" id="{55EC9781-E5A7-2E89-3999-B35ECD3D9054}"/>
              </a:ext>
            </a:extLst>
          </p:cNvPr>
          <p:cNvSpPr txBox="1"/>
          <p:nvPr/>
        </p:nvSpPr>
        <p:spPr>
          <a:xfrm>
            <a:off x="3293614" y="465478"/>
            <a:ext cx="7804314" cy="646331"/>
          </a:xfrm>
          <a:prstGeom prst="rect">
            <a:avLst/>
          </a:prstGeom>
          <a:noFill/>
        </p:spPr>
        <p:txBody>
          <a:bodyPr wrap="square" rtlCol="1">
            <a:spAutoFit/>
          </a:bodyPr>
          <a:lstStyle/>
          <a:p>
            <a:r>
              <a:rPr lang="ar-JO" sz="3600" b="1" dirty="0">
                <a:solidFill>
                  <a:srgbClr val="002060"/>
                </a:solidFill>
                <a:latin typeface="David" panose="020E0502060401010101" pitchFamily="34" charset="-79"/>
                <a:cs typeface="David" panose="020E0502060401010101" pitchFamily="34" charset="-79"/>
              </a:rPr>
              <a:t>رُؤْيَة الألوان لَدَى الحَيوانات</a:t>
            </a:r>
            <a:endParaRPr lang="he-IL" sz="3600" b="1" dirty="0">
              <a:solidFill>
                <a:srgbClr val="002060"/>
              </a:solidFill>
              <a:latin typeface="David" panose="020E0502060401010101" pitchFamily="34" charset="-79"/>
              <a:cs typeface="David" panose="020E0502060401010101" pitchFamily="34" charset="-79"/>
            </a:endParaRPr>
          </a:p>
        </p:txBody>
      </p:sp>
      <p:pic>
        <p:nvPicPr>
          <p:cNvPr id="5" name="Picture 4">
            <a:extLst>
              <a:ext uri="{FF2B5EF4-FFF2-40B4-BE49-F238E27FC236}">
                <a16:creationId xmlns:a16="http://schemas.microsoft.com/office/drawing/2014/main" id="{4EF7ED01-1C0F-CA54-A1EE-BA773C0EFA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8" name="תמונה 7">
            <a:extLst>
              <a:ext uri="{FF2B5EF4-FFF2-40B4-BE49-F238E27FC236}">
                <a16:creationId xmlns:a16="http://schemas.microsoft.com/office/drawing/2014/main" id="{BAB3A535-165E-46DF-A159-3E88CEC27B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23818"/>
            <a:ext cx="1039019" cy="688212"/>
          </a:xfrm>
          <a:prstGeom prst="rect">
            <a:avLst/>
          </a:prstGeom>
        </p:spPr>
      </p:pic>
    </p:spTree>
    <p:extLst>
      <p:ext uri="{BB962C8B-B14F-4D97-AF65-F5344CB8AC3E}">
        <p14:creationId xmlns:p14="http://schemas.microsoft.com/office/powerpoint/2010/main" val="135658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D74B-6B9A-27AE-182E-1F7B6BF8097D}"/>
            </a:ext>
          </a:extLst>
        </p:cNvPr>
        <p:cNvGrpSpPr/>
        <p:nvPr/>
      </p:nvGrpSpPr>
      <p:grpSpPr>
        <a:xfrm>
          <a:off x="0" y="0"/>
          <a:ext cx="0" cy="0"/>
          <a:chOff x="0" y="0"/>
          <a:chExt cx="0" cy="0"/>
        </a:xfrm>
      </p:grpSpPr>
      <p:sp>
        <p:nvSpPr>
          <p:cNvPr id="3" name="תיבת טקסט 2">
            <a:extLst>
              <a:ext uri="{FF2B5EF4-FFF2-40B4-BE49-F238E27FC236}">
                <a16:creationId xmlns:a16="http://schemas.microsoft.com/office/drawing/2014/main" id="{D7B2E281-841C-8F4A-4CE4-5FDBC3416D23}"/>
              </a:ext>
            </a:extLst>
          </p:cNvPr>
          <p:cNvSpPr txBox="1"/>
          <p:nvPr/>
        </p:nvSpPr>
        <p:spPr>
          <a:xfrm>
            <a:off x="2334827" y="399700"/>
            <a:ext cx="7685842" cy="622222"/>
          </a:xfrm>
          <a:prstGeom prst="rect">
            <a:avLst/>
          </a:prstGeom>
          <a:noFill/>
        </p:spPr>
        <p:txBody>
          <a:bodyPr wrap="square">
            <a:spAutoFit/>
          </a:bodyPr>
          <a:lstStyle/>
          <a:p>
            <a:pPr algn="ctr" rtl="1">
              <a:lnSpc>
                <a:spcPct val="115000"/>
              </a:lnSpc>
              <a:spcAft>
                <a:spcPts val="1000"/>
              </a:spcAft>
              <a:buNone/>
            </a:pPr>
            <a:r>
              <a:rPr lang="ar-JO" sz="32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موجة الإزْهار أبيض- زهري</a:t>
            </a:r>
            <a:endParaRPr lang="en-US" sz="32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A92E6A4F-314E-D45C-E41F-7A211CEDF052}"/>
              </a:ext>
            </a:extLst>
          </p:cNvPr>
          <p:cNvSpPr txBox="1"/>
          <p:nvPr/>
        </p:nvSpPr>
        <p:spPr>
          <a:xfrm>
            <a:off x="1337912" y="1710466"/>
            <a:ext cx="10022163" cy="3179909"/>
          </a:xfrm>
          <a:prstGeom prst="rect">
            <a:avLst/>
          </a:prstGeom>
          <a:noFill/>
        </p:spPr>
        <p:txBody>
          <a:bodyPr wrap="square">
            <a:spAutoFit/>
          </a:bodyPr>
          <a:lstStyle/>
          <a:p>
            <a:pPr algn="r" rtl="1">
              <a:lnSpc>
                <a:spcPct val="115000"/>
              </a:lnSpc>
              <a:spcAft>
                <a:spcPts val="1000"/>
              </a:spcAft>
              <a:buNone/>
            </a:pPr>
            <a:r>
              <a:rPr lang="ar-JO" sz="2800" kern="100" dirty="0">
                <a:latin typeface="David" panose="020E0502060401010101" pitchFamily="34" charset="-79"/>
                <a:ea typeface="Calibri" panose="020F0502020204030204" pitchFamily="34" charset="0"/>
                <a:cs typeface="David" panose="020E0502060401010101" pitchFamily="34" charset="-79"/>
              </a:rPr>
              <a:t>ألوان</a:t>
            </a:r>
            <a:r>
              <a:rPr lang="ar-JO" sz="2800" kern="100" dirty="0">
                <a:effectLst/>
                <a:latin typeface="David" panose="020E0502060401010101" pitchFamily="34" charset="-79"/>
                <a:ea typeface="Calibri" panose="020F0502020204030204" pitchFamily="34" charset="0"/>
                <a:cs typeface="David" panose="020E0502060401010101" pitchFamily="34" charset="-79"/>
              </a:rPr>
              <a:t> الإزهار البارزة هي </a:t>
            </a:r>
            <a:r>
              <a:rPr lang="ar-JO" sz="2800" kern="100" dirty="0">
                <a:solidFill>
                  <a:schemeClr val="bg1"/>
                </a:solidFill>
                <a:effectLst/>
                <a:highlight>
                  <a:srgbClr val="C0C0C0"/>
                </a:highlight>
                <a:latin typeface="David" panose="020E0502060401010101" pitchFamily="34" charset="-79"/>
                <a:ea typeface="Calibri" panose="020F0502020204030204" pitchFamily="34" charset="0"/>
                <a:cs typeface="David" panose="020E0502060401010101" pitchFamily="34" charset="-79"/>
              </a:rPr>
              <a:t>الأبيض</a:t>
            </a:r>
            <a:r>
              <a:rPr lang="ar-JO" sz="2800" kern="100" dirty="0">
                <a:effectLst/>
                <a:latin typeface="David" panose="020E0502060401010101" pitchFamily="34" charset="-79"/>
                <a:ea typeface="Calibri" panose="020F0502020204030204" pitchFamily="34" charset="0"/>
                <a:cs typeface="David" panose="020E0502060401010101" pitchFamily="34" charset="-79"/>
              </a:rPr>
              <a:t> - </a:t>
            </a:r>
            <a:r>
              <a:rPr lang="ar-JO" sz="2800" kern="100" dirty="0">
                <a:solidFill>
                  <a:srgbClr val="FF66FF"/>
                </a:solidFill>
                <a:effectLst/>
                <a:latin typeface="David" panose="020E0502060401010101" pitchFamily="34" charset="-79"/>
                <a:ea typeface="Calibri" panose="020F0502020204030204" pitchFamily="34" charset="0"/>
                <a:cs typeface="David" panose="020E0502060401010101" pitchFamily="34" charset="-79"/>
              </a:rPr>
              <a:t>الزهري</a:t>
            </a:r>
            <a:r>
              <a:rPr lang="he-IL" sz="4800" kern="100" dirty="0">
                <a:effectLst/>
                <a:latin typeface="David" panose="020E0502060401010101" pitchFamily="34" charset="-79"/>
                <a:ea typeface="Calibri" panose="020F0502020204030204" pitchFamily="34" charset="0"/>
                <a:cs typeface="David" panose="020E0502060401010101" pitchFamily="34" charset="-79"/>
              </a:rPr>
              <a:t> </a:t>
            </a:r>
          </a:p>
          <a:p>
            <a:pPr algn="r" rtl="1">
              <a:lnSpc>
                <a:spcPct val="115000"/>
              </a:lnSpc>
              <a:spcAft>
                <a:spcPts val="1000"/>
              </a:spcAft>
              <a:buNone/>
            </a:pPr>
            <a:r>
              <a:rPr lang="he-IL" sz="2800" kern="100" dirty="0">
                <a:effectLst/>
                <a:latin typeface="David" panose="020E0502060401010101" pitchFamily="34" charset="-79"/>
                <a:ea typeface="Calibri" panose="020F0502020204030204" pitchFamily="34" charset="0"/>
                <a:cs typeface="David" panose="020E0502060401010101" pitchFamily="34" charset="-79"/>
              </a:rPr>
              <a:t>(</a:t>
            </a:r>
            <a:r>
              <a:rPr lang="ar-JO" sz="2800" kern="100" dirty="0">
                <a:effectLst/>
                <a:latin typeface="David" panose="020E0502060401010101" pitchFamily="34" charset="-79"/>
                <a:ea typeface="Calibri" panose="020F0502020204030204" pitchFamily="34" charset="0"/>
                <a:cs typeface="David" panose="020E0502060401010101" pitchFamily="34" charset="-79"/>
              </a:rPr>
              <a:t>هذه الألوان الفاتحة تظهر جيِّدًا في البيئة "المُعتِمَة</a:t>
            </a:r>
            <a:r>
              <a:rPr lang="he-IL" sz="2800" kern="100" dirty="0">
                <a:effectLst/>
                <a:latin typeface="David" panose="020E0502060401010101" pitchFamily="34" charset="-79"/>
                <a:ea typeface="Calibri" panose="020F0502020204030204" pitchFamily="34" charset="0"/>
                <a:cs typeface="David" panose="020E0502060401010101" pitchFamily="34" charset="-79"/>
              </a:rPr>
              <a:t>").</a:t>
            </a:r>
            <a:endParaRPr lang="he-IL" sz="2800" kern="100" dirty="0">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en-US" sz="2800" kern="100" dirty="0">
                <a:effectLst/>
                <a:latin typeface="David" panose="020E0502060401010101" pitchFamily="34" charset="-79"/>
                <a:ea typeface="Calibri" panose="020F0502020204030204" pitchFamily="34" charset="0"/>
                <a:cs typeface="David" panose="020E0502060401010101" pitchFamily="34" charset="-79"/>
              </a:rPr>
              <a:t> </a:t>
            </a:r>
            <a:r>
              <a:rPr lang="ar-JO" sz="2800" kern="100" dirty="0">
                <a:effectLst/>
                <a:latin typeface="David" panose="020E0502060401010101" pitchFamily="34" charset="-79"/>
                <a:ea typeface="Calibri" panose="020F0502020204030204" pitchFamily="34" charset="0"/>
                <a:cs typeface="David" panose="020E0502060401010101" pitchFamily="34" charset="-79"/>
              </a:rPr>
              <a:t>النباتات التي تُزهر في هذا الموسم هي عصا الراعي (</a:t>
            </a:r>
            <a:r>
              <a:rPr lang="ar-JO" sz="2800" kern="100" dirty="0" err="1">
                <a:effectLst/>
                <a:latin typeface="David" panose="020E0502060401010101" pitchFamily="34" charset="-79"/>
                <a:ea typeface="Calibri" panose="020F0502020204030204" pitchFamily="34" charset="0"/>
                <a:cs typeface="David" panose="020E0502060401010101" pitchFamily="34" charset="-79"/>
              </a:rPr>
              <a:t>الزقوقيا</a:t>
            </a:r>
            <a:r>
              <a:rPr lang="ar-JO" sz="2800" kern="100" dirty="0">
                <a:effectLst/>
                <a:latin typeface="David" panose="020E0502060401010101" pitchFamily="34" charset="-79"/>
                <a:ea typeface="Calibri" panose="020F0502020204030204" pitchFamily="34" charset="0"/>
                <a:cs typeface="David" panose="020E0502060401010101" pitchFamily="34" charset="-79"/>
              </a:rPr>
              <a:t>) والنرجس وأشجار اللوز</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p>
          <a:p>
            <a:pPr algn="r" rtl="1">
              <a:lnSpc>
                <a:spcPct val="115000"/>
              </a:lnSpc>
              <a:spcAft>
                <a:spcPts val="1000"/>
              </a:spcAft>
              <a:buNone/>
            </a:pPr>
            <a:r>
              <a:rPr lang="ar-JO" sz="2800" kern="100" dirty="0">
                <a:effectLst/>
                <a:latin typeface="David" panose="020E0502060401010101" pitchFamily="34" charset="-79"/>
                <a:ea typeface="Calibri" panose="020F0502020204030204" pitchFamily="34" charset="0"/>
                <a:cs typeface="David" panose="020E0502060401010101" pitchFamily="34" charset="-79"/>
              </a:rPr>
              <a:t>في هذا الفصل تَقِلّ المُلقِّحات، والفَعّالة منها هي الذُّباب والخنافِس</a:t>
            </a:r>
            <a:r>
              <a:rPr lang="he-IL" sz="2800" kern="100" dirty="0">
                <a:effectLst/>
                <a:latin typeface="David" panose="020E0502060401010101" pitchFamily="34" charset="-79"/>
                <a:ea typeface="Calibri" panose="020F0502020204030204" pitchFamily="34" charset="0"/>
                <a:cs typeface="David" panose="020E0502060401010101" pitchFamily="34" charset="-79"/>
              </a:rPr>
              <a:t>. </a:t>
            </a:r>
            <a:endParaRPr lang="en-US" sz="2800" kern="100" dirty="0">
              <a:effectLst/>
              <a:latin typeface="David" panose="020E0502060401010101" pitchFamily="34" charset="-79"/>
              <a:ea typeface="Calibri" panose="020F0502020204030204" pitchFamily="34" charset="0"/>
              <a:cs typeface="David" panose="020E0502060401010101" pitchFamily="34" charset="-79"/>
            </a:endParaRPr>
          </a:p>
          <a:p>
            <a:pPr algn="r" rtl="1">
              <a:lnSpc>
                <a:spcPct val="115000"/>
              </a:lnSpc>
              <a:spcAft>
                <a:spcPts val="1000"/>
              </a:spcAft>
              <a:buNone/>
            </a:pPr>
            <a:r>
              <a:rPr lang="en-US" sz="1400" kern="100" dirty="0">
                <a:effectLst/>
                <a:latin typeface="David" panose="020E0502060401010101" pitchFamily="34" charset="-79"/>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תיבת טקסט 5">
            <a:extLst>
              <a:ext uri="{FF2B5EF4-FFF2-40B4-BE49-F238E27FC236}">
                <a16:creationId xmlns:a16="http://schemas.microsoft.com/office/drawing/2014/main" id="{0137CD0D-F038-A4C7-FA5B-02E684BB2ED0}"/>
              </a:ext>
            </a:extLst>
          </p:cNvPr>
          <p:cNvSpPr txBox="1"/>
          <p:nvPr/>
        </p:nvSpPr>
        <p:spPr>
          <a:xfrm>
            <a:off x="2443579" y="1105599"/>
            <a:ext cx="6094520" cy="584775"/>
          </a:xfrm>
          <a:prstGeom prst="rect">
            <a:avLst/>
          </a:prstGeom>
          <a:noFill/>
        </p:spPr>
        <p:txBody>
          <a:bodyPr wrap="square">
            <a:spAutoFit/>
          </a:bodyPr>
          <a:lstStyle/>
          <a:p>
            <a:r>
              <a:rPr lang="ar-JO" sz="3200" b="1" kern="100" dirty="0">
                <a:solidFill>
                  <a:srgbClr val="C00000"/>
                </a:solidFill>
                <a:latin typeface="David" panose="020E0502060401010101" pitchFamily="34" charset="-79"/>
                <a:ea typeface="Calibri" panose="020F0502020204030204" pitchFamily="34" charset="0"/>
              </a:rPr>
              <a:t>بداية الشِّتاء (كانون الأوَّل- كانون الثاني)</a:t>
            </a:r>
            <a:endParaRPr lang="he-IL" sz="3200" b="1" dirty="0">
              <a:solidFill>
                <a:srgbClr val="C00000"/>
              </a:solidFill>
            </a:endParaRPr>
          </a:p>
        </p:txBody>
      </p:sp>
      <p:pic>
        <p:nvPicPr>
          <p:cNvPr id="7" name="Picture 4">
            <a:extLst>
              <a:ext uri="{FF2B5EF4-FFF2-40B4-BE49-F238E27FC236}">
                <a16:creationId xmlns:a16="http://schemas.microsoft.com/office/drawing/2014/main" id="{33B533FA-FF14-6953-F140-BB1B44DA80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9" name="תמונה 8">
            <a:extLst>
              <a:ext uri="{FF2B5EF4-FFF2-40B4-BE49-F238E27FC236}">
                <a16:creationId xmlns:a16="http://schemas.microsoft.com/office/drawing/2014/main" id="{438A0E99-3351-4C14-9590-1C2CF2602F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4248" y="0"/>
            <a:ext cx="1039019" cy="688212"/>
          </a:xfrm>
          <a:prstGeom prst="rect">
            <a:avLst/>
          </a:prstGeom>
        </p:spPr>
      </p:pic>
    </p:spTree>
    <p:extLst>
      <p:ext uri="{BB962C8B-B14F-4D97-AF65-F5344CB8AC3E}">
        <p14:creationId xmlns:p14="http://schemas.microsoft.com/office/powerpoint/2010/main" val="399393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066D82F-108E-3521-928B-499261E35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952" y="1444841"/>
            <a:ext cx="5595891" cy="4196918"/>
          </a:xfrm>
          <a:prstGeom prst="rect">
            <a:avLst/>
          </a:prstGeom>
          <a:ln>
            <a:noFill/>
          </a:ln>
          <a:effectLst>
            <a:outerShdw blurRad="190500" algn="tl" rotWithShape="0">
              <a:srgbClr val="000000">
                <a:alpha val="70000"/>
              </a:srgbClr>
            </a:outerShdw>
          </a:effectLst>
        </p:spPr>
      </p:pic>
      <p:sp>
        <p:nvSpPr>
          <p:cNvPr id="4" name="AutoShape 2">
            <a:extLst>
              <a:ext uri="{FF2B5EF4-FFF2-40B4-BE49-F238E27FC236}">
                <a16:creationId xmlns:a16="http://schemas.microsoft.com/office/drawing/2014/main" id="{3496CB11-56DE-5620-BCE9-8B51A35F2C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a:extLst>
              <a:ext uri="{FF2B5EF4-FFF2-40B4-BE49-F238E27FC236}">
                <a16:creationId xmlns:a16="http://schemas.microsoft.com/office/drawing/2014/main" id="{4CB52AFE-3698-74CA-14FF-3B2E3B2877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63217" y="1614488"/>
            <a:ext cx="4894922" cy="3857625"/>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AC44B8A7-E007-4575-099C-D3ABAED2A3E9}"/>
              </a:ext>
            </a:extLst>
          </p:cNvPr>
          <p:cNvSpPr txBox="1"/>
          <p:nvPr/>
        </p:nvSpPr>
        <p:spPr>
          <a:xfrm>
            <a:off x="1017834" y="572619"/>
            <a:ext cx="6094520" cy="523220"/>
          </a:xfrm>
          <a:prstGeom prst="rect">
            <a:avLst/>
          </a:prstGeom>
          <a:noFill/>
        </p:spPr>
        <p:txBody>
          <a:bodyPr wrap="square">
            <a:spAutoFit/>
          </a:bodyPr>
          <a:lstStyle/>
          <a:p>
            <a:pPr algn="ctr"/>
            <a:r>
              <a:rPr lang="ar-JO" sz="2800" b="1" dirty="0" err="1">
                <a:solidFill>
                  <a:prstClr val="black"/>
                </a:solidFill>
                <a:latin typeface="David" panose="020E0502060401010101" pitchFamily="34" charset="-79"/>
              </a:rPr>
              <a:t>عُنْصيل</a:t>
            </a:r>
            <a:endParaRPr lang="he-IL" dirty="0"/>
          </a:p>
        </p:txBody>
      </p:sp>
      <p:pic>
        <p:nvPicPr>
          <p:cNvPr id="10" name="Picture 4">
            <a:extLst>
              <a:ext uri="{FF2B5EF4-FFF2-40B4-BE49-F238E27FC236}">
                <a16:creationId xmlns:a16="http://schemas.microsoft.com/office/drawing/2014/main" id="{BB437890-307E-B638-D0B5-EE9E31FE89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11" name="תמונה 10">
            <a:extLst>
              <a:ext uri="{FF2B5EF4-FFF2-40B4-BE49-F238E27FC236}">
                <a16:creationId xmlns:a16="http://schemas.microsoft.com/office/drawing/2014/main" id="{5CCCE9A2-095D-4877-B630-D707323A8A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2981" y="0"/>
            <a:ext cx="1039019" cy="688212"/>
          </a:xfrm>
          <a:prstGeom prst="rect">
            <a:avLst/>
          </a:prstGeom>
        </p:spPr>
      </p:pic>
    </p:spTree>
    <p:extLst>
      <p:ext uri="{BB962C8B-B14F-4D97-AF65-F5344CB8AC3E}">
        <p14:creationId xmlns:p14="http://schemas.microsoft.com/office/powerpoint/2010/main" val="70347092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18312</TotalTime>
  <Words>1367</Words>
  <Application>Microsoft Office PowerPoint</Application>
  <PresentationFormat>מסך רחב</PresentationFormat>
  <Paragraphs>192</Paragraphs>
  <Slides>33</Slides>
  <Notes>4</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33</vt:i4>
      </vt:variant>
    </vt:vector>
  </HeadingPairs>
  <TitlesOfParts>
    <vt:vector size="39" baseType="lpstr">
      <vt:lpstr>Arial</vt:lpstr>
      <vt:lpstr>Calibri</vt:lpstr>
      <vt:lpstr>Calibri Light</vt:lpstr>
      <vt:lpstr>David</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shlomi sh shlomish</cp:lastModifiedBy>
  <cp:revision>79</cp:revision>
  <dcterms:created xsi:type="dcterms:W3CDTF">2026-03-19T08:43:48Z</dcterms:created>
  <dcterms:modified xsi:type="dcterms:W3CDTF">2026-04-20T07:04:17Z</dcterms:modified>
</cp:coreProperties>
</file>