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67" r:id="rId2"/>
    <p:sldId id="294" r:id="rId3"/>
    <p:sldId id="291" r:id="rId4"/>
    <p:sldId id="292" r:id="rId5"/>
    <p:sldId id="262" r:id="rId6"/>
    <p:sldId id="257" r:id="rId7"/>
    <p:sldId id="258" r:id="rId8"/>
    <p:sldId id="263" r:id="rId9"/>
    <p:sldId id="285" r:id="rId10"/>
    <p:sldId id="270" r:id="rId11"/>
    <p:sldId id="265" r:id="rId12"/>
    <p:sldId id="272" r:id="rId13"/>
    <p:sldId id="275" r:id="rId14"/>
    <p:sldId id="287" r:id="rId15"/>
    <p:sldId id="266" r:id="rId16"/>
    <p:sldId id="269" r:id="rId17"/>
    <p:sldId id="288" r:id="rId18"/>
    <p:sldId id="286" r:id="rId19"/>
    <p:sldId id="264" r:id="rId20"/>
    <p:sldId id="268" r:id="rId21"/>
    <p:sldId id="271" r:id="rId22"/>
    <p:sldId id="290" r:id="rId23"/>
    <p:sldId id="259" r:id="rId24"/>
    <p:sldId id="283" r:id="rId25"/>
    <p:sldId id="260" r:id="rId26"/>
    <p:sldId id="276" r:id="rId27"/>
    <p:sldId id="289" r:id="rId28"/>
    <p:sldId id="274" r:id="rId29"/>
    <p:sldId id="277" r:id="rId30"/>
    <p:sldId id="278" r:id="rId31"/>
    <p:sldId id="281" r:id="rId32"/>
    <p:sldId id="282" r:id="rId33"/>
    <p:sldId id="293" r:id="rId3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dressler" initials="md" lastIdx="25" clrIdx="0">
    <p:extLst>
      <p:ext uri="{19B8F6BF-5375-455C-9EA6-DF929625EA0E}">
        <p15:presenceInfo xmlns:p15="http://schemas.microsoft.com/office/powerpoint/2012/main" userId="1621ad8585f3c8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65738" autoAdjust="0"/>
  </p:normalViewPr>
  <p:slideViewPr>
    <p:cSldViewPr snapToGrid="0">
      <p:cViewPr varScale="1">
        <p:scale>
          <a:sx n="62" d="100"/>
          <a:sy n="62" d="100"/>
        </p:scale>
        <p:origin x="241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F030B1-9576-4A46-83CD-C20CEA5A4140}" type="datetimeFigureOut">
              <a:rPr lang="he-IL" smtClean="0"/>
              <a:t>ג'/אייר/תשפ"ו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7CC66A-1DDC-4CE7-A5CF-0A954B1CF2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121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niBoLta7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CC66A-1DDC-4CE7-A5CF-0A954B1CF281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163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dirty="0">
                <a:latin typeface="David" panose="020E0502060401010101" pitchFamily="34" charset="-79"/>
                <a:cs typeface="David" panose="020E0502060401010101" pitchFamily="34" charset="-79"/>
              </a:rPr>
              <a:t>פרחי ישראל / עונת הפריחה, קישור לסרטון </a:t>
            </a:r>
            <a:r>
              <a:rPr lang="he-IL" dirty="0"/>
              <a:t>קישור </a:t>
            </a:r>
            <a:r>
              <a:rPr lang="he-IL" dirty="0">
                <a:hlinkClick r:id="rId3"/>
              </a:rPr>
              <a:t>לסרטון</a:t>
            </a:r>
            <a:endParaRPr lang="he-IL" dirty="0"/>
          </a:p>
          <a:p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200" dirty="0" err="1">
                <a:latin typeface="David" panose="020E0502060401010101" pitchFamily="34" charset="-79"/>
                <a:cs typeface="David" panose="020E0502060401010101" pitchFamily="34" charset="-79"/>
              </a:rPr>
              <a:t>יוטיוב</a:t>
            </a: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חיות בר ישראל יובל </a:t>
            </a:r>
            <a:r>
              <a:rPr lang="he-IL" sz="1200" dirty="0" err="1">
                <a:latin typeface="David" panose="020E0502060401010101" pitchFamily="34" charset="-79"/>
                <a:cs typeface="David" panose="020E0502060401010101" pitchFamily="34" charset="-79"/>
              </a:rPr>
              <a:t>דקס</a:t>
            </a: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3 באוקטובר 2021</a:t>
            </a:r>
          </a:p>
          <a:p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CC66A-1DDC-4CE7-A5CF-0A954B1CF281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512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CC66A-1DDC-4CE7-A5CF-0A954B1CF281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965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תשובות: </a:t>
            </a:r>
          </a:p>
          <a:p>
            <a:r>
              <a:rPr lang="he-IL" dirty="0"/>
              <a:t>1: א-2,3. ב-1.  ג-1,2,4. ד-1,2,5. ה-3,4</a:t>
            </a:r>
          </a:p>
          <a:p>
            <a:pPr>
              <a:buNone/>
            </a:pPr>
            <a:r>
              <a:rPr lang="he-IL" dirty="0"/>
              <a:t>2: </a:t>
            </a:r>
            <a:r>
              <a:rPr lang="he-IL" dirty="0">
                <a:effectLst/>
              </a:rPr>
              <a:t>הסיבה המרכזית שדבורים </a:t>
            </a:r>
            <a:r>
              <a:rPr lang="he-IL" b="1" dirty="0">
                <a:effectLst/>
              </a:rPr>
              <a:t>לא נמשכות לפרחים אדומים</a:t>
            </a:r>
            <a:r>
              <a:rPr lang="he-IL" dirty="0">
                <a:effectLst/>
              </a:rPr>
              <a:t> היא פשוטה: </a:t>
            </a:r>
            <a:r>
              <a:rPr lang="he-IL" b="1" dirty="0">
                <a:effectLst/>
              </a:rPr>
              <a:t>הן כמעט לא רואות את הצבע האדום</a:t>
            </a:r>
            <a:r>
              <a:rPr lang="he-IL" dirty="0">
                <a:effectLst/>
              </a:rPr>
              <a:t>.</a:t>
            </a:r>
            <a:endParaRPr lang="he-IL" dirty="0"/>
          </a:p>
          <a:p>
            <a:pPr>
              <a:buNone/>
            </a:pPr>
            <a:r>
              <a:rPr lang="he-IL" b="1" dirty="0"/>
              <a:t> איך דבורים רואות צבעים</a:t>
            </a:r>
          </a:p>
          <a:p>
            <a:pPr>
              <a:buNone/>
            </a:pPr>
            <a:r>
              <a:rPr lang="he-IL" dirty="0">
                <a:effectLst/>
              </a:rPr>
              <a:t>מערכת הראייה של דבורים שונה משלנו. בני אדם רואים בתחום </a:t>
            </a:r>
            <a:r>
              <a:rPr lang="he-IL" b="1" dirty="0">
                <a:effectLst/>
              </a:rPr>
              <a:t>אדום-ירוק-כחול</a:t>
            </a:r>
            <a:r>
              <a:rPr lang="he-IL" dirty="0">
                <a:effectLst/>
              </a:rPr>
              <a:t>, אבל דבורים רואות בתחום </a:t>
            </a:r>
            <a:r>
              <a:rPr lang="he-IL" b="1" dirty="0">
                <a:effectLst/>
              </a:rPr>
              <a:t>אולטרה־סגול-כחול-ירוק</a:t>
            </a:r>
            <a:r>
              <a:rPr lang="he-IL" dirty="0">
                <a:effectLst/>
              </a:rPr>
              <a:t>.</a:t>
            </a:r>
            <a:endParaRPr lang="he-IL" dirty="0"/>
          </a:p>
          <a:p>
            <a:pPr>
              <a:buNone/>
            </a:pPr>
            <a:r>
              <a:rPr lang="he-IL" dirty="0">
                <a:effectLst/>
              </a:rPr>
              <a:t>כלומר:</a:t>
            </a:r>
            <a:endParaRPr lang="he-IL" dirty="0"/>
          </a:p>
          <a:p>
            <a:pPr>
              <a:buFont typeface="Arial" panose="020B0604020202020204" pitchFamily="34" charset="0"/>
              <a:buNone/>
            </a:pPr>
            <a:r>
              <a:rPr lang="he-IL" b="1" dirty="0">
                <a:effectLst/>
              </a:rPr>
              <a:t>אדום</a:t>
            </a:r>
            <a:r>
              <a:rPr lang="he-IL" dirty="0">
                <a:effectLst/>
              </a:rPr>
              <a:t> נראה להן כמו </a:t>
            </a:r>
            <a:r>
              <a:rPr lang="he-IL" b="1" dirty="0">
                <a:effectLst/>
              </a:rPr>
              <a:t>שחור או אפור כהה</a:t>
            </a:r>
            <a:endParaRPr lang="he-IL" dirty="0"/>
          </a:p>
          <a:p>
            <a:pPr>
              <a:buFont typeface="Arial" panose="020B0604020202020204" pitchFamily="34" charset="0"/>
              <a:buNone/>
            </a:pPr>
            <a:r>
              <a:rPr lang="he-IL" dirty="0">
                <a:effectLst/>
              </a:rPr>
              <a:t>הן רואות </a:t>
            </a:r>
            <a:r>
              <a:rPr lang="he-IL" b="1" dirty="0">
                <a:effectLst/>
              </a:rPr>
              <a:t>אולטרה- סגול</a:t>
            </a:r>
            <a:r>
              <a:rPr lang="he-IL" dirty="0">
                <a:effectLst/>
              </a:rPr>
              <a:t>, שאנחנו בכלל לא רואים</a:t>
            </a:r>
            <a:endParaRPr lang="he-IL" dirty="0"/>
          </a:p>
          <a:p>
            <a:pPr>
              <a:buFont typeface="Arial" panose="020B0604020202020204" pitchFamily="34" charset="0"/>
              <a:buNone/>
            </a:pPr>
            <a:r>
              <a:rPr lang="he-IL" dirty="0">
                <a:effectLst/>
              </a:rPr>
              <a:t>הן רגישות במיוחד לדפוסים זוהרים ב־</a:t>
            </a:r>
            <a:r>
              <a:rPr lang="en-US" dirty="0">
                <a:effectLst/>
              </a:rPr>
              <a:t>UV </a:t>
            </a:r>
            <a:r>
              <a:rPr lang="he-IL" dirty="0">
                <a:effectLst/>
              </a:rPr>
              <a:t> שמכוונים אותן לצוף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CC66A-1DDC-4CE7-A5CF-0A954B1CF281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050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e-IL" b="1" dirty="0"/>
              <a:t>תשובות: </a:t>
            </a:r>
          </a:p>
          <a:p>
            <a:pPr>
              <a:buNone/>
            </a:pPr>
            <a:r>
              <a:rPr lang="he-IL" dirty="0"/>
              <a:t>1: א-2. ב-1. ג-5. ד-3. ה-6. ו-4,5</a:t>
            </a:r>
          </a:p>
          <a:p>
            <a:pPr>
              <a:buNone/>
            </a:pPr>
            <a:r>
              <a:rPr lang="he-IL" dirty="0"/>
              <a:t>2. פרחים לבנים נפוצים בתחילת החורף כי הם בולטים יותר, נראים טוב בתאורה חלשה, ומותאמים </a:t>
            </a:r>
            <a:r>
              <a:rPr lang="he-IL" dirty="0" err="1"/>
              <a:t>למאביקים</a:t>
            </a:r>
            <a:r>
              <a:rPr lang="he-IL" dirty="0"/>
              <a:t> המעטים הפעילים בעונה זו.</a:t>
            </a:r>
            <a:r>
              <a:rPr lang="he-IL" b="1" dirty="0"/>
              <a:t> </a:t>
            </a:r>
            <a:r>
              <a:rPr lang="he-IL" b="0" dirty="0"/>
              <a:t>פרחים לבנים מחזירים אור גם בתנאי תאורה חלשים</a:t>
            </a:r>
          </a:p>
          <a:p>
            <a:pPr>
              <a:buNone/>
            </a:pPr>
            <a:r>
              <a:rPr lang="he-IL" b="0" dirty="0">
                <a:effectLst/>
              </a:rPr>
              <a:t>בתחילת החורף ה</a:t>
            </a:r>
            <a:r>
              <a:rPr lang="he-IL" dirty="0">
                <a:effectLst/>
              </a:rPr>
              <a:t>ימים קצרים, העננות גבוהה, האור חלש, יש הרבה צל פרחים לבנים מחזירים כמעט את כל ספקטרום האור ולכן </a:t>
            </a:r>
            <a:r>
              <a:rPr lang="he-IL" b="1" dirty="0">
                <a:effectLst/>
              </a:rPr>
              <a:t>נראים היטב גם באור חלש</a:t>
            </a:r>
            <a:r>
              <a:rPr lang="he-IL" dirty="0">
                <a:effectLst/>
              </a:rPr>
              <a:t>, בניגוד לצבעים כהים או עמומים.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CC66A-1DDC-4CE7-A5CF-0A954B1CF281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718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751E4C8-D460-0290-9871-E789E1114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131CF79-518F-310D-12CA-DE95391D1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ED45F5-BEA6-424C-4A7D-C766E90D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F39E-A43F-4BF7-B824-03892317C526}" type="datetimeFigureOut">
              <a:rPr lang="he-IL" smtClean="0"/>
              <a:t>ג'/אייר/תשפ"ו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EBF4F99-0165-B359-50CE-A01F0E87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9BEB50A-83F4-3311-1268-DB6D63E0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6C0E-12B5-4DF4-957C-89DAF589AE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623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F757D0-AE20-5435-6CAE-A8C9D0D6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C017753-A2C8-F8C7-1D24-E95F46C0C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290DBA6-9952-A10C-094B-C0AE7BB8F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F39E-A43F-4BF7-B824-03892317C526}" type="datetimeFigureOut">
              <a:rPr lang="he-IL" smtClean="0"/>
              <a:t>ג'/אייר/תשפ"ו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974F3AA-664E-C65C-529C-BE5E7C25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3E217A2-C228-9049-7182-D9150DA6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6C0E-12B5-4DF4-957C-89DAF589AE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885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94FDF2C-42C8-9BA7-47A5-0324C76AE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C872903-E978-974C-4F22-920FAB2BD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9808DF9-716C-C6ED-93A7-8C5FEDCF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F39E-A43F-4BF7-B824-03892317C526}" type="datetimeFigureOut">
              <a:rPr lang="he-IL" smtClean="0"/>
              <a:t>ג'/אייר/תשפ"ו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FE1BE23-6FB1-5743-19D9-A07ECC15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B0AD300-21BC-1AD8-B466-75CC2CCA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6C0E-12B5-4DF4-957C-89DAF589AE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711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823A80F-D7FA-7C04-A14E-3DBD8DD5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3C4F0BE-BB91-773B-4667-0DEFCE5B5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91A442C-1932-B114-4B9C-6E7F8CB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F39E-A43F-4BF7-B824-03892317C526}" type="datetimeFigureOut">
              <a:rPr lang="he-IL" smtClean="0"/>
              <a:t>ג'/אייר/תשפ"ו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521AB5F-C70A-60B5-E4A7-10C41FC9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418F1E-460F-09BC-175F-7B62D015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6C0E-12B5-4DF4-957C-89DAF589AE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88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90F2EA-856C-F3C8-3680-DB8F229E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A28BC7-C748-A2CA-9D35-2143A699F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A2965CC-1092-37BC-9106-80304C32A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F39E-A43F-4BF7-B824-03892317C526}" type="datetimeFigureOut">
              <a:rPr lang="he-IL" smtClean="0"/>
              <a:t>ג'/אייר/תשפ"ו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A5B97FD-0FBE-48EB-DAE5-9C0F72CE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67D0D57-6A1D-D2E0-53C9-3DA87E53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6C0E-12B5-4DF4-957C-89DAF589AE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462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148855-A466-7478-246B-CF8AADE50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C41C5D6-425D-940A-6D4E-3C843F706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7800366-24D2-E2D9-0F8E-C81FCAA43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47B582B-9F1C-3445-94A2-95164116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F39E-A43F-4BF7-B824-03892317C526}" type="datetimeFigureOut">
              <a:rPr lang="he-IL" smtClean="0"/>
              <a:t>ג'/אייר/תשפ"ו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0D780A4-FEF8-C7DE-C79B-C886C3A7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F4AC32A-B259-5B48-775E-CF610F8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6C0E-12B5-4DF4-957C-89DAF589AE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606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4469F8-365F-E99E-066D-2B0A9056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A9280D6-55BB-10A2-8043-0287EF764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5DC9CD2-65B8-DDA9-8C5C-0D8A6CAF8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4F52E99-9EB1-CADF-F9B1-D9A8D4F1A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59BFED9-78F6-E9EA-188C-DC3D18CCB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275042E-A7A5-F9A4-7467-EA050ED0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F39E-A43F-4BF7-B824-03892317C526}" type="datetimeFigureOut">
              <a:rPr lang="he-IL" smtClean="0"/>
              <a:t>ג'/אייר/תשפ"ו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BBC860E-7AA7-BC99-987E-3F1EF2DA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BB95F2A-25D9-CC9A-7FCE-AB14C481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6C0E-12B5-4DF4-957C-89DAF589AE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271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B720AE-6D49-6722-240D-B63C9456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0053A6A-1E4D-2A2F-7376-B58A3D2C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F39E-A43F-4BF7-B824-03892317C526}" type="datetimeFigureOut">
              <a:rPr lang="he-IL" smtClean="0"/>
              <a:t>ג'/אייר/תשפ"ו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DF792A9-3CAD-FF23-2942-239C630D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2451CB8-35A9-EEEF-1A19-51641CDC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6C0E-12B5-4DF4-957C-89DAF589AE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320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AB6480D-FFA3-B21C-2EDD-E5A9DA87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F39E-A43F-4BF7-B824-03892317C526}" type="datetimeFigureOut">
              <a:rPr lang="he-IL" smtClean="0"/>
              <a:t>ג'/אייר/תשפ"ו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17AD999-F3E1-1B74-0C19-2A2294AD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9A21F2A-F14E-B1D2-5C4D-C3BCE91F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6C0E-12B5-4DF4-957C-89DAF589AE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868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E96D04-EFBA-EEDA-5BCE-FBE2AE8D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75DF8A-1CBB-C0A8-5862-463859893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8DAEE47-98DD-4839-579C-6E404637E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D3C4802-36D2-A87F-6BAA-68345C4C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F39E-A43F-4BF7-B824-03892317C526}" type="datetimeFigureOut">
              <a:rPr lang="he-IL" smtClean="0"/>
              <a:t>ג'/אייר/תשפ"ו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E447D6B-78C3-624D-C581-2D876234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A0B9304-F4C6-FE7D-9E1B-1CDADA04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6C0E-12B5-4DF4-957C-89DAF589AE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928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659DB52-2FCC-1E48-13C4-8792E550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0FD2FC54-3592-2383-AE60-7329E6DDB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A51C8F3-FE54-0075-F0CC-D877CF486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C6F88EB-44BA-1E81-6B13-0EC328C5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F39E-A43F-4BF7-B824-03892317C526}" type="datetimeFigureOut">
              <a:rPr lang="he-IL" smtClean="0"/>
              <a:t>ג'/אייר/תשפ"ו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C96EC27-711B-EB62-EDBF-6092DCBC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3799945-8459-FDC8-08F0-0F6772F3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6C0E-12B5-4DF4-957C-89DAF589AE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33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4CB2DF2-FE98-A28D-908D-1C637B82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F111519-F001-3975-3758-CC2040464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6E47221-676D-331D-0EF0-C3DC501E1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F39E-A43F-4BF7-B824-03892317C526}" type="datetimeFigureOut">
              <a:rPr lang="he-IL" smtClean="0"/>
              <a:t>ג'/אייר/תשפ"ו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7175968-346A-B9FB-0AFD-24EDA57E9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72462CE-DC88-6C9A-F04E-C1F2C1DC8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6C0E-12B5-4DF4-957C-89DAF589AE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138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hyperlink" Target="https://commons.wikimedia.org/wiki/User:Etan_J._Ta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hyperlink" Target="https://commons.wikimedia.org/w/index.php?title=User:Ariesaada&amp;action=edit&amp;redlink=1" TargetMode="External"/><Relationship Id="rId2" Type="http://schemas.openxmlformats.org/officeDocument/2006/relationships/hyperlink" Target="https://he.wikipedia.org/wiki/%D7%9C%D7%95%D7%98%D7%9D_%D7%9E%D7%A8%D7%95%D7%95%D7%A0%D7%9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e.wikipedia.org/wiki/%D7%97%D7%91%D7%9C%D7%91%D7%9C#/media/%D7%A7%D7%95%D7%91%D7%A5:%D7%97%D7%91%D7%9C%D7%91%D7%9C_%D7%94%D7%A9%D7%93%D7%94_%D7%A0%D7%9B%D7%A8%D7%9A_%D7%A2%D7%9C_%D7%A7%D7%99%D7%99%D7%A6%D7%99%D7%AA_%D7%9E%D7%A1%D7%95%D7%9C%D7%A1%D7%9C%D7%AA.jpg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User:MathKnight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s://www.teva.org.il/news/tracks/49223?gad_source=1&amp;gad_campaignid=14863678964&amp;gbraid=0AAAAAD3iZQrCeFJowoXJ0qqJeiO3tX1Mo&amp;gclid=CjwKCAjwyYPOBhBxEiwAgpT8P6lqT3MxPDksjeIf1iIdFwZE6BrsRfO2Ywrz86TM8ITqvTwmCVI3lBoCHPYQAvD_Bw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vniBoLta7o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35A61-CDF1-16E4-2D30-AE7938E10B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E558DED-17B0-B4BD-0A6C-18FA9C05A9F1}"/>
              </a:ext>
            </a:extLst>
          </p:cNvPr>
          <p:cNvSpPr txBox="1"/>
          <p:nvPr/>
        </p:nvSpPr>
        <p:spPr>
          <a:xfrm>
            <a:off x="2801924" y="260060"/>
            <a:ext cx="721453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</a:t>
            </a:r>
            <a:r>
              <a:rPr lang="he-IL" sz="44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4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 </a:t>
            </a:r>
            <a:r>
              <a:rPr lang="he-IL" sz="4400" b="1" dirty="0">
                <a:solidFill>
                  <a:schemeClr val="accent6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  <a:r>
              <a:rPr lang="he-IL" sz="4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</a:t>
            </a:r>
            <a:r>
              <a:rPr lang="he-IL" sz="4400" b="1" dirty="0">
                <a:solidFill>
                  <a:srgbClr val="7030A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  <a:r>
              <a:rPr lang="he-IL" sz="4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4400" b="1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4400" b="1" dirty="0">
                <a:solidFill>
                  <a:srgbClr val="FF66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</a:t>
            </a:r>
            <a:r>
              <a:rPr lang="he-IL" sz="4400" b="1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</a:t>
            </a:r>
            <a:r>
              <a:rPr lang="he-IL" sz="4400" b="1" dirty="0">
                <a:solidFill>
                  <a:srgbClr val="92D05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ע: גלי פריחה בצבעים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973C5-797E-A01C-D452-4A9D5B73B0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212CA5-86B1-0CEF-456D-A449DDEE74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15" y="1866780"/>
            <a:ext cx="5025321" cy="3959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F4FCDA-797C-37F9-80F2-E628DAF2DD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035" y="1866780"/>
            <a:ext cx="6524876" cy="38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9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F6AFCD2-5F6E-34A7-BA00-DFE74D947B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86" y="2527173"/>
            <a:ext cx="5995311" cy="3995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B98AE53-5BE5-BD50-0F59-C7D9B65799B7}"/>
              </a:ext>
            </a:extLst>
          </p:cNvPr>
          <p:cNvSpPr txBox="1"/>
          <p:nvPr/>
        </p:nvSpPr>
        <p:spPr>
          <a:xfrm>
            <a:off x="517325" y="1986654"/>
            <a:ext cx="57679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שקד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8636277-55E9-73EE-1142-06B77301D394}"/>
              </a:ext>
            </a:extLst>
          </p:cNvPr>
          <p:cNvSpPr txBox="1"/>
          <p:nvPr/>
        </p:nvSpPr>
        <p:spPr>
          <a:xfrm>
            <a:off x="2415942" y="588799"/>
            <a:ext cx="5919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kern="100" dirty="0">
                <a:solidFill>
                  <a:srgbClr val="C0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חורף מוקדם (דצמבר - ינואר) </a:t>
            </a:r>
            <a:endParaRPr lang="he-IL" sz="3200" b="1" dirty="0">
              <a:solidFill>
                <a:srgbClr val="C00000"/>
              </a:solidFill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9BC3E2A-37B5-0597-A905-200E0F1DD622}"/>
              </a:ext>
            </a:extLst>
          </p:cNvPr>
          <p:cNvSpPr txBox="1"/>
          <p:nvPr/>
        </p:nvSpPr>
        <p:spPr>
          <a:xfrm>
            <a:off x="6458552" y="1963840"/>
            <a:ext cx="55499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רקפת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FF86146-65D9-3E34-9F5C-94DC3E9F2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2A08EAF-55A2-FBD8-55E0-E0360F59EF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46D69F-D2B4-8FA0-34B4-11937E8A65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864" y="2527172"/>
            <a:ext cx="5391679" cy="39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7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0997B-A992-B915-A84A-730C6618B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D0E6D9B-63CD-8455-410D-AB6D3495F2F4}"/>
              </a:ext>
            </a:extLst>
          </p:cNvPr>
          <p:cNvSpPr txBox="1"/>
          <p:nvPr/>
        </p:nvSpPr>
        <p:spPr>
          <a:xfrm>
            <a:off x="2334827" y="399700"/>
            <a:ext cx="7685842" cy="705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גל הפריחה האדום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BE2A7AE-D649-CAEB-0684-45CB46D3593C}"/>
              </a:ext>
            </a:extLst>
          </p:cNvPr>
          <p:cNvSpPr txBox="1"/>
          <p:nvPr/>
        </p:nvSpPr>
        <p:spPr>
          <a:xfrm>
            <a:off x="1511165" y="1886552"/>
            <a:ext cx="9837019" cy="430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צבע הפריחה הבולט הוא </a:t>
            </a:r>
            <a:r>
              <a:rPr lang="he-IL" sz="4800" b="1" kern="100" dirty="0">
                <a:solidFill>
                  <a:srgbClr val="FF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אדום</a:t>
            </a: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kern="100" dirty="0"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he-IL" sz="2800" kern="1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הצמחים שפורחים בעונה הזו הם </a:t>
            </a:r>
            <a:r>
              <a:rPr lang="he-IL" sz="2800" b="1" kern="100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כלניות, צבעונים ונוריות</a:t>
            </a:r>
            <a:r>
              <a:rPr lang="he-IL" sz="2800" kern="1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kern="1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kern="100" dirty="0">
                <a:solidFill>
                  <a:srgbClr val="FF0000"/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פרגים</a:t>
            </a:r>
            <a:r>
              <a:rPr lang="he-IL" sz="2800" kern="1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פורחים (בעיקר באזורים חמים).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צבע אדום בולט למרחק ומושך מאביקים. </a:t>
            </a:r>
            <a:r>
              <a:rPr lang="he-IL" sz="24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he-IL" sz="2800" kern="1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kern="1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מאביקים פעילים הנמשכים אל הצבע האדום הן החיפושיות וזבובי פרחים.</a:t>
            </a:r>
            <a:endParaRPr lang="he-IL" sz="2800" kern="1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400" kern="1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endParaRPr lang="en-US" sz="2400" kern="1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6FB553F-6F51-03F6-3170-E3A1668ACD40}"/>
              </a:ext>
            </a:extLst>
          </p:cNvPr>
          <p:cNvSpPr txBox="1"/>
          <p:nvPr/>
        </p:nvSpPr>
        <p:spPr>
          <a:xfrm>
            <a:off x="3323948" y="1105599"/>
            <a:ext cx="4838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kern="100" dirty="0">
                <a:solidFill>
                  <a:srgbClr val="C0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שיא החורף (דצמבר-פברואר)</a:t>
            </a:r>
            <a:endParaRPr lang="he-IL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522CE07-46BD-2FEB-ED24-7E9FF0FBCA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0292AA5-7278-9E76-99BF-3229097668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6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67C23BE-04C5-2B8B-762D-5F7D59E7CCC2}"/>
              </a:ext>
            </a:extLst>
          </p:cNvPr>
          <p:cNvSpPr txBox="1"/>
          <p:nvPr/>
        </p:nvSpPr>
        <p:spPr>
          <a:xfrm>
            <a:off x="2139418" y="364511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 kern="100" dirty="0">
                <a:solidFill>
                  <a:srgbClr val="C0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שיא החורף (דצמבר -פברואר)</a:t>
            </a:r>
            <a:endParaRPr lang="he-IL" sz="2800" b="1" dirty="0">
              <a:solidFill>
                <a:srgbClr val="C00000"/>
              </a:solidFill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6CCD181-0E45-C97E-6D14-A59B358F7D99}"/>
              </a:ext>
            </a:extLst>
          </p:cNvPr>
          <p:cNvSpPr txBox="1"/>
          <p:nvPr/>
        </p:nvSpPr>
        <p:spPr>
          <a:xfrm>
            <a:off x="6179419" y="1235739"/>
            <a:ext cx="44564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צבעוני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D036855-13EA-A773-8DBB-67BF275350A3}"/>
              </a:ext>
            </a:extLst>
          </p:cNvPr>
          <p:cNvSpPr txBox="1"/>
          <p:nvPr/>
        </p:nvSpPr>
        <p:spPr>
          <a:xfrm>
            <a:off x="1640148" y="1277681"/>
            <a:ext cx="23009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כלנית מצויה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F594B43-8067-D1B5-6361-FA7630C1A6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A9215E1-320A-EBF1-B232-60A1B29A5D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D97D6FB3-E771-3064-954C-8152A5313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94" y="1834023"/>
            <a:ext cx="4742123" cy="4451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D45109-4D5A-AA0B-8460-0392ADD81A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492" y="1909138"/>
            <a:ext cx="5488811" cy="365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04DFD-BDB3-85E1-5EEE-87EEFE319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066153C-792D-895A-D140-49AFDD5FDC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F0251BD-1A79-918D-031C-F4C514CFBD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AE841B9-B9F7-9B5C-9C22-AE9E662E8EDC}"/>
              </a:ext>
            </a:extLst>
          </p:cNvPr>
          <p:cNvSpPr txBox="1"/>
          <p:nvPr/>
        </p:nvSpPr>
        <p:spPr>
          <a:xfrm>
            <a:off x="3496323" y="379492"/>
            <a:ext cx="6094520" cy="82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מרבד כלניות אדומות ליד צומת סעד</a:t>
            </a:r>
            <a:b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87839002-DF6A-1DE0-76A5-0274F48BA242}"/>
              </a:ext>
            </a:extLst>
          </p:cNvPr>
          <p:cNvSpPr txBox="1"/>
          <p:nvPr/>
        </p:nvSpPr>
        <p:spPr>
          <a:xfrm>
            <a:off x="1275914" y="6499532"/>
            <a:ext cx="777683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User:Etan J. Tal"/>
              </a:rPr>
              <a:t>Etan J. Tal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מתוך ויקיפדיה, </a:t>
            </a:r>
          </a:p>
        </p:txBody>
      </p:sp>
      <p:pic>
        <p:nvPicPr>
          <p:cNvPr id="2054" name="Picture 6" descr="מרבד כלניות אדומות ליד צומת סעד">
            <a:extLst>
              <a:ext uri="{FF2B5EF4-FFF2-40B4-BE49-F238E27FC236}">
                <a16:creationId xmlns:a16="http://schemas.microsoft.com/office/drawing/2014/main" id="{0E5FF08D-9122-68B2-C53B-8023BD396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794" y="1190685"/>
            <a:ext cx="9889724" cy="5308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3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8157BEB-2FB6-A896-3034-6CDBD3F932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909E246-82C9-9ECA-1012-7D0F174C2F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1C79FD-3C67-E1F7-E163-9AA6BB8ED7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42" y="2173045"/>
            <a:ext cx="5349628" cy="3565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D0EC37-CFCF-E6A4-F57B-F094AFF2F6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709" y="2173045"/>
            <a:ext cx="5328680" cy="35510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8D789-D1FD-0B3B-4E60-B0B42BD9ED57}"/>
              </a:ext>
            </a:extLst>
          </p:cNvPr>
          <p:cNvSpPr txBox="1"/>
          <p:nvPr/>
        </p:nvSpPr>
        <p:spPr>
          <a:xfrm>
            <a:off x="6279170" y="1740953"/>
            <a:ext cx="318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נורית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8483F-1168-751B-8560-540BCA6470FB}"/>
              </a:ext>
            </a:extLst>
          </p:cNvPr>
          <p:cNvSpPr txBox="1"/>
          <p:nvPr/>
        </p:nvSpPr>
        <p:spPr>
          <a:xfrm>
            <a:off x="2388198" y="1740953"/>
            <a:ext cx="270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                פרג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20735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84339-BBCB-88A8-ADAB-51A971AA4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53E225A-0850-916E-28DE-9225B85BB6FE}"/>
              </a:ext>
            </a:extLst>
          </p:cNvPr>
          <p:cNvSpPr txBox="1"/>
          <p:nvPr/>
        </p:nvSpPr>
        <p:spPr>
          <a:xfrm>
            <a:off x="2334827" y="399700"/>
            <a:ext cx="7685842" cy="705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גל הפריחה הצהוב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0CEE175-690A-101C-78A9-C818CA57B25F}"/>
              </a:ext>
            </a:extLst>
          </p:cNvPr>
          <p:cNvSpPr txBox="1"/>
          <p:nvPr/>
        </p:nvSpPr>
        <p:spPr>
          <a:xfrm>
            <a:off x="1081238" y="1624404"/>
            <a:ext cx="10386413" cy="304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endParaRPr lang="he-IL" sz="1400" b="1" kern="1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צבע הפריחה הבולט הוא </a:t>
            </a:r>
            <a:r>
              <a:rPr lang="he-IL" sz="4800" kern="100" dirty="0">
                <a:solidFill>
                  <a:srgbClr val="FFFF0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צהוב</a:t>
            </a: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צמחים שפורחים בעונה זו הם חרציות, סביונים, חינניות וצמחים ממשפחת המצליבים.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בעונה זו הזבובים והדבורים בשיא פעילותם.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9521003-4FDB-A58C-B5D8-DBBC45C1EA74}"/>
              </a:ext>
            </a:extLst>
          </p:cNvPr>
          <p:cNvSpPr txBox="1"/>
          <p:nvPr/>
        </p:nvSpPr>
        <p:spPr>
          <a:xfrm>
            <a:off x="2334827" y="1181560"/>
            <a:ext cx="6094520" cy="64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אביב מוקדם (פברואר-מרץ)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44F28F0-FB93-236D-9F4E-87B4ACCD59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61844DA-6CAA-8F2E-CF89-76E1626E8A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6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856F601-6078-AC2E-EAA6-570EB4366FBD}"/>
              </a:ext>
            </a:extLst>
          </p:cNvPr>
          <p:cNvSpPr txBox="1"/>
          <p:nvPr/>
        </p:nvSpPr>
        <p:spPr>
          <a:xfrm>
            <a:off x="968189" y="1642116"/>
            <a:ext cx="47118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כתמה  </a:t>
            </a:r>
            <a:r>
              <a:rPr lang="he-IL" sz="2400" b="1" dirty="0"/>
              <a:t>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83D0097-54EF-9274-6D95-41E62A6D1E87}"/>
              </a:ext>
            </a:extLst>
          </p:cNvPr>
          <p:cNvSpPr txBox="1"/>
          <p:nvPr/>
        </p:nvSpPr>
        <p:spPr>
          <a:xfrm>
            <a:off x="2221637" y="1047565"/>
            <a:ext cx="6094520" cy="57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אביב מוקדם (פברואר-מרץ)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299AD1A-99FB-135E-9AAB-F0A859D9B5EA}"/>
              </a:ext>
            </a:extLst>
          </p:cNvPr>
          <p:cNvSpPr txBox="1"/>
          <p:nvPr/>
        </p:nvSpPr>
        <p:spPr>
          <a:xfrm>
            <a:off x="7055876" y="1728442"/>
            <a:ext cx="43228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חיננית צהובה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F914B9D-CB13-8327-75D2-4E302A1C44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F1C637E-C12E-84AC-58CD-09B227A7B6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0ECA71E-B1AE-43F1-9B25-EDFDBA0905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009" y="2299289"/>
            <a:ext cx="5197436" cy="3998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1DB8B8-CEDA-CB2B-DFF5-4D42504368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43" y="2346697"/>
            <a:ext cx="5512757" cy="36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18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A05E047-4DFC-B627-C016-F572ABDB0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58" y="2485016"/>
            <a:ext cx="5414682" cy="4061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3641C633-60FB-A0B9-1DD7-E4B1DBF92386}"/>
              </a:ext>
            </a:extLst>
          </p:cNvPr>
          <p:cNvSpPr txBox="1"/>
          <p:nvPr/>
        </p:nvSpPr>
        <p:spPr>
          <a:xfrm>
            <a:off x="1473799" y="1753496"/>
            <a:ext cx="29906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חרצית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96287D-BD1A-8910-E044-E32009905D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EE9AF4C-91E4-1082-4DB2-D20B8BB117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CAD75C-26CF-D6BF-01B4-1FF5499983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261" y="1332455"/>
            <a:ext cx="3576969" cy="5318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52D647-E15B-6862-46FD-F7D1BCDC008C}"/>
              </a:ext>
            </a:extLst>
          </p:cNvPr>
          <p:cNvSpPr txBox="1"/>
          <p:nvPr/>
        </p:nvSpPr>
        <p:spPr>
          <a:xfrm>
            <a:off x="7401261" y="626121"/>
            <a:ext cx="344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סביון אביבי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982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E797DAA-A0CC-9015-EE9F-8DDDF411BE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95" y="2162287"/>
            <a:ext cx="5362253" cy="4021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C32A939-52BF-DCE4-C757-7802CCD602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54D01EA-ED86-F208-58AB-1B07AC556D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BD4F3-1EFD-E51F-35F3-572CAEC30F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231" y="952052"/>
            <a:ext cx="4090595" cy="5454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413825-E334-12D3-9688-55BD6FB1FB41}"/>
              </a:ext>
            </a:extLst>
          </p:cNvPr>
          <p:cNvSpPr txBox="1"/>
          <p:nvPr/>
        </p:nvSpPr>
        <p:spPr>
          <a:xfrm>
            <a:off x="1807285" y="1667435"/>
            <a:ext cx="226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חמנית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E96823-ECAC-75F5-622F-39EFCBE12A00}"/>
              </a:ext>
            </a:extLst>
          </p:cNvPr>
          <p:cNvSpPr txBox="1"/>
          <p:nvPr/>
        </p:nvSpPr>
        <p:spPr>
          <a:xfrm>
            <a:off x="7325958" y="451821"/>
            <a:ext cx="336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חרדל השדה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934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704F5-1848-27E5-E700-CFAE22D6E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4C062B6-0463-6F5C-124F-4655A81C95F4}"/>
              </a:ext>
            </a:extLst>
          </p:cNvPr>
          <p:cNvSpPr txBox="1"/>
          <p:nvPr/>
        </p:nvSpPr>
        <p:spPr>
          <a:xfrm>
            <a:off x="2334827" y="399700"/>
            <a:ext cx="7685842" cy="705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גל הפריחה הכחול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D486B10-1156-1AEE-AF18-E4941C9734A4}"/>
              </a:ext>
            </a:extLst>
          </p:cNvPr>
          <p:cNvSpPr txBox="1"/>
          <p:nvPr/>
        </p:nvSpPr>
        <p:spPr>
          <a:xfrm>
            <a:off x="1366787" y="2152074"/>
            <a:ext cx="8736001" cy="3491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צבעי הפריחה הבולטים הם </a:t>
            </a:r>
            <a:r>
              <a:rPr lang="he-IL" sz="2800" kern="100" dirty="0">
                <a:solidFill>
                  <a:srgbClr val="7030A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סגול</a:t>
            </a: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4800" b="1" kern="100" dirty="0">
                <a:solidFill>
                  <a:srgbClr val="0070C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כחול</a:t>
            </a: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צמחים פורחים בעונה זו הם רוזמרין, מרווה, אזוביון (לבנדר), תורמוס ההרים, לוע־ הארי, לשון־ הפר.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מאביקים עיקריים פעילים בעונה זו הם חיפושיות, פרפרים ודבורים שרואות היטב אורכי גל קצרים (כחול/סגול)</a:t>
            </a:r>
            <a:r>
              <a:rPr lang="en-US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46AA394-C0A6-A9B4-4CFA-E9B7087EBBA9}"/>
              </a:ext>
            </a:extLst>
          </p:cNvPr>
          <p:cNvSpPr txBox="1"/>
          <p:nvPr/>
        </p:nvSpPr>
        <p:spPr>
          <a:xfrm>
            <a:off x="3677784" y="1367226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באביב</a:t>
            </a:r>
            <a:r>
              <a:rPr lang="he-IL" sz="4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(</a:t>
            </a:r>
            <a:r>
              <a:rPr lang="he-IL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מרץ-אפריל)</a:t>
            </a:r>
            <a:endParaRPr lang="he-IL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4490C6C-F0D5-2FBA-9225-1FC559A30E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2CD952C-6681-03E2-1B59-F0974E091C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76BB53-34C0-1DCA-D62F-8DDE0B22C20B}"/>
              </a:ext>
            </a:extLst>
          </p:cNvPr>
          <p:cNvSpPr txBox="1"/>
          <p:nvPr/>
        </p:nvSpPr>
        <p:spPr>
          <a:xfrm>
            <a:off x="2000922" y="1473798"/>
            <a:ext cx="7896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/>
              <a:t>מקור התמונות המשולבות במצגת הוא </a:t>
            </a:r>
          </a:p>
          <a:p>
            <a:pPr algn="ctr"/>
            <a:r>
              <a:rPr lang="he-IL" sz="3200" b="1" dirty="0"/>
              <a:t>מאתר </a:t>
            </a:r>
            <a:r>
              <a:rPr lang="en-US" sz="3200" b="1" dirty="0" err="1"/>
              <a:t>pixabay</a:t>
            </a:r>
            <a:r>
              <a:rPr lang="he-IL" sz="3200" b="1" dirty="0"/>
              <a:t> (כל עוד לא צוין אחרת) </a:t>
            </a:r>
          </a:p>
          <a:p>
            <a:pPr algn="ctr"/>
            <a:r>
              <a:rPr lang="he-IL" sz="3200" b="1" dirty="0"/>
              <a:t>והן מותרות לשימוש.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38AB1-41B8-DB2A-E5D9-081DEAB3B9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88" y="2926822"/>
            <a:ext cx="9520518" cy="3250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85D40-1237-DA3A-82D4-510D93E54E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3605" y="263719"/>
            <a:ext cx="1030313" cy="49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553DE-9E6F-A751-EB07-589BE88BCF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7" y="18826"/>
            <a:ext cx="104250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60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E44D9-96B5-AE65-B277-ADF214289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7D6BE05-FE33-47A1-AFCF-08496AAB7F31}"/>
              </a:ext>
            </a:extLst>
          </p:cNvPr>
          <p:cNvSpPr txBox="1"/>
          <p:nvPr/>
        </p:nvSpPr>
        <p:spPr>
          <a:xfrm>
            <a:off x="1635149" y="843653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באביב (מרץ-אפריל)</a:t>
            </a:r>
            <a:endParaRPr lang="he-IL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E588A7B-307A-4966-5874-9E0CFEE867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FA48811-48AB-953C-3FD7-73C4A49A25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BCB3D92-E19A-8392-F623-665269B00E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10" y="2280808"/>
            <a:ext cx="5755689" cy="3824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82D765E9-B03C-CFA9-678C-ED1F2177DD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721" y="2280807"/>
            <a:ext cx="5379868" cy="3804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643ABFE-68BA-E3BA-D1AE-FF3532455344}"/>
              </a:ext>
            </a:extLst>
          </p:cNvPr>
          <p:cNvSpPr txBox="1"/>
          <p:nvPr/>
        </p:nvSpPr>
        <p:spPr>
          <a:xfrm>
            <a:off x="1635149" y="1666780"/>
            <a:ext cx="28404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          אזוביון (לבנדר)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D82025A0-9A2E-859A-C7C3-B1C98759E1B3}"/>
              </a:ext>
            </a:extLst>
          </p:cNvPr>
          <p:cNvSpPr txBox="1"/>
          <p:nvPr/>
        </p:nvSpPr>
        <p:spPr>
          <a:xfrm>
            <a:off x="6095999" y="1819142"/>
            <a:ext cx="62327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לופין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21001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11E6558-F4C2-2613-0DCF-7C08BBA1322F}"/>
              </a:ext>
            </a:extLst>
          </p:cNvPr>
          <p:cNvSpPr txBox="1"/>
          <p:nvPr/>
        </p:nvSpPr>
        <p:spPr>
          <a:xfrm>
            <a:off x="1169483" y="1764254"/>
            <a:ext cx="29184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קיפודן  מצוי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FDD4131-F50F-D135-6A10-55B81851DC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E8E9C25-BD6E-EE98-0682-E57CC0AF5B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2B37D2A-E46C-B2EB-E547-E6BBD31BD9A8}"/>
              </a:ext>
            </a:extLst>
          </p:cNvPr>
          <p:cNvSpPr txBox="1"/>
          <p:nvPr/>
        </p:nvSpPr>
        <p:spPr>
          <a:xfrm>
            <a:off x="1864131" y="5715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באביב  (מרץ-מאי)</a:t>
            </a:r>
            <a:endParaRPr lang="he-IL" sz="2800" b="1" dirty="0">
              <a:solidFill>
                <a:srgbClr val="C00000"/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EEF39CE-D5DB-B12D-18EB-157EE16EB3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6292" y="2360059"/>
            <a:ext cx="6980339" cy="3926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8C2DB1-FB26-1B1F-1605-E7380F3D29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812" y="2360059"/>
            <a:ext cx="5891962" cy="3926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14EB2B-2AF0-5083-D35F-F66331E83565}"/>
              </a:ext>
            </a:extLst>
          </p:cNvPr>
          <p:cNvSpPr txBox="1"/>
          <p:nvPr/>
        </p:nvSpPr>
        <p:spPr>
          <a:xfrm>
            <a:off x="6884894" y="1667435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 </a:t>
            </a:r>
            <a:r>
              <a:rPr lang="he-IL" sz="2400" b="1" dirty="0"/>
              <a:t>גדילן מצוי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400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CF52575-299F-1268-B061-8759D19C9C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999" y="1368434"/>
            <a:ext cx="3941870" cy="5255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3705157-392E-756E-9CD7-3370FDCB604E}"/>
              </a:ext>
            </a:extLst>
          </p:cNvPr>
          <p:cNvSpPr txBox="1"/>
          <p:nvPr/>
        </p:nvSpPr>
        <p:spPr>
          <a:xfrm flipH="1">
            <a:off x="2409712" y="755193"/>
            <a:ext cx="22806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תורמוס ההרים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6C70E90-2770-4698-31DE-EA834499CEEE}"/>
              </a:ext>
            </a:extLst>
          </p:cNvPr>
          <p:cNvSpPr txBox="1"/>
          <p:nvPr/>
        </p:nvSpPr>
        <p:spPr>
          <a:xfrm>
            <a:off x="1865698" y="23373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באביב  (מרץ-מאי)</a:t>
            </a:r>
            <a:endParaRPr lang="he-IL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66C6276-FC63-5C9B-4F93-11C759D0F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E92C857-DF29-0999-7B83-29D1C20DF2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93DC37-AB26-3290-3198-808BD2B534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133" y="1511110"/>
            <a:ext cx="4437581" cy="5220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8B8660-54B6-6B95-E759-CA55070B0C23}"/>
              </a:ext>
            </a:extLst>
          </p:cNvPr>
          <p:cNvSpPr txBox="1"/>
          <p:nvPr/>
        </p:nvSpPr>
        <p:spPr>
          <a:xfrm>
            <a:off x="7412019" y="957431"/>
            <a:ext cx="300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מרווה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5272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9C433EEE-768C-DF35-7FB9-7E675A229E72}"/>
              </a:ext>
            </a:extLst>
          </p:cNvPr>
          <p:cNvSpPr txBox="1"/>
          <p:nvPr/>
        </p:nvSpPr>
        <p:spPr>
          <a:xfrm>
            <a:off x="1384917" y="399700"/>
            <a:ext cx="8635752" cy="705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גל הפריחה הכתום - חום - צהבהב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9C601C7-BCFA-3D93-16B5-5454C7050C39}"/>
              </a:ext>
            </a:extLst>
          </p:cNvPr>
          <p:cNvSpPr txBox="1"/>
          <p:nvPr/>
        </p:nvSpPr>
        <p:spPr>
          <a:xfrm>
            <a:off x="2299317" y="2122780"/>
            <a:ext cx="8635752" cy="3221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צבעי פריחה בולטים הם </a:t>
            </a:r>
            <a:r>
              <a:rPr lang="he-IL" sz="4400" b="1" kern="100" dirty="0">
                <a:solidFill>
                  <a:srgbClr val="FFC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כתום</a:t>
            </a:r>
            <a:r>
              <a:rPr lang="he-IL" sz="4400" b="1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- </a:t>
            </a:r>
            <a:r>
              <a:rPr lang="he-IL" sz="4400" b="1" kern="100" dirty="0">
                <a:solidFill>
                  <a:schemeClr val="accent4">
                    <a:lumMod val="50000"/>
                  </a:schemeClr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חום</a:t>
            </a:r>
            <a:r>
              <a:rPr lang="he-IL" sz="4400" b="1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- </a:t>
            </a:r>
            <a:r>
              <a:rPr lang="he-IL" sz="4400" b="1" kern="100" dirty="0">
                <a:solidFill>
                  <a:srgbClr val="FFFF00"/>
                </a:solidFill>
                <a:effectLst/>
                <a:highlight>
                  <a:srgbClr val="C0C0C0"/>
                </a:highlight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צהבהב</a:t>
            </a: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צבעים חמים בולטים בשמש חזקה ומושכים פרפרים.</a:t>
            </a:r>
            <a:endParaRPr lang="en-US" sz="2800" kern="1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צמחים פורחים בעונה זו הם חבלבל, לוטם מרווני ופרחי קיץ חד־שנתיים. 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מאביקים עיקריים פעילים הם  פרפרים אך גם דבורים.</a:t>
            </a:r>
            <a:endParaRPr lang="en-US" sz="2000" kern="1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4C0F817-21E0-D09E-3B33-394507348286}"/>
              </a:ext>
            </a:extLst>
          </p:cNvPr>
          <p:cNvSpPr txBox="1"/>
          <p:nvPr/>
        </p:nvSpPr>
        <p:spPr>
          <a:xfrm>
            <a:off x="2655532" y="1088407"/>
            <a:ext cx="6976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סוף אביב - תחילת הקיץ  </a:t>
            </a:r>
            <a:endParaRPr lang="he-IL" sz="3200" b="1" dirty="0">
              <a:solidFill>
                <a:srgbClr val="C00000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893EA4E1-A8FC-0804-54D0-C9839B938F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9FB875C-1996-7F83-B933-981727AE11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53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31927A8-F436-3E45-FE0D-19A28363BD73}"/>
              </a:ext>
            </a:extLst>
          </p:cNvPr>
          <p:cNvSpPr txBox="1"/>
          <p:nvPr/>
        </p:nvSpPr>
        <p:spPr>
          <a:xfrm>
            <a:off x="1566900" y="1065007"/>
            <a:ext cx="39840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</a:t>
            </a:r>
            <a:r>
              <a:rPr lang="he-IL" sz="2400" b="1" u="sng" dirty="0">
                <a:latin typeface="David" panose="020E0502060401010101" pitchFamily="34" charset="-79"/>
                <a:cs typeface="David" panose="020E0502060401010101" pitchFamily="34" charset="-79"/>
                <a:hlinkClick r:id="rId2" tooltip="he:לוטם מרווני"/>
              </a:rPr>
              <a:t>לוטם מרווני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B39D740-B8EC-FBD9-C9AB-FF4C3E9925F2}"/>
              </a:ext>
            </a:extLst>
          </p:cNvPr>
          <p:cNvSpPr txBox="1"/>
          <p:nvPr/>
        </p:nvSpPr>
        <p:spPr>
          <a:xfrm>
            <a:off x="1815023" y="214534"/>
            <a:ext cx="6976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סוף אביב - תחילת הקיץ  </a:t>
            </a:r>
            <a:endParaRPr lang="he-IL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83E515-7113-A40E-54AA-B4C1243EBC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29F6DD0-687C-D6FC-2F04-2E908DBDE8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66DC2-FC07-69A3-1E16-063EAEAEBF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364" y="1375564"/>
            <a:ext cx="3730875" cy="4976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72C7C4-F1F4-2AEE-38E8-A93660221BB3}"/>
              </a:ext>
            </a:extLst>
          </p:cNvPr>
          <p:cNvSpPr txBox="1"/>
          <p:nvPr/>
        </p:nvSpPr>
        <p:spPr>
          <a:xfrm>
            <a:off x="7498080" y="91389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>
                <a:hlinkClick r:id="rId6"/>
              </a:rPr>
              <a:t>חבלבל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6CEC13-AC43-38A9-BE0D-F52B2014308B}"/>
              </a:ext>
            </a:extLst>
          </p:cNvPr>
          <p:cNvSpPr txBox="1"/>
          <p:nvPr/>
        </p:nvSpPr>
        <p:spPr>
          <a:xfrm>
            <a:off x="7498080" y="6352551"/>
            <a:ext cx="373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ויקיפדיה, בעל היצירה: </a:t>
            </a:r>
            <a:r>
              <a:rPr lang="en-US" u="sng" dirty="0" err="1">
                <a:hlinkClick r:id="rId7" tooltip="User:Ariesaada (page does not exist)"/>
              </a:rPr>
              <a:t>Ariesaada</a:t>
            </a:r>
            <a:r>
              <a:rPr lang="he-IL" dirty="0"/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56F23-07C9-C7BF-D920-C1B8FE8C45B2}"/>
              </a:ext>
            </a:extLst>
          </p:cNvPr>
          <p:cNvSpPr txBox="1"/>
          <p:nvPr/>
        </p:nvSpPr>
        <p:spPr>
          <a:xfrm>
            <a:off x="324515" y="5266602"/>
            <a:ext cx="506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ויקיפדיה,  בעלת היצירה: אסתר ענבר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FDF293-6E5C-6C25-54AE-D37771D718B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99" y="1522005"/>
            <a:ext cx="4795439" cy="359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24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059FC-DA8A-31A2-0445-24D194379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3566B85-F739-695B-111D-DBF68A888665}"/>
              </a:ext>
            </a:extLst>
          </p:cNvPr>
          <p:cNvSpPr txBox="1"/>
          <p:nvPr/>
        </p:nvSpPr>
        <p:spPr>
          <a:xfrm>
            <a:off x="1476462" y="399700"/>
            <a:ext cx="9236279" cy="705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גל הפריחה הלבן – ורוד וסוגל בהיר</a:t>
            </a:r>
            <a:endParaRPr kumimoji="0" lang="en-US" sz="2800" b="0" i="0" u="none" strike="noStrike" kern="1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4D79760-3199-4879-5305-2793DD59100F}"/>
              </a:ext>
            </a:extLst>
          </p:cNvPr>
          <p:cNvSpPr txBox="1"/>
          <p:nvPr/>
        </p:nvSpPr>
        <p:spPr>
          <a:xfrm>
            <a:off x="1379913" y="2302054"/>
            <a:ext cx="9086860" cy="2597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הצבעים הבולטים הם</a:t>
            </a:r>
            <a:r>
              <a:rPr lang="en-US" sz="4400" b="1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400" b="1" kern="100" dirty="0">
                <a:solidFill>
                  <a:schemeClr val="bg1"/>
                </a:solidFill>
                <a:effectLst/>
                <a:highlight>
                  <a:srgbClr val="C0C0C0"/>
                </a:highlight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לבן</a:t>
            </a:r>
            <a:r>
              <a:rPr lang="he-IL" sz="4400" b="1" kern="100" dirty="0">
                <a:solidFill>
                  <a:srgbClr val="7030A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, </a:t>
            </a:r>
            <a:r>
              <a:rPr lang="he-IL" sz="4400" b="1" kern="100" dirty="0">
                <a:solidFill>
                  <a:srgbClr val="FF66FF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ורוד בהיר,</a:t>
            </a:r>
            <a:r>
              <a:rPr lang="he-IL" sz="4400" b="1" kern="100" dirty="0">
                <a:solidFill>
                  <a:srgbClr val="7030A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סגול בהיר</a:t>
            </a:r>
            <a:r>
              <a:rPr lang="he-IL" sz="2800" kern="100" dirty="0">
                <a:solidFill>
                  <a:srgbClr val="7030A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צמחים פורחים: חצבים, סתוונית היורה, חבצלת החוף, כרכום חורפי</a:t>
            </a:r>
            <a:endParaRPr lang="he-IL" sz="28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בסתיו יש מעט מאביקים (בעיקר זבובים וחיפושיות), ולכן פרחים בהירים בולטים יותר בשטח יבש ובתאורה חלשה של עונה זו</a:t>
            </a:r>
            <a:r>
              <a:rPr lang="en-US" sz="28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.</a:t>
            </a:r>
            <a:endParaRPr lang="en-US" sz="20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FD0D655-EC1A-1A3F-940F-F761C8B2C0E8}"/>
              </a:ext>
            </a:extLst>
          </p:cNvPr>
          <p:cNvSpPr txBox="1"/>
          <p:nvPr/>
        </p:nvSpPr>
        <p:spPr>
          <a:xfrm>
            <a:off x="3048740" y="130835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      בסתיו (אוקטובר - נובמבר)</a:t>
            </a:r>
            <a:endParaRPr lang="he-IL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A704C3C-A142-E5FB-B2C7-3D762E4A2D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28B527F-79DE-0185-90A9-43D24049F4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37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AD06C-467D-45C0-A782-6E180F2F3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C5BBBDC-0FAA-4453-CA6D-8AB39A3B4AB6}"/>
              </a:ext>
            </a:extLst>
          </p:cNvPr>
          <p:cNvSpPr txBox="1"/>
          <p:nvPr/>
        </p:nvSpPr>
        <p:spPr>
          <a:xfrm>
            <a:off x="2676102" y="376163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בסתיו (אוקטובר - נובמבר)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3FA4982-A5C3-BDEE-D370-0632F33636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3E94FCF-C7D5-97A9-C2F0-115BA9A5DA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525D914-C3BE-E38E-0EEC-7C16CF4695F1}"/>
              </a:ext>
            </a:extLst>
          </p:cNvPr>
          <p:cNvSpPr txBox="1"/>
          <p:nvPr/>
        </p:nvSpPr>
        <p:spPr>
          <a:xfrm>
            <a:off x="3171771" y="1146316"/>
            <a:ext cx="6602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200" b="1" i="0" dirty="0">
                <a:solidFill>
                  <a:srgbClr val="202122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חצב מצוי</a:t>
            </a:r>
            <a:endParaRPr lang="he-IL" sz="3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84EF572-B514-565B-B6C3-5B355778B8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3531" y="2246723"/>
            <a:ext cx="4731798" cy="4071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77D1232-C89E-BAA5-D04E-29CE854BE2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80908" y="2450946"/>
            <a:ext cx="4731798" cy="3662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572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5C0B7A9-1858-B42C-11BA-FDAC9A2536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703" y="943254"/>
            <a:ext cx="7637755" cy="5728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02C3720-6D1B-9831-6B4A-5F63B552CFFE}"/>
              </a:ext>
            </a:extLst>
          </p:cNvPr>
          <p:cNvSpPr txBox="1"/>
          <p:nvPr/>
        </p:nvSpPr>
        <p:spPr>
          <a:xfrm>
            <a:off x="4919708" y="299673"/>
            <a:ext cx="23525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חבצלת החוף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3574E48-F34E-AD24-356F-FD539A4D55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7AB96E0-ACB7-B5E2-BCF2-5F1C0541C8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70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92E3D-ED93-9BD8-901A-5979E0BDC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399E35-FD12-91B2-F5F0-64386E7EBB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6B411B9-5BCE-3232-E114-5D1CD2F3A9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7A34013-A995-CCA3-5355-3D86614232A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178209" y="1910706"/>
            <a:ext cx="8558072" cy="26468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​</a:t>
            </a:r>
            <a:endParaRPr kumimoji="0" lang="he-IL" altLang="he-I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אדום</a:t>
            </a:r>
            <a:r>
              <a:rPr kumimoji="0" lang="he-IL" altLang="he-IL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 יער שוקדה, בארי, דרום בלב.</a:t>
            </a:r>
          </a:p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סגול</a:t>
            </a:r>
            <a:r>
              <a:rPr kumimoji="0" lang="he-IL" altLang="he-IL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 יער ראש העין, תל תורמוס, אלוני אבא (תורמוסים).</a:t>
            </a:r>
          </a:p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e-IL" altLang="he-IL" sz="28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צהוב/ססגוני</a:t>
            </a:r>
            <a:r>
              <a:rPr kumimoji="0" lang="he-IL" altLang="he-IL" sz="2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kumimoji="0" lang="he-IL" altLang="he-IL" sz="2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 הגליל, הר הנגב (לאחר גשמים משמעותיים).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90DBBE0-7DC7-9AC4-EC6D-6C89392BE4AE}"/>
              </a:ext>
            </a:extLst>
          </p:cNvPr>
          <p:cNvSpPr txBox="1"/>
          <p:nvPr/>
        </p:nvSpPr>
        <p:spPr>
          <a:xfrm>
            <a:off x="3338004" y="1227027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altLang="he-IL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מוקדי פריחה בולטים לפי צבעים </a:t>
            </a:r>
            <a:endParaRPr lang="he-IL" sz="3200" b="1" kern="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982E2B7-67FE-D24B-A775-E11A11DF27F7}"/>
              </a:ext>
            </a:extLst>
          </p:cNvPr>
          <p:cNvSpPr txBox="1"/>
          <p:nvPr/>
        </p:nvSpPr>
        <p:spPr>
          <a:xfrm>
            <a:off x="3888421" y="4806892"/>
            <a:ext cx="76967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היכנסו לקישור </a:t>
            </a:r>
            <a:r>
              <a:rPr lang="he-IL" sz="24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הבא </a:t>
            </a:r>
            <a:r>
              <a:rPr lang="he-IL" sz="24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והכירו את מוקדי הפריחה </a:t>
            </a:r>
          </a:p>
        </p:txBody>
      </p:sp>
      <p:pic>
        <p:nvPicPr>
          <p:cNvPr id="1029" name="Picture 5" descr="undefined">
            <a:extLst>
              <a:ext uri="{FF2B5EF4-FFF2-40B4-BE49-F238E27FC236}">
                <a16:creationId xmlns:a16="http://schemas.microsoft.com/office/drawing/2014/main" id="{384576DC-C250-2145-D612-9BD049BAF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05" y="2008030"/>
            <a:ext cx="3796993" cy="322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A6E0FFD-F44B-63A2-0C50-B0A4FFA73931}"/>
              </a:ext>
            </a:extLst>
          </p:cNvPr>
          <p:cNvSpPr txBox="1"/>
          <p:nvPr/>
        </p:nvSpPr>
        <p:spPr>
          <a:xfrm>
            <a:off x="-1" y="5912542"/>
            <a:ext cx="4128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66CC"/>
                </a:solidFill>
                <a:latin typeface="Arial" panose="020B0604020202020204" pitchFamily="34" charset="0"/>
                <a:hlinkClick r:id="rId6" tooltip="User:MathKnight"/>
              </a:rPr>
              <a:t> </a:t>
            </a:r>
            <a:r>
              <a:rPr lang="he-IL" sz="1200" dirty="0">
                <a:solidFill>
                  <a:srgbClr val="3366CC"/>
                </a:solidFill>
                <a:latin typeface="Arial" panose="020B0604020202020204" pitchFamily="34" charset="0"/>
                <a:hlinkClick r:id="rId6" tooltip="User:MathKnight"/>
              </a:rPr>
              <a:t>מתוך ויקיפדיה</a:t>
            </a:r>
            <a:r>
              <a:rPr lang="en-US" sz="1200" b="0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User:MathKnight"/>
              </a:rPr>
              <a:t>MathKnight</a:t>
            </a:r>
            <a:r>
              <a:rPr lang="en-US" sz="12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-</a:t>
            </a:r>
          </a:p>
          <a:p>
            <a:r>
              <a:rPr lang="en-US" sz="1200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8186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CCD48-2E27-A703-AE7A-CB39EB0CC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C6E00A4D-A962-4E66-11D4-1CAF34F0A3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D941A46-A397-0386-EF29-70FC405143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71AC199-3C06-78AC-15D3-76D849816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982" y="1263430"/>
            <a:ext cx="6973454" cy="4400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015C6CB-F148-62CB-5B87-9B884D98D2D2}"/>
              </a:ext>
            </a:extLst>
          </p:cNvPr>
          <p:cNvSpPr txBox="1"/>
          <p:nvPr/>
        </p:nvSpPr>
        <p:spPr>
          <a:xfrm>
            <a:off x="5481780" y="598768"/>
            <a:ext cx="23552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משימות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2E6AA31-1812-8300-4034-8868C4350C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3897745"/>
            <a:ext cx="4125854" cy="2849418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26C2B1F-9A10-B5E3-F47A-4E6C95F38EA8}"/>
              </a:ext>
            </a:extLst>
          </p:cNvPr>
          <p:cNvSpPr txBox="1"/>
          <p:nvPr/>
        </p:nvSpPr>
        <p:spPr>
          <a:xfrm>
            <a:off x="1431905" y="6488668"/>
            <a:ext cx="22726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</a:t>
            </a:r>
            <a:r>
              <a:rPr lang="en-US" dirty="0" err="1"/>
              <a:t>fixabay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017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6814E83-36CD-1C79-F02F-7377BF7ED67E}"/>
              </a:ext>
            </a:extLst>
          </p:cNvPr>
          <p:cNvSpPr txBox="1"/>
          <p:nvPr/>
        </p:nvSpPr>
        <p:spPr>
          <a:xfrm>
            <a:off x="2024110" y="1097280"/>
            <a:ext cx="93310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מצגת זו עוסקת בגלי הפריחה בישראל ובהקשר שבין מאביקים לצבעי הפרחים.</a:t>
            </a:r>
          </a:p>
          <a:p>
            <a:r>
              <a:rPr lang="he-IL" sz="24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להלן הצעות לפעילויות</a:t>
            </a:r>
          </a:p>
          <a:p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הצעה 1: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ג'יקסו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מחלקים את התלמידים לקבוצות.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שלב א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 למידת מומחים - כל קבוצה לומדת על קבוצת צבעים אחת.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שלב ב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 למידת עמיתים – מארגנים קבוצות חדשות.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 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בכל קבוצה ישתתף נציג אחד מכל קבוצה של שלב א. 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    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כל נציג יציג בפני הקבוצה החדשה את הצבע שעליו למד.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שלב ג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: חוזרים למליאה הכיתה ומסכמים את ההתאמה 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    של צבע הפרח לסוג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המאביק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וכן את התרומה ההדדית </a:t>
            </a:r>
          </a:p>
          <a:p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   של 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המאביק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והצמח (</a:t>
            </a:r>
            <a:r>
              <a:rPr lang="he-IL" sz="2400" dirty="0" err="1">
                <a:latin typeface="David" panose="020E0502060401010101" pitchFamily="34" charset="-79"/>
                <a:cs typeface="David" panose="020E0502060401010101" pitchFamily="34" charset="-79"/>
              </a:rPr>
              <a:t>למאביק</a:t>
            </a:r>
            <a:r>
              <a:rPr lang="he-IL" sz="2400" dirty="0">
                <a:latin typeface="David" panose="020E0502060401010101" pitchFamily="34" charset="-79"/>
                <a:cs typeface="David" panose="020E0502060401010101" pitchFamily="34" charset="-79"/>
              </a:rPr>
              <a:t> מזון, לצמח, התרבות). </a:t>
            </a:r>
          </a:p>
          <a:p>
            <a:pPr>
              <a:buNone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DCE988-37D4-F60F-F5AD-7DC3F8AB84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42506" cy="591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B8183C-EFF3-5C48-37B3-C63F46F3B0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80" y="3659678"/>
            <a:ext cx="4148858" cy="2758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1B0063-89D3-B621-B030-92DDD50931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8909" y="112656"/>
            <a:ext cx="103031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4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2A730-CB4E-D628-CD65-62DFE8A01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0745B4BB-E90C-9DBC-1E85-2A3E361115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C679A31-D85D-337A-F066-29DDF0EEBB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5209594-7DBC-D705-324B-4FC968DA0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175" y="1041400"/>
            <a:ext cx="7583055" cy="5329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D4D15F6-7A59-1777-E62C-771D1C5004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09" y="4516582"/>
            <a:ext cx="3388700" cy="2184400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9D68FE0-7A12-BEF9-117B-60D5C10EBA8D}"/>
              </a:ext>
            </a:extLst>
          </p:cNvPr>
          <p:cNvSpPr txBox="1"/>
          <p:nvPr/>
        </p:nvSpPr>
        <p:spPr>
          <a:xfrm>
            <a:off x="914668" y="6511759"/>
            <a:ext cx="22726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</a:t>
            </a:r>
            <a:r>
              <a:rPr lang="en-US" dirty="0" err="1"/>
              <a:t>fixabay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79824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7C631-92FB-D5E5-3761-A63EA5352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321968D4-E0F4-00CD-3639-B92A3964FD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6B76648-10C7-7F23-A200-30BAA4FA42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DEDBE68-89E3-CE1A-C1E7-D8A4173F6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091" y="1895474"/>
            <a:ext cx="7424882" cy="3683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69B38C8-1ADD-8EBC-21AD-F01AC8D16B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1872"/>
            <a:ext cx="3524028" cy="24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42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2584C-8883-33E4-E2E9-2A145CE3A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1D26C1A5-C0D8-CBDD-F71B-7729858258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AB3F634-1EE6-1835-8199-A020C8DC42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6A71A12-8E64-CCDF-3B93-A10F1BC95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9" y="1446067"/>
            <a:ext cx="7518401" cy="4021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3D4DFDD-1F3D-A970-B3A6-BFDB56E1BC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2" y="3740727"/>
            <a:ext cx="4513699" cy="3117273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FDEDDCA-FE71-2598-429B-459E295034FE}"/>
              </a:ext>
            </a:extLst>
          </p:cNvPr>
          <p:cNvSpPr txBox="1"/>
          <p:nvPr/>
        </p:nvSpPr>
        <p:spPr>
          <a:xfrm>
            <a:off x="1533504" y="6488668"/>
            <a:ext cx="22726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מתוך </a:t>
            </a:r>
            <a:r>
              <a:rPr lang="en-US" dirty="0" err="1"/>
              <a:t>fixabay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0160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33CB2-00E3-B31E-1108-1405BD9B5D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18" y="1130425"/>
            <a:ext cx="8182752" cy="54530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D047F-CCDB-7B81-78F8-2022CD8C6EB2}"/>
              </a:ext>
            </a:extLst>
          </p:cNvPr>
          <p:cNvSpPr txBox="1"/>
          <p:nvPr/>
        </p:nvSpPr>
        <p:spPr>
          <a:xfrm>
            <a:off x="3141233" y="484094"/>
            <a:ext cx="518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b="1" dirty="0">
                <a:solidFill>
                  <a:srgbClr val="FF0000"/>
                </a:solidFill>
              </a:rPr>
              <a:t>תם ולא נשלם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2FEFD8-9680-8A22-51FA-3B53241B81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9060" y="234136"/>
            <a:ext cx="1030313" cy="49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DFDE2-2218-97B8-A027-D6E7B1C289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39" y="0"/>
            <a:ext cx="104250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56CA9-6896-ACED-E303-B737ADD1D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1B0C54C-150D-3731-0D93-64B66E9E79E7}"/>
              </a:ext>
            </a:extLst>
          </p:cNvPr>
          <p:cNvSpPr txBox="1"/>
          <p:nvPr/>
        </p:nvSpPr>
        <p:spPr>
          <a:xfrm>
            <a:off x="1879135" y="792578"/>
            <a:ext cx="95996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הצעה 2: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הכנת חידון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מחלקים את הכיתה לקבוצות.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כל קבוצה לומדת את המצגת וכותבת כמה חידות.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אוספים את החידות ומציגים לכיתה במליאה..</a:t>
            </a:r>
          </a:p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הצעה 3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: משחק רביעיות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מכינים משחק רביעיות לפי צבעי הפרחים.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הצעה 4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: פעילויות אישיות משקופית 29 - 33.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458F72-8885-6E58-1D8A-415536F30A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37" y="-27264"/>
            <a:ext cx="1042506" cy="591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31E92B-8BC6-06AD-E686-B6FE17A92B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63" y="1476626"/>
            <a:ext cx="5041613" cy="3363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192BAE-C157-CFB1-994B-ADCBC75DFE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301" y="345550"/>
            <a:ext cx="103031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91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E72A4-A3EF-8141-4E09-614A40ADC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327F781-0957-F109-EF39-E1DA2C0AB3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5" name="מדיה מקוונת 4" title="Flowers of Israel / עונת הפריחה">
            <a:hlinkClick r:id="" action="ppaction://media"/>
            <a:extLst>
              <a:ext uri="{FF2B5EF4-FFF2-40B4-BE49-F238E27FC236}">
                <a16:creationId xmlns:a16="http://schemas.microsoft.com/office/drawing/2014/main" id="{6FD737B4-924D-C4B4-8773-38900F0ACE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72143" y="1386038"/>
            <a:ext cx="8345911" cy="4715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22C1FC-58FE-2409-55E1-076516E13B07}"/>
              </a:ext>
            </a:extLst>
          </p:cNvPr>
          <p:cNvSpPr txBox="1"/>
          <p:nvPr/>
        </p:nvSpPr>
        <p:spPr>
          <a:xfrm>
            <a:off x="3129094" y="444617"/>
            <a:ext cx="647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400" b="1" dirty="0">
                <a:solidFill>
                  <a:srgbClr val="FF0000"/>
                </a:solidFill>
              </a:rPr>
              <a:t>מרבדי פריחה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F9C79-8971-5727-92E7-5EEE4B1A04BD}"/>
              </a:ext>
            </a:extLst>
          </p:cNvPr>
          <p:cNvSpPr txBox="1"/>
          <p:nvPr/>
        </p:nvSpPr>
        <p:spPr>
          <a:xfrm>
            <a:off x="10501162" y="2098308"/>
            <a:ext cx="15015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>
                <a:solidFill>
                  <a:schemeClr val="accent1">
                    <a:lumMod val="75000"/>
                  </a:schemeClr>
                </a:solidFill>
              </a:rPr>
              <a:t>שימו לב בסרטון למרבדי הפריחה ולצבעי הפריחה.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3D52-7273-CF06-E5EE-B11CAC38A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65C871D-E1C0-7F3B-A15B-FF50910C3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738" y="145753"/>
            <a:ext cx="9144000" cy="802046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גלי פריחה צבעוניים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B13709C-1E4E-B1B3-1142-D018BC818EC0}"/>
              </a:ext>
            </a:extLst>
          </p:cNvPr>
          <p:cNvSpPr txBox="1"/>
          <p:nvPr/>
        </p:nvSpPr>
        <p:spPr>
          <a:xfrm>
            <a:off x="813817" y="870240"/>
            <a:ext cx="10679570" cy="355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הפריחה בישראל מופיעה בגלים צבעוניים לאורך עונות השנה.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קיימת התאמה בין צבע הפריחה לבין </a:t>
            </a:r>
            <a:r>
              <a:rPr lang="he-IL" sz="2800" kern="100" dirty="0" err="1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המאביק</a:t>
            </a: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של הצמח.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הפרחים של הצמחים משתמשים בצבע לתקשורת עם המאביקים שלהם.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מאביקים שונים רואים צבעים שונים.</a:t>
            </a:r>
            <a:endParaRPr lang="he-IL" sz="2800" kern="1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800" kern="1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endParaRPr lang="en-US" sz="2000" kern="1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7134B2FA-5858-0B8C-9F77-D411B19BFD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395F017-5546-41CB-80D1-6B8E45712D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EBECD37-004E-A538-5378-CAF812D88C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99419" y="3509065"/>
            <a:ext cx="9978811" cy="2812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DB81285-B8CF-70A4-D315-9FC5094A716B}"/>
              </a:ext>
            </a:extLst>
          </p:cNvPr>
          <p:cNvSpPr txBox="1"/>
          <p:nvPr/>
        </p:nvSpPr>
        <p:spPr>
          <a:xfrm>
            <a:off x="3236976" y="6472286"/>
            <a:ext cx="83403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פרחים של צמחים ממשפחת המצליבים בעיר מודיעין, צילם עומר דרורי</a:t>
            </a:r>
          </a:p>
        </p:txBody>
      </p:sp>
    </p:spTree>
    <p:extLst>
      <p:ext uri="{BB962C8B-B14F-4D97-AF65-F5344CB8AC3E}">
        <p14:creationId xmlns:p14="http://schemas.microsoft.com/office/powerpoint/2010/main" val="301375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C9D7EDE-EA70-DB0B-F481-433485C4DA43}"/>
              </a:ext>
            </a:extLst>
          </p:cNvPr>
          <p:cNvSpPr txBox="1"/>
          <p:nvPr/>
        </p:nvSpPr>
        <p:spPr>
          <a:xfrm>
            <a:off x="442763" y="1464432"/>
            <a:ext cx="11565782" cy="4681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e-IL" sz="2800" b="1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kern="100" dirty="0">
                <a:solidFill>
                  <a:srgbClr val="FF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דבורים</a:t>
            </a: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רואות היטב צבעים בתחום האולטרה סגולה, כחול וצהוב,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sz="2800" kern="100" dirty="0"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     </a:t>
            </a: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ופחות מבחינות באדום.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e-IL" sz="2800" b="1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kern="100" dirty="0">
                <a:solidFill>
                  <a:srgbClr val="FF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פרפרים </a:t>
            </a: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רואים ורוד, כתום וסגול, ולעיתים אף טווח רחב יותר של צבעים.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kern="100" dirty="0">
                <a:solidFill>
                  <a:srgbClr val="FF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ציפורים</a:t>
            </a: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רואות היטב אדום, ולעיתים גם צבעים נוספים שאינם נקלטים בעין האנושית.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kern="100" dirty="0">
                <a:solidFill>
                  <a:srgbClr val="FF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זבובי פרחים </a:t>
            </a: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רואים טוב אדום, כתום וצהוב - צבעים שמכוונים אותם אל פרחים עתירי צוף.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b="1" kern="100" dirty="0">
                <a:solidFill>
                  <a:srgbClr val="FF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חיפושיות</a:t>
            </a:r>
            <a:r>
              <a:rPr lang="he-IL" sz="2800" kern="100" dirty="0">
                <a:solidFill>
                  <a:srgbClr val="FF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נ</a:t>
            </a: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משכות בעיקר ללבן, צהוב ואדום.</a:t>
            </a:r>
            <a:endParaRPr lang="en-US" sz="2800" kern="1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5EC9781-E5A7-2E89-3999-B35ECD3D9054}"/>
              </a:ext>
            </a:extLst>
          </p:cNvPr>
          <p:cNvSpPr txBox="1"/>
          <p:nvPr/>
        </p:nvSpPr>
        <p:spPr>
          <a:xfrm>
            <a:off x="3293614" y="465478"/>
            <a:ext cx="78043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ראיית צבעים אצל בעלי חיים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7ED01-1C0F-CA54-A1EE-BA773C0EFA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27B91AB-21A7-00E3-D229-6DCBDD93B7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8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5D74B-6B9A-27AE-182E-1F7B6BF80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7B2E281-841C-8F4A-4CE4-5FDBC3416D23}"/>
              </a:ext>
            </a:extLst>
          </p:cNvPr>
          <p:cNvSpPr txBox="1"/>
          <p:nvPr/>
        </p:nvSpPr>
        <p:spPr>
          <a:xfrm>
            <a:off x="2334827" y="399700"/>
            <a:ext cx="7685842" cy="705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גל הפריחה הלבן - ורוד</a:t>
            </a:r>
            <a:endParaRPr lang="en-US" sz="2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92E6A4F-314E-D45C-E41F-7A211CEDF052}"/>
              </a:ext>
            </a:extLst>
          </p:cNvPr>
          <p:cNvSpPr txBox="1"/>
          <p:nvPr/>
        </p:nvSpPr>
        <p:spPr>
          <a:xfrm>
            <a:off x="1337912" y="1710466"/>
            <a:ext cx="10022163" cy="317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צבעי הפריחה הבולטים הם</a:t>
            </a:r>
            <a:r>
              <a:rPr lang="he-IL" sz="2800" kern="100" dirty="0">
                <a:solidFill>
                  <a:schemeClr val="bg1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4800" kern="100" dirty="0">
                <a:solidFill>
                  <a:schemeClr val="bg1"/>
                </a:solidFill>
                <a:effectLst/>
                <a:highlight>
                  <a:srgbClr val="C0C0C0"/>
                </a:highlight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לבן</a:t>
            </a:r>
            <a:r>
              <a:rPr lang="he-IL" sz="4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- </a:t>
            </a:r>
            <a:r>
              <a:rPr lang="he-IL" sz="4800" kern="100" dirty="0">
                <a:solidFill>
                  <a:srgbClr val="FF66FF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ורוד</a:t>
            </a:r>
            <a:r>
              <a:rPr lang="he-IL" sz="4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(צבעים בהירים אלה בולטים בסביבה "חשוכה").</a:t>
            </a:r>
            <a:endParaRPr lang="he-IL" sz="2800" kern="100" dirty="0"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 </a:t>
            </a: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הצמחים שפורחים בעונה זו הם רקפות, נרקיסים ועצי שקד.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בעונה הזו יש מעט מאביקים והפעילים שבהם הם זבובים וחיפושיות. </a:t>
            </a:r>
            <a:endParaRPr lang="en-US" sz="2800" kern="100" dirty="0">
              <a:effectLst/>
              <a:latin typeface="David" panose="020E0502060401010101" pitchFamily="34" charset="-79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400" kern="100" dirty="0">
                <a:effectLst/>
                <a:latin typeface="David" panose="020E0502060401010101" pitchFamily="34" charset="-79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137CD0D-F038-A4C7-FA5B-02E684BB2ED0}"/>
              </a:ext>
            </a:extLst>
          </p:cNvPr>
          <p:cNvSpPr txBox="1"/>
          <p:nvPr/>
        </p:nvSpPr>
        <p:spPr>
          <a:xfrm>
            <a:off x="2443579" y="1105599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kern="100" dirty="0">
                <a:solidFill>
                  <a:srgbClr val="C00000"/>
                </a:solidFill>
                <a:effectLst/>
                <a:latin typeface="David" panose="020E0502060401010101" pitchFamily="34" charset="-79"/>
                <a:ea typeface="Calibri" panose="020F0502020204030204" pitchFamily="34" charset="0"/>
                <a:cs typeface="David" panose="020E0502060401010101" pitchFamily="34" charset="-79"/>
              </a:rPr>
              <a:t>חורף מוקדם (דצמבר - ינואר) </a:t>
            </a:r>
            <a:endParaRPr lang="he-IL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3B533FA-FF14-6953-F140-BB1B44DA80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CAB7A9E-CD6B-3CCB-21E3-F98E806D39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3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066D82F-108E-3521-928B-499261E35C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952" y="1444841"/>
            <a:ext cx="5595891" cy="4196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3496CB11-56DE-5620-BCE9-8B51A35F2C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CB52AFE-3698-74CA-14FF-3B2E3B2877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63217" y="1614488"/>
            <a:ext cx="4894922" cy="3857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C44B8A7-E007-4575-099C-D3ABAED2A3E9}"/>
              </a:ext>
            </a:extLst>
          </p:cNvPr>
          <p:cNvSpPr txBox="1"/>
          <p:nvPr/>
        </p:nvSpPr>
        <p:spPr>
          <a:xfrm>
            <a:off x="1017834" y="572619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עירית גדולה</a:t>
            </a:r>
            <a:endParaRPr lang="he-IL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1935E7-94FD-3E7A-0B3C-3F35B7469D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30" y="126206"/>
            <a:ext cx="1030313" cy="499915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B437890-307E-B638-D0B5-EE9E31FE89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3" y="-19863"/>
            <a:ext cx="104250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7092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1009</Words>
  <Application>Microsoft Office PowerPoint</Application>
  <PresentationFormat>מסך רחב</PresentationFormat>
  <Paragraphs>150</Paragraphs>
  <Slides>33</Slides>
  <Notes>5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David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noga mishan</dc:creator>
  <cp:lastModifiedBy>shlomi sh shlomish</cp:lastModifiedBy>
  <cp:revision>17</cp:revision>
  <dcterms:created xsi:type="dcterms:W3CDTF">2026-03-19T08:43:48Z</dcterms:created>
  <dcterms:modified xsi:type="dcterms:W3CDTF">2026-04-20T07:03:54Z</dcterms:modified>
</cp:coreProperties>
</file>