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0"/>
  </p:notesMasterIdLst>
  <p:sldIdLst>
    <p:sldId id="256" r:id="rId2"/>
    <p:sldId id="266" r:id="rId3"/>
    <p:sldId id="287" r:id="rId4"/>
    <p:sldId id="280" r:id="rId5"/>
    <p:sldId id="269" r:id="rId6"/>
    <p:sldId id="265" r:id="rId7"/>
    <p:sldId id="264" r:id="rId8"/>
    <p:sldId id="262" r:id="rId9"/>
    <p:sldId id="268" r:id="rId10"/>
    <p:sldId id="278" r:id="rId11"/>
    <p:sldId id="271" r:id="rId12"/>
    <p:sldId id="275" r:id="rId13"/>
    <p:sldId id="279" r:id="rId14"/>
    <p:sldId id="272" r:id="rId15"/>
    <p:sldId id="288" r:id="rId16"/>
    <p:sldId id="276" r:id="rId17"/>
    <p:sldId id="263" r:id="rId18"/>
    <p:sldId id="261" r:id="rId19"/>
    <p:sldId id="277" r:id="rId20"/>
    <p:sldId id="270" r:id="rId21"/>
    <p:sldId id="260" r:id="rId22"/>
    <p:sldId id="259" r:id="rId23"/>
    <p:sldId id="258" r:id="rId24"/>
    <p:sldId id="257" r:id="rId25"/>
    <p:sldId id="267" r:id="rId26"/>
    <p:sldId id="273" r:id="rId27"/>
    <p:sldId id="274" r:id="rId28"/>
    <p:sldId id="281" r:id="rId2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1" clrIdx="0">
    <p:extLst>
      <p:ext uri="{19B8F6BF-5375-455C-9EA6-DF929625EA0E}">
        <p15:presenceInfo xmlns:p15="http://schemas.microsoft.com/office/powerpoint/2012/main" userId="1621ad8585f3c8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69393" autoAdjust="0"/>
  </p:normalViewPr>
  <p:slideViewPr>
    <p:cSldViewPr snapToGrid="0">
      <p:cViewPr varScale="1">
        <p:scale>
          <a:sx n="42" d="100"/>
          <a:sy n="42" d="100"/>
        </p:scale>
        <p:origin x="1107" y="41"/>
      </p:cViewPr>
      <p:guideLst/>
    </p:cSldViewPr>
  </p:slideViewPr>
  <p:notesTextViewPr>
    <p:cViewPr>
      <p:scale>
        <a:sx n="1" d="1"/>
        <a:sy n="1" d="1"/>
      </p:scale>
      <p:origin x="0" y="0"/>
    </p:cViewPr>
  </p:notesTextViewPr>
  <p:sorterViewPr>
    <p:cViewPr>
      <p:scale>
        <a:sx n="100" d="100"/>
        <a:sy n="100" d="100"/>
      </p:scale>
      <p:origin x="0" y="-127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8794452-6883-4A77-AA5E-638B10D9200A}" type="datetimeFigureOut">
              <a:rPr lang="he-IL" smtClean="0"/>
              <a:t>י'/ניסן/תשפ"ו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C1C4FBE-3911-47D8-A6B8-90B36D12C2AE}" type="slidenum">
              <a:rPr lang="he-IL" smtClean="0"/>
              <a:t>‹#›</a:t>
            </a:fld>
            <a:endParaRPr lang="he-IL"/>
          </a:p>
        </p:txBody>
      </p:sp>
    </p:spTree>
    <p:extLst>
      <p:ext uri="{BB962C8B-B14F-4D97-AF65-F5344CB8AC3E}">
        <p14:creationId xmlns:p14="http://schemas.microsoft.com/office/powerpoint/2010/main" val="248454293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r>
              <a:rPr lang="he-IL" sz="1200" b="1" i="0" u="none" strike="noStrike" kern="1200" baseline="0" dirty="0">
                <a:solidFill>
                  <a:schemeClr val="tx1"/>
                </a:solidFill>
                <a:latin typeface="+mn-lt"/>
                <a:ea typeface="+mn-ea"/>
                <a:cs typeface="+mn-cs"/>
              </a:rPr>
              <a:t>פתרון החידות: </a:t>
            </a:r>
            <a:r>
              <a:rPr lang="he-IL" sz="1200" b="0" i="0" u="none" strike="noStrike" kern="1200" baseline="0" dirty="0">
                <a:solidFill>
                  <a:schemeClr val="tx1"/>
                </a:solidFill>
                <a:latin typeface="+mn-lt"/>
                <a:ea typeface="+mn-ea"/>
                <a:cs typeface="+mn-cs"/>
              </a:rPr>
              <a:t>1. אנרגייה כימית, 2. אנרגיית תנועה, 3. אנרגיית אור, 4. אנרגייה חשמלית, 5. אנרגיית קול</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5</a:t>
            </a:fld>
            <a:endParaRPr lang="he-IL"/>
          </a:p>
        </p:txBody>
      </p:sp>
    </p:spTree>
    <p:extLst>
      <p:ext uri="{BB962C8B-B14F-4D97-AF65-F5344CB8AC3E}">
        <p14:creationId xmlns:p14="http://schemas.microsoft.com/office/powerpoint/2010/main" val="252006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baseline="0" dirty="0">
                <a:latin typeface="FbSpoiler-Bold"/>
              </a:rPr>
              <a:t>פתרון החידות: </a:t>
            </a:r>
            <a:r>
              <a:rPr lang="he-IL" sz="1200" b="0" i="0" u="none" strike="noStrike" baseline="0" dirty="0">
                <a:latin typeface="FbSpoiler-Regular"/>
              </a:rPr>
              <a:t>1. שרירים, 2. בלוטות, 3. סיבי עצבים, 4. דחפים עצביים, 5. תגובה.</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14</a:t>
            </a:fld>
            <a:endParaRPr lang="he-IL"/>
          </a:p>
        </p:txBody>
      </p:sp>
    </p:spTree>
    <p:extLst>
      <p:ext uri="{BB962C8B-B14F-4D97-AF65-F5344CB8AC3E}">
        <p14:creationId xmlns:p14="http://schemas.microsoft.com/office/powerpoint/2010/main" val="500182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98BD6-D39E-501B-3C4E-1E236D64D38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DC5E7B5-05F9-D8F0-7296-FDB30DB5889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BFC9AED-4E0B-F8DA-F524-CDEF8207795D}"/>
              </a:ext>
            </a:extLst>
          </p:cNvPr>
          <p:cNvSpPr>
            <a:spLocks noGrp="1"/>
          </p:cNvSpPr>
          <p:nvPr>
            <p:ph type="body" idx="1"/>
          </p:nvPr>
        </p:nvSpPr>
        <p:spPr/>
        <p:txBody>
          <a:bodyPr/>
          <a:lstStyle/>
          <a:p>
            <a:r>
              <a:rPr lang="he-IL" sz="1200" b="1" i="0" u="none" strike="noStrike" baseline="0" dirty="0">
                <a:latin typeface="FbSpoiler-Regular"/>
              </a:rPr>
              <a:t>פתרון החידות</a:t>
            </a:r>
            <a:r>
              <a:rPr lang="he-IL" sz="1200" b="0" i="0" u="none" strike="noStrike" baseline="0" dirty="0">
                <a:latin typeface="FbSpoiler-Regular"/>
              </a:rPr>
              <a:t>: 1. אור, 2. גוף אטום, 3. גוף שקוף, 4. זכוכית, 5. מים, 6 . אוויר, 7. צל, 8. מראה</a:t>
            </a:r>
            <a:endParaRPr lang="he-IL" dirty="0"/>
          </a:p>
        </p:txBody>
      </p:sp>
      <p:sp>
        <p:nvSpPr>
          <p:cNvPr id="4" name="מציין מיקום של מספר שקופית 3">
            <a:extLst>
              <a:ext uri="{FF2B5EF4-FFF2-40B4-BE49-F238E27FC236}">
                <a16:creationId xmlns:a16="http://schemas.microsoft.com/office/drawing/2014/main" id="{56F3EBD1-6DA5-6993-F326-8A3FD4DE8305}"/>
              </a:ext>
            </a:extLst>
          </p:cNvPr>
          <p:cNvSpPr>
            <a:spLocks noGrp="1"/>
          </p:cNvSpPr>
          <p:nvPr>
            <p:ph type="sldNum" sz="quarter" idx="5"/>
          </p:nvPr>
        </p:nvSpPr>
        <p:spPr/>
        <p:txBody>
          <a:bodyPr/>
          <a:lstStyle/>
          <a:p>
            <a:fld id="{FC1C4FBE-3911-47D8-A6B8-90B36D12C2AE}" type="slidenum">
              <a:rPr lang="he-IL" smtClean="0"/>
              <a:t>15</a:t>
            </a:fld>
            <a:endParaRPr lang="he-IL"/>
          </a:p>
        </p:txBody>
      </p:sp>
    </p:spTree>
    <p:extLst>
      <p:ext uri="{BB962C8B-B14F-4D97-AF65-F5344CB8AC3E}">
        <p14:creationId xmlns:p14="http://schemas.microsoft.com/office/powerpoint/2010/main" val="4231559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BD391-0481-5B0D-24EF-1827064C0D9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88DD1AE-CA78-632B-355C-CE5FA9B1B03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D021A0B-3772-563B-9B10-D6658C27CCD3}"/>
              </a:ext>
            </a:extLst>
          </p:cNvPr>
          <p:cNvSpPr>
            <a:spLocks noGrp="1"/>
          </p:cNvSpPr>
          <p:nvPr>
            <p:ph type="body" idx="1"/>
          </p:nvPr>
        </p:nvSpPr>
        <p:spPr/>
        <p:txBody>
          <a:bodyPr/>
          <a:lstStyle/>
          <a:p>
            <a:r>
              <a:rPr lang="he-IL" sz="1200" b="1" i="0" u="none" strike="noStrike" baseline="0" dirty="0">
                <a:latin typeface="FbSpoiler-Regular"/>
              </a:rPr>
              <a:t>פתרון החידות</a:t>
            </a:r>
            <a:r>
              <a:rPr lang="he-IL" sz="1200" b="0" i="0" u="none" strike="noStrike" baseline="0" dirty="0">
                <a:latin typeface="FbSpoiler-Regular"/>
              </a:rPr>
              <a:t>: 9. גוף כהה, 10. גלגל ניוטון, 11. עדשה, 12. נפיצה</a:t>
            </a:r>
            <a:endParaRPr lang="he-IL" dirty="0"/>
          </a:p>
        </p:txBody>
      </p:sp>
      <p:sp>
        <p:nvSpPr>
          <p:cNvPr id="4" name="מציין מיקום של מספר שקופית 3">
            <a:extLst>
              <a:ext uri="{FF2B5EF4-FFF2-40B4-BE49-F238E27FC236}">
                <a16:creationId xmlns:a16="http://schemas.microsoft.com/office/drawing/2014/main" id="{5C097C2B-64F2-EAAB-EEF1-290BEC2354EF}"/>
              </a:ext>
            </a:extLst>
          </p:cNvPr>
          <p:cNvSpPr>
            <a:spLocks noGrp="1"/>
          </p:cNvSpPr>
          <p:nvPr>
            <p:ph type="sldNum" sz="quarter" idx="5"/>
          </p:nvPr>
        </p:nvSpPr>
        <p:spPr/>
        <p:txBody>
          <a:bodyPr/>
          <a:lstStyle/>
          <a:p>
            <a:fld id="{FC1C4FBE-3911-47D8-A6B8-90B36D12C2AE}" type="slidenum">
              <a:rPr lang="he-IL" smtClean="0"/>
              <a:t>16</a:t>
            </a:fld>
            <a:endParaRPr lang="he-IL"/>
          </a:p>
        </p:txBody>
      </p:sp>
    </p:spTree>
    <p:extLst>
      <p:ext uri="{BB962C8B-B14F-4D97-AF65-F5344CB8AC3E}">
        <p14:creationId xmlns:p14="http://schemas.microsoft.com/office/powerpoint/2010/main" val="481797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baseline="0" dirty="0">
                <a:latin typeface="FbSpoiler-Regular"/>
              </a:rPr>
              <a:t>פתרון החידות</a:t>
            </a:r>
            <a:r>
              <a:rPr lang="he-IL" sz="1200" b="0" i="0" u="none" strike="noStrike" baseline="0" dirty="0">
                <a:latin typeface="FbSpoiler-Regular"/>
              </a:rPr>
              <a:t>: 1. </a:t>
            </a:r>
            <a:r>
              <a:rPr lang="he-IL" sz="1200" b="0" i="0" u="none" strike="noStrike" kern="1200" baseline="0" dirty="0">
                <a:solidFill>
                  <a:schemeClr val="tx1"/>
                </a:solidFill>
                <a:latin typeface="+mn-lt"/>
                <a:ea typeface="+mn-ea"/>
                <a:cs typeface="+mn-cs"/>
              </a:rPr>
              <a:t>משקפי ראייה או עדשות מגע, 2. מגדלת, 3. מיקרוסקופ, 4. טלסקופ, 5. משקפת.</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17</a:t>
            </a:fld>
            <a:endParaRPr lang="he-IL"/>
          </a:p>
        </p:txBody>
      </p:sp>
    </p:spTree>
    <p:extLst>
      <p:ext uri="{BB962C8B-B14F-4D97-AF65-F5344CB8AC3E}">
        <p14:creationId xmlns:p14="http://schemas.microsoft.com/office/powerpoint/2010/main" val="3464238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kern="1200" baseline="0" dirty="0">
                <a:solidFill>
                  <a:schemeClr val="tx1"/>
                </a:solidFill>
                <a:latin typeface="+mn-lt"/>
                <a:ea typeface="+mn-ea"/>
                <a:cs typeface="+mn-cs"/>
              </a:rPr>
              <a:t>פתרון החידות</a:t>
            </a:r>
            <a:r>
              <a:rPr lang="he-IL" sz="1200" b="0" i="0" u="none" strike="noStrike" baseline="0" dirty="0">
                <a:latin typeface="FbSpoiler-Regular"/>
              </a:rPr>
              <a:t>:  1. קשתית,2 . אישון, 3. ריסים, .4 גבות, 5.קרנית</a:t>
            </a:r>
            <a:endParaRPr lang="he-IL" sz="1200" b="0" i="0" u="none" strike="noStrike" kern="1200" baseline="0" dirty="0">
              <a:solidFill>
                <a:schemeClr val="tx1"/>
              </a:solidFill>
              <a:latin typeface="+mn-lt"/>
              <a:ea typeface="+mn-ea"/>
              <a:cs typeface="+mn-cs"/>
            </a:endParaRPr>
          </a:p>
          <a:p>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18</a:t>
            </a:fld>
            <a:endParaRPr lang="he-IL"/>
          </a:p>
        </p:txBody>
      </p:sp>
    </p:spTree>
    <p:extLst>
      <p:ext uri="{BB962C8B-B14F-4D97-AF65-F5344CB8AC3E}">
        <p14:creationId xmlns:p14="http://schemas.microsoft.com/office/powerpoint/2010/main" val="3838388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793E8-57C1-A5DE-D4AD-926D24713BE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C9FD146-C699-00DA-B154-3129E75A483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B974F3E-D0DC-3AC8-4658-27CDCEB0AC5C}"/>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פתרון החידות: 1</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עדשה, 2. רשתית,  3. </a:t>
            </a:r>
            <a:r>
              <a:rPr kumimoji="0" lang="he-IL" sz="1200" b="0" i="0" u="none" strike="noStrike" kern="1200" cap="none" spc="0" normalizeH="0" baseline="0" noProof="0" dirty="0">
                <a:ln>
                  <a:noFill/>
                </a:ln>
                <a:solidFill>
                  <a:prstClr val="black"/>
                </a:solidFill>
                <a:effectLst/>
                <a:uLnTx/>
                <a:uFillTx/>
                <a:latin typeface="FbSpoiler-Regular"/>
                <a:ea typeface="+mn-ea"/>
                <a:cs typeface="Arial" panose="020B0604020202020204" pitchFamily="34" charset="0"/>
              </a:rPr>
              <a:t>גלגלי העיניים, 4. שרירים </a:t>
            </a: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endParaRPr lang="he-IL" dirty="0"/>
          </a:p>
        </p:txBody>
      </p:sp>
      <p:sp>
        <p:nvSpPr>
          <p:cNvPr id="4" name="מציין מיקום של מספר שקופית 3">
            <a:extLst>
              <a:ext uri="{FF2B5EF4-FFF2-40B4-BE49-F238E27FC236}">
                <a16:creationId xmlns:a16="http://schemas.microsoft.com/office/drawing/2014/main" id="{C5C5CCD8-30CC-908A-A599-779EDBDA1985}"/>
              </a:ext>
            </a:extLst>
          </p:cNvPr>
          <p:cNvSpPr>
            <a:spLocks noGrp="1"/>
          </p:cNvSpPr>
          <p:nvPr>
            <p:ph type="sldNum" sz="quarter" idx="5"/>
          </p:nvPr>
        </p:nvSpPr>
        <p:spPr/>
        <p:txBody>
          <a:bodyPr/>
          <a:lstStyle/>
          <a:p>
            <a:fld id="{FC1C4FBE-3911-47D8-A6B8-90B36D12C2AE}" type="slidenum">
              <a:rPr lang="he-IL" smtClean="0"/>
              <a:t>19</a:t>
            </a:fld>
            <a:endParaRPr lang="he-IL"/>
          </a:p>
        </p:txBody>
      </p:sp>
    </p:spTree>
    <p:extLst>
      <p:ext uri="{BB962C8B-B14F-4D97-AF65-F5344CB8AC3E}">
        <p14:creationId xmlns:p14="http://schemas.microsoft.com/office/powerpoint/2010/main" val="1942357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baseline="0" dirty="0">
                <a:latin typeface="FbSpoiler-Bold"/>
              </a:rPr>
              <a:t>פתרון החידות: </a:t>
            </a:r>
            <a:r>
              <a:rPr lang="he-IL" sz="1200" b="0" i="0" u="none" strike="noStrike" baseline="0" dirty="0">
                <a:latin typeface="FbSpoiler-Regular"/>
              </a:rPr>
              <a:t>1. מדגרה, 2. קולטי שמש, 3. חממה, 4. גג.</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20</a:t>
            </a:fld>
            <a:endParaRPr lang="he-IL"/>
          </a:p>
        </p:txBody>
      </p:sp>
    </p:spTree>
    <p:extLst>
      <p:ext uri="{BB962C8B-B14F-4D97-AF65-F5344CB8AC3E}">
        <p14:creationId xmlns:p14="http://schemas.microsoft.com/office/powerpoint/2010/main" val="2671809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1" i="0" u="none" strike="noStrike" baseline="0" dirty="0">
                <a:latin typeface="FbSpoiler-Bold"/>
              </a:rPr>
              <a:t>פתרון החידות: </a:t>
            </a:r>
            <a:r>
              <a:rPr lang="he-IL" sz="1200" b="0" i="0" u="none" strike="noStrike" baseline="0" dirty="0">
                <a:latin typeface="FbSpoiler-Regular"/>
              </a:rPr>
              <a:t>1. אפרכסת, 2. תעלת השמע, 3. עור התוף, 4. אוזן פנימית (שבלול), 5. תאי חישה.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21</a:t>
            </a:fld>
            <a:endParaRPr lang="he-IL"/>
          </a:p>
        </p:txBody>
      </p:sp>
    </p:spTree>
    <p:extLst>
      <p:ext uri="{BB962C8B-B14F-4D97-AF65-F5344CB8AC3E}">
        <p14:creationId xmlns:p14="http://schemas.microsoft.com/office/powerpoint/2010/main" val="1800075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1. לב, 2. מחיצה שרירית, 3. שתי עליות ושני חדרים, 4. עליות, 5. חדרים, 6. מסתמים.</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22</a:t>
            </a:fld>
            <a:endParaRPr lang="he-IL"/>
          </a:p>
        </p:txBody>
      </p:sp>
    </p:spTree>
    <p:extLst>
      <p:ext uri="{BB962C8B-B14F-4D97-AF65-F5344CB8AC3E}">
        <p14:creationId xmlns:p14="http://schemas.microsoft.com/office/powerpoint/2010/main" val="2939944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1. ורידים, 2. עורקים, 3. נימים עורקיים, 4. נימים ורידיים, 5. נימים ורידיים ונימים עורקיים.</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23</a:t>
            </a:fld>
            <a:endParaRPr lang="he-IL"/>
          </a:p>
        </p:txBody>
      </p:sp>
    </p:spTree>
    <p:extLst>
      <p:ext uri="{BB962C8B-B14F-4D97-AF65-F5344CB8AC3E}">
        <p14:creationId xmlns:p14="http://schemas.microsoft.com/office/powerpoint/2010/main" val="23422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pPr algn="r"/>
            <a:r>
              <a:rPr lang="he-IL" sz="1200" b="1" i="0" u="none" strike="noStrike" kern="1200" baseline="0" dirty="0">
                <a:solidFill>
                  <a:schemeClr val="tx1"/>
                </a:solidFill>
                <a:latin typeface="+mn-lt"/>
                <a:ea typeface="+mn-ea"/>
                <a:cs typeface="+mn-cs"/>
              </a:rPr>
              <a:t>פתרון החידות</a:t>
            </a:r>
            <a:r>
              <a:rPr lang="he-IL" sz="1200" b="0" i="0" u="none" strike="noStrike" kern="1200" baseline="0" dirty="0">
                <a:solidFill>
                  <a:schemeClr val="tx1"/>
                </a:solidFill>
                <a:latin typeface="+mn-lt"/>
                <a:ea typeface="+mn-ea"/>
                <a:cs typeface="+mn-cs"/>
              </a:rPr>
              <a:t>: 1. גז בישול, 2. גז טבעי, 3. פחם אבן</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6</a:t>
            </a:fld>
            <a:endParaRPr lang="he-IL"/>
          </a:p>
        </p:txBody>
      </p:sp>
    </p:spTree>
    <p:extLst>
      <p:ext uri="{BB962C8B-B14F-4D97-AF65-F5344CB8AC3E}">
        <p14:creationId xmlns:p14="http://schemas.microsoft.com/office/powerpoint/2010/main" val="2596943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1. נוזל הדם, 2. תאי דם אדומים, 3. המוגלובין, 4. תאי דם לבנים, 5. טסיות דם, 6. תאי הדם הלבנים, 7. תאי דם אדומים.</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24</a:t>
            </a:fld>
            <a:endParaRPr lang="he-IL"/>
          </a:p>
        </p:txBody>
      </p:sp>
    </p:spTree>
    <p:extLst>
      <p:ext uri="{BB962C8B-B14F-4D97-AF65-F5344CB8AC3E}">
        <p14:creationId xmlns:p14="http://schemas.microsoft.com/office/powerpoint/2010/main" val="879364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1. יצרנים (צמחים), 2. צרכנים (צמחונים) 3. צמחונים, 4. צרכנים (טורפים), 5. טורפים, 6. טורפי על, 7. אוכלי שיירים ומפרקים, 8. שמש.</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25</a:t>
            </a:fld>
            <a:endParaRPr lang="he-IL"/>
          </a:p>
        </p:txBody>
      </p:sp>
    </p:spTree>
    <p:extLst>
      <p:ext uri="{BB962C8B-B14F-4D97-AF65-F5344CB8AC3E}">
        <p14:creationId xmlns:p14="http://schemas.microsoft.com/office/powerpoint/2010/main" val="276540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חידות</a:t>
            </a:r>
            <a:r>
              <a:rPr lang="he-IL" dirty="0"/>
              <a:t>: 1. נכון, 2.לא נכון 3. לא נכון, 4. נכון, 5. נכון, 6. לא נכון</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26</a:t>
            </a:fld>
            <a:endParaRPr lang="he-IL"/>
          </a:p>
        </p:txBody>
      </p:sp>
    </p:spTree>
    <p:extLst>
      <p:ext uri="{BB962C8B-B14F-4D97-AF65-F5344CB8AC3E}">
        <p14:creationId xmlns:p14="http://schemas.microsoft.com/office/powerpoint/2010/main" val="2325965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1. הזנה, 2. הדדיות, 3. טפילות, 4. תחרות, 5. הדדיות, הזנה, טפילות, תחרות</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27</a:t>
            </a:fld>
            <a:endParaRPr lang="he-IL"/>
          </a:p>
        </p:txBody>
      </p:sp>
    </p:spTree>
    <p:extLst>
      <p:ext uri="{BB962C8B-B14F-4D97-AF65-F5344CB8AC3E}">
        <p14:creationId xmlns:p14="http://schemas.microsoft.com/office/powerpoint/2010/main" val="82278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kern="1200" baseline="0" dirty="0">
                <a:solidFill>
                  <a:schemeClr val="tx1"/>
                </a:solidFill>
                <a:latin typeface="+mn-lt"/>
                <a:ea typeface="+mn-ea"/>
                <a:cs typeface="+mn-cs"/>
              </a:rPr>
              <a:t>פתרון החידות: </a:t>
            </a:r>
            <a:r>
              <a:rPr lang="he-IL" sz="1200" b="0" i="0" u="none" strike="noStrike" kern="1200" baseline="0" dirty="0">
                <a:solidFill>
                  <a:schemeClr val="tx1"/>
                </a:solidFill>
                <a:latin typeface="+mn-lt"/>
                <a:ea typeface="+mn-ea"/>
                <a:cs typeface="+mn-cs"/>
              </a:rPr>
              <a:t>4. אוויר בתנועה, 5. חומרי דלק מחצביים (פחם אבן, גז טבעי, נפט גולמי), 6. שמש, 7. נפט גולמי,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7</a:t>
            </a:fld>
            <a:endParaRPr lang="he-IL"/>
          </a:p>
        </p:txBody>
      </p:sp>
    </p:spTree>
    <p:extLst>
      <p:ext uri="{BB962C8B-B14F-4D97-AF65-F5344CB8AC3E}">
        <p14:creationId xmlns:p14="http://schemas.microsoft.com/office/powerpoint/2010/main" val="341242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1. שואב אבק, 2. קומקום חשמלי, 3. מערכת ניווט (</a:t>
            </a:r>
            <a:r>
              <a:rPr lang="en-US" sz="1200" b="0" i="0" u="none" strike="noStrike" baseline="0" dirty="0">
                <a:latin typeface="FbSpoiler-Regular"/>
              </a:rPr>
              <a:t>GPS</a:t>
            </a:r>
            <a:r>
              <a:rPr lang="he-IL" sz="1200" b="0" i="0" u="none" strike="noStrike" baseline="0" dirty="0">
                <a:latin typeface="FbSpoiler-Regular"/>
              </a:rPr>
              <a:t>)</a:t>
            </a:r>
            <a:endParaRPr lang="en-US" sz="1200" b="0" i="0" u="none" strike="noStrike" baseline="0" dirty="0">
              <a:latin typeface="FbSpoiler-Regular"/>
            </a:endParaRPr>
          </a:p>
          <a:p>
            <a:pPr algn="r"/>
            <a:endParaRPr lang="he-IL" sz="1200" b="0" i="0" u="none" strike="noStrike" baseline="0" dirty="0">
              <a:latin typeface="FbSpoiler-Regular"/>
            </a:endParaRPr>
          </a:p>
          <a:p>
            <a:pPr algn="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8</a:t>
            </a:fld>
            <a:endParaRPr lang="he-IL"/>
          </a:p>
        </p:txBody>
      </p:sp>
    </p:spTree>
    <p:extLst>
      <p:ext uri="{BB962C8B-B14F-4D97-AF65-F5344CB8AC3E}">
        <p14:creationId xmlns:p14="http://schemas.microsoft.com/office/powerpoint/2010/main" val="317930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4. מערכת נעילה אלקטרונית, 5. דוד שמש, 6. אופניים, גלגשת, קורקינט</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9</a:t>
            </a:fld>
            <a:endParaRPr lang="he-IL"/>
          </a:p>
        </p:txBody>
      </p:sp>
    </p:spTree>
    <p:extLst>
      <p:ext uri="{BB962C8B-B14F-4D97-AF65-F5344CB8AC3E}">
        <p14:creationId xmlns:p14="http://schemas.microsoft.com/office/powerpoint/2010/main" val="44018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he-IL" dirty="0"/>
              <a:t>תחנת חשמל קיטורית-חשמלית, 2. תחנת חשמל הידרו-אלקטרית, 3. טורבינת גז, 4. תחנת חשמל סולארית וולטאית, 5. תחנת חשמל קיטורית-סולארית, 6, תחנת חשמל קיטורית-גרעינית, 7, טורבינת רוח</a:t>
            </a:r>
          </a:p>
          <a:p>
            <a:pPr marL="228600" indent="-228600">
              <a:buAutoNum type="arabicPeriod"/>
            </a:pPr>
            <a:endParaRPr lang="he-IL"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C1C4FBE-3911-47D8-A6B8-90B36D12C2AE}" type="slidenum">
              <a:rPr lang="he-IL" smtClean="0"/>
              <a:t>10</a:t>
            </a:fld>
            <a:endParaRPr lang="he-IL"/>
          </a:p>
        </p:txBody>
      </p:sp>
    </p:spTree>
    <p:extLst>
      <p:ext uri="{BB962C8B-B14F-4D97-AF65-F5344CB8AC3E}">
        <p14:creationId xmlns:p14="http://schemas.microsoft.com/office/powerpoint/2010/main" val="3991316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1" i="0" u="none" strike="noStrike" baseline="0" dirty="0">
                <a:latin typeface="FbSpoiler-Regular"/>
              </a:rPr>
              <a:t>פתרון החידות</a:t>
            </a:r>
            <a:r>
              <a:rPr lang="he-IL" sz="1200" b="0" i="0" u="none" strike="noStrike" baseline="0" dirty="0">
                <a:latin typeface="FbSpoiler-Regular"/>
              </a:rPr>
              <a:t>: 1. פחמן דו-חמצני, 2. אפר הפחם, 3. מתאן,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11</a:t>
            </a:fld>
            <a:endParaRPr lang="he-IL"/>
          </a:p>
        </p:txBody>
      </p:sp>
    </p:spTree>
    <p:extLst>
      <p:ext uri="{BB962C8B-B14F-4D97-AF65-F5344CB8AC3E}">
        <p14:creationId xmlns:p14="http://schemas.microsoft.com/office/powerpoint/2010/main" val="20281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AFD2-C884-EFFB-9DA8-8C73413BA37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2997EE8-97CD-51E8-8D6A-E1E846DEFF6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27B964B-FBE4-05B4-9E7E-60F5C9925A75}"/>
              </a:ext>
            </a:extLst>
          </p:cNvPr>
          <p:cNvSpPr>
            <a:spLocks noGrp="1"/>
          </p:cNvSpPr>
          <p:nvPr>
            <p:ph type="body" idx="1"/>
          </p:nvPr>
        </p:nvSpPr>
        <p:spPr/>
        <p:txBody>
          <a:bodyPr/>
          <a:lstStyle/>
          <a:p>
            <a:pPr algn="r"/>
            <a:r>
              <a:rPr lang="he-IL" sz="1200" b="1" i="0" u="none" strike="noStrike" baseline="0" dirty="0">
                <a:latin typeface="FbSpoiler-Regular"/>
              </a:rPr>
              <a:t>פתרון החידות</a:t>
            </a:r>
            <a:r>
              <a:rPr lang="he-IL" sz="1200" b="0" i="0" u="none" strike="noStrike" baseline="0" dirty="0">
                <a:latin typeface="FbSpoiler-Regular"/>
              </a:rPr>
              <a:t>: 4. עשן, 5. תחנת חשמל </a:t>
            </a:r>
            <a:r>
              <a:rPr lang="he-IL" sz="1200" b="0" i="0" u="none" strike="noStrike" baseline="0" dirty="0" err="1">
                <a:latin typeface="FbSpoiler-Regular"/>
              </a:rPr>
              <a:t>קיטורית</a:t>
            </a:r>
            <a:r>
              <a:rPr lang="he-IL" sz="1200" b="0" i="0" u="none" strike="noStrike" baseline="0" dirty="0">
                <a:latin typeface="FbSpoiler-Regular"/>
              </a:rPr>
              <a:t>-פחמית, 6. פחם האבן, 7. גז טבעי.</a:t>
            </a:r>
            <a:endParaRPr lang="he-IL" dirty="0"/>
          </a:p>
        </p:txBody>
      </p:sp>
      <p:sp>
        <p:nvSpPr>
          <p:cNvPr id="4" name="מציין מיקום של מספר שקופית 3">
            <a:extLst>
              <a:ext uri="{FF2B5EF4-FFF2-40B4-BE49-F238E27FC236}">
                <a16:creationId xmlns:a16="http://schemas.microsoft.com/office/drawing/2014/main" id="{E03933F7-FB86-9C0C-5B59-92651C88B7A8}"/>
              </a:ext>
            </a:extLst>
          </p:cNvPr>
          <p:cNvSpPr>
            <a:spLocks noGrp="1"/>
          </p:cNvSpPr>
          <p:nvPr>
            <p:ph type="sldNum" sz="quarter" idx="5"/>
          </p:nvPr>
        </p:nvSpPr>
        <p:spPr/>
        <p:txBody>
          <a:bodyPr/>
          <a:lstStyle/>
          <a:p>
            <a:fld id="{FC1C4FBE-3911-47D8-A6B8-90B36D12C2AE}" type="slidenum">
              <a:rPr lang="he-IL" smtClean="0"/>
              <a:t>12</a:t>
            </a:fld>
            <a:endParaRPr lang="he-IL"/>
          </a:p>
        </p:txBody>
      </p:sp>
    </p:spTree>
    <p:extLst>
      <p:ext uri="{BB962C8B-B14F-4D97-AF65-F5344CB8AC3E}">
        <p14:creationId xmlns:p14="http://schemas.microsoft.com/office/powerpoint/2010/main" val="2006488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פתרון החידות</a:t>
            </a:r>
            <a:r>
              <a:rPr lang="he-IL" dirty="0"/>
              <a:t>: 1. מוח, 2, תאי חישה, 3. סיבי עצבים, 4. סיבי עצבים, 5. חוט השדרה</a:t>
            </a:r>
            <a:endParaRPr lang="en-US" dirty="0"/>
          </a:p>
        </p:txBody>
      </p:sp>
      <p:sp>
        <p:nvSpPr>
          <p:cNvPr id="4" name="Slide Number Placeholder 3"/>
          <p:cNvSpPr>
            <a:spLocks noGrp="1"/>
          </p:cNvSpPr>
          <p:nvPr>
            <p:ph type="sldNum" sz="quarter" idx="5"/>
          </p:nvPr>
        </p:nvSpPr>
        <p:spPr/>
        <p:txBody>
          <a:bodyPr/>
          <a:lstStyle/>
          <a:p>
            <a:fld id="{FC1C4FBE-3911-47D8-A6B8-90B36D12C2AE}" type="slidenum">
              <a:rPr lang="he-IL" smtClean="0"/>
              <a:t>13</a:t>
            </a:fld>
            <a:endParaRPr lang="he-IL"/>
          </a:p>
        </p:txBody>
      </p:sp>
    </p:spTree>
    <p:extLst>
      <p:ext uri="{BB962C8B-B14F-4D97-AF65-F5344CB8AC3E}">
        <p14:creationId xmlns:p14="http://schemas.microsoft.com/office/powerpoint/2010/main" val="3748120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3AE77E-2C51-8388-7266-933D942B2F31}"/>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706F84C-6558-8B3B-4A84-DC5154D8D3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88A1F7F-8F12-8D4D-D8F1-F8A3046F5675}"/>
              </a:ext>
            </a:extLst>
          </p:cNvPr>
          <p:cNvSpPr>
            <a:spLocks noGrp="1"/>
          </p:cNvSpPr>
          <p:nvPr>
            <p:ph type="dt" sz="half" idx="10"/>
          </p:nvPr>
        </p:nvSpPr>
        <p:spPr/>
        <p:txBody>
          <a:bodyPr/>
          <a:lstStyle/>
          <a:p>
            <a:fld id="{AF65F613-4EEB-4F77-A471-FD5A1AB28BB1}" type="datetimeFigureOut">
              <a:rPr lang="he-IL" smtClean="0"/>
              <a:t>י'/ניסן/תשפ"ו</a:t>
            </a:fld>
            <a:endParaRPr lang="he-IL"/>
          </a:p>
        </p:txBody>
      </p:sp>
      <p:sp>
        <p:nvSpPr>
          <p:cNvPr id="5" name="מציין מיקום של כותרת תחתונה 4">
            <a:extLst>
              <a:ext uri="{FF2B5EF4-FFF2-40B4-BE49-F238E27FC236}">
                <a16:creationId xmlns:a16="http://schemas.microsoft.com/office/drawing/2014/main" id="{AB3A6E93-C7EB-598F-267F-A4DD320D236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C1712A1-0B30-4C96-F5E9-3CB8EED86EEB}"/>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3556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E3739D7-0BAE-B179-76A8-FF2CF19A7C5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FEB3658-40EB-2F10-B18A-2451901B74D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908F49D-7D4A-D62E-5E4B-67DF3E16734A}"/>
              </a:ext>
            </a:extLst>
          </p:cNvPr>
          <p:cNvSpPr>
            <a:spLocks noGrp="1"/>
          </p:cNvSpPr>
          <p:nvPr>
            <p:ph type="dt" sz="half" idx="10"/>
          </p:nvPr>
        </p:nvSpPr>
        <p:spPr/>
        <p:txBody>
          <a:bodyPr/>
          <a:lstStyle/>
          <a:p>
            <a:fld id="{AF65F613-4EEB-4F77-A471-FD5A1AB28BB1}" type="datetimeFigureOut">
              <a:rPr lang="he-IL" smtClean="0"/>
              <a:t>י'/ניסן/תשפ"ו</a:t>
            </a:fld>
            <a:endParaRPr lang="he-IL"/>
          </a:p>
        </p:txBody>
      </p:sp>
      <p:sp>
        <p:nvSpPr>
          <p:cNvPr id="5" name="מציין מיקום של כותרת תחתונה 4">
            <a:extLst>
              <a:ext uri="{FF2B5EF4-FFF2-40B4-BE49-F238E27FC236}">
                <a16:creationId xmlns:a16="http://schemas.microsoft.com/office/drawing/2014/main" id="{BB35A4A5-BE98-405A-04F2-D4039F87ED0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BAF8846-95AB-EEC5-7A83-5822CC072F4C}"/>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610697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CD3EA0D-D47D-E957-4585-C1C561B8843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3DD268E-D22D-9341-3CDE-38E4622132DE}"/>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8227330-7846-A7DD-80E7-F2B6ED0AE479}"/>
              </a:ext>
            </a:extLst>
          </p:cNvPr>
          <p:cNvSpPr>
            <a:spLocks noGrp="1"/>
          </p:cNvSpPr>
          <p:nvPr>
            <p:ph type="dt" sz="half" idx="10"/>
          </p:nvPr>
        </p:nvSpPr>
        <p:spPr/>
        <p:txBody>
          <a:bodyPr/>
          <a:lstStyle/>
          <a:p>
            <a:fld id="{AF65F613-4EEB-4F77-A471-FD5A1AB28BB1}" type="datetimeFigureOut">
              <a:rPr lang="he-IL" smtClean="0"/>
              <a:t>י'/ניסן/תשפ"ו</a:t>
            </a:fld>
            <a:endParaRPr lang="he-IL"/>
          </a:p>
        </p:txBody>
      </p:sp>
      <p:sp>
        <p:nvSpPr>
          <p:cNvPr id="5" name="מציין מיקום של כותרת תחתונה 4">
            <a:extLst>
              <a:ext uri="{FF2B5EF4-FFF2-40B4-BE49-F238E27FC236}">
                <a16:creationId xmlns:a16="http://schemas.microsoft.com/office/drawing/2014/main" id="{46AB29E6-85EF-813E-4A96-6B483A64858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B91C9B2-D9D2-E6D5-7C63-289438FCCFD5}"/>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335053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59A662-AE22-CD30-6D49-84EBC541EA0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1077FD8-1A23-752F-7591-E363531D8F8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E931F58-9C57-3CCF-D9CB-6C0BC75F24E0}"/>
              </a:ext>
            </a:extLst>
          </p:cNvPr>
          <p:cNvSpPr>
            <a:spLocks noGrp="1"/>
          </p:cNvSpPr>
          <p:nvPr>
            <p:ph type="dt" sz="half" idx="10"/>
          </p:nvPr>
        </p:nvSpPr>
        <p:spPr/>
        <p:txBody>
          <a:bodyPr/>
          <a:lstStyle/>
          <a:p>
            <a:fld id="{AF65F613-4EEB-4F77-A471-FD5A1AB28BB1}" type="datetimeFigureOut">
              <a:rPr lang="he-IL" smtClean="0"/>
              <a:t>י'/ניסן/תשפ"ו</a:t>
            </a:fld>
            <a:endParaRPr lang="he-IL"/>
          </a:p>
        </p:txBody>
      </p:sp>
      <p:sp>
        <p:nvSpPr>
          <p:cNvPr id="5" name="מציין מיקום של כותרת תחתונה 4">
            <a:extLst>
              <a:ext uri="{FF2B5EF4-FFF2-40B4-BE49-F238E27FC236}">
                <a16:creationId xmlns:a16="http://schemas.microsoft.com/office/drawing/2014/main" id="{FAB93F82-C7E7-3A0E-9DC2-FDF4C313E5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B5A664A-CE1D-E721-BBC6-91F273338759}"/>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1582925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0D79B5-FEE0-EBD5-12EA-5059C8691BD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068CF0F-A544-2B1C-55C5-D536AE4D7F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9CD65F72-6BBC-1CCA-2311-7E6940868523}"/>
              </a:ext>
            </a:extLst>
          </p:cNvPr>
          <p:cNvSpPr>
            <a:spLocks noGrp="1"/>
          </p:cNvSpPr>
          <p:nvPr>
            <p:ph type="dt" sz="half" idx="10"/>
          </p:nvPr>
        </p:nvSpPr>
        <p:spPr/>
        <p:txBody>
          <a:bodyPr/>
          <a:lstStyle/>
          <a:p>
            <a:fld id="{AF65F613-4EEB-4F77-A471-FD5A1AB28BB1}" type="datetimeFigureOut">
              <a:rPr lang="he-IL" smtClean="0"/>
              <a:t>י'/ניסן/תשפ"ו</a:t>
            </a:fld>
            <a:endParaRPr lang="he-IL"/>
          </a:p>
        </p:txBody>
      </p:sp>
      <p:sp>
        <p:nvSpPr>
          <p:cNvPr id="5" name="מציין מיקום של כותרת תחתונה 4">
            <a:extLst>
              <a:ext uri="{FF2B5EF4-FFF2-40B4-BE49-F238E27FC236}">
                <a16:creationId xmlns:a16="http://schemas.microsoft.com/office/drawing/2014/main" id="{CD37C831-5D50-996F-5BA7-DE4B1B1B245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7180683-2177-E3C8-60D9-265E1FF4AE65}"/>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77957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87C217-D167-95BB-E660-9C986AB7DAF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A0C2173-82F2-4D48-8739-FE676EE60A3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F95B387-DF17-B5C4-F0E6-FAF6E3C0F49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92CF4425-769C-6BDA-DB2B-A98E513D5D2D}"/>
              </a:ext>
            </a:extLst>
          </p:cNvPr>
          <p:cNvSpPr>
            <a:spLocks noGrp="1"/>
          </p:cNvSpPr>
          <p:nvPr>
            <p:ph type="dt" sz="half" idx="10"/>
          </p:nvPr>
        </p:nvSpPr>
        <p:spPr/>
        <p:txBody>
          <a:bodyPr/>
          <a:lstStyle/>
          <a:p>
            <a:fld id="{AF65F613-4EEB-4F77-A471-FD5A1AB28BB1}" type="datetimeFigureOut">
              <a:rPr lang="he-IL" smtClean="0"/>
              <a:t>י'/ניסן/תשפ"ו</a:t>
            </a:fld>
            <a:endParaRPr lang="he-IL"/>
          </a:p>
        </p:txBody>
      </p:sp>
      <p:sp>
        <p:nvSpPr>
          <p:cNvPr id="6" name="מציין מיקום של כותרת תחתונה 5">
            <a:extLst>
              <a:ext uri="{FF2B5EF4-FFF2-40B4-BE49-F238E27FC236}">
                <a16:creationId xmlns:a16="http://schemas.microsoft.com/office/drawing/2014/main" id="{3942023B-FF2F-5B5B-CF81-951AB70AC09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1B90EBF-142E-92D0-5FF3-572B6F32E0CC}"/>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74153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1BBE25-FF67-AFA0-273B-D76798E4D8F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5AAE147-BB9C-0142-8022-E33673994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87F0037-8491-B322-62A7-C0C72467FCFD}"/>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1153372F-9EBA-900A-9EF3-A9FB7F2937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6FEC078E-0EA4-D4A0-2F94-A9E5F6A0E2C9}"/>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1CC4-659B-0D86-529B-75068C9B3527}"/>
              </a:ext>
            </a:extLst>
          </p:cNvPr>
          <p:cNvSpPr>
            <a:spLocks noGrp="1"/>
          </p:cNvSpPr>
          <p:nvPr>
            <p:ph type="dt" sz="half" idx="10"/>
          </p:nvPr>
        </p:nvSpPr>
        <p:spPr/>
        <p:txBody>
          <a:bodyPr/>
          <a:lstStyle/>
          <a:p>
            <a:fld id="{AF65F613-4EEB-4F77-A471-FD5A1AB28BB1}" type="datetimeFigureOut">
              <a:rPr lang="he-IL" smtClean="0"/>
              <a:t>י'/ניסן/תשפ"ו</a:t>
            </a:fld>
            <a:endParaRPr lang="he-IL"/>
          </a:p>
        </p:txBody>
      </p:sp>
      <p:sp>
        <p:nvSpPr>
          <p:cNvPr id="8" name="מציין מיקום של כותרת תחתונה 7">
            <a:extLst>
              <a:ext uri="{FF2B5EF4-FFF2-40B4-BE49-F238E27FC236}">
                <a16:creationId xmlns:a16="http://schemas.microsoft.com/office/drawing/2014/main" id="{960B3A1D-A8CD-AB08-A340-62FEFBDA9115}"/>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D952F13-638A-955B-5492-30BD1B7E26FE}"/>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171555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E436109-7C90-7712-3AA2-2BB55CEB85F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5F03B58-2C9C-0FC2-F60F-A99C71B68B34}"/>
              </a:ext>
            </a:extLst>
          </p:cNvPr>
          <p:cNvSpPr>
            <a:spLocks noGrp="1"/>
          </p:cNvSpPr>
          <p:nvPr>
            <p:ph type="dt" sz="half" idx="10"/>
          </p:nvPr>
        </p:nvSpPr>
        <p:spPr/>
        <p:txBody>
          <a:bodyPr/>
          <a:lstStyle/>
          <a:p>
            <a:fld id="{AF65F613-4EEB-4F77-A471-FD5A1AB28BB1}" type="datetimeFigureOut">
              <a:rPr lang="he-IL" smtClean="0"/>
              <a:t>י'/ניסן/תשפ"ו</a:t>
            </a:fld>
            <a:endParaRPr lang="he-IL"/>
          </a:p>
        </p:txBody>
      </p:sp>
      <p:sp>
        <p:nvSpPr>
          <p:cNvPr id="4" name="מציין מיקום של כותרת תחתונה 3">
            <a:extLst>
              <a:ext uri="{FF2B5EF4-FFF2-40B4-BE49-F238E27FC236}">
                <a16:creationId xmlns:a16="http://schemas.microsoft.com/office/drawing/2014/main" id="{867BDB2A-4317-7121-DE53-C93CCE8ECF10}"/>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279C6E42-DC8B-F16F-C06B-1CAA8F48B765}"/>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65219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E05F3E3-C64E-0A34-5DBB-35787826729C}"/>
              </a:ext>
            </a:extLst>
          </p:cNvPr>
          <p:cNvSpPr>
            <a:spLocks noGrp="1"/>
          </p:cNvSpPr>
          <p:nvPr>
            <p:ph type="dt" sz="half" idx="10"/>
          </p:nvPr>
        </p:nvSpPr>
        <p:spPr/>
        <p:txBody>
          <a:bodyPr/>
          <a:lstStyle/>
          <a:p>
            <a:fld id="{AF65F613-4EEB-4F77-A471-FD5A1AB28BB1}" type="datetimeFigureOut">
              <a:rPr lang="he-IL" smtClean="0"/>
              <a:t>י'/ניסן/תשפ"ו</a:t>
            </a:fld>
            <a:endParaRPr lang="he-IL"/>
          </a:p>
        </p:txBody>
      </p:sp>
      <p:sp>
        <p:nvSpPr>
          <p:cNvPr id="3" name="מציין מיקום של כותרת תחתונה 2">
            <a:extLst>
              <a:ext uri="{FF2B5EF4-FFF2-40B4-BE49-F238E27FC236}">
                <a16:creationId xmlns:a16="http://schemas.microsoft.com/office/drawing/2014/main" id="{8A472578-CBCD-9118-BAAD-BB57E90DA787}"/>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B96DB71E-6905-8CF3-2E6F-9638A694B801}"/>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1077198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5952EEB-0048-7A87-4B6F-966F3465BF8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3A1E5A5-34FA-661E-D7F7-62615451A3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2C4DDCC3-7DA4-398F-8AAD-2762409F2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3EE109E-54DB-23A7-A972-C3D7EB82D0FA}"/>
              </a:ext>
            </a:extLst>
          </p:cNvPr>
          <p:cNvSpPr>
            <a:spLocks noGrp="1"/>
          </p:cNvSpPr>
          <p:nvPr>
            <p:ph type="dt" sz="half" idx="10"/>
          </p:nvPr>
        </p:nvSpPr>
        <p:spPr/>
        <p:txBody>
          <a:bodyPr/>
          <a:lstStyle/>
          <a:p>
            <a:fld id="{AF65F613-4EEB-4F77-A471-FD5A1AB28BB1}" type="datetimeFigureOut">
              <a:rPr lang="he-IL" smtClean="0"/>
              <a:t>י'/ניסן/תשפ"ו</a:t>
            </a:fld>
            <a:endParaRPr lang="he-IL"/>
          </a:p>
        </p:txBody>
      </p:sp>
      <p:sp>
        <p:nvSpPr>
          <p:cNvPr id="6" name="מציין מיקום של כותרת תחתונה 5">
            <a:extLst>
              <a:ext uri="{FF2B5EF4-FFF2-40B4-BE49-F238E27FC236}">
                <a16:creationId xmlns:a16="http://schemas.microsoft.com/office/drawing/2014/main" id="{B1A1E539-C414-E28C-911F-EEC25747744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957A6A7-A7B1-359E-D507-F213FF49F420}"/>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3120286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F7AF44-4D72-608E-E2B7-18B3047E8FA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B8E3E72-1F33-E081-7EEF-2793415A43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EBE789E6-8D65-D76E-9367-BC2559119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94F681B-A737-D060-E02B-D0CB1F59B630}"/>
              </a:ext>
            </a:extLst>
          </p:cNvPr>
          <p:cNvSpPr>
            <a:spLocks noGrp="1"/>
          </p:cNvSpPr>
          <p:nvPr>
            <p:ph type="dt" sz="half" idx="10"/>
          </p:nvPr>
        </p:nvSpPr>
        <p:spPr/>
        <p:txBody>
          <a:bodyPr/>
          <a:lstStyle/>
          <a:p>
            <a:fld id="{AF65F613-4EEB-4F77-A471-FD5A1AB28BB1}" type="datetimeFigureOut">
              <a:rPr lang="he-IL" smtClean="0"/>
              <a:t>י'/ניסן/תשפ"ו</a:t>
            </a:fld>
            <a:endParaRPr lang="he-IL"/>
          </a:p>
        </p:txBody>
      </p:sp>
      <p:sp>
        <p:nvSpPr>
          <p:cNvPr id="6" name="מציין מיקום של כותרת תחתונה 5">
            <a:extLst>
              <a:ext uri="{FF2B5EF4-FFF2-40B4-BE49-F238E27FC236}">
                <a16:creationId xmlns:a16="http://schemas.microsoft.com/office/drawing/2014/main" id="{F173032C-7DF4-F029-CCF0-C9BD37D5988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7842B1F-0DB0-AF69-6C2F-F46340305506}"/>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28433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F2AFC5ED-BC58-492E-CA54-E6B990B529C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FEE9FED-71E0-94EC-7262-2B02EBEC67C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1E86F37-1E6F-5683-C637-717DA718ABE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F65F613-4EEB-4F77-A471-FD5A1AB28BB1}" type="datetimeFigureOut">
              <a:rPr lang="he-IL" smtClean="0"/>
              <a:t>י'/ניסן/תשפ"ו</a:t>
            </a:fld>
            <a:endParaRPr lang="he-IL"/>
          </a:p>
        </p:txBody>
      </p:sp>
      <p:sp>
        <p:nvSpPr>
          <p:cNvPr id="5" name="מציין מיקום של כותרת תחתונה 4">
            <a:extLst>
              <a:ext uri="{FF2B5EF4-FFF2-40B4-BE49-F238E27FC236}">
                <a16:creationId xmlns:a16="http://schemas.microsoft.com/office/drawing/2014/main" id="{9ABF978D-3AB3-88D0-2740-37A1021545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E3C1D3C-BDBD-EEEE-FC86-6520FBB172D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4BBCD34-1986-468B-B8D0-0B8E07792B21}" type="slidenum">
              <a:rPr lang="he-IL" smtClean="0"/>
              <a:t>‹#›</a:t>
            </a:fld>
            <a:endParaRPr lang="he-IL"/>
          </a:p>
        </p:txBody>
      </p:sp>
    </p:spTree>
    <p:extLst>
      <p:ext uri="{BB962C8B-B14F-4D97-AF65-F5344CB8AC3E}">
        <p14:creationId xmlns:p14="http://schemas.microsoft.com/office/powerpoint/2010/main" val="3370440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964CEA-F9E6-0AF1-1CC8-8904FAA675AF}"/>
              </a:ext>
            </a:extLst>
          </p:cNvPr>
          <p:cNvSpPr>
            <a:spLocks noGrp="1"/>
          </p:cNvSpPr>
          <p:nvPr>
            <p:ph type="ctrTitle"/>
          </p:nvPr>
        </p:nvSpPr>
        <p:spPr>
          <a:xfrm>
            <a:off x="1554480" y="-1045027"/>
            <a:ext cx="8804365" cy="4327956"/>
          </a:xfrm>
        </p:spPr>
        <p:txBody>
          <a:bodyPr>
            <a:normAutofit/>
          </a:bodyPr>
          <a:lstStyle/>
          <a:p>
            <a:pPr rtl="1">
              <a:lnSpc>
                <a:spcPct val="115000"/>
              </a:lnSpc>
              <a:spcAft>
                <a:spcPts val="1000"/>
              </a:spcAft>
            </a:pPr>
            <a: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t>טריוויה מדע וטכנולוגיה</a:t>
            </a:r>
            <a:b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br>
            <a: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t>כיתה ו</a:t>
            </a: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0C22059B-3A60-1045-741C-6CFFB24643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EF310F0C-8C89-06F6-9D88-E9F51EFC66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Rectangle 1">
            <a:extLst>
              <a:ext uri="{FF2B5EF4-FFF2-40B4-BE49-F238E27FC236}">
                <a16:creationId xmlns:a16="http://schemas.microsoft.com/office/drawing/2014/main" id="{D92B3B1A-5F8B-4FAC-039B-82F0C9783B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04C73CC0-1F2E-751B-7D10-1E6ADB3D498E}"/>
              </a:ext>
            </a:extLst>
          </p:cNvPr>
          <p:cNvPicPr>
            <a:picLocks noChangeAspect="1"/>
          </p:cNvPicPr>
          <p:nvPr/>
        </p:nvPicPr>
        <p:blipFill>
          <a:blip r:embed="rId4"/>
          <a:stretch>
            <a:fillRect/>
          </a:stretch>
        </p:blipFill>
        <p:spPr>
          <a:xfrm>
            <a:off x="2918190" y="2138189"/>
            <a:ext cx="6121308" cy="4327956"/>
          </a:xfrm>
          <a:prstGeom prst="rect">
            <a:avLst/>
          </a:prstGeom>
        </p:spPr>
      </p:pic>
    </p:spTree>
    <p:extLst>
      <p:ext uri="{BB962C8B-B14F-4D97-AF65-F5344CB8AC3E}">
        <p14:creationId xmlns:p14="http://schemas.microsoft.com/office/powerpoint/2010/main" val="2046591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F4CC-D646-0964-12BC-0746C7E1E120}"/>
              </a:ext>
            </a:extLst>
          </p:cNvPr>
          <p:cNvSpPr>
            <a:spLocks noGrp="1"/>
          </p:cNvSpPr>
          <p:nvPr>
            <p:ph type="title"/>
          </p:nvPr>
        </p:nvSpPr>
        <p:spPr/>
        <p:txBody>
          <a:bodyPr/>
          <a:lstStyle/>
          <a:p>
            <a:r>
              <a:rPr lang="he-IL" dirty="0"/>
              <a:t> </a:t>
            </a:r>
            <a:r>
              <a:rPr lang="he-IL" sz="3200" b="1" dirty="0">
                <a:solidFill>
                  <a:srgbClr val="FF0000"/>
                </a:solidFill>
                <a:latin typeface="David" panose="020E0502060401010101" pitchFamily="34" charset="-79"/>
                <a:cs typeface="David" panose="020E0502060401010101" pitchFamily="34" charset="-79"/>
              </a:rPr>
              <a:t>תחנת חשמל - מי אנחנו?  </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FBBE6E04-2180-FC77-DD9B-800FAC3BEE2A}"/>
              </a:ext>
            </a:extLst>
          </p:cNvPr>
          <p:cNvSpPr>
            <a:spLocks noGrp="1"/>
          </p:cNvSpPr>
          <p:nvPr>
            <p:ph idx="1"/>
          </p:nvPr>
        </p:nvSpPr>
        <p:spPr>
          <a:xfrm>
            <a:off x="339635" y="1690688"/>
            <a:ext cx="11194868" cy="4486275"/>
          </a:xfrm>
        </p:spPr>
        <p:txBody>
          <a:bodyPr>
            <a:normAutofit/>
          </a:bodyPr>
          <a:lstStyle/>
          <a:p>
            <a:pPr marL="514350" indent="-514350">
              <a:buFont typeface="+mj-lt"/>
              <a:buAutoNum type="arabicPeriod"/>
            </a:pPr>
            <a:r>
              <a:rPr lang="he-IL" dirty="0">
                <a:latin typeface="David" panose="020E0502060401010101" pitchFamily="34" charset="-79"/>
                <a:cs typeface="David" panose="020E0502060401010101" pitchFamily="34" charset="-79"/>
              </a:rPr>
              <a:t>אני מנצלת את פחם האבן להפקת אנרגייה חשמלית.</a:t>
            </a:r>
          </a:p>
          <a:p>
            <a:pPr marL="514350" indent="-514350">
              <a:buFont typeface="+mj-lt"/>
              <a:buAutoNum type="arabicPeriod"/>
            </a:pPr>
            <a:r>
              <a:rPr lang="he-IL" dirty="0">
                <a:latin typeface="David" panose="020E0502060401010101" pitchFamily="34" charset="-79"/>
                <a:cs typeface="David" panose="020E0502060401010101" pitchFamily="34" charset="-79"/>
              </a:rPr>
              <a:t>אני מנצלת מים מי שנמצאים בגובה או מים זורמים להפקת אנרגייה חשמלית.</a:t>
            </a:r>
          </a:p>
          <a:p>
            <a:pPr marL="514350" indent="-514350">
              <a:buFont typeface="+mj-lt"/>
              <a:buAutoNum type="arabicPeriod"/>
            </a:pPr>
            <a:r>
              <a:rPr lang="he-IL" dirty="0">
                <a:latin typeface="David" panose="020E0502060401010101" pitchFamily="34" charset="-79"/>
                <a:cs typeface="David" panose="020E0502060401010101" pitchFamily="34" charset="-79"/>
              </a:rPr>
              <a:t>אני משתמש בגזי שרפה לסיבוב הטורבינה שמניעה את הגנרטור.</a:t>
            </a:r>
          </a:p>
          <a:p>
            <a:pPr marL="514350" indent="-514350">
              <a:buFont typeface="+mj-lt"/>
              <a:buAutoNum type="arabicPeriod"/>
            </a:pPr>
            <a:r>
              <a:rPr lang="he-IL" dirty="0">
                <a:latin typeface="David" panose="020E0502060401010101" pitchFamily="34" charset="-79"/>
                <a:cs typeface="David" panose="020E0502060401010101" pitchFamily="34" charset="-79"/>
              </a:rPr>
              <a:t>אצלי אנרגיית אור השמש מומרת לאנרגייה חשמלית.</a:t>
            </a:r>
          </a:p>
          <a:p>
            <a:pPr marL="514350" indent="-514350">
              <a:buFont typeface="+mj-lt"/>
              <a:buAutoNum type="arabicPeriod"/>
            </a:pPr>
            <a:r>
              <a:rPr lang="he-IL" dirty="0">
                <a:latin typeface="David" panose="020E0502060401010101" pitchFamily="34" charset="-79"/>
                <a:cs typeface="David" panose="020E0502060401010101" pitchFamily="34" charset="-79"/>
              </a:rPr>
              <a:t>אצלי אנרגיית אור השמש מנוצלת להפקת קיטור  הדרוש לסיבוב הטורבינה.</a:t>
            </a:r>
          </a:p>
          <a:p>
            <a:pPr marL="514350" indent="-514350">
              <a:buFont typeface="+mj-lt"/>
              <a:buAutoNum type="arabicPeriod"/>
            </a:pPr>
            <a:r>
              <a:rPr lang="he-IL" dirty="0">
                <a:latin typeface="David" panose="020E0502060401010101" pitchFamily="34" charset="-79"/>
                <a:cs typeface="David" panose="020E0502060401010101" pitchFamily="34" charset="-79"/>
              </a:rPr>
              <a:t>אצלי החום הנפלט מהביקוע הגרעיני מנוצל להפקת קיטור הדרוש לסיבוב הטורבינה.</a:t>
            </a:r>
          </a:p>
          <a:p>
            <a:pPr marL="514350" indent="-514350">
              <a:buFont typeface="+mj-lt"/>
              <a:buAutoNum type="arabicPeriod"/>
            </a:pPr>
            <a:r>
              <a:rPr lang="he-IL" dirty="0">
                <a:latin typeface="David" panose="020E0502060401010101" pitchFamily="34" charset="-79"/>
                <a:cs typeface="David" panose="020E0502060401010101" pitchFamily="34" charset="-79"/>
              </a:rPr>
              <a:t>אני מנצלת את אנרגיית הרוח להפקת אנרגייה חשמלית.</a:t>
            </a:r>
          </a:p>
          <a:p>
            <a:endParaRPr lang="he-IL" dirty="0"/>
          </a:p>
          <a:p>
            <a:endParaRPr lang="en-US" dirty="0"/>
          </a:p>
        </p:txBody>
      </p:sp>
      <p:pic>
        <p:nvPicPr>
          <p:cNvPr id="5" name="תמונה 4">
            <a:extLst>
              <a:ext uri="{FF2B5EF4-FFF2-40B4-BE49-F238E27FC236}">
                <a16:creationId xmlns:a16="http://schemas.microsoft.com/office/drawing/2014/main" id="{3DB9AB55-FB75-2875-DE13-FC66E4B6C4FB}"/>
              </a:ext>
            </a:extLst>
          </p:cNvPr>
          <p:cNvPicPr>
            <a:picLocks noChangeAspect="1"/>
          </p:cNvPicPr>
          <p:nvPr/>
        </p:nvPicPr>
        <p:blipFill>
          <a:blip r:embed="rId3"/>
          <a:stretch>
            <a:fillRect/>
          </a:stretch>
        </p:blipFill>
        <p:spPr>
          <a:xfrm>
            <a:off x="176425" y="4789360"/>
            <a:ext cx="3529943" cy="1873568"/>
          </a:xfrm>
          <a:prstGeom prst="rect">
            <a:avLst/>
          </a:prstGeom>
        </p:spPr>
      </p:pic>
      <p:pic>
        <p:nvPicPr>
          <p:cNvPr id="4" name="Picture 2">
            <a:extLst>
              <a:ext uri="{FF2B5EF4-FFF2-40B4-BE49-F238E27FC236}">
                <a16:creationId xmlns:a16="http://schemas.microsoft.com/office/drawing/2014/main" id="{AC51CBBC-B3C2-E4C9-AAE0-93B9B444DB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6" name="Picture 4">
            <a:extLst>
              <a:ext uri="{FF2B5EF4-FFF2-40B4-BE49-F238E27FC236}">
                <a16:creationId xmlns:a16="http://schemas.microsoft.com/office/drawing/2014/main" id="{539ECA90-2B4E-0366-9D79-8E24BA3D5E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3494755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D9A3D67A-756E-60AB-D57B-086120419C5E}"/>
              </a:ext>
            </a:extLst>
          </p:cNvPr>
          <p:cNvSpPr txBox="1"/>
          <p:nvPr/>
        </p:nvSpPr>
        <p:spPr>
          <a:xfrm>
            <a:off x="-448242" y="1147606"/>
            <a:ext cx="11941628" cy="4562788"/>
          </a:xfrm>
          <a:prstGeom prst="rect">
            <a:avLst/>
          </a:prstGeom>
          <a:noFill/>
        </p:spPr>
        <p:txBody>
          <a:bodyPr wrap="square">
            <a:spAutoFit/>
          </a:bodyPr>
          <a:lstStyle/>
          <a:p>
            <a:pPr>
              <a:lnSpc>
                <a:spcPct val="150000"/>
              </a:lnSpc>
            </a:pPr>
            <a:r>
              <a:rPr lang="he-IL" sz="2400" dirty="0">
                <a:solidFill>
                  <a:srgbClr val="000000"/>
                </a:solidFill>
                <a:latin typeface="David" panose="020E0502060401010101" pitchFamily="34" charset="-79"/>
                <a:cs typeface="David" panose="020E0502060401010101" pitchFamily="34" charset="-79"/>
              </a:rPr>
              <a:t>1. </a:t>
            </a:r>
            <a:r>
              <a:rPr lang="he-IL" sz="2800" b="0" i="0" u="none" strike="noStrike" baseline="0" dirty="0">
                <a:solidFill>
                  <a:srgbClr val="000000"/>
                </a:solidFill>
                <a:latin typeface="David" panose="020E0502060401010101" pitchFamily="34" charset="-79"/>
                <a:cs typeface="David" panose="020E0502060401010101" pitchFamily="34" charset="-79"/>
              </a:rPr>
              <a:t>אני גז חממה שנפלט לאטמוספרה כתוצאה משרפת חומרי דלק מחצביים</a:t>
            </a:r>
          </a:p>
          <a:p>
            <a:pPr>
              <a:lnSpc>
                <a:spcPct val="150000"/>
              </a:lnSpc>
            </a:pPr>
            <a:r>
              <a:rPr lang="he-IL" sz="280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 (פחם אבן וגז טבעי).</a:t>
            </a:r>
          </a:p>
          <a:p>
            <a:pPr>
              <a:lnSpc>
                <a:spcPct val="150000"/>
              </a:lnSpc>
            </a:pPr>
            <a:r>
              <a:rPr lang="he-IL" sz="2800" dirty="0">
                <a:solidFill>
                  <a:srgbClr val="000000"/>
                </a:solidFill>
                <a:latin typeface="David" panose="020E0502060401010101" pitchFamily="34" charset="-79"/>
                <a:cs typeface="David" panose="020E0502060401010101" pitchFamily="34" charset="-79"/>
              </a:rPr>
              <a:t>2. </a:t>
            </a:r>
            <a:r>
              <a:rPr lang="he-IL" sz="2800" b="0" i="0" u="none" strike="noStrike" baseline="0" dirty="0">
                <a:solidFill>
                  <a:srgbClr val="000000"/>
                </a:solidFill>
                <a:latin typeface="David" panose="020E0502060401010101" pitchFamily="34" charset="-79"/>
                <a:cs typeface="David" panose="020E0502060401010101" pitchFamily="34" charset="-79"/>
              </a:rPr>
              <a:t>אני החומר המוצק האפור שנוצר בעקבות שרפה של פחם האבן</a:t>
            </a:r>
          </a:p>
          <a:p>
            <a:pPr>
              <a:lnSpc>
                <a:spcPct val="150000"/>
              </a:lnSpc>
            </a:pPr>
            <a:r>
              <a:rPr lang="he-IL" sz="280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 ומהווה מִטְרָד סביבתי.</a:t>
            </a:r>
          </a:p>
          <a:p>
            <a:pPr>
              <a:lnSpc>
                <a:spcPct val="150000"/>
              </a:lnSpc>
            </a:pPr>
            <a:r>
              <a:rPr lang="he-IL" sz="2800" dirty="0">
                <a:solidFill>
                  <a:srgbClr val="000000"/>
                </a:solidFill>
                <a:latin typeface="David" panose="020E0502060401010101" pitchFamily="34" charset="-79"/>
                <a:cs typeface="David" panose="020E0502060401010101" pitchFamily="34" charset="-79"/>
              </a:rPr>
              <a:t>3. </a:t>
            </a:r>
            <a:r>
              <a:rPr lang="he-IL" sz="2800" b="0" i="0" u="none" strike="noStrike" baseline="0" dirty="0">
                <a:solidFill>
                  <a:srgbClr val="000000"/>
                </a:solidFill>
                <a:latin typeface="David" panose="020E0502060401010101" pitchFamily="34" charset="-79"/>
                <a:cs typeface="David" panose="020E0502060401010101" pitchFamily="34" charset="-79"/>
              </a:rPr>
              <a:t>אני גז חממה שנפלט לאטמוספרה כאשר מפיקים </a:t>
            </a:r>
          </a:p>
          <a:p>
            <a:pPr>
              <a:lnSpc>
                <a:spcPct val="150000"/>
              </a:lnSpc>
            </a:pPr>
            <a:r>
              <a:rPr lang="he-IL" sz="280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אותי באסדות קידוח ומשנעים אותי למכלי האחסון.</a:t>
            </a:r>
          </a:p>
          <a:p>
            <a:pPr>
              <a:lnSpc>
                <a:spcPct val="150000"/>
              </a:lnSpc>
            </a:pPr>
            <a:endParaRPr lang="he-IL" sz="2800" dirty="0">
              <a:latin typeface="David" panose="020E0502060401010101" pitchFamily="34" charset="-79"/>
              <a:cs typeface="David" panose="020E0502060401010101" pitchFamily="34" charset="-79"/>
            </a:endParaRPr>
          </a:p>
        </p:txBody>
      </p:sp>
      <p:sp>
        <p:nvSpPr>
          <p:cNvPr id="5" name="תיבת טקסט 4">
            <a:extLst>
              <a:ext uri="{FF2B5EF4-FFF2-40B4-BE49-F238E27FC236}">
                <a16:creationId xmlns:a16="http://schemas.microsoft.com/office/drawing/2014/main" id="{278FDAE7-213A-62FB-5303-D580FD0363EF}"/>
              </a:ext>
            </a:extLst>
          </p:cNvPr>
          <p:cNvSpPr txBox="1"/>
          <p:nvPr/>
        </p:nvSpPr>
        <p:spPr>
          <a:xfrm>
            <a:off x="3290626" y="626121"/>
            <a:ext cx="6094520" cy="584775"/>
          </a:xfrm>
          <a:prstGeom prst="rect">
            <a:avLst/>
          </a:prstGeom>
          <a:noFill/>
        </p:spPr>
        <p:txBody>
          <a:bodyPr wrap="square">
            <a:spAutoFit/>
          </a:bodyPr>
          <a:lstStyle/>
          <a:p>
            <a:r>
              <a:rPr lang="he-IL" sz="3200" b="1" i="0" u="none" strike="noStrike" baseline="0" dirty="0">
                <a:solidFill>
                  <a:srgbClr val="FF0000"/>
                </a:solidFill>
                <a:latin typeface="David" panose="020E0502060401010101" pitchFamily="34" charset="-79"/>
                <a:cs typeface="David" panose="020E0502060401010101" pitchFamily="34" charset="-79"/>
              </a:rPr>
              <a:t>תחנות חשמל ומחיר סביבתי</a:t>
            </a:r>
            <a:endParaRPr lang="he-IL" sz="3200" dirty="0">
              <a:solidFill>
                <a:srgbClr val="FF0000"/>
              </a:solidFill>
              <a:latin typeface="David" panose="020E0502060401010101" pitchFamily="34" charset="-79"/>
              <a:cs typeface="David" panose="020E0502060401010101" pitchFamily="34" charset="-79"/>
            </a:endParaRPr>
          </a:p>
        </p:txBody>
      </p:sp>
      <p:pic>
        <p:nvPicPr>
          <p:cNvPr id="2" name="Picture 2">
            <a:extLst>
              <a:ext uri="{FF2B5EF4-FFF2-40B4-BE49-F238E27FC236}">
                <a16:creationId xmlns:a16="http://schemas.microsoft.com/office/drawing/2014/main" id="{5D9B1845-CB70-BC31-537F-7ED6AF10C2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4" name="Picture 4">
            <a:extLst>
              <a:ext uri="{FF2B5EF4-FFF2-40B4-BE49-F238E27FC236}">
                <a16:creationId xmlns:a16="http://schemas.microsoft.com/office/drawing/2014/main" id="{183CC8BE-8AFC-698D-53D6-5C9BB5D82C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7" name="תמונה 6">
            <a:extLst>
              <a:ext uri="{FF2B5EF4-FFF2-40B4-BE49-F238E27FC236}">
                <a16:creationId xmlns:a16="http://schemas.microsoft.com/office/drawing/2014/main" id="{8CFC2DBB-25F9-1FA2-A962-D500D5B99302}"/>
              </a:ext>
            </a:extLst>
          </p:cNvPr>
          <p:cNvPicPr>
            <a:picLocks noChangeAspect="1"/>
          </p:cNvPicPr>
          <p:nvPr/>
        </p:nvPicPr>
        <p:blipFill>
          <a:blip r:embed="rId5"/>
          <a:stretch>
            <a:fillRect/>
          </a:stretch>
        </p:blipFill>
        <p:spPr>
          <a:xfrm>
            <a:off x="303929" y="3316348"/>
            <a:ext cx="3575739" cy="3072259"/>
          </a:xfrm>
          <a:prstGeom prst="rect">
            <a:avLst/>
          </a:prstGeom>
        </p:spPr>
      </p:pic>
    </p:spTree>
    <p:extLst>
      <p:ext uri="{BB962C8B-B14F-4D97-AF65-F5344CB8AC3E}">
        <p14:creationId xmlns:p14="http://schemas.microsoft.com/office/powerpoint/2010/main" val="2425658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36D7-7AA2-A56D-B1A0-D23A557379FF}"/>
            </a:ext>
          </a:extLst>
        </p:cNvPr>
        <p:cNvGrpSpPr/>
        <p:nvPr/>
      </p:nvGrpSpPr>
      <p:grpSpPr>
        <a:xfrm>
          <a:off x="0" y="0"/>
          <a:ext cx="0" cy="0"/>
          <a:chOff x="0" y="0"/>
          <a:chExt cx="0" cy="0"/>
        </a:xfrm>
      </p:grpSpPr>
      <p:sp>
        <p:nvSpPr>
          <p:cNvPr id="3" name="תיבת טקסט 2">
            <a:extLst>
              <a:ext uri="{FF2B5EF4-FFF2-40B4-BE49-F238E27FC236}">
                <a16:creationId xmlns:a16="http://schemas.microsoft.com/office/drawing/2014/main" id="{42A4019C-844E-CFA7-7309-72E98D438801}"/>
              </a:ext>
            </a:extLst>
          </p:cNvPr>
          <p:cNvSpPr txBox="1"/>
          <p:nvPr/>
        </p:nvSpPr>
        <p:spPr>
          <a:xfrm>
            <a:off x="1479" y="1567543"/>
            <a:ext cx="12007063" cy="3485570"/>
          </a:xfrm>
          <a:prstGeom prst="rect">
            <a:avLst/>
          </a:prstGeom>
          <a:noFill/>
        </p:spPr>
        <p:txBody>
          <a:bodyPr wrap="square">
            <a:spAutoFit/>
          </a:bodyPr>
          <a:lstStyle/>
          <a:p>
            <a:r>
              <a:rPr lang="he-IL" sz="2800" b="0" i="0" u="none" strike="noStrike" baseline="0" dirty="0">
                <a:solidFill>
                  <a:srgbClr val="000000"/>
                </a:solidFill>
                <a:latin typeface="David" panose="020E0502060401010101" pitchFamily="34" charset="-79"/>
                <a:cs typeface="David" panose="020E0502060401010101" pitchFamily="34" charset="-79"/>
              </a:rPr>
              <a:t>4. אני תערובת של כל הגזים המתקבלים מהשרפה של חומרי דלק, </a:t>
            </a:r>
          </a:p>
          <a:p>
            <a:r>
              <a:rPr lang="he-IL" sz="280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בתוספת חלקיקי אפר </a:t>
            </a:r>
            <a:r>
              <a:rPr lang="he-IL" sz="280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ופִיּחַ.</a:t>
            </a:r>
          </a:p>
          <a:p>
            <a:pPr>
              <a:lnSpc>
                <a:spcPct val="150000"/>
              </a:lnSpc>
            </a:pPr>
            <a:r>
              <a:rPr lang="he-IL" sz="2800" dirty="0">
                <a:solidFill>
                  <a:srgbClr val="000000"/>
                </a:solidFill>
                <a:latin typeface="David" panose="020E0502060401010101" pitchFamily="34" charset="-79"/>
                <a:cs typeface="David" panose="020E0502060401010101" pitchFamily="34" charset="-79"/>
              </a:rPr>
              <a:t>5. </a:t>
            </a:r>
            <a:r>
              <a:rPr lang="he-IL" sz="2800" b="0" i="0" u="none" strike="noStrike" baseline="0" dirty="0">
                <a:solidFill>
                  <a:srgbClr val="000000"/>
                </a:solidFill>
                <a:latin typeface="David" panose="020E0502060401010101" pitchFamily="34" charset="-79"/>
                <a:cs typeface="David" panose="020E0502060401010101" pitchFamily="34" charset="-79"/>
              </a:rPr>
              <a:t>אני תחנת חשמל שגורמת להתחממות מי הים שבקרבתי.</a:t>
            </a:r>
          </a:p>
          <a:p>
            <a:pPr>
              <a:lnSpc>
                <a:spcPct val="150000"/>
              </a:lnSpc>
            </a:pPr>
            <a:r>
              <a:rPr lang="he-IL" sz="2800" dirty="0">
                <a:solidFill>
                  <a:srgbClr val="000000"/>
                </a:solidFill>
                <a:latin typeface="David" panose="020E0502060401010101" pitchFamily="34" charset="-79"/>
                <a:cs typeface="David" panose="020E0502060401010101" pitchFamily="34" charset="-79"/>
              </a:rPr>
              <a:t>6. </a:t>
            </a:r>
            <a:r>
              <a:rPr lang="he-IL" sz="2800" b="0" i="0" u="none" strike="noStrike" baseline="0" dirty="0">
                <a:solidFill>
                  <a:srgbClr val="000000"/>
                </a:solidFill>
                <a:latin typeface="David" panose="020E0502060401010101" pitchFamily="34" charset="-79"/>
                <a:cs typeface="David" panose="020E0502060401010101" pitchFamily="34" charset="-79"/>
              </a:rPr>
              <a:t>אני מקור אנרגייה מתכלה במצב צבירה מוצק.</a:t>
            </a:r>
          </a:p>
          <a:p>
            <a:pPr>
              <a:lnSpc>
                <a:spcPct val="150000"/>
              </a:lnSpc>
            </a:pPr>
            <a:r>
              <a:rPr lang="he-IL" sz="2800" dirty="0">
                <a:solidFill>
                  <a:srgbClr val="000000"/>
                </a:solidFill>
                <a:latin typeface="David" panose="020E0502060401010101" pitchFamily="34" charset="-79"/>
                <a:cs typeface="David" panose="020E0502060401010101" pitchFamily="34" charset="-79"/>
              </a:rPr>
              <a:t>7. </a:t>
            </a:r>
            <a:r>
              <a:rPr lang="he-IL" sz="2800" b="0" i="0" u="none" strike="noStrike" baseline="0" dirty="0">
                <a:solidFill>
                  <a:srgbClr val="000000"/>
                </a:solidFill>
                <a:latin typeface="David" panose="020E0502060401010101" pitchFamily="34" charset="-79"/>
                <a:cs typeface="David" panose="020E0502060401010101" pitchFamily="34" charset="-79"/>
              </a:rPr>
              <a:t>השרפה שלי נקייה יחסית לשרפת פחם האבן, </a:t>
            </a:r>
            <a:endParaRPr lang="en-US" sz="2800" dirty="0">
              <a:solidFill>
                <a:srgbClr val="000000"/>
              </a:solidFill>
              <a:latin typeface="David" panose="020E0502060401010101" pitchFamily="34" charset="-79"/>
              <a:cs typeface="David" panose="020E0502060401010101" pitchFamily="34" charset="-79"/>
            </a:endParaRPr>
          </a:p>
          <a:p>
            <a:pPr>
              <a:lnSpc>
                <a:spcPct val="150000"/>
              </a:lnSpc>
            </a:pPr>
            <a:r>
              <a:rPr lang="en-US" sz="2800" b="0" i="0" u="none" strike="noStrike" baseline="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אך גם אני גז חממה.</a:t>
            </a:r>
            <a:endParaRPr lang="he-IL" sz="2800" dirty="0">
              <a:latin typeface="David" panose="020E0502060401010101" pitchFamily="34" charset="-79"/>
              <a:cs typeface="David" panose="020E0502060401010101" pitchFamily="34" charset="-79"/>
            </a:endParaRPr>
          </a:p>
        </p:txBody>
      </p:sp>
      <p:sp>
        <p:nvSpPr>
          <p:cNvPr id="5" name="תיבת טקסט 4">
            <a:extLst>
              <a:ext uri="{FF2B5EF4-FFF2-40B4-BE49-F238E27FC236}">
                <a16:creationId xmlns:a16="http://schemas.microsoft.com/office/drawing/2014/main" id="{42C2A437-7ECA-144C-D57A-39C3E22EDCC9}"/>
              </a:ext>
            </a:extLst>
          </p:cNvPr>
          <p:cNvSpPr txBox="1"/>
          <p:nvPr/>
        </p:nvSpPr>
        <p:spPr>
          <a:xfrm>
            <a:off x="3046786" y="791892"/>
            <a:ext cx="7096958" cy="95410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FF0000"/>
                </a:solidFill>
                <a:effectLst/>
                <a:uLnTx/>
                <a:uFillTx/>
                <a:latin typeface="David" panose="020E0502060401010101" pitchFamily="34" charset="-79"/>
                <a:ea typeface="+mn-ea"/>
                <a:cs typeface="David" panose="020E0502060401010101" pitchFamily="34" charset="-79"/>
              </a:rPr>
              <a:t>תחנות חשמל ומחיר סביבתי </a:t>
            </a:r>
            <a:r>
              <a:rPr kumimoji="0" lang="he-IL" sz="2400" b="1" i="0" u="none" strike="noStrike" kern="1200" cap="none" spc="0" normalizeH="0" baseline="0" noProof="0" dirty="0">
                <a:ln>
                  <a:noFill/>
                </a:ln>
                <a:effectLst/>
                <a:uLnTx/>
                <a:uFillTx/>
                <a:latin typeface="David" panose="020E0502060401010101" pitchFamily="34" charset="-79"/>
                <a:ea typeface="+mn-ea"/>
                <a:cs typeface="David" panose="020E0502060401010101" pitchFamily="34" charset="-79"/>
              </a:rPr>
              <a:t>המשך</a:t>
            </a:r>
            <a:endParaRPr kumimoji="0" lang="he-IL" sz="2400" b="0" i="0" u="none" strike="noStrike" kern="1200" cap="none" spc="0" normalizeH="0" baseline="0" noProof="0" dirty="0">
              <a:ln>
                <a:noFill/>
              </a:ln>
              <a:effectLst/>
              <a:uLnTx/>
              <a:uFillTx/>
              <a:latin typeface="David" panose="020E0502060401010101" pitchFamily="34" charset="-79"/>
              <a:ea typeface="+mn-ea"/>
              <a:cs typeface="David" panose="020E0502060401010101" pitchFamily="34" charset="-79"/>
            </a:endParaRPr>
          </a:p>
          <a:p>
            <a:r>
              <a:rPr lang="he-IL" sz="2400" b="1" i="0" u="none" strike="noStrike" baseline="0" dirty="0">
                <a:latin typeface="David" panose="020E0502060401010101" pitchFamily="34" charset="-79"/>
                <a:cs typeface="David" panose="020E0502060401010101" pitchFamily="34" charset="-79"/>
              </a:rPr>
              <a:t> </a:t>
            </a:r>
            <a:endParaRPr lang="he-IL" sz="3200" dirty="0">
              <a:latin typeface="David" panose="020E0502060401010101" pitchFamily="34" charset="-79"/>
              <a:cs typeface="David" panose="020E0502060401010101" pitchFamily="34" charset="-79"/>
            </a:endParaRPr>
          </a:p>
        </p:txBody>
      </p:sp>
      <p:pic>
        <p:nvPicPr>
          <p:cNvPr id="2" name="Picture 2">
            <a:extLst>
              <a:ext uri="{FF2B5EF4-FFF2-40B4-BE49-F238E27FC236}">
                <a16:creationId xmlns:a16="http://schemas.microsoft.com/office/drawing/2014/main" id="{C6BF5DC0-7613-B8CE-C16E-5FDD80F188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4" name="Picture 4">
            <a:extLst>
              <a:ext uri="{FF2B5EF4-FFF2-40B4-BE49-F238E27FC236}">
                <a16:creationId xmlns:a16="http://schemas.microsoft.com/office/drawing/2014/main" id="{5DC83FAF-8E1F-B53B-8723-6E206C632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7" name="תמונה 6">
            <a:extLst>
              <a:ext uri="{FF2B5EF4-FFF2-40B4-BE49-F238E27FC236}">
                <a16:creationId xmlns:a16="http://schemas.microsoft.com/office/drawing/2014/main" id="{F692B2E8-403E-EEDA-8179-54834B121015}"/>
              </a:ext>
            </a:extLst>
          </p:cNvPr>
          <p:cNvPicPr>
            <a:picLocks noChangeAspect="1"/>
          </p:cNvPicPr>
          <p:nvPr/>
        </p:nvPicPr>
        <p:blipFill>
          <a:blip r:embed="rId5"/>
          <a:stretch>
            <a:fillRect/>
          </a:stretch>
        </p:blipFill>
        <p:spPr>
          <a:xfrm>
            <a:off x="183458" y="1745998"/>
            <a:ext cx="3317388" cy="4458859"/>
          </a:xfrm>
          <a:prstGeom prst="rect">
            <a:avLst/>
          </a:prstGeom>
        </p:spPr>
      </p:pic>
    </p:spTree>
    <p:extLst>
      <p:ext uri="{BB962C8B-B14F-4D97-AF65-F5344CB8AC3E}">
        <p14:creationId xmlns:p14="http://schemas.microsoft.com/office/powerpoint/2010/main" val="98514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0077-FC3C-F1AD-A42A-3ABB5EB4DDBC}"/>
              </a:ext>
            </a:extLst>
          </p:cNvPr>
          <p:cNvSpPr>
            <a:spLocks noGrp="1"/>
          </p:cNvSpPr>
          <p:nvPr>
            <p:ph type="title"/>
          </p:nvPr>
        </p:nvSpPr>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מערכת העצבים</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032CE177-2AD1-B73F-1169-E66C41DD5825}"/>
              </a:ext>
            </a:extLst>
          </p:cNvPr>
          <p:cNvSpPr>
            <a:spLocks noGrp="1"/>
          </p:cNvSpPr>
          <p:nvPr>
            <p:ph idx="1"/>
          </p:nvPr>
        </p:nvSpPr>
        <p:spPr>
          <a:xfrm>
            <a:off x="838200" y="1436913"/>
            <a:ext cx="10515600" cy="5055961"/>
          </a:xfrm>
        </p:spPr>
        <p:txBody>
          <a:bodyPr>
            <a:normAutofit lnSpcReduction="10000"/>
          </a:bodyPr>
          <a:lstStyle/>
          <a:p>
            <a:pPr marL="514350" indent="-514350">
              <a:buFont typeface="+mj-lt"/>
              <a:buAutoNum type="arabicPeriod"/>
            </a:pPr>
            <a:r>
              <a:rPr lang="he-IL" dirty="0">
                <a:latin typeface="David" panose="020E0502060401010101" pitchFamily="34" charset="-79"/>
                <a:cs typeface="David" panose="020E0502060401010101" pitchFamily="34" charset="-79"/>
              </a:rPr>
              <a:t>  אני איבר שבו מתרחש עיבוד המידע</a:t>
            </a:r>
          </a:p>
          <a:p>
            <a:pPr marL="0" indent="0">
              <a:buNone/>
            </a:pPr>
            <a:r>
              <a:rPr lang="he-IL" dirty="0">
                <a:latin typeface="David" panose="020E0502060401010101" pitchFamily="34" charset="-79"/>
                <a:cs typeface="David" panose="020E0502060401010101" pitchFamily="34" charset="-79"/>
              </a:rPr>
              <a:t>       מהדחפים העצביים שמגיעים אלי. </a:t>
            </a:r>
          </a:p>
          <a:p>
            <a:pPr marL="0" indent="0">
              <a:buNone/>
            </a:pPr>
            <a:r>
              <a:rPr lang="he-IL" dirty="0">
                <a:latin typeface="David" panose="020E0502060401010101" pitchFamily="34" charset="-79"/>
                <a:cs typeface="David" panose="020E0502060401010101" pitchFamily="34" charset="-79"/>
              </a:rPr>
              <a:t>2.    אנחנו קולטים גירויי מהסביבה והופכים </a:t>
            </a:r>
          </a:p>
          <a:p>
            <a:pPr marL="0" indent="0">
              <a:buNone/>
            </a:pPr>
            <a:r>
              <a:rPr lang="he-IL" dirty="0">
                <a:latin typeface="David" panose="020E0502060401010101" pitchFamily="34" charset="-79"/>
                <a:cs typeface="David" panose="020E0502060401010101" pitchFamily="34" charset="-79"/>
              </a:rPr>
              <a:t>       אותם לדחפים עצביים.</a:t>
            </a:r>
          </a:p>
          <a:p>
            <a:pPr marL="0" indent="0">
              <a:buNone/>
            </a:pPr>
            <a:r>
              <a:rPr lang="he-IL" dirty="0">
                <a:latin typeface="David" panose="020E0502060401010101" pitchFamily="34" charset="-79"/>
                <a:cs typeface="David" panose="020E0502060401010101" pitchFamily="34" charset="-79"/>
              </a:rPr>
              <a:t>3.    אנחנו מעבירים דחפים (מידע) עצבים מהגוף אל המוח.</a:t>
            </a:r>
          </a:p>
          <a:p>
            <a:pPr marL="0" indent="0">
              <a:buNone/>
            </a:pPr>
            <a:r>
              <a:rPr lang="he-IL" dirty="0">
                <a:latin typeface="David" panose="020E0502060401010101" pitchFamily="34" charset="-79"/>
                <a:cs typeface="David" panose="020E0502060401010101" pitchFamily="34" charset="-79"/>
              </a:rPr>
              <a:t>4.    אנחנו מעבירים דחפים עצביים (פקודות) אל </a:t>
            </a:r>
          </a:p>
          <a:p>
            <a:pPr marL="0" indent="0">
              <a:buNone/>
            </a:pPr>
            <a:r>
              <a:rPr lang="he-IL" dirty="0">
                <a:latin typeface="David" panose="020E0502060401010101" pitchFamily="34" charset="-79"/>
                <a:cs typeface="David" panose="020E0502060401010101" pitchFamily="34" charset="-79"/>
              </a:rPr>
              <a:t>       השרירים או הבלוטות.</a:t>
            </a:r>
          </a:p>
          <a:p>
            <a:pPr marL="0" indent="0">
              <a:buNone/>
            </a:pPr>
            <a:r>
              <a:rPr lang="he-IL" dirty="0">
                <a:latin typeface="David" panose="020E0502060401010101" pitchFamily="34" charset="-79"/>
                <a:cs typeface="David" panose="020E0502060401010101" pitchFamily="34" charset="-79"/>
              </a:rPr>
              <a:t>5.    אני ציר מרכזי במערכת העצבים, המעביר מסרים</a:t>
            </a:r>
          </a:p>
          <a:p>
            <a:pPr marL="0" indent="0">
              <a:buNone/>
            </a:pPr>
            <a:r>
              <a:rPr lang="he-IL" dirty="0">
                <a:latin typeface="David" panose="020E0502060401010101" pitchFamily="34" charset="-79"/>
                <a:cs typeface="David" panose="020E0502060401010101" pitchFamily="34" charset="-79"/>
              </a:rPr>
              <a:t>       בין המוח לבין שאר חלקי הגוף, ומאפשר תיאום בין</a:t>
            </a:r>
          </a:p>
          <a:p>
            <a:pPr marL="0" indent="0">
              <a:buNone/>
            </a:pPr>
            <a:r>
              <a:rPr lang="he-IL" dirty="0">
                <a:latin typeface="David" panose="020E0502060401010101" pitchFamily="34" charset="-79"/>
                <a:cs typeface="David" panose="020E0502060401010101" pitchFamily="34" charset="-79"/>
              </a:rPr>
              <a:t>       תחושה, תנועה ותגובות מהירות לגירויים.</a:t>
            </a:r>
          </a:p>
          <a:p>
            <a:endParaRPr lang="en-US" dirty="0"/>
          </a:p>
        </p:txBody>
      </p:sp>
      <p:pic>
        <p:nvPicPr>
          <p:cNvPr id="7" name="Picture 6">
            <a:extLst>
              <a:ext uri="{FF2B5EF4-FFF2-40B4-BE49-F238E27FC236}">
                <a16:creationId xmlns:a16="http://schemas.microsoft.com/office/drawing/2014/main" id="{E43F29DA-9D83-974E-2503-3F03431882D4}"/>
              </a:ext>
            </a:extLst>
          </p:cNvPr>
          <p:cNvPicPr>
            <a:picLocks noChangeAspect="1"/>
          </p:cNvPicPr>
          <p:nvPr/>
        </p:nvPicPr>
        <p:blipFill>
          <a:blip r:embed="rId3"/>
          <a:stretch>
            <a:fillRect/>
          </a:stretch>
        </p:blipFill>
        <p:spPr>
          <a:xfrm>
            <a:off x="1024346" y="681037"/>
            <a:ext cx="2881449" cy="5762898"/>
          </a:xfrm>
          <a:prstGeom prst="rect">
            <a:avLst/>
          </a:prstGeom>
        </p:spPr>
      </p:pic>
      <p:pic>
        <p:nvPicPr>
          <p:cNvPr id="4" name="Picture 2">
            <a:extLst>
              <a:ext uri="{FF2B5EF4-FFF2-40B4-BE49-F238E27FC236}">
                <a16:creationId xmlns:a16="http://schemas.microsoft.com/office/drawing/2014/main" id="{111F3935-2752-D362-8876-0C8190FBCE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BFA790B5-4539-C043-4676-1A7C959926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378220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3A64A33-C726-DA04-4332-DAE4814A805C}"/>
              </a:ext>
            </a:extLst>
          </p:cNvPr>
          <p:cNvSpPr txBox="1"/>
          <p:nvPr/>
        </p:nvSpPr>
        <p:spPr>
          <a:xfrm>
            <a:off x="2233749" y="1055914"/>
            <a:ext cx="8771708" cy="4008790"/>
          </a:xfrm>
          <a:prstGeom prst="rect">
            <a:avLst/>
          </a:prstGeom>
          <a:noFill/>
        </p:spPr>
        <p:txBody>
          <a:bodyPr wrap="square">
            <a:spAutoFit/>
          </a:bodyPr>
          <a:lstStyle/>
          <a:p>
            <a:pPr>
              <a:lnSpc>
                <a:spcPct val="150000"/>
              </a:lnSpc>
            </a:pPr>
            <a:r>
              <a:rPr lang="he-IL" sz="3200" b="1" i="0" u="none" strike="noStrike" baseline="0" dirty="0">
                <a:solidFill>
                  <a:srgbClr val="FF0000"/>
                </a:solidFill>
                <a:latin typeface="David" panose="020E0502060401010101" pitchFamily="34" charset="-79"/>
                <a:cs typeface="David" panose="020E0502060401010101" pitchFamily="34" charset="-79"/>
              </a:rPr>
              <a:t>תגובה למידע</a:t>
            </a:r>
          </a:p>
          <a:p>
            <a:pPr marL="457200" indent="-457200">
              <a:lnSpc>
                <a:spcPct val="150000"/>
              </a:lnSpc>
              <a:buFont typeface="+mj-lt"/>
              <a:buAutoNum type="arabicPeriod"/>
            </a:pPr>
            <a:r>
              <a:rPr lang="he-IL" sz="2400" b="0" i="0" u="none" strike="noStrike" baseline="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אֵלֵינוּ המוח שולח פקודות להתכווץ ולהתרפות.</a:t>
            </a:r>
          </a:p>
          <a:p>
            <a:pPr marL="457200" indent="-45720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 אֵלֵינוּ המוח שולח פקודות להפריש חומרים.</a:t>
            </a:r>
          </a:p>
          <a:p>
            <a:pPr marL="457200" indent="-45720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 אנו מעבירים את הפקודות ששולח המוח אל הגוף.</a:t>
            </a:r>
          </a:p>
          <a:p>
            <a:pPr marL="457200" indent="-45720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 אנחנו האותות החשמליים שעוברים בסיבי העצבים.</a:t>
            </a:r>
          </a:p>
          <a:p>
            <a:pPr marL="457200" indent="-45720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 אני מתקבלת אחרי שקבלתי פקודה מהמוח.</a:t>
            </a:r>
            <a:endParaRPr lang="he-IL" sz="2800" dirty="0">
              <a:latin typeface="David" panose="020E0502060401010101" pitchFamily="34" charset="-79"/>
              <a:cs typeface="David" panose="020E0502060401010101" pitchFamily="34" charset="-79"/>
            </a:endParaRPr>
          </a:p>
        </p:txBody>
      </p:sp>
      <p:pic>
        <p:nvPicPr>
          <p:cNvPr id="2" name="Picture 2">
            <a:extLst>
              <a:ext uri="{FF2B5EF4-FFF2-40B4-BE49-F238E27FC236}">
                <a16:creationId xmlns:a16="http://schemas.microsoft.com/office/drawing/2014/main" id="{BD5583F0-DCC0-382E-9DFD-DC4FB6DF4A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4" name="Picture 4">
            <a:extLst>
              <a:ext uri="{FF2B5EF4-FFF2-40B4-BE49-F238E27FC236}">
                <a16:creationId xmlns:a16="http://schemas.microsoft.com/office/drawing/2014/main" id="{2F048A68-9DA0-1F14-02A2-3CAECCA9AE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6" name="Picture 5">
            <a:extLst>
              <a:ext uri="{FF2B5EF4-FFF2-40B4-BE49-F238E27FC236}">
                <a16:creationId xmlns:a16="http://schemas.microsoft.com/office/drawing/2014/main" id="{255BC941-7EE3-D8F5-BBC8-5E12BF578253}"/>
              </a:ext>
            </a:extLst>
          </p:cNvPr>
          <p:cNvPicPr>
            <a:picLocks noChangeAspect="1"/>
          </p:cNvPicPr>
          <p:nvPr/>
        </p:nvPicPr>
        <p:blipFill>
          <a:blip r:embed="rId5"/>
          <a:stretch>
            <a:fillRect/>
          </a:stretch>
        </p:blipFill>
        <p:spPr>
          <a:xfrm>
            <a:off x="498487" y="1708303"/>
            <a:ext cx="3152146" cy="2955137"/>
          </a:xfrm>
          <a:prstGeom prst="rect">
            <a:avLst/>
          </a:prstGeom>
        </p:spPr>
      </p:pic>
    </p:spTree>
    <p:extLst>
      <p:ext uri="{BB962C8B-B14F-4D97-AF65-F5344CB8AC3E}">
        <p14:creationId xmlns:p14="http://schemas.microsoft.com/office/powerpoint/2010/main" val="3798793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D5064-806C-31CB-2DC0-7A37838B3B0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059AADDD-4A56-38D9-7DB9-8D4C5CCFD530}"/>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57C009C2-A73C-0BB6-4A2B-31D98BB1ED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82D8E88C-EA50-D39E-8A1D-8C2F21C0ED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1B423CF6-D0B8-9D34-DB53-88846ED98C6C}"/>
              </a:ext>
            </a:extLst>
          </p:cNvPr>
          <p:cNvSpPr txBox="1"/>
          <p:nvPr/>
        </p:nvSpPr>
        <p:spPr>
          <a:xfrm>
            <a:off x="743713" y="1442602"/>
            <a:ext cx="11143488" cy="7253524"/>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2800" kern="100" dirty="0">
                <a:latin typeface="David" panose="020E0502060401010101" pitchFamily="34" charset="-79"/>
                <a:ea typeface="Calibri" panose="020F0502020204030204" pitchFamily="34" charset="0"/>
                <a:cs typeface="David" panose="020E0502060401010101" pitchFamily="34" charset="-79"/>
              </a:rPr>
              <a:t>אני נע בקווים ישרים ומתפשט לכל הכיוונים. מי אני?</a:t>
            </a:r>
            <a:endParaRPr lang="he-IL" sz="2800" kern="100" dirty="0">
              <a:effectLst/>
              <a:latin typeface="David" panose="020E0502060401010101" pitchFamily="34" charset="-79"/>
              <a:ea typeface="Calibri" panose="020F0502020204030204" pitchFamily="34" charset="0"/>
              <a:cs typeface="David" panose="020E0502060401010101" pitchFamily="34" charset="-79"/>
            </a:endParaRP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כיצד קוראים לגוף שאור אינו יכול לעבור דרכו</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כיצד קוראים לגוף שאור יכול לעבור דרכו</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ממני מכינים שמשה לחלון כי האור עובר דרכי</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דגים רואים דרכי, סימן שאני גוף שקוף</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תערובת גזים שקופה שעוטפת אותנו ומבעדה עובר האור</a:t>
            </a:r>
            <a:endParaRPr lang="en-US" sz="2800" kern="100" dirty="0">
              <a:effectLst/>
              <a:latin typeface="David" panose="020E0502060401010101" pitchFamily="34" charset="-79"/>
              <a:ea typeface="Calibri" panose="020F0502020204030204" pitchFamily="34" charset="0"/>
              <a:cs typeface="David" panose="020E0502060401010101" pitchFamily="34" charset="-79"/>
            </a:endParaRPr>
          </a:p>
          <a:p>
            <a:pPr marL="514350" marR="0" lvl="0" indent="-514350" algn="r" defTabSz="914400" rtl="1" eaLnBrk="1" fontAlgn="auto" latinLnBrk="0" hangingPunct="1">
              <a:lnSpc>
                <a:spcPct val="115000"/>
              </a:lnSpc>
              <a:spcBef>
                <a:spcPts val="0"/>
              </a:spcBef>
              <a:spcAft>
                <a:spcPts val="1000"/>
              </a:spcAft>
              <a:buClrTx/>
              <a:buSzTx/>
              <a:buFontTx/>
              <a:buAutoNum type="arabicPeriod" startAt="7"/>
              <a:tabLst/>
              <a:defRPr/>
            </a:pPr>
            <a:r>
              <a:rPr kumimoji="0" lang="he-IL" sz="2800" b="0" i="0" u="none" strike="noStrike" kern="100" cap="none" spc="0" normalizeH="0" baseline="0" noProof="0" dirty="0">
                <a:ln>
                  <a:noFill/>
                </a:ln>
                <a:solidFill>
                  <a:prstClr val="black"/>
                </a:solidFill>
                <a:effectLst/>
                <a:uLnTx/>
                <a:uFillTx/>
                <a:latin typeface="David" panose="020E0502060401010101" pitchFamily="34" charset="-79"/>
                <a:ea typeface="Calibri" panose="020F0502020204030204" pitchFamily="34" charset="0"/>
                <a:cs typeface="David" panose="020E0502060401010101" pitchFamily="34" charset="-79"/>
              </a:rPr>
              <a:t>אני נוצר כאשר יש מכשול בדרכו של האור.</a:t>
            </a:r>
          </a:p>
          <a:p>
            <a:pPr>
              <a:lnSpc>
                <a:spcPct val="115000"/>
              </a:lnSpc>
              <a:spcAft>
                <a:spcPts val="1000"/>
              </a:spcAft>
              <a:defRPr/>
            </a:pPr>
            <a:r>
              <a:rPr lang="he-IL" sz="2800" kern="100" dirty="0">
                <a:latin typeface="David" panose="020E0502060401010101" pitchFamily="34" charset="-79"/>
                <a:ea typeface="Calibri" panose="020F0502020204030204" pitchFamily="34" charset="0"/>
                <a:cs typeface="David" panose="020E0502060401010101" pitchFamily="34" charset="-79"/>
              </a:rPr>
              <a:t>8.   אני מחזירה את האור באופן מסודר כי אני חלקה. מי אני?</a:t>
            </a:r>
          </a:p>
          <a:p>
            <a:pPr marL="514350" marR="0" lvl="0" indent="-514350" algn="r" defTabSz="914400" rtl="1" eaLnBrk="1" fontAlgn="auto" latinLnBrk="0" hangingPunct="1">
              <a:lnSpc>
                <a:spcPct val="115000"/>
              </a:lnSpc>
              <a:spcBef>
                <a:spcPts val="0"/>
              </a:spcBef>
              <a:spcAft>
                <a:spcPts val="1000"/>
              </a:spcAft>
              <a:buClrTx/>
              <a:buSzTx/>
              <a:buFontTx/>
              <a:buAutoNum type="arabicPeriod" startAt="7"/>
              <a:tabLst/>
              <a:defRPr/>
            </a:pPr>
            <a:endParaRPr kumimoji="0" lang="he-IL" sz="2800" b="0" i="0" u="none" strike="noStrike" kern="100" cap="none" spc="0" normalizeH="0" baseline="0" noProof="0" dirty="0">
              <a:ln>
                <a:noFill/>
              </a:ln>
              <a:solidFill>
                <a:prstClr val="black"/>
              </a:solidFill>
              <a:effectLst/>
              <a:uLnTx/>
              <a:uFillTx/>
              <a:latin typeface="David" panose="020E0502060401010101" pitchFamily="34" charset="-79"/>
              <a:ea typeface="Calibri" panose="020F0502020204030204" pitchFamily="34" charset="0"/>
              <a:cs typeface="David" panose="020E0502060401010101" pitchFamily="34" charset="-79"/>
            </a:endParaRPr>
          </a:p>
          <a:p>
            <a:pPr algn="r" rtl="1">
              <a:lnSpc>
                <a:spcPct val="115000"/>
              </a:lnSpc>
              <a:spcAft>
                <a:spcPts val="1000"/>
              </a:spcAft>
            </a:pPr>
            <a:endParaRPr lang="en-US" sz="2800" kern="100" dirty="0">
              <a:effectLst/>
              <a:latin typeface="David" panose="020E0502060401010101" pitchFamily="34" charset="-79"/>
              <a:ea typeface="Calibri" panose="020F0502020204030204" pitchFamily="34" charset="0"/>
              <a:cs typeface="David" panose="020E0502060401010101" pitchFamily="34" charset="-79"/>
            </a:endParaRPr>
          </a:p>
          <a:p>
            <a:pPr marL="457200" indent="-457200" algn="r" rtl="1">
              <a:lnSpc>
                <a:spcPct val="115000"/>
              </a:lnSpc>
              <a:spcAft>
                <a:spcPts val="1000"/>
              </a:spcAft>
              <a:buFont typeface="+mj-lt"/>
              <a:buAutoNum type="arabicPeriod"/>
            </a:pPr>
            <a:endParaRPr lang="he-IL" sz="2800" kern="100" dirty="0">
              <a:effectLst/>
              <a:latin typeface="David" panose="020E0502060401010101" pitchFamily="34" charset="-79"/>
              <a:ea typeface="Calibri" panose="020F0502020204030204" pitchFamily="34" charset="0"/>
              <a:cs typeface="David" panose="020E0502060401010101" pitchFamily="34" charset="-79"/>
            </a:endParaRPr>
          </a:p>
          <a:p>
            <a:pPr marL="457200" indent="-457200" algn="r" rtl="1">
              <a:lnSpc>
                <a:spcPct val="115000"/>
              </a:lnSpc>
              <a:spcAft>
                <a:spcPts val="1000"/>
              </a:spcAft>
              <a:buFont typeface="+mj-lt"/>
              <a:buAutoNum type="arabicPeriod"/>
            </a:pPr>
            <a:endParaRPr lang="en-US" kern="100" dirty="0">
              <a:effectLst/>
              <a:latin typeface="Calibri" panose="020F0502020204030204" pitchFamily="34" charset="0"/>
              <a:ea typeface="Calibri" panose="020F0502020204030204" pitchFamily="34" charset="0"/>
            </a:endParaRPr>
          </a:p>
        </p:txBody>
      </p:sp>
      <p:sp>
        <p:nvSpPr>
          <p:cNvPr id="8" name="תיבת טקסט 7">
            <a:extLst>
              <a:ext uri="{FF2B5EF4-FFF2-40B4-BE49-F238E27FC236}">
                <a16:creationId xmlns:a16="http://schemas.microsoft.com/office/drawing/2014/main" id="{D755F792-3A36-CFF4-8FF0-58782F06C053}"/>
              </a:ext>
            </a:extLst>
          </p:cNvPr>
          <p:cNvSpPr txBox="1"/>
          <p:nvPr/>
        </p:nvSpPr>
        <p:spPr>
          <a:xfrm>
            <a:off x="6254496" y="571500"/>
            <a:ext cx="2981067"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תכונות האור</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תמונה 6">
            <a:extLst>
              <a:ext uri="{FF2B5EF4-FFF2-40B4-BE49-F238E27FC236}">
                <a16:creationId xmlns:a16="http://schemas.microsoft.com/office/drawing/2014/main" id="{7F8879C5-937B-43CD-E8C6-940D89E324B1}"/>
              </a:ext>
            </a:extLst>
          </p:cNvPr>
          <p:cNvPicPr>
            <a:picLocks noChangeAspect="1"/>
          </p:cNvPicPr>
          <p:nvPr/>
        </p:nvPicPr>
        <p:blipFill>
          <a:blip r:embed="rId5"/>
          <a:stretch>
            <a:fillRect/>
          </a:stretch>
        </p:blipFill>
        <p:spPr>
          <a:xfrm>
            <a:off x="426721" y="3743326"/>
            <a:ext cx="3106650" cy="2778996"/>
          </a:xfrm>
          <a:prstGeom prst="rect">
            <a:avLst/>
          </a:prstGeom>
        </p:spPr>
      </p:pic>
    </p:spTree>
    <p:extLst>
      <p:ext uri="{BB962C8B-B14F-4D97-AF65-F5344CB8AC3E}">
        <p14:creationId xmlns:p14="http://schemas.microsoft.com/office/powerpoint/2010/main" val="3660039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43327-2A55-2AC0-9507-B72FDE426867}"/>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4E93E8DC-FFB3-C262-7D10-7AD6B895FD9E}"/>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292EFB54-A914-5A61-69D6-ABABC53BDF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F8C20D05-42C0-87E5-AE0E-1AAF3198FA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7E84FBAA-0EC8-94C7-0E72-9D2D95000B32}"/>
              </a:ext>
            </a:extLst>
          </p:cNvPr>
          <p:cNvSpPr txBox="1"/>
          <p:nvPr/>
        </p:nvSpPr>
        <p:spPr>
          <a:xfrm>
            <a:off x="200960" y="1010412"/>
            <a:ext cx="11790080" cy="5382243"/>
          </a:xfrm>
          <a:prstGeom prst="rect">
            <a:avLst/>
          </a:prstGeom>
          <a:noFill/>
        </p:spPr>
        <p:txBody>
          <a:bodyPr wrap="square">
            <a:spAutoFit/>
          </a:bodyPr>
          <a:lstStyle/>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9. אני לא מחזירה את האור שפוגע בי, אני קולטת את האנרגיה שלו וממירה אותה לחום. </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בגללי דברים</a:t>
            </a: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נראים כהים. מה אני?</a:t>
            </a:r>
          </a:p>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10. אני מסתובב במהירות, ובזכותי כל הצבעים נעלמים. למרות שאני עשוי מצבעי הקשת, </a:t>
            </a:r>
            <a:r>
              <a:rPr lang="he-IL" sz="2800" kern="100" dirty="0">
                <a:latin typeface="David" panose="020E0502060401010101" pitchFamily="34" charset="-79"/>
                <a:ea typeface="Calibri" panose="020F0502020204030204" pitchFamily="34" charset="0"/>
                <a:cs typeface="David" panose="020E0502060401010101" pitchFamily="34" charset="-79"/>
              </a:rPr>
              <a:t>  </a:t>
            </a:r>
          </a:p>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     כשתראו אותי</a:t>
            </a: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בתנועה -  אהפוך ללבן. מה אני?</a:t>
            </a:r>
          </a:p>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11. אני עשויה מחומר שקוף, וכשאת מביטה דרכי - העולם משתנה. לפעמים אני מגדילה,  </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לפעמים מקטינה, ותמיד שוברת את האור בדרכי שלי. מה אני?</a:t>
            </a:r>
          </a:p>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12. אני גורמת לאור לבן להתפרק לאורכי גל שונים, כך שכל צבע נשבר בזווית אחרת. דרכי </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מתקבלת תופעת הקשת והפרדת הצבעים. מה אני?</a:t>
            </a:r>
          </a:p>
          <a:p>
            <a:pPr marL="457200" indent="-457200" algn="r" rtl="1">
              <a:lnSpc>
                <a:spcPct val="115000"/>
              </a:lnSpc>
              <a:spcAft>
                <a:spcPts val="1000"/>
              </a:spcAft>
              <a:buFont typeface="+mj-lt"/>
              <a:buAutoNum type="arabicPeriod"/>
            </a:pPr>
            <a:endParaRPr lang="en-US" kern="100" dirty="0">
              <a:effectLst/>
              <a:latin typeface="Calibri" panose="020F0502020204030204" pitchFamily="34" charset="0"/>
              <a:ea typeface="Calibri" panose="020F0502020204030204" pitchFamily="34" charset="0"/>
            </a:endParaRPr>
          </a:p>
        </p:txBody>
      </p:sp>
      <p:sp>
        <p:nvSpPr>
          <p:cNvPr id="8" name="תיבת טקסט 7">
            <a:extLst>
              <a:ext uri="{FF2B5EF4-FFF2-40B4-BE49-F238E27FC236}">
                <a16:creationId xmlns:a16="http://schemas.microsoft.com/office/drawing/2014/main" id="{C3191A89-8FE2-5CE4-5E01-5E29B62F5EDB}"/>
              </a:ext>
            </a:extLst>
          </p:cNvPr>
          <p:cNvSpPr txBox="1"/>
          <p:nvPr/>
        </p:nvSpPr>
        <p:spPr>
          <a:xfrm>
            <a:off x="5535168" y="275818"/>
            <a:ext cx="3603289"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תכונות האור </a:t>
            </a:r>
            <a:r>
              <a:rPr lang="he-IL" sz="2400" b="1" kern="100" dirty="0">
                <a:effectLst/>
                <a:latin typeface="Calibri" panose="020F0502020204030204" pitchFamily="34" charset="0"/>
                <a:ea typeface="Calibri" panose="020F0502020204030204" pitchFamily="34" charset="0"/>
                <a:cs typeface="David" panose="020E0502060401010101" pitchFamily="34" charset="-79"/>
              </a:rPr>
              <a:t>המשך</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3314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68D8-E450-A6E5-151D-61BEE635233A}"/>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A3E4746B-E95F-8BC1-F413-C086F01D99BF}"/>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DD861ADE-CA94-468B-CC99-B9E9405C96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BDC60DBA-5ED7-EA9C-FD1B-CC78DA4C50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9243D438-70B2-456B-23E3-BFCF34C8749D}"/>
              </a:ext>
            </a:extLst>
          </p:cNvPr>
          <p:cNvSpPr txBox="1"/>
          <p:nvPr/>
        </p:nvSpPr>
        <p:spPr>
          <a:xfrm>
            <a:off x="1632857" y="1528033"/>
            <a:ext cx="10096718" cy="3064557"/>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בי משתמשים כדי לשפר את איכות הראייה</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בי משתמשים כדי לראות ברור פרטים קטנים</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בי משתמשים לראות דברים זעירים מאוד שלא ניתן לראות בעין רגילה</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בי משתמשים כדי לראות בבירור גופים הנמצאים רחוק מאוד בחלל</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בי משתמשים כדי לאפשר לראות דברים רחוקים בסביבה</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id="{8B0665B2-460D-30EF-DA5A-2D913F538CC0}"/>
              </a:ext>
            </a:extLst>
          </p:cNvPr>
          <p:cNvSpPr txBox="1"/>
          <p:nvPr/>
        </p:nvSpPr>
        <p:spPr>
          <a:xfrm>
            <a:off x="3306724" y="687459"/>
            <a:ext cx="6927794"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אור וראייה</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תמונה 9">
            <a:extLst>
              <a:ext uri="{FF2B5EF4-FFF2-40B4-BE49-F238E27FC236}">
                <a16:creationId xmlns:a16="http://schemas.microsoft.com/office/drawing/2014/main" id="{6114D7B2-153E-465C-E32E-78E1EF13BD6D}"/>
              </a:ext>
            </a:extLst>
          </p:cNvPr>
          <p:cNvPicPr>
            <a:picLocks noChangeAspect="1"/>
          </p:cNvPicPr>
          <p:nvPr/>
        </p:nvPicPr>
        <p:blipFill>
          <a:blip r:embed="rId5"/>
          <a:stretch>
            <a:fillRect/>
          </a:stretch>
        </p:blipFill>
        <p:spPr>
          <a:xfrm>
            <a:off x="211300" y="2920905"/>
            <a:ext cx="2080796" cy="3749040"/>
          </a:xfrm>
          <a:prstGeom prst="rect">
            <a:avLst/>
          </a:prstGeom>
        </p:spPr>
      </p:pic>
    </p:spTree>
    <p:extLst>
      <p:ext uri="{BB962C8B-B14F-4D97-AF65-F5344CB8AC3E}">
        <p14:creationId xmlns:p14="http://schemas.microsoft.com/office/powerpoint/2010/main" val="1202035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61180-DF22-101A-586E-9ED302F4E617}"/>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FAA088A5-823C-9636-4A2C-9E5502F25DE9}"/>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206B945B-5D60-BE78-1C37-17D03E7CDB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DE42D0C5-028C-AEB0-D05C-0A688F4AEE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6BAD9FF4-546B-8FCB-65BF-FD5D4978AD88}"/>
              </a:ext>
            </a:extLst>
          </p:cNvPr>
          <p:cNvSpPr txBox="1"/>
          <p:nvPr/>
        </p:nvSpPr>
        <p:spPr>
          <a:xfrm>
            <a:off x="1081239" y="1634289"/>
            <a:ext cx="10582182" cy="3984681"/>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אני החלק הצבעוני בעין שמווסת את כמות קרני האור החודרת לעין</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דרכי חודרות קרני האור אל תוך העין</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מגינים על העין מפני חדירה של גופים חיצוניים</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מְכַוּוְנוֹת את הזיעה והלחות הרחק מהעיניים ומונעות מהן להיכנס אליהן</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אני החלק השקוף שנמצא בחלק הקדמי של העין</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p:txBody>
      </p:sp>
      <p:sp>
        <p:nvSpPr>
          <p:cNvPr id="8" name="תיבת טקסט 7">
            <a:extLst>
              <a:ext uri="{FF2B5EF4-FFF2-40B4-BE49-F238E27FC236}">
                <a16:creationId xmlns:a16="http://schemas.microsoft.com/office/drawing/2014/main" id="{AF9CFB74-4659-32AE-024A-4F86C3FEC238}"/>
              </a:ext>
            </a:extLst>
          </p:cNvPr>
          <p:cNvSpPr txBox="1"/>
          <p:nvPr/>
        </p:nvSpPr>
        <p:spPr>
          <a:xfrm>
            <a:off x="2826975" y="816577"/>
            <a:ext cx="6094520"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מבנה איבר הראייה (חיצוני)</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תמונה 9">
            <a:extLst>
              <a:ext uri="{FF2B5EF4-FFF2-40B4-BE49-F238E27FC236}">
                <a16:creationId xmlns:a16="http://schemas.microsoft.com/office/drawing/2014/main" id="{3E66382F-392E-C613-5A07-E8F438C64B5A}"/>
              </a:ext>
            </a:extLst>
          </p:cNvPr>
          <p:cNvPicPr>
            <a:picLocks noChangeAspect="1"/>
          </p:cNvPicPr>
          <p:nvPr/>
        </p:nvPicPr>
        <p:blipFill>
          <a:blip r:embed="rId5"/>
          <a:stretch>
            <a:fillRect/>
          </a:stretch>
        </p:blipFill>
        <p:spPr>
          <a:xfrm>
            <a:off x="38733" y="4279206"/>
            <a:ext cx="3838323" cy="2703038"/>
          </a:xfrm>
          <a:prstGeom prst="rect">
            <a:avLst/>
          </a:prstGeom>
        </p:spPr>
      </p:pic>
    </p:spTree>
    <p:extLst>
      <p:ext uri="{BB962C8B-B14F-4D97-AF65-F5344CB8AC3E}">
        <p14:creationId xmlns:p14="http://schemas.microsoft.com/office/powerpoint/2010/main" val="2428440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0925F-103A-34F4-D610-5FC1C9F13204}"/>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1B48DD64-01A3-706D-38CF-02CD1CC1369B}"/>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CB011E71-91D6-0D41-A071-C317C10666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7E07573D-CE2D-D9DF-47AB-88E355E622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3C042B67-F172-C1EB-5BBC-8A702EB8183D}"/>
              </a:ext>
            </a:extLst>
          </p:cNvPr>
          <p:cNvSpPr txBox="1"/>
          <p:nvPr/>
        </p:nvSpPr>
        <p:spPr>
          <a:xfrm>
            <a:off x="1034248" y="1580196"/>
            <a:ext cx="10552506" cy="2723823"/>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אני מרכזת את קרני האור</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בי נמצאים תאי החישה שקולטים את האור</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אנו נמצאים בשְקָעים שנקראים אֲרוּבּוֹת העיניים</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אנו מאפשרים תנועה של העיניים לכל הכיוונים</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p:txBody>
      </p:sp>
      <p:sp>
        <p:nvSpPr>
          <p:cNvPr id="8" name="תיבת טקסט 7">
            <a:extLst>
              <a:ext uri="{FF2B5EF4-FFF2-40B4-BE49-F238E27FC236}">
                <a16:creationId xmlns:a16="http://schemas.microsoft.com/office/drawing/2014/main" id="{6D826445-CBED-55FF-4BDA-DDCDB49A0E54}"/>
              </a:ext>
            </a:extLst>
          </p:cNvPr>
          <p:cNvSpPr txBox="1"/>
          <p:nvPr/>
        </p:nvSpPr>
        <p:spPr>
          <a:xfrm>
            <a:off x="3278079" y="552848"/>
            <a:ext cx="6094520"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מבנה איבר הראייה (פנימי)</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94A231E-9AA6-E6E0-5C48-BC25B3890252}"/>
              </a:ext>
            </a:extLst>
          </p:cNvPr>
          <p:cNvPicPr>
            <a:picLocks noChangeAspect="1"/>
          </p:cNvPicPr>
          <p:nvPr/>
        </p:nvPicPr>
        <p:blipFill>
          <a:blip r:embed="rId5"/>
          <a:stretch>
            <a:fillRect/>
          </a:stretch>
        </p:blipFill>
        <p:spPr>
          <a:xfrm>
            <a:off x="365790" y="2600264"/>
            <a:ext cx="3783005" cy="2958428"/>
          </a:xfrm>
          <a:prstGeom prst="rect">
            <a:avLst/>
          </a:prstGeom>
        </p:spPr>
      </p:pic>
    </p:spTree>
    <p:extLst>
      <p:ext uri="{BB962C8B-B14F-4D97-AF65-F5344CB8AC3E}">
        <p14:creationId xmlns:p14="http://schemas.microsoft.com/office/powerpoint/2010/main" val="3117265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BDB1-048B-3EF3-6DB9-4736DB0E0CF6}"/>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ED7D9268-D237-8A67-B5FC-16BC83A652C7}"/>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E0751666-CC55-3838-16D8-4210C16C31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85895FD2-D64E-B2BB-4F44-F1DD89187A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3" name="תיבת טקסט 2">
            <a:extLst>
              <a:ext uri="{FF2B5EF4-FFF2-40B4-BE49-F238E27FC236}">
                <a16:creationId xmlns:a16="http://schemas.microsoft.com/office/drawing/2014/main" id="{C077A011-074A-2793-73AD-8645D2CAB442}"/>
              </a:ext>
            </a:extLst>
          </p:cNvPr>
          <p:cNvSpPr txBox="1"/>
          <p:nvPr/>
        </p:nvSpPr>
        <p:spPr>
          <a:xfrm>
            <a:off x="5200302" y="63457"/>
            <a:ext cx="2059619" cy="1077218"/>
          </a:xfrm>
          <a:prstGeom prst="rect">
            <a:avLst/>
          </a:prstGeom>
          <a:noFill/>
        </p:spPr>
        <p:txBody>
          <a:bodyPr wrap="square" rtlCol="1">
            <a:spAutoFit/>
          </a:bodyPr>
          <a:lstStyle/>
          <a:p>
            <a:r>
              <a:rPr lang="he-IL" sz="3200" b="1" dirty="0">
                <a:solidFill>
                  <a:srgbClr val="FF0000"/>
                </a:solidFill>
                <a:latin typeface="David" panose="020E0502060401010101" pitchFamily="34" charset="-79"/>
                <a:cs typeface="David" panose="020E0502060401010101" pitchFamily="34" charset="-79"/>
              </a:rPr>
              <a:t>תוכן העניינים</a:t>
            </a:r>
          </a:p>
        </p:txBody>
      </p:sp>
      <p:graphicFrame>
        <p:nvGraphicFramePr>
          <p:cNvPr id="6" name="טבלה 5">
            <a:extLst>
              <a:ext uri="{FF2B5EF4-FFF2-40B4-BE49-F238E27FC236}">
                <a16:creationId xmlns:a16="http://schemas.microsoft.com/office/drawing/2014/main" id="{B48A61CE-B66F-1FBC-3CF4-F6DDE43DDA35}"/>
              </a:ext>
            </a:extLst>
          </p:cNvPr>
          <p:cNvGraphicFramePr>
            <a:graphicFrameLocks noGrp="1"/>
          </p:cNvGraphicFramePr>
          <p:nvPr>
            <p:extLst>
              <p:ext uri="{D42A27DB-BD31-4B8C-83A1-F6EECF244321}">
                <p14:modId xmlns:p14="http://schemas.microsoft.com/office/powerpoint/2010/main" val="4246116131"/>
              </p:ext>
            </p:extLst>
          </p:nvPr>
        </p:nvGraphicFramePr>
        <p:xfrm>
          <a:off x="1933141" y="648232"/>
          <a:ext cx="8734859" cy="5943600"/>
        </p:xfrm>
        <a:graphic>
          <a:graphicData uri="http://schemas.openxmlformats.org/drawingml/2006/table">
            <a:tbl>
              <a:tblPr rtl="1" firstRow="1" bandRow="1">
                <a:tableStyleId>{5C22544A-7EE6-4342-B048-85BDC9FD1C3A}</a:tableStyleId>
              </a:tblPr>
              <a:tblGrid>
                <a:gridCol w="6759680">
                  <a:extLst>
                    <a:ext uri="{9D8B030D-6E8A-4147-A177-3AD203B41FA5}">
                      <a16:colId xmlns:a16="http://schemas.microsoft.com/office/drawing/2014/main" val="383263434"/>
                    </a:ext>
                  </a:extLst>
                </a:gridCol>
                <a:gridCol w="1975179">
                  <a:extLst>
                    <a:ext uri="{9D8B030D-6E8A-4147-A177-3AD203B41FA5}">
                      <a16:colId xmlns:a16="http://schemas.microsoft.com/office/drawing/2014/main" val="3986125944"/>
                    </a:ext>
                  </a:extLst>
                </a:gridCol>
              </a:tblGrid>
              <a:tr h="249595">
                <a:tc>
                  <a:txBody>
                    <a:bodyPr/>
                    <a:lstStyle/>
                    <a:p>
                      <a:pPr algn="ctr" rtl="1"/>
                      <a:r>
                        <a:rPr lang="he-IL" sz="2400" dirty="0">
                          <a:latin typeface="David" panose="020E0502060401010101" pitchFamily="34" charset="-79"/>
                          <a:cs typeface="David" panose="020E0502060401010101" pitchFamily="34" charset="-79"/>
                        </a:rPr>
                        <a:t>נושא</a:t>
                      </a:r>
                    </a:p>
                  </a:txBody>
                  <a:tcPr/>
                </a:tc>
                <a:tc>
                  <a:txBody>
                    <a:bodyPr/>
                    <a:lstStyle/>
                    <a:p>
                      <a:pPr algn="ctr" rtl="1"/>
                      <a:r>
                        <a:rPr lang="he-IL" sz="2400" dirty="0">
                          <a:latin typeface="David" panose="020E0502060401010101" pitchFamily="34" charset="-79"/>
                          <a:cs typeface="David" panose="020E0502060401010101" pitchFamily="34" charset="-79"/>
                        </a:rPr>
                        <a:t>מספר שקופית</a:t>
                      </a:r>
                    </a:p>
                  </a:txBody>
                  <a:tcPr/>
                </a:tc>
                <a:extLst>
                  <a:ext uri="{0D108BD9-81ED-4DB2-BD59-A6C34878D82A}">
                    <a16:rowId xmlns:a16="http://schemas.microsoft.com/office/drawing/2014/main" val="1229628995"/>
                  </a:ext>
                </a:extLst>
              </a:tr>
              <a:tr h="249595">
                <a:tc>
                  <a:txBody>
                    <a:bodyPr/>
                    <a:lstStyle/>
                    <a:p>
                      <a:pPr rtl="1"/>
                      <a:r>
                        <a:rPr lang="he-IL" sz="2400" b="0" dirty="0">
                          <a:latin typeface="David" panose="020E0502060401010101" pitchFamily="34" charset="-79"/>
                          <a:cs typeface="David" panose="020E0502060401010101" pitchFamily="34" charset="-79"/>
                        </a:rPr>
                        <a:t>הנחיות</a:t>
                      </a:r>
                    </a:p>
                  </a:txBody>
                  <a:tcPr/>
                </a:tc>
                <a:tc>
                  <a:txBody>
                    <a:bodyPr/>
                    <a:lstStyle/>
                    <a:p>
                      <a:pPr algn="ctr" rtl="1"/>
                      <a:r>
                        <a:rPr lang="he-IL" sz="2400" b="0" dirty="0">
                          <a:latin typeface="David" panose="020E0502060401010101" pitchFamily="34" charset="-79"/>
                          <a:cs typeface="David" panose="020E0502060401010101" pitchFamily="34" charset="-79"/>
                        </a:rPr>
                        <a:t>4</a:t>
                      </a:r>
                    </a:p>
                  </a:txBody>
                  <a:tcPr/>
                </a:tc>
                <a:extLst>
                  <a:ext uri="{0D108BD9-81ED-4DB2-BD59-A6C34878D82A}">
                    <a16:rowId xmlns:a16="http://schemas.microsoft.com/office/drawing/2014/main" val="2574947003"/>
                  </a:ext>
                </a:extLst>
              </a:tr>
              <a:tr h="249595">
                <a:tc>
                  <a:txBody>
                    <a:bodyPr/>
                    <a:lstStyle/>
                    <a:p>
                      <a:pPr rtl="1"/>
                      <a:r>
                        <a:rPr lang="he-IL" sz="2400" b="0" dirty="0">
                          <a:latin typeface="David" panose="020E0502060401010101" pitchFamily="34" charset="-79"/>
                          <a:cs typeface="David" panose="020E0502060401010101" pitchFamily="34" charset="-79"/>
                        </a:rPr>
                        <a:t>סוגי אנרגיה</a:t>
                      </a:r>
                    </a:p>
                  </a:txBody>
                  <a:tcPr/>
                </a:tc>
                <a:tc>
                  <a:txBody>
                    <a:bodyPr/>
                    <a:lstStyle/>
                    <a:p>
                      <a:pPr algn="ctr" rtl="1"/>
                      <a:r>
                        <a:rPr lang="he-IL" sz="2400" b="0" dirty="0">
                          <a:latin typeface="David" panose="020E0502060401010101" pitchFamily="34" charset="-79"/>
                          <a:cs typeface="David" panose="020E0502060401010101" pitchFamily="34" charset="-79"/>
                        </a:rPr>
                        <a:t>5</a:t>
                      </a:r>
                    </a:p>
                  </a:txBody>
                  <a:tcPr/>
                </a:tc>
                <a:extLst>
                  <a:ext uri="{0D108BD9-81ED-4DB2-BD59-A6C34878D82A}">
                    <a16:rowId xmlns:a16="http://schemas.microsoft.com/office/drawing/2014/main" val="1936854566"/>
                  </a:ext>
                </a:extLst>
              </a:tr>
              <a:tr h="249595">
                <a:tc>
                  <a:txBody>
                    <a:bodyPr/>
                    <a:lstStyle/>
                    <a:p>
                      <a:pPr rtl="1"/>
                      <a:r>
                        <a:rPr lang="he-IL" sz="2400" b="0" dirty="0">
                          <a:latin typeface="David" panose="020E0502060401010101" pitchFamily="34" charset="-79"/>
                          <a:cs typeface="David" panose="020E0502060401010101" pitchFamily="34" charset="-79"/>
                        </a:rPr>
                        <a:t>מקורות אנרגייה</a:t>
                      </a:r>
                    </a:p>
                  </a:txBody>
                  <a:tcPr/>
                </a:tc>
                <a:tc>
                  <a:txBody>
                    <a:bodyPr/>
                    <a:lstStyle/>
                    <a:p>
                      <a:pPr algn="ctr" rtl="1"/>
                      <a:r>
                        <a:rPr lang="he-IL" sz="2400" b="0" dirty="0">
                          <a:latin typeface="David" panose="020E0502060401010101" pitchFamily="34" charset="-79"/>
                          <a:cs typeface="David" panose="020E0502060401010101" pitchFamily="34" charset="-79"/>
                        </a:rPr>
                        <a:t>6</a:t>
                      </a:r>
                    </a:p>
                  </a:txBody>
                  <a:tcPr/>
                </a:tc>
                <a:extLst>
                  <a:ext uri="{0D108BD9-81ED-4DB2-BD59-A6C34878D82A}">
                    <a16:rowId xmlns:a16="http://schemas.microsoft.com/office/drawing/2014/main" val="2284993116"/>
                  </a:ext>
                </a:extLst>
              </a:tr>
              <a:tr h="249595">
                <a:tc>
                  <a:txBody>
                    <a:bodyPr/>
                    <a:lstStyle/>
                    <a:p>
                      <a:pPr rtl="1"/>
                      <a:r>
                        <a:rPr lang="he-IL" sz="2400" b="0" dirty="0">
                          <a:latin typeface="David" panose="020E0502060401010101" pitchFamily="34" charset="-79"/>
                          <a:cs typeface="David" panose="020E0502060401010101" pitchFamily="34" charset="-79"/>
                        </a:rPr>
                        <a:t>מקורות </a:t>
                      </a:r>
                      <a:r>
                        <a:rPr lang="he-IL" sz="2400" b="0" dirty="0" err="1">
                          <a:latin typeface="David" panose="020E0502060401010101" pitchFamily="34" charset="-79"/>
                          <a:cs typeface="David" panose="020E0502060401010101" pitchFamily="34" charset="-79"/>
                        </a:rPr>
                        <a:t>אנרגייה</a:t>
                      </a:r>
                      <a:r>
                        <a:rPr lang="he-IL" sz="2400" b="0" dirty="0">
                          <a:latin typeface="David" panose="020E0502060401010101" pitchFamily="34" charset="-79"/>
                          <a:cs typeface="David" panose="020E0502060401010101" pitchFamily="34" charset="-79"/>
                        </a:rPr>
                        <a:t> - המשך</a:t>
                      </a:r>
                    </a:p>
                  </a:txBody>
                  <a:tcPr/>
                </a:tc>
                <a:tc>
                  <a:txBody>
                    <a:bodyPr/>
                    <a:lstStyle/>
                    <a:p>
                      <a:pPr algn="ctr" rtl="1"/>
                      <a:r>
                        <a:rPr lang="he-IL" sz="2400" b="0" dirty="0">
                          <a:latin typeface="David" panose="020E0502060401010101" pitchFamily="34" charset="-79"/>
                          <a:cs typeface="David" panose="020E0502060401010101" pitchFamily="34" charset="-79"/>
                        </a:rPr>
                        <a:t>7</a:t>
                      </a:r>
                    </a:p>
                  </a:txBody>
                  <a:tcPr/>
                </a:tc>
                <a:extLst>
                  <a:ext uri="{0D108BD9-81ED-4DB2-BD59-A6C34878D82A}">
                    <a16:rowId xmlns:a16="http://schemas.microsoft.com/office/drawing/2014/main" val="1260122035"/>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00" dirty="0">
                          <a:effectLst/>
                          <a:latin typeface="David" panose="020E0502060401010101" pitchFamily="34" charset="-79"/>
                          <a:ea typeface="Calibri" panose="020F0502020204030204" pitchFamily="34" charset="0"/>
                          <a:cs typeface="David" panose="020E0502060401010101" pitchFamily="34" charset="-79"/>
                        </a:rPr>
                        <a:t>איזו מערכת טכנולוגית אני</a:t>
                      </a:r>
                      <a:r>
                        <a:rPr lang="en-US" sz="2400" b="0" kern="100" dirty="0">
                          <a:effectLst/>
                          <a:latin typeface="David" panose="020E0502060401010101" pitchFamily="34" charset="-79"/>
                          <a:ea typeface="Calibri" panose="020F0502020204030204" pitchFamily="34" charset="0"/>
                          <a:cs typeface="David" panose="020E0502060401010101" pitchFamily="34" charset="-79"/>
                        </a:rPr>
                        <a:t>?</a:t>
                      </a:r>
                    </a:p>
                  </a:txBody>
                  <a:tcPr/>
                </a:tc>
                <a:tc>
                  <a:txBody>
                    <a:bodyPr/>
                    <a:lstStyle/>
                    <a:p>
                      <a:pPr algn="ctr" rtl="1"/>
                      <a:r>
                        <a:rPr lang="he-IL" sz="2400" b="0" dirty="0">
                          <a:latin typeface="David" panose="020E0502060401010101" pitchFamily="34" charset="-79"/>
                          <a:cs typeface="David" panose="020E0502060401010101" pitchFamily="34" charset="-79"/>
                        </a:rPr>
                        <a:t>8</a:t>
                      </a:r>
                    </a:p>
                  </a:txBody>
                  <a:tcPr/>
                </a:tc>
                <a:extLst>
                  <a:ext uri="{0D108BD9-81ED-4DB2-BD59-A6C34878D82A}">
                    <a16:rowId xmlns:a16="http://schemas.microsoft.com/office/drawing/2014/main" val="1645189873"/>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00" dirty="0">
                          <a:effectLst/>
                          <a:latin typeface="David" panose="020E0502060401010101" pitchFamily="34" charset="-79"/>
                          <a:ea typeface="Calibri" panose="020F0502020204030204" pitchFamily="34" charset="0"/>
                          <a:cs typeface="David" panose="020E0502060401010101" pitchFamily="34" charset="-79"/>
                        </a:rPr>
                        <a:t>איזו מערכת טכנולוגית אני</a:t>
                      </a:r>
                      <a:r>
                        <a:rPr lang="en-US" sz="2400" b="0" kern="100" dirty="0">
                          <a:effectLst/>
                          <a:latin typeface="David" panose="020E0502060401010101" pitchFamily="34" charset="-79"/>
                          <a:ea typeface="Calibri" panose="020F0502020204030204" pitchFamily="34" charset="0"/>
                          <a:cs typeface="David" panose="020E0502060401010101" pitchFamily="34" charset="-79"/>
                        </a:rPr>
                        <a:t>?</a:t>
                      </a:r>
                      <a:r>
                        <a:rPr lang="he-IL" sz="2400" b="0" kern="100" dirty="0">
                          <a:effectLst/>
                          <a:latin typeface="David" panose="020E0502060401010101" pitchFamily="34" charset="-79"/>
                          <a:ea typeface="Calibri" panose="020F0502020204030204" pitchFamily="34" charset="0"/>
                          <a:cs typeface="David" panose="020E0502060401010101" pitchFamily="34" charset="-79"/>
                        </a:rPr>
                        <a:t>-המשך</a:t>
                      </a:r>
                      <a:endParaRPr lang="en-US" sz="2400" b="0" kern="100" dirty="0">
                        <a:effectLst/>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9</a:t>
                      </a:r>
                    </a:p>
                  </a:txBody>
                  <a:tcPr/>
                </a:tc>
                <a:extLst>
                  <a:ext uri="{0D108BD9-81ED-4DB2-BD59-A6C34878D82A}">
                    <a16:rowId xmlns:a16="http://schemas.microsoft.com/office/drawing/2014/main" val="3740999583"/>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00" dirty="0">
                          <a:effectLst/>
                          <a:latin typeface="David" panose="020E0502060401010101" pitchFamily="34" charset="-79"/>
                          <a:ea typeface="Calibri" panose="020F0502020204030204" pitchFamily="34" charset="0"/>
                          <a:cs typeface="David" panose="020E0502060401010101" pitchFamily="34" charset="-79"/>
                        </a:rPr>
                        <a:t>תחנת חשמל-מי אנחנו?</a:t>
                      </a:r>
                      <a:endParaRPr lang="en-US" sz="2400" b="0" kern="100" dirty="0">
                        <a:effectLst/>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10</a:t>
                      </a:r>
                    </a:p>
                  </a:txBody>
                  <a:tcPr/>
                </a:tc>
                <a:extLst>
                  <a:ext uri="{0D108BD9-81ED-4DB2-BD59-A6C34878D82A}">
                    <a16:rowId xmlns:a16="http://schemas.microsoft.com/office/drawing/2014/main" val="902386792"/>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גורם למחיר הסביבתי והחברתי?</a:t>
                      </a:r>
                      <a:endParaRPr kumimoji="0" lang="he-IL" sz="32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11</a:t>
                      </a:r>
                    </a:p>
                  </a:txBody>
                  <a:tcPr/>
                </a:tc>
                <a:extLst>
                  <a:ext uri="{0D108BD9-81ED-4DB2-BD59-A6C34878D82A}">
                    <a16:rowId xmlns:a16="http://schemas.microsoft.com/office/drawing/2014/main" val="2439007547"/>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גורם למחיר הסביבתי והחברתי?- המשך</a:t>
                      </a:r>
                    </a:p>
                  </a:txBody>
                  <a:tcPr/>
                </a:tc>
                <a:tc>
                  <a:txBody>
                    <a:bodyPr/>
                    <a:lstStyle/>
                    <a:p>
                      <a:pPr algn="ctr" rtl="1"/>
                      <a:r>
                        <a:rPr lang="he-IL" sz="2400" b="0" dirty="0">
                          <a:latin typeface="David" panose="020E0502060401010101" pitchFamily="34" charset="-79"/>
                          <a:cs typeface="David" panose="020E0502060401010101" pitchFamily="34" charset="-79"/>
                        </a:rPr>
                        <a:t>12</a:t>
                      </a:r>
                    </a:p>
                  </a:txBody>
                  <a:tcPr/>
                </a:tc>
                <a:extLst>
                  <a:ext uri="{0D108BD9-81ED-4DB2-BD59-A6C34878D82A}">
                    <a16:rowId xmlns:a16="http://schemas.microsoft.com/office/drawing/2014/main" val="4201022344"/>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מערכת העצבים</a:t>
                      </a:r>
                    </a:p>
                  </a:txBody>
                  <a:tcPr/>
                </a:tc>
                <a:tc>
                  <a:txBody>
                    <a:bodyPr/>
                    <a:lstStyle/>
                    <a:p>
                      <a:pPr algn="ctr" rtl="1"/>
                      <a:r>
                        <a:rPr lang="he-IL" sz="2400" b="0" dirty="0">
                          <a:latin typeface="David" panose="020E0502060401010101" pitchFamily="34" charset="-79"/>
                          <a:cs typeface="David" panose="020E0502060401010101" pitchFamily="34" charset="-79"/>
                        </a:rPr>
                        <a:t>13</a:t>
                      </a:r>
                    </a:p>
                  </a:txBody>
                  <a:tcPr/>
                </a:tc>
                <a:extLst>
                  <a:ext uri="{0D108BD9-81ED-4DB2-BD59-A6C34878D82A}">
                    <a16:rowId xmlns:a16="http://schemas.microsoft.com/office/drawing/2014/main" val="1589425914"/>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תגובה למידע</a:t>
                      </a:r>
                    </a:p>
                  </a:txBody>
                  <a:tcPr/>
                </a:tc>
                <a:tc>
                  <a:txBody>
                    <a:bodyPr/>
                    <a:lstStyle/>
                    <a:p>
                      <a:pPr algn="ctr" rtl="1"/>
                      <a:r>
                        <a:rPr lang="he-IL" sz="2400" b="0" dirty="0">
                          <a:latin typeface="David" panose="020E0502060401010101" pitchFamily="34" charset="-79"/>
                          <a:cs typeface="David" panose="020E0502060401010101" pitchFamily="34" charset="-79"/>
                        </a:rPr>
                        <a:t>14</a:t>
                      </a:r>
                    </a:p>
                  </a:txBody>
                  <a:tcPr/>
                </a:tc>
                <a:extLst>
                  <a:ext uri="{0D108BD9-81ED-4DB2-BD59-A6C34878D82A}">
                    <a16:rowId xmlns:a16="http://schemas.microsoft.com/office/drawing/2014/main" val="1725221441"/>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תכונות האור</a:t>
                      </a:r>
                    </a:p>
                  </a:txBody>
                  <a:tcPr/>
                </a:tc>
                <a:tc>
                  <a:txBody>
                    <a:bodyPr/>
                    <a:lstStyle/>
                    <a:p>
                      <a:pPr algn="ctr" rtl="1"/>
                      <a:r>
                        <a:rPr lang="he-IL" sz="2400" b="0" dirty="0">
                          <a:latin typeface="David" panose="020E0502060401010101" pitchFamily="34" charset="-79"/>
                          <a:cs typeface="David" panose="020E0502060401010101" pitchFamily="34" charset="-79"/>
                        </a:rPr>
                        <a:t>15</a:t>
                      </a:r>
                    </a:p>
                  </a:txBody>
                  <a:tcPr/>
                </a:tc>
                <a:extLst>
                  <a:ext uri="{0D108BD9-81ED-4DB2-BD59-A6C34878D82A}">
                    <a16:rowId xmlns:a16="http://schemas.microsoft.com/office/drawing/2014/main" val="3656461197"/>
                  </a:ext>
                </a:extLst>
              </a:tr>
            </a:tbl>
          </a:graphicData>
        </a:graphic>
      </p:graphicFrame>
    </p:spTree>
    <p:extLst>
      <p:ext uri="{BB962C8B-B14F-4D97-AF65-F5344CB8AC3E}">
        <p14:creationId xmlns:p14="http://schemas.microsoft.com/office/powerpoint/2010/main" val="1268438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B1D733A-3491-1FDB-0D4D-B258A25D9651}"/>
              </a:ext>
            </a:extLst>
          </p:cNvPr>
          <p:cNvSpPr txBox="1"/>
          <p:nvPr/>
        </p:nvSpPr>
        <p:spPr>
          <a:xfrm>
            <a:off x="108857" y="1056615"/>
            <a:ext cx="11825810" cy="5262979"/>
          </a:xfrm>
          <a:prstGeom prst="rect">
            <a:avLst/>
          </a:prstGeom>
          <a:noFill/>
        </p:spPr>
        <p:txBody>
          <a:bodyPr wrap="square">
            <a:spAutoFit/>
          </a:bodyPr>
          <a:lstStyle/>
          <a:p>
            <a:pPr marL="514350" indent="-514350">
              <a:buFont typeface="+mj-lt"/>
              <a:buAutoNum type="arabicPeriod"/>
            </a:pPr>
            <a:r>
              <a:rPr lang="he-IL" sz="2800" i="0" u="none" strike="noStrike" baseline="0" dirty="0">
                <a:latin typeface="David" panose="020E0502060401010101" pitchFamily="34" charset="-79"/>
                <a:cs typeface="David" panose="020E0502060401010101" pitchFamily="34" charset="-79"/>
              </a:rPr>
              <a:t>אני מתקן שבו בוקעים אפרוחים מביצים. בתוך המתקן יש נורות חשמל שמפיצות אור. האור המופץ נבלע בגופים כהים ומומר (הופך) לחום הגורם לעליית הטמפרטורה הדרושה להתפתחות האפרוחים מהביצים. </a:t>
            </a:r>
          </a:p>
          <a:p>
            <a:pPr marL="514350" indent="-514350">
              <a:buFont typeface="+mj-lt"/>
              <a:buAutoNum type="arabicPeriod"/>
            </a:pPr>
            <a:r>
              <a:rPr lang="he-IL" sz="2800" dirty="0">
                <a:solidFill>
                  <a:schemeClr val="accent2"/>
                </a:solidFill>
                <a:latin typeface="David" panose="020E0502060401010101" pitchFamily="34" charset="-79"/>
                <a:cs typeface="David" panose="020E0502060401010101" pitchFamily="34" charset="-79"/>
              </a:rPr>
              <a:t>אנו נמצאים על גג הבית. אנו קולטים את אנרגיית האור וממירים אותה לחום, ובזכותנו המים מתחממים ואתם נהנים ממים חמים. </a:t>
            </a:r>
          </a:p>
          <a:p>
            <a:pPr marL="514350" indent="-514350">
              <a:buFont typeface="+mj-lt"/>
              <a:buAutoNum type="arabicPeriod"/>
            </a:pPr>
            <a:r>
              <a:rPr lang="he-IL" sz="2800" dirty="0">
                <a:latin typeface="David" panose="020E0502060401010101" pitchFamily="34" charset="-79"/>
                <a:cs typeface="David" panose="020E0502060401010101" pitchFamily="34" charset="-79"/>
              </a:rPr>
              <a:t>אני מבנה שקירותיו שקופים. קרני אור השמש חודרות דרך הקירות השקופים שלי אל תוך המבנה. כאשר הן נתקלות בגופים כהים (קרקע,  עציצים, אדניות) הן מומרות לחום שגורם לעליית טמפרטורת האוויר. טמפרטורה זו מתאימה לגידול צמחים מסוגים שונים.</a:t>
            </a:r>
          </a:p>
          <a:p>
            <a:pPr marL="514350" indent="-514350">
              <a:buFont typeface="+mj-lt"/>
              <a:buAutoNum type="arabicPeriod"/>
            </a:pPr>
            <a:r>
              <a:rPr lang="he-IL" sz="2800" dirty="0">
                <a:solidFill>
                  <a:schemeClr val="accent2"/>
                </a:solidFill>
                <a:latin typeface="David" panose="020E0502060401010101" pitchFamily="34" charset="-79"/>
                <a:cs typeface="David" panose="020E0502060401010101" pitchFamily="34" charset="-79"/>
              </a:rPr>
              <a:t>אני מרכיב שנמצא בכל בית ובניין. נוהגים לצבוע אותי בצבע בהיר, בעיקר במדינות חמות.</a:t>
            </a:r>
          </a:p>
          <a:p>
            <a:endParaRPr lang="he-IL" sz="2800" dirty="0">
              <a:solidFill>
                <a:srgbClr val="000000"/>
              </a:solidFill>
              <a:latin typeface="David" panose="020E0502060401010101" pitchFamily="34" charset="-79"/>
              <a:cs typeface="David" panose="020E0502060401010101" pitchFamily="34" charset="-79"/>
            </a:endParaRPr>
          </a:p>
        </p:txBody>
      </p:sp>
      <p:sp>
        <p:nvSpPr>
          <p:cNvPr id="4" name="תיבת טקסט 3">
            <a:extLst>
              <a:ext uri="{FF2B5EF4-FFF2-40B4-BE49-F238E27FC236}">
                <a16:creationId xmlns:a16="http://schemas.microsoft.com/office/drawing/2014/main" id="{1D0B5208-9039-6F79-A957-E0DB7697D9C7}"/>
              </a:ext>
            </a:extLst>
          </p:cNvPr>
          <p:cNvSpPr txBox="1"/>
          <p:nvPr/>
        </p:nvSpPr>
        <p:spPr>
          <a:xfrm>
            <a:off x="4931229" y="276796"/>
            <a:ext cx="4777509" cy="584775"/>
          </a:xfrm>
          <a:prstGeom prst="rect">
            <a:avLst/>
          </a:prstGeom>
          <a:noFill/>
        </p:spPr>
        <p:txBody>
          <a:bodyPr wrap="square" rtlCol="1">
            <a:spAutoFit/>
          </a:bodyPr>
          <a:lstStyle/>
          <a:p>
            <a:r>
              <a:rPr lang="he-IL" sz="3200" b="1" dirty="0">
                <a:solidFill>
                  <a:srgbClr val="FF0000"/>
                </a:solidFill>
                <a:latin typeface="David" panose="020E0502060401010101" pitchFamily="34" charset="-79"/>
                <a:cs typeface="David" panose="020E0502060401010101" pitchFamily="34" charset="-79"/>
              </a:rPr>
              <a:t>שימושים בבליעת אור</a:t>
            </a:r>
          </a:p>
        </p:txBody>
      </p:sp>
      <p:pic>
        <p:nvPicPr>
          <p:cNvPr id="2" name="Picture 2">
            <a:extLst>
              <a:ext uri="{FF2B5EF4-FFF2-40B4-BE49-F238E27FC236}">
                <a16:creationId xmlns:a16="http://schemas.microsoft.com/office/drawing/2014/main" id="{7DED0516-7EF2-39F9-69FC-C388A53B79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CE198B52-5D02-0F41-CEDE-6C497CABD5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339685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99047-3E0A-E30F-FF21-53A91EF24823}"/>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66AE713E-3A60-7EDE-31E0-0F53D06CA3A9}"/>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1C09B8BC-1B14-6EAB-8F4F-07A4163DF9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988EAB2A-F8EA-F144-E3CE-8D70FEFF5A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D81D7C21-FC78-00CD-4FB6-C436A27756DD}"/>
              </a:ext>
            </a:extLst>
          </p:cNvPr>
          <p:cNvSpPr txBox="1"/>
          <p:nvPr/>
        </p:nvSpPr>
        <p:spPr>
          <a:xfrm>
            <a:off x="3599204" y="1895703"/>
            <a:ext cx="8331539" cy="3562257"/>
          </a:xfrm>
          <a:prstGeom prst="rect">
            <a:avLst/>
          </a:prstGeom>
          <a:noFill/>
        </p:spPr>
        <p:txBody>
          <a:bodyPr wrap="square">
            <a:spAutoFit/>
          </a:bodyPr>
          <a:lstStyle/>
          <a:p>
            <a:pPr marL="514350" indent="-51435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 אני החלק החיצוני הנראֶה של האוזן</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endParaRPr lang="en-US" sz="2000" kern="100" dirty="0">
              <a:effectLst/>
              <a:latin typeface="David" panose="020E0502060401010101" pitchFamily="34" charset="-79"/>
              <a:ea typeface="Calibri" panose="020F0502020204030204" pitchFamily="34" charset="0"/>
              <a:cs typeface="David" panose="020E0502060401010101" pitchFamily="34" charset="-79"/>
            </a:endParaRPr>
          </a:p>
          <a:p>
            <a:pPr marL="514350" indent="-51435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 דרכי עוברים גלי הקול שנמצאים </a:t>
            </a: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בסביבה החיצונית</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endParaRPr lang="en-US" sz="2000" kern="100" dirty="0">
              <a:effectLst/>
              <a:latin typeface="David" panose="020E0502060401010101" pitchFamily="34" charset="-79"/>
              <a:ea typeface="Calibri" panose="020F0502020204030204" pitchFamily="34" charset="0"/>
              <a:cs typeface="David" panose="020E0502060401010101" pitchFamily="34" charset="-79"/>
            </a:endParaRPr>
          </a:p>
          <a:p>
            <a:pPr marL="514350" indent="-51435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 אני קְרוּם שנמצא בסוף תְּעָלַת השֵמַע</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endParaRPr lang="en-US" sz="2000" kern="100" dirty="0">
              <a:effectLst/>
              <a:latin typeface="David" panose="020E0502060401010101" pitchFamily="34" charset="-79"/>
              <a:ea typeface="Calibri" panose="020F0502020204030204" pitchFamily="34" charset="0"/>
              <a:cs typeface="David" panose="020E0502060401010101" pitchFamily="34" charset="-79"/>
            </a:endParaRPr>
          </a:p>
          <a:p>
            <a:pPr marL="514350" indent="-51435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  בי נמצאים תָּאֵי החישָה.</a:t>
            </a:r>
          </a:p>
          <a:p>
            <a:pPr marL="514350" indent="-51435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 אנחנו  קולטים את התנודות של הקול וממירים אותם לדחפים עצביים.   </a:t>
            </a:r>
            <a:endParaRPr lang="en-US" sz="2000" kern="100" dirty="0">
              <a:effectLst/>
              <a:latin typeface="David" panose="020E0502060401010101" pitchFamily="34" charset="-79"/>
              <a:ea typeface="Calibri" panose="020F0502020204030204" pitchFamily="34" charset="0"/>
              <a:cs typeface="David" panose="020E0502060401010101" pitchFamily="34" charset="-79"/>
            </a:endParaRPr>
          </a:p>
        </p:txBody>
      </p:sp>
      <p:sp>
        <p:nvSpPr>
          <p:cNvPr id="7" name="תיבת טקסט 6">
            <a:extLst>
              <a:ext uri="{FF2B5EF4-FFF2-40B4-BE49-F238E27FC236}">
                <a16:creationId xmlns:a16="http://schemas.microsoft.com/office/drawing/2014/main" id="{4FFFF267-8E13-00A0-87FF-E2A3164E6448}"/>
              </a:ext>
            </a:extLst>
          </p:cNvPr>
          <p:cNvSpPr txBox="1"/>
          <p:nvPr/>
        </p:nvSpPr>
        <p:spPr>
          <a:xfrm>
            <a:off x="4325644" y="947058"/>
            <a:ext cx="6342355"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איבר השמיעה</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id="{BF6965FC-2BD4-358E-73F1-99A2BA0B02F1}"/>
              </a:ext>
            </a:extLst>
          </p:cNvPr>
          <p:cNvPicPr>
            <a:picLocks noChangeAspect="1"/>
          </p:cNvPicPr>
          <p:nvPr/>
        </p:nvPicPr>
        <p:blipFill>
          <a:blip r:embed="rId5"/>
          <a:stretch>
            <a:fillRect/>
          </a:stretch>
        </p:blipFill>
        <p:spPr>
          <a:xfrm>
            <a:off x="424543" y="1610945"/>
            <a:ext cx="3174661" cy="3405239"/>
          </a:xfrm>
          <a:prstGeom prst="rect">
            <a:avLst/>
          </a:prstGeom>
        </p:spPr>
      </p:pic>
    </p:spTree>
    <p:extLst>
      <p:ext uri="{BB962C8B-B14F-4D97-AF65-F5344CB8AC3E}">
        <p14:creationId xmlns:p14="http://schemas.microsoft.com/office/powerpoint/2010/main" val="359240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5BCC7-B7D6-0136-151B-A2EDA0BB8B5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65C54521-2CEB-D17D-AF2E-2EC4C947935D}"/>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589CA890-8818-780D-A708-E2778A80A2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19A298B2-56F2-2A41-2C1C-ACA31D49A2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809ED70D-13E0-0D7A-7284-159D4BD7DD69}"/>
              </a:ext>
            </a:extLst>
          </p:cNvPr>
          <p:cNvSpPr txBox="1"/>
          <p:nvPr/>
        </p:nvSpPr>
        <p:spPr>
          <a:xfrm>
            <a:off x="1719943" y="1691878"/>
            <a:ext cx="9661229" cy="4110484"/>
          </a:xfrm>
          <a:prstGeom prst="rect">
            <a:avLst/>
          </a:prstGeom>
          <a:noFill/>
        </p:spPr>
        <p:txBody>
          <a:bodyPr wrap="square">
            <a:spAutoFit/>
          </a:bodyPr>
          <a:lstStyle/>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אני איבר שרירי חלול בגודל אגרוף</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אני מפרידה בין החלק הימני של הלב לבין חלקו השמאלי</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ארבעה חללים שנמצאים בלב</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נמצאים מעל לחדרים</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נמצאים מתחת לעליות</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נמצאים בין העליות לחדרים</a:t>
            </a:r>
            <a:r>
              <a:rPr lang="en-US" sz="3200" kern="100" dirty="0">
                <a:effectLst/>
                <a:latin typeface="David" panose="020E0502060401010101" pitchFamily="34" charset="-79"/>
                <a:ea typeface="Calibri" panose="020F0502020204030204" pitchFamily="34" charset="0"/>
                <a:cs typeface="Arial" panose="020B0604020202020204" pitchFamily="34" charset="0"/>
              </a:rPr>
              <a:t>.</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id="{80485601-F4F5-E5BD-0B86-C158C6F54875}"/>
              </a:ext>
            </a:extLst>
          </p:cNvPr>
          <p:cNvSpPr txBox="1"/>
          <p:nvPr/>
        </p:nvSpPr>
        <p:spPr>
          <a:xfrm>
            <a:off x="4396665" y="837605"/>
            <a:ext cx="6445506"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מערכת הדם: הלב</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A4545905-DDB1-CD3D-6E5B-20E58FD4B5BE}"/>
              </a:ext>
            </a:extLst>
          </p:cNvPr>
          <p:cNvPicPr>
            <a:picLocks noChangeAspect="1"/>
          </p:cNvPicPr>
          <p:nvPr/>
        </p:nvPicPr>
        <p:blipFill>
          <a:blip r:embed="rId5"/>
          <a:stretch>
            <a:fillRect/>
          </a:stretch>
        </p:blipFill>
        <p:spPr>
          <a:xfrm>
            <a:off x="2923926" y="3031054"/>
            <a:ext cx="2206000" cy="2704583"/>
          </a:xfrm>
          <a:prstGeom prst="rect">
            <a:avLst/>
          </a:prstGeom>
        </p:spPr>
      </p:pic>
    </p:spTree>
    <p:extLst>
      <p:ext uri="{BB962C8B-B14F-4D97-AF65-F5344CB8AC3E}">
        <p14:creationId xmlns:p14="http://schemas.microsoft.com/office/powerpoint/2010/main" val="1511578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3CAF7-7328-CF0F-D137-C0853A895082}"/>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414B6E87-AB60-1DE0-5EF2-42E9737F1B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30A4EF92-5E7E-E834-1C6D-676DC78AB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FFA56C95-B7C7-45F9-E776-D98D815B5089}"/>
              </a:ext>
            </a:extLst>
          </p:cNvPr>
          <p:cNvSpPr txBox="1"/>
          <p:nvPr/>
        </p:nvSpPr>
        <p:spPr>
          <a:xfrm>
            <a:off x="315686" y="1371600"/>
            <a:ext cx="11692857" cy="4382738"/>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בנו זורם דם שנכנס אל העליות של הלב</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בתוכנו זורם דם שיוצא מהחדרים של הלב</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אנחנו כלי דם דקיקים שנוצרים מהתְפַּצלות </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של עורקים ליד תאי הגוף</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AutoNum type="arabicPeriod" startAt="4"/>
            </a:pPr>
            <a:r>
              <a:rPr lang="he-IL" sz="2800" kern="100" dirty="0">
                <a:effectLst/>
                <a:latin typeface="David" panose="020E0502060401010101" pitchFamily="34" charset="-79"/>
                <a:ea typeface="Calibri" panose="020F0502020204030204" pitchFamily="34" charset="0"/>
                <a:cs typeface="David" panose="020E0502060401010101" pitchFamily="34" charset="-79"/>
              </a:rPr>
              <a:t>אנחנו כלי דם דקיקים שמתאספים לוורידים</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 ליד תאי הגוף</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5.  בינינו לבין תאי הגוף מתרחש מעבר של חומרים</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p:txBody>
      </p:sp>
      <p:sp>
        <p:nvSpPr>
          <p:cNvPr id="8" name="תיבת טקסט 7">
            <a:extLst>
              <a:ext uri="{FF2B5EF4-FFF2-40B4-BE49-F238E27FC236}">
                <a16:creationId xmlns:a16="http://schemas.microsoft.com/office/drawing/2014/main" id="{47048045-6AF5-B4C9-374C-387C7B64455A}"/>
              </a:ext>
            </a:extLst>
          </p:cNvPr>
          <p:cNvSpPr txBox="1"/>
          <p:nvPr/>
        </p:nvSpPr>
        <p:spPr>
          <a:xfrm>
            <a:off x="5344886" y="326572"/>
            <a:ext cx="3853543"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מערכת הדם:  </a:t>
            </a:r>
            <a:r>
              <a:rPr lang="he-IL" sz="28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כלי הדם</a:t>
            </a:r>
            <a:endParaRPr lang="en-US" sz="28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7349AAA-5401-7268-D1DB-71FD8D8E4057}"/>
              </a:ext>
            </a:extLst>
          </p:cNvPr>
          <p:cNvPicPr>
            <a:picLocks noChangeAspect="1"/>
          </p:cNvPicPr>
          <p:nvPr/>
        </p:nvPicPr>
        <p:blipFill>
          <a:blip r:embed="rId5"/>
          <a:stretch>
            <a:fillRect/>
          </a:stretch>
        </p:blipFill>
        <p:spPr>
          <a:xfrm>
            <a:off x="888975" y="126206"/>
            <a:ext cx="2795852" cy="5591703"/>
          </a:xfrm>
          <a:prstGeom prst="rect">
            <a:avLst/>
          </a:prstGeom>
        </p:spPr>
      </p:pic>
    </p:spTree>
    <p:extLst>
      <p:ext uri="{BB962C8B-B14F-4D97-AF65-F5344CB8AC3E}">
        <p14:creationId xmlns:p14="http://schemas.microsoft.com/office/powerpoint/2010/main" val="1496793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A7D9B-1E55-CF27-AED5-1195C42518DA}"/>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FEFBBB57-183D-5E14-1419-58EF2D6E05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FA56BFEF-A016-0836-EC50-2C935DA1D9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19" name="תיבת טקסט 18">
            <a:extLst>
              <a:ext uri="{FF2B5EF4-FFF2-40B4-BE49-F238E27FC236}">
                <a16:creationId xmlns:a16="http://schemas.microsoft.com/office/drawing/2014/main" id="{FA72B374-297E-3220-6DEE-E3911A1CB18F}"/>
              </a:ext>
            </a:extLst>
          </p:cNvPr>
          <p:cNvSpPr txBox="1"/>
          <p:nvPr/>
        </p:nvSpPr>
        <p:spPr>
          <a:xfrm>
            <a:off x="2052380" y="1272961"/>
            <a:ext cx="9133114" cy="4312078"/>
          </a:xfrm>
          <a:prstGeom prst="rect">
            <a:avLst/>
          </a:prstGeom>
          <a:solidFill>
            <a:schemeClr val="bg1"/>
          </a:solidFill>
        </p:spPr>
        <p:txBody>
          <a:bodyPr wrap="square">
            <a:spAutoFit/>
          </a:bodyPr>
          <a:lstStyle/>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אני תערובת הכוללת מים, רכיבי מזון, פסולת ותאי דם</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אנו תאי דם בצורה של דִּסקית ומכילים הֶמוֹגְלוֹבִּין</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אני חלבון שקושר חמצן ומוביל אותו לתאי הגוף</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אנו נלחמים בגורמי מחלה כגון חיידקים או נגיפים (וירוסים).</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אנו עוצרים דימומים מכלי דם שנפגעו</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אנו תאי דם שכמותנו גדלה בשעת מחלה זיהומית</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אנחנו תאי דם שמובילים חמצן אל תאי הגוף.</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0" name="תיבת טקסט 19">
            <a:extLst>
              <a:ext uri="{FF2B5EF4-FFF2-40B4-BE49-F238E27FC236}">
                <a16:creationId xmlns:a16="http://schemas.microsoft.com/office/drawing/2014/main" id="{C0C665A8-1E68-1326-966E-DF5DDFCDF46E}"/>
              </a:ext>
            </a:extLst>
          </p:cNvPr>
          <p:cNvSpPr txBox="1"/>
          <p:nvPr/>
        </p:nvSpPr>
        <p:spPr>
          <a:xfrm>
            <a:off x="6729983" y="275818"/>
            <a:ext cx="2038935" cy="571695"/>
          </a:xfrm>
          <a:prstGeom prst="rect">
            <a:avLst/>
          </a:prstGeom>
          <a:noFill/>
        </p:spPr>
        <p:txBody>
          <a:bodyPr wrap="square">
            <a:spAutoFit/>
          </a:bodyPr>
          <a:lstStyle/>
          <a:p>
            <a:pPr algn="r" rtl="1">
              <a:lnSpc>
                <a:spcPct val="115000"/>
              </a:lnSpc>
              <a:spcAft>
                <a:spcPts val="1000"/>
              </a:spcAft>
              <a:buNone/>
            </a:pPr>
            <a:r>
              <a:rPr lang="he-IL" sz="2800" b="1"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rPr>
              <a:t>הרכב הדם</a:t>
            </a:r>
            <a:endParaRPr lang="en-US" sz="2800" b="1" kern="100" dirty="0">
              <a:effectLst/>
              <a:latin typeface="David" panose="020E0502060401010101" pitchFamily="34" charset="-79"/>
              <a:ea typeface="Calibri" panose="020F0502020204030204" pitchFamily="34" charset="0"/>
              <a:cs typeface="David" panose="020E0502060401010101" pitchFamily="34" charset="-79"/>
            </a:endParaRPr>
          </a:p>
        </p:txBody>
      </p:sp>
      <p:pic>
        <p:nvPicPr>
          <p:cNvPr id="2" name="Picture 6">
            <a:extLst>
              <a:ext uri="{FF2B5EF4-FFF2-40B4-BE49-F238E27FC236}">
                <a16:creationId xmlns:a16="http://schemas.microsoft.com/office/drawing/2014/main" id="{CE4FDDDC-3C20-AEA1-7EC9-D2BDD02216B5}"/>
              </a:ext>
            </a:extLst>
          </p:cNvPr>
          <p:cNvPicPr>
            <a:picLocks noChangeAspect="1"/>
          </p:cNvPicPr>
          <p:nvPr/>
        </p:nvPicPr>
        <p:blipFill>
          <a:blip r:embed="rId5"/>
          <a:stretch>
            <a:fillRect/>
          </a:stretch>
        </p:blipFill>
        <p:spPr>
          <a:xfrm>
            <a:off x="559986" y="1961000"/>
            <a:ext cx="2673294" cy="4049487"/>
          </a:xfrm>
          <a:prstGeom prst="rect">
            <a:avLst/>
          </a:prstGeom>
        </p:spPr>
      </p:pic>
    </p:spTree>
    <p:extLst>
      <p:ext uri="{BB962C8B-B14F-4D97-AF65-F5344CB8AC3E}">
        <p14:creationId xmlns:p14="http://schemas.microsoft.com/office/powerpoint/2010/main" val="2068770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2F15F-6128-0090-6D83-1193F1B2132E}"/>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D1744C95-1F25-6EDA-5B96-F19DC687A62F}"/>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0BF26B1F-7D99-FEC5-4BD0-34EDCC0A27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735865D6-38C2-C73A-A39C-A209CCCA1E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F086E11C-D736-2601-1829-74DFE6B3EF38}"/>
              </a:ext>
            </a:extLst>
          </p:cNvPr>
          <p:cNvSpPr txBox="1"/>
          <p:nvPr/>
        </p:nvSpPr>
        <p:spPr>
          <a:xfrm>
            <a:off x="870857" y="126205"/>
            <a:ext cx="11137686" cy="5947781"/>
          </a:xfrm>
          <a:prstGeom prst="rect">
            <a:avLst/>
          </a:prstGeom>
          <a:noFill/>
        </p:spPr>
        <p:txBody>
          <a:bodyPr wrap="square">
            <a:spAutoFit/>
          </a:bodyPr>
          <a:lstStyle/>
          <a:p>
            <a:pPr>
              <a:lnSpc>
                <a:spcPct val="150000"/>
              </a:lnSpc>
            </a:pPr>
            <a:r>
              <a:rPr lang="he-IL" sz="2800" b="1" dirty="0">
                <a:latin typeface="David" panose="020E0502060401010101" pitchFamily="34" charset="-79"/>
                <a:cs typeface="David" panose="020E0502060401010101" pitchFamily="34" charset="-79"/>
              </a:rPr>
              <a:t>                     </a:t>
            </a:r>
            <a:r>
              <a:rPr lang="he-IL" sz="3200" b="1" dirty="0">
                <a:solidFill>
                  <a:srgbClr val="FF0000"/>
                </a:solidFill>
                <a:latin typeface="David" panose="020E0502060401010101" pitchFamily="34" charset="-79"/>
                <a:cs typeface="David" panose="020E0502060401010101" pitchFamily="34" charset="-79"/>
              </a:rPr>
              <a:t>מרכיבי שרשרת המזון</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נמצאים תמיד בחוליה הראשונה של שרשרת המזון.</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נמצאים תמיד בחוליה השנייה של שרשרת המזון.</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בעלי חיים שניזונים רק מצמחים.</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נמצאים בחוליה השלישית של שרשרת המזון.</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בעלי חיים שניזונים רק מבעלי חיים.</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נמצאים בחוליה האחרונה של שרשרת המזון, אותנו אף אחד לא יכול לטרוף.</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"פועלי הניקיון של הטבע".</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אני מרכיב בסביבה שבלעדיי שרשרת המזון לא תתקיים</a:t>
            </a:r>
            <a:r>
              <a:rPr lang="he-IL" sz="2400" dirty="0">
                <a:latin typeface="David" panose="020E0502060401010101" pitchFamily="34" charset="-79"/>
                <a:cs typeface="David" panose="020E0502060401010101" pitchFamily="34" charset="-79"/>
              </a:rPr>
              <a:t>.</a:t>
            </a:r>
          </a:p>
        </p:txBody>
      </p:sp>
      <p:pic>
        <p:nvPicPr>
          <p:cNvPr id="7" name="Picture 6">
            <a:extLst>
              <a:ext uri="{FF2B5EF4-FFF2-40B4-BE49-F238E27FC236}">
                <a16:creationId xmlns:a16="http://schemas.microsoft.com/office/drawing/2014/main" id="{25ED5B00-F8F0-23E8-35AD-850B3B781E71}"/>
              </a:ext>
            </a:extLst>
          </p:cNvPr>
          <p:cNvPicPr>
            <a:picLocks noChangeAspect="1"/>
          </p:cNvPicPr>
          <p:nvPr/>
        </p:nvPicPr>
        <p:blipFill>
          <a:blip r:embed="rId5"/>
          <a:stretch>
            <a:fillRect/>
          </a:stretch>
        </p:blipFill>
        <p:spPr>
          <a:xfrm>
            <a:off x="1524000" y="126204"/>
            <a:ext cx="2663258" cy="3982442"/>
          </a:xfrm>
          <a:prstGeom prst="rect">
            <a:avLst/>
          </a:prstGeom>
        </p:spPr>
      </p:pic>
    </p:spTree>
    <p:extLst>
      <p:ext uri="{BB962C8B-B14F-4D97-AF65-F5344CB8AC3E}">
        <p14:creationId xmlns:p14="http://schemas.microsoft.com/office/powerpoint/2010/main" val="10974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06AF0-CBBD-80EA-4799-AEDBCA82EA17}"/>
              </a:ext>
            </a:extLst>
          </p:cNvPr>
          <p:cNvSpPr>
            <a:spLocks noGrp="1"/>
          </p:cNvSpPr>
          <p:nvPr>
            <p:ph type="title"/>
          </p:nvPr>
        </p:nvSpPr>
        <p:spPr>
          <a:xfrm>
            <a:off x="-1283208" y="338829"/>
            <a:ext cx="10515600" cy="591363"/>
          </a:xfrm>
        </p:spPr>
        <p:txBody>
          <a:bodyPr>
            <a:normAutofit fontScale="90000"/>
          </a:bodyPr>
          <a:lstStyle/>
          <a:p>
            <a:r>
              <a:rPr lang="he-IL" dirty="0"/>
              <a:t>  </a:t>
            </a:r>
            <a:r>
              <a:rPr lang="he-IL" sz="3200" b="1" dirty="0">
                <a:solidFill>
                  <a:srgbClr val="FF0000"/>
                </a:solidFill>
                <a:latin typeface="David" panose="020E0502060401010101" pitchFamily="34" charset="-79"/>
                <a:cs typeface="David" panose="020E0502060401010101" pitchFamily="34" charset="-79"/>
              </a:rPr>
              <a:t>מארגי מזון : נכון /לא נכון</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E1D081DC-B99B-6D76-E4CB-8C0F5A7D186D}"/>
              </a:ext>
            </a:extLst>
          </p:cNvPr>
          <p:cNvSpPr>
            <a:spLocks noGrp="1"/>
          </p:cNvSpPr>
          <p:nvPr>
            <p:ph idx="1"/>
          </p:nvPr>
        </p:nvSpPr>
        <p:spPr>
          <a:xfrm>
            <a:off x="718457" y="1253331"/>
            <a:ext cx="11290085" cy="4351338"/>
          </a:xfrm>
        </p:spPr>
        <p:txBody>
          <a:bodyPr>
            <a:normAutofit/>
          </a:bodyPr>
          <a:lstStyle/>
          <a:p>
            <a:pPr marL="514350" indent="-514350">
              <a:buFont typeface="+mj-lt"/>
              <a:buAutoNum type="arabicPeriod"/>
            </a:pPr>
            <a:r>
              <a:rPr lang="he-IL" dirty="0">
                <a:latin typeface="David" panose="020E0502060401010101" pitchFamily="34" charset="-79"/>
                <a:cs typeface="David" panose="020E0502060401010101" pitchFamily="34" charset="-79"/>
              </a:rPr>
              <a:t>אני בנויה משרשרות רבות השזורות זו בזו, בכל סביבה אני מחברת בין טורפים לנטרפים, ומאפשרת לבעלי החיים ליהנות ממגוון מקורות מזון. </a:t>
            </a:r>
            <a:r>
              <a:rPr lang="he-IL" dirty="0">
                <a:solidFill>
                  <a:srgbClr val="FF0000"/>
                </a:solidFill>
                <a:latin typeface="David" panose="020E0502060401010101" pitchFamily="34" charset="-79"/>
                <a:cs typeface="David" panose="020E0502060401010101" pitchFamily="34" charset="-79"/>
              </a:rPr>
              <a:t>מה אני?</a:t>
            </a:r>
          </a:p>
          <a:p>
            <a:pPr marL="514350" indent="-514350">
              <a:buFont typeface="+mj-lt"/>
              <a:buAutoNum type="arabicPeriod"/>
            </a:pPr>
            <a:r>
              <a:rPr lang="he-IL" dirty="0">
                <a:latin typeface="David" panose="020E0502060401010101" pitchFamily="34" charset="-79"/>
                <a:cs typeface="David" panose="020E0502060401010101" pitchFamily="34" charset="-79"/>
              </a:rPr>
              <a:t>בטבע כשצמח נכחד בסביבה, גם הצרכן שניזון ממנו נכחד. </a:t>
            </a:r>
            <a:r>
              <a:rPr lang="he-IL" dirty="0">
                <a:solidFill>
                  <a:srgbClr val="FF0000"/>
                </a:solidFill>
                <a:latin typeface="David" panose="020E0502060401010101" pitchFamily="34" charset="-79"/>
                <a:cs typeface="David" panose="020E0502060401010101" pitchFamily="34" charset="-79"/>
              </a:rPr>
              <a:t>נכון/לא נכון</a:t>
            </a:r>
          </a:p>
          <a:p>
            <a:pPr marL="514350" indent="-514350">
              <a:buFont typeface="+mj-lt"/>
              <a:buAutoNum type="arabicPeriod"/>
            </a:pPr>
            <a:r>
              <a:rPr lang="he-IL" dirty="0">
                <a:latin typeface="David" panose="020E0502060401010101" pitchFamily="34" charset="-79"/>
                <a:cs typeface="David" panose="020E0502060401010101" pitchFamily="34" charset="-79"/>
              </a:rPr>
              <a:t>במארג מזון יש מסלול אחד להזנה. </a:t>
            </a:r>
            <a:r>
              <a:rPr lang="he-IL" dirty="0">
                <a:solidFill>
                  <a:srgbClr val="FF0000"/>
                </a:solidFill>
                <a:latin typeface="David" panose="020E0502060401010101" pitchFamily="34" charset="-79"/>
                <a:cs typeface="David" panose="020E0502060401010101" pitchFamily="34" charset="-79"/>
              </a:rPr>
              <a:t>נכון/לא נכון </a:t>
            </a:r>
          </a:p>
          <a:p>
            <a:pPr marL="514350" indent="-514350">
              <a:buFont typeface="+mj-lt"/>
              <a:buAutoNum type="arabicPeriod"/>
            </a:pPr>
            <a:r>
              <a:rPr lang="he-IL" dirty="0">
                <a:latin typeface="David" panose="020E0502060401010101" pitchFamily="34" charset="-79"/>
                <a:cs typeface="David" panose="020E0502060401010101" pitchFamily="34" charset="-79"/>
              </a:rPr>
              <a:t>במארג מזון יש יצורים שיכולים להשתייך ליותר ממסלול הזנה אחד. </a:t>
            </a:r>
            <a:r>
              <a:rPr lang="he-IL" dirty="0">
                <a:solidFill>
                  <a:srgbClr val="FF0000"/>
                </a:solidFill>
                <a:latin typeface="David" panose="020E0502060401010101" pitchFamily="34" charset="-79"/>
                <a:cs typeface="David" panose="020E0502060401010101" pitchFamily="34" charset="-79"/>
              </a:rPr>
              <a:t>נכון/לא נכון</a:t>
            </a:r>
          </a:p>
          <a:p>
            <a:pPr marL="514350" indent="-514350">
              <a:buFont typeface="+mj-lt"/>
              <a:buAutoNum type="arabicPeriod"/>
            </a:pPr>
            <a:r>
              <a:rPr lang="he-IL" dirty="0">
                <a:latin typeface="David" panose="020E0502060401010101" pitchFamily="34" charset="-79"/>
                <a:cs typeface="David" panose="020E0502060401010101" pitchFamily="34" charset="-79"/>
              </a:rPr>
              <a:t>אם בעל חיים שייך לכמה שרשרות מזון, יש לו יותר אפשרויות למצוא מזון </a:t>
            </a:r>
          </a:p>
          <a:p>
            <a:pPr marL="0" indent="0">
              <a:buNone/>
            </a:pPr>
            <a:r>
              <a:rPr lang="he-IL" dirty="0">
                <a:latin typeface="David" panose="020E0502060401010101" pitchFamily="34" charset="-79"/>
                <a:cs typeface="David" panose="020E0502060401010101" pitchFamily="34" charset="-79"/>
              </a:rPr>
              <a:t>      שעוזרות לו להישאר בחיים. </a:t>
            </a:r>
            <a:r>
              <a:rPr lang="he-IL" dirty="0">
                <a:solidFill>
                  <a:srgbClr val="FF0000"/>
                </a:solidFill>
                <a:latin typeface="David" panose="020E0502060401010101" pitchFamily="34" charset="-79"/>
                <a:cs typeface="David" panose="020E0502060401010101" pitchFamily="34" charset="-79"/>
              </a:rPr>
              <a:t>נכון/לא נכון</a:t>
            </a:r>
          </a:p>
          <a:p>
            <a:pPr marL="0" indent="0">
              <a:buNone/>
            </a:pPr>
            <a:r>
              <a:rPr lang="he-IL" dirty="0">
                <a:latin typeface="David" panose="020E0502060401010101" pitchFamily="34" charset="-79"/>
                <a:cs typeface="David" panose="020E0502060401010101" pitchFamily="34" charset="-79"/>
              </a:rPr>
              <a:t>6.  בתרשים מארג מזון, כיוון החץ מצביע תמיד מהטורף אל הנטרף </a:t>
            </a:r>
            <a:r>
              <a:rPr lang="he-IL" dirty="0">
                <a:solidFill>
                  <a:srgbClr val="FF0000"/>
                </a:solidFill>
                <a:latin typeface="David" panose="020E0502060401010101" pitchFamily="34" charset="-79"/>
                <a:cs typeface="David" panose="020E0502060401010101" pitchFamily="34" charset="-79"/>
              </a:rPr>
              <a:t>נכון/לא נכון</a:t>
            </a:r>
            <a:endParaRPr lang="en-US" dirty="0">
              <a:solidFill>
                <a:srgbClr val="FF0000"/>
              </a:solidFill>
              <a:latin typeface="David" panose="020E0502060401010101" pitchFamily="34" charset="-79"/>
              <a:cs typeface="David" panose="020E0502060401010101" pitchFamily="34" charset="-79"/>
            </a:endParaRPr>
          </a:p>
        </p:txBody>
      </p:sp>
      <p:pic>
        <p:nvPicPr>
          <p:cNvPr id="4" name="Picture 2">
            <a:extLst>
              <a:ext uri="{FF2B5EF4-FFF2-40B4-BE49-F238E27FC236}">
                <a16:creationId xmlns:a16="http://schemas.microsoft.com/office/drawing/2014/main" id="{79B710A0-DBB3-C5AF-D9F1-6BBCA96702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2F4E7ACF-6B26-7F63-8958-8C29A3C056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1223509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58A7-5541-30D9-F33F-062B012736F5}"/>
              </a:ext>
            </a:extLst>
          </p:cNvPr>
          <p:cNvSpPr>
            <a:spLocks noGrp="1"/>
          </p:cNvSpPr>
          <p:nvPr>
            <p:ph type="title"/>
          </p:nvPr>
        </p:nvSpPr>
        <p:spPr>
          <a:xfrm>
            <a:off x="2481942" y="1"/>
            <a:ext cx="8496287" cy="1523999"/>
          </a:xfrm>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איזה סוג קשר גומלין אני?</a:t>
            </a:r>
            <a:endParaRPr lang="en-US" sz="3200" b="1" dirty="0">
              <a:solidFill>
                <a:srgbClr val="FF0000"/>
              </a:solidFill>
              <a:latin typeface="David" panose="020E0502060401010101" pitchFamily="34" charset="-79"/>
              <a:cs typeface="David" panose="020E0502060401010101" pitchFamily="34" charset="-79"/>
            </a:endParaRPr>
          </a:p>
        </p:txBody>
      </p:sp>
      <p:pic>
        <p:nvPicPr>
          <p:cNvPr id="4" name="Picture 2">
            <a:extLst>
              <a:ext uri="{FF2B5EF4-FFF2-40B4-BE49-F238E27FC236}">
                <a16:creationId xmlns:a16="http://schemas.microsoft.com/office/drawing/2014/main" id="{338C70DB-A18A-3319-B615-521AC2AC64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A68EC5F1-8383-10BE-D88F-E6843C14EE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9" name="תיבת טקסט 8">
            <a:extLst>
              <a:ext uri="{FF2B5EF4-FFF2-40B4-BE49-F238E27FC236}">
                <a16:creationId xmlns:a16="http://schemas.microsoft.com/office/drawing/2014/main" id="{A99C8D26-C9DE-1FA8-A403-7036AD49DA61}"/>
              </a:ext>
            </a:extLst>
          </p:cNvPr>
          <p:cNvSpPr txBox="1"/>
          <p:nvPr/>
        </p:nvSpPr>
        <p:spPr>
          <a:xfrm>
            <a:off x="511629" y="1317171"/>
            <a:ext cx="11201400" cy="5016758"/>
          </a:xfrm>
          <a:prstGeom prst="rect">
            <a:avLst/>
          </a:prstGeom>
          <a:noFill/>
        </p:spPr>
        <p:txBody>
          <a:bodyPr wrap="square">
            <a:spAutoFit/>
          </a:bodyPr>
          <a:lstStyle/>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 קשר בין יצורים חיים הניזונים זה מזה. </a:t>
            </a:r>
          </a:p>
          <a:p>
            <a:pPr marL="514350" indent="-514350">
              <a:lnSpc>
                <a:spcPct val="150000"/>
              </a:lnSpc>
              <a:buFont typeface="+mj-lt"/>
              <a:buAutoNum type="arabicPeriod"/>
            </a:pPr>
            <a:r>
              <a:rPr lang="he-IL" sz="2800" b="0" i="0" u="none" strike="noStrike" baseline="0" dirty="0">
                <a:latin typeface="David" panose="020E0502060401010101" pitchFamily="34" charset="-79"/>
                <a:cs typeface="David" panose="020E0502060401010101" pitchFamily="34" charset="-79"/>
              </a:rPr>
              <a:t> קשר בין יצורים חיים, שבו יש תועלת לכל היצורים החיים השותפים בו</a:t>
            </a:r>
            <a:r>
              <a:rPr lang="he-IL" sz="2800" dirty="0">
                <a:latin typeface="David" panose="020E0502060401010101" pitchFamily="34" charset="-79"/>
                <a:cs typeface="David" panose="020E0502060401010101" pitchFamily="34" charset="-79"/>
              </a:rPr>
              <a:t>. </a:t>
            </a: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 קשר בין יצורים חיים שבו יצור חי אחד "</a:t>
            </a:r>
            <a:r>
              <a:rPr lang="he-IL" sz="2800" b="1" dirty="0">
                <a:latin typeface="David" panose="020E0502060401010101" pitchFamily="34" charset="-79"/>
                <a:cs typeface="David" panose="020E0502060401010101" pitchFamily="34" charset="-79"/>
              </a:rPr>
              <a:t>חי על חשבון</a:t>
            </a:r>
            <a:r>
              <a:rPr lang="he-IL" sz="2800" dirty="0">
                <a:latin typeface="David" panose="020E0502060401010101" pitchFamily="34" charset="-79"/>
                <a:cs typeface="David" panose="020E0502060401010101" pitchFamily="34" charset="-79"/>
              </a:rPr>
              <a:t>" יצור חי אחר ומזיק לו. </a:t>
            </a: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 קשר בין יצורים חיים כאשר שני יצורים או יותר מנסים להשיג מרכיב סביבה שנמצא במחסור.</a:t>
            </a: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דבורה - פרפר, נחש - לטאה, </a:t>
            </a:r>
            <a:r>
              <a:rPr lang="en-US" sz="2800" dirty="0">
                <a:latin typeface="David" panose="020E0502060401010101" pitchFamily="34" charset="-79"/>
                <a:cs typeface="David" panose="020E0502060401010101" pitchFamily="34" charset="-79"/>
              </a:rPr>
              <a:t> </a:t>
            </a:r>
            <a:r>
              <a:rPr lang="he-IL" sz="2800" dirty="0">
                <a:latin typeface="David" panose="020E0502060401010101" pitchFamily="34" charset="-79"/>
                <a:cs typeface="David" panose="020E0502060401010101" pitchFamily="34" charset="-79"/>
              </a:rPr>
              <a:t>הרנוג השיטים - שיטה,  מיינה - דרור</a:t>
            </a:r>
          </a:p>
          <a:p>
            <a:endParaRPr lang="he-IL" sz="2800" dirty="0">
              <a:latin typeface="David" panose="020E0502060401010101" pitchFamily="34" charset="-79"/>
              <a:cs typeface="David" panose="020E0502060401010101" pitchFamily="34" charset="-79"/>
            </a:endParaRPr>
          </a:p>
          <a:p>
            <a:endParaRPr lang="he-IL" sz="4000" dirty="0">
              <a:latin typeface="David" panose="020E0502060401010101" pitchFamily="34" charset="-79"/>
              <a:cs typeface="David" panose="020E0502060401010101" pitchFamily="34" charset="-79"/>
            </a:endParaRPr>
          </a:p>
        </p:txBody>
      </p:sp>
      <p:pic>
        <p:nvPicPr>
          <p:cNvPr id="6" name="Picture 5">
            <a:extLst>
              <a:ext uri="{FF2B5EF4-FFF2-40B4-BE49-F238E27FC236}">
                <a16:creationId xmlns:a16="http://schemas.microsoft.com/office/drawing/2014/main" id="{1CB6E96A-42A7-6683-7A15-08C3C80ADB45}"/>
              </a:ext>
            </a:extLst>
          </p:cNvPr>
          <p:cNvPicPr>
            <a:picLocks noChangeAspect="1"/>
          </p:cNvPicPr>
          <p:nvPr/>
        </p:nvPicPr>
        <p:blipFill>
          <a:blip r:embed="rId5"/>
          <a:stretch>
            <a:fillRect/>
          </a:stretch>
        </p:blipFill>
        <p:spPr>
          <a:xfrm>
            <a:off x="1550070" y="354936"/>
            <a:ext cx="2260675" cy="1764386"/>
          </a:xfrm>
          <a:prstGeom prst="rect">
            <a:avLst/>
          </a:prstGeom>
        </p:spPr>
      </p:pic>
    </p:spTree>
    <p:extLst>
      <p:ext uri="{BB962C8B-B14F-4D97-AF65-F5344CB8AC3E}">
        <p14:creationId xmlns:p14="http://schemas.microsoft.com/office/powerpoint/2010/main" val="1681792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47F9-8C4D-C922-2086-A69C452DB05C}"/>
              </a:ext>
            </a:extLst>
          </p:cNvPr>
          <p:cNvSpPr>
            <a:spLocks noGrp="1"/>
          </p:cNvSpPr>
          <p:nvPr>
            <p:ph type="title"/>
          </p:nvPr>
        </p:nvSpPr>
        <p:spPr>
          <a:xfrm>
            <a:off x="326136" y="365125"/>
            <a:ext cx="10515600" cy="1325563"/>
          </a:xfrm>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אל מילון המושגים בספר</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02FBDBE5-3076-E3AA-63A3-CE9CF92804F3}"/>
              </a:ext>
            </a:extLst>
          </p:cNvPr>
          <p:cNvSpPr>
            <a:spLocks noGrp="1"/>
          </p:cNvSpPr>
          <p:nvPr>
            <p:ph idx="1"/>
          </p:nvPr>
        </p:nvSpPr>
        <p:spPr>
          <a:xfrm>
            <a:off x="838200" y="1690688"/>
            <a:ext cx="10515600" cy="4486275"/>
          </a:xfrm>
        </p:spPr>
        <p:txBody>
          <a:bodyPr>
            <a:normAutofit lnSpcReduction="10000"/>
          </a:bodyPr>
          <a:lstStyle/>
          <a:p>
            <a:pPr marL="0" indent="0">
              <a:buNone/>
            </a:pPr>
            <a:r>
              <a:rPr lang="he-IL" dirty="0">
                <a:latin typeface="David" panose="020E0502060401010101" pitchFamily="34" charset="-79"/>
                <a:cs typeface="David" panose="020E0502060401010101" pitchFamily="34" charset="-79"/>
              </a:rPr>
              <a:t>גשו למילון המושגים שנמצא בסוף הספר והכינו</a:t>
            </a:r>
          </a:p>
          <a:p>
            <a:pPr marL="0" indent="0">
              <a:buNone/>
            </a:pPr>
            <a:r>
              <a:rPr lang="he-IL" dirty="0">
                <a:latin typeface="David" panose="020E0502060401010101" pitchFamily="34" charset="-79"/>
                <a:cs typeface="David" panose="020E0502060401010101" pitchFamily="34" charset="-79"/>
              </a:rPr>
              <a:t>שעשועונים על מושגים.</a:t>
            </a:r>
          </a:p>
          <a:p>
            <a:pPr marL="0" indent="0">
              <a:buNone/>
            </a:pPr>
            <a:r>
              <a:rPr lang="he-IL" b="1" dirty="0">
                <a:latin typeface="David" panose="020E0502060401010101" pitchFamily="34" charset="-79"/>
                <a:cs typeface="David" panose="020E0502060401010101" pitchFamily="34" charset="-79"/>
              </a:rPr>
              <a:t>דוגמאות</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חידונים על המושגים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תפזורת 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בינגו 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בלבלו אותיות של מושגים - מי המושג שאת סדר האותיות שלו בלבלו.</a:t>
            </a:r>
            <a:endParaRPr lang="en-US" b="1" dirty="0">
              <a:latin typeface="David" panose="020E0502060401010101" pitchFamily="34" charset="-79"/>
              <a:cs typeface="David" panose="020E0502060401010101" pitchFamily="34" charset="-79"/>
            </a:endParaRP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משחק </a:t>
            </a:r>
            <a:r>
              <a:rPr lang="he-IL" b="1" dirty="0" err="1">
                <a:latin typeface="David" panose="020E0502060401010101" pitchFamily="34" charset="-79"/>
                <a:cs typeface="David" panose="020E0502060401010101" pitchFamily="34" charset="-79"/>
              </a:rPr>
              <a:t>קהוט</a:t>
            </a:r>
            <a:endParaRPr lang="he-IL" b="1" dirty="0">
              <a:latin typeface="David" panose="020E0502060401010101" pitchFamily="34" charset="-79"/>
              <a:cs typeface="David" panose="020E0502060401010101" pitchFamily="34" charset="-79"/>
            </a:endParaRP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העלו רעיונות משלכם</a:t>
            </a:r>
          </a:p>
        </p:txBody>
      </p:sp>
      <p:pic>
        <p:nvPicPr>
          <p:cNvPr id="5" name="Picture 4">
            <a:extLst>
              <a:ext uri="{FF2B5EF4-FFF2-40B4-BE49-F238E27FC236}">
                <a16:creationId xmlns:a16="http://schemas.microsoft.com/office/drawing/2014/main" id="{2F626D8C-7719-99E7-255A-AF3025BCAF90}"/>
              </a:ext>
            </a:extLst>
          </p:cNvPr>
          <p:cNvPicPr>
            <a:picLocks noChangeAspect="1"/>
          </p:cNvPicPr>
          <p:nvPr/>
        </p:nvPicPr>
        <p:blipFill>
          <a:blip r:embed="rId2"/>
          <a:stretch>
            <a:fillRect/>
          </a:stretch>
        </p:blipFill>
        <p:spPr>
          <a:xfrm>
            <a:off x="739329" y="733465"/>
            <a:ext cx="4148357" cy="3017282"/>
          </a:xfrm>
          <a:prstGeom prst="rect">
            <a:avLst/>
          </a:prstGeom>
        </p:spPr>
      </p:pic>
      <p:pic>
        <p:nvPicPr>
          <p:cNvPr id="4" name="Picture 2">
            <a:extLst>
              <a:ext uri="{FF2B5EF4-FFF2-40B4-BE49-F238E27FC236}">
                <a16:creationId xmlns:a16="http://schemas.microsoft.com/office/drawing/2014/main" id="{38ECA1B8-913B-42C9-DE15-83F8084B16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6" name="Picture 4">
            <a:extLst>
              <a:ext uri="{FF2B5EF4-FFF2-40B4-BE49-F238E27FC236}">
                <a16:creationId xmlns:a16="http://schemas.microsoft.com/office/drawing/2014/main" id="{27DF358D-824D-765E-90AE-713D08DE70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372893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608BD-824F-9D48-94AA-48A87EE0656C}"/>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54043A83-3616-FEF2-DB9C-B6A32593BFC5}"/>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6387198F-D573-C0D4-91FC-BCAA7B80C4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62A9808A-4D07-BF6C-88E1-BA27105074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3" name="תיבת טקסט 2">
            <a:extLst>
              <a:ext uri="{FF2B5EF4-FFF2-40B4-BE49-F238E27FC236}">
                <a16:creationId xmlns:a16="http://schemas.microsoft.com/office/drawing/2014/main" id="{4A418AF0-83A1-2E43-89C9-13B5D09A8077}"/>
              </a:ext>
            </a:extLst>
          </p:cNvPr>
          <p:cNvSpPr txBox="1"/>
          <p:nvPr/>
        </p:nvSpPr>
        <p:spPr>
          <a:xfrm>
            <a:off x="4084320" y="9259"/>
            <a:ext cx="3175601" cy="523220"/>
          </a:xfrm>
          <a:prstGeom prst="rect">
            <a:avLst/>
          </a:prstGeom>
          <a:noFill/>
        </p:spPr>
        <p:txBody>
          <a:bodyPr wrap="square" rtlCol="1">
            <a:spAutoFit/>
          </a:bodyPr>
          <a:lstStyle/>
          <a:p>
            <a:r>
              <a:rPr lang="he-IL" sz="2800" b="1" dirty="0">
                <a:solidFill>
                  <a:srgbClr val="FF0000"/>
                </a:solidFill>
                <a:latin typeface="David" panose="020E0502060401010101" pitchFamily="34" charset="-79"/>
                <a:cs typeface="David" panose="020E0502060401010101" pitchFamily="34" charset="-79"/>
              </a:rPr>
              <a:t>תוכן עניינים-המשך</a:t>
            </a:r>
          </a:p>
        </p:txBody>
      </p:sp>
      <p:graphicFrame>
        <p:nvGraphicFramePr>
          <p:cNvPr id="6" name="טבלה 5">
            <a:extLst>
              <a:ext uri="{FF2B5EF4-FFF2-40B4-BE49-F238E27FC236}">
                <a16:creationId xmlns:a16="http://schemas.microsoft.com/office/drawing/2014/main" id="{1245244D-FA23-3022-CB83-B2A152A11EFD}"/>
              </a:ext>
            </a:extLst>
          </p:cNvPr>
          <p:cNvGraphicFramePr>
            <a:graphicFrameLocks noGrp="1"/>
          </p:cNvGraphicFramePr>
          <p:nvPr>
            <p:extLst>
              <p:ext uri="{D42A27DB-BD31-4B8C-83A1-F6EECF244321}">
                <p14:modId xmlns:p14="http://schemas.microsoft.com/office/powerpoint/2010/main" val="1678838511"/>
              </p:ext>
            </p:extLst>
          </p:nvPr>
        </p:nvGraphicFramePr>
        <p:xfrm>
          <a:off x="1980431" y="518160"/>
          <a:ext cx="8231138" cy="6339840"/>
        </p:xfrm>
        <a:graphic>
          <a:graphicData uri="http://schemas.openxmlformats.org/drawingml/2006/table">
            <a:tbl>
              <a:tblPr rtl="1" firstRow="1" bandRow="1">
                <a:tableStyleId>{5C22544A-7EE6-4342-B048-85BDC9FD1C3A}</a:tableStyleId>
              </a:tblPr>
              <a:tblGrid>
                <a:gridCol w="5014977">
                  <a:extLst>
                    <a:ext uri="{9D8B030D-6E8A-4147-A177-3AD203B41FA5}">
                      <a16:colId xmlns:a16="http://schemas.microsoft.com/office/drawing/2014/main" val="383263434"/>
                    </a:ext>
                  </a:extLst>
                </a:gridCol>
                <a:gridCol w="3216161">
                  <a:extLst>
                    <a:ext uri="{9D8B030D-6E8A-4147-A177-3AD203B41FA5}">
                      <a16:colId xmlns:a16="http://schemas.microsoft.com/office/drawing/2014/main" val="3986125944"/>
                    </a:ext>
                  </a:extLst>
                </a:gridCol>
              </a:tblGrid>
              <a:tr h="249595">
                <a:tc>
                  <a:txBody>
                    <a:bodyPr/>
                    <a:lstStyle/>
                    <a:p>
                      <a:pPr algn="ctr" rtl="1"/>
                      <a:r>
                        <a:rPr lang="he-IL" sz="2000" dirty="0">
                          <a:latin typeface="David" panose="020E0502060401010101" pitchFamily="34" charset="-79"/>
                          <a:cs typeface="David" panose="020E0502060401010101" pitchFamily="34" charset="-79"/>
                        </a:rPr>
                        <a:t>נושא</a:t>
                      </a:r>
                    </a:p>
                  </a:txBody>
                  <a:tcPr/>
                </a:tc>
                <a:tc>
                  <a:txBody>
                    <a:bodyPr/>
                    <a:lstStyle/>
                    <a:p>
                      <a:pPr algn="ctr" rtl="1"/>
                      <a:r>
                        <a:rPr lang="he-IL" sz="2000" dirty="0">
                          <a:latin typeface="David" panose="020E0502060401010101" pitchFamily="34" charset="-79"/>
                          <a:cs typeface="David" panose="020E0502060401010101" pitchFamily="34" charset="-79"/>
                        </a:rPr>
                        <a:t>מספר שקופית</a:t>
                      </a:r>
                    </a:p>
                  </a:txBody>
                  <a:tcPr/>
                </a:tc>
                <a:extLst>
                  <a:ext uri="{0D108BD9-81ED-4DB2-BD59-A6C34878D82A}">
                    <a16:rowId xmlns:a16="http://schemas.microsoft.com/office/drawing/2014/main" val="1229628995"/>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תכונות האור- המשך</a:t>
                      </a:r>
                    </a:p>
                  </a:txBody>
                  <a:tcPr/>
                </a:tc>
                <a:tc>
                  <a:txBody>
                    <a:bodyPr/>
                    <a:lstStyle/>
                    <a:p>
                      <a:pPr algn="ctr" rtl="1"/>
                      <a:r>
                        <a:rPr lang="he-IL" sz="2400" b="0" dirty="0">
                          <a:latin typeface="David" panose="020E0502060401010101" pitchFamily="34" charset="-79"/>
                          <a:cs typeface="David" panose="020E0502060401010101" pitchFamily="34" charset="-79"/>
                        </a:rPr>
                        <a:t>16</a:t>
                      </a:r>
                    </a:p>
                  </a:txBody>
                  <a:tcPr/>
                </a:tc>
                <a:extLst>
                  <a:ext uri="{0D108BD9-81ED-4DB2-BD59-A6C34878D82A}">
                    <a16:rowId xmlns:a16="http://schemas.microsoft.com/office/drawing/2014/main" val="101527607"/>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אור וראייה</a:t>
                      </a:r>
                    </a:p>
                  </a:txBody>
                  <a:tcPr/>
                </a:tc>
                <a:tc>
                  <a:txBody>
                    <a:bodyPr/>
                    <a:lstStyle/>
                    <a:p>
                      <a:pPr algn="ctr" rtl="1"/>
                      <a:r>
                        <a:rPr lang="he-IL" sz="2400" b="0" dirty="0">
                          <a:latin typeface="David" panose="020E0502060401010101" pitchFamily="34" charset="-79"/>
                          <a:cs typeface="David" panose="020E0502060401010101" pitchFamily="34" charset="-79"/>
                        </a:rPr>
                        <a:t>17</a:t>
                      </a:r>
                    </a:p>
                  </a:txBody>
                  <a:tcPr/>
                </a:tc>
                <a:extLst>
                  <a:ext uri="{0D108BD9-81ED-4DB2-BD59-A6C34878D82A}">
                    <a16:rowId xmlns:a16="http://schemas.microsoft.com/office/drawing/2014/main" val="606065114"/>
                  </a:ext>
                </a:extLst>
              </a:tr>
              <a:tr h="249595">
                <a:tc>
                  <a:txBody>
                    <a:bodyPr/>
                    <a:lstStyle/>
                    <a:p>
                      <a:pPr rtl="1"/>
                      <a:r>
                        <a:rPr lang="he-IL" sz="2400" b="0" dirty="0">
                          <a:latin typeface="David" panose="020E0502060401010101" pitchFamily="34" charset="-79"/>
                          <a:cs typeface="David" panose="020E0502060401010101" pitchFamily="34" charset="-79"/>
                        </a:rPr>
                        <a:t>מבנה איבר הראייה (חיצוני)</a:t>
                      </a:r>
                    </a:p>
                  </a:txBody>
                  <a:tcPr/>
                </a:tc>
                <a:tc>
                  <a:txBody>
                    <a:bodyPr/>
                    <a:lstStyle/>
                    <a:p>
                      <a:pPr algn="ctr" rtl="1"/>
                      <a:r>
                        <a:rPr lang="he-IL" sz="2400" b="0" dirty="0">
                          <a:latin typeface="David" panose="020E0502060401010101" pitchFamily="34" charset="-79"/>
                          <a:cs typeface="David" panose="020E0502060401010101" pitchFamily="34" charset="-79"/>
                        </a:rPr>
                        <a:t>18</a:t>
                      </a:r>
                    </a:p>
                  </a:txBody>
                  <a:tcPr/>
                </a:tc>
                <a:extLst>
                  <a:ext uri="{0D108BD9-81ED-4DB2-BD59-A6C34878D82A}">
                    <a16:rowId xmlns:a16="http://schemas.microsoft.com/office/drawing/2014/main" val="3261864843"/>
                  </a:ext>
                </a:extLst>
              </a:tr>
              <a:tr h="249595">
                <a:tc>
                  <a:txBody>
                    <a:bodyPr/>
                    <a:lstStyle/>
                    <a:p>
                      <a:pPr rtl="1"/>
                      <a:r>
                        <a:rPr lang="he-IL" sz="2400" b="0" dirty="0">
                          <a:latin typeface="David" panose="020E0502060401010101" pitchFamily="34" charset="-79"/>
                          <a:cs typeface="David" panose="020E0502060401010101" pitchFamily="34" charset="-79"/>
                        </a:rPr>
                        <a:t>מבנה איבר הראייה (פנימי)</a:t>
                      </a:r>
                    </a:p>
                  </a:txBody>
                  <a:tcPr/>
                </a:tc>
                <a:tc>
                  <a:txBody>
                    <a:bodyPr/>
                    <a:lstStyle/>
                    <a:p>
                      <a:pPr algn="ctr" rtl="1"/>
                      <a:r>
                        <a:rPr lang="he-IL" sz="2400" b="0" dirty="0">
                          <a:latin typeface="David" panose="020E0502060401010101" pitchFamily="34" charset="-79"/>
                          <a:cs typeface="David" panose="020E0502060401010101" pitchFamily="34" charset="-79"/>
                        </a:rPr>
                        <a:t>19</a:t>
                      </a:r>
                    </a:p>
                  </a:txBody>
                  <a:tcPr/>
                </a:tc>
                <a:extLst>
                  <a:ext uri="{0D108BD9-81ED-4DB2-BD59-A6C34878D82A}">
                    <a16:rowId xmlns:a16="http://schemas.microsoft.com/office/drawing/2014/main" val="575513921"/>
                  </a:ext>
                </a:extLst>
              </a:tr>
              <a:tr h="249595">
                <a:tc>
                  <a:txBody>
                    <a:bodyPr/>
                    <a:lstStyle/>
                    <a:p>
                      <a:pPr rtl="1"/>
                      <a:r>
                        <a:rPr lang="he-IL" sz="2400" b="0" dirty="0">
                          <a:latin typeface="David" panose="020E0502060401010101" pitchFamily="34" charset="-79"/>
                          <a:cs typeface="David" panose="020E0502060401010101" pitchFamily="34" charset="-79"/>
                        </a:rPr>
                        <a:t>שימושים בבליעת אור</a:t>
                      </a:r>
                    </a:p>
                  </a:txBody>
                  <a:tcPr/>
                </a:tc>
                <a:tc>
                  <a:txBody>
                    <a:bodyPr/>
                    <a:lstStyle/>
                    <a:p>
                      <a:pPr algn="ctr" rtl="1"/>
                      <a:r>
                        <a:rPr lang="he-IL" sz="2400" b="0" dirty="0">
                          <a:latin typeface="David" panose="020E0502060401010101" pitchFamily="34" charset="-79"/>
                          <a:cs typeface="David" panose="020E0502060401010101" pitchFamily="34" charset="-79"/>
                        </a:rPr>
                        <a:t>20</a:t>
                      </a:r>
                    </a:p>
                  </a:txBody>
                  <a:tcPr/>
                </a:tc>
                <a:extLst>
                  <a:ext uri="{0D108BD9-81ED-4DB2-BD59-A6C34878D82A}">
                    <a16:rowId xmlns:a16="http://schemas.microsoft.com/office/drawing/2014/main" val="3893368140"/>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איבר השמיעה</a:t>
                      </a:r>
                    </a:p>
                  </a:txBody>
                  <a:tcPr/>
                </a:tc>
                <a:tc>
                  <a:txBody>
                    <a:bodyPr/>
                    <a:lstStyle/>
                    <a:p>
                      <a:pPr algn="ctr" rtl="1"/>
                      <a:r>
                        <a:rPr lang="he-IL" sz="2400" b="0" dirty="0">
                          <a:latin typeface="David" panose="020E0502060401010101" pitchFamily="34" charset="-79"/>
                          <a:cs typeface="David" panose="020E0502060401010101" pitchFamily="34" charset="-79"/>
                        </a:rPr>
                        <a:t>21</a:t>
                      </a:r>
                    </a:p>
                  </a:txBody>
                  <a:tcPr/>
                </a:tc>
                <a:extLst>
                  <a:ext uri="{0D108BD9-81ED-4DB2-BD59-A6C34878D82A}">
                    <a16:rowId xmlns:a16="http://schemas.microsoft.com/office/drawing/2014/main" val="1538840643"/>
                  </a:ext>
                </a:extLst>
              </a:tr>
              <a:tr h="249595">
                <a:tc>
                  <a:txBody>
                    <a:bodyPr/>
                    <a:lstStyle/>
                    <a:p>
                      <a:pPr rtl="1"/>
                      <a:r>
                        <a:rPr lang="he-IL" sz="2400" b="0" dirty="0">
                          <a:latin typeface="David" panose="020E0502060401010101" pitchFamily="34" charset="-79"/>
                          <a:cs typeface="David" panose="020E0502060401010101" pitchFamily="34" charset="-79"/>
                        </a:rPr>
                        <a:t>מערכת הדם: הלב</a:t>
                      </a:r>
                    </a:p>
                  </a:txBody>
                  <a:tcPr/>
                </a:tc>
                <a:tc>
                  <a:txBody>
                    <a:bodyPr/>
                    <a:lstStyle/>
                    <a:p>
                      <a:pPr algn="ctr" rtl="1"/>
                      <a:r>
                        <a:rPr lang="he-IL" sz="2400" b="0" dirty="0">
                          <a:latin typeface="David" panose="020E0502060401010101" pitchFamily="34" charset="-79"/>
                          <a:cs typeface="David" panose="020E0502060401010101" pitchFamily="34" charset="-79"/>
                        </a:rPr>
                        <a:t>22</a:t>
                      </a:r>
                    </a:p>
                  </a:txBody>
                  <a:tcPr/>
                </a:tc>
                <a:extLst>
                  <a:ext uri="{0D108BD9-81ED-4DB2-BD59-A6C34878D82A}">
                    <a16:rowId xmlns:a16="http://schemas.microsoft.com/office/drawing/2014/main" val="2931483917"/>
                  </a:ext>
                </a:extLst>
              </a:tr>
              <a:tr h="249595">
                <a:tc>
                  <a:txBody>
                    <a:bodyPr/>
                    <a:lstStyle/>
                    <a:p>
                      <a:pPr rtl="1"/>
                      <a:r>
                        <a:rPr lang="he-IL" sz="2400" b="0" dirty="0">
                          <a:latin typeface="David" panose="020E0502060401010101" pitchFamily="34" charset="-79"/>
                          <a:cs typeface="David" panose="020E0502060401010101" pitchFamily="34" charset="-79"/>
                        </a:rPr>
                        <a:t>מערכת הדם: כלי הדם</a:t>
                      </a:r>
                    </a:p>
                  </a:txBody>
                  <a:tcPr/>
                </a:tc>
                <a:tc>
                  <a:txBody>
                    <a:bodyPr/>
                    <a:lstStyle/>
                    <a:p>
                      <a:pPr algn="ctr" rtl="1"/>
                      <a:r>
                        <a:rPr lang="he-IL" sz="2400" b="0" dirty="0">
                          <a:latin typeface="David" panose="020E0502060401010101" pitchFamily="34" charset="-79"/>
                          <a:cs typeface="David" panose="020E0502060401010101" pitchFamily="34" charset="-79"/>
                        </a:rPr>
                        <a:t>23</a:t>
                      </a:r>
                    </a:p>
                  </a:txBody>
                  <a:tcPr/>
                </a:tc>
                <a:extLst>
                  <a:ext uri="{0D108BD9-81ED-4DB2-BD59-A6C34878D82A}">
                    <a16:rowId xmlns:a16="http://schemas.microsoft.com/office/drawing/2014/main" val="2966497026"/>
                  </a:ext>
                </a:extLst>
              </a:tr>
              <a:tr h="249595">
                <a:tc>
                  <a:txBody>
                    <a:bodyPr/>
                    <a:lstStyle/>
                    <a:p>
                      <a:pPr rtl="1"/>
                      <a:r>
                        <a:rPr lang="he-IL" sz="2400" b="0" dirty="0">
                          <a:latin typeface="David" panose="020E0502060401010101" pitchFamily="34" charset="-79"/>
                          <a:cs typeface="David" panose="020E0502060401010101" pitchFamily="34" charset="-79"/>
                        </a:rPr>
                        <a:t>הרכב הדם</a:t>
                      </a:r>
                    </a:p>
                  </a:txBody>
                  <a:tcPr/>
                </a:tc>
                <a:tc>
                  <a:txBody>
                    <a:bodyPr/>
                    <a:lstStyle/>
                    <a:p>
                      <a:pPr algn="ctr" rtl="1"/>
                      <a:r>
                        <a:rPr lang="he-IL" sz="2400" b="0" dirty="0">
                          <a:latin typeface="David" panose="020E0502060401010101" pitchFamily="34" charset="-79"/>
                          <a:cs typeface="David" panose="020E0502060401010101" pitchFamily="34" charset="-79"/>
                        </a:rPr>
                        <a:t>24</a:t>
                      </a:r>
                    </a:p>
                  </a:txBody>
                  <a:tcPr/>
                </a:tc>
                <a:extLst>
                  <a:ext uri="{0D108BD9-81ED-4DB2-BD59-A6C34878D82A}">
                    <a16:rowId xmlns:a16="http://schemas.microsoft.com/office/drawing/2014/main" val="363354841"/>
                  </a:ext>
                </a:extLst>
              </a:tr>
              <a:tr h="249595">
                <a:tc>
                  <a:txBody>
                    <a:bodyPr/>
                    <a:lstStyle/>
                    <a:p>
                      <a:pPr rtl="1"/>
                      <a:r>
                        <a:rPr lang="he-IL" sz="2400" b="0" dirty="0">
                          <a:latin typeface="David" panose="020E0502060401010101" pitchFamily="34" charset="-79"/>
                          <a:cs typeface="David" panose="020E0502060401010101" pitchFamily="34" charset="-79"/>
                        </a:rPr>
                        <a:t>מרכיבי שרשרת המזון</a:t>
                      </a:r>
                    </a:p>
                  </a:txBody>
                  <a:tcPr/>
                </a:tc>
                <a:tc>
                  <a:txBody>
                    <a:bodyPr/>
                    <a:lstStyle/>
                    <a:p>
                      <a:pPr algn="ctr" rtl="1"/>
                      <a:r>
                        <a:rPr lang="he-IL" sz="2400" b="0" dirty="0">
                          <a:latin typeface="David" panose="020E0502060401010101" pitchFamily="34" charset="-79"/>
                          <a:cs typeface="David" panose="020E0502060401010101" pitchFamily="34" charset="-79"/>
                        </a:rPr>
                        <a:t>25</a:t>
                      </a:r>
                    </a:p>
                  </a:txBody>
                  <a:tcPr/>
                </a:tc>
                <a:extLst>
                  <a:ext uri="{0D108BD9-81ED-4DB2-BD59-A6C34878D82A}">
                    <a16:rowId xmlns:a16="http://schemas.microsoft.com/office/drawing/2014/main" val="3457882225"/>
                  </a:ext>
                </a:extLst>
              </a:tr>
              <a:tr h="249595">
                <a:tc>
                  <a:txBody>
                    <a:bodyPr/>
                    <a:lstStyle/>
                    <a:p>
                      <a:pPr rtl="1"/>
                      <a:r>
                        <a:rPr lang="he-IL" sz="2400" b="0" dirty="0">
                          <a:latin typeface="David" panose="020E0502060401010101" pitchFamily="34" charset="-79"/>
                          <a:cs typeface="David" panose="020E0502060401010101" pitchFamily="34" charset="-79"/>
                        </a:rPr>
                        <a:t>מארג מזון: נכון/ לא נכון</a:t>
                      </a:r>
                    </a:p>
                  </a:txBody>
                  <a:tcPr/>
                </a:tc>
                <a:tc>
                  <a:txBody>
                    <a:bodyPr/>
                    <a:lstStyle/>
                    <a:p>
                      <a:pPr algn="ctr" rtl="1"/>
                      <a:r>
                        <a:rPr lang="he-IL" sz="2400" b="0" dirty="0">
                          <a:latin typeface="David" panose="020E0502060401010101" pitchFamily="34" charset="-79"/>
                          <a:cs typeface="David" panose="020E0502060401010101" pitchFamily="34" charset="-79"/>
                        </a:rPr>
                        <a:t>26</a:t>
                      </a:r>
                    </a:p>
                  </a:txBody>
                  <a:tcPr/>
                </a:tc>
                <a:extLst>
                  <a:ext uri="{0D108BD9-81ED-4DB2-BD59-A6C34878D82A}">
                    <a16:rowId xmlns:a16="http://schemas.microsoft.com/office/drawing/2014/main" val="1879228868"/>
                  </a:ext>
                </a:extLst>
              </a:tr>
              <a:tr h="249595">
                <a:tc>
                  <a:txBody>
                    <a:bodyPr/>
                    <a:lstStyle/>
                    <a:p>
                      <a:pPr rtl="1"/>
                      <a:r>
                        <a:rPr kumimoji="0" lang="he-IL" sz="2400" b="0" i="0" u="none" strike="noStrike" kern="1200" cap="none" spc="0" normalizeH="0" baseline="0" noProof="0" dirty="0">
                          <a:ln>
                            <a:noFill/>
                          </a:ln>
                          <a:solidFill>
                            <a:schemeClr val="tx1"/>
                          </a:solidFill>
                          <a:effectLst/>
                          <a:uLnTx/>
                          <a:uFillTx/>
                          <a:latin typeface="David" panose="020E0502060401010101" pitchFamily="34" charset="-79"/>
                          <a:ea typeface="+mj-ea"/>
                          <a:cs typeface="David" panose="020E0502060401010101" pitchFamily="34" charset="-79"/>
                        </a:rPr>
                        <a:t>איזה סוג קשר גומלין אני?</a:t>
                      </a:r>
                      <a:endParaRPr lang="he-IL" sz="2400" b="0" dirty="0">
                        <a:solidFill>
                          <a:schemeClr val="tx1"/>
                        </a:solidFill>
                        <a:latin typeface="David" panose="020E0502060401010101" pitchFamily="34" charset="-79"/>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27</a:t>
                      </a:r>
                    </a:p>
                  </a:txBody>
                  <a:tcPr/>
                </a:tc>
                <a:extLst>
                  <a:ext uri="{0D108BD9-81ED-4DB2-BD59-A6C34878D82A}">
                    <a16:rowId xmlns:a16="http://schemas.microsoft.com/office/drawing/2014/main" val="924332915"/>
                  </a:ext>
                </a:extLst>
              </a:tr>
              <a:tr h="249595">
                <a:tc>
                  <a:txBody>
                    <a:bodyPr/>
                    <a:lstStyle/>
                    <a:p>
                      <a:pPr rtl="1"/>
                      <a:r>
                        <a:rPr lang="he-IL" sz="2400" b="0" dirty="0">
                          <a:solidFill>
                            <a:schemeClr val="tx1"/>
                          </a:solidFill>
                          <a:latin typeface="David" panose="020E0502060401010101" pitchFamily="34" charset="-79"/>
                          <a:cs typeface="David" panose="020E0502060401010101" pitchFamily="34" charset="-79"/>
                        </a:rPr>
                        <a:t>אל מילון המושגים בספר</a:t>
                      </a:r>
                    </a:p>
                  </a:txBody>
                  <a:tcPr/>
                </a:tc>
                <a:tc>
                  <a:txBody>
                    <a:bodyPr/>
                    <a:lstStyle/>
                    <a:p>
                      <a:pPr algn="ctr" rtl="1"/>
                      <a:r>
                        <a:rPr lang="he-IL" sz="2400" b="0" dirty="0">
                          <a:latin typeface="David" panose="020E0502060401010101" pitchFamily="34" charset="-79"/>
                          <a:cs typeface="David" panose="020E0502060401010101" pitchFamily="34" charset="-79"/>
                        </a:rPr>
                        <a:t>28</a:t>
                      </a:r>
                    </a:p>
                  </a:txBody>
                  <a:tcPr/>
                </a:tc>
                <a:extLst>
                  <a:ext uri="{0D108BD9-81ED-4DB2-BD59-A6C34878D82A}">
                    <a16:rowId xmlns:a16="http://schemas.microsoft.com/office/drawing/2014/main" val="3626277411"/>
                  </a:ext>
                </a:extLst>
              </a:tr>
            </a:tbl>
          </a:graphicData>
        </a:graphic>
      </p:graphicFrame>
    </p:spTree>
    <p:extLst>
      <p:ext uri="{BB962C8B-B14F-4D97-AF65-F5344CB8AC3E}">
        <p14:creationId xmlns:p14="http://schemas.microsoft.com/office/powerpoint/2010/main" val="2427210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2F22-03BD-6FCF-F17F-C73B0287BC31}"/>
              </a:ext>
            </a:extLst>
          </p:cNvPr>
          <p:cNvSpPr>
            <a:spLocks noGrp="1"/>
          </p:cNvSpPr>
          <p:nvPr>
            <p:ph type="title"/>
          </p:nvPr>
        </p:nvSpPr>
        <p:spPr>
          <a:xfrm>
            <a:off x="6778752" y="133477"/>
            <a:ext cx="1295400" cy="707771"/>
          </a:xfrm>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הנחיות</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8CD1BEE7-3F9F-1803-E829-154FCFD9C0EF}"/>
              </a:ext>
            </a:extLst>
          </p:cNvPr>
          <p:cNvSpPr>
            <a:spLocks noGrp="1"/>
          </p:cNvSpPr>
          <p:nvPr>
            <p:ph idx="1"/>
          </p:nvPr>
        </p:nvSpPr>
        <p:spPr>
          <a:xfrm>
            <a:off x="724553" y="670560"/>
            <a:ext cx="11181806" cy="5785104"/>
          </a:xfrm>
        </p:spPr>
        <p:txBody>
          <a:bodyPr>
            <a:normAutofit fontScale="25000" lnSpcReduction="20000"/>
          </a:bodyPr>
          <a:lstStyle/>
          <a:p>
            <a:pPr marL="0" indent="0">
              <a:lnSpc>
                <a:spcPct val="120000"/>
              </a:lnSpc>
              <a:buNone/>
            </a:pPr>
            <a:r>
              <a:rPr lang="he-IL" sz="9600" dirty="0">
                <a:latin typeface="David" panose="020E0502060401010101" pitchFamily="34" charset="-79"/>
                <a:cs typeface="David" panose="020E0502060401010101" pitchFamily="34" charset="-79"/>
              </a:rPr>
              <a:t>במצגת זו מופיעים שאלוני ידע (תשובה ברמה של מילה אחת או שתיים) שמתייחסים למושגים מרכזיים בתוכנית הלימודים מדע וטכנולוגיה של </a:t>
            </a:r>
            <a:r>
              <a:rPr lang="he-IL" sz="9600" dirty="0">
                <a:solidFill>
                  <a:srgbClr val="FF0000"/>
                </a:solidFill>
                <a:latin typeface="David" panose="020E0502060401010101" pitchFamily="34" charset="-79"/>
                <a:cs typeface="David" panose="020E0502060401010101" pitchFamily="34" charset="-79"/>
              </a:rPr>
              <a:t>כיתה ו.</a:t>
            </a:r>
          </a:p>
          <a:p>
            <a:pPr marL="0" indent="0">
              <a:lnSpc>
                <a:spcPct val="120000"/>
              </a:lnSpc>
              <a:buNone/>
            </a:pPr>
            <a:r>
              <a:rPr lang="he-IL" sz="9600" dirty="0">
                <a:latin typeface="David" panose="020E0502060401010101" pitchFamily="34" charset="-79"/>
                <a:cs typeface="David" panose="020E0502060401010101" pitchFamily="34" charset="-79"/>
              </a:rPr>
              <a:t>להלן הצעות להפעלה במסגרת למידה מרחוק: </a:t>
            </a: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בוחרים נושא אחד שנלמד. </a:t>
            </a:r>
            <a:endParaRPr lang="he-IL" sz="9600" dirty="0">
              <a:latin typeface="David" panose="020E0502060401010101" pitchFamily="34" charset="-79"/>
              <a:cs typeface="David" panose="020E0502060401010101" pitchFamily="34" charset="-79"/>
            </a:endParaRPr>
          </a:p>
          <a:p>
            <a:pPr marL="0" indent="0">
              <a:lnSpc>
                <a:spcPct val="120000"/>
              </a:lnSpc>
              <a:buNone/>
            </a:pPr>
            <a:r>
              <a:rPr lang="he-IL" sz="9600" b="1" dirty="0">
                <a:latin typeface="David" panose="020E0502060401010101" pitchFamily="34" charset="-79"/>
                <a:cs typeface="David" panose="020E0502060401010101" pitchFamily="34" charset="-79"/>
              </a:rPr>
              <a:t>הצעה 1: </a:t>
            </a:r>
            <a:r>
              <a:rPr lang="he-IL" sz="9600" dirty="0">
                <a:latin typeface="David" panose="020E0502060401010101" pitchFamily="34" charset="-79"/>
                <a:cs typeface="David" panose="020E0502060401010101" pitchFamily="34" charset="-79"/>
              </a:rPr>
              <a:t>מחלקים את התלמידים לקבוצות בחדרי זום. על כל קבוצה להשיב על השאלות. חוזרים למליאה. המורה </a:t>
            </a:r>
            <a:r>
              <a:rPr lang="he-IL" sz="9600" dirty="0" err="1">
                <a:latin typeface="David" panose="020E0502060401010101" pitchFamily="34" charset="-79"/>
                <a:cs typeface="David" panose="020E0502060401010101" pitchFamily="34" charset="-79"/>
              </a:rPr>
              <a:t>משקפ</a:t>
            </a:r>
            <a:r>
              <a:rPr lang="he-IL" sz="9600" dirty="0">
                <a:latin typeface="David" panose="020E0502060401010101" pitchFamily="34" charset="-79"/>
                <a:cs typeface="David" panose="020E0502060401010101" pitchFamily="34" charset="-79"/>
              </a:rPr>
              <a:t>/ת את התשובות. כל קבוצה בודקת את התשובות. עורכים שיח אודות התשובות השגויות.</a:t>
            </a:r>
          </a:p>
          <a:p>
            <a:pPr marL="0" lvl="0" indent="0">
              <a:lnSpc>
                <a:spcPct val="120000"/>
              </a:lnSpc>
              <a:buNone/>
              <a:defRPr/>
            </a:pPr>
            <a:r>
              <a:rPr lang="he-IL" sz="9600" b="1" dirty="0">
                <a:latin typeface="David" panose="020E0502060401010101" pitchFamily="34" charset="-79"/>
                <a:cs typeface="David" panose="020E0502060401010101" pitchFamily="34" charset="-79"/>
              </a:rPr>
              <a:t>הצעה 2</a:t>
            </a:r>
            <a:r>
              <a:rPr lang="he-IL" sz="9600" dirty="0">
                <a:latin typeface="David" panose="020E0502060401010101" pitchFamily="34" charset="-79"/>
                <a:cs typeface="David" panose="020E0502060401010101" pitchFamily="34" charset="-79"/>
              </a:rPr>
              <a:t>: נותנים לתלמידים את התשובות (מופיעות בהערות למורה).</a:t>
            </a:r>
            <a:r>
              <a:rPr lang="he-IL" sz="9600" dirty="0">
                <a:solidFill>
                  <a:prstClr val="black"/>
                </a:solidFill>
                <a:latin typeface="David" panose="020E0502060401010101" pitchFamily="34" charset="-79"/>
                <a:cs typeface="David" panose="020E0502060401010101" pitchFamily="34" charset="-79"/>
              </a:rPr>
              <a:t> מחלקים את התלמידים לקבוצות בזום. על כל קבוצה לנסח שאלות שהתשובות שלהן הם המושגים. חוזרים למליאה. כל קבוצה מציגה ניסוח של שאלה אחת או שתיים, בוחנים יחד עם תלמידי הכיתה את הדיוק המדעי של הניסוח. בסוף מציגים דוגמאות של ניסוח שאלות מהמצגת. </a:t>
            </a:r>
          </a:p>
          <a:p>
            <a:pPr marL="0" marR="0" lvl="0" indent="0" algn="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lang="he-IL" sz="9600" b="1" dirty="0">
                <a:solidFill>
                  <a:prstClr val="black"/>
                </a:solidFill>
                <a:latin typeface="David" panose="020E0502060401010101" pitchFamily="34" charset="-79"/>
                <a:cs typeface="David" panose="020E0502060401010101" pitchFamily="34" charset="-79"/>
              </a:rPr>
              <a:t>הצעה 3: </a:t>
            </a: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מחלקים את התלמידים לקבוצות בזום. על כל קבוצה להשיב על השאלות ולחבר פסקה שמחברת את השאלות והתשובות.  חוזרים למליאה. כל קבוצה מציגה את הפסקה שלה, יחד עם הכיתה בוחנים את הדיוק המדעי  של הפסקה.</a:t>
            </a:r>
          </a:p>
          <a:p>
            <a:pPr marL="0" marR="0" lvl="0" indent="0" algn="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   </a:t>
            </a:r>
          </a:p>
          <a:p>
            <a:pPr marL="0" lvl="0" indent="0">
              <a:lnSpc>
                <a:spcPct val="120000"/>
              </a:lnSpc>
              <a:buNone/>
              <a:defRPr/>
            </a:pPr>
            <a:endParaRPr lang="he-IL" sz="2400" b="1" dirty="0">
              <a:solidFill>
                <a:prstClr val="black"/>
              </a:solidFill>
            </a:endParaRPr>
          </a:p>
          <a:p>
            <a:pPr marL="0" indent="0">
              <a:lnSpc>
                <a:spcPct val="120000"/>
              </a:lnSpc>
              <a:buNone/>
            </a:pPr>
            <a:endParaRPr lang="he-IL" sz="2400" dirty="0"/>
          </a:p>
          <a:p>
            <a:pPr marL="0" indent="0">
              <a:buNone/>
            </a:pPr>
            <a:endParaRPr lang="en-US" sz="2400" dirty="0"/>
          </a:p>
        </p:txBody>
      </p:sp>
      <p:pic>
        <p:nvPicPr>
          <p:cNvPr id="4" name="Picture 2">
            <a:extLst>
              <a:ext uri="{FF2B5EF4-FFF2-40B4-BE49-F238E27FC236}">
                <a16:creationId xmlns:a16="http://schemas.microsoft.com/office/drawing/2014/main" id="{15ABE57F-2417-799F-C5C7-55462226CE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DBB7DE9A-4B09-CD7E-5B54-B19F9D5B83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1352881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CD9B1-5179-C433-9FA1-25716B5FD36E}"/>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5FCB6F90-69D1-D4F4-FE3A-B589B3FD25C4}"/>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49100141-58C1-6954-1424-F5453E37B1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517177F-7A0D-95DD-02BA-D76831428B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A4DA2113-3816-E790-EE2E-85906C66D713}"/>
              </a:ext>
            </a:extLst>
          </p:cNvPr>
          <p:cNvSpPr txBox="1"/>
          <p:nvPr/>
        </p:nvSpPr>
        <p:spPr>
          <a:xfrm>
            <a:off x="2326059" y="1969105"/>
            <a:ext cx="9472896" cy="3270126"/>
          </a:xfrm>
          <a:prstGeom prst="rect">
            <a:avLst/>
          </a:prstGeom>
          <a:noFill/>
        </p:spPr>
        <p:txBody>
          <a:bodyPr wrap="square">
            <a:spAutoFit/>
          </a:bodyPr>
          <a:lstStyle/>
          <a:p>
            <a:pPr marL="514350" indent="-51435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אני סוג אנרגייה שמצוי בחומרים בגופם של יצורים חיים.</a:t>
            </a:r>
          </a:p>
          <a:p>
            <a:pPr marL="514350" indent="-51435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אני סוג אנרגייה שמצוי ברוח נושבת ובמים זורמים.</a:t>
            </a:r>
          </a:p>
          <a:p>
            <a:pPr marL="514350" indent="-51435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אני סוג אנרגייה שמופץ מנורה דולקת ומאיר את הסביבה.</a:t>
            </a:r>
          </a:p>
          <a:p>
            <a:pPr marL="514350" indent="-51435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הודות </a:t>
            </a:r>
            <a:r>
              <a:rPr lang="he-IL" sz="2800" b="0" i="0" u="none" strike="noStrike" baseline="0" dirty="0" err="1">
                <a:solidFill>
                  <a:srgbClr val="000000"/>
                </a:solidFill>
                <a:latin typeface="David" panose="020E0502060401010101" pitchFamily="34" charset="-79"/>
                <a:cs typeface="David" panose="020E0502060401010101" pitchFamily="34" charset="-79"/>
              </a:rPr>
              <a:t>לאנרגייה</a:t>
            </a:r>
            <a:r>
              <a:rPr lang="he-IL" sz="2800" b="0" i="0" u="none" strike="noStrike" baseline="0" dirty="0">
                <a:solidFill>
                  <a:srgbClr val="000000"/>
                </a:solidFill>
                <a:latin typeface="David" panose="020E0502060401010101" pitchFamily="34" charset="-79"/>
                <a:cs typeface="David" panose="020E0502060401010101" pitchFamily="34" charset="-79"/>
              </a:rPr>
              <a:t> הזו מפעילים את רוב המכשירים בבית ומחוץ לבית.</a:t>
            </a:r>
          </a:p>
          <a:p>
            <a:pPr marL="514350" indent="-51435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הודות </a:t>
            </a:r>
            <a:r>
              <a:rPr lang="he-IL" sz="2800" b="0" i="0" u="none" strike="noStrike" baseline="0" dirty="0" err="1">
                <a:solidFill>
                  <a:srgbClr val="000000"/>
                </a:solidFill>
                <a:latin typeface="David" panose="020E0502060401010101" pitchFamily="34" charset="-79"/>
                <a:cs typeface="David" panose="020E0502060401010101" pitchFamily="34" charset="-79"/>
              </a:rPr>
              <a:t>לאנרגייה</a:t>
            </a:r>
            <a:r>
              <a:rPr lang="he-IL" sz="2800" b="0" i="0" u="none" strike="noStrike" baseline="0" dirty="0">
                <a:solidFill>
                  <a:srgbClr val="000000"/>
                </a:solidFill>
                <a:latin typeface="David" panose="020E0502060401010101" pitchFamily="34" charset="-79"/>
                <a:cs typeface="David" panose="020E0502060401010101" pitchFamily="34" charset="-79"/>
              </a:rPr>
              <a:t> זו שומעים מוזיקה ומדברים בטלפון הנייד.</a:t>
            </a:r>
            <a:endParaRPr lang="he-IL" sz="2800" dirty="0">
              <a:latin typeface="David" panose="020E0502060401010101" pitchFamily="34" charset="-79"/>
              <a:cs typeface="David" panose="020E0502060401010101" pitchFamily="34" charset="-79"/>
            </a:endParaRPr>
          </a:p>
        </p:txBody>
      </p:sp>
      <p:sp>
        <p:nvSpPr>
          <p:cNvPr id="9" name="תיבת טקסט 8">
            <a:extLst>
              <a:ext uri="{FF2B5EF4-FFF2-40B4-BE49-F238E27FC236}">
                <a16:creationId xmlns:a16="http://schemas.microsoft.com/office/drawing/2014/main" id="{2DCEE74C-4BA8-905C-D3AF-B9F05B3A43C7}"/>
              </a:ext>
            </a:extLst>
          </p:cNvPr>
          <p:cNvSpPr txBox="1"/>
          <p:nvPr/>
        </p:nvSpPr>
        <p:spPr>
          <a:xfrm>
            <a:off x="1349463" y="1024812"/>
            <a:ext cx="8811210"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סוגי אנרגייה</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תמונה 10">
            <a:extLst>
              <a:ext uri="{FF2B5EF4-FFF2-40B4-BE49-F238E27FC236}">
                <a16:creationId xmlns:a16="http://schemas.microsoft.com/office/drawing/2014/main" id="{533EBB89-C76C-ABEC-5245-90209969D1E8}"/>
              </a:ext>
            </a:extLst>
          </p:cNvPr>
          <p:cNvPicPr>
            <a:picLocks noChangeAspect="1"/>
          </p:cNvPicPr>
          <p:nvPr/>
        </p:nvPicPr>
        <p:blipFill>
          <a:blip r:embed="rId5"/>
          <a:stretch>
            <a:fillRect/>
          </a:stretch>
        </p:blipFill>
        <p:spPr>
          <a:xfrm>
            <a:off x="411332" y="832393"/>
            <a:ext cx="3045682" cy="32146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85747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E9D7A-A031-5D3B-4A96-385E6B22EFC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84C29963-53F6-A2F8-9F95-F194E6A9EE9B}"/>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3F4C6522-F3B9-26B2-EA5F-F87CB8B616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3B07EBE3-7E90-1B4F-F7BA-8847F50E36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791D15FD-5B67-2D27-2856-FFBCBDE90DC7}"/>
              </a:ext>
            </a:extLst>
          </p:cNvPr>
          <p:cNvSpPr txBox="1"/>
          <p:nvPr/>
        </p:nvSpPr>
        <p:spPr>
          <a:xfrm>
            <a:off x="4365172" y="1919136"/>
            <a:ext cx="7720374" cy="3064557"/>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אני מקור אנרגייה מתכלה. משתמשים בי לחימום מזון</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AutoNum type="arabicPeriod" startAt="2"/>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אני מקור אנרגייה מתכלה במצב צבירה גז. </a:t>
            </a:r>
          </a:p>
          <a:p>
            <a:pPr algn="r" rtl="1">
              <a:lnSpc>
                <a:spcPct val="115000"/>
              </a:lnSpc>
              <a:spcAft>
                <a:spcPts val="1000"/>
              </a:spcAft>
            </a:pPr>
            <a:r>
              <a:rPr lang="he-IL" sz="2800" kern="100" dirty="0">
                <a:latin typeface="Calibri" panose="020F0502020204030204" pitchFamily="34" charset="0"/>
                <a:ea typeface="Calibri" panose="020F0502020204030204" pitchFamily="34" charset="0"/>
                <a:cs typeface="David" panose="020E0502060401010101" pitchFamily="34" charset="-79"/>
              </a:rPr>
              <a:t>      </a:t>
            </a:r>
            <a:r>
              <a:rPr lang="he-IL" sz="2800" kern="100" dirty="0">
                <a:effectLst/>
                <a:latin typeface="Calibri" panose="020F0502020204030204" pitchFamily="34" charset="0"/>
                <a:ea typeface="Calibri" panose="020F0502020204030204" pitchFamily="34" charset="0"/>
                <a:cs typeface="David" panose="020E0502060401010101" pitchFamily="34" charset="-79"/>
              </a:rPr>
              <a:t>בישראל מפיקים אותי מהים התיכון</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3.   אני מקור אנרגייה מתכלה במצב צבירה מוצק, </a:t>
            </a:r>
          </a:p>
          <a:p>
            <a:pPr algn="r" rtl="1">
              <a:lnSpc>
                <a:spcPct val="115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      הצבע שלי שחור, צורתי מזכירה סלע</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id="{2EFEEE27-64E5-FC6A-6882-0DBB859854B6}"/>
              </a:ext>
            </a:extLst>
          </p:cNvPr>
          <p:cNvSpPr txBox="1"/>
          <p:nvPr/>
        </p:nvSpPr>
        <p:spPr>
          <a:xfrm>
            <a:off x="3156175" y="923691"/>
            <a:ext cx="6094520"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מקורות אנרגייה</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תמונה 10">
            <a:extLst>
              <a:ext uri="{FF2B5EF4-FFF2-40B4-BE49-F238E27FC236}">
                <a16:creationId xmlns:a16="http://schemas.microsoft.com/office/drawing/2014/main" id="{F37417F5-C4BE-EBD0-AE31-4F218AF51922}"/>
              </a:ext>
            </a:extLst>
          </p:cNvPr>
          <p:cNvPicPr>
            <a:picLocks noChangeAspect="1"/>
          </p:cNvPicPr>
          <p:nvPr/>
        </p:nvPicPr>
        <p:blipFill>
          <a:blip r:embed="rId5"/>
          <a:stretch>
            <a:fillRect/>
          </a:stretch>
        </p:blipFill>
        <p:spPr>
          <a:xfrm>
            <a:off x="418109" y="2449286"/>
            <a:ext cx="5007711" cy="3672138"/>
          </a:xfrm>
          <a:prstGeom prst="rect">
            <a:avLst/>
          </a:prstGeom>
        </p:spPr>
      </p:pic>
    </p:spTree>
    <p:extLst>
      <p:ext uri="{BB962C8B-B14F-4D97-AF65-F5344CB8AC3E}">
        <p14:creationId xmlns:p14="http://schemas.microsoft.com/office/powerpoint/2010/main" val="163475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6AAE-0B48-8F8B-32B5-38D0463DE1A7}"/>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A4368A13-D5E0-C079-07B6-84703599390C}"/>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BE167D75-ADE5-9478-78D7-A74145A8EA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2C62F3A2-28D0-EDF4-1912-25ACAB05BF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F5354329-6EAB-7077-B505-664AFE16C78A}"/>
              </a:ext>
            </a:extLst>
          </p:cNvPr>
          <p:cNvSpPr txBox="1"/>
          <p:nvPr/>
        </p:nvSpPr>
        <p:spPr>
          <a:xfrm>
            <a:off x="-130629" y="728335"/>
            <a:ext cx="11860753" cy="4050340"/>
          </a:xfrm>
          <a:prstGeom prst="rect">
            <a:avLst/>
          </a:prstGeom>
          <a:noFill/>
        </p:spPr>
        <p:txBody>
          <a:bodyPr wrap="square">
            <a:spAutoFit/>
          </a:bodyPr>
          <a:lstStyle/>
          <a:p>
            <a:pPr algn="r" rtl="1">
              <a:lnSpc>
                <a:spcPct val="150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4. אני מקור אנרגייה מתחדש שֶמְּשַמֵּש להנעת סירות מפרש</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5. אנו מקורות אנרגייה מתכלים שפולטים פחמן דו-חמצני וחומרים אחרים בזמן בעירתם</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6. אני מקור אנרגייה מתחדש שבלעדיו לא היו מתקיימים חיים על פני כדור הארץ</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7. אני מקור אנרגייה מתכלה, מצב הצבירה שלי נוזל  סמיך, הצבע שלי שחור.</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buNone/>
            </a:pPr>
            <a:r>
              <a:rPr lang="en-US" sz="1800" b="1" kern="100" dirty="0">
                <a:effectLst/>
                <a:latin typeface="David" panose="020E0502060401010101" pitchFamily="34" charset="-79"/>
                <a:ea typeface="Calibri" panose="020F0502020204030204" pitchFamily="34" charset="0"/>
                <a:cs typeface="Arial" panose="020B0604020202020204" pitchFamily="34" charset="0"/>
              </a:rPr>
              <a:t> </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id="{D17EF9A7-B6C1-CAF0-9E59-EFBAA0579BFE}"/>
              </a:ext>
            </a:extLst>
          </p:cNvPr>
          <p:cNvSpPr txBox="1"/>
          <p:nvPr/>
        </p:nvSpPr>
        <p:spPr>
          <a:xfrm>
            <a:off x="3872883" y="176621"/>
            <a:ext cx="6094520"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מקורות </a:t>
            </a:r>
            <a:r>
              <a:rPr lang="he-IL" sz="3200" b="1" kern="100" dirty="0" err="1">
                <a:solidFill>
                  <a:srgbClr val="FF0000"/>
                </a:solidFill>
                <a:effectLst/>
                <a:latin typeface="Calibri" panose="020F0502020204030204" pitchFamily="34" charset="0"/>
                <a:ea typeface="Calibri" panose="020F0502020204030204" pitchFamily="34" charset="0"/>
                <a:cs typeface="David" panose="020E0502060401010101" pitchFamily="34" charset="-79"/>
              </a:rPr>
              <a:t>אנרגייה</a:t>
            </a: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  </a:t>
            </a:r>
            <a:r>
              <a:rPr lang="he-IL" sz="2000" b="1" kern="100" dirty="0">
                <a:effectLst/>
                <a:latin typeface="Calibri" panose="020F0502020204030204" pitchFamily="34" charset="0"/>
                <a:ea typeface="Calibri" panose="020F0502020204030204" pitchFamily="34" charset="0"/>
                <a:cs typeface="David" panose="020E0502060401010101" pitchFamily="34" charset="-79"/>
              </a:rPr>
              <a:t>המשך</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תמונה 9">
            <a:extLst>
              <a:ext uri="{FF2B5EF4-FFF2-40B4-BE49-F238E27FC236}">
                <a16:creationId xmlns:a16="http://schemas.microsoft.com/office/drawing/2014/main" id="{95808DA2-7636-33B1-ED79-ED554C408812}"/>
              </a:ext>
            </a:extLst>
          </p:cNvPr>
          <p:cNvPicPr>
            <a:picLocks noChangeAspect="1"/>
          </p:cNvPicPr>
          <p:nvPr/>
        </p:nvPicPr>
        <p:blipFill>
          <a:blip r:embed="rId5"/>
          <a:stretch>
            <a:fillRect/>
          </a:stretch>
        </p:blipFill>
        <p:spPr>
          <a:xfrm>
            <a:off x="164206" y="3777908"/>
            <a:ext cx="7912994" cy="3042076"/>
          </a:xfrm>
          <a:prstGeom prst="rect">
            <a:avLst/>
          </a:prstGeom>
        </p:spPr>
      </p:pic>
    </p:spTree>
    <p:extLst>
      <p:ext uri="{BB962C8B-B14F-4D97-AF65-F5344CB8AC3E}">
        <p14:creationId xmlns:p14="http://schemas.microsoft.com/office/powerpoint/2010/main" val="3870252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F68B35D8-CB00-1D5D-5DB3-094EBE65C3BC}"/>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C165C02A-A3B6-6C9C-AC06-E681C510B6A6}"/>
              </a:ext>
            </a:extLst>
          </p:cNvPr>
          <p:cNvSpPr txBox="1"/>
          <p:nvPr/>
        </p:nvSpPr>
        <p:spPr>
          <a:xfrm>
            <a:off x="283029" y="1122363"/>
            <a:ext cx="11244941" cy="4437112"/>
          </a:xfrm>
          <a:prstGeom prst="rect">
            <a:avLst/>
          </a:prstGeom>
          <a:noFill/>
        </p:spPr>
        <p:txBody>
          <a:bodyPr wrap="square">
            <a:spAutoFit/>
          </a:bodyPr>
          <a:lstStyle/>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1. אני מקבל קלט של אנרגייה חשמלית, ממיר אותו לתנועת מנוע ושואב אוויר</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     והפלט שלי הוא רצפה נקייה ושק מלא אבק.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r>
              <a:rPr lang="en-US" sz="2800" b="1" kern="100" dirty="0">
                <a:solidFill>
                  <a:srgbClr val="C00000"/>
                </a:solidFill>
                <a:latin typeface="David" panose="020E0502060401010101" pitchFamily="34" charset="-79"/>
                <a:ea typeface="Calibri" panose="020F0502020204030204" pitchFamily="34" charset="0"/>
                <a:cs typeface="David" panose="020E0502060401010101" pitchFamily="34" charset="-79"/>
              </a:rPr>
              <a:t> </a:t>
            </a:r>
            <a:endParaRPr lang="he-IL" sz="2800" b="1" kern="100" dirty="0">
              <a:solidFill>
                <a:srgbClr val="C00000"/>
              </a:solidFill>
              <a:latin typeface="David" panose="020E0502060401010101" pitchFamily="34" charset="-79"/>
              <a:ea typeface="Calibri" panose="020F0502020204030204" pitchFamily="34" charset="0"/>
              <a:cs typeface="David" panose="020E0502060401010101" pitchFamily="34" charset="-79"/>
            </a:endParaRPr>
          </a:p>
          <a:p>
            <a:pPr algn="r" rtl="1">
              <a:spcAft>
                <a:spcPts val="1000"/>
              </a:spcAft>
            </a:pPr>
            <a:endParaRPr lang="en-US" sz="2800" b="1" kern="100" dirty="0">
              <a:solidFill>
                <a:srgbClr val="C00000"/>
              </a:solidFill>
              <a:latin typeface="David" panose="020E0502060401010101" pitchFamily="34" charset="-79"/>
              <a:ea typeface="Calibri" panose="020F0502020204030204" pitchFamily="34" charset="0"/>
              <a:cs typeface="David" panose="020E0502060401010101" pitchFamily="34" charset="-79"/>
            </a:endParaRPr>
          </a:p>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2. אני מקבל קלט של מים </a:t>
            </a:r>
            <a:r>
              <a:rPr lang="he-IL" sz="2800" kern="100" dirty="0" err="1">
                <a:effectLst/>
                <a:latin typeface="David" panose="020E0502060401010101" pitchFamily="34" charset="-79"/>
                <a:ea typeface="Calibri" panose="020F0502020204030204" pitchFamily="34" charset="0"/>
                <a:cs typeface="David" panose="020E0502060401010101" pitchFamily="34" charset="-79"/>
              </a:rPr>
              <a:t>ואנרגייה</a:t>
            </a:r>
            <a:r>
              <a:rPr lang="he-IL" sz="2800" kern="100" dirty="0">
                <a:effectLst/>
                <a:latin typeface="David" panose="020E0502060401010101" pitchFamily="34" charset="-79"/>
                <a:ea typeface="Calibri" panose="020F0502020204030204" pitchFamily="34" charset="0"/>
                <a:cs typeface="David" panose="020E0502060401010101" pitchFamily="34" charset="-79"/>
              </a:rPr>
              <a:t> חשמלית. ממיר אנרגייה חשמלית לחום והפלט  </a:t>
            </a:r>
          </a:p>
          <a:p>
            <a:pPr algn="r" rtl="1">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שלי הוא מים רותחים לתה או קפה.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r>
              <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a:t>
            </a:r>
            <a:endPar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endParaRPr>
          </a:p>
          <a:p>
            <a:pPr algn="r" rtl="1">
              <a:spcAft>
                <a:spcPts val="1000"/>
              </a:spcAft>
            </a:pPr>
            <a:endPar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endParaRPr>
          </a:p>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3. אני מקבלת קלט של אנרגייה חשמלית מידע על מיקום לווייני ויעד שהוזן, ממיר   </a:t>
            </a:r>
          </a:p>
          <a:p>
            <a:pPr algn="r" rtl="1">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מידע</a:t>
            </a: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לחישוב מסלול והפלט שלי הוא הוראות קוליות ומפה</a:t>
            </a: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על המסך.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r>
              <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a:t>
            </a:r>
          </a:p>
        </p:txBody>
      </p:sp>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rPr>
              <a:t>איזו מערכת טכנולוגית אני</a:t>
            </a:r>
            <a:r>
              <a:rPr lang="en-US" sz="2800" b="1"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rPr>
              <a:t>?</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pic>
        <p:nvPicPr>
          <p:cNvPr id="3" name="תמונה 2">
            <a:extLst>
              <a:ext uri="{FF2B5EF4-FFF2-40B4-BE49-F238E27FC236}">
                <a16:creationId xmlns:a16="http://schemas.microsoft.com/office/drawing/2014/main" id="{ABF4B9A6-ACE2-13CC-0C40-178C0F0075D7}"/>
              </a:ext>
            </a:extLst>
          </p:cNvPr>
          <p:cNvPicPr>
            <a:picLocks noChangeAspect="1"/>
          </p:cNvPicPr>
          <p:nvPr/>
        </p:nvPicPr>
        <p:blipFill>
          <a:blip r:embed="rId5"/>
          <a:stretch>
            <a:fillRect/>
          </a:stretch>
        </p:blipFill>
        <p:spPr>
          <a:xfrm>
            <a:off x="378643" y="5136488"/>
            <a:ext cx="1767150" cy="1838457"/>
          </a:xfrm>
          <a:prstGeom prst="rect">
            <a:avLst/>
          </a:prstGeom>
        </p:spPr>
      </p:pic>
    </p:spTree>
    <p:extLst>
      <p:ext uri="{BB962C8B-B14F-4D97-AF65-F5344CB8AC3E}">
        <p14:creationId xmlns:p14="http://schemas.microsoft.com/office/powerpoint/2010/main" val="3209963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0517D-FD3E-C90A-E5F6-3C200DBF0EC8}"/>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50C4F364-BB3B-8113-20C4-05B37B53AC29}"/>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5FB67C00-A285-693C-0CFF-4DBF66F55F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07DD1C6C-258C-4F86-4C74-B7FD5FF15E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DC1F5F53-8363-28B6-DCDF-6C3CC7D0B161}"/>
              </a:ext>
            </a:extLst>
          </p:cNvPr>
          <p:cNvSpPr txBox="1"/>
          <p:nvPr/>
        </p:nvSpPr>
        <p:spPr>
          <a:xfrm>
            <a:off x="994084" y="1762818"/>
            <a:ext cx="10624458" cy="4007251"/>
          </a:xfrm>
          <a:prstGeom prst="rect">
            <a:avLst/>
          </a:prstGeom>
          <a:noFill/>
        </p:spPr>
        <p:txBody>
          <a:bodyPr wrap="square">
            <a:spAutoFit/>
          </a:bodyPr>
          <a:lstStyle/>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4. אני מקבל קלט של אנרגייה חשמלית ומידע באמצעות קוד, תג או טביעת אצבע</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r>
              <a:rPr lang="he-IL" sz="2800" kern="100" dirty="0">
                <a:effectLst/>
                <a:latin typeface="David" panose="020E0502060401010101" pitchFamily="34" charset="-79"/>
                <a:ea typeface="Calibri" panose="020F0502020204030204" pitchFamily="34" charset="0"/>
                <a:cs typeface="David" panose="020E0502060401010101" pitchFamily="34" charset="-79"/>
              </a:rPr>
              <a:t>  </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ממיר אותו לאות חשמלי, והפלט שלי הוא פתיחת דלת או התרעה.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r>
              <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a:t>
            </a:r>
          </a:p>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5. אני מקבל קלט של אנרגיית אור השמש בעזרת קולטים, מקבל קלט של </a:t>
            </a:r>
          </a:p>
          <a:p>
            <a:pPr algn="r" rtl="1">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טמפרטורה מחיישן שבדוד המים, ממיר את אנרגיית האור לחום במים, והפלט </a:t>
            </a:r>
          </a:p>
          <a:p>
            <a:pPr algn="r" rtl="1">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שלי הוא מים חמים למקלחת.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endPar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endParaRPr>
          </a:p>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6. אני קולט אנרגייה כימית משרירי הרגליים, ממיר אותה לאנרגיית תנועה של </a:t>
            </a:r>
          </a:p>
          <a:p>
            <a:pPr algn="r" rtl="1">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הגלגלים</a:t>
            </a:r>
            <a:r>
              <a:rPr lang="he-IL" sz="2800" kern="100" dirty="0">
                <a:latin typeface="David" panose="020E0502060401010101" pitchFamily="34" charset="-79"/>
                <a:ea typeface="Calibri" panose="020F0502020204030204" pitchFamily="34" charset="0"/>
                <a:cs typeface="David" panose="020E0502060401010101" pitchFamily="34" charset="-79"/>
              </a:rPr>
              <a:t>,</a:t>
            </a:r>
            <a:r>
              <a:rPr lang="en-US" sz="2800" kern="100" dirty="0">
                <a:effectLst/>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והפלט הרצוי שלי הוא הגעה ליעד.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r>
              <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a:t>
            </a:r>
          </a:p>
        </p:txBody>
      </p:sp>
      <p:sp>
        <p:nvSpPr>
          <p:cNvPr id="7" name="תיבת טקסט 6">
            <a:extLst>
              <a:ext uri="{FF2B5EF4-FFF2-40B4-BE49-F238E27FC236}">
                <a16:creationId xmlns:a16="http://schemas.microsoft.com/office/drawing/2014/main" id="{F06258EA-A771-D1EA-FA06-82DA87E0248D}"/>
              </a:ext>
            </a:extLst>
          </p:cNvPr>
          <p:cNvSpPr txBox="1"/>
          <p:nvPr/>
        </p:nvSpPr>
        <p:spPr>
          <a:xfrm>
            <a:off x="3259053" y="874382"/>
            <a:ext cx="6094520" cy="640175"/>
          </a:xfrm>
          <a:prstGeom prst="rect">
            <a:avLst/>
          </a:prstGeom>
          <a:noFill/>
        </p:spPr>
        <p:txBody>
          <a:bodyPr wrap="square">
            <a:spAutoFit/>
          </a:bodyPr>
          <a:lstStyle/>
          <a:p>
            <a:pPr>
              <a:lnSpc>
                <a:spcPct val="115000"/>
              </a:lnSpc>
              <a:spcAft>
                <a:spcPts val="1000"/>
              </a:spcAft>
            </a:pPr>
            <a:r>
              <a:rPr lang="he-IL" sz="3200" b="1"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rPr>
              <a:t>איזו מערכת טכנולוגית אני</a:t>
            </a:r>
            <a:r>
              <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rPr>
              <a:t>?</a:t>
            </a:r>
            <a:r>
              <a:rPr lang="he-IL" sz="2000" b="1" kern="100" dirty="0">
                <a:latin typeface="David" panose="020E0502060401010101" pitchFamily="34" charset="-79"/>
                <a:ea typeface="Calibri" panose="020F0502020204030204" pitchFamily="34" charset="0"/>
                <a:cs typeface="David" panose="020E0502060401010101" pitchFamily="34" charset="-79"/>
              </a:rPr>
              <a:t>  המשך</a:t>
            </a:r>
            <a:endParaRPr lang="en-US" sz="2000" kern="100" dirty="0">
              <a:effectLst/>
              <a:latin typeface="David" panose="020E0502060401010101" pitchFamily="34" charset="-79"/>
              <a:ea typeface="Calibri" panose="020F0502020204030204" pitchFamily="34" charset="0"/>
              <a:cs typeface="David" panose="020E0502060401010101" pitchFamily="34" charset="-79"/>
            </a:endParaRPr>
          </a:p>
        </p:txBody>
      </p:sp>
      <p:pic>
        <p:nvPicPr>
          <p:cNvPr id="9" name="תמונה 8">
            <a:extLst>
              <a:ext uri="{FF2B5EF4-FFF2-40B4-BE49-F238E27FC236}">
                <a16:creationId xmlns:a16="http://schemas.microsoft.com/office/drawing/2014/main" id="{9B1E1708-C0F2-E040-EC9F-8E99B8BB3667}"/>
              </a:ext>
            </a:extLst>
          </p:cNvPr>
          <p:cNvPicPr>
            <a:picLocks noChangeAspect="1"/>
          </p:cNvPicPr>
          <p:nvPr/>
        </p:nvPicPr>
        <p:blipFill>
          <a:blip r:embed="rId5"/>
          <a:stretch>
            <a:fillRect/>
          </a:stretch>
        </p:blipFill>
        <p:spPr>
          <a:xfrm>
            <a:off x="744402" y="4616654"/>
            <a:ext cx="2154413" cy="2241346"/>
          </a:xfrm>
          <a:prstGeom prst="rect">
            <a:avLst/>
          </a:prstGeom>
        </p:spPr>
      </p:pic>
    </p:spTree>
    <p:extLst>
      <p:ext uri="{BB962C8B-B14F-4D97-AF65-F5344CB8AC3E}">
        <p14:creationId xmlns:p14="http://schemas.microsoft.com/office/powerpoint/2010/main" val="2928805733"/>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TotalTime>
  <Words>2656</Words>
  <Application>Microsoft Office PowerPoint</Application>
  <PresentationFormat>Widescreen</PresentationFormat>
  <Paragraphs>306</Paragraphs>
  <Slides>28</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David</vt:lpstr>
      <vt:lpstr>FbSpoiler-Bold</vt:lpstr>
      <vt:lpstr>FbSpoiler-Regular</vt:lpstr>
      <vt:lpstr>Wingdings</vt:lpstr>
      <vt:lpstr>ערכת נושא Office</vt:lpstr>
      <vt:lpstr>טריוויה מדע וטכנולוגיה כיתה ו </vt:lpstr>
      <vt:lpstr> </vt:lpstr>
      <vt:lpstr> </vt:lpstr>
      <vt:lpstr>הנחיות</vt:lpstr>
      <vt:lpstr> </vt:lpstr>
      <vt:lpstr> </vt:lpstr>
      <vt:lpstr> </vt:lpstr>
      <vt:lpstr> </vt:lpstr>
      <vt:lpstr> </vt:lpstr>
      <vt:lpstr> תחנת חשמל - מי אנחנו?  </vt:lpstr>
      <vt:lpstr>PowerPoint Presentation</vt:lpstr>
      <vt:lpstr>PowerPoint Presentation</vt:lpstr>
      <vt:lpstr>מערכת העצבים</vt:lpstr>
      <vt:lpstr>PowerPoint Presentation</vt:lpstr>
      <vt:lpstr> </vt:lpstr>
      <vt:lpstr> </vt:lpstr>
      <vt:lpstr> </vt:lpstr>
      <vt:lpstr> </vt:lpstr>
      <vt:lpstr> </vt:lpstr>
      <vt:lpstr>PowerPoint Presentation</vt:lpstr>
      <vt:lpstr> </vt:lpstr>
      <vt:lpstr> </vt:lpstr>
      <vt:lpstr>PowerPoint Presentation</vt:lpstr>
      <vt:lpstr>PowerPoint Presentation</vt:lpstr>
      <vt:lpstr> </vt:lpstr>
      <vt:lpstr>  מארגי מזון : נכון /לא נכון</vt:lpstr>
      <vt:lpstr>איזה סוג קשר גומלין אני?</vt:lpstr>
      <vt:lpstr>אל מילון המושגים בספר</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miri dressler</cp:lastModifiedBy>
  <cp:revision>13</cp:revision>
  <dcterms:created xsi:type="dcterms:W3CDTF">2026-03-23T05:20:13Z</dcterms:created>
  <dcterms:modified xsi:type="dcterms:W3CDTF">2026-03-28T09:18:29Z</dcterms:modified>
</cp:coreProperties>
</file>