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5"/>
  </p:notesMasterIdLst>
  <p:sldIdLst>
    <p:sldId id="280" r:id="rId2"/>
    <p:sldId id="281" r:id="rId3"/>
    <p:sldId id="282" r:id="rId4"/>
    <p:sldId id="270" r:id="rId5"/>
    <p:sldId id="271" r:id="rId6"/>
    <p:sldId id="272" r:id="rId7"/>
    <p:sldId id="273" r:id="rId8"/>
    <p:sldId id="274" r:id="rId9"/>
    <p:sldId id="275" r:id="rId10"/>
    <p:sldId id="276" r:id="rId11"/>
    <p:sldId id="277" r:id="rId12"/>
    <p:sldId id="278" r:id="rId13"/>
    <p:sldId id="279" r:id="rId14"/>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013" autoAdjust="0"/>
    <p:restoredTop sz="94660"/>
  </p:normalViewPr>
  <p:slideViewPr>
    <p:cSldViewPr snapToGrid="0">
      <p:cViewPr varScale="1">
        <p:scale>
          <a:sx n="57" d="100"/>
          <a:sy n="57" d="100"/>
        </p:scale>
        <p:origin x="535" y="4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7FEAF7DD-36C8-4F60-A31C-BA2998965045}" type="datetimeFigureOut">
              <a:rPr lang="he-IL" smtClean="0"/>
              <a:t>כ"ג/ניסן/תשפ"ו</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8590B623-8F6F-49D4-BD0D-8B7DF57F04C8}" type="slidenum">
              <a:rPr lang="he-IL" smtClean="0"/>
              <a:t>‹#›</a:t>
            </a:fld>
            <a:endParaRPr lang="he-IL"/>
          </a:p>
        </p:txBody>
      </p:sp>
    </p:spTree>
    <p:extLst>
      <p:ext uri="{BB962C8B-B14F-4D97-AF65-F5344CB8AC3E}">
        <p14:creationId xmlns:p14="http://schemas.microsoft.com/office/powerpoint/2010/main" val="247385800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תשובות: 1. גרניט, 2.</a:t>
            </a:r>
            <a:r>
              <a:rPr lang="he-IL" baseline="0" dirty="0"/>
              <a:t> בזלת, 3. גיר, 4. חרסית.</a:t>
            </a:r>
            <a:endParaRPr lang="he-IL" dirty="0"/>
          </a:p>
        </p:txBody>
      </p:sp>
      <p:sp>
        <p:nvSpPr>
          <p:cNvPr id="4" name="מציין מיקום של מספר שקופית 3"/>
          <p:cNvSpPr>
            <a:spLocks noGrp="1"/>
          </p:cNvSpPr>
          <p:nvPr>
            <p:ph type="sldNum" sz="quarter" idx="10"/>
          </p:nvPr>
        </p:nvSpPr>
        <p:spPr/>
        <p:txBody>
          <a:bodyPr/>
          <a:lstStyle/>
          <a:p>
            <a:fld id="{8590B623-8F6F-49D4-BD0D-8B7DF57F04C8}" type="slidenum">
              <a:rPr lang="he-IL" smtClean="0"/>
              <a:t>4</a:t>
            </a:fld>
            <a:endParaRPr lang="he-IL"/>
          </a:p>
        </p:txBody>
      </p:sp>
    </p:spTree>
    <p:extLst>
      <p:ext uri="{BB962C8B-B14F-4D97-AF65-F5344CB8AC3E}">
        <p14:creationId xmlns:p14="http://schemas.microsoft.com/office/powerpoint/2010/main" val="1319564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תשובות: 5.</a:t>
            </a:r>
            <a:r>
              <a:rPr lang="he-IL" baseline="0" dirty="0"/>
              <a:t> כורכר, 6. צור</a:t>
            </a:r>
            <a:endParaRPr lang="he-IL" dirty="0"/>
          </a:p>
        </p:txBody>
      </p:sp>
      <p:sp>
        <p:nvSpPr>
          <p:cNvPr id="4" name="מציין מיקום של מספר שקופית 3"/>
          <p:cNvSpPr>
            <a:spLocks noGrp="1"/>
          </p:cNvSpPr>
          <p:nvPr>
            <p:ph type="sldNum" sz="quarter" idx="10"/>
          </p:nvPr>
        </p:nvSpPr>
        <p:spPr/>
        <p:txBody>
          <a:bodyPr/>
          <a:lstStyle/>
          <a:p>
            <a:fld id="{8590B623-8F6F-49D4-BD0D-8B7DF57F04C8}" type="slidenum">
              <a:rPr lang="he-IL" smtClean="0"/>
              <a:t>5</a:t>
            </a:fld>
            <a:endParaRPr lang="he-IL"/>
          </a:p>
        </p:txBody>
      </p:sp>
    </p:spTree>
    <p:extLst>
      <p:ext uri="{BB962C8B-B14F-4D97-AF65-F5344CB8AC3E}">
        <p14:creationId xmlns:p14="http://schemas.microsoft.com/office/powerpoint/2010/main" val="1429462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תשובות: 1.</a:t>
            </a:r>
            <a:r>
              <a:rPr lang="he-IL" baseline="0" dirty="0"/>
              <a:t> קרקע, 2. צמחים, 3. דשנים, 4. חומרי הדברה, 5. פוריות</a:t>
            </a:r>
            <a:endParaRPr lang="he-IL" dirty="0"/>
          </a:p>
        </p:txBody>
      </p:sp>
      <p:sp>
        <p:nvSpPr>
          <p:cNvPr id="4" name="מציין מיקום של מספר שקופית 3"/>
          <p:cNvSpPr>
            <a:spLocks noGrp="1"/>
          </p:cNvSpPr>
          <p:nvPr>
            <p:ph type="sldNum" sz="quarter" idx="10"/>
          </p:nvPr>
        </p:nvSpPr>
        <p:spPr/>
        <p:txBody>
          <a:bodyPr/>
          <a:lstStyle/>
          <a:p>
            <a:fld id="{8590B623-8F6F-49D4-BD0D-8B7DF57F04C8}" type="slidenum">
              <a:rPr lang="he-IL" smtClean="0"/>
              <a:t>6</a:t>
            </a:fld>
            <a:endParaRPr lang="he-IL"/>
          </a:p>
        </p:txBody>
      </p:sp>
    </p:spTree>
    <p:extLst>
      <p:ext uri="{BB962C8B-B14F-4D97-AF65-F5344CB8AC3E}">
        <p14:creationId xmlns:p14="http://schemas.microsoft.com/office/powerpoint/2010/main" val="2603533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תשובות: 1.</a:t>
            </a:r>
            <a:r>
              <a:rPr lang="he-IL" baseline="0" dirty="0"/>
              <a:t> מלח בישול, 2. מלח אשלג, 3. מלח בישול, 4. מלח האשלג, 5. מלח בישול</a:t>
            </a:r>
            <a:endParaRPr lang="he-IL" dirty="0"/>
          </a:p>
        </p:txBody>
      </p:sp>
      <p:sp>
        <p:nvSpPr>
          <p:cNvPr id="4" name="מציין מיקום של מספר שקופית 3"/>
          <p:cNvSpPr>
            <a:spLocks noGrp="1"/>
          </p:cNvSpPr>
          <p:nvPr>
            <p:ph type="sldNum" sz="quarter" idx="10"/>
          </p:nvPr>
        </p:nvSpPr>
        <p:spPr/>
        <p:txBody>
          <a:bodyPr/>
          <a:lstStyle/>
          <a:p>
            <a:fld id="{8590B623-8F6F-49D4-BD0D-8B7DF57F04C8}" type="slidenum">
              <a:rPr lang="he-IL" smtClean="0"/>
              <a:t>7</a:t>
            </a:fld>
            <a:endParaRPr lang="he-IL"/>
          </a:p>
        </p:txBody>
      </p:sp>
    </p:spTree>
    <p:extLst>
      <p:ext uri="{BB962C8B-B14F-4D97-AF65-F5344CB8AC3E}">
        <p14:creationId xmlns:p14="http://schemas.microsoft.com/office/powerpoint/2010/main" val="2544567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תשובות: 1.</a:t>
            </a:r>
            <a:r>
              <a:rPr lang="he-IL" baseline="0" dirty="0"/>
              <a:t> דשן הפוספט, 2. חומרי הטפל, 3. פוספט נקי, 4. חומרי הטפל, 5. פגיעה בסביבה: עשן וגזים רעילים, אבק ורעש. הכרייה פוגעת גם בצמחים ובעלי חיים.</a:t>
            </a:r>
            <a:endParaRPr lang="he-IL" dirty="0"/>
          </a:p>
        </p:txBody>
      </p:sp>
      <p:sp>
        <p:nvSpPr>
          <p:cNvPr id="4" name="מציין מיקום של מספר שקופית 3"/>
          <p:cNvSpPr>
            <a:spLocks noGrp="1"/>
          </p:cNvSpPr>
          <p:nvPr>
            <p:ph type="sldNum" sz="quarter" idx="10"/>
          </p:nvPr>
        </p:nvSpPr>
        <p:spPr/>
        <p:txBody>
          <a:bodyPr/>
          <a:lstStyle/>
          <a:p>
            <a:fld id="{8590B623-8F6F-49D4-BD0D-8B7DF57F04C8}" type="slidenum">
              <a:rPr lang="he-IL" smtClean="0"/>
              <a:t>8</a:t>
            </a:fld>
            <a:endParaRPr lang="he-IL"/>
          </a:p>
        </p:txBody>
      </p:sp>
    </p:spTree>
    <p:extLst>
      <p:ext uri="{BB962C8B-B14F-4D97-AF65-F5344CB8AC3E}">
        <p14:creationId xmlns:p14="http://schemas.microsoft.com/office/powerpoint/2010/main" val="3769433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תשובות: 1.</a:t>
            </a:r>
            <a:r>
              <a:rPr lang="he-IL" baseline="0" dirty="0"/>
              <a:t> מלח האשלג, 2. אוויר, 3. דגים, 4. נפט גולמי, 5.סלע פוספט</a:t>
            </a:r>
            <a:endParaRPr lang="he-IL" dirty="0"/>
          </a:p>
        </p:txBody>
      </p:sp>
      <p:sp>
        <p:nvSpPr>
          <p:cNvPr id="4" name="מציין מיקום של מספר שקופית 3"/>
          <p:cNvSpPr>
            <a:spLocks noGrp="1"/>
          </p:cNvSpPr>
          <p:nvPr>
            <p:ph type="sldNum" sz="quarter" idx="10"/>
          </p:nvPr>
        </p:nvSpPr>
        <p:spPr/>
        <p:txBody>
          <a:bodyPr/>
          <a:lstStyle/>
          <a:p>
            <a:fld id="{8590B623-8F6F-49D4-BD0D-8B7DF57F04C8}" type="slidenum">
              <a:rPr lang="he-IL" smtClean="0"/>
              <a:t>9</a:t>
            </a:fld>
            <a:endParaRPr lang="he-IL"/>
          </a:p>
        </p:txBody>
      </p:sp>
    </p:spTree>
    <p:extLst>
      <p:ext uri="{BB962C8B-B14F-4D97-AF65-F5344CB8AC3E}">
        <p14:creationId xmlns:p14="http://schemas.microsoft.com/office/powerpoint/2010/main" val="4004492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תשובות: 1.</a:t>
            </a:r>
            <a:r>
              <a:rPr lang="he-IL" baseline="0" dirty="0"/>
              <a:t> פחמימות, 2. חלבונים, 3. שומנים, 4. ויטמינים, 5. מינרלים, 6. מים</a:t>
            </a:r>
            <a:endParaRPr lang="he-IL" dirty="0"/>
          </a:p>
        </p:txBody>
      </p:sp>
      <p:sp>
        <p:nvSpPr>
          <p:cNvPr id="4" name="מציין מיקום של מספר שקופית 3"/>
          <p:cNvSpPr>
            <a:spLocks noGrp="1"/>
          </p:cNvSpPr>
          <p:nvPr>
            <p:ph type="sldNum" sz="quarter" idx="10"/>
          </p:nvPr>
        </p:nvSpPr>
        <p:spPr/>
        <p:txBody>
          <a:bodyPr/>
          <a:lstStyle/>
          <a:p>
            <a:fld id="{8590B623-8F6F-49D4-BD0D-8B7DF57F04C8}" type="slidenum">
              <a:rPr lang="he-IL" smtClean="0"/>
              <a:t>10</a:t>
            </a:fld>
            <a:endParaRPr lang="he-IL"/>
          </a:p>
        </p:txBody>
      </p:sp>
    </p:spTree>
    <p:extLst>
      <p:ext uri="{BB962C8B-B14F-4D97-AF65-F5344CB8AC3E}">
        <p14:creationId xmlns:p14="http://schemas.microsoft.com/office/powerpoint/2010/main" val="1846320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תשובות: 1.</a:t>
            </a:r>
            <a:r>
              <a:rPr lang="he-IL" baseline="0" dirty="0"/>
              <a:t> ייבוש, 2. עיקור, 3. החמצה, 4. </a:t>
            </a:r>
            <a:r>
              <a:rPr lang="he-IL" baseline="0" dirty="0" err="1"/>
              <a:t>פיסטור</a:t>
            </a:r>
            <a:r>
              <a:rPr lang="he-IL" baseline="0" dirty="0"/>
              <a:t>, 5. הקפאה, 6. המלחה</a:t>
            </a:r>
            <a:endParaRPr lang="he-IL" dirty="0"/>
          </a:p>
        </p:txBody>
      </p:sp>
      <p:sp>
        <p:nvSpPr>
          <p:cNvPr id="4" name="מציין מיקום של מספר שקופית 3"/>
          <p:cNvSpPr>
            <a:spLocks noGrp="1"/>
          </p:cNvSpPr>
          <p:nvPr>
            <p:ph type="sldNum" sz="quarter" idx="10"/>
          </p:nvPr>
        </p:nvSpPr>
        <p:spPr/>
        <p:txBody>
          <a:bodyPr/>
          <a:lstStyle/>
          <a:p>
            <a:fld id="{8590B623-8F6F-49D4-BD0D-8B7DF57F04C8}" type="slidenum">
              <a:rPr lang="he-IL" smtClean="0"/>
              <a:t>11</a:t>
            </a:fld>
            <a:endParaRPr lang="he-IL"/>
          </a:p>
        </p:txBody>
      </p:sp>
    </p:spTree>
    <p:extLst>
      <p:ext uri="{BB962C8B-B14F-4D97-AF65-F5344CB8AC3E}">
        <p14:creationId xmlns:p14="http://schemas.microsoft.com/office/powerpoint/2010/main" val="1640544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תשובות: א.</a:t>
            </a:r>
            <a:r>
              <a:rPr lang="he-IL" baseline="0" dirty="0"/>
              <a:t> מאדים, ב. נפטון, </a:t>
            </a:r>
            <a:r>
              <a:rPr lang="he-IL" baseline="0" dirty="0" err="1"/>
              <a:t>אורנוס,שבתאי</a:t>
            </a:r>
            <a:r>
              <a:rPr lang="he-IL" baseline="0" dirty="0"/>
              <a:t> וצדק, ג. כוכב לכת, ד. שבתאי, </a:t>
            </a:r>
            <a:r>
              <a:rPr lang="he-IL" baseline="0" dirty="0" err="1"/>
              <a:t>ה.גלקסיית</a:t>
            </a:r>
            <a:r>
              <a:rPr lang="he-IL" baseline="0" dirty="0"/>
              <a:t> שביל החלב, ו. שמש, ז. כוכב לכת חמה, ח. שביט, ט. ירח, </a:t>
            </a:r>
          </a:p>
          <a:p>
            <a:endParaRPr lang="he-IL" dirty="0"/>
          </a:p>
        </p:txBody>
      </p:sp>
      <p:sp>
        <p:nvSpPr>
          <p:cNvPr id="4" name="מציין מיקום של מספר שקופית 3"/>
          <p:cNvSpPr>
            <a:spLocks noGrp="1"/>
          </p:cNvSpPr>
          <p:nvPr>
            <p:ph type="sldNum" sz="quarter" idx="10"/>
          </p:nvPr>
        </p:nvSpPr>
        <p:spPr/>
        <p:txBody>
          <a:bodyPr/>
          <a:lstStyle/>
          <a:p>
            <a:fld id="{8590B623-8F6F-49D4-BD0D-8B7DF57F04C8}" type="slidenum">
              <a:rPr lang="he-IL" smtClean="0"/>
              <a:t>12</a:t>
            </a:fld>
            <a:endParaRPr lang="he-IL"/>
          </a:p>
        </p:txBody>
      </p:sp>
    </p:spTree>
    <p:extLst>
      <p:ext uri="{BB962C8B-B14F-4D97-AF65-F5344CB8AC3E}">
        <p14:creationId xmlns:p14="http://schemas.microsoft.com/office/powerpoint/2010/main" val="3257024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93AE77E-2C51-8388-7266-933D942B2F31}"/>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8706F84C-6558-8B3B-4A84-DC5154D8D3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888A1F7F-8F12-8D4D-D8F1-F8A3046F5675}"/>
              </a:ext>
            </a:extLst>
          </p:cNvPr>
          <p:cNvSpPr>
            <a:spLocks noGrp="1"/>
          </p:cNvSpPr>
          <p:nvPr>
            <p:ph type="dt" sz="half" idx="10"/>
          </p:nvPr>
        </p:nvSpPr>
        <p:spPr/>
        <p:txBody>
          <a:bodyPr/>
          <a:lstStyle/>
          <a:p>
            <a:fld id="{AF65F613-4EEB-4F77-A471-FD5A1AB28BB1}" type="datetimeFigureOut">
              <a:rPr lang="he-IL" smtClean="0"/>
              <a:t>כ"ג/ניסן/תשפ"ו</a:t>
            </a:fld>
            <a:endParaRPr lang="he-IL"/>
          </a:p>
        </p:txBody>
      </p:sp>
      <p:sp>
        <p:nvSpPr>
          <p:cNvPr id="5" name="מציין מיקום של כותרת תחתונה 4">
            <a:extLst>
              <a:ext uri="{FF2B5EF4-FFF2-40B4-BE49-F238E27FC236}">
                <a16:creationId xmlns:a16="http://schemas.microsoft.com/office/drawing/2014/main" id="{AB3A6E93-C7EB-598F-267F-A4DD320D236B}"/>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BC1712A1-0B30-4C96-F5E9-3CB8EED86EEB}"/>
              </a:ext>
            </a:extLst>
          </p:cNvPr>
          <p:cNvSpPr>
            <a:spLocks noGrp="1"/>
          </p:cNvSpPr>
          <p:nvPr>
            <p:ph type="sldNum" sz="quarter" idx="12"/>
          </p:nvPr>
        </p:nvSpPr>
        <p:spPr/>
        <p:txBody>
          <a:bodyPr/>
          <a:lstStyle/>
          <a:p>
            <a:fld id="{D4BBCD34-1986-468B-B8D0-0B8E07792B21}" type="slidenum">
              <a:rPr lang="he-IL" smtClean="0"/>
              <a:t>‹#›</a:t>
            </a:fld>
            <a:endParaRPr lang="he-IL"/>
          </a:p>
        </p:txBody>
      </p:sp>
    </p:spTree>
    <p:extLst>
      <p:ext uri="{BB962C8B-B14F-4D97-AF65-F5344CB8AC3E}">
        <p14:creationId xmlns:p14="http://schemas.microsoft.com/office/powerpoint/2010/main" val="35567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E3739D7-0BAE-B179-76A8-FF2CF19A7C50}"/>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9FEB3658-40EB-2F10-B18A-2451901B74D3}"/>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0908F49D-7D4A-D62E-5E4B-67DF3E16734A}"/>
              </a:ext>
            </a:extLst>
          </p:cNvPr>
          <p:cNvSpPr>
            <a:spLocks noGrp="1"/>
          </p:cNvSpPr>
          <p:nvPr>
            <p:ph type="dt" sz="half" idx="10"/>
          </p:nvPr>
        </p:nvSpPr>
        <p:spPr/>
        <p:txBody>
          <a:bodyPr/>
          <a:lstStyle/>
          <a:p>
            <a:fld id="{AF65F613-4EEB-4F77-A471-FD5A1AB28BB1}" type="datetimeFigureOut">
              <a:rPr lang="he-IL" smtClean="0"/>
              <a:t>כ"ג/ניסן/תשפ"ו</a:t>
            </a:fld>
            <a:endParaRPr lang="he-IL"/>
          </a:p>
        </p:txBody>
      </p:sp>
      <p:sp>
        <p:nvSpPr>
          <p:cNvPr id="5" name="מציין מיקום של כותרת תחתונה 4">
            <a:extLst>
              <a:ext uri="{FF2B5EF4-FFF2-40B4-BE49-F238E27FC236}">
                <a16:creationId xmlns:a16="http://schemas.microsoft.com/office/drawing/2014/main" id="{BB35A4A5-BE98-405A-04F2-D4039F87ED02}"/>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3BAF8846-95AB-EEC5-7A83-5822CC072F4C}"/>
              </a:ext>
            </a:extLst>
          </p:cNvPr>
          <p:cNvSpPr>
            <a:spLocks noGrp="1"/>
          </p:cNvSpPr>
          <p:nvPr>
            <p:ph type="sldNum" sz="quarter" idx="12"/>
          </p:nvPr>
        </p:nvSpPr>
        <p:spPr/>
        <p:txBody>
          <a:bodyPr/>
          <a:lstStyle/>
          <a:p>
            <a:fld id="{D4BBCD34-1986-468B-B8D0-0B8E07792B21}" type="slidenum">
              <a:rPr lang="he-IL" smtClean="0"/>
              <a:t>‹#›</a:t>
            </a:fld>
            <a:endParaRPr lang="he-IL"/>
          </a:p>
        </p:txBody>
      </p:sp>
    </p:spTree>
    <p:extLst>
      <p:ext uri="{BB962C8B-B14F-4D97-AF65-F5344CB8AC3E}">
        <p14:creationId xmlns:p14="http://schemas.microsoft.com/office/powerpoint/2010/main" val="2610697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2CD3EA0D-D47D-E957-4585-C1C561B88436}"/>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A3DD268E-D22D-9341-3CDE-38E4622132DE}"/>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38227330-7846-A7DD-80E7-F2B6ED0AE479}"/>
              </a:ext>
            </a:extLst>
          </p:cNvPr>
          <p:cNvSpPr>
            <a:spLocks noGrp="1"/>
          </p:cNvSpPr>
          <p:nvPr>
            <p:ph type="dt" sz="half" idx="10"/>
          </p:nvPr>
        </p:nvSpPr>
        <p:spPr/>
        <p:txBody>
          <a:bodyPr/>
          <a:lstStyle/>
          <a:p>
            <a:fld id="{AF65F613-4EEB-4F77-A471-FD5A1AB28BB1}" type="datetimeFigureOut">
              <a:rPr lang="he-IL" smtClean="0"/>
              <a:t>כ"ג/ניסן/תשפ"ו</a:t>
            </a:fld>
            <a:endParaRPr lang="he-IL"/>
          </a:p>
        </p:txBody>
      </p:sp>
      <p:sp>
        <p:nvSpPr>
          <p:cNvPr id="5" name="מציין מיקום של כותרת תחתונה 4">
            <a:extLst>
              <a:ext uri="{FF2B5EF4-FFF2-40B4-BE49-F238E27FC236}">
                <a16:creationId xmlns:a16="http://schemas.microsoft.com/office/drawing/2014/main" id="{46AB29E6-85EF-813E-4A96-6B483A648581}"/>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4B91C9B2-D9D2-E6D5-7C63-289438FCCFD5}"/>
              </a:ext>
            </a:extLst>
          </p:cNvPr>
          <p:cNvSpPr>
            <a:spLocks noGrp="1"/>
          </p:cNvSpPr>
          <p:nvPr>
            <p:ph type="sldNum" sz="quarter" idx="12"/>
          </p:nvPr>
        </p:nvSpPr>
        <p:spPr/>
        <p:txBody>
          <a:bodyPr/>
          <a:lstStyle/>
          <a:p>
            <a:fld id="{D4BBCD34-1986-468B-B8D0-0B8E07792B21}" type="slidenum">
              <a:rPr lang="he-IL" smtClean="0"/>
              <a:t>‹#›</a:t>
            </a:fld>
            <a:endParaRPr lang="he-IL"/>
          </a:p>
        </p:txBody>
      </p:sp>
    </p:spTree>
    <p:extLst>
      <p:ext uri="{BB962C8B-B14F-4D97-AF65-F5344CB8AC3E}">
        <p14:creationId xmlns:p14="http://schemas.microsoft.com/office/powerpoint/2010/main" val="2335053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859A662-AE22-CD30-6D49-84EBC541EA06}"/>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41077FD8-1A23-752F-7591-E363531D8F86}"/>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BE931F58-9C57-3CCF-D9CB-6C0BC75F24E0}"/>
              </a:ext>
            </a:extLst>
          </p:cNvPr>
          <p:cNvSpPr>
            <a:spLocks noGrp="1"/>
          </p:cNvSpPr>
          <p:nvPr>
            <p:ph type="dt" sz="half" idx="10"/>
          </p:nvPr>
        </p:nvSpPr>
        <p:spPr/>
        <p:txBody>
          <a:bodyPr/>
          <a:lstStyle/>
          <a:p>
            <a:fld id="{AF65F613-4EEB-4F77-A471-FD5A1AB28BB1}" type="datetimeFigureOut">
              <a:rPr lang="he-IL" smtClean="0"/>
              <a:t>כ"ג/ניסן/תשפ"ו</a:t>
            </a:fld>
            <a:endParaRPr lang="he-IL"/>
          </a:p>
        </p:txBody>
      </p:sp>
      <p:sp>
        <p:nvSpPr>
          <p:cNvPr id="5" name="מציין מיקום של כותרת תחתונה 4">
            <a:extLst>
              <a:ext uri="{FF2B5EF4-FFF2-40B4-BE49-F238E27FC236}">
                <a16:creationId xmlns:a16="http://schemas.microsoft.com/office/drawing/2014/main" id="{FAB93F82-C7E7-3A0E-9DC2-FDF4C313E59C}"/>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0B5A664A-CE1D-E721-BBC6-91F273338759}"/>
              </a:ext>
            </a:extLst>
          </p:cNvPr>
          <p:cNvSpPr>
            <a:spLocks noGrp="1"/>
          </p:cNvSpPr>
          <p:nvPr>
            <p:ph type="sldNum" sz="quarter" idx="12"/>
          </p:nvPr>
        </p:nvSpPr>
        <p:spPr/>
        <p:txBody>
          <a:bodyPr/>
          <a:lstStyle/>
          <a:p>
            <a:fld id="{D4BBCD34-1986-468B-B8D0-0B8E07792B21}" type="slidenum">
              <a:rPr lang="he-IL" smtClean="0"/>
              <a:t>‹#›</a:t>
            </a:fld>
            <a:endParaRPr lang="he-IL"/>
          </a:p>
        </p:txBody>
      </p:sp>
    </p:spTree>
    <p:extLst>
      <p:ext uri="{BB962C8B-B14F-4D97-AF65-F5344CB8AC3E}">
        <p14:creationId xmlns:p14="http://schemas.microsoft.com/office/powerpoint/2010/main" val="1582925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90D79B5-FEE0-EBD5-12EA-5059C8691BD3}"/>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2068CF0F-A544-2B1C-55C5-D536AE4D7F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9CD65F72-6BBC-1CCA-2311-7E6940868523}"/>
              </a:ext>
            </a:extLst>
          </p:cNvPr>
          <p:cNvSpPr>
            <a:spLocks noGrp="1"/>
          </p:cNvSpPr>
          <p:nvPr>
            <p:ph type="dt" sz="half" idx="10"/>
          </p:nvPr>
        </p:nvSpPr>
        <p:spPr/>
        <p:txBody>
          <a:bodyPr/>
          <a:lstStyle/>
          <a:p>
            <a:fld id="{AF65F613-4EEB-4F77-A471-FD5A1AB28BB1}" type="datetimeFigureOut">
              <a:rPr lang="he-IL" smtClean="0"/>
              <a:t>כ"ג/ניסן/תשפ"ו</a:t>
            </a:fld>
            <a:endParaRPr lang="he-IL"/>
          </a:p>
        </p:txBody>
      </p:sp>
      <p:sp>
        <p:nvSpPr>
          <p:cNvPr id="5" name="מציין מיקום של כותרת תחתונה 4">
            <a:extLst>
              <a:ext uri="{FF2B5EF4-FFF2-40B4-BE49-F238E27FC236}">
                <a16:creationId xmlns:a16="http://schemas.microsoft.com/office/drawing/2014/main" id="{CD37C831-5D50-996F-5BA7-DE4B1B1B2459}"/>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27180683-2177-E3C8-60D9-265E1FF4AE65}"/>
              </a:ext>
            </a:extLst>
          </p:cNvPr>
          <p:cNvSpPr>
            <a:spLocks noGrp="1"/>
          </p:cNvSpPr>
          <p:nvPr>
            <p:ph type="sldNum" sz="quarter" idx="12"/>
          </p:nvPr>
        </p:nvSpPr>
        <p:spPr/>
        <p:txBody>
          <a:bodyPr/>
          <a:lstStyle/>
          <a:p>
            <a:fld id="{D4BBCD34-1986-468B-B8D0-0B8E07792B21}" type="slidenum">
              <a:rPr lang="he-IL" smtClean="0"/>
              <a:t>‹#›</a:t>
            </a:fld>
            <a:endParaRPr lang="he-IL"/>
          </a:p>
        </p:txBody>
      </p:sp>
    </p:spTree>
    <p:extLst>
      <p:ext uri="{BB962C8B-B14F-4D97-AF65-F5344CB8AC3E}">
        <p14:creationId xmlns:p14="http://schemas.microsoft.com/office/powerpoint/2010/main" val="2779577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A87C217-D167-95BB-E660-9C986AB7DAFA}"/>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3A0C2173-82F2-4D48-8739-FE676EE60A30}"/>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3F95B387-DF17-B5C4-F0E6-FAF6E3C0F495}"/>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92CF4425-769C-6BDA-DB2B-A98E513D5D2D}"/>
              </a:ext>
            </a:extLst>
          </p:cNvPr>
          <p:cNvSpPr>
            <a:spLocks noGrp="1"/>
          </p:cNvSpPr>
          <p:nvPr>
            <p:ph type="dt" sz="half" idx="10"/>
          </p:nvPr>
        </p:nvSpPr>
        <p:spPr/>
        <p:txBody>
          <a:bodyPr/>
          <a:lstStyle/>
          <a:p>
            <a:fld id="{AF65F613-4EEB-4F77-A471-FD5A1AB28BB1}" type="datetimeFigureOut">
              <a:rPr lang="he-IL" smtClean="0"/>
              <a:t>כ"ג/ניסן/תשפ"ו</a:t>
            </a:fld>
            <a:endParaRPr lang="he-IL"/>
          </a:p>
        </p:txBody>
      </p:sp>
      <p:sp>
        <p:nvSpPr>
          <p:cNvPr id="6" name="מציין מיקום של כותרת תחתונה 5">
            <a:extLst>
              <a:ext uri="{FF2B5EF4-FFF2-40B4-BE49-F238E27FC236}">
                <a16:creationId xmlns:a16="http://schemas.microsoft.com/office/drawing/2014/main" id="{3942023B-FF2F-5B5B-CF81-951AB70AC092}"/>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31B90EBF-142E-92D0-5FF3-572B6F32E0CC}"/>
              </a:ext>
            </a:extLst>
          </p:cNvPr>
          <p:cNvSpPr>
            <a:spLocks noGrp="1"/>
          </p:cNvSpPr>
          <p:nvPr>
            <p:ph type="sldNum" sz="quarter" idx="12"/>
          </p:nvPr>
        </p:nvSpPr>
        <p:spPr/>
        <p:txBody>
          <a:bodyPr/>
          <a:lstStyle/>
          <a:p>
            <a:fld id="{D4BBCD34-1986-468B-B8D0-0B8E07792B21}" type="slidenum">
              <a:rPr lang="he-IL" smtClean="0"/>
              <a:t>‹#›</a:t>
            </a:fld>
            <a:endParaRPr lang="he-IL"/>
          </a:p>
        </p:txBody>
      </p:sp>
    </p:spTree>
    <p:extLst>
      <p:ext uri="{BB962C8B-B14F-4D97-AF65-F5344CB8AC3E}">
        <p14:creationId xmlns:p14="http://schemas.microsoft.com/office/powerpoint/2010/main" val="274153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D1BBE25-FF67-AFA0-273B-D76798E4D8F4}"/>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D5AAE147-BB9C-0142-8022-E336739942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187F0037-8491-B322-62A7-C0C72467FCFD}"/>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1153372F-9EBA-900A-9EF3-A9FB7F2937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6FEC078E-0EA4-D4A0-2F94-A9E5F6A0E2C9}"/>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60D01CC4-659B-0D86-529B-75068C9B3527}"/>
              </a:ext>
            </a:extLst>
          </p:cNvPr>
          <p:cNvSpPr>
            <a:spLocks noGrp="1"/>
          </p:cNvSpPr>
          <p:nvPr>
            <p:ph type="dt" sz="half" idx="10"/>
          </p:nvPr>
        </p:nvSpPr>
        <p:spPr/>
        <p:txBody>
          <a:bodyPr/>
          <a:lstStyle/>
          <a:p>
            <a:fld id="{AF65F613-4EEB-4F77-A471-FD5A1AB28BB1}" type="datetimeFigureOut">
              <a:rPr lang="he-IL" smtClean="0"/>
              <a:t>כ"ג/ניסן/תשפ"ו</a:t>
            </a:fld>
            <a:endParaRPr lang="he-IL"/>
          </a:p>
        </p:txBody>
      </p:sp>
      <p:sp>
        <p:nvSpPr>
          <p:cNvPr id="8" name="מציין מיקום של כותרת תחתונה 7">
            <a:extLst>
              <a:ext uri="{FF2B5EF4-FFF2-40B4-BE49-F238E27FC236}">
                <a16:creationId xmlns:a16="http://schemas.microsoft.com/office/drawing/2014/main" id="{960B3A1D-A8CD-AB08-A340-62FEFBDA9115}"/>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7D952F13-638A-955B-5492-30BD1B7E26FE}"/>
              </a:ext>
            </a:extLst>
          </p:cNvPr>
          <p:cNvSpPr>
            <a:spLocks noGrp="1"/>
          </p:cNvSpPr>
          <p:nvPr>
            <p:ph type="sldNum" sz="quarter" idx="12"/>
          </p:nvPr>
        </p:nvSpPr>
        <p:spPr/>
        <p:txBody>
          <a:bodyPr/>
          <a:lstStyle/>
          <a:p>
            <a:fld id="{D4BBCD34-1986-468B-B8D0-0B8E07792B21}" type="slidenum">
              <a:rPr lang="he-IL" smtClean="0"/>
              <a:t>‹#›</a:t>
            </a:fld>
            <a:endParaRPr lang="he-IL"/>
          </a:p>
        </p:txBody>
      </p:sp>
    </p:spTree>
    <p:extLst>
      <p:ext uri="{BB962C8B-B14F-4D97-AF65-F5344CB8AC3E}">
        <p14:creationId xmlns:p14="http://schemas.microsoft.com/office/powerpoint/2010/main" val="1715551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E436109-7C90-7712-3AA2-2BB55CEB85F2}"/>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15F03B58-2C9C-0FC2-F60F-A99C71B68B34}"/>
              </a:ext>
            </a:extLst>
          </p:cNvPr>
          <p:cNvSpPr>
            <a:spLocks noGrp="1"/>
          </p:cNvSpPr>
          <p:nvPr>
            <p:ph type="dt" sz="half" idx="10"/>
          </p:nvPr>
        </p:nvSpPr>
        <p:spPr/>
        <p:txBody>
          <a:bodyPr/>
          <a:lstStyle/>
          <a:p>
            <a:fld id="{AF65F613-4EEB-4F77-A471-FD5A1AB28BB1}" type="datetimeFigureOut">
              <a:rPr lang="he-IL" smtClean="0"/>
              <a:t>כ"ג/ניסן/תשפ"ו</a:t>
            </a:fld>
            <a:endParaRPr lang="he-IL"/>
          </a:p>
        </p:txBody>
      </p:sp>
      <p:sp>
        <p:nvSpPr>
          <p:cNvPr id="4" name="מציין מיקום של כותרת תחתונה 3">
            <a:extLst>
              <a:ext uri="{FF2B5EF4-FFF2-40B4-BE49-F238E27FC236}">
                <a16:creationId xmlns:a16="http://schemas.microsoft.com/office/drawing/2014/main" id="{867BDB2A-4317-7121-DE53-C93CCE8ECF10}"/>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279C6E42-DC8B-F16F-C06B-1CAA8F48B765}"/>
              </a:ext>
            </a:extLst>
          </p:cNvPr>
          <p:cNvSpPr>
            <a:spLocks noGrp="1"/>
          </p:cNvSpPr>
          <p:nvPr>
            <p:ph type="sldNum" sz="quarter" idx="12"/>
          </p:nvPr>
        </p:nvSpPr>
        <p:spPr/>
        <p:txBody>
          <a:bodyPr/>
          <a:lstStyle/>
          <a:p>
            <a:fld id="{D4BBCD34-1986-468B-B8D0-0B8E07792B21}" type="slidenum">
              <a:rPr lang="he-IL" smtClean="0"/>
              <a:t>‹#›</a:t>
            </a:fld>
            <a:endParaRPr lang="he-IL"/>
          </a:p>
        </p:txBody>
      </p:sp>
    </p:spTree>
    <p:extLst>
      <p:ext uri="{BB962C8B-B14F-4D97-AF65-F5344CB8AC3E}">
        <p14:creationId xmlns:p14="http://schemas.microsoft.com/office/powerpoint/2010/main" val="2652193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E05F3E3-C64E-0A34-5DBB-35787826729C}"/>
              </a:ext>
            </a:extLst>
          </p:cNvPr>
          <p:cNvSpPr>
            <a:spLocks noGrp="1"/>
          </p:cNvSpPr>
          <p:nvPr>
            <p:ph type="dt" sz="half" idx="10"/>
          </p:nvPr>
        </p:nvSpPr>
        <p:spPr/>
        <p:txBody>
          <a:bodyPr/>
          <a:lstStyle/>
          <a:p>
            <a:fld id="{AF65F613-4EEB-4F77-A471-FD5A1AB28BB1}" type="datetimeFigureOut">
              <a:rPr lang="he-IL" smtClean="0"/>
              <a:t>כ"ג/ניסן/תשפ"ו</a:t>
            </a:fld>
            <a:endParaRPr lang="he-IL"/>
          </a:p>
        </p:txBody>
      </p:sp>
      <p:sp>
        <p:nvSpPr>
          <p:cNvPr id="3" name="מציין מיקום של כותרת תחתונה 2">
            <a:extLst>
              <a:ext uri="{FF2B5EF4-FFF2-40B4-BE49-F238E27FC236}">
                <a16:creationId xmlns:a16="http://schemas.microsoft.com/office/drawing/2014/main" id="{8A472578-CBCD-9118-BAAD-BB57E90DA787}"/>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B96DB71E-6905-8CF3-2E6F-9638A694B801}"/>
              </a:ext>
            </a:extLst>
          </p:cNvPr>
          <p:cNvSpPr>
            <a:spLocks noGrp="1"/>
          </p:cNvSpPr>
          <p:nvPr>
            <p:ph type="sldNum" sz="quarter" idx="12"/>
          </p:nvPr>
        </p:nvSpPr>
        <p:spPr/>
        <p:txBody>
          <a:bodyPr/>
          <a:lstStyle/>
          <a:p>
            <a:fld id="{D4BBCD34-1986-468B-B8D0-0B8E07792B21}" type="slidenum">
              <a:rPr lang="he-IL" smtClean="0"/>
              <a:t>‹#›</a:t>
            </a:fld>
            <a:endParaRPr lang="he-IL"/>
          </a:p>
        </p:txBody>
      </p:sp>
    </p:spTree>
    <p:extLst>
      <p:ext uri="{BB962C8B-B14F-4D97-AF65-F5344CB8AC3E}">
        <p14:creationId xmlns:p14="http://schemas.microsoft.com/office/powerpoint/2010/main" val="1077198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5952EEB-0048-7A87-4B6F-966F3465BF8B}"/>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03A1E5A5-34FA-661E-D7F7-62615451A3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2C4DDCC3-7DA4-398F-8AAD-2762409F2D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E3EE109E-54DB-23A7-A972-C3D7EB82D0FA}"/>
              </a:ext>
            </a:extLst>
          </p:cNvPr>
          <p:cNvSpPr>
            <a:spLocks noGrp="1"/>
          </p:cNvSpPr>
          <p:nvPr>
            <p:ph type="dt" sz="half" idx="10"/>
          </p:nvPr>
        </p:nvSpPr>
        <p:spPr/>
        <p:txBody>
          <a:bodyPr/>
          <a:lstStyle/>
          <a:p>
            <a:fld id="{AF65F613-4EEB-4F77-A471-FD5A1AB28BB1}" type="datetimeFigureOut">
              <a:rPr lang="he-IL" smtClean="0"/>
              <a:t>כ"ג/ניסן/תשפ"ו</a:t>
            </a:fld>
            <a:endParaRPr lang="he-IL"/>
          </a:p>
        </p:txBody>
      </p:sp>
      <p:sp>
        <p:nvSpPr>
          <p:cNvPr id="6" name="מציין מיקום של כותרת תחתונה 5">
            <a:extLst>
              <a:ext uri="{FF2B5EF4-FFF2-40B4-BE49-F238E27FC236}">
                <a16:creationId xmlns:a16="http://schemas.microsoft.com/office/drawing/2014/main" id="{B1A1E539-C414-E28C-911F-EEC257477446}"/>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E957A6A7-A7B1-359E-D507-F213FF49F420}"/>
              </a:ext>
            </a:extLst>
          </p:cNvPr>
          <p:cNvSpPr>
            <a:spLocks noGrp="1"/>
          </p:cNvSpPr>
          <p:nvPr>
            <p:ph type="sldNum" sz="quarter" idx="12"/>
          </p:nvPr>
        </p:nvSpPr>
        <p:spPr/>
        <p:txBody>
          <a:bodyPr/>
          <a:lstStyle/>
          <a:p>
            <a:fld id="{D4BBCD34-1986-468B-B8D0-0B8E07792B21}" type="slidenum">
              <a:rPr lang="he-IL" smtClean="0"/>
              <a:t>‹#›</a:t>
            </a:fld>
            <a:endParaRPr lang="he-IL"/>
          </a:p>
        </p:txBody>
      </p:sp>
    </p:spTree>
    <p:extLst>
      <p:ext uri="{BB962C8B-B14F-4D97-AF65-F5344CB8AC3E}">
        <p14:creationId xmlns:p14="http://schemas.microsoft.com/office/powerpoint/2010/main" val="3120286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0F7AF44-4D72-608E-E2B7-18B3047E8FAA}"/>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9B8E3E72-1F33-E081-7EEF-2793415A43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EBE789E6-8D65-D76E-9367-BC25591195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A94F681B-A737-D060-E02B-D0CB1F59B630}"/>
              </a:ext>
            </a:extLst>
          </p:cNvPr>
          <p:cNvSpPr>
            <a:spLocks noGrp="1"/>
          </p:cNvSpPr>
          <p:nvPr>
            <p:ph type="dt" sz="half" idx="10"/>
          </p:nvPr>
        </p:nvSpPr>
        <p:spPr/>
        <p:txBody>
          <a:bodyPr/>
          <a:lstStyle/>
          <a:p>
            <a:fld id="{AF65F613-4EEB-4F77-A471-FD5A1AB28BB1}" type="datetimeFigureOut">
              <a:rPr lang="he-IL" smtClean="0"/>
              <a:t>כ"ג/ניסן/תשפ"ו</a:t>
            </a:fld>
            <a:endParaRPr lang="he-IL"/>
          </a:p>
        </p:txBody>
      </p:sp>
      <p:sp>
        <p:nvSpPr>
          <p:cNvPr id="6" name="מציין מיקום של כותרת תחתונה 5">
            <a:extLst>
              <a:ext uri="{FF2B5EF4-FFF2-40B4-BE49-F238E27FC236}">
                <a16:creationId xmlns:a16="http://schemas.microsoft.com/office/drawing/2014/main" id="{F173032C-7DF4-F029-CCF0-C9BD37D59886}"/>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D7842B1F-0DB0-AF69-6C2F-F46340305506}"/>
              </a:ext>
            </a:extLst>
          </p:cNvPr>
          <p:cNvSpPr>
            <a:spLocks noGrp="1"/>
          </p:cNvSpPr>
          <p:nvPr>
            <p:ph type="sldNum" sz="quarter" idx="12"/>
          </p:nvPr>
        </p:nvSpPr>
        <p:spPr/>
        <p:txBody>
          <a:bodyPr/>
          <a:lstStyle/>
          <a:p>
            <a:fld id="{D4BBCD34-1986-468B-B8D0-0B8E07792B21}" type="slidenum">
              <a:rPr lang="he-IL" smtClean="0"/>
              <a:t>‹#›</a:t>
            </a:fld>
            <a:endParaRPr lang="he-IL"/>
          </a:p>
        </p:txBody>
      </p:sp>
    </p:spTree>
    <p:extLst>
      <p:ext uri="{BB962C8B-B14F-4D97-AF65-F5344CB8AC3E}">
        <p14:creationId xmlns:p14="http://schemas.microsoft.com/office/powerpoint/2010/main" val="2284334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F2AFC5ED-BC58-492E-CA54-E6B990B529C1}"/>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AFEE9FED-71E0-94EC-7262-2B02EBEC67C0}"/>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01E86F37-1E6F-5683-C637-717DA718ABEB}"/>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F65F613-4EEB-4F77-A471-FD5A1AB28BB1}" type="datetimeFigureOut">
              <a:rPr lang="he-IL" smtClean="0"/>
              <a:t>כ"ג/ניסן/תשפ"ו</a:t>
            </a:fld>
            <a:endParaRPr lang="he-IL"/>
          </a:p>
        </p:txBody>
      </p:sp>
      <p:sp>
        <p:nvSpPr>
          <p:cNvPr id="5" name="מציין מיקום של כותרת תחתונה 4">
            <a:extLst>
              <a:ext uri="{FF2B5EF4-FFF2-40B4-BE49-F238E27FC236}">
                <a16:creationId xmlns:a16="http://schemas.microsoft.com/office/drawing/2014/main" id="{9ABF978D-3AB3-88D0-2740-37A1021545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EE3C1D3C-BDBD-EEEE-FC86-6520FBB172D8}"/>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4BBCD34-1986-468B-B8D0-0B8E07792B21}" type="slidenum">
              <a:rPr lang="he-IL" smtClean="0"/>
              <a:t>‹#›</a:t>
            </a:fld>
            <a:endParaRPr lang="he-IL"/>
          </a:p>
        </p:txBody>
      </p:sp>
    </p:spTree>
    <p:extLst>
      <p:ext uri="{BB962C8B-B14F-4D97-AF65-F5344CB8AC3E}">
        <p14:creationId xmlns:p14="http://schemas.microsoft.com/office/powerpoint/2010/main" val="3370440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D964CEA-F9E6-0AF1-1CC8-8904FAA675AF}"/>
              </a:ext>
            </a:extLst>
          </p:cNvPr>
          <p:cNvSpPr>
            <a:spLocks noGrp="1"/>
          </p:cNvSpPr>
          <p:nvPr>
            <p:ph type="ctrTitle"/>
          </p:nvPr>
        </p:nvSpPr>
        <p:spPr>
          <a:xfrm>
            <a:off x="1554480" y="-1045027"/>
            <a:ext cx="8804365" cy="4327956"/>
          </a:xfrm>
        </p:spPr>
        <p:txBody>
          <a:bodyPr>
            <a:normAutofit/>
          </a:bodyPr>
          <a:lstStyle/>
          <a:p>
            <a:pPr rtl="1">
              <a:lnSpc>
                <a:spcPct val="115000"/>
              </a:lnSpc>
              <a:spcAft>
                <a:spcPts val="1000"/>
              </a:spcAft>
            </a:pPr>
            <a:r>
              <a:rPr lang="he-IL" sz="6000" b="1" kern="100" dirty="0">
                <a:solidFill>
                  <a:srgbClr val="0070C0"/>
                </a:solidFill>
                <a:effectLst/>
                <a:latin typeface="Calibri" panose="020F0502020204030204" pitchFamily="34" charset="0"/>
                <a:ea typeface="Calibri" panose="020F0502020204030204" pitchFamily="34" charset="0"/>
                <a:cs typeface="David" panose="020E0502060401010101" pitchFamily="34" charset="-79"/>
              </a:rPr>
              <a:t>טריוויה מדע וטכנולוגיה</a:t>
            </a:r>
            <a:br>
              <a:rPr lang="he-IL" sz="6000" b="1" kern="100" dirty="0">
                <a:solidFill>
                  <a:srgbClr val="0070C0"/>
                </a:solidFill>
                <a:effectLst/>
                <a:latin typeface="Calibri" panose="020F0502020204030204" pitchFamily="34" charset="0"/>
                <a:ea typeface="Calibri" panose="020F0502020204030204" pitchFamily="34" charset="0"/>
                <a:cs typeface="David" panose="020E0502060401010101" pitchFamily="34" charset="-79"/>
              </a:rPr>
            </a:br>
            <a:r>
              <a:rPr lang="he-IL" sz="6000" b="1" kern="100" dirty="0">
                <a:solidFill>
                  <a:srgbClr val="0070C0"/>
                </a:solidFill>
                <a:effectLst/>
                <a:latin typeface="Calibri" panose="020F0502020204030204" pitchFamily="34" charset="0"/>
                <a:ea typeface="Calibri" panose="020F0502020204030204" pitchFamily="34" charset="0"/>
                <a:cs typeface="David" panose="020E0502060401010101" pitchFamily="34" charset="-79"/>
              </a:rPr>
              <a:t>כיתה</a:t>
            </a:r>
            <a:r>
              <a:rPr lang="en-US" sz="6000" b="1" kern="100" dirty="0">
                <a:solidFill>
                  <a:srgbClr val="0070C0"/>
                </a:solidFill>
                <a:effectLst/>
                <a:latin typeface="Calibri" panose="020F0502020204030204" pitchFamily="34" charset="0"/>
                <a:ea typeface="Calibri" panose="020F0502020204030204" pitchFamily="34" charset="0"/>
                <a:cs typeface="David" panose="020E0502060401010101" pitchFamily="34" charset="-79"/>
              </a:rPr>
              <a:t>  </a:t>
            </a:r>
            <a:r>
              <a:rPr lang="he-IL" sz="6000" b="1" kern="100" dirty="0">
                <a:solidFill>
                  <a:srgbClr val="0070C0"/>
                </a:solidFill>
                <a:effectLst/>
                <a:latin typeface="Calibri" panose="020F0502020204030204" pitchFamily="34" charset="0"/>
                <a:ea typeface="Calibri" panose="020F0502020204030204" pitchFamily="34" charset="0"/>
                <a:cs typeface="David" panose="020E0502060401010101" pitchFamily="34" charset="-79"/>
              </a:rPr>
              <a:t>ה</a:t>
            </a:r>
            <a:br>
              <a:rPr lang="en-US" sz="4000"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rPr>
            </a:br>
            <a:endParaRPr lang="he-IL" dirty="0">
              <a:solidFill>
                <a:srgbClr val="0070C0"/>
              </a:solidFill>
            </a:endParaRPr>
          </a:p>
        </p:txBody>
      </p:sp>
      <p:pic>
        <p:nvPicPr>
          <p:cNvPr id="4" name="Picture 2">
            <a:extLst>
              <a:ext uri="{FF2B5EF4-FFF2-40B4-BE49-F238E27FC236}">
                <a16:creationId xmlns:a16="http://schemas.microsoft.com/office/drawing/2014/main" id="{0C22059B-3A60-1045-741C-6CFFB24643F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978230" y="126206"/>
            <a:ext cx="1030313" cy="499915"/>
          </a:xfrm>
          <a:prstGeom prst="rect">
            <a:avLst/>
          </a:prstGeom>
        </p:spPr>
      </p:pic>
      <p:pic>
        <p:nvPicPr>
          <p:cNvPr id="5" name="Picture 4">
            <a:extLst>
              <a:ext uri="{FF2B5EF4-FFF2-40B4-BE49-F238E27FC236}">
                <a16:creationId xmlns:a16="http://schemas.microsoft.com/office/drawing/2014/main" id="{EF310F0C-8C89-06F6-9D88-E9F51EFC66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733" y="-19863"/>
            <a:ext cx="1042506" cy="591363"/>
          </a:xfrm>
          <a:prstGeom prst="rect">
            <a:avLst/>
          </a:prstGeom>
        </p:spPr>
      </p:pic>
      <p:sp>
        <p:nvSpPr>
          <p:cNvPr id="6" name="Rectangle 1">
            <a:extLst>
              <a:ext uri="{FF2B5EF4-FFF2-40B4-BE49-F238E27FC236}">
                <a16:creationId xmlns:a16="http://schemas.microsoft.com/office/drawing/2014/main" id="{D92B3B1A-5F8B-4FAC-039B-82F0C9783B3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 name="Picture 7">
            <a:extLst>
              <a:ext uri="{FF2B5EF4-FFF2-40B4-BE49-F238E27FC236}">
                <a16:creationId xmlns:a16="http://schemas.microsoft.com/office/drawing/2014/main" id="{04C73CC0-1F2E-751B-7D10-1E6ADB3D498E}"/>
              </a:ext>
            </a:extLst>
          </p:cNvPr>
          <p:cNvPicPr>
            <a:picLocks noChangeAspect="1"/>
          </p:cNvPicPr>
          <p:nvPr/>
        </p:nvPicPr>
        <p:blipFill>
          <a:blip r:embed="rId4"/>
          <a:stretch>
            <a:fillRect/>
          </a:stretch>
        </p:blipFill>
        <p:spPr>
          <a:xfrm>
            <a:off x="2918190" y="2138189"/>
            <a:ext cx="6121308" cy="4327956"/>
          </a:xfrm>
          <a:prstGeom prst="rect">
            <a:avLst/>
          </a:prstGeom>
        </p:spPr>
      </p:pic>
    </p:spTree>
    <p:extLst>
      <p:ext uri="{BB962C8B-B14F-4D97-AF65-F5344CB8AC3E}">
        <p14:creationId xmlns:p14="http://schemas.microsoft.com/office/powerpoint/2010/main" val="3598021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D964CEA-F9E6-0AF1-1CC8-8904FAA675AF}"/>
              </a:ext>
            </a:extLst>
          </p:cNvPr>
          <p:cNvSpPr>
            <a:spLocks noGrp="1"/>
          </p:cNvSpPr>
          <p:nvPr>
            <p:ph type="ctrTitle"/>
          </p:nvPr>
        </p:nvSpPr>
        <p:spPr>
          <a:xfrm>
            <a:off x="1603411" y="126207"/>
            <a:ext cx="9144000" cy="1245394"/>
          </a:xfrm>
        </p:spPr>
        <p:txBody>
          <a:bodyPr>
            <a:normAutofit fontScale="90000"/>
          </a:bodyPr>
          <a:lstStyle/>
          <a:p>
            <a:pPr rtl="1">
              <a:lnSpc>
                <a:spcPct val="115000"/>
              </a:lnSpc>
              <a:spcAft>
                <a:spcPts val="1000"/>
              </a:spcAft>
            </a:pPr>
            <a:br>
              <a:rPr lang="he-IL" sz="5300" b="1" kern="100" dirty="0">
                <a:solidFill>
                  <a:srgbClr val="0070C0"/>
                </a:solidFill>
                <a:latin typeface="Calibri" panose="020F0502020204030204" pitchFamily="34" charset="0"/>
                <a:ea typeface="Calibri" panose="020F0502020204030204" pitchFamily="34" charset="0"/>
                <a:cs typeface="David" panose="020E0502060401010101" pitchFamily="34" charset="-79"/>
              </a:rPr>
            </a:br>
            <a:br>
              <a:rPr lang="he-IL" sz="5300" b="1" kern="100" dirty="0">
                <a:solidFill>
                  <a:srgbClr val="0070C0"/>
                </a:solidFill>
                <a:latin typeface="Calibri" panose="020F0502020204030204" pitchFamily="34" charset="0"/>
                <a:ea typeface="Calibri" panose="020F0502020204030204" pitchFamily="34" charset="0"/>
                <a:cs typeface="David" panose="020E0502060401010101" pitchFamily="34" charset="-79"/>
              </a:rPr>
            </a:br>
            <a:r>
              <a:rPr lang="he-IL" sz="5300" b="1" kern="100" dirty="0">
                <a:solidFill>
                  <a:srgbClr val="FF0000"/>
                </a:solidFill>
                <a:latin typeface="Calibri" panose="020F0502020204030204" pitchFamily="34" charset="0"/>
                <a:ea typeface="Calibri" panose="020F0502020204030204" pitchFamily="34" charset="0"/>
                <a:cs typeface="David" panose="020E0502060401010101" pitchFamily="34" charset="-79"/>
              </a:rPr>
              <a:t>בריאות ומזון</a:t>
            </a:r>
            <a:endParaRPr lang="he-IL" dirty="0">
              <a:solidFill>
                <a:srgbClr val="FF0000"/>
              </a:solidFill>
            </a:endParaRPr>
          </a:p>
        </p:txBody>
      </p:sp>
      <p:pic>
        <p:nvPicPr>
          <p:cNvPr id="4" name="Picture 2">
            <a:extLst>
              <a:ext uri="{FF2B5EF4-FFF2-40B4-BE49-F238E27FC236}">
                <a16:creationId xmlns:a16="http://schemas.microsoft.com/office/drawing/2014/main" id="{0C22059B-3A60-1045-741C-6CFFB24643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78230" y="126206"/>
            <a:ext cx="1030313" cy="499915"/>
          </a:xfrm>
          <a:prstGeom prst="rect">
            <a:avLst/>
          </a:prstGeom>
        </p:spPr>
      </p:pic>
      <p:pic>
        <p:nvPicPr>
          <p:cNvPr id="5" name="Picture 4">
            <a:extLst>
              <a:ext uri="{FF2B5EF4-FFF2-40B4-BE49-F238E27FC236}">
                <a16:creationId xmlns:a16="http://schemas.microsoft.com/office/drawing/2014/main" id="{EF310F0C-8C89-06F6-9D88-E9F51EFC66B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733" y="-19863"/>
            <a:ext cx="1042506" cy="591363"/>
          </a:xfrm>
          <a:prstGeom prst="rect">
            <a:avLst/>
          </a:prstGeom>
        </p:spPr>
      </p:pic>
      <p:pic>
        <p:nvPicPr>
          <p:cNvPr id="3" name="תמונה 2"/>
          <p:cNvPicPr>
            <a:picLocks noChangeAspect="1"/>
          </p:cNvPicPr>
          <p:nvPr/>
        </p:nvPicPr>
        <p:blipFill>
          <a:blip r:embed="rId5"/>
          <a:stretch>
            <a:fillRect/>
          </a:stretch>
        </p:blipFill>
        <p:spPr>
          <a:xfrm>
            <a:off x="2576945" y="2538287"/>
            <a:ext cx="7273637" cy="3017385"/>
          </a:xfrm>
          <a:prstGeom prst="rect">
            <a:avLst/>
          </a:prstGeom>
        </p:spPr>
      </p:pic>
      <p:pic>
        <p:nvPicPr>
          <p:cNvPr id="7" name="תמונה 6"/>
          <p:cNvPicPr>
            <a:picLocks noChangeAspect="1"/>
          </p:cNvPicPr>
          <p:nvPr/>
        </p:nvPicPr>
        <p:blipFill>
          <a:blip r:embed="rId6"/>
          <a:stretch>
            <a:fillRect/>
          </a:stretch>
        </p:blipFill>
        <p:spPr>
          <a:xfrm>
            <a:off x="4962430" y="1299107"/>
            <a:ext cx="2089534" cy="1624202"/>
          </a:xfrm>
          <a:prstGeom prst="rect">
            <a:avLst/>
          </a:prstGeom>
        </p:spPr>
      </p:pic>
      <p:pic>
        <p:nvPicPr>
          <p:cNvPr id="8" name="תמונה 7"/>
          <p:cNvPicPr>
            <a:picLocks noChangeAspect="1"/>
          </p:cNvPicPr>
          <p:nvPr/>
        </p:nvPicPr>
        <p:blipFill>
          <a:blip r:embed="rId7"/>
          <a:stretch>
            <a:fillRect/>
          </a:stretch>
        </p:blipFill>
        <p:spPr>
          <a:xfrm>
            <a:off x="942109" y="2446556"/>
            <a:ext cx="1447425" cy="2596499"/>
          </a:xfrm>
          <a:prstGeom prst="rect">
            <a:avLst/>
          </a:prstGeom>
        </p:spPr>
      </p:pic>
    </p:spTree>
    <p:extLst>
      <p:ext uri="{BB962C8B-B14F-4D97-AF65-F5344CB8AC3E}">
        <p14:creationId xmlns:p14="http://schemas.microsoft.com/office/powerpoint/2010/main" val="277555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D964CEA-F9E6-0AF1-1CC8-8904FAA675AF}"/>
              </a:ext>
            </a:extLst>
          </p:cNvPr>
          <p:cNvSpPr>
            <a:spLocks noGrp="1"/>
          </p:cNvSpPr>
          <p:nvPr>
            <p:ph type="ctrTitle"/>
          </p:nvPr>
        </p:nvSpPr>
        <p:spPr>
          <a:xfrm>
            <a:off x="1603411" y="126207"/>
            <a:ext cx="9144000" cy="1245394"/>
          </a:xfrm>
        </p:spPr>
        <p:txBody>
          <a:bodyPr>
            <a:normAutofit fontScale="90000"/>
          </a:bodyPr>
          <a:lstStyle/>
          <a:p>
            <a:pPr rtl="1">
              <a:lnSpc>
                <a:spcPct val="115000"/>
              </a:lnSpc>
              <a:spcAft>
                <a:spcPts val="1000"/>
              </a:spcAft>
            </a:pPr>
            <a:br>
              <a:rPr lang="he-IL" sz="5300" b="1" kern="100" dirty="0">
                <a:solidFill>
                  <a:srgbClr val="0070C0"/>
                </a:solidFill>
                <a:latin typeface="Calibri" panose="020F0502020204030204" pitchFamily="34" charset="0"/>
                <a:ea typeface="Calibri" panose="020F0502020204030204" pitchFamily="34" charset="0"/>
                <a:cs typeface="David" panose="020E0502060401010101" pitchFamily="34" charset="-79"/>
              </a:rPr>
            </a:br>
            <a:br>
              <a:rPr lang="he-IL" sz="5300" b="1" kern="100" dirty="0">
                <a:solidFill>
                  <a:srgbClr val="0070C0"/>
                </a:solidFill>
                <a:latin typeface="Calibri" panose="020F0502020204030204" pitchFamily="34" charset="0"/>
                <a:ea typeface="Calibri" panose="020F0502020204030204" pitchFamily="34" charset="0"/>
                <a:cs typeface="David" panose="020E0502060401010101" pitchFamily="34" charset="-79"/>
              </a:rPr>
            </a:br>
            <a:r>
              <a:rPr lang="he-IL" sz="5300" b="1" kern="100" dirty="0">
                <a:solidFill>
                  <a:srgbClr val="FF0000"/>
                </a:solidFill>
                <a:latin typeface="Calibri" panose="020F0502020204030204" pitchFamily="34" charset="0"/>
                <a:ea typeface="Calibri" panose="020F0502020204030204" pitchFamily="34" charset="0"/>
                <a:cs typeface="David" panose="020E0502060401010101" pitchFamily="34" charset="-79"/>
              </a:rPr>
              <a:t>שימור מזון</a:t>
            </a:r>
            <a:endParaRPr lang="he-IL" dirty="0">
              <a:solidFill>
                <a:srgbClr val="FF0000"/>
              </a:solidFill>
            </a:endParaRPr>
          </a:p>
        </p:txBody>
      </p:sp>
      <p:pic>
        <p:nvPicPr>
          <p:cNvPr id="4" name="Picture 2">
            <a:extLst>
              <a:ext uri="{FF2B5EF4-FFF2-40B4-BE49-F238E27FC236}">
                <a16:creationId xmlns:a16="http://schemas.microsoft.com/office/drawing/2014/main" id="{0C22059B-3A60-1045-741C-6CFFB24643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78230" y="126206"/>
            <a:ext cx="1030313" cy="499915"/>
          </a:xfrm>
          <a:prstGeom prst="rect">
            <a:avLst/>
          </a:prstGeom>
        </p:spPr>
      </p:pic>
      <p:pic>
        <p:nvPicPr>
          <p:cNvPr id="5" name="Picture 4">
            <a:extLst>
              <a:ext uri="{FF2B5EF4-FFF2-40B4-BE49-F238E27FC236}">
                <a16:creationId xmlns:a16="http://schemas.microsoft.com/office/drawing/2014/main" id="{EF310F0C-8C89-06F6-9D88-E9F51EFC66B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733" y="-19863"/>
            <a:ext cx="1042506" cy="591363"/>
          </a:xfrm>
          <a:prstGeom prst="rect">
            <a:avLst/>
          </a:prstGeom>
        </p:spPr>
      </p:pic>
      <p:pic>
        <p:nvPicPr>
          <p:cNvPr id="6" name="תמונה 5"/>
          <p:cNvPicPr>
            <a:picLocks noChangeAspect="1"/>
          </p:cNvPicPr>
          <p:nvPr/>
        </p:nvPicPr>
        <p:blipFill>
          <a:blip r:embed="rId5"/>
          <a:stretch>
            <a:fillRect/>
          </a:stretch>
        </p:blipFill>
        <p:spPr>
          <a:xfrm>
            <a:off x="2826327" y="1731818"/>
            <a:ext cx="7703128" cy="3103418"/>
          </a:xfrm>
          <a:prstGeom prst="rect">
            <a:avLst/>
          </a:prstGeom>
        </p:spPr>
      </p:pic>
      <p:pic>
        <p:nvPicPr>
          <p:cNvPr id="9" name="תמונה 8"/>
          <p:cNvPicPr>
            <a:picLocks noChangeAspect="1"/>
          </p:cNvPicPr>
          <p:nvPr/>
        </p:nvPicPr>
        <p:blipFill>
          <a:blip r:embed="rId6"/>
          <a:stretch>
            <a:fillRect/>
          </a:stretch>
        </p:blipFill>
        <p:spPr>
          <a:xfrm>
            <a:off x="2134903" y="4835236"/>
            <a:ext cx="4925112" cy="1848108"/>
          </a:xfrm>
          <a:prstGeom prst="rect">
            <a:avLst/>
          </a:prstGeom>
        </p:spPr>
      </p:pic>
    </p:spTree>
    <p:extLst>
      <p:ext uri="{BB962C8B-B14F-4D97-AF65-F5344CB8AC3E}">
        <p14:creationId xmlns:p14="http://schemas.microsoft.com/office/powerpoint/2010/main" val="3109389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D964CEA-F9E6-0AF1-1CC8-8904FAA675AF}"/>
              </a:ext>
            </a:extLst>
          </p:cNvPr>
          <p:cNvSpPr>
            <a:spLocks noGrp="1"/>
          </p:cNvSpPr>
          <p:nvPr>
            <p:ph type="ctrTitle"/>
          </p:nvPr>
        </p:nvSpPr>
        <p:spPr>
          <a:xfrm>
            <a:off x="1603411" y="126207"/>
            <a:ext cx="9144000" cy="1245394"/>
          </a:xfrm>
        </p:spPr>
        <p:txBody>
          <a:bodyPr>
            <a:normAutofit fontScale="90000"/>
          </a:bodyPr>
          <a:lstStyle/>
          <a:p>
            <a:pPr rtl="1">
              <a:lnSpc>
                <a:spcPct val="115000"/>
              </a:lnSpc>
              <a:spcAft>
                <a:spcPts val="1000"/>
              </a:spcAft>
            </a:pPr>
            <a:br>
              <a:rPr lang="he-IL" sz="5300" b="1" kern="100" dirty="0">
                <a:solidFill>
                  <a:srgbClr val="0070C0"/>
                </a:solidFill>
                <a:latin typeface="Calibri" panose="020F0502020204030204" pitchFamily="34" charset="0"/>
                <a:ea typeface="Calibri" panose="020F0502020204030204" pitchFamily="34" charset="0"/>
                <a:cs typeface="David" panose="020E0502060401010101" pitchFamily="34" charset="-79"/>
              </a:rPr>
            </a:br>
            <a:br>
              <a:rPr lang="he-IL" sz="5300" b="1" kern="100" dirty="0">
                <a:solidFill>
                  <a:srgbClr val="0070C0"/>
                </a:solidFill>
                <a:latin typeface="Calibri" panose="020F0502020204030204" pitchFamily="34" charset="0"/>
                <a:ea typeface="Calibri" panose="020F0502020204030204" pitchFamily="34" charset="0"/>
                <a:cs typeface="David" panose="020E0502060401010101" pitchFamily="34" charset="-79"/>
              </a:rPr>
            </a:br>
            <a:r>
              <a:rPr lang="he-IL" sz="5300" b="1" kern="100" dirty="0">
                <a:solidFill>
                  <a:srgbClr val="FF0000"/>
                </a:solidFill>
                <a:latin typeface="Calibri" panose="020F0502020204030204" pitchFamily="34" charset="0"/>
                <a:ea typeface="Calibri" panose="020F0502020204030204" pitchFamily="34" charset="0"/>
                <a:cs typeface="David" panose="020E0502060401010101" pitchFamily="34" charset="-79"/>
              </a:rPr>
              <a:t>מערכת השמש</a:t>
            </a:r>
            <a:endParaRPr lang="he-IL" dirty="0">
              <a:solidFill>
                <a:srgbClr val="FF0000"/>
              </a:solidFill>
            </a:endParaRPr>
          </a:p>
        </p:txBody>
      </p:sp>
      <p:pic>
        <p:nvPicPr>
          <p:cNvPr id="4" name="Picture 2">
            <a:extLst>
              <a:ext uri="{FF2B5EF4-FFF2-40B4-BE49-F238E27FC236}">
                <a16:creationId xmlns:a16="http://schemas.microsoft.com/office/drawing/2014/main" id="{0C22059B-3A60-1045-741C-6CFFB24643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78230" y="126206"/>
            <a:ext cx="1030313" cy="499915"/>
          </a:xfrm>
          <a:prstGeom prst="rect">
            <a:avLst/>
          </a:prstGeom>
        </p:spPr>
      </p:pic>
      <p:pic>
        <p:nvPicPr>
          <p:cNvPr id="5" name="Picture 4">
            <a:extLst>
              <a:ext uri="{FF2B5EF4-FFF2-40B4-BE49-F238E27FC236}">
                <a16:creationId xmlns:a16="http://schemas.microsoft.com/office/drawing/2014/main" id="{EF310F0C-8C89-06F6-9D88-E9F51EFC66B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733" y="-19863"/>
            <a:ext cx="1042506" cy="591363"/>
          </a:xfrm>
          <a:prstGeom prst="rect">
            <a:avLst/>
          </a:prstGeom>
        </p:spPr>
      </p:pic>
      <p:pic>
        <p:nvPicPr>
          <p:cNvPr id="3" name="תמונה 2"/>
          <p:cNvPicPr>
            <a:picLocks noChangeAspect="1"/>
          </p:cNvPicPr>
          <p:nvPr/>
        </p:nvPicPr>
        <p:blipFill>
          <a:blip r:embed="rId5"/>
          <a:stretch>
            <a:fillRect/>
          </a:stretch>
        </p:blipFill>
        <p:spPr>
          <a:xfrm>
            <a:off x="2455355" y="1884906"/>
            <a:ext cx="7523346" cy="3352111"/>
          </a:xfrm>
          <a:prstGeom prst="rect">
            <a:avLst/>
          </a:prstGeom>
        </p:spPr>
      </p:pic>
      <p:pic>
        <p:nvPicPr>
          <p:cNvPr id="7" name="תמונה 6"/>
          <p:cNvPicPr>
            <a:picLocks noChangeAspect="1"/>
          </p:cNvPicPr>
          <p:nvPr/>
        </p:nvPicPr>
        <p:blipFill>
          <a:blip r:embed="rId6"/>
          <a:stretch>
            <a:fillRect/>
          </a:stretch>
        </p:blipFill>
        <p:spPr>
          <a:xfrm>
            <a:off x="498764" y="1095070"/>
            <a:ext cx="1828800" cy="5502222"/>
          </a:xfrm>
          <a:prstGeom prst="rect">
            <a:avLst/>
          </a:prstGeom>
        </p:spPr>
      </p:pic>
    </p:spTree>
    <p:extLst>
      <p:ext uri="{BB962C8B-B14F-4D97-AF65-F5344CB8AC3E}">
        <p14:creationId xmlns:p14="http://schemas.microsoft.com/office/powerpoint/2010/main" val="1047634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C47F9-8C4D-C922-2086-A69C452DB05C}"/>
              </a:ext>
            </a:extLst>
          </p:cNvPr>
          <p:cNvSpPr>
            <a:spLocks noGrp="1"/>
          </p:cNvSpPr>
          <p:nvPr>
            <p:ph type="title"/>
          </p:nvPr>
        </p:nvSpPr>
        <p:spPr>
          <a:xfrm>
            <a:off x="326136" y="365125"/>
            <a:ext cx="10515600" cy="1325563"/>
          </a:xfrm>
        </p:spPr>
        <p:txBody>
          <a:bodyPr>
            <a:normAutofit/>
          </a:bodyPr>
          <a:lstStyle/>
          <a:p>
            <a:r>
              <a:rPr lang="he-IL" sz="3200" b="1" dirty="0">
                <a:solidFill>
                  <a:srgbClr val="FF0000"/>
                </a:solidFill>
                <a:latin typeface="David" panose="020E0502060401010101" pitchFamily="34" charset="-79"/>
                <a:cs typeface="David" panose="020E0502060401010101" pitchFamily="34" charset="-79"/>
              </a:rPr>
              <a:t>אל מילון המושגים בספר</a:t>
            </a:r>
            <a:endParaRPr lang="en-US" sz="3200" b="1" dirty="0">
              <a:solidFill>
                <a:srgbClr val="FF0000"/>
              </a:solidFill>
              <a:latin typeface="David" panose="020E0502060401010101" pitchFamily="34" charset="-79"/>
              <a:cs typeface="David" panose="020E0502060401010101" pitchFamily="34" charset="-79"/>
            </a:endParaRPr>
          </a:p>
        </p:txBody>
      </p:sp>
      <p:sp>
        <p:nvSpPr>
          <p:cNvPr id="3" name="Content Placeholder 2">
            <a:extLst>
              <a:ext uri="{FF2B5EF4-FFF2-40B4-BE49-F238E27FC236}">
                <a16:creationId xmlns:a16="http://schemas.microsoft.com/office/drawing/2014/main" id="{02FBDBE5-3076-E3AA-63A3-CE9CF92804F3}"/>
              </a:ext>
            </a:extLst>
          </p:cNvPr>
          <p:cNvSpPr>
            <a:spLocks noGrp="1"/>
          </p:cNvSpPr>
          <p:nvPr>
            <p:ph idx="1"/>
          </p:nvPr>
        </p:nvSpPr>
        <p:spPr>
          <a:xfrm>
            <a:off x="838200" y="1690688"/>
            <a:ext cx="10515600" cy="4486275"/>
          </a:xfrm>
        </p:spPr>
        <p:txBody>
          <a:bodyPr>
            <a:normAutofit fontScale="92500" lnSpcReduction="10000"/>
          </a:bodyPr>
          <a:lstStyle/>
          <a:p>
            <a:pPr marL="0" indent="0">
              <a:buNone/>
            </a:pPr>
            <a:r>
              <a:rPr lang="he-IL" dirty="0">
                <a:latin typeface="David" panose="020E0502060401010101" pitchFamily="34" charset="-79"/>
                <a:cs typeface="David" panose="020E0502060401010101" pitchFamily="34" charset="-79"/>
              </a:rPr>
              <a:t>גשו למילון המושגים שנמצא בסוף הספר והכינו</a:t>
            </a:r>
          </a:p>
          <a:p>
            <a:pPr marL="0" indent="0">
              <a:buNone/>
            </a:pPr>
            <a:r>
              <a:rPr lang="he-IL" dirty="0">
                <a:latin typeface="David" panose="020E0502060401010101" pitchFamily="34" charset="-79"/>
                <a:cs typeface="David" panose="020E0502060401010101" pitchFamily="34" charset="-79"/>
              </a:rPr>
              <a:t>שעשועונים על מושגים.</a:t>
            </a:r>
          </a:p>
          <a:p>
            <a:pPr marL="0" indent="0">
              <a:buNone/>
            </a:pPr>
            <a:r>
              <a:rPr lang="he-IL" b="1" dirty="0">
                <a:latin typeface="David" panose="020E0502060401010101" pitchFamily="34" charset="-79"/>
                <a:cs typeface="David" panose="020E0502060401010101" pitchFamily="34" charset="-79"/>
              </a:rPr>
              <a:t>דוגמאות</a:t>
            </a:r>
          </a:p>
          <a:p>
            <a:pPr>
              <a:buFont typeface="Wingdings" panose="05000000000000000000" pitchFamily="2" charset="2"/>
              <a:buChar char="ü"/>
            </a:pPr>
            <a:r>
              <a:rPr lang="he-IL" b="1" dirty="0">
                <a:latin typeface="David" panose="020E0502060401010101" pitchFamily="34" charset="-79"/>
                <a:cs typeface="David" panose="020E0502060401010101" pitchFamily="34" charset="-79"/>
              </a:rPr>
              <a:t>חידונים על המושגים</a:t>
            </a:r>
          </a:p>
          <a:p>
            <a:pPr>
              <a:buFont typeface="Wingdings" panose="05000000000000000000" pitchFamily="2" charset="2"/>
              <a:buChar char="ü"/>
            </a:pPr>
            <a:r>
              <a:rPr lang="he-IL" b="1" dirty="0">
                <a:latin typeface="David" panose="020E0502060401010101" pitchFamily="34" charset="-79"/>
                <a:cs typeface="David" panose="020E0502060401010101" pitchFamily="34" charset="-79"/>
              </a:rPr>
              <a:t>תפזורת מושגים</a:t>
            </a:r>
          </a:p>
          <a:p>
            <a:pPr>
              <a:buFont typeface="Wingdings" panose="05000000000000000000" pitchFamily="2" charset="2"/>
              <a:buChar char="ü"/>
            </a:pPr>
            <a:r>
              <a:rPr lang="he-IL" b="1" dirty="0">
                <a:latin typeface="David" panose="020E0502060401010101" pitchFamily="34" charset="-79"/>
                <a:cs typeface="David" panose="020E0502060401010101" pitchFamily="34" charset="-79"/>
              </a:rPr>
              <a:t>בינגו מושגים</a:t>
            </a:r>
          </a:p>
          <a:p>
            <a:pPr>
              <a:buFont typeface="Wingdings" panose="05000000000000000000" pitchFamily="2" charset="2"/>
              <a:buChar char="ü"/>
            </a:pPr>
            <a:r>
              <a:rPr lang="he-IL" b="1" dirty="0">
                <a:latin typeface="David" panose="020E0502060401010101" pitchFamily="34" charset="-79"/>
                <a:cs typeface="David" panose="020E0502060401010101" pitchFamily="34" charset="-79"/>
              </a:rPr>
              <a:t>בלבלו אותיות של מושגים - מי המושג שאת סדר האותיות שלו בלבלו.</a:t>
            </a:r>
            <a:endParaRPr lang="en-US" b="1" dirty="0">
              <a:latin typeface="David" panose="020E0502060401010101" pitchFamily="34" charset="-79"/>
              <a:cs typeface="David" panose="020E0502060401010101" pitchFamily="34" charset="-79"/>
            </a:endParaRPr>
          </a:p>
          <a:p>
            <a:pPr>
              <a:buFont typeface="Wingdings" panose="05000000000000000000" pitchFamily="2" charset="2"/>
              <a:buChar char="ü"/>
            </a:pPr>
            <a:r>
              <a:rPr lang="he-IL" b="1" dirty="0">
                <a:latin typeface="David" panose="020E0502060401010101" pitchFamily="34" charset="-79"/>
                <a:cs typeface="David" panose="020E0502060401010101" pitchFamily="34" charset="-79"/>
              </a:rPr>
              <a:t>משחק </a:t>
            </a:r>
            <a:r>
              <a:rPr lang="he-IL" b="1" dirty="0" err="1">
                <a:latin typeface="David" panose="020E0502060401010101" pitchFamily="34" charset="-79"/>
                <a:cs typeface="David" panose="020E0502060401010101" pitchFamily="34" charset="-79"/>
              </a:rPr>
              <a:t>קהוט</a:t>
            </a:r>
            <a:endParaRPr lang="he-IL" b="1" dirty="0">
              <a:latin typeface="David" panose="020E0502060401010101" pitchFamily="34" charset="-79"/>
              <a:cs typeface="David" panose="020E0502060401010101" pitchFamily="34" charset="-79"/>
            </a:endParaRPr>
          </a:p>
          <a:p>
            <a:pPr>
              <a:buFont typeface="Wingdings" panose="05000000000000000000" pitchFamily="2" charset="2"/>
              <a:buChar char="ü"/>
            </a:pPr>
            <a:r>
              <a:rPr lang="he-IL" b="1" dirty="0">
                <a:latin typeface="David" panose="020E0502060401010101" pitchFamily="34" charset="-79"/>
                <a:cs typeface="David" panose="020E0502060401010101" pitchFamily="34" charset="-79"/>
              </a:rPr>
              <a:t>משחקים: </a:t>
            </a:r>
            <a:r>
              <a:rPr lang="he-IL" b="1" dirty="0" err="1">
                <a:latin typeface="David" panose="020E0502060401010101" pitchFamily="34" charset="-79"/>
                <a:cs typeface="David" panose="020E0502060401010101" pitchFamily="34" charset="-79"/>
              </a:rPr>
              <a:t>זכרון</a:t>
            </a:r>
            <a:r>
              <a:rPr lang="he-IL" b="1" dirty="0">
                <a:latin typeface="David" panose="020E0502060401010101" pitchFamily="34" charset="-79"/>
                <a:cs typeface="David" panose="020E0502060401010101" pitchFamily="34" charset="-79"/>
              </a:rPr>
              <a:t>, מסלול  ועוד.</a:t>
            </a:r>
          </a:p>
          <a:p>
            <a:pPr>
              <a:buFont typeface="Wingdings" panose="05000000000000000000" pitchFamily="2" charset="2"/>
              <a:buChar char="ü"/>
            </a:pPr>
            <a:r>
              <a:rPr lang="he-IL" b="1" dirty="0">
                <a:latin typeface="David" panose="020E0502060401010101" pitchFamily="34" charset="-79"/>
                <a:cs typeface="David" panose="020E0502060401010101" pitchFamily="34" charset="-79"/>
              </a:rPr>
              <a:t>העלו רעיונות משלכם</a:t>
            </a:r>
          </a:p>
        </p:txBody>
      </p:sp>
      <p:pic>
        <p:nvPicPr>
          <p:cNvPr id="5" name="Picture 4">
            <a:extLst>
              <a:ext uri="{FF2B5EF4-FFF2-40B4-BE49-F238E27FC236}">
                <a16:creationId xmlns:a16="http://schemas.microsoft.com/office/drawing/2014/main" id="{2F626D8C-7719-99E7-255A-AF3025BCAF90}"/>
              </a:ext>
            </a:extLst>
          </p:cNvPr>
          <p:cNvPicPr>
            <a:picLocks noChangeAspect="1"/>
          </p:cNvPicPr>
          <p:nvPr/>
        </p:nvPicPr>
        <p:blipFill>
          <a:blip r:embed="rId2"/>
          <a:stretch>
            <a:fillRect/>
          </a:stretch>
        </p:blipFill>
        <p:spPr>
          <a:xfrm>
            <a:off x="739329" y="733465"/>
            <a:ext cx="4148357" cy="3017282"/>
          </a:xfrm>
          <a:prstGeom prst="rect">
            <a:avLst/>
          </a:prstGeom>
        </p:spPr>
      </p:pic>
      <p:pic>
        <p:nvPicPr>
          <p:cNvPr id="4" name="Picture 2">
            <a:extLst>
              <a:ext uri="{FF2B5EF4-FFF2-40B4-BE49-F238E27FC236}">
                <a16:creationId xmlns:a16="http://schemas.microsoft.com/office/drawing/2014/main" id="{38ECA1B8-913B-42C9-DE15-83F8084B16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78230" y="126206"/>
            <a:ext cx="1030313" cy="499915"/>
          </a:xfrm>
          <a:prstGeom prst="rect">
            <a:avLst/>
          </a:prstGeom>
        </p:spPr>
      </p:pic>
      <p:pic>
        <p:nvPicPr>
          <p:cNvPr id="6" name="Picture 4">
            <a:extLst>
              <a:ext uri="{FF2B5EF4-FFF2-40B4-BE49-F238E27FC236}">
                <a16:creationId xmlns:a16="http://schemas.microsoft.com/office/drawing/2014/main" id="{27DF358D-824D-765E-90AE-713D08DE70D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733" y="-19863"/>
            <a:ext cx="1042506" cy="591363"/>
          </a:xfrm>
          <a:prstGeom prst="rect">
            <a:avLst/>
          </a:prstGeom>
        </p:spPr>
      </p:pic>
    </p:spTree>
    <p:extLst>
      <p:ext uri="{BB962C8B-B14F-4D97-AF65-F5344CB8AC3E}">
        <p14:creationId xmlns:p14="http://schemas.microsoft.com/office/powerpoint/2010/main" val="1330239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EBDB1-048B-3EF3-6DB9-4736DB0E0CF6}"/>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ED7D9268-D237-8A67-B5FC-16BC83A652C7}"/>
              </a:ext>
            </a:extLst>
          </p:cNvPr>
          <p:cNvSpPr>
            <a:spLocks noGrp="1"/>
          </p:cNvSpPr>
          <p:nvPr>
            <p:ph type="ctrTitle"/>
          </p:nvPr>
        </p:nvSpPr>
        <p:spPr/>
        <p:txBody>
          <a:bodyPr/>
          <a:lstStyle/>
          <a:p>
            <a:pPr rtl="1">
              <a:lnSpc>
                <a:spcPct val="115000"/>
              </a:lnSpc>
              <a:spcAft>
                <a:spcPts val="1000"/>
              </a:spcAft>
            </a:pPr>
            <a:br>
              <a:rPr lang="en-US" sz="4000"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rPr>
            </a:br>
            <a:endParaRPr lang="he-IL" dirty="0">
              <a:solidFill>
                <a:srgbClr val="0070C0"/>
              </a:solidFill>
            </a:endParaRPr>
          </a:p>
        </p:txBody>
      </p:sp>
      <p:pic>
        <p:nvPicPr>
          <p:cNvPr id="4" name="Picture 2">
            <a:extLst>
              <a:ext uri="{FF2B5EF4-FFF2-40B4-BE49-F238E27FC236}">
                <a16:creationId xmlns:a16="http://schemas.microsoft.com/office/drawing/2014/main" id="{E0751666-CC55-3838-16D8-4210C16C312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978230" y="126206"/>
            <a:ext cx="1030313" cy="499915"/>
          </a:xfrm>
          <a:prstGeom prst="rect">
            <a:avLst/>
          </a:prstGeom>
        </p:spPr>
      </p:pic>
      <p:pic>
        <p:nvPicPr>
          <p:cNvPr id="5" name="Picture 4">
            <a:extLst>
              <a:ext uri="{FF2B5EF4-FFF2-40B4-BE49-F238E27FC236}">
                <a16:creationId xmlns:a16="http://schemas.microsoft.com/office/drawing/2014/main" id="{85895FD2-D64E-B2BB-4F44-F1DD89187A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733" y="-19863"/>
            <a:ext cx="1042506" cy="591363"/>
          </a:xfrm>
          <a:prstGeom prst="rect">
            <a:avLst/>
          </a:prstGeom>
        </p:spPr>
      </p:pic>
      <p:sp>
        <p:nvSpPr>
          <p:cNvPr id="3" name="תיבת טקסט 2">
            <a:extLst>
              <a:ext uri="{FF2B5EF4-FFF2-40B4-BE49-F238E27FC236}">
                <a16:creationId xmlns:a16="http://schemas.microsoft.com/office/drawing/2014/main" id="{C077A011-074A-2793-73AD-8645D2CAB442}"/>
              </a:ext>
            </a:extLst>
          </p:cNvPr>
          <p:cNvSpPr txBox="1"/>
          <p:nvPr/>
        </p:nvSpPr>
        <p:spPr>
          <a:xfrm>
            <a:off x="5200302" y="63457"/>
            <a:ext cx="2059619" cy="1077218"/>
          </a:xfrm>
          <a:prstGeom prst="rect">
            <a:avLst/>
          </a:prstGeom>
          <a:noFill/>
        </p:spPr>
        <p:txBody>
          <a:bodyPr wrap="square" rtlCol="1">
            <a:spAutoFit/>
          </a:bodyPr>
          <a:lstStyle/>
          <a:p>
            <a:r>
              <a:rPr lang="he-IL" sz="3200" b="1" dirty="0">
                <a:solidFill>
                  <a:srgbClr val="FF0000"/>
                </a:solidFill>
                <a:latin typeface="David" panose="020E0502060401010101" pitchFamily="34" charset="-79"/>
                <a:cs typeface="David" panose="020E0502060401010101" pitchFamily="34" charset="-79"/>
              </a:rPr>
              <a:t>תוכן העניינים</a:t>
            </a:r>
          </a:p>
        </p:txBody>
      </p:sp>
      <p:graphicFrame>
        <p:nvGraphicFramePr>
          <p:cNvPr id="6" name="טבלה 5">
            <a:extLst>
              <a:ext uri="{FF2B5EF4-FFF2-40B4-BE49-F238E27FC236}">
                <a16:creationId xmlns:a16="http://schemas.microsoft.com/office/drawing/2014/main" id="{B48A61CE-B66F-1FBC-3CF4-F6DDE43DDA35}"/>
              </a:ext>
            </a:extLst>
          </p:cNvPr>
          <p:cNvGraphicFramePr>
            <a:graphicFrameLocks noGrp="1"/>
          </p:cNvGraphicFramePr>
          <p:nvPr>
            <p:extLst>
              <p:ext uri="{D42A27DB-BD31-4B8C-83A1-F6EECF244321}">
                <p14:modId xmlns:p14="http://schemas.microsoft.com/office/powerpoint/2010/main" val="3932115060"/>
              </p:ext>
            </p:extLst>
          </p:nvPr>
        </p:nvGraphicFramePr>
        <p:xfrm>
          <a:off x="1933141" y="648232"/>
          <a:ext cx="8734859" cy="6098932"/>
        </p:xfrm>
        <a:graphic>
          <a:graphicData uri="http://schemas.openxmlformats.org/drawingml/2006/table">
            <a:tbl>
              <a:tblPr rtl="1" firstRow="1" bandRow="1">
                <a:tableStyleId>{5C22544A-7EE6-4342-B048-85BDC9FD1C3A}</a:tableStyleId>
              </a:tblPr>
              <a:tblGrid>
                <a:gridCol w="6759680">
                  <a:extLst>
                    <a:ext uri="{9D8B030D-6E8A-4147-A177-3AD203B41FA5}">
                      <a16:colId xmlns:a16="http://schemas.microsoft.com/office/drawing/2014/main" val="383263434"/>
                    </a:ext>
                  </a:extLst>
                </a:gridCol>
                <a:gridCol w="1975179">
                  <a:extLst>
                    <a:ext uri="{9D8B030D-6E8A-4147-A177-3AD203B41FA5}">
                      <a16:colId xmlns:a16="http://schemas.microsoft.com/office/drawing/2014/main" val="3986125944"/>
                    </a:ext>
                  </a:extLst>
                </a:gridCol>
              </a:tblGrid>
              <a:tr h="249595">
                <a:tc>
                  <a:txBody>
                    <a:bodyPr/>
                    <a:lstStyle/>
                    <a:p>
                      <a:pPr algn="ctr" rtl="1"/>
                      <a:r>
                        <a:rPr lang="he-IL" sz="2400" dirty="0">
                          <a:latin typeface="David" panose="020E0502060401010101" pitchFamily="34" charset="-79"/>
                          <a:cs typeface="David" panose="020E0502060401010101" pitchFamily="34" charset="-79"/>
                        </a:rPr>
                        <a:t>נושא</a:t>
                      </a:r>
                    </a:p>
                  </a:txBody>
                  <a:tcPr/>
                </a:tc>
                <a:tc>
                  <a:txBody>
                    <a:bodyPr/>
                    <a:lstStyle/>
                    <a:p>
                      <a:pPr algn="ctr" rtl="1"/>
                      <a:r>
                        <a:rPr lang="he-IL" sz="2400" dirty="0">
                          <a:latin typeface="David" panose="020E0502060401010101" pitchFamily="34" charset="-79"/>
                          <a:cs typeface="David" panose="020E0502060401010101" pitchFamily="34" charset="-79"/>
                        </a:rPr>
                        <a:t>מספר שקופית</a:t>
                      </a:r>
                    </a:p>
                  </a:txBody>
                  <a:tcPr/>
                </a:tc>
                <a:extLst>
                  <a:ext uri="{0D108BD9-81ED-4DB2-BD59-A6C34878D82A}">
                    <a16:rowId xmlns:a16="http://schemas.microsoft.com/office/drawing/2014/main" val="1229628995"/>
                  </a:ext>
                </a:extLst>
              </a:tr>
              <a:tr h="249595">
                <a:tc>
                  <a:txBody>
                    <a:bodyPr/>
                    <a:lstStyle/>
                    <a:p>
                      <a:pPr rtl="1"/>
                      <a:r>
                        <a:rPr lang="he-IL" sz="2400" b="0" dirty="0">
                          <a:latin typeface="David" panose="020E0502060401010101" pitchFamily="34" charset="-79"/>
                          <a:cs typeface="David" panose="020E0502060401010101" pitchFamily="34" charset="-79"/>
                        </a:rPr>
                        <a:t>הנחיות</a:t>
                      </a:r>
                    </a:p>
                  </a:txBody>
                  <a:tcPr/>
                </a:tc>
                <a:tc>
                  <a:txBody>
                    <a:bodyPr/>
                    <a:lstStyle/>
                    <a:p>
                      <a:pPr algn="ctr" rtl="1"/>
                      <a:r>
                        <a:rPr lang="he-IL" sz="2400" b="0" dirty="0">
                          <a:latin typeface="David" panose="020E0502060401010101" pitchFamily="34" charset="-79"/>
                          <a:cs typeface="David" panose="020E0502060401010101" pitchFamily="34" charset="-79"/>
                        </a:rPr>
                        <a:t>3</a:t>
                      </a:r>
                    </a:p>
                  </a:txBody>
                  <a:tcPr/>
                </a:tc>
                <a:extLst>
                  <a:ext uri="{0D108BD9-81ED-4DB2-BD59-A6C34878D82A}">
                    <a16:rowId xmlns:a16="http://schemas.microsoft.com/office/drawing/2014/main" val="2574947003"/>
                  </a:ext>
                </a:extLst>
              </a:tr>
              <a:tr h="612532">
                <a:tc>
                  <a:txBody>
                    <a:bodyPr/>
                    <a:lstStyle/>
                    <a:p>
                      <a:pPr rtl="1"/>
                      <a:r>
                        <a:rPr lang="he-IL" sz="2400" b="0" dirty="0">
                          <a:latin typeface="David" panose="020E0502060401010101" pitchFamily="34" charset="-79"/>
                          <a:cs typeface="David" panose="020E0502060401010101" pitchFamily="34" charset="-79"/>
                        </a:rPr>
                        <a:t>סלעים</a:t>
                      </a:r>
                    </a:p>
                  </a:txBody>
                  <a:tcPr/>
                </a:tc>
                <a:tc>
                  <a:txBody>
                    <a:bodyPr/>
                    <a:lstStyle/>
                    <a:p>
                      <a:pPr algn="ctr" rtl="1"/>
                      <a:r>
                        <a:rPr lang="he-IL" sz="2400" b="0" dirty="0">
                          <a:latin typeface="David" panose="020E0502060401010101" pitchFamily="34" charset="-79"/>
                          <a:cs typeface="David" panose="020E0502060401010101" pitchFamily="34" charset="-79"/>
                        </a:rPr>
                        <a:t>5-4</a:t>
                      </a:r>
                    </a:p>
                  </a:txBody>
                  <a:tcPr/>
                </a:tc>
                <a:extLst>
                  <a:ext uri="{0D108BD9-81ED-4DB2-BD59-A6C34878D82A}">
                    <a16:rowId xmlns:a16="http://schemas.microsoft.com/office/drawing/2014/main" val="1936854566"/>
                  </a:ext>
                </a:extLst>
              </a:tr>
              <a:tr h="249595">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2400" b="0" dirty="0">
                          <a:latin typeface="David" panose="020E0502060401010101" pitchFamily="34" charset="-79"/>
                          <a:cs typeface="David" panose="020E0502060401010101" pitchFamily="34" charset="-79"/>
                        </a:rPr>
                        <a:t>קרקעות</a:t>
                      </a:r>
                    </a:p>
                  </a:txBody>
                  <a:tcPr/>
                </a:tc>
                <a:tc>
                  <a:txBody>
                    <a:bodyPr/>
                    <a:lstStyle/>
                    <a:p>
                      <a:pPr algn="ctr" rtl="1"/>
                      <a:r>
                        <a:rPr lang="he-IL" sz="2400" b="0" dirty="0">
                          <a:latin typeface="David" panose="020E0502060401010101" pitchFamily="34" charset="-79"/>
                          <a:cs typeface="David" panose="020E0502060401010101" pitchFamily="34" charset="-79"/>
                        </a:rPr>
                        <a:t>6</a:t>
                      </a:r>
                    </a:p>
                  </a:txBody>
                  <a:tcPr/>
                </a:tc>
                <a:extLst>
                  <a:ext uri="{0D108BD9-81ED-4DB2-BD59-A6C34878D82A}">
                    <a16:rowId xmlns:a16="http://schemas.microsoft.com/office/drawing/2014/main" val="2284993116"/>
                  </a:ext>
                </a:extLst>
              </a:tr>
              <a:tr h="249595">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2400" b="0" dirty="0">
                          <a:latin typeface="David" panose="020E0502060401010101" pitchFamily="34" charset="-79"/>
                          <a:cs typeface="David" panose="020E0502060401010101" pitchFamily="34" charset="-79"/>
                        </a:rPr>
                        <a:t>מלחים</a:t>
                      </a:r>
                    </a:p>
                  </a:txBody>
                  <a:tcPr/>
                </a:tc>
                <a:tc>
                  <a:txBody>
                    <a:bodyPr/>
                    <a:lstStyle/>
                    <a:p>
                      <a:pPr algn="ctr" rtl="1"/>
                      <a:r>
                        <a:rPr lang="he-IL" sz="2400" b="0" dirty="0">
                          <a:latin typeface="David" panose="020E0502060401010101" pitchFamily="34" charset="-79"/>
                          <a:cs typeface="David" panose="020E0502060401010101" pitchFamily="34" charset="-79"/>
                        </a:rPr>
                        <a:t>7</a:t>
                      </a:r>
                    </a:p>
                  </a:txBody>
                  <a:tcPr/>
                </a:tc>
                <a:extLst>
                  <a:ext uri="{0D108BD9-81ED-4DB2-BD59-A6C34878D82A}">
                    <a16:rowId xmlns:a16="http://schemas.microsoft.com/office/drawing/2014/main" val="1260122035"/>
                  </a:ext>
                </a:extLst>
              </a:tr>
              <a:tr h="249595">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2400" b="0" dirty="0">
                          <a:latin typeface="David" panose="020E0502060401010101" pitchFamily="34" charset="-79"/>
                          <a:cs typeface="David" panose="020E0502060401010101" pitchFamily="34" charset="-79"/>
                        </a:rPr>
                        <a:t>סלע הפוספט</a:t>
                      </a:r>
                      <a:endParaRPr lang="en-US" sz="2400" b="0" kern="100" dirty="0">
                        <a:effectLst/>
                        <a:latin typeface="David" panose="020E0502060401010101" pitchFamily="34" charset="-79"/>
                        <a:ea typeface="Calibri" panose="020F0502020204030204" pitchFamily="34" charset="0"/>
                        <a:cs typeface="David" panose="020E0502060401010101" pitchFamily="34" charset="-79"/>
                      </a:endParaRPr>
                    </a:p>
                  </a:txBody>
                  <a:tcPr/>
                </a:tc>
                <a:tc>
                  <a:txBody>
                    <a:bodyPr/>
                    <a:lstStyle/>
                    <a:p>
                      <a:pPr algn="ctr" rtl="1"/>
                      <a:r>
                        <a:rPr lang="he-IL" sz="2400" b="0" dirty="0">
                          <a:latin typeface="David" panose="020E0502060401010101" pitchFamily="34" charset="-79"/>
                          <a:cs typeface="David" panose="020E0502060401010101" pitchFamily="34" charset="-79"/>
                        </a:rPr>
                        <a:t>8</a:t>
                      </a:r>
                    </a:p>
                  </a:txBody>
                  <a:tcPr/>
                </a:tc>
                <a:extLst>
                  <a:ext uri="{0D108BD9-81ED-4DB2-BD59-A6C34878D82A}">
                    <a16:rowId xmlns:a16="http://schemas.microsoft.com/office/drawing/2014/main" val="1645189873"/>
                  </a:ext>
                </a:extLst>
              </a:tr>
              <a:tr h="249595">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2400" b="0" dirty="0">
                          <a:latin typeface="David" panose="020E0502060401010101" pitchFamily="34" charset="-79"/>
                          <a:cs typeface="David" panose="020E0502060401010101" pitchFamily="34" charset="-79"/>
                        </a:rPr>
                        <a:t>משאבי הטבע והאדם</a:t>
                      </a:r>
                      <a:endParaRPr lang="en-US" sz="2400" b="0" kern="100" dirty="0">
                        <a:effectLst/>
                        <a:latin typeface="David" panose="020E0502060401010101" pitchFamily="34" charset="-79"/>
                        <a:ea typeface="Calibri" panose="020F0502020204030204" pitchFamily="34" charset="0"/>
                        <a:cs typeface="David" panose="020E0502060401010101" pitchFamily="34" charset="-79"/>
                      </a:endParaRPr>
                    </a:p>
                  </a:txBody>
                  <a:tcPr/>
                </a:tc>
                <a:tc>
                  <a:txBody>
                    <a:bodyPr/>
                    <a:lstStyle/>
                    <a:p>
                      <a:pPr algn="ctr" rtl="1"/>
                      <a:r>
                        <a:rPr lang="he-IL" sz="2400" b="0" dirty="0">
                          <a:latin typeface="David" panose="020E0502060401010101" pitchFamily="34" charset="-79"/>
                          <a:cs typeface="David" panose="020E0502060401010101" pitchFamily="34" charset="-79"/>
                        </a:rPr>
                        <a:t>9</a:t>
                      </a:r>
                    </a:p>
                  </a:txBody>
                  <a:tcPr/>
                </a:tc>
                <a:extLst>
                  <a:ext uri="{0D108BD9-81ED-4DB2-BD59-A6C34878D82A}">
                    <a16:rowId xmlns:a16="http://schemas.microsoft.com/office/drawing/2014/main" val="3740999583"/>
                  </a:ext>
                </a:extLst>
              </a:tr>
              <a:tr h="249595">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2400" b="0" dirty="0">
                          <a:latin typeface="David" panose="020E0502060401010101" pitchFamily="34" charset="-79"/>
                          <a:cs typeface="David" panose="020E0502060401010101" pitchFamily="34" charset="-79"/>
                        </a:rPr>
                        <a:t>בריאות ומזון</a:t>
                      </a:r>
                      <a:endParaRPr lang="en-US" sz="2400" b="0" kern="100" dirty="0">
                        <a:effectLst/>
                        <a:latin typeface="David" panose="020E0502060401010101" pitchFamily="34" charset="-79"/>
                        <a:ea typeface="Calibri" panose="020F0502020204030204" pitchFamily="34" charset="0"/>
                        <a:cs typeface="David" panose="020E0502060401010101" pitchFamily="34" charset="-79"/>
                      </a:endParaRPr>
                    </a:p>
                  </a:txBody>
                  <a:tcPr/>
                </a:tc>
                <a:tc>
                  <a:txBody>
                    <a:bodyPr/>
                    <a:lstStyle/>
                    <a:p>
                      <a:pPr algn="ctr" rtl="1"/>
                      <a:r>
                        <a:rPr lang="he-IL" sz="2400" b="0" dirty="0">
                          <a:latin typeface="David" panose="020E0502060401010101" pitchFamily="34" charset="-79"/>
                          <a:cs typeface="David" panose="020E0502060401010101" pitchFamily="34" charset="-79"/>
                        </a:rPr>
                        <a:t>10</a:t>
                      </a:r>
                    </a:p>
                  </a:txBody>
                  <a:tcPr/>
                </a:tc>
                <a:extLst>
                  <a:ext uri="{0D108BD9-81ED-4DB2-BD59-A6C34878D82A}">
                    <a16:rowId xmlns:a16="http://schemas.microsoft.com/office/drawing/2014/main" val="902386792"/>
                  </a:ext>
                </a:extLst>
              </a:tr>
              <a:tr h="249595">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2400" b="0" dirty="0">
                          <a:latin typeface="David" panose="020E0502060401010101" pitchFamily="34" charset="-79"/>
                          <a:cs typeface="David" panose="020E0502060401010101" pitchFamily="34" charset="-79"/>
                        </a:rPr>
                        <a:t>שימור מזון</a:t>
                      </a:r>
                      <a:endParaRPr kumimoji="0" lang="he-IL" sz="3200" b="0" i="0" u="none" strike="noStrike" kern="1200" cap="none" spc="0" normalizeH="0" baseline="0" noProof="0" dirty="0">
                        <a:ln>
                          <a:noFill/>
                        </a:ln>
                        <a:solidFill>
                          <a:prstClr val="black"/>
                        </a:solidFill>
                        <a:effectLst/>
                        <a:uLnTx/>
                        <a:uFillTx/>
                        <a:latin typeface="David" panose="020E0502060401010101" pitchFamily="34" charset="-79"/>
                        <a:ea typeface="+mn-ea"/>
                        <a:cs typeface="David" panose="020E0502060401010101" pitchFamily="34" charset="-79"/>
                      </a:endParaRPr>
                    </a:p>
                  </a:txBody>
                  <a:tcPr/>
                </a:tc>
                <a:tc>
                  <a:txBody>
                    <a:bodyPr/>
                    <a:lstStyle/>
                    <a:p>
                      <a:pPr algn="ctr" rtl="1"/>
                      <a:r>
                        <a:rPr lang="he-IL" sz="2400" b="0" dirty="0">
                          <a:latin typeface="David" panose="020E0502060401010101" pitchFamily="34" charset="-79"/>
                          <a:cs typeface="David" panose="020E0502060401010101" pitchFamily="34" charset="-79"/>
                        </a:rPr>
                        <a:t>11</a:t>
                      </a:r>
                    </a:p>
                  </a:txBody>
                  <a:tcPr/>
                </a:tc>
                <a:extLst>
                  <a:ext uri="{0D108BD9-81ED-4DB2-BD59-A6C34878D82A}">
                    <a16:rowId xmlns:a16="http://schemas.microsoft.com/office/drawing/2014/main" val="2439007547"/>
                  </a:ext>
                </a:extLst>
              </a:tr>
              <a:tr h="249595">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2400" b="0" dirty="0">
                          <a:latin typeface="David" panose="020E0502060401010101" pitchFamily="34" charset="-79"/>
                          <a:cs typeface="David" panose="020E0502060401010101" pitchFamily="34" charset="-79"/>
                        </a:rPr>
                        <a:t>מערכת השמש</a:t>
                      </a:r>
                      <a:endParaRPr kumimoji="0" lang="he-IL" sz="2400" b="0" i="0" u="none" strike="noStrike" kern="1200" cap="none" spc="0" normalizeH="0" baseline="0" noProof="0" dirty="0">
                        <a:ln>
                          <a:noFill/>
                        </a:ln>
                        <a:solidFill>
                          <a:prstClr val="black"/>
                        </a:solidFill>
                        <a:effectLst/>
                        <a:uLnTx/>
                        <a:uFillTx/>
                        <a:latin typeface="David" panose="020E0502060401010101" pitchFamily="34" charset="-79"/>
                        <a:ea typeface="+mn-ea"/>
                        <a:cs typeface="David" panose="020E0502060401010101" pitchFamily="34" charset="-79"/>
                      </a:endParaRPr>
                    </a:p>
                  </a:txBody>
                  <a:tcPr/>
                </a:tc>
                <a:tc>
                  <a:txBody>
                    <a:bodyPr/>
                    <a:lstStyle/>
                    <a:p>
                      <a:pPr algn="ctr" rtl="1"/>
                      <a:r>
                        <a:rPr lang="he-IL" sz="2400" b="0" dirty="0">
                          <a:latin typeface="David" panose="020E0502060401010101" pitchFamily="34" charset="-79"/>
                          <a:cs typeface="David" panose="020E0502060401010101" pitchFamily="34" charset="-79"/>
                        </a:rPr>
                        <a:t>12</a:t>
                      </a:r>
                    </a:p>
                  </a:txBody>
                  <a:tcPr/>
                </a:tc>
                <a:extLst>
                  <a:ext uri="{0D108BD9-81ED-4DB2-BD59-A6C34878D82A}">
                    <a16:rowId xmlns:a16="http://schemas.microsoft.com/office/drawing/2014/main" val="4201022344"/>
                  </a:ext>
                </a:extLst>
              </a:tr>
              <a:tr h="249595">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400" b="0" i="0" u="none" strike="noStrike" kern="1200" cap="none" spc="0" normalizeH="0" baseline="0" noProof="0" dirty="0">
                        <a:ln>
                          <a:noFill/>
                        </a:ln>
                        <a:solidFill>
                          <a:prstClr val="black"/>
                        </a:solidFill>
                        <a:effectLst/>
                        <a:uLnTx/>
                        <a:uFillTx/>
                        <a:latin typeface="David" panose="020E0502060401010101" pitchFamily="34" charset="-79"/>
                        <a:ea typeface="+mn-ea"/>
                        <a:cs typeface="David" panose="020E0502060401010101" pitchFamily="34" charset="-79"/>
                      </a:endParaRPr>
                    </a:p>
                  </a:txBody>
                  <a:tcPr/>
                </a:tc>
                <a:tc>
                  <a:txBody>
                    <a:bodyPr/>
                    <a:lstStyle/>
                    <a:p>
                      <a:pPr algn="ctr" rtl="1"/>
                      <a:endParaRPr lang="he-IL" sz="2400" b="0" dirty="0">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1589425914"/>
                  </a:ext>
                </a:extLst>
              </a:tr>
              <a:tr h="249595">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400" b="0" i="0" u="none" strike="noStrike" kern="1200" cap="none" spc="0" normalizeH="0" baseline="0" noProof="0" dirty="0">
                        <a:ln>
                          <a:noFill/>
                        </a:ln>
                        <a:solidFill>
                          <a:prstClr val="black"/>
                        </a:solidFill>
                        <a:effectLst/>
                        <a:uLnTx/>
                        <a:uFillTx/>
                        <a:latin typeface="David" panose="020E0502060401010101" pitchFamily="34" charset="-79"/>
                        <a:ea typeface="+mn-ea"/>
                        <a:cs typeface="David" panose="020E0502060401010101" pitchFamily="34" charset="-79"/>
                      </a:endParaRPr>
                    </a:p>
                  </a:txBody>
                  <a:tcPr/>
                </a:tc>
                <a:tc>
                  <a:txBody>
                    <a:bodyPr/>
                    <a:lstStyle/>
                    <a:p>
                      <a:pPr algn="ctr" rtl="1"/>
                      <a:endParaRPr lang="he-IL" sz="2400" b="0" dirty="0">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1725221441"/>
                  </a:ext>
                </a:extLst>
              </a:tr>
              <a:tr h="249595">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400" b="0" i="0" u="none" strike="noStrike" kern="1200" cap="none" spc="0" normalizeH="0" baseline="0" noProof="0" dirty="0">
                        <a:ln>
                          <a:noFill/>
                        </a:ln>
                        <a:solidFill>
                          <a:prstClr val="black"/>
                        </a:solidFill>
                        <a:effectLst/>
                        <a:uLnTx/>
                        <a:uFillTx/>
                        <a:latin typeface="David" panose="020E0502060401010101" pitchFamily="34" charset="-79"/>
                        <a:ea typeface="+mn-ea"/>
                        <a:cs typeface="David" panose="020E0502060401010101" pitchFamily="34" charset="-79"/>
                      </a:endParaRPr>
                    </a:p>
                  </a:txBody>
                  <a:tcPr/>
                </a:tc>
                <a:tc>
                  <a:txBody>
                    <a:bodyPr/>
                    <a:lstStyle/>
                    <a:p>
                      <a:pPr algn="ctr" rtl="1"/>
                      <a:endParaRPr lang="he-IL" sz="2400" b="0" dirty="0">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3656461197"/>
                  </a:ext>
                </a:extLst>
              </a:tr>
            </a:tbl>
          </a:graphicData>
        </a:graphic>
      </p:graphicFrame>
    </p:spTree>
    <p:extLst>
      <p:ext uri="{BB962C8B-B14F-4D97-AF65-F5344CB8AC3E}">
        <p14:creationId xmlns:p14="http://schemas.microsoft.com/office/powerpoint/2010/main" val="1078176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B2F22-03BD-6FCF-F17F-C73B0287BC31}"/>
              </a:ext>
            </a:extLst>
          </p:cNvPr>
          <p:cNvSpPr>
            <a:spLocks noGrp="1"/>
          </p:cNvSpPr>
          <p:nvPr>
            <p:ph type="title"/>
          </p:nvPr>
        </p:nvSpPr>
        <p:spPr>
          <a:xfrm>
            <a:off x="6778752" y="133477"/>
            <a:ext cx="1295400" cy="707771"/>
          </a:xfrm>
        </p:spPr>
        <p:txBody>
          <a:bodyPr>
            <a:normAutofit/>
          </a:bodyPr>
          <a:lstStyle/>
          <a:p>
            <a:r>
              <a:rPr lang="he-IL" sz="3200" b="1" dirty="0">
                <a:solidFill>
                  <a:srgbClr val="FF0000"/>
                </a:solidFill>
                <a:latin typeface="David" panose="020E0502060401010101" pitchFamily="34" charset="-79"/>
                <a:cs typeface="David" panose="020E0502060401010101" pitchFamily="34" charset="-79"/>
              </a:rPr>
              <a:t>הנחיות</a:t>
            </a:r>
            <a:endParaRPr lang="en-US" sz="3200" b="1" dirty="0">
              <a:solidFill>
                <a:srgbClr val="FF0000"/>
              </a:solidFill>
              <a:latin typeface="David" panose="020E0502060401010101" pitchFamily="34" charset="-79"/>
              <a:cs typeface="David" panose="020E0502060401010101" pitchFamily="34" charset="-79"/>
            </a:endParaRPr>
          </a:p>
        </p:txBody>
      </p:sp>
      <p:sp>
        <p:nvSpPr>
          <p:cNvPr id="3" name="Content Placeholder 2">
            <a:extLst>
              <a:ext uri="{FF2B5EF4-FFF2-40B4-BE49-F238E27FC236}">
                <a16:creationId xmlns:a16="http://schemas.microsoft.com/office/drawing/2014/main" id="{8CD1BEE7-3F9F-1803-E829-154FCFD9C0EF}"/>
              </a:ext>
            </a:extLst>
          </p:cNvPr>
          <p:cNvSpPr>
            <a:spLocks noGrp="1"/>
          </p:cNvSpPr>
          <p:nvPr>
            <p:ph idx="1"/>
          </p:nvPr>
        </p:nvSpPr>
        <p:spPr>
          <a:xfrm>
            <a:off x="724553" y="670560"/>
            <a:ext cx="11181806" cy="5785104"/>
          </a:xfrm>
        </p:spPr>
        <p:txBody>
          <a:bodyPr>
            <a:normAutofit fontScale="25000" lnSpcReduction="20000"/>
          </a:bodyPr>
          <a:lstStyle/>
          <a:p>
            <a:pPr marL="0" indent="0">
              <a:lnSpc>
                <a:spcPct val="120000"/>
              </a:lnSpc>
              <a:buNone/>
            </a:pPr>
            <a:r>
              <a:rPr lang="he-IL" sz="9600" dirty="0">
                <a:latin typeface="David" panose="020E0502060401010101" pitchFamily="34" charset="-79"/>
                <a:cs typeface="David" panose="020E0502060401010101" pitchFamily="34" charset="-79"/>
              </a:rPr>
              <a:t>במצגת זו מופיעים שאלוני ידע (תשובה ברמה של מילה אחת או שתיים) שמתייחסים למושגים מרכזיים בתוכנית הלימודים מדע וטכנולוגיה של </a:t>
            </a:r>
            <a:r>
              <a:rPr lang="he-IL" sz="9600" dirty="0">
                <a:solidFill>
                  <a:srgbClr val="FF0000"/>
                </a:solidFill>
                <a:latin typeface="David" panose="020E0502060401010101" pitchFamily="34" charset="-79"/>
                <a:cs typeface="David" panose="020E0502060401010101" pitchFamily="34" charset="-79"/>
              </a:rPr>
              <a:t>כיתה ה.</a:t>
            </a:r>
          </a:p>
          <a:p>
            <a:pPr marL="0" indent="0">
              <a:lnSpc>
                <a:spcPct val="120000"/>
              </a:lnSpc>
              <a:buNone/>
            </a:pPr>
            <a:r>
              <a:rPr lang="he-IL" sz="9600" dirty="0">
                <a:latin typeface="David" panose="020E0502060401010101" pitchFamily="34" charset="-79"/>
                <a:cs typeface="David" panose="020E0502060401010101" pitchFamily="34" charset="-79"/>
              </a:rPr>
              <a:t>להלן הצעות להפעלה במסגרת למידה מרחוק: </a:t>
            </a:r>
            <a:r>
              <a:rPr kumimoji="0" lang="he-IL" sz="9600" b="0" i="0" u="none" strike="noStrike" kern="1200" cap="none" spc="0" normalizeH="0" baseline="0" noProof="0" dirty="0">
                <a:ln>
                  <a:noFill/>
                </a:ln>
                <a:solidFill>
                  <a:prstClr val="black"/>
                </a:solidFill>
                <a:effectLst/>
                <a:uLnTx/>
                <a:uFillTx/>
                <a:latin typeface="David" panose="020E0502060401010101" pitchFamily="34" charset="-79"/>
                <a:cs typeface="David" panose="020E0502060401010101" pitchFamily="34" charset="-79"/>
              </a:rPr>
              <a:t>בוחרים נושא אחד שנלמד. </a:t>
            </a:r>
            <a:endParaRPr lang="he-IL" sz="9600" dirty="0">
              <a:latin typeface="David" panose="020E0502060401010101" pitchFamily="34" charset="-79"/>
              <a:cs typeface="David" panose="020E0502060401010101" pitchFamily="34" charset="-79"/>
            </a:endParaRPr>
          </a:p>
          <a:p>
            <a:pPr marL="0" indent="0">
              <a:lnSpc>
                <a:spcPct val="120000"/>
              </a:lnSpc>
              <a:buNone/>
            </a:pPr>
            <a:r>
              <a:rPr lang="he-IL" sz="9600" b="1" dirty="0">
                <a:latin typeface="David" panose="020E0502060401010101" pitchFamily="34" charset="-79"/>
                <a:cs typeface="David" panose="020E0502060401010101" pitchFamily="34" charset="-79"/>
              </a:rPr>
              <a:t>הצעה 1: </a:t>
            </a:r>
            <a:r>
              <a:rPr lang="he-IL" sz="9600" dirty="0">
                <a:latin typeface="David" panose="020E0502060401010101" pitchFamily="34" charset="-79"/>
                <a:cs typeface="David" panose="020E0502060401010101" pitchFamily="34" charset="-79"/>
              </a:rPr>
              <a:t>מחלקים את התלמידים לקבוצות בחדרי זום. על כל קבוצה להשיב על השאלות. חוזרים למליאה. המורה </a:t>
            </a:r>
            <a:r>
              <a:rPr lang="he-IL" sz="9600" dirty="0" err="1">
                <a:latin typeface="David" panose="020E0502060401010101" pitchFamily="34" charset="-79"/>
                <a:cs typeface="David" panose="020E0502060401010101" pitchFamily="34" charset="-79"/>
              </a:rPr>
              <a:t>משקפ</a:t>
            </a:r>
            <a:r>
              <a:rPr lang="he-IL" sz="9600" dirty="0">
                <a:latin typeface="David" panose="020E0502060401010101" pitchFamily="34" charset="-79"/>
                <a:cs typeface="David" panose="020E0502060401010101" pitchFamily="34" charset="-79"/>
              </a:rPr>
              <a:t>/ת את התשובות. כל קבוצה בודקת את התשובות. עורכים שיח אודות התשובות השגויות.</a:t>
            </a:r>
          </a:p>
          <a:p>
            <a:pPr marL="0" lvl="0" indent="0">
              <a:lnSpc>
                <a:spcPct val="120000"/>
              </a:lnSpc>
              <a:buNone/>
              <a:defRPr/>
            </a:pPr>
            <a:r>
              <a:rPr lang="he-IL" sz="9600" b="1" dirty="0">
                <a:latin typeface="David" panose="020E0502060401010101" pitchFamily="34" charset="-79"/>
                <a:cs typeface="David" panose="020E0502060401010101" pitchFamily="34" charset="-79"/>
              </a:rPr>
              <a:t>הצעה 2</a:t>
            </a:r>
            <a:r>
              <a:rPr lang="he-IL" sz="9600" dirty="0">
                <a:latin typeface="David" panose="020E0502060401010101" pitchFamily="34" charset="-79"/>
                <a:cs typeface="David" panose="020E0502060401010101" pitchFamily="34" charset="-79"/>
              </a:rPr>
              <a:t>: נותנים לתלמידים את התשובות (מופיעות בהערות למורה).</a:t>
            </a:r>
            <a:r>
              <a:rPr lang="he-IL" sz="9600" dirty="0">
                <a:solidFill>
                  <a:prstClr val="black"/>
                </a:solidFill>
                <a:latin typeface="David" panose="020E0502060401010101" pitchFamily="34" charset="-79"/>
                <a:cs typeface="David" panose="020E0502060401010101" pitchFamily="34" charset="-79"/>
              </a:rPr>
              <a:t> מחלקים את התלמידים לקבוצות בזום. על כל קבוצה לנסח שאלות שהתשובות שלהן הם המושגים. חוזרים למליאה. כל קבוצה מציגה ניסוח של שאלה אחת או שתיים, בוחנים יחד עם תלמידי הכיתה את הדיוק המדעי של הניסוח. בסוף מציגים דוגמאות של ניסוח שאלות מהמצגת. </a:t>
            </a:r>
          </a:p>
          <a:p>
            <a:pPr marL="0" marR="0" lvl="0" indent="0" algn="r" defTabSz="914400" rtl="1" eaLnBrk="1" fontAlgn="auto" latinLnBrk="0" hangingPunct="1">
              <a:lnSpc>
                <a:spcPct val="120000"/>
              </a:lnSpc>
              <a:spcBef>
                <a:spcPts val="1000"/>
              </a:spcBef>
              <a:spcAft>
                <a:spcPts val="0"/>
              </a:spcAft>
              <a:buClrTx/>
              <a:buSzTx/>
              <a:buFont typeface="Arial" panose="020B0604020202020204" pitchFamily="34" charset="0"/>
              <a:buNone/>
              <a:tabLst/>
              <a:defRPr/>
            </a:pPr>
            <a:r>
              <a:rPr lang="he-IL" sz="9600" b="1" dirty="0">
                <a:solidFill>
                  <a:prstClr val="black"/>
                </a:solidFill>
                <a:latin typeface="David" panose="020E0502060401010101" pitchFamily="34" charset="-79"/>
                <a:cs typeface="David" panose="020E0502060401010101" pitchFamily="34" charset="-79"/>
              </a:rPr>
              <a:t>הצעה 3: </a:t>
            </a:r>
            <a:r>
              <a:rPr kumimoji="0" lang="he-IL" sz="9600" b="0" i="0" u="none" strike="noStrike" kern="1200" cap="none" spc="0" normalizeH="0" baseline="0" noProof="0" dirty="0">
                <a:ln>
                  <a:noFill/>
                </a:ln>
                <a:solidFill>
                  <a:prstClr val="black"/>
                </a:solidFill>
                <a:effectLst/>
                <a:uLnTx/>
                <a:uFillTx/>
                <a:latin typeface="David" panose="020E0502060401010101" pitchFamily="34" charset="-79"/>
                <a:cs typeface="David" panose="020E0502060401010101" pitchFamily="34" charset="-79"/>
              </a:rPr>
              <a:t>מחלקים את התלמידים לקבוצות בזום. על כל קבוצה להשיב על השאלות ולחבר פסקה שמחברת את השאלות והתשובות.  חוזרים למליאה. כל קבוצה מציגה את הפסקה שלה, יחד עם הכיתה בוחנים את הדיוק המדעי של הפסקה.</a:t>
            </a:r>
          </a:p>
          <a:p>
            <a:pPr marL="0" marR="0" lvl="0" indent="0" algn="r" defTabSz="914400" rtl="1"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he-IL" sz="9600" b="0" i="0" u="none" strike="noStrike" kern="1200" cap="none" spc="0" normalizeH="0" baseline="0" noProof="0" dirty="0">
                <a:ln>
                  <a:noFill/>
                </a:ln>
                <a:solidFill>
                  <a:prstClr val="black"/>
                </a:solidFill>
                <a:effectLst/>
                <a:uLnTx/>
                <a:uFillTx/>
                <a:latin typeface="David" panose="020E0502060401010101" pitchFamily="34" charset="-79"/>
                <a:cs typeface="David" panose="020E0502060401010101" pitchFamily="34" charset="-79"/>
              </a:rPr>
              <a:t>   </a:t>
            </a:r>
          </a:p>
          <a:p>
            <a:pPr marL="0" lvl="0" indent="0">
              <a:lnSpc>
                <a:spcPct val="120000"/>
              </a:lnSpc>
              <a:buNone/>
              <a:defRPr/>
            </a:pPr>
            <a:endParaRPr lang="he-IL" sz="2400" b="1" dirty="0">
              <a:solidFill>
                <a:prstClr val="black"/>
              </a:solidFill>
            </a:endParaRPr>
          </a:p>
          <a:p>
            <a:pPr marL="0" indent="0">
              <a:lnSpc>
                <a:spcPct val="120000"/>
              </a:lnSpc>
              <a:buNone/>
            </a:pPr>
            <a:endParaRPr lang="he-IL" sz="2400" dirty="0"/>
          </a:p>
          <a:p>
            <a:pPr marL="0" indent="0">
              <a:buNone/>
            </a:pPr>
            <a:endParaRPr lang="en-US" sz="2400" dirty="0"/>
          </a:p>
        </p:txBody>
      </p:sp>
      <p:pic>
        <p:nvPicPr>
          <p:cNvPr id="4" name="Picture 2">
            <a:extLst>
              <a:ext uri="{FF2B5EF4-FFF2-40B4-BE49-F238E27FC236}">
                <a16:creationId xmlns:a16="http://schemas.microsoft.com/office/drawing/2014/main" id="{15ABE57F-2417-799F-C5C7-55462226CE5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978230" y="126206"/>
            <a:ext cx="1030313" cy="499915"/>
          </a:xfrm>
          <a:prstGeom prst="rect">
            <a:avLst/>
          </a:prstGeom>
        </p:spPr>
      </p:pic>
      <p:pic>
        <p:nvPicPr>
          <p:cNvPr id="5" name="Picture 4">
            <a:extLst>
              <a:ext uri="{FF2B5EF4-FFF2-40B4-BE49-F238E27FC236}">
                <a16:creationId xmlns:a16="http://schemas.microsoft.com/office/drawing/2014/main" id="{DBB7DE9A-4B09-CD7E-5B54-B19F9D5B83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733" y="-19863"/>
            <a:ext cx="1042506" cy="591363"/>
          </a:xfrm>
          <a:prstGeom prst="rect">
            <a:avLst/>
          </a:prstGeom>
        </p:spPr>
      </p:pic>
    </p:spTree>
    <p:extLst>
      <p:ext uri="{BB962C8B-B14F-4D97-AF65-F5344CB8AC3E}">
        <p14:creationId xmlns:p14="http://schemas.microsoft.com/office/powerpoint/2010/main" val="435244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D964CEA-F9E6-0AF1-1CC8-8904FAA675AF}"/>
              </a:ext>
            </a:extLst>
          </p:cNvPr>
          <p:cNvSpPr>
            <a:spLocks noGrp="1"/>
          </p:cNvSpPr>
          <p:nvPr>
            <p:ph type="ctrTitle"/>
          </p:nvPr>
        </p:nvSpPr>
        <p:spPr>
          <a:xfrm>
            <a:off x="1603411" y="126207"/>
            <a:ext cx="9144000" cy="1245394"/>
          </a:xfrm>
        </p:spPr>
        <p:txBody>
          <a:bodyPr>
            <a:normAutofit fontScale="90000"/>
          </a:bodyPr>
          <a:lstStyle/>
          <a:p>
            <a:pPr rtl="1">
              <a:lnSpc>
                <a:spcPct val="115000"/>
              </a:lnSpc>
              <a:spcAft>
                <a:spcPts val="1000"/>
              </a:spcAft>
            </a:pPr>
            <a:br>
              <a:rPr lang="he-IL" sz="5300" b="1" kern="100" dirty="0">
                <a:solidFill>
                  <a:srgbClr val="0070C0"/>
                </a:solidFill>
                <a:latin typeface="Calibri" panose="020F0502020204030204" pitchFamily="34" charset="0"/>
                <a:ea typeface="Calibri" panose="020F0502020204030204" pitchFamily="34" charset="0"/>
                <a:cs typeface="David" panose="020E0502060401010101" pitchFamily="34" charset="-79"/>
              </a:rPr>
            </a:br>
            <a:br>
              <a:rPr lang="he-IL" sz="5300" b="1" kern="100" dirty="0">
                <a:solidFill>
                  <a:srgbClr val="0070C0"/>
                </a:solidFill>
                <a:latin typeface="Calibri" panose="020F0502020204030204" pitchFamily="34" charset="0"/>
                <a:ea typeface="Calibri" panose="020F0502020204030204" pitchFamily="34" charset="0"/>
                <a:cs typeface="David" panose="020E0502060401010101" pitchFamily="34" charset="-79"/>
              </a:rPr>
            </a:br>
            <a:r>
              <a:rPr lang="he-IL" sz="5300" b="1" kern="100" dirty="0">
                <a:solidFill>
                  <a:srgbClr val="FF0000"/>
                </a:solidFill>
                <a:latin typeface="Calibri" panose="020F0502020204030204" pitchFamily="34" charset="0"/>
                <a:ea typeface="Calibri" panose="020F0502020204030204" pitchFamily="34" charset="0"/>
                <a:cs typeface="David" panose="020E0502060401010101" pitchFamily="34" charset="-79"/>
              </a:rPr>
              <a:t>סלעים</a:t>
            </a:r>
            <a:endParaRPr lang="he-IL" dirty="0">
              <a:solidFill>
                <a:srgbClr val="FF0000"/>
              </a:solidFill>
            </a:endParaRPr>
          </a:p>
        </p:txBody>
      </p:sp>
      <p:pic>
        <p:nvPicPr>
          <p:cNvPr id="4" name="Picture 2">
            <a:extLst>
              <a:ext uri="{FF2B5EF4-FFF2-40B4-BE49-F238E27FC236}">
                <a16:creationId xmlns:a16="http://schemas.microsoft.com/office/drawing/2014/main" id="{0C22059B-3A60-1045-741C-6CFFB24643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78230" y="126206"/>
            <a:ext cx="1030313" cy="499915"/>
          </a:xfrm>
          <a:prstGeom prst="rect">
            <a:avLst/>
          </a:prstGeom>
        </p:spPr>
      </p:pic>
      <p:pic>
        <p:nvPicPr>
          <p:cNvPr id="5" name="Picture 4">
            <a:extLst>
              <a:ext uri="{FF2B5EF4-FFF2-40B4-BE49-F238E27FC236}">
                <a16:creationId xmlns:a16="http://schemas.microsoft.com/office/drawing/2014/main" id="{EF310F0C-8C89-06F6-9D88-E9F51EFC66B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733" y="-19863"/>
            <a:ext cx="1042506" cy="591363"/>
          </a:xfrm>
          <a:prstGeom prst="rect">
            <a:avLst/>
          </a:prstGeom>
        </p:spPr>
      </p:pic>
      <p:pic>
        <p:nvPicPr>
          <p:cNvPr id="3" name="תמונה 2"/>
          <p:cNvPicPr>
            <a:picLocks noChangeAspect="1"/>
          </p:cNvPicPr>
          <p:nvPr/>
        </p:nvPicPr>
        <p:blipFill>
          <a:blip r:embed="rId5"/>
          <a:stretch>
            <a:fillRect/>
          </a:stretch>
        </p:blipFill>
        <p:spPr>
          <a:xfrm>
            <a:off x="2521527" y="1377004"/>
            <a:ext cx="7356764" cy="5079213"/>
          </a:xfrm>
          <a:prstGeom prst="rect">
            <a:avLst/>
          </a:prstGeom>
        </p:spPr>
      </p:pic>
    </p:spTree>
    <p:extLst>
      <p:ext uri="{BB962C8B-B14F-4D97-AF65-F5344CB8AC3E}">
        <p14:creationId xmlns:p14="http://schemas.microsoft.com/office/powerpoint/2010/main" val="3689662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D964CEA-F9E6-0AF1-1CC8-8904FAA675AF}"/>
              </a:ext>
            </a:extLst>
          </p:cNvPr>
          <p:cNvSpPr>
            <a:spLocks noGrp="1"/>
          </p:cNvSpPr>
          <p:nvPr>
            <p:ph type="ctrTitle"/>
          </p:nvPr>
        </p:nvSpPr>
        <p:spPr>
          <a:xfrm>
            <a:off x="1603411" y="126207"/>
            <a:ext cx="9144000" cy="1245394"/>
          </a:xfrm>
        </p:spPr>
        <p:txBody>
          <a:bodyPr>
            <a:normAutofit fontScale="90000"/>
          </a:bodyPr>
          <a:lstStyle/>
          <a:p>
            <a:pPr rtl="1">
              <a:lnSpc>
                <a:spcPct val="115000"/>
              </a:lnSpc>
              <a:spcAft>
                <a:spcPts val="1000"/>
              </a:spcAft>
            </a:pPr>
            <a:br>
              <a:rPr lang="he-IL" sz="5300" b="1" kern="100" dirty="0">
                <a:solidFill>
                  <a:srgbClr val="0070C0"/>
                </a:solidFill>
                <a:latin typeface="Calibri" panose="020F0502020204030204" pitchFamily="34" charset="0"/>
                <a:ea typeface="Calibri" panose="020F0502020204030204" pitchFamily="34" charset="0"/>
                <a:cs typeface="David" panose="020E0502060401010101" pitchFamily="34" charset="-79"/>
              </a:rPr>
            </a:br>
            <a:br>
              <a:rPr lang="he-IL" sz="5300" b="1" kern="100" dirty="0">
                <a:solidFill>
                  <a:srgbClr val="0070C0"/>
                </a:solidFill>
                <a:latin typeface="Calibri" panose="020F0502020204030204" pitchFamily="34" charset="0"/>
                <a:ea typeface="Calibri" panose="020F0502020204030204" pitchFamily="34" charset="0"/>
                <a:cs typeface="David" panose="020E0502060401010101" pitchFamily="34" charset="-79"/>
              </a:rPr>
            </a:br>
            <a:r>
              <a:rPr lang="he-IL" sz="5300" b="1" kern="100" dirty="0">
                <a:solidFill>
                  <a:srgbClr val="FF0000"/>
                </a:solidFill>
                <a:latin typeface="Calibri" panose="020F0502020204030204" pitchFamily="34" charset="0"/>
                <a:ea typeface="Calibri" panose="020F0502020204030204" pitchFamily="34" charset="0"/>
                <a:cs typeface="David" panose="020E0502060401010101" pitchFamily="34" charset="-79"/>
              </a:rPr>
              <a:t>סלעים- המשך</a:t>
            </a:r>
            <a:endParaRPr lang="he-IL" dirty="0">
              <a:solidFill>
                <a:srgbClr val="FF0000"/>
              </a:solidFill>
            </a:endParaRPr>
          </a:p>
        </p:txBody>
      </p:sp>
      <p:pic>
        <p:nvPicPr>
          <p:cNvPr id="4" name="Picture 2">
            <a:extLst>
              <a:ext uri="{FF2B5EF4-FFF2-40B4-BE49-F238E27FC236}">
                <a16:creationId xmlns:a16="http://schemas.microsoft.com/office/drawing/2014/main" id="{0C22059B-3A60-1045-741C-6CFFB24643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78230" y="126206"/>
            <a:ext cx="1030313" cy="499915"/>
          </a:xfrm>
          <a:prstGeom prst="rect">
            <a:avLst/>
          </a:prstGeom>
        </p:spPr>
      </p:pic>
      <p:pic>
        <p:nvPicPr>
          <p:cNvPr id="5" name="Picture 4">
            <a:extLst>
              <a:ext uri="{FF2B5EF4-FFF2-40B4-BE49-F238E27FC236}">
                <a16:creationId xmlns:a16="http://schemas.microsoft.com/office/drawing/2014/main" id="{EF310F0C-8C89-06F6-9D88-E9F51EFC66B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733" y="-19863"/>
            <a:ext cx="1042506" cy="591363"/>
          </a:xfrm>
          <a:prstGeom prst="rect">
            <a:avLst/>
          </a:prstGeom>
        </p:spPr>
      </p:pic>
      <p:pic>
        <p:nvPicPr>
          <p:cNvPr id="6" name="תמונה 5"/>
          <p:cNvPicPr>
            <a:picLocks noChangeAspect="1"/>
          </p:cNvPicPr>
          <p:nvPr/>
        </p:nvPicPr>
        <p:blipFill>
          <a:blip r:embed="rId5"/>
          <a:stretch>
            <a:fillRect/>
          </a:stretch>
        </p:blipFill>
        <p:spPr>
          <a:xfrm>
            <a:off x="2036617" y="2147708"/>
            <a:ext cx="7883237" cy="4045274"/>
          </a:xfrm>
          <a:prstGeom prst="rect">
            <a:avLst/>
          </a:prstGeom>
        </p:spPr>
      </p:pic>
    </p:spTree>
    <p:extLst>
      <p:ext uri="{BB962C8B-B14F-4D97-AF65-F5344CB8AC3E}">
        <p14:creationId xmlns:p14="http://schemas.microsoft.com/office/powerpoint/2010/main" val="3396608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D964CEA-F9E6-0AF1-1CC8-8904FAA675AF}"/>
              </a:ext>
            </a:extLst>
          </p:cNvPr>
          <p:cNvSpPr>
            <a:spLocks noGrp="1"/>
          </p:cNvSpPr>
          <p:nvPr>
            <p:ph type="ctrTitle"/>
          </p:nvPr>
        </p:nvSpPr>
        <p:spPr>
          <a:xfrm>
            <a:off x="1603411" y="126207"/>
            <a:ext cx="9144000" cy="1245394"/>
          </a:xfrm>
        </p:spPr>
        <p:txBody>
          <a:bodyPr>
            <a:normAutofit fontScale="90000"/>
          </a:bodyPr>
          <a:lstStyle/>
          <a:p>
            <a:pPr rtl="1">
              <a:lnSpc>
                <a:spcPct val="115000"/>
              </a:lnSpc>
              <a:spcAft>
                <a:spcPts val="1000"/>
              </a:spcAft>
            </a:pPr>
            <a:br>
              <a:rPr lang="he-IL" sz="5300" b="1" kern="100" dirty="0">
                <a:solidFill>
                  <a:srgbClr val="0070C0"/>
                </a:solidFill>
                <a:latin typeface="Calibri" panose="020F0502020204030204" pitchFamily="34" charset="0"/>
                <a:ea typeface="Calibri" panose="020F0502020204030204" pitchFamily="34" charset="0"/>
                <a:cs typeface="David" panose="020E0502060401010101" pitchFamily="34" charset="-79"/>
              </a:rPr>
            </a:br>
            <a:br>
              <a:rPr lang="he-IL" sz="5300" b="1" kern="100" dirty="0">
                <a:solidFill>
                  <a:srgbClr val="0070C0"/>
                </a:solidFill>
                <a:latin typeface="Calibri" panose="020F0502020204030204" pitchFamily="34" charset="0"/>
                <a:ea typeface="Calibri" panose="020F0502020204030204" pitchFamily="34" charset="0"/>
                <a:cs typeface="David" panose="020E0502060401010101" pitchFamily="34" charset="-79"/>
              </a:rPr>
            </a:br>
            <a:r>
              <a:rPr lang="he-IL" sz="5300" b="1" kern="100" dirty="0">
                <a:solidFill>
                  <a:srgbClr val="FF0000"/>
                </a:solidFill>
                <a:latin typeface="Calibri" panose="020F0502020204030204" pitchFamily="34" charset="0"/>
                <a:ea typeface="Calibri" panose="020F0502020204030204" pitchFamily="34" charset="0"/>
                <a:cs typeface="David" panose="020E0502060401010101" pitchFamily="34" charset="-79"/>
              </a:rPr>
              <a:t>קרקעות</a:t>
            </a:r>
            <a:endParaRPr lang="he-IL" dirty="0">
              <a:solidFill>
                <a:srgbClr val="FF0000"/>
              </a:solidFill>
            </a:endParaRPr>
          </a:p>
        </p:txBody>
      </p:sp>
      <p:pic>
        <p:nvPicPr>
          <p:cNvPr id="4" name="Picture 2">
            <a:extLst>
              <a:ext uri="{FF2B5EF4-FFF2-40B4-BE49-F238E27FC236}">
                <a16:creationId xmlns:a16="http://schemas.microsoft.com/office/drawing/2014/main" id="{0C22059B-3A60-1045-741C-6CFFB24643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78230" y="126206"/>
            <a:ext cx="1030313" cy="499915"/>
          </a:xfrm>
          <a:prstGeom prst="rect">
            <a:avLst/>
          </a:prstGeom>
        </p:spPr>
      </p:pic>
      <p:pic>
        <p:nvPicPr>
          <p:cNvPr id="5" name="Picture 4">
            <a:extLst>
              <a:ext uri="{FF2B5EF4-FFF2-40B4-BE49-F238E27FC236}">
                <a16:creationId xmlns:a16="http://schemas.microsoft.com/office/drawing/2014/main" id="{EF310F0C-8C89-06F6-9D88-E9F51EFC66B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733" y="-19863"/>
            <a:ext cx="1042506" cy="591363"/>
          </a:xfrm>
          <a:prstGeom prst="rect">
            <a:avLst/>
          </a:prstGeom>
        </p:spPr>
      </p:pic>
      <p:pic>
        <p:nvPicPr>
          <p:cNvPr id="3" name="תמונה 2"/>
          <p:cNvPicPr>
            <a:picLocks noChangeAspect="1"/>
          </p:cNvPicPr>
          <p:nvPr/>
        </p:nvPicPr>
        <p:blipFill>
          <a:blip r:embed="rId5"/>
          <a:stretch>
            <a:fillRect/>
          </a:stretch>
        </p:blipFill>
        <p:spPr>
          <a:xfrm>
            <a:off x="2687783" y="3174845"/>
            <a:ext cx="6747162" cy="2878621"/>
          </a:xfrm>
          <a:prstGeom prst="rect">
            <a:avLst/>
          </a:prstGeom>
        </p:spPr>
      </p:pic>
      <p:pic>
        <p:nvPicPr>
          <p:cNvPr id="7" name="תמונה 6"/>
          <p:cNvPicPr>
            <a:picLocks noChangeAspect="1"/>
          </p:cNvPicPr>
          <p:nvPr/>
        </p:nvPicPr>
        <p:blipFill>
          <a:blip r:embed="rId6"/>
          <a:stretch>
            <a:fillRect/>
          </a:stretch>
        </p:blipFill>
        <p:spPr>
          <a:xfrm>
            <a:off x="2557404" y="1430143"/>
            <a:ext cx="7049484" cy="1686160"/>
          </a:xfrm>
          <a:prstGeom prst="rect">
            <a:avLst/>
          </a:prstGeom>
        </p:spPr>
      </p:pic>
    </p:spTree>
    <p:extLst>
      <p:ext uri="{BB962C8B-B14F-4D97-AF65-F5344CB8AC3E}">
        <p14:creationId xmlns:p14="http://schemas.microsoft.com/office/powerpoint/2010/main" val="568974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D964CEA-F9E6-0AF1-1CC8-8904FAA675AF}"/>
              </a:ext>
            </a:extLst>
          </p:cNvPr>
          <p:cNvSpPr>
            <a:spLocks noGrp="1"/>
          </p:cNvSpPr>
          <p:nvPr>
            <p:ph type="ctrTitle"/>
          </p:nvPr>
        </p:nvSpPr>
        <p:spPr>
          <a:xfrm>
            <a:off x="1603411" y="126207"/>
            <a:ext cx="9144000" cy="1245394"/>
          </a:xfrm>
        </p:spPr>
        <p:txBody>
          <a:bodyPr>
            <a:normAutofit fontScale="90000"/>
          </a:bodyPr>
          <a:lstStyle/>
          <a:p>
            <a:pPr rtl="1">
              <a:lnSpc>
                <a:spcPct val="115000"/>
              </a:lnSpc>
              <a:spcAft>
                <a:spcPts val="1000"/>
              </a:spcAft>
            </a:pPr>
            <a:br>
              <a:rPr lang="he-IL" sz="5300" b="1" kern="100" dirty="0">
                <a:solidFill>
                  <a:srgbClr val="0070C0"/>
                </a:solidFill>
                <a:latin typeface="Calibri" panose="020F0502020204030204" pitchFamily="34" charset="0"/>
                <a:ea typeface="Calibri" panose="020F0502020204030204" pitchFamily="34" charset="0"/>
                <a:cs typeface="David" panose="020E0502060401010101" pitchFamily="34" charset="-79"/>
              </a:rPr>
            </a:br>
            <a:br>
              <a:rPr lang="he-IL" sz="5300" b="1" kern="100" dirty="0">
                <a:solidFill>
                  <a:srgbClr val="0070C0"/>
                </a:solidFill>
                <a:latin typeface="Calibri" panose="020F0502020204030204" pitchFamily="34" charset="0"/>
                <a:ea typeface="Calibri" panose="020F0502020204030204" pitchFamily="34" charset="0"/>
                <a:cs typeface="David" panose="020E0502060401010101" pitchFamily="34" charset="-79"/>
              </a:rPr>
            </a:br>
            <a:r>
              <a:rPr lang="he-IL" sz="5300" b="1" kern="100" dirty="0">
                <a:solidFill>
                  <a:srgbClr val="FF0000"/>
                </a:solidFill>
                <a:latin typeface="Calibri" panose="020F0502020204030204" pitchFamily="34" charset="0"/>
                <a:ea typeface="Calibri" panose="020F0502020204030204" pitchFamily="34" charset="0"/>
                <a:cs typeface="David" panose="020E0502060401010101" pitchFamily="34" charset="-79"/>
              </a:rPr>
              <a:t>מלחים</a:t>
            </a:r>
            <a:endParaRPr lang="he-IL" dirty="0">
              <a:solidFill>
                <a:srgbClr val="FF0000"/>
              </a:solidFill>
            </a:endParaRPr>
          </a:p>
        </p:txBody>
      </p:sp>
      <p:pic>
        <p:nvPicPr>
          <p:cNvPr id="4" name="Picture 2">
            <a:extLst>
              <a:ext uri="{FF2B5EF4-FFF2-40B4-BE49-F238E27FC236}">
                <a16:creationId xmlns:a16="http://schemas.microsoft.com/office/drawing/2014/main" id="{0C22059B-3A60-1045-741C-6CFFB24643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78230" y="126206"/>
            <a:ext cx="1030313" cy="499915"/>
          </a:xfrm>
          <a:prstGeom prst="rect">
            <a:avLst/>
          </a:prstGeom>
        </p:spPr>
      </p:pic>
      <p:pic>
        <p:nvPicPr>
          <p:cNvPr id="5" name="Picture 4">
            <a:extLst>
              <a:ext uri="{FF2B5EF4-FFF2-40B4-BE49-F238E27FC236}">
                <a16:creationId xmlns:a16="http://schemas.microsoft.com/office/drawing/2014/main" id="{EF310F0C-8C89-06F6-9D88-E9F51EFC66B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733" y="-19863"/>
            <a:ext cx="1042506" cy="591363"/>
          </a:xfrm>
          <a:prstGeom prst="rect">
            <a:avLst/>
          </a:prstGeom>
        </p:spPr>
      </p:pic>
      <p:pic>
        <p:nvPicPr>
          <p:cNvPr id="6" name="תמונה 5"/>
          <p:cNvPicPr>
            <a:picLocks noChangeAspect="1"/>
          </p:cNvPicPr>
          <p:nvPr/>
        </p:nvPicPr>
        <p:blipFill>
          <a:blip r:embed="rId5"/>
          <a:stretch>
            <a:fillRect/>
          </a:stretch>
        </p:blipFill>
        <p:spPr>
          <a:xfrm>
            <a:off x="2992583" y="3391183"/>
            <a:ext cx="6160914" cy="2758868"/>
          </a:xfrm>
          <a:prstGeom prst="rect">
            <a:avLst/>
          </a:prstGeom>
        </p:spPr>
      </p:pic>
      <p:pic>
        <p:nvPicPr>
          <p:cNvPr id="7" name="תמונה 6"/>
          <p:cNvPicPr>
            <a:picLocks noChangeAspect="1"/>
          </p:cNvPicPr>
          <p:nvPr/>
        </p:nvPicPr>
        <p:blipFill>
          <a:blip r:embed="rId6"/>
          <a:stretch>
            <a:fillRect/>
          </a:stretch>
        </p:blipFill>
        <p:spPr>
          <a:xfrm>
            <a:off x="3177050" y="1371601"/>
            <a:ext cx="5782482" cy="2019582"/>
          </a:xfrm>
          <a:prstGeom prst="rect">
            <a:avLst/>
          </a:prstGeom>
        </p:spPr>
      </p:pic>
    </p:spTree>
    <p:extLst>
      <p:ext uri="{BB962C8B-B14F-4D97-AF65-F5344CB8AC3E}">
        <p14:creationId xmlns:p14="http://schemas.microsoft.com/office/powerpoint/2010/main" val="3603722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D964CEA-F9E6-0AF1-1CC8-8904FAA675AF}"/>
              </a:ext>
            </a:extLst>
          </p:cNvPr>
          <p:cNvSpPr>
            <a:spLocks noGrp="1"/>
          </p:cNvSpPr>
          <p:nvPr>
            <p:ph type="ctrTitle"/>
          </p:nvPr>
        </p:nvSpPr>
        <p:spPr>
          <a:xfrm>
            <a:off x="1603411" y="126207"/>
            <a:ext cx="9144000" cy="1245394"/>
          </a:xfrm>
        </p:spPr>
        <p:txBody>
          <a:bodyPr>
            <a:normAutofit fontScale="90000"/>
          </a:bodyPr>
          <a:lstStyle/>
          <a:p>
            <a:pPr rtl="1">
              <a:lnSpc>
                <a:spcPct val="115000"/>
              </a:lnSpc>
              <a:spcAft>
                <a:spcPts val="1000"/>
              </a:spcAft>
            </a:pPr>
            <a:br>
              <a:rPr lang="he-IL" sz="5300" b="1" kern="100" dirty="0">
                <a:solidFill>
                  <a:srgbClr val="0070C0"/>
                </a:solidFill>
                <a:latin typeface="Calibri" panose="020F0502020204030204" pitchFamily="34" charset="0"/>
                <a:ea typeface="Calibri" panose="020F0502020204030204" pitchFamily="34" charset="0"/>
                <a:cs typeface="David" panose="020E0502060401010101" pitchFamily="34" charset="-79"/>
              </a:rPr>
            </a:br>
            <a:br>
              <a:rPr lang="he-IL" sz="5300" b="1" kern="100" dirty="0">
                <a:solidFill>
                  <a:srgbClr val="0070C0"/>
                </a:solidFill>
                <a:latin typeface="Calibri" panose="020F0502020204030204" pitchFamily="34" charset="0"/>
                <a:ea typeface="Calibri" panose="020F0502020204030204" pitchFamily="34" charset="0"/>
                <a:cs typeface="David" panose="020E0502060401010101" pitchFamily="34" charset="-79"/>
              </a:rPr>
            </a:br>
            <a:r>
              <a:rPr lang="he-IL" sz="5300" b="1" kern="100" dirty="0">
                <a:solidFill>
                  <a:srgbClr val="FF0000"/>
                </a:solidFill>
                <a:latin typeface="Calibri" panose="020F0502020204030204" pitchFamily="34" charset="0"/>
                <a:ea typeface="Calibri" panose="020F0502020204030204" pitchFamily="34" charset="0"/>
                <a:cs typeface="David" panose="020E0502060401010101" pitchFamily="34" charset="-79"/>
              </a:rPr>
              <a:t>נושא:  סלע הפוספט</a:t>
            </a:r>
            <a:endParaRPr lang="he-IL" dirty="0">
              <a:solidFill>
                <a:srgbClr val="FF0000"/>
              </a:solidFill>
            </a:endParaRPr>
          </a:p>
        </p:txBody>
      </p:sp>
      <p:pic>
        <p:nvPicPr>
          <p:cNvPr id="4" name="Picture 2">
            <a:extLst>
              <a:ext uri="{FF2B5EF4-FFF2-40B4-BE49-F238E27FC236}">
                <a16:creationId xmlns:a16="http://schemas.microsoft.com/office/drawing/2014/main" id="{0C22059B-3A60-1045-741C-6CFFB24643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78230" y="126206"/>
            <a:ext cx="1030313" cy="499915"/>
          </a:xfrm>
          <a:prstGeom prst="rect">
            <a:avLst/>
          </a:prstGeom>
        </p:spPr>
      </p:pic>
      <p:pic>
        <p:nvPicPr>
          <p:cNvPr id="5" name="Picture 4">
            <a:extLst>
              <a:ext uri="{FF2B5EF4-FFF2-40B4-BE49-F238E27FC236}">
                <a16:creationId xmlns:a16="http://schemas.microsoft.com/office/drawing/2014/main" id="{EF310F0C-8C89-06F6-9D88-E9F51EFC66B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733" y="-19863"/>
            <a:ext cx="1042506" cy="591363"/>
          </a:xfrm>
          <a:prstGeom prst="rect">
            <a:avLst/>
          </a:prstGeom>
        </p:spPr>
      </p:pic>
      <p:pic>
        <p:nvPicPr>
          <p:cNvPr id="3" name="תמונה 2"/>
          <p:cNvPicPr>
            <a:picLocks noChangeAspect="1"/>
          </p:cNvPicPr>
          <p:nvPr/>
        </p:nvPicPr>
        <p:blipFill>
          <a:blip r:embed="rId5"/>
          <a:stretch>
            <a:fillRect/>
          </a:stretch>
        </p:blipFill>
        <p:spPr>
          <a:xfrm>
            <a:off x="3114615" y="2396720"/>
            <a:ext cx="6735967" cy="3034262"/>
          </a:xfrm>
          <a:prstGeom prst="rect">
            <a:avLst/>
          </a:prstGeom>
        </p:spPr>
      </p:pic>
      <p:pic>
        <p:nvPicPr>
          <p:cNvPr id="7" name="תמונה 6"/>
          <p:cNvPicPr>
            <a:picLocks noChangeAspect="1"/>
          </p:cNvPicPr>
          <p:nvPr/>
        </p:nvPicPr>
        <p:blipFill>
          <a:blip r:embed="rId6"/>
          <a:stretch>
            <a:fillRect/>
          </a:stretch>
        </p:blipFill>
        <p:spPr>
          <a:xfrm>
            <a:off x="550751" y="1371601"/>
            <a:ext cx="2105319" cy="1800476"/>
          </a:xfrm>
          <a:prstGeom prst="rect">
            <a:avLst/>
          </a:prstGeom>
        </p:spPr>
      </p:pic>
      <p:pic>
        <p:nvPicPr>
          <p:cNvPr id="8" name="תמונה 7"/>
          <p:cNvPicPr>
            <a:picLocks noChangeAspect="1"/>
          </p:cNvPicPr>
          <p:nvPr/>
        </p:nvPicPr>
        <p:blipFill>
          <a:blip r:embed="rId7"/>
          <a:stretch>
            <a:fillRect/>
          </a:stretch>
        </p:blipFill>
        <p:spPr>
          <a:xfrm>
            <a:off x="417382" y="3972178"/>
            <a:ext cx="2372056" cy="2026840"/>
          </a:xfrm>
          <a:prstGeom prst="rect">
            <a:avLst/>
          </a:prstGeom>
        </p:spPr>
      </p:pic>
    </p:spTree>
    <p:extLst>
      <p:ext uri="{BB962C8B-B14F-4D97-AF65-F5344CB8AC3E}">
        <p14:creationId xmlns:p14="http://schemas.microsoft.com/office/powerpoint/2010/main" val="2856872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D964CEA-F9E6-0AF1-1CC8-8904FAA675AF}"/>
              </a:ext>
            </a:extLst>
          </p:cNvPr>
          <p:cNvSpPr>
            <a:spLocks noGrp="1"/>
          </p:cNvSpPr>
          <p:nvPr>
            <p:ph type="ctrTitle"/>
          </p:nvPr>
        </p:nvSpPr>
        <p:spPr>
          <a:xfrm>
            <a:off x="1603411" y="126207"/>
            <a:ext cx="9144000" cy="1245394"/>
          </a:xfrm>
        </p:spPr>
        <p:txBody>
          <a:bodyPr>
            <a:normAutofit fontScale="90000"/>
          </a:bodyPr>
          <a:lstStyle/>
          <a:p>
            <a:pPr rtl="1">
              <a:lnSpc>
                <a:spcPct val="115000"/>
              </a:lnSpc>
              <a:spcAft>
                <a:spcPts val="1000"/>
              </a:spcAft>
            </a:pPr>
            <a:br>
              <a:rPr lang="he-IL" sz="5300" b="1" kern="100" dirty="0">
                <a:solidFill>
                  <a:srgbClr val="0070C0"/>
                </a:solidFill>
                <a:latin typeface="Calibri" panose="020F0502020204030204" pitchFamily="34" charset="0"/>
                <a:ea typeface="Calibri" panose="020F0502020204030204" pitchFamily="34" charset="0"/>
                <a:cs typeface="David" panose="020E0502060401010101" pitchFamily="34" charset="-79"/>
              </a:rPr>
            </a:br>
            <a:br>
              <a:rPr lang="he-IL" sz="5300" b="1" kern="100" dirty="0">
                <a:solidFill>
                  <a:srgbClr val="0070C0"/>
                </a:solidFill>
                <a:latin typeface="Calibri" panose="020F0502020204030204" pitchFamily="34" charset="0"/>
                <a:ea typeface="Calibri" panose="020F0502020204030204" pitchFamily="34" charset="0"/>
                <a:cs typeface="David" panose="020E0502060401010101" pitchFamily="34" charset="-79"/>
              </a:rPr>
            </a:br>
            <a:r>
              <a:rPr lang="he-IL" sz="5300" b="1" kern="100" dirty="0">
                <a:solidFill>
                  <a:srgbClr val="FF0000"/>
                </a:solidFill>
                <a:latin typeface="Calibri" panose="020F0502020204030204" pitchFamily="34" charset="0"/>
                <a:ea typeface="Calibri" panose="020F0502020204030204" pitchFamily="34" charset="0"/>
                <a:cs typeface="David" panose="020E0502060401010101" pitchFamily="34" charset="-79"/>
              </a:rPr>
              <a:t>משאבי טבע והאדם</a:t>
            </a:r>
            <a:endParaRPr lang="he-IL" dirty="0">
              <a:solidFill>
                <a:srgbClr val="FF0000"/>
              </a:solidFill>
            </a:endParaRPr>
          </a:p>
        </p:txBody>
      </p:sp>
      <p:pic>
        <p:nvPicPr>
          <p:cNvPr id="4" name="Picture 2">
            <a:extLst>
              <a:ext uri="{FF2B5EF4-FFF2-40B4-BE49-F238E27FC236}">
                <a16:creationId xmlns:a16="http://schemas.microsoft.com/office/drawing/2014/main" id="{0C22059B-3A60-1045-741C-6CFFB24643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78230" y="126206"/>
            <a:ext cx="1030313" cy="499915"/>
          </a:xfrm>
          <a:prstGeom prst="rect">
            <a:avLst/>
          </a:prstGeom>
        </p:spPr>
      </p:pic>
      <p:pic>
        <p:nvPicPr>
          <p:cNvPr id="5" name="Picture 4">
            <a:extLst>
              <a:ext uri="{FF2B5EF4-FFF2-40B4-BE49-F238E27FC236}">
                <a16:creationId xmlns:a16="http://schemas.microsoft.com/office/drawing/2014/main" id="{EF310F0C-8C89-06F6-9D88-E9F51EFC66B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733" y="-19863"/>
            <a:ext cx="1042506" cy="591363"/>
          </a:xfrm>
          <a:prstGeom prst="rect">
            <a:avLst/>
          </a:prstGeom>
        </p:spPr>
      </p:pic>
      <p:pic>
        <p:nvPicPr>
          <p:cNvPr id="6" name="תמונה 5"/>
          <p:cNvPicPr>
            <a:picLocks noChangeAspect="1"/>
          </p:cNvPicPr>
          <p:nvPr/>
        </p:nvPicPr>
        <p:blipFill>
          <a:blip r:embed="rId5"/>
          <a:stretch>
            <a:fillRect/>
          </a:stretch>
        </p:blipFill>
        <p:spPr>
          <a:xfrm>
            <a:off x="2757055" y="1726397"/>
            <a:ext cx="7135089" cy="4189494"/>
          </a:xfrm>
          <a:prstGeom prst="rect">
            <a:avLst/>
          </a:prstGeom>
        </p:spPr>
      </p:pic>
    </p:spTree>
    <p:extLst>
      <p:ext uri="{BB962C8B-B14F-4D97-AF65-F5344CB8AC3E}">
        <p14:creationId xmlns:p14="http://schemas.microsoft.com/office/powerpoint/2010/main" val="228693969"/>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285</TotalTime>
  <Words>548</Words>
  <Application>Microsoft Office PowerPoint</Application>
  <PresentationFormat>Widescreen</PresentationFormat>
  <Paragraphs>69</Paragraphs>
  <Slides>13</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David</vt:lpstr>
      <vt:lpstr>Wingdings</vt:lpstr>
      <vt:lpstr>ערכת נושא Office</vt:lpstr>
      <vt:lpstr>טריוויה מדע וטכנולוגיה כיתה  ה </vt:lpstr>
      <vt:lpstr> </vt:lpstr>
      <vt:lpstr>הנחיות</vt:lpstr>
      <vt:lpstr>  סלעים</vt:lpstr>
      <vt:lpstr>  סלעים- המשך</vt:lpstr>
      <vt:lpstr>  קרקעות</vt:lpstr>
      <vt:lpstr>  מלחים</vt:lpstr>
      <vt:lpstr>  נושא:  סלע הפוספט</vt:lpstr>
      <vt:lpstr>  משאבי טבע והאדם</vt:lpstr>
      <vt:lpstr>  בריאות ומזון</vt:lpstr>
      <vt:lpstr>  שימור מזון</vt:lpstr>
      <vt:lpstr>  מערכת השמש</vt:lpstr>
      <vt:lpstr>אל מילון המושגים בספר</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טריוויה מדע וטכנולוגיה כיתה ה  ספר: נפלאות המדע והטכנולוגיה</dc:title>
  <dc:creator>noga mishan</dc:creator>
  <cp:lastModifiedBy>miri dressler</cp:lastModifiedBy>
  <cp:revision>19</cp:revision>
  <dcterms:created xsi:type="dcterms:W3CDTF">2026-03-23T05:20:13Z</dcterms:created>
  <dcterms:modified xsi:type="dcterms:W3CDTF">2026-04-10T06:03:32Z</dcterms:modified>
</cp:coreProperties>
</file>