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316" r:id="rId2"/>
    <p:sldId id="256" r:id="rId3"/>
    <p:sldId id="257" r:id="rId4"/>
    <p:sldId id="317" r:id="rId5"/>
    <p:sldId id="324" r:id="rId6"/>
    <p:sldId id="329" r:id="rId7"/>
    <p:sldId id="334" r:id="rId8"/>
    <p:sldId id="331" r:id="rId9"/>
    <p:sldId id="325" r:id="rId10"/>
    <p:sldId id="330" r:id="rId11"/>
    <p:sldId id="326" r:id="rId12"/>
    <p:sldId id="323" r:id="rId13"/>
    <p:sldId id="332" r:id="rId14"/>
    <p:sldId id="333" r:id="rId15"/>
    <p:sldId id="322" r:id="rId16"/>
    <p:sldId id="321" r:id="rId17"/>
    <p:sldId id="320" r:id="rId18"/>
    <p:sldId id="335" r:id="rId19"/>
    <p:sldId id="319" r:id="rId2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 dressler" initials="md" lastIdx="6" clrIdx="0">
    <p:extLst>
      <p:ext uri="{19B8F6BF-5375-455C-9EA6-DF929625EA0E}">
        <p15:presenceInfo xmlns:p15="http://schemas.microsoft.com/office/powerpoint/2012/main" userId="1621ad8585f3c8d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6379" autoAdjust="0"/>
  </p:normalViewPr>
  <p:slideViewPr>
    <p:cSldViewPr snapToGrid="0">
      <p:cViewPr varScale="1">
        <p:scale>
          <a:sx n="115" d="100"/>
          <a:sy n="115"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ga mishan" userId="802d01ca9850f5a0" providerId="LiveId" clId="{49188B9F-79CA-40EC-A018-3D925287B372}"/>
    <pc:docChg chg="custSel modSld">
      <pc:chgData name="noga mishan" userId="802d01ca9850f5a0" providerId="LiveId" clId="{49188B9F-79CA-40EC-A018-3D925287B372}" dt="2026-03-24T04:18:44.444" v="0" actId="478"/>
      <pc:docMkLst>
        <pc:docMk/>
      </pc:docMkLst>
      <pc:sldChg chg="delSp mod">
        <pc:chgData name="noga mishan" userId="802d01ca9850f5a0" providerId="LiveId" clId="{49188B9F-79CA-40EC-A018-3D925287B372}" dt="2026-03-24T04:18:44.444" v="0" actId="478"/>
        <pc:sldMkLst>
          <pc:docMk/>
          <pc:sldMk cId="2010958892" sldId="333"/>
        </pc:sldMkLst>
        <pc:picChg chg="del">
          <ac:chgData name="noga mishan" userId="802d01ca9850f5a0" providerId="LiveId" clId="{49188B9F-79CA-40EC-A018-3D925287B372}" dt="2026-03-24T04:18:44.444" v="0" actId="478"/>
          <ac:picMkLst>
            <pc:docMk/>
            <pc:sldMk cId="2010958892" sldId="333"/>
            <ac:picMk id="7" creationId="{54E4CABF-D227-5632-904E-A6579A6A55C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4412BCD-0134-48F6-BE76-6176A0228225}" type="datetimeFigureOut">
              <a:rPr lang="he-IL" smtClean="0"/>
              <a:t>ו'/ניסן/תשפ"ו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5304355-4B82-413B-84C3-3702CCBA4D81}" type="slidenum">
              <a:rPr lang="he-IL" smtClean="0"/>
              <a:t>‹#›</a:t>
            </a:fld>
            <a:endParaRPr lang="he-IL"/>
          </a:p>
        </p:txBody>
      </p:sp>
    </p:spTree>
    <p:extLst>
      <p:ext uri="{BB962C8B-B14F-4D97-AF65-F5344CB8AC3E}">
        <p14:creationId xmlns:p14="http://schemas.microsoft.com/office/powerpoint/2010/main" val="337105557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הפרק עוסק בחשיבות מערכת העיכול (הרחבה) פירוק המזון והפיכתו לזמין לגוף; מבנה מערכת העיכול ; צינור העיכול: פה, ושט, קיבה, מעיים; בלוטות העיכול: בלוטות רוק, כבד, לבלב; תפקוד מערכת העיכול; העברת המזון, עיכולו וספיגתו לדם. ביחסי הגומלין בינה ובין מערכות אחרות בגוף.</a:t>
            </a:r>
          </a:p>
          <a:p>
            <a:pPr algn="r"/>
            <a:endParaRPr lang="he-IL" dirty="0"/>
          </a:p>
        </p:txBody>
      </p:sp>
      <p:sp>
        <p:nvSpPr>
          <p:cNvPr id="4" name="מציין מיקום של מספר שקופית 3"/>
          <p:cNvSpPr>
            <a:spLocks noGrp="1"/>
          </p:cNvSpPr>
          <p:nvPr>
            <p:ph type="sldNum" sz="quarter" idx="5"/>
          </p:nvPr>
        </p:nvSpPr>
        <p:spPr/>
        <p:txBody>
          <a:bodyPr/>
          <a:lstStyle/>
          <a:p>
            <a:fld id="{17149DFD-C0BB-42FF-B5AF-A9A2C0D08B44}" type="slidenum">
              <a:rPr lang="he-IL" smtClean="0"/>
              <a:t>1</a:t>
            </a:fld>
            <a:endParaRPr lang="he-IL"/>
          </a:p>
        </p:txBody>
      </p:sp>
    </p:spTree>
    <p:extLst>
      <p:ext uri="{BB962C8B-B14F-4D97-AF65-F5344CB8AC3E}">
        <p14:creationId xmlns:p14="http://schemas.microsoft.com/office/powerpoint/2010/main" val="2281891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r>
              <a:rPr lang="he-IL" dirty="0"/>
              <a:t>הקיבה היא חלק מורחב של צינור העיכול. בקיבה מתרחש פירוק מכני של המזון באמצעות תנועות הלישה וכן פירוק כימי של החלבונים שבמזון באמצעות הפרשת חומרים מדופן הקיבה (אנזימים שמפרקים חלבונים).</a:t>
            </a:r>
          </a:p>
          <a:p>
            <a:endParaRPr lang="he-IL" dirty="0"/>
          </a:p>
          <a:p>
            <a:r>
              <a:rPr lang="he-IL" dirty="0"/>
              <a:t>השאלות נועדו לסייע לתלמידים להבין את הקשר בין מבנה הקיבה לתפקודיה. צורת השק של הקיבה יכולה להכיל כמות גדולה של מזון, </a:t>
            </a:r>
            <a:r>
              <a:rPr lang="he-IL" dirty="0" err="1"/>
              <a:t>הדופנות</a:t>
            </a:r>
            <a:r>
              <a:rPr lang="he-IL" dirty="0"/>
              <a:t> השריריות מסייעות בלישת המזון ובערבולו עם חומרי הפירוק וחומרי העיכול</a:t>
            </a:r>
          </a:p>
          <a:p>
            <a:r>
              <a:rPr lang="he-IL" dirty="0"/>
              <a:t>מסייעים בְְּפֵֵרוּק הַַחֶֶלְְבּוֹנִִים.</a:t>
            </a:r>
          </a:p>
          <a:p>
            <a:endParaRPr lang="he-IL" dirty="0"/>
          </a:p>
          <a:p>
            <a:endParaRPr lang="he-IL" dirty="0"/>
          </a:p>
          <a:p>
            <a:r>
              <a:rPr lang="he-IL" dirty="0"/>
              <a:t>תשובות: 2. האיור בצד שמאל אינו נכון כי המזון לא מגיע בשלמותו לקיבה הוא עובר תהליך פירוק מכני וכימי בפה. 3. דופנות הקיבה בנויות משרירים חזקים המסייעים ללישת המזון </a:t>
            </a:r>
            <a:r>
              <a:rPr lang="he-IL" dirty="0" err="1"/>
              <a:t>וטחינתו</a:t>
            </a:r>
            <a:r>
              <a:rPr lang="he-IL" dirty="0"/>
              <a:t>. מיצי הקיבה שמופרשים מבלוטות הנמצאות בדפנות הקיבה מסייעים לפירוק המזון.</a:t>
            </a:r>
          </a:p>
        </p:txBody>
      </p:sp>
      <p:sp>
        <p:nvSpPr>
          <p:cNvPr id="4" name="מציין מיקום של מספר שקופית 3"/>
          <p:cNvSpPr>
            <a:spLocks noGrp="1"/>
          </p:cNvSpPr>
          <p:nvPr>
            <p:ph type="sldNum" sz="quarter" idx="5"/>
          </p:nvPr>
        </p:nvSpPr>
        <p:spPr/>
        <p:txBody>
          <a:bodyPr/>
          <a:lstStyle/>
          <a:p>
            <a:fld id="{45304355-4B82-413B-84C3-3702CCBA4D81}" type="slidenum">
              <a:rPr lang="he-IL" smtClean="0"/>
              <a:t>10</a:t>
            </a:fld>
            <a:endParaRPr lang="he-IL"/>
          </a:p>
        </p:txBody>
      </p:sp>
    </p:spTree>
    <p:extLst>
      <p:ext uri="{BB962C8B-B14F-4D97-AF65-F5344CB8AC3E}">
        <p14:creationId xmlns:p14="http://schemas.microsoft.com/office/powerpoint/2010/main" val="1440797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r>
              <a:rPr lang="he-IL" dirty="0"/>
              <a:t>במעיים מתרחש הפירוק הסופי של המזון למרכיביו וספיגת המזון שהתפרק בדם. המזון שהתפרק נספג בדם ומגיע לתאי הגוף, ורק הפסולת שאינה נספגת ומעט חומרים נוספים יוצאת דרך פי הטבעת בצורת צואה.</a:t>
            </a:r>
          </a:p>
          <a:p>
            <a:r>
              <a:rPr lang="he-IL" dirty="0"/>
              <a:t>תשובות לשאלות: </a:t>
            </a:r>
          </a:p>
          <a:p>
            <a:r>
              <a:rPr lang="he-IL" dirty="0"/>
              <a:t>1. תנועת ההתכווצות וההתרפות (תנועה </a:t>
            </a:r>
            <a:r>
              <a:rPr lang="he-IL" dirty="0" err="1"/>
              <a:t>פריסטלטית</a:t>
            </a:r>
            <a:r>
              <a:rPr lang="he-IL" dirty="0"/>
              <a:t>) של השרירים שבדפנות המעיים גורמת לעיסת המזון לנוע במורד הצינור. 2. ככול שהמעי ארוך יותר, כמות גדולה יותר של רכיבי מזון יכולה להיספג בכלי הדם. </a:t>
            </a:r>
          </a:p>
          <a:p>
            <a:r>
              <a:rPr lang="he-IL" dirty="0"/>
              <a:t>3. פירוק וספיגה. 4. ספיגת מים לדם (שימור על מאזן המים בגוף).</a:t>
            </a:r>
          </a:p>
          <a:p>
            <a:endParaRPr lang="he-IL" dirty="0"/>
          </a:p>
          <a:p>
            <a:endParaRPr lang="he-IL" dirty="0"/>
          </a:p>
          <a:p>
            <a:r>
              <a:rPr lang="he-IL" dirty="0"/>
              <a:t>לתלמידים מתעניינים מומלץ לערוך הקבלה בין המבנה והתפקוד של נאדיות הריאה למבנה והתפקוד של המוריגים שבמעי הדק. בשתי הדוגמאות האלה מתרחש חילוף חומרים יעיל ומהיר בגלל העיקרון של הגדלת שטח הפנים ביחס לנפח.</a:t>
            </a:r>
          </a:p>
        </p:txBody>
      </p:sp>
      <p:sp>
        <p:nvSpPr>
          <p:cNvPr id="4" name="מציין מיקום של מספר שקופית 3"/>
          <p:cNvSpPr>
            <a:spLocks noGrp="1"/>
          </p:cNvSpPr>
          <p:nvPr>
            <p:ph type="sldNum" sz="quarter" idx="5"/>
          </p:nvPr>
        </p:nvSpPr>
        <p:spPr/>
        <p:txBody>
          <a:bodyPr/>
          <a:lstStyle/>
          <a:p>
            <a:fld id="{45304355-4B82-413B-84C3-3702CCBA4D81}" type="slidenum">
              <a:rPr lang="he-IL" smtClean="0"/>
              <a:t>11</a:t>
            </a:fld>
            <a:endParaRPr lang="he-IL"/>
          </a:p>
        </p:txBody>
      </p:sp>
    </p:spTree>
    <p:extLst>
      <p:ext uri="{BB962C8B-B14F-4D97-AF65-F5344CB8AC3E}">
        <p14:creationId xmlns:p14="http://schemas.microsoft.com/office/powerpoint/2010/main" val="698031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endParaRPr lang="he-IL" dirty="0"/>
          </a:p>
          <a:p>
            <a:r>
              <a:rPr lang="he-IL" b="1" dirty="0"/>
              <a:t>בלוטות העיכול</a:t>
            </a:r>
            <a:r>
              <a:rPr lang="he-IL" dirty="0"/>
              <a:t> הן איברים שמפרישים חומרים המסייעים בפירוק המזון לצורתו הזמינה לספיגה בגוף.</a:t>
            </a:r>
          </a:p>
          <a:p>
            <a:r>
              <a:rPr lang="he-IL" dirty="0"/>
              <a:t> הן כוללות:</a:t>
            </a:r>
          </a:p>
          <a:p>
            <a:r>
              <a:rPr lang="he-IL" b="1" dirty="0"/>
              <a:t>בלוטות הרוק</a:t>
            </a:r>
            <a:r>
              <a:rPr lang="he-IL" dirty="0"/>
              <a:t> : מפרישות רוק שמכיל אנזימים (כמו </a:t>
            </a:r>
            <a:r>
              <a:rPr lang="he-IL" dirty="0" err="1"/>
              <a:t>עמילאז</a:t>
            </a:r>
            <a:r>
              <a:rPr lang="he-IL" dirty="0"/>
              <a:t>) המתחילים את פירוק הפחמימות כבר בפה.</a:t>
            </a:r>
          </a:p>
          <a:p>
            <a:r>
              <a:rPr lang="he-IL" b="1" dirty="0"/>
              <a:t>הלבלב</a:t>
            </a:r>
            <a:r>
              <a:rPr lang="he-IL" dirty="0"/>
              <a:t>: מייצר אנזימים לפירוק שומנים, חלבונים וסוכרים, ומפרישם לתריסריון.</a:t>
            </a:r>
          </a:p>
          <a:p>
            <a:r>
              <a:rPr lang="he-IL" b="1" dirty="0"/>
              <a:t>הכבד</a:t>
            </a:r>
            <a:r>
              <a:rPr lang="he-IL" dirty="0"/>
              <a:t> :  מייצר מלחי מרה שמאוחסנים בכיס המרה, ותורמים לפירוק וספיגה של שומנים.</a:t>
            </a:r>
          </a:p>
          <a:p>
            <a:r>
              <a:rPr lang="he-IL" dirty="0"/>
              <a:t>כל אחת מהבלוטות פועלת בתיאום מושלם כדי להפוך את המזון לאנרגיה וחומרי בניין לתאים</a:t>
            </a:r>
          </a:p>
          <a:p>
            <a:endParaRPr lang="he-IL" dirty="0"/>
          </a:p>
          <a:p>
            <a:r>
              <a:rPr lang="he-IL" dirty="0"/>
              <a:t>תשובות לשאלות: 1. בלוטות הרוק: רוק, לחלל הפה, הרוק מרכך ומרטיב את המזון, הרוק מכיל חומר שמתחיל בפירוק של עמילן לסוכר; בלוטת הכבד: מיץ מרה, מופרש לחלק הקדמי של המעי הדק, פירוק שומנים מורכבים ליחידות קטנות יותר, הלבלב: מיץ הלבלב, מופרש לחלק הקדמי של המעי הדק, המשך פירוק רכיבי המזון (חלבונים, שומנים, פחמימות). תשובה 2. לכל בלוטה יש תפקוד אחר ויחד הן תורמות לפירוק יעיל של רכיבי המזון.</a:t>
            </a:r>
          </a:p>
        </p:txBody>
      </p:sp>
      <p:sp>
        <p:nvSpPr>
          <p:cNvPr id="4" name="מציין מיקום של מספר שקופית 3"/>
          <p:cNvSpPr>
            <a:spLocks noGrp="1"/>
          </p:cNvSpPr>
          <p:nvPr>
            <p:ph type="sldNum" sz="quarter" idx="5"/>
          </p:nvPr>
        </p:nvSpPr>
        <p:spPr/>
        <p:txBody>
          <a:bodyPr/>
          <a:lstStyle/>
          <a:p>
            <a:fld id="{45304355-4B82-413B-84C3-3702CCBA4D81}" type="slidenum">
              <a:rPr lang="he-IL" smtClean="0"/>
              <a:t>12</a:t>
            </a:fld>
            <a:endParaRPr lang="he-IL"/>
          </a:p>
        </p:txBody>
      </p:sp>
    </p:spTree>
    <p:extLst>
      <p:ext uri="{BB962C8B-B14F-4D97-AF65-F5344CB8AC3E}">
        <p14:creationId xmlns:p14="http://schemas.microsoft.com/office/powerpoint/2010/main" val="4110157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r>
              <a:rPr lang="he-IL" dirty="0"/>
              <a:t>בחלק ד עורכים ניתוח של מערכת העיכול ובוחנים את יחסי הגומלין בין איבריה בעזרת אסטרטגיית החשיבה "השלם וחלקיו" (חשיבה מערכתית). השאלה "מה יקרה אם אחד האיברים ייפגע?" מובילה לפיתוח הבנה אודות החשיבות שיש לאיבר לתפקוד המערכת. המסקנה שאותה מתבקשים התלמידים להסיק נועדה להביא להבנה שפעילות תקינה של מערכת העיכול תלויה בכל איבריה.</a:t>
            </a:r>
          </a:p>
          <a:p>
            <a:endParaRPr lang="he-IL" dirty="0"/>
          </a:p>
          <a:p>
            <a:r>
              <a:rPr lang="he-IL" dirty="0"/>
              <a:t>דוגמה להשלמת התרשים: האיבר: א. ושט. ב. אם האיבר ייפגע, מזון לא יגיע אל הקיבה ולא יתרחש פירוק מזון. ג. מסקנה: תפקוד הושט קשור בהעברת מזון לקיבה. ד. מערכת העיכול תלויה בתפקוד של כל איבריה. פגיעה באיבר אחד משפיעה על תפקוד כל המערכת.</a:t>
            </a:r>
          </a:p>
          <a:p>
            <a:endParaRPr lang="he-IL" dirty="0"/>
          </a:p>
          <a:p>
            <a:endParaRPr lang="he-IL" dirty="0"/>
          </a:p>
          <a:p>
            <a:r>
              <a:rPr lang="he-IL" dirty="0"/>
              <a:t>מערכת העיכול - היא מערכת ביולוגית. חשוב לערוך הקבלה בין המאפיינים של מערכת הנשימה למאפיינים של מערכת העיכול כמערכת. הקבלה זו חשובה להרחבת המשמעות של המושג מערכת ביולוגית. את ההשוואה בין שתי המערכות הביולוגיות האלה, מוצע לעשות באמצעות שאלות כגון: מהם איברים? מהו התפקוד של האיברים? מהם יחסי הגומלין בין האיברים? כיצד הפעולה המשותפת של האיברים תורמת לתפקוד המערכת?</a:t>
            </a:r>
          </a:p>
          <a:p>
            <a:endParaRPr lang="he-IL" dirty="0"/>
          </a:p>
          <a:p>
            <a:endParaRPr lang="he-IL" dirty="0"/>
          </a:p>
          <a:p>
            <a:r>
              <a:rPr lang="he-IL" dirty="0"/>
              <a:t>מערכת הנשימה ומערכת העיכול הן שתי מערכות שקולטות חומרים מן הסביבה. לשתי מערכות אלה יש תפקוד משותף: חמצן ומזון נחוצים להפקת האנרגיה. חמצן נקלט במערכת הנשימה וחומרי מזון נקלטים על ידי מערכת העיכול. החמצן ורכיבי המזון מובלים אל תאי הגוף על ידי מערכת ההובלה. חשוב מאוד להבהיר לתלמידים כיצד שיתוף פעולה בין שתי המערכות הללו חיוני ביותר לתהליכי הפקת האנרגיה בגוף.</a:t>
            </a:r>
          </a:p>
          <a:p>
            <a:endParaRPr lang="he-IL" dirty="0"/>
          </a:p>
          <a:p>
            <a:r>
              <a:rPr lang="he-IL" dirty="0"/>
              <a:t>להבנת התפקוד של מערכת העיכול בגישה מערכתית, מוצע להשתמש באסטרטגיית החשיבה "השלם וחלקיו". באסטרטגיה זו כמה הליכים: 1. מגדירים את מטרת המערכת; 2. מגדירים את רכיבי המערכת; 3. שואלים: מה יקרה למערכת אם רכיבי זה או אחר יחסר? 4. מסיקים: מהו התפקוד של כל רכיב במערכת? 5. מסיקים: כיצד התפקוד של המערכת תלוי בתפקוד של כל רכיביה?.</a:t>
            </a:r>
          </a:p>
        </p:txBody>
      </p:sp>
      <p:sp>
        <p:nvSpPr>
          <p:cNvPr id="4" name="מציין מיקום של מספר שקופית 3"/>
          <p:cNvSpPr>
            <a:spLocks noGrp="1"/>
          </p:cNvSpPr>
          <p:nvPr>
            <p:ph type="sldNum" sz="quarter" idx="5"/>
          </p:nvPr>
        </p:nvSpPr>
        <p:spPr/>
        <p:txBody>
          <a:bodyPr/>
          <a:lstStyle/>
          <a:p>
            <a:fld id="{45304355-4B82-413B-84C3-3702CCBA4D81}" type="slidenum">
              <a:rPr lang="he-IL" smtClean="0"/>
              <a:t>13</a:t>
            </a:fld>
            <a:endParaRPr lang="he-IL"/>
          </a:p>
        </p:txBody>
      </p:sp>
    </p:spTree>
    <p:extLst>
      <p:ext uri="{BB962C8B-B14F-4D97-AF65-F5344CB8AC3E}">
        <p14:creationId xmlns:p14="http://schemas.microsoft.com/office/powerpoint/2010/main" val="1316795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r>
              <a:rPr lang="he-IL" dirty="0"/>
              <a:t>השאלות/המשימות שמופיעות בתבנית זו מיועדות לבדיקת ביצועי הבנה ולפיכך יש להן פוטנציאל להערכה מעצבת. בניגוד להערכה מסכמת שהיא הערכה לצורך סיכום שלב הלמידה. הערכה מעצבת היא הערכה שבמסגרתה קיים משוב מתמיד ומתחולל תהליך למידה מתמשך.</a:t>
            </a:r>
          </a:p>
          <a:p>
            <a:r>
              <a:rPr lang="he-IL" dirty="0"/>
              <a:t> </a:t>
            </a:r>
          </a:p>
        </p:txBody>
      </p:sp>
      <p:sp>
        <p:nvSpPr>
          <p:cNvPr id="4" name="מציין מיקום של מספר שקופית 3"/>
          <p:cNvSpPr>
            <a:spLocks noGrp="1"/>
          </p:cNvSpPr>
          <p:nvPr>
            <p:ph type="sldNum" sz="quarter" idx="5"/>
          </p:nvPr>
        </p:nvSpPr>
        <p:spPr/>
        <p:txBody>
          <a:bodyPr/>
          <a:lstStyle/>
          <a:p>
            <a:fld id="{45304355-4B82-413B-84C3-3702CCBA4D81}" type="slidenum">
              <a:rPr lang="he-IL" smtClean="0"/>
              <a:t>14</a:t>
            </a:fld>
            <a:endParaRPr lang="he-IL"/>
          </a:p>
        </p:txBody>
      </p:sp>
    </p:spTree>
    <p:extLst>
      <p:ext uri="{BB962C8B-B14F-4D97-AF65-F5344CB8AC3E}">
        <p14:creationId xmlns:p14="http://schemas.microsoft.com/office/powerpoint/2010/main" val="1182448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endParaRPr lang="he-IL" dirty="0"/>
          </a:p>
          <a:p>
            <a:r>
              <a:rPr lang="he-IL" dirty="0"/>
              <a:t>מבקשים מהתלמידים להשלים את  המילים חסרות במשפטים.</a:t>
            </a:r>
          </a:p>
          <a:p>
            <a:r>
              <a:rPr lang="he-IL" dirty="0"/>
              <a:t>תשובות לפי סדר המשפטים: פירוק מזון, צינור עיכול, קיבה, רוק, בלוטות העיכול, תפקוד.</a:t>
            </a:r>
          </a:p>
          <a:p>
            <a:r>
              <a:rPr lang="he-IL" dirty="0"/>
              <a:t>מחברים שאלות למשפטי הסיכום ולהפך שואלים שאלות ומחפשים את התשובות לשאלות.</a:t>
            </a:r>
          </a:p>
          <a:p>
            <a:endParaRPr lang="he-IL" dirty="0"/>
          </a:p>
        </p:txBody>
      </p:sp>
      <p:sp>
        <p:nvSpPr>
          <p:cNvPr id="4" name="מציין מיקום של מספר שקופית 3"/>
          <p:cNvSpPr>
            <a:spLocks noGrp="1"/>
          </p:cNvSpPr>
          <p:nvPr>
            <p:ph type="sldNum" sz="quarter" idx="5"/>
          </p:nvPr>
        </p:nvSpPr>
        <p:spPr/>
        <p:txBody>
          <a:bodyPr/>
          <a:lstStyle/>
          <a:p>
            <a:fld id="{45304355-4B82-413B-84C3-3702CCBA4D81}" type="slidenum">
              <a:rPr lang="he-IL" smtClean="0"/>
              <a:t>15</a:t>
            </a:fld>
            <a:endParaRPr lang="he-IL"/>
          </a:p>
        </p:txBody>
      </p:sp>
    </p:spTree>
    <p:extLst>
      <p:ext uri="{BB962C8B-B14F-4D97-AF65-F5344CB8AC3E}">
        <p14:creationId xmlns:p14="http://schemas.microsoft.com/office/powerpoint/2010/main" val="190292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r>
              <a:rPr lang="he-IL" dirty="0"/>
              <a:t>לסיכום הפרק אפשר לבקש מהתלמידים להביא דוגמאות למשימות שבעזרתן אפשר לאמת את המיומנויות שהפעלנו.</a:t>
            </a:r>
          </a:p>
          <a:p>
            <a:r>
              <a:rPr lang="he-IL" dirty="0"/>
              <a:t>לדוגמה: באיזו משימה בנינו דגם ממשי הממחיש את פעולת הושט?</a:t>
            </a:r>
          </a:p>
          <a:p>
            <a:r>
              <a:rPr lang="he-IL" dirty="0"/>
              <a:t>תשובה: כיצד עובר המזון בושט? עמודים.</a:t>
            </a:r>
          </a:p>
          <a:p>
            <a:endParaRPr lang="he-IL" dirty="0"/>
          </a:p>
        </p:txBody>
      </p:sp>
      <p:sp>
        <p:nvSpPr>
          <p:cNvPr id="4" name="מציין מיקום של מספר שקופית 3"/>
          <p:cNvSpPr>
            <a:spLocks noGrp="1"/>
          </p:cNvSpPr>
          <p:nvPr>
            <p:ph type="sldNum" sz="quarter" idx="5"/>
          </p:nvPr>
        </p:nvSpPr>
        <p:spPr/>
        <p:txBody>
          <a:bodyPr/>
          <a:lstStyle/>
          <a:p>
            <a:fld id="{45304355-4B82-413B-84C3-3702CCBA4D81}" type="slidenum">
              <a:rPr lang="he-IL" smtClean="0"/>
              <a:t>16</a:t>
            </a:fld>
            <a:endParaRPr lang="he-IL"/>
          </a:p>
        </p:txBody>
      </p:sp>
    </p:spTree>
    <p:extLst>
      <p:ext uri="{BB962C8B-B14F-4D97-AF65-F5344CB8AC3E}">
        <p14:creationId xmlns:p14="http://schemas.microsoft.com/office/powerpoint/2010/main" val="2665281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5304355-4B82-413B-84C3-3702CCBA4D81}" type="slidenum">
              <a:rPr lang="he-IL" smtClean="0"/>
              <a:t>17</a:t>
            </a:fld>
            <a:endParaRPr lang="he-IL"/>
          </a:p>
        </p:txBody>
      </p:sp>
    </p:spTree>
    <p:extLst>
      <p:ext uri="{BB962C8B-B14F-4D97-AF65-F5344CB8AC3E}">
        <p14:creationId xmlns:p14="http://schemas.microsoft.com/office/powerpoint/2010/main" val="393981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בנושא מערכת העיכול מוכרות תפיסות חלופיות הרווחות בקרב תלמידים. אחת התפיסות היא שיוכה של מערכת העיכול למערכת ההפרשה. תפיסה זו נובעת מסילוק המזון שלא עוכל (צואה) דרך פי הטבעת (פעולה המזכירה את סילוק השתן). הניסיון שיש לתלמידים שחושבים שהמזון מתפורר בפה, נבלע ו"נופל" כפי שהוא אל תוך חלל הבטן ויוצא ממנו בצורת צואה. על פי רוב הם אינם מקדישים מחשבה לתהליכים המתרחשים בתוך הגוף. לטיפול בתפיסות אלה חשוב לשלב בסביבת הלמידה אמצעי המחשה כמו, למשל, דגם ממשי של מערכת העיכול, הדמיות אינטראקטיביות מתוקשבות, דמיון מודרך למתרחש בתוך הגוף, מודלים ועוד.</a:t>
            </a:r>
          </a:p>
          <a:p>
            <a:endParaRPr lang="he-IL" dirty="0"/>
          </a:p>
          <a:p>
            <a:r>
              <a:rPr lang="he-IL" dirty="0"/>
              <a:t>עוד לפני שניגשים ללימוד הפרק חשוב לברר מה יודעים התלמידים בנושא: מה קורה למזון לאחר שמכניסים אותו לפה? הניסיון מראה שתלמידים רבים חושבים שהמזון מתפורר בפה, נבלע ו"נופל" כפי שהוא אל תוך חלל הבטן ויוצא ממנו בצורת צואה. על פי רוב הם אינם מקדישים מחשבה לתהליכים המתרחשים בתוך הגוף. הפתיחה מעמתת את התלמידים עם השאלה: כיצד מגיע המזון שאנו אוכלים אל כל אחד מתאי הגוף?</a:t>
            </a:r>
          </a:p>
          <a:p>
            <a:r>
              <a:rPr lang="he-IL" dirty="0"/>
              <a:t>מקריאים את פסקת הפתיחה</a:t>
            </a:r>
          </a:p>
        </p:txBody>
      </p:sp>
      <p:sp>
        <p:nvSpPr>
          <p:cNvPr id="4" name="מציין מיקום של מספר שקופית 3"/>
          <p:cNvSpPr>
            <a:spLocks noGrp="1"/>
          </p:cNvSpPr>
          <p:nvPr>
            <p:ph type="sldNum" sz="quarter" idx="5"/>
          </p:nvPr>
        </p:nvSpPr>
        <p:spPr/>
        <p:txBody>
          <a:bodyPr/>
          <a:lstStyle/>
          <a:p>
            <a:fld id="{45304355-4B82-413B-84C3-3702CCBA4D81}" type="slidenum">
              <a:rPr lang="he-IL" smtClean="0"/>
              <a:t>2</a:t>
            </a:fld>
            <a:endParaRPr lang="he-IL"/>
          </a:p>
        </p:txBody>
      </p:sp>
    </p:spTree>
    <p:extLst>
      <p:ext uri="{BB962C8B-B14F-4D97-AF65-F5344CB8AC3E}">
        <p14:creationId xmlns:p14="http://schemas.microsoft.com/office/powerpoint/2010/main" val="86609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r>
              <a:rPr lang="he-IL" dirty="0"/>
              <a:t>מנהלים דיון באמצעות הסעיפים 1-4 שבתבנית שיח בכיתה. מטרת הדיון לברר ידע מוקדם של תלמידים ותפיסות בנושא מערכת העיכול ותהליך עיכול המזון.</a:t>
            </a:r>
          </a:p>
        </p:txBody>
      </p:sp>
      <p:sp>
        <p:nvSpPr>
          <p:cNvPr id="4" name="מציין מיקום של מספר שקופית 3"/>
          <p:cNvSpPr>
            <a:spLocks noGrp="1"/>
          </p:cNvSpPr>
          <p:nvPr>
            <p:ph type="sldNum" sz="quarter" idx="5"/>
          </p:nvPr>
        </p:nvSpPr>
        <p:spPr/>
        <p:txBody>
          <a:bodyPr/>
          <a:lstStyle/>
          <a:p>
            <a:fld id="{45304355-4B82-413B-84C3-3702CCBA4D81}" type="slidenum">
              <a:rPr lang="he-IL" smtClean="0"/>
              <a:t>3</a:t>
            </a:fld>
            <a:endParaRPr lang="he-IL"/>
          </a:p>
        </p:txBody>
      </p:sp>
    </p:spTree>
    <p:extLst>
      <p:ext uri="{BB962C8B-B14F-4D97-AF65-F5344CB8AC3E}">
        <p14:creationId xmlns:p14="http://schemas.microsoft.com/office/powerpoint/2010/main" val="2295109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r>
              <a:rPr lang="he-IL" dirty="0"/>
              <a:t>חשוב להבהיר לתלמידים שפירורי המזון שמתקבלים כתוצאה מלעיסת המזון או פירורים של כל מזון טחון אחר אינם יכולים להיקלט על ידי התאים הזעירים. לפיכך עולה השאלה: אילו תהליכים עובר המזון בגוף שמכשירים אותו לקליטה</a:t>
            </a:r>
          </a:p>
          <a:p>
            <a:r>
              <a:rPr lang="he-IL" dirty="0"/>
              <a:t>על ידי תאי הגוף? הכשרת המזון לקליטה על ידי התאים נעשית במערכת העיכול.</a:t>
            </a:r>
          </a:p>
        </p:txBody>
      </p:sp>
      <p:sp>
        <p:nvSpPr>
          <p:cNvPr id="4" name="מציין מיקום של מספר שקופית 3"/>
          <p:cNvSpPr>
            <a:spLocks noGrp="1"/>
          </p:cNvSpPr>
          <p:nvPr>
            <p:ph type="sldNum" sz="quarter" idx="5"/>
          </p:nvPr>
        </p:nvSpPr>
        <p:spPr/>
        <p:txBody>
          <a:bodyPr/>
          <a:lstStyle/>
          <a:p>
            <a:fld id="{45304355-4B82-413B-84C3-3702CCBA4D81}" type="slidenum">
              <a:rPr lang="he-IL" smtClean="0"/>
              <a:t>4</a:t>
            </a:fld>
            <a:endParaRPr lang="he-IL"/>
          </a:p>
        </p:txBody>
      </p:sp>
    </p:spTree>
    <p:extLst>
      <p:ext uri="{BB962C8B-B14F-4D97-AF65-F5344CB8AC3E}">
        <p14:creationId xmlns:p14="http://schemas.microsoft.com/office/powerpoint/2010/main" val="886872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r>
              <a:rPr lang="he-IL" dirty="0"/>
              <a:t>פירוק המזון לחלקיקים קטנים מאוד וספיגת המזון המפורק לדם מתרחשים במערכת העיכול.</a:t>
            </a:r>
          </a:p>
          <a:p>
            <a:r>
              <a:rPr lang="he-IL" b="1" dirty="0"/>
              <a:t>פירוק המזון וספיגתו </a:t>
            </a:r>
            <a:r>
              <a:rPr lang="he-IL" dirty="0"/>
              <a:t>הם שני התפקודים המרכזיים של מערכת העיכול.</a:t>
            </a:r>
          </a:p>
          <a:p>
            <a:endParaRPr lang="he-IL" dirty="0"/>
          </a:p>
          <a:p>
            <a:r>
              <a:rPr lang="he-IL" dirty="0"/>
              <a:t>שימו לב! האיור שבצד שמאל יופיע רק לאחר שהתלמידים ינסו לשער לאילו חלקיקים זעירים מתפרק המזון.</a:t>
            </a:r>
          </a:p>
        </p:txBody>
      </p:sp>
      <p:sp>
        <p:nvSpPr>
          <p:cNvPr id="4" name="מציין מיקום של מספר שקופית 3"/>
          <p:cNvSpPr>
            <a:spLocks noGrp="1"/>
          </p:cNvSpPr>
          <p:nvPr>
            <p:ph type="sldNum" sz="quarter" idx="5"/>
          </p:nvPr>
        </p:nvSpPr>
        <p:spPr/>
        <p:txBody>
          <a:bodyPr/>
          <a:lstStyle/>
          <a:p>
            <a:fld id="{45304355-4B82-413B-84C3-3702CCBA4D81}" type="slidenum">
              <a:rPr lang="he-IL" smtClean="0"/>
              <a:t>5</a:t>
            </a:fld>
            <a:endParaRPr lang="he-IL"/>
          </a:p>
        </p:txBody>
      </p:sp>
    </p:spTree>
    <p:extLst>
      <p:ext uri="{BB962C8B-B14F-4D97-AF65-F5344CB8AC3E}">
        <p14:creationId xmlns:p14="http://schemas.microsoft.com/office/powerpoint/2010/main" val="3166764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r>
              <a:rPr lang="he-IL" dirty="0"/>
              <a:t>היכרות עם מבנה מערכת העיכול ותפקודה נעשית באמצעות משימה ובה ארבעה חלקים. החלק הראשון נועד לבנות תמונה מנטלית כוללת של מערכת העיכול. חלקים ב-ג מעמיקים במבנה ובתפקוד של צינור העיכול ושל בלוטות העיכול. חלק ד מסכם באופן מערכתי את התלות של תפקוד מערכת העיכול בתפקוד של איבריה.</a:t>
            </a:r>
          </a:p>
          <a:p>
            <a:pPr algn="r"/>
            <a:r>
              <a:rPr lang="he-IL" b="1" dirty="0"/>
              <a:t>חלק א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kern="1200" baseline="0" dirty="0">
                <a:solidFill>
                  <a:schemeClr val="tx1"/>
                </a:solidFill>
                <a:latin typeface="+mn-lt"/>
                <a:ea typeface="+mn-ea"/>
                <a:cs typeface="+mn-cs"/>
              </a:rPr>
              <a:t>לפני שמציגים את איור מערכת העיכול ולפני שמפרטים על אודות מבנה מערכת העיכול ותפקודיה, כדאי לברר מה יודעים התלמידים על מבנה מערכת העיכול לגבי המתרחש בכל אחד מאיברי מערכת העיכול? בסוף הפעילות, התלמידים מתבקשים להשוות את הציור שציירו בפעילות הפתיחה למבנה מערכת העיכול ולשפר את הציור במידת הצורך.</a:t>
            </a:r>
          </a:p>
          <a:p>
            <a:pPr algn="r"/>
            <a:endParaRPr lang="he-IL" dirty="0"/>
          </a:p>
          <a:p>
            <a:pPr algn="r"/>
            <a:r>
              <a:rPr lang="he-IL" dirty="0"/>
              <a:t>כדי </a:t>
            </a:r>
            <a:r>
              <a:rPr lang="he-IL" sz="1800" b="0" i="0" u="none" strike="noStrike" baseline="0" dirty="0">
                <a:latin typeface="FbSpoiler-Regular"/>
              </a:rPr>
              <a:t>לבנות תמונה כוללת של מבנה מערכת העיכול: צינור העיכול ובלוטות העיכול. התלמידים מתבקשים להסתכל במפה או בדגם ולזהות את איברי מערכת העיכול. בתצפית חשוב לשים לב לנקודות הבאות: לצינור העיכול שני פתחים (פה ופי הטבעת), צינור העיכול ארוך ומפותל, בצינור העיכול יש חלקים צרים וחלקים רחבים, ואל צינור העיכול מחוברות בלוטות עיכול.</a:t>
            </a:r>
          </a:p>
          <a:p>
            <a:pPr algn="r"/>
            <a:endParaRPr lang="he-IL" sz="1800" b="0" i="0" u="none" strike="noStrike" baseline="0" dirty="0">
              <a:latin typeface="FbSpoiler-Regular"/>
            </a:endParaRPr>
          </a:p>
        </p:txBody>
      </p:sp>
      <p:sp>
        <p:nvSpPr>
          <p:cNvPr id="4" name="מציין מיקום של מספר שקופית 3"/>
          <p:cNvSpPr>
            <a:spLocks noGrp="1"/>
          </p:cNvSpPr>
          <p:nvPr>
            <p:ph type="sldNum" sz="quarter" idx="5"/>
          </p:nvPr>
        </p:nvSpPr>
        <p:spPr/>
        <p:txBody>
          <a:bodyPr/>
          <a:lstStyle/>
          <a:p>
            <a:fld id="{45304355-4B82-413B-84C3-3702CCBA4D81}" type="slidenum">
              <a:rPr lang="he-IL" smtClean="0"/>
              <a:t>6</a:t>
            </a:fld>
            <a:endParaRPr lang="he-IL"/>
          </a:p>
        </p:txBody>
      </p:sp>
    </p:spTree>
    <p:extLst>
      <p:ext uri="{BB962C8B-B14F-4D97-AF65-F5344CB8AC3E}">
        <p14:creationId xmlns:p14="http://schemas.microsoft.com/office/powerpoint/2010/main" val="171888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r>
              <a:rPr lang="he-IL" dirty="0"/>
              <a:t>בפה נקלט צינור העיכול המזון, ושם נעשית הכשרתו לבליעה. השיניים, הלשון והרוק כולם משתתפים בתהליך פירוק המזון. ללשון יש תפקיד חשוב בקליטה של טעמים.</a:t>
            </a:r>
          </a:p>
          <a:p>
            <a:r>
              <a:rPr lang="he-IL" dirty="0"/>
              <a:t>השיניים והלשון משתתפות בתהליך הפירוק המכני – חיתוך, קיצוץ ולישה. שימו לב: בפה מתחיל גם פירוק כימי של עמילן. חשוב להדגיש לילדים שכל חיתוך, קיצוץ, לישה, כלומר פירוק מכני, מסייע בידי הרוק ומאפשר לו לפרק פירוק כימי יעיל יותר.</a:t>
            </a:r>
          </a:p>
          <a:p>
            <a:endParaRPr lang="he-IL" dirty="0"/>
          </a:p>
          <a:p>
            <a:r>
              <a:rPr lang="he-IL" dirty="0"/>
              <a:t>השאלות נועדו לסייע לתלמידים להבין את התפקוד שיש לכל מרכיב במערכת ואת ההשפעה שיש לכל מרכיב על הפעולה של המערכת כולה. לשלושת המרכיבים שנמצאים בפה (רוק, לשון ושיניים) יש תפקוד חשוב בקליטת המזון ובהכשרתו לבליעה.</a:t>
            </a:r>
          </a:p>
        </p:txBody>
      </p:sp>
      <p:sp>
        <p:nvSpPr>
          <p:cNvPr id="4" name="מציין מיקום של מספר שקופית 3"/>
          <p:cNvSpPr>
            <a:spLocks noGrp="1"/>
          </p:cNvSpPr>
          <p:nvPr>
            <p:ph type="sldNum" sz="quarter" idx="5"/>
          </p:nvPr>
        </p:nvSpPr>
        <p:spPr/>
        <p:txBody>
          <a:bodyPr/>
          <a:lstStyle/>
          <a:p>
            <a:fld id="{45304355-4B82-413B-84C3-3702CCBA4D81}" type="slidenum">
              <a:rPr lang="he-IL" smtClean="0"/>
              <a:t>7</a:t>
            </a:fld>
            <a:endParaRPr lang="he-IL"/>
          </a:p>
        </p:txBody>
      </p:sp>
    </p:spTree>
    <p:extLst>
      <p:ext uri="{BB962C8B-B14F-4D97-AF65-F5344CB8AC3E}">
        <p14:creationId xmlns:p14="http://schemas.microsoft.com/office/powerpoint/2010/main" val="4098525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r>
              <a:rPr lang="he-IL" dirty="0"/>
              <a:t>לוושט מבנה מיוחד אשר מאפשר למזון לעבור אל התחנה הבאה, אל הקיבה.</a:t>
            </a:r>
          </a:p>
        </p:txBody>
      </p:sp>
      <p:sp>
        <p:nvSpPr>
          <p:cNvPr id="4" name="מציין מיקום של מספר שקופית 3"/>
          <p:cNvSpPr>
            <a:spLocks noGrp="1"/>
          </p:cNvSpPr>
          <p:nvPr>
            <p:ph type="sldNum" sz="quarter" idx="5"/>
          </p:nvPr>
        </p:nvSpPr>
        <p:spPr/>
        <p:txBody>
          <a:bodyPr/>
          <a:lstStyle/>
          <a:p>
            <a:fld id="{45304355-4B82-413B-84C3-3702CCBA4D81}" type="slidenum">
              <a:rPr lang="he-IL" smtClean="0"/>
              <a:t>8</a:t>
            </a:fld>
            <a:endParaRPr lang="he-IL"/>
          </a:p>
        </p:txBody>
      </p:sp>
    </p:spTree>
    <p:extLst>
      <p:ext uri="{BB962C8B-B14F-4D97-AF65-F5344CB8AC3E}">
        <p14:creationId xmlns:p14="http://schemas.microsoft.com/office/powerpoint/2010/main" val="3490429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r>
              <a:rPr lang="he-IL" dirty="0"/>
              <a:t>מעבר המזון בוושט מתרחש הודות למבנה שרירי מיוחד המאפשר </a:t>
            </a:r>
            <a:r>
              <a:rPr lang="he-IL" b="1" dirty="0"/>
              <a:t>תנועה </a:t>
            </a:r>
            <a:r>
              <a:rPr lang="he-IL" b="1" dirty="0" err="1"/>
              <a:t>פריסטלטית</a:t>
            </a:r>
            <a:r>
              <a:rPr lang="he-IL" dirty="0"/>
              <a:t>: תנועה גלית של התכווצויות שרירים שדוחפות אתת המזון קדימה, גם נגד כוח הכבידה.</a:t>
            </a:r>
          </a:p>
          <a:p>
            <a:endParaRPr lang="he-IL" sz="1200" b="0" i="0" u="none" strike="noStrike" kern="1200" baseline="0" dirty="0">
              <a:solidFill>
                <a:schemeClr val="tx1"/>
              </a:solidFill>
              <a:latin typeface="+mn-lt"/>
              <a:ea typeface="+mn-ea"/>
              <a:cs typeface="+mn-cs"/>
            </a:endParaRPr>
          </a:p>
          <a:p>
            <a:r>
              <a:rPr lang="he-IL" sz="1200" b="0" i="0" u="none" strike="noStrike" kern="1200" baseline="0" dirty="0">
                <a:solidFill>
                  <a:schemeClr val="tx1"/>
                </a:solidFill>
                <a:latin typeface="+mn-lt"/>
                <a:ea typeface="+mn-ea"/>
                <a:cs typeface="+mn-cs"/>
              </a:rPr>
              <a:t>תשובות: 3.א: הגולה מייצגת מזון, הצינור מייצג את הושט והפעולה את התכווצות הושט. 3.ב: הושט בנוי משרירים שמאפשרים לו להתכווץ ולהתרפות. התכווצות השרירים יוצרת תנועות גליות</a:t>
            </a:r>
          </a:p>
          <a:p>
            <a:r>
              <a:rPr lang="he-IL" sz="1200" b="0" i="0" u="none" strike="noStrike" kern="1200" baseline="0" dirty="0">
                <a:solidFill>
                  <a:schemeClr val="tx1"/>
                </a:solidFill>
                <a:latin typeface="+mn-lt"/>
                <a:ea typeface="+mn-ea"/>
                <a:cs typeface="+mn-cs"/>
              </a:rPr>
              <a:t>שדוחפות את המזון לכיוון הקיבה.</a:t>
            </a:r>
            <a:endParaRPr lang="he-IL" dirty="0"/>
          </a:p>
        </p:txBody>
      </p:sp>
      <p:sp>
        <p:nvSpPr>
          <p:cNvPr id="4" name="מציין מיקום של מספר שקופית 3"/>
          <p:cNvSpPr>
            <a:spLocks noGrp="1"/>
          </p:cNvSpPr>
          <p:nvPr>
            <p:ph type="sldNum" sz="quarter" idx="5"/>
          </p:nvPr>
        </p:nvSpPr>
        <p:spPr/>
        <p:txBody>
          <a:bodyPr/>
          <a:lstStyle/>
          <a:p>
            <a:fld id="{45304355-4B82-413B-84C3-3702CCBA4D81}" type="slidenum">
              <a:rPr lang="he-IL" smtClean="0"/>
              <a:t>9</a:t>
            </a:fld>
            <a:endParaRPr lang="he-IL"/>
          </a:p>
        </p:txBody>
      </p:sp>
    </p:spTree>
    <p:extLst>
      <p:ext uri="{BB962C8B-B14F-4D97-AF65-F5344CB8AC3E}">
        <p14:creationId xmlns:p14="http://schemas.microsoft.com/office/powerpoint/2010/main" val="1790790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BB208A-BF4A-DA49-43B0-A9E60E886880}"/>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3221AEA3-CFD6-F6D2-C805-E4DEBB960F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25835CF7-32B0-1CFD-6B30-595D474927FC}"/>
              </a:ext>
            </a:extLst>
          </p:cNvPr>
          <p:cNvSpPr>
            <a:spLocks noGrp="1"/>
          </p:cNvSpPr>
          <p:nvPr>
            <p:ph type="dt" sz="half" idx="10"/>
          </p:nvPr>
        </p:nvSpPr>
        <p:spPr/>
        <p:txBody>
          <a:bodyPr/>
          <a:lstStyle/>
          <a:p>
            <a:fld id="{C1C51816-17C3-44C4-B082-718C10CAD3BF}" type="datetimeFigureOut">
              <a:rPr lang="he-IL" smtClean="0"/>
              <a:t>ו'/ניסן/תשפ"ו</a:t>
            </a:fld>
            <a:endParaRPr lang="he-IL"/>
          </a:p>
        </p:txBody>
      </p:sp>
      <p:sp>
        <p:nvSpPr>
          <p:cNvPr id="5" name="מציין מיקום של כותרת תחתונה 4">
            <a:extLst>
              <a:ext uri="{FF2B5EF4-FFF2-40B4-BE49-F238E27FC236}">
                <a16:creationId xmlns:a16="http://schemas.microsoft.com/office/drawing/2014/main" id="{C0A55550-0941-7CB0-F214-25B3AB52AB4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2C16C5C-12F7-1353-487F-D492E9B7CBC9}"/>
              </a:ext>
            </a:extLst>
          </p:cNvPr>
          <p:cNvSpPr>
            <a:spLocks noGrp="1"/>
          </p:cNvSpPr>
          <p:nvPr>
            <p:ph type="sldNum" sz="quarter" idx="12"/>
          </p:nvPr>
        </p:nvSpPr>
        <p:spPr/>
        <p:txBody>
          <a:bodyPr/>
          <a:lstStyle/>
          <a:p>
            <a:fld id="{F55C6175-5DFF-49D7-95AB-73F15E390A35}" type="slidenum">
              <a:rPr lang="he-IL" smtClean="0"/>
              <a:t>‹#›</a:t>
            </a:fld>
            <a:endParaRPr lang="he-IL"/>
          </a:p>
        </p:txBody>
      </p:sp>
    </p:spTree>
    <p:extLst>
      <p:ext uri="{BB962C8B-B14F-4D97-AF65-F5344CB8AC3E}">
        <p14:creationId xmlns:p14="http://schemas.microsoft.com/office/powerpoint/2010/main" val="1334499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36D09F-045F-2649-E07D-ECFE73BD7D8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822F69C-99A4-3618-ACDA-7E709D30AF52}"/>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20FAACB-F6CC-E409-4F42-69702E8C850C}"/>
              </a:ext>
            </a:extLst>
          </p:cNvPr>
          <p:cNvSpPr>
            <a:spLocks noGrp="1"/>
          </p:cNvSpPr>
          <p:nvPr>
            <p:ph type="dt" sz="half" idx="10"/>
          </p:nvPr>
        </p:nvSpPr>
        <p:spPr/>
        <p:txBody>
          <a:bodyPr/>
          <a:lstStyle/>
          <a:p>
            <a:fld id="{C1C51816-17C3-44C4-B082-718C10CAD3BF}" type="datetimeFigureOut">
              <a:rPr lang="he-IL" smtClean="0"/>
              <a:t>ו'/ניסן/תשפ"ו</a:t>
            </a:fld>
            <a:endParaRPr lang="he-IL"/>
          </a:p>
        </p:txBody>
      </p:sp>
      <p:sp>
        <p:nvSpPr>
          <p:cNvPr id="5" name="מציין מיקום של כותרת תחתונה 4">
            <a:extLst>
              <a:ext uri="{FF2B5EF4-FFF2-40B4-BE49-F238E27FC236}">
                <a16:creationId xmlns:a16="http://schemas.microsoft.com/office/drawing/2014/main" id="{FC53174C-408F-D29E-4C1B-52A821CA2D5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24893E-3281-E916-5B1D-2DE07DC64998}"/>
              </a:ext>
            </a:extLst>
          </p:cNvPr>
          <p:cNvSpPr>
            <a:spLocks noGrp="1"/>
          </p:cNvSpPr>
          <p:nvPr>
            <p:ph type="sldNum" sz="quarter" idx="12"/>
          </p:nvPr>
        </p:nvSpPr>
        <p:spPr/>
        <p:txBody>
          <a:bodyPr/>
          <a:lstStyle/>
          <a:p>
            <a:fld id="{F55C6175-5DFF-49D7-95AB-73F15E390A35}" type="slidenum">
              <a:rPr lang="he-IL" smtClean="0"/>
              <a:t>‹#›</a:t>
            </a:fld>
            <a:endParaRPr lang="he-IL"/>
          </a:p>
        </p:txBody>
      </p:sp>
    </p:spTree>
    <p:extLst>
      <p:ext uri="{BB962C8B-B14F-4D97-AF65-F5344CB8AC3E}">
        <p14:creationId xmlns:p14="http://schemas.microsoft.com/office/powerpoint/2010/main" val="2257912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45F2E8DA-3D50-6313-3147-BB658545D865}"/>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E18A6985-839A-C426-A005-0D3B3E96988D}"/>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1EC2AB4-DCAF-E136-F6C9-9DE31CC5B0F2}"/>
              </a:ext>
            </a:extLst>
          </p:cNvPr>
          <p:cNvSpPr>
            <a:spLocks noGrp="1"/>
          </p:cNvSpPr>
          <p:nvPr>
            <p:ph type="dt" sz="half" idx="10"/>
          </p:nvPr>
        </p:nvSpPr>
        <p:spPr/>
        <p:txBody>
          <a:bodyPr/>
          <a:lstStyle/>
          <a:p>
            <a:fld id="{C1C51816-17C3-44C4-B082-718C10CAD3BF}" type="datetimeFigureOut">
              <a:rPr lang="he-IL" smtClean="0"/>
              <a:t>ו'/ניסן/תשפ"ו</a:t>
            </a:fld>
            <a:endParaRPr lang="he-IL"/>
          </a:p>
        </p:txBody>
      </p:sp>
      <p:sp>
        <p:nvSpPr>
          <p:cNvPr id="5" name="מציין מיקום של כותרת תחתונה 4">
            <a:extLst>
              <a:ext uri="{FF2B5EF4-FFF2-40B4-BE49-F238E27FC236}">
                <a16:creationId xmlns:a16="http://schemas.microsoft.com/office/drawing/2014/main" id="{C15FBDED-028D-38D5-63A2-5BD2B57643A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79FB2F1-4B59-4F9D-38D3-69DBEF11ADC7}"/>
              </a:ext>
            </a:extLst>
          </p:cNvPr>
          <p:cNvSpPr>
            <a:spLocks noGrp="1"/>
          </p:cNvSpPr>
          <p:nvPr>
            <p:ph type="sldNum" sz="quarter" idx="12"/>
          </p:nvPr>
        </p:nvSpPr>
        <p:spPr/>
        <p:txBody>
          <a:bodyPr/>
          <a:lstStyle/>
          <a:p>
            <a:fld id="{F55C6175-5DFF-49D7-95AB-73F15E390A35}" type="slidenum">
              <a:rPr lang="he-IL" smtClean="0"/>
              <a:t>‹#›</a:t>
            </a:fld>
            <a:endParaRPr lang="he-IL"/>
          </a:p>
        </p:txBody>
      </p:sp>
    </p:spTree>
    <p:extLst>
      <p:ext uri="{BB962C8B-B14F-4D97-AF65-F5344CB8AC3E}">
        <p14:creationId xmlns:p14="http://schemas.microsoft.com/office/powerpoint/2010/main" val="328782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F0DBDDD-9B92-118F-7695-6A347B5D8ED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D774166-C4D5-1C1A-E12E-8989D10E5F18}"/>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9D064D7-02EE-B2A9-7F05-B57A564C8EDF}"/>
              </a:ext>
            </a:extLst>
          </p:cNvPr>
          <p:cNvSpPr>
            <a:spLocks noGrp="1"/>
          </p:cNvSpPr>
          <p:nvPr>
            <p:ph type="dt" sz="half" idx="10"/>
          </p:nvPr>
        </p:nvSpPr>
        <p:spPr/>
        <p:txBody>
          <a:bodyPr/>
          <a:lstStyle/>
          <a:p>
            <a:fld id="{C1C51816-17C3-44C4-B082-718C10CAD3BF}" type="datetimeFigureOut">
              <a:rPr lang="he-IL" smtClean="0"/>
              <a:t>ו'/ניסן/תשפ"ו</a:t>
            </a:fld>
            <a:endParaRPr lang="he-IL"/>
          </a:p>
        </p:txBody>
      </p:sp>
      <p:sp>
        <p:nvSpPr>
          <p:cNvPr id="5" name="מציין מיקום של כותרת תחתונה 4">
            <a:extLst>
              <a:ext uri="{FF2B5EF4-FFF2-40B4-BE49-F238E27FC236}">
                <a16:creationId xmlns:a16="http://schemas.microsoft.com/office/drawing/2014/main" id="{3553F028-948B-E654-41AE-BC0C90F873B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85FD999-32A9-609D-6F1A-49C31FD7E72C}"/>
              </a:ext>
            </a:extLst>
          </p:cNvPr>
          <p:cNvSpPr>
            <a:spLocks noGrp="1"/>
          </p:cNvSpPr>
          <p:nvPr>
            <p:ph type="sldNum" sz="quarter" idx="12"/>
          </p:nvPr>
        </p:nvSpPr>
        <p:spPr/>
        <p:txBody>
          <a:bodyPr/>
          <a:lstStyle/>
          <a:p>
            <a:fld id="{F55C6175-5DFF-49D7-95AB-73F15E390A35}" type="slidenum">
              <a:rPr lang="he-IL" smtClean="0"/>
              <a:t>‹#›</a:t>
            </a:fld>
            <a:endParaRPr lang="he-IL"/>
          </a:p>
        </p:txBody>
      </p:sp>
    </p:spTree>
    <p:extLst>
      <p:ext uri="{BB962C8B-B14F-4D97-AF65-F5344CB8AC3E}">
        <p14:creationId xmlns:p14="http://schemas.microsoft.com/office/powerpoint/2010/main" val="1268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868F27-0CD4-C664-DF6F-51B21F806BB1}"/>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4E40CBD-F7AF-51A0-B09B-8D713B892E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76ADBE4-5569-16B0-D08C-E8F66AF2D4EA}"/>
              </a:ext>
            </a:extLst>
          </p:cNvPr>
          <p:cNvSpPr>
            <a:spLocks noGrp="1"/>
          </p:cNvSpPr>
          <p:nvPr>
            <p:ph type="dt" sz="half" idx="10"/>
          </p:nvPr>
        </p:nvSpPr>
        <p:spPr/>
        <p:txBody>
          <a:bodyPr/>
          <a:lstStyle/>
          <a:p>
            <a:fld id="{C1C51816-17C3-44C4-B082-718C10CAD3BF}" type="datetimeFigureOut">
              <a:rPr lang="he-IL" smtClean="0"/>
              <a:t>ו'/ניסן/תשפ"ו</a:t>
            </a:fld>
            <a:endParaRPr lang="he-IL"/>
          </a:p>
        </p:txBody>
      </p:sp>
      <p:sp>
        <p:nvSpPr>
          <p:cNvPr id="5" name="מציין מיקום של כותרת תחתונה 4">
            <a:extLst>
              <a:ext uri="{FF2B5EF4-FFF2-40B4-BE49-F238E27FC236}">
                <a16:creationId xmlns:a16="http://schemas.microsoft.com/office/drawing/2014/main" id="{8263797B-6952-75A0-EAD4-F06C4932832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868103F-E740-01DC-F549-FA09140502EA}"/>
              </a:ext>
            </a:extLst>
          </p:cNvPr>
          <p:cNvSpPr>
            <a:spLocks noGrp="1"/>
          </p:cNvSpPr>
          <p:nvPr>
            <p:ph type="sldNum" sz="quarter" idx="12"/>
          </p:nvPr>
        </p:nvSpPr>
        <p:spPr/>
        <p:txBody>
          <a:bodyPr/>
          <a:lstStyle/>
          <a:p>
            <a:fld id="{F55C6175-5DFF-49D7-95AB-73F15E390A35}" type="slidenum">
              <a:rPr lang="he-IL" smtClean="0"/>
              <a:t>‹#›</a:t>
            </a:fld>
            <a:endParaRPr lang="he-IL"/>
          </a:p>
        </p:txBody>
      </p:sp>
    </p:spTree>
    <p:extLst>
      <p:ext uri="{BB962C8B-B14F-4D97-AF65-F5344CB8AC3E}">
        <p14:creationId xmlns:p14="http://schemas.microsoft.com/office/powerpoint/2010/main" val="172343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5B914CC-169A-F906-4AF4-E01E2A9F756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E4017CC-FCD8-5517-930F-CFBFD23AD98C}"/>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6D6A8A90-3BC0-AAEF-7C80-60D4B018CDA7}"/>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31137946-2F9F-BBA0-5F8E-DF4AE7559874}"/>
              </a:ext>
            </a:extLst>
          </p:cNvPr>
          <p:cNvSpPr>
            <a:spLocks noGrp="1"/>
          </p:cNvSpPr>
          <p:nvPr>
            <p:ph type="dt" sz="half" idx="10"/>
          </p:nvPr>
        </p:nvSpPr>
        <p:spPr/>
        <p:txBody>
          <a:bodyPr/>
          <a:lstStyle/>
          <a:p>
            <a:fld id="{C1C51816-17C3-44C4-B082-718C10CAD3BF}" type="datetimeFigureOut">
              <a:rPr lang="he-IL" smtClean="0"/>
              <a:t>ו'/ניסן/תשפ"ו</a:t>
            </a:fld>
            <a:endParaRPr lang="he-IL"/>
          </a:p>
        </p:txBody>
      </p:sp>
      <p:sp>
        <p:nvSpPr>
          <p:cNvPr id="6" name="מציין מיקום של כותרת תחתונה 5">
            <a:extLst>
              <a:ext uri="{FF2B5EF4-FFF2-40B4-BE49-F238E27FC236}">
                <a16:creationId xmlns:a16="http://schemas.microsoft.com/office/drawing/2014/main" id="{88DC9057-C169-5C2E-7E6F-6FEA506B4A8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ED0EF83-A6EA-F987-AD08-C2B4095A3365}"/>
              </a:ext>
            </a:extLst>
          </p:cNvPr>
          <p:cNvSpPr>
            <a:spLocks noGrp="1"/>
          </p:cNvSpPr>
          <p:nvPr>
            <p:ph type="sldNum" sz="quarter" idx="12"/>
          </p:nvPr>
        </p:nvSpPr>
        <p:spPr/>
        <p:txBody>
          <a:bodyPr/>
          <a:lstStyle/>
          <a:p>
            <a:fld id="{F55C6175-5DFF-49D7-95AB-73F15E390A35}" type="slidenum">
              <a:rPr lang="he-IL" smtClean="0"/>
              <a:t>‹#›</a:t>
            </a:fld>
            <a:endParaRPr lang="he-IL"/>
          </a:p>
        </p:txBody>
      </p:sp>
    </p:spTree>
    <p:extLst>
      <p:ext uri="{BB962C8B-B14F-4D97-AF65-F5344CB8AC3E}">
        <p14:creationId xmlns:p14="http://schemas.microsoft.com/office/powerpoint/2010/main" val="248616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79F435-6895-1C82-7E47-D518CD5F09D5}"/>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B1E8217-A3D9-3912-3C45-9E2DD5BBF1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D2C9EA3D-4034-C935-C98F-6768BA68BAEF}"/>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214C86A9-DBBE-B119-803B-07F144C3A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2055D49B-FF5A-B13A-B2D2-3777939B799F}"/>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BC60DB2C-1D0F-C693-8712-8576F64DD07F}"/>
              </a:ext>
            </a:extLst>
          </p:cNvPr>
          <p:cNvSpPr>
            <a:spLocks noGrp="1"/>
          </p:cNvSpPr>
          <p:nvPr>
            <p:ph type="dt" sz="half" idx="10"/>
          </p:nvPr>
        </p:nvSpPr>
        <p:spPr/>
        <p:txBody>
          <a:bodyPr/>
          <a:lstStyle/>
          <a:p>
            <a:fld id="{C1C51816-17C3-44C4-B082-718C10CAD3BF}" type="datetimeFigureOut">
              <a:rPr lang="he-IL" smtClean="0"/>
              <a:t>ו'/ניסן/תשפ"ו</a:t>
            </a:fld>
            <a:endParaRPr lang="he-IL"/>
          </a:p>
        </p:txBody>
      </p:sp>
      <p:sp>
        <p:nvSpPr>
          <p:cNvPr id="8" name="מציין מיקום של כותרת תחתונה 7">
            <a:extLst>
              <a:ext uri="{FF2B5EF4-FFF2-40B4-BE49-F238E27FC236}">
                <a16:creationId xmlns:a16="http://schemas.microsoft.com/office/drawing/2014/main" id="{06078A3B-C720-9629-1418-6E8E5B705754}"/>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7ED7FC9A-0492-86F4-3428-EB4FD486B615}"/>
              </a:ext>
            </a:extLst>
          </p:cNvPr>
          <p:cNvSpPr>
            <a:spLocks noGrp="1"/>
          </p:cNvSpPr>
          <p:nvPr>
            <p:ph type="sldNum" sz="quarter" idx="12"/>
          </p:nvPr>
        </p:nvSpPr>
        <p:spPr/>
        <p:txBody>
          <a:bodyPr/>
          <a:lstStyle/>
          <a:p>
            <a:fld id="{F55C6175-5DFF-49D7-95AB-73F15E390A35}" type="slidenum">
              <a:rPr lang="he-IL" smtClean="0"/>
              <a:t>‹#›</a:t>
            </a:fld>
            <a:endParaRPr lang="he-IL"/>
          </a:p>
        </p:txBody>
      </p:sp>
    </p:spTree>
    <p:extLst>
      <p:ext uri="{BB962C8B-B14F-4D97-AF65-F5344CB8AC3E}">
        <p14:creationId xmlns:p14="http://schemas.microsoft.com/office/powerpoint/2010/main" val="239121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DC9CD2C-B8A4-5371-045E-0D300662AC6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0E661D45-F40B-B915-DFE4-8694184783EF}"/>
              </a:ext>
            </a:extLst>
          </p:cNvPr>
          <p:cNvSpPr>
            <a:spLocks noGrp="1"/>
          </p:cNvSpPr>
          <p:nvPr>
            <p:ph type="dt" sz="half" idx="10"/>
          </p:nvPr>
        </p:nvSpPr>
        <p:spPr/>
        <p:txBody>
          <a:bodyPr/>
          <a:lstStyle/>
          <a:p>
            <a:fld id="{C1C51816-17C3-44C4-B082-718C10CAD3BF}" type="datetimeFigureOut">
              <a:rPr lang="he-IL" smtClean="0"/>
              <a:t>ו'/ניסן/תשפ"ו</a:t>
            </a:fld>
            <a:endParaRPr lang="he-IL"/>
          </a:p>
        </p:txBody>
      </p:sp>
      <p:sp>
        <p:nvSpPr>
          <p:cNvPr id="4" name="מציין מיקום של כותרת תחתונה 3">
            <a:extLst>
              <a:ext uri="{FF2B5EF4-FFF2-40B4-BE49-F238E27FC236}">
                <a16:creationId xmlns:a16="http://schemas.microsoft.com/office/drawing/2014/main" id="{AAEC4787-59CC-4217-4B21-778A5527ADB2}"/>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BABA5A24-FEAC-5BD8-17D5-215602A2DFE0}"/>
              </a:ext>
            </a:extLst>
          </p:cNvPr>
          <p:cNvSpPr>
            <a:spLocks noGrp="1"/>
          </p:cNvSpPr>
          <p:nvPr>
            <p:ph type="sldNum" sz="quarter" idx="12"/>
          </p:nvPr>
        </p:nvSpPr>
        <p:spPr/>
        <p:txBody>
          <a:bodyPr/>
          <a:lstStyle/>
          <a:p>
            <a:fld id="{F55C6175-5DFF-49D7-95AB-73F15E390A35}" type="slidenum">
              <a:rPr lang="he-IL" smtClean="0"/>
              <a:t>‹#›</a:t>
            </a:fld>
            <a:endParaRPr lang="he-IL"/>
          </a:p>
        </p:txBody>
      </p:sp>
    </p:spTree>
    <p:extLst>
      <p:ext uri="{BB962C8B-B14F-4D97-AF65-F5344CB8AC3E}">
        <p14:creationId xmlns:p14="http://schemas.microsoft.com/office/powerpoint/2010/main" val="3450869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3656FF0D-2BA0-52F3-7064-CDD9D391772F}"/>
              </a:ext>
            </a:extLst>
          </p:cNvPr>
          <p:cNvSpPr>
            <a:spLocks noGrp="1"/>
          </p:cNvSpPr>
          <p:nvPr>
            <p:ph type="dt" sz="half" idx="10"/>
          </p:nvPr>
        </p:nvSpPr>
        <p:spPr/>
        <p:txBody>
          <a:bodyPr/>
          <a:lstStyle/>
          <a:p>
            <a:fld id="{C1C51816-17C3-44C4-B082-718C10CAD3BF}" type="datetimeFigureOut">
              <a:rPr lang="he-IL" smtClean="0"/>
              <a:t>ו'/ניסן/תשפ"ו</a:t>
            </a:fld>
            <a:endParaRPr lang="he-IL"/>
          </a:p>
        </p:txBody>
      </p:sp>
      <p:sp>
        <p:nvSpPr>
          <p:cNvPr id="3" name="מציין מיקום של כותרת תחתונה 2">
            <a:extLst>
              <a:ext uri="{FF2B5EF4-FFF2-40B4-BE49-F238E27FC236}">
                <a16:creationId xmlns:a16="http://schemas.microsoft.com/office/drawing/2014/main" id="{2DFD1206-74CA-DF13-2EC0-08A3AA3A07F8}"/>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82DBCD51-820E-AE28-2928-CC41EBA1C708}"/>
              </a:ext>
            </a:extLst>
          </p:cNvPr>
          <p:cNvSpPr>
            <a:spLocks noGrp="1"/>
          </p:cNvSpPr>
          <p:nvPr>
            <p:ph type="sldNum" sz="quarter" idx="12"/>
          </p:nvPr>
        </p:nvSpPr>
        <p:spPr/>
        <p:txBody>
          <a:bodyPr/>
          <a:lstStyle/>
          <a:p>
            <a:fld id="{F55C6175-5DFF-49D7-95AB-73F15E390A35}" type="slidenum">
              <a:rPr lang="he-IL" smtClean="0"/>
              <a:t>‹#›</a:t>
            </a:fld>
            <a:endParaRPr lang="he-IL"/>
          </a:p>
        </p:txBody>
      </p:sp>
    </p:spTree>
    <p:extLst>
      <p:ext uri="{BB962C8B-B14F-4D97-AF65-F5344CB8AC3E}">
        <p14:creationId xmlns:p14="http://schemas.microsoft.com/office/powerpoint/2010/main" val="1758482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1F409B-D33D-63B1-9185-8137A5142CD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1A07858-9756-22BF-01C5-CAC3193F8B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6A92B3AA-DF03-BDCC-67BE-BC2A28B918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312672D-678F-72D6-70F0-605B0C3B44BF}"/>
              </a:ext>
            </a:extLst>
          </p:cNvPr>
          <p:cNvSpPr>
            <a:spLocks noGrp="1"/>
          </p:cNvSpPr>
          <p:nvPr>
            <p:ph type="dt" sz="half" idx="10"/>
          </p:nvPr>
        </p:nvSpPr>
        <p:spPr/>
        <p:txBody>
          <a:bodyPr/>
          <a:lstStyle/>
          <a:p>
            <a:fld id="{C1C51816-17C3-44C4-B082-718C10CAD3BF}" type="datetimeFigureOut">
              <a:rPr lang="he-IL" smtClean="0"/>
              <a:t>ו'/ניסן/תשפ"ו</a:t>
            </a:fld>
            <a:endParaRPr lang="he-IL"/>
          </a:p>
        </p:txBody>
      </p:sp>
      <p:sp>
        <p:nvSpPr>
          <p:cNvPr id="6" name="מציין מיקום של כותרת תחתונה 5">
            <a:extLst>
              <a:ext uri="{FF2B5EF4-FFF2-40B4-BE49-F238E27FC236}">
                <a16:creationId xmlns:a16="http://schemas.microsoft.com/office/drawing/2014/main" id="{4D9218B8-45D0-0DDC-7D96-3BC4BE979CC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1D03EB4-0389-4CDD-ED5A-6A3173C2D496}"/>
              </a:ext>
            </a:extLst>
          </p:cNvPr>
          <p:cNvSpPr>
            <a:spLocks noGrp="1"/>
          </p:cNvSpPr>
          <p:nvPr>
            <p:ph type="sldNum" sz="quarter" idx="12"/>
          </p:nvPr>
        </p:nvSpPr>
        <p:spPr/>
        <p:txBody>
          <a:bodyPr/>
          <a:lstStyle/>
          <a:p>
            <a:fld id="{F55C6175-5DFF-49D7-95AB-73F15E390A35}" type="slidenum">
              <a:rPr lang="he-IL" smtClean="0"/>
              <a:t>‹#›</a:t>
            </a:fld>
            <a:endParaRPr lang="he-IL"/>
          </a:p>
        </p:txBody>
      </p:sp>
    </p:spTree>
    <p:extLst>
      <p:ext uri="{BB962C8B-B14F-4D97-AF65-F5344CB8AC3E}">
        <p14:creationId xmlns:p14="http://schemas.microsoft.com/office/powerpoint/2010/main" val="416991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F8A623-2038-D77F-ED14-5549866B300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87A26465-EA28-E965-D431-CE0194EB8E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A4840508-C57E-3D60-DC24-7A045B777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25E9459-E483-AB73-6086-E913A22CAB20}"/>
              </a:ext>
            </a:extLst>
          </p:cNvPr>
          <p:cNvSpPr>
            <a:spLocks noGrp="1"/>
          </p:cNvSpPr>
          <p:nvPr>
            <p:ph type="dt" sz="half" idx="10"/>
          </p:nvPr>
        </p:nvSpPr>
        <p:spPr/>
        <p:txBody>
          <a:bodyPr/>
          <a:lstStyle/>
          <a:p>
            <a:fld id="{C1C51816-17C3-44C4-B082-718C10CAD3BF}" type="datetimeFigureOut">
              <a:rPr lang="he-IL" smtClean="0"/>
              <a:t>ו'/ניסן/תשפ"ו</a:t>
            </a:fld>
            <a:endParaRPr lang="he-IL"/>
          </a:p>
        </p:txBody>
      </p:sp>
      <p:sp>
        <p:nvSpPr>
          <p:cNvPr id="6" name="מציין מיקום של כותרת תחתונה 5">
            <a:extLst>
              <a:ext uri="{FF2B5EF4-FFF2-40B4-BE49-F238E27FC236}">
                <a16:creationId xmlns:a16="http://schemas.microsoft.com/office/drawing/2014/main" id="{D1B0E14C-F28C-C422-15B5-7EB52C27305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61668CE-9B94-CBE8-E8B8-43C22D55E4F0}"/>
              </a:ext>
            </a:extLst>
          </p:cNvPr>
          <p:cNvSpPr>
            <a:spLocks noGrp="1"/>
          </p:cNvSpPr>
          <p:nvPr>
            <p:ph type="sldNum" sz="quarter" idx="12"/>
          </p:nvPr>
        </p:nvSpPr>
        <p:spPr/>
        <p:txBody>
          <a:bodyPr/>
          <a:lstStyle/>
          <a:p>
            <a:fld id="{F55C6175-5DFF-49D7-95AB-73F15E390A35}" type="slidenum">
              <a:rPr lang="he-IL" smtClean="0"/>
              <a:t>‹#›</a:t>
            </a:fld>
            <a:endParaRPr lang="he-IL"/>
          </a:p>
        </p:txBody>
      </p:sp>
    </p:spTree>
    <p:extLst>
      <p:ext uri="{BB962C8B-B14F-4D97-AF65-F5344CB8AC3E}">
        <p14:creationId xmlns:p14="http://schemas.microsoft.com/office/powerpoint/2010/main" val="3718448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B740B9C3-BDE5-B349-FDA8-BD9A5FFDF6E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A09BA42-61D8-5043-DAD2-824FD402D4B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1C083AB-3CA5-7444-73EA-339B7C07B4F6}"/>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1C51816-17C3-44C4-B082-718C10CAD3BF}" type="datetimeFigureOut">
              <a:rPr lang="he-IL" smtClean="0"/>
              <a:t>ו'/ניסן/תשפ"ו</a:t>
            </a:fld>
            <a:endParaRPr lang="he-IL"/>
          </a:p>
        </p:txBody>
      </p:sp>
      <p:sp>
        <p:nvSpPr>
          <p:cNvPr id="5" name="מציין מיקום של כותרת תחתונה 4">
            <a:extLst>
              <a:ext uri="{FF2B5EF4-FFF2-40B4-BE49-F238E27FC236}">
                <a16:creationId xmlns:a16="http://schemas.microsoft.com/office/drawing/2014/main" id="{755CA0B6-0FB7-33A7-5045-4B20FF3626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E69ECF66-35F1-16B9-9345-647E7878F25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55C6175-5DFF-49D7-95AB-73F15E390A35}" type="slidenum">
              <a:rPr lang="he-IL" smtClean="0"/>
              <a:t>‹#›</a:t>
            </a:fld>
            <a:endParaRPr lang="he-IL"/>
          </a:p>
        </p:txBody>
      </p:sp>
    </p:spTree>
    <p:extLst>
      <p:ext uri="{BB962C8B-B14F-4D97-AF65-F5344CB8AC3E}">
        <p14:creationId xmlns:p14="http://schemas.microsoft.com/office/powerpoint/2010/main" val="2864184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3.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41.emf"/><Relationship Id="rId4" Type="http://schemas.openxmlformats.org/officeDocument/2006/relationships/image" Target="../media/image40.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תיבת טקסט 25">
            <a:extLst>
              <a:ext uri="{FF2B5EF4-FFF2-40B4-BE49-F238E27FC236}">
                <a16:creationId xmlns:a16="http://schemas.microsoft.com/office/drawing/2014/main" id="{04ECE098-99E1-7E1E-E999-A7B58148CA80}"/>
              </a:ext>
            </a:extLst>
          </p:cNvPr>
          <p:cNvSpPr txBox="1"/>
          <p:nvPr/>
        </p:nvSpPr>
        <p:spPr>
          <a:xfrm>
            <a:off x="1259841" y="905875"/>
            <a:ext cx="10744200" cy="5155257"/>
          </a:xfrm>
          <a:prstGeom prst="rect">
            <a:avLst/>
          </a:prstGeom>
          <a:noFill/>
        </p:spPr>
        <p:txBody>
          <a:bodyPr wrap="square">
            <a:spAutoFit/>
          </a:bodyPr>
          <a:lstStyle/>
          <a:p>
            <a:pPr>
              <a:lnSpc>
                <a:spcPct val="150000"/>
              </a:lnSpc>
            </a:pPr>
            <a:r>
              <a:rPr kumimoji="0" lang="he-IL" sz="4400" b="1"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שער רביעי:</a:t>
            </a:r>
            <a:r>
              <a:rPr kumimoji="0" lang="he-IL" sz="44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 </a:t>
            </a:r>
            <a:r>
              <a:rPr kumimoji="0" lang="he-IL" sz="4400" b="1" i="0" u="none" strike="noStrike" kern="1200" cap="none" spc="0" normalizeH="0" baseline="0" noProof="0" dirty="0">
                <a:ln>
                  <a:noFill/>
                </a:ln>
                <a:solidFill>
                  <a:srgbClr val="ED7D31">
                    <a:lumMod val="75000"/>
                  </a:srgbClr>
                </a:solidFill>
                <a:effectLst/>
                <a:uLnTx/>
                <a:uFillTx/>
                <a:latin typeface="FbSpoiler-Bold"/>
                <a:ea typeface="+mn-ea"/>
                <a:cs typeface="Arial" panose="020B0604020202020204" pitchFamily="34" charset="0"/>
              </a:rPr>
              <a:t>המסע המופלא בגוף האדם</a:t>
            </a:r>
            <a:endParaRPr kumimoji="0" lang="he-IL" sz="5400" b="1" i="0" u="none" strike="noStrike" kern="1200" cap="none" spc="0" normalizeH="0" baseline="0" noProof="0" dirty="0">
              <a:ln>
                <a:noFill/>
              </a:ln>
              <a:effectLst/>
              <a:uLnTx/>
              <a:uFillTx/>
              <a:latin typeface="Calibri Light" panose="020F0302020204030204"/>
              <a:ea typeface="+mj-ea"/>
            </a:endParaRPr>
          </a:p>
          <a:p>
            <a:endParaRPr kumimoji="0" lang="he-IL" sz="4400" b="1" i="0" u="none" strike="noStrike" kern="1200" cap="none" spc="0" normalizeH="0" baseline="0" noProof="0" dirty="0">
              <a:ln>
                <a:noFill/>
              </a:ln>
              <a:effectLst/>
              <a:uLnTx/>
              <a:uFillTx/>
              <a:latin typeface="Calibri Light" panose="020F0302020204030204"/>
              <a:ea typeface="+mj-ea"/>
            </a:endParaRPr>
          </a:p>
          <a:p>
            <a:pPr algn="ctr"/>
            <a:r>
              <a:rPr kumimoji="0" lang="he-IL" sz="4400" b="1" i="0" u="none" strike="noStrike" kern="1200" cap="none" spc="0" normalizeH="0" baseline="0" noProof="0" dirty="0">
                <a:ln>
                  <a:noFill/>
                </a:ln>
                <a:effectLst/>
                <a:uLnTx/>
                <a:uFillTx/>
                <a:latin typeface="Calibri Light" panose="020F0302020204030204"/>
                <a:ea typeface="+mj-ea"/>
              </a:rPr>
              <a:t>מצגת מלווה לפרק </a:t>
            </a:r>
            <a:r>
              <a:rPr lang="he-IL" sz="4400" b="1" dirty="0">
                <a:latin typeface="Calibri Light" panose="020F0302020204030204"/>
                <a:ea typeface="+mj-ea"/>
              </a:rPr>
              <a:t>ה</a:t>
            </a:r>
            <a:r>
              <a:rPr kumimoji="0" lang="he-IL" sz="4400" b="1" i="0" u="none" strike="noStrike" kern="1200" cap="none" spc="0" normalizeH="0" baseline="0" noProof="0" dirty="0">
                <a:ln>
                  <a:noFill/>
                </a:ln>
                <a:effectLst/>
                <a:uLnTx/>
                <a:uFillTx/>
                <a:latin typeface="Calibri Light" panose="020F0302020204030204"/>
                <a:ea typeface="+mj-ea"/>
              </a:rPr>
              <a:t>שני: </a:t>
            </a:r>
            <a:endParaRPr kumimoji="0" lang="en-US" sz="4400" b="1" i="0" u="none" strike="noStrike" kern="1200" cap="none" spc="0" normalizeH="0" baseline="0" noProof="0" dirty="0">
              <a:ln>
                <a:noFill/>
              </a:ln>
              <a:effectLst/>
              <a:uLnTx/>
              <a:uFillTx/>
              <a:latin typeface="Calibri Light" panose="020F0302020204030204"/>
              <a:ea typeface="+mj-ea"/>
            </a:endParaRPr>
          </a:p>
          <a:p>
            <a:pPr algn="ctr"/>
            <a:r>
              <a:rPr lang="he-IL" sz="4400" b="1" i="0" u="none" strike="noStrike" baseline="0" dirty="0">
                <a:solidFill>
                  <a:srgbClr val="00B0F0"/>
                </a:solidFill>
                <a:latin typeface="FbSpoiler-Regular"/>
              </a:rPr>
              <a:t>המסע אל מערכת העיכול </a:t>
            </a:r>
          </a:p>
          <a:p>
            <a:pPr algn="ctr"/>
            <a:r>
              <a:rPr lang="he-IL" sz="4400" b="1" i="0" u="none" strike="noStrike" baseline="0" dirty="0">
                <a:solidFill>
                  <a:srgbClr val="00B0F0"/>
                </a:solidFill>
                <a:latin typeface="FbSpoiler-Regular"/>
              </a:rPr>
              <a:t>(הרחבה)</a:t>
            </a:r>
            <a:br>
              <a:rPr kumimoji="0" lang="he-IL" sz="6000" b="1" i="0" u="none" strike="noStrike" kern="1200" cap="none" spc="0" normalizeH="0" baseline="0" noProof="0" dirty="0">
                <a:ln>
                  <a:noFill/>
                </a:ln>
                <a:solidFill>
                  <a:srgbClr val="C00000"/>
                </a:solidFill>
                <a:effectLst/>
                <a:uLnTx/>
                <a:uFillTx/>
                <a:latin typeface="Calibri Light" panose="020F0302020204030204"/>
                <a:ea typeface="+mj-ea"/>
                <a:cs typeface="Arial" panose="020B0604020202020204" pitchFamily="34" charset="0"/>
              </a:rPr>
            </a:br>
            <a:endParaRPr kumimoji="0" lang="he-IL" sz="6000" b="1" i="0" u="none" strike="noStrike" kern="1200" cap="none" spc="0" normalizeH="0" baseline="0" noProof="0" dirty="0">
              <a:ln>
                <a:noFill/>
              </a:ln>
              <a:solidFill>
                <a:srgbClr val="C00000"/>
              </a:solidFill>
              <a:effectLst/>
              <a:uLnTx/>
              <a:uFillTx/>
              <a:latin typeface="Calibri Light" panose="020F0302020204030204"/>
              <a:ea typeface="+mj-ea"/>
              <a:cs typeface="Arial" panose="020B0604020202020204" pitchFamily="34" charset="0"/>
            </a:endParaRPr>
          </a:p>
          <a:p>
            <a:r>
              <a:rPr kumimoji="0" lang="he-IL" sz="2700" b="1" i="0" u="none" strike="noStrike" kern="1200" cap="none" spc="0" normalizeH="0" baseline="0" noProof="0" dirty="0">
                <a:ln>
                  <a:noFill/>
                </a:ln>
                <a:solidFill>
                  <a:prstClr val="black"/>
                </a:solidFill>
                <a:effectLst/>
                <a:uLnTx/>
                <a:uFillTx/>
                <a:latin typeface="Calibri Light" panose="020F0302020204030204"/>
                <a:ea typeface="+mj-ea"/>
                <a:cs typeface="Arial" panose="020B0604020202020204" pitchFamily="34" charset="0"/>
              </a:rPr>
              <a:t>         עמודים: 167-158</a:t>
            </a:r>
            <a:endParaRPr lang="he-IL" dirty="0"/>
          </a:p>
        </p:txBody>
      </p:sp>
      <p:pic>
        <p:nvPicPr>
          <p:cNvPr id="8" name="תמונה 7">
            <a:extLst>
              <a:ext uri="{FF2B5EF4-FFF2-40B4-BE49-F238E27FC236}">
                <a16:creationId xmlns:a16="http://schemas.microsoft.com/office/drawing/2014/main" id="{4CD685E1-BACF-BD19-9F49-242B073AD327}"/>
              </a:ext>
            </a:extLst>
          </p:cNvPr>
          <p:cNvPicPr>
            <a:picLocks noChangeAspect="1"/>
          </p:cNvPicPr>
          <p:nvPr/>
        </p:nvPicPr>
        <p:blipFill>
          <a:blip r:embed="rId3"/>
          <a:stretch>
            <a:fillRect/>
          </a:stretch>
        </p:blipFill>
        <p:spPr>
          <a:xfrm>
            <a:off x="187959" y="1854200"/>
            <a:ext cx="2923453" cy="4891965"/>
          </a:xfrm>
          <a:prstGeom prst="rect">
            <a:avLst/>
          </a:prstGeom>
        </p:spPr>
      </p:pic>
      <p:pic>
        <p:nvPicPr>
          <p:cNvPr id="4" name="תמונה 3">
            <a:extLst>
              <a:ext uri="{FF2B5EF4-FFF2-40B4-BE49-F238E27FC236}">
                <a16:creationId xmlns:a16="http://schemas.microsoft.com/office/drawing/2014/main" id="{940FFC36-FEC2-D587-8C22-54C36A1942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2387" y="0"/>
            <a:ext cx="4848225" cy="1133475"/>
          </a:xfrm>
          <a:prstGeom prst="rect">
            <a:avLst/>
          </a:prstGeom>
        </p:spPr>
      </p:pic>
    </p:spTree>
    <p:extLst>
      <p:ext uri="{BB962C8B-B14F-4D97-AF65-F5344CB8AC3E}">
        <p14:creationId xmlns:p14="http://schemas.microsoft.com/office/powerpoint/2010/main" val="956176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A6A7A-45AE-CEF9-52E7-232D3392D978}"/>
            </a:ext>
          </a:extLst>
        </p:cNvPr>
        <p:cNvGrpSpPr/>
        <p:nvPr/>
      </p:nvGrpSpPr>
      <p:grpSpPr>
        <a:xfrm>
          <a:off x="0" y="0"/>
          <a:ext cx="0" cy="0"/>
          <a:chOff x="0" y="0"/>
          <a:chExt cx="0" cy="0"/>
        </a:xfrm>
      </p:grpSpPr>
      <p:pic>
        <p:nvPicPr>
          <p:cNvPr id="18" name="תמונה 17">
            <a:extLst>
              <a:ext uri="{FF2B5EF4-FFF2-40B4-BE49-F238E27FC236}">
                <a16:creationId xmlns:a16="http://schemas.microsoft.com/office/drawing/2014/main" id="{A6EBA029-911D-EA18-4391-F37B6059E54B}"/>
              </a:ext>
            </a:extLst>
          </p:cNvPr>
          <p:cNvPicPr>
            <a:picLocks noChangeAspect="1"/>
          </p:cNvPicPr>
          <p:nvPr/>
        </p:nvPicPr>
        <p:blipFill>
          <a:blip r:embed="rId3"/>
          <a:stretch>
            <a:fillRect/>
          </a:stretch>
        </p:blipFill>
        <p:spPr>
          <a:xfrm>
            <a:off x="3358737" y="1658190"/>
            <a:ext cx="3414200" cy="36885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תיבת טקסט 18">
            <a:extLst>
              <a:ext uri="{FF2B5EF4-FFF2-40B4-BE49-F238E27FC236}">
                <a16:creationId xmlns:a16="http://schemas.microsoft.com/office/drawing/2014/main" id="{0138DF48-7F6E-83DF-3102-81605BACC713}"/>
              </a:ext>
            </a:extLst>
          </p:cNvPr>
          <p:cNvSpPr txBox="1"/>
          <p:nvPr/>
        </p:nvSpPr>
        <p:spPr>
          <a:xfrm>
            <a:off x="3897297" y="5346700"/>
            <a:ext cx="7418403" cy="1508105"/>
          </a:xfrm>
          <a:prstGeom prst="rect">
            <a:avLst/>
          </a:prstGeom>
          <a:noFill/>
        </p:spPr>
        <p:txBody>
          <a:bodyPr wrap="square" rtlCol="1">
            <a:spAutoFit/>
          </a:bodyPr>
          <a:lstStyle/>
          <a:p>
            <a:pPr>
              <a:lnSpc>
                <a:spcPct val="150000"/>
              </a:lnSpc>
            </a:pPr>
            <a:r>
              <a:rPr lang="he-IL" sz="3200" dirty="0">
                <a:latin typeface="David" panose="020E0502060401010101" pitchFamily="34" charset="-79"/>
                <a:cs typeface="David" panose="020E0502060401010101" pitchFamily="34" charset="-79"/>
              </a:rPr>
              <a:t>קראו את קטע המידע הקיבה בעמוד זה והשיבו על שאלות 3-1.</a:t>
            </a:r>
          </a:p>
        </p:txBody>
      </p:sp>
      <p:pic>
        <p:nvPicPr>
          <p:cNvPr id="3" name="תמונה 2">
            <a:extLst>
              <a:ext uri="{FF2B5EF4-FFF2-40B4-BE49-F238E27FC236}">
                <a16:creationId xmlns:a16="http://schemas.microsoft.com/office/drawing/2014/main" id="{6DD47CFF-1375-18C0-F98C-DCF97A19C7F9}"/>
              </a:ext>
            </a:extLst>
          </p:cNvPr>
          <p:cNvPicPr>
            <a:picLocks noChangeAspect="1"/>
          </p:cNvPicPr>
          <p:nvPr/>
        </p:nvPicPr>
        <p:blipFill>
          <a:blip r:embed="rId4"/>
          <a:stretch>
            <a:fillRect/>
          </a:stretch>
        </p:blipFill>
        <p:spPr>
          <a:xfrm>
            <a:off x="7444999" y="829393"/>
            <a:ext cx="2351250" cy="674029"/>
          </a:xfrm>
          <a:prstGeom prst="rect">
            <a:avLst/>
          </a:prstGeom>
        </p:spPr>
      </p:pic>
      <p:pic>
        <p:nvPicPr>
          <p:cNvPr id="5" name="תמונה 4">
            <a:extLst>
              <a:ext uri="{FF2B5EF4-FFF2-40B4-BE49-F238E27FC236}">
                <a16:creationId xmlns:a16="http://schemas.microsoft.com/office/drawing/2014/main" id="{6405B522-59D1-CE2A-DF29-E3807F478F04}"/>
              </a:ext>
            </a:extLst>
          </p:cNvPr>
          <p:cNvPicPr>
            <a:picLocks noChangeAspect="1"/>
          </p:cNvPicPr>
          <p:nvPr/>
        </p:nvPicPr>
        <p:blipFill>
          <a:blip r:embed="rId5"/>
          <a:stretch>
            <a:fillRect/>
          </a:stretch>
        </p:blipFill>
        <p:spPr>
          <a:xfrm>
            <a:off x="266675" y="1219388"/>
            <a:ext cx="2458100" cy="4982024"/>
          </a:xfrm>
          <a:prstGeom prst="rect">
            <a:avLst/>
          </a:prstGeom>
          <a:ln>
            <a:noFill/>
          </a:ln>
          <a:effectLst>
            <a:outerShdw blurRad="190500" algn="tl" rotWithShape="0">
              <a:srgbClr val="000000">
                <a:alpha val="70000"/>
              </a:srgbClr>
            </a:outerShdw>
          </a:effectLst>
        </p:spPr>
      </p:pic>
      <p:sp>
        <p:nvSpPr>
          <p:cNvPr id="2" name="תיבת טקסט 1">
            <a:extLst>
              <a:ext uri="{FF2B5EF4-FFF2-40B4-BE49-F238E27FC236}">
                <a16:creationId xmlns:a16="http://schemas.microsoft.com/office/drawing/2014/main" id="{FC5BCAF2-5244-71B4-157B-246F2529FFEC}"/>
              </a:ext>
            </a:extLst>
          </p:cNvPr>
          <p:cNvSpPr txBox="1"/>
          <p:nvPr/>
        </p:nvSpPr>
        <p:spPr>
          <a:xfrm>
            <a:off x="1005703" y="6376833"/>
            <a:ext cx="1719072" cy="369332"/>
          </a:xfrm>
          <a:prstGeom prst="rect">
            <a:avLst/>
          </a:prstGeom>
          <a:noFill/>
        </p:spPr>
        <p:txBody>
          <a:bodyPr wrap="square" rtlCol="1">
            <a:spAutoFit/>
          </a:bodyPr>
          <a:lstStyle/>
          <a:p>
            <a:r>
              <a:rPr lang="he-IL" b="1" dirty="0"/>
              <a:t>עמוד 162</a:t>
            </a:r>
          </a:p>
        </p:txBody>
      </p:sp>
      <p:pic>
        <p:nvPicPr>
          <p:cNvPr id="7" name="Picture 6">
            <a:extLst>
              <a:ext uri="{FF2B5EF4-FFF2-40B4-BE49-F238E27FC236}">
                <a16:creationId xmlns:a16="http://schemas.microsoft.com/office/drawing/2014/main" id="{91592446-6A62-568F-90B6-B72004640E59}"/>
              </a:ext>
            </a:extLst>
          </p:cNvPr>
          <p:cNvPicPr>
            <a:picLocks noChangeAspect="1"/>
          </p:cNvPicPr>
          <p:nvPr/>
        </p:nvPicPr>
        <p:blipFill>
          <a:blip r:embed="rId6"/>
          <a:stretch>
            <a:fillRect/>
          </a:stretch>
        </p:blipFill>
        <p:spPr>
          <a:xfrm>
            <a:off x="7042138" y="1658190"/>
            <a:ext cx="4030369" cy="3582550"/>
          </a:xfrm>
          <a:prstGeom prst="rect">
            <a:avLst/>
          </a:prstGeom>
        </p:spPr>
      </p:pic>
      <p:pic>
        <p:nvPicPr>
          <p:cNvPr id="9" name="תמונה 8">
            <a:extLst>
              <a:ext uri="{FF2B5EF4-FFF2-40B4-BE49-F238E27FC236}">
                <a16:creationId xmlns:a16="http://schemas.microsoft.com/office/drawing/2014/main" id="{A92E41FA-854E-FD06-308C-1DFC1062B7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7987" y="32933"/>
            <a:ext cx="4848225" cy="1133475"/>
          </a:xfrm>
          <a:prstGeom prst="rect">
            <a:avLst/>
          </a:prstGeom>
        </p:spPr>
      </p:pic>
    </p:spTree>
    <p:extLst>
      <p:ext uri="{BB962C8B-B14F-4D97-AF65-F5344CB8AC3E}">
        <p14:creationId xmlns:p14="http://schemas.microsoft.com/office/powerpoint/2010/main" val="2701752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5EE1E-1AAC-0DBF-9482-A424BAC6EF81}"/>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79E167BA-4DD7-7CC1-F062-45A230DABF1D}"/>
              </a:ext>
            </a:extLst>
          </p:cNvPr>
          <p:cNvPicPr>
            <a:picLocks noChangeAspect="1"/>
          </p:cNvPicPr>
          <p:nvPr/>
        </p:nvPicPr>
        <p:blipFill>
          <a:blip r:embed="rId3"/>
          <a:stretch>
            <a:fillRect/>
          </a:stretch>
        </p:blipFill>
        <p:spPr>
          <a:xfrm>
            <a:off x="5631704" y="1488225"/>
            <a:ext cx="2876550" cy="3119437"/>
          </a:xfrm>
          <a:prstGeom prst="rect">
            <a:avLst/>
          </a:prstGeom>
          <a:ln>
            <a:noFill/>
          </a:ln>
          <a:effectLst>
            <a:outerShdw blurRad="190500" algn="tl" rotWithShape="0">
              <a:srgbClr val="000000">
                <a:alpha val="70000"/>
              </a:srgbClr>
            </a:outerShdw>
          </a:effectLst>
        </p:spPr>
      </p:pic>
      <p:pic>
        <p:nvPicPr>
          <p:cNvPr id="8" name="תמונה 7">
            <a:extLst>
              <a:ext uri="{FF2B5EF4-FFF2-40B4-BE49-F238E27FC236}">
                <a16:creationId xmlns:a16="http://schemas.microsoft.com/office/drawing/2014/main" id="{CBFD20E3-E81B-7C6F-8856-5B9A9C3A6795}"/>
              </a:ext>
            </a:extLst>
          </p:cNvPr>
          <p:cNvPicPr>
            <a:picLocks noChangeAspect="1"/>
          </p:cNvPicPr>
          <p:nvPr/>
        </p:nvPicPr>
        <p:blipFill>
          <a:blip r:embed="rId4"/>
          <a:stretch>
            <a:fillRect/>
          </a:stretch>
        </p:blipFill>
        <p:spPr>
          <a:xfrm>
            <a:off x="2333427" y="1449797"/>
            <a:ext cx="2895600" cy="3119437"/>
          </a:xfrm>
          <a:prstGeom prst="rect">
            <a:avLst/>
          </a:prstGeom>
          <a:ln>
            <a:noFill/>
          </a:ln>
          <a:effectLst>
            <a:outerShdw blurRad="190500" algn="tl" rotWithShape="0">
              <a:srgbClr val="000000">
                <a:alpha val="70000"/>
              </a:srgbClr>
            </a:outerShdw>
          </a:effectLst>
        </p:spPr>
      </p:pic>
      <p:pic>
        <p:nvPicPr>
          <p:cNvPr id="13" name="תמונה 12">
            <a:extLst>
              <a:ext uri="{FF2B5EF4-FFF2-40B4-BE49-F238E27FC236}">
                <a16:creationId xmlns:a16="http://schemas.microsoft.com/office/drawing/2014/main" id="{E39300E2-47B9-2A43-5AE1-1D5C1ABACBD0}"/>
              </a:ext>
            </a:extLst>
          </p:cNvPr>
          <p:cNvPicPr>
            <a:picLocks noChangeAspect="1"/>
          </p:cNvPicPr>
          <p:nvPr/>
        </p:nvPicPr>
        <p:blipFill>
          <a:blip r:embed="rId5"/>
          <a:stretch>
            <a:fillRect/>
          </a:stretch>
        </p:blipFill>
        <p:spPr>
          <a:xfrm>
            <a:off x="7365254" y="252233"/>
            <a:ext cx="1143000" cy="480584"/>
          </a:xfrm>
          <a:prstGeom prst="rect">
            <a:avLst/>
          </a:prstGeom>
        </p:spPr>
      </p:pic>
      <p:sp>
        <p:nvSpPr>
          <p:cNvPr id="16" name="תיבת טקסט 15">
            <a:extLst>
              <a:ext uri="{FF2B5EF4-FFF2-40B4-BE49-F238E27FC236}">
                <a16:creationId xmlns:a16="http://schemas.microsoft.com/office/drawing/2014/main" id="{A140B590-6395-61CB-C474-D0DEC6CB0C64}"/>
              </a:ext>
            </a:extLst>
          </p:cNvPr>
          <p:cNvSpPr txBox="1"/>
          <p:nvPr/>
        </p:nvSpPr>
        <p:spPr>
          <a:xfrm>
            <a:off x="3773010" y="732817"/>
            <a:ext cx="6862440" cy="461665"/>
          </a:xfrm>
          <a:prstGeom prst="rect">
            <a:avLst/>
          </a:prstGeom>
          <a:noFill/>
        </p:spPr>
        <p:txBody>
          <a:bodyPr wrap="square" rtlCol="1">
            <a:spAutoFit/>
          </a:bodyPr>
          <a:lstStyle/>
          <a:p>
            <a:r>
              <a:rPr lang="he-IL" sz="2400" dirty="0"/>
              <a:t>קראו את קטעי המידע שבעמוד זה והשיבו על השאלות</a:t>
            </a:r>
            <a:r>
              <a:rPr lang="he-IL" dirty="0"/>
              <a:t>.</a:t>
            </a:r>
          </a:p>
        </p:txBody>
      </p:sp>
      <p:pic>
        <p:nvPicPr>
          <p:cNvPr id="19" name="תמונה 18">
            <a:extLst>
              <a:ext uri="{FF2B5EF4-FFF2-40B4-BE49-F238E27FC236}">
                <a16:creationId xmlns:a16="http://schemas.microsoft.com/office/drawing/2014/main" id="{BA421F8E-6BDC-4629-05C7-FE7684AB5FB5}"/>
              </a:ext>
            </a:extLst>
          </p:cNvPr>
          <p:cNvPicPr>
            <a:picLocks noChangeAspect="1"/>
          </p:cNvPicPr>
          <p:nvPr/>
        </p:nvPicPr>
        <p:blipFill>
          <a:blip r:embed="rId6"/>
          <a:stretch>
            <a:fillRect/>
          </a:stretch>
        </p:blipFill>
        <p:spPr>
          <a:xfrm>
            <a:off x="190222" y="1305017"/>
            <a:ext cx="1740529" cy="4617757"/>
          </a:xfrm>
          <a:prstGeom prst="rect">
            <a:avLst/>
          </a:prstGeom>
          <a:ln>
            <a:noFill/>
          </a:ln>
          <a:effectLst>
            <a:outerShdw blurRad="190500" algn="tl" rotWithShape="0">
              <a:srgbClr val="000000">
                <a:alpha val="70000"/>
              </a:srgbClr>
            </a:outerShdw>
          </a:effectLst>
        </p:spPr>
      </p:pic>
      <p:sp>
        <p:nvSpPr>
          <p:cNvPr id="2" name="תיבת טקסט 1">
            <a:extLst>
              <a:ext uri="{FF2B5EF4-FFF2-40B4-BE49-F238E27FC236}">
                <a16:creationId xmlns:a16="http://schemas.microsoft.com/office/drawing/2014/main" id="{9A113063-973D-7976-7239-15BBBA3610C1}"/>
              </a:ext>
            </a:extLst>
          </p:cNvPr>
          <p:cNvSpPr txBox="1"/>
          <p:nvPr/>
        </p:nvSpPr>
        <p:spPr>
          <a:xfrm>
            <a:off x="176702" y="6297087"/>
            <a:ext cx="1719072" cy="369332"/>
          </a:xfrm>
          <a:prstGeom prst="rect">
            <a:avLst/>
          </a:prstGeom>
          <a:noFill/>
        </p:spPr>
        <p:txBody>
          <a:bodyPr wrap="square" rtlCol="1">
            <a:spAutoFit/>
          </a:bodyPr>
          <a:lstStyle/>
          <a:p>
            <a:r>
              <a:rPr lang="he-IL" b="1" dirty="0"/>
              <a:t>עמוד 163</a:t>
            </a:r>
          </a:p>
        </p:txBody>
      </p:sp>
      <p:pic>
        <p:nvPicPr>
          <p:cNvPr id="5" name="תמונה 4">
            <a:extLst>
              <a:ext uri="{FF2B5EF4-FFF2-40B4-BE49-F238E27FC236}">
                <a16:creationId xmlns:a16="http://schemas.microsoft.com/office/drawing/2014/main" id="{432EB7BE-DF21-1671-9A37-87BFC5F9B478}"/>
              </a:ext>
            </a:extLst>
          </p:cNvPr>
          <p:cNvPicPr>
            <a:picLocks noChangeAspect="1"/>
          </p:cNvPicPr>
          <p:nvPr/>
        </p:nvPicPr>
        <p:blipFill>
          <a:blip r:embed="rId7"/>
          <a:stretch>
            <a:fillRect/>
          </a:stretch>
        </p:blipFill>
        <p:spPr>
          <a:xfrm>
            <a:off x="8705295" y="1449797"/>
            <a:ext cx="2914650" cy="3076575"/>
          </a:xfrm>
          <a:prstGeom prst="rect">
            <a:avLst/>
          </a:prstGeom>
          <a:ln>
            <a:noFill/>
          </a:ln>
          <a:effectLst>
            <a:outerShdw blurRad="190500" algn="tl" rotWithShape="0">
              <a:srgbClr val="000000">
                <a:alpha val="70000"/>
              </a:srgbClr>
            </a:outerShdw>
          </a:effectLst>
        </p:spPr>
      </p:pic>
      <p:pic>
        <p:nvPicPr>
          <p:cNvPr id="9" name="תמונה 8">
            <a:extLst>
              <a:ext uri="{FF2B5EF4-FFF2-40B4-BE49-F238E27FC236}">
                <a16:creationId xmlns:a16="http://schemas.microsoft.com/office/drawing/2014/main" id="{D5D545A8-FD5F-3D87-7253-ED6AD1AFE5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71887" y="2862262"/>
            <a:ext cx="4848225" cy="1133475"/>
          </a:xfrm>
          <a:prstGeom prst="rect">
            <a:avLst/>
          </a:prstGeom>
        </p:spPr>
      </p:pic>
      <p:pic>
        <p:nvPicPr>
          <p:cNvPr id="11" name="תמונה 10">
            <a:extLst>
              <a:ext uri="{FF2B5EF4-FFF2-40B4-BE49-F238E27FC236}">
                <a16:creationId xmlns:a16="http://schemas.microsoft.com/office/drawing/2014/main" id="{04B437D0-08AE-D40C-BEF6-FF84130E88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478" y="-95609"/>
            <a:ext cx="4848225" cy="827130"/>
          </a:xfrm>
          <a:prstGeom prst="rect">
            <a:avLst/>
          </a:prstGeom>
        </p:spPr>
      </p:pic>
    </p:spTree>
    <p:extLst>
      <p:ext uri="{BB962C8B-B14F-4D97-AF65-F5344CB8AC3E}">
        <p14:creationId xmlns:p14="http://schemas.microsoft.com/office/powerpoint/2010/main" val="2670970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71736-2A59-8B1B-C3B9-6C5BCFC9A493}"/>
            </a:ext>
          </a:extLst>
        </p:cNvPr>
        <p:cNvGrpSpPr/>
        <p:nvPr/>
      </p:nvGrpSpPr>
      <p:grpSpPr>
        <a:xfrm>
          <a:off x="0" y="0"/>
          <a:ext cx="0" cy="0"/>
          <a:chOff x="0" y="0"/>
          <a:chExt cx="0" cy="0"/>
        </a:xfrm>
      </p:grpSpPr>
      <p:pic>
        <p:nvPicPr>
          <p:cNvPr id="3" name="תמונה 2">
            <a:extLst>
              <a:ext uri="{FF2B5EF4-FFF2-40B4-BE49-F238E27FC236}">
                <a16:creationId xmlns:a16="http://schemas.microsoft.com/office/drawing/2014/main" id="{A9948594-E671-06EA-0CEA-FF033D908BC4}"/>
              </a:ext>
            </a:extLst>
          </p:cNvPr>
          <p:cNvPicPr>
            <a:picLocks noChangeAspect="1"/>
          </p:cNvPicPr>
          <p:nvPr/>
        </p:nvPicPr>
        <p:blipFill>
          <a:blip r:embed="rId3"/>
          <a:stretch>
            <a:fillRect/>
          </a:stretch>
        </p:blipFill>
        <p:spPr>
          <a:xfrm>
            <a:off x="5222616" y="798514"/>
            <a:ext cx="5153025" cy="485775"/>
          </a:xfrm>
          <a:prstGeom prst="rect">
            <a:avLst/>
          </a:prstGeom>
        </p:spPr>
      </p:pic>
      <p:pic>
        <p:nvPicPr>
          <p:cNvPr id="11" name="תמונה 10">
            <a:extLst>
              <a:ext uri="{FF2B5EF4-FFF2-40B4-BE49-F238E27FC236}">
                <a16:creationId xmlns:a16="http://schemas.microsoft.com/office/drawing/2014/main" id="{5A9516DE-83A5-A0E9-B264-A2F7AC56C873}"/>
              </a:ext>
            </a:extLst>
          </p:cNvPr>
          <p:cNvPicPr>
            <a:picLocks noChangeAspect="1"/>
          </p:cNvPicPr>
          <p:nvPr/>
        </p:nvPicPr>
        <p:blipFill>
          <a:blip r:embed="rId4"/>
          <a:stretch>
            <a:fillRect/>
          </a:stretch>
        </p:blipFill>
        <p:spPr>
          <a:xfrm>
            <a:off x="4666991" y="1591197"/>
            <a:ext cx="6946900" cy="3982514"/>
          </a:xfrm>
          <a:prstGeom prst="rect">
            <a:avLst/>
          </a:prstGeom>
        </p:spPr>
      </p:pic>
      <p:sp>
        <p:nvSpPr>
          <p:cNvPr id="8" name="תיבת טקסט 7">
            <a:extLst>
              <a:ext uri="{FF2B5EF4-FFF2-40B4-BE49-F238E27FC236}">
                <a16:creationId xmlns:a16="http://schemas.microsoft.com/office/drawing/2014/main" id="{383B4075-325D-1EA7-F52C-D6770E12057D}"/>
              </a:ext>
            </a:extLst>
          </p:cNvPr>
          <p:cNvSpPr txBox="1"/>
          <p:nvPr/>
        </p:nvSpPr>
        <p:spPr>
          <a:xfrm>
            <a:off x="226934" y="6477000"/>
            <a:ext cx="1220866" cy="369332"/>
          </a:xfrm>
          <a:prstGeom prst="rect">
            <a:avLst/>
          </a:prstGeom>
          <a:noFill/>
        </p:spPr>
        <p:txBody>
          <a:bodyPr wrap="square" rtlCol="1">
            <a:spAutoFit/>
          </a:bodyPr>
          <a:lstStyle/>
          <a:p>
            <a:r>
              <a:rPr lang="he-IL" b="1" dirty="0"/>
              <a:t>עמוד 164</a:t>
            </a:r>
          </a:p>
        </p:txBody>
      </p:sp>
      <p:pic>
        <p:nvPicPr>
          <p:cNvPr id="6" name="Picture 5">
            <a:extLst>
              <a:ext uri="{FF2B5EF4-FFF2-40B4-BE49-F238E27FC236}">
                <a16:creationId xmlns:a16="http://schemas.microsoft.com/office/drawing/2014/main" id="{48B2444F-7124-9887-4A06-4DAC46FF0B8B}"/>
              </a:ext>
            </a:extLst>
          </p:cNvPr>
          <p:cNvPicPr>
            <a:picLocks noChangeAspect="1"/>
          </p:cNvPicPr>
          <p:nvPr/>
        </p:nvPicPr>
        <p:blipFill>
          <a:blip r:embed="rId5"/>
          <a:stretch>
            <a:fillRect/>
          </a:stretch>
        </p:blipFill>
        <p:spPr>
          <a:xfrm>
            <a:off x="1239534" y="916376"/>
            <a:ext cx="2404418" cy="5829789"/>
          </a:xfrm>
          <a:prstGeom prst="rect">
            <a:avLst/>
          </a:prstGeom>
        </p:spPr>
      </p:pic>
      <p:pic>
        <p:nvPicPr>
          <p:cNvPr id="7" name="תמונה 6">
            <a:extLst>
              <a:ext uri="{FF2B5EF4-FFF2-40B4-BE49-F238E27FC236}">
                <a16:creationId xmlns:a16="http://schemas.microsoft.com/office/drawing/2014/main" id="{0FD27B03-25A0-D1AB-FA9E-1A585E2508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1668"/>
            <a:ext cx="4848225" cy="1055132"/>
          </a:xfrm>
          <a:prstGeom prst="rect">
            <a:avLst/>
          </a:prstGeom>
        </p:spPr>
      </p:pic>
    </p:spTree>
    <p:extLst>
      <p:ext uri="{BB962C8B-B14F-4D97-AF65-F5344CB8AC3E}">
        <p14:creationId xmlns:p14="http://schemas.microsoft.com/office/powerpoint/2010/main" val="301835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CA53B-2BA0-7CDA-3573-B057B7DBE26F}"/>
            </a:ext>
          </a:extLst>
        </p:cNvPr>
        <p:cNvGrpSpPr/>
        <p:nvPr/>
      </p:nvGrpSpPr>
      <p:grpSpPr>
        <a:xfrm>
          <a:off x="0" y="0"/>
          <a:ext cx="0" cy="0"/>
          <a:chOff x="0" y="0"/>
          <a:chExt cx="0" cy="0"/>
        </a:xfrm>
      </p:grpSpPr>
      <p:pic>
        <p:nvPicPr>
          <p:cNvPr id="3" name="תמונה 2">
            <a:extLst>
              <a:ext uri="{FF2B5EF4-FFF2-40B4-BE49-F238E27FC236}">
                <a16:creationId xmlns:a16="http://schemas.microsoft.com/office/drawing/2014/main" id="{51367E28-749E-AB85-F60E-2814DCFEBD6F}"/>
              </a:ext>
            </a:extLst>
          </p:cNvPr>
          <p:cNvPicPr>
            <a:picLocks noChangeAspect="1"/>
          </p:cNvPicPr>
          <p:nvPr/>
        </p:nvPicPr>
        <p:blipFill>
          <a:blip r:embed="rId3"/>
          <a:stretch>
            <a:fillRect/>
          </a:stretch>
        </p:blipFill>
        <p:spPr>
          <a:xfrm>
            <a:off x="2476500" y="715831"/>
            <a:ext cx="7972425" cy="428625"/>
          </a:xfrm>
          <a:prstGeom prst="rect">
            <a:avLst/>
          </a:prstGeom>
        </p:spPr>
      </p:pic>
      <p:pic>
        <p:nvPicPr>
          <p:cNvPr id="8" name="תמונה 7">
            <a:extLst>
              <a:ext uri="{FF2B5EF4-FFF2-40B4-BE49-F238E27FC236}">
                <a16:creationId xmlns:a16="http://schemas.microsoft.com/office/drawing/2014/main" id="{559351FA-61C9-9947-349C-F4EFA6B22ED1}"/>
              </a:ext>
            </a:extLst>
          </p:cNvPr>
          <p:cNvPicPr>
            <a:picLocks noChangeAspect="1"/>
          </p:cNvPicPr>
          <p:nvPr/>
        </p:nvPicPr>
        <p:blipFill>
          <a:blip r:embed="rId4"/>
          <a:stretch>
            <a:fillRect/>
          </a:stretch>
        </p:blipFill>
        <p:spPr>
          <a:xfrm>
            <a:off x="2448999" y="1144456"/>
            <a:ext cx="8469210" cy="5307144"/>
          </a:xfrm>
          <a:prstGeom prst="rect">
            <a:avLst/>
          </a:prstGeom>
        </p:spPr>
      </p:pic>
      <p:sp>
        <p:nvSpPr>
          <p:cNvPr id="2" name="תיבת טקסט 1">
            <a:extLst>
              <a:ext uri="{FF2B5EF4-FFF2-40B4-BE49-F238E27FC236}">
                <a16:creationId xmlns:a16="http://schemas.microsoft.com/office/drawing/2014/main" id="{4EBF8F0B-F493-1FB2-B24A-7CA0438563AC}"/>
              </a:ext>
            </a:extLst>
          </p:cNvPr>
          <p:cNvSpPr txBox="1"/>
          <p:nvPr/>
        </p:nvSpPr>
        <p:spPr>
          <a:xfrm>
            <a:off x="723900" y="6451600"/>
            <a:ext cx="1752600" cy="369332"/>
          </a:xfrm>
          <a:prstGeom prst="rect">
            <a:avLst/>
          </a:prstGeom>
          <a:noFill/>
        </p:spPr>
        <p:txBody>
          <a:bodyPr wrap="square" rtlCol="1">
            <a:spAutoFit/>
          </a:bodyPr>
          <a:lstStyle/>
          <a:p>
            <a:r>
              <a:rPr lang="he-IL" b="1" dirty="0"/>
              <a:t>עמוד 165</a:t>
            </a:r>
          </a:p>
        </p:txBody>
      </p:sp>
      <p:pic>
        <p:nvPicPr>
          <p:cNvPr id="7" name="תמונה 6">
            <a:extLst>
              <a:ext uri="{FF2B5EF4-FFF2-40B4-BE49-F238E27FC236}">
                <a16:creationId xmlns:a16="http://schemas.microsoft.com/office/drawing/2014/main" id="{36FB4BAB-91C7-1787-0A47-F5248B6872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587" y="0"/>
            <a:ext cx="4848225" cy="715831"/>
          </a:xfrm>
          <a:prstGeom prst="rect">
            <a:avLst/>
          </a:prstGeom>
        </p:spPr>
      </p:pic>
    </p:spTree>
    <p:extLst>
      <p:ext uri="{BB962C8B-B14F-4D97-AF65-F5344CB8AC3E}">
        <p14:creationId xmlns:p14="http://schemas.microsoft.com/office/powerpoint/2010/main" val="2324932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02B40-19A3-9133-7461-5B2441C88EE4}"/>
            </a:ext>
          </a:extLst>
        </p:cNvPr>
        <p:cNvGrpSpPr/>
        <p:nvPr/>
      </p:nvGrpSpPr>
      <p:grpSpPr>
        <a:xfrm>
          <a:off x="0" y="0"/>
          <a:ext cx="0" cy="0"/>
          <a:chOff x="0" y="0"/>
          <a:chExt cx="0" cy="0"/>
        </a:xfrm>
      </p:grpSpPr>
      <p:sp>
        <p:nvSpPr>
          <p:cNvPr id="2" name="תיבת טקסט 1">
            <a:extLst>
              <a:ext uri="{FF2B5EF4-FFF2-40B4-BE49-F238E27FC236}">
                <a16:creationId xmlns:a16="http://schemas.microsoft.com/office/drawing/2014/main" id="{7CD02200-FCCD-CC2C-843C-6B2852A6F503}"/>
              </a:ext>
            </a:extLst>
          </p:cNvPr>
          <p:cNvSpPr txBox="1"/>
          <p:nvPr/>
        </p:nvSpPr>
        <p:spPr>
          <a:xfrm>
            <a:off x="723900" y="6451600"/>
            <a:ext cx="1752600" cy="369332"/>
          </a:xfrm>
          <a:prstGeom prst="rect">
            <a:avLst/>
          </a:prstGeom>
          <a:noFill/>
        </p:spPr>
        <p:txBody>
          <a:bodyPr wrap="square" rtlCol="1">
            <a:spAutoFit/>
          </a:bodyPr>
          <a:lstStyle/>
          <a:p>
            <a:r>
              <a:rPr lang="he-IL" b="1" dirty="0"/>
              <a:t>עמוד 166</a:t>
            </a:r>
          </a:p>
        </p:txBody>
      </p:sp>
      <p:pic>
        <p:nvPicPr>
          <p:cNvPr id="6" name="Picture 5">
            <a:extLst>
              <a:ext uri="{FF2B5EF4-FFF2-40B4-BE49-F238E27FC236}">
                <a16:creationId xmlns:a16="http://schemas.microsoft.com/office/drawing/2014/main" id="{439EC9F0-BFAF-1ED5-4154-7052DE93836A}"/>
              </a:ext>
            </a:extLst>
          </p:cNvPr>
          <p:cNvPicPr>
            <a:picLocks noChangeAspect="1"/>
          </p:cNvPicPr>
          <p:nvPr/>
        </p:nvPicPr>
        <p:blipFill>
          <a:blip r:embed="rId3"/>
          <a:stretch>
            <a:fillRect/>
          </a:stretch>
        </p:blipFill>
        <p:spPr>
          <a:xfrm>
            <a:off x="1600200" y="1499447"/>
            <a:ext cx="8954750" cy="4486901"/>
          </a:xfrm>
          <a:prstGeom prst="rect">
            <a:avLst/>
          </a:prstGeom>
        </p:spPr>
      </p:pic>
      <p:pic>
        <p:nvPicPr>
          <p:cNvPr id="8" name="Picture 7">
            <a:extLst>
              <a:ext uri="{FF2B5EF4-FFF2-40B4-BE49-F238E27FC236}">
                <a16:creationId xmlns:a16="http://schemas.microsoft.com/office/drawing/2014/main" id="{1DB3DE36-F566-673D-F45E-6D29B29320D2}"/>
              </a:ext>
            </a:extLst>
          </p:cNvPr>
          <p:cNvPicPr>
            <a:picLocks noChangeAspect="1"/>
          </p:cNvPicPr>
          <p:nvPr/>
        </p:nvPicPr>
        <p:blipFill>
          <a:blip r:embed="rId4"/>
          <a:stretch>
            <a:fillRect/>
          </a:stretch>
        </p:blipFill>
        <p:spPr>
          <a:xfrm>
            <a:off x="6567833" y="651604"/>
            <a:ext cx="4210638" cy="847843"/>
          </a:xfrm>
          <a:prstGeom prst="rect">
            <a:avLst/>
          </a:prstGeom>
        </p:spPr>
      </p:pic>
      <p:pic>
        <p:nvPicPr>
          <p:cNvPr id="10" name="תמונה 9">
            <a:extLst>
              <a:ext uri="{FF2B5EF4-FFF2-40B4-BE49-F238E27FC236}">
                <a16:creationId xmlns:a16="http://schemas.microsoft.com/office/drawing/2014/main" id="{B64EFABA-89AC-AD59-0044-681ACB4496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687" y="133346"/>
            <a:ext cx="4848225" cy="1133475"/>
          </a:xfrm>
          <a:prstGeom prst="rect">
            <a:avLst/>
          </a:prstGeom>
        </p:spPr>
      </p:pic>
    </p:spTree>
    <p:extLst>
      <p:ext uri="{BB962C8B-B14F-4D97-AF65-F5344CB8AC3E}">
        <p14:creationId xmlns:p14="http://schemas.microsoft.com/office/powerpoint/2010/main" val="2010958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8D027-111C-6A5C-79EA-DE57023227BD}"/>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D080E5D1-1C82-64B2-77B1-6952592C7156}"/>
              </a:ext>
            </a:extLst>
          </p:cNvPr>
          <p:cNvPicPr>
            <a:picLocks noChangeAspect="1"/>
          </p:cNvPicPr>
          <p:nvPr/>
        </p:nvPicPr>
        <p:blipFill>
          <a:blip r:embed="rId3"/>
          <a:stretch>
            <a:fillRect/>
          </a:stretch>
        </p:blipFill>
        <p:spPr>
          <a:xfrm>
            <a:off x="4655814" y="861320"/>
            <a:ext cx="5962650" cy="400050"/>
          </a:xfrm>
          <a:prstGeom prst="rect">
            <a:avLst/>
          </a:prstGeom>
        </p:spPr>
      </p:pic>
      <p:pic>
        <p:nvPicPr>
          <p:cNvPr id="8" name="תמונה 7">
            <a:extLst>
              <a:ext uri="{FF2B5EF4-FFF2-40B4-BE49-F238E27FC236}">
                <a16:creationId xmlns:a16="http://schemas.microsoft.com/office/drawing/2014/main" id="{3364C957-A493-4F99-F899-85CC307334EE}"/>
              </a:ext>
            </a:extLst>
          </p:cNvPr>
          <p:cNvPicPr>
            <a:picLocks noChangeAspect="1"/>
          </p:cNvPicPr>
          <p:nvPr/>
        </p:nvPicPr>
        <p:blipFill>
          <a:blip r:embed="rId4"/>
          <a:stretch>
            <a:fillRect/>
          </a:stretch>
        </p:blipFill>
        <p:spPr>
          <a:xfrm>
            <a:off x="7119191" y="1299900"/>
            <a:ext cx="2089573" cy="650397"/>
          </a:xfrm>
          <a:prstGeom prst="rect">
            <a:avLst/>
          </a:prstGeom>
        </p:spPr>
      </p:pic>
      <p:sp>
        <p:nvSpPr>
          <p:cNvPr id="2" name="תיבת טקסט 1">
            <a:extLst>
              <a:ext uri="{FF2B5EF4-FFF2-40B4-BE49-F238E27FC236}">
                <a16:creationId xmlns:a16="http://schemas.microsoft.com/office/drawing/2014/main" id="{AB69ABB2-878F-33C7-9FF1-BB60967B7EBE}"/>
              </a:ext>
            </a:extLst>
          </p:cNvPr>
          <p:cNvSpPr txBox="1"/>
          <p:nvPr/>
        </p:nvSpPr>
        <p:spPr>
          <a:xfrm>
            <a:off x="575441" y="6184900"/>
            <a:ext cx="1752600" cy="369332"/>
          </a:xfrm>
          <a:prstGeom prst="rect">
            <a:avLst/>
          </a:prstGeom>
          <a:noFill/>
        </p:spPr>
        <p:txBody>
          <a:bodyPr wrap="square" rtlCol="1">
            <a:spAutoFit/>
          </a:bodyPr>
          <a:lstStyle/>
          <a:p>
            <a:r>
              <a:rPr lang="he-IL" b="1" dirty="0"/>
              <a:t>עמוד 167</a:t>
            </a:r>
          </a:p>
        </p:txBody>
      </p:sp>
      <p:pic>
        <p:nvPicPr>
          <p:cNvPr id="9" name="Picture 8">
            <a:extLst>
              <a:ext uri="{FF2B5EF4-FFF2-40B4-BE49-F238E27FC236}">
                <a16:creationId xmlns:a16="http://schemas.microsoft.com/office/drawing/2014/main" id="{C4F371D4-979A-5C95-924C-3F40AF3F39DC}"/>
              </a:ext>
            </a:extLst>
          </p:cNvPr>
          <p:cNvPicPr>
            <a:picLocks noChangeAspect="1"/>
          </p:cNvPicPr>
          <p:nvPr/>
        </p:nvPicPr>
        <p:blipFill>
          <a:blip r:embed="rId5"/>
          <a:stretch>
            <a:fillRect/>
          </a:stretch>
        </p:blipFill>
        <p:spPr>
          <a:xfrm>
            <a:off x="1451741" y="2138517"/>
            <a:ext cx="9859751" cy="3858163"/>
          </a:xfrm>
          <a:prstGeom prst="rect">
            <a:avLst/>
          </a:prstGeom>
        </p:spPr>
      </p:pic>
      <p:pic>
        <p:nvPicPr>
          <p:cNvPr id="7" name="תמונה 6">
            <a:extLst>
              <a:ext uri="{FF2B5EF4-FFF2-40B4-BE49-F238E27FC236}">
                <a16:creationId xmlns:a16="http://schemas.microsoft.com/office/drawing/2014/main" id="{A9BDE23E-E07F-BA6B-1700-C512921175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91" y="106363"/>
            <a:ext cx="4572423" cy="909638"/>
          </a:xfrm>
          <a:prstGeom prst="rect">
            <a:avLst/>
          </a:prstGeom>
        </p:spPr>
      </p:pic>
    </p:spTree>
    <p:extLst>
      <p:ext uri="{BB962C8B-B14F-4D97-AF65-F5344CB8AC3E}">
        <p14:creationId xmlns:p14="http://schemas.microsoft.com/office/powerpoint/2010/main" val="1202124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177AB-66D0-16D3-8759-20514B832149}"/>
            </a:ext>
          </a:extLst>
        </p:cNvPr>
        <p:cNvGrpSpPr/>
        <p:nvPr/>
      </p:nvGrpSpPr>
      <p:grpSpPr>
        <a:xfrm>
          <a:off x="0" y="0"/>
          <a:ext cx="0" cy="0"/>
          <a:chOff x="0" y="0"/>
          <a:chExt cx="0" cy="0"/>
        </a:xfrm>
      </p:grpSpPr>
      <p:sp>
        <p:nvSpPr>
          <p:cNvPr id="2" name="תיבת טקסט 1">
            <a:extLst>
              <a:ext uri="{FF2B5EF4-FFF2-40B4-BE49-F238E27FC236}">
                <a16:creationId xmlns:a16="http://schemas.microsoft.com/office/drawing/2014/main" id="{D829DFA0-96F0-1742-12AE-B08929DC62BD}"/>
              </a:ext>
            </a:extLst>
          </p:cNvPr>
          <p:cNvSpPr txBox="1"/>
          <p:nvPr/>
        </p:nvSpPr>
        <p:spPr>
          <a:xfrm>
            <a:off x="311505" y="6223000"/>
            <a:ext cx="1752600" cy="369332"/>
          </a:xfrm>
          <a:prstGeom prst="rect">
            <a:avLst/>
          </a:prstGeom>
          <a:noFill/>
        </p:spPr>
        <p:txBody>
          <a:bodyPr wrap="square" rtlCol="1">
            <a:spAutoFit/>
          </a:bodyPr>
          <a:lstStyle/>
          <a:p>
            <a:r>
              <a:rPr lang="he-IL" b="1" dirty="0"/>
              <a:t>עמוד 167</a:t>
            </a:r>
          </a:p>
        </p:txBody>
      </p:sp>
      <p:pic>
        <p:nvPicPr>
          <p:cNvPr id="8" name="Picture 7">
            <a:extLst>
              <a:ext uri="{FF2B5EF4-FFF2-40B4-BE49-F238E27FC236}">
                <a16:creationId xmlns:a16="http://schemas.microsoft.com/office/drawing/2014/main" id="{0CDB95AF-0504-1994-F2E6-A0076EA8C2B4}"/>
              </a:ext>
            </a:extLst>
          </p:cNvPr>
          <p:cNvPicPr>
            <a:picLocks noChangeAspect="1"/>
          </p:cNvPicPr>
          <p:nvPr/>
        </p:nvPicPr>
        <p:blipFill>
          <a:blip r:embed="rId3"/>
          <a:stretch>
            <a:fillRect/>
          </a:stretch>
        </p:blipFill>
        <p:spPr>
          <a:xfrm>
            <a:off x="1540846" y="1112952"/>
            <a:ext cx="9928631" cy="3877200"/>
          </a:xfrm>
          <a:prstGeom prst="rect">
            <a:avLst/>
          </a:prstGeom>
        </p:spPr>
      </p:pic>
      <p:pic>
        <p:nvPicPr>
          <p:cNvPr id="6" name="תמונה 5">
            <a:extLst>
              <a:ext uri="{FF2B5EF4-FFF2-40B4-BE49-F238E27FC236}">
                <a16:creationId xmlns:a16="http://schemas.microsoft.com/office/drawing/2014/main" id="{30C5245B-41A5-ACDF-539E-40555C6758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787" y="0"/>
            <a:ext cx="4848225" cy="1133475"/>
          </a:xfrm>
          <a:prstGeom prst="rect">
            <a:avLst/>
          </a:prstGeom>
        </p:spPr>
      </p:pic>
    </p:spTree>
    <p:extLst>
      <p:ext uri="{BB962C8B-B14F-4D97-AF65-F5344CB8AC3E}">
        <p14:creationId xmlns:p14="http://schemas.microsoft.com/office/powerpoint/2010/main" val="2651940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2DD07-5420-5D4E-C558-60E54298B70F}"/>
            </a:ext>
          </a:extLst>
        </p:cNvPr>
        <p:cNvGrpSpPr/>
        <p:nvPr/>
      </p:nvGrpSpPr>
      <p:grpSpPr>
        <a:xfrm>
          <a:off x="0" y="0"/>
          <a:ext cx="0" cy="0"/>
          <a:chOff x="0" y="0"/>
          <a:chExt cx="0" cy="0"/>
        </a:xfrm>
      </p:grpSpPr>
      <p:sp>
        <p:nvSpPr>
          <p:cNvPr id="2" name="תיבת טקסט 1">
            <a:extLst>
              <a:ext uri="{FF2B5EF4-FFF2-40B4-BE49-F238E27FC236}">
                <a16:creationId xmlns:a16="http://schemas.microsoft.com/office/drawing/2014/main" id="{C440F5AF-098F-771D-E53F-FFF78E2151EF}"/>
              </a:ext>
            </a:extLst>
          </p:cNvPr>
          <p:cNvSpPr txBox="1"/>
          <p:nvPr/>
        </p:nvSpPr>
        <p:spPr>
          <a:xfrm>
            <a:off x="226934" y="6242469"/>
            <a:ext cx="1752600" cy="369332"/>
          </a:xfrm>
          <a:prstGeom prst="rect">
            <a:avLst/>
          </a:prstGeom>
          <a:noFill/>
        </p:spPr>
        <p:txBody>
          <a:bodyPr wrap="square" rtlCol="1">
            <a:spAutoFit/>
          </a:bodyPr>
          <a:lstStyle/>
          <a:p>
            <a:r>
              <a:rPr lang="he-IL" b="1" dirty="0"/>
              <a:t>עמוד 167</a:t>
            </a:r>
          </a:p>
        </p:txBody>
      </p:sp>
      <p:pic>
        <p:nvPicPr>
          <p:cNvPr id="6" name="Picture 5">
            <a:extLst>
              <a:ext uri="{FF2B5EF4-FFF2-40B4-BE49-F238E27FC236}">
                <a16:creationId xmlns:a16="http://schemas.microsoft.com/office/drawing/2014/main" id="{5993CFA8-CBAB-09A2-4050-3B9293D5447B}"/>
              </a:ext>
            </a:extLst>
          </p:cNvPr>
          <p:cNvPicPr>
            <a:picLocks noChangeAspect="1"/>
          </p:cNvPicPr>
          <p:nvPr/>
        </p:nvPicPr>
        <p:blipFill>
          <a:blip r:embed="rId3"/>
          <a:stretch>
            <a:fillRect/>
          </a:stretch>
        </p:blipFill>
        <p:spPr>
          <a:xfrm>
            <a:off x="219707" y="1792490"/>
            <a:ext cx="11752585" cy="3273020"/>
          </a:xfrm>
          <a:prstGeom prst="rect">
            <a:avLst/>
          </a:prstGeom>
        </p:spPr>
      </p:pic>
      <p:pic>
        <p:nvPicPr>
          <p:cNvPr id="7" name="תמונה 6">
            <a:extLst>
              <a:ext uri="{FF2B5EF4-FFF2-40B4-BE49-F238E27FC236}">
                <a16:creationId xmlns:a16="http://schemas.microsoft.com/office/drawing/2014/main" id="{206C8173-4771-08A0-31C6-9324000A39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6838"/>
            <a:ext cx="4848225" cy="1133475"/>
          </a:xfrm>
          <a:prstGeom prst="rect">
            <a:avLst/>
          </a:prstGeom>
        </p:spPr>
      </p:pic>
    </p:spTree>
    <p:extLst>
      <p:ext uri="{BB962C8B-B14F-4D97-AF65-F5344CB8AC3E}">
        <p14:creationId xmlns:p14="http://schemas.microsoft.com/office/powerpoint/2010/main" val="3384637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478F06-5F16-BC45-E3D6-FFD853256387}"/>
              </a:ext>
            </a:extLst>
          </p:cNvPr>
          <p:cNvPicPr>
            <a:picLocks noChangeAspect="1"/>
          </p:cNvPicPr>
          <p:nvPr/>
        </p:nvPicPr>
        <p:blipFill>
          <a:blip r:embed="rId2"/>
          <a:stretch>
            <a:fillRect/>
          </a:stretch>
        </p:blipFill>
        <p:spPr>
          <a:xfrm>
            <a:off x="2811439" y="1351129"/>
            <a:ext cx="7151373" cy="4155741"/>
          </a:xfrm>
          <a:prstGeom prst="rect">
            <a:avLst/>
          </a:prstGeom>
        </p:spPr>
      </p:pic>
      <p:pic>
        <p:nvPicPr>
          <p:cNvPr id="3" name="תמונה 2">
            <a:extLst>
              <a:ext uri="{FF2B5EF4-FFF2-40B4-BE49-F238E27FC236}">
                <a16:creationId xmlns:a16="http://schemas.microsoft.com/office/drawing/2014/main" id="{3CBB9E55-8611-5327-05B0-E92A75EF6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848225" cy="1133475"/>
          </a:xfrm>
          <a:prstGeom prst="rect">
            <a:avLst/>
          </a:prstGeom>
        </p:spPr>
      </p:pic>
    </p:spTree>
    <p:extLst>
      <p:ext uri="{BB962C8B-B14F-4D97-AF65-F5344CB8AC3E}">
        <p14:creationId xmlns:p14="http://schemas.microsoft.com/office/powerpoint/2010/main" val="1545842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A032A-B20C-9062-6D39-75948833B4A5}"/>
            </a:ext>
          </a:extLst>
        </p:cNvPr>
        <p:cNvGrpSpPr/>
        <p:nvPr/>
      </p:nvGrpSpPr>
      <p:grpSpPr>
        <a:xfrm>
          <a:off x="0" y="0"/>
          <a:ext cx="0" cy="0"/>
          <a:chOff x="0" y="0"/>
          <a:chExt cx="0" cy="0"/>
        </a:xfrm>
      </p:grpSpPr>
      <p:sp>
        <p:nvSpPr>
          <p:cNvPr id="2" name="תיבת טקסט 1">
            <a:extLst>
              <a:ext uri="{FF2B5EF4-FFF2-40B4-BE49-F238E27FC236}">
                <a16:creationId xmlns:a16="http://schemas.microsoft.com/office/drawing/2014/main" id="{B3C98ED5-68B4-2980-92BC-0F4066A9D17A}"/>
              </a:ext>
            </a:extLst>
          </p:cNvPr>
          <p:cNvSpPr txBox="1"/>
          <p:nvPr/>
        </p:nvSpPr>
        <p:spPr>
          <a:xfrm>
            <a:off x="6906827" y="816746"/>
            <a:ext cx="3364637" cy="584775"/>
          </a:xfrm>
          <a:prstGeom prst="rect">
            <a:avLst/>
          </a:prstGeom>
          <a:noFill/>
        </p:spPr>
        <p:txBody>
          <a:bodyPr wrap="square" rtlCol="1">
            <a:spAutoFit/>
          </a:bodyPr>
          <a:lstStyle/>
          <a:p>
            <a:r>
              <a:rPr lang="he-IL" sz="3200" b="1" dirty="0"/>
              <a:t>עוברים לשער הבא</a:t>
            </a:r>
          </a:p>
        </p:txBody>
      </p:sp>
      <p:pic>
        <p:nvPicPr>
          <p:cNvPr id="5" name="תמונה 4">
            <a:extLst>
              <a:ext uri="{FF2B5EF4-FFF2-40B4-BE49-F238E27FC236}">
                <a16:creationId xmlns:a16="http://schemas.microsoft.com/office/drawing/2014/main" id="{BAC9F34B-02DB-7E6F-80A7-5D3967007020}"/>
              </a:ext>
            </a:extLst>
          </p:cNvPr>
          <p:cNvPicPr>
            <a:picLocks noChangeAspect="1"/>
          </p:cNvPicPr>
          <p:nvPr/>
        </p:nvPicPr>
        <p:blipFill>
          <a:blip r:embed="rId2"/>
          <a:stretch>
            <a:fillRect/>
          </a:stretch>
        </p:blipFill>
        <p:spPr>
          <a:xfrm>
            <a:off x="1689373" y="1762641"/>
            <a:ext cx="9191625" cy="1819275"/>
          </a:xfrm>
          <a:prstGeom prst="rect">
            <a:avLst/>
          </a:prstGeom>
          <a:ln>
            <a:noFill/>
          </a:ln>
          <a:effectLst>
            <a:outerShdw blurRad="190500" algn="tl" rotWithShape="0">
              <a:srgbClr val="000000">
                <a:alpha val="70000"/>
              </a:srgbClr>
            </a:outerShdw>
          </a:effectLst>
        </p:spPr>
      </p:pic>
      <p:pic>
        <p:nvPicPr>
          <p:cNvPr id="7" name="תמונה 6">
            <a:extLst>
              <a:ext uri="{FF2B5EF4-FFF2-40B4-BE49-F238E27FC236}">
                <a16:creationId xmlns:a16="http://schemas.microsoft.com/office/drawing/2014/main" id="{0D4EF00A-AD74-1402-0ACE-3E451FCEEEBC}"/>
              </a:ext>
            </a:extLst>
          </p:cNvPr>
          <p:cNvPicPr>
            <a:picLocks noChangeAspect="1"/>
          </p:cNvPicPr>
          <p:nvPr/>
        </p:nvPicPr>
        <p:blipFill>
          <a:blip r:embed="rId3"/>
          <a:stretch>
            <a:fillRect/>
          </a:stretch>
        </p:blipFill>
        <p:spPr>
          <a:xfrm>
            <a:off x="7914290" y="3943036"/>
            <a:ext cx="2548759" cy="2679093"/>
          </a:xfrm>
          <a:prstGeom prst="rect">
            <a:avLst/>
          </a:prstGeom>
          <a:ln>
            <a:noFill/>
          </a:ln>
          <a:effectLst>
            <a:outerShdw blurRad="190500" algn="tl" rotWithShape="0">
              <a:srgbClr val="000000">
                <a:alpha val="70000"/>
              </a:srgbClr>
            </a:outerShdw>
          </a:effectLst>
        </p:spPr>
      </p:pic>
      <p:pic>
        <p:nvPicPr>
          <p:cNvPr id="9" name="תמונה 8">
            <a:extLst>
              <a:ext uri="{FF2B5EF4-FFF2-40B4-BE49-F238E27FC236}">
                <a16:creationId xmlns:a16="http://schemas.microsoft.com/office/drawing/2014/main" id="{E3DC78D4-CCB0-21FA-03C4-695ED73EBB33}"/>
              </a:ext>
            </a:extLst>
          </p:cNvPr>
          <p:cNvPicPr>
            <a:picLocks noChangeAspect="1"/>
          </p:cNvPicPr>
          <p:nvPr/>
        </p:nvPicPr>
        <p:blipFill>
          <a:blip r:embed="rId4"/>
          <a:stretch>
            <a:fillRect/>
          </a:stretch>
        </p:blipFill>
        <p:spPr>
          <a:xfrm>
            <a:off x="4556234" y="3943036"/>
            <a:ext cx="2350593" cy="2679093"/>
          </a:xfrm>
          <a:prstGeom prst="rect">
            <a:avLst/>
          </a:prstGeom>
          <a:ln>
            <a:noFill/>
          </a:ln>
          <a:effectLst>
            <a:outerShdw blurRad="190500" algn="tl" rotWithShape="0">
              <a:srgbClr val="000000">
                <a:alpha val="70000"/>
              </a:srgbClr>
            </a:outerShdw>
          </a:effectLst>
        </p:spPr>
      </p:pic>
      <p:pic>
        <p:nvPicPr>
          <p:cNvPr id="11" name="תמונה 10">
            <a:extLst>
              <a:ext uri="{FF2B5EF4-FFF2-40B4-BE49-F238E27FC236}">
                <a16:creationId xmlns:a16="http://schemas.microsoft.com/office/drawing/2014/main" id="{0F385525-F2ED-F277-BDD1-DAE104791E4D}"/>
              </a:ext>
            </a:extLst>
          </p:cNvPr>
          <p:cNvPicPr>
            <a:picLocks noChangeAspect="1"/>
          </p:cNvPicPr>
          <p:nvPr/>
        </p:nvPicPr>
        <p:blipFill>
          <a:blip r:embed="rId5"/>
          <a:stretch>
            <a:fillRect/>
          </a:stretch>
        </p:blipFill>
        <p:spPr>
          <a:xfrm>
            <a:off x="1892962" y="4656649"/>
            <a:ext cx="1439694" cy="1527464"/>
          </a:xfrm>
          <a:prstGeom prst="rect">
            <a:avLst/>
          </a:prstGeom>
        </p:spPr>
      </p:pic>
      <p:pic>
        <p:nvPicPr>
          <p:cNvPr id="8" name="תמונה 7">
            <a:extLst>
              <a:ext uri="{FF2B5EF4-FFF2-40B4-BE49-F238E27FC236}">
                <a16:creationId xmlns:a16="http://schemas.microsoft.com/office/drawing/2014/main" id="{901E2058-5FCD-B6A0-C5B5-7FF5C1ECD4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696" y="91799"/>
            <a:ext cx="4848225" cy="1133475"/>
          </a:xfrm>
          <a:prstGeom prst="rect">
            <a:avLst/>
          </a:prstGeom>
        </p:spPr>
      </p:pic>
    </p:spTree>
    <p:extLst>
      <p:ext uri="{BB962C8B-B14F-4D97-AF65-F5344CB8AC3E}">
        <p14:creationId xmlns:p14="http://schemas.microsoft.com/office/powerpoint/2010/main" val="1945050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48BEA-E095-933A-2967-B8A5F4D62B10}"/>
              </a:ext>
            </a:extLst>
          </p:cNvPr>
          <p:cNvPicPr>
            <a:picLocks noChangeAspect="1"/>
          </p:cNvPicPr>
          <p:nvPr/>
        </p:nvPicPr>
        <p:blipFill>
          <a:blip r:embed="rId3"/>
          <a:stretch>
            <a:fillRect/>
          </a:stretch>
        </p:blipFill>
        <p:spPr>
          <a:xfrm>
            <a:off x="226934" y="1774209"/>
            <a:ext cx="11718207" cy="3589361"/>
          </a:xfrm>
          <a:prstGeom prst="rect">
            <a:avLst/>
          </a:prstGeom>
        </p:spPr>
      </p:pic>
      <p:pic>
        <p:nvPicPr>
          <p:cNvPr id="5" name="תמונה 4">
            <a:extLst>
              <a:ext uri="{FF2B5EF4-FFF2-40B4-BE49-F238E27FC236}">
                <a16:creationId xmlns:a16="http://schemas.microsoft.com/office/drawing/2014/main" id="{3A955199-D588-0CEF-7C7D-E02D3749D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200"/>
            <a:ext cx="4848225" cy="1133475"/>
          </a:xfrm>
          <a:prstGeom prst="rect">
            <a:avLst/>
          </a:prstGeom>
        </p:spPr>
      </p:pic>
    </p:spTree>
    <p:extLst>
      <p:ext uri="{BB962C8B-B14F-4D97-AF65-F5344CB8AC3E}">
        <p14:creationId xmlns:p14="http://schemas.microsoft.com/office/powerpoint/2010/main" val="391774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B1B6B6FC-61A3-977B-F6B9-B0644FDFF038}"/>
              </a:ext>
            </a:extLst>
          </p:cNvPr>
          <p:cNvPicPr>
            <a:picLocks noChangeAspect="1"/>
          </p:cNvPicPr>
          <p:nvPr/>
        </p:nvPicPr>
        <p:blipFill>
          <a:blip r:embed="rId3"/>
          <a:stretch>
            <a:fillRect/>
          </a:stretch>
        </p:blipFill>
        <p:spPr>
          <a:xfrm>
            <a:off x="1987550" y="4064000"/>
            <a:ext cx="4241375" cy="2682165"/>
          </a:xfrm>
          <a:prstGeom prst="rect">
            <a:avLst/>
          </a:prstGeom>
          <a:ln>
            <a:noFill/>
          </a:ln>
          <a:effectLst>
            <a:outerShdw blurRad="190500" algn="tl" rotWithShape="0">
              <a:srgbClr val="000000">
                <a:alpha val="70000"/>
              </a:srgbClr>
            </a:outerShdw>
          </a:effectLst>
        </p:spPr>
      </p:pic>
      <p:pic>
        <p:nvPicPr>
          <p:cNvPr id="6" name="תמונה 5">
            <a:extLst>
              <a:ext uri="{FF2B5EF4-FFF2-40B4-BE49-F238E27FC236}">
                <a16:creationId xmlns:a16="http://schemas.microsoft.com/office/drawing/2014/main" id="{3DE0AD59-0163-60F7-2ECE-97D766D3F5C5}"/>
              </a:ext>
            </a:extLst>
          </p:cNvPr>
          <p:cNvPicPr>
            <a:picLocks noChangeAspect="1"/>
          </p:cNvPicPr>
          <p:nvPr/>
        </p:nvPicPr>
        <p:blipFill>
          <a:blip r:embed="rId4"/>
          <a:stretch>
            <a:fillRect/>
          </a:stretch>
        </p:blipFill>
        <p:spPr>
          <a:xfrm>
            <a:off x="1987550" y="638821"/>
            <a:ext cx="9258300" cy="3336277"/>
          </a:xfrm>
          <a:prstGeom prst="rect">
            <a:avLst/>
          </a:prstGeom>
        </p:spPr>
      </p:pic>
      <p:pic>
        <p:nvPicPr>
          <p:cNvPr id="3" name="תמונה 2">
            <a:extLst>
              <a:ext uri="{FF2B5EF4-FFF2-40B4-BE49-F238E27FC236}">
                <a16:creationId xmlns:a16="http://schemas.microsoft.com/office/drawing/2014/main" id="{EE5FEA0D-E407-A05D-A548-3004F5D52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7775" y="27633"/>
            <a:ext cx="4848225" cy="1133475"/>
          </a:xfrm>
          <a:prstGeom prst="rect">
            <a:avLst/>
          </a:prstGeom>
        </p:spPr>
      </p:pic>
    </p:spTree>
    <p:extLst>
      <p:ext uri="{BB962C8B-B14F-4D97-AF65-F5344CB8AC3E}">
        <p14:creationId xmlns:p14="http://schemas.microsoft.com/office/powerpoint/2010/main" val="1064736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65333AEB-ACCB-2AEF-937E-09D5C3C24469}"/>
              </a:ext>
            </a:extLst>
          </p:cNvPr>
          <p:cNvSpPr txBox="1"/>
          <p:nvPr/>
        </p:nvSpPr>
        <p:spPr>
          <a:xfrm>
            <a:off x="5740400" y="874678"/>
            <a:ext cx="4800600" cy="707886"/>
          </a:xfrm>
          <a:prstGeom prst="rect">
            <a:avLst/>
          </a:prstGeom>
          <a:noFill/>
        </p:spPr>
        <p:txBody>
          <a:bodyPr wrap="square">
            <a:spAutoFit/>
          </a:bodyPr>
          <a:lstStyle/>
          <a:p>
            <a:r>
              <a:rPr lang="he-IL" sz="4000" b="1" i="0" u="none" strike="noStrike" baseline="0" dirty="0">
                <a:solidFill>
                  <a:srgbClr val="1E9BA7"/>
                </a:solidFill>
                <a:latin typeface="David" panose="020E0502060401010101" pitchFamily="34" charset="-79"/>
                <a:cs typeface="David" panose="020E0502060401010101" pitchFamily="34" charset="-79"/>
              </a:rPr>
              <a:t>מערכת העיכול</a:t>
            </a:r>
            <a:endParaRPr lang="he-IL" sz="4000" dirty="0">
              <a:latin typeface="David" panose="020E0502060401010101" pitchFamily="34" charset="-79"/>
              <a:cs typeface="David" panose="020E0502060401010101" pitchFamily="34" charset="-79"/>
            </a:endParaRPr>
          </a:p>
        </p:txBody>
      </p:sp>
      <p:sp>
        <p:nvSpPr>
          <p:cNvPr id="5" name="תיבת טקסט 4">
            <a:extLst>
              <a:ext uri="{FF2B5EF4-FFF2-40B4-BE49-F238E27FC236}">
                <a16:creationId xmlns:a16="http://schemas.microsoft.com/office/drawing/2014/main" id="{1E53224C-B2E4-44BB-9D3D-717C78359B08}"/>
              </a:ext>
            </a:extLst>
          </p:cNvPr>
          <p:cNvSpPr txBox="1"/>
          <p:nvPr/>
        </p:nvSpPr>
        <p:spPr>
          <a:xfrm>
            <a:off x="226934" y="6468615"/>
            <a:ext cx="1257300" cy="373725"/>
          </a:xfrm>
          <a:prstGeom prst="rect">
            <a:avLst/>
          </a:prstGeom>
          <a:noFill/>
        </p:spPr>
        <p:txBody>
          <a:bodyPr wrap="square" rtlCol="1">
            <a:spAutoFit/>
          </a:bodyPr>
          <a:lstStyle/>
          <a:p>
            <a:r>
              <a:rPr lang="he-IL" b="1" dirty="0"/>
              <a:t>עמוד 159</a:t>
            </a:r>
          </a:p>
        </p:txBody>
      </p:sp>
      <p:sp>
        <p:nvSpPr>
          <p:cNvPr id="2" name="תיבת טקסט 1">
            <a:extLst>
              <a:ext uri="{FF2B5EF4-FFF2-40B4-BE49-F238E27FC236}">
                <a16:creationId xmlns:a16="http://schemas.microsoft.com/office/drawing/2014/main" id="{EBD6EA64-4322-B552-B205-17BA4AEA4B3C}"/>
              </a:ext>
            </a:extLst>
          </p:cNvPr>
          <p:cNvSpPr txBox="1"/>
          <p:nvPr/>
        </p:nvSpPr>
        <p:spPr>
          <a:xfrm>
            <a:off x="6821322" y="1418680"/>
            <a:ext cx="4914900" cy="646331"/>
          </a:xfrm>
          <a:prstGeom prst="rect">
            <a:avLst/>
          </a:prstGeom>
          <a:noFill/>
        </p:spPr>
        <p:txBody>
          <a:bodyPr wrap="square" rtlCol="1">
            <a:spAutoFit/>
          </a:bodyPr>
          <a:lstStyle/>
          <a:p>
            <a:r>
              <a:rPr lang="he-IL" sz="3600" b="1" dirty="0">
                <a:solidFill>
                  <a:srgbClr val="009999"/>
                </a:solidFill>
                <a:latin typeface="David" panose="020E0502060401010101" pitchFamily="34" charset="-79"/>
                <a:cs typeface="David" panose="020E0502060401010101" pitchFamily="34" charset="-79"/>
              </a:rPr>
              <a:t>שיח</a:t>
            </a:r>
          </a:p>
        </p:txBody>
      </p:sp>
      <p:pic>
        <p:nvPicPr>
          <p:cNvPr id="7" name="Picture 6">
            <a:extLst>
              <a:ext uri="{FF2B5EF4-FFF2-40B4-BE49-F238E27FC236}">
                <a16:creationId xmlns:a16="http://schemas.microsoft.com/office/drawing/2014/main" id="{9E3408D3-9A79-022B-DCAC-8051368D9303}"/>
              </a:ext>
            </a:extLst>
          </p:cNvPr>
          <p:cNvPicPr>
            <a:picLocks noChangeAspect="1"/>
          </p:cNvPicPr>
          <p:nvPr/>
        </p:nvPicPr>
        <p:blipFill>
          <a:blip r:embed="rId3"/>
          <a:stretch>
            <a:fillRect/>
          </a:stretch>
        </p:blipFill>
        <p:spPr>
          <a:xfrm>
            <a:off x="221432" y="2445129"/>
            <a:ext cx="11970568" cy="1815086"/>
          </a:xfrm>
          <a:prstGeom prst="rect">
            <a:avLst/>
          </a:prstGeom>
        </p:spPr>
      </p:pic>
      <p:pic>
        <p:nvPicPr>
          <p:cNvPr id="9" name="תמונה 8">
            <a:extLst>
              <a:ext uri="{FF2B5EF4-FFF2-40B4-BE49-F238E27FC236}">
                <a16:creationId xmlns:a16="http://schemas.microsoft.com/office/drawing/2014/main" id="{33EB75E2-7520-EC46-734A-AB6A3539CA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0487" y="95146"/>
            <a:ext cx="4848225" cy="1133475"/>
          </a:xfrm>
          <a:prstGeom prst="rect">
            <a:avLst/>
          </a:prstGeom>
        </p:spPr>
      </p:pic>
    </p:spTree>
    <p:extLst>
      <p:ext uri="{BB962C8B-B14F-4D97-AF65-F5344CB8AC3E}">
        <p14:creationId xmlns:p14="http://schemas.microsoft.com/office/powerpoint/2010/main" val="359740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1ADAE-FFF3-5AE1-C002-CD7D0A1E3BA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47ECF15-7F05-9116-83B8-4674B67174D6}"/>
              </a:ext>
            </a:extLst>
          </p:cNvPr>
          <p:cNvPicPr>
            <a:picLocks noChangeAspect="1"/>
          </p:cNvPicPr>
          <p:nvPr/>
        </p:nvPicPr>
        <p:blipFill>
          <a:blip r:embed="rId3"/>
          <a:stretch>
            <a:fillRect/>
          </a:stretch>
        </p:blipFill>
        <p:spPr>
          <a:xfrm>
            <a:off x="1" y="2019869"/>
            <a:ext cx="11846256" cy="3002507"/>
          </a:xfrm>
          <a:prstGeom prst="rect">
            <a:avLst/>
          </a:prstGeom>
        </p:spPr>
      </p:pic>
      <p:pic>
        <p:nvPicPr>
          <p:cNvPr id="5" name="תמונה 4">
            <a:extLst>
              <a:ext uri="{FF2B5EF4-FFF2-40B4-BE49-F238E27FC236}">
                <a16:creationId xmlns:a16="http://schemas.microsoft.com/office/drawing/2014/main" id="{D7334CFE-4696-CC35-6E7D-8CA6A687F2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7087" y="119062"/>
            <a:ext cx="4848225" cy="1133475"/>
          </a:xfrm>
          <a:prstGeom prst="rect">
            <a:avLst/>
          </a:prstGeom>
        </p:spPr>
      </p:pic>
    </p:spTree>
    <p:extLst>
      <p:ext uri="{BB962C8B-B14F-4D97-AF65-F5344CB8AC3E}">
        <p14:creationId xmlns:p14="http://schemas.microsoft.com/office/powerpoint/2010/main" val="154514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1023C-5B2D-F7D1-A96F-CDF57209363F}"/>
            </a:ext>
          </a:extLst>
        </p:cNvPr>
        <p:cNvGrpSpPr/>
        <p:nvPr/>
      </p:nvGrpSpPr>
      <p:grpSpPr>
        <a:xfrm>
          <a:off x="0" y="0"/>
          <a:ext cx="0" cy="0"/>
          <a:chOff x="0" y="0"/>
          <a:chExt cx="0" cy="0"/>
        </a:xfrm>
      </p:grpSpPr>
      <p:pic>
        <p:nvPicPr>
          <p:cNvPr id="6" name="תמונה 5">
            <a:extLst>
              <a:ext uri="{FF2B5EF4-FFF2-40B4-BE49-F238E27FC236}">
                <a16:creationId xmlns:a16="http://schemas.microsoft.com/office/drawing/2014/main" id="{93221B34-1F88-CF7C-CB10-5209E3403A75}"/>
              </a:ext>
            </a:extLst>
          </p:cNvPr>
          <p:cNvPicPr>
            <a:picLocks noChangeAspect="1"/>
          </p:cNvPicPr>
          <p:nvPr/>
        </p:nvPicPr>
        <p:blipFill>
          <a:blip r:embed="rId3"/>
          <a:stretch>
            <a:fillRect/>
          </a:stretch>
        </p:blipFill>
        <p:spPr>
          <a:xfrm>
            <a:off x="6281571" y="3097054"/>
            <a:ext cx="4876800" cy="523875"/>
          </a:xfrm>
          <a:prstGeom prst="rect">
            <a:avLst/>
          </a:prstGeom>
          <a:ln>
            <a:noFill/>
          </a:ln>
          <a:effectLst>
            <a:outerShdw blurRad="190500" algn="tl" rotWithShape="0">
              <a:srgbClr val="000000">
                <a:alpha val="70000"/>
              </a:srgbClr>
            </a:outerShdw>
          </a:effectLst>
        </p:spPr>
      </p:pic>
      <p:sp>
        <p:nvSpPr>
          <p:cNvPr id="9" name="תיבת טקסט 8">
            <a:extLst>
              <a:ext uri="{FF2B5EF4-FFF2-40B4-BE49-F238E27FC236}">
                <a16:creationId xmlns:a16="http://schemas.microsoft.com/office/drawing/2014/main" id="{8DC9F6FE-0AD7-4A2E-2785-723A3D55CF86}"/>
              </a:ext>
            </a:extLst>
          </p:cNvPr>
          <p:cNvSpPr txBox="1"/>
          <p:nvPr/>
        </p:nvSpPr>
        <p:spPr>
          <a:xfrm>
            <a:off x="5050362" y="4271560"/>
            <a:ext cx="6527109" cy="584775"/>
          </a:xfrm>
          <a:prstGeom prst="rect">
            <a:avLst/>
          </a:prstGeom>
          <a:noFill/>
        </p:spPr>
        <p:txBody>
          <a:bodyPr wrap="square" rtlCol="1">
            <a:spAutoFit/>
          </a:bodyPr>
          <a:lstStyle/>
          <a:p>
            <a:r>
              <a:rPr lang="he-IL" sz="3200" dirty="0">
                <a:latin typeface="David" panose="020E0502060401010101" pitchFamily="34" charset="-79"/>
                <a:cs typeface="David" panose="020E0502060401010101" pitchFamily="34" charset="-79"/>
              </a:rPr>
              <a:t>השיבו על סעיפים 5-1 בעמוד 160.</a:t>
            </a:r>
          </a:p>
        </p:txBody>
      </p:sp>
      <p:pic>
        <p:nvPicPr>
          <p:cNvPr id="5" name="תמונה 4">
            <a:extLst>
              <a:ext uri="{FF2B5EF4-FFF2-40B4-BE49-F238E27FC236}">
                <a16:creationId xmlns:a16="http://schemas.microsoft.com/office/drawing/2014/main" id="{FFEC0C4B-2589-B371-A6C4-D9803517DF37}"/>
              </a:ext>
            </a:extLst>
          </p:cNvPr>
          <p:cNvPicPr>
            <a:picLocks noChangeAspect="1"/>
          </p:cNvPicPr>
          <p:nvPr/>
        </p:nvPicPr>
        <p:blipFill>
          <a:blip r:embed="rId4"/>
          <a:stretch>
            <a:fillRect/>
          </a:stretch>
        </p:blipFill>
        <p:spPr>
          <a:xfrm>
            <a:off x="277734" y="1054082"/>
            <a:ext cx="3828684" cy="5790293"/>
          </a:xfrm>
          <a:prstGeom prst="rect">
            <a:avLst/>
          </a:prstGeom>
        </p:spPr>
      </p:pic>
      <p:pic>
        <p:nvPicPr>
          <p:cNvPr id="7" name="Picture 6">
            <a:extLst>
              <a:ext uri="{FF2B5EF4-FFF2-40B4-BE49-F238E27FC236}">
                <a16:creationId xmlns:a16="http://schemas.microsoft.com/office/drawing/2014/main" id="{9B8D63B2-5872-4E39-BDF2-3958A9630CAF}"/>
              </a:ext>
            </a:extLst>
          </p:cNvPr>
          <p:cNvPicPr>
            <a:picLocks noChangeAspect="1"/>
          </p:cNvPicPr>
          <p:nvPr/>
        </p:nvPicPr>
        <p:blipFill>
          <a:blip r:embed="rId5"/>
          <a:stretch>
            <a:fillRect/>
          </a:stretch>
        </p:blipFill>
        <p:spPr>
          <a:xfrm>
            <a:off x="4451237" y="1347004"/>
            <a:ext cx="7268693" cy="949823"/>
          </a:xfrm>
          <a:prstGeom prst="rect">
            <a:avLst/>
          </a:prstGeom>
        </p:spPr>
      </p:pic>
      <p:pic>
        <p:nvPicPr>
          <p:cNvPr id="8" name="תמונה 7">
            <a:extLst>
              <a:ext uri="{FF2B5EF4-FFF2-40B4-BE49-F238E27FC236}">
                <a16:creationId xmlns:a16="http://schemas.microsoft.com/office/drawing/2014/main" id="{25A60323-374E-CE66-1897-C67F4D5794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4432" y="104259"/>
            <a:ext cx="4848225" cy="949823"/>
          </a:xfrm>
          <a:prstGeom prst="rect">
            <a:avLst/>
          </a:prstGeom>
        </p:spPr>
      </p:pic>
    </p:spTree>
    <p:extLst>
      <p:ext uri="{BB962C8B-B14F-4D97-AF65-F5344CB8AC3E}">
        <p14:creationId xmlns:p14="http://schemas.microsoft.com/office/powerpoint/2010/main" val="4088212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B4888-AEEC-6D4C-CE2E-14BC3189EC74}"/>
            </a:ext>
          </a:extLst>
        </p:cNvPr>
        <p:cNvGrpSpPr/>
        <p:nvPr/>
      </p:nvGrpSpPr>
      <p:grpSpPr>
        <a:xfrm>
          <a:off x="0" y="0"/>
          <a:ext cx="0" cy="0"/>
          <a:chOff x="0" y="0"/>
          <a:chExt cx="0" cy="0"/>
        </a:xfrm>
      </p:grpSpPr>
      <p:pic>
        <p:nvPicPr>
          <p:cNvPr id="3" name="תמונה 2">
            <a:extLst>
              <a:ext uri="{FF2B5EF4-FFF2-40B4-BE49-F238E27FC236}">
                <a16:creationId xmlns:a16="http://schemas.microsoft.com/office/drawing/2014/main" id="{0EAD7C56-ACC5-66CF-0EE8-96FD29A42980}"/>
              </a:ext>
            </a:extLst>
          </p:cNvPr>
          <p:cNvPicPr>
            <a:picLocks noChangeAspect="1"/>
          </p:cNvPicPr>
          <p:nvPr/>
        </p:nvPicPr>
        <p:blipFill>
          <a:blip r:embed="rId3"/>
          <a:stretch>
            <a:fillRect/>
          </a:stretch>
        </p:blipFill>
        <p:spPr>
          <a:xfrm>
            <a:off x="6828269" y="449782"/>
            <a:ext cx="3400425" cy="739825"/>
          </a:xfrm>
          <a:prstGeom prst="rect">
            <a:avLst/>
          </a:prstGeom>
        </p:spPr>
      </p:pic>
      <p:sp>
        <p:nvSpPr>
          <p:cNvPr id="5" name="תיבת טקסט 4">
            <a:extLst>
              <a:ext uri="{FF2B5EF4-FFF2-40B4-BE49-F238E27FC236}">
                <a16:creationId xmlns:a16="http://schemas.microsoft.com/office/drawing/2014/main" id="{B7A8690E-3113-0E89-677D-DF271B0B04F8}"/>
              </a:ext>
            </a:extLst>
          </p:cNvPr>
          <p:cNvSpPr txBox="1"/>
          <p:nvPr/>
        </p:nvSpPr>
        <p:spPr>
          <a:xfrm>
            <a:off x="3188302" y="2718514"/>
            <a:ext cx="8508398" cy="1077218"/>
          </a:xfrm>
          <a:prstGeom prst="rect">
            <a:avLst/>
          </a:prstGeom>
          <a:noFill/>
        </p:spPr>
        <p:txBody>
          <a:bodyPr wrap="square" rtlCol="1">
            <a:spAutoFit/>
          </a:bodyPr>
          <a:lstStyle/>
          <a:p>
            <a:r>
              <a:rPr lang="he-IL" sz="3200" dirty="0">
                <a:latin typeface="David" panose="020E0502060401010101" pitchFamily="34" charset="-79"/>
                <a:cs typeface="David" panose="020E0502060401010101" pitchFamily="34" charset="-79"/>
              </a:rPr>
              <a:t>קראו את קטעי המידע </a:t>
            </a:r>
            <a:r>
              <a:rPr lang="he-IL" sz="3200" b="1" i="0" u="none" strike="noStrike" baseline="0" dirty="0">
                <a:solidFill>
                  <a:srgbClr val="3A6643"/>
                </a:solidFill>
                <a:latin typeface="David" panose="020E0502060401010101" pitchFamily="34" charset="-79"/>
                <a:cs typeface="David" panose="020E0502060401010101" pitchFamily="34" charset="-79"/>
              </a:rPr>
              <a:t>הפה: שער הכניסה של המזון אל תוך הגוף</a:t>
            </a:r>
            <a:r>
              <a:rPr lang="he-IL" sz="3200" dirty="0">
                <a:latin typeface="David" panose="020E0502060401010101" pitchFamily="34" charset="-79"/>
                <a:cs typeface="David" panose="020E0502060401010101" pitchFamily="34" charset="-79"/>
              </a:rPr>
              <a:t> והשיבו על שאלות.</a:t>
            </a:r>
          </a:p>
        </p:txBody>
      </p:sp>
      <p:pic>
        <p:nvPicPr>
          <p:cNvPr id="13" name="תמונה 12">
            <a:extLst>
              <a:ext uri="{FF2B5EF4-FFF2-40B4-BE49-F238E27FC236}">
                <a16:creationId xmlns:a16="http://schemas.microsoft.com/office/drawing/2014/main" id="{E4E64172-132C-8015-BF97-9C6E4EB5D1A3}"/>
              </a:ext>
            </a:extLst>
          </p:cNvPr>
          <p:cNvPicPr>
            <a:picLocks noChangeAspect="1"/>
          </p:cNvPicPr>
          <p:nvPr/>
        </p:nvPicPr>
        <p:blipFill>
          <a:blip r:embed="rId4"/>
          <a:stretch>
            <a:fillRect/>
          </a:stretch>
        </p:blipFill>
        <p:spPr>
          <a:xfrm>
            <a:off x="3543902" y="3795732"/>
            <a:ext cx="3169753" cy="2939157"/>
          </a:xfrm>
          <a:prstGeom prst="rect">
            <a:avLst/>
          </a:prstGeom>
          <a:ln>
            <a:noFill/>
          </a:ln>
          <a:effectLst>
            <a:outerShdw blurRad="190500" algn="tl" rotWithShape="0">
              <a:srgbClr val="000000">
                <a:alpha val="70000"/>
              </a:srgbClr>
            </a:outerShdw>
          </a:effectLst>
        </p:spPr>
      </p:pic>
      <p:sp>
        <p:nvSpPr>
          <p:cNvPr id="2" name="תיבת טקסט 1">
            <a:extLst>
              <a:ext uri="{FF2B5EF4-FFF2-40B4-BE49-F238E27FC236}">
                <a16:creationId xmlns:a16="http://schemas.microsoft.com/office/drawing/2014/main" id="{B45144AA-B3E1-9D21-F7E0-3E0788987F2B}"/>
              </a:ext>
            </a:extLst>
          </p:cNvPr>
          <p:cNvSpPr txBox="1"/>
          <p:nvPr/>
        </p:nvSpPr>
        <p:spPr>
          <a:xfrm>
            <a:off x="1005703" y="6376833"/>
            <a:ext cx="1719072" cy="369332"/>
          </a:xfrm>
          <a:prstGeom prst="rect">
            <a:avLst/>
          </a:prstGeom>
          <a:noFill/>
        </p:spPr>
        <p:txBody>
          <a:bodyPr wrap="square" rtlCol="1">
            <a:spAutoFit/>
          </a:bodyPr>
          <a:lstStyle/>
          <a:p>
            <a:r>
              <a:rPr lang="he-IL" b="1" dirty="0"/>
              <a:t>עמוד 161</a:t>
            </a:r>
          </a:p>
        </p:txBody>
      </p:sp>
      <p:pic>
        <p:nvPicPr>
          <p:cNvPr id="23" name="תמונה 22">
            <a:extLst>
              <a:ext uri="{FF2B5EF4-FFF2-40B4-BE49-F238E27FC236}">
                <a16:creationId xmlns:a16="http://schemas.microsoft.com/office/drawing/2014/main" id="{1D782ED8-1BED-E661-A5A1-48F693770161}"/>
              </a:ext>
            </a:extLst>
          </p:cNvPr>
          <p:cNvPicPr>
            <a:picLocks noChangeAspect="1"/>
          </p:cNvPicPr>
          <p:nvPr/>
        </p:nvPicPr>
        <p:blipFill>
          <a:blip r:embed="rId5"/>
          <a:stretch>
            <a:fillRect/>
          </a:stretch>
        </p:blipFill>
        <p:spPr>
          <a:xfrm>
            <a:off x="187294" y="1015585"/>
            <a:ext cx="2188087" cy="5361248"/>
          </a:xfrm>
          <a:prstGeom prst="rect">
            <a:avLst/>
          </a:prstGeom>
          <a:ln>
            <a:noFill/>
          </a:ln>
          <a:effectLst>
            <a:outerShdw blurRad="190500" algn="tl" rotWithShape="0">
              <a:srgbClr val="000000">
                <a:alpha val="70000"/>
              </a:srgbClr>
            </a:outerShdw>
          </a:effectLst>
        </p:spPr>
      </p:pic>
      <p:sp>
        <p:nvSpPr>
          <p:cNvPr id="7" name="תיבת טקסט 6">
            <a:extLst>
              <a:ext uri="{FF2B5EF4-FFF2-40B4-BE49-F238E27FC236}">
                <a16:creationId xmlns:a16="http://schemas.microsoft.com/office/drawing/2014/main" id="{282E9BE9-B1CD-3EE4-5836-0B4BBC76E516}"/>
              </a:ext>
            </a:extLst>
          </p:cNvPr>
          <p:cNvSpPr txBox="1"/>
          <p:nvPr/>
        </p:nvSpPr>
        <p:spPr>
          <a:xfrm>
            <a:off x="3041431" y="1312718"/>
            <a:ext cx="8655269" cy="1077218"/>
          </a:xfrm>
          <a:prstGeom prst="rect">
            <a:avLst/>
          </a:prstGeom>
          <a:noFill/>
        </p:spPr>
        <p:txBody>
          <a:bodyPr wrap="square">
            <a:spAutoFit/>
          </a:bodyPr>
          <a:lstStyle/>
          <a:p>
            <a:r>
              <a:rPr lang="he-IL" sz="3200" b="0" i="0" u="none" strike="noStrike" baseline="0" dirty="0">
                <a:latin typeface="David" panose="020E0502060401010101" pitchFamily="34" charset="-79"/>
                <a:cs typeface="David" panose="020E0502060401010101" pitchFamily="34" charset="-79"/>
              </a:rPr>
              <a:t>צינור העיכול הוא צינור ארוך שמתחיל בפה ומסתיים בפי הטבעת.</a:t>
            </a:r>
            <a:r>
              <a:rPr lang="he-IL" sz="3200" dirty="0">
                <a:latin typeface="David" panose="020E0502060401010101" pitchFamily="34" charset="-79"/>
                <a:cs typeface="David" panose="020E0502060401010101" pitchFamily="34" charset="-79"/>
              </a:rPr>
              <a:t> צינור העיכול אינו אחיד בצורתו. </a:t>
            </a:r>
          </a:p>
        </p:txBody>
      </p:sp>
      <p:pic>
        <p:nvPicPr>
          <p:cNvPr id="10" name="תמונה 9">
            <a:extLst>
              <a:ext uri="{FF2B5EF4-FFF2-40B4-BE49-F238E27FC236}">
                <a16:creationId xmlns:a16="http://schemas.microsoft.com/office/drawing/2014/main" id="{A04ABC69-4DC4-021B-387A-1B9E045445C4}"/>
              </a:ext>
            </a:extLst>
          </p:cNvPr>
          <p:cNvPicPr>
            <a:picLocks noChangeAspect="1"/>
          </p:cNvPicPr>
          <p:nvPr/>
        </p:nvPicPr>
        <p:blipFill>
          <a:blip r:embed="rId6"/>
          <a:stretch>
            <a:fillRect/>
          </a:stretch>
        </p:blipFill>
        <p:spPr>
          <a:xfrm>
            <a:off x="7882176" y="3795732"/>
            <a:ext cx="3169753" cy="2943225"/>
          </a:xfrm>
          <a:prstGeom prst="rect">
            <a:avLst/>
          </a:prstGeom>
          <a:ln>
            <a:noFill/>
          </a:ln>
          <a:effectLst>
            <a:outerShdw blurRad="190500" algn="tl" rotWithShape="0">
              <a:srgbClr val="000000">
                <a:alpha val="70000"/>
              </a:srgbClr>
            </a:outerShdw>
          </a:effectLst>
        </p:spPr>
      </p:pic>
      <p:sp>
        <p:nvSpPr>
          <p:cNvPr id="11" name="תיבת טקסט 10">
            <a:extLst>
              <a:ext uri="{FF2B5EF4-FFF2-40B4-BE49-F238E27FC236}">
                <a16:creationId xmlns:a16="http://schemas.microsoft.com/office/drawing/2014/main" id="{DEB2F46F-27DB-4973-C4DE-9081A9C87F65}"/>
              </a:ext>
            </a:extLst>
          </p:cNvPr>
          <p:cNvSpPr txBox="1"/>
          <p:nvPr/>
        </p:nvSpPr>
        <p:spPr>
          <a:xfrm>
            <a:off x="8274822" y="3893477"/>
            <a:ext cx="2520178" cy="461665"/>
          </a:xfrm>
          <a:prstGeom prst="rect">
            <a:avLst/>
          </a:prstGeom>
          <a:noFill/>
        </p:spPr>
        <p:txBody>
          <a:bodyPr wrap="square" rtlCol="1">
            <a:spAutoFit/>
          </a:bodyPr>
          <a:lstStyle/>
          <a:p>
            <a:r>
              <a:rPr lang="he-IL" sz="2400" b="1" dirty="0"/>
              <a:t>הלשון והשיניים</a:t>
            </a:r>
          </a:p>
        </p:txBody>
      </p:sp>
      <p:pic>
        <p:nvPicPr>
          <p:cNvPr id="9" name="תמונה 8">
            <a:extLst>
              <a:ext uri="{FF2B5EF4-FFF2-40B4-BE49-F238E27FC236}">
                <a16:creationId xmlns:a16="http://schemas.microsoft.com/office/drawing/2014/main" id="{7BD34455-86B3-5EBE-5D52-B3A80D8F18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294" y="0"/>
            <a:ext cx="4848225" cy="969186"/>
          </a:xfrm>
          <a:prstGeom prst="rect">
            <a:avLst/>
          </a:prstGeom>
        </p:spPr>
      </p:pic>
    </p:spTree>
    <p:extLst>
      <p:ext uri="{BB962C8B-B14F-4D97-AF65-F5344CB8AC3E}">
        <p14:creationId xmlns:p14="http://schemas.microsoft.com/office/powerpoint/2010/main" val="3280924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06D9A-7365-7DC8-D356-9D5EA078ED06}"/>
            </a:ext>
          </a:extLst>
        </p:cNvPr>
        <p:cNvGrpSpPr/>
        <p:nvPr/>
      </p:nvGrpSpPr>
      <p:grpSpPr>
        <a:xfrm>
          <a:off x="0" y="0"/>
          <a:ext cx="0" cy="0"/>
          <a:chOff x="0" y="0"/>
          <a:chExt cx="0" cy="0"/>
        </a:xfrm>
      </p:grpSpPr>
      <p:pic>
        <p:nvPicPr>
          <p:cNvPr id="3" name="תמונה 2">
            <a:extLst>
              <a:ext uri="{FF2B5EF4-FFF2-40B4-BE49-F238E27FC236}">
                <a16:creationId xmlns:a16="http://schemas.microsoft.com/office/drawing/2014/main" id="{107F3675-58AF-D16C-B05C-E7ED72514184}"/>
              </a:ext>
            </a:extLst>
          </p:cNvPr>
          <p:cNvPicPr>
            <a:picLocks noChangeAspect="1"/>
          </p:cNvPicPr>
          <p:nvPr/>
        </p:nvPicPr>
        <p:blipFill>
          <a:blip r:embed="rId3"/>
          <a:stretch>
            <a:fillRect/>
          </a:stretch>
        </p:blipFill>
        <p:spPr>
          <a:xfrm>
            <a:off x="6828269" y="449782"/>
            <a:ext cx="3400425" cy="769417"/>
          </a:xfrm>
          <a:prstGeom prst="rect">
            <a:avLst/>
          </a:prstGeom>
        </p:spPr>
      </p:pic>
      <p:sp>
        <p:nvSpPr>
          <p:cNvPr id="5" name="תיבת טקסט 4">
            <a:extLst>
              <a:ext uri="{FF2B5EF4-FFF2-40B4-BE49-F238E27FC236}">
                <a16:creationId xmlns:a16="http://schemas.microsoft.com/office/drawing/2014/main" id="{98C20CCA-7F1A-E1C8-67B6-47C3C176FD13}"/>
              </a:ext>
            </a:extLst>
          </p:cNvPr>
          <p:cNvSpPr txBox="1"/>
          <p:nvPr/>
        </p:nvSpPr>
        <p:spPr>
          <a:xfrm>
            <a:off x="4626592" y="2301830"/>
            <a:ext cx="7028596" cy="3539430"/>
          </a:xfrm>
          <a:prstGeom prst="rect">
            <a:avLst/>
          </a:prstGeom>
          <a:noFill/>
        </p:spPr>
        <p:txBody>
          <a:bodyPr wrap="square" rtlCol="1">
            <a:spAutoFit/>
          </a:bodyPr>
          <a:lstStyle/>
          <a:p>
            <a:r>
              <a:rPr lang="he-IL" sz="3200" dirty="0">
                <a:latin typeface="David" panose="020E0502060401010101" pitchFamily="34" charset="-79"/>
                <a:cs typeface="David" panose="020E0502060401010101" pitchFamily="34" charset="-79"/>
              </a:rPr>
              <a:t>קראו את קטע המידע </a:t>
            </a:r>
            <a:r>
              <a:rPr lang="he-IL" sz="3200" b="1" i="0" u="none" strike="noStrike" baseline="0" dirty="0">
                <a:solidFill>
                  <a:srgbClr val="3A6643"/>
                </a:solidFill>
                <a:latin typeface="David" panose="020E0502060401010101" pitchFamily="34" charset="-79"/>
                <a:cs typeface="David" panose="020E0502060401010101" pitchFamily="34" charset="-79"/>
              </a:rPr>
              <a:t>הוֶשֶֶֶׁט.</a:t>
            </a:r>
          </a:p>
          <a:p>
            <a:endParaRPr lang="he-IL" sz="3200" b="1" i="0" u="none" strike="noStrike" baseline="0" dirty="0">
              <a:solidFill>
                <a:srgbClr val="3A6643"/>
              </a:solidFill>
              <a:latin typeface="David" panose="020E0502060401010101" pitchFamily="34" charset="-79"/>
              <a:cs typeface="David" panose="020E0502060401010101" pitchFamily="34" charset="-79"/>
            </a:endParaRPr>
          </a:p>
          <a:p>
            <a:r>
              <a:rPr lang="he-IL" sz="3200" b="1" dirty="0">
                <a:solidFill>
                  <a:srgbClr val="3A6643"/>
                </a:solidFill>
                <a:latin typeface="David" panose="020E0502060401010101" pitchFamily="34" charset="-79"/>
                <a:cs typeface="David" panose="020E0502060401010101" pitchFamily="34" charset="-79"/>
              </a:rPr>
              <a:t>שיח</a:t>
            </a:r>
          </a:p>
          <a:p>
            <a:pPr marL="514350" indent="-514350">
              <a:buFont typeface="+mj-lt"/>
              <a:buAutoNum type="arabicPeriod"/>
            </a:pPr>
            <a:r>
              <a:rPr lang="he-IL" sz="3200" dirty="0">
                <a:solidFill>
                  <a:srgbClr val="3A6643"/>
                </a:solidFill>
                <a:latin typeface="David" panose="020E0502060401010101" pitchFamily="34" charset="-79"/>
                <a:cs typeface="David" panose="020E0502060401010101" pitchFamily="34" charset="-79"/>
              </a:rPr>
              <a:t>היכן נמצא הושט במערכת העיכול?</a:t>
            </a:r>
          </a:p>
          <a:p>
            <a:pPr marL="514350" indent="-514350">
              <a:buFont typeface="+mj-lt"/>
              <a:buAutoNum type="arabicPeriod"/>
            </a:pPr>
            <a:r>
              <a:rPr lang="he-IL" sz="3200" dirty="0">
                <a:solidFill>
                  <a:srgbClr val="3A6643"/>
                </a:solidFill>
                <a:latin typeface="David" panose="020E0502060401010101" pitchFamily="34" charset="-79"/>
                <a:cs typeface="David" panose="020E0502060401010101" pitchFamily="34" charset="-79"/>
              </a:rPr>
              <a:t>מהו המבנה של הושט?</a:t>
            </a:r>
          </a:p>
          <a:p>
            <a:pPr marL="514350" indent="-514350">
              <a:buFont typeface="+mj-lt"/>
              <a:buAutoNum type="arabicPeriod"/>
            </a:pPr>
            <a:r>
              <a:rPr lang="he-IL" sz="3200" dirty="0">
                <a:solidFill>
                  <a:srgbClr val="3A6643"/>
                </a:solidFill>
                <a:latin typeface="David" panose="020E0502060401010101" pitchFamily="34" charset="-79"/>
                <a:cs typeface="David" panose="020E0502060401010101" pitchFamily="34" charset="-79"/>
              </a:rPr>
              <a:t>איזו שאלה מוצגת בסוף קטע המידע?</a:t>
            </a:r>
            <a:endParaRPr lang="he-IL" sz="3200" dirty="0">
              <a:latin typeface="David" panose="020E0502060401010101" pitchFamily="34" charset="-79"/>
              <a:cs typeface="David" panose="020E0502060401010101" pitchFamily="34" charset="-79"/>
            </a:endParaRPr>
          </a:p>
          <a:p>
            <a:endParaRPr lang="he-IL" sz="3200" dirty="0">
              <a:latin typeface="David" panose="020E0502060401010101" pitchFamily="34" charset="-79"/>
              <a:cs typeface="David" panose="020E0502060401010101" pitchFamily="34" charset="-79"/>
            </a:endParaRPr>
          </a:p>
        </p:txBody>
      </p:sp>
      <p:pic>
        <p:nvPicPr>
          <p:cNvPr id="21" name="תמונה 20">
            <a:extLst>
              <a:ext uri="{FF2B5EF4-FFF2-40B4-BE49-F238E27FC236}">
                <a16:creationId xmlns:a16="http://schemas.microsoft.com/office/drawing/2014/main" id="{05C05260-2F6C-EE95-617A-B21B8B7350C7}"/>
              </a:ext>
            </a:extLst>
          </p:cNvPr>
          <p:cNvPicPr>
            <a:picLocks noChangeAspect="1"/>
          </p:cNvPicPr>
          <p:nvPr/>
        </p:nvPicPr>
        <p:blipFill>
          <a:blip r:embed="rId4"/>
          <a:stretch>
            <a:fillRect/>
          </a:stretch>
        </p:blipFill>
        <p:spPr>
          <a:xfrm>
            <a:off x="419101" y="1327800"/>
            <a:ext cx="3818127" cy="4666600"/>
          </a:xfrm>
          <a:prstGeom prst="rect">
            <a:avLst/>
          </a:prstGeom>
          <a:ln>
            <a:noFill/>
          </a:ln>
          <a:effectLst>
            <a:outerShdw blurRad="190500" algn="tl" rotWithShape="0">
              <a:srgbClr val="000000">
                <a:alpha val="70000"/>
              </a:srgbClr>
            </a:outerShdw>
          </a:effectLst>
        </p:spPr>
      </p:pic>
      <p:sp>
        <p:nvSpPr>
          <p:cNvPr id="2" name="תיבת טקסט 1">
            <a:extLst>
              <a:ext uri="{FF2B5EF4-FFF2-40B4-BE49-F238E27FC236}">
                <a16:creationId xmlns:a16="http://schemas.microsoft.com/office/drawing/2014/main" id="{96213177-3CBC-5734-900B-1C2FA80186EA}"/>
              </a:ext>
            </a:extLst>
          </p:cNvPr>
          <p:cNvSpPr txBox="1"/>
          <p:nvPr/>
        </p:nvSpPr>
        <p:spPr>
          <a:xfrm>
            <a:off x="1005703" y="6376833"/>
            <a:ext cx="1719072" cy="369332"/>
          </a:xfrm>
          <a:prstGeom prst="rect">
            <a:avLst/>
          </a:prstGeom>
          <a:noFill/>
        </p:spPr>
        <p:txBody>
          <a:bodyPr wrap="square" rtlCol="1">
            <a:spAutoFit/>
          </a:bodyPr>
          <a:lstStyle/>
          <a:p>
            <a:r>
              <a:rPr lang="he-IL" b="1" dirty="0"/>
              <a:t>עמוד 161</a:t>
            </a:r>
          </a:p>
        </p:txBody>
      </p:sp>
      <p:sp>
        <p:nvSpPr>
          <p:cNvPr id="8" name="תיבת טקסט 7">
            <a:extLst>
              <a:ext uri="{FF2B5EF4-FFF2-40B4-BE49-F238E27FC236}">
                <a16:creationId xmlns:a16="http://schemas.microsoft.com/office/drawing/2014/main" id="{0FCB24CA-8D03-D416-4CEA-9E60C3247BC6}"/>
              </a:ext>
            </a:extLst>
          </p:cNvPr>
          <p:cNvSpPr txBox="1"/>
          <p:nvPr/>
        </p:nvSpPr>
        <p:spPr>
          <a:xfrm>
            <a:off x="4831308" y="1327800"/>
            <a:ext cx="6441744" cy="584775"/>
          </a:xfrm>
          <a:prstGeom prst="rect">
            <a:avLst/>
          </a:prstGeom>
          <a:noFill/>
        </p:spPr>
        <p:txBody>
          <a:bodyPr wrap="square" rtlCol="1">
            <a:spAutoFit/>
          </a:bodyPr>
          <a:lstStyle/>
          <a:p>
            <a:r>
              <a:rPr lang="he-IL" sz="3200" b="1" dirty="0">
                <a:solidFill>
                  <a:srgbClr val="006600"/>
                </a:solidFill>
              </a:rPr>
              <a:t>כיצד המזון עובר מהושט אל הקיבה?</a:t>
            </a:r>
          </a:p>
        </p:txBody>
      </p:sp>
      <p:pic>
        <p:nvPicPr>
          <p:cNvPr id="9" name="תמונה 8">
            <a:extLst>
              <a:ext uri="{FF2B5EF4-FFF2-40B4-BE49-F238E27FC236}">
                <a16:creationId xmlns:a16="http://schemas.microsoft.com/office/drawing/2014/main" id="{EBC8211C-0E88-F49A-229E-93CA07A42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3"/>
            <a:ext cx="4848225" cy="1133475"/>
          </a:xfrm>
          <a:prstGeom prst="rect">
            <a:avLst/>
          </a:prstGeom>
        </p:spPr>
      </p:pic>
    </p:spTree>
    <p:extLst>
      <p:ext uri="{BB962C8B-B14F-4D97-AF65-F5344CB8AC3E}">
        <p14:creationId xmlns:p14="http://schemas.microsoft.com/office/powerpoint/2010/main" val="70065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6BA66-9C39-AC1E-4097-928F0FB4954D}"/>
            </a:ext>
          </a:extLst>
        </p:cNvPr>
        <p:cNvGrpSpPr/>
        <p:nvPr/>
      </p:nvGrpSpPr>
      <p:grpSpPr>
        <a:xfrm>
          <a:off x="0" y="0"/>
          <a:ext cx="0" cy="0"/>
          <a:chOff x="0" y="0"/>
          <a:chExt cx="0" cy="0"/>
        </a:xfrm>
      </p:grpSpPr>
      <p:pic>
        <p:nvPicPr>
          <p:cNvPr id="9" name="תמונה 8">
            <a:extLst>
              <a:ext uri="{FF2B5EF4-FFF2-40B4-BE49-F238E27FC236}">
                <a16:creationId xmlns:a16="http://schemas.microsoft.com/office/drawing/2014/main" id="{E6C5E588-44B3-F8EE-4147-917DFC9ED7FD}"/>
              </a:ext>
            </a:extLst>
          </p:cNvPr>
          <p:cNvPicPr>
            <a:picLocks noChangeAspect="1"/>
          </p:cNvPicPr>
          <p:nvPr/>
        </p:nvPicPr>
        <p:blipFill>
          <a:blip r:embed="rId3"/>
          <a:stretch>
            <a:fillRect/>
          </a:stretch>
        </p:blipFill>
        <p:spPr>
          <a:xfrm>
            <a:off x="5462820" y="189272"/>
            <a:ext cx="5381625" cy="1432819"/>
          </a:xfrm>
          <a:prstGeom prst="rect">
            <a:avLst/>
          </a:prstGeom>
          <a:ln>
            <a:noFill/>
          </a:ln>
          <a:effectLst>
            <a:outerShdw blurRad="190500" algn="tl" rotWithShape="0">
              <a:srgbClr val="000000">
                <a:alpha val="70000"/>
              </a:srgbClr>
            </a:outerShdw>
          </a:effectLst>
        </p:spPr>
      </p:pic>
      <p:pic>
        <p:nvPicPr>
          <p:cNvPr id="11" name="תמונה 10">
            <a:extLst>
              <a:ext uri="{FF2B5EF4-FFF2-40B4-BE49-F238E27FC236}">
                <a16:creationId xmlns:a16="http://schemas.microsoft.com/office/drawing/2014/main" id="{1942CC1B-3F36-7F3D-8BB1-4678BED9F5CB}"/>
              </a:ext>
            </a:extLst>
          </p:cNvPr>
          <p:cNvPicPr>
            <a:picLocks noChangeAspect="1"/>
          </p:cNvPicPr>
          <p:nvPr/>
        </p:nvPicPr>
        <p:blipFill>
          <a:blip r:embed="rId4"/>
          <a:stretch>
            <a:fillRect/>
          </a:stretch>
        </p:blipFill>
        <p:spPr>
          <a:xfrm>
            <a:off x="658649" y="1832690"/>
            <a:ext cx="5332653" cy="4333544"/>
          </a:xfrm>
          <a:prstGeom prst="rect">
            <a:avLst/>
          </a:prstGeom>
          <a:ln>
            <a:noFill/>
          </a:ln>
          <a:effectLst>
            <a:outerShdw blurRad="190500" algn="tl" rotWithShape="0">
              <a:srgbClr val="000000">
                <a:alpha val="70000"/>
              </a:srgbClr>
            </a:outerShdw>
          </a:effectLst>
        </p:spPr>
      </p:pic>
      <p:sp>
        <p:nvSpPr>
          <p:cNvPr id="19" name="תיבת טקסט 18">
            <a:extLst>
              <a:ext uri="{FF2B5EF4-FFF2-40B4-BE49-F238E27FC236}">
                <a16:creationId xmlns:a16="http://schemas.microsoft.com/office/drawing/2014/main" id="{157A5CE0-C3A6-7FF1-B537-1F7AB6FFD9D7}"/>
              </a:ext>
            </a:extLst>
          </p:cNvPr>
          <p:cNvSpPr txBox="1"/>
          <p:nvPr/>
        </p:nvSpPr>
        <p:spPr>
          <a:xfrm>
            <a:off x="7343066" y="3116950"/>
            <a:ext cx="4580879" cy="1077218"/>
          </a:xfrm>
          <a:prstGeom prst="rect">
            <a:avLst/>
          </a:prstGeom>
          <a:noFill/>
        </p:spPr>
        <p:txBody>
          <a:bodyPr wrap="square" rtlCol="1">
            <a:spAutoFit/>
          </a:bodyPr>
          <a:lstStyle/>
          <a:p>
            <a:r>
              <a:rPr lang="he-IL" sz="3200" dirty="0">
                <a:latin typeface="David" panose="020E0502060401010101" pitchFamily="34" charset="-79"/>
                <a:cs typeface="David" panose="020E0502060401010101" pitchFamily="34" charset="-79"/>
              </a:rPr>
              <a:t>השיבו על סעיפים 4-1 בהנחיות שבעמוד זה.</a:t>
            </a:r>
          </a:p>
        </p:txBody>
      </p:sp>
      <p:sp>
        <p:nvSpPr>
          <p:cNvPr id="2" name="תיבת טקסט 1">
            <a:extLst>
              <a:ext uri="{FF2B5EF4-FFF2-40B4-BE49-F238E27FC236}">
                <a16:creationId xmlns:a16="http://schemas.microsoft.com/office/drawing/2014/main" id="{88B4BA9F-8797-332A-D9B8-4BB392357B10}"/>
              </a:ext>
            </a:extLst>
          </p:cNvPr>
          <p:cNvSpPr txBox="1"/>
          <p:nvPr/>
        </p:nvSpPr>
        <p:spPr>
          <a:xfrm>
            <a:off x="1005703" y="6376833"/>
            <a:ext cx="1719072" cy="369332"/>
          </a:xfrm>
          <a:prstGeom prst="rect">
            <a:avLst/>
          </a:prstGeom>
          <a:noFill/>
        </p:spPr>
        <p:txBody>
          <a:bodyPr wrap="square" rtlCol="1">
            <a:spAutoFit/>
          </a:bodyPr>
          <a:lstStyle/>
          <a:p>
            <a:r>
              <a:rPr lang="he-IL" b="1" dirty="0"/>
              <a:t>עמוד 162</a:t>
            </a:r>
          </a:p>
        </p:txBody>
      </p:sp>
      <p:pic>
        <p:nvPicPr>
          <p:cNvPr id="6" name="תמונה 5">
            <a:extLst>
              <a:ext uri="{FF2B5EF4-FFF2-40B4-BE49-F238E27FC236}">
                <a16:creationId xmlns:a16="http://schemas.microsoft.com/office/drawing/2014/main" id="{3AB07FFB-0431-3303-009E-ABD5BE244F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662" y="35635"/>
            <a:ext cx="4848225" cy="1133475"/>
          </a:xfrm>
          <a:prstGeom prst="rect">
            <a:avLst/>
          </a:prstGeom>
        </p:spPr>
      </p:pic>
    </p:spTree>
    <p:extLst>
      <p:ext uri="{BB962C8B-B14F-4D97-AF65-F5344CB8AC3E}">
        <p14:creationId xmlns:p14="http://schemas.microsoft.com/office/powerpoint/2010/main" val="194741734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1374</TotalTime>
  <Words>1753</Words>
  <Application>Microsoft Office PowerPoint</Application>
  <PresentationFormat>מסך רחב</PresentationFormat>
  <Paragraphs>122</Paragraphs>
  <Slides>19</Slides>
  <Notes>17</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19</vt:i4>
      </vt:variant>
    </vt:vector>
  </HeadingPairs>
  <TitlesOfParts>
    <vt:vector size="26" baseType="lpstr">
      <vt:lpstr>Arial</vt:lpstr>
      <vt:lpstr>Calibri</vt:lpstr>
      <vt:lpstr>Calibri Light</vt:lpstr>
      <vt:lpstr>David</vt:lpstr>
      <vt:lpstr>FbSpoiler-Bold</vt:lpstr>
      <vt:lpstr>FbSpoiler-Regular</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noga mishan</dc:creator>
  <cp:lastModifiedBy>noga mishan</cp:lastModifiedBy>
  <cp:revision>5</cp:revision>
  <dcterms:created xsi:type="dcterms:W3CDTF">2025-03-22T15:01:49Z</dcterms:created>
  <dcterms:modified xsi:type="dcterms:W3CDTF">2026-03-24T04:18:55Z</dcterms:modified>
</cp:coreProperties>
</file>