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1"/>
  </p:notesMasterIdLst>
  <p:sldIdLst>
    <p:sldId id="316" r:id="rId2"/>
    <p:sldId id="256" r:id="rId3"/>
    <p:sldId id="317" r:id="rId4"/>
    <p:sldId id="318" r:id="rId5"/>
    <p:sldId id="319" r:id="rId6"/>
    <p:sldId id="320" r:id="rId7"/>
    <p:sldId id="321" r:id="rId8"/>
    <p:sldId id="322" r:id="rId9"/>
    <p:sldId id="323" r:id="rId10"/>
    <p:sldId id="325" r:id="rId11"/>
    <p:sldId id="327" r:id="rId12"/>
    <p:sldId id="328" r:id="rId13"/>
    <p:sldId id="303" r:id="rId14"/>
    <p:sldId id="329" r:id="rId15"/>
    <p:sldId id="330" r:id="rId16"/>
    <p:sldId id="331" r:id="rId17"/>
    <p:sldId id="333" r:id="rId18"/>
    <p:sldId id="332" r:id="rId19"/>
    <p:sldId id="334" r:id="rId20"/>
    <p:sldId id="313" r:id="rId21"/>
    <p:sldId id="341" r:id="rId22"/>
    <p:sldId id="340" r:id="rId23"/>
    <p:sldId id="342" r:id="rId24"/>
    <p:sldId id="311" r:id="rId25"/>
    <p:sldId id="339" r:id="rId26"/>
    <p:sldId id="344" r:id="rId27"/>
    <p:sldId id="343" r:id="rId28"/>
    <p:sldId id="338" r:id="rId29"/>
    <p:sldId id="345" r:id="rId30"/>
    <p:sldId id="365" r:id="rId31"/>
    <p:sldId id="347" r:id="rId32"/>
    <p:sldId id="346" r:id="rId33"/>
    <p:sldId id="337" r:id="rId34"/>
    <p:sldId id="350" r:id="rId35"/>
    <p:sldId id="351" r:id="rId36"/>
    <p:sldId id="349" r:id="rId37"/>
    <p:sldId id="355" r:id="rId38"/>
    <p:sldId id="354" r:id="rId39"/>
    <p:sldId id="336" r:id="rId40"/>
    <p:sldId id="312" r:id="rId41"/>
    <p:sldId id="357" r:id="rId42"/>
    <p:sldId id="356" r:id="rId43"/>
    <p:sldId id="361" r:id="rId44"/>
    <p:sldId id="362" r:id="rId45"/>
    <p:sldId id="364" r:id="rId46"/>
    <p:sldId id="353" r:id="rId47"/>
    <p:sldId id="352" r:id="rId48"/>
    <p:sldId id="348" r:id="rId49"/>
    <p:sldId id="358" r:id="rId5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8" clrIdx="0">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6C5B"/>
    <a:srgbClr val="00CCFF"/>
    <a:srgbClr val="E2E5D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84026" autoAdjust="0"/>
  </p:normalViewPr>
  <p:slideViewPr>
    <p:cSldViewPr snapToGrid="0">
      <p:cViewPr varScale="1">
        <p:scale>
          <a:sx n="96" d="100"/>
          <a:sy n="96" d="100"/>
        </p:scale>
        <p:origin x="109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E4BD26B-1999-4F1C-8AB3-9D66B0813745}" type="datetimeFigureOut">
              <a:rPr lang="he-IL" smtClean="0"/>
              <a:t>י"ט/אדר/תשפ"ו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BA53F7A-8534-46F7-A9ED-3BAA85242DCF}" type="slidenum">
              <a:rPr lang="he-IL" smtClean="0"/>
              <a:t>‹#›</a:t>
            </a:fld>
            <a:endParaRPr lang="he-IL"/>
          </a:p>
        </p:txBody>
      </p:sp>
    </p:spTree>
    <p:extLst>
      <p:ext uri="{BB962C8B-B14F-4D97-AF65-F5344CB8AC3E}">
        <p14:creationId xmlns:p14="http://schemas.microsoft.com/office/powerpoint/2010/main" val="9168075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השער מתמקד בשתי מערכות בגוף האדם -  מערכת הנשימה ומערכת העיכול -  וביחסי הגומלין שביניהן ובין מערכות אחרות בגוף. נוסף על ההיבטים המדעיים והטכנולוגיים הרלוונטיים, השער עוסק בבריאות כל המערכות הללו ובבריאות הכללית (הרגלי שתייה נכונים, תזונה נבונה), כדי להדגיש את החשיבות של ניהול אורח חיים בריא ושמירה על בריאות אישית וחברתית.</a:t>
            </a:r>
          </a:p>
          <a:p>
            <a:pPr algn="r"/>
            <a:endParaRPr lang="he-IL" dirty="0"/>
          </a:p>
          <a:p>
            <a:pPr algn="r"/>
            <a:r>
              <a:rPr lang="he-IL" dirty="0"/>
              <a:t>הפרק עוסק בחשיבות הנשימה להפקת האנרגיה הדרושה לתפקוד הגוף ולבריאותו. לנשימה דרוש חמצן שנמצא באוויר. אספקת החמצן שבאוויר נעשית הודות למערכת הנשימה. המערכת מותאמת במבנה איבריה לתפקודיה - שאיפת אוויר עשיר יחסית בחמצן אל איבר הנשימה (ריאות), חילוף גזים בריאות ונשיפת אוויר עשיר יחסית בפחמן דו-חמצני אל מחוץ לגוף. כמו כן, הפרק עוסק באמצעים הנדסיים-טכנולוגיים והתנהגותיים לשמירה על בריאות מערכת הנשימה מפני גורמי זיהום (חיידקים, נגיפים וחומרים מזיקים שבאוויר).</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מובאים קטעי מידע על כל אחד מאיברי מערכת הנשימה, יש לשלב את קריאת המידע בהתבוננות במפות, בדגמים ובהדמיות מתוקשבות וסרטונים. התלמידים מארגנים את המידע הרלוונטי על כל אחד מאיברי הנשימה בטבלה המציגה את מבנה איבר הנשימה והתאמת האיבר לתפקודו.</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10</a:t>
            </a:fld>
            <a:endParaRPr lang="he-IL"/>
          </a:p>
        </p:txBody>
      </p:sp>
    </p:spTree>
    <p:extLst>
      <p:ext uri="{BB962C8B-B14F-4D97-AF65-F5344CB8AC3E}">
        <p14:creationId xmlns:p14="http://schemas.microsoft.com/office/powerpoint/2010/main" val="6279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יציינו את שמות אברי מערכת הנשימה וימלאו מידע בטבלה על כל אחד מהתבחינים המתייחסים לאיברים (תפקוד, מבנה והתאמה בין מבנה לתפקוד).</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11</a:t>
            </a:fld>
            <a:endParaRPr lang="he-IL"/>
          </a:p>
        </p:txBody>
      </p:sp>
    </p:spTree>
    <p:extLst>
      <p:ext uri="{BB962C8B-B14F-4D97-AF65-F5344CB8AC3E}">
        <p14:creationId xmlns:p14="http://schemas.microsoft.com/office/powerpoint/2010/main" val="51584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השיח בכיתה נועד לקיים דיון במליאה בסוגיות הקשורות למבנה מערכת הנשימה ולתפקודה.</a:t>
            </a:r>
          </a:p>
          <a:p>
            <a:r>
              <a:rPr lang="he-IL" dirty="0"/>
              <a:t>שאלה 1: שאלות מסוג מה היה קורה אילו/אם תורמות לפיתוח חשיבה מערכתית. בדוגמה זו קשרי משפיע- מושפע. אם/אילו קנה הנשימה היה בנוי משריר, הדפנות שלו היו עלולים להיצמד זה לזה ואז מעבר האוויר היה נחסם.</a:t>
            </a:r>
          </a:p>
          <a:p>
            <a:endParaRPr lang="he-IL" dirty="0"/>
          </a:p>
          <a:p>
            <a:r>
              <a:rPr lang="he-IL" dirty="0"/>
              <a:t>שאלה 2 מתייחסת למערכת הנשימה כמערכת. בשלב זה של הלמידה יש לאסוף תשובות מבלי להיות שיפוטיים. היבט זה מטופל בפרק.</a:t>
            </a:r>
          </a:p>
          <a:p>
            <a:r>
              <a:rPr lang="he-IL" dirty="0"/>
              <a:t>מערכת הנשימה היא מערכת ביולוגית. מערכת הנשימה בנויה מאיברים. האיברים מאורגנים בסדר מסוים. לכל איבר יש תפקוד ייחודי. תפקוד של איבר אחד משפיע על התפקוד של איברים אחרים ועל התפקוד של המערכת כולה. כל האיברים פועלים בשיתוף פעולה לאספקת חמצן לגוף ולסילוק פחמן דו-חמצני ממנו.</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12</a:t>
            </a:fld>
            <a:endParaRPr lang="he-IL"/>
          </a:p>
        </p:txBody>
      </p:sp>
    </p:spTree>
    <p:extLst>
      <p:ext uri="{BB962C8B-B14F-4D97-AF65-F5344CB8AC3E}">
        <p14:creationId xmlns:p14="http://schemas.microsoft.com/office/powerpoint/2010/main" val="2154379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אוויר לנשימה</a:t>
            </a:r>
            <a:r>
              <a:rPr lang="he-IL" dirty="0"/>
              <a:t>. </a:t>
            </a:r>
            <a:r>
              <a:rPr lang="he-IL" b="0" i="0" dirty="0">
                <a:effectLst/>
                <a:latin typeface="Almoni Neue DL 4.0 AAA"/>
              </a:rPr>
              <a:t>המשימה עוסקת בפעולות הנשימה (שאיפה ונשיפה) ובמבנה מערכת הנשימה. מושם  דגש על התאמת איברי המערכת ותפקידם בתהליך הנשימה. </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13</a:t>
            </a:fld>
            <a:endParaRPr lang="he-IL"/>
          </a:p>
        </p:txBody>
      </p:sp>
    </p:spTree>
    <p:extLst>
      <p:ext uri="{BB962C8B-B14F-4D97-AF65-F5344CB8AC3E}">
        <p14:creationId xmlns:p14="http://schemas.microsoft.com/office/powerpoint/2010/main" val="64340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במערכת הנשימה איבר נוסף. איבר זה מאפשר להפיק קולות . מהו?</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14</a:t>
            </a:fld>
            <a:endParaRPr lang="he-IL"/>
          </a:p>
        </p:txBody>
      </p:sp>
    </p:spTree>
    <p:extLst>
      <p:ext uri="{BB962C8B-B14F-4D97-AF65-F5344CB8AC3E}">
        <p14:creationId xmlns:p14="http://schemas.microsoft.com/office/powerpoint/2010/main" val="446529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הפקת הקול: בגרון יש שני קרומים מיוחדים וביניהם סֶֶדֶֶק צר למעבר של אוויר מקְְנֵֵה הנשימה לגרון. שני הקרומים נקראים מיתרי הקול. את מיתרי הקול מפעילים שרירים זעירים שיכולים להרחיב את הסדק</a:t>
            </a:r>
          </a:p>
          <a:p>
            <a:r>
              <a:rPr lang="he-IL" dirty="0"/>
              <a:t>ולצמצמו, לפי הוראות שהם מקבלים מהמוח באמצעות מערכת העצבים.</a:t>
            </a:r>
          </a:p>
          <a:p>
            <a:endParaRPr lang="he-IL" dirty="0"/>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15</a:t>
            </a:fld>
            <a:endParaRPr lang="he-IL"/>
          </a:p>
        </p:txBody>
      </p:sp>
    </p:spTree>
    <p:extLst>
      <p:ext uri="{BB962C8B-B14F-4D97-AF65-F5344CB8AC3E}">
        <p14:creationId xmlns:p14="http://schemas.microsoft.com/office/powerpoint/2010/main" val="4053671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דנים במשמעות הפתגם והקשר בינו לבין מבנה מערכת הנשימה ופעולתה.</a:t>
            </a:r>
          </a:p>
          <a:p>
            <a:r>
              <a:rPr lang="he-IL" i="0" dirty="0"/>
              <a:t>ההסבר המדעי לפתגם </a:t>
            </a:r>
            <a:r>
              <a:rPr lang="he-IL" i="0" dirty="0">
                <a:effectLst/>
              </a:rPr>
              <a:t>“אין </a:t>
            </a:r>
            <a:r>
              <a:rPr lang="he-IL" i="0" dirty="0" err="1">
                <a:effectLst/>
              </a:rPr>
              <a:t>משיחין</a:t>
            </a:r>
            <a:r>
              <a:rPr lang="he-IL" i="0" dirty="0">
                <a:effectLst/>
              </a:rPr>
              <a:t> בשעת הסעודה פן יקדים קנה לוושט”</a:t>
            </a:r>
            <a:r>
              <a:rPr lang="he-IL" i="0" dirty="0"/>
              <a:t> קשור לאופן שבו מערכת הנשימה ומערכת העיכול נפגשות בגרון (קנה הנשימה- </a:t>
            </a:r>
            <a:r>
              <a:rPr lang="he-IL" dirty="0">
                <a:effectLst/>
              </a:rPr>
              <a:t>דרכו נכנס האוויר לריאות</a:t>
            </a:r>
            <a:r>
              <a:rPr lang="he-IL" i="0" dirty="0"/>
              <a:t>) וצינור המזון (ושט- </a:t>
            </a:r>
            <a:r>
              <a:rPr lang="he-IL" dirty="0">
                <a:effectLst/>
              </a:rPr>
              <a:t>דרכו עובר האוכל לקיבה</a:t>
            </a:r>
            <a:r>
              <a:rPr lang="he-IL" i="0" dirty="0"/>
              <a:t>), ולסכנה של חנק בזמן אכילה.</a:t>
            </a:r>
          </a:p>
          <a:p>
            <a:r>
              <a:rPr lang="he-IL" dirty="0">
                <a:effectLst/>
              </a:rPr>
              <a:t>בדרך כלל, בזמן בליעה, הגוף מפעיל מנגנון הגנה:</a:t>
            </a:r>
          </a:p>
          <a:p>
            <a:r>
              <a:rPr lang="he-IL" dirty="0">
                <a:effectLst/>
              </a:rPr>
              <a:t>מכסה הגרון נסגר על פתח הקנה. כך האוכל נכנס לוושט ולא לריאות.</a:t>
            </a:r>
          </a:p>
          <a:p>
            <a:r>
              <a:rPr lang="he-IL" b="1" dirty="0">
                <a:effectLst/>
              </a:rPr>
              <a:t>מה קורה כשמדברים בזמן אכילה?</a:t>
            </a:r>
          </a:p>
          <a:p>
            <a:r>
              <a:rPr lang="he-IL" dirty="0">
                <a:effectLst/>
              </a:rPr>
              <a:t>כשאדם מדבר בזמן הבליעה: מכסה הגרון עלול לא להיסגר בזמן וחלקיקי מזון עלולים “לטעות בדרך” ולהיכנס לקנה במקום לוושט.</a:t>
            </a:r>
          </a:p>
          <a:p>
            <a:r>
              <a:rPr lang="he-IL" dirty="0">
                <a:effectLst/>
              </a:rPr>
              <a:t>זה עלול לגרום לסכנה ממשית.</a:t>
            </a:r>
          </a:p>
          <a:p>
            <a:r>
              <a:rPr lang="he-IL" dirty="0">
                <a:effectLst/>
              </a:rPr>
              <a:t>לכן הפתגם מזהיר: </a:t>
            </a:r>
            <a:r>
              <a:rPr lang="he-IL" b="1" dirty="0">
                <a:effectLst/>
              </a:rPr>
              <a:t>אל תדבר בזמן האוכל – כדי שהאוכל לא ייכנס לקנה במקום לוושט.</a:t>
            </a:r>
          </a:p>
          <a:p>
            <a:r>
              <a:rPr lang="he-IL" b="1" dirty="0">
                <a:effectLst/>
              </a:rPr>
              <a:t>מדוע חשוב ללמד את הפתגם?</a:t>
            </a:r>
          </a:p>
          <a:p>
            <a:r>
              <a:rPr lang="he-IL" dirty="0">
                <a:effectLst/>
              </a:rPr>
              <a:t>זה מחבר בין פתגם ידוע לבין ידע מדעי על מבנה מערכת הנשימה ומנגנון הבליעה והנשימה.</a:t>
            </a:r>
          </a:p>
          <a:p>
            <a:r>
              <a:rPr lang="he-IL" dirty="0">
                <a:effectLst/>
              </a:rPr>
              <a:t>זה מסביר בצורה ברורה את הסכנה שבדיבור בזמן אכילה.</a:t>
            </a:r>
          </a:p>
          <a:p>
            <a:r>
              <a:rPr lang="he-IL" dirty="0">
                <a:effectLst/>
              </a:rPr>
              <a:t>זה מעודד הרגלי אכילה בטוחים.</a:t>
            </a:r>
          </a:p>
          <a:p>
            <a:endParaRPr lang="he-IL" dirty="0">
              <a:effectLst/>
            </a:endParaRPr>
          </a:p>
          <a:p>
            <a:endParaRPr lang="he-IL" dirty="0">
              <a:effectLst/>
            </a:endParaRPr>
          </a:p>
          <a:p>
            <a:endParaRPr lang="he-IL" i="0" dirty="0"/>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16</a:t>
            </a:fld>
            <a:endParaRPr lang="he-IL"/>
          </a:p>
        </p:txBody>
      </p:sp>
    </p:spTree>
    <p:extLst>
      <p:ext uri="{BB962C8B-B14F-4D97-AF65-F5344CB8AC3E}">
        <p14:creationId xmlns:p14="http://schemas.microsoft.com/office/powerpoint/2010/main" val="372510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להבנת תהליך חילוף הגזים בריאות יש מסר בריאותי חשוב. שהייה במקום סגור גורמת לירידה בריכוז החמצן ולעלייה בריכוז הפחמן הדו-חמצני.</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17</a:t>
            </a:fld>
            <a:endParaRPr lang="he-IL"/>
          </a:p>
        </p:txBody>
      </p:sp>
    </p:spTree>
    <p:extLst>
      <p:ext uri="{BB962C8B-B14F-4D97-AF65-F5344CB8AC3E}">
        <p14:creationId xmlns:p14="http://schemas.microsoft.com/office/powerpoint/2010/main" val="2880986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הפעילות היא להסביר כיצד הרכב האוויר משתנה בתהליך הנשימה ואת הסיבה לשינוי.</a:t>
            </a:r>
          </a:p>
          <a:p>
            <a:r>
              <a:rPr lang="he-IL" dirty="0"/>
              <a:t>תשובות: 1.א: הרכב האוויר ששואפים. 1.ב: הרכב האוויר שנושפים. 1.ג: אין שינוי בהרכב החנקן, מסקנה: הגוף לא צורך את החנקן שבאוויר. 2.: אחוז החמצן באוויר נשוף נמוך מאחוז החמצן באוויר </a:t>
            </a:r>
            <a:r>
              <a:rPr lang="he-IL" dirty="0" err="1"/>
              <a:t>שאוף</a:t>
            </a:r>
            <a:r>
              <a:rPr lang="he-IL" dirty="0"/>
              <a:t>. מסקנה: הגוף צורך את החמצן שבאוויר. 3: אחוז הפחמן הדו-חמצני באוויר נשוף גבוה מזה שבאוויר </a:t>
            </a:r>
            <a:r>
              <a:rPr lang="he-IL" dirty="0" err="1"/>
              <a:t>שאוף</a:t>
            </a:r>
            <a:r>
              <a:rPr lang="he-IL" dirty="0"/>
              <a:t>. מסקנה: הגוף מייצר פחמן דו-חמצני. 4: לתהליך הפקת אנרגִִיָָּה בתאי הגוף דרוש חמצן בתהליך זה, וכתוצאה מכך נוצר הגז פחמן דו-חמצני.</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18</a:t>
            </a:fld>
            <a:endParaRPr lang="he-IL"/>
          </a:p>
        </p:txBody>
      </p:sp>
    </p:spTree>
    <p:extLst>
      <p:ext uri="{BB962C8B-B14F-4D97-AF65-F5344CB8AC3E}">
        <p14:creationId xmlns:p14="http://schemas.microsoft.com/office/powerpoint/2010/main" val="412076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הניסיון מלמד כי תהליך חילוף הגזים בריאות הוא תהליך מורכב ומופשט לתלמידים בבית הספר היסודי. אחת הסיבות לכך היא שאין לתלמידים בסיס של ידע מושגי להבנת התהליך )למשל, התא כיחידת מבנה בסיסית, מעבר חומרים בין קרומים, מפל הריכוזים ועוד(. בשלב זה של התפתחות הלמידה נושא חילוף הגזים מוצג רק ברמת התופעה: חמצן עובר מנאדיות הריאה אל נימי הדם, ואילו פחמן דו-חמצני עובר מנימי הדם אל תוך נאדיות הריאה.</a:t>
            </a:r>
          </a:p>
          <a:p>
            <a:endParaRPr lang="he-IL" dirty="0"/>
          </a:p>
          <a:p>
            <a:endParaRPr lang="he-IL" dirty="0"/>
          </a:p>
          <a:p>
            <a:endParaRPr lang="he-IL" dirty="0"/>
          </a:p>
          <a:p>
            <a:r>
              <a:rPr lang="he-IL" dirty="0"/>
              <a:t>תשובות: 1. א: אוויר. ב: תוצר של תהליך הפקת אנרגִִיָָּה בתאי הגוף, 2.א: חמצן. ב: פחמן דו-חמצני. ג: חמצן. ד: פחמן דו –חמצני, 3: כמות הפחמן הדו -חמצני שמצטבר בחדר לא מאוורר ששוהים בו אנשים רבים גבוהה. 4: תהליך הבעירה צורך</a:t>
            </a:r>
          </a:p>
          <a:p>
            <a:r>
              <a:rPr lang="he-IL" dirty="0"/>
              <a:t>חמצן ונפלטים גזים רעילים ופחמן דו -חמצני.</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19</a:t>
            </a:fld>
            <a:endParaRPr lang="he-IL"/>
          </a:p>
        </p:txBody>
      </p:sp>
    </p:spTree>
    <p:extLst>
      <p:ext uri="{BB962C8B-B14F-4D97-AF65-F5344CB8AC3E}">
        <p14:creationId xmlns:p14="http://schemas.microsoft.com/office/powerpoint/2010/main" val="314792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השער המסע המופלא בגוף האדם מרחיב את ההתבוננות אל תוך הגוף וחושף לתלמידים מבנים ותהליכים שבדרך כלל נסתרים מעינינו. </a:t>
            </a:r>
          </a:p>
          <a:p>
            <a:r>
              <a:rPr lang="he-IL" dirty="0"/>
              <a:t>קטע הפתיחה נועד להביא את אופק הידיעה אל פיתוחים טכנולוגיים המאפשרים </a:t>
            </a:r>
            <a:r>
              <a:rPr lang="he-IL" dirty="0" err="1"/>
              <a:t>לנטר</a:t>
            </a:r>
            <a:r>
              <a:rPr lang="he-IL" dirty="0"/>
              <a:t> מערכות ואיברים בתוך הגוף לצורכי מעקב, אבחון וטיפול. </a:t>
            </a:r>
          </a:p>
          <a:p>
            <a:r>
              <a:rPr lang="he-IL" dirty="0"/>
              <a:t>הדוגמאות על פיתוחים טכנולוגיים פרי המצאה ישראלית נועדו לעורר סקרנות ומוטיבציה ללמידה ולפיתוח גאווה ישראלית.</a:t>
            </a:r>
          </a:p>
          <a:p>
            <a:endParaRPr lang="he-IL" dirty="0"/>
          </a:p>
          <a:p>
            <a:r>
              <a:rPr lang="he-IL" b="1" dirty="0"/>
              <a:t>עלילת הסיפור בקצרה</a:t>
            </a:r>
            <a:r>
              <a:rPr lang="he-IL" dirty="0"/>
              <a:t> הסיפור מתרחש על רקע המלחמה הקרה, כאשר מדען חשוב נפצע קשה ויש צורך להציל את חייו במהירות. כדי לעשות זאת, צוות מדענים וחיילים מוקטנים לגודל מיקרוסקופי ונשלחים בתוך צוללת זעירה אל תוך גופו של המדען. מטרתם: להגיע למוחו ולבצע ניתוח מבפנים תוך 60 דקות בלבד, לפני שגופם יחזור לגודלו המקורי ויהפוך למסוכן עבורו.</a:t>
            </a:r>
          </a:p>
          <a:p>
            <a:r>
              <a:rPr lang="he-IL" dirty="0"/>
              <a:t>🚨 </a:t>
            </a:r>
            <a:r>
              <a:rPr lang="he-IL" b="1" dirty="0"/>
              <a:t>אתגרים בדרך</a:t>
            </a:r>
            <a:r>
              <a:rPr lang="he-IL" dirty="0"/>
              <a:t> המסע בתוך הגוף אינו פשוט. הצוות מתמודד עם מערכות ההגנה של הגוף – תאים, חיידקים, זרמים ביולוגיים – וגם עם סוכנים סובייטיים מוקטנים שמנסים לחבל במשימה. זהו שילוב של מדע בדיוני, מתח וריגול, עם תיאור מרתק של גוף האדם מבפנים.</a:t>
            </a:r>
          </a:p>
          <a:p>
            <a:endParaRPr lang="he-IL" dirty="0"/>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a:t>
            </a:fld>
            <a:endParaRPr lang="he-IL"/>
          </a:p>
        </p:txBody>
      </p:sp>
    </p:spTree>
    <p:extLst>
      <p:ext uri="{BB962C8B-B14F-4D97-AF65-F5344CB8AC3E}">
        <p14:creationId xmlns:p14="http://schemas.microsoft.com/office/powerpoint/2010/main" val="1542398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ביחידת התוכן </a:t>
            </a:r>
            <a:r>
              <a:rPr lang="he-IL" b="1" dirty="0"/>
              <a:t>גוף האדם ובריאותו</a:t>
            </a:r>
            <a:r>
              <a:rPr lang="he-IL" dirty="0"/>
              <a:t>, המשימה </a:t>
            </a:r>
            <a:r>
              <a:rPr lang="he-IL" b="1" dirty="0"/>
              <a:t>מערת הכלבים</a:t>
            </a:r>
            <a:r>
              <a:rPr lang="he-IL" dirty="0"/>
              <a:t>. המשימה עוסקת בחקר תעלומה אודת כלבים שמתעלפים במערה (בעוד שבני האדם לא) בגלל הצטברות של פחמן דו-חמצני מעל רצפת  המערה. הבנת התופעה מצריכה אינטגרציה בין התנאים הדרושים לבעירה לבין הצורך בחמצן לנשימה.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20</a:t>
            </a:fld>
            <a:endParaRPr lang="he-IL"/>
          </a:p>
        </p:txBody>
      </p:sp>
    </p:spTree>
    <p:extLst>
      <p:ext uri="{BB962C8B-B14F-4D97-AF65-F5344CB8AC3E}">
        <p14:creationId xmlns:p14="http://schemas.microsoft.com/office/powerpoint/2010/main" val="2555915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במנגנון הגורם לשאיפה של אוויר לריאות ולנשיפתו לסביבה. המשימה מתחילה מתצפית בפעולת הנשימה ומדידה של היקף בית החזה בזמן שאיפה ובזמן נשיפה. תפקודם של שרירי הנשימה קשור ביצירת מצב של תת לחץ בריאות, שגורם לאוויר להיכנס, ולאחר מכן ביצירת מצב של לחץ יתר הגורם לאוויר לצאת מהריאות. יש לשלב את קריאת המידע בהתבוננות במפות, בדגמים ובהדמיות מתוקשבות.</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21</a:t>
            </a:fld>
            <a:endParaRPr lang="he-IL"/>
          </a:p>
        </p:txBody>
      </p:sp>
    </p:spTree>
    <p:extLst>
      <p:ext uri="{BB962C8B-B14F-4D97-AF65-F5344CB8AC3E}">
        <p14:creationId xmlns:p14="http://schemas.microsoft.com/office/powerpoint/2010/main" val="966003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הבנת מנגנון הנשימה (שאיפת אוויר ונשיפתו) דורשת ידע פיסיקלי הקשור להפרשי לחצים. הניסיון מלמד שילדים מתארים את מנגנון הנשימה באופן שינוני ומתקשים להסביר את המנגנון. לאור זאת, הנושא מופיע כהרחבה בספר ובתוכנית הלימודים לתלמידים מתעניינים.</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22</a:t>
            </a:fld>
            <a:endParaRPr lang="he-IL"/>
          </a:p>
        </p:txBody>
      </p:sp>
    </p:spTree>
    <p:extLst>
      <p:ext uri="{BB962C8B-B14F-4D97-AF65-F5344CB8AC3E}">
        <p14:creationId xmlns:p14="http://schemas.microsoft.com/office/powerpoint/2010/main" val="773654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בפעילות זו נעשית המשגה באמצעות קטע מידע ותמונות על מנגנון הנשימה.</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23</a:t>
            </a:fld>
            <a:endParaRPr lang="he-IL"/>
          </a:p>
        </p:txBody>
      </p:sp>
    </p:spTree>
    <p:extLst>
      <p:ext uri="{BB962C8B-B14F-4D97-AF65-F5344CB8AC3E}">
        <p14:creationId xmlns:p14="http://schemas.microsoft.com/office/powerpoint/2010/main" val="3110172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נושמים נכון  </a:t>
            </a:r>
            <a:r>
              <a:rPr kumimoji="0" lang="he-IL" sz="12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בשחיה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he-IL" dirty="0"/>
              <a:t>המשימה עוסקת בהבניית משמעות למושגים שאיפה ונשיפה ובחשיבות הנשימה בהקשר לנשימה נכונה בזמן השחייה.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24</a:t>
            </a:fld>
            <a:endParaRPr lang="he-IL"/>
          </a:p>
        </p:txBody>
      </p:sp>
    </p:spTree>
    <p:extLst>
      <p:ext uri="{BB962C8B-B14F-4D97-AF65-F5344CB8AC3E}">
        <p14:creationId xmlns:p14="http://schemas.microsoft.com/office/powerpoint/2010/main" val="3492911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מקיימים שיח בכיתה באמצעות סעיפים 1 ו 2. מטרת השיח היא להעלות השערות על גורמים היכולים להשפיע על קצב הנשימה שלנו. באמצעות השאלות וקטעי המידע עורכים הוראה מפורשת של מיומנות העלאת השערות.</a:t>
            </a:r>
          </a:p>
          <a:p>
            <a:r>
              <a:rPr lang="he-IL" dirty="0"/>
              <a:t>1: גורמים היכולים להשפיע על קצב הנשימה: מצב נפשי (התרגשות, פחד, שמחה, עצב) מצב פיזיולוגי (מחלה, פעילות גופנית ומנוחה, מזג אוויר). 2: בכל פעם שאני משחקת במגרש, קצב הנשימה שלי מהיר. הגורם המשפיע - משחק במגרש. אני רצה עם כדור במגרש כי אני צריכה יותר חמצן כדי שאוכל להמשיך לשחק.</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25</a:t>
            </a:fld>
            <a:endParaRPr lang="he-IL"/>
          </a:p>
        </p:txBody>
      </p:sp>
    </p:spTree>
    <p:extLst>
      <p:ext uri="{BB962C8B-B14F-4D97-AF65-F5344CB8AC3E}">
        <p14:creationId xmlns:p14="http://schemas.microsoft.com/office/powerpoint/2010/main" val="306911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עורכים ניסוי שמטרתו היא לבדוק את השפעת המאמץ הגופני על קצב הנשימה. ההסבר להגברת קצב הנשימה בעקבות מאמץ גופני משלב את חשיבות שיתוף הפעולה בין מערכות הגוף (מערכות ההובלה, העצבים והשרירים) לסיפוק הצרכים המשתנים של הגוף.</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26</a:t>
            </a:fld>
            <a:endParaRPr lang="he-IL"/>
          </a:p>
        </p:txBody>
      </p:sp>
    </p:spTree>
    <p:extLst>
      <p:ext uri="{BB962C8B-B14F-4D97-AF65-F5344CB8AC3E}">
        <p14:creationId xmlns:p14="http://schemas.microsoft.com/office/powerpoint/2010/main" val="3604263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להביא את התלמידים למודעות ולהבנה אודות מיומנות החשיבה "להתנהל ביושרה ובשקיפות בעריכת תצפיות ניסויים ובדיווח על תוצאותיהם". מתוך מסמך האוריינות, כיתה ה.</a:t>
            </a:r>
          </a:p>
          <a:p>
            <a:r>
              <a:rPr lang="he-IL" dirty="0"/>
              <a:t>חשוב לדון בתוצאות הניסוי ולהסיק מסקנות ואף להסביר אותן. באמצעות השאלה מדוע בזמן מאמץ גופני קצב הנשימה מתגבר מאפשר לטפל במיומנות זו.</a:t>
            </a:r>
          </a:p>
          <a:p>
            <a:endParaRPr lang="he-IL" dirty="0"/>
          </a:p>
          <a:p>
            <a:r>
              <a:rPr lang="he-IL" dirty="0"/>
              <a:t>תשובות: 3: השוואה חשובה כדי לתת תוקף לתוצאה שהתקבלה. 4.א: שרירי התנועה זקוקים לאנרגיה על מנת לבצע התכווצויות ולהניע את הגוף. 4.ב: שרירי התנועה מפיקים אנרגיה מהמזון בעזרת החמצן בתהליך הנקרא נשימה תאית.</a:t>
            </a:r>
          </a:p>
          <a:p>
            <a:r>
              <a:rPr lang="he-IL" dirty="0"/>
              <a:t> 4.ג: בעקבות מאמץ גופני, כמות האנרגיה בתאים יורדת באופן מהיר. הגוף מגביר את קצב נשימת התאים על מנת לחדש את מאגרי האנרגיה ולספק אנרגיה נוספת לפעילות המוגברת 4.ד: יש לספק לגוף מזון שמכיל פחמימות, שומנים וחלבונים, וכן חמצן שיאפשר את תהליך הנשימה התאית. בנוסף, חשוב לשתות מים ולהימנע מהתייבשות.</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27</a:t>
            </a:fld>
            <a:endParaRPr lang="he-IL"/>
          </a:p>
        </p:txBody>
      </p:sp>
    </p:spTree>
    <p:extLst>
      <p:ext uri="{BB962C8B-B14F-4D97-AF65-F5344CB8AC3E}">
        <p14:creationId xmlns:p14="http://schemas.microsoft.com/office/powerpoint/2010/main" val="3038941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שעוברים לתכנון הדגם ובנייתו יש לקרוא עם התלמידים את הדרישות לבניית הדגם סעיפים </a:t>
            </a:r>
            <a:r>
              <a:rPr lang="he-IL"/>
              <a:t>1-5 בהנחיות </a:t>
            </a:r>
            <a:r>
              <a:rPr lang="he-IL" dirty="0"/>
              <a:t>בעמוד 148. </a:t>
            </a:r>
          </a:p>
          <a:p>
            <a:r>
              <a:rPr lang="he-IL" dirty="0"/>
              <a:t>תכנון הדגם ובנייתו נעשים באמצעות תהליך התכן ההנדסי. מומלץ להציג לתלמידים את נווט תהליך התכן ההנדסי שמופיע בסוף ספר הלימוד ולהסביר את מטרתו ואת אופן השימוש בו. </a:t>
            </a:r>
          </a:p>
          <a:p>
            <a:r>
              <a:rPr lang="he-IL" dirty="0"/>
              <a:t>התנסות בבניית דגמים היא כלי חשוב לפיתוח חשיבה, לייצוג הידע ולהערכת ביצועי ההבנה של הלומדים. באמצעות בניית דגמים הלומדים יכולים לשקף את התובנות שלהם לגבי המבנים, התופעות והתהליכים הנלמדים. בניית דגמים מאפשרת יישום של חשיבה יצירתית, מערכתית ומרחבית, כמו גם שימוש במושגים שנלמדו בהקשר הרלוונטי. עם זאת, יש ליצור אצל תלמידים מודעות לכך שלדגם יש מגבלות בהמחשה מדויקת של המציאות.</a:t>
            </a:r>
          </a:p>
          <a:p>
            <a:endParaRPr lang="he-IL" dirty="0"/>
          </a:p>
          <a:p>
            <a:r>
              <a:rPr lang="he-IL" dirty="0"/>
              <a:t>בניית הדגם היא מטלת ביצוע. הממדים להערכת הביצוע הם שלבי המשימה. התבחינים להערכה הם הסעיפים שבכל שלב. להערכה יש להוסיף ממדים כמו, עבודת צוות, דיוק ומקוריות.</a:t>
            </a:r>
          </a:p>
          <a:p>
            <a:endParaRPr lang="he-IL" dirty="0"/>
          </a:p>
          <a:p>
            <a:r>
              <a:rPr lang="he-IL" dirty="0"/>
              <a:t>בתכנון ובניית הדגם מיושם ידע מדעי וחשיבה הנדסית בדגש על אפיון הנדסי של מוצר, תכנון הבנייה, הערכה והצגה.</a:t>
            </a:r>
          </a:p>
          <a:p>
            <a:endParaRPr lang="he-IL" dirty="0"/>
          </a:p>
          <a:p>
            <a:endParaRPr lang="he-IL" dirty="0"/>
          </a:p>
          <a:p>
            <a:r>
              <a:rPr lang="he-IL" dirty="0"/>
              <a:t>העלאת רעיונות - ביטוי לחשיבה יצירתית .</a:t>
            </a:r>
          </a:p>
          <a:p>
            <a:r>
              <a:rPr lang="he-IL" dirty="0"/>
              <a:t>בחינת הרעיונות - ביטוי לחשיבה ביקורתית .</a:t>
            </a:r>
          </a:p>
          <a:p>
            <a:r>
              <a:rPr lang="he-IL" dirty="0"/>
              <a:t>בחירת הרעיון - קבלת החלטות</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28</a:t>
            </a:fld>
            <a:endParaRPr lang="he-IL"/>
          </a:p>
        </p:txBody>
      </p:sp>
    </p:spTree>
    <p:extLst>
      <p:ext uri="{BB962C8B-B14F-4D97-AF65-F5344CB8AC3E}">
        <p14:creationId xmlns:p14="http://schemas.microsoft.com/office/powerpoint/2010/main" val="4246736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בתהליך אפיון הדגם נדרשים התלמידים לגייס ידע מדעי, טכנולוגי, הנדסי ומתמטי. </a:t>
            </a:r>
            <a:r>
              <a:rPr lang="he-IL" dirty="0">
                <a:effectLst/>
              </a:rPr>
              <a:t>(מאפשר להם להבין לעומק כיצד המערכת בנויה וכיצד היא פועלת).</a:t>
            </a:r>
          </a:p>
          <a:p>
            <a:r>
              <a:rPr lang="he-IL" b="1" dirty="0">
                <a:effectLst/>
              </a:rPr>
              <a:t>ידע מדעי</a:t>
            </a:r>
          </a:p>
          <a:p>
            <a:r>
              <a:rPr lang="he-IL" b="0" dirty="0">
                <a:effectLst/>
              </a:rPr>
              <a:t>הכרת חלקי מערכת הנשימה - קנה הנשימה, סמפונות, ריאות, סרעפת.</a:t>
            </a:r>
          </a:p>
          <a:p>
            <a:r>
              <a:rPr lang="he-IL" b="0" dirty="0">
                <a:effectLst/>
              </a:rPr>
              <a:t>הבנת תפקיד כל חלק - מי מכניס אוויר, מי מוביל אותו, מי מחליף גזים.</a:t>
            </a:r>
          </a:p>
          <a:p>
            <a:r>
              <a:rPr lang="he-IL" b="0" dirty="0">
                <a:effectLst/>
              </a:rPr>
              <a:t>הבנת תהליך הנשימה </a:t>
            </a:r>
            <a:r>
              <a:rPr lang="he-IL" dirty="0">
                <a:effectLst/>
              </a:rPr>
              <a:t>- מה קורה בשאיפה ומה קורה בנשיפה, ואיך הסרעפת משפיעה על נפח הריאות.</a:t>
            </a:r>
          </a:p>
          <a:p>
            <a:r>
              <a:rPr lang="he-IL" b="1" dirty="0">
                <a:effectLst/>
              </a:rPr>
              <a:t>ידע טכנולוגי</a:t>
            </a:r>
          </a:p>
          <a:p>
            <a:r>
              <a:rPr lang="he-IL" b="0" dirty="0">
                <a:effectLst/>
              </a:rPr>
              <a:t>הקשר בין רכיבי המערכת וארגון הרכיבים</a:t>
            </a:r>
          </a:p>
          <a:p>
            <a:r>
              <a:rPr lang="he-IL" b="1" dirty="0">
                <a:effectLst/>
              </a:rPr>
              <a:t>ידע הנדסי</a:t>
            </a:r>
          </a:p>
          <a:p>
            <a:r>
              <a:rPr lang="he-IL" b="0" dirty="0">
                <a:effectLst/>
              </a:rPr>
              <a:t>בחירת חומרים מתאימים </a:t>
            </a:r>
          </a:p>
          <a:p>
            <a:r>
              <a:rPr lang="he-IL" b="1" dirty="0"/>
              <a:t>ידע מתמטי</a:t>
            </a:r>
          </a:p>
          <a:p>
            <a:r>
              <a:rPr lang="he-IL" dirty="0"/>
              <a:t>גודל הרכיבים</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29</a:t>
            </a:fld>
            <a:endParaRPr lang="he-IL"/>
          </a:p>
        </p:txBody>
      </p:sp>
    </p:spTree>
    <p:extLst>
      <p:ext uri="{BB962C8B-B14F-4D97-AF65-F5344CB8AC3E}">
        <p14:creationId xmlns:p14="http://schemas.microsoft.com/office/powerpoint/2010/main" val="657431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הקשר בין הסיפור של אסימוב לבין פיתוחים טכנולוגיים שמיועדים לאבחון וניטור בעיות בתוך מערכות הגוף.</a:t>
            </a:r>
          </a:p>
          <a:p>
            <a:r>
              <a:rPr lang="he-IL" dirty="0">
                <a:effectLst/>
              </a:rPr>
              <a:t>1. </a:t>
            </a:r>
            <a:r>
              <a:rPr lang="he-IL" b="1" dirty="0">
                <a:effectLst/>
              </a:rPr>
              <a:t>מציגים לתלמידים את התמונות </a:t>
            </a:r>
            <a:r>
              <a:rPr lang="he-IL" dirty="0">
                <a:effectLst/>
              </a:rPr>
              <a:t>או כול טכנולוגיה רפואית אחרת.</a:t>
            </a:r>
          </a:p>
          <a:p>
            <a:r>
              <a:rPr lang="he-IL" b="1" dirty="0">
                <a:effectLst/>
              </a:rPr>
              <a:t>שואלים:</a:t>
            </a:r>
          </a:p>
          <a:p>
            <a:pPr marL="171450" lvl="0" indent="-171450">
              <a:buFont typeface="Arial" panose="020B0604020202020204" pitchFamily="34" charset="0"/>
              <a:buChar char="•"/>
            </a:pPr>
            <a:r>
              <a:rPr lang="he-IL" i="0" dirty="0">
                <a:effectLst/>
              </a:rPr>
              <a:t>מה לדעתכם תפקידו של המכשיר או המוצר הטכנולוגי?</a:t>
            </a:r>
          </a:p>
          <a:p>
            <a:pPr marL="171450" lvl="0" indent="-171450">
              <a:buFont typeface="Arial" panose="020B0604020202020204" pitchFamily="34" charset="0"/>
              <a:buChar char="•"/>
            </a:pPr>
            <a:r>
              <a:rPr lang="he-IL" i="0" dirty="0">
                <a:effectLst/>
              </a:rPr>
              <a:t>כיצד הוא פועל?</a:t>
            </a:r>
          </a:p>
          <a:p>
            <a:pPr marL="171450" lvl="0" indent="-171450">
              <a:buFont typeface="Arial" panose="020B0604020202020204" pitchFamily="34" charset="0"/>
              <a:buChar char="•"/>
            </a:pPr>
            <a:r>
              <a:rPr lang="he-IL" i="0" dirty="0">
                <a:effectLst/>
              </a:rPr>
              <a:t>האם אתם מכירים או שמעתם על אחד המכשירים?</a:t>
            </a:r>
          </a:p>
          <a:p>
            <a:r>
              <a:rPr lang="he-IL" b="1" dirty="0">
                <a:effectLst/>
              </a:rPr>
              <a:t>2. קוראים את קטע הפתיחה. </a:t>
            </a:r>
            <a:r>
              <a:rPr lang="he-IL" dirty="0">
                <a:effectLst/>
              </a:rPr>
              <a:t>בזמן הקריאה, עוצרים בשני מקומות מרכזיים:</a:t>
            </a:r>
          </a:p>
          <a:p>
            <a:pPr lvl="0"/>
            <a:r>
              <a:rPr lang="he-IL" dirty="0">
                <a:effectLst/>
              </a:rPr>
              <a:t>תיאור המסע הפנטסטי בגוף האדם.</a:t>
            </a:r>
          </a:p>
          <a:p>
            <a:pPr lvl="0"/>
            <a:r>
              <a:rPr lang="he-IL" dirty="0">
                <a:effectLst/>
              </a:rPr>
              <a:t>תיאור ההמצאות הישראליות.</a:t>
            </a:r>
          </a:p>
          <a:p>
            <a:r>
              <a:rPr lang="he-IL" dirty="0">
                <a:effectLst/>
              </a:rPr>
              <a:t>3. </a:t>
            </a:r>
            <a:r>
              <a:rPr lang="he-IL" b="1" dirty="0">
                <a:effectLst/>
              </a:rPr>
              <a:t>מבקשים מהתלמידים לזהות</a:t>
            </a:r>
            <a:r>
              <a:rPr lang="he-IL" dirty="0">
                <a:effectLst/>
              </a:rPr>
              <a:t>:</a:t>
            </a:r>
          </a:p>
          <a:p>
            <a:pPr marL="171450" lvl="0" indent="-171450">
              <a:buFont typeface="Arial" panose="020B0604020202020204" pitchFamily="34" charset="0"/>
              <a:buChar char="•"/>
            </a:pPr>
            <a:r>
              <a:rPr lang="he-IL" dirty="0">
                <a:effectLst/>
              </a:rPr>
              <a:t>מה היה דמיוני בספור?</a:t>
            </a:r>
          </a:p>
          <a:p>
            <a:pPr marL="171450" lvl="0" indent="-171450">
              <a:buFont typeface="Arial" panose="020B0604020202020204" pitchFamily="34" charset="0"/>
              <a:buChar char="•"/>
            </a:pPr>
            <a:r>
              <a:rPr lang="he-IL" dirty="0">
                <a:effectLst/>
              </a:rPr>
              <a:t>מה הפך למציאות?</a:t>
            </a:r>
          </a:p>
          <a:p>
            <a:pPr lvl="0"/>
            <a:endParaRPr lang="he-IL" dirty="0">
              <a:effectLst/>
            </a:endParaRP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a:t>
            </a:fld>
            <a:endParaRPr lang="he-IL"/>
          </a:p>
        </p:txBody>
      </p:sp>
    </p:spTree>
    <p:extLst>
      <p:ext uri="{BB962C8B-B14F-4D97-AF65-F5344CB8AC3E}">
        <p14:creationId xmlns:p14="http://schemas.microsoft.com/office/powerpoint/2010/main" val="72795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4357-0BF8-54A2-F597-4BB20C2506C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8021940-10BA-AC2F-6F5C-47B2895001B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2ACB2D8-5944-5276-28C0-F5AF35ABAA95}"/>
              </a:ext>
            </a:extLst>
          </p:cNvPr>
          <p:cNvSpPr>
            <a:spLocks noGrp="1"/>
          </p:cNvSpPr>
          <p:nvPr>
            <p:ph type="body" idx="1"/>
          </p:nvPr>
        </p:nvSpPr>
        <p:spPr/>
        <p:txBody>
          <a:bodyPr/>
          <a:lstStyle/>
          <a:p>
            <a:r>
              <a:rPr lang="he-IL" dirty="0"/>
              <a:t>שלבי בניית הדגם. חומרים ותיאור הפעולה הנדרשת בכול שלב.</a:t>
            </a:r>
          </a:p>
        </p:txBody>
      </p:sp>
      <p:sp>
        <p:nvSpPr>
          <p:cNvPr id="4" name="מציין מיקום של מספר שקופית 3">
            <a:extLst>
              <a:ext uri="{FF2B5EF4-FFF2-40B4-BE49-F238E27FC236}">
                <a16:creationId xmlns:a16="http://schemas.microsoft.com/office/drawing/2014/main" id="{6830DA3C-F730-AF5C-BB99-D0B49F12AC48}"/>
              </a:ext>
            </a:extLst>
          </p:cNvPr>
          <p:cNvSpPr>
            <a:spLocks noGrp="1"/>
          </p:cNvSpPr>
          <p:nvPr>
            <p:ph type="sldNum" sz="quarter" idx="5"/>
          </p:nvPr>
        </p:nvSpPr>
        <p:spPr/>
        <p:txBody>
          <a:bodyPr/>
          <a:lstStyle/>
          <a:p>
            <a:fld id="{DBA53F7A-8534-46F7-A9ED-3BAA85242DCF}" type="slidenum">
              <a:rPr lang="he-IL" smtClean="0"/>
              <a:t>30</a:t>
            </a:fld>
            <a:endParaRPr lang="he-IL"/>
          </a:p>
        </p:txBody>
      </p:sp>
    </p:spTree>
    <p:extLst>
      <p:ext uri="{BB962C8B-B14F-4D97-AF65-F5344CB8AC3E}">
        <p14:creationId xmlns:p14="http://schemas.microsoft.com/office/powerpoint/2010/main" val="1330752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effectLst/>
              </a:rPr>
              <a:t>בניית דגם של מערכת הנשימה, הצגתו בפני אחרים ועריכת רפלקציה על תהליך העבודה מעמיקים את ההבנה של התלמידים משום שהם משלבים ידע, עשייה, הסבר וחשיבה רפלקטיבית. </a:t>
            </a:r>
          </a:p>
          <a:p>
            <a:r>
              <a:rPr lang="he-IL" dirty="0">
                <a:effectLst/>
              </a:rPr>
              <a:t>כל שלב מוסיף שכבת הבנה נוספת, וכשהם מצטרפים יחד - הלמידה הופכת ללמידה משמעותית.</a:t>
            </a:r>
          </a:p>
          <a:p>
            <a:r>
              <a:rPr lang="he-IL" b="1" dirty="0">
                <a:effectLst/>
              </a:rPr>
              <a:t>כיצד בניית הדגם מחזקת את ההבנה?</a:t>
            </a:r>
          </a:p>
          <a:p>
            <a:r>
              <a:rPr lang="he-IL" dirty="0">
                <a:effectLst/>
              </a:rPr>
              <a:t>התלמידים מתרגמים ידע תאורטי לידע מוחשי/מעשי, וכך מבינים טוב יותר את מבנה הרכיבים ואת הקשרים ביניהם.</a:t>
            </a:r>
          </a:p>
          <a:p>
            <a:r>
              <a:rPr lang="he-IL" b="1" dirty="0">
                <a:effectLst/>
              </a:rPr>
              <a:t>כיצד הערכת הדגם תורמת להבנה?</a:t>
            </a:r>
          </a:p>
          <a:p>
            <a:r>
              <a:rPr lang="he-IL" dirty="0">
                <a:effectLst/>
              </a:rPr>
              <a:t>התלמידים בודקים האם הדגם באמת מדגים את מה שהתכוונו להראות.</a:t>
            </a:r>
          </a:p>
          <a:p>
            <a:r>
              <a:rPr lang="he-IL" dirty="0">
                <a:effectLst/>
              </a:rPr>
              <a:t>ההערכה מאפשרת להם להסביר את ההיגיון שמאחורי הבחירות שלהם.</a:t>
            </a:r>
          </a:p>
          <a:p>
            <a:r>
              <a:rPr lang="he-IL" b="1" dirty="0">
                <a:effectLst/>
              </a:rPr>
              <a:t>כיצד הצגת הדגם בתערוכה מחזקת את הידע?</a:t>
            </a:r>
          </a:p>
          <a:p>
            <a:r>
              <a:rPr lang="he-IL" dirty="0">
                <a:effectLst/>
              </a:rPr>
              <a:t>הצגה בפני אחרים דורשת מהתלמידים להסביר במילים שלהם את מבנה מערכת הנשימה ואת פעולתה.</a:t>
            </a:r>
          </a:p>
          <a:p>
            <a:r>
              <a:rPr lang="he-IL" dirty="0">
                <a:effectLst/>
              </a:rPr>
              <a:t>ההסבר בעל־פה מחייב ארגון של הידע, שימוש במונחים מדויקים.</a:t>
            </a:r>
          </a:p>
          <a:p>
            <a:r>
              <a:rPr lang="he-IL" dirty="0">
                <a:effectLst/>
              </a:rPr>
              <a:t>שאלות מתלמידים אחרים, מורים, הורים מעודדות חשיבה נוספת ומחדדות נקודות שלא היו ברורות קודם.</a:t>
            </a:r>
          </a:p>
          <a:p>
            <a:r>
              <a:rPr lang="he-IL" b="1" dirty="0">
                <a:effectLst/>
              </a:rPr>
              <a:t>כיצד רפלקציה על התהליך מעמיקה את הלמידה?</a:t>
            </a:r>
          </a:p>
          <a:p>
            <a:r>
              <a:rPr lang="he-IL" dirty="0">
                <a:effectLst/>
              </a:rPr>
              <a:t>התלמידים חושבים מה היה קל ומה היה קשה, מה הבינו היטב ומה דרש חיזוק.</a:t>
            </a:r>
          </a:p>
          <a:p>
            <a:r>
              <a:rPr lang="he-IL" dirty="0">
                <a:effectLst/>
              </a:rPr>
              <a:t>הם משווים בין הידע שהיה להם בתחילת התהליך לבין הידע שיש להם בסופו.</a:t>
            </a:r>
          </a:p>
          <a:p>
            <a:r>
              <a:rPr lang="he-IL" dirty="0">
                <a:effectLst/>
              </a:rPr>
              <a:t>הרפלקציה עוזרת להם להבין את מגבלות הדגם ואת ההבדלים שבין ייצוג לבין המציאות, מה שמפתח חשיבה מדעית מדויקת.</a:t>
            </a:r>
          </a:p>
          <a:p>
            <a:r>
              <a:rPr lang="he-IL" b="1" dirty="0">
                <a:effectLst/>
              </a:rPr>
              <a:t>לסיכום</a:t>
            </a:r>
          </a:p>
          <a:p>
            <a:r>
              <a:rPr lang="he-IL" dirty="0">
                <a:effectLst/>
              </a:rPr>
              <a:t>השילוב בין עשייה, הסבר, הצגה וחשיבה חוזרת יוצר למידה פעילה שמחברת בין ידע תאורטי לבין יישום ממשי. התלמידים לא רק “יודעים” איך מערכת הנשימה נראית ופועלת - הם מבינים אותה, מדגימים אותה, מסבירים אותה ומבקרים את הייצוג שלה.</a:t>
            </a:r>
          </a:p>
          <a:p>
            <a:endParaRPr lang="en-US" dirty="0">
              <a:effectLst/>
            </a:endParaRP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31</a:t>
            </a:fld>
            <a:endParaRPr lang="he-IL"/>
          </a:p>
        </p:txBody>
      </p:sp>
    </p:spTree>
    <p:extLst>
      <p:ext uri="{BB962C8B-B14F-4D97-AF65-F5344CB8AC3E}">
        <p14:creationId xmlns:p14="http://schemas.microsoft.com/office/powerpoint/2010/main" val="2250085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עורכים ניתוח של מערכת הנשימה ובוחנים את יחסי הגומלין בין איברי מערכת הנשימה בעזרת אסטרטגיית החשיבה "השלם וחלקיו". באסטרטגיה זו כמה הליכים: 1. מגדירים את מטרת המערכת; 2. מגדירים את רכיבי המערכת; 3. שואלים: מה יקרה למערכת אם רכיב זה או אחר יחסר,  4. מסיקים: מהו התפקוד של כל רכיב במערכת; 5 מסיקים: כיצד התפקוד של המערכת תלוי בתפקוד של כל רכיביה.</a:t>
            </a:r>
          </a:p>
          <a:p>
            <a:endParaRPr lang="he-IL" dirty="0"/>
          </a:p>
          <a:p>
            <a:r>
              <a:rPr lang="he-IL" dirty="0"/>
              <a:t>2.א:להציג את הקשר שבין המערכת (השלם) לבין חלקיה. 2.ב: מערכת הנשימה בנויה מאיברים שפועלים בשיתוף פעולה. תפקוד מערכת הנשימה תלוי ומושפע מתפקוד איבריה. 2.ג: התרשים זה הוא מודל וניתן ליישמו בכל מערכת (ביולוגית, טכנולוגית וחברתית).</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32</a:t>
            </a:fld>
            <a:endParaRPr lang="he-IL"/>
          </a:p>
        </p:txBody>
      </p:sp>
    </p:spTree>
    <p:extLst>
      <p:ext uri="{BB962C8B-B14F-4D97-AF65-F5344CB8AC3E}">
        <p14:creationId xmlns:p14="http://schemas.microsoft.com/office/powerpoint/2010/main" val="594365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זה עוסק בציוני הדרך הבאים: בריאות ומערכת הנשימה – היבטים טכנולוגיים. פגיעה בדרכי הנשימה: מחלות במערכת הנשימה: שפעת, דלקת ריאות, קצרת (אסתמה), השפעת אוויר מזוהם (עישון, כלי רכב) על מערכת הנשימה: קשיי נשימה, מחלות במערכת הנשימה, אמצעים לאבחון בעיות הקשורות בנשימה: מסכת, צילום רנטגן. אמצעים והתנהגויות למניעת מחלות במערכת הנשימה: הימנעות מעישון, הימנעות משהייה בסביבת מעשנים, חקיקה ואכיפה בנושא איכות האוויר ועישון.</a:t>
            </a:r>
          </a:p>
          <a:p>
            <a:endParaRPr lang="he-IL" dirty="0"/>
          </a:p>
          <a:p>
            <a:r>
              <a:rPr lang="he-IL" dirty="0"/>
              <a:t>מחלות של מערכת הנשימה שכיחות בקרב ילדים. יש להניח שהם חלו בעבר במחלות, כמו דלקת גרון, שפעת, דלקת הסמפונות ועוד. המשימה נועדה לערוך המשגה לתופעות הקשורות למחלות זיהומיות של מערכת הנשימה ובדרכי ההתנהגות והטיפול בהן.</a:t>
            </a:r>
          </a:p>
          <a:p>
            <a:endParaRPr lang="he-IL" dirty="0"/>
          </a:p>
          <a:p>
            <a:r>
              <a:rPr lang="he-IL" dirty="0"/>
              <a:t>יש צורך לחדד בפני התלמידים את ההבדלים הקיימים בין חיידק ונגיף ואת המשמעות שיש לכך בנוגע לטיפול – טיפול אנטיביוטי יעיל רק נגד חיידקים. כמו כן, חשוב להדגיש את נטילת האנטיביוטיקה על פי הנחיות הרופא/ה עד גמר הטיפול.</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33</a:t>
            </a:fld>
            <a:endParaRPr lang="he-IL"/>
          </a:p>
        </p:txBody>
      </p:sp>
    </p:spTree>
    <p:extLst>
      <p:ext uri="{BB962C8B-B14F-4D97-AF65-F5344CB8AC3E}">
        <p14:creationId xmlns:p14="http://schemas.microsoft.com/office/powerpoint/2010/main" val="4197274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לברר עם הלומדים מה ידוע להם על הפתרונות הטכנולוגיים שמוצגים בקטעי המידע.</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34</a:t>
            </a:fld>
            <a:endParaRPr lang="he-IL"/>
          </a:p>
        </p:txBody>
      </p:sp>
    </p:spTree>
    <p:extLst>
      <p:ext uri="{BB962C8B-B14F-4D97-AF65-F5344CB8AC3E}">
        <p14:creationId xmlns:p14="http://schemas.microsoft.com/office/powerpoint/2010/main" val="3229219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נפתחת בסיפור מקרה שמהווה בסיס לדיון בכיתה.</a:t>
            </a:r>
          </a:p>
          <a:p>
            <a:r>
              <a:rPr lang="he-IL" dirty="0"/>
              <a:t>השאלות בשיח מסייעות לניהול הדיון.</a:t>
            </a:r>
          </a:p>
          <a:p>
            <a:r>
              <a:rPr lang="he-IL" dirty="0"/>
              <a:t>תשובה: 2: ההחלטה על תחילת וסיום טיפול באנטיביוטיקה שמורה לרופא בלבד. במקרים שבהם יש זיהום חיידקי מוכח - טיפול במינון נמוך מדי או למשך זמן קצר מהנחוץ, עלול לגרום לחזרת המחלה.</a:t>
            </a:r>
          </a:p>
          <a:p>
            <a:r>
              <a:rPr lang="he-IL" dirty="0"/>
              <a:t>תוצאה אפשרית נוספת היא התפתחות של חיידק עמיד.</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35</a:t>
            </a:fld>
            <a:endParaRPr lang="he-IL"/>
          </a:p>
        </p:txBody>
      </p:sp>
    </p:spTree>
    <p:extLst>
      <p:ext uri="{BB962C8B-B14F-4D97-AF65-F5344CB8AC3E}">
        <p14:creationId xmlns:p14="http://schemas.microsoft.com/office/powerpoint/2010/main" val="3971834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מאוד שהתלמידים יתוודעו להדבקה המאפיינת מחלות נשימה, מכיוון שחלק מכללי ההתנהגות עוסק במניעת המחלה– אוורור חדרים, שיעול והתעטשות לתוך מטפחת חד פעמית, מנוחה בבית בזמן מחלה ועוד. מניעת הידבקות- בידוד החולה מהסביבה.</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36</a:t>
            </a:fld>
            <a:endParaRPr lang="he-IL"/>
          </a:p>
        </p:txBody>
      </p:sp>
    </p:spTree>
    <p:extLst>
      <p:ext uri="{BB962C8B-B14F-4D97-AF65-F5344CB8AC3E}">
        <p14:creationId xmlns:p14="http://schemas.microsoft.com/office/powerpoint/2010/main" val="1911813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זה עוסק בהשפעת אוויר מזוהם (עישון, כלי רכב) על מערכת הנשימה. אמצעים לאבחון בעיות הקשורות בנשימה: מסכת, צילום רנטגן, אמצעים והתנהגויות למניעת מחלות במערכת הנשימה, הימנעות מעישון, הימנעות משהייה בסביבת מעשנים, חקיקה ואכיפה בנושא איכות האוויר ועישון.</a:t>
            </a:r>
          </a:p>
          <a:p>
            <a:r>
              <a:rPr lang="he-IL" dirty="0"/>
              <a:t>הציגו את התמונות וקיימו דיון בעקבות הצגת התמונות.</a:t>
            </a:r>
          </a:p>
          <a:p>
            <a:r>
              <a:rPr lang="he-IL" dirty="0"/>
              <a:t>שאלות לדיון</a:t>
            </a:r>
          </a:p>
          <a:p>
            <a:r>
              <a:rPr lang="he-IL" dirty="0"/>
              <a:t>מה רואים בתמונות? מהם גורמי הזיהום? מהי ההשפעה שלהם על הבריאות והסביבה?</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37</a:t>
            </a:fld>
            <a:endParaRPr lang="he-IL"/>
          </a:p>
        </p:txBody>
      </p:sp>
    </p:spTree>
    <p:extLst>
      <p:ext uri="{BB962C8B-B14F-4D97-AF65-F5344CB8AC3E}">
        <p14:creationId xmlns:p14="http://schemas.microsoft.com/office/powerpoint/2010/main" val="3829097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קטעי המידע מעלים למודעות את הסכנה שבחשיפת מערכת הנשימה לאוויר מזוהם, בין שמדובר בעישון ובין שמדובר בשהייה באזורים שיש בהם זיהום אוויר כבד. תמונות רנטגן של אנשים שהיו חשופים במשך זמן רב לזיהום אוויר מציגות ריאות בצבע שחור שמקורו בשקיעת החומרים המזהמים על דפנותיהן.</a:t>
            </a:r>
          </a:p>
          <a:p>
            <a:endParaRPr lang="he-IL" b="1" dirty="0"/>
          </a:p>
          <a:p>
            <a:r>
              <a:rPr lang="he-IL" b="1" dirty="0"/>
              <a:t>תשובה לשאלה לקטע ראשון</a:t>
            </a:r>
          </a:p>
          <a:p>
            <a:r>
              <a:rPr lang="he-IL" b="0" dirty="0"/>
              <a:t>המזהמים עלולים לפגוע בשכבת הריר שמרפדת את האף וצינורות הנשימה ולשקוע על גבי נאדיות הריאה ולסתום אותן. סתימת נאדיות הריאה פוגעת בתהליך חילוף הגזים בריאות, וכתוצאה מכך פחות חמצן יעבור מהריאות לנימי הדם ולגוף ופחות פחמן דו- חמצני יעבור מן הדם לריאות ומחוץ לגוף.</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38</a:t>
            </a:fld>
            <a:endParaRPr lang="he-IL"/>
          </a:p>
        </p:txBody>
      </p:sp>
    </p:spTree>
    <p:extLst>
      <p:ext uri="{BB962C8B-B14F-4D97-AF65-F5344CB8AC3E}">
        <p14:creationId xmlns:p14="http://schemas.microsoft.com/office/powerpoint/2010/main" val="2546349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פתרונות טכנולוגיים הפותרים בעיה ונותנים מענה לצרכים שונים.</a:t>
            </a:r>
          </a:p>
          <a:p>
            <a:r>
              <a:rPr lang="he-IL" dirty="0"/>
              <a:t>תשובות: 1: מסכת ריסוס: להזרים אוויר נקי למערכת הנשימה ולמנוע חדירה של חומרי ריסוס. מסכה של לוחמי אש: למנוע שאיפה של חומרים מסוכנים ולאפשר זרימה של אוויר נקי אל פתחי הנשימה. מסכה רפואית: למנוע הדבקה והידבקות מנגיפים ומחיידקים. 2: כולן מונעות כניסה של גורמי מחלה או חלקיקי זיהום לפתחי הנשימה.</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39</a:t>
            </a:fld>
            <a:endParaRPr lang="he-IL"/>
          </a:p>
        </p:txBody>
      </p:sp>
    </p:spTree>
    <p:extLst>
      <p:ext uri="{BB962C8B-B14F-4D97-AF65-F5344CB8AC3E}">
        <p14:creationId xmlns:p14="http://schemas.microsoft.com/office/powerpoint/2010/main" val="2973601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קטעי המידע עמודים 135-134  ומקיימים דיון בכיתה בעזרת שאלות השיח בכיתה. </a:t>
            </a:r>
          </a:p>
          <a:p>
            <a:r>
              <a:rPr lang="he-IL" dirty="0"/>
              <a:t>תשובות: 2: רופא יכול "להגיע" אל איברי המערכת (מבלי לבצע ניתוח פולשני), לצלם ולהעביר מידע רלוונטי למטפל. 3: מידע על האיבר ותפקודו מגיע אל הרופא מבלי לבצע פעולה פולשנית בגוף החולה. 4: מעקב רציף של העובר ותפקוד מערכות גופו.</a:t>
            </a:r>
          </a:p>
          <a:p>
            <a:r>
              <a:rPr lang="he-IL" dirty="0"/>
              <a:t>מסכמים</a:t>
            </a:r>
          </a:p>
          <a:p>
            <a:endParaRPr lang="he-IL" dirty="0"/>
          </a:p>
          <a:p>
            <a:r>
              <a:rPr lang="he-IL" dirty="0"/>
              <a:t>מצלמת הגלולה, ההולוגרמה והאולטרסאונד הם פתרונות טכנולוגיים לפתרון בעיה: כיצד אפשר לאבחן בעיות רפואיות במערכות ובאיברים בתוך הגוף?. הרעיון שהביא לפיתוח הגלולה היה להיכנס לתוך המערכות שנמצאות בתוך הגוף (כמו בסיפור של אסימוב) . האחרים פתרו את הבעיה בכך ש"הביאו" את המערכות מחוץ לגוף ושם נעשה הניטור. אלה הם דוגמאות פתרונות שונים לאותה הבעיה.</a:t>
            </a:r>
          </a:p>
          <a:p>
            <a:endParaRPr lang="he-IL" dirty="0"/>
          </a:p>
          <a:p>
            <a:r>
              <a:rPr lang="he-IL" dirty="0"/>
              <a:t>שאלות נוספות לדיון</a:t>
            </a:r>
          </a:p>
          <a:p>
            <a:pPr marL="171450" indent="-171450">
              <a:buFont typeface="Arial" panose="020B0604020202020204" pitchFamily="34" charset="0"/>
              <a:buChar char="•"/>
            </a:pPr>
            <a:r>
              <a:rPr lang="he-IL" i="0" dirty="0">
                <a:effectLst/>
              </a:rPr>
              <a:t>למה חשוב לפתח טכנולוגיות רפואיות מתקדמות?</a:t>
            </a:r>
          </a:p>
          <a:p>
            <a:pPr marL="171450" indent="-171450">
              <a:buFont typeface="Arial" panose="020B0604020202020204" pitchFamily="34" charset="0"/>
              <a:buChar char="•"/>
            </a:pPr>
            <a:r>
              <a:rPr lang="he-IL" i="0" dirty="0">
                <a:effectLst/>
              </a:rPr>
              <a:t>כיצד מדע בדיוני יכול לעורר השראה למהנדסים ומהנדסות?</a:t>
            </a:r>
          </a:p>
          <a:p>
            <a:pPr marL="171450" indent="-171450">
              <a:buFont typeface="Arial" panose="020B0604020202020204" pitchFamily="34" charset="0"/>
              <a:buChar char="•"/>
            </a:pPr>
            <a:r>
              <a:rPr lang="he-IL" i="0" dirty="0">
                <a:effectLst/>
              </a:rPr>
              <a:t>מה מיוחד בכך שהפתרונות האלה פותחו בישראל?</a:t>
            </a:r>
          </a:p>
          <a:p>
            <a:r>
              <a:rPr lang="he-IL" b="1" dirty="0">
                <a:effectLst/>
              </a:rPr>
              <a:t>משימת יישום קצרה</a:t>
            </a:r>
          </a:p>
          <a:p>
            <a:r>
              <a:rPr lang="he-IL" dirty="0">
                <a:effectLst/>
              </a:rPr>
              <a:t>בקשו מהתלמידים להמציא מכשיר רפואי זעיר חדש שיכול “לטייל” בגוף ולעזור לאנשים.</a:t>
            </a:r>
          </a:p>
          <a:p>
            <a:r>
              <a:rPr lang="he-IL" dirty="0">
                <a:effectLst/>
              </a:rPr>
              <a:t>אפשר לתת להם לבחור באמצעי ייצוג: ציור, תיאור מילולי, או רעיון הנדסי פשוט.</a:t>
            </a:r>
          </a:p>
          <a:p>
            <a:endParaRPr lang="he-IL" dirty="0"/>
          </a:p>
          <a:p>
            <a:r>
              <a:rPr lang="he-IL" i="0" dirty="0"/>
              <a:t>אפשר להראות סרטון קצר על קפסולת מצלמה</a:t>
            </a:r>
          </a:p>
          <a:p>
            <a:r>
              <a:rPr lang="en-US" i="0" dirty="0"/>
              <a:t> https://www.youtube.com/watch?v=MiXTjcIULtk&amp;t=4s</a:t>
            </a:r>
            <a:endParaRPr lang="he-IL" i="0" dirty="0"/>
          </a:p>
          <a:p>
            <a:r>
              <a:rPr lang="he-IL" i="0" dirty="0"/>
              <a:t> ולתת מטלת צפייה</a:t>
            </a:r>
          </a:p>
          <a:p>
            <a:r>
              <a:rPr lang="he-IL" i="0" dirty="0"/>
              <a:t> </a:t>
            </a:r>
            <a:r>
              <a:rPr lang="he-IL" i="0" dirty="0">
                <a:effectLst/>
              </a:rPr>
              <a:t>מה בסרטון מזכיר את הספר? ומה שונה ממנו?</a:t>
            </a:r>
            <a:endParaRPr lang="he-IL" i="0" dirty="0"/>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4</a:t>
            </a:fld>
            <a:endParaRPr lang="he-IL"/>
          </a:p>
        </p:txBody>
      </p:sp>
    </p:spTree>
    <p:extLst>
      <p:ext uri="{BB962C8B-B14F-4D97-AF65-F5344CB8AC3E}">
        <p14:creationId xmlns:p14="http://schemas.microsoft.com/office/powerpoint/2010/main" val="4032877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הסיפור שמאחורי המסכה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he-IL" dirty="0"/>
              <a:t>המשימה מציגה ארבע פעילויות לבחירה על ארבע מסכות נשימתיות שונות (מסכה לצלילה במים, מסכה רפואית, מסכה של לוחמי אש, מסכה להדברת מזיקים). בפעילויות מודגש הצורך החיוני חמצן וחשיבותו לנשימה. מושם דגש על מהות הטכנולוגיה (מתן מענה לצרכים אנושיים) וכן על התאמה בין תכונות המוצר לתפקידיו.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40</a:t>
            </a:fld>
            <a:endParaRPr lang="he-IL"/>
          </a:p>
        </p:txBody>
      </p:sp>
    </p:spTree>
    <p:extLst>
      <p:ext uri="{BB962C8B-B14F-4D97-AF65-F5344CB8AC3E}">
        <p14:creationId xmlns:p14="http://schemas.microsoft.com/office/powerpoint/2010/main" val="3216162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a:p>
            <a:r>
              <a:rPr lang="he-IL" dirty="0"/>
              <a:t>תשובות: 1.א: נאדיות ריאה. ב: קנה נשימה. ג: חמצן. ד: שאיפה. ה: שרירים בין הצלעות והסרעפת. ו: פחמן דו- חמצני. ז: צלעות בית החזה ח: אף, קנה, סמפונות</a:t>
            </a:r>
          </a:p>
          <a:p>
            <a:endParaRPr lang="he-IL" dirty="0"/>
          </a:p>
          <a:p>
            <a:r>
              <a:rPr lang="he-IL" dirty="0"/>
              <a:t>תשובות: 2. א: בעת שאיפה: מתכווצים, עולות, מתכווצת, "יורדת" (מתיישרת), גדל, נכנס. 2. ב: בעת נשיפה: מתרפים, יורדות, מתרפה "עולה" (מתקמרת), קטן, יוצא</a:t>
            </a:r>
          </a:p>
          <a:p>
            <a:endParaRPr lang="he-IL" dirty="0"/>
          </a:p>
          <a:p>
            <a:r>
              <a:rPr lang="he-IL" dirty="0"/>
              <a:t>תשובות: 3. א: לחבר בין השכונה למרכז העיר ולהקל על העומס בכבישים אחרים. 3. ב: סלילת הכביש תגדיל את נפח התנועה – מספר כלי הרכב שייסעו בכביש ואת זיהום האוויר באזור. המשימה מציבה דילמה.</a:t>
            </a:r>
          </a:p>
          <a:p>
            <a:r>
              <a:rPr lang="he-IL" dirty="0"/>
              <a:t>מצד אחד רצון להקל על הגישה לשכונה ולהפחית את עומס התנועה מכבישים אחרים, מהצד השני הוספת כביש תגרום להגדלת מספר כלי הרכב הנוסעים בכביש</a:t>
            </a:r>
          </a:p>
          <a:p>
            <a:endParaRPr lang="he-IL" dirty="0"/>
          </a:p>
          <a:p>
            <a:r>
              <a:rPr lang="he-IL" dirty="0"/>
              <a:t>תשובות: 4. א: עישון סיגריות מגדיל מאוד את הסיכון לחלות בדלקת הסמפונות, במחלות לב ובמחלת הסרטן. עישון פוגע גם בבריאותם של אנשים שאינם מעשנים, אך נמצאים בקִִרְְבַַת מעשנים. 4. ב: חוק שיגביל עישון בבית</a:t>
            </a:r>
          </a:p>
          <a:p>
            <a:r>
              <a:rPr lang="he-IL" dirty="0"/>
              <a:t>הספר, באולמות קולנוע ותרבות, במרכולים, במוזיאונים, בכלי תחבורה ציבוריים, 4. ג: אנשים שנמצאים בפעילות גופנית מאומצת זקוקים לאספקת חמצן מהירה יותר, אבל אם דפנות הריאות שלהם חסומות בגלל הצטברות של</a:t>
            </a:r>
          </a:p>
          <a:p>
            <a:r>
              <a:rPr lang="he-IL" dirty="0"/>
              <a:t>חומרי זיהום, חמצן לא יעבור לזרם הדם במהירות ובכמות הנדרשת.</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41</a:t>
            </a:fld>
            <a:endParaRPr lang="he-IL"/>
          </a:p>
        </p:txBody>
      </p:sp>
    </p:spTree>
    <p:extLst>
      <p:ext uri="{BB962C8B-B14F-4D97-AF65-F5344CB8AC3E}">
        <p14:creationId xmlns:p14="http://schemas.microsoft.com/office/powerpoint/2010/main" val="1732016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המשימה בודקת את ציוני הדרך הבאים:</a:t>
            </a:r>
          </a:p>
          <a:p>
            <a:r>
              <a:rPr lang="he-IL" dirty="0"/>
              <a:t>נשימה</a:t>
            </a:r>
          </a:p>
          <a:p>
            <a:r>
              <a:rPr lang="he-IL" dirty="0"/>
              <a:t>- חשיבות החמצן לקיומם של יצורים</a:t>
            </a:r>
          </a:p>
          <a:p>
            <a:r>
              <a:rPr lang="he-IL" dirty="0"/>
              <a:t>- חשיבותה של מערכת הנשימה ותפקודה</a:t>
            </a:r>
          </a:p>
          <a:p>
            <a:r>
              <a:rPr lang="he-IL" dirty="0"/>
              <a:t>- מבנה מערכת הנשימה, מיקום ותפקוד - אף, פה, קנה, סמפונות, ריאות, נאדיות ריאה</a:t>
            </a:r>
          </a:p>
          <a:p>
            <a:r>
              <a:rPr lang="he-IL" dirty="0"/>
              <a:t> </a:t>
            </a:r>
          </a:p>
          <a:p>
            <a:r>
              <a:rPr lang="he-IL" dirty="0"/>
              <a:t>פעולת הנשימה: שאיפה ונשיפה</a:t>
            </a:r>
          </a:p>
          <a:p>
            <a:r>
              <a:rPr lang="he-IL" dirty="0"/>
              <a:t>- קצב נשימה - במנוחה, בזמן מאמץ</a:t>
            </a:r>
          </a:p>
          <a:p>
            <a:r>
              <a:rPr lang="he-IL" dirty="0"/>
              <a:t>- בריאות ומערכת הנשימה – היבטים טכנולוגיים</a:t>
            </a:r>
          </a:p>
          <a:p>
            <a:r>
              <a:rPr lang="he-IL" dirty="0"/>
              <a:t>- אמצעים והתנהגויות למניעת מחלות במערכת הנשימה</a:t>
            </a:r>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42</a:t>
            </a:fld>
            <a:endParaRPr lang="he-IL"/>
          </a:p>
        </p:txBody>
      </p:sp>
    </p:spTree>
    <p:extLst>
      <p:ext uri="{BB962C8B-B14F-4D97-AF65-F5344CB8AC3E}">
        <p14:creationId xmlns:p14="http://schemas.microsoft.com/office/powerpoint/2010/main" val="3686059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2EA45-9D8A-8AE6-23C1-FDDEBE43AF5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3C9A75C-AAB5-D409-B81D-15788ADBFDC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130FF67-0E68-A89D-1CD4-C349D4878A08}"/>
              </a:ext>
            </a:extLst>
          </p:cNvPr>
          <p:cNvSpPr>
            <a:spLocks noGrp="1"/>
          </p:cNvSpPr>
          <p:nvPr>
            <p:ph type="body" idx="1"/>
          </p:nvPr>
        </p:nvSpPr>
        <p:spPr/>
        <p:txBody>
          <a:bodyPr/>
          <a:lstStyle/>
          <a:p>
            <a:r>
              <a:rPr lang="he-IL" dirty="0"/>
              <a:t>משימת הערכה משלבת בינה מלאכותית שנותנת משוב לתלמידים על ביצועיהם.</a:t>
            </a:r>
          </a:p>
          <a:p>
            <a:endParaRPr lang="he-IL" dirty="0"/>
          </a:p>
          <a:p>
            <a:endParaRPr lang="he-IL" dirty="0"/>
          </a:p>
        </p:txBody>
      </p:sp>
      <p:sp>
        <p:nvSpPr>
          <p:cNvPr id="4" name="מציין מיקום של מספר שקופית 3">
            <a:extLst>
              <a:ext uri="{FF2B5EF4-FFF2-40B4-BE49-F238E27FC236}">
                <a16:creationId xmlns:a16="http://schemas.microsoft.com/office/drawing/2014/main" id="{C870C6B2-FD74-4C1C-7216-BE7534FEA4D7}"/>
              </a:ext>
            </a:extLst>
          </p:cNvPr>
          <p:cNvSpPr>
            <a:spLocks noGrp="1"/>
          </p:cNvSpPr>
          <p:nvPr>
            <p:ph type="sldNum" sz="quarter" idx="5"/>
          </p:nvPr>
        </p:nvSpPr>
        <p:spPr/>
        <p:txBody>
          <a:bodyPr/>
          <a:lstStyle/>
          <a:p>
            <a:fld id="{DBA53F7A-8534-46F7-A9ED-3BAA85242DCF}" type="slidenum">
              <a:rPr lang="he-IL" smtClean="0"/>
              <a:t>43</a:t>
            </a:fld>
            <a:endParaRPr lang="he-IL"/>
          </a:p>
        </p:txBody>
      </p:sp>
    </p:spTree>
    <p:extLst>
      <p:ext uri="{BB962C8B-B14F-4D97-AF65-F5344CB8AC3E}">
        <p14:creationId xmlns:p14="http://schemas.microsoft.com/office/powerpoint/2010/main" val="1943970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0C1D8-3718-985D-558C-9DC4B6DA70F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BF86237-EE76-C992-FE36-989812923AC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2C8F054-7D89-3C65-D0AC-36BE7CD9A27D}"/>
              </a:ext>
            </a:extLst>
          </p:cNvPr>
          <p:cNvSpPr>
            <a:spLocks noGrp="1"/>
          </p:cNvSpPr>
          <p:nvPr>
            <p:ph type="body" idx="1"/>
          </p:nvPr>
        </p:nvSpPr>
        <p:spPr/>
        <p:txBody>
          <a:bodyPr/>
          <a:lstStyle/>
          <a:p>
            <a:r>
              <a:rPr lang="he-IL" dirty="0"/>
              <a:t>משלימים מילים חסרות במשפטים.</a:t>
            </a:r>
          </a:p>
          <a:p>
            <a:r>
              <a:rPr lang="he-IL" dirty="0"/>
              <a:t> </a:t>
            </a:r>
          </a:p>
          <a:p>
            <a:endParaRPr lang="he-IL" dirty="0"/>
          </a:p>
          <a:p>
            <a:endParaRPr lang="he-IL" dirty="0"/>
          </a:p>
          <a:p>
            <a:r>
              <a:rPr lang="he-IL" dirty="0"/>
              <a:t>פתרון: חיים, אנרגִִיָָּה, שאיפה, נשיפה, צינורות הנשימה, צלעות, מבנה, חמצן, נושפים, תפקוד, קצב</a:t>
            </a:r>
          </a:p>
          <a:p>
            <a:endParaRPr lang="he-IL" dirty="0"/>
          </a:p>
          <a:p>
            <a:endParaRPr lang="he-IL" dirty="0"/>
          </a:p>
          <a:p>
            <a:endParaRPr lang="he-IL" dirty="0"/>
          </a:p>
        </p:txBody>
      </p:sp>
      <p:sp>
        <p:nvSpPr>
          <p:cNvPr id="4" name="מציין מיקום של מספר שקופית 3">
            <a:extLst>
              <a:ext uri="{FF2B5EF4-FFF2-40B4-BE49-F238E27FC236}">
                <a16:creationId xmlns:a16="http://schemas.microsoft.com/office/drawing/2014/main" id="{FE72F962-A86B-6747-AD42-4C7C49A3B828}"/>
              </a:ext>
            </a:extLst>
          </p:cNvPr>
          <p:cNvSpPr>
            <a:spLocks noGrp="1"/>
          </p:cNvSpPr>
          <p:nvPr>
            <p:ph type="sldNum" sz="quarter" idx="5"/>
          </p:nvPr>
        </p:nvSpPr>
        <p:spPr/>
        <p:txBody>
          <a:bodyPr/>
          <a:lstStyle/>
          <a:p>
            <a:fld id="{DBA53F7A-8534-46F7-A9ED-3BAA85242DCF}" type="slidenum">
              <a:rPr lang="he-IL" smtClean="0"/>
              <a:t>44</a:t>
            </a:fld>
            <a:endParaRPr lang="he-IL"/>
          </a:p>
        </p:txBody>
      </p:sp>
    </p:spTree>
    <p:extLst>
      <p:ext uri="{BB962C8B-B14F-4D97-AF65-F5344CB8AC3E}">
        <p14:creationId xmlns:p14="http://schemas.microsoft.com/office/powerpoint/2010/main" val="3321097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FF958-0AE5-04F0-E7BD-F0B54B825B1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56466AF-3996-DEA4-C6C4-937E266FE59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61E5AD9-A3C2-3C39-F65D-7CDE95B9E974}"/>
              </a:ext>
            </a:extLst>
          </p:cNvPr>
          <p:cNvSpPr>
            <a:spLocks noGrp="1"/>
          </p:cNvSpPr>
          <p:nvPr>
            <p:ph type="body" idx="1"/>
          </p:nvPr>
        </p:nvSpPr>
        <p:spPr/>
        <p:txBody>
          <a:bodyPr/>
          <a:lstStyle/>
          <a:p>
            <a:r>
              <a:rPr lang="he-IL" dirty="0"/>
              <a:t>משלימים מילים חסרות במשפטים.</a:t>
            </a:r>
          </a:p>
          <a:p>
            <a:r>
              <a:rPr lang="he-IL" dirty="0"/>
              <a:t>מחברים שאלות למשפטי הסיכום ולהפך שואלים שאלות ומחפשים את התשובות לשאלות.</a:t>
            </a:r>
          </a:p>
          <a:p>
            <a:endParaRPr lang="he-IL" dirty="0"/>
          </a:p>
          <a:p>
            <a:endParaRPr lang="he-IL" dirty="0"/>
          </a:p>
          <a:p>
            <a:r>
              <a:rPr lang="he-IL" dirty="0"/>
              <a:t>פתרון: חיים, אנרגִִיָָּה, שאיפה, נשיפה, צינורות הנשימה, צלעות, מבנה, חמצן, נושפים, תפקוד, קצב</a:t>
            </a:r>
          </a:p>
          <a:p>
            <a:endParaRPr lang="he-IL" dirty="0"/>
          </a:p>
          <a:p>
            <a:endParaRPr lang="he-IL" dirty="0"/>
          </a:p>
          <a:p>
            <a:endParaRPr lang="he-IL" dirty="0"/>
          </a:p>
        </p:txBody>
      </p:sp>
      <p:sp>
        <p:nvSpPr>
          <p:cNvPr id="4" name="מציין מיקום של מספר שקופית 3">
            <a:extLst>
              <a:ext uri="{FF2B5EF4-FFF2-40B4-BE49-F238E27FC236}">
                <a16:creationId xmlns:a16="http://schemas.microsoft.com/office/drawing/2014/main" id="{72348C3C-E50C-C51C-E78C-D0865522556A}"/>
              </a:ext>
            </a:extLst>
          </p:cNvPr>
          <p:cNvSpPr>
            <a:spLocks noGrp="1"/>
          </p:cNvSpPr>
          <p:nvPr>
            <p:ph type="sldNum" sz="quarter" idx="5"/>
          </p:nvPr>
        </p:nvSpPr>
        <p:spPr/>
        <p:txBody>
          <a:bodyPr/>
          <a:lstStyle/>
          <a:p>
            <a:fld id="{DBA53F7A-8534-46F7-A9ED-3BAA85242DCF}" type="slidenum">
              <a:rPr lang="he-IL" smtClean="0"/>
              <a:t>45</a:t>
            </a:fld>
            <a:endParaRPr lang="he-IL"/>
          </a:p>
        </p:txBody>
      </p:sp>
    </p:spTree>
    <p:extLst>
      <p:ext uri="{BB962C8B-B14F-4D97-AF65-F5344CB8AC3E}">
        <p14:creationId xmlns:p14="http://schemas.microsoft.com/office/powerpoint/2010/main" val="2262253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משלימים מילים חסרות במשפטים.</a:t>
            </a:r>
          </a:p>
          <a:p>
            <a:endParaRPr lang="he-IL" dirty="0"/>
          </a:p>
          <a:p>
            <a:r>
              <a:rPr lang="he-IL" dirty="0"/>
              <a:t>פתרון: חיידקים, בריאותה, הנדסיים - טכנולוגיים, התנהגויות</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46</a:t>
            </a:fld>
            <a:endParaRPr lang="he-IL"/>
          </a:p>
        </p:txBody>
      </p:sp>
    </p:spTree>
    <p:extLst>
      <p:ext uri="{BB962C8B-B14F-4D97-AF65-F5344CB8AC3E}">
        <p14:creationId xmlns:p14="http://schemas.microsoft.com/office/powerpoint/2010/main" val="2738579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הפקנו מידע מקטעי מידע, דגמים ואיורים?</a:t>
            </a:r>
          </a:p>
          <a:p>
            <a:r>
              <a:rPr lang="he-IL" dirty="0"/>
              <a:t>תשובה: חוקרים את אברי מערכת הנשימה. </a:t>
            </a:r>
            <a:r>
              <a:rPr lang="he-IL" sz="1200" b="0" i="0" u="none" strike="noStrike" baseline="0" dirty="0">
                <a:latin typeface="FbSpoiler-Regular"/>
              </a:rPr>
              <a:t>עמודים 140-139.</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47</a:t>
            </a:fld>
            <a:endParaRPr lang="he-IL"/>
          </a:p>
        </p:txBody>
      </p:sp>
    </p:spTree>
    <p:extLst>
      <p:ext uri="{BB962C8B-B14F-4D97-AF65-F5344CB8AC3E}">
        <p14:creationId xmlns:p14="http://schemas.microsoft.com/office/powerpoint/2010/main" val="394783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עוסק בנשימה כמאפיין חיים, בפעולות הנשימה (שאיפה ונשיפה), במערכת הנשימה (מבנה והתאמה של איבריה לתפקוד) ובתפקודה, במנגנון הנשימה, בקצב הנשימה, בבריאות מערכת הנשימה (מחלות דרכי הנשימה והשפעת איכות האוויר על תפקוד מערכת הנשימה) וכן בפתרונות טכנולוגיים והתנהגותיים לקידום בריאות מערכת הנשימה. בפרק שני חלקים: חלק א עוסק במערכת הנשימה ובתפקודה, חלק ב עוסק בבריאות מערכת הנשימה.</a:t>
            </a:r>
          </a:p>
          <a:p>
            <a:endParaRPr lang="he-IL" dirty="0"/>
          </a:p>
          <a:p>
            <a:r>
              <a:rPr lang="he-IL" dirty="0"/>
              <a:t>חלק א עוסק בציוני הדרך הבאים (מתוך תוכנית הלימודים): חשיבות החמצן לקיום יצורים, חשיבותה של מערכת הנשימה ותפקודה (קליטת חמצן והעברתו לדם, פליטת פחמן דו-חמצני – חילוף גזים). מבנה מערכת הנשימה, מיקום ותפקוד (אף, פה, קנה, סמפונות, ריאות, נאדיות ריאה), פעולת הנשימה: שאיפה ונשיפה (ההבדל בין אוויר </a:t>
            </a:r>
            <a:r>
              <a:rPr lang="he-IL" dirty="0" err="1"/>
              <a:t>שאוף</a:t>
            </a:r>
            <a:r>
              <a:rPr lang="he-IL" dirty="0"/>
              <a:t> לנשוף), (מנגנון השאיפה והנשיפה) (הרחבה), קצב נשימה (במנוחה, בזמן מאמץ).</a:t>
            </a:r>
          </a:p>
          <a:p>
            <a:endParaRPr lang="he-IL" dirty="0"/>
          </a:p>
          <a:p>
            <a:r>
              <a:rPr lang="he-IL" dirty="0"/>
              <a:t>האירוע הפותח את הפרק נועד לרמוז לתלמידים על הצורך בנשימה ללא הפסקה. זאת מתוך התנסות הלקוחה </a:t>
            </a:r>
            <a:r>
              <a:rPr lang="he-IL" dirty="0" err="1"/>
              <a:t>מחיי</a:t>
            </a:r>
            <a:r>
              <a:rPr lang="he-IL" dirty="0"/>
              <a:t> היומיום המוכרת להם – צלילה בברֵֵיכה או בים. יש לשער שהתלמידים מודעים לעובדה שאי אפשר להפסיק את הנשימה למשך זמן רב באופן רצוני ושאנו נושמים ללא הפסקה בזמן ערות ובזמן שינה.</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5</a:t>
            </a:fld>
            <a:endParaRPr lang="he-IL"/>
          </a:p>
        </p:txBody>
      </p:sp>
    </p:spTree>
    <p:extLst>
      <p:ext uri="{BB962C8B-B14F-4D97-AF65-F5344CB8AC3E}">
        <p14:creationId xmlns:p14="http://schemas.microsoft.com/office/powerpoint/2010/main" val="338136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הנשימה היא מאפיין חיים. הפרק מרחיב את המשמעות של מאפיין זה ביחס לחשיבות הנשימה לקיום הגוף (אספקת אנרגיה), למערכת בגוף הקשורה במאפיין זה ולתפקודה (מערכת הנשימה). </a:t>
            </a:r>
          </a:p>
          <a:p>
            <a:r>
              <a:rPr lang="he-IL" dirty="0"/>
              <a:t>לאחר קריאת אירוע הפתיחה מוצע לקיים דיון בכיתה בעזרת הסעיפים שבתבנית שיח בכיתה. מטרת השיח היא לוודא שהתלמידים מבינים את חשיבות הנשימה כמאפיין חיים חיוני/חשוב לקיום הגוף.</a:t>
            </a:r>
          </a:p>
          <a:p>
            <a:r>
              <a:rPr lang="he-IL" dirty="0"/>
              <a:t>כמו כן, חשוב לוודא שהתלמידים מבינים את משמעות המושג "מאפייני חיים". יש לערוך בירור לגבי משמעות המושג. מוצע לשאול שאלות כגון: כיצד אפשר להבחין בין מרכיבים חיים (יצורים חיים) לבין מרכיבים שאינם חיים? אילו מאפייני חיים אתם מכירים? (הזנה, נשימה, גדילה והתפתחות,</a:t>
            </a:r>
          </a:p>
          <a:p>
            <a:r>
              <a:rPr lang="he-IL" dirty="0"/>
              <a:t>תקשורת, תנועה ועוד).</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6</a:t>
            </a:fld>
            <a:endParaRPr lang="he-IL"/>
          </a:p>
        </p:txBody>
      </p:sp>
    </p:spTree>
    <p:extLst>
      <p:ext uri="{BB962C8B-B14F-4D97-AF65-F5344CB8AC3E}">
        <p14:creationId xmlns:p14="http://schemas.microsoft.com/office/powerpoint/2010/main" val="143949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הדיון בשיח המתקיים בכיתה והשאלות בסוף הדיון נועדו להגביר את מודעות התלמידים לסימנים החיצוניים שמעידים כי אנו נושמים – רטט הנחיריים, תנועת בית החזה, קולות בית החזה ורטט הגרון כשהאוויר עובר בו.</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7</a:t>
            </a:fld>
            <a:endParaRPr lang="he-IL"/>
          </a:p>
        </p:txBody>
      </p:sp>
    </p:spTree>
    <p:extLst>
      <p:ext uri="{BB962C8B-B14F-4D97-AF65-F5344CB8AC3E}">
        <p14:creationId xmlns:p14="http://schemas.microsoft.com/office/powerpoint/2010/main" val="150663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המשימה נועדה להביא עדויות חיצוניות לקיום תהליך הנשימה המתבצע בתוך הגוף.</a:t>
            </a:r>
          </a:p>
          <a:p>
            <a:endParaRPr lang="he-IL" dirty="0"/>
          </a:p>
          <a:p>
            <a:r>
              <a:rPr lang="he-IL" dirty="0"/>
              <a:t>תשובות: 2. קירור מזון על ידי נשיפות, התנשפות במאמץ גופני, 3. שאיפה. 4. הקולות מגיעים</a:t>
            </a:r>
          </a:p>
          <a:p>
            <a:r>
              <a:rPr lang="he-IL" dirty="0"/>
              <a:t>מהריאות, 5. מערכת הנשימה</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8</a:t>
            </a:fld>
            <a:endParaRPr lang="he-IL"/>
          </a:p>
        </p:txBody>
      </p:sp>
    </p:spTree>
    <p:extLst>
      <p:ext uri="{BB962C8B-B14F-4D97-AF65-F5344CB8AC3E}">
        <p14:creationId xmlns:p14="http://schemas.microsoft.com/office/powerpoint/2010/main" val="275467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זה עוסק בהכרת מבנה מערכת הנשימה בהתייחס להיבטים הבאים: איברי המערכת, ארגון האיברים, המבנה של כל איבר ותפקודו, ההתאמה של כל איבר לתפקודו.</a:t>
            </a:r>
          </a:p>
          <a:p>
            <a:endParaRPr lang="he-IL" dirty="0"/>
          </a:p>
          <a:p>
            <a:r>
              <a:rPr lang="he-IL" dirty="0"/>
              <a:t>במשימה זו התלמידים מכירים את מערכת הנשימה ברמת המַַקְְרו. במשימה שאחריה הם יחקרו ברמת מיקרו את איברי מערכת הנשימה ואת תפקודם. בשלב זה, לא מתייחסים לסרעפת, לעצמות בית החזה ולשרירים שבין הצלעות. בנוסף, התלמידים מתרגלים מיומנות שאילת שאלות ומיונן לשאלות מדעיות שאפשר לבררן באמצעות חקר מדעי לבין לשאלות שאינן מדעיות (פילוסופיות, דעות אישיות, מוסריות).</a:t>
            </a:r>
          </a:p>
        </p:txBody>
      </p:sp>
      <p:sp>
        <p:nvSpPr>
          <p:cNvPr id="4" name="מציין מיקום של מספר שקופית 3"/>
          <p:cNvSpPr>
            <a:spLocks noGrp="1"/>
          </p:cNvSpPr>
          <p:nvPr>
            <p:ph type="sldNum" sz="quarter" idx="5"/>
          </p:nvPr>
        </p:nvSpPr>
        <p:spPr/>
        <p:txBody>
          <a:bodyPr/>
          <a:lstStyle/>
          <a:p>
            <a:fld id="{DBA53F7A-8534-46F7-A9ED-3BAA85242DCF}" type="slidenum">
              <a:rPr lang="he-IL" smtClean="0"/>
              <a:t>9</a:t>
            </a:fld>
            <a:endParaRPr lang="he-IL"/>
          </a:p>
        </p:txBody>
      </p:sp>
    </p:spTree>
    <p:extLst>
      <p:ext uri="{BB962C8B-B14F-4D97-AF65-F5344CB8AC3E}">
        <p14:creationId xmlns:p14="http://schemas.microsoft.com/office/powerpoint/2010/main" val="34751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88BEC8-6E0A-AD33-36F1-329A8C566367}"/>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FDA12BFA-1B43-FCDD-FF25-73AECAFA31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63F4911-50B4-628E-925B-1D0FA702F444}"/>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5" name="מציין מיקום של כותרת תחתונה 4">
            <a:extLst>
              <a:ext uri="{FF2B5EF4-FFF2-40B4-BE49-F238E27FC236}">
                <a16:creationId xmlns:a16="http://schemas.microsoft.com/office/drawing/2014/main" id="{7D7C865F-917A-8A04-959E-0E188C85B37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BCE1D3D-1D21-7DFC-687E-6EE247BC73CB}"/>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236345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717DA7-4DF3-6AEC-650B-19CC85F32E5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4CCC005-7A5F-E5AE-AF01-DC05D71D941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A7A0B7A-A1A1-59D6-11AB-D281B9119F39}"/>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5" name="מציין מיקום של כותרת תחתונה 4">
            <a:extLst>
              <a:ext uri="{FF2B5EF4-FFF2-40B4-BE49-F238E27FC236}">
                <a16:creationId xmlns:a16="http://schemas.microsoft.com/office/drawing/2014/main" id="{4BD0930A-EFBA-4296-6DC6-1E88BCE9721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8617DF7-01F5-FB2D-A875-59498BEC5C32}"/>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363578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58A7794C-D343-D373-420D-828B2BAB0C2C}"/>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1269909-CB73-E693-7825-2FE448BCC360}"/>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C6FDD1E-5DA9-5856-6E41-19EBA75A3813}"/>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5" name="מציין מיקום של כותרת תחתונה 4">
            <a:extLst>
              <a:ext uri="{FF2B5EF4-FFF2-40B4-BE49-F238E27FC236}">
                <a16:creationId xmlns:a16="http://schemas.microsoft.com/office/drawing/2014/main" id="{8B67A5F9-7AA2-8EED-33F1-B7728B3007C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80757C7-504F-2FEE-DFD5-509C9194BC92}"/>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97507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2E64B8-A48F-5CCF-1340-1737DE63FC5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8DED2E94-1DD7-D9C8-7C01-838016CD295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181CBED-5908-AB9B-F205-24860BF13411}"/>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5" name="מציין מיקום של כותרת תחתונה 4">
            <a:extLst>
              <a:ext uri="{FF2B5EF4-FFF2-40B4-BE49-F238E27FC236}">
                <a16:creationId xmlns:a16="http://schemas.microsoft.com/office/drawing/2014/main" id="{733523DC-A545-854A-974D-BE303079AC7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A82745E-D6D7-619D-BB12-A4E1FEC7E02B}"/>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1942465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807F0A-7182-178C-CC40-73186BD682E0}"/>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E27FD3A-7EC9-AE2B-9E81-E2CD4602B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1D1FD446-96C4-CB0C-E60C-79BAD80D6175}"/>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5" name="מציין מיקום של כותרת תחתונה 4">
            <a:extLst>
              <a:ext uri="{FF2B5EF4-FFF2-40B4-BE49-F238E27FC236}">
                <a16:creationId xmlns:a16="http://schemas.microsoft.com/office/drawing/2014/main" id="{DCBCFDAF-35C2-F17C-C727-1855C5D32D9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325F88B-33E4-4962-C0D1-D936CD576718}"/>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70677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B8534A7-794B-8AAB-67CB-599DEEB1D7B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C43A7A4-A00B-D5D7-3C9E-DE8222823361}"/>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450D540C-9FA5-647D-341B-81738A78A060}"/>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226C43B9-60B0-0AE3-CC20-5EA4D793D461}"/>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6" name="מציין מיקום של כותרת תחתונה 5">
            <a:extLst>
              <a:ext uri="{FF2B5EF4-FFF2-40B4-BE49-F238E27FC236}">
                <a16:creationId xmlns:a16="http://schemas.microsoft.com/office/drawing/2014/main" id="{98CC6C61-FE64-22ED-3D4F-6A373BF9C16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28AEA57-3831-98A6-7ED6-9FBDF78B9724}"/>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2814557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EA5C71-5CFF-87F3-502E-E51B5CD625D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72E43A3-1FF4-EB04-42B1-65C857BBA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705C818-3C8D-FFEC-1B20-962FB5AFD8EB}"/>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5F832EB2-B2FE-E5CC-FEEA-A61E6B9D46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EA5ED9FC-1E63-7B00-D0D8-717DDBF82661}"/>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7796F17-93E8-F005-B284-19EE2CE595A5}"/>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8" name="מציין מיקום של כותרת תחתונה 7">
            <a:extLst>
              <a:ext uri="{FF2B5EF4-FFF2-40B4-BE49-F238E27FC236}">
                <a16:creationId xmlns:a16="http://schemas.microsoft.com/office/drawing/2014/main" id="{645E7061-1B46-6EE2-CD32-6B7263E6625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DEBAFFF-CA63-05DA-092F-93D5760D16ED}"/>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221199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774B56-74E8-E06C-671C-7409B531BD4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72665258-AE50-EDF8-FD3E-01B5E883E9E4}"/>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4" name="מציין מיקום של כותרת תחתונה 3">
            <a:extLst>
              <a:ext uri="{FF2B5EF4-FFF2-40B4-BE49-F238E27FC236}">
                <a16:creationId xmlns:a16="http://schemas.microsoft.com/office/drawing/2014/main" id="{9A415FAA-6959-18C4-04F8-362E16B6C1AF}"/>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B2C13874-6862-BA87-0E09-C4EF1B834CA1}"/>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167048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860D44A9-F4CD-608F-33D9-42AFEDB238A6}"/>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3" name="מציין מיקום של כותרת תחתונה 2">
            <a:extLst>
              <a:ext uri="{FF2B5EF4-FFF2-40B4-BE49-F238E27FC236}">
                <a16:creationId xmlns:a16="http://schemas.microsoft.com/office/drawing/2014/main" id="{405FF2CF-11D6-CCBC-FF48-35F9C9AE8D0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594D657-77BB-858C-057C-108875A1B1C7}"/>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411815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9D43C7-06F8-48F3-C0BE-0CFB219FD87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4BA7E8D-C318-E565-42A4-2896B06695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3646D7E-6DE6-BD48-E63A-2D96C459A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EDFB0CC-6656-17C3-0F3A-62A899D1C4B1}"/>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6" name="מציין מיקום של כותרת תחתונה 5">
            <a:extLst>
              <a:ext uri="{FF2B5EF4-FFF2-40B4-BE49-F238E27FC236}">
                <a16:creationId xmlns:a16="http://schemas.microsoft.com/office/drawing/2014/main" id="{30CE0B75-D06F-CED3-C225-2CB419D7626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A282A1A-14D9-D676-6463-345EB595E446}"/>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415600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6D7C5A-4201-EBE9-E8F5-C08E6B8EECC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16D9396-A7D0-B561-2152-F7128F68B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FDF19F08-07AD-1DC8-1A0F-9BA1E37C5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D6698EE-B110-9949-8F7B-9E95D1C57872}"/>
              </a:ext>
            </a:extLst>
          </p:cNvPr>
          <p:cNvSpPr>
            <a:spLocks noGrp="1"/>
          </p:cNvSpPr>
          <p:nvPr>
            <p:ph type="dt" sz="half" idx="10"/>
          </p:nvPr>
        </p:nvSpPr>
        <p:spPr/>
        <p:txBody>
          <a:bodyPr/>
          <a:lstStyle/>
          <a:p>
            <a:fld id="{10512F10-D4B9-4F62-A722-C391B1086E8E}" type="datetimeFigureOut">
              <a:rPr lang="he-IL" smtClean="0"/>
              <a:t>י"ט/אדר/תשפ"ו</a:t>
            </a:fld>
            <a:endParaRPr lang="he-IL"/>
          </a:p>
        </p:txBody>
      </p:sp>
      <p:sp>
        <p:nvSpPr>
          <p:cNvPr id="6" name="מציין מיקום של כותרת תחתונה 5">
            <a:extLst>
              <a:ext uri="{FF2B5EF4-FFF2-40B4-BE49-F238E27FC236}">
                <a16:creationId xmlns:a16="http://schemas.microsoft.com/office/drawing/2014/main" id="{86264472-DF50-5F23-1D5F-122DA429D44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5C3C272-614B-535C-46F8-718EFCEA1CAA}"/>
              </a:ext>
            </a:extLst>
          </p:cNvPr>
          <p:cNvSpPr>
            <a:spLocks noGrp="1"/>
          </p:cNvSpPr>
          <p:nvPr>
            <p:ph type="sldNum" sz="quarter" idx="12"/>
          </p:nvPr>
        </p:nvSpPr>
        <p:spPr/>
        <p:txBody>
          <a:bodyPr/>
          <a:lstStyle/>
          <a:p>
            <a:fld id="{CD8D174F-B8FC-425A-B2AE-61104173A7B1}" type="slidenum">
              <a:rPr lang="he-IL" smtClean="0"/>
              <a:t>‹#›</a:t>
            </a:fld>
            <a:endParaRPr lang="he-IL"/>
          </a:p>
        </p:txBody>
      </p:sp>
    </p:spTree>
    <p:extLst>
      <p:ext uri="{BB962C8B-B14F-4D97-AF65-F5344CB8AC3E}">
        <p14:creationId xmlns:p14="http://schemas.microsoft.com/office/powerpoint/2010/main" val="200976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9EDE404-2C7C-1A6E-CE7D-04A937F48C0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B14C3F6-5E01-98C2-7C6B-6B20FD0D123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0DD2E27-B21C-D270-1163-D05EDD19BFC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0512F10-D4B9-4F62-A722-C391B1086E8E}" type="datetimeFigureOut">
              <a:rPr lang="he-IL" smtClean="0"/>
              <a:t>י"ט/אדר/תשפ"ו</a:t>
            </a:fld>
            <a:endParaRPr lang="he-IL"/>
          </a:p>
        </p:txBody>
      </p:sp>
      <p:sp>
        <p:nvSpPr>
          <p:cNvPr id="5" name="מציין מיקום של כותרת תחתונה 4">
            <a:extLst>
              <a:ext uri="{FF2B5EF4-FFF2-40B4-BE49-F238E27FC236}">
                <a16:creationId xmlns:a16="http://schemas.microsoft.com/office/drawing/2014/main" id="{82A0B049-0247-1313-71B1-F6C0A93C6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F8DC93A6-F3B6-4D4D-AC2A-989EF716632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D8D174F-B8FC-425A-B2AE-61104173A7B1}" type="slidenum">
              <a:rPr lang="he-IL" smtClean="0"/>
              <a:t>‹#›</a:t>
            </a:fld>
            <a:endParaRPr lang="he-IL"/>
          </a:p>
        </p:txBody>
      </p:sp>
    </p:spTree>
    <p:extLst>
      <p:ext uri="{BB962C8B-B14F-4D97-AF65-F5344CB8AC3E}">
        <p14:creationId xmlns:p14="http://schemas.microsoft.com/office/powerpoint/2010/main" val="105436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8.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1.png"/><Relationship Id="rId7" Type="http://schemas.openxmlformats.org/officeDocument/2006/relationships/image" Target="../media/image74.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3.emf"/><Relationship Id="rId5" Type="http://schemas.openxmlformats.org/officeDocument/2006/relationships/image" Target="../media/image72.emf"/><Relationship Id="rId10" Type="http://schemas.openxmlformats.org/officeDocument/2006/relationships/image" Target="../media/image77.emf"/><Relationship Id="rId4" Type="http://schemas.openxmlformats.org/officeDocument/2006/relationships/image" Target="../media/image71.png"/><Relationship Id="rId9" Type="http://schemas.openxmlformats.org/officeDocument/2006/relationships/image" Target="../media/image76.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1.png"/><Relationship Id="rId7" Type="http://schemas.openxmlformats.org/officeDocument/2006/relationships/image" Target="../media/image94.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e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3.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6" name="תיבת טקסט 25">
            <a:extLst>
              <a:ext uri="{FF2B5EF4-FFF2-40B4-BE49-F238E27FC236}">
                <a16:creationId xmlns:a16="http://schemas.microsoft.com/office/drawing/2014/main" id="{04ECE098-99E1-7E1E-E999-A7B58148CA80}"/>
              </a:ext>
            </a:extLst>
          </p:cNvPr>
          <p:cNvSpPr txBox="1"/>
          <p:nvPr/>
        </p:nvSpPr>
        <p:spPr>
          <a:xfrm>
            <a:off x="1247887" y="322729"/>
            <a:ext cx="10424160" cy="5376600"/>
          </a:xfrm>
          <a:prstGeom prst="rect">
            <a:avLst/>
          </a:prstGeom>
          <a:noFill/>
        </p:spPr>
        <p:txBody>
          <a:bodyPr wrap="square">
            <a:spAutoFit/>
          </a:bodyPr>
          <a:lstStyle/>
          <a:p>
            <a:pPr>
              <a:lnSpc>
                <a:spcPct val="150000"/>
              </a:lnSpc>
            </a:pPr>
            <a:r>
              <a:rPr kumimoji="0" lang="he-IL" sz="4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שער רביעי</a:t>
            </a:r>
            <a:r>
              <a:rPr kumimoji="0" lang="he-IL" sz="44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he-IL" sz="4400" b="1" i="0" u="none" strike="noStrike" kern="1200" cap="none" spc="0" normalizeH="0" baseline="0" noProof="0" dirty="0">
                <a:ln>
                  <a:noFill/>
                </a:ln>
                <a:solidFill>
                  <a:srgbClr val="ED7D31">
                    <a:lumMod val="75000"/>
                  </a:srgbClr>
                </a:solidFill>
                <a:effectLst/>
                <a:uLnTx/>
                <a:uFillTx/>
                <a:latin typeface="FbSpoiler-Bold"/>
                <a:ea typeface="+mn-ea"/>
                <a:cs typeface="Arial" panose="020B0604020202020204" pitchFamily="34" charset="0"/>
              </a:rPr>
              <a:t>המסע המופלא בגוף האדם</a:t>
            </a:r>
            <a:endParaRPr kumimoji="0" lang="he-IL" sz="5400" b="1" i="0" u="none" strike="noStrike" kern="1200" cap="none" spc="0" normalizeH="0" baseline="0" noProof="0" dirty="0">
              <a:ln>
                <a:noFill/>
              </a:ln>
              <a:effectLst/>
              <a:uLnTx/>
              <a:uFillTx/>
              <a:latin typeface="Calibri Light" panose="020F0302020204030204"/>
              <a:ea typeface="+mj-ea"/>
            </a:endParaRPr>
          </a:p>
          <a:p>
            <a:pPr>
              <a:lnSpc>
                <a:spcPct val="200000"/>
              </a:lnSpc>
            </a:pPr>
            <a:r>
              <a:rPr kumimoji="0" lang="he-IL" sz="4400" b="1" i="0" u="none" strike="noStrike" kern="1200" cap="none" spc="0" normalizeH="0" baseline="0" noProof="0" dirty="0">
                <a:ln>
                  <a:noFill/>
                </a:ln>
                <a:effectLst/>
                <a:uLnTx/>
                <a:uFillTx/>
                <a:latin typeface="Calibri Light" panose="020F0302020204030204"/>
                <a:ea typeface="+mj-ea"/>
              </a:rPr>
              <a:t>               מצגת מלווה לפרק הראשון </a:t>
            </a:r>
          </a:p>
          <a:p>
            <a:pPr>
              <a:lnSpc>
                <a:spcPct val="200000"/>
              </a:lnSpc>
            </a:pPr>
            <a:r>
              <a:rPr lang="he-IL" sz="4400" b="1" i="0" u="none" strike="noStrike" baseline="0" dirty="0">
                <a:solidFill>
                  <a:srgbClr val="00B0F0"/>
                </a:solidFill>
                <a:latin typeface="FbSpoiler-Regular"/>
              </a:rPr>
              <a:t>              המסע אל מערכת הנשימה</a:t>
            </a:r>
            <a:b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t>                    </a:t>
            </a:r>
            <a:r>
              <a:rPr kumimoji="0" lang="he-IL" sz="28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עמודים: 157-134</a:t>
            </a:r>
            <a:endParaRPr lang="he-IL" dirty="0"/>
          </a:p>
        </p:txBody>
      </p:sp>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DD5F-002F-DA93-1500-F9F26533866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813665F5-5117-0A5B-CCB2-50F7561FE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81E3487D-1E4A-1BD6-CB8F-E26AE84171C2}"/>
              </a:ext>
            </a:extLst>
          </p:cNvPr>
          <p:cNvPicPr>
            <a:picLocks noChangeAspect="1"/>
          </p:cNvPicPr>
          <p:nvPr/>
        </p:nvPicPr>
        <p:blipFill>
          <a:blip r:embed="rId4"/>
          <a:stretch>
            <a:fillRect/>
          </a:stretch>
        </p:blipFill>
        <p:spPr>
          <a:xfrm>
            <a:off x="4736329" y="687908"/>
            <a:ext cx="6572250" cy="1257300"/>
          </a:xfrm>
          <a:prstGeom prst="rect">
            <a:avLst/>
          </a:prstGeom>
        </p:spPr>
      </p:pic>
      <p:pic>
        <p:nvPicPr>
          <p:cNvPr id="6" name="תמונה 5">
            <a:extLst>
              <a:ext uri="{FF2B5EF4-FFF2-40B4-BE49-F238E27FC236}">
                <a16:creationId xmlns:a16="http://schemas.microsoft.com/office/drawing/2014/main" id="{757C93F8-62C8-1B59-D155-F868C98E2885}"/>
              </a:ext>
            </a:extLst>
          </p:cNvPr>
          <p:cNvPicPr>
            <a:picLocks noChangeAspect="1"/>
          </p:cNvPicPr>
          <p:nvPr/>
        </p:nvPicPr>
        <p:blipFill>
          <a:blip r:embed="rId5"/>
          <a:stretch>
            <a:fillRect/>
          </a:stretch>
        </p:blipFill>
        <p:spPr>
          <a:xfrm>
            <a:off x="2338221" y="3429000"/>
            <a:ext cx="7915275" cy="3224113"/>
          </a:xfrm>
          <a:prstGeom prst="rect">
            <a:avLst/>
          </a:prstGeom>
        </p:spPr>
      </p:pic>
      <p:sp>
        <p:nvSpPr>
          <p:cNvPr id="8" name="תיבת טקסט 7">
            <a:extLst>
              <a:ext uri="{FF2B5EF4-FFF2-40B4-BE49-F238E27FC236}">
                <a16:creationId xmlns:a16="http://schemas.microsoft.com/office/drawing/2014/main" id="{9855E71A-7814-04EC-D958-3AFE09C3697E}"/>
              </a:ext>
            </a:extLst>
          </p:cNvPr>
          <p:cNvSpPr txBox="1"/>
          <p:nvPr/>
        </p:nvSpPr>
        <p:spPr>
          <a:xfrm>
            <a:off x="1722268" y="2182821"/>
            <a:ext cx="9869749" cy="830997"/>
          </a:xfrm>
          <a:prstGeom prst="rect">
            <a:avLst/>
          </a:prstGeom>
          <a:noFill/>
        </p:spPr>
        <p:txBody>
          <a:bodyPr wrap="square">
            <a:spAutoFit/>
          </a:bodyPr>
          <a:lstStyle/>
          <a:p>
            <a:r>
              <a:rPr lang="he-IL" sz="2400" b="0" i="0" u="none" strike="noStrike" baseline="0" dirty="0">
                <a:latin typeface="FbSpoiler-Regular"/>
              </a:rPr>
              <a:t>קִראו את קטעי המידע שבעמודים 140-139 על כל אחד מאיברי מערכת הנשימה, התבוננו בתמונות והשלימו את המידע על כל איבר בטבלה.</a:t>
            </a:r>
            <a:endParaRPr lang="he-IL" sz="2400" dirty="0"/>
          </a:p>
        </p:txBody>
      </p:sp>
    </p:spTree>
    <p:extLst>
      <p:ext uri="{BB962C8B-B14F-4D97-AF65-F5344CB8AC3E}">
        <p14:creationId xmlns:p14="http://schemas.microsoft.com/office/powerpoint/2010/main" val="203702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4374F-BF50-877E-D5EB-174EAAB4D0DE}"/>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CB3B4C3-C18C-475F-C9FB-40CB5A3D8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8B0CA204-D434-B6F5-FE09-F94B71F8AB17}"/>
              </a:ext>
            </a:extLst>
          </p:cNvPr>
          <p:cNvPicPr>
            <a:picLocks noChangeAspect="1"/>
          </p:cNvPicPr>
          <p:nvPr/>
        </p:nvPicPr>
        <p:blipFill>
          <a:blip r:embed="rId4"/>
          <a:stretch>
            <a:fillRect/>
          </a:stretch>
        </p:blipFill>
        <p:spPr>
          <a:xfrm>
            <a:off x="5179681" y="1367788"/>
            <a:ext cx="2990850" cy="2241949"/>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B6E22247-F275-A8B0-5427-B7DEF0A56404}"/>
              </a:ext>
            </a:extLst>
          </p:cNvPr>
          <p:cNvPicPr>
            <a:picLocks noChangeAspect="1"/>
          </p:cNvPicPr>
          <p:nvPr/>
        </p:nvPicPr>
        <p:blipFill>
          <a:blip r:embed="rId5"/>
          <a:stretch>
            <a:fillRect/>
          </a:stretch>
        </p:blipFill>
        <p:spPr>
          <a:xfrm>
            <a:off x="1229973" y="1367788"/>
            <a:ext cx="3256303" cy="2289102"/>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17CA6413-B7D9-E005-6D20-813A85AD7994}"/>
              </a:ext>
            </a:extLst>
          </p:cNvPr>
          <p:cNvPicPr>
            <a:picLocks noChangeAspect="1"/>
          </p:cNvPicPr>
          <p:nvPr/>
        </p:nvPicPr>
        <p:blipFill>
          <a:blip r:embed="rId6"/>
          <a:stretch>
            <a:fillRect/>
          </a:stretch>
        </p:blipFill>
        <p:spPr>
          <a:xfrm>
            <a:off x="9002197" y="4134172"/>
            <a:ext cx="2472201" cy="2639642"/>
          </a:xfrm>
          <a:prstGeom prst="rect">
            <a:avLst/>
          </a:prstGeom>
          <a:ln>
            <a:noFill/>
          </a:ln>
          <a:effectLst>
            <a:outerShdw blurRad="190500" algn="tl" rotWithShape="0">
              <a:srgbClr val="000000">
                <a:alpha val="70000"/>
              </a:srgbClr>
            </a:outerShdw>
          </a:effectLst>
        </p:spPr>
      </p:pic>
      <p:pic>
        <p:nvPicPr>
          <p:cNvPr id="14" name="תמונה 13">
            <a:extLst>
              <a:ext uri="{FF2B5EF4-FFF2-40B4-BE49-F238E27FC236}">
                <a16:creationId xmlns:a16="http://schemas.microsoft.com/office/drawing/2014/main" id="{49495B4F-1024-EED8-BA86-CDBFF55C29B0}"/>
              </a:ext>
            </a:extLst>
          </p:cNvPr>
          <p:cNvPicPr>
            <a:picLocks noChangeAspect="1"/>
          </p:cNvPicPr>
          <p:nvPr/>
        </p:nvPicPr>
        <p:blipFill>
          <a:blip r:embed="rId7"/>
          <a:stretch>
            <a:fillRect/>
          </a:stretch>
        </p:blipFill>
        <p:spPr>
          <a:xfrm>
            <a:off x="5222616" y="4134171"/>
            <a:ext cx="2947915" cy="2639643"/>
          </a:xfrm>
          <a:prstGeom prst="rect">
            <a:avLst/>
          </a:prstGeom>
          <a:ln>
            <a:noFill/>
          </a:ln>
          <a:effectLst>
            <a:outerShdw blurRad="190500" algn="tl" rotWithShape="0">
              <a:srgbClr val="000000">
                <a:alpha val="70000"/>
              </a:srgbClr>
            </a:outerShdw>
          </a:effectLst>
        </p:spPr>
      </p:pic>
      <p:pic>
        <p:nvPicPr>
          <p:cNvPr id="16" name="תמונה 15">
            <a:extLst>
              <a:ext uri="{FF2B5EF4-FFF2-40B4-BE49-F238E27FC236}">
                <a16:creationId xmlns:a16="http://schemas.microsoft.com/office/drawing/2014/main" id="{1494A5B5-87A6-A734-BBD9-5F61F3441C6F}"/>
              </a:ext>
            </a:extLst>
          </p:cNvPr>
          <p:cNvPicPr>
            <a:picLocks noChangeAspect="1"/>
          </p:cNvPicPr>
          <p:nvPr/>
        </p:nvPicPr>
        <p:blipFill>
          <a:blip r:embed="rId8"/>
          <a:stretch>
            <a:fillRect/>
          </a:stretch>
        </p:blipFill>
        <p:spPr>
          <a:xfrm>
            <a:off x="1311965" y="4134171"/>
            <a:ext cx="3174311" cy="2639643"/>
          </a:xfrm>
          <a:prstGeom prst="rect">
            <a:avLst/>
          </a:prstGeom>
          <a:ln>
            <a:noFill/>
          </a:ln>
          <a:effectLst>
            <a:outerShdw blurRad="190500" algn="tl" rotWithShape="0">
              <a:srgbClr val="000000">
                <a:alpha val="70000"/>
              </a:srgbClr>
            </a:outerShdw>
          </a:effectLst>
        </p:spPr>
      </p:pic>
      <p:sp>
        <p:nvSpPr>
          <p:cNvPr id="18" name="תיבת טקסט 17">
            <a:extLst>
              <a:ext uri="{FF2B5EF4-FFF2-40B4-BE49-F238E27FC236}">
                <a16:creationId xmlns:a16="http://schemas.microsoft.com/office/drawing/2014/main" id="{72F9D76B-8074-2C94-15E4-B9ACA7560092}"/>
              </a:ext>
            </a:extLst>
          </p:cNvPr>
          <p:cNvSpPr txBox="1"/>
          <p:nvPr/>
        </p:nvSpPr>
        <p:spPr>
          <a:xfrm>
            <a:off x="2597465" y="3609738"/>
            <a:ext cx="1119770" cy="461665"/>
          </a:xfrm>
          <a:prstGeom prst="rect">
            <a:avLst/>
          </a:prstGeom>
          <a:noFill/>
        </p:spPr>
        <p:txBody>
          <a:bodyPr wrap="square">
            <a:spAutoFit/>
          </a:bodyPr>
          <a:lstStyle/>
          <a:p>
            <a:r>
              <a:rPr lang="he-IL" sz="2400" b="1" i="0" u="none" strike="noStrike" baseline="0" dirty="0">
                <a:solidFill>
                  <a:srgbClr val="3A6643"/>
                </a:solidFill>
                <a:latin typeface="MFPronto-Bold"/>
              </a:rPr>
              <a:t>ריאות</a:t>
            </a:r>
            <a:endParaRPr lang="he-IL" sz="2400" dirty="0"/>
          </a:p>
        </p:txBody>
      </p:sp>
      <p:sp>
        <p:nvSpPr>
          <p:cNvPr id="20" name="תיבת טקסט 19">
            <a:extLst>
              <a:ext uri="{FF2B5EF4-FFF2-40B4-BE49-F238E27FC236}">
                <a16:creationId xmlns:a16="http://schemas.microsoft.com/office/drawing/2014/main" id="{2E6504E3-E446-377E-75B8-50E62E029BB0}"/>
              </a:ext>
            </a:extLst>
          </p:cNvPr>
          <p:cNvSpPr txBox="1"/>
          <p:nvPr/>
        </p:nvSpPr>
        <p:spPr>
          <a:xfrm>
            <a:off x="5903843" y="3656890"/>
            <a:ext cx="1420649" cy="461665"/>
          </a:xfrm>
          <a:prstGeom prst="rect">
            <a:avLst/>
          </a:prstGeom>
          <a:noFill/>
        </p:spPr>
        <p:txBody>
          <a:bodyPr wrap="square">
            <a:spAutoFit/>
          </a:bodyPr>
          <a:lstStyle/>
          <a:p>
            <a:r>
              <a:rPr lang="he-IL" sz="2400" b="1" i="0" u="none" strike="noStrike" baseline="0" dirty="0">
                <a:solidFill>
                  <a:srgbClr val="3A6643"/>
                </a:solidFill>
                <a:latin typeface="MFPronto-Bold"/>
              </a:rPr>
              <a:t>סמפונות</a:t>
            </a:r>
            <a:endParaRPr lang="he-IL" sz="2400" dirty="0"/>
          </a:p>
        </p:txBody>
      </p:sp>
      <p:sp>
        <p:nvSpPr>
          <p:cNvPr id="22" name="תיבת טקסט 21">
            <a:extLst>
              <a:ext uri="{FF2B5EF4-FFF2-40B4-BE49-F238E27FC236}">
                <a16:creationId xmlns:a16="http://schemas.microsoft.com/office/drawing/2014/main" id="{88D8E069-1779-04D3-0466-5DDE3B79E9D3}"/>
              </a:ext>
            </a:extLst>
          </p:cNvPr>
          <p:cNvSpPr txBox="1"/>
          <p:nvPr/>
        </p:nvSpPr>
        <p:spPr>
          <a:xfrm>
            <a:off x="9183485" y="3672507"/>
            <a:ext cx="1938402" cy="461665"/>
          </a:xfrm>
          <a:prstGeom prst="rect">
            <a:avLst/>
          </a:prstGeom>
          <a:noFill/>
        </p:spPr>
        <p:txBody>
          <a:bodyPr wrap="square">
            <a:spAutoFit/>
          </a:bodyPr>
          <a:lstStyle/>
          <a:p>
            <a:r>
              <a:rPr lang="he-IL" sz="2400" b="1" i="0" u="none" strike="noStrike" baseline="0" dirty="0">
                <a:solidFill>
                  <a:srgbClr val="3A6643"/>
                </a:solidFill>
                <a:latin typeface="MFPronto-Bold"/>
              </a:rPr>
              <a:t>קְְנֵֵה הנשימה</a:t>
            </a:r>
            <a:endParaRPr lang="he-IL" sz="2400" dirty="0"/>
          </a:p>
        </p:txBody>
      </p:sp>
      <p:sp>
        <p:nvSpPr>
          <p:cNvPr id="24" name="תיבת טקסט 23">
            <a:extLst>
              <a:ext uri="{FF2B5EF4-FFF2-40B4-BE49-F238E27FC236}">
                <a16:creationId xmlns:a16="http://schemas.microsoft.com/office/drawing/2014/main" id="{80FF270F-DB72-B407-0C30-27D8744133E6}"/>
              </a:ext>
            </a:extLst>
          </p:cNvPr>
          <p:cNvSpPr txBox="1"/>
          <p:nvPr/>
        </p:nvSpPr>
        <p:spPr>
          <a:xfrm>
            <a:off x="2176670" y="927480"/>
            <a:ext cx="1178405" cy="461665"/>
          </a:xfrm>
          <a:prstGeom prst="rect">
            <a:avLst/>
          </a:prstGeom>
          <a:noFill/>
        </p:spPr>
        <p:txBody>
          <a:bodyPr wrap="square">
            <a:spAutoFit/>
          </a:bodyPr>
          <a:lstStyle/>
          <a:p>
            <a:r>
              <a:rPr lang="he-IL" sz="2400" b="1" i="0" u="none" strike="noStrike" baseline="0" dirty="0">
                <a:solidFill>
                  <a:srgbClr val="3A6643"/>
                </a:solidFill>
                <a:latin typeface="MFPronto-Bold"/>
              </a:rPr>
              <a:t>הגרון</a:t>
            </a:r>
            <a:endParaRPr lang="he-IL" sz="2400" dirty="0"/>
          </a:p>
        </p:txBody>
      </p:sp>
      <p:sp>
        <p:nvSpPr>
          <p:cNvPr id="26" name="תיבת טקסט 25">
            <a:extLst>
              <a:ext uri="{FF2B5EF4-FFF2-40B4-BE49-F238E27FC236}">
                <a16:creationId xmlns:a16="http://schemas.microsoft.com/office/drawing/2014/main" id="{36E362BA-AD54-25DB-12B2-1E90623EA9B4}"/>
              </a:ext>
            </a:extLst>
          </p:cNvPr>
          <p:cNvSpPr txBox="1"/>
          <p:nvPr/>
        </p:nvSpPr>
        <p:spPr>
          <a:xfrm>
            <a:off x="6180271" y="927479"/>
            <a:ext cx="867792" cy="461665"/>
          </a:xfrm>
          <a:prstGeom prst="rect">
            <a:avLst/>
          </a:prstGeom>
          <a:noFill/>
        </p:spPr>
        <p:txBody>
          <a:bodyPr wrap="square">
            <a:spAutoFit/>
          </a:bodyPr>
          <a:lstStyle/>
          <a:p>
            <a:r>
              <a:rPr lang="he-IL" sz="2400" b="1" i="0" u="none" strike="noStrike" baseline="0" dirty="0">
                <a:solidFill>
                  <a:srgbClr val="3A6643"/>
                </a:solidFill>
                <a:latin typeface="MFPronto-Bold"/>
              </a:rPr>
              <a:t>הַַלוֹעַַ</a:t>
            </a:r>
            <a:endParaRPr lang="he-IL" sz="2400" dirty="0"/>
          </a:p>
        </p:txBody>
      </p:sp>
      <p:sp>
        <p:nvSpPr>
          <p:cNvPr id="28" name="תיבת טקסט 27">
            <a:extLst>
              <a:ext uri="{FF2B5EF4-FFF2-40B4-BE49-F238E27FC236}">
                <a16:creationId xmlns:a16="http://schemas.microsoft.com/office/drawing/2014/main" id="{4834F7E0-BDFB-AA4C-F44C-9BBF79761903}"/>
              </a:ext>
            </a:extLst>
          </p:cNvPr>
          <p:cNvSpPr txBox="1"/>
          <p:nvPr/>
        </p:nvSpPr>
        <p:spPr>
          <a:xfrm>
            <a:off x="9282706" y="927478"/>
            <a:ext cx="1739959" cy="461665"/>
          </a:xfrm>
          <a:prstGeom prst="rect">
            <a:avLst/>
          </a:prstGeom>
          <a:noFill/>
        </p:spPr>
        <p:txBody>
          <a:bodyPr wrap="square">
            <a:spAutoFit/>
          </a:bodyPr>
          <a:lstStyle/>
          <a:p>
            <a:r>
              <a:rPr lang="he-IL" sz="2400" b="1" i="0" u="none" strike="noStrike" baseline="0" dirty="0">
                <a:solidFill>
                  <a:srgbClr val="3A6643"/>
                </a:solidFill>
                <a:latin typeface="MFPronto-Bold"/>
              </a:rPr>
              <a:t>האף והפה</a:t>
            </a:r>
            <a:endParaRPr lang="he-IL" sz="2400" dirty="0"/>
          </a:p>
        </p:txBody>
      </p:sp>
      <p:sp>
        <p:nvSpPr>
          <p:cNvPr id="30" name="תיבת טקסט 29">
            <a:extLst>
              <a:ext uri="{FF2B5EF4-FFF2-40B4-BE49-F238E27FC236}">
                <a16:creationId xmlns:a16="http://schemas.microsoft.com/office/drawing/2014/main" id="{7EB9A7B7-96E5-3959-A4F9-DAD1C5F305C7}"/>
              </a:ext>
            </a:extLst>
          </p:cNvPr>
          <p:cNvSpPr txBox="1"/>
          <p:nvPr/>
        </p:nvSpPr>
        <p:spPr>
          <a:xfrm>
            <a:off x="6030898" y="188763"/>
            <a:ext cx="4206406" cy="584775"/>
          </a:xfrm>
          <a:prstGeom prst="rect">
            <a:avLst/>
          </a:prstGeom>
          <a:noFill/>
        </p:spPr>
        <p:txBody>
          <a:bodyPr wrap="square">
            <a:spAutoFit/>
          </a:bodyPr>
          <a:lstStyle/>
          <a:p>
            <a:r>
              <a:rPr lang="he-IL" sz="3200" b="1" i="0" u="none" strike="noStrike" baseline="0" dirty="0">
                <a:solidFill>
                  <a:srgbClr val="3A6643"/>
                </a:solidFill>
                <a:latin typeface="MFPronto-Bold"/>
              </a:rPr>
              <a:t>איברי מערכת הנשימה</a:t>
            </a:r>
            <a:endParaRPr lang="he-IL" sz="3200" dirty="0"/>
          </a:p>
        </p:txBody>
      </p:sp>
      <p:pic>
        <p:nvPicPr>
          <p:cNvPr id="34" name="תמונה 33">
            <a:extLst>
              <a:ext uri="{FF2B5EF4-FFF2-40B4-BE49-F238E27FC236}">
                <a16:creationId xmlns:a16="http://schemas.microsoft.com/office/drawing/2014/main" id="{1E2699F0-B378-0081-315F-4A0B54ADF545}"/>
              </a:ext>
            </a:extLst>
          </p:cNvPr>
          <p:cNvPicPr>
            <a:picLocks noChangeAspect="1"/>
          </p:cNvPicPr>
          <p:nvPr/>
        </p:nvPicPr>
        <p:blipFill>
          <a:blip r:embed="rId9"/>
          <a:stretch>
            <a:fillRect/>
          </a:stretch>
        </p:blipFill>
        <p:spPr>
          <a:xfrm>
            <a:off x="8918042" y="1353225"/>
            <a:ext cx="2472201" cy="21404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7524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A8C3C-75C4-D23C-97C7-EBBAEE600C6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FA852C69-D175-B920-5BF0-FABA4E757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7E4F8BE-0062-BD27-4075-D41FA726AE79}"/>
              </a:ext>
            </a:extLst>
          </p:cNvPr>
          <p:cNvPicPr>
            <a:picLocks noChangeAspect="1"/>
          </p:cNvPicPr>
          <p:nvPr/>
        </p:nvPicPr>
        <p:blipFill>
          <a:blip r:embed="rId4"/>
          <a:stretch>
            <a:fillRect/>
          </a:stretch>
        </p:blipFill>
        <p:spPr>
          <a:xfrm>
            <a:off x="4958403" y="2146386"/>
            <a:ext cx="6550713" cy="2673039"/>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DA05648F-4603-1F08-872E-AA63E3F7BC31}"/>
              </a:ext>
            </a:extLst>
          </p:cNvPr>
          <p:cNvSpPr txBox="1"/>
          <p:nvPr/>
        </p:nvSpPr>
        <p:spPr>
          <a:xfrm>
            <a:off x="226934" y="6488668"/>
            <a:ext cx="1321904" cy="369332"/>
          </a:xfrm>
          <a:prstGeom prst="rect">
            <a:avLst/>
          </a:prstGeom>
          <a:noFill/>
        </p:spPr>
        <p:txBody>
          <a:bodyPr wrap="square" rtlCol="1">
            <a:spAutoFit/>
          </a:bodyPr>
          <a:lstStyle/>
          <a:p>
            <a:r>
              <a:rPr lang="he-IL" b="1" dirty="0"/>
              <a:t>עמוד 140</a:t>
            </a:r>
          </a:p>
        </p:txBody>
      </p:sp>
      <p:pic>
        <p:nvPicPr>
          <p:cNvPr id="6" name="תמונה 5">
            <a:extLst>
              <a:ext uri="{FF2B5EF4-FFF2-40B4-BE49-F238E27FC236}">
                <a16:creationId xmlns:a16="http://schemas.microsoft.com/office/drawing/2014/main" id="{C48EB315-6CB9-8B50-5FF8-43D526A7364B}"/>
              </a:ext>
            </a:extLst>
          </p:cNvPr>
          <p:cNvPicPr>
            <a:picLocks noChangeAspect="1"/>
          </p:cNvPicPr>
          <p:nvPr/>
        </p:nvPicPr>
        <p:blipFill>
          <a:blip r:embed="rId5"/>
          <a:stretch>
            <a:fillRect/>
          </a:stretch>
        </p:blipFill>
        <p:spPr>
          <a:xfrm>
            <a:off x="303766" y="1868557"/>
            <a:ext cx="4188721" cy="39290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9987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5C0CFCF-D208-642D-5DFD-67FB232A2FC7}"/>
              </a:ext>
            </a:extLst>
          </p:cNvPr>
          <p:cNvPicPr>
            <a:picLocks noChangeAspect="1"/>
          </p:cNvPicPr>
          <p:nvPr/>
        </p:nvPicPr>
        <p:blipFill>
          <a:blip r:embed="rId4"/>
          <a:stretch>
            <a:fillRect/>
          </a:stretch>
        </p:blipFill>
        <p:spPr>
          <a:xfrm>
            <a:off x="2792013" y="1478181"/>
            <a:ext cx="7772414" cy="4638872"/>
          </a:xfrm>
          <a:prstGeom prst="rect">
            <a:avLst/>
          </a:prstGeom>
          <a:ln>
            <a:noFill/>
          </a:ln>
          <a:effectLst>
            <a:outerShdw blurRad="190500" algn="tl" rotWithShape="0">
              <a:srgbClr val="000000">
                <a:alpha val="70000"/>
              </a:srgbClr>
            </a:outerShdw>
          </a:effectLst>
        </p:spPr>
      </p:pic>
      <p:sp>
        <p:nvSpPr>
          <p:cNvPr id="7" name="תיבת טקסט 6">
            <a:extLst>
              <a:ext uri="{FF2B5EF4-FFF2-40B4-BE49-F238E27FC236}">
                <a16:creationId xmlns:a16="http://schemas.microsoft.com/office/drawing/2014/main" id="{4EFEA90E-0590-CFCE-D000-9A3A43C83DD7}"/>
              </a:ext>
            </a:extLst>
          </p:cNvPr>
          <p:cNvSpPr txBox="1"/>
          <p:nvPr/>
        </p:nvSpPr>
        <p:spPr>
          <a:xfrm>
            <a:off x="7737231" y="386862"/>
            <a:ext cx="3455377" cy="584775"/>
          </a:xfrm>
          <a:prstGeom prst="rect">
            <a:avLst/>
          </a:prstGeom>
          <a:noFill/>
        </p:spPr>
        <p:txBody>
          <a:bodyPr wrap="square" rtlCol="1">
            <a:spAutoFit/>
          </a:bodyPr>
          <a:lstStyle/>
          <a:p>
            <a:r>
              <a:rPr lang="he-IL" sz="3200" b="1" dirty="0">
                <a:solidFill>
                  <a:schemeClr val="accent6">
                    <a:lumMod val="50000"/>
                  </a:schemeClr>
                </a:solidFill>
              </a:rPr>
              <a:t>משימה מתוקשבת</a:t>
            </a:r>
          </a:p>
        </p:txBody>
      </p:sp>
    </p:spTree>
    <p:extLst>
      <p:ext uri="{BB962C8B-B14F-4D97-AF65-F5344CB8AC3E}">
        <p14:creationId xmlns:p14="http://schemas.microsoft.com/office/powerpoint/2010/main" val="161639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C8ED-7412-89FD-A419-75183EB6B65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86545BA-8D03-9D31-1275-9405CCA48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77E4ACE5-39A2-A430-0D6D-D920DC25493C}"/>
              </a:ext>
            </a:extLst>
          </p:cNvPr>
          <p:cNvPicPr>
            <a:picLocks noChangeAspect="1"/>
          </p:cNvPicPr>
          <p:nvPr/>
        </p:nvPicPr>
        <p:blipFill>
          <a:blip r:embed="rId4"/>
          <a:stretch>
            <a:fillRect/>
          </a:stretch>
        </p:blipFill>
        <p:spPr>
          <a:xfrm>
            <a:off x="4511524" y="1446008"/>
            <a:ext cx="7266341" cy="3717663"/>
          </a:xfrm>
          <a:prstGeom prst="rect">
            <a:avLst/>
          </a:prstGeom>
        </p:spPr>
      </p:pic>
      <p:pic>
        <p:nvPicPr>
          <p:cNvPr id="6" name="תמונה 5">
            <a:extLst>
              <a:ext uri="{FF2B5EF4-FFF2-40B4-BE49-F238E27FC236}">
                <a16:creationId xmlns:a16="http://schemas.microsoft.com/office/drawing/2014/main" id="{704085EA-D0BC-7ED1-F879-4CA5FF3B1CAA}"/>
              </a:ext>
            </a:extLst>
          </p:cNvPr>
          <p:cNvPicPr>
            <a:picLocks noChangeAspect="1"/>
          </p:cNvPicPr>
          <p:nvPr/>
        </p:nvPicPr>
        <p:blipFill>
          <a:blip r:embed="rId5"/>
          <a:stretch>
            <a:fillRect/>
          </a:stretch>
        </p:blipFill>
        <p:spPr>
          <a:xfrm>
            <a:off x="735290" y="1945005"/>
            <a:ext cx="3035030" cy="2545773"/>
          </a:xfrm>
          <a:prstGeom prst="rect">
            <a:avLst/>
          </a:prstGeom>
          <a:ln>
            <a:noFill/>
          </a:ln>
          <a:effectLst>
            <a:outerShdw blurRad="190500" algn="tl" rotWithShape="0">
              <a:srgbClr val="000000">
                <a:alpha val="70000"/>
              </a:srgbClr>
            </a:outerShdw>
          </a:effectLst>
        </p:spPr>
      </p:pic>
      <p:sp>
        <p:nvSpPr>
          <p:cNvPr id="7" name="תיבת טקסט 6">
            <a:extLst>
              <a:ext uri="{FF2B5EF4-FFF2-40B4-BE49-F238E27FC236}">
                <a16:creationId xmlns:a16="http://schemas.microsoft.com/office/drawing/2014/main" id="{4E32957A-6285-374C-4DFF-301621A3AB44}"/>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141</a:t>
            </a:r>
            <a:endParaRPr lang="he-IL" b="1" dirty="0"/>
          </a:p>
        </p:txBody>
      </p:sp>
    </p:spTree>
    <p:extLst>
      <p:ext uri="{BB962C8B-B14F-4D97-AF65-F5344CB8AC3E}">
        <p14:creationId xmlns:p14="http://schemas.microsoft.com/office/powerpoint/2010/main" val="949730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9DCB5-81C0-5487-4872-B67B2027680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56F14ABF-7CEA-D9FD-2499-A807190FB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19EA05F4-649D-72F6-5261-97E602C75888}"/>
              </a:ext>
            </a:extLst>
          </p:cNvPr>
          <p:cNvPicPr>
            <a:picLocks noChangeAspect="1"/>
          </p:cNvPicPr>
          <p:nvPr/>
        </p:nvPicPr>
        <p:blipFill>
          <a:blip r:embed="rId4"/>
          <a:stretch>
            <a:fillRect/>
          </a:stretch>
        </p:blipFill>
        <p:spPr>
          <a:xfrm>
            <a:off x="5548174" y="687908"/>
            <a:ext cx="5926431" cy="576073"/>
          </a:xfrm>
          <a:prstGeom prst="rect">
            <a:avLst/>
          </a:prstGeom>
        </p:spPr>
      </p:pic>
      <p:sp>
        <p:nvSpPr>
          <p:cNvPr id="8" name="תיבת טקסט 7">
            <a:extLst>
              <a:ext uri="{FF2B5EF4-FFF2-40B4-BE49-F238E27FC236}">
                <a16:creationId xmlns:a16="http://schemas.microsoft.com/office/drawing/2014/main" id="{4CCE14CF-37E7-FA8C-F12F-9C3A18439D8A}"/>
              </a:ext>
            </a:extLst>
          </p:cNvPr>
          <p:cNvSpPr txBox="1"/>
          <p:nvPr/>
        </p:nvSpPr>
        <p:spPr>
          <a:xfrm>
            <a:off x="6835807" y="2867487"/>
            <a:ext cx="5029878" cy="1951496"/>
          </a:xfrm>
          <a:prstGeom prst="rect">
            <a:avLst/>
          </a:prstGeom>
          <a:noFill/>
        </p:spPr>
        <p:txBody>
          <a:bodyPr wrap="square" rtlCol="1">
            <a:spAutoFit/>
          </a:bodyPr>
          <a:lstStyle/>
          <a:p>
            <a:pPr>
              <a:lnSpc>
                <a:spcPct val="150000"/>
              </a:lnSpc>
            </a:pPr>
            <a:r>
              <a:rPr lang="he-IL" sz="2800" dirty="0"/>
              <a:t>קראו את קטע המידע על </a:t>
            </a:r>
          </a:p>
          <a:p>
            <a:pPr>
              <a:lnSpc>
                <a:spcPct val="150000"/>
              </a:lnSpc>
            </a:pPr>
            <a:r>
              <a:rPr lang="he-IL" sz="2800" dirty="0"/>
              <a:t>מיתרי הקול שבעמוד 141 והשיבו: </a:t>
            </a:r>
          </a:p>
          <a:p>
            <a:pPr>
              <a:lnSpc>
                <a:spcPct val="150000"/>
              </a:lnSpc>
            </a:pPr>
            <a:r>
              <a:rPr lang="he-IL" sz="2800" dirty="0"/>
              <a:t>כיצד מופקים קולות בזמן הדיבור?</a:t>
            </a:r>
          </a:p>
        </p:txBody>
      </p:sp>
      <p:sp>
        <p:nvSpPr>
          <p:cNvPr id="9" name="תיבת טקסט 8">
            <a:extLst>
              <a:ext uri="{FF2B5EF4-FFF2-40B4-BE49-F238E27FC236}">
                <a16:creationId xmlns:a16="http://schemas.microsoft.com/office/drawing/2014/main" id="{C561A0FA-2F61-8BA5-60CB-677CE7DD2D0A}"/>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141</a:t>
            </a:r>
            <a:endParaRPr lang="he-IL" b="1" dirty="0"/>
          </a:p>
        </p:txBody>
      </p:sp>
      <p:pic>
        <p:nvPicPr>
          <p:cNvPr id="18" name="תמונה 17">
            <a:extLst>
              <a:ext uri="{FF2B5EF4-FFF2-40B4-BE49-F238E27FC236}">
                <a16:creationId xmlns:a16="http://schemas.microsoft.com/office/drawing/2014/main" id="{F1BCF369-EB81-A5DC-1392-7713733A953F}"/>
              </a:ext>
            </a:extLst>
          </p:cNvPr>
          <p:cNvPicPr>
            <a:picLocks noChangeAspect="1"/>
          </p:cNvPicPr>
          <p:nvPr/>
        </p:nvPicPr>
        <p:blipFill>
          <a:blip r:embed="rId5"/>
          <a:stretch>
            <a:fillRect/>
          </a:stretch>
        </p:blipFill>
        <p:spPr>
          <a:xfrm>
            <a:off x="717395" y="1263981"/>
            <a:ext cx="5926431" cy="5019204"/>
          </a:xfrm>
          <a:prstGeom prst="rect">
            <a:avLst/>
          </a:prstGeom>
        </p:spPr>
      </p:pic>
    </p:spTree>
    <p:extLst>
      <p:ext uri="{BB962C8B-B14F-4D97-AF65-F5344CB8AC3E}">
        <p14:creationId xmlns:p14="http://schemas.microsoft.com/office/powerpoint/2010/main" val="16711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8EF8-A98C-6319-CEBA-7C82A8F0AAB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9A7172D-8472-8666-02A5-9C118380C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EA90F7E4-1B91-A4B6-039A-ACC70B226560}"/>
              </a:ext>
            </a:extLst>
          </p:cNvPr>
          <p:cNvPicPr>
            <a:picLocks noChangeAspect="1"/>
          </p:cNvPicPr>
          <p:nvPr/>
        </p:nvPicPr>
        <p:blipFill>
          <a:blip r:embed="rId4"/>
          <a:stretch>
            <a:fillRect/>
          </a:stretch>
        </p:blipFill>
        <p:spPr>
          <a:xfrm>
            <a:off x="311855" y="1368570"/>
            <a:ext cx="5362575" cy="4989717"/>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25A62D86-C527-8A24-A8C5-3C8DD65181F7}"/>
              </a:ext>
            </a:extLst>
          </p:cNvPr>
          <p:cNvPicPr>
            <a:picLocks noChangeAspect="1"/>
          </p:cNvPicPr>
          <p:nvPr/>
        </p:nvPicPr>
        <p:blipFill>
          <a:blip r:embed="rId5"/>
          <a:stretch>
            <a:fillRect/>
          </a:stretch>
        </p:blipFill>
        <p:spPr>
          <a:xfrm>
            <a:off x="5921298" y="3654796"/>
            <a:ext cx="5958847" cy="1100084"/>
          </a:xfrm>
          <a:prstGeom prst="rect">
            <a:avLst/>
          </a:prstGeom>
        </p:spPr>
      </p:pic>
      <p:sp>
        <p:nvSpPr>
          <p:cNvPr id="11" name="תיבת טקסט 10">
            <a:extLst>
              <a:ext uri="{FF2B5EF4-FFF2-40B4-BE49-F238E27FC236}">
                <a16:creationId xmlns:a16="http://schemas.microsoft.com/office/drawing/2014/main" id="{D0528A79-73FA-18D5-49C2-4AD1B49F5267}"/>
              </a:ext>
            </a:extLst>
          </p:cNvPr>
          <p:cNvSpPr txBox="1"/>
          <p:nvPr/>
        </p:nvSpPr>
        <p:spPr>
          <a:xfrm>
            <a:off x="6096000" y="1818487"/>
            <a:ext cx="5240784" cy="1200329"/>
          </a:xfrm>
          <a:prstGeom prst="rect">
            <a:avLst/>
          </a:prstGeom>
          <a:noFill/>
        </p:spPr>
        <p:txBody>
          <a:bodyPr wrap="square" rtlCol="1">
            <a:spAutoFit/>
          </a:bodyPr>
          <a:lstStyle/>
          <a:p>
            <a:r>
              <a:rPr lang="he-IL" sz="2400" dirty="0"/>
              <a:t>קראו את קטע המידע </a:t>
            </a:r>
            <a:r>
              <a:rPr lang="he-IL" sz="2400" b="1" i="0" u="none" strike="noStrike" baseline="0" dirty="0">
                <a:solidFill>
                  <a:srgbClr val="1E9BA7"/>
                </a:solidFill>
                <a:latin typeface="MFPronto-Bold"/>
              </a:rPr>
              <a:t>מנגנון ההגנה מפני חדירת מזון לקנה הנשימה </a:t>
            </a:r>
            <a:r>
              <a:rPr lang="he-IL" sz="2400" dirty="0"/>
              <a:t>שבעמוד 141 והשיבו על השאלה הבאה:</a:t>
            </a:r>
          </a:p>
        </p:txBody>
      </p:sp>
      <p:sp>
        <p:nvSpPr>
          <p:cNvPr id="13" name="תיבת טקסט 12">
            <a:extLst>
              <a:ext uri="{FF2B5EF4-FFF2-40B4-BE49-F238E27FC236}">
                <a16:creationId xmlns:a16="http://schemas.microsoft.com/office/drawing/2014/main" id="{BCCD8101-5475-8FF4-219E-0A69CE37F90A}"/>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141</a:t>
            </a:r>
            <a:endParaRPr lang="he-IL" b="1" dirty="0"/>
          </a:p>
        </p:txBody>
      </p:sp>
      <p:sp>
        <p:nvSpPr>
          <p:cNvPr id="14" name="תיבת טקסט 13">
            <a:extLst>
              <a:ext uri="{FF2B5EF4-FFF2-40B4-BE49-F238E27FC236}">
                <a16:creationId xmlns:a16="http://schemas.microsoft.com/office/drawing/2014/main" id="{182045DF-DB55-3F2F-192E-5BD1E7E08EF5}"/>
              </a:ext>
            </a:extLst>
          </p:cNvPr>
          <p:cNvSpPr txBox="1"/>
          <p:nvPr/>
        </p:nvSpPr>
        <p:spPr>
          <a:xfrm>
            <a:off x="4793942" y="3133817"/>
            <a:ext cx="648070" cy="369332"/>
          </a:xfrm>
          <a:prstGeom prst="rect">
            <a:avLst/>
          </a:prstGeom>
          <a:noFill/>
        </p:spPr>
        <p:txBody>
          <a:bodyPr wrap="square" rtlCol="1">
            <a:spAutoFit/>
          </a:bodyPr>
          <a:lstStyle/>
          <a:p>
            <a:r>
              <a:rPr lang="he-IL" dirty="0"/>
              <a:t>לתקן</a:t>
            </a:r>
          </a:p>
        </p:txBody>
      </p:sp>
      <p:sp>
        <p:nvSpPr>
          <p:cNvPr id="5" name="תיבת טקסט 4">
            <a:extLst>
              <a:ext uri="{FF2B5EF4-FFF2-40B4-BE49-F238E27FC236}">
                <a16:creationId xmlns:a16="http://schemas.microsoft.com/office/drawing/2014/main" id="{7ADF6BC7-AA2A-5169-EDFC-3339A62D100F}"/>
              </a:ext>
            </a:extLst>
          </p:cNvPr>
          <p:cNvSpPr txBox="1"/>
          <p:nvPr/>
        </p:nvSpPr>
        <p:spPr>
          <a:xfrm>
            <a:off x="4535101" y="658514"/>
            <a:ext cx="7171124" cy="523220"/>
          </a:xfrm>
          <a:prstGeom prst="rect">
            <a:avLst/>
          </a:prstGeom>
          <a:noFill/>
        </p:spPr>
        <p:txBody>
          <a:bodyPr wrap="square">
            <a:spAutoFit/>
          </a:bodyPr>
          <a:lstStyle/>
          <a:p>
            <a:r>
              <a:rPr lang="he-IL" sz="2800" b="1" i="0" u="none" strike="noStrike" baseline="0" dirty="0">
                <a:solidFill>
                  <a:srgbClr val="1E9BA7"/>
                </a:solidFill>
                <a:latin typeface="MFPronto-Bold"/>
              </a:rPr>
              <a:t>מנגנון ההגנה מפני חדירת מזון לקנה הנשימה</a:t>
            </a:r>
            <a:endParaRPr lang="he-IL" sz="2800" dirty="0"/>
          </a:p>
        </p:txBody>
      </p:sp>
    </p:spTree>
    <p:extLst>
      <p:ext uri="{BB962C8B-B14F-4D97-AF65-F5344CB8AC3E}">
        <p14:creationId xmlns:p14="http://schemas.microsoft.com/office/powerpoint/2010/main" val="755083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25D7D-1AA1-6C6E-4CBC-2516FFE1F58F}"/>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DAFDA51-144D-BB8D-3ADC-AD8610860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6FE0FFFE-B4AC-1393-6028-B82BB72E7DEC}"/>
              </a:ext>
            </a:extLst>
          </p:cNvPr>
          <p:cNvPicPr>
            <a:picLocks noChangeAspect="1"/>
          </p:cNvPicPr>
          <p:nvPr/>
        </p:nvPicPr>
        <p:blipFill>
          <a:blip r:embed="rId4"/>
          <a:stretch>
            <a:fillRect/>
          </a:stretch>
        </p:blipFill>
        <p:spPr>
          <a:xfrm>
            <a:off x="5497775" y="534509"/>
            <a:ext cx="5848350" cy="533400"/>
          </a:xfrm>
          <a:prstGeom prst="rect">
            <a:avLst/>
          </a:prstGeom>
        </p:spPr>
      </p:pic>
      <p:pic>
        <p:nvPicPr>
          <p:cNvPr id="6" name="תמונה 5">
            <a:extLst>
              <a:ext uri="{FF2B5EF4-FFF2-40B4-BE49-F238E27FC236}">
                <a16:creationId xmlns:a16="http://schemas.microsoft.com/office/drawing/2014/main" id="{50412188-10DC-024D-5038-00DDE8827B9A}"/>
              </a:ext>
            </a:extLst>
          </p:cNvPr>
          <p:cNvPicPr>
            <a:picLocks noChangeAspect="1"/>
          </p:cNvPicPr>
          <p:nvPr/>
        </p:nvPicPr>
        <p:blipFill>
          <a:blip r:embed="rId5"/>
          <a:stretch>
            <a:fillRect/>
          </a:stretch>
        </p:blipFill>
        <p:spPr>
          <a:xfrm>
            <a:off x="502986" y="1113143"/>
            <a:ext cx="2881864" cy="2874159"/>
          </a:xfrm>
          <a:prstGeom prst="rect">
            <a:avLst/>
          </a:prstGeom>
          <a:ln>
            <a:noFill/>
          </a:ln>
          <a:effectLst>
            <a:outerShdw blurRad="190500" algn="tl" rotWithShape="0">
              <a:srgbClr val="000000">
                <a:alpha val="70000"/>
              </a:srgbClr>
            </a:outerShdw>
          </a:effectLst>
        </p:spPr>
      </p:pic>
      <p:sp>
        <p:nvSpPr>
          <p:cNvPr id="8" name="תיבת טקסט 7">
            <a:extLst>
              <a:ext uri="{FF2B5EF4-FFF2-40B4-BE49-F238E27FC236}">
                <a16:creationId xmlns:a16="http://schemas.microsoft.com/office/drawing/2014/main" id="{D5BADAD6-12DE-86F4-3CFB-16F4DB107BCF}"/>
              </a:ext>
            </a:extLst>
          </p:cNvPr>
          <p:cNvSpPr txBox="1"/>
          <p:nvPr/>
        </p:nvSpPr>
        <p:spPr>
          <a:xfrm>
            <a:off x="4722410" y="1667435"/>
            <a:ext cx="7283124" cy="461665"/>
          </a:xfrm>
          <a:prstGeom prst="rect">
            <a:avLst/>
          </a:prstGeom>
          <a:noFill/>
        </p:spPr>
        <p:txBody>
          <a:bodyPr wrap="square">
            <a:spAutoFit/>
          </a:bodyPr>
          <a:lstStyle/>
          <a:p>
            <a:r>
              <a:rPr lang="he-IL" sz="2400" b="1" i="0" u="none" strike="noStrike" baseline="0" dirty="0">
                <a:solidFill>
                  <a:schemeClr val="accent6">
                    <a:lumMod val="50000"/>
                  </a:schemeClr>
                </a:solidFill>
                <a:latin typeface="FbSpoiler-Regular"/>
              </a:rPr>
              <a:t>האם קורה משהו להרכב האוויר בעקבות תהליך הנשימה?</a:t>
            </a:r>
            <a:endParaRPr lang="he-IL" sz="2400" b="1" dirty="0">
              <a:solidFill>
                <a:schemeClr val="accent6">
                  <a:lumMod val="50000"/>
                </a:schemeClr>
              </a:solidFill>
            </a:endParaRPr>
          </a:p>
        </p:txBody>
      </p:sp>
      <p:pic>
        <p:nvPicPr>
          <p:cNvPr id="10" name="תמונה 9">
            <a:extLst>
              <a:ext uri="{FF2B5EF4-FFF2-40B4-BE49-F238E27FC236}">
                <a16:creationId xmlns:a16="http://schemas.microsoft.com/office/drawing/2014/main" id="{32AF3319-B380-8F70-5BD8-BCE0CBE4EC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18075" y="2736464"/>
            <a:ext cx="10170948" cy="33521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567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8E17A-0FFF-E538-0E35-C1C25AA3A8FC}"/>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56E23B1-3BF5-804C-2BCF-68D71E75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4BC75CA8-A568-CD1B-3AB4-BF1785F2176A}"/>
              </a:ext>
            </a:extLst>
          </p:cNvPr>
          <p:cNvPicPr>
            <a:picLocks noChangeAspect="1"/>
          </p:cNvPicPr>
          <p:nvPr/>
        </p:nvPicPr>
        <p:blipFill>
          <a:blip r:embed="rId4"/>
          <a:stretch>
            <a:fillRect/>
          </a:stretch>
        </p:blipFill>
        <p:spPr>
          <a:xfrm>
            <a:off x="5133871" y="678330"/>
            <a:ext cx="6955352" cy="1496158"/>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969EA819-50D6-48CC-73C5-0300FB28E3F3}"/>
              </a:ext>
            </a:extLst>
          </p:cNvPr>
          <p:cNvPicPr>
            <a:picLocks noChangeAspect="1"/>
          </p:cNvPicPr>
          <p:nvPr/>
        </p:nvPicPr>
        <p:blipFill>
          <a:blip r:embed="rId5"/>
          <a:stretch>
            <a:fillRect/>
          </a:stretch>
        </p:blipFill>
        <p:spPr>
          <a:xfrm>
            <a:off x="6573481" y="2637315"/>
            <a:ext cx="5162550" cy="419100"/>
          </a:xfrm>
          <a:prstGeom prst="rect">
            <a:avLst/>
          </a:prstGeom>
          <a:ln>
            <a:noFill/>
          </a:ln>
          <a:effectLst>
            <a:outerShdw blurRad="190500" algn="tl" rotWithShape="0">
              <a:srgbClr val="000000">
                <a:alpha val="70000"/>
              </a:srgbClr>
            </a:outerShdw>
          </a:effectLst>
        </p:spPr>
      </p:pic>
      <p:sp>
        <p:nvSpPr>
          <p:cNvPr id="9" name="תיבת טקסט 8">
            <a:extLst>
              <a:ext uri="{FF2B5EF4-FFF2-40B4-BE49-F238E27FC236}">
                <a16:creationId xmlns:a16="http://schemas.microsoft.com/office/drawing/2014/main" id="{3C6C9593-51E7-1491-935D-302BD33DEE50}"/>
              </a:ext>
            </a:extLst>
          </p:cNvPr>
          <p:cNvSpPr txBox="1"/>
          <p:nvPr/>
        </p:nvSpPr>
        <p:spPr>
          <a:xfrm>
            <a:off x="5649896" y="3429000"/>
            <a:ext cx="6117405" cy="461665"/>
          </a:xfrm>
          <a:prstGeom prst="rect">
            <a:avLst/>
          </a:prstGeom>
          <a:noFill/>
        </p:spPr>
        <p:txBody>
          <a:bodyPr wrap="square" rtlCol="1">
            <a:spAutoFit/>
          </a:bodyPr>
          <a:lstStyle/>
          <a:p>
            <a:r>
              <a:rPr lang="he-IL" sz="2400" dirty="0"/>
              <a:t>השיבו על סעיפים 4-1 בהנחיות שבעמוד 142.</a:t>
            </a:r>
          </a:p>
        </p:txBody>
      </p:sp>
      <p:pic>
        <p:nvPicPr>
          <p:cNvPr id="11" name="תמונה 10">
            <a:extLst>
              <a:ext uri="{FF2B5EF4-FFF2-40B4-BE49-F238E27FC236}">
                <a16:creationId xmlns:a16="http://schemas.microsoft.com/office/drawing/2014/main" id="{1D6721DC-64DB-B601-0E50-41AC98E05F3D}"/>
              </a:ext>
            </a:extLst>
          </p:cNvPr>
          <p:cNvPicPr>
            <a:picLocks noChangeAspect="1"/>
          </p:cNvPicPr>
          <p:nvPr/>
        </p:nvPicPr>
        <p:blipFill>
          <a:blip r:embed="rId6"/>
          <a:stretch>
            <a:fillRect/>
          </a:stretch>
        </p:blipFill>
        <p:spPr>
          <a:xfrm>
            <a:off x="7044400" y="3886200"/>
            <a:ext cx="2879387" cy="2971800"/>
          </a:xfrm>
          <a:prstGeom prst="rect">
            <a:avLst/>
          </a:prstGeom>
        </p:spPr>
      </p:pic>
      <p:pic>
        <p:nvPicPr>
          <p:cNvPr id="14" name="תמונה 13">
            <a:extLst>
              <a:ext uri="{FF2B5EF4-FFF2-40B4-BE49-F238E27FC236}">
                <a16:creationId xmlns:a16="http://schemas.microsoft.com/office/drawing/2014/main" id="{D6844E81-D63B-70C8-74BE-78384484682A}"/>
              </a:ext>
            </a:extLst>
          </p:cNvPr>
          <p:cNvPicPr>
            <a:picLocks noChangeAspect="1"/>
          </p:cNvPicPr>
          <p:nvPr/>
        </p:nvPicPr>
        <p:blipFill>
          <a:blip r:embed="rId7"/>
          <a:stretch>
            <a:fillRect/>
          </a:stretch>
        </p:blipFill>
        <p:spPr>
          <a:xfrm>
            <a:off x="16321" y="2174488"/>
            <a:ext cx="5131280" cy="4571677"/>
          </a:xfrm>
          <a:prstGeom prst="rect">
            <a:avLst/>
          </a:prstGeom>
        </p:spPr>
      </p:pic>
    </p:spTree>
    <p:extLst>
      <p:ext uri="{BB962C8B-B14F-4D97-AF65-F5344CB8AC3E}">
        <p14:creationId xmlns:p14="http://schemas.microsoft.com/office/powerpoint/2010/main" val="3616213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5E5EF-B141-3129-A4F4-390BAA9FB107}"/>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FD56240E-03F8-7376-7606-16FF52C86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041E3FDC-E36B-ADF5-1D59-4B4ADB6203D4}"/>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143</a:t>
            </a:r>
            <a:endParaRPr lang="he-IL" b="1" dirty="0"/>
          </a:p>
        </p:txBody>
      </p:sp>
      <p:pic>
        <p:nvPicPr>
          <p:cNvPr id="5" name="תמונה 4">
            <a:extLst>
              <a:ext uri="{FF2B5EF4-FFF2-40B4-BE49-F238E27FC236}">
                <a16:creationId xmlns:a16="http://schemas.microsoft.com/office/drawing/2014/main" id="{DEF11943-AB9E-D567-5F29-1E613148B1D3}"/>
              </a:ext>
            </a:extLst>
          </p:cNvPr>
          <p:cNvPicPr>
            <a:picLocks noChangeAspect="1"/>
          </p:cNvPicPr>
          <p:nvPr/>
        </p:nvPicPr>
        <p:blipFill>
          <a:blip r:embed="rId4"/>
          <a:stretch>
            <a:fillRect/>
          </a:stretch>
        </p:blipFill>
        <p:spPr>
          <a:xfrm>
            <a:off x="3548202" y="778367"/>
            <a:ext cx="8096250" cy="466725"/>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9F3C01EB-7E72-077D-AD02-AEEBB1B76E77}"/>
              </a:ext>
            </a:extLst>
          </p:cNvPr>
          <p:cNvPicPr>
            <a:picLocks noChangeAspect="1"/>
          </p:cNvPicPr>
          <p:nvPr/>
        </p:nvPicPr>
        <p:blipFill>
          <a:blip r:embed="rId5"/>
          <a:stretch>
            <a:fillRect/>
          </a:stretch>
        </p:blipFill>
        <p:spPr>
          <a:xfrm>
            <a:off x="3847171" y="2462092"/>
            <a:ext cx="4928839" cy="4395908"/>
          </a:xfrm>
          <a:prstGeom prst="rect">
            <a:avLst/>
          </a:prstGeom>
          <a:ln>
            <a:noFill/>
          </a:ln>
          <a:effectLst>
            <a:outerShdw blurRad="190500" algn="tl" rotWithShape="0">
              <a:srgbClr val="000000">
                <a:alpha val="70000"/>
              </a:srgbClr>
            </a:outerShdw>
          </a:effectLst>
        </p:spPr>
      </p:pic>
      <p:sp>
        <p:nvSpPr>
          <p:cNvPr id="11" name="תיבת טקסט 10">
            <a:extLst>
              <a:ext uri="{FF2B5EF4-FFF2-40B4-BE49-F238E27FC236}">
                <a16:creationId xmlns:a16="http://schemas.microsoft.com/office/drawing/2014/main" id="{91B892A3-B4FD-E6D9-D6B4-E63EF08EAA53}"/>
              </a:ext>
            </a:extLst>
          </p:cNvPr>
          <p:cNvSpPr txBox="1"/>
          <p:nvPr/>
        </p:nvSpPr>
        <p:spPr>
          <a:xfrm>
            <a:off x="1775534" y="1480512"/>
            <a:ext cx="9802705" cy="830997"/>
          </a:xfrm>
          <a:prstGeom prst="rect">
            <a:avLst/>
          </a:prstGeom>
          <a:noFill/>
        </p:spPr>
        <p:txBody>
          <a:bodyPr wrap="square">
            <a:spAutoFit/>
          </a:bodyPr>
          <a:lstStyle/>
          <a:p>
            <a:r>
              <a:rPr lang="he-IL" sz="2400" b="0" i="0" u="none" strike="noStrike" baseline="0" dirty="0">
                <a:solidFill>
                  <a:srgbClr val="000000"/>
                </a:solidFill>
                <a:latin typeface="FbSpoiler-Regular"/>
              </a:rPr>
              <a:t>קִִראו את קטע המידע </a:t>
            </a:r>
            <a:r>
              <a:rPr lang="he-IL" sz="2400" b="1" i="0" u="none" strike="noStrike" baseline="0" dirty="0">
                <a:solidFill>
                  <a:srgbClr val="3A6643"/>
                </a:solidFill>
                <a:latin typeface="FbSpoiler-Bold"/>
              </a:rPr>
              <a:t>חילופי גזים בריאות</a:t>
            </a:r>
            <a:r>
              <a:rPr lang="he-IL" sz="2400" b="0" i="0" u="none" strike="noStrike" baseline="0" dirty="0">
                <a:solidFill>
                  <a:srgbClr val="3A6643"/>
                </a:solidFill>
                <a:latin typeface="FbSpoiler-Regular"/>
              </a:rPr>
              <a:t>, </a:t>
            </a:r>
            <a:r>
              <a:rPr lang="he-IL" sz="2400" b="0" i="0" u="none" strike="noStrike" baseline="0" dirty="0">
                <a:solidFill>
                  <a:srgbClr val="000000"/>
                </a:solidFill>
                <a:latin typeface="FbSpoiler-Regular"/>
              </a:rPr>
              <a:t>התבוננו באיורים</a:t>
            </a:r>
          </a:p>
          <a:p>
            <a:r>
              <a:rPr lang="he-IL" sz="2400" b="0" i="0" u="none" strike="noStrike" baseline="0" dirty="0">
                <a:solidFill>
                  <a:srgbClr val="000000"/>
                </a:solidFill>
                <a:latin typeface="FbSpoiler-Regular"/>
              </a:rPr>
              <a:t> והשיבו על שאלות 4-1 בעמוד 143.</a:t>
            </a:r>
            <a:endParaRPr lang="he-IL" sz="2400" dirty="0"/>
          </a:p>
        </p:txBody>
      </p:sp>
    </p:spTree>
    <p:extLst>
      <p:ext uri="{BB962C8B-B14F-4D97-AF65-F5344CB8AC3E}">
        <p14:creationId xmlns:p14="http://schemas.microsoft.com/office/powerpoint/2010/main" val="323513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1AAC66EC-D515-E679-B9D9-27DE89435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562BD595-AD7C-E103-D0CA-FA8CB5DF7347}"/>
              </a:ext>
            </a:extLst>
          </p:cNvPr>
          <p:cNvSpPr txBox="1"/>
          <p:nvPr/>
        </p:nvSpPr>
        <p:spPr>
          <a:xfrm>
            <a:off x="770622" y="1408712"/>
            <a:ext cx="10868855" cy="2400657"/>
          </a:xfrm>
          <a:prstGeom prst="rect">
            <a:avLst/>
          </a:prstGeom>
          <a:noFill/>
        </p:spPr>
        <p:txBody>
          <a:bodyPr wrap="square">
            <a:spAutoFit/>
          </a:bodyPr>
          <a:lstStyle/>
          <a:p>
            <a:pPr>
              <a:lnSpc>
                <a:spcPct val="150000"/>
              </a:lnSpc>
            </a:pPr>
            <a:r>
              <a:rPr lang="he-IL" sz="2800" b="1" i="0" u="none" strike="noStrike" baseline="0" dirty="0">
                <a:solidFill>
                  <a:srgbClr val="000000"/>
                </a:solidFill>
                <a:latin typeface="FbSpoiler-Regular"/>
              </a:rPr>
              <a:t>מדמיון למציאות</a:t>
            </a:r>
            <a:r>
              <a:rPr lang="he-IL" sz="2800" b="0" i="0" u="none" strike="noStrike" baseline="0" dirty="0">
                <a:solidFill>
                  <a:srgbClr val="000000"/>
                </a:solidFill>
                <a:latin typeface="FbSpoiler-Regular"/>
              </a:rPr>
              <a:t>: בסִִפרו </a:t>
            </a:r>
            <a:r>
              <a:rPr lang="he-IL" sz="2800" b="1" i="0" u="none" strike="noStrike" baseline="0" dirty="0">
                <a:solidFill>
                  <a:srgbClr val="000000"/>
                </a:solidFill>
                <a:latin typeface="FbSpoiler-Bold"/>
              </a:rPr>
              <a:t>המסע הַַפַַנְְטַַסְְטִִי 2 </a:t>
            </a:r>
            <a:r>
              <a:rPr lang="he-IL" sz="2800" b="0" i="0" u="none" strike="noStrike" baseline="0" dirty="0">
                <a:solidFill>
                  <a:srgbClr val="000000"/>
                </a:solidFill>
                <a:latin typeface="FbSpoiler-Regular"/>
              </a:rPr>
              <a:t>שלח הסופר </a:t>
            </a:r>
            <a:r>
              <a:rPr lang="he-IL" sz="2800" b="0" i="0" u="none" strike="noStrike" baseline="0" dirty="0" err="1">
                <a:solidFill>
                  <a:srgbClr val="000000"/>
                </a:solidFill>
                <a:latin typeface="FbSpoiler-Regular"/>
              </a:rPr>
              <a:t>אִִייזַַק</a:t>
            </a:r>
            <a:r>
              <a:rPr lang="he-IL" sz="2800" b="0" i="0" u="none" strike="noStrike" baseline="0" dirty="0">
                <a:solidFill>
                  <a:srgbClr val="000000"/>
                </a:solidFill>
                <a:latin typeface="FbSpoiler-Regular"/>
              </a:rPr>
              <a:t> אָָסִִימוֹב, צוללת למסע בגופו של אדם ובה מדענים בגודל זעיר מאוד. בשנת 1965 בני אדם לא חשבו שהסיפור הדמיוני הזה יכול כמעט להתממש.</a:t>
            </a:r>
          </a:p>
          <a:p>
            <a:r>
              <a:rPr lang="he-IL" sz="2400" b="0" i="0" u="none" strike="noStrike" baseline="0" dirty="0">
                <a:solidFill>
                  <a:srgbClr val="000000"/>
                </a:solidFill>
                <a:latin typeface="FbSpoiler-Regular"/>
              </a:rPr>
              <a:t>.</a:t>
            </a:r>
          </a:p>
        </p:txBody>
      </p:sp>
      <p:pic>
        <p:nvPicPr>
          <p:cNvPr id="12" name="תמונה 11">
            <a:extLst>
              <a:ext uri="{FF2B5EF4-FFF2-40B4-BE49-F238E27FC236}">
                <a16:creationId xmlns:a16="http://schemas.microsoft.com/office/drawing/2014/main" id="{DBE1E499-94D2-A18B-2197-2A109E7A035B}"/>
              </a:ext>
            </a:extLst>
          </p:cNvPr>
          <p:cNvPicPr>
            <a:picLocks noChangeAspect="1"/>
          </p:cNvPicPr>
          <p:nvPr/>
        </p:nvPicPr>
        <p:blipFill>
          <a:blip r:embed="rId4"/>
          <a:stretch>
            <a:fillRect/>
          </a:stretch>
        </p:blipFill>
        <p:spPr>
          <a:xfrm>
            <a:off x="3800428" y="3550722"/>
            <a:ext cx="4591143" cy="2930761"/>
          </a:xfrm>
          <a:prstGeom prst="ellipse">
            <a:avLst/>
          </a:prstGeom>
          <a:ln>
            <a:noFill/>
          </a:ln>
          <a:effectLst>
            <a:softEdge rad="112500"/>
          </a:effectLst>
        </p:spPr>
      </p:pic>
      <p:sp>
        <p:nvSpPr>
          <p:cNvPr id="2" name="תיבת טקסט 1">
            <a:extLst>
              <a:ext uri="{FF2B5EF4-FFF2-40B4-BE49-F238E27FC236}">
                <a16:creationId xmlns:a16="http://schemas.microsoft.com/office/drawing/2014/main" id="{A047F322-8939-CB29-AE79-FF48AD124AFE}"/>
              </a:ext>
            </a:extLst>
          </p:cNvPr>
          <p:cNvSpPr txBox="1"/>
          <p:nvPr/>
        </p:nvSpPr>
        <p:spPr>
          <a:xfrm>
            <a:off x="337930" y="6376833"/>
            <a:ext cx="1771650" cy="369332"/>
          </a:xfrm>
          <a:prstGeom prst="rect">
            <a:avLst/>
          </a:prstGeom>
          <a:noFill/>
        </p:spPr>
        <p:txBody>
          <a:bodyPr wrap="square" rtlCol="1">
            <a:spAutoFit/>
          </a:bodyPr>
          <a:lstStyle/>
          <a:p>
            <a:r>
              <a:rPr lang="he-IL" b="1" dirty="0"/>
              <a:t>עמוד 134</a:t>
            </a:r>
          </a:p>
        </p:txBody>
      </p:sp>
    </p:spTree>
    <p:extLst>
      <p:ext uri="{BB962C8B-B14F-4D97-AF65-F5344CB8AC3E}">
        <p14:creationId xmlns:p14="http://schemas.microsoft.com/office/powerpoint/2010/main" val="3033454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58FB56C-0AE3-A029-373D-0DB54C0206E0}"/>
              </a:ext>
            </a:extLst>
          </p:cNvPr>
          <p:cNvPicPr>
            <a:picLocks noChangeAspect="1"/>
          </p:cNvPicPr>
          <p:nvPr/>
        </p:nvPicPr>
        <p:blipFill>
          <a:blip r:embed="rId4"/>
          <a:stretch>
            <a:fillRect/>
          </a:stretch>
        </p:blipFill>
        <p:spPr>
          <a:xfrm>
            <a:off x="2242038" y="1664223"/>
            <a:ext cx="7508631" cy="4445704"/>
          </a:xfrm>
          <a:prstGeom prst="rect">
            <a:avLst/>
          </a:prstGeom>
          <a:ln>
            <a:noFill/>
          </a:ln>
          <a:effectLst>
            <a:outerShdw blurRad="190500" algn="tl" rotWithShape="0">
              <a:srgbClr val="000000">
                <a:alpha val="70000"/>
              </a:srgbClr>
            </a:outerShdw>
          </a:effectLst>
        </p:spPr>
      </p:pic>
      <p:sp>
        <p:nvSpPr>
          <p:cNvPr id="7" name="תיבת טקסט 6">
            <a:extLst>
              <a:ext uri="{FF2B5EF4-FFF2-40B4-BE49-F238E27FC236}">
                <a16:creationId xmlns:a16="http://schemas.microsoft.com/office/drawing/2014/main" id="{DC0AABD2-682D-BB30-4FAC-0F46B16F7180}"/>
              </a:ext>
            </a:extLst>
          </p:cNvPr>
          <p:cNvSpPr txBox="1"/>
          <p:nvPr/>
        </p:nvSpPr>
        <p:spPr>
          <a:xfrm>
            <a:off x="6691257" y="386862"/>
            <a:ext cx="4501352" cy="1077218"/>
          </a:xfrm>
          <a:prstGeom prst="rect">
            <a:avLst/>
          </a:prstGeom>
          <a:noFill/>
        </p:spPr>
        <p:txBody>
          <a:bodyPr wrap="square" rtlCol="1">
            <a:spAutoFit/>
          </a:bodyPr>
          <a:lstStyle/>
          <a:p>
            <a:r>
              <a:rPr lang="he-IL" sz="3200" b="1" dirty="0">
                <a:solidFill>
                  <a:schemeClr val="accent6">
                    <a:lumMod val="50000"/>
                  </a:schemeClr>
                </a:solidFill>
              </a:rPr>
              <a:t>משימה מתוקשבת (העשרה)</a:t>
            </a:r>
          </a:p>
        </p:txBody>
      </p:sp>
    </p:spTree>
    <p:extLst>
      <p:ext uri="{BB962C8B-B14F-4D97-AF65-F5344CB8AC3E}">
        <p14:creationId xmlns:p14="http://schemas.microsoft.com/office/powerpoint/2010/main" val="208061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3D071-7E36-828C-088F-A5C13396B6B3}"/>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8D72308-67A6-3A73-55F9-315F6270C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91D62CEE-C8B9-2359-0BD3-AA49A1D75239}"/>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144</a:t>
            </a:r>
            <a:endParaRPr lang="he-IL" b="1" dirty="0"/>
          </a:p>
        </p:txBody>
      </p:sp>
      <p:pic>
        <p:nvPicPr>
          <p:cNvPr id="6" name="תמונה 5">
            <a:extLst>
              <a:ext uri="{FF2B5EF4-FFF2-40B4-BE49-F238E27FC236}">
                <a16:creationId xmlns:a16="http://schemas.microsoft.com/office/drawing/2014/main" id="{B442621A-DB8A-D6A4-4346-0166150E56DC}"/>
              </a:ext>
            </a:extLst>
          </p:cNvPr>
          <p:cNvPicPr>
            <a:picLocks noChangeAspect="1"/>
          </p:cNvPicPr>
          <p:nvPr/>
        </p:nvPicPr>
        <p:blipFill>
          <a:blip r:embed="rId4"/>
          <a:stretch>
            <a:fillRect/>
          </a:stretch>
        </p:blipFill>
        <p:spPr>
          <a:xfrm>
            <a:off x="1890943" y="964209"/>
            <a:ext cx="9910195" cy="451604"/>
          </a:xfrm>
          <a:prstGeom prst="rect">
            <a:avLst/>
          </a:prstGeom>
        </p:spPr>
      </p:pic>
      <p:pic>
        <p:nvPicPr>
          <p:cNvPr id="9" name="תמונה 8">
            <a:extLst>
              <a:ext uri="{FF2B5EF4-FFF2-40B4-BE49-F238E27FC236}">
                <a16:creationId xmlns:a16="http://schemas.microsoft.com/office/drawing/2014/main" id="{9E05342D-83E8-0D16-934F-A58DFA4D3CA6}"/>
              </a:ext>
            </a:extLst>
          </p:cNvPr>
          <p:cNvPicPr>
            <a:picLocks noChangeAspect="1"/>
          </p:cNvPicPr>
          <p:nvPr/>
        </p:nvPicPr>
        <p:blipFill>
          <a:blip r:embed="rId5"/>
          <a:stretch>
            <a:fillRect/>
          </a:stretch>
        </p:blipFill>
        <p:spPr>
          <a:xfrm>
            <a:off x="4190908" y="1807526"/>
            <a:ext cx="7296150" cy="971550"/>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DA13B72C-3486-F9D8-6615-A80584DB8D1D}"/>
              </a:ext>
            </a:extLst>
          </p:cNvPr>
          <p:cNvPicPr>
            <a:picLocks noChangeAspect="1"/>
          </p:cNvPicPr>
          <p:nvPr/>
        </p:nvPicPr>
        <p:blipFill>
          <a:blip r:embed="rId6"/>
          <a:stretch>
            <a:fillRect/>
          </a:stretch>
        </p:blipFill>
        <p:spPr>
          <a:xfrm>
            <a:off x="2990459" y="3355455"/>
            <a:ext cx="4464314" cy="3187498"/>
          </a:xfrm>
          <a:prstGeom prst="rect">
            <a:avLst/>
          </a:prstGeom>
          <a:ln>
            <a:noFill/>
          </a:ln>
          <a:effectLst>
            <a:outerShdw blurRad="190500" algn="tl" rotWithShape="0">
              <a:srgbClr val="000000">
                <a:alpha val="70000"/>
              </a:srgbClr>
            </a:outerShdw>
          </a:effectLst>
        </p:spPr>
      </p:pic>
      <p:sp>
        <p:nvSpPr>
          <p:cNvPr id="12" name="תיבת טקסט 11">
            <a:extLst>
              <a:ext uri="{FF2B5EF4-FFF2-40B4-BE49-F238E27FC236}">
                <a16:creationId xmlns:a16="http://schemas.microsoft.com/office/drawing/2014/main" id="{916FCD3C-3B29-3A6B-54A9-F06178489166}"/>
              </a:ext>
            </a:extLst>
          </p:cNvPr>
          <p:cNvSpPr txBox="1"/>
          <p:nvPr/>
        </p:nvSpPr>
        <p:spPr>
          <a:xfrm>
            <a:off x="7838983" y="3897297"/>
            <a:ext cx="3338003" cy="1685846"/>
          </a:xfrm>
          <a:prstGeom prst="rect">
            <a:avLst/>
          </a:prstGeom>
          <a:noFill/>
        </p:spPr>
        <p:txBody>
          <a:bodyPr wrap="square" rtlCol="1">
            <a:spAutoFit/>
          </a:bodyPr>
          <a:lstStyle/>
          <a:p>
            <a:pPr>
              <a:lnSpc>
                <a:spcPct val="150000"/>
              </a:lnSpc>
            </a:pPr>
            <a:r>
              <a:rPr lang="he-IL" sz="2400" dirty="0"/>
              <a:t>השיבו על כל הסעיפים במשימה </a:t>
            </a:r>
            <a:r>
              <a:rPr lang="he-IL" sz="2400" b="1" dirty="0">
                <a:solidFill>
                  <a:schemeClr val="accent6">
                    <a:lumMod val="50000"/>
                  </a:schemeClr>
                </a:solidFill>
              </a:rPr>
              <a:t>שואפים ונושפים </a:t>
            </a:r>
            <a:r>
              <a:rPr lang="he-IL" sz="2400" dirty="0"/>
              <a:t>שבעמוד 144.</a:t>
            </a:r>
          </a:p>
        </p:txBody>
      </p:sp>
    </p:spTree>
    <p:extLst>
      <p:ext uri="{BB962C8B-B14F-4D97-AF65-F5344CB8AC3E}">
        <p14:creationId xmlns:p14="http://schemas.microsoft.com/office/powerpoint/2010/main" val="494558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35652-FF38-8826-5273-C3C9668C9F4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977F838-5F5F-B3CE-27A2-905F9BA63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B29E24B7-07AA-4C90-E3FD-265209A4806F}"/>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144</a:t>
            </a:r>
            <a:endParaRPr lang="he-IL" b="1" dirty="0"/>
          </a:p>
        </p:txBody>
      </p:sp>
      <p:pic>
        <p:nvPicPr>
          <p:cNvPr id="6" name="תמונה 5">
            <a:extLst>
              <a:ext uri="{FF2B5EF4-FFF2-40B4-BE49-F238E27FC236}">
                <a16:creationId xmlns:a16="http://schemas.microsoft.com/office/drawing/2014/main" id="{89916AA9-12B3-94E9-3DED-F6E1C1147D23}"/>
              </a:ext>
            </a:extLst>
          </p:cNvPr>
          <p:cNvPicPr>
            <a:picLocks noChangeAspect="1"/>
          </p:cNvPicPr>
          <p:nvPr/>
        </p:nvPicPr>
        <p:blipFill>
          <a:blip r:embed="rId4"/>
          <a:stretch>
            <a:fillRect/>
          </a:stretch>
        </p:blipFill>
        <p:spPr>
          <a:xfrm>
            <a:off x="1487521" y="2136092"/>
            <a:ext cx="9979406" cy="3885510"/>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2C5FE1AC-FF5B-7CE6-E203-9129EDC0636F}"/>
              </a:ext>
            </a:extLst>
          </p:cNvPr>
          <p:cNvPicPr>
            <a:picLocks noChangeAspect="1"/>
          </p:cNvPicPr>
          <p:nvPr/>
        </p:nvPicPr>
        <p:blipFill>
          <a:blip r:embed="rId5"/>
          <a:stretch>
            <a:fillRect/>
          </a:stretch>
        </p:blipFill>
        <p:spPr>
          <a:xfrm>
            <a:off x="4146688" y="1005094"/>
            <a:ext cx="4514850" cy="514350"/>
          </a:xfrm>
          <a:prstGeom prst="rect">
            <a:avLst/>
          </a:prstGeom>
        </p:spPr>
      </p:pic>
    </p:spTree>
    <p:extLst>
      <p:ext uri="{BB962C8B-B14F-4D97-AF65-F5344CB8AC3E}">
        <p14:creationId xmlns:p14="http://schemas.microsoft.com/office/powerpoint/2010/main" val="2253681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35190-6225-1819-AADD-7C038B45F20F}"/>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2F0F444-8A50-D5CC-823E-2ED6B9696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4D8E3023-8488-EC64-0840-3E42B46E8CC3}"/>
              </a:ext>
            </a:extLst>
          </p:cNvPr>
          <p:cNvPicPr>
            <a:picLocks noChangeAspect="1"/>
          </p:cNvPicPr>
          <p:nvPr/>
        </p:nvPicPr>
        <p:blipFill>
          <a:blip r:embed="rId4"/>
          <a:stretch>
            <a:fillRect/>
          </a:stretch>
        </p:blipFill>
        <p:spPr>
          <a:xfrm>
            <a:off x="3005091" y="789705"/>
            <a:ext cx="7772400" cy="1152525"/>
          </a:xfrm>
          <a:prstGeom prst="rect">
            <a:avLst/>
          </a:prstGeom>
        </p:spPr>
      </p:pic>
      <p:sp>
        <p:nvSpPr>
          <p:cNvPr id="6" name="תיבת טקסט 5">
            <a:extLst>
              <a:ext uri="{FF2B5EF4-FFF2-40B4-BE49-F238E27FC236}">
                <a16:creationId xmlns:a16="http://schemas.microsoft.com/office/drawing/2014/main" id="{778509EA-11F5-77AB-3614-E9BD922A0114}"/>
              </a:ext>
            </a:extLst>
          </p:cNvPr>
          <p:cNvSpPr txBox="1"/>
          <p:nvPr/>
        </p:nvSpPr>
        <p:spPr>
          <a:xfrm>
            <a:off x="4077068" y="2043414"/>
            <a:ext cx="6529971" cy="830997"/>
          </a:xfrm>
          <a:prstGeom prst="rect">
            <a:avLst/>
          </a:prstGeom>
          <a:noFill/>
        </p:spPr>
        <p:txBody>
          <a:bodyPr wrap="square">
            <a:spAutoFit/>
          </a:bodyPr>
          <a:lstStyle/>
          <a:p>
            <a:r>
              <a:rPr lang="he-IL" sz="2400" b="0" i="0" u="none" strike="noStrike" baseline="0" dirty="0">
                <a:latin typeface="FbSpoiler-Regular"/>
              </a:rPr>
              <a:t>עיינו באיורים, קִִראו את המידע שבעמוד 145 והשיבו על שאלות 4-1 בעמוד זה.</a:t>
            </a:r>
            <a:endParaRPr lang="he-IL" sz="2400" dirty="0"/>
          </a:p>
        </p:txBody>
      </p:sp>
      <p:pic>
        <p:nvPicPr>
          <p:cNvPr id="9" name="תמונה 8">
            <a:extLst>
              <a:ext uri="{FF2B5EF4-FFF2-40B4-BE49-F238E27FC236}">
                <a16:creationId xmlns:a16="http://schemas.microsoft.com/office/drawing/2014/main" id="{48283854-7469-7621-066C-5CAB04B8CC97}"/>
              </a:ext>
            </a:extLst>
          </p:cNvPr>
          <p:cNvPicPr>
            <a:picLocks noChangeAspect="1"/>
          </p:cNvPicPr>
          <p:nvPr/>
        </p:nvPicPr>
        <p:blipFill>
          <a:blip r:embed="rId5"/>
          <a:stretch>
            <a:fillRect/>
          </a:stretch>
        </p:blipFill>
        <p:spPr>
          <a:xfrm>
            <a:off x="2076227" y="2728170"/>
            <a:ext cx="4423644" cy="3844504"/>
          </a:xfrm>
          <a:prstGeom prst="rect">
            <a:avLst/>
          </a:prstGeom>
          <a:ln>
            <a:noFill/>
          </a:ln>
          <a:effectLst>
            <a:outerShdw blurRad="190500" algn="tl" rotWithShape="0">
              <a:srgbClr val="000000">
                <a:alpha val="70000"/>
              </a:srgbClr>
            </a:outerShdw>
          </a:effectLst>
        </p:spPr>
      </p:pic>
      <p:pic>
        <p:nvPicPr>
          <p:cNvPr id="13" name="תמונה 12">
            <a:extLst>
              <a:ext uri="{FF2B5EF4-FFF2-40B4-BE49-F238E27FC236}">
                <a16:creationId xmlns:a16="http://schemas.microsoft.com/office/drawing/2014/main" id="{68AD2647-A3EE-BAC5-BAD2-D5B3D7DAD52A}"/>
              </a:ext>
            </a:extLst>
          </p:cNvPr>
          <p:cNvPicPr>
            <a:picLocks noChangeAspect="1"/>
          </p:cNvPicPr>
          <p:nvPr/>
        </p:nvPicPr>
        <p:blipFill>
          <a:blip r:embed="rId6"/>
          <a:stretch>
            <a:fillRect/>
          </a:stretch>
        </p:blipFill>
        <p:spPr>
          <a:xfrm>
            <a:off x="7124905" y="3846392"/>
            <a:ext cx="4056438" cy="2499976"/>
          </a:xfrm>
          <a:prstGeom prst="rect">
            <a:avLst/>
          </a:prstGeom>
          <a:ln>
            <a:noFill/>
          </a:ln>
          <a:effectLst>
            <a:outerShdw blurRad="190500" algn="tl" rotWithShape="0">
              <a:srgbClr val="000000">
                <a:alpha val="70000"/>
              </a:srgbClr>
            </a:outerShdw>
          </a:effectLst>
        </p:spPr>
      </p:pic>
      <p:sp>
        <p:nvSpPr>
          <p:cNvPr id="18" name="תיבת טקסט 17">
            <a:extLst>
              <a:ext uri="{FF2B5EF4-FFF2-40B4-BE49-F238E27FC236}">
                <a16:creationId xmlns:a16="http://schemas.microsoft.com/office/drawing/2014/main" id="{37F6D1F8-A1C1-F212-DF66-3285BF706470}"/>
              </a:ext>
            </a:extLst>
          </p:cNvPr>
          <p:cNvSpPr txBox="1"/>
          <p:nvPr/>
        </p:nvSpPr>
        <p:spPr>
          <a:xfrm>
            <a:off x="8459255" y="3244334"/>
            <a:ext cx="1943389" cy="461665"/>
          </a:xfrm>
          <a:prstGeom prst="rect">
            <a:avLst/>
          </a:prstGeom>
          <a:noFill/>
        </p:spPr>
        <p:txBody>
          <a:bodyPr wrap="square">
            <a:spAutoFit/>
          </a:bodyPr>
          <a:lstStyle/>
          <a:p>
            <a:pPr algn="ctr"/>
            <a:r>
              <a:rPr lang="he-IL" sz="2400" b="1" i="0" u="none" strike="noStrike" baseline="0" dirty="0">
                <a:latin typeface="FbSpoiler-Bold"/>
              </a:rPr>
              <a:t>בית החזה</a:t>
            </a:r>
            <a:endParaRPr lang="he-IL" sz="2400" dirty="0"/>
          </a:p>
        </p:txBody>
      </p:sp>
    </p:spTree>
    <p:extLst>
      <p:ext uri="{BB962C8B-B14F-4D97-AF65-F5344CB8AC3E}">
        <p14:creationId xmlns:p14="http://schemas.microsoft.com/office/powerpoint/2010/main" val="1512582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E507751D-9CA9-2FB6-E935-338EC5DE7B39}"/>
              </a:ext>
            </a:extLst>
          </p:cNvPr>
          <p:cNvPicPr>
            <a:picLocks noChangeAspect="1"/>
          </p:cNvPicPr>
          <p:nvPr/>
        </p:nvPicPr>
        <p:blipFill>
          <a:blip r:embed="rId4"/>
          <a:stretch>
            <a:fillRect/>
          </a:stretch>
        </p:blipFill>
        <p:spPr>
          <a:xfrm>
            <a:off x="2343035" y="1464816"/>
            <a:ext cx="8070472" cy="4515516"/>
          </a:xfrm>
          <a:prstGeom prst="rect">
            <a:avLst/>
          </a:prstGeom>
          <a:ln>
            <a:noFill/>
          </a:ln>
          <a:effectLst>
            <a:outerShdw blurRad="190500" algn="tl" rotWithShape="0">
              <a:srgbClr val="000000">
                <a:alpha val="70000"/>
              </a:srgbClr>
            </a:outerShdw>
          </a:effectLst>
        </p:spPr>
      </p:pic>
      <p:sp>
        <p:nvSpPr>
          <p:cNvPr id="7" name="תיבת טקסט 6">
            <a:extLst>
              <a:ext uri="{FF2B5EF4-FFF2-40B4-BE49-F238E27FC236}">
                <a16:creationId xmlns:a16="http://schemas.microsoft.com/office/drawing/2014/main" id="{8C945072-229D-9435-0581-5CBD7AA88AED}"/>
              </a:ext>
            </a:extLst>
          </p:cNvPr>
          <p:cNvSpPr txBox="1"/>
          <p:nvPr/>
        </p:nvSpPr>
        <p:spPr>
          <a:xfrm>
            <a:off x="7737231" y="386862"/>
            <a:ext cx="3455377" cy="584775"/>
          </a:xfrm>
          <a:prstGeom prst="rect">
            <a:avLst/>
          </a:prstGeom>
          <a:noFill/>
        </p:spPr>
        <p:txBody>
          <a:bodyPr wrap="square" rtlCol="1">
            <a:spAutoFit/>
          </a:bodyPr>
          <a:lstStyle/>
          <a:p>
            <a:r>
              <a:rPr lang="he-IL" sz="3200" b="1" dirty="0">
                <a:solidFill>
                  <a:schemeClr val="accent6">
                    <a:lumMod val="50000"/>
                  </a:schemeClr>
                </a:solidFill>
              </a:rPr>
              <a:t>משימה מתוקשבת</a:t>
            </a:r>
          </a:p>
        </p:txBody>
      </p:sp>
    </p:spTree>
    <p:extLst>
      <p:ext uri="{BB962C8B-B14F-4D97-AF65-F5344CB8AC3E}">
        <p14:creationId xmlns:p14="http://schemas.microsoft.com/office/powerpoint/2010/main" val="159269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62EDD-C598-5216-E198-AF209D83FCE4}"/>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15F9182E-1D6D-9015-9162-29E23EB65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8D139183-A4FD-75B3-437B-AB85E743E317}"/>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146</a:t>
            </a:r>
            <a:endParaRPr lang="he-IL" b="1" dirty="0"/>
          </a:p>
        </p:txBody>
      </p:sp>
      <p:sp>
        <p:nvSpPr>
          <p:cNvPr id="6" name="תיבת טקסט 5">
            <a:extLst>
              <a:ext uri="{FF2B5EF4-FFF2-40B4-BE49-F238E27FC236}">
                <a16:creationId xmlns:a16="http://schemas.microsoft.com/office/drawing/2014/main" id="{27D3BBAE-4045-9871-A354-29D059BD4B74}"/>
              </a:ext>
            </a:extLst>
          </p:cNvPr>
          <p:cNvSpPr txBox="1"/>
          <p:nvPr/>
        </p:nvSpPr>
        <p:spPr>
          <a:xfrm>
            <a:off x="1990165" y="1118318"/>
            <a:ext cx="9275030" cy="584775"/>
          </a:xfrm>
          <a:prstGeom prst="rect">
            <a:avLst/>
          </a:prstGeom>
          <a:noFill/>
        </p:spPr>
        <p:txBody>
          <a:bodyPr wrap="square">
            <a:spAutoFit/>
          </a:bodyPr>
          <a:lstStyle/>
          <a:p>
            <a:r>
              <a:rPr lang="he-IL" sz="3200" b="1" i="0" u="none" strike="noStrike" baseline="0" dirty="0">
                <a:solidFill>
                  <a:srgbClr val="1E9BA7"/>
                </a:solidFill>
                <a:latin typeface="FbSpoiler-Bold"/>
              </a:rPr>
              <a:t>אילו גורמים יכולים להשפיע על קצב הנשימה שלנו?</a:t>
            </a:r>
            <a:endParaRPr lang="he-IL" sz="3200" dirty="0"/>
          </a:p>
        </p:txBody>
      </p:sp>
      <p:pic>
        <p:nvPicPr>
          <p:cNvPr id="5" name="תמונה 4">
            <a:extLst>
              <a:ext uri="{FF2B5EF4-FFF2-40B4-BE49-F238E27FC236}">
                <a16:creationId xmlns:a16="http://schemas.microsoft.com/office/drawing/2014/main" id="{CC04779F-1CBC-A952-A8DC-3A5CAE21CEAF}"/>
              </a:ext>
            </a:extLst>
          </p:cNvPr>
          <p:cNvPicPr>
            <a:picLocks noChangeAspect="1"/>
          </p:cNvPicPr>
          <p:nvPr/>
        </p:nvPicPr>
        <p:blipFill>
          <a:blip r:embed="rId4"/>
          <a:stretch>
            <a:fillRect/>
          </a:stretch>
        </p:blipFill>
        <p:spPr>
          <a:xfrm>
            <a:off x="8422058" y="449783"/>
            <a:ext cx="2305050" cy="476250"/>
          </a:xfrm>
          <a:prstGeom prst="rect">
            <a:avLst/>
          </a:prstGeom>
        </p:spPr>
      </p:pic>
      <p:pic>
        <p:nvPicPr>
          <p:cNvPr id="10" name="תמונה 9">
            <a:extLst>
              <a:ext uri="{FF2B5EF4-FFF2-40B4-BE49-F238E27FC236}">
                <a16:creationId xmlns:a16="http://schemas.microsoft.com/office/drawing/2014/main" id="{72C3F195-83F8-9B2D-AF65-F801F55405BE}"/>
              </a:ext>
            </a:extLst>
          </p:cNvPr>
          <p:cNvPicPr>
            <a:picLocks noChangeAspect="1"/>
          </p:cNvPicPr>
          <p:nvPr/>
        </p:nvPicPr>
        <p:blipFill>
          <a:blip r:embed="rId5"/>
          <a:stretch>
            <a:fillRect/>
          </a:stretch>
        </p:blipFill>
        <p:spPr>
          <a:xfrm>
            <a:off x="1838532" y="1673337"/>
            <a:ext cx="8514936" cy="4579106"/>
          </a:xfrm>
          <a:prstGeom prst="rect">
            <a:avLst/>
          </a:prstGeom>
        </p:spPr>
      </p:pic>
    </p:spTree>
    <p:extLst>
      <p:ext uri="{BB962C8B-B14F-4D97-AF65-F5344CB8AC3E}">
        <p14:creationId xmlns:p14="http://schemas.microsoft.com/office/powerpoint/2010/main" val="4250134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BBA34-0CC1-39DE-465C-5600DFD22DD3}"/>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0B4141E-E261-7A23-1848-111B246AB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C77E50FB-F3E6-FFC9-0701-33A0B3AB6DB6}"/>
              </a:ext>
            </a:extLst>
          </p:cNvPr>
          <p:cNvSpPr txBox="1"/>
          <p:nvPr/>
        </p:nvSpPr>
        <p:spPr>
          <a:xfrm>
            <a:off x="425511" y="6358287"/>
            <a:ext cx="2086869" cy="369332"/>
          </a:xfrm>
          <a:prstGeom prst="rect">
            <a:avLst/>
          </a:prstGeom>
          <a:noFill/>
        </p:spPr>
        <p:txBody>
          <a:bodyPr wrap="square">
            <a:spAutoFit/>
          </a:bodyPr>
          <a:lstStyle/>
          <a:p>
            <a:r>
              <a:rPr lang="he-IL" sz="1800" b="1" i="0" u="none" strike="noStrike" baseline="0" dirty="0">
                <a:latin typeface="MFPronto-Medium"/>
              </a:rPr>
              <a:t>עמודים 148-146</a:t>
            </a:r>
            <a:endParaRPr lang="he-IL" b="1" dirty="0"/>
          </a:p>
        </p:txBody>
      </p:sp>
      <p:sp>
        <p:nvSpPr>
          <p:cNvPr id="6" name="תיבת טקסט 5">
            <a:extLst>
              <a:ext uri="{FF2B5EF4-FFF2-40B4-BE49-F238E27FC236}">
                <a16:creationId xmlns:a16="http://schemas.microsoft.com/office/drawing/2014/main" id="{30E63E82-8240-FF48-DFFD-D702B044D39B}"/>
              </a:ext>
            </a:extLst>
          </p:cNvPr>
          <p:cNvSpPr txBox="1"/>
          <p:nvPr/>
        </p:nvSpPr>
        <p:spPr>
          <a:xfrm>
            <a:off x="1675447" y="2363092"/>
            <a:ext cx="9676871" cy="830997"/>
          </a:xfrm>
          <a:prstGeom prst="rect">
            <a:avLst/>
          </a:prstGeom>
          <a:noFill/>
        </p:spPr>
        <p:txBody>
          <a:bodyPr wrap="square">
            <a:spAutoFit/>
          </a:bodyPr>
          <a:lstStyle/>
          <a:p>
            <a:r>
              <a:rPr lang="he-IL" sz="2400" i="0" u="none" strike="noStrike" baseline="0" dirty="0">
                <a:latin typeface="MFPronto-Bold"/>
              </a:rPr>
              <a:t>ערכו את הניסוי והשיבו על המשימה: </a:t>
            </a:r>
            <a:r>
              <a:rPr lang="he-IL" sz="2400" b="1" i="0" u="none" strike="noStrike" baseline="0" dirty="0">
                <a:solidFill>
                  <a:schemeClr val="accent6">
                    <a:lumMod val="50000"/>
                  </a:schemeClr>
                </a:solidFill>
                <a:latin typeface="MFPronto-Bold"/>
              </a:rPr>
              <a:t>מהי ההשפעה של מאמץ גופני על קצב הנשימה?</a:t>
            </a:r>
            <a:endParaRPr lang="he-IL" sz="2400" b="1" dirty="0">
              <a:solidFill>
                <a:schemeClr val="accent6">
                  <a:lumMod val="50000"/>
                </a:schemeClr>
              </a:solidFill>
            </a:endParaRPr>
          </a:p>
        </p:txBody>
      </p:sp>
      <p:pic>
        <p:nvPicPr>
          <p:cNvPr id="9" name="תמונה 8">
            <a:extLst>
              <a:ext uri="{FF2B5EF4-FFF2-40B4-BE49-F238E27FC236}">
                <a16:creationId xmlns:a16="http://schemas.microsoft.com/office/drawing/2014/main" id="{4B3A7287-7577-D25E-5135-943BCF0AB027}"/>
              </a:ext>
            </a:extLst>
          </p:cNvPr>
          <p:cNvPicPr>
            <a:picLocks noChangeAspect="1"/>
          </p:cNvPicPr>
          <p:nvPr/>
        </p:nvPicPr>
        <p:blipFill>
          <a:blip r:embed="rId4"/>
          <a:stretch>
            <a:fillRect/>
          </a:stretch>
        </p:blipFill>
        <p:spPr>
          <a:xfrm>
            <a:off x="1675447" y="3473534"/>
            <a:ext cx="9781702" cy="2791477"/>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A1D8CD0A-7F43-7AF7-0FA2-631FA824784A}"/>
              </a:ext>
            </a:extLst>
          </p:cNvPr>
          <p:cNvPicPr>
            <a:picLocks noChangeAspect="1"/>
          </p:cNvPicPr>
          <p:nvPr/>
        </p:nvPicPr>
        <p:blipFill>
          <a:blip r:embed="rId5"/>
          <a:stretch>
            <a:fillRect/>
          </a:stretch>
        </p:blipFill>
        <p:spPr>
          <a:xfrm>
            <a:off x="2684568" y="889039"/>
            <a:ext cx="8667750" cy="1133475"/>
          </a:xfrm>
          <a:prstGeom prst="rect">
            <a:avLst/>
          </a:prstGeom>
        </p:spPr>
      </p:pic>
    </p:spTree>
    <p:extLst>
      <p:ext uri="{BB962C8B-B14F-4D97-AF65-F5344CB8AC3E}">
        <p14:creationId xmlns:p14="http://schemas.microsoft.com/office/powerpoint/2010/main" val="2133306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86E4C-D989-CB00-25D7-29D5B37CE5B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3B76EB99-413D-86DF-65A9-211AB7FC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3FC73E18-64DF-574B-BEEE-2F33CF942DF9}"/>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147</a:t>
            </a:r>
            <a:endParaRPr lang="he-IL" b="1" dirty="0"/>
          </a:p>
        </p:txBody>
      </p:sp>
      <p:pic>
        <p:nvPicPr>
          <p:cNvPr id="9" name="תמונה 8">
            <a:extLst>
              <a:ext uri="{FF2B5EF4-FFF2-40B4-BE49-F238E27FC236}">
                <a16:creationId xmlns:a16="http://schemas.microsoft.com/office/drawing/2014/main" id="{73B36632-6132-734D-02BC-D5F03A064237}"/>
              </a:ext>
            </a:extLst>
          </p:cNvPr>
          <p:cNvPicPr>
            <a:picLocks noChangeAspect="1"/>
          </p:cNvPicPr>
          <p:nvPr/>
        </p:nvPicPr>
        <p:blipFill>
          <a:blip r:embed="rId4"/>
          <a:stretch>
            <a:fillRect/>
          </a:stretch>
        </p:blipFill>
        <p:spPr>
          <a:xfrm>
            <a:off x="4824496" y="1579902"/>
            <a:ext cx="3385226" cy="3106882"/>
          </a:xfrm>
          <a:prstGeom prst="rect">
            <a:avLst/>
          </a:prstGeom>
          <a:ln>
            <a:noFill/>
          </a:ln>
          <a:effectLst>
            <a:outerShdw blurRad="190500" algn="tl" rotWithShape="0">
              <a:srgbClr val="000000">
                <a:alpha val="70000"/>
              </a:srgbClr>
            </a:outerShdw>
          </a:effectLst>
        </p:spPr>
      </p:pic>
      <p:sp>
        <p:nvSpPr>
          <p:cNvPr id="13" name="תיבת טקסט 12">
            <a:extLst>
              <a:ext uri="{FF2B5EF4-FFF2-40B4-BE49-F238E27FC236}">
                <a16:creationId xmlns:a16="http://schemas.microsoft.com/office/drawing/2014/main" id="{C696C3A1-9B71-20D7-DA16-09F1E8A84710}"/>
              </a:ext>
            </a:extLst>
          </p:cNvPr>
          <p:cNvSpPr txBox="1"/>
          <p:nvPr/>
        </p:nvSpPr>
        <p:spPr>
          <a:xfrm>
            <a:off x="3080747" y="600266"/>
            <a:ext cx="5891131" cy="584775"/>
          </a:xfrm>
          <a:prstGeom prst="rect">
            <a:avLst/>
          </a:prstGeom>
          <a:noFill/>
        </p:spPr>
        <p:txBody>
          <a:bodyPr wrap="square">
            <a:spAutoFit/>
          </a:bodyPr>
          <a:lstStyle/>
          <a:p>
            <a:r>
              <a:rPr lang="he-IL" sz="3200" b="1" i="0" u="none" strike="noStrike" baseline="0" dirty="0">
                <a:solidFill>
                  <a:srgbClr val="1E9BA7"/>
                </a:solidFill>
                <a:latin typeface="FbSpoiler-Bold"/>
              </a:rPr>
              <a:t>הסקת מסקנות והסבר</a:t>
            </a:r>
            <a:endParaRPr lang="he-IL" sz="3200" dirty="0"/>
          </a:p>
        </p:txBody>
      </p:sp>
      <p:sp>
        <p:nvSpPr>
          <p:cNvPr id="2" name="תיבת טקסט 1">
            <a:extLst>
              <a:ext uri="{FF2B5EF4-FFF2-40B4-BE49-F238E27FC236}">
                <a16:creationId xmlns:a16="http://schemas.microsoft.com/office/drawing/2014/main" id="{06818762-F118-337E-E522-E1192596B1C8}"/>
              </a:ext>
            </a:extLst>
          </p:cNvPr>
          <p:cNvSpPr txBox="1"/>
          <p:nvPr/>
        </p:nvSpPr>
        <p:spPr>
          <a:xfrm>
            <a:off x="4058055" y="4754878"/>
            <a:ext cx="5128975" cy="523220"/>
          </a:xfrm>
          <a:prstGeom prst="rect">
            <a:avLst/>
          </a:prstGeom>
          <a:noFill/>
        </p:spPr>
        <p:txBody>
          <a:bodyPr wrap="square" rtlCol="1">
            <a:spAutoFit/>
          </a:bodyPr>
          <a:lstStyle/>
          <a:p>
            <a:r>
              <a:rPr lang="he-IL" sz="2800" dirty="0"/>
              <a:t>השיבו על סעיפים 1-4 בעמוד זה.</a:t>
            </a:r>
          </a:p>
        </p:txBody>
      </p:sp>
      <p:sp>
        <p:nvSpPr>
          <p:cNvPr id="5" name="תיבת טקסט 4">
            <a:extLst>
              <a:ext uri="{FF2B5EF4-FFF2-40B4-BE49-F238E27FC236}">
                <a16:creationId xmlns:a16="http://schemas.microsoft.com/office/drawing/2014/main" id="{8328BF09-6733-0FE1-2540-85F2B521F1E3}"/>
              </a:ext>
            </a:extLst>
          </p:cNvPr>
          <p:cNvSpPr txBox="1"/>
          <p:nvPr/>
        </p:nvSpPr>
        <p:spPr>
          <a:xfrm>
            <a:off x="785546" y="5656604"/>
            <a:ext cx="10279086" cy="954107"/>
          </a:xfrm>
          <a:prstGeom prst="rect">
            <a:avLst/>
          </a:prstGeom>
          <a:noFill/>
        </p:spPr>
        <p:txBody>
          <a:bodyPr wrap="square">
            <a:spAutoFit/>
          </a:bodyPr>
          <a:lstStyle/>
          <a:p>
            <a:r>
              <a:rPr lang="he-IL" sz="2800" b="1" i="0" u="none" strike="noStrike" baseline="0" dirty="0">
                <a:solidFill>
                  <a:srgbClr val="36C8A9"/>
                </a:solidFill>
                <a:latin typeface="FbSpoiler-Bold"/>
              </a:rPr>
              <a:t>במאמץ גופני קצב הנשימה עולה. כלומר, מספר הנשימות בדקה עולה. מדוע זה קורה?</a:t>
            </a:r>
            <a:endParaRPr lang="he-IL" sz="2800" dirty="0"/>
          </a:p>
        </p:txBody>
      </p:sp>
    </p:spTree>
    <p:extLst>
      <p:ext uri="{BB962C8B-B14F-4D97-AF65-F5344CB8AC3E}">
        <p14:creationId xmlns:p14="http://schemas.microsoft.com/office/powerpoint/2010/main" val="2093845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73244-839B-AE3E-8D2B-37A4590D733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5B19C672-21AD-80C7-700E-40167EBA8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4B8451CB-25BA-61C0-9DC6-B3373D8775B5}"/>
              </a:ext>
            </a:extLst>
          </p:cNvPr>
          <p:cNvPicPr>
            <a:picLocks noChangeAspect="1"/>
          </p:cNvPicPr>
          <p:nvPr/>
        </p:nvPicPr>
        <p:blipFill>
          <a:blip r:embed="rId4"/>
          <a:stretch>
            <a:fillRect/>
          </a:stretch>
        </p:blipFill>
        <p:spPr>
          <a:xfrm>
            <a:off x="5550904" y="258025"/>
            <a:ext cx="6172200" cy="1133475"/>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F04B62B7-BE28-9AC6-6A7B-6D441E389A3E}"/>
              </a:ext>
            </a:extLst>
          </p:cNvPr>
          <p:cNvSpPr txBox="1"/>
          <p:nvPr/>
        </p:nvSpPr>
        <p:spPr>
          <a:xfrm>
            <a:off x="904239" y="6284500"/>
            <a:ext cx="1488557" cy="461665"/>
          </a:xfrm>
          <a:prstGeom prst="rect">
            <a:avLst/>
          </a:prstGeom>
          <a:noFill/>
        </p:spPr>
        <p:txBody>
          <a:bodyPr wrap="square" rtlCol="1">
            <a:spAutoFit/>
          </a:bodyPr>
          <a:lstStyle/>
          <a:p>
            <a:r>
              <a:rPr lang="he-IL" sz="2400" dirty="0"/>
              <a:t>עמוד 148</a:t>
            </a:r>
          </a:p>
        </p:txBody>
      </p:sp>
      <p:pic>
        <p:nvPicPr>
          <p:cNvPr id="10" name="תמונה 9">
            <a:extLst>
              <a:ext uri="{FF2B5EF4-FFF2-40B4-BE49-F238E27FC236}">
                <a16:creationId xmlns:a16="http://schemas.microsoft.com/office/drawing/2014/main" id="{863FB695-5E84-04C3-5404-67BEDF3703BC}"/>
              </a:ext>
            </a:extLst>
          </p:cNvPr>
          <p:cNvPicPr>
            <a:picLocks noChangeAspect="1"/>
          </p:cNvPicPr>
          <p:nvPr/>
        </p:nvPicPr>
        <p:blipFill>
          <a:blip r:embed="rId5"/>
          <a:stretch>
            <a:fillRect/>
          </a:stretch>
        </p:blipFill>
        <p:spPr>
          <a:xfrm>
            <a:off x="1504486" y="3228566"/>
            <a:ext cx="10201275" cy="262890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3BD1662F-A95A-FA97-A985-089F9C814B74}"/>
              </a:ext>
            </a:extLst>
          </p:cNvPr>
          <p:cNvPicPr>
            <a:picLocks noChangeAspect="1"/>
          </p:cNvPicPr>
          <p:nvPr/>
        </p:nvPicPr>
        <p:blipFill>
          <a:blip r:embed="rId6"/>
          <a:stretch>
            <a:fillRect/>
          </a:stretch>
        </p:blipFill>
        <p:spPr>
          <a:xfrm>
            <a:off x="6022648" y="2382431"/>
            <a:ext cx="3476625" cy="529733"/>
          </a:xfrm>
          <a:prstGeom prst="rect">
            <a:avLst/>
          </a:prstGeom>
        </p:spPr>
      </p:pic>
    </p:spTree>
    <p:extLst>
      <p:ext uri="{BB962C8B-B14F-4D97-AF65-F5344CB8AC3E}">
        <p14:creationId xmlns:p14="http://schemas.microsoft.com/office/powerpoint/2010/main" val="4290573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5AC8-79F0-985A-49A7-52612D832BAD}"/>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59A6E4B-8E7F-3675-872E-891B121CC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BD0016E6-02E6-9766-567A-A1791EEFB4C3}"/>
              </a:ext>
            </a:extLst>
          </p:cNvPr>
          <p:cNvSpPr txBox="1"/>
          <p:nvPr/>
        </p:nvSpPr>
        <p:spPr>
          <a:xfrm>
            <a:off x="159182" y="6237622"/>
            <a:ext cx="1465432" cy="369332"/>
          </a:xfrm>
          <a:prstGeom prst="rect">
            <a:avLst/>
          </a:prstGeom>
          <a:noFill/>
        </p:spPr>
        <p:txBody>
          <a:bodyPr wrap="square">
            <a:spAutoFit/>
          </a:bodyPr>
          <a:lstStyle/>
          <a:p>
            <a:r>
              <a:rPr lang="he-IL" sz="1800" b="1" i="0" u="none" strike="noStrike" baseline="0" dirty="0">
                <a:latin typeface="MFPronto-Medium"/>
              </a:rPr>
              <a:t>עמוד 149</a:t>
            </a:r>
            <a:endParaRPr lang="he-IL" b="1" dirty="0"/>
          </a:p>
        </p:txBody>
      </p:sp>
      <p:pic>
        <p:nvPicPr>
          <p:cNvPr id="3" name="תמונה 2">
            <a:extLst>
              <a:ext uri="{FF2B5EF4-FFF2-40B4-BE49-F238E27FC236}">
                <a16:creationId xmlns:a16="http://schemas.microsoft.com/office/drawing/2014/main" id="{F9453244-DE5F-4F12-AE30-3702463E9772}"/>
              </a:ext>
            </a:extLst>
          </p:cNvPr>
          <p:cNvPicPr>
            <a:picLocks noChangeAspect="1"/>
          </p:cNvPicPr>
          <p:nvPr/>
        </p:nvPicPr>
        <p:blipFill>
          <a:blip r:embed="rId4"/>
          <a:stretch>
            <a:fillRect/>
          </a:stretch>
        </p:blipFill>
        <p:spPr>
          <a:xfrm>
            <a:off x="7206261" y="1053549"/>
            <a:ext cx="2857500" cy="522780"/>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26F7AAC4-1C48-69AE-EBDF-C35A47135182}"/>
              </a:ext>
            </a:extLst>
          </p:cNvPr>
          <p:cNvPicPr>
            <a:picLocks noChangeAspect="1"/>
          </p:cNvPicPr>
          <p:nvPr/>
        </p:nvPicPr>
        <p:blipFill>
          <a:blip r:embed="rId5"/>
          <a:stretch>
            <a:fillRect/>
          </a:stretch>
        </p:blipFill>
        <p:spPr>
          <a:xfrm>
            <a:off x="1894852" y="1907059"/>
            <a:ext cx="8511417" cy="40957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7428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B050A-137B-DCE8-8B60-8EE0A79D6DF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141B99D3-91FC-56A0-6829-60F593398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F8F18BBF-0BC9-4073-F42D-C47604DFF896}"/>
              </a:ext>
            </a:extLst>
          </p:cNvPr>
          <p:cNvPicPr>
            <a:picLocks noChangeAspect="1"/>
          </p:cNvPicPr>
          <p:nvPr/>
        </p:nvPicPr>
        <p:blipFill>
          <a:blip r:embed="rId4"/>
          <a:stretch>
            <a:fillRect/>
          </a:stretch>
        </p:blipFill>
        <p:spPr>
          <a:xfrm>
            <a:off x="1720659" y="4183144"/>
            <a:ext cx="4690080" cy="2477097"/>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655201EF-6303-5A13-ACE1-5FF05A7BB296}"/>
              </a:ext>
            </a:extLst>
          </p:cNvPr>
          <p:cNvPicPr>
            <a:picLocks noChangeAspect="1"/>
          </p:cNvPicPr>
          <p:nvPr/>
        </p:nvPicPr>
        <p:blipFill>
          <a:blip r:embed="rId5"/>
          <a:stretch>
            <a:fillRect/>
          </a:stretch>
        </p:blipFill>
        <p:spPr>
          <a:xfrm>
            <a:off x="7150464" y="2619805"/>
            <a:ext cx="4390653" cy="3126678"/>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3357AA02-68E1-237C-D918-F5141B3B766C}"/>
              </a:ext>
            </a:extLst>
          </p:cNvPr>
          <p:cNvPicPr>
            <a:picLocks noChangeAspect="1"/>
          </p:cNvPicPr>
          <p:nvPr/>
        </p:nvPicPr>
        <p:blipFill>
          <a:blip r:embed="rId6"/>
          <a:stretch>
            <a:fillRect/>
          </a:stretch>
        </p:blipFill>
        <p:spPr>
          <a:xfrm>
            <a:off x="1762554" y="687908"/>
            <a:ext cx="4606290" cy="3293662"/>
          </a:xfrm>
          <a:prstGeom prst="rect">
            <a:avLst/>
          </a:prstGeom>
          <a:ln>
            <a:noFill/>
          </a:ln>
          <a:effectLst>
            <a:outerShdw blurRad="190500" algn="tl" rotWithShape="0">
              <a:srgbClr val="000000">
                <a:alpha val="70000"/>
              </a:srgbClr>
            </a:outerShdw>
          </a:effectLst>
        </p:spPr>
      </p:pic>
      <p:sp>
        <p:nvSpPr>
          <p:cNvPr id="10" name="תיבת טקסט 9">
            <a:extLst>
              <a:ext uri="{FF2B5EF4-FFF2-40B4-BE49-F238E27FC236}">
                <a16:creationId xmlns:a16="http://schemas.microsoft.com/office/drawing/2014/main" id="{26B2C63D-0BB3-1FCC-3AC5-760D00A798DA}"/>
              </a:ext>
            </a:extLst>
          </p:cNvPr>
          <p:cNvSpPr txBox="1"/>
          <p:nvPr/>
        </p:nvSpPr>
        <p:spPr>
          <a:xfrm>
            <a:off x="3566603" y="687908"/>
            <a:ext cx="8073171" cy="646331"/>
          </a:xfrm>
          <a:prstGeom prst="rect">
            <a:avLst/>
          </a:prstGeom>
          <a:noFill/>
        </p:spPr>
        <p:txBody>
          <a:bodyPr wrap="square">
            <a:spAutoFit/>
          </a:bodyPr>
          <a:lstStyle/>
          <a:p>
            <a:r>
              <a:rPr lang="he-IL" sz="3600" b="1" i="0" u="none" strike="noStrike" baseline="0" dirty="0">
                <a:solidFill>
                  <a:srgbClr val="3A6643"/>
                </a:solidFill>
                <a:latin typeface="MFPronto-Bold"/>
              </a:rPr>
              <a:t>גאווה ישראלית</a:t>
            </a:r>
          </a:p>
        </p:txBody>
      </p:sp>
      <p:sp>
        <p:nvSpPr>
          <p:cNvPr id="12" name="תיבת טקסט 11">
            <a:extLst>
              <a:ext uri="{FF2B5EF4-FFF2-40B4-BE49-F238E27FC236}">
                <a16:creationId xmlns:a16="http://schemas.microsoft.com/office/drawing/2014/main" id="{F7872D28-0BAD-283F-2C13-FD3260392EF2}"/>
              </a:ext>
            </a:extLst>
          </p:cNvPr>
          <p:cNvSpPr txBox="1"/>
          <p:nvPr/>
        </p:nvSpPr>
        <p:spPr>
          <a:xfrm>
            <a:off x="1883728" y="3705924"/>
            <a:ext cx="1941990" cy="369332"/>
          </a:xfrm>
          <a:prstGeom prst="rect">
            <a:avLst/>
          </a:prstGeom>
          <a:noFill/>
        </p:spPr>
        <p:txBody>
          <a:bodyPr wrap="square">
            <a:spAutoFit/>
          </a:bodyPr>
          <a:lstStyle/>
          <a:p>
            <a:r>
              <a:rPr lang="he-IL" sz="1800" b="1" i="0" u="none" strike="noStrike" baseline="0" dirty="0">
                <a:solidFill>
                  <a:srgbClr val="3A6643"/>
                </a:solidFill>
                <a:latin typeface="MFPronto-Bold"/>
              </a:rPr>
              <a:t>אוּלְְטְְרָָסָָאוּנְְד ביתי</a:t>
            </a:r>
            <a:endParaRPr lang="he-IL" dirty="0"/>
          </a:p>
        </p:txBody>
      </p:sp>
      <p:sp>
        <p:nvSpPr>
          <p:cNvPr id="14" name="תיבת טקסט 13">
            <a:extLst>
              <a:ext uri="{FF2B5EF4-FFF2-40B4-BE49-F238E27FC236}">
                <a16:creationId xmlns:a16="http://schemas.microsoft.com/office/drawing/2014/main" id="{CC750523-4A47-65E4-A4C5-AAF69EEAFCA9}"/>
              </a:ext>
            </a:extLst>
          </p:cNvPr>
          <p:cNvSpPr txBox="1"/>
          <p:nvPr/>
        </p:nvSpPr>
        <p:spPr>
          <a:xfrm>
            <a:off x="7108569" y="2663952"/>
            <a:ext cx="3889288" cy="400110"/>
          </a:xfrm>
          <a:prstGeom prst="rect">
            <a:avLst/>
          </a:prstGeom>
          <a:noFill/>
        </p:spPr>
        <p:txBody>
          <a:bodyPr wrap="square">
            <a:spAutoFit/>
          </a:bodyPr>
          <a:lstStyle/>
          <a:p>
            <a:r>
              <a:rPr lang="he-IL" sz="2000" b="1" i="0" u="none" strike="noStrike" baseline="0" dirty="0">
                <a:solidFill>
                  <a:srgbClr val="3A6643"/>
                </a:solidFill>
                <a:latin typeface="MFPronto-Bold"/>
              </a:rPr>
              <a:t>הוֹלוֹגְְרָָמָָה של איברי גוף בזמן אמת</a:t>
            </a:r>
            <a:endParaRPr lang="he-IL" sz="2000" dirty="0"/>
          </a:p>
        </p:txBody>
      </p:sp>
      <p:sp>
        <p:nvSpPr>
          <p:cNvPr id="16" name="תיבת טקסט 15">
            <a:extLst>
              <a:ext uri="{FF2B5EF4-FFF2-40B4-BE49-F238E27FC236}">
                <a16:creationId xmlns:a16="http://schemas.microsoft.com/office/drawing/2014/main" id="{4D05DE52-BB0B-5483-528A-83736722542D}"/>
              </a:ext>
            </a:extLst>
          </p:cNvPr>
          <p:cNvSpPr txBox="1"/>
          <p:nvPr/>
        </p:nvSpPr>
        <p:spPr>
          <a:xfrm>
            <a:off x="3986074" y="6281465"/>
            <a:ext cx="1656794" cy="369332"/>
          </a:xfrm>
          <a:prstGeom prst="rect">
            <a:avLst/>
          </a:prstGeom>
          <a:noFill/>
        </p:spPr>
        <p:txBody>
          <a:bodyPr wrap="square">
            <a:spAutoFit/>
          </a:bodyPr>
          <a:lstStyle/>
          <a:p>
            <a:r>
              <a:rPr lang="he-IL" sz="1800" b="1" i="0" u="none" strike="noStrike" baseline="0" dirty="0">
                <a:solidFill>
                  <a:srgbClr val="3A6643"/>
                </a:solidFill>
                <a:latin typeface="MFPronto-Bold"/>
              </a:rPr>
              <a:t>מַַצְְלֵֵמַַת גְְּלוּלָָה</a:t>
            </a:r>
            <a:endParaRPr lang="he-IL" dirty="0"/>
          </a:p>
        </p:txBody>
      </p:sp>
      <p:sp>
        <p:nvSpPr>
          <p:cNvPr id="2" name="תיבת טקסט 1">
            <a:extLst>
              <a:ext uri="{FF2B5EF4-FFF2-40B4-BE49-F238E27FC236}">
                <a16:creationId xmlns:a16="http://schemas.microsoft.com/office/drawing/2014/main" id="{2C2D37AD-5682-F78D-A94B-2127F7E43FC8}"/>
              </a:ext>
            </a:extLst>
          </p:cNvPr>
          <p:cNvSpPr txBox="1"/>
          <p:nvPr/>
        </p:nvSpPr>
        <p:spPr>
          <a:xfrm>
            <a:off x="139148" y="6281465"/>
            <a:ext cx="1744580" cy="369332"/>
          </a:xfrm>
          <a:prstGeom prst="rect">
            <a:avLst/>
          </a:prstGeom>
          <a:noFill/>
        </p:spPr>
        <p:txBody>
          <a:bodyPr wrap="square" rtlCol="1">
            <a:spAutoFit/>
          </a:bodyPr>
          <a:lstStyle/>
          <a:p>
            <a:r>
              <a:rPr lang="he-IL" b="1" dirty="0"/>
              <a:t>עמודים 135-134</a:t>
            </a:r>
          </a:p>
        </p:txBody>
      </p:sp>
    </p:spTree>
    <p:extLst>
      <p:ext uri="{BB962C8B-B14F-4D97-AF65-F5344CB8AC3E}">
        <p14:creationId xmlns:p14="http://schemas.microsoft.com/office/powerpoint/2010/main" val="3007896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31F78-97CD-603F-572C-44AC44BF13EF}"/>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52AD122-FAA7-FEF7-5F4C-DE0F22B4C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51884A22-031F-693A-AC8F-7357F7CA8D5A}"/>
              </a:ext>
            </a:extLst>
          </p:cNvPr>
          <p:cNvSpPr txBox="1"/>
          <p:nvPr/>
        </p:nvSpPr>
        <p:spPr>
          <a:xfrm>
            <a:off x="159182" y="6237622"/>
            <a:ext cx="1465432" cy="369332"/>
          </a:xfrm>
          <a:prstGeom prst="rect">
            <a:avLst/>
          </a:prstGeom>
          <a:noFill/>
        </p:spPr>
        <p:txBody>
          <a:bodyPr wrap="square">
            <a:spAutoFit/>
          </a:bodyPr>
          <a:lstStyle/>
          <a:p>
            <a:r>
              <a:rPr lang="he-IL" sz="1800" b="1" i="0" u="none" strike="noStrike" baseline="0" dirty="0">
                <a:latin typeface="MFPronto-Medium"/>
              </a:rPr>
              <a:t>עמוד 149</a:t>
            </a:r>
            <a:endParaRPr lang="he-IL" b="1" dirty="0"/>
          </a:p>
        </p:txBody>
      </p:sp>
      <p:sp>
        <p:nvSpPr>
          <p:cNvPr id="13" name="תיבת טקסט 12">
            <a:extLst>
              <a:ext uri="{FF2B5EF4-FFF2-40B4-BE49-F238E27FC236}">
                <a16:creationId xmlns:a16="http://schemas.microsoft.com/office/drawing/2014/main" id="{FE3D0C4F-5CFC-8FEF-4477-BD1394A3856F}"/>
              </a:ext>
            </a:extLst>
          </p:cNvPr>
          <p:cNvSpPr txBox="1"/>
          <p:nvPr/>
        </p:nvSpPr>
        <p:spPr>
          <a:xfrm>
            <a:off x="5744529" y="981741"/>
            <a:ext cx="3948670" cy="523220"/>
          </a:xfrm>
          <a:prstGeom prst="rect">
            <a:avLst/>
          </a:prstGeom>
          <a:solidFill>
            <a:srgbClr val="E2E5D9"/>
          </a:solidFill>
        </p:spPr>
        <p:txBody>
          <a:bodyPr wrap="square">
            <a:spAutoFit/>
          </a:bodyPr>
          <a:lstStyle/>
          <a:p>
            <a:r>
              <a:rPr lang="he-IL" sz="2800" b="1" i="0" u="none" strike="noStrike" baseline="0" dirty="0">
                <a:solidFill>
                  <a:srgbClr val="3A6643"/>
                </a:solidFill>
                <a:latin typeface="MFPronto-Bold"/>
              </a:rPr>
              <a:t>חלק ג: תכנון שלבי הבנייה</a:t>
            </a:r>
            <a:endParaRPr lang="he-IL" sz="2800" dirty="0"/>
          </a:p>
        </p:txBody>
      </p:sp>
      <p:pic>
        <p:nvPicPr>
          <p:cNvPr id="21" name="תמונה 20">
            <a:extLst>
              <a:ext uri="{FF2B5EF4-FFF2-40B4-BE49-F238E27FC236}">
                <a16:creationId xmlns:a16="http://schemas.microsoft.com/office/drawing/2014/main" id="{A279969D-CD30-67B2-D9E6-A0CD04C14DE6}"/>
              </a:ext>
            </a:extLst>
          </p:cNvPr>
          <p:cNvPicPr>
            <a:picLocks noChangeAspect="1"/>
          </p:cNvPicPr>
          <p:nvPr/>
        </p:nvPicPr>
        <p:blipFill>
          <a:blip r:embed="rId4"/>
          <a:stretch>
            <a:fillRect/>
          </a:stretch>
        </p:blipFill>
        <p:spPr>
          <a:xfrm>
            <a:off x="1902328" y="1695702"/>
            <a:ext cx="7790871" cy="42640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8979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16AC-6A1B-916F-E117-EC1F534CDF9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86A03990-5269-6AAF-8823-1DED78FA0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BAA35A75-1D5A-B448-7F80-A75E903AA3AB}"/>
              </a:ext>
            </a:extLst>
          </p:cNvPr>
          <p:cNvSpPr txBox="1"/>
          <p:nvPr/>
        </p:nvSpPr>
        <p:spPr>
          <a:xfrm>
            <a:off x="226934" y="6229078"/>
            <a:ext cx="2297810" cy="369332"/>
          </a:xfrm>
          <a:prstGeom prst="rect">
            <a:avLst/>
          </a:prstGeom>
          <a:noFill/>
        </p:spPr>
        <p:txBody>
          <a:bodyPr wrap="square">
            <a:spAutoFit/>
          </a:bodyPr>
          <a:lstStyle/>
          <a:p>
            <a:r>
              <a:rPr lang="he-IL" sz="1800" b="1" i="0" u="none" strike="noStrike" baseline="0" dirty="0">
                <a:latin typeface="MFPronto-Medium"/>
              </a:rPr>
              <a:t>עמוד 150-149</a:t>
            </a:r>
            <a:endParaRPr lang="he-IL" b="1" dirty="0"/>
          </a:p>
        </p:txBody>
      </p:sp>
      <p:pic>
        <p:nvPicPr>
          <p:cNvPr id="6" name="תמונה 5">
            <a:extLst>
              <a:ext uri="{FF2B5EF4-FFF2-40B4-BE49-F238E27FC236}">
                <a16:creationId xmlns:a16="http://schemas.microsoft.com/office/drawing/2014/main" id="{C911321B-167D-E977-0B26-0A43ADAA6AEC}"/>
              </a:ext>
            </a:extLst>
          </p:cNvPr>
          <p:cNvPicPr>
            <a:picLocks noChangeAspect="1"/>
          </p:cNvPicPr>
          <p:nvPr/>
        </p:nvPicPr>
        <p:blipFill>
          <a:blip r:embed="rId4"/>
          <a:stretch>
            <a:fillRect/>
          </a:stretch>
        </p:blipFill>
        <p:spPr>
          <a:xfrm>
            <a:off x="1309578" y="1213421"/>
            <a:ext cx="3212309" cy="3398336"/>
          </a:xfrm>
          <a:prstGeom prst="rect">
            <a:avLst/>
          </a:prstGeom>
        </p:spPr>
      </p:pic>
      <p:sp>
        <p:nvSpPr>
          <p:cNvPr id="9" name="תיבת טקסט 8">
            <a:extLst>
              <a:ext uri="{FF2B5EF4-FFF2-40B4-BE49-F238E27FC236}">
                <a16:creationId xmlns:a16="http://schemas.microsoft.com/office/drawing/2014/main" id="{EC910105-9E98-42ED-9E44-0F85F28090B4}"/>
              </a:ext>
            </a:extLst>
          </p:cNvPr>
          <p:cNvSpPr txBox="1"/>
          <p:nvPr/>
        </p:nvSpPr>
        <p:spPr>
          <a:xfrm>
            <a:off x="5068956" y="1087150"/>
            <a:ext cx="6013174" cy="4186852"/>
          </a:xfrm>
          <a:prstGeom prst="rect">
            <a:avLst/>
          </a:prstGeom>
          <a:noFill/>
        </p:spPr>
        <p:txBody>
          <a:bodyPr wrap="square" rtlCol="1">
            <a:spAutoFit/>
          </a:bodyPr>
          <a:lstStyle/>
          <a:p>
            <a:r>
              <a:rPr lang="he-IL" sz="2800" dirty="0"/>
              <a:t>ממשיכים לבצע את סעיפים ד-ו</a:t>
            </a:r>
          </a:p>
          <a:p>
            <a:r>
              <a:rPr lang="he-IL" sz="2800" dirty="0"/>
              <a:t>עמודים 150-149</a:t>
            </a:r>
          </a:p>
          <a:p>
            <a:endParaRPr lang="he-IL" sz="2400" dirty="0"/>
          </a:p>
          <a:p>
            <a:pPr marL="342900" indent="-342900">
              <a:lnSpc>
                <a:spcPct val="150000"/>
              </a:lnSpc>
              <a:buFont typeface="Arial" panose="020B0604020202020204" pitchFamily="34" charset="0"/>
              <a:buChar char="•"/>
            </a:pPr>
            <a:r>
              <a:rPr lang="he-IL" sz="3200" b="1" dirty="0">
                <a:solidFill>
                  <a:srgbClr val="546C5B"/>
                </a:solidFill>
              </a:rPr>
              <a:t>בונים את הדגם על פי התכנון ומעריכים.</a:t>
            </a:r>
          </a:p>
          <a:p>
            <a:pPr marL="342900" indent="-342900">
              <a:lnSpc>
                <a:spcPct val="150000"/>
              </a:lnSpc>
              <a:buFont typeface="Arial" panose="020B0604020202020204" pitchFamily="34" charset="0"/>
              <a:buChar char="•"/>
            </a:pPr>
            <a:r>
              <a:rPr lang="he-IL" sz="3200" b="1" dirty="0">
                <a:solidFill>
                  <a:srgbClr val="546C5B"/>
                </a:solidFill>
              </a:rPr>
              <a:t>מציגים את הדגם.</a:t>
            </a:r>
          </a:p>
          <a:p>
            <a:pPr marL="342900" indent="-342900">
              <a:lnSpc>
                <a:spcPct val="150000"/>
              </a:lnSpc>
              <a:buFont typeface="Arial" panose="020B0604020202020204" pitchFamily="34" charset="0"/>
              <a:buChar char="•"/>
            </a:pPr>
            <a:r>
              <a:rPr lang="he-IL" sz="3200" b="1" dirty="0">
                <a:solidFill>
                  <a:srgbClr val="546C5B"/>
                </a:solidFill>
              </a:rPr>
              <a:t> ועורכים רפלקציה על התהליך. </a:t>
            </a:r>
          </a:p>
        </p:txBody>
      </p:sp>
    </p:spTree>
    <p:extLst>
      <p:ext uri="{BB962C8B-B14F-4D97-AF65-F5344CB8AC3E}">
        <p14:creationId xmlns:p14="http://schemas.microsoft.com/office/powerpoint/2010/main" val="4133450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94687-D4C0-201D-4BE4-2C53B16CB72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4F8E844-3339-F51C-D599-0B9E5D47C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820CBC5B-91C8-2614-97A8-88CA835515F7}"/>
              </a:ext>
            </a:extLst>
          </p:cNvPr>
          <p:cNvSpPr txBox="1"/>
          <p:nvPr/>
        </p:nvSpPr>
        <p:spPr>
          <a:xfrm>
            <a:off x="-180775" y="6506042"/>
            <a:ext cx="1465432" cy="369332"/>
          </a:xfrm>
          <a:prstGeom prst="rect">
            <a:avLst/>
          </a:prstGeom>
          <a:noFill/>
        </p:spPr>
        <p:txBody>
          <a:bodyPr wrap="square">
            <a:spAutoFit/>
          </a:bodyPr>
          <a:lstStyle/>
          <a:p>
            <a:r>
              <a:rPr lang="he-IL" sz="1800" b="1" i="0" u="none" strike="noStrike" baseline="0" dirty="0">
                <a:latin typeface="MFPronto-Medium"/>
              </a:rPr>
              <a:t>עמוד 150</a:t>
            </a:r>
            <a:endParaRPr lang="he-IL" b="1" dirty="0"/>
          </a:p>
        </p:txBody>
      </p:sp>
      <p:pic>
        <p:nvPicPr>
          <p:cNvPr id="6" name="תמונה 5">
            <a:extLst>
              <a:ext uri="{FF2B5EF4-FFF2-40B4-BE49-F238E27FC236}">
                <a16:creationId xmlns:a16="http://schemas.microsoft.com/office/drawing/2014/main" id="{B30D05BC-C271-E2F9-50D2-D129C86D3B36}"/>
              </a:ext>
            </a:extLst>
          </p:cNvPr>
          <p:cNvPicPr>
            <a:picLocks noChangeAspect="1"/>
          </p:cNvPicPr>
          <p:nvPr/>
        </p:nvPicPr>
        <p:blipFill>
          <a:blip r:embed="rId4"/>
          <a:stretch>
            <a:fillRect/>
          </a:stretch>
        </p:blipFill>
        <p:spPr>
          <a:xfrm>
            <a:off x="5629043" y="399871"/>
            <a:ext cx="4467225" cy="419100"/>
          </a:xfrm>
          <a:prstGeom prst="rect">
            <a:avLst/>
          </a:prstGeom>
        </p:spPr>
      </p:pic>
      <p:pic>
        <p:nvPicPr>
          <p:cNvPr id="5" name="תמונה 4">
            <a:extLst>
              <a:ext uri="{FF2B5EF4-FFF2-40B4-BE49-F238E27FC236}">
                <a16:creationId xmlns:a16="http://schemas.microsoft.com/office/drawing/2014/main" id="{32C439AB-6913-E422-C0EC-81500E27E1C3}"/>
              </a:ext>
            </a:extLst>
          </p:cNvPr>
          <p:cNvPicPr>
            <a:picLocks noChangeAspect="1"/>
          </p:cNvPicPr>
          <p:nvPr/>
        </p:nvPicPr>
        <p:blipFill>
          <a:blip r:embed="rId5"/>
          <a:stretch>
            <a:fillRect/>
          </a:stretch>
        </p:blipFill>
        <p:spPr>
          <a:xfrm>
            <a:off x="1062037" y="924339"/>
            <a:ext cx="10067925" cy="5633623"/>
          </a:xfrm>
          <a:prstGeom prst="rect">
            <a:avLst/>
          </a:prstGeom>
        </p:spPr>
      </p:pic>
    </p:spTree>
    <p:extLst>
      <p:ext uri="{BB962C8B-B14F-4D97-AF65-F5344CB8AC3E}">
        <p14:creationId xmlns:p14="http://schemas.microsoft.com/office/powerpoint/2010/main" val="3981678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4123C-3013-86FF-9C91-1E2AC8E30A7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8C2120F-7E72-3845-A2AE-33CD22623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54E32824-E4A9-BE4F-2636-FA1EB9900A27}"/>
              </a:ext>
            </a:extLst>
          </p:cNvPr>
          <p:cNvPicPr>
            <a:picLocks noChangeAspect="1"/>
          </p:cNvPicPr>
          <p:nvPr/>
        </p:nvPicPr>
        <p:blipFill>
          <a:blip r:embed="rId4"/>
          <a:stretch>
            <a:fillRect/>
          </a:stretch>
        </p:blipFill>
        <p:spPr>
          <a:xfrm>
            <a:off x="4012151" y="655655"/>
            <a:ext cx="8115300" cy="533400"/>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D7FE55C7-D38C-C9D6-03D0-E05D6983BF57}"/>
              </a:ext>
            </a:extLst>
          </p:cNvPr>
          <p:cNvSpPr txBox="1"/>
          <p:nvPr/>
        </p:nvSpPr>
        <p:spPr>
          <a:xfrm>
            <a:off x="4572001" y="1453560"/>
            <a:ext cx="7022236" cy="1478418"/>
          </a:xfrm>
          <a:prstGeom prst="rect">
            <a:avLst/>
          </a:prstGeom>
          <a:noFill/>
        </p:spPr>
        <p:txBody>
          <a:bodyPr wrap="square" rtlCol="1">
            <a:spAutoFit/>
          </a:bodyPr>
          <a:lstStyle/>
          <a:p>
            <a:pPr>
              <a:lnSpc>
                <a:spcPct val="150000"/>
              </a:lnSpc>
            </a:pPr>
            <a:r>
              <a:rPr lang="he-IL" sz="2400" b="0" i="0" u="none" strike="noStrike" baseline="0" dirty="0">
                <a:latin typeface="FbSpoiler-Regular"/>
              </a:rPr>
              <a:t> </a:t>
            </a:r>
            <a:r>
              <a:rPr lang="he-IL" sz="3200" b="1" i="0" u="none" strike="noStrike" baseline="0" dirty="0">
                <a:latin typeface="FbSpoiler-Regular"/>
              </a:rPr>
              <a:t>חיידקים ונגיפים ואוויר מזוהם</a:t>
            </a:r>
            <a:r>
              <a:rPr lang="he-IL" sz="2400" b="0" i="0" u="none" strike="noStrike" baseline="0" dirty="0">
                <a:latin typeface="FbSpoiler-Regular"/>
              </a:rPr>
              <a:t> </a:t>
            </a:r>
          </a:p>
          <a:p>
            <a:pPr>
              <a:lnSpc>
                <a:spcPct val="150000"/>
              </a:lnSpc>
            </a:pPr>
            <a:r>
              <a:rPr lang="he-IL" sz="3200" dirty="0"/>
              <a:t>קראו את קטעי המידע שבעמודים 152-151</a:t>
            </a:r>
            <a:r>
              <a:rPr lang="he-IL" sz="2400" dirty="0"/>
              <a:t>.</a:t>
            </a:r>
          </a:p>
        </p:txBody>
      </p:sp>
      <p:pic>
        <p:nvPicPr>
          <p:cNvPr id="8" name="תמונה 7">
            <a:extLst>
              <a:ext uri="{FF2B5EF4-FFF2-40B4-BE49-F238E27FC236}">
                <a16:creationId xmlns:a16="http://schemas.microsoft.com/office/drawing/2014/main" id="{2CDD3128-A0C2-C8F4-1B56-B8B548283AD2}"/>
              </a:ext>
            </a:extLst>
          </p:cNvPr>
          <p:cNvPicPr>
            <a:picLocks noChangeAspect="1"/>
          </p:cNvPicPr>
          <p:nvPr/>
        </p:nvPicPr>
        <p:blipFill>
          <a:blip r:embed="rId5"/>
          <a:stretch>
            <a:fillRect/>
          </a:stretch>
        </p:blipFill>
        <p:spPr>
          <a:xfrm>
            <a:off x="226934" y="1228431"/>
            <a:ext cx="2920566" cy="208852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56D220E5-56DA-A533-BBA4-CBDB71A70A03}"/>
              </a:ext>
            </a:extLst>
          </p:cNvPr>
          <p:cNvPicPr>
            <a:picLocks noChangeAspect="1"/>
          </p:cNvPicPr>
          <p:nvPr/>
        </p:nvPicPr>
        <p:blipFill>
          <a:blip r:embed="rId6"/>
          <a:stretch>
            <a:fillRect/>
          </a:stretch>
        </p:blipFill>
        <p:spPr>
          <a:xfrm>
            <a:off x="2554463" y="3957908"/>
            <a:ext cx="2165441" cy="2526165"/>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68527951-CB34-9293-1025-617FD90254C8}"/>
              </a:ext>
            </a:extLst>
          </p:cNvPr>
          <p:cNvPicPr>
            <a:picLocks noChangeAspect="1"/>
          </p:cNvPicPr>
          <p:nvPr/>
        </p:nvPicPr>
        <p:blipFill>
          <a:blip r:embed="rId7"/>
          <a:stretch>
            <a:fillRect/>
          </a:stretch>
        </p:blipFill>
        <p:spPr>
          <a:xfrm>
            <a:off x="310971" y="3957907"/>
            <a:ext cx="2015374" cy="2526165"/>
          </a:xfrm>
          <a:prstGeom prst="rect">
            <a:avLst/>
          </a:prstGeom>
          <a:ln>
            <a:noFill/>
          </a:ln>
          <a:effectLst>
            <a:outerShdw blurRad="190500" algn="tl" rotWithShape="0">
              <a:srgbClr val="000000">
                <a:alpha val="70000"/>
              </a:srgbClr>
            </a:outerShdw>
          </a:effectLst>
        </p:spPr>
      </p:pic>
      <p:pic>
        <p:nvPicPr>
          <p:cNvPr id="13" name="תמונה 12">
            <a:extLst>
              <a:ext uri="{FF2B5EF4-FFF2-40B4-BE49-F238E27FC236}">
                <a16:creationId xmlns:a16="http://schemas.microsoft.com/office/drawing/2014/main" id="{539280F0-4078-26BA-3D05-605AFE5CA512}"/>
              </a:ext>
            </a:extLst>
          </p:cNvPr>
          <p:cNvPicPr>
            <a:picLocks noChangeAspect="1"/>
          </p:cNvPicPr>
          <p:nvPr/>
        </p:nvPicPr>
        <p:blipFill>
          <a:blip r:embed="rId8"/>
          <a:stretch>
            <a:fillRect/>
          </a:stretch>
        </p:blipFill>
        <p:spPr>
          <a:xfrm>
            <a:off x="5036340" y="3969417"/>
            <a:ext cx="2015375" cy="2526165"/>
          </a:xfrm>
          <a:prstGeom prst="rect">
            <a:avLst/>
          </a:prstGeom>
          <a:ln>
            <a:noFill/>
          </a:ln>
          <a:effectLst>
            <a:outerShdw blurRad="190500" algn="tl" rotWithShape="0">
              <a:srgbClr val="000000">
                <a:alpha val="70000"/>
              </a:srgbClr>
            </a:outerShdw>
          </a:effectLst>
        </p:spPr>
      </p:pic>
      <p:pic>
        <p:nvPicPr>
          <p:cNvPr id="14" name="תמונה 13">
            <a:extLst>
              <a:ext uri="{FF2B5EF4-FFF2-40B4-BE49-F238E27FC236}">
                <a16:creationId xmlns:a16="http://schemas.microsoft.com/office/drawing/2014/main" id="{FBC0EE1F-63B1-F70F-3204-4E0CB170873D}"/>
              </a:ext>
            </a:extLst>
          </p:cNvPr>
          <p:cNvPicPr>
            <a:picLocks noChangeAspect="1"/>
          </p:cNvPicPr>
          <p:nvPr/>
        </p:nvPicPr>
        <p:blipFill>
          <a:blip r:embed="rId9"/>
          <a:stretch>
            <a:fillRect/>
          </a:stretch>
        </p:blipFill>
        <p:spPr>
          <a:xfrm>
            <a:off x="7279833" y="3957909"/>
            <a:ext cx="2183907" cy="2526165"/>
          </a:xfrm>
          <a:prstGeom prst="rect">
            <a:avLst/>
          </a:prstGeom>
          <a:ln>
            <a:noFill/>
          </a:ln>
          <a:effectLst>
            <a:outerShdw blurRad="190500" algn="tl" rotWithShape="0">
              <a:srgbClr val="000000">
                <a:alpha val="70000"/>
              </a:srgbClr>
            </a:outerShdw>
          </a:effectLst>
        </p:spPr>
      </p:pic>
      <p:pic>
        <p:nvPicPr>
          <p:cNvPr id="16" name="תמונה 15">
            <a:extLst>
              <a:ext uri="{FF2B5EF4-FFF2-40B4-BE49-F238E27FC236}">
                <a16:creationId xmlns:a16="http://schemas.microsoft.com/office/drawing/2014/main" id="{7959E43F-1E60-413B-6F7B-8B1F74A447F9}"/>
              </a:ext>
            </a:extLst>
          </p:cNvPr>
          <p:cNvPicPr>
            <a:picLocks noChangeAspect="1"/>
          </p:cNvPicPr>
          <p:nvPr/>
        </p:nvPicPr>
        <p:blipFill>
          <a:blip r:embed="rId10"/>
          <a:stretch>
            <a:fillRect/>
          </a:stretch>
        </p:blipFill>
        <p:spPr>
          <a:xfrm>
            <a:off x="9637537" y="3969417"/>
            <a:ext cx="2386132" cy="25146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41839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3ECB-8D59-49A4-08DF-35AC2559FDD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FE14D3D-C5AB-FD71-D134-A4C44D886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A105FBC7-C2F4-EC12-1507-FB4A4B949221}"/>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152</a:t>
            </a:r>
            <a:endParaRPr lang="he-IL" b="1" dirty="0"/>
          </a:p>
        </p:txBody>
      </p:sp>
      <p:pic>
        <p:nvPicPr>
          <p:cNvPr id="3" name="תמונה 2">
            <a:extLst>
              <a:ext uri="{FF2B5EF4-FFF2-40B4-BE49-F238E27FC236}">
                <a16:creationId xmlns:a16="http://schemas.microsoft.com/office/drawing/2014/main" id="{A57057CD-FC04-8B4A-F3DA-879AFDC34F9C}"/>
              </a:ext>
            </a:extLst>
          </p:cNvPr>
          <p:cNvPicPr>
            <a:picLocks noChangeAspect="1"/>
          </p:cNvPicPr>
          <p:nvPr/>
        </p:nvPicPr>
        <p:blipFill>
          <a:blip r:embed="rId4"/>
          <a:stretch>
            <a:fillRect/>
          </a:stretch>
        </p:blipFill>
        <p:spPr>
          <a:xfrm>
            <a:off x="4464370" y="2226363"/>
            <a:ext cx="3490221" cy="3761603"/>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CDBD5C10-F481-B6FD-6359-C47694A21F24}"/>
              </a:ext>
            </a:extLst>
          </p:cNvPr>
          <p:cNvPicPr>
            <a:picLocks noChangeAspect="1"/>
          </p:cNvPicPr>
          <p:nvPr/>
        </p:nvPicPr>
        <p:blipFill>
          <a:blip r:embed="rId5"/>
          <a:stretch>
            <a:fillRect/>
          </a:stretch>
        </p:blipFill>
        <p:spPr>
          <a:xfrm>
            <a:off x="8573135" y="2226364"/>
            <a:ext cx="3184086" cy="3761603"/>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591E555E-1CAA-ACD1-75F4-75B111DCC349}"/>
              </a:ext>
            </a:extLst>
          </p:cNvPr>
          <p:cNvPicPr>
            <a:picLocks noChangeAspect="1"/>
          </p:cNvPicPr>
          <p:nvPr/>
        </p:nvPicPr>
        <p:blipFill>
          <a:blip r:embed="rId6"/>
          <a:stretch>
            <a:fillRect/>
          </a:stretch>
        </p:blipFill>
        <p:spPr>
          <a:xfrm>
            <a:off x="518258" y="2226365"/>
            <a:ext cx="3184086" cy="3825337"/>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4F132706-F572-C9C3-9729-162AF9FF08B8}"/>
              </a:ext>
            </a:extLst>
          </p:cNvPr>
          <p:cNvPicPr>
            <a:picLocks noChangeAspect="1"/>
          </p:cNvPicPr>
          <p:nvPr/>
        </p:nvPicPr>
        <p:blipFill>
          <a:blip r:embed="rId7"/>
          <a:stretch>
            <a:fillRect/>
          </a:stretch>
        </p:blipFill>
        <p:spPr>
          <a:xfrm>
            <a:off x="4994799" y="765075"/>
            <a:ext cx="6019800" cy="514350"/>
          </a:xfrm>
          <a:prstGeom prst="rect">
            <a:avLst/>
          </a:prstGeom>
          <a:ln>
            <a:noFill/>
          </a:ln>
          <a:effectLst>
            <a:outerShdw blurRad="190500" algn="tl" rotWithShape="0">
              <a:srgbClr val="000000">
                <a:alpha val="70000"/>
              </a:srgbClr>
            </a:outerShdw>
          </a:effectLst>
        </p:spPr>
      </p:pic>
      <p:sp>
        <p:nvSpPr>
          <p:cNvPr id="13" name="תיבת טקסט 12">
            <a:extLst>
              <a:ext uri="{FF2B5EF4-FFF2-40B4-BE49-F238E27FC236}">
                <a16:creationId xmlns:a16="http://schemas.microsoft.com/office/drawing/2014/main" id="{D5D87F85-6754-7F73-9660-740032AB3368}"/>
              </a:ext>
            </a:extLst>
          </p:cNvPr>
          <p:cNvSpPr txBox="1"/>
          <p:nvPr/>
        </p:nvSpPr>
        <p:spPr>
          <a:xfrm>
            <a:off x="9104243" y="5987966"/>
            <a:ext cx="1783364" cy="461665"/>
          </a:xfrm>
          <a:prstGeom prst="rect">
            <a:avLst/>
          </a:prstGeom>
          <a:noFill/>
        </p:spPr>
        <p:txBody>
          <a:bodyPr wrap="square" rtlCol="1">
            <a:spAutoFit/>
          </a:bodyPr>
          <a:lstStyle/>
          <a:p>
            <a:r>
              <a:rPr lang="he-IL" sz="2400" b="1" dirty="0"/>
              <a:t>צילום רנטגן</a:t>
            </a:r>
          </a:p>
        </p:txBody>
      </p:sp>
      <p:sp>
        <p:nvSpPr>
          <p:cNvPr id="14" name="תיבת טקסט 13">
            <a:extLst>
              <a:ext uri="{FF2B5EF4-FFF2-40B4-BE49-F238E27FC236}">
                <a16:creationId xmlns:a16="http://schemas.microsoft.com/office/drawing/2014/main" id="{7A4A7B52-5D02-7265-1543-3B7B39813440}"/>
              </a:ext>
            </a:extLst>
          </p:cNvPr>
          <p:cNvSpPr txBox="1"/>
          <p:nvPr/>
        </p:nvSpPr>
        <p:spPr>
          <a:xfrm>
            <a:off x="5297237" y="6061005"/>
            <a:ext cx="1236355" cy="461665"/>
          </a:xfrm>
          <a:prstGeom prst="rect">
            <a:avLst/>
          </a:prstGeom>
          <a:noFill/>
        </p:spPr>
        <p:txBody>
          <a:bodyPr wrap="square" rtlCol="1">
            <a:spAutoFit/>
          </a:bodyPr>
          <a:lstStyle/>
          <a:p>
            <a:r>
              <a:rPr lang="he-IL" sz="2400" b="1" dirty="0"/>
              <a:t>מסכת</a:t>
            </a:r>
          </a:p>
        </p:txBody>
      </p:sp>
      <p:sp>
        <p:nvSpPr>
          <p:cNvPr id="15" name="תיבת טקסט 14">
            <a:extLst>
              <a:ext uri="{FF2B5EF4-FFF2-40B4-BE49-F238E27FC236}">
                <a16:creationId xmlns:a16="http://schemas.microsoft.com/office/drawing/2014/main" id="{60C4F9A8-E9BB-31FF-74E3-2D2AD0F3170C}"/>
              </a:ext>
            </a:extLst>
          </p:cNvPr>
          <p:cNvSpPr txBox="1"/>
          <p:nvPr/>
        </p:nvSpPr>
        <p:spPr>
          <a:xfrm>
            <a:off x="1877857" y="6169981"/>
            <a:ext cx="1236355" cy="461665"/>
          </a:xfrm>
          <a:prstGeom prst="rect">
            <a:avLst/>
          </a:prstGeom>
          <a:noFill/>
        </p:spPr>
        <p:txBody>
          <a:bodyPr wrap="square" rtlCol="1">
            <a:spAutoFit/>
          </a:bodyPr>
          <a:lstStyle/>
          <a:p>
            <a:r>
              <a:rPr lang="he-IL" sz="2400" b="1" dirty="0"/>
              <a:t>תרופות</a:t>
            </a:r>
          </a:p>
        </p:txBody>
      </p:sp>
    </p:spTree>
    <p:extLst>
      <p:ext uri="{BB962C8B-B14F-4D97-AF65-F5344CB8AC3E}">
        <p14:creationId xmlns:p14="http://schemas.microsoft.com/office/powerpoint/2010/main" val="3701028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735F3-9DB9-CF6E-C99E-9B823069386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FF7E59E3-327E-D959-B704-81AF63D13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28AFFAE8-8788-945B-FA74-B988C83E291C}"/>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153</a:t>
            </a:r>
            <a:endParaRPr lang="he-IL" b="1" dirty="0"/>
          </a:p>
        </p:txBody>
      </p:sp>
      <p:pic>
        <p:nvPicPr>
          <p:cNvPr id="3" name="תמונה 2">
            <a:extLst>
              <a:ext uri="{FF2B5EF4-FFF2-40B4-BE49-F238E27FC236}">
                <a16:creationId xmlns:a16="http://schemas.microsoft.com/office/drawing/2014/main" id="{90F8E66F-993F-B1D8-46C5-CADAE2073155}"/>
              </a:ext>
            </a:extLst>
          </p:cNvPr>
          <p:cNvPicPr>
            <a:picLocks noChangeAspect="1"/>
          </p:cNvPicPr>
          <p:nvPr/>
        </p:nvPicPr>
        <p:blipFill>
          <a:blip r:embed="rId4"/>
          <a:stretch>
            <a:fillRect/>
          </a:stretch>
        </p:blipFill>
        <p:spPr>
          <a:xfrm>
            <a:off x="-431217" y="1179947"/>
            <a:ext cx="4435813" cy="4686300"/>
          </a:xfrm>
          <a:prstGeom prst="rect">
            <a:avLst/>
          </a:prstGeom>
        </p:spPr>
      </p:pic>
      <p:pic>
        <p:nvPicPr>
          <p:cNvPr id="5" name="תמונה 4">
            <a:extLst>
              <a:ext uri="{FF2B5EF4-FFF2-40B4-BE49-F238E27FC236}">
                <a16:creationId xmlns:a16="http://schemas.microsoft.com/office/drawing/2014/main" id="{9F129711-2996-40D5-AB33-C2F2A4F43927}"/>
              </a:ext>
            </a:extLst>
          </p:cNvPr>
          <p:cNvPicPr>
            <a:picLocks noChangeAspect="1"/>
          </p:cNvPicPr>
          <p:nvPr/>
        </p:nvPicPr>
        <p:blipFill>
          <a:blip r:embed="rId5"/>
          <a:stretch>
            <a:fillRect/>
          </a:stretch>
        </p:blipFill>
        <p:spPr>
          <a:xfrm>
            <a:off x="4098664" y="1938168"/>
            <a:ext cx="7932969" cy="32112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1676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7461E-20D1-E734-8946-83DA738CF30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B20EFA2-D01E-3963-1C5B-0CCAE43E5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EF071187-9AAD-CEF9-CA0B-0093EFC69E41}"/>
              </a:ext>
            </a:extLst>
          </p:cNvPr>
          <p:cNvSpPr txBox="1"/>
          <p:nvPr/>
        </p:nvSpPr>
        <p:spPr>
          <a:xfrm>
            <a:off x="425512" y="6358287"/>
            <a:ext cx="2108966" cy="369332"/>
          </a:xfrm>
          <a:prstGeom prst="rect">
            <a:avLst/>
          </a:prstGeom>
          <a:noFill/>
        </p:spPr>
        <p:txBody>
          <a:bodyPr wrap="square">
            <a:spAutoFit/>
          </a:bodyPr>
          <a:lstStyle/>
          <a:p>
            <a:r>
              <a:rPr lang="he-IL" sz="1800" b="1" i="0" u="none" strike="noStrike" baseline="0" dirty="0">
                <a:latin typeface="MFPronto-Medium"/>
              </a:rPr>
              <a:t>עמודים 154-153.</a:t>
            </a:r>
            <a:endParaRPr lang="he-IL" b="1" dirty="0"/>
          </a:p>
        </p:txBody>
      </p:sp>
      <p:pic>
        <p:nvPicPr>
          <p:cNvPr id="6" name="תמונה 5">
            <a:extLst>
              <a:ext uri="{FF2B5EF4-FFF2-40B4-BE49-F238E27FC236}">
                <a16:creationId xmlns:a16="http://schemas.microsoft.com/office/drawing/2014/main" id="{C6879819-5D18-8ECC-BA7F-3EC600748290}"/>
              </a:ext>
            </a:extLst>
          </p:cNvPr>
          <p:cNvPicPr>
            <a:picLocks noChangeAspect="1"/>
          </p:cNvPicPr>
          <p:nvPr/>
        </p:nvPicPr>
        <p:blipFill>
          <a:blip r:embed="rId4"/>
          <a:stretch>
            <a:fillRect/>
          </a:stretch>
        </p:blipFill>
        <p:spPr>
          <a:xfrm>
            <a:off x="3807133" y="861428"/>
            <a:ext cx="7791450" cy="1104900"/>
          </a:xfrm>
          <a:prstGeom prst="rect">
            <a:avLst/>
          </a:prstGeom>
        </p:spPr>
      </p:pic>
      <p:pic>
        <p:nvPicPr>
          <p:cNvPr id="9" name="תמונה 8">
            <a:extLst>
              <a:ext uri="{FF2B5EF4-FFF2-40B4-BE49-F238E27FC236}">
                <a16:creationId xmlns:a16="http://schemas.microsoft.com/office/drawing/2014/main" id="{4B6FD8E9-9603-81CF-A3B4-B1DDB5ED31F4}"/>
              </a:ext>
            </a:extLst>
          </p:cNvPr>
          <p:cNvPicPr>
            <a:picLocks noChangeAspect="1"/>
          </p:cNvPicPr>
          <p:nvPr/>
        </p:nvPicPr>
        <p:blipFill>
          <a:blip r:embed="rId5"/>
          <a:stretch>
            <a:fillRect/>
          </a:stretch>
        </p:blipFill>
        <p:spPr>
          <a:xfrm>
            <a:off x="4321667" y="2948337"/>
            <a:ext cx="7086600" cy="3409950"/>
          </a:xfrm>
          <a:prstGeom prst="rect">
            <a:avLst/>
          </a:prstGeom>
          <a:ln>
            <a:noFill/>
          </a:ln>
          <a:effectLst>
            <a:outerShdw blurRad="190500" algn="tl" rotWithShape="0">
              <a:srgbClr val="000000">
                <a:alpha val="70000"/>
              </a:srgbClr>
            </a:outerShdw>
          </a:effectLst>
        </p:spPr>
      </p:pic>
      <p:sp>
        <p:nvSpPr>
          <p:cNvPr id="11" name="תיבת טקסט 10">
            <a:extLst>
              <a:ext uri="{FF2B5EF4-FFF2-40B4-BE49-F238E27FC236}">
                <a16:creationId xmlns:a16="http://schemas.microsoft.com/office/drawing/2014/main" id="{D7327192-B394-4BAF-EF1C-4776E503DE20}"/>
              </a:ext>
            </a:extLst>
          </p:cNvPr>
          <p:cNvSpPr txBox="1"/>
          <p:nvPr/>
        </p:nvSpPr>
        <p:spPr>
          <a:xfrm>
            <a:off x="3259567" y="2139849"/>
            <a:ext cx="8501125" cy="461665"/>
          </a:xfrm>
          <a:prstGeom prst="rect">
            <a:avLst/>
          </a:prstGeom>
          <a:noFill/>
        </p:spPr>
        <p:txBody>
          <a:bodyPr wrap="square">
            <a:spAutoFit/>
          </a:bodyPr>
          <a:lstStyle/>
          <a:p>
            <a:r>
              <a:rPr lang="he-IL" sz="2400" b="0" i="0" u="none" strike="noStrike" baseline="0" dirty="0">
                <a:latin typeface="FbSpoiler-Regular"/>
              </a:rPr>
              <a:t>קִִראו את השיח שהתקיים בכיתה והשיבו על השאלות שבעמוד 154.</a:t>
            </a:r>
            <a:endParaRPr lang="he-IL" sz="2400" dirty="0"/>
          </a:p>
        </p:txBody>
      </p:sp>
      <p:pic>
        <p:nvPicPr>
          <p:cNvPr id="13" name="תמונה 12">
            <a:extLst>
              <a:ext uri="{FF2B5EF4-FFF2-40B4-BE49-F238E27FC236}">
                <a16:creationId xmlns:a16="http://schemas.microsoft.com/office/drawing/2014/main" id="{9B0F041A-EE9D-8A82-7F72-EF12EC4F619A}"/>
              </a:ext>
            </a:extLst>
          </p:cNvPr>
          <p:cNvPicPr>
            <a:picLocks noChangeAspect="1"/>
          </p:cNvPicPr>
          <p:nvPr/>
        </p:nvPicPr>
        <p:blipFill>
          <a:blip r:embed="rId6"/>
          <a:stretch>
            <a:fillRect/>
          </a:stretch>
        </p:blipFill>
        <p:spPr>
          <a:xfrm>
            <a:off x="330614" y="2842771"/>
            <a:ext cx="3540868" cy="2930236"/>
          </a:xfrm>
          <a:prstGeom prst="rect">
            <a:avLst/>
          </a:prstGeom>
        </p:spPr>
      </p:pic>
    </p:spTree>
    <p:extLst>
      <p:ext uri="{BB962C8B-B14F-4D97-AF65-F5344CB8AC3E}">
        <p14:creationId xmlns:p14="http://schemas.microsoft.com/office/powerpoint/2010/main" val="3955525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A434-E177-3201-C885-F3530FA292E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B2A292D-D10D-F3EB-FAA7-8C4240EFA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BF13998C-8A2E-DA71-A158-B921F282BC67}"/>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154</a:t>
            </a:r>
            <a:endParaRPr lang="he-IL" b="1" dirty="0"/>
          </a:p>
        </p:txBody>
      </p:sp>
      <p:pic>
        <p:nvPicPr>
          <p:cNvPr id="6" name="תמונה 5">
            <a:extLst>
              <a:ext uri="{FF2B5EF4-FFF2-40B4-BE49-F238E27FC236}">
                <a16:creationId xmlns:a16="http://schemas.microsoft.com/office/drawing/2014/main" id="{826212A8-ED6A-6883-1FF7-ABF8BD04E912}"/>
              </a:ext>
            </a:extLst>
          </p:cNvPr>
          <p:cNvPicPr>
            <a:picLocks noChangeAspect="1"/>
          </p:cNvPicPr>
          <p:nvPr/>
        </p:nvPicPr>
        <p:blipFill>
          <a:blip r:embed="rId4"/>
          <a:stretch>
            <a:fillRect/>
          </a:stretch>
        </p:blipFill>
        <p:spPr>
          <a:xfrm>
            <a:off x="7753581" y="307072"/>
            <a:ext cx="2295525" cy="561975"/>
          </a:xfrm>
          <a:prstGeom prst="rect">
            <a:avLst/>
          </a:prstGeom>
        </p:spPr>
      </p:pic>
      <p:pic>
        <p:nvPicPr>
          <p:cNvPr id="9" name="תמונה 8">
            <a:extLst>
              <a:ext uri="{FF2B5EF4-FFF2-40B4-BE49-F238E27FC236}">
                <a16:creationId xmlns:a16="http://schemas.microsoft.com/office/drawing/2014/main" id="{6A0A7B7C-A355-40F9-708F-1930EED7B3A5}"/>
              </a:ext>
            </a:extLst>
          </p:cNvPr>
          <p:cNvPicPr>
            <a:picLocks noChangeAspect="1"/>
          </p:cNvPicPr>
          <p:nvPr/>
        </p:nvPicPr>
        <p:blipFill>
          <a:blip r:embed="rId5"/>
          <a:stretch>
            <a:fillRect/>
          </a:stretch>
        </p:blipFill>
        <p:spPr>
          <a:xfrm>
            <a:off x="201344" y="2080733"/>
            <a:ext cx="3659266" cy="4086711"/>
          </a:xfrm>
          <a:prstGeom prst="rect">
            <a:avLst/>
          </a:prstGeom>
          <a:ln>
            <a:noFill/>
          </a:ln>
          <a:effectLst>
            <a:outerShdw blurRad="190500" algn="tl" rotWithShape="0">
              <a:srgbClr val="000000">
                <a:alpha val="70000"/>
              </a:srgbClr>
            </a:outerShdw>
          </a:effectLst>
        </p:spPr>
      </p:pic>
      <p:sp>
        <p:nvSpPr>
          <p:cNvPr id="10" name="תיבת טקסט 9">
            <a:extLst>
              <a:ext uri="{FF2B5EF4-FFF2-40B4-BE49-F238E27FC236}">
                <a16:creationId xmlns:a16="http://schemas.microsoft.com/office/drawing/2014/main" id="{309AA1B9-EA20-E4D1-7192-C0CA0DC99A30}"/>
              </a:ext>
            </a:extLst>
          </p:cNvPr>
          <p:cNvSpPr txBox="1"/>
          <p:nvPr/>
        </p:nvSpPr>
        <p:spPr>
          <a:xfrm>
            <a:off x="5937939" y="6265954"/>
            <a:ext cx="5628443" cy="461665"/>
          </a:xfrm>
          <a:prstGeom prst="rect">
            <a:avLst/>
          </a:prstGeom>
          <a:noFill/>
        </p:spPr>
        <p:txBody>
          <a:bodyPr wrap="square" rtlCol="1">
            <a:spAutoFit/>
          </a:bodyPr>
          <a:lstStyle/>
          <a:p>
            <a:r>
              <a:rPr lang="he-IL" sz="2400" dirty="0"/>
              <a:t>השיבו על סעיפים 3-1 בתבנית </a:t>
            </a:r>
            <a:r>
              <a:rPr lang="he-IL" sz="2400" b="1" dirty="0">
                <a:solidFill>
                  <a:schemeClr val="accent6">
                    <a:lumMod val="50000"/>
                  </a:schemeClr>
                </a:solidFill>
              </a:rPr>
              <a:t>שיח בכיתה</a:t>
            </a:r>
            <a:r>
              <a:rPr lang="he-IL" sz="2400" dirty="0"/>
              <a:t>. </a:t>
            </a:r>
          </a:p>
        </p:txBody>
      </p:sp>
      <p:sp>
        <p:nvSpPr>
          <p:cNvPr id="5" name="תיבת טקסט 4">
            <a:extLst>
              <a:ext uri="{FF2B5EF4-FFF2-40B4-BE49-F238E27FC236}">
                <a16:creationId xmlns:a16="http://schemas.microsoft.com/office/drawing/2014/main" id="{BE66ECFB-1628-03C3-6622-0223B3766D9E}"/>
              </a:ext>
            </a:extLst>
          </p:cNvPr>
          <p:cNvSpPr txBox="1"/>
          <p:nvPr/>
        </p:nvSpPr>
        <p:spPr>
          <a:xfrm>
            <a:off x="1817522" y="2080733"/>
            <a:ext cx="1814505" cy="369332"/>
          </a:xfrm>
          <a:prstGeom prst="rect">
            <a:avLst/>
          </a:prstGeom>
          <a:noFill/>
        </p:spPr>
        <p:txBody>
          <a:bodyPr wrap="square">
            <a:spAutoFit/>
          </a:bodyPr>
          <a:lstStyle/>
          <a:p>
            <a:r>
              <a:rPr lang="he-IL" sz="1800" b="1" i="0" u="none" strike="noStrike" baseline="0" dirty="0">
                <a:latin typeface="FbSpoiler-Bold"/>
              </a:rPr>
              <a:t>סופת חול ואבק</a:t>
            </a:r>
            <a:endParaRPr lang="he-IL" dirty="0"/>
          </a:p>
        </p:txBody>
      </p:sp>
      <p:sp>
        <p:nvSpPr>
          <p:cNvPr id="8" name="תיבת טקסט 7">
            <a:extLst>
              <a:ext uri="{FF2B5EF4-FFF2-40B4-BE49-F238E27FC236}">
                <a16:creationId xmlns:a16="http://schemas.microsoft.com/office/drawing/2014/main" id="{3F3491AB-FE15-1639-1DF5-5AB9414CF32A}"/>
              </a:ext>
            </a:extLst>
          </p:cNvPr>
          <p:cNvSpPr txBox="1"/>
          <p:nvPr/>
        </p:nvSpPr>
        <p:spPr>
          <a:xfrm>
            <a:off x="2130015" y="991638"/>
            <a:ext cx="9283850" cy="739754"/>
          </a:xfrm>
          <a:prstGeom prst="rect">
            <a:avLst/>
          </a:prstGeom>
          <a:noFill/>
        </p:spPr>
        <p:txBody>
          <a:bodyPr wrap="square">
            <a:spAutoFit/>
          </a:bodyPr>
          <a:lstStyle/>
          <a:p>
            <a:pPr>
              <a:lnSpc>
                <a:spcPct val="150000"/>
              </a:lnSpc>
            </a:pPr>
            <a:r>
              <a:rPr lang="he-IL" sz="3200" b="1" i="0" u="none" strike="noStrike" baseline="0" dirty="0">
                <a:solidFill>
                  <a:srgbClr val="1E9BA7"/>
                </a:solidFill>
                <a:latin typeface="FbSpoiler-Bold"/>
              </a:rPr>
              <a:t>כיצד משפיע זיהום אוויר על בריאות מערכת הנשימה?</a:t>
            </a:r>
            <a:endParaRPr lang="he-IL" sz="3200" dirty="0"/>
          </a:p>
        </p:txBody>
      </p:sp>
      <p:pic>
        <p:nvPicPr>
          <p:cNvPr id="12" name="תמונה 11">
            <a:extLst>
              <a:ext uri="{FF2B5EF4-FFF2-40B4-BE49-F238E27FC236}">
                <a16:creationId xmlns:a16="http://schemas.microsoft.com/office/drawing/2014/main" id="{7D972C7E-217C-8AC5-676E-27ED3B1DF355}"/>
              </a:ext>
            </a:extLst>
          </p:cNvPr>
          <p:cNvPicPr>
            <a:picLocks noChangeAspect="1"/>
          </p:cNvPicPr>
          <p:nvPr/>
        </p:nvPicPr>
        <p:blipFill>
          <a:blip r:embed="rId6"/>
          <a:stretch>
            <a:fillRect/>
          </a:stretch>
        </p:blipFill>
        <p:spPr>
          <a:xfrm>
            <a:off x="8331390" y="1996572"/>
            <a:ext cx="3659266" cy="4146791"/>
          </a:xfrm>
          <a:prstGeom prst="rect">
            <a:avLst/>
          </a:prstGeom>
          <a:ln>
            <a:noFill/>
          </a:ln>
          <a:effectLst>
            <a:outerShdw blurRad="190500" algn="tl" rotWithShape="0">
              <a:srgbClr val="000000">
                <a:alpha val="70000"/>
              </a:srgbClr>
            </a:outerShdw>
          </a:effectLst>
        </p:spPr>
      </p:pic>
      <p:pic>
        <p:nvPicPr>
          <p:cNvPr id="16" name="תמונה 15">
            <a:extLst>
              <a:ext uri="{FF2B5EF4-FFF2-40B4-BE49-F238E27FC236}">
                <a16:creationId xmlns:a16="http://schemas.microsoft.com/office/drawing/2014/main" id="{3C34F8A2-6BA6-A9C5-6439-ACFC89EB1B25}"/>
              </a:ext>
            </a:extLst>
          </p:cNvPr>
          <p:cNvPicPr>
            <a:picLocks noChangeAspect="1"/>
          </p:cNvPicPr>
          <p:nvPr/>
        </p:nvPicPr>
        <p:blipFill>
          <a:blip r:embed="rId7"/>
          <a:stretch>
            <a:fillRect/>
          </a:stretch>
        </p:blipFill>
        <p:spPr>
          <a:xfrm>
            <a:off x="4222254" y="2067744"/>
            <a:ext cx="3737606" cy="4075619"/>
          </a:xfrm>
          <a:prstGeom prst="rect">
            <a:avLst/>
          </a:prstGeom>
          <a:ln>
            <a:noFill/>
          </a:ln>
          <a:effectLst>
            <a:outerShdw blurRad="190500" algn="tl" rotWithShape="0">
              <a:srgbClr val="000000">
                <a:alpha val="70000"/>
              </a:srgbClr>
            </a:outerShdw>
          </a:effectLst>
        </p:spPr>
      </p:pic>
      <p:sp>
        <p:nvSpPr>
          <p:cNvPr id="17" name="תיבת טקסט 16">
            <a:extLst>
              <a:ext uri="{FF2B5EF4-FFF2-40B4-BE49-F238E27FC236}">
                <a16:creationId xmlns:a16="http://schemas.microsoft.com/office/drawing/2014/main" id="{F9DBFD53-369D-5EE6-5314-1A0BBDF0F3C5}"/>
              </a:ext>
            </a:extLst>
          </p:cNvPr>
          <p:cNvSpPr txBox="1"/>
          <p:nvPr/>
        </p:nvSpPr>
        <p:spPr>
          <a:xfrm>
            <a:off x="5937939" y="2067744"/>
            <a:ext cx="1814505" cy="369332"/>
          </a:xfrm>
          <a:prstGeom prst="rect">
            <a:avLst/>
          </a:prstGeom>
          <a:noFill/>
        </p:spPr>
        <p:txBody>
          <a:bodyPr wrap="square">
            <a:spAutoFit/>
          </a:bodyPr>
          <a:lstStyle/>
          <a:p>
            <a:r>
              <a:rPr lang="he-IL" sz="1800" b="1" i="0" u="none" strike="noStrike" baseline="0" dirty="0">
                <a:latin typeface="FbSpoiler-Bold"/>
              </a:rPr>
              <a:t>עשן סיגריות</a:t>
            </a:r>
            <a:endParaRPr lang="he-IL" dirty="0"/>
          </a:p>
        </p:txBody>
      </p:sp>
      <p:sp>
        <p:nvSpPr>
          <p:cNvPr id="18" name="תיבת טקסט 17">
            <a:extLst>
              <a:ext uri="{FF2B5EF4-FFF2-40B4-BE49-F238E27FC236}">
                <a16:creationId xmlns:a16="http://schemas.microsoft.com/office/drawing/2014/main" id="{2DE663B2-C93D-6F2C-CA80-DC895B4E3DE9}"/>
              </a:ext>
            </a:extLst>
          </p:cNvPr>
          <p:cNvSpPr txBox="1"/>
          <p:nvPr/>
        </p:nvSpPr>
        <p:spPr>
          <a:xfrm>
            <a:off x="8417107" y="2067744"/>
            <a:ext cx="1814505" cy="369332"/>
          </a:xfrm>
          <a:prstGeom prst="rect">
            <a:avLst/>
          </a:prstGeom>
          <a:noFill/>
        </p:spPr>
        <p:txBody>
          <a:bodyPr wrap="square">
            <a:spAutoFit/>
          </a:bodyPr>
          <a:lstStyle/>
          <a:p>
            <a:r>
              <a:rPr lang="he-IL" sz="1800" b="1" i="0" u="none" strike="noStrike" baseline="0" dirty="0">
                <a:solidFill>
                  <a:schemeClr val="bg1"/>
                </a:solidFill>
                <a:latin typeface="FbSpoiler-Bold"/>
              </a:rPr>
              <a:t>עשן ממפעלים</a:t>
            </a:r>
            <a:endParaRPr lang="he-IL" dirty="0">
              <a:solidFill>
                <a:schemeClr val="bg1"/>
              </a:solidFill>
            </a:endParaRPr>
          </a:p>
        </p:txBody>
      </p:sp>
    </p:spTree>
    <p:extLst>
      <p:ext uri="{BB962C8B-B14F-4D97-AF65-F5344CB8AC3E}">
        <p14:creationId xmlns:p14="http://schemas.microsoft.com/office/powerpoint/2010/main" val="1159115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EE8D-0CB0-F4BC-CA25-D2268B52507D}"/>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92E30E9-31B2-EAE8-A100-D684BB0CD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72AB3F02-87C8-F3E3-70A3-1A30E2FFBF35}"/>
              </a:ext>
            </a:extLst>
          </p:cNvPr>
          <p:cNvSpPr txBox="1"/>
          <p:nvPr/>
        </p:nvSpPr>
        <p:spPr>
          <a:xfrm>
            <a:off x="226934" y="6453283"/>
            <a:ext cx="2042661" cy="369332"/>
          </a:xfrm>
          <a:prstGeom prst="rect">
            <a:avLst/>
          </a:prstGeom>
          <a:noFill/>
        </p:spPr>
        <p:txBody>
          <a:bodyPr wrap="square">
            <a:spAutoFit/>
          </a:bodyPr>
          <a:lstStyle/>
          <a:p>
            <a:r>
              <a:rPr lang="he-IL" sz="1800" b="1" i="0" u="none" strike="noStrike" baseline="0" dirty="0">
                <a:latin typeface="MFPronto-Medium"/>
              </a:rPr>
              <a:t>עמודים 155-154</a:t>
            </a:r>
            <a:endParaRPr lang="he-IL" b="1" dirty="0"/>
          </a:p>
        </p:txBody>
      </p:sp>
      <p:pic>
        <p:nvPicPr>
          <p:cNvPr id="3" name="תמונה 2">
            <a:extLst>
              <a:ext uri="{FF2B5EF4-FFF2-40B4-BE49-F238E27FC236}">
                <a16:creationId xmlns:a16="http://schemas.microsoft.com/office/drawing/2014/main" id="{43FDF7B1-3B20-2123-D740-9F9A1822B657}"/>
              </a:ext>
            </a:extLst>
          </p:cNvPr>
          <p:cNvPicPr>
            <a:picLocks noChangeAspect="1"/>
          </p:cNvPicPr>
          <p:nvPr/>
        </p:nvPicPr>
        <p:blipFill>
          <a:blip r:embed="rId4"/>
          <a:stretch>
            <a:fillRect/>
          </a:stretch>
        </p:blipFill>
        <p:spPr>
          <a:xfrm>
            <a:off x="6004124" y="235629"/>
            <a:ext cx="5629275" cy="108585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BDE2E188-6D58-656F-BE74-7BF88A932ABB}"/>
              </a:ext>
            </a:extLst>
          </p:cNvPr>
          <p:cNvPicPr>
            <a:picLocks noChangeAspect="1"/>
          </p:cNvPicPr>
          <p:nvPr/>
        </p:nvPicPr>
        <p:blipFill>
          <a:blip r:embed="rId5"/>
          <a:stretch>
            <a:fillRect/>
          </a:stretch>
        </p:blipFill>
        <p:spPr>
          <a:xfrm>
            <a:off x="6973779" y="2395343"/>
            <a:ext cx="4924425" cy="390525"/>
          </a:xfrm>
          <a:prstGeom prst="rect">
            <a:avLst/>
          </a:prstGeom>
        </p:spPr>
      </p:pic>
      <p:pic>
        <p:nvPicPr>
          <p:cNvPr id="9" name="תמונה 8">
            <a:extLst>
              <a:ext uri="{FF2B5EF4-FFF2-40B4-BE49-F238E27FC236}">
                <a16:creationId xmlns:a16="http://schemas.microsoft.com/office/drawing/2014/main" id="{9EB78861-5BE5-BD0F-FE2D-B05B1CF3CAC6}"/>
              </a:ext>
            </a:extLst>
          </p:cNvPr>
          <p:cNvPicPr>
            <a:picLocks noChangeAspect="1"/>
          </p:cNvPicPr>
          <p:nvPr/>
        </p:nvPicPr>
        <p:blipFill>
          <a:blip r:embed="rId6"/>
          <a:stretch>
            <a:fillRect/>
          </a:stretch>
        </p:blipFill>
        <p:spPr>
          <a:xfrm>
            <a:off x="2251082" y="3618022"/>
            <a:ext cx="2105025" cy="432417"/>
          </a:xfrm>
          <a:prstGeom prst="rect">
            <a:avLst/>
          </a:prstGeom>
        </p:spPr>
      </p:pic>
      <p:sp>
        <p:nvSpPr>
          <p:cNvPr id="13" name="תיבת טקסט 12">
            <a:extLst>
              <a:ext uri="{FF2B5EF4-FFF2-40B4-BE49-F238E27FC236}">
                <a16:creationId xmlns:a16="http://schemas.microsoft.com/office/drawing/2014/main" id="{D667E95E-530B-F613-E166-AEE82AD927F9}"/>
              </a:ext>
            </a:extLst>
          </p:cNvPr>
          <p:cNvSpPr txBox="1"/>
          <p:nvPr/>
        </p:nvSpPr>
        <p:spPr>
          <a:xfrm>
            <a:off x="2033195" y="1579149"/>
            <a:ext cx="9694947" cy="523220"/>
          </a:xfrm>
          <a:prstGeom prst="rect">
            <a:avLst/>
          </a:prstGeom>
          <a:noFill/>
        </p:spPr>
        <p:txBody>
          <a:bodyPr wrap="square">
            <a:spAutoFit/>
          </a:bodyPr>
          <a:lstStyle/>
          <a:p>
            <a:r>
              <a:rPr lang="he-IL" sz="2800" b="0" i="0" u="none" strike="noStrike" baseline="0" dirty="0">
                <a:latin typeface="FbSpoiler-Regular"/>
              </a:rPr>
              <a:t>קִִראו את שלושת קטעי המידע והשיבו על השאלות שבסוף כל קטע.</a:t>
            </a:r>
            <a:endParaRPr lang="he-IL" sz="2800" dirty="0"/>
          </a:p>
        </p:txBody>
      </p:sp>
      <p:pic>
        <p:nvPicPr>
          <p:cNvPr id="15" name="תמונה 14">
            <a:extLst>
              <a:ext uri="{FF2B5EF4-FFF2-40B4-BE49-F238E27FC236}">
                <a16:creationId xmlns:a16="http://schemas.microsoft.com/office/drawing/2014/main" id="{CB7183B5-8C96-7E2D-E1F7-9FCFF83C307E}"/>
              </a:ext>
            </a:extLst>
          </p:cNvPr>
          <p:cNvPicPr>
            <a:picLocks noChangeAspect="1"/>
          </p:cNvPicPr>
          <p:nvPr/>
        </p:nvPicPr>
        <p:blipFill>
          <a:blip r:embed="rId7"/>
          <a:stretch>
            <a:fillRect/>
          </a:stretch>
        </p:blipFill>
        <p:spPr>
          <a:xfrm>
            <a:off x="9345459" y="3108184"/>
            <a:ext cx="2485621" cy="1884507"/>
          </a:xfrm>
          <a:prstGeom prst="rect">
            <a:avLst/>
          </a:prstGeom>
          <a:ln>
            <a:noFill/>
          </a:ln>
          <a:effectLst>
            <a:outerShdw blurRad="190500" algn="tl" rotWithShape="0">
              <a:srgbClr val="000000">
                <a:alpha val="70000"/>
              </a:srgbClr>
            </a:outerShdw>
          </a:effectLst>
        </p:spPr>
      </p:pic>
      <p:pic>
        <p:nvPicPr>
          <p:cNvPr id="17" name="תמונה 16">
            <a:extLst>
              <a:ext uri="{FF2B5EF4-FFF2-40B4-BE49-F238E27FC236}">
                <a16:creationId xmlns:a16="http://schemas.microsoft.com/office/drawing/2014/main" id="{9DB87289-62DD-0C93-BDB7-9E6DBDA31A84}"/>
              </a:ext>
            </a:extLst>
          </p:cNvPr>
          <p:cNvPicPr>
            <a:picLocks noChangeAspect="1"/>
          </p:cNvPicPr>
          <p:nvPr/>
        </p:nvPicPr>
        <p:blipFill>
          <a:blip r:embed="rId8"/>
          <a:stretch>
            <a:fillRect/>
          </a:stretch>
        </p:blipFill>
        <p:spPr>
          <a:xfrm>
            <a:off x="3709820" y="4249991"/>
            <a:ext cx="2308376" cy="2166040"/>
          </a:xfrm>
          <a:prstGeom prst="rect">
            <a:avLst/>
          </a:prstGeom>
          <a:ln>
            <a:noFill/>
          </a:ln>
          <a:effectLst>
            <a:outerShdw blurRad="190500" algn="tl" rotWithShape="0">
              <a:srgbClr val="000000">
                <a:alpha val="70000"/>
              </a:srgbClr>
            </a:outerShdw>
          </a:effectLst>
        </p:spPr>
      </p:pic>
      <p:pic>
        <p:nvPicPr>
          <p:cNvPr id="19" name="תמונה 18">
            <a:extLst>
              <a:ext uri="{FF2B5EF4-FFF2-40B4-BE49-F238E27FC236}">
                <a16:creationId xmlns:a16="http://schemas.microsoft.com/office/drawing/2014/main" id="{DDD2D668-B53D-83C8-513D-9E686667C429}"/>
              </a:ext>
            </a:extLst>
          </p:cNvPr>
          <p:cNvPicPr>
            <a:picLocks noChangeAspect="1"/>
          </p:cNvPicPr>
          <p:nvPr/>
        </p:nvPicPr>
        <p:blipFill>
          <a:blip r:embed="rId9"/>
          <a:stretch>
            <a:fillRect/>
          </a:stretch>
        </p:blipFill>
        <p:spPr>
          <a:xfrm>
            <a:off x="1148011" y="4184509"/>
            <a:ext cx="2042661" cy="2231522"/>
          </a:xfrm>
          <a:prstGeom prst="rect">
            <a:avLst/>
          </a:prstGeom>
          <a:ln>
            <a:noFill/>
          </a:ln>
          <a:effectLst>
            <a:outerShdw blurRad="190500" algn="tl" rotWithShape="0">
              <a:srgbClr val="000000">
                <a:alpha val="70000"/>
              </a:srgbClr>
            </a:outerShdw>
          </a:effectLst>
        </p:spPr>
      </p:pic>
      <p:pic>
        <p:nvPicPr>
          <p:cNvPr id="21" name="תמונה 20">
            <a:extLst>
              <a:ext uri="{FF2B5EF4-FFF2-40B4-BE49-F238E27FC236}">
                <a16:creationId xmlns:a16="http://schemas.microsoft.com/office/drawing/2014/main" id="{82A83503-C052-1AD7-8335-C4676FED38A7}"/>
              </a:ext>
            </a:extLst>
          </p:cNvPr>
          <p:cNvPicPr>
            <a:picLocks noChangeAspect="1"/>
          </p:cNvPicPr>
          <p:nvPr/>
        </p:nvPicPr>
        <p:blipFill>
          <a:blip r:embed="rId9"/>
          <a:stretch>
            <a:fillRect/>
          </a:stretch>
        </p:blipFill>
        <p:spPr>
          <a:xfrm>
            <a:off x="6537344" y="3140397"/>
            <a:ext cx="2563669" cy="18522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28735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53146-3D19-5C76-B154-E27BF6CE1C8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3CE29C58-06F7-2A13-102E-DD319CBD3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9D0E8E3B-C862-77B4-A507-4B8197F8F825}"/>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155</a:t>
            </a:r>
            <a:endParaRPr lang="he-IL" b="1" dirty="0"/>
          </a:p>
        </p:txBody>
      </p:sp>
      <p:pic>
        <p:nvPicPr>
          <p:cNvPr id="11" name="תמונה 10">
            <a:extLst>
              <a:ext uri="{FF2B5EF4-FFF2-40B4-BE49-F238E27FC236}">
                <a16:creationId xmlns:a16="http://schemas.microsoft.com/office/drawing/2014/main" id="{3833A904-7ADF-0956-5E11-E04D354FA122}"/>
              </a:ext>
            </a:extLst>
          </p:cNvPr>
          <p:cNvPicPr>
            <a:picLocks noChangeAspect="1"/>
          </p:cNvPicPr>
          <p:nvPr/>
        </p:nvPicPr>
        <p:blipFill>
          <a:blip r:embed="rId4"/>
          <a:stretch>
            <a:fillRect/>
          </a:stretch>
        </p:blipFill>
        <p:spPr>
          <a:xfrm>
            <a:off x="4641449" y="910826"/>
            <a:ext cx="5410200" cy="576073"/>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ED0C58AB-62B8-A1F1-81DC-30E46AD8C7E2}"/>
              </a:ext>
            </a:extLst>
          </p:cNvPr>
          <p:cNvPicPr>
            <a:picLocks noChangeAspect="1"/>
          </p:cNvPicPr>
          <p:nvPr/>
        </p:nvPicPr>
        <p:blipFill>
          <a:blip r:embed="rId5"/>
          <a:stretch>
            <a:fillRect/>
          </a:stretch>
        </p:blipFill>
        <p:spPr>
          <a:xfrm>
            <a:off x="893832" y="2236749"/>
            <a:ext cx="10956824" cy="3239712"/>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C02D0CD6-E201-FCC5-67CC-B02209957306}"/>
              </a:ext>
            </a:extLst>
          </p:cNvPr>
          <p:cNvSpPr txBox="1"/>
          <p:nvPr/>
        </p:nvSpPr>
        <p:spPr>
          <a:xfrm>
            <a:off x="4641450" y="5476461"/>
            <a:ext cx="5410200" cy="461665"/>
          </a:xfrm>
          <a:prstGeom prst="rect">
            <a:avLst/>
          </a:prstGeom>
          <a:noFill/>
        </p:spPr>
        <p:txBody>
          <a:bodyPr wrap="square" rtlCol="1">
            <a:spAutoFit/>
          </a:bodyPr>
          <a:lstStyle/>
          <a:p>
            <a:r>
              <a:rPr lang="he-IL" sz="2400" dirty="0"/>
              <a:t>השיבו על שאלות 2-1 בעמוד זה.</a:t>
            </a:r>
          </a:p>
        </p:txBody>
      </p:sp>
    </p:spTree>
    <p:extLst>
      <p:ext uri="{BB962C8B-B14F-4D97-AF65-F5344CB8AC3E}">
        <p14:creationId xmlns:p14="http://schemas.microsoft.com/office/powerpoint/2010/main" val="211491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1E49-7E36-2337-47F7-5A8805B8044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23D55E9-182E-2FB8-B3A9-7B6DED649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4A6AF057-E3FC-BC48-8C19-265F0C52FF4D}"/>
              </a:ext>
            </a:extLst>
          </p:cNvPr>
          <p:cNvPicPr>
            <a:picLocks noChangeAspect="1"/>
          </p:cNvPicPr>
          <p:nvPr/>
        </p:nvPicPr>
        <p:blipFill>
          <a:blip r:embed="rId4"/>
          <a:stretch>
            <a:fillRect/>
          </a:stretch>
        </p:blipFill>
        <p:spPr>
          <a:xfrm>
            <a:off x="1913605" y="1401417"/>
            <a:ext cx="9338616" cy="4591879"/>
          </a:xfrm>
          <a:prstGeom prst="rect">
            <a:avLst/>
          </a:prstGeom>
          <a:ln>
            <a:noFill/>
          </a:ln>
          <a:effectLst>
            <a:outerShdw blurRad="190500" algn="tl" rotWithShape="0">
              <a:srgbClr val="000000">
                <a:alpha val="70000"/>
              </a:srgbClr>
            </a:outerShdw>
          </a:effectLst>
        </p:spPr>
      </p:pic>
      <p:sp>
        <p:nvSpPr>
          <p:cNvPr id="6" name="תיבת טקסט 5">
            <a:extLst>
              <a:ext uri="{FF2B5EF4-FFF2-40B4-BE49-F238E27FC236}">
                <a16:creationId xmlns:a16="http://schemas.microsoft.com/office/drawing/2014/main" id="{E048CAC6-0008-4469-C453-453960538345}"/>
              </a:ext>
            </a:extLst>
          </p:cNvPr>
          <p:cNvSpPr txBox="1"/>
          <p:nvPr/>
        </p:nvSpPr>
        <p:spPr>
          <a:xfrm>
            <a:off x="226934" y="6390861"/>
            <a:ext cx="2327423" cy="369332"/>
          </a:xfrm>
          <a:prstGeom prst="rect">
            <a:avLst/>
          </a:prstGeom>
          <a:noFill/>
        </p:spPr>
        <p:txBody>
          <a:bodyPr wrap="square" rtlCol="1">
            <a:spAutoFit/>
          </a:bodyPr>
          <a:lstStyle/>
          <a:p>
            <a:r>
              <a:rPr lang="he-IL" dirty="0"/>
              <a:t>עמודים 135-134</a:t>
            </a:r>
          </a:p>
        </p:txBody>
      </p:sp>
    </p:spTree>
    <p:extLst>
      <p:ext uri="{BB962C8B-B14F-4D97-AF65-F5344CB8AC3E}">
        <p14:creationId xmlns:p14="http://schemas.microsoft.com/office/powerpoint/2010/main" val="468459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F42AA24-4128-F227-10B4-E85B90A8EE42}"/>
              </a:ext>
            </a:extLst>
          </p:cNvPr>
          <p:cNvPicPr>
            <a:picLocks noChangeAspect="1"/>
          </p:cNvPicPr>
          <p:nvPr/>
        </p:nvPicPr>
        <p:blipFill>
          <a:blip r:embed="rId4"/>
          <a:stretch>
            <a:fillRect/>
          </a:stretch>
        </p:blipFill>
        <p:spPr>
          <a:xfrm>
            <a:off x="2672179" y="1535836"/>
            <a:ext cx="7963269" cy="4412203"/>
          </a:xfrm>
          <a:prstGeom prst="rect">
            <a:avLst/>
          </a:prstGeom>
          <a:ln>
            <a:noFill/>
          </a:ln>
          <a:effectLst>
            <a:outerShdw blurRad="190500" algn="tl" rotWithShape="0">
              <a:srgbClr val="000000">
                <a:alpha val="70000"/>
              </a:srgbClr>
            </a:outerShdw>
          </a:effectLst>
        </p:spPr>
      </p:pic>
      <p:sp>
        <p:nvSpPr>
          <p:cNvPr id="7" name="תיבת טקסט 6">
            <a:extLst>
              <a:ext uri="{FF2B5EF4-FFF2-40B4-BE49-F238E27FC236}">
                <a16:creationId xmlns:a16="http://schemas.microsoft.com/office/drawing/2014/main" id="{E3B6EF59-A16A-9072-E711-3DE3D0758506}"/>
              </a:ext>
            </a:extLst>
          </p:cNvPr>
          <p:cNvSpPr txBox="1"/>
          <p:nvPr/>
        </p:nvSpPr>
        <p:spPr>
          <a:xfrm>
            <a:off x="7737231" y="386862"/>
            <a:ext cx="3455377" cy="584775"/>
          </a:xfrm>
          <a:prstGeom prst="rect">
            <a:avLst/>
          </a:prstGeom>
          <a:noFill/>
        </p:spPr>
        <p:txBody>
          <a:bodyPr wrap="square" rtlCol="1">
            <a:spAutoFit/>
          </a:bodyPr>
          <a:lstStyle/>
          <a:p>
            <a:r>
              <a:rPr lang="he-IL" sz="3200" b="1" dirty="0">
                <a:solidFill>
                  <a:schemeClr val="accent6">
                    <a:lumMod val="50000"/>
                  </a:schemeClr>
                </a:solidFill>
              </a:rPr>
              <a:t>משימה מתוקשבת</a:t>
            </a:r>
          </a:p>
        </p:txBody>
      </p:sp>
    </p:spTree>
    <p:extLst>
      <p:ext uri="{BB962C8B-B14F-4D97-AF65-F5344CB8AC3E}">
        <p14:creationId xmlns:p14="http://schemas.microsoft.com/office/powerpoint/2010/main" val="3085391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67B84-1EF8-D198-628B-C744278E14F4}"/>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48E18B21-AAAA-7422-78B5-49827E429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0AE04357-0CD2-2596-1729-B0217F55D35C}"/>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156</a:t>
            </a:r>
            <a:endParaRPr lang="he-IL" b="1" dirty="0"/>
          </a:p>
        </p:txBody>
      </p:sp>
      <p:pic>
        <p:nvPicPr>
          <p:cNvPr id="3" name="תמונה 2">
            <a:extLst>
              <a:ext uri="{FF2B5EF4-FFF2-40B4-BE49-F238E27FC236}">
                <a16:creationId xmlns:a16="http://schemas.microsoft.com/office/drawing/2014/main" id="{A82AFC7B-A5FC-874A-075A-3FF54DE4C39F}"/>
              </a:ext>
            </a:extLst>
          </p:cNvPr>
          <p:cNvPicPr>
            <a:picLocks noChangeAspect="1"/>
          </p:cNvPicPr>
          <p:nvPr/>
        </p:nvPicPr>
        <p:blipFill>
          <a:blip r:embed="rId4"/>
          <a:stretch>
            <a:fillRect/>
          </a:stretch>
        </p:blipFill>
        <p:spPr>
          <a:xfrm>
            <a:off x="2447921" y="791863"/>
            <a:ext cx="8202150" cy="4931205"/>
          </a:xfrm>
          <a:prstGeom prst="rect">
            <a:avLst/>
          </a:prstGeom>
          <a:ln>
            <a:noFill/>
          </a:ln>
          <a:effectLst>
            <a:outerShdw blurRad="190500" algn="tl" rotWithShape="0">
              <a:srgbClr val="000000">
                <a:alpha val="70000"/>
              </a:srgbClr>
            </a:outerShdw>
          </a:effectLst>
        </p:spPr>
      </p:pic>
      <p:sp>
        <p:nvSpPr>
          <p:cNvPr id="2" name="תיבת טקסט 4">
            <a:extLst>
              <a:ext uri="{FF2B5EF4-FFF2-40B4-BE49-F238E27FC236}">
                <a16:creationId xmlns:a16="http://schemas.microsoft.com/office/drawing/2014/main" id="{060C9941-88A0-1C5D-0BDE-5F417AF4D260}"/>
              </a:ext>
            </a:extLst>
          </p:cNvPr>
          <p:cNvSpPr txBox="1"/>
          <p:nvPr/>
        </p:nvSpPr>
        <p:spPr>
          <a:xfrm>
            <a:off x="2969963" y="5844928"/>
            <a:ext cx="8507002" cy="400110"/>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sz="2000" dirty="0"/>
              <a:t>המשיכו לענות על השאלות שבתבנית </a:t>
            </a:r>
            <a:r>
              <a:rPr lang="he-IL" sz="2000" b="1" dirty="0"/>
              <a:t>במבט חוזר </a:t>
            </a:r>
            <a:r>
              <a:rPr lang="he-IL" sz="2000" dirty="0"/>
              <a:t>בעמוד זה. </a:t>
            </a:r>
          </a:p>
        </p:txBody>
      </p:sp>
    </p:spTree>
    <p:extLst>
      <p:ext uri="{BB962C8B-B14F-4D97-AF65-F5344CB8AC3E}">
        <p14:creationId xmlns:p14="http://schemas.microsoft.com/office/powerpoint/2010/main" val="1770887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105E4-F3DB-79BC-205C-4A91AFEADD8F}"/>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635B21BC-EB6D-21C7-64CA-5717AA290D62}"/>
              </a:ext>
            </a:extLst>
          </p:cNvPr>
          <p:cNvPicPr>
            <a:picLocks noChangeAspect="1"/>
          </p:cNvPicPr>
          <p:nvPr/>
        </p:nvPicPr>
        <p:blipFill>
          <a:blip r:embed="rId3"/>
          <a:stretch>
            <a:fillRect/>
          </a:stretch>
        </p:blipFill>
        <p:spPr>
          <a:xfrm>
            <a:off x="3888052" y="765845"/>
            <a:ext cx="5147416" cy="55081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4417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2931-F9A3-392A-B4D6-E63EC2D1A67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F83B93F8-93E2-8330-7F7C-FDF423062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Picture 2">
            <a:extLst>
              <a:ext uri="{FF2B5EF4-FFF2-40B4-BE49-F238E27FC236}">
                <a16:creationId xmlns:a16="http://schemas.microsoft.com/office/drawing/2014/main" id="{78E04BAB-B5C0-A003-3289-DB491A7F4088}"/>
              </a:ext>
            </a:extLst>
          </p:cNvPr>
          <p:cNvPicPr>
            <a:picLocks noChangeAspect="1"/>
          </p:cNvPicPr>
          <p:nvPr/>
        </p:nvPicPr>
        <p:blipFill>
          <a:blip r:embed="rId4"/>
          <a:stretch>
            <a:fillRect/>
          </a:stretch>
        </p:blipFill>
        <p:spPr>
          <a:xfrm>
            <a:off x="3410174" y="1085792"/>
            <a:ext cx="5873167" cy="4788890"/>
          </a:xfrm>
          <a:prstGeom prst="rect">
            <a:avLst/>
          </a:prstGeom>
        </p:spPr>
      </p:pic>
    </p:spTree>
    <p:extLst>
      <p:ext uri="{BB962C8B-B14F-4D97-AF65-F5344CB8AC3E}">
        <p14:creationId xmlns:p14="http://schemas.microsoft.com/office/powerpoint/2010/main" val="3973808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21B43-0ACD-1C72-AAD5-9880E93C147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9BB3C3A-0F0C-77F5-4FE8-1BD574810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96C0169D-583E-A4A2-FF00-DC5227B9FB02}"/>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157</a:t>
            </a:r>
            <a:endParaRPr lang="he-IL" b="1" dirty="0"/>
          </a:p>
        </p:txBody>
      </p:sp>
      <p:pic>
        <p:nvPicPr>
          <p:cNvPr id="5" name="תמונה 4">
            <a:extLst>
              <a:ext uri="{FF2B5EF4-FFF2-40B4-BE49-F238E27FC236}">
                <a16:creationId xmlns:a16="http://schemas.microsoft.com/office/drawing/2014/main" id="{CBEB100C-5A6D-43E9-54BF-41832C421A11}"/>
              </a:ext>
            </a:extLst>
          </p:cNvPr>
          <p:cNvPicPr>
            <a:picLocks noChangeAspect="1"/>
          </p:cNvPicPr>
          <p:nvPr/>
        </p:nvPicPr>
        <p:blipFill>
          <a:blip r:embed="rId4"/>
          <a:stretch>
            <a:fillRect/>
          </a:stretch>
        </p:blipFill>
        <p:spPr>
          <a:xfrm>
            <a:off x="1182029" y="1340229"/>
            <a:ext cx="9400478" cy="49159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4658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55F8B-2828-2E3B-2231-A72AC7DEF153}"/>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F89DCF26-3158-C4D9-53D3-61C1B1126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CD76186D-C146-2755-8FB9-D43CAD144B42}"/>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157</a:t>
            </a:r>
            <a:endParaRPr lang="he-IL" b="1" dirty="0"/>
          </a:p>
        </p:txBody>
      </p:sp>
      <p:pic>
        <p:nvPicPr>
          <p:cNvPr id="3" name="תמונה 2">
            <a:extLst>
              <a:ext uri="{FF2B5EF4-FFF2-40B4-BE49-F238E27FC236}">
                <a16:creationId xmlns:a16="http://schemas.microsoft.com/office/drawing/2014/main" id="{60C89CB4-FAD2-E6CF-1997-2D6CC6A80841}"/>
              </a:ext>
            </a:extLst>
          </p:cNvPr>
          <p:cNvPicPr>
            <a:picLocks noChangeAspect="1"/>
          </p:cNvPicPr>
          <p:nvPr/>
        </p:nvPicPr>
        <p:blipFill>
          <a:blip r:embed="rId4"/>
          <a:stretch>
            <a:fillRect/>
          </a:stretch>
        </p:blipFill>
        <p:spPr>
          <a:xfrm>
            <a:off x="833007" y="1749446"/>
            <a:ext cx="10442877" cy="4316817"/>
          </a:xfrm>
          <a:prstGeom prst="rect">
            <a:avLst/>
          </a:prstGeom>
          <a:ln>
            <a:noFill/>
          </a:ln>
          <a:effectLst>
            <a:outerShdw blurRad="190500" algn="tl" rotWithShape="0">
              <a:srgbClr val="000000">
                <a:alpha val="70000"/>
              </a:srgbClr>
            </a:outerShdw>
          </a:effectLst>
        </p:spPr>
      </p:pic>
      <p:sp>
        <p:nvSpPr>
          <p:cNvPr id="8" name="תיבת טקסט 7">
            <a:extLst>
              <a:ext uri="{FF2B5EF4-FFF2-40B4-BE49-F238E27FC236}">
                <a16:creationId xmlns:a16="http://schemas.microsoft.com/office/drawing/2014/main" id="{75B854CC-A721-3E9A-39B6-55BA53675DDC}"/>
              </a:ext>
            </a:extLst>
          </p:cNvPr>
          <p:cNvSpPr txBox="1"/>
          <p:nvPr/>
        </p:nvSpPr>
        <p:spPr>
          <a:xfrm>
            <a:off x="7205337" y="401979"/>
            <a:ext cx="3538330" cy="954107"/>
          </a:xfrm>
          <a:prstGeom prst="rect">
            <a:avLst/>
          </a:prstGeom>
          <a:noFill/>
        </p:spPr>
        <p:txBody>
          <a:bodyPr wrap="square" rtlCol="1">
            <a:spAutoFit/>
          </a:bodyPr>
          <a:lstStyle/>
          <a:p>
            <a:r>
              <a:rPr lang="he-IL" sz="2800" b="1" dirty="0">
                <a:solidFill>
                  <a:srgbClr val="00CCFF"/>
                </a:solidFill>
              </a:rPr>
              <a:t>בפרק זה למדנו ש...</a:t>
            </a:r>
          </a:p>
          <a:p>
            <a:r>
              <a:rPr lang="he-IL" sz="2800" b="1" dirty="0">
                <a:solidFill>
                  <a:srgbClr val="00CCFF"/>
                </a:solidFill>
              </a:rPr>
              <a:t>המשך</a:t>
            </a:r>
          </a:p>
        </p:txBody>
      </p:sp>
    </p:spTree>
    <p:extLst>
      <p:ext uri="{BB962C8B-B14F-4D97-AF65-F5344CB8AC3E}">
        <p14:creationId xmlns:p14="http://schemas.microsoft.com/office/powerpoint/2010/main" val="1106756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6E49-E2BA-5A82-A640-CB39A8AA9F0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CCCB903-196D-A857-5C30-31EBD762A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E4E14057-80B3-B617-C741-D6E631A717A7}"/>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157</a:t>
            </a:r>
            <a:endParaRPr lang="he-IL" b="1" dirty="0"/>
          </a:p>
        </p:txBody>
      </p:sp>
      <p:pic>
        <p:nvPicPr>
          <p:cNvPr id="3" name="תמונה 2">
            <a:extLst>
              <a:ext uri="{FF2B5EF4-FFF2-40B4-BE49-F238E27FC236}">
                <a16:creationId xmlns:a16="http://schemas.microsoft.com/office/drawing/2014/main" id="{853D94DB-8569-D3AC-1984-3EC85572182A}"/>
              </a:ext>
            </a:extLst>
          </p:cNvPr>
          <p:cNvPicPr>
            <a:picLocks noChangeAspect="1"/>
          </p:cNvPicPr>
          <p:nvPr/>
        </p:nvPicPr>
        <p:blipFill>
          <a:blip r:embed="rId4"/>
          <a:stretch>
            <a:fillRect/>
          </a:stretch>
        </p:blipFill>
        <p:spPr>
          <a:xfrm>
            <a:off x="1420009" y="1677908"/>
            <a:ext cx="9412942" cy="36903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9567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D6772-9550-825A-1964-A3236E8C466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171B1A84-1688-5131-3426-F5C4BF5DF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EC263884-546B-D081-69B4-E26FC89B48E9}"/>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dirty="0">
                <a:latin typeface="MFPronto-Medium"/>
              </a:rPr>
              <a:t>עמוד 157</a:t>
            </a:r>
            <a:endParaRPr lang="he-IL" b="1" dirty="0"/>
          </a:p>
        </p:txBody>
      </p:sp>
      <p:pic>
        <p:nvPicPr>
          <p:cNvPr id="3" name="תמונה 2">
            <a:extLst>
              <a:ext uri="{FF2B5EF4-FFF2-40B4-BE49-F238E27FC236}">
                <a16:creationId xmlns:a16="http://schemas.microsoft.com/office/drawing/2014/main" id="{99431859-A9A1-4CEE-1D0F-229236E03173}"/>
              </a:ext>
            </a:extLst>
          </p:cNvPr>
          <p:cNvPicPr>
            <a:picLocks noChangeAspect="1"/>
          </p:cNvPicPr>
          <p:nvPr/>
        </p:nvPicPr>
        <p:blipFill>
          <a:blip r:embed="rId4"/>
          <a:stretch>
            <a:fillRect/>
          </a:stretch>
        </p:blipFill>
        <p:spPr>
          <a:xfrm>
            <a:off x="2255385" y="2350159"/>
            <a:ext cx="7681229" cy="3010871"/>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DB00847B-827E-6667-4B89-12B2096733A5}"/>
              </a:ext>
            </a:extLst>
          </p:cNvPr>
          <p:cNvPicPr>
            <a:picLocks noChangeAspect="1"/>
          </p:cNvPicPr>
          <p:nvPr/>
        </p:nvPicPr>
        <p:blipFill>
          <a:blip r:embed="rId5"/>
          <a:stretch>
            <a:fillRect/>
          </a:stretch>
        </p:blipFill>
        <p:spPr>
          <a:xfrm>
            <a:off x="6211229" y="1272209"/>
            <a:ext cx="4036742" cy="5633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54357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3787A-AA07-23FB-A6E0-20463A851CF4}"/>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342E421A-F9A8-AD74-CA5A-74EA9A2BA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9F5C26B7-D88D-1ECF-B313-94D6556E9971}"/>
              </a:ext>
            </a:extLst>
          </p:cNvPr>
          <p:cNvSpPr txBox="1"/>
          <p:nvPr/>
        </p:nvSpPr>
        <p:spPr>
          <a:xfrm>
            <a:off x="425512" y="6358287"/>
            <a:ext cx="1465432" cy="369332"/>
          </a:xfrm>
          <a:prstGeom prst="rect">
            <a:avLst/>
          </a:prstGeom>
          <a:noFill/>
        </p:spPr>
        <p:txBody>
          <a:bodyPr wrap="square">
            <a:spAutoFit/>
          </a:bodyPr>
          <a:lstStyle/>
          <a:p>
            <a:r>
              <a:rPr lang="he-IL" sz="1800" b="1" i="0" u="none" strike="noStrike" baseline="0">
                <a:latin typeface="MFPronto-Medium"/>
              </a:rPr>
              <a:t>עמוד 157</a:t>
            </a:r>
            <a:endParaRPr lang="he-IL" b="1" dirty="0"/>
          </a:p>
        </p:txBody>
      </p:sp>
      <p:pic>
        <p:nvPicPr>
          <p:cNvPr id="3" name="תמונה 2">
            <a:extLst>
              <a:ext uri="{FF2B5EF4-FFF2-40B4-BE49-F238E27FC236}">
                <a16:creationId xmlns:a16="http://schemas.microsoft.com/office/drawing/2014/main" id="{5A180B3A-8275-E00F-7B81-18BCB1DE2B95}"/>
              </a:ext>
            </a:extLst>
          </p:cNvPr>
          <p:cNvPicPr>
            <a:picLocks noChangeAspect="1"/>
          </p:cNvPicPr>
          <p:nvPr/>
        </p:nvPicPr>
        <p:blipFill>
          <a:blip r:embed="rId3"/>
          <a:stretch>
            <a:fillRect/>
          </a:stretch>
        </p:blipFill>
        <p:spPr>
          <a:xfrm>
            <a:off x="3223087" y="2105025"/>
            <a:ext cx="7810811" cy="1859080"/>
          </a:xfrm>
          <a:prstGeom prst="rect">
            <a:avLst/>
          </a:prstGeom>
        </p:spPr>
      </p:pic>
      <p:pic>
        <p:nvPicPr>
          <p:cNvPr id="6" name="תמונה 5">
            <a:extLst>
              <a:ext uri="{FF2B5EF4-FFF2-40B4-BE49-F238E27FC236}">
                <a16:creationId xmlns:a16="http://schemas.microsoft.com/office/drawing/2014/main" id="{558197E6-2DB9-6782-48A0-0EDA87627A7D}"/>
              </a:ext>
            </a:extLst>
          </p:cNvPr>
          <p:cNvPicPr>
            <a:picLocks noChangeAspect="1"/>
          </p:cNvPicPr>
          <p:nvPr/>
        </p:nvPicPr>
        <p:blipFill>
          <a:blip r:embed="rId4"/>
          <a:stretch>
            <a:fillRect/>
          </a:stretch>
        </p:blipFill>
        <p:spPr>
          <a:xfrm>
            <a:off x="5926567" y="1249855"/>
            <a:ext cx="5267370" cy="670115"/>
          </a:xfrm>
          <a:prstGeom prst="rect">
            <a:avLst/>
          </a:prstGeom>
        </p:spPr>
      </p:pic>
      <p:pic>
        <p:nvPicPr>
          <p:cNvPr id="9" name="תמונה 8">
            <a:extLst>
              <a:ext uri="{FF2B5EF4-FFF2-40B4-BE49-F238E27FC236}">
                <a16:creationId xmlns:a16="http://schemas.microsoft.com/office/drawing/2014/main" id="{1499038B-0735-93D0-E8C5-B9C25A109799}"/>
              </a:ext>
            </a:extLst>
          </p:cNvPr>
          <p:cNvPicPr>
            <a:picLocks noChangeAspect="1"/>
          </p:cNvPicPr>
          <p:nvPr/>
        </p:nvPicPr>
        <p:blipFill>
          <a:blip r:embed="rId5"/>
          <a:stretch>
            <a:fillRect/>
          </a:stretch>
        </p:blipFill>
        <p:spPr>
          <a:xfrm>
            <a:off x="1463110" y="1328479"/>
            <a:ext cx="1945532" cy="1995055"/>
          </a:xfrm>
          <a:prstGeom prst="rect">
            <a:avLst/>
          </a:prstGeom>
        </p:spPr>
      </p:pic>
      <p:pic>
        <p:nvPicPr>
          <p:cNvPr id="11" name="תמונה 10">
            <a:extLst>
              <a:ext uri="{FF2B5EF4-FFF2-40B4-BE49-F238E27FC236}">
                <a16:creationId xmlns:a16="http://schemas.microsoft.com/office/drawing/2014/main" id="{5904D238-F1D9-8792-DE21-6564D6C99FAA}"/>
              </a:ext>
            </a:extLst>
          </p:cNvPr>
          <p:cNvPicPr>
            <a:picLocks noChangeAspect="1"/>
          </p:cNvPicPr>
          <p:nvPr/>
        </p:nvPicPr>
        <p:blipFill>
          <a:blip r:embed="rId6"/>
          <a:stretch>
            <a:fillRect/>
          </a:stretch>
        </p:blipFill>
        <p:spPr>
          <a:xfrm>
            <a:off x="1073154" y="3722661"/>
            <a:ext cx="2725445" cy="28202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1791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D05F-37AE-436F-28E9-A3FB9896D0E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57813D49-113A-D41D-0D0D-3B05B9121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B4DB4015-15C2-4999-BCB4-3A82C40F921D}"/>
              </a:ext>
            </a:extLst>
          </p:cNvPr>
          <p:cNvSpPr txBox="1"/>
          <p:nvPr/>
        </p:nvSpPr>
        <p:spPr>
          <a:xfrm>
            <a:off x="6969386" y="614411"/>
            <a:ext cx="3852909" cy="646331"/>
          </a:xfrm>
          <a:prstGeom prst="rect">
            <a:avLst/>
          </a:prstGeom>
          <a:noFill/>
        </p:spPr>
        <p:txBody>
          <a:bodyPr wrap="square" rtlCol="1">
            <a:spAutoFit/>
          </a:bodyPr>
          <a:lstStyle/>
          <a:p>
            <a:r>
              <a:rPr lang="he-IL" sz="3600" b="1" dirty="0"/>
              <a:t>עוברים לפרק הבא</a:t>
            </a:r>
          </a:p>
        </p:txBody>
      </p:sp>
      <p:pic>
        <p:nvPicPr>
          <p:cNvPr id="6" name="תמונה 5">
            <a:extLst>
              <a:ext uri="{FF2B5EF4-FFF2-40B4-BE49-F238E27FC236}">
                <a16:creationId xmlns:a16="http://schemas.microsoft.com/office/drawing/2014/main" id="{90CA29A9-672E-3F65-39A6-A63ED4F023F0}"/>
              </a:ext>
            </a:extLst>
          </p:cNvPr>
          <p:cNvPicPr>
            <a:picLocks noChangeAspect="1"/>
          </p:cNvPicPr>
          <p:nvPr/>
        </p:nvPicPr>
        <p:blipFill>
          <a:blip r:embed="rId3"/>
          <a:stretch>
            <a:fillRect/>
          </a:stretch>
        </p:blipFill>
        <p:spPr>
          <a:xfrm>
            <a:off x="3087444" y="1867498"/>
            <a:ext cx="7046259" cy="681678"/>
          </a:xfrm>
          <a:prstGeom prst="rect">
            <a:avLst/>
          </a:prstGeom>
        </p:spPr>
      </p:pic>
      <p:pic>
        <p:nvPicPr>
          <p:cNvPr id="9" name="תמונה 8">
            <a:extLst>
              <a:ext uri="{FF2B5EF4-FFF2-40B4-BE49-F238E27FC236}">
                <a16:creationId xmlns:a16="http://schemas.microsoft.com/office/drawing/2014/main" id="{6CE7715E-9BD7-172D-E1EC-3597A163A408}"/>
              </a:ext>
            </a:extLst>
          </p:cNvPr>
          <p:cNvPicPr>
            <a:picLocks noChangeAspect="1"/>
          </p:cNvPicPr>
          <p:nvPr/>
        </p:nvPicPr>
        <p:blipFill>
          <a:blip r:embed="rId4"/>
          <a:stretch>
            <a:fillRect/>
          </a:stretch>
        </p:blipFill>
        <p:spPr>
          <a:xfrm>
            <a:off x="3470123" y="2724211"/>
            <a:ext cx="5086440" cy="36340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0963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B1A8-BE9E-816C-ED0D-80363D925AC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7DF8155-5E0D-608E-7BEF-A25F118BD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597FBF94-C729-BA85-9F48-5DD5DD9FD94F}"/>
              </a:ext>
            </a:extLst>
          </p:cNvPr>
          <p:cNvPicPr>
            <a:picLocks noChangeAspect="1"/>
          </p:cNvPicPr>
          <p:nvPr/>
        </p:nvPicPr>
        <p:blipFill>
          <a:blip r:embed="rId4"/>
          <a:stretch>
            <a:fillRect/>
          </a:stretch>
        </p:blipFill>
        <p:spPr>
          <a:xfrm>
            <a:off x="2281469" y="774575"/>
            <a:ext cx="9582150" cy="542925"/>
          </a:xfrm>
          <a:prstGeom prst="rect">
            <a:avLst/>
          </a:prstGeom>
        </p:spPr>
      </p:pic>
      <p:pic>
        <p:nvPicPr>
          <p:cNvPr id="6" name="תמונה 5">
            <a:extLst>
              <a:ext uri="{FF2B5EF4-FFF2-40B4-BE49-F238E27FC236}">
                <a16:creationId xmlns:a16="http://schemas.microsoft.com/office/drawing/2014/main" id="{B89470E4-64D1-AF27-DB9B-FA0F51FB7116}"/>
              </a:ext>
            </a:extLst>
          </p:cNvPr>
          <p:cNvPicPr>
            <a:picLocks noChangeAspect="1"/>
          </p:cNvPicPr>
          <p:nvPr/>
        </p:nvPicPr>
        <p:blipFill>
          <a:blip r:embed="rId5"/>
          <a:stretch>
            <a:fillRect/>
          </a:stretch>
        </p:blipFill>
        <p:spPr>
          <a:xfrm>
            <a:off x="4734573" y="1480210"/>
            <a:ext cx="6362700" cy="1114425"/>
          </a:xfrm>
          <a:prstGeom prst="rect">
            <a:avLst/>
          </a:prstGeom>
        </p:spPr>
      </p:pic>
      <p:pic>
        <p:nvPicPr>
          <p:cNvPr id="12" name="תמונה 11">
            <a:extLst>
              <a:ext uri="{FF2B5EF4-FFF2-40B4-BE49-F238E27FC236}">
                <a16:creationId xmlns:a16="http://schemas.microsoft.com/office/drawing/2014/main" id="{0259881B-AC1D-7C83-08E6-B680989DE8B9}"/>
              </a:ext>
            </a:extLst>
          </p:cNvPr>
          <p:cNvPicPr>
            <a:picLocks noChangeAspect="1"/>
          </p:cNvPicPr>
          <p:nvPr/>
        </p:nvPicPr>
        <p:blipFill>
          <a:blip r:embed="rId6"/>
          <a:stretch>
            <a:fillRect/>
          </a:stretch>
        </p:blipFill>
        <p:spPr>
          <a:xfrm>
            <a:off x="6971317" y="3109975"/>
            <a:ext cx="4213100" cy="2973450"/>
          </a:xfrm>
          <a:prstGeom prst="rect">
            <a:avLst/>
          </a:prstGeom>
          <a:ln>
            <a:noFill/>
          </a:ln>
          <a:effectLst>
            <a:outerShdw blurRad="190500" algn="tl" rotWithShape="0">
              <a:srgbClr val="000000">
                <a:alpha val="70000"/>
              </a:srgbClr>
            </a:outerShdw>
          </a:effectLst>
        </p:spPr>
      </p:pic>
      <p:pic>
        <p:nvPicPr>
          <p:cNvPr id="14" name="תמונה 13">
            <a:extLst>
              <a:ext uri="{FF2B5EF4-FFF2-40B4-BE49-F238E27FC236}">
                <a16:creationId xmlns:a16="http://schemas.microsoft.com/office/drawing/2014/main" id="{3C9F73D8-B8F2-B348-570A-E74D5828F4B8}"/>
              </a:ext>
            </a:extLst>
          </p:cNvPr>
          <p:cNvPicPr>
            <a:picLocks noChangeAspect="1"/>
          </p:cNvPicPr>
          <p:nvPr/>
        </p:nvPicPr>
        <p:blipFill>
          <a:blip r:embed="rId7"/>
          <a:stretch>
            <a:fillRect/>
          </a:stretch>
        </p:blipFill>
        <p:spPr>
          <a:xfrm>
            <a:off x="1764254" y="3077110"/>
            <a:ext cx="4395980" cy="3102520"/>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D1C1D6F6-7351-DC5B-D69A-642BBD0ADC43}"/>
              </a:ext>
            </a:extLst>
          </p:cNvPr>
          <p:cNvSpPr txBox="1"/>
          <p:nvPr/>
        </p:nvSpPr>
        <p:spPr>
          <a:xfrm>
            <a:off x="894522" y="6311348"/>
            <a:ext cx="1241413" cy="369332"/>
          </a:xfrm>
          <a:prstGeom prst="rect">
            <a:avLst/>
          </a:prstGeom>
          <a:noFill/>
        </p:spPr>
        <p:txBody>
          <a:bodyPr wrap="square" rtlCol="1">
            <a:spAutoFit/>
          </a:bodyPr>
          <a:lstStyle/>
          <a:p>
            <a:r>
              <a:rPr lang="he-IL" b="1" dirty="0"/>
              <a:t>עמוד 136</a:t>
            </a:r>
          </a:p>
        </p:txBody>
      </p:sp>
    </p:spTree>
    <p:extLst>
      <p:ext uri="{BB962C8B-B14F-4D97-AF65-F5344CB8AC3E}">
        <p14:creationId xmlns:p14="http://schemas.microsoft.com/office/powerpoint/2010/main" val="9399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E8B2A-A186-7F04-F615-A7C33EA023EE}"/>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D8A9E4A-252B-7549-4D55-46D89C9D6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44BA7A66-F981-140F-DE50-9721DFC8F5E1}"/>
              </a:ext>
            </a:extLst>
          </p:cNvPr>
          <p:cNvSpPr txBox="1"/>
          <p:nvPr/>
        </p:nvSpPr>
        <p:spPr>
          <a:xfrm>
            <a:off x="0" y="6284500"/>
            <a:ext cx="1719470" cy="461665"/>
          </a:xfrm>
          <a:prstGeom prst="rect">
            <a:avLst/>
          </a:prstGeom>
          <a:noFill/>
        </p:spPr>
        <p:txBody>
          <a:bodyPr wrap="square" rtlCol="1">
            <a:spAutoFit/>
          </a:bodyPr>
          <a:lstStyle/>
          <a:p>
            <a:r>
              <a:rPr lang="he-IL" sz="2400" dirty="0"/>
              <a:t>עמוד 136</a:t>
            </a:r>
          </a:p>
        </p:txBody>
      </p:sp>
      <p:pic>
        <p:nvPicPr>
          <p:cNvPr id="6" name="תמונה 5">
            <a:extLst>
              <a:ext uri="{FF2B5EF4-FFF2-40B4-BE49-F238E27FC236}">
                <a16:creationId xmlns:a16="http://schemas.microsoft.com/office/drawing/2014/main" id="{F658768A-8F85-2702-F552-83102C3FAF88}"/>
              </a:ext>
            </a:extLst>
          </p:cNvPr>
          <p:cNvPicPr>
            <a:picLocks noChangeAspect="1"/>
          </p:cNvPicPr>
          <p:nvPr/>
        </p:nvPicPr>
        <p:blipFill>
          <a:blip r:embed="rId4"/>
          <a:stretch>
            <a:fillRect/>
          </a:stretch>
        </p:blipFill>
        <p:spPr>
          <a:xfrm>
            <a:off x="1640418" y="1990300"/>
            <a:ext cx="8911164" cy="3676632"/>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5985912C-E6A4-41E9-1E5B-62D145D305E7}"/>
              </a:ext>
            </a:extLst>
          </p:cNvPr>
          <p:cNvPicPr>
            <a:picLocks noChangeAspect="1"/>
          </p:cNvPicPr>
          <p:nvPr/>
        </p:nvPicPr>
        <p:blipFill>
          <a:blip r:embed="rId5"/>
          <a:stretch>
            <a:fillRect/>
          </a:stretch>
        </p:blipFill>
        <p:spPr>
          <a:xfrm>
            <a:off x="6690277" y="577012"/>
            <a:ext cx="3105150" cy="419100"/>
          </a:xfrm>
          <a:prstGeom prst="rect">
            <a:avLst/>
          </a:prstGeom>
        </p:spPr>
      </p:pic>
    </p:spTree>
    <p:extLst>
      <p:ext uri="{BB962C8B-B14F-4D97-AF65-F5344CB8AC3E}">
        <p14:creationId xmlns:p14="http://schemas.microsoft.com/office/powerpoint/2010/main" val="1227438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908BC-A2EA-4ECE-7555-DD243717094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DB82E4D-DEF3-EDFA-86DC-AD992AA39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5B18EF37-AAB6-8A28-0134-ECEA097E5D81}"/>
              </a:ext>
            </a:extLst>
          </p:cNvPr>
          <p:cNvPicPr>
            <a:picLocks noChangeAspect="1"/>
          </p:cNvPicPr>
          <p:nvPr/>
        </p:nvPicPr>
        <p:blipFill>
          <a:blip r:embed="rId4"/>
          <a:stretch>
            <a:fillRect/>
          </a:stretch>
        </p:blipFill>
        <p:spPr>
          <a:xfrm>
            <a:off x="2724775" y="1844278"/>
            <a:ext cx="9201113" cy="384308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143A946F-61D8-EBE6-FA80-1F7988A3D26B}"/>
              </a:ext>
            </a:extLst>
          </p:cNvPr>
          <p:cNvPicPr>
            <a:picLocks noChangeAspect="1"/>
          </p:cNvPicPr>
          <p:nvPr/>
        </p:nvPicPr>
        <p:blipFill>
          <a:blip r:embed="rId5"/>
          <a:stretch>
            <a:fillRect/>
          </a:stretch>
        </p:blipFill>
        <p:spPr>
          <a:xfrm>
            <a:off x="404814" y="924802"/>
            <a:ext cx="1965526" cy="56820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550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9D1BA-C436-FF6D-E57C-A9488167667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6F43BF6-7FD4-A429-643A-8A98C0953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CC0931BB-073E-C51D-599E-FD61A5577AB3}"/>
              </a:ext>
            </a:extLst>
          </p:cNvPr>
          <p:cNvPicPr>
            <a:picLocks noChangeAspect="1"/>
          </p:cNvPicPr>
          <p:nvPr/>
        </p:nvPicPr>
        <p:blipFill>
          <a:blip r:embed="rId6"/>
          <a:stretch>
            <a:fillRect/>
          </a:stretch>
        </p:blipFill>
        <p:spPr>
          <a:xfrm>
            <a:off x="5794342" y="265804"/>
            <a:ext cx="5648325" cy="1114425"/>
          </a:xfrm>
          <a:prstGeom prst="rect">
            <a:avLst/>
          </a:prstGeom>
        </p:spPr>
      </p:pic>
      <p:sp>
        <p:nvSpPr>
          <p:cNvPr id="7" name="תיבת טקסט 6">
            <a:extLst>
              <a:ext uri="{FF2B5EF4-FFF2-40B4-BE49-F238E27FC236}">
                <a16:creationId xmlns:a16="http://schemas.microsoft.com/office/drawing/2014/main" id="{A91EB37D-A290-CF48-2945-D3465BD35C20}"/>
              </a:ext>
            </a:extLst>
          </p:cNvPr>
          <p:cNvSpPr txBox="1"/>
          <p:nvPr/>
        </p:nvSpPr>
        <p:spPr>
          <a:xfrm>
            <a:off x="5450888" y="1584448"/>
            <a:ext cx="6125593" cy="461665"/>
          </a:xfrm>
          <a:prstGeom prst="rect">
            <a:avLst/>
          </a:prstGeom>
          <a:noFill/>
        </p:spPr>
        <p:txBody>
          <a:bodyPr wrap="square" rtlCol="1">
            <a:spAutoFit/>
          </a:bodyPr>
          <a:lstStyle/>
          <a:p>
            <a:r>
              <a:rPr lang="he-IL" sz="2400" dirty="0"/>
              <a:t>השיבו על סעיפים 5-1 במשימה הזו שבעמוד 137.</a:t>
            </a:r>
          </a:p>
        </p:txBody>
      </p:sp>
      <p:pic>
        <p:nvPicPr>
          <p:cNvPr id="8" name="99218-652319117_small">
            <a:hlinkClick r:id="" action="ppaction://media"/>
            <a:extLst>
              <a:ext uri="{FF2B5EF4-FFF2-40B4-BE49-F238E27FC236}">
                <a16:creationId xmlns:a16="http://schemas.microsoft.com/office/drawing/2014/main" id="{C19A4D0A-6863-8ED0-4B99-CAC0DC7A91D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02167" y="2454550"/>
            <a:ext cx="9774314" cy="3923210"/>
          </a:xfrm>
          <a:prstGeom prst="rect">
            <a:avLst/>
          </a:prstGeom>
        </p:spPr>
      </p:pic>
    </p:spTree>
    <p:extLst>
      <p:ext uri="{BB962C8B-B14F-4D97-AF65-F5344CB8AC3E}">
        <p14:creationId xmlns:p14="http://schemas.microsoft.com/office/powerpoint/2010/main" val="80440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B37CC-7674-648D-C64C-77C3B9BE6344}"/>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F88B7FBC-222F-4596-86BD-B56A0E3F8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5" name="תיבת טקסט 14">
            <a:extLst>
              <a:ext uri="{FF2B5EF4-FFF2-40B4-BE49-F238E27FC236}">
                <a16:creationId xmlns:a16="http://schemas.microsoft.com/office/drawing/2014/main" id="{D6292AE1-30DC-2B96-317D-50C0B539B441}"/>
              </a:ext>
            </a:extLst>
          </p:cNvPr>
          <p:cNvSpPr txBox="1"/>
          <p:nvPr/>
        </p:nvSpPr>
        <p:spPr>
          <a:xfrm>
            <a:off x="5362112" y="4062207"/>
            <a:ext cx="6395996" cy="830997"/>
          </a:xfrm>
          <a:prstGeom prst="rect">
            <a:avLst/>
          </a:prstGeom>
          <a:noFill/>
        </p:spPr>
        <p:txBody>
          <a:bodyPr wrap="square" rtlCol="1">
            <a:spAutoFit/>
          </a:bodyPr>
          <a:lstStyle/>
          <a:p>
            <a:r>
              <a:rPr lang="he-IL" sz="2400" dirty="0"/>
              <a:t>השיבו על סעיפים 6-1 במשימה </a:t>
            </a:r>
          </a:p>
          <a:p>
            <a:r>
              <a:rPr lang="he-IL" sz="2400" b="1" i="0" u="none" strike="noStrike" baseline="0" dirty="0">
                <a:solidFill>
                  <a:srgbClr val="3A6643"/>
                </a:solidFill>
                <a:latin typeface="MFPronto-Bold"/>
              </a:rPr>
              <a:t>מסע האוויר במערכת הנשימה</a:t>
            </a:r>
            <a:r>
              <a:rPr lang="he-IL" sz="2400" dirty="0"/>
              <a:t> שבעמוד 137.</a:t>
            </a:r>
          </a:p>
        </p:txBody>
      </p:sp>
      <p:pic>
        <p:nvPicPr>
          <p:cNvPr id="5" name="תמונה 4">
            <a:extLst>
              <a:ext uri="{FF2B5EF4-FFF2-40B4-BE49-F238E27FC236}">
                <a16:creationId xmlns:a16="http://schemas.microsoft.com/office/drawing/2014/main" id="{63FC2332-881D-0DBB-969C-7A6B7D93D363}"/>
              </a:ext>
            </a:extLst>
          </p:cNvPr>
          <p:cNvPicPr>
            <a:picLocks noChangeAspect="1"/>
          </p:cNvPicPr>
          <p:nvPr/>
        </p:nvPicPr>
        <p:blipFill>
          <a:blip r:embed="rId4"/>
          <a:stretch>
            <a:fillRect/>
          </a:stretch>
        </p:blipFill>
        <p:spPr>
          <a:xfrm>
            <a:off x="156142" y="111835"/>
            <a:ext cx="5126532" cy="6842439"/>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F1A6DFEA-1E85-53DC-3106-4D3C2370787C}"/>
              </a:ext>
            </a:extLst>
          </p:cNvPr>
          <p:cNvPicPr>
            <a:picLocks noChangeAspect="1"/>
          </p:cNvPicPr>
          <p:nvPr/>
        </p:nvPicPr>
        <p:blipFill>
          <a:blip r:embed="rId5"/>
          <a:stretch>
            <a:fillRect/>
          </a:stretch>
        </p:blipFill>
        <p:spPr>
          <a:xfrm>
            <a:off x="6001754" y="2407591"/>
            <a:ext cx="5895975" cy="704850"/>
          </a:xfrm>
          <a:prstGeom prst="rect">
            <a:avLst/>
          </a:prstGeom>
        </p:spPr>
      </p:pic>
      <p:pic>
        <p:nvPicPr>
          <p:cNvPr id="8" name="תמונה 7">
            <a:extLst>
              <a:ext uri="{FF2B5EF4-FFF2-40B4-BE49-F238E27FC236}">
                <a16:creationId xmlns:a16="http://schemas.microsoft.com/office/drawing/2014/main" id="{8A794049-EFA7-BCA3-C527-BC98740D55AC}"/>
              </a:ext>
            </a:extLst>
          </p:cNvPr>
          <p:cNvPicPr>
            <a:picLocks noChangeAspect="1"/>
          </p:cNvPicPr>
          <p:nvPr/>
        </p:nvPicPr>
        <p:blipFill>
          <a:blip r:embed="rId6"/>
          <a:stretch>
            <a:fillRect/>
          </a:stretch>
        </p:blipFill>
        <p:spPr>
          <a:xfrm>
            <a:off x="6001754" y="2914650"/>
            <a:ext cx="5876925" cy="514350"/>
          </a:xfrm>
          <a:prstGeom prst="rect">
            <a:avLst/>
          </a:prstGeom>
        </p:spPr>
      </p:pic>
      <p:pic>
        <p:nvPicPr>
          <p:cNvPr id="7" name="תמונה 6">
            <a:extLst>
              <a:ext uri="{FF2B5EF4-FFF2-40B4-BE49-F238E27FC236}">
                <a16:creationId xmlns:a16="http://schemas.microsoft.com/office/drawing/2014/main" id="{C3D117BE-5002-69B2-55A0-EAE479690641}"/>
              </a:ext>
            </a:extLst>
          </p:cNvPr>
          <p:cNvPicPr>
            <a:picLocks noChangeAspect="1"/>
          </p:cNvPicPr>
          <p:nvPr/>
        </p:nvPicPr>
        <p:blipFill>
          <a:blip r:embed="rId7"/>
          <a:stretch>
            <a:fillRect/>
          </a:stretch>
        </p:blipFill>
        <p:spPr>
          <a:xfrm>
            <a:off x="6446147" y="846897"/>
            <a:ext cx="4448175" cy="552450"/>
          </a:xfrm>
          <a:prstGeom prst="rect">
            <a:avLst/>
          </a:prstGeom>
        </p:spPr>
      </p:pic>
    </p:spTree>
    <p:extLst>
      <p:ext uri="{BB962C8B-B14F-4D97-AF65-F5344CB8AC3E}">
        <p14:creationId xmlns:p14="http://schemas.microsoft.com/office/powerpoint/2010/main" val="588290026"/>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4297</TotalTime>
  <Words>4668</Words>
  <Application>Microsoft Office PowerPoint</Application>
  <PresentationFormat>מסך רחב</PresentationFormat>
  <Paragraphs>359</Paragraphs>
  <Slides>49</Slides>
  <Notes>47</Notes>
  <HiddenSlides>0</HiddenSlides>
  <MMClips>1</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49</vt:i4>
      </vt:variant>
    </vt:vector>
  </HeadingPairs>
  <TitlesOfParts>
    <vt:vector size="58" baseType="lpstr">
      <vt:lpstr>Almoni Neue DL 4.0 AAA</vt:lpstr>
      <vt:lpstr>Arial</vt:lpstr>
      <vt:lpstr>Calibri</vt:lpstr>
      <vt:lpstr>Calibri Light</vt:lpstr>
      <vt:lpstr>FbSpoiler-Bold</vt:lpstr>
      <vt:lpstr>FbSpoiler-Regular</vt:lpstr>
      <vt:lpstr>MFPronto-Bold</vt:lpstr>
      <vt:lpstr>MFPronto-Medium</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16</cp:revision>
  <dcterms:created xsi:type="dcterms:W3CDTF">2025-03-19T03:04:06Z</dcterms:created>
  <dcterms:modified xsi:type="dcterms:W3CDTF">2026-03-08T08:39:25Z</dcterms:modified>
</cp:coreProperties>
</file>