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comment2.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21"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12192000" cy="6858000"/>
  <p:notesSz cx="6858000" cy="9144000"/>
  <p:embeddedFontLst>
    <p:embeddedFont>
      <p:font typeface="David" panose="020E0502060401010101" pitchFamily="34" charset="-79"/>
      <p:regular r:id="rId68"/>
      <p:bold r:id="rId69"/>
    </p:embeddedFont>
    <p:embeddedFont>
      <p:font typeface="Play" panose="020B060402020202020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gkq2Q50wz5LIfpJob7RvlwXWCS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2" clrIdx="0">
    <p:extLst>
      <p:ext uri="{19B8F6BF-5375-455C-9EA6-DF929625EA0E}">
        <p15:presenceInfo xmlns:p15="http://schemas.microsoft.com/office/powerpoint/2012/main" userId="1621ad8585f3c8db" providerId="Windows Live"/>
      </p:ext>
    </p:extLst>
  </p:cmAuthor>
  <p:cmAuthor id="2" name="אבישי סלע/Avishay Sella" initials="AS" lastIdx="1" clrIdx="1">
    <p:extLst>
      <p:ext uri="{19B8F6BF-5375-455C-9EA6-DF929625EA0E}">
        <p15:presenceInfo xmlns:p15="http://schemas.microsoft.com/office/powerpoint/2012/main" userId="S::avishays@ariel.ac.il::f2089a77-b17e-4d7a-8ce8-1f45048898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C18E8E-F41F-43A4-A9F5-D77623F85410}">
  <a:tblStyle styleId="{20C18E8E-F41F-43A4-A9F5-D77623F85410}" styleName="Table_0">
    <a:wholeTbl>
      <a:tcTxStyle b="off" i="off">
        <a:font>
          <a:latin typeface="Aptos"/>
          <a:ea typeface="Aptos"/>
          <a:cs typeface="Aptos"/>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6">
              <a:alpha val="20000"/>
            </a:schemeClr>
          </a:solidFill>
        </a:fill>
      </a:tcStyle>
    </a:band1H>
    <a:band2H>
      <a:tcTxStyle b="off" i="off"/>
      <a:tcStyle>
        <a:tcBdr/>
      </a:tcStyle>
    </a:band2H>
    <a:band1V>
      <a:tcTxStyle b="off" i="off"/>
      <a:tcStyle>
        <a:tcBdr/>
        <a:fill>
          <a:solidFill>
            <a:schemeClr val="accent6">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544FDA64-58B2-40AE-B925-24C0F7FAC052}" styleName="Table_1">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b="off" i="off"/>
      <a:tcStyle>
        <a:tcBdr/>
        <a:fill>
          <a:solidFill>
            <a:srgbClr val="CAD4EA"/>
          </a:solidFill>
        </a:fill>
      </a:tcStyle>
    </a:band1H>
    <a:band2H>
      <a:tcTxStyle b="off" i="off"/>
      <a:tcStyle>
        <a:tcBdr/>
      </a:tcStyle>
    </a:band2H>
    <a:band1V>
      <a:tcTxStyle b="off" i="off"/>
      <a:tcStyle>
        <a:tcBdr/>
        <a:fill>
          <a:solidFill>
            <a:srgbClr val="CAD4EA"/>
          </a:solidFill>
        </a:fill>
      </a:tcStyle>
    </a:band1V>
    <a:band2V>
      <a:tcTxStyle b="off" i="off"/>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404" autoAdjust="0"/>
  </p:normalViewPr>
  <p:slideViewPr>
    <p:cSldViewPr snapToGrid="0">
      <p:cViewPr varScale="1">
        <p:scale>
          <a:sx n="102" d="100"/>
          <a:sy n="102" d="100"/>
        </p:scale>
        <p:origin x="918" y="31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9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customschemas.google.com/relationships/presentationmetadata" Target="meta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12-23T11:30:23.846"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12-23T09:05:24.684" idx="2">
    <p:pos x="10" y="10"/>
    <p:text>לגבי המצגת של העשיינות צריךלבדוק את השימוש בסק היפוקסי.</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74" name="Google Shape;174;p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a:extLst>
            <a:ext uri="{FF2B5EF4-FFF2-40B4-BE49-F238E27FC236}">
              <a16:creationId xmlns:a16="http://schemas.microsoft.com/office/drawing/2014/main" id="{EDF27B07-5118-5BEA-F8E8-2CC534E817D5}"/>
            </a:ext>
          </a:extLst>
        </p:cNvPr>
        <p:cNvGrpSpPr/>
        <p:nvPr/>
      </p:nvGrpSpPr>
      <p:grpSpPr>
        <a:xfrm>
          <a:off x="0" y="0"/>
          <a:ext cx="0" cy="0"/>
          <a:chOff x="0" y="0"/>
          <a:chExt cx="0" cy="0"/>
        </a:xfrm>
      </p:grpSpPr>
      <p:sp>
        <p:nvSpPr>
          <p:cNvPr id="210" name="Google Shape;210;p13:notes">
            <a:extLst>
              <a:ext uri="{FF2B5EF4-FFF2-40B4-BE49-F238E27FC236}">
                <a16:creationId xmlns:a16="http://schemas.microsoft.com/office/drawing/2014/main" id="{7F457EC0-CB9D-D4BC-1C6E-0BF06FEFB5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1" name="Google Shape;211;p13:notes">
            <a:extLst>
              <a:ext uri="{FF2B5EF4-FFF2-40B4-BE49-F238E27FC236}">
                <a16:creationId xmlns:a16="http://schemas.microsoft.com/office/drawing/2014/main" id="{3BB27830-B173-DB9D-41E4-0D4E7445D4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3011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223" name="Google Shape;223;p1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263" name="Google Shape;263;p1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275" name="Google Shape;275;p1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289" name="Google Shape;289;p2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301" name="Google Shape;301;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8" name="Google Shape;3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b2dedd41b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g3b2dedd41b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a:p>
            <a:pPr marL="0" lvl="0" indent="0" algn="r" rtl="1">
              <a:lnSpc>
                <a:spcPct val="100000"/>
              </a:lnSpc>
              <a:spcBef>
                <a:spcPts val="0"/>
              </a:spcBef>
              <a:spcAft>
                <a:spcPts val="0"/>
              </a:spcAft>
              <a:buSzPts val="1400"/>
              <a:buNone/>
            </a:pPr>
            <a:endParaRPr/>
          </a:p>
          <a:p>
            <a:pPr marL="0" lvl="0" indent="0" algn="r" rtl="1">
              <a:lnSpc>
                <a:spcPct val="100000"/>
              </a:lnSpc>
              <a:spcBef>
                <a:spcPts val="0"/>
              </a:spcBef>
              <a:spcAft>
                <a:spcPts val="0"/>
              </a:spcAft>
              <a:buSzPts val="1400"/>
              <a:buNone/>
            </a:pPr>
            <a:endParaRPr/>
          </a:p>
        </p:txBody>
      </p:sp>
      <p:sp>
        <p:nvSpPr>
          <p:cNvPr id="447" name="Google Shape;447;p3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468" name="Google Shape;468;p3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480" name="Google Shape;480;p3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15" name="Google Shape;115;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512" name="Google Shape;512;p4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569" name="Google Shape;569;p4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579" name="Google Shape;579;p4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634" name="Google Shape;634;p5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646" name="Google Shape;646;p5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4" name="Google Shape;74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43" name="Google Shape;143;p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64" name="Google Shape;164;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5"/>
        <p:cNvGrpSpPr/>
        <p:nvPr/>
      </p:nvGrpSpPr>
      <p:grpSpPr>
        <a:xfrm>
          <a:off x="0" y="0"/>
          <a:ext cx="0" cy="0"/>
          <a:chOff x="0" y="0"/>
          <a:chExt cx="0" cy="0"/>
        </a:xfrm>
      </p:grpSpPr>
      <p:sp>
        <p:nvSpPr>
          <p:cNvPr id="16" name="Google Shape;16;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8" name="Google Shape;18;p6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9" name="Google Shape;1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0" name="Google Shape;20;p6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6" name="Google Shape;7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7" name="Google Shape;77;p7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2" name="Google Shape;8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3" name="Google Shape;83;p7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21"/>
        <p:cNvGrpSpPr/>
        <p:nvPr/>
      </p:nvGrpSpPr>
      <p:grpSpPr>
        <a:xfrm>
          <a:off x="0" y="0"/>
          <a:ext cx="0" cy="0"/>
          <a:chOff x="0" y="0"/>
          <a:chExt cx="0" cy="0"/>
        </a:xfrm>
      </p:grpSpPr>
      <p:sp>
        <p:nvSpPr>
          <p:cNvPr id="22" name="Google Shape;22;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4" name="Google Shape;24;p6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5" name="Google Shape;2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6" name="Google Shape;26;p6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27"/>
        <p:cNvGrpSpPr/>
        <p:nvPr/>
      </p:nvGrpSpPr>
      <p:grpSpPr>
        <a:xfrm>
          <a:off x="0" y="0"/>
          <a:ext cx="0" cy="0"/>
          <a:chOff x="0" y="0"/>
          <a:chExt cx="0" cy="0"/>
        </a:xfrm>
      </p:grpSpPr>
      <p:sp>
        <p:nvSpPr>
          <p:cNvPr id="28" name="Google Shape;28;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757575"/>
              </a:buClr>
              <a:buSzPts val="2400"/>
              <a:buNone/>
              <a:defRPr sz="2400">
                <a:solidFill>
                  <a:srgbClr val="757575"/>
                </a:solidFill>
              </a:defRPr>
            </a:lvl1pPr>
            <a:lvl2pPr marL="914400" lvl="1" indent="-228600" algn="r" rtl="1">
              <a:lnSpc>
                <a:spcPct val="90000"/>
              </a:lnSpc>
              <a:spcBef>
                <a:spcPts val="500"/>
              </a:spcBef>
              <a:spcAft>
                <a:spcPts val="0"/>
              </a:spcAft>
              <a:buClr>
                <a:srgbClr val="757575"/>
              </a:buClr>
              <a:buSzPts val="2000"/>
              <a:buNone/>
              <a:defRPr sz="2000">
                <a:solidFill>
                  <a:srgbClr val="757575"/>
                </a:solidFill>
              </a:defRPr>
            </a:lvl2pPr>
            <a:lvl3pPr marL="1371600" lvl="2" indent="-228600" algn="r" rtl="1">
              <a:lnSpc>
                <a:spcPct val="90000"/>
              </a:lnSpc>
              <a:spcBef>
                <a:spcPts val="500"/>
              </a:spcBef>
              <a:spcAft>
                <a:spcPts val="0"/>
              </a:spcAft>
              <a:buClr>
                <a:srgbClr val="757575"/>
              </a:buClr>
              <a:buSzPts val="1800"/>
              <a:buNone/>
              <a:defRPr sz="1800">
                <a:solidFill>
                  <a:srgbClr val="757575"/>
                </a:solidFill>
              </a:defRPr>
            </a:lvl3pPr>
            <a:lvl4pPr marL="1828800" lvl="3" indent="-228600" algn="r" rtl="1">
              <a:lnSpc>
                <a:spcPct val="90000"/>
              </a:lnSpc>
              <a:spcBef>
                <a:spcPts val="500"/>
              </a:spcBef>
              <a:spcAft>
                <a:spcPts val="0"/>
              </a:spcAft>
              <a:buClr>
                <a:srgbClr val="757575"/>
              </a:buClr>
              <a:buSzPts val="1600"/>
              <a:buNone/>
              <a:defRPr sz="1600">
                <a:solidFill>
                  <a:srgbClr val="757575"/>
                </a:solidFill>
              </a:defRPr>
            </a:lvl4pPr>
            <a:lvl5pPr marL="2286000" lvl="4" indent="-228600" algn="r" rtl="1">
              <a:lnSpc>
                <a:spcPct val="90000"/>
              </a:lnSpc>
              <a:spcBef>
                <a:spcPts val="500"/>
              </a:spcBef>
              <a:spcAft>
                <a:spcPts val="0"/>
              </a:spcAft>
              <a:buClr>
                <a:srgbClr val="757575"/>
              </a:buClr>
              <a:buSzPts val="1600"/>
              <a:buNone/>
              <a:defRPr sz="1600">
                <a:solidFill>
                  <a:srgbClr val="757575"/>
                </a:solidFill>
              </a:defRPr>
            </a:lvl5pPr>
            <a:lvl6pPr marL="2743200" lvl="5" indent="-228600" algn="r" rtl="1">
              <a:lnSpc>
                <a:spcPct val="90000"/>
              </a:lnSpc>
              <a:spcBef>
                <a:spcPts val="500"/>
              </a:spcBef>
              <a:spcAft>
                <a:spcPts val="0"/>
              </a:spcAft>
              <a:buClr>
                <a:srgbClr val="757575"/>
              </a:buClr>
              <a:buSzPts val="1600"/>
              <a:buNone/>
              <a:defRPr sz="1600">
                <a:solidFill>
                  <a:srgbClr val="757575"/>
                </a:solidFill>
              </a:defRPr>
            </a:lvl6pPr>
            <a:lvl7pPr marL="3200400" lvl="6" indent="-228600" algn="r" rtl="1">
              <a:lnSpc>
                <a:spcPct val="90000"/>
              </a:lnSpc>
              <a:spcBef>
                <a:spcPts val="500"/>
              </a:spcBef>
              <a:spcAft>
                <a:spcPts val="0"/>
              </a:spcAft>
              <a:buClr>
                <a:srgbClr val="757575"/>
              </a:buClr>
              <a:buSzPts val="1600"/>
              <a:buNone/>
              <a:defRPr sz="1600">
                <a:solidFill>
                  <a:srgbClr val="757575"/>
                </a:solidFill>
              </a:defRPr>
            </a:lvl7pPr>
            <a:lvl8pPr marL="3657600" lvl="7" indent="-228600" algn="r" rtl="1">
              <a:lnSpc>
                <a:spcPct val="90000"/>
              </a:lnSpc>
              <a:spcBef>
                <a:spcPts val="500"/>
              </a:spcBef>
              <a:spcAft>
                <a:spcPts val="0"/>
              </a:spcAft>
              <a:buClr>
                <a:srgbClr val="757575"/>
              </a:buClr>
              <a:buSzPts val="1600"/>
              <a:buNone/>
              <a:defRPr sz="1600">
                <a:solidFill>
                  <a:srgbClr val="757575"/>
                </a:solidFill>
              </a:defRPr>
            </a:lvl8pPr>
            <a:lvl9pPr marL="4114800" lvl="8" indent="-228600" algn="r" rtl="1">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6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1" name="Google Shape;3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2" name="Google Shape;32;p6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33"/>
        <p:cNvGrpSpPr/>
        <p:nvPr/>
      </p:nvGrpSpPr>
      <p:grpSpPr>
        <a:xfrm>
          <a:off x="0" y="0"/>
          <a:ext cx="0" cy="0"/>
          <a:chOff x="0" y="0"/>
          <a:chExt cx="0" cy="0"/>
        </a:xfrm>
      </p:grpSpPr>
      <p:sp>
        <p:nvSpPr>
          <p:cNvPr id="34" name="Google Shape;34;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6" name="Google Shape;36;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7" name="Google Shape;37;p6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8" name="Google Shape;3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9" name="Google Shape;39;p6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0"/>
        <p:cNvGrpSpPr/>
        <p:nvPr/>
      </p:nvGrpSpPr>
      <p:grpSpPr>
        <a:xfrm>
          <a:off x="0" y="0"/>
          <a:ext cx="0" cy="0"/>
          <a:chOff x="0" y="0"/>
          <a:chExt cx="0" cy="0"/>
        </a:xfrm>
      </p:grpSpPr>
      <p:sp>
        <p:nvSpPr>
          <p:cNvPr id="41" name="Google Shape;41;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3" name="Google Shape;43;p7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4" name="Google Shape;44;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5" name="Google Shape;45;p7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6" name="Google Shape;46;p7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7" name="Google Shape;4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8" name="Google Shape;48;p7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49"/>
        <p:cNvGrpSpPr/>
        <p:nvPr/>
      </p:nvGrpSpPr>
      <p:grpSpPr>
        <a:xfrm>
          <a:off x="0" y="0"/>
          <a:ext cx="0" cy="0"/>
          <a:chOff x="0" y="0"/>
          <a:chExt cx="0" cy="0"/>
        </a:xfrm>
      </p:grpSpPr>
      <p:sp>
        <p:nvSpPr>
          <p:cNvPr id="50" name="Google Shape;5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2" name="Google Shape;5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3" name="Google Shape;53;p7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54"/>
        <p:cNvGrpSpPr/>
        <p:nvPr/>
      </p:nvGrpSpPr>
      <p:grpSpPr>
        <a:xfrm>
          <a:off x="0" y="0"/>
          <a:ext cx="0" cy="0"/>
          <a:chOff x="0" y="0"/>
          <a:chExt cx="0" cy="0"/>
        </a:xfrm>
      </p:grpSpPr>
      <p:sp>
        <p:nvSpPr>
          <p:cNvPr id="55" name="Google Shape;55;p7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6" name="Google Shape;5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7" name="Google Shape;57;p7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chemeClr val="dk1"/>
              </a:buClr>
              <a:buSzPts val="3200"/>
              <a:buChar char="•"/>
              <a:defRPr sz="3200"/>
            </a:lvl1pPr>
            <a:lvl2pPr marL="914400" lvl="1" indent="-406400" algn="r" rtl="1">
              <a:lnSpc>
                <a:spcPct val="90000"/>
              </a:lnSpc>
              <a:spcBef>
                <a:spcPts val="500"/>
              </a:spcBef>
              <a:spcAft>
                <a:spcPts val="0"/>
              </a:spcAft>
              <a:buClr>
                <a:schemeClr val="dk1"/>
              </a:buClr>
              <a:buSzPts val="2800"/>
              <a:buChar char="•"/>
              <a:defRPr sz="2800"/>
            </a:lvl2pPr>
            <a:lvl3pPr marL="1371600" lvl="2" indent="-381000" algn="r" rtl="1">
              <a:lnSpc>
                <a:spcPct val="90000"/>
              </a:lnSpc>
              <a:spcBef>
                <a:spcPts val="500"/>
              </a:spcBef>
              <a:spcAft>
                <a:spcPts val="0"/>
              </a:spcAft>
              <a:buClr>
                <a:schemeClr val="dk1"/>
              </a:buClr>
              <a:buSzPts val="2400"/>
              <a:buChar char="•"/>
              <a:defRPr sz="2400"/>
            </a:lvl3pPr>
            <a:lvl4pPr marL="1828800" lvl="3" indent="-355600" algn="r" rtl="1">
              <a:lnSpc>
                <a:spcPct val="90000"/>
              </a:lnSpc>
              <a:spcBef>
                <a:spcPts val="500"/>
              </a:spcBef>
              <a:spcAft>
                <a:spcPts val="0"/>
              </a:spcAft>
              <a:buClr>
                <a:schemeClr val="dk1"/>
              </a:buClr>
              <a:buSzPts val="2000"/>
              <a:buChar char="•"/>
              <a:defRPr sz="2000"/>
            </a:lvl4pPr>
            <a:lvl5pPr marL="2286000" lvl="4" indent="-355600" algn="r" rtl="1">
              <a:lnSpc>
                <a:spcPct val="90000"/>
              </a:lnSpc>
              <a:spcBef>
                <a:spcPts val="500"/>
              </a:spcBef>
              <a:spcAft>
                <a:spcPts val="0"/>
              </a:spcAft>
              <a:buClr>
                <a:schemeClr val="dk1"/>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2" name="Google Shape;62;p7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3" name="Google Shape;6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4" name="Google Shape;64;p7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4"/>
          <p:cNvSpPr>
            <a:spLocks noGrp="1"/>
          </p:cNvSpPr>
          <p:nvPr>
            <p:ph type="pic" idx="2"/>
          </p:nvPr>
        </p:nvSpPr>
        <p:spPr>
          <a:xfrm>
            <a:off x="5183188" y="987425"/>
            <a:ext cx="6172200" cy="4873625"/>
          </a:xfrm>
          <a:prstGeom prst="rect">
            <a:avLst/>
          </a:prstGeom>
          <a:noFill/>
          <a:ln>
            <a:noFill/>
          </a:ln>
        </p:spPr>
      </p:sp>
      <p:sp>
        <p:nvSpPr>
          <p:cNvPr id="68" name="Google Shape;68;p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9" name="Google Shape;69;p7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0" name="Google Shape;7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1" name="Google Shape;71;p7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he.wikipedia.org/wiki/%D7%A9%D7%A7%D7%93_%D7%9E%D7%A6%D7%95%D7%99#/media/%D7%A7%D7%95%D7%91%D7%A5:Shaked01.jp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he.wikipedia.org/wiki/%D7%A9%D7%A7%D7%93_%D7%9E%D7%A6%D7%95%D7%99#/media/%D7%A7%D7%95%D7%91%D7%A5:Shkediya01_ST_04.jp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he.wikipedia.org/wiki/%D7%91%D7%A8%D7%95%D7%A9#/media/%D7%A7%D7%95%D7%91%D7%A5:Cupressus_atlantica0.jpg" TargetMode="External"/><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www.matar.tau.ac.il/wp-content/uploads/2015/02/%D7%94%D7%A2%D7%A5-%D7%91%D7%A2%D7%95%D7%A0%D7%95%D7%AA-%D7%94%D7%A9%D7%A0%D7%94.pdf" TargetMode="External"/><Relationship Id="rId4" Type="http://schemas.openxmlformats.org/officeDocument/2006/relationships/image" Target="../media/image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he.wikipedia.org/wiki/%D7%90%D7%9C%D7%95%D7%9F" TargetMode="External"/><Relationship Id="rId5" Type="http://schemas.openxmlformats.org/officeDocument/2006/relationships/image" Target="../media/image1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he.wikipedia.org/wiki/%D7%9B%D7%9C%D7%99%D7%9C_%D7%94%D7%97%D7%95%D7%A8%D7%A9#/media/%D7%A7%D7%95%D7%91%D7%A5:%D7%9B%D7%9C%D7%99%D7%9C_%D7%94%D7%97%D7%95%D7%A8%D7%A9_%D7%91%D7%9B%D7%A8%D7%9E%D7%9C_2014.JPG" TargetMode="External"/><Relationship Id="rId5" Type="http://schemas.openxmlformats.org/officeDocument/2006/relationships/hyperlink" Target="https://he.wikipedia.org/wiki/%D7%A9%D7%A7%D7%9E%D7%94#/media/%D7%A7%D7%95%D7%91%D7%A5:Ficus_sycomorus_0003.jpg" TargetMode="External"/><Relationship Id="rId4" Type="http://schemas.openxmlformats.org/officeDocument/2006/relationships/image" Target="../media/image2.pn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he.wikipedia.org/wiki/%D7%A9%D7%A7%D7%93_%D7%9E%D7%A6%D7%95%D7%99#/media/%D7%A7%D7%95%D7%91%D7%A5:Shaked01.jpg" TargetMode="Externa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hyperlink" Target="https://www.google.com/search?q=%D7%90%D7%9C%D7%95%D7%9F&amp;sca_esv=2c168abcc81bc14b&amp;udm=2&amp;biw=1536&amp;bih=738&amp;aic=0&amp;sxsrf=ANbL-n7_qQa0Agks7ynqTK-NkIBNbmBsPQ%3A1768978915919&amp;ei=43lwaezuN8ewhbIPnqyjqQU&amp;ved=0ahUKEwis7Jf_h5ySAxVHWEEAHR7WKFUQ4dUDCBI&amp;uact=5&amp;oq=%D7%90%D7%9C%D7%95%D7%9F&amp;gs_lp=Egtnd3Mtd2l6LWltZyII15DXnNeV158yBxAjGCcYyQIyCBAAGIAEGLEDMgUQABiABDIIEAAYgAQYsQMyBRAAGIAEMgQQABgDMgUQABiABDIFEAAYgAQyCBAAGIAEGLEDMgUQABiABEjmC1AAWN8EcAB4AJABAJgB-AGgAZoGqgEFMC4yLjK4AQPIAQD4AQGYAgSgArMGwgIKEAAYgAQYQxiKBcICCxAAGIAEGLEDGIMBwgIOEAAYgAQYsQMYgwEYigWYAwCSBwUwLjIuMqAH1hiyBwUwLjIuMrgHswbCBwMyLTTIBxKACAA&amp;sclient=gws-wiz-img" TargetMode="External"/><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g"/><Relationship Id="rId10" Type="http://schemas.openxmlformats.org/officeDocument/2006/relationships/hyperlink" Target="https://www.google.com/search?q=%D7%90%D7%A7%D7%9C%D7%99%D7%A4%D7%98%D7%95%D7%A1&amp;sca_esv=2c168abcc81bc14b&amp;udm=2&amp;biw=1536&amp;bih=738&amp;aic=0&amp;sxsrf=ANbL-n4zny77yWu5VdMerCeAdNCDzyI5rA%3A1768979143521&amp;ei=x3pwaebEH7C1hbIPwqCL2A4&amp;ved=0ahUKEwimxNvriJySAxWwWkEAHULQAusQ4dUDCBI&amp;uact=5&amp;oq=%D7%90%D7%A7%D7%9C%D7%99%D7%A4%D7%98%D7%95%D7%A1&amp;gs_lp=Egtnd3Mtd2l6LWltZyIQ15DXp9ec15nXpNeY15XXoTIIEAAYgAQYsQMyBRAAGIAEMgUQABiABDIFEAAYgAQyBRAAGIAEMgUQABiABDIFEAAYgAQyBRAAGIAEMgUQABiABDIFEAAYgARI2w9QAFiaDXAAeACQAQCYAc4BoAHEC6oBBTAuNi4yuAEDyAEA-AEBmAIIoALtC8ICBxAjGCcYyQLCAgoQABiABBhDGIoFwgILEAAYgAQYsQMYgwGYAwCSBwUwLjYuMqAHpC2yBwUwLjYuMrgH7QvCBwMyLTjIBx-ACAA&amp;sclient=gws-wiz-img" TargetMode="External"/><Relationship Id="rId4" Type="http://schemas.openxmlformats.org/officeDocument/2006/relationships/image" Target="../media/image2.png"/><Relationship Id="rId9" Type="http://schemas.openxmlformats.org/officeDocument/2006/relationships/hyperlink" Target="https://www.google.com/search?q=%D7%90%D7%9C%D7%94+%D7%90%D7%A8%D7%A5+%D7%99%D7%A9%D7%A8%D7%90%D7%9C%D7%99%D7%AA&amp;sca_esv=2c168abcc81bc14b&amp;udm=2&amp;biw=1536&amp;bih=738&amp;aic=0&amp;sxsrf=ANbL-n7B0zRUmcDRUizRQdLpB2r0wll79Q%3A1768979078331&amp;ei=hnpwaaT3E72qhbIP55qruQE&amp;oq=%D7%90%D7%9C%D7%94+%D7%90%D7%A8%D7%A5+&amp;gs_lp=Egtnd3Mtd2l6LWltZyIO15DXnNeUINeQ16jXpSAqAggAMgUQABiABDIFEAAYgAQyBRAAGIAEMgUQABiABDIEEAAYHjIEEAAYHjIEEAAYHjIEEAAYHjIEEAAYHjIEEAAYHkjTHVDdBliwFHABeACQAQCYAb4BoAGgC6oBAzAuOLgBA8gBAPgBAZgCCaAC1wvCAgcQIxgnGMkCwgIGEAAYBxgewgIIEAAYgAQYsQPCAgsQABiABBixAxiDAcICDhAAGIAEGLEDGIMBGIoFwgIKEAAYgAQYQxiKBcICBxAAGIAEGAqYAwCIBgGSBwMxLjigB88usgcDMC44uAfNC8IHAzItOcgHKYAIAA&amp;sclient=gws-wiz-im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hyperlink" Target="https://he.wikipedia.org/wiki/%D7%90%D7%96%D7%93%D7%A8%D7%9B%D7%AA_%D7%9E%D7%A6%D7%95%D7%99%D7%94" TargetMode="External"/><Relationship Id="rId5" Type="http://schemas.openxmlformats.org/officeDocument/2006/relationships/image" Target="../media/image27.png"/><Relationship Id="rId10" Type="http://schemas.openxmlformats.org/officeDocument/2006/relationships/hyperlink" Target="https://he.wikipedia.org/wiki/%D7%90%D7%95%D7%A8%D7%9F_%D7%99%D7%A8%D7%95%D7%A9%D7%9C%D7%99%D7%9D" TargetMode="External"/><Relationship Id="rId4" Type="http://schemas.openxmlformats.org/officeDocument/2006/relationships/image" Target="../media/image2.png"/><Relationship Id="rId9" Type="http://schemas.openxmlformats.org/officeDocument/2006/relationships/hyperlink" Target="https://www.google.com/search?q=%D7%A2%D7%A5+%D7%AA%D7%A4%D7%95%D7%97&amp;sca_esv=2c168abcc81bc14b&amp;udm=2&amp;biw=1536&amp;bih=738&amp;aic=0&amp;sxsrf=ANbL-n4HQDRRhn0yyOwpDokmfsS6aJVt2g%3A1768979183129&amp;ei=73pwaczNB5aehbIP_viTuAo&amp;ved=0ahUKEwiMgc3-iJySAxUWT0EAHX78BKcQ4dUDCBI&amp;uact=5&amp;oq=%D7%A2%D7%A5+%D7%AA%D7%A4%D7%95%D7%97&amp;gs_lp=Egtnd3Mtd2l6LWltZyIN16LXpSDXqtek15XXlzIFEAAYgAQyBRAAGIAEMgUQABiABDIFEAAYgAQyBRAAGIAEMgUQABiABDIFEAAYgAQyBRAAGIAEMgUQABiABDIFEAAYgARIghFQAFj6DXAAeACQAQCYAd8BoAGxCqoBBTAuNS4yuAEDyAEA-AEBmAIHoALWCsICBxAjGCcYyQLCAgoQABiABBhDGIoFwgINEAAYgAQYsQMYQxiKBcICCBAAGIAEGLEDwgIQEAAYgAQYsQMYQxiDARiKBcICCxAAGIAEGLEDGIMBmAMAkgcFMC41LjKgB54lsgcFMC41LjK4B9YKwgcDMi03yAcbgAgA&amp;sclient=gws-wiz-im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hyperlink" Target="https://he.wikipedia.org/wiki/%D7%97%D7%A8%D7%95%D7%91_%D7%9E%D7%A6%D7%95%D7%99"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hyperlink" Target="https://he.wikipedia.org/wiki/%D7%A9%D7%A7%D7%9E%D7%94#/media/%D7%A7%D7%95%D7%91%D7%A5:PikiWiki_Israel_33962_Sycamore_trees_in_Tel_Aviv.JPG"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share.google/4C1aEBn1jjsFBqXYu" TargetMode="External"/><Relationship Id="rId5" Type="http://schemas.openxmlformats.org/officeDocument/2006/relationships/image" Target="../media/image45.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forestprotection.com/iw/bilgiler/ormansizlasmanin-etkileri/" TargetMode="External"/><Relationship Id="rId5" Type="http://schemas.openxmlformats.org/officeDocument/2006/relationships/image" Target="../media/image55.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he.wikipedia.org/w/index.php?title=%D7%AA%D7%9E%D7%A8_%D7%9E%D7%A6%D7%95%D7%99" TargetMode="External"/><Relationship Id="rId5" Type="http://schemas.openxmlformats.org/officeDocument/2006/relationships/image" Target="../media/image56.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hyperlink" Target="https://mabat.tau.ac.il/%D7%A1%D7%91%D7%99%D7%91%D7%95%D7%AA-%D7%9C%D7%9E%D7%99%D7%93%D7%94/%D7%9B%D7%99%D7%AA%D7%94-%D7%92/%D7%9E%D7%A2%D7%A8%D7%9B%D7%99-%D7%A9%D7%99%D7%A2%D7%95%D7%A8-%D7%9B%D7%99%D7%AA%D7%94-%D7%92/33-2/" TargetMode="Externa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youtube.com/watch?v=awOALvb2scA"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s://www.kkl.org.il/travel/trips/2919/" TargetMode="External"/><Relationship Id="rId5" Type="http://schemas.openxmlformats.org/officeDocument/2006/relationships/image" Target="../media/image71.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hyperlink" Target="https://he.wikipedia.org/wiki/%D7%90%D7%A7%D7%9C%D7%99%D7%A4%D7%98%D7%95%D7%A1" TargetMode="External"/><Relationship Id="rId5" Type="http://schemas.openxmlformats.org/officeDocument/2006/relationships/image" Target="../media/image72.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image" Target="../media/image1.png"/><Relationship Id="rId7" Type="http://schemas.openxmlformats.org/officeDocument/2006/relationships/hyperlink" Target="https://pixabay.com/photos/flower-craft-support-from-damage-4764300/" TargetMode="External"/><Relationship Id="rId12"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hyperlink" Target="https://www.pinterest.com/dabeetjudom/%D7%99%D7%A6%D7%99%D7%A8%D7%94-%D7%9E%D7%A2%D7%9C%D7%99%D7%9D/" TargetMode="External"/><Relationship Id="rId5" Type="http://schemas.openxmlformats.org/officeDocument/2006/relationships/hyperlink" Target="https://www.youtube.com/watch?v=ocUEmckujWA" TargetMode="External"/><Relationship Id="rId10" Type="http://schemas.openxmlformats.org/officeDocument/2006/relationships/image" Target="../media/image75.png"/><Relationship Id="rId4" Type="http://schemas.openxmlformats.org/officeDocument/2006/relationships/image" Target="../media/image2.png"/><Relationship Id="rId9" Type="http://schemas.openxmlformats.org/officeDocument/2006/relationships/hyperlink" Target="https://www.kkl.org.il/education/field_active/diy-green-creation/ashashi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2.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hyperlink" Target="https://mabat.tau.ac.il/%d7%97%d7%92%d7%99%d7%9d-%d7%95%d7%9e%d7%95%d7%a2%d7%93%d7%99%d7%9d-%d7%91%d7%99%d7%94%d7%93%d7%95%d7%aa/" TargetMode="Externa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subTitle" idx="1"/>
          </p:nvPr>
        </p:nvSpPr>
        <p:spPr>
          <a:xfrm>
            <a:off x="6795552" y="4726565"/>
            <a:ext cx="5041922" cy="1655762"/>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rgbClr val="009900"/>
              </a:buClr>
              <a:buSzPts val="4000"/>
              <a:buNone/>
            </a:pPr>
            <a:r>
              <a:rPr lang="iw-IL" sz="4000" b="1">
                <a:solidFill>
                  <a:srgbClr val="009900"/>
                </a:solidFill>
              </a:rPr>
              <a:t>ט"ו בשבט חג האילנות</a:t>
            </a:r>
            <a:endParaRPr/>
          </a:p>
          <a:p>
            <a:pPr marL="0" lvl="0" indent="0" algn="ctr" rtl="1">
              <a:lnSpc>
                <a:spcPct val="90000"/>
              </a:lnSpc>
              <a:spcBef>
                <a:spcPts val="1000"/>
              </a:spcBef>
              <a:spcAft>
                <a:spcPts val="0"/>
              </a:spcAft>
              <a:buClr>
                <a:srgbClr val="009900"/>
              </a:buClr>
              <a:buSzPts val="2800"/>
              <a:buNone/>
            </a:pPr>
            <a:r>
              <a:rPr lang="iw-IL" sz="2800" b="1">
                <a:solidFill>
                  <a:srgbClr val="009900"/>
                </a:solidFill>
              </a:rPr>
              <a:t>ליאורה סלע וד"ר דליה קילים</a:t>
            </a:r>
            <a:endParaRPr/>
          </a:p>
        </p:txBody>
      </p:sp>
      <p:pic>
        <p:nvPicPr>
          <p:cNvPr id="90" name="Google Shape;90;p1"/>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91" name="Google Shape;91;p1"/>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92" name="Google Shape;92;p1"/>
          <p:cNvSpPr txBox="1"/>
          <p:nvPr/>
        </p:nvSpPr>
        <p:spPr>
          <a:xfrm>
            <a:off x="6731541" y="2265211"/>
            <a:ext cx="5041921" cy="1076088"/>
          </a:xfrm>
          <a:prstGeom prst="rect">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rgbClr val="009900"/>
              </a:buClr>
              <a:buSzPts val="6600"/>
              <a:buFont typeface="Play"/>
              <a:buNone/>
            </a:pPr>
            <a:r>
              <a:rPr lang="iw-IL" sz="6600" b="1" i="0" u="none" strike="noStrike" cap="none">
                <a:solidFill>
                  <a:srgbClr val="009900"/>
                </a:solidFill>
              </a:rPr>
              <a:t>בארץ אהבתי </a:t>
            </a:r>
            <a:endParaRPr sz="1400" i="0" u="none" strike="noStrike" cap="none">
              <a:solidFill>
                <a:srgbClr val="000000"/>
              </a:solidFill>
            </a:endParaRPr>
          </a:p>
          <a:p>
            <a:pPr marL="0" marR="0" lvl="0" indent="0" algn="r" rtl="1">
              <a:lnSpc>
                <a:spcPct val="90000"/>
              </a:lnSpc>
              <a:spcBef>
                <a:spcPts val="0"/>
              </a:spcBef>
              <a:spcAft>
                <a:spcPts val="0"/>
              </a:spcAft>
              <a:buClr>
                <a:srgbClr val="009900"/>
              </a:buClr>
              <a:buSzPts val="6600"/>
              <a:buFont typeface="Play"/>
              <a:buNone/>
            </a:pPr>
            <a:r>
              <a:rPr lang="iw-IL" sz="6600" b="1" i="0" u="none" strike="noStrike" cap="none">
                <a:solidFill>
                  <a:srgbClr val="009900"/>
                </a:solidFill>
              </a:rPr>
              <a:t>השקד פורח...</a:t>
            </a:r>
            <a:endParaRPr sz="1400" i="0" u="none" strike="noStrike" cap="none">
              <a:solidFill>
                <a:srgbClr val="000000"/>
              </a:solidFill>
            </a:endParaRPr>
          </a:p>
        </p:txBody>
      </p:sp>
      <p:pic>
        <p:nvPicPr>
          <p:cNvPr id="93" name="Google Shape;93;p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733" y="989310"/>
            <a:ext cx="6756819" cy="5054784"/>
          </a:xfrm>
          <a:prstGeom prst="rect">
            <a:avLst/>
          </a:prstGeom>
          <a:noFill/>
          <a:ln>
            <a:noFill/>
          </a:ln>
        </p:spPr>
      </p:pic>
      <p:sp>
        <p:nvSpPr>
          <p:cNvPr id="3" name="תיבת טקסט 2">
            <a:extLst>
              <a:ext uri="{FF2B5EF4-FFF2-40B4-BE49-F238E27FC236}">
                <a16:creationId xmlns:a16="http://schemas.microsoft.com/office/drawing/2014/main" id="{FE01CA22-778C-26B1-01C4-8288694594B1}"/>
              </a:ext>
            </a:extLst>
          </p:cNvPr>
          <p:cNvSpPr txBox="1"/>
          <p:nvPr/>
        </p:nvSpPr>
        <p:spPr>
          <a:xfrm>
            <a:off x="38733" y="6308015"/>
            <a:ext cx="3520544" cy="307777"/>
          </a:xfrm>
          <a:prstGeom prst="rect">
            <a:avLst/>
          </a:prstGeom>
          <a:noFill/>
        </p:spPr>
        <p:txBody>
          <a:bodyPr wrap="square" rtlCol="1">
            <a:spAutoFit/>
          </a:bodyPr>
          <a:lstStyle/>
          <a:p>
            <a:r>
              <a:rPr lang="he-IL" dirty="0">
                <a:hlinkClick r:id="rId6"/>
              </a:rPr>
              <a:t>ויקיפדיה</a:t>
            </a:r>
            <a:r>
              <a:rPr lang="he-IL" dirty="0"/>
              <a:t>: </a:t>
            </a:r>
            <a:r>
              <a:rPr lang="he-IL" dirty="0">
                <a:hlinkClick r:id="rId7"/>
              </a:rPr>
              <a:t>שקד מצוי</a:t>
            </a:r>
            <a:endParaRPr lang="he-I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75"/>
        <p:cNvGrpSpPr/>
        <p:nvPr/>
      </p:nvGrpSpPr>
      <p:grpSpPr>
        <a:xfrm>
          <a:off x="0" y="0"/>
          <a:ext cx="0" cy="0"/>
          <a:chOff x="0" y="0"/>
          <a:chExt cx="0" cy="0"/>
        </a:xfrm>
      </p:grpSpPr>
      <p:pic>
        <p:nvPicPr>
          <p:cNvPr id="176" name="Google Shape;176;p9"/>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77" name="Google Shape;177;p9"/>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78" name="Google Shape;178;p9"/>
          <p:cNvSpPr txBox="1"/>
          <p:nvPr/>
        </p:nvSpPr>
        <p:spPr>
          <a:xfrm>
            <a:off x="182880" y="899249"/>
            <a:ext cx="11660400" cy="2677616"/>
          </a:xfrm>
          <a:prstGeom prst="rect">
            <a:avLst/>
          </a:prstGeom>
          <a:noFill/>
          <a:ln>
            <a:noFill/>
          </a:ln>
        </p:spPr>
        <p:txBody>
          <a:bodyPr spcFirstLastPara="1" wrap="square" lIns="91425" tIns="45700" rIns="91425" bIns="45700" anchor="t" anchorCtr="0">
            <a:spAutoFit/>
          </a:bodyPr>
          <a:lstStyle/>
          <a:p>
            <a:pPr marL="457200" marR="0" lvl="0" indent="-457200" algn="r" rtl="1">
              <a:lnSpc>
                <a:spcPct val="150000"/>
              </a:lnSpc>
              <a:spcBef>
                <a:spcPts val="0"/>
              </a:spcBef>
              <a:spcAft>
                <a:spcPts val="0"/>
              </a:spcAft>
              <a:buClr>
                <a:srgbClr val="000000"/>
              </a:buClr>
              <a:buSzPts val="2800"/>
              <a:buFont typeface="Arial"/>
              <a:buChar char="•"/>
            </a:pPr>
            <a:r>
              <a:rPr lang="iw-IL" sz="2800" b="1" i="0" u="none" strike="noStrike" cap="none" dirty="0">
                <a:solidFill>
                  <a:srgbClr val="000000"/>
                </a:solidFill>
                <a:latin typeface="Arial"/>
                <a:ea typeface="Arial"/>
                <a:cs typeface="Arial"/>
                <a:sym typeface="Arial"/>
              </a:rPr>
              <a:t>שקד מר</a:t>
            </a:r>
            <a:r>
              <a:rPr lang="iw-IL" sz="2800" b="0" i="0" u="none" strike="noStrike" cap="none" dirty="0">
                <a:solidFill>
                  <a:srgbClr val="000000"/>
                </a:solidFill>
                <a:latin typeface="Arial"/>
                <a:ea typeface="Arial"/>
                <a:cs typeface="Arial"/>
                <a:sym typeface="Arial"/>
              </a:rPr>
              <a:t>:</a:t>
            </a:r>
            <a:r>
              <a:rPr lang="he-IL" sz="2800" b="0" i="0" u="none" strike="noStrike" cap="none" dirty="0">
                <a:solidFill>
                  <a:srgbClr val="000000"/>
                </a:solidFill>
                <a:latin typeface="Arial"/>
                <a:ea typeface="Arial"/>
                <a:cs typeface="Arial"/>
                <a:sym typeface="Arial"/>
              </a:rPr>
              <a:t> </a:t>
            </a:r>
            <a:r>
              <a:rPr lang="iw-IL" sz="2800" b="0" i="0" u="none" strike="noStrike" cap="none" dirty="0">
                <a:solidFill>
                  <a:srgbClr val="000000"/>
                </a:solidFill>
                <a:latin typeface="Arial"/>
                <a:ea typeface="Arial"/>
                <a:cs typeface="Arial"/>
                <a:sym typeface="Arial"/>
              </a:rPr>
              <a:t>מכיל אמיגדלין,</a:t>
            </a:r>
            <a:r>
              <a:rPr lang="he-IL" sz="2800" b="0" i="0" u="none" strike="noStrike" cap="none" dirty="0">
                <a:solidFill>
                  <a:srgbClr val="000000"/>
                </a:solidFill>
                <a:latin typeface="Arial"/>
                <a:ea typeface="Arial"/>
                <a:cs typeface="Arial"/>
                <a:sym typeface="Arial"/>
              </a:rPr>
              <a:t> </a:t>
            </a:r>
            <a:r>
              <a:rPr lang="iw-IL" sz="2800" b="0" i="0" u="none" strike="noStrike" cap="none" dirty="0">
                <a:solidFill>
                  <a:srgbClr val="000000"/>
                </a:solidFill>
                <a:latin typeface="Arial"/>
                <a:ea typeface="Arial"/>
                <a:cs typeface="Arial"/>
                <a:sym typeface="Arial"/>
              </a:rPr>
              <a:t>חומר רעיל שעלול לשחרר ציאניד – </a:t>
            </a:r>
            <a:r>
              <a:rPr lang="he-IL" sz="2800" b="0" i="0" u="none" strike="noStrike" cap="none" dirty="0">
                <a:solidFill>
                  <a:srgbClr val="000000"/>
                </a:solidFill>
                <a:latin typeface="Arial"/>
                <a:ea typeface="Arial"/>
                <a:cs typeface="Arial"/>
                <a:sym typeface="Arial"/>
              </a:rPr>
              <a:t> </a:t>
            </a:r>
            <a:r>
              <a:rPr lang="iw-IL" sz="2800" b="0" i="0" u="none" strike="noStrike" cap="none" dirty="0">
                <a:solidFill>
                  <a:srgbClr val="000000"/>
                </a:solidFill>
                <a:latin typeface="Arial"/>
                <a:ea typeface="Arial"/>
                <a:cs typeface="Arial"/>
                <a:sym typeface="Arial"/>
              </a:rPr>
              <a:t>לא מתאים לאכילה.</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rgbClr val="000000"/>
              </a:buClr>
              <a:buSzPts val="2800"/>
              <a:buFont typeface="Arial"/>
              <a:buChar char="•"/>
            </a:pPr>
            <a:r>
              <a:rPr lang="iw-IL" sz="2800" b="1" i="0" u="none" strike="noStrike" cap="none" dirty="0">
                <a:solidFill>
                  <a:srgbClr val="000000"/>
                </a:solidFill>
                <a:latin typeface="Arial"/>
                <a:ea typeface="Arial"/>
                <a:cs typeface="Arial"/>
                <a:sym typeface="Arial"/>
              </a:rPr>
              <a:t>בריאות</a:t>
            </a:r>
            <a:r>
              <a:rPr lang="iw-IL" sz="2800" b="0" i="0" u="none" strike="noStrike" cap="none" dirty="0">
                <a:solidFill>
                  <a:srgbClr val="000000"/>
                </a:solidFill>
                <a:latin typeface="Arial"/>
                <a:ea typeface="Arial"/>
                <a:cs typeface="Arial"/>
                <a:sym typeface="Arial"/>
              </a:rPr>
              <a:t>:</a:t>
            </a:r>
            <a:r>
              <a:rPr lang="he-IL" sz="2800" b="0" i="0" u="none" strike="noStrike" cap="none" dirty="0">
                <a:solidFill>
                  <a:srgbClr val="000000"/>
                </a:solidFill>
                <a:latin typeface="Arial"/>
                <a:ea typeface="Arial"/>
                <a:cs typeface="Arial"/>
                <a:sym typeface="Arial"/>
              </a:rPr>
              <a:t> </a:t>
            </a:r>
            <a:r>
              <a:rPr lang="iw-IL" sz="2800" b="0" i="0" u="none" strike="noStrike" cap="none" dirty="0">
                <a:solidFill>
                  <a:srgbClr val="000000"/>
                </a:solidFill>
                <a:latin typeface="Arial"/>
                <a:ea typeface="Arial"/>
                <a:cs typeface="Arial"/>
                <a:sym typeface="Arial"/>
              </a:rPr>
              <a:t>אכילת שקדים בכמות מתונה תורמת להפחתת כולסטרול "רע"</a:t>
            </a:r>
            <a:r>
              <a:rPr lang="he-IL" sz="2800" b="0" i="0" u="none" strike="noStrike" cap="none" dirty="0">
                <a:solidFill>
                  <a:srgbClr val="000000"/>
                </a:solidFill>
                <a:latin typeface="Arial"/>
                <a:ea typeface="Arial"/>
                <a:cs typeface="Arial"/>
                <a:sym typeface="Arial"/>
              </a:rPr>
              <a:t> </a:t>
            </a:r>
          </a:p>
          <a:p>
            <a:pPr marR="0" lvl="0" algn="r" rtl="1">
              <a:lnSpc>
                <a:spcPct val="150000"/>
              </a:lnSpc>
              <a:spcBef>
                <a:spcPts val="0"/>
              </a:spcBef>
              <a:spcAft>
                <a:spcPts val="0"/>
              </a:spcAft>
              <a:buClr>
                <a:srgbClr val="000000"/>
              </a:buClr>
              <a:buSzPts val="2800"/>
            </a:pPr>
            <a:r>
              <a:rPr lang="he-IL" sz="2800" b="0" i="0" u="none" strike="noStrike" cap="none" dirty="0">
                <a:solidFill>
                  <a:srgbClr val="000000"/>
                </a:solidFill>
                <a:latin typeface="Arial"/>
                <a:ea typeface="Arial"/>
                <a:cs typeface="Arial"/>
                <a:sym typeface="Arial"/>
              </a:rPr>
              <a:t>    </a:t>
            </a:r>
            <a:r>
              <a:rPr lang="iw-IL" sz="2800" b="0" i="0" u="none" strike="noStrike" cap="none" dirty="0">
                <a:solidFill>
                  <a:srgbClr val="000000"/>
                </a:solidFill>
                <a:latin typeface="Arial"/>
                <a:ea typeface="Arial"/>
                <a:cs typeface="Arial"/>
                <a:sym typeface="Arial"/>
              </a:rPr>
              <a:t>ולשמירה</a:t>
            </a:r>
            <a:r>
              <a:rPr lang="he-IL" sz="2800" b="0" i="0" u="none" strike="noStrike" cap="none" dirty="0">
                <a:solidFill>
                  <a:srgbClr val="000000"/>
                </a:solidFill>
                <a:latin typeface="Arial"/>
                <a:ea typeface="Arial"/>
                <a:cs typeface="Arial"/>
                <a:sym typeface="Arial"/>
              </a:rPr>
              <a:t> </a:t>
            </a:r>
            <a:r>
              <a:rPr lang="iw-IL" sz="2800" b="0" i="0" u="none" strike="noStrike" cap="none" dirty="0">
                <a:solidFill>
                  <a:srgbClr val="000000"/>
                </a:solidFill>
                <a:latin typeface="Arial"/>
                <a:ea typeface="Arial"/>
                <a:cs typeface="Arial"/>
                <a:sym typeface="Arial"/>
              </a:rPr>
              <a:t>על בריאות הלב.</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rgbClr val="000000"/>
              </a:buClr>
              <a:buSzPts val="2800"/>
              <a:buFont typeface="Arial"/>
              <a:buChar char="•"/>
            </a:pPr>
            <a:r>
              <a:rPr lang="iw-IL" sz="2800" b="1" i="0" u="none" strike="noStrike" cap="none" dirty="0">
                <a:solidFill>
                  <a:srgbClr val="000000"/>
                </a:solidFill>
                <a:latin typeface="Arial"/>
                <a:ea typeface="Arial"/>
                <a:cs typeface="Arial"/>
                <a:sym typeface="Arial"/>
              </a:rPr>
              <a:t>עודף</a:t>
            </a:r>
            <a:r>
              <a:rPr lang="iw-IL" sz="2800" b="0" i="0" u="none" strike="noStrike" cap="none" dirty="0">
                <a:solidFill>
                  <a:srgbClr val="000000"/>
                </a:solidFill>
                <a:latin typeface="Arial"/>
                <a:ea typeface="Arial"/>
                <a:cs typeface="Arial"/>
                <a:sym typeface="Arial"/>
              </a:rPr>
              <a:t>:</a:t>
            </a:r>
            <a:r>
              <a:rPr lang="he-IL" sz="2800" b="0" i="0" u="none" strike="noStrike" cap="none" dirty="0">
                <a:solidFill>
                  <a:srgbClr val="000000"/>
                </a:solidFill>
                <a:latin typeface="Arial"/>
                <a:ea typeface="Arial"/>
                <a:cs typeface="Arial"/>
                <a:sym typeface="Arial"/>
              </a:rPr>
              <a:t> </a:t>
            </a:r>
            <a:r>
              <a:rPr lang="iw-IL" sz="2800" b="0" i="0" u="none" strike="noStrike" cap="none" dirty="0">
                <a:solidFill>
                  <a:srgbClr val="000000"/>
                </a:solidFill>
                <a:latin typeface="Arial"/>
                <a:ea typeface="Arial"/>
                <a:cs typeface="Arial"/>
                <a:sym typeface="Arial"/>
              </a:rPr>
              <a:t>צריכה מופרזת עלולה לגרום לירידה ברמת הסוכר בדם</a:t>
            </a:r>
            <a:r>
              <a:rPr lang="he-IL" sz="2800" b="0" i="0" u="none" strike="noStrike" cap="none" dirty="0">
                <a:solidFill>
                  <a:srgbClr val="000000"/>
                </a:solidFill>
                <a:latin typeface="Arial"/>
                <a:ea typeface="Arial"/>
                <a:cs typeface="Arial"/>
                <a:sym typeface="Arial"/>
              </a:rPr>
              <a:t>.</a:t>
            </a:r>
            <a:endParaRPr sz="2800" b="0" i="0" u="none" strike="noStrike" cap="none" dirty="0">
              <a:solidFill>
                <a:srgbClr val="000000"/>
              </a:solidFill>
              <a:latin typeface="Arial"/>
              <a:ea typeface="Arial"/>
              <a:cs typeface="Arial"/>
              <a:sym typeface="Arial"/>
            </a:endParaRPr>
          </a:p>
        </p:txBody>
      </p:sp>
      <p:sp>
        <p:nvSpPr>
          <p:cNvPr id="179" name="Google Shape;179;p9"/>
          <p:cNvSpPr txBox="1"/>
          <p:nvPr/>
        </p:nvSpPr>
        <p:spPr>
          <a:xfrm>
            <a:off x="2348011" y="54799"/>
            <a:ext cx="7903779"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9900"/>
              </a:buClr>
              <a:buSzPts val="4000"/>
              <a:buFont typeface="Arial"/>
              <a:buNone/>
            </a:pPr>
            <a:r>
              <a:rPr lang="iw-IL" sz="4000" b="1" i="0" u="none" strike="noStrike" cap="none" dirty="0">
                <a:solidFill>
                  <a:srgbClr val="009900"/>
                </a:solidFill>
                <a:latin typeface="Arial"/>
                <a:ea typeface="Arial"/>
                <a:cs typeface="Arial"/>
                <a:sym typeface="Arial"/>
              </a:rPr>
              <a:t>פרי עץ השקד-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מאפיינים בריאותיים</a:t>
            </a:r>
            <a:endParaRPr sz="1400" b="0" i="0" u="none" strike="noStrike" cap="none" dirty="0">
              <a:solidFill>
                <a:srgbClr val="000000"/>
              </a:solidFill>
              <a:latin typeface="Arial"/>
              <a:ea typeface="Arial"/>
              <a:cs typeface="Arial"/>
              <a:sym typeface="Arial"/>
            </a:endParaRPr>
          </a:p>
        </p:txBody>
      </p:sp>
      <p:pic>
        <p:nvPicPr>
          <p:cNvPr id="180" name="Google Shape;180;p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26620" y="3969492"/>
            <a:ext cx="3916137" cy="2609738"/>
          </a:xfrm>
          <a:prstGeom prst="rect">
            <a:avLst/>
          </a:prstGeom>
          <a:noFill/>
          <a:ln>
            <a:noFill/>
          </a:ln>
        </p:spPr>
      </p:pic>
      <p:pic>
        <p:nvPicPr>
          <p:cNvPr id="181" name="Google Shape;181;p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222787" y="3969492"/>
            <a:ext cx="4639534" cy="26097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85"/>
        <p:cNvGrpSpPr/>
        <p:nvPr/>
      </p:nvGrpSpPr>
      <p:grpSpPr>
        <a:xfrm>
          <a:off x="0" y="0"/>
          <a:ext cx="0" cy="0"/>
          <a:chOff x="0" y="0"/>
          <a:chExt cx="0" cy="0"/>
        </a:xfrm>
      </p:grpSpPr>
      <p:pic>
        <p:nvPicPr>
          <p:cNvPr id="186" name="Google Shape;186;p10"/>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87" name="Google Shape;187;p10"/>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88" name="Google Shape;188;p10"/>
          <p:cNvSpPr txBox="1">
            <a:spLocks noGrp="1"/>
          </p:cNvSpPr>
          <p:nvPr>
            <p:ph type="ctrTitle"/>
          </p:nvPr>
        </p:nvSpPr>
        <p:spPr>
          <a:xfrm>
            <a:off x="3580502" y="3616025"/>
            <a:ext cx="8313300" cy="1293900"/>
          </a:xfrm>
          <a:prstGeom prst="rect">
            <a:avLst/>
          </a:prstGeom>
          <a:no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rgbClr val="009900"/>
              </a:buClr>
              <a:buSzPts val="3600"/>
              <a:buFont typeface="Play"/>
              <a:buNone/>
            </a:pPr>
            <a:r>
              <a:rPr lang="he-IL" sz="3600" b="1" dirty="0">
                <a:solidFill>
                  <a:srgbClr val="009900"/>
                </a:solidFill>
                <a:latin typeface="Arial"/>
                <a:ea typeface="Arial"/>
                <a:cs typeface="Arial"/>
                <a:sym typeface="Arial"/>
              </a:rPr>
              <a:t>2. </a:t>
            </a:r>
            <a:r>
              <a:rPr lang="iw-IL" sz="3600" b="1" dirty="0">
                <a:solidFill>
                  <a:srgbClr val="009900"/>
                </a:solidFill>
                <a:latin typeface="Arial"/>
                <a:ea typeface="Arial"/>
                <a:cs typeface="Arial"/>
                <a:sym typeface="Arial"/>
              </a:rPr>
              <a:t>העץ – </a:t>
            </a:r>
            <a:r>
              <a:rPr lang="he-IL" sz="3600" b="1" dirty="0">
                <a:solidFill>
                  <a:srgbClr val="009900"/>
                </a:solidFill>
                <a:latin typeface="Arial"/>
                <a:ea typeface="Arial"/>
                <a:cs typeface="Arial"/>
                <a:sym typeface="Arial"/>
              </a:rPr>
              <a:t> </a:t>
            </a:r>
            <a:r>
              <a:rPr lang="iw-IL" sz="3600" b="1" dirty="0">
                <a:solidFill>
                  <a:srgbClr val="009900"/>
                </a:solidFill>
                <a:latin typeface="Arial"/>
                <a:ea typeface="Arial"/>
                <a:cs typeface="Arial"/>
                <a:sym typeface="Arial"/>
              </a:rPr>
              <a:t>מבנה ומאפיינים</a:t>
            </a:r>
            <a:endParaRPr dirty="0">
              <a:latin typeface="Arial"/>
              <a:ea typeface="Arial"/>
              <a:cs typeface="Arial"/>
              <a:sym typeface="Arial"/>
            </a:endParaRPr>
          </a:p>
        </p:txBody>
      </p:sp>
      <p:sp>
        <p:nvSpPr>
          <p:cNvPr id="189" name="Google Shape;189;p10"/>
          <p:cNvSpPr txBox="1"/>
          <p:nvPr/>
        </p:nvSpPr>
        <p:spPr>
          <a:xfrm>
            <a:off x="3180080" y="2027818"/>
            <a:ext cx="8313306" cy="193899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6000"/>
              <a:buFont typeface="Arial"/>
              <a:buNone/>
            </a:pPr>
            <a:r>
              <a:rPr lang="iw-IL" sz="6000" b="1" i="0" u="none" strike="noStrike" cap="none" dirty="0">
                <a:solidFill>
                  <a:srgbClr val="009900"/>
                </a:solidFill>
                <a:latin typeface="Arial"/>
                <a:ea typeface="Arial"/>
                <a:cs typeface="Arial"/>
                <a:sym typeface="Arial"/>
              </a:rPr>
              <a:t>ע</a:t>
            </a:r>
            <a:r>
              <a:rPr lang="iw-IL" sz="6000" b="1" i="0" u="none" strike="noStrike" cap="none" dirty="0">
                <a:solidFill>
                  <a:srgbClr val="FF0000"/>
                </a:solidFill>
                <a:latin typeface="Arial"/>
                <a:ea typeface="Arial"/>
                <a:cs typeface="Arial"/>
                <a:sym typeface="Arial"/>
              </a:rPr>
              <a:t>ל</a:t>
            </a:r>
            <a:r>
              <a:rPr lang="iw-IL" sz="6000" b="1" i="0" u="none" strike="noStrike" cap="none" dirty="0">
                <a:solidFill>
                  <a:srgbClr val="009900"/>
                </a:solidFill>
                <a:latin typeface="Arial"/>
                <a:ea typeface="Arial"/>
                <a:cs typeface="Arial"/>
                <a:sym typeface="Arial"/>
              </a:rPr>
              <a:t> ראש הברוש שבחצר,</a:t>
            </a:r>
            <a:endParaRPr sz="1400" b="0" i="0" u="none" strike="noStrike" cap="none" dirty="0">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6000"/>
              <a:buFont typeface="Arial"/>
              <a:buNone/>
            </a:pPr>
            <a:r>
              <a:rPr lang="iw-IL" sz="6000" b="1" i="0" u="none" strike="noStrike" cap="none" dirty="0">
                <a:solidFill>
                  <a:srgbClr val="009900"/>
                </a:solidFill>
                <a:latin typeface="Arial"/>
                <a:ea typeface="Arial"/>
                <a:cs typeface="Arial"/>
                <a:sym typeface="Arial"/>
              </a:rPr>
              <a:t>שמחה והמולה...</a:t>
            </a:r>
            <a:endParaRPr sz="6000" b="1" i="0" u="none" strike="noStrike" cap="none" dirty="0">
              <a:solidFill>
                <a:srgbClr val="009900"/>
              </a:solidFill>
              <a:highlight>
                <a:srgbClr val="00FF00"/>
              </a:highlight>
              <a:latin typeface="Arial"/>
              <a:ea typeface="Arial"/>
              <a:cs typeface="Arial"/>
              <a:sym typeface="Arial"/>
            </a:endParaRPr>
          </a:p>
        </p:txBody>
      </p:sp>
      <p:sp>
        <p:nvSpPr>
          <p:cNvPr id="190" name="Google Shape;190;p10"/>
          <p:cNvSpPr txBox="1"/>
          <p:nvPr/>
        </p:nvSpPr>
        <p:spPr>
          <a:xfrm>
            <a:off x="412955" y="6269873"/>
            <a:ext cx="2968418" cy="52322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מקהלה עליזה.</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מילים</a:t>
            </a:r>
            <a:r>
              <a:rPr lang="he-IL" sz="1400" b="1" i="0" u="none" strike="noStrike" cap="none" dirty="0">
                <a:solidFill>
                  <a:srgbClr val="009900"/>
                </a:solidFill>
                <a:latin typeface="Arial"/>
                <a:ea typeface="Arial"/>
                <a:cs typeface="Arial"/>
                <a:sym typeface="Arial"/>
              </a:rPr>
              <a:t>:</a:t>
            </a:r>
            <a:r>
              <a:rPr lang="iw-IL" sz="1400" b="1" i="0" u="none" strike="noStrike" cap="none" dirty="0">
                <a:solidFill>
                  <a:srgbClr val="009900"/>
                </a:solidFill>
                <a:latin typeface="Arial"/>
                <a:ea typeface="Arial"/>
                <a:cs typeface="Arial"/>
                <a:sym typeface="Arial"/>
              </a:rPr>
              <a:t>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לאה נאור;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לחן</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 נורית הירש </a:t>
            </a:r>
            <a:endParaRPr sz="1400" b="0" i="0" u="none" strike="noStrike" cap="none" dirty="0">
              <a:solidFill>
                <a:srgbClr val="000000"/>
              </a:solidFill>
              <a:latin typeface="Arial"/>
              <a:ea typeface="Arial"/>
              <a:cs typeface="Arial"/>
              <a:sym typeface="Arial"/>
            </a:endParaRPr>
          </a:p>
        </p:txBody>
      </p:sp>
      <p:pic>
        <p:nvPicPr>
          <p:cNvPr id="191" name="Google Shape;191;p10" descr="תמונה שמכילה בחוץ, צמח, עץ, ענן&#10;&#10;תוכן בינה מלאכותית גנרטיבית עשוי להיות שגוי."/>
          <p:cNvPicPr preferRelativeResize="0"/>
          <p:nvPr/>
        </p:nvPicPr>
        <p:blipFill rotWithShape="1">
          <a:blip r:embed="rId5">
            <a:alphaModFix/>
          </a:blip>
          <a:srcRect/>
          <a:stretch/>
        </p:blipFill>
        <p:spPr>
          <a:xfrm>
            <a:off x="505444" y="1664895"/>
            <a:ext cx="2691214" cy="3902260"/>
          </a:xfrm>
          <a:prstGeom prst="rect">
            <a:avLst/>
          </a:prstGeom>
          <a:noFill/>
          <a:ln>
            <a:noFill/>
          </a:ln>
        </p:spPr>
      </p:pic>
      <p:sp>
        <p:nvSpPr>
          <p:cNvPr id="2" name="תיבת טקסט 1">
            <a:extLst>
              <a:ext uri="{FF2B5EF4-FFF2-40B4-BE49-F238E27FC236}">
                <a16:creationId xmlns:a16="http://schemas.microsoft.com/office/drawing/2014/main" id="{FE4F473C-7B11-B15B-16A4-04707DBFD0E7}"/>
              </a:ext>
            </a:extLst>
          </p:cNvPr>
          <p:cNvSpPr txBox="1"/>
          <p:nvPr/>
        </p:nvSpPr>
        <p:spPr>
          <a:xfrm>
            <a:off x="488866" y="5567155"/>
            <a:ext cx="2691214" cy="307777"/>
          </a:xfrm>
          <a:prstGeom prst="rect">
            <a:avLst/>
          </a:prstGeom>
          <a:noFill/>
        </p:spPr>
        <p:txBody>
          <a:bodyPr wrap="square" rtlCol="1">
            <a:spAutoFit/>
          </a:bodyPr>
          <a:lstStyle/>
          <a:p>
            <a:r>
              <a:rPr lang="he-IL" dirty="0">
                <a:hlinkClick r:id="rId6"/>
              </a:rPr>
              <a:t>ויקיפדיה</a:t>
            </a:r>
            <a:r>
              <a:rPr lang="he-IL" dirty="0"/>
              <a:t>: </a:t>
            </a:r>
            <a:r>
              <a:rPr lang="he-IL" dirty="0">
                <a:hlinkClick r:id="rId6"/>
              </a:rPr>
              <a:t>ברוש</a:t>
            </a:r>
            <a:r>
              <a:rPr lang="he-IL"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95"/>
        <p:cNvGrpSpPr/>
        <p:nvPr/>
      </p:nvGrpSpPr>
      <p:grpSpPr>
        <a:xfrm>
          <a:off x="0" y="0"/>
          <a:ext cx="0" cy="0"/>
          <a:chOff x="0" y="0"/>
          <a:chExt cx="0" cy="0"/>
        </a:xfrm>
      </p:grpSpPr>
      <p:pic>
        <p:nvPicPr>
          <p:cNvPr id="196" name="Google Shape;196;p11"/>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97" name="Google Shape;197;p11"/>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98" name="Google Shape;198;p11"/>
          <p:cNvSpPr txBox="1"/>
          <p:nvPr/>
        </p:nvSpPr>
        <p:spPr>
          <a:xfrm>
            <a:off x="838200" y="1073785"/>
            <a:ext cx="10515600" cy="4293345"/>
          </a:xfrm>
          <a:prstGeom prst="rect">
            <a:avLst/>
          </a:prstGeom>
          <a:noFill/>
          <a:ln>
            <a:noFill/>
          </a:ln>
        </p:spPr>
        <p:txBody>
          <a:bodyPr spcFirstLastPara="1" wrap="square" lIns="91425" tIns="45700" rIns="91425" bIns="45700" anchor="t" anchorCtr="0">
            <a:noAutofit/>
          </a:bodyPr>
          <a:lstStyle/>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עץ הוא צמח בעל גזע אחד עיקרי שממנו מסתעפים ענפים.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100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הגזע והענפים נוצרים מרקמות של עצה –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תאים שהתקשו והפכו לעצים</a:t>
            </a:r>
            <a:r>
              <a:rPr lang="he-IL" sz="2800" dirty="0">
                <a:solidFill>
                  <a:schemeClr val="dk1"/>
                </a:solidFill>
              </a:rPr>
              <a:t>,</a:t>
            </a:r>
            <a:r>
              <a:rPr lang="iw-IL" sz="2800" b="0" i="0" u="none" strike="noStrike" cap="none" dirty="0">
                <a:solidFill>
                  <a:schemeClr val="dk1"/>
                </a:solidFill>
                <a:latin typeface="Arial"/>
                <a:ea typeface="Arial"/>
                <a:cs typeface="Arial"/>
                <a:sym typeface="Arial"/>
              </a:rPr>
              <a:t> מה שמקנה לעץ חוזק ועמידות לאורך שנים.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100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עצים נחשבים לצמחים רב</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שנתיים: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הם חיים עשרות ואף מאות שנים</a:t>
            </a:r>
            <a:r>
              <a:rPr lang="he-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100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   בניגוד לצמחים עשבוניים שחיים עונה אחת או מספר שנים</a:t>
            </a:r>
            <a:r>
              <a:rPr lang="he-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99" name="Google Shape;199;p11"/>
          <p:cNvSpPr txBox="1"/>
          <p:nvPr/>
        </p:nvSpPr>
        <p:spPr>
          <a:xfrm>
            <a:off x="3799840" y="0"/>
            <a:ext cx="4241800" cy="86423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Arial"/>
              <a:buNone/>
            </a:pPr>
            <a:r>
              <a:rPr lang="iw-IL" sz="4000" b="1" i="0" u="none" strike="noStrike" cap="none" dirty="0">
                <a:solidFill>
                  <a:srgbClr val="009900"/>
                </a:solidFill>
                <a:latin typeface="Arial"/>
                <a:ea typeface="Arial"/>
                <a:cs typeface="Arial"/>
                <a:sym typeface="Arial"/>
              </a:rPr>
              <a:t>מהו עץ? </a:t>
            </a:r>
            <a:r>
              <a:rPr lang="he-IL" sz="4000" b="1" i="0" u="none" strike="noStrike" cap="none" dirty="0">
                <a:solidFill>
                  <a:srgbClr val="009900"/>
                </a:solidFill>
                <a:latin typeface="Arial"/>
                <a:ea typeface="Arial"/>
                <a:cs typeface="Arial"/>
                <a:sym typeface="Arial"/>
              </a:rPr>
              <a:t> - </a:t>
            </a:r>
            <a:r>
              <a:rPr lang="iw-IL" sz="4000" b="1" i="0" u="none" strike="noStrike" cap="none" dirty="0">
                <a:solidFill>
                  <a:srgbClr val="009900"/>
                </a:solidFill>
                <a:latin typeface="Arial"/>
                <a:ea typeface="Arial"/>
                <a:cs typeface="Arial"/>
                <a:sym typeface="Arial"/>
              </a:rPr>
              <a:t>הגדרה</a:t>
            </a:r>
            <a:endParaRPr sz="4000" b="1" i="0" u="none" strike="noStrike" cap="none" dirty="0">
              <a:solidFill>
                <a:srgbClr val="0099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03"/>
        <p:cNvGrpSpPr/>
        <p:nvPr/>
      </p:nvGrpSpPr>
      <p:grpSpPr>
        <a:xfrm>
          <a:off x="0" y="0"/>
          <a:ext cx="0" cy="0"/>
          <a:chOff x="0" y="0"/>
          <a:chExt cx="0" cy="0"/>
        </a:xfrm>
      </p:grpSpPr>
      <p:pic>
        <p:nvPicPr>
          <p:cNvPr id="204" name="Google Shape;204;p12"/>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05" name="Google Shape;205;p12"/>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06" name="Google Shape;206;p12"/>
          <p:cNvSpPr txBox="1"/>
          <p:nvPr/>
        </p:nvSpPr>
        <p:spPr>
          <a:xfrm>
            <a:off x="2125754" y="0"/>
            <a:ext cx="7706360" cy="939253"/>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Arial"/>
              <a:buNone/>
            </a:pPr>
            <a:r>
              <a:rPr lang="iw-IL" sz="4000" b="1" i="0" u="none" strike="noStrike" cap="none" dirty="0">
                <a:solidFill>
                  <a:srgbClr val="009900"/>
                </a:solidFill>
                <a:latin typeface="Arial"/>
                <a:ea typeface="Arial"/>
                <a:cs typeface="Arial"/>
                <a:sym typeface="Arial"/>
              </a:rPr>
              <a:t>העץ -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מאפיינים כלליים</a:t>
            </a:r>
            <a:endParaRPr sz="4000" b="1" i="0" u="none" strike="noStrike" cap="none" dirty="0">
              <a:solidFill>
                <a:srgbClr val="009900"/>
              </a:solidFill>
              <a:latin typeface="Arial"/>
              <a:ea typeface="Arial"/>
              <a:cs typeface="Arial"/>
              <a:sym typeface="Arial"/>
            </a:endParaRPr>
          </a:p>
        </p:txBody>
      </p:sp>
      <p:sp>
        <p:nvSpPr>
          <p:cNvPr id="207" name="Google Shape;207;p12"/>
          <p:cNvSpPr txBox="1"/>
          <p:nvPr/>
        </p:nvSpPr>
        <p:spPr>
          <a:xfrm>
            <a:off x="279132" y="1205865"/>
            <a:ext cx="11141671" cy="5060181"/>
          </a:xfrm>
          <a:prstGeom prst="rect">
            <a:avLst/>
          </a:prstGeom>
          <a:noFill/>
          <a:ln>
            <a:noFill/>
          </a:ln>
        </p:spPr>
        <p:txBody>
          <a:bodyPr spcFirstLastPara="1" wrap="square" lIns="91425" tIns="45700" rIns="91425" bIns="45700" anchor="t" anchorCtr="0">
            <a:noAutofit/>
          </a:bodyPr>
          <a:lstStyle/>
          <a:p>
            <a:pPr marL="457200" marR="0" lvl="0" indent="-457200" algn="r" rtl="1">
              <a:lnSpc>
                <a:spcPct val="150000"/>
              </a:lnSpc>
              <a:spcBef>
                <a:spcPts val="0"/>
              </a:spcBef>
              <a:spcAft>
                <a:spcPts val="0"/>
              </a:spcAft>
              <a:buClr>
                <a:schemeClr val="dk1"/>
              </a:buClr>
              <a:buSzPts val="2800"/>
              <a:buFont typeface="Arial" panose="020B0604020202020204" pitchFamily="34" charset="0"/>
              <a:buChar char="•"/>
            </a:pPr>
            <a:r>
              <a:rPr lang="iw-IL" sz="2800" b="1" i="0" u="none" strike="noStrike" cap="none" dirty="0">
                <a:solidFill>
                  <a:schemeClr val="dk1"/>
                </a:solidFill>
                <a:latin typeface="Arial"/>
                <a:ea typeface="Arial"/>
                <a:cs typeface="Arial"/>
                <a:sym typeface="Arial"/>
              </a:rPr>
              <a:t>גובה</a:t>
            </a:r>
            <a:r>
              <a:rPr lang="he-IL" sz="2800" b="1"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עצים יכולים להגיע לגבהים מרשימים, ולעיתים אף ל־30–100 מטרים, בהתאם למין. מינים כמו סקויה ואקליפטוס ידועים במיוחד בגובהם הרב.</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1000"/>
              </a:spcBef>
              <a:spcAft>
                <a:spcPts val="0"/>
              </a:spcAft>
              <a:buClr>
                <a:schemeClr val="dk1"/>
              </a:buClr>
              <a:buSzPts val="2800"/>
              <a:buFont typeface="Arial" panose="020B0604020202020204" pitchFamily="34" charset="0"/>
              <a:buChar char="•"/>
            </a:pPr>
            <a:r>
              <a:rPr lang="iw-IL" sz="2800" b="1" i="0" u="none" strike="noStrike" cap="none" dirty="0">
                <a:solidFill>
                  <a:schemeClr val="dk1"/>
                </a:solidFill>
                <a:latin typeface="Arial"/>
                <a:ea typeface="Arial"/>
                <a:cs typeface="Arial"/>
                <a:sym typeface="Arial"/>
              </a:rPr>
              <a:t>קוטר</a:t>
            </a:r>
            <a:r>
              <a:rPr lang="he-IL" sz="2800" b="1" i="0" u="none" strike="noStrike" cap="none" dirty="0">
                <a:solidFill>
                  <a:schemeClr val="dk1"/>
                </a:solidFill>
                <a:latin typeface="Arial"/>
                <a:ea typeface="Arial"/>
                <a:cs typeface="Arial"/>
                <a:sym typeface="Arial"/>
              </a:rPr>
              <a:t>:</a:t>
            </a:r>
            <a:r>
              <a:rPr lang="en-US" sz="2800" b="1"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גזע מתעבה משנה לשנה באמצעות הוספת שכבות חדשות של עצה ושיפה, תהליך היוצר את טבעות הגיל המו</a:t>
            </a:r>
            <a:r>
              <a:rPr lang="he-IL" sz="2800" b="0" i="0" u="none" strike="noStrike" cap="none" dirty="0">
                <a:solidFill>
                  <a:schemeClr val="dk1"/>
                </a:solidFill>
                <a:latin typeface="Arial"/>
                <a:ea typeface="Arial"/>
                <a:cs typeface="Arial"/>
                <a:sym typeface="Arial"/>
              </a:rPr>
              <a:t>כרות.</a:t>
            </a:r>
          </a:p>
          <a:p>
            <a:pPr marL="457200" marR="0" lvl="0" indent="-457200" algn="r" rtl="1">
              <a:lnSpc>
                <a:spcPct val="150000"/>
              </a:lnSpc>
              <a:spcBef>
                <a:spcPts val="1000"/>
              </a:spcBef>
              <a:spcAft>
                <a:spcPts val="0"/>
              </a:spcAft>
              <a:buClr>
                <a:schemeClr val="dk1"/>
              </a:buClr>
              <a:buSzPts val="2800"/>
              <a:buFont typeface="Arial" panose="020B0604020202020204" pitchFamily="34" charset="0"/>
              <a:buChar char="•"/>
            </a:pPr>
            <a:r>
              <a:rPr lang="iw-IL" sz="2800" b="1" i="0" u="none" strike="noStrike" cap="none" dirty="0">
                <a:solidFill>
                  <a:schemeClr val="dk1"/>
                </a:solidFill>
                <a:latin typeface="Arial"/>
                <a:ea typeface="Arial"/>
                <a:cs typeface="Arial"/>
                <a:sym typeface="Arial"/>
              </a:rPr>
              <a:t>עלווה</a:t>
            </a:r>
            <a:r>
              <a:rPr lang="he-IL" sz="2800" b="0" i="0" u="none" strike="noStrike" cap="none" dirty="0">
                <a:solidFill>
                  <a:schemeClr val="dk1"/>
                </a:solidFill>
                <a:latin typeface="Arial"/>
                <a:ea typeface="Arial"/>
                <a:cs typeface="Arial"/>
                <a:sym typeface="Arial"/>
              </a:rPr>
              <a:t>: י</a:t>
            </a:r>
            <a:r>
              <a:rPr lang="iw-IL" sz="2800" b="0" i="0" u="none" strike="noStrike" cap="none" dirty="0">
                <a:solidFill>
                  <a:schemeClr val="dk1"/>
                </a:solidFill>
                <a:latin typeface="Arial"/>
                <a:ea typeface="Arial"/>
                <a:cs typeface="Arial"/>
                <a:sym typeface="Arial"/>
              </a:rPr>
              <a:t>שנם עצים נשירים המאבדים את עליהם בעונות מסוימות</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ולעומתם עצים ירוקי</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עד השומרים על עלוותם לאורך כל השנה</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סוג העלווה מושפע הן מהמין והן מהסביבה האקלימ</a:t>
            </a:r>
            <a:r>
              <a:rPr lang="he-IL" sz="2800" b="0" i="0" u="none" strike="noStrike" cap="none" dirty="0" err="1">
                <a:solidFill>
                  <a:schemeClr val="dk1"/>
                </a:solidFill>
                <a:latin typeface="Arial"/>
                <a:ea typeface="Arial"/>
                <a:cs typeface="Arial"/>
                <a:sym typeface="Arial"/>
              </a:rPr>
              <a:t>ית</a:t>
            </a:r>
            <a:r>
              <a:rPr lang="he-IL" sz="2800" b="0" i="0" u="none" strike="noStrike" cap="none" dirty="0">
                <a:solidFill>
                  <a:schemeClr val="dk1"/>
                </a:solidFill>
                <a:latin typeface="Arial"/>
                <a:ea typeface="Arial"/>
                <a:cs typeface="Arial"/>
                <a:sym typeface="Arial"/>
              </a:rPr>
              <a:t>.</a:t>
            </a:r>
            <a:r>
              <a:rPr lang="he-IL" sz="28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12">
          <a:extLst>
            <a:ext uri="{FF2B5EF4-FFF2-40B4-BE49-F238E27FC236}">
              <a16:creationId xmlns:a16="http://schemas.microsoft.com/office/drawing/2014/main" id="{C5A1FEBC-0C1E-00E8-5A7C-9C23FFDA2192}"/>
            </a:ext>
          </a:extLst>
        </p:cNvPr>
        <p:cNvGrpSpPr/>
        <p:nvPr/>
      </p:nvGrpSpPr>
      <p:grpSpPr>
        <a:xfrm>
          <a:off x="0" y="0"/>
          <a:ext cx="0" cy="0"/>
          <a:chOff x="0" y="0"/>
          <a:chExt cx="0" cy="0"/>
        </a:xfrm>
      </p:grpSpPr>
      <p:pic>
        <p:nvPicPr>
          <p:cNvPr id="213" name="Google Shape;213;p13">
            <a:extLst>
              <a:ext uri="{FF2B5EF4-FFF2-40B4-BE49-F238E27FC236}">
                <a16:creationId xmlns:a16="http://schemas.microsoft.com/office/drawing/2014/main" id="{236DD0D9-DD52-4D14-66CB-403B098F0C86}"/>
              </a:ext>
            </a:extLst>
          </p:cNvPr>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14" name="Google Shape;214;p13">
            <a:extLst>
              <a:ext uri="{FF2B5EF4-FFF2-40B4-BE49-F238E27FC236}">
                <a16:creationId xmlns:a16="http://schemas.microsoft.com/office/drawing/2014/main" id="{2C53580F-723E-6C55-D53B-DA3703F3C0DA}"/>
              </a:ext>
            </a:extLst>
          </p:cNvPr>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15" name="Google Shape;215;p13">
            <a:extLst>
              <a:ext uri="{FF2B5EF4-FFF2-40B4-BE49-F238E27FC236}">
                <a16:creationId xmlns:a16="http://schemas.microsoft.com/office/drawing/2014/main" id="{DC5E1EFE-ED25-BE9E-1E1E-C17C1A973D55}"/>
              </a:ext>
            </a:extLst>
          </p:cNvPr>
          <p:cNvSpPr txBox="1"/>
          <p:nvPr/>
        </p:nvSpPr>
        <p:spPr>
          <a:xfrm>
            <a:off x="4124960" y="22220"/>
            <a:ext cx="4688300"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kumimoji="0" lang="iw-IL" sz="4000" b="1" i="0" u="none" strike="noStrike" kern="0" cap="none" spc="0" normalizeH="0" baseline="0" noProof="0">
                <a:ln>
                  <a:noFill/>
                </a:ln>
                <a:solidFill>
                  <a:srgbClr val="009900"/>
                </a:solidFill>
                <a:effectLst/>
                <a:uLnTx/>
                <a:uFillTx/>
                <a:latin typeface="Arial"/>
                <a:ea typeface="Arial"/>
                <a:cs typeface="Arial"/>
                <a:sym typeface="Arial"/>
              </a:rPr>
              <a:t>חלקי העץ ותפקודם</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13">
            <a:extLst>
              <a:ext uri="{FF2B5EF4-FFF2-40B4-BE49-F238E27FC236}">
                <a16:creationId xmlns:a16="http://schemas.microsoft.com/office/drawing/2014/main" id="{CFADA501-5313-EBDC-87B9-BB1EB9C318CD}"/>
              </a:ext>
            </a:extLst>
          </p:cNvPr>
          <p:cNvSpPr txBox="1"/>
          <p:nvPr/>
        </p:nvSpPr>
        <p:spPr>
          <a:xfrm>
            <a:off x="3786996" y="785810"/>
            <a:ext cx="7570815" cy="5909270"/>
          </a:xfrm>
          <a:prstGeom prst="rect">
            <a:avLst/>
          </a:prstGeom>
          <a:noFill/>
          <a:ln w="28575" cap="flat" cmpd="sng">
            <a:solidFill>
              <a:srgbClr val="009900"/>
            </a:solidFill>
            <a:prstDash val="solid"/>
            <a:round/>
            <a:headEnd type="none" w="sm" len="sm"/>
            <a:tailEnd type="none" w="sm" len="sm"/>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שורשים:</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קליטת מים</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וחומרי הזנה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ואחיזה בקרקע</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1" eaLnBrk="1" fontAlgn="auto" latinLnBrk="0" hangingPunct="1">
              <a:lnSpc>
                <a:spcPct val="150000"/>
              </a:lnSpc>
              <a:spcBef>
                <a:spcPts val="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גזע</a:t>
            </a:r>
            <a:r>
              <a:rPr kumimoji="0" lang="he-IL" sz="28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הובלה</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יציבות</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נשיאת עלים פרחים ופירות</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 </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1" eaLnBrk="1" fontAlgn="auto" latinLnBrk="0" hangingPunct="1">
              <a:lnSpc>
                <a:spcPct val="150000"/>
              </a:lnSpc>
              <a:spcBef>
                <a:spcPts val="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עלים</a:t>
            </a:r>
            <a:r>
              <a:rPr kumimoji="0" lang="he-IL" sz="2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העלים קולטים אור שמש, משתמשים במים ובפחמן דו-חמצני, ומייצרים סוכר (גלוקוז) שהוא מקור האנרגייה של העץ.</a:t>
            </a:r>
          </a:p>
          <a:p>
            <a:pPr marL="0" marR="0" lvl="0" indent="0" algn="r" defTabSz="914400" rtl="1" eaLnBrk="1" fontAlgn="auto" latinLnBrk="0" hangingPunct="1">
              <a:lnSpc>
                <a:spcPct val="150000"/>
              </a:lnSpc>
              <a:spcBef>
                <a:spcPts val="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פרחים</a:t>
            </a:r>
            <a:r>
              <a:rPr kumimoji="0" lang="he-IL" sz="2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איברי הרבייה</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(מאפשרים לעץ להתרבות)</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 </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1" eaLnBrk="1" fontAlgn="auto" latinLnBrk="0" hangingPunct="1">
              <a:lnSpc>
                <a:spcPct val="150000"/>
              </a:lnSpc>
              <a:spcBef>
                <a:spcPts val="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Arial"/>
                <a:ea typeface="Arial"/>
                <a:cs typeface="Arial"/>
                <a:sym typeface="Arial"/>
              </a:rPr>
              <a:t>פרות:  </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הפירות מגנים על הזרעים ומאפשרים את הפצתם למקומות חדשים. כך העץ מבטיח את המשך קיומו.  </a:t>
            </a:r>
          </a:p>
        </p:txBody>
      </p:sp>
      <p:pic>
        <p:nvPicPr>
          <p:cNvPr id="219" name="Google Shape;219;p13">
            <a:extLst>
              <a:ext uri="{FF2B5EF4-FFF2-40B4-BE49-F238E27FC236}">
                <a16:creationId xmlns:a16="http://schemas.microsoft.com/office/drawing/2014/main" id="{829B5567-61E1-0031-4DC4-A32ED5FDF66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7223" y="956605"/>
            <a:ext cx="3552130" cy="5567680"/>
          </a:xfrm>
          <a:prstGeom prst="rect">
            <a:avLst/>
          </a:prstGeom>
          <a:noFill/>
          <a:ln>
            <a:noFill/>
          </a:ln>
        </p:spPr>
      </p:pic>
    </p:spTree>
    <p:extLst>
      <p:ext uri="{BB962C8B-B14F-4D97-AF65-F5344CB8AC3E}">
        <p14:creationId xmlns:p14="http://schemas.microsoft.com/office/powerpoint/2010/main" val="4118319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24"/>
        <p:cNvGrpSpPr/>
        <p:nvPr/>
      </p:nvGrpSpPr>
      <p:grpSpPr>
        <a:xfrm>
          <a:off x="0" y="0"/>
          <a:ext cx="0" cy="0"/>
          <a:chOff x="0" y="0"/>
          <a:chExt cx="0" cy="0"/>
        </a:xfrm>
      </p:grpSpPr>
      <p:pic>
        <p:nvPicPr>
          <p:cNvPr id="225" name="Google Shape;225;p14"/>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26" name="Google Shape;226;p14"/>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27" name="Google Shape;227;p14"/>
          <p:cNvSpPr txBox="1"/>
          <p:nvPr/>
        </p:nvSpPr>
        <p:spPr>
          <a:xfrm>
            <a:off x="1912883" y="22220"/>
            <a:ext cx="8229600"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הצעה לפעילויות -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איברי העץ ותפקודם</a:t>
            </a:r>
            <a:endParaRPr sz="1400" b="0" i="0" u="none" strike="noStrike" cap="none" dirty="0">
              <a:solidFill>
                <a:srgbClr val="000000"/>
              </a:solidFill>
              <a:latin typeface="Arial"/>
              <a:ea typeface="Arial"/>
              <a:cs typeface="Arial"/>
              <a:sym typeface="Arial"/>
            </a:endParaRPr>
          </a:p>
        </p:txBody>
      </p:sp>
      <p:sp>
        <p:nvSpPr>
          <p:cNvPr id="228" name="Google Shape;228;p14"/>
          <p:cNvSpPr txBox="1"/>
          <p:nvPr/>
        </p:nvSpPr>
        <p:spPr>
          <a:xfrm>
            <a:off x="6349701" y="6358381"/>
            <a:ext cx="438040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009900"/>
                </a:solidFill>
                <a:latin typeface="Arial"/>
                <a:ea typeface="Arial"/>
                <a:cs typeface="Arial"/>
                <a:sym typeface="Arial"/>
              </a:rPr>
              <a:t>אתר מט"ר</a:t>
            </a:r>
            <a:r>
              <a:rPr lang="he-IL" sz="1800" b="0" i="0" u="none" strike="noStrike" cap="none" dirty="0">
                <a:solidFill>
                  <a:srgbClr val="009900"/>
                </a:solidFill>
                <a:latin typeface="Arial"/>
                <a:ea typeface="Arial"/>
                <a:cs typeface="Arial"/>
                <a:sym typeface="Arial"/>
              </a:rPr>
              <a:t>: </a:t>
            </a:r>
            <a:r>
              <a:rPr lang="iw-IL" sz="1800" b="0" i="0" u="none" strike="noStrike" cap="none" dirty="0">
                <a:solidFill>
                  <a:srgbClr val="009900"/>
                </a:solidFill>
                <a:latin typeface="Arial"/>
                <a:ea typeface="Arial"/>
                <a:cs typeface="Arial"/>
                <a:sym typeface="Arial"/>
              </a:rPr>
              <a:t>דף תצפית: </a:t>
            </a:r>
            <a:r>
              <a:rPr lang="he-IL" sz="1800" b="0" i="0" u="none" strike="noStrike" cap="none" dirty="0">
                <a:solidFill>
                  <a:srgbClr val="009900"/>
                </a:solidFill>
                <a:latin typeface="Arial"/>
                <a:ea typeface="Arial"/>
                <a:cs typeface="Arial"/>
                <a:sym typeface="Arial"/>
              </a:rPr>
              <a:t> </a:t>
            </a:r>
            <a:r>
              <a:rPr lang="iw-IL" sz="1800" b="0" i="0" u="sng" strike="noStrike" cap="none" dirty="0">
                <a:solidFill>
                  <a:srgbClr val="009900"/>
                </a:solidFill>
                <a:latin typeface="Arial"/>
                <a:ea typeface="Arial"/>
                <a:cs typeface="Arial"/>
                <a:sym typeface="Arial"/>
                <a:hlinkClick r:id="rId5">
                  <a:extLst>
                    <a:ext uri="{A12FA001-AC4F-418D-AE19-62706E023703}">
                      <ahyp:hlinkClr xmlns:ahyp="http://schemas.microsoft.com/office/drawing/2018/hyperlinkcolor" val="tx"/>
                    </a:ext>
                  </a:extLst>
                </a:hlinkClick>
              </a:rPr>
              <a:t>העץ בעונות השנה</a:t>
            </a:r>
            <a:endParaRPr sz="1800" b="0" i="0" u="none" strike="noStrike" cap="none" dirty="0">
              <a:solidFill>
                <a:srgbClr val="009900"/>
              </a:solidFill>
              <a:latin typeface="Arial"/>
              <a:ea typeface="Arial"/>
              <a:cs typeface="Arial"/>
              <a:sym typeface="Arial"/>
            </a:endParaRPr>
          </a:p>
        </p:txBody>
      </p:sp>
      <p:pic>
        <p:nvPicPr>
          <p:cNvPr id="229" name="Google Shape;229;p1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9986" y="1414824"/>
            <a:ext cx="3569662" cy="4434840"/>
          </a:xfrm>
          <a:prstGeom prst="rect">
            <a:avLst/>
          </a:prstGeom>
          <a:noFill/>
          <a:ln w="28575" cap="flat" cmpd="sng">
            <a:solidFill>
              <a:srgbClr val="009900"/>
            </a:solidFill>
            <a:prstDash val="solid"/>
            <a:round/>
            <a:headEnd type="none" w="sm" len="sm"/>
            <a:tailEnd type="none" w="sm" len="sm"/>
          </a:ln>
        </p:spPr>
      </p:pic>
      <p:pic>
        <p:nvPicPr>
          <p:cNvPr id="230" name="Google Shape;230;p1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564870" y="1396661"/>
            <a:ext cx="3569662" cy="4434840"/>
          </a:xfrm>
          <a:prstGeom prst="rect">
            <a:avLst/>
          </a:prstGeom>
          <a:noFill/>
          <a:ln w="28575" cap="flat" cmpd="sng">
            <a:solidFill>
              <a:srgbClr val="009900"/>
            </a:solidFill>
            <a:prstDash val="solid"/>
            <a:round/>
            <a:headEnd type="none" w="sm" len="sm"/>
            <a:tailEnd type="none" w="sm" len="sm"/>
          </a:ln>
        </p:spPr>
      </p:pic>
      <p:pic>
        <p:nvPicPr>
          <p:cNvPr id="231" name="Google Shape;231;p1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39905" y="1414824"/>
            <a:ext cx="3164439" cy="4416677"/>
          </a:xfrm>
          <a:prstGeom prst="rect">
            <a:avLst/>
          </a:prstGeom>
          <a:noFill/>
          <a:ln w="28575" cap="flat" cmpd="sng">
            <a:solidFill>
              <a:srgbClr val="009900"/>
            </a:solidFill>
            <a:prstDash val="solid"/>
            <a:round/>
            <a:headEnd type="none" w="sm" len="sm"/>
            <a:tailEnd type="none" w="sm" len="sm"/>
          </a:ln>
        </p:spPr>
      </p:pic>
      <p:pic>
        <p:nvPicPr>
          <p:cNvPr id="232" name="Google Shape;232;p1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816247" y="5993408"/>
            <a:ext cx="899354" cy="734305"/>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36"/>
        <p:cNvGrpSpPr/>
        <p:nvPr/>
      </p:nvGrpSpPr>
      <p:grpSpPr>
        <a:xfrm>
          <a:off x="0" y="0"/>
          <a:ext cx="0" cy="0"/>
          <a:chOff x="0" y="0"/>
          <a:chExt cx="0" cy="0"/>
        </a:xfrm>
      </p:grpSpPr>
      <p:pic>
        <p:nvPicPr>
          <p:cNvPr id="237" name="Google Shape;237;p15"/>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38" name="Google Shape;238;p15"/>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39" name="Google Shape;239;p15"/>
          <p:cNvSpPr txBox="1"/>
          <p:nvPr/>
        </p:nvSpPr>
        <p:spPr>
          <a:xfrm>
            <a:off x="5293724" y="4013651"/>
            <a:ext cx="4053476"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he-IL" sz="3600" b="1" i="0" u="none" strike="noStrike" cap="none" dirty="0">
                <a:solidFill>
                  <a:srgbClr val="009900"/>
                </a:solidFill>
                <a:latin typeface="Arial"/>
                <a:ea typeface="Arial"/>
                <a:cs typeface="Arial"/>
                <a:sym typeface="Arial"/>
              </a:rPr>
              <a:t>3. </a:t>
            </a:r>
            <a:r>
              <a:rPr lang="iw-IL" sz="3600" b="1" i="0" u="none" strike="noStrike" cap="none" dirty="0">
                <a:solidFill>
                  <a:srgbClr val="009900"/>
                </a:solidFill>
                <a:latin typeface="Arial"/>
                <a:ea typeface="Arial"/>
                <a:cs typeface="Arial"/>
                <a:sym typeface="Arial"/>
              </a:rPr>
              <a:t> אפיון ומיון עצים  </a:t>
            </a:r>
            <a:endParaRPr sz="1400" b="0" i="0" u="none" strike="noStrike" cap="none" dirty="0">
              <a:solidFill>
                <a:srgbClr val="000000"/>
              </a:solidFill>
              <a:latin typeface="Arial"/>
              <a:ea typeface="Arial"/>
              <a:cs typeface="Arial"/>
              <a:sym typeface="Arial"/>
            </a:endParaRPr>
          </a:p>
        </p:txBody>
      </p:sp>
      <p:sp>
        <p:nvSpPr>
          <p:cNvPr id="240" name="Google Shape;240;p15"/>
          <p:cNvSpPr txBox="1"/>
          <p:nvPr/>
        </p:nvSpPr>
        <p:spPr>
          <a:xfrm>
            <a:off x="846987" y="899212"/>
            <a:ext cx="10760100" cy="2525400"/>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6600"/>
              <a:buFont typeface="Play"/>
              <a:buNone/>
            </a:pPr>
            <a:r>
              <a:rPr lang="iw-IL" sz="6600" b="1" i="0" u="none" strike="noStrike" cap="none">
                <a:solidFill>
                  <a:srgbClr val="009900"/>
                </a:solidFill>
              </a:rPr>
              <a:t>בין עצי היער על גזעו הסב, </a:t>
            </a:r>
            <a:endParaRPr sz="1400" i="0" u="none" strike="noStrike" cap="none">
              <a:solidFill>
                <a:srgbClr val="000000"/>
              </a:solidFill>
            </a:endParaRPr>
          </a:p>
          <a:p>
            <a:pPr marL="0" marR="0" lvl="0" indent="0" algn="ctr" rtl="1">
              <a:lnSpc>
                <a:spcPct val="90000"/>
              </a:lnSpc>
              <a:spcBef>
                <a:spcPts val="0"/>
              </a:spcBef>
              <a:spcAft>
                <a:spcPts val="0"/>
              </a:spcAft>
              <a:buClr>
                <a:srgbClr val="009900"/>
              </a:buClr>
              <a:buSzPts val="6600"/>
              <a:buFont typeface="Play"/>
              <a:buNone/>
            </a:pPr>
            <a:r>
              <a:rPr lang="iw-IL" sz="6600" b="1" i="0" u="none" strike="noStrike" cap="none">
                <a:solidFill>
                  <a:srgbClr val="009900"/>
                </a:solidFill>
              </a:rPr>
              <a:t>כבד ימים ו</a:t>
            </a:r>
            <a:r>
              <a:rPr lang="iw-IL" sz="6600" b="1" i="0" u="none" strike="noStrike" cap="none">
                <a:solidFill>
                  <a:srgbClr val="FF0000"/>
                </a:solidFill>
              </a:rPr>
              <a:t>ס</a:t>
            </a:r>
            <a:r>
              <a:rPr lang="iw-IL" sz="6600" b="1" i="0" u="none" strike="noStrike" cap="none">
                <a:solidFill>
                  <a:srgbClr val="009900"/>
                </a:solidFill>
              </a:rPr>
              <a:t>ער עץ אלון ניצב... </a:t>
            </a:r>
            <a:endParaRPr sz="1400" i="0" u="none" strike="noStrike" cap="none">
              <a:solidFill>
                <a:srgbClr val="000000"/>
              </a:solidFill>
            </a:endParaRPr>
          </a:p>
        </p:txBody>
      </p:sp>
      <p:sp>
        <p:nvSpPr>
          <p:cNvPr id="241" name="Google Shape;241;p15"/>
          <p:cNvSpPr txBox="1"/>
          <p:nvPr/>
        </p:nvSpPr>
        <p:spPr>
          <a:xfrm>
            <a:off x="8415817" y="6111698"/>
            <a:ext cx="3342640" cy="52322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עץ האלון</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מילים:  יורם טהרלב;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לחן: מוני אמריליו </a:t>
            </a:r>
            <a:endParaRPr sz="1400" b="0" i="0" u="none" strike="noStrike" cap="none" dirty="0">
              <a:solidFill>
                <a:srgbClr val="000000"/>
              </a:solidFill>
              <a:latin typeface="Arial"/>
              <a:ea typeface="Arial"/>
              <a:cs typeface="Arial"/>
              <a:sym typeface="Arial"/>
            </a:endParaRPr>
          </a:p>
        </p:txBody>
      </p:sp>
      <p:pic>
        <p:nvPicPr>
          <p:cNvPr id="242" name="Google Shape;242;p15" descr="תמונה שמכילה בחוץ, צמח, אלון, דשא&#10;&#10;תוכן בינה מלאכותית גנרטיבית עשוי להיות שגוי."/>
          <p:cNvPicPr preferRelativeResize="0"/>
          <p:nvPr/>
        </p:nvPicPr>
        <p:blipFill rotWithShape="1">
          <a:blip r:embed="rId5">
            <a:alphaModFix/>
          </a:blip>
          <a:srcRect/>
          <a:stretch/>
        </p:blipFill>
        <p:spPr>
          <a:xfrm>
            <a:off x="1312550" y="3752416"/>
            <a:ext cx="3248067" cy="2134444"/>
          </a:xfrm>
          <a:prstGeom prst="rect">
            <a:avLst/>
          </a:prstGeom>
          <a:noFill/>
          <a:ln>
            <a:noFill/>
          </a:ln>
        </p:spPr>
      </p:pic>
      <p:sp>
        <p:nvSpPr>
          <p:cNvPr id="3" name="תיבת טקסט 2">
            <a:extLst>
              <a:ext uri="{FF2B5EF4-FFF2-40B4-BE49-F238E27FC236}">
                <a16:creationId xmlns:a16="http://schemas.microsoft.com/office/drawing/2014/main" id="{868D7379-06B3-E492-FFB6-AC6E0B3C011A}"/>
              </a:ext>
            </a:extLst>
          </p:cNvPr>
          <p:cNvSpPr txBox="1"/>
          <p:nvPr/>
        </p:nvSpPr>
        <p:spPr>
          <a:xfrm>
            <a:off x="1312550" y="5978013"/>
            <a:ext cx="2905489" cy="307777"/>
          </a:xfrm>
          <a:prstGeom prst="rect">
            <a:avLst/>
          </a:prstGeom>
          <a:noFill/>
        </p:spPr>
        <p:txBody>
          <a:bodyPr wrap="square" rtlCol="1">
            <a:spAutoFit/>
          </a:bodyPr>
          <a:lstStyle/>
          <a:p>
            <a:r>
              <a:rPr lang="he-IL" dirty="0">
                <a:hlinkClick r:id="rId6"/>
              </a:rPr>
              <a:t>ויקיפדיה: אלון אנגלי</a:t>
            </a:r>
            <a:endParaRPr lang="he-IL"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46"/>
        <p:cNvGrpSpPr/>
        <p:nvPr/>
      </p:nvGrpSpPr>
      <p:grpSpPr>
        <a:xfrm>
          <a:off x="0" y="0"/>
          <a:ext cx="0" cy="0"/>
          <a:chOff x="0" y="0"/>
          <a:chExt cx="0" cy="0"/>
        </a:xfrm>
      </p:grpSpPr>
      <p:pic>
        <p:nvPicPr>
          <p:cNvPr id="247" name="Google Shape;247;p16"/>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48" name="Google Shape;248;p16"/>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50" name="Google Shape;250;p16"/>
          <p:cNvSpPr txBox="1"/>
          <p:nvPr/>
        </p:nvSpPr>
        <p:spPr>
          <a:xfrm>
            <a:off x="252919" y="1011677"/>
            <a:ext cx="11682919" cy="2677616"/>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800"/>
              <a:buFont typeface="Arial"/>
              <a:buNone/>
            </a:pPr>
            <a:r>
              <a:rPr lang="iw-IL" sz="2800" b="1"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כִּי-תָצוּר אֶל-עִיר יָמִים רַבִּים לְהִלָּחֵם עָלֶיהָ לְתָפְשָׂהּ, לֹא-תַשְׁחִית אֶת-עֵצָהּ לִנְדֹּחַ עָלָיו גַּרְזֶן--כִּי מִמֶּנּוּ תֹאכֵל,</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וְאֹתוֹ לֹא תִכְרֹת:</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כִּי הָאָדָם עֵץ הַשָּׂדֶה, לָבֹא מִפָּנֶיךָ בַּמָּצוֹר.</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רַק עֵץ אֲשֶׁר-תֵּדַע,</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כִּי-לֹא-עֵץ מַאֲכָל הוּא--אֹתוֹ תַשְׁחִית,</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וְכָרָתָּ; וּבָנִיתָ מָצוֹר,</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עַל-הָעִיר אֲשֶׁר-הִוא עֹשָׂה עִמְּךָ מִלְחָמָה--עַד רִדְתָּהּ</a:t>
            </a:r>
            <a:r>
              <a:rPr lang="he-IL" sz="2800" b="0" i="0" u="none" strike="noStrike" cap="none" dirty="0">
                <a:solidFill>
                  <a:schemeClr val="dk1"/>
                </a:solidFill>
                <a:latin typeface="Arial"/>
                <a:ea typeface="Arial"/>
                <a:cs typeface="Arial"/>
                <a:sym typeface="Arial"/>
              </a:rPr>
              <a:t>. </a:t>
            </a:r>
            <a:r>
              <a:rPr lang="he-IL" sz="2000" b="0" i="0" u="none" strike="noStrike" cap="none" dirty="0">
                <a:solidFill>
                  <a:schemeClr val="dk1"/>
                </a:solidFill>
                <a:latin typeface="Arial"/>
                <a:ea typeface="Arial"/>
                <a:cs typeface="Arial"/>
                <a:sym typeface="Arial"/>
              </a:rPr>
              <a:t>(</a:t>
            </a:r>
            <a:r>
              <a:rPr lang="iw-IL" sz="2000" b="0" i="0" u="none" strike="noStrike" cap="none" dirty="0">
                <a:solidFill>
                  <a:schemeClr val="dk1"/>
                </a:solidFill>
                <a:latin typeface="Arial"/>
                <a:ea typeface="Arial"/>
                <a:cs typeface="Arial"/>
                <a:sym typeface="Arial"/>
              </a:rPr>
              <a:t>דברים פרק כ' פסוקים יט – כ</a:t>
            </a:r>
            <a:r>
              <a:rPr lang="he-IL" sz="20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251" name="Google Shape;251;p16"/>
          <p:cNvSpPr txBox="1"/>
          <p:nvPr/>
        </p:nvSpPr>
        <p:spPr>
          <a:xfrm>
            <a:off x="3755926" y="22220"/>
            <a:ext cx="436473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עצי פרי ועצי סרק</a:t>
            </a:r>
            <a:endParaRPr sz="1400" b="0" i="0" u="none" strike="noStrike" cap="none">
              <a:solidFill>
                <a:srgbClr val="000000"/>
              </a:solidFill>
              <a:latin typeface="Arial"/>
              <a:ea typeface="Arial"/>
              <a:cs typeface="Arial"/>
              <a:sym typeface="Arial"/>
            </a:endParaRPr>
          </a:p>
        </p:txBody>
      </p:sp>
      <p:sp>
        <p:nvSpPr>
          <p:cNvPr id="2" name="כותרת 1">
            <a:extLst>
              <a:ext uri="{FF2B5EF4-FFF2-40B4-BE49-F238E27FC236}">
                <a16:creationId xmlns:a16="http://schemas.microsoft.com/office/drawing/2014/main" id="{39D29CED-009C-C330-153A-9939760301B8}"/>
              </a:ext>
            </a:extLst>
          </p:cNvPr>
          <p:cNvSpPr txBox="1">
            <a:spLocks/>
          </p:cNvSpPr>
          <p:nvPr/>
        </p:nvSpPr>
        <p:spPr>
          <a:xfrm>
            <a:off x="325624" y="4269620"/>
            <a:ext cx="11682919" cy="1950084"/>
          </a:xfrm>
          <a:prstGeom prst="rect">
            <a:avLst/>
          </a:prstGeom>
        </p:spPr>
        <p:txBody>
          <a:bodyPr vert="horz" lIns="91440" tIns="45720" rIns="91440" bIns="45720" rtlCol="1" anchor="b">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70000"/>
              </a:lnSpc>
            </a:pPr>
            <a:r>
              <a:rPr lang="he-IL" sz="2400" b="1" dirty="0">
                <a:solidFill>
                  <a:srgbClr val="009900"/>
                </a:solidFill>
                <a:cs typeface="+mn-cs"/>
              </a:rPr>
              <a:t>"רק עץ אשר תדע" (דברים כ כ) – זה אילן מאכל. "כי לא עץ מאכל הוא" – זה אילן סרק. </a:t>
            </a:r>
          </a:p>
          <a:p>
            <a:pPr>
              <a:lnSpc>
                <a:spcPct val="170000"/>
              </a:lnSpc>
            </a:pPr>
            <a:r>
              <a:rPr lang="he-IL" sz="2400" b="1" dirty="0">
                <a:solidFill>
                  <a:srgbClr val="009900"/>
                </a:solidFill>
                <a:cs typeface="+mn-cs"/>
              </a:rPr>
              <a:t>אם סופנו לרבות את אילן מאכל, מה תלמוד לומר "עץ מאכל"? </a:t>
            </a:r>
          </a:p>
          <a:p>
            <a:pPr>
              <a:lnSpc>
                <a:spcPct val="170000"/>
              </a:lnSpc>
            </a:pPr>
            <a:r>
              <a:rPr lang="he-IL" sz="2400" b="1" dirty="0">
                <a:solidFill>
                  <a:srgbClr val="009900"/>
                </a:solidFill>
                <a:cs typeface="+mn-cs"/>
              </a:rPr>
              <a:t>מלמד שאילן סרק קודם לאילן מאכל. </a:t>
            </a:r>
            <a:r>
              <a:rPr lang="he-IL" sz="2400" b="1" dirty="0">
                <a:solidFill>
                  <a:srgbClr val="009900"/>
                </a:solidFill>
              </a:rPr>
              <a:t> (</a:t>
            </a:r>
            <a:r>
              <a:rPr lang="he-IL" sz="2000" dirty="0" err="1">
                <a:solidFill>
                  <a:srgbClr val="009900"/>
                </a:solidFill>
                <a:cs typeface="+mn-cs"/>
              </a:rPr>
              <a:t>פיסקא</a:t>
            </a:r>
            <a:r>
              <a:rPr lang="he-IL" sz="2000" dirty="0">
                <a:solidFill>
                  <a:srgbClr val="009900"/>
                </a:solidFill>
                <a:cs typeface="+mn-cs"/>
              </a:rPr>
              <a:t> רד (כ) – בדין מצור על עיר)</a:t>
            </a:r>
            <a:endParaRPr lang="en-US" sz="2000" dirty="0">
              <a:solidFill>
                <a:srgbClr val="009900"/>
              </a:solidFill>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55"/>
        <p:cNvGrpSpPr/>
        <p:nvPr/>
      </p:nvGrpSpPr>
      <p:grpSpPr>
        <a:xfrm>
          <a:off x="0" y="0"/>
          <a:ext cx="0" cy="0"/>
          <a:chOff x="0" y="0"/>
          <a:chExt cx="0" cy="0"/>
        </a:xfrm>
      </p:grpSpPr>
      <p:pic>
        <p:nvPicPr>
          <p:cNvPr id="256" name="Google Shape;256;p17"/>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57" name="Google Shape;257;p17"/>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58" name="Google Shape;258;p17"/>
          <p:cNvSpPr txBox="1"/>
          <p:nvPr/>
        </p:nvSpPr>
        <p:spPr>
          <a:xfrm>
            <a:off x="838200" y="45650"/>
            <a:ext cx="10515600" cy="75247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Arial"/>
              <a:buNone/>
            </a:pPr>
            <a:r>
              <a:rPr lang="iw-IL" sz="4000" b="1" i="0" u="none" strike="noStrike" cap="none">
                <a:solidFill>
                  <a:srgbClr val="009900"/>
                </a:solidFill>
                <a:latin typeface="Arial"/>
                <a:ea typeface="Arial"/>
                <a:cs typeface="Arial"/>
                <a:sym typeface="Arial"/>
              </a:rPr>
              <a:t>קריטריונים למיון עצים</a:t>
            </a:r>
            <a:endParaRPr sz="4000" b="1" i="0" u="none" strike="noStrike" cap="none">
              <a:solidFill>
                <a:srgbClr val="009900"/>
              </a:solidFill>
              <a:latin typeface="Arial"/>
              <a:ea typeface="Arial"/>
              <a:cs typeface="Arial"/>
              <a:sym typeface="Arial"/>
            </a:endParaRPr>
          </a:p>
        </p:txBody>
      </p:sp>
      <p:sp>
        <p:nvSpPr>
          <p:cNvPr id="259" name="Google Shape;259;p17"/>
          <p:cNvSpPr txBox="1"/>
          <p:nvPr/>
        </p:nvSpPr>
        <p:spPr>
          <a:xfrm>
            <a:off x="121925" y="1304550"/>
            <a:ext cx="11886600" cy="4645200"/>
          </a:xfrm>
          <a:prstGeom prst="rect">
            <a:avLst/>
          </a:prstGeom>
          <a:noFill/>
          <a:ln>
            <a:noFill/>
          </a:ln>
        </p:spPr>
        <p:txBody>
          <a:bodyPr spcFirstLastPara="1" wrap="square" lIns="91425" tIns="45700" rIns="91425" bIns="45700" anchor="t" anchorCtr="0">
            <a:noAutofit/>
          </a:bodyPr>
          <a:lstStyle/>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אכיל</a:t>
            </a:r>
            <a:r>
              <a:rPr lang="he-IL" sz="2800" b="1"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עצי סרק ועצי פרי –  מניב או לא פירות אכילים לאדם.  </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עונתיות</a:t>
            </a: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עצים נשירים ועצים ירוקי עד – משיר או לא משיר את עליו בעונת החורף</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או הסתיו.</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מקור</a:t>
            </a: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עצי בר ועצי תרבות – גדל באופן טבעי ללא התערבות אדם או על ידי האדם.</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ערך טבע</a:t>
            </a: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עץ מוגן ועץ שאינו מוגן </a:t>
            </a:r>
            <a:r>
              <a:rPr lang="iw-IL" sz="2800" b="0" i="0" u="none" strike="noStrike" cap="none" dirty="0">
                <a:solidFill>
                  <a:srgbClr val="000000"/>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עץ בעל ערך נופי, היסטורי או אקולוגי,</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שאסור</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לכרות ללא היתר.</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בית גידול</a:t>
            </a: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עץ שמקורו מאזור מסוים </a:t>
            </a:r>
            <a:r>
              <a:rPr lang="iw-IL" sz="2800" b="0" i="0" u="none" strike="noStrike" cap="none" dirty="0">
                <a:solidFill>
                  <a:srgbClr val="000000"/>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מותאם אקלימית. </a:t>
            </a: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64"/>
        <p:cNvGrpSpPr/>
        <p:nvPr/>
      </p:nvGrpSpPr>
      <p:grpSpPr>
        <a:xfrm>
          <a:off x="0" y="0"/>
          <a:ext cx="0" cy="0"/>
          <a:chOff x="0" y="0"/>
          <a:chExt cx="0" cy="0"/>
        </a:xfrm>
      </p:grpSpPr>
      <p:pic>
        <p:nvPicPr>
          <p:cNvPr id="265" name="Google Shape;265;p18"/>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66" name="Google Shape;266;p18"/>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67" name="Google Shape;267;p18"/>
          <p:cNvSpPr txBox="1"/>
          <p:nvPr/>
        </p:nvSpPr>
        <p:spPr>
          <a:xfrm>
            <a:off x="2794675" y="40990"/>
            <a:ext cx="6602649"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חידות - עצי פרי ועצי סרק</a:t>
            </a:r>
            <a:endParaRPr sz="1400" b="0" i="0" u="none" strike="noStrike" cap="none">
              <a:solidFill>
                <a:srgbClr val="000000"/>
              </a:solidFill>
              <a:latin typeface="Arial"/>
              <a:ea typeface="Arial"/>
              <a:cs typeface="Arial"/>
              <a:sym typeface="Arial"/>
            </a:endParaRPr>
          </a:p>
        </p:txBody>
      </p:sp>
      <p:sp>
        <p:nvSpPr>
          <p:cNvPr id="271" name="Google Shape;271;p18"/>
          <p:cNvSpPr txBox="1"/>
          <p:nvPr/>
        </p:nvSpPr>
        <p:spPr>
          <a:xfrm>
            <a:off x="1897648" y="4308096"/>
            <a:ext cx="7334844" cy="230828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400"/>
              <a:buFont typeface="Arial"/>
              <a:buNone/>
            </a:pPr>
            <a:r>
              <a:rPr lang="iw-IL" sz="2400" b="1" i="0" u="none" strike="noStrike" cap="none" dirty="0">
                <a:solidFill>
                  <a:schemeClr val="dk1"/>
                </a:solidFill>
                <a:latin typeface="Arial"/>
                <a:ea typeface="Arial"/>
                <a:cs typeface="Arial"/>
                <a:sym typeface="Arial"/>
              </a:rPr>
              <a:t>חידות – </a:t>
            </a:r>
            <a:r>
              <a:rPr lang="he-IL" sz="2400" b="1" i="0" u="none" strike="noStrike" cap="none" dirty="0">
                <a:solidFill>
                  <a:schemeClr val="dk1"/>
                </a:solidFill>
                <a:latin typeface="Arial"/>
                <a:ea typeface="Arial"/>
                <a:cs typeface="Arial"/>
                <a:sym typeface="Arial"/>
              </a:rPr>
              <a:t> </a:t>
            </a:r>
            <a:r>
              <a:rPr lang="iw-IL" sz="2400" b="1" i="0" u="none" strike="noStrike" cap="none" dirty="0">
                <a:solidFill>
                  <a:schemeClr val="dk1"/>
                </a:solidFill>
                <a:latin typeface="Arial"/>
                <a:ea typeface="Arial"/>
                <a:cs typeface="Arial"/>
                <a:sym typeface="Arial"/>
              </a:rPr>
              <a:t>מי אני?</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פרותי שימשו כהשראה לקישוט המנורה בבית המקדש.</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משמעות השם שלי הוא: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כתר.</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אינני מתחדש בעצמי ואני נמצא בסכנת הכחדה.</a:t>
            </a:r>
            <a:endParaRPr sz="1400" b="0" i="0" u="none" strike="noStrike" cap="none" dirty="0">
              <a:solidFill>
                <a:srgbClr val="000000"/>
              </a:solidFill>
              <a:latin typeface="Arial"/>
              <a:ea typeface="Arial"/>
              <a:cs typeface="Arial"/>
              <a:sym typeface="Arial"/>
            </a:endParaRPr>
          </a:p>
        </p:txBody>
      </p:sp>
      <p:sp>
        <p:nvSpPr>
          <p:cNvPr id="2" name="תיבת טקסט 1">
            <a:extLst>
              <a:ext uri="{FF2B5EF4-FFF2-40B4-BE49-F238E27FC236}">
                <a16:creationId xmlns:a16="http://schemas.microsoft.com/office/drawing/2014/main" id="{E1951B64-190F-A8C2-698C-4A8CF1DD4B48}"/>
              </a:ext>
            </a:extLst>
          </p:cNvPr>
          <p:cNvSpPr txBox="1"/>
          <p:nvPr/>
        </p:nvSpPr>
        <p:spPr>
          <a:xfrm>
            <a:off x="9232492" y="3528371"/>
            <a:ext cx="2718618" cy="307777"/>
          </a:xfrm>
          <a:prstGeom prst="rect">
            <a:avLst/>
          </a:prstGeom>
          <a:noFill/>
        </p:spPr>
        <p:txBody>
          <a:bodyPr wrap="square" rtlCol="1">
            <a:spAutoFit/>
          </a:bodyPr>
          <a:lstStyle/>
          <a:p>
            <a:pPr algn="r"/>
            <a:r>
              <a:rPr lang="he-IL" dirty="0"/>
              <a:t>ויקיפדיה: </a:t>
            </a:r>
            <a:r>
              <a:rPr lang="he-IL" dirty="0">
                <a:hlinkClick r:id="rId5"/>
              </a:rPr>
              <a:t>שקמה</a:t>
            </a:r>
            <a:r>
              <a:rPr lang="he-IL" dirty="0"/>
              <a:t>; </a:t>
            </a:r>
            <a:r>
              <a:rPr lang="he-IL" dirty="0">
                <a:hlinkClick r:id="rId6"/>
              </a:rPr>
              <a:t>כליל החורש</a:t>
            </a:r>
            <a:r>
              <a:rPr lang="he-IL" dirty="0"/>
              <a:t>; </a:t>
            </a:r>
          </a:p>
        </p:txBody>
      </p:sp>
      <p:pic>
        <p:nvPicPr>
          <p:cNvPr id="4" name="תמונה 3" descr="תמונה שמכילה עץ, בחוץ, עץ פירות, פירות&#10;&#10;תוכן בינה מלאכותית גנרטיבית עשוי להיות שגוי.">
            <a:extLst>
              <a:ext uri="{FF2B5EF4-FFF2-40B4-BE49-F238E27FC236}">
                <a16:creationId xmlns:a16="http://schemas.microsoft.com/office/drawing/2014/main" id="{50100E08-EC5F-98CC-0FF9-C3D0D4C3F8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8804786" y="1112641"/>
            <a:ext cx="3146323" cy="2359742"/>
          </a:xfrm>
          <a:prstGeom prst="rect">
            <a:avLst/>
          </a:prstGeom>
        </p:spPr>
      </p:pic>
      <p:pic>
        <p:nvPicPr>
          <p:cNvPr id="6" name="תמונה 5" descr="תמונה שמכילה עץ, פירות, רימון, בחוץ&#10;&#10;תוכן בינה מלאכותית גנרטיבית עשוי להיות שגוי.">
            <a:extLst>
              <a:ext uri="{FF2B5EF4-FFF2-40B4-BE49-F238E27FC236}">
                <a16:creationId xmlns:a16="http://schemas.microsoft.com/office/drawing/2014/main" id="{D0AC2629-6786-B3E6-6A71-967930B8625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4647" y="1112641"/>
            <a:ext cx="4249195" cy="2831690"/>
          </a:xfrm>
          <a:prstGeom prst="rect">
            <a:avLst/>
          </a:prstGeom>
        </p:spPr>
      </p:pic>
      <p:pic>
        <p:nvPicPr>
          <p:cNvPr id="7" name="תמונה 6" descr="תמונה שמכילה עץ, בחוץ, פריחה, אביב&#10;&#10;תוכן בינה מלאכותית גנרטיבית עשוי להיות שגוי.">
            <a:extLst>
              <a:ext uri="{FF2B5EF4-FFF2-40B4-BE49-F238E27FC236}">
                <a16:creationId xmlns:a16="http://schemas.microsoft.com/office/drawing/2014/main" id="{287423BC-2D74-6290-A7AC-3936390FA22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78600" y="1112641"/>
            <a:ext cx="3631428" cy="24313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99" name="Google Shape;99;p2"/>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00" name="Google Shape;100;p2"/>
          <p:cNvSpPr txBox="1"/>
          <p:nvPr/>
        </p:nvSpPr>
        <p:spPr>
          <a:xfrm>
            <a:off x="3256064" y="64394"/>
            <a:ext cx="6060332"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נושאים שנכיר במפגש</a:t>
            </a:r>
            <a:endParaRPr sz="1400" b="0" i="0" u="none" strike="noStrike" cap="none">
              <a:solidFill>
                <a:srgbClr val="000000"/>
              </a:solidFill>
              <a:latin typeface="Arial"/>
              <a:ea typeface="Arial"/>
              <a:cs typeface="Arial"/>
              <a:sym typeface="Arial"/>
            </a:endParaRPr>
          </a:p>
        </p:txBody>
      </p:sp>
      <p:sp>
        <p:nvSpPr>
          <p:cNvPr id="101" name="Google Shape;101;p2"/>
          <p:cNvSpPr txBox="1"/>
          <p:nvPr/>
        </p:nvSpPr>
        <p:spPr>
          <a:xfrm>
            <a:off x="369821" y="931645"/>
            <a:ext cx="10946400" cy="5632271"/>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ט"ו בשבט</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משמעות החג</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העץ</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מבנה ומאפיינים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אפיון ומיון עצים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העץ כמרכיב במערכת האקולוגית  </a:t>
            </a:r>
            <a:endParaRPr sz="2400" b="0" i="0" u="none" strike="noStrike" cap="none" dirty="0">
              <a:solidFill>
                <a:schemeClr val="dk1"/>
              </a:solidFill>
              <a:highlight>
                <a:srgbClr val="00FF00"/>
              </a:highlight>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בירוא עצים ואירועי שריפה</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המחיר הסביבתי של בירוא עצים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עצים וקיימות</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דרכי התמודדות</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המלצות לטיולים ולסיורים ביערות ובחורשות ארצנו</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עשיינות</a:t>
            </a:r>
            <a:endParaRPr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he-IL" sz="2400" b="0" i="0" u="none" strike="noStrike" cap="none" dirty="0">
                <a:solidFill>
                  <a:schemeClr val="dk1"/>
                </a:solidFill>
                <a:latin typeface="Arial"/>
                <a:ea typeface="Arial"/>
                <a:cs typeface="Arial"/>
                <a:sym typeface="Arial"/>
              </a:rPr>
              <a:t>רעיונות נוספים</a:t>
            </a:r>
            <a:endParaRPr sz="1400" b="0" i="0" u="none" strike="noStrike" cap="none" dirty="0">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9821" y="1920240"/>
            <a:ext cx="3412810" cy="2554160"/>
          </a:xfrm>
          <a:prstGeom prst="rect">
            <a:avLst/>
          </a:prstGeom>
          <a:noFill/>
          <a:ln>
            <a:noFill/>
          </a:ln>
        </p:spPr>
      </p:pic>
      <p:sp>
        <p:nvSpPr>
          <p:cNvPr id="2" name="תיבת טקסט 1">
            <a:extLst>
              <a:ext uri="{FF2B5EF4-FFF2-40B4-BE49-F238E27FC236}">
                <a16:creationId xmlns:a16="http://schemas.microsoft.com/office/drawing/2014/main" id="{512F2C59-A141-9B65-4A64-AE5C1C9B3886}"/>
              </a:ext>
            </a:extLst>
          </p:cNvPr>
          <p:cNvSpPr txBox="1"/>
          <p:nvPr/>
        </p:nvSpPr>
        <p:spPr>
          <a:xfrm>
            <a:off x="369821" y="4689987"/>
            <a:ext cx="3412810" cy="307777"/>
          </a:xfrm>
          <a:prstGeom prst="rect">
            <a:avLst/>
          </a:prstGeom>
          <a:noFill/>
        </p:spPr>
        <p:txBody>
          <a:bodyPr wrap="square" rtlCol="1">
            <a:spAutoFit/>
          </a:bodyPr>
          <a:lstStyle/>
          <a:p>
            <a:r>
              <a:rPr lang="he-IL" dirty="0">
                <a:hlinkClick r:id="rId6"/>
              </a:rPr>
              <a:t>ויקיפדיה: שקד מצוי</a:t>
            </a:r>
            <a:endParaRPr lang="he-I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76"/>
        <p:cNvGrpSpPr/>
        <p:nvPr/>
      </p:nvGrpSpPr>
      <p:grpSpPr>
        <a:xfrm>
          <a:off x="0" y="0"/>
          <a:ext cx="0" cy="0"/>
          <a:chOff x="0" y="0"/>
          <a:chExt cx="0" cy="0"/>
        </a:xfrm>
      </p:grpSpPr>
      <p:pic>
        <p:nvPicPr>
          <p:cNvPr id="277" name="Google Shape;277;p19"/>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78" name="Google Shape;278;p19"/>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79" name="Google Shape;279;p19"/>
          <p:cNvSpPr txBox="1"/>
          <p:nvPr/>
        </p:nvSpPr>
        <p:spPr>
          <a:xfrm>
            <a:off x="2794675" y="40990"/>
            <a:ext cx="6602649"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תשובות -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עצי פרי ועצי סרק</a:t>
            </a:r>
            <a:endParaRPr sz="1400" b="0" i="0" u="none" strike="noStrike" cap="none" dirty="0">
              <a:solidFill>
                <a:srgbClr val="000000"/>
              </a:solidFill>
              <a:latin typeface="Arial"/>
              <a:ea typeface="Arial"/>
              <a:cs typeface="Arial"/>
              <a:sym typeface="Arial"/>
            </a:endParaRPr>
          </a:p>
        </p:txBody>
      </p:sp>
      <p:sp>
        <p:nvSpPr>
          <p:cNvPr id="281" name="Google Shape;281;p19"/>
          <p:cNvSpPr txBox="1"/>
          <p:nvPr/>
        </p:nvSpPr>
        <p:spPr>
          <a:xfrm>
            <a:off x="499104" y="4228663"/>
            <a:ext cx="4204476"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dirty="0">
                <a:solidFill>
                  <a:schemeClr val="dk1"/>
                </a:solidFill>
                <a:latin typeface="Arial"/>
                <a:ea typeface="Arial"/>
                <a:cs typeface="Arial"/>
                <a:sym typeface="Arial"/>
              </a:rPr>
              <a:t>רימון מצוי</a:t>
            </a:r>
            <a:r>
              <a:rPr lang="he-IL" sz="1800" b="1" i="0" u="none" strike="noStrike" cap="none" dirty="0">
                <a:solidFill>
                  <a:schemeClr val="dk1"/>
                </a:solidFill>
                <a:latin typeface="Arial"/>
                <a:ea typeface="Arial"/>
                <a:cs typeface="Arial"/>
                <a:sym typeface="Arial"/>
              </a:rPr>
              <a:t>:</a:t>
            </a:r>
            <a:r>
              <a:rPr lang="en-US" sz="1800" b="1" i="0" u="none" strike="noStrike" cap="none" dirty="0">
                <a:solidFill>
                  <a:schemeClr val="dk1"/>
                </a:solidFill>
                <a:latin typeface="Arial"/>
                <a:ea typeface="Arial"/>
                <a:cs typeface="Arial"/>
                <a:sym typeface="Arial"/>
              </a:rPr>
              <a:t> </a:t>
            </a:r>
            <a:r>
              <a:rPr lang="iw-IL" sz="1800" b="1" i="0" u="none" strike="noStrike" cap="none" dirty="0">
                <a:solidFill>
                  <a:schemeClr val="dk1"/>
                </a:solidFill>
                <a:latin typeface="Arial"/>
                <a:ea typeface="Arial"/>
                <a:cs typeface="Arial"/>
                <a:sym typeface="Arial"/>
              </a:rPr>
              <a:t>עץ פרי </a:t>
            </a:r>
            <a:r>
              <a:rPr lang="iw-IL" sz="1800" b="0" i="0" u="none" strike="noStrike" cap="none" dirty="0">
                <a:solidFill>
                  <a:schemeClr val="dk1"/>
                </a:solidFill>
                <a:latin typeface="Arial"/>
                <a:ea typeface="Arial"/>
                <a:cs typeface="Arial"/>
                <a:sym typeface="Arial"/>
              </a:rPr>
              <a:t>שפירותיו בעלי חשיבות ביהדות</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ענפיו מכילים חודים דוקרים ועליו נושרים בחורף</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העץ מוכר מלפני 4500 </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שנה</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 פירותיו משמשים לעיטור מבנים ומטבעות.</a:t>
            </a:r>
            <a:endParaRPr sz="1800" b="0" i="0" u="none" strike="noStrike" cap="none" dirty="0">
              <a:solidFill>
                <a:schemeClr val="dk1"/>
              </a:solidFill>
              <a:latin typeface="Arial"/>
              <a:ea typeface="Arial"/>
              <a:cs typeface="Arial"/>
              <a:sym typeface="Arial"/>
            </a:endParaRPr>
          </a:p>
        </p:txBody>
      </p:sp>
      <p:sp>
        <p:nvSpPr>
          <p:cNvPr id="283" name="Google Shape;283;p19"/>
          <p:cNvSpPr txBox="1"/>
          <p:nvPr/>
        </p:nvSpPr>
        <p:spPr>
          <a:xfrm>
            <a:off x="8765581" y="3748444"/>
            <a:ext cx="3339600" cy="14775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dirty="0">
                <a:solidFill>
                  <a:schemeClr val="dk1"/>
                </a:solidFill>
                <a:latin typeface="Arial"/>
                <a:ea typeface="Arial"/>
                <a:cs typeface="Arial"/>
                <a:sym typeface="Arial"/>
              </a:rPr>
              <a:t>שקמה</a:t>
            </a:r>
            <a:r>
              <a:rPr lang="he-IL" sz="1800" b="1" i="0" u="none" strike="noStrike" cap="none" dirty="0">
                <a:solidFill>
                  <a:schemeClr val="dk1"/>
                </a:solidFill>
                <a:latin typeface="Arial"/>
                <a:ea typeface="Arial"/>
                <a:cs typeface="Arial"/>
                <a:sym typeface="Arial"/>
              </a:rPr>
              <a:t>:</a:t>
            </a:r>
            <a:r>
              <a:rPr lang="he-IL" sz="1800" b="0" i="0" u="none" strike="noStrike" cap="none" dirty="0">
                <a:solidFill>
                  <a:schemeClr val="dk1"/>
                </a:solidFill>
                <a:latin typeface="Arial"/>
                <a:ea typeface="Arial"/>
                <a:cs typeface="Arial"/>
                <a:sym typeface="Arial"/>
              </a:rPr>
              <a:t> </a:t>
            </a:r>
            <a:r>
              <a:rPr lang="iw-IL" sz="1800" b="1" i="0" u="none" strike="noStrike" cap="none" dirty="0">
                <a:solidFill>
                  <a:schemeClr val="dk1"/>
                </a:solidFill>
                <a:latin typeface="Arial"/>
                <a:ea typeface="Arial"/>
                <a:cs typeface="Arial"/>
                <a:sym typeface="Arial"/>
              </a:rPr>
              <a:t>עץ סרק </a:t>
            </a:r>
            <a:r>
              <a:rPr lang="iw-IL" sz="1800" b="0" i="0" u="none" strike="noStrike" cap="none" dirty="0">
                <a:solidFill>
                  <a:schemeClr val="dk1"/>
                </a:solidFill>
                <a:latin typeface="Arial"/>
                <a:ea typeface="Arial"/>
                <a:cs typeface="Arial"/>
                <a:sym typeface="Arial"/>
              </a:rPr>
              <a:t>הגדל בעיקר בדרום שפלת החוף ונמצא בסכנת הכחדה</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פירותיו נחשבים לקרובים של התאנה</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דומים בצורתם</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אולם אינם טעימים כמותם</a:t>
            </a:r>
            <a:r>
              <a:rPr lang="he-IL"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sp>
        <p:nvSpPr>
          <p:cNvPr id="285" name="Google Shape;285;p19"/>
          <p:cNvSpPr txBox="1"/>
          <p:nvPr/>
        </p:nvSpPr>
        <p:spPr>
          <a:xfrm>
            <a:off x="4929747" y="3887029"/>
            <a:ext cx="3609666"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dirty="0">
                <a:solidFill>
                  <a:schemeClr val="dk1"/>
                </a:solidFill>
                <a:latin typeface="Arial"/>
                <a:ea typeface="Arial"/>
                <a:cs typeface="Arial"/>
                <a:sym typeface="Arial"/>
              </a:rPr>
              <a:t>כליל החורש</a:t>
            </a:r>
            <a:r>
              <a:rPr lang="he-IL" sz="1800" b="1" i="0" u="none" strike="noStrike" cap="none" dirty="0">
                <a:solidFill>
                  <a:schemeClr val="dk1"/>
                </a:solidFill>
                <a:latin typeface="Arial"/>
                <a:ea typeface="Arial"/>
                <a:cs typeface="Arial"/>
                <a:sym typeface="Arial"/>
              </a:rPr>
              <a:t>:</a:t>
            </a:r>
            <a:r>
              <a:rPr lang="en-US" sz="1800" b="1" i="0" u="none" strike="noStrike" cap="none" dirty="0">
                <a:solidFill>
                  <a:schemeClr val="dk1"/>
                </a:solidFill>
                <a:latin typeface="Arial"/>
                <a:ea typeface="Arial"/>
                <a:cs typeface="Arial"/>
                <a:sym typeface="Arial"/>
              </a:rPr>
              <a:t> </a:t>
            </a:r>
            <a:r>
              <a:rPr lang="iw-IL" sz="1800" b="1" i="0" u="none" strike="noStrike" cap="none" dirty="0">
                <a:solidFill>
                  <a:schemeClr val="dk1"/>
                </a:solidFill>
                <a:latin typeface="Arial"/>
                <a:ea typeface="Arial"/>
                <a:cs typeface="Arial"/>
                <a:sym typeface="Arial"/>
              </a:rPr>
              <a:t>עץ סרק </a:t>
            </a:r>
            <a:r>
              <a:rPr lang="iw-IL" sz="1800" b="0" i="0" u="none" strike="noStrike" cap="none" dirty="0">
                <a:solidFill>
                  <a:schemeClr val="dk1"/>
                </a:solidFill>
                <a:latin typeface="Arial"/>
                <a:ea typeface="Arial"/>
                <a:cs typeface="Arial"/>
                <a:sym typeface="Arial"/>
              </a:rPr>
              <a:t>פריחה וורודה</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גדל בחורש בצפון הארץ ובמרכזה בגינות</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העץ עומד בשלכת והפריחה מתרחשת באביב  </a:t>
            </a:r>
            <a:endParaRPr sz="1800" b="0" i="0" u="none" strike="noStrike" cap="none" dirty="0">
              <a:solidFill>
                <a:schemeClr val="dk1"/>
              </a:solidFill>
              <a:latin typeface="Arial"/>
              <a:ea typeface="Arial"/>
              <a:cs typeface="Arial"/>
              <a:sym typeface="Arial"/>
            </a:endParaRPr>
          </a:p>
        </p:txBody>
      </p:sp>
      <p:pic>
        <p:nvPicPr>
          <p:cNvPr id="2" name="תמונה 1" descr="תמונה שמכילה עץ, בחוץ, עץ פירות, פירות&#10;&#10;תוכן בינה מלאכותית גנרטיבית עשוי להיות שגוי.">
            <a:extLst>
              <a:ext uri="{FF2B5EF4-FFF2-40B4-BE49-F238E27FC236}">
                <a16:creationId xmlns:a16="http://schemas.microsoft.com/office/drawing/2014/main" id="{B1049B78-3525-47EA-5CC7-48196D3DC5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862220" y="1252010"/>
            <a:ext cx="3146323" cy="2359742"/>
          </a:xfrm>
          <a:prstGeom prst="rect">
            <a:avLst/>
          </a:prstGeom>
        </p:spPr>
      </p:pic>
      <p:pic>
        <p:nvPicPr>
          <p:cNvPr id="4" name="תמונה 3" descr="תמונה שמכילה עץ, פירות, רימון, בחוץ&#10;&#10;תוכן בינה מלאכותית גנרטיבית עשוי להיות שגוי.">
            <a:extLst>
              <a:ext uri="{FF2B5EF4-FFF2-40B4-BE49-F238E27FC236}">
                <a16:creationId xmlns:a16="http://schemas.microsoft.com/office/drawing/2014/main" id="{E257AD02-20B4-EE05-15D2-C88547451B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088" y="1180398"/>
            <a:ext cx="4308016" cy="2870889"/>
          </a:xfrm>
          <a:prstGeom prst="rect">
            <a:avLst/>
          </a:prstGeom>
        </p:spPr>
      </p:pic>
      <p:pic>
        <p:nvPicPr>
          <p:cNvPr id="6" name="תמונה 5" descr="תמונה שמכילה עץ, בחוץ, פריחה, אביב&#10;&#10;תוכן בינה מלאכותית גנרטיבית עשוי להיות שגוי.">
            <a:extLst>
              <a:ext uri="{FF2B5EF4-FFF2-40B4-BE49-F238E27FC236}">
                <a16:creationId xmlns:a16="http://schemas.microsoft.com/office/drawing/2014/main" id="{137F82D5-0B39-2E52-7013-6877A03396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67546" y="1252010"/>
            <a:ext cx="3631428" cy="243135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290"/>
        <p:cNvGrpSpPr/>
        <p:nvPr/>
      </p:nvGrpSpPr>
      <p:grpSpPr>
        <a:xfrm>
          <a:off x="0" y="0"/>
          <a:ext cx="0" cy="0"/>
          <a:chOff x="0" y="0"/>
          <a:chExt cx="0" cy="0"/>
        </a:xfrm>
      </p:grpSpPr>
      <p:pic>
        <p:nvPicPr>
          <p:cNvPr id="291" name="Google Shape;291;p20"/>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292" name="Google Shape;292;p20"/>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293" name="Google Shape;293;p20"/>
          <p:cNvSpPr txBox="1"/>
          <p:nvPr/>
        </p:nvSpPr>
        <p:spPr>
          <a:xfrm>
            <a:off x="2082586" y="48087"/>
            <a:ext cx="6939874"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חידות-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עצי תרבות ועצי בר</a:t>
            </a:r>
            <a:endParaRPr sz="1400" b="0" i="0" u="none" strike="noStrike" cap="none" dirty="0">
              <a:solidFill>
                <a:srgbClr val="000000"/>
              </a:solidFill>
              <a:latin typeface="Arial"/>
              <a:ea typeface="Arial"/>
              <a:cs typeface="Arial"/>
              <a:sym typeface="Arial"/>
            </a:endParaRPr>
          </a:p>
        </p:txBody>
      </p:sp>
      <p:pic>
        <p:nvPicPr>
          <p:cNvPr id="294" name="Google Shape;294;p20" descr="עץ האלון"/>
          <p:cNvPicPr preferRelativeResize="0"/>
          <p:nvPr/>
        </p:nvPicPr>
        <p:blipFill rotWithShape="1">
          <a:blip r:embed="rId5">
            <a:alphaModFix/>
          </a:blip>
          <a:srcRect/>
          <a:stretch/>
        </p:blipFill>
        <p:spPr>
          <a:xfrm>
            <a:off x="8740939" y="885825"/>
            <a:ext cx="3219035" cy="3219035"/>
          </a:xfrm>
          <a:prstGeom prst="rect">
            <a:avLst/>
          </a:prstGeom>
          <a:noFill/>
          <a:ln>
            <a:noFill/>
          </a:ln>
        </p:spPr>
      </p:pic>
      <p:pic>
        <p:nvPicPr>
          <p:cNvPr id="295" name="Google Shape;295;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54396" y="885826"/>
            <a:ext cx="4038950" cy="3219034"/>
          </a:xfrm>
          <a:prstGeom prst="rect">
            <a:avLst/>
          </a:prstGeom>
          <a:noFill/>
          <a:ln>
            <a:noFill/>
          </a:ln>
        </p:spPr>
      </p:pic>
      <p:sp>
        <p:nvSpPr>
          <p:cNvPr id="297" name="Google Shape;297;p20"/>
          <p:cNvSpPr txBox="1"/>
          <p:nvPr/>
        </p:nvSpPr>
        <p:spPr>
          <a:xfrm>
            <a:off x="3430865" y="4241810"/>
            <a:ext cx="4993046" cy="230828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400"/>
              <a:buFont typeface="Arial"/>
              <a:buNone/>
            </a:pPr>
            <a:r>
              <a:rPr lang="iw-IL" sz="2400" b="1" i="0" u="none" strike="noStrike" cap="none" dirty="0">
                <a:solidFill>
                  <a:schemeClr val="dk1"/>
                </a:solidFill>
                <a:latin typeface="Arial"/>
                <a:ea typeface="Arial"/>
                <a:cs typeface="Arial"/>
                <a:sym typeface="Arial"/>
              </a:rPr>
              <a:t>חידות – </a:t>
            </a:r>
            <a:r>
              <a:rPr lang="he-IL" sz="2400" b="1" i="0" u="none" strike="noStrike" cap="none" dirty="0">
                <a:solidFill>
                  <a:schemeClr val="dk1"/>
                </a:solidFill>
                <a:latin typeface="Arial"/>
                <a:ea typeface="Arial"/>
                <a:cs typeface="Arial"/>
                <a:sym typeface="Arial"/>
              </a:rPr>
              <a:t> </a:t>
            </a:r>
            <a:r>
              <a:rPr lang="iw-IL" sz="2400" b="1" i="0" u="none" strike="noStrike" cap="none" dirty="0">
                <a:solidFill>
                  <a:schemeClr val="dk1"/>
                </a:solidFill>
                <a:latin typeface="Arial"/>
                <a:ea typeface="Arial"/>
                <a:cs typeface="Arial"/>
                <a:sym typeface="Arial"/>
              </a:rPr>
              <a:t>מי אני?</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אני העץ השכיח ביותר בישראל.</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iw-IL" sz="2400" b="0" i="0" u="none" strike="noStrike" cap="none" dirty="0">
                <a:solidFill>
                  <a:schemeClr val="dk1"/>
                </a:solidFill>
                <a:latin typeface="Arial"/>
                <a:ea typeface="Arial"/>
                <a:cs typeface="Arial"/>
                <a:sym typeface="Arial"/>
              </a:rPr>
              <a:t>אני עץ</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בר נשיר.</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AutoNum type="arabicPeriod"/>
            </a:pPr>
            <a:r>
              <a:rPr lang="he-IL" sz="2400" b="0" i="0" u="none" strike="noStrike" cap="none" dirty="0">
                <a:solidFill>
                  <a:schemeClr val="dk1"/>
                </a:solidFill>
                <a:latin typeface="Arial"/>
                <a:ea typeface="Arial"/>
                <a:cs typeface="Arial"/>
                <a:sym typeface="Arial"/>
              </a:rPr>
              <a:t>מוצאי מאוסטרליה</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F460B6D-C282-08AD-4552-2FA3C9D9C5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1650" y="980735"/>
            <a:ext cx="4038950" cy="3029213"/>
          </a:xfrm>
          <a:prstGeom prst="rect">
            <a:avLst/>
          </a:prstGeom>
        </p:spPr>
      </p:pic>
      <p:sp>
        <p:nvSpPr>
          <p:cNvPr id="3" name="תיבת טקסט 2">
            <a:extLst>
              <a:ext uri="{FF2B5EF4-FFF2-40B4-BE49-F238E27FC236}">
                <a16:creationId xmlns:a16="http://schemas.microsoft.com/office/drawing/2014/main" id="{D422E528-7CC9-9579-6586-2A5A843031F2}"/>
              </a:ext>
            </a:extLst>
          </p:cNvPr>
          <p:cNvSpPr txBox="1"/>
          <p:nvPr/>
        </p:nvSpPr>
        <p:spPr>
          <a:xfrm>
            <a:off x="8740939" y="4345858"/>
            <a:ext cx="3146261" cy="523220"/>
          </a:xfrm>
          <a:prstGeom prst="rect">
            <a:avLst/>
          </a:prstGeom>
          <a:noFill/>
        </p:spPr>
        <p:txBody>
          <a:bodyPr wrap="square" rtlCol="1">
            <a:spAutoFit/>
          </a:bodyPr>
          <a:lstStyle/>
          <a:p>
            <a:pPr algn="r"/>
            <a:r>
              <a:rPr lang="he-IL" dirty="0"/>
              <a:t>ויקיפדיה: </a:t>
            </a:r>
            <a:r>
              <a:rPr lang="he-IL" dirty="0">
                <a:hlinkClick r:id="rId8"/>
              </a:rPr>
              <a:t>אלון מצוי; </a:t>
            </a:r>
            <a:r>
              <a:rPr lang="he-IL" dirty="0">
                <a:hlinkClick r:id="rId9"/>
              </a:rPr>
              <a:t>אלה ארץ ישראלית</a:t>
            </a:r>
            <a:r>
              <a:rPr lang="he-IL" dirty="0"/>
              <a:t>; </a:t>
            </a:r>
            <a:r>
              <a:rPr lang="he-IL" dirty="0">
                <a:hlinkClick r:id="rId10"/>
              </a:rPr>
              <a:t>אקליפטוס</a:t>
            </a:r>
            <a:r>
              <a:rPr lang="he-IL"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02"/>
        <p:cNvGrpSpPr/>
        <p:nvPr/>
      </p:nvGrpSpPr>
      <p:grpSpPr>
        <a:xfrm>
          <a:off x="0" y="0"/>
          <a:ext cx="0" cy="0"/>
          <a:chOff x="0" y="0"/>
          <a:chExt cx="0" cy="0"/>
        </a:xfrm>
      </p:grpSpPr>
      <p:pic>
        <p:nvPicPr>
          <p:cNvPr id="303" name="Google Shape;303;p21"/>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04" name="Google Shape;304;p21"/>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05" name="Google Shape;305;p21"/>
          <p:cNvSpPr txBox="1"/>
          <p:nvPr/>
        </p:nvSpPr>
        <p:spPr>
          <a:xfrm>
            <a:off x="2457451" y="40990"/>
            <a:ext cx="6939874"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תשובות-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עצי תרבות ועצי בר</a:t>
            </a:r>
            <a:endParaRPr sz="1400" b="0" i="0" u="none" strike="noStrike" cap="none" dirty="0">
              <a:solidFill>
                <a:srgbClr val="000000"/>
              </a:solidFill>
              <a:latin typeface="Arial"/>
              <a:ea typeface="Arial"/>
              <a:cs typeface="Arial"/>
              <a:sym typeface="Arial"/>
            </a:endParaRPr>
          </a:p>
        </p:txBody>
      </p:sp>
      <p:pic>
        <p:nvPicPr>
          <p:cNvPr id="306" name="Google Shape;306;p21" descr="עץ האלון"/>
          <p:cNvPicPr preferRelativeResize="0"/>
          <p:nvPr/>
        </p:nvPicPr>
        <p:blipFill rotWithShape="1">
          <a:blip r:embed="rId5">
            <a:alphaModFix/>
          </a:blip>
          <a:srcRect/>
          <a:stretch/>
        </p:blipFill>
        <p:spPr>
          <a:xfrm>
            <a:off x="8740939" y="1087450"/>
            <a:ext cx="3219035" cy="3219035"/>
          </a:xfrm>
          <a:prstGeom prst="rect">
            <a:avLst/>
          </a:prstGeom>
          <a:noFill/>
          <a:ln>
            <a:noFill/>
          </a:ln>
        </p:spPr>
      </p:pic>
      <p:sp>
        <p:nvSpPr>
          <p:cNvPr id="307" name="Google Shape;307;p21"/>
          <p:cNvSpPr txBox="1"/>
          <p:nvPr/>
        </p:nvSpPr>
        <p:spPr>
          <a:xfrm>
            <a:off x="8428892" y="4522304"/>
            <a:ext cx="3548177" cy="1754286"/>
          </a:xfrm>
          <a:prstGeom prst="rect">
            <a:avLst/>
          </a:prstGeom>
          <a:noFill/>
          <a:ln>
            <a:noFill/>
          </a:ln>
        </p:spPr>
        <p:txBody>
          <a:bodyPr spcFirstLastPara="1" wrap="square" lIns="91425" tIns="45700" rIns="91425" bIns="45700" anchor="t" anchorCtr="0">
            <a:spAutoFit/>
          </a:bodyPr>
          <a:lstStyle/>
          <a:p>
            <a:pPr lvl="0" algn="r" rtl="1">
              <a:buSzPts val="1800"/>
            </a:pPr>
            <a:r>
              <a:rPr lang="iw-IL" sz="1800" b="1" i="0" u="none" strike="noStrike" cap="none" dirty="0">
                <a:solidFill>
                  <a:schemeClr val="dk1"/>
                </a:solidFill>
                <a:latin typeface="Arial"/>
                <a:ea typeface="Arial"/>
                <a:cs typeface="Arial"/>
                <a:sym typeface="Arial"/>
              </a:rPr>
              <a:t>אלון מצוי</a:t>
            </a:r>
            <a:r>
              <a:rPr lang="he-IL" sz="1800" b="1" i="0" u="none" strike="noStrike" cap="none" dirty="0">
                <a:solidFill>
                  <a:schemeClr val="dk1"/>
                </a:solidFill>
                <a:latin typeface="Arial"/>
                <a:ea typeface="Arial"/>
                <a:cs typeface="Arial"/>
                <a:sym typeface="Arial"/>
              </a:rPr>
              <a:t>:</a:t>
            </a:r>
            <a:r>
              <a:rPr lang="en-US" sz="1800" b="1" i="0" u="none" strike="noStrike" cap="none" dirty="0">
                <a:solidFill>
                  <a:schemeClr val="dk1"/>
                </a:solidFill>
                <a:latin typeface="Arial"/>
                <a:ea typeface="Arial"/>
                <a:cs typeface="Arial"/>
                <a:sym typeface="Arial"/>
              </a:rPr>
              <a:t> </a:t>
            </a:r>
            <a:r>
              <a:rPr lang="iw-IL" sz="1800" b="1" i="0" u="none" strike="noStrike" cap="none" dirty="0">
                <a:solidFill>
                  <a:schemeClr val="dk1"/>
                </a:solidFill>
                <a:latin typeface="Arial"/>
                <a:ea typeface="Arial"/>
                <a:cs typeface="Arial"/>
                <a:sym typeface="Arial"/>
              </a:rPr>
              <a:t>עץ</a:t>
            </a:r>
            <a:r>
              <a:rPr lang="he-IL" sz="1800" b="1" i="0" u="none" strike="noStrike" cap="none" dirty="0">
                <a:solidFill>
                  <a:schemeClr val="dk1"/>
                </a:solidFill>
                <a:latin typeface="Arial"/>
                <a:ea typeface="Arial"/>
                <a:cs typeface="Arial"/>
                <a:sym typeface="Arial"/>
              </a:rPr>
              <a:t> או</a:t>
            </a:r>
            <a:r>
              <a:rPr lang="iw-IL" sz="1800" b="1" i="0" u="none" strike="noStrike" cap="none" dirty="0">
                <a:solidFill>
                  <a:schemeClr val="dk1"/>
                </a:solidFill>
                <a:latin typeface="Arial"/>
                <a:ea typeface="Arial"/>
                <a:cs typeface="Arial"/>
                <a:sym typeface="Arial"/>
              </a:rPr>
              <a:t> </a:t>
            </a:r>
            <a:r>
              <a:rPr lang="he-IL" sz="1800" b="1" i="0" u="none" strike="noStrike" cap="none" dirty="0">
                <a:solidFill>
                  <a:schemeClr val="dk1"/>
                </a:solidFill>
                <a:latin typeface="Arial"/>
                <a:ea typeface="Arial"/>
                <a:cs typeface="Arial"/>
                <a:sym typeface="Arial"/>
              </a:rPr>
              <a:t>שיח </a:t>
            </a:r>
            <a:r>
              <a:rPr lang="iw-IL" sz="1800" b="1" i="0" u="none" strike="noStrike" cap="none" dirty="0">
                <a:solidFill>
                  <a:schemeClr val="dk1"/>
                </a:solidFill>
                <a:latin typeface="Arial"/>
                <a:ea typeface="Arial"/>
                <a:cs typeface="Arial"/>
                <a:sym typeface="Arial"/>
              </a:rPr>
              <a:t>בר </a:t>
            </a:r>
            <a:r>
              <a:rPr lang="iw-IL" sz="1800" b="0" i="0" u="none" strike="noStrike" cap="none" dirty="0">
                <a:solidFill>
                  <a:schemeClr val="dk1"/>
                </a:solidFill>
                <a:latin typeface="Arial"/>
                <a:ea typeface="Arial"/>
                <a:cs typeface="Arial"/>
                <a:sym typeface="Arial"/>
              </a:rPr>
              <a:t>השכיח ביותר בצמחי</a:t>
            </a:r>
            <a:r>
              <a:rPr lang="he-IL" sz="1800" b="0" i="0" u="none" strike="noStrike" cap="none" dirty="0">
                <a:solidFill>
                  <a:schemeClr val="dk1"/>
                </a:solidFill>
                <a:latin typeface="Arial"/>
                <a:ea typeface="Arial"/>
                <a:cs typeface="Arial"/>
                <a:sym typeface="Arial"/>
              </a:rPr>
              <a:t> </a:t>
            </a:r>
            <a:r>
              <a:rPr lang="iw-IL" sz="1800" b="1" i="0" u="none" strike="noStrike" cap="none" dirty="0">
                <a:solidFill>
                  <a:schemeClr val="dk1"/>
                </a:solidFill>
                <a:latin typeface="Arial"/>
                <a:ea typeface="Arial"/>
                <a:cs typeface="Arial"/>
                <a:sym typeface="Arial"/>
              </a:rPr>
              <a:t>הבר </a:t>
            </a:r>
            <a:r>
              <a:rPr lang="iw-IL" sz="1800" b="0" i="0" u="none" strike="noStrike" cap="none" dirty="0">
                <a:solidFill>
                  <a:schemeClr val="dk1"/>
                </a:solidFill>
                <a:latin typeface="Arial"/>
                <a:ea typeface="Arial"/>
                <a:cs typeface="Arial"/>
                <a:sym typeface="Arial"/>
              </a:rPr>
              <a:t>של ישראל.</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ירוק עד</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עליו קטנים וקשים והוא מתחדש בעקבות כריתה</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 שריפה או רעיית יתר</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פורח באביב יחד עם לבלול העלים</a:t>
            </a:r>
            <a:r>
              <a:rPr lang="he-IL" sz="1800" b="0" i="0" u="none" strike="noStrike" cap="none" dirty="0">
                <a:solidFill>
                  <a:schemeClr val="dk1"/>
                </a:solidFill>
                <a:latin typeface="Arial"/>
                <a:ea typeface="Arial"/>
                <a:cs typeface="Arial"/>
                <a:sym typeface="Arial"/>
              </a:rPr>
              <a:t>. </a:t>
            </a:r>
            <a:r>
              <a:rPr lang="iw-IL" sz="1800" dirty="0">
                <a:solidFill>
                  <a:schemeClr val="dk1"/>
                </a:solidFill>
              </a:rPr>
              <a:t>פירותיו הם הבלוטים</a:t>
            </a:r>
            <a:r>
              <a:rPr lang="he-IL" sz="1800" dirty="0">
                <a:solidFill>
                  <a:schemeClr val="dk1"/>
                </a:solidFill>
              </a:rPr>
              <a:t>. </a:t>
            </a:r>
            <a:endParaRPr sz="1800" b="0" i="0" u="none" strike="noStrike" cap="none" dirty="0">
              <a:solidFill>
                <a:schemeClr val="dk1"/>
              </a:solidFill>
              <a:latin typeface="Arial"/>
              <a:ea typeface="Arial"/>
              <a:cs typeface="Arial"/>
              <a:sym typeface="Arial"/>
            </a:endParaRPr>
          </a:p>
        </p:txBody>
      </p:sp>
      <p:pic>
        <p:nvPicPr>
          <p:cNvPr id="308" name="Google Shape;308;p2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46538" y="1087451"/>
            <a:ext cx="4038950" cy="3219034"/>
          </a:xfrm>
          <a:prstGeom prst="rect">
            <a:avLst/>
          </a:prstGeom>
          <a:noFill/>
          <a:ln>
            <a:noFill/>
          </a:ln>
        </p:spPr>
      </p:pic>
      <p:sp>
        <p:nvSpPr>
          <p:cNvPr id="309" name="Google Shape;309;p21"/>
          <p:cNvSpPr txBox="1"/>
          <p:nvPr/>
        </p:nvSpPr>
        <p:spPr>
          <a:xfrm>
            <a:off x="4482732" y="4448629"/>
            <a:ext cx="3616239" cy="2381959"/>
          </a:xfrm>
          <a:prstGeom prst="rect">
            <a:avLst/>
          </a:prstGeom>
          <a:noFill/>
          <a:ln>
            <a:noFill/>
          </a:ln>
        </p:spPr>
        <p:txBody>
          <a:bodyPr spcFirstLastPara="1" wrap="square" lIns="91425" tIns="45700" rIns="91425" bIns="45700" anchor="t" anchorCtr="0">
            <a:spAutoFit/>
          </a:bodyPr>
          <a:lstStyle/>
          <a:p>
            <a:pPr lvl="0" algn="r" rtl="1">
              <a:buSzPts val="1800"/>
            </a:pPr>
            <a:r>
              <a:rPr lang="he-IL" sz="1800" b="1" i="0" u="none" strike="noStrike" cap="none" dirty="0">
                <a:solidFill>
                  <a:schemeClr val="dk1"/>
                </a:solidFill>
                <a:latin typeface="Arial"/>
                <a:ea typeface="Arial"/>
                <a:cs typeface="Arial"/>
                <a:sym typeface="Arial"/>
              </a:rPr>
              <a:t>אלה ארץ ישראלית: עץ בר</a:t>
            </a:r>
            <a:r>
              <a:rPr lang="he-IL" sz="1800" b="0" i="0" u="none" strike="noStrike" cap="none" dirty="0">
                <a:solidFill>
                  <a:schemeClr val="dk1"/>
                </a:solidFill>
                <a:latin typeface="Arial"/>
                <a:ea typeface="Arial"/>
                <a:cs typeface="Arial"/>
                <a:sym typeface="Arial"/>
              </a:rPr>
              <a:t> </a:t>
            </a:r>
            <a:r>
              <a:rPr lang="he-IL" sz="1800" dirty="0">
                <a:solidFill>
                  <a:schemeClr val="dk1"/>
                </a:solidFill>
              </a:rPr>
              <a:t>ים-תיכוני גדול ונפוץ בישראל. יש לה נוף רחב, ועלים מורכבים המשנים את צבעם בעונות. באביב היא פורחת בפרחים קטנים, ובהמשך נוצרים פירות אדומים ההופכים לשחורים כשהם מבשילים. האלה מותאמת היטב לחום, יובש וקרקעות סלעיות. </a:t>
            </a:r>
            <a:endParaRPr sz="1800" i="0" u="none" strike="noStrike" cap="none" dirty="0">
              <a:solidFill>
                <a:schemeClr val="dk1"/>
              </a:solidFill>
              <a:latin typeface="Arial"/>
              <a:ea typeface="Arial"/>
              <a:cs typeface="Arial"/>
              <a:sym typeface="Arial"/>
            </a:endParaRPr>
          </a:p>
        </p:txBody>
      </p:sp>
      <p:sp>
        <p:nvSpPr>
          <p:cNvPr id="310" name="Google Shape;310;p21"/>
          <p:cNvSpPr txBox="1"/>
          <p:nvPr/>
        </p:nvSpPr>
        <p:spPr>
          <a:xfrm>
            <a:off x="232026" y="4245305"/>
            <a:ext cx="3759062" cy="2308284"/>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he-IL" sz="1800" b="1" i="0" u="none" strike="noStrike" cap="none" dirty="0">
                <a:solidFill>
                  <a:schemeClr val="dk1"/>
                </a:solidFill>
                <a:latin typeface="Arial"/>
                <a:ea typeface="Arial"/>
                <a:cs typeface="Arial"/>
                <a:sym typeface="Arial"/>
              </a:rPr>
              <a:t>אקליפטוס: עץ תרבות</a:t>
            </a:r>
            <a:r>
              <a:rPr lang="he-IL" sz="1800" i="0" u="none" strike="noStrike" cap="none" dirty="0">
                <a:solidFill>
                  <a:schemeClr val="dk1"/>
                </a:solidFill>
                <a:latin typeface="Arial"/>
                <a:ea typeface="Arial"/>
                <a:cs typeface="Arial"/>
                <a:sym typeface="Arial"/>
              </a:rPr>
              <a:t>  גבוה ומהיר צמיחה שמקורו באוסטרליה, אך נפוץ מאוד גם בישראל. העץ עמיד לחום וליובש, ויכול להגיע לגבהים מרשימים. בעבר ניטע רבות ליד מקווי מים בזכות יכולתו לספוג כמויות גדולות של מים. האקליפטוס משמש גם כמקור לעץ, לשמן אתרי ולצל רב.  </a:t>
            </a:r>
          </a:p>
        </p:txBody>
      </p:sp>
      <p:pic>
        <p:nvPicPr>
          <p:cNvPr id="2" name="Picture 1">
            <a:extLst>
              <a:ext uri="{FF2B5EF4-FFF2-40B4-BE49-F238E27FC236}">
                <a16:creationId xmlns:a16="http://schemas.microsoft.com/office/drawing/2014/main" id="{D79586B1-B7E0-16CF-0748-8567D86AEB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733" y="956984"/>
            <a:ext cx="4147927" cy="31109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15"/>
        <p:cNvGrpSpPr/>
        <p:nvPr/>
      </p:nvGrpSpPr>
      <p:grpSpPr>
        <a:xfrm>
          <a:off x="0" y="0"/>
          <a:ext cx="0" cy="0"/>
          <a:chOff x="0" y="0"/>
          <a:chExt cx="0" cy="0"/>
        </a:xfrm>
      </p:grpSpPr>
      <p:pic>
        <p:nvPicPr>
          <p:cNvPr id="316" name="Google Shape;316;p22"/>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17" name="Google Shape;317;p22"/>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18" name="Google Shape;318;p22"/>
          <p:cNvSpPr txBox="1"/>
          <p:nvPr/>
        </p:nvSpPr>
        <p:spPr>
          <a:xfrm>
            <a:off x="1210913" y="38450"/>
            <a:ext cx="9639900" cy="859200"/>
          </a:xfrm>
          <a:prstGeom prst="rect">
            <a:avLst/>
          </a:prstGeom>
          <a:noFill/>
          <a:ln>
            <a:noFill/>
          </a:ln>
        </p:spPr>
        <p:txBody>
          <a:bodyPr spcFirstLastPara="1" wrap="square" lIns="91425" tIns="45700" rIns="91425" bIns="45700" anchor="b" anchorCtr="0">
            <a:noAutofit/>
          </a:bodyPr>
          <a:lstStyle/>
          <a:p>
            <a:pPr marL="0" marR="0" lvl="0" indent="0" algn="ctr" rtl="1">
              <a:lnSpc>
                <a:spcPct val="90000"/>
              </a:lnSpc>
              <a:spcBef>
                <a:spcPts val="0"/>
              </a:spcBef>
              <a:spcAft>
                <a:spcPts val="0"/>
              </a:spcAft>
              <a:buClr>
                <a:srgbClr val="009900"/>
              </a:buClr>
              <a:buSzPts val="4400"/>
              <a:buFont typeface="Play"/>
              <a:buNone/>
            </a:pPr>
            <a:r>
              <a:rPr lang="iw-IL" sz="4400" b="1" i="0" u="none" strike="noStrike" cap="none" dirty="0">
                <a:solidFill>
                  <a:srgbClr val="009900"/>
                </a:solidFill>
                <a:latin typeface="Play"/>
                <a:ea typeface="Play"/>
                <a:cs typeface="Play"/>
                <a:sym typeface="Play"/>
              </a:rPr>
              <a:t> </a:t>
            </a:r>
            <a:r>
              <a:rPr lang="iw-IL" sz="4400" b="1" i="0" u="none" strike="noStrike" cap="none" dirty="0">
                <a:solidFill>
                  <a:srgbClr val="009900"/>
                </a:solidFill>
                <a:latin typeface="Arial"/>
                <a:ea typeface="Arial"/>
                <a:cs typeface="Arial"/>
                <a:sym typeface="Arial"/>
              </a:rPr>
              <a:t>משחק </a:t>
            </a:r>
            <a:r>
              <a:rPr lang="he-IL" sz="4400" b="1" i="0" u="none" strike="noStrike" cap="none" dirty="0">
                <a:solidFill>
                  <a:srgbClr val="009900"/>
                </a:solidFill>
                <a:latin typeface="Arial"/>
                <a:ea typeface="Arial"/>
                <a:cs typeface="Arial"/>
                <a:sym typeface="Arial"/>
              </a:rPr>
              <a:t>2</a:t>
            </a:r>
            <a:r>
              <a:rPr lang="iw-IL" sz="4400" b="1" i="0" u="none" strike="noStrike" cap="none" dirty="0">
                <a:solidFill>
                  <a:srgbClr val="009900"/>
                </a:solidFill>
                <a:latin typeface="Arial"/>
                <a:ea typeface="Arial"/>
                <a:cs typeface="Arial"/>
                <a:sym typeface="Arial"/>
              </a:rPr>
              <a:t>:</a:t>
            </a:r>
            <a:r>
              <a:rPr lang="he-IL" sz="4400" b="1" i="0" u="none" strike="noStrike" cap="none" dirty="0">
                <a:solidFill>
                  <a:srgbClr val="009900"/>
                </a:solidFill>
                <a:latin typeface="Arial"/>
                <a:ea typeface="Arial"/>
                <a:cs typeface="Arial"/>
                <a:sym typeface="Arial"/>
              </a:rPr>
              <a:t> </a:t>
            </a:r>
            <a:r>
              <a:rPr lang="iw-IL" sz="4400" b="1" i="0" u="none" strike="noStrike" cap="none" dirty="0">
                <a:solidFill>
                  <a:srgbClr val="009900"/>
                </a:solidFill>
                <a:latin typeface="Arial"/>
                <a:ea typeface="Arial"/>
                <a:cs typeface="Arial"/>
                <a:sym typeface="Arial"/>
              </a:rPr>
              <a:t>מיון עצים לפי מאפיינים</a:t>
            </a:r>
            <a:r>
              <a:rPr lang="iw-IL" sz="4400" b="1" i="0" u="none" strike="noStrike" cap="none" dirty="0">
                <a:solidFill>
                  <a:srgbClr val="009900"/>
                </a:solidFill>
                <a:latin typeface="Play"/>
                <a:ea typeface="Play"/>
                <a:cs typeface="Play"/>
                <a:sym typeface="Play"/>
              </a:rPr>
              <a:t> </a:t>
            </a:r>
            <a:endParaRPr sz="4400" b="1" i="0" u="none" strike="noStrike" cap="none" dirty="0">
              <a:solidFill>
                <a:srgbClr val="009900"/>
              </a:solidFill>
              <a:latin typeface="Play"/>
              <a:ea typeface="Play"/>
              <a:cs typeface="Play"/>
              <a:sym typeface="Play"/>
            </a:endParaRPr>
          </a:p>
        </p:txBody>
      </p:sp>
      <p:sp>
        <p:nvSpPr>
          <p:cNvPr id="319" name="Google Shape;319;p22"/>
          <p:cNvSpPr txBox="1"/>
          <p:nvPr/>
        </p:nvSpPr>
        <p:spPr>
          <a:xfrm>
            <a:off x="375925" y="897775"/>
            <a:ext cx="11632500" cy="95406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800"/>
              <a:buFont typeface="Arial"/>
              <a:buNone/>
            </a:pPr>
            <a:r>
              <a:rPr lang="iw-IL" sz="2800" b="1" i="0" u="none" strike="noStrike" cap="none" dirty="0">
                <a:solidFill>
                  <a:schemeClr val="dk1"/>
                </a:solidFill>
                <a:latin typeface="Arial"/>
                <a:ea typeface="Arial"/>
                <a:cs typeface="Arial"/>
                <a:sym typeface="Arial"/>
              </a:rPr>
              <a:t>הנחיות:</a:t>
            </a:r>
            <a:endParaRPr lang="he-IL" sz="2800" b="1" i="0" u="none" strike="noStrike" cap="none" dirty="0">
              <a:solidFill>
                <a:schemeClr val="dk1"/>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2800"/>
              <a:buFont typeface="Arial"/>
              <a:buNone/>
            </a:pPr>
            <a:r>
              <a:rPr lang="iw-IL" sz="2800" b="0" i="0" u="none" strike="noStrike" cap="none" dirty="0">
                <a:solidFill>
                  <a:schemeClr val="dk1"/>
                </a:solidFill>
                <a:latin typeface="Arial"/>
                <a:ea typeface="Arial"/>
                <a:cs typeface="Arial"/>
                <a:sym typeface="Arial"/>
              </a:rPr>
              <a:t>התאימו את התמונה למקום המתאים בטבלה</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a:t>
            </a:r>
            <a:r>
              <a:rPr lang="iw-IL" sz="2300" b="0" i="0" u="none" strike="noStrike" cap="none" dirty="0">
                <a:solidFill>
                  <a:schemeClr val="dk1"/>
                </a:solidFill>
                <a:latin typeface="Arial"/>
                <a:ea typeface="Arial"/>
                <a:cs typeface="Arial"/>
                <a:sym typeface="Arial"/>
              </a:rPr>
              <a:t>ראו דוגמה</a:t>
            </a:r>
            <a:r>
              <a:rPr lang="iw-IL" sz="2300" dirty="0">
                <a:solidFill>
                  <a:schemeClr val="dk1"/>
                </a:solidFill>
              </a:rPr>
              <a:t> כיצד לסמן</a:t>
            </a:r>
            <a:r>
              <a:rPr lang="iw-IL" sz="2300" b="0" i="0" u="none" strike="noStrike" cap="none" dirty="0">
                <a:solidFill>
                  <a:schemeClr val="dk1"/>
                </a:solidFill>
                <a:latin typeface="Arial"/>
                <a:ea typeface="Arial"/>
                <a:cs typeface="Arial"/>
                <a:sym typeface="Arial"/>
              </a:rPr>
              <a:t> את התשובות הנכונות</a:t>
            </a:r>
            <a:r>
              <a:rPr lang="iw-IL" sz="2300" dirty="0">
                <a:solidFill>
                  <a:schemeClr val="dk1"/>
                </a:solidFill>
              </a:rPr>
              <a:t>.</a:t>
            </a:r>
            <a:endParaRPr sz="900" b="0" i="0" u="none" strike="noStrike" cap="none" dirty="0">
              <a:solidFill>
                <a:schemeClr val="dk1"/>
              </a:solidFill>
              <a:latin typeface="Arial"/>
              <a:ea typeface="Arial"/>
              <a:cs typeface="Arial"/>
              <a:sym typeface="Arial"/>
            </a:endParaRPr>
          </a:p>
        </p:txBody>
      </p:sp>
      <p:graphicFrame>
        <p:nvGraphicFramePr>
          <p:cNvPr id="320" name="Google Shape;320;p22"/>
          <p:cNvGraphicFramePr/>
          <p:nvPr>
            <p:extLst>
              <p:ext uri="{D42A27DB-BD31-4B8C-83A1-F6EECF244321}">
                <p14:modId xmlns:p14="http://schemas.microsoft.com/office/powerpoint/2010/main" val="3453838503"/>
              </p:ext>
            </p:extLst>
          </p:nvPr>
        </p:nvGraphicFramePr>
        <p:xfrm>
          <a:off x="375921" y="2020174"/>
          <a:ext cx="7518375" cy="3931950"/>
        </p:xfrm>
        <a:graphic>
          <a:graphicData uri="http://schemas.openxmlformats.org/drawingml/2006/table">
            <a:tbl>
              <a:tblPr firstRow="1" bandRow="1">
                <a:noFill/>
                <a:tableStyleId>{20C18E8E-F41F-43A4-A9F5-D77623F85410}</a:tableStyleId>
              </a:tblPr>
              <a:tblGrid>
                <a:gridCol w="2506125">
                  <a:extLst>
                    <a:ext uri="{9D8B030D-6E8A-4147-A177-3AD203B41FA5}">
                      <a16:colId xmlns:a16="http://schemas.microsoft.com/office/drawing/2014/main" val="20000"/>
                    </a:ext>
                  </a:extLst>
                </a:gridCol>
                <a:gridCol w="2506125">
                  <a:extLst>
                    <a:ext uri="{9D8B030D-6E8A-4147-A177-3AD203B41FA5}">
                      <a16:colId xmlns:a16="http://schemas.microsoft.com/office/drawing/2014/main" val="20001"/>
                    </a:ext>
                  </a:extLst>
                </a:gridCol>
                <a:gridCol w="2506125">
                  <a:extLst>
                    <a:ext uri="{9D8B030D-6E8A-4147-A177-3AD203B41FA5}">
                      <a16:colId xmlns:a16="http://schemas.microsoft.com/office/drawing/2014/main" val="20002"/>
                    </a:ext>
                  </a:extLst>
                </a:gridCol>
              </a:tblGrid>
              <a:tr h="370850">
                <a:tc>
                  <a:txBody>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lang="iw-IL" sz="4000" u="none" strike="noStrike" cap="none" dirty="0">
                          <a:latin typeface="Arial"/>
                          <a:ea typeface="Arial"/>
                          <a:cs typeface="Arial"/>
                          <a:sym typeface="Arial"/>
                        </a:rPr>
                        <a:t>עץ סרק</a:t>
                      </a:r>
                      <a:endParaRPr lang="iw-IL" sz="1400" u="none" strike="noStrike" cap="none" dirty="0">
                        <a:latin typeface="Arial"/>
                        <a:ea typeface="Arial"/>
                        <a:cs typeface="Arial"/>
                        <a:sym typeface="Arial"/>
                      </a:endParaRPr>
                    </a:p>
                    <a:p>
                      <a:pPr marL="0" marR="0" lvl="0" indent="0" algn="r" rtl="1">
                        <a:lnSpc>
                          <a:spcPct val="100000"/>
                        </a:lnSpc>
                        <a:spcBef>
                          <a:spcPts val="0"/>
                        </a:spcBef>
                        <a:spcAft>
                          <a:spcPts val="0"/>
                        </a:spcAft>
                        <a:buClr>
                          <a:srgbClr val="000000"/>
                        </a:buClr>
                        <a:buSzPts val="4000"/>
                        <a:buFont typeface="Arial"/>
                        <a:buNone/>
                      </a:pPr>
                      <a:endParaRPr sz="40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kumimoji="0" lang="iw-IL" sz="4000" b="1" i="0" u="none" strike="noStrike" kern="0" cap="none" spc="0" normalizeH="0" baseline="0" noProof="0" dirty="0">
                          <a:ln>
                            <a:noFill/>
                          </a:ln>
                          <a:solidFill>
                            <a:srgbClr val="000000"/>
                          </a:solidFill>
                          <a:effectLst/>
                          <a:uLnTx/>
                          <a:uFillTx/>
                          <a:latin typeface="Arial"/>
                          <a:ea typeface="Arial"/>
                          <a:cs typeface="Arial"/>
                          <a:sym typeface="Arial"/>
                        </a:rPr>
                        <a:t>עץ פרי</a:t>
                      </a:r>
                      <a:endParaRPr kumimoji="0" lang="iw-IL" sz="14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rtl="1">
                        <a:lnSpc>
                          <a:spcPct val="100000"/>
                        </a:lnSpc>
                        <a:spcBef>
                          <a:spcPts val="0"/>
                        </a:spcBef>
                        <a:spcAft>
                          <a:spcPts val="0"/>
                        </a:spcAft>
                        <a:buClr>
                          <a:srgbClr val="000000"/>
                        </a:buClr>
                        <a:buSzPts val="4000"/>
                        <a:buFont typeface="Arial"/>
                        <a:buNone/>
                      </a:pPr>
                      <a:endParaRPr sz="14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4000"/>
                        <a:buFont typeface="Arial"/>
                        <a:buNone/>
                      </a:pPr>
                      <a:endParaRPr sz="14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r" rtl="1">
                        <a:lnSpc>
                          <a:spcPct val="100000"/>
                        </a:lnSpc>
                        <a:spcBef>
                          <a:spcPts val="0"/>
                        </a:spcBef>
                        <a:spcAft>
                          <a:spcPts val="0"/>
                        </a:spcAft>
                        <a:buClr>
                          <a:srgbClr val="000000"/>
                        </a:buClr>
                        <a:buSzPts val="4000"/>
                        <a:buFont typeface="Arial"/>
                        <a:buNone/>
                      </a:pPr>
                      <a:endParaRPr sz="14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4000"/>
                        <a:buFont typeface="Arial"/>
                        <a:buNone/>
                      </a:pPr>
                      <a:endParaRPr sz="4000" u="none" strike="noStrike" cap="none" dirty="0">
                        <a:latin typeface="Arial"/>
                        <a:ea typeface="Arial"/>
                        <a:cs typeface="Arial"/>
                        <a:sym typeface="Arial"/>
                      </a:endParaRPr>
                    </a:p>
                    <a:p>
                      <a:pPr marL="0" marR="0" lvl="0" indent="0" algn="r" rtl="1">
                        <a:lnSpc>
                          <a:spcPct val="100000"/>
                        </a:lnSpc>
                        <a:spcBef>
                          <a:spcPts val="0"/>
                        </a:spcBef>
                        <a:spcAft>
                          <a:spcPts val="0"/>
                        </a:spcAft>
                        <a:buClr>
                          <a:srgbClr val="000000"/>
                        </a:buClr>
                        <a:buSzPts val="4000"/>
                        <a:buFont typeface="Arial"/>
                        <a:buNone/>
                      </a:pPr>
                      <a:endParaRPr sz="40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lang="iw-IL" sz="4000" b="1" u="none" strike="noStrike" cap="none" dirty="0">
                          <a:latin typeface="Arial"/>
                          <a:ea typeface="Arial"/>
                          <a:cs typeface="Arial"/>
                          <a:sym typeface="Arial"/>
                        </a:rPr>
                        <a:t>עץ נשיר</a:t>
                      </a:r>
                      <a:endParaRPr lang="iw-IL" sz="1400" u="none" strike="noStrike" cap="none" dirty="0">
                        <a:latin typeface="Arial"/>
                        <a:ea typeface="Arial"/>
                        <a:cs typeface="Arial"/>
                        <a:sym typeface="Arial"/>
                      </a:endParaRPr>
                    </a:p>
                    <a:p>
                      <a:pPr marL="0" marR="0" lvl="0" indent="0" algn="r" rtl="1">
                        <a:lnSpc>
                          <a:spcPct val="100000"/>
                        </a:lnSpc>
                        <a:spcBef>
                          <a:spcPts val="0"/>
                        </a:spcBef>
                        <a:spcAft>
                          <a:spcPts val="0"/>
                        </a:spcAft>
                        <a:buClr>
                          <a:srgbClr val="000000"/>
                        </a:buClr>
                        <a:buSzPts val="4000"/>
                        <a:buFont typeface="Arial"/>
                        <a:buNone/>
                      </a:pPr>
                      <a:endParaRPr sz="40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r" rtl="1">
                        <a:lnSpc>
                          <a:spcPct val="100000"/>
                        </a:lnSpc>
                        <a:spcBef>
                          <a:spcPts val="0"/>
                        </a:spcBef>
                        <a:spcAft>
                          <a:spcPts val="0"/>
                        </a:spcAft>
                        <a:buClr>
                          <a:srgbClr val="000000"/>
                        </a:buClr>
                        <a:buSzPts val="4000"/>
                        <a:buFont typeface="Arial"/>
                        <a:buNone/>
                      </a:pPr>
                      <a:endParaRPr sz="14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4000"/>
                        <a:buFont typeface="Arial"/>
                        <a:buNone/>
                      </a:pPr>
                      <a:endParaRPr sz="4000" u="none" strike="noStrike" cap="none" dirty="0">
                        <a:latin typeface="Arial"/>
                        <a:ea typeface="Arial"/>
                        <a:cs typeface="Arial"/>
                        <a:sym typeface="Arial"/>
                      </a:endParaRPr>
                    </a:p>
                    <a:p>
                      <a:pPr marL="0" marR="0" lvl="0" indent="0" algn="r" rtl="1">
                        <a:lnSpc>
                          <a:spcPct val="100000"/>
                        </a:lnSpc>
                        <a:spcBef>
                          <a:spcPts val="0"/>
                        </a:spcBef>
                        <a:spcAft>
                          <a:spcPts val="0"/>
                        </a:spcAft>
                        <a:buClr>
                          <a:srgbClr val="000000"/>
                        </a:buClr>
                        <a:buSzPts val="4000"/>
                        <a:buFont typeface="Arial"/>
                        <a:buNone/>
                      </a:pPr>
                      <a:endParaRPr sz="40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kumimoji="0" lang="iw-IL" sz="4000" b="1" i="0" u="none" strike="noStrike" kern="0" cap="none" spc="0" normalizeH="0" baseline="0" noProof="0" dirty="0">
                          <a:ln>
                            <a:noFill/>
                          </a:ln>
                          <a:solidFill>
                            <a:srgbClr val="000000"/>
                          </a:solidFill>
                          <a:effectLst/>
                          <a:uLnTx/>
                          <a:uFillTx/>
                          <a:latin typeface="Arial"/>
                          <a:ea typeface="Arial"/>
                          <a:cs typeface="Arial"/>
                          <a:sym typeface="Arial"/>
                        </a:rPr>
                        <a:t>עץ ירוק עד</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rtl="1">
                        <a:lnSpc>
                          <a:spcPct val="100000"/>
                        </a:lnSpc>
                        <a:spcBef>
                          <a:spcPts val="0"/>
                        </a:spcBef>
                        <a:spcAft>
                          <a:spcPts val="0"/>
                        </a:spcAft>
                        <a:buClr>
                          <a:srgbClr val="000000"/>
                        </a:buClr>
                        <a:buSzPts val="4000"/>
                        <a:buFont typeface="Arial"/>
                        <a:buNone/>
                      </a:pPr>
                      <a:endParaRPr sz="40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321" name="Google Shape;321;p22"/>
          <p:cNvGrpSpPr/>
          <p:nvPr/>
        </p:nvGrpSpPr>
        <p:grpSpPr>
          <a:xfrm>
            <a:off x="8513025" y="2509789"/>
            <a:ext cx="3576312" cy="3655822"/>
            <a:chOff x="7" y="299546"/>
            <a:chExt cx="3576312" cy="3655822"/>
          </a:xfrm>
        </p:grpSpPr>
        <p:sp>
          <p:nvSpPr>
            <p:cNvPr id="322" name="Google Shape;322;p22"/>
            <p:cNvSpPr/>
            <p:nvPr/>
          </p:nvSpPr>
          <p:spPr>
            <a:xfrm>
              <a:off x="7" y="2071182"/>
              <a:ext cx="1701900" cy="1252800"/>
            </a:xfrm>
            <a:prstGeom prst="roundRect">
              <a:avLst>
                <a:gd name="adj" fmla="val 16667"/>
              </a:avLst>
            </a:prstGeom>
            <a:blipFill rotWithShape="1">
              <a:blip r:embed="rId5"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2"/>
            <p:cNvSpPr/>
            <p:nvPr/>
          </p:nvSpPr>
          <p:spPr>
            <a:xfrm>
              <a:off x="1151" y="1349793"/>
              <a:ext cx="1701878" cy="6313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2"/>
            <p:cNvSpPr txBox="1"/>
            <p:nvPr/>
          </p:nvSpPr>
          <p:spPr>
            <a:xfrm>
              <a:off x="1151" y="1349793"/>
              <a:ext cx="1701878" cy="631396"/>
            </a:xfrm>
            <a:prstGeom prst="rect">
              <a:avLst/>
            </a:prstGeom>
            <a:noFill/>
            <a:ln>
              <a:noFill/>
            </a:ln>
          </p:spPr>
          <p:txBody>
            <a:bodyPr spcFirstLastPara="1" wrap="square" lIns="156450" tIns="156450" rIns="156450" bIns="0" anchor="t" anchorCtr="0">
              <a:noAutofit/>
            </a:bodyPr>
            <a:lstStyle/>
            <a:p>
              <a:pPr marL="0" marR="0" lvl="0" indent="0" algn="ctr" rtl="1">
                <a:lnSpc>
                  <a:spcPct val="90000"/>
                </a:lnSpc>
                <a:spcBef>
                  <a:spcPts val="0"/>
                </a:spcBef>
                <a:spcAft>
                  <a:spcPts val="0"/>
                </a:spcAft>
                <a:buClr>
                  <a:schemeClr val="dk1"/>
                </a:buClr>
                <a:buSzPts val="2200"/>
                <a:buFont typeface="Arial"/>
                <a:buNone/>
              </a:pPr>
              <a:r>
                <a:rPr lang="iw-IL" sz="2200" b="0" i="0" u="none" strike="noStrike" cap="none">
                  <a:solidFill>
                    <a:schemeClr val="dk1"/>
                  </a:solidFill>
                  <a:latin typeface="Arial"/>
                  <a:ea typeface="Arial"/>
                  <a:cs typeface="Arial"/>
                  <a:sym typeface="Arial"/>
                </a:rPr>
                <a:t>עץ תפוז</a:t>
              </a:r>
              <a:endParaRPr sz="1400" b="0" i="0" u="none" strike="noStrike" cap="none">
                <a:solidFill>
                  <a:srgbClr val="000000"/>
                </a:solidFill>
                <a:latin typeface="Arial"/>
                <a:ea typeface="Arial"/>
                <a:cs typeface="Arial"/>
                <a:sym typeface="Arial"/>
              </a:endParaRPr>
            </a:p>
          </p:txBody>
        </p:sp>
        <p:sp>
          <p:nvSpPr>
            <p:cNvPr id="325" name="Google Shape;325;p22"/>
            <p:cNvSpPr/>
            <p:nvPr/>
          </p:nvSpPr>
          <p:spPr>
            <a:xfrm>
              <a:off x="58491" y="300602"/>
              <a:ext cx="1701878" cy="1172594"/>
            </a:xfrm>
            <a:prstGeom prst="roundRect">
              <a:avLst>
                <a:gd name="adj" fmla="val 16667"/>
              </a:avLst>
            </a:prstGeom>
            <a:blipFill rotWithShape="1">
              <a:blip r:embed="rId6"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2"/>
            <p:cNvSpPr/>
            <p:nvPr/>
          </p:nvSpPr>
          <p:spPr>
            <a:xfrm>
              <a:off x="1873289" y="1349793"/>
              <a:ext cx="1701878" cy="6313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2"/>
            <p:cNvSpPr txBox="1"/>
            <p:nvPr/>
          </p:nvSpPr>
          <p:spPr>
            <a:xfrm>
              <a:off x="1873289" y="1349793"/>
              <a:ext cx="1701878" cy="631396"/>
            </a:xfrm>
            <a:prstGeom prst="rect">
              <a:avLst/>
            </a:prstGeom>
            <a:noFill/>
            <a:ln>
              <a:noFill/>
            </a:ln>
          </p:spPr>
          <p:txBody>
            <a:bodyPr spcFirstLastPara="1" wrap="square" lIns="156450" tIns="156450" rIns="156450" bIns="0" anchor="t" anchorCtr="0">
              <a:noAutofit/>
            </a:bodyPr>
            <a:lstStyle/>
            <a:p>
              <a:pPr marL="0" marR="0" lvl="0" indent="0" algn="ctr" rtl="1">
                <a:lnSpc>
                  <a:spcPct val="90000"/>
                </a:lnSpc>
                <a:spcBef>
                  <a:spcPts val="0"/>
                </a:spcBef>
                <a:spcAft>
                  <a:spcPts val="0"/>
                </a:spcAft>
                <a:buClr>
                  <a:schemeClr val="dk1"/>
                </a:buClr>
                <a:buSzPts val="2200"/>
                <a:buFont typeface="Arial"/>
                <a:buNone/>
              </a:pPr>
              <a:r>
                <a:rPr lang="iw-IL" sz="2200" b="0" i="0" u="none" strike="noStrike" cap="none">
                  <a:solidFill>
                    <a:schemeClr val="dk1"/>
                  </a:solidFill>
                  <a:latin typeface="Arial"/>
                  <a:ea typeface="Arial"/>
                  <a:cs typeface="Arial"/>
                  <a:sym typeface="Arial"/>
                </a:rPr>
                <a:t>עץ תפוח</a:t>
              </a:r>
              <a:endParaRPr sz="1400" b="0" i="0" u="none" strike="noStrike" cap="none">
                <a:solidFill>
                  <a:srgbClr val="000000"/>
                </a:solidFill>
                <a:latin typeface="Arial"/>
                <a:ea typeface="Arial"/>
                <a:cs typeface="Arial"/>
                <a:sym typeface="Arial"/>
              </a:endParaRPr>
            </a:p>
          </p:txBody>
        </p:sp>
        <p:sp>
          <p:nvSpPr>
            <p:cNvPr id="328" name="Google Shape;328;p22"/>
            <p:cNvSpPr/>
            <p:nvPr/>
          </p:nvSpPr>
          <p:spPr>
            <a:xfrm>
              <a:off x="1874441" y="299546"/>
              <a:ext cx="1701878" cy="1172594"/>
            </a:xfrm>
            <a:prstGeom prst="roundRect">
              <a:avLst>
                <a:gd name="adj" fmla="val 16667"/>
              </a:avLst>
            </a:prstGeom>
            <a:blipFill rotWithShape="1">
              <a:blip r:embed="rId7"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2"/>
            <p:cNvSpPr/>
            <p:nvPr/>
          </p:nvSpPr>
          <p:spPr>
            <a:xfrm>
              <a:off x="1151" y="3323972"/>
              <a:ext cx="1701878" cy="6313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2"/>
            <p:cNvSpPr txBox="1"/>
            <p:nvPr/>
          </p:nvSpPr>
          <p:spPr>
            <a:xfrm>
              <a:off x="1151" y="3323972"/>
              <a:ext cx="1701878" cy="631396"/>
            </a:xfrm>
            <a:prstGeom prst="rect">
              <a:avLst/>
            </a:prstGeom>
            <a:noFill/>
            <a:ln>
              <a:noFill/>
            </a:ln>
          </p:spPr>
          <p:txBody>
            <a:bodyPr spcFirstLastPara="1" wrap="square" lIns="156450" tIns="156450" rIns="156450" bIns="0" anchor="t" anchorCtr="0">
              <a:noAutofit/>
            </a:bodyPr>
            <a:lstStyle/>
            <a:p>
              <a:pPr marL="0" marR="0" lvl="0" indent="0" algn="ctr" rtl="1">
                <a:lnSpc>
                  <a:spcPct val="90000"/>
                </a:lnSpc>
                <a:spcBef>
                  <a:spcPts val="0"/>
                </a:spcBef>
                <a:spcAft>
                  <a:spcPts val="0"/>
                </a:spcAft>
                <a:buClr>
                  <a:schemeClr val="dk1"/>
                </a:buClr>
                <a:buSzPts val="2200"/>
                <a:buFont typeface="Arial"/>
                <a:buNone/>
              </a:pPr>
              <a:r>
                <a:rPr lang="iw-IL" sz="2200" b="0" i="0" u="none" strike="noStrike" cap="none">
                  <a:solidFill>
                    <a:schemeClr val="dk1"/>
                  </a:solidFill>
                  <a:latin typeface="Arial"/>
                  <a:ea typeface="Arial"/>
                  <a:cs typeface="Arial"/>
                  <a:sym typeface="Arial"/>
                </a:rPr>
                <a:t>איזדרכת</a:t>
              </a:r>
              <a:endParaRPr sz="2200" b="0" i="0" u="none" strike="noStrike" cap="none">
                <a:solidFill>
                  <a:schemeClr val="dk1"/>
                </a:solidFill>
                <a:latin typeface="Arial"/>
                <a:ea typeface="Arial"/>
                <a:cs typeface="Arial"/>
                <a:sym typeface="Arial"/>
              </a:endParaRPr>
            </a:p>
          </p:txBody>
        </p:sp>
        <p:sp>
          <p:nvSpPr>
            <p:cNvPr id="331" name="Google Shape;331;p22"/>
            <p:cNvSpPr/>
            <p:nvPr/>
          </p:nvSpPr>
          <p:spPr>
            <a:xfrm>
              <a:off x="1873289" y="2151377"/>
              <a:ext cx="1701878" cy="1172594"/>
            </a:xfrm>
            <a:prstGeom prst="roundRect">
              <a:avLst>
                <a:gd name="adj" fmla="val 16667"/>
              </a:avLst>
            </a:prstGeom>
            <a:blipFill rotWithShape="1">
              <a:blip r:embed="rId8"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2"/>
            <p:cNvSpPr/>
            <p:nvPr/>
          </p:nvSpPr>
          <p:spPr>
            <a:xfrm>
              <a:off x="1873289" y="3323972"/>
              <a:ext cx="1701878" cy="6313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2"/>
            <p:cNvSpPr txBox="1"/>
            <p:nvPr/>
          </p:nvSpPr>
          <p:spPr>
            <a:xfrm>
              <a:off x="1873289" y="3323972"/>
              <a:ext cx="1701878" cy="631396"/>
            </a:xfrm>
            <a:prstGeom prst="rect">
              <a:avLst/>
            </a:prstGeom>
            <a:noFill/>
            <a:ln>
              <a:noFill/>
            </a:ln>
          </p:spPr>
          <p:txBody>
            <a:bodyPr spcFirstLastPara="1" wrap="square" lIns="156450" tIns="156450" rIns="156450" bIns="0" anchor="t" anchorCtr="0">
              <a:noAutofit/>
            </a:bodyPr>
            <a:lstStyle/>
            <a:p>
              <a:pPr marL="0" marR="0" lvl="0" indent="0" algn="ctr" rtl="1">
                <a:lnSpc>
                  <a:spcPct val="90000"/>
                </a:lnSpc>
                <a:spcBef>
                  <a:spcPts val="0"/>
                </a:spcBef>
                <a:spcAft>
                  <a:spcPts val="0"/>
                </a:spcAft>
                <a:buClr>
                  <a:schemeClr val="dk1"/>
                </a:buClr>
                <a:buSzPts val="2200"/>
                <a:buFont typeface="Arial"/>
                <a:buNone/>
              </a:pPr>
              <a:r>
                <a:rPr lang="iw-IL" sz="2200" b="0" i="0" u="none" strike="noStrike" cap="none">
                  <a:solidFill>
                    <a:schemeClr val="dk1"/>
                  </a:solidFill>
                  <a:latin typeface="Arial"/>
                  <a:ea typeface="Arial"/>
                  <a:cs typeface="Arial"/>
                  <a:sym typeface="Arial"/>
                </a:rPr>
                <a:t>אורן ירושלמי</a:t>
              </a:r>
              <a:endParaRPr sz="1400" b="0" i="0" u="none" strike="noStrike" cap="none">
                <a:solidFill>
                  <a:srgbClr val="000000"/>
                </a:solidFill>
                <a:latin typeface="Arial"/>
                <a:ea typeface="Arial"/>
                <a:cs typeface="Arial"/>
                <a:sym typeface="Arial"/>
              </a:endParaRPr>
            </a:p>
          </p:txBody>
        </p:sp>
      </p:grpSp>
      <p:sp>
        <p:nvSpPr>
          <p:cNvPr id="334" name="Google Shape;334;p22"/>
          <p:cNvSpPr txBox="1"/>
          <p:nvPr/>
        </p:nvSpPr>
        <p:spPr>
          <a:xfrm>
            <a:off x="8219768" y="6342811"/>
            <a:ext cx="3788776" cy="27695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200"/>
              <a:buFont typeface="Arial"/>
              <a:buNone/>
            </a:pPr>
            <a:r>
              <a:rPr lang="iw-IL" sz="1200" b="0" i="0" u="none" strike="noStrike" cap="none" dirty="0">
                <a:solidFill>
                  <a:schemeClr val="dk1"/>
                </a:solidFill>
                <a:latin typeface="Arial"/>
                <a:ea typeface="Arial"/>
                <a:cs typeface="Arial"/>
                <a:sym typeface="Arial"/>
              </a:rPr>
              <a:t>מקור התמונות: ויקיפדיה</a:t>
            </a:r>
            <a:r>
              <a:rPr lang="he-IL" sz="1200" b="0" i="0" u="none" strike="noStrike" cap="none" dirty="0">
                <a:solidFill>
                  <a:schemeClr val="dk1"/>
                </a:solidFill>
                <a:latin typeface="Arial"/>
                <a:ea typeface="Arial"/>
                <a:cs typeface="Arial"/>
                <a:sym typeface="Arial"/>
              </a:rPr>
              <a:t>: </a:t>
            </a:r>
            <a:r>
              <a:rPr lang="he-IL" sz="1200" b="0" i="0" u="none" strike="noStrike" cap="none" dirty="0">
                <a:solidFill>
                  <a:schemeClr val="dk1"/>
                </a:solidFill>
                <a:latin typeface="Arial"/>
                <a:ea typeface="Arial"/>
                <a:cs typeface="Arial"/>
                <a:sym typeface="Arial"/>
                <a:hlinkClick r:id="rId9"/>
              </a:rPr>
              <a:t>עץ תפוח</a:t>
            </a:r>
            <a:r>
              <a:rPr lang="he-IL" sz="1200" b="0" i="0" u="none" strike="noStrike" cap="none" dirty="0">
                <a:solidFill>
                  <a:schemeClr val="dk1"/>
                </a:solidFill>
                <a:latin typeface="Arial"/>
                <a:ea typeface="Arial"/>
                <a:cs typeface="Arial"/>
                <a:sym typeface="Arial"/>
              </a:rPr>
              <a:t>; </a:t>
            </a:r>
            <a:r>
              <a:rPr lang="he-IL" sz="1200" b="0" i="0" u="none" strike="noStrike" cap="none" dirty="0">
                <a:solidFill>
                  <a:schemeClr val="dk1"/>
                </a:solidFill>
                <a:latin typeface="Arial"/>
                <a:ea typeface="Arial"/>
                <a:cs typeface="Arial"/>
                <a:sym typeface="Arial"/>
                <a:hlinkClick r:id="rId10"/>
              </a:rPr>
              <a:t>אורן ירושלמי</a:t>
            </a:r>
            <a:r>
              <a:rPr lang="he-IL" sz="1200" b="0" i="0" u="none" strike="noStrike" cap="none" dirty="0">
                <a:solidFill>
                  <a:schemeClr val="dk1"/>
                </a:solidFill>
                <a:latin typeface="Arial"/>
                <a:ea typeface="Arial"/>
                <a:cs typeface="Arial"/>
                <a:sym typeface="Arial"/>
              </a:rPr>
              <a:t>; </a:t>
            </a:r>
            <a:r>
              <a:rPr lang="he-IL" sz="1200" b="0" i="0" u="none" strike="noStrike" cap="none" dirty="0">
                <a:solidFill>
                  <a:schemeClr val="dk1"/>
                </a:solidFill>
                <a:latin typeface="Arial"/>
                <a:ea typeface="Arial"/>
                <a:cs typeface="Arial"/>
                <a:sym typeface="Arial"/>
                <a:hlinkClick r:id="rId11"/>
              </a:rPr>
              <a:t>אזדרכת</a:t>
            </a:r>
            <a:r>
              <a:rPr lang="he-IL" sz="1200" b="0"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p:txBody>
      </p:sp>
      <p:sp>
        <p:nvSpPr>
          <p:cNvPr id="335" name="Google Shape;335;p22"/>
          <p:cNvSpPr/>
          <p:nvPr/>
        </p:nvSpPr>
        <p:spPr>
          <a:xfrm>
            <a:off x="3366155" y="4657018"/>
            <a:ext cx="1537906" cy="1192895"/>
          </a:xfrm>
          <a:prstGeom prst="roundRect">
            <a:avLst>
              <a:gd name="adj" fmla="val 16667"/>
            </a:avLst>
          </a:prstGeom>
          <a:blipFill rotWithShape="1">
            <a:blip r:embed="rId12"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39"/>
        <p:cNvGrpSpPr/>
        <p:nvPr/>
      </p:nvGrpSpPr>
      <p:grpSpPr>
        <a:xfrm>
          <a:off x="0" y="0"/>
          <a:ext cx="0" cy="0"/>
          <a:chOff x="0" y="0"/>
          <a:chExt cx="0" cy="0"/>
        </a:xfrm>
      </p:grpSpPr>
      <p:pic>
        <p:nvPicPr>
          <p:cNvPr id="340" name="Google Shape;340;p23"/>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41" name="Google Shape;341;p23"/>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42" name="Google Shape;342;p23"/>
          <p:cNvSpPr txBox="1"/>
          <p:nvPr/>
        </p:nvSpPr>
        <p:spPr>
          <a:xfrm>
            <a:off x="1966309" y="38457"/>
            <a:ext cx="8298294" cy="859314"/>
          </a:xfrm>
          <a:prstGeom prst="rect">
            <a:avLst/>
          </a:prstGeom>
          <a:noFill/>
          <a:ln>
            <a:noFill/>
          </a:ln>
        </p:spPr>
        <p:txBody>
          <a:bodyPr spcFirstLastPara="1" wrap="square" lIns="91425" tIns="45700" rIns="91425" bIns="45700" anchor="b" anchorCtr="0">
            <a:noAutofit/>
          </a:bodyPr>
          <a:lstStyle/>
          <a:p>
            <a:pPr marL="0" marR="0" lvl="0" indent="0" algn="ctr" rtl="1">
              <a:lnSpc>
                <a:spcPct val="90000"/>
              </a:lnSpc>
              <a:spcBef>
                <a:spcPts val="0"/>
              </a:spcBef>
              <a:spcAft>
                <a:spcPts val="0"/>
              </a:spcAft>
              <a:buClr>
                <a:srgbClr val="009900"/>
              </a:buClr>
              <a:buSzPts val="4400"/>
              <a:buFont typeface="Play"/>
              <a:buNone/>
            </a:pPr>
            <a:r>
              <a:rPr lang="iw-IL" sz="4400" b="1" i="0" u="none" strike="noStrike" cap="none" dirty="0">
                <a:solidFill>
                  <a:srgbClr val="009900"/>
                </a:solidFill>
                <a:latin typeface="Arial"/>
                <a:ea typeface="Arial"/>
                <a:cs typeface="Arial"/>
                <a:sym typeface="Arial"/>
              </a:rPr>
              <a:t> משחק</a:t>
            </a:r>
            <a:r>
              <a:rPr lang="he-IL" sz="4400" b="1" i="0" u="none" strike="noStrike" cap="none" dirty="0">
                <a:solidFill>
                  <a:srgbClr val="009900"/>
                </a:solidFill>
                <a:latin typeface="Arial"/>
                <a:ea typeface="Arial"/>
                <a:cs typeface="Arial"/>
                <a:sym typeface="Arial"/>
              </a:rPr>
              <a:t> 2: </a:t>
            </a:r>
            <a:r>
              <a:rPr lang="iw-IL" sz="4400" b="1" i="0" u="none" strike="noStrike" cap="none" dirty="0">
                <a:solidFill>
                  <a:srgbClr val="009900"/>
                </a:solidFill>
                <a:latin typeface="Arial"/>
                <a:ea typeface="Arial"/>
                <a:cs typeface="Arial"/>
                <a:sym typeface="Arial"/>
              </a:rPr>
              <a:t>מיון עצים לפי מאפיינים</a:t>
            </a:r>
            <a:r>
              <a:rPr lang="iw-IL" sz="4400" b="1" i="0" u="none" strike="noStrike" cap="none" dirty="0">
                <a:solidFill>
                  <a:srgbClr val="009900"/>
                </a:solidFill>
                <a:latin typeface="Play"/>
                <a:ea typeface="Play"/>
                <a:cs typeface="Play"/>
                <a:sym typeface="Play"/>
              </a:rPr>
              <a:t> </a:t>
            </a:r>
            <a:endParaRPr sz="4400" b="1" i="0" u="none" strike="noStrike" cap="none" dirty="0">
              <a:solidFill>
                <a:srgbClr val="009900"/>
              </a:solidFill>
              <a:latin typeface="Play"/>
              <a:ea typeface="Play"/>
              <a:cs typeface="Play"/>
              <a:sym typeface="Play"/>
            </a:endParaRPr>
          </a:p>
        </p:txBody>
      </p:sp>
      <p:graphicFrame>
        <p:nvGraphicFramePr>
          <p:cNvPr id="343" name="Google Shape;343;p23"/>
          <p:cNvGraphicFramePr/>
          <p:nvPr>
            <p:extLst>
              <p:ext uri="{D42A27DB-BD31-4B8C-83A1-F6EECF244321}">
                <p14:modId xmlns:p14="http://schemas.microsoft.com/office/powerpoint/2010/main" val="1102901606"/>
              </p:ext>
            </p:extLst>
          </p:nvPr>
        </p:nvGraphicFramePr>
        <p:xfrm>
          <a:off x="375921" y="1679171"/>
          <a:ext cx="7518375" cy="4942695"/>
        </p:xfrm>
        <a:graphic>
          <a:graphicData uri="http://schemas.openxmlformats.org/drawingml/2006/table">
            <a:tbl>
              <a:tblPr firstRow="1" bandRow="1">
                <a:noFill/>
                <a:tableStyleId>{20C18E8E-F41F-43A4-A9F5-D77623F85410}</a:tableStyleId>
              </a:tblPr>
              <a:tblGrid>
                <a:gridCol w="2506125">
                  <a:extLst>
                    <a:ext uri="{9D8B030D-6E8A-4147-A177-3AD203B41FA5}">
                      <a16:colId xmlns:a16="http://schemas.microsoft.com/office/drawing/2014/main" val="20000"/>
                    </a:ext>
                  </a:extLst>
                </a:gridCol>
                <a:gridCol w="2506125">
                  <a:extLst>
                    <a:ext uri="{9D8B030D-6E8A-4147-A177-3AD203B41FA5}">
                      <a16:colId xmlns:a16="http://schemas.microsoft.com/office/drawing/2014/main" val="20001"/>
                    </a:ext>
                  </a:extLst>
                </a:gridCol>
                <a:gridCol w="2506125">
                  <a:extLst>
                    <a:ext uri="{9D8B030D-6E8A-4147-A177-3AD203B41FA5}">
                      <a16:colId xmlns:a16="http://schemas.microsoft.com/office/drawing/2014/main" val="20002"/>
                    </a:ext>
                  </a:extLst>
                </a:gridCol>
              </a:tblGrid>
              <a:tr h="1307908">
                <a:tc>
                  <a:txBody>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lang="iw-IL" sz="4000" u="none" strike="noStrike" cap="none" dirty="0"/>
                        <a:t>עץ פרי</a:t>
                      </a:r>
                      <a:endParaRPr lang="iw-IL" sz="1400" u="none" strike="noStrike" cap="none" dirty="0"/>
                    </a:p>
                    <a:p>
                      <a:pPr marL="0" marR="0" lvl="0" indent="0" algn="r" rtl="1">
                        <a:lnSpc>
                          <a:spcPct val="100000"/>
                        </a:lnSpc>
                        <a:spcBef>
                          <a:spcPts val="0"/>
                        </a:spcBef>
                        <a:spcAft>
                          <a:spcPts val="0"/>
                        </a:spcAft>
                        <a:buClr>
                          <a:srgbClr val="000000"/>
                        </a:buClr>
                        <a:buSzPts val="4000"/>
                        <a:buFont typeface="Arial"/>
                        <a:buNone/>
                      </a:pPr>
                      <a:endParaRPr sz="40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4000"/>
                        <a:buFont typeface="Arial"/>
                        <a:buNone/>
                      </a:pPr>
                      <a:r>
                        <a:rPr lang="iw-IL" sz="4000" u="none" strike="noStrike" cap="none"/>
                        <a:t>עץ סרק</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4000"/>
                        <a:buFont typeface="Arial"/>
                        <a:buNone/>
                      </a:pP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715813">
                <a:tc>
                  <a:txBody>
                    <a:bodyPr/>
                    <a:lstStyle/>
                    <a:p>
                      <a:pPr marL="0" marR="0" lvl="0" indent="0" algn="r" rtl="1">
                        <a:lnSpc>
                          <a:spcPct val="100000"/>
                        </a:lnSpc>
                        <a:spcBef>
                          <a:spcPts val="0"/>
                        </a:spcBef>
                        <a:spcAft>
                          <a:spcPts val="0"/>
                        </a:spcAft>
                        <a:buClr>
                          <a:srgbClr val="000000"/>
                        </a:buClr>
                        <a:buSzPts val="4000"/>
                        <a:buFont typeface="Arial"/>
                        <a:buNone/>
                      </a:pP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4000"/>
                        <a:buFont typeface="Arial"/>
                        <a:buNone/>
                      </a:pPr>
                      <a:endParaRPr sz="4000" u="none" strike="noStrike" cap="none" dirty="0"/>
                    </a:p>
                    <a:p>
                      <a:pPr marL="0" marR="0" lvl="0" indent="0" algn="r" rtl="1">
                        <a:lnSpc>
                          <a:spcPct val="100000"/>
                        </a:lnSpc>
                        <a:spcBef>
                          <a:spcPts val="0"/>
                        </a:spcBef>
                        <a:spcAft>
                          <a:spcPts val="0"/>
                        </a:spcAft>
                        <a:buClr>
                          <a:srgbClr val="000000"/>
                        </a:buClr>
                        <a:buSzPts val="4000"/>
                        <a:buFont typeface="Arial"/>
                        <a:buNone/>
                      </a:pPr>
                      <a:endParaRPr sz="40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lang="iw-IL" sz="4000" b="1" u="none" strike="noStrike" cap="none" dirty="0"/>
                        <a:t>עץ בר</a:t>
                      </a:r>
                      <a:endParaRPr lang="iw-IL" sz="1400" u="none" strike="noStrike" cap="none" dirty="0"/>
                    </a:p>
                    <a:p>
                      <a:pPr marL="0" marR="0" lvl="0" indent="0" algn="r" rtl="1">
                        <a:lnSpc>
                          <a:spcPct val="100000"/>
                        </a:lnSpc>
                        <a:spcBef>
                          <a:spcPts val="0"/>
                        </a:spcBef>
                        <a:spcAft>
                          <a:spcPts val="0"/>
                        </a:spcAft>
                        <a:buClr>
                          <a:srgbClr val="000000"/>
                        </a:buClr>
                        <a:buSzPts val="4000"/>
                        <a:buFont typeface="Arial"/>
                        <a:buNone/>
                      </a:pPr>
                      <a:endParaRPr sz="40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916232">
                <a:tc>
                  <a:txBody>
                    <a:bodyPr/>
                    <a:lstStyle/>
                    <a:p>
                      <a:pPr marL="0" marR="0" lvl="0" indent="0" algn="r" rtl="1">
                        <a:lnSpc>
                          <a:spcPct val="100000"/>
                        </a:lnSpc>
                        <a:spcBef>
                          <a:spcPts val="0"/>
                        </a:spcBef>
                        <a:spcAft>
                          <a:spcPts val="0"/>
                        </a:spcAft>
                        <a:buClr>
                          <a:srgbClr val="000000"/>
                        </a:buClr>
                        <a:buSzPts val="4000"/>
                        <a:buFont typeface="Arial"/>
                        <a:buNone/>
                      </a:pP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4000"/>
                        <a:buFont typeface="Arial"/>
                        <a:buNone/>
                      </a:pPr>
                      <a:endParaRPr sz="4000" u="none" strike="noStrike" cap="none" dirty="0"/>
                    </a:p>
                    <a:p>
                      <a:pPr marL="0" marR="0" lvl="0" indent="0" algn="r" rtl="1">
                        <a:lnSpc>
                          <a:spcPct val="100000"/>
                        </a:lnSpc>
                        <a:spcBef>
                          <a:spcPts val="0"/>
                        </a:spcBef>
                        <a:spcAft>
                          <a:spcPts val="0"/>
                        </a:spcAft>
                        <a:buClr>
                          <a:srgbClr val="000000"/>
                        </a:buClr>
                        <a:buSzPts val="4000"/>
                        <a:buFont typeface="Arial"/>
                        <a:buNone/>
                      </a:pPr>
                      <a:endParaRPr sz="40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defTabSz="914400" rtl="1" eaLnBrk="1" fontAlgn="auto" latinLnBrk="0" hangingPunct="1">
                        <a:lnSpc>
                          <a:spcPct val="100000"/>
                        </a:lnSpc>
                        <a:spcBef>
                          <a:spcPts val="0"/>
                        </a:spcBef>
                        <a:spcAft>
                          <a:spcPts val="0"/>
                        </a:spcAft>
                        <a:buClr>
                          <a:srgbClr val="000000"/>
                        </a:buClr>
                        <a:buSzPts val="4000"/>
                        <a:buFont typeface="Arial"/>
                        <a:buNone/>
                        <a:tabLst/>
                        <a:defRPr/>
                      </a:pPr>
                      <a:r>
                        <a:rPr lang="iw-IL" sz="4000" b="1" u="none" strike="noStrike" cap="none" dirty="0"/>
                        <a:t>עץ תרבות</a:t>
                      </a:r>
                      <a:endParaRPr lang="iw-IL" sz="1400" u="none" strike="noStrike" cap="none" dirty="0"/>
                    </a:p>
                    <a:p>
                      <a:pPr marL="0" marR="0" lvl="0" indent="0" algn="r" rtl="1">
                        <a:lnSpc>
                          <a:spcPct val="100000"/>
                        </a:lnSpc>
                        <a:spcBef>
                          <a:spcPts val="0"/>
                        </a:spcBef>
                        <a:spcAft>
                          <a:spcPts val="0"/>
                        </a:spcAft>
                        <a:buClr>
                          <a:srgbClr val="000000"/>
                        </a:buClr>
                        <a:buSzPts val="4000"/>
                        <a:buFont typeface="Arial"/>
                        <a:buNone/>
                      </a:pPr>
                      <a:endParaRPr sz="40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44" name="Google Shape;344;p23"/>
          <p:cNvSpPr txBox="1"/>
          <p:nvPr/>
        </p:nvSpPr>
        <p:spPr>
          <a:xfrm>
            <a:off x="8065550" y="1679171"/>
            <a:ext cx="3750529" cy="2492950"/>
          </a:xfrm>
          <a:prstGeom prst="rect">
            <a:avLst/>
          </a:prstGeom>
          <a:gradFill>
            <a:gsLst>
              <a:gs pos="0">
                <a:srgbClr val="F7FCF5"/>
              </a:gs>
              <a:gs pos="74000">
                <a:srgbClr val="C3E6B7"/>
              </a:gs>
              <a:gs pos="83000">
                <a:srgbClr val="C3E6B7"/>
              </a:gs>
              <a:gs pos="100000">
                <a:srgbClr val="D6EFCE"/>
              </a:gs>
            </a:gsLst>
            <a:lin ang="5400700" scaled="0"/>
          </a:grad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800"/>
              <a:buFont typeface="Arial"/>
              <a:buNone/>
            </a:pPr>
            <a:r>
              <a:rPr lang="iw-IL" sz="2600" b="1" i="0" u="none" strike="noStrike" cap="none" dirty="0">
                <a:solidFill>
                  <a:schemeClr val="dk1"/>
                </a:solidFill>
                <a:latin typeface="Arial"/>
                <a:ea typeface="Arial"/>
                <a:cs typeface="Arial"/>
                <a:sym typeface="Arial"/>
              </a:rPr>
              <a:t>הנחיות</a:t>
            </a:r>
            <a:r>
              <a:rPr lang="he-IL" sz="2600" b="1"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2800"/>
              <a:buFont typeface="Arial"/>
              <a:buNone/>
            </a:pPr>
            <a:r>
              <a:rPr lang="iw-IL" sz="2600" b="0" i="0" u="none" strike="noStrike" cap="none" dirty="0">
                <a:solidFill>
                  <a:schemeClr val="dk1"/>
                </a:solidFill>
                <a:latin typeface="Arial"/>
                <a:ea typeface="Arial"/>
                <a:cs typeface="Arial"/>
                <a:sym typeface="Arial"/>
              </a:rPr>
              <a:t>צאו לסביבה הקרובה</a:t>
            </a:r>
            <a:r>
              <a:rPr lang="he-IL" sz="2600" b="0" i="0" u="none" strike="noStrike" cap="none" dirty="0">
                <a:solidFill>
                  <a:schemeClr val="dk1"/>
                </a:solidFill>
                <a:latin typeface="Arial"/>
                <a:ea typeface="Arial"/>
                <a:cs typeface="Arial"/>
                <a:sym typeface="Arial"/>
              </a:rPr>
              <a:t>.</a:t>
            </a:r>
            <a:endParaRPr sz="2600" b="0" i="0" u="none" strike="noStrike" cap="none" dirty="0">
              <a:solidFill>
                <a:schemeClr val="dk1"/>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2800"/>
              <a:buFont typeface="Arial"/>
              <a:buNone/>
            </a:pPr>
            <a:r>
              <a:rPr lang="iw-IL" sz="2600" b="0" i="0" u="none" strike="noStrike" cap="none" dirty="0">
                <a:solidFill>
                  <a:schemeClr val="dk1"/>
                </a:solidFill>
                <a:latin typeface="Arial"/>
                <a:ea typeface="Arial"/>
                <a:cs typeface="Arial"/>
                <a:sym typeface="Arial"/>
              </a:rPr>
              <a:t>מצאו עצים המתאימים לטבלה,</a:t>
            </a:r>
            <a:r>
              <a:rPr lang="he-IL" sz="2600" b="0" i="0" u="none" strike="noStrike" cap="none" dirty="0">
                <a:solidFill>
                  <a:schemeClr val="dk1"/>
                </a:solidFill>
                <a:latin typeface="Arial"/>
                <a:ea typeface="Arial"/>
                <a:cs typeface="Arial"/>
                <a:sym typeface="Arial"/>
              </a:rPr>
              <a:t> </a:t>
            </a:r>
            <a:r>
              <a:rPr lang="iw-IL" sz="2600" b="0" i="0" u="none" strike="noStrike" cap="none" dirty="0">
                <a:solidFill>
                  <a:schemeClr val="dk1"/>
                </a:solidFill>
                <a:latin typeface="Arial"/>
                <a:ea typeface="Arial"/>
                <a:cs typeface="Arial"/>
                <a:sym typeface="Arial"/>
              </a:rPr>
              <a:t>צלמו והדביקו או ציירו</a:t>
            </a:r>
            <a:r>
              <a:rPr lang="he-IL" sz="2600" b="0" i="0" u="none" strike="noStrike" cap="none" dirty="0">
                <a:solidFill>
                  <a:schemeClr val="dk1"/>
                </a:solidFill>
                <a:latin typeface="Arial"/>
                <a:ea typeface="Arial"/>
                <a:cs typeface="Arial"/>
                <a:sym typeface="Arial"/>
              </a:rPr>
              <a:t> </a:t>
            </a:r>
            <a:r>
              <a:rPr lang="iw-IL" sz="2600" b="0" i="0" u="none" strike="noStrike" cap="none" dirty="0">
                <a:solidFill>
                  <a:schemeClr val="dk1"/>
                </a:solidFill>
                <a:latin typeface="Arial"/>
                <a:ea typeface="Arial"/>
                <a:cs typeface="Arial"/>
                <a:sym typeface="Arial"/>
              </a:rPr>
              <a:t>במקום המתאים בטבלה</a:t>
            </a:r>
            <a:r>
              <a:rPr lang="he-IL" sz="2600" b="0" i="0" u="none" strike="noStrike" cap="none" dirty="0">
                <a:solidFill>
                  <a:schemeClr val="dk1"/>
                </a:solidFill>
                <a:latin typeface="Arial"/>
                <a:ea typeface="Arial"/>
                <a:cs typeface="Arial"/>
                <a:sym typeface="Arial"/>
              </a:rPr>
              <a:t>.</a:t>
            </a:r>
            <a:endParaRPr sz="1200" b="0" i="0" u="none" strike="noStrike" cap="none" dirty="0">
              <a:solidFill>
                <a:srgbClr val="000000"/>
              </a:solidFill>
              <a:highlight>
                <a:schemeClr val="lt2"/>
              </a:highlight>
              <a:latin typeface="Arial"/>
              <a:ea typeface="Arial"/>
              <a:cs typeface="Arial"/>
              <a:sym typeface="Arial"/>
            </a:endParaRPr>
          </a:p>
        </p:txBody>
      </p:sp>
      <p:sp>
        <p:nvSpPr>
          <p:cNvPr id="346" name="Google Shape;346;p23"/>
          <p:cNvSpPr txBox="1"/>
          <p:nvPr/>
        </p:nvSpPr>
        <p:spPr>
          <a:xfrm>
            <a:off x="8192895" y="5840166"/>
            <a:ext cx="3501000" cy="6465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chemeClr val="dk1"/>
                </a:solidFill>
                <a:latin typeface="Arial"/>
                <a:ea typeface="Arial"/>
                <a:cs typeface="Arial"/>
                <a:sym typeface="Arial"/>
              </a:rPr>
              <a:t>דוגמה: </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800"/>
              <a:buFont typeface="Arial"/>
              <a:buNone/>
            </a:pPr>
            <a:r>
              <a:rPr lang="iw-IL" sz="18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עץ חרוב הוא עץ פרי וגם עץ </a:t>
            </a:r>
            <a:r>
              <a:rPr lang="he-IL" sz="1800" b="0" i="0" u="sng" strike="noStrike" cap="none" dirty="0">
                <a:solidFill>
                  <a:schemeClr val="dk1"/>
                </a:solidFill>
                <a:latin typeface="Arial"/>
                <a:ea typeface="Arial"/>
                <a:cs typeface="Arial"/>
                <a:sym typeface="Arial"/>
              </a:rPr>
              <a:t>בר</a:t>
            </a:r>
            <a:endParaRPr sz="1800" b="0" i="0" u="none" strike="noStrike" cap="none" dirty="0">
              <a:solidFill>
                <a:schemeClr val="dk1"/>
              </a:solidFill>
              <a:latin typeface="Arial"/>
              <a:ea typeface="Arial"/>
              <a:cs typeface="Arial"/>
              <a:sym typeface="Arial"/>
            </a:endParaRPr>
          </a:p>
        </p:txBody>
      </p:sp>
      <p:pic>
        <p:nvPicPr>
          <p:cNvPr id="6" name="תמונה 5" descr="תמונה שמכילה עץ, בחוץ, שמיים, סניף&#10;&#10;תוכן בינה מלאכותית גנרטיבית עשוי להיות שגוי.">
            <a:extLst>
              <a:ext uri="{FF2B5EF4-FFF2-40B4-BE49-F238E27FC236}">
                <a16:creationId xmlns:a16="http://schemas.microsoft.com/office/drawing/2014/main" id="{2B6AB432-0590-EB7D-77D6-C31728A477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025" y="3195485"/>
            <a:ext cx="2065581" cy="13765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51"/>
        <p:cNvGrpSpPr/>
        <p:nvPr/>
      </p:nvGrpSpPr>
      <p:grpSpPr>
        <a:xfrm>
          <a:off x="0" y="0"/>
          <a:ext cx="0" cy="0"/>
          <a:chOff x="0" y="0"/>
          <a:chExt cx="0" cy="0"/>
        </a:xfrm>
      </p:grpSpPr>
      <p:pic>
        <p:nvPicPr>
          <p:cNvPr id="352" name="Google Shape;352;p24"/>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53" name="Google Shape;353;p24"/>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54" name="Google Shape;354;p24"/>
          <p:cNvSpPr txBox="1">
            <a:spLocks noGrp="1"/>
          </p:cNvSpPr>
          <p:nvPr>
            <p:ph type="ctrTitle"/>
          </p:nvPr>
        </p:nvSpPr>
        <p:spPr>
          <a:xfrm>
            <a:off x="3830320" y="1997424"/>
            <a:ext cx="7802880" cy="1076088"/>
          </a:xfrm>
          <a:prstGeom prst="rect">
            <a:avLst/>
          </a:prstGeom>
          <a:no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rgbClr val="009900"/>
              </a:buClr>
              <a:buSzPts val="6600"/>
              <a:buFont typeface="Play"/>
              <a:buNone/>
            </a:pPr>
            <a:r>
              <a:rPr lang="iw-IL" sz="6600" b="1">
                <a:solidFill>
                  <a:srgbClr val="009900"/>
                </a:solidFill>
                <a:latin typeface="Arial"/>
                <a:ea typeface="Arial"/>
                <a:cs typeface="Arial"/>
                <a:sym typeface="Arial"/>
              </a:rPr>
              <a:t>כ</a:t>
            </a:r>
            <a:r>
              <a:rPr lang="iw-IL" sz="6600" b="1">
                <a:solidFill>
                  <a:srgbClr val="FF0000"/>
                </a:solidFill>
                <a:latin typeface="Arial"/>
                <a:ea typeface="Arial"/>
                <a:cs typeface="Arial"/>
                <a:sym typeface="Arial"/>
              </a:rPr>
              <a:t>י</a:t>
            </a:r>
            <a:r>
              <a:rPr lang="iw-IL" sz="6600" b="1">
                <a:solidFill>
                  <a:srgbClr val="009900"/>
                </a:solidFill>
                <a:latin typeface="Arial"/>
                <a:ea typeface="Arial"/>
                <a:cs typeface="Arial"/>
                <a:sym typeface="Arial"/>
              </a:rPr>
              <a:t> האדם עץ השדה...</a:t>
            </a:r>
            <a:endParaRPr>
              <a:latin typeface="Arial"/>
              <a:ea typeface="Arial"/>
              <a:cs typeface="Arial"/>
              <a:sym typeface="Arial"/>
            </a:endParaRPr>
          </a:p>
        </p:txBody>
      </p:sp>
      <p:sp>
        <p:nvSpPr>
          <p:cNvPr id="355" name="Google Shape;355;p24"/>
          <p:cNvSpPr txBox="1"/>
          <p:nvPr/>
        </p:nvSpPr>
        <p:spPr>
          <a:xfrm>
            <a:off x="4284536" y="3347720"/>
            <a:ext cx="7450473"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he-IL" sz="3600" b="1" i="0" u="none" strike="noStrike" cap="none" dirty="0">
                <a:solidFill>
                  <a:srgbClr val="009900"/>
                </a:solidFill>
                <a:latin typeface="Arial"/>
                <a:ea typeface="Arial"/>
                <a:cs typeface="Arial"/>
                <a:sym typeface="Arial"/>
              </a:rPr>
              <a:t>4. </a:t>
            </a:r>
            <a:r>
              <a:rPr lang="iw-IL" sz="3600" b="1" i="0" u="none" strike="noStrike" cap="none" dirty="0">
                <a:solidFill>
                  <a:srgbClr val="009900"/>
                </a:solidFill>
                <a:latin typeface="Arial"/>
                <a:ea typeface="Arial"/>
                <a:cs typeface="Arial"/>
                <a:sym typeface="Arial"/>
              </a:rPr>
              <a:t>העץ כמרכיב במערכת האקולוגית </a:t>
            </a:r>
            <a:endParaRPr sz="1400" b="0" i="0" u="none" strike="noStrike" cap="none" dirty="0">
              <a:solidFill>
                <a:srgbClr val="000000"/>
              </a:solidFill>
              <a:latin typeface="Arial"/>
              <a:ea typeface="Arial"/>
              <a:cs typeface="Arial"/>
              <a:sym typeface="Arial"/>
            </a:endParaRPr>
          </a:p>
        </p:txBody>
      </p:sp>
      <p:sp>
        <p:nvSpPr>
          <p:cNvPr id="356" name="Google Shape;356;p24"/>
          <p:cNvSpPr txBox="1"/>
          <p:nvPr/>
        </p:nvSpPr>
        <p:spPr>
          <a:xfrm>
            <a:off x="109853" y="6221164"/>
            <a:ext cx="3342640" cy="52322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עץ השדה</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מילים: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נתן זך;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לחן: שלום חנוך </a:t>
            </a:r>
            <a:endParaRPr sz="1400" b="0" i="0" u="none" strike="noStrike" cap="none" dirty="0">
              <a:solidFill>
                <a:srgbClr val="000000"/>
              </a:solidFill>
              <a:latin typeface="Arial"/>
              <a:ea typeface="Arial"/>
              <a:cs typeface="Arial"/>
              <a:sym typeface="Arial"/>
            </a:endParaRPr>
          </a:p>
        </p:txBody>
      </p:sp>
      <p:pic>
        <p:nvPicPr>
          <p:cNvPr id="357" name="Google Shape;357;p24" descr="תמונה שמכילה שמיים, צמח, ענן, עץ&#10;&#10;תוכן בינה מלאכותית גנרטיבית עשוי להיות שגוי."/>
          <p:cNvPicPr preferRelativeResize="0"/>
          <p:nvPr/>
        </p:nvPicPr>
        <p:blipFill rotWithShape="1">
          <a:blip r:embed="rId5">
            <a:alphaModFix/>
          </a:blip>
          <a:srcRect/>
          <a:stretch/>
        </p:blipFill>
        <p:spPr>
          <a:xfrm>
            <a:off x="456991" y="1961104"/>
            <a:ext cx="3239825" cy="22248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61"/>
        <p:cNvGrpSpPr/>
        <p:nvPr/>
      </p:nvGrpSpPr>
      <p:grpSpPr>
        <a:xfrm>
          <a:off x="0" y="0"/>
          <a:ext cx="0" cy="0"/>
          <a:chOff x="0" y="0"/>
          <a:chExt cx="0" cy="0"/>
        </a:xfrm>
      </p:grpSpPr>
      <p:pic>
        <p:nvPicPr>
          <p:cNvPr id="362" name="Google Shape;362;p25"/>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63" name="Google Shape;363;p25"/>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64" name="Google Shape;364;p25"/>
          <p:cNvSpPr txBox="1"/>
          <p:nvPr/>
        </p:nvSpPr>
        <p:spPr>
          <a:xfrm>
            <a:off x="463300" y="891350"/>
            <a:ext cx="11414700" cy="4893607"/>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י</a:t>
            </a:r>
            <a:r>
              <a:rPr lang="iw-IL" sz="2600" b="1" i="0" u="none" strike="noStrike" cap="none" dirty="0">
                <a:solidFill>
                  <a:schemeClr val="dk1"/>
                </a:solidFill>
                <a:latin typeface="Arial"/>
                <a:ea typeface="Arial"/>
                <a:cs typeface="Arial"/>
                <a:sym typeface="Arial"/>
              </a:rPr>
              <a:t>יצור </a:t>
            </a:r>
            <a:r>
              <a:rPr lang="he-IL" sz="2600" b="1" i="0" u="none" strike="noStrike" cap="none" dirty="0">
                <a:solidFill>
                  <a:schemeClr val="dk1"/>
                </a:solidFill>
                <a:latin typeface="Arial"/>
                <a:ea typeface="Arial"/>
                <a:cs typeface="Arial"/>
                <a:sym typeface="Arial"/>
              </a:rPr>
              <a:t>מזון (סוכרים)</a:t>
            </a:r>
            <a:endParaRPr sz="16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600"/>
              <a:buFont typeface="Arial"/>
              <a:buNone/>
            </a:pPr>
            <a:r>
              <a:rPr lang="iw-IL" sz="2600" b="0" i="0" u="none" strike="noStrike" cap="none" dirty="0">
                <a:solidFill>
                  <a:schemeClr val="dk1"/>
                </a:solidFill>
                <a:latin typeface="Arial"/>
                <a:ea typeface="Arial"/>
                <a:cs typeface="Arial"/>
                <a:sym typeface="Arial"/>
              </a:rPr>
              <a:t>פוטוסינתזה היא תהליך שבו הצמח משתמש באור השמש</a:t>
            </a:r>
            <a:r>
              <a:rPr lang="he-IL" sz="2600" b="0" i="0" u="none" strike="noStrike" cap="none" dirty="0">
                <a:solidFill>
                  <a:schemeClr val="dk1"/>
                </a:solidFill>
                <a:latin typeface="Arial"/>
                <a:ea typeface="Arial"/>
                <a:cs typeface="Arial"/>
                <a:sym typeface="Arial"/>
              </a:rPr>
              <a:t>, </a:t>
            </a:r>
            <a:r>
              <a:rPr lang="iw-IL" sz="2600" b="0" i="0" u="none" strike="noStrike" cap="none" dirty="0">
                <a:solidFill>
                  <a:schemeClr val="dk1"/>
                </a:solidFill>
                <a:latin typeface="Arial"/>
                <a:ea typeface="Arial"/>
                <a:cs typeface="Arial"/>
                <a:sym typeface="Arial"/>
              </a:rPr>
              <a:t>במים ובפחמן דו־חמצני </a:t>
            </a:r>
            <a:r>
              <a:rPr lang="he-IL" sz="2600" b="0" i="0" u="none" strike="noStrike" cap="none" dirty="0">
                <a:solidFill>
                  <a:schemeClr val="dk1"/>
                </a:solidFill>
                <a:latin typeface="Arial"/>
                <a:ea typeface="Arial"/>
                <a:cs typeface="Arial"/>
                <a:sym typeface="Arial"/>
              </a:rPr>
              <a:t> </a:t>
            </a:r>
            <a:r>
              <a:rPr lang="iw-IL" sz="2600" b="0" i="0" u="none" strike="noStrike" cap="none" dirty="0">
                <a:solidFill>
                  <a:schemeClr val="dk1"/>
                </a:solidFill>
                <a:latin typeface="Arial"/>
                <a:ea typeface="Arial"/>
                <a:cs typeface="Arial"/>
                <a:sym typeface="Arial"/>
              </a:rPr>
              <a:t>לייצ</a:t>
            </a:r>
            <a:r>
              <a:rPr lang="he-IL" sz="2600" b="0" i="0" u="none" strike="noStrike" cap="none" dirty="0">
                <a:solidFill>
                  <a:schemeClr val="dk1"/>
                </a:solidFill>
                <a:latin typeface="Arial"/>
                <a:ea typeface="Arial"/>
                <a:cs typeface="Arial"/>
                <a:sym typeface="Arial"/>
              </a:rPr>
              <a:t>ו</a:t>
            </a:r>
            <a:r>
              <a:rPr lang="iw-IL" sz="2600" b="0" i="0" u="none" strike="noStrike" cap="none" dirty="0">
                <a:solidFill>
                  <a:schemeClr val="dk1"/>
                </a:solidFill>
                <a:latin typeface="Arial"/>
                <a:ea typeface="Arial"/>
                <a:cs typeface="Arial"/>
                <a:sym typeface="Arial"/>
              </a:rPr>
              <a:t>ר לעצמו מזון</a:t>
            </a:r>
            <a:r>
              <a:rPr lang="he-IL" sz="2600" b="0" i="0" u="none" strike="noStrike" cap="none" dirty="0">
                <a:solidFill>
                  <a:schemeClr val="dk1"/>
                </a:solidFill>
                <a:latin typeface="Arial"/>
                <a:ea typeface="Arial"/>
                <a:cs typeface="Arial"/>
                <a:sym typeface="Arial"/>
              </a:rPr>
              <a:t> (סוכרים). בתהליך זה, משתחרר לסביבה חמצן.</a:t>
            </a:r>
            <a:r>
              <a:rPr lang="iw-IL" sz="2600" b="0" i="0" u="none" strike="noStrike" cap="none" dirty="0">
                <a:solidFill>
                  <a:schemeClr val="dk1"/>
                </a:solidFill>
                <a:latin typeface="Arial"/>
                <a:ea typeface="Arial"/>
                <a:cs typeface="Arial"/>
                <a:sym typeface="Arial"/>
              </a:rPr>
              <a:t> </a:t>
            </a:r>
            <a:r>
              <a:rPr lang="he-IL" sz="2600" b="0" i="0" u="none" strike="noStrike" cap="none" dirty="0">
                <a:solidFill>
                  <a:schemeClr val="dk1"/>
                </a:solidFill>
                <a:latin typeface="Arial"/>
                <a:ea typeface="Arial"/>
                <a:cs typeface="Arial"/>
                <a:sym typeface="Arial"/>
              </a:rPr>
              <a:t>הפוטוסינתזה מייצרת את החמצן שרוב היצורים החיים נושמים, והיא יוצרת את המזון שבבסיס מארגי המזון. בלי התהליך הזה -  לא היה חמצן באוויר ולא היה מקור אנרגיה לרוב היצורים על פני כדור הארץ.</a:t>
            </a:r>
            <a:endParaRPr sz="16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600"/>
              <a:buFont typeface="Arial"/>
              <a:buChar char="•"/>
            </a:pPr>
            <a:r>
              <a:rPr lang="iw-IL" sz="2600" b="1" i="0" u="none" strike="noStrike" cap="none" dirty="0">
                <a:solidFill>
                  <a:schemeClr val="dk1"/>
                </a:solidFill>
                <a:latin typeface="Arial"/>
                <a:ea typeface="Arial"/>
                <a:cs typeface="Arial"/>
                <a:sym typeface="Arial"/>
              </a:rPr>
              <a:t>שיפור איכות האוויר </a:t>
            </a:r>
            <a:endParaRPr sz="16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600"/>
              <a:buFont typeface="Arial"/>
              <a:buNone/>
            </a:pPr>
            <a:r>
              <a:rPr lang="iw-IL" sz="2600" b="0" i="0" u="none" strike="noStrike" cap="none" dirty="0">
                <a:solidFill>
                  <a:schemeClr val="dk1"/>
                </a:solidFill>
                <a:latin typeface="Arial"/>
                <a:ea typeface="Arial"/>
                <a:cs typeface="Arial"/>
                <a:sym typeface="Arial"/>
              </a:rPr>
              <a:t>באמצעות קליטת מזהמים כמו פיח,</a:t>
            </a:r>
            <a:r>
              <a:rPr lang="he-IL" sz="2600" b="0" i="0" u="none" strike="noStrike" cap="none" dirty="0">
                <a:solidFill>
                  <a:schemeClr val="dk1"/>
                </a:solidFill>
                <a:latin typeface="Arial"/>
                <a:ea typeface="Arial"/>
                <a:cs typeface="Arial"/>
                <a:sym typeface="Arial"/>
              </a:rPr>
              <a:t> </a:t>
            </a:r>
            <a:r>
              <a:rPr lang="iw-IL" sz="2600" b="0" i="0" u="none" strike="noStrike" cap="none" dirty="0">
                <a:solidFill>
                  <a:schemeClr val="dk1"/>
                </a:solidFill>
                <a:latin typeface="Arial"/>
                <a:ea typeface="Arial"/>
                <a:cs typeface="Arial"/>
                <a:sym typeface="Arial"/>
              </a:rPr>
              <a:t>אבק ופחמן דו-חמצני (CO2)</a:t>
            </a:r>
            <a:r>
              <a:rPr lang="he-IL" sz="2600" b="0" i="0" u="none" strike="noStrike" cap="none" dirty="0">
                <a:solidFill>
                  <a:schemeClr val="dk1"/>
                </a:solidFill>
                <a:latin typeface="Arial"/>
                <a:ea typeface="Arial"/>
                <a:cs typeface="Arial"/>
                <a:sym typeface="Arial"/>
              </a:rPr>
              <a:t> והעשרת האוויר בחמצן.   </a:t>
            </a:r>
            <a:endParaRPr sz="1600" b="0" i="0" u="none" strike="noStrike" cap="none" dirty="0">
              <a:solidFill>
                <a:srgbClr val="000000"/>
              </a:solidFill>
              <a:latin typeface="Arial"/>
              <a:ea typeface="Arial"/>
              <a:cs typeface="Arial"/>
              <a:sym typeface="Arial"/>
            </a:endParaRPr>
          </a:p>
        </p:txBody>
      </p:sp>
      <p:sp>
        <p:nvSpPr>
          <p:cNvPr id="365" name="Google Shape;365;p25"/>
          <p:cNvSpPr txBox="1"/>
          <p:nvPr/>
        </p:nvSpPr>
        <p:spPr>
          <a:xfrm>
            <a:off x="2231912" y="22220"/>
            <a:ext cx="7595645"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rgbClr val="009900"/>
                </a:solidFill>
                <a:latin typeface="Arial"/>
                <a:ea typeface="Arial"/>
                <a:cs typeface="Arial"/>
                <a:sym typeface="Arial"/>
              </a:rPr>
              <a:t> </a:t>
            </a:r>
            <a:r>
              <a:rPr lang="iw-IL" sz="4000" b="1" i="0" u="none" strike="noStrike" cap="none">
                <a:solidFill>
                  <a:srgbClr val="009900"/>
                </a:solidFill>
                <a:latin typeface="Arial"/>
                <a:ea typeface="Arial"/>
                <a:cs typeface="Arial"/>
                <a:sym typeface="Arial"/>
              </a:rPr>
              <a:t>חשיבות העץ למערכת האקולוגית </a:t>
            </a:r>
            <a:endParaRPr sz="4000" b="1" i="0" u="none" strike="noStrike" cap="none">
              <a:solidFill>
                <a:srgbClr val="009900"/>
              </a:solidFill>
              <a:latin typeface="Arial"/>
              <a:ea typeface="Arial"/>
              <a:cs typeface="Arial"/>
              <a:sym typeface="Arial"/>
            </a:endParaRPr>
          </a:p>
        </p:txBody>
      </p:sp>
      <p:sp>
        <p:nvSpPr>
          <p:cNvPr id="366" name="Google Shape;366;p25"/>
          <p:cNvSpPr txBox="1"/>
          <p:nvPr/>
        </p:nvSpPr>
        <p:spPr>
          <a:xfrm>
            <a:off x="756745" y="6275727"/>
            <a:ext cx="223309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chemeClr val="dk1"/>
                </a:solidFill>
                <a:latin typeface="Arial"/>
                <a:ea typeface="Arial"/>
                <a:cs typeface="Arial"/>
                <a:sym typeface="Arial"/>
              </a:rPr>
              <a:t>המשך בעמוד הבא</a:t>
            </a:r>
            <a:r>
              <a:rPr lang="iw-IL" sz="1800" b="0" i="0" u="none" strike="noStrike" cap="none">
                <a:solidFill>
                  <a:schemeClr val="dk1"/>
                </a:solidFill>
                <a:latin typeface="Arial"/>
                <a:ea typeface="Arial"/>
                <a:cs typeface="Arial"/>
                <a:sym typeface="Arial"/>
              </a:rPr>
              <a:t>    </a:t>
            </a:r>
            <a:r>
              <a:rPr lang="iw-IL" sz="1800" b="1"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71"/>
        <p:cNvGrpSpPr/>
        <p:nvPr/>
      </p:nvGrpSpPr>
      <p:grpSpPr>
        <a:xfrm>
          <a:off x="0" y="0"/>
          <a:ext cx="0" cy="0"/>
          <a:chOff x="0" y="0"/>
          <a:chExt cx="0" cy="0"/>
        </a:xfrm>
      </p:grpSpPr>
      <p:pic>
        <p:nvPicPr>
          <p:cNvPr id="372" name="Google Shape;372;p26"/>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73" name="Google Shape;373;p26"/>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74" name="Google Shape;374;p26"/>
          <p:cNvSpPr txBox="1"/>
          <p:nvPr/>
        </p:nvSpPr>
        <p:spPr>
          <a:xfrm>
            <a:off x="1764143" y="571500"/>
            <a:ext cx="10244400" cy="4708941"/>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500"/>
              <a:buFont typeface="Arial"/>
              <a:buChar char="•"/>
            </a:pPr>
            <a:r>
              <a:rPr lang="iw-IL" sz="2500" b="1" i="0" u="none" strike="noStrike" cap="none" dirty="0">
                <a:solidFill>
                  <a:schemeClr val="dk1"/>
                </a:solidFill>
                <a:latin typeface="Arial"/>
                <a:ea typeface="Arial"/>
                <a:cs typeface="Arial"/>
                <a:sym typeface="Arial"/>
              </a:rPr>
              <a:t>ויסות טמפרטורה </a:t>
            </a:r>
            <a:endParaRPr sz="15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500"/>
              <a:buFont typeface="Arial"/>
              <a:buNone/>
            </a:pPr>
            <a:r>
              <a:rPr lang="iw-IL" sz="2500" b="0" i="0" u="none" strike="noStrike" cap="none" dirty="0">
                <a:solidFill>
                  <a:schemeClr val="dk1"/>
                </a:solidFill>
                <a:latin typeface="Arial"/>
                <a:ea typeface="Arial"/>
                <a:cs typeface="Arial"/>
                <a:sym typeface="Arial"/>
              </a:rPr>
              <a:t>    חופת העץ יוצרת צל,</a:t>
            </a:r>
            <a:r>
              <a:rPr lang="he-IL" sz="2500" b="0" i="0" u="none" strike="noStrike" cap="none" dirty="0">
                <a:solidFill>
                  <a:schemeClr val="dk1"/>
                </a:solidFill>
                <a:latin typeface="Arial"/>
                <a:ea typeface="Arial"/>
                <a:cs typeface="Arial"/>
                <a:sym typeface="Arial"/>
              </a:rPr>
              <a:t> </a:t>
            </a:r>
            <a:r>
              <a:rPr lang="iw-IL" sz="2500" b="0" i="0" u="none" strike="noStrike" cap="none" dirty="0">
                <a:solidFill>
                  <a:schemeClr val="dk1"/>
                </a:solidFill>
                <a:latin typeface="Arial"/>
                <a:ea typeface="Arial"/>
                <a:cs typeface="Arial"/>
                <a:sym typeface="Arial"/>
              </a:rPr>
              <a:t>מפחיתה </a:t>
            </a:r>
            <a:r>
              <a:rPr lang="he-IL" sz="2500" b="0" i="0" u="none" strike="noStrike" cap="none" dirty="0">
                <a:solidFill>
                  <a:schemeClr val="dk1"/>
                </a:solidFill>
                <a:latin typeface="Arial"/>
                <a:ea typeface="Arial"/>
                <a:cs typeface="Arial"/>
                <a:sym typeface="Arial"/>
              </a:rPr>
              <a:t>את הטמפרטורה</a:t>
            </a:r>
            <a:r>
              <a:rPr lang="iw-IL" sz="2500" b="0" i="0" u="none" strike="noStrike" cap="none" dirty="0">
                <a:solidFill>
                  <a:schemeClr val="dk1"/>
                </a:solidFill>
                <a:latin typeface="Arial"/>
                <a:ea typeface="Arial"/>
                <a:cs typeface="Arial"/>
                <a:sym typeface="Arial"/>
              </a:rPr>
              <a:t> ומונעת אידוי מים</a:t>
            </a:r>
            <a:endParaRPr sz="15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500"/>
              <a:buFont typeface="Arial"/>
              <a:buNone/>
            </a:pPr>
            <a:r>
              <a:rPr lang="iw-IL" sz="2500" b="0" i="0" u="none" strike="noStrike" cap="none" dirty="0">
                <a:solidFill>
                  <a:schemeClr val="dk1"/>
                </a:solidFill>
                <a:latin typeface="Arial"/>
                <a:ea typeface="Arial"/>
                <a:cs typeface="Arial"/>
                <a:sym typeface="Arial"/>
              </a:rPr>
              <a:t>    מהקרקע.</a:t>
            </a:r>
            <a:r>
              <a:rPr lang="he-IL" sz="2500" b="0" i="0" u="none" strike="noStrike" cap="none" dirty="0">
                <a:solidFill>
                  <a:schemeClr val="dk1"/>
                </a:solidFill>
                <a:latin typeface="Arial"/>
                <a:ea typeface="Arial"/>
                <a:cs typeface="Arial"/>
                <a:sym typeface="Arial"/>
              </a:rPr>
              <a:t> </a:t>
            </a:r>
            <a:r>
              <a:rPr lang="iw-IL" sz="2500" b="0" i="0" u="none" strike="noStrike" cap="none" dirty="0">
                <a:solidFill>
                  <a:schemeClr val="dk1"/>
                </a:solidFill>
                <a:latin typeface="Arial"/>
                <a:ea typeface="Arial"/>
                <a:cs typeface="Arial"/>
                <a:sym typeface="Arial"/>
              </a:rPr>
              <a:t>עצים תורמים ללחות האוויר וליצירת מיקרו-אקלים </a:t>
            </a:r>
            <a:endParaRPr sz="15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500"/>
              <a:buFont typeface="Arial"/>
              <a:buNone/>
            </a:pPr>
            <a:r>
              <a:rPr lang="iw-IL" sz="2500" b="0" i="0" u="none" strike="noStrike" cap="none" dirty="0">
                <a:solidFill>
                  <a:schemeClr val="dk1"/>
                </a:solidFill>
                <a:latin typeface="Arial"/>
                <a:ea typeface="Arial"/>
                <a:cs typeface="Arial"/>
                <a:sym typeface="Arial"/>
              </a:rPr>
              <a:t>    נעים יותר בסביבתם.</a:t>
            </a:r>
            <a:endParaRPr sz="15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500"/>
              <a:buFont typeface="Arial"/>
              <a:buChar char="•"/>
            </a:pPr>
            <a:r>
              <a:rPr lang="iw-IL" sz="2500" b="1" i="0" u="none" strike="noStrike" cap="none" dirty="0">
                <a:solidFill>
                  <a:schemeClr val="dk1"/>
                </a:solidFill>
                <a:latin typeface="Arial"/>
                <a:ea typeface="Arial"/>
                <a:cs typeface="Arial"/>
                <a:sym typeface="Arial"/>
              </a:rPr>
              <a:t>מניעת סחף קרקע</a:t>
            </a:r>
            <a:endParaRPr sz="15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500"/>
              <a:buFont typeface="Arial"/>
              <a:buNone/>
            </a:pPr>
            <a:r>
              <a:rPr lang="iw-IL" sz="2500" b="0" i="0" u="none" strike="noStrike" cap="none" dirty="0">
                <a:solidFill>
                  <a:schemeClr val="dk1"/>
                </a:solidFill>
                <a:latin typeface="Arial"/>
                <a:ea typeface="Arial"/>
                <a:cs typeface="Arial"/>
                <a:sym typeface="Arial"/>
              </a:rPr>
              <a:t>    מערכת השורשים של העצים מעגנת את הקרקע,</a:t>
            </a:r>
            <a:r>
              <a:rPr lang="he-IL" sz="2500" b="0" i="0" u="none" strike="noStrike" cap="none" dirty="0">
                <a:solidFill>
                  <a:schemeClr val="dk1"/>
                </a:solidFill>
                <a:latin typeface="Arial"/>
                <a:ea typeface="Arial"/>
                <a:cs typeface="Arial"/>
                <a:sym typeface="Arial"/>
              </a:rPr>
              <a:t> </a:t>
            </a:r>
            <a:r>
              <a:rPr lang="iw-IL" sz="2500" b="0" i="0" u="none" strike="noStrike" cap="none" dirty="0">
                <a:solidFill>
                  <a:schemeClr val="dk1"/>
                </a:solidFill>
                <a:latin typeface="Arial"/>
                <a:ea typeface="Arial"/>
                <a:cs typeface="Arial"/>
                <a:sym typeface="Arial"/>
              </a:rPr>
              <a:t>מונעת סחף ומסייעת</a:t>
            </a:r>
            <a:r>
              <a:rPr lang="iw-IL" sz="1500" b="0" i="0" u="none" strike="noStrike" cap="none" dirty="0">
                <a:solidFill>
                  <a:srgbClr val="000000"/>
                </a:solidFill>
                <a:latin typeface="Arial"/>
                <a:ea typeface="Arial"/>
                <a:cs typeface="Arial"/>
                <a:sym typeface="Arial"/>
              </a:rPr>
              <a:t> </a:t>
            </a:r>
            <a:r>
              <a:rPr lang="iw-IL" sz="2500" b="0" i="0" u="none" strike="noStrike" cap="none" dirty="0">
                <a:solidFill>
                  <a:schemeClr val="dk1"/>
                </a:solidFill>
                <a:latin typeface="Arial"/>
                <a:ea typeface="Arial"/>
                <a:cs typeface="Arial"/>
                <a:sym typeface="Arial"/>
              </a:rPr>
              <a:t>לשימור</a:t>
            </a:r>
            <a:endParaRPr sz="2500" b="0" i="0" u="none" strike="noStrike" cap="none" dirty="0">
              <a:solidFill>
                <a:schemeClr val="dk1"/>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500"/>
              <a:buFont typeface="Arial"/>
              <a:buNone/>
            </a:pPr>
            <a:r>
              <a:rPr lang="iw-IL" sz="2500" b="0" i="0" u="none" strike="noStrike" cap="none" dirty="0">
                <a:solidFill>
                  <a:schemeClr val="dk1"/>
                </a:solidFill>
                <a:latin typeface="Arial"/>
                <a:ea typeface="Arial"/>
                <a:cs typeface="Arial"/>
                <a:sym typeface="Arial"/>
              </a:rPr>
              <a:t>    פוריות הקרקע</a:t>
            </a:r>
            <a:r>
              <a:rPr lang="he-IL" sz="2500" b="0" i="0" u="none" strike="noStrike" cap="none" dirty="0">
                <a:solidFill>
                  <a:schemeClr val="dk1"/>
                </a:solidFill>
                <a:latin typeface="Arial"/>
                <a:ea typeface="Arial"/>
                <a:cs typeface="Arial"/>
                <a:sym typeface="Arial"/>
              </a:rPr>
              <a:t>. </a:t>
            </a:r>
            <a:r>
              <a:rPr lang="iw-IL" sz="2500" b="0" i="0" u="none" strike="noStrike" cap="none" dirty="0">
                <a:solidFill>
                  <a:schemeClr val="dk1"/>
                </a:solidFill>
                <a:latin typeface="Arial"/>
                <a:ea typeface="Arial"/>
                <a:cs typeface="Arial"/>
                <a:sym typeface="Arial"/>
              </a:rPr>
              <a:t>באזורים הרריים</a:t>
            </a:r>
            <a:r>
              <a:rPr lang="he-IL" sz="2500" b="0" i="0" u="none" strike="noStrike" cap="none" dirty="0">
                <a:solidFill>
                  <a:schemeClr val="dk1"/>
                </a:solidFill>
                <a:latin typeface="Arial"/>
                <a:ea typeface="Arial"/>
                <a:cs typeface="Arial"/>
                <a:sym typeface="Arial"/>
              </a:rPr>
              <a:t>, </a:t>
            </a:r>
            <a:r>
              <a:rPr lang="iw-IL" sz="2500" b="0" i="0" u="none" strike="noStrike" cap="none" dirty="0">
                <a:solidFill>
                  <a:schemeClr val="dk1"/>
                </a:solidFill>
                <a:latin typeface="Arial"/>
                <a:ea typeface="Arial"/>
                <a:cs typeface="Arial"/>
                <a:sym typeface="Arial"/>
              </a:rPr>
              <a:t>עצים חיוניים לייצוב מדרונות</a:t>
            </a:r>
            <a:r>
              <a:rPr lang="he-IL" sz="2500" b="0" i="0" u="none" strike="noStrike" cap="none" dirty="0">
                <a:solidFill>
                  <a:schemeClr val="dk1"/>
                </a:solidFill>
                <a:latin typeface="Arial"/>
                <a:ea typeface="Arial"/>
                <a:cs typeface="Arial"/>
                <a:sym typeface="Arial"/>
              </a:rPr>
              <a:t> </a:t>
            </a:r>
            <a:r>
              <a:rPr lang="iw-IL" sz="2500" b="0" i="0" u="none" strike="noStrike" cap="none" dirty="0">
                <a:solidFill>
                  <a:schemeClr val="dk1"/>
                </a:solidFill>
                <a:latin typeface="Arial"/>
                <a:ea typeface="Arial"/>
                <a:cs typeface="Arial"/>
                <a:sym typeface="Arial"/>
              </a:rPr>
              <a:t>ולמניעת מפולות</a:t>
            </a:r>
            <a:r>
              <a:rPr lang="he-IL" sz="2500" b="0" i="0" u="none" strike="noStrike" cap="none" dirty="0">
                <a:solidFill>
                  <a:schemeClr val="dk1"/>
                </a:solidFill>
                <a:latin typeface="Arial"/>
                <a:ea typeface="Arial"/>
                <a:cs typeface="Arial"/>
                <a:sym typeface="Arial"/>
              </a:rPr>
              <a:t>.</a:t>
            </a:r>
            <a:endParaRPr sz="2900" b="0" i="0" u="none" strike="noStrike" cap="none" dirty="0">
              <a:solidFill>
                <a:srgbClr val="000000"/>
              </a:solidFill>
              <a:latin typeface="Arial"/>
              <a:ea typeface="Arial"/>
              <a:cs typeface="Arial"/>
              <a:sym typeface="Arial"/>
            </a:endParaRPr>
          </a:p>
        </p:txBody>
      </p:sp>
      <p:sp>
        <p:nvSpPr>
          <p:cNvPr id="375" name="Google Shape;375;p26"/>
          <p:cNvSpPr txBox="1"/>
          <p:nvPr/>
        </p:nvSpPr>
        <p:spPr>
          <a:xfrm>
            <a:off x="2231912" y="22220"/>
            <a:ext cx="7595645"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rgbClr val="009900"/>
                </a:solidFill>
                <a:latin typeface="Arial"/>
                <a:ea typeface="Arial"/>
                <a:cs typeface="Arial"/>
                <a:sym typeface="Arial"/>
              </a:rPr>
              <a:t> </a:t>
            </a:r>
            <a:r>
              <a:rPr lang="iw-IL" sz="4000" b="1" i="0" u="none" strike="noStrike" cap="none">
                <a:solidFill>
                  <a:srgbClr val="009900"/>
                </a:solidFill>
                <a:latin typeface="Arial"/>
                <a:ea typeface="Arial"/>
                <a:cs typeface="Arial"/>
                <a:sym typeface="Arial"/>
              </a:rPr>
              <a:t>חשיבות העץ למערכת האקולוגית </a:t>
            </a:r>
            <a:endParaRPr sz="4000" b="1" i="0" u="none" strike="noStrike" cap="none">
              <a:solidFill>
                <a:srgbClr val="009900"/>
              </a:solidFill>
              <a:latin typeface="Arial"/>
              <a:ea typeface="Arial"/>
              <a:cs typeface="Arial"/>
              <a:sym typeface="Arial"/>
            </a:endParaRPr>
          </a:p>
        </p:txBody>
      </p:sp>
      <p:sp>
        <p:nvSpPr>
          <p:cNvPr id="376" name="Google Shape;376;p26"/>
          <p:cNvSpPr txBox="1"/>
          <p:nvPr/>
        </p:nvSpPr>
        <p:spPr>
          <a:xfrm>
            <a:off x="914400" y="6278880"/>
            <a:ext cx="2550160"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chemeClr val="dk1"/>
                </a:solidFill>
                <a:latin typeface="Arial"/>
                <a:ea typeface="Arial"/>
                <a:cs typeface="Arial"/>
                <a:sym typeface="Arial"/>
              </a:rPr>
              <a:t>המשך בעמוד הבא</a:t>
            </a:r>
            <a:endParaRPr sz="1800" b="0" i="0" u="none" strike="noStrike" cap="none">
              <a:solidFill>
                <a:schemeClr val="dk1"/>
              </a:solidFill>
              <a:latin typeface="Arial"/>
              <a:ea typeface="Arial"/>
              <a:cs typeface="Arial"/>
              <a:sym typeface="Arial"/>
            </a:endParaRPr>
          </a:p>
        </p:txBody>
      </p:sp>
      <p:pic>
        <p:nvPicPr>
          <p:cNvPr id="377" name="Google Shape;377;p26" descr="תמונה שמכילה בחוץ, צמח, עץ, שורש&#10;&#10;תוכן בינה מלאכותית גנרטיבית עשוי להיות שגוי."/>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6960" y="1726587"/>
            <a:ext cx="3246401" cy="21490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81"/>
        <p:cNvGrpSpPr/>
        <p:nvPr/>
      </p:nvGrpSpPr>
      <p:grpSpPr>
        <a:xfrm>
          <a:off x="0" y="0"/>
          <a:ext cx="0" cy="0"/>
          <a:chOff x="0" y="0"/>
          <a:chExt cx="0" cy="0"/>
        </a:xfrm>
      </p:grpSpPr>
      <p:pic>
        <p:nvPicPr>
          <p:cNvPr id="382" name="Google Shape;382;p27"/>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83" name="Google Shape;383;p27"/>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84" name="Google Shape;384;p27"/>
          <p:cNvSpPr txBox="1"/>
          <p:nvPr/>
        </p:nvSpPr>
        <p:spPr>
          <a:xfrm>
            <a:off x="727456" y="1187472"/>
            <a:ext cx="10765930" cy="5308340"/>
          </a:xfrm>
          <a:prstGeom prst="rect">
            <a:avLst/>
          </a:prstGeom>
          <a:noFill/>
          <a:ln>
            <a:noFill/>
          </a:ln>
        </p:spPr>
        <p:txBody>
          <a:bodyPr spcFirstLastPara="1" wrap="square" lIns="91425" tIns="45700" rIns="91425" bIns="45700" anchor="t" anchorCtr="0">
            <a:noAutofit/>
          </a:bodyPr>
          <a:lstStyle/>
          <a:p>
            <a:pPr marL="342900" marR="0" lvl="0" indent="-342900" algn="r" rtl="1">
              <a:lnSpc>
                <a:spcPct val="150000"/>
              </a:lnSpc>
              <a:spcBef>
                <a:spcPts val="0"/>
              </a:spcBef>
              <a:spcAft>
                <a:spcPts val="0"/>
              </a:spcAft>
              <a:buClr>
                <a:schemeClr val="dk1"/>
              </a:buClr>
              <a:buSzPts val="2700"/>
              <a:buFont typeface="Arial"/>
              <a:buChar char="•"/>
            </a:pPr>
            <a:r>
              <a:rPr lang="iw-IL" sz="2700" b="1" i="0" u="none" strike="noStrike" cap="none" dirty="0">
                <a:solidFill>
                  <a:schemeClr val="dk1"/>
                </a:solidFill>
                <a:latin typeface="Arial"/>
                <a:ea typeface="Arial"/>
                <a:cs typeface="Arial"/>
                <a:sym typeface="Arial"/>
              </a:rPr>
              <a:t>שמירה על מגוון ביולוגי</a:t>
            </a:r>
            <a:endParaRPr sz="17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700" b="0" i="0" u="none" strike="noStrike" cap="none" dirty="0">
                <a:solidFill>
                  <a:schemeClr val="dk1"/>
                </a:solidFill>
                <a:latin typeface="Arial"/>
                <a:ea typeface="Arial"/>
                <a:cs typeface="Arial"/>
                <a:sym typeface="Arial"/>
              </a:rPr>
              <a:t>    עצים מספקים בתי גידול למגוון רחב של יצורים: </a:t>
            </a:r>
            <a:endParaRPr sz="17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700" b="0" i="0" u="none" strike="noStrike" cap="none" dirty="0">
                <a:solidFill>
                  <a:schemeClr val="dk1"/>
                </a:solidFill>
                <a:latin typeface="Arial"/>
                <a:ea typeface="Arial"/>
                <a:cs typeface="Arial"/>
                <a:sym typeface="Arial"/>
              </a:rPr>
              <a:t>    ציפורים,</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חרקים,</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יונקים,</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חזזיות,</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פטריות ועוד</a:t>
            </a:r>
            <a:r>
              <a:rPr lang="he-IL" sz="2700" b="0" i="0" u="none" strike="noStrike" cap="none" dirty="0">
                <a:solidFill>
                  <a:schemeClr val="dk1"/>
                </a:solidFill>
                <a:latin typeface="Arial"/>
                <a:ea typeface="Arial"/>
                <a:cs typeface="Arial"/>
                <a:sym typeface="Arial"/>
              </a:rPr>
              <a:t>. </a:t>
            </a:r>
            <a:endParaRPr sz="17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700" b="0" i="0" u="none" strike="noStrike" cap="none" dirty="0">
                <a:solidFill>
                  <a:schemeClr val="dk1"/>
                </a:solidFill>
                <a:latin typeface="Arial"/>
                <a:ea typeface="Arial"/>
                <a:cs typeface="Arial"/>
                <a:sym typeface="Arial"/>
              </a:rPr>
              <a:t>    עצים </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יוצרים </a:t>
            </a:r>
            <a:r>
              <a:rPr lang="he-IL" sz="2700" b="0" i="0" u="none" strike="noStrike" cap="none" dirty="0">
                <a:solidFill>
                  <a:schemeClr val="dk1"/>
                </a:solidFill>
                <a:latin typeface="Arial"/>
                <a:ea typeface="Arial"/>
                <a:cs typeface="Arial"/>
                <a:sym typeface="Arial"/>
              </a:rPr>
              <a:t>גומחות</a:t>
            </a:r>
            <a:r>
              <a:rPr lang="iw-IL" sz="2700" b="0" i="0" u="none" strike="noStrike" cap="none" dirty="0">
                <a:solidFill>
                  <a:schemeClr val="dk1"/>
                </a:solidFill>
                <a:latin typeface="Arial"/>
                <a:ea typeface="Arial"/>
                <a:cs typeface="Arial"/>
                <a:sym typeface="Arial"/>
              </a:rPr>
              <a:t> אקולוגיות מגוונות</a:t>
            </a:r>
            <a:r>
              <a:rPr lang="he-IL" sz="2700" b="0" i="0" u="none" strike="noStrike" cap="none" dirty="0">
                <a:solidFill>
                  <a:schemeClr val="dk1"/>
                </a:solidFill>
                <a:latin typeface="Arial"/>
                <a:ea typeface="Arial"/>
                <a:cs typeface="Arial"/>
                <a:sym typeface="Arial"/>
              </a:rPr>
              <a:t>, כגון:</a:t>
            </a:r>
            <a:r>
              <a:rPr lang="iw-IL" sz="2700" b="0" i="0" u="none" strike="noStrike" cap="none" dirty="0">
                <a:solidFill>
                  <a:schemeClr val="dk1"/>
                </a:solidFill>
                <a:latin typeface="Arial"/>
                <a:ea typeface="Arial"/>
                <a:cs typeface="Arial"/>
                <a:sym typeface="Arial"/>
              </a:rPr>
              <a:t> </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 </a:t>
            </a:r>
            <a:r>
              <a:rPr lang="he-IL" sz="2700" b="0" i="0" u="none" strike="noStrike" cap="none" dirty="0">
                <a:solidFill>
                  <a:schemeClr val="dk1"/>
                </a:solidFill>
                <a:latin typeface="Arial"/>
                <a:ea typeface="Arial"/>
                <a:cs typeface="Arial"/>
                <a:sym typeface="Arial"/>
              </a:rPr>
              <a:t> </a:t>
            </a:r>
            <a:endParaRPr sz="17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700" b="0" i="0" u="none" strike="noStrike" cap="none" dirty="0">
                <a:solidFill>
                  <a:schemeClr val="dk1"/>
                </a:solidFill>
                <a:latin typeface="Arial"/>
                <a:ea typeface="Arial"/>
                <a:cs typeface="Arial"/>
                <a:sym typeface="Arial"/>
              </a:rPr>
              <a:t>    חריצים בגזע,</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שורשים חשופים,</a:t>
            </a:r>
            <a:r>
              <a:rPr lang="he-IL" sz="2700" b="0" i="0" u="none" strike="noStrike" cap="none" dirty="0">
                <a:solidFill>
                  <a:schemeClr val="dk1"/>
                </a:solidFill>
                <a:latin typeface="Arial"/>
                <a:ea typeface="Arial"/>
                <a:cs typeface="Arial"/>
                <a:sym typeface="Arial"/>
              </a:rPr>
              <a:t> </a:t>
            </a:r>
            <a:r>
              <a:rPr lang="iw-IL" sz="2700" b="0" i="0" u="none" strike="noStrike" cap="none" dirty="0">
                <a:solidFill>
                  <a:schemeClr val="dk1"/>
                </a:solidFill>
                <a:latin typeface="Arial"/>
                <a:ea typeface="Arial"/>
                <a:cs typeface="Arial"/>
                <a:sym typeface="Arial"/>
              </a:rPr>
              <a:t>ענפים נרקבים</a:t>
            </a:r>
            <a:r>
              <a:rPr lang="he-IL" sz="2700" b="0" i="0" u="none" strike="noStrike" cap="none" dirty="0">
                <a:solidFill>
                  <a:schemeClr val="dk1"/>
                </a:solidFill>
                <a:latin typeface="Arial"/>
                <a:ea typeface="Arial"/>
                <a:cs typeface="Arial"/>
                <a:sym typeface="Arial"/>
              </a:rPr>
              <a:t>.</a:t>
            </a:r>
          </a:p>
          <a:p>
            <a:pPr marL="0" marR="0" lvl="0" indent="0" algn="r" rtl="1">
              <a:lnSpc>
                <a:spcPct val="150000"/>
              </a:lnSpc>
              <a:spcBef>
                <a:spcPts val="0"/>
              </a:spcBef>
              <a:spcAft>
                <a:spcPts val="0"/>
              </a:spcAft>
              <a:buClr>
                <a:schemeClr val="dk1"/>
              </a:buClr>
              <a:buSzPts val="2400"/>
              <a:buFont typeface="Arial"/>
              <a:buNone/>
            </a:pPr>
            <a:r>
              <a:rPr lang="he-IL" sz="2700" dirty="0">
                <a:solidFill>
                  <a:schemeClr val="dk1"/>
                </a:solidFill>
              </a:rPr>
              <a:t>    גומחות אלה מאפשרות קיום למגוון יצורים חיים.</a:t>
            </a:r>
            <a:endParaRPr lang="he-IL" sz="2700" b="0" i="0" u="none" strike="noStrike" cap="none" dirty="0">
              <a:solidFill>
                <a:schemeClr val="dk1"/>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700" b="0" i="0" u="none" strike="noStrike" cap="none" dirty="0">
                <a:solidFill>
                  <a:schemeClr val="dk1"/>
                </a:solidFill>
                <a:latin typeface="Arial"/>
                <a:ea typeface="Arial"/>
                <a:cs typeface="Arial"/>
                <a:sym typeface="Arial"/>
              </a:rPr>
              <a:t> </a:t>
            </a:r>
            <a:r>
              <a:rPr lang="he-IL" sz="2700" b="0" i="0" u="none" strike="noStrike" cap="none" dirty="0">
                <a:solidFill>
                  <a:schemeClr val="dk1"/>
                </a:solidFill>
                <a:latin typeface="Arial"/>
                <a:ea typeface="Arial"/>
                <a:cs typeface="Arial"/>
                <a:sym typeface="Arial"/>
              </a:rPr>
              <a:t> </a:t>
            </a:r>
            <a:endParaRPr sz="17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700" b="0" i="0" u="none" strike="noStrike" cap="none" dirty="0">
                <a:solidFill>
                  <a:schemeClr val="dk1"/>
                </a:solidFill>
                <a:latin typeface="Arial"/>
                <a:ea typeface="Arial"/>
                <a:cs typeface="Arial"/>
                <a:sym typeface="Arial"/>
              </a:rPr>
              <a:t>    </a:t>
            </a:r>
            <a:r>
              <a:rPr lang="he-IL" sz="2700" b="0" i="0" u="none" strike="noStrike" cap="none" dirty="0">
                <a:solidFill>
                  <a:schemeClr val="dk1"/>
                </a:solidFill>
                <a:latin typeface="Arial"/>
                <a:ea typeface="Arial"/>
                <a:cs typeface="Arial"/>
                <a:sym typeface="Arial"/>
              </a:rPr>
              <a:t> </a:t>
            </a:r>
            <a:endParaRPr sz="2900" b="0" i="0" u="none" strike="noStrike" cap="none" dirty="0">
              <a:solidFill>
                <a:srgbClr val="000000"/>
              </a:solidFill>
              <a:latin typeface="Arial"/>
              <a:ea typeface="Arial"/>
              <a:cs typeface="Arial"/>
              <a:sym typeface="Arial"/>
            </a:endParaRPr>
          </a:p>
        </p:txBody>
      </p:sp>
      <p:sp>
        <p:nvSpPr>
          <p:cNvPr id="385" name="Google Shape;385;p27"/>
          <p:cNvSpPr txBox="1"/>
          <p:nvPr/>
        </p:nvSpPr>
        <p:spPr>
          <a:xfrm>
            <a:off x="8879840" y="-19863"/>
            <a:ext cx="1996440" cy="741223"/>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Play"/>
              <a:buNone/>
            </a:pPr>
            <a:r>
              <a:rPr lang="iw-IL" sz="4000" b="1" i="0" u="none" strike="noStrike" cap="none">
                <a:solidFill>
                  <a:srgbClr val="009900"/>
                </a:solidFill>
                <a:latin typeface="Arial"/>
                <a:ea typeface="Arial"/>
                <a:cs typeface="Arial"/>
                <a:sym typeface="Arial"/>
              </a:rPr>
              <a:t>המשך</a:t>
            </a:r>
            <a:endParaRPr sz="4000" b="1" i="0" u="none" strike="noStrike" cap="none">
              <a:solidFill>
                <a:srgbClr val="009900"/>
              </a:solidFill>
              <a:latin typeface="Arial"/>
              <a:ea typeface="Arial"/>
              <a:cs typeface="Arial"/>
              <a:sym typeface="Arial"/>
            </a:endParaRPr>
          </a:p>
        </p:txBody>
      </p:sp>
      <p:sp>
        <p:nvSpPr>
          <p:cNvPr id="386" name="Google Shape;386;p27"/>
          <p:cNvSpPr txBox="1"/>
          <p:nvPr/>
        </p:nvSpPr>
        <p:spPr>
          <a:xfrm>
            <a:off x="203200" y="6126480"/>
            <a:ext cx="2133600"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chemeClr val="dk1"/>
                </a:solidFill>
                <a:latin typeface="Arial"/>
                <a:ea typeface="Arial"/>
                <a:cs typeface="Arial"/>
                <a:sym typeface="Arial"/>
              </a:rPr>
              <a:t>המשך בעמוד הבא</a:t>
            </a:r>
            <a:endParaRPr sz="1800" b="0" i="0" u="none" strike="noStrike" cap="none">
              <a:solidFill>
                <a:schemeClr val="dk1"/>
              </a:solidFill>
              <a:latin typeface="Arial"/>
              <a:ea typeface="Arial"/>
              <a:cs typeface="Arial"/>
              <a:sym typeface="Arial"/>
            </a:endParaRPr>
          </a:p>
        </p:txBody>
      </p:sp>
      <p:pic>
        <p:nvPicPr>
          <p:cNvPr id="387" name="Google Shape;387;p27" descr="תמונה שמכילה בחוץ, חורף, שלג, תא מטען&#10;&#10;תוכן בינה מלאכותית גנרטיבית עשוי להיות שגוי."/>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370" y="1203535"/>
            <a:ext cx="3254022" cy="49229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391"/>
        <p:cNvGrpSpPr/>
        <p:nvPr/>
      </p:nvGrpSpPr>
      <p:grpSpPr>
        <a:xfrm>
          <a:off x="0" y="0"/>
          <a:ext cx="0" cy="0"/>
          <a:chOff x="0" y="0"/>
          <a:chExt cx="0" cy="0"/>
        </a:xfrm>
      </p:grpSpPr>
      <p:pic>
        <p:nvPicPr>
          <p:cNvPr id="392" name="Google Shape;392;p28"/>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393" name="Google Shape;393;p28"/>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394" name="Google Shape;394;p28"/>
          <p:cNvSpPr txBox="1"/>
          <p:nvPr/>
        </p:nvSpPr>
        <p:spPr>
          <a:xfrm>
            <a:off x="221614" y="976745"/>
            <a:ext cx="11748771" cy="2862282"/>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הפחתת רעש</a:t>
            </a:r>
            <a:r>
              <a:rPr lang="he-IL" sz="2400" b="1" dirty="0">
                <a:solidFill>
                  <a:schemeClr val="dk1"/>
                </a:solidFill>
              </a:rPr>
              <a:t>: </a:t>
            </a:r>
            <a:r>
              <a:rPr lang="iw-IL" sz="2400" b="0" i="0" u="none" strike="noStrike" cap="none" dirty="0">
                <a:solidFill>
                  <a:schemeClr val="dk1"/>
                </a:solidFill>
                <a:latin typeface="Arial"/>
                <a:ea typeface="Arial"/>
                <a:cs typeface="Arial"/>
                <a:sym typeface="Arial"/>
              </a:rPr>
              <a:t>עצים משמשים כ"</a:t>
            </a:r>
            <a:r>
              <a:rPr lang="he-IL" sz="2400" b="0" i="0" u="none" strike="noStrike" cap="none" dirty="0">
                <a:solidFill>
                  <a:schemeClr val="dk1"/>
                </a:solidFill>
                <a:latin typeface="Arial"/>
                <a:ea typeface="Arial"/>
                <a:cs typeface="Arial"/>
                <a:sym typeface="Arial"/>
              </a:rPr>
              <a:t>בידוד</a:t>
            </a:r>
            <a:r>
              <a:rPr lang="iw-IL" sz="2400" b="0" i="0" u="none" strike="noStrike" cap="none" dirty="0">
                <a:solidFill>
                  <a:schemeClr val="dk1"/>
                </a:solidFill>
                <a:latin typeface="Arial"/>
                <a:ea typeface="Arial"/>
                <a:cs typeface="Arial"/>
                <a:sym typeface="Arial"/>
              </a:rPr>
              <a:t> אקוסטי</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טבעי,</a:t>
            </a:r>
            <a:r>
              <a:rPr lang="he-IL" sz="2400" b="0" i="0" u="none" strike="noStrike" cap="none" dirty="0">
                <a:solidFill>
                  <a:schemeClr val="dk1"/>
                </a:solidFill>
                <a:latin typeface="Arial"/>
                <a:ea typeface="Arial"/>
                <a:cs typeface="Arial"/>
                <a:sym typeface="Arial"/>
              </a:rPr>
              <a:t> שבולע </a:t>
            </a:r>
            <a:r>
              <a:rPr lang="iw-IL" sz="2400" b="0" i="0" u="none" strike="noStrike" cap="none" dirty="0">
                <a:solidFill>
                  <a:schemeClr val="dk1"/>
                </a:solidFill>
                <a:latin typeface="Arial"/>
                <a:ea typeface="Arial"/>
                <a:cs typeface="Arial"/>
                <a:sym typeface="Arial"/>
              </a:rPr>
              <a:t>רעשים.</a:t>
            </a:r>
            <a:endParaRPr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חיבוריות:</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הם יוצרים "מסדרונות אקולוגיים"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המאפשרים תנועה של בעלי חיים בין אזורים שונים,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ומונעים קיטוע של מערכות אקולוגיות</a:t>
            </a:r>
            <a:r>
              <a:rPr lang="he-IL" sz="2400" b="0" i="0" u="none" strike="noStrike" cap="none" dirty="0">
                <a:solidFill>
                  <a:schemeClr val="dk1"/>
                </a:solidFill>
                <a:latin typeface="Arial"/>
                <a:ea typeface="Arial"/>
                <a:cs typeface="Arial"/>
                <a:sym typeface="Arial"/>
              </a:rPr>
              <a:t>.</a:t>
            </a:r>
            <a:endParaRPr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שיפור איכות החיים</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עצים תורמים לנוי,</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יוצרים אזורים מוצלים ונעימים להליכה,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ומספקים מקומות לנופש ופנאי.</a:t>
            </a:r>
            <a:endParaRPr sz="2400" b="0" i="0" u="none" strike="noStrike" cap="none" dirty="0">
              <a:solidFill>
                <a:schemeClr val="dk1"/>
              </a:solidFill>
              <a:latin typeface="Arial"/>
              <a:ea typeface="Arial"/>
              <a:cs typeface="Arial"/>
              <a:sym typeface="Arial"/>
            </a:endParaRPr>
          </a:p>
        </p:txBody>
      </p:sp>
      <p:pic>
        <p:nvPicPr>
          <p:cNvPr id="395" name="Google Shape;395;p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43789" y="4004110"/>
            <a:ext cx="3713701" cy="2362014"/>
          </a:xfrm>
          <a:prstGeom prst="ellipse">
            <a:avLst/>
          </a:prstGeom>
          <a:noFill/>
          <a:ln>
            <a:noFill/>
          </a:ln>
        </p:spPr>
      </p:pic>
      <p:pic>
        <p:nvPicPr>
          <p:cNvPr id="396" name="Google Shape;396;p28"/>
          <p:cNvPicPr preferRelativeResize="0"/>
          <p:nvPr/>
        </p:nvPicPr>
        <p:blipFill rotWithShape="1">
          <a:blip r:embed="rId6">
            <a:alphaModFix/>
          </a:blip>
          <a:srcRect/>
          <a:stretch/>
        </p:blipFill>
        <p:spPr>
          <a:xfrm>
            <a:off x="5471620" y="4292760"/>
            <a:ext cx="4607126" cy="2194750"/>
          </a:xfrm>
          <a:prstGeom prst="rect">
            <a:avLst/>
          </a:prstGeom>
          <a:noFill/>
          <a:ln>
            <a:noFill/>
          </a:ln>
        </p:spPr>
      </p:pic>
      <p:sp>
        <p:nvSpPr>
          <p:cNvPr id="397" name="Google Shape;397;p28"/>
          <p:cNvSpPr txBox="1"/>
          <p:nvPr/>
        </p:nvSpPr>
        <p:spPr>
          <a:xfrm>
            <a:off x="1618488" y="217557"/>
            <a:ext cx="9244584"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 המשך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12" scaled="0"/>
        </a:gradFill>
        <a:effectLst/>
      </p:bgPr>
    </p:bg>
    <p:spTree>
      <p:nvGrpSpPr>
        <p:cNvPr id="1" name="Shape 106"/>
        <p:cNvGrpSpPr/>
        <p:nvPr/>
      </p:nvGrpSpPr>
      <p:grpSpPr>
        <a:xfrm>
          <a:off x="0" y="0"/>
          <a:ext cx="0" cy="0"/>
          <a:chOff x="0" y="0"/>
          <a:chExt cx="0" cy="0"/>
        </a:xfrm>
      </p:grpSpPr>
      <p:pic>
        <p:nvPicPr>
          <p:cNvPr id="107" name="Google Shape;107;g3b2dedd41bd_0_0"/>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08" name="Google Shape;108;g3b2dedd41bd_0_0"/>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09" name="Google Shape;109;g3b2dedd41bd_0_0"/>
          <p:cNvSpPr txBox="1"/>
          <p:nvPr/>
        </p:nvSpPr>
        <p:spPr>
          <a:xfrm>
            <a:off x="3256075" y="64398"/>
            <a:ext cx="6060300" cy="7080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iw-IL" sz="4000" b="1">
                <a:solidFill>
                  <a:srgbClr val="009900"/>
                </a:solidFill>
              </a:rPr>
              <a:t>הנחיות לצפייה במצגת </a:t>
            </a:r>
            <a:endParaRPr sz="1400" b="0" i="0" u="none" strike="noStrike" cap="none">
              <a:solidFill>
                <a:srgbClr val="000000"/>
              </a:solidFill>
              <a:latin typeface="Arial"/>
              <a:ea typeface="Arial"/>
              <a:cs typeface="Arial"/>
              <a:sym typeface="Arial"/>
            </a:endParaRPr>
          </a:p>
        </p:txBody>
      </p:sp>
      <p:pic>
        <p:nvPicPr>
          <p:cNvPr id="110" name="Google Shape;110;g3b2dedd41bd_0_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9821" y="1920240"/>
            <a:ext cx="3412809" cy="2554160"/>
          </a:xfrm>
          <a:prstGeom prst="rect">
            <a:avLst/>
          </a:prstGeom>
          <a:noFill/>
          <a:ln>
            <a:noFill/>
          </a:ln>
        </p:spPr>
      </p:pic>
      <p:sp>
        <p:nvSpPr>
          <p:cNvPr id="111" name="Google Shape;111;g3b2dedd41bd_0_0"/>
          <p:cNvSpPr txBox="1"/>
          <p:nvPr/>
        </p:nvSpPr>
        <p:spPr>
          <a:xfrm>
            <a:off x="4348479" y="1362335"/>
            <a:ext cx="6135345" cy="3483985"/>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Clr>
                <a:schemeClr val="dk1"/>
              </a:buClr>
              <a:buSzPts val="6667"/>
              <a:buFont typeface="Arial"/>
              <a:buNone/>
            </a:pPr>
            <a:r>
              <a:rPr lang="iw-IL" sz="2800" dirty="0">
                <a:solidFill>
                  <a:schemeClr val="dk1"/>
                </a:solidFill>
              </a:rPr>
              <a:t>בכל אחד משערי המצגת יש אות אחת </a:t>
            </a:r>
            <a:endParaRPr lang="he-IL" sz="2800" dirty="0">
              <a:solidFill>
                <a:schemeClr val="dk1"/>
              </a:solidFill>
            </a:endParaRPr>
          </a:p>
          <a:p>
            <a:pPr marL="0" lvl="0" indent="0" algn="r" rtl="1">
              <a:lnSpc>
                <a:spcPct val="150000"/>
              </a:lnSpc>
              <a:spcBef>
                <a:spcPts val="0"/>
              </a:spcBef>
              <a:spcAft>
                <a:spcPts val="0"/>
              </a:spcAft>
              <a:buClr>
                <a:schemeClr val="dk1"/>
              </a:buClr>
              <a:buSzPts val="6667"/>
              <a:buFont typeface="Arial"/>
              <a:buNone/>
            </a:pPr>
            <a:r>
              <a:rPr lang="iw-IL" sz="2800" dirty="0">
                <a:solidFill>
                  <a:schemeClr val="dk1"/>
                </a:solidFill>
              </a:rPr>
              <a:t>מסומנת בצבע </a:t>
            </a:r>
            <a:r>
              <a:rPr lang="iw-IL" sz="2800" b="1" dirty="0">
                <a:solidFill>
                  <a:srgbClr val="FF0000"/>
                </a:solidFill>
              </a:rPr>
              <a:t>אדום</a:t>
            </a:r>
            <a:r>
              <a:rPr lang="he-IL" sz="2800" b="1" dirty="0">
                <a:solidFill>
                  <a:schemeClr val="dk1"/>
                </a:solidFill>
              </a:rPr>
              <a:t>.</a:t>
            </a:r>
            <a:r>
              <a:rPr lang="iw-IL" sz="2800" dirty="0">
                <a:solidFill>
                  <a:schemeClr val="dk1"/>
                </a:solidFill>
              </a:rPr>
              <a:t> </a:t>
            </a:r>
            <a:endParaRPr sz="2800" dirty="0">
              <a:solidFill>
                <a:schemeClr val="dk1"/>
              </a:solidFill>
            </a:endParaRPr>
          </a:p>
          <a:p>
            <a:pPr marL="0" lvl="0" indent="0" algn="r" rtl="1">
              <a:lnSpc>
                <a:spcPct val="150000"/>
              </a:lnSpc>
              <a:spcBef>
                <a:spcPts val="0"/>
              </a:spcBef>
              <a:spcAft>
                <a:spcPts val="0"/>
              </a:spcAft>
              <a:buClr>
                <a:schemeClr val="dk1"/>
              </a:buClr>
              <a:buSzPts val="6667"/>
              <a:buFont typeface="Arial"/>
              <a:buNone/>
            </a:pPr>
            <a:r>
              <a:rPr lang="iw-IL" sz="2800" dirty="0">
                <a:solidFill>
                  <a:schemeClr val="dk1"/>
                </a:solidFill>
              </a:rPr>
              <a:t>עקבו אחר אותיות אלו וחברו אותן </a:t>
            </a:r>
            <a:endParaRPr lang="he-IL" sz="2800" dirty="0">
              <a:solidFill>
                <a:schemeClr val="dk1"/>
              </a:solidFill>
            </a:endParaRPr>
          </a:p>
          <a:p>
            <a:pPr marL="0" lvl="0" indent="0" algn="r" rtl="1">
              <a:lnSpc>
                <a:spcPct val="150000"/>
              </a:lnSpc>
              <a:spcBef>
                <a:spcPts val="0"/>
              </a:spcBef>
              <a:spcAft>
                <a:spcPts val="0"/>
              </a:spcAft>
              <a:buClr>
                <a:schemeClr val="dk1"/>
              </a:buClr>
              <a:buSzPts val="6667"/>
              <a:buFont typeface="Arial"/>
              <a:buNone/>
            </a:pPr>
            <a:r>
              <a:rPr lang="iw-IL" sz="2800" dirty="0">
                <a:solidFill>
                  <a:schemeClr val="dk1"/>
                </a:solidFill>
              </a:rPr>
              <a:t>למ</a:t>
            </a:r>
            <a:r>
              <a:rPr lang="he-IL" sz="2800" dirty="0">
                <a:solidFill>
                  <a:schemeClr val="dk1"/>
                </a:solidFill>
              </a:rPr>
              <a:t>י</a:t>
            </a:r>
            <a:r>
              <a:rPr lang="iw-IL" sz="2800" dirty="0">
                <a:solidFill>
                  <a:schemeClr val="dk1"/>
                </a:solidFill>
              </a:rPr>
              <a:t>לה אחת הקש</a:t>
            </a:r>
            <a:r>
              <a:rPr lang="he-IL" sz="2800" dirty="0">
                <a:solidFill>
                  <a:schemeClr val="dk1"/>
                </a:solidFill>
              </a:rPr>
              <a:t>ו</a:t>
            </a:r>
            <a:r>
              <a:rPr lang="iw-IL" sz="2800" dirty="0">
                <a:solidFill>
                  <a:schemeClr val="dk1"/>
                </a:solidFill>
              </a:rPr>
              <a:t>רה לנושא המצגת.</a:t>
            </a:r>
            <a:endParaRPr sz="2800" dirty="0">
              <a:solidFill>
                <a:schemeClr val="dk1"/>
              </a:solidFill>
            </a:endParaRPr>
          </a:p>
          <a:p>
            <a:pPr marL="0" lvl="0" indent="0" algn="r" rtl="1">
              <a:lnSpc>
                <a:spcPct val="150000"/>
              </a:lnSpc>
              <a:spcBef>
                <a:spcPts val="0"/>
              </a:spcBef>
              <a:spcAft>
                <a:spcPts val="0"/>
              </a:spcAft>
              <a:buClr>
                <a:schemeClr val="dk1"/>
              </a:buClr>
              <a:buSzPts val="6667"/>
              <a:buFont typeface="Arial"/>
              <a:buNone/>
            </a:pPr>
            <a:r>
              <a:rPr lang="iw-IL" sz="2800" dirty="0">
                <a:solidFill>
                  <a:schemeClr val="dk1"/>
                </a:solidFill>
              </a:rPr>
              <a:t>בסוף המצגת תגלו את המ</a:t>
            </a:r>
            <a:r>
              <a:rPr lang="he-IL" sz="2800" dirty="0">
                <a:solidFill>
                  <a:schemeClr val="dk1"/>
                </a:solidFill>
              </a:rPr>
              <a:t>י</a:t>
            </a:r>
            <a:r>
              <a:rPr lang="iw-IL" sz="2800" dirty="0">
                <a:solidFill>
                  <a:schemeClr val="dk1"/>
                </a:solidFill>
              </a:rPr>
              <a:t>לה</a:t>
            </a:r>
            <a:r>
              <a:rPr lang="he-IL" sz="2800" dirty="0">
                <a:solidFill>
                  <a:schemeClr val="dk1"/>
                </a:solidFill>
              </a:rPr>
              <a:t>.</a:t>
            </a:r>
            <a:r>
              <a:rPr lang="iw-IL" sz="2800" dirty="0">
                <a:solidFill>
                  <a:schemeClr val="dk1"/>
                </a:solidFill>
              </a:rPr>
              <a:t> </a:t>
            </a:r>
            <a:endParaRPr sz="2800" dirty="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01"/>
        <p:cNvGrpSpPr/>
        <p:nvPr/>
      </p:nvGrpSpPr>
      <p:grpSpPr>
        <a:xfrm>
          <a:off x="0" y="0"/>
          <a:ext cx="0" cy="0"/>
          <a:chOff x="0" y="0"/>
          <a:chExt cx="0" cy="0"/>
        </a:xfrm>
      </p:grpSpPr>
      <p:pic>
        <p:nvPicPr>
          <p:cNvPr id="402" name="Google Shape;402;p29"/>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03" name="Google Shape;403;p29"/>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04" name="Google Shape;404;p29"/>
          <p:cNvSpPr txBox="1"/>
          <p:nvPr/>
        </p:nvSpPr>
        <p:spPr>
          <a:xfrm>
            <a:off x="919479" y="0"/>
            <a:ext cx="10723179" cy="82359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Play"/>
              <a:buNone/>
            </a:pPr>
            <a:r>
              <a:rPr lang="iw-IL" sz="4000" b="1" i="0" u="none" strike="noStrike" cap="none" dirty="0">
                <a:solidFill>
                  <a:srgbClr val="009900"/>
                </a:solidFill>
                <a:latin typeface="Arial"/>
                <a:ea typeface="Arial"/>
                <a:cs typeface="Arial"/>
                <a:sym typeface="Arial"/>
              </a:rPr>
              <a:t>פעילות</a:t>
            </a:r>
            <a:r>
              <a:rPr lang="he-IL" sz="4000" b="1" dirty="0">
                <a:solidFill>
                  <a:srgbClr val="009900"/>
                </a:solidFill>
              </a:rPr>
              <a:t> 1:</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העץ </a:t>
            </a:r>
            <a:r>
              <a:rPr lang="he-IL" sz="4000" b="1" i="0" u="none" strike="noStrike" cap="none" dirty="0">
                <a:solidFill>
                  <a:srgbClr val="009900"/>
                </a:solidFill>
                <a:latin typeface="Arial"/>
                <a:ea typeface="Arial"/>
                <a:cs typeface="Arial"/>
                <a:sym typeface="Arial"/>
              </a:rPr>
              <a:t>כסביבת חיים</a:t>
            </a:r>
            <a:endParaRPr sz="4000" b="1" i="0" u="none" strike="noStrike" cap="none" dirty="0">
              <a:solidFill>
                <a:srgbClr val="009900"/>
              </a:solidFill>
              <a:latin typeface="Arial"/>
              <a:ea typeface="Arial"/>
              <a:cs typeface="Arial"/>
              <a:sym typeface="Arial"/>
            </a:endParaRPr>
          </a:p>
        </p:txBody>
      </p:sp>
      <p:sp>
        <p:nvSpPr>
          <p:cNvPr id="405" name="Google Shape;405;p29"/>
          <p:cNvSpPr txBox="1"/>
          <p:nvPr/>
        </p:nvSpPr>
        <p:spPr>
          <a:xfrm>
            <a:off x="1023268" y="1112440"/>
            <a:ext cx="10515600" cy="5137309"/>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r" rtl="1">
              <a:lnSpc>
                <a:spcPct val="150000"/>
              </a:lnSpc>
              <a:spcBef>
                <a:spcPts val="0"/>
              </a:spcBef>
              <a:spcAft>
                <a:spcPts val="0"/>
              </a:spcAft>
              <a:buClr>
                <a:srgbClr val="00B050"/>
              </a:buClr>
              <a:buSzPct val="100000"/>
              <a:buFont typeface="Arial"/>
              <a:buNone/>
            </a:pPr>
            <a:r>
              <a:rPr lang="he-IL" sz="3600" b="1" i="0" u="none" strike="noStrike" cap="none" dirty="0">
                <a:solidFill>
                  <a:srgbClr val="00B050"/>
                </a:solidFill>
                <a:latin typeface="Arial"/>
                <a:ea typeface="Arial"/>
                <a:cs typeface="Arial"/>
                <a:sym typeface="Arial"/>
              </a:rPr>
              <a:t>פעילות: </a:t>
            </a:r>
            <a:r>
              <a:rPr lang="iw-IL" sz="3600" b="1" i="0" u="none" strike="noStrike" cap="none" dirty="0">
                <a:solidFill>
                  <a:srgbClr val="00B050"/>
                </a:solidFill>
                <a:latin typeface="Arial"/>
                <a:ea typeface="Arial"/>
                <a:cs typeface="Arial"/>
                <a:sym typeface="Arial"/>
              </a:rPr>
              <a:t>מי גר בעץ?</a:t>
            </a:r>
            <a:endParaRPr sz="3600" b="0" i="0" u="none" strike="noStrike" cap="none" dirty="0">
              <a:solidFill>
                <a:srgbClr val="000000"/>
              </a:solidFill>
              <a:latin typeface="Arial"/>
              <a:ea typeface="Arial"/>
              <a:cs typeface="Arial"/>
              <a:sym typeface="Arial"/>
            </a:endParaRPr>
          </a:p>
          <a:p>
            <a:pPr lvl="0" algn="r" rtl="1">
              <a:lnSpc>
                <a:spcPct val="150000"/>
              </a:lnSpc>
              <a:spcBef>
                <a:spcPts val="1000"/>
              </a:spcBef>
              <a:buClr>
                <a:schemeClr val="dk1"/>
              </a:buClr>
              <a:buSzPct val="100000"/>
            </a:pPr>
            <a:r>
              <a:rPr lang="iw-IL" sz="2800" b="1" dirty="0">
                <a:solidFill>
                  <a:schemeClr val="dk1"/>
                </a:solidFill>
              </a:rPr>
              <a:t>מטרת הפעילות</a:t>
            </a:r>
            <a:r>
              <a:rPr lang="iw-IL" sz="2800" dirty="0">
                <a:solidFill>
                  <a:schemeClr val="dk1"/>
                </a:solidFill>
              </a:rPr>
              <a:t>:</a:t>
            </a:r>
            <a:endParaRPr lang="iw-IL" dirty="0"/>
          </a:p>
          <a:p>
            <a:pPr lvl="0" algn="r" rtl="1">
              <a:lnSpc>
                <a:spcPct val="150000"/>
              </a:lnSpc>
              <a:spcBef>
                <a:spcPts val="1000"/>
              </a:spcBef>
              <a:buClr>
                <a:schemeClr val="dk1"/>
              </a:buClr>
              <a:buSzPct val="100000"/>
            </a:pPr>
            <a:r>
              <a:rPr lang="iw-IL" sz="2800" dirty="0">
                <a:solidFill>
                  <a:schemeClr val="dk1"/>
                </a:solidFill>
              </a:rPr>
              <a:t>לזהות את העץ כסביבת חיים.</a:t>
            </a:r>
            <a:endParaRPr lang="iw-IL" dirty="0"/>
          </a:p>
          <a:p>
            <a:pPr lvl="0" algn="r" rtl="1">
              <a:lnSpc>
                <a:spcPct val="150000"/>
              </a:lnSpc>
              <a:spcBef>
                <a:spcPts val="1000"/>
              </a:spcBef>
              <a:buClr>
                <a:schemeClr val="dk1"/>
              </a:buClr>
              <a:buSzPct val="100000"/>
            </a:pPr>
            <a:r>
              <a:rPr lang="iw-IL" sz="2800" b="1" dirty="0">
                <a:solidFill>
                  <a:schemeClr val="dk1"/>
                </a:solidFill>
              </a:rPr>
              <a:t>ציוד</a:t>
            </a:r>
            <a:r>
              <a:rPr lang="he-IL" sz="2800" dirty="0">
                <a:solidFill>
                  <a:schemeClr val="dk1"/>
                </a:solidFill>
              </a:rPr>
              <a:t>:  </a:t>
            </a:r>
            <a:r>
              <a:rPr lang="iw-IL" sz="2800" dirty="0">
                <a:solidFill>
                  <a:schemeClr val="dk1"/>
                </a:solidFill>
              </a:rPr>
              <a:t>זכוכית מגדלת</a:t>
            </a:r>
            <a:r>
              <a:rPr lang="he-IL" sz="2800" dirty="0">
                <a:solidFill>
                  <a:schemeClr val="dk1"/>
                </a:solidFill>
              </a:rPr>
              <a:t>, </a:t>
            </a:r>
            <a:r>
              <a:rPr lang="iw-IL" sz="2800" dirty="0">
                <a:solidFill>
                  <a:schemeClr val="dk1"/>
                </a:solidFill>
              </a:rPr>
              <a:t>דף </a:t>
            </a:r>
            <a:r>
              <a:rPr lang="he-IL" sz="2800" dirty="0">
                <a:solidFill>
                  <a:schemeClr val="dk1"/>
                </a:solidFill>
              </a:rPr>
              <a:t>רישום, כלי כתיבה, </a:t>
            </a:r>
            <a:r>
              <a:rPr lang="iw-IL" sz="2800" dirty="0">
                <a:solidFill>
                  <a:schemeClr val="dk1"/>
                </a:solidFill>
              </a:rPr>
              <a:t>מצלמה.</a:t>
            </a:r>
            <a:endParaRPr lang="iw-IL" dirty="0"/>
          </a:p>
          <a:p>
            <a:pPr marL="0" marR="0" lvl="0" indent="0" algn="r" rtl="1">
              <a:lnSpc>
                <a:spcPct val="150000"/>
              </a:lnSpc>
              <a:spcBef>
                <a:spcPts val="1000"/>
              </a:spcBef>
              <a:spcAft>
                <a:spcPts val="0"/>
              </a:spcAft>
              <a:buClr>
                <a:schemeClr val="dk1"/>
              </a:buClr>
              <a:buSzPct val="100000"/>
              <a:buFont typeface="Arial"/>
              <a:buNone/>
            </a:pPr>
            <a:r>
              <a:rPr lang="iw-IL" sz="2800" b="1" i="0" u="none" strike="noStrike" cap="none" dirty="0">
                <a:solidFill>
                  <a:schemeClr val="dk1"/>
                </a:solidFill>
                <a:latin typeface="Arial"/>
                <a:ea typeface="Arial"/>
                <a:cs typeface="Arial"/>
                <a:sym typeface="Arial"/>
              </a:rPr>
              <a:t>מה עושים</a:t>
            </a:r>
            <a:r>
              <a:rPr lang="he-IL" sz="2800" b="0" i="0" u="none" strike="noStrike" cap="none" dirty="0">
                <a:solidFill>
                  <a:schemeClr val="dk1"/>
                </a:solidFill>
                <a:latin typeface="Arial"/>
                <a:ea typeface="Arial"/>
                <a:cs typeface="Arial"/>
                <a:sym typeface="Arial"/>
              </a:rPr>
              <a:t>? </a:t>
            </a:r>
            <a:endParaRPr sz="2800" b="0" i="0" u="none" strike="noStrike" cap="none" dirty="0">
              <a:solidFill>
                <a:schemeClr val="dk1"/>
              </a:solidFill>
              <a:latin typeface="Arial"/>
              <a:ea typeface="Arial"/>
              <a:cs typeface="Arial"/>
              <a:sym typeface="Arial"/>
            </a:endParaRPr>
          </a:p>
          <a:p>
            <a:pPr marL="0" marR="0" lvl="0" indent="0" algn="r" rtl="1">
              <a:lnSpc>
                <a:spcPct val="150000"/>
              </a:lnSpc>
              <a:spcBef>
                <a:spcPts val="1000"/>
              </a:spcBef>
              <a:spcAft>
                <a:spcPts val="0"/>
              </a:spcAft>
              <a:buClr>
                <a:schemeClr val="dk1"/>
              </a:buClr>
              <a:buSzPct val="100000"/>
              <a:buFont typeface="Arial"/>
              <a:buNone/>
            </a:pPr>
            <a:r>
              <a:rPr lang="iw-IL" sz="2800" b="0" i="0" u="none" strike="noStrike" cap="none" dirty="0">
                <a:solidFill>
                  <a:schemeClr val="dk1"/>
                </a:solidFill>
                <a:latin typeface="Arial"/>
                <a:ea typeface="Arial"/>
                <a:cs typeface="Arial"/>
                <a:sym typeface="Arial"/>
              </a:rPr>
              <a:t>מתבוננים בעץ ומזהים בעלי חיים שחיים עליו – </a:t>
            </a:r>
            <a:endParaRPr lang="he-IL" sz="2800" b="0" i="0" u="none" strike="noStrike" cap="none" dirty="0">
              <a:solidFill>
                <a:schemeClr val="dk1"/>
              </a:solidFill>
              <a:latin typeface="Arial"/>
              <a:ea typeface="Arial"/>
              <a:cs typeface="Arial"/>
              <a:sym typeface="Arial"/>
            </a:endParaRPr>
          </a:p>
          <a:p>
            <a:pPr marL="0" marR="0" lvl="0" indent="0" algn="r" rtl="1">
              <a:lnSpc>
                <a:spcPct val="150000"/>
              </a:lnSpc>
              <a:spcBef>
                <a:spcPts val="1000"/>
              </a:spcBef>
              <a:spcAft>
                <a:spcPts val="0"/>
              </a:spcAft>
              <a:buClr>
                <a:schemeClr val="dk1"/>
              </a:buClr>
              <a:buSzPct val="100000"/>
              <a:buFont typeface="Arial"/>
              <a:buNone/>
            </a:pPr>
            <a:r>
              <a:rPr lang="he-IL" sz="2800" b="0" i="0" u="none" strike="noStrike" cap="none" dirty="0">
                <a:solidFill>
                  <a:schemeClr val="dk1"/>
                </a:solidFill>
                <a:latin typeface="Arial"/>
                <a:ea typeface="Arial"/>
                <a:cs typeface="Arial"/>
                <a:sym typeface="Arial"/>
              </a:rPr>
              <a:t>כגון: </a:t>
            </a:r>
            <a:r>
              <a:rPr lang="iw-IL" sz="2800" b="0" i="0" u="none" strike="noStrike" cap="none" dirty="0">
                <a:solidFill>
                  <a:schemeClr val="dk1"/>
                </a:solidFill>
                <a:latin typeface="Arial"/>
                <a:ea typeface="Arial"/>
                <a:cs typeface="Arial"/>
                <a:sym typeface="Arial"/>
              </a:rPr>
              <a:t>חרקים</a:t>
            </a:r>
            <a:r>
              <a:rPr lang="he-IL" sz="2800" b="0" i="0" u="none" strike="noStrike" cap="none" dirty="0">
                <a:solidFill>
                  <a:schemeClr val="dk1"/>
                </a:solidFill>
                <a:latin typeface="Arial"/>
                <a:ea typeface="Arial"/>
                <a:cs typeface="Arial"/>
                <a:sym typeface="Arial"/>
              </a:rPr>
              <a:t> למיניהם</a:t>
            </a:r>
            <a:r>
              <a:rPr lang="iw-IL" sz="2800" b="0" i="0" u="none" strike="noStrike" cap="none" dirty="0">
                <a:solidFill>
                  <a:schemeClr val="dk1"/>
                </a:solidFill>
                <a:latin typeface="Arial"/>
                <a:ea typeface="Arial"/>
                <a:cs typeface="Arial"/>
                <a:sym typeface="Arial"/>
              </a:rPr>
              <a:t>,</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ציפורים,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לטאות</a:t>
            </a:r>
            <a:r>
              <a:rPr lang="he-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1000"/>
              </a:spcBef>
              <a:spcAft>
                <a:spcPts val="0"/>
              </a:spcAft>
              <a:buClr>
                <a:schemeClr val="dk1"/>
              </a:buClr>
              <a:buSzPct val="100000"/>
              <a:buFont typeface="Arial"/>
              <a:buNone/>
            </a:pPr>
            <a:r>
              <a:rPr lang="iw-IL" sz="2800" b="0" i="0" u="none" strike="noStrike" cap="none" dirty="0">
                <a:solidFill>
                  <a:schemeClr val="dk1"/>
                </a:solidFill>
                <a:latin typeface="Arial"/>
                <a:ea typeface="Arial"/>
                <a:cs typeface="Arial"/>
                <a:sym typeface="Arial"/>
              </a:rPr>
              <a:t>אילו צרכים מספק להם העץ?</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1000"/>
              </a:spcBef>
              <a:spcAft>
                <a:spcPts val="0"/>
              </a:spcAft>
              <a:buClr>
                <a:schemeClr val="dk1"/>
              </a:buClr>
              <a:buSzPct val="100000"/>
              <a:buFont typeface="Arial"/>
              <a:buNone/>
            </a:pPr>
            <a:endParaRPr sz="2400" b="1" i="0" u="none" strike="noStrike" cap="none" dirty="0">
              <a:solidFill>
                <a:schemeClr val="dk1"/>
              </a:solidFill>
              <a:latin typeface="Arial"/>
              <a:ea typeface="Arial"/>
              <a:cs typeface="Arial"/>
              <a:sym typeface="Arial"/>
            </a:endParaRPr>
          </a:p>
        </p:txBody>
      </p:sp>
      <p:pic>
        <p:nvPicPr>
          <p:cNvPr id="406" name="Google Shape;406;p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53132" y="2755669"/>
            <a:ext cx="4376641" cy="29166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10"/>
        <p:cNvGrpSpPr/>
        <p:nvPr/>
      </p:nvGrpSpPr>
      <p:grpSpPr>
        <a:xfrm>
          <a:off x="0" y="0"/>
          <a:ext cx="0" cy="0"/>
          <a:chOff x="0" y="0"/>
          <a:chExt cx="0" cy="0"/>
        </a:xfrm>
      </p:grpSpPr>
      <p:pic>
        <p:nvPicPr>
          <p:cNvPr id="411" name="Google Shape;411;p30"/>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12" name="Google Shape;412;p30"/>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13" name="Google Shape;413;p30"/>
          <p:cNvSpPr txBox="1"/>
          <p:nvPr/>
        </p:nvSpPr>
        <p:spPr>
          <a:xfrm>
            <a:off x="2476912" y="1121251"/>
            <a:ext cx="9379808" cy="4898087"/>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rgbClr val="00B050"/>
              </a:buClr>
              <a:buSzPts val="2800"/>
              <a:buFont typeface="Arial"/>
              <a:buNone/>
            </a:pPr>
            <a:r>
              <a:rPr lang="iw-IL" sz="2800" b="1" i="0" u="none" strike="noStrike" cap="none" dirty="0">
                <a:solidFill>
                  <a:srgbClr val="00B050"/>
                </a:solidFill>
                <a:latin typeface="Arial"/>
                <a:ea typeface="Arial"/>
                <a:cs typeface="Arial"/>
                <a:sym typeface="Arial"/>
              </a:rPr>
              <a:t>השפעת העץ על הטמפרטורה</a:t>
            </a:r>
            <a:endParaRPr sz="2800" b="0" i="0" u="none" strike="noStrike" cap="none" dirty="0">
              <a:solidFill>
                <a:srgbClr val="000000"/>
              </a:solidFill>
              <a:latin typeface="Arial"/>
              <a:ea typeface="Arial"/>
              <a:cs typeface="Arial"/>
              <a:sym typeface="Arial"/>
            </a:endParaRPr>
          </a:p>
          <a:p>
            <a:pPr lvl="0" algn="r" rtl="1">
              <a:lnSpc>
                <a:spcPct val="150000"/>
              </a:lnSpc>
              <a:spcBef>
                <a:spcPts val="1000"/>
              </a:spcBef>
              <a:buClr>
                <a:schemeClr val="dk1"/>
              </a:buClr>
              <a:buSzPts val="2800"/>
            </a:pPr>
            <a:r>
              <a:rPr lang="iw-IL" sz="2800" b="1" dirty="0">
                <a:solidFill>
                  <a:schemeClr val="dk1"/>
                </a:solidFill>
              </a:rPr>
              <a:t>מטרת הפעילות</a:t>
            </a:r>
            <a:r>
              <a:rPr lang="iw-IL" sz="2800" dirty="0">
                <a:solidFill>
                  <a:schemeClr val="dk1"/>
                </a:solidFill>
              </a:rPr>
              <a:t>:</a:t>
            </a:r>
            <a:r>
              <a:rPr lang="he-IL" sz="2800" dirty="0">
                <a:solidFill>
                  <a:schemeClr val="dk1"/>
                </a:solidFill>
              </a:rPr>
              <a:t> </a:t>
            </a:r>
            <a:r>
              <a:rPr lang="iw-IL" sz="2800" dirty="0">
                <a:solidFill>
                  <a:schemeClr val="dk1"/>
                </a:solidFill>
              </a:rPr>
              <a:t>להבין כיצד העץ משפיע על מיקרו-אקלים מקומי.</a:t>
            </a:r>
            <a:endParaRPr lang="iw-IL" dirty="0"/>
          </a:p>
          <a:p>
            <a:pPr lvl="0" algn="r" rtl="1">
              <a:lnSpc>
                <a:spcPct val="150000"/>
              </a:lnSpc>
              <a:spcBef>
                <a:spcPts val="1000"/>
              </a:spcBef>
              <a:buClr>
                <a:schemeClr val="dk1"/>
              </a:buClr>
              <a:buSzPts val="2800"/>
            </a:pPr>
            <a:r>
              <a:rPr lang="iw-IL" sz="2800" b="1" dirty="0">
                <a:solidFill>
                  <a:schemeClr val="dk1"/>
                </a:solidFill>
              </a:rPr>
              <a:t>ציוד</a:t>
            </a:r>
            <a:r>
              <a:rPr lang="he-IL" sz="2800" dirty="0">
                <a:solidFill>
                  <a:schemeClr val="dk1"/>
                </a:solidFill>
              </a:rPr>
              <a:t> : </a:t>
            </a:r>
            <a:r>
              <a:rPr lang="iw-IL" sz="2800" dirty="0">
                <a:solidFill>
                  <a:schemeClr val="dk1"/>
                </a:solidFill>
              </a:rPr>
              <a:t>מד טמפרטורה</a:t>
            </a:r>
            <a:r>
              <a:rPr lang="he-IL" sz="2800" dirty="0">
                <a:solidFill>
                  <a:schemeClr val="dk1"/>
                </a:solidFill>
              </a:rPr>
              <a:t>, </a:t>
            </a:r>
            <a:r>
              <a:rPr lang="iw-IL" sz="2800" dirty="0">
                <a:solidFill>
                  <a:schemeClr val="dk1"/>
                </a:solidFill>
              </a:rPr>
              <a:t> דף רישום</a:t>
            </a:r>
            <a:r>
              <a:rPr lang="he-IL" sz="2800" dirty="0">
                <a:solidFill>
                  <a:schemeClr val="dk1"/>
                </a:solidFill>
              </a:rPr>
              <a:t>, כלי כתיבה</a:t>
            </a:r>
            <a:r>
              <a:rPr lang="iw-IL" sz="2800" dirty="0">
                <a:solidFill>
                  <a:schemeClr val="dk1"/>
                </a:solidFill>
              </a:rPr>
              <a:t> </a:t>
            </a:r>
          </a:p>
          <a:p>
            <a:pPr marL="0" marR="0" lvl="0" indent="0" algn="r" rtl="1">
              <a:lnSpc>
                <a:spcPct val="150000"/>
              </a:lnSpc>
              <a:spcBef>
                <a:spcPts val="1000"/>
              </a:spcBef>
              <a:spcAft>
                <a:spcPts val="0"/>
              </a:spcAft>
              <a:buClr>
                <a:schemeClr val="dk1"/>
              </a:buClr>
              <a:buSzPts val="2800"/>
              <a:buFont typeface="Arial"/>
              <a:buNone/>
            </a:pPr>
            <a:r>
              <a:rPr lang="iw-IL" sz="2800" b="1" i="0" u="none" strike="noStrike" cap="none" dirty="0">
                <a:solidFill>
                  <a:schemeClr val="dk1"/>
                </a:solidFill>
                <a:latin typeface="Arial"/>
                <a:ea typeface="Arial"/>
                <a:cs typeface="Arial"/>
                <a:sym typeface="Arial"/>
              </a:rPr>
              <a:t>מה עושים</a:t>
            </a:r>
            <a:r>
              <a:rPr lang="iw-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100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מודדים טמפרטורה מתחת לחופת העץ ובמרחק של 5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מטרים </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100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ממנו</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משווים ומסיקים מסקנות.</a:t>
            </a:r>
            <a:endParaRPr sz="1400" b="0" i="0" u="none" strike="noStrike" cap="none" dirty="0">
              <a:solidFill>
                <a:srgbClr val="000000"/>
              </a:solidFill>
              <a:latin typeface="Arial"/>
              <a:ea typeface="Arial"/>
              <a:cs typeface="Arial"/>
              <a:sym typeface="Arial"/>
            </a:endParaRPr>
          </a:p>
        </p:txBody>
      </p:sp>
      <p:sp>
        <p:nvSpPr>
          <p:cNvPr id="414" name="Google Shape;414;p30"/>
          <p:cNvSpPr txBox="1"/>
          <p:nvPr/>
        </p:nvSpPr>
        <p:spPr>
          <a:xfrm>
            <a:off x="838200" y="59372"/>
            <a:ext cx="10515600" cy="76263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Play"/>
              <a:buNone/>
            </a:pPr>
            <a:r>
              <a:rPr lang="iw-IL" sz="4000" b="1" i="0" u="none" strike="noStrike" cap="none" dirty="0">
                <a:solidFill>
                  <a:srgbClr val="009900"/>
                </a:solidFill>
                <a:latin typeface="Arial"/>
                <a:ea typeface="Arial"/>
                <a:cs typeface="Arial"/>
                <a:sym typeface="Arial"/>
              </a:rPr>
              <a:t>פ</a:t>
            </a:r>
            <a:r>
              <a:rPr lang="he-IL" sz="4000" b="1" i="0" u="none" strike="noStrike" cap="none" dirty="0">
                <a:solidFill>
                  <a:srgbClr val="009900"/>
                </a:solidFill>
                <a:latin typeface="Arial"/>
                <a:ea typeface="Arial"/>
                <a:cs typeface="Arial"/>
                <a:sym typeface="Arial"/>
              </a:rPr>
              <a:t>עילות 2: העץ כסביבת חיים</a:t>
            </a:r>
            <a:endParaRPr sz="4000" b="0" i="0" u="none" strike="noStrike" cap="none" dirty="0">
              <a:solidFill>
                <a:srgbClr val="009900"/>
              </a:solidFill>
              <a:latin typeface="Play"/>
              <a:ea typeface="Play"/>
              <a:cs typeface="Play"/>
              <a:sym typeface="Play"/>
            </a:endParaRPr>
          </a:p>
        </p:txBody>
      </p:sp>
      <p:pic>
        <p:nvPicPr>
          <p:cNvPr id="415" name="Google Shape;415;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5636" y="1984407"/>
            <a:ext cx="2429002" cy="36433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19"/>
        <p:cNvGrpSpPr/>
        <p:nvPr/>
      </p:nvGrpSpPr>
      <p:grpSpPr>
        <a:xfrm>
          <a:off x="0" y="0"/>
          <a:ext cx="0" cy="0"/>
          <a:chOff x="0" y="0"/>
          <a:chExt cx="0" cy="0"/>
        </a:xfrm>
      </p:grpSpPr>
      <p:pic>
        <p:nvPicPr>
          <p:cNvPr id="420" name="Google Shape;420;p31"/>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21" name="Google Shape;421;p31"/>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22" name="Google Shape;422;p31"/>
          <p:cNvSpPr txBox="1"/>
          <p:nvPr/>
        </p:nvSpPr>
        <p:spPr>
          <a:xfrm>
            <a:off x="771935" y="0"/>
            <a:ext cx="10515600" cy="82359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Play"/>
              <a:buNone/>
            </a:pPr>
            <a:r>
              <a:rPr lang="he-IL" sz="4000" b="1" i="0" u="none" strike="noStrike" cap="none" dirty="0">
                <a:solidFill>
                  <a:srgbClr val="009900"/>
                </a:solidFill>
                <a:latin typeface="Arial"/>
                <a:ea typeface="Arial"/>
                <a:cs typeface="Arial"/>
                <a:sym typeface="Arial"/>
              </a:rPr>
              <a:t>פעילות 3: העץ כסביבת חיים</a:t>
            </a:r>
            <a:endParaRPr sz="4000" b="0" i="0" u="none" strike="noStrike" cap="none" dirty="0">
              <a:solidFill>
                <a:srgbClr val="009900"/>
              </a:solidFill>
              <a:latin typeface="Arial"/>
              <a:ea typeface="Arial"/>
              <a:cs typeface="Arial"/>
              <a:sym typeface="Arial"/>
            </a:endParaRPr>
          </a:p>
        </p:txBody>
      </p:sp>
      <p:sp>
        <p:nvSpPr>
          <p:cNvPr id="423" name="Google Shape;423;p31"/>
          <p:cNvSpPr txBox="1"/>
          <p:nvPr/>
        </p:nvSpPr>
        <p:spPr>
          <a:xfrm>
            <a:off x="1081239" y="969934"/>
            <a:ext cx="10800080" cy="5274368"/>
          </a:xfrm>
          <a:prstGeom prst="rect">
            <a:avLst/>
          </a:prstGeom>
          <a:noFill/>
          <a:ln>
            <a:noFill/>
          </a:ln>
        </p:spPr>
        <p:txBody>
          <a:bodyPr spcFirstLastPara="1" wrap="square" lIns="91425" tIns="45700" rIns="91425" bIns="45700" anchor="t" anchorCtr="0">
            <a:noAutofit/>
          </a:bodyPr>
          <a:lstStyle/>
          <a:p>
            <a:pPr marL="0" marR="0" lvl="0" indent="0" algn="r" rtl="1">
              <a:lnSpc>
                <a:spcPct val="160000"/>
              </a:lnSpc>
              <a:spcBef>
                <a:spcPts val="0"/>
              </a:spcBef>
              <a:spcAft>
                <a:spcPts val="0"/>
              </a:spcAft>
              <a:buClr>
                <a:srgbClr val="00B050"/>
              </a:buClr>
              <a:buSzPts val="2800"/>
              <a:buFont typeface="Arial"/>
              <a:buNone/>
            </a:pPr>
            <a:r>
              <a:rPr lang="iw-IL" sz="3200" b="1" i="0" u="none" strike="noStrike" cap="none" dirty="0">
                <a:solidFill>
                  <a:srgbClr val="00B050"/>
                </a:solidFill>
                <a:latin typeface="Arial"/>
                <a:ea typeface="Arial"/>
                <a:cs typeface="Arial"/>
                <a:sym typeface="Arial"/>
              </a:rPr>
              <a:t>השפעת העץ על הקרקע</a:t>
            </a:r>
            <a:endParaRPr sz="3200" b="0" i="0" u="none" strike="noStrike" cap="none" dirty="0">
              <a:solidFill>
                <a:srgbClr val="000000"/>
              </a:solidFill>
              <a:latin typeface="Arial"/>
              <a:ea typeface="Arial"/>
              <a:cs typeface="Arial"/>
              <a:sym typeface="Arial"/>
            </a:endParaRPr>
          </a:p>
          <a:p>
            <a:pPr marL="0" marR="0" lvl="0" indent="0" algn="r" defTabSz="914400" rtl="1" eaLnBrk="1" fontAlgn="auto" latinLnBrk="0" hangingPunct="1">
              <a:lnSpc>
                <a:spcPct val="160000"/>
              </a:lnSpc>
              <a:spcBef>
                <a:spcPts val="100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מטרת הפעילות</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להבין כיצד העץ מונע סחף ושומר על פוריות הקרקע.</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1" eaLnBrk="1" fontAlgn="auto" latinLnBrk="0" hangingPunct="1">
              <a:lnSpc>
                <a:spcPct val="160000"/>
              </a:lnSpc>
              <a:spcBef>
                <a:spcPts val="100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ציוד</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כפפות</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כלי איסוף</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דף רישום</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 כלי כתיבה, מצלמה (רשות)</a:t>
            </a:r>
            <a:endParaRPr kumimoji="0" lang="iw-IL" sz="2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rtl="1">
              <a:lnSpc>
                <a:spcPct val="160000"/>
              </a:lnSpc>
              <a:spcBef>
                <a:spcPts val="1000"/>
              </a:spcBef>
              <a:spcAft>
                <a:spcPts val="0"/>
              </a:spcAft>
              <a:buClr>
                <a:schemeClr val="dk1"/>
              </a:buClr>
              <a:buSzPts val="2800"/>
              <a:buFont typeface="Arial"/>
              <a:buNone/>
            </a:pPr>
            <a:r>
              <a:rPr lang="iw-IL" sz="2800" b="1" i="0" u="none" strike="noStrike" cap="none" dirty="0">
                <a:solidFill>
                  <a:schemeClr val="dk1"/>
                </a:solidFill>
                <a:latin typeface="Arial"/>
                <a:ea typeface="Arial"/>
                <a:cs typeface="Arial"/>
                <a:sym typeface="Arial"/>
              </a:rPr>
              <a:t>מה עושים</a:t>
            </a:r>
            <a:r>
              <a:rPr lang="he-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60000"/>
              </a:lnSpc>
              <a:spcBef>
                <a:spcPts val="100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משווים בין קרקע מתחת לעץ לקרקע חשופה</a:t>
            </a:r>
            <a:r>
              <a:rPr lang="he-IL" sz="2800" b="0" i="0" u="none" strike="noStrike" cap="none" dirty="0">
                <a:solidFill>
                  <a:schemeClr val="dk1"/>
                </a:solidFill>
                <a:latin typeface="Arial"/>
                <a:ea typeface="Arial"/>
                <a:cs typeface="Arial"/>
                <a:sym typeface="Arial"/>
              </a:rPr>
              <a:t> (צבע, </a:t>
            </a:r>
            <a:r>
              <a:rPr lang="iw-IL" sz="2800" b="0" i="0" u="none" strike="noStrike" cap="none" dirty="0">
                <a:solidFill>
                  <a:schemeClr val="dk1"/>
                </a:solidFill>
                <a:latin typeface="Arial"/>
                <a:ea typeface="Arial"/>
                <a:cs typeface="Arial"/>
                <a:sym typeface="Arial"/>
              </a:rPr>
              <a:t>מרקם</a:t>
            </a:r>
            <a:r>
              <a:rPr lang="he-IL" sz="2800" b="0" i="0" u="none" strike="noStrike" cap="none" dirty="0">
                <a:solidFill>
                  <a:schemeClr val="dk1"/>
                </a:solidFill>
                <a:latin typeface="Arial"/>
                <a:ea typeface="Arial"/>
                <a:cs typeface="Arial"/>
                <a:sym typeface="Arial"/>
              </a:rPr>
              <a:t>, לחות, </a:t>
            </a:r>
            <a:r>
              <a:rPr lang="iw-IL" sz="2800" b="0" i="0" u="none" strike="noStrike" cap="none" dirty="0">
                <a:solidFill>
                  <a:schemeClr val="dk1"/>
                </a:solidFill>
                <a:latin typeface="Arial"/>
                <a:ea typeface="Arial"/>
                <a:cs typeface="Arial"/>
                <a:sym typeface="Arial"/>
              </a:rPr>
              <a:t>נוכחות עלים</a:t>
            </a:r>
            <a:r>
              <a:rPr lang="he-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60000"/>
              </a:lnSpc>
              <a:spcBef>
                <a:spcPts val="100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משווים ומסיקים מסקנות.</a:t>
            </a:r>
            <a:endParaRPr sz="1400" b="0" i="0" u="none" strike="noStrike" cap="none" dirty="0">
              <a:solidFill>
                <a:srgbClr val="000000"/>
              </a:solidFill>
              <a:latin typeface="Arial"/>
              <a:ea typeface="Arial"/>
              <a:cs typeface="Arial"/>
              <a:sym typeface="Arial"/>
            </a:endParaRPr>
          </a:p>
        </p:txBody>
      </p:sp>
      <p:pic>
        <p:nvPicPr>
          <p:cNvPr id="424" name="Google Shape;424;p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2532" y="843458"/>
            <a:ext cx="2058529" cy="34800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28"/>
        <p:cNvGrpSpPr/>
        <p:nvPr/>
      </p:nvGrpSpPr>
      <p:grpSpPr>
        <a:xfrm>
          <a:off x="0" y="0"/>
          <a:ext cx="0" cy="0"/>
          <a:chOff x="0" y="0"/>
          <a:chExt cx="0" cy="0"/>
        </a:xfrm>
      </p:grpSpPr>
      <p:pic>
        <p:nvPicPr>
          <p:cNvPr id="429" name="Google Shape;429;p32"/>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30" name="Google Shape;430;p32"/>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31" name="Google Shape;431;p32"/>
          <p:cNvSpPr txBox="1"/>
          <p:nvPr/>
        </p:nvSpPr>
        <p:spPr>
          <a:xfrm>
            <a:off x="838200" y="16203"/>
            <a:ext cx="10515600" cy="71183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000"/>
              <a:buFont typeface="Play"/>
              <a:buNone/>
            </a:pPr>
            <a:r>
              <a:rPr lang="he-IL" sz="4000" b="1" i="0" u="none" strike="noStrike" cap="none" dirty="0">
                <a:solidFill>
                  <a:srgbClr val="009900"/>
                </a:solidFill>
                <a:latin typeface="Arial"/>
                <a:ea typeface="Arial"/>
                <a:cs typeface="Arial"/>
                <a:sym typeface="Arial"/>
              </a:rPr>
              <a:t>פעילות 4: העץ כסביבת חיים</a:t>
            </a:r>
            <a:endParaRPr sz="4000" b="0" i="0" u="none" strike="noStrike" cap="none" dirty="0">
              <a:solidFill>
                <a:srgbClr val="009900"/>
              </a:solidFill>
              <a:latin typeface="Arial"/>
              <a:ea typeface="Arial"/>
              <a:cs typeface="Arial"/>
              <a:sym typeface="Arial"/>
            </a:endParaRPr>
          </a:p>
        </p:txBody>
      </p:sp>
      <p:sp>
        <p:nvSpPr>
          <p:cNvPr id="432" name="Google Shape;432;p32"/>
          <p:cNvSpPr txBox="1"/>
          <p:nvPr/>
        </p:nvSpPr>
        <p:spPr>
          <a:xfrm>
            <a:off x="977786" y="105515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r" rtl="1">
              <a:lnSpc>
                <a:spcPct val="150000"/>
              </a:lnSpc>
              <a:spcBef>
                <a:spcPts val="0"/>
              </a:spcBef>
              <a:spcAft>
                <a:spcPts val="0"/>
              </a:spcAft>
              <a:buClr>
                <a:srgbClr val="00B050"/>
              </a:buClr>
              <a:buSzPts val="2800"/>
              <a:buFont typeface="Arial"/>
              <a:buNone/>
            </a:pPr>
            <a:r>
              <a:rPr lang="iw-IL" sz="3200" b="1" i="0" u="none" strike="noStrike" cap="none" dirty="0">
                <a:solidFill>
                  <a:srgbClr val="00B050"/>
                </a:solidFill>
                <a:latin typeface="Arial"/>
                <a:ea typeface="Arial"/>
                <a:cs typeface="Arial"/>
                <a:sym typeface="Arial"/>
              </a:rPr>
              <a:t>פרחי העץ ומאביקים</a:t>
            </a:r>
            <a:endParaRPr sz="3200" b="0" i="0" u="none" strike="noStrike" cap="none" dirty="0">
              <a:solidFill>
                <a:srgbClr val="000000"/>
              </a:solidFill>
              <a:latin typeface="Arial"/>
              <a:ea typeface="Arial"/>
              <a:cs typeface="Arial"/>
              <a:sym typeface="Arial"/>
            </a:endParaRPr>
          </a:p>
          <a:p>
            <a:pPr marL="0" marR="0" lvl="0" indent="0" algn="r" defTabSz="914400" rtl="1" eaLnBrk="1" fontAlgn="auto" latinLnBrk="0" hangingPunct="1">
              <a:lnSpc>
                <a:spcPct val="150000"/>
              </a:lnSpc>
              <a:spcBef>
                <a:spcPts val="100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מטרת הפעילו</a:t>
            </a:r>
            <a:r>
              <a:rPr kumimoji="0" lang="he-IL" sz="2800" b="1" i="0" u="none" strike="noStrike" kern="0" cap="none" spc="0" normalizeH="0" baseline="0" noProof="0" dirty="0">
                <a:ln>
                  <a:noFill/>
                </a:ln>
                <a:solidFill>
                  <a:srgbClr val="000000"/>
                </a:solidFill>
                <a:effectLst/>
                <a:uLnTx/>
                <a:uFillTx/>
                <a:latin typeface="Arial"/>
                <a:ea typeface="Arial"/>
                <a:cs typeface="Arial"/>
                <a:sym typeface="Arial"/>
              </a:rPr>
              <a:t>ת:</a:t>
            </a:r>
            <a:r>
              <a:rPr kumimoji="0" lang="iw-IL" sz="2800" b="0" i="0" u="none" strike="noStrike" kern="0" cap="none" spc="0" normalizeH="0" baseline="0" noProof="0" dirty="0">
                <a:ln>
                  <a:noFill/>
                </a:ln>
                <a:solidFill>
                  <a:srgbClr val="000000"/>
                </a:solidFill>
                <a:effectLst/>
                <a:uLnTx/>
                <a:uFillTx/>
                <a:latin typeface="Arial"/>
                <a:ea typeface="Arial"/>
                <a:cs typeface="Arial"/>
                <a:sym typeface="Arial"/>
              </a:rPr>
              <a:t> להבין את </a:t>
            </a:r>
            <a:r>
              <a:rPr kumimoji="0" lang="he-IL" sz="2800" b="0" i="0" u="none" strike="noStrike" kern="0" cap="none" spc="0" normalizeH="0" baseline="0" noProof="0" dirty="0">
                <a:ln>
                  <a:noFill/>
                </a:ln>
                <a:solidFill>
                  <a:srgbClr val="000000"/>
                </a:solidFill>
                <a:effectLst/>
                <a:uLnTx/>
                <a:uFillTx/>
                <a:latin typeface="Arial"/>
                <a:ea typeface="Arial"/>
                <a:cs typeface="Arial"/>
                <a:sym typeface="Arial"/>
              </a:rPr>
              <a:t>יחסי גומלין של הדדיות בין העץ לבעלי חיים.</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1" eaLnBrk="1" fontAlgn="auto" latinLnBrk="0" hangingPunct="1">
              <a:lnSpc>
                <a:spcPct val="150000"/>
              </a:lnSpc>
              <a:spcBef>
                <a:spcPts val="1000"/>
              </a:spcBef>
              <a:spcAft>
                <a:spcPts val="0"/>
              </a:spcAft>
              <a:buClr>
                <a:srgbClr val="000000"/>
              </a:buClr>
              <a:buSzPts val="2800"/>
              <a:buFont typeface="Arial"/>
              <a:buNone/>
              <a:tabLst/>
              <a:defRPr/>
            </a:pPr>
            <a:r>
              <a:rPr kumimoji="0" lang="iw-IL" sz="2800" b="1" i="0" u="none" strike="noStrike" kern="0" cap="none" spc="0" normalizeH="0" baseline="0" noProof="0" dirty="0">
                <a:ln>
                  <a:noFill/>
                </a:ln>
                <a:solidFill>
                  <a:srgbClr val="000000"/>
                </a:solidFill>
                <a:effectLst/>
                <a:uLnTx/>
                <a:uFillTx/>
                <a:latin typeface="Arial"/>
                <a:ea typeface="Arial"/>
                <a:cs typeface="Arial"/>
                <a:sym typeface="Arial"/>
              </a:rPr>
              <a:t>ציוד</a:t>
            </a:r>
            <a:r>
              <a:rPr kumimoji="0" lang="he-IL" sz="2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he-IL" sz="2800" i="0" u="none" strike="noStrike" kern="0" cap="none" spc="0" normalizeH="0" baseline="0" noProof="0" dirty="0">
                <a:ln>
                  <a:noFill/>
                </a:ln>
                <a:solidFill>
                  <a:srgbClr val="000000"/>
                </a:solidFill>
                <a:effectLst/>
                <a:uLnTx/>
                <a:uFillTx/>
                <a:latin typeface="Arial"/>
                <a:ea typeface="Arial"/>
                <a:cs typeface="Arial"/>
                <a:sym typeface="Arial"/>
              </a:rPr>
              <a:t>דף רישום, כלי כתיבה, מצלמה </a:t>
            </a:r>
            <a:endParaRPr kumimoji="0" lang="iw-IL" sz="2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rtl="1">
              <a:lnSpc>
                <a:spcPct val="150000"/>
              </a:lnSpc>
              <a:spcBef>
                <a:spcPts val="1000"/>
              </a:spcBef>
              <a:spcAft>
                <a:spcPts val="0"/>
              </a:spcAft>
              <a:buClr>
                <a:schemeClr val="dk1"/>
              </a:buClr>
              <a:buSzPts val="2800"/>
              <a:buFont typeface="Arial"/>
              <a:buNone/>
            </a:pPr>
            <a:r>
              <a:rPr lang="iw-IL" sz="2800" b="1" i="0" u="none" strike="noStrike" cap="none" dirty="0">
                <a:solidFill>
                  <a:schemeClr val="dk1"/>
                </a:solidFill>
                <a:latin typeface="Arial"/>
                <a:ea typeface="Arial"/>
                <a:cs typeface="Arial"/>
                <a:sym typeface="Arial"/>
              </a:rPr>
              <a:t>מה עושים</a:t>
            </a:r>
            <a:r>
              <a:rPr lang="he-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1000"/>
              </a:spcBef>
              <a:spcAft>
                <a:spcPts val="0"/>
              </a:spcAft>
              <a:buClr>
                <a:schemeClr val="dk1"/>
              </a:buClr>
              <a:buSzPts val="2800"/>
              <a:buFont typeface="Arial"/>
              <a:buNone/>
            </a:pPr>
            <a:r>
              <a:rPr lang="iw-IL" sz="2800" b="0" i="0" u="none" strike="noStrike" cap="none" dirty="0">
                <a:solidFill>
                  <a:schemeClr val="dk1"/>
                </a:solidFill>
                <a:latin typeface="Arial"/>
                <a:ea typeface="Arial"/>
                <a:cs typeface="Arial"/>
                <a:sym typeface="Arial"/>
              </a:rPr>
              <a:t>מתבוננים בפרחי העץ ומזהים מאביקים </a:t>
            </a:r>
            <a:r>
              <a:rPr lang="he-IL" sz="2800" b="0" i="0" u="none" strike="noStrike" cap="none" dirty="0">
                <a:solidFill>
                  <a:schemeClr val="dk1"/>
                </a:solidFill>
                <a:latin typeface="Arial"/>
                <a:ea typeface="Arial"/>
                <a:cs typeface="Arial"/>
                <a:sym typeface="Arial"/>
              </a:rPr>
              <a:t>(כגון: </a:t>
            </a:r>
            <a:r>
              <a:rPr lang="iw-IL" sz="2800" b="0" i="0" u="none" strike="noStrike" cap="none" dirty="0">
                <a:solidFill>
                  <a:schemeClr val="dk1"/>
                </a:solidFill>
                <a:latin typeface="Arial"/>
                <a:ea typeface="Arial"/>
                <a:cs typeface="Arial"/>
                <a:sym typeface="Arial"/>
              </a:rPr>
              <a:t>דבורים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פרפרים</a:t>
            </a:r>
            <a:r>
              <a:rPr lang="he-IL" sz="2800" b="0" i="0" u="none" strike="noStrike" cap="none" dirty="0">
                <a:solidFill>
                  <a:schemeClr val="dk1"/>
                </a:solidFill>
                <a:latin typeface="Arial"/>
                <a:ea typeface="Arial"/>
                <a:cs typeface="Arial"/>
                <a:sym typeface="Arial"/>
              </a:rPr>
              <a:t>).</a:t>
            </a:r>
          </a:p>
          <a:p>
            <a:pPr marL="0" marR="0" lvl="0" indent="0" algn="r" rtl="1">
              <a:lnSpc>
                <a:spcPct val="150000"/>
              </a:lnSpc>
              <a:spcBef>
                <a:spcPts val="1000"/>
              </a:spcBef>
              <a:spcAft>
                <a:spcPts val="0"/>
              </a:spcAft>
              <a:buClr>
                <a:schemeClr val="dk1"/>
              </a:buClr>
              <a:buSzPts val="2800"/>
              <a:buFont typeface="Arial"/>
              <a:buNone/>
            </a:pPr>
            <a:r>
              <a:rPr lang="he-IL" sz="2800" dirty="0">
                <a:solidFill>
                  <a:schemeClr val="dk1"/>
                </a:solidFill>
              </a:rPr>
              <a:t>איזו תועלת מפיק העץ?</a:t>
            </a:r>
          </a:p>
          <a:p>
            <a:pPr marL="0" marR="0" lvl="0" indent="0" algn="r" rtl="1">
              <a:lnSpc>
                <a:spcPct val="150000"/>
              </a:lnSpc>
              <a:spcBef>
                <a:spcPts val="1000"/>
              </a:spcBef>
              <a:spcAft>
                <a:spcPts val="0"/>
              </a:spcAft>
              <a:buClr>
                <a:schemeClr val="dk1"/>
              </a:buClr>
              <a:buSzPts val="2800"/>
              <a:buFont typeface="Arial"/>
              <a:buNone/>
            </a:pPr>
            <a:r>
              <a:rPr lang="he-IL" sz="2800" b="0" i="0" u="none" strike="noStrike" cap="none" dirty="0">
                <a:solidFill>
                  <a:schemeClr val="dk1"/>
                </a:solidFill>
                <a:latin typeface="Arial"/>
                <a:ea typeface="Arial"/>
                <a:cs typeface="Arial"/>
                <a:sym typeface="Arial"/>
              </a:rPr>
              <a:t>איזו תועלת מפיקים המאביקים?</a:t>
            </a:r>
            <a:endParaRPr sz="1400" b="0" i="0" u="none" strike="noStrike" cap="none" dirty="0">
              <a:solidFill>
                <a:srgbClr val="000000"/>
              </a:solidFill>
              <a:latin typeface="Arial"/>
              <a:ea typeface="Arial"/>
              <a:cs typeface="Arial"/>
              <a:sym typeface="Arial"/>
            </a:endParaRPr>
          </a:p>
        </p:txBody>
      </p:sp>
      <p:pic>
        <p:nvPicPr>
          <p:cNvPr id="433" name="Google Shape;433;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7990" y="2693324"/>
            <a:ext cx="2795908" cy="16344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37"/>
        <p:cNvGrpSpPr/>
        <p:nvPr/>
      </p:nvGrpSpPr>
      <p:grpSpPr>
        <a:xfrm>
          <a:off x="0" y="0"/>
          <a:ext cx="0" cy="0"/>
          <a:chOff x="0" y="0"/>
          <a:chExt cx="0" cy="0"/>
        </a:xfrm>
      </p:grpSpPr>
      <p:pic>
        <p:nvPicPr>
          <p:cNvPr id="438" name="Google Shape;438;p33"/>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39" name="Google Shape;439;p33"/>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40" name="Google Shape;440;p33"/>
          <p:cNvSpPr txBox="1">
            <a:spLocks noGrp="1"/>
          </p:cNvSpPr>
          <p:nvPr>
            <p:ph type="ctrTitle"/>
          </p:nvPr>
        </p:nvSpPr>
        <p:spPr>
          <a:xfrm>
            <a:off x="1517221" y="1392601"/>
            <a:ext cx="9459895" cy="1293779"/>
          </a:xfrm>
          <a:prstGeom prst="rect">
            <a:avLst/>
          </a:prstGeom>
          <a:no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rgbClr val="009900"/>
              </a:buClr>
              <a:buSzPts val="6600"/>
              <a:buFont typeface="Play"/>
              <a:buNone/>
            </a:pPr>
            <a:r>
              <a:rPr lang="iw-IL" sz="6600" b="1" dirty="0">
                <a:solidFill>
                  <a:srgbClr val="009900"/>
                </a:solidFill>
                <a:cs typeface="+mn-cs"/>
              </a:rPr>
              <a:t>היה היו </a:t>
            </a:r>
            <a:r>
              <a:rPr lang="iw-IL" sz="6600" b="1" dirty="0">
                <a:solidFill>
                  <a:srgbClr val="009900"/>
                </a:solidFill>
                <a:latin typeface="+mn-lt"/>
                <a:cs typeface="+mn-cs"/>
              </a:rPr>
              <a:t>כאן</a:t>
            </a:r>
            <a:r>
              <a:rPr lang="iw-IL" sz="6600" b="1" dirty="0">
                <a:solidFill>
                  <a:srgbClr val="009900"/>
                </a:solidFill>
                <a:cs typeface="+mn-cs"/>
              </a:rPr>
              <a:t> פעם ש</a:t>
            </a:r>
            <a:r>
              <a:rPr lang="iw-IL" sz="6600" b="1" dirty="0">
                <a:solidFill>
                  <a:srgbClr val="FF0000"/>
                </a:solidFill>
                <a:latin typeface="Arial"/>
                <a:ea typeface="Arial"/>
                <a:cs typeface="+mn-cs"/>
                <a:sym typeface="Arial"/>
              </a:rPr>
              <a:t>ק</a:t>
            </a:r>
            <a:r>
              <a:rPr lang="iw-IL" sz="6600" b="1" dirty="0">
                <a:solidFill>
                  <a:srgbClr val="009900"/>
                </a:solidFill>
                <a:cs typeface="+mn-cs"/>
              </a:rPr>
              <a:t>מים...</a:t>
            </a:r>
            <a:endParaRPr dirty="0">
              <a:cs typeface="+mn-cs"/>
            </a:endParaRPr>
          </a:p>
        </p:txBody>
      </p:sp>
      <p:sp>
        <p:nvSpPr>
          <p:cNvPr id="441" name="Google Shape;441;p33"/>
          <p:cNvSpPr txBox="1"/>
          <p:nvPr/>
        </p:nvSpPr>
        <p:spPr>
          <a:xfrm>
            <a:off x="2795108" y="2770321"/>
            <a:ext cx="7675122"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he-IL" sz="3600" b="1" i="0" u="none" strike="noStrike" cap="none" dirty="0">
                <a:solidFill>
                  <a:srgbClr val="009900"/>
                </a:solidFill>
                <a:latin typeface="Arial"/>
                <a:ea typeface="Arial"/>
                <a:cs typeface="Arial"/>
                <a:sym typeface="Arial"/>
              </a:rPr>
              <a:t>5. </a:t>
            </a:r>
            <a:r>
              <a:rPr lang="iw-IL" sz="3600" b="1" i="0" u="none" strike="noStrike" cap="none" dirty="0">
                <a:solidFill>
                  <a:srgbClr val="009900"/>
                </a:solidFill>
                <a:latin typeface="Arial"/>
                <a:ea typeface="Arial"/>
                <a:cs typeface="Arial"/>
                <a:sym typeface="Arial"/>
              </a:rPr>
              <a:t> בירוא עצים ואירועי שריפה בארץ</a:t>
            </a:r>
            <a:endParaRPr sz="1400" b="0" i="0" u="none" strike="noStrike" cap="none" dirty="0">
              <a:solidFill>
                <a:srgbClr val="000000"/>
              </a:solidFill>
              <a:latin typeface="Arial"/>
              <a:ea typeface="Arial"/>
              <a:cs typeface="Arial"/>
              <a:sym typeface="Arial"/>
            </a:endParaRPr>
          </a:p>
        </p:txBody>
      </p:sp>
      <p:sp>
        <p:nvSpPr>
          <p:cNvPr id="442" name="Google Shape;442;p33"/>
          <p:cNvSpPr txBox="1"/>
          <p:nvPr/>
        </p:nvSpPr>
        <p:spPr>
          <a:xfrm>
            <a:off x="38733" y="6261804"/>
            <a:ext cx="3342640" cy="52322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גן השקמים</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מילים:  יצחק יצחקי;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לחן: יוחנן זראי </a:t>
            </a:r>
            <a:endParaRPr sz="1400" b="0" i="0" u="none" strike="noStrike" cap="none" dirty="0">
              <a:solidFill>
                <a:srgbClr val="000000"/>
              </a:solidFill>
              <a:latin typeface="Arial"/>
              <a:ea typeface="Arial"/>
              <a:cs typeface="Arial"/>
              <a:sym typeface="Arial"/>
            </a:endParaRPr>
          </a:p>
        </p:txBody>
      </p:sp>
      <p:sp>
        <p:nvSpPr>
          <p:cNvPr id="2" name="תיבת טקסט 1">
            <a:extLst>
              <a:ext uri="{FF2B5EF4-FFF2-40B4-BE49-F238E27FC236}">
                <a16:creationId xmlns:a16="http://schemas.microsoft.com/office/drawing/2014/main" id="{86C0528E-79D0-9187-A305-148C77705EF2}"/>
              </a:ext>
            </a:extLst>
          </p:cNvPr>
          <p:cNvSpPr txBox="1"/>
          <p:nvPr/>
        </p:nvSpPr>
        <p:spPr>
          <a:xfrm>
            <a:off x="6874270" y="6369525"/>
            <a:ext cx="1808210" cy="307777"/>
          </a:xfrm>
          <a:prstGeom prst="rect">
            <a:avLst/>
          </a:prstGeom>
          <a:noFill/>
        </p:spPr>
        <p:txBody>
          <a:bodyPr wrap="square" rtlCol="1">
            <a:spAutoFit/>
          </a:bodyPr>
          <a:lstStyle/>
          <a:p>
            <a:r>
              <a:rPr lang="he-IL" dirty="0"/>
              <a:t>מקור: </a:t>
            </a:r>
            <a:r>
              <a:rPr lang="he-IL" dirty="0">
                <a:hlinkClick r:id="rId5"/>
              </a:rPr>
              <a:t>ויקיפדיה: שקמה</a:t>
            </a:r>
            <a:endParaRPr lang="he-IL" dirty="0"/>
          </a:p>
        </p:txBody>
      </p:sp>
      <p:pic>
        <p:nvPicPr>
          <p:cNvPr id="4" name="תמונה 3" descr="תמונה שמכילה בחוץ, רכב יבשה, רכב, שמיים&#10;&#10;תוכן בינה מלאכותית גנרטיבית עשוי להיות שגוי.">
            <a:extLst>
              <a:ext uri="{FF2B5EF4-FFF2-40B4-BE49-F238E27FC236}">
                <a16:creationId xmlns:a16="http://schemas.microsoft.com/office/drawing/2014/main" id="{AE2F5C9D-8DE4-A885-EF82-BDF8D08E04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2101" y="3452662"/>
            <a:ext cx="3841136" cy="28808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48"/>
        <p:cNvGrpSpPr/>
        <p:nvPr/>
      </p:nvGrpSpPr>
      <p:grpSpPr>
        <a:xfrm>
          <a:off x="0" y="0"/>
          <a:ext cx="0" cy="0"/>
          <a:chOff x="0" y="0"/>
          <a:chExt cx="0" cy="0"/>
        </a:xfrm>
      </p:grpSpPr>
      <p:pic>
        <p:nvPicPr>
          <p:cNvPr id="449" name="Google Shape;449;p34"/>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50" name="Google Shape;450;p34"/>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51" name="Google Shape;451;p34"/>
          <p:cNvSpPr txBox="1"/>
          <p:nvPr/>
        </p:nvSpPr>
        <p:spPr>
          <a:xfrm>
            <a:off x="2085092" y="49848"/>
            <a:ext cx="7604805"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 גורמים אנושיים לפגיעה בעצים</a:t>
            </a:r>
            <a:endParaRPr sz="1400" b="0" i="0" u="none" strike="noStrike" cap="none">
              <a:solidFill>
                <a:srgbClr val="000000"/>
              </a:solidFill>
              <a:latin typeface="Arial"/>
              <a:ea typeface="Arial"/>
              <a:cs typeface="Arial"/>
              <a:sym typeface="Arial"/>
            </a:endParaRPr>
          </a:p>
        </p:txBody>
      </p:sp>
      <p:sp>
        <p:nvSpPr>
          <p:cNvPr id="452" name="Google Shape;452;p34"/>
          <p:cNvSpPr txBox="1"/>
          <p:nvPr/>
        </p:nvSpPr>
        <p:spPr>
          <a:xfrm>
            <a:off x="679768" y="946851"/>
            <a:ext cx="1095826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400"/>
              <a:buFont typeface="Arial"/>
              <a:buNone/>
            </a:pPr>
            <a:r>
              <a:rPr lang="he-IL" sz="2400" b="1" i="0" u="none" strike="noStrike" cap="none" dirty="0">
                <a:solidFill>
                  <a:srgbClr val="009900"/>
                </a:solidFill>
                <a:latin typeface="Arial"/>
                <a:ea typeface="Arial"/>
                <a:cs typeface="Arial"/>
                <a:sym typeface="Arial"/>
              </a:rPr>
              <a:t>1. </a:t>
            </a:r>
            <a:r>
              <a:rPr lang="iw-IL" sz="2800" b="1" i="0" u="none" strike="noStrike" cap="none" dirty="0">
                <a:solidFill>
                  <a:srgbClr val="009900"/>
                </a:solidFill>
                <a:latin typeface="Arial"/>
                <a:ea typeface="Arial"/>
                <a:cs typeface="Arial"/>
                <a:sym typeface="Arial"/>
              </a:rPr>
              <a:t>כריתת יערות :</a:t>
            </a:r>
            <a:r>
              <a:rPr lang="he-IL" sz="2800" b="1" i="0" u="none" strike="noStrike" cap="none" dirty="0">
                <a:solidFill>
                  <a:srgbClr val="009900"/>
                </a:solidFill>
                <a:latin typeface="Arial"/>
                <a:ea typeface="Arial"/>
                <a:cs typeface="Arial"/>
                <a:sym typeface="Arial"/>
              </a:rPr>
              <a:t> </a:t>
            </a:r>
            <a:r>
              <a:rPr lang="iw-IL" sz="2800" b="1" i="0" u="none" strike="noStrike" cap="none" dirty="0">
                <a:solidFill>
                  <a:srgbClr val="009900"/>
                </a:solidFill>
                <a:latin typeface="Arial"/>
                <a:ea typeface="Arial"/>
                <a:cs typeface="Arial"/>
                <a:sym typeface="Arial"/>
              </a:rPr>
              <a:t>כריתה מסיבית לצורך חקלאות, </a:t>
            </a:r>
            <a:r>
              <a:rPr lang="he-IL" sz="2800" b="1" i="0" u="none" strike="noStrike" cap="none" dirty="0">
                <a:solidFill>
                  <a:srgbClr val="009900"/>
                </a:solidFill>
                <a:latin typeface="Arial"/>
                <a:ea typeface="Arial"/>
                <a:cs typeface="Arial"/>
                <a:sym typeface="Arial"/>
              </a:rPr>
              <a:t> </a:t>
            </a:r>
            <a:r>
              <a:rPr lang="iw-IL" sz="2800" b="1" i="0" u="none" strike="noStrike" cap="none" dirty="0">
                <a:solidFill>
                  <a:srgbClr val="009900"/>
                </a:solidFill>
                <a:latin typeface="Arial"/>
                <a:ea typeface="Arial"/>
                <a:cs typeface="Arial"/>
                <a:sym typeface="Arial"/>
              </a:rPr>
              <a:t>מרעה </a:t>
            </a:r>
            <a:endParaRPr sz="1400" b="0" i="0" u="none" strike="noStrike" cap="none" dirty="0">
              <a:solidFill>
                <a:srgbClr val="000000"/>
              </a:solidFill>
              <a:latin typeface="Arial"/>
              <a:ea typeface="Arial"/>
              <a:cs typeface="Arial"/>
              <a:sym typeface="Arial"/>
            </a:endParaRPr>
          </a:p>
        </p:txBody>
      </p:sp>
      <p:pic>
        <p:nvPicPr>
          <p:cNvPr id="453" name="Google Shape;453;p3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76889" y="2700007"/>
            <a:ext cx="5261144" cy="3506060"/>
          </a:xfrm>
          <a:prstGeom prst="rect">
            <a:avLst/>
          </a:prstGeom>
          <a:noFill/>
          <a:ln>
            <a:noFill/>
          </a:ln>
        </p:spPr>
      </p:pic>
      <p:pic>
        <p:nvPicPr>
          <p:cNvPr id="454" name="Google Shape;454;p3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34855" y="2700007"/>
            <a:ext cx="5261145" cy="3506060"/>
          </a:xfrm>
          <a:prstGeom prst="rect">
            <a:avLst/>
          </a:prstGeom>
          <a:noFill/>
          <a:ln>
            <a:noFill/>
          </a:ln>
        </p:spPr>
      </p:pic>
      <p:sp>
        <p:nvSpPr>
          <p:cNvPr id="455" name="Google Shape;455;p34"/>
          <p:cNvSpPr txBox="1"/>
          <p:nvPr/>
        </p:nvSpPr>
        <p:spPr>
          <a:xfrm>
            <a:off x="3048000" y="3220685"/>
            <a:ext cx="6096000"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a:solidFill>
                  <a:schemeClr val="dk1"/>
                </a:solidFill>
                <a:latin typeface="Arial"/>
                <a:ea typeface="Arial"/>
                <a:cs typeface="Arial"/>
                <a:sym typeface="Arial"/>
              </a:rPr>
              <a:t>Industry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59"/>
        <p:cNvGrpSpPr/>
        <p:nvPr/>
      </p:nvGrpSpPr>
      <p:grpSpPr>
        <a:xfrm>
          <a:off x="0" y="0"/>
          <a:ext cx="0" cy="0"/>
          <a:chOff x="0" y="0"/>
          <a:chExt cx="0" cy="0"/>
        </a:xfrm>
      </p:grpSpPr>
      <p:pic>
        <p:nvPicPr>
          <p:cNvPr id="460" name="Google Shape;460;p35"/>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61" name="Google Shape;461;p35"/>
          <p:cNvPicPr preferRelativeResize="0"/>
          <p:nvPr/>
        </p:nvPicPr>
        <p:blipFill rotWithShape="1">
          <a:blip r:embed="rId4">
            <a:alphaModFix/>
          </a:blip>
          <a:srcRect/>
          <a:stretch/>
        </p:blipFill>
        <p:spPr>
          <a:xfrm>
            <a:off x="38733" y="-19863"/>
            <a:ext cx="1042506" cy="591363"/>
          </a:xfrm>
          <a:prstGeom prst="rect">
            <a:avLst/>
          </a:prstGeom>
          <a:noFill/>
          <a:ln>
            <a:noFill/>
          </a:ln>
        </p:spPr>
      </p:pic>
      <p:pic>
        <p:nvPicPr>
          <p:cNvPr id="462" name="Google Shape;462;p3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67011" y="354821"/>
            <a:ext cx="8111802" cy="5680219"/>
          </a:xfrm>
          <a:prstGeom prst="rect">
            <a:avLst/>
          </a:prstGeom>
          <a:noFill/>
          <a:ln>
            <a:noFill/>
          </a:ln>
        </p:spPr>
      </p:pic>
      <p:sp>
        <p:nvSpPr>
          <p:cNvPr id="463" name="Google Shape;463;p35"/>
          <p:cNvSpPr txBox="1"/>
          <p:nvPr/>
        </p:nvSpPr>
        <p:spPr>
          <a:xfrm>
            <a:off x="5506585" y="6195443"/>
            <a:ext cx="1178829" cy="30773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200"/>
              <a:buFont typeface="Arial"/>
              <a:buNone/>
            </a:pPr>
            <a:r>
              <a:rPr lang="iw-IL" b="0" i="0" u="none" strike="noStrike" cap="none" dirty="0">
                <a:solidFill>
                  <a:schemeClr val="dk1"/>
                </a:solidFill>
                <a:latin typeface="Arial"/>
                <a:ea typeface="Arial"/>
                <a:cs typeface="Arial"/>
                <a:sym typeface="Arial"/>
                <a:hlinkClick r:id="rId6"/>
              </a:rPr>
              <a:t>מקור</a:t>
            </a:r>
            <a:r>
              <a:rPr lang="he-IL" dirty="0">
                <a:solidFill>
                  <a:schemeClr val="dk1"/>
                </a:solidFill>
              </a:rPr>
              <a:t>: </a:t>
            </a:r>
            <a:r>
              <a:rPr lang="he-IL" b="0" i="0" u="none" strike="noStrike" cap="none" dirty="0" err="1">
                <a:solidFill>
                  <a:schemeClr val="dk1"/>
                </a:solidFill>
                <a:latin typeface="Arial"/>
                <a:ea typeface="Arial"/>
                <a:cs typeface="Arial"/>
                <a:sym typeface="Arial"/>
              </a:rPr>
              <a:t>אנילמס</a:t>
            </a:r>
            <a:endParaRPr b="0" i="0" u="none" strike="noStrike" cap="none" dirty="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69"/>
        <p:cNvGrpSpPr/>
        <p:nvPr/>
      </p:nvGrpSpPr>
      <p:grpSpPr>
        <a:xfrm>
          <a:off x="0" y="0"/>
          <a:ext cx="0" cy="0"/>
          <a:chOff x="0" y="0"/>
          <a:chExt cx="0" cy="0"/>
        </a:xfrm>
      </p:grpSpPr>
      <p:pic>
        <p:nvPicPr>
          <p:cNvPr id="470" name="Google Shape;470;p36"/>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71" name="Google Shape;471;p36"/>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72" name="Google Shape;472;p36"/>
          <p:cNvSpPr txBox="1"/>
          <p:nvPr/>
        </p:nvSpPr>
        <p:spPr>
          <a:xfrm>
            <a:off x="6334542" y="833688"/>
            <a:ext cx="5440932"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800"/>
              <a:buFont typeface="Arial"/>
              <a:buNone/>
            </a:pPr>
            <a:r>
              <a:rPr lang="he-IL" sz="2800" b="1" i="0" u="none" strike="noStrike" cap="none" dirty="0">
                <a:solidFill>
                  <a:srgbClr val="009900"/>
                </a:solidFill>
                <a:latin typeface="Arial"/>
                <a:ea typeface="Arial"/>
                <a:cs typeface="Arial"/>
                <a:sym typeface="Arial"/>
              </a:rPr>
              <a:t>2. </a:t>
            </a:r>
            <a:r>
              <a:rPr lang="iw-IL" sz="2800" b="1" i="0" u="none" strike="noStrike" cap="none" dirty="0">
                <a:solidFill>
                  <a:srgbClr val="009900"/>
                </a:solidFill>
                <a:latin typeface="Arial"/>
                <a:ea typeface="Arial"/>
                <a:cs typeface="Arial"/>
                <a:sym typeface="Arial"/>
              </a:rPr>
              <a:t> כריתת עצים לבנייה ולתעשייה</a:t>
            </a:r>
            <a:endParaRPr sz="1400" b="0" i="0" u="none" strike="noStrike" cap="none" dirty="0">
              <a:solidFill>
                <a:srgbClr val="000000"/>
              </a:solidFill>
              <a:latin typeface="Arial"/>
              <a:ea typeface="Arial"/>
              <a:cs typeface="Arial"/>
              <a:sym typeface="Arial"/>
            </a:endParaRPr>
          </a:p>
        </p:txBody>
      </p:sp>
      <p:pic>
        <p:nvPicPr>
          <p:cNvPr id="473" name="Google Shape;473;p36"/>
          <p:cNvPicPr preferRelativeResize="0"/>
          <p:nvPr/>
        </p:nvPicPr>
        <p:blipFill rotWithShape="1">
          <a:blip r:embed="rId5">
            <a:alphaModFix/>
          </a:blip>
          <a:srcRect/>
          <a:stretch/>
        </p:blipFill>
        <p:spPr>
          <a:xfrm>
            <a:off x="-168650" y="1718160"/>
            <a:ext cx="6026110" cy="4006779"/>
          </a:xfrm>
          <a:prstGeom prst="rect">
            <a:avLst/>
          </a:prstGeom>
          <a:noFill/>
          <a:ln>
            <a:noFill/>
          </a:ln>
        </p:spPr>
      </p:pic>
      <p:sp>
        <p:nvSpPr>
          <p:cNvPr id="474" name="Google Shape;474;p36"/>
          <p:cNvSpPr txBox="1"/>
          <p:nvPr/>
        </p:nvSpPr>
        <p:spPr>
          <a:xfrm>
            <a:off x="2295940" y="59694"/>
            <a:ext cx="8605740"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 המשך:</a:t>
            </a:r>
            <a:endParaRPr sz="1400" b="0" i="0" u="none" strike="noStrike" cap="none">
              <a:solidFill>
                <a:srgbClr val="000000"/>
              </a:solidFill>
              <a:latin typeface="Arial"/>
              <a:ea typeface="Arial"/>
              <a:cs typeface="Arial"/>
              <a:sym typeface="Arial"/>
            </a:endParaRPr>
          </a:p>
        </p:txBody>
      </p:sp>
      <p:sp>
        <p:nvSpPr>
          <p:cNvPr id="475" name="Google Shape;475;p36"/>
          <p:cNvSpPr txBox="1"/>
          <p:nvPr/>
        </p:nvSpPr>
        <p:spPr>
          <a:xfrm>
            <a:off x="135278" y="5825159"/>
            <a:ext cx="11649744" cy="43088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Arial"/>
                <a:ea typeface="Arial"/>
                <a:cs typeface="Arial"/>
                <a:sym typeface="Arial"/>
              </a:rPr>
              <a:t>בחמישים השנים האחרונות כ</a:t>
            </a:r>
            <a:r>
              <a:rPr lang="he-IL" sz="2200" b="0" i="0" u="none" strike="noStrike" cap="none" dirty="0">
                <a:solidFill>
                  <a:schemeClr val="dk1"/>
                </a:solidFill>
                <a:latin typeface="Arial"/>
                <a:ea typeface="Arial"/>
                <a:cs typeface="Arial"/>
                <a:sym typeface="Arial"/>
              </a:rPr>
              <a:t> -</a:t>
            </a:r>
            <a:r>
              <a:rPr lang="iw-IL" sz="2200" b="0" i="0" u="none" strike="noStrike" cap="none" dirty="0">
                <a:solidFill>
                  <a:schemeClr val="dk1"/>
                </a:solidFill>
                <a:latin typeface="Arial"/>
                <a:ea typeface="Arial"/>
                <a:cs typeface="Arial"/>
                <a:sym typeface="Arial"/>
              </a:rPr>
              <a:t>17% </a:t>
            </a:r>
            <a:r>
              <a:rPr lang="he-IL" sz="2200" b="0" i="0" u="none" strike="noStrike" cap="none" dirty="0">
                <a:solidFill>
                  <a:schemeClr val="dk1"/>
                </a:solidFill>
                <a:latin typeface="Arial"/>
                <a:ea typeface="Arial"/>
                <a:cs typeface="Arial"/>
                <a:sym typeface="Arial"/>
              </a:rPr>
              <a:t> </a:t>
            </a:r>
            <a:r>
              <a:rPr lang="iw-IL" sz="2200" b="0" i="0" u="none" strike="noStrike" cap="none" dirty="0">
                <a:solidFill>
                  <a:schemeClr val="dk1"/>
                </a:solidFill>
                <a:latin typeface="Arial"/>
                <a:ea typeface="Arial"/>
                <a:cs typeface="Arial"/>
                <a:sym typeface="Arial"/>
              </a:rPr>
              <a:t>מיער האמזונס נכחדו</a:t>
            </a:r>
            <a:r>
              <a:rPr lang="he-IL" sz="22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476" name="Google Shape;476;p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82434" y="1718160"/>
            <a:ext cx="6069414" cy="40446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81"/>
        <p:cNvGrpSpPr/>
        <p:nvPr/>
      </p:nvGrpSpPr>
      <p:grpSpPr>
        <a:xfrm>
          <a:off x="0" y="0"/>
          <a:ext cx="0" cy="0"/>
          <a:chOff x="0" y="0"/>
          <a:chExt cx="0" cy="0"/>
        </a:xfrm>
      </p:grpSpPr>
      <p:pic>
        <p:nvPicPr>
          <p:cNvPr id="482" name="Google Shape;482;p37"/>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83" name="Google Shape;483;p37"/>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84" name="Google Shape;484;p37"/>
          <p:cNvSpPr txBox="1"/>
          <p:nvPr/>
        </p:nvSpPr>
        <p:spPr>
          <a:xfrm>
            <a:off x="3044296" y="66532"/>
            <a:ext cx="6884894"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המשך:</a:t>
            </a:r>
            <a:endParaRPr sz="1400" b="0" i="0" u="none" strike="noStrike" cap="none">
              <a:solidFill>
                <a:srgbClr val="000000"/>
              </a:solidFill>
              <a:latin typeface="Arial"/>
              <a:ea typeface="Arial"/>
              <a:cs typeface="Arial"/>
              <a:sym typeface="Arial"/>
            </a:endParaRPr>
          </a:p>
        </p:txBody>
      </p:sp>
      <p:sp>
        <p:nvSpPr>
          <p:cNvPr id="485" name="Google Shape;485;p37"/>
          <p:cNvSpPr txBox="1"/>
          <p:nvPr/>
        </p:nvSpPr>
        <p:spPr>
          <a:xfrm>
            <a:off x="9929190" y="833688"/>
            <a:ext cx="1846283"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400"/>
              <a:buFont typeface="Arial"/>
              <a:buNone/>
            </a:pPr>
            <a:r>
              <a:rPr lang="he-IL" sz="2400" b="1" i="0" u="none" strike="noStrike" cap="none" dirty="0">
                <a:solidFill>
                  <a:srgbClr val="009900"/>
                </a:solidFill>
                <a:latin typeface="Arial"/>
                <a:ea typeface="Arial"/>
                <a:cs typeface="Arial"/>
                <a:sym typeface="Arial"/>
              </a:rPr>
              <a:t>3.</a:t>
            </a:r>
            <a:r>
              <a:rPr lang="iw-IL" sz="2800" b="1" i="0" u="none" strike="noStrike" cap="none" dirty="0">
                <a:solidFill>
                  <a:srgbClr val="009900"/>
                </a:solidFill>
                <a:latin typeface="Arial"/>
                <a:ea typeface="Arial"/>
                <a:cs typeface="Arial"/>
                <a:sym typeface="Arial"/>
              </a:rPr>
              <a:t> שריפות</a:t>
            </a:r>
            <a:endParaRPr sz="1400" b="0" i="0" u="none" strike="noStrike" cap="none" dirty="0">
              <a:solidFill>
                <a:srgbClr val="000000"/>
              </a:solidFill>
              <a:latin typeface="Arial"/>
              <a:ea typeface="Arial"/>
              <a:cs typeface="Arial"/>
              <a:sym typeface="Arial"/>
            </a:endParaRPr>
          </a:p>
        </p:txBody>
      </p:sp>
      <p:pic>
        <p:nvPicPr>
          <p:cNvPr id="486" name="Google Shape;486;p3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1239" y="1954888"/>
            <a:ext cx="5151395" cy="3587098"/>
          </a:xfrm>
          <a:prstGeom prst="rect">
            <a:avLst/>
          </a:prstGeom>
          <a:noFill/>
          <a:ln>
            <a:noFill/>
          </a:ln>
        </p:spPr>
      </p:pic>
      <p:sp>
        <p:nvSpPr>
          <p:cNvPr id="487" name="Google Shape;487;p37"/>
          <p:cNvSpPr txBox="1"/>
          <p:nvPr/>
        </p:nvSpPr>
        <p:spPr>
          <a:xfrm>
            <a:off x="163288" y="5683445"/>
            <a:ext cx="6206831" cy="43088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Arial"/>
                <a:ea typeface="Arial"/>
                <a:cs typeface="Arial"/>
                <a:sym typeface="Arial"/>
              </a:rPr>
              <a:t>השריפה בשער הגיא בכביש ירושלים </a:t>
            </a:r>
            <a:r>
              <a:rPr lang="he-IL" sz="2200" b="0" i="0" u="none" strike="noStrike" cap="none" dirty="0">
                <a:solidFill>
                  <a:schemeClr val="dk1"/>
                </a:solidFill>
                <a:latin typeface="Arial"/>
                <a:ea typeface="Arial"/>
                <a:cs typeface="Arial"/>
                <a:sym typeface="Arial"/>
              </a:rPr>
              <a:t> </a:t>
            </a:r>
            <a:r>
              <a:rPr lang="iw-IL" sz="2200" b="0" i="0" u="none" strike="noStrike" cap="none" dirty="0">
                <a:solidFill>
                  <a:schemeClr val="dk1"/>
                </a:solidFill>
                <a:latin typeface="Arial"/>
                <a:ea typeface="Arial"/>
                <a:cs typeface="Arial"/>
                <a:sym typeface="Arial"/>
              </a:rPr>
              <a:t>-</a:t>
            </a:r>
            <a:r>
              <a:rPr lang="he-IL" sz="2200" b="0" i="0" u="none" strike="noStrike" cap="none" dirty="0">
                <a:solidFill>
                  <a:schemeClr val="dk1"/>
                </a:solidFill>
                <a:latin typeface="Arial"/>
                <a:ea typeface="Arial"/>
                <a:cs typeface="Arial"/>
                <a:sym typeface="Arial"/>
              </a:rPr>
              <a:t> </a:t>
            </a:r>
            <a:r>
              <a:rPr lang="iw-IL" sz="2200" b="0" i="0" u="none" strike="noStrike" cap="none" dirty="0">
                <a:solidFill>
                  <a:schemeClr val="dk1"/>
                </a:solidFill>
                <a:latin typeface="Arial"/>
                <a:ea typeface="Arial"/>
                <a:cs typeface="Arial"/>
                <a:sym typeface="Arial"/>
              </a:rPr>
              <a:t>אפריל 2025</a:t>
            </a:r>
            <a:endParaRPr sz="1400" b="0" i="0" u="none" strike="noStrike" cap="none" dirty="0">
              <a:solidFill>
                <a:srgbClr val="000000"/>
              </a:solidFill>
              <a:latin typeface="Arial"/>
              <a:ea typeface="Arial"/>
              <a:cs typeface="Arial"/>
              <a:sym typeface="Arial"/>
            </a:endParaRPr>
          </a:p>
        </p:txBody>
      </p:sp>
      <p:pic>
        <p:nvPicPr>
          <p:cNvPr id="488" name="Google Shape;488;p3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996690" y="2009899"/>
            <a:ext cx="4811676" cy="3532087"/>
          </a:xfrm>
          <a:prstGeom prst="rect">
            <a:avLst/>
          </a:prstGeom>
          <a:noFill/>
          <a:ln>
            <a:noFill/>
          </a:ln>
        </p:spPr>
      </p:pic>
      <p:sp>
        <p:nvSpPr>
          <p:cNvPr id="489" name="Google Shape;489;p37"/>
          <p:cNvSpPr txBox="1"/>
          <p:nvPr/>
        </p:nvSpPr>
        <p:spPr>
          <a:xfrm>
            <a:off x="6996690" y="5683445"/>
            <a:ext cx="4496696" cy="46166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Arial"/>
                <a:ea typeface="Arial"/>
                <a:cs typeface="Arial"/>
                <a:sym typeface="Arial"/>
              </a:rPr>
              <a:t>השריפה בכרמל</a:t>
            </a:r>
            <a:r>
              <a:rPr lang="he-IL" sz="2400" b="0" i="0" u="none" strike="noStrike" cap="none" dirty="0">
                <a:solidFill>
                  <a:schemeClr val="dk1"/>
                </a:solidFill>
                <a:latin typeface="Arial"/>
                <a:ea typeface="Arial"/>
                <a:cs typeface="Arial"/>
                <a:sym typeface="Arial"/>
              </a:rPr>
              <a:t> - </a:t>
            </a:r>
            <a:r>
              <a:rPr lang="iw-IL" sz="2400" b="0" i="0" u="none" strike="noStrike" cap="none" dirty="0">
                <a:solidFill>
                  <a:schemeClr val="dk1"/>
                </a:solidFill>
                <a:latin typeface="Arial"/>
                <a:ea typeface="Arial"/>
                <a:cs typeface="Arial"/>
                <a:sym typeface="Arial"/>
              </a:rPr>
              <a:t>2010</a:t>
            </a:r>
            <a:endParaRPr sz="2400" b="0" i="0" u="none" strike="noStrike" cap="none" dirty="0">
              <a:solidFill>
                <a:schemeClr val="dk1"/>
              </a:solidFill>
              <a:latin typeface="Arial"/>
              <a:ea typeface="Arial"/>
              <a:cs typeface="Arial"/>
              <a:sym typeface="Arial"/>
            </a:endParaRPr>
          </a:p>
        </p:txBody>
      </p:sp>
      <p:sp>
        <p:nvSpPr>
          <p:cNvPr id="490" name="Google Shape;490;p37"/>
          <p:cNvSpPr txBox="1"/>
          <p:nvPr/>
        </p:nvSpPr>
        <p:spPr>
          <a:xfrm>
            <a:off x="163288" y="6490529"/>
            <a:ext cx="2540000" cy="30777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0" i="0" u="none" strike="noStrike" cap="none" dirty="0">
                <a:solidFill>
                  <a:schemeClr val="dk1"/>
                </a:solidFill>
                <a:latin typeface="Arial"/>
                <a:ea typeface="Arial"/>
                <a:cs typeface="Arial"/>
                <a:sym typeface="Arial"/>
              </a:rPr>
              <a:t>מקור: </a:t>
            </a:r>
            <a:r>
              <a:rPr lang="he-IL" sz="1400" b="0" i="0" u="none" strike="noStrike" cap="none" dirty="0">
                <a:solidFill>
                  <a:schemeClr val="dk1"/>
                </a:solidFill>
                <a:latin typeface="Arial"/>
                <a:ea typeface="Arial"/>
                <a:cs typeface="Arial"/>
                <a:sym typeface="Arial"/>
              </a:rPr>
              <a:t> </a:t>
            </a:r>
            <a:r>
              <a:rPr lang="iw-IL" sz="1400" b="0" i="0" u="none" strike="noStrike" cap="none" dirty="0">
                <a:solidFill>
                  <a:schemeClr val="dk1"/>
                </a:solidFill>
                <a:latin typeface="Arial"/>
                <a:ea typeface="Arial"/>
                <a:cs typeface="Arial"/>
                <a:sym typeface="Arial"/>
              </a:rPr>
              <a:t>ויקיפדיה</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494"/>
        <p:cNvGrpSpPr/>
        <p:nvPr/>
      </p:nvGrpSpPr>
      <p:grpSpPr>
        <a:xfrm>
          <a:off x="0" y="0"/>
          <a:ext cx="0" cy="0"/>
          <a:chOff x="0" y="0"/>
          <a:chExt cx="0" cy="0"/>
        </a:xfrm>
      </p:grpSpPr>
      <p:pic>
        <p:nvPicPr>
          <p:cNvPr id="495" name="Google Shape;495;p38"/>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496" name="Google Shape;496;p38"/>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497" name="Google Shape;497;p38"/>
          <p:cNvSpPr txBox="1"/>
          <p:nvPr/>
        </p:nvSpPr>
        <p:spPr>
          <a:xfrm>
            <a:off x="838200" y="18255"/>
            <a:ext cx="10515600" cy="86566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400"/>
              <a:buFont typeface="Play"/>
              <a:buNone/>
            </a:pPr>
            <a:r>
              <a:rPr lang="iw-IL" sz="4400" b="1" i="0" u="none" strike="noStrike" cap="none">
                <a:solidFill>
                  <a:srgbClr val="009900"/>
                </a:solidFill>
                <a:latin typeface="Arial"/>
                <a:ea typeface="Arial"/>
                <a:cs typeface="Arial"/>
                <a:sym typeface="Arial"/>
              </a:rPr>
              <a:t>גורמים טבעיים לפגיעה בעצים</a:t>
            </a:r>
            <a:endParaRPr sz="4400" b="1" i="0" u="none" strike="noStrike" cap="none">
              <a:solidFill>
                <a:srgbClr val="009900"/>
              </a:solidFill>
              <a:latin typeface="Arial"/>
              <a:ea typeface="Arial"/>
              <a:cs typeface="Arial"/>
              <a:sym typeface="Arial"/>
            </a:endParaRPr>
          </a:p>
        </p:txBody>
      </p:sp>
      <p:sp>
        <p:nvSpPr>
          <p:cNvPr id="498" name="Google Shape;498;p38"/>
          <p:cNvSpPr txBox="1"/>
          <p:nvPr/>
        </p:nvSpPr>
        <p:spPr>
          <a:xfrm>
            <a:off x="243840" y="1253330"/>
            <a:ext cx="11109960" cy="5040591"/>
          </a:xfrm>
          <a:prstGeom prst="rect">
            <a:avLst/>
          </a:prstGeom>
          <a:noFill/>
          <a:ln>
            <a:noFill/>
          </a:ln>
        </p:spPr>
        <p:txBody>
          <a:bodyPr spcFirstLastPara="1" wrap="square" lIns="91425" tIns="45700" rIns="91425" bIns="45700" anchor="t" anchorCtr="0">
            <a:noAutofit/>
          </a:bodyPr>
          <a:lstStyle/>
          <a:p>
            <a:pPr marL="342900" marR="0" lvl="0" indent="-3429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מחלות ומזיקים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פטריות, חיידקים וחרקים </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כמו חדקונית הדקל או סס הנמר</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עלולים להשמיד עצים שלמים.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100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שריפות יער טבעיות</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אש יכולה לכלות שטחים עצומים של עצים,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במיוחד באזורים יבשים.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100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סופות ורוחות חזקות</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פגיעות פיזיות בעץ עלולות לגרום לנפילתו או למותו.</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100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תחרות אקולוגית</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עצים צעירים מתקשים להתפתח כאשר הם מוצלים או נדחקים על ידי עצים גדולים יותר.</a:t>
            </a: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18" name="Google Shape;118;p3"/>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19" name="Google Shape;119;p3"/>
          <p:cNvSpPr txBox="1"/>
          <p:nvPr/>
        </p:nvSpPr>
        <p:spPr>
          <a:xfrm>
            <a:off x="2418080" y="2248048"/>
            <a:ext cx="9589778" cy="110799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6600"/>
              <a:buFont typeface="Arial"/>
              <a:buNone/>
            </a:pPr>
            <a:r>
              <a:rPr lang="iw-IL" sz="6600" b="1" i="0" u="none" strike="noStrike" cap="none">
                <a:solidFill>
                  <a:srgbClr val="009900"/>
                </a:solidFill>
                <a:latin typeface="Arial"/>
                <a:ea typeface="Arial"/>
                <a:cs typeface="Arial"/>
                <a:sym typeface="Arial"/>
              </a:rPr>
              <a:t>בארץ אהבתי השקד </a:t>
            </a:r>
            <a:r>
              <a:rPr lang="iw-IL" sz="6600" b="1" i="0" u="none" strike="noStrike" cap="none">
                <a:solidFill>
                  <a:srgbClr val="FF0000"/>
                </a:solidFill>
                <a:latin typeface="Arial"/>
                <a:ea typeface="Arial"/>
                <a:cs typeface="Arial"/>
                <a:sym typeface="Arial"/>
              </a:rPr>
              <a:t>פ</a:t>
            </a:r>
            <a:r>
              <a:rPr lang="iw-IL" sz="6600" b="1" i="0" u="none" strike="noStrike" cap="none">
                <a:solidFill>
                  <a:srgbClr val="009900"/>
                </a:solidFill>
                <a:latin typeface="Arial"/>
                <a:ea typeface="Arial"/>
                <a:cs typeface="Arial"/>
                <a:sym typeface="Arial"/>
              </a:rPr>
              <a:t>ורח...</a:t>
            </a:r>
            <a:endParaRPr sz="1400" b="0" i="0" u="none" strike="noStrike" cap="none">
              <a:solidFill>
                <a:srgbClr val="000000"/>
              </a:solidFill>
              <a:latin typeface="Arial"/>
              <a:ea typeface="Arial"/>
              <a:cs typeface="Arial"/>
              <a:sym typeface="Arial"/>
            </a:endParaRPr>
          </a:p>
        </p:txBody>
      </p:sp>
      <p:sp>
        <p:nvSpPr>
          <p:cNvPr id="120" name="Google Shape;120;p3"/>
          <p:cNvSpPr txBox="1">
            <a:spLocks noGrp="1"/>
          </p:cNvSpPr>
          <p:nvPr>
            <p:ph type="ctrTitle"/>
          </p:nvPr>
        </p:nvSpPr>
        <p:spPr>
          <a:xfrm>
            <a:off x="3005552" y="3501950"/>
            <a:ext cx="9002400" cy="1293900"/>
          </a:xfrm>
          <a:prstGeom prst="rect">
            <a:avLst/>
          </a:prstGeom>
          <a:noFill/>
          <a:ln>
            <a:noFill/>
          </a:ln>
        </p:spPr>
        <p:txBody>
          <a:bodyPr spcFirstLastPara="1" wrap="square" lIns="91425" tIns="45700" rIns="91425" bIns="45700" anchor="b" anchorCtr="0">
            <a:normAutofit/>
          </a:bodyPr>
          <a:lstStyle/>
          <a:p>
            <a:pPr marL="0" lvl="0" indent="0" rtl="1">
              <a:lnSpc>
                <a:spcPct val="90000"/>
              </a:lnSpc>
              <a:spcBef>
                <a:spcPts val="0"/>
              </a:spcBef>
              <a:spcAft>
                <a:spcPts val="0"/>
              </a:spcAft>
              <a:buClr>
                <a:srgbClr val="009900"/>
              </a:buClr>
              <a:buSzPts val="3600"/>
              <a:buFont typeface="Play"/>
              <a:buNone/>
            </a:pPr>
            <a:r>
              <a:rPr lang="he-IL" sz="3600" b="1" dirty="0">
                <a:solidFill>
                  <a:srgbClr val="009900"/>
                </a:solidFill>
                <a:latin typeface="Arial"/>
                <a:ea typeface="Arial"/>
                <a:cs typeface="Arial"/>
                <a:sym typeface="Arial"/>
              </a:rPr>
              <a:t>1. </a:t>
            </a:r>
            <a:r>
              <a:rPr lang="iw-IL" sz="3600" b="1" dirty="0">
                <a:solidFill>
                  <a:srgbClr val="009900"/>
                </a:solidFill>
                <a:latin typeface="Arial"/>
                <a:ea typeface="Arial"/>
                <a:cs typeface="Arial"/>
                <a:sym typeface="Arial"/>
              </a:rPr>
              <a:t>ט"ו בשבט</a:t>
            </a:r>
            <a:r>
              <a:rPr lang="he-IL" sz="3600" b="1" dirty="0">
                <a:solidFill>
                  <a:srgbClr val="009900"/>
                </a:solidFill>
                <a:latin typeface="Arial"/>
                <a:ea typeface="Arial"/>
                <a:cs typeface="Arial"/>
                <a:sym typeface="Arial"/>
              </a:rPr>
              <a:t> - </a:t>
            </a:r>
            <a:r>
              <a:rPr lang="iw-IL" sz="3600" b="1" dirty="0">
                <a:solidFill>
                  <a:srgbClr val="009900"/>
                </a:solidFill>
                <a:latin typeface="Arial"/>
                <a:ea typeface="Arial"/>
                <a:cs typeface="Arial"/>
                <a:sym typeface="Arial"/>
              </a:rPr>
              <a:t>משמעות החג</a:t>
            </a:r>
            <a:endParaRPr dirty="0">
              <a:latin typeface="Arial"/>
              <a:ea typeface="Arial"/>
              <a:cs typeface="Arial"/>
              <a:sym typeface="Arial"/>
            </a:endParaRPr>
          </a:p>
        </p:txBody>
      </p:sp>
      <p:sp>
        <p:nvSpPr>
          <p:cNvPr id="121" name="Google Shape;121;p3"/>
          <p:cNvSpPr txBox="1"/>
          <p:nvPr/>
        </p:nvSpPr>
        <p:spPr>
          <a:xfrm>
            <a:off x="38733" y="6414204"/>
            <a:ext cx="3342640" cy="30777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a:solidFill>
                  <a:srgbClr val="009900"/>
                </a:solidFill>
                <a:latin typeface="Arial"/>
                <a:ea typeface="Arial"/>
                <a:cs typeface="Arial"/>
                <a:sym typeface="Arial"/>
              </a:rPr>
              <a:t>מילים:  לאה גולדברג;  לחן: מוני אמריליו </a:t>
            </a:r>
            <a:endParaRPr sz="1400" b="0" i="0" u="none" strike="noStrike" cap="none">
              <a:solidFill>
                <a:srgbClr val="000000"/>
              </a:solidFill>
              <a:latin typeface="Arial"/>
              <a:ea typeface="Arial"/>
              <a:cs typeface="Arial"/>
              <a:sym typeface="Arial"/>
            </a:endParaRPr>
          </a:p>
        </p:txBody>
      </p:sp>
      <p:pic>
        <p:nvPicPr>
          <p:cNvPr id="122" name="Google Shape;122;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84142" y="1590569"/>
            <a:ext cx="2381415" cy="367686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02"/>
        <p:cNvGrpSpPr/>
        <p:nvPr/>
      </p:nvGrpSpPr>
      <p:grpSpPr>
        <a:xfrm>
          <a:off x="0" y="0"/>
          <a:ext cx="0" cy="0"/>
          <a:chOff x="0" y="0"/>
          <a:chExt cx="0" cy="0"/>
        </a:xfrm>
      </p:grpSpPr>
      <p:pic>
        <p:nvPicPr>
          <p:cNvPr id="503" name="Google Shape;503;p39"/>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04" name="Google Shape;504;p39"/>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05" name="Google Shape;505;p39"/>
          <p:cNvSpPr txBox="1">
            <a:spLocks noGrp="1"/>
          </p:cNvSpPr>
          <p:nvPr>
            <p:ph type="ctrTitle"/>
          </p:nvPr>
        </p:nvSpPr>
        <p:spPr>
          <a:xfrm>
            <a:off x="38733" y="1393216"/>
            <a:ext cx="11823716" cy="1293779"/>
          </a:xfrm>
          <a:prstGeom prst="rect">
            <a:avLst/>
          </a:prstGeom>
          <a:no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rgbClr val="009900"/>
              </a:buClr>
              <a:buSzPts val="6600"/>
              <a:buFont typeface="Play"/>
              <a:buNone/>
            </a:pPr>
            <a:r>
              <a:rPr lang="iw-IL" sz="6600" b="1" dirty="0">
                <a:solidFill>
                  <a:srgbClr val="009900"/>
                </a:solidFill>
                <a:cs typeface="+mn-cs"/>
              </a:rPr>
              <a:t>וכליל החורש מספר לי על </a:t>
            </a:r>
            <a:r>
              <a:rPr lang="iw-IL" sz="6600" b="1" dirty="0">
                <a:solidFill>
                  <a:srgbClr val="FF0000"/>
                </a:solidFill>
                <a:latin typeface="Arial"/>
                <a:ea typeface="Arial"/>
                <a:cs typeface="+mn-cs"/>
                <a:sym typeface="Arial"/>
              </a:rPr>
              <a:t>א</a:t>
            </a:r>
            <a:r>
              <a:rPr lang="iw-IL" sz="6600" b="1" dirty="0">
                <a:solidFill>
                  <a:srgbClr val="009900"/>
                </a:solidFill>
                <a:cs typeface="+mn-cs"/>
              </a:rPr>
              <a:t>ביב...</a:t>
            </a:r>
            <a:endParaRPr dirty="0">
              <a:cs typeface="+mn-cs"/>
            </a:endParaRPr>
          </a:p>
        </p:txBody>
      </p:sp>
      <p:sp>
        <p:nvSpPr>
          <p:cNvPr id="506" name="Google Shape;506;p39"/>
          <p:cNvSpPr txBox="1"/>
          <p:nvPr/>
        </p:nvSpPr>
        <p:spPr>
          <a:xfrm>
            <a:off x="1209427" y="2963824"/>
            <a:ext cx="9482328"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he-IL" sz="3600" b="1" i="0" u="none" strike="noStrike" cap="none" dirty="0">
                <a:solidFill>
                  <a:srgbClr val="009900"/>
                </a:solidFill>
                <a:latin typeface="Arial"/>
                <a:ea typeface="Arial"/>
                <a:cs typeface="Arial"/>
                <a:sym typeface="Arial"/>
              </a:rPr>
              <a:t>6. </a:t>
            </a:r>
            <a:r>
              <a:rPr lang="iw-IL" sz="3600" b="1" i="0" u="none" strike="noStrike" cap="none" dirty="0">
                <a:solidFill>
                  <a:srgbClr val="009900"/>
                </a:solidFill>
                <a:latin typeface="Arial"/>
                <a:ea typeface="Arial"/>
                <a:cs typeface="Arial"/>
                <a:sym typeface="Arial"/>
              </a:rPr>
              <a:t> המחיר הסביבתי של </a:t>
            </a:r>
            <a:r>
              <a:rPr lang="he-IL" sz="3600" b="1" dirty="0">
                <a:solidFill>
                  <a:srgbClr val="009900"/>
                </a:solidFill>
              </a:rPr>
              <a:t>בירוא עצים</a:t>
            </a:r>
            <a:endParaRPr sz="1400" b="0" i="0" u="none" strike="noStrike" cap="none" dirty="0">
              <a:solidFill>
                <a:srgbClr val="000000"/>
              </a:solidFill>
              <a:latin typeface="Arial"/>
              <a:ea typeface="Arial"/>
              <a:cs typeface="Arial"/>
              <a:sym typeface="Arial"/>
            </a:endParaRPr>
          </a:p>
        </p:txBody>
      </p:sp>
      <p:sp>
        <p:nvSpPr>
          <p:cNvPr id="507" name="Google Shape;507;p39"/>
          <p:cNvSpPr txBox="1"/>
          <p:nvPr/>
        </p:nvSpPr>
        <p:spPr>
          <a:xfrm>
            <a:off x="38733" y="6334780"/>
            <a:ext cx="3342640" cy="52322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ביתי אל מול גולן</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מילים:  יוסף נצר;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לחן: חיים ברקני</a:t>
            </a:r>
            <a:endParaRPr sz="1400" b="0" i="0" u="none" strike="noStrike" cap="none" dirty="0">
              <a:solidFill>
                <a:srgbClr val="000000"/>
              </a:solidFill>
              <a:latin typeface="Arial"/>
              <a:ea typeface="Arial"/>
              <a:cs typeface="Arial"/>
              <a:sym typeface="Arial"/>
            </a:endParaRPr>
          </a:p>
        </p:txBody>
      </p:sp>
      <p:pic>
        <p:nvPicPr>
          <p:cNvPr id="508" name="Google Shape;508;p39" descr="תמונה שמכילה עץ, בחוץ, פריחה, צמח&#10;&#10;תוכן בינה מלאכותית גנרטיבית עשוי להיות שגוי."/>
          <p:cNvPicPr preferRelativeResize="0"/>
          <p:nvPr/>
        </p:nvPicPr>
        <p:blipFill rotWithShape="1">
          <a:blip r:embed="rId5">
            <a:alphaModFix/>
          </a:blip>
          <a:srcRect/>
          <a:stretch/>
        </p:blipFill>
        <p:spPr>
          <a:xfrm>
            <a:off x="4315357" y="3771850"/>
            <a:ext cx="3783373" cy="256293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13"/>
        <p:cNvGrpSpPr/>
        <p:nvPr/>
      </p:nvGrpSpPr>
      <p:grpSpPr>
        <a:xfrm>
          <a:off x="0" y="0"/>
          <a:ext cx="0" cy="0"/>
          <a:chOff x="0" y="0"/>
          <a:chExt cx="0" cy="0"/>
        </a:xfrm>
      </p:grpSpPr>
      <p:pic>
        <p:nvPicPr>
          <p:cNvPr id="514" name="Google Shape;514;p40"/>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15" name="Google Shape;515;p40"/>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16" name="Google Shape;516;p40"/>
          <p:cNvSpPr txBox="1"/>
          <p:nvPr/>
        </p:nvSpPr>
        <p:spPr>
          <a:xfrm>
            <a:off x="231228" y="1110788"/>
            <a:ext cx="11777315" cy="4616608"/>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כריתת יערות ושריפות מובילים לאובדן עצום של המגוון הביולוגי</a:t>
            </a:r>
            <a:r>
              <a:rPr lang="he-IL" sz="2800" b="0" i="0" u="none" strike="noStrike" cap="none" dirty="0">
                <a:solidFill>
                  <a:schemeClr val="dk1"/>
                </a:solidFill>
                <a:latin typeface="Arial"/>
                <a:ea typeface="Arial"/>
                <a:cs typeface="Arial"/>
                <a:sym typeface="Arial"/>
              </a:rPr>
              <a:t>.</a:t>
            </a:r>
            <a:endParaRPr sz="28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בירוא יערות מזיק במיוחד ביערות הגשם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מכיוון ששם נמצא כ</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80%</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מהמגוון הביולוגי העולמי.</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מחקר שנערך ביערות האמזונס בברזיל מעריך כי 90% מההכחדות הצפויות יתרחשו</a:t>
            </a:r>
            <a:r>
              <a:rPr lang="he-IL" sz="2800" b="0" i="0" u="none" strike="noStrike" cap="none" dirty="0">
                <a:solidFill>
                  <a:schemeClr val="dk1"/>
                </a:solidFill>
                <a:latin typeface="Arial"/>
                <a:ea typeface="Arial"/>
                <a:cs typeface="Arial"/>
                <a:sym typeface="Arial"/>
              </a:rPr>
              <a:t> ב-40</a:t>
            </a:r>
            <a:r>
              <a:rPr lang="iw-IL" sz="2800" b="0" i="0" u="none" strike="noStrike" cap="none" dirty="0">
                <a:solidFill>
                  <a:schemeClr val="dk1"/>
                </a:solidFill>
                <a:latin typeface="Arial"/>
                <a:ea typeface="Arial"/>
                <a:cs typeface="Arial"/>
                <a:sym typeface="Arial"/>
              </a:rPr>
              <a:t> </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השנים הקרובות.</a:t>
            </a:r>
            <a:endParaRPr sz="28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בירוא היערות יכול לגרום במקומות מסוימים </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800"/>
              <a:buFont typeface="Arial"/>
              <a:buNone/>
            </a:pPr>
            <a:r>
              <a:rPr lang="iw-IL" sz="2800" b="0" i="0" u="none" strike="noStrike" cap="none" dirty="0">
                <a:solidFill>
                  <a:schemeClr val="dk1"/>
                </a:solidFill>
                <a:latin typeface="Arial"/>
                <a:ea typeface="Arial"/>
                <a:cs typeface="Arial"/>
                <a:sym typeface="Arial"/>
              </a:rPr>
              <a:t>   להתפרצות מחלות, כמו מחלת האבולה</a:t>
            </a:r>
            <a:r>
              <a:rPr lang="he-IL" sz="2800" b="0" i="0" u="none" strike="noStrike" cap="none" dirty="0">
                <a:solidFill>
                  <a:schemeClr val="dk1"/>
                </a:solidFill>
                <a:latin typeface="Arial"/>
                <a:ea typeface="Arial"/>
                <a:cs typeface="Arial"/>
                <a:sym typeface="Arial"/>
              </a:rPr>
              <a:t>.</a:t>
            </a:r>
            <a:endParaRPr sz="2800" b="0" i="0" u="none" strike="noStrike" cap="none" dirty="0">
              <a:solidFill>
                <a:schemeClr val="dk1"/>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800"/>
              <a:buFont typeface="Arial"/>
              <a:buNone/>
            </a:pPr>
            <a:r>
              <a:rPr lang="iw-IL" sz="2800" b="0" i="0" u="none" strike="noStrike" cap="none" dirty="0">
                <a:solidFill>
                  <a:schemeClr val="dk1"/>
                </a:solidFill>
                <a:latin typeface="Arial"/>
                <a:ea typeface="Arial"/>
                <a:cs typeface="Arial"/>
                <a:sym typeface="Arial"/>
              </a:rPr>
              <a:t>   שמתפרצת לרוב בקהילות כפריות מרוחקות.</a:t>
            </a:r>
            <a:endParaRPr sz="2800" b="0" i="0" u="none" strike="noStrike" cap="none" dirty="0">
              <a:solidFill>
                <a:schemeClr val="dk1"/>
              </a:solidFill>
              <a:latin typeface="Arial"/>
              <a:ea typeface="Arial"/>
              <a:cs typeface="Arial"/>
              <a:sym typeface="Arial"/>
            </a:endParaRPr>
          </a:p>
        </p:txBody>
      </p:sp>
      <p:sp>
        <p:nvSpPr>
          <p:cNvPr id="517" name="Google Shape;517;p40"/>
          <p:cNvSpPr txBox="1"/>
          <p:nvPr/>
        </p:nvSpPr>
        <p:spPr>
          <a:xfrm>
            <a:off x="1745674" y="126206"/>
            <a:ext cx="911282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he-IL" sz="4000" b="1" i="0" u="none" strike="noStrike" cap="none" dirty="0">
                <a:solidFill>
                  <a:srgbClr val="009900"/>
                </a:solidFill>
                <a:latin typeface="Arial"/>
                <a:ea typeface="Arial"/>
                <a:cs typeface="Arial"/>
                <a:sym typeface="Arial"/>
              </a:rPr>
              <a:t>1. </a:t>
            </a:r>
            <a:r>
              <a:rPr lang="iw-IL" sz="4000" b="1" i="0" u="none" strike="noStrike" cap="none" dirty="0">
                <a:solidFill>
                  <a:srgbClr val="009900"/>
                </a:solidFill>
                <a:latin typeface="Arial"/>
                <a:ea typeface="Arial"/>
                <a:cs typeface="Arial"/>
                <a:sym typeface="Arial"/>
              </a:rPr>
              <a:t> הכחדת מגוון ביולוגי ואובדן בתי גידול</a:t>
            </a:r>
            <a:endParaRPr sz="1400" b="0" i="0" u="none" strike="noStrike" cap="none" dirty="0">
              <a:solidFill>
                <a:srgbClr val="000000"/>
              </a:solidFill>
              <a:latin typeface="Arial"/>
              <a:ea typeface="Arial"/>
              <a:cs typeface="Arial"/>
              <a:sym typeface="Arial"/>
            </a:endParaRPr>
          </a:p>
        </p:txBody>
      </p:sp>
      <p:pic>
        <p:nvPicPr>
          <p:cNvPr id="518" name="Google Shape;518;p4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1752" y="3711056"/>
            <a:ext cx="4462115" cy="30207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22"/>
        <p:cNvGrpSpPr/>
        <p:nvPr/>
      </p:nvGrpSpPr>
      <p:grpSpPr>
        <a:xfrm>
          <a:off x="0" y="0"/>
          <a:ext cx="0" cy="0"/>
          <a:chOff x="0" y="0"/>
          <a:chExt cx="0" cy="0"/>
        </a:xfrm>
      </p:grpSpPr>
      <p:pic>
        <p:nvPicPr>
          <p:cNvPr id="523" name="Google Shape;523;p41"/>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24" name="Google Shape;524;p41"/>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25" name="Google Shape;525;p41"/>
          <p:cNvSpPr txBox="1"/>
          <p:nvPr/>
        </p:nvSpPr>
        <p:spPr>
          <a:xfrm>
            <a:off x="6918959" y="78307"/>
            <a:ext cx="3783205"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he-IL" sz="4000" b="1" i="0" u="none" strike="noStrike" cap="none" dirty="0">
                <a:solidFill>
                  <a:srgbClr val="009900"/>
                </a:solidFill>
                <a:latin typeface="Arial"/>
                <a:ea typeface="Arial"/>
                <a:cs typeface="Arial"/>
                <a:sym typeface="Arial"/>
              </a:rPr>
              <a:t>2. </a:t>
            </a:r>
            <a:r>
              <a:rPr lang="iw-IL" sz="4000" b="1" i="0" u="none" strike="noStrike" cap="none" dirty="0">
                <a:solidFill>
                  <a:srgbClr val="009900"/>
                </a:solidFill>
                <a:latin typeface="Arial"/>
                <a:ea typeface="Arial"/>
                <a:cs typeface="Arial"/>
                <a:sym typeface="Arial"/>
              </a:rPr>
              <a:t>שינוי אקלים</a:t>
            </a:r>
            <a:endParaRPr sz="1400" b="0" i="0" u="none" strike="noStrike" cap="none" dirty="0">
              <a:solidFill>
                <a:srgbClr val="000000"/>
              </a:solidFill>
              <a:latin typeface="Arial"/>
              <a:ea typeface="Arial"/>
              <a:cs typeface="Arial"/>
              <a:sym typeface="Arial"/>
            </a:endParaRPr>
          </a:p>
        </p:txBody>
      </p:sp>
      <p:sp>
        <p:nvSpPr>
          <p:cNvPr id="526" name="Google Shape;526;p41"/>
          <p:cNvSpPr txBox="1"/>
          <p:nvPr/>
        </p:nvSpPr>
        <p:spPr>
          <a:xfrm>
            <a:off x="298382" y="946265"/>
            <a:ext cx="11666807" cy="3416279"/>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Char char="•"/>
            </a:pPr>
            <a:r>
              <a:rPr lang="iw-IL" sz="2400" b="0" i="0" u="none" strike="noStrike" cap="none" dirty="0">
                <a:solidFill>
                  <a:schemeClr val="dk1"/>
                </a:solidFill>
                <a:latin typeface="Arial"/>
                <a:ea typeface="Arial"/>
                <a:cs typeface="Arial"/>
                <a:sym typeface="Arial"/>
              </a:rPr>
              <a:t> </a:t>
            </a:r>
            <a:r>
              <a:rPr lang="iw-IL" sz="2400" b="1" i="0" u="none" strike="noStrike" cap="none" dirty="0">
                <a:solidFill>
                  <a:schemeClr val="dk1"/>
                </a:solidFill>
                <a:latin typeface="Arial"/>
                <a:ea typeface="Arial"/>
                <a:cs typeface="Arial"/>
                <a:sym typeface="Arial"/>
              </a:rPr>
              <a:t>עלייה בריכוזי פחמן דו-חמצני</a:t>
            </a:r>
            <a:r>
              <a:rPr lang="he-IL" sz="2400" b="1" i="0" u="none" strike="noStrike" cap="none" dirty="0">
                <a:solidFill>
                  <a:schemeClr val="dk1"/>
                </a:solidFill>
                <a:latin typeface="Arial"/>
                <a:ea typeface="Arial"/>
                <a:cs typeface="Arial"/>
                <a:sym typeface="Arial"/>
              </a:rPr>
              <a:t>:</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עצים קולטים פחמן דו חמצני מהאטמוספירה בתהליך הפוטוסינתזה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כאשר כורתים עצים,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היכולת של היער לקבע פחמן פוחת.</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בנוסף</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שריפת או ריקבון העצים הכרותים משחררים </a:t>
            </a:r>
            <a:r>
              <a:rPr lang="he-IL" sz="2400" b="0" i="0" u="none" strike="noStrike" cap="none" dirty="0">
                <a:solidFill>
                  <a:schemeClr val="dk1"/>
                </a:solidFill>
                <a:latin typeface="Arial"/>
                <a:ea typeface="Arial"/>
                <a:cs typeface="Arial"/>
                <a:sym typeface="Arial"/>
              </a:rPr>
              <a:t>פחמן דו-חמצני </a:t>
            </a:r>
            <a:r>
              <a:rPr lang="iw-IL" sz="2400" b="0" i="0" u="none" strike="noStrike" cap="none" dirty="0">
                <a:solidFill>
                  <a:schemeClr val="dk1"/>
                </a:solidFill>
                <a:latin typeface="Arial"/>
                <a:ea typeface="Arial"/>
                <a:cs typeface="Arial"/>
                <a:sym typeface="Arial"/>
              </a:rPr>
              <a:t>לאטמוספירה.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התוצאה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עלייה בריכוזי גזי חממה שמגבירים את אפקט החממה האטמוספרי.</a:t>
            </a:r>
            <a:endParaRPr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he-IL" sz="2400" b="1" i="0" u="none" strike="noStrike" cap="none" dirty="0">
                <a:solidFill>
                  <a:schemeClr val="dk1"/>
                </a:solidFill>
                <a:latin typeface="Arial"/>
                <a:ea typeface="Arial"/>
                <a:cs typeface="Arial"/>
                <a:sym typeface="Arial"/>
              </a:rPr>
              <a:t>השפעה על </a:t>
            </a:r>
            <a:r>
              <a:rPr lang="iw-IL" sz="2400" b="1" i="0" u="none" strike="noStrike" cap="none" dirty="0">
                <a:solidFill>
                  <a:schemeClr val="dk1"/>
                </a:solidFill>
                <a:latin typeface="Arial"/>
                <a:ea typeface="Arial"/>
                <a:cs typeface="Arial"/>
                <a:sym typeface="Arial"/>
              </a:rPr>
              <a:t>מחזור המים:</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עצים מחזירים מים לאטמוספירה דרך תהליך הדיות </a:t>
            </a:r>
            <a:r>
              <a:rPr lang="he-IL" sz="2400" b="0" i="0" u="none" strike="noStrike" cap="none" dirty="0">
                <a:solidFill>
                  <a:schemeClr val="dk1"/>
                </a:solidFill>
                <a:latin typeface="Arial"/>
                <a:ea typeface="Arial"/>
                <a:cs typeface="Arial"/>
                <a:sym typeface="Arial"/>
              </a:rPr>
              <a:t>(</a:t>
            </a:r>
            <a:r>
              <a:rPr lang="iw-IL" sz="2400" b="0" i="0" u="none" strike="noStrike" cap="none" dirty="0">
                <a:solidFill>
                  <a:schemeClr val="dk1"/>
                </a:solidFill>
                <a:latin typeface="Arial"/>
                <a:ea typeface="Arial"/>
                <a:cs typeface="Arial"/>
                <a:sym typeface="Arial"/>
              </a:rPr>
              <a:t>טרנספירציה</a:t>
            </a:r>
            <a:r>
              <a:rPr lang="he-IL" sz="2400" b="0" i="0" u="none" strike="noStrike" cap="none" dirty="0">
                <a:solidFill>
                  <a:schemeClr val="dk1"/>
                </a:solidFill>
                <a:latin typeface="Arial"/>
                <a:ea typeface="Arial"/>
                <a:cs typeface="Arial"/>
                <a:sym typeface="Arial"/>
              </a:rPr>
              <a:t>)</a:t>
            </a:r>
            <a:r>
              <a:rPr lang="iw-IL" sz="2400" b="0" i="0" u="none" strike="noStrike" cap="none" dirty="0">
                <a:solidFill>
                  <a:schemeClr val="dk1"/>
                </a:solidFill>
                <a:latin typeface="Arial"/>
                <a:ea typeface="Arial"/>
                <a:cs typeface="Arial"/>
                <a:sym typeface="Arial"/>
              </a:rPr>
              <a:t>. </a:t>
            </a:r>
            <a:endParaRPr lang="he-IL" sz="2400" b="1" i="0" u="none" strike="noStrike" cap="none" dirty="0">
              <a:solidFill>
                <a:schemeClr val="dk1"/>
              </a:solidFill>
              <a:latin typeface="Arial"/>
              <a:ea typeface="Arial"/>
              <a:cs typeface="Arial"/>
              <a:sym typeface="Arial"/>
            </a:endParaRPr>
          </a:p>
          <a:p>
            <a:pPr marR="0" lvl="0" algn="r" rtl="1">
              <a:lnSpc>
                <a:spcPct val="150000"/>
              </a:lnSpc>
              <a:spcBef>
                <a:spcPts val="0"/>
              </a:spcBef>
              <a:spcAft>
                <a:spcPts val="0"/>
              </a:spcAft>
              <a:buClr>
                <a:schemeClr val="dk1"/>
              </a:buClr>
              <a:buSzPts val="2400"/>
            </a:pPr>
            <a:r>
              <a:rPr lang="he-IL" sz="2400" b="1" dirty="0">
                <a:solidFill>
                  <a:schemeClr val="dk1"/>
                </a:solidFill>
              </a:rPr>
              <a:t>    </a:t>
            </a:r>
            <a:r>
              <a:rPr lang="iw-IL" sz="2400" b="0" i="0" u="none" strike="noStrike" cap="none" dirty="0">
                <a:solidFill>
                  <a:schemeClr val="dk1"/>
                </a:solidFill>
                <a:latin typeface="Arial"/>
                <a:ea typeface="Arial"/>
                <a:cs typeface="Arial"/>
                <a:sym typeface="Arial"/>
              </a:rPr>
              <a:t>כריתת יערות מצמצמת את הלחות באוויר</a:t>
            </a:r>
            <a:r>
              <a:rPr lang="he-IL" sz="2400" b="0" i="0" u="none" strike="noStrike" cap="none" dirty="0">
                <a:solidFill>
                  <a:schemeClr val="dk1"/>
                </a:solidFill>
                <a:latin typeface="Arial"/>
                <a:ea typeface="Arial"/>
                <a:cs typeface="Arial"/>
                <a:sym typeface="Arial"/>
              </a:rPr>
              <a:t>,</a:t>
            </a: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מפחיתה עננות ומשקעים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ועלולה לגרום לבצורת.</a:t>
            </a:r>
            <a:endParaRPr sz="2400" b="0" i="0" u="none" strike="noStrike" cap="none" dirty="0">
              <a:solidFill>
                <a:schemeClr val="dk1"/>
              </a:solidFill>
              <a:latin typeface="Arial"/>
              <a:ea typeface="Arial"/>
              <a:cs typeface="Arial"/>
              <a:sym typeface="Arial"/>
            </a:endParaRPr>
          </a:p>
        </p:txBody>
      </p:sp>
      <p:pic>
        <p:nvPicPr>
          <p:cNvPr id="527" name="Google Shape;527;p41" descr="תמונה שמכילה שמיים, בחוץ, ענן, קרקע&#10;&#10;תוכן בינה מלאכותית גנרטיבית עשוי להיות שגוי."/>
          <p:cNvPicPr preferRelativeResize="0"/>
          <p:nvPr/>
        </p:nvPicPr>
        <p:blipFill rotWithShape="1">
          <a:blip r:embed="rId5">
            <a:alphaModFix/>
          </a:blip>
          <a:srcRect/>
          <a:stretch/>
        </p:blipFill>
        <p:spPr>
          <a:xfrm>
            <a:off x="3945747" y="4487666"/>
            <a:ext cx="4273693" cy="214180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31"/>
        <p:cNvGrpSpPr/>
        <p:nvPr/>
      </p:nvGrpSpPr>
      <p:grpSpPr>
        <a:xfrm>
          <a:off x="0" y="0"/>
          <a:ext cx="0" cy="0"/>
          <a:chOff x="0" y="0"/>
          <a:chExt cx="0" cy="0"/>
        </a:xfrm>
      </p:grpSpPr>
      <p:pic>
        <p:nvPicPr>
          <p:cNvPr id="532" name="Google Shape;532;p42"/>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33" name="Google Shape;533;p42"/>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34" name="Google Shape;534;p42"/>
          <p:cNvSpPr txBox="1"/>
          <p:nvPr/>
        </p:nvSpPr>
        <p:spPr>
          <a:xfrm>
            <a:off x="6918959" y="78307"/>
            <a:ext cx="3783205"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he-IL" sz="4000" b="1" i="0" u="none" strike="noStrike" cap="none" dirty="0">
                <a:solidFill>
                  <a:srgbClr val="009900"/>
                </a:solidFill>
                <a:latin typeface="Arial"/>
                <a:ea typeface="Arial"/>
                <a:cs typeface="Arial"/>
                <a:sym typeface="Arial"/>
              </a:rPr>
              <a:t>2.</a:t>
            </a:r>
            <a:r>
              <a:rPr lang="iw-IL" sz="4000" b="1" i="0" u="none" strike="noStrike" cap="none" dirty="0">
                <a:solidFill>
                  <a:srgbClr val="009900"/>
                </a:solidFill>
                <a:latin typeface="Arial"/>
                <a:ea typeface="Arial"/>
                <a:cs typeface="Arial"/>
                <a:sym typeface="Arial"/>
              </a:rPr>
              <a:t> שינוי אקלים</a:t>
            </a:r>
            <a:endParaRPr sz="1400" b="0" i="0" u="none" strike="noStrike" cap="none" dirty="0">
              <a:solidFill>
                <a:srgbClr val="000000"/>
              </a:solidFill>
              <a:latin typeface="Arial"/>
              <a:ea typeface="Arial"/>
              <a:cs typeface="Arial"/>
              <a:sym typeface="Arial"/>
            </a:endParaRPr>
          </a:p>
        </p:txBody>
      </p:sp>
      <p:sp>
        <p:nvSpPr>
          <p:cNvPr id="535" name="Google Shape;535;p42"/>
          <p:cNvSpPr txBox="1"/>
          <p:nvPr/>
        </p:nvSpPr>
        <p:spPr>
          <a:xfrm>
            <a:off x="38734" y="946265"/>
            <a:ext cx="11926500" cy="3416279"/>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חופת העצים יוצרת צל ומווסתת טמפרטורה</a:t>
            </a:r>
            <a:r>
              <a:rPr lang="he-IL" sz="2400" b="1" i="0" u="none" strike="noStrike" cap="none" dirty="0">
                <a:solidFill>
                  <a:schemeClr val="dk1"/>
                </a:solidFill>
                <a:latin typeface="Arial"/>
                <a:ea typeface="Arial"/>
                <a:cs typeface="Arial"/>
                <a:sym typeface="Arial"/>
              </a:rPr>
              <a:t> </a:t>
            </a:r>
            <a:r>
              <a:rPr lang="iw-IL" sz="2400" b="1" i="0" u="none" strike="noStrike" cap="none" dirty="0">
                <a:solidFill>
                  <a:schemeClr val="dk1"/>
                </a:solidFill>
                <a:latin typeface="Arial"/>
                <a:ea typeface="Arial"/>
                <a:cs typeface="Arial"/>
                <a:sym typeface="Arial"/>
              </a:rPr>
              <a:t>.</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ללא עצים,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הקרקע חשופה לשמש,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מתחממת יותר</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ומאבדת לחות.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זה יוצר "אי חום"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מקומי ומחמיר את ההתחממות הגלובלית.</a:t>
            </a:r>
            <a:endParaRPr sz="16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400"/>
              <a:buFont typeface="Arial"/>
              <a:buNone/>
            </a:pPr>
            <a:r>
              <a:rPr lang="iw-IL" sz="2400" b="1" i="0"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0" marR="0" lvl="0" indent="0" algn="ctr" rtl="1">
              <a:lnSpc>
                <a:spcPct val="150000"/>
              </a:lnSpc>
              <a:spcBef>
                <a:spcPts val="0"/>
              </a:spcBef>
              <a:spcAft>
                <a:spcPts val="0"/>
              </a:spcAft>
              <a:buClr>
                <a:srgbClr val="000000"/>
              </a:buClr>
              <a:buSzPts val="2400"/>
              <a:buFont typeface="Arial"/>
              <a:buNone/>
            </a:pPr>
            <a:r>
              <a:rPr lang="iw-IL" sz="2400" b="1" i="0" u="none" strike="noStrike" cap="none" dirty="0">
                <a:solidFill>
                  <a:schemeClr val="dk1"/>
                </a:solidFill>
                <a:latin typeface="Arial"/>
                <a:ea typeface="Arial"/>
                <a:cs typeface="Arial"/>
                <a:sym typeface="Arial"/>
              </a:rPr>
              <a:t>כריתת עצים אינה רק בעיה סביבתית מקומית. </a:t>
            </a:r>
            <a:r>
              <a:rPr lang="he-IL" sz="2400" b="1" i="0" u="none" strike="noStrike" cap="none" dirty="0">
                <a:solidFill>
                  <a:schemeClr val="dk1"/>
                </a:solidFill>
                <a:latin typeface="Arial"/>
                <a:ea typeface="Arial"/>
                <a:cs typeface="Arial"/>
                <a:sym typeface="Arial"/>
              </a:rPr>
              <a:t> </a:t>
            </a:r>
            <a:r>
              <a:rPr lang="iw-IL" sz="2400" b="1" i="0" u="none" strike="noStrike" cap="none" dirty="0">
                <a:solidFill>
                  <a:schemeClr val="dk1"/>
                </a:solidFill>
                <a:latin typeface="Arial"/>
                <a:ea typeface="Arial"/>
                <a:cs typeface="Arial"/>
                <a:sym typeface="Arial"/>
              </a:rPr>
              <a:t>היא מזרזת את שינויי האקלים ברמה עולמית</a:t>
            </a:r>
            <a:r>
              <a:rPr lang="he-IL" sz="2400" b="1" i="0" u="none" strike="noStrike" cap="none" dirty="0">
                <a:solidFill>
                  <a:schemeClr val="dk1"/>
                </a:solidFill>
                <a:latin typeface="Arial"/>
                <a:ea typeface="Arial"/>
                <a:cs typeface="Arial"/>
                <a:sym typeface="Arial"/>
              </a:rPr>
              <a:t>.</a:t>
            </a:r>
            <a:endParaRPr sz="1600" b="0" i="0" u="none" strike="noStrike" cap="none" dirty="0">
              <a:solidFill>
                <a:srgbClr val="000000"/>
              </a:solidFill>
              <a:latin typeface="Arial"/>
              <a:ea typeface="Arial"/>
              <a:cs typeface="Arial"/>
              <a:sym typeface="Arial"/>
            </a:endParaRPr>
          </a:p>
          <a:p>
            <a:pPr marL="0" marR="0" lvl="0" indent="0" algn="ctr" rtl="1">
              <a:lnSpc>
                <a:spcPct val="150000"/>
              </a:lnSpc>
              <a:spcBef>
                <a:spcPts val="0"/>
              </a:spcBef>
              <a:spcAft>
                <a:spcPts val="0"/>
              </a:spcAft>
              <a:buClr>
                <a:srgbClr val="000000"/>
              </a:buClr>
              <a:buSzPts val="2400"/>
              <a:buFont typeface="Arial"/>
              <a:buNone/>
            </a:pPr>
            <a:r>
              <a:rPr lang="iw-IL" sz="2400" b="1" i="0" u="none" strike="noStrike" cap="none" dirty="0">
                <a:solidFill>
                  <a:schemeClr val="dk1"/>
                </a:solidFill>
                <a:latin typeface="Arial"/>
                <a:ea typeface="Arial"/>
                <a:cs typeface="Arial"/>
                <a:sym typeface="Arial"/>
              </a:rPr>
              <a:t>שמירה על יערות ונטיעת עצים חדשים היא אחת הדרכים החשובות ביותר להאטת ההתחממות. </a:t>
            </a:r>
            <a:endParaRPr sz="1600" b="0" i="0" u="none" strike="noStrike" cap="none" dirty="0">
              <a:solidFill>
                <a:srgbClr val="000000"/>
              </a:solidFill>
              <a:latin typeface="Arial"/>
              <a:ea typeface="Arial"/>
              <a:cs typeface="Arial"/>
              <a:sym typeface="Arial"/>
            </a:endParaRPr>
          </a:p>
          <a:p>
            <a:pPr marL="0" marR="0" lvl="0" indent="0" algn="ctr" rtl="1">
              <a:lnSpc>
                <a:spcPct val="150000"/>
              </a:lnSpc>
              <a:spcBef>
                <a:spcPts val="0"/>
              </a:spcBef>
              <a:spcAft>
                <a:spcPts val="0"/>
              </a:spcAft>
              <a:buClr>
                <a:srgbClr val="000000"/>
              </a:buClr>
              <a:buSzPts val="2400"/>
              <a:buFont typeface="Arial"/>
              <a:buNone/>
            </a:pPr>
            <a:r>
              <a:rPr lang="iw-IL" sz="2400" b="1" i="0" u="none" strike="noStrike" cap="none" dirty="0">
                <a:solidFill>
                  <a:schemeClr val="dk1"/>
                </a:solidFill>
                <a:latin typeface="Arial"/>
                <a:ea typeface="Arial"/>
                <a:cs typeface="Arial"/>
                <a:sym typeface="Arial"/>
              </a:rPr>
              <a:t>הגלובלית</a:t>
            </a:r>
            <a:r>
              <a:rPr lang="iw-IL" sz="2200" b="1" i="0" u="none" strike="noStrike" cap="none" dirty="0">
                <a:solidFill>
                  <a:schemeClr val="dk1"/>
                </a:solidFill>
                <a:latin typeface="Arial"/>
                <a:ea typeface="Arial"/>
                <a:cs typeface="Arial"/>
                <a:sym typeface="Arial"/>
              </a:rPr>
              <a:t>.</a:t>
            </a:r>
            <a:endParaRPr sz="2200" b="1" i="0" u="none" strike="noStrike" cap="none" dirty="0">
              <a:solidFill>
                <a:schemeClr val="dk1"/>
              </a:solidFill>
              <a:latin typeface="Arial"/>
              <a:ea typeface="Arial"/>
              <a:cs typeface="Arial"/>
              <a:sym typeface="Arial"/>
            </a:endParaRPr>
          </a:p>
        </p:txBody>
      </p:sp>
      <p:pic>
        <p:nvPicPr>
          <p:cNvPr id="536" name="Google Shape;536;p42" descr="תמונה שמכילה בחוץ, נוף, נשיר, חורש&#10;&#10;תוכן בינה מלאכותית גנרטיבית עשוי להיות שגוי."/>
          <p:cNvPicPr preferRelativeResize="0"/>
          <p:nvPr/>
        </p:nvPicPr>
        <p:blipFill rotWithShape="1">
          <a:blip r:embed="rId5">
            <a:alphaModFix/>
          </a:blip>
          <a:srcRect/>
          <a:stretch/>
        </p:blipFill>
        <p:spPr>
          <a:xfrm>
            <a:off x="3556000" y="3806476"/>
            <a:ext cx="4222501" cy="2841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40"/>
        <p:cNvGrpSpPr/>
        <p:nvPr/>
      </p:nvGrpSpPr>
      <p:grpSpPr>
        <a:xfrm>
          <a:off x="0" y="0"/>
          <a:ext cx="0" cy="0"/>
          <a:chOff x="0" y="0"/>
          <a:chExt cx="0" cy="0"/>
        </a:xfrm>
      </p:grpSpPr>
      <p:pic>
        <p:nvPicPr>
          <p:cNvPr id="541" name="Google Shape;541;p43"/>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42" name="Google Shape;542;p43"/>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43" name="Google Shape;543;p43"/>
          <p:cNvSpPr txBox="1"/>
          <p:nvPr/>
        </p:nvSpPr>
        <p:spPr>
          <a:xfrm>
            <a:off x="599136" y="1018391"/>
            <a:ext cx="10993727" cy="2862282"/>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סחף קרקע</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ללא עצים מתרחשת שחיקה של הקרקע, החושפת את האדמה למזהמים שעלולים לחלחל אל מקורות המים ולפגוע באיכות מי השתייה שלנו.</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שיטפונות ובצורות</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עצים מאחסנים כמויות גדולות של מים בעזרת שורשיהם. </a:t>
            </a:r>
            <a:r>
              <a:rPr lang="he-IL" sz="2400" b="0" i="0" u="none" strike="noStrike" cap="none" dirty="0">
                <a:solidFill>
                  <a:schemeClr val="dk1"/>
                </a:solidFill>
                <a:latin typeface="Arial"/>
                <a:ea typeface="Arial"/>
                <a:cs typeface="Arial"/>
                <a:sym typeface="Arial"/>
              </a:rPr>
              <a:t> </a:t>
            </a:r>
          </a:p>
          <a:p>
            <a:pPr marR="0" lvl="0" algn="r" rtl="1">
              <a:lnSpc>
                <a:spcPct val="150000"/>
              </a:lnSpc>
              <a:spcBef>
                <a:spcPts val="0"/>
              </a:spcBef>
              <a:spcAft>
                <a:spcPts val="0"/>
              </a:spcAft>
              <a:buClr>
                <a:schemeClr val="dk1"/>
              </a:buClr>
              <a:buSzPts val="2400"/>
            </a:pPr>
            <a:r>
              <a:rPr lang="he-IL" sz="2400" dirty="0">
                <a:solidFill>
                  <a:schemeClr val="dk1"/>
                </a:solidFill>
              </a:rPr>
              <a:t>    </a:t>
            </a:r>
            <a:r>
              <a:rPr lang="iw-IL" sz="2400" b="0" i="0" u="none" strike="noStrike" cap="none" dirty="0">
                <a:solidFill>
                  <a:schemeClr val="dk1"/>
                </a:solidFill>
                <a:latin typeface="Arial"/>
                <a:ea typeface="Arial"/>
                <a:cs typeface="Arial"/>
                <a:sym typeface="Arial"/>
              </a:rPr>
              <a:t>בהיעדרם,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האדמה מאבדת את יכולתה להחזיק מים.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תופעה הגורמת לשיטפונות באזורים</a:t>
            </a:r>
            <a:endParaRPr lang="he-IL" sz="2400" b="0" i="0" u="none" strike="noStrike" cap="none" dirty="0">
              <a:solidFill>
                <a:schemeClr val="dk1"/>
              </a:solidFill>
              <a:latin typeface="Arial"/>
              <a:ea typeface="Arial"/>
              <a:cs typeface="Arial"/>
              <a:sym typeface="Arial"/>
            </a:endParaRPr>
          </a:p>
          <a:p>
            <a:pPr marR="0" lvl="0" algn="r" rtl="1">
              <a:lnSpc>
                <a:spcPct val="150000"/>
              </a:lnSpc>
              <a:spcBef>
                <a:spcPts val="0"/>
              </a:spcBef>
              <a:spcAft>
                <a:spcPts val="0"/>
              </a:spcAft>
              <a:buClr>
                <a:schemeClr val="dk1"/>
              </a:buClr>
              <a:buSzPts val="2400"/>
            </a:pPr>
            <a:r>
              <a:rPr lang="he-IL" sz="2400" dirty="0">
                <a:solidFill>
                  <a:schemeClr val="dk1"/>
                </a:solidFill>
              </a:rPr>
              <a:t>  </a:t>
            </a: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מסוימים ולבצורת באזורים אחרים.</a:t>
            </a:r>
            <a:endParaRPr sz="1400" b="0" i="0" u="none" strike="noStrike" cap="none" dirty="0">
              <a:solidFill>
                <a:srgbClr val="000000"/>
              </a:solidFill>
              <a:latin typeface="Arial"/>
              <a:ea typeface="Arial"/>
              <a:cs typeface="Arial"/>
              <a:sym typeface="Arial"/>
            </a:endParaRPr>
          </a:p>
        </p:txBody>
      </p:sp>
      <p:sp>
        <p:nvSpPr>
          <p:cNvPr id="544" name="Google Shape;544;p43"/>
          <p:cNvSpPr txBox="1"/>
          <p:nvPr/>
        </p:nvSpPr>
        <p:spPr>
          <a:xfrm>
            <a:off x="1745674" y="126206"/>
            <a:ext cx="911282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he-IL" sz="4000" b="1" i="0" u="none" strike="noStrike" cap="none" dirty="0">
                <a:solidFill>
                  <a:srgbClr val="009900"/>
                </a:solidFill>
                <a:latin typeface="Arial"/>
                <a:ea typeface="Arial"/>
                <a:cs typeface="Arial"/>
                <a:sym typeface="Arial"/>
              </a:rPr>
              <a:t>3.</a:t>
            </a:r>
            <a:r>
              <a:rPr lang="iw-IL" sz="4000" b="1" i="0" u="none" strike="noStrike" cap="none" dirty="0">
                <a:solidFill>
                  <a:srgbClr val="009900"/>
                </a:solidFill>
                <a:latin typeface="Arial"/>
                <a:ea typeface="Arial"/>
                <a:cs typeface="Arial"/>
                <a:sym typeface="Arial"/>
              </a:rPr>
              <a:t> השלכות סביבתיות נוספות</a:t>
            </a:r>
            <a:endParaRPr sz="1400" b="0" i="0" u="none" strike="noStrike" cap="none" dirty="0">
              <a:solidFill>
                <a:srgbClr val="000000"/>
              </a:solidFill>
              <a:latin typeface="Arial"/>
              <a:ea typeface="Arial"/>
              <a:cs typeface="Arial"/>
              <a:sym typeface="Arial"/>
            </a:endParaRPr>
          </a:p>
        </p:txBody>
      </p:sp>
      <p:pic>
        <p:nvPicPr>
          <p:cNvPr id="545" name="Google Shape;545;p43" descr="תמונה שמכילה בחוץ, קרקע, שמיים, טבע&#10;&#10;תוכן בינה מלאכותית גנרטיבית עשוי להיות שגוי."/>
          <p:cNvPicPr preferRelativeResize="0"/>
          <p:nvPr/>
        </p:nvPicPr>
        <p:blipFill rotWithShape="1">
          <a:blip r:embed="rId5">
            <a:alphaModFix/>
          </a:blip>
          <a:srcRect/>
          <a:stretch/>
        </p:blipFill>
        <p:spPr>
          <a:xfrm>
            <a:off x="877292" y="3562282"/>
            <a:ext cx="5001659" cy="279384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49"/>
        <p:cNvGrpSpPr/>
        <p:nvPr/>
      </p:nvGrpSpPr>
      <p:grpSpPr>
        <a:xfrm>
          <a:off x="0" y="0"/>
          <a:ext cx="0" cy="0"/>
          <a:chOff x="0" y="0"/>
          <a:chExt cx="0" cy="0"/>
        </a:xfrm>
      </p:grpSpPr>
      <p:pic>
        <p:nvPicPr>
          <p:cNvPr id="550" name="Google Shape;550;p44"/>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51" name="Google Shape;551;p44"/>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52" name="Google Shape;552;p44"/>
          <p:cNvSpPr txBox="1"/>
          <p:nvPr/>
        </p:nvSpPr>
        <p:spPr>
          <a:xfrm>
            <a:off x="599136" y="1079351"/>
            <a:ext cx="10993727" cy="3970277"/>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חומציות האוקיינוסים</a:t>
            </a:r>
            <a:r>
              <a:rPr lang="he-IL" sz="2400" b="1" i="0" u="none" strike="noStrike" cap="none" dirty="0">
                <a:solidFill>
                  <a:schemeClr val="dk1"/>
                </a:solidFill>
                <a:latin typeface="Arial"/>
                <a:ea typeface="Arial"/>
                <a:cs typeface="Arial"/>
                <a:sym typeface="Arial"/>
              </a:rPr>
              <a:t>: כ</a:t>
            </a:r>
            <a:r>
              <a:rPr lang="iw-IL" sz="2400" b="0" i="0" u="none" strike="noStrike" cap="none" dirty="0">
                <a:solidFill>
                  <a:schemeClr val="dk1"/>
                </a:solidFill>
                <a:latin typeface="Arial"/>
                <a:ea typeface="Arial"/>
                <a:cs typeface="Arial"/>
                <a:sym typeface="Arial"/>
              </a:rPr>
              <a:t>ריתת יערות ושריפת דלקים מאובנים מעלות את רמות הפחמן הדו־חמצני באטמוספירה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כאשר הפחמן הדו־חמצני מתמוסס במי הים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הוא גורם לעלייה בחומציות האוקיינוסים ומעמיד מינים ימיים ומערכות אקולוגיות שלמות בסיכון.</a:t>
            </a:r>
            <a:endParaRPr lang="he-IL"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he-IL" sz="2400" b="1" i="0" u="none" strike="noStrike" cap="none" dirty="0">
                <a:solidFill>
                  <a:schemeClr val="dk1"/>
                </a:solidFill>
                <a:latin typeface="Arial"/>
                <a:ea typeface="Arial"/>
                <a:cs typeface="Arial"/>
                <a:sym typeface="Arial"/>
              </a:rPr>
              <a:t>פגיעה</a:t>
            </a:r>
            <a:r>
              <a:rPr lang="iw-IL" sz="2400" b="1" i="0" u="none" strike="noStrike" cap="none" dirty="0">
                <a:solidFill>
                  <a:schemeClr val="dk1"/>
                </a:solidFill>
                <a:latin typeface="Arial"/>
                <a:ea typeface="Arial"/>
                <a:cs typeface="Arial"/>
                <a:sym typeface="Arial"/>
              </a:rPr>
              <a:t> באיכות החיים</a:t>
            </a:r>
            <a:r>
              <a:rPr lang="he-IL" sz="2400" b="1"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כריתת יערות מאיצה את שינויי האקלים, מפחיתה את איכות האוויר,  מגבירה סיכון לשיטפונות ולסחף קרקע,  מצמצמת </a:t>
            </a:r>
            <a:r>
              <a:rPr lang="he-IL" sz="2400" dirty="0">
                <a:solidFill>
                  <a:schemeClr val="dk1"/>
                </a:solidFill>
              </a:rPr>
              <a:t>את </a:t>
            </a:r>
            <a:r>
              <a:rPr lang="he-IL" sz="2400" b="0" i="0" u="none" strike="noStrike" cap="none" dirty="0">
                <a:solidFill>
                  <a:schemeClr val="dk1"/>
                </a:solidFill>
                <a:latin typeface="Arial"/>
                <a:ea typeface="Arial"/>
                <a:cs typeface="Arial"/>
                <a:sym typeface="Arial"/>
              </a:rPr>
              <a:t>המגוון הביולוגי ופוגעת במקורות מזון ותרופות טבעיים. כל אלה משפיעים ישירות על בריאות האדם, על ביטחון המזון ועל היציבות הכלכלית והחברתית של קהילות רבות.</a:t>
            </a:r>
            <a:endParaRPr sz="1400" b="0" i="0" u="none" strike="noStrike" cap="none" dirty="0">
              <a:solidFill>
                <a:srgbClr val="000000"/>
              </a:solidFill>
              <a:latin typeface="Arial"/>
              <a:ea typeface="Arial"/>
              <a:cs typeface="Arial"/>
              <a:sym typeface="Arial"/>
            </a:endParaRPr>
          </a:p>
        </p:txBody>
      </p:sp>
      <p:sp>
        <p:nvSpPr>
          <p:cNvPr id="553" name="Google Shape;553;p44"/>
          <p:cNvSpPr txBox="1"/>
          <p:nvPr/>
        </p:nvSpPr>
        <p:spPr>
          <a:xfrm>
            <a:off x="1745674" y="126206"/>
            <a:ext cx="911282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he-IL" sz="4000" b="1" i="0" u="none" strike="noStrike" cap="none" dirty="0">
                <a:solidFill>
                  <a:srgbClr val="009900"/>
                </a:solidFill>
                <a:latin typeface="Arial"/>
                <a:ea typeface="Arial"/>
                <a:cs typeface="Arial"/>
                <a:sym typeface="Arial"/>
              </a:rPr>
              <a:t>3.</a:t>
            </a:r>
            <a:r>
              <a:rPr lang="iw-IL" sz="4000" b="1" i="0" u="none" strike="noStrike" cap="none" dirty="0">
                <a:solidFill>
                  <a:srgbClr val="009900"/>
                </a:solidFill>
                <a:latin typeface="Arial"/>
                <a:ea typeface="Arial"/>
                <a:cs typeface="Arial"/>
                <a:sym typeface="Arial"/>
              </a:rPr>
              <a:t> השלכות סביבתיות נוספות</a:t>
            </a:r>
            <a:endParaRPr sz="1400" b="0" i="0" u="none" strike="noStrike" cap="none" dirty="0">
              <a:solidFill>
                <a:srgbClr val="000000"/>
              </a:solidFill>
              <a:latin typeface="Arial"/>
              <a:ea typeface="Arial"/>
              <a:cs typeface="Arial"/>
              <a:sym typeface="Arial"/>
            </a:endParaRPr>
          </a:p>
        </p:txBody>
      </p:sp>
      <p:pic>
        <p:nvPicPr>
          <p:cNvPr id="554" name="Google Shape;554;p44" descr="תמונה שמכילה שמיים, בחוץ, ענן, עץ&#10;&#10;תוכן בינה מלאכותית גנרטיבית עשוי להיות שגוי."/>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43373" y="4761794"/>
            <a:ext cx="4244601" cy="2218125"/>
          </a:xfrm>
          <a:prstGeom prst="rect">
            <a:avLst/>
          </a:prstGeom>
          <a:noFill/>
          <a:ln>
            <a:noFill/>
          </a:ln>
        </p:spPr>
      </p:pic>
      <p:sp>
        <p:nvSpPr>
          <p:cNvPr id="555" name="Google Shape;555;p44"/>
          <p:cNvSpPr txBox="1"/>
          <p:nvPr/>
        </p:nvSpPr>
        <p:spPr>
          <a:xfrm>
            <a:off x="6504027" y="6197600"/>
            <a:ext cx="3198773"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sng"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מקור התמונה </a:t>
            </a:r>
            <a:r>
              <a:rPr lang="iw-IL" sz="1800" b="0" i="0" u="none" strike="noStrike" cap="none" dirty="0">
                <a:solidFill>
                  <a:schemeClr val="dk1"/>
                </a:solidFill>
                <a:latin typeface="Arial"/>
                <a:ea typeface="Arial"/>
                <a:cs typeface="Arial"/>
                <a:sym typeface="Arial"/>
              </a:rPr>
              <a:t>PRO</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59"/>
        <p:cNvGrpSpPr/>
        <p:nvPr/>
      </p:nvGrpSpPr>
      <p:grpSpPr>
        <a:xfrm>
          <a:off x="0" y="0"/>
          <a:ext cx="0" cy="0"/>
          <a:chOff x="0" y="0"/>
          <a:chExt cx="0" cy="0"/>
        </a:xfrm>
      </p:grpSpPr>
      <p:pic>
        <p:nvPicPr>
          <p:cNvPr id="560" name="Google Shape;560;p45"/>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61" name="Google Shape;561;p45"/>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62" name="Google Shape;562;p45"/>
          <p:cNvSpPr txBox="1"/>
          <p:nvPr/>
        </p:nvSpPr>
        <p:spPr>
          <a:xfrm>
            <a:off x="3840481" y="3326100"/>
            <a:ext cx="7520344" cy="70784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he-IL" sz="4000" b="1" i="0" u="none" strike="noStrike" cap="none" dirty="0">
                <a:solidFill>
                  <a:srgbClr val="009900"/>
                </a:solidFill>
                <a:latin typeface="Arial"/>
                <a:ea typeface="Arial"/>
                <a:cs typeface="Arial"/>
                <a:sym typeface="Arial"/>
              </a:rPr>
              <a:t>7.</a:t>
            </a:r>
            <a:r>
              <a:rPr lang="iw-IL" sz="4000" b="1" i="0" u="none" strike="noStrike" cap="none" dirty="0">
                <a:solidFill>
                  <a:srgbClr val="009900"/>
                </a:solidFill>
                <a:latin typeface="Arial"/>
                <a:ea typeface="Arial"/>
                <a:cs typeface="Arial"/>
                <a:sym typeface="Arial"/>
              </a:rPr>
              <a:t> עצים וקיימות –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דרכי התמודדות</a:t>
            </a:r>
            <a:endParaRPr sz="1400" b="0" i="0" u="none" strike="noStrike" cap="none" dirty="0">
              <a:solidFill>
                <a:srgbClr val="000000"/>
              </a:solidFill>
              <a:latin typeface="Arial"/>
              <a:ea typeface="Arial"/>
              <a:cs typeface="Arial"/>
              <a:sym typeface="Arial"/>
            </a:endParaRPr>
          </a:p>
        </p:txBody>
      </p:sp>
      <p:sp>
        <p:nvSpPr>
          <p:cNvPr id="563" name="Google Shape;563;p45"/>
          <p:cNvSpPr txBox="1">
            <a:spLocks noGrp="1"/>
          </p:cNvSpPr>
          <p:nvPr>
            <p:ph type="ctrTitle"/>
          </p:nvPr>
        </p:nvSpPr>
        <p:spPr>
          <a:xfrm>
            <a:off x="3472813" y="1747927"/>
            <a:ext cx="7776679" cy="1076088"/>
          </a:xfrm>
          <a:prstGeom prst="rect">
            <a:avLst/>
          </a:prstGeom>
          <a:no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rgbClr val="009900"/>
              </a:buClr>
              <a:buSzPts val="6600"/>
              <a:buFont typeface="Play"/>
              <a:buNone/>
            </a:pPr>
            <a:r>
              <a:rPr lang="iw-IL" sz="6600" b="1" dirty="0">
                <a:solidFill>
                  <a:srgbClr val="009900"/>
                </a:solidFill>
                <a:cs typeface="+mn-cs"/>
              </a:rPr>
              <a:t>צל עץ תמר </a:t>
            </a:r>
            <a:r>
              <a:rPr lang="iw-IL" sz="6600" b="1" dirty="0">
                <a:solidFill>
                  <a:srgbClr val="FF0000"/>
                </a:solidFill>
                <a:latin typeface="Arial"/>
                <a:ea typeface="Arial"/>
                <a:cs typeface="+mn-cs"/>
                <a:sym typeface="Arial"/>
              </a:rPr>
              <a:t>ו</a:t>
            </a:r>
            <a:r>
              <a:rPr lang="iw-IL" sz="6600" b="1" dirty="0">
                <a:solidFill>
                  <a:srgbClr val="009900"/>
                </a:solidFill>
                <a:cs typeface="+mn-cs"/>
              </a:rPr>
              <a:t>אור ירח...</a:t>
            </a:r>
            <a:endParaRPr dirty="0">
              <a:cs typeface="+mn-cs"/>
            </a:endParaRPr>
          </a:p>
        </p:txBody>
      </p:sp>
      <p:sp>
        <p:nvSpPr>
          <p:cNvPr id="564" name="Google Shape;564;p45"/>
          <p:cNvSpPr txBox="1"/>
          <p:nvPr/>
        </p:nvSpPr>
        <p:spPr>
          <a:xfrm>
            <a:off x="130173" y="6334780"/>
            <a:ext cx="3342640" cy="52322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צל עץ תמר</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מילים:  אפרים ויינשטיין;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לחן: חיים קוברין</a:t>
            </a:r>
            <a:endParaRPr sz="1400" b="1" i="0" u="none" strike="noStrike" cap="none" dirty="0">
              <a:solidFill>
                <a:srgbClr val="009900"/>
              </a:solidFill>
              <a:latin typeface="Arial"/>
              <a:ea typeface="Arial"/>
              <a:cs typeface="Arial"/>
              <a:sym typeface="Arial"/>
            </a:endParaRPr>
          </a:p>
        </p:txBody>
      </p:sp>
      <p:pic>
        <p:nvPicPr>
          <p:cNvPr id="565" name="Google Shape;565;p45" descr="תמונה שמכילה בחוץ, שמיים, חוף, עץ דקל&#10;&#10;תוכן בינה מלאכותית גנרטיבית עשוי להיות שגוי."/>
          <p:cNvPicPr preferRelativeResize="0"/>
          <p:nvPr/>
        </p:nvPicPr>
        <p:blipFill rotWithShape="1">
          <a:blip r:embed="rId5">
            <a:alphaModFix/>
          </a:blip>
          <a:srcRect/>
          <a:stretch/>
        </p:blipFill>
        <p:spPr>
          <a:xfrm>
            <a:off x="559986" y="1287416"/>
            <a:ext cx="2823294" cy="4201670"/>
          </a:xfrm>
          <a:prstGeom prst="rect">
            <a:avLst/>
          </a:prstGeom>
          <a:noFill/>
          <a:ln>
            <a:noFill/>
          </a:ln>
        </p:spPr>
      </p:pic>
      <p:sp>
        <p:nvSpPr>
          <p:cNvPr id="2" name="תיבת טקסט 1">
            <a:extLst>
              <a:ext uri="{FF2B5EF4-FFF2-40B4-BE49-F238E27FC236}">
                <a16:creationId xmlns:a16="http://schemas.microsoft.com/office/drawing/2014/main" id="{D00C76EE-D11F-3D06-8686-E46D5D6FF30A}"/>
              </a:ext>
            </a:extLst>
          </p:cNvPr>
          <p:cNvSpPr txBox="1"/>
          <p:nvPr/>
        </p:nvSpPr>
        <p:spPr>
          <a:xfrm>
            <a:off x="559986" y="5584723"/>
            <a:ext cx="2823294" cy="307777"/>
          </a:xfrm>
          <a:prstGeom prst="rect">
            <a:avLst/>
          </a:prstGeom>
          <a:noFill/>
        </p:spPr>
        <p:txBody>
          <a:bodyPr wrap="square" rtlCol="1">
            <a:spAutoFit/>
          </a:bodyPr>
          <a:lstStyle/>
          <a:p>
            <a:pPr algn="ctr"/>
            <a:r>
              <a:rPr lang="he-IL" dirty="0"/>
              <a:t>מקור: </a:t>
            </a:r>
            <a:r>
              <a:rPr lang="he-IL" dirty="0">
                <a:hlinkClick r:id="rId6"/>
              </a:rPr>
              <a:t>ויקיפדיה: תמר מצוי</a:t>
            </a:r>
            <a:endParaRPr lang="he-IL"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70"/>
        <p:cNvGrpSpPr/>
        <p:nvPr/>
      </p:nvGrpSpPr>
      <p:grpSpPr>
        <a:xfrm>
          <a:off x="0" y="0"/>
          <a:ext cx="0" cy="0"/>
          <a:chOff x="0" y="0"/>
          <a:chExt cx="0" cy="0"/>
        </a:xfrm>
      </p:grpSpPr>
      <p:pic>
        <p:nvPicPr>
          <p:cNvPr id="571" name="Google Shape;571;p46"/>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72" name="Google Shape;572;p46"/>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73" name="Google Shape;573;p46"/>
          <p:cNvSpPr txBox="1"/>
          <p:nvPr/>
        </p:nvSpPr>
        <p:spPr>
          <a:xfrm>
            <a:off x="221381" y="1828800"/>
            <a:ext cx="11704320" cy="3416279"/>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התארגות בינלאומית</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התגייסות של ארגונים בינלאומיים ומדינות לעצירת תהליך כריתת היערות.</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הגנה על עצים בחוק:</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כריתת עצים מחייבת אישור חוקי.</a:t>
            </a:r>
            <a:endParaRPr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דיווח</a:t>
            </a:r>
            <a:r>
              <a:rPr lang="he-IL" sz="2400" b="1"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אם רואים כריתה לא חוקית יש לדווח למוקד העירוני.</a:t>
            </a:r>
            <a:endParaRPr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אכיפה</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משרד החקלאות ופקידי היערות האזוריים הם הגורמים המוסמכים לאשר </a:t>
            </a:r>
            <a:endParaRPr lang="he-IL" sz="2400" b="0" i="0" u="none" strike="noStrike" cap="none" dirty="0">
              <a:solidFill>
                <a:schemeClr val="dk1"/>
              </a:solidFill>
              <a:latin typeface="Arial"/>
              <a:ea typeface="Arial"/>
              <a:cs typeface="Arial"/>
              <a:sym typeface="Arial"/>
            </a:endParaRPr>
          </a:p>
          <a:p>
            <a:pPr marR="0" lvl="0" algn="r" rtl="1">
              <a:lnSpc>
                <a:spcPct val="150000"/>
              </a:lnSpc>
              <a:spcBef>
                <a:spcPts val="0"/>
              </a:spcBef>
              <a:spcAft>
                <a:spcPts val="0"/>
              </a:spcAft>
              <a:buClr>
                <a:schemeClr val="dk1"/>
              </a:buClr>
              <a:buSzPts val="2400"/>
            </a:pP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כריתת עצים ושימורם.</a:t>
            </a:r>
            <a:endParaRPr sz="2400" b="0" i="0" u="none" strike="noStrike" cap="none" dirty="0">
              <a:solidFill>
                <a:schemeClr val="dk1"/>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חובת סקר עצים: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בכל פרויקט בנייה יש לערוך סקר עצים כדי להתחשב בהם בתכנון הבנייה.</a:t>
            </a:r>
            <a:endParaRPr sz="2400" b="0" i="0" u="none" strike="noStrike" cap="none" dirty="0">
              <a:solidFill>
                <a:schemeClr val="dk1"/>
              </a:solidFill>
              <a:latin typeface="Arial"/>
              <a:ea typeface="Arial"/>
              <a:cs typeface="Arial"/>
              <a:sym typeface="Arial"/>
            </a:endParaRPr>
          </a:p>
        </p:txBody>
      </p:sp>
      <p:sp>
        <p:nvSpPr>
          <p:cNvPr id="574" name="Google Shape;574;p46"/>
          <p:cNvSpPr txBox="1"/>
          <p:nvPr/>
        </p:nvSpPr>
        <p:spPr>
          <a:xfrm>
            <a:off x="1371600" y="126206"/>
            <a:ext cx="9408160" cy="132339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מה ניתן לעשות?</a:t>
            </a:r>
            <a:r>
              <a:rPr lang="he-IL" sz="4000" b="1" i="0" u="none" strike="noStrike" cap="none" dirty="0">
                <a:solidFill>
                  <a:srgbClr val="009900"/>
                </a:solidFill>
                <a:latin typeface="Arial"/>
                <a:ea typeface="Arial"/>
                <a:cs typeface="Arial"/>
                <a:sym typeface="Arial"/>
              </a:rPr>
              <a:t>  </a:t>
            </a:r>
          </a:p>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פתרונות ודרכי התמודדות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80"/>
        <p:cNvGrpSpPr/>
        <p:nvPr/>
      </p:nvGrpSpPr>
      <p:grpSpPr>
        <a:xfrm>
          <a:off x="0" y="0"/>
          <a:ext cx="0" cy="0"/>
          <a:chOff x="0" y="0"/>
          <a:chExt cx="0" cy="0"/>
        </a:xfrm>
      </p:grpSpPr>
      <p:pic>
        <p:nvPicPr>
          <p:cNvPr id="581" name="Google Shape;581;p47"/>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82" name="Google Shape;582;p47"/>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83" name="Google Shape;583;p47"/>
          <p:cNvSpPr txBox="1"/>
          <p:nvPr/>
        </p:nvSpPr>
        <p:spPr>
          <a:xfrm>
            <a:off x="228600" y="984010"/>
            <a:ext cx="11694300" cy="3416279"/>
          </a:xfrm>
          <a:prstGeom prst="rect">
            <a:avLst/>
          </a:prstGeom>
          <a:noFill/>
          <a:ln>
            <a:noFill/>
          </a:ln>
        </p:spPr>
        <p:txBody>
          <a:bodyPr spcFirstLastPara="1" wrap="square" lIns="91425" tIns="45700" rIns="91425" bIns="45700" anchor="t" anchorCtr="0">
            <a:spAutoFit/>
          </a:bodyPr>
          <a:lstStyle/>
          <a:p>
            <a:pPr marL="457200" marR="0" lvl="0" indent="-3810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העדפת שימור</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הימנעות מהעתקת עצים במידת הצורך.</a:t>
            </a:r>
            <a:endParaRPr sz="2400" b="0" i="0" u="none" strike="noStrike" cap="none" dirty="0">
              <a:solidFill>
                <a:schemeClr val="dk1"/>
              </a:solidFill>
              <a:latin typeface="Arial"/>
              <a:ea typeface="Arial"/>
              <a:cs typeface="Arial"/>
              <a:sym typeface="Arial"/>
            </a:endParaRPr>
          </a:p>
          <a:p>
            <a:pPr marL="457200" marR="0" lvl="0" indent="-3810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יזמות קהילתיות</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הקמת גינות קהילתיות</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לפיתוח מודעות ושימור העצים בסביבה.</a:t>
            </a:r>
            <a:endParaRPr sz="2400" b="0" i="0" u="none" strike="noStrike" cap="none" dirty="0">
              <a:solidFill>
                <a:schemeClr val="dk1"/>
              </a:solidFill>
              <a:latin typeface="Arial"/>
              <a:ea typeface="Arial"/>
              <a:cs typeface="Arial"/>
              <a:sym typeface="Arial"/>
            </a:endParaRPr>
          </a:p>
          <a:p>
            <a:pPr marL="457200" marR="0" lvl="0" indent="-3810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נטיעת עצים</a:t>
            </a:r>
            <a:r>
              <a:rPr lang="he-IL" sz="2400" b="1" i="0" u="none" strike="noStrike" cap="none" dirty="0">
                <a:solidFill>
                  <a:schemeClr val="dk1"/>
                </a:solidFill>
                <a:latin typeface="Arial"/>
                <a:ea typeface="Arial"/>
                <a:cs typeface="Arial"/>
                <a:sym typeface="Arial"/>
              </a:rPr>
              <a:t>:</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שתילת </a:t>
            </a:r>
            <a:r>
              <a:rPr lang="he-IL" sz="2400" b="0" i="0" u="none" strike="noStrike" cap="none" dirty="0">
                <a:solidFill>
                  <a:schemeClr val="dk1"/>
                </a:solidFill>
                <a:latin typeface="Arial"/>
                <a:ea typeface="Arial"/>
                <a:cs typeface="Arial"/>
                <a:sym typeface="Arial"/>
              </a:rPr>
              <a:t>מיני</a:t>
            </a:r>
            <a:r>
              <a:rPr lang="iw-IL" sz="2400" b="0" i="0" u="none" strike="noStrike" cap="none" dirty="0">
                <a:solidFill>
                  <a:schemeClr val="dk1"/>
                </a:solidFill>
                <a:latin typeface="Arial"/>
                <a:ea typeface="Arial"/>
                <a:cs typeface="Arial"/>
                <a:sym typeface="Arial"/>
              </a:rPr>
              <a:t> עצים עמידים יותר לאש</a:t>
            </a:r>
            <a:r>
              <a:rPr lang="he-IL" sz="2400" b="0" i="0" u="none" strike="noStrike" cap="none" dirty="0">
                <a:solidFill>
                  <a:schemeClr val="dk1"/>
                </a:solidFill>
                <a:latin typeface="Arial"/>
                <a:ea typeface="Arial"/>
                <a:cs typeface="Arial"/>
                <a:sym typeface="Arial"/>
              </a:rPr>
              <a:t> ו</a:t>
            </a:r>
            <a:r>
              <a:rPr lang="iw-IL" sz="2400" b="0" i="0" u="none" strike="noStrike" cap="none" dirty="0">
                <a:solidFill>
                  <a:schemeClr val="dk1"/>
                </a:solidFill>
                <a:latin typeface="Arial"/>
                <a:ea typeface="Arial"/>
                <a:cs typeface="Arial"/>
                <a:sym typeface="Arial"/>
              </a:rPr>
              <a:t>דילול יערות ויצירת קווי חייץ בין </a:t>
            </a:r>
            <a:endParaRPr lang="he-IL" sz="2400" b="0" i="0" u="none" strike="noStrike" cap="none" dirty="0">
              <a:solidFill>
                <a:schemeClr val="dk1"/>
              </a:solidFill>
              <a:latin typeface="Arial"/>
              <a:ea typeface="Arial"/>
              <a:cs typeface="Arial"/>
              <a:sym typeface="Arial"/>
            </a:endParaRPr>
          </a:p>
          <a:p>
            <a:pPr marL="76200" marR="0" lvl="0" algn="r" rtl="1">
              <a:lnSpc>
                <a:spcPct val="150000"/>
              </a:lnSpc>
              <a:spcBef>
                <a:spcPts val="0"/>
              </a:spcBef>
              <a:spcAft>
                <a:spcPts val="0"/>
              </a:spcAft>
              <a:buClr>
                <a:schemeClr val="dk1"/>
              </a:buClr>
              <a:buSzPts val="2400"/>
            </a:pPr>
            <a:r>
              <a:rPr lang="he-IL" sz="2400" dirty="0">
                <a:solidFill>
                  <a:schemeClr val="dk1"/>
                </a:solidFill>
              </a:rPr>
              <a:t>   </a:t>
            </a:r>
            <a:r>
              <a:rPr lang="iw-IL" sz="2400" b="0" i="0" u="none" strike="noStrike" cap="none" dirty="0">
                <a:solidFill>
                  <a:schemeClr val="dk1"/>
                </a:solidFill>
                <a:latin typeface="Arial"/>
                <a:ea typeface="Arial"/>
                <a:cs typeface="Arial"/>
                <a:sym typeface="Arial"/>
              </a:rPr>
              <a:t>אזורי יער ליישובים.</a:t>
            </a:r>
            <a:endParaRPr sz="2400" b="0" i="0" u="none" strike="noStrike" cap="none" dirty="0">
              <a:solidFill>
                <a:schemeClr val="dk1"/>
              </a:solidFill>
              <a:latin typeface="Arial"/>
              <a:ea typeface="Arial"/>
              <a:cs typeface="Arial"/>
              <a:sym typeface="Arial"/>
            </a:endParaRPr>
          </a:p>
          <a:p>
            <a:pPr marL="457200" marR="0" lvl="0" indent="-3810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יצירת שבילי אש</a:t>
            </a:r>
            <a:r>
              <a:rPr lang="he-IL" sz="2400" b="1"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למניעת התלקחות של צמרות העצים באזורים מיוערים וצפופים. </a:t>
            </a:r>
            <a:endParaRPr sz="1400" b="0" i="0" u="none" strike="noStrike" cap="none" dirty="0">
              <a:solidFill>
                <a:srgbClr val="000000"/>
              </a:solidFill>
              <a:latin typeface="Arial"/>
              <a:ea typeface="Arial"/>
              <a:cs typeface="Arial"/>
              <a:sym typeface="Arial"/>
            </a:endParaRPr>
          </a:p>
          <a:p>
            <a:pPr marL="457200" marR="0" lvl="0" indent="-381000" algn="r" rtl="1">
              <a:lnSpc>
                <a:spcPct val="150000"/>
              </a:lnSpc>
              <a:spcBef>
                <a:spcPts val="0"/>
              </a:spcBef>
              <a:spcAft>
                <a:spcPts val="0"/>
              </a:spcAft>
              <a:buClr>
                <a:schemeClr val="dk1"/>
              </a:buClr>
              <a:buSzPts val="2400"/>
              <a:buFont typeface="Arial"/>
              <a:buChar char="➢"/>
            </a:pPr>
            <a:r>
              <a:rPr lang="iw-IL" sz="2400" b="1" i="0" u="none" strike="noStrike" cap="none" dirty="0">
                <a:solidFill>
                  <a:schemeClr val="dk1"/>
                </a:solidFill>
                <a:latin typeface="Arial"/>
                <a:ea typeface="Arial"/>
                <a:cs typeface="Arial"/>
                <a:sym typeface="Arial"/>
              </a:rPr>
              <a:t>זהירות באש</a:t>
            </a:r>
            <a:r>
              <a:rPr lang="he-IL" sz="2400" b="1"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שמירה על כללי זהירות בהדלקת באש ביערות.</a:t>
            </a:r>
            <a:endParaRPr sz="1400" b="0" i="0" u="none" strike="noStrike" cap="none" dirty="0">
              <a:solidFill>
                <a:srgbClr val="000000"/>
              </a:solidFill>
              <a:latin typeface="Arial"/>
              <a:ea typeface="Arial"/>
              <a:cs typeface="Arial"/>
              <a:sym typeface="Arial"/>
            </a:endParaRPr>
          </a:p>
        </p:txBody>
      </p:sp>
      <p:sp>
        <p:nvSpPr>
          <p:cNvPr id="584" name="Google Shape;584;p47"/>
          <p:cNvSpPr txBox="1"/>
          <p:nvPr/>
        </p:nvSpPr>
        <p:spPr>
          <a:xfrm>
            <a:off x="1371600" y="126206"/>
            <a:ext cx="9408160"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he-IL" sz="4000" b="1" i="0" u="none" strike="noStrike" cap="none" dirty="0">
                <a:solidFill>
                  <a:srgbClr val="009900"/>
                </a:solidFill>
                <a:latin typeface="Arial"/>
                <a:ea typeface="Arial"/>
                <a:cs typeface="Arial"/>
                <a:sym typeface="Arial"/>
              </a:rPr>
              <a:t>המש</a:t>
            </a:r>
            <a:r>
              <a:rPr lang="he-IL" sz="4000" b="1" dirty="0">
                <a:solidFill>
                  <a:srgbClr val="009900"/>
                </a:solidFill>
              </a:rPr>
              <a:t>ך:</a:t>
            </a:r>
            <a:endParaRPr sz="1400" b="0" i="0" u="none" strike="noStrike" cap="none" dirty="0">
              <a:solidFill>
                <a:srgbClr val="000000"/>
              </a:solidFill>
              <a:latin typeface="Arial"/>
              <a:ea typeface="Arial"/>
              <a:cs typeface="Arial"/>
              <a:sym typeface="Arial"/>
            </a:endParaRPr>
          </a:p>
        </p:txBody>
      </p:sp>
      <p:pic>
        <p:nvPicPr>
          <p:cNvPr id="585" name="Google Shape;585;p47" descr="תמונה שמכילה עץ, בחוץ, קרקע, צמח&#10;&#10;תוכן בינה מלאכותית גנרטיבית עשוי להיות שגוי."/>
          <p:cNvPicPr preferRelativeResize="0"/>
          <p:nvPr/>
        </p:nvPicPr>
        <p:blipFill rotWithShape="1">
          <a:blip r:embed="rId5">
            <a:alphaModFix/>
          </a:blip>
          <a:srcRect/>
          <a:stretch/>
        </p:blipFill>
        <p:spPr>
          <a:xfrm>
            <a:off x="4316396" y="4535844"/>
            <a:ext cx="3903910" cy="2195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89"/>
        <p:cNvGrpSpPr/>
        <p:nvPr/>
      </p:nvGrpSpPr>
      <p:grpSpPr>
        <a:xfrm>
          <a:off x="0" y="0"/>
          <a:ext cx="0" cy="0"/>
          <a:chOff x="0" y="0"/>
          <a:chExt cx="0" cy="0"/>
        </a:xfrm>
      </p:grpSpPr>
      <p:pic>
        <p:nvPicPr>
          <p:cNvPr id="590" name="Google Shape;590;p48"/>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91" name="Google Shape;591;p48"/>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592" name="Google Shape;592;p48"/>
          <p:cNvSpPr txBox="1"/>
          <p:nvPr/>
        </p:nvSpPr>
        <p:spPr>
          <a:xfrm>
            <a:off x="838200" y="126206"/>
            <a:ext cx="10515600" cy="79311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400"/>
              <a:buFont typeface="Play"/>
              <a:buNone/>
            </a:pPr>
            <a:r>
              <a:rPr lang="iw-IL" sz="4400" b="1" i="0" u="none" strike="noStrike" cap="none" dirty="0">
                <a:solidFill>
                  <a:srgbClr val="009900"/>
                </a:solidFill>
                <a:latin typeface="Play"/>
                <a:ea typeface="Play"/>
                <a:cs typeface="+mn-cs"/>
                <a:sym typeface="Play"/>
              </a:rPr>
              <a:t>פעילות</a:t>
            </a:r>
            <a:r>
              <a:rPr lang="he-IL" sz="4400" b="1" i="0" u="none" strike="noStrike" cap="none" dirty="0">
                <a:solidFill>
                  <a:srgbClr val="009900"/>
                </a:solidFill>
                <a:latin typeface="Play"/>
                <a:ea typeface="Play"/>
                <a:cs typeface="+mn-cs"/>
                <a:sym typeface="Play"/>
              </a:rPr>
              <a:t> 1</a:t>
            </a:r>
            <a:r>
              <a:rPr lang="iw-IL" sz="4400" b="1" i="0" u="none" strike="noStrike" cap="none" dirty="0">
                <a:solidFill>
                  <a:srgbClr val="009900"/>
                </a:solidFill>
                <a:latin typeface="Play"/>
                <a:ea typeface="Play"/>
                <a:cs typeface="+mn-cs"/>
                <a:sym typeface="Play"/>
              </a:rPr>
              <a:t> : הי</a:t>
            </a:r>
            <a:r>
              <a:rPr lang="iw-IL" sz="4400" b="1" i="0" u="none" strike="noStrike" cap="none" dirty="0">
                <a:solidFill>
                  <a:srgbClr val="009900"/>
                </a:solidFill>
                <a:latin typeface="Arial"/>
                <a:ea typeface="Arial"/>
                <a:cs typeface="+mn-cs"/>
                <a:sym typeface="Arial"/>
              </a:rPr>
              <a:t>ער שהיה כאן</a:t>
            </a:r>
            <a:endParaRPr sz="4400" b="1" i="0" u="none" strike="noStrike" cap="none" dirty="0">
              <a:solidFill>
                <a:srgbClr val="009900"/>
              </a:solidFill>
              <a:latin typeface="Arial"/>
              <a:ea typeface="Arial"/>
              <a:cs typeface="+mn-cs"/>
              <a:sym typeface="Arial"/>
            </a:endParaRPr>
          </a:p>
        </p:txBody>
      </p:sp>
      <p:sp>
        <p:nvSpPr>
          <p:cNvPr id="593" name="Google Shape;593;p48"/>
          <p:cNvSpPr txBox="1"/>
          <p:nvPr/>
        </p:nvSpPr>
        <p:spPr>
          <a:xfrm>
            <a:off x="172720" y="1188719"/>
            <a:ext cx="10725814" cy="5375709"/>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dk1"/>
              </a:buClr>
              <a:buSzPts val="2400"/>
              <a:buFont typeface="Arial"/>
              <a:buNone/>
            </a:pPr>
            <a:r>
              <a:rPr lang="iw-IL" sz="2400" b="1" i="0" u="none" strike="noStrike" cap="none" dirty="0">
                <a:solidFill>
                  <a:schemeClr val="dk1"/>
                </a:solidFill>
                <a:latin typeface="Arial"/>
                <a:ea typeface="Arial"/>
                <a:cs typeface="Arial"/>
                <a:sym typeface="Arial"/>
              </a:rPr>
              <a:t>מטרה</a:t>
            </a: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לעורר מודעות לחשיבות העצים ולברר את ההיסטוריה המקומית של יערות באזור.</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9900"/>
              </a:buClr>
              <a:buSzPts val="2400"/>
              <a:buFont typeface="Arial"/>
              <a:buNone/>
            </a:pPr>
            <a:r>
              <a:rPr lang="iw-IL" sz="2400" b="1" i="0" u="none" strike="noStrike" cap="none" dirty="0">
                <a:solidFill>
                  <a:srgbClr val="009900"/>
                </a:solidFill>
                <a:latin typeface="Arial"/>
                <a:ea typeface="Arial"/>
                <a:cs typeface="Arial"/>
                <a:sym typeface="Arial"/>
              </a:rPr>
              <a:t>שלבי הפעילות </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he-IL" sz="2400" b="1" dirty="0">
                <a:solidFill>
                  <a:schemeClr val="dk1"/>
                </a:solidFill>
              </a:rPr>
              <a:t>1. </a:t>
            </a:r>
            <a:r>
              <a:rPr lang="iw-IL" sz="2400" b="1" i="0" u="none" strike="noStrike" cap="none" dirty="0">
                <a:solidFill>
                  <a:schemeClr val="dk1"/>
                </a:solidFill>
                <a:latin typeface="Arial"/>
                <a:ea typeface="Arial"/>
                <a:cs typeface="Arial"/>
                <a:sym typeface="Arial"/>
              </a:rPr>
              <a:t>סקר מקדים בכיתה או בקבוצה</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שאלו את המשתתפים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האם אתם יודעים אם היו בעבר יערות באזור שלנו?</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רשמו את התשובות על לוח או דף גדול.</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he-IL" sz="2400" b="1" dirty="0">
                <a:solidFill>
                  <a:schemeClr val="dk1"/>
                </a:solidFill>
              </a:rPr>
              <a:t>2. </a:t>
            </a:r>
            <a:r>
              <a:rPr lang="iw-IL" sz="2400" b="1" i="0" u="none" strike="noStrike" cap="none" dirty="0">
                <a:solidFill>
                  <a:schemeClr val="dk1"/>
                </a:solidFill>
                <a:latin typeface="Arial"/>
                <a:ea typeface="Arial"/>
                <a:cs typeface="Arial"/>
                <a:sym typeface="Arial"/>
              </a:rPr>
              <a:t>בירור היסטורי</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חפשו יחד מידע על יערות שהיו באזור </a:t>
            </a:r>
            <a:r>
              <a:rPr lang="he-IL" sz="2400" b="0" i="0" u="none" strike="noStrike" cap="none" dirty="0">
                <a:solidFill>
                  <a:schemeClr val="dk1"/>
                </a:solidFill>
                <a:latin typeface="Arial"/>
                <a:ea typeface="Arial"/>
                <a:cs typeface="Arial"/>
                <a:sym typeface="Arial"/>
              </a:rPr>
              <a:t>(</a:t>
            </a:r>
            <a:r>
              <a:rPr lang="iw-IL" sz="2400" b="0" i="0" u="none" strike="noStrike" cap="none" dirty="0">
                <a:solidFill>
                  <a:schemeClr val="dk1"/>
                </a:solidFill>
                <a:latin typeface="Arial"/>
                <a:ea typeface="Arial"/>
                <a:cs typeface="Arial"/>
                <a:sym typeface="Arial"/>
              </a:rPr>
              <a:t>באמצעות ספרי היסטוריה מקומיים,</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אתרי אינטרנט</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או שיחה עם ותיקים מהקהילה</a:t>
            </a:r>
            <a:r>
              <a:rPr lang="he-IL" sz="24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אפשר להזמין אורח מקומי שיספר על השינויים בנוף לאורך השנים.</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26"/>
        <p:cNvGrpSpPr/>
        <p:nvPr/>
      </p:nvGrpSpPr>
      <p:grpSpPr>
        <a:xfrm>
          <a:off x="0" y="0"/>
          <a:ext cx="0" cy="0"/>
          <a:chOff x="0" y="0"/>
          <a:chExt cx="0" cy="0"/>
        </a:xfrm>
      </p:grpSpPr>
      <p:pic>
        <p:nvPicPr>
          <p:cNvPr id="127" name="Google Shape;127;p4"/>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28" name="Google Shape;128;p4"/>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29" name="Google Shape;129;p4"/>
          <p:cNvSpPr txBox="1"/>
          <p:nvPr/>
        </p:nvSpPr>
        <p:spPr>
          <a:xfrm>
            <a:off x="4519389" y="1042498"/>
            <a:ext cx="7232360" cy="5262939"/>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ט"ו בשבט נחשב ראש השנה לאילנות לפי בית הלל</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 והוא מציין את תחילת השנה החקלאית של עצי הפרי.</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התאריך נבחר משום שמרבית גשמי החורף כבר ירדו</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והעצים מתחילים בתהליך חנטת הפירות.</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מבחינה הלכתית</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זהו היום הקובע את ההבחנה בין פירות השנה הקודמת לפירות השנה החדשה לצורך תרומות ומעשרות.</a:t>
            </a:r>
            <a:endParaRPr sz="1400" b="0" i="0" u="none" strike="noStrike" cap="none" dirty="0">
              <a:solidFill>
                <a:srgbClr val="000000"/>
              </a:solidFill>
              <a:latin typeface="Arial"/>
              <a:ea typeface="Arial"/>
              <a:cs typeface="Arial"/>
              <a:sym typeface="Arial"/>
            </a:endParaRPr>
          </a:p>
        </p:txBody>
      </p:sp>
      <p:sp>
        <p:nvSpPr>
          <p:cNvPr id="130" name="Google Shape;130;p4"/>
          <p:cNvSpPr txBox="1"/>
          <p:nvPr/>
        </p:nvSpPr>
        <p:spPr>
          <a:xfrm>
            <a:off x="2540216" y="66040"/>
            <a:ext cx="7490298"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ט"ו בשבט -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ראש השנה לאילנות</a:t>
            </a:r>
            <a:endParaRPr sz="1400" b="0" i="0" u="none" strike="noStrike" cap="none" dirty="0">
              <a:solidFill>
                <a:srgbClr val="000000"/>
              </a:solidFill>
              <a:latin typeface="Arial"/>
              <a:ea typeface="Arial"/>
              <a:cs typeface="Arial"/>
              <a:sym typeface="Arial"/>
            </a:endParaRPr>
          </a:p>
        </p:txBody>
      </p:sp>
      <p:sp>
        <p:nvSpPr>
          <p:cNvPr id="131" name="Google Shape;131;p4"/>
          <p:cNvSpPr txBox="1"/>
          <p:nvPr/>
        </p:nvSpPr>
        <p:spPr>
          <a:xfrm>
            <a:off x="544748" y="1799617"/>
            <a:ext cx="3511685" cy="3662541"/>
          </a:xfrm>
          <a:prstGeom prst="rect">
            <a:avLst/>
          </a:prstGeom>
          <a:noFill/>
          <a:ln w="38100" cap="flat" cmpd="sng">
            <a:solidFill>
              <a:srgbClr val="009900"/>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Arial"/>
                <a:ea typeface="Arial"/>
                <a:cs typeface="Arial"/>
                <a:sym typeface="Arial"/>
              </a:rPr>
              <a:t>השקדייה פורחת</a:t>
            </a:r>
            <a:br>
              <a:rPr lang="iw-IL" sz="2200" b="0" i="0" u="none" strike="noStrike" cap="none" dirty="0">
                <a:solidFill>
                  <a:schemeClr val="dk1"/>
                </a:solidFill>
                <a:latin typeface="Arial"/>
                <a:ea typeface="Arial"/>
                <a:cs typeface="Arial"/>
                <a:sym typeface="Arial"/>
              </a:rPr>
            </a:br>
            <a:r>
              <a:rPr lang="iw-IL" sz="2200" b="0" i="0" u="none" strike="noStrike" cap="none" dirty="0">
                <a:solidFill>
                  <a:schemeClr val="dk1"/>
                </a:solidFill>
                <a:latin typeface="Arial"/>
                <a:ea typeface="Arial"/>
                <a:cs typeface="Arial"/>
                <a:sym typeface="Arial"/>
              </a:rPr>
              <a:t>ושמש פז זורחת,</a:t>
            </a:r>
            <a:br>
              <a:rPr lang="iw-IL" sz="2200" b="0" i="0" u="none" strike="noStrike" cap="none" dirty="0">
                <a:solidFill>
                  <a:schemeClr val="dk1"/>
                </a:solidFill>
                <a:latin typeface="Arial"/>
                <a:ea typeface="Arial"/>
                <a:cs typeface="Arial"/>
                <a:sym typeface="Arial"/>
              </a:rPr>
            </a:br>
            <a:r>
              <a:rPr lang="iw-IL" sz="2200" b="0" i="0" u="none" strike="noStrike" cap="none" dirty="0">
                <a:solidFill>
                  <a:schemeClr val="dk1"/>
                </a:solidFill>
                <a:latin typeface="Arial"/>
                <a:ea typeface="Arial"/>
                <a:cs typeface="Arial"/>
                <a:sym typeface="Arial"/>
              </a:rPr>
              <a:t>ציפורים מראש כל גג</a:t>
            </a:r>
            <a:br>
              <a:rPr lang="iw-IL" sz="2200" b="0" i="0" u="none" strike="noStrike" cap="none" dirty="0">
                <a:solidFill>
                  <a:schemeClr val="dk1"/>
                </a:solidFill>
                <a:latin typeface="Arial"/>
                <a:ea typeface="Arial"/>
                <a:cs typeface="Arial"/>
                <a:sym typeface="Arial"/>
              </a:rPr>
            </a:br>
            <a:r>
              <a:rPr lang="iw-IL" sz="2200" b="0" i="0" u="none" strike="noStrike" cap="none" dirty="0">
                <a:solidFill>
                  <a:schemeClr val="dk1"/>
                </a:solidFill>
                <a:latin typeface="Arial"/>
                <a:ea typeface="Arial"/>
                <a:cs typeface="Arial"/>
                <a:sym typeface="Arial"/>
              </a:rPr>
              <a:t>מבשרות את בוא החג.</a:t>
            </a:r>
            <a:br>
              <a:rPr lang="iw-IL" sz="2200" b="0" i="0" u="none" strike="noStrike" cap="none" dirty="0">
                <a:solidFill>
                  <a:schemeClr val="dk1"/>
                </a:solidFill>
                <a:latin typeface="Arial"/>
                <a:ea typeface="Arial"/>
                <a:cs typeface="Arial"/>
                <a:sym typeface="Arial"/>
              </a:rPr>
            </a:br>
            <a:br>
              <a:rPr lang="iw-IL" sz="2200" b="0" i="0" u="none" strike="noStrike" cap="none" dirty="0">
                <a:solidFill>
                  <a:schemeClr val="dk1"/>
                </a:solidFill>
                <a:latin typeface="Arial"/>
                <a:ea typeface="Arial"/>
                <a:cs typeface="Arial"/>
                <a:sym typeface="Arial"/>
              </a:rPr>
            </a:br>
            <a:r>
              <a:rPr lang="iw-IL" sz="2200" b="0" i="0" u="none" strike="noStrike" cap="none" dirty="0">
                <a:solidFill>
                  <a:schemeClr val="dk1"/>
                </a:solidFill>
                <a:latin typeface="Arial"/>
                <a:ea typeface="Arial"/>
                <a:cs typeface="Arial"/>
                <a:sym typeface="Arial"/>
              </a:rPr>
              <a:t>ט"ו בשבט הגיע</a:t>
            </a:r>
            <a:br>
              <a:rPr lang="iw-IL" sz="2200" b="0" i="0" u="none" strike="noStrike" cap="none" dirty="0">
                <a:solidFill>
                  <a:schemeClr val="dk1"/>
                </a:solidFill>
                <a:latin typeface="Arial"/>
                <a:ea typeface="Arial"/>
                <a:cs typeface="Arial"/>
                <a:sym typeface="Arial"/>
              </a:rPr>
            </a:br>
            <a:r>
              <a:rPr lang="iw-IL" sz="2200" b="0" i="0" u="none" strike="noStrike" cap="none" dirty="0">
                <a:solidFill>
                  <a:schemeClr val="dk1"/>
                </a:solidFill>
                <a:latin typeface="Arial"/>
                <a:ea typeface="Arial"/>
                <a:cs typeface="Arial"/>
                <a:sym typeface="Arial"/>
              </a:rPr>
              <a:t>חג לאילנות.</a:t>
            </a:r>
            <a:br>
              <a:rPr lang="iw-IL" sz="2200" b="0" i="0" u="none" strike="noStrike" cap="none" dirty="0">
                <a:solidFill>
                  <a:schemeClr val="dk1"/>
                </a:solidFill>
                <a:latin typeface="Arial"/>
                <a:ea typeface="Arial"/>
                <a:cs typeface="Arial"/>
                <a:sym typeface="Arial"/>
              </a:rPr>
            </a:br>
            <a:r>
              <a:rPr lang="iw-IL" sz="2200" b="0" i="0" u="none" strike="noStrike" cap="none" dirty="0">
                <a:solidFill>
                  <a:schemeClr val="dk1"/>
                </a:solidFill>
                <a:latin typeface="Arial"/>
                <a:ea typeface="Arial"/>
                <a:cs typeface="Arial"/>
                <a:sym typeface="Arial"/>
              </a:rPr>
              <a:t>ט"ו בשבט הגיע</a:t>
            </a:r>
            <a:endParaRPr sz="2200" b="0" i="0" u="none" strike="noStrike" cap="none" dirty="0">
              <a:solidFill>
                <a:schemeClr val="dk1"/>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Arial"/>
                <a:ea typeface="Arial"/>
                <a:cs typeface="Arial"/>
                <a:sym typeface="Arial"/>
              </a:rPr>
              <a:t>חג לאילנות.</a:t>
            </a:r>
            <a:endParaRPr sz="2200" b="0" i="0" u="none" strike="noStrike" cap="none" dirty="0">
              <a:solidFill>
                <a:schemeClr val="dk1"/>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1600"/>
              <a:buFont typeface="Arial"/>
              <a:buNone/>
            </a:pPr>
            <a:r>
              <a:rPr lang="iw-IL" sz="1600" b="0" i="0" u="none" strike="noStrike" cap="none" dirty="0">
                <a:solidFill>
                  <a:schemeClr val="dk1"/>
                </a:solidFill>
                <a:latin typeface="Arial"/>
                <a:ea typeface="Arial"/>
                <a:cs typeface="Arial"/>
                <a:sym typeface="Arial"/>
              </a:rPr>
              <a:t>כתב: ישראל דושמן</a:t>
            </a:r>
            <a:r>
              <a:rPr lang="he-IL" sz="1600" b="0" i="0" u="none" strike="noStrike" cap="none" dirty="0">
                <a:solidFill>
                  <a:schemeClr val="dk1"/>
                </a:solidFill>
                <a:latin typeface="Arial"/>
                <a:ea typeface="Arial"/>
                <a:cs typeface="Arial"/>
                <a:sym typeface="Arial"/>
              </a:rPr>
              <a:t>;</a:t>
            </a:r>
            <a:r>
              <a:rPr lang="iw-IL" sz="1600" b="0" i="0" u="none" strike="noStrike" cap="none" dirty="0">
                <a:solidFill>
                  <a:schemeClr val="dk1"/>
                </a:solidFill>
                <a:latin typeface="Arial"/>
                <a:ea typeface="Arial"/>
                <a:cs typeface="Arial"/>
                <a:sym typeface="Arial"/>
              </a:rPr>
              <a:t> הלחין: מנשה רבינא</a:t>
            </a:r>
            <a:endParaRPr sz="1600" b="0" i="0" u="none" strike="noStrike" cap="none" dirty="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597"/>
        <p:cNvGrpSpPr/>
        <p:nvPr/>
      </p:nvGrpSpPr>
      <p:grpSpPr>
        <a:xfrm>
          <a:off x="0" y="0"/>
          <a:ext cx="0" cy="0"/>
          <a:chOff x="0" y="0"/>
          <a:chExt cx="0" cy="0"/>
        </a:xfrm>
      </p:grpSpPr>
      <p:pic>
        <p:nvPicPr>
          <p:cNvPr id="598" name="Google Shape;598;p49"/>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599" name="Google Shape;599;p49"/>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00" name="Google Shape;600;p49"/>
          <p:cNvSpPr txBox="1"/>
          <p:nvPr/>
        </p:nvSpPr>
        <p:spPr>
          <a:xfrm>
            <a:off x="838199" y="82311"/>
            <a:ext cx="10515600" cy="71183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400"/>
              <a:buFont typeface="Play"/>
              <a:buNone/>
            </a:pPr>
            <a:r>
              <a:rPr lang="iw-IL" sz="4400" b="1" i="0" u="none" strike="noStrike" cap="none">
                <a:solidFill>
                  <a:srgbClr val="009900"/>
                </a:solidFill>
                <a:latin typeface="Arial"/>
                <a:ea typeface="Arial"/>
                <a:cs typeface="Arial"/>
                <a:sym typeface="Arial"/>
              </a:rPr>
              <a:t>המשך הפעילות</a:t>
            </a:r>
            <a:endParaRPr sz="4400" b="1" i="0" u="none" strike="noStrike" cap="none">
              <a:solidFill>
                <a:srgbClr val="009900"/>
              </a:solidFill>
              <a:latin typeface="Arial"/>
              <a:ea typeface="Arial"/>
              <a:cs typeface="Arial"/>
              <a:sym typeface="Arial"/>
            </a:endParaRPr>
          </a:p>
        </p:txBody>
      </p:sp>
      <p:sp>
        <p:nvSpPr>
          <p:cNvPr id="601" name="Google Shape;601;p49"/>
          <p:cNvSpPr txBox="1"/>
          <p:nvPr/>
        </p:nvSpPr>
        <p:spPr>
          <a:xfrm>
            <a:off x="515006" y="1016793"/>
            <a:ext cx="11161987" cy="5605388"/>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dk1"/>
              </a:buClr>
              <a:buSzPts val="2400"/>
              <a:buFont typeface="Arial"/>
              <a:buNone/>
            </a:pPr>
            <a:r>
              <a:rPr lang="he-IL" sz="2400" b="1" i="0" u="none" strike="noStrike" cap="none" dirty="0">
                <a:solidFill>
                  <a:schemeClr val="dk1"/>
                </a:solidFill>
                <a:latin typeface="Arial"/>
                <a:ea typeface="Arial"/>
                <a:cs typeface="Arial"/>
                <a:sym typeface="Arial"/>
              </a:rPr>
              <a:t>3. </a:t>
            </a:r>
            <a:r>
              <a:rPr lang="iw-IL" sz="2400" b="1" i="0" u="none" strike="noStrike" cap="none" dirty="0">
                <a:solidFill>
                  <a:schemeClr val="dk1"/>
                </a:solidFill>
                <a:latin typeface="Arial"/>
                <a:ea typeface="Arial"/>
                <a:cs typeface="Arial"/>
                <a:sym typeface="Arial"/>
              </a:rPr>
              <a:t>השוואה בין עבר להווה</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הציגו מפות ישנות מול מפות עדכניות כדי לראות אילו שטחים ירוקים נעלמו או השתנו.</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דונו בסיבות</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פיתוח עירוני</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חקלאות</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כריתת עצים,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או שמירה על יערות קיימים.</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he-IL" sz="2400" b="1" i="0" u="none" strike="noStrike" cap="none" dirty="0">
                <a:solidFill>
                  <a:schemeClr val="dk1"/>
                </a:solidFill>
                <a:latin typeface="Arial"/>
                <a:ea typeface="Arial"/>
                <a:cs typeface="Arial"/>
                <a:sym typeface="Arial"/>
              </a:rPr>
              <a:t>4. </a:t>
            </a:r>
            <a:r>
              <a:rPr lang="iw-IL" sz="2400" b="1" i="0" u="none" strike="noStrike" cap="none" dirty="0">
                <a:solidFill>
                  <a:schemeClr val="dk1"/>
                </a:solidFill>
                <a:latin typeface="Arial"/>
                <a:ea typeface="Arial"/>
                <a:cs typeface="Arial"/>
                <a:sym typeface="Arial"/>
              </a:rPr>
              <a:t>סקר קצר בקהילה</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הכינו שאלון לתושבים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מה דעתכם על מצב העצים והשטחים הירוקים כיום?</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שאלות לדוגמה:</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 האם אתם מרגישים שיש מספיק עצים בעיר?</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 האם הייתם רוצים לראות יותר נטיעות?</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 האם אתם יודעים על יערות שנכרתו באזור?</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05"/>
        <p:cNvGrpSpPr/>
        <p:nvPr/>
      </p:nvGrpSpPr>
      <p:grpSpPr>
        <a:xfrm>
          <a:off x="0" y="0"/>
          <a:ext cx="0" cy="0"/>
          <a:chOff x="0" y="0"/>
          <a:chExt cx="0" cy="0"/>
        </a:xfrm>
      </p:grpSpPr>
      <p:pic>
        <p:nvPicPr>
          <p:cNvPr id="606" name="Google Shape;606;p50"/>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07" name="Google Shape;607;p50"/>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08" name="Google Shape;608;p50"/>
          <p:cNvSpPr txBox="1"/>
          <p:nvPr/>
        </p:nvSpPr>
        <p:spPr>
          <a:xfrm>
            <a:off x="771935" y="0"/>
            <a:ext cx="10515600" cy="813753"/>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400"/>
              <a:buFont typeface="Play"/>
              <a:buNone/>
            </a:pPr>
            <a:r>
              <a:rPr lang="iw-IL" sz="4400" b="1" i="0" u="none" strike="noStrike" cap="none">
                <a:solidFill>
                  <a:srgbClr val="009900"/>
                </a:solidFill>
                <a:latin typeface="Arial"/>
                <a:ea typeface="Arial"/>
                <a:cs typeface="Arial"/>
                <a:sym typeface="Arial"/>
              </a:rPr>
              <a:t>המשך הפעילות</a:t>
            </a:r>
            <a:endParaRPr sz="6000" b="0" i="0" u="none" strike="noStrike" cap="none">
              <a:solidFill>
                <a:schemeClr val="dk1"/>
              </a:solidFill>
              <a:latin typeface="Arial"/>
              <a:ea typeface="Arial"/>
              <a:cs typeface="Arial"/>
              <a:sym typeface="Arial"/>
            </a:endParaRPr>
          </a:p>
        </p:txBody>
      </p:sp>
      <p:sp>
        <p:nvSpPr>
          <p:cNvPr id="609" name="Google Shape;609;p50"/>
          <p:cNvSpPr txBox="1"/>
          <p:nvPr/>
        </p:nvSpPr>
        <p:spPr>
          <a:xfrm>
            <a:off x="258204" y="1358265"/>
            <a:ext cx="11675592" cy="4351338"/>
          </a:xfrm>
          <a:prstGeom prst="rect">
            <a:avLst/>
          </a:prstGeom>
          <a:noFill/>
          <a:ln>
            <a:noFill/>
          </a:ln>
        </p:spPr>
        <p:txBody>
          <a:bodyPr spcFirstLastPara="1" wrap="square" lIns="91425" tIns="45700" rIns="91425" bIns="45700" anchor="t" anchorCtr="0">
            <a:normAutofit/>
          </a:bodyPr>
          <a:lstStyle/>
          <a:p>
            <a:pPr marL="0" marR="0" lvl="0" indent="0" algn="r" rtl="1">
              <a:lnSpc>
                <a:spcPct val="150000"/>
              </a:lnSpc>
              <a:spcBef>
                <a:spcPts val="0"/>
              </a:spcBef>
              <a:spcAft>
                <a:spcPts val="0"/>
              </a:spcAft>
              <a:buClr>
                <a:schemeClr val="dk1"/>
              </a:buClr>
              <a:buSzPts val="2400"/>
              <a:buFont typeface="Arial"/>
              <a:buNone/>
            </a:pPr>
            <a:r>
              <a:rPr lang="he-IL" sz="2400" b="1" i="0" u="none" strike="noStrike" cap="none" dirty="0">
                <a:solidFill>
                  <a:schemeClr val="dk1"/>
                </a:solidFill>
                <a:latin typeface="Arial"/>
                <a:ea typeface="Arial"/>
                <a:cs typeface="Arial"/>
                <a:sym typeface="Arial"/>
              </a:rPr>
              <a:t>5. </a:t>
            </a:r>
            <a:r>
              <a:rPr lang="iw-IL" sz="2400" b="1" i="0" u="none" strike="noStrike" cap="none" dirty="0">
                <a:solidFill>
                  <a:schemeClr val="dk1"/>
                </a:solidFill>
                <a:latin typeface="Arial"/>
                <a:ea typeface="Arial"/>
                <a:cs typeface="Arial"/>
                <a:sym typeface="Arial"/>
              </a:rPr>
              <a:t>סיכום ופעולה</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הציגו את הממצאים בכיתה או בקבוצה.</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 חשבו יחד על דרכים לשמור על העצים: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נטיעות</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ימי ניקיון ביער</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או פעילות הסברה.</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r" rtl="1">
              <a:lnSpc>
                <a:spcPct val="150000"/>
              </a:lnSpc>
              <a:spcBef>
                <a:spcPts val="0"/>
              </a:spcBef>
              <a:spcAft>
                <a:spcPts val="0"/>
              </a:spcAft>
              <a:buClr>
                <a:srgbClr val="009900"/>
              </a:buClr>
              <a:buSzPts val="2400"/>
              <a:buFont typeface="Arial"/>
              <a:buNone/>
            </a:pPr>
            <a:r>
              <a:rPr lang="iw-IL" sz="2400" b="1" i="0" u="none" strike="noStrike" cap="none" dirty="0">
                <a:solidFill>
                  <a:srgbClr val="009900"/>
                </a:solidFill>
                <a:latin typeface="Arial"/>
                <a:ea typeface="Arial"/>
                <a:cs typeface="Arial"/>
                <a:sym typeface="Arial"/>
              </a:rPr>
              <a:t>הפעילות משלבת למידה היסטורית,</a:t>
            </a:r>
            <a:r>
              <a:rPr lang="he-IL" sz="2400" b="1" i="0" u="none" strike="noStrike" cap="none" dirty="0">
                <a:solidFill>
                  <a:srgbClr val="009900"/>
                </a:solidFill>
                <a:latin typeface="Arial"/>
                <a:ea typeface="Arial"/>
                <a:cs typeface="Arial"/>
                <a:sym typeface="Arial"/>
              </a:rPr>
              <a:t> </a:t>
            </a:r>
            <a:r>
              <a:rPr lang="iw-IL" sz="2400" b="1" i="0" u="none" strike="noStrike" cap="none" dirty="0">
                <a:solidFill>
                  <a:srgbClr val="009900"/>
                </a:solidFill>
                <a:latin typeface="Arial"/>
                <a:ea typeface="Arial"/>
                <a:cs typeface="Arial"/>
                <a:sym typeface="Arial"/>
              </a:rPr>
              <a:t>מעורבות קהילתית וחשיבה סביבתית.</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9900"/>
              </a:buClr>
              <a:buSzPts val="2400"/>
              <a:buFont typeface="Arial"/>
              <a:buNone/>
            </a:pPr>
            <a:r>
              <a:rPr lang="iw-IL" sz="2400" b="1" i="0" u="none" strike="noStrike" cap="none" dirty="0">
                <a:solidFill>
                  <a:srgbClr val="009900"/>
                </a:solidFill>
                <a:latin typeface="Arial"/>
                <a:ea typeface="Arial"/>
                <a:cs typeface="Arial"/>
                <a:sym typeface="Arial"/>
              </a:rPr>
              <a:t>היא מחברת את המשתתפים לשטח שבו הם חיים ומדגישה את האחריות האישית לשמירה </a:t>
            </a:r>
            <a:endParaRPr lang="he-IL" sz="2400" b="1" i="0" u="none" strike="noStrike" cap="none" dirty="0">
              <a:solidFill>
                <a:srgbClr val="009900"/>
              </a:solidFill>
              <a:latin typeface="Arial"/>
              <a:ea typeface="Arial"/>
              <a:cs typeface="Arial"/>
              <a:sym typeface="Arial"/>
            </a:endParaRPr>
          </a:p>
          <a:p>
            <a:pPr marL="0" marR="0" lvl="0" indent="0" algn="r" rtl="1">
              <a:lnSpc>
                <a:spcPct val="150000"/>
              </a:lnSpc>
              <a:spcBef>
                <a:spcPts val="0"/>
              </a:spcBef>
              <a:spcAft>
                <a:spcPts val="0"/>
              </a:spcAft>
              <a:buClr>
                <a:srgbClr val="009900"/>
              </a:buClr>
              <a:buSzPts val="2400"/>
              <a:buFont typeface="Arial"/>
              <a:buNone/>
            </a:pPr>
            <a:r>
              <a:rPr lang="iw-IL" sz="2400" b="1" i="0" u="none" strike="noStrike" cap="none" dirty="0">
                <a:solidFill>
                  <a:srgbClr val="009900"/>
                </a:solidFill>
                <a:latin typeface="Arial"/>
                <a:ea typeface="Arial"/>
                <a:cs typeface="Arial"/>
                <a:sym typeface="Arial"/>
              </a:rPr>
              <a:t>על עצים.</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13"/>
        <p:cNvGrpSpPr/>
        <p:nvPr/>
      </p:nvGrpSpPr>
      <p:grpSpPr>
        <a:xfrm>
          <a:off x="0" y="0"/>
          <a:ext cx="0" cy="0"/>
          <a:chOff x="0" y="0"/>
          <a:chExt cx="0" cy="0"/>
        </a:xfrm>
      </p:grpSpPr>
      <p:pic>
        <p:nvPicPr>
          <p:cNvPr id="614" name="Google Shape;614;p51"/>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15" name="Google Shape;615;p51"/>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16" name="Google Shape;616;p51"/>
          <p:cNvSpPr txBox="1"/>
          <p:nvPr/>
        </p:nvSpPr>
        <p:spPr>
          <a:xfrm>
            <a:off x="838200" y="126206"/>
            <a:ext cx="10515600" cy="762635"/>
          </a:xfrm>
          <a:prstGeom prst="rect">
            <a:avLst/>
          </a:prstGeom>
          <a:noFill/>
          <a:ln>
            <a:noFill/>
          </a:ln>
        </p:spPr>
        <p:txBody>
          <a:bodyPr spcFirstLastPara="1" wrap="square" lIns="91425" tIns="45700" rIns="91425" bIns="45700" anchor="b" anchorCtr="0">
            <a:normAutofit/>
          </a:bodyPr>
          <a:lstStyle/>
          <a:p>
            <a:pPr marL="0" marR="0" lvl="0" indent="0" algn="ctr" rtl="1">
              <a:lnSpc>
                <a:spcPct val="90000"/>
              </a:lnSpc>
              <a:spcBef>
                <a:spcPts val="0"/>
              </a:spcBef>
              <a:spcAft>
                <a:spcPts val="0"/>
              </a:spcAft>
              <a:buClr>
                <a:srgbClr val="009900"/>
              </a:buClr>
              <a:buSzPts val="4400"/>
              <a:buFont typeface="Play"/>
              <a:buNone/>
            </a:pPr>
            <a:r>
              <a:rPr lang="iw-IL" sz="4400" b="1" i="0" u="none" strike="noStrike" cap="none" dirty="0">
                <a:solidFill>
                  <a:srgbClr val="009900"/>
                </a:solidFill>
                <a:latin typeface="Arial"/>
                <a:ea typeface="Arial"/>
                <a:cs typeface="Arial"/>
                <a:sym typeface="Arial"/>
              </a:rPr>
              <a:t>פעילות</a:t>
            </a:r>
            <a:r>
              <a:rPr lang="he-IL" sz="4400" b="1" i="0" u="none" strike="noStrike" cap="none" dirty="0">
                <a:solidFill>
                  <a:srgbClr val="009900"/>
                </a:solidFill>
                <a:latin typeface="Arial"/>
                <a:ea typeface="Arial"/>
                <a:cs typeface="Arial"/>
                <a:sym typeface="Arial"/>
              </a:rPr>
              <a:t> 2: </a:t>
            </a:r>
            <a:r>
              <a:rPr lang="iw-IL" sz="4400" b="1" i="0" u="none" strike="noStrike" cap="none" dirty="0">
                <a:solidFill>
                  <a:srgbClr val="009900"/>
                </a:solidFill>
                <a:latin typeface="Arial"/>
                <a:ea typeface="Arial"/>
                <a:cs typeface="Arial"/>
                <a:sym typeface="Arial"/>
              </a:rPr>
              <a:t>יערות בישראל</a:t>
            </a:r>
            <a:endParaRPr sz="4400" b="1" i="0" u="none" strike="noStrike" cap="none" dirty="0">
              <a:solidFill>
                <a:srgbClr val="009900"/>
              </a:solidFill>
              <a:latin typeface="Arial"/>
              <a:ea typeface="Arial"/>
              <a:cs typeface="Arial"/>
              <a:sym typeface="Arial"/>
            </a:endParaRPr>
          </a:p>
        </p:txBody>
      </p:sp>
      <p:sp>
        <p:nvSpPr>
          <p:cNvPr id="617" name="Google Shape;617;p51"/>
          <p:cNvSpPr txBox="1"/>
          <p:nvPr/>
        </p:nvSpPr>
        <p:spPr>
          <a:xfrm>
            <a:off x="142239" y="1034910"/>
            <a:ext cx="11866303" cy="5128384"/>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לפניכם רשימה של יערות בישראל</a:t>
            </a:r>
            <a:r>
              <a:rPr lang="he-IL" sz="2400" b="0" i="0" u="none" strike="noStrike" cap="none" dirty="0">
                <a:solidFill>
                  <a:schemeClr val="dk1"/>
                </a:solidFill>
                <a:latin typeface="Arial"/>
                <a:ea typeface="Arial"/>
                <a:cs typeface="Arial"/>
                <a:sym typeface="Arial"/>
              </a:rPr>
              <a:t>: י</a:t>
            </a:r>
            <a:r>
              <a:rPr lang="iw-IL" sz="2400" b="0" i="0" u="none" strike="noStrike" cap="none" dirty="0">
                <a:solidFill>
                  <a:srgbClr val="009900"/>
                </a:solidFill>
                <a:latin typeface="Arial"/>
                <a:ea typeface="Arial"/>
                <a:cs typeface="Arial"/>
                <a:sym typeface="Arial"/>
              </a:rPr>
              <a:t>ער בן שמן</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ירושלים</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אודם</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 יער ברעם</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 יער אילנות</a:t>
            </a:r>
            <a:r>
              <a:rPr lang="he-IL" sz="2400" b="0" i="0" u="none" strike="noStrike" cap="none" dirty="0">
                <a:solidFill>
                  <a:srgbClr val="009900"/>
                </a:solidFill>
                <a:latin typeface="Arial"/>
                <a:ea typeface="Arial"/>
                <a:cs typeface="Arial"/>
                <a:sym typeface="Arial"/>
              </a:rPr>
              <a:t>,</a:t>
            </a:r>
            <a:r>
              <a:rPr lang="iw-IL" sz="2400" b="0" i="0" u="none" strike="noStrike" cap="none" dirty="0">
                <a:solidFill>
                  <a:srgbClr val="009900"/>
                </a:solidFill>
                <a:latin typeface="Arial"/>
                <a:ea typeface="Arial"/>
                <a:cs typeface="Arial"/>
                <a:sym typeface="Arial"/>
              </a:rPr>
              <a:t> יער חדרה</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בית קשת</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קולה</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חוף כרמל</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 יער המגינים</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קדושים</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ראש העין</a:t>
            </a:r>
            <a:r>
              <a:rPr lang="he-IL" sz="2400" b="0" i="0" u="none" strike="noStrike" cap="none" dirty="0">
                <a:solidFill>
                  <a:srgbClr val="009900"/>
                </a:solidFill>
                <a:latin typeface="Arial"/>
                <a:ea typeface="Arial"/>
                <a:cs typeface="Arial"/>
                <a:sym typeface="Arial"/>
              </a:rPr>
              <a:t>, </a:t>
            </a:r>
            <a:r>
              <a:rPr lang="iw-IL" sz="2400" b="0" i="0" u="none" strike="noStrike" cap="none" dirty="0">
                <a:solidFill>
                  <a:srgbClr val="009900"/>
                </a:solidFill>
                <a:latin typeface="Arial"/>
                <a:ea typeface="Arial"/>
                <a:cs typeface="Arial"/>
                <a:sym typeface="Arial"/>
              </a:rPr>
              <a:t>יער הולנד.</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1" i="0" u="none" strike="noStrike" cap="none" dirty="0">
                <a:solidFill>
                  <a:schemeClr val="dk1"/>
                </a:solidFill>
                <a:latin typeface="Arial"/>
                <a:ea typeface="Arial"/>
                <a:cs typeface="Arial"/>
                <a:sym typeface="Arial"/>
              </a:rPr>
              <a:t>הנחיות</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r>
              <a:rPr lang="iw-IL" sz="2400" b="0" i="0" u="none" strike="noStrike" cap="none" dirty="0">
                <a:solidFill>
                  <a:schemeClr val="dk1"/>
                </a:solidFill>
                <a:latin typeface="Arial"/>
                <a:ea typeface="Arial"/>
                <a:cs typeface="Arial"/>
                <a:sym typeface="Arial"/>
              </a:rPr>
              <a:t>כל קבוצה בוחרת יער אחד וחוקרת אותו בעזרת מקורות מידע על פי</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הסעיפים הבאים: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0" i="0" u="none" strike="noStrike" cap="none" dirty="0">
                <a:solidFill>
                  <a:schemeClr val="dk1"/>
                </a:solidFill>
                <a:latin typeface="Arial"/>
                <a:ea typeface="Arial"/>
                <a:cs typeface="Arial"/>
                <a:sym typeface="Arial"/>
              </a:rPr>
              <a:t>המיקום הגיאוגרפי של היער     </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0" i="0" u="none" strike="noStrike" cap="none" dirty="0">
                <a:solidFill>
                  <a:schemeClr val="dk1"/>
                </a:solidFill>
                <a:latin typeface="Arial"/>
                <a:ea typeface="Arial"/>
                <a:cs typeface="Arial"/>
                <a:sym typeface="Arial"/>
              </a:rPr>
              <a:t>סוגי עצים נפוצים ביער</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0" i="0" u="none" strike="noStrike" cap="none" dirty="0">
                <a:solidFill>
                  <a:schemeClr val="dk1"/>
                </a:solidFill>
                <a:latin typeface="Arial"/>
                <a:ea typeface="Arial"/>
                <a:cs typeface="Arial"/>
                <a:sym typeface="Arial"/>
              </a:rPr>
              <a:t>האם היער נטוע או טבעי</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Arial"/>
              <a:buChar char="•"/>
            </a:pPr>
            <a:r>
              <a:rPr lang="iw-IL" sz="2400" b="0" i="0" u="none" strike="noStrike" cap="none" dirty="0">
                <a:solidFill>
                  <a:schemeClr val="dk1"/>
                </a:solidFill>
                <a:latin typeface="Arial"/>
                <a:ea typeface="Arial"/>
                <a:cs typeface="Arial"/>
                <a:sym typeface="Arial"/>
              </a:rPr>
              <a:t>מצב השימור של היער  </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pic>
        <p:nvPicPr>
          <p:cNvPr id="618" name="Google Shape;618;p51" descr="תמונה שמכילה בחוץ, דשא, ענן, עץ&#10;&#10;תוכן בינה מלאכותית גנרטיבית עשוי להיות שגוי."/>
          <p:cNvPicPr preferRelativeResize="0"/>
          <p:nvPr/>
        </p:nvPicPr>
        <p:blipFill rotWithShape="1">
          <a:blip r:embed="rId5">
            <a:alphaModFix/>
          </a:blip>
          <a:srcRect/>
          <a:stretch/>
        </p:blipFill>
        <p:spPr>
          <a:xfrm>
            <a:off x="1081239" y="3582600"/>
            <a:ext cx="3849548" cy="2726763"/>
          </a:xfrm>
          <a:prstGeom prst="rect">
            <a:avLst/>
          </a:prstGeom>
          <a:noFill/>
          <a:ln>
            <a:noFill/>
          </a:ln>
        </p:spPr>
      </p:pic>
      <p:sp>
        <p:nvSpPr>
          <p:cNvPr id="619" name="Google Shape;619;p51"/>
          <p:cNvSpPr txBox="1"/>
          <p:nvPr/>
        </p:nvSpPr>
        <p:spPr>
          <a:xfrm>
            <a:off x="1423711" y="6418194"/>
            <a:ext cx="2418080" cy="30777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he-IL" sz="1400" b="0" i="0" u="none" strike="noStrike" cap="none" dirty="0">
                <a:solidFill>
                  <a:schemeClr val="dk1"/>
                </a:solidFill>
                <a:latin typeface="Arial"/>
                <a:ea typeface="Arial"/>
                <a:cs typeface="Arial"/>
                <a:sym typeface="Arial"/>
              </a:rPr>
              <a:t>מקור: </a:t>
            </a:r>
            <a:r>
              <a:rPr lang="iw-IL" sz="1400" b="0" i="0" u="none" strike="noStrike" cap="none" dirty="0">
                <a:solidFill>
                  <a:schemeClr val="dk1"/>
                </a:solidFill>
                <a:latin typeface="Arial"/>
                <a:ea typeface="Arial"/>
                <a:cs typeface="Arial"/>
                <a:sym typeface="Arial"/>
              </a:rPr>
              <a:t>אתר קק"ל</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23"/>
        <p:cNvGrpSpPr/>
        <p:nvPr/>
      </p:nvGrpSpPr>
      <p:grpSpPr>
        <a:xfrm>
          <a:off x="0" y="0"/>
          <a:ext cx="0" cy="0"/>
          <a:chOff x="0" y="0"/>
          <a:chExt cx="0" cy="0"/>
        </a:xfrm>
      </p:grpSpPr>
      <p:pic>
        <p:nvPicPr>
          <p:cNvPr id="624" name="Google Shape;624;p52"/>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25" name="Google Shape;625;p52"/>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26" name="Google Shape;626;p52"/>
          <p:cNvSpPr txBox="1"/>
          <p:nvPr/>
        </p:nvSpPr>
        <p:spPr>
          <a:xfrm>
            <a:off x="1781783" y="126206"/>
            <a:ext cx="8628433"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a:solidFill>
                  <a:srgbClr val="009900"/>
                </a:solidFill>
                <a:latin typeface="Arial"/>
                <a:ea typeface="Arial"/>
                <a:cs typeface="Arial"/>
                <a:sym typeface="Arial"/>
              </a:rPr>
              <a:t>מבט לתוך תכנית הלימודים – במבט חדש</a:t>
            </a:r>
            <a:endParaRPr sz="1400" b="0" i="0" u="none" strike="noStrike" cap="none">
              <a:solidFill>
                <a:srgbClr val="000000"/>
              </a:solidFill>
              <a:latin typeface="Arial"/>
              <a:ea typeface="Arial"/>
              <a:cs typeface="Arial"/>
              <a:sym typeface="Arial"/>
            </a:endParaRPr>
          </a:p>
        </p:txBody>
      </p:sp>
      <p:sp>
        <p:nvSpPr>
          <p:cNvPr id="627" name="Google Shape;627;p52"/>
          <p:cNvSpPr txBox="1"/>
          <p:nvPr/>
        </p:nvSpPr>
        <p:spPr>
          <a:xfrm>
            <a:off x="4713656" y="5214367"/>
            <a:ext cx="6617234"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1800"/>
              <a:buFont typeface="Arial"/>
              <a:buNone/>
            </a:pPr>
            <a:r>
              <a:rPr lang="iw-IL" sz="1800" b="0" i="0" u="none" strike="noStrike" cap="none">
                <a:solidFill>
                  <a:schemeClr val="dk1"/>
                </a:solidFill>
                <a:latin typeface="Arial"/>
                <a:ea typeface="Arial"/>
                <a:cs typeface="Arial"/>
                <a:sym typeface="Arial"/>
              </a:rPr>
              <a:t>במבט חדש – כתה ג – </a:t>
            </a:r>
            <a:r>
              <a:rPr lang="iw-IL" sz="1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תכנון לימודים </a:t>
            </a:r>
            <a:r>
              <a:rPr lang="iw-IL" sz="1800" b="0" i="0" u="none" strike="noStrike" cap="none">
                <a:solidFill>
                  <a:schemeClr val="dk1"/>
                </a:solidFill>
                <a:latin typeface="Arial"/>
                <a:ea typeface="Arial"/>
                <a:cs typeface="Arial"/>
                <a:sym typeface="Arial"/>
              </a:rPr>
              <a:t>- מפגשים עם צמחים</a:t>
            </a:r>
            <a:endParaRPr sz="1400" b="0" i="0" u="none" strike="noStrike" cap="none">
              <a:solidFill>
                <a:srgbClr val="000000"/>
              </a:solidFill>
              <a:latin typeface="Arial"/>
              <a:ea typeface="Arial"/>
              <a:cs typeface="Arial"/>
              <a:sym typeface="Arial"/>
            </a:endParaRPr>
          </a:p>
        </p:txBody>
      </p:sp>
      <p:pic>
        <p:nvPicPr>
          <p:cNvPr id="628" name="Google Shape;628;p52" descr="תמונה שמכילה טקסט, צילום מסך, גופן, מסמך&#10;&#10;תוכן בינה מלאכותית גנרטיבית עשוי להיות שגוי."/>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632045" y="841768"/>
            <a:ext cx="8279030" cy="4156952"/>
          </a:xfrm>
          <a:prstGeom prst="rect">
            <a:avLst/>
          </a:prstGeom>
          <a:noFill/>
          <a:ln w="28575" cap="flat" cmpd="sng">
            <a:solidFill>
              <a:srgbClr val="009900"/>
            </a:solidFill>
            <a:prstDash val="solid"/>
            <a:round/>
            <a:headEnd type="none" w="sm" len="sm"/>
            <a:tailEnd type="none" w="sm" len="sm"/>
          </a:ln>
        </p:spPr>
      </p:pic>
      <p:pic>
        <p:nvPicPr>
          <p:cNvPr id="629" name="Google Shape;629;p5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89485" y="4150646"/>
            <a:ext cx="3943987" cy="2375998"/>
          </a:xfrm>
          <a:prstGeom prst="rect">
            <a:avLst/>
          </a:prstGeom>
          <a:noFill/>
          <a:ln w="28575" cap="flat" cmpd="sng">
            <a:solidFill>
              <a:srgbClr val="009900"/>
            </a:solidFill>
            <a:prstDash val="solid"/>
            <a:round/>
            <a:headEnd type="none" w="sm" len="sm"/>
            <a:tailEnd type="none" w="sm" len="sm"/>
          </a:ln>
        </p:spPr>
      </p:pic>
      <p:sp>
        <p:nvSpPr>
          <p:cNvPr id="630" name="Google Shape;630;p52"/>
          <p:cNvSpPr/>
          <p:nvPr/>
        </p:nvSpPr>
        <p:spPr>
          <a:xfrm>
            <a:off x="4133473" y="2824480"/>
            <a:ext cx="7359914" cy="33528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35"/>
        <p:cNvGrpSpPr/>
        <p:nvPr/>
      </p:nvGrpSpPr>
      <p:grpSpPr>
        <a:xfrm>
          <a:off x="0" y="0"/>
          <a:ext cx="0" cy="0"/>
          <a:chOff x="0" y="0"/>
          <a:chExt cx="0" cy="0"/>
        </a:xfrm>
      </p:grpSpPr>
      <p:pic>
        <p:nvPicPr>
          <p:cNvPr id="636" name="Google Shape;636;p53"/>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37" name="Google Shape;637;p53"/>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38" name="Google Shape;638;p53"/>
          <p:cNvSpPr txBox="1"/>
          <p:nvPr/>
        </p:nvSpPr>
        <p:spPr>
          <a:xfrm>
            <a:off x="2094040" y="52997"/>
            <a:ext cx="8628433"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dirty="0">
                <a:solidFill>
                  <a:srgbClr val="009900"/>
                </a:solidFill>
                <a:latin typeface="Arial"/>
                <a:ea typeface="Arial"/>
                <a:cs typeface="Arial"/>
                <a:sym typeface="Arial"/>
              </a:rPr>
              <a:t>מבט ליחידות התוכן – </a:t>
            </a:r>
            <a:r>
              <a:rPr lang="he-IL" sz="3600" b="1" i="0" u="none" strike="noStrike" cap="none" dirty="0">
                <a:solidFill>
                  <a:srgbClr val="009900"/>
                </a:solidFill>
                <a:latin typeface="Arial"/>
                <a:ea typeface="Arial"/>
                <a:cs typeface="Arial"/>
                <a:sym typeface="Arial"/>
              </a:rPr>
              <a:t> </a:t>
            </a:r>
            <a:r>
              <a:rPr lang="iw-IL" sz="3600" b="1" i="0" u="none" strike="noStrike" cap="none" dirty="0">
                <a:solidFill>
                  <a:srgbClr val="009900"/>
                </a:solidFill>
                <a:latin typeface="Arial"/>
                <a:ea typeface="Arial"/>
                <a:cs typeface="Arial"/>
                <a:sym typeface="Arial"/>
              </a:rPr>
              <a:t>במבט מקוון</a:t>
            </a:r>
            <a:endParaRPr sz="1400" b="0" i="0" u="none" strike="noStrike" cap="none" dirty="0">
              <a:solidFill>
                <a:srgbClr val="000000"/>
              </a:solidFill>
              <a:latin typeface="Arial"/>
              <a:ea typeface="Arial"/>
              <a:cs typeface="Arial"/>
              <a:sym typeface="Arial"/>
            </a:endParaRPr>
          </a:p>
        </p:txBody>
      </p:sp>
      <p:pic>
        <p:nvPicPr>
          <p:cNvPr id="639" name="Google Shape;639;p5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62511" y="996310"/>
            <a:ext cx="4862784" cy="5546730"/>
          </a:xfrm>
          <a:prstGeom prst="rect">
            <a:avLst/>
          </a:prstGeom>
          <a:noFill/>
          <a:ln w="28575" cap="flat" cmpd="sng">
            <a:solidFill>
              <a:srgbClr val="009900"/>
            </a:solidFill>
            <a:prstDash val="solid"/>
            <a:round/>
            <a:headEnd type="none" w="sm" len="sm"/>
            <a:tailEnd type="none" w="sm" len="sm"/>
          </a:ln>
        </p:spPr>
      </p:pic>
      <p:sp>
        <p:nvSpPr>
          <p:cNvPr id="640" name="Google Shape;640;p53"/>
          <p:cNvSpPr txBox="1"/>
          <p:nvPr/>
        </p:nvSpPr>
        <p:spPr>
          <a:xfrm>
            <a:off x="4907419" y="5973982"/>
            <a:ext cx="1712178" cy="64633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rgbClr val="009900"/>
                </a:solidFill>
                <a:latin typeface="Arial"/>
                <a:ea typeface="Arial"/>
                <a:cs typeface="Arial"/>
                <a:sym typeface="Arial"/>
              </a:rPr>
              <a:t>במבט מקוון – </a:t>
            </a:r>
            <a:endParaRPr sz="1400" b="0" i="0" u="none" strike="noStrike" cap="none">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rgbClr val="009900"/>
                </a:solidFill>
                <a:latin typeface="Arial"/>
                <a:ea typeface="Arial"/>
                <a:cs typeface="Arial"/>
                <a:sym typeface="Arial"/>
              </a:rPr>
              <a:t>כתות ה-ו</a:t>
            </a:r>
            <a:endParaRPr sz="1400" b="0" i="0" u="none" strike="noStrike" cap="none">
              <a:solidFill>
                <a:srgbClr val="000000"/>
              </a:solidFill>
              <a:latin typeface="Arial"/>
              <a:ea typeface="Arial"/>
              <a:cs typeface="Arial"/>
              <a:sym typeface="Arial"/>
            </a:endParaRPr>
          </a:p>
        </p:txBody>
      </p:sp>
      <p:pic>
        <p:nvPicPr>
          <p:cNvPr id="641" name="Google Shape;641;p53" descr="תמונה שמכילה טקסט, צילום מסך, עץ&#10;&#10;תוכן בינה מלאכותית גנרטיבית עשוי להיות שגוי."/>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639771" y="996310"/>
            <a:ext cx="3849468" cy="2916386"/>
          </a:xfrm>
          <a:prstGeom prst="rect">
            <a:avLst/>
          </a:prstGeom>
          <a:noFill/>
          <a:ln w="28575" cap="flat" cmpd="sng">
            <a:solidFill>
              <a:srgbClr val="009900"/>
            </a:solidFill>
            <a:prstDash val="solid"/>
            <a:round/>
            <a:headEnd type="none" w="sm" len="sm"/>
            <a:tailEnd type="none" w="sm" len="sm"/>
          </a:ln>
        </p:spPr>
      </p:pic>
      <p:pic>
        <p:nvPicPr>
          <p:cNvPr id="642" name="Google Shape;642;p53" descr="תמונה שמכילה טקסט, עץ, צילום מסך, שמיים&#10;&#10;תוכן בינה מלאכותית גנרטיבית עשוי להיות שגוי."/>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04934" y="3696430"/>
            <a:ext cx="4159571" cy="2923883"/>
          </a:xfrm>
          <a:prstGeom prst="rect">
            <a:avLst/>
          </a:prstGeom>
          <a:noFill/>
          <a:ln w="28575" cap="flat" cmpd="sng">
            <a:solidFill>
              <a:srgbClr val="009900"/>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47"/>
        <p:cNvGrpSpPr/>
        <p:nvPr/>
      </p:nvGrpSpPr>
      <p:grpSpPr>
        <a:xfrm>
          <a:off x="0" y="0"/>
          <a:ext cx="0" cy="0"/>
          <a:chOff x="0" y="0"/>
          <a:chExt cx="0" cy="0"/>
        </a:xfrm>
      </p:grpSpPr>
      <p:pic>
        <p:nvPicPr>
          <p:cNvPr id="648" name="Google Shape;648;p54"/>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49" name="Google Shape;649;p54"/>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50" name="Google Shape;650;p54"/>
          <p:cNvSpPr txBox="1"/>
          <p:nvPr/>
        </p:nvSpPr>
        <p:spPr>
          <a:xfrm>
            <a:off x="2033080" y="52997"/>
            <a:ext cx="8628433"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dirty="0">
                <a:solidFill>
                  <a:srgbClr val="009900"/>
                </a:solidFill>
                <a:latin typeface="Arial"/>
                <a:ea typeface="Arial"/>
                <a:cs typeface="Arial"/>
                <a:sym typeface="Arial"/>
              </a:rPr>
              <a:t>מבט ליחידות התוכן – </a:t>
            </a:r>
            <a:r>
              <a:rPr lang="he-IL" sz="3600" b="1" i="0" u="none" strike="noStrike" cap="none" dirty="0">
                <a:solidFill>
                  <a:srgbClr val="009900"/>
                </a:solidFill>
                <a:latin typeface="Arial"/>
                <a:ea typeface="Arial"/>
                <a:cs typeface="Arial"/>
                <a:sym typeface="Arial"/>
              </a:rPr>
              <a:t> </a:t>
            </a:r>
            <a:r>
              <a:rPr lang="iw-IL" sz="3600" b="1" i="0" u="none" strike="noStrike" cap="none" dirty="0">
                <a:solidFill>
                  <a:srgbClr val="009900"/>
                </a:solidFill>
                <a:latin typeface="Arial"/>
                <a:ea typeface="Arial"/>
                <a:cs typeface="Arial"/>
                <a:sym typeface="Arial"/>
              </a:rPr>
              <a:t>במבט מקוון</a:t>
            </a:r>
            <a:endParaRPr sz="1400" b="0" i="0" u="none" strike="noStrike" cap="none" dirty="0">
              <a:solidFill>
                <a:srgbClr val="000000"/>
              </a:solidFill>
              <a:latin typeface="Arial"/>
              <a:ea typeface="Arial"/>
              <a:cs typeface="Arial"/>
              <a:sym typeface="Arial"/>
            </a:endParaRPr>
          </a:p>
        </p:txBody>
      </p:sp>
      <p:pic>
        <p:nvPicPr>
          <p:cNvPr id="651" name="Google Shape;651;p5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599142" y="912803"/>
            <a:ext cx="4062371" cy="5179328"/>
          </a:xfrm>
          <a:prstGeom prst="rect">
            <a:avLst/>
          </a:prstGeom>
          <a:noFill/>
          <a:ln w="28575" cap="flat" cmpd="sng">
            <a:solidFill>
              <a:srgbClr val="009900"/>
            </a:solidFill>
            <a:prstDash val="solid"/>
            <a:round/>
            <a:headEnd type="none" w="sm" len="sm"/>
            <a:tailEnd type="none" w="sm" len="sm"/>
          </a:ln>
        </p:spPr>
      </p:pic>
      <p:sp>
        <p:nvSpPr>
          <p:cNvPr id="652" name="Google Shape;652;p54"/>
          <p:cNvSpPr txBox="1"/>
          <p:nvPr/>
        </p:nvSpPr>
        <p:spPr>
          <a:xfrm>
            <a:off x="4991910" y="6322821"/>
            <a:ext cx="2208179"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dirty="0">
                <a:solidFill>
                  <a:srgbClr val="009900"/>
                </a:solidFill>
                <a:latin typeface="Arial"/>
                <a:ea typeface="Arial"/>
                <a:cs typeface="Arial"/>
                <a:sym typeface="Arial"/>
              </a:rPr>
              <a:t>במבט מקוון – </a:t>
            </a:r>
            <a:r>
              <a:rPr lang="he-IL" sz="1800" b="1" i="0" u="none" strike="noStrike" cap="none" dirty="0">
                <a:solidFill>
                  <a:srgbClr val="009900"/>
                </a:solidFill>
                <a:latin typeface="Arial"/>
                <a:ea typeface="Arial"/>
                <a:cs typeface="Arial"/>
                <a:sym typeface="Arial"/>
              </a:rPr>
              <a:t> </a:t>
            </a:r>
            <a:r>
              <a:rPr lang="iw-IL" sz="1800" b="1" i="0" u="none" strike="noStrike" cap="none" dirty="0">
                <a:solidFill>
                  <a:srgbClr val="009900"/>
                </a:solidFill>
                <a:latin typeface="Arial"/>
                <a:ea typeface="Arial"/>
                <a:cs typeface="Arial"/>
                <a:sym typeface="Arial"/>
              </a:rPr>
              <a:t>כתה ב</a:t>
            </a:r>
            <a:endParaRPr sz="1400" b="0" i="0" u="none" strike="noStrike" cap="none" dirty="0">
              <a:solidFill>
                <a:srgbClr val="000000"/>
              </a:solidFill>
              <a:latin typeface="Arial"/>
              <a:ea typeface="Arial"/>
              <a:cs typeface="Arial"/>
              <a:sym typeface="Arial"/>
            </a:endParaRPr>
          </a:p>
        </p:txBody>
      </p:sp>
      <p:pic>
        <p:nvPicPr>
          <p:cNvPr id="653" name="Google Shape;653;p54" descr="תמונה שמכילה טקסט, עץ, צילום מסך&#10;&#10;תוכן בינה מלאכותית גנרטיבית עשוי להיות שגוי."/>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219200" y="912803"/>
            <a:ext cx="4955760" cy="5196543"/>
          </a:xfrm>
          <a:prstGeom prst="rect">
            <a:avLst/>
          </a:prstGeom>
          <a:noFill/>
          <a:ln w="28575" cap="flat" cmpd="sng">
            <a:solidFill>
              <a:srgbClr val="009900"/>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57"/>
        <p:cNvGrpSpPr/>
        <p:nvPr/>
      </p:nvGrpSpPr>
      <p:grpSpPr>
        <a:xfrm>
          <a:off x="0" y="0"/>
          <a:ext cx="0" cy="0"/>
          <a:chOff x="0" y="0"/>
          <a:chExt cx="0" cy="0"/>
        </a:xfrm>
      </p:grpSpPr>
      <p:pic>
        <p:nvPicPr>
          <p:cNvPr id="658" name="Google Shape;658;p55"/>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59" name="Google Shape;659;p55"/>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60" name="Google Shape;660;p55"/>
          <p:cNvSpPr txBox="1"/>
          <p:nvPr/>
        </p:nvSpPr>
        <p:spPr>
          <a:xfrm>
            <a:off x="3296703" y="97667"/>
            <a:ext cx="7361771"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מיומנויות שהמשימות מזמנות</a:t>
            </a:r>
            <a:endParaRPr sz="1400" b="0" i="0" u="none" strike="noStrike" cap="none">
              <a:solidFill>
                <a:srgbClr val="000000"/>
              </a:solidFill>
              <a:latin typeface="Arial"/>
              <a:ea typeface="Arial"/>
              <a:cs typeface="Arial"/>
              <a:sym typeface="Arial"/>
            </a:endParaRPr>
          </a:p>
        </p:txBody>
      </p:sp>
      <p:sp>
        <p:nvSpPr>
          <p:cNvPr id="661" name="Google Shape;661;p55"/>
          <p:cNvSpPr txBox="1"/>
          <p:nvPr/>
        </p:nvSpPr>
        <p:spPr>
          <a:xfrm>
            <a:off x="195942" y="1088573"/>
            <a:ext cx="11451900" cy="4524275"/>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תצפית בתופעות בסביבה –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לדוגמה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פריחת השקדייה</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תצפית בעצים –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לדוגמה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איברי העץ וסוגי עצים    </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הפקת מידע ועיבודו מטקסטים מילוליים וחזותיים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אפיון ומיון –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לדוגמה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סוגי עצים</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ניתוח קשרי סיבה תוצאה –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לדוגמה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הקשר בין בירוא עצים להתחממות הגלובאלית</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הפקת מידע מגרפים –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לדוגמה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היקף בירוא יערות הגשם באמזונס</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עריכת סקרים</a:t>
            </a:r>
            <a:r>
              <a:rPr kumimoji="0" lang="iw-IL" sz="2400" b="0" i="0" u="none" strike="noStrike" kern="0" cap="none" spc="0" normalizeH="0" baseline="0" noProof="0" dirty="0">
                <a:ln>
                  <a:noFill/>
                </a:ln>
                <a:solidFill>
                  <a:srgbClr val="000000"/>
                </a:solidFill>
                <a:effectLst/>
                <a:uLnTx/>
                <a:uFillTx/>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לדוגמה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סקר עצים בשכונה</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פתרון בעיות –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לדוגמה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פתרונות למניעת הכחדת עצים ושמירה עליהם</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65"/>
        <p:cNvGrpSpPr/>
        <p:nvPr/>
      </p:nvGrpSpPr>
      <p:grpSpPr>
        <a:xfrm>
          <a:off x="0" y="0"/>
          <a:ext cx="0" cy="0"/>
          <a:chOff x="0" y="0"/>
          <a:chExt cx="0" cy="0"/>
        </a:xfrm>
      </p:grpSpPr>
      <p:pic>
        <p:nvPicPr>
          <p:cNvPr id="666" name="Google Shape;666;p56"/>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67" name="Google Shape;667;p56"/>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668" name="Google Shape;668;p56"/>
          <p:cNvSpPr txBox="1">
            <a:spLocks noGrp="1"/>
          </p:cNvSpPr>
          <p:nvPr>
            <p:ph type="ctrTitle"/>
          </p:nvPr>
        </p:nvSpPr>
        <p:spPr>
          <a:xfrm>
            <a:off x="2349386" y="2352912"/>
            <a:ext cx="9144000" cy="1076088"/>
          </a:xfrm>
          <a:prstGeom prst="rect">
            <a:avLst/>
          </a:prstGeom>
          <a:noFill/>
          <a:ln>
            <a:noFill/>
          </a:ln>
        </p:spPr>
        <p:txBody>
          <a:bodyPr spcFirstLastPara="1" wrap="square" lIns="91425" tIns="45700" rIns="91425" bIns="45700" anchor="b" anchorCtr="0">
            <a:normAutofit fontScale="90000"/>
          </a:bodyPr>
          <a:lstStyle/>
          <a:p>
            <a:pPr marL="0" lvl="0" indent="0" algn="ctr" rtl="1">
              <a:lnSpc>
                <a:spcPct val="150000"/>
              </a:lnSpc>
              <a:spcBef>
                <a:spcPts val="0"/>
              </a:spcBef>
              <a:spcAft>
                <a:spcPts val="0"/>
              </a:spcAft>
              <a:buClr>
                <a:srgbClr val="009900"/>
              </a:buClr>
              <a:buSzPct val="100000"/>
              <a:buFont typeface="Play"/>
              <a:buNone/>
            </a:pPr>
            <a:r>
              <a:rPr lang="he-IL" sz="6600" b="1" dirty="0">
                <a:solidFill>
                  <a:srgbClr val="009900"/>
                </a:solidFill>
                <a:cs typeface="+mn-cs"/>
              </a:rPr>
              <a:t>ח</a:t>
            </a:r>
            <a:r>
              <a:rPr lang="iw-IL" sz="6600" b="1" dirty="0">
                <a:solidFill>
                  <a:srgbClr val="009900"/>
                </a:solidFill>
                <a:cs typeface="+mn-cs"/>
              </a:rPr>
              <a:t>ורשת האקליפ</a:t>
            </a:r>
            <a:r>
              <a:rPr lang="iw-IL" sz="6600" b="1" dirty="0">
                <a:solidFill>
                  <a:srgbClr val="FF0000"/>
                </a:solidFill>
                <a:latin typeface="Arial"/>
                <a:ea typeface="Arial"/>
                <a:cs typeface="+mn-cs"/>
                <a:sym typeface="Arial"/>
              </a:rPr>
              <a:t>ט</a:t>
            </a:r>
            <a:r>
              <a:rPr lang="iw-IL" sz="6600" b="1" dirty="0">
                <a:solidFill>
                  <a:srgbClr val="009900"/>
                </a:solidFill>
                <a:cs typeface="+mn-cs"/>
              </a:rPr>
              <a:t>וס...</a:t>
            </a:r>
            <a:br>
              <a:rPr lang="iw-IL" sz="6600" b="1" dirty="0">
                <a:solidFill>
                  <a:srgbClr val="009900"/>
                </a:solidFill>
                <a:cs typeface="+mn-cs"/>
              </a:rPr>
            </a:br>
            <a:r>
              <a:rPr lang="iw-IL" sz="6600" b="1" dirty="0">
                <a:solidFill>
                  <a:srgbClr val="009900"/>
                </a:solidFill>
                <a:cs typeface="+mn-cs"/>
              </a:rPr>
              <a:t>כשאמא באה הנה...</a:t>
            </a:r>
            <a:endParaRPr dirty="0">
              <a:cs typeface="+mn-cs"/>
            </a:endParaRPr>
          </a:p>
        </p:txBody>
      </p:sp>
      <p:sp>
        <p:nvSpPr>
          <p:cNvPr id="669" name="Google Shape;669;p56"/>
          <p:cNvSpPr txBox="1"/>
          <p:nvPr/>
        </p:nvSpPr>
        <p:spPr>
          <a:xfrm>
            <a:off x="559986" y="4103370"/>
            <a:ext cx="10544782" cy="175432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he-IL" sz="3600" b="1" i="0" u="none" strike="noStrike" cap="none" dirty="0">
                <a:solidFill>
                  <a:srgbClr val="009900"/>
                </a:solidFill>
                <a:latin typeface="Arial"/>
                <a:ea typeface="Arial"/>
                <a:cs typeface="Arial"/>
                <a:sym typeface="Arial"/>
              </a:rPr>
              <a:t>8. </a:t>
            </a:r>
            <a:r>
              <a:rPr lang="iw-IL" sz="3600" b="1" i="0" u="none" strike="noStrike" cap="none" dirty="0">
                <a:solidFill>
                  <a:srgbClr val="009900"/>
                </a:solidFill>
                <a:latin typeface="Arial"/>
                <a:ea typeface="Arial"/>
                <a:cs typeface="Arial"/>
                <a:sym typeface="Arial"/>
              </a:rPr>
              <a:t>המלצות לטיולים ולסיורים ביערות ובחורשות ארצנו</a:t>
            </a:r>
            <a:endParaRPr sz="1400" b="0" i="0" u="none" strike="noStrike" cap="none" dirty="0">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3600"/>
              <a:buFont typeface="Arial"/>
              <a:buNone/>
            </a:pPr>
            <a:endParaRPr sz="3600" b="1" i="0" u="none" strike="noStrike" cap="none" dirty="0">
              <a:solidFill>
                <a:srgbClr val="0099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dirty="0">
                <a:solidFill>
                  <a:srgbClr val="009900"/>
                </a:solidFill>
                <a:latin typeface="Arial"/>
                <a:ea typeface="Arial"/>
                <a:cs typeface="Arial"/>
                <a:sym typeface="Arial"/>
              </a:rPr>
              <a:t>הציעו רעיון לסיור בסביבתכם הקרובה... </a:t>
            </a:r>
            <a:endParaRPr sz="1400" b="0" i="0" u="none" strike="noStrike" cap="none" dirty="0">
              <a:solidFill>
                <a:srgbClr val="000000"/>
              </a:solidFill>
              <a:latin typeface="Arial"/>
              <a:ea typeface="Arial"/>
              <a:cs typeface="Arial"/>
              <a:sym typeface="Arial"/>
            </a:endParaRPr>
          </a:p>
        </p:txBody>
      </p:sp>
      <p:pic>
        <p:nvPicPr>
          <p:cNvPr id="670" name="Google Shape;670;p5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8614" y="564657"/>
            <a:ext cx="2607819" cy="3538713"/>
          </a:xfrm>
          <a:prstGeom prst="rect">
            <a:avLst/>
          </a:prstGeom>
          <a:noFill/>
          <a:ln>
            <a:noFill/>
          </a:ln>
        </p:spPr>
      </p:pic>
      <p:sp>
        <p:nvSpPr>
          <p:cNvPr id="671" name="Google Shape;671;p56"/>
          <p:cNvSpPr txBox="1"/>
          <p:nvPr/>
        </p:nvSpPr>
        <p:spPr>
          <a:xfrm>
            <a:off x="1081239" y="6414204"/>
            <a:ext cx="2300134" cy="30773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1" i="0" u="none" strike="noStrike" cap="none" dirty="0">
                <a:solidFill>
                  <a:srgbClr val="009900"/>
                </a:solidFill>
                <a:latin typeface="Arial"/>
                <a:ea typeface="Arial"/>
                <a:cs typeface="Arial"/>
                <a:sym typeface="Arial"/>
              </a:rPr>
              <a:t>מילים ולחן:  </a:t>
            </a:r>
            <a:r>
              <a:rPr lang="he-IL" sz="1400" b="1" i="0" u="none" strike="noStrike" cap="none" dirty="0">
                <a:solidFill>
                  <a:srgbClr val="009900"/>
                </a:solidFill>
                <a:latin typeface="Arial"/>
                <a:ea typeface="Arial"/>
                <a:cs typeface="Arial"/>
                <a:sym typeface="Arial"/>
              </a:rPr>
              <a:t> </a:t>
            </a:r>
            <a:r>
              <a:rPr lang="iw-IL" sz="1400" b="1" i="0" u="none" strike="noStrike" cap="none" dirty="0">
                <a:solidFill>
                  <a:srgbClr val="009900"/>
                </a:solidFill>
                <a:latin typeface="Arial"/>
                <a:ea typeface="Arial"/>
                <a:cs typeface="Arial"/>
                <a:sym typeface="Arial"/>
              </a:rPr>
              <a:t>נעמי שמר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75"/>
        <p:cNvGrpSpPr/>
        <p:nvPr/>
      </p:nvGrpSpPr>
      <p:grpSpPr>
        <a:xfrm>
          <a:off x="0" y="0"/>
          <a:ext cx="0" cy="0"/>
          <a:chOff x="0" y="0"/>
          <a:chExt cx="0" cy="0"/>
        </a:xfrm>
      </p:grpSpPr>
      <p:pic>
        <p:nvPicPr>
          <p:cNvPr id="676" name="Google Shape;676;p57"/>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77" name="Google Shape;677;p57"/>
          <p:cNvPicPr preferRelativeResize="0"/>
          <p:nvPr/>
        </p:nvPicPr>
        <p:blipFill rotWithShape="1">
          <a:blip r:embed="rId4">
            <a:alphaModFix/>
          </a:blip>
          <a:srcRect/>
          <a:stretch/>
        </p:blipFill>
        <p:spPr>
          <a:xfrm>
            <a:off x="38733" y="-19863"/>
            <a:ext cx="1042506" cy="591363"/>
          </a:xfrm>
          <a:prstGeom prst="rect">
            <a:avLst/>
          </a:prstGeom>
          <a:noFill/>
          <a:ln>
            <a:noFill/>
          </a:ln>
        </p:spPr>
      </p:pic>
      <p:pic>
        <p:nvPicPr>
          <p:cNvPr id="678" name="Google Shape;678;p5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83457" y="814040"/>
            <a:ext cx="3636703" cy="5938300"/>
          </a:xfrm>
          <a:prstGeom prst="rect">
            <a:avLst/>
          </a:prstGeom>
          <a:noFill/>
          <a:ln>
            <a:noFill/>
          </a:ln>
        </p:spPr>
      </p:pic>
      <p:pic>
        <p:nvPicPr>
          <p:cNvPr id="679" name="Google Shape;679;p5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54341" y="1322961"/>
            <a:ext cx="8054202" cy="4828051"/>
          </a:xfrm>
          <a:prstGeom prst="rect">
            <a:avLst/>
          </a:prstGeom>
          <a:noFill/>
          <a:ln>
            <a:noFill/>
          </a:ln>
        </p:spPr>
      </p:pic>
      <p:sp>
        <p:nvSpPr>
          <p:cNvPr id="680" name="Google Shape;680;p57"/>
          <p:cNvSpPr txBox="1"/>
          <p:nvPr/>
        </p:nvSpPr>
        <p:spPr>
          <a:xfrm>
            <a:off x="4056434" y="6352162"/>
            <a:ext cx="761675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a:solidFill>
                  <a:schemeClr val="dk1"/>
                </a:solidFill>
                <a:latin typeface="Arial"/>
                <a:ea typeface="Arial"/>
                <a:cs typeface="Arial"/>
                <a:sym typeface="Arial"/>
              </a:rPr>
              <a:t>מתוך: יוטיוב – </a:t>
            </a:r>
            <a:r>
              <a:rPr lang="iw-IL" sz="1800" b="0" i="0" u="sng" strike="noStrike" cap="none">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קישור לשיר</a:t>
            </a:r>
            <a:r>
              <a:rPr lang="iw-IL" sz="1800" b="0" i="0" u="none" strike="noStrike" cap="none">
                <a:solidFill>
                  <a:schemeClr val="dk1"/>
                </a:solidFill>
                <a:latin typeface="Arial"/>
                <a:ea typeface="Arial"/>
                <a:cs typeface="Arial"/>
                <a:sym typeface="Arial"/>
              </a:rPr>
              <a:t>  שרה: אופירה גלוסקא</a:t>
            </a:r>
            <a:endParaRPr sz="1400" b="0" i="0" u="none" strike="noStrike" cap="none">
              <a:solidFill>
                <a:srgbClr val="000000"/>
              </a:solidFill>
              <a:latin typeface="Arial"/>
              <a:ea typeface="Arial"/>
              <a:cs typeface="Arial"/>
              <a:sym typeface="Arial"/>
            </a:endParaRPr>
          </a:p>
        </p:txBody>
      </p:sp>
      <p:sp>
        <p:nvSpPr>
          <p:cNvPr id="681" name="Google Shape;681;p57"/>
          <p:cNvSpPr txBox="1"/>
          <p:nvPr/>
        </p:nvSpPr>
        <p:spPr>
          <a:xfrm>
            <a:off x="1328287" y="126206"/>
            <a:ext cx="9362410"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dirty="0">
                <a:solidFill>
                  <a:srgbClr val="009900"/>
                </a:solidFill>
                <a:latin typeface="Arial"/>
                <a:ea typeface="Arial"/>
                <a:cs typeface="Arial"/>
                <a:sym typeface="Arial"/>
              </a:rPr>
              <a:t>חורשת האקליפטוס – </a:t>
            </a:r>
            <a:r>
              <a:rPr lang="he-IL" sz="3600" b="1" i="0" u="none" strike="noStrike" cap="none" dirty="0">
                <a:solidFill>
                  <a:srgbClr val="009900"/>
                </a:solidFill>
                <a:latin typeface="Arial"/>
                <a:ea typeface="Arial"/>
                <a:cs typeface="Arial"/>
                <a:sym typeface="Arial"/>
              </a:rPr>
              <a:t> </a:t>
            </a:r>
            <a:r>
              <a:rPr lang="iw-IL" sz="3600" b="1" i="0" u="none" strike="noStrike" cap="none" dirty="0">
                <a:solidFill>
                  <a:srgbClr val="009900"/>
                </a:solidFill>
                <a:latin typeface="Arial"/>
                <a:ea typeface="Arial"/>
                <a:cs typeface="Arial"/>
                <a:sym typeface="Arial"/>
              </a:rPr>
              <a:t>הפארק הלאומי ברמת גן</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85"/>
        <p:cNvGrpSpPr/>
        <p:nvPr/>
      </p:nvGrpSpPr>
      <p:grpSpPr>
        <a:xfrm>
          <a:off x="0" y="0"/>
          <a:ext cx="0" cy="0"/>
          <a:chOff x="0" y="0"/>
          <a:chExt cx="0" cy="0"/>
        </a:xfrm>
      </p:grpSpPr>
      <p:pic>
        <p:nvPicPr>
          <p:cNvPr id="686" name="Google Shape;686;p58"/>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87" name="Google Shape;687;p58"/>
          <p:cNvPicPr preferRelativeResize="0"/>
          <p:nvPr/>
        </p:nvPicPr>
        <p:blipFill rotWithShape="1">
          <a:blip r:embed="rId4">
            <a:alphaModFix/>
          </a:blip>
          <a:srcRect/>
          <a:stretch/>
        </p:blipFill>
        <p:spPr>
          <a:xfrm>
            <a:off x="38733" y="-19863"/>
            <a:ext cx="1042506" cy="591363"/>
          </a:xfrm>
          <a:prstGeom prst="rect">
            <a:avLst/>
          </a:prstGeom>
          <a:noFill/>
          <a:ln>
            <a:noFill/>
          </a:ln>
        </p:spPr>
      </p:pic>
      <p:pic>
        <p:nvPicPr>
          <p:cNvPr id="688" name="Google Shape;688;p5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8959" y="1272421"/>
            <a:ext cx="3850022" cy="5150475"/>
          </a:xfrm>
          <a:prstGeom prst="rect">
            <a:avLst/>
          </a:prstGeom>
          <a:noFill/>
          <a:ln>
            <a:noFill/>
          </a:ln>
        </p:spPr>
      </p:pic>
      <p:sp>
        <p:nvSpPr>
          <p:cNvPr id="689" name="Google Shape;689;p58"/>
          <p:cNvSpPr txBox="1"/>
          <p:nvPr/>
        </p:nvSpPr>
        <p:spPr>
          <a:xfrm>
            <a:off x="1781783" y="62688"/>
            <a:ext cx="8628433"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dirty="0">
                <a:solidFill>
                  <a:srgbClr val="009900"/>
                </a:solidFill>
                <a:latin typeface="Arial"/>
                <a:ea typeface="Arial"/>
                <a:cs typeface="Arial"/>
                <a:sym typeface="Arial"/>
              </a:rPr>
              <a:t>דרך הפסלים</a:t>
            </a:r>
            <a:r>
              <a:rPr lang="he-IL" sz="3600" b="1" i="0" u="none" strike="noStrike" cap="none" dirty="0">
                <a:solidFill>
                  <a:srgbClr val="009900"/>
                </a:solidFill>
                <a:latin typeface="Arial"/>
                <a:ea typeface="Arial"/>
                <a:cs typeface="Arial"/>
                <a:sym typeface="Arial"/>
              </a:rPr>
              <a:t> </a:t>
            </a:r>
            <a:r>
              <a:rPr kumimoji="0" lang="iw-IL" sz="3600" b="1" i="0" u="none" strike="noStrike" kern="0" cap="none" spc="0" normalizeH="0" baseline="0" noProof="0" dirty="0">
                <a:ln>
                  <a:noFill/>
                </a:ln>
                <a:solidFill>
                  <a:srgbClr val="009900"/>
                </a:solidFill>
                <a:effectLst/>
                <a:uLnTx/>
                <a:uFillTx/>
                <a:latin typeface="Arial"/>
                <a:ea typeface="Arial"/>
                <a:cs typeface="Arial"/>
                <a:sym typeface="Arial"/>
              </a:rPr>
              <a:t>– </a:t>
            </a:r>
            <a:r>
              <a:rPr kumimoji="0" lang="he-IL" sz="3600" b="1" i="0" u="none" strike="noStrike" kern="0" cap="none" spc="0" normalizeH="0" baseline="0" noProof="0" dirty="0">
                <a:ln>
                  <a:noFill/>
                </a:ln>
                <a:solidFill>
                  <a:srgbClr val="009900"/>
                </a:solidFill>
                <a:effectLst/>
                <a:uLnTx/>
                <a:uFillTx/>
                <a:latin typeface="Arial"/>
                <a:ea typeface="Arial"/>
                <a:cs typeface="Arial"/>
                <a:sym typeface="Arial"/>
              </a:rPr>
              <a:t> </a:t>
            </a:r>
            <a:r>
              <a:rPr lang="iw-IL" sz="3600" b="1" i="0" u="none" strike="noStrike" cap="none" dirty="0">
                <a:solidFill>
                  <a:srgbClr val="009900"/>
                </a:solidFill>
                <a:latin typeface="Arial"/>
                <a:ea typeface="Arial"/>
                <a:cs typeface="Arial"/>
                <a:sym typeface="Arial"/>
              </a:rPr>
              <a:t>יער צרעה</a:t>
            </a:r>
            <a:r>
              <a:rPr lang="he-IL" sz="3600" b="1" i="0" u="none" strike="noStrike" cap="none" dirty="0">
                <a:solidFill>
                  <a:srgbClr val="009900"/>
                </a:solidFill>
                <a:latin typeface="Arial"/>
                <a:ea typeface="Arial"/>
                <a:cs typeface="Arial"/>
                <a:sym typeface="Arial"/>
              </a:rPr>
              <a:t> (</a:t>
            </a:r>
            <a:r>
              <a:rPr lang="iw-IL" sz="3600" b="1" i="0" u="none" strike="noStrike" cap="none" dirty="0">
                <a:solidFill>
                  <a:srgbClr val="009900"/>
                </a:solidFill>
                <a:latin typeface="Arial"/>
                <a:ea typeface="Arial"/>
                <a:cs typeface="Arial"/>
                <a:sym typeface="Arial"/>
              </a:rPr>
              <a:t>יער הנשיא</a:t>
            </a:r>
            <a:r>
              <a:rPr lang="he-IL" sz="3600" b="1" i="0" u="none" strike="noStrike" cap="none" dirty="0">
                <a:solidFill>
                  <a:srgbClr val="0099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690" name="Google Shape;690;p5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448422" y="3759059"/>
            <a:ext cx="4451738" cy="2983399"/>
          </a:xfrm>
          <a:prstGeom prst="rect">
            <a:avLst/>
          </a:prstGeom>
          <a:noFill/>
          <a:ln>
            <a:noFill/>
          </a:ln>
        </p:spPr>
      </p:pic>
      <p:sp>
        <p:nvSpPr>
          <p:cNvPr id="691" name="Google Shape;691;p58"/>
          <p:cNvSpPr txBox="1"/>
          <p:nvPr/>
        </p:nvSpPr>
        <p:spPr>
          <a:xfrm>
            <a:off x="4328810" y="1038741"/>
            <a:ext cx="7494232" cy="230828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400"/>
              <a:buFont typeface="Arial"/>
              <a:buNone/>
            </a:pPr>
            <a:r>
              <a:rPr lang="iw-IL" sz="2400" b="0" i="0" u="none" strike="noStrike" cap="none" dirty="0">
                <a:solidFill>
                  <a:schemeClr val="dk1"/>
                </a:solidFill>
                <a:latin typeface="Arial"/>
                <a:ea typeface="Arial"/>
                <a:cs typeface="Arial"/>
                <a:sym typeface="Arial"/>
              </a:rPr>
              <a:t>היער ממוקם מצפון לבית שמש ונקרא על שמו של הנשיא הראשון של ישראל – </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חיים ויצמן</a:t>
            </a:r>
            <a:r>
              <a:rPr lang="he-IL" sz="2400" dirty="0">
                <a:solidFill>
                  <a:schemeClr val="dk1"/>
                </a:solidFill>
              </a:rPr>
              <a:t>. </a:t>
            </a:r>
            <a:r>
              <a:rPr lang="iw-IL" sz="2400" b="0" i="0" u="none" strike="noStrike" cap="none" dirty="0">
                <a:solidFill>
                  <a:schemeClr val="dk1"/>
                </a:solidFill>
                <a:latin typeface="Arial"/>
                <a:ea typeface="Arial"/>
                <a:cs typeface="Arial"/>
                <a:sym typeface="Arial"/>
              </a:rPr>
              <a:t>ביער גדלים בעיקר אורן ירושלמי ואקליפטוס</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ביער מסלולי טיול בין הפסלים</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a:t>
            </a:r>
            <a:endParaRPr lang="he-IL" sz="2400" b="0" i="0" u="none" strike="noStrike" cap="none" dirty="0">
              <a:solidFill>
                <a:schemeClr val="dk1"/>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400"/>
              <a:buFont typeface="Arial"/>
              <a:buNone/>
            </a:pPr>
            <a:r>
              <a:rPr lang="iw-IL" sz="2400" b="0" i="0" u="none" strike="noStrike" cap="none" dirty="0">
                <a:solidFill>
                  <a:schemeClr val="dk1"/>
                </a:solidFill>
                <a:latin typeface="Arial"/>
                <a:ea typeface="Arial"/>
                <a:cs typeface="Arial"/>
                <a:sym typeface="Arial"/>
              </a:rPr>
              <a:t>פסלי פסיפסים ואזורי פיקניק.</a:t>
            </a:r>
            <a:endParaRPr sz="1400" b="0" i="0" u="none" strike="noStrike" cap="none" dirty="0">
              <a:solidFill>
                <a:srgbClr val="000000"/>
              </a:solidFill>
              <a:latin typeface="Arial"/>
              <a:ea typeface="Arial"/>
              <a:cs typeface="Arial"/>
              <a:sym typeface="Arial"/>
            </a:endParaRPr>
          </a:p>
        </p:txBody>
      </p:sp>
      <p:sp>
        <p:nvSpPr>
          <p:cNvPr id="692" name="Google Shape;692;p58"/>
          <p:cNvSpPr txBox="1"/>
          <p:nvPr/>
        </p:nvSpPr>
        <p:spPr>
          <a:xfrm>
            <a:off x="94639" y="6550223"/>
            <a:ext cx="1564640" cy="30777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IL" sz="1400" b="0" i="0" u="none" strike="noStrike" cap="none">
                <a:solidFill>
                  <a:schemeClr val="dk1"/>
                </a:solidFill>
                <a:latin typeface="Arial"/>
                <a:ea typeface="Arial"/>
                <a:cs typeface="Arial"/>
                <a:sym typeface="Arial"/>
              </a:rPr>
              <a:t>מקור: קק"ל</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35"/>
        <p:cNvGrpSpPr/>
        <p:nvPr/>
      </p:nvGrpSpPr>
      <p:grpSpPr>
        <a:xfrm>
          <a:off x="0" y="0"/>
          <a:ext cx="0" cy="0"/>
          <a:chOff x="0" y="0"/>
          <a:chExt cx="0" cy="0"/>
        </a:xfrm>
      </p:grpSpPr>
      <p:pic>
        <p:nvPicPr>
          <p:cNvPr id="136" name="Google Shape;136;p5"/>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37" name="Google Shape;137;p5"/>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38" name="Google Shape;138;p5"/>
          <p:cNvSpPr txBox="1"/>
          <p:nvPr/>
        </p:nvSpPr>
        <p:spPr>
          <a:xfrm>
            <a:off x="330740" y="1128409"/>
            <a:ext cx="11449456" cy="4616608"/>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ט"ו בשבט הוא ראש השנה לאילנות</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בעל משמעות הלכתית בקביעת שנות הפרי ובהפרשת תרומות ומעשרות.</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בגלות הפך ליום של געגועים לארץ ישראל ובתקופת הציונות קיבל אופי חדש כחג הנטיעות והחיבור לאדמה</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בשנת תש"ט נחנכה הכנסת הראשונה ביום זה</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מה שהוסיף לו ממד ממלכתי.</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כבר כמה עשורים מזוהה החג גם עם ערכים של שמירה על איכות הסביבה</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 נטיעת עצים והגברת מודעות אקולוגית.</a:t>
            </a:r>
            <a:endParaRPr sz="2800" b="0" i="0" u="none" strike="noStrike" cap="none" dirty="0">
              <a:solidFill>
                <a:schemeClr val="dk1"/>
              </a:solidFill>
              <a:latin typeface="Arial"/>
              <a:ea typeface="Arial"/>
              <a:cs typeface="Arial"/>
              <a:sym typeface="Arial"/>
            </a:endParaRPr>
          </a:p>
        </p:txBody>
      </p:sp>
      <p:sp>
        <p:nvSpPr>
          <p:cNvPr id="139" name="Google Shape;139;p5"/>
          <p:cNvSpPr txBox="1"/>
          <p:nvPr/>
        </p:nvSpPr>
        <p:spPr>
          <a:xfrm>
            <a:off x="2469095" y="22220"/>
            <a:ext cx="8200305"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ט"ו בשבט-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משמעות החג</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696"/>
        <p:cNvGrpSpPr/>
        <p:nvPr/>
      </p:nvGrpSpPr>
      <p:grpSpPr>
        <a:xfrm>
          <a:off x="0" y="0"/>
          <a:ext cx="0" cy="0"/>
          <a:chOff x="0" y="0"/>
          <a:chExt cx="0" cy="0"/>
        </a:xfrm>
      </p:grpSpPr>
      <p:pic>
        <p:nvPicPr>
          <p:cNvPr id="697" name="Google Shape;697;p59"/>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698" name="Google Shape;698;p59"/>
          <p:cNvPicPr preferRelativeResize="0"/>
          <p:nvPr/>
        </p:nvPicPr>
        <p:blipFill rotWithShape="1">
          <a:blip r:embed="rId4">
            <a:alphaModFix/>
          </a:blip>
          <a:srcRect/>
          <a:stretch/>
        </p:blipFill>
        <p:spPr>
          <a:xfrm>
            <a:off x="38733" y="-19863"/>
            <a:ext cx="1042506" cy="591363"/>
          </a:xfrm>
          <a:prstGeom prst="rect">
            <a:avLst/>
          </a:prstGeom>
          <a:noFill/>
          <a:ln>
            <a:noFill/>
          </a:ln>
        </p:spPr>
      </p:pic>
      <p:pic>
        <p:nvPicPr>
          <p:cNvPr id="699" name="Google Shape;699;p5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70839" y="1210626"/>
            <a:ext cx="5803556" cy="4368135"/>
          </a:xfrm>
          <a:prstGeom prst="rect">
            <a:avLst/>
          </a:prstGeom>
          <a:noFill/>
          <a:ln>
            <a:noFill/>
          </a:ln>
        </p:spPr>
      </p:pic>
      <p:sp>
        <p:nvSpPr>
          <p:cNvPr id="700" name="Google Shape;700;p59"/>
          <p:cNvSpPr txBox="1"/>
          <p:nvPr/>
        </p:nvSpPr>
        <p:spPr>
          <a:xfrm>
            <a:off x="1781783" y="52997"/>
            <a:ext cx="8628433"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dirty="0">
                <a:solidFill>
                  <a:srgbClr val="009900"/>
                </a:solidFill>
                <a:latin typeface="Arial"/>
                <a:ea typeface="Arial"/>
                <a:cs typeface="Arial"/>
                <a:sym typeface="Arial"/>
              </a:rPr>
              <a:t>מצפה נעם רוזנטל </a:t>
            </a:r>
            <a:r>
              <a:rPr kumimoji="0" lang="iw-IL" sz="3600" b="1" i="0" u="none" strike="noStrike" kern="0" cap="none" spc="0" normalizeH="0" baseline="0" noProof="0" dirty="0">
                <a:ln>
                  <a:noFill/>
                </a:ln>
                <a:solidFill>
                  <a:srgbClr val="009900"/>
                </a:solidFill>
                <a:effectLst/>
                <a:uLnTx/>
                <a:uFillTx/>
                <a:latin typeface="Arial"/>
                <a:ea typeface="Arial"/>
                <a:cs typeface="Arial"/>
                <a:sym typeface="Arial"/>
              </a:rPr>
              <a:t>– </a:t>
            </a:r>
            <a:r>
              <a:rPr kumimoji="0" lang="he-IL" sz="3600" b="1" i="0" u="none" strike="noStrike" kern="0" cap="none" spc="0" normalizeH="0" baseline="0" noProof="0" dirty="0">
                <a:ln>
                  <a:noFill/>
                </a:ln>
                <a:solidFill>
                  <a:srgbClr val="009900"/>
                </a:solidFill>
                <a:effectLst/>
                <a:uLnTx/>
                <a:uFillTx/>
                <a:latin typeface="Arial"/>
                <a:ea typeface="Arial"/>
                <a:cs typeface="Arial"/>
                <a:sym typeface="Arial"/>
              </a:rPr>
              <a:t> </a:t>
            </a:r>
            <a:r>
              <a:rPr lang="iw-IL" sz="3600" b="1" i="0" u="none" strike="noStrike" cap="none" dirty="0">
                <a:solidFill>
                  <a:srgbClr val="009900"/>
                </a:solidFill>
                <a:latin typeface="Arial"/>
                <a:ea typeface="Arial"/>
                <a:cs typeface="Arial"/>
                <a:sym typeface="Arial"/>
              </a:rPr>
              <a:t>יער מיתר</a:t>
            </a:r>
            <a:endParaRPr sz="1400" b="0" i="0" u="none" strike="noStrike" cap="none" dirty="0">
              <a:solidFill>
                <a:srgbClr val="000000"/>
              </a:solidFill>
              <a:latin typeface="Arial"/>
              <a:ea typeface="Arial"/>
              <a:cs typeface="Arial"/>
              <a:sym typeface="Arial"/>
            </a:endParaRPr>
          </a:p>
        </p:txBody>
      </p:sp>
      <p:sp>
        <p:nvSpPr>
          <p:cNvPr id="701" name="Google Shape;701;p59"/>
          <p:cNvSpPr txBox="1"/>
          <p:nvPr/>
        </p:nvSpPr>
        <p:spPr>
          <a:xfrm>
            <a:off x="792480" y="6467971"/>
            <a:ext cx="1351280"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a:solidFill>
                  <a:schemeClr val="dk1"/>
                </a:solidFill>
                <a:latin typeface="Arial"/>
                <a:ea typeface="Arial"/>
                <a:cs typeface="Arial"/>
                <a:sym typeface="Arial"/>
              </a:rPr>
              <a:t>מקור: </a:t>
            </a:r>
            <a:r>
              <a:rPr lang="iw-IL" sz="1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קק"ל</a:t>
            </a:r>
            <a:endParaRPr sz="1800" b="0" i="0" u="none" strike="noStrike" cap="none">
              <a:solidFill>
                <a:schemeClr val="dk1"/>
              </a:solidFill>
              <a:latin typeface="Arial"/>
              <a:ea typeface="Arial"/>
              <a:cs typeface="Arial"/>
              <a:sym typeface="Arial"/>
            </a:endParaRPr>
          </a:p>
        </p:txBody>
      </p:sp>
      <p:sp>
        <p:nvSpPr>
          <p:cNvPr id="702" name="Google Shape;702;p59"/>
          <p:cNvSpPr txBox="1"/>
          <p:nvPr/>
        </p:nvSpPr>
        <p:spPr>
          <a:xfrm>
            <a:off x="6380480" y="884039"/>
            <a:ext cx="5715611" cy="4524275"/>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400"/>
              <a:buFont typeface="Arial"/>
              <a:buNone/>
            </a:pPr>
            <a:r>
              <a:rPr lang="iw-IL" sz="2400" b="0" i="0" u="none" strike="noStrike" cap="none" dirty="0">
                <a:solidFill>
                  <a:schemeClr val="dk1"/>
                </a:solidFill>
                <a:latin typeface="Arial"/>
                <a:ea typeface="Arial"/>
                <a:cs typeface="Arial"/>
                <a:sym typeface="Arial"/>
              </a:rPr>
              <a:t>מצפה נעם רוזנטל ממוקם ביער מיתר</a:t>
            </a:r>
            <a:r>
              <a:rPr lang="he-IL" sz="2400" b="0" i="0" u="none" strike="noStrike" cap="none" dirty="0">
                <a:solidFill>
                  <a:schemeClr val="dk1"/>
                </a:solidFill>
                <a:latin typeface="Arial"/>
                <a:ea typeface="Arial"/>
                <a:cs typeface="Arial"/>
                <a:sym typeface="Arial"/>
              </a:rPr>
              <a:t>, </a:t>
            </a:r>
          </a:p>
          <a:p>
            <a:pPr marL="0" marR="0" lvl="0" indent="0" algn="r" rtl="1">
              <a:lnSpc>
                <a:spcPct val="150000"/>
              </a:lnSpc>
              <a:spcBef>
                <a:spcPts val="0"/>
              </a:spcBef>
              <a:spcAft>
                <a:spcPts val="0"/>
              </a:spcAft>
              <a:buClr>
                <a:srgbClr val="000000"/>
              </a:buClr>
              <a:buSzPts val="2400"/>
              <a:buFont typeface="Arial"/>
              <a:buNone/>
            </a:pPr>
            <a:r>
              <a:rPr lang="iw-IL" sz="2400" b="0" i="0" u="none" strike="noStrike" cap="none" dirty="0">
                <a:solidFill>
                  <a:schemeClr val="dk1"/>
                </a:solidFill>
                <a:latin typeface="Arial"/>
                <a:ea typeface="Arial"/>
                <a:cs typeface="Arial"/>
                <a:sym typeface="Arial"/>
              </a:rPr>
              <a:t>בדרך הנוף</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ובסמוך לשביל ישראל</a:t>
            </a:r>
            <a:r>
              <a:rPr lang="he-IL" sz="2400" b="0" i="0" u="none" strike="noStrike" cap="none" dirty="0">
                <a:solidFill>
                  <a:schemeClr val="dk1"/>
                </a:solidFill>
                <a:latin typeface="Arial"/>
                <a:ea typeface="Arial"/>
                <a:cs typeface="Arial"/>
                <a:sym typeface="Arial"/>
              </a:rPr>
              <a:t>.</a:t>
            </a:r>
          </a:p>
          <a:p>
            <a:pPr marL="0" marR="0" lvl="0" indent="0" algn="r" rtl="1">
              <a:lnSpc>
                <a:spcPct val="150000"/>
              </a:lnSpc>
              <a:spcBef>
                <a:spcPts val="0"/>
              </a:spcBef>
              <a:spcAft>
                <a:spcPts val="0"/>
              </a:spcAft>
              <a:buClr>
                <a:srgbClr val="000000"/>
              </a:buClr>
              <a:buSzPts val="2400"/>
              <a:buFont typeface="Arial"/>
              <a:buNone/>
            </a:pPr>
            <a:r>
              <a:rPr lang="iw-IL" sz="2400" b="0" i="0" u="none" strike="noStrike" cap="none" dirty="0">
                <a:solidFill>
                  <a:schemeClr val="dk1"/>
                </a:solidFill>
                <a:latin typeface="Arial"/>
                <a:ea typeface="Arial"/>
                <a:cs typeface="Arial"/>
                <a:sym typeface="Arial"/>
              </a:rPr>
              <a:t>ביער ניתן להבחין בעצי אורן</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שיטה</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אלה ואקליפטוס</a:t>
            </a:r>
            <a:r>
              <a:rPr lang="he-IL" sz="2400" b="0" i="0" u="none" strike="noStrike" cap="none" dirty="0">
                <a:solidFill>
                  <a:schemeClr val="dk1"/>
                </a:solidFill>
                <a:latin typeface="Arial"/>
                <a:ea typeface="Arial"/>
                <a:cs typeface="Arial"/>
                <a:sym typeface="Arial"/>
              </a:rPr>
              <a:t>.</a:t>
            </a:r>
            <a:r>
              <a:rPr lang="iw-IL" sz="24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000"/>
              <a:buFont typeface="Arial"/>
              <a:buNone/>
            </a:pPr>
            <a:r>
              <a:rPr lang="iw-IL" sz="2400" b="0" i="0" u="none" strike="noStrike" cap="none" dirty="0">
                <a:solidFill>
                  <a:schemeClr val="dk1"/>
                </a:solidFill>
                <a:latin typeface="Arial"/>
                <a:ea typeface="Arial"/>
                <a:cs typeface="Arial"/>
                <a:sym typeface="Arial"/>
              </a:rPr>
              <a:t>האנדרטה </a:t>
            </a:r>
            <a:r>
              <a:rPr lang="he-IL" sz="2400" b="0" i="0" u="none" strike="noStrike" cap="none" dirty="0">
                <a:solidFill>
                  <a:schemeClr val="dk1"/>
                </a:solidFill>
                <a:latin typeface="Arial"/>
                <a:ea typeface="Arial"/>
                <a:cs typeface="Arial"/>
                <a:sym typeface="Arial"/>
              </a:rPr>
              <a:t>שביער </a:t>
            </a:r>
            <a:r>
              <a:rPr lang="iw-IL" sz="2400" b="0" i="0" u="none" strike="noStrike" cap="none" dirty="0">
                <a:solidFill>
                  <a:schemeClr val="dk1"/>
                </a:solidFill>
                <a:latin typeface="Arial"/>
                <a:ea typeface="Arial"/>
                <a:cs typeface="Arial"/>
                <a:sym typeface="Arial"/>
              </a:rPr>
              <a:t>הוקמה לזכרו של לוחם השריון נעם רוזנטל</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שנולד בישוב מיתר ונהרג במבצע</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צוק איתן</a:t>
            </a:r>
            <a:r>
              <a:rPr lang="he-IL" sz="2400" b="0" i="0" u="none" strike="noStrike" cap="none" dirty="0">
                <a:solidFill>
                  <a:schemeClr val="dk1"/>
                </a:solidFill>
                <a:latin typeface="Arial"/>
                <a:ea typeface="Arial"/>
                <a:cs typeface="Arial"/>
                <a:sym typeface="Arial"/>
              </a:rPr>
              <a:t> </a:t>
            </a:r>
            <a:r>
              <a:rPr lang="iw-IL" sz="2400" b="0" i="0" u="none" strike="noStrike" cap="none" dirty="0">
                <a:solidFill>
                  <a:schemeClr val="dk1"/>
                </a:solidFill>
                <a:latin typeface="Arial"/>
                <a:ea typeface="Arial"/>
                <a:cs typeface="Arial"/>
                <a:sym typeface="Arial"/>
              </a:rPr>
              <a:t> ממרגמה</a:t>
            </a:r>
            <a:r>
              <a:rPr lang="he-IL" sz="2400" b="0" i="0" u="none" strike="noStrike" cap="none" dirty="0">
                <a:solidFill>
                  <a:schemeClr val="dk1"/>
                </a:solidFill>
                <a:latin typeface="Arial"/>
                <a:ea typeface="Arial"/>
                <a:cs typeface="Arial"/>
                <a:sym typeface="Arial"/>
              </a:rPr>
              <a:t>. </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706"/>
        <p:cNvGrpSpPr/>
        <p:nvPr/>
      </p:nvGrpSpPr>
      <p:grpSpPr>
        <a:xfrm>
          <a:off x="0" y="0"/>
          <a:ext cx="0" cy="0"/>
          <a:chOff x="0" y="0"/>
          <a:chExt cx="0" cy="0"/>
        </a:xfrm>
      </p:grpSpPr>
      <p:pic>
        <p:nvPicPr>
          <p:cNvPr id="707" name="Google Shape;707;p60"/>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708" name="Google Shape;708;p60"/>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709" name="Google Shape;709;p60"/>
          <p:cNvSpPr txBox="1"/>
          <p:nvPr/>
        </p:nvSpPr>
        <p:spPr>
          <a:xfrm>
            <a:off x="2680554" y="376163"/>
            <a:ext cx="6698360" cy="76944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400"/>
              <a:buFont typeface="Arial"/>
              <a:buNone/>
            </a:pPr>
            <a:r>
              <a:rPr lang="iw-IL" sz="4400" b="1" i="0" u="none" strike="noStrike" cap="none" dirty="0">
                <a:solidFill>
                  <a:srgbClr val="009900"/>
                </a:solidFill>
                <a:latin typeface="Arial"/>
                <a:ea typeface="Arial"/>
                <a:cs typeface="Arial"/>
                <a:sym typeface="Arial"/>
              </a:rPr>
              <a:t>פתרון החידה</a:t>
            </a:r>
            <a:r>
              <a:rPr lang="he-IL" sz="4400" b="1" i="0" u="none" strike="noStrike" cap="none" dirty="0">
                <a:solidFill>
                  <a:srgbClr val="009900"/>
                </a:solidFill>
                <a:latin typeface="Arial"/>
                <a:ea typeface="Arial"/>
                <a:cs typeface="Arial"/>
                <a:sym typeface="Arial"/>
              </a:rPr>
              <a:t>: </a:t>
            </a:r>
            <a:r>
              <a:rPr lang="iw-IL" sz="4400" b="1" i="0" u="none" strike="noStrike" cap="none" dirty="0">
                <a:solidFill>
                  <a:srgbClr val="FF0000"/>
                </a:solidFill>
                <a:latin typeface="Arial"/>
                <a:ea typeface="Arial"/>
                <a:cs typeface="Arial"/>
                <a:sym typeface="Arial"/>
              </a:rPr>
              <a:t>אקליפטוס</a:t>
            </a:r>
            <a:endParaRPr sz="1400" b="0" i="0" u="none" strike="noStrike" cap="none" dirty="0">
              <a:solidFill>
                <a:srgbClr val="000000"/>
              </a:solidFill>
              <a:latin typeface="Arial"/>
              <a:ea typeface="Arial"/>
              <a:cs typeface="Arial"/>
              <a:sym typeface="Arial"/>
            </a:endParaRPr>
          </a:p>
        </p:txBody>
      </p:sp>
      <p:graphicFrame>
        <p:nvGraphicFramePr>
          <p:cNvPr id="710" name="Google Shape;710;p60"/>
          <p:cNvGraphicFramePr/>
          <p:nvPr/>
        </p:nvGraphicFramePr>
        <p:xfrm>
          <a:off x="4059189" y="1486848"/>
          <a:ext cx="6306475" cy="3657680"/>
        </p:xfrm>
        <a:graphic>
          <a:graphicData uri="http://schemas.openxmlformats.org/drawingml/2006/table">
            <a:tbl>
              <a:tblPr firstRow="1" bandRow="1">
                <a:noFill/>
                <a:tableStyleId>{544FDA64-58B2-40AE-B925-24C0F7FAC052}</a:tableStyleId>
              </a:tblPr>
              <a:tblGrid>
                <a:gridCol w="787400">
                  <a:extLst>
                    <a:ext uri="{9D8B030D-6E8A-4147-A177-3AD203B41FA5}">
                      <a16:colId xmlns:a16="http://schemas.microsoft.com/office/drawing/2014/main" val="20000"/>
                    </a:ext>
                  </a:extLst>
                </a:gridCol>
                <a:gridCol w="4158350">
                  <a:extLst>
                    <a:ext uri="{9D8B030D-6E8A-4147-A177-3AD203B41FA5}">
                      <a16:colId xmlns:a16="http://schemas.microsoft.com/office/drawing/2014/main" val="20001"/>
                    </a:ext>
                  </a:extLst>
                </a:gridCol>
                <a:gridCol w="1360725">
                  <a:extLst>
                    <a:ext uri="{9D8B030D-6E8A-4147-A177-3AD203B41FA5}">
                      <a16:colId xmlns:a16="http://schemas.microsoft.com/office/drawing/2014/main" val="20002"/>
                    </a:ext>
                  </a:extLst>
                </a:gridCol>
              </a:tblGrid>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א</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chemeClr val="dk1"/>
                          </a:solidFill>
                          <a:latin typeface="David"/>
                          <a:ea typeface="David"/>
                          <a:cs typeface="David"/>
                          <a:sym typeface="David"/>
                        </a:rPr>
                        <a:t>וכליל החורש מספר לי על אביב</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chemeClr val="dk1"/>
                          </a:solidFill>
                          <a:latin typeface="David"/>
                          <a:ea typeface="David"/>
                          <a:cs typeface="David"/>
                          <a:sym typeface="David"/>
                        </a:rPr>
                        <a:t>6</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0"/>
                  </a:ext>
                </a:extLst>
              </a:tr>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ק</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היה היו כאן פעם שקמים</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5</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1"/>
                  </a:ext>
                </a:extLst>
              </a:tr>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ל</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על ראש הברוש שבחצר</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2</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2"/>
                  </a:ext>
                </a:extLst>
              </a:tr>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י</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כי האדם עץ השדה</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4</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3"/>
                  </a:ext>
                </a:extLst>
              </a:tr>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פ</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בארץ אהבתי השקד פורח</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1</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4"/>
                  </a:ext>
                </a:extLst>
              </a:tr>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ט</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חורשת האקליפטוס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8</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5"/>
                  </a:ext>
                </a:extLst>
              </a:tr>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ו</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צל עץ תמר ואור ירח</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7</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6"/>
                  </a:ext>
                </a:extLst>
              </a:tr>
              <a:tr h="370850">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solidFill>
                            <a:srgbClr val="FF0000"/>
                          </a:solidFill>
                          <a:latin typeface="David"/>
                          <a:ea typeface="David"/>
                          <a:cs typeface="David"/>
                          <a:sym typeface="David"/>
                        </a:rPr>
                        <a:t>ס</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כבד ימים וסער עץ אלון ניצב</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iw-IL" sz="2400" b="1" u="none" strike="noStrike" cap="none">
                          <a:latin typeface="David"/>
                          <a:ea typeface="David"/>
                          <a:cs typeface="David"/>
                          <a:sym typeface="David"/>
                        </a:rPr>
                        <a:t>3</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CF2D9"/>
                    </a:solidFill>
                  </a:tcPr>
                </a:tc>
                <a:extLst>
                  <a:ext uri="{0D108BD9-81ED-4DB2-BD59-A6C34878D82A}">
                    <a16:rowId xmlns:a16="http://schemas.microsoft.com/office/drawing/2014/main" val="10007"/>
                  </a:ext>
                </a:extLst>
              </a:tr>
            </a:tbl>
          </a:graphicData>
        </a:graphic>
      </p:graphicFrame>
      <p:pic>
        <p:nvPicPr>
          <p:cNvPr id="711" name="Google Shape;711;p6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1239" y="1486848"/>
            <a:ext cx="2607819" cy="3657600"/>
          </a:xfrm>
          <a:prstGeom prst="rect">
            <a:avLst/>
          </a:prstGeom>
          <a:noFill/>
          <a:ln>
            <a:noFill/>
          </a:ln>
        </p:spPr>
      </p:pic>
      <p:sp>
        <p:nvSpPr>
          <p:cNvPr id="2" name="תיבת טקסט 1">
            <a:extLst>
              <a:ext uri="{FF2B5EF4-FFF2-40B4-BE49-F238E27FC236}">
                <a16:creationId xmlns:a16="http://schemas.microsoft.com/office/drawing/2014/main" id="{30E95C1C-C767-8C27-F896-970DD1DC2DE6}"/>
              </a:ext>
            </a:extLst>
          </p:cNvPr>
          <p:cNvSpPr txBox="1"/>
          <p:nvPr/>
        </p:nvSpPr>
        <p:spPr>
          <a:xfrm>
            <a:off x="1081239" y="5338916"/>
            <a:ext cx="2607819" cy="307777"/>
          </a:xfrm>
          <a:prstGeom prst="rect">
            <a:avLst/>
          </a:prstGeom>
          <a:noFill/>
        </p:spPr>
        <p:txBody>
          <a:bodyPr wrap="square" rtlCol="1">
            <a:spAutoFit/>
          </a:bodyPr>
          <a:lstStyle/>
          <a:p>
            <a:pPr algn="ctr"/>
            <a:r>
              <a:rPr lang="he-IL" dirty="0"/>
              <a:t>מקור: </a:t>
            </a:r>
            <a:r>
              <a:rPr lang="he-IL" dirty="0">
                <a:hlinkClick r:id="rId6"/>
              </a:rPr>
              <a:t>ויקיפדיה: אקליפטוס</a:t>
            </a:r>
            <a:endParaRPr lang="he-IL"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717" name="Google Shape;717;p61"/>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718" name="Google Shape;718;p61"/>
          <p:cNvSpPr txBox="1"/>
          <p:nvPr/>
        </p:nvSpPr>
        <p:spPr>
          <a:xfrm>
            <a:off x="4343400" y="126674"/>
            <a:ext cx="4118446"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a:solidFill>
                  <a:srgbClr val="009900"/>
                </a:solidFill>
                <a:latin typeface="Arial"/>
                <a:ea typeface="Arial"/>
                <a:cs typeface="Arial"/>
                <a:sym typeface="Arial"/>
              </a:rPr>
              <a:t>עשיינות</a:t>
            </a:r>
            <a:endParaRPr sz="3600" b="1" i="0" u="none" strike="noStrike" cap="none">
              <a:solidFill>
                <a:srgbClr val="009900"/>
              </a:solidFill>
              <a:latin typeface="Arial"/>
              <a:ea typeface="Arial"/>
              <a:cs typeface="Arial"/>
              <a:sym typeface="Arial"/>
            </a:endParaRPr>
          </a:p>
        </p:txBody>
      </p:sp>
      <p:grpSp>
        <p:nvGrpSpPr>
          <p:cNvPr id="719" name="Google Shape;719;p61"/>
          <p:cNvGrpSpPr/>
          <p:nvPr/>
        </p:nvGrpSpPr>
        <p:grpSpPr>
          <a:xfrm>
            <a:off x="4171710" y="922866"/>
            <a:ext cx="6207694" cy="5808453"/>
            <a:chOff x="1286270" y="0"/>
            <a:chExt cx="6207694" cy="5808453"/>
          </a:xfrm>
        </p:grpSpPr>
        <p:sp>
          <p:nvSpPr>
            <p:cNvPr id="720" name="Google Shape;720;p61"/>
            <p:cNvSpPr/>
            <p:nvPr/>
          </p:nvSpPr>
          <p:spPr>
            <a:xfrm>
              <a:off x="3640298" y="0"/>
              <a:ext cx="3837160" cy="1735486"/>
            </a:xfrm>
            <a:prstGeom prst="rect">
              <a:avLst/>
            </a:prstGeom>
            <a:solidFill>
              <a:srgbClr val="009900"/>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61"/>
            <p:cNvSpPr txBox="1"/>
            <p:nvPr/>
          </p:nvSpPr>
          <p:spPr>
            <a:xfrm>
              <a:off x="3640298" y="0"/>
              <a:ext cx="3837160" cy="1735486"/>
            </a:xfrm>
            <a:prstGeom prst="rect">
              <a:avLst/>
            </a:prstGeom>
            <a:noFill/>
            <a:ln>
              <a:noFill/>
            </a:ln>
          </p:spPr>
          <p:txBody>
            <a:bodyPr spcFirstLastPara="1" wrap="square" lIns="167625" tIns="167625" rIns="167625" bIns="167625" anchor="ctr" anchorCtr="0">
              <a:noAutofit/>
            </a:bodyPr>
            <a:lstStyle/>
            <a:p>
              <a:pPr marL="0" marR="0" lvl="0" indent="0" algn="ctr" rtl="1">
                <a:lnSpc>
                  <a:spcPct val="90000"/>
                </a:lnSpc>
                <a:spcBef>
                  <a:spcPts val="0"/>
                </a:spcBef>
                <a:spcAft>
                  <a:spcPts val="0"/>
                </a:spcAft>
                <a:buClr>
                  <a:schemeClr val="lt1"/>
                </a:buClr>
                <a:buSzPts val="4400"/>
                <a:buFont typeface="Arial"/>
                <a:buNone/>
              </a:pPr>
              <a:r>
                <a:rPr lang="iw-IL" sz="44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אדניות מקרטוני חלב</a:t>
              </a:r>
              <a:endParaRPr sz="4400" b="0" i="0" u="none" strike="noStrike" cap="none">
                <a:solidFill>
                  <a:schemeClr val="lt1"/>
                </a:solidFill>
                <a:latin typeface="Arial"/>
                <a:ea typeface="Arial"/>
                <a:cs typeface="Arial"/>
                <a:sym typeface="Arial"/>
              </a:endParaRPr>
            </a:p>
          </p:txBody>
        </p:sp>
        <p:sp>
          <p:nvSpPr>
            <p:cNvPr id="722" name="Google Shape;722;p61"/>
            <p:cNvSpPr/>
            <p:nvPr/>
          </p:nvSpPr>
          <p:spPr>
            <a:xfrm>
              <a:off x="1336039" y="0"/>
              <a:ext cx="1907314" cy="1735486"/>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61"/>
            <p:cNvSpPr/>
            <p:nvPr/>
          </p:nvSpPr>
          <p:spPr>
            <a:xfrm>
              <a:off x="1286270" y="1985914"/>
              <a:ext cx="3837160" cy="1735486"/>
            </a:xfrm>
            <a:prstGeom prst="rect">
              <a:avLst/>
            </a:prstGeom>
            <a:solidFill>
              <a:srgbClr val="009900"/>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61"/>
            <p:cNvSpPr txBox="1"/>
            <p:nvPr/>
          </p:nvSpPr>
          <p:spPr>
            <a:xfrm>
              <a:off x="1286270" y="1985914"/>
              <a:ext cx="3837160" cy="1735486"/>
            </a:xfrm>
            <a:prstGeom prst="rect">
              <a:avLst/>
            </a:prstGeom>
            <a:noFill/>
            <a:ln>
              <a:noFill/>
            </a:ln>
          </p:spPr>
          <p:txBody>
            <a:bodyPr spcFirstLastPara="1" wrap="square" lIns="129525" tIns="129525" rIns="129525" bIns="129525" anchor="ctr" anchorCtr="0">
              <a:noAutofit/>
            </a:bodyPr>
            <a:lstStyle/>
            <a:p>
              <a:pPr marL="0" marR="0" lvl="0" indent="0" algn="ctr" rtl="1">
                <a:lnSpc>
                  <a:spcPct val="90000"/>
                </a:lnSpc>
                <a:spcBef>
                  <a:spcPts val="0"/>
                </a:spcBef>
                <a:spcAft>
                  <a:spcPts val="0"/>
                </a:spcAft>
                <a:buClr>
                  <a:schemeClr val="lt1"/>
                </a:buClr>
                <a:buSzPts val="3400"/>
                <a:buFont typeface="Arial"/>
                <a:buNone/>
              </a:pPr>
              <a:r>
                <a:rPr lang="iw-IL" sz="3400" b="0" i="0" u="sng" strike="noStrike" cap="none">
                  <a:solidFill>
                    <a:schemeClr val="lt1"/>
                  </a:solidFill>
                  <a:latin typeface="Arial"/>
                  <a:ea typeface="Arial"/>
                  <a:cs typeface="Arial"/>
                  <a:sym typeface="Arial"/>
                  <a:hlinkClick r:id="rId7">
                    <a:extLst>
                      <a:ext uri="{A12FA001-AC4F-418D-AE19-62706E023703}">
                        <ahyp:hlinkClr xmlns:ahyp="http://schemas.microsoft.com/office/drawing/2018/hyperlinkcolor" val="tx"/>
                      </a:ext>
                    </a:extLst>
                  </a:hlinkClick>
                </a:rPr>
                <a:t>סידורי פרחים </a:t>
              </a:r>
              <a:r>
                <a:rPr lang="iw-IL" sz="3000" b="0" i="0" u="sng" strike="noStrike" cap="none">
                  <a:solidFill>
                    <a:schemeClr val="lt1"/>
                  </a:solidFill>
                  <a:latin typeface="Arial"/>
                  <a:ea typeface="Arial"/>
                  <a:cs typeface="Arial"/>
                  <a:sym typeface="Arial"/>
                  <a:hlinkClick r:id="rId7">
                    <a:extLst>
                      <a:ext uri="{A12FA001-AC4F-418D-AE19-62706E023703}">
                        <ahyp:hlinkClr xmlns:ahyp="http://schemas.microsoft.com/office/drawing/2018/hyperlinkcolor" val="tx"/>
                      </a:ext>
                    </a:extLst>
                  </a:hlinkClick>
                </a:rPr>
                <a:t>מחומרים בשימוש חוזר</a:t>
              </a:r>
              <a:endParaRPr sz="3000" b="0" i="0" u="none" strike="noStrike" cap="none">
                <a:solidFill>
                  <a:schemeClr val="lt1"/>
                </a:solidFill>
                <a:latin typeface="Arial"/>
                <a:ea typeface="Arial"/>
                <a:cs typeface="Arial"/>
                <a:sym typeface="Arial"/>
              </a:endParaRPr>
            </a:p>
          </p:txBody>
        </p:sp>
        <p:sp>
          <p:nvSpPr>
            <p:cNvPr id="725" name="Google Shape;725;p61"/>
            <p:cNvSpPr/>
            <p:nvPr/>
          </p:nvSpPr>
          <p:spPr>
            <a:xfrm>
              <a:off x="5465659" y="1983042"/>
              <a:ext cx="2028305" cy="1761397"/>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61"/>
            <p:cNvSpPr/>
            <p:nvPr/>
          </p:nvSpPr>
          <p:spPr>
            <a:xfrm>
              <a:off x="3628879" y="4072967"/>
              <a:ext cx="3837160" cy="1735486"/>
            </a:xfrm>
            <a:prstGeom prst="rect">
              <a:avLst/>
            </a:prstGeom>
            <a:solidFill>
              <a:srgbClr val="009900"/>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61"/>
            <p:cNvSpPr txBox="1"/>
            <p:nvPr/>
          </p:nvSpPr>
          <p:spPr>
            <a:xfrm>
              <a:off x="3628879" y="4072967"/>
              <a:ext cx="3837160" cy="1735486"/>
            </a:xfrm>
            <a:prstGeom prst="rect">
              <a:avLst/>
            </a:prstGeom>
            <a:noFill/>
            <a:ln>
              <a:noFill/>
            </a:ln>
          </p:spPr>
          <p:txBody>
            <a:bodyPr spcFirstLastPara="1" wrap="square" lIns="167625" tIns="167625" rIns="167625" bIns="167625" anchor="ctr" anchorCtr="0">
              <a:noAutofit/>
            </a:bodyPr>
            <a:lstStyle/>
            <a:p>
              <a:pPr marL="0" marR="0" lvl="0" indent="0" algn="ctr" rtl="1">
                <a:lnSpc>
                  <a:spcPct val="90000"/>
                </a:lnSpc>
                <a:spcBef>
                  <a:spcPts val="0"/>
                </a:spcBef>
                <a:spcAft>
                  <a:spcPts val="0"/>
                </a:spcAft>
                <a:buClr>
                  <a:schemeClr val="lt1"/>
                </a:buClr>
                <a:buSzPts val="4400"/>
                <a:buFont typeface="Arial"/>
                <a:buNone/>
              </a:pPr>
              <a:r>
                <a:rPr lang="iw-IL" sz="4400" b="0" i="0" u="sng" strike="noStrike" cap="none">
                  <a:solidFill>
                    <a:schemeClr val="lt1"/>
                  </a:solidFill>
                  <a:latin typeface="Arial"/>
                  <a:ea typeface="Arial"/>
                  <a:cs typeface="Arial"/>
                  <a:sym typeface="Arial"/>
                  <a:hlinkClick r:id="rId9">
                    <a:extLst>
                      <a:ext uri="{A12FA001-AC4F-418D-AE19-62706E023703}">
                        <ahyp:hlinkClr xmlns:ahyp="http://schemas.microsoft.com/office/drawing/2018/hyperlinkcolor" val="tx"/>
                      </a:ext>
                    </a:extLst>
                  </a:hlinkClick>
                </a:rPr>
                <a:t>עששית  </a:t>
              </a:r>
              <a:endParaRPr sz="1400" b="0" i="0" u="none" strike="noStrike" cap="none">
                <a:solidFill>
                  <a:srgbClr val="000000"/>
                </a:solidFill>
                <a:latin typeface="Arial"/>
                <a:ea typeface="Arial"/>
                <a:cs typeface="Arial"/>
                <a:sym typeface="Arial"/>
              </a:endParaRPr>
            </a:p>
            <a:p>
              <a:pPr marL="0" marR="0" lvl="0" indent="0" algn="ctr" rtl="1">
                <a:lnSpc>
                  <a:spcPct val="90000"/>
                </a:lnSpc>
                <a:spcBef>
                  <a:spcPts val="1540"/>
                </a:spcBef>
                <a:spcAft>
                  <a:spcPts val="0"/>
                </a:spcAft>
                <a:buClr>
                  <a:schemeClr val="lt1"/>
                </a:buClr>
                <a:buSzPts val="4400"/>
                <a:buFont typeface="Arial"/>
                <a:buNone/>
              </a:pPr>
              <a:r>
                <a:rPr lang="iw-IL" sz="4400" b="0" i="0" u="sng" strike="noStrike" cap="none">
                  <a:solidFill>
                    <a:schemeClr val="lt1"/>
                  </a:solidFill>
                  <a:latin typeface="Arial"/>
                  <a:ea typeface="Arial"/>
                  <a:cs typeface="Arial"/>
                  <a:sym typeface="Arial"/>
                  <a:hlinkClick r:id="rId9">
                    <a:extLst>
                      <a:ext uri="{A12FA001-AC4F-418D-AE19-62706E023703}">
                        <ahyp:hlinkClr xmlns:ahyp="http://schemas.microsoft.com/office/drawing/2018/hyperlinkcolor" val="tx"/>
                      </a:ext>
                    </a:extLst>
                  </a:hlinkClick>
                </a:rPr>
                <a:t>מעלי שלכת</a:t>
              </a:r>
              <a:endParaRPr sz="4400" b="0" i="0" u="none" strike="noStrike" cap="none">
                <a:solidFill>
                  <a:schemeClr val="lt1"/>
                </a:solidFill>
                <a:latin typeface="Arial"/>
                <a:ea typeface="Arial"/>
                <a:cs typeface="Arial"/>
                <a:sym typeface="Arial"/>
              </a:endParaRPr>
            </a:p>
          </p:txBody>
        </p:sp>
        <p:sp>
          <p:nvSpPr>
            <p:cNvPr id="728" name="Google Shape;728;p61"/>
            <p:cNvSpPr/>
            <p:nvPr/>
          </p:nvSpPr>
          <p:spPr>
            <a:xfrm>
              <a:off x="1342684" y="4072967"/>
              <a:ext cx="1718131" cy="1735486"/>
            </a:xfrm>
            <a:prstGeom prst="rect">
              <a:avLst/>
            </a:prstGeom>
            <a:blipFill rotWithShape="1">
              <a:blip r:embed="rId10"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0" name="Google Shape;730;p61"/>
          <p:cNvSpPr txBox="1"/>
          <p:nvPr/>
        </p:nvSpPr>
        <p:spPr>
          <a:xfrm>
            <a:off x="1289992" y="6361994"/>
            <a:ext cx="1991360"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1800"/>
              <a:buFont typeface="Arial"/>
              <a:buNone/>
            </a:pPr>
            <a:r>
              <a:rPr lang="iw-IL" sz="1800" b="0" i="0" u="sng" strike="noStrike" cap="none" dirty="0">
                <a:solidFill>
                  <a:schemeClr val="dk1"/>
                </a:solidFill>
                <a:latin typeface="Arial"/>
                <a:ea typeface="Arial"/>
                <a:cs typeface="Arial"/>
                <a:sym typeface="Arial"/>
                <a:hlinkClick r:id="rId11">
                  <a:extLst>
                    <a:ext uri="{A12FA001-AC4F-418D-AE19-62706E023703}">
                      <ahyp:hlinkClr xmlns:ahyp="http://schemas.microsoft.com/office/drawing/2018/hyperlinkcolor" val="tx"/>
                    </a:ext>
                  </a:extLst>
                </a:hlinkClick>
              </a:rPr>
              <a:t>קישור לפינטרס</a:t>
            </a:r>
            <a:endParaRPr sz="1800" b="0" i="0" u="none" strike="noStrike" cap="none" dirty="0">
              <a:solidFill>
                <a:schemeClr val="dk1"/>
              </a:solidFill>
              <a:latin typeface="Arial"/>
              <a:ea typeface="Arial"/>
              <a:cs typeface="Arial"/>
              <a:sym typeface="Arial"/>
            </a:endParaRPr>
          </a:p>
        </p:txBody>
      </p:sp>
      <p:pic>
        <p:nvPicPr>
          <p:cNvPr id="731" name="Google Shape;731;p61" descr="תמונה שמכילה תמונה, אומנות ילדים, סרט מצויר, אומנות&#10;&#10;תוכן בינה מלאכותית גנרטיבית עשוי להיות שגוי."/>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436410" y="3638866"/>
            <a:ext cx="2029706" cy="2723128"/>
          </a:xfrm>
          <a:prstGeom prst="rect">
            <a:avLst/>
          </a:prstGeom>
          <a:noFill/>
          <a:ln>
            <a:noFill/>
          </a:ln>
        </p:spPr>
      </p:pic>
      <p:pic>
        <p:nvPicPr>
          <p:cNvPr id="3" name="תמונה 2" descr="תמונה שמכילה אביזר, אומנות, אומנות ילדים, אביזר אופנה&#10;&#10;תוכן בינה מלאכותית גנרטיבית עשוי להיות שגוי.">
            <a:extLst>
              <a:ext uri="{FF2B5EF4-FFF2-40B4-BE49-F238E27FC236}">
                <a16:creationId xmlns:a16="http://schemas.microsoft.com/office/drawing/2014/main" id="{91A811D0-2B7F-C9DB-BC10-8BAFAD355FC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2161" y="922866"/>
            <a:ext cx="3198204" cy="2506134"/>
          </a:xfrm>
          <a:prstGeom prst="rect">
            <a:avLst/>
          </a:prstGeom>
        </p:spPr>
      </p:pic>
      <p:sp>
        <p:nvSpPr>
          <p:cNvPr id="4" name="תיבת טקסט 3">
            <a:extLst>
              <a:ext uri="{FF2B5EF4-FFF2-40B4-BE49-F238E27FC236}">
                <a16:creationId xmlns:a16="http://schemas.microsoft.com/office/drawing/2014/main" id="{4219D17F-1A32-B83C-29E2-76DC4BF4063A}"/>
              </a:ext>
            </a:extLst>
          </p:cNvPr>
          <p:cNvSpPr txBox="1"/>
          <p:nvPr/>
        </p:nvSpPr>
        <p:spPr>
          <a:xfrm>
            <a:off x="852161" y="932698"/>
            <a:ext cx="3170845" cy="646331"/>
          </a:xfrm>
          <a:prstGeom prst="rect">
            <a:avLst/>
          </a:prstGeom>
          <a:noFill/>
        </p:spPr>
        <p:txBody>
          <a:bodyPr wrap="square" rtlCol="1">
            <a:spAutoFit/>
          </a:bodyPr>
          <a:lstStyle/>
          <a:p>
            <a:pPr algn="ctr"/>
            <a:r>
              <a:rPr lang="he-IL" sz="1800" b="1" dirty="0">
                <a:solidFill>
                  <a:schemeClr val="tx1"/>
                </a:solidFill>
              </a:rPr>
              <a:t>תיק מסרט דבק </a:t>
            </a:r>
          </a:p>
          <a:p>
            <a:pPr algn="ctr"/>
            <a:r>
              <a:rPr lang="he-IL" sz="1800" b="1" dirty="0">
                <a:solidFill>
                  <a:schemeClr val="tx1"/>
                </a:solidFill>
              </a:rPr>
              <a:t>בהדפס פרחים מיובשים</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735"/>
        <p:cNvGrpSpPr/>
        <p:nvPr/>
      </p:nvGrpSpPr>
      <p:grpSpPr>
        <a:xfrm>
          <a:off x="0" y="0"/>
          <a:ext cx="0" cy="0"/>
          <a:chOff x="0" y="0"/>
          <a:chExt cx="0" cy="0"/>
        </a:xfrm>
      </p:grpSpPr>
      <p:pic>
        <p:nvPicPr>
          <p:cNvPr id="736" name="Google Shape;736;p62"/>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737" name="Google Shape;737;p62"/>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738" name="Google Shape;738;p62"/>
          <p:cNvSpPr txBox="1"/>
          <p:nvPr/>
        </p:nvSpPr>
        <p:spPr>
          <a:xfrm>
            <a:off x="4343400" y="126674"/>
            <a:ext cx="4118400" cy="6465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dirty="0">
                <a:solidFill>
                  <a:srgbClr val="009900"/>
                </a:solidFill>
                <a:latin typeface="Arial"/>
                <a:ea typeface="Arial"/>
                <a:cs typeface="Arial"/>
                <a:sym typeface="Arial"/>
              </a:rPr>
              <a:t>רעיונות</a:t>
            </a:r>
            <a:r>
              <a:rPr lang="he-IL" sz="3600" b="1" i="0" u="none" strike="noStrike" cap="none" dirty="0">
                <a:solidFill>
                  <a:srgbClr val="009900"/>
                </a:solidFill>
                <a:latin typeface="Arial"/>
                <a:ea typeface="Arial"/>
                <a:cs typeface="Arial"/>
                <a:sym typeface="Arial"/>
              </a:rPr>
              <a:t> נוספים</a:t>
            </a:r>
            <a:endParaRPr sz="1400" b="0" i="0" u="none" strike="noStrike" cap="none" dirty="0">
              <a:solidFill>
                <a:srgbClr val="000000"/>
              </a:solidFill>
              <a:latin typeface="Arial"/>
              <a:ea typeface="Arial"/>
              <a:cs typeface="Arial"/>
              <a:sym typeface="Arial"/>
            </a:endParaRPr>
          </a:p>
        </p:txBody>
      </p:sp>
      <p:sp>
        <p:nvSpPr>
          <p:cNvPr id="739" name="Google Shape;739;p62"/>
          <p:cNvSpPr txBox="1"/>
          <p:nvPr/>
        </p:nvSpPr>
        <p:spPr>
          <a:xfrm>
            <a:off x="1950720" y="1069962"/>
            <a:ext cx="9542666" cy="646290"/>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400"/>
              <a:buFont typeface="Noto Sans Symbols"/>
              <a:buChar char="❖"/>
            </a:pPr>
            <a:r>
              <a:rPr lang="iw-IL" sz="2400" b="0" i="0" u="none" strike="noStrike" cap="none" dirty="0">
                <a:solidFill>
                  <a:schemeClr val="dk1"/>
                </a:solidFill>
                <a:latin typeface="Arial"/>
                <a:ea typeface="Arial"/>
                <a:cs typeface="Arial"/>
                <a:sym typeface="Arial"/>
              </a:rPr>
              <a:t>אתר במבט חדש - </a:t>
            </a:r>
            <a:r>
              <a:rPr lang="iw-IL" sz="24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מצגת פירות ט"ו בשבט</a:t>
            </a:r>
            <a:endParaRPr sz="2400" b="0" i="0" u="none" strike="noStrike" cap="none" dirty="0">
              <a:solidFill>
                <a:schemeClr val="dk1"/>
              </a:solidFill>
              <a:latin typeface="Arial"/>
              <a:ea typeface="Arial"/>
              <a:cs typeface="Arial"/>
              <a:sym typeface="Arial"/>
            </a:endParaRPr>
          </a:p>
        </p:txBody>
      </p:sp>
      <p:pic>
        <p:nvPicPr>
          <p:cNvPr id="740" name="Google Shape;740;p62" descr="תמונה שמכילה פירות, אוכל טבעי, להפיק, קבוצת מזון&#10;&#10;תוכן בינה מלאכותית גנרטיבית עשוי להיות שגוי."/>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830749" y="1893335"/>
            <a:ext cx="6716219" cy="4468554"/>
          </a:xfrm>
          <a:prstGeom prst="rect">
            <a:avLst/>
          </a:prstGeom>
          <a:noFill/>
          <a:ln w="28575" cap="flat" cmpd="sng">
            <a:solidFill>
              <a:srgbClr val="009900"/>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745"/>
        <p:cNvGrpSpPr/>
        <p:nvPr/>
      </p:nvGrpSpPr>
      <p:grpSpPr>
        <a:xfrm>
          <a:off x="0" y="0"/>
          <a:ext cx="0" cy="0"/>
          <a:chOff x="0" y="0"/>
          <a:chExt cx="0" cy="0"/>
        </a:xfrm>
      </p:grpSpPr>
      <p:pic>
        <p:nvPicPr>
          <p:cNvPr id="746" name="Google Shape;746;p63"/>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747" name="Google Shape;747;p63"/>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748" name="Google Shape;748;p63"/>
          <p:cNvSpPr txBox="1"/>
          <p:nvPr/>
        </p:nvSpPr>
        <p:spPr>
          <a:xfrm>
            <a:off x="4343400" y="126674"/>
            <a:ext cx="4118446"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a:solidFill>
                  <a:srgbClr val="009900"/>
                </a:solidFill>
                <a:latin typeface="Arial"/>
                <a:ea typeface="Arial"/>
                <a:cs typeface="Arial"/>
                <a:sym typeface="Arial"/>
              </a:rPr>
              <a:t>תפילת העצים</a:t>
            </a:r>
            <a:endParaRPr sz="1400" b="0" i="0" u="none" strike="noStrike" cap="none">
              <a:solidFill>
                <a:srgbClr val="000000"/>
              </a:solidFill>
              <a:latin typeface="Arial"/>
              <a:ea typeface="Arial"/>
              <a:cs typeface="Arial"/>
              <a:sym typeface="Arial"/>
            </a:endParaRPr>
          </a:p>
        </p:txBody>
      </p:sp>
      <p:graphicFrame>
        <p:nvGraphicFramePr>
          <p:cNvPr id="749" name="Google Shape;749;p63"/>
          <p:cNvGraphicFramePr/>
          <p:nvPr>
            <p:extLst>
              <p:ext uri="{D42A27DB-BD31-4B8C-83A1-F6EECF244321}">
                <p14:modId xmlns:p14="http://schemas.microsoft.com/office/powerpoint/2010/main" val="576738188"/>
              </p:ext>
            </p:extLst>
          </p:nvPr>
        </p:nvGraphicFramePr>
        <p:xfrm>
          <a:off x="1174430" y="1563490"/>
          <a:ext cx="9843150" cy="2781882"/>
        </p:xfrm>
        <a:graphic>
          <a:graphicData uri="http://schemas.openxmlformats.org/drawingml/2006/table">
            <a:tbl>
              <a:tblPr firstRow="1" bandRow="1">
                <a:noFill/>
                <a:tableStyleId>{544FDA64-58B2-40AE-B925-24C0F7FAC052}</a:tableStyleId>
              </a:tblPr>
              <a:tblGrid>
                <a:gridCol w="3281050">
                  <a:extLst>
                    <a:ext uri="{9D8B030D-6E8A-4147-A177-3AD203B41FA5}">
                      <a16:colId xmlns:a16="http://schemas.microsoft.com/office/drawing/2014/main" val="20000"/>
                    </a:ext>
                  </a:extLst>
                </a:gridCol>
                <a:gridCol w="3281050">
                  <a:extLst>
                    <a:ext uri="{9D8B030D-6E8A-4147-A177-3AD203B41FA5}">
                      <a16:colId xmlns:a16="http://schemas.microsoft.com/office/drawing/2014/main" val="20001"/>
                    </a:ext>
                  </a:extLst>
                </a:gridCol>
                <a:gridCol w="3281050">
                  <a:extLst>
                    <a:ext uri="{9D8B030D-6E8A-4147-A177-3AD203B41FA5}">
                      <a16:colId xmlns:a16="http://schemas.microsoft.com/office/drawing/2014/main" val="20002"/>
                    </a:ext>
                  </a:extLst>
                </a:gridCol>
              </a:tblGrid>
              <a:tr h="370850">
                <a:tc>
                  <a:txBody>
                    <a:bodyPr/>
                    <a:lstStyle/>
                    <a:p>
                      <a:pPr marL="0" marR="0" lvl="0" indent="0" algn="r" rtl="1">
                        <a:lnSpc>
                          <a:spcPct val="150000"/>
                        </a:lnSpc>
                        <a:spcBef>
                          <a:spcPts val="0"/>
                        </a:spcBef>
                        <a:spcAft>
                          <a:spcPts val="0"/>
                        </a:spcAft>
                        <a:buClr>
                          <a:srgbClr val="000000"/>
                        </a:buClr>
                        <a:buSzPts val="2400"/>
                        <a:buFont typeface="Arial"/>
                        <a:buNone/>
                      </a:pPr>
                      <a:r>
                        <a:rPr lang="iw-IL" sz="2400" b="1" u="none" strike="noStrike" cap="none">
                          <a:solidFill>
                            <a:schemeClr val="dk1"/>
                          </a:solidFill>
                        </a:rPr>
                        <a:t>בְּרֹאשׁ הַשָּׁנָה יִכָּתֵבוּ:</a:t>
                      </a:r>
                      <a:endParaRPr sz="1400" u="none" strike="noStrike" cap="none"/>
                    </a:p>
                    <a:p>
                      <a:pPr marL="0" marR="0" lvl="0" indent="0" algn="r" rtl="1">
                        <a:lnSpc>
                          <a:spcPct val="150000"/>
                        </a:lnSpc>
                        <a:spcBef>
                          <a:spcPts val="0"/>
                        </a:spcBef>
                        <a:spcAft>
                          <a:spcPts val="0"/>
                        </a:spcAft>
                        <a:buClr>
                          <a:srgbClr val="000000"/>
                        </a:buClr>
                        <a:buSzPts val="2400"/>
                        <a:buFont typeface="Arial"/>
                        <a:buNone/>
                      </a:pPr>
                      <a:r>
                        <a:rPr lang="iw-IL" sz="2400" b="1" u="none" strike="noStrike" cap="none">
                          <a:solidFill>
                            <a:schemeClr val="dk1"/>
                          </a:solidFill>
                        </a:rPr>
                        <a:t>מִי יִצְמַח צָמוֹחַ</a:t>
                      </a:r>
                      <a:endParaRPr sz="1400" u="none" strike="noStrike" cap="none"/>
                    </a:p>
                    <a:p>
                      <a:pPr marL="0" marR="0" lvl="0" indent="0" algn="r" rtl="1">
                        <a:lnSpc>
                          <a:spcPct val="150000"/>
                        </a:lnSpc>
                        <a:spcBef>
                          <a:spcPts val="0"/>
                        </a:spcBef>
                        <a:spcAft>
                          <a:spcPts val="0"/>
                        </a:spcAft>
                        <a:buClr>
                          <a:srgbClr val="000000"/>
                        </a:buClr>
                        <a:buSzPts val="2400"/>
                        <a:buFont typeface="Arial"/>
                        <a:buNone/>
                      </a:pPr>
                      <a:r>
                        <a:rPr lang="iw-IL" sz="2400" b="1" u="none" strike="noStrike" cap="none">
                          <a:solidFill>
                            <a:schemeClr val="dk1"/>
                          </a:solidFill>
                        </a:rPr>
                        <a:t>וּמִי נָבוֹל יִבֹּל;</a:t>
                      </a:r>
                      <a:endParaRPr sz="1400" u="none" strike="noStrike" cap="none"/>
                    </a:p>
                    <a:p>
                      <a:pPr marL="0" marR="0" lvl="0" indent="0" algn="r" rtl="1">
                        <a:lnSpc>
                          <a:spcPct val="150000"/>
                        </a:lnSpc>
                        <a:spcBef>
                          <a:spcPts val="0"/>
                        </a:spcBef>
                        <a:spcAft>
                          <a:spcPts val="0"/>
                        </a:spcAft>
                        <a:buClr>
                          <a:srgbClr val="000000"/>
                        </a:buClr>
                        <a:buSzPts val="2400"/>
                        <a:buFont typeface="Arial"/>
                        <a:buNone/>
                      </a:pPr>
                      <a:r>
                        <a:rPr lang="iw-IL" sz="2400" b="1" u="none" strike="noStrike" cap="none">
                          <a:solidFill>
                            <a:schemeClr val="dk1"/>
                          </a:solidFill>
                        </a:rPr>
                        <a:t>מִי יִפְרַח פָּרוֹחַ</a:t>
                      </a:r>
                      <a:endParaRPr sz="1400" u="none" strike="noStrike" cap="none"/>
                    </a:p>
                    <a:p>
                      <a:pPr marL="0" marR="0" lvl="0" indent="0" algn="r" rtl="1">
                        <a:lnSpc>
                          <a:spcPct val="150000"/>
                        </a:lnSpc>
                        <a:spcBef>
                          <a:spcPts val="0"/>
                        </a:spcBef>
                        <a:spcAft>
                          <a:spcPts val="0"/>
                        </a:spcAft>
                        <a:buClr>
                          <a:srgbClr val="000000"/>
                        </a:buClr>
                        <a:buSzPts val="2400"/>
                        <a:buFont typeface="Arial"/>
                        <a:buNone/>
                      </a:pPr>
                      <a:r>
                        <a:rPr lang="iw-IL" sz="2400" b="1" u="none" strike="noStrike" cap="none">
                          <a:solidFill>
                            <a:schemeClr val="dk1"/>
                          </a:solidFill>
                        </a:rPr>
                        <a:t>וּמִי קָמוֹל יִקְמֹל.</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בְּרֹאשׁ הַשָּׁנָה יִכָּתֵבוּ:</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מִי בִּפְרִי יְשַׂמֵּחַ</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וּמִי יִצַּב עָרֹם;</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מִי יִינַק רֹב לֵיחַ</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וּמִי יִיבַשׁ מֵחֹם</a:t>
                      </a:r>
                      <a:r>
                        <a:rPr lang="he-IL" sz="2400" b="1" u="none" strike="noStrike" cap="none" dirty="0">
                          <a:solidFill>
                            <a:schemeClr val="dk1"/>
                          </a:solidFill>
                        </a:rPr>
                        <a:t>.</a:t>
                      </a:r>
                      <a:r>
                        <a:rPr lang="iw-IL" sz="2400" b="1" u="none" strike="noStrike" cap="none" dirty="0">
                          <a:solidFill>
                            <a:schemeClr val="dk1"/>
                          </a:solidFill>
                        </a:rPr>
                        <a:t>    </a:t>
                      </a: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בְּרֹאשׁ הַשָּׁנָה יִכָּתֵבוּ:</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אֶת מִי בַּרְזֶל יְגַדֵּעַ</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וּמִי יִגְוַע מִקֹּר;</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אֶת מִי בָּרָק יְבַקֵּעַ,</a:t>
                      </a:r>
                      <a:endParaRPr sz="1400" u="none" strike="noStrike" cap="none" dirty="0"/>
                    </a:p>
                    <a:p>
                      <a:pPr marL="0" marR="0" lvl="0" indent="0" algn="r" rtl="1">
                        <a:lnSpc>
                          <a:spcPct val="150000"/>
                        </a:lnSpc>
                        <a:spcBef>
                          <a:spcPts val="0"/>
                        </a:spcBef>
                        <a:spcAft>
                          <a:spcPts val="0"/>
                        </a:spcAft>
                        <a:buClr>
                          <a:srgbClr val="000000"/>
                        </a:buClr>
                        <a:buSzPts val="2400"/>
                        <a:buFont typeface="Arial"/>
                        <a:buNone/>
                      </a:pPr>
                      <a:r>
                        <a:rPr lang="iw-IL" sz="2400" b="1" u="none" strike="noStrike" cap="none" dirty="0">
                          <a:solidFill>
                            <a:schemeClr val="dk1"/>
                          </a:solidFill>
                        </a:rPr>
                        <a:t>אֶת מִי רוּחַ יַעֲקֹר.</a:t>
                      </a: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0"/>
                  </a:ext>
                </a:extLst>
              </a:tr>
            </a:tbl>
          </a:graphicData>
        </a:graphic>
      </p:graphicFrame>
      <p:sp>
        <p:nvSpPr>
          <p:cNvPr id="750" name="Google Shape;750;p63"/>
          <p:cNvSpPr txBox="1"/>
          <p:nvPr/>
        </p:nvSpPr>
        <p:spPr>
          <a:xfrm>
            <a:off x="4980614" y="5063677"/>
            <a:ext cx="2844018" cy="46166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IL" sz="2400" b="1" i="0" u="none" strike="noStrike" cap="none">
                <a:solidFill>
                  <a:schemeClr val="dk1"/>
                </a:solidFill>
                <a:latin typeface="Arial"/>
                <a:ea typeface="Arial"/>
                <a:cs typeface="Arial"/>
                <a:sym typeface="Arial"/>
              </a:rPr>
              <a:t>בְּרֹאשׁ הַשָּׁנָה יִכָּתֵבוּ!</a:t>
            </a:r>
            <a:endParaRPr sz="2400" b="1" i="0" u="none" strike="noStrike" cap="none">
              <a:solidFill>
                <a:schemeClr val="dk1"/>
              </a:solidFill>
              <a:latin typeface="Arial"/>
              <a:ea typeface="Arial"/>
              <a:cs typeface="Arial"/>
              <a:sym typeface="Arial"/>
            </a:endParaRPr>
          </a:p>
        </p:txBody>
      </p:sp>
      <p:sp>
        <p:nvSpPr>
          <p:cNvPr id="751" name="Google Shape;751;p63"/>
          <p:cNvSpPr txBox="1"/>
          <p:nvPr/>
        </p:nvSpPr>
        <p:spPr>
          <a:xfrm>
            <a:off x="3154680" y="850559"/>
            <a:ext cx="528764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chemeClr val="dk1"/>
                </a:solidFill>
                <a:latin typeface="Arial"/>
                <a:ea typeface="Arial"/>
                <a:cs typeface="Arial"/>
                <a:sym typeface="Arial"/>
              </a:rPr>
              <a:t>מילים: לוין קיפניס; </a:t>
            </a:r>
            <a:r>
              <a:rPr lang="he-IL" sz="1800" b="0" i="0" u="none" strike="noStrike" cap="none" dirty="0">
                <a:solidFill>
                  <a:schemeClr val="dk1"/>
                </a:solidFill>
                <a:latin typeface="Arial"/>
                <a:ea typeface="Arial"/>
                <a:cs typeface="Arial"/>
                <a:sym typeface="Arial"/>
              </a:rPr>
              <a:t> </a:t>
            </a:r>
            <a:r>
              <a:rPr lang="iw-IL" sz="1800" b="0" i="0" u="none" strike="noStrike" cap="none" dirty="0">
                <a:solidFill>
                  <a:schemeClr val="dk1"/>
                </a:solidFill>
                <a:latin typeface="Arial"/>
                <a:ea typeface="Arial"/>
                <a:cs typeface="Arial"/>
                <a:sym typeface="Arial"/>
              </a:rPr>
              <a:t>לחן: אברהם צבי אידלזון</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755"/>
        <p:cNvGrpSpPr/>
        <p:nvPr/>
      </p:nvGrpSpPr>
      <p:grpSpPr>
        <a:xfrm>
          <a:off x="0" y="0"/>
          <a:ext cx="0" cy="0"/>
          <a:chOff x="0" y="0"/>
          <a:chExt cx="0" cy="0"/>
        </a:xfrm>
      </p:grpSpPr>
      <p:sp>
        <p:nvSpPr>
          <p:cNvPr id="756" name="Google Shape;756;p64"/>
          <p:cNvSpPr txBox="1">
            <a:spLocks noGrp="1"/>
          </p:cNvSpPr>
          <p:nvPr>
            <p:ph type="subTitle" idx="1"/>
          </p:nvPr>
        </p:nvSpPr>
        <p:spPr>
          <a:xfrm>
            <a:off x="1524000" y="58112"/>
            <a:ext cx="9144000" cy="953565"/>
          </a:xfrm>
          <a:prstGeom prst="rect">
            <a:avLst/>
          </a:prstGeom>
          <a:noFill/>
          <a:ln>
            <a:noFill/>
          </a:ln>
        </p:spPr>
        <p:txBody>
          <a:bodyPr spcFirstLastPara="1" wrap="square" lIns="91425" tIns="45700" rIns="91425" bIns="45700" anchor="t" anchorCtr="0">
            <a:normAutofit lnSpcReduction="10000"/>
          </a:bodyPr>
          <a:lstStyle/>
          <a:p>
            <a:pPr marL="0" lvl="0" indent="0" algn="ctr" rtl="1">
              <a:lnSpc>
                <a:spcPct val="90000"/>
              </a:lnSpc>
              <a:spcBef>
                <a:spcPts val="0"/>
              </a:spcBef>
              <a:spcAft>
                <a:spcPts val="0"/>
              </a:spcAft>
              <a:buClr>
                <a:srgbClr val="009900"/>
              </a:buClr>
              <a:buSzPts val="6600"/>
              <a:buNone/>
            </a:pPr>
            <a:r>
              <a:rPr lang="iw-IL" sz="6600" b="1">
                <a:solidFill>
                  <a:srgbClr val="009900"/>
                </a:solidFill>
              </a:rPr>
              <a:t>תם ולא נשלם</a:t>
            </a:r>
            <a:endParaRPr/>
          </a:p>
          <a:p>
            <a:pPr marL="0" lvl="0" indent="0" algn="ctr" rtl="1">
              <a:lnSpc>
                <a:spcPct val="90000"/>
              </a:lnSpc>
              <a:spcBef>
                <a:spcPts val="1000"/>
              </a:spcBef>
              <a:spcAft>
                <a:spcPts val="0"/>
              </a:spcAft>
              <a:buClr>
                <a:schemeClr val="dk1"/>
              </a:buClr>
              <a:buSzPts val="6600"/>
              <a:buNone/>
            </a:pPr>
            <a:endParaRPr sz="6600" b="1">
              <a:solidFill>
                <a:srgbClr val="009900"/>
              </a:solidFill>
            </a:endParaRPr>
          </a:p>
        </p:txBody>
      </p:sp>
      <p:pic>
        <p:nvPicPr>
          <p:cNvPr id="757" name="Google Shape;757;p64"/>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758" name="Google Shape;758;p64"/>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759" name="Google Shape;759;p64"/>
          <p:cNvSpPr txBox="1"/>
          <p:nvPr/>
        </p:nvSpPr>
        <p:spPr>
          <a:xfrm>
            <a:off x="0" y="1056413"/>
            <a:ext cx="11897105" cy="1754286"/>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Clr>
                <a:srgbClr val="000000"/>
              </a:buClr>
              <a:buSzPts val="3600"/>
              <a:buFont typeface="Arial"/>
              <a:buNone/>
            </a:pPr>
            <a:r>
              <a:rPr lang="iw-IL" sz="3600" b="1" i="0" u="none" strike="noStrike" cap="none" dirty="0">
                <a:solidFill>
                  <a:srgbClr val="002060"/>
                </a:solidFill>
                <a:latin typeface="Arial"/>
                <a:ea typeface="Arial"/>
                <a:cs typeface="Arial"/>
                <a:sym typeface="Arial"/>
              </a:rPr>
              <a:t>"הדואג לימים זורע חיטים,</a:t>
            </a:r>
            <a:r>
              <a:rPr lang="he-IL" sz="3600" b="1" i="0" u="none" strike="noStrike" cap="none" dirty="0">
                <a:solidFill>
                  <a:srgbClr val="002060"/>
                </a:solidFill>
                <a:latin typeface="Arial"/>
                <a:ea typeface="Arial"/>
                <a:cs typeface="Arial"/>
                <a:sym typeface="Arial"/>
              </a:rPr>
              <a:t> </a:t>
            </a:r>
            <a:r>
              <a:rPr lang="iw-IL" sz="3600" b="1" i="0" u="none" strike="noStrike" cap="none" dirty="0">
                <a:solidFill>
                  <a:srgbClr val="002060"/>
                </a:solidFill>
                <a:latin typeface="Arial"/>
                <a:ea typeface="Arial"/>
                <a:cs typeface="Arial"/>
                <a:sym typeface="Arial"/>
              </a:rPr>
              <a:t>הדואג לשנים נוטע עצים,</a:t>
            </a:r>
            <a:r>
              <a:rPr lang="he-IL" sz="3600" b="1" i="0" u="none" strike="noStrike" cap="none" dirty="0">
                <a:solidFill>
                  <a:srgbClr val="002060"/>
                </a:solidFill>
                <a:latin typeface="Arial"/>
                <a:ea typeface="Arial"/>
                <a:cs typeface="Arial"/>
                <a:sym typeface="Arial"/>
              </a:rPr>
              <a:t> </a:t>
            </a:r>
          </a:p>
          <a:p>
            <a:pPr marL="0" marR="0" lvl="0" indent="0" algn="ctr" rtl="1">
              <a:lnSpc>
                <a:spcPct val="150000"/>
              </a:lnSpc>
              <a:spcBef>
                <a:spcPts val="0"/>
              </a:spcBef>
              <a:spcAft>
                <a:spcPts val="0"/>
              </a:spcAft>
              <a:buClr>
                <a:srgbClr val="000000"/>
              </a:buClr>
              <a:buSzPts val="3600"/>
              <a:buFont typeface="Arial"/>
              <a:buNone/>
            </a:pPr>
            <a:r>
              <a:rPr lang="iw-IL" sz="3600" b="1" i="0" u="none" strike="noStrike" cap="none" dirty="0">
                <a:solidFill>
                  <a:srgbClr val="002060"/>
                </a:solidFill>
                <a:latin typeface="Arial"/>
                <a:ea typeface="Arial"/>
                <a:cs typeface="Arial"/>
                <a:sym typeface="Arial"/>
              </a:rPr>
              <a:t>הדואג לדורות מחנך אנשים"</a:t>
            </a:r>
            <a:r>
              <a:rPr lang="he-IL" sz="3600" b="1" i="0" u="none" strike="noStrike" cap="none" dirty="0">
                <a:solidFill>
                  <a:srgbClr val="002060"/>
                </a:solidFill>
                <a:latin typeface="Arial"/>
                <a:ea typeface="Arial"/>
                <a:cs typeface="Arial"/>
                <a:sym typeface="Arial"/>
              </a:rPr>
              <a:t>  </a:t>
            </a:r>
            <a:r>
              <a:rPr lang="he-IL" sz="2800" i="0" u="none" strike="noStrike" cap="none" dirty="0">
                <a:solidFill>
                  <a:srgbClr val="002060"/>
                </a:solidFill>
                <a:latin typeface="Arial"/>
                <a:ea typeface="Arial"/>
                <a:cs typeface="Arial"/>
                <a:sym typeface="Arial"/>
              </a:rPr>
              <a:t>(</a:t>
            </a:r>
            <a:r>
              <a:rPr lang="iw-IL" sz="2800" b="1" i="0" u="none" strike="noStrike" cap="none" dirty="0">
                <a:solidFill>
                  <a:srgbClr val="002060"/>
                </a:solidFill>
                <a:latin typeface="Arial"/>
                <a:ea typeface="Arial"/>
                <a:cs typeface="Arial"/>
                <a:sym typeface="Arial"/>
              </a:rPr>
              <a:t>יאנוש קורצ’אק</a:t>
            </a:r>
            <a:r>
              <a:rPr lang="he-IL" sz="2800" i="0" u="none" strike="noStrike" cap="none" dirty="0">
                <a:solidFill>
                  <a:srgbClr val="002060"/>
                </a:solidFill>
                <a:latin typeface="Arial"/>
                <a:ea typeface="Arial"/>
                <a:cs typeface="Arial"/>
                <a:sym typeface="Arial"/>
              </a:rPr>
              <a:t>)</a:t>
            </a:r>
            <a:endParaRPr sz="2800" i="0" u="none" strike="noStrike" cap="none" dirty="0">
              <a:solidFill>
                <a:srgbClr val="002060"/>
              </a:solidFill>
              <a:latin typeface="Arial"/>
              <a:ea typeface="Arial"/>
              <a:cs typeface="Arial"/>
              <a:sym typeface="Arial"/>
            </a:endParaRPr>
          </a:p>
        </p:txBody>
      </p:sp>
      <p:sp>
        <p:nvSpPr>
          <p:cNvPr id="760" name="Google Shape;760;p64"/>
          <p:cNvSpPr txBox="1"/>
          <p:nvPr/>
        </p:nvSpPr>
        <p:spPr>
          <a:xfrm>
            <a:off x="1922834" y="5690681"/>
            <a:ext cx="8346332" cy="110799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6600"/>
              <a:buFont typeface="Arial"/>
              <a:buNone/>
            </a:pPr>
            <a:r>
              <a:rPr lang="iw-IL" sz="6600" b="1" i="0" u="none" strike="noStrike" cap="none">
                <a:solidFill>
                  <a:srgbClr val="009900"/>
                </a:solidFill>
                <a:latin typeface="Arial"/>
                <a:ea typeface="Arial"/>
                <a:cs typeface="Arial"/>
                <a:sym typeface="Arial"/>
              </a:rPr>
              <a:t>ט"ו בשבט ירוק לכולנו </a:t>
            </a:r>
            <a:endParaRPr sz="1400" b="0" i="0" u="none" strike="noStrike" cap="none">
              <a:solidFill>
                <a:srgbClr val="000000"/>
              </a:solidFill>
              <a:latin typeface="Arial"/>
              <a:ea typeface="Arial"/>
              <a:cs typeface="Arial"/>
              <a:sym typeface="Arial"/>
            </a:endParaRPr>
          </a:p>
        </p:txBody>
      </p:sp>
      <p:pic>
        <p:nvPicPr>
          <p:cNvPr id="761" name="Google Shape;761;p64"/>
          <p:cNvPicPr preferRelativeResize="0"/>
          <p:nvPr/>
        </p:nvPicPr>
        <p:blipFill rotWithShape="1">
          <a:blip r:embed="rId5">
            <a:alphaModFix/>
          </a:blip>
          <a:srcRect/>
          <a:stretch/>
        </p:blipFill>
        <p:spPr>
          <a:xfrm>
            <a:off x="3968885" y="3041552"/>
            <a:ext cx="4541366" cy="26491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44"/>
        <p:cNvGrpSpPr/>
        <p:nvPr/>
      </p:nvGrpSpPr>
      <p:grpSpPr>
        <a:xfrm>
          <a:off x="0" y="0"/>
          <a:ext cx="0" cy="0"/>
          <a:chOff x="0" y="0"/>
          <a:chExt cx="0" cy="0"/>
        </a:xfrm>
      </p:grpSpPr>
      <p:pic>
        <p:nvPicPr>
          <p:cNvPr id="145" name="Google Shape;145;p6"/>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46" name="Google Shape;146;p6"/>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47" name="Google Shape;147;p6"/>
          <p:cNvSpPr txBox="1"/>
          <p:nvPr/>
        </p:nvSpPr>
        <p:spPr>
          <a:xfrm>
            <a:off x="314610" y="834092"/>
            <a:ext cx="3179852" cy="2308324"/>
          </a:xfrm>
          <a:prstGeom prst="rect">
            <a:avLst/>
          </a:prstGeom>
          <a:noFill/>
          <a:ln w="28575" cap="flat" cmpd="sng">
            <a:solidFill>
              <a:srgbClr val="009900"/>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chemeClr val="dk1"/>
                </a:solidFill>
                <a:latin typeface="Arial"/>
                <a:ea typeface="Arial"/>
                <a:cs typeface="Arial"/>
                <a:sym typeface="Arial"/>
              </a:rPr>
              <a:t>"לשנה טובה שקדיה!</a:t>
            </a:r>
            <a:endParaRPr sz="22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chemeClr val="dk1"/>
                </a:solidFill>
                <a:latin typeface="Arial"/>
                <a:ea typeface="Arial"/>
                <a:cs typeface="Arial"/>
                <a:sym typeface="Arial"/>
              </a:rPr>
              <a:t>לשנה טובה שקדיה!</a:t>
            </a:r>
            <a:endParaRPr sz="22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chemeClr val="dk1"/>
                </a:solidFill>
                <a:latin typeface="Arial"/>
                <a:ea typeface="Arial"/>
                <a:cs typeface="Arial"/>
                <a:sym typeface="Arial"/>
              </a:rPr>
              <a:t>וייתן לך אלוהים: גשם טוב, שפע טל,</a:t>
            </a:r>
            <a:endParaRPr sz="22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chemeClr val="dk1"/>
                </a:solidFill>
                <a:latin typeface="Arial"/>
                <a:ea typeface="Arial"/>
                <a:cs typeface="Arial"/>
                <a:sym typeface="Arial"/>
              </a:rPr>
              <a:t>שמש אור, רוח קל!"</a:t>
            </a:r>
            <a:endParaRPr sz="1400" b="0" i="0" u="none" strike="noStrike" cap="none">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1600"/>
              <a:buFont typeface="Arial"/>
              <a:buNone/>
            </a:pPr>
            <a:r>
              <a:rPr lang="iw-IL" sz="1600" b="0" i="0" u="none" strike="noStrike" cap="none">
                <a:solidFill>
                  <a:schemeClr val="dk1"/>
                </a:solidFill>
                <a:latin typeface="Arial"/>
                <a:ea typeface="Arial"/>
                <a:cs typeface="Arial"/>
                <a:sym typeface="Arial"/>
              </a:rPr>
              <a:t>שקדייה בשיר של לוין קיפניס, 1920</a:t>
            </a:r>
            <a:endParaRPr sz="1400" b="0" i="0" u="none" strike="noStrike" cap="none">
              <a:solidFill>
                <a:srgbClr val="000000"/>
              </a:solidFill>
              <a:latin typeface="Arial"/>
              <a:ea typeface="Arial"/>
              <a:cs typeface="Arial"/>
              <a:sym typeface="Arial"/>
            </a:endParaRPr>
          </a:p>
        </p:txBody>
      </p:sp>
      <p:sp>
        <p:nvSpPr>
          <p:cNvPr id="148" name="Google Shape;148;p6"/>
          <p:cNvSpPr txBox="1"/>
          <p:nvPr/>
        </p:nvSpPr>
        <p:spPr>
          <a:xfrm>
            <a:off x="2540216" y="22220"/>
            <a:ext cx="7490298"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iw-IL" sz="4000" b="1" i="0" u="none" strike="noStrike" cap="none">
                <a:solidFill>
                  <a:srgbClr val="009900"/>
                </a:solidFill>
                <a:latin typeface="Arial"/>
                <a:ea typeface="Arial"/>
                <a:cs typeface="Arial"/>
                <a:sym typeface="Arial"/>
              </a:rPr>
              <a:t>השקדייה כסמל החג</a:t>
            </a:r>
            <a:endParaRPr sz="1400" b="0" i="0" u="none" strike="noStrike" cap="none">
              <a:solidFill>
                <a:srgbClr val="000000"/>
              </a:solidFill>
              <a:latin typeface="Arial"/>
              <a:ea typeface="Arial"/>
              <a:cs typeface="Arial"/>
              <a:sym typeface="Arial"/>
            </a:endParaRPr>
          </a:p>
        </p:txBody>
      </p:sp>
      <p:pic>
        <p:nvPicPr>
          <p:cNvPr id="149" name="Google Shape;149;p6" descr="פרחים בהגדלה. צילום: עמיקם שוב"/>
          <p:cNvPicPr preferRelativeResize="0"/>
          <p:nvPr/>
        </p:nvPicPr>
        <p:blipFill rotWithShape="1">
          <a:blip r:embed="rId5">
            <a:alphaModFix/>
          </a:blip>
          <a:srcRect/>
          <a:stretch/>
        </p:blipFill>
        <p:spPr>
          <a:xfrm>
            <a:off x="274187" y="3405009"/>
            <a:ext cx="3220276" cy="3220276"/>
          </a:xfrm>
          <a:prstGeom prst="rect">
            <a:avLst/>
          </a:prstGeom>
          <a:noFill/>
          <a:ln>
            <a:noFill/>
          </a:ln>
        </p:spPr>
      </p:pic>
      <p:sp>
        <p:nvSpPr>
          <p:cNvPr id="150" name="Google Shape;150;p6"/>
          <p:cNvSpPr txBox="1"/>
          <p:nvPr/>
        </p:nvSpPr>
        <p:spPr>
          <a:xfrm>
            <a:off x="3627120" y="989200"/>
            <a:ext cx="8132206" cy="5262939"/>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המונח שקדייה מתייחס לעץ השקד</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והוא חידוש לשוני של לוין קיפניס שהופיע בשנת 1919 בשירו "לשנה טובה</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שקדיה".</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בהמשך התפרסם השיר "השקדייה פורחת" של ישראל דושמן, שהפך את השקדייה לסמל מרכזי של ט"ו בשבט.</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פריחת השקדייה מתרחשת באמצע החורף</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סביב ט"ו בשבט,</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עוד לפני לבלוב העלים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והיא נמשכת כשבוע עד עשרה ימים.</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56" name="Google Shape;156;p7"/>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57" name="Google Shape;157;p7"/>
          <p:cNvSpPr txBox="1"/>
          <p:nvPr/>
        </p:nvSpPr>
        <p:spPr>
          <a:xfrm>
            <a:off x="0" y="845032"/>
            <a:ext cx="11838740" cy="3323946"/>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עץ השקד שייך למשפחת הוורדניים הכוללת גם את עצי התפוח</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האגס</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האפרסק</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 המשמ</a:t>
            </a:r>
            <a:r>
              <a:rPr lang="he-IL" sz="2800" b="0" i="0" u="none" strike="noStrike" cap="none" dirty="0">
                <a:solidFill>
                  <a:schemeClr val="dk1"/>
                </a:solidFill>
                <a:latin typeface="Arial"/>
                <a:ea typeface="Arial"/>
                <a:cs typeface="Arial"/>
                <a:sym typeface="Arial"/>
              </a:rPr>
              <a:t>ש,</a:t>
            </a:r>
            <a:r>
              <a:rPr lang="iw-IL" sz="2800" b="0" i="0" u="none" strike="noStrike" cap="none" dirty="0">
                <a:solidFill>
                  <a:schemeClr val="dk1"/>
                </a:solidFill>
                <a:latin typeface="Arial"/>
                <a:ea typeface="Arial"/>
                <a:cs typeface="Arial"/>
                <a:sym typeface="Arial"/>
              </a:rPr>
              <a:t> הדובדבן והשזיף</a:t>
            </a:r>
            <a:r>
              <a:rPr lang="he-IL" sz="2800" dirty="0">
                <a:solidFill>
                  <a:schemeClr val="dk1"/>
                </a:solidFill>
              </a:rPr>
              <a:t>.</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לפרחי השקד חמישה עלי כותרת ורודים-לבנים וריחניים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ובמרכזם עשרות אבקני</a:t>
            </a:r>
            <a:r>
              <a:rPr lang="he-IL" sz="2800" b="0" i="0" u="none" strike="noStrike" cap="none" dirty="0">
                <a:solidFill>
                  <a:schemeClr val="dk1"/>
                </a:solidFill>
                <a:latin typeface="Arial"/>
                <a:ea typeface="Arial"/>
                <a:cs typeface="Arial"/>
                <a:sym typeface="Arial"/>
              </a:rPr>
              <a:t>ם.</a:t>
            </a:r>
            <a:r>
              <a:rPr lang="iw-IL" sz="28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r" rtl="1">
              <a:lnSpc>
                <a:spcPct val="150000"/>
              </a:lnSpc>
              <a:spcBef>
                <a:spcPts val="0"/>
              </a:spcBef>
              <a:spcAft>
                <a:spcPts val="0"/>
              </a:spcAft>
              <a:buClr>
                <a:schemeClr val="dk1"/>
              </a:buClr>
              <a:buSzPts val="2800"/>
              <a:buFont typeface="Arial"/>
              <a:buChar char="•"/>
            </a:pPr>
            <a:r>
              <a:rPr lang="iw-IL" sz="2800" b="0" i="0" u="none" strike="noStrike" cap="none" dirty="0">
                <a:solidFill>
                  <a:schemeClr val="dk1"/>
                </a:solidFill>
                <a:latin typeface="Arial"/>
                <a:ea typeface="Arial"/>
                <a:cs typeface="Arial"/>
                <a:sym typeface="Arial"/>
              </a:rPr>
              <a:t>הפריחה מתרחשת בחורף,</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עוד לפני הלבלוב</a:t>
            </a:r>
            <a:r>
              <a:rPr lang="he-IL" sz="2800" dirty="0">
                <a:solidFill>
                  <a:schemeClr val="dk1"/>
                </a:solidFill>
              </a:rPr>
              <a:t>, </a:t>
            </a:r>
            <a:r>
              <a:rPr lang="iw-IL" sz="2800" b="0" i="0" u="none" strike="noStrike" cap="none" dirty="0">
                <a:solidFill>
                  <a:schemeClr val="dk1"/>
                </a:solidFill>
                <a:latin typeface="Arial"/>
                <a:ea typeface="Arial"/>
                <a:cs typeface="Arial"/>
                <a:sym typeface="Arial"/>
              </a:rPr>
              <a:t>ומושכת דבורים רבות – </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800"/>
              <a:buFont typeface="Arial"/>
              <a:buNone/>
            </a:pPr>
            <a:r>
              <a:rPr lang="iw-IL" sz="2800" b="0" i="0" u="none" strike="noStrike" cap="none" dirty="0">
                <a:solidFill>
                  <a:schemeClr val="dk1"/>
                </a:solidFill>
                <a:latin typeface="Arial"/>
                <a:ea typeface="Arial"/>
                <a:cs typeface="Arial"/>
                <a:sym typeface="Arial"/>
              </a:rPr>
              <a:t>   יתרון משמעותי משום שבתקופה זו יש פחות מקורות צוף אחרים.</a:t>
            </a:r>
            <a:endParaRPr sz="2800" b="0" i="0" u="none" strike="noStrike" cap="none" dirty="0">
              <a:solidFill>
                <a:schemeClr val="dk1"/>
              </a:solidFill>
              <a:latin typeface="Arial"/>
              <a:ea typeface="Arial"/>
              <a:cs typeface="Arial"/>
              <a:sym typeface="Arial"/>
            </a:endParaRPr>
          </a:p>
        </p:txBody>
      </p:sp>
      <p:sp>
        <p:nvSpPr>
          <p:cNvPr id="158" name="Google Shape;158;p7"/>
          <p:cNvSpPr txBox="1"/>
          <p:nvPr/>
        </p:nvSpPr>
        <p:spPr>
          <a:xfrm>
            <a:off x="2509736" y="96581"/>
            <a:ext cx="7490298"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iw-IL" sz="4000" b="1" i="0" u="none" strike="noStrike" cap="none" dirty="0">
                <a:solidFill>
                  <a:srgbClr val="009900"/>
                </a:solidFill>
                <a:latin typeface="Arial"/>
                <a:ea typeface="Arial"/>
                <a:cs typeface="Arial"/>
                <a:sym typeface="Arial"/>
              </a:rPr>
              <a:t>עץ השקד -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מאפיינים</a:t>
            </a:r>
            <a:endParaRPr sz="1400" b="0" i="0" u="none" strike="noStrike" cap="none" dirty="0">
              <a:solidFill>
                <a:srgbClr val="000000"/>
              </a:solidFill>
              <a:latin typeface="Arial"/>
              <a:ea typeface="Arial"/>
              <a:cs typeface="Arial"/>
              <a:sym typeface="Arial"/>
            </a:endParaRPr>
          </a:p>
        </p:txBody>
      </p:sp>
      <p:pic>
        <p:nvPicPr>
          <p:cNvPr id="159" name="Google Shape;159;p7"/>
          <p:cNvPicPr preferRelativeResize="0"/>
          <p:nvPr/>
        </p:nvPicPr>
        <p:blipFill rotWithShape="1">
          <a:blip r:embed="rId5">
            <a:alphaModFix/>
          </a:blip>
          <a:srcRect/>
          <a:stretch/>
        </p:blipFill>
        <p:spPr>
          <a:xfrm>
            <a:off x="2509736" y="4376624"/>
            <a:ext cx="3959498" cy="2366227"/>
          </a:xfrm>
          <a:prstGeom prst="rect">
            <a:avLst/>
          </a:prstGeom>
          <a:noFill/>
          <a:ln>
            <a:noFill/>
          </a:ln>
        </p:spPr>
      </p:pic>
      <p:pic>
        <p:nvPicPr>
          <p:cNvPr id="160" name="Google Shape;160;p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51143" y="4365567"/>
            <a:ext cx="3585932" cy="23662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7FCF5"/>
            </a:gs>
            <a:gs pos="74000">
              <a:srgbClr val="C3E6B7"/>
            </a:gs>
            <a:gs pos="83000">
              <a:srgbClr val="C3E6B7"/>
            </a:gs>
            <a:gs pos="100000">
              <a:srgbClr val="D6EFCE"/>
            </a:gs>
          </a:gsLst>
          <a:lin ang="5400000" scaled="0"/>
        </a:gradFill>
        <a:effectLst/>
      </p:bgPr>
    </p:bg>
    <p:spTree>
      <p:nvGrpSpPr>
        <p:cNvPr id="1" name="Shape 165"/>
        <p:cNvGrpSpPr/>
        <p:nvPr/>
      </p:nvGrpSpPr>
      <p:grpSpPr>
        <a:xfrm>
          <a:off x="0" y="0"/>
          <a:ext cx="0" cy="0"/>
          <a:chOff x="0" y="0"/>
          <a:chExt cx="0" cy="0"/>
        </a:xfrm>
      </p:grpSpPr>
      <p:pic>
        <p:nvPicPr>
          <p:cNvPr id="166" name="Google Shape;166;p8"/>
          <p:cNvPicPr preferRelativeResize="0"/>
          <p:nvPr/>
        </p:nvPicPr>
        <p:blipFill rotWithShape="1">
          <a:blip r:embed="rId3">
            <a:alphaModFix/>
          </a:blip>
          <a:srcRect/>
          <a:stretch/>
        </p:blipFill>
        <p:spPr>
          <a:xfrm>
            <a:off x="10978230" y="126206"/>
            <a:ext cx="1030313" cy="499915"/>
          </a:xfrm>
          <a:prstGeom prst="rect">
            <a:avLst/>
          </a:prstGeom>
          <a:noFill/>
          <a:ln>
            <a:noFill/>
          </a:ln>
        </p:spPr>
      </p:pic>
      <p:pic>
        <p:nvPicPr>
          <p:cNvPr id="167" name="Google Shape;167;p8"/>
          <p:cNvPicPr preferRelativeResize="0"/>
          <p:nvPr/>
        </p:nvPicPr>
        <p:blipFill rotWithShape="1">
          <a:blip r:embed="rId4">
            <a:alphaModFix/>
          </a:blip>
          <a:srcRect/>
          <a:stretch/>
        </p:blipFill>
        <p:spPr>
          <a:xfrm>
            <a:off x="38733" y="-19863"/>
            <a:ext cx="1042506" cy="591363"/>
          </a:xfrm>
          <a:prstGeom prst="rect">
            <a:avLst/>
          </a:prstGeom>
          <a:noFill/>
          <a:ln>
            <a:noFill/>
          </a:ln>
        </p:spPr>
      </p:pic>
      <p:sp>
        <p:nvSpPr>
          <p:cNvPr id="168" name="Google Shape;168;p8"/>
          <p:cNvSpPr txBox="1"/>
          <p:nvPr/>
        </p:nvSpPr>
        <p:spPr>
          <a:xfrm>
            <a:off x="-76881" y="1240555"/>
            <a:ext cx="11660400" cy="397027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rgbClr val="000000"/>
              </a:buClr>
              <a:buSzPts val="2800"/>
              <a:buFont typeface="Arial"/>
              <a:buNone/>
            </a:pPr>
            <a:r>
              <a:rPr lang="iw-IL" sz="2800" b="0" i="0" u="none" strike="noStrike" cap="none" dirty="0">
                <a:solidFill>
                  <a:schemeClr val="dk1"/>
                </a:solidFill>
                <a:latin typeface="Arial"/>
                <a:ea typeface="Arial"/>
                <a:cs typeface="Arial"/>
                <a:sym typeface="Arial"/>
              </a:rPr>
              <a:t>פרי עץ השקד הוא בית גלעין ייחודי ממשפחת הוורדניים</a:t>
            </a:r>
            <a:r>
              <a:rPr lang="he-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1">
              <a:lnSpc>
                <a:spcPct val="150000"/>
              </a:lnSpc>
              <a:spcBef>
                <a:spcPts val="0"/>
              </a:spcBef>
              <a:spcAft>
                <a:spcPts val="0"/>
              </a:spcAft>
              <a:buClr>
                <a:srgbClr val="000000"/>
              </a:buClr>
              <a:buSzPts val="2800"/>
              <a:buFont typeface="Arial"/>
              <a:buNone/>
            </a:pPr>
            <a:r>
              <a:rPr lang="iw-IL" sz="2800" b="1" i="0" u="none" strike="noStrike" cap="none" dirty="0">
                <a:solidFill>
                  <a:schemeClr val="dk1"/>
                </a:solidFill>
                <a:latin typeface="Arial"/>
                <a:ea typeface="Arial"/>
                <a:cs typeface="Arial"/>
                <a:sym typeface="Arial"/>
              </a:rPr>
              <a:t>מבנה הפרי</a:t>
            </a:r>
            <a:r>
              <a:rPr lang="iw-IL"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קליפה חיצונית</a:t>
            </a:r>
            <a:r>
              <a:rPr lang="he-IL" sz="2800" b="1"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ירוקה</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דמוית עור</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מתבקעת עם ההבשלה.</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קליפה פנימית</a:t>
            </a:r>
            <a:r>
              <a:rPr lang="he-IL" sz="2800" b="1"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קשה ועצית</a:t>
            </a:r>
            <a:r>
              <a:rPr lang="he-IL" sz="2800" b="0" i="0" u="none" strike="noStrike" cap="none" dirty="0">
                <a:solidFill>
                  <a:schemeClr val="dk1"/>
                </a:solidFill>
                <a:latin typeface="Arial"/>
                <a:ea typeface="Arial"/>
                <a:cs typeface="Arial"/>
                <a:sym typeface="Arial"/>
              </a:rPr>
              <a:t>,</a:t>
            </a:r>
            <a:r>
              <a:rPr lang="iw-IL" sz="2800" b="0" i="0" u="none" strike="noStrike" cap="none" dirty="0">
                <a:solidFill>
                  <a:schemeClr val="dk1"/>
                </a:solidFill>
                <a:latin typeface="Arial"/>
                <a:ea typeface="Arial"/>
                <a:cs typeface="Arial"/>
                <a:sym typeface="Arial"/>
              </a:rPr>
              <a:t> מגינה על הזרע.</a:t>
            </a:r>
            <a:endParaRPr sz="1400" b="0" i="0" u="none" strike="noStrike" cap="none" dirty="0">
              <a:solidFill>
                <a:srgbClr val="000000"/>
              </a:solidFill>
              <a:latin typeface="Arial"/>
              <a:ea typeface="Arial"/>
              <a:cs typeface="Arial"/>
              <a:sym typeface="Arial"/>
            </a:endParaRPr>
          </a:p>
          <a:p>
            <a:pPr marL="457200" marR="0" lvl="0" indent="-457200" algn="r" rtl="1">
              <a:lnSpc>
                <a:spcPct val="150000"/>
              </a:lnSpc>
              <a:spcBef>
                <a:spcPts val="0"/>
              </a:spcBef>
              <a:spcAft>
                <a:spcPts val="0"/>
              </a:spcAft>
              <a:buClr>
                <a:schemeClr val="dk1"/>
              </a:buClr>
              <a:buSzPts val="2800"/>
              <a:buFont typeface="Arial"/>
              <a:buChar char="•"/>
            </a:pPr>
            <a:r>
              <a:rPr lang="iw-IL" sz="2800" b="1" i="0" u="none" strike="noStrike" cap="none" dirty="0">
                <a:solidFill>
                  <a:schemeClr val="dk1"/>
                </a:solidFill>
                <a:latin typeface="Arial"/>
                <a:ea typeface="Arial"/>
                <a:cs typeface="Arial"/>
                <a:sym typeface="Arial"/>
              </a:rPr>
              <a:t>השקד</a:t>
            </a:r>
            <a:r>
              <a:rPr lang="he-IL" sz="2800" b="1" i="0" u="none" strike="noStrike" cap="none" dirty="0">
                <a:solidFill>
                  <a:schemeClr val="dk1"/>
                </a:solidFill>
                <a:latin typeface="Arial"/>
                <a:ea typeface="Arial"/>
                <a:cs typeface="Arial"/>
                <a:sym typeface="Arial"/>
              </a:rPr>
              <a:t> (הזרע): </a:t>
            </a:r>
            <a:r>
              <a:rPr lang="iw-IL" sz="2800" b="0" i="0" u="none" strike="noStrike" cap="none" dirty="0">
                <a:solidFill>
                  <a:schemeClr val="dk1"/>
                </a:solidFill>
                <a:latin typeface="Arial"/>
                <a:ea typeface="Arial"/>
                <a:cs typeface="Arial"/>
                <a:sym typeface="Arial"/>
              </a:rPr>
              <a:t>עשיר בשומן בלתי רווי</a:t>
            </a:r>
            <a:r>
              <a:rPr lang="he-IL" sz="2800" dirty="0">
                <a:solidFill>
                  <a:schemeClr val="dk1"/>
                </a:solidFill>
              </a:rPr>
              <a:t>, </a:t>
            </a:r>
            <a:r>
              <a:rPr lang="iw-IL" sz="2800" b="0" i="0" u="none" strike="noStrike" cap="none" dirty="0">
                <a:solidFill>
                  <a:schemeClr val="dk1"/>
                </a:solidFill>
                <a:latin typeface="Arial"/>
                <a:ea typeface="Arial"/>
                <a:cs typeface="Arial"/>
                <a:sym typeface="Arial"/>
              </a:rPr>
              <a:t>חלבון,</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סידן</a:t>
            </a:r>
            <a:r>
              <a:rPr lang="he-IL" sz="2800" dirty="0">
                <a:solidFill>
                  <a:schemeClr val="dk1"/>
                </a:solidFill>
              </a:rPr>
              <a:t>,</a:t>
            </a:r>
            <a:r>
              <a:rPr lang="iw-IL" sz="2800" b="0" i="0" u="none" strike="noStrike" cap="none" dirty="0">
                <a:solidFill>
                  <a:schemeClr val="dk1"/>
                </a:solidFill>
                <a:latin typeface="Arial"/>
                <a:ea typeface="Arial"/>
                <a:cs typeface="Arial"/>
                <a:sym typeface="Arial"/>
              </a:rPr>
              <a:t> </a:t>
            </a:r>
            <a:endParaRPr sz="2800" b="0" i="0" u="none" strike="noStrike" cap="none" dirty="0">
              <a:solidFill>
                <a:schemeClr val="dk1"/>
              </a:solidFill>
              <a:latin typeface="Arial"/>
              <a:ea typeface="Arial"/>
              <a:cs typeface="Arial"/>
              <a:sym typeface="Arial"/>
            </a:endParaRPr>
          </a:p>
          <a:p>
            <a:pPr marL="457200" marR="0" lvl="0" indent="0" algn="r" rtl="1">
              <a:lnSpc>
                <a:spcPct val="150000"/>
              </a:lnSpc>
              <a:spcBef>
                <a:spcPts val="0"/>
              </a:spcBef>
              <a:spcAft>
                <a:spcPts val="0"/>
              </a:spcAft>
              <a:buClr>
                <a:srgbClr val="000000"/>
              </a:buClr>
              <a:buSzPts val="2800"/>
              <a:buFont typeface="Arial"/>
              <a:buNone/>
            </a:pPr>
            <a:r>
              <a:rPr lang="iw-IL" sz="2800" b="0" i="0" u="none" strike="noStrike" cap="none" dirty="0">
                <a:solidFill>
                  <a:schemeClr val="dk1"/>
                </a:solidFill>
                <a:latin typeface="Arial"/>
                <a:ea typeface="Arial"/>
                <a:cs typeface="Arial"/>
                <a:sym typeface="Arial"/>
              </a:rPr>
              <a:t>מגנזיום,</a:t>
            </a:r>
            <a:r>
              <a:rPr lang="he-IL" sz="2800" b="0" i="0" u="none" strike="noStrike" cap="none" dirty="0">
                <a:solidFill>
                  <a:schemeClr val="dk1"/>
                </a:solidFill>
                <a:latin typeface="Arial"/>
                <a:ea typeface="Arial"/>
                <a:cs typeface="Arial"/>
                <a:sym typeface="Arial"/>
              </a:rPr>
              <a:t> </a:t>
            </a:r>
            <a:r>
              <a:rPr lang="iw-IL" sz="2800" b="0" i="0" u="none" strike="noStrike" cap="none" dirty="0">
                <a:solidFill>
                  <a:schemeClr val="dk1"/>
                </a:solidFill>
                <a:latin typeface="Arial"/>
                <a:ea typeface="Arial"/>
                <a:cs typeface="Arial"/>
                <a:sym typeface="Arial"/>
              </a:rPr>
              <a:t>נחושת וזרחן.</a:t>
            </a:r>
            <a:endParaRPr sz="1400" b="0" i="0" u="none" strike="noStrike" cap="none" dirty="0">
              <a:solidFill>
                <a:srgbClr val="000000"/>
              </a:solidFill>
              <a:latin typeface="Arial"/>
              <a:ea typeface="Arial"/>
              <a:cs typeface="Arial"/>
              <a:sym typeface="Arial"/>
            </a:endParaRPr>
          </a:p>
        </p:txBody>
      </p:sp>
      <p:sp>
        <p:nvSpPr>
          <p:cNvPr id="169" name="Google Shape;169;p8"/>
          <p:cNvSpPr txBox="1"/>
          <p:nvPr/>
        </p:nvSpPr>
        <p:spPr>
          <a:xfrm>
            <a:off x="2144110" y="22220"/>
            <a:ext cx="7903779"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9900"/>
              </a:buClr>
              <a:buSzPts val="4000"/>
              <a:buFont typeface="Arial"/>
              <a:buNone/>
            </a:pPr>
            <a:r>
              <a:rPr lang="iw-IL" sz="4000" b="1" i="0" u="none" strike="noStrike" cap="none" dirty="0">
                <a:solidFill>
                  <a:srgbClr val="009900"/>
                </a:solidFill>
                <a:latin typeface="Arial"/>
                <a:ea typeface="Arial"/>
                <a:cs typeface="Arial"/>
                <a:sym typeface="Arial"/>
              </a:rPr>
              <a:t>פרי עץ השקד </a:t>
            </a:r>
            <a:r>
              <a:rPr lang="he-IL" sz="4000" b="1" i="0" u="none" strike="noStrike" cap="none" dirty="0">
                <a:solidFill>
                  <a:srgbClr val="009900"/>
                </a:solidFill>
                <a:latin typeface="Arial"/>
                <a:ea typeface="Arial"/>
                <a:cs typeface="Arial"/>
                <a:sym typeface="Arial"/>
              </a:rPr>
              <a:t>- </a:t>
            </a:r>
            <a:r>
              <a:rPr lang="iw-IL" sz="4000" b="1" i="0" u="none" strike="noStrike" cap="none" dirty="0">
                <a:solidFill>
                  <a:srgbClr val="009900"/>
                </a:solidFill>
                <a:latin typeface="Arial"/>
                <a:ea typeface="Arial"/>
                <a:cs typeface="Arial"/>
                <a:sym typeface="Arial"/>
              </a:rPr>
              <a:t>מאפיינים בוטניים</a:t>
            </a:r>
            <a:endParaRPr sz="1400" b="0" i="0" u="none" strike="noStrike" cap="none" dirty="0">
              <a:solidFill>
                <a:srgbClr val="000000"/>
              </a:solidFill>
              <a:latin typeface="Arial"/>
              <a:ea typeface="Arial"/>
              <a:cs typeface="Arial"/>
              <a:sym typeface="Arial"/>
            </a:endParaRPr>
          </a:p>
        </p:txBody>
      </p:sp>
      <p:pic>
        <p:nvPicPr>
          <p:cNvPr id="170" name="Google Shape;170;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1461" y="4225491"/>
            <a:ext cx="3706771" cy="2218466"/>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כחול">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3576</Words>
  <Application>Microsoft Office PowerPoint</Application>
  <PresentationFormat>מסך רחב</PresentationFormat>
  <Paragraphs>434</Paragraphs>
  <Slides>65</Slides>
  <Notes>65</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65</vt:i4>
      </vt:variant>
    </vt:vector>
  </HeadingPairs>
  <TitlesOfParts>
    <vt:vector size="70" baseType="lpstr">
      <vt:lpstr>Play</vt:lpstr>
      <vt:lpstr>Arial</vt:lpstr>
      <vt:lpstr>David</vt:lpstr>
      <vt:lpstr>Noto Sans Symbols</vt:lpstr>
      <vt:lpstr>ערכת נושא Office</vt:lpstr>
      <vt:lpstr>מצגת של PowerPoint‏</vt:lpstr>
      <vt:lpstr>מצגת של PowerPoint‏</vt:lpstr>
      <vt:lpstr>מצגת של PowerPoint‏</vt:lpstr>
      <vt:lpstr>1. ט"ו בשבט - משמעות החג</vt:lpstr>
      <vt:lpstr>מצגת של PowerPoint‏</vt:lpstr>
      <vt:lpstr>מצגת של PowerPoint‏</vt:lpstr>
      <vt:lpstr>מצגת של PowerPoint‏</vt:lpstr>
      <vt:lpstr>מצגת של PowerPoint‏</vt:lpstr>
      <vt:lpstr>מצגת של PowerPoint‏</vt:lpstr>
      <vt:lpstr>מצגת של PowerPoint‏</vt:lpstr>
      <vt:lpstr>2. העץ –  מבנה ומאפיינים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כי האדם עץ השדה...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היה היו כאן פעם שקמים...</vt:lpstr>
      <vt:lpstr>מצגת של PowerPoint‏</vt:lpstr>
      <vt:lpstr>מצגת של PowerPoint‏</vt:lpstr>
      <vt:lpstr>מצגת של PowerPoint‏</vt:lpstr>
      <vt:lpstr>מצגת של PowerPoint‏</vt:lpstr>
      <vt:lpstr>מצגת של PowerPoint‏</vt:lpstr>
      <vt:lpstr>וכליל החורש מספר לי על אביב...</vt:lpstr>
      <vt:lpstr>מצגת של PowerPoint‏</vt:lpstr>
      <vt:lpstr>מצגת של PowerPoint‏</vt:lpstr>
      <vt:lpstr>מצגת של PowerPoint‏</vt:lpstr>
      <vt:lpstr>מצגת של PowerPoint‏</vt:lpstr>
      <vt:lpstr>מצגת של PowerPoint‏</vt:lpstr>
      <vt:lpstr>צל עץ תמר ואור ירח...</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חורשת האקליפטוס... כשאמא באה הנה...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דליה קילים</dc:creator>
  <cp:lastModifiedBy>shlomi sh shlomish</cp:lastModifiedBy>
  <cp:revision>16</cp:revision>
  <dcterms:created xsi:type="dcterms:W3CDTF">2025-11-28T04:12:02Z</dcterms:created>
  <dcterms:modified xsi:type="dcterms:W3CDTF">2026-01-27T08:53:42Z</dcterms:modified>
</cp:coreProperties>
</file>