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8" r:id="rId4"/>
    <p:sldId id="265" r:id="rId5"/>
    <p:sldId id="266" r:id="rId6"/>
    <p:sldId id="259" r:id="rId7"/>
    <p:sldId id="260" r:id="rId8"/>
    <p:sldId id="261" r:id="rId9"/>
    <p:sldId id="269" r:id="rId10"/>
    <p:sldId id="262" r:id="rId11"/>
    <p:sldId id="270" r:id="rId12"/>
    <p:sldId id="258" r:id="rId13"/>
    <p:sldId id="263" r:id="rId14"/>
    <p:sldId id="264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66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50909-4C1A-FEFB-564A-AC2C4A51D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09A3FE-E72B-E7EC-C862-3402BC8AD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DD45C-AEBD-0F07-9623-360915456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F2C43-08EB-4BCA-8275-F6E66DBCB072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FDF17-FEDC-FC96-078F-E4662EDB0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F8F9A-4234-66AF-4DFC-B057BBAFD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64D5-D6F8-4642-8A4E-98BF9A611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16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81E8A-7498-8B15-2C68-4558277A5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EDA0B8-9E05-1845-FF33-66DBECD00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178FD-6CE9-F63E-2623-4F8601F4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F2C43-08EB-4BCA-8275-F6E66DBCB072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9D85F-8A8B-6E75-68F3-9A5242AB0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80ACD-BB42-62A6-2B74-5A13FF958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64D5-D6F8-4642-8A4E-98BF9A611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0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98EA4E-31C6-C0D6-4CDE-C0E59E6E36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61282-420C-C156-53B5-4AE7B65D1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77ACA-7D87-FE93-A360-8CE04774B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F2C43-08EB-4BCA-8275-F6E66DBCB072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F7A16-458A-4B2B-24CF-A63603918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AA0B1-DA32-7951-FB01-925B3EB1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64D5-D6F8-4642-8A4E-98BF9A611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1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80B5F-4321-F0E4-CB00-8626DCBE5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CBDD0-056B-B9CE-65E6-144401D01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27F65-94E5-A053-28CE-99CA6532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F2C43-08EB-4BCA-8275-F6E66DBCB072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04985-A0D6-CCF3-300A-709FABC56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CC1F0-332B-8334-CBB0-D43112F2E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64D5-D6F8-4642-8A4E-98BF9A611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4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E8AF1-743C-69F3-DD70-B5BDC468C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F6E45-2895-E904-2B9C-4DFE1D460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A22E2-4D4B-E2EC-1F55-D5445AEB9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F2C43-08EB-4BCA-8275-F6E66DBCB072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25CB5-9F9C-807A-1873-0759E9E80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E1050-60AD-5C0D-5819-A3D0C657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64D5-D6F8-4642-8A4E-98BF9A611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2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5126B-E62A-ED0D-0B4B-6F49F73E1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DCC93-352E-5344-94B2-D7227B593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E9586C-8FDA-8F16-B14D-97475E939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30ED2-359D-A452-023E-159DFFBA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F2C43-08EB-4BCA-8275-F6E66DBCB072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22890-1777-D9ED-9988-1E18BA371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160F4-3087-E884-F582-96F178D1D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64D5-D6F8-4642-8A4E-98BF9A611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16587-E1B6-62CF-67E2-832A5835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A2B19-EDBF-A5EE-03CC-747D10F60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C943C6-AC8F-A4E9-AF86-4C3C160BD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25D357-6EC5-5510-1B6E-5B45DE8F8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4F400E-458B-0BE6-E2FE-B8C6D4974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1892C8-AD26-63E7-655C-9B59104B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F2C43-08EB-4BCA-8275-F6E66DBCB072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24A102-2A1E-9C72-10C3-E7D08CE01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40EE6A-160F-BC67-39D0-773C21EE2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64D5-D6F8-4642-8A4E-98BF9A611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7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47B1-FCF2-4169-BA57-918CEAF3E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28DDF3-3464-637D-C0DA-19C3802E9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F2C43-08EB-4BCA-8275-F6E66DBCB072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E144B-6543-94AB-C17E-761B7B19F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ACEB6-A8E5-C4D4-C05C-732CCF4E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64D5-D6F8-4642-8A4E-98BF9A611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2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24889D-9471-2419-C597-7D9FFA5F6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F2C43-08EB-4BCA-8275-F6E66DBCB072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56855F-5510-6746-DE19-4D29BCE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DC68B-D93A-AF2A-2D1A-31DA6063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64D5-D6F8-4642-8A4E-98BF9A611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5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BD5D-F5D3-D852-2051-B86203EF2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F991C-9217-D8C9-C267-393408E79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A237C-EE0E-76D0-68CE-CF7E9040D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9F2C26-2A26-14A2-F290-695B87CF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F2C43-08EB-4BCA-8275-F6E66DBCB072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A3A3CE-C65E-507F-9708-0EF73E19E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3C60F-6BF7-A127-4D88-C745252EE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64D5-D6F8-4642-8A4E-98BF9A611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2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63CBA-A616-F4D6-9740-204240C4C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1663F8-7143-F44D-6FD8-184B82471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FF485-E6F6-37B0-9E9D-07758ACA7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51645-DFFF-3E93-C833-A78511A90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F2C43-08EB-4BCA-8275-F6E66DBCB072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3715B-6311-8782-D2DF-050B1D396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6A68E-623D-BA6E-EF53-6BB5C088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64D5-D6F8-4642-8A4E-98BF9A611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3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7A8EEF-B6FB-3E06-26F3-D6F766FFC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2324D-3CB4-AA7D-4BED-5A6A64BD2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25CB1-F6D7-917B-AEF9-FEE9623C08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F2C43-08EB-4BCA-8275-F6E66DBCB072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528F1-F2FD-E1E7-DBBE-59F7FEE1B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B60A3-DB99-4F27-AB54-BF91E3078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F64D5-D6F8-4642-8A4E-98BF9A611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8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yBwWLunlOM?feature=oembed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Xk0EAC8jAQ?feature=oembed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fZsGy_q9zA?feature=oembed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1E144-5A28-0543-FE2A-AFED34BF9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3650"/>
            <a:ext cx="10606238" cy="757037"/>
          </a:xfrm>
        </p:spPr>
        <p:txBody>
          <a:bodyPr/>
          <a:lstStyle/>
          <a:p>
            <a:r>
              <a:rPr lang="he-IL" dirty="0">
                <a:solidFill>
                  <a:srgbClr val="FF0000"/>
                </a:solidFill>
              </a:rPr>
              <a:t> </a:t>
            </a:r>
            <a:r>
              <a:rPr lang="he-IL" b="1" dirty="0">
                <a:solidFill>
                  <a:srgbClr val="FF0000"/>
                </a:solidFill>
                <a:cs typeface="+mn-cs"/>
              </a:rPr>
              <a:t>חוקרים ומגלים את מנגנון הפעולה של הרקטה</a:t>
            </a:r>
            <a:endParaRPr lang="en-US" b="1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EBAC59-E773-8C6C-FE2A-A3D1E5107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6745" y="1690687"/>
            <a:ext cx="3319807" cy="49797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F6B308-C0FA-BD5C-185F-1A126BA4E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30" y="133457"/>
            <a:ext cx="4499238" cy="463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659DA0-F52E-98F8-A1EC-1BE398A28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695" y="1935449"/>
            <a:ext cx="4490185" cy="44901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83CAB2-F958-9BFE-ECE1-15432A1A46DC}"/>
              </a:ext>
            </a:extLst>
          </p:cNvPr>
          <p:cNvSpPr txBox="1"/>
          <p:nvPr/>
        </p:nvSpPr>
        <p:spPr>
          <a:xfrm>
            <a:off x="606391" y="2685448"/>
            <a:ext cx="28009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he-IL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משימת</a:t>
            </a:r>
            <a:r>
              <a:rPr lang="en-US" sz="6600" b="1" dirty="0">
                <a:solidFill>
                  <a:srgbClr val="FF0000"/>
                </a:solidFill>
              </a:rPr>
              <a:t>STEM</a:t>
            </a:r>
          </a:p>
        </p:txBody>
      </p:sp>
    </p:spTree>
    <p:extLst>
      <p:ext uri="{BB962C8B-B14F-4D97-AF65-F5344CB8AC3E}">
        <p14:creationId xmlns:p14="http://schemas.microsoft.com/office/powerpoint/2010/main" val="4096276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4A502-1BE8-35C4-43D2-D3C4B7CB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>
                <a:solidFill>
                  <a:srgbClr val="FF0000"/>
                </a:solidFill>
                <a:cs typeface="+mn-cs"/>
              </a:rPr>
              <a:t>חוקרים ומשפרים את רקטת הבלון</a:t>
            </a:r>
            <a:endParaRPr lang="en-US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F636F-5E16-433B-1B2D-AB54B55FB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35" y="1520792"/>
            <a:ext cx="11300059" cy="5053263"/>
          </a:xfrm>
        </p:spPr>
        <p:txBody>
          <a:bodyPr>
            <a:normAutofit/>
          </a:bodyPr>
          <a:lstStyle/>
          <a:p>
            <a:pPr marL="342900" lvl="0" indent="-342900" algn="r" rtl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e-IL" sz="2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כיצד אורך החוט משפיע על המרחק שהבלון עובר?</a:t>
            </a:r>
          </a:p>
          <a:p>
            <a:pPr marL="342900" lvl="0" indent="-342900" algn="r" rtl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e-IL" sz="2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איך שינוי כמות האוויר בבלון משפיע על מהירות הרקטה?</a:t>
            </a:r>
          </a:p>
          <a:p>
            <a:pPr marL="342900" lvl="0" indent="-342900" algn="r" rtl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e-IL" sz="2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האם סוג הבלון (עבה/דק, ארוך/עגול) משנה את ביצועי הרקטה?</a:t>
            </a:r>
          </a:p>
          <a:p>
            <a:pPr marL="342900" lvl="0" indent="-342900" algn="r" rtl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e-IL" sz="2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מה קורה לרקטה כאשר משנים את סוג החוט - עבה, דק, מחוספס או חלק?</a:t>
            </a:r>
          </a:p>
          <a:p>
            <a:pPr marL="342900" lvl="0" indent="-342900" algn="r" rtl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e-IL" sz="2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כיצד משפיע כיוון פתיחת הבלון (למעלה/למטה/צד) על מסלול התנועה?</a:t>
            </a:r>
          </a:p>
          <a:p>
            <a:pPr marL="0" lvl="0" indent="0" algn="r" rtl="1">
              <a:lnSpc>
                <a:spcPct val="115000"/>
              </a:lnSpc>
              <a:buNone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E74BB4-BA7B-17DB-7AF4-5CC115CCC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32" y="219079"/>
            <a:ext cx="4499238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16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F9A09-022E-8C5A-7907-76C6499D8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87FA6-3BBA-D6F9-7EA8-0D6A845BF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>
                <a:solidFill>
                  <a:srgbClr val="FF0000"/>
                </a:solidFill>
                <a:cs typeface="+mn-cs"/>
              </a:rPr>
              <a:t>המשך:</a:t>
            </a:r>
            <a:endParaRPr lang="en-US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E47DE-0BC3-9B3A-B023-857223FCA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35" y="1520792"/>
            <a:ext cx="11300059" cy="5053263"/>
          </a:xfrm>
        </p:spPr>
        <p:txBody>
          <a:bodyPr>
            <a:normAutofit/>
          </a:bodyPr>
          <a:lstStyle/>
          <a:p>
            <a:pPr marL="342900" lvl="0" indent="-342900" algn="r" rtl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e-IL" sz="2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מה ההבדל בין רקטה אחת לבין שתי רקטות בלון המחוברות יחד?</a:t>
            </a:r>
          </a:p>
          <a:p>
            <a:pPr marL="342900" lvl="0" indent="-342900" algn="r" rtl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e-IL" sz="2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כיצד משפיעה טמפרטורת האוויר על התנהגות הבלון והרקטה?</a:t>
            </a:r>
          </a:p>
          <a:p>
            <a:pPr marL="342900" lvl="0" indent="-342900" algn="r" rtl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e-IL" sz="2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האם שינוי נקודת ההתחלה על החוט (גבוה/נמוך) משנה את מהלך הרקטה?</a:t>
            </a:r>
          </a:p>
          <a:p>
            <a:pPr marL="342900" lvl="0" indent="-342900" algn="r" rtl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e-IL" sz="2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כיצד זווית השיגור של רקטת הבלון משפיעה על המרחק והגובה שהיא מגיעה אליהם?</a:t>
            </a:r>
          </a:p>
          <a:p>
            <a:pPr marL="342900" lvl="0" indent="-342900" algn="r" rtl="1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E8A671-3064-7B6F-BB4F-7B7445A11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32" y="219079"/>
            <a:ext cx="4499238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84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F15FD-28D1-8057-0E7A-2E83A7429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4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רקטות (טיל)</a:t>
            </a:r>
            <a:br>
              <a:rPr lang="en-US" sz="2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BB291-D519-9A08-1473-61018BAB6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413"/>
            <a:ext cx="10515600" cy="4800550"/>
          </a:xfrm>
        </p:spPr>
        <p:txBody>
          <a:bodyPr>
            <a:norm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he-IL" sz="3200" b="1" kern="100" dirty="0">
                <a:solidFill>
                  <a:srgbClr val="EE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התפקידים המרכזיים של רקטה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2800" b="1" kern="100" dirty="0">
                <a:solidFill>
                  <a:srgbClr val="EE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יצירת דחף לשיגור: </a:t>
            </a:r>
            <a:r>
              <a:rPr lang="he-I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המנועים </a:t>
            </a:r>
            <a:r>
              <a:rPr lang="he-IL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הרקטיים</a:t>
            </a:r>
            <a:r>
              <a:rPr lang="he-I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מספקים את הכוח שמרים את המשגר כולו מהקרקע ומתמודד עם כוח המשיכה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en-US" sz="2800" b="1" kern="100" dirty="0">
                <a:solidFill>
                  <a:srgbClr val="EE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>
                <a:solidFill>
                  <a:srgbClr val="EE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2800" b="1" kern="100" dirty="0">
                <a:solidFill>
                  <a:srgbClr val="EE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תמרון בחלל: </a:t>
            </a:r>
            <a:r>
              <a:rPr lang="he-I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מנועים </a:t>
            </a:r>
            <a:r>
              <a:rPr lang="he-IL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רקטיים</a:t>
            </a:r>
            <a:r>
              <a:rPr lang="he-I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קטנים משמשים לשינוי מסלול, כיוון, האטה או האצה של חלליות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en-US" sz="2800" b="1" kern="100" dirty="0">
                <a:solidFill>
                  <a:srgbClr val="EE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2800" b="1" kern="100" dirty="0">
                <a:solidFill>
                  <a:srgbClr val="EE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התמודדות עם כבידה וחוסר אוויר: </a:t>
            </a:r>
            <a:r>
              <a:rPr lang="he-I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מנוע רקטי פועל גם בריק מוחלט, ולכן הוא חיוני ליציאה מהאטמוספרה ולתנועה בחלל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DB1E82-DC2C-C36C-49F6-D60FCE927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62" y="217701"/>
            <a:ext cx="4499238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32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33172-5287-8D81-C1DA-C62F140C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en-US" sz="4400" b="1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e-IL" sz="4400" b="1" kern="100" dirty="0">
                <a:solidFill>
                  <a:srgbClr val="EE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הביטוי של</a:t>
            </a:r>
            <a:r>
              <a:rPr lang="en-US" sz="4400" b="1" kern="100" dirty="0">
                <a:solidFill>
                  <a:srgbClr val="EE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STEM </a:t>
            </a:r>
            <a:r>
              <a:rPr lang="he-IL" sz="4400" b="1" kern="100" dirty="0">
                <a:solidFill>
                  <a:srgbClr val="EE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ברקטת הבלון</a:t>
            </a:r>
            <a:b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A9CE0-DB68-0760-75C7-413C096BF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328286"/>
            <a:ext cx="10805160" cy="484867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b="1" dirty="0">
                <a:solidFill>
                  <a:srgbClr val="FF0000"/>
                </a:solidFill>
              </a:rPr>
              <a:t>מדע</a:t>
            </a:r>
          </a:p>
          <a:p>
            <a:pPr marL="0" indent="0" algn="r" rtl="1">
              <a:buNone/>
            </a:pPr>
            <a:r>
              <a:rPr lang="he-IL" dirty="0"/>
              <a:t>• הבנה של חוק הפעולה והתגובה של ניוטון: האוויר יוצא מהבלון לכיוון אחד,</a:t>
            </a:r>
          </a:p>
          <a:p>
            <a:pPr marL="0" indent="0" algn="r" rtl="1">
              <a:buNone/>
            </a:pPr>
            <a:r>
              <a:rPr lang="he-IL" dirty="0"/>
              <a:t>   והבלון נע לכיוון ההפוך.</a:t>
            </a:r>
          </a:p>
          <a:p>
            <a:pPr marL="0" indent="0" algn="r" rtl="1">
              <a:buNone/>
            </a:pPr>
            <a:r>
              <a:rPr lang="he-IL" dirty="0"/>
              <a:t>• חקר של כוחות, תנועה, חיכוך, ולחץ אוויר.</a:t>
            </a:r>
          </a:p>
          <a:p>
            <a:pPr marL="0" indent="0" algn="r" rtl="1">
              <a:buNone/>
            </a:pPr>
            <a:r>
              <a:rPr lang="he-IL" dirty="0"/>
              <a:t>• ניסוי והשוואה: מה קורה אם מנפחים יותר? פחות? משנים את זווית השיגור?</a:t>
            </a:r>
          </a:p>
          <a:p>
            <a:pPr marL="0" indent="0" algn="r" rtl="1">
              <a:buNone/>
            </a:pPr>
            <a:r>
              <a:rPr lang="he-IL" dirty="0"/>
              <a:t> 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טכנולוגיה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• שימוש בחומרים פשוטים (בלון, קש, חוט) כדי ליצור מערכת הפועלת על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עיקרון טכנולוגי אמיתי של רקטות.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• הבנה של איך טכנולוגיות חלל משתמשות באותם עקרונות בסיסיים.</a:t>
            </a: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02E44D-5C94-3A6C-7552-F114FBEDA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217701"/>
            <a:ext cx="4499238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32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51397-7BB9-A7B5-0792-73F9EACD6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  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44DCF-A647-BCEA-3059-E4BEEA055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286"/>
            <a:ext cx="10515600" cy="484867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b="1" dirty="0">
                <a:solidFill>
                  <a:srgbClr val="FF0000"/>
                </a:solidFill>
              </a:rPr>
              <a:t>הנדסה</a:t>
            </a:r>
          </a:p>
          <a:p>
            <a:pPr marL="0" indent="0" algn="r" rtl="1">
              <a:buNone/>
            </a:pPr>
            <a:r>
              <a:rPr lang="he-IL" dirty="0"/>
              <a:t>• תכנון ובנייה של "רקטה": בחירת חומרים, חיבור נכון של הקש לבלון, </a:t>
            </a:r>
          </a:p>
          <a:p>
            <a:pPr marL="0" indent="0" algn="r" rtl="1">
              <a:buNone/>
            </a:pPr>
            <a:r>
              <a:rPr lang="he-IL" dirty="0"/>
              <a:t>  מתיחת החוט.</a:t>
            </a:r>
          </a:p>
          <a:p>
            <a:pPr marL="0" indent="0" algn="r" rtl="1">
              <a:buNone/>
            </a:pPr>
            <a:r>
              <a:rPr lang="he-IL" dirty="0"/>
              <a:t>• פתרון בעיות: מה עושים אם הבלון לא נע? אם החוט לא מתוח?</a:t>
            </a:r>
          </a:p>
          <a:p>
            <a:pPr marL="0" indent="0" algn="r" rtl="1">
              <a:buNone/>
            </a:pPr>
            <a:r>
              <a:rPr lang="he-IL" dirty="0"/>
              <a:t>• שיפור המודל: ניסוי במצבים שונים כדי להגיע לביצועים טובים יותר.</a:t>
            </a:r>
          </a:p>
          <a:p>
            <a:pPr marL="0" indent="0" algn="r" rtl="1">
              <a:buNone/>
            </a:pPr>
            <a:r>
              <a:rPr lang="he-IL" dirty="0">
                <a:solidFill>
                  <a:srgbClr val="FF0000"/>
                </a:solidFill>
              </a:rPr>
              <a:t> </a:t>
            </a:r>
            <a:r>
              <a:rPr lang="he-IL" b="1" dirty="0">
                <a:solidFill>
                  <a:srgbClr val="FF0000"/>
                </a:solidFill>
              </a:rPr>
              <a:t>מתמטיקה</a:t>
            </a:r>
          </a:p>
          <a:p>
            <a:pPr marL="0" indent="0" algn="r" rtl="1">
              <a:buNone/>
            </a:pPr>
            <a:r>
              <a:rPr lang="he-IL" dirty="0"/>
              <a:t>• מדידה של מרחק, זמן, ומהירות.</a:t>
            </a:r>
          </a:p>
          <a:p>
            <a:pPr marL="0" indent="0" algn="r" rtl="1">
              <a:buNone/>
            </a:pPr>
            <a:r>
              <a:rPr lang="he-IL" dirty="0"/>
              <a:t>• השוואה בין ניסויים: כמה רחוק הרקטה עפה? כמה זמן לקח לה?</a:t>
            </a:r>
          </a:p>
          <a:p>
            <a:pPr marL="0" indent="0" algn="r" rtl="1">
              <a:buNone/>
            </a:pPr>
            <a:r>
              <a:rPr lang="he-IL" dirty="0"/>
              <a:t>• שימוש בנתונים כדי להסיק מסקנות ולשפר את התכנון.</a:t>
            </a:r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4688F1-F442-CF9E-E8FB-326327DD3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09" y="365125"/>
            <a:ext cx="4499238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84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D1E78-C993-29B7-822D-60BF871D7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5400" b="1" dirty="0">
                <a:solidFill>
                  <a:srgbClr val="FF0000"/>
                </a:solidFill>
                <a:cs typeface="+mn-cs"/>
              </a:rPr>
              <a:t>תם ולא נשלם</a:t>
            </a:r>
            <a:endParaRPr lang="en-US" sz="5400" b="1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484998-FFA2-2147-7FBE-BE343366E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5145" y="1850096"/>
            <a:ext cx="2897340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8F5379-8383-6140-3DB3-8C173656F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130" y="1779195"/>
            <a:ext cx="4493141" cy="44931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DA1F63-A306-D8A9-098D-B9AFE848B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64" y="205717"/>
            <a:ext cx="4499238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34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DF493-AE09-6DF2-4554-D7FD00E34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b="1" dirty="0">
                <a:solidFill>
                  <a:srgbClr val="FF0000"/>
                </a:solidFill>
                <a:cs typeface="+mn-cs"/>
              </a:rPr>
              <a:t>שיגור מעבורת לחלל באמצעות רקטות</a:t>
            </a:r>
            <a:endParaRPr lang="en-US" b="1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4" name="Online Media 3" title="Rockets 101 | National Geographic">
            <a:hlinkClick r:id="" action="ppaction://media"/>
            <a:extLst>
              <a:ext uri="{FF2B5EF4-FFF2-40B4-BE49-F238E27FC236}">
                <a16:creationId xmlns:a16="http://schemas.microsoft.com/office/drawing/2014/main" id="{AF9ABCDC-2C08-89F3-4781-459FD8C9D5A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48051" y="1519555"/>
            <a:ext cx="8816257" cy="49733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706C6D-EFA6-928A-8491-F2F36E682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06" y="247336"/>
            <a:ext cx="4499238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4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16D8-1674-6EC0-5B89-BB11598ED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B247C-119D-279A-34D1-6B3B76B19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algn="r" rtl="1">
              <a:buNone/>
            </a:pPr>
            <a:r>
              <a:rPr lang="he-IL" dirty="0"/>
              <a:t>הרגע ראינו מעבורת חלל ממריאה אל החלל.</a:t>
            </a:r>
          </a:p>
          <a:p>
            <a:pPr marL="0" indent="0" algn="r" rtl="1">
              <a:buNone/>
            </a:pPr>
            <a:r>
              <a:rPr lang="he-IL" dirty="0"/>
              <a:t>זהו מחזה עוצמתי שמצליח לרגש בכל \פעם מחדש. </a:t>
            </a:r>
          </a:p>
          <a:p>
            <a:pPr marL="0" indent="0" algn="r" rtl="1">
              <a:buNone/>
            </a:pPr>
            <a:r>
              <a:rPr lang="he-IL" dirty="0"/>
              <a:t>אבל מאחורי כל העוצמה הזאת מסתתרת שאלה פשוטה וסקרנית:</a:t>
            </a:r>
          </a:p>
          <a:p>
            <a:pPr marL="0" indent="0" algn="r" rtl="1">
              <a:buNone/>
            </a:pPr>
            <a:r>
              <a:rPr lang="he-IL" b="1" dirty="0"/>
              <a:t>איך כלי כל‑כך כבד מצליח בכלל לעלות למעלה, נגד כוח המשיכה? </a:t>
            </a:r>
          </a:p>
          <a:p>
            <a:pPr marL="0" indent="0" algn="r" rtl="1">
              <a:buNone/>
            </a:pPr>
            <a:r>
              <a:rPr lang="he-IL" b="1" dirty="0"/>
              <a:t>מה דוחף אותו?</a:t>
            </a:r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r>
              <a:rPr lang="he-IL" dirty="0">
                <a:solidFill>
                  <a:srgbClr val="FF0000"/>
                </a:solidFill>
              </a:rPr>
              <a:t>כדי להבין את זה, צריך להכיר מקרוב את אחד הכלים המדהימים ביותר שהאדם פיתח  -  </a:t>
            </a:r>
            <a:r>
              <a:rPr lang="he-IL" b="1" dirty="0">
                <a:solidFill>
                  <a:srgbClr val="FF0000"/>
                </a:solidFill>
              </a:rPr>
              <a:t>הרקטה</a:t>
            </a:r>
            <a:r>
              <a:rPr lang="he-IL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FFCA85-9D41-6BA1-760A-31EFF724C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31" y="133457"/>
            <a:ext cx="4499238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5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5A548-946A-A13D-564F-E4B63CAFD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b="1" dirty="0">
                <a:solidFill>
                  <a:srgbClr val="FF0000"/>
                </a:solidFill>
                <a:cs typeface="+mn-cs"/>
              </a:rPr>
              <a:t>הדגמה להכנת רקטת בלון – סרטון 1</a:t>
            </a:r>
            <a:endParaRPr lang="en-US" b="1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4" name="Online Media 3" title="Balloon Rocket | How Does it Work? | Balloon Rocket Explained">
            <a:hlinkClick r:id="" action="ppaction://media"/>
            <a:extLst>
              <a:ext uri="{FF2B5EF4-FFF2-40B4-BE49-F238E27FC236}">
                <a16:creationId xmlns:a16="http://schemas.microsoft.com/office/drawing/2014/main" id="{5CDD0742-3F7C-0176-06A9-DDF4D074874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07122" y="1690688"/>
            <a:ext cx="9028841" cy="50932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5ACCF1-9B15-722D-96D1-1119545F6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87" y="133457"/>
            <a:ext cx="4499238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8C3F8-B29D-D92A-F00B-1DBE0CFA3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/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anose="020B0604020202020204" pitchFamily="34" charset="0"/>
              </a:rPr>
              <a:t>הדגמה להכנת רקטת בלון – סרטון 2</a:t>
            </a:r>
            <a:endParaRPr lang="en-US" dirty="0"/>
          </a:p>
        </p:txBody>
      </p:sp>
      <p:pic>
        <p:nvPicPr>
          <p:cNvPr id="4" name="Online Media 3" title="Balloon Rocket Science Experiment for Kids">
            <a:hlinkClick r:id="" action="ppaction://media"/>
            <a:extLst>
              <a:ext uri="{FF2B5EF4-FFF2-40B4-BE49-F238E27FC236}">
                <a16:creationId xmlns:a16="http://schemas.microsoft.com/office/drawing/2014/main" id="{C7DC3FBD-9FA5-450A-03C7-04729943E1F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9991" y="2086325"/>
            <a:ext cx="8458799" cy="4771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7CF9B4-B75E-536C-4B85-6D26F78E0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09" y="133457"/>
            <a:ext cx="4499238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9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C2671-DF50-3F32-6350-8B3916BD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>
                <a:solidFill>
                  <a:srgbClr val="FF0000"/>
                </a:solidFill>
                <a:cs typeface="+mn-cs"/>
              </a:rPr>
              <a:t>הכנת רקטת בלון</a:t>
            </a:r>
            <a:endParaRPr lang="en-US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36F36-1223-135B-5AAF-E9A84056F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r" rtl="1">
              <a:lnSpc>
                <a:spcPct val="115000"/>
              </a:lnSpc>
              <a:buNone/>
            </a:pPr>
            <a:r>
              <a:rPr lang="he-IL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ציוד</a:t>
            </a:r>
            <a:endParaRPr lang="he-IL" sz="3200" b="1" kern="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e-IL" kern="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ב</a:t>
            </a:r>
            <a:r>
              <a:rPr lang="he-IL" sz="2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לון</a:t>
            </a:r>
            <a:r>
              <a:rPr lang="en-US" sz="2800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e-IL" sz="2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חוט ארוך (2–3 מטר)</a:t>
            </a:r>
            <a:r>
              <a:rPr lang="en-US" sz="2800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e-IL" sz="2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קשית שתייה</a:t>
            </a:r>
            <a:r>
              <a:rPr lang="en-US" sz="2800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e-IL" sz="2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סלוטייפ</a:t>
            </a:r>
            <a:r>
              <a:rPr lang="en-US" sz="2800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</a:t>
            </a:r>
            <a:r>
              <a:rPr lang="he-IL" sz="2800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אטב כביסה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e-IL" sz="2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מקום לחיבור החוט </a:t>
            </a:r>
            <a:r>
              <a:rPr lang="he-IL" sz="2800" kern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החוט</a:t>
            </a:r>
            <a:r>
              <a:rPr lang="he-IL" sz="2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(כיסא – כיסא, דלת – קיר)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6ED7B8-7AAF-5F2B-91F7-509BC1C9C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5" y="365125"/>
            <a:ext cx="4499238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18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CB2E8-1294-1D67-E0F1-D99E45C2E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b="1" dirty="0">
                <a:solidFill>
                  <a:srgbClr val="FF0000"/>
                </a:solidFill>
                <a:cs typeface="+mn-cs"/>
              </a:rPr>
              <a:t>שלבי ביצוע</a:t>
            </a:r>
            <a:br>
              <a:rPr lang="he-IL" dirty="0">
                <a:cs typeface="+mn-cs"/>
              </a:rPr>
            </a:br>
            <a:endParaRPr lang="en-US" dirty="0"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911C4-E3ED-D689-7B17-152F1CE95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896803"/>
          </a:xfrm>
        </p:spPr>
        <p:txBody>
          <a:bodyPr/>
          <a:lstStyle/>
          <a:p>
            <a:pPr algn="r" rtl="1"/>
            <a:r>
              <a:rPr lang="he-IL" dirty="0"/>
              <a:t> משחילים את הקשית על החוט.   </a:t>
            </a:r>
          </a:p>
          <a:p>
            <a:pPr algn="r" rtl="1"/>
            <a:r>
              <a:rPr lang="he-IL" dirty="0"/>
              <a:t> מותחים את החוט בין שני מקומות כך שיהיה ישר.   </a:t>
            </a:r>
          </a:p>
          <a:p>
            <a:pPr algn="r" rtl="1"/>
            <a:r>
              <a:rPr lang="he-IL" dirty="0"/>
              <a:t> מנפחים את הבלון  ומהדקים את הפייה בעזרת אטב או סלוטייפ.</a:t>
            </a:r>
          </a:p>
          <a:p>
            <a:pPr algn="r" rtl="1"/>
            <a:r>
              <a:rPr lang="he-IL" dirty="0"/>
              <a:t> מדביקים אות הבלון לקשית.</a:t>
            </a:r>
          </a:p>
          <a:p>
            <a:pPr algn="r" rtl="1"/>
            <a:r>
              <a:rPr lang="he-IL" dirty="0"/>
              <a:t> משחררים את האטב.</a:t>
            </a:r>
            <a:endParaRPr lang="en-US" dirty="0"/>
          </a:p>
          <a:p>
            <a:pPr algn="r" rtl="1"/>
            <a:r>
              <a:rPr lang="he-IL" b="1" dirty="0"/>
              <a:t> מה קרה לאוויר שבבלון?</a:t>
            </a:r>
          </a:p>
          <a:p>
            <a:pPr algn="r" rtl="1"/>
            <a:r>
              <a:rPr lang="he-IL" dirty="0"/>
              <a:t> </a:t>
            </a:r>
            <a:r>
              <a:rPr lang="he-IL" b="1" dirty="0"/>
              <a:t>מה קרה לבלון?</a:t>
            </a:r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r>
              <a:rPr lang="he-IL" dirty="0"/>
              <a:t>  </a:t>
            </a:r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729AC2-2B47-0935-9321-FD734E4D9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36" y="217701"/>
            <a:ext cx="4499238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68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050F-2DE2-61B9-CD63-BECDDAE67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kern="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הסבר למנגנון הפעולה</a:t>
            </a:r>
            <a:b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91DEC-D049-DD8E-4F78-BBF7030B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4163"/>
            <a:ext cx="10515600" cy="4742799"/>
          </a:xfrm>
        </p:spPr>
        <p:txBody>
          <a:bodyPr>
            <a:normAutofit fontScale="92500" lnSpcReduction="10000"/>
          </a:bodyPr>
          <a:lstStyle/>
          <a:p>
            <a:pPr marL="0" lvl="0" indent="0" algn="r" rtl="1">
              <a:lnSpc>
                <a:spcPct val="115000"/>
              </a:lnSpc>
              <a:buNone/>
            </a:pPr>
            <a:r>
              <a:rPr lang="he-IL" b="1" kern="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החוק השלישי של ניוטון:  "לכל פעולה יש תגובה שווה והפוכה."</a:t>
            </a:r>
          </a:p>
          <a:p>
            <a:pPr marL="0" lvl="0" indent="0" algn="r" rtl="1">
              <a:lnSpc>
                <a:spcPct val="115000"/>
              </a:lnSpc>
              <a:buNone/>
            </a:pPr>
            <a:r>
              <a:rPr lang="he-IL" sz="2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איך זה קשור לרקטה?</a:t>
            </a:r>
          </a:p>
          <a:p>
            <a:pPr marL="0" lvl="0" indent="0" algn="r" rtl="1">
              <a:lnSpc>
                <a:spcPct val="115000"/>
              </a:lnSpc>
              <a:buNone/>
            </a:pPr>
            <a:r>
              <a:rPr lang="he-IL" sz="2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מנוע הרקטה פולט גזים חמים במהירות עצומה לאחור.</a:t>
            </a:r>
          </a:p>
          <a:p>
            <a:pPr marL="0" lvl="0" indent="0" algn="r" rtl="1">
              <a:lnSpc>
                <a:spcPct val="115000"/>
              </a:lnSpc>
              <a:buNone/>
            </a:pPr>
            <a:r>
              <a:rPr lang="he-IL" sz="2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זהו כוח פעולה: הרקטה דוחפת את הגזים החוצה.</a:t>
            </a:r>
          </a:p>
          <a:p>
            <a:pPr marL="0" lvl="0" indent="0" algn="r" rtl="1">
              <a:lnSpc>
                <a:spcPct val="115000"/>
              </a:lnSpc>
              <a:buNone/>
            </a:pPr>
            <a:r>
              <a:rPr lang="he-IL" sz="2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לפי החוק השלישי של ניוטון, הגזים מפעילים על הרקטה כוח תגובה שווה והפוך, כלומר, קדימה.</a:t>
            </a:r>
          </a:p>
          <a:p>
            <a:pPr marL="0" lvl="0" indent="0" algn="r" rtl="1">
              <a:lnSpc>
                <a:spcPct val="115000"/>
              </a:lnSpc>
              <a:buNone/>
            </a:pPr>
            <a:r>
              <a:rPr lang="he-IL" sz="2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הכוח הזה הוא הדחף שמרים את הרקטה ומאפשר לה להתגבר על כוח המשיכה.</a:t>
            </a:r>
          </a:p>
          <a:p>
            <a:pPr marL="0" lvl="0" indent="0" algn="r" rtl="1">
              <a:lnSpc>
                <a:spcPct val="115000"/>
              </a:lnSpc>
              <a:buNone/>
            </a:pPr>
            <a:endParaRPr lang="he-IL" sz="2800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buFont typeface="+mj-lt"/>
              <a:buAutoNum type="arabicPeriod"/>
            </a:pPr>
            <a:r>
              <a:rPr lang="he-IL" sz="2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D5BCAE-F07B-875E-9B69-E97162154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09" y="365125"/>
            <a:ext cx="4499238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35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CDCFD-4C5C-B81D-2F5E-485CF5EB9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60BA-E540-C0E4-59D6-22F622811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kern="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המשך:</a:t>
            </a:r>
            <a:b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924C2-CE2C-7E28-3FA7-2F48A77A6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4163"/>
            <a:ext cx="10515600" cy="4742799"/>
          </a:xfrm>
        </p:spPr>
        <p:txBody>
          <a:bodyPr>
            <a:normAutofit fontScale="92500" lnSpcReduction="10000"/>
          </a:bodyPr>
          <a:lstStyle/>
          <a:p>
            <a:pPr marL="342900" lvl="0" indent="-342900" algn="r" rtl="1">
              <a:lnSpc>
                <a:spcPct val="115000"/>
              </a:lnSpc>
              <a:buFont typeface="+mj-lt"/>
              <a:buAutoNum type="arabicPeriod"/>
            </a:pPr>
            <a:r>
              <a:rPr lang="he-IL" sz="2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כשמנפחים את הבלון, האוויר שבתוכו דחוס (לחץ האוויר גדול)</a:t>
            </a:r>
            <a:r>
              <a:rPr lang="he-IL" kern="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he-IL" sz="2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buFont typeface="+mj-lt"/>
              <a:buAutoNum type="arabicPeriod"/>
            </a:pPr>
            <a:r>
              <a:rPr lang="he-IL" sz="2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כשמשחררים את הפתח, האוויר פורץ החוצה לאחור.</a:t>
            </a:r>
            <a:r>
              <a:rPr lang="he-IL" sz="2800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2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בגלל שהאוויר נדחף החוצה בכיוון אחד, הבלון נדחף קדימה בכיוון ההפוך.</a:t>
            </a:r>
          </a:p>
          <a:p>
            <a:pPr marL="342900" lvl="0" indent="-342900" algn="r" rtl="1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dirty="0"/>
              <a:t>החוט והקשית רק נותנים לבלון מסלול ישר ומייצבים אותו</a:t>
            </a:r>
          </a:p>
          <a:p>
            <a:pPr marL="342900" lvl="0" indent="-342900" algn="r" rtl="1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endParaRPr lang="he-IL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he-IL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ברקטות אמיתיות לא יוצא אוויר -  יוצאים גזים חמים שנפלטים במהירות עצומה לאחור</a:t>
            </a:r>
            <a:r>
              <a:rPr lang="he-IL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אבל העיקרון זהה:  אחור גורמת לדחיפה קדימה</a:t>
            </a:r>
            <a:r>
              <a:rPr lang="en-US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he-IL" sz="2400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ה</a:t>
            </a:r>
            <a:r>
              <a:rPr lang="he-IL" sz="2600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גזים שנפלטים מהרקטה נוצרים מבעירה של חומרי הדלק והמחמצן בתא הבעירה.</a:t>
            </a:r>
            <a:endParaRPr lang="en-U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0D1A1-C69D-4082-22F0-C40EA2235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09" y="365125"/>
            <a:ext cx="4499238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04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728</Words>
  <Application>Microsoft Office PowerPoint</Application>
  <PresentationFormat>Widescreen</PresentationFormat>
  <Paragraphs>84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Office Theme</vt:lpstr>
      <vt:lpstr> חוקרים ומגלים את מנגנון הפעולה של הרקטה</vt:lpstr>
      <vt:lpstr>שיגור מעבורת לחלל באמצעות רקטות</vt:lpstr>
      <vt:lpstr> </vt:lpstr>
      <vt:lpstr>הדגמה להכנת רקטת בלון – סרטון 1</vt:lpstr>
      <vt:lpstr>הדגמה להכנת רקטת בלון – סרטון 2</vt:lpstr>
      <vt:lpstr>הכנת רקטת בלון</vt:lpstr>
      <vt:lpstr>שלבי ביצוע </vt:lpstr>
      <vt:lpstr>הסבר למנגנון הפעולה </vt:lpstr>
      <vt:lpstr>המשך: </vt:lpstr>
      <vt:lpstr>חוקרים ומשפרים את רקטת הבלון</vt:lpstr>
      <vt:lpstr>המשך:</vt:lpstr>
      <vt:lpstr>רקטות (טיל) </vt:lpstr>
      <vt:lpstr> הביטוי של STEM ברקטת הבלון </vt:lpstr>
      <vt:lpstr>    </vt:lpstr>
      <vt:lpstr>תם ולא נשלם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miri dressler</dc:creator>
  <cp:lastModifiedBy>miri dressler</cp:lastModifiedBy>
  <cp:revision>5</cp:revision>
  <dcterms:created xsi:type="dcterms:W3CDTF">2026-01-19T20:56:24Z</dcterms:created>
  <dcterms:modified xsi:type="dcterms:W3CDTF">2026-01-20T06:29:34Z</dcterms:modified>
</cp:coreProperties>
</file>