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0"/>
  </p:notesMasterIdLst>
  <p:sldIdLst>
    <p:sldId id="381" r:id="rId2"/>
    <p:sldId id="399" r:id="rId3"/>
    <p:sldId id="316" r:id="rId4"/>
    <p:sldId id="424" r:id="rId5"/>
    <p:sldId id="267" r:id="rId6"/>
    <p:sldId id="431" r:id="rId7"/>
    <p:sldId id="417" r:id="rId8"/>
    <p:sldId id="266" r:id="rId9"/>
    <p:sldId id="356" r:id="rId10"/>
    <p:sldId id="357" r:id="rId11"/>
    <p:sldId id="423" r:id="rId12"/>
    <p:sldId id="425" r:id="rId13"/>
    <p:sldId id="360" r:id="rId14"/>
    <p:sldId id="419" r:id="rId15"/>
    <p:sldId id="416" r:id="rId16"/>
    <p:sldId id="369" r:id="rId17"/>
    <p:sldId id="370" r:id="rId18"/>
    <p:sldId id="401" r:id="rId19"/>
    <p:sldId id="374" r:id="rId20"/>
    <p:sldId id="429" r:id="rId21"/>
    <p:sldId id="426" r:id="rId22"/>
    <p:sldId id="427" r:id="rId23"/>
    <p:sldId id="428" r:id="rId24"/>
    <p:sldId id="430" r:id="rId25"/>
    <p:sldId id="371" r:id="rId26"/>
    <p:sldId id="393" r:id="rId27"/>
    <p:sldId id="422" r:id="rId28"/>
    <p:sldId id="421" r:id="rId29"/>
    <p:sldId id="415" r:id="rId30"/>
    <p:sldId id="407" r:id="rId31"/>
    <p:sldId id="408" r:id="rId32"/>
    <p:sldId id="409" r:id="rId33"/>
    <p:sldId id="410" r:id="rId34"/>
    <p:sldId id="413" r:id="rId35"/>
    <p:sldId id="414" r:id="rId36"/>
    <p:sldId id="400" r:id="rId37"/>
    <p:sldId id="386" r:id="rId38"/>
    <p:sldId id="432" r:id="rId39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i dressler" initials="md" lastIdx="15" clrIdx="0">
    <p:extLst>
      <p:ext uri="{19B8F6BF-5375-455C-9EA6-DF929625EA0E}">
        <p15:presenceInfo xmlns:p15="http://schemas.microsoft.com/office/powerpoint/2012/main" userId="1621ad8585f3c8db" providerId="Windows Live"/>
      </p:ext>
    </p:extLst>
  </p:cmAuthor>
  <p:cmAuthor id="2" name="noga mishan" initials="nm" lastIdx="2" clrIdx="1">
    <p:extLst>
      <p:ext uri="{19B8F6BF-5375-455C-9EA6-DF929625EA0E}">
        <p15:presenceInfo xmlns:p15="http://schemas.microsoft.com/office/powerpoint/2012/main" userId="802d01ca9850f5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CC"/>
    <a:srgbClr val="006699"/>
    <a:srgbClr val="00CC99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סגנון בהיר 2 - הדגשה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13" autoAdjust="0"/>
    <p:restoredTop sz="67640" autoAdjust="0"/>
  </p:normalViewPr>
  <p:slideViewPr>
    <p:cSldViewPr snapToGrid="0">
      <p:cViewPr varScale="1">
        <p:scale>
          <a:sx n="41" d="100"/>
          <a:sy n="41" d="100"/>
        </p:scale>
        <p:origin x="1152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2681072-9CA8-4953-BDF0-F53C8919D96F}" type="datetimeFigureOut">
              <a:rPr lang="he-IL" smtClean="0"/>
              <a:t>א'/שבט/תשפ"ו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C591D3F-95E1-40F8-84E2-2AA4E568CE0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7239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sident-science-sukkot.co.il/%D7%97%D7%9C%D7%9C/%D7%94%D7%97%D7%9C%D7%9C-%D7%91%D7%97%D7%99%D7%99-%D7%94%D7%99%D7%95%D7%9D-%D7%99%D7%95%D7%9D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spinoff.nasa.gov/page/space-age-water-conservation-nasa" TargetMode="External"/><Relationship Id="rId3" Type="http://schemas.openxmlformats.org/officeDocument/2006/relationships/hyperlink" Target="https://www.space.gov.il/inspiration/182" TargetMode="External"/><Relationship Id="rId7" Type="http://schemas.openxmlformats.org/officeDocument/2006/relationships/hyperlink" Target="https://www.hayadan.org.il/space-foundation-2511061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pinoff.nasa.gov/nasa-coronavirus-response" TargetMode="External"/><Relationship Id="rId5" Type="http://schemas.openxmlformats.org/officeDocument/2006/relationships/hyperlink" Target="https://technology.nasa.gov/page/spinoff-2020-shares-how-nasa-innova" TargetMode="External"/><Relationship Id="rId4" Type="http://schemas.openxmlformats.org/officeDocument/2006/relationships/hyperlink" Target="https://spinoff.nasa.gov/Spinoff2020/index.html" TargetMode="External"/><Relationship Id="rId9" Type="http://schemas.openxmlformats.org/officeDocument/2006/relationships/hyperlink" Target="https://www.haaretz.co.il/misc/1.1215331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2785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effectLst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1593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שואלים שאלות ובוחרים מה שמעניין לדעת ולפתור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91D3F-95E1-40F8-84E2-2AA4E568CE05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852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8926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52474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578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0068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3"/>
              </a:rPr>
              <a:t>החלל בחיי היום יום - סוכת הנשיא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3847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5574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7985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מקורות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https://www.space.gov.il/inspiration/182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https://spinoff.nasa.gov/Spinoff2020/index.html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https://technology.nasa.gov/page/spinoff-2020-shares-how-nasa-innova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https://spinoff.nasa.gov/nasa-coronavirus-response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https://www.hayadan.org.il/space-foundation-2511061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https://spinoff.nasa.gov/page/space-age-water-conservation-nasa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https://www.haaretz.co.il/misc/1.1215331</a:t>
            </a:r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15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8EAE1-6705-D859-6BAA-E2853343D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44FBA0D6-9AD7-AA01-6E92-E252678E8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DCFE377-C36D-9A97-9C79-23086B885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CFF83E4-DB12-AC8B-F13A-6A7ACCA33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8876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81891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82733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49357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981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5660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8924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91D3F-95E1-40F8-84E2-2AA4E568CE05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6100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740225-6FF8-D24C-E6EC-836501DE9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3A7C9293-76DA-B0B2-6627-2C1182381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B88E42F-058E-3C99-5C96-D84A6F44F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17B0-1036-4565-B146-333434EE32C1}" type="datetimeFigureOut">
              <a:rPr lang="he-IL" smtClean="0"/>
              <a:t>א'/שבט/תשפ"ו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86711A6-19A6-E387-237C-38BA4491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D63ABA8-609D-87B6-9A48-08B0BB23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745-1438-4DEF-BC62-1FE10B2191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6991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A3F7957-D97D-E4BE-56AA-CB2570A08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685A3D9-5653-DADE-4CAC-3987C5A4E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E7C78C7-F7EB-99E6-A97D-B842EE2F8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17B0-1036-4565-B146-333434EE32C1}" type="datetimeFigureOut">
              <a:rPr lang="he-IL" smtClean="0"/>
              <a:t>א'/שבט/תשפ"ו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7270086-BD45-7C03-403E-DBCCB3E5D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A7AA107-3A1A-EC6C-33DF-FC259B6B4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745-1438-4DEF-BC62-1FE10B2191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874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9E89B98-0583-3D94-20DC-44DEB75C6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076C9F8-576C-D7D3-6E75-BDCCFB50E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B2591B8-45E5-9D27-BADF-9966D3BC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17B0-1036-4565-B146-333434EE32C1}" type="datetimeFigureOut">
              <a:rPr lang="he-IL" smtClean="0"/>
              <a:t>א'/שבט/תשפ"ו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F64A833-2A4B-BD78-93E1-914EBB86F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1B37666-C28A-6A0B-95BA-45BD3DD54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745-1438-4DEF-BC62-1FE10B2191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013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B8F5091-3203-51EA-58EB-B2573F72D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87EF554-28A7-9E86-DDF4-4A26182EF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BDBAFB9-1E7B-E7E1-A348-6394E586F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17B0-1036-4565-B146-333434EE32C1}" type="datetimeFigureOut">
              <a:rPr lang="he-IL" smtClean="0"/>
              <a:t>א'/שבט/תשפ"ו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551AB5A-30C2-1490-9E40-10D6D3110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B333216-3978-3319-BFC7-C6851D620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745-1438-4DEF-BC62-1FE10B2191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196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B372A2-661D-07C4-17C3-F066FF18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6FAFDFA-569D-AA17-B06A-5BBE6B209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59D8699-C958-EF96-EA41-53A086DD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17B0-1036-4565-B146-333434EE32C1}" type="datetimeFigureOut">
              <a:rPr lang="he-IL" smtClean="0"/>
              <a:t>א'/שבט/תשפ"ו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FCC6E39-2436-DDB0-11B5-7F601BA64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FDD7597-6D56-EDCE-C497-EAEBA2B0D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745-1438-4DEF-BC62-1FE10B2191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4596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134233C-E17D-8837-9D4B-3E94CA278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FDED8CF-6CBE-0FAE-13FD-5E0C951CD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503AD1C-898F-BE05-40C8-BDD086EAE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4CDEB05-D784-0108-F2F7-8CA411BE6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17B0-1036-4565-B146-333434EE32C1}" type="datetimeFigureOut">
              <a:rPr lang="he-IL" smtClean="0"/>
              <a:t>א'/שבט/תשפ"ו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5E211FC-1B02-AC0B-FA86-84862EECD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31B0872-AF8E-D3F4-3DD9-DA266EEF3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745-1438-4DEF-BC62-1FE10B2191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162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98F62-799D-49EE-AD7B-A34B4284D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3AF0A8D-A59B-768E-12C3-C854E9E0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3C96B0D-2DB7-10B1-687F-20F855BE6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4DCAC4E-B7DE-2AE5-8021-746D01559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F0F32B27-C1A5-FFF1-4333-166C23E5B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28B594A4-1D63-A481-50E7-D9DFCBA0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17B0-1036-4565-B146-333434EE32C1}" type="datetimeFigureOut">
              <a:rPr lang="he-IL" smtClean="0"/>
              <a:t>א'/שבט/תשפ"ו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341E73C9-DC03-FC42-65F4-1983B1B92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36088429-F9CA-666F-3807-C93A175FD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745-1438-4DEF-BC62-1FE10B2191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3195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4CAF91-A5D9-0B9E-845E-09FF2CF0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0F63EF4F-008C-853D-2281-0D4AA10BE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17B0-1036-4565-B146-333434EE32C1}" type="datetimeFigureOut">
              <a:rPr lang="he-IL" smtClean="0"/>
              <a:t>א'/שבט/תשפ"ו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E052328-4523-E034-73DA-2A19FBF7D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4F06C47-ED6B-52F5-2BFD-99C2BADF5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745-1438-4DEF-BC62-1FE10B2191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35921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521D7260-B9F5-12C3-6BC4-21811491C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17B0-1036-4565-B146-333434EE32C1}" type="datetimeFigureOut">
              <a:rPr lang="he-IL" smtClean="0"/>
              <a:t>א'/שבט/תשפ"ו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068522B-FAFF-C7B1-77CA-67223C31F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CA3178D-9A32-4A8E-9F5D-2F7225C7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745-1438-4DEF-BC62-1FE10B2191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9166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683043C-009A-0A6B-D39D-02179B191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D874EB4-B4DA-1C06-6D24-80C0011CB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6324405-C54E-1B2F-A083-3E1AF1668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D005C47-21E1-CF06-F1F8-76EB56A0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17B0-1036-4565-B146-333434EE32C1}" type="datetimeFigureOut">
              <a:rPr lang="he-IL" smtClean="0"/>
              <a:t>א'/שבט/תשפ"ו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B0225E7-7BED-5F4A-D5A4-6BF8368BB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0FC992D-080C-1328-84F5-454E95F3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745-1438-4DEF-BC62-1FE10B2191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8274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2BF7B76-2D2B-DAA3-2516-2170A34B3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42351965-F911-F50C-F124-BEEFB27897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149FBBC-9310-77D1-78C0-EBF9B023F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95DA848-C894-BF6F-1C9B-05FDDA0A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17B0-1036-4565-B146-333434EE32C1}" type="datetimeFigureOut">
              <a:rPr lang="he-IL" smtClean="0"/>
              <a:t>א'/שבט/תשפ"ו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408E639-2387-9AD5-6951-B44E5C41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27EC404-F931-6F8F-E241-89A16F25F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25745-1438-4DEF-BC62-1FE10B2191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111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CD334695-BBFD-D52A-5BDC-10707589F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2F59733-3BAB-ECD1-E455-03AB491B6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FD5E316-73DD-ADEF-5436-B1F1FC9BD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E17B0-1036-4565-B146-333434EE32C1}" type="datetimeFigureOut">
              <a:rPr lang="he-IL" smtClean="0"/>
              <a:t>א'/שבט/תשפ"ו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743F91D-45C8-26EB-C638-096DB6188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49F0515-6269-4697-F2AD-A07E40748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5745-1438-4DEF-BC62-1FE10B2191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7261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Xe3W42h1yE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www.youtube.com/watch?v=XA-8N5LuSXU&amp;t=74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tadd44Nyeo" TargetMode="External"/><Relationship Id="rId5" Type="http://schemas.openxmlformats.org/officeDocument/2006/relationships/hyperlink" Target="https://www.youtube.com/watch?v=ltlws_pqogQ&amp;t=77s" TargetMode="External"/><Relationship Id="rId4" Type="http://schemas.openxmlformats.org/officeDocument/2006/relationships/hyperlink" Target="https://www.youtube.com/watch?v=gnxwXVEDRW4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2B1E29F-B962-22AD-B408-CB5FE1D16A4E}"/>
              </a:ext>
            </a:extLst>
          </p:cNvPr>
          <p:cNvSpPr txBox="1"/>
          <p:nvPr/>
        </p:nvSpPr>
        <p:spPr>
          <a:xfrm>
            <a:off x="658574" y="111589"/>
            <a:ext cx="1051593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e-IL" sz="6000" b="1" i="0" u="none" strike="noStrike" baseline="0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טכנולוגיות</a:t>
            </a:r>
            <a:r>
              <a:rPr lang="he-IL" sz="6000" b="1" i="0" u="none" strike="noStrike" baseline="0" dirty="0">
                <a:solidFill>
                  <a:srgbClr val="1E9BA7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לחקר החלל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C0AFCB2B-410F-AC82-5A7F-AC3B59454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495378" cy="463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B9AEE3-F06C-9DFA-61BA-4AC467A5B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519" y="1981112"/>
            <a:ext cx="8552328" cy="454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73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5877EC34-7F1C-7757-EF4B-21167B7AC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057" y="1062441"/>
            <a:ext cx="9303886" cy="510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C68AA821-B5B5-F159-9E91-5691A1B4C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A6FB10-237B-93AC-F324-70B3487392E6}"/>
              </a:ext>
            </a:extLst>
          </p:cNvPr>
          <p:cNvSpPr txBox="1"/>
          <p:nvPr/>
        </p:nvSpPr>
        <p:spPr>
          <a:xfrm>
            <a:off x="1210235" y="1479176"/>
            <a:ext cx="240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b="1" dirty="0"/>
              <a:t>חקירה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21907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C3A25EF-DD44-84A3-2830-8776CDB88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860481-8FEF-3229-E7B2-AB07E367F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73" y="1907056"/>
            <a:ext cx="11688806" cy="2667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B68D4-A42D-B8B9-848A-4A5453825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72621" y="2583050"/>
            <a:ext cx="3153693" cy="398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14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A0075E-1050-D89F-ADFA-42672B34C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715" y="792340"/>
            <a:ext cx="9472569" cy="5749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59346D4-6FEE-E522-399C-6C2929928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5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80AF8-0C1A-A76D-DC32-CC2F2D1DB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FAFBF4-C844-C212-F60E-8729701A9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BB7CD-0528-2A00-FF5A-C72D8DF56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42" y="1447523"/>
            <a:ext cx="11241069" cy="3962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728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57DFDFFC-D88F-3969-AFBA-1ACC31DF4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5E5175B-6A11-49EE-77CE-644458346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939452"/>
            <a:ext cx="10401300" cy="4427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2269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20E921CF-52C7-A7ED-BD3B-D424616E3707}"/>
              </a:ext>
            </a:extLst>
          </p:cNvPr>
          <p:cNvSpPr txBox="1"/>
          <p:nvPr/>
        </p:nvSpPr>
        <p:spPr>
          <a:xfrm>
            <a:off x="2960373" y="571885"/>
            <a:ext cx="8100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נושא שני: החיים במעבורת החלל  </a:t>
            </a:r>
            <a:endParaRPr lang="he-IL" sz="2400" b="1" dirty="0">
              <a:solidFill>
                <a:srgbClr val="009999"/>
              </a:solidFill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2D57F98-DAAC-BFB5-139B-BAA4A207DEDA}"/>
              </a:ext>
            </a:extLst>
          </p:cNvPr>
          <p:cNvSpPr txBox="1"/>
          <p:nvPr/>
        </p:nvSpPr>
        <p:spPr>
          <a:xfrm>
            <a:off x="7045891" y="5834432"/>
            <a:ext cx="449684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מתוך הספר </a:t>
            </a:r>
            <a:r>
              <a:rPr lang="he-IL" sz="2800" b="1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מדע וטכנולוגיה לכיתה ה,</a:t>
            </a:r>
            <a:r>
              <a:rPr lang="he-IL" sz="2800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עמודים 215-212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67EAC5-AC5D-8AB6-92FB-E1787203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943" y="1604705"/>
            <a:ext cx="6258851" cy="4425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34676A82-C93A-D307-21E9-6DE9EF7F9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4" y="31995"/>
            <a:ext cx="4995682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13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03436675-5F94-4D0F-2218-48AC1D8BA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995B74-177F-CC63-B9BB-067969A61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6231"/>
            <a:ext cx="12088906" cy="465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7E82E2-F767-7A64-79B1-92E0513C2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12" y="1179979"/>
            <a:ext cx="4114799" cy="2249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1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CBA7C-F6F4-189A-C93D-453A950C2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8B8F5420-5AFF-5BF6-3292-43C3E2C02390}"/>
              </a:ext>
            </a:extLst>
          </p:cNvPr>
          <p:cNvSpPr txBox="1"/>
          <p:nvPr/>
        </p:nvSpPr>
        <p:spPr>
          <a:xfrm>
            <a:off x="2103329" y="550246"/>
            <a:ext cx="92786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 dirty="0">
                <a:ln>
                  <a:noFill/>
                </a:ln>
                <a:solidFill>
                  <a:srgbClr val="1E9BA7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ריחוף והשפעתו על החיים בחללית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srgbClr val="1E9BA7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קשיים/אתגרים</a:t>
            </a: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973A79E1-0E57-73FF-8099-B5766E971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B6581FB-E0CE-7F0A-8F42-04EE28B2E19F}"/>
              </a:ext>
            </a:extLst>
          </p:cNvPr>
          <p:cNvSpPr txBox="1"/>
          <p:nvPr/>
        </p:nvSpPr>
        <p:spPr>
          <a:xfrm>
            <a:off x="1311057" y="1981578"/>
            <a:ext cx="10070926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איך ישנים?</a:t>
            </a:r>
          </a:p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איך מתכסים?</a:t>
            </a:r>
          </a:p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איך מונעים מהבגדים  לרחף?</a:t>
            </a:r>
          </a:p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איך המזון נשאר בצלחת? </a:t>
            </a:r>
          </a:p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איך שותים?</a:t>
            </a:r>
          </a:p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איך מתקלחים?</a:t>
            </a:r>
          </a:p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איך?  </a:t>
            </a:r>
          </a:p>
        </p:txBody>
      </p:sp>
    </p:spTree>
    <p:extLst>
      <p:ext uri="{BB962C8B-B14F-4D97-AF65-F5344CB8AC3E}">
        <p14:creationId xmlns:p14="http://schemas.microsoft.com/office/powerpoint/2010/main" val="441964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B7A8777-AA4D-468A-D542-2DE566591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37D735-A0C4-5A32-CDB2-2E6DFC3D4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19" y="1266954"/>
            <a:ext cx="10589443" cy="432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62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526D0-4383-DF62-9E95-D3385C14E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52A6BE0D-C216-5DBE-1EAB-91A1E0912F76}"/>
              </a:ext>
            </a:extLst>
          </p:cNvPr>
          <p:cNvSpPr txBox="1"/>
          <p:nvPr/>
        </p:nvSpPr>
        <p:spPr>
          <a:xfrm>
            <a:off x="226934" y="1339966"/>
            <a:ext cx="11646819" cy="34394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algn="r" rtl="1">
              <a:lnSpc>
                <a:spcPct val="150000"/>
              </a:lnSpc>
            </a:pPr>
            <a:r>
              <a:rPr lang="he-IL" sz="4000" b="1" kern="100" dirty="0">
                <a:solidFill>
                  <a:srgbClr val="009999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פתרונות טכנולוגיים</a:t>
            </a:r>
            <a:r>
              <a:rPr lang="en-US" sz="4000" b="1" kern="100" dirty="0">
                <a:solidFill>
                  <a:srgbClr val="009999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lang="he-IL" sz="4000" b="1" kern="100" dirty="0">
                <a:solidFill>
                  <a:srgbClr val="009999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למניעת ריחוף חפצים</a:t>
            </a:r>
            <a:r>
              <a:rPr lang="en-US" sz="4000" b="1" kern="100" dirty="0">
                <a:solidFill>
                  <a:srgbClr val="009999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 </a:t>
            </a:r>
            <a:r>
              <a:rPr lang="he-IL" sz="4000" b="1" kern="100" dirty="0">
                <a:solidFill>
                  <a:srgbClr val="009999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במעבורת</a:t>
            </a:r>
            <a:endParaRPr lang="he-IL" sz="4000" kern="100" dirty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marL="9144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3600" kern="100" dirty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וולקרו/סקוטש אשר יכול להצמיד מוצרים.</a:t>
            </a:r>
            <a:endParaRPr lang="he-IL" sz="3600" kern="100" dirty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marL="9144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3600" kern="100" dirty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משקולות ורתמות שקושרים לגופים ומונעים מהם לרחף.</a:t>
            </a:r>
          </a:p>
          <a:p>
            <a:pPr marL="9144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3600" kern="100" dirty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מגנטים שמושכים אליהם חפצים מברזל ומונעים ריחוף</a:t>
            </a:r>
            <a:r>
              <a:rPr lang="he-IL" sz="3200" kern="100" dirty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6435B43-9A5E-27E4-0F38-F525883DA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32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38BE7-5F46-F71B-5546-DBD43F055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0EEF039F-788A-6FF8-AAB8-4D77C5FEE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495378" cy="46354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8CE933D-E6FF-C490-8D99-72939F9FA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69495"/>
            <a:ext cx="3858016" cy="5511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5B453AF3-46AD-2B0E-9331-2A4115965B7A}"/>
              </a:ext>
            </a:extLst>
          </p:cNvPr>
          <p:cNvSpPr txBox="1"/>
          <p:nvPr/>
        </p:nvSpPr>
        <p:spPr>
          <a:xfrm>
            <a:off x="4612709" y="5432612"/>
            <a:ext cx="6911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b="1" i="0" u="none" strike="noStrike" baseline="0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באֵילו טכנולוגיות מגביר האדם את יכולתו לחקור את החלל ולגלות את צְפוּנוֹתָיו?</a:t>
            </a:r>
            <a:endParaRPr lang="he-IL" sz="2800" b="1" dirty="0">
              <a:solidFill>
                <a:srgbClr val="009999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9CBF2D0-77BB-1EA1-B7B2-1A1A59C89144}"/>
              </a:ext>
            </a:extLst>
          </p:cNvPr>
          <p:cNvSpPr txBox="1"/>
          <p:nvPr/>
        </p:nvSpPr>
        <p:spPr>
          <a:xfrm>
            <a:off x="3858017" y="869495"/>
            <a:ext cx="781403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3200" b="0" i="0" u="none" strike="noStrike" baseline="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האדם רוצה להגיע רחוק יותר...</a:t>
            </a:r>
          </a:p>
          <a:p>
            <a:pPr>
              <a:lnSpc>
                <a:spcPct val="150000"/>
              </a:lnSpc>
            </a:pPr>
            <a:r>
              <a:rPr lang="he-IL" sz="3200" b="0" i="0" u="none" strike="noStrike" baseline="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לצאת אל מעבר למערכת השמש... </a:t>
            </a:r>
            <a:r>
              <a:rPr lang="he-IL" sz="3200" i="0" u="none" strike="noStrike" baseline="0" dirty="0">
                <a:latin typeface="David" panose="020E0502060401010101" pitchFamily="34" charset="-79"/>
                <a:cs typeface="David" panose="020E0502060401010101" pitchFamily="34" charset="-79"/>
              </a:rPr>
              <a:t>לצאת אל גלקסיות </a:t>
            </a:r>
            <a:r>
              <a:rPr lang="he-IL" sz="3200" b="0" i="0" u="none" strike="noStrike" baseline="0" dirty="0">
                <a:latin typeface="David" panose="020E0502060401010101" pitchFamily="34" charset="-79"/>
                <a:cs typeface="David" panose="020E0502060401010101" pitchFamily="34" charset="-79"/>
              </a:rPr>
              <a:t>רחוקות, לראות ולחקור עוד גופים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3200" b="0" i="0" u="none" strike="noStrike" baseline="0" dirty="0">
                <a:latin typeface="David" panose="020E0502060401010101" pitchFamily="34" charset="-79"/>
                <a:cs typeface="David" panose="020E0502060401010101" pitchFamily="34" charset="-79"/>
              </a:rPr>
              <a:t>ביקום... </a:t>
            </a:r>
            <a:endParaRPr lang="he-IL" sz="3200" b="1" i="0" u="none" strike="noStrike" baseline="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lnSpc>
                <a:spcPct val="150000"/>
              </a:lnSpc>
            </a:pPr>
            <a:r>
              <a:rPr lang="he-IL" sz="3200" b="0" i="0" u="none" strike="noStrike" baseline="0" dirty="0">
                <a:latin typeface="David" panose="020E0502060401010101" pitchFamily="34" charset="-79"/>
                <a:cs typeface="David" panose="020E0502060401010101" pitchFamily="34" charset="-79"/>
              </a:rPr>
              <a:t>לראות ברור יותר ורחוק יותר... </a:t>
            </a:r>
          </a:p>
          <a:p>
            <a:pPr>
              <a:lnSpc>
                <a:spcPct val="150000"/>
              </a:lnSpc>
            </a:pPr>
            <a:r>
              <a:rPr lang="he-IL" sz="3200" b="0" i="0" u="none" strike="noStrike" baseline="0" dirty="0">
                <a:latin typeface="David" panose="020E0502060401010101" pitchFamily="34" charset="-79"/>
                <a:cs typeface="David" panose="020E0502060401010101" pitchFamily="34" charset="-79"/>
              </a:rPr>
              <a:t>איך נוצרו החיים, היכן היו או יתכנו חיים...</a:t>
            </a:r>
          </a:p>
          <a:p>
            <a:pPr>
              <a:lnSpc>
                <a:spcPct val="150000"/>
              </a:lnSpc>
            </a:pPr>
            <a:r>
              <a:rPr lang="he-IL" sz="3200" b="0" i="0" u="none" strike="noStrike" baseline="0" dirty="0">
                <a:latin typeface="David" panose="020E0502060401010101" pitchFamily="34" charset="-79"/>
                <a:cs typeface="David" panose="020E0502060401010101" pitchFamily="34" charset="-79"/>
              </a:rPr>
              <a:t>ואולי גם להתיישב ולחיות בחלל...</a:t>
            </a:r>
            <a:endParaRPr lang="he-IL" sz="32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98639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0E229-B21D-4626-6672-0E66C1E4A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080133-B42E-1356-DD81-BD8C7B1CCBDC}"/>
              </a:ext>
            </a:extLst>
          </p:cNvPr>
          <p:cNvSpPr txBox="1"/>
          <p:nvPr/>
        </p:nvSpPr>
        <p:spPr>
          <a:xfrm>
            <a:off x="1048870" y="887507"/>
            <a:ext cx="9480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ביו-מימיקרי בשירות פתרון בעיית הריחוף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AFB597-1882-6780-2673-F6678B8E2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06" y="1758679"/>
            <a:ext cx="10069588" cy="4485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BCDE00-4086-521E-5FBE-F7CE98BE7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16" y="258311"/>
            <a:ext cx="44992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6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CA28E-1C86-46CC-E740-42BDA392EB77}"/>
              </a:ext>
            </a:extLst>
          </p:cNvPr>
          <p:cNvSpPr txBox="1"/>
          <p:nvPr/>
        </p:nvSpPr>
        <p:spPr>
          <a:xfrm>
            <a:off x="1048870" y="887507"/>
            <a:ext cx="9480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000" b="1" kern="100" dirty="0">
                <a:solidFill>
                  <a:srgbClr val="009999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ביו-מימיקרי בשירות פתרון בעיית הריחוף</a:t>
            </a:r>
            <a:endParaRPr lang="en-US" sz="4000" b="1" kern="100" dirty="0">
              <a:solidFill>
                <a:srgbClr val="009999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84498-99A2-5380-3350-BA1A2DD1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70" y="1595393"/>
            <a:ext cx="10840963" cy="5163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ED2BEF-8A97-49ED-C800-19CC9DB23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87" y="277486"/>
            <a:ext cx="44992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05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FF23F-4609-335D-A126-5FAA4714A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39" y="871180"/>
            <a:ext cx="10898121" cy="51156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69176E-A4E6-045B-B105-C5F2DFF71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57" y="255431"/>
            <a:ext cx="44992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83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BFE444-7AAD-51B9-4AF6-F3A16B3CE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87" y="1147931"/>
            <a:ext cx="10574226" cy="56110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8033A8-263E-1479-E1FB-9776A50B3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58" y="297242"/>
            <a:ext cx="44992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79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AD21B-8E39-2183-DEBA-8BF68CB5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55" y="851770"/>
            <a:ext cx="11178986" cy="4585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A73259-9E8D-9AAB-50E8-F5A082543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5" y="236021"/>
            <a:ext cx="44992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09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1177AD3-1AA5-2BDB-ECCE-2E5B7F237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495378" cy="463547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3AD74974-A9D0-6905-5FA8-3C00134A73F9}"/>
              </a:ext>
            </a:extLst>
          </p:cNvPr>
          <p:cNvSpPr txBox="1"/>
          <p:nvPr/>
        </p:nvSpPr>
        <p:spPr>
          <a:xfrm>
            <a:off x="1448222" y="203465"/>
            <a:ext cx="10516844" cy="6553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he-IL" sz="3600" b="1" kern="100" dirty="0">
                <a:solidFill>
                  <a:srgbClr val="009999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דוגמאות לפתרונות:  </a:t>
            </a:r>
          </a:p>
          <a:p>
            <a:r>
              <a:rPr lang="he-IL" sz="3200" b="1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דוגמה 1: איך ישנים?</a:t>
            </a:r>
          </a:p>
          <a:p>
            <a:r>
              <a:rPr lang="he-IL" sz="2800" b="1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הגורם לקושי: 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מיקרו גרביטציה</a:t>
            </a:r>
            <a:endParaRPr lang="he-IL" sz="2800" b="1" kern="100" dirty="0">
              <a:solidFill>
                <a:srgbClr val="009999"/>
              </a:solidFill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800" b="1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פתרון: </a:t>
            </a: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cs typeface="David" panose="020E0502060401010101" pitchFamily="34" charset="-79"/>
              </a:rPr>
              <a:t>ישנים בתוך </a:t>
            </a: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cs typeface="David" panose="020E0502060401010101" pitchFamily="34" charset="-79"/>
              </a:rPr>
              <a:t>שק שינה מיוחד</a:t>
            </a: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cs typeface="David" panose="020E0502060401010101" pitchFamily="34" charset="-79"/>
              </a:rPr>
              <a:t> שמחובר לקיר או לתקרה.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David" panose="020E0502060401010101" pitchFamily="34" charset="-79"/>
                <a:cs typeface="David" panose="020E0502060401010101" pitchFamily="34" charset="-79"/>
              </a:rPr>
              <a:t>איך מתכסים?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cs typeface="David" panose="020E0502060401010101" pitchFamily="34" charset="-79"/>
              </a:rPr>
              <a:t>ישנים בשקי שינה תרמיים</a:t>
            </a:r>
            <a:r>
              <a:rPr lang="he-IL" sz="2800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cs typeface="David" panose="020E0502060401010101" pitchFamily="34" charset="-79"/>
              </a:rPr>
              <a:t>צמודים לגוף ושומרים על חום.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cs typeface="David" panose="020E0502060401010101" pitchFamily="34" charset="-79"/>
              </a:rPr>
              <a:t>חלק מהשקים כוללים שכבות בידוד שונות בהתאם לטמפרטורה בתחנה.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David" panose="020E0502060401010101" pitchFamily="34" charset="-79"/>
                <a:cs typeface="David" panose="020E0502060401010101" pitchFamily="34" charset="-79"/>
              </a:rPr>
              <a:t>למה צריך את זה?</a:t>
            </a:r>
          </a:p>
          <a:p>
            <a:pPr lvl="0">
              <a:defRPr/>
            </a:pPr>
            <a:r>
              <a:rPr lang="he-IL" sz="2800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במיקרו-גרביטציה הגוף מאבד חום.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cs typeface="David" panose="020E0502060401010101" pitchFamily="34" charset="-79"/>
              </a:rPr>
              <a:t>שק שינה סגור ויציב מונע: איבוד חום,</a:t>
            </a:r>
            <a:r>
              <a:rPr lang="he-IL" sz="2800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cs typeface="David" panose="020E0502060401010101" pitchFamily="34" charset="-79"/>
              </a:rPr>
              <a:t>ריחוף לא נוח בזמן שינה, פגיעה בציוד בזמן תזוזה.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cs typeface="David" panose="020E0502060401010101" pitchFamily="34" charset="-79"/>
              </a:rPr>
              <a:t>אסטרונאוטים מתארים את זה כמו “לרחף בתוך פוך”-הגוף פשוט צף בתוך השק.</a:t>
            </a:r>
          </a:p>
          <a:p>
            <a:pPr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3600" kern="100" dirty="0">
              <a:solidFill>
                <a:srgbClr val="009999"/>
              </a:solidFill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46560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EFC743D-0256-49AD-4356-4C1F51E6FA0C}"/>
              </a:ext>
            </a:extLst>
          </p:cNvPr>
          <p:cNvSpPr txBox="1"/>
          <p:nvPr/>
        </p:nvSpPr>
        <p:spPr>
          <a:xfrm>
            <a:off x="465550" y="976067"/>
            <a:ext cx="11260899" cy="43088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דוגמה 2:  איך מתקלחים במעבורת?</a:t>
            </a:r>
          </a:p>
          <a:p>
            <a:r>
              <a:rPr lang="he-IL" sz="2800" b="1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הגורם לקושי: 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מיקרו-גרביטציה</a:t>
            </a:r>
          </a:p>
          <a:p>
            <a:pPr>
              <a:defRPr/>
            </a:pPr>
            <a:r>
              <a:rPr lang="he-IL" sz="2800" b="1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אסטרונאוטים לא מתקלחים במקלחת רגילה. </a:t>
            </a:r>
          </a:p>
          <a:p>
            <a:pPr>
              <a:defRPr/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במקום זאת הם משתמשים בשיטות מותאמות לסביבה ללא כבידה.</a:t>
            </a:r>
          </a:p>
          <a:p>
            <a:pPr>
              <a:buNone/>
            </a:pPr>
            <a:r>
              <a:rPr lang="he-IL" sz="2800" b="1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למה אי אפשר להתקלח כרגיל בחלל?</a:t>
            </a:r>
          </a:p>
          <a:p>
            <a:pPr>
              <a:buNone/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במיקרו-כבידה, מים לא "נוזלים" כלפי למטה - הם יוצרים כדורים צפים שעלולים: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להיכנס למכשירים רגישים ולגרום לקצרים.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לזהם את האוויר.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להוות סכנת חנק.</a:t>
            </a:r>
          </a:p>
          <a:p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6C6F3DD8-268D-363A-110C-32A406CFB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74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ACF34A3-E294-D0C1-3BE3-2842AE8AEAEB}"/>
              </a:ext>
            </a:extLst>
          </p:cNvPr>
          <p:cNvSpPr txBox="1"/>
          <p:nvPr/>
        </p:nvSpPr>
        <p:spPr>
          <a:xfrm>
            <a:off x="302712" y="530835"/>
            <a:ext cx="1158657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e-IL" sz="3600" b="1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פתרונות</a:t>
            </a:r>
          </a:p>
          <a:p>
            <a:pPr>
              <a:buNone/>
            </a:pPr>
            <a:r>
              <a:rPr lang="he-IL" sz="2800" b="1" dirty="0">
                <a:solidFill>
                  <a:srgbClr val="009999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רחצה ללא מים: </a:t>
            </a:r>
            <a:r>
              <a:rPr lang="he-IL" sz="280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סבונים ושמפו מיוחדים שלא דורשים שטיפה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, שימוש </a:t>
            </a:r>
            <a:r>
              <a:rPr lang="he-IL" sz="280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מגבונים,</a:t>
            </a:r>
          </a:p>
          <a:p>
            <a:r>
              <a:rPr lang="he-IL" sz="280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שימוש במעט מים מתוך שקיות מים להרטבת מגבת. </a:t>
            </a:r>
          </a:p>
          <a:p>
            <a:pPr>
              <a:buNone/>
            </a:pPr>
            <a:r>
              <a:rPr lang="he-IL" sz="2800" b="1" dirty="0">
                <a:solidFill>
                  <a:srgbClr val="009999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שטיפת שיער: </a:t>
            </a:r>
            <a:r>
              <a:rPr lang="he-IL" sz="280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משתמשים בשמפו ללא שטיפה.</a:t>
            </a:r>
          </a:p>
          <a:p>
            <a:pPr>
              <a:buNone/>
            </a:pPr>
            <a:r>
              <a:rPr lang="he-IL" sz="2800" b="1" dirty="0">
                <a:solidFill>
                  <a:srgbClr val="009999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צחצוח שיניים: </a:t>
            </a:r>
            <a:r>
              <a:rPr lang="he-IL" sz="280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מצחצחים רגיל  ויורקים למגבת. </a:t>
            </a:r>
          </a:p>
          <a:p>
            <a:pPr>
              <a:buNone/>
            </a:pPr>
            <a:endParaRPr lang="he-IL" sz="2800" dirty="0"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he-IL" sz="2800" b="1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למה כל זה כל כך מסובך?</a:t>
            </a:r>
          </a:p>
          <a:p>
            <a:pPr>
              <a:buNone/>
            </a:pPr>
            <a:r>
              <a:rPr lang="he-IL" sz="280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מים הם משאב יקר מאוד בחלל. בתחנת החלל הבינלאומית ממחזרים כמעט כל טיפת מים - כולל זיעה, שתן ולחות מהאוויר - ולכן מקלחת "רגילה" פשוט לא משתלמת. </a:t>
            </a: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074D543-9AF0-C719-FA9E-B61720588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495378" cy="4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3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670F885-6023-FA8B-7E13-47DA4341E17B}"/>
              </a:ext>
            </a:extLst>
          </p:cNvPr>
          <p:cNvSpPr txBox="1"/>
          <p:nvPr/>
        </p:nvSpPr>
        <p:spPr>
          <a:xfrm>
            <a:off x="1703538" y="1089765"/>
            <a:ext cx="915652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נושא שלישי: תרומת חקר החלל לאנושות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58FC321-5D3E-5312-83B9-A9A92CE1F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066" y="2625639"/>
            <a:ext cx="5307012" cy="3428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E9FA2DA-D18C-D675-FB1B-0F56402ECF40}"/>
              </a:ext>
            </a:extLst>
          </p:cNvPr>
          <p:cNvSpPr txBox="1"/>
          <p:nvPr/>
        </p:nvSpPr>
        <p:spPr>
          <a:xfrm>
            <a:off x="5941361" y="6108885"/>
            <a:ext cx="207932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לוחות סולריים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0EAE9CE-E28C-C40F-137B-03DD41FAA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79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A4093BB-6E15-8C55-6F98-6E14FBB47DD7}"/>
              </a:ext>
            </a:extLst>
          </p:cNvPr>
          <p:cNvSpPr txBox="1"/>
          <p:nvPr/>
        </p:nvSpPr>
        <p:spPr>
          <a:xfrm>
            <a:off x="4925860" y="703153"/>
            <a:ext cx="6093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b="1" kern="1200" dirty="0">
                <a:solidFill>
                  <a:srgbClr val="009999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תחום ה"ספין אוף"</a:t>
            </a:r>
            <a:endParaRPr lang="he-IL" sz="3600" b="1" dirty="0">
              <a:solidFill>
                <a:srgbClr val="009999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35E9CFA-53EB-9BEE-CF8B-0E0CE1F8B7D1}"/>
              </a:ext>
            </a:extLst>
          </p:cNvPr>
          <p:cNvSpPr txBox="1"/>
          <p:nvPr/>
        </p:nvSpPr>
        <p:spPr>
          <a:xfrm>
            <a:off x="313151" y="1729817"/>
            <a:ext cx="11094928" cy="3398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he-IL" sz="2800" kern="100" dirty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תחום </a:t>
            </a:r>
            <a:r>
              <a:rPr lang="he-IL" sz="2800" kern="100" dirty="0" err="1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ספין־אוף</a:t>
            </a:r>
            <a:r>
              <a:rPr lang="he-IL" sz="2800" kern="100" dirty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 מתייחס לטכנולוגיות, מוצרים או ידע שפותחו במקור עבור מטרה אחת - לרוב מחקרית, צבאית או חללית -  ולאחר מכן הותאמו לשימושים אזרחיים ומסחריים. </a:t>
            </a:r>
          </a:p>
          <a:p>
            <a:pPr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he-IL" sz="2800" kern="100" dirty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זהו </a:t>
            </a:r>
            <a:r>
              <a:rPr lang="he-IL" sz="2800" kern="100" dirty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תהליך שבו טכנולוגיה שפותחה במסגרת פרויקט גדול (כמו נאס״א) "מסתובבת החוצה" אל השוק האזרחי והופכת למוצר שימושי בחיי היום‑יום.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33E7CFB-93A0-D75B-D858-20CE77645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495378" cy="4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6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D07C3AB-03FA-F803-B3CD-E986A1B9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495378" cy="614306"/>
          </a:xfrm>
          <a:prstGeom prst="rect">
            <a:avLst/>
          </a:prstGeom>
        </p:spPr>
      </p:pic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04ECE098-99E1-7E1E-E999-A7B58148CA80}"/>
              </a:ext>
            </a:extLst>
          </p:cNvPr>
          <p:cNvSpPr txBox="1"/>
          <p:nvPr/>
        </p:nvSpPr>
        <p:spPr>
          <a:xfrm>
            <a:off x="2123849" y="589500"/>
            <a:ext cx="92959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1" i="0" u="none" strike="noStrike" baseline="0" dirty="0">
                <a:solidFill>
                  <a:srgbClr val="1E9BA7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נושאים </a:t>
            </a:r>
            <a:r>
              <a:rPr lang="en-US" sz="4400" b="1" i="0" u="none" strike="noStrike" baseline="0" dirty="0">
                <a:solidFill>
                  <a:srgbClr val="1E9BA7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F7985AE-6A3A-BECA-8DBA-0407445C09B5}"/>
              </a:ext>
            </a:extLst>
          </p:cNvPr>
          <p:cNvSpPr txBox="1"/>
          <p:nvPr/>
        </p:nvSpPr>
        <p:spPr>
          <a:xfrm>
            <a:off x="3845491" y="1289475"/>
            <a:ext cx="7665526" cy="25160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e-IL" sz="3600" b="0" i="0" dirty="0"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 טכנולוגיות בשירות חקר החלל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e-IL" sz="3600" b="0" i="0" dirty="0"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 החיים במעבורת החלל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e-IL" sz="3600" dirty="0">
                <a:solidFill>
                  <a:srgbClr val="222222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תרומת טכנולוגיות לחקר החלל לאנושות</a:t>
            </a:r>
            <a:endParaRPr lang="he-IL" sz="3600" b="0" i="0" dirty="0">
              <a:solidFill>
                <a:srgbClr val="222222"/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2D740C5-E22B-09EB-EF37-8DA3C430A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95" y="4198890"/>
            <a:ext cx="2909911" cy="2535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48A997-C250-E994-225B-0D2133795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342" y="4198890"/>
            <a:ext cx="3312884" cy="2338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40C2FA-F39C-6201-4001-DD1BACF2E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763" y="4033617"/>
            <a:ext cx="3558989" cy="26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76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3854338-1539-9E4C-7B17-045A691D89B0}"/>
              </a:ext>
            </a:extLst>
          </p:cNvPr>
          <p:cNvSpPr txBox="1"/>
          <p:nvPr/>
        </p:nvSpPr>
        <p:spPr>
          <a:xfrm>
            <a:off x="5974915" y="759693"/>
            <a:ext cx="5620011" cy="5116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b="1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משקפי שמש</a:t>
            </a:r>
            <a:r>
              <a:rPr lang="he-IL" sz="36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משקפי שמש הם לא רק מוצר אופנה, הם מגנים על העיניים שלנו מנזקי קרינת השמש. </a:t>
            </a:r>
          </a:p>
          <a:p>
            <a:pPr>
              <a:lnSpc>
                <a:spcPct val="150000"/>
              </a:lnSpc>
            </a:pP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נאס"א פיתחה  ב-1980 עדשות למשקפי שמש לאסטרונאוטים כדי להגן על עיניהם בהמשך המשקפיים מצאו את דרכם למשקפי שמש, מסיכות לסקי ועוד. </a:t>
            </a: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BA9B7DB5-D6C4-2AE6-F0CF-0E5000B65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9" y="1277655"/>
            <a:ext cx="5179512" cy="5179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1B5B666-1936-72DB-D084-734431D1C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495378" cy="4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49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38912E01-DE50-BB28-F19D-6250C54E4547}"/>
              </a:ext>
            </a:extLst>
          </p:cNvPr>
          <p:cNvSpPr txBox="1"/>
          <p:nvPr/>
        </p:nvSpPr>
        <p:spPr>
          <a:xfrm>
            <a:off x="1197429" y="653143"/>
            <a:ext cx="10515600" cy="5547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b="1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נעלי ספורט </a:t>
            </a:r>
          </a:p>
          <a:p>
            <a:r>
              <a:rPr lang="he-IL" sz="2800" b="1" i="0" dirty="0">
                <a:solidFill>
                  <a:srgbClr val="009999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מה הקשר בין נעלי ספורט לחלל?</a:t>
            </a:r>
          </a:p>
          <a:p>
            <a:pPr>
              <a:lnSpc>
                <a:spcPct val="150000"/>
              </a:lnSpc>
            </a:pP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כדי להפחית את הלחץ על כפות הרגליים בשעת  פעילות גופנית, מכילות נעלי הספורט סוליות בולמות זעזועים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הטכנולוגיה הזו היא גלגול מאוחר של המגפיים שפותחו </a:t>
            </a:r>
          </a:p>
          <a:p>
            <a:pPr>
              <a:lnSpc>
                <a:spcPct val="150000"/>
              </a:lnSpc>
            </a:pP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עבור המסעות הראשונים לירח.</a:t>
            </a:r>
          </a:p>
          <a:p>
            <a:pPr>
              <a:lnSpc>
                <a:spcPct val="150000"/>
              </a:lnSpc>
            </a:pP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 המגפיים נועדו לעזור לאסטרונאוטים בהליכת ירח</a:t>
            </a:r>
          </a:p>
          <a:p>
            <a:pPr>
              <a:lnSpc>
                <a:spcPct val="150000"/>
              </a:lnSpc>
            </a:pP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 ולהקל עליהם ללכת ולנתר עליו. </a:t>
            </a:r>
          </a:p>
          <a:p>
            <a:pPr>
              <a:lnSpc>
                <a:spcPct val="150000"/>
              </a:lnSpc>
            </a:pP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6D93B6E-EC72-A956-4AAB-FC436195F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495378" cy="4635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43C467-FD78-A256-355B-299E550B1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70" y="2634343"/>
            <a:ext cx="3208105" cy="28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91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FFFEC6B-BB85-FCD5-FC50-286198073629}"/>
              </a:ext>
            </a:extLst>
          </p:cNvPr>
          <p:cNvSpPr txBox="1"/>
          <p:nvPr/>
        </p:nvSpPr>
        <p:spPr>
          <a:xfrm>
            <a:off x="5852787" y="887259"/>
            <a:ext cx="6093912" cy="3824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b="1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מזרונים וכריות</a:t>
            </a:r>
            <a:endParaRPr lang="he-IL" sz="2800" b="1" i="0" dirty="0"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lnSpc>
                <a:spcPct val="150000"/>
              </a:lnSpc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מקצף מיוחד </a:t>
            </a: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בתוך המזרונים והכריות שסופג כבידה לפיזור שווה של לחץ הגוף על המזרן או הכרית כדי להקל על כאבי גב. הקצף שימש בחלל לספיגת כוח המשיכה, בעת המראת הטילים, המעבורות. </a:t>
            </a: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19215A4-BBC3-CF6F-9DB4-7EC2FB212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4" y="1177447"/>
            <a:ext cx="5740053" cy="5455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18BBAD-A18F-21FB-89DA-07485FBFF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495378" cy="4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62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BD21FC6-3536-C861-2092-D67CE13C70D6}"/>
              </a:ext>
            </a:extLst>
          </p:cNvPr>
          <p:cNvSpPr txBox="1"/>
          <p:nvPr/>
        </p:nvSpPr>
        <p:spPr>
          <a:xfrm>
            <a:off x="3093929" y="483894"/>
            <a:ext cx="8317282" cy="5116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he-IL" sz="3600" b="1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ציוד לתינוקות</a:t>
            </a:r>
          </a:p>
          <a:p>
            <a:pPr algn="r">
              <a:lnSpc>
                <a:spcPct val="150000"/>
              </a:lnSpc>
              <a:buNone/>
            </a:pPr>
            <a:r>
              <a:rPr lang="he-IL" sz="2800" b="1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מזון לתינוקות </a:t>
            </a: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התפתח רבות בזכות מחקרים שנערכו </a:t>
            </a:r>
          </a:p>
          <a:p>
            <a:pPr algn="r">
              <a:lnSpc>
                <a:spcPct val="150000"/>
              </a:lnSpc>
              <a:buNone/>
            </a:pP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בנאס"א. קבוצה של מדענים הקימה חברה המייצרת מרכיבים במזון החיוניים להתפתחות מוחם של תינוקות ונמצאים בחלב אם. התוספים של החברה נמצאים, בין השאר, בתרכובות מזון לתינוקות, כמו מטרנה ואחרות.</a:t>
            </a:r>
          </a:p>
          <a:p>
            <a:pPr algn="r">
              <a:lnSpc>
                <a:spcPct val="150000"/>
              </a:lnSpc>
              <a:buNone/>
            </a:pPr>
            <a:r>
              <a:rPr lang="he-IL" sz="2800" b="1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חיתולים</a:t>
            </a: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 לאסטרונאוטים נועדו ללבישה בזמני השיגור </a:t>
            </a:r>
          </a:p>
          <a:p>
            <a:pPr algn="r">
              <a:lnSpc>
                <a:spcPct val="150000"/>
              </a:lnSpc>
              <a:buNone/>
            </a:pP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והנחיתה של מעבורת חלל שאורכת שעות רבות.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39E063B-F515-EB96-FF2D-DE06509C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34" y="823109"/>
            <a:ext cx="2928257" cy="4908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48AFE28-6276-4D81-30E3-6775D83C1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495378" cy="4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06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64F7D-52F5-CC94-6F51-336551D9B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4B876D0-E875-2EC7-3A87-E3540AF05767}"/>
              </a:ext>
            </a:extLst>
          </p:cNvPr>
          <p:cNvSpPr txBox="1"/>
          <p:nvPr/>
        </p:nvSpPr>
        <p:spPr>
          <a:xfrm>
            <a:off x="5248405" y="877193"/>
            <a:ext cx="6560507" cy="3824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b="1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מד טמפרטורה </a:t>
            </a:r>
            <a:r>
              <a:rPr lang="he-IL" sz="3600" b="1" i="0" dirty="0" err="1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אינפרא</a:t>
            </a:r>
            <a:r>
              <a:rPr lang="he-IL" sz="3600" b="1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 אדום</a:t>
            </a:r>
          </a:p>
          <a:p>
            <a:pPr>
              <a:lnSpc>
                <a:spcPct val="150000"/>
              </a:lnSpc>
            </a:pP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ממד טמפרטורה עם הקרינה האינפרה אדומה - </a:t>
            </a:r>
          </a:p>
          <a:p>
            <a:pPr>
              <a:lnSpc>
                <a:spcPct val="150000"/>
              </a:lnSpc>
            </a:pP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מד הטמפרטורה למדידת טמפרטורת הגוף של  תינוקות נוצר בעקבות פיתוחים של חיישני קרינה מיוחדים שמשמשים גם למדידת טמפרטורות של כוכבים וכוכבי לכת.</a:t>
            </a: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88DC15E-91C3-7A83-61FA-89DCC429E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62" y="2367419"/>
            <a:ext cx="4803901" cy="4151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273F6DF-0B18-9918-28AE-35A556DD6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495378" cy="4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16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F2079-31F3-5B2A-5538-D4B4FA532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0BB804D7-B470-5D50-2B9C-3D7CB8A458AE}"/>
              </a:ext>
            </a:extLst>
          </p:cNvPr>
          <p:cNvSpPr txBox="1"/>
          <p:nvPr/>
        </p:nvSpPr>
        <p:spPr>
          <a:xfrm>
            <a:off x="5361140" y="563328"/>
            <a:ext cx="6388273" cy="5116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b="1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כפפות וחולצות תרמיות</a:t>
            </a:r>
            <a:r>
              <a:rPr lang="he-IL" sz="36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חומרי ציפוי למעבורת, שמיכות תרמיות ואריחים קרמיים מבודדים כדי להגן על מעבורות חלל מפני התחממות בזמן הכניסה לאטמוספירה ומשינוי טמפרטורות קיצוניים בחלל. </a:t>
            </a:r>
          </a:p>
          <a:p>
            <a:pPr>
              <a:lnSpc>
                <a:spcPct val="150000"/>
              </a:lnSpc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פיתוחים </a:t>
            </a:r>
            <a:r>
              <a:rPr lang="he-IL" sz="2800" b="0" i="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אלה הובילו ליצור ציוד הגנה לדודי חימום, חומרי בידוד לבניית בתים, אביזרים נוגדי אש, גלאי שריפות.</a:t>
            </a: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2297C99-47F9-F155-65ED-EE2DBC975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42" y="795942"/>
            <a:ext cx="4411022" cy="4421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821B2A0-79A3-3562-E17E-A2B5C5C4C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495378" cy="4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02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0284EE3F-16D2-FBB9-AD7D-675BBB5BBF50}"/>
              </a:ext>
            </a:extLst>
          </p:cNvPr>
          <p:cNvSpPr txBox="1"/>
          <p:nvPr/>
        </p:nvSpPr>
        <p:spPr>
          <a:xfrm>
            <a:off x="315238" y="1321711"/>
            <a:ext cx="11561524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20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"אם אנחנו לבד ביקום - זהו בזבוז נורא של מקום"  </a:t>
            </a:r>
          </a:p>
          <a:p>
            <a:r>
              <a:rPr lang="he-IL" sz="3200" b="1" dirty="0">
                <a:latin typeface="David" panose="020E0502060401010101" pitchFamily="34" charset="-79"/>
                <a:cs typeface="David" panose="020E0502060401010101" pitchFamily="34" charset="-79"/>
              </a:rPr>
              <a:t>                         קרל סייגן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אסטרונום, </a:t>
            </a:r>
            <a:r>
              <a:rPr lang="he-IL" sz="2400" dirty="0" err="1">
                <a:latin typeface="David" panose="020E0502060401010101" pitchFamily="34" charset="-79"/>
                <a:cs typeface="David" panose="020E0502060401010101" pitchFamily="34" charset="-79"/>
              </a:rPr>
              <a:t>קוסמולוג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, מדען פלנטרי </a:t>
            </a:r>
          </a:p>
          <a:p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buNone/>
            </a:pPr>
            <a:endParaRPr lang="he-IL" sz="2400" dirty="0"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buNone/>
            </a:pPr>
            <a:r>
              <a:rPr lang="he-IL" sz="320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"להגיע לירח היה קל. להישאר שם - זה האתגר האמיתי"</a:t>
            </a:r>
          </a:p>
          <a:p>
            <a:pPr>
              <a:buNone/>
            </a:pPr>
            <a:r>
              <a:rPr lang="he-IL" sz="3200" b="1" dirty="0">
                <a:latin typeface="David" panose="020E0502060401010101" pitchFamily="34" charset="-79"/>
                <a:cs typeface="David" panose="020E0502060401010101" pitchFamily="34" charset="-79"/>
              </a:rPr>
              <a:t>                     באז </a:t>
            </a:r>
            <a:r>
              <a:rPr lang="he-IL" sz="3200" b="1" dirty="0" err="1">
                <a:latin typeface="David" panose="020E0502060401010101" pitchFamily="34" charset="-79"/>
                <a:cs typeface="David" panose="020E0502060401010101" pitchFamily="34" charset="-79"/>
              </a:rPr>
              <a:t>אולדרין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אסטרונאוט, מהנדס והאדם השני שצעד על הירח אחרי ניל </a:t>
            </a:r>
            <a:r>
              <a:rPr lang="he-IL" sz="2400" dirty="0" err="1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אמסטרונג</a:t>
            </a:r>
            <a:endParaRPr lang="he-IL" sz="2400" dirty="0"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buNone/>
            </a:pPr>
            <a:endParaRPr lang="he-IL" sz="2400" dirty="0"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buNone/>
            </a:pPr>
            <a:r>
              <a:rPr lang="he-IL" sz="3200" dirty="0"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78E11EB-D0C1-FFB1-7182-62383987CA9B}"/>
              </a:ext>
            </a:extLst>
          </p:cNvPr>
          <p:cNvSpPr txBox="1"/>
          <p:nvPr/>
        </p:nvSpPr>
        <p:spPr>
          <a:xfrm>
            <a:off x="10058400" y="237995"/>
            <a:ext cx="16910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b="1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לסיום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33D6EB3-D17B-4AE5-0E1B-155C730D9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46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C1E1D5D-8CDB-C734-6D88-24543E0BC95D}"/>
              </a:ext>
            </a:extLst>
          </p:cNvPr>
          <p:cNvSpPr txBox="1"/>
          <p:nvPr/>
        </p:nvSpPr>
        <p:spPr>
          <a:xfrm>
            <a:off x="1077238" y="1522078"/>
            <a:ext cx="10110715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סרטון </a:t>
            </a:r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מה צריכים אסטרונאוטים בחלל? 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משרד החדשנות, המדע והטכנולוגיה 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  <a:hlinkClick r:id="rId2"/>
              </a:rPr>
              <a:t>קישור </a:t>
            </a:r>
            <a:endParaRPr 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lnSpc>
                <a:spcPct val="150000"/>
              </a:lnSpc>
            </a:pP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סרטון</a:t>
            </a:r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 יום בחיי אסטרונאוט - חליפת חלל, 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משימת רקיע, 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  <a:hlinkClick r:id="rId3"/>
              </a:rPr>
              <a:t>קישור</a:t>
            </a:r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  <a:p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סרטון החיים בתחנת החלל , אקדמיה ברשת - משרד החינוך, 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  <a:hlinkClick r:id="rId4"/>
              </a:rPr>
              <a:t>קישור</a:t>
            </a:r>
            <a:endParaRPr 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סרטון</a:t>
            </a:r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 נאס"א : העולם שלנו - כוח משיכה בחלל, 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כאן חינוכית</a:t>
            </a:r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  <a:hlinkClick r:id="rId5"/>
              </a:rPr>
              <a:t>קישור</a:t>
            </a: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he-IL" sz="2800" kern="100" dirty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סרטון: </a:t>
            </a:r>
            <a:r>
              <a:rPr lang="he-IL" sz="2800" b="1" kern="100" dirty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יום בחיי אסטרונאוט - שינה בתחנת החלל, </a:t>
            </a:r>
            <a:r>
              <a:rPr lang="he-IL" sz="2800" kern="100" dirty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משימת רקיע</a:t>
            </a:r>
            <a:r>
              <a:rPr lang="he-IL" sz="2800" b="1" kern="100" dirty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, </a:t>
            </a:r>
            <a:r>
              <a:rPr lang="he-IL" sz="2800" kern="100" dirty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  <a:hlinkClick r:id="rId6"/>
              </a:rPr>
              <a:t>קישור </a:t>
            </a:r>
            <a:endParaRPr lang="en-US" sz="2800" kern="100" dirty="0"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endParaRPr lang="he-IL" dirty="0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19EFE77-DC16-2D47-1FE9-710D4E97D206}"/>
              </a:ext>
            </a:extLst>
          </p:cNvPr>
          <p:cNvSpPr txBox="1"/>
          <p:nvPr/>
        </p:nvSpPr>
        <p:spPr>
          <a:xfrm>
            <a:off x="4384110" y="814192"/>
            <a:ext cx="68038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מקורות מידע לחקירה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6DEC842-D4E6-1439-3D98-A68BFA303660}"/>
              </a:ext>
            </a:extLst>
          </p:cNvPr>
          <p:cNvSpPr txBox="1"/>
          <p:nvPr/>
        </p:nvSpPr>
        <p:spPr>
          <a:xfrm>
            <a:off x="4218139" y="5484738"/>
            <a:ext cx="7152362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F090FA3C-CFD2-C3F8-E639-574DC8374B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8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4399D-0EB8-C94F-30A2-8D3C44408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630" y="599646"/>
            <a:ext cx="5976110" cy="600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11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CBFA-8545-91F0-397A-4FF48864A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145"/>
            <a:ext cx="10470776" cy="1032543"/>
          </a:xfrm>
        </p:spPr>
        <p:txBody>
          <a:bodyPr>
            <a:normAutofit fontScale="90000"/>
          </a:bodyPr>
          <a:lstStyle/>
          <a:p>
            <a:pPr marL="0" marR="0" lvl="0" indent="0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he-IL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נושא ראשון: טכנולוגיות בשירות חקר החלל </a:t>
            </a:r>
            <a:br>
              <a:rPr kumimoji="0" lang="he-IL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DD7DCC-02D9-CC5F-DB49-75BE71280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0547" y="1463675"/>
            <a:ext cx="5230906" cy="5230906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CC36BCF-BF9A-EAD4-0BE2-5E1ED01CAC1B}"/>
              </a:ext>
            </a:extLst>
          </p:cNvPr>
          <p:cNvSpPr txBox="1"/>
          <p:nvPr/>
        </p:nvSpPr>
        <p:spPr>
          <a:xfrm>
            <a:off x="9115019" y="4676993"/>
            <a:ext cx="259288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מתוך הספר </a:t>
            </a:r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נפלאות המדע והטכנולוגיה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, עמודים 210-205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177A9-FEFB-778A-28F3-F20EE3A45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64" y="42396"/>
            <a:ext cx="44992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20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F4C53-0E11-EE66-69DC-B0554AF3C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0D1BD76-1D52-1409-F9A8-76BD84B1A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501FDE9-D159-6AF4-33E1-909A8F40F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73" y="914401"/>
            <a:ext cx="10975454" cy="5433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470C935-AAE8-9427-5EB7-38768DBE0B5C}"/>
              </a:ext>
            </a:extLst>
          </p:cNvPr>
          <p:cNvSpPr txBox="1"/>
          <p:nvPr/>
        </p:nvSpPr>
        <p:spPr>
          <a:xfrm>
            <a:off x="541538" y="6347534"/>
            <a:ext cx="162461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/>
              <a:t>עמוד 204</a:t>
            </a:r>
          </a:p>
        </p:txBody>
      </p:sp>
    </p:spTree>
    <p:extLst>
      <p:ext uri="{BB962C8B-B14F-4D97-AF65-F5344CB8AC3E}">
        <p14:creationId xmlns:p14="http://schemas.microsoft.com/office/powerpoint/2010/main" val="268005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2109E-E220-C600-7022-82AD8454D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1481EA-D89D-2E0B-E621-ADD2566E1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2623" y="536246"/>
            <a:ext cx="4443088" cy="5785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F533C-C642-095E-FCEA-FCBD8BE54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71" y="32742"/>
            <a:ext cx="5132480" cy="3396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29C36A-64C3-0062-424D-93949D4EB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29000"/>
            <a:ext cx="5095451" cy="350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40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52F6B78-9B59-9057-D8F1-816451D9DA79}"/>
              </a:ext>
            </a:extLst>
          </p:cNvPr>
          <p:cNvSpPr txBox="1"/>
          <p:nvPr/>
        </p:nvSpPr>
        <p:spPr>
          <a:xfrm>
            <a:off x="-588723" y="399871"/>
            <a:ext cx="1123953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4400" b="1" dirty="0">
                <a:solidFill>
                  <a:srgbClr val="00999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פרויקט</a:t>
            </a:r>
            <a:r>
              <a:rPr lang="he-IL" sz="4400" b="1" i="0" dirty="0">
                <a:solidFill>
                  <a:srgbClr val="009999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: טכנולוגיות לחקר החלל  </a:t>
            </a:r>
          </a:p>
          <a:p>
            <a:pPr>
              <a:lnSpc>
                <a:spcPct val="150000"/>
              </a:lnSpc>
            </a:pPr>
            <a:r>
              <a:rPr lang="he-IL" sz="3200" b="1" i="0" dirty="0">
                <a:solidFill>
                  <a:srgbClr val="009999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(</a:t>
            </a:r>
            <a:r>
              <a:rPr lang="he-IL" sz="2800" b="1" i="0" dirty="0">
                <a:solidFill>
                  <a:srgbClr val="009999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מתוך הספר נפלאות המדע הטכנולוגיה, כיתה ה)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3FA4BFC-E86F-10F6-688F-4D00BD8E6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332" y="2473011"/>
            <a:ext cx="6728351" cy="3820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7E9FA69-C5DA-41FA-22A0-85658147F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14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8DE14-D3E8-754E-2D31-7FBF31246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8ABEEC5-A05B-6BD5-9FB7-885ABC71C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7213407-F7A0-F456-8708-9B02F791FF8C}"/>
              </a:ext>
            </a:extLst>
          </p:cNvPr>
          <p:cNvSpPr txBox="1"/>
          <p:nvPr/>
        </p:nvSpPr>
        <p:spPr>
          <a:xfrm>
            <a:off x="4410627" y="244258"/>
            <a:ext cx="634997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solidFill>
                  <a:schemeClr val="bg1"/>
                </a:solidFill>
              </a:rPr>
              <a:t>מתוך הספר נפלאות המדע והטכנולוגיה לכיתה ה עמודים 209 -205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929C2-4034-7C4D-8D5E-CE95B4224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43" y="1040872"/>
            <a:ext cx="11103429" cy="5222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056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81C026FA-3FDB-6187-48DB-5698558A5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C1C5B1F-B176-4890-F70E-D9F7C091D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87" y="1414462"/>
            <a:ext cx="9801225" cy="4029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724363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11355</TotalTime>
  <Words>1026</Words>
  <Application>Microsoft Office PowerPoint</Application>
  <PresentationFormat>Widescreen</PresentationFormat>
  <Paragraphs>138</Paragraphs>
  <Slides>38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David</vt:lpstr>
      <vt:lpstr>ערכת נושא Office</vt:lpstr>
      <vt:lpstr>PowerPoint Presentation</vt:lpstr>
      <vt:lpstr>PowerPoint Presentation</vt:lpstr>
      <vt:lpstr>PowerPoint Presentation</vt:lpstr>
      <vt:lpstr>נושא ראשון: טכנולוגיות בשירות חקר החלל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noga mishan</dc:creator>
  <cp:lastModifiedBy>miri dressler</cp:lastModifiedBy>
  <cp:revision>18</cp:revision>
  <dcterms:created xsi:type="dcterms:W3CDTF">2025-03-31T14:57:07Z</dcterms:created>
  <dcterms:modified xsi:type="dcterms:W3CDTF">2026-01-19T20:41:45Z</dcterms:modified>
</cp:coreProperties>
</file>