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8"/>
  </p:notesMasterIdLst>
  <p:sldIdLst>
    <p:sldId id="316" r:id="rId2"/>
    <p:sldId id="317" r:id="rId3"/>
    <p:sldId id="318" r:id="rId4"/>
    <p:sldId id="325" r:id="rId5"/>
    <p:sldId id="324" r:id="rId6"/>
    <p:sldId id="323" r:id="rId7"/>
    <p:sldId id="322" r:id="rId8"/>
    <p:sldId id="321" r:id="rId9"/>
    <p:sldId id="331" r:id="rId10"/>
    <p:sldId id="319" r:id="rId11"/>
    <p:sldId id="330" r:id="rId12"/>
    <p:sldId id="329" r:id="rId13"/>
    <p:sldId id="320" r:id="rId14"/>
    <p:sldId id="327" r:id="rId15"/>
    <p:sldId id="340" r:id="rId16"/>
    <p:sldId id="333" r:id="rId17"/>
    <p:sldId id="341" r:id="rId18"/>
    <p:sldId id="311" r:id="rId19"/>
    <p:sldId id="334" r:id="rId20"/>
    <p:sldId id="332" r:id="rId21"/>
    <p:sldId id="343" r:id="rId22"/>
    <p:sldId id="342" r:id="rId23"/>
    <p:sldId id="335" r:id="rId24"/>
    <p:sldId id="345" r:id="rId25"/>
    <p:sldId id="336" r:id="rId26"/>
    <p:sldId id="339"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 dressler" initials="md" lastIdx="8" clrIdx="0">
    <p:extLst>
      <p:ext uri="{19B8F6BF-5375-455C-9EA6-DF929625EA0E}">
        <p15:presenceInfo xmlns:p15="http://schemas.microsoft.com/office/powerpoint/2012/main" userId="1621ad8585f3c8d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94977" autoAdjust="0"/>
  </p:normalViewPr>
  <p:slideViewPr>
    <p:cSldViewPr snapToGrid="0">
      <p:cViewPr varScale="1">
        <p:scale>
          <a:sx n="104" d="100"/>
          <a:sy n="104" d="100"/>
        </p:scale>
        <p:origin x="12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5BE9E52-6DDF-4E5A-A582-1BEC79CD4795}" type="datetimeFigureOut">
              <a:rPr lang="he-IL" smtClean="0"/>
              <a:t>ח'/טבת/תשפ"ו</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61D80B4-E3D2-4E14-91AA-F25C97CA5A6E}" type="slidenum">
              <a:rPr lang="he-IL" smtClean="0"/>
              <a:t>‹#›</a:t>
            </a:fld>
            <a:endParaRPr lang="he-IL"/>
          </a:p>
        </p:txBody>
      </p:sp>
    </p:spTree>
    <p:extLst>
      <p:ext uri="{BB962C8B-B14F-4D97-AF65-F5344CB8AC3E}">
        <p14:creationId xmlns:p14="http://schemas.microsoft.com/office/powerpoint/2010/main" val="20825737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השער עוסק בחשיבות הצרכים החיוניים מים ומזון לתפקוד תקין של הגוף ולבריאותו וכן בהתנהגויות מקדמות בריאות בהקשר זה, בצריכה נבונה של מזון ובהשפעה שיש לצריכת המזון על הבריאות ועל הסביבה. השער מאיר את ההיבטים המדעיים והטכנולוגיים של צרכים חיוניים אלה באמצעות תהליכי חקר מדעיים ופתרונות הנדסיים-טכנולוגיים.</a:t>
            </a:r>
          </a:p>
        </p:txBody>
      </p:sp>
      <p:sp>
        <p:nvSpPr>
          <p:cNvPr id="4" name="מציין מיקום של מספר שקופית 3"/>
          <p:cNvSpPr>
            <a:spLocks noGrp="1"/>
          </p:cNvSpPr>
          <p:nvPr>
            <p:ph type="sldNum" sz="quarter" idx="5"/>
          </p:nvPr>
        </p:nvSpPr>
        <p:spPr/>
        <p:txBody>
          <a:bodyPr/>
          <a:lstStyle/>
          <a:p>
            <a:fld id="{17149DFD-C0BB-42FF-B5AF-A9A2C0D08B44}" type="slidenum">
              <a:rPr lang="he-IL" smtClean="0"/>
              <a:t>1</a:t>
            </a:fld>
            <a:endParaRPr lang="he-IL"/>
          </a:p>
        </p:txBody>
      </p:sp>
    </p:spTree>
    <p:extLst>
      <p:ext uri="{BB962C8B-B14F-4D97-AF65-F5344CB8AC3E}">
        <p14:creationId xmlns:p14="http://schemas.microsoft.com/office/powerpoint/2010/main" val="2281891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B5A9D-8209-4553-5DDA-878FAF25B54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60582C1-A736-4A8F-03DB-9A9132E526A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F842E29-A992-EDCD-D114-E436EA9C1466}"/>
              </a:ext>
            </a:extLst>
          </p:cNvPr>
          <p:cNvSpPr>
            <a:spLocks noGrp="1"/>
          </p:cNvSpPr>
          <p:nvPr>
            <p:ph type="body" idx="1"/>
          </p:nvPr>
        </p:nvSpPr>
        <p:spPr/>
        <p:txBody>
          <a:bodyPr/>
          <a:lstStyle/>
          <a:p>
            <a:pPr algn="r"/>
            <a:r>
              <a:rPr lang="he-IL" dirty="0"/>
              <a:t>היכולת של מים להוביל חומרים קשורה בתכונת הזרימה המאפיינת נוזלים. הנושא מטופל ביחידת הלימוד לכיתה ד. עוד לפני שמפנים את התלמידים לביצוע המשימה חשוב לברר מה הם יודעים על תפקיד המים בגוף ועל</a:t>
            </a:r>
          </a:p>
          <a:p>
            <a:pPr algn="r"/>
            <a:r>
              <a:rPr lang="he-IL" dirty="0"/>
              <a:t>תכונת ההמסה והזרימה המאפיינת מים במצב צבירה נוזל.</a:t>
            </a:r>
          </a:p>
          <a:p>
            <a:pPr algn="r"/>
            <a:endParaRPr lang="he-IL" dirty="0"/>
          </a:p>
          <a:p>
            <a:pPr algn="r"/>
            <a:r>
              <a:rPr lang="he-IL" dirty="0"/>
              <a:t>מומלץ לבצע את הניסוי בכיתה. תשובות: 1.א. הודות לתכונת ההמסה והזרימה של המים, מים צבועים הגיעו אל הפרחים. 1.ב. אם שמרו על כל הגורמים הקבועים (כוסות, כמות מים, צמחים זהים) - בידוד משתנים. התקבלו אותן תוצאות בניסויים חוזרים שערכו התלמידים. 2. חומרי הצבע הגיעו אל הפרחים הודות לתכונת ההמסה והזרימה של המים. 3. בירור ידע מוקדם. הודות לתכונות אלה חומרים חשובים לגופנו מתמוססים במים (בדם) ומגיעים לכל תאי הגוף.</a:t>
            </a:r>
          </a:p>
          <a:p>
            <a:pPr algn="r"/>
            <a:endParaRPr lang="he-IL" dirty="0"/>
          </a:p>
          <a:p>
            <a:pPr algn="r"/>
            <a:r>
              <a:rPr lang="he-IL" dirty="0"/>
              <a:t>הפרחים הלבנים לא היו נצבעים ללא שתי התכונות של המים – גם ההמסה וגם הזרימה. בתחילה, הצבע הסגול מתמוסס במים. התמיסה עולה בצינורות ההובלה של הצמח, ומגיעה לפרחים באמצעות תכונת הזרימה של המים.</a:t>
            </a:r>
          </a:p>
          <a:p>
            <a:pPr algn="r"/>
            <a:endParaRPr lang="he-IL" dirty="0"/>
          </a:p>
          <a:p>
            <a:pPr algn="r"/>
            <a:r>
              <a:rPr lang="he-IL" dirty="0"/>
              <a:t>בשאלה 2</a:t>
            </a:r>
            <a:r>
              <a:rPr lang="he-IL" sz="1800" b="0" i="0" u="none" strike="noStrike" baseline="0" dirty="0">
                <a:latin typeface="FbSpoiler-Regular"/>
              </a:rPr>
              <a:t> עורכים העברה מהניסוי אל גוף האדם. גם בגופנו המים דרושים להמסת חומרים ולהובלתם.</a:t>
            </a:r>
          </a:p>
        </p:txBody>
      </p:sp>
      <p:sp>
        <p:nvSpPr>
          <p:cNvPr id="4" name="מציין מיקום של מספר שקופית 3">
            <a:extLst>
              <a:ext uri="{FF2B5EF4-FFF2-40B4-BE49-F238E27FC236}">
                <a16:creationId xmlns:a16="http://schemas.microsoft.com/office/drawing/2014/main" id="{1BA55B5D-6041-A3A5-FF86-A35BFB80FF89}"/>
              </a:ext>
            </a:extLst>
          </p:cNvPr>
          <p:cNvSpPr>
            <a:spLocks noGrp="1"/>
          </p:cNvSpPr>
          <p:nvPr>
            <p:ph type="sldNum" sz="quarter" idx="5"/>
          </p:nvPr>
        </p:nvSpPr>
        <p:spPr/>
        <p:txBody>
          <a:bodyPr/>
          <a:lstStyle/>
          <a:p>
            <a:fld id="{17149DFD-C0BB-42FF-B5AF-A9A2C0D08B44}" type="slidenum">
              <a:rPr lang="he-IL" smtClean="0"/>
              <a:t>10</a:t>
            </a:fld>
            <a:endParaRPr lang="he-IL"/>
          </a:p>
        </p:txBody>
      </p:sp>
    </p:spTree>
    <p:extLst>
      <p:ext uri="{BB962C8B-B14F-4D97-AF65-F5344CB8AC3E}">
        <p14:creationId xmlns:p14="http://schemas.microsoft.com/office/powerpoint/2010/main" val="210738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4C014-DD0B-7607-3D33-4DA72F35C66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C7941A6-3BE1-0946-357C-5BC088EA67E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4A27CDA0-EAF1-4C2C-EB9B-5CC1A13140C8}"/>
              </a:ext>
            </a:extLst>
          </p:cNvPr>
          <p:cNvSpPr>
            <a:spLocks noGrp="1"/>
          </p:cNvSpPr>
          <p:nvPr>
            <p:ph type="body" idx="1"/>
          </p:nvPr>
        </p:nvSpPr>
        <p:spPr/>
        <p:txBody>
          <a:bodyPr/>
          <a:lstStyle/>
          <a:p>
            <a:pPr algn="r"/>
            <a:endParaRPr lang="he-IL" dirty="0"/>
          </a:p>
          <a:p>
            <a:pPr algn="r"/>
            <a:r>
              <a:rPr lang="he-IL" dirty="0"/>
              <a:t>חשוב להבהיר שהגוף קולט מים גם דרך מזונות כגון, מרק, דייסה, ירקות ופירות, מוצרי חלב ועוד. יחד עם זאת, מקורות מזון אלה אינם תחליף לשתיית מים.</a:t>
            </a:r>
          </a:p>
          <a:p>
            <a:pPr algn="r"/>
            <a:endParaRPr lang="he-IL" dirty="0"/>
          </a:p>
          <a:p>
            <a:pPr algn="r"/>
            <a:endParaRPr lang="he-IL" dirty="0"/>
          </a:p>
          <a:p>
            <a:pPr algn="r"/>
            <a:r>
              <a:rPr lang="he-IL" dirty="0"/>
              <a:t>תשובות: 1.עגבניה, גבינה לבנה, אבטיח, תה, חלב, משקות תוססים, שוקו, מיץ, 2. אדם צודק כי יש מזונות שמכילים כמות גדולה של מים לדוגמה: 8 אחוזים מעגבנייה הם מים.</a:t>
            </a:r>
          </a:p>
          <a:p>
            <a:pPr algn="r"/>
            <a:r>
              <a:rPr lang="he-IL" dirty="0"/>
              <a:t>כשאנו אוכלים מזון אנו שותים, גופנו קולט גם מים 3. איה צודקת. כשאנו שותים משקאות המכילים סוכר אנו מכניסים לגוף שלנו גם מזון לדוגמה: כ 20- גרם ממאה גרם מיץ ענבים הם סוכרים. 4. מזונות ומשקאות מכילים כמויות שונות</a:t>
            </a:r>
          </a:p>
          <a:p>
            <a:pPr algn="r"/>
            <a:r>
              <a:rPr lang="he-IL" dirty="0"/>
              <a:t>של מים. כשאנו אוכלים ושותים הגוף קולט עוד מים בנוסף לשתייה. יש מזונות המכילים כמויות מים גדולות ומזונות שמכילים פחות מים. בפירות וירקות יש כמות גדולה של מים.</a:t>
            </a:r>
          </a:p>
        </p:txBody>
      </p:sp>
      <p:sp>
        <p:nvSpPr>
          <p:cNvPr id="4" name="מציין מיקום של מספר שקופית 3">
            <a:extLst>
              <a:ext uri="{FF2B5EF4-FFF2-40B4-BE49-F238E27FC236}">
                <a16:creationId xmlns:a16="http://schemas.microsoft.com/office/drawing/2014/main" id="{E6053501-FC34-C08D-052E-730A020E9D09}"/>
              </a:ext>
            </a:extLst>
          </p:cNvPr>
          <p:cNvSpPr>
            <a:spLocks noGrp="1"/>
          </p:cNvSpPr>
          <p:nvPr>
            <p:ph type="sldNum" sz="quarter" idx="5"/>
          </p:nvPr>
        </p:nvSpPr>
        <p:spPr/>
        <p:txBody>
          <a:bodyPr/>
          <a:lstStyle/>
          <a:p>
            <a:fld id="{17149DFD-C0BB-42FF-B5AF-A9A2C0D08B44}" type="slidenum">
              <a:rPr lang="he-IL" smtClean="0"/>
              <a:t>11</a:t>
            </a:fld>
            <a:endParaRPr lang="he-IL"/>
          </a:p>
        </p:txBody>
      </p:sp>
    </p:spTree>
    <p:extLst>
      <p:ext uri="{BB962C8B-B14F-4D97-AF65-F5344CB8AC3E}">
        <p14:creationId xmlns:p14="http://schemas.microsoft.com/office/powerpoint/2010/main" val="60613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8EAC-81C4-1C98-864B-1027AE86FF7F}"/>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ADBE8B07-2B2F-C686-CCEB-4ECA112186A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519FDC6-F0C5-15EB-A0BD-F33AA2051642}"/>
              </a:ext>
            </a:extLst>
          </p:cNvPr>
          <p:cNvSpPr>
            <a:spLocks noGrp="1"/>
          </p:cNvSpPr>
          <p:nvPr>
            <p:ph type="body" idx="1"/>
          </p:nvPr>
        </p:nvSpPr>
        <p:spPr/>
        <p:txBody>
          <a:bodyPr/>
          <a:lstStyle/>
          <a:p>
            <a:pPr algn="r"/>
            <a:r>
              <a:rPr lang="he-IL" dirty="0"/>
              <a:t>מטרה מרכזית בפרק היא אימוץ הרגלי שתייה נכונים. חשוב לקחת בחשבון שאמונות שונות משפיעות אף הן על הרגלי השתייה שלנו למשל, האמונה ששתייה מרובה של מים משמינה, שאסור לשתות מים מיד אחרי שאוכלים פירות, ששתייה מפחיתה את התיאבון ועוד. מחקרים הוכיחו שלחלק מאמונות אלה אין כל בסיס. חשוב להבהיר לתלמידים את החשיבות שיש לידע מדעי לערעור אמונות אלה בעזרת שימוש בחשיבה ביקורתית וניסוח טיעונים מדעיים.</a:t>
            </a:r>
          </a:p>
          <a:p>
            <a:pPr algn="r"/>
            <a:r>
              <a:rPr lang="he-IL" dirty="0"/>
              <a:t>תשובות: 1. חיבור רגשי, 3-2 . איתור ידע מוקדם. יש להתייחס לתשובות מבלי להיות שיפוטיים.</a:t>
            </a:r>
          </a:p>
        </p:txBody>
      </p:sp>
      <p:sp>
        <p:nvSpPr>
          <p:cNvPr id="4" name="מציין מיקום של מספר שקופית 3">
            <a:extLst>
              <a:ext uri="{FF2B5EF4-FFF2-40B4-BE49-F238E27FC236}">
                <a16:creationId xmlns:a16="http://schemas.microsoft.com/office/drawing/2014/main" id="{CD81161E-CA54-9197-14AB-75BBF4CA5A3A}"/>
              </a:ext>
            </a:extLst>
          </p:cNvPr>
          <p:cNvSpPr>
            <a:spLocks noGrp="1"/>
          </p:cNvSpPr>
          <p:nvPr>
            <p:ph type="sldNum" sz="quarter" idx="5"/>
          </p:nvPr>
        </p:nvSpPr>
        <p:spPr/>
        <p:txBody>
          <a:bodyPr/>
          <a:lstStyle/>
          <a:p>
            <a:fld id="{17149DFD-C0BB-42FF-B5AF-A9A2C0D08B44}" type="slidenum">
              <a:rPr lang="he-IL" smtClean="0"/>
              <a:t>12</a:t>
            </a:fld>
            <a:endParaRPr lang="he-IL"/>
          </a:p>
        </p:txBody>
      </p:sp>
    </p:spTree>
    <p:extLst>
      <p:ext uri="{BB962C8B-B14F-4D97-AF65-F5344CB8AC3E}">
        <p14:creationId xmlns:p14="http://schemas.microsoft.com/office/powerpoint/2010/main" val="3057074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DBD4F-743C-72FE-464C-CB75B1A8F1F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A239A71-3EF6-83A8-DD55-097A08C126C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DE0B0DD-9D42-ED4C-D0A4-DDCD83611546}"/>
              </a:ext>
            </a:extLst>
          </p:cNvPr>
          <p:cNvSpPr>
            <a:spLocks noGrp="1"/>
          </p:cNvSpPr>
          <p:nvPr>
            <p:ph type="body" idx="1"/>
          </p:nvPr>
        </p:nvSpPr>
        <p:spPr/>
        <p:txBody>
          <a:bodyPr/>
          <a:lstStyle/>
          <a:p>
            <a:pPr algn="r"/>
            <a:r>
              <a:rPr lang="he-IL" dirty="0"/>
              <a:t>יש להנחות את התלמידים כיצד מכינים טופס מקוון. מומלץ שכל קבוצה תכין קובץ נפרד, כך מגדילים את גודל המדגם. אפשר להפיק מקובץ התגובות גרפים.</a:t>
            </a:r>
          </a:p>
        </p:txBody>
      </p:sp>
      <p:sp>
        <p:nvSpPr>
          <p:cNvPr id="4" name="מציין מיקום של מספר שקופית 3">
            <a:extLst>
              <a:ext uri="{FF2B5EF4-FFF2-40B4-BE49-F238E27FC236}">
                <a16:creationId xmlns:a16="http://schemas.microsoft.com/office/drawing/2014/main" id="{B40962DF-50CB-9B8E-BD19-7E7933BC28AF}"/>
              </a:ext>
            </a:extLst>
          </p:cNvPr>
          <p:cNvSpPr>
            <a:spLocks noGrp="1"/>
          </p:cNvSpPr>
          <p:nvPr>
            <p:ph type="sldNum" sz="quarter" idx="5"/>
          </p:nvPr>
        </p:nvSpPr>
        <p:spPr/>
        <p:txBody>
          <a:bodyPr/>
          <a:lstStyle/>
          <a:p>
            <a:fld id="{17149DFD-C0BB-42FF-B5AF-A9A2C0D08B44}" type="slidenum">
              <a:rPr lang="he-IL" smtClean="0"/>
              <a:t>13</a:t>
            </a:fld>
            <a:endParaRPr lang="he-IL"/>
          </a:p>
        </p:txBody>
      </p:sp>
    </p:spTree>
    <p:extLst>
      <p:ext uri="{BB962C8B-B14F-4D97-AF65-F5344CB8AC3E}">
        <p14:creationId xmlns:p14="http://schemas.microsoft.com/office/powerpoint/2010/main" val="2582675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F816F-5E34-DFBA-6CB9-A257379B983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451E02D-48FE-34D2-1AC9-2BAA03C6E1D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DF89CE0-4B8D-CAEE-8761-6BA695E74589}"/>
              </a:ext>
            </a:extLst>
          </p:cNvPr>
          <p:cNvSpPr>
            <a:spLocks noGrp="1"/>
          </p:cNvSpPr>
          <p:nvPr>
            <p:ph type="body" idx="1"/>
          </p:nvPr>
        </p:nvSpPr>
        <p:spPr/>
        <p:txBody>
          <a:bodyPr/>
          <a:lstStyle/>
          <a:p>
            <a:pPr algn="r"/>
            <a:r>
              <a:rPr lang="he-IL" dirty="0"/>
              <a:t>גופנו פולט מים גם בהפרשות וגם בתהליך הנשימה. גורמים כגון אקלים חם (טמפרטורות גבוהות בקיץ) ופעילות גופנית מואצת (עבודה או אימון גופני מאיצים איבוד מים מהגוף).</a:t>
            </a:r>
          </a:p>
          <a:p>
            <a:pPr algn="r"/>
            <a:endParaRPr lang="he-IL" dirty="0"/>
          </a:p>
          <a:p>
            <a:pPr algn="r"/>
            <a:r>
              <a:rPr lang="he-IL" dirty="0"/>
              <a:t>תשובות: 1. את נפח המים (בסמ"ק) הנפלט מגופם של בוגרים בדרכים שונות, בתנאים של מנוחה וצל. 2. צואה, נשימה, שתן, זיעה 3. 1450 מ"ל. 4. בלוטות הזיעה, הריאות. 5. את כמות המים שנפלטת ( 1450 מ"ל לפחות - על פי התרשים).</a:t>
            </a:r>
          </a:p>
          <a:p>
            <a:pPr algn="r"/>
            <a:endParaRPr lang="he-IL" dirty="0"/>
          </a:p>
          <a:p>
            <a:pPr algn="r"/>
            <a:endParaRPr lang="he-IL" dirty="0"/>
          </a:p>
        </p:txBody>
      </p:sp>
      <p:sp>
        <p:nvSpPr>
          <p:cNvPr id="4" name="מציין מיקום של מספר שקופית 3">
            <a:extLst>
              <a:ext uri="{FF2B5EF4-FFF2-40B4-BE49-F238E27FC236}">
                <a16:creationId xmlns:a16="http://schemas.microsoft.com/office/drawing/2014/main" id="{960528CB-1D70-D979-C0F6-86F5AC18FA94}"/>
              </a:ext>
            </a:extLst>
          </p:cNvPr>
          <p:cNvSpPr>
            <a:spLocks noGrp="1"/>
          </p:cNvSpPr>
          <p:nvPr>
            <p:ph type="sldNum" sz="quarter" idx="5"/>
          </p:nvPr>
        </p:nvSpPr>
        <p:spPr/>
        <p:txBody>
          <a:bodyPr/>
          <a:lstStyle/>
          <a:p>
            <a:fld id="{17149DFD-C0BB-42FF-B5AF-A9A2C0D08B44}" type="slidenum">
              <a:rPr lang="he-IL" smtClean="0"/>
              <a:t>14</a:t>
            </a:fld>
            <a:endParaRPr lang="he-IL"/>
          </a:p>
        </p:txBody>
      </p:sp>
    </p:spTree>
    <p:extLst>
      <p:ext uri="{BB962C8B-B14F-4D97-AF65-F5344CB8AC3E}">
        <p14:creationId xmlns:p14="http://schemas.microsoft.com/office/powerpoint/2010/main" val="3875791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B345-03A5-4606-3D53-82320D1A757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ED0CFCE5-0968-9532-7A39-47A0EDFB1E01}"/>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F6BDA38-B638-7A14-7BD7-38D3788653B3}"/>
              </a:ext>
            </a:extLst>
          </p:cNvPr>
          <p:cNvSpPr>
            <a:spLocks noGrp="1"/>
          </p:cNvSpPr>
          <p:nvPr>
            <p:ph type="body" idx="1"/>
          </p:nvPr>
        </p:nvSpPr>
        <p:spPr/>
        <p:txBody>
          <a:bodyPr/>
          <a:lstStyle/>
          <a:p>
            <a:pPr algn="r"/>
            <a:r>
              <a:rPr lang="he-IL" dirty="0"/>
              <a:t>תשובות: 2. הגוף יאבד נוזלים 3. במזג אוויר חם ובפעילות גופנית מאומצת. 3. א. כשכמות המים שהגוף קולט קטנה מכמות המים שהגוף פולט. 3.ב. כי הגוף מאבד יותר מים וצריך להחזירם כדי לשמור על מאזן המים בגוף. 3.ג. לשתות יותר מים, לשהות במקומות מוצלים וממוזגים.</a:t>
            </a:r>
          </a:p>
        </p:txBody>
      </p:sp>
      <p:sp>
        <p:nvSpPr>
          <p:cNvPr id="4" name="מציין מיקום של מספר שקופית 3">
            <a:extLst>
              <a:ext uri="{FF2B5EF4-FFF2-40B4-BE49-F238E27FC236}">
                <a16:creationId xmlns:a16="http://schemas.microsoft.com/office/drawing/2014/main" id="{61F48B88-7408-02B0-4093-CD8DFEF4F49E}"/>
              </a:ext>
            </a:extLst>
          </p:cNvPr>
          <p:cNvSpPr>
            <a:spLocks noGrp="1"/>
          </p:cNvSpPr>
          <p:nvPr>
            <p:ph type="sldNum" sz="quarter" idx="5"/>
          </p:nvPr>
        </p:nvSpPr>
        <p:spPr/>
        <p:txBody>
          <a:bodyPr/>
          <a:lstStyle/>
          <a:p>
            <a:fld id="{17149DFD-C0BB-42FF-B5AF-A9A2C0D08B44}" type="slidenum">
              <a:rPr lang="he-IL" smtClean="0"/>
              <a:t>15</a:t>
            </a:fld>
            <a:endParaRPr lang="he-IL"/>
          </a:p>
        </p:txBody>
      </p:sp>
    </p:spTree>
    <p:extLst>
      <p:ext uri="{BB962C8B-B14F-4D97-AF65-F5344CB8AC3E}">
        <p14:creationId xmlns:p14="http://schemas.microsoft.com/office/powerpoint/2010/main" val="4282047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6556E-809D-1534-119A-92CCC4DEF8ED}"/>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B46A1D3-C03F-9BA2-6765-82C2C0C68FC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63FC808-55AC-DCB5-6F0D-59BFDC39A397}"/>
              </a:ext>
            </a:extLst>
          </p:cNvPr>
          <p:cNvSpPr>
            <a:spLocks noGrp="1"/>
          </p:cNvSpPr>
          <p:nvPr>
            <p:ph type="body" idx="1"/>
          </p:nvPr>
        </p:nvSpPr>
        <p:spPr/>
        <p:txBody>
          <a:bodyPr/>
          <a:lstStyle/>
          <a:p>
            <a:pPr algn="r"/>
            <a:r>
              <a:rPr lang="he-IL" dirty="0"/>
              <a:t>חשוב להבהיר שהפרעה במאזן המים בגוף יכולה להוביל להתייבשות (המקרה ההפוך, מקרה של הרעלת מים, הוא נדיר ביותר). חשוב להיות מודעים לגורמים שעלולים להביא לסכנת ההתייבשות, להכיר את הסימנים הראשונים של ההתייבשות ואת דרכי ההתנהגות למניעת התייבשות.</a:t>
            </a:r>
          </a:p>
          <a:p>
            <a:pPr algn="r"/>
            <a:endParaRPr lang="he-IL" dirty="0"/>
          </a:p>
          <a:p>
            <a:pPr algn="r"/>
            <a:endParaRPr lang="he-IL" dirty="0"/>
          </a:p>
          <a:p>
            <a:pPr algn="r"/>
            <a:endParaRPr lang="he-IL" dirty="0"/>
          </a:p>
          <a:p>
            <a:pPr algn="r"/>
            <a:r>
              <a:rPr lang="he-IL" dirty="0"/>
              <a:t>תשובות: 1. התשובה מופיעה בתרשים. 2. סכנה של התייבשות. 3. שהייה במקום חם ללא שתייה מספקת, מאמץ גופני ללא שתייה מספקת. 4. לשתות כ 10- כוסות מים ביום, להגדיל את כמות המים בימים חמים ובמאמץ גופני.</a:t>
            </a:r>
          </a:p>
        </p:txBody>
      </p:sp>
      <p:sp>
        <p:nvSpPr>
          <p:cNvPr id="4" name="מציין מיקום של מספר שקופית 3">
            <a:extLst>
              <a:ext uri="{FF2B5EF4-FFF2-40B4-BE49-F238E27FC236}">
                <a16:creationId xmlns:a16="http://schemas.microsoft.com/office/drawing/2014/main" id="{D45646EC-EA57-48F7-D889-B4C82B8F5E83}"/>
              </a:ext>
            </a:extLst>
          </p:cNvPr>
          <p:cNvSpPr>
            <a:spLocks noGrp="1"/>
          </p:cNvSpPr>
          <p:nvPr>
            <p:ph type="sldNum" sz="quarter" idx="5"/>
          </p:nvPr>
        </p:nvSpPr>
        <p:spPr/>
        <p:txBody>
          <a:bodyPr/>
          <a:lstStyle/>
          <a:p>
            <a:fld id="{17149DFD-C0BB-42FF-B5AF-A9A2C0D08B44}" type="slidenum">
              <a:rPr lang="he-IL" smtClean="0"/>
              <a:t>16</a:t>
            </a:fld>
            <a:endParaRPr lang="he-IL"/>
          </a:p>
        </p:txBody>
      </p:sp>
    </p:spTree>
    <p:extLst>
      <p:ext uri="{BB962C8B-B14F-4D97-AF65-F5344CB8AC3E}">
        <p14:creationId xmlns:p14="http://schemas.microsoft.com/office/powerpoint/2010/main" val="731608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0EB34-22CB-8BFC-DD59-92484EFD8EB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DAE8E9B-2B66-6C79-DB5B-28CFCC1FFC3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E00BC10-BF4D-5E7E-FE48-81EE2EBEF98D}"/>
              </a:ext>
            </a:extLst>
          </p:cNvPr>
          <p:cNvSpPr>
            <a:spLocks noGrp="1"/>
          </p:cNvSpPr>
          <p:nvPr>
            <p:ph type="body" idx="1"/>
          </p:nvPr>
        </p:nvSpPr>
        <p:spPr/>
        <p:txBody>
          <a:bodyPr/>
          <a:lstStyle/>
          <a:p>
            <a:pPr algn="r"/>
            <a:r>
              <a:rPr lang="he-IL" dirty="0"/>
              <a:t>במשימה התלמידים עוסקים בבחינת הרגלי השתייה שלהם ובשינוי הרגלים באופן אישי. התלמידים עוקבים אחר הרגלי השתייה שלהם במשך שלושה ימים ומסיקים מסקנות לגבי השיפור הנדרש.</a:t>
            </a:r>
          </a:p>
          <a:p>
            <a:pPr algn="r"/>
            <a:endParaRPr lang="he-IL" dirty="0"/>
          </a:p>
          <a:p>
            <a:pPr algn="r"/>
            <a:r>
              <a:rPr lang="he-IL" dirty="0"/>
              <a:t>המשימה עוסקת בהוראה מפורשת של המיומנות הזו (מתוך מסמך האוריינות): "לקבל החלטות המתבססות גם על ידע מדעי וליזום פעולות לפתרון של סוגיות מורכבות (לדוגמה חברתיות כלכליות, סביבתיות) המשלבות היבטים מדעיים</a:t>
            </a:r>
          </a:p>
          <a:p>
            <a:pPr algn="r"/>
            <a:r>
              <a:rPr lang="he-IL" dirty="0"/>
              <a:t>(לדוגמה: בחירת תפריט בריא) . קבלת ההחלטות נעשית בהקשר לתכנון תכנית פעולה לאימוץ הרגלי שתייה נבונים.</a:t>
            </a:r>
          </a:p>
        </p:txBody>
      </p:sp>
      <p:sp>
        <p:nvSpPr>
          <p:cNvPr id="4" name="מציין מיקום של מספר שקופית 3">
            <a:extLst>
              <a:ext uri="{FF2B5EF4-FFF2-40B4-BE49-F238E27FC236}">
                <a16:creationId xmlns:a16="http://schemas.microsoft.com/office/drawing/2014/main" id="{F4082002-5725-21BB-F98B-5AB43AD37B95}"/>
              </a:ext>
            </a:extLst>
          </p:cNvPr>
          <p:cNvSpPr>
            <a:spLocks noGrp="1"/>
          </p:cNvSpPr>
          <p:nvPr>
            <p:ph type="sldNum" sz="quarter" idx="5"/>
          </p:nvPr>
        </p:nvSpPr>
        <p:spPr/>
        <p:txBody>
          <a:bodyPr/>
          <a:lstStyle/>
          <a:p>
            <a:fld id="{17149DFD-C0BB-42FF-B5AF-A9A2C0D08B44}" type="slidenum">
              <a:rPr lang="he-IL" smtClean="0"/>
              <a:t>17</a:t>
            </a:fld>
            <a:endParaRPr lang="he-IL"/>
          </a:p>
        </p:txBody>
      </p:sp>
    </p:spTree>
    <p:extLst>
      <p:ext uri="{BB962C8B-B14F-4D97-AF65-F5344CB8AC3E}">
        <p14:creationId xmlns:p14="http://schemas.microsoft.com/office/powerpoint/2010/main" val="3133087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effectLst/>
                <a:latin typeface="Almoni Neue DL 4.0 AAA"/>
              </a:rPr>
              <a:t>באתר </a:t>
            </a:r>
            <a:r>
              <a:rPr lang="he-IL" b="1" i="0" dirty="0">
                <a:effectLst/>
                <a:latin typeface="Almoni Neue DL 4.0 AAA"/>
              </a:rPr>
              <a:t>במבט מקוון</a:t>
            </a:r>
            <a:r>
              <a:rPr lang="he-IL" b="0" i="0" dirty="0">
                <a:effectLst/>
                <a:latin typeface="Almoni Neue DL 4.0 AAA"/>
              </a:rPr>
              <a:t>, יחידת התוכן </a:t>
            </a:r>
            <a:r>
              <a:rPr lang="he-IL" b="1" i="0" dirty="0">
                <a:effectLst/>
                <a:latin typeface="Almoni Neue DL 4.0 AAA"/>
              </a:rPr>
              <a:t>גוף האדם ובריאותו</a:t>
            </a:r>
            <a:r>
              <a:rPr lang="he-IL" b="0" i="0" dirty="0">
                <a:effectLst/>
                <a:latin typeface="Almoni Neue DL 4.0 AAA"/>
              </a:rPr>
              <a:t>, המשימה: </a:t>
            </a:r>
            <a:r>
              <a:rPr lang="he-IL" b="1" i="0" dirty="0">
                <a:effectLst/>
                <a:latin typeface="Almoni Neue DL 4.0 AAA"/>
              </a:rPr>
              <a:t>מים-לבריאות</a:t>
            </a:r>
            <a:r>
              <a:rPr lang="he-IL" b="0" i="0" dirty="0">
                <a:effectLst/>
                <a:latin typeface="Almoni Neue DL 4.0 AAA"/>
              </a:rPr>
              <a:t>. התלמידים קוראים קטעי מידע וטבלה ומסיקים מסקנות, מתעדים מידע על הרגלי שתייה ומציגים אותו בלוח כיתתי, משתתפים במשחק טריוויה.</a:t>
            </a:r>
            <a:endParaRPr lang="he-IL" dirty="0"/>
          </a:p>
        </p:txBody>
      </p:sp>
      <p:sp>
        <p:nvSpPr>
          <p:cNvPr id="4" name="מציין מיקום של מספר שקופית 3"/>
          <p:cNvSpPr>
            <a:spLocks noGrp="1"/>
          </p:cNvSpPr>
          <p:nvPr>
            <p:ph type="sldNum" sz="quarter" idx="5"/>
          </p:nvPr>
        </p:nvSpPr>
        <p:spPr/>
        <p:txBody>
          <a:bodyPr/>
          <a:lstStyle/>
          <a:p>
            <a:fld id="{7317ADC5-5DA9-48CB-8706-F60CBC1C5B3E}" type="slidenum">
              <a:rPr lang="he-IL" smtClean="0"/>
              <a:t>18</a:t>
            </a:fld>
            <a:endParaRPr lang="he-IL"/>
          </a:p>
        </p:txBody>
      </p:sp>
    </p:spTree>
    <p:extLst>
      <p:ext uri="{BB962C8B-B14F-4D97-AF65-F5344CB8AC3E}">
        <p14:creationId xmlns:p14="http://schemas.microsoft.com/office/powerpoint/2010/main" val="170802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87858-8F4D-2B5C-DC06-1B6D75B2D4D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73D2C5D-414E-1CE0-2E38-94D6847BB62E}"/>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02449F4-07D9-8B15-24EC-5F67892A932E}"/>
              </a:ext>
            </a:extLst>
          </p:cNvPr>
          <p:cNvSpPr>
            <a:spLocks noGrp="1"/>
          </p:cNvSpPr>
          <p:nvPr>
            <p:ph type="body" idx="1"/>
          </p:nvPr>
        </p:nvSpPr>
        <p:spPr/>
        <p:txBody>
          <a:bodyPr/>
          <a:lstStyle/>
          <a:p>
            <a:pPr algn="r"/>
            <a:r>
              <a:rPr lang="he-IL" dirty="0"/>
              <a:t>השאלות/המשימות שמופיעות בתבנית זו מיועדות לבדיקת ביצועי הבנה ולפיכך יש להן פוטנציאל להערכה מעצבת.</a:t>
            </a:r>
          </a:p>
          <a:p>
            <a:pPr algn="r"/>
            <a:r>
              <a:rPr lang="he-IL" dirty="0"/>
              <a:t>בניגוד להערכה מסכמת שהיא הערכה לצורך סיכום שלב הלמידה. הערכה מעצבת היא הערכה שבמסגרתה קיים משוב</a:t>
            </a:r>
          </a:p>
          <a:p>
            <a:pPr algn="r"/>
            <a:r>
              <a:rPr lang="he-IL"/>
              <a:t>מתמיד ומתחולל תהליך למידה מתמשך.</a:t>
            </a:r>
          </a:p>
          <a:p>
            <a:pPr algn="r"/>
            <a:endParaRPr lang="he-IL" dirty="0"/>
          </a:p>
          <a:p>
            <a:pPr algn="r"/>
            <a:endParaRPr lang="he-IL" dirty="0"/>
          </a:p>
          <a:p>
            <a:pPr algn="r"/>
            <a:r>
              <a:rPr lang="he-IL" dirty="0"/>
              <a:t>תשובות: 1. א. חומרים חשובים לגוף לא היו מתמוססים בזרם הדם. 1. ב. חומרים חשובים לא היו מגיעים לכל מקום בגוף וחומרי פסולת לא היו מוצאים מן הגוף. 1.ג: המסה וזרימה. 2. שתי הטענות נכונות. באבטיח יש 93 אחוז מים ובחלב 91 אחוז מים (בחלב אֵֵם יש אפילו יותר מים) כך שחלק גדול ממה שהגוף מקבל מאבטיח ומחלב הוא מים. 3. במצב של מחסור במים הפלט של המים גדול מקלט המים. לכן, הכף של הפלט תרד בהשוואה לכף של הקלט. 4. לטיול השנתי יש לקחת בקבוק מים גדול ולמלא אותו בכל הזדמנות, פירות וירקות עשירים במים, כובע להגנה מחום השמש, בגדים אווריריים לסילוק עודפי החום למניעת הצטברות זיעה. 5. הפעלה של חשיבה ביקורתית. המשפטים הנכונים הם ג, ה. 6. פירות וירקות, מרקים, מוצרי חלב, משקאות כמו תה, מיצים.</a:t>
            </a:r>
          </a:p>
        </p:txBody>
      </p:sp>
      <p:sp>
        <p:nvSpPr>
          <p:cNvPr id="4" name="מציין מיקום של מספר שקופית 3">
            <a:extLst>
              <a:ext uri="{FF2B5EF4-FFF2-40B4-BE49-F238E27FC236}">
                <a16:creationId xmlns:a16="http://schemas.microsoft.com/office/drawing/2014/main" id="{0ECF27D2-C4FF-6B90-B32D-2EDC294703F7}"/>
              </a:ext>
            </a:extLst>
          </p:cNvPr>
          <p:cNvSpPr>
            <a:spLocks noGrp="1"/>
          </p:cNvSpPr>
          <p:nvPr>
            <p:ph type="sldNum" sz="quarter" idx="5"/>
          </p:nvPr>
        </p:nvSpPr>
        <p:spPr/>
        <p:txBody>
          <a:bodyPr/>
          <a:lstStyle/>
          <a:p>
            <a:fld id="{17149DFD-C0BB-42FF-B5AF-A9A2C0D08B44}" type="slidenum">
              <a:rPr lang="he-IL" smtClean="0"/>
              <a:t>19</a:t>
            </a:fld>
            <a:endParaRPr lang="he-IL"/>
          </a:p>
        </p:txBody>
      </p:sp>
    </p:spTree>
    <p:extLst>
      <p:ext uri="{BB962C8B-B14F-4D97-AF65-F5344CB8AC3E}">
        <p14:creationId xmlns:p14="http://schemas.microsoft.com/office/powerpoint/2010/main" val="252163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נושא הבריאות מזמן טיפול בתפיסות שגויות ביחס לבריאות הגוף. מקור התפיסות החלופיות יכול להיות תרבותי ו/או אינטואיטיבי ו/או בעקבות הבניָָה לא מסודרת של ידע. בני אדם שאוחזים בתפיסות השגויות מאמינים באמתותן. </a:t>
            </a:r>
          </a:p>
          <a:p>
            <a:r>
              <a:rPr lang="he-IL" dirty="0"/>
              <a:t>אפשר לערער על התפיסות הללו ולשנות אותן בעזרת ידע מדעי. פעילות הפתיחה מציגה אמירות הנוגעות לצריכת מים ומזון. האמירות האלה הן טענות. אפשר להצדיק או להפריך את הטענות באמצעות ראיות והנמקה.</a:t>
            </a:r>
          </a:p>
          <a:p>
            <a:endParaRPr lang="he-IL" dirty="0"/>
          </a:p>
          <a:p>
            <a:endParaRPr lang="he-IL" dirty="0"/>
          </a:p>
          <a:p>
            <a:endParaRPr lang="he-IL" dirty="0"/>
          </a:p>
          <a:p>
            <a:r>
              <a:rPr lang="he-IL" dirty="0"/>
              <a:t>פתיחה לשער, (פעילות קבוצתית).</a:t>
            </a:r>
          </a:p>
          <a:p>
            <a:r>
              <a:rPr lang="he-IL" dirty="0"/>
              <a:t>מומלץ לחלק את הכיתה לקבוצות. כל קבוצה תבחן את אחת הטענות. בשלב זה אין להיות שיפוטיים. בסיום לימוד השער מומלץ להפנות את התלמידים שוב לעמודים אלה ולהעריך את התשובות שלהם. המושג טענה ומבנה של</a:t>
            </a:r>
          </a:p>
          <a:p>
            <a:r>
              <a:rPr lang="he-IL" dirty="0"/>
              <a:t>טיעון אמור להיות מוכר לתלמידים מלימודים מכיתה ד. חשוב לערוך אִִזכור למושגים טענה, ראיות, הנמקה וטיעון.</a:t>
            </a:r>
          </a:p>
        </p:txBody>
      </p:sp>
      <p:sp>
        <p:nvSpPr>
          <p:cNvPr id="4" name="מציין מיקום של מספר שקופית 3"/>
          <p:cNvSpPr>
            <a:spLocks noGrp="1"/>
          </p:cNvSpPr>
          <p:nvPr>
            <p:ph type="sldNum" sz="quarter" idx="5"/>
          </p:nvPr>
        </p:nvSpPr>
        <p:spPr/>
        <p:txBody>
          <a:bodyPr/>
          <a:lstStyle/>
          <a:p>
            <a:fld id="{261D80B4-E3D2-4E14-91AA-F25C97CA5A6E}" type="slidenum">
              <a:rPr lang="he-IL" smtClean="0"/>
              <a:t>2</a:t>
            </a:fld>
            <a:endParaRPr lang="he-IL"/>
          </a:p>
        </p:txBody>
      </p:sp>
    </p:spTree>
    <p:extLst>
      <p:ext uri="{BB962C8B-B14F-4D97-AF65-F5344CB8AC3E}">
        <p14:creationId xmlns:p14="http://schemas.microsoft.com/office/powerpoint/2010/main" val="3102249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2DC4D-809A-DCE2-9209-C996A9792D81}"/>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9177C862-91D2-F06B-FD67-F82E91E6ECB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B0FB4509-666F-275B-7B12-7E1501FF4122}"/>
              </a:ext>
            </a:extLst>
          </p:cNvPr>
          <p:cNvSpPr>
            <a:spLocks noGrp="1"/>
          </p:cNvSpPr>
          <p:nvPr>
            <p:ph type="body" idx="1"/>
          </p:nvPr>
        </p:nvSpPr>
        <p:spPr/>
        <p:txBody>
          <a:bodyPr/>
          <a:lstStyle/>
          <a:p>
            <a:pPr algn="r" rtl="1">
              <a:spcAft>
                <a:spcPts val="1200"/>
              </a:spcAft>
              <a:buNone/>
            </a:pPr>
            <a:r>
              <a:rPr lang="he-IL" b="0" i="0" dirty="0">
                <a:effectLst/>
                <a:latin typeface="Almoni Neue DL 4.0 AAA"/>
              </a:rPr>
              <a:t>המשימה בודקת את השליטה בציוני הדרך הבאים:</a:t>
            </a:r>
          </a:p>
          <a:p>
            <a:pPr algn="r" rtl="1">
              <a:spcAft>
                <a:spcPts val="1200"/>
              </a:spcAft>
              <a:buNone/>
            </a:pPr>
            <a:r>
              <a:rPr lang="he-IL" b="0" i="0" dirty="0">
                <a:effectLst/>
                <a:latin typeface="Almoni Neue DL 4.0 AAA"/>
              </a:rPr>
              <a:t>- חשיבות המים לקיום יצורים חיים </a:t>
            </a:r>
          </a:p>
          <a:p>
            <a:pPr algn="r" rtl="1">
              <a:spcAft>
                <a:spcPts val="1200"/>
              </a:spcAft>
              <a:buNone/>
            </a:pPr>
            <a:r>
              <a:rPr lang="he-IL" b="0" i="0" dirty="0">
                <a:effectLst/>
                <a:latin typeface="Almoni Neue DL 4.0 AAA"/>
              </a:rPr>
              <a:t>- תכולת המים בגופם של יצורים חיים</a:t>
            </a:r>
          </a:p>
          <a:p>
            <a:pPr algn="r" rtl="1">
              <a:spcAft>
                <a:spcPts val="1200"/>
              </a:spcAft>
              <a:buNone/>
            </a:pPr>
            <a:r>
              <a:rPr lang="he-IL" b="0" i="0" dirty="0">
                <a:effectLst/>
                <a:latin typeface="Almoni Neue DL 4.0 AAA"/>
              </a:rPr>
              <a:t>- המים כמרכיב עיקרי בגוף היצורים (אדם, בעלי חיים וצמחים) </a:t>
            </a:r>
          </a:p>
          <a:p>
            <a:pPr algn="r" rtl="1">
              <a:spcAft>
                <a:spcPts val="1200"/>
              </a:spcAft>
              <a:buNone/>
            </a:pPr>
            <a:r>
              <a:rPr lang="he-IL" b="0" i="0" dirty="0">
                <a:effectLst/>
                <a:latin typeface="Almoni Neue DL 4.0 AAA"/>
              </a:rPr>
              <a:t>- צריכת כמויות מתאימות של מים </a:t>
            </a:r>
          </a:p>
          <a:p>
            <a:pPr algn="r" rtl="1">
              <a:spcAft>
                <a:spcPts val="1200"/>
              </a:spcAft>
              <a:buNone/>
            </a:pPr>
            <a:r>
              <a:rPr lang="he-IL" b="0" i="0" dirty="0">
                <a:effectLst/>
                <a:latin typeface="Almoni Neue DL 4.0 AAA"/>
              </a:rPr>
              <a:t>- איבוד מים</a:t>
            </a:r>
          </a:p>
          <a:p>
            <a:pPr algn="r">
              <a:spcAft>
                <a:spcPts val="1200"/>
              </a:spcAft>
              <a:buNone/>
            </a:pPr>
            <a:r>
              <a:rPr lang="he-IL" b="0" i="0" dirty="0">
                <a:effectLst/>
                <a:latin typeface="Almoni Neue DL 4.0 AAA"/>
              </a:rPr>
              <a:t>מיומנות: קריאת נתונים מטבלה, מגרף עמודות ומגרף עוגה.</a:t>
            </a:r>
          </a:p>
          <a:p>
            <a:pPr algn="r"/>
            <a:endParaRPr lang="he-IL" dirty="0"/>
          </a:p>
        </p:txBody>
      </p:sp>
      <p:sp>
        <p:nvSpPr>
          <p:cNvPr id="4" name="מציין מיקום של מספר שקופית 3">
            <a:extLst>
              <a:ext uri="{FF2B5EF4-FFF2-40B4-BE49-F238E27FC236}">
                <a16:creationId xmlns:a16="http://schemas.microsoft.com/office/drawing/2014/main" id="{D1950A5B-CCED-B8C6-7FC1-D6E27269DDCF}"/>
              </a:ext>
            </a:extLst>
          </p:cNvPr>
          <p:cNvSpPr>
            <a:spLocks noGrp="1"/>
          </p:cNvSpPr>
          <p:nvPr>
            <p:ph type="sldNum" sz="quarter" idx="5"/>
          </p:nvPr>
        </p:nvSpPr>
        <p:spPr/>
        <p:txBody>
          <a:bodyPr/>
          <a:lstStyle/>
          <a:p>
            <a:fld id="{17149DFD-C0BB-42FF-B5AF-A9A2C0D08B44}" type="slidenum">
              <a:rPr lang="he-IL" smtClean="0"/>
              <a:t>20</a:t>
            </a:fld>
            <a:endParaRPr lang="he-IL"/>
          </a:p>
        </p:txBody>
      </p:sp>
    </p:spTree>
    <p:extLst>
      <p:ext uri="{BB962C8B-B14F-4D97-AF65-F5344CB8AC3E}">
        <p14:creationId xmlns:p14="http://schemas.microsoft.com/office/powerpoint/2010/main" val="3050574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151B5-2E12-F850-853A-F39B4531933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7A799F3-DF7D-3698-989E-C466BCF2C826}"/>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9C1C068-E29B-5E46-F7F6-20C2EE423DB7}"/>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BA716573-33EC-F546-4FF6-4B8E1BCEF1C0}"/>
              </a:ext>
            </a:extLst>
          </p:cNvPr>
          <p:cNvSpPr>
            <a:spLocks noGrp="1"/>
          </p:cNvSpPr>
          <p:nvPr>
            <p:ph type="sldNum" sz="quarter" idx="5"/>
          </p:nvPr>
        </p:nvSpPr>
        <p:spPr/>
        <p:txBody>
          <a:bodyPr/>
          <a:lstStyle/>
          <a:p>
            <a:fld id="{17149DFD-C0BB-42FF-B5AF-A9A2C0D08B44}" type="slidenum">
              <a:rPr lang="he-IL" smtClean="0"/>
              <a:t>21</a:t>
            </a:fld>
            <a:endParaRPr lang="he-IL"/>
          </a:p>
        </p:txBody>
      </p:sp>
    </p:spTree>
    <p:extLst>
      <p:ext uri="{BB962C8B-B14F-4D97-AF65-F5344CB8AC3E}">
        <p14:creationId xmlns:p14="http://schemas.microsoft.com/office/powerpoint/2010/main" val="40301303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A3E3-7F2C-7B20-DE0B-A862AADC1BB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65165C7-6C43-4008-C6B0-C81C61689F4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6326F8E-596A-441A-7DA3-683A276B2ECE}"/>
              </a:ext>
            </a:extLst>
          </p:cNvPr>
          <p:cNvSpPr>
            <a:spLocks noGrp="1"/>
          </p:cNvSpPr>
          <p:nvPr>
            <p:ph type="body" idx="1"/>
          </p:nvPr>
        </p:nvSpPr>
        <p:spPr/>
        <p:txBody>
          <a:bodyPr/>
          <a:lstStyle/>
          <a:p>
            <a:pPr algn="r"/>
            <a:endParaRPr lang="he-IL" dirty="0"/>
          </a:p>
          <a:p>
            <a:r>
              <a:rPr lang="he-IL" dirty="0"/>
              <a:t>משלימים מילים חסרות במשפטים.</a:t>
            </a:r>
          </a:p>
          <a:p>
            <a:r>
              <a:rPr lang="he-IL" dirty="0"/>
              <a:t>מחברים שאלות למשפטי הסיכום ולהפך שואלים שאלות ומחפשים את התשובות לשאלות.</a:t>
            </a:r>
          </a:p>
          <a:p>
            <a:pPr algn="r"/>
            <a:endParaRPr lang="he-IL" dirty="0"/>
          </a:p>
          <a:p>
            <a:pPr algn="r"/>
            <a:r>
              <a:rPr lang="he-IL" dirty="0"/>
              <a:t>המילים להשלמה על פי רצף המשפטים: אדם, חיוני, קיום, זרימה, מזון, פולט, נשיפה, קולט, פולט, התייבשות, הרגלי</a:t>
            </a:r>
          </a:p>
        </p:txBody>
      </p:sp>
      <p:sp>
        <p:nvSpPr>
          <p:cNvPr id="4" name="מציין מיקום של מספר שקופית 3">
            <a:extLst>
              <a:ext uri="{FF2B5EF4-FFF2-40B4-BE49-F238E27FC236}">
                <a16:creationId xmlns:a16="http://schemas.microsoft.com/office/drawing/2014/main" id="{582B8D07-8ECB-DE52-BACD-43D884B8E2C5}"/>
              </a:ext>
            </a:extLst>
          </p:cNvPr>
          <p:cNvSpPr>
            <a:spLocks noGrp="1"/>
          </p:cNvSpPr>
          <p:nvPr>
            <p:ph type="sldNum" sz="quarter" idx="5"/>
          </p:nvPr>
        </p:nvSpPr>
        <p:spPr/>
        <p:txBody>
          <a:bodyPr/>
          <a:lstStyle/>
          <a:p>
            <a:fld id="{17149DFD-C0BB-42FF-B5AF-A9A2C0D08B44}" type="slidenum">
              <a:rPr lang="he-IL" smtClean="0"/>
              <a:t>22</a:t>
            </a:fld>
            <a:endParaRPr lang="he-IL"/>
          </a:p>
        </p:txBody>
      </p:sp>
    </p:spTree>
    <p:extLst>
      <p:ext uri="{BB962C8B-B14F-4D97-AF65-F5344CB8AC3E}">
        <p14:creationId xmlns:p14="http://schemas.microsoft.com/office/powerpoint/2010/main" val="3911060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FBB8C-5125-BAF1-EF1C-19C9BCF1731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7937ADB-3319-5A30-642E-C4D21E143B3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F5C0D6D2-571D-645B-1EE2-6F509945AEAF}"/>
              </a:ext>
            </a:extLst>
          </p:cNvPr>
          <p:cNvSpPr>
            <a:spLocks noGrp="1"/>
          </p:cNvSpPr>
          <p:nvPr>
            <p:ph type="body" idx="1"/>
          </p:nvPr>
        </p:nvSpPr>
        <p:spPr/>
        <p:txBody>
          <a:bodyPr/>
          <a:lstStyle/>
          <a:p>
            <a:pPr algn="r"/>
            <a:r>
              <a:rPr lang="he-IL" dirty="0"/>
              <a:t>לסיכום הפרק אפשר לבקש מהתלמידים להביא דוגמאות למשימות שבעזרתן אפשר לאמת את המיומנויות שהפעלנו.</a:t>
            </a:r>
          </a:p>
          <a:p>
            <a:pPr algn="r"/>
            <a:r>
              <a:rPr lang="he-IL" dirty="0"/>
              <a:t>לדוגמה: באיזו משימה הצדקנו (או דחינו) טענות באמצעות ראיות ונימוקים?</a:t>
            </a:r>
          </a:p>
          <a:p>
            <a:pPr algn="r"/>
            <a:r>
              <a:rPr lang="he-IL" dirty="0"/>
              <a:t>תשובה: בשני עמודי הפתיחה לשער זה עמודים 97-96.</a:t>
            </a:r>
          </a:p>
          <a:p>
            <a:pPr algn="r"/>
            <a:endParaRPr lang="he-IL" dirty="0"/>
          </a:p>
        </p:txBody>
      </p:sp>
      <p:sp>
        <p:nvSpPr>
          <p:cNvPr id="4" name="מציין מיקום של מספר שקופית 3">
            <a:extLst>
              <a:ext uri="{FF2B5EF4-FFF2-40B4-BE49-F238E27FC236}">
                <a16:creationId xmlns:a16="http://schemas.microsoft.com/office/drawing/2014/main" id="{521CF4AD-A956-BA10-D969-E9D759EE92A2}"/>
              </a:ext>
            </a:extLst>
          </p:cNvPr>
          <p:cNvSpPr>
            <a:spLocks noGrp="1"/>
          </p:cNvSpPr>
          <p:nvPr>
            <p:ph type="sldNum" sz="quarter" idx="5"/>
          </p:nvPr>
        </p:nvSpPr>
        <p:spPr/>
        <p:txBody>
          <a:bodyPr/>
          <a:lstStyle/>
          <a:p>
            <a:fld id="{17149DFD-C0BB-42FF-B5AF-A9A2C0D08B44}" type="slidenum">
              <a:rPr lang="he-IL" smtClean="0"/>
              <a:t>23</a:t>
            </a:fld>
            <a:endParaRPr lang="he-IL"/>
          </a:p>
        </p:txBody>
      </p:sp>
    </p:spTree>
    <p:extLst>
      <p:ext uri="{BB962C8B-B14F-4D97-AF65-F5344CB8AC3E}">
        <p14:creationId xmlns:p14="http://schemas.microsoft.com/office/powerpoint/2010/main" val="129114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0DAA5-5D50-1DC1-37C0-E857477EDBF8}"/>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B045FF0A-EED1-4043-45CD-793B8DFE1EF7}"/>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C2196E-70E4-2BB6-BCB3-69BE58AED41E}"/>
              </a:ext>
            </a:extLst>
          </p:cNvPr>
          <p:cNvSpPr>
            <a:spLocks noGrp="1"/>
          </p:cNvSpPr>
          <p:nvPr>
            <p:ph type="body" idx="1"/>
          </p:nvPr>
        </p:nvSpPr>
        <p:spPr/>
        <p:txBody>
          <a:bodyPr/>
          <a:lstStyle/>
          <a:p>
            <a:pPr algn="r"/>
            <a:r>
              <a:rPr lang="he-IL" dirty="0"/>
              <a:t>לסיכום הפרק אפשר לבקש מהתלמידים להביא דוגמאות למשימות שבעזרתן אפשר לאמת את המיומנויות שהפעלנו.</a:t>
            </a:r>
          </a:p>
          <a:p>
            <a:pPr algn="r"/>
            <a:r>
              <a:rPr lang="he-IL" dirty="0"/>
              <a:t>לדוגמה: באיזו משימה הצדקנו (או דחינו) טענות באמצעות ראיות ונימוקים?</a:t>
            </a:r>
          </a:p>
          <a:p>
            <a:pPr algn="r"/>
            <a:r>
              <a:rPr lang="he-IL" dirty="0"/>
              <a:t>תשובה: בשני עמודי הפתיחה לשער זה עמודים 97-96.</a:t>
            </a:r>
          </a:p>
          <a:p>
            <a:pPr algn="r"/>
            <a:endParaRPr lang="he-IL" dirty="0"/>
          </a:p>
        </p:txBody>
      </p:sp>
      <p:sp>
        <p:nvSpPr>
          <p:cNvPr id="4" name="מציין מיקום של מספר שקופית 3">
            <a:extLst>
              <a:ext uri="{FF2B5EF4-FFF2-40B4-BE49-F238E27FC236}">
                <a16:creationId xmlns:a16="http://schemas.microsoft.com/office/drawing/2014/main" id="{1CD0EE74-6C97-E522-28A5-53B50E302EAA}"/>
              </a:ext>
            </a:extLst>
          </p:cNvPr>
          <p:cNvSpPr>
            <a:spLocks noGrp="1"/>
          </p:cNvSpPr>
          <p:nvPr>
            <p:ph type="sldNum" sz="quarter" idx="5"/>
          </p:nvPr>
        </p:nvSpPr>
        <p:spPr/>
        <p:txBody>
          <a:bodyPr/>
          <a:lstStyle/>
          <a:p>
            <a:fld id="{17149DFD-C0BB-42FF-B5AF-A9A2C0D08B44}" type="slidenum">
              <a:rPr lang="he-IL" smtClean="0"/>
              <a:t>24</a:t>
            </a:fld>
            <a:endParaRPr lang="he-IL"/>
          </a:p>
        </p:txBody>
      </p:sp>
    </p:spTree>
    <p:extLst>
      <p:ext uri="{BB962C8B-B14F-4D97-AF65-F5344CB8AC3E}">
        <p14:creationId xmlns:p14="http://schemas.microsoft.com/office/powerpoint/2010/main" val="202008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9B90-6D29-AC22-D82E-00DBFCF3A10C}"/>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D1D5A53-4E34-C65C-2C29-1763050C207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9A9A94-71F6-FF98-8177-958984D29D5E}"/>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84D7B463-3012-8ABD-206C-93AE2D1011A5}"/>
              </a:ext>
            </a:extLst>
          </p:cNvPr>
          <p:cNvSpPr>
            <a:spLocks noGrp="1"/>
          </p:cNvSpPr>
          <p:nvPr>
            <p:ph type="sldNum" sz="quarter" idx="5"/>
          </p:nvPr>
        </p:nvSpPr>
        <p:spPr/>
        <p:txBody>
          <a:bodyPr/>
          <a:lstStyle/>
          <a:p>
            <a:fld id="{17149DFD-C0BB-42FF-B5AF-A9A2C0D08B44}" type="slidenum">
              <a:rPr lang="he-IL" smtClean="0"/>
              <a:t>25</a:t>
            </a:fld>
            <a:endParaRPr lang="he-IL"/>
          </a:p>
        </p:txBody>
      </p:sp>
    </p:spTree>
    <p:extLst>
      <p:ext uri="{BB962C8B-B14F-4D97-AF65-F5344CB8AC3E}">
        <p14:creationId xmlns:p14="http://schemas.microsoft.com/office/powerpoint/2010/main" val="1037157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0245-1F2E-D5E4-F2EA-A3D0B5C66DC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8C5219E-E553-40BE-301E-4BD1E3F0752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6D590277-3149-CECA-7F72-81AB8FD78685}"/>
              </a:ext>
            </a:extLst>
          </p:cNvPr>
          <p:cNvSpPr>
            <a:spLocks noGrp="1"/>
          </p:cNvSpPr>
          <p:nvPr>
            <p:ph type="body" idx="1"/>
          </p:nvPr>
        </p:nvSpPr>
        <p:spPr/>
        <p:txBody>
          <a:bodyPr/>
          <a:lstStyle/>
          <a:p>
            <a:pPr algn="r"/>
            <a:endParaRPr lang="he-IL" dirty="0"/>
          </a:p>
        </p:txBody>
      </p:sp>
      <p:sp>
        <p:nvSpPr>
          <p:cNvPr id="4" name="מציין מיקום של מספר שקופית 3">
            <a:extLst>
              <a:ext uri="{FF2B5EF4-FFF2-40B4-BE49-F238E27FC236}">
                <a16:creationId xmlns:a16="http://schemas.microsoft.com/office/drawing/2014/main" id="{DD8F6430-9D48-3B41-79ED-EE1E6BB92592}"/>
              </a:ext>
            </a:extLst>
          </p:cNvPr>
          <p:cNvSpPr>
            <a:spLocks noGrp="1"/>
          </p:cNvSpPr>
          <p:nvPr>
            <p:ph type="sldNum" sz="quarter" idx="5"/>
          </p:nvPr>
        </p:nvSpPr>
        <p:spPr/>
        <p:txBody>
          <a:bodyPr/>
          <a:lstStyle/>
          <a:p>
            <a:fld id="{17149DFD-C0BB-42FF-B5AF-A9A2C0D08B44}" type="slidenum">
              <a:rPr lang="he-IL" smtClean="0"/>
              <a:t>26</a:t>
            </a:fld>
            <a:endParaRPr lang="he-IL"/>
          </a:p>
        </p:txBody>
      </p:sp>
    </p:spTree>
    <p:extLst>
      <p:ext uri="{BB962C8B-B14F-4D97-AF65-F5344CB8AC3E}">
        <p14:creationId xmlns:p14="http://schemas.microsoft.com/office/powerpoint/2010/main" val="2696645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71ADD-F034-36E7-FED5-2AE35FBC51B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56AC620-734C-84C1-E228-E27366ED5F2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46BDF12-C3BF-E147-8490-D96EF0D6EA89}"/>
              </a:ext>
            </a:extLst>
          </p:cNvPr>
          <p:cNvSpPr>
            <a:spLocks noGrp="1"/>
          </p:cNvSpPr>
          <p:nvPr>
            <p:ph type="body" idx="1"/>
          </p:nvPr>
        </p:nvSpPr>
        <p:spPr/>
        <p:txBody>
          <a:bodyPr/>
          <a:lstStyle/>
          <a:p>
            <a:pPr algn="r"/>
            <a:r>
              <a:rPr lang="he-IL" dirty="0"/>
              <a:t>טענה מרכזית מביעה את עמדת הכותב/הטוען, ראיות ועובדות התומכות בה, נימוקים שמקשרים בין הראיות לטענה ומסבירים את חשיבותן. </a:t>
            </a:r>
          </a:p>
          <a:p>
            <a:pPr algn="r"/>
            <a:r>
              <a:rPr lang="he-IL" dirty="0"/>
              <a:t>ארגון לוגי של חלקים אלה מאפשר להציג מסר עקבי ומשכנע, שמוביל את הקורא/המאזין להסיק מסקנה התואמת את עמדת המחבר או דוחה אותה.</a:t>
            </a:r>
          </a:p>
          <a:p>
            <a:pPr algn="r"/>
            <a:endParaRPr lang="he-IL" dirty="0"/>
          </a:p>
          <a:p>
            <a:pPr algn="r"/>
            <a:r>
              <a:rPr lang="he-IL" dirty="0"/>
              <a:t>מודל: מפת מושגים</a:t>
            </a:r>
          </a:p>
          <a:p>
            <a:pPr algn="r"/>
            <a:r>
              <a:rPr lang="he-IL" dirty="0"/>
              <a:t>מפת מושגים היא כלי גרפי ללמידה והוראה, המאפשר ייצוג חזותי של מושגים וקשרים ביניהם בתחום תוכן מסוים. המודל מתבסס על עקרונות מבניים, המעודדים את הלומד לארגן את הידע שלו באופן משמעותי. באמצעות חיצים, מילים מקשרות וצורות גרפיות כמו אליפסות ומלבנים, ניתן להמחיש היררכיות, סיבות, תוצאות וקשרים לוגיים בין רעיונות. השימוש במפות מושגים מסייע בהבנת טקסטים, תכנון למידה, סיכום מידע והצגת תהליכי חשיבה בצורה ברורה ונגישה.</a:t>
            </a:r>
          </a:p>
        </p:txBody>
      </p:sp>
      <p:sp>
        <p:nvSpPr>
          <p:cNvPr id="4" name="מציין מיקום של מספר שקופית 3">
            <a:extLst>
              <a:ext uri="{FF2B5EF4-FFF2-40B4-BE49-F238E27FC236}">
                <a16:creationId xmlns:a16="http://schemas.microsoft.com/office/drawing/2014/main" id="{66AB639A-8E99-159C-117E-27FCF943FD47}"/>
              </a:ext>
            </a:extLst>
          </p:cNvPr>
          <p:cNvSpPr>
            <a:spLocks noGrp="1"/>
          </p:cNvSpPr>
          <p:nvPr>
            <p:ph type="sldNum" sz="quarter" idx="5"/>
          </p:nvPr>
        </p:nvSpPr>
        <p:spPr/>
        <p:txBody>
          <a:bodyPr/>
          <a:lstStyle/>
          <a:p>
            <a:fld id="{17149DFD-C0BB-42FF-B5AF-A9A2C0D08B44}" type="slidenum">
              <a:rPr lang="he-IL" smtClean="0"/>
              <a:t>3</a:t>
            </a:fld>
            <a:endParaRPr lang="he-IL"/>
          </a:p>
        </p:txBody>
      </p:sp>
    </p:spTree>
    <p:extLst>
      <p:ext uri="{BB962C8B-B14F-4D97-AF65-F5344CB8AC3E}">
        <p14:creationId xmlns:p14="http://schemas.microsoft.com/office/powerpoint/2010/main" val="200878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8B1AC-7C53-E70C-7A9E-0FE3C69B789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72F543D-2443-68D6-5F2F-9F51CE3B4FD0}"/>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B750D4B-E2F0-8B32-85D2-C80F5DA2262C}"/>
              </a:ext>
            </a:extLst>
          </p:cNvPr>
          <p:cNvSpPr>
            <a:spLocks noGrp="1"/>
          </p:cNvSpPr>
          <p:nvPr>
            <p:ph type="body" idx="1"/>
          </p:nvPr>
        </p:nvSpPr>
        <p:spPr/>
        <p:txBody>
          <a:bodyPr/>
          <a:lstStyle/>
          <a:p>
            <a:pPr algn="r"/>
            <a:r>
              <a:rPr lang="he-IL" dirty="0"/>
              <a:t>הפרק עוסק בחשיבות המים לקיום הגוף ולתפקודו. הפרק מציג שתי תכונות של המים (המסת חומרים וזרימה) ומדגיש את חשיבותן לקיום פעילות תקינה של הגוף. כמו כן, הפרק מאיר את החשיבות שיש לאימוץ הרגלי שתייה נכונים לקידום הבריאות ולהרגשה הטובה.</a:t>
            </a:r>
          </a:p>
          <a:p>
            <a:pPr algn="r"/>
            <a:endParaRPr lang="he-IL" dirty="0"/>
          </a:p>
          <a:p>
            <a:pPr algn="r"/>
            <a:endParaRPr lang="he-IL" dirty="0"/>
          </a:p>
          <a:p>
            <a:pPr algn="r"/>
            <a:r>
              <a:rPr lang="he-IL" dirty="0"/>
              <a:t>הפרק עוסק בציוני הדרך הבאים: חשיבות המים לקיום יצורים: המסה והובלה. תכולת המים בגופם של יצורים: המים כמרכיב עיקרי בגוף היצורים (אדם, בעלי חיים וצמחים).</a:t>
            </a:r>
          </a:p>
          <a:p>
            <a:pPr algn="r"/>
            <a:endParaRPr lang="he-IL" dirty="0"/>
          </a:p>
          <a:p>
            <a:pPr algn="r"/>
            <a:r>
              <a:rPr lang="he-IL" dirty="0"/>
              <a:t>השיח נועד לאתר ידע מוקדם. חשוב לא להיות שיפוטיים. הדברים יובהרו במהלך תהליכי הלמידה. מים הם צורך חיוני של כל יצור חי – ללא מים אין חיים. אצל בני אדם שתייה היא גם מקור להנאה המשפיעה על מצב רוחנו ועל הרגשתנו</a:t>
            </a:r>
          </a:p>
          <a:p>
            <a:pPr algn="r"/>
            <a:r>
              <a:rPr lang="he-IL" dirty="0"/>
              <a:t>הכללית.</a:t>
            </a:r>
          </a:p>
          <a:p>
            <a:pPr algn="r"/>
            <a:endParaRPr lang="he-IL" dirty="0"/>
          </a:p>
        </p:txBody>
      </p:sp>
      <p:sp>
        <p:nvSpPr>
          <p:cNvPr id="4" name="מציין מיקום של מספר שקופית 3">
            <a:extLst>
              <a:ext uri="{FF2B5EF4-FFF2-40B4-BE49-F238E27FC236}">
                <a16:creationId xmlns:a16="http://schemas.microsoft.com/office/drawing/2014/main" id="{0A4C9168-6BB0-278C-6916-01204C2CA6A6}"/>
              </a:ext>
            </a:extLst>
          </p:cNvPr>
          <p:cNvSpPr>
            <a:spLocks noGrp="1"/>
          </p:cNvSpPr>
          <p:nvPr>
            <p:ph type="sldNum" sz="quarter" idx="5"/>
          </p:nvPr>
        </p:nvSpPr>
        <p:spPr/>
        <p:txBody>
          <a:bodyPr/>
          <a:lstStyle/>
          <a:p>
            <a:fld id="{17149DFD-C0BB-42FF-B5AF-A9A2C0D08B44}" type="slidenum">
              <a:rPr lang="he-IL" smtClean="0"/>
              <a:t>4</a:t>
            </a:fld>
            <a:endParaRPr lang="he-IL"/>
          </a:p>
        </p:txBody>
      </p:sp>
    </p:spTree>
    <p:extLst>
      <p:ext uri="{BB962C8B-B14F-4D97-AF65-F5344CB8AC3E}">
        <p14:creationId xmlns:p14="http://schemas.microsoft.com/office/powerpoint/2010/main" val="2262131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2410-2809-E924-CB84-17ED380B73B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477ADAD-6C12-C90B-93F0-44CB7C5B47A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045F9E0C-AED6-9549-BD3F-12C3E4B02BF8}"/>
              </a:ext>
            </a:extLst>
          </p:cNvPr>
          <p:cNvSpPr>
            <a:spLocks noGrp="1"/>
          </p:cNvSpPr>
          <p:nvPr>
            <p:ph type="body" idx="1"/>
          </p:nvPr>
        </p:nvSpPr>
        <p:spPr/>
        <p:txBody>
          <a:bodyPr/>
          <a:lstStyle/>
          <a:p>
            <a:pPr algn="r"/>
            <a:r>
              <a:rPr lang="he-IL" dirty="0"/>
              <a:t>מטרת ההערכה היא לתרגל את המיומנות "להבחין בין דעות, רגשות ואמונות לבין מה שנתפס באמצעות החושים ומדידות באמצעות מכשירים. מומלץ לקיים שיח ער כדי לחשוף אמונות.</a:t>
            </a:r>
          </a:p>
        </p:txBody>
      </p:sp>
      <p:sp>
        <p:nvSpPr>
          <p:cNvPr id="4" name="מציין מיקום של מספר שקופית 3">
            <a:extLst>
              <a:ext uri="{FF2B5EF4-FFF2-40B4-BE49-F238E27FC236}">
                <a16:creationId xmlns:a16="http://schemas.microsoft.com/office/drawing/2014/main" id="{B57B4149-C751-F826-C13C-BB6046CF48F1}"/>
              </a:ext>
            </a:extLst>
          </p:cNvPr>
          <p:cNvSpPr>
            <a:spLocks noGrp="1"/>
          </p:cNvSpPr>
          <p:nvPr>
            <p:ph type="sldNum" sz="quarter" idx="5"/>
          </p:nvPr>
        </p:nvSpPr>
        <p:spPr/>
        <p:txBody>
          <a:bodyPr/>
          <a:lstStyle/>
          <a:p>
            <a:fld id="{17149DFD-C0BB-42FF-B5AF-A9A2C0D08B44}" type="slidenum">
              <a:rPr lang="he-IL" smtClean="0"/>
              <a:t>5</a:t>
            </a:fld>
            <a:endParaRPr lang="he-IL"/>
          </a:p>
        </p:txBody>
      </p:sp>
    </p:spTree>
    <p:extLst>
      <p:ext uri="{BB962C8B-B14F-4D97-AF65-F5344CB8AC3E}">
        <p14:creationId xmlns:p14="http://schemas.microsoft.com/office/powerpoint/2010/main" val="197256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38D75-F3D8-7958-885B-517F42D3E536}"/>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8943F172-0171-8199-A1F6-685EE0C7196C}"/>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027E0E-7517-3612-78E6-8FA62597B35F}"/>
              </a:ext>
            </a:extLst>
          </p:cNvPr>
          <p:cNvSpPr>
            <a:spLocks noGrp="1"/>
          </p:cNvSpPr>
          <p:nvPr>
            <p:ph type="body" idx="1"/>
          </p:nvPr>
        </p:nvSpPr>
        <p:spPr/>
        <p:txBody>
          <a:bodyPr/>
          <a:lstStyle/>
          <a:p>
            <a:pPr algn="r"/>
            <a:r>
              <a:rPr lang="he-IL" dirty="0"/>
              <a:t>זוהי התנסות חובה.</a:t>
            </a:r>
          </a:p>
          <a:p>
            <a:pPr algn="r"/>
            <a:r>
              <a:rPr lang="he-IL" dirty="0"/>
              <a:t>יש לדון עם התלמידים בנקודות הבאות: מדוע שקלנו פעמיים את הפרי או הירק עם הכוס? מדוע חשוב לערוך חזרות? מדוע מסקנות הניסוי מתייחסות רק לאיברים שנבדקו.</a:t>
            </a:r>
          </a:p>
          <a:p>
            <a:pPr algn="r"/>
            <a:r>
              <a:rPr lang="he-IL" dirty="0"/>
              <a:t>כמו כן, יש להנחות את הלומדים לחשב ממוצע ואם אפשר גם לחשב את החלק מהשלם בשברים או באחוזים.</a:t>
            </a:r>
          </a:p>
          <a:p>
            <a:pPr algn="r"/>
            <a:endParaRPr lang="he-IL" dirty="0"/>
          </a:p>
          <a:p>
            <a:pPr algn="r"/>
            <a:r>
              <a:rPr lang="he-IL" dirty="0"/>
              <a:t>לפני ביצוע המשימה, חשוב לתרגל באמצעות שיח ערכי את המיומנות: "התנהלות ביושרה ובשקיפות בעריכת תצפיות ניסויים ובדיווח על תוצאותיהם" (מתוך מסמך התפיסה המתחדשת).</a:t>
            </a:r>
          </a:p>
          <a:p>
            <a:pPr algn="r"/>
            <a:endParaRPr lang="he-IL" dirty="0"/>
          </a:p>
          <a:p>
            <a:pPr algn="r"/>
            <a:endParaRPr lang="he-IL" dirty="0"/>
          </a:p>
          <a:p>
            <a:pPr algn="r"/>
            <a:r>
              <a:rPr lang="he-IL" dirty="0"/>
              <a:t>הנוזל המתקבל הוא ברובו תמיסה ויש בה גם חלקיקים מרחפים. אם נותנים לתערובת הזו לעמוד, החלקיקים שוקעים ומקבלים תמיסה צלולה.</a:t>
            </a:r>
          </a:p>
          <a:p>
            <a:pPr algn="r"/>
            <a:endParaRPr lang="he-IL" dirty="0"/>
          </a:p>
          <a:p>
            <a:pPr algn="r"/>
            <a:endParaRPr lang="he-IL" dirty="0"/>
          </a:p>
          <a:p>
            <a:pPr algn="r"/>
            <a:r>
              <a:rPr lang="he-IL" dirty="0"/>
              <a:t>שימוש לב: התנסות חובה בהדגמה של המורה: כמה מים יש בפרוסת לחם? מבקשים מהתלמידים להעלות השערות ולתכנן דרכי בדיקה (שקילת פרוסת הלחם לפני החימום).</a:t>
            </a:r>
          </a:p>
          <a:p>
            <a:pPr algn="r"/>
            <a:endParaRPr lang="he-IL" dirty="0"/>
          </a:p>
          <a:p>
            <a:pPr algn="r"/>
            <a:r>
              <a:rPr lang="he-IL" dirty="0"/>
              <a:t>תשובות: 1. להציג את אחוז המים ממשקל גופם של בעלי החיים שנבדקו. 2. 98% ו 75%- בהתאמה.</a:t>
            </a:r>
          </a:p>
          <a:p>
            <a:pPr algn="r"/>
            <a:r>
              <a:rPr lang="he-IL" dirty="0"/>
              <a:t>3.ג. 4. מדוזה, שלשול וצפרדע, דג ותרנגול, אדם 5. אחוז המים ממשקל גופם של בעלי החיים שמוצגים בטבלה גדול מ 5.50%- . 6. הניבוי מתבסס על המסקנות שהופקו בשני חלקי המשימה.</a:t>
            </a:r>
          </a:p>
        </p:txBody>
      </p:sp>
      <p:sp>
        <p:nvSpPr>
          <p:cNvPr id="4" name="מציין מיקום של מספר שקופית 3">
            <a:extLst>
              <a:ext uri="{FF2B5EF4-FFF2-40B4-BE49-F238E27FC236}">
                <a16:creationId xmlns:a16="http://schemas.microsoft.com/office/drawing/2014/main" id="{C63DB7DC-9329-F0F5-67DD-C6CF5327A3EF}"/>
              </a:ext>
            </a:extLst>
          </p:cNvPr>
          <p:cNvSpPr>
            <a:spLocks noGrp="1"/>
          </p:cNvSpPr>
          <p:nvPr>
            <p:ph type="sldNum" sz="quarter" idx="5"/>
          </p:nvPr>
        </p:nvSpPr>
        <p:spPr/>
        <p:txBody>
          <a:bodyPr/>
          <a:lstStyle/>
          <a:p>
            <a:fld id="{17149DFD-C0BB-42FF-B5AF-A9A2C0D08B44}" type="slidenum">
              <a:rPr lang="he-IL" smtClean="0"/>
              <a:t>6</a:t>
            </a:fld>
            <a:endParaRPr lang="he-IL"/>
          </a:p>
        </p:txBody>
      </p:sp>
    </p:spTree>
    <p:extLst>
      <p:ext uri="{BB962C8B-B14F-4D97-AF65-F5344CB8AC3E}">
        <p14:creationId xmlns:p14="http://schemas.microsoft.com/office/powerpoint/2010/main" val="94771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C96C4-117C-8CB4-2367-5BDA636DFD7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DC67C15D-2985-2129-41C0-66F5564570AB}"/>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2EC262F6-57AA-EFB2-929E-CF0007C6E983}"/>
              </a:ext>
            </a:extLst>
          </p:cNvPr>
          <p:cNvSpPr>
            <a:spLocks noGrp="1"/>
          </p:cNvSpPr>
          <p:nvPr>
            <p:ph type="body" idx="1"/>
          </p:nvPr>
        </p:nvSpPr>
        <p:spPr/>
        <p:txBody>
          <a:bodyPr/>
          <a:lstStyle/>
          <a:p>
            <a:pPr algn="r"/>
            <a:r>
              <a:rPr lang="he-IL" dirty="0"/>
              <a:t>המים שבגוף נסתרים מעינינו. העובדה ששני שלישים מִִמסת גופנו הם מים מפתיעה ומעוררת פליאה. היכן נמצאים המים? המים בגוף נמצאים בשלושה מדורים: המדור התוך תאי, המדור החוץ תאי והמדור שבכלי הדם. רוב המים נמצאים במדור התוך תאי. חשוב להבהיר לתלמידים שאין מאגר מים בגוף. הבנה זו תתפתח בהדרגה בשנים הבאות, כאשר ילמדו על מבנה התא.</a:t>
            </a:r>
          </a:p>
          <a:p>
            <a:pPr algn="r"/>
            <a:r>
              <a:rPr lang="he-IL" dirty="0"/>
              <a:t>על אף כמותם הגדולה בגוף (המים מהווים שני שלישים מכמות החומרים בגוף) הם נסתרים מעינינו.</a:t>
            </a:r>
          </a:p>
          <a:p>
            <a:pPr algn="r"/>
            <a:endParaRPr lang="he-IL" dirty="0"/>
          </a:p>
        </p:txBody>
      </p:sp>
      <p:sp>
        <p:nvSpPr>
          <p:cNvPr id="4" name="מציין מיקום של מספר שקופית 3">
            <a:extLst>
              <a:ext uri="{FF2B5EF4-FFF2-40B4-BE49-F238E27FC236}">
                <a16:creationId xmlns:a16="http://schemas.microsoft.com/office/drawing/2014/main" id="{B333F6FA-4E3F-E1D3-C47F-C63B41C9FEB7}"/>
              </a:ext>
            </a:extLst>
          </p:cNvPr>
          <p:cNvSpPr>
            <a:spLocks noGrp="1"/>
          </p:cNvSpPr>
          <p:nvPr>
            <p:ph type="sldNum" sz="quarter" idx="5"/>
          </p:nvPr>
        </p:nvSpPr>
        <p:spPr/>
        <p:txBody>
          <a:bodyPr/>
          <a:lstStyle/>
          <a:p>
            <a:fld id="{17149DFD-C0BB-42FF-B5AF-A9A2C0D08B44}" type="slidenum">
              <a:rPr lang="he-IL" smtClean="0"/>
              <a:t>7</a:t>
            </a:fld>
            <a:endParaRPr lang="he-IL"/>
          </a:p>
        </p:txBody>
      </p:sp>
    </p:spTree>
    <p:extLst>
      <p:ext uri="{BB962C8B-B14F-4D97-AF65-F5344CB8AC3E}">
        <p14:creationId xmlns:p14="http://schemas.microsoft.com/office/powerpoint/2010/main" val="423268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96FC9-BB80-332C-9800-4F6D59AD3544}"/>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B1837D8-5264-F300-6B70-6E6AEFC369F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E7A7AF1-8088-1416-E557-A201EB91EAF1}"/>
              </a:ext>
            </a:extLst>
          </p:cNvPr>
          <p:cNvSpPr>
            <a:spLocks noGrp="1"/>
          </p:cNvSpPr>
          <p:nvPr>
            <p:ph type="body" idx="1"/>
          </p:nvPr>
        </p:nvSpPr>
        <p:spPr/>
        <p:txBody>
          <a:bodyPr/>
          <a:lstStyle/>
          <a:p>
            <a:pPr algn="r"/>
            <a:endParaRPr lang="he-IL" dirty="0"/>
          </a:p>
          <a:p>
            <a:pPr algn="r"/>
            <a:r>
              <a:rPr lang="he-IL" dirty="0"/>
              <a:t>תשובות: 1. עיניים והדם, 2. בעצמות, 3. בכל איברי הגוף יש מים, יש איברים שבהם אחוז המים גדול / קטן יותר.</a:t>
            </a:r>
          </a:p>
        </p:txBody>
      </p:sp>
      <p:sp>
        <p:nvSpPr>
          <p:cNvPr id="4" name="מציין מיקום של מספר שקופית 3">
            <a:extLst>
              <a:ext uri="{FF2B5EF4-FFF2-40B4-BE49-F238E27FC236}">
                <a16:creationId xmlns:a16="http://schemas.microsoft.com/office/drawing/2014/main" id="{CB5A66C2-8EE5-350D-5669-8D72C3D08549}"/>
              </a:ext>
            </a:extLst>
          </p:cNvPr>
          <p:cNvSpPr>
            <a:spLocks noGrp="1"/>
          </p:cNvSpPr>
          <p:nvPr>
            <p:ph type="sldNum" sz="quarter" idx="5"/>
          </p:nvPr>
        </p:nvSpPr>
        <p:spPr/>
        <p:txBody>
          <a:bodyPr/>
          <a:lstStyle/>
          <a:p>
            <a:fld id="{17149DFD-C0BB-42FF-B5AF-A9A2C0D08B44}" type="slidenum">
              <a:rPr lang="he-IL" smtClean="0"/>
              <a:t>8</a:t>
            </a:fld>
            <a:endParaRPr lang="he-IL"/>
          </a:p>
        </p:txBody>
      </p:sp>
    </p:spTree>
    <p:extLst>
      <p:ext uri="{BB962C8B-B14F-4D97-AF65-F5344CB8AC3E}">
        <p14:creationId xmlns:p14="http://schemas.microsoft.com/office/powerpoint/2010/main" val="131066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C4F75-9FC2-0290-3CF3-17BA4E381C7E}"/>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13E07515-B849-D81D-8F08-1E5E2A6152A8}"/>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3411807E-885C-6F22-BDB0-F776696558C3}"/>
              </a:ext>
            </a:extLst>
          </p:cNvPr>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bSpoiler-Regular"/>
              </a:rPr>
              <a:t>תת הפרק מציג את תכונות המים בהמסת חומרים ובהובלה של חומרים ממקום למקום. יכולת ההמסה של מים טופלה ביחידות הלימוד מדע וטכנולוגיה לכיתות ג-ד.</a:t>
            </a:r>
            <a:endParaRPr lang="he-IL" dirty="0"/>
          </a:p>
          <a:p>
            <a:pPr algn="r"/>
            <a:endParaRPr lang="he-IL" dirty="0"/>
          </a:p>
          <a:p>
            <a:pPr algn="r"/>
            <a:r>
              <a:rPr lang="he-IL" dirty="0"/>
              <a:t>פתרון החידה: מים נפלטו מהצמח בתהליך הדיות. אדי המים התעבו על דופנות הכלי.</a:t>
            </a:r>
          </a:p>
          <a:p>
            <a:pPr algn="r"/>
            <a:endParaRPr lang="he-IL" dirty="0"/>
          </a:p>
          <a:p>
            <a:pPr algn="r"/>
            <a:endParaRPr lang="he-IL" dirty="0"/>
          </a:p>
        </p:txBody>
      </p:sp>
      <p:sp>
        <p:nvSpPr>
          <p:cNvPr id="4" name="מציין מיקום של מספר שקופית 3">
            <a:extLst>
              <a:ext uri="{FF2B5EF4-FFF2-40B4-BE49-F238E27FC236}">
                <a16:creationId xmlns:a16="http://schemas.microsoft.com/office/drawing/2014/main" id="{66C4F21A-D445-4533-BB72-AEB5D4E2C0B9}"/>
              </a:ext>
            </a:extLst>
          </p:cNvPr>
          <p:cNvSpPr>
            <a:spLocks noGrp="1"/>
          </p:cNvSpPr>
          <p:nvPr>
            <p:ph type="sldNum" sz="quarter" idx="5"/>
          </p:nvPr>
        </p:nvSpPr>
        <p:spPr/>
        <p:txBody>
          <a:bodyPr/>
          <a:lstStyle/>
          <a:p>
            <a:fld id="{17149DFD-C0BB-42FF-B5AF-A9A2C0D08B44}" type="slidenum">
              <a:rPr lang="he-IL" smtClean="0"/>
              <a:t>9</a:t>
            </a:fld>
            <a:endParaRPr lang="he-IL"/>
          </a:p>
        </p:txBody>
      </p:sp>
    </p:spTree>
    <p:extLst>
      <p:ext uri="{BB962C8B-B14F-4D97-AF65-F5344CB8AC3E}">
        <p14:creationId xmlns:p14="http://schemas.microsoft.com/office/powerpoint/2010/main" val="3227279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1F954E-2C81-36C4-C48E-2AC5063FE82E}"/>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D76C36F-10A6-8E97-D54E-832DC43A5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8B0C470-1D14-7141-59E2-9188673295CA}"/>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52DBAB7E-BF39-6110-4FA8-567FDCEFA64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26FFED7-6D1A-B413-7697-6296A5C789D4}"/>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290128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41CFA2C-9049-80FB-3B2A-9340486FBD5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7030334-FCA6-F926-04ED-0874737259E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8B10D2A-DD55-F1DF-0DDF-0AB4CB98F85E}"/>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DA5013EC-82A5-BE48-74DD-29B1AF64D2F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676C0A1-6931-B6BB-D9A1-9CBC4673F76C}"/>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495042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7EA48EE-04CF-6C90-5DDC-F100749AE3C0}"/>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0F2BE05-3E5C-07FB-C162-E57E25BF333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9CA35A8-E88D-5159-574D-4875AA73494D}"/>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6CD0B93F-BA7F-F142-31C1-D680E2BB135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3B3480E-CEBF-5977-B5D7-1017F90E1A6A}"/>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143965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CB75B3-6F8E-4275-2159-E1EE4222E76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A6516BC-0B1B-D876-684C-7EF56AFDF7D1}"/>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AC2773B-21DF-091C-54A0-8B09666AFA2C}"/>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FB0F3CD9-079F-745B-E76A-A78382BB456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A93EE66-FE21-B04C-2E98-963BC73898BA}"/>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2304805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31E127A-9010-8A2C-62B1-162EF6AE744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D819CEF-1484-651E-D4C6-A547B560D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556EE0ED-A382-9297-997F-304FE32BA41E}"/>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898A4FF2-BB20-DF48-4086-C2F04094409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8A85A2A-F7DD-DBEE-1BBF-265256A88EB5}"/>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12848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4E530B-FFB1-480F-A0B2-98F1193A957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258C921-563F-5187-FA92-5183B500018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D2E647C1-F96E-C8B7-D062-F9332C1C6AA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718E30B-360B-D446-EF31-90387B8F035C}"/>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6" name="מציין מיקום של כותרת תחתונה 5">
            <a:extLst>
              <a:ext uri="{FF2B5EF4-FFF2-40B4-BE49-F238E27FC236}">
                <a16:creationId xmlns:a16="http://schemas.microsoft.com/office/drawing/2014/main" id="{319C0BE0-4B41-41FB-7EA1-BEF1949D476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3E767A8-2E8E-BEFE-BD1B-0307B5040871}"/>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215546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E35A45-0D53-04DD-7AA7-F11F732E7BD5}"/>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A7E1BE7-866B-E41F-1568-CD5A19743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4805B5C-0CEC-C6D1-311B-14E9F53FBF2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E9DE7262-A9CE-9C92-259B-A0A6B3DC7B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426C79A-508F-057A-380F-3AC8C55EF91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8838492-11F5-FFF8-B1C4-415E66D26748}"/>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8" name="מציין מיקום של כותרת תחתונה 7">
            <a:extLst>
              <a:ext uri="{FF2B5EF4-FFF2-40B4-BE49-F238E27FC236}">
                <a16:creationId xmlns:a16="http://schemas.microsoft.com/office/drawing/2014/main" id="{B76FF244-F80B-25B4-2B82-B72FDB0D7DB7}"/>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CFA6A6B5-1683-DDCE-F065-AFE366F29994}"/>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265147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F783C98-B718-70C2-4C79-7C7F6863FA7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303E633-A888-F663-30CC-CEADF65F7E74}"/>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4" name="מציין מיקום של כותרת תחתונה 3">
            <a:extLst>
              <a:ext uri="{FF2B5EF4-FFF2-40B4-BE49-F238E27FC236}">
                <a16:creationId xmlns:a16="http://schemas.microsoft.com/office/drawing/2014/main" id="{C6209EF2-E5F7-9575-3643-908CE06DF1AA}"/>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19321C8F-8ED0-D8C0-EFBD-B34C753D6FEB}"/>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21997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97701A2-6C69-EC3B-8603-421A35B331D6}"/>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3" name="מציין מיקום של כותרת תחתונה 2">
            <a:extLst>
              <a:ext uri="{FF2B5EF4-FFF2-40B4-BE49-F238E27FC236}">
                <a16:creationId xmlns:a16="http://schemas.microsoft.com/office/drawing/2014/main" id="{B8BD4CD9-D9DA-EF21-3D0A-D3FE4472DD8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DB9994AC-D75E-C1B8-E265-52F1EFABCE36}"/>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3728902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38AADA-F3E9-28FE-101F-F12B891BB9B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2E58BB0-E6C5-445E-CB9E-AB67979D8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DE70EB27-75DA-98B0-B5A4-C3BE4F8BE5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08589E4-2B54-67DF-332E-A68FF54F9E7A}"/>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6" name="מציין מיקום של כותרת תחתונה 5">
            <a:extLst>
              <a:ext uri="{FF2B5EF4-FFF2-40B4-BE49-F238E27FC236}">
                <a16:creationId xmlns:a16="http://schemas.microsoft.com/office/drawing/2014/main" id="{F1EAB88A-AB35-4A9A-0FC2-D621FE81D89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BD5C60D-8296-9B9C-83F5-28B2AB7AF80F}"/>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388851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6A2BA94-F703-1DCE-3D30-536EEC2B7F7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4524BA9-55A7-FDC3-CC1F-F5FDF984B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6CFCEA2-21C7-20B1-A811-880D47C1C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B064F03-7B09-42FE-3A32-40C025CCFE52}"/>
              </a:ext>
            </a:extLst>
          </p:cNvPr>
          <p:cNvSpPr>
            <a:spLocks noGrp="1"/>
          </p:cNvSpPr>
          <p:nvPr>
            <p:ph type="dt" sz="half" idx="10"/>
          </p:nvPr>
        </p:nvSpPr>
        <p:spPr/>
        <p:txBody>
          <a:bodyPr/>
          <a:lstStyle/>
          <a:p>
            <a:fld id="{83F9DDEE-9E2E-4E8F-A556-F8CAA44F254A}" type="datetimeFigureOut">
              <a:rPr lang="he-IL" smtClean="0"/>
              <a:t>ח'/טבת/תשפ"ו</a:t>
            </a:fld>
            <a:endParaRPr lang="he-IL"/>
          </a:p>
        </p:txBody>
      </p:sp>
      <p:sp>
        <p:nvSpPr>
          <p:cNvPr id="6" name="מציין מיקום של כותרת תחתונה 5">
            <a:extLst>
              <a:ext uri="{FF2B5EF4-FFF2-40B4-BE49-F238E27FC236}">
                <a16:creationId xmlns:a16="http://schemas.microsoft.com/office/drawing/2014/main" id="{67A564D1-37C5-7C7B-3590-7BCA0E52C10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88D9063E-0EEE-7174-4737-7D3569045719}"/>
              </a:ext>
            </a:extLst>
          </p:cNvPr>
          <p:cNvSpPr>
            <a:spLocks noGrp="1"/>
          </p:cNvSpPr>
          <p:nvPr>
            <p:ph type="sldNum" sz="quarter" idx="12"/>
          </p:nvPr>
        </p:nvSpPr>
        <p:spPr/>
        <p:txBody>
          <a:bodyPr/>
          <a:lstStyle/>
          <a:p>
            <a:fld id="{E853C323-C497-40B6-A08E-D343AC91D9DB}" type="slidenum">
              <a:rPr lang="he-IL" smtClean="0"/>
              <a:t>‹#›</a:t>
            </a:fld>
            <a:endParaRPr lang="he-IL"/>
          </a:p>
        </p:txBody>
      </p:sp>
    </p:spTree>
    <p:extLst>
      <p:ext uri="{BB962C8B-B14F-4D97-AF65-F5344CB8AC3E}">
        <p14:creationId xmlns:p14="http://schemas.microsoft.com/office/powerpoint/2010/main" val="117016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08E26529-8244-0C8B-5EDA-80B8367740E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CCE734D-A341-56AE-B3FE-4E7086F0E9A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8E7805D-08C2-8B52-0440-C9976D60D986}"/>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F9DDEE-9E2E-4E8F-A556-F8CAA44F254A}" type="datetimeFigureOut">
              <a:rPr lang="he-IL" smtClean="0"/>
              <a:t>ח'/טבת/תשפ"ו</a:t>
            </a:fld>
            <a:endParaRPr lang="he-IL"/>
          </a:p>
        </p:txBody>
      </p:sp>
      <p:sp>
        <p:nvSpPr>
          <p:cNvPr id="5" name="מציין מיקום של כותרת תחתונה 4">
            <a:extLst>
              <a:ext uri="{FF2B5EF4-FFF2-40B4-BE49-F238E27FC236}">
                <a16:creationId xmlns:a16="http://schemas.microsoft.com/office/drawing/2014/main" id="{ABC78C8A-DB35-5D10-367A-20F19A601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21D4E723-0020-21B8-3F48-1BAFDC833B6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853C323-C497-40B6-A08E-D343AC91D9DB}" type="slidenum">
              <a:rPr lang="he-IL" smtClean="0"/>
              <a:t>‹#›</a:t>
            </a:fld>
            <a:endParaRPr lang="he-IL"/>
          </a:p>
        </p:txBody>
      </p:sp>
    </p:spTree>
    <p:extLst>
      <p:ext uri="{BB962C8B-B14F-4D97-AF65-F5344CB8AC3E}">
        <p14:creationId xmlns:p14="http://schemas.microsoft.com/office/powerpoint/2010/main" val="1119390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6.emf"/><Relationship Id="rId5" Type="http://schemas.microsoft.com/office/2007/relationships/hdphoto" Target="../media/hdphoto3.wdp"/><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microsoft.com/office/2007/relationships/hdphoto" Target="../media/hdphoto4.wdp"/><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emf"/><Relationship Id="rId5" Type="http://schemas.microsoft.com/office/2007/relationships/hdphoto" Target="../media/hdphoto5.wdp"/><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6.png"/><Relationship Id="rId5" Type="http://schemas.microsoft.com/office/2007/relationships/hdphoto" Target="../media/hdphoto6.wdp"/><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8.png"/><Relationship Id="rId5" Type="http://schemas.microsoft.com/office/2007/relationships/hdphoto" Target="../media/hdphoto7.wdp"/><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e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5.e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0.emf"/><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3D07C3AB-03FA-F803-B3CD-E986A1B92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26" name="תיבת טקסט 25">
            <a:extLst>
              <a:ext uri="{FF2B5EF4-FFF2-40B4-BE49-F238E27FC236}">
                <a16:creationId xmlns:a16="http://schemas.microsoft.com/office/drawing/2014/main" id="{04ECE098-99E1-7E1E-E999-A7B58148CA80}"/>
              </a:ext>
            </a:extLst>
          </p:cNvPr>
          <p:cNvSpPr txBox="1"/>
          <p:nvPr/>
        </p:nvSpPr>
        <p:spPr>
          <a:xfrm>
            <a:off x="1671827" y="1175229"/>
            <a:ext cx="9166929" cy="2669898"/>
          </a:xfrm>
          <a:prstGeom prst="rect">
            <a:avLst/>
          </a:prstGeom>
          <a:noFill/>
        </p:spPr>
        <p:txBody>
          <a:bodyPr wrap="square">
            <a:spAutoFit/>
          </a:bodyPr>
          <a:lstStyle/>
          <a:p>
            <a:pPr>
              <a:lnSpc>
                <a:spcPct val="150000"/>
              </a:lnSpc>
            </a:pPr>
            <a:r>
              <a:rPr kumimoji="0" lang="he-IL" sz="4400" b="1"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שער שלישי</a:t>
            </a:r>
            <a:r>
              <a:rPr kumimoji="0" lang="he-IL" sz="4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a:t>
            </a:r>
            <a:r>
              <a:rPr kumimoji="0" lang="he-IL" sz="4400" b="1" i="0" u="none" strike="noStrike" kern="1200" cap="none" spc="0" normalizeH="0" baseline="0" noProof="0" dirty="0">
                <a:ln>
                  <a:noFill/>
                </a:ln>
                <a:solidFill>
                  <a:srgbClr val="ED7D31">
                    <a:lumMod val="75000"/>
                  </a:srgbClr>
                </a:solidFill>
                <a:effectLst/>
                <a:uLnTx/>
                <a:uFillTx/>
                <a:latin typeface="FbSpoiler-Bold"/>
                <a:ea typeface="+mn-ea"/>
                <a:cs typeface="Arial" panose="020B0604020202020204" pitchFamily="34" charset="0"/>
              </a:rPr>
              <a:t>בריאות – מים ומזון</a:t>
            </a:r>
            <a:endParaRPr kumimoji="0" lang="he-IL" sz="5400" b="1" i="0" u="none" strike="noStrike" kern="1200" cap="none" spc="0" normalizeH="0" baseline="0" noProof="0" dirty="0">
              <a:ln>
                <a:noFill/>
              </a:ln>
              <a:effectLst/>
              <a:uLnTx/>
              <a:uFillTx/>
              <a:latin typeface="Calibri Light" panose="020F0302020204030204"/>
              <a:ea typeface="+mj-ea"/>
            </a:endParaRPr>
          </a:p>
          <a:p>
            <a:pPr>
              <a:lnSpc>
                <a:spcPct val="150000"/>
              </a:lnSpc>
            </a:pPr>
            <a:r>
              <a:rPr kumimoji="0" lang="he-IL" sz="4400" b="1" i="0" u="none" strike="noStrike" kern="1200" cap="none" spc="0" normalizeH="0" baseline="0" noProof="0" dirty="0">
                <a:ln>
                  <a:noFill/>
                </a:ln>
                <a:effectLst/>
                <a:uLnTx/>
                <a:uFillTx/>
                <a:latin typeface="Calibri Light" panose="020F0302020204030204"/>
                <a:ea typeface="+mj-ea"/>
              </a:rPr>
              <a:t>מצגת מלווה לפרק הראשון:</a:t>
            </a:r>
            <a:r>
              <a:rPr lang="he-IL" sz="4400" b="1" i="0" u="none" strike="noStrike" baseline="0" dirty="0">
                <a:solidFill>
                  <a:srgbClr val="00B0F0"/>
                </a:solidFill>
                <a:latin typeface="FbSpoiler-Regular"/>
              </a:rPr>
              <a:t>מים ובריאות</a:t>
            </a:r>
            <a:br>
              <a:rPr kumimoji="0" lang="he-IL" sz="6000" b="1" i="0" u="none" strike="noStrike" kern="1200" cap="none" spc="0" normalizeH="0" baseline="0" noProof="0" dirty="0">
                <a:ln>
                  <a:noFill/>
                </a:ln>
                <a:solidFill>
                  <a:srgbClr val="C00000"/>
                </a:solidFill>
                <a:effectLst/>
                <a:uLnTx/>
                <a:uFillTx/>
                <a:latin typeface="Calibri Light" panose="020F0302020204030204"/>
                <a:ea typeface="+mj-ea"/>
                <a:cs typeface="Arial" panose="020B0604020202020204" pitchFamily="34" charset="0"/>
              </a:rPr>
            </a:br>
            <a:r>
              <a:rPr kumimoji="0" lang="he-IL" sz="2700" b="1" i="0" u="none" strike="noStrike" kern="1200" cap="none" spc="0" normalizeH="0" baseline="0" noProof="0" dirty="0">
                <a:ln>
                  <a:noFill/>
                </a:ln>
                <a:solidFill>
                  <a:prstClr val="black"/>
                </a:solidFill>
                <a:effectLst/>
                <a:uLnTx/>
                <a:uFillTx/>
                <a:latin typeface="Calibri Light" panose="020F0302020204030204"/>
                <a:ea typeface="+mj-ea"/>
                <a:cs typeface="Arial" panose="020B0604020202020204" pitchFamily="34" charset="0"/>
              </a:rPr>
              <a:t>עמודים: 109-98</a:t>
            </a:r>
            <a:endParaRPr lang="he-IL" dirty="0"/>
          </a:p>
        </p:txBody>
      </p:sp>
      <p:pic>
        <p:nvPicPr>
          <p:cNvPr id="5" name="תמונה 4">
            <a:extLst>
              <a:ext uri="{FF2B5EF4-FFF2-40B4-BE49-F238E27FC236}">
                <a16:creationId xmlns:a16="http://schemas.microsoft.com/office/drawing/2014/main" id="{07161CDE-C995-D14C-7596-1651379AD50E}"/>
              </a:ext>
            </a:extLst>
          </p:cNvPr>
          <p:cNvPicPr>
            <a:picLocks noChangeAspect="1"/>
          </p:cNvPicPr>
          <p:nvPr/>
        </p:nvPicPr>
        <p:blipFill>
          <a:blip r:embed="rId4"/>
          <a:stretch>
            <a:fillRect/>
          </a:stretch>
        </p:blipFill>
        <p:spPr>
          <a:xfrm>
            <a:off x="1281112" y="4137103"/>
            <a:ext cx="9629775" cy="25046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6176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37CF4-282C-F796-DDCF-3C0740036A08}"/>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79082300-5A53-407B-7570-2A263CCAE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81070715-2568-49C4-29B7-197440FADE70}"/>
              </a:ext>
            </a:extLst>
          </p:cNvPr>
          <p:cNvPicPr>
            <a:picLocks noChangeAspect="1"/>
          </p:cNvPicPr>
          <p:nvPr/>
        </p:nvPicPr>
        <p:blipFill>
          <a:blip r:embed="rId4"/>
          <a:stretch>
            <a:fillRect/>
          </a:stretch>
        </p:blipFill>
        <p:spPr>
          <a:xfrm>
            <a:off x="9036792" y="1854606"/>
            <a:ext cx="1571625" cy="285750"/>
          </a:xfrm>
          <a:prstGeom prst="rect">
            <a:avLst/>
          </a:prstGeom>
        </p:spPr>
      </p:pic>
      <p:pic>
        <p:nvPicPr>
          <p:cNvPr id="12" name="תמונה 11">
            <a:extLst>
              <a:ext uri="{FF2B5EF4-FFF2-40B4-BE49-F238E27FC236}">
                <a16:creationId xmlns:a16="http://schemas.microsoft.com/office/drawing/2014/main" id="{35DA31A8-2A10-0904-82CE-315EF09A14BE}"/>
              </a:ext>
            </a:extLst>
          </p:cNvPr>
          <p:cNvPicPr>
            <a:picLocks noChangeAspect="1"/>
          </p:cNvPicPr>
          <p:nvPr/>
        </p:nvPicPr>
        <p:blipFill>
          <a:blip r:embed="rId5"/>
          <a:stretch>
            <a:fillRect/>
          </a:stretch>
        </p:blipFill>
        <p:spPr>
          <a:xfrm>
            <a:off x="487762" y="3227716"/>
            <a:ext cx="3415797" cy="2712545"/>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6C407380-CE0B-FF55-72FB-5D6C21994347}"/>
              </a:ext>
            </a:extLst>
          </p:cNvPr>
          <p:cNvSpPr txBox="1"/>
          <p:nvPr/>
        </p:nvSpPr>
        <p:spPr>
          <a:xfrm>
            <a:off x="62144" y="6376833"/>
            <a:ext cx="1855433" cy="369332"/>
          </a:xfrm>
          <a:prstGeom prst="rect">
            <a:avLst/>
          </a:prstGeom>
          <a:noFill/>
        </p:spPr>
        <p:txBody>
          <a:bodyPr wrap="square" rtlCol="1">
            <a:spAutoFit/>
          </a:bodyPr>
          <a:lstStyle/>
          <a:p>
            <a:r>
              <a:rPr lang="he-IL" b="1" dirty="0"/>
              <a:t>עמודים 102-101</a:t>
            </a:r>
          </a:p>
        </p:txBody>
      </p:sp>
      <p:pic>
        <p:nvPicPr>
          <p:cNvPr id="14" name="תמונה 13">
            <a:extLst>
              <a:ext uri="{FF2B5EF4-FFF2-40B4-BE49-F238E27FC236}">
                <a16:creationId xmlns:a16="http://schemas.microsoft.com/office/drawing/2014/main" id="{A42D272C-9F18-8184-DC2A-8E3ECF9863EC}"/>
              </a:ext>
            </a:extLst>
          </p:cNvPr>
          <p:cNvPicPr>
            <a:picLocks noChangeAspect="1"/>
          </p:cNvPicPr>
          <p:nvPr/>
        </p:nvPicPr>
        <p:blipFill>
          <a:blip r:embed="rId6"/>
          <a:stretch>
            <a:fillRect/>
          </a:stretch>
        </p:blipFill>
        <p:spPr>
          <a:xfrm>
            <a:off x="7103327" y="352094"/>
            <a:ext cx="4273211" cy="963749"/>
          </a:xfrm>
          <a:prstGeom prst="rect">
            <a:avLst/>
          </a:prstGeom>
        </p:spPr>
      </p:pic>
      <p:pic>
        <p:nvPicPr>
          <p:cNvPr id="23" name="תמונה 22">
            <a:extLst>
              <a:ext uri="{FF2B5EF4-FFF2-40B4-BE49-F238E27FC236}">
                <a16:creationId xmlns:a16="http://schemas.microsoft.com/office/drawing/2014/main" id="{5EEFEC94-D043-1322-5926-3CBB44C31D64}"/>
              </a:ext>
            </a:extLst>
          </p:cNvPr>
          <p:cNvPicPr>
            <a:picLocks noChangeAspect="1"/>
          </p:cNvPicPr>
          <p:nvPr/>
        </p:nvPicPr>
        <p:blipFill>
          <a:blip r:embed="rId7"/>
          <a:stretch>
            <a:fillRect/>
          </a:stretch>
        </p:blipFill>
        <p:spPr>
          <a:xfrm>
            <a:off x="4835772" y="2361063"/>
            <a:ext cx="6772788" cy="3425588"/>
          </a:xfrm>
          <a:prstGeom prst="rect">
            <a:avLst/>
          </a:prstGeom>
          <a:ln>
            <a:noFill/>
          </a:ln>
          <a:effectLst>
            <a:outerShdw blurRad="190500" algn="tl" rotWithShape="0">
              <a:srgbClr val="000000">
                <a:alpha val="70000"/>
              </a:srgbClr>
            </a:outerShdw>
          </a:effectLst>
        </p:spPr>
      </p:pic>
      <p:sp>
        <p:nvSpPr>
          <p:cNvPr id="3" name="תיבת טקסט 2">
            <a:extLst>
              <a:ext uri="{FF2B5EF4-FFF2-40B4-BE49-F238E27FC236}">
                <a16:creationId xmlns:a16="http://schemas.microsoft.com/office/drawing/2014/main" id="{C58B358E-15B6-D177-5105-EE5442D65D26}"/>
              </a:ext>
            </a:extLst>
          </p:cNvPr>
          <p:cNvSpPr txBox="1"/>
          <p:nvPr/>
        </p:nvSpPr>
        <p:spPr>
          <a:xfrm>
            <a:off x="5419493" y="6150233"/>
            <a:ext cx="5605346" cy="400110"/>
          </a:xfrm>
          <a:prstGeom prst="rect">
            <a:avLst/>
          </a:prstGeom>
          <a:noFill/>
        </p:spPr>
        <p:txBody>
          <a:bodyPr wrap="square" rtlCol="1">
            <a:spAutoFit/>
          </a:bodyPr>
          <a:lstStyle/>
          <a:p>
            <a:r>
              <a:rPr lang="he-IL" sz="2000" dirty="0"/>
              <a:t>השיבו על שאלות 2-1 בעמודים 102-101.</a:t>
            </a:r>
          </a:p>
        </p:txBody>
      </p:sp>
    </p:spTree>
    <p:extLst>
      <p:ext uri="{BB962C8B-B14F-4D97-AF65-F5344CB8AC3E}">
        <p14:creationId xmlns:p14="http://schemas.microsoft.com/office/powerpoint/2010/main" val="480765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BF83C-CEA1-6367-BE29-9A6858CC6922}"/>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2C2BAB7F-9EB4-8775-9A72-F9713E26E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6A505BB8-91C5-0FE4-84D3-693F2B66F415}"/>
              </a:ext>
            </a:extLst>
          </p:cNvPr>
          <p:cNvPicPr>
            <a:picLocks noChangeAspect="1"/>
          </p:cNvPicPr>
          <p:nvPr/>
        </p:nvPicPr>
        <p:blipFill>
          <a:blip r:embed="rId4"/>
          <a:stretch>
            <a:fillRect/>
          </a:stretch>
        </p:blipFill>
        <p:spPr>
          <a:xfrm>
            <a:off x="5817510" y="399871"/>
            <a:ext cx="5191125" cy="990600"/>
          </a:xfrm>
          <a:prstGeom prst="rect">
            <a:avLst/>
          </a:prstGeom>
        </p:spPr>
      </p:pic>
      <p:pic>
        <p:nvPicPr>
          <p:cNvPr id="6" name="תמונה 5">
            <a:extLst>
              <a:ext uri="{FF2B5EF4-FFF2-40B4-BE49-F238E27FC236}">
                <a16:creationId xmlns:a16="http://schemas.microsoft.com/office/drawing/2014/main" id="{3B140B0C-382D-239A-D235-A822105F8004}"/>
              </a:ext>
            </a:extLst>
          </p:cNvPr>
          <p:cNvPicPr>
            <a:picLocks noChangeAspect="1"/>
          </p:cNvPicPr>
          <p:nvPr/>
        </p:nvPicPr>
        <p:blipFill>
          <a:blip r:embed="rId5"/>
          <a:stretch>
            <a:fillRect/>
          </a:stretch>
        </p:blipFill>
        <p:spPr>
          <a:xfrm>
            <a:off x="3037042" y="2489248"/>
            <a:ext cx="8419268" cy="3887585"/>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ECDA4A41-5E8E-C9E6-7564-C3AA16F844E5}"/>
              </a:ext>
            </a:extLst>
          </p:cNvPr>
          <p:cNvSpPr txBox="1"/>
          <p:nvPr/>
        </p:nvSpPr>
        <p:spPr>
          <a:xfrm>
            <a:off x="97655" y="6376833"/>
            <a:ext cx="2032986" cy="369332"/>
          </a:xfrm>
          <a:prstGeom prst="rect">
            <a:avLst/>
          </a:prstGeom>
          <a:noFill/>
        </p:spPr>
        <p:txBody>
          <a:bodyPr wrap="square" rtlCol="1">
            <a:spAutoFit/>
          </a:bodyPr>
          <a:lstStyle/>
          <a:p>
            <a:r>
              <a:rPr lang="he-IL" b="1" dirty="0"/>
              <a:t>עמודים 103-102</a:t>
            </a:r>
          </a:p>
        </p:txBody>
      </p:sp>
      <p:sp>
        <p:nvSpPr>
          <p:cNvPr id="11" name="תיבת טקסט 10">
            <a:extLst>
              <a:ext uri="{FF2B5EF4-FFF2-40B4-BE49-F238E27FC236}">
                <a16:creationId xmlns:a16="http://schemas.microsoft.com/office/drawing/2014/main" id="{0983663F-485A-34D6-A13F-BFED5485BA9C}"/>
              </a:ext>
            </a:extLst>
          </p:cNvPr>
          <p:cNvSpPr txBox="1"/>
          <p:nvPr/>
        </p:nvSpPr>
        <p:spPr>
          <a:xfrm>
            <a:off x="4616389" y="1831741"/>
            <a:ext cx="6839921" cy="461665"/>
          </a:xfrm>
          <a:prstGeom prst="rect">
            <a:avLst/>
          </a:prstGeom>
          <a:noFill/>
        </p:spPr>
        <p:txBody>
          <a:bodyPr wrap="square">
            <a:spAutoFit/>
          </a:bodyPr>
          <a:lstStyle/>
          <a:p>
            <a:r>
              <a:rPr lang="he-IL" sz="2400" b="0" i="0" u="none" strike="noStrike" baseline="0" dirty="0">
                <a:latin typeface="FbSpoiler-Regular"/>
              </a:rPr>
              <a:t>עיינו בנתונים שבטבלה והשיבו על השאלות שבעמוד 103.</a:t>
            </a:r>
            <a:endParaRPr lang="he-IL" sz="2400" dirty="0"/>
          </a:p>
        </p:txBody>
      </p:sp>
    </p:spTree>
    <p:extLst>
      <p:ext uri="{BB962C8B-B14F-4D97-AF65-F5344CB8AC3E}">
        <p14:creationId xmlns:p14="http://schemas.microsoft.com/office/powerpoint/2010/main" val="138579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F0053-8389-F643-DC37-163C3D6F0FB0}"/>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0FEB0244-E7D5-8CC9-F839-8975F30A71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5F64ACEC-586A-39E4-B8A5-1E1E0C055F87}"/>
              </a:ext>
            </a:extLst>
          </p:cNvPr>
          <p:cNvPicPr>
            <a:picLocks noChangeAspect="1"/>
          </p:cNvPicPr>
          <p:nvPr/>
        </p:nvPicPr>
        <p:blipFill>
          <a:blip r:embed="rId4"/>
          <a:stretch>
            <a:fillRect/>
          </a:stretch>
        </p:blipFill>
        <p:spPr>
          <a:xfrm>
            <a:off x="7043105" y="719332"/>
            <a:ext cx="3419475" cy="895350"/>
          </a:xfrm>
          <a:prstGeom prst="rect">
            <a:avLst/>
          </a:prstGeom>
        </p:spPr>
      </p:pic>
      <p:pic>
        <p:nvPicPr>
          <p:cNvPr id="8" name="תמונה 7">
            <a:extLst>
              <a:ext uri="{FF2B5EF4-FFF2-40B4-BE49-F238E27FC236}">
                <a16:creationId xmlns:a16="http://schemas.microsoft.com/office/drawing/2014/main" id="{90E7768D-EA01-6E5D-937F-7DFFC8277B73}"/>
              </a:ext>
            </a:extLst>
          </p:cNvPr>
          <p:cNvPicPr>
            <a:picLocks noChangeAspect="1"/>
          </p:cNvPicPr>
          <p:nvPr/>
        </p:nvPicPr>
        <p:blipFill>
          <a:blip r:embed="rId5"/>
          <a:stretch>
            <a:fillRect/>
          </a:stretch>
        </p:blipFill>
        <p:spPr>
          <a:xfrm>
            <a:off x="9176967" y="5403524"/>
            <a:ext cx="1685925" cy="495300"/>
          </a:xfrm>
          <a:prstGeom prst="rect">
            <a:avLst/>
          </a:prstGeom>
        </p:spPr>
      </p:pic>
      <p:sp>
        <p:nvSpPr>
          <p:cNvPr id="9" name="תיבת טקסט 8">
            <a:extLst>
              <a:ext uri="{FF2B5EF4-FFF2-40B4-BE49-F238E27FC236}">
                <a16:creationId xmlns:a16="http://schemas.microsoft.com/office/drawing/2014/main" id="{FCD5ED2D-D3DD-5BCD-57AE-33835062DDBE}"/>
              </a:ext>
            </a:extLst>
          </p:cNvPr>
          <p:cNvSpPr txBox="1"/>
          <p:nvPr/>
        </p:nvSpPr>
        <p:spPr>
          <a:xfrm>
            <a:off x="4323427" y="6035040"/>
            <a:ext cx="7587448" cy="461665"/>
          </a:xfrm>
          <a:prstGeom prst="rect">
            <a:avLst/>
          </a:prstGeom>
          <a:noFill/>
        </p:spPr>
        <p:txBody>
          <a:bodyPr wrap="square" rtlCol="1">
            <a:spAutoFit/>
          </a:bodyPr>
          <a:lstStyle/>
          <a:p>
            <a:r>
              <a:rPr lang="he-IL" sz="2400" dirty="0"/>
              <a:t>השיבו על שאלות 3-1 בתבנית </a:t>
            </a:r>
            <a:r>
              <a:rPr lang="he-IL" sz="2400" b="1" i="0" u="none" strike="noStrike" baseline="0" dirty="0">
                <a:solidFill>
                  <a:srgbClr val="3A6643"/>
                </a:solidFill>
                <a:latin typeface="MFPronto-Bold"/>
              </a:rPr>
              <a:t>שיח בכיתה </a:t>
            </a:r>
            <a:r>
              <a:rPr lang="he-IL" sz="2400" dirty="0"/>
              <a:t>שבעמוד זה.</a:t>
            </a:r>
          </a:p>
        </p:txBody>
      </p:sp>
      <p:pic>
        <p:nvPicPr>
          <p:cNvPr id="7" name="תמונה 6">
            <a:extLst>
              <a:ext uri="{FF2B5EF4-FFF2-40B4-BE49-F238E27FC236}">
                <a16:creationId xmlns:a16="http://schemas.microsoft.com/office/drawing/2014/main" id="{BC3ECB67-3AFA-03C3-219B-5C2CC085B5E1}"/>
              </a:ext>
            </a:extLst>
          </p:cNvPr>
          <p:cNvPicPr>
            <a:picLocks noChangeAspect="1"/>
          </p:cNvPicPr>
          <p:nvPr/>
        </p:nvPicPr>
        <p:blipFill>
          <a:blip r:embed="rId6"/>
          <a:stretch>
            <a:fillRect/>
          </a:stretch>
        </p:blipFill>
        <p:spPr>
          <a:xfrm>
            <a:off x="1652450" y="2541456"/>
            <a:ext cx="10258425" cy="2419350"/>
          </a:xfrm>
          <a:prstGeom prst="rect">
            <a:avLst/>
          </a:prstGeom>
          <a:ln>
            <a:noFill/>
          </a:ln>
          <a:effectLst>
            <a:outerShdw blurRad="190500" algn="tl" rotWithShape="0">
              <a:srgbClr val="000000">
                <a:alpha val="70000"/>
              </a:srgbClr>
            </a:outerShdw>
          </a:effectLst>
        </p:spPr>
      </p:pic>
      <p:sp>
        <p:nvSpPr>
          <p:cNvPr id="3" name="תיבת טקסט 2">
            <a:extLst>
              <a:ext uri="{FF2B5EF4-FFF2-40B4-BE49-F238E27FC236}">
                <a16:creationId xmlns:a16="http://schemas.microsoft.com/office/drawing/2014/main" id="{D3C5EE07-14D5-A526-ACAB-70DB7E7830A5}"/>
              </a:ext>
            </a:extLst>
          </p:cNvPr>
          <p:cNvSpPr txBox="1"/>
          <p:nvPr/>
        </p:nvSpPr>
        <p:spPr>
          <a:xfrm>
            <a:off x="1" y="6376833"/>
            <a:ext cx="1287262" cy="369332"/>
          </a:xfrm>
          <a:prstGeom prst="rect">
            <a:avLst/>
          </a:prstGeom>
          <a:noFill/>
        </p:spPr>
        <p:txBody>
          <a:bodyPr wrap="square" rtlCol="1">
            <a:spAutoFit/>
          </a:bodyPr>
          <a:lstStyle/>
          <a:p>
            <a:r>
              <a:rPr lang="he-IL" b="1"/>
              <a:t>עמוד 103</a:t>
            </a:r>
            <a:endParaRPr lang="he-IL" b="1" dirty="0"/>
          </a:p>
        </p:txBody>
      </p:sp>
    </p:spTree>
    <p:extLst>
      <p:ext uri="{BB962C8B-B14F-4D97-AF65-F5344CB8AC3E}">
        <p14:creationId xmlns:p14="http://schemas.microsoft.com/office/powerpoint/2010/main" val="394765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FAA19-37B1-5553-5EAC-D6C709664364}"/>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B337F74F-60D9-9CC0-AF53-5DB70C0B8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B3B55F41-39BE-7923-7781-75A47878BCD3}"/>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3152957" y="799073"/>
            <a:ext cx="7705725" cy="1085850"/>
          </a:xfrm>
          <a:prstGeom prst="rect">
            <a:avLst/>
          </a:prstGeom>
        </p:spPr>
      </p:pic>
      <p:pic>
        <p:nvPicPr>
          <p:cNvPr id="6" name="תמונה 5">
            <a:extLst>
              <a:ext uri="{FF2B5EF4-FFF2-40B4-BE49-F238E27FC236}">
                <a16:creationId xmlns:a16="http://schemas.microsoft.com/office/drawing/2014/main" id="{022EFD27-89B8-4556-ACA1-9FD597CDC0B4}"/>
              </a:ext>
            </a:extLst>
          </p:cNvPr>
          <p:cNvPicPr>
            <a:picLocks noChangeAspect="1"/>
          </p:cNvPicPr>
          <p:nvPr/>
        </p:nvPicPr>
        <p:blipFill>
          <a:blip r:embed="rId6"/>
          <a:stretch>
            <a:fillRect/>
          </a:stretch>
        </p:blipFill>
        <p:spPr>
          <a:xfrm>
            <a:off x="574136" y="2709428"/>
            <a:ext cx="2931047" cy="3156982"/>
          </a:xfrm>
          <a:prstGeom prst="rect">
            <a:avLst/>
          </a:prstGeom>
        </p:spPr>
      </p:pic>
      <p:pic>
        <p:nvPicPr>
          <p:cNvPr id="8" name="תמונה 7">
            <a:extLst>
              <a:ext uri="{FF2B5EF4-FFF2-40B4-BE49-F238E27FC236}">
                <a16:creationId xmlns:a16="http://schemas.microsoft.com/office/drawing/2014/main" id="{3D42F55A-77F4-CFE2-923B-FCC5E1F844CF}"/>
              </a:ext>
            </a:extLst>
          </p:cNvPr>
          <p:cNvPicPr>
            <a:picLocks noChangeAspect="1"/>
          </p:cNvPicPr>
          <p:nvPr/>
        </p:nvPicPr>
        <p:blipFill>
          <a:blip r:embed="rId7">
            <a:clrChange>
              <a:clrFrom>
                <a:srgbClr val="FEEFE6"/>
              </a:clrFrom>
              <a:clrTo>
                <a:srgbClr val="FEEFE6">
                  <a:alpha val="0"/>
                </a:srgbClr>
              </a:clrTo>
            </a:clrChange>
          </a:blip>
          <a:stretch>
            <a:fillRect/>
          </a:stretch>
        </p:blipFill>
        <p:spPr>
          <a:xfrm>
            <a:off x="3544131" y="2355506"/>
            <a:ext cx="7829550" cy="1843269"/>
          </a:xfrm>
          <a:prstGeom prst="rect">
            <a:avLst/>
          </a:prstGeom>
        </p:spPr>
      </p:pic>
      <p:sp>
        <p:nvSpPr>
          <p:cNvPr id="9" name="תיבת טקסט 8">
            <a:extLst>
              <a:ext uri="{FF2B5EF4-FFF2-40B4-BE49-F238E27FC236}">
                <a16:creationId xmlns:a16="http://schemas.microsoft.com/office/drawing/2014/main" id="{81227A91-C842-31C7-3377-54FD14D9B56A}"/>
              </a:ext>
            </a:extLst>
          </p:cNvPr>
          <p:cNvSpPr txBox="1"/>
          <p:nvPr/>
        </p:nvSpPr>
        <p:spPr>
          <a:xfrm>
            <a:off x="3912140" y="4945695"/>
            <a:ext cx="7705724" cy="461665"/>
          </a:xfrm>
          <a:prstGeom prst="rect">
            <a:avLst/>
          </a:prstGeom>
          <a:noFill/>
        </p:spPr>
        <p:txBody>
          <a:bodyPr wrap="square" rtlCol="1">
            <a:spAutoFit/>
          </a:bodyPr>
          <a:lstStyle/>
          <a:p>
            <a:r>
              <a:rPr lang="he-IL" sz="2400" dirty="0"/>
              <a:t>הכינו סקר מקוון, העזרו בסעיפים 5-1 בהנחיות שבעמוד 104.</a:t>
            </a:r>
          </a:p>
        </p:txBody>
      </p:sp>
    </p:spTree>
    <p:extLst>
      <p:ext uri="{BB962C8B-B14F-4D97-AF65-F5344CB8AC3E}">
        <p14:creationId xmlns:p14="http://schemas.microsoft.com/office/powerpoint/2010/main" val="388816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23FD2-4EB6-8609-2969-FED8071903CE}"/>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78E0B8C7-626D-DD15-238D-5E35E4C0B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CCAD2841-CD3C-7E12-72C3-DB67CCCDBD46}"/>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7356758" y="4064039"/>
            <a:ext cx="3734795" cy="590550"/>
          </a:xfrm>
          <a:prstGeom prst="rect">
            <a:avLst/>
          </a:prstGeom>
        </p:spPr>
      </p:pic>
      <p:pic>
        <p:nvPicPr>
          <p:cNvPr id="10" name="תמונה 9">
            <a:extLst>
              <a:ext uri="{FF2B5EF4-FFF2-40B4-BE49-F238E27FC236}">
                <a16:creationId xmlns:a16="http://schemas.microsoft.com/office/drawing/2014/main" id="{BDD6CFCF-59F8-387B-5122-51017D0996AB}"/>
              </a:ext>
            </a:extLst>
          </p:cNvPr>
          <p:cNvPicPr>
            <a:picLocks noChangeAspect="1"/>
          </p:cNvPicPr>
          <p:nvPr/>
        </p:nvPicPr>
        <p:blipFill>
          <a:blip r:embed="rId6"/>
          <a:stretch>
            <a:fillRect/>
          </a:stretch>
        </p:blipFill>
        <p:spPr>
          <a:xfrm>
            <a:off x="688832" y="2519993"/>
            <a:ext cx="6538279" cy="4269191"/>
          </a:xfrm>
          <a:prstGeom prst="rect">
            <a:avLst/>
          </a:prstGeom>
        </p:spPr>
      </p:pic>
      <p:pic>
        <p:nvPicPr>
          <p:cNvPr id="5" name="תמונה 4">
            <a:extLst>
              <a:ext uri="{FF2B5EF4-FFF2-40B4-BE49-F238E27FC236}">
                <a16:creationId xmlns:a16="http://schemas.microsoft.com/office/drawing/2014/main" id="{5567B703-73C4-0FE6-9541-4F6503384A96}"/>
              </a:ext>
            </a:extLst>
          </p:cNvPr>
          <p:cNvPicPr>
            <a:picLocks noChangeAspect="1"/>
          </p:cNvPicPr>
          <p:nvPr/>
        </p:nvPicPr>
        <p:blipFill>
          <a:blip r:embed="rId7"/>
          <a:stretch>
            <a:fillRect/>
          </a:stretch>
        </p:blipFill>
        <p:spPr>
          <a:xfrm>
            <a:off x="5673124" y="1352524"/>
            <a:ext cx="5724525" cy="1076325"/>
          </a:xfrm>
          <a:prstGeom prst="rect">
            <a:avLst/>
          </a:prstGeom>
        </p:spPr>
      </p:pic>
      <p:pic>
        <p:nvPicPr>
          <p:cNvPr id="7" name="תמונה 6">
            <a:extLst>
              <a:ext uri="{FF2B5EF4-FFF2-40B4-BE49-F238E27FC236}">
                <a16:creationId xmlns:a16="http://schemas.microsoft.com/office/drawing/2014/main" id="{3FE1DF4D-119B-68D1-9228-E4D498D37A96}"/>
              </a:ext>
            </a:extLst>
          </p:cNvPr>
          <p:cNvPicPr>
            <a:picLocks noChangeAspect="1"/>
          </p:cNvPicPr>
          <p:nvPr/>
        </p:nvPicPr>
        <p:blipFill>
          <a:blip r:embed="rId8"/>
          <a:stretch>
            <a:fillRect/>
          </a:stretch>
        </p:blipFill>
        <p:spPr>
          <a:xfrm>
            <a:off x="6710309" y="574088"/>
            <a:ext cx="4797565" cy="6872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13112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9895E-CF29-138E-E9B7-E6A8D788F32B}"/>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F5AE65DC-FBEA-182F-CF2C-89DBF4CB6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BBAAEFC6-DA09-7D7B-28B4-CF936AD46DEA}"/>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4628503" y="918884"/>
            <a:ext cx="6610350" cy="1066033"/>
          </a:xfrm>
          <a:prstGeom prst="rect">
            <a:avLst/>
          </a:prstGeom>
        </p:spPr>
      </p:pic>
      <p:pic>
        <p:nvPicPr>
          <p:cNvPr id="6" name="תמונה 5">
            <a:extLst>
              <a:ext uri="{FF2B5EF4-FFF2-40B4-BE49-F238E27FC236}">
                <a16:creationId xmlns:a16="http://schemas.microsoft.com/office/drawing/2014/main" id="{C894B58F-476E-939D-646B-9492B19C9AF1}"/>
              </a:ext>
            </a:extLst>
          </p:cNvPr>
          <p:cNvPicPr>
            <a:picLocks noChangeAspect="1"/>
          </p:cNvPicPr>
          <p:nvPr/>
        </p:nvPicPr>
        <p:blipFill>
          <a:blip r:embed="rId6"/>
          <a:stretch>
            <a:fillRect/>
          </a:stretch>
        </p:blipFill>
        <p:spPr>
          <a:xfrm>
            <a:off x="3087585" y="3110243"/>
            <a:ext cx="3313216" cy="3099943"/>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16164CCF-1AFA-D226-D868-757A6CA41E55}"/>
              </a:ext>
            </a:extLst>
          </p:cNvPr>
          <p:cNvPicPr>
            <a:picLocks noChangeAspect="1"/>
          </p:cNvPicPr>
          <p:nvPr/>
        </p:nvPicPr>
        <p:blipFill>
          <a:blip r:embed="rId7"/>
          <a:stretch>
            <a:fillRect/>
          </a:stretch>
        </p:blipFill>
        <p:spPr>
          <a:xfrm>
            <a:off x="7826798" y="3073870"/>
            <a:ext cx="3543366" cy="3172687"/>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68D9CD96-038C-3C87-585B-266B9FB5833B}"/>
              </a:ext>
            </a:extLst>
          </p:cNvPr>
          <p:cNvSpPr txBox="1"/>
          <p:nvPr/>
        </p:nvSpPr>
        <p:spPr>
          <a:xfrm>
            <a:off x="5669341" y="2215893"/>
            <a:ext cx="5422212" cy="461665"/>
          </a:xfrm>
          <a:prstGeom prst="rect">
            <a:avLst/>
          </a:prstGeom>
          <a:noFill/>
        </p:spPr>
        <p:txBody>
          <a:bodyPr wrap="square">
            <a:spAutoFit/>
          </a:bodyPr>
          <a:lstStyle/>
          <a:p>
            <a:r>
              <a:rPr lang="he-IL" sz="2400" b="0" i="0" u="none" strike="noStrike" baseline="0" dirty="0">
                <a:latin typeface="FbSpoiler-Regular"/>
              </a:rPr>
              <a:t>השיבו על סעיפים 3-1 שבעמוד 105.</a:t>
            </a:r>
            <a:endParaRPr lang="he-IL" sz="2400" dirty="0"/>
          </a:p>
        </p:txBody>
      </p:sp>
    </p:spTree>
    <p:extLst>
      <p:ext uri="{BB962C8B-B14F-4D97-AF65-F5344CB8AC3E}">
        <p14:creationId xmlns:p14="http://schemas.microsoft.com/office/powerpoint/2010/main" val="160247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6FE49-4333-B354-6E93-6ECEF79A6209}"/>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B33B877B-E16D-0511-442B-778DD9F5A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D3781A36-AEF3-946B-96B7-00A4862A18F5}"/>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5906425" y="204167"/>
            <a:ext cx="4533900" cy="990600"/>
          </a:xfrm>
          <a:prstGeom prst="rect">
            <a:avLst/>
          </a:prstGeom>
        </p:spPr>
      </p:pic>
      <p:sp>
        <p:nvSpPr>
          <p:cNvPr id="9" name="תיבת טקסט 8">
            <a:extLst>
              <a:ext uri="{FF2B5EF4-FFF2-40B4-BE49-F238E27FC236}">
                <a16:creationId xmlns:a16="http://schemas.microsoft.com/office/drawing/2014/main" id="{80877A84-EF1B-9FB0-FEB5-F744F37981FF}"/>
              </a:ext>
            </a:extLst>
          </p:cNvPr>
          <p:cNvSpPr txBox="1"/>
          <p:nvPr/>
        </p:nvSpPr>
        <p:spPr>
          <a:xfrm>
            <a:off x="226934" y="6416206"/>
            <a:ext cx="1171852" cy="369332"/>
          </a:xfrm>
          <a:prstGeom prst="rect">
            <a:avLst/>
          </a:prstGeom>
          <a:noFill/>
        </p:spPr>
        <p:txBody>
          <a:bodyPr wrap="square" rtlCol="1">
            <a:spAutoFit/>
          </a:bodyPr>
          <a:lstStyle/>
          <a:p>
            <a:r>
              <a:rPr lang="he-IL" b="1" dirty="0"/>
              <a:t>עמוד  106</a:t>
            </a:r>
          </a:p>
        </p:txBody>
      </p:sp>
      <p:pic>
        <p:nvPicPr>
          <p:cNvPr id="7" name="תמונה 6">
            <a:extLst>
              <a:ext uri="{FF2B5EF4-FFF2-40B4-BE49-F238E27FC236}">
                <a16:creationId xmlns:a16="http://schemas.microsoft.com/office/drawing/2014/main" id="{3A3AD776-2BE3-E642-A452-97202D249428}"/>
              </a:ext>
            </a:extLst>
          </p:cNvPr>
          <p:cNvPicPr>
            <a:picLocks noChangeAspect="1"/>
          </p:cNvPicPr>
          <p:nvPr/>
        </p:nvPicPr>
        <p:blipFill>
          <a:blip r:embed="rId6"/>
          <a:stretch>
            <a:fillRect/>
          </a:stretch>
        </p:blipFill>
        <p:spPr>
          <a:xfrm>
            <a:off x="2573367" y="1306602"/>
            <a:ext cx="7866958" cy="5551398"/>
          </a:xfrm>
          <a:prstGeom prst="rect">
            <a:avLst/>
          </a:prstGeom>
        </p:spPr>
      </p:pic>
    </p:spTree>
    <p:extLst>
      <p:ext uri="{BB962C8B-B14F-4D97-AF65-F5344CB8AC3E}">
        <p14:creationId xmlns:p14="http://schemas.microsoft.com/office/powerpoint/2010/main" val="645769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78601-A848-11FB-1A09-027245737324}"/>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E44F0E8A-EB77-A53E-A55B-9F618505A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37B3631A-E228-511A-C77A-47E30B604B4E}"/>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3499652" y="622414"/>
            <a:ext cx="8172450" cy="1285875"/>
          </a:xfrm>
          <a:prstGeom prst="rect">
            <a:avLst/>
          </a:prstGeom>
        </p:spPr>
      </p:pic>
      <p:sp>
        <p:nvSpPr>
          <p:cNvPr id="11" name="תיבת טקסט 10">
            <a:extLst>
              <a:ext uri="{FF2B5EF4-FFF2-40B4-BE49-F238E27FC236}">
                <a16:creationId xmlns:a16="http://schemas.microsoft.com/office/drawing/2014/main" id="{8AB8786E-8AAF-D98F-5602-28E84E47688D}"/>
              </a:ext>
            </a:extLst>
          </p:cNvPr>
          <p:cNvSpPr txBox="1"/>
          <p:nvPr/>
        </p:nvSpPr>
        <p:spPr>
          <a:xfrm>
            <a:off x="138158" y="6487804"/>
            <a:ext cx="1237882" cy="369332"/>
          </a:xfrm>
          <a:prstGeom prst="rect">
            <a:avLst/>
          </a:prstGeom>
          <a:noFill/>
        </p:spPr>
        <p:txBody>
          <a:bodyPr wrap="square" rtlCol="1">
            <a:spAutoFit/>
          </a:bodyPr>
          <a:lstStyle/>
          <a:p>
            <a:r>
              <a:rPr lang="he-IL" b="1" dirty="0"/>
              <a:t>עמוד  107</a:t>
            </a:r>
          </a:p>
        </p:txBody>
      </p:sp>
      <p:pic>
        <p:nvPicPr>
          <p:cNvPr id="7" name="תמונה 6">
            <a:extLst>
              <a:ext uri="{FF2B5EF4-FFF2-40B4-BE49-F238E27FC236}">
                <a16:creationId xmlns:a16="http://schemas.microsoft.com/office/drawing/2014/main" id="{030985A8-28E6-8BAD-03DE-C9CFF707E075}"/>
              </a:ext>
            </a:extLst>
          </p:cNvPr>
          <p:cNvPicPr>
            <a:picLocks noChangeAspect="1"/>
          </p:cNvPicPr>
          <p:nvPr/>
        </p:nvPicPr>
        <p:blipFill>
          <a:blip r:embed="rId6"/>
          <a:stretch>
            <a:fillRect/>
          </a:stretch>
        </p:blipFill>
        <p:spPr>
          <a:xfrm>
            <a:off x="1254839" y="2707054"/>
            <a:ext cx="10417263" cy="30584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9454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BCFA280E-D288-4BA6-B0CA-BF5CE7536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0" y="80091"/>
            <a:ext cx="4995682" cy="576073"/>
          </a:xfrm>
          <a:prstGeom prst="rect">
            <a:avLst/>
          </a:prstGeom>
        </p:spPr>
      </p:pic>
      <p:pic>
        <p:nvPicPr>
          <p:cNvPr id="3" name="תמונה 2">
            <a:extLst>
              <a:ext uri="{FF2B5EF4-FFF2-40B4-BE49-F238E27FC236}">
                <a16:creationId xmlns:a16="http://schemas.microsoft.com/office/drawing/2014/main" id="{7C682502-2C67-7B07-1F37-3E16FCB2B9E2}"/>
              </a:ext>
            </a:extLst>
          </p:cNvPr>
          <p:cNvPicPr>
            <a:picLocks noChangeAspect="1"/>
          </p:cNvPicPr>
          <p:nvPr/>
        </p:nvPicPr>
        <p:blipFill>
          <a:blip r:embed="rId4"/>
          <a:stretch>
            <a:fillRect/>
          </a:stretch>
        </p:blipFill>
        <p:spPr>
          <a:xfrm>
            <a:off x="2705878" y="1471202"/>
            <a:ext cx="7679710" cy="4668341"/>
          </a:xfrm>
          <a:prstGeom prst="rect">
            <a:avLst/>
          </a:prstGeom>
          <a:ln>
            <a:noFill/>
          </a:ln>
          <a:effectLst>
            <a:outerShdw blurRad="190500" algn="tl" rotWithShape="0">
              <a:srgbClr val="000000">
                <a:alpha val="70000"/>
              </a:srgbClr>
            </a:outerShdw>
          </a:effectLst>
        </p:spPr>
      </p:pic>
      <p:sp>
        <p:nvSpPr>
          <p:cNvPr id="4" name="תיבת טקסט 3">
            <a:extLst>
              <a:ext uri="{FF2B5EF4-FFF2-40B4-BE49-F238E27FC236}">
                <a16:creationId xmlns:a16="http://schemas.microsoft.com/office/drawing/2014/main" id="{95BBCC82-3148-7BD5-901C-3A0712197556}"/>
              </a:ext>
            </a:extLst>
          </p:cNvPr>
          <p:cNvSpPr txBox="1"/>
          <p:nvPr/>
        </p:nvSpPr>
        <p:spPr>
          <a:xfrm>
            <a:off x="8221649" y="368127"/>
            <a:ext cx="3252083" cy="584775"/>
          </a:xfrm>
          <a:prstGeom prst="rect">
            <a:avLst/>
          </a:prstGeom>
          <a:noFill/>
        </p:spPr>
        <p:txBody>
          <a:bodyPr wrap="square" rtlCol="1">
            <a:spAutoFit/>
          </a:bodyPr>
          <a:lstStyle/>
          <a:p>
            <a:r>
              <a:rPr lang="he-IL" sz="3200" b="1" dirty="0">
                <a:solidFill>
                  <a:srgbClr val="0070C0"/>
                </a:solidFill>
              </a:rPr>
              <a:t>משימה מתוקשבת</a:t>
            </a:r>
          </a:p>
        </p:txBody>
      </p:sp>
    </p:spTree>
    <p:extLst>
      <p:ext uri="{BB962C8B-B14F-4D97-AF65-F5344CB8AC3E}">
        <p14:creationId xmlns:p14="http://schemas.microsoft.com/office/powerpoint/2010/main" val="109139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74758-05A6-93A7-BF1E-E2DE6C30913C}"/>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865E592A-4A31-D7B7-B6AE-C2DB9F388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E857FFA7-8DA1-B1D4-3CC1-E9BCAFFBCAA3}"/>
              </a:ext>
            </a:extLst>
          </p:cNvPr>
          <p:cNvPicPr>
            <a:picLocks noChangeAspect="1"/>
          </p:cNvPicPr>
          <p:nvPr/>
        </p:nvPicPr>
        <p:blipFill>
          <a:blip r:embed="rId4"/>
          <a:stretch>
            <a:fillRect/>
          </a:stretch>
        </p:blipFill>
        <p:spPr>
          <a:xfrm>
            <a:off x="889151" y="1671825"/>
            <a:ext cx="9944100" cy="2724150"/>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92C9D70D-D7D3-BCDF-ECA2-9BAB574868EA}"/>
              </a:ext>
            </a:extLst>
          </p:cNvPr>
          <p:cNvSpPr txBox="1"/>
          <p:nvPr/>
        </p:nvSpPr>
        <p:spPr>
          <a:xfrm>
            <a:off x="138158" y="6487804"/>
            <a:ext cx="1237882" cy="369332"/>
          </a:xfrm>
          <a:prstGeom prst="rect">
            <a:avLst/>
          </a:prstGeom>
          <a:noFill/>
        </p:spPr>
        <p:txBody>
          <a:bodyPr wrap="square" rtlCol="1">
            <a:spAutoFit/>
          </a:bodyPr>
          <a:lstStyle/>
          <a:p>
            <a:r>
              <a:rPr lang="he-IL" b="1" dirty="0"/>
              <a:t>עמוד  108</a:t>
            </a:r>
          </a:p>
        </p:txBody>
      </p:sp>
      <p:sp>
        <p:nvSpPr>
          <p:cNvPr id="3" name="תיבת טקסט 4">
            <a:extLst>
              <a:ext uri="{FF2B5EF4-FFF2-40B4-BE49-F238E27FC236}">
                <a16:creationId xmlns:a16="http://schemas.microsoft.com/office/drawing/2014/main" id="{060C9941-88A0-1C5D-0BDE-5F417AF4D260}"/>
              </a:ext>
            </a:extLst>
          </p:cNvPr>
          <p:cNvSpPr txBox="1"/>
          <p:nvPr/>
        </p:nvSpPr>
        <p:spPr>
          <a:xfrm>
            <a:off x="3296924" y="5708427"/>
            <a:ext cx="8507002"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400" dirty="0"/>
              <a:t>המשיכו לענות על השאלות שבתבנית </a:t>
            </a:r>
            <a:r>
              <a:rPr lang="he-IL" sz="2400" b="1" dirty="0"/>
              <a:t>במבט חוזר </a:t>
            </a:r>
            <a:r>
              <a:rPr lang="he-IL" sz="2400" dirty="0"/>
              <a:t>בעמוד זה. </a:t>
            </a:r>
          </a:p>
        </p:txBody>
      </p:sp>
    </p:spTree>
    <p:extLst>
      <p:ext uri="{BB962C8B-B14F-4D97-AF65-F5344CB8AC3E}">
        <p14:creationId xmlns:p14="http://schemas.microsoft.com/office/powerpoint/2010/main" val="13531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D5A23-5957-A7D7-00D7-ADD55728DF2C}"/>
            </a:ext>
          </a:extLst>
        </p:cNvPr>
        <p:cNvGrpSpPr/>
        <p:nvPr/>
      </p:nvGrpSpPr>
      <p:grpSpPr>
        <a:xfrm>
          <a:off x="0" y="0"/>
          <a:ext cx="0" cy="0"/>
          <a:chOff x="0" y="0"/>
          <a:chExt cx="0" cy="0"/>
        </a:xfrm>
      </p:grpSpPr>
      <p:pic>
        <p:nvPicPr>
          <p:cNvPr id="3" name="תמונה 2">
            <a:extLst>
              <a:ext uri="{FF2B5EF4-FFF2-40B4-BE49-F238E27FC236}">
                <a16:creationId xmlns:a16="http://schemas.microsoft.com/office/drawing/2014/main" id="{611A9573-089A-65F9-9726-7DED1533D1CA}"/>
              </a:ext>
            </a:extLst>
          </p:cNvPr>
          <p:cNvPicPr>
            <a:picLocks noChangeAspect="1"/>
          </p:cNvPicPr>
          <p:nvPr/>
        </p:nvPicPr>
        <p:blipFill>
          <a:blip r:embed="rId3"/>
          <a:stretch>
            <a:fillRect/>
          </a:stretch>
        </p:blipFill>
        <p:spPr>
          <a:xfrm>
            <a:off x="6195226" y="146296"/>
            <a:ext cx="4362450" cy="771525"/>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E3318351-6C5C-5900-401D-C8D971790CF2}"/>
              </a:ext>
            </a:extLst>
          </p:cNvPr>
          <p:cNvPicPr>
            <a:picLocks noChangeAspect="1"/>
          </p:cNvPicPr>
          <p:nvPr/>
        </p:nvPicPr>
        <p:blipFill>
          <a:blip r:embed="rId4"/>
          <a:stretch>
            <a:fillRect/>
          </a:stretch>
        </p:blipFill>
        <p:spPr>
          <a:xfrm>
            <a:off x="1906858" y="935372"/>
            <a:ext cx="9735015" cy="5776332"/>
          </a:xfrm>
          <a:prstGeom prst="rect">
            <a:avLst/>
          </a:prstGeom>
          <a:ln>
            <a:noFill/>
          </a:ln>
          <a:effectLst>
            <a:outerShdw blurRad="190500" algn="tl" rotWithShape="0">
              <a:srgbClr val="000000">
                <a:alpha val="70000"/>
              </a:srgbClr>
            </a:outerShdw>
          </a:effectLst>
        </p:spPr>
      </p:pic>
      <p:sp>
        <p:nvSpPr>
          <p:cNvPr id="10" name="תיבת טקסט 9">
            <a:extLst>
              <a:ext uri="{FF2B5EF4-FFF2-40B4-BE49-F238E27FC236}">
                <a16:creationId xmlns:a16="http://schemas.microsoft.com/office/drawing/2014/main" id="{8651A6ED-F51E-5FC3-13AB-F1D3F828D367}"/>
              </a:ext>
            </a:extLst>
          </p:cNvPr>
          <p:cNvSpPr txBox="1"/>
          <p:nvPr/>
        </p:nvSpPr>
        <p:spPr>
          <a:xfrm>
            <a:off x="-603935" y="6488668"/>
            <a:ext cx="2198559" cy="369332"/>
          </a:xfrm>
          <a:prstGeom prst="rect">
            <a:avLst/>
          </a:prstGeom>
          <a:noFill/>
        </p:spPr>
        <p:txBody>
          <a:bodyPr wrap="square" rtlCol="1">
            <a:spAutoFit/>
          </a:bodyPr>
          <a:lstStyle/>
          <a:p>
            <a:r>
              <a:rPr lang="he-IL" b="1" dirty="0"/>
              <a:t>עמודים 133-96</a:t>
            </a:r>
          </a:p>
        </p:txBody>
      </p:sp>
      <p:pic>
        <p:nvPicPr>
          <p:cNvPr id="2" name="תמונה 1">
            <a:extLst>
              <a:ext uri="{FF2B5EF4-FFF2-40B4-BE49-F238E27FC236}">
                <a16:creationId xmlns:a16="http://schemas.microsoft.com/office/drawing/2014/main" id="{1103C919-2C7E-2340-D106-67C3FCDE0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Tree>
    <p:extLst>
      <p:ext uri="{BB962C8B-B14F-4D97-AF65-F5344CB8AC3E}">
        <p14:creationId xmlns:p14="http://schemas.microsoft.com/office/powerpoint/2010/main" val="4069765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E123D-EECE-D900-0DD4-EE305B3C0E49}"/>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E0443400-AC7A-822C-8123-44D24299A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5" name="תיבת טקסט 4">
            <a:extLst>
              <a:ext uri="{FF2B5EF4-FFF2-40B4-BE49-F238E27FC236}">
                <a16:creationId xmlns:a16="http://schemas.microsoft.com/office/drawing/2014/main" id="{C43F4D97-159A-D179-22EC-3FE82AC91CB2}"/>
              </a:ext>
            </a:extLst>
          </p:cNvPr>
          <p:cNvSpPr txBox="1"/>
          <p:nvPr/>
        </p:nvSpPr>
        <p:spPr>
          <a:xfrm>
            <a:off x="3047071" y="1432466"/>
            <a:ext cx="6094140" cy="1077218"/>
          </a:xfrm>
          <a:prstGeom prst="rect">
            <a:avLst/>
          </a:prstGeom>
          <a:noFill/>
        </p:spPr>
        <p:txBody>
          <a:bodyPr wrap="square">
            <a:spAutoFit/>
          </a:bodyPr>
          <a:lstStyle/>
          <a:p>
            <a:pPr algn="l">
              <a:spcAft>
                <a:spcPts val="1200"/>
              </a:spcAft>
              <a:buNone/>
            </a:pPr>
            <a:endParaRPr lang="he-IL" b="0" i="0" dirty="0">
              <a:effectLst/>
              <a:latin typeface="Almoni Neue DL 4.0 AAA"/>
            </a:endParaRPr>
          </a:p>
          <a:p>
            <a:pPr>
              <a:buNone/>
            </a:pPr>
            <a:br>
              <a:rPr lang="he-IL" dirty="0"/>
            </a:br>
            <a:endParaRPr lang="he-IL" dirty="0"/>
          </a:p>
        </p:txBody>
      </p:sp>
      <p:pic>
        <p:nvPicPr>
          <p:cNvPr id="8" name="תמונה 7">
            <a:extLst>
              <a:ext uri="{FF2B5EF4-FFF2-40B4-BE49-F238E27FC236}">
                <a16:creationId xmlns:a16="http://schemas.microsoft.com/office/drawing/2014/main" id="{7160CFED-508A-DE7E-FC78-113C7EFEF830}"/>
              </a:ext>
            </a:extLst>
          </p:cNvPr>
          <p:cNvPicPr>
            <a:picLocks noChangeAspect="1"/>
          </p:cNvPicPr>
          <p:nvPr/>
        </p:nvPicPr>
        <p:blipFill>
          <a:blip r:embed="rId4"/>
          <a:stretch>
            <a:fillRect/>
          </a:stretch>
        </p:blipFill>
        <p:spPr>
          <a:xfrm>
            <a:off x="2263697" y="687908"/>
            <a:ext cx="7292353" cy="5599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301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C43A1-18F7-BE71-4E7E-B3C599E0A310}"/>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F499043F-C176-73F6-D22E-CEE4F9CF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D3107A2A-E7D0-D7A7-E442-34633CE4A307}"/>
              </a:ext>
            </a:extLst>
          </p:cNvPr>
          <p:cNvPicPr>
            <a:picLocks noChangeAspect="1"/>
          </p:cNvPicPr>
          <p:nvPr/>
        </p:nvPicPr>
        <p:blipFill>
          <a:blip r:embed="rId4"/>
          <a:stretch>
            <a:fillRect/>
          </a:stretch>
        </p:blipFill>
        <p:spPr>
          <a:xfrm>
            <a:off x="2724775" y="687908"/>
            <a:ext cx="7334250" cy="5883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2799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8AB4F-E95D-0DD3-0243-A0B2A9C11A58}"/>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6BB88A79-7D6E-0485-43BA-8899AB22AE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3" name="תיבת טקסט 2">
            <a:extLst>
              <a:ext uri="{FF2B5EF4-FFF2-40B4-BE49-F238E27FC236}">
                <a16:creationId xmlns:a16="http://schemas.microsoft.com/office/drawing/2014/main" id="{E72AD491-9CDE-3320-CA24-A57D27B822C2}"/>
              </a:ext>
            </a:extLst>
          </p:cNvPr>
          <p:cNvSpPr txBox="1"/>
          <p:nvPr/>
        </p:nvSpPr>
        <p:spPr>
          <a:xfrm>
            <a:off x="138158" y="6487804"/>
            <a:ext cx="1237882" cy="369332"/>
          </a:xfrm>
          <a:prstGeom prst="rect">
            <a:avLst/>
          </a:prstGeom>
          <a:noFill/>
        </p:spPr>
        <p:txBody>
          <a:bodyPr wrap="square" rtlCol="1">
            <a:spAutoFit/>
          </a:bodyPr>
          <a:lstStyle/>
          <a:p>
            <a:r>
              <a:rPr lang="he-IL" b="1" dirty="0"/>
              <a:t>עמוד  109</a:t>
            </a:r>
          </a:p>
        </p:txBody>
      </p:sp>
      <p:pic>
        <p:nvPicPr>
          <p:cNvPr id="6" name="תמונה 5">
            <a:extLst>
              <a:ext uri="{FF2B5EF4-FFF2-40B4-BE49-F238E27FC236}">
                <a16:creationId xmlns:a16="http://schemas.microsoft.com/office/drawing/2014/main" id="{643955F4-AFAE-680B-EB81-2BE5107E4528}"/>
              </a:ext>
            </a:extLst>
          </p:cNvPr>
          <p:cNvPicPr>
            <a:picLocks noChangeAspect="1"/>
          </p:cNvPicPr>
          <p:nvPr/>
        </p:nvPicPr>
        <p:blipFill>
          <a:blip r:embed="rId4"/>
          <a:stretch>
            <a:fillRect/>
          </a:stretch>
        </p:blipFill>
        <p:spPr>
          <a:xfrm>
            <a:off x="2890982" y="1218750"/>
            <a:ext cx="8789511" cy="4114800"/>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E2BE16D0-D923-2898-EF0D-6662618B04D9}"/>
              </a:ext>
            </a:extLst>
          </p:cNvPr>
          <p:cNvPicPr>
            <a:picLocks noChangeAspect="1"/>
          </p:cNvPicPr>
          <p:nvPr/>
        </p:nvPicPr>
        <p:blipFill>
          <a:blip r:embed="rId5"/>
          <a:stretch>
            <a:fillRect/>
          </a:stretch>
        </p:blipFill>
        <p:spPr>
          <a:xfrm>
            <a:off x="226934" y="893746"/>
            <a:ext cx="2238375" cy="5388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241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EDA2-C6E6-2B90-4DF9-0955BA723082}"/>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4B8F248B-A265-C9D2-18ED-0A3539013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3" name="תיבת טקסט 2">
            <a:extLst>
              <a:ext uri="{FF2B5EF4-FFF2-40B4-BE49-F238E27FC236}">
                <a16:creationId xmlns:a16="http://schemas.microsoft.com/office/drawing/2014/main" id="{4F6CCA91-B55E-A2B2-2395-45001F6EBD62}"/>
              </a:ext>
            </a:extLst>
          </p:cNvPr>
          <p:cNvSpPr txBox="1"/>
          <p:nvPr/>
        </p:nvSpPr>
        <p:spPr>
          <a:xfrm>
            <a:off x="138158" y="6487804"/>
            <a:ext cx="1237882" cy="369332"/>
          </a:xfrm>
          <a:prstGeom prst="rect">
            <a:avLst/>
          </a:prstGeom>
          <a:noFill/>
        </p:spPr>
        <p:txBody>
          <a:bodyPr wrap="square" rtlCol="1">
            <a:spAutoFit/>
          </a:bodyPr>
          <a:lstStyle/>
          <a:p>
            <a:r>
              <a:rPr lang="he-IL" b="1" dirty="0"/>
              <a:t>עמוד  109</a:t>
            </a:r>
          </a:p>
        </p:txBody>
      </p:sp>
      <p:pic>
        <p:nvPicPr>
          <p:cNvPr id="7" name="תמונה 6">
            <a:extLst>
              <a:ext uri="{FF2B5EF4-FFF2-40B4-BE49-F238E27FC236}">
                <a16:creationId xmlns:a16="http://schemas.microsoft.com/office/drawing/2014/main" id="{229792F1-E5B8-8691-40BE-7439CA28BBB7}"/>
              </a:ext>
            </a:extLst>
          </p:cNvPr>
          <p:cNvPicPr>
            <a:picLocks noChangeAspect="1"/>
          </p:cNvPicPr>
          <p:nvPr/>
        </p:nvPicPr>
        <p:blipFill>
          <a:blip r:embed="rId4"/>
          <a:stretch>
            <a:fillRect/>
          </a:stretch>
        </p:blipFill>
        <p:spPr>
          <a:xfrm>
            <a:off x="1089807" y="2165495"/>
            <a:ext cx="2957209" cy="3148445"/>
          </a:xfrm>
          <a:prstGeom prst="rect">
            <a:avLst/>
          </a:prstGeom>
          <a:ln>
            <a:noFill/>
          </a:ln>
          <a:effectLst>
            <a:outerShdw blurRad="190500" algn="tl" rotWithShape="0">
              <a:srgbClr val="000000">
                <a:alpha val="70000"/>
              </a:srgbClr>
            </a:outerShdw>
          </a:effectLst>
        </p:spPr>
      </p:pic>
      <p:pic>
        <p:nvPicPr>
          <p:cNvPr id="5" name="תמונה 4">
            <a:extLst>
              <a:ext uri="{FF2B5EF4-FFF2-40B4-BE49-F238E27FC236}">
                <a16:creationId xmlns:a16="http://schemas.microsoft.com/office/drawing/2014/main" id="{4A8A230B-0AE4-3F64-C867-493F6F67F753}"/>
              </a:ext>
            </a:extLst>
          </p:cNvPr>
          <p:cNvPicPr>
            <a:picLocks noChangeAspect="1"/>
          </p:cNvPicPr>
          <p:nvPr/>
        </p:nvPicPr>
        <p:blipFill>
          <a:blip r:embed="rId5"/>
          <a:stretch>
            <a:fillRect/>
          </a:stretch>
        </p:blipFill>
        <p:spPr>
          <a:xfrm>
            <a:off x="5222616" y="1295749"/>
            <a:ext cx="5572125" cy="32985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6171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3B9B4-C25B-89F5-09DC-A2C66F46F4F5}"/>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D0DFD61E-BB58-61A4-BCE1-1689003B6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3" name="תיבת טקסט 2">
            <a:extLst>
              <a:ext uri="{FF2B5EF4-FFF2-40B4-BE49-F238E27FC236}">
                <a16:creationId xmlns:a16="http://schemas.microsoft.com/office/drawing/2014/main" id="{E89D9D2F-2342-713B-5E56-6D0A5C5E488E}"/>
              </a:ext>
            </a:extLst>
          </p:cNvPr>
          <p:cNvSpPr txBox="1"/>
          <p:nvPr/>
        </p:nvSpPr>
        <p:spPr>
          <a:xfrm>
            <a:off x="138158" y="6487804"/>
            <a:ext cx="1237882" cy="369332"/>
          </a:xfrm>
          <a:prstGeom prst="rect">
            <a:avLst/>
          </a:prstGeom>
          <a:noFill/>
        </p:spPr>
        <p:txBody>
          <a:bodyPr wrap="square" rtlCol="1">
            <a:spAutoFit/>
          </a:bodyPr>
          <a:lstStyle/>
          <a:p>
            <a:r>
              <a:rPr lang="he-IL" b="1" dirty="0"/>
              <a:t>עמוד  109</a:t>
            </a:r>
          </a:p>
        </p:txBody>
      </p:sp>
      <p:pic>
        <p:nvPicPr>
          <p:cNvPr id="7" name="תמונה 6">
            <a:extLst>
              <a:ext uri="{FF2B5EF4-FFF2-40B4-BE49-F238E27FC236}">
                <a16:creationId xmlns:a16="http://schemas.microsoft.com/office/drawing/2014/main" id="{4DA11238-994F-D424-D0B4-8A9C009420BE}"/>
              </a:ext>
            </a:extLst>
          </p:cNvPr>
          <p:cNvPicPr>
            <a:picLocks noChangeAspect="1"/>
          </p:cNvPicPr>
          <p:nvPr/>
        </p:nvPicPr>
        <p:blipFill>
          <a:blip r:embed="rId4"/>
          <a:stretch>
            <a:fillRect/>
          </a:stretch>
        </p:blipFill>
        <p:spPr>
          <a:xfrm>
            <a:off x="1089807" y="2165495"/>
            <a:ext cx="2957209" cy="3148445"/>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4932386A-D75B-9FD7-7A5F-394FB0B8121B}"/>
              </a:ext>
            </a:extLst>
          </p:cNvPr>
          <p:cNvPicPr>
            <a:picLocks noChangeAspect="1"/>
          </p:cNvPicPr>
          <p:nvPr/>
        </p:nvPicPr>
        <p:blipFill>
          <a:blip r:embed="rId5"/>
          <a:stretch>
            <a:fillRect/>
          </a:stretch>
        </p:blipFill>
        <p:spPr>
          <a:xfrm>
            <a:off x="4969611" y="2343150"/>
            <a:ext cx="5419725" cy="2171700"/>
          </a:xfrm>
          <a:prstGeom prst="rect">
            <a:avLst/>
          </a:prstGeom>
          <a:ln>
            <a:noFill/>
          </a:ln>
          <a:effectLst>
            <a:outerShdw blurRad="190500" algn="tl" rotWithShape="0">
              <a:srgbClr val="000000">
                <a:alpha val="70000"/>
              </a:srgbClr>
            </a:outerShdw>
          </a:effectLst>
        </p:spPr>
      </p:pic>
      <p:pic>
        <p:nvPicPr>
          <p:cNvPr id="9" name="תמונה 8">
            <a:extLst>
              <a:ext uri="{FF2B5EF4-FFF2-40B4-BE49-F238E27FC236}">
                <a16:creationId xmlns:a16="http://schemas.microsoft.com/office/drawing/2014/main" id="{3CA69CBA-7105-999C-3692-DBDE7C2C95B8}"/>
              </a:ext>
            </a:extLst>
          </p:cNvPr>
          <p:cNvPicPr>
            <a:picLocks noChangeAspect="1"/>
          </p:cNvPicPr>
          <p:nvPr/>
        </p:nvPicPr>
        <p:blipFill>
          <a:blip r:embed="rId6"/>
          <a:stretch>
            <a:fillRect/>
          </a:stretch>
        </p:blipFill>
        <p:spPr>
          <a:xfrm>
            <a:off x="6360259" y="1263117"/>
            <a:ext cx="3114675" cy="5048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97375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5F7C4-7760-CAA0-6082-18F10C7311FB}"/>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4911E026-B239-7FEE-352A-CBF1172822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57ECC546-6D8B-174F-E1DC-D39D789F79CC}"/>
              </a:ext>
            </a:extLst>
          </p:cNvPr>
          <p:cNvPicPr>
            <a:picLocks noChangeAspect="1"/>
          </p:cNvPicPr>
          <p:nvPr/>
        </p:nvPicPr>
        <p:blipFill>
          <a:blip r:embed="rId4"/>
          <a:stretch>
            <a:fillRect/>
          </a:stretch>
        </p:blipFill>
        <p:spPr>
          <a:xfrm>
            <a:off x="2495457" y="1240838"/>
            <a:ext cx="8248650" cy="3213085"/>
          </a:xfrm>
          <a:prstGeom prst="rect">
            <a:avLst/>
          </a:prstGeom>
          <a:ln>
            <a:noFill/>
          </a:ln>
          <a:effectLst>
            <a:outerShdw blurRad="190500" algn="tl" rotWithShape="0">
              <a:srgbClr val="000000">
                <a:alpha val="70000"/>
              </a:srgbClr>
            </a:outerShdw>
          </a:effectLst>
        </p:spPr>
      </p:pic>
      <p:pic>
        <p:nvPicPr>
          <p:cNvPr id="6" name="תמונה 5">
            <a:extLst>
              <a:ext uri="{FF2B5EF4-FFF2-40B4-BE49-F238E27FC236}">
                <a16:creationId xmlns:a16="http://schemas.microsoft.com/office/drawing/2014/main" id="{8E48A1D4-5134-5706-33B3-0F7107629ED4}"/>
              </a:ext>
            </a:extLst>
          </p:cNvPr>
          <p:cNvPicPr>
            <a:picLocks noChangeAspect="1"/>
          </p:cNvPicPr>
          <p:nvPr/>
        </p:nvPicPr>
        <p:blipFill>
          <a:blip r:embed="rId5"/>
          <a:stretch>
            <a:fillRect/>
          </a:stretch>
        </p:blipFill>
        <p:spPr>
          <a:xfrm>
            <a:off x="1193826" y="4488923"/>
            <a:ext cx="1867711" cy="1963882"/>
          </a:xfrm>
          <a:prstGeom prst="rect">
            <a:avLst/>
          </a:prstGeom>
          <a:ln>
            <a:noFill/>
          </a:ln>
          <a:effectLst>
            <a:outerShdw blurRad="190500" algn="tl" rotWithShape="0">
              <a:srgbClr val="000000">
                <a:alpha val="70000"/>
              </a:srgbClr>
            </a:outerShdw>
          </a:effectLst>
        </p:spPr>
      </p:pic>
      <p:sp>
        <p:nvSpPr>
          <p:cNvPr id="7" name="תיבת טקסט 6">
            <a:extLst>
              <a:ext uri="{FF2B5EF4-FFF2-40B4-BE49-F238E27FC236}">
                <a16:creationId xmlns:a16="http://schemas.microsoft.com/office/drawing/2014/main" id="{C7258CAE-CA34-793E-DA84-D3595B8DE314}"/>
              </a:ext>
            </a:extLst>
          </p:cNvPr>
          <p:cNvSpPr txBox="1"/>
          <p:nvPr/>
        </p:nvSpPr>
        <p:spPr>
          <a:xfrm>
            <a:off x="138158" y="6487804"/>
            <a:ext cx="1237882" cy="369332"/>
          </a:xfrm>
          <a:prstGeom prst="rect">
            <a:avLst/>
          </a:prstGeom>
          <a:noFill/>
        </p:spPr>
        <p:txBody>
          <a:bodyPr wrap="square" rtlCol="1">
            <a:spAutoFit/>
          </a:bodyPr>
          <a:lstStyle/>
          <a:p>
            <a:r>
              <a:rPr lang="he-IL" b="1" dirty="0"/>
              <a:t>עמוד  109</a:t>
            </a:r>
          </a:p>
        </p:txBody>
      </p:sp>
    </p:spTree>
    <p:extLst>
      <p:ext uri="{BB962C8B-B14F-4D97-AF65-F5344CB8AC3E}">
        <p14:creationId xmlns:p14="http://schemas.microsoft.com/office/powerpoint/2010/main" val="99673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A1D3-EE97-7DEC-D77C-D1793BB8FB5E}"/>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C9B65340-F58C-1F64-26ED-F3ED3DB84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3" name="תיבת טקסט 2">
            <a:extLst>
              <a:ext uri="{FF2B5EF4-FFF2-40B4-BE49-F238E27FC236}">
                <a16:creationId xmlns:a16="http://schemas.microsoft.com/office/drawing/2014/main" id="{C6915366-CC9A-69BF-36F1-CD05E069A70A}"/>
              </a:ext>
            </a:extLst>
          </p:cNvPr>
          <p:cNvSpPr txBox="1"/>
          <p:nvPr/>
        </p:nvSpPr>
        <p:spPr>
          <a:xfrm>
            <a:off x="5477523" y="530139"/>
            <a:ext cx="5539666" cy="523220"/>
          </a:xfrm>
          <a:prstGeom prst="rect">
            <a:avLst/>
          </a:prstGeom>
          <a:noFill/>
        </p:spPr>
        <p:txBody>
          <a:bodyPr wrap="square" rtlCol="1">
            <a:spAutoFit/>
          </a:bodyPr>
          <a:lstStyle/>
          <a:p>
            <a:r>
              <a:rPr lang="he-IL" sz="2800" b="1" dirty="0"/>
              <a:t>עוברים לפרק הבא</a:t>
            </a:r>
          </a:p>
        </p:txBody>
      </p:sp>
      <p:pic>
        <p:nvPicPr>
          <p:cNvPr id="5" name="תמונה 4">
            <a:extLst>
              <a:ext uri="{FF2B5EF4-FFF2-40B4-BE49-F238E27FC236}">
                <a16:creationId xmlns:a16="http://schemas.microsoft.com/office/drawing/2014/main" id="{14A8FB03-66BE-F9A6-4713-74062A2201EC}"/>
              </a:ext>
            </a:extLst>
          </p:cNvPr>
          <p:cNvPicPr>
            <a:picLocks noChangeAspect="1"/>
          </p:cNvPicPr>
          <p:nvPr/>
        </p:nvPicPr>
        <p:blipFill>
          <a:blip r:embed="rId4"/>
          <a:stretch>
            <a:fillRect/>
          </a:stretch>
        </p:blipFill>
        <p:spPr>
          <a:xfrm>
            <a:off x="5051395" y="1354728"/>
            <a:ext cx="5705475" cy="819150"/>
          </a:xfrm>
          <a:prstGeom prst="rect">
            <a:avLst/>
          </a:prstGeom>
        </p:spPr>
      </p:pic>
      <p:pic>
        <p:nvPicPr>
          <p:cNvPr id="7" name="תמונה 6">
            <a:extLst>
              <a:ext uri="{FF2B5EF4-FFF2-40B4-BE49-F238E27FC236}">
                <a16:creationId xmlns:a16="http://schemas.microsoft.com/office/drawing/2014/main" id="{3A335267-9200-1E15-FC8E-4B49DAC339B8}"/>
              </a:ext>
            </a:extLst>
          </p:cNvPr>
          <p:cNvPicPr>
            <a:picLocks noChangeAspect="1"/>
          </p:cNvPicPr>
          <p:nvPr/>
        </p:nvPicPr>
        <p:blipFill>
          <a:blip r:embed="rId5"/>
          <a:stretch>
            <a:fillRect/>
          </a:stretch>
        </p:blipFill>
        <p:spPr>
          <a:xfrm>
            <a:off x="1043600" y="2598635"/>
            <a:ext cx="4007796" cy="3844635"/>
          </a:xfrm>
          <a:prstGeom prst="rect">
            <a:avLst/>
          </a:prstGeom>
          <a:ln>
            <a:noFill/>
          </a:ln>
          <a:effectLst>
            <a:outerShdw blurRad="190500" algn="tl" rotWithShape="0">
              <a:srgbClr val="000000">
                <a:alpha val="70000"/>
              </a:srgbClr>
            </a:outerShdw>
          </a:effectLst>
        </p:spPr>
      </p:pic>
      <p:pic>
        <p:nvPicPr>
          <p:cNvPr id="11" name="תמונה 10">
            <a:extLst>
              <a:ext uri="{FF2B5EF4-FFF2-40B4-BE49-F238E27FC236}">
                <a16:creationId xmlns:a16="http://schemas.microsoft.com/office/drawing/2014/main" id="{9FA2008B-B6A3-BE9E-281C-10CE2D1E97EE}"/>
              </a:ext>
            </a:extLst>
          </p:cNvPr>
          <p:cNvPicPr>
            <a:picLocks noChangeAspect="1"/>
          </p:cNvPicPr>
          <p:nvPr/>
        </p:nvPicPr>
        <p:blipFill>
          <a:blip r:embed="rId6"/>
          <a:stretch>
            <a:fillRect/>
          </a:stretch>
        </p:blipFill>
        <p:spPr>
          <a:xfrm>
            <a:off x="6096000" y="2497557"/>
            <a:ext cx="4007796" cy="38446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8332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9BAE7-8B95-05A1-BA62-C03F8F44E307}"/>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74EECC77-70C3-9F0E-AF7C-3D15F48E8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6" name="תיבת טקסט 5">
            <a:extLst>
              <a:ext uri="{FF2B5EF4-FFF2-40B4-BE49-F238E27FC236}">
                <a16:creationId xmlns:a16="http://schemas.microsoft.com/office/drawing/2014/main" id="{470E9181-E431-79FC-8B22-8B27FF60563A}"/>
              </a:ext>
            </a:extLst>
          </p:cNvPr>
          <p:cNvSpPr txBox="1"/>
          <p:nvPr/>
        </p:nvSpPr>
        <p:spPr>
          <a:xfrm>
            <a:off x="226935" y="6462944"/>
            <a:ext cx="1069206" cy="369332"/>
          </a:xfrm>
          <a:prstGeom prst="rect">
            <a:avLst/>
          </a:prstGeom>
          <a:noFill/>
        </p:spPr>
        <p:txBody>
          <a:bodyPr wrap="square" rtlCol="1">
            <a:spAutoFit/>
          </a:bodyPr>
          <a:lstStyle/>
          <a:p>
            <a:r>
              <a:rPr lang="he-IL" b="1" dirty="0"/>
              <a:t>עמוד 97</a:t>
            </a:r>
          </a:p>
        </p:txBody>
      </p:sp>
      <p:pic>
        <p:nvPicPr>
          <p:cNvPr id="5" name="תמונה 4">
            <a:extLst>
              <a:ext uri="{FF2B5EF4-FFF2-40B4-BE49-F238E27FC236}">
                <a16:creationId xmlns:a16="http://schemas.microsoft.com/office/drawing/2014/main" id="{56E19861-4D07-BCAA-9A74-664C17CF7DF3}"/>
              </a:ext>
            </a:extLst>
          </p:cNvPr>
          <p:cNvPicPr>
            <a:picLocks noChangeAspect="1"/>
          </p:cNvPicPr>
          <p:nvPr/>
        </p:nvPicPr>
        <p:blipFill>
          <a:blip r:embed="rId4"/>
          <a:stretch>
            <a:fillRect/>
          </a:stretch>
        </p:blipFill>
        <p:spPr>
          <a:xfrm>
            <a:off x="3074841" y="1666874"/>
            <a:ext cx="6558686" cy="4022725"/>
          </a:xfrm>
          <a:prstGeom prst="rect">
            <a:avLst/>
          </a:prstGeom>
        </p:spPr>
      </p:pic>
      <p:pic>
        <p:nvPicPr>
          <p:cNvPr id="8" name="תמונה 7">
            <a:extLst>
              <a:ext uri="{FF2B5EF4-FFF2-40B4-BE49-F238E27FC236}">
                <a16:creationId xmlns:a16="http://schemas.microsoft.com/office/drawing/2014/main" id="{285849C5-502B-C501-C1A3-E7CF2ABB90DA}"/>
              </a:ext>
            </a:extLst>
          </p:cNvPr>
          <p:cNvPicPr>
            <a:picLocks noChangeAspect="1"/>
          </p:cNvPicPr>
          <p:nvPr/>
        </p:nvPicPr>
        <p:blipFill>
          <a:blip r:embed="rId5"/>
          <a:stretch>
            <a:fillRect/>
          </a:stretch>
        </p:blipFill>
        <p:spPr>
          <a:xfrm>
            <a:off x="7919027" y="491592"/>
            <a:ext cx="2209800" cy="685800"/>
          </a:xfrm>
          <a:prstGeom prst="rect">
            <a:avLst/>
          </a:prstGeom>
        </p:spPr>
      </p:pic>
    </p:spTree>
    <p:extLst>
      <p:ext uri="{BB962C8B-B14F-4D97-AF65-F5344CB8AC3E}">
        <p14:creationId xmlns:p14="http://schemas.microsoft.com/office/powerpoint/2010/main" val="27723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778F-CCF2-2537-6CD1-F5ABB2F97DED}"/>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8CDE3A97-6565-4707-D4F1-E4138ABE0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14" name="תמונה 13">
            <a:extLst>
              <a:ext uri="{FF2B5EF4-FFF2-40B4-BE49-F238E27FC236}">
                <a16:creationId xmlns:a16="http://schemas.microsoft.com/office/drawing/2014/main" id="{83E65958-B72B-0C9F-6E82-E4A28709C4A8}"/>
              </a:ext>
            </a:extLst>
          </p:cNvPr>
          <p:cNvPicPr>
            <a:picLocks noChangeAspect="1"/>
          </p:cNvPicPr>
          <p:nvPr/>
        </p:nvPicPr>
        <p:blipFill>
          <a:blip r:embed="rId4"/>
          <a:stretch>
            <a:fillRect/>
          </a:stretch>
        </p:blipFill>
        <p:spPr>
          <a:xfrm>
            <a:off x="4338545" y="687908"/>
            <a:ext cx="6391275" cy="704850"/>
          </a:xfrm>
          <a:prstGeom prst="rect">
            <a:avLst/>
          </a:prstGeom>
        </p:spPr>
      </p:pic>
      <p:sp>
        <p:nvSpPr>
          <p:cNvPr id="17" name="תיבת טקסט 16">
            <a:extLst>
              <a:ext uri="{FF2B5EF4-FFF2-40B4-BE49-F238E27FC236}">
                <a16:creationId xmlns:a16="http://schemas.microsoft.com/office/drawing/2014/main" id="{65176BCD-BE50-AFEA-6D60-AD59BCAA82A9}"/>
              </a:ext>
            </a:extLst>
          </p:cNvPr>
          <p:cNvSpPr txBox="1"/>
          <p:nvPr/>
        </p:nvSpPr>
        <p:spPr>
          <a:xfrm>
            <a:off x="226934" y="6462944"/>
            <a:ext cx="1530845" cy="369332"/>
          </a:xfrm>
          <a:prstGeom prst="rect">
            <a:avLst/>
          </a:prstGeom>
          <a:noFill/>
        </p:spPr>
        <p:txBody>
          <a:bodyPr wrap="square" rtlCol="1">
            <a:spAutoFit/>
          </a:bodyPr>
          <a:lstStyle/>
          <a:p>
            <a:r>
              <a:rPr lang="he-IL" b="1" dirty="0"/>
              <a:t>עמוד 98</a:t>
            </a:r>
          </a:p>
        </p:txBody>
      </p:sp>
      <p:pic>
        <p:nvPicPr>
          <p:cNvPr id="4" name="תמונה 3">
            <a:extLst>
              <a:ext uri="{FF2B5EF4-FFF2-40B4-BE49-F238E27FC236}">
                <a16:creationId xmlns:a16="http://schemas.microsoft.com/office/drawing/2014/main" id="{421CCA7D-CF57-CE04-3D18-3C944DB0E033}"/>
              </a:ext>
            </a:extLst>
          </p:cNvPr>
          <p:cNvPicPr>
            <a:picLocks noChangeAspect="1"/>
          </p:cNvPicPr>
          <p:nvPr/>
        </p:nvPicPr>
        <p:blipFill>
          <a:blip r:embed="rId5"/>
          <a:stretch>
            <a:fillRect/>
          </a:stretch>
        </p:blipFill>
        <p:spPr>
          <a:xfrm>
            <a:off x="136266" y="1509944"/>
            <a:ext cx="5086350" cy="4953000"/>
          </a:xfrm>
          <a:prstGeom prst="rect">
            <a:avLst/>
          </a:prstGeom>
        </p:spPr>
      </p:pic>
      <p:pic>
        <p:nvPicPr>
          <p:cNvPr id="6" name="תמונה 5">
            <a:extLst>
              <a:ext uri="{FF2B5EF4-FFF2-40B4-BE49-F238E27FC236}">
                <a16:creationId xmlns:a16="http://schemas.microsoft.com/office/drawing/2014/main" id="{FE999709-4BE4-1971-2928-861C3D0C51A3}"/>
              </a:ext>
            </a:extLst>
          </p:cNvPr>
          <p:cNvPicPr>
            <a:picLocks noChangeAspect="1"/>
          </p:cNvPicPr>
          <p:nvPr/>
        </p:nvPicPr>
        <p:blipFill>
          <a:blip r:embed="rId6"/>
          <a:stretch>
            <a:fillRect/>
          </a:stretch>
        </p:blipFill>
        <p:spPr>
          <a:xfrm>
            <a:off x="5408806" y="2057516"/>
            <a:ext cx="6057900" cy="4112576"/>
          </a:xfrm>
          <a:prstGeom prst="rect">
            <a:avLst/>
          </a:prstGeom>
        </p:spPr>
      </p:pic>
    </p:spTree>
    <p:extLst>
      <p:ext uri="{BB962C8B-B14F-4D97-AF65-F5344CB8AC3E}">
        <p14:creationId xmlns:p14="http://schemas.microsoft.com/office/powerpoint/2010/main" val="403980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00EF6-E2DB-DB15-FE53-5848CA7EF034}"/>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B30E7031-BBFB-EE02-DB23-6C62EF430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6" name="תמונה 5">
            <a:extLst>
              <a:ext uri="{FF2B5EF4-FFF2-40B4-BE49-F238E27FC236}">
                <a16:creationId xmlns:a16="http://schemas.microsoft.com/office/drawing/2014/main" id="{BE9D5CED-69B0-B4FA-45AE-20E3E1827D75}"/>
              </a:ext>
            </a:extLst>
          </p:cNvPr>
          <p:cNvPicPr>
            <a:picLocks noChangeAspect="1"/>
          </p:cNvPicPr>
          <p:nvPr/>
        </p:nvPicPr>
        <p:blipFill>
          <a:blip r:embed="rId4"/>
          <a:stretch>
            <a:fillRect/>
          </a:stretch>
        </p:blipFill>
        <p:spPr>
          <a:xfrm>
            <a:off x="8374566" y="2698595"/>
            <a:ext cx="3523463" cy="3479181"/>
          </a:xfrm>
          <a:prstGeom prst="rect">
            <a:avLst/>
          </a:prstGeom>
          <a:ln>
            <a:noFill/>
          </a:ln>
          <a:effectLst>
            <a:outerShdw blurRad="190500" algn="tl" rotWithShape="0">
              <a:srgbClr val="000000">
                <a:alpha val="70000"/>
              </a:srgbClr>
            </a:outerShdw>
          </a:effectLst>
        </p:spPr>
      </p:pic>
      <p:pic>
        <p:nvPicPr>
          <p:cNvPr id="8" name="תמונה 7">
            <a:extLst>
              <a:ext uri="{FF2B5EF4-FFF2-40B4-BE49-F238E27FC236}">
                <a16:creationId xmlns:a16="http://schemas.microsoft.com/office/drawing/2014/main" id="{08583DCF-E0F6-A2B8-CE21-A8620F69DB37}"/>
              </a:ext>
            </a:extLst>
          </p:cNvPr>
          <p:cNvPicPr>
            <a:picLocks noChangeAspect="1"/>
          </p:cNvPicPr>
          <p:nvPr/>
        </p:nvPicPr>
        <p:blipFill>
          <a:blip r:embed="rId5"/>
          <a:stretch>
            <a:fillRect/>
          </a:stretch>
        </p:blipFill>
        <p:spPr>
          <a:xfrm>
            <a:off x="1855434" y="3684960"/>
            <a:ext cx="5704422" cy="1600718"/>
          </a:xfrm>
          <a:prstGeom prst="rect">
            <a:avLst/>
          </a:prstGeom>
          <a:ln>
            <a:noFill/>
          </a:ln>
          <a:effectLst>
            <a:outerShdw blurRad="190500" algn="tl" rotWithShape="0">
              <a:srgbClr val="000000">
                <a:alpha val="70000"/>
              </a:srgbClr>
            </a:outerShdw>
          </a:effectLst>
        </p:spPr>
      </p:pic>
      <p:sp>
        <p:nvSpPr>
          <p:cNvPr id="9" name="תיבת טקסט 8">
            <a:extLst>
              <a:ext uri="{FF2B5EF4-FFF2-40B4-BE49-F238E27FC236}">
                <a16:creationId xmlns:a16="http://schemas.microsoft.com/office/drawing/2014/main" id="{AD5C4116-0763-9202-9FEB-2B0A6DEDD173}"/>
              </a:ext>
            </a:extLst>
          </p:cNvPr>
          <p:cNvSpPr txBox="1"/>
          <p:nvPr/>
        </p:nvSpPr>
        <p:spPr>
          <a:xfrm>
            <a:off x="226934" y="6480699"/>
            <a:ext cx="1628499" cy="369332"/>
          </a:xfrm>
          <a:prstGeom prst="rect">
            <a:avLst/>
          </a:prstGeom>
          <a:noFill/>
        </p:spPr>
        <p:txBody>
          <a:bodyPr wrap="square" rtlCol="1">
            <a:spAutoFit/>
          </a:bodyPr>
          <a:lstStyle/>
          <a:p>
            <a:r>
              <a:rPr lang="he-IL" b="1" dirty="0"/>
              <a:t>עמוד 98</a:t>
            </a:r>
          </a:p>
        </p:txBody>
      </p:sp>
      <p:pic>
        <p:nvPicPr>
          <p:cNvPr id="5" name="תמונה 4">
            <a:extLst>
              <a:ext uri="{FF2B5EF4-FFF2-40B4-BE49-F238E27FC236}">
                <a16:creationId xmlns:a16="http://schemas.microsoft.com/office/drawing/2014/main" id="{F56E2820-C7F2-6815-A5AA-181C7627DF63}"/>
              </a:ext>
            </a:extLst>
          </p:cNvPr>
          <p:cNvPicPr>
            <a:picLocks noChangeAspect="1"/>
          </p:cNvPicPr>
          <p:nvPr/>
        </p:nvPicPr>
        <p:blipFill>
          <a:blip r:embed="rId6"/>
          <a:stretch>
            <a:fillRect/>
          </a:stretch>
        </p:blipFill>
        <p:spPr>
          <a:xfrm>
            <a:off x="5222616" y="1258372"/>
            <a:ext cx="3002912" cy="772158"/>
          </a:xfrm>
          <a:prstGeom prst="rect">
            <a:avLst/>
          </a:prstGeom>
        </p:spPr>
      </p:pic>
    </p:spTree>
    <p:extLst>
      <p:ext uri="{BB962C8B-B14F-4D97-AF65-F5344CB8AC3E}">
        <p14:creationId xmlns:p14="http://schemas.microsoft.com/office/powerpoint/2010/main" val="2245452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D45C-404F-B96D-66B6-B7491732F864}"/>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6E11B455-DB56-5A15-2BBE-0EFB4C4FC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8" name="תמונה 7">
            <a:extLst>
              <a:ext uri="{FF2B5EF4-FFF2-40B4-BE49-F238E27FC236}">
                <a16:creationId xmlns:a16="http://schemas.microsoft.com/office/drawing/2014/main" id="{3817BB9F-D26B-6E81-210C-EB21F089B95F}"/>
              </a:ext>
            </a:extLst>
          </p:cNvPr>
          <p:cNvPicPr>
            <a:picLocks noChangeAspect="1"/>
          </p:cNvPicPr>
          <p:nvPr/>
        </p:nvPicPr>
        <p:blipFill>
          <a:blip r:embed="rId4">
            <a:clrChange>
              <a:clrFrom>
                <a:srgbClr val="FEEFE6"/>
              </a:clrFrom>
              <a:clrTo>
                <a:srgbClr val="FEEFE6">
                  <a:alpha val="0"/>
                </a:srgbClr>
              </a:clrTo>
            </a:clrChange>
          </a:blip>
          <a:stretch>
            <a:fillRect/>
          </a:stretch>
        </p:blipFill>
        <p:spPr>
          <a:xfrm>
            <a:off x="7469170" y="2292383"/>
            <a:ext cx="4238625" cy="485775"/>
          </a:xfrm>
          <a:prstGeom prst="rect">
            <a:avLst/>
          </a:prstGeom>
        </p:spPr>
      </p:pic>
      <p:pic>
        <p:nvPicPr>
          <p:cNvPr id="10" name="תמונה 9">
            <a:extLst>
              <a:ext uri="{FF2B5EF4-FFF2-40B4-BE49-F238E27FC236}">
                <a16:creationId xmlns:a16="http://schemas.microsoft.com/office/drawing/2014/main" id="{DED0A631-313C-5978-9C58-2548DBACCF94}"/>
              </a:ext>
            </a:extLst>
          </p:cNvPr>
          <p:cNvPicPr>
            <a:picLocks noChangeAspect="1"/>
          </p:cNvPicPr>
          <p:nvPr/>
        </p:nvPicPr>
        <p:blipFill>
          <a:blip r:embed="rId5"/>
          <a:stretch>
            <a:fillRect/>
          </a:stretch>
        </p:blipFill>
        <p:spPr>
          <a:xfrm>
            <a:off x="1482893" y="2087923"/>
            <a:ext cx="4802030" cy="3968493"/>
          </a:xfrm>
          <a:prstGeom prst="rect">
            <a:avLst/>
          </a:prstGeom>
        </p:spPr>
      </p:pic>
      <p:pic>
        <p:nvPicPr>
          <p:cNvPr id="14" name="תמונה 13">
            <a:extLst>
              <a:ext uri="{FF2B5EF4-FFF2-40B4-BE49-F238E27FC236}">
                <a16:creationId xmlns:a16="http://schemas.microsoft.com/office/drawing/2014/main" id="{B66E2464-A2F5-C91D-37C8-AC4CB418753E}"/>
              </a:ext>
            </a:extLst>
          </p:cNvPr>
          <p:cNvPicPr>
            <a:picLocks noChangeAspect="1"/>
          </p:cNvPicPr>
          <p:nvPr/>
        </p:nvPicPr>
        <p:blipFill>
          <a:blip r:embed="rId6">
            <a:clrChange>
              <a:clrFrom>
                <a:srgbClr val="FEEFE6"/>
              </a:clrFrom>
              <a:clrTo>
                <a:srgbClr val="FEEFE6">
                  <a:alpha val="0"/>
                </a:srgbClr>
              </a:clrTo>
            </a:clrChange>
            <a:extLst>
              <a:ext uri="{BEBA8EAE-BF5A-486C-A8C5-ECC9F3942E4B}">
                <a14:imgProps xmlns:a14="http://schemas.microsoft.com/office/drawing/2010/main">
                  <a14:imgLayer r:embed="rId7">
                    <a14:imgEffect>
                      <a14:colorTemperature colorTemp="7200"/>
                    </a14:imgEffect>
                  </a14:imgLayer>
                </a14:imgProps>
              </a:ext>
            </a:extLst>
          </a:blip>
          <a:stretch>
            <a:fillRect/>
          </a:stretch>
        </p:blipFill>
        <p:spPr>
          <a:xfrm>
            <a:off x="5573791" y="232331"/>
            <a:ext cx="6391275" cy="866775"/>
          </a:xfrm>
          <a:prstGeom prst="rect">
            <a:avLst/>
          </a:prstGeom>
        </p:spPr>
      </p:pic>
      <p:pic>
        <p:nvPicPr>
          <p:cNvPr id="16" name="תמונה 15">
            <a:extLst>
              <a:ext uri="{FF2B5EF4-FFF2-40B4-BE49-F238E27FC236}">
                <a16:creationId xmlns:a16="http://schemas.microsoft.com/office/drawing/2014/main" id="{318114E8-2DDE-EA2B-76AF-DD0863CEAF0A}"/>
              </a:ext>
            </a:extLst>
          </p:cNvPr>
          <p:cNvPicPr>
            <a:picLocks noChangeAspect="1"/>
          </p:cNvPicPr>
          <p:nvPr/>
        </p:nvPicPr>
        <p:blipFill>
          <a:blip r:embed="rId8">
            <a:clrChange>
              <a:clrFrom>
                <a:srgbClr val="FEEFE6"/>
              </a:clrFrom>
              <a:clrTo>
                <a:srgbClr val="FEEFE6">
                  <a:alpha val="0"/>
                </a:srgbClr>
              </a:clrTo>
            </a:clrChange>
          </a:blip>
          <a:stretch>
            <a:fillRect/>
          </a:stretch>
        </p:blipFill>
        <p:spPr>
          <a:xfrm>
            <a:off x="7954945" y="1279964"/>
            <a:ext cx="3752850" cy="419100"/>
          </a:xfrm>
          <a:prstGeom prst="rect">
            <a:avLst/>
          </a:prstGeom>
        </p:spPr>
      </p:pic>
      <p:sp>
        <p:nvSpPr>
          <p:cNvPr id="17" name="תיבת טקסט 16">
            <a:extLst>
              <a:ext uri="{FF2B5EF4-FFF2-40B4-BE49-F238E27FC236}">
                <a16:creationId xmlns:a16="http://schemas.microsoft.com/office/drawing/2014/main" id="{CC7C9733-0563-0375-2A21-3FC903FDA85A}"/>
              </a:ext>
            </a:extLst>
          </p:cNvPr>
          <p:cNvSpPr txBox="1"/>
          <p:nvPr/>
        </p:nvSpPr>
        <p:spPr>
          <a:xfrm>
            <a:off x="6968971" y="1699064"/>
            <a:ext cx="4643586" cy="400110"/>
          </a:xfrm>
          <a:prstGeom prst="rect">
            <a:avLst/>
          </a:prstGeom>
          <a:noFill/>
        </p:spPr>
        <p:txBody>
          <a:bodyPr wrap="square" rtlCol="1">
            <a:spAutoFit/>
          </a:bodyPr>
          <a:lstStyle/>
          <a:p>
            <a:r>
              <a:rPr lang="he-IL" sz="2000" dirty="0"/>
              <a:t>השיבו על סעיפים 8-1 בהנחיות שבעמוד זה.</a:t>
            </a:r>
          </a:p>
        </p:txBody>
      </p:sp>
      <p:sp>
        <p:nvSpPr>
          <p:cNvPr id="18" name="תיבת טקסט 17">
            <a:extLst>
              <a:ext uri="{FF2B5EF4-FFF2-40B4-BE49-F238E27FC236}">
                <a16:creationId xmlns:a16="http://schemas.microsoft.com/office/drawing/2014/main" id="{37B97AFC-AB0F-A772-FECA-3310A5FA5869}"/>
              </a:ext>
            </a:extLst>
          </p:cNvPr>
          <p:cNvSpPr txBox="1"/>
          <p:nvPr/>
        </p:nvSpPr>
        <p:spPr>
          <a:xfrm>
            <a:off x="5672010" y="2873913"/>
            <a:ext cx="5940547" cy="707886"/>
          </a:xfrm>
          <a:prstGeom prst="rect">
            <a:avLst/>
          </a:prstGeom>
          <a:noFill/>
        </p:spPr>
        <p:txBody>
          <a:bodyPr wrap="square" rtlCol="1">
            <a:spAutoFit/>
          </a:bodyPr>
          <a:lstStyle/>
          <a:p>
            <a:r>
              <a:rPr lang="he-IL" sz="2000" b="0" i="0" u="none" strike="noStrike" baseline="0" dirty="0">
                <a:latin typeface="FbSpoiler-Regular"/>
              </a:rPr>
              <a:t>קראו את כותרות העמודות שבטבלה ועיינו בנתונים</a:t>
            </a:r>
          </a:p>
          <a:p>
            <a:r>
              <a:rPr lang="he-IL" sz="2000" b="0" i="0" u="none" strike="noStrike" baseline="0" dirty="0">
                <a:latin typeface="FbSpoiler-Regular"/>
              </a:rPr>
              <a:t>שמוצגים בה והשיבו על השאלות.</a:t>
            </a:r>
            <a:endParaRPr lang="he-IL" sz="2000" dirty="0"/>
          </a:p>
        </p:txBody>
      </p:sp>
      <p:sp>
        <p:nvSpPr>
          <p:cNvPr id="19" name="תיבת טקסט 18">
            <a:extLst>
              <a:ext uri="{FF2B5EF4-FFF2-40B4-BE49-F238E27FC236}">
                <a16:creationId xmlns:a16="http://schemas.microsoft.com/office/drawing/2014/main" id="{1E790C72-2223-A07D-460A-F9FC7783CE0A}"/>
              </a:ext>
            </a:extLst>
          </p:cNvPr>
          <p:cNvSpPr txBox="1"/>
          <p:nvPr/>
        </p:nvSpPr>
        <p:spPr>
          <a:xfrm>
            <a:off x="106533" y="6376833"/>
            <a:ext cx="1171852" cy="369332"/>
          </a:xfrm>
          <a:prstGeom prst="rect">
            <a:avLst/>
          </a:prstGeom>
          <a:noFill/>
        </p:spPr>
        <p:txBody>
          <a:bodyPr wrap="square" rtlCol="1">
            <a:spAutoFit/>
          </a:bodyPr>
          <a:lstStyle/>
          <a:p>
            <a:r>
              <a:rPr lang="he-IL" b="1" dirty="0"/>
              <a:t>עמוד  99</a:t>
            </a:r>
          </a:p>
        </p:txBody>
      </p:sp>
    </p:spTree>
    <p:extLst>
      <p:ext uri="{BB962C8B-B14F-4D97-AF65-F5344CB8AC3E}">
        <p14:creationId xmlns:p14="http://schemas.microsoft.com/office/powerpoint/2010/main" val="40647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80164-1DC1-941B-D88D-74EE67B82385}"/>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FFA2135F-AC60-698C-7192-ED0BA8FA2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sp>
        <p:nvSpPr>
          <p:cNvPr id="7" name="תיבת טקסט 6">
            <a:extLst>
              <a:ext uri="{FF2B5EF4-FFF2-40B4-BE49-F238E27FC236}">
                <a16:creationId xmlns:a16="http://schemas.microsoft.com/office/drawing/2014/main" id="{C86A4967-6CCF-8042-A64D-FCE1FF5CBA77}"/>
              </a:ext>
            </a:extLst>
          </p:cNvPr>
          <p:cNvSpPr txBox="1"/>
          <p:nvPr/>
        </p:nvSpPr>
        <p:spPr>
          <a:xfrm>
            <a:off x="1" y="6376833"/>
            <a:ext cx="1287262" cy="369332"/>
          </a:xfrm>
          <a:prstGeom prst="rect">
            <a:avLst/>
          </a:prstGeom>
          <a:noFill/>
        </p:spPr>
        <p:txBody>
          <a:bodyPr wrap="square" rtlCol="1">
            <a:spAutoFit/>
          </a:bodyPr>
          <a:lstStyle/>
          <a:p>
            <a:r>
              <a:rPr lang="he-IL" b="1" dirty="0"/>
              <a:t>עמוד 100</a:t>
            </a:r>
          </a:p>
        </p:txBody>
      </p:sp>
      <p:pic>
        <p:nvPicPr>
          <p:cNvPr id="5" name="תמונה 4">
            <a:extLst>
              <a:ext uri="{FF2B5EF4-FFF2-40B4-BE49-F238E27FC236}">
                <a16:creationId xmlns:a16="http://schemas.microsoft.com/office/drawing/2014/main" id="{F79996DD-8E19-DD7F-76A5-9160FEE63DC0}"/>
              </a:ext>
            </a:extLst>
          </p:cNvPr>
          <p:cNvPicPr>
            <a:picLocks noChangeAspect="1"/>
          </p:cNvPicPr>
          <p:nvPr/>
        </p:nvPicPr>
        <p:blipFill>
          <a:blip r:embed="rId4"/>
          <a:stretch>
            <a:fillRect/>
          </a:stretch>
        </p:blipFill>
        <p:spPr>
          <a:xfrm>
            <a:off x="2448970" y="1918011"/>
            <a:ext cx="8810625" cy="2553628"/>
          </a:xfrm>
          <a:prstGeom prst="rect">
            <a:avLst/>
          </a:prstGeom>
        </p:spPr>
      </p:pic>
      <p:pic>
        <p:nvPicPr>
          <p:cNvPr id="8" name="תמונה 7">
            <a:extLst>
              <a:ext uri="{FF2B5EF4-FFF2-40B4-BE49-F238E27FC236}">
                <a16:creationId xmlns:a16="http://schemas.microsoft.com/office/drawing/2014/main" id="{C68DC65F-CDEB-A213-DD4F-B740F46FA5F9}"/>
              </a:ext>
            </a:extLst>
          </p:cNvPr>
          <p:cNvPicPr>
            <a:picLocks noChangeAspect="1"/>
          </p:cNvPicPr>
          <p:nvPr/>
        </p:nvPicPr>
        <p:blipFill>
          <a:blip r:embed="rId5"/>
          <a:stretch>
            <a:fillRect/>
          </a:stretch>
        </p:blipFill>
        <p:spPr>
          <a:xfrm>
            <a:off x="549075" y="2337575"/>
            <a:ext cx="1476375" cy="3543300"/>
          </a:xfrm>
          <a:prstGeom prst="rect">
            <a:avLst/>
          </a:prstGeom>
        </p:spPr>
      </p:pic>
      <p:pic>
        <p:nvPicPr>
          <p:cNvPr id="10" name="תמונה 9">
            <a:extLst>
              <a:ext uri="{FF2B5EF4-FFF2-40B4-BE49-F238E27FC236}">
                <a16:creationId xmlns:a16="http://schemas.microsoft.com/office/drawing/2014/main" id="{AF296F7A-9E71-2C28-2297-ADA93B3C2339}"/>
              </a:ext>
            </a:extLst>
          </p:cNvPr>
          <p:cNvPicPr>
            <a:picLocks noChangeAspect="1"/>
          </p:cNvPicPr>
          <p:nvPr/>
        </p:nvPicPr>
        <p:blipFill>
          <a:blip r:embed="rId6"/>
          <a:stretch>
            <a:fillRect/>
          </a:stretch>
        </p:blipFill>
        <p:spPr>
          <a:xfrm>
            <a:off x="6452607" y="584858"/>
            <a:ext cx="3524250" cy="581025"/>
          </a:xfrm>
          <a:prstGeom prst="rect">
            <a:avLst/>
          </a:prstGeom>
        </p:spPr>
      </p:pic>
    </p:spTree>
    <p:extLst>
      <p:ext uri="{BB962C8B-B14F-4D97-AF65-F5344CB8AC3E}">
        <p14:creationId xmlns:p14="http://schemas.microsoft.com/office/powerpoint/2010/main" val="215858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105A1-19ED-B52D-8EC1-2DDB3C334E11}"/>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2161D59D-1847-A42F-5F60-294D4B941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566522C3-79FC-66F1-B25D-A54D01A7133E}"/>
              </a:ext>
            </a:extLst>
          </p:cNvPr>
          <p:cNvPicPr>
            <a:picLocks noChangeAspect="1"/>
          </p:cNvPicPr>
          <p:nvPr/>
        </p:nvPicPr>
        <p:blipFill>
          <a:blip r:embed="rId4">
            <a:clrChange>
              <a:clrFrom>
                <a:srgbClr val="FEEFE6"/>
              </a:clrFrom>
              <a:clrTo>
                <a:srgbClr val="FEEFE6">
                  <a:alpha val="0"/>
                </a:srgbClr>
              </a:clrTo>
            </a:clrChange>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5500188" y="399871"/>
            <a:ext cx="6124575" cy="1066800"/>
          </a:xfrm>
          <a:prstGeom prst="rect">
            <a:avLst/>
          </a:prstGeom>
        </p:spPr>
      </p:pic>
      <p:pic>
        <p:nvPicPr>
          <p:cNvPr id="12" name="תמונה 11">
            <a:extLst>
              <a:ext uri="{FF2B5EF4-FFF2-40B4-BE49-F238E27FC236}">
                <a16:creationId xmlns:a16="http://schemas.microsoft.com/office/drawing/2014/main" id="{FD2D7BEC-13F4-6AF2-09C1-2AE48B6BD8D1}"/>
              </a:ext>
            </a:extLst>
          </p:cNvPr>
          <p:cNvPicPr>
            <a:picLocks noChangeAspect="1"/>
          </p:cNvPicPr>
          <p:nvPr/>
        </p:nvPicPr>
        <p:blipFill>
          <a:blip r:embed="rId6"/>
          <a:stretch>
            <a:fillRect/>
          </a:stretch>
        </p:blipFill>
        <p:spPr>
          <a:xfrm>
            <a:off x="3423424" y="1951463"/>
            <a:ext cx="7291708" cy="4610036"/>
          </a:xfrm>
          <a:prstGeom prst="rect">
            <a:avLst/>
          </a:prstGeom>
          <a:ln>
            <a:noFill/>
          </a:ln>
          <a:effectLst>
            <a:outerShdw blurRad="190500" algn="tl" rotWithShape="0">
              <a:srgbClr val="000000">
                <a:alpha val="70000"/>
              </a:srgbClr>
            </a:outerShdw>
          </a:effectLst>
        </p:spPr>
      </p:pic>
      <p:sp>
        <p:nvSpPr>
          <p:cNvPr id="13" name="תיבת טקסט 12">
            <a:extLst>
              <a:ext uri="{FF2B5EF4-FFF2-40B4-BE49-F238E27FC236}">
                <a16:creationId xmlns:a16="http://schemas.microsoft.com/office/drawing/2014/main" id="{77899793-1207-89E6-BDD8-DB889B60CA3B}"/>
              </a:ext>
            </a:extLst>
          </p:cNvPr>
          <p:cNvSpPr txBox="1"/>
          <p:nvPr/>
        </p:nvSpPr>
        <p:spPr>
          <a:xfrm>
            <a:off x="1" y="6376833"/>
            <a:ext cx="1287262" cy="369332"/>
          </a:xfrm>
          <a:prstGeom prst="rect">
            <a:avLst/>
          </a:prstGeom>
          <a:noFill/>
        </p:spPr>
        <p:txBody>
          <a:bodyPr wrap="square" rtlCol="1">
            <a:spAutoFit/>
          </a:bodyPr>
          <a:lstStyle/>
          <a:p>
            <a:r>
              <a:rPr lang="he-IL" b="1" dirty="0"/>
              <a:t>עמוד 100</a:t>
            </a:r>
          </a:p>
        </p:txBody>
      </p:sp>
    </p:spTree>
    <p:extLst>
      <p:ext uri="{BB962C8B-B14F-4D97-AF65-F5344CB8AC3E}">
        <p14:creationId xmlns:p14="http://schemas.microsoft.com/office/powerpoint/2010/main" val="63188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ACB5-D3D7-067D-B506-6D25C5653068}"/>
            </a:ext>
          </a:extLst>
        </p:cNvPr>
        <p:cNvGrpSpPr/>
        <p:nvPr/>
      </p:nvGrpSpPr>
      <p:grpSpPr>
        <a:xfrm>
          <a:off x="0" y="0"/>
          <a:ext cx="0" cy="0"/>
          <a:chOff x="0" y="0"/>
          <a:chExt cx="0" cy="0"/>
        </a:xfrm>
      </p:grpSpPr>
      <p:pic>
        <p:nvPicPr>
          <p:cNvPr id="2" name="תמונה 1">
            <a:extLst>
              <a:ext uri="{FF2B5EF4-FFF2-40B4-BE49-F238E27FC236}">
                <a16:creationId xmlns:a16="http://schemas.microsoft.com/office/drawing/2014/main" id="{06E84505-F247-79E7-E220-1128DFB9D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34" y="111835"/>
            <a:ext cx="4995682" cy="576073"/>
          </a:xfrm>
          <a:prstGeom prst="rect">
            <a:avLst/>
          </a:prstGeom>
        </p:spPr>
      </p:pic>
      <p:pic>
        <p:nvPicPr>
          <p:cNvPr id="4" name="תמונה 3">
            <a:extLst>
              <a:ext uri="{FF2B5EF4-FFF2-40B4-BE49-F238E27FC236}">
                <a16:creationId xmlns:a16="http://schemas.microsoft.com/office/drawing/2014/main" id="{D97B7F22-616A-509F-AEEC-91BF8773E7A5}"/>
              </a:ext>
            </a:extLst>
          </p:cNvPr>
          <p:cNvPicPr>
            <a:picLocks noChangeAspect="1"/>
          </p:cNvPicPr>
          <p:nvPr/>
        </p:nvPicPr>
        <p:blipFill>
          <a:blip r:embed="rId4"/>
          <a:stretch>
            <a:fillRect/>
          </a:stretch>
        </p:blipFill>
        <p:spPr>
          <a:xfrm>
            <a:off x="1203710" y="876022"/>
            <a:ext cx="10601325" cy="2762250"/>
          </a:xfrm>
          <a:prstGeom prst="rect">
            <a:avLst/>
          </a:prstGeom>
        </p:spPr>
      </p:pic>
      <p:pic>
        <p:nvPicPr>
          <p:cNvPr id="6" name="תמונה 5">
            <a:extLst>
              <a:ext uri="{FF2B5EF4-FFF2-40B4-BE49-F238E27FC236}">
                <a16:creationId xmlns:a16="http://schemas.microsoft.com/office/drawing/2014/main" id="{C7C07B72-0B3E-51DA-DA9B-16D7BA55F3D1}"/>
              </a:ext>
            </a:extLst>
          </p:cNvPr>
          <p:cNvPicPr>
            <a:picLocks noChangeAspect="1"/>
          </p:cNvPicPr>
          <p:nvPr/>
        </p:nvPicPr>
        <p:blipFill>
          <a:blip r:embed="rId5"/>
          <a:stretch>
            <a:fillRect/>
          </a:stretch>
        </p:blipFill>
        <p:spPr>
          <a:xfrm>
            <a:off x="5720177" y="4368368"/>
            <a:ext cx="4905375" cy="571500"/>
          </a:xfrm>
          <a:prstGeom prst="rect">
            <a:avLst/>
          </a:prstGeom>
        </p:spPr>
      </p:pic>
      <p:pic>
        <p:nvPicPr>
          <p:cNvPr id="8" name="תמונה 7">
            <a:extLst>
              <a:ext uri="{FF2B5EF4-FFF2-40B4-BE49-F238E27FC236}">
                <a16:creationId xmlns:a16="http://schemas.microsoft.com/office/drawing/2014/main" id="{F4648B83-07C0-0816-895B-6D70FF98FEB0}"/>
              </a:ext>
            </a:extLst>
          </p:cNvPr>
          <p:cNvPicPr>
            <a:picLocks noChangeAspect="1"/>
          </p:cNvPicPr>
          <p:nvPr/>
        </p:nvPicPr>
        <p:blipFill>
          <a:blip r:embed="rId6"/>
          <a:stretch>
            <a:fillRect/>
          </a:stretch>
        </p:blipFill>
        <p:spPr>
          <a:xfrm>
            <a:off x="5207726" y="5260389"/>
            <a:ext cx="5543550" cy="409575"/>
          </a:xfrm>
          <a:prstGeom prst="rect">
            <a:avLst/>
          </a:prstGeom>
        </p:spPr>
      </p:pic>
      <p:pic>
        <p:nvPicPr>
          <p:cNvPr id="10" name="תמונה 9">
            <a:extLst>
              <a:ext uri="{FF2B5EF4-FFF2-40B4-BE49-F238E27FC236}">
                <a16:creationId xmlns:a16="http://schemas.microsoft.com/office/drawing/2014/main" id="{B0F9D77E-ACB1-AB28-D53F-88AD1BC45EF0}"/>
              </a:ext>
            </a:extLst>
          </p:cNvPr>
          <p:cNvPicPr>
            <a:picLocks noChangeAspect="1"/>
          </p:cNvPicPr>
          <p:nvPr/>
        </p:nvPicPr>
        <p:blipFill>
          <a:blip r:embed="rId7"/>
          <a:stretch>
            <a:fillRect/>
          </a:stretch>
        </p:blipFill>
        <p:spPr>
          <a:xfrm>
            <a:off x="1813586" y="3913759"/>
            <a:ext cx="2279020" cy="2762249"/>
          </a:xfrm>
          <a:prstGeom prst="rect">
            <a:avLst/>
          </a:prstGeom>
          <a:ln>
            <a:noFill/>
          </a:ln>
          <a:effectLst>
            <a:outerShdw blurRad="190500" algn="tl" rotWithShape="0">
              <a:srgbClr val="000000">
                <a:alpha val="70000"/>
              </a:srgbClr>
            </a:outerShdw>
          </a:effectLst>
        </p:spPr>
      </p:pic>
      <p:sp>
        <p:nvSpPr>
          <p:cNvPr id="11" name="תיבת טקסט 10">
            <a:extLst>
              <a:ext uri="{FF2B5EF4-FFF2-40B4-BE49-F238E27FC236}">
                <a16:creationId xmlns:a16="http://schemas.microsoft.com/office/drawing/2014/main" id="{90ED8EA4-90B2-EAF6-3E0B-6F31692CB9F3}"/>
              </a:ext>
            </a:extLst>
          </p:cNvPr>
          <p:cNvSpPr txBox="1"/>
          <p:nvPr/>
        </p:nvSpPr>
        <p:spPr>
          <a:xfrm>
            <a:off x="1" y="6376833"/>
            <a:ext cx="1287262" cy="369332"/>
          </a:xfrm>
          <a:prstGeom prst="rect">
            <a:avLst/>
          </a:prstGeom>
          <a:noFill/>
        </p:spPr>
        <p:txBody>
          <a:bodyPr wrap="square" rtlCol="1">
            <a:spAutoFit/>
          </a:bodyPr>
          <a:lstStyle/>
          <a:p>
            <a:r>
              <a:rPr lang="he-IL" b="1" dirty="0"/>
              <a:t>עמוד 101</a:t>
            </a:r>
          </a:p>
        </p:txBody>
      </p:sp>
    </p:spTree>
    <p:extLst>
      <p:ext uri="{BB962C8B-B14F-4D97-AF65-F5344CB8AC3E}">
        <p14:creationId xmlns:p14="http://schemas.microsoft.com/office/powerpoint/2010/main" val="43308922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2189</Words>
  <Application>Microsoft Office PowerPoint</Application>
  <PresentationFormat>מסך רחב</PresentationFormat>
  <Paragraphs>158</Paragraphs>
  <Slides>26</Slides>
  <Notes>26</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26</vt:i4>
      </vt:variant>
    </vt:vector>
  </HeadingPairs>
  <TitlesOfParts>
    <vt:vector size="34" baseType="lpstr">
      <vt:lpstr>Almoni Neue DL 4.0 AAA</vt:lpstr>
      <vt:lpstr>Arial</vt:lpstr>
      <vt:lpstr>Calibri</vt:lpstr>
      <vt:lpstr>Calibri Light</vt:lpstr>
      <vt:lpstr>FbSpoiler-Bold</vt:lpstr>
      <vt:lpstr>FbSpoiler-Regular</vt:lpstr>
      <vt:lpstr>MFPronto-Bold</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noga mishan</dc:creator>
  <cp:lastModifiedBy>noga mishan</cp:lastModifiedBy>
  <cp:revision>3</cp:revision>
  <dcterms:created xsi:type="dcterms:W3CDTF">2025-03-17T03:29:56Z</dcterms:created>
  <dcterms:modified xsi:type="dcterms:W3CDTF">2025-12-28T03:22:18Z</dcterms:modified>
</cp:coreProperties>
</file>