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8"/>
  </p:notesMasterIdLst>
  <p:sldIdLst>
    <p:sldId id="316" r:id="rId2"/>
    <p:sldId id="256" r:id="rId3"/>
    <p:sldId id="317" r:id="rId4"/>
    <p:sldId id="318" r:id="rId5"/>
    <p:sldId id="324" r:id="rId6"/>
    <p:sldId id="327" r:id="rId7"/>
    <p:sldId id="325" r:id="rId8"/>
    <p:sldId id="326" r:id="rId9"/>
    <p:sldId id="319" r:id="rId10"/>
    <p:sldId id="263" r:id="rId11"/>
    <p:sldId id="320" r:id="rId12"/>
    <p:sldId id="330" r:id="rId13"/>
    <p:sldId id="334" r:id="rId14"/>
    <p:sldId id="331" r:id="rId15"/>
    <p:sldId id="333" r:id="rId16"/>
    <p:sldId id="332" r:id="rId17"/>
    <p:sldId id="261" r:id="rId18"/>
    <p:sldId id="322" r:id="rId19"/>
    <p:sldId id="321" r:id="rId20"/>
    <p:sldId id="343" r:id="rId21"/>
    <p:sldId id="329" r:id="rId22"/>
    <p:sldId id="341" r:id="rId23"/>
    <p:sldId id="340" r:id="rId24"/>
    <p:sldId id="264" r:id="rId25"/>
    <p:sldId id="355" r:id="rId26"/>
    <p:sldId id="339" r:id="rId27"/>
    <p:sldId id="356" r:id="rId28"/>
    <p:sldId id="328" r:id="rId29"/>
    <p:sldId id="337" r:id="rId30"/>
    <p:sldId id="336" r:id="rId31"/>
    <p:sldId id="348" r:id="rId32"/>
    <p:sldId id="347" r:id="rId33"/>
    <p:sldId id="361" r:id="rId34"/>
    <p:sldId id="265" r:id="rId35"/>
    <p:sldId id="346" r:id="rId36"/>
    <p:sldId id="351" r:id="rId37"/>
    <p:sldId id="350" r:id="rId38"/>
    <p:sldId id="349" r:id="rId39"/>
    <p:sldId id="354" r:id="rId40"/>
    <p:sldId id="353" r:id="rId41"/>
    <p:sldId id="358" r:id="rId42"/>
    <p:sldId id="357" r:id="rId43"/>
    <p:sldId id="345" r:id="rId44"/>
    <p:sldId id="360" r:id="rId45"/>
    <p:sldId id="352" r:id="rId46"/>
    <p:sldId id="335" r:id="rId4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1" clrIdx="0">
    <p:extLst>
      <p:ext uri="{19B8F6BF-5375-455C-9EA6-DF929625EA0E}">
        <p15:presenceInfo xmlns:p15="http://schemas.microsoft.com/office/powerpoint/2012/main" userId="802d01ca9850f5a0" providerId="Windows Live"/>
      </p:ext>
    </p:extLst>
  </p:cmAuthor>
  <p:cmAuthor id="2" name="miri dressler" initials="md" lastIdx="13" clrIdx="1">
    <p:extLst>
      <p:ext uri="{19B8F6BF-5375-455C-9EA6-DF929625EA0E}">
        <p15:presenceInfo xmlns:p15="http://schemas.microsoft.com/office/powerpoint/2012/main" userId="1621ad8585f3c8d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62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3" autoAdjust="0"/>
    <p:restoredTop sz="72196" autoAdjust="0"/>
  </p:normalViewPr>
  <p:slideViewPr>
    <p:cSldViewPr snapToGrid="0">
      <p:cViewPr varScale="1">
        <p:scale>
          <a:sx n="83" d="100"/>
          <a:sy n="83" d="100"/>
        </p:scale>
        <p:origin x="92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9556D2F7-8C7A-443B-A829-C865143A6E62}" type="datetimeFigureOut">
              <a:rPr lang="he-IL" smtClean="0"/>
              <a:t>ח'/טבת/תשפ"ו</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68B5EC2-654E-4DEC-BA80-EA06ACA29884}" type="slidenum">
              <a:rPr lang="he-IL" smtClean="0"/>
              <a:t>‹#›</a:t>
            </a:fld>
            <a:endParaRPr lang="he-IL"/>
          </a:p>
        </p:txBody>
      </p:sp>
    </p:spTree>
    <p:extLst>
      <p:ext uri="{BB962C8B-B14F-4D97-AF65-F5344CB8AC3E}">
        <p14:creationId xmlns:p14="http://schemas.microsoft.com/office/powerpoint/2010/main" val="384491361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השער עוסק בחשיבות הצרכים החיוניים מים ומזון לתפקוד תקין של הגוף ולבריאותו וכן בהתנהגויות מקדמות בריאות בהקשר זה, בצריכה נבונה של מזון ובהשפעה שיש לצריכת המזון על הבריאות ועל הסביבה. השער מאיר את ההיבטים המדעיים והטכנולוגיים של צרכים חיוניים אלה באמצעות תהליכי חקר מדעיים ופתרונות הנדסיים-טכנולוגיים.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תפריט מגוון ומאוזן מאפשר לגוף לקבל את כל הערכים התזונתיים הדרושים – חלבונים לבניית השרירים, פחמימות לאנרגיה, שומנים בריאים להגנה על התאים, ויטמינים ומינרלים לתפקודי גוף מגוונים.. כשהארוחה מלאה בגוונים של ירקות ופירות, דגנים מלאים וחלבונים מגוונים, אנחנו מרוויחים גם עיכול תקין ובעיקר טעמים שמתעוררים בכל ביס. שילוב נכון של רכיבים מזינים לאורך היום מחזק את המערכת החיסונית, משפר את מצב הרוח ושומר על איזון הגוף לאורך זמן.</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11</a:t>
            </a:fld>
            <a:endParaRPr lang="he-IL"/>
          </a:p>
        </p:txBody>
      </p:sp>
    </p:spTree>
    <p:extLst>
      <p:ext uri="{BB962C8B-B14F-4D97-AF65-F5344CB8AC3E}">
        <p14:creationId xmlns:p14="http://schemas.microsoft.com/office/powerpoint/2010/main" val="2051994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להציג את השיח הזה בכיתה לצורך זיהוי דפוסי התנהגות בהקשר זה וכן לאיתור ידע מוקדם.</a:t>
            </a:r>
          </a:p>
          <a:p>
            <a:r>
              <a:rPr lang="he-IL" dirty="0"/>
              <a:t>השאלות נועדו לבירור תפיסות וידע מוקדם. חשוב לעורר שיח בכיתה כדי לקבל מגוון דעות.</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12</a:t>
            </a:fld>
            <a:endParaRPr lang="he-IL"/>
          </a:p>
        </p:txBody>
      </p:sp>
    </p:spTree>
    <p:extLst>
      <p:ext uri="{BB962C8B-B14F-4D97-AF65-F5344CB8AC3E}">
        <p14:creationId xmlns:p14="http://schemas.microsoft.com/office/powerpoint/2010/main" val="607445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התלמידים מתבקשים להשוות בין שני תפריטים במטרה לקבוע איזה מהם הוא תפריט מקדם בריאות. משימה זו וכן המשימה "האם הרגלי האכילה שלי הם מקדמי בריאות?" עוסקות בהוראה מפורשת של אבן הדרך הזו שמוצגת במסמך</a:t>
            </a:r>
          </a:p>
          <a:p>
            <a:r>
              <a:rPr lang="he-IL" dirty="0"/>
              <a:t>האוריינות המדעית של כיתה ה: "לקבל החלטות המתבססות גם על ידע מדעי וליזום פעולות לפתרון של סוגיות מורכבות (לדוגמה חברתיות כלכליות, סביבתיות( המשלבות היבטים מדעיים )לדוגמה: בחירת מתכת מתאימה למוצר, בחירת תפריט</a:t>
            </a:r>
          </a:p>
          <a:p>
            <a:r>
              <a:rPr lang="he-IL" dirty="0"/>
              <a:t>בריא).</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13</a:t>
            </a:fld>
            <a:endParaRPr lang="he-IL"/>
          </a:p>
        </p:txBody>
      </p:sp>
    </p:spTree>
    <p:extLst>
      <p:ext uri="{BB962C8B-B14F-4D97-AF65-F5344CB8AC3E}">
        <p14:creationId xmlns:p14="http://schemas.microsoft.com/office/powerpoint/2010/main" val="3210148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זו התלמידים מתרגלים גם את המיומנות הזו: "לזהות את הרלוונטיות של הדיווחים במדיה לשאלה המדעית או לתמיכה בטענה המדעית ולהבחין בדיווחים בין מידע מבוסס מחקר למידע שאינו מבוסס מחקר" (אבן דרך, אוריינות מדעית, כיתה ה). ההשוואה בין שני התפריטים נעשית על בסיס ידע מדעי (שהוא כמובן, מבוסס מחקר).</a:t>
            </a:r>
          </a:p>
          <a:p>
            <a:endParaRPr lang="he-IL" dirty="0"/>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14</a:t>
            </a:fld>
            <a:endParaRPr lang="he-IL"/>
          </a:p>
        </p:txBody>
      </p:sp>
    </p:spTree>
    <p:extLst>
      <p:ext uri="{BB962C8B-B14F-4D97-AF65-F5344CB8AC3E}">
        <p14:creationId xmlns:p14="http://schemas.microsoft.com/office/powerpoint/2010/main" val="1168011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endParaRPr lang="he-IL" dirty="0"/>
          </a:p>
          <a:p>
            <a:r>
              <a:rPr lang="he-IL" dirty="0"/>
              <a:t>תשובות: 4.א: במסעדת הכפר: שיפודי עוף הודו הם בשר רזה. עדיף דג צלוי מדג מטוגן. סטייק בקר, כָָּבֵֵד וצלעות כבש שמוגשים במסעדת חופשי על האש מכילים שומנים. 4.ב: מסעדת הכפר: תפוח אדמה אפוי או אורז מלא עם עדשים עדיפים על אורז לבן או צ'יפס מטוגן (פחמימות ללא סיבים ויש גם תוספת של השמן). במסעדת הכפר העדשים מוסיפים חלבון. 4.ג: במסעדת חופשי על האש. חסרה קבוצת הירקות והפירות שהרכיב המרכזי בהם הוא ויטמינים ומינרלים. 4. </a:t>
            </a:r>
            <a:r>
              <a:rPr lang="he-IL" dirty="0" err="1"/>
              <a:t>ד.במסעדת</a:t>
            </a:r>
            <a:r>
              <a:rPr lang="he-IL" dirty="0"/>
              <a:t> חופשי על האש: קבוצת הממתקים - עוגת שוקולד או בקלאווה וגם משקאות ממותקים. 5. התפריט של מסעדת הכפר מקדם בריאות. 6. שאלה מטה-קוגניטיבית )הידע אודות רכיבי המזון וקבוצות המזון( ומיומנויות החשיבה קבלת החלטות. פעולות אלה מבטאות חשיבה ביקורתית.</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15</a:t>
            </a:fld>
            <a:endParaRPr lang="he-IL"/>
          </a:p>
        </p:txBody>
      </p:sp>
    </p:spTree>
    <p:extLst>
      <p:ext uri="{BB962C8B-B14F-4D97-AF65-F5344CB8AC3E}">
        <p14:creationId xmlns:p14="http://schemas.microsoft.com/office/powerpoint/2010/main" val="2701543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עוסקת בהוראה מפורשת של אבן הדרך "לקבל החלטות המתבססות גם על ידע מדעי וליזום פעולות לפתרון של סוגיות מורכבות (לדוגמה חברתיות כלכליות, סביבתיות) המשלבות היבטים מדעיים (לדוגמה: בחירת מתכת מתאימה למוצר, בחירת תפריט בריא) , מתוך מסמך האוריינות המדעית, כיתה ה. במשימה, עוקבים אחר הרגלי האכילה שלהם במשך שלוש יממות כדי לקבל תמונה מייצגת של ההרגלים. מומלץ לשתף הורים /מבוגרים שיסייעו לתלמידים.</a:t>
            </a:r>
          </a:p>
          <a:p>
            <a:endParaRPr lang="he-IL" dirty="0"/>
          </a:p>
          <a:p>
            <a:r>
              <a:rPr lang="he-IL" dirty="0"/>
              <a:t>שאלה 2ג: מטה קוגניציה: הידע אודות רכיבי המזון וקבוצות המזון, השוואת המזונות לקבוצות המזון והסקת מסקנות. פעולות אלה מבטאות חשיבה ביקורתית.</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16</a:t>
            </a:fld>
            <a:endParaRPr lang="he-IL"/>
          </a:p>
        </p:txBody>
      </p:sp>
    </p:spTree>
    <p:extLst>
      <p:ext uri="{BB962C8B-B14F-4D97-AF65-F5344CB8AC3E}">
        <p14:creationId xmlns:p14="http://schemas.microsoft.com/office/powerpoint/2010/main" val="2092279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יחידת התוכן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גוף האדם ובריאותו</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האם אכלתם כבא ארוחת בוקר?.</a:t>
            </a:r>
          </a:p>
          <a:p>
            <a:r>
              <a:rPr lang="he-IL" dirty="0"/>
              <a:t>המשימה בחשיבותה של בארוחת הבוקר בריאה ומזינה תוך התמקדות על חשיבות המזון לתפקוד הגוף. ליבה המרכזי של המשימה היא ניתוח מחקר מתואר אודות ארוחת הבוקר.</a:t>
            </a:r>
          </a:p>
        </p:txBody>
      </p:sp>
      <p:sp>
        <p:nvSpPr>
          <p:cNvPr id="4" name="מציין מיקום של מספר שקופית 3"/>
          <p:cNvSpPr>
            <a:spLocks noGrp="1"/>
          </p:cNvSpPr>
          <p:nvPr>
            <p:ph type="sldNum" sz="quarter" idx="5"/>
          </p:nvPr>
        </p:nvSpPr>
        <p:spPr/>
        <p:txBody>
          <a:bodyPr/>
          <a:lstStyle/>
          <a:p>
            <a:fld id="{02F9EC93-1A83-4EA9-973C-EBD8C7D32249}" type="slidenum">
              <a:rPr lang="he-IL" smtClean="0"/>
              <a:t>17</a:t>
            </a:fld>
            <a:endParaRPr lang="he-IL"/>
          </a:p>
        </p:txBody>
      </p:sp>
    </p:spTree>
    <p:extLst>
      <p:ext uri="{BB962C8B-B14F-4D97-AF65-F5344CB8AC3E}">
        <p14:creationId xmlns:p14="http://schemas.microsoft.com/office/powerpoint/2010/main" val="35456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"צריכה נבונה של מזון" עוסק בציוני הדרך הבאים (מתוך תוכנית הלימודים): צרכנות נבונה של מוצרי מזון על פי: מקור המזון (מזון טבעי לעומת מזון מעובד), מזון עם אריזה לעומת מזון ללא אריזה, חשיבות שימור המזון (הרחבה). אמצעים לשימור המזון, כגון: ייבוש, הקפאה, המלחה, פסטור.</a:t>
            </a:r>
          </a:p>
          <a:p>
            <a:endParaRPr lang="he-IL" dirty="0"/>
          </a:p>
          <a:p>
            <a:endParaRPr lang="he-IL" dirty="0"/>
          </a:p>
          <a:p>
            <a:r>
              <a:rPr lang="he-IL" dirty="0"/>
              <a:t>בני האדם מעבדים במטרה לספק צרכים שונים, כגון: לשפר את הטעם, הריח והמראה של המזון. להגדיל את ההנאה שבאכילת מזון. לקצר את זמן ההכנה של סוגי מזון שונים. להגדיל את מגוון סוגי המזון. לשמר מזון כדי להאריך את משך השימוש בו. להגדיל את הזמינות של המזון ללא תלות במקום או בעונה.</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18</a:t>
            </a:fld>
            <a:endParaRPr lang="he-IL"/>
          </a:p>
        </p:txBody>
      </p:sp>
    </p:spTree>
    <p:extLst>
      <p:ext uri="{BB962C8B-B14F-4D97-AF65-F5344CB8AC3E}">
        <p14:creationId xmlns:p14="http://schemas.microsoft.com/office/powerpoint/2010/main" val="3811003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בני האדם מעבדים במטרה לספק צרכים שונים, כגון: לשפר את הטעם, הריח והמראה של המזון. להגדיל את ההנאה שבאכילת מזון. לקצר את זמן ההכנה של סוגי מזון שונים. להגדיל את מגוון סוגי המזון. לשמר מזון כדי ולהאריך את משך השימוש בו. להגדיל את הזמינות של המזון ללא תלות במקום או בעונה.</a:t>
            </a:r>
          </a:p>
          <a:p>
            <a:endParaRPr lang="he-IL" dirty="0"/>
          </a:p>
          <a:p>
            <a:endParaRPr lang="he-IL" dirty="0"/>
          </a:p>
          <a:p>
            <a:r>
              <a:rPr lang="he-IL" dirty="0"/>
              <a:t>תשובות: 2. תהליכי עיבוד המזון הם פתרונות טכנולוגיים: מסייעים בהכשרתו לאכילה, שיפור הטעם ולשמירתו מפני ריקבון 3. טבעי: מלפפון ירוק, עגבנייה, דבש, אבטיח, בננה, אגוזים. מעובד: מלפפון חמוץ, ממרח חומוס, קציצת בשר, מיץ,</a:t>
            </a:r>
          </a:p>
          <a:p>
            <a:r>
              <a:rPr lang="he-IL" dirty="0"/>
              <a:t>חביתה, רסק תפוחים, לחמנייה. 4. קריטריון למיון: שינוי בתכונות של המזון הטבעי (צבע, צורה, טעם, ריח, מרקם).</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19</a:t>
            </a:fld>
            <a:endParaRPr lang="he-IL"/>
          </a:p>
        </p:txBody>
      </p:sp>
    </p:spTree>
    <p:extLst>
      <p:ext uri="{BB962C8B-B14F-4D97-AF65-F5344CB8AC3E}">
        <p14:creationId xmlns:p14="http://schemas.microsoft.com/office/powerpoint/2010/main" val="874499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באמצעות המשימה התלמידים מתוודעים לשיטות עיבוד מזון במטבח, לכלי מטבח ולשימוש בהם.</a:t>
            </a:r>
          </a:p>
          <a:p>
            <a:endParaRPr lang="he-IL" dirty="0"/>
          </a:p>
          <a:p>
            <a:r>
              <a:rPr lang="he-IL" dirty="0"/>
              <a:t>תשובות לשאלה 1: -1 ב, -2 ד. -3 א, 1-4 , -5 ג. -6 ה, -7 ז. 2. חשוב להקפיד על תיאור תפקוד הכלי. מומלץ גם להתייחס למבנה הכלי ולהתאמת המבנה לתפקיד.</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20</a:t>
            </a:fld>
            <a:endParaRPr lang="he-IL"/>
          </a:p>
        </p:txBody>
      </p:sp>
    </p:spTree>
    <p:extLst>
      <p:ext uri="{BB962C8B-B14F-4D97-AF65-F5344CB8AC3E}">
        <p14:creationId xmlns:p14="http://schemas.microsoft.com/office/powerpoint/2010/main" val="1878521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פרק זה עוסק בחשיבות המזון (רכיבי המזון) לבריאות הגוף ולתפקודו, בקבוצות המזון ובחשיבותן לתכנון תפריט מאוזן ומגוון, במזון טבעי ומעובד ובשימור מזון, בצריכת המזון – משרשרת ייצור המזון ועד לצריכתו, בקשר שבין צריכת מזון לבין צריכת משאבי טבע, במחיר הסביבתי של שרשרת צריכת המזון (הידלדלות משאבי טבע, פגיעה בסביבה והתחממות כדור הארץ), במחיר הסביבתי והחברתי של אובדן מזון; באחסון, אריזה והיגיינה של מזון ואימוץ הרגלים של תזונה וצריכה נבונה של מזון.</a:t>
            </a:r>
          </a:p>
          <a:p>
            <a:r>
              <a:rPr lang="he-IL" dirty="0"/>
              <a:t>תתי הפרקים "אנחנו והמזון" ו"תזונה נבונה" עוסקים בציוני הדרך הבאים  מתוך תוכנית הלימודי: חשיבות המזון לגוף: לבנייה, לגדילה ולהתפתחות ולאספקת אנרגיה. רכיבי המזון העיקריים: פחמימות, שומנים, חלבונים, מינרלים, ויטמינים, מים. מזונות עשירים במרכיבים אלה. אמצעים והתנהגויות לתזונה נבונה ומקדמת בריאות: צריכת תפריט מגוון ומאוזן: קבוצות מזון שונות, כמויות מתאימות של מזון ומים, צרכנות נבונה של מוצרי מזון על פי: הרכב המזון, מקור המזון (מזון טבעי לעומת מזון מעובד), תאריך התפוגה, כמויות מזון נדרשות.</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2</a:t>
            </a:fld>
            <a:endParaRPr lang="he-IL"/>
          </a:p>
        </p:txBody>
      </p:sp>
    </p:spTree>
    <p:extLst>
      <p:ext uri="{BB962C8B-B14F-4D97-AF65-F5344CB8AC3E}">
        <p14:creationId xmlns:p14="http://schemas.microsoft.com/office/powerpoint/2010/main" val="917478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שימור מזון אחת המטרות של עיבוד המזון. בחברה ובתרבות שלנו נעשה שימוש רב בשימור מזון. שימור מזון מאפשר לנו ליהנות ממזונות שונים לאורך כל השנה, ללא קשר לעונות השנה ולזמינות הטבעית שלהם. שימור המזון מאפשר לנו להחזיק מזון לתקופות ארוכות יותר מבלי שיירקב, דבר חשוב במיוחד במצבים של מחסור במזון או בתקופות שבהן הגידול החקלאי מוגבל.</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21</a:t>
            </a:fld>
            <a:endParaRPr lang="he-IL"/>
          </a:p>
        </p:txBody>
      </p:sp>
    </p:spTree>
    <p:extLst>
      <p:ext uri="{BB962C8B-B14F-4D97-AF65-F5344CB8AC3E}">
        <p14:creationId xmlns:p14="http://schemas.microsoft.com/office/powerpoint/2010/main" val="1034793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פתרון החידות: 1. ייבוש, 2, עיקור, 3. החמצה, 4, </a:t>
            </a:r>
            <a:r>
              <a:rPr lang="he-IL" dirty="0" err="1"/>
              <a:t>פיסטור</a:t>
            </a:r>
            <a:r>
              <a:rPr lang="he-IL" dirty="0"/>
              <a:t>, 5. הקפאה, 6. המלח</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23</a:t>
            </a:fld>
            <a:endParaRPr lang="he-IL"/>
          </a:p>
        </p:txBody>
      </p:sp>
    </p:spTree>
    <p:extLst>
      <p:ext uri="{BB962C8B-B14F-4D97-AF65-F5344CB8AC3E}">
        <p14:creationId xmlns:p14="http://schemas.microsoft.com/office/powerpoint/2010/main" val="3095726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יחידת התוכן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גוף האדם ובריאותו</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מהו סוד היוגורט?.</a:t>
            </a:r>
          </a:p>
          <a:p>
            <a:r>
              <a:rPr lang="he-IL" dirty="0"/>
              <a:t>המשימה עוסקת בתהליך עיבוד החלב למוצר - יוגורט. זוהי משימת </a:t>
            </a:r>
            <a:r>
              <a:rPr lang="en-US" dirty="0"/>
              <a:t>STEM </a:t>
            </a:r>
            <a:r>
              <a:rPr lang="he-IL" dirty="0"/>
              <a:t> שבה  התלמידים חוקרים את התנאים הדרושים להיווצרות יוגורט ומבצעים ניסויים לשיפור איכות היוגורט. </a:t>
            </a:r>
          </a:p>
        </p:txBody>
      </p:sp>
      <p:sp>
        <p:nvSpPr>
          <p:cNvPr id="4" name="מציין מיקום של מספר שקופית 3"/>
          <p:cNvSpPr>
            <a:spLocks noGrp="1"/>
          </p:cNvSpPr>
          <p:nvPr>
            <p:ph type="sldNum" sz="quarter" idx="5"/>
          </p:nvPr>
        </p:nvSpPr>
        <p:spPr/>
        <p:txBody>
          <a:bodyPr/>
          <a:lstStyle/>
          <a:p>
            <a:fld id="{02F9EC93-1A83-4EA9-973C-EBD8C7D32249}" type="slidenum">
              <a:rPr lang="he-IL" smtClean="0"/>
              <a:t>24</a:t>
            </a:fld>
            <a:endParaRPr lang="he-IL"/>
          </a:p>
        </p:txBody>
      </p:sp>
    </p:spTree>
    <p:extLst>
      <p:ext uri="{BB962C8B-B14F-4D97-AF65-F5344CB8AC3E}">
        <p14:creationId xmlns:p14="http://schemas.microsoft.com/office/powerpoint/2010/main" val="3958815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תת הפרק "צריכת מזון והסביבה" עוסק בציוני הדרך הבאים (מתוך תוכנית הלימודים): המחיר הסביבתי כתוצאה מתהליכי ייצור וצריכה של מזון: מזון מקומי לעומת מזון מיובא, מזון ארוז לעומת מזון לא ארוז, פליטת מזהמים כולל גזים התורמים להתחממות גלובלית, דלדול משאבים, דרכים לצמצום המחיר הסביבתי. היגיינה בטיפול במזון: אריזה, אחסון, ניקיון. תת פרק זה נשען על הידע המוקדם שנרכש בשער "משאבי טבע – אדם וסביבה".</a:t>
            </a:r>
          </a:p>
          <a:p>
            <a:endParaRPr lang="he-IL" dirty="0"/>
          </a:p>
          <a:p>
            <a:r>
              <a:rPr lang="he-IL" dirty="0"/>
              <a:t>במשימה התלמידים חוקרים בעזרת שימוש במודלים את ההשפעה של שרשרת ייצור המזון על הסביבה. במשימה ארבע דוגמאות של שרשרות ייצור מזון. מומלץ לבצע את המשימה בקבוצות קטנות הטרוגניות.</a:t>
            </a:r>
          </a:p>
          <a:p>
            <a:r>
              <a:rPr lang="he-IL" dirty="0"/>
              <a:t>כל קבוצה תחקור שרשרת ייצור אחת. לאחר מכן, כל קבוצה תציג את ממצאיה. חשוב לערוך השוואה כדי לגלות אילו השפעות סביבתיות משותפות יש בכל שרשרת ייצור מזון. ביצוע המשימה במסגרת קבוצתית נותן מענה לשונות</a:t>
            </a:r>
          </a:p>
          <a:p>
            <a:r>
              <a:rPr lang="he-IL" dirty="0"/>
              <a:t>הלומדים. מומלץ להתחיל את המשימה בכיתה ולסיימה בבית.</a:t>
            </a:r>
          </a:p>
          <a:p>
            <a:endParaRPr lang="he-IL" dirty="0"/>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25</a:t>
            </a:fld>
            <a:endParaRPr lang="he-IL"/>
          </a:p>
        </p:txBody>
      </p:sp>
    </p:spTree>
    <p:extLst>
      <p:ext uri="{BB962C8B-B14F-4D97-AF65-F5344CB8AC3E}">
        <p14:creationId xmlns:p14="http://schemas.microsoft.com/office/powerpoint/2010/main" val="2026600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לערוך שיח ער שבו התלמידים נדרשים להצדיק את טענתם באמצעות נימוקים. אין כאן הכרעה. נימוקים בעד יכולים להיות: מחיר (זול יותר), טעם והעדפה אישית, אין בישראל. נימוקים נגד: תחרות עם משק</a:t>
            </a:r>
          </a:p>
          <a:p>
            <a:r>
              <a:rPr lang="he-IL" dirty="0"/>
              <a:t>החקלאות הישראלי, הובלה של מזון כרוכה בזיהום הסביבה.</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26</a:t>
            </a:fld>
            <a:endParaRPr lang="he-IL"/>
          </a:p>
        </p:txBody>
      </p:sp>
    </p:spTree>
    <p:extLst>
      <p:ext uri="{BB962C8B-B14F-4D97-AF65-F5344CB8AC3E}">
        <p14:creationId xmlns:p14="http://schemas.microsoft.com/office/powerpoint/2010/main" val="2450821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אובדן מזון הוא תהליך שבו מזון שהיה מיועד לצריכה אנושית אינו מגיע לשולחן האוכל — אלא מתבזבז או נזרק לאורך שלבי שרשרת האספקה. זה יכול לקרות כבר בשלב הגידול החקלאי, במהלך האחסון, ההובלה, האריזה, השיווק, או אפילו אצל הצרכן בבית. מקובל להבחין בין שני מושגים קרובים: אובדן מזון – מתייחס לפסדי מזון בשלבים מוקדמים כמו ייצור, עיבוד והפצה. בזבוז מזון – מתאר זריקת מזון תקין על ידי צרכנים, מסעדות או חנויות.</a:t>
            </a:r>
          </a:p>
          <a:p>
            <a:r>
              <a:rPr lang="he-IL" dirty="0"/>
              <a:t> לפי נתוני ארגון המזון והחקלאות של האו"ם כשליש מהמזון המיוצר בעולם הולך לאיבוד. בישראל, ההיקף נאמד בכ־2.5 מיליון טון מזון בשנה, שהם כ־35% מכלל המזון המיוצר1</a:t>
            </a:r>
          </a:p>
          <a:p>
            <a:r>
              <a:rPr lang="he-IL" dirty="0"/>
              <a:t>ההשלכות של אובדן מזון הן עצומות: חברתיות: מזון שאובד יכול היה להאכיל אוכלוסיות נזקקות. כלכליות: הפסדים של מיליארדי שקלים בשנה. סביבתיות: פליטת גזי חממה, זיהום, והגדלת כמויות פסולת</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27</a:t>
            </a:fld>
            <a:endParaRPr lang="he-IL"/>
          </a:p>
        </p:txBody>
      </p:sp>
    </p:spTree>
    <p:extLst>
      <p:ext uri="{BB962C8B-B14F-4D97-AF65-F5344CB8AC3E}">
        <p14:creationId xmlns:p14="http://schemas.microsoft.com/office/powerpoint/2010/main" val="2518034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תשובות: 1. להציג דירוג של השפעות או גורמים לאובדן מזון. 2. 2 מתאר מזון שפג תוקפו, 4 מתאר הכנה או בישול לקוי (שליפת מידע מתרשים). 3. קניית יתר (הסקת מסקנות). </a:t>
            </a:r>
          </a:p>
          <a:p>
            <a:r>
              <a:rPr lang="he-IL" dirty="0"/>
              <a:t>4. הכנת כמות עודפת של מזון (הסקת מסקנות). לאחר השיח בכיתה, מומלץ לבקש מהתלמידים להשיב על השאלות במחברת.</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28</a:t>
            </a:fld>
            <a:endParaRPr lang="he-IL"/>
          </a:p>
        </p:txBody>
      </p:sp>
    </p:spTree>
    <p:extLst>
      <p:ext uri="{BB962C8B-B14F-4D97-AF65-F5344CB8AC3E}">
        <p14:creationId xmlns:p14="http://schemas.microsoft.com/office/powerpoint/2010/main" val="149643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תשובות: 1.א: בתא ההקפאה או במקרר אם השימוש </a:t>
            </a:r>
            <a:r>
              <a:rPr lang="he-IL" dirty="0" err="1"/>
              <a:t>מיידי</a:t>
            </a:r>
            <a:r>
              <a:rPr lang="he-IL" dirty="0"/>
              <a:t> .</a:t>
            </a:r>
          </a:p>
          <a:p>
            <a:r>
              <a:rPr lang="he-IL" dirty="0"/>
              <a:t>1.ב: במקרר, 1.ג: במקומות יבשים, ארוזים למניעת חדירת מזיקים.</a:t>
            </a:r>
          </a:p>
          <a:p>
            <a:r>
              <a:rPr lang="he-IL" dirty="0"/>
              <a:t>1.ד: במקרר. אפשר גם בתא ההקפאה. </a:t>
            </a:r>
          </a:p>
          <a:p>
            <a:r>
              <a:rPr lang="he-IL" dirty="0"/>
              <a:t>1.ה. במזונות המכילים מים כגון בשר פירות וירקות עלולים להתפתח חיידקים ופטריות.</a:t>
            </a:r>
          </a:p>
          <a:p>
            <a:r>
              <a:rPr lang="he-IL" dirty="0"/>
              <a:t>2. למניעת זיהום המזון על ידי חיידקים ופטריות </a:t>
            </a:r>
          </a:p>
          <a:p>
            <a:r>
              <a:rPr lang="he-IL" dirty="0"/>
              <a:t>3. מניעה של חדירת גורמי זיהום לגוף.</a:t>
            </a:r>
          </a:p>
          <a:p>
            <a:r>
              <a:rPr lang="he-IL" dirty="0"/>
              <a:t>4. כדי למנוע מגע ישיר של המזון עם האוויר ועם גורמי הזיהום.</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29</a:t>
            </a:fld>
            <a:endParaRPr lang="he-IL"/>
          </a:p>
        </p:txBody>
      </p:sp>
    </p:spTree>
    <p:extLst>
      <p:ext uri="{BB962C8B-B14F-4D97-AF65-F5344CB8AC3E}">
        <p14:creationId xmlns:p14="http://schemas.microsoft.com/office/powerpoint/2010/main" val="3718221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בדיאלוג המתקיים בין הילדים עולה סוגיית בזבוז המזון. מזון שנקנה ולא נצרך מסיבות שונות</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30</a:t>
            </a:fld>
            <a:endParaRPr lang="he-IL"/>
          </a:p>
        </p:txBody>
      </p:sp>
    </p:spTree>
    <p:extLst>
      <p:ext uri="{BB962C8B-B14F-4D97-AF65-F5344CB8AC3E}">
        <p14:creationId xmlns:p14="http://schemas.microsoft.com/office/powerpoint/2010/main" val="3383064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המחיר הסביבתי שמוצג בפרק בעקבות שרשרת ייצור המזון וצריכתו נשען על הידע המוקדם שמוצג בשער “משאבי טבע – אדם וסביבה”. שרשרת היצור והצריכה של מזון גורמת לאותם מחירים סביבתיים: הידלדלות משאבי טבע, פגיעה בנוף ובסביבה והתחממות כדור הארץ. הגידולים החקלאיים עלולים להרוס את הקרקעות בעקבות שימוש בלתי מבוקר של דשנים וחומרי הדברה. בכל שרשרת ייצור המזון יש שימוש בחומרי דלק מחצביים בצורה ישירה ועקיפה </a:t>
            </a:r>
            <a:r>
              <a:rPr lang="he-IL"/>
              <a:t>(חשמל) </a:t>
            </a:r>
            <a:r>
              <a:rPr lang="he-IL" dirty="0"/>
              <a:t>אשר פולטים לאטמוספרה את גז החממה פחמן- דו חמצני.</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31</a:t>
            </a:fld>
            <a:endParaRPr lang="he-IL"/>
          </a:p>
        </p:txBody>
      </p:sp>
    </p:spTree>
    <p:extLst>
      <p:ext uri="{BB962C8B-B14F-4D97-AF65-F5344CB8AC3E}">
        <p14:creationId xmlns:p14="http://schemas.microsoft.com/office/powerpoint/2010/main" val="2080405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FbSpoiler-Regular"/>
                <a:ea typeface="+mn-ea"/>
                <a:cs typeface="Arial" panose="020B0604020202020204" pitchFamily="34" charset="0"/>
              </a:rPr>
              <a:t>השיח נועד להביא את התלמידים למודעות אודות העיסוק הרחב שלנו במזון בחיי היומיום (נוסף לעיסוק באכילתו). מזון מהווה מרכיב חשוב בתרבויות שונות.</a:t>
            </a:r>
          </a:p>
          <a:p>
            <a:pPr algn="r"/>
            <a:endParaRPr lang="he-IL" sz="1800" b="0" i="0" u="none" strike="noStrike" baseline="0" dirty="0">
              <a:latin typeface="FbSpoiler-Regular"/>
            </a:endParaRPr>
          </a:p>
          <a:p>
            <a:pPr algn="r"/>
            <a:endParaRPr lang="he-IL" sz="1800" b="0" i="0" u="none" strike="noStrike" baseline="0" dirty="0">
              <a:latin typeface="FbSpoiler-Regular"/>
            </a:endParaRPr>
          </a:p>
          <a:p>
            <a:pPr algn="r"/>
            <a:r>
              <a:rPr lang="he-IL" dirty="0"/>
              <a:t>תשובות לשאלות: 1. כיבוד למסיבת יום הולדת ולאירועים חברתיים, אחסון המזון בבית, סמלים/ברכות בחגים, בישול ואפייה וגם זריקת פסולת של מזון.</a:t>
            </a:r>
          </a:p>
          <a:p>
            <a:pPr algn="r"/>
            <a:r>
              <a:rPr lang="he-IL" dirty="0"/>
              <a:t>2. היבטים חברתיים ותרבותיים וכן לקיום הגוף ולתפקודו.</a:t>
            </a:r>
          </a:p>
          <a:p>
            <a:pPr algn="r"/>
            <a:r>
              <a:rPr lang="he-IL" dirty="0"/>
              <a:t>3. מומלץ לבקש דוגמאות של מאכלי עדות בישראל. </a:t>
            </a:r>
          </a:p>
          <a:p>
            <a:pPr algn="r"/>
            <a:r>
              <a:rPr lang="he-IL" dirty="0"/>
              <a:t>4. איתור ידע מוקדם. התשובה תתבהר תוך כדי התקדמות תהליכי הלמידה.</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3</a:t>
            </a:fld>
            <a:endParaRPr lang="he-IL"/>
          </a:p>
        </p:txBody>
      </p:sp>
    </p:spTree>
    <p:extLst>
      <p:ext uri="{BB962C8B-B14F-4D97-AF65-F5344CB8AC3E}">
        <p14:creationId xmlns:p14="http://schemas.microsoft.com/office/powerpoint/2010/main" val="869627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בשקופית זו ובשקופית שאחריה התלמידים מציעים תכנית פעולה לצמצום אובדן מזון בבית.</a:t>
            </a:r>
          </a:p>
          <a:p>
            <a:r>
              <a:rPr lang="he-IL" dirty="0">
                <a:effectLst/>
              </a:rPr>
              <a:t>יש לכוון אותם לעבודה עם התרשים והכללים המצורפים, תוך הדגשה של חשיבה מעשית ופתרונות יישומיים. חשוב לעודד את התלמידים לנסח פתרונות, ולהראות כיצד כל כלל יכול להשפיע בפועל על צמצום אובדן המזון.</a:t>
            </a:r>
          </a:p>
          <a:p>
            <a:r>
              <a:rPr lang="he-IL" dirty="0">
                <a:effectLst/>
              </a:rPr>
              <a:t>בחלק האישי מומלץ להדגיש לתלמידים שהמטרה היא </a:t>
            </a:r>
            <a:r>
              <a:rPr lang="he-IL" b="0" dirty="0">
                <a:effectLst/>
              </a:rPr>
              <a:t>למידה משפחתית משותפת. </a:t>
            </a:r>
            <a:r>
              <a:rPr lang="he-IL" dirty="0">
                <a:effectLst/>
              </a:rPr>
              <a:t>כדאי לעודד אותם לשוחח עם בני המשפחה, לשתף בידע שרכשו ולהוביל תהליך בבית. יצירת "מגנט כללים" מאפשרת חיבור בין הלמידה בכיתה לבין ההתנהגות בבית, ולכן כדאי להקדיש זמן להצגת המגנטים ולשיחה על יישום הכללים.</a:t>
            </a:r>
            <a:endParaRPr lang="he-IL" dirty="0"/>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32</a:t>
            </a:fld>
            <a:endParaRPr lang="he-IL"/>
          </a:p>
        </p:txBody>
      </p:sp>
    </p:spTree>
    <p:extLst>
      <p:ext uri="{BB962C8B-B14F-4D97-AF65-F5344CB8AC3E}">
        <p14:creationId xmlns:p14="http://schemas.microsoft.com/office/powerpoint/2010/main" val="4090750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BD558-FCCB-0A0E-F8BC-0476350A776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DE01459-5FA4-9F43-EA91-4B5014BEF72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C11045C-C138-4F80-2E95-ACCA3C82394D}"/>
              </a:ext>
            </a:extLst>
          </p:cNvPr>
          <p:cNvSpPr>
            <a:spLocks noGrp="1"/>
          </p:cNvSpPr>
          <p:nvPr>
            <p:ph type="body" idx="1"/>
          </p:nvPr>
        </p:nvSpPr>
        <p:spPr/>
        <p:txBody>
          <a:bodyPr/>
          <a:lstStyle/>
          <a:p>
            <a:r>
              <a:rPr lang="he-IL" dirty="0"/>
              <a:t>דוגמאות לתשובות: 1. לבשל בהתאם לכמויות הנדרשות. 2. להשתמש במזון לפני שפג תוקפו. 3. להקפיד על טיפול נכון במזון כדי למנוע לו נזק.</a:t>
            </a:r>
          </a:p>
          <a:p>
            <a:r>
              <a:rPr lang="he-IL" dirty="0"/>
              <a:t>4. לבשל את המזון בדרך המתאימה כדי למנוע ליקויים שיכולים לגרום לאי אכילתו וזריקתו. 5. לקנות את מה שצריך. מומלץ להציע לתלמידים להכין מגנט לבית שיכלול את רשימת הכללים.</a:t>
            </a:r>
          </a:p>
        </p:txBody>
      </p:sp>
      <p:sp>
        <p:nvSpPr>
          <p:cNvPr id="4" name="מציין מיקום של מספר שקופית 3">
            <a:extLst>
              <a:ext uri="{FF2B5EF4-FFF2-40B4-BE49-F238E27FC236}">
                <a16:creationId xmlns:a16="http://schemas.microsoft.com/office/drawing/2014/main" id="{61F79F3C-8810-5EEC-75DF-6653BA0F4370}"/>
              </a:ext>
            </a:extLst>
          </p:cNvPr>
          <p:cNvSpPr>
            <a:spLocks noGrp="1"/>
          </p:cNvSpPr>
          <p:nvPr>
            <p:ph type="sldNum" sz="quarter" idx="5"/>
          </p:nvPr>
        </p:nvSpPr>
        <p:spPr/>
        <p:txBody>
          <a:bodyPr/>
          <a:lstStyle/>
          <a:p>
            <a:fld id="{F68B5EC2-654E-4DEC-BA80-EA06ACA29884}" type="slidenum">
              <a:rPr lang="he-IL" smtClean="0"/>
              <a:t>33</a:t>
            </a:fld>
            <a:endParaRPr lang="he-IL"/>
          </a:p>
        </p:txBody>
      </p:sp>
    </p:spTree>
    <p:extLst>
      <p:ext uri="{BB962C8B-B14F-4D97-AF65-F5344CB8AC3E}">
        <p14:creationId xmlns:p14="http://schemas.microsoft.com/office/powerpoint/2010/main" val="817658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יחידת התוכן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שינוי אקלים וקיימות</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עושים מהפך-מזון לא לפח</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endParaRPr lang="he-IL" dirty="0"/>
          </a:p>
          <a:p>
            <a:r>
              <a:rPr lang="he-IL" dirty="0"/>
              <a:t>המשימה עוסקת בנושא הבוער אובדן מזון בשלבי הייצור והצריכה, במחיר הסביבתי ובדרכי מניעה (שימוש מושכל).</a:t>
            </a:r>
          </a:p>
        </p:txBody>
      </p:sp>
      <p:sp>
        <p:nvSpPr>
          <p:cNvPr id="4" name="מציין מיקום של מספר שקופית 3"/>
          <p:cNvSpPr>
            <a:spLocks noGrp="1"/>
          </p:cNvSpPr>
          <p:nvPr>
            <p:ph type="sldNum" sz="quarter" idx="5"/>
          </p:nvPr>
        </p:nvSpPr>
        <p:spPr/>
        <p:txBody>
          <a:bodyPr/>
          <a:lstStyle/>
          <a:p>
            <a:fld id="{02F9EC93-1A83-4EA9-973C-EBD8C7D32249}" type="slidenum">
              <a:rPr lang="he-IL" smtClean="0"/>
              <a:t>34</a:t>
            </a:fld>
            <a:endParaRPr lang="he-IL"/>
          </a:p>
        </p:txBody>
      </p:sp>
    </p:spTree>
    <p:extLst>
      <p:ext uri="{BB962C8B-B14F-4D97-AF65-F5344CB8AC3E}">
        <p14:creationId xmlns:p14="http://schemas.microsoft.com/office/powerpoint/2010/main" val="3615678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משימת האתגר היא מסוג משימת </a:t>
            </a:r>
            <a:r>
              <a:rPr lang="en-US" dirty="0"/>
              <a:t>STEM</a:t>
            </a:r>
            <a:r>
              <a:rPr lang="he-IL" dirty="0"/>
              <a:t>.</a:t>
            </a:r>
          </a:p>
          <a:p>
            <a:r>
              <a:rPr lang="he-IL" dirty="0"/>
              <a:t>משימה זו מזמנת תהליך של פתרון בעיה טכנולוגית-הנדסית תוך אינטגרציה של ידע וחקר מדעי ומתמטיקה. על גישת של חינוך ל-</a:t>
            </a:r>
            <a:r>
              <a:rPr lang="en-US" dirty="0"/>
              <a:t>STEM </a:t>
            </a:r>
            <a:r>
              <a:rPr lang="he-IL" dirty="0"/>
              <a:t> קראו במבוא הכללי של תוכנית הלימודים. נקודת המוצא של</a:t>
            </a:r>
          </a:p>
          <a:p>
            <a:r>
              <a:rPr lang="he-IL" dirty="0"/>
              <a:t>הבעיה היא טכנולוגית הנדסית.</a:t>
            </a:r>
          </a:p>
          <a:p>
            <a:endParaRPr lang="he-IL" dirty="0"/>
          </a:p>
          <a:p>
            <a:r>
              <a:rPr lang="he-IL" dirty="0"/>
              <a:t>יש להציג לתלמידים את נווט התיכון ואת אופן השימוש בו. ראו מידע על הנווט בסוף ספר הלימוד. בשלב זה אנו נמצאים במשימה של הגדרת הדרישות, האילוצים וניסוח הבעיה.</a:t>
            </a:r>
          </a:p>
          <a:p>
            <a:endParaRPr lang="he-IL" dirty="0"/>
          </a:p>
          <a:p>
            <a:endParaRPr lang="he-IL" dirty="0"/>
          </a:p>
          <a:p>
            <a:r>
              <a:rPr lang="he-IL" dirty="0"/>
              <a:t>תשובות: 1. שימוש בחומרים משמרים טבעיים, עמידות להתפתחות חיידקים ועובש. 2. בהתאם לאילוצים שעולים בכיתה. 3. כיצד אפשר להחמיץ ירק עמיד לעובש וחיידקים מזיקים ולשמור על תכונות הטעם והמרקם הרצויים? התשובות לשאלות אלה ייעשה בתיווך של המורה.</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35</a:t>
            </a:fld>
            <a:endParaRPr lang="he-IL"/>
          </a:p>
        </p:txBody>
      </p:sp>
    </p:spTree>
    <p:extLst>
      <p:ext uri="{BB962C8B-B14F-4D97-AF65-F5344CB8AC3E}">
        <p14:creationId xmlns:p14="http://schemas.microsoft.com/office/powerpoint/2010/main" val="321791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הדגש במשימה היא תרומת המחקר המדעי לפתרון בעיות הנדסיות – טכנולוגיות באמצעות תכן הנדסי. התלמידים נדרשים להשתמש רק בחלק משלבי התכן ההנדסי.</a:t>
            </a:r>
          </a:p>
          <a:p>
            <a:endParaRPr lang="he-IL" dirty="0"/>
          </a:p>
          <a:p>
            <a:r>
              <a:rPr lang="he-IL" dirty="0"/>
              <a:t>בשלב זה אנו נמצאים בשלב החקירה שמטרתה לאסוף מידע הדרוש לפתרון הבעיה. כאן אוספים מידע באמצעות ביצוע של חקירה מדעית. החקירה מתבצעת בכל תהליך התכן הנדסי והיא יכולה להיות בתחומים שונים בהתאם לסוג המידע הנדרש.</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36</a:t>
            </a:fld>
            <a:endParaRPr lang="he-IL"/>
          </a:p>
        </p:txBody>
      </p:sp>
    </p:spTree>
    <p:extLst>
      <p:ext uri="{BB962C8B-B14F-4D97-AF65-F5344CB8AC3E}">
        <p14:creationId xmlns:p14="http://schemas.microsoft.com/office/powerpoint/2010/main" val="2974300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מזמנת הוראה מפורשת של תהליך חקר מדעי כפי שנדרש במסמך האוריינות: "לתכנן מערך מחקר ולבצעו: שאלת חקר, השערות, גורמים משפיעים, גורמים קבועים, בקרה וחזרות".</a:t>
            </a:r>
          </a:p>
          <a:p>
            <a:endParaRPr lang="he-IL" dirty="0"/>
          </a:p>
          <a:p>
            <a:r>
              <a:rPr lang="he-IL" dirty="0"/>
              <a:t>הגורמים יכולים להיות: כמות המלח, סוג המלח, מקום האחסון, טריות הירק, ניקיון הירק, טמפרטורה, תנאי הארה. מכל גורם מנסחים השערה ולכל השערה מנסחים שאלת חקר ממוקדת. כל שאלות החקר הממוקדות נגזרות משאלת החקר הכללית?</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37</a:t>
            </a:fld>
            <a:endParaRPr lang="he-IL"/>
          </a:p>
        </p:txBody>
      </p:sp>
    </p:spTree>
    <p:extLst>
      <p:ext uri="{BB962C8B-B14F-4D97-AF65-F5344CB8AC3E}">
        <p14:creationId xmlns:p14="http://schemas.microsoft.com/office/powerpoint/2010/main" val="1942763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בתהליך החקר כמו גם בתהליך התכן ההנדסי חשוב לתרגל באמצעות שיח ערכי את המיומנות:</a:t>
            </a:r>
          </a:p>
          <a:p>
            <a:r>
              <a:rPr lang="he-IL" dirty="0"/>
              <a:t>"התנהלות ביושרה ובשקיפות בעריכת תצפיות ניסויים ובדיווח על תוצאותיהם" (מתוך מסמך האוריינות).</a:t>
            </a:r>
          </a:p>
          <a:p>
            <a:endParaRPr lang="he-IL" dirty="0"/>
          </a:p>
          <a:p>
            <a:endParaRPr lang="he-IL" dirty="0"/>
          </a:p>
          <a:p>
            <a:r>
              <a:rPr lang="he-IL" dirty="0"/>
              <a:t>בחלק זה, הכיתה הופכת למעבדת מחקר. שאלת החקר המרכזית היא: אילו גורמים משפיעים על תהליך ההחמצה של הירק שנבחר? נוסחו מספר השַַעֲֲרוּת אפשריות לתשובה לשאלה. לכל השערה נוסחה שאלת חקר ממוקדת לבדיקתה.</a:t>
            </a:r>
          </a:p>
          <a:p>
            <a:r>
              <a:rPr lang="he-IL" dirty="0"/>
              <a:t>יש לארגן את הלומדים בקבוצות הטרוגניות. כל קבוצה תבדוק את ההשפעה של גורם אחד על החמצת הירק שנבחר להחמצה. על התלמידים לתכנן ולבצע תהליך חקר שלם שכולל הגדרת הגורם המשפיע והמושפע, דרכים למדידת השינוי</a:t>
            </a:r>
          </a:p>
          <a:p>
            <a:r>
              <a:rPr lang="he-IL" dirty="0"/>
              <a:t>בגורם המושפע (למשל, שימוש בנייר לקמוס לבדיקת חומציות), איסוף נתונים וארגונם, חזרות ומסקנות. בסוף התהליך, על כל קבוצה לדווח את מסקנותיה ועורכים סינתזה של כל המסקנות. מסקנות אלה ישמשו את פיתוח המתכון.</a:t>
            </a:r>
          </a:p>
          <a:p>
            <a:endParaRPr lang="he-IL" dirty="0"/>
          </a:p>
          <a:p>
            <a:endParaRPr lang="he-IL" dirty="0"/>
          </a:p>
          <a:p>
            <a:r>
              <a:rPr lang="he-IL" dirty="0"/>
              <a:t>גם כאן, חשוב לשוחח על החשיבות של הכנת מתכון המבוסס על מדידות מדויקות ולא על תחושות ("להבחין בין דעות, רגשות ואמונות לבין מה שנתפס באמצעות החושים ומדידות באמצעות מכשירים").</a:t>
            </a:r>
          </a:p>
          <a:p>
            <a:endParaRPr lang="he-IL" dirty="0"/>
          </a:p>
          <a:p>
            <a:endParaRPr lang="he-IL" dirty="0"/>
          </a:p>
          <a:p>
            <a:r>
              <a:rPr lang="he-IL" dirty="0"/>
              <a:t>מטרת הרפלקציה היא להביא את התלמידים למודעות אודות יחסי הגומלין בין מדע והנדסה בתהליך פתרון הבעיות. במקרה זה, הודות לחקר המדעי התקבל מידע אודות הגורמים המשפיעים על תהליך ההחמצה. בתהליך החקר וגם בתהליך</a:t>
            </a:r>
          </a:p>
          <a:p>
            <a:r>
              <a:rPr lang="he-IL" dirty="0"/>
              <a:t>התכן ההנדסי נעשה שימוש במתמטיקה (מדידות, חישוב ממוצעים, ייצוג מידע בגרפים). חשוב להדגיש שתהליך התכן ההנדסי הוא אינטגרטיבי ונלקחים בחשבון גם שיקולים סביבתיים, כלכליים וחברתיים.</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38</a:t>
            </a:fld>
            <a:endParaRPr lang="he-IL"/>
          </a:p>
        </p:txBody>
      </p:sp>
    </p:spTree>
    <p:extLst>
      <p:ext uri="{BB962C8B-B14F-4D97-AF65-F5344CB8AC3E}">
        <p14:creationId xmlns:p14="http://schemas.microsoft.com/office/powerpoint/2010/main" val="7740897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dirty="0"/>
              <a:t>מתמיד ומתחולל תהליך למידה מתמשך.</a:t>
            </a:r>
          </a:p>
          <a:p>
            <a:endParaRPr lang="he-IL" dirty="0"/>
          </a:p>
          <a:p>
            <a:r>
              <a:rPr lang="he-IL" dirty="0"/>
              <a:t>תשובה לשאלה 1: א. חלבונים, ב. מינרלים, ג. פחמימות, ד. ויטמינים, ה. ממתקים.</a:t>
            </a:r>
          </a:p>
          <a:p>
            <a:r>
              <a:rPr lang="he-IL" dirty="0"/>
              <a:t>תשובה לשאלה 2: ארוחת בוקר: ארוחה ב (סיבים, חלבונים ופחות שומן). ארוחת עשר, ארוחה ב (שומן מן הצומח, מינרלים וויטמינים, מים. ארוחת צוהריים, ארוחה א (מזון לא מטוגן, ויטמינים ומינרלים). ארוחת ארבע, ארוחה א</a:t>
            </a:r>
          </a:p>
          <a:p>
            <a:r>
              <a:rPr lang="he-IL" dirty="0"/>
              <a:t>(ויטמינים ומינרלים). ארוחת ערב, ארוחה א (חלבונים, ויטמינים ומינרלים, שמן מן הצומח, סיבים).</a:t>
            </a:r>
          </a:p>
          <a:p>
            <a:r>
              <a:rPr lang="he-IL" dirty="0"/>
              <a:t>4. התלמידים מתבקשים לעיין במידע המופיע בתווית המוצר ולנמק מדוע חשוב לספק לצרכנים את מידע אודות רכיבי המזון, תאריך התפוגה, החומרים המשמרים ועוד. חשוב לדון עם התלמידים בהיבטים האלה: מהו מכלול הגורמים</a:t>
            </a:r>
          </a:p>
          <a:p>
            <a:r>
              <a:rPr lang="he-IL" dirty="0"/>
              <a:t>המשפיע עלינו בבחירת מזון מעובד? מהם מרכיבי שיקול הדעת שעלינו להפעיל בבחירת מוצרי מזון בריאים?</a:t>
            </a:r>
          </a:p>
          <a:p>
            <a:r>
              <a:rPr lang="he-IL" dirty="0"/>
              <a:t>תשובה לשאלה 5: א. פירות וירקות. ב. המזון הגיע אלינו בשרשרת ייצור המזון. בשרשרת זו נעשה שימוש במשאבי טבע. ההשפעות הן: הידלדלות משאבי טבע, השפעה על הסביבה והנוף והתחממות כדור הארץ. כמו כן, יש מחיר כלכלי (אובדן מזון הוא אובדן כסף), היבט מוסרי - זריקת מזון בחברה שיש בה אנשים מיעוטי יכולת. ג. אימוץ כללי התנהגות של אחסון נכון של מזון, טיפול נכון במזון וצריכה נבונה של מזון.</a:t>
            </a:r>
          </a:p>
          <a:p>
            <a:endParaRPr lang="he-IL" dirty="0"/>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39</a:t>
            </a:fld>
            <a:endParaRPr lang="he-IL"/>
          </a:p>
        </p:txBody>
      </p:sp>
    </p:spTree>
    <p:extLst>
      <p:ext uri="{BB962C8B-B14F-4D97-AF65-F5344CB8AC3E}">
        <p14:creationId xmlns:p14="http://schemas.microsoft.com/office/powerpoint/2010/main" val="934159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spcAft>
                <a:spcPts val="1200"/>
              </a:spcAft>
              <a:buNone/>
            </a:pPr>
            <a:endParaRPr lang="he-IL" b="0" i="0" dirty="0">
              <a:effectLst/>
              <a:latin typeface="Almoni Neue DL 4.0 AAA"/>
            </a:endParaRPr>
          </a:p>
          <a:p>
            <a:pPr algn="r" rtl="1">
              <a:spcAft>
                <a:spcPts val="1200"/>
              </a:spcAft>
              <a:buNone/>
            </a:pPr>
            <a:r>
              <a:rPr lang="he-IL" b="0" i="0" dirty="0">
                <a:effectLst/>
                <a:latin typeface="Almoni Neue DL 4.0 AAA"/>
              </a:rPr>
              <a:t>המשימה בודקת את השליטה בציוני הדרך הבאים:</a:t>
            </a:r>
          </a:p>
          <a:p>
            <a:pPr algn="r" rtl="1">
              <a:spcAft>
                <a:spcPts val="1200"/>
              </a:spcAft>
              <a:buNone/>
            </a:pPr>
            <a:r>
              <a:rPr lang="he-IL" b="0" i="0" dirty="0">
                <a:effectLst/>
                <a:latin typeface="Almoni Neue DL 4.0 AAA"/>
              </a:rPr>
              <a:t>- חשיבות המזון לגוף</a:t>
            </a:r>
          </a:p>
          <a:p>
            <a:pPr algn="r" rtl="1">
              <a:spcAft>
                <a:spcPts val="1200"/>
              </a:spcAft>
              <a:buNone/>
            </a:pPr>
            <a:r>
              <a:rPr lang="he-IL" b="0" i="0" dirty="0">
                <a:effectLst/>
                <a:latin typeface="Almoni Neue DL 4.0 AAA"/>
              </a:rPr>
              <a:t>- קבוצות המזון ורכיביהן  </a:t>
            </a:r>
          </a:p>
          <a:p>
            <a:pPr algn="r" rtl="1">
              <a:spcAft>
                <a:spcPts val="1200"/>
              </a:spcAft>
              <a:buNone/>
            </a:pPr>
            <a:r>
              <a:rPr lang="he-IL" b="0" i="0" dirty="0">
                <a:effectLst/>
                <a:latin typeface="Almoni Neue DL 4.0 AAA"/>
              </a:rPr>
              <a:t>- בריאות, מזון ותזונה – היבטים טכנולוגיים </a:t>
            </a:r>
          </a:p>
          <a:p>
            <a:pPr algn="r" rtl="1">
              <a:spcAft>
                <a:spcPts val="1200"/>
              </a:spcAft>
              <a:buNone/>
            </a:pPr>
            <a:r>
              <a:rPr lang="he-IL" b="0" i="0" dirty="0">
                <a:effectLst/>
                <a:latin typeface="Almoni Neue DL 4.0 AAA"/>
              </a:rPr>
              <a:t>- אמצעים והתנהגויות לתזונה נבונה המקדמת בריאות </a:t>
            </a:r>
          </a:p>
          <a:p>
            <a:pPr algn="r">
              <a:spcAft>
                <a:spcPts val="1200"/>
              </a:spcAft>
              <a:buNone/>
            </a:pPr>
            <a:br>
              <a:rPr lang="he-IL" b="0" i="0" dirty="0">
                <a:effectLst/>
                <a:latin typeface="Almoni Neue DL 4.0 AAA"/>
              </a:rPr>
            </a:br>
            <a:endParaRPr lang="he-IL" b="0" i="0" dirty="0">
              <a:effectLst/>
              <a:latin typeface="Almoni Neue DL 4.0 AAA"/>
            </a:endParaRPr>
          </a:p>
          <a:p>
            <a:pPr>
              <a:buNone/>
            </a:pPr>
            <a:br>
              <a:rPr lang="he-IL"/>
            </a:br>
            <a:endParaRPr lang="he-IL" dirty="0"/>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40</a:t>
            </a:fld>
            <a:endParaRPr lang="he-IL"/>
          </a:p>
        </p:txBody>
      </p:sp>
    </p:spTree>
    <p:extLst>
      <p:ext uri="{BB962C8B-B14F-4D97-AF65-F5344CB8AC3E}">
        <p14:creationId xmlns:p14="http://schemas.microsoft.com/office/powerpoint/2010/main" val="535303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CB96D-63BF-EFE5-A398-5B8E3C9F7AA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303E290-3378-C0AC-653C-AFB27EB90AA1}"/>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3962929E-297A-3EA1-20E5-1F7E1C9651FD}"/>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582B10B0-0920-C0BC-64DA-65D9E0314093}"/>
              </a:ext>
            </a:extLst>
          </p:cNvPr>
          <p:cNvSpPr>
            <a:spLocks noGrp="1"/>
          </p:cNvSpPr>
          <p:nvPr>
            <p:ph type="sldNum" sz="quarter" idx="5"/>
          </p:nvPr>
        </p:nvSpPr>
        <p:spPr/>
        <p:txBody>
          <a:bodyPr/>
          <a:lstStyle/>
          <a:p>
            <a:fld id="{F68B5EC2-654E-4DEC-BA80-EA06ACA29884}" type="slidenum">
              <a:rPr lang="he-IL" smtClean="0"/>
              <a:t>41</a:t>
            </a:fld>
            <a:endParaRPr lang="he-IL"/>
          </a:p>
        </p:txBody>
      </p:sp>
    </p:spTree>
    <p:extLst>
      <p:ext uri="{BB962C8B-B14F-4D97-AF65-F5344CB8AC3E}">
        <p14:creationId xmlns:p14="http://schemas.microsoft.com/office/powerpoint/2010/main" val="309224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 זה עוסק בחשיבות המזון. המזון הוא צורך חיוני. חשוב להזכיר לתלמידים את הצרכים החיוניים האחרים (אוויר, טמפרטורה מתאימה, הגנה, מרחב מחייה). כל היצורים החיים ניזונים, ולפיכך הזנה היא אחד ממאפייני החיים. לתלמידים מוצגות שתי סיבות לחשיבותו של המזון: בניית הגוף והפקת אנרגיה. שני תהליכים אלו מושגים באמצעות חומרים שנמצאים במזון ומכוּנים רכיבי המזון. לכל רכיב מזון תרומה ייחודית לתפקוד הגוף ולבריאותו, ולכן חשוב להקפיד שהגוף יצרוך אותם.</a:t>
            </a:r>
          </a:p>
          <a:p>
            <a:r>
              <a:rPr lang="he-IL" dirty="0"/>
              <a:t>אפשר לצום יום או יומיים ואפילו יותר. אך, בסופו של דבר אנו חייבים להפסיק את הצום ולאכול. מזון הוא צורך חיוני לקיומם של כל היצורים החיים. הזנה היא מאפיין חיים - יצורים חיים ניזונים. </a:t>
            </a:r>
            <a:r>
              <a:rPr lang="he-IL" sz="1800" b="0" i="0" u="none" strike="noStrike" baseline="0" dirty="0">
                <a:latin typeface="FbSpoiler-Regular"/>
              </a:rPr>
              <a:t>המזון מכיל חומרים הדרושים לבניית הגוף ולהפקת אנרגיה הדרושה לפעילותו. בלי מזון לא נוכל לגדול ולהתפתח, להניע את הגוף, לחשוב, לעכל את המזון, לנשום ולתקשר זה עם זה.</a:t>
            </a:r>
          </a:p>
          <a:p>
            <a:pPr algn="r"/>
            <a:endParaRPr lang="he-IL" dirty="0"/>
          </a:p>
          <a:p>
            <a:pPr algn="r"/>
            <a:r>
              <a:rPr lang="he-IL" dirty="0"/>
              <a:t>התנסות חובה: חלק מרכיבי המזון אפשר לזהות באמצעות חומר או אמצעי בוחן. שומנים: התלמידים יזהו שומן במזונות באמצעות שינוי השקיפות של נייר בעקבות מעיכת המזונות עליו. פחמימות:</a:t>
            </a:r>
          </a:p>
          <a:p>
            <a:pPr algn="r"/>
            <a:r>
              <a:rPr lang="he-IL" dirty="0"/>
              <a:t>)התנסות בהדגמה( התלמידים יזהו עמילן (סוג של פחמימה) במזונות באמצעות שינוי צבע לשחור בתגובה ליוד.</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4</a:t>
            </a:fld>
            <a:endParaRPr lang="he-IL"/>
          </a:p>
        </p:txBody>
      </p:sp>
    </p:spTree>
    <p:extLst>
      <p:ext uri="{BB962C8B-B14F-4D97-AF65-F5344CB8AC3E}">
        <p14:creationId xmlns:p14="http://schemas.microsoft.com/office/powerpoint/2010/main" val="10916491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34111-3C6B-BFBF-B0FF-3123BB8108B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E7AD3CF-E13C-E192-137D-438E881F053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B13BFD5-D8B1-6316-3CF4-32927408B837}"/>
              </a:ext>
            </a:extLst>
          </p:cNvPr>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endParaRPr lang="he-IL" dirty="0"/>
          </a:p>
          <a:p>
            <a:pPr algn="r"/>
            <a:r>
              <a:rPr lang="he-IL" sz="1800" b="0" i="0" u="none" strike="noStrike" baseline="0" dirty="0">
                <a:latin typeface="FbSpoiler-Regular"/>
              </a:rPr>
              <a:t>תשובות לפי רצף המשפטים: רכיבי המזון, ויטמינים, קבוצות מזון, מגוון, מאוזן, בריאות, מעובד, משאבי טבע, שרשרת ייצור, אובדן, אחסון</a:t>
            </a:r>
            <a:endParaRPr lang="he-IL" dirty="0"/>
          </a:p>
          <a:p>
            <a:endParaRPr lang="he-IL" dirty="0"/>
          </a:p>
        </p:txBody>
      </p:sp>
      <p:sp>
        <p:nvSpPr>
          <p:cNvPr id="4" name="מציין מיקום של מספר שקופית 3">
            <a:extLst>
              <a:ext uri="{FF2B5EF4-FFF2-40B4-BE49-F238E27FC236}">
                <a16:creationId xmlns:a16="http://schemas.microsoft.com/office/drawing/2014/main" id="{4A3EDE7E-C40A-104C-2DED-23988684CD60}"/>
              </a:ext>
            </a:extLst>
          </p:cNvPr>
          <p:cNvSpPr>
            <a:spLocks noGrp="1"/>
          </p:cNvSpPr>
          <p:nvPr>
            <p:ph type="sldNum" sz="quarter" idx="5"/>
          </p:nvPr>
        </p:nvSpPr>
        <p:spPr/>
        <p:txBody>
          <a:bodyPr/>
          <a:lstStyle/>
          <a:p>
            <a:fld id="{F68B5EC2-654E-4DEC-BA80-EA06ACA29884}" type="slidenum">
              <a:rPr lang="he-IL" smtClean="0"/>
              <a:t>42</a:t>
            </a:fld>
            <a:endParaRPr lang="he-IL"/>
          </a:p>
        </p:txBody>
      </p:sp>
    </p:spTree>
    <p:extLst>
      <p:ext uri="{BB962C8B-B14F-4D97-AF65-F5344CB8AC3E}">
        <p14:creationId xmlns:p14="http://schemas.microsoft.com/office/powerpoint/2010/main" val="2041984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a:p>
            <a:r>
              <a:rPr lang="he-IL" dirty="0"/>
              <a:t>לדוגמה: באיזו משימה קיבלנו החלטות בבחירת תפריט בריא?</a:t>
            </a:r>
          </a:p>
          <a:p>
            <a:r>
              <a:rPr lang="he-IL" dirty="0"/>
              <a:t>תשובה: תפריט מקדם בריאות, עמודים 117-116.</a:t>
            </a:r>
          </a:p>
          <a:p>
            <a:endParaRPr lang="he-IL" dirty="0"/>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43</a:t>
            </a:fld>
            <a:endParaRPr lang="he-IL"/>
          </a:p>
        </p:txBody>
      </p:sp>
    </p:spTree>
    <p:extLst>
      <p:ext uri="{BB962C8B-B14F-4D97-AF65-F5344CB8AC3E}">
        <p14:creationId xmlns:p14="http://schemas.microsoft.com/office/powerpoint/2010/main" val="3434178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94A63-D2AF-418E-C1D4-FF6D282EAC5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4CB9EE7-51F0-4CE6-62A3-7FF7A79F20E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5515FB1-63BA-A9F1-8C2A-BC20012DD9CB}"/>
              </a:ext>
            </a:extLst>
          </p:cNvPr>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a:p>
            <a:r>
              <a:rPr lang="he-IL" dirty="0"/>
              <a:t>לדוגמה: באיזו משימה קיבלנו החלטות בבחירת תפריט בריא?</a:t>
            </a:r>
          </a:p>
          <a:p>
            <a:r>
              <a:rPr lang="he-IL" dirty="0"/>
              <a:t>תשובה: תפריט מקדם בריאות, עמודים 117-116.</a:t>
            </a:r>
          </a:p>
          <a:p>
            <a:endParaRPr lang="he-IL" dirty="0"/>
          </a:p>
        </p:txBody>
      </p:sp>
      <p:sp>
        <p:nvSpPr>
          <p:cNvPr id="4" name="מציין מיקום של מספר שקופית 3">
            <a:extLst>
              <a:ext uri="{FF2B5EF4-FFF2-40B4-BE49-F238E27FC236}">
                <a16:creationId xmlns:a16="http://schemas.microsoft.com/office/drawing/2014/main" id="{FF7E25D4-5080-D491-6752-FACBC6E4EB48}"/>
              </a:ext>
            </a:extLst>
          </p:cNvPr>
          <p:cNvSpPr>
            <a:spLocks noGrp="1"/>
          </p:cNvSpPr>
          <p:nvPr>
            <p:ph type="sldNum" sz="quarter" idx="5"/>
          </p:nvPr>
        </p:nvSpPr>
        <p:spPr/>
        <p:txBody>
          <a:bodyPr/>
          <a:lstStyle/>
          <a:p>
            <a:fld id="{F68B5EC2-654E-4DEC-BA80-EA06ACA29884}" type="slidenum">
              <a:rPr lang="he-IL" smtClean="0"/>
              <a:t>44</a:t>
            </a:fld>
            <a:endParaRPr lang="he-IL"/>
          </a:p>
        </p:txBody>
      </p:sp>
    </p:spTree>
    <p:extLst>
      <p:ext uri="{BB962C8B-B14F-4D97-AF65-F5344CB8AC3E}">
        <p14:creationId xmlns:p14="http://schemas.microsoft.com/office/powerpoint/2010/main" val="4203654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אפשר למיין את סוגי המזון שהגוף זקוק להם בגישה מדעית “רכיבי המזון” (פחמימות, חלבונים, שומנים, ויטמינים ומינרלים). זוהי חלוקה מדעית מקובלת המתבססת על ההרכב הכימי של המזון. לכל אחד מרכיבי המזון הללו יש תפקיד חיוני לגוף ותפקודו, ולכן יש לכלול את כל רכיבי המזון בתפריט. מכיוון שלא כל אחד בקיא בהרכב הכימי של סוגי המזון, מקובלת כיום חלוקה פונקציונאלית ומובנת יותר שנועדה לכלל האוכלוסייה, והיא החלוקה לפי “קבוצות מזון”. כל אחת מקבוצות המזון כוללת רכיב מזון עיקרי ומצוינים בה סוגי המזון שמומלץ להעדיף. חשוב להביא את הלומדים למודעות לשתי צורות מיון אילו.</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5</a:t>
            </a:fld>
            <a:endParaRPr lang="he-IL"/>
          </a:p>
        </p:txBody>
      </p:sp>
    </p:spTree>
    <p:extLst>
      <p:ext uri="{BB962C8B-B14F-4D97-AF65-F5344CB8AC3E}">
        <p14:creationId xmlns:p14="http://schemas.microsoft.com/office/powerpoint/2010/main" val="1347833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תשובות לחידות: 1. פחמימות, 2. חלבונים, שומנים, 4. ויטמינים, 5. מינרלים, 6. מים</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7</a:t>
            </a:fld>
            <a:endParaRPr lang="he-IL"/>
          </a:p>
        </p:txBody>
      </p:sp>
    </p:spTree>
    <p:extLst>
      <p:ext uri="{BB962C8B-B14F-4D97-AF65-F5344CB8AC3E}">
        <p14:creationId xmlns:p14="http://schemas.microsoft.com/office/powerpoint/2010/main" val="3220858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 זה מציג כלי פרקטי לתכנון תזונה נבונה (מגוונת ברכיבי המזון ומאוזנת בכמויות) והוא קבוצות המזון. המזונות נבדלים זה מזה בקיומם של רכיבי המזון ובכמותם. מכיוון שלא כולם יודעים וזוכרים באילו מזונות נמצא את רכיבי המזון נבנה כלי שמכונה קבוצות מזון. כל קבוצת מזון כוללת רכיב מזון עיקרי. קבוצות המזון </a:t>
            </a:r>
            <a:r>
              <a:rPr lang="he-IL" dirty="0" err="1"/>
              <a:t>משיימות</a:t>
            </a:r>
            <a:r>
              <a:rPr lang="he-IL" dirty="0"/>
              <a:t> את "משפחות" סוגי המזונות שעלינו לצרוך. בשם הקבוצה לא מופיע השם של רכיב המזון העיקרי, אלא שמות של סוגי מזונות: לחם ומוצריו, ירקות ופירות, בשר ותחליפיו, שמנים ושומנים וממתקים.</a:t>
            </a:r>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8</a:t>
            </a:fld>
            <a:endParaRPr lang="he-IL"/>
          </a:p>
        </p:txBody>
      </p:sp>
    </p:spTree>
    <p:extLst>
      <p:ext uri="{BB962C8B-B14F-4D97-AF65-F5344CB8AC3E}">
        <p14:creationId xmlns:p14="http://schemas.microsoft.com/office/powerpoint/2010/main" val="1618915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כל קבוצת מזון כוללת רכיב מזון עיקרי. קבוצות המזון </a:t>
            </a:r>
            <a:r>
              <a:rPr kumimoji="0" lang="he-IL" sz="1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משיימות</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את "משפחות" סוגי המזונות שעלינו לצרוך. בשם הקבוצה לא מופיע השם של רכיב המזון העיקרי, אלא שמות של סוגי מזונות: לחם ומוצריו, ירקות ופירות, בשר ותחליפיו, שמנים ושומנים וממתקים.</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במשימה התלמידים מתוודעים לחמש קבוצות המזון באמצעות קטעי מידע. בכל קטע מידע מופיע : שם הקבוצה, רכיב מזון עיקרי ודוגמאות של מזונות. מומלץ לעודד את התלמידים להוסיף דוגמאות נוספות לכל קבוצה.</a:t>
            </a:r>
          </a:p>
          <a:p>
            <a:endParaRPr lang="he-IL" dirty="0"/>
          </a:p>
          <a:p>
            <a:endParaRPr lang="he-IL" dirty="0"/>
          </a:p>
          <a:p>
            <a:r>
              <a:rPr lang="he-IL" dirty="0"/>
              <a:t>תשובות: 1.א: קבוצת הלחם ומוצריו: פסטה מלאה, פיתות, לחמניות, אורז מלא. קבוצת הירקות והפירות: אבטיח, עגבניות, חסה, בצל. קבוצת הבשר ותחליפיו: דגים, ביצים, עוף, חלב, גבינה לבנה. קבוצת השמנים והשומנים: חמאה ושמן זית. 1.ב: קבוצת הממתקים. 1.ג: (אינה חיונית )עשירה מאוד בפחמימות. הסוכר עלול לפגוע בבריאות השיניים. 2. סלט ירקות זה בריא כי הוא מכיל ויטמינים מסוגים שונים וגם סיבים שנחוצים לעיכול.</a:t>
            </a:r>
          </a:p>
          <a:p>
            <a:endParaRPr lang="he-IL" dirty="0"/>
          </a:p>
        </p:txBody>
      </p:sp>
      <p:sp>
        <p:nvSpPr>
          <p:cNvPr id="4" name="מציין מיקום של מספר שקופית 3"/>
          <p:cNvSpPr>
            <a:spLocks noGrp="1"/>
          </p:cNvSpPr>
          <p:nvPr>
            <p:ph type="sldNum" sz="quarter" idx="5"/>
          </p:nvPr>
        </p:nvSpPr>
        <p:spPr/>
        <p:txBody>
          <a:bodyPr/>
          <a:lstStyle/>
          <a:p>
            <a:fld id="{F68B5EC2-654E-4DEC-BA80-EA06ACA29884}" type="slidenum">
              <a:rPr lang="he-IL" smtClean="0"/>
              <a:t>9</a:t>
            </a:fld>
            <a:endParaRPr lang="he-IL"/>
          </a:p>
        </p:txBody>
      </p:sp>
    </p:spTree>
    <p:extLst>
      <p:ext uri="{BB962C8B-B14F-4D97-AF65-F5344CB8AC3E}">
        <p14:creationId xmlns:p14="http://schemas.microsoft.com/office/powerpoint/2010/main" val="3760159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יחידת התוכן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גוף האדם ובריאותו</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המחלה המסתורית.</a:t>
            </a:r>
          </a:p>
          <a:p>
            <a:r>
              <a:rPr lang="he-IL" b="0" i="0" dirty="0">
                <a:effectLst/>
                <a:latin typeface="Almoni Neue DL 4.0 AAA"/>
              </a:rPr>
              <a:t>המשימה עוסקת בסיפור התגלית של ויטמין </a:t>
            </a:r>
            <a:r>
              <a:rPr lang="en-US" b="0" i="0" dirty="0">
                <a:effectLst/>
                <a:latin typeface="Almoni Neue DL 4.0 AAA"/>
              </a:rPr>
              <a:t> C </a:t>
            </a:r>
            <a:r>
              <a:rPr lang="he-IL" b="0" i="0" dirty="0">
                <a:effectLst/>
                <a:latin typeface="Almoni Neue DL 4.0 AAA"/>
              </a:rPr>
              <a:t>ובחשיבותו לבריאות באמצעות ניתוח של הניסוי הקליני הראשון בעולם.</a:t>
            </a:r>
            <a:endParaRPr lang="he-IL" dirty="0"/>
          </a:p>
        </p:txBody>
      </p:sp>
      <p:sp>
        <p:nvSpPr>
          <p:cNvPr id="4" name="מציין מיקום של מספר שקופית 3"/>
          <p:cNvSpPr>
            <a:spLocks noGrp="1"/>
          </p:cNvSpPr>
          <p:nvPr>
            <p:ph type="sldNum" sz="quarter" idx="5"/>
          </p:nvPr>
        </p:nvSpPr>
        <p:spPr/>
        <p:txBody>
          <a:bodyPr/>
          <a:lstStyle/>
          <a:p>
            <a:fld id="{02F9EC93-1A83-4EA9-973C-EBD8C7D32249}" type="slidenum">
              <a:rPr lang="he-IL" smtClean="0"/>
              <a:t>10</a:t>
            </a:fld>
            <a:endParaRPr lang="he-IL"/>
          </a:p>
        </p:txBody>
      </p:sp>
    </p:spTree>
    <p:extLst>
      <p:ext uri="{BB962C8B-B14F-4D97-AF65-F5344CB8AC3E}">
        <p14:creationId xmlns:p14="http://schemas.microsoft.com/office/powerpoint/2010/main" val="4181452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B24226E-34C6-C01D-D9E2-A5A02F5589E3}"/>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92399691-767C-FFA8-A0DD-71925336F2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201EF85C-A425-02CB-6E05-B6E960BA85D8}"/>
              </a:ext>
            </a:extLst>
          </p:cNvPr>
          <p:cNvSpPr>
            <a:spLocks noGrp="1"/>
          </p:cNvSpPr>
          <p:nvPr>
            <p:ph type="dt" sz="half" idx="10"/>
          </p:nvPr>
        </p:nvSpPr>
        <p:spPr/>
        <p:txBody>
          <a:bodyPr/>
          <a:lstStyle/>
          <a:p>
            <a:fld id="{74A68BA0-846B-40A1-8255-1D66A96745E4}" type="datetimeFigureOut">
              <a:rPr lang="he-IL" smtClean="0"/>
              <a:t>ח'/טבת/תשפ"ו</a:t>
            </a:fld>
            <a:endParaRPr lang="he-IL"/>
          </a:p>
        </p:txBody>
      </p:sp>
      <p:sp>
        <p:nvSpPr>
          <p:cNvPr id="5" name="מציין מיקום של כותרת תחתונה 4">
            <a:extLst>
              <a:ext uri="{FF2B5EF4-FFF2-40B4-BE49-F238E27FC236}">
                <a16:creationId xmlns:a16="http://schemas.microsoft.com/office/drawing/2014/main" id="{8402D94F-5783-13ED-3002-B96755E37C2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64AC087-0664-94DF-C719-EB15953157DD}"/>
              </a:ext>
            </a:extLst>
          </p:cNvPr>
          <p:cNvSpPr>
            <a:spLocks noGrp="1"/>
          </p:cNvSpPr>
          <p:nvPr>
            <p:ph type="sldNum" sz="quarter" idx="12"/>
          </p:nvPr>
        </p:nvSpPr>
        <p:spPr/>
        <p:txBody>
          <a:bodyPr/>
          <a:lstStyle/>
          <a:p>
            <a:fld id="{66620BAF-8120-482D-A3AB-AA3B5C34CFCA}" type="slidenum">
              <a:rPr lang="he-IL" smtClean="0"/>
              <a:t>‹#›</a:t>
            </a:fld>
            <a:endParaRPr lang="he-IL"/>
          </a:p>
        </p:txBody>
      </p:sp>
    </p:spTree>
    <p:extLst>
      <p:ext uri="{BB962C8B-B14F-4D97-AF65-F5344CB8AC3E}">
        <p14:creationId xmlns:p14="http://schemas.microsoft.com/office/powerpoint/2010/main" val="3862924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2C0EECF-0DE9-1608-A98D-EF62DB5346A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A1BA252C-6D9D-2A07-8590-8505B2D9EEB3}"/>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6049748-A85C-16A5-C653-C05377B7CBB4}"/>
              </a:ext>
            </a:extLst>
          </p:cNvPr>
          <p:cNvSpPr>
            <a:spLocks noGrp="1"/>
          </p:cNvSpPr>
          <p:nvPr>
            <p:ph type="dt" sz="half" idx="10"/>
          </p:nvPr>
        </p:nvSpPr>
        <p:spPr/>
        <p:txBody>
          <a:bodyPr/>
          <a:lstStyle/>
          <a:p>
            <a:fld id="{74A68BA0-846B-40A1-8255-1D66A96745E4}" type="datetimeFigureOut">
              <a:rPr lang="he-IL" smtClean="0"/>
              <a:t>ח'/טבת/תשפ"ו</a:t>
            </a:fld>
            <a:endParaRPr lang="he-IL"/>
          </a:p>
        </p:txBody>
      </p:sp>
      <p:sp>
        <p:nvSpPr>
          <p:cNvPr id="5" name="מציין מיקום של כותרת תחתונה 4">
            <a:extLst>
              <a:ext uri="{FF2B5EF4-FFF2-40B4-BE49-F238E27FC236}">
                <a16:creationId xmlns:a16="http://schemas.microsoft.com/office/drawing/2014/main" id="{E191CB47-B02E-97A4-3B34-88824D53C84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4538D76-CD42-352B-6A4E-8F9918884C47}"/>
              </a:ext>
            </a:extLst>
          </p:cNvPr>
          <p:cNvSpPr>
            <a:spLocks noGrp="1"/>
          </p:cNvSpPr>
          <p:nvPr>
            <p:ph type="sldNum" sz="quarter" idx="12"/>
          </p:nvPr>
        </p:nvSpPr>
        <p:spPr/>
        <p:txBody>
          <a:bodyPr/>
          <a:lstStyle/>
          <a:p>
            <a:fld id="{66620BAF-8120-482D-A3AB-AA3B5C34CFCA}" type="slidenum">
              <a:rPr lang="he-IL" smtClean="0"/>
              <a:t>‹#›</a:t>
            </a:fld>
            <a:endParaRPr lang="he-IL"/>
          </a:p>
        </p:txBody>
      </p:sp>
    </p:spTree>
    <p:extLst>
      <p:ext uri="{BB962C8B-B14F-4D97-AF65-F5344CB8AC3E}">
        <p14:creationId xmlns:p14="http://schemas.microsoft.com/office/powerpoint/2010/main" val="279934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EE0E2D23-1818-C515-1867-623A90A1297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0FE6F41-8AE2-BD3B-8ECE-695D7495ED08}"/>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BC3000D-84B3-DF6B-6AB5-D738F7762138}"/>
              </a:ext>
            </a:extLst>
          </p:cNvPr>
          <p:cNvSpPr>
            <a:spLocks noGrp="1"/>
          </p:cNvSpPr>
          <p:nvPr>
            <p:ph type="dt" sz="half" idx="10"/>
          </p:nvPr>
        </p:nvSpPr>
        <p:spPr/>
        <p:txBody>
          <a:bodyPr/>
          <a:lstStyle/>
          <a:p>
            <a:fld id="{74A68BA0-846B-40A1-8255-1D66A96745E4}" type="datetimeFigureOut">
              <a:rPr lang="he-IL" smtClean="0"/>
              <a:t>ח'/טבת/תשפ"ו</a:t>
            </a:fld>
            <a:endParaRPr lang="he-IL"/>
          </a:p>
        </p:txBody>
      </p:sp>
      <p:sp>
        <p:nvSpPr>
          <p:cNvPr id="5" name="מציין מיקום של כותרת תחתונה 4">
            <a:extLst>
              <a:ext uri="{FF2B5EF4-FFF2-40B4-BE49-F238E27FC236}">
                <a16:creationId xmlns:a16="http://schemas.microsoft.com/office/drawing/2014/main" id="{A627DED7-9C0C-C743-E5FF-5FA1B8439F9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4B33BDB-AE91-8D89-C363-C4CCAB4C4EAE}"/>
              </a:ext>
            </a:extLst>
          </p:cNvPr>
          <p:cNvSpPr>
            <a:spLocks noGrp="1"/>
          </p:cNvSpPr>
          <p:nvPr>
            <p:ph type="sldNum" sz="quarter" idx="12"/>
          </p:nvPr>
        </p:nvSpPr>
        <p:spPr/>
        <p:txBody>
          <a:bodyPr/>
          <a:lstStyle/>
          <a:p>
            <a:fld id="{66620BAF-8120-482D-A3AB-AA3B5C34CFCA}" type="slidenum">
              <a:rPr lang="he-IL" smtClean="0"/>
              <a:t>‹#›</a:t>
            </a:fld>
            <a:endParaRPr lang="he-IL"/>
          </a:p>
        </p:txBody>
      </p:sp>
    </p:spTree>
    <p:extLst>
      <p:ext uri="{BB962C8B-B14F-4D97-AF65-F5344CB8AC3E}">
        <p14:creationId xmlns:p14="http://schemas.microsoft.com/office/powerpoint/2010/main" val="364403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34E7794-D0F8-7395-5A46-955140C721B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3A178CF-EC99-0049-43AF-960C1010EA2E}"/>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4CAC75B-ED7B-61A3-AAD7-5B350D1255EF}"/>
              </a:ext>
            </a:extLst>
          </p:cNvPr>
          <p:cNvSpPr>
            <a:spLocks noGrp="1"/>
          </p:cNvSpPr>
          <p:nvPr>
            <p:ph type="dt" sz="half" idx="10"/>
          </p:nvPr>
        </p:nvSpPr>
        <p:spPr/>
        <p:txBody>
          <a:bodyPr/>
          <a:lstStyle/>
          <a:p>
            <a:fld id="{74A68BA0-846B-40A1-8255-1D66A96745E4}" type="datetimeFigureOut">
              <a:rPr lang="he-IL" smtClean="0"/>
              <a:t>ח'/טבת/תשפ"ו</a:t>
            </a:fld>
            <a:endParaRPr lang="he-IL"/>
          </a:p>
        </p:txBody>
      </p:sp>
      <p:sp>
        <p:nvSpPr>
          <p:cNvPr id="5" name="מציין מיקום של כותרת תחתונה 4">
            <a:extLst>
              <a:ext uri="{FF2B5EF4-FFF2-40B4-BE49-F238E27FC236}">
                <a16:creationId xmlns:a16="http://schemas.microsoft.com/office/drawing/2014/main" id="{41541DC8-82A8-1D59-642A-312EC4310F6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2E566A3-24FD-C64F-7B3E-80B383CC8FBA}"/>
              </a:ext>
            </a:extLst>
          </p:cNvPr>
          <p:cNvSpPr>
            <a:spLocks noGrp="1"/>
          </p:cNvSpPr>
          <p:nvPr>
            <p:ph type="sldNum" sz="quarter" idx="12"/>
          </p:nvPr>
        </p:nvSpPr>
        <p:spPr/>
        <p:txBody>
          <a:bodyPr/>
          <a:lstStyle/>
          <a:p>
            <a:fld id="{66620BAF-8120-482D-A3AB-AA3B5C34CFCA}" type="slidenum">
              <a:rPr lang="he-IL" smtClean="0"/>
              <a:t>‹#›</a:t>
            </a:fld>
            <a:endParaRPr lang="he-IL"/>
          </a:p>
        </p:txBody>
      </p:sp>
    </p:spTree>
    <p:extLst>
      <p:ext uri="{BB962C8B-B14F-4D97-AF65-F5344CB8AC3E}">
        <p14:creationId xmlns:p14="http://schemas.microsoft.com/office/powerpoint/2010/main" val="1870249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64B5D37-F5EF-A904-3DBD-1C055E2775B1}"/>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EB68DDE-B78A-5A42-AF0E-9F31D552C3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7BF3640C-7578-B0AB-BD52-DAC864C16B6B}"/>
              </a:ext>
            </a:extLst>
          </p:cNvPr>
          <p:cNvSpPr>
            <a:spLocks noGrp="1"/>
          </p:cNvSpPr>
          <p:nvPr>
            <p:ph type="dt" sz="half" idx="10"/>
          </p:nvPr>
        </p:nvSpPr>
        <p:spPr/>
        <p:txBody>
          <a:bodyPr/>
          <a:lstStyle/>
          <a:p>
            <a:fld id="{74A68BA0-846B-40A1-8255-1D66A96745E4}" type="datetimeFigureOut">
              <a:rPr lang="he-IL" smtClean="0"/>
              <a:t>ח'/טבת/תשפ"ו</a:t>
            </a:fld>
            <a:endParaRPr lang="he-IL"/>
          </a:p>
        </p:txBody>
      </p:sp>
      <p:sp>
        <p:nvSpPr>
          <p:cNvPr id="5" name="מציין מיקום של כותרת תחתונה 4">
            <a:extLst>
              <a:ext uri="{FF2B5EF4-FFF2-40B4-BE49-F238E27FC236}">
                <a16:creationId xmlns:a16="http://schemas.microsoft.com/office/drawing/2014/main" id="{A7926AA9-63E1-9F79-45B2-752E3E301C6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E4D65F2-8E72-C3E0-C24A-78B3083AA252}"/>
              </a:ext>
            </a:extLst>
          </p:cNvPr>
          <p:cNvSpPr>
            <a:spLocks noGrp="1"/>
          </p:cNvSpPr>
          <p:nvPr>
            <p:ph type="sldNum" sz="quarter" idx="12"/>
          </p:nvPr>
        </p:nvSpPr>
        <p:spPr/>
        <p:txBody>
          <a:bodyPr/>
          <a:lstStyle/>
          <a:p>
            <a:fld id="{66620BAF-8120-482D-A3AB-AA3B5C34CFCA}" type="slidenum">
              <a:rPr lang="he-IL" smtClean="0"/>
              <a:t>‹#›</a:t>
            </a:fld>
            <a:endParaRPr lang="he-IL"/>
          </a:p>
        </p:txBody>
      </p:sp>
    </p:spTree>
    <p:extLst>
      <p:ext uri="{BB962C8B-B14F-4D97-AF65-F5344CB8AC3E}">
        <p14:creationId xmlns:p14="http://schemas.microsoft.com/office/powerpoint/2010/main" val="1357948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C047B0C-4081-E4BE-3845-ECA220CBD5E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099B3BA-2666-C3BB-F284-355EAA961E66}"/>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989A0767-6FF0-8CFF-BBC7-5A0E8FA6AF71}"/>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54D6A1F3-FBB6-8396-FF97-F8A2AF487D5C}"/>
              </a:ext>
            </a:extLst>
          </p:cNvPr>
          <p:cNvSpPr>
            <a:spLocks noGrp="1"/>
          </p:cNvSpPr>
          <p:nvPr>
            <p:ph type="dt" sz="half" idx="10"/>
          </p:nvPr>
        </p:nvSpPr>
        <p:spPr/>
        <p:txBody>
          <a:bodyPr/>
          <a:lstStyle/>
          <a:p>
            <a:fld id="{74A68BA0-846B-40A1-8255-1D66A96745E4}" type="datetimeFigureOut">
              <a:rPr lang="he-IL" smtClean="0"/>
              <a:t>ח'/טבת/תשפ"ו</a:t>
            </a:fld>
            <a:endParaRPr lang="he-IL"/>
          </a:p>
        </p:txBody>
      </p:sp>
      <p:sp>
        <p:nvSpPr>
          <p:cNvPr id="6" name="מציין מיקום של כותרת תחתונה 5">
            <a:extLst>
              <a:ext uri="{FF2B5EF4-FFF2-40B4-BE49-F238E27FC236}">
                <a16:creationId xmlns:a16="http://schemas.microsoft.com/office/drawing/2014/main" id="{3AB486E6-5431-2F24-0A92-A6D0288197E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78C16B5-4E6C-D5EB-90A2-F94C363F4180}"/>
              </a:ext>
            </a:extLst>
          </p:cNvPr>
          <p:cNvSpPr>
            <a:spLocks noGrp="1"/>
          </p:cNvSpPr>
          <p:nvPr>
            <p:ph type="sldNum" sz="quarter" idx="12"/>
          </p:nvPr>
        </p:nvSpPr>
        <p:spPr/>
        <p:txBody>
          <a:bodyPr/>
          <a:lstStyle/>
          <a:p>
            <a:fld id="{66620BAF-8120-482D-A3AB-AA3B5C34CFCA}" type="slidenum">
              <a:rPr lang="he-IL" smtClean="0"/>
              <a:t>‹#›</a:t>
            </a:fld>
            <a:endParaRPr lang="he-IL"/>
          </a:p>
        </p:txBody>
      </p:sp>
    </p:spTree>
    <p:extLst>
      <p:ext uri="{BB962C8B-B14F-4D97-AF65-F5344CB8AC3E}">
        <p14:creationId xmlns:p14="http://schemas.microsoft.com/office/powerpoint/2010/main" val="3391593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5ADF0DC-EB14-1FED-B4C3-3825B41C1F9A}"/>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F59F04A-19ED-AE27-0BBE-1914798DE5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7EF71698-1EAC-FA82-0244-646192E785F8}"/>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B44364C-C10F-0BC2-8FD5-6F7F2471A6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A8881EF7-1634-BB75-7DD4-5B5AB4D834FC}"/>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BE8E2CAC-14B0-FCE2-D120-638CB129998E}"/>
              </a:ext>
            </a:extLst>
          </p:cNvPr>
          <p:cNvSpPr>
            <a:spLocks noGrp="1"/>
          </p:cNvSpPr>
          <p:nvPr>
            <p:ph type="dt" sz="half" idx="10"/>
          </p:nvPr>
        </p:nvSpPr>
        <p:spPr/>
        <p:txBody>
          <a:bodyPr/>
          <a:lstStyle/>
          <a:p>
            <a:fld id="{74A68BA0-846B-40A1-8255-1D66A96745E4}" type="datetimeFigureOut">
              <a:rPr lang="he-IL" smtClean="0"/>
              <a:t>ח'/טבת/תשפ"ו</a:t>
            </a:fld>
            <a:endParaRPr lang="he-IL"/>
          </a:p>
        </p:txBody>
      </p:sp>
      <p:sp>
        <p:nvSpPr>
          <p:cNvPr id="8" name="מציין מיקום של כותרת תחתונה 7">
            <a:extLst>
              <a:ext uri="{FF2B5EF4-FFF2-40B4-BE49-F238E27FC236}">
                <a16:creationId xmlns:a16="http://schemas.microsoft.com/office/drawing/2014/main" id="{B1D94319-0337-9D67-0764-34D4ED9301B4}"/>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578331E8-4515-4ED7-88F5-0FC44D275C4B}"/>
              </a:ext>
            </a:extLst>
          </p:cNvPr>
          <p:cNvSpPr>
            <a:spLocks noGrp="1"/>
          </p:cNvSpPr>
          <p:nvPr>
            <p:ph type="sldNum" sz="quarter" idx="12"/>
          </p:nvPr>
        </p:nvSpPr>
        <p:spPr/>
        <p:txBody>
          <a:bodyPr/>
          <a:lstStyle/>
          <a:p>
            <a:fld id="{66620BAF-8120-482D-A3AB-AA3B5C34CFCA}" type="slidenum">
              <a:rPr lang="he-IL" smtClean="0"/>
              <a:t>‹#›</a:t>
            </a:fld>
            <a:endParaRPr lang="he-IL"/>
          </a:p>
        </p:txBody>
      </p:sp>
    </p:spTree>
    <p:extLst>
      <p:ext uri="{BB962C8B-B14F-4D97-AF65-F5344CB8AC3E}">
        <p14:creationId xmlns:p14="http://schemas.microsoft.com/office/powerpoint/2010/main" val="144480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81C0CE-217E-8C02-E2DA-F2D2F92FC2B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3B52B9C8-4E32-34F8-BAB3-F519477C743F}"/>
              </a:ext>
            </a:extLst>
          </p:cNvPr>
          <p:cNvSpPr>
            <a:spLocks noGrp="1"/>
          </p:cNvSpPr>
          <p:nvPr>
            <p:ph type="dt" sz="half" idx="10"/>
          </p:nvPr>
        </p:nvSpPr>
        <p:spPr/>
        <p:txBody>
          <a:bodyPr/>
          <a:lstStyle/>
          <a:p>
            <a:fld id="{74A68BA0-846B-40A1-8255-1D66A96745E4}" type="datetimeFigureOut">
              <a:rPr lang="he-IL" smtClean="0"/>
              <a:t>ח'/טבת/תשפ"ו</a:t>
            </a:fld>
            <a:endParaRPr lang="he-IL"/>
          </a:p>
        </p:txBody>
      </p:sp>
      <p:sp>
        <p:nvSpPr>
          <p:cNvPr id="4" name="מציין מיקום של כותרת תחתונה 3">
            <a:extLst>
              <a:ext uri="{FF2B5EF4-FFF2-40B4-BE49-F238E27FC236}">
                <a16:creationId xmlns:a16="http://schemas.microsoft.com/office/drawing/2014/main" id="{939E4F02-94D1-5558-DC5F-8D5EFC3295CB}"/>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33CF6C24-BF36-4AA8-95C3-875353156D8C}"/>
              </a:ext>
            </a:extLst>
          </p:cNvPr>
          <p:cNvSpPr>
            <a:spLocks noGrp="1"/>
          </p:cNvSpPr>
          <p:nvPr>
            <p:ph type="sldNum" sz="quarter" idx="12"/>
          </p:nvPr>
        </p:nvSpPr>
        <p:spPr/>
        <p:txBody>
          <a:bodyPr/>
          <a:lstStyle/>
          <a:p>
            <a:fld id="{66620BAF-8120-482D-A3AB-AA3B5C34CFCA}" type="slidenum">
              <a:rPr lang="he-IL" smtClean="0"/>
              <a:t>‹#›</a:t>
            </a:fld>
            <a:endParaRPr lang="he-IL"/>
          </a:p>
        </p:txBody>
      </p:sp>
    </p:spTree>
    <p:extLst>
      <p:ext uri="{BB962C8B-B14F-4D97-AF65-F5344CB8AC3E}">
        <p14:creationId xmlns:p14="http://schemas.microsoft.com/office/powerpoint/2010/main" val="2345104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E80803B5-9013-4A11-49CF-49642FD931BE}"/>
              </a:ext>
            </a:extLst>
          </p:cNvPr>
          <p:cNvSpPr>
            <a:spLocks noGrp="1"/>
          </p:cNvSpPr>
          <p:nvPr>
            <p:ph type="dt" sz="half" idx="10"/>
          </p:nvPr>
        </p:nvSpPr>
        <p:spPr/>
        <p:txBody>
          <a:bodyPr/>
          <a:lstStyle/>
          <a:p>
            <a:fld id="{74A68BA0-846B-40A1-8255-1D66A96745E4}" type="datetimeFigureOut">
              <a:rPr lang="he-IL" smtClean="0"/>
              <a:t>ח'/טבת/תשפ"ו</a:t>
            </a:fld>
            <a:endParaRPr lang="he-IL"/>
          </a:p>
        </p:txBody>
      </p:sp>
      <p:sp>
        <p:nvSpPr>
          <p:cNvPr id="3" name="מציין מיקום של כותרת תחתונה 2">
            <a:extLst>
              <a:ext uri="{FF2B5EF4-FFF2-40B4-BE49-F238E27FC236}">
                <a16:creationId xmlns:a16="http://schemas.microsoft.com/office/drawing/2014/main" id="{3BFC6B4B-DFA4-D050-F1EB-6C637A095179}"/>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EA123576-BDA6-2C66-67C6-45677FC02C74}"/>
              </a:ext>
            </a:extLst>
          </p:cNvPr>
          <p:cNvSpPr>
            <a:spLocks noGrp="1"/>
          </p:cNvSpPr>
          <p:nvPr>
            <p:ph type="sldNum" sz="quarter" idx="12"/>
          </p:nvPr>
        </p:nvSpPr>
        <p:spPr/>
        <p:txBody>
          <a:bodyPr/>
          <a:lstStyle/>
          <a:p>
            <a:fld id="{66620BAF-8120-482D-A3AB-AA3B5C34CFCA}" type="slidenum">
              <a:rPr lang="he-IL" smtClean="0"/>
              <a:t>‹#›</a:t>
            </a:fld>
            <a:endParaRPr lang="he-IL"/>
          </a:p>
        </p:txBody>
      </p:sp>
    </p:spTree>
    <p:extLst>
      <p:ext uri="{BB962C8B-B14F-4D97-AF65-F5344CB8AC3E}">
        <p14:creationId xmlns:p14="http://schemas.microsoft.com/office/powerpoint/2010/main" val="366730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30CDCE6-7229-059C-7FDB-13DD0A4D06E7}"/>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38C8872-B430-6F1B-2D41-D1E7F65B34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8281EB88-2A61-FFAD-BF4B-1ED0A899F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D7A383E-B667-00E0-40C0-DD04134905BA}"/>
              </a:ext>
            </a:extLst>
          </p:cNvPr>
          <p:cNvSpPr>
            <a:spLocks noGrp="1"/>
          </p:cNvSpPr>
          <p:nvPr>
            <p:ph type="dt" sz="half" idx="10"/>
          </p:nvPr>
        </p:nvSpPr>
        <p:spPr/>
        <p:txBody>
          <a:bodyPr/>
          <a:lstStyle/>
          <a:p>
            <a:fld id="{74A68BA0-846B-40A1-8255-1D66A96745E4}" type="datetimeFigureOut">
              <a:rPr lang="he-IL" smtClean="0"/>
              <a:t>ח'/טבת/תשפ"ו</a:t>
            </a:fld>
            <a:endParaRPr lang="he-IL"/>
          </a:p>
        </p:txBody>
      </p:sp>
      <p:sp>
        <p:nvSpPr>
          <p:cNvPr id="6" name="מציין מיקום של כותרת תחתונה 5">
            <a:extLst>
              <a:ext uri="{FF2B5EF4-FFF2-40B4-BE49-F238E27FC236}">
                <a16:creationId xmlns:a16="http://schemas.microsoft.com/office/drawing/2014/main" id="{CCE3146E-C7D6-30BF-802C-3832D9656BE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2D469C8-E4E6-FEA3-8569-C6F5D367EFE7}"/>
              </a:ext>
            </a:extLst>
          </p:cNvPr>
          <p:cNvSpPr>
            <a:spLocks noGrp="1"/>
          </p:cNvSpPr>
          <p:nvPr>
            <p:ph type="sldNum" sz="quarter" idx="12"/>
          </p:nvPr>
        </p:nvSpPr>
        <p:spPr/>
        <p:txBody>
          <a:bodyPr/>
          <a:lstStyle/>
          <a:p>
            <a:fld id="{66620BAF-8120-482D-A3AB-AA3B5C34CFCA}" type="slidenum">
              <a:rPr lang="he-IL" smtClean="0"/>
              <a:t>‹#›</a:t>
            </a:fld>
            <a:endParaRPr lang="he-IL"/>
          </a:p>
        </p:txBody>
      </p:sp>
    </p:spTree>
    <p:extLst>
      <p:ext uri="{BB962C8B-B14F-4D97-AF65-F5344CB8AC3E}">
        <p14:creationId xmlns:p14="http://schemas.microsoft.com/office/powerpoint/2010/main" val="3085151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5AEA26-479C-4DDE-597D-F5F619E03C81}"/>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3D9219A1-C9A9-C045-BAAB-94FE2A6C26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3A8CC0EB-77EB-4A6C-9828-A4906C3769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0B91A6F-6AF7-0648-BF3B-0406A0EF512F}"/>
              </a:ext>
            </a:extLst>
          </p:cNvPr>
          <p:cNvSpPr>
            <a:spLocks noGrp="1"/>
          </p:cNvSpPr>
          <p:nvPr>
            <p:ph type="dt" sz="half" idx="10"/>
          </p:nvPr>
        </p:nvSpPr>
        <p:spPr/>
        <p:txBody>
          <a:bodyPr/>
          <a:lstStyle/>
          <a:p>
            <a:fld id="{74A68BA0-846B-40A1-8255-1D66A96745E4}" type="datetimeFigureOut">
              <a:rPr lang="he-IL" smtClean="0"/>
              <a:t>ח'/טבת/תשפ"ו</a:t>
            </a:fld>
            <a:endParaRPr lang="he-IL"/>
          </a:p>
        </p:txBody>
      </p:sp>
      <p:sp>
        <p:nvSpPr>
          <p:cNvPr id="6" name="מציין מיקום של כותרת תחתונה 5">
            <a:extLst>
              <a:ext uri="{FF2B5EF4-FFF2-40B4-BE49-F238E27FC236}">
                <a16:creationId xmlns:a16="http://schemas.microsoft.com/office/drawing/2014/main" id="{2EE2B9A2-14EF-8389-7E7A-ADEA930FC01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721C0DA-6C5B-697B-6C50-C0F305B0BD41}"/>
              </a:ext>
            </a:extLst>
          </p:cNvPr>
          <p:cNvSpPr>
            <a:spLocks noGrp="1"/>
          </p:cNvSpPr>
          <p:nvPr>
            <p:ph type="sldNum" sz="quarter" idx="12"/>
          </p:nvPr>
        </p:nvSpPr>
        <p:spPr/>
        <p:txBody>
          <a:bodyPr/>
          <a:lstStyle/>
          <a:p>
            <a:fld id="{66620BAF-8120-482D-A3AB-AA3B5C34CFCA}" type="slidenum">
              <a:rPr lang="he-IL" smtClean="0"/>
              <a:t>‹#›</a:t>
            </a:fld>
            <a:endParaRPr lang="he-IL"/>
          </a:p>
        </p:txBody>
      </p:sp>
    </p:spTree>
    <p:extLst>
      <p:ext uri="{BB962C8B-B14F-4D97-AF65-F5344CB8AC3E}">
        <p14:creationId xmlns:p14="http://schemas.microsoft.com/office/powerpoint/2010/main" val="262643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4970ABCC-1AF8-2FC2-BC22-507554FE32F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4DAE6B61-1AD3-2EE5-12BF-759AFA715EB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3E07271-E638-495B-C9DB-4A6D7CEB0E5F}"/>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4A68BA0-846B-40A1-8255-1D66A96745E4}" type="datetimeFigureOut">
              <a:rPr lang="he-IL" smtClean="0"/>
              <a:t>ח'/טבת/תשפ"ו</a:t>
            </a:fld>
            <a:endParaRPr lang="he-IL"/>
          </a:p>
        </p:txBody>
      </p:sp>
      <p:sp>
        <p:nvSpPr>
          <p:cNvPr id="5" name="מציין מיקום של כותרת תחתונה 4">
            <a:extLst>
              <a:ext uri="{FF2B5EF4-FFF2-40B4-BE49-F238E27FC236}">
                <a16:creationId xmlns:a16="http://schemas.microsoft.com/office/drawing/2014/main" id="{F90E9078-2D6C-401D-EA6E-7A828CA8A0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0839C63F-5066-4DC8-09EA-9A1E3BD2EDC2}"/>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6620BAF-8120-482D-A3AB-AA3B5C34CFCA}" type="slidenum">
              <a:rPr lang="he-IL" smtClean="0"/>
              <a:t>‹#›</a:t>
            </a:fld>
            <a:endParaRPr lang="he-IL"/>
          </a:p>
        </p:txBody>
      </p:sp>
    </p:spTree>
    <p:extLst>
      <p:ext uri="{BB962C8B-B14F-4D97-AF65-F5344CB8AC3E}">
        <p14:creationId xmlns:p14="http://schemas.microsoft.com/office/powerpoint/2010/main" val="763134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1.png"/><Relationship Id="rId7" Type="http://schemas.openxmlformats.org/officeDocument/2006/relationships/image" Target="../media/image46.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slideLayout" Target="../slideLayouts/slideLayout1.xml"/><Relationship Id="rId7" Type="http://schemas.openxmlformats.org/officeDocument/2006/relationships/image" Target="../media/image49.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pn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19.xml"/><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71.emf"/><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7.emf"/><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88.emf"/><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emf"/></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5.png"/><Relationship Id="rId4" Type="http://schemas.openxmlformats.org/officeDocument/2006/relationships/image" Target="../media/image94.emf"/></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9.emf"/></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2.emf"/><Relationship Id="rId4" Type="http://schemas.openxmlformats.org/officeDocument/2006/relationships/image" Target="../media/image101.e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emf"/><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6" name="תיבת טקסט 25">
            <a:extLst>
              <a:ext uri="{FF2B5EF4-FFF2-40B4-BE49-F238E27FC236}">
                <a16:creationId xmlns:a16="http://schemas.microsoft.com/office/drawing/2014/main" id="{04ECE098-99E1-7E1E-E999-A7B58148CA80}"/>
              </a:ext>
            </a:extLst>
          </p:cNvPr>
          <p:cNvSpPr txBox="1"/>
          <p:nvPr/>
        </p:nvSpPr>
        <p:spPr>
          <a:xfrm>
            <a:off x="1716147" y="985204"/>
            <a:ext cx="9166929" cy="2900730"/>
          </a:xfrm>
          <a:prstGeom prst="rect">
            <a:avLst/>
          </a:prstGeom>
          <a:noFill/>
        </p:spPr>
        <p:txBody>
          <a:bodyPr wrap="square">
            <a:spAutoFit/>
          </a:bodyPr>
          <a:lstStyle/>
          <a:p>
            <a:pPr>
              <a:lnSpc>
                <a:spcPct val="150000"/>
              </a:lnSpc>
            </a:pPr>
            <a:r>
              <a:rPr lang="he-IL" sz="5400" b="1" dirty="0">
                <a:solidFill>
                  <a:prstClr val="black"/>
                </a:solidFill>
                <a:latin typeface="Calibri Light" panose="020F0302020204030204"/>
                <a:ea typeface="+mj-ea"/>
              </a:rPr>
              <a:t>שער שלישי</a:t>
            </a:r>
            <a:r>
              <a:rPr lang="he-IL" sz="5400" dirty="0">
                <a:solidFill>
                  <a:prstClr val="black"/>
                </a:solidFill>
                <a:latin typeface="Calibri Light" panose="020F0302020204030204"/>
                <a:ea typeface="+mj-ea"/>
              </a:rPr>
              <a:t>: </a:t>
            </a:r>
            <a:r>
              <a:rPr lang="he-IL" sz="5400" b="1" dirty="0">
                <a:solidFill>
                  <a:schemeClr val="accent2">
                    <a:lumMod val="75000"/>
                  </a:schemeClr>
                </a:solidFill>
                <a:latin typeface="FbSpoiler-Bold"/>
              </a:rPr>
              <a:t>בריאות – מים ומזון</a:t>
            </a:r>
            <a:br>
              <a:rPr kumimoji="0" lang="he-IL" sz="5400" b="1" i="0" u="none" strike="noStrike" kern="1200" cap="none" spc="0" normalizeH="0" baseline="0" noProof="0" dirty="0">
                <a:ln>
                  <a:noFill/>
                </a:ln>
                <a:effectLst/>
                <a:uLnTx/>
                <a:uFillTx/>
                <a:latin typeface="Calibri Light" panose="020F0302020204030204"/>
                <a:ea typeface="+mj-ea"/>
              </a:rPr>
            </a:br>
            <a:r>
              <a:rPr kumimoji="0" lang="he-IL" sz="4400" b="1" i="0" u="none" strike="noStrike" kern="1200" cap="none" spc="0" normalizeH="0" baseline="0" noProof="0" dirty="0">
                <a:ln>
                  <a:noFill/>
                </a:ln>
                <a:effectLst/>
                <a:uLnTx/>
                <a:uFillTx/>
                <a:latin typeface="Calibri Light" panose="020F0302020204030204"/>
                <a:ea typeface="+mj-ea"/>
              </a:rPr>
              <a:t>מצגת מלווה לפרק השני: </a:t>
            </a:r>
            <a:r>
              <a:rPr lang="he-IL" sz="4400" b="1" i="0" u="none" strike="noStrike" baseline="0" dirty="0">
                <a:solidFill>
                  <a:srgbClr val="00B0F0"/>
                </a:solidFill>
                <a:latin typeface="FbSpoiler-Regular"/>
              </a:rPr>
              <a:t>בריאות ומזון</a:t>
            </a:r>
            <a:br>
              <a:rPr kumimoji="0" lang="he-IL" sz="6000" b="1" i="0" u="none" strike="noStrike" kern="1200" cap="none" spc="0" normalizeH="0" baseline="0" noProof="0" dirty="0">
                <a:ln>
                  <a:noFill/>
                </a:ln>
                <a:solidFill>
                  <a:srgbClr val="C00000"/>
                </a:solidFill>
                <a:effectLst/>
                <a:uLnTx/>
                <a:uFillTx/>
                <a:latin typeface="Calibri Light" panose="020F0302020204030204"/>
                <a:ea typeface="+mj-ea"/>
                <a:cs typeface="Arial" panose="020B0604020202020204" pitchFamily="34" charset="0"/>
              </a:rPr>
            </a:br>
            <a:r>
              <a:rPr kumimoji="0" lang="he-IL" sz="27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עמודים: 133-110</a:t>
            </a:r>
            <a:endParaRPr lang="he-IL" dirty="0"/>
          </a:p>
        </p:txBody>
      </p:sp>
      <p:sp>
        <p:nvSpPr>
          <p:cNvPr id="4" name="תיבת טקסט 3">
            <a:extLst>
              <a:ext uri="{FF2B5EF4-FFF2-40B4-BE49-F238E27FC236}">
                <a16:creationId xmlns:a16="http://schemas.microsoft.com/office/drawing/2014/main" id="{076B3C0C-3D13-0D7A-B64B-A8428ADF2FB5}"/>
              </a:ext>
            </a:extLst>
          </p:cNvPr>
          <p:cNvSpPr txBox="1"/>
          <p:nvPr/>
        </p:nvSpPr>
        <p:spPr>
          <a:xfrm>
            <a:off x="2724775" y="6386313"/>
            <a:ext cx="2303976" cy="400110"/>
          </a:xfrm>
          <a:prstGeom prst="rect">
            <a:avLst/>
          </a:prstGeom>
          <a:noFill/>
        </p:spPr>
        <p:txBody>
          <a:bodyPr wrap="square">
            <a:spAutoFit/>
          </a:bodyPr>
          <a:lstStyle/>
          <a:p>
            <a:r>
              <a:rPr lang="he-IL" sz="2000" b="1" i="0" u="none" strike="noStrike" baseline="0" dirty="0">
                <a:solidFill>
                  <a:srgbClr val="00B0F0"/>
                </a:solidFill>
                <a:latin typeface="FbSpoiler-Regular"/>
              </a:rPr>
              <a:t>פרק ב: בריאות ומזון</a:t>
            </a:r>
            <a:endParaRPr lang="he-IL" sz="2000" b="1" dirty="0">
              <a:solidFill>
                <a:srgbClr val="00B0F0"/>
              </a:solidFill>
            </a:endParaRPr>
          </a:p>
        </p:txBody>
      </p:sp>
      <p:pic>
        <p:nvPicPr>
          <p:cNvPr id="7" name="תמונה 6">
            <a:extLst>
              <a:ext uri="{FF2B5EF4-FFF2-40B4-BE49-F238E27FC236}">
                <a16:creationId xmlns:a16="http://schemas.microsoft.com/office/drawing/2014/main" id="{EC6E6D6F-3F3D-8CD7-0802-F20D4EB61E68}"/>
              </a:ext>
            </a:extLst>
          </p:cNvPr>
          <p:cNvPicPr>
            <a:picLocks noChangeAspect="1"/>
          </p:cNvPicPr>
          <p:nvPr/>
        </p:nvPicPr>
        <p:blipFill>
          <a:blip r:embed="rId4"/>
          <a:stretch>
            <a:fillRect/>
          </a:stretch>
        </p:blipFill>
        <p:spPr>
          <a:xfrm>
            <a:off x="2724775" y="4422430"/>
            <a:ext cx="2303976" cy="1972177"/>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9C55B343-997E-2192-C9EB-9B684857E8F5}"/>
              </a:ext>
            </a:extLst>
          </p:cNvPr>
          <p:cNvPicPr>
            <a:picLocks noChangeAspect="1"/>
          </p:cNvPicPr>
          <p:nvPr/>
        </p:nvPicPr>
        <p:blipFill>
          <a:blip r:embed="rId5"/>
          <a:stretch>
            <a:fillRect/>
          </a:stretch>
        </p:blipFill>
        <p:spPr>
          <a:xfrm>
            <a:off x="7874906" y="4422431"/>
            <a:ext cx="2684834" cy="1963882"/>
          </a:xfrm>
          <a:prstGeom prst="rect">
            <a:avLst/>
          </a:prstGeom>
          <a:ln>
            <a:noFill/>
          </a:ln>
          <a:effectLst>
            <a:outerShdw blurRad="190500" algn="tl" rotWithShape="0">
              <a:srgbClr val="000000">
                <a:alpha val="70000"/>
              </a:srgbClr>
            </a:outerShdw>
          </a:effectLst>
        </p:spPr>
      </p:pic>
      <p:sp>
        <p:nvSpPr>
          <p:cNvPr id="10" name="תיבת טקסט 9">
            <a:extLst>
              <a:ext uri="{FF2B5EF4-FFF2-40B4-BE49-F238E27FC236}">
                <a16:creationId xmlns:a16="http://schemas.microsoft.com/office/drawing/2014/main" id="{AAEC826A-223E-701A-C41C-2E57A10809AE}"/>
              </a:ext>
            </a:extLst>
          </p:cNvPr>
          <p:cNvSpPr txBox="1"/>
          <p:nvPr/>
        </p:nvSpPr>
        <p:spPr>
          <a:xfrm>
            <a:off x="7739440" y="6386313"/>
            <a:ext cx="2684833" cy="400110"/>
          </a:xfrm>
          <a:prstGeom prst="rect">
            <a:avLst/>
          </a:prstGeom>
          <a:noFill/>
        </p:spPr>
        <p:txBody>
          <a:bodyPr wrap="square">
            <a:spAutoFit/>
          </a:bodyPr>
          <a:lstStyle/>
          <a:p>
            <a:r>
              <a:rPr lang="he-IL" sz="2000" b="1" i="0" u="none" strike="noStrike" baseline="0" dirty="0">
                <a:solidFill>
                  <a:srgbClr val="00B0F0"/>
                </a:solidFill>
                <a:latin typeface="FbSpoiler-Regular"/>
              </a:rPr>
              <a:t>פרק א: בריאות ומים</a:t>
            </a:r>
            <a:endParaRPr lang="he-IL" sz="2000" b="1" dirty="0">
              <a:solidFill>
                <a:srgbClr val="00B0F0"/>
              </a:solidFill>
            </a:endParaRPr>
          </a:p>
        </p:txBody>
      </p:sp>
    </p:spTree>
    <p:extLst>
      <p:ext uri="{BB962C8B-B14F-4D97-AF65-F5344CB8AC3E}">
        <p14:creationId xmlns:p14="http://schemas.microsoft.com/office/powerpoint/2010/main" val="956176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748FD41-B949-8557-E39B-EC838E187F7F}"/>
              </a:ext>
            </a:extLst>
          </p:cNvPr>
          <p:cNvPicPr>
            <a:picLocks noChangeAspect="1"/>
          </p:cNvPicPr>
          <p:nvPr/>
        </p:nvPicPr>
        <p:blipFill>
          <a:blip r:embed="rId3"/>
          <a:stretch>
            <a:fillRect/>
          </a:stretch>
        </p:blipFill>
        <p:spPr>
          <a:xfrm>
            <a:off x="2836213" y="1371600"/>
            <a:ext cx="7292026" cy="4839254"/>
          </a:xfrm>
          <a:prstGeom prst="rect">
            <a:avLst/>
          </a:prstGeom>
          <a:ln w="12700">
            <a:solidFill>
              <a:schemeClr val="accent6">
                <a:lumMod val="75000"/>
              </a:schemeClr>
            </a:solidFill>
          </a:ln>
        </p:spPr>
      </p:pic>
      <p:sp>
        <p:nvSpPr>
          <p:cNvPr id="4" name="תיבת טקסט 3">
            <a:extLst>
              <a:ext uri="{FF2B5EF4-FFF2-40B4-BE49-F238E27FC236}">
                <a16:creationId xmlns:a16="http://schemas.microsoft.com/office/drawing/2014/main" id="{02EA82EF-C5CE-9622-09AB-B1971A7A56E4}"/>
              </a:ext>
            </a:extLst>
          </p:cNvPr>
          <p:cNvSpPr txBox="1"/>
          <p:nvPr/>
        </p:nvSpPr>
        <p:spPr>
          <a:xfrm>
            <a:off x="7418567" y="461175"/>
            <a:ext cx="4079019" cy="584775"/>
          </a:xfrm>
          <a:prstGeom prst="rect">
            <a:avLst/>
          </a:prstGeom>
          <a:noFill/>
        </p:spPr>
        <p:txBody>
          <a:bodyPr wrap="square" rtlCol="1">
            <a:spAutoFit/>
          </a:bodyPr>
          <a:lstStyle/>
          <a:p>
            <a:r>
              <a:rPr lang="he-IL" sz="3200" b="1" dirty="0">
                <a:solidFill>
                  <a:schemeClr val="accent6">
                    <a:lumMod val="50000"/>
                  </a:schemeClr>
                </a:solidFill>
              </a:rPr>
              <a:t>משימה מתוקשבת</a:t>
            </a:r>
          </a:p>
        </p:txBody>
      </p:sp>
      <p:pic>
        <p:nvPicPr>
          <p:cNvPr id="5" name="תמונה 4">
            <a:extLst>
              <a:ext uri="{FF2B5EF4-FFF2-40B4-BE49-F238E27FC236}">
                <a16:creationId xmlns:a16="http://schemas.microsoft.com/office/drawing/2014/main" id="{821EBE1E-203C-76F9-B781-EEE0A715BA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210478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13841-E567-6F79-7705-02C1EB54E71C}"/>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2FC11E79-B0E0-A340-EA39-67D7DA951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937FF124-A0EC-BF86-799E-A69475E467BD}"/>
              </a:ext>
            </a:extLst>
          </p:cNvPr>
          <p:cNvPicPr>
            <a:picLocks noChangeAspect="1"/>
          </p:cNvPicPr>
          <p:nvPr/>
        </p:nvPicPr>
        <p:blipFill>
          <a:blip r:embed="rId4"/>
          <a:stretch>
            <a:fillRect/>
          </a:stretch>
        </p:blipFill>
        <p:spPr>
          <a:xfrm>
            <a:off x="664542" y="1471079"/>
            <a:ext cx="11052318" cy="4416153"/>
          </a:xfrm>
          <a:prstGeom prst="rect">
            <a:avLst/>
          </a:prstGeom>
          <a:ln>
            <a:noFill/>
          </a:ln>
          <a:effectLst>
            <a:outerShdw blurRad="190500" algn="tl" rotWithShape="0">
              <a:srgbClr val="000000">
                <a:alpha val="70000"/>
              </a:srgbClr>
            </a:outerShdw>
          </a:effectLst>
        </p:spPr>
      </p:pic>
      <p:sp>
        <p:nvSpPr>
          <p:cNvPr id="2" name="תיבת טקסט 1">
            <a:extLst>
              <a:ext uri="{FF2B5EF4-FFF2-40B4-BE49-F238E27FC236}">
                <a16:creationId xmlns:a16="http://schemas.microsoft.com/office/drawing/2014/main" id="{999F44E9-EF48-FB6C-A4F9-0C0CFCAF4662}"/>
              </a:ext>
            </a:extLst>
          </p:cNvPr>
          <p:cNvSpPr txBox="1"/>
          <p:nvPr/>
        </p:nvSpPr>
        <p:spPr>
          <a:xfrm>
            <a:off x="664542" y="6214480"/>
            <a:ext cx="1405054" cy="369332"/>
          </a:xfrm>
          <a:prstGeom prst="rect">
            <a:avLst/>
          </a:prstGeom>
          <a:noFill/>
        </p:spPr>
        <p:txBody>
          <a:bodyPr wrap="square" rtlCol="1">
            <a:spAutoFit/>
          </a:bodyPr>
          <a:lstStyle/>
          <a:p>
            <a:r>
              <a:rPr lang="he-IL" b="1" dirty="0"/>
              <a:t>עמוד 116</a:t>
            </a:r>
          </a:p>
        </p:txBody>
      </p:sp>
    </p:spTree>
    <p:extLst>
      <p:ext uri="{BB962C8B-B14F-4D97-AF65-F5344CB8AC3E}">
        <p14:creationId xmlns:p14="http://schemas.microsoft.com/office/powerpoint/2010/main" val="1697516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AD7ED-F4AF-AB3A-0365-2C0C6EB0878E}"/>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74EA701B-BA1D-3BDC-ADEA-1829A9589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72FA6685-6D11-C39D-F6C9-6723784458B1}"/>
              </a:ext>
            </a:extLst>
          </p:cNvPr>
          <p:cNvPicPr>
            <a:picLocks noChangeAspect="1"/>
          </p:cNvPicPr>
          <p:nvPr/>
        </p:nvPicPr>
        <p:blipFill>
          <a:blip r:embed="rId4"/>
          <a:stretch>
            <a:fillRect/>
          </a:stretch>
        </p:blipFill>
        <p:spPr>
          <a:xfrm>
            <a:off x="1123950" y="952499"/>
            <a:ext cx="9944100" cy="5022415"/>
          </a:xfrm>
          <a:prstGeom prst="rect">
            <a:avLst/>
          </a:prstGeom>
          <a:ln>
            <a:noFill/>
          </a:ln>
          <a:effectLst>
            <a:outerShdw blurRad="190500" algn="tl" rotWithShape="0">
              <a:srgbClr val="000000">
                <a:alpha val="70000"/>
              </a:srgbClr>
            </a:outerShdw>
          </a:effectLst>
        </p:spPr>
      </p:pic>
      <p:sp>
        <p:nvSpPr>
          <p:cNvPr id="2" name="תיבת טקסט 1">
            <a:extLst>
              <a:ext uri="{FF2B5EF4-FFF2-40B4-BE49-F238E27FC236}">
                <a16:creationId xmlns:a16="http://schemas.microsoft.com/office/drawing/2014/main" id="{07BFD66F-EF98-470E-5A72-720FEF98EB58}"/>
              </a:ext>
            </a:extLst>
          </p:cNvPr>
          <p:cNvSpPr txBox="1"/>
          <p:nvPr/>
        </p:nvSpPr>
        <p:spPr>
          <a:xfrm>
            <a:off x="664542" y="6214480"/>
            <a:ext cx="1405054" cy="369332"/>
          </a:xfrm>
          <a:prstGeom prst="rect">
            <a:avLst/>
          </a:prstGeom>
          <a:noFill/>
        </p:spPr>
        <p:txBody>
          <a:bodyPr wrap="square" rtlCol="1">
            <a:spAutoFit/>
          </a:bodyPr>
          <a:lstStyle/>
          <a:p>
            <a:r>
              <a:rPr lang="he-IL" b="1" dirty="0"/>
              <a:t>עמוד 116</a:t>
            </a:r>
          </a:p>
        </p:txBody>
      </p:sp>
    </p:spTree>
    <p:extLst>
      <p:ext uri="{BB962C8B-B14F-4D97-AF65-F5344CB8AC3E}">
        <p14:creationId xmlns:p14="http://schemas.microsoft.com/office/powerpoint/2010/main" val="35655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C2E1B-7E14-5072-891F-2E2177F294D6}"/>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B556378D-CE6E-C1C5-C514-A20B988A6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6" name="תמונה 5">
            <a:extLst>
              <a:ext uri="{FF2B5EF4-FFF2-40B4-BE49-F238E27FC236}">
                <a16:creationId xmlns:a16="http://schemas.microsoft.com/office/drawing/2014/main" id="{1FE6C9C4-FDBD-2861-1B36-00F4617EFC55}"/>
              </a:ext>
            </a:extLst>
          </p:cNvPr>
          <p:cNvPicPr>
            <a:picLocks noChangeAspect="1"/>
          </p:cNvPicPr>
          <p:nvPr/>
        </p:nvPicPr>
        <p:blipFill>
          <a:blip r:embed="rId4"/>
          <a:stretch>
            <a:fillRect/>
          </a:stretch>
        </p:blipFill>
        <p:spPr>
          <a:xfrm>
            <a:off x="664542" y="756064"/>
            <a:ext cx="4124528" cy="5434445"/>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4B700916-DF79-18A1-D9E9-D423C2899416}"/>
              </a:ext>
            </a:extLst>
          </p:cNvPr>
          <p:cNvPicPr>
            <a:picLocks noChangeAspect="1"/>
          </p:cNvPicPr>
          <p:nvPr/>
        </p:nvPicPr>
        <p:blipFill>
          <a:blip r:embed="rId5"/>
          <a:stretch>
            <a:fillRect/>
          </a:stretch>
        </p:blipFill>
        <p:spPr>
          <a:xfrm>
            <a:off x="5311393" y="2509695"/>
            <a:ext cx="5617972" cy="1838609"/>
          </a:xfrm>
          <a:prstGeom prst="rect">
            <a:avLst/>
          </a:prstGeom>
          <a:ln>
            <a:noFill/>
          </a:ln>
          <a:effectLst>
            <a:outerShdw blurRad="190500" algn="tl" rotWithShape="0">
              <a:srgbClr val="000000">
                <a:alpha val="70000"/>
              </a:srgbClr>
            </a:outerShdw>
          </a:effectLst>
        </p:spPr>
      </p:pic>
      <p:sp>
        <p:nvSpPr>
          <p:cNvPr id="2" name="תיבת טקסט 1">
            <a:extLst>
              <a:ext uri="{FF2B5EF4-FFF2-40B4-BE49-F238E27FC236}">
                <a16:creationId xmlns:a16="http://schemas.microsoft.com/office/drawing/2014/main" id="{2B42E672-7694-7EBE-9141-9A7CD382942B}"/>
              </a:ext>
            </a:extLst>
          </p:cNvPr>
          <p:cNvSpPr txBox="1"/>
          <p:nvPr/>
        </p:nvSpPr>
        <p:spPr>
          <a:xfrm>
            <a:off x="664542" y="6214480"/>
            <a:ext cx="1405054" cy="369332"/>
          </a:xfrm>
          <a:prstGeom prst="rect">
            <a:avLst/>
          </a:prstGeom>
          <a:noFill/>
        </p:spPr>
        <p:txBody>
          <a:bodyPr wrap="square" rtlCol="1">
            <a:spAutoFit/>
          </a:bodyPr>
          <a:lstStyle/>
          <a:p>
            <a:r>
              <a:rPr lang="he-IL" b="1" dirty="0"/>
              <a:t>עמוד 116</a:t>
            </a:r>
          </a:p>
        </p:txBody>
      </p:sp>
    </p:spTree>
    <p:extLst>
      <p:ext uri="{BB962C8B-B14F-4D97-AF65-F5344CB8AC3E}">
        <p14:creationId xmlns:p14="http://schemas.microsoft.com/office/powerpoint/2010/main" val="744600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B5ED7-DEFB-52BE-CEDD-9DC377A79479}"/>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6005E176-A218-6E0D-8061-565E64F00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8FBD9267-0A42-F80B-FCD5-4FB30E1F80B8}"/>
              </a:ext>
            </a:extLst>
          </p:cNvPr>
          <p:cNvPicPr>
            <a:picLocks noChangeAspect="1"/>
          </p:cNvPicPr>
          <p:nvPr/>
        </p:nvPicPr>
        <p:blipFill>
          <a:blip r:embed="rId4">
            <a:clrChange>
              <a:clrFrom>
                <a:srgbClr val="FFEFE4"/>
              </a:clrFrom>
              <a:clrTo>
                <a:srgbClr val="FFEFE4">
                  <a:alpha val="0"/>
                </a:srgbClr>
              </a:clrTo>
            </a:clrChange>
          </a:blip>
          <a:stretch>
            <a:fillRect/>
          </a:stretch>
        </p:blipFill>
        <p:spPr>
          <a:xfrm>
            <a:off x="1004887" y="1471612"/>
            <a:ext cx="10182225" cy="3914775"/>
          </a:xfrm>
          <a:prstGeom prst="rect">
            <a:avLst/>
          </a:prstGeom>
          <a:ln>
            <a:noFill/>
          </a:ln>
          <a:effectLst>
            <a:outerShdw blurRad="190500" algn="tl" rotWithShape="0">
              <a:srgbClr val="000000">
                <a:alpha val="70000"/>
              </a:srgbClr>
            </a:outerShdw>
          </a:effectLst>
        </p:spPr>
      </p:pic>
      <p:sp>
        <p:nvSpPr>
          <p:cNvPr id="6" name="תיבת טקסט 5">
            <a:extLst>
              <a:ext uri="{FF2B5EF4-FFF2-40B4-BE49-F238E27FC236}">
                <a16:creationId xmlns:a16="http://schemas.microsoft.com/office/drawing/2014/main" id="{F28FBFEA-8EB2-E759-BD6F-37B2C8CECE76}"/>
              </a:ext>
            </a:extLst>
          </p:cNvPr>
          <p:cNvSpPr txBox="1"/>
          <p:nvPr/>
        </p:nvSpPr>
        <p:spPr>
          <a:xfrm>
            <a:off x="3084724" y="826733"/>
            <a:ext cx="7681350" cy="461665"/>
          </a:xfrm>
          <a:prstGeom prst="rect">
            <a:avLst/>
          </a:prstGeom>
          <a:noFill/>
        </p:spPr>
        <p:txBody>
          <a:bodyPr wrap="square">
            <a:spAutoFit/>
          </a:bodyPr>
          <a:lstStyle/>
          <a:p>
            <a:r>
              <a:rPr lang="he-IL" sz="2400" b="0" i="0" u="none" strike="noStrike" baseline="0" dirty="0">
                <a:solidFill>
                  <a:srgbClr val="000000"/>
                </a:solidFill>
                <a:latin typeface="FbSpoiler-Regular"/>
              </a:rPr>
              <a:t>קראו את שני התפריטים והשיבו על השאלות שבעמוד 117.</a:t>
            </a:r>
            <a:endParaRPr lang="he-IL" dirty="0"/>
          </a:p>
        </p:txBody>
      </p:sp>
    </p:spTree>
    <p:extLst>
      <p:ext uri="{BB962C8B-B14F-4D97-AF65-F5344CB8AC3E}">
        <p14:creationId xmlns:p14="http://schemas.microsoft.com/office/powerpoint/2010/main" val="802586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12870-E57F-4325-0850-7FFE0F54A4C5}"/>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98C77284-AD0A-9160-989C-319F177D5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26DCCA96-2B39-2BAA-CA69-1EF9C975C22B}"/>
              </a:ext>
            </a:extLst>
          </p:cNvPr>
          <p:cNvPicPr>
            <a:picLocks noChangeAspect="1"/>
          </p:cNvPicPr>
          <p:nvPr/>
        </p:nvPicPr>
        <p:blipFill>
          <a:blip r:embed="rId4">
            <a:clrChange>
              <a:clrFrom>
                <a:srgbClr val="FFEFE4"/>
              </a:clrFrom>
              <a:clrTo>
                <a:srgbClr val="FFEFE4">
                  <a:alpha val="0"/>
                </a:srgbClr>
              </a:clrTo>
            </a:clrChange>
          </a:blip>
          <a:stretch>
            <a:fillRect/>
          </a:stretch>
        </p:blipFill>
        <p:spPr>
          <a:xfrm>
            <a:off x="2522295" y="1333588"/>
            <a:ext cx="9182100" cy="3219450"/>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AB6A4724-C2F4-A879-19E5-9F691143088B}"/>
              </a:ext>
            </a:extLst>
          </p:cNvPr>
          <p:cNvPicPr>
            <a:picLocks noChangeAspect="1"/>
          </p:cNvPicPr>
          <p:nvPr/>
        </p:nvPicPr>
        <p:blipFill>
          <a:blip r:embed="rId5"/>
          <a:stretch>
            <a:fillRect/>
          </a:stretch>
        </p:blipFill>
        <p:spPr>
          <a:xfrm>
            <a:off x="617183" y="3846957"/>
            <a:ext cx="1712068" cy="2306782"/>
          </a:xfrm>
          <a:prstGeom prst="rect">
            <a:avLst/>
          </a:prstGeom>
          <a:ln>
            <a:noFill/>
          </a:ln>
          <a:effectLst>
            <a:outerShdw blurRad="190500" algn="tl" rotWithShape="0">
              <a:srgbClr val="000000">
                <a:alpha val="70000"/>
              </a:srgbClr>
            </a:outerShdw>
          </a:effectLst>
        </p:spPr>
      </p:pic>
      <p:sp>
        <p:nvSpPr>
          <p:cNvPr id="8" name="תיבת טקסט 7">
            <a:extLst>
              <a:ext uri="{FF2B5EF4-FFF2-40B4-BE49-F238E27FC236}">
                <a16:creationId xmlns:a16="http://schemas.microsoft.com/office/drawing/2014/main" id="{09579C04-84F5-5883-6D04-84F38516A9FF}"/>
              </a:ext>
            </a:extLst>
          </p:cNvPr>
          <p:cNvSpPr txBox="1"/>
          <p:nvPr/>
        </p:nvSpPr>
        <p:spPr>
          <a:xfrm>
            <a:off x="914399" y="3477625"/>
            <a:ext cx="1169633" cy="369332"/>
          </a:xfrm>
          <a:prstGeom prst="rect">
            <a:avLst/>
          </a:prstGeom>
          <a:noFill/>
        </p:spPr>
        <p:txBody>
          <a:bodyPr wrap="square">
            <a:spAutoFit/>
          </a:bodyPr>
          <a:lstStyle/>
          <a:p>
            <a:r>
              <a:rPr lang="he-IL" sz="1800" b="1" i="0" u="none" strike="noStrike" baseline="0" dirty="0">
                <a:solidFill>
                  <a:srgbClr val="98D2D6"/>
                </a:solidFill>
                <a:latin typeface="MFPronto-Bold"/>
              </a:rPr>
              <a:t>אכלו בריא</a:t>
            </a:r>
            <a:endParaRPr lang="he-IL" dirty="0"/>
          </a:p>
        </p:txBody>
      </p:sp>
      <p:pic>
        <p:nvPicPr>
          <p:cNvPr id="10" name="תמונה 9">
            <a:extLst>
              <a:ext uri="{FF2B5EF4-FFF2-40B4-BE49-F238E27FC236}">
                <a16:creationId xmlns:a16="http://schemas.microsoft.com/office/drawing/2014/main" id="{71A2D613-86C3-0B47-887B-666F250D94D2}"/>
              </a:ext>
            </a:extLst>
          </p:cNvPr>
          <p:cNvPicPr>
            <a:picLocks noChangeAspect="1"/>
          </p:cNvPicPr>
          <p:nvPr/>
        </p:nvPicPr>
        <p:blipFill>
          <a:blip r:embed="rId6"/>
          <a:stretch>
            <a:fillRect/>
          </a:stretch>
        </p:blipFill>
        <p:spPr>
          <a:xfrm>
            <a:off x="8430638" y="5151570"/>
            <a:ext cx="2645923" cy="7273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16301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F1A3C-63F7-5D4A-66AE-E0520483975A}"/>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6BBDACE1-9BED-E517-B649-BD45EF8DD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A3C250AB-CCC3-3506-7157-29DAFF46C8C1}"/>
              </a:ext>
            </a:extLst>
          </p:cNvPr>
          <p:cNvPicPr>
            <a:picLocks noChangeAspect="1"/>
          </p:cNvPicPr>
          <p:nvPr/>
        </p:nvPicPr>
        <p:blipFill>
          <a:blip r:embed="rId4">
            <a:clrChange>
              <a:clrFrom>
                <a:srgbClr val="FFEFE4"/>
              </a:clrFrom>
              <a:clrTo>
                <a:srgbClr val="FFEFE4">
                  <a:alpha val="0"/>
                </a:srgbClr>
              </a:clrTo>
            </a:clrChange>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a:off x="4380114" y="643520"/>
            <a:ext cx="7496175" cy="1409700"/>
          </a:xfrm>
          <a:prstGeom prst="rect">
            <a:avLst/>
          </a:prstGeom>
          <a:ln>
            <a:noFill/>
          </a:ln>
          <a:effectLst>
            <a:outerShdw blurRad="190500" algn="tl" rotWithShape="0">
              <a:srgbClr val="000000">
                <a:alpha val="70000"/>
              </a:srgbClr>
            </a:outerShdw>
          </a:effectLst>
        </p:spPr>
      </p:pic>
      <p:sp>
        <p:nvSpPr>
          <p:cNvPr id="8" name="תיבת טקסט 7">
            <a:extLst>
              <a:ext uri="{FF2B5EF4-FFF2-40B4-BE49-F238E27FC236}">
                <a16:creationId xmlns:a16="http://schemas.microsoft.com/office/drawing/2014/main" id="{D87C8883-F3E9-6258-5D21-1D7E6EF0B5BE}"/>
              </a:ext>
            </a:extLst>
          </p:cNvPr>
          <p:cNvSpPr txBox="1"/>
          <p:nvPr/>
        </p:nvSpPr>
        <p:spPr>
          <a:xfrm>
            <a:off x="7187380" y="4500138"/>
            <a:ext cx="1578005" cy="369332"/>
          </a:xfrm>
          <a:prstGeom prst="rect">
            <a:avLst/>
          </a:prstGeom>
          <a:noFill/>
        </p:spPr>
        <p:txBody>
          <a:bodyPr wrap="square">
            <a:spAutoFit/>
          </a:bodyPr>
          <a:lstStyle/>
          <a:p>
            <a:r>
              <a:rPr lang="he-IL" sz="1800" b="1" i="0" u="none" strike="noStrike" baseline="0" dirty="0">
                <a:latin typeface="FbSpoiler-Bold"/>
              </a:rPr>
              <a:t>תכנית פעולה</a:t>
            </a:r>
            <a:endParaRPr lang="he-IL" dirty="0"/>
          </a:p>
        </p:txBody>
      </p:sp>
      <p:pic>
        <p:nvPicPr>
          <p:cNvPr id="7" name="תמונה 6">
            <a:extLst>
              <a:ext uri="{FF2B5EF4-FFF2-40B4-BE49-F238E27FC236}">
                <a16:creationId xmlns:a16="http://schemas.microsoft.com/office/drawing/2014/main" id="{5E7A04B3-150C-0D2E-CAFA-2B291C248E4F}"/>
              </a:ext>
            </a:extLst>
          </p:cNvPr>
          <p:cNvPicPr>
            <a:picLocks noChangeAspect="1"/>
          </p:cNvPicPr>
          <p:nvPr/>
        </p:nvPicPr>
        <p:blipFill>
          <a:blip r:embed="rId6"/>
          <a:stretch>
            <a:fillRect/>
          </a:stretch>
        </p:blipFill>
        <p:spPr>
          <a:xfrm>
            <a:off x="1484514" y="2454882"/>
            <a:ext cx="10391775" cy="2686050"/>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7797FAF8-6618-C400-2CA7-FEA0F22C380D}"/>
              </a:ext>
            </a:extLst>
          </p:cNvPr>
          <p:cNvPicPr>
            <a:picLocks noChangeAspect="1"/>
          </p:cNvPicPr>
          <p:nvPr/>
        </p:nvPicPr>
        <p:blipFill>
          <a:blip r:embed="rId7"/>
          <a:stretch>
            <a:fillRect/>
          </a:stretch>
        </p:blipFill>
        <p:spPr>
          <a:xfrm>
            <a:off x="443577" y="4684804"/>
            <a:ext cx="2369975" cy="19017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62401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B91F741D-5E2D-9C28-723C-A0B77A9D2453}"/>
              </a:ext>
            </a:extLst>
          </p:cNvPr>
          <p:cNvPicPr>
            <a:picLocks noChangeAspect="1"/>
          </p:cNvPicPr>
          <p:nvPr/>
        </p:nvPicPr>
        <p:blipFill>
          <a:blip r:embed="rId3"/>
          <a:stretch>
            <a:fillRect/>
          </a:stretch>
        </p:blipFill>
        <p:spPr>
          <a:xfrm>
            <a:off x="1927546" y="1273127"/>
            <a:ext cx="8090214" cy="5123697"/>
          </a:xfrm>
          <a:prstGeom prst="rect">
            <a:avLst/>
          </a:prstGeom>
          <a:ln>
            <a:noFill/>
          </a:ln>
          <a:effectLst>
            <a:outerShdw blurRad="190500" algn="tl" rotWithShape="0">
              <a:srgbClr val="000000">
                <a:alpha val="70000"/>
              </a:srgbClr>
            </a:outerShdw>
          </a:effectLst>
        </p:spPr>
      </p:pic>
      <p:sp>
        <p:nvSpPr>
          <p:cNvPr id="4" name="תיבת טקסט 3">
            <a:extLst>
              <a:ext uri="{FF2B5EF4-FFF2-40B4-BE49-F238E27FC236}">
                <a16:creationId xmlns:a16="http://schemas.microsoft.com/office/drawing/2014/main" id="{E0C4BDC8-77E0-0B69-84EB-80D09BA14CC3}"/>
              </a:ext>
            </a:extLst>
          </p:cNvPr>
          <p:cNvSpPr txBox="1"/>
          <p:nvPr/>
        </p:nvSpPr>
        <p:spPr>
          <a:xfrm>
            <a:off x="7418567" y="461175"/>
            <a:ext cx="4079019" cy="584775"/>
          </a:xfrm>
          <a:prstGeom prst="rect">
            <a:avLst/>
          </a:prstGeom>
          <a:noFill/>
        </p:spPr>
        <p:txBody>
          <a:bodyPr wrap="square" rtlCol="1">
            <a:spAutoFit/>
          </a:bodyPr>
          <a:lstStyle/>
          <a:p>
            <a:r>
              <a:rPr lang="he-IL" sz="3200" b="1" dirty="0">
                <a:solidFill>
                  <a:schemeClr val="accent6">
                    <a:lumMod val="50000"/>
                  </a:schemeClr>
                </a:solidFill>
              </a:rPr>
              <a:t>משימה מתוקשבת</a:t>
            </a:r>
          </a:p>
        </p:txBody>
      </p:sp>
      <p:pic>
        <p:nvPicPr>
          <p:cNvPr id="5" name="תמונה 4">
            <a:extLst>
              <a:ext uri="{FF2B5EF4-FFF2-40B4-BE49-F238E27FC236}">
                <a16:creationId xmlns:a16="http://schemas.microsoft.com/office/drawing/2014/main" id="{C5AE4DFE-1076-56BD-62DA-8B392AE72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3216075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13026-D29E-C93F-B519-8DFBD41E493A}"/>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0569462A-E1B7-3A11-35BD-BDAD8D36F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sp>
        <p:nvSpPr>
          <p:cNvPr id="9" name="תיבת טקסט 8">
            <a:extLst>
              <a:ext uri="{FF2B5EF4-FFF2-40B4-BE49-F238E27FC236}">
                <a16:creationId xmlns:a16="http://schemas.microsoft.com/office/drawing/2014/main" id="{0A512DEE-2F24-6AE9-E73D-9A9631A73088}"/>
              </a:ext>
            </a:extLst>
          </p:cNvPr>
          <p:cNvSpPr txBox="1"/>
          <p:nvPr/>
        </p:nvSpPr>
        <p:spPr>
          <a:xfrm>
            <a:off x="540350" y="6281446"/>
            <a:ext cx="1601320" cy="461665"/>
          </a:xfrm>
          <a:prstGeom prst="rect">
            <a:avLst/>
          </a:prstGeom>
          <a:noFill/>
        </p:spPr>
        <p:txBody>
          <a:bodyPr wrap="square" rtlCol="1">
            <a:spAutoFit/>
          </a:bodyPr>
          <a:lstStyle/>
          <a:p>
            <a:r>
              <a:rPr lang="he-IL" sz="2400" dirty="0"/>
              <a:t>עמוד 119.</a:t>
            </a:r>
          </a:p>
        </p:txBody>
      </p:sp>
      <p:pic>
        <p:nvPicPr>
          <p:cNvPr id="11" name="תמונה 10">
            <a:extLst>
              <a:ext uri="{FF2B5EF4-FFF2-40B4-BE49-F238E27FC236}">
                <a16:creationId xmlns:a16="http://schemas.microsoft.com/office/drawing/2014/main" id="{0C213B2F-1D80-68FF-79A1-09EA88F54C5C}"/>
              </a:ext>
            </a:extLst>
          </p:cNvPr>
          <p:cNvPicPr>
            <a:picLocks noChangeAspect="1"/>
          </p:cNvPicPr>
          <p:nvPr/>
        </p:nvPicPr>
        <p:blipFill>
          <a:blip r:embed="rId4"/>
          <a:stretch>
            <a:fillRect/>
          </a:stretch>
        </p:blipFill>
        <p:spPr>
          <a:xfrm>
            <a:off x="306790" y="3174298"/>
            <a:ext cx="1750979" cy="1849582"/>
          </a:xfrm>
          <a:prstGeom prst="rect">
            <a:avLst/>
          </a:prstGeom>
          <a:ln>
            <a:noFill/>
          </a:ln>
          <a:effectLst>
            <a:outerShdw blurRad="190500" algn="tl" rotWithShape="0">
              <a:srgbClr val="000000">
                <a:alpha val="70000"/>
              </a:srgbClr>
            </a:outerShdw>
          </a:effectLst>
        </p:spPr>
      </p:pic>
      <p:pic>
        <p:nvPicPr>
          <p:cNvPr id="13" name="תמונה 12">
            <a:extLst>
              <a:ext uri="{FF2B5EF4-FFF2-40B4-BE49-F238E27FC236}">
                <a16:creationId xmlns:a16="http://schemas.microsoft.com/office/drawing/2014/main" id="{38FCDEB4-9F3E-5F39-9BC6-768013CCAE9F}"/>
              </a:ext>
            </a:extLst>
          </p:cNvPr>
          <p:cNvPicPr>
            <a:picLocks noChangeAspect="1"/>
          </p:cNvPicPr>
          <p:nvPr/>
        </p:nvPicPr>
        <p:blipFill>
          <a:blip r:embed="rId5"/>
          <a:stretch>
            <a:fillRect/>
          </a:stretch>
        </p:blipFill>
        <p:spPr>
          <a:xfrm>
            <a:off x="201483" y="898939"/>
            <a:ext cx="1750979" cy="1859973"/>
          </a:xfrm>
          <a:prstGeom prst="rect">
            <a:avLst/>
          </a:prstGeom>
          <a:ln>
            <a:noFill/>
          </a:ln>
          <a:effectLst>
            <a:outerShdw blurRad="190500" algn="tl" rotWithShape="0">
              <a:srgbClr val="000000">
                <a:alpha val="70000"/>
              </a:srgbClr>
            </a:outerShdw>
          </a:effectLst>
        </p:spPr>
      </p:pic>
      <p:pic>
        <p:nvPicPr>
          <p:cNvPr id="15" name="תמונה 14">
            <a:extLst>
              <a:ext uri="{FF2B5EF4-FFF2-40B4-BE49-F238E27FC236}">
                <a16:creationId xmlns:a16="http://schemas.microsoft.com/office/drawing/2014/main" id="{EA6E125F-B2B0-D5C5-AF57-F205C26D923D}"/>
              </a:ext>
            </a:extLst>
          </p:cNvPr>
          <p:cNvPicPr>
            <a:picLocks noChangeAspect="1"/>
          </p:cNvPicPr>
          <p:nvPr/>
        </p:nvPicPr>
        <p:blipFill>
          <a:blip r:embed="rId6"/>
          <a:stretch>
            <a:fillRect/>
          </a:stretch>
        </p:blipFill>
        <p:spPr>
          <a:xfrm>
            <a:off x="3419118" y="1136460"/>
            <a:ext cx="1750979" cy="1808018"/>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FF2FE4AB-26CD-88F9-B131-936CA79DA18E}"/>
              </a:ext>
            </a:extLst>
          </p:cNvPr>
          <p:cNvPicPr>
            <a:picLocks noChangeAspect="1"/>
          </p:cNvPicPr>
          <p:nvPr/>
        </p:nvPicPr>
        <p:blipFill>
          <a:blip r:embed="rId7"/>
          <a:stretch>
            <a:fillRect/>
          </a:stretch>
        </p:blipFill>
        <p:spPr>
          <a:xfrm>
            <a:off x="2274485" y="3284652"/>
            <a:ext cx="9610725" cy="2751092"/>
          </a:xfrm>
          <a:prstGeom prst="rect">
            <a:avLst/>
          </a:prstGeom>
        </p:spPr>
      </p:pic>
      <p:pic>
        <p:nvPicPr>
          <p:cNvPr id="7" name="תמונה 6">
            <a:extLst>
              <a:ext uri="{FF2B5EF4-FFF2-40B4-BE49-F238E27FC236}">
                <a16:creationId xmlns:a16="http://schemas.microsoft.com/office/drawing/2014/main" id="{7AF845AD-C233-C3D4-915A-080AEDE51244}"/>
              </a:ext>
            </a:extLst>
          </p:cNvPr>
          <p:cNvPicPr>
            <a:picLocks noChangeAspect="1"/>
          </p:cNvPicPr>
          <p:nvPr/>
        </p:nvPicPr>
        <p:blipFill>
          <a:blip r:embed="rId8"/>
          <a:stretch>
            <a:fillRect/>
          </a:stretch>
        </p:blipFill>
        <p:spPr>
          <a:xfrm>
            <a:off x="6636754" y="1673928"/>
            <a:ext cx="4057650" cy="930376"/>
          </a:xfrm>
          <a:prstGeom prst="rect">
            <a:avLst/>
          </a:prstGeom>
        </p:spPr>
      </p:pic>
    </p:spTree>
    <p:extLst>
      <p:ext uri="{BB962C8B-B14F-4D97-AF65-F5344CB8AC3E}">
        <p14:creationId xmlns:p14="http://schemas.microsoft.com/office/powerpoint/2010/main" val="907306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F3820-E876-192C-9436-7FEE7B52604A}"/>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ECB9C61C-68EC-6D22-E97A-91177D808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5D703AAF-23EC-8024-02C6-07CB8B3266A3}"/>
              </a:ext>
            </a:extLst>
          </p:cNvPr>
          <p:cNvPicPr>
            <a:picLocks noChangeAspect="1"/>
          </p:cNvPicPr>
          <p:nvPr/>
        </p:nvPicPr>
        <p:blipFill>
          <a:blip r:embed="rId4"/>
          <a:stretch>
            <a:fillRect/>
          </a:stretch>
        </p:blipFill>
        <p:spPr>
          <a:xfrm>
            <a:off x="6219343" y="355483"/>
            <a:ext cx="4848225" cy="1038225"/>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CBBF61F9-F682-FCD4-98A7-74B05C894BAA}"/>
              </a:ext>
            </a:extLst>
          </p:cNvPr>
          <p:cNvPicPr>
            <a:picLocks noChangeAspect="1"/>
          </p:cNvPicPr>
          <p:nvPr/>
        </p:nvPicPr>
        <p:blipFill>
          <a:blip r:embed="rId5"/>
          <a:stretch>
            <a:fillRect/>
          </a:stretch>
        </p:blipFill>
        <p:spPr>
          <a:xfrm>
            <a:off x="961117" y="1350687"/>
            <a:ext cx="2723745" cy="2015836"/>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74C9F0DE-B772-E15F-24C9-B5F6DC200907}"/>
              </a:ext>
            </a:extLst>
          </p:cNvPr>
          <p:cNvPicPr>
            <a:picLocks noChangeAspect="1"/>
          </p:cNvPicPr>
          <p:nvPr/>
        </p:nvPicPr>
        <p:blipFill>
          <a:blip r:embed="rId6"/>
          <a:stretch>
            <a:fillRect/>
          </a:stretch>
        </p:blipFill>
        <p:spPr>
          <a:xfrm>
            <a:off x="483046" y="4073690"/>
            <a:ext cx="2490281" cy="2545773"/>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284AA9FC-C29F-940E-12B5-12334F7DCC26}"/>
              </a:ext>
            </a:extLst>
          </p:cNvPr>
          <p:cNvPicPr>
            <a:picLocks noChangeAspect="1"/>
          </p:cNvPicPr>
          <p:nvPr/>
        </p:nvPicPr>
        <p:blipFill>
          <a:blip r:embed="rId7"/>
          <a:stretch>
            <a:fillRect/>
          </a:stretch>
        </p:blipFill>
        <p:spPr>
          <a:xfrm>
            <a:off x="4682373" y="1711626"/>
            <a:ext cx="3073940" cy="2265218"/>
          </a:xfrm>
          <a:prstGeom prst="rect">
            <a:avLst/>
          </a:prstGeom>
          <a:ln>
            <a:noFill/>
          </a:ln>
          <a:effectLst>
            <a:outerShdw blurRad="190500" algn="tl" rotWithShape="0">
              <a:srgbClr val="000000">
                <a:alpha val="70000"/>
              </a:srgbClr>
            </a:outerShdw>
          </a:effectLst>
        </p:spPr>
      </p:pic>
      <p:pic>
        <p:nvPicPr>
          <p:cNvPr id="12" name="תמונה 11">
            <a:extLst>
              <a:ext uri="{FF2B5EF4-FFF2-40B4-BE49-F238E27FC236}">
                <a16:creationId xmlns:a16="http://schemas.microsoft.com/office/drawing/2014/main" id="{580F8D44-8F04-090B-2852-FC3BDE57A310}"/>
              </a:ext>
            </a:extLst>
          </p:cNvPr>
          <p:cNvPicPr>
            <a:picLocks noChangeAspect="1"/>
          </p:cNvPicPr>
          <p:nvPr/>
        </p:nvPicPr>
        <p:blipFill>
          <a:blip r:embed="rId8"/>
          <a:stretch>
            <a:fillRect/>
          </a:stretch>
        </p:blipFill>
        <p:spPr>
          <a:xfrm>
            <a:off x="3846389" y="4215935"/>
            <a:ext cx="1322962" cy="2483427"/>
          </a:xfrm>
          <a:prstGeom prst="rect">
            <a:avLst/>
          </a:prstGeom>
          <a:ln>
            <a:noFill/>
          </a:ln>
          <a:effectLst>
            <a:outerShdw blurRad="190500" algn="tl" rotWithShape="0">
              <a:srgbClr val="000000">
                <a:alpha val="70000"/>
              </a:srgbClr>
            </a:outerShdw>
          </a:effectLst>
        </p:spPr>
      </p:pic>
      <p:sp>
        <p:nvSpPr>
          <p:cNvPr id="13" name="תיבת טקסט 12">
            <a:extLst>
              <a:ext uri="{FF2B5EF4-FFF2-40B4-BE49-F238E27FC236}">
                <a16:creationId xmlns:a16="http://schemas.microsoft.com/office/drawing/2014/main" id="{99B59ED0-CF03-FFA0-1FF4-CCE8704A5E3D}"/>
              </a:ext>
            </a:extLst>
          </p:cNvPr>
          <p:cNvSpPr txBox="1"/>
          <p:nvPr/>
        </p:nvSpPr>
        <p:spPr>
          <a:xfrm>
            <a:off x="5887186" y="4684709"/>
            <a:ext cx="5512537" cy="461665"/>
          </a:xfrm>
          <a:prstGeom prst="rect">
            <a:avLst/>
          </a:prstGeom>
          <a:noFill/>
        </p:spPr>
        <p:txBody>
          <a:bodyPr wrap="square" rtlCol="1">
            <a:spAutoFit/>
          </a:bodyPr>
          <a:lstStyle/>
          <a:p>
            <a:r>
              <a:rPr lang="he-IL" sz="2400" dirty="0"/>
              <a:t>השיבו על סעיפים 4-1 בהנחיות שבעמוד 119.</a:t>
            </a:r>
          </a:p>
        </p:txBody>
      </p:sp>
    </p:spTree>
    <p:extLst>
      <p:ext uri="{BB962C8B-B14F-4D97-AF65-F5344CB8AC3E}">
        <p14:creationId xmlns:p14="http://schemas.microsoft.com/office/powerpoint/2010/main" val="3883576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68751ACF-6CF5-7BAF-A50A-CB9149FE7A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14" name="תמונה 13">
            <a:extLst>
              <a:ext uri="{FF2B5EF4-FFF2-40B4-BE49-F238E27FC236}">
                <a16:creationId xmlns:a16="http://schemas.microsoft.com/office/drawing/2014/main" id="{71844FE6-1870-2C15-807B-3E28D3D12321}"/>
              </a:ext>
            </a:extLst>
          </p:cNvPr>
          <p:cNvPicPr>
            <a:picLocks noChangeAspect="1"/>
          </p:cNvPicPr>
          <p:nvPr/>
        </p:nvPicPr>
        <p:blipFill>
          <a:blip r:embed="rId6"/>
          <a:stretch>
            <a:fillRect/>
          </a:stretch>
        </p:blipFill>
        <p:spPr>
          <a:xfrm>
            <a:off x="5387888" y="787078"/>
            <a:ext cx="5353418" cy="2361236"/>
          </a:xfrm>
          <a:prstGeom prst="rect">
            <a:avLst/>
          </a:prstGeom>
        </p:spPr>
      </p:pic>
      <p:sp>
        <p:nvSpPr>
          <p:cNvPr id="17" name="תיבת טקסט 16">
            <a:extLst>
              <a:ext uri="{FF2B5EF4-FFF2-40B4-BE49-F238E27FC236}">
                <a16:creationId xmlns:a16="http://schemas.microsoft.com/office/drawing/2014/main" id="{AB8E67CF-F079-91A6-CEFF-857C46662262}"/>
              </a:ext>
            </a:extLst>
          </p:cNvPr>
          <p:cNvSpPr txBox="1"/>
          <p:nvPr/>
        </p:nvSpPr>
        <p:spPr>
          <a:xfrm>
            <a:off x="5387888" y="93873"/>
            <a:ext cx="6094520" cy="523220"/>
          </a:xfrm>
          <a:prstGeom prst="rect">
            <a:avLst/>
          </a:prstGeom>
          <a:noFill/>
        </p:spPr>
        <p:txBody>
          <a:bodyPr wrap="square">
            <a:spAutoFit/>
          </a:bodyPr>
          <a:lstStyle/>
          <a:p>
            <a:r>
              <a:rPr lang="he-IL" sz="2800" b="1" i="0" u="none" strike="noStrike" baseline="0" dirty="0">
                <a:solidFill>
                  <a:srgbClr val="7AC2CB"/>
                </a:solidFill>
                <a:latin typeface="MFPronto-Bold"/>
              </a:rPr>
              <a:t>פרק ב: </a:t>
            </a:r>
            <a:r>
              <a:rPr lang="he-IL" sz="2800" b="1" i="0" u="none" strike="noStrike" baseline="0" dirty="0">
                <a:solidFill>
                  <a:srgbClr val="1E9BA7"/>
                </a:solidFill>
                <a:latin typeface="MFPronto-Bold"/>
              </a:rPr>
              <a:t>בריאות ומזון</a:t>
            </a:r>
            <a:endParaRPr lang="he-IL" sz="2800" dirty="0"/>
          </a:p>
        </p:txBody>
      </p:sp>
      <p:pic>
        <p:nvPicPr>
          <p:cNvPr id="18" name="14129-254487720_small">
            <a:hlinkClick r:id="" action="ppaction://media"/>
            <a:extLst>
              <a:ext uri="{FF2B5EF4-FFF2-40B4-BE49-F238E27FC236}">
                <a16:creationId xmlns:a16="http://schemas.microsoft.com/office/drawing/2014/main" id="{B0F3151F-02E0-961D-5F70-A7031850C7C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71076" y="3236277"/>
            <a:ext cx="7636928" cy="3438529"/>
          </a:xfrm>
          <a:prstGeom prst="rect">
            <a:avLst/>
          </a:prstGeom>
        </p:spPr>
      </p:pic>
    </p:spTree>
    <p:extLst>
      <p:ext uri="{BB962C8B-B14F-4D97-AF65-F5344CB8AC3E}">
        <p14:creationId xmlns:p14="http://schemas.microsoft.com/office/powerpoint/2010/main" val="95397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0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9296-B8B5-B9E3-1A66-B047A1354CFF}"/>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ECE39F9C-3BC9-F114-9A50-3542368942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556818D3-C9F6-C967-C835-C4D5E6BE8854}"/>
              </a:ext>
            </a:extLst>
          </p:cNvPr>
          <p:cNvPicPr>
            <a:picLocks noChangeAspect="1"/>
          </p:cNvPicPr>
          <p:nvPr/>
        </p:nvPicPr>
        <p:blipFill>
          <a:blip r:embed="rId6"/>
          <a:stretch>
            <a:fillRect/>
          </a:stretch>
        </p:blipFill>
        <p:spPr>
          <a:xfrm>
            <a:off x="4447401" y="643520"/>
            <a:ext cx="7029450" cy="1038225"/>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786A30D5-DCEC-A69F-D87C-B21776C83CCA}"/>
              </a:ext>
            </a:extLst>
          </p:cNvPr>
          <p:cNvPicPr>
            <a:picLocks noChangeAspect="1"/>
          </p:cNvPicPr>
          <p:nvPr/>
        </p:nvPicPr>
        <p:blipFill>
          <a:blip r:embed="rId7"/>
          <a:stretch>
            <a:fillRect/>
          </a:stretch>
        </p:blipFill>
        <p:spPr>
          <a:xfrm>
            <a:off x="8262823" y="4280284"/>
            <a:ext cx="2256817" cy="2400300"/>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2BB229FA-0D95-77F3-0F30-496C7D2B7FA8}"/>
              </a:ext>
            </a:extLst>
          </p:cNvPr>
          <p:cNvPicPr>
            <a:picLocks noChangeAspect="1"/>
          </p:cNvPicPr>
          <p:nvPr/>
        </p:nvPicPr>
        <p:blipFill>
          <a:blip r:embed="rId8"/>
          <a:stretch>
            <a:fillRect/>
          </a:stretch>
        </p:blipFill>
        <p:spPr>
          <a:xfrm>
            <a:off x="6356579" y="1796451"/>
            <a:ext cx="2178996" cy="2369127"/>
          </a:xfrm>
          <a:prstGeom prst="rect">
            <a:avLst/>
          </a:prstGeom>
          <a:ln>
            <a:noFill/>
          </a:ln>
          <a:effectLst>
            <a:outerShdw blurRad="190500" algn="tl" rotWithShape="0">
              <a:srgbClr val="000000">
                <a:alpha val="70000"/>
              </a:srgbClr>
            </a:outerShdw>
          </a:effectLst>
        </p:spPr>
      </p:pic>
      <p:pic>
        <p:nvPicPr>
          <p:cNvPr id="15" name="תמונה 14">
            <a:extLst>
              <a:ext uri="{FF2B5EF4-FFF2-40B4-BE49-F238E27FC236}">
                <a16:creationId xmlns:a16="http://schemas.microsoft.com/office/drawing/2014/main" id="{B41CA28C-6028-619B-2AA2-2BCDD7680C93}"/>
              </a:ext>
            </a:extLst>
          </p:cNvPr>
          <p:cNvPicPr>
            <a:picLocks noChangeAspect="1"/>
          </p:cNvPicPr>
          <p:nvPr/>
        </p:nvPicPr>
        <p:blipFill>
          <a:blip r:embed="rId9"/>
          <a:stretch>
            <a:fillRect/>
          </a:stretch>
        </p:blipFill>
        <p:spPr>
          <a:xfrm>
            <a:off x="8781276" y="1964184"/>
            <a:ext cx="2695575" cy="1885950"/>
          </a:xfrm>
          <a:prstGeom prst="rect">
            <a:avLst/>
          </a:prstGeom>
          <a:ln>
            <a:noFill/>
          </a:ln>
          <a:effectLst>
            <a:outerShdw blurRad="190500" algn="tl" rotWithShape="0">
              <a:srgbClr val="000000">
                <a:alpha val="70000"/>
              </a:srgbClr>
            </a:outerShdw>
          </a:effectLst>
        </p:spPr>
      </p:pic>
      <p:pic>
        <p:nvPicPr>
          <p:cNvPr id="16" name="14129-254487720_small">
            <a:hlinkClick r:id="" action="ppaction://media"/>
            <a:extLst>
              <a:ext uri="{FF2B5EF4-FFF2-40B4-BE49-F238E27FC236}">
                <a16:creationId xmlns:a16="http://schemas.microsoft.com/office/drawing/2014/main" id="{B21F751D-729C-274C-72DB-6FB81F50C01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3066" y="1561494"/>
            <a:ext cx="5742356" cy="4577280"/>
          </a:xfrm>
          <a:prstGeom prst="rect">
            <a:avLst/>
          </a:prstGeom>
        </p:spPr>
      </p:pic>
    </p:spTree>
    <p:extLst>
      <p:ext uri="{BB962C8B-B14F-4D97-AF65-F5344CB8AC3E}">
        <p14:creationId xmlns:p14="http://schemas.microsoft.com/office/powerpoint/2010/main" val="132737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0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mute="1">
                <p:cTn id="12" fill="hold" display="0">
                  <p:stCondLst>
                    <p:cond delay="indefinite"/>
                  </p:stCondLst>
                </p:cTn>
                <p:tgtEl>
                  <p:spTgt spid="1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4E87B-B875-685B-591D-753002F10C76}"/>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21F12C14-784E-EEFB-36C9-CCE02C87E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sp>
        <p:nvSpPr>
          <p:cNvPr id="8" name="תיבת טקסט 7">
            <a:extLst>
              <a:ext uri="{FF2B5EF4-FFF2-40B4-BE49-F238E27FC236}">
                <a16:creationId xmlns:a16="http://schemas.microsoft.com/office/drawing/2014/main" id="{36674C13-7F79-F7A1-CF4B-E4367D0A02D5}"/>
              </a:ext>
            </a:extLst>
          </p:cNvPr>
          <p:cNvSpPr txBox="1"/>
          <p:nvPr/>
        </p:nvSpPr>
        <p:spPr>
          <a:xfrm>
            <a:off x="1949465" y="6218359"/>
            <a:ext cx="9488336" cy="461665"/>
          </a:xfrm>
          <a:prstGeom prst="rect">
            <a:avLst/>
          </a:prstGeom>
          <a:noFill/>
        </p:spPr>
        <p:txBody>
          <a:bodyPr wrap="square">
            <a:spAutoFit/>
          </a:bodyPr>
          <a:lstStyle/>
          <a:p>
            <a:r>
              <a:rPr lang="he-IL" sz="2400" b="0" i="0" u="none" strike="noStrike" baseline="0" dirty="0">
                <a:latin typeface="FbSpoiler-Regular"/>
              </a:rPr>
              <a:t>קראו את קטעי המידע שבעמודים 122-121 ופִִתרו את החידות שבעמוד 122.</a:t>
            </a:r>
            <a:endParaRPr lang="he-IL" sz="2400" dirty="0"/>
          </a:p>
        </p:txBody>
      </p:sp>
      <p:pic>
        <p:nvPicPr>
          <p:cNvPr id="9" name="תמונה 8">
            <a:extLst>
              <a:ext uri="{FF2B5EF4-FFF2-40B4-BE49-F238E27FC236}">
                <a16:creationId xmlns:a16="http://schemas.microsoft.com/office/drawing/2014/main" id="{B996F550-1FA3-D294-9B88-8A8FB9749C1F}"/>
              </a:ext>
            </a:extLst>
          </p:cNvPr>
          <p:cNvPicPr>
            <a:picLocks noChangeAspect="1"/>
          </p:cNvPicPr>
          <p:nvPr/>
        </p:nvPicPr>
        <p:blipFill>
          <a:blip r:embed="rId4"/>
          <a:stretch>
            <a:fillRect/>
          </a:stretch>
        </p:blipFill>
        <p:spPr>
          <a:xfrm>
            <a:off x="1218223" y="2154954"/>
            <a:ext cx="10383351" cy="3667343"/>
          </a:xfrm>
          <a:prstGeom prst="rect">
            <a:avLst/>
          </a:prstGeom>
          <a:ln>
            <a:noFill/>
          </a:ln>
          <a:effectLst>
            <a:outerShdw blurRad="190500" algn="tl" rotWithShape="0">
              <a:srgbClr val="000000">
                <a:alpha val="70000"/>
              </a:srgbClr>
            </a:outerShdw>
          </a:effectLst>
        </p:spPr>
      </p:pic>
      <p:sp>
        <p:nvSpPr>
          <p:cNvPr id="2" name="תיבת טקסט 1">
            <a:extLst>
              <a:ext uri="{FF2B5EF4-FFF2-40B4-BE49-F238E27FC236}">
                <a16:creationId xmlns:a16="http://schemas.microsoft.com/office/drawing/2014/main" id="{56B2929C-A1D6-D363-4A1E-587B961D65DC}"/>
              </a:ext>
            </a:extLst>
          </p:cNvPr>
          <p:cNvSpPr txBox="1"/>
          <p:nvPr/>
        </p:nvSpPr>
        <p:spPr>
          <a:xfrm>
            <a:off x="3033716" y="1372148"/>
            <a:ext cx="6384215" cy="584775"/>
          </a:xfrm>
          <a:prstGeom prst="rect">
            <a:avLst/>
          </a:prstGeom>
          <a:noFill/>
        </p:spPr>
        <p:txBody>
          <a:bodyPr wrap="square" rtlCol="1">
            <a:spAutoFit/>
          </a:bodyPr>
          <a:lstStyle/>
          <a:p>
            <a:r>
              <a:rPr lang="he-IL" sz="3200" b="1" dirty="0">
                <a:solidFill>
                  <a:srgbClr val="3B6275"/>
                </a:solidFill>
              </a:rPr>
              <a:t>באילו שיטות אנו משמרים מזון?</a:t>
            </a:r>
          </a:p>
        </p:txBody>
      </p:sp>
      <p:pic>
        <p:nvPicPr>
          <p:cNvPr id="6" name="תמונה 5">
            <a:extLst>
              <a:ext uri="{FF2B5EF4-FFF2-40B4-BE49-F238E27FC236}">
                <a16:creationId xmlns:a16="http://schemas.microsoft.com/office/drawing/2014/main" id="{5B684E55-42F9-BB69-FF93-087CE8BE2D49}"/>
              </a:ext>
            </a:extLst>
          </p:cNvPr>
          <p:cNvPicPr>
            <a:picLocks noChangeAspect="1"/>
          </p:cNvPicPr>
          <p:nvPr/>
        </p:nvPicPr>
        <p:blipFill>
          <a:blip r:embed="rId5"/>
          <a:stretch>
            <a:fillRect/>
          </a:stretch>
        </p:blipFill>
        <p:spPr>
          <a:xfrm>
            <a:off x="6967959" y="445455"/>
            <a:ext cx="3891506" cy="7286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01771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5C79F-A4A6-0372-DB18-A5977B2606D6}"/>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9AC318E6-3050-2C99-8A1B-4513C02D4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5EE26767-9648-629A-891C-67C0BF52C656}"/>
              </a:ext>
            </a:extLst>
          </p:cNvPr>
          <p:cNvPicPr>
            <a:picLocks noChangeAspect="1"/>
          </p:cNvPicPr>
          <p:nvPr/>
        </p:nvPicPr>
        <p:blipFill>
          <a:blip r:embed="rId3"/>
          <a:stretch>
            <a:fillRect/>
          </a:stretch>
        </p:blipFill>
        <p:spPr>
          <a:xfrm>
            <a:off x="1548321" y="1628358"/>
            <a:ext cx="9734550" cy="37433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95137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73414-4E1D-1028-29E4-DDAE27D0C721}"/>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9298FBB5-EEF6-0724-5331-EA0F18FE8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4964DB08-C690-BBC4-4ABC-2912CFA442CE}"/>
              </a:ext>
            </a:extLst>
          </p:cNvPr>
          <p:cNvPicPr>
            <a:picLocks noChangeAspect="1"/>
          </p:cNvPicPr>
          <p:nvPr/>
        </p:nvPicPr>
        <p:blipFill>
          <a:blip r:embed="rId4"/>
          <a:stretch>
            <a:fillRect/>
          </a:stretch>
        </p:blipFill>
        <p:spPr>
          <a:xfrm>
            <a:off x="1200150" y="1571625"/>
            <a:ext cx="9791700" cy="37147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45056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DC2BB8E-D193-856C-FCA4-A6B8D91392BA}"/>
              </a:ext>
            </a:extLst>
          </p:cNvPr>
          <p:cNvPicPr>
            <a:picLocks noChangeAspect="1"/>
          </p:cNvPicPr>
          <p:nvPr/>
        </p:nvPicPr>
        <p:blipFill>
          <a:blip r:embed="rId3"/>
          <a:stretch>
            <a:fillRect/>
          </a:stretch>
        </p:blipFill>
        <p:spPr>
          <a:xfrm>
            <a:off x="2674936" y="1251446"/>
            <a:ext cx="7707894" cy="4753113"/>
          </a:xfrm>
          <a:prstGeom prst="rect">
            <a:avLst/>
          </a:prstGeom>
          <a:ln w="28575">
            <a:solidFill>
              <a:schemeClr val="accent6">
                <a:lumMod val="75000"/>
              </a:schemeClr>
            </a:solidFill>
          </a:ln>
        </p:spPr>
      </p:pic>
      <p:sp>
        <p:nvSpPr>
          <p:cNvPr id="4" name="תיבת טקסט 3">
            <a:extLst>
              <a:ext uri="{FF2B5EF4-FFF2-40B4-BE49-F238E27FC236}">
                <a16:creationId xmlns:a16="http://schemas.microsoft.com/office/drawing/2014/main" id="{7E5EC015-A98E-12D4-E750-30E90CA3A1FC}"/>
              </a:ext>
            </a:extLst>
          </p:cNvPr>
          <p:cNvSpPr txBox="1"/>
          <p:nvPr/>
        </p:nvSpPr>
        <p:spPr>
          <a:xfrm>
            <a:off x="7418567" y="461175"/>
            <a:ext cx="4079019" cy="584775"/>
          </a:xfrm>
          <a:prstGeom prst="rect">
            <a:avLst/>
          </a:prstGeom>
          <a:noFill/>
        </p:spPr>
        <p:txBody>
          <a:bodyPr wrap="square" rtlCol="1">
            <a:spAutoFit/>
          </a:bodyPr>
          <a:lstStyle/>
          <a:p>
            <a:r>
              <a:rPr lang="he-IL" sz="3200" b="1" dirty="0">
                <a:solidFill>
                  <a:schemeClr val="accent6">
                    <a:lumMod val="50000"/>
                  </a:schemeClr>
                </a:solidFill>
              </a:rPr>
              <a:t>משימה מתוקשבת</a:t>
            </a:r>
          </a:p>
        </p:txBody>
      </p:sp>
      <p:pic>
        <p:nvPicPr>
          <p:cNvPr id="5" name="תמונה 4">
            <a:extLst>
              <a:ext uri="{FF2B5EF4-FFF2-40B4-BE49-F238E27FC236}">
                <a16:creationId xmlns:a16="http://schemas.microsoft.com/office/drawing/2014/main" id="{72738A7D-B955-5C1D-E419-600B295FA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1772703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8B41B7B-BFA0-0861-D44A-6A3FE0ABC214}"/>
              </a:ext>
            </a:extLst>
          </p:cNvPr>
          <p:cNvPicPr>
            <a:picLocks noChangeAspect="1"/>
          </p:cNvPicPr>
          <p:nvPr/>
        </p:nvPicPr>
        <p:blipFill>
          <a:blip r:embed="rId3"/>
          <a:stretch>
            <a:fillRect/>
          </a:stretch>
        </p:blipFill>
        <p:spPr>
          <a:xfrm>
            <a:off x="3968909" y="2882288"/>
            <a:ext cx="6991350" cy="1965429"/>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BC1A6688-60CB-222C-DDD4-5E066BC8FF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sp>
        <p:nvSpPr>
          <p:cNvPr id="6" name="תיבת טקסט 5">
            <a:extLst>
              <a:ext uri="{FF2B5EF4-FFF2-40B4-BE49-F238E27FC236}">
                <a16:creationId xmlns:a16="http://schemas.microsoft.com/office/drawing/2014/main" id="{BCED1E02-26A3-A33E-BFA5-347C245E1E3D}"/>
              </a:ext>
            </a:extLst>
          </p:cNvPr>
          <p:cNvSpPr txBox="1"/>
          <p:nvPr/>
        </p:nvSpPr>
        <p:spPr>
          <a:xfrm>
            <a:off x="2460924" y="5521581"/>
            <a:ext cx="8617569" cy="461665"/>
          </a:xfrm>
          <a:prstGeom prst="rect">
            <a:avLst/>
          </a:prstGeom>
          <a:noFill/>
        </p:spPr>
        <p:txBody>
          <a:bodyPr wrap="square" rtlCol="1">
            <a:spAutoFit/>
          </a:bodyPr>
          <a:lstStyle/>
          <a:p>
            <a:r>
              <a:rPr lang="he-IL" sz="2400" dirty="0"/>
              <a:t>השיבו על המשימה שרשרת הייצור של המזון בעמודים  124-123.</a:t>
            </a:r>
          </a:p>
        </p:txBody>
      </p:sp>
      <p:pic>
        <p:nvPicPr>
          <p:cNvPr id="9" name="תמונה 8">
            <a:extLst>
              <a:ext uri="{FF2B5EF4-FFF2-40B4-BE49-F238E27FC236}">
                <a16:creationId xmlns:a16="http://schemas.microsoft.com/office/drawing/2014/main" id="{08134D2F-1C86-AE47-175F-3BC2117B1710}"/>
              </a:ext>
            </a:extLst>
          </p:cNvPr>
          <p:cNvPicPr>
            <a:picLocks noChangeAspect="1"/>
          </p:cNvPicPr>
          <p:nvPr/>
        </p:nvPicPr>
        <p:blipFill>
          <a:blip r:embed="rId5"/>
          <a:stretch>
            <a:fillRect/>
          </a:stretch>
        </p:blipFill>
        <p:spPr>
          <a:xfrm>
            <a:off x="5311393" y="1001414"/>
            <a:ext cx="5240740" cy="1102838"/>
          </a:xfrm>
          <a:prstGeom prst="rect">
            <a:avLst/>
          </a:prstGeom>
          <a:ln>
            <a:noFill/>
          </a:ln>
          <a:effectLst>
            <a:outerShdw blurRad="190500" algn="tl" rotWithShape="0">
              <a:srgbClr val="000000">
                <a:alpha val="70000"/>
              </a:srgbClr>
            </a:outerShdw>
          </a:effectLst>
        </p:spPr>
      </p:pic>
      <p:pic>
        <p:nvPicPr>
          <p:cNvPr id="12" name="תמונה 11">
            <a:extLst>
              <a:ext uri="{FF2B5EF4-FFF2-40B4-BE49-F238E27FC236}">
                <a16:creationId xmlns:a16="http://schemas.microsoft.com/office/drawing/2014/main" id="{86A2967E-D01D-E008-A66F-2839F74AAE60}"/>
              </a:ext>
            </a:extLst>
          </p:cNvPr>
          <p:cNvPicPr>
            <a:picLocks noChangeAspect="1"/>
          </p:cNvPicPr>
          <p:nvPr/>
        </p:nvPicPr>
        <p:blipFill>
          <a:blip r:embed="rId6"/>
          <a:stretch>
            <a:fillRect/>
          </a:stretch>
        </p:blipFill>
        <p:spPr>
          <a:xfrm>
            <a:off x="333686" y="1669601"/>
            <a:ext cx="3165192" cy="38519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4540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43B05-1532-6012-6DD1-FA460A02A473}"/>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9456E0A1-9872-27D1-19A7-A21BB5EEF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85E37983-EEB0-C8D6-057A-9859AA9BDA58}"/>
              </a:ext>
            </a:extLst>
          </p:cNvPr>
          <p:cNvPicPr>
            <a:picLocks noChangeAspect="1"/>
          </p:cNvPicPr>
          <p:nvPr/>
        </p:nvPicPr>
        <p:blipFill>
          <a:blip r:embed="rId4"/>
          <a:stretch>
            <a:fillRect/>
          </a:stretch>
        </p:blipFill>
        <p:spPr>
          <a:xfrm>
            <a:off x="2116144" y="978361"/>
            <a:ext cx="9290228" cy="2450639"/>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B3D0D2E7-1882-3618-D687-3E4B2B799F27}"/>
              </a:ext>
            </a:extLst>
          </p:cNvPr>
          <p:cNvPicPr>
            <a:picLocks noChangeAspect="1"/>
          </p:cNvPicPr>
          <p:nvPr/>
        </p:nvPicPr>
        <p:blipFill>
          <a:blip r:embed="rId5"/>
          <a:stretch>
            <a:fillRect/>
          </a:stretch>
        </p:blipFill>
        <p:spPr>
          <a:xfrm>
            <a:off x="8205128" y="3872447"/>
            <a:ext cx="3132384" cy="2098964"/>
          </a:xfrm>
          <a:prstGeom prst="rect">
            <a:avLst/>
          </a:prstGeom>
          <a:ln>
            <a:noFill/>
          </a:ln>
          <a:effectLst>
            <a:outerShdw blurRad="190500" algn="tl" rotWithShape="0">
              <a:srgbClr val="000000">
                <a:alpha val="70000"/>
              </a:srgbClr>
            </a:outerShdw>
          </a:effectLst>
        </p:spPr>
      </p:pic>
      <p:pic>
        <p:nvPicPr>
          <p:cNvPr id="11" name="תמונה 10">
            <a:extLst>
              <a:ext uri="{FF2B5EF4-FFF2-40B4-BE49-F238E27FC236}">
                <a16:creationId xmlns:a16="http://schemas.microsoft.com/office/drawing/2014/main" id="{5588A1E4-E037-B89D-0F95-177F680E925C}"/>
              </a:ext>
            </a:extLst>
          </p:cNvPr>
          <p:cNvPicPr>
            <a:picLocks noChangeAspect="1"/>
          </p:cNvPicPr>
          <p:nvPr/>
        </p:nvPicPr>
        <p:blipFill>
          <a:blip r:embed="rId6"/>
          <a:stretch>
            <a:fillRect/>
          </a:stretch>
        </p:blipFill>
        <p:spPr>
          <a:xfrm>
            <a:off x="2813552" y="4010623"/>
            <a:ext cx="3276112" cy="2078182"/>
          </a:xfrm>
          <a:prstGeom prst="rect">
            <a:avLst/>
          </a:prstGeom>
          <a:ln>
            <a:noFill/>
          </a:ln>
          <a:effectLst>
            <a:outerShdw blurRad="190500" algn="tl" rotWithShape="0">
              <a:srgbClr val="000000">
                <a:alpha val="70000"/>
              </a:srgbClr>
            </a:outerShdw>
          </a:effectLst>
        </p:spPr>
      </p:pic>
      <p:sp>
        <p:nvSpPr>
          <p:cNvPr id="13" name="תיבת טקסט 12">
            <a:extLst>
              <a:ext uri="{FF2B5EF4-FFF2-40B4-BE49-F238E27FC236}">
                <a16:creationId xmlns:a16="http://schemas.microsoft.com/office/drawing/2014/main" id="{02C9B9A3-1CF6-8E5B-7211-AF8A666C0683}"/>
              </a:ext>
            </a:extLst>
          </p:cNvPr>
          <p:cNvSpPr txBox="1"/>
          <p:nvPr/>
        </p:nvSpPr>
        <p:spPr>
          <a:xfrm>
            <a:off x="8886547" y="6172027"/>
            <a:ext cx="1905045" cy="369332"/>
          </a:xfrm>
          <a:prstGeom prst="rect">
            <a:avLst/>
          </a:prstGeom>
          <a:noFill/>
        </p:spPr>
        <p:txBody>
          <a:bodyPr wrap="square">
            <a:spAutoFit/>
          </a:bodyPr>
          <a:lstStyle/>
          <a:p>
            <a:r>
              <a:rPr lang="he-IL" sz="1800" b="1" i="0" u="none" strike="noStrike" baseline="0" dirty="0">
                <a:latin typeface="FbSpoiler-Bold"/>
              </a:rPr>
              <a:t>שדות אורז בסין</a:t>
            </a:r>
            <a:endParaRPr lang="he-IL" dirty="0"/>
          </a:p>
        </p:txBody>
      </p:sp>
      <p:sp>
        <p:nvSpPr>
          <p:cNvPr id="15" name="תיבת טקסט 14">
            <a:extLst>
              <a:ext uri="{FF2B5EF4-FFF2-40B4-BE49-F238E27FC236}">
                <a16:creationId xmlns:a16="http://schemas.microsoft.com/office/drawing/2014/main" id="{E1D52EC6-C54E-A731-E792-4EF1D6B9D63C}"/>
              </a:ext>
            </a:extLst>
          </p:cNvPr>
          <p:cNvSpPr txBox="1"/>
          <p:nvPr/>
        </p:nvSpPr>
        <p:spPr>
          <a:xfrm>
            <a:off x="5000675" y="6214479"/>
            <a:ext cx="1477804" cy="369332"/>
          </a:xfrm>
          <a:prstGeom prst="rect">
            <a:avLst/>
          </a:prstGeom>
          <a:noFill/>
        </p:spPr>
        <p:txBody>
          <a:bodyPr wrap="square">
            <a:spAutoFit/>
          </a:bodyPr>
          <a:lstStyle/>
          <a:p>
            <a:r>
              <a:rPr lang="he-IL" sz="1800" b="1" i="0" u="none" strike="noStrike" baseline="0" dirty="0">
                <a:latin typeface="FbSpoiler-Bold"/>
              </a:rPr>
              <a:t>פרות במִִרְְעֶֶה</a:t>
            </a:r>
            <a:endParaRPr lang="he-IL" dirty="0"/>
          </a:p>
        </p:txBody>
      </p:sp>
      <p:sp>
        <p:nvSpPr>
          <p:cNvPr id="16" name="תיבת טקסט 15">
            <a:extLst>
              <a:ext uri="{FF2B5EF4-FFF2-40B4-BE49-F238E27FC236}">
                <a16:creationId xmlns:a16="http://schemas.microsoft.com/office/drawing/2014/main" id="{B41B0CB1-9705-8584-85FE-BE6B147A5243}"/>
              </a:ext>
            </a:extLst>
          </p:cNvPr>
          <p:cNvSpPr txBox="1"/>
          <p:nvPr/>
        </p:nvSpPr>
        <p:spPr>
          <a:xfrm>
            <a:off x="177552" y="6488668"/>
            <a:ext cx="1109709" cy="369332"/>
          </a:xfrm>
          <a:prstGeom prst="rect">
            <a:avLst/>
          </a:prstGeom>
          <a:noFill/>
        </p:spPr>
        <p:txBody>
          <a:bodyPr wrap="square" rtlCol="1">
            <a:spAutoFit/>
          </a:bodyPr>
          <a:lstStyle/>
          <a:p>
            <a:r>
              <a:rPr lang="he-IL" b="1" dirty="0"/>
              <a:t>עמוד 124</a:t>
            </a:r>
          </a:p>
        </p:txBody>
      </p:sp>
    </p:spTree>
    <p:extLst>
      <p:ext uri="{BB962C8B-B14F-4D97-AF65-F5344CB8AC3E}">
        <p14:creationId xmlns:p14="http://schemas.microsoft.com/office/powerpoint/2010/main" val="2958409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C03D3A4-7754-7AE7-1DC4-7C9EA13277FE}"/>
              </a:ext>
            </a:extLst>
          </p:cNvPr>
          <p:cNvPicPr>
            <a:picLocks noChangeAspect="1"/>
          </p:cNvPicPr>
          <p:nvPr/>
        </p:nvPicPr>
        <p:blipFill>
          <a:blip r:embed="rId3"/>
          <a:stretch>
            <a:fillRect/>
          </a:stretch>
        </p:blipFill>
        <p:spPr>
          <a:xfrm>
            <a:off x="3920647" y="484769"/>
            <a:ext cx="7796204" cy="2124496"/>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963A28E9-C4F4-3D66-AA71-401817951B31}"/>
              </a:ext>
            </a:extLst>
          </p:cNvPr>
          <p:cNvPicPr>
            <a:picLocks noChangeAspect="1"/>
          </p:cNvPicPr>
          <p:nvPr/>
        </p:nvPicPr>
        <p:blipFill>
          <a:blip r:embed="rId4"/>
          <a:stretch>
            <a:fillRect/>
          </a:stretch>
        </p:blipFill>
        <p:spPr>
          <a:xfrm>
            <a:off x="7248873" y="3326459"/>
            <a:ext cx="4295775" cy="1485550"/>
          </a:xfrm>
          <a:prstGeom prst="rect">
            <a:avLst/>
          </a:prstGeom>
        </p:spPr>
      </p:pic>
      <p:pic>
        <p:nvPicPr>
          <p:cNvPr id="7" name="תמונה 6">
            <a:extLst>
              <a:ext uri="{FF2B5EF4-FFF2-40B4-BE49-F238E27FC236}">
                <a16:creationId xmlns:a16="http://schemas.microsoft.com/office/drawing/2014/main" id="{7BC85685-DF95-A1E7-F85B-1B34139FAA25}"/>
              </a:ext>
            </a:extLst>
          </p:cNvPr>
          <p:cNvPicPr>
            <a:picLocks noChangeAspect="1"/>
          </p:cNvPicPr>
          <p:nvPr/>
        </p:nvPicPr>
        <p:blipFill>
          <a:blip r:embed="rId5"/>
          <a:stretch>
            <a:fillRect/>
          </a:stretch>
        </p:blipFill>
        <p:spPr>
          <a:xfrm>
            <a:off x="250428" y="2100927"/>
            <a:ext cx="1673157" cy="1631373"/>
          </a:xfrm>
          <a:prstGeom prst="rect">
            <a:avLst/>
          </a:prstGeom>
        </p:spPr>
      </p:pic>
      <p:pic>
        <p:nvPicPr>
          <p:cNvPr id="11" name="תמונה 10">
            <a:extLst>
              <a:ext uri="{FF2B5EF4-FFF2-40B4-BE49-F238E27FC236}">
                <a16:creationId xmlns:a16="http://schemas.microsoft.com/office/drawing/2014/main" id="{03166C6A-28A5-39A6-6FD4-ADED64B81F70}"/>
              </a:ext>
            </a:extLst>
          </p:cNvPr>
          <p:cNvPicPr>
            <a:picLocks noChangeAspect="1"/>
          </p:cNvPicPr>
          <p:nvPr/>
        </p:nvPicPr>
        <p:blipFill>
          <a:blip r:embed="rId6"/>
          <a:stretch>
            <a:fillRect/>
          </a:stretch>
        </p:blipFill>
        <p:spPr>
          <a:xfrm>
            <a:off x="287164" y="4757073"/>
            <a:ext cx="2451370" cy="1776845"/>
          </a:xfrm>
          <a:prstGeom prst="rect">
            <a:avLst/>
          </a:prstGeom>
        </p:spPr>
      </p:pic>
      <p:pic>
        <p:nvPicPr>
          <p:cNvPr id="13" name="תמונה 12">
            <a:extLst>
              <a:ext uri="{FF2B5EF4-FFF2-40B4-BE49-F238E27FC236}">
                <a16:creationId xmlns:a16="http://schemas.microsoft.com/office/drawing/2014/main" id="{C576FA7A-118A-1D98-D32B-01CB40225B1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445601" y="3532381"/>
            <a:ext cx="3219450" cy="2209800"/>
          </a:xfrm>
          <a:prstGeom prst="rect">
            <a:avLst/>
          </a:prstGeom>
          <a:ln>
            <a:noFill/>
          </a:ln>
          <a:effectLst>
            <a:outerShdw blurRad="190500" algn="tl" rotWithShape="0">
              <a:srgbClr val="000000">
                <a:alpha val="70000"/>
              </a:srgbClr>
            </a:outerShdw>
          </a:effectLst>
        </p:spPr>
      </p:pic>
      <p:sp>
        <p:nvSpPr>
          <p:cNvPr id="14" name="תיבת טקסט 13">
            <a:extLst>
              <a:ext uri="{FF2B5EF4-FFF2-40B4-BE49-F238E27FC236}">
                <a16:creationId xmlns:a16="http://schemas.microsoft.com/office/drawing/2014/main" id="{B3223FF5-D182-84BE-E2EA-96F5DE850AEB}"/>
              </a:ext>
            </a:extLst>
          </p:cNvPr>
          <p:cNvSpPr txBox="1"/>
          <p:nvPr/>
        </p:nvSpPr>
        <p:spPr>
          <a:xfrm>
            <a:off x="6370482" y="5702921"/>
            <a:ext cx="5174166" cy="830997"/>
          </a:xfrm>
          <a:prstGeom prst="rect">
            <a:avLst/>
          </a:prstGeom>
          <a:noFill/>
        </p:spPr>
        <p:txBody>
          <a:bodyPr wrap="square" rtlCol="1">
            <a:spAutoFit/>
          </a:bodyPr>
          <a:lstStyle/>
          <a:p>
            <a:r>
              <a:rPr lang="he-IL" sz="2400" dirty="0"/>
              <a:t>השיבו על סעיפים 2-1 במשימה מזון הולך אל הפח שבעמוד 126. </a:t>
            </a:r>
          </a:p>
        </p:txBody>
      </p:sp>
    </p:spTree>
    <p:extLst>
      <p:ext uri="{BB962C8B-B14F-4D97-AF65-F5344CB8AC3E}">
        <p14:creationId xmlns:p14="http://schemas.microsoft.com/office/powerpoint/2010/main" val="2538138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F9066-C47D-2925-BFAC-21495CD55618}"/>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46FD379A-FE8C-6AF8-FFF1-4D1B6FC88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6" name="תמונה 5">
            <a:extLst>
              <a:ext uri="{FF2B5EF4-FFF2-40B4-BE49-F238E27FC236}">
                <a16:creationId xmlns:a16="http://schemas.microsoft.com/office/drawing/2014/main" id="{379D7E23-A1E6-7D46-A810-CF890FFE5190}"/>
              </a:ext>
            </a:extLst>
          </p:cNvPr>
          <p:cNvPicPr>
            <a:picLocks noChangeAspect="1"/>
          </p:cNvPicPr>
          <p:nvPr/>
        </p:nvPicPr>
        <p:blipFill>
          <a:blip r:embed="rId4"/>
          <a:stretch>
            <a:fillRect/>
          </a:stretch>
        </p:blipFill>
        <p:spPr>
          <a:xfrm>
            <a:off x="1088021" y="1311220"/>
            <a:ext cx="10611289" cy="4165301"/>
          </a:xfrm>
          <a:prstGeom prst="rect">
            <a:avLst/>
          </a:prstGeom>
          <a:ln>
            <a:noFill/>
          </a:ln>
          <a:effectLst>
            <a:outerShdw blurRad="190500" algn="tl" rotWithShape="0">
              <a:srgbClr val="000000">
                <a:alpha val="70000"/>
              </a:srgbClr>
            </a:outerShdw>
          </a:effectLst>
        </p:spPr>
      </p:pic>
      <p:sp>
        <p:nvSpPr>
          <p:cNvPr id="10" name="תיבת טקסט 9">
            <a:extLst>
              <a:ext uri="{FF2B5EF4-FFF2-40B4-BE49-F238E27FC236}">
                <a16:creationId xmlns:a16="http://schemas.microsoft.com/office/drawing/2014/main" id="{81CCF5D7-6CD5-78F9-4DCE-26617FE6B51B}"/>
              </a:ext>
            </a:extLst>
          </p:cNvPr>
          <p:cNvSpPr txBox="1"/>
          <p:nvPr/>
        </p:nvSpPr>
        <p:spPr>
          <a:xfrm>
            <a:off x="-57531" y="6144222"/>
            <a:ext cx="1180276" cy="646331"/>
          </a:xfrm>
          <a:prstGeom prst="rect">
            <a:avLst/>
          </a:prstGeom>
          <a:noFill/>
        </p:spPr>
        <p:txBody>
          <a:bodyPr wrap="square">
            <a:spAutoFit/>
          </a:bodyPr>
          <a:lstStyle/>
          <a:p>
            <a:r>
              <a:rPr lang="he-IL" sz="1800" b="1" i="0" u="none" strike="noStrike" baseline="0" dirty="0">
                <a:latin typeface="MFPronto-Bold"/>
              </a:rPr>
              <a:t>עמודים 126- 127</a:t>
            </a:r>
            <a:endParaRPr lang="he-IL" b="1" dirty="0"/>
          </a:p>
        </p:txBody>
      </p:sp>
      <p:sp>
        <p:nvSpPr>
          <p:cNvPr id="11" name="תיבת טקסט 10">
            <a:extLst>
              <a:ext uri="{FF2B5EF4-FFF2-40B4-BE49-F238E27FC236}">
                <a16:creationId xmlns:a16="http://schemas.microsoft.com/office/drawing/2014/main" id="{CA21863D-8081-EB7C-236D-894C359E067E}"/>
              </a:ext>
            </a:extLst>
          </p:cNvPr>
          <p:cNvSpPr txBox="1"/>
          <p:nvPr/>
        </p:nvSpPr>
        <p:spPr>
          <a:xfrm>
            <a:off x="2616878" y="5577412"/>
            <a:ext cx="7845640" cy="461665"/>
          </a:xfrm>
          <a:prstGeom prst="rect">
            <a:avLst/>
          </a:prstGeom>
          <a:noFill/>
        </p:spPr>
        <p:txBody>
          <a:bodyPr wrap="square">
            <a:spAutoFit/>
          </a:bodyPr>
          <a:lstStyle/>
          <a:p>
            <a:r>
              <a:rPr lang="he-IL" sz="2400" i="0" u="none" strike="noStrike" baseline="0" dirty="0">
                <a:latin typeface="MFPronto-Bold"/>
              </a:rPr>
              <a:t>השיבו על סעיפים 4-1 בתבנית </a:t>
            </a:r>
            <a:r>
              <a:rPr lang="he-IL" sz="2400" b="1" i="0" u="none" strike="noStrike" baseline="0" dirty="0">
                <a:solidFill>
                  <a:srgbClr val="3A6643"/>
                </a:solidFill>
                <a:latin typeface="MFPronto-Bold"/>
              </a:rPr>
              <a:t>שיח בכיתה </a:t>
            </a:r>
            <a:r>
              <a:rPr lang="he-IL" sz="2400" i="0" u="none" strike="noStrike" baseline="0" dirty="0">
                <a:latin typeface="MFPronto-Bold"/>
              </a:rPr>
              <a:t>שבעמוד 127.</a:t>
            </a:r>
            <a:endParaRPr lang="he-IL" dirty="0"/>
          </a:p>
        </p:txBody>
      </p:sp>
      <p:pic>
        <p:nvPicPr>
          <p:cNvPr id="5" name="תמונה 4">
            <a:extLst>
              <a:ext uri="{FF2B5EF4-FFF2-40B4-BE49-F238E27FC236}">
                <a16:creationId xmlns:a16="http://schemas.microsoft.com/office/drawing/2014/main" id="{C0849436-0CD4-89C9-7B13-BBD1F28E98DB}"/>
              </a:ext>
            </a:extLst>
          </p:cNvPr>
          <p:cNvPicPr>
            <a:picLocks noChangeAspect="1"/>
          </p:cNvPicPr>
          <p:nvPr/>
        </p:nvPicPr>
        <p:blipFill>
          <a:blip r:embed="rId5"/>
          <a:stretch>
            <a:fillRect/>
          </a:stretch>
        </p:blipFill>
        <p:spPr>
          <a:xfrm>
            <a:off x="6400801" y="67447"/>
            <a:ext cx="3727048" cy="99543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67909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B4FDC-CA14-1C80-1AE7-F50735199408}"/>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9CE6AA6F-ED32-D41E-D9DA-097AB9B20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8B37DA79-2C53-A173-2FBA-5D8AB9266A05}"/>
              </a:ext>
            </a:extLst>
          </p:cNvPr>
          <p:cNvPicPr>
            <a:picLocks noChangeAspect="1"/>
          </p:cNvPicPr>
          <p:nvPr/>
        </p:nvPicPr>
        <p:blipFill>
          <a:blip r:embed="rId4"/>
          <a:stretch>
            <a:fillRect/>
          </a:stretch>
        </p:blipFill>
        <p:spPr>
          <a:xfrm>
            <a:off x="4451226" y="808143"/>
            <a:ext cx="6896100" cy="1550876"/>
          </a:xfrm>
          <a:prstGeom prst="rect">
            <a:avLst/>
          </a:prstGeom>
        </p:spPr>
      </p:pic>
      <p:pic>
        <p:nvPicPr>
          <p:cNvPr id="6" name="תמונה 5">
            <a:extLst>
              <a:ext uri="{FF2B5EF4-FFF2-40B4-BE49-F238E27FC236}">
                <a16:creationId xmlns:a16="http://schemas.microsoft.com/office/drawing/2014/main" id="{FF9AFCAE-61E6-B447-42DA-23534570EBFE}"/>
              </a:ext>
            </a:extLst>
          </p:cNvPr>
          <p:cNvPicPr>
            <a:picLocks noChangeAspect="1"/>
          </p:cNvPicPr>
          <p:nvPr/>
        </p:nvPicPr>
        <p:blipFill>
          <a:blip r:embed="rId5"/>
          <a:stretch>
            <a:fillRect/>
          </a:stretch>
        </p:blipFill>
        <p:spPr>
          <a:xfrm>
            <a:off x="676182" y="2738899"/>
            <a:ext cx="10839635" cy="2550731"/>
          </a:xfrm>
          <a:prstGeom prst="rect">
            <a:avLst/>
          </a:prstGeom>
          <a:ln>
            <a:noFill/>
          </a:ln>
          <a:effectLst>
            <a:outerShdw blurRad="190500" algn="tl" rotWithShape="0">
              <a:srgbClr val="000000">
                <a:alpha val="70000"/>
              </a:srgbClr>
            </a:outerShdw>
          </a:effectLst>
        </p:spPr>
      </p:pic>
      <p:sp>
        <p:nvSpPr>
          <p:cNvPr id="8" name="תיבת טקסט 7">
            <a:extLst>
              <a:ext uri="{FF2B5EF4-FFF2-40B4-BE49-F238E27FC236}">
                <a16:creationId xmlns:a16="http://schemas.microsoft.com/office/drawing/2014/main" id="{3B35EBF6-7EB4-427B-ABF7-37189D5A337F}"/>
              </a:ext>
            </a:extLst>
          </p:cNvPr>
          <p:cNvSpPr txBox="1"/>
          <p:nvPr/>
        </p:nvSpPr>
        <p:spPr>
          <a:xfrm>
            <a:off x="2453936" y="5522096"/>
            <a:ext cx="9061881" cy="461665"/>
          </a:xfrm>
          <a:prstGeom prst="rect">
            <a:avLst/>
          </a:prstGeom>
          <a:noFill/>
        </p:spPr>
        <p:txBody>
          <a:bodyPr wrap="square">
            <a:spAutoFit/>
          </a:bodyPr>
          <a:lstStyle/>
          <a:p>
            <a:r>
              <a:rPr lang="he-IL" sz="2400" dirty="0">
                <a:latin typeface="FbSpoiler-Regular"/>
              </a:rPr>
              <a:t>השיבו על כל הסעיפים ב</a:t>
            </a:r>
            <a:r>
              <a:rPr lang="he-IL" sz="2400" b="1" dirty="0">
                <a:solidFill>
                  <a:schemeClr val="accent6">
                    <a:lumMod val="50000"/>
                  </a:schemeClr>
                </a:solidFill>
                <a:latin typeface="FbSpoiler-Regular"/>
              </a:rPr>
              <a:t>הנחיות</a:t>
            </a:r>
            <a:r>
              <a:rPr lang="he-IL" sz="2400" dirty="0">
                <a:latin typeface="FbSpoiler-Regular"/>
              </a:rPr>
              <a:t> שבמשימה </a:t>
            </a:r>
            <a:r>
              <a:rPr lang="he-IL" sz="2400" b="1" i="0" u="none" strike="noStrike" baseline="0" dirty="0">
                <a:solidFill>
                  <a:srgbClr val="3A6643"/>
                </a:solidFill>
                <a:latin typeface="MFPronto-Bold"/>
              </a:rPr>
              <a:t>אחסון מזון ואריזתו </a:t>
            </a:r>
            <a:r>
              <a:rPr lang="he-IL" sz="2400" i="0" u="none" strike="noStrike" baseline="0" dirty="0">
                <a:latin typeface="MFPronto-Bold"/>
              </a:rPr>
              <a:t>עמוד 128.</a:t>
            </a:r>
            <a:r>
              <a:rPr lang="he-IL" sz="1800" dirty="0">
                <a:latin typeface="FbSpoiler-Regular"/>
              </a:rPr>
              <a:t> </a:t>
            </a:r>
            <a:endParaRPr lang="he-IL" sz="1800" dirty="0"/>
          </a:p>
        </p:txBody>
      </p:sp>
    </p:spTree>
    <p:extLst>
      <p:ext uri="{BB962C8B-B14F-4D97-AF65-F5344CB8AC3E}">
        <p14:creationId xmlns:p14="http://schemas.microsoft.com/office/powerpoint/2010/main" val="3361472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E04CB-7917-269D-0FD8-3F853E4353AA}"/>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EDA73F36-CFCF-14BF-BF46-89B2EB7F6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6" name="תמונה 5">
            <a:extLst>
              <a:ext uri="{FF2B5EF4-FFF2-40B4-BE49-F238E27FC236}">
                <a16:creationId xmlns:a16="http://schemas.microsoft.com/office/drawing/2014/main" id="{E27651E4-2E85-19AB-3ED6-2DA8287DF341}"/>
              </a:ext>
            </a:extLst>
          </p:cNvPr>
          <p:cNvPicPr>
            <a:picLocks noChangeAspect="1"/>
          </p:cNvPicPr>
          <p:nvPr/>
        </p:nvPicPr>
        <p:blipFill>
          <a:blip r:embed="rId4"/>
          <a:stretch>
            <a:fillRect/>
          </a:stretch>
        </p:blipFill>
        <p:spPr>
          <a:xfrm>
            <a:off x="3815429" y="1465028"/>
            <a:ext cx="2430714" cy="1752600"/>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498FC1B2-121B-4667-2F92-8CBC2FBC28A8}"/>
              </a:ext>
            </a:extLst>
          </p:cNvPr>
          <p:cNvPicPr>
            <a:picLocks noChangeAspect="1"/>
          </p:cNvPicPr>
          <p:nvPr/>
        </p:nvPicPr>
        <p:blipFill>
          <a:blip r:embed="rId5"/>
          <a:stretch>
            <a:fillRect/>
          </a:stretch>
        </p:blipFill>
        <p:spPr>
          <a:xfrm>
            <a:off x="735332" y="1442942"/>
            <a:ext cx="2811404" cy="1774686"/>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6674DBE0-8031-BA15-A1ED-48FC02C4D21F}"/>
              </a:ext>
            </a:extLst>
          </p:cNvPr>
          <p:cNvPicPr>
            <a:picLocks noChangeAspect="1"/>
          </p:cNvPicPr>
          <p:nvPr/>
        </p:nvPicPr>
        <p:blipFill>
          <a:blip r:embed="rId6"/>
          <a:stretch>
            <a:fillRect/>
          </a:stretch>
        </p:blipFill>
        <p:spPr>
          <a:xfrm>
            <a:off x="6490524" y="1465028"/>
            <a:ext cx="2507785" cy="1774685"/>
          </a:xfrm>
          <a:prstGeom prst="rect">
            <a:avLst/>
          </a:prstGeom>
          <a:ln>
            <a:noFill/>
          </a:ln>
          <a:effectLst>
            <a:outerShdw blurRad="190500" algn="tl" rotWithShape="0">
              <a:srgbClr val="000000">
                <a:alpha val="70000"/>
              </a:srgbClr>
            </a:outerShdw>
          </a:effectLst>
        </p:spPr>
      </p:pic>
      <p:pic>
        <p:nvPicPr>
          <p:cNvPr id="12" name="תמונה 11">
            <a:extLst>
              <a:ext uri="{FF2B5EF4-FFF2-40B4-BE49-F238E27FC236}">
                <a16:creationId xmlns:a16="http://schemas.microsoft.com/office/drawing/2014/main" id="{9CCA68B4-05B8-D456-BD8D-C6316678D921}"/>
              </a:ext>
            </a:extLst>
          </p:cNvPr>
          <p:cNvPicPr>
            <a:picLocks noChangeAspect="1"/>
          </p:cNvPicPr>
          <p:nvPr/>
        </p:nvPicPr>
        <p:blipFill>
          <a:blip r:embed="rId7"/>
          <a:stretch>
            <a:fillRect/>
          </a:stretch>
        </p:blipFill>
        <p:spPr>
          <a:xfrm>
            <a:off x="9242690" y="1465028"/>
            <a:ext cx="2507785" cy="1774685"/>
          </a:xfrm>
          <a:prstGeom prst="rect">
            <a:avLst/>
          </a:prstGeom>
          <a:ln>
            <a:noFill/>
          </a:ln>
          <a:effectLst>
            <a:outerShdw blurRad="190500" algn="tl" rotWithShape="0">
              <a:srgbClr val="000000">
                <a:alpha val="70000"/>
              </a:srgbClr>
            </a:outerShdw>
          </a:effectLst>
        </p:spPr>
      </p:pic>
      <p:pic>
        <p:nvPicPr>
          <p:cNvPr id="14" name="תמונה 13">
            <a:extLst>
              <a:ext uri="{FF2B5EF4-FFF2-40B4-BE49-F238E27FC236}">
                <a16:creationId xmlns:a16="http://schemas.microsoft.com/office/drawing/2014/main" id="{025594AE-35D9-2F50-CC2D-2679940FDD1E}"/>
              </a:ext>
            </a:extLst>
          </p:cNvPr>
          <p:cNvPicPr>
            <a:picLocks noChangeAspect="1"/>
          </p:cNvPicPr>
          <p:nvPr/>
        </p:nvPicPr>
        <p:blipFill>
          <a:blip r:embed="rId8"/>
          <a:stretch>
            <a:fillRect/>
          </a:stretch>
        </p:blipFill>
        <p:spPr>
          <a:xfrm>
            <a:off x="1130745" y="3429000"/>
            <a:ext cx="8361296" cy="3266448"/>
          </a:xfrm>
          <a:prstGeom prst="rect">
            <a:avLst/>
          </a:prstGeom>
          <a:ln>
            <a:noFill/>
          </a:ln>
          <a:effectLst>
            <a:outerShdw blurRad="190500" algn="tl" rotWithShape="0">
              <a:srgbClr val="000000">
                <a:alpha val="70000"/>
              </a:srgbClr>
            </a:outerShdw>
          </a:effectLst>
        </p:spPr>
      </p:pic>
      <p:sp>
        <p:nvSpPr>
          <p:cNvPr id="2" name="תיבת טקסט 1">
            <a:extLst>
              <a:ext uri="{FF2B5EF4-FFF2-40B4-BE49-F238E27FC236}">
                <a16:creationId xmlns:a16="http://schemas.microsoft.com/office/drawing/2014/main" id="{4DD29403-1D22-086B-3747-6E6E24A886FD}"/>
              </a:ext>
            </a:extLst>
          </p:cNvPr>
          <p:cNvSpPr txBox="1"/>
          <p:nvPr/>
        </p:nvSpPr>
        <p:spPr>
          <a:xfrm>
            <a:off x="735980" y="6311590"/>
            <a:ext cx="1405054" cy="369332"/>
          </a:xfrm>
          <a:prstGeom prst="rect">
            <a:avLst/>
          </a:prstGeom>
          <a:noFill/>
        </p:spPr>
        <p:txBody>
          <a:bodyPr wrap="square" rtlCol="1">
            <a:spAutoFit/>
          </a:bodyPr>
          <a:lstStyle/>
          <a:p>
            <a:r>
              <a:rPr lang="he-IL" b="1" dirty="0"/>
              <a:t>עמוד 110</a:t>
            </a:r>
          </a:p>
        </p:txBody>
      </p:sp>
      <p:pic>
        <p:nvPicPr>
          <p:cNvPr id="7" name="תמונה 6">
            <a:extLst>
              <a:ext uri="{FF2B5EF4-FFF2-40B4-BE49-F238E27FC236}">
                <a16:creationId xmlns:a16="http://schemas.microsoft.com/office/drawing/2014/main" id="{06960EDF-6C42-BF13-8828-9138F4BFAB24}"/>
              </a:ext>
            </a:extLst>
          </p:cNvPr>
          <p:cNvPicPr>
            <a:picLocks noChangeAspect="1"/>
          </p:cNvPicPr>
          <p:nvPr/>
        </p:nvPicPr>
        <p:blipFill>
          <a:blip r:embed="rId9"/>
          <a:stretch>
            <a:fillRect/>
          </a:stretch>
        </p:blipFill>
        <p:spPr>
          <a:xfrm>
            <a:off x="6610223" y="173710"/>
            <a:ext cx="3071741" cy="9396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31889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DAF19-0A3E-56E6-9ABD-879F36436483}"/>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062A2D64-0680-A888-31F2-E08992CEE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6" name="תמונה 5">
            <a:extLst>
              <a:ext uri="{FF2B5EF4-FFF2-40B4-BE49-F238E27FC236}">
                <a16:creationId xmlns:a16="http://schemas.microsoft.com/office/drawing/2014/main" id="{01BF6BBE-3034-FE37-8BEB-803A8E10AA0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32129" y="643521"/>
            <a:ext cx="10439400" cy="5109098"/>
          </a:xfrm>
          <a:prstGeom prst="rect">
            <a:avLst/>
          </a:prstGeom>
          <a:ln>
            <a:noFill/>
          </a:ln>
          <a:effectLst>
            <a:outerShdw blurRad="190500" algn="tl" rotWithShape="0">
              <a:srgbClr val="000000">
                <a:alpha val="70000"/>
              </a:srgbClr>
            </a:outerShdw>
          </a:effectLst>
        </p:spPr>
      </p:pic>
      <p:sp>
        <p:nvSpPr>
          <p:cNvPr id="2" name="תיבת טקסט 1">
            <a:extLst>
              <a:ext uri="{FF2B5EF4-FFF2-40B4-BE49-F238E27FC236}">
                <a16:creationId xmlns:a16="http://schemas.microsoft.com/office/drawing/2014/main" id="{316DCD96-D578-F1F2-05DF-3ADB48563812}"/>
              </a:ext>
            </a:extLst>
          </p:cNvPr>
          <p:cNvSpPr txBox="1"/>
          <p:nvPr/>
        </p:nvSpPr>
        <p:spPr>
          <a:xfrm>
            <a:off x="178419" y="6214480"/>
            <a:ext cx="2085278" cy="369332"/>
          </a:xfrm>
          <a:prstGeom prst="rect">
            <a:avLst/>
          </a:prstGeom>
          <a:noFill/>
        </p:spPr>
        <p:txBody>
          <a:bodyPr wrap="square" rtlCol="1">
            <a:spAutoFit/>
          </a:bodyPr>
          <a:lstStyle/>
          <a:p>
            <a:r>
              <a:rPr lang="he-IL" b="1" dirty="0"/>
              <a:t>עמוד 127</a:t>
            </a:r>
            <a:r>
              <a:rPr lang="he-IL" dirty="0"/>
              <a:t> </a:t>
            </a:r>
          </a:p>
        </p:txBody>
      </p:sp>
    </p:spTree>
    <p:extLst>
      <p:ext uri="{BB962C8B-B14F-4D97-AF65-F5344CB8AC3E}">
        <p14:creationId xmlns:p14="http://schemas.microsoft.com/office/powerpoint/2010/main" val="1703933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EB5B7-5060-2065-A90E-D4F6F3379AA2}"/>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14ED2651-7436-CCE1-296C-5B19B761F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sp>
        <p:nvSpPr>
          <p:cNvPr id="2" name="תיבת טקסט 1">
            <a:extLst>
              <a:ext uri="{FF2B5EF4-FFF2-40B4-BE49-F238E27FC236}">
                <a16:creationId xmlns:a16="http://schemas.microsoft.com/office/drawing/2014/main" id="{3D46B214-C964-BD59-59D7-502521F5D417}"/>
              </a:ext>
            </a:extLst>
          </p:cNvPr>
          <p:cNvSpPr txBox="1"/>
          <p:nvPr/>
        </p:nvSpPr>
        <p:spPr>
          <a:xfrm>
            <a:off x="156117" y="6421221"/>
            <a:ext cx="1315843" cy="369332"/>
          </a:xfrm>
          <a:prstGeom prst="rect">
            <a:avLst/>
          </a:prstGeom>
          <a:noFill/>
        </p:spPr>
        <p:txBody>
          <a:bodyPr wrap="square" rtlCol="1">
            <a:spAutoFit/>
          </a:bodyPr>
          <a:lstStyle/>
          <a:p>
            <a:r>
              <a:rPr lang="he-IL" b="1" dirty="0"/>
              <a:t>עמוד 127</a:t>
            </a:r>
            <a:r>
              <a:rPr lang="he-IL" dirty="0"/>
              <a:t> </a:t>
            </a:r>
          </a:p>
        </p:txBody>
      </p:sp>
      <p:pic>
        <p:nvPicPr>
          <p:cNvPr id="6" name="תמונה 5">
            <a:extLst>
              <a:ext uri="{FF2B5EF4-FFF2-40B4-BE49-F238E27FC236}">
                <a16:creationId xmlns:a16="http://schemas.microsoft.com/office/drawing/2014/main" id="{2C459F41-F465-1CF2-6A09-EB7C63849A63}"/>
              </a:ext>
            </a:extLst>
          </p:cNvPr>
          <p:cNvPicPr>
            <a:picLocks noChangeAspect="1"/>
          </p:cNvPicPr>
          <p:nvPr/>
        </p:nvPicPr>
        <p:blipFill>
          <a:blip r:embed="rId4"/>
          <a:stretch>
            <a:fillRect/>
          </a:stretch>
        </p:blipFill>
        <p:spPr>
          <a:xfrm>
            <a:off x="1674705" y="845600"/>
            <a:ext cx="9385777" cy="51667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06829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77DE7-FE78-B034-AB2F-039636E5709F}"/>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F0D7FD25-6F4A-2B00-1DDF-1C34F71B0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5" name="תמונה 4">
            <a:extLst>
              <a:ext uri="{FF2B5EF4-FFF2-40B4-BE49-F238E27FC236}">
                <a16:creationId xmlns:a16="http://schemas.microsoft.com/office/drawing/2014/main" id="{FD57DF73-DA80-D6E6-A3D1-E4D672211962}"/>
              </a:ext>
            </a:extLst>
          </p:cNvPr>
          <p:cNvPicPr>
            <a:picLocks noChangeAspect="1"/>
          </p:cNvPicPr>
          <p:nvPr/>
        </p:nvPicPr>
        <p:blipFill>
          <a:blip r:embed="rId4"/>
          <a:stretch>
            <a:fillRect/>
          </a:stretch>
        </p:blipFill>
        <p:spPr>
          <a:xfrm>
            <a:off x="4054507" y="652298"/>
            <a:ext cx="7848600" cy="1133475"/>
          </a:xfrm>
          <a:prstGeom prst="rect">
            <a:avLst/>
          </a:prstGeom>
        </p:spPr>
      </p:pic>
      <p:pic>
        <p:nvPicPr>
          <p:cNvPr id="7" name="תמונה 6">
            <a:extLst>
              <a:ext uri="{FF2B5EF4-FFF2-40B4-BE49-F238E27FC236}">
                <a16:creationId xmlns:a16="http://schemas.microsoft.com/office/drawing/2014/main" id="{E48E6E7B-D6DE-18A6-D572-CB1334FE2589}"/>
              </a:ext>
            </a:extLst>
          </p:cNvPr>
          <p:cNvPicPr>
            <a:picLocks noChangeAspect="1"/>
          </p:cNvPicPr>
          <p:nvPr/>
        </p:nvPicPr>
        <p:blipFill>
          <a:blip r:embed="rId5"/>
          <a:stretch>
            <a:fillRect/>
          </a:stretch>
        </p:blipFill>
        <p:spPr>
          <a:xfrm>
            <a:off x="1006997" y="3313823"/>
            <a:ext cx="3921340" cy="2640052"/>
          </a:xfrm>
          <a:prstGeom prst="rect">
            <a:avLst/>
          </a:prstGeom>
          <a:ln>
            <a:noFill/>
          </a:ln>
          <a:effectLst>
            <a:outerShdw blurRad="190500" algn="tl" rotWithShape="0">
              <a:srgbClr val="000000">
                <a:alpha val="70000"/>
              </a:srgbClr>
            </a:outerShdw>
          </a:effectLst>
        </p:spPr>
      </p:pic>
      <p:sp>
        <p:nvSpPr>
          <p:cNvPr id="9" name="תיבת טקסט 8">
            <a:extLst>
              <a:ext uri="{FF2B5EF4-FFF2-40B4-BE49-F238E27FC236}">
                <a16:creationId xmlns:a16="http://schemas.microsoft.com/office/drawing/2014/main" id="{63096390-6A97-DF56-1073-A3B61F8B0617}"/>
              </a:ext>
            </a:extLst>
          </p:cNvPr>
          <p:cNvSpPr txBox="1"/>
          <p:nvPr/>
        </p:nvSpPr>
        <p:spPr>
          <a:xfrm>
            <a:off x="639086" y="6205702"/>
            <a:ext cx="3921340" cy="400110"/>
          </a:xfrm>
          <a:prstGeom prst="rect">
            <a:avLst/>
          </a:prstGeom>
          <a:noFill/>
        </p:spPr>
        <p:txBody>
          <a:bodyPr wrap="square">
            <a:spAutoFit/>
          </a:bodyPr>
          <a:lstStyle/>
          <a:p>
            <a:r>
              <a:rPr lang="he-IL" sz="2000" b="1" i="0" u="none" strike="noStrike" baseline="0" dirty="0">
                <a:solidFill>
                  <a:srgbClr val="3A6643"/>
                </a:solidFill>
                <a:latin typeface="MFPronto-Bold"/>
              </a:rPr>
              <a:t>כללים לאחסון מזון נכון בבית</a:t>
            </a:r>
            <a:endParaRPr lang="he-IL" sz="2000" dirty="0"/>
          </a:p>
        </p:txBody>
      </p:sp>
      <p:sp>
        <p:nvSpPr>
          <p:cNvPr id="11" name="תיבת טקסט 10">
            <a:extLst>
              <a:ext uri="{FF2B5EF4-FFF2-40B4-BE49-F238E27FC236}">
                <a16:creationId xmlns:a16="http://schemas.microsoft.com/office/drawing/2014/main" id="{F57E82AB-24A6-EFD9-EB41-62963FEC1876}"/>
              </a:ext>
            </a:extLst>
          </p:cNvPr>
          <p:cNvSpPr txBox="1"/>
          <p:nvPr/>
        </p:nvSpPr>
        <p:spPr>
          <a:xfrm>
            <a:off x="7978807" y="6205702"/>
            <a:ext cx="3069454" cy="400110"/>
          </a:xfrm>
          <a:prstGeom prst="rect">
            <a:avLst/>
          </a:prstGeom>
          <a:noFill/>
        </p:spPr>
        <p:txBody>
          <a:bodyPr wrap="square">
            <a:spAutoFit/>
          </a:bodyPr>
          <a:lstStyle/>
          <a:p>
            <a:r>
              <a:rPr lang="he-IL" sz="2000" b="1" i="0" u="none" strike="noStrike" baseline="0" dirty="0">
                <a:solidFill>
                  <a:srgbClr val="3A6643"/>
                </a:solidFill>
                <a:latin typeface="MFPronto-Bold"/>
              </a:rPr>
              <a:t>כללים לצרכנות נבונה</a:t>
            </a:r>
            <a:endParaRPr lang="he-IL" sz="2000" dirty="0"/>
          </a:p>
        </p:txBody>
      </p:sp>
      <p:pic>
        <p:nvPicPr>
          <p:cNvPr id="13" name="תמונה 12">
            <a:extLst>
              <a:ext uri="{FF2B5EF4-FFF2-40B4-BE49-F238E27FC236}">
                <a16:creationId xmlns:a16="http://schemas.microsoft.com/office/drawing/2014/main" id="{E258D8FC-0D96-7FDA-AA01-8FA4A1A7D12C}"/>
              </a:ext>
            </a:extLst>
          </p:cNvPr>
          <p:cNvPicPr>
            <a:picLocks noChangeAspect="1"/>
          </p:cNvPicPr>
          <p:nvPr/>
        </p:nvPicPr>
        <p:blipFill>
          <a:blip r:embed="rId6"/>
          <a:stretch>
            <a:fillRect/>
          </a:stretch>
        </p:blipFill>
        <p:spPr>
          <a:xfrm>
            <a:off x="6933235" y="3313824"/>
            <a:ext cx="4115026" cy="2508242"/>
          </a:xfrm>
          <a:prstGeom prst="rect">
            <a:avLst/>
          </a:prstGeom>
          <a:ln>
            <a:noFill/>
          </a:ln>
          <a:effectLst>
            <a:outerShdw blurRad="190500" algn="tl" rotWithShape="0">
              <a:srgbClr val="000000">
                <a:alpha val="70000"/>
              </a:srgbClr>
            </a:outerShdw>
          </a:effectLst>
        </p:spPr>
      </p:pic>
      <p:sp>
        <p:nvSpPr>
          <p:cNvPr id="15" name="תיבת טקסט 14">
            <a:extLst>
              <a:ext uri="{FF2B5EF4-FFF2-40B4-BE49-F238E27FC236}">
                <a16:creationId xmlns:a16="http://schemas.microsoft.com/office/drawing/2014/main" id="{4FDC8471-99D6-320B-4C61-2B40BB4F6EF1}"/>
              </a:ext>
            </a:extLst>
          </p:cNvPr>
          <p:cNvSpPr txBox="1"/>
          <p:nvPr/>
        </p:nvSpPr>
        <p:spPr>
          <a:xfrm>
            <a:off x="4931547" y="1929481"/>
            <a:ext cx="6094520" cy="892552"/>
          </a:xfrm>
          <a:prstGeom prst="rect">
            <a:avLst/>
          </a:prstGeom>
          <a:noFill/>
        </p:spPr>
        <p:txBody>
          <a:bodyPr wrap="square">
            <a:spAutoFit/>
          </a:bodyPr>
          <a:lstStyle/>
          <a:p>
            <a:r>
              <a:rPr lang="he-IL" sz="2800" b="1" i="0" u="none" strike="noStrike" baseline="0" dirty="0">
                <a:solidFill>
                  <a:srgbClr val="3A6643"/>
                </a:solidFill>
                <a:latin typeface="MFPronto-Bold"/>
              </a:rPr>
              <a:t>חלק א: הצעות לפתרונות</a:t>
            </a:r>
          </a:p>
          <a:p>
            <a:r>
              <a:rPr lang="he-IL" sz="2400" dirty="0">
                <a:latin typeface="MFPronto-Bold"/>
              </a:rPr>
              <a:t>השיבו על סעיפים 2-1 בחלק זה </a:t>
            </a:r>
            <a:r>
              <a:rPr lang="he-IL" dirty="0">
                <a:latin typeface="MFPronto-Bold"/>
              </a:rPr>
              <a:t>(עמוד 128).</a:t>
            </a:r>
            <a:endParaRPr lang="he-IL" sz="2400" dirty="0"/>
          </a:p>
        </p:txBody>
      </p:sp>
    </p:spTree>
    <p:extLst>
      <p:ext uri="{BB962C8B-B14F-4D97-AF65-F5344CB8AC3E}">
        <p14:creationId xmlns:p14="http://schemas.microsoft.com/office/powerpoint/2010/main" val="4025776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4E064-9907-F1A0-B751-CF9C97CD6ADE}"/>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1ABFF0B5-93D8-AA7F-61A5-EC4D69402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5" name="תמונה 4">
            <a:extLst>
              <a:ext uri="{FF2B5EF4-FFF2-40B4-BE49-F238E27FC236}">
                <a16:creationId xmlns:a16="http://schemas.microsoft.com/office/drawing/2014/main" id="{0419A3D1-17C6-30E8-F272-491F490EBAB4}"/>
              </a:ext>
            </a:extLst>
          </p:cNvPr>
          <p:cNvPicPr>
            <a:picLocks noChangeAspect="1"/>
          </p:cNvPicPr>
          <p:nvPr/>
        </p:nvPicPr>
        <p:blipFill>
          <a:blip r:embed="rId4"/>
          <a:stretch>
            <a:fillRect/>
          </a:stretch>
        </p:blipFill>
        <p:spPr>
          <a:xfrm>
            <a:off x="4054507" y="652298"/>
            <a:ext cx="7848600" cy="1133475"/>
          </a:xfrm>
          <a:prstGeom prst="rect">
            <a:avLst/>
          </a:prstGeom>
        </p:spPr>
      </p:pic>
      <p:sp>
        <p:nvSpPr>
          <p:cNvPr id="16" name="תיבת טקסט 15">
            <a:extLst>
              <a:ext uri="{FF2B5EF4-FFF2-40B4-BE49-F238E27FC236}">
                <a16:creationId xmlns:a16="http://schemas.microsoft.com/office/drawing/2014/main" id="{842D823A-18FA-3E60-D9A3-D1ED119C9C0E}"/>
              </a:ext>
            </a:extLst>
          </p:cNvPr>
          <p:cNvSpPr txBox="1"/>
          <p:nvPr/>
        </p:nvSpPr>
        <p:spPr>
          <a:xfrm>
            <a:off x="6096000" y="3226049"/>
            <a:ext cx="5335150" cy="892552"/>
          </a:xfrm>
          <a:prstGeom prst="rect">
            <a:avLst/>
          </a:prstGeom>
          <a:noFill/>
        </p:spPr>
        <p:txBody>
          <a:bodyPr wrap="square">
            <a:spAutoFit/>
          </a:bodyPr>
          <a:lstStyle/>
          <a:p>
            <a:r>
              <a:rPr lang="he-IL" sz="2800" b="1" i="0" u="none" strike="noStrike" baseline="0" dirty="0">
                <a:solidFill>
                  <a:srgbClr val="3A6643"/>
                </a:solidFill>
                <a:latin typeface="MFPronto-Bold"/>
              </a:rPr>
              <a:t>חלק ב (אישי): אובדן מזון בבית שלי</a:t>
            </a:r>
          </a:p>
          <a:p>
            <a:r>
              <a:rPr lang="he-IL" sz="2400" dirty="0">
                <a:latin typeface="MFPronto-Bold"/>
              </a:rPr>
              <a:t>השיבו על סעיפים 6-1 בחלק זה </a:t>
            </a:r>
            <a:r>
              <a:rPr lang="he-IL" dirty="0">
                <a:latin typeface="MFPronto-Bold"/>
              </a:rPr>
              <a:t>(עמוד 129).</a:t>
            </a:r>
            <a:endParaRPr lang="he-IL" sz="2400" dirty="0"/>
          </a:p>
        </p:txBody>
      </p:sp>
      <p:pic>
        <p:nvPicPr>
          <p:cNvPr id="18" name="תמונה 17">
            <a:extLst>
              <a:ext uri="{FF2B5EF4-FFF2-40B4-BE49-F238E27FC236}">
                <a16:creationId xmlns:a16="http://schemas.microsoft.com/office/drawing/2014/main" id="{D5C1639E-2F07-CB9F-D636-FFE2268C12BF}"/>
              </a:ext>
            </a:extLst>
          </p:cNvPr>
          <p:cNvPicPr>
            <a:picLocks noChangeAspect="1"/>
          </p:cNvPicPr>
          <p:nvPr/>
        </p:nvPicPr>
        <p:blipFill>
          <a:blip r:embed="rId5"/>
          <a:stretch>
            <a:fillRect/>
          </a:stretch>
        </p:blipFill>
        <p:spPr>
          <a:xfrm>
            <a:off x="1118303" y="2322281"/>
            <a:ext cx="3793789" cy="2749947"/>
          </a:xfrm>
          <a:prstGeom prst="rect">
            <a:avLst/>
          </a:prstGeom>
          <a:ln>
            <a:noFill/>
          </a:ln>
          <a:effectLst>
            <a:outerShdw blurRad="190500" algn="tl" rotWithShape="0">
              <a:srgbClr val="000000">
                <a:alpha val="70000"/>
              </a:srgbClr>
            </a:outerShdw>
          </a:effectLst>
        </p:spPr>
      </p:pic>
      <p:sp>
        <p:nvSpPr>
          <p:cNvPr id="20" name="תיבת טקסט 19">
            <a:extLst>
              <a:ext uri="{FF2B5EF4-FFF2-40B4-BE49-F238E27FC236}">
                <a16:creationId xmlns:a16="http://schemas.microsoft.com/office/drawing/2014/main" id="{E5EEC0A6-5CA2-905F-ADA2-FB34C8AA03FC}"/>
              </a:ext>
            </a:extLst>
          </p:cNvPr>
          <p:cNvSpPr txBox="1"/>
          <p:nvPr/>
        </p:nvSpPr>
        <p:spPr>
          <a:xfrm>
            <a:off x="-2529308" y="5315930"/>
            <a:ext cx="6094520" cy="369332"/>
          </a:xfrm>
          <a:prstGeom prst="rect">
            <a:avLst/>
          </a:prstGeom>
          <a:noFill/>
        </p:spPr>
        <p:txBody>
          <a:bodyPr wrap="square">
            <a:spAutoFit/>
          </a:bodyPr>
          <a:lstStyle/>
          <a:p>
            <a:r>
              <a:rPr lang="he-IL" sz="1800" b="1" i="0" u="none" strike="noStrike" baseline="0" dirty="0">
                <a:latin typeface="FbSpoiler-Bold"/>
              </a:rPr>
              <a:t>מְְזָָוֶוֶה</a:t>
            </a:r>
            <a:endParaRPr lang="he-IL" dirty="0"/>
          </a:p>
        </p:txBody>
      </p:sp>
    </p:spTree>
    <p:extLst>
      <p:ext uri="{BB962C8B-B14F-4D97-AF65-F5344CB8AC3E}">
        <p14:creationId xmlns:p14="http://schemas.microsoft.com/office/powerpoint/2010/main" val="1202249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57FE042D-F517-B8A9-C5C7-B87FD391D553}"/>
              </a:ext>
            </a:extLst>
          </p:cNvPr>
          <p:cNvPicPr>
            <a:picLocks noChangeAspect="1"/>
          </p:cNvPicPr>
          <p:nvPr/>
        </p:nvPicPr>
        <p:blipFill>
          <a:blip r:embed="rId3"/>
          <a:stretch>
            <a:fillRect/>
          </a:stretch>
        </p:blipFill>
        <p:spPr>
          <a:xfrm>
            <a:off x="2265911" y="1352724"/>
            <a:ext cx="8026170" cy="4783915"/>
          </a:xfrm>
          <a:prstGeom prst="rect">
            <a:avLst/>
          </a:prstGeom>
          <a:ln w="28575">
            <a:solidFill>
              <a:schemeClr val="accent6">
                <a:lumMod val="75000"/>
              </a:schemeClr>
            </a:solidFill>
          </a:ln>
        </p:spPr>
      </p:pic>
      <p:sp>
        <p:nvSpPr>
          <p:cNvPr id="4" name="תיבת טקסט 3">
            <a:extLst>
              <a:ext uri="{FF2B5EF4-FFF2-40B4-BE49-F238E27FC236}">
                <a16:creationId xmlns:a16="http://schemas.microsoft.com/office/drawing/2014/main" id="{6394BE1C-050D-B679-AC4F-23DB5F1FA721}"/>
              </a:ext>
            </a:extLst>
          </p:cNvPr>
          <p:cNvSpPr txBox="1"/>
          <p:nvPr/>
        </p:nvSpPr>
        <p:spPr>
          <a:xfrm>
            <a:off x="7418567" y="461175"/>
            <a:ext cx="4079019" cy="584775"/>
          </a:xfrm>
          <a:prstGeom prst="rect">
            <a:avLst/>
          </a:prstGeom>
          <a:noFill/>
        </p:spPr>
        <p:txBody>
          <a:bodyPr wrap="square" rtlCol="1">
            <a:spAutoFit/>
          </a:bodyPr>
          <a:lstStyle/>
          <a:p>
            <a:r>
              <a:rPr lang="he-IL" sz="3200" b="1" dirty="0">
                <a:solidFill>
                  <a:schemeClr val="accent6">
                    <a:lumMod val="50000"/>
                  </a:schemeClr>
                </a:solidFill>
              </a:rPr>
              <a:t>משימה מתוקשבת</a:t>
            </a:r>
          </a:p>
        </p:txBody>
      </p:sp>
      <p:pic>
        <p:nvPicPr>
          <p:cNvPr id="5" name="תמונה 4">
            <a:extLst>
              <a:ext uri="{FF2B5EF4-FFF2-40B4-BE49-F238E27FC236}">
                <a16:creationId xmlns:a16="http://schemas.microsoft.com/office/drawing/2014/main" id="{637F1AE3-11E0-3307-DC03-DCE75F75A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3086301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6E6F1-D26F-B89A-590C-B49D6DF9714E}"/>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3E0A141A-3EAF-73B3-E6A1-1994AF05D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sp>
        <p:nvSpPr>
          <p:cNvPr id="12" name="תיבת טקסט 11">
            <a:extLst>
              <a:ext uri="{FF2B5EF4-FFF2-40B4-BE49-F238E27FC236}">
                <a16:creationId xmlns:a16="http://schemas.microsoft.com/office/drawing/2014/main" id="{F0C364CB-8511-5DD1-EEA8-3318645130CB}"/>
              </a:ext>
            </a:extLst>
          </p:cNvPr>
          <p:cNvSpPr txBox="1"/>
          <p:nvPr/>
        </p:nvSpPr>
        <p:spPr>
          <a:xfrm>
            <a:off x="148844" y="6421221"/>
            <a:ext cx="1598933" cy="369332"/>
          </a:xfrm>
          <a:prstGeom prst="rect">
            <a:avLst/>
          </a:prstGeom>
          <a:noFill/>
        </p:spPr>
        <p:txBody>
          <a:bodyPr wrap="square" rtlCol="1">
            <a:spAutoFit/>
          </a:bodyPr>
          <a:lstStyle/>
          <a:p>
            <a:r>
              <a:rPr lang="he-IL" dirty="0"/>
              <a:t>עמוד 129</a:t>
            </a:r>
          </a:p>
        </p:txBody>
      </p:sp>
      <p:pic>
        <p:nvPicPr>
          <p:cNvPr id="10" name="תמונה 9">
            <a:extLst>
              <a:ext uri="{FF2B5EF4-FFF2-40B4-BE49-F238E27FC236}">
                <a16:creationId xmlns:a16="http://schemas.microsoft.com/office/drawing/2014/main" id="{D99FC1B1-30D3-025A-0716-4E6AD2554BDB}"/>
              </a:ext>
            </a:extLst>
          </p:cNvPr>
          <p:cNvPicPr>
            <a:picLocks noChangeAspect="1"/>
          </p:cNvPicPr>
          <p:nvPr/>
        </p:nvPicPr>
        <p:blipFill>
          <a:blip r:embed="rId4"/>
          <a:stretch>
            <a:fillRect/>
          </a:stretch>
        </p:blipFill>
        <p:spPr>
          <a:xfrm>
            <a:off x="541147" y="1194463"/>
            <a:ext cx="5162550" cy="5172075"/>
          </a:xfrm>
          <a:prstGeom prst="rect">
            <a:avLst/>
          </a:prstGeom>
        </p:spPr>
      </p:pic>
      <p:pic>
        <p:nvPicPr>
          <p:cNvPr id="3" name="תמונה 2">
            <a:extLst>
              <a:ext uri="{FF2B5EF4-FFF2-40B4-BE49-F238E27FC236}">
                <a16:creationId xmlns:a16="http://schemas.microsoft.com/office/drawing/2014/main" id="{43F4E909-6593-56B7-A24A-9895268F0107}"/>
              </a:ext>
            </a:extLst>
          </p:cNvPr>
          <p:cNvPicPr>
            <a:picLocks noChangeAspect="1"/>
          </p:cNvPicPr>
          <p:nvPr/>
        </p:nvPicPr>
        <p:blipFill>
          <a:blip r:embed="rId5"/>
          <a:stretch>
            <a:fillRect/>
          </a:stretch>
        </p:blipFill>
        <p:spPr>
          <a:xfrm>
            <a:off x="5972537" y="2152891"/>
            <a:ext cx="6005149" cy="3881035"/>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D1E435D1-BEB7-DFF7-DF11-F64DF9F6F154}"/>
              </a:ext>
            </a:extLst>
          </p:cNvPr>
          <p:cNvPicPr>
            <a:picLocks noChangeAspect="1"/>
          </p:cNvPicPr>
          <p:nvPr/>
        </p:nvPicPr>
        <p:blipFill>
          <a:blip r:embed="rId6"/>
          <a:stretch>
            <a:fillRect/>
          </a:stretch>
        </p:blipFill>
        <p:spPr>
          <a:xfrm>
            <a:off x="6096000" y="824073"/>
            <a:ext cx="5724525" cy="5429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49157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B7C52-BF82-8218-EA1D-C491F7B093E9}"/>
            </a:ext>
          </a:extLst>
        </p:cNvPr>
        <p:cNvGrpSpPr/>
        <p:nvPr/>
      </p:nvGrpSpPr>
      <p:grpSpPr>
        <a:xfrm>
          <a:off x="0" y="0"/>
          <a:ext cx="0" cy="0"/>
          <a:chOff x="0" y="0"/>
          <a:chExt cx="0" cy="0"/>
        </a:xfrm>
      </p:grpSpPr>
      <p:pic>
        <p:nvPicPr>
          <p:cNvPr id="2" name="תמונה 1">
            <a:extLst>
              <a:ext uri="{FF2B5EF4-FFF2-40B4-BE49-F238E27FC236}">
                <a16:creationId xmlns:a16="http://schemas.microsoft.com/office/drawing/2014/main" id="{1E63F85D-A33A-E278-6C7C-F6FD82C73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5" name="תמונה 4">
            <a:extLst>
              <a:ext uri="{FF2B5EF4-FFF2-40B4-BE49-F238E27FC236}">
                <a16:creationId xmlns:a16="http://schemas.microsoft.com/office/drawing/2014/main" id="{D05DAE86-7562-234F-B82E-7F34F29AD2C4}"/>
              </a:ext>
            </a:extLst>
          </p:cNvPr>
          <p:cNvPicPr>
            <a:picLocks noChangeAspect="1"/>
          </p:cNvPicPr>
          <p:nvPr/>
        </p:nvPicPr>
        <p:blipFill>
          <a:blip r:embed="rId4"/>
          <a:stretch>
            <a:fillRect/>
          </a:stretch>
        </p:blipFill>
        <p:spPr>
          <a:xfrm>
            <a:off x="7014257" y="303728"/>
            <a:ext cx="3842795" cy="1399874"/>
          </a:xfrm>
          <a:prstGeom prst="rect">
            <a:avLst/>
          </a:prstGeom>
        </p:spPr>
      </p:pic>
      <p:pic>
        <p:nvPicPr>
          <p:cNvPr id="9" name="תמונה 8">
            <a:extLst>
              <a:ext uri="{FF2B5EF4-FFF2-40B4-BE49-F238E27FC236}">
                <a16:creationId xmlns:a16="http://schemas.microsoft.com/office/drawing/2014/main" id="{BAAEB25C-B1B3-77D9-96EF-0629A7DC545E}"/>
              </a:ext>
            </a:extLst>
          </p:cNvPr>
          <p:cNvPicPr>
            <a:picLocks noChangeAspect="1"/>
          </p:cNvPicPr>
          <p:nvPr/>
        </p:nvPicPr>
        <p:blipFill>
          <a:blip r:embed="rId5"/>
          <a:stretch>
            <a:fillRect/>
          </a:stretch>
        </p:blipFill>
        <p:spPr>
          <a:xfrm>
            <a:off x="315711" y="1805650"/>
            <a:ext cx="11620500" cy="4848225"/>
          </a:xfrm>
          <a:prstGeom prst="rect">
            <a:avLst/>
          </a:prstGeom>
        </p:spPr>
      </p:pic>
      <p:sp>
        <p:nvSpPr>
          <p:cNvPr id="10" name="תיבת טקסט 9">
            <a:extLst>
              <a:ext uri="{FF2B5EF4-FFF2-40B4-BE49-F238E27FC236}">
                <a16:creationId xmlns:a16="http://schemas.microsoft.com/office/drawing/2014/main" id="{4D5F5789-4A46-D9FE-1670-0BB292284E1A}"/>
              </a:ext>
            </a:extLst>
          </p:cNvPr>
          <p:cNvSpPr txBox="1"/>
          <p:nvPr/>
        </p:nvSpPr>
        <p:spPr>
          <a:xfrm>
            <a:off x="0" y="6469209"/>
            <a:ext cx="1825605" cy="369332"/>
          </a:xfrm>
          <a:prstGeom prst="rect">
            <a:avLst/>
          </a:prstGeom>
          <a:noFill/>
        </p:spPr>
        <p:txBody>
          <a:bodyPr wrap="square" rtlCol="1">
            <a:spAutoFit/>
          </a:bodyPr>
          <a:lstStyle/>
          <a:p>
            <a:r>
              <a:rPr lang="he-IL" dirty="0"/>
              <a:t>עמוד 130</a:t>
            </a:r>
          </a:p>
        </p:txBody>
      </p:sp>
    </p:spTree>
    <p:extLst>
      <p:ext uri="{BB962C8B-B14F-4D97-AF65-F5344CB8AC3E}">
        <p14:creationId xmlns:p14="http://schemas.microsoft.com/office/powerpoint/2010/main" val="1409729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5FE54-4B58-2317-C879-7838338BC841}"/>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727AF473-2EE4-8061-64DD-A0264145F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9F58AFD9-8B46-E09E-8E6F-0048F882EF6F}"/>
              </a:ext>
            </a:extLst>
          </p:cNvPr>
          <p:cNvPicPr>
            <a:picLocks noChangeAspect="1"/>
          </p:cNvPicPr>
          <p:nvPr/>
        </p:nvPicPr>
        <p:blipFill>
          <a:blip r:embed="rId4"/>
          <a:stretch>
            <a:fillRect/>
          </a:stretch>
        </p:blipFill>
        <p:spPr>
          <a:xfrm>
            <a:off x="3201894" y="844364"/>
            <a:ext cx="8220075" cy="1085850"/>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160EB92B-22B5-6281-7FAE-328308E7742A}"/>
              </a:ext>
            </a:extLst>
          </p:cNvPr>
          <p:cNvPicPr>
            <a:picLocks noChangeAspect="1"/>
          </p:cNvPicPr>
          <p:nvPr/>
        </p:nvPicPr>
        <p:blipFill>
          <a:blip r:embed="rId5"/>
          <a:stretch>
            <a:fillRect/>
          </a:stretch>
        </p:blipFill>
        <p:spPr>
          <a:xfrm>
            <a:off x="5452384" y="2183820"/>
            <a:ext cx="5695950" cy="447675"/>
          </a:xfrm>
          <a:prstGeom prst="rect">
            <a:avLst/>
          </a:prstGeom>
        </p:spPr>
      </p:pic>
      <p:pic>
        <p:nvPicPr>
          <p:cNvPr id="7" name="תמונה 6">
            <a:extLst>
              <a:ext uri="{FF2B5EF4-FFF2-40B4-BE49-F238E27FC236}">
                <a16:creationId xmlns:a16="http://schemas.microsoft.com/office/drawing/2014/main" id="{883F8407-6DB8-0B2F-793E-48C34CA6A6D3}"/>
              </a:ext>
            </a:extLst>
          </p:cNvPr>
          <p:cNvPicPr>
            <a:picLocks noChangeAspect="1"/>
          </p:cNvPicPr>
          <p:nvPr/>
        </p:nvPicPr>
        <p:blipFill>
          <a:blip r:embed="rId6"/>
          <a:stretch>
            <a:fillRect/>
          </a:stretch>
        </p:blipFill>
        <p:spPr>
          <a:xfrm>
            <a:off x="2048719" y="2885101"/>
            <a:ext cx="9225023" cy="3527406"/>
          </a:xfrm>
          <a:prstGeom prst="rect">
            <a:avLst/>
          </a:prstGeom>
        </p:spPr>
      </p:pic>
    </p:spTree>
    <p:extLst>
      <p:ext uri="{BB962C8B-B14F-4D97-AF65-F5344CB8AC3E}">
        <p14:creationId xmlns:p14="http://schemas.microsoft.com/office/powerpoint/2010/main" val="123313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A76D7-9367-E013-7171-E0D1F95E704F}"/>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1D101749-DD2F-B9F4-CA6F-96B2409F2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269CCEB8-874F-86D1-9BC6-EF091820F4C7}"/>
              </a:ext>
            </a:extLst>
          </p:cNvPr>
          <p:cNvPicPr>
            <a:picLocks noChangeAspect="1"/>
          </p:cNvPicPr>
          <p:nvPr/>
        </p:nvPicPr>
        <p:blipFill>
          <a:blip r:embed="rId4"/>
          <a:stretch>
            <a:fillRect/>
          </a:stretch>
        </p:blipFill>
        <p:spPr>
          <a:xfrm>
            <a:off x="2025727" y="803060"/>
            <a:ext cx="9401175" cy="990600"/>
          </a:xfrm>
          <a:prstGeom prst="rect">
            <a:avLst/>
          </a:prstGeom>
          <a:ln>
            <a:noFill/>
          </a:ln>
          <a:effectLst>
            <a:outerShdw blurRad="190500" algn="tl" rotWithShape="0">
              <a:srgbClr val="000000">
                <a:alpha val="70000"/>
              </a:srgbClr>
            </a:outerShdw>
          </a:effectLst>
        </p:spPr>
      </p:pic>
      <p:sp>
        <p:nvSpPr>
          <p:cNvPr id="5" name="תיבת טקסט 4">
            <a:extLst>
              <a:ext uri="{FF2B5EF4-FFF2-40B4-BE49-F238E27FC236}">
                <a16:creationId xmlns:a16="http://schemas.microsoft.com/office/drawing/2014/main" id="{1FA95A14-92BA-1B7F-FDE4-8CFA0A82DFC2}"/>
              </a:ext>
            </a:extLst>
          </p:cNvPr>
          <p:cNvSpPr txBox="1"/>
          <p:nvPr/>
        </p:nvSpPr>
        <p:spPr>
          <a:xfrm>
            <a:off x="3839196" y="2675562"/>
            <a:ext cx="7830774" cy="461665"/>
          </a:xfrm>
          <a:prstGeom prst="rect">
            <a:avLst/>
          </a:prstGeom>
          <a:noFill/>
        </p:spPr>
        <p:txBody>
          <a:bodyPr wrap="square" rtlCol="1">
            <a:spAutoFit/>
          </a:bodyPr>
          <a:lstStyle/>
          <a:p>
            <a:r>
              <a:rPr lang="he-IL" sz="2400" dirty="0"/>
              <a:t>השיבו על סעיפים 5-1 בהנחיות שבעמוד 131.</a:t>
            </a:r>
          </a:p>
        </p:txBody>
      </p:sp>
      <p:sp>
        <p:nvSpPr>
          <p:cNvPr id="10" name="תיבת טקסט 9">
            <a:extLst>
              <a:ext uri="{FF2B5EF4-FFF2-40B4-BE49-F238E27FC236}">
                <a16:creationId xmlns:a16="http://schemas.microsoft.com/office/drawing/2014/main" id="{6391FBA8-4AB2-03C7-7CCA-210FF527AC49}"/>
              </a:ext>
            </a:extLst>
          </p:cNvPr>
          <p:cNvSpPr txBox="1"/>
          <p:nvPr/>
        </p:nvSpPr>
        <p:spPr>
          <a:xfrm>
            <a:off x="4037109" y="4480796"/>
            <a:ext cx="7830774" cy="830997"/>
          </a:xfrm>
          <a:prstGeom prst="rect">
            <a:avLst/>
          </a:prstGeom>
          <a:noFill/>
        </p:spPr>
        <p:txBody>
          <a:bodyPr wrap="square" rtlCol="1">
            <a:spAutoFit/>
          </a:bodyPr>
          <a:lstStyle/>
          <a:p>
            <a:r>
              <a:rPr lang="he-IL" sz="2400" dirty="0"/>
              <a:t>השיבו על סעיפים 5-1 והרפלקציה בתבנית </a:t>
            </a:r>
            <a:r>
              <a:rPr lang="he-IL" sz="2400" b="1" dirty="0">
                <a:solidFill>
                  <a:schemeClr val="accent6">
                    <a:lumMod val="50000"/>
                  </a:schemeClr>
                </a:solidFill>
              </a:rPr>
              <a:t>מה הלאה? </a:t>
            </a:r>
            <a:r>
              <a:rPr lang="he-IL" sz="2400" dirty="0"/>
              <a:t>בעמוד 131.</a:t>
            </a:r>
          </a:p>
        </p:txBody>
      </p:sp>
      <p:pic>
        <p:nvPicPr>
          <p:cNvPr id="14" name="תמונה 13">
            <a:extLst>
              <a:ext uri="{FF2B5EF4-FFF2-40B4-BE49-F238E27FC236}">
                <a16:creationId xmlns:a16="http://schemas.microsoft.com/office/drawing/2014/main" id="{8D1F9ADC-4CD8-2A0D-3DFE-3122234ADFFF}"/>
              </a:ext>
            </a:extLst>
          </p:cNvPr>
          <p:cNvPicPr>
            <a:picLocks noChangeAspect="1"/>
          </p:cNvPicPr>
          <p:nvPr/>
        </p:nvPicPr>
        <p:blipFill>
          <a:blip r:embed="rId5"/>
          <a:stretch>
            <a:fillRect/>
          </a:stretch>
        </p:blipFill>
        <p:spPr>
          <a:xfrm>
            <a:off x="315711" y="3071685"/>
            <a:ext cx="3935572" cy="33237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28603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ABEBF-2565-89E6-2AD8-00D2D8E45019}"/>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6B2EFA10-6C37-FA3C-E2D6-348E1243D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0697D34D-FBD9-E6F4-D6D9-7EC626A3AD5B}"/>
              </a:ext>
            </a:extLst>
          </p:cNvPr>
          <p:cNvPicPr>
            <a:picLocks noChangeAspect="1"/>
          </p:cNvPicPr>
          <p:nvPr/>
        </p:nvPicPr>
        <p:blipFill>
          <a:blip r:embed="rId4"/>
          <a:stretch>
            <a:fillRect/>
          </a:stretch>
        </p:blipFill>
        <p:spPr>
          <a:xfrm>
            <a:off x="252412" y="827750"/>
            <a:ext cx="11687175" cy="4705350"/>
          </a:xfrm>
          <a:prstGeom prst="rect">
            <a:avLst/>
          </a:prstGeom>
          <a:ln>
            <a:noFill/>
          </a:ln>
          <a:effectLst>
            <a:outerShdw blurRad="190500" algn="tl" rotWithShape="0">
              <a:srgbClr val="000000">
                <a:alpha val="70000"/>
              </a:srgbClr>
            </a:outerShdw>
          </a:effectLst>
        </p:spPr>
      </p:pic>
      <p:sp>
        <p:nvSpPr>
          <p:cNvPr id="2" name="תיבת טקסט 4">
            <a:extLst>
              <a:ext uri="{FF2B5EF4-FFF2-40B4-BE49-F238E27FC236}">
                <a16:creationId xmlns:a16="http://schemas.microsoft.com/office/drawing/2014/main" id="{060C9941-88A0-1C5D-0BDE-5F417AF4D260}"/>
              </a:ext>
            </a:extLst>
          </p:cNvPr>
          <p:cNvSpPr txBox="1"/>
          <p:nvPr/>
        </p:nvSpPr>
        <p:spPr>
          <a:xfrm>
            <a:off x="2400639" y="5863089"/>
            <a:ext cx="8507002" cy="523220"/>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sz="2800" dirty="0"/>
              <a:t>המשיכו לענות על השאלות שבתבנית </a:t>
            </a:r>
            <a:r>
              <a:rPr lang="he-IL" sz="2800" b="1" dirty="0"/>
              <a:t>במבט חוזר </a:t>
            </a:r>
            <a:r>
              <a:rPr lang="he-IL" sz="2800" dirty="0"/>
              <a:t>בעמוד זה. </a:t>
            </a:r>
          </a:p>
        </p:txBody>
      </p:sp>
    </p:spTree>
    <p:extLst>
      <p:ext uri="{BB962C8B-B14F-4D97-AF65-F5344CB8AC3E}">
        <p14:creationId xmlns:p14="http://schemas.microsoft.com/office/powerpoint/2010/main" val="2215400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71F58-664D-8790-4A61-DDBDB9D62815}"/>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BF620CE4-DE0C-CEB4-2D3F-635DC1586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EFB6AC8E-16DB-2E4D-AAB6-B86B58B6295E}"/>
              </a:ext>
            </a:extLst>
          </p:cNvPr>
          <p:cNvPicPr>
            <a:picLocks noChangeAspect="1"/>
          </p:cNvPicPr>
          <p:nvPr/>
        </p:nvPicPr>
        <p:blipFill>
          <a:blip r:embed="rId4"/>
          <a:stretch>
            <a:fillRect/>
          </a:stretch>
        </p:blipFill>
        <p:spPr>
          <a:xfrm>
            <a:off x="7306620" y="67447"/>
            <a:ext cx="2781300" cy="609600"/>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FA07E7D7-93C4-8A08-DDB7-840C40139BAA}"/>
              </a:ext>
            </a:extLst>
          </p:cNvPr>
          <p:cNvPicPr>
            <a:picLocks noChangeAspect="1"/>
          </p:cNvPicPr>
          <p:nvPr/>
        </p:nvPicPr>
        <p:blipFill>
          <a:blip r:embed="rId5"/>
          <a:stretch>
            <a:fillRect/>
          </a:stretch>
        </p:blipFill>
        <p:spPr>
          <a:xfrm>
            <a:off x="1041722" y="931557"/>
            <a:ext cx="10833903" cy="58589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30104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33461-BBA7-FA3E-779A-DBB38ED8695C}"/>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755C7382-FF4D-1BBA-7796-693D5B205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FE5DE13F-33C6-60EE-E567-3D3254F6232E}"/>
              </a:ext>
            </a:extLst>
          </p:cNvPr>
          <p:cNvPicPr>
            <a:picLocks noChangeAspect="1"/>
          </p:cNvPicPr>
          <p:nvPr/>
        </p:nvPicPr>
        <p:blipFill>
          <a:blip r:embed="rId4"/>
          <a:stretch>
            <a:fillRect/>
          </a:stretch>
        </p:blipFill>
        <p:spPr>
          <a:xfrm>
            <a:off x="2535383" y="946226"/>
            <a:ext cx="6758246" cy="52473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14804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BCF38-970B-A6A2-8EE4-9C70EEAE5776}"/>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E12930F4-9AC4-680D-E595-EAAAD5C57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5" name="תמונה 4">
            <a:extLst>
              <a:ext uri="{FF2B5EF4-FFF2-40B4-BE49-F238E27FC236}">
                <a16:creationId xmlns:a16="http://schemas.microsoft.com/office/drawing/2014/main" id="{C8E80713-169B-5AAB-4C07-EC74D7773D5B}"/>
              </a:ext>
            </a:extLst>
          </p:cNvPr>
          <p:cNvPicPr>
            <a:picLocks noChangeAspect="1"/>
          </p:cNvPicPr>
          <p:nvPr/>
        </p:nvPicPr>
        <p:blipFill>
          <a:blip r:embed="rId4"/>
          <a:stretch>
            <a:fillRect/>
          </a:stretch>
        </p:blipFill>
        <p:spPr>
          <a:xfrm>
            <a:off x="2343150" y="829732"/>
            <a:ext cx="7505700" cy="57425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98407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C74A1-DA0D-4AF8-64B0-91932EFAF5E2}"/>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D5EEA8C1-98F2-D2AA-4703-830398244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7" name="תמונה 6">
            <a:extLst>
              <a:ext uri="{FF2B5EF4-FFF2-40B4-BE49-F238E27FC236}">
                <a16:creationId xmlns:a16="http://schemas.microsoft.com/office/drawing/2014/main" id="{6946AD20-750D-9681-08D8-260B4B64E695}"/>
              </a:ext>
            </a:extLst>
          </p:cNvPr>
          <p:cNvPicPr>
            <a:picLocks noChangeAspect="1"/>
          </p:cNvPicPr>
          <p:nvPr/>
        </p:nvPicPr>
        <p:blipFill>
          <a:blip r:embed="rId4"/>
          <a:stretch>
            <a:fillRect/>
          </a:stretch>
        </p:blipFill>
        <p:spPr>
          <a:xfrm>
            <a:off x="698339" y="623264"/>
            <a:ext cx="1609725" cy="6057900"/>
          </a:xfrm>
          <a:prstGeom prst="rect">
            <a:avLst/>
          </a:prstGeom>
        </p:spPr>
      </p:pic>
      <p:pic>
        <p:nvPicPr>
          <p:cNvPr id="3" name="תמונה 2">
            <a:extLst>
              <a:ext uri="{FF2B5EF4-FFF2-40B4-BE49-F238E27FC236}">
                <a16:creationId xmlns:a16="http://schemas.microsoft.com/office/drawing/2014/main" id="{78FA5997-C821-4618-159F-9856309A14AE}"/>
              </a:ext>
            </a:extLst>
          </p:cNvPr>
          <p:cNvPicPr>
            <a:picLocks noChangeAspect="1"/>
          </p:cNvPicPr>
          <p:nvPr/>
        </p:nvPicPr>
        <p:blipFill>
          <a:blip r:embed="rId5"/>
          <a:stretch>
            <a:fillRect/>
          </a:stretch>
        </p:blipFill>
        <p:spPr>
          <a:xfrm>
            <a:off x="2587786" y="1192192"/>
            <a:ext cx="8905875" cy="43868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52381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060D8-9EF9-C699-FE65-6B9B69F214DB}"/>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C8166477-4BFE-1B7E-E086-8AC59E0BC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9" name="תמונה 8">
            <a:extLst>
              <a:ext uri="{FF2B5EF4-FFF2-40B4-BE49-F238E27FC236}">
                <a16:creationId xmlns:a16="http://schemas.microsoft.com/office/drawing/2014/main" id="{1457049B-BCCB-B5F1-3FD8-D1E7FE01B546}"/>
              </a:ext>
            </a:extLst>
          </p:cNvPr>
          <p:cNvPicPr>
            <a:picLocks noChangeAspect="1"/>
          </p:cNvPicPr>
          <p:nvPr/>
        </p:nvPicPr>
        <p:blipFill>
          <a:blip r:embed="rId4"/>
          <a:stretch>
            <a:fillRect/>
          </a:stretch>
        </p:blipFill>
        <p:spPr>
          <a:xfrm>
            <a:off x="1715164" y="1465118"/>
            <a:ext cx="1828800" cy="1963882"/>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75187C8A-831F-8FE7-4929-2EF0D72E66EA}"/>
              </a:ext>
            </a:extLst>
          </p:cNvPr>
          <p:cNvPicPr>
            <a:picLocks noChangeAspect="1"/>
          </p:cNvPicPr>
          <p:nvPr/>
        </p:nvPicPr>
        <p:blipFill>
          <a:blip r:embed="rId5"/>
          <a:stretch>
            <a:fillRect/>
          </a:stretch>
        </p:blipFill>
        <p:spPr>
          <a:xfrm>
            <a:off x="6368185" y="1026968"/>
            <a:ext cx="3228975" cy="438150"/>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6B9ED8CA-D4A3-34DA-52CF-3FCF1B0E18EC}"/>
              </a:ext>
            </a:extLst>
          </p:cNvPr>
          <p:cNvPicPr>
            <a:picLocks noChangeAspect="1"/>
          </p:cNvPicPr>
          <p:nvPr/>
        </p:nvPicPr>
        <p:blipFill>
          <a:blip r:embed="rId6"/>
          <a:stretch>
            <a:fillRect/>
          </a:stretch>
        </p:blipFill>
        <p:spPr>
          <a:xfrm>
            <a:off x="3274284" y="2259434"/>
            <a:ext cx="7435470" cy="313344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1976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63F7E-570F-5EF7-D0A7-EC2052599CFF}"/>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EC29A107-C8E0-72C9-1379-A5430905A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9" name="תמונה 8">
            <a:extLst>
              <a:ext uri="{FF2B5EF4-FFF2-40B4-BE49-F238E27FC236}">
                <a16:creationId xmlns:a16="http://schemas.microsoft.com/office/drawing/2014/main" id="{72AFFA9C-1F91-F1E3-4556-7ADBDC610F58}"/>
              </a:ext>
            </a:extLst>
          </p:cNvPr>
          <p:cNvPicPr>
            <a:picLocks noChangeAspect="1"/>
          </p:cNvPicPr>
          <p:nvPr/>
        </p:nvPicPr>
        <p:blipFill>
          <a:blip r:embed="rId4"/>
          <a:stretch>
            <a:fillRect/>
          </a:stretch>
        </p:blipFill>
        <p:spPr>
          <a:xfrm>
            <a:off x="1013478" y="441138"/>
            <a:ext cx="1828800" cy="1963882"/>
          </a:xfrm>
          <a:prstGeom prst="rect">
            <a:avLst/>
          </a:prstGeom>
        </p:spPr>
      </p:pic>
      <p:pic>
        <p:nvPicPr>
          <p:cNvPr id="3" name="תמונה 2">
            <a:extLst>
              <a:ext uri="{FF2B5EF4-FFF2-40B4-BE49-F238E27FC236}">
                <a16:creationId xmlns:a16="http://schemas.microsoft.com/office/drawing/2014/main" id="{B02D6A91-13FC-E673-3661-12C3E6C011A5}"/>
              </a:ext>
            </a:extLst>
          </p:cNvPr>
          <p:cNvPicPr>
            <a:picLocks noChangeAspect="1"/>
          </p:cNvPicPr>
          <p:nvPr/>
        </p:nvPicPr>
        <p:blipFill>
          <a:blip r:embed="rId5"/>
          <a:stretch>
            <a:fillRect/>
          </a:stretch>
        </p:blipFill>
        <p:spPr>
          <a:xfrm>
            <a:off x="6483933" y="1190856"/>
            <a:ext cx="3228975" cy="438150"/>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3BB9D452-1389-ADC0-B7CB-655C25F70912}"/>
              </a:ext>
            </a:extLst>
          </p:cNvPr>
          <p:cNvPicPr>
            <a:picLocks noChangeAspect="1"/>
          </p:cNvPicPr>
          <p:nvPr/>
        </p:nvPicPr>
        <p:blipFill>
          <a:blip r:embed="rId6"/>
          <a:stretch>
            <a:fillRect/>
          </a:stretch>
        </p:blipFill>
        <p:spPr>
          <a:xfrm>
            <a:off x="2533931" y="2176342"/>
            <a:ext cx="8758450" cy="30219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56117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17514-8AB2-72FA-B56C-933441F544C1}"/>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7D71CDFA-3644-92AC-3CF7-152DA9A91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736F335F-C83D-31C0-4C92-1FD0F1453B04}"/>
              </a:ext>
            </a:extLst>
          </p:cNvPr>
          <p:cNvPicPr>
            <a:picLocks noChangeAspect="1"/>
          </p:cNvPicPr>
          <p:nvPr/>
        </p:nvPicPr>
        <p:blipFill>
          <a:blip r:embed="rId3"/>
          <a:stretch>
            <a:fillRect/>
          </a:stretch>
        </p:blipFill>
        <p:spPr>
          <a:xfrm>
            <a:off x="1004128" y="1678329"/>
            <a:ext cx="9563100" cy="4314273"/>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12D4889E-0413-9474-8569-6A4F726C46F2}"/>
              </a:ext>
            </a:extLst>
          </p:cNvPr>
          <p:cNvPicPr>
            <a:picLocks noChangeAspect="1"/>
          </p:cNvPicPr>
          <p:nvPr/>
        </p:nvPicPr>
        <p:blipFill>
          <a:blip r:embed="rId4"/>
          <a:stretch>
            <a:fillRect/>
          </a:stretch>
        </p:blipFill>
        <p:spPr>
          <a:xfrm>
            <a:off x="6389225" y="2093015"/>
            <a:ext cx="1088021" cy="1032149"/>
          </a:xfrm>
          <a:prstGeom prst="rect">
            <a:avLst/>
          </a:prstGeom>
        </p:spPr>
      </p:pic>
    </p:spTree>
    <p:extLst>
      <p:ext uri="{BB962C8B-B14F-4D97-AF65-F5344CB8AC3E}">
        <p14:creationId xmlns:p14="http://schemas.microsoft.com/office/powerpoint/2010/main" val="995085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90FC8-86ED-23AC-4FAF-720346386FB1}"/>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B12112A0-106F-C2A8-FE93-28DAE9F66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D6B6D1D8-9269-0D5F-BC8E-5B26DADD671F}"/>
              </a:ext>
            </a:extLst>
          </p:cNvPr>
          <p:cNvPicPr>
            <a:picLocks noChangeAspect="1"/>
          </p:cNvPicPr>
          <p:nvPr/>
        </p:nvPicPr>
        <p:blipFill>
          <a:blip r:embed="rId3"/>
          <a:stretch>
            <a:fillRect/>
          </a:stretch>
        </p:blipFill>
        <p:spPr>
          <a:xfrm>
            <a:off x="925209" y="1108887"/>
            <a:ext cx="10620375" cy="1990725"/>
          </a:xfrm>
          <a:prstGeom prst="rect">
            <a:avLst/>
          </a:prstGeom>
        </p:spPr>
      </p:pic>
      <p:pic>
        <p:nvPicPr>
          <p:cNvPr id="8" name="תמונה 7">
            <a:extLst>
              <a:ext uri="{FF2B5EF4-FFF2-40B4-BE49-F238E27FC236}">
                <a16:creationId xmlns:a16="http://schemas.microsoft.com/office/drawing/2014/main" id="{C41BE98A-40CA-F014-1828-D92806AFA4B5}"/>
              </a:ext>
            </a:extLst>
          </p:cNvPr>
          <p:cNvPicPr>
            <a:picLocks noChangeAspect="1"/>
          </p:cNvPicPr>
          <p:nvPr/>
        </p:nvPicPr>
        <p:blipFill>
          <a:blip r:embed="rId4"/>
          <a:stretch>
            <a:fillRect/>
          </a:stretch>
        </p:blipFill>
        <p:spPr>
          <a:xfrm>
            <a:off x="7070433" y="3429000"/>
            <a:ext cx="3969386" cy="2918534"/>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CD13820B-2205-8608-9FB2-0AF048B07E33}"/>
              </a:ext>
            </a:extLst>
          </p:cNvPr>
          <p:cNvPicPr>
            <a:picLocks noChangeAspect="1"/>
          </p:cNvPicPr>
          <p:nvPr/>
        </p:nvPicPr>
        <p:blipFill>
          <a:blip r:embed="rId5"/>
          <a:stretch>
            <a:fillRect/>
          </a:stretch>
        </p:blipFill>
        <p:spPr>
          <a:xfrm>
            <a:off x="1449338" y="3429000"/>
            <a:ext cx="3862055" cy="3012325"/>
          </a:xfrm>
          <a:prstGeom prst="rect">
            <a:avLst/>
          </a:prstGeom>
          <a:ln>
            <a:noFill/>
          </a:ln>
          <a:effectLst>
            <a:outerShdw blurRad="190500" algn="tl" rotWithShape="0">
              <a:srgbClr val="000000">
                <a:alpha val="70000"/>
              </a:srgbClr>
            </a:outerShdw>
          </a:effectLst>
        </p:spPr>
      </p:pic>
      <p:sp>
        <p:nvSpPr>
          <p:cNvPr id="11" name="תיבת טקסט 10">
            <a:extLst>
              <a:ext uri="{FF2B5EF4-FFF2-40B4-BE49-F238E27FC236}">
                <a16:creationId xmlns:a16="http://schemas.microsoft.com/office/drawing/2014/main" id="{BBC6CDB4-0A19-5932-593D-F3D10684D06E}"/>
              </a:ext>
            </a:extLst>
          </p:cNvPr>
          <p:cNvSpPr txBox="1"/>
          <p:nvPr/>
        </p:nvSpPr>
        <p:spPr>
          <a:xfrm>
            <a:off x="7448365" y="309375"/>
            <a:ext cx="3311371" cy="584775"/>
          </a:xfrm>
          <a:prstGeom prst="rect">
            <a:avLst/>
          </a:prstGeom>
          <a:noFill/>
        </p:spPr>
        <p:txBody>
          <a:bodyPr wrap="square" rtlCol="1">
            <a:spAutoFit/>
          </a:bodyPr>
          <a:lstStyle/>
          <a:p>
            <a:r>
              <a:rPr lang="he-IL" sz="3200" b="1" dirty="0"/>
              <a:t>עוברים לשער הבא</a:t>
            </a:r>
          </a:p>
        </p:txBody>
      </p:sp>
    </p:spTree>
    <p:extLst>
      <p:ext uri="{BB962C8B-B14F-4D97-AF65-F5344CB8AC3E}">
        <p14:creationId xmlns:p14="http://schemas.microsoft.com/office/powerpoint/2010/main" val="693424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36CAA-F776-9DEC-1F3C-20E8B63771C2}"/>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9FD269A2-51F4-9497-671E-4AC03E424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AD27D516-F811-C211-4F79-F44AC2A52437}"/>
              </a:ext>
            </a:extLst>
          </p:cNvPr>
          <p:cNvPicPr>
            <a:picLocks noChangeAspect="1"/>
          </p:cNvPicPr>
          <p:nvPr/>
        </p:nvPicPr>
        <p:blipFill>
          <a:blip r:embed="rId4"/>
          <a:stretch>
            <a:fillRect/>
          </a:stretch>
        </p:blipFill>
        <p:spPr>
          <a:xfrm>
            <a:off x="8615778" y="81545"/>
            <a:ext cx="2333625" cy="561975"/>
          </a:xfrm>
          <a:prstGeom prst="rect">
            <a:avLst/>
          </a:prstGeom>
        </p:spPr>
      </p:pic>
      <p:sp>
        <p:nvSpPr>
          <p:cNvPr id="10" name="תיבת טקסט 9">
            <a:extLst>
              <a:ext uri="{FF2B5EF4-FFF2-40B4-BE49-F238E27FC236}">
                <a16:creationId xmlns:a16="http://schemas.microsoft.com/office/drawing/2014/main" id="{EF26C925-30CA-DB12-A76E-C0EF5F1EB741}"/>
              </a:ext>
            </a:extLst>
          </p:cNvPr>
          <p:cNvSpPr txBox="1"/>
          <p:nvPr/>
        </p:nvSpPr>
        <p:spPr>
          <a:xfrm>
            <a:off x="8504807" y="4953740"/>
            <a:ext cx="221942" cy="461665"/>
          </a:xfrm>
          <a:prstGeom prst="rect">
            <a:avLst/>
          </a:prstGeom>
          <a:noFill/>
        </p:spPr>
        <p:txBody>
          <a:bodyPr wrap="square" rtlCol="1">
            <a:spAutoFit/>
          </a:bodyPr>
          <a:lstStyle/>
          <a:p>
            <a:r>
              <a:rPr lang="he-IL" sz="2400" dirty="0"/>
              <a:t>ה</a:t>
            </a:r>
          </a:p>
        </p:txBody>
      </p:sp>
      <p:pic>
        <p:nvPicPr>
          <p:cNvPr id="12" name="תמונה 11">
            <a:extLst>
              <a:ext uri="{FF2B5EF4-FFF2-40B4-BE49-F238E27FC236}">
                <a16:creationId xmlns:a16="http://schemas.microsoft.com/office/drawing/2014/main" id="{3EC1AAE1-86FC-A7C0-A826-C2475D7E10C7}"/>
              </a:ext>
            </a:extLst>
          </p:cNvPr>
          <p:cNvPicPr>
            <a:picLocks noChangeAspect="1"/>
          </p:cNvPicPr>
          <p:nvPr/>
        </p:nvPicPr>
        <p:blipFill>
          <a:blip r:embed="rId5"/>
          <a:stretch>
            <a:fillRect/>
          </a:stretch>
        </p:blipFill>
        <p:spPr>
          <a:xfrm>
            <a:off x="1360884" y="902825"/>
            <a:ext cx="10032079" cy="56796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55320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9CE5D756-E9BB-5591-353D-018BA2BD5F81}"/>
              </a:ext>
            </a:extLst>
          </p:cNvPr>
          <p:cNvPicPr>
            <a:picLocks noChangeAspect="1"/>
          </p:cNvPicPr>
          <p:nvPr/>
        </p:nvPicPr>
        <p:blipFill>
          <a:blip r:embed="rId2"/>
          <a:stretch>
            <a:fillRect/>
          </a:stretch>
        </p:blipFill>
        <p:spPr>
          <a:xfrm>
            <a:off x="681037" y="300942"/>
            <a:ext cx="10829925" cy="62387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87860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89E18-323D-2FF3-3005-3765A70324C7}"/>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B01231D4-3F21-029A-C2CD-EEEDC5054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BFE05BF1-263D-BDC5-262A-3A87FB727C68}"/>
              </a:ext>
            </a:extLst>
          </p:cNvPr>
          <p:cNvPicPr>
            <a:picLocks noChangeAspect="1"/>
          </p:cNvPicPr>
          <p:nvPr/>
        </p:nvPicPr>
        <p:blipFill>
          <a:blip r:embed="rId4"/>
          <a:stretch>
            <a:fillRect/>
          </a:stretch>
        </p:blipFill>
        <p:spPr>
          <a:xfrm>
            <a:off x="862012" y="643520"/>
            <a:ext cx="10467975" cy="59309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01609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EC45B-894B-DDEA-7894-62D2DCE9C568}"/>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E8480E4C-2E5D-9801-3311-B99474F3B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11" name="תמונה 10">
            <a:extLst>
              <a:ext uri="{FF2B5EF4-FFF2-40B4-BE49-F238E27FC236}">
                <a16:creationId xmlns:a16="http://schemas.microsoft.com/office/drawing/2014/main" id="{0DD2EF12-BC67-C8A3-9375-3675C311B3B7}"/>
              </a:ext>
            </a:extLst>
          </p:cNvPr>
          <p:cNvPicPr>
            <a:picLocks noChangeAspect="1"/>
          </p:cNvPicPr>
          <p:nvPr/>
        </p:nvPicPr>
        <p:blipFill>
          <a:blip r:embed="rId4"/>
          <a:stretch>
            <a:fillRect/>
          </a:stretch>
        </p:blipFill>
        <p:spPr>
          <a:xfrm>
            <a:off x="1590806" y="1123539"/>
            <a:ext cx="9657568" cy="4292633"/>
          </a:xfrm>
          <a:prstGeom prst="rect">
            <a:avLst/>
          </a:prstGeom>
          <a:ln>
            <a:noFill/>
          </a:ln>
          <a:effectLst>
            <a:outerShdw blurRad="190500" algn="tl" rotWithShape="0">
              <a:srgbClr val="000000">
                <a:alpha val="70000"/>
              </a:srgbClr>
            </a:outerShdw>
          </a:effectLst>
        </p:spPr>
      </p:pic>
      <p:sp>
        <p:nvSpPr>
          <p:cNvPr id="2" name="תיבת טקסט 1">
            <a:extLst>
              <a:ext uri="{FF2B5EF4-FFF2-40B4-BE49-F238E27FC236}">
                <a16:creationId xmlns:a16="http://schemas.microsoft.com/office/drawing/2014/main" id="{B334E196-5A61-0836-B5CF-D247B7F5B6EB}"/>
              </a:ext>
            </a:extLst>
          </p:cNvPr>
          <p:cNvSpPr txBox="1"/>
          <p:nvPr/>
        </p:nvSpPr>
        <p:spPr>
          <a:xfrm>
            <a:off x="315711" y="6421221"/>
            <a:ext cx="1148575" cy="369332"/>
          </a:xfrm>
          <a:prstGeom prst="rect">
            <a:avLst/>
          </a:prstGeom>
          <a:noFill/>
        </p:spPr>
        <p:txBody>
          <a:bodyPr wrap="square" rtlCol="1">
            <a:spAutoFit/>
          </a:bodyPr>
          <a:lstStyle/>
          <a:p>
            <a:r>
              <a:rPr lang="he-IL" b="1" dirty="0"/>
              <a:t>עמוד 113</a:t>
            </a:r>
          </a:p>
        </p:txBody>
      </p:sp>
    </p:spTree>
    <p:extLst>
      <p:ext uri="{BB962C8B-B14F-4D97-AF65-F5344CB8AC3E}">
        <p14:creationId xmlns:p14="http://schemas.microsoft.com/office/powerpoint/2010/main" val="1769690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68734-A55A-95AC-6AD9-0F3B61A6CF42}"/>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1A27332A-70EA-1DFA-CB34-F8D990140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1" y="67447"/>
            <a:ext cx="4995682" cy="576073"/>
          </a:xfrm>
          <a:prstGeom prst="rect">
            <a:avLst/>
          </a:prstGeom>
        </p:spPr>
      </p:pic>
      <p:pic>
        <p:nvPicPr>
          <p:cNvPr id="3" name="תמונה 2">
            <a:extLst>
              <a:ext uri="{FF2B5EF4-FFF2-40B4-BE49-F238E27FC236}">
                <a16:creationId xmlns:a16="http://schemas.microsoft.com/office/drawing/2014/main" id="{036629AD-B29D-DDE6-2F07-1912023145B0}"/>
              </a:ext>
            </a:extLst>
          </p:cNvPr>
          <p:cNvPicPr>
            <a:picLocks noChangeAspect="1"/>
          </p:cNvPicPr>
          <p:nvPr/>
        </p:nvPicPr>
        <p:blipFill>
          <a:blip r:embed="rId4"/>
          <a:stretch>
            <a:fillRect/>
          </a:stretch>
        </p:blipFill>
        <p:spPr>
          <a:xfrm>
            <a:off x="859294" y="741037"/>
            <a:ext cx="2861055" cy="2061839"/>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88BA734F-57C8-99BE-731E-674208A0A2AB}"/>
              </a:ext>
            </a:extLst>
          </p:cNvPr>
          <p:cNvPicPr>
            <a:picLocks noChangeAspect="1"/>
          </p:cNvPicPr>
          <p:nvPr/>
        </p:nvPicPr>
        <p:blipFill>
          <a:blip r:embed="rId5"/>
          <a:stretch>
            <a:fillRect/>
          </a:stretch>
        </p:blipFill>
        <p:spPr>
          <a:xfrm>
            <a:off x="4882689" y="755340"/>
            <a:ext cx="3298495" cy="1998220"/>
          </a:xfrm>
          <a:prstGeom prst="rect">
            <a:avLst/>
          </a:prstGeom>
          <a:ln>
            <a:noFill/>
          </a:ln>
          <a:effectLst>
            <a:outerShdw blurRad="190500" algn="tl" rotWithShape="0">
              <a:srgbClr val="000000">
                <a:alpha val="70000"/>
              </a:srgbClr>
            </a:outerShdw>
          </a:effectLst>
        </p:spPr>
      </p:pic>
      <p:pic>
        <p:nvPicPr>
          <p:cNvPr id="28" name="תמונה 27">
            <a:extLst>
              <a:ext uri="{FF2B5EF4-FFF2-40B4-BE49-F238E27FC236}">
                <a16:creationId xmlns:a16="http://schemas.microsoft.com/office/drawing/2014/main" id="{6206EF83-9645-647A-6867-B3A52C1A8E15}"/>
              </a:ext>
            </a:extLst>
          </p:cNvPr>
          <p:cNvPicPr>
            <a:picLocks noChangeAspect="1"/>
          </p:cNvPicPr>
          <p:nvPr/>
        </p:nvPicPr>
        <p:blipFill>
          <a:blip r:embed="rId6"/>
          <a:stretch>
            <a:fillRect/>
          </a:stretch>
        </p:blipFill>
        <p:spPr>
          <a:xfrm>
            <a:off x="6095998" y="195845"/>
            <a:ext cx="2828925" cy="447675"/>
          </a:xfrm>
          <a:prstGeom prst="rect">
            <a:avLst/>
          </a:prstGeom>
        </p:spPr>
      </p:pic>
      <p:sp>
        <p:nvSpPr>
          <p:cNvPr id="30" name="תיבת טקסט 29">
            <a:extLst>
              <a:ext uri="{FF2B5EF4-FFF2-40B4-BE49-F238E27FC236}">
                <a16:creationId xmlns:a16="http://schemas.microsoft.com/office/drawing/2014/main" id="{4BDF95B2-8866-B1E7-CB4C-4202FC827426}"/>
              </a:ext>
            </a:extLst>
          </p:cNvPr>
          <p:cNvSpPr txBox="1"/>
          <p:nvPr/>
        </p:nvSpPr>
        <p:spPr>
          <a:xfrm>
            <a:off x="1134368" y="2962171"/>
            <a:ext cx="2665141" cy="677108"/>
          </a:xfrm>
          <a:prstGeom prst="rect">
            <a:avLst/>
          </a:prstGeom>
          <a:noFill/>
        </p:spPr>
        <p:txBody>
          <a:bodyPr wrap="square">
            <a:spAutoFit/>
          </a:bodyPr>
          <a:lstStyle/>
          <a:p>
            <a:r>
              <a:rPr lang="he-IL" sz="2000" b="1" i="0" u="none" strike="noStrike" baseline="0" dirty="0">
                <a:solidFill>
                  <a:srgbClr val="1E9BA7"/>
                </a:solidFill>
                <a:latin typeface="MFPronto-Bold"/>
              </a:rPr>
              <a:t>קבוצת הלחם ומוצריו</a:t>
            </a:r>
          </a:p>
          <a:p>
            <a:pPr algn="l"/>
            <a:r>
              <a:rPr lang="he-IL" sz="1800" b="1" i="0" u="none" strike="noStrike" baseline="0" dirty="0">
                <a:solidFill>
                  <a:srgbClr val="000000"/>
                </a:solidFill>
                <a:latin typeface="FbSpoiler-Bold"/>
              </a:rPr>
              <a:t>רכיב מזון עיקרי: </a:t>
            </a:r>
            <a:r>
              <a:rPr lang="he-IL" sz="1800" b="0" i="0" u="none" strike="noStrike" baseline="0" dirty="0">
                <a:solidFill>
                  <a:srgbClr val="000000"/>
                </a:solidFill>
                <a:latin typeface="FbSpoiler-Regular"/>
              </a:rPr>
              <a:t>פחמימות.</a:t>
            </a:r>
            <a:endParaRPr lang="he-IL" dirty="0"/>
          </a:p>
        </p:txBody>
      </p:sp>
      <p:sp>
        <p:nvSpPr>
          <p:cNvPr id="32" name="תיבת טקסט 31">
            <a:extLst>
              <a:ext uri="{FF2B5EF4-FFF2-40B4-BE49-F238E27FC236}">
                <a16:creationId xmlns:a16="http://schemas.microsoft.com/office/drawing/2014/main" id="{5711253C-AE54-8742-478B-84ADF650A312}"/>
              </a:ext>
            </a:extLst>
          </p:cNvPr>
          <p:cNvSpPr txBox="1"/>
          <p:nvPr/>
        </p:nvSpPr>
        <p:spPr>
          <a:xfrm>
            <a:off x="4247234" y="2945037"/>
            <a:ext cx="3697529" cy="677108"/>
          </a:xfrm>
          <a:prstGeom prst="rect">
            <a:avLst/>
          </a:prstGeom>
          <a:noFill/>
        </p:spPr>
        <p:txBody>
          <a:bodyPr wrap="square">
            <a:spAutoFit/>
          </a:bodyPr>
          <a:lstStyle/>
          <a:p>
            <a:r>
              <a:rPr lang="he-IL" sz="2000" b="1" i="0" u="none" strike="noStrike" baseline="0" dirty="0">
                <a:solidFill>
                  <a:srgbClr val="1E9BA7"/>
                </a:solidFill>
                <a:latin typeface="MFPronto-Bold"/>
              </a:rPr>
              <a:t>קבוצת הירקות והפירות</a:t>
            </a:r>
          </a:p>
          <a:p>
            <a:r>
              <a:rPr lang="he-IL" sz="1800" b="1" i="0" u="none" strike="noStrike" baseline="0" dirty="0">
                <a:solidFill>
                  <a:srgbClr val="000000"/>
                </a:solidFill>
                <a:latin typeface="FbSpoiler-Bold"/>
              </a:rPr>
              <a:t>רכיבי מזון עיקריים: </a:t>
            </a:r>
            <a:r>
              <a:rPr lang="he-IL" sz="1800" b="0" i="0" u="none" strike="noStrike" baseline="0" dirty="0">
                <a:solidFill>
                  <a:srgbClr val="000000"/>
                </a:solidFill>
                <a:latin typeface="FbSpoiler-Regular"/>
              </a:rPr>
              <a:t>ויטמינים ומינרלים.</a:t>
            </a:r>
            <a:endParaRPr lang="he-IL" dirty="0"/>
          </a:p>
        </p:txBody>
      </p:sp>
      <p:sp>
        <p:nvSpPr>
          <p:cNvPr id="38" name="תיבת טקסט 37">
            <a:extLst>
              <a:ext uri="{FF2B5EF4-FFF2-40B4-BE49-F238E27FC236}">
                <a16:creationId xmlns:a16="http://schemas.microsoft.com/office/drawing/2014/main" id="{D923DF63-78F1-2B5C-1EC8-214AA63A4B61}"/>
              </a:ext>
            </a:extLst>
          </p:cNvPr>
          <p:cNvSpPr txBox="1"/>
          <p:nvPr/>
        </p:nvSpPr>
        <p:spPr>
          <a:xfrm>
            <a:off x="8152444" y="3151010"/>
            <a:ext cx="3460120" cy="677108"/>
          </a:xfrm>
          <a:prstGeom prst="rect">
            <a:avLst/>
          </a:prstGeom>
          <a:noFill/>
        </p:spPr>
        <p:txBody>
          <a:bodyPr wrap="square">
            <a:spAutoFit/>
          </a:bodyPr>
          <a:lstStyle/>
          <a:p>
            <a:r>
              <a:rPr lang="he-IL" sz="2000" b="1" i="0" u="none" strike="noStrike" baseline="0" dirty="0">
                <a:solidFill>
                  <a:srgbClr val="1E9BA7"/>
                </a:solidFill>
                <a:latin typeface="MFPronto-Bold"/>
              </a:rPr>
              <a:t>קבוצת השְְׁמָָנִִים והשוּמָָנִִים</a:t>
            </a:r>
          </a:p>
          <a:p>
            <a:r>
              <a:rPr lang="he-IL" b="1" i="0" u="none" strike="noStrike" baseline="0" dirty="0">
                <a:solidFill>
                  <a:srgbClr val="000000"/>
                </a:solidFill>
                <a:latin typeface="FbSpoiler-Bold"/>
              </a:rPr>
              <a:t>רכיבי מזון עיקריים: </a:t>
            </a:r>
            <a:r>
              <a:rPr lang="he-IL" b="0" i="0" u="none" strike="noStrike" baseline="0" dirty="0">
                <a:solidFill>
                  <a:srgbClr val="000000"/>
                </a:solidFill>
                <a:latin typeface="FbSpoiler-Regular"/>
              </a:rPr>
              <a:t>שמנים ושומנים</a:t>
            </a:r>
            <a:endParaRPr lang="he-IL" sz="2000" dirty="0"/>
          </a:p>
        </p:txBody>
      </p:sp>
      <p:sp>
        <p:nvSpPr>
          <p:cNvPr id="40" name="תיבת טקסט 39">
            <a:extLst>
              <a:ext uri="{FF2B5EF4-FFF2-40B4-BE49-F238E27FC236}">
                <a16:creationId xmlns:a16="http://schemas.microsoft.com/office/drawing/2014/main" id="{6ED5E1C1-5D7A-A71B-A9D0-B1A37273759D}"/>
              </a:ext>
            </a:extLst>
          </p:cNvPr>
          <p:cNvSpPr txBox="1"/>
          <p:nvPr/>
        </p:nvSpPr>
        <p:spPr>
          <a:xfrm>
            <a:off x="8074468" y="5849064"/>
            <a:ext cx="2710955" cy="677108"/>
          </a:xfrm>
          <a:prstGeom prst="rect">
            <a:avLst/>
          </a:prstGeom>
          <a:noFill/>
        </p:spPr>
        <p:txBody>
          <a:bodyPr wrap="square">
            <a:spAutoFit/>
          </a:bodyPr>
          <a:lstStyle/>
          <a:p>
            <a:r>
              <a:rPr lang="he-IL" sz="2000" b="1" i="0" u="none" strike="noStrike" baseline="0" dirty="0">
                <a:solidFill>
                  <a:srgbClr val="1E9BA7"/>
                </a:solidFill>
                <a:latin typeface="MFPronto-Bold"/>
              </a:rPr>
              <a:t>קבוצת הממתקים</a:t>
            </a:r>
          </a:p>
          <a:p>
            <a:r>
              <a:rPr lang="he-IL" sz="1800" b="1" i="0" u="none" strike="noStrike" baseline="0" dirty="0">
                <a:solidFill>
                  <a:srgbClr val="000000"/>
                </a:solidFill>
                <a:latin typeface="FbSpoiler-Bold"/>
              </a:rPr>
              <a:t>רכיב מזון עיקרי: </a:t>
            </a:r>
            <a:r>
              <a:rPr lang="he-IL" sz="1800" b="0" i="0" u="none" strike="noStrike" baseline="0" dirty="0">
                <a:solidFill>
                  <a:srgbClr val="000000"/>
                </a:solidFill>
                <a:latin typeface="FbSpoiler-Regular"/>
              </a:rPr>
              <a:t>פחמימות</a:t>
            </a:r>
            <a:endParaRPr lang="he-IL" dirty="0"/>
          </a:p>
        </p:txBody>
      </p:sp>
      <p:sp>
        <p:nvSpPr>
          <p:cNvPr id="42" name="תיבת טקסט 41">
            <a:extLst>
              <a:ext uri="{FF2B5EF4-FFF2-40B4-BE49-F238E27FC236}">
                <a16:creationId xmlns:a16="http://schemas.microsoft.com/office/drawing/2014/main" id="{826C0FCB-1687-3ED2-8BF6-8D84A5CD4622}"/>
              </a:ext>
            </a:extLst>
          </p:cNvPr>
          <p:cNvSpPr txBox="1"/>
          <p:nvPr/>
        </p:nvSpPr>
        <p:spPr>
          <a:xfrm>
            <a:off x="2617921" y="6171182"/>
            <a:ext cx="2710955" cy="677108"/>
          </a:xfrm>
          <a:prstGeom prst="rect">
            <a:avLst/>
          </a:prstGeom>
          <a:noFill/>
        </p:spPr>
        <p:txBody>
          <a:bodyPr wrap="square">
            <a:spAutoFit/>
          </a:bodyPr>
          <a:lstStyle/>
          <a:p>
            <a:r>
              <a:rPr lang="he-IL" sz="2000" b="1" i="0" u="none" strike="noStrike" baseline="0" dirty="0">
                <a:solidFill>
                  <a:srgbClr val="1E9BA7"/>
                </a:solidFill>
                <a:latin typeface="MFPronto-Bold"/>
              </a:rPr>
              <a:t>קבוצת הבשר ותחליפיו</a:t>
            </a:r>
          </a:p>
          <a:p>
            <a:r>
              <a:rPr lang="he-IL" sz="1800" b="1" i="0" u="none" strike="noStrike" baseline="0" dirty="0">
                <a:solidFill>
                  <a:srgbClr val="000000"/>
                </a:solidFill>
                <a:latin typeface="FbSpoiler-Bold"/>
              </a:rPr>
              <a:t>רכיב מזון עיקרי: </a:t>
            </a:r>
            <a:r>
              <a:rPr lang="he-IL" sz="1800" b="0" i="0" u="none" strike="noStrike" baseline="0" dirty="0">
                <a:solidFill>
                  <a:srgbClr val="000000"/>
                </a:solidFill>
                <a:latin typeface="FbSpoiler-Regular"/>
              </a:rPr>
              <a:t>חלבונים</a:t>
            </a:r>
            <a:endParaRPr lang="he-IL" dirty="0"/>
          </a:p>
        </p:txBody>
      </p:sp>
      <p:pic>
        <p:nvPicPr>
          <p:cNvPr id="5" name="תמונה 4">
            <a:extLst>
              <a:ext uri="{FF2B5EF4-FFF2-40B4-BE49-F238E27FC236}">
                <a16:creationId xmlns:a16="http://schemas.microsoft.com/office/drawing/2014/main" id="{AB3B6DF5-19B5-A09D-6E94-C716700F47F8}"/>
              </a:ext>
            </a:extLst>
          </p:cNvPr>
          <p:cNvPicPr>
            <a:picLocks noChangeAspect="1"/>
          </p:cNvPicPr>
          <p:nvPr/>
        </p:nvPicPr>
        <p:blipFill>
          <a:blip r:embed="rId7"/>
          <a:stretch>
            <a:fillRect/>
          </a:stretch>
        </p:blipFill>
        <p:spPr>
          <a:xfrm>
            <a:off x="8729368" y="628089"/>
            <a:ext cx="3054452" cy="2384759"/>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275B5FF5-7271-6266-A5C9-B62C9CC95EB6}"/>
              </a:ext>
            </a:extLst>
          </p:cNvPr>
          <p:cNvPicPr>
            <a:picLocks noChangeAspect="1"/>
          </p:cNvPicPr>
          <p:nvPr/>
        </p:nvPicPr>
        <p:blipFill>
          <a:blip r:embed="rId8"/>
          <a:stretch>
            <a:fillRect/>
          </a:stretch>
        </p:blipFill>
        <p:spPr>
          <a:xfrm>
            <a:off x="7039067" y="4104441"/>
            <a:ext cx="4381500" cy="1609725"/>
          </a:xfrm>
          <a:prstGeom prst="rect">
            <a:avLst/>
          </a:prstGeom>
          <a:ln>
            <a:noFill/>
          </a:ln>
          <a:effectLst>
            <a:outerShdw blurRad="190500" algn="tl" rotWithShape="0">
              <a:srgbClr val="000000">
                <a:alpha val="70000"/>
              </a:srgbClr>
            </a:outerShdw>
          </a:effectLst>
        </p:spPr>
      </p:pic>
      <p:pic>
        <p:nvPicPr>
          <p:cNvPr id="13" name="תמונה 12">
            <a:extLst>
              <a:ext uri="{FF2B5EF4-FFF2-40B4-BE49-F238E27FC236}">
                <a16:creationId xmlns:a16="http://schemas.microsoft.com/office/drawing/2014/main" id="{F425C8F2-A935-6E20-2E6D-6DC5E24BE0C7}"/>
              </a:ext>
            </a:extLst>
          </p:cNvPr>
          <p:cNvPicPr>
            <a:picLocks noChangeAspect="1"/>
          </p:cNvPicPr>
          <p:nvPr/>
        </p:nvPicPr>
        <p:blipFill>
          <a:blip r:embed="rId9"/>
          <a:stretch>
            <a:fillRect/>
          </a:stretch>
        </p:blipFill>
        <p:spPr>
          <a:xfrm>
            <a:off x="1409175" y="3813622"/>
            <a:ext cx="4131332" cy="23981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44117507"/>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TotalTime>
  <Words>4027</Words>
  <Application>Microsoft Office PowerPoint</Application>
  <PresentationFormat>מסך רחב</PresentationFormat>
  <Paragraphs>240</Paragraphs>
  <Slides>46</Slides>
  <Notes>42</Notes>
  <HiddenSlides>0</HiddenSlides>
  <MMClips>2</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46</vt:i4>
      </vt:variant>
    </vt:vector>
  </HeadingPairs>
  <TitlesOfParts>
    <vt:vector size="54" baseType="lpstr">
      <vt:lpstr>Almoni Neue DL 4.0 AAA</vt:lpstr>
      <vt:lpstr>Arial</vt:lpstr>
      <vt:lpstr>Calibri</vt:lpstr>
      <vt:lpstr>Calibri Light</vt:lpstr>
      <vt:lpstr>FbSpoiler-Bold</vt:lpstr>
      <vt:lpstr>FbSpoiler-Regular</vt:lpstr>
      <vt:lpstr>MFPronto-Bold</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noga mishan</cp:lastModifiedBy>
  <cp:revision>3</cp:revision>
  <dcterms:created xsi:type="dcterms:W3CDTF">2025-03-18T03:04:47Z</dcterms:created>
  <dcterms:modified xsi:type="dcterms:W3CDTF">2025-12-28T04:01:39Z</dcterms:modified>
</cp:coreProperties>
</file>