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
  </p:notesMasterIdLst>
  <p:sldIdLst>
    <p:sldId id="285" r:id="rId2"/>
    <p:sldId id="256" r:id="rId3"/>
    <p:sldId id="262" r:id="rId4"/>
    <p:sldId id="263" r:id="rId5"/>
    <p:sldId id="257" r:id="rId6"/>
    <p:sldId id="269" r:id="rId7"/>
    <p:sldId id="274" r:id="rId8"/>
    <p:sldId id="275" r:id="rId9"/>
    <p:sldId id="276" r:id="rId10"/>
    <p:sldId id="273" r:id="rId11"/>
    <p:sldId id="277" r:id="rId12"/>
    <p:sldId id="278" r:id="rId13"/>
    <p:sldId id="284" r:id="rId14"/>
    <p:sldId id="279" r:id="rId15"/>
    <p:sldId id="280" r:id="rId16"/>
    <p:sldId id="281" r:id="rId17"/>
    <p:sldId id="282" r:id="rId18"/>
    <p:sldId id="283" r:id="rId19"/>
    <p:sldId id="264" r:id="rId20"/>
    <p:sldId id="271" r:id="rId21"/>
    <p:sldId id="265" r:id="rId2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13" autoAdjust="0"/>
    <p:restoredTop sz="77336" autoAdjust="0"/>
  </p:normalViewPr>
  <p:slideViewPr>
    <p:cSldViewPr snapToGrid="0">
      <p:cViewPr varScale="1">
        <p:scale>
          <a:sx n="88" d="100"/>
          <a:sy n="88" d="100"/>
        </p:scale>
        <p:origin x="14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4DD28DC-70EC-40E4-A7A9-CA5DAC78F98C}" type="datetimeFigureOut">
              <a:rPr lang="he-IL" smtClean="0"/>
              <a:t>כ'/חשון/תשפ"ו</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00CD7AE-88B0-486B-8FC1-F719D78EFDC2}" type="slidenum">
              <a:rPr lang="he-IL" smtClean="0"/>
              <a:t>‹#›</a:t>
            </a:fld>
            <a:endParaRPr lang="he-IL"/>
          </a:p>
        </p:txBody>
      </p:sp>
    </p:spTree>
    <p:extLst>
      <p:ext uri="{BB962C8B-B14F-4D97-AF65-F5344CB8AC3E}">
        <p14:creationId xmlns:p14="http://schemas.microsoft.com/office/powerpoint/2010/main" val="386618853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מצגת זו מציגה את העשייה החינוכית הנשענת על שני מסמכי מדיניות מרכזיים, המהווים את התשתית הרעיונית והמעשית לתכנון ההוראה, הלמידה והערכה. הראשון הוא מסמך תוכנית הלימודים – "המפה החינוכית" – הכולל עקרונות מנחים, תחומי תוכן, נושאים מרכזיים, ציוני דרך והצעות לפעילויות, והוא מתווה את הכיוונים הפדגוגיים המרכזיים. השני הוא מסמך תפיסת הלמידה המתחדשת, המדגיש את פיתוח המיומנויות הנדרשות להבנה, ניתוח ויישום של מושגים, עקרונות ותופעות, תוך שימת דגש על אוריינות מדעית. שני מסמכים אלו שימשו בסיס לגיבוש מסמך מיקוד הלמידה – נייר עמדה אופרטיבי המפרט את התכנים והמיומנויות בהוראה מפורשת שיש להבנות בכל שכבת גיל, תוך התייחסות להיקף השעות ולצרכים העולים מהשטח. מתוך מסמך זה נגזר תכנון לימודים שנתי, המציג את נושאי הלימוד בפריסה שנתית סדורה, הנשענת על רצף הוראה מושכל שאינו אקראי, אלא מתחשב במורכבות הנושאים, בקשרים בין תחומי התוכן, בעוגנים להמשכיות ההוראה-למידה ובחיבור לסביבה הטבעית. בהמשך נרחיב את ההתייחסות לתכנון הלימודים הנושאי, הכולל מגוון רכיבים פדגוגיים (תומכי הוראה) כגון מצגות מלוות להוראה, מערכי שיעור, משימות הערכה מקוונות ומשימות בשילוב בינה מלאכותית, מדורים מגוונים, ומשימות מתוך האתר במבט מקוון.</a:t>
            </a:r>
          </a:p>
        </p:txBody>
      </p:sp>
      <p:sp>
        <p:nvSpPr>
          <p:cNvPr id="4" name="מציין מיקום של מספר שקופית 3"/>
          <p:cNvSpPr>
            <a:spLocks noGrp="1"/>
          </p:cNvSpPr>
          <p:nvPr>
            <p:ph type="sldNum" sz="quarter" idx="5"/>
          </p:nvPr>
        </p:nvSpPr>
        <p:spPr/>
        <p:txBody>
          <a:bodyPr/>
          <a:lstStyle/>
          <a:p>
            <a:fld id="{600CD7AE-88B0-486B-8FC1-F719D78EFDC2}" type="slidenum">
              <a:rPr lang="he-IL" smtClean="0"/>
              <a:t>2</a:t>
            </a:fld>
            <a:endParaRPr lang="he-IL"/>
          </a:p>
        </p:txBody>
      </p:sp>
    </p:spTree>
    <p:extLst>
      <p:ext uri="{BB962C8B-B14F-4D97-AF65-F5344CB8AC3E}">
        <p14:creationId xmlns:p14="http://schemas.microsoft.com/office/powerpoint/2010/main" val="3135921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הפעילות מפיקים מלח מים המלח מזמנת יישום הבנה של המיומנות לפתח מודלים כדי להדגים תופעה ולהסביר כיצד היא מתרחשת באופן שמתיישב עם הראיות הנתונות וכאמצעי לתקשר את הבנת התופעה הנדונה (לדוגמה מערכת השמש)</a:t>
            </a:r>
          </a:p>
        </p:txBody>
      </p:sp>
      <p:sp>
        <p:nvSpPr>
          <p:cNvPr id="4" name="מציין מיקום של מספר שקופית 3"/>
          <p:cNvSpPr>
            <a:spLocks noGrp="1"/>
          </p:cNvSpPr>
          <p:nvPr>
            <p:ph type="sldNum" sz="quarter" idx="5"/>
          </p:nvPr>
        </p:nvSpPr>
        <p:spPr/>
        <p:txBody>
          <a:bodyPr/>
          <a:lstStyle/>
          <a:p>
            <a:fld id="{600CD7AE-88B0-486B-8FC1-F719D78EFDC2}" type="slidenum">
              <a:rPr lang="he-IL" smtClean="0"/>
              <a:t>11</a:t>
            </a:fld>
            <a:endParaRPr lang="he-IL"/>
          </a:p>
        </p:txBody>
      </p:sp>
    </p:spTree>
    <p:extLst>
      <p:ext uri="{BB962C8B-B14F-4D97-AF65-F5344CB8AC3E}">
        <p14:creationId xmlns:p14="http://schemas.microsoft.com/office/powerpoint/2010/main" val="1769732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דוגמה להוראה מפורשת של מודלים מסוג מבנה.</a:t>
            </a:r>
          </a:p>
        </p:txBody>
      </p:sp>
      <p:sp>
        <p:nvSpPr>
          <p:cNvPr id="4" name="מציין מיקום של מספר שקופית 3"/>
          <p:cNvSpPr>
            <a:spLocks noGrp="1"/>
          </p:cNvSpPr>
          <p:nvPr>
            <p:ph type="sldNum" sz="quarter" idx="5"/>
          </p:nvPr>
        </p:nvSpPr>
        <p:spPr/>
        <p:txBody>
          <a:bodyPr/>
          <a:lstStyle/>
          <a:p>
            <a:fld id="{600CD7AE-88B0-486B-8FC1-F719D78EFDC2}" type="slidenum">
              <a:rPr lang="he-IL" smtClean="0"/>
              <a:t>12</a:t>
            </a:fld>
            <a:endParaRPr lang="he-IL"/>
          </a:p>
        </p:txBody>
      </p:sp>
    </p:spTree>
    <p:extLst>
      <p:ext uri="{BB962C8B-B14F-4D97-AF65-F5344CB8AC3E}">
        <p14:creationId xmlns:p14="http://schemas.microsoft.com/office/powerpoint/2010/main" val="302275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kern="1200" baseline="0" dirty="0">
                <a:solidFill>
                  <a:schemeClr val="tx1"/>
                </a:solidFill>
                <a:latin typeface="+mn-lt"/>
                <a:ea typeface="+mn-ea"/>
                <a:cs typeface="+mn-cs"/>
              </a:rPr>
              <a:t>המשימה זו מזמנת הוראה מפורשת של תהליך חקר מדעי כפי שנדרש במסמך האוריינות: "לתכנן מערך מחקר ולבצעו: שאלת חקר, השערות, גורמים משפיעים, גורמים קבועים, בקרה וחזרות".</a:t>
            </a: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משימת האתגר היא מסוג משימת</a:t>
            </a:r>
            <a:r>
              <a:rPr lang="en-US" dirty="0"/>
              <a:t>STEM –</a:t>
            </a:r>
            <a:r>
              <a:rPr lang="he-IL" dirty="0"/>
              <a:t> משימה זו מזמנת תהליך של פתרון בעיה טכנולוגית-הנדסית תוך אינטגרציה של ידע וחקר מדעי ומתמטיקה. </a:t>
            </a:r>
          </a:p>
          <a:p>
            <a:r>
              <a:rPr lang="he-IL" dirty="0"/>
              <a:t>נקודת המוצא של הבעיה היא טכנולוגית-הנדסית. הדגש במשימה היא תרומת המחקר המדעי לפתרון בעיות הנדסיות – טכנולוגיות באמצעות תכן הנדסי. התלמידים נדרשים להשתמש רק בחלק משלבי התכן ההנדסי.</a:t>
            </a:r>
          </a:p>
        </p:txBody>
      </p:sp>
      <p:sp>
        <p:nvSpPr>
          <p:cNvPr id="4" name="מציין מיקום של מספר שקופית 3"/>
          <p:cNvSpPr>
            <a:spLocks noGrp="1"/>
          </p:cNvSpPr>
          <p:nvPr>
            <p:ph type="sldNum" sz="quarter" idx="5"/>
          </p:nvPr>
        </p:nvSpPr>
        <p:spPr/>
        <p:txBody>
          <a:bodyPr/>
          <a:lstStyle/>
          <a:p>
            <a:fld id="{600CD7AE-88B0-486B-8FC1-F719D78EFDC2}" type="slidenum">
              <a:rPr lang="he-IL" smtClean="0"/>
              <a:t>13</a:t>
            </a:fld>
            <a:endParaRPr lang="he-IL"/>
          </a:p>
        </p:txBody>
      </p:sp>
    </p:spTree>
    <p:extLst>
      <p:ext uri="{BB962C8B-B14F-4D97-AF65-F5344CB8AC3E}">
        <p14:creationId xmlns:p14="http://schemas.microsoft.com/office/powerpoint/2010/main" val="3865499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לאחר סיפור המעשה התלמידים מנסחים את הבעיה ההנדסית טכנולוגית.</a:t>
            </a:r>
          </a:p>
        </p:txBody>
      </p:sp>
      <p:sp>
        <p:nvSpPr>
          <p:cNvPr id="4" name="מציין מיקום של מספר שקופית 3"/>
          <p:cNvSpPr>
            <a:spLocks noGrp="1"/>
          </p:cNvSpPr>
          <p:nvPr>
            <p:ph type="sldNum" sz="quarter" idx="5"/>
          </p:nvPr>
        </p:nvSpPr>
        <p:spPr/>
        <p:txBody>
          <a:bodyPr/>
          <a:lstStyle/>
          <a:p>
            <a:fld id="{600CD7AE-88B0-486B-8FC1-F719D78EFDC2}" type="slidenum">
              <a:rPr lang="he-IL" smtClean="0"/>
              <a:t>14</a:t>
            </a:fld>
            <a:endParaRPr lang="he-IL"/>
          </a:p>
        </p:txBody>
      </p:sp>
    </p:spTree>
    <p:extLst>
      <p:ext uri="{BB962C8B-B14F-4D97-AF65-F5344CB8AC3E}">
        <p14:creationId xmlns:p14="http://schemas.microsoft.com/office/powerpoint/2010/main" val="595068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בשלב זה אנו נמצאים בשלב החקירה שמטרתה לאסוף מידע הדרוש לפתרון הבעיה. כאן אוספים מידע באמצעות ביצוע של חקר מדעי. החקירה מתבצעת בכל שלוש משימות תהליך התכן הנדסי כפי שמוצג במודל והיא יכולה להיות בתחומים שונים בהתאם לסוג המידע הנדרש</a:t>
            </a:r>
          </a:p>
        </p:txBody>
      </p:sp>
      <p:sp>
        <p:nvSpPr>
          <p:cNvPr id="4" name="מציין מיקום של מספר שקופית 3"/>
          <p:cNvSpPr>
            <a:spLocks noGrp="1"/>
          </p:cNvSpPr>
          <p:nvPr>
            <p:ph type="sldNum" sz="quarter" idx="5"/>
          </p:nvPr>
        </p:nvSpPr>
        <p:spPr/>
        <p:txBody>
          <a:bodyPr/>
          <a:lstStyle/>
          <a:p>
            <a:fld id="{600CD7AE-88B0-486B-8FC1-F719D78EFDC2}" type="slidenum">
              <a:rPr lang="he-IL" smtClean="0"/>
              <a:t>15</a:t>
            </a:fld>
            <a:endParaRPr lang="he-IL"/>
          </a:p>
        </p:txBody>
      </p:sp>
    </p:spTree>
    <p:extLst>
      <p:ext uri="{BB962C8B-B14F-4D97-AF65-F5344CB8AC3E}">
        <p14:creationId xmlns:p14="http://schemas.microsoft.com/office/powerpoint/2010/main" val="3122371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שאלת החקר המרכזית היא: אילו גורמים משפיעים על תהליך ההחמצה של הירק שנבחר? התלמידים מעלים גורמים אפשריים שיכולים להשפיע על החמצה של ירקות. מנסחים השערות אפשריות לכול גורם ולכל השערה מנסחים שאלת חקר ממוקדת לבדיקתה. </a:t>
            </a:r>
          </a:p>
        </p:txBody>
      </p:sp>
      <p:sp>
        <p:nvSpPr>
          <p:cNvPr id="4" name="מציין מיקום של מספר שקופית 3"/>
          <p:cNvSpPr>
            <a:spLocks noGrp="1"/>
          </p:cNvSpPr>
          <p:nvPr>
            <p:ph type="sldNum" sz="quarter" idx="5"/>
          </p:nvPr>
        </p:nvSpPr>
        <p:spPr/>
        <p:txBody>
          <a:bodyPr/>
          <a:lstStyle/>
          <a:p>
            <a:fld id="{600CD7AE-88B0-486B-8FC1-F719D78EFDC2}" type="slidenum">
              <a:rPr lang="he-IL" smtClean="0"/>
              <a:t>16</a:t>
            </a:fld>
            <a:endParaRPr lang="he-IL"/>
          </a:p>
        </p:txBody>
      </p:sp>
    </p:spTree>
    <p:extLst>
      <p:ext uri="{BB962C8B-B14F-4D97-AF65-F5344CB8AC3E}">
        <p14:creationId xmlns:p14="http://schemas.microsoft.com/office/powerpoint/2010/main" val="2289090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הלומדים מתארגנים בקבוצות עבודה. כל קבוצה בודקת את ההשפעה של גורם אחד על החמצת הירק שנבחר להחמצה. על התלמידים לתכנן ולבצע תהליך חקר שלם שכולל הגדרת הגורם המשפיע והמושפע, דרכים למדידת השינוי בגורם המושפע, איסוף נתונים וארגונם, חזרות ומסקנות. בסוף התהליך, על כל קבוצה לדווח את מסקנותיה ועורכים סינתזה של כל המסקנות. מסקנות אלה ישמשו את פיתוח המתכון.</a:t>
            </a:r>
          </a:p>
        </p:txBody>
      </p:sp>
      <p:sp>
        <p:nvSpPr>
          <p:cNvPr id="4" name="מציין מיקום של מספר שקופית 3"/>
          <p:cNvSpPr>
            <a:spLocks noGrp="1"/>
          </p:cNvSpPr>
          <p:nvPr>
            <p:ph type="sldNum" sz="quarter" idx="5"/>
          </p:nvPr>
        </p:nvSpPr>
        <p:spPr/>
        <p:txBody>
          <a:bodyPr/>
          <a:lstStyle/>
          <a:p>
            <a:fld id="{600CD7AE-88B0-486B-8FC1-F719D78EFDC2}" type="slidenum">
              <a:rPr lang="he-IL" smtClean="0"/>
              <a:t>17</a:t>
            </a:fld>
            <a:endParaRPr lang="he-IL"/>
          </a:p>
        </p:txBody>
      </p:sp>
    </p:spTree>
    <p:extLst>
      <p:ext uri="{BB962C8B-B14F-4D97-AF65-F5344CB8AC3E}">
        <p14:creationId xmlns:p14="http://schemas.microsoft.com/office/powerpoint/2010/main" val="686550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baseline="0" dirty="0">
                <a:solidFill>
                  <a:srgbClr val="000000"/>
                </a:solidFill>
                <a:latin typeface="David" panose="020E0502060401010101" pitchFamily="34" charset="-79"/>
                <a:cs typeface="David" panose="020E0502060401010101" pitchFamily="34" charset="-79"/>
              </a:rPr>
              <a:t>להמשך תהליך תכנון המתכון של החמצת הירק : פונים למשימה </a:t>
            </a:r>
            <a:r>
              <a:rPr lang="he-IL" sz="1200" b="1" i="0" u="none" strike="noStrike" baseline="0" dirty="0">
                <a:solidFill>
                  <a:srgbClr val="000000"/>
                </a:solidFill>
                <a:latin typeface="David" panose="020E0502060401010101" pitchFamily="34" charset="-79"/>
                <a:cs typeface="David" panose="020E0502060401010101" pitchFamily="34" charset="-79"/>
              </a:rPr>
              <a:t>תכנון ובנית דגם או אב טיפוס </a:t>
            </a:r>
            <a:r>
              <a:rPr lang="he-IL" sz="1200" b="0" i="0" u="none" strike="noStrike" baseline="0" dirty="0">
                <a:solidFill>
                  <a:srgbClr val="000000"/>
                </a:solidFill>
                <a:latin typeface="David" panose="020E0502060401010101" pitchFamily="34" charset="-79"/>
                <a:cs typeface="David" panose="020E0502060401010101" pitchFamily="34" charset="-79"/>
              </a:rPr>
              <a:t>שמופיעה בארגז הכלים שבספר.</a:t>
            </a:r>
            <a:endParaRPr lang="he-IL" sz="1200" dirty="0">
              <a:latin typeface="David" panose="020E0502060401010101" pitchFamily="34" charset="-79"/>
              <a:cs typeface="David" panose="020E0502060401010101" pitchFamily="34" charset="-79"/>
            </a:endParaRPr>
          </a:p>
          <a:p>
            <a:endParaRPr lang="he-IL" dirty="0"/>
          </a:p>
        </p:txBody>
      </p:sp>
      <p:sp>
        <p:nvSpPr>
          <p:cNvPr id="4" name="מציין מיקום של מספר שקופית 3"/>
          <p:cNvSpPr>
            <a:spLocks noGrp="1"/>
          </p:cNvSpPr>
          <p:nvPr>
            <p:ph type="sldNum" sz="quarter" idx="5"/>
          </p:nvPr>
        </p:nvSpPr>
        <p:spPr/>
        <p:txBody>
          <a:bodyPr/>
          <a:lstStyle/>
          <a:p>
            <a:fld id="{600CD7AE-88B0-486B-8FC1-F719D78EFDC2}" type="slidenum">
              <a:rPr lang="he-IL" smtClean="0"/>
              <a:t>18</a:t>
            </a:fld>
            <a:endParaRPr lang="he-IL"/>
          </a:p>
        </p:txBody>
      </p:sp>
    </p:spTree>
    <p:extLst>
      <p:ext uri="{BB962C8B-B14F-4D97-AF65-F5344CB8AC3E}">
        <p14:creationId xmlns:p14="http://schemas.microsoft.com/office/powerpoint/2010/main" val="4253261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600CD7AE-88B0-486B-8FC1-F719D78EFDC2}" type="slidenum">
              <a:rPr lang="he-IL" smtClean="0"/>
              <a:t>19</a:t>
            </a:fld>
            <a:endParaRPr lang="he-IL"/>
          </a:p>
        </p:txBody>
      </p:sp>
    </p:spTree>
    <p:extLst>
      <p:ext uri="{BB962C8B-B14F-4D97-AF65-F5344CB8AC3E}">
        <p14:creationId xmlns:p14="http://schemas.microsoft.com/office/powerpoint/2010/main" val="518191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השימוש במשאבי הטבע מספק את הצרכים החיוניים הדרושים לקיומנו (כמו מים, אוויר, מזון, הגנה). משאבי הטבע דרושים לנו גם לשימושים שונים ואחרים (כמו ביגוד, תרופות והכנת מוצרים לבית ולתעשייה, לתחבורה ותקשורת) . אולם, לשימוש במשאבי הטבע יש מחיר סביבתי וחברתי: הידלדלות משאבי טבע, פגיעה בנוף ובסביבה והתחממות כדור הארץ. במשימה זו הילדים נדרשים להשתמש בידע המדעי שרכשו כדי ליזום פעולות לפתרון של סוגיה זו. </a:t>
            </a:r>
          </a:p>
        </p:txBody>
      </p:sp>
      <p:sp>
        <p:nvSpPr>
          <p:cNvPr id="4" name="מציין מיקום של מספר שקופית 3"/>
          <p:cNvSpPr>
            <a:spLocks noGrp="1"/>
          </p:cNvSpPr>
          <p:nvPr>
            <p:ph type="sldNum" sz="quarter" idx="5"/>
          </p:nvPr>
        </p:nvSpPr>
        <p:spPr/>
        <p:txBody>
          <a:bodyPr/>
          <a:lstStyle/>
          <a:p>
            <a:fld id="{600CD7AE-88B0-486B-8FC1-F719D78EFDC2}" type="slidenum">
              <a:rPr lang="he-IL" smtClean="0"/>
              <a:t>20</a:t>
            </a:fld>
            <a:endParaRPr lang="he-IL"/>
          </a:p>
        </p:txBody>
      </p:sp>
    </p:spTree>
    <p:extLst>
      <p:ext uri="{BB962C8B-B14F-4D97-AF65-F5344CB8AC3E}">
        <p14:creationId xmlns:p14="http://schemas.microsoft.com/office/powerpoint/2010/main" val="363963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pPr>
              <a:buNone/>
            </a:pPr>
            <a:r>
              <a:rPr lang="he-IL" b="0" dirty="0"/>
              <a:t>מסמך מיקוד הלמידה במדע וטכנולוגיה לבית הספר היסודי הוא כלי אופרטיבי שמסייע למורים לתכנן הוראה מדויקת, רלוונטית ומותאמת לצרכי השטח, תוך שמירה על עקרונות תוכנית הלימודים והדגשים הפדגוגיים של משרד החינוך.</a:t>
            </a:r>
          </a:p>
          <a:p>
            <a:pPr>
              <a:buNone/>
            </a:pPr>
            <a:r>
              <a:rPr lang="he-IL" dirty="0"/>
              <a:t>מסמך מיקוד הלמידה נועד לחדד את התכנים והמיומנויות שיש ללמד בכל שכבת גיל בבית הספר היסודי, בהתאם לתוכנית הלימודים במדע וטכנולוגיה. הוא מתווה את סדרי העדיפויות הפדגוגיים, תוך התאמה למציאות המשתנה ולצרכים שעלו מהשטח.</a:t>
            </a:r>
          </a:p>
          <a:p>
            <a:pPr>
              <a:buNone/>
            </a:pPr>
            <a:r>
              <a:rPr lang="he-IL" dirty="0"/>
              <a:t>המסמך כולל חלוקה ברורה של נושאים לפי שכבות גיל, ומסווג אותם לפי רמות חשיבות:</a:t>
            </a:r>
          </a:p>
          <a:p>
            <a:pPr>
              <a:buFont typeface="Arial" panose="020B0604020202020204" pitchFamily="34" charset="0"/>
              <a:buChar char="•"/>
            </a:pPr>
            <a:r>
              <a:rPr lang="he-IL" b="1" dirty="0"/>
              <a:t>נושאי חובה</a:t>
            </a:r>
            <a:r>
              <a:rPr lang="he-IL" dirty="0"/>
              <a:t> (מסומנים בכחול)</a:t>
            </a:r>
          </a:p>
          <a:p>
            <a:pPr>
              <a:buFont typeface="Arial" panose="020B0604020202020204" pitchFamily="34" charset="0"/>
              <a:buChar char="•"/>
            </a:pPr>
            <a:r>
              <a:rPr lang="he-IL" b="1" dirty="0"/>
              <a:t>נושאי העמקה</a:t>
            </a:r>
            <a:r>
              <a:rPr lang="he-IL" dirty="0"/>
              <a:t> (חום)</a:t>
            </a:r>
          </a:p>
          <a:p>
            <a:pPr>
              <a:buFont typeface="Arial" panose="020B0604020202020204" pitchFamily="34" charset="0"/>
              <a:buChar char="•"/>
            </a:pPr>
            <a:r>
              <a:rPr lang="he-IL" b="1" dirty="0"/>
              <a:t>נושאי רשות</a:t>
            </a:r>
            <a:r>
              <a:rPr lang="he-IL" dirty="0"/>
              <a:t> (טורקיז)</a:t>
            </a:r>
          </a:p>
          <a:p>
            <a:pPr>
              <a:buFont typeface="Arial" panose="020B0604020202020204" pitchFamily="34" charset="0"/>
              <a:buChar char="•"/>
            </a:pPr>
            <a:r>
              <a:rPr lang="he-IL" b="1" dirty="0"/>
              <a:t>נושאי הרחבה</a:t>
            </a:r>
            <a:r>
              <a:rPr lang="he-IL" dirty="0"/>
              <a:t> (אדום)</a:t>
            </a:r>
          </a:p>
          <a:p>
            <a:pPr>
              <a:buNone/>
            </a:pPr>
            <a:r>
              <a:rPr lang="he-IL" dirty="0"/>
              <a:t>החלוקה הזו מאפשרת גמישות בתכנון ההוראה, תוך שמירה על רצף פדגוגי והעמקה הדרגתית של הידע.</a:t>
            </a:r>
          </a:p>
          <a:p>
            <a:pPr>
              <a:buNone/>
            </a:pPr>
            <a:r>
              <a:rPr lang="he-IL" dirty="0"/>
              <a:t>המסמך מדגיש את חשיבות פיתוח המיומנויות המדעיות, בדגש על:</a:t>
            </a:r>
          </a:p>
          <a:p>
            <a:pPr>
              <a:buFont typeface="Arial" panose="020B0604020202020204" pitchFamily="34" charset="0"/>
              <a:buChar char="•"/>
            </a:pPr>
            <a:r>
              <a:rPr lang="he-IL" dirty="0"/>
              <a:t>הבנה של מושגים ותופעות</a:t>
            </a:r>
          </a:p>
          <a:p>
            <a:pPr>
              <a:buFont typeface="Arial" panose="020B0604020202020204" pitchFamily="34" charset="0"/>
              <a:buChar char="•"/>
            </a:pPr>
            <a:r>
              <a:rPr lang="he-IL" dirty="0"/>
              <a:t>ניתוח מידע מדעי</a:t>
            </a:r>
          </a:p>
          <a:p>
            <a:pPr>
              <a:buFont typeface="Arial" panose="020B0604020202020204" pitchFamily="34" charset="0"/>
              <a:buChar char="•"/>
            </a:pPr>
            <a:r>
              <a:rPr lang="he-IL" dirty="0"/>
              <a:t>יישום עקרונות מדעיים בהקשרים שונים</a:t>
            </a:r>
          </a:p>
          <a:p>
            <a:pPr>
              <a:buNone/>
            </a:pPr>
            <a:r>
              <a:rPr lang="he-IL" dirty="0"/>
              <a:t>ההוראה המפורשת של מיומנויות אלו נועדה להעצים את האוריינות המדעית של התלמידים ולהכינם להתמודדות עם אתגרי העולם המשתנה.</a:t>
            </a:r>
          </a:p>
          <a:p>
            <a:pPr>
              <a:buNone/>
            </a:pPr>
            <a:r>
              <a:rPr lang="he-IL" dirty="0"/>
              <a:t>המסמך כולל גם נושאים עדכניים כגון</a:t>
            </a:r>
            <a:r>
              <a:rPr lang="en-US" dirty="0"/>
              <a:t>STEM </a:t>
            </a:r>
            <a:r>
              <a:rPr lang="he-IL" dirty="0"/>
              <a:t>, חקר מדעי, ושינוי אקלים, כחלק מהתאמת הלמידה לאתגרי השעה ולמגמות עולמיות.</a:t>
            </a:r>
          </a:p>
          <a:p>
            <a:endParaRPr lang="he-IL" dirty="0"/>
          </a:p>
        </p:txBody>
      </p:sp>
      <p:sp>
        <p:nvSpPr>
          <p:cNvPr id="4" name="מציין מיקום של מספר שקופית 3"/>
          <p:cNvSpPr>
            <a:spLocks noGrp="1"/>
          </p:cNvSpPr>
          <p:nvPr>
            <p:ph type="sldNum" sz="quarter" idx="5"/>
          </p:nvPr>
        </p:nvSpPr>
        <p:spPr/>
        <p:txBody>
          <a:bodyPr/>
          <a:lstStyle/>
          <a:p>
            <a:fld id="{6F31F027-54A1-4D40-AF4E-B3D3DA8B7227}" type="slidenum">
              <a:rPr lang="he-IL" smtClean="0"/>
              <a:t>3</a:t>
            </a:fld>
            <a:endParaRPr lang="he-IL"/>
          </a:p>
        </p:txBody>
      </p:sp>
    </p:spTree>
    <p:extLst>
      <p:ext uri="{BB962C8B-B14F-4D97-AF65-F5344CB8AC3E}">
        <p14:creationId xmlns:p14="http://schemas.microsoft.com/office/powerpoint/2010/main" val="407972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latin typeface="David" panose="020E0502060401010101" pitchFamily="34" charset="-79"/>
                <a:cs typeface="David" panose="020E0502060401010101" pitchFamily="34" charset="-79"/>
              </a:rPr>
              <a:t>הציטוט הזה מדגיש את חשיבותה של מטרה ברורה - ללא יעד, גם התנאים הטובים ביותר (טבלאות, מצגות, ספרים, הדרכות...) לא יסייעו.</a:t>
            </a:r>
          </a:p>
          <a:p>
            <a:endParaRPr lang="he-IL" dirty="0"/>
          </a:p>
        </p:txBody>
      </p:sp>
      <p:sp>
        <p:nvSpPr>
          <p:cNvPr id="4" name="מציין מיקום של מספר שקופית 3"/>
          <p:cNvSpPr>
            <a:spLocks noGrp="1"/>
          </p:cNvSpPr>
          <p:nvPr>
            <p:ph type="sldNum" sz="quarter" idx="5"/>
          </p:nvPr>
        </p:nvSpPr>
        <p:spPr/>
        <p:txBody>
          <a:bodyPr/>
          <a:lstStyle/>
          <a:p>
            <a:fld id="{600CD7AE-88B0-486B-8FC1-F719D78EFDC2}" type="slidenum">
              <a:rPr lang="he-IL" smtClean="0"/>
              <a:t>21</a:t>
            </a:fld>
            <a:endParaRPr lang="he-IL"/>
          </a:p>
        </p:txBody>
      </p:sp>
    </p:spTree>
    <p:extLst>
      <p:ext uri="{BB962C8B-B14F-4D97-AF65-F5344CB8AC3E}">
        <p14:creationId xmlns:p14="http://schemas.microsoft.com/office/powerpoint/2010/main" val="344241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טבלת תכנון הלימודים השנתי מהווה כלי מרכזי להובלת הוראה סדורה ומובנית של נושאי לימוד לאורך שנת הלימודים על פי תכנית במבט חדש.. היא מציגה את נושאי הלימוד בפריסה שנתית, תוך שמירה על רצף פדגוגי, התאמה למורכבות התכנים, והקשרים בין נושאים. הטבלה מאפשרת למורים לתכנן הוראה מדויקת ומתוכננת, להתמקד בנושאי חובה, רשות והרחבה, ולהבטיח המשכיות והעמקה בלמידה בהתאם למדיניות החינוכית ולצרכי השטח.</a:t>
            </a:r>
          </a:p>
        </p:txBody>
      </p:sp>
      <p:sp>
        <p:nvSpPr>
          <p:cNvPr id="4" name="מציין מיקום של מספר שקופית 3"/>
          <p:cNvSpPr>
            <a:spLocks noGrp="1"/>
          </p:cNvSpPr>
          <p:nvPr>
            <p:ph type="sldNum" sz="quarter" idx="5"/>
          </p:nvPr>
        </p:nvSpPr>
        <p:spPr/>
        <p:txBody>
          <a:bodyPr/>
          <a:lstStyle/>
          <a:p>
            <a:fld id="{600CD7AE-88B0-486B-8FC1-F719D78EFDC2}" type="slidenum">
              <a:rPr lang="he-IL" smtClean="0"/>
              <a:t>4</a:t>
            </a:fld>
            <a:endParaRPr lang="he-IL"/>
          </a:p>
        </p:txBody>
      </p:sp>
    </p:spTree>
    <p:extLst>
      <p:ext uri="{BB962C8B-B14F-4D97-AF65-F5344CB8AC3E}">
        <p14:creationId xmlns:p14="http://schemas.microsoft.com/office/powerpoint/2010/main" val="3491239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בשקופיות הבאות מוצגות דוגמאות לטבלאות תכנון נושא לימודי ושקופיות המציגות את הביטוי של התכנים והמיומנויות בספר הלימוד </a:t>
            </a:r>
            <a:r>
              <a:rPr lang="he-IL" b="1" dirty="0"/>
              <a:t>מנפלאות המדע והטכנולוגיה לכיתה </a:t>
            </a:r>
            <a:r>
              <a:rPr lang="he-IL" dirty="0"/>
              <a:t>ה ומהספר </a:t>
            </a:r>
            <a:r>
              <a:rPr lang="he-IL" b="1" dirty="0"/>
              <a:t>מדע וטכנולוגיה לכיתה ה</a:t>
            </a:r>
            <a:r>
              <a:rPr lang="he-IL" dirty="0"/>
              <a:t>. שני הספרים הם בהוצאת רמות אוניברסיטת תל אביב.</a:t>
            </a:r>
          </a:p>
          <a:p>
            <a:r>
              <a:rPr lang="he-IL" dirty="0"/>
              <a:t>טבלת תכנון נושא לימודי כוללת מבוא וטבלה המציגה פריסה של נושא לימודי. במבוא הבהרה לגבי ההדגשים של משרד החינוך לשנת הלימודים המדוברת.  הטבלה מציגה פריסה של נושא לימוד (ציוני דרך מיומנויות מופעלות ומיומנויות בהוראה מפורשת) ופעילויות לימודיות הנותנות מענה לנדרש מתוך ספר הלימוד והספר הדיגיטלי,  פעילויות חקר ופתרון בעיות, משימות </a:t>
            </a:r>
            <a:r>
              <a:rPr lang="en-US" dirty="0"/>
              <a:t>stem</a:t>
            </a:r>
            <a:r>
              <a:rPr lang="he-IL" dirty="0"/>
              <a:t>, משימות העוסקות בנושא שינוי אקלים בזיקה לתוכן הנלמד באותה שכבת גיל,  משימות הערכה מגוונות ופעילויות מתוך אתר המורים למדע וטכנולוגיה-</a:t>
            </a:r>
            <a:r>
              <a:rPr lang="he-IL" b="1" dirty="0"/>
              <a:t>במבט חדש.</a:t>
            </a:r>
          </a:p>
          <a:p>
            <a:endParaRPr lang="he-IL" b="1" dirty="0"/>
          </a:p>
        </p:txBody>
      </p:sp>
      <p:sp>
        <p:nvSpPr>
          <p:cNvPr id="4" name="מציין מיקום של מספר שקופית 3"/>
          <p:cNvSpPr>
            <a:spLocks noGrp="1"/>
          </p:cNvSpPr>
          <p:nvPr>
            <p:ph type="sldNum" sz="quarter" idx="5"/>
          </p:nvPr>
        </p:nvSpPr>
        <p:spPr/>
        <p:txBody>
          <a:bodyPr/>
          <a:lstStyle/>
          <a:p>
            <a:fld id="{600CD7AE-88B0-486B-8FC1-F719D78EFDC2}" type="slidenum">
              <a:rPr lang="he-IL" smtClean="0"/>
              <a:t>5</a:t>
            </a:fld>
            <a:endParaRPr lang="he-IL"/>
          </a:p>
        </p:txBody>
      </p:sp>
    </p:spTree>
    <p:extLst>
      <p:ext uri="{BB962C8B-B14F-4D97-AF65-F5344CB8AC3E}">
        <p14:creationId xmlns:p14="http://schemas.microsoft.com/office/powerpoint/2010/main" val="1739727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במשימה זו התלמידים מרחיבים את מעגל ההיכרות עם תכונות החומרים (קשיוּת מבנה הסלע, עיסתיוּת, תגובה לחומצה) תוך התוודעות לעולם הסלעים. ההבניה של כל אחת מהתכונות נעשית באמצעות תצפיות וניסויים. על התלמידים לזהות שלושה סלעים. הפעילות מזמנת תרגול של התנהגות הנדרשת מהמבצעים ניסויים ותצפיות. על התלמידים להתנהל ביושרה ובשקיפות הן בניהול הניסוי והן בדיווח עליו. התלמידים עורכים את הניסוי בקבוצות. עריכת ניסוי קבוצתי ודיווח על תוצאות בטבלה תורמים להבחנה בין סוגי ראיות. עריכת ניסוי בקבוצות ודיווח תוצאות בטבלה מזמנים תרגול חשוב של מיומנות חשיבה מדעית, במיוחד בהבחנה בין ראיות </a:t>
            </a:r>
            <a:r>
              <a:rPr lang="he-IL" dirty="0" err="1"/>
              <a:t>אנקדוטליות</a:t>
            </a:r>
            <a:r>
              <a:rPr lang="he-IL" dirty="0"/>
              <a:t> לבין ראיות מבוססות מדגם מייצג. כאשר הניסוי נערך בקבוצות שונות, ניתן להשוות בין תוצאות של קבוצות שונות ולבחון האם התוצאה חוזרת על עצמה. זה מדמה מדגם מייצג ומאפשר להסיק מסקנות כלליות יותר. הבחנה בין מקרה פרטי לכללי: דוגמה </a:t>
            </a:r>
            <a:r>
              <a:rPr lang="he-IL" dirty="0" err="1"/>
              <a:t>אנקדוטלית</a:t>
            </a:r>
            <a:r>
              <a:rPr lang="he-IL" dirty="0"/>
              <a:t> היא מקרה יחיד או חוויה אישית, שלעיתים אינה מייצגת את הכלל. תרגול ניסוי קבוצתי מדגיש את החשיבות של ראיות שמבוססות על מספר משתתפים, מה שמאפשר הכללה מבוססת יותר.</a:t>
            </a:r>
          </a:p>
        </p:txBody>
      </p:sp>
      <p:sp>
        <p:nvSpPr>
          <p:cNvPr id="4" name="מציין מיקום של מספר שקופית 3"/>
          <p:cNvSpPr>
            <a:spLocks noGrp="1"/>
          </p:cNvSpPr>
          <p:nvPr>
            <p:ph type="sldNum" sz="quarter" idx="5"/>
          </p:nvPr>
        </p:nvSpPr>
        <p:spPr/>
        <p:txBody>
          <a:bodyPr/>
          <a:lstStyle/>
          <a:p>
            <a:fld id="{600CD7AE-88B0-486B-8FC1-F719D78EFDC2}" type="slidenum">
              <a:rPr lang="he-IL" smtClean="0"/>
              <a:t>6</a:t>
            </a:fld>
            <a:endParaRPr lang="he-IL"/>
          </a:p>
        </p:txBody>
      </p:sp>
    </p:spTree>
    <p:extLst>
      <p:ext uri="{BB962C8B-B14F-4D97-AF65-F5344CB8AC3E}">
        <p14:creationId xmlns:p14="http://schemas.microsoft.com/office/powerpoint/2010/main" val="4099006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00" dirty="0">
                <a:solidFill>
                  <a:srgbClr val="984806"/>
                </a:solidFill>
                <a:effectLst/>
                <a:latin typeface="Calibri" panose="020F0502020204030204" pitchFamily="34" charset="0"/>
                <a:ea typeface="Calibri" panose="020F0502020204030204" pitchFamily="34" charset="0"/>
                <a:cs typeface="David" panose="020E0502060401010101" pitchFamily="34" charset="-79"/>
              </a:rPr>
              <a:t>בשקופית זו נתמקד בתוכן </a:t>
            </a:r>
            <a:r>
              <a:rPr lang="he-IL" sz="1200" b="1" kern="100" dirty="0">
                <a:solidFill>
                  <a:srgbClr val="984806"/>
                </a:solidFill>
                <a:effectLst/>
                <a:latin typeface="Calibri" panose="020F0502020204030204" pitchFamily="34" charset="0"/>
                <a:ea typeface="Calibri" panose="020F0502020204030204" pitchFamily="34" charset="0"/>
                <a:cs typeface="David" panose="020E0502060401010101" pitchFamily="34" charset="-79"/>
              </a:rPr>
              <a:t>חוקרים את תכונות מלח הבישול והאשלג</a:t>
            </a:r>
            <a:r>
              <a:rPr lang="he-IL" sz="1200" kern="100" dirty="0">
                <a:solidFill>
                  <a:srgbClr val="984806"/>
                </a:solidFill>
                <a:effectLst/>
                <a:latin typeface="Calibri" panose="020F0502020204030204" pitchFamily="34" charset="0"/>
                <a:ea typeface="Calibri" panose="020F0502020204030204" pitchFamily="34" charset="0"/>
                <a:cs typeface="David" panose="020E0502060401010101" pitchFamily="34" charset="-79"/>
              </a:rPr>
              <a:t> והמיומנות </a:t>
            </a:r>
            <a:r>
              <a:rPr lang="he-IL" sz="1200" b="1" kern="100" dirty="0">
                <a:solidFill>
                  <a:srgbClr val="984806"/>
                </a:solidFill>
                <a:effectLst/>
                <a:latin typeface="Calibri" panose="020F0502020204030204" pitchFamily="34" charset="0"/>
                <a:ea typeface="Calibri" panose="020F0502020204030204" pitchFamily="34" charset="0"/>
                <a:cs typeface="David" panose="020E0502060401010101" pitchFamily="34" charset="-79"/>
              </a:rPr>
              <a:t>להבחין בין דעות, רגשות ואמונות לבין מה שנתפס באמצעות החושים, ומדידות באמצעות מכשירים</a:t>
            </a:r>
            <a:r>
              <a:rPr lang="he-IL" sz="1200" kern="100" dirty="0">
                <a:solidFill>
                  <a:srgbClr val="984806"/>
                </a:solidFill>
                <a:effectLst/>
                <a:latin typeface="Calibri" panose="020F0502020204030204" pitchFamily="34" charset="0"/>
                <a:ea typeface="Calibri" panose="020F0502020204030204" pitchFamily="34" charset="0"/>
                <a:cs typeface="David" panose="020E0502060401010101" pitchFamily="34" charset="-79"/>
              </a:rPr>
              <a:t>. </a:t>
            </a:r>
            <a:endParaRPr lang="he-IL" b="1" dirty="0"/>
          </a:p>
        </p:txBody>
      </p:sp>
      <p:sp>
        <p:nvSpPr>
          <p:cNvPr id="4" name="מציין מיקום של מספר שקופית 3"/>
          <p:cNvSpPr>
            <a:spLocks noGrp="1"/>
          </p:cNvSpPr>
          <p:nvPr>
            <p:ph type="sldNum" sz="quarter" idx="5"/>
          </p:nvPr>
        </p:nvSpPr>
        <p:spPr/>
        <p:txBody>
          <a:bodyPr/>
          <a:lstStyle/>
          <a:p>
            <a:fld id="{600CD7AE-88B0-486B-8FC1-F719D78EFDC2}" type="slidenum">
              <a:rPr lang="he-IL" smtClean="0"/>
              <a:t>7</a:t>
            </a:fld>
            <a:endParaRPr lang="he-IL"/>
          </a:p>
        </p:txBody>
      </p:sp>
    </p:spTree>
    <p:extLst>
      <p:ext uri="{BB962C8B-B14F-4D97-AF65-F5344CB8AC3E}">
        <p14:creationId xmlns:p14="http://schemas.microsoft.com/office/powerpoint/2010/main" val="474674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במשימה זו התלמידים חוקרים באופן שיטתי את תכונותיהם של מלח הבישול והאשלג באמצעות תצפית ישירה. במהלך הפעילות, הם מאפיינים את תכונות החומרים, מתעדים את ממצאיהם בטבלה מסודרת, ולבסוף מסיקים מסקנות על בסיס המידע שנאסף. תהליך זה מזמן לתלמידים הזדמנות לתרגל וליישם מיומנות חשובה של הבחנה בין מידע אובייקטיבי, הנקלט באמצעות החושים או נמדד בכלים מדעיים, לבין דעות, רגשות או אמונות אישיות. בכך, המשימה תורמת לפיתוח חשיבה מדעית ביקורתית ומעודדת התבססות על ראיות לצורך הסקת מסקנות. </a:t>
            </a:r>
          </a:p>
        </p:txBody>
      </p:sp>
      <p:sp>
        <p:nvSpPr>
          <p:cNvPr id="4" name="מציין מיקום של מספר שקופית 3"/>
          <p:cNvSpPr>
            <a:spLocks noGrp="1"/>
          </p:cNvSpPr>
          <p:nvPr>
            <p:ph type="sldNum" sz="quarter" idx="5"/>
          </p:nvPr>
        </p:nvSpPr>
        <p:spPr/>
        <p:txBody>
          <a:bodyPr/>
          <a:lstStyle/>
          <a:p>
            <a:fld id="{600CD7AE-88B0-486B-8FC1-F719D78EFDC2}" type="slidenum">
              <a:rPr lang="he-IL" smtClean="0"/>
              <a:t>8</a:t>
            </a:fld>
            <a:endParaRPr lang="he-IL"/>
          </a:p>
        </p:txBody>
      </p:sp>
    </p:spTree>
    <p:extLst>
      <p:ext uri="{BB962C8B-B14F-4D97-AF65-F5344CB8AC3E}">
        <p14:creationId xmlns:p14="http://schemas.microsoft.com/office/powerpoint/2010/main" val="2608264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פעילות זו מזמנת הוראה מפורשת של המיומנות </a:t>
            </a:r>
            <a:r>
              <a:rPr lang="he-IL" sz="1200" b="1" dirty="0">
                <a:solidFill>
                  <a:srgbClr val="993300"/>
                </a:solidFill>
                <a:effectLst/>
                <a:ea typeface="Calibri" panose="020F0502020204030204" pitchFamily="34" charset="0"/>
                <a:cs typeface="David" panose="020E0502060401010101" pitchFamily="34" charset="-79"/>
              </a:rPr>
              <a:t>לפתח מודלים כדי להדגים תופעה ולהסביר כיצד היא מתרחשת באופן שמתיישב עם הראיות הנתונות וכאמצעי לתקשר את הבנת התופעה הנדונה </a:t>
            </a:r>
            <a:r>
              <a:rPr lang="he-IL" dirty="0"/>
              <a:t>בפעילות זו מתארים התלמידים באמצעות תרשים – מודל את תהליך ההפקה של דשנים מסלע הפוספט. </a:t>
            </a:r>
            <a:r>
              <a:rPr lang="he-IL" sz="1200" b="0" i="0" kern="1200" dirty="0">
                <a:solidFill>
                  <a:schemeClr val="tx1"/>
                </a:solidFill>
                <a:effectLst/>
                <a:latin typeface="+mn-lt"/>
                <a:ea typeface="+mn-ea"/>
                <a:cs typeface="+mn-cs"/>
              </a:rPr>
              <a:t>אחת המיומנויות של אוריינות מדעית היא שימוש במודלים. השימוש במודלים חשוב לפיתוח אוריינות מדעית כמו גם להבניית מיומנויות החקר והתכן ההנדסי. מודלים משקפים את יכולתו המופשטת של האדם להציג נושאים מורכבים באמצעות ייצוגים פשוטים יחסית באופן ממשי ו/או ויזואלי. לייצוגים אלה קוראים מודלים. מודלים מסייעים לבני האדם: להבין / להציג רעיונות מורכבים, לתכן ולפתור בעיות, לנבא התרחשויות.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dirty="0">
                <a:solidFill>
                  <a:srgbClr val="993300"/>
                </a:solidFill>
                <a:effectLst/>
                <a:ea typeface="Calibri" panose="020F0502020204030204" pitchFamily="34" charset="0"/>
                <a:cs typeface="David" panose="020E0502060401010101" pitchFamily="34" charset="-79"/>
              </a:rPr>
              <a:t>דוגמאות רבות לשימוש במודלים תמצאו בספרי הלימוד וכן באתר </a:t>
            </a:r>
            <a:r>
              <a:rPr lang="he-IL" sz="1200" b="1" dirty="0">
                <a:solidFill>
                  <a:srgbClr val="993300"/>
                </a:solidFill>
                <a:effectLst/>
                <a:ea typeface="Calibri" panose="020F0502020204030204" pitchFamily="34" charset="0"/>
                <a:cs typeface="David" panose="020E0502060401010101" pitchFamily="34" charset="-79"/>
              </a:rPr>
              <a:t>במבט חדש</a:t>
            </a:r>
            <a:r>
              <a:rPr lang="he-IL" sz="1200" b="0" dirty="0">
                <a:solidFill>
                  <a:srgbClr val="993300"/>
                </a:solidFill>
                <a:effectLst/>
                <a:ea typeface="Calibri" panose="020F0502020204030204" pitchFamily="34" charset="0"/>
                <a:cs typeface="David" panose="020E0502060401010101" pitchFamily="34" charset="-79"/>
              </a:rPr>
              <a:t>. כמו כן, נמצאים במדור כרטיסי ניווט להוראה מפורשת של מודלים בכיתות א-ו.</a:t>
            </a:r>
            <a:br>
              <a:rPr lang="he-IL" sz="1200" b="1" dirty="0">
                <a:solidFill>
                  <a:srgbClr val="993300"/>
                </a:solidFill>
                <a:effectLst/>
                <a:ea typeface="Calibri" panose="020F0502020204030204" pitchFamily="34" charset="0"/>
                <a:cs typeface="David" panose="020E0502060401010101" pitchFamily="34" charset="-79"/>
              </a:rPr>
            </a:br>
            <a:endParaRPr lang="he-IL" sz="1200" b="1" dirty="0">
              <a:solidFill>
                <a:srgbClr val="993300"/>
              </a:solidFill>
              <a:effectLst/>
              <a:ea typeface="Calibri" panose="020F0502020204030204" pitchFamily="34" charset="0"/>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0" i="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הוראה מפורשת היא שיטה שבה המורה מלמד מיומנות, מושג או תהליך בצורה ברורה, מדויקת ומובנית, תוך מתן דגש על שלבי הלמידה וההבנה. היא כוללת הסבר ישיר, הדגמה, תרגול מודרך, ומתן משוב. השאלות במשימה זו מכוונות להצגת נושא הפקת דשנים מתוך סלע הפוספט באמצעות תרשים- מודל מסוג תהליך. </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600CD7AE-88B0-486B-8FC1-F719D78EFDC2}" type="slidenum">
              <a:rPr lang="he-IL" smtClean="0"/>
              <a:t>9</a:t>
            </a:fld>
            <a:endParaRPr lang="he-IL"/>
          </a:p>
        </p:txBody>
      </p:sp>
    </p:spTree>
    <p:extLst>
      <p:ext uri="{BB962C8B-B14F-4D97-AF65-F5344CB8AC3E}">
        <p14:creationId xmlns:p14="http://schemas.microsoft.com/office/powerpoint/2010/main" val="1027403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r>
              <a:rPr lang="he-IL" dirty="0"/>
              <a:t>תהליך הפקת העפרה כולל שני שלבים מרכזיים: הפרדת תערובת: הפרדת חומרי הטפל כדי לקבל עפרה מרוכזת. פירוק תרכובת: פירוק התרכובת המתכתית לקבלת המתכת הטהורה בתהליך כימי. הפירוק הכימי נעשה לרוב באמצעות טמפרטורות גבוהות מאוד בתהליך שנקרא צריפה.. במשימה הבאה הם מתבקשים להציג את התרשים במודל. המשימה מטפלת במיומנות של האוריינות המדעית </a:t>
            </a:r>
            <a:r>
              <a:rPr lang="he-IL" b="1" dirty="0"/>
              <a:t>לפתח מודלים כדי להדגים תופעה ולהסביר כיצד היא מתרחשת באופן שמתיישב עם הראיות הנתונות וכאמצעי לתקשר את הבנת התופעה הנדונה</a:t>
            </a:r>
            <a:r>
              <a:rPr lang="he-IL" dirty="0"/>
              <a:t>.</a:t>
            </a:r>
          </a:p>
        </p:txBody>
      </p:sp>
      <p:sp>
        <p:nvSpPr>
          <p:cNvPr id="4" name="מציין מיקום של מספר שקופית 3"/>
          <p:cNvSpPr>
            <a:spLocks noGrp="1"/>
          </p:cNvSpPr>
          <p:nvPr>
            <p:ph type="sldNum" sz="quarter" idx="5"/>
          </p:nvPr>
        </p:nvSpPr>
        <p:spPr/>
        <p:txBody>
          <a:bodyPr/>
          <a:lstStyle/>
          <a:p>
            <a:fld id="{6F31F027-54A1-4D40-AF4E-B3D3DA8B7227}" type="slidenum">
              <a:rPr lang="he-IL" smtClean="0"/>
              <a:t>10</a:t>
            </a:fld>
            <a:endParaRPr lang="he-IL"/>
          </a:p>
        </p:txBody>
      </p:sp>
    </p:spTree>
    <p:extLst>
      <p:ext uri="{BB962C8B-B14F-4D97-AF65-F5344CB8AC3E}">
        <p14:creationId xmlns:p14="http://schemas.microsoft.com/office/powerpoint/2010/main" val="344582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B1B0DB8-9F66-8D0C-341F-9751F4112EAD}"/>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B75571B3-8DF1-0284-EF3A-791E5E72B7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BAF19091-6F30-D672-A422-8496A7B68957}"/>
              </a:ext>
            </a:extLst>
          </p:cNvPr>
          <p:cNvSpPr>
            <a:spLocks noGrp="1"/>
          </p:cNvSpPr>
          <p:nvPr>
            <p:ph type="dt" sz="half" idx="10"/>
          </p:nvPr>
        </p:nvSpPr>
        <p:spPr/>
        <p:txBody>
          <a:bodyPr/>
          <a:lstStyle/>
          <a:p>
            <a:fld id="{4FEAA5D0-E015-4E8D-BBC5-0D562B7D7554}" type="datetimeFigureOut">
              <a:rPr lang="he-IL" smtClean="0"/>
              <a:t>כ'/חשון/תשפ"ו</a:t>
            </a:fld>
            <a:endParaRPr lang="he-IL"/>
          </a:p>
        </p:txBody>
      </p:sp>
      <p:sp>
        <p:nvSpPr>
          <p:cNvPr id="5" name="מציין מיקום של כותרת תחתונה 4">
            <a:extLst>
              <a:ext uri="{FF2B5EF4-FFF2-40B4-BE49-F238E27FC236}">
                <a16:creationId xmlns:a16="http://schemas.microsoft.com/office/drawing/2014/main" id="{B838236A-C25F-761A-5EA3-6116A62F4BD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930706E-AED3-C6ED-AB53-423D426E4422}"/>
              </a:ext>
            </a:extLst>
          </p:cNvPr>
          <p:cNvSpPr>
            <a:spLocks noGrp="1"/>
          </p:cNvSpPr>
          <p:nvPr>
            <p:ph type="sldNum" sz="quarter" idx="12"/>
          </p:nvPr>
        </p:nvSpPr>
        <p:spPr/>
        <p:txBody>
          <a:bodyPr/>
          <a:lstStyle/>
          <a:p>
            <a:fld id="{A94AADF5-A9A0-413C-9549-68524F41A1D5}" type="slidenum">
              <a:rPr lang="he-IL" smtClean="0"/>
              <a:t>‹#›</a:t>
            </a:fld>
            <a:endParaRPr lang="he-IL"/>
          </a:p>
        </p:txBody>
      </p:sp>
    </p:spTree>
    <p:extLst>
      <p:ext uri="{BB962C8B-B14F-4D97-AF65-F5344CB8AC3E}">
        <p14:creationId xmlns:p14="http://schemas.microsoft.com/office/powerpoint/2010/main" val="2544268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BCBDFED-AFE6-6528-3F68-699C6EDAF38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22FE4C70-2983-8C0A-D762-E7DE79F43A1B}"/>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372F388-59A5-75B9-9273-1C8A489A0FA4}"/>
              </a:ext>
            </a:extLst>
          </p:cNvPr>
          <p:cNvSpPr>
            <a:spLocks noGrp="1"/>
          </p:cNvSpPr>
          <p:nvPr>
            <p:ph type="dt" sz="half" idx="10"/>
          </p:nvPr>
        </p:nvSpPr>
        <p:spPr/>
        <p:txBody>
          <a:bodyPr/>
          <a:lstStyle/>
          <a:p>
            <a:fld id="{4FEAA5D0-E015-4E8D-BBC5-0D562B7D7554}" type="datetimeFigureOut">
              <a:rPr lang="he-IL" smtClean="0"/>
              <a:t>כ'/חשון/תשפ"ו</a:t>
            </a:fld>
            <a:endParaRPr lang="he-IL"/>
          </a:p>
        </p:txBody>
      </p:sp>
      <p:sp>
        <p:nvSpPr>
          <p:cNvPr id="5" name="מציין מיקום של כותרת תחתונה 4">
            <a:extLst>
              <a:ext uri="{FF2B5EF4-FFF2-40B4-BE49-F238E27FC236}">
                <a16:creationId xmlns:a16="http://schemas.microsoft.com/office/drawing/2014/main" id="{C4D2F6DE-5E48-D57E-AA69-9E6DE4FB3FE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1A0603A-C56A-4663-2A36-BA677D8E21CB}"/>
              </a:ext>
            </a:extLst>
          </p:cNvPr>
          <p:cNvSpPr>
            <a:spLocks noGrp="1"/>
          </p:cNvSpPr>
          <p:nvPr>
            <p:ph type="sldNum" sz="quarter" idx="12"/>
          </p:nvPr>
        </p:nvSpPr>
        <p:spPr/>
        <p:txBody>
          <a:bodyPr/>
          <a:lstStyle/>
          <a:p>
            <a:fld id="{A94AADF5-A9A0-413C-9549-68524F41A1D5}" type="slidenum">
              <a:rPr lang="he-IL" smtClean="0"/>
              <a:t>‹#›</a:t>
            </a:fld>
            <a:endParaRPr lang="he-IL"/>
          </a:p>
        </p:txBody>
      </p:sp>
    </p:spTree>
    <p:extLst>
      <p:ext uri="{BB962C8B-B14F-4D97-AF65-F5344CB8AC3E}">
        <p14:creationId xmlns:p14="http://schemas.microsoft.com/office/powerpoint/2010/main" val="3394527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B9FAC5C8-B466-FF3A-F2B0-760693A1D644}"/>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08104AA6-BD7B-3CF0-CBEA-48C3BE8EB900}"/>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4D97656-4EAC-941D-4D5F-21B7BCAAAFC0}"/>
              </a:ext>
            </a:extLst>
          </p:cNvPr>
          <p:cNvSpPr>
            <a:spLocks noGrp="1"/>
          </p:cNvSpPr>
          <p:nvPr>
            <p:ph type="dt" sz="half" idx="10"/>
          </p:nvPr>
        </p:nvSpPr>
        <p:spPr/>
        <p:txBody>
          <a:bodyPr/>
          <a:lstStyle/>
          <a:p>
            <a:fld id="{4FEAA5D0-E015-4E8D-BBC5-0D562B7D7554}" type="datetimeFigureOut">
              <a:rPr lang="he-IL" smtClean="0"/>
              <a:t>כ'/חשון/תשפ"ו</a:t>
            </a:fld>
            <a:endParaRPr lang="he-IL"/>
          </a:p>
        </p:txBody>
      </p:sp>
      <p:sp>
        <p:nvSpPr>
          <p:cNvPr id="5" name="מציין מיקום של כותרת תחתונה 4">
            <a:extLst>
              <a:ext uri="{FF2B5EF4-FFF2-40B4-BE49-F238E27FC236}">
                <a16:creationId xmlns:a16="http://schemas.microsoft.com/office/drawing/2014/main" id="{6CBCABA6-33E9-5DB7-8C14-9079DA5A54B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9E75BF5-6967-7A34-DCAE-D768B9A9227F}"/>
              </a:ext>
            </a:extLst>
          </p:cNvPr>
          <p:cNvSpPr>
            <a:spLocks noGrp="1"/>
          </p:cNvSpPr>
          <p:nvPr>
            <p:ph type="sldNum" sz="quarter" idx="12"/>
          </p:nvPr>
        </p:nvSpPr>
        <p:spPr/>
        <p:txBody>
          <a:bodyPr/>
          <a:lstStyle/>
          <a:p>
            <a:fld id="{A94AADF5-A9A0-413C-9549-68524F41A1D5}" type="slidenum">
              <a:rPr lang="he-IL" smtClean="0"/>
              <a:t>‹#›</a:t>
            </a:fld>
            <a:endParaRPr lang="he-IL"/>
          </a:p>
        </p:txBody>
      </p:sp>
    </p:spTree>
    <p:extLst>
      <p:ext uri="{BB962C8B-B14F-4D97-AF65-F5344CB8AC3E}">
        <p14:creationId xmlns:p14="http://schemas.microsoft.com/office/powerpoint/2010/main" val="3985119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2C41ABC-F56F-41A0-9D46-D862152FAFE6}" type="datetimeFigureOut">
              <a:rPr lang="en-IL" smtClean="0"/>
              <a:t>11/11/2025</a:t>
            </a:fld>
            <a:endParaRPr lang="en-IL" dirty="0"/>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CC87E547-080E-4D27-A95E-39FDEAA2877F}" type="slidenum">
              <a:rPr lang="en-IL" smtClean="0"/>
              <a:t>‹#›</a:t>
            </a:fld>
            <a:endParaRPr lang="en-IL"/>
          </a:p>
        </p:txBody>
      </p:sp>
    </p:spTree>
    <p:extLst>
      <p:ext uri="{BB962C8B-B14F-4D97-AF65-F5344CB8AC3E}">
        <p14:creationId xmlns:p14="http://schemas.microsoft.com/office/powerpoint/2010/main" val="3655166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A13895F-D25B-0EE9-C73C-6FF0C700664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31927E8-7C3E-5D23-3A6A-03A42DBFB0C2}"/>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1797C53-793D-0D68-848B-1FC27F00C299}"/>
              </a:ext>
            </a:extLst>
          </p:cNvPr>
          <p:cNvSpPr>
            <a:spLocks noGrp="1"/>
          </p:cNvSpPr>
          <p:nvPr>
            <p:ph type="dt" sz="half" idx="10"/>
          </p:nvPr>
        </p:nvSpPr>
        <p:spPr/>
        <p:txBody>
          <a:bodyPr/>
          <a:lstStyle/>
          <a:p>
            <a:fld id="{4FEAA5D0-E015-4E8D-BBC5-0D562B7D7554}" type="datetimeFigureOut">
              <a:rPr lang="he-IL" smtClean="0"/>
              <a:t>כ'/חשון/תשפ"ו</a:t>
            </a:fld>
            <a:endParaRPr lang="he-IL"/>
          </a:p>
        </p:txBody>
      </p:sp>
      <p:sp>
        <p:nvSpPr>
          <p:cNvPr id="5" name="מציין מיקום של כותרת תחתונה 4">
            <a:extLst>
              <a:ext uri="{FF2B5EF4-FFF2-40B4-BE49-F238E27FC236}">
                <a16:creationId xmlns:a16="http://schemas.microsoft.com/office/drawing/2014/main" id="{9797FE59-F5FA-C425-BBD6-66DAF460C9D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37E7B8F-BC75-4FCF-D642-522C531E2C47}"/>
              </a:ext>
            </a:extLst>
          </p:cNvPr>
          <p:cNvSpPr>
            <a:spLocks noGrp="1"/>
          </p:cNvSpPr>
          <p:nvPr>
            <p:ph type="sldNum" sz="quarter" idx="12"/>
          </p:nvPr>
        </p:nvSpPr>
        <p:spPr/>
        <p:txBody>
          <a:bodyPr/>
          <a:lstStyle/>
          <a:p>
            <a:fld id="{A94AADF5-A9A0-413C-9549-68524F41A1D5}" type="slidenum">
              <a:rPr lang="he-IL" smtClean="0"/>
              <a:t>‹#›</a:t>
            </a:fld>
            <a:endParaRPr lang="he-IL"/>
          </a:p>
        </p:txBody>
      </p:sp>
    </p:spTree>
    <p:extLst>
      <p:ext uri="{BB962C8B-B14F-4D97-AF65-F5344CB8AC3E}">
        <p14:creationId xmlns:p14="http://schemas.microsoft.com/office/powerpoint/2010/main" val="91274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7E34501-DCC2-B9A1-C32B-AA69F2DCC09E}"/>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77BCF55-85B9-D028-6C0C-F6FADBD41F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1A0CF925-A793-A536-97AA-46F4AE2A94BB}"/>
              </a:ext>
            </a:extLst>
          </p:cNvPr>
          <p:cNvSpPr>
            <a:spLocks noGrp="1"/>
          </p:cNvSpPr>
          <p:nvPr>
            <p:ph type="dt" sz="half" idx="10"/>
          </p:nvPr>
        </p:nvSpPr>
        <p:spPr/>
        <p:txBody>
          <a:bodyPr/>
          <a:lstStyle/>
          <a:p>
            <a:fld id="{4FEAA5D0-E015-4E8D-BBC5-0D562B7D7554}" type="datetimeFigureOut">
              <a:rPr lang="he-IL" smtClean="0"/>
              <a:t>כ'/חשון/תשפ"ו</a:t>
            </a:fld>
            <a:endParaRPr lang="he-IL"/>
          </a:p>
        </p:txBody>
      </p:sp>
      <p:sp>
        <p:nvSpPr>
          <p:cNvPr id="5" name="מציין מיקום של כותרת תחתונה 4">
            <a:extLst>
              <a:ext uri="{FF2B5EF4-FFF2-40B4-BE49-F238E27FC236}">
                <a16:creationId xmlns:a16="http://schemas.microsoft.com/office/drawing/2014/main" id="{AC324F40-C091-FE69-EF6B-588EF144B30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705977B-A68C-FBB0-576E-DDDEBCD243F6}"/>
              </a:ext>
            </a:extLst>
          </p:cNvPr>
          <p:cNvSpPr>
            <a:spLocks noGrp="1"/>
          </p:cNvSpPr>
          <p:nvPr>
            <p:ph type="sldNum" sz="quarter" idx="12"/>
          </p:nvPr>
        </p:nvSpPr>
        <p:spPr/>
        <p:txBody>
          <a:bodyPr/>
          <a:lstStyle/>
          <a:p>
            <a:fld id="{A94AADF5-A9A0-413C-9549-68524F41A1D5}" type="slidenum">
              <a:rPr lang="he-IL" smtClean="0"/>
              <a:t>‹#›</a:t>
            </a:fld>
            <a:endParaRPr lang="he-IL"/>
          </a:p>
        </p:txBody>
      </p:sp>
    </p:spTree>
    <p:extLst>
      <p:ext uri="{BB962C8B-B14F-4D97-AF65-F5344CB8AC3E}">
        <p14:creationId xmlns:p14="http://schemas.microsoft.com/office/powerpoint/2010/main" val="357958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5E09737-F18E-9749-6410-9570EC1B6EE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E626DEF-1A94-37FD-1651-D78BF7D2CAA3}"/>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4EFFA829-3B1D-22C6-6A70-44635220BA4E}"/>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3687D535-C438-1259-7336-6DFA23BA1A08}"/>
              </a:ext>
            </a:extLst>
          </p:cNvPr>
          <p:cNvSpPr>
            <a:spLocks noGrp="1"/>
          </p:cNvSpPr>
          <p:nvPr>
            <p:ph type="dt" sz="half" idx="10"/>
          </p:nvPr>
        </p:nvSpPr>
        <p:spPr/>
        <p:txBody>
          <a:bodyPr/>
          <a:lstStyle/>
          <a:p>
            <a:fld id="{4FEAA5D0-E015-4E8D-BBC5-0D562B7D7554}" type="datetimeFigureOut">
              <a:rPr lang="he-IL" smtClean="0"/>
              <a:t>כ'/חשון/תשפ"ו</a:t>
            </a:fld>
            <a:endParaRPr lang="he-IL"/>
          </a:p>
        </p:txBody>
      </p:sp>
      <p:sp>
        <p:nvSpPr>
          <p:cNvPr id="6" name="מציין מיקום של כותרת תחתונה 5">
            <a:extLst>
              <a:ext uri="{FF2B5EF4-FFF2-40B4-BE49-F238E27FC236}">
                <a16:creationId xmlns:a16="http://schemas.microsoft.com/office/drawing/2014/main" id="{649BC93F-833F-5AF5-98D8-93D7790F665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EE06299-2CEE-5357-6A69-C570C5E08442}"/>
              </a:ext>
            </a:extLst>
          </p:cNvPr>
          <p:cNvSpPr>
            <a:spLocks noGrp="1"/>
          </p:cNvSpPr>
          <p:nvPr>
            <p:ph type="sldNum" sz="quarter" idx="12"/>
          </p:nvPr>
        </p:nvSpPr>
        <p:spPr/>
        <p:txBody>
          <a:bodyPr/>
          <a:lstStyle/>
          <a:p>
            <a:fld id="{A94AADF5-A9A0-413C-9549-68524F41A1D5}" type="slidenum">
              <a:rPr lang="he-IL" smtClean="0"/>
              <a:t>‹#›</a:t>
            </a:fld>
            <a:endParaRPr lang="he-IL"/>
          </a:p>
        </p:txBody>
      </p:sp>
    </p:spTree>
    <p:extLst>
      <p:ext uri="{BB962C8B-B14F-4D97-AF65-F5344CB8AC3E}">
        <p14:creationId xmlns:p14="http://schemas.microsoft.com/office/powerpoint/2010/main" val="1585544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1F273B-64E7-1998-625C-DA53D758EE8A}"/>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BCD32B9-B645-DCCF-48E5-CBF804A521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ECFF037B-8498-3AAA-B2AE-325B137DDDC8}"/>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9CD18A91-560A-6085-5F09-1110B57E28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1E2317AC-9AC2-FC67-D412-F1F0ADDBF25E}"/>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E6F626E9-DFE7-6652-8E31-245B8ED076A7}"/>
              </a:ext>
            </a:extLst>
          </p:cNvPr>
          <p:cNvSpPr>
            <a:spLocks noGrp="1"/>
          </p:cNvSpPr>
          <p:nvPr>
            <p:ph type="dt" sz="half" idx="10"/>
          </p:nvPr>
        </p:nvSpPr>
        <p:spPr/>
        <p:txBody>
          <a:bodyPr/>
          <a:lstStyle/>
          <a:p>
            <a:fld id="{4FEAA5D0-E015-4E8D-BBC5-0D562B7D7554}" type="datetimeFigureOut">
              <a:rPr lang="he-IL" smtClean="0"/>
              <a:t>כ'/חשון/תשפ"ו</a:t>
            </a:fld>
            <a:endParaRPr lang="he-IL"/>
          </a:p>
        </p:txBody>
      </p:sp>
      <p:sp>
        <p:nvSpPr>
          <p:cNvPr id="8" name="מציין מיקום של כותרת תחתונה 7">
            <a:extLst>
              <a:ext uri="{FF2B5EF4-FFF2-40B4-BE49-F238E27FC236}">
                <a16:creationId xmlns:a16="http://schemas.microsoft.com/office/drawing/2014/main" id="{28791250-CE45-F66F-C5F5-8714D82F92F5}"/>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852C7F2-1048-8191-9448-1B12D30CBC0B}"/>
              </a:ext>
            </a:extLst>
          </p:cNvPr>
          <p:cNvSpPr>
            <a:spLocks noGrp="1"/>
          </p:cNvSpPr>
          <p:nvPr>
            <p:ph type="sldNum" sz="quarter" idx="12"/>
          </p:nvPr>
        </p:nvSpPr>
        <p:spPr/>
        <p:txBody>
          <a:bodyPr/>
          <a:lstStyle/>
          <a:p>
            <a:fld id="{A94AADF5-A9A0-413C-9549-68524F41A1D5}" type="slidenum">
              <a:rPr lang="he-IL" smtClean="0"/>
              <a:t>‹#›</a:t>
            </a:fld>
            <a:endParaRPr lang="he-IL"/>
          </a:p>
        </p:txBody>
      </p:sp>
    </p:spTree>
    <p:extLst>
      <p:ext uri="{BB962C8B-B14F-4D97-AF65-F5344CB8AC3E}">
        <p14:creationId xmlns:p14="http://schemas.microsoft.com/office/powerpoint/2010/main" val="3812664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DE71F62-B985-8D9F-A944-66A54B2DD49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583B80F8-6EE3-6CB6-8E03-B5A975642926}"/>
              </a:ext>
            </a:extLst>
          </p:cNvPr>
          <p:cNvSpPr>
            <a:spLocks noGrp="1"/>
          </p:cNvSpPr>
          <p:nvPr>
            <p:ph type="dt" sz="half" idx="10"/>
          </p:nvPr>
        </p:nvSpPr>
        <p:spPr/>
        <p:txBody>
          <a:bodyPr/>
          <a:lstStyle/>
          <a:p>
            <a:fld id="{4FEAA5D0-E015-4E8D-BBC5-0D562B7D7554}" type="datetimeFigureOut">
              <a:rPr lang="he-IL" smtClean="0"/>
              <a:t>כ'/חשון/תשפ"ו</a:t>
            </a:fld>
            <a:endParaRPr lang="he-IL"/>
          </a:p>
        </p:txBody>
      </p:sp>
      <p:sp>
        <p:nvSpPr>
          <p:cNvPr id="4" name="מציין מיקום של כותרת תחתונה 3">
            <a:extLst>
              <a:ext uri="{FF2B5EF4-FFF2-40B4-BE49-F238E27FC236}">
                <a16:creationId xmlns:a16="http://schemas.microsoft.com/office/drawing/2014/main" id="{EDF7B2A9-0CEA-F9FF-2C67-95EEB24964FA}"/>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5E8F1790-42B0-AE18-012A-2608BB65BBD6}"/>
              </a:ext>
            </a:extLst>
          </p:cNvPr>
          <p:cNvSpPr>
            <a:spLocks noGrp="1"/>
          </p:cNvSpPr>
          <p:nvPr>
            <p:ph type="sldNum" sz="quarter" idx="12"/>
          </p:nvPr>
        </p:nvSpPr>
        <p:spPr/>
        <p:txBody>
          <a:bodyPr/>
          <a:lstStyle/>
          <a:p>
            <a:fld id="{A94AADF5-A9A0-413C-9549-68524F41A1D5}" type="slidenum">
              <a:rPr lang="he-IL" smtClean="0"/>
              <a:t>‹#›</a:t>
            </a:fld>
            <a:endParaRPr lang="he-IL"/>
          </a:p>
        </p:txBody>
      </p:sp>
    </p:spTree>
    <p:extLst>
      <p:ext uri="{BB962C8B-B14F-4D97-AF65-F5344CB8AC3E}">
        <p14:creationId xmlns:p14="http://schemas.microsoft.com/office/powerpoint/2010/main" val="282056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E186B20-7C9C-7627-3CAC-2D7749050802}"/>
              </a:ext>
            </a:extLst>
          </p:cNvPr>
          <p:cNvSpPr>
            <a:spLocks noGrp="1"/>
          </p:cNvSpPr>
          <p:nvPr>
            <p:ph type="dt" sz="half" idx="10"/>
          </p:nvPr>
        </p:nvSpPr>
        <p:spPr/>
        <p:txBody>
          <a:bodyPr/>
          <a:lstStyle/>
          <a:p>
            <a:fld id="{4FEAA5D0-E015-4E8D-BBC5-0D562B7D7554}" type="datetimeFigureOut">
              <a:rPr lang="he-IL" smtClean="0"/>
              <a:t>כ'/חשון/תשפ"ו</a:t>
            </a:fld>
            <a:endParaRPr lang="he-IL"/>
          </a:p>
        </p:txBody>
      </p:sp>
      <p:sp>
        <p:nvSpPr>
          <p:cNvPr id="3" name="מציין מיקום של כותרת תחתונה 2">
            <a:extLst>
              <a:ext uri="{FF2B5EF4-FFF2-40B4-BE49-F238E27FC236}">
                <a16:creationId xmlns:a16="http://schemas.microsoft.com/office/drawing/2014/main" id="{E2410993-65A6-FC8E-98B8-46B42F96A65C}"/>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DB19072-7659-6259-E389-316A58C5B78C}"/>
              </a:ext>
            </a:extLst>
          </p:cNvPr>
          <p:cNvSpPr>
            <a:spLocks noGrp="1"/>
          </p:cNvSpPr>
          <p:nvPr>
            <p:ph type="sldNum" sz="quarter" idx="12"/>
          </p:nvPr>
        </p:nvSpPr>
        <p:spPr/>
        <p:txBody>
          <a:bodyPr/>
          <a:lstStyle/>
          <a:p>
            <a:fld id="{A94AADF5-A9A0-413C-9549-68524F41A1D5}" type="slidenum">
              <a:rPr lang="he-IL" smtClean="0"/>
              <a:t>‹#›</a:t>
            </a:fld>
            <a:endParaRPr lang="he-IL"/>
          </a:p>
        </p:txBody>
      </p:sp>
    </p:spTree>
    <p:extLst>
      <p:ext uri="{BB962C8B-B14F-4D97-AF65-F5344CB8AC3E}">
        <p14:creationId xmlns:p14="http://schemas.microsoft.com/office/powerpoint/2010/main" val="5363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E53C6C-E7BE-7072-A877-BAAC5BF44C8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446C162-B6EC-3BAB-3CEB-44ACCD417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B2396681-7D23-0662-351A-5435E220C0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FA9ED455-2234-4977-D96E-A6D7A398ABC3}"/>
              </a:ext>
            </a:extLst>
          </p:cNvPr>
          <p:cNvSpPr>
            <a:spLocks noGrp="1"/>
          </p:cNvSpPr>
          <p:nvPr>
            <p:ph type="dt" sz="half" idx="10"/>
          </p:nvPr>
        </p:nvSpPr>
        <p:spPr/>
        <p:txBody>
          <a:bodyPr/>
          <a:lstStyle/>
          <a:p>
            <a:fld id="{4FEAA5D0-E015-4E8D-BBC5-0D562B7D7554}" type="datetimeFigureOut">
              <a:rPr lang="he-IL" smtClean="0"/>
              <a:t>כ'/חשון/תשפ"ו</a:t>
            </a:fld>
            <a:endParaRPr lang="he-IL"/>
          </a:p>
        </p:txBody>
      </p:sp>
      <p:sp>
        <p:nvSpPr>
          <p:cNvPr id="6" name="מציין מיקום של כותרת תחתונה 5">
            <a:extLst>
              <a:ext uri="{FF2B5EF4-FFF2-40B4-BE49-F238E27FC236}">
                <a16:creationId xmlns:a16="http://schemas.microsoft.com/office/drawing/2014/main" id="{5C1E272F-5570-C621-485D-B954AB50E86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8D277F1-B573-EEB4-5E0C-354331D4CD79}"/>
              </a:ext>
            </a:extLst>
          </p:cNvPr>
          <p:cNvSpPr>
            <a:spLocks noGrp="1"/>
          </p:cNvSpPr>
          <p:nvPr>
            <p:ph type="sldNum" sz="quarter" idx="12"/>
          </p:nvPr>
        </p:nvSpPr>
        <p:spPr/>
        <p:txBody>
          <a:bodyPr/>
          <a:lstStyle/>
          <a:p>
            <a:fld id="{A94AADF5-A9A0-413C-9549-68524F41A1D5}" type="slidenum">
              <a:rPr lang="he-IL" smtClean="0"/>
              <a:t>‹#›</a:t>
            </a:fld>
            <a:endParaRPr lang="he-IL"/>
          </a:p>
        </p:txBody>
      </p:sp>
    </p:spTree>
    <p:extLst>
      <p:ext uri="{BB962C8B-B14F-4D97-AF65-F5344CB8AC3E}">
        <p14:creationId xmlns:p14="http://schemas.microsoft.com/office/powerpoint/2010/main" val="3878123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E68004-E053-E14C-E6BF-C3A02E741EC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EC664EC6-0F08-0048-B2EF-D7C73ECB4C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B27B21F5-CFB5-0273-0F56-2F5764A57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673FFBA-5FD1-FA62-052A-54074100D46C}"/>
              </a:ext>
            </a:extLst>
          </p:cNvPr>
          <p:cNvSpPr>
            <a:spLocks noGrp="1"/>
          </p:cNvSpPr>
          <p:nvPr>
            <p:ph type="dt" sz="half" idx="10"/>
          </p:nvPr>
        </p:nvSpPr>
        <p:spPr/>
        <p:txBody>
          <a:bodyPr/>
          <a:lstStyle/>
          <a:p>
            <a:fld id="{4FEAA5D0-E015-4E8D-BBC5-0D562B7D7554}" type="datetimeFigureOut">
              <a:rPr lang="he-IL" smtClean="0"/>
              <a:t>כ'/חשון/תשפ"ו</a:t>
            </a:fld>
            <a:endParaRPr lang="he-IL"/>
          </a:p>
        </p:txBody>
      </p:sp>
      <p:sp>
        <p:nvSpPr>
          <p:cNvPr id="6" name="מציין מיקום של כותרת תחתונה 5">
            <a:extLst>
              <a:ext uri="{FF2B5EF4-FFF2-40B4-BE49-F238E27FC236}">
                <a16:creationId xmlns:a16="http://schemas.microsoft.com/office/drawing/2014/main" id="{C160D9A1-ED3E-522E-6471-446A13C05CD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CE45F1F0-1188-7620-B543-059B0AE813E3}"/>
              </a:ext>
            </a:extLst>
          </p:cNvPr>
          <p:cNvSpPr>
            <a:spLocks noGrp="1"/>
          </p:cNvSpPr>
          <p:nvPr>
            <p:ph type="sldNum" sz="quarter" idx="12"/>
          </p:nvPr>
        </p:nvSpPr>
        <p:spPr/>
        <p:txBody>
          <a:bodyPr/>
          <a:lstStyle/>
          <a:p>
            <a:fld id="{A94AADF5-A9A0-413C-9549-68524F41A1D5}" type="slidenum">
              <a:rPr lang="he-IL" smtClean="0"/>
              <a:t>‹#›</a:t>
            </a:fld>
            <a:endParaRPr lang="he-IL"/>
          </a:p>
        </p:txBody>
      </p:sp>
    </p:spTree>
    <p:extLst>
      <p:ext uri="{BB962C8B-B14F-4D97-AF65-F5344CB8AC3E}">
        <p14:creationId xmlns:p14="http://schemas.microsoft.com/office/powerpoint/2010/main" val="3993150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1EF61E11-E290-1C64-982F-BADA03092BA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F32E149-54AA-D9AA-4273-6FD9DCB974A5}"/>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74394A8-64F5-10BB-42DE-853A7B8AB301}"/>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FEAA5D0-E015-4E8D-BBC5-0D562B7D7554}" type="datetimeFigureOut">
              <a:rPr lang="he-IL" smtClean="0"/>
              <a:t>כ'/חשון/תשפ"ו</a:t>
            </a:fld>
            <a:endParaRPr lang="he-IL"/>
          </a:p>
        </p:txBody>
      </p:sp>
      <p:sp>
        <p:nvSpPr>
          <p:cNvPr id="5" name="מציין מיקום של כותרת תחתונה 4">
            <a:extLst>
              <a:ext uri="{FF2B5EF4-FFF2-40B4-BE49-F238E27FC236}">
                <a16:creationId xmlns:a16="http://schemas.microsoft.com/office/drawing/2014/main" id="{83D77D4A-3123-A457-96A1-5551714687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4D591B09-7FF5-C156-A73E-5C70D4E2FBE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94AADF5-A9A0-413C-9549-68524F41A1D5}" type="slidenum">
              <a:rPr lang="he-IL" smtClean="0"/>
              <a:t>‹#›</a:t>
            </a:fld>
            <a:endParaRPr lang="he-IL"/>
          </a:p>
        </p:txBody>
      </p:sp>
    </p:spTree>
    <p:extLst>
      <p:ext uri="{BB962C8B-B14F-4D97-AF65-F5344CB8AC3E}">
        <p14:creationId xmlns:p14="http://schemas.microsoft.com/office/powerpoint/2010/main" val="3555265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hyperlink" Target="https://pop.education.gov.il/tchumey_daat/mada-tehnologia/yesodi/technology-science-pedagogy/curriculu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9843EA19-54D5-A6C6-F363-C49E2D2454F7}"/>
              </a:ext>
            </a:extLst>
          </p:cNvPr>
          <p:cNvSpPr txBox="1"/>
          <p:nvPr/>
        </p:nvSpPr>
        <p:spPr>
          <a:xfrm>
            <a:off x="2399179" y="878408"/>
            <a:ext cx="7393642" cy="707886"/>
          </a:xfrm>
          <a:prstGeom prst="rect">
            <a:avLst/>
          </a:prstGeom>
          <a:noFill/>
        </p:spPr>
        <p:txBody>
          <a:bodyPr wrap="square" rtlCol="1">
            <a:spAutoFit/>
          </a:bodyPr>
          <a:lstStyle/>
          <a:p>
            <a:r>
              <a:rPr lang="he-IL" sz="4000" b="1" i="0" dirty="0">
                <a:solidFill>
                  <a:srgbClr val="FF0000"/>
                </a:solidFill>
                <a:effectLst/>
                <a:latin typeface="David" panose="020E0502060401010101" pitchFamily="34" charset="-79"/>
                <a:cs typeface="David" panose="020E0502060401010101" pitchFamily="34" charset="-79"/>
              </a:rPr>
              <a:t>ממסמכי מדיניות לתוכנית במבט חדש</a:t>
            </a:r>
            <a:endParaRPr lang="he-IL" sz="4000" b="1" dirty="0">
              <a:solidFill>
                <a:schemeClr val="accent5">
                  <a:lumMod val="50000"/>
                </a:schemeClr>
              </a:solidFill>
              <a:latin typeface="David" panose="020E0502060401010101" pitchFamily="34" charset="-79"/>
              <a:cs typeface="David" panose="020E0502060401010101" pitchFamily="34" charset="-79"/>
            </a:endParaRPr>
          </a:p>
        </p:txBody>
      </p:sp>
      <p:pic>
        <p:nvPicPr>
          <p:cNvPr id="3" name="תמונה 2">
            <a:extLst>
              <a:ext uri="{FF2B5EF4-FFF2-40B4-BE49-F238E27FC236}">
                <a16:creationId xmlns:a16="http://schemas.microsoft.com/office/drawing/2014/main" id="{243A469B-A107-DAE0-DA90-95C82CE7C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5" name="תמונה 4">
            <a:extLst>
              <a:ext uri="{FF2B5EF4-FFF2-40B4-BE49-F238E27FC236}">
                <a16:creationId xmlns:a16="http://schemas.microsoft.com/office/drawing/2014/main" id="{16B6EEFE-8246-F93A-5366-E0C7FB216DDB}"/>
              </a:ext>
            </a:extLst>
          </p:cNvPr>
          <p:cNvPicPr>
            <a:picLocks noChangeAspect="1"/>
          </p:cNvPicPr>
          <p:nvPr/>
        </p:nvPicPr>
        <p:blipFill>
          <a:blip r:embed="rId3"/>
          <a:stretch>
            <a:fillRect/>
          </a:stretch>
        </p:blipFill>
        <p:spPr>
          <a:xfrm>
            <a:off x="3499757" y="1776794"/>
            <a:ext cx="5192486" cy="48520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93248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תיבת טקסט 6">
            <a:extLst>
              <a:ext uri="{FF2B5EF4-FFF2-40B4-BE49-F238E27FC236}">
                <a16:creationId xmlns:a16="http://schemas.microsoft.com/office/drawing/2014/main" id="{02BF368C-E8CE-6B62-1B0B-692BE4ED083B}"/>
              </a:ext>
            </a:extLst>
          </p:cNvPr>
          <p:cNvSpPr txBox="1"/>
          <p:nvPr/>
        </p:nvSpPr>
        <p:spPr>
          <a:xfrm>
            <a:off x="7966234" y="2658058"/>
            <a:ext cx="3756951" cy="3385542"/>
          </a:xfrm>
          <a:prstGeom prst="rect">
            <a:avLst/>
          </a:prstGeom>
          <a:noFill/>
        </p:spPr>
        <p:txBody>
          <a:bodyPr wrap="square">
            <a:spAutoFit/>
          </a:bodyPr>
          <a:lstStyle/>
          <a:p>
            <a:r>
              <a:rPr lang="he-IL" sz="2800" b="1" dirty="0">
                <a:solidFill>
                  <a:srgbClr val="993300"/>
                </a:solidFill>
                <a:effectLst/>
                <a:ea typeface="Calibri" panose="020F0502020204030204" pitchFamily="34" charset="0"/>
                <a:cs typeface="David" panose="020E0502060401010101" pitchFamily="34" charset="-79"/>
              </a:rPr>
              <a:t>לפתח מודלים כדי להדגים תופעה ולהסביר כיצד היא מתרחשת באופן שמתיישב עם הראיות הנתונות וכאמצעי לתקשר את הבנת התופעה הנדונה</a:t>
            </a:r>
          </a:p>
          <a:p>
            <a:endParaRPr lang="he-IL" sz="2800" b="1" dirty="0">
              <a:solidFill>
                <a:srgbClr val="993300"/>
              </a:solidFill>
              <a:cs typeface="David" panose="020E0502060401010101" pitchFamily="34" charset="-79"/>
            </a:endParaRPr>
          </a:p>
          <a:p>
            <a:r>
              <a:rPr lang="he-IL" b="1" dirty="0">
                <a:solidFill>
                  <a:srgbClr val="FF0000"/>
                </a:solidFill>
                <a:cs typeface="David" panose="020E0502060401010101" pitchFamily="34" charset="-79"/>
              </a:rPr>
              <a:t>הבנייה בהוראה מפורשת</a:t>
            </a:r>
            <a:endParaRPr lang="he-IL" b="1" dirty="0">
              <a:solidFill>
                <a:srgbClr val="FF0000"/>
              </a:solidFill>
            </a:endParaRPr>
          </a:p>
        </p:txBody>
      </p:sp>
      <p:pic>
        <p:nvPicPr>
          <p:cNvPr id="10" name="תמונה 9">
            <a:extLst>
              <a:ext uri="{FF2B5EF4-FFF2-40B4-BE49-F238E27FC236}">
                <a16:creationId xmlns:a16="http://schemas.microsoft.com/office/drawing/2014/main" id="{CD2B92F2-2D09-DF5B-6CAE-E049A938F28B}"/>
              </a:ext>
            </a:extLst>
          </p:cNvPr>
          <p:cNvPicPr>
            <a:picLocks noChangeAspect="1"/>
          </p:cNvPicPr>
          <p:nvPr/>
        </p:nvPicPr>
        <p:blipFill>
          <a:blip r:embed="rId3"/>
          <a:stretch>
            <a:fillRect/>
          </a:stretch>
        </p:blipFill>
        <p:spPr>
          <a:xfrm>
            <a:off x="0" y="288086"/>
            <a:ext cx="6630621" cy="2951948"/>
          </a:xfrm>
          <a:prstGeom prst="rect">
            <a:avLst/>
          </a:prstGeom>
          <a:ln>
            <a:noFill/>
          </a:ln>
          <a:effectLst>
            <a:outerShdw blurRad="190500" algn="tl" rotWithShape="0">
              <a:srgbClr val="000000">
                <a:alpha val="70000"/>
              </a:srgbClr>
            </a:outerShdw>
          </a:effectLst>
        </p:spPr>
      </p:pic>
      <p:pic>
        <p:nvPicPr>
          <p:cNvPr id="5" name="תמונה 4">
            <a:extLst>
              <a:ext uri="{FF2B5EF4-FFF2-40B4-BE49-F238E27FC236}">
                <a16:creationId xmlns:a16="http://schemas.microsoft.com/office/drawing/2014/main" id="{55AC79CA-DDF3-399F-2C78-E62B9F7D2BAC}"/>
              </a:ext>
            </a:extLst>
          </p:cNvPr>
          <p:cNvPicPr>
            <a:picLocks noChangeAspect="1"/>
          </p:cNvPicPr>
          <p:nvPr/>
        </p:nvPicPr>
        <p:blipFill>
          <a:blip r:embed="rId4"/>
          <a:stretch>
            <a:fillRect/>
          </a:stretch>
        </p:blipFill>
        <p:spPr>
          <a:xfrm>
            <a:off x="70534" y="3469538"/>
            <a:ext cx="6489552" cy="2777210"/>
          </a:xfrm>
          <a:prstGeom prst="rect">
            <a:avLst/>
          </a:prstGeom>
          <a:ln>
            <a:noFill/>
          </a:ln>
          <a:effectLst>
            <a:outerShdw blurRad="190500" algn="tl" rotWithShape="0">
              <a:srgbClr val="000000">
                <a:alpha val="70000"/>
              </a:srgbClr>
            </a:outerShdw>
          </a:effectLst>
        </p:spPr>
      </p:pic>
      <p:sp>
        <p:nvSpPr>
          <p:cNvPr id="6" name="תיבת טקסט 5">
            <a:extLst>
              <a:ext uri="{FF2B5EF4-FFF2-40B4-BE49-F238E27FC236}">
                <a16:creationId xmlns:a16="http://schemas.microsoft.com/office/drawing/2014/main" id="{575A00C5-6D2E-805B-1DA2-44C3624D1EA8}"/>
              </a:ext>
            </a:extLst>
          </p:cNvPr>
          <p:cNvSpPr txBox="1"/>
          <p:nvPr/>
        </p:nvSpPr>
        <p:spPr>
          <a:xfrm>
            <a:off x="289283" y="6246748"/>
            <a:ext cx="2654423" cy="584775"/>
          </a:xfrm>
          <a:prstGeom prst="rect">
            <a:avLst/>
          </a:prstGeom>
          <a:noFill/>
        </p:spPr>
        <p:txBody>
          <a:bodyPr wrap="square" rtlCol="1">
            <a:spAutoFit/>
          </a:bodyPr>
          <a:lstStyle/>
          <a:p>
            <a:r>
              <a:rPr lang="he-IL" sz="1600" dirty="0">
                <a:latin typeface="David" panose="020E0502060401010101" pitchFamily="34" charset="-79"/>
                <a:cs typeface="David" panose="020E0502060401010101" pitchFamily="34" charset="-79"/>
              </a:rPr>
              <a:t>מתוך ספר הלימוד </a:t>
            </a:r>
            <a:r>
              <a:rPr lang="he-IL" sz="1600" b="1" dirty="0">
                <a:latin typeface="David" panose="020E0502060401010101" pitchFamily="34" charset="-79"/>
                <a:cs typeface="David" panose="020E0502060401010101" pitchFamily="34" charset="-79"/>
              </a:rPr>
              <a:t>נפלאות המדע והטכנולוגיה</a:t>
            </a:r>
            <a:r>
              <a:rPr lang="he-IL" sz="1600" dirty="0">
                <a:latin typeface="David" panose="020E0502060401010101" pitchFamily="34" charset="-79"/>
                <a:cs typeface="David" panose="020E0502060401010101" pitchFamily="34" charset="-79"/>
              </a:rPr>
              <a:t> לכיתה ה</a:t>
            </a:r>
          </a:p>
        </p:txBody>
      </p:sp>
      <p:pic>
        <p:nvPicPr>
          <p:cNvPr id="2" name="תמונה 1">
            <a:extLst>
              <a:ext uri="{FF2B5EF4-FFF2-40B4-BE49-F238E27FC236}">
                <a16:creationId xmlns:a16="http://schemas.microsoft.com/office/drawing/2014/main" id="{5CF60593-73DC-D2C6-4AA6-988056364C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8104" y="130484"/>
            <a:ext cx="4995682" cy="576073"/>
          </a:xfrm>
          <a:prstGeom prst="rect">
            <a:avLst/>
          </a:prstGeom>
        </p:spPr>
      </p:pic>
      <p:sp>
        <p:nvSpPr>
          <p:cNvPr id="3" name="תיבת טקסט 2">
            <a:extLst>
              <a:ext uri="{FF2B5EF4-FFF2-40B4-BE49-F238E27FC236}">
                <a16:creationId xmlns:a16="http://schemas.microsoft.com/office/drawing/2014/main" id="{8E7E7AD9-4908-ED7B-9E42-3844B2C9C764}"/>
              </a:ext>
            </a:extLst>
          </p:cNvPr>
          <p:cNvSpPr txBox="1"/>
          <p:nvPr/>
        </p:nvSpPr>
        <p:spPr>
          <a:xfrm>
            <a:off x="7130143" y="814400"/>
            <a:ext cx="3886200" cy="584775"/>
          </a:xfrm>
          <a:prstGeom prst="rect">
            <a:avLst/>
          </a:prstGeom>
          <a:noFill/>
        </p:spPr>
        <p:txBody>
          <a:bodyPr wrap="square" rtlCol="1">
            <a:spAutoFit/>
          </a:bodyPr>
          <a:lstStyle/>
          <a:p>
            <a:r>
              <a:rPr lang="he-IL" sz="3200" b="1" dirty="0">
                <a:solidFill>
                  <a:srgbClr val="FF0000"/>
                </a:solidFill>
                <a:latin typeface="David" panose="020E0502060401010101" pitchFamily="34" charset="-79"/>
                <a:cs typeface="David" panose="020E0502060401010101" pitchFamily="34" charset="-79"/>
              </a:rPr>
              <a:t>ממיומנות לפעילות</a:t>
            </a:r>
          </a:p>
        </p:txBody>
      </p:sp>
    </p:spTree>
    <p:extLst>
      <p:ext uri="{BB962C8B-B14F-4D97-AF65-F5344CB8AC3E}">
        <p14:creationId xmlns:p14="http://schemas.microsoft.com/office/powerpoint/2010/main" val="1366439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89BEF488-549E-1A5C-F925-EC3235EC19F2}"/>
              </a:ext>
            </a:extLst>
          </p:cNvPr>
          <p:cNvPicPr>
            <a:picLocks noChangeAspect="1"/>
          </p:cNvPicPr>
          <p:nvPr/>
        </p:nvPicPr>
        <p:blipFill>
          <a:blip r:embed="rId3"/>
          <a:stretch>
            <a:fillRect/>
          </a:stretch>
        </p:blipFill>
        <p:spPr>
          <a:xfrm>
            <a:off x="382375" y="2273109"/>
            <a:ext cx="6942338" cy="3663939"/>
          </a:xfrm>
          <a:prstGeom prst="rect">
            <a:avLst/>
          </a:prstGeom>
          <a:ln>
            <a:noFill/>
          </a:ln>
          <a:effectLst>
            <a:outerShdw blurRad="190500" algn="tl" rotWithShape="0">
              <a:srgbClr val="000000">
                <a:alpha val="70000"/>
              </a:srgbClr>
            </a:outerShdw>
          </a:effectLst>
        </p:spPr>
      </p:pic>
      <p:sp>
        <p:nvSpPr>
          <p:cNvPr id="3" name="תיבת טקסט 2">
            <a:extLst>
              <a:ext uri="{FF2B5EF4-FFF2-40B4-BE49-F238E27FC236}">
                <a16:creationId xmlns:a16="http://schemas.microsoft.com/office/drawing/2014/main" id="{E8D134CF-DAF2-300E-DF05-A5F5C6CB210D}"/>
              </a:ext>
            </a:extLst>
          </p:cNvPr>
          <p:cNvSpPr txBox="1"/>
          <p:nvPr/>
        </p:nvSpPr>
        <p:spPr>
          <a:xfrm>
            <a:off x="7651285" y="2273109"/>
            <a:ext cx="4241105" cy="2677656"/>
          </a:xfrm>
          <a:prstGeom prst="rect">
            <a:avLst/>
          </a:prstGeom>
          <a:noFill/>
        </p:spPr>
        <p:txBody>
          <a:bodyPr wrap="square">
            <a:spAutoFit/>
          </a:bodyPr>
          <a:lstStyle/>
          <a:p>
            <a:r>
              <a:rPr lang="he-IL" sz="2800" b="1" dirty="0">
                <a:solidFill>
                  <a:srgbClr val="993300"/>
                </a:solidFill>
                <a:effectLst/>
                <a:ea typeface="Calibri" panose="020F0502020204030204" pitchFamily="34" charset="0"/>
                <a:cs typeface="David" panose="020E0502060401010101" pitchFamily="34" charset="-79"/>
              </a:rPr>
              <a:t>לפתח מודלים כדי להדגים תופעה ולהסביר כיצד היא מתרחשת באופן שמתיישב עם הראיות הנתונות וכאמצעי לתקשר את הבנת התופעה הנדונה</a:t>
            </a:r>
            <a:r>
              <a:rPr lang="he-IL" sz="2800" b="1" dirty="0">
                <a:solidFill>
                  <a:srgbClr val="0D0D0D"/>
                </a:solidFill>
                <a:effectLst/>
                <a:ea typeface="Calibri" panose="020F0502020204030204" pitchFamily="34" charset="0"/>
                <a:cs typeface="David" panose="020E0502060401010101" pitchFamily="34" charset="-79"/>
              </a:rPr>
              <a:t> </a:t>
            </a:r>
            <a:endParaRPr lang="he-IL" sz="2800" b="1" dirty="0"/>
          </a:p>
        </p:txBody>
      </p:sp>
      <p:sp>
        <p:nvSpPr>
          <p:cNvPr id="4" name="תיבת טקסט 3">
            <a:extLst>
              <a:ext uri="{FF2B5EF4-FFF2-40B4-BE49-F238E27FC236}">
                <a16:creationId xmlns:a16="http://schemas.microsoft.com/office/drawing/2014/main" id="{9443B1EC-9496-0BC8-D710-4266A754AA73}"/>
              </a:ext>
            </a:extLst>
          </p:cNvPr>
          <p:cNvSpPr txBox="1"/>
          <p:nvPr/>
        </p:nvSpPr>
        <p:spPr>
          <a:xfrm>
            <a:off x="408372" y="6072326"/>
            <a:ext cx="2654423" cy="646331"/>
          </a:xfrm>
          <a:prstGeom prst="rect">
            <a:avLst/>
          </a:prstGeom>
          <a:noFill/>
        </p:spPr>
        <p:txBody>
          <a:bodyPr wrap="square" rtlCol="1">
            <a:spAutoFit/>
          </a:bodyPr>
          <a:lstStyle/>
          <a:p>
            <a:r>
              <a:rPr lang="he-IL" dirty="0">
                <a:latin typeface="David" panose="020E0502060401010101" pitchFamily="34" charset="-79"/>
                <a:cs typeface="David" panose="020E0502060401010101" pitchFamily="34" charset="-79"/>
              </a:rPr>
              <a:t>מתוך ספר הלימוד </a:t>
            </a:r>
            <a:r>
              <a:rPr lang="he-IL" b="1" dirty="0">
                <a:latin typeface="David" panose="020E0502060401010101" pitchFamily="34" charset="-79"/>
                <a:cs typeface="David" panose="020E0502060401010101" pitchFamily="34" charset="-79"/>
              </a:rPr>
              <a:t>נפלאות המדע והטכנולוגיה</a:t>
            </a:r>
            <a:r>
              <a:rPr lang="he-IL" dirty="0">
                <a:latin typeface="David" panose="020E0502060401010101" pitchFamily="34" charset="-79"/>
                <a:cs typeface="David" panose="020E0502060401010101" pitchFamily="34" charset="-79"/>
              </a:rPr>
              <a:t> לכיתה ה</a:t>
            </a:r>
          </a:p>
        </p:txBody>
      </p:sp>
      <p:pic>
        <p:nvPicPr>
          <p:cNvPr id="5" name="תמונה 4">
            <a:extLst>
              <a:ext uri="{FF2B5EF4-FFF2-40B4-BE49-F238E27FC236}">
                <a16:creationId xmlns:a16="http://schemas.microsoft.com/office/drawing/2014/main" id="{5D51EF7A-8E85-53FE-A082-FE7304836D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6" name="תיבת טקסט 5">
            <a:extLst>
              <a:ext uri="{FF2B5EF4-FFF2-40B4-BE49-F238E27FC236}">
                <a16:creationId xmlns:a16="http://schemas.microsoft.com/office/drawing/2014/main" id="{F3971C0A-5DE6-282C-FBD5-584DAC8C0D1D}"/>
              </a:ext>
            </a:extLst>
          </p:cNvPr>
          <p:cNvSpPr txBox="1"/>
          <p:nvPr/>
        </p:nvSpPr>
        <p:spPr>
          <a:xfrm>
            <a:off x="4735286" y="1032113"/>
            <a:ext cx="3886200" cy="584775"/>
          </a:xfrm>
          <a:prstGeom prst="rect">
            <a:avLst/>
          </a:prstGeom>
          <a:noFill/>
        </p:spPr>
        <p:txBody>
          <a:bodyPr wrap="square" rtlCol="1">
            <a:spAutoFit/>
          </a:bodyPr>
          <a:lstStyle/>
          <a:p>
            <a:r>
              <a:rPr lang="he-IL" sz="3200" b="1" dirty="0">
                <a:solidFill>
                  <a:srgbClr val="FF0000"/>
                </a:solidFill>
                <a:latin typeface="David" panose="020E0502060401010101" pitchFamily="34" charset="-79"/>
                <a:cs typeface="David" panose="020E0502060401010101" pitchFamily="34" charset="-79"/>
              </a:rPr>
              <a:t>ממיומנות לפעילות</a:t>
            </a:r>
          </a:p>
        </p:txBody>
      </p:sp>
    </p:spTree>
    <p:extLst>
      <p:ext uri="{BB962C8B-B14F-4D97-AF65-F5344CB8AC3E}">
        <p14:creationId xmlns:p14="http://schemas.microsoft.com/office/powerpoint/2010/main" val="1552635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EB0F8095-66B8-AF32-8754-680950EE8E0F}"/>
              </a:ext>
            </a:extLst>
          </p:cNvPr>
          <p:cNvPicPr>
            <a:picLocks noChangeAspect="1"/>
          </p:cNvPicPr>
          <p:nvPr/>
        </p:nvPicPr>
        <p:blipFill>
          <a:blip r:embed="rId3"/>
          <a:stretch>
            <a:fillRect/>
          </a:stretch>
        </p:blipFill>
        <p:spPr>
          <a:xfrm>
            <a:off x="180856" y="124816"/>
            <a:ext cx="5693546" cy="6193971"/>
          </a:xfrm>
          <a:prstGeom prst="rect">
            <a:avLst/>
          </a:prstGeom>
          <a:ln>
            <a:noFill/>
          </a:ln>
          <a:effectLst>
            <a:outerShdw blurRad="190500" algn="tl" rotWithShape="0">
              <a:srgbClr val="000000">
                <a:alpha val="70000"/>
              </a:srgbClr>
            </a:outerShdw>
          </a:effectLst>
        </p:spPr>
      </p:pic>
      <p:sp>
        <p:nvSpPr>
          <p:cNvPr id="4" name="תיבת טקסט 3">
            <a:extLst>
              <a:ext uri="{FF2B5EF4-FFF2-40B4-BE49-F238E27FC236}">
                <a16:creationId xmlns:a16="http://schemas.microsoft.com/office/drawing/2014/main" id="{E621113C-670F-4657-8C49-AC22C7719B28}"/>
              </a:ext>
            </a:extLst>
          </p:cNvPr>
          <p:cNvSpPr txBox="1"/>
          <p:nvPr/>
        </p:nvSpPr>
        <p:spPr>
          <a:xfrm>
            <a:off x="8109857" y="1261744"/>
            <a:ext cx="3724249" cy="2308324"/>
          </a:xfrm>
          <a:prstGeom prst="rect">
            <a:avLst/>
          </a:prstGeom>
          <a:noFill/>
        </p:spPr>
        <p:txBody>
          <a:bodyPr wrap="square">
            <a:spAutoFit/>
          </a:bodyPr>
          <a:lstStyle/>
          <a:p>
            <a:r>
              <a:rPr lang="he-IL" sz="2400" b="1" dirty="0">
                <a:solidFill>
                  <a:srgbClr val="993300"/>
                </a:solidFill>
                <a:effectLst/>
                <a:ea typeface="Calibri" panose="020F0502020204030204" pitchFamily="34" charset="0"/>
                <a:cs typeface="David" panose="020E0502060401010101" pitchFamily="34" charset="-79"/>
              </a:rPr>
              <a:t>לפתח מודלים כדי להדגים תופעה ולהסביר כיצד היא מתרחשת באופן שמתיישב עם הראיות הנתונות וכאמצעי לתקשר את הבנת התופעה הנדונה</a:t>
            </a:r>
            <a:endParaRPr lang="he-IL" sz="2400" b="1" dirty="0"/>
          </a:p>
        </p:txBody>
      </p:sp>
      <p:pic>
        <p:nvPicPr>
          <p:cNvPr id="6" name="תמונה 5">
            <a:extLst>
              <a:ext uri="{FF2B5EF4-FFF2-40B4-BE49-F238E27FC236}">
                <a16:creationId xmlns:a16="http://schemas.microsoft.com/office/drawing/2014/main" id="{079B71AE-0A33-BEB6-F4C3-D8423D5D3FAF}"/>
              </a:ext>
            </a:extLst>
          </p:cNvPr>
          <p:cNvPicPr>
            <a:picLocks noChangeAspect="1"/>
          </p:cNvPicPr>
          <p:nvPr/>
        </p:nvPicPr>
        <p:blipFill>
          <a:blip r:embed="rId4"/>
          <a:stretch>
            <a:fillRect/>
          </a:stretch>
        </p:blipFill>
        <p:spPr>
          <a:xfrm>
            <a:off x="1824743" y="3570068"/>
            <a:ext cx="6285114" cy="3218365"/>
          </a:xfrm>
          <a:prstGeom prst="rect">
            <a:avLst/>
          </a:prstGeom>
          <a:ln>
            <a:noFill/>
          </a:ln>
          <a:effectLst>
            <a:outerShdw blurRad="190500" algn="tl" rotWithShape="0">
              <a:srgbClr val="000000">
                <a:alpha val="70000"/>
              </a:srgbClr>
            </a:outerShdw>
          </a:effectLst>
        </p:spPr>
      </p:pic>
      <p:sp>
        <p:nvSpPr>
          <p:cNvPr id="7" name="תיבת טקסט 6">
            <a:extLst>
              <a:ext uri="{FF2B5EF4-FFF2-40B4-BE49-F238E27FC236}">
                <a16:creationId xmlns:a16="http://schemas.microsoft.com/office/drawing/2014/main" id="{B5C9EC39-7DC6-29E9-087F-4721C6AF434F}"/>
              </a:ext>
            </a:extLst>
          </p:cNvPr>
          <p:cNvSpPr txBox="1"/>
          <p:nvPr/>
        </p:nvSpPr>
        <p:spPr>
          <a:xfrm>
            <a:off x="-324412" y="6211669"/>
            <a:ext cx="2654423" cy="646331"/>
          </a:xfrm>
          <a:prstGeom prst="rect">
            <a:avLst/>
          </a:prstGeom>
          <a:noFill/>
        </p:spPr>
        <p:txBody>
          <a:bodyPr wrap="square" rtlCol="1">
            <a:spAutoFit/>
          </a:bodyPr>
          <a:lstStyle/>
          <a:p>
            <a:r>
              <a:rPr lang="he-IL" dirty="0">
                <a:latin typeface="David" panose="020E0502060401010101" pitchFamily="34" charset="-79"/>
                <a:cs typeface="David" panose="020E0502060401010101" pitchFamily="34" charset="-79"/>
              </a:rPr>
              <a:t>מתוך ספר הלימוד </a:t>
            </a:r>
            <a:r>
              <a:rPr lang="he-IL" b="1" dirty="0">
                <a:latin typeface="David" panose="020E0502060401010101" pitchFamily="34" charset="-79"/>
                <a:cs typeface="David" panose="020E0502060401010101" pitchFamily="34" charset="-79"/>
              </a:rPr>
              <a:t>מדע וטכנולוגיה </a:t>
            </a:r>
            <a:r>
              <a:rPr lang="he-IL" dirty="0">
                <a:latin typeface="David" panose="020E0502060401010101" pitchFamily="34" charset="-79"/>
                <a:cs typeface="David" panose="020E0502060401010101" pitchFamily="34" charset="-79"/>
              </a:rPr>
              <a:t>לכיתה ה</a:t>
            </a:r>
          </a:p>
        </p:txBody>
      </p:sp>
      <p:pic>
        <p:nvPicPr>
          <p:cNvPr id="2" name="תמונה 1">
            <a:extLst>
              <a:ext uri="{FF2B5EF4-FFF2-40B4-BE49-F238E27FC236}">
                <a16:creationId xmlns:a16="http://schemas.microsoft.com/office/drawing/2014/main" id="{A36983FF-A733-05C1-7509-EE461BF6BA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5462" y="209807"/>
            <a:ext cx="4995682" cy="576073"/>
          </a:xfrm>
          <a:prstGeom prst="rect">
            <a:avLst/>
          </a:prstGeom>
        </p:spPr>
      </p:pic>
    </p:spTree>
    <p:extLst>
      <p:ext uri="{BB962C8B-B14F-4D97-AF65-F5344CB8AC3E}">
        <p14:creationId xmlns:p14="http://schemas.microsoft.com/office/powerpoint/2010/main" val="374975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934D1205-9CE2-BEC5-2BDB-BE45418BF93F}"/>
              </a:ext>
            </a:extLst>
          </p:cNvPr>
          <p:cNvPicPr>
            <a:picLocks noChangeAspect="1"/>
          </p:cNvPicPr>
          <p:nvPr/>
        </p:nvPicPr>
        <p:blipFill>
          <a:blip r:embed="rId3"/>
          <a:stretch>
            <a:fillRect/>
          </a:stretch>
        </p:blipFill>
        <p:spPr>
          <a:xfrm>
            <a:off x="1560388" y="1127747"/>
            <a:ext cx="9248775" cy="5400675"/>
          </a:xfrm>
          <a:prstGeom prst="rect">
            <a:avLst/>
          </a:prstGeom>
          <a:ln>
            <a:noFill/>
          </a:ln>
          <a:effectLst>
            <a:outerShdw blurRad="190500" algn="tl" rotWithShape="0">
              <a:srgbClr val="000000">
                <a:alpha val="70000"/>
              </a:srgbClr>
            </a:outerShdw>
          </a:effectLst>
        </p:spPr>
      </p:pic>
      <p:sp>
        <p:nvSpPr>
          <p:cNvPr id="5" name="תיבת טקסט 4">
            <a:extLst>
              <a:ext uri="{FF2B5EF4-FFF2-40B4-BE49-F238E27FC236}">
                <a16:creationId xmlns:a16="http://schemas.microsoft.com/office/drawing/2014/main" id="{A93AB5BC-AD2A-50B1-289A-7913816B2C24}"/>
              </a:ext>
            </a:extLst>
          </p:cNvPr>
          <p:cNvSpPr txBox="1"/>
          <p:nvPr/>
        </p:nvSpPr>
        <p:spPr>
          <a:xfrm>
            <a:off x="3491143" y="615009"/>
            <a:ext cx="6094520" cy="433196"/>
          </a:xfrm>
          <a:prstGeom prst="rect">
            <a:avLst/>
          </a:prstGeom>
          <a:noFill/>
        </p:spPr>
        <p:txBody>
          <a:bodyPr wrap="square">
            <a:spAutoFit/>
          </a:bodyPr>
          <a:lstStyle/>
          <a:p>
            <a:pPr algn="ctr" rtl="1">
              <a:lnSpc>
                <a:spcPct val="115000"/>
              </a:lnSpc>
              <a:spcAft>
                <a:spcPts val="1000"/>
              </a:spcAft>
              <a:buNone/>
            </a:pPr>
            <a:r>
              <a:rPr lang="he-IL" sz="2000" b="1" kern="100" dirty="0">
                <a:effectLst/>
                <a:latin typeface="Calibri" panose="020F0502020204030204" pitchFamily="34" charset="0"/>
                <a:ea typeface="Calibri" panose="020F0502020204030204" pitchFamily="34" charset="0"/>
                <a:cs typeface="David" panose="020E0502060401010101" pitchFamily="34" charset="-79"/>
              </a:rPr>
              <a:t>טבלת תכנון</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תיבת טקסט 6">
            <a:extLst>
              <a:ext uri="{FF2B5EF4-FFF2-40B4-BE49-F238E27FC236}">
                <a16:creationId xmlns:a16="http://schemas.microsoft.com/office/drawing/2014/main" id="{0F9F7E5A-29C2-B99C-9E70-48CE9EDE9DEF}"/>
              </a:ext>
            </a:extLst>
          </p:cNvPr>
          <p:cNvSpPr txBox="1"/>
          <p:nvPr/>
        </p:nvSpPr>
        <p:spPr>
          <a:xfrm>
            <a:off x="3553287" y="0"/>
            <a:ext cx="6094520" cy="501356"/>
          </a:xfrm>
          <a:prstGeom prst="rect">
            <a:avLst/>
          </a:prstGeom>
          <a:noFill/>
        </p:spPr>
        <p:txBody>
          <a:bodyPr wrap="square">
            <a:spAutoFit/>
          </a:bodyPr>
          <a:lstStyle/>
          <a:p>
            <a:pPr algn="ctr" rtl="1">
              <a:lnSpc>
                <a:spcPct val="115000"/>
              </a:lnSpc>
              <a:spcAft>
                <a:spcPts val="1000"/>
              </a:spcAft>
              <a:buNone/>
            </a:pPr>
            <a:r>
              <a:rPr lang="he-IL" sz="2400" b="1" kern="100" dirty="0">
                <a:effectLst/>
                <a:latin typeface="Calibri" panose="020F0502020204030204" pitchFamily="34" charset="0"/>
                <a:ea typeface="Calibri" panose="020F0502020204030204" pitchFamily="34" charset="0"/>
                <a:cs typeface="David" panose="020E0502060401010101" pitchFamily="34" charset="-79"/>
              </a:rPr>
              <a:t>בריאות ומזון</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מלבן 1">
            <a:extLst>
              <a:ext uri="{FF2B5EF4-FFF2-40B4-BE49-F238E27FC236}">
                <a16:creationId xmlns:a16="http://schemas.microsoft.com/office/drawing/2014/main" id="{F13F0C7D-D7DD-1A49-897B-B49511EDACF4}"/>
              </a:ext>
            </a:extLst>
          </p:cNvPr>
          <p:cNvSpPr/>
          <p:nvPr/>
        </p:nvSpPr>
        <p:spPr>
          <a:xfrm>
            <a:off x="7043057" y="5018314"/>
            <a:ext cx="2797629" cy="140425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 name="תמונה 3">
            <a:extLst>
              <a:ext uri="{FF2B5EF4-FFF2-40B4-BE49-F238E27FC236}">
                <a16:creationId xmlns:a16="http://schemas.microsoft.com/office/drawing/2014/main" id="{A99E3886-FF4C-30EF-B4E4-9A16C7CAD3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Tree>
    <p:extLst>
      <p:ext uri="{BB962C8B-B14F-4D97-AF65-F5344CB8AC3E}">
        <p14:creationId xmlns:p14="http://schemas.microsoft.com/office/powerpoint/2010/main" val="2922607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92FAE2CC-1BCE-5F40-E4FF-AEDD49B5196A}"/>
              </a:ext>
            </a:extLst>
          </p:cNvPr>
          <p:cNvSpPr txBox="1"/>
          <p:nvPr/>
        </p:nvSpPr>
        <p:spPr>
          <a:xfrm>
            <a:off x="8359278" y="2245093"/>
            <a:ext cx="3220375" cy="2246769"/>
          </a:xfrm>
          <a:prstGeom prst="rect">
            <a:avLst/>
          </a:prstGeom>
          <a:noFill/>
        </p:spPr>
        <p:txBody>
          <a:bodyPr wrap="square">
            <a:spAutoFit/>
          </a:bodyPr>
          <a:lstStyle/>
          <a:p>
            <a:r>
              <a:rPr lang="he-IL" sz="2800" b="1" dirty="0">
                <a:solidFill>
                  <a:schemeClr val="accent2">
                    <a:lumMod val="75000"/>
                  </a:schemeClr>
                </a:solidFill>
                <a:effectLst/>
                <a:ea typeface="Times New Roman" panose="02020603050405020304" pitchFamily="18" charset="0"/>
                <a:cs typeface="David" panose="020E0502060401010101" pitchFamily="34" charset="-79"/>
              </a:rPr>
              <a:t>לתכנן מערך מחקר ולבצעו: שאלת חקר, השערות, גורמים משפיעים, גורמים קבועים, בקרה וחזרות</a:t>
            </a:r>
            <a:endParaRPr lang="he-IL" sz="2800" b="1" dirty="0">
              <a:solidFill>
                <a:schemeClr val="accent2">
                  <a:lumMod val="75000"/>
                </a:schemeClr>
              </a:solidFill>
            </a:endParaRPr>
          </a:p>
        </p:txBody>
      </p:sp>
      <p:sp>
        <p:nvSpPr>
          <p:cNvPr id="9" name="תיבת טקסט 8">
            <a:extLst>
              <a:ext uri="{FF2B5EF4-FFF2-40B4-BE49-F238E27FC236}">
                <a16:creationId xmlns:a16="http://schemas.microsoft.com/office/drawing/2014/main" id="{25A0FF0E-2954-02FF-85AA-DAAED6D17B6E}"/>
              </a:ext>
            </a:extLst>
          </p:cNvPr>
          <p:cNvSpPr txBox="1"/>
          <p:nvPr/>
        </p:nvSpPr>
        <p:spPr>
          <a:xfrm>
            <a:off x="-215601" y="5545836"/>
            <a:ext cx="8014316" cy="1200329"/>
          </a:xfrm>
          <a:prstGeom prst="rect">
            <a:avLst/>
          </a:prstGeom>
          <a:noFill/>
        </p:spPr>
        <p:txBody>
          <a:bodyPr wrap="square">
            <a:spAutoFit/>
          </a:bodyPr>
          <a:lstStyle/>
          <a:p>
            <a:r>
              <a:rPr lang="he-IL" sz="2400" b="1" i="0" u="none" strike="noStrike" baseline="0" dirty="0">
                <a:latin typeface="David" panose="020E0502060401010101" pitchFamily="34" charset="-79"/>
                <a:cs typeface="David" panose="020E0502060401010101" pitchFamily="34" charset="-79"/>
              </a:rPr>
              <a:t>תשובה</a:t>
            </a:r>
          </a:p>
          <a:p>
            <a:r>
              <a:rPr lang="he-IL" sz="2400" b="0" i="0" u="none" strike="noStrike" baseline="0" dirty="0">
                <a:latin typeface="David" panose="020E0502060401010101" pitchFamily="34" charset="-79"/>
                <a:cs typeface="David" panose="020E0502060401010101" pitchFamily="34" charset="-79"/>
              </a:rPr>
              <a:t>כיצד אפשר להחמיץ ירקות שיהיו עמידים לעובש וחיידקים מזיקים</a:t>
            </a:r>
          </a:p>
          <a:p>
            <a:r>
              <a:rPr lang="he-IL" sz="2400" b="0" i="0" u="none" strike="noStrike" baseline="0" dirty="0">
                <a:latin typeface="David" panose="020E0502060401010101" pitchFamily="34" charset="-79"/>
                <a:cs typeface="David" panose="020E0502060401010101" pitchFamily="34" charset="-79"/>
              </a:rPr>
              <a:t>ולשמור על תכונות הטעם והמרקם הרצויים?</a:t>
            </a:r>
            <a:endParaRPr lang="he-IL" sz="2400" dirty="0">
              <a:latin typeface="David" panose="020E0502060401010101" pitchFamily="34" charset="-79"/>
              <a:cs typeface="David" panose="020E0502060401010101" pitchFamily="34" charset="-79"/>
            </a:endParaRPr>
          </a:p>
        </p:txBody>
      </p:sp>
      <p:sp>
        <p:nvSpPr>
          <p:cNvPr id="12" name="תיבת טקסט 11">
            <a:extLst>
              <a:ext uri="{FF2B5EF4-FFF2-40B4-BE49-F238E27FC236}">
                <a16:creationId xmlns:a16="http://schemas.microsoft.com/office/drawing/2014/main" id="{BFA51021-B951-ABE3-4F92-7C3690F9A768}"/>
              </a:ext>
            </a:extLst>
          </p:cNvPr>
          <p:cNvSpPr txBox="1"/>
          <p:nvPr/>
        </p:nvSpPr>
        <p:spPr>
          <a:xfrm>
            <a:off x="883751" y="4807218"/>
            <a:ext cx="6830514" cy="830997"/>
          </a:xfrm>
          <a:prstGeom prst="rect">
            <a:avLst/>
          </a:prstGeom>
          <a:noFill/>
        </p:spPr>
        <p:txBody>
          <a:bodyPr wrap="square" rtlCol="1">
            <a:spAutoFit/>
          </a:bodyPr>
          <a:lstStyle/>
          <a:p>
            <a:r>
              <a:rPr lang="he-IL" sz="2400" b="1" dirty="0">
                <a:latin typeface="David" panose="020E0502060401010101" pitchFamily="34" charset="-79"/>
                <a:cs typeface="David" panose="020E0502060401010101" pitchFamily="34" charset="-79"/>
              </a:rPr>
              <a:t>שאלה</a:t>
            </a:r>
          </a:p>
          <a:p>
            <a:r>
              <a:rPr lang="he-IL" sz="2400" dirty="0">
                <a:latin typeface="David" panose="020E0502060401010101" pitchFamily="34" charset="-79"/>
                <a:cs typeface="David" panose="020E0502060401010101" pitchFamily="34" charset="-79"/>
              </a:rPr>
              <a:t>נסחו את הבעיה ההנדסית הטכנולוגית.</a:t>
            </a:r>
          </a:p>
        </p:txBody>
      </p:sp>
      <p:pic>
        <p:nvPicPr>
          <p:cNvPr id="14" name="תמונה 13">
            <a:extLst>
              <a:ext uri="{FF2B5EF4-FFF2-40B4-BE49-F238E27FC236}">
                <a16:creationId xmlns:a16="http://schemas.microsoft.com/office/drawing/2014/main" id="{27C21806-1161-0FEF-5EA2-FF4EF6E2E9C8}"/>
              </a:ext>
            </a:extLst>
          </p:cNvPr>
          <p:cNvPicPr>
            <a:picLocks noChangeAspect="1"/>
          </p:cNvPicPr>
          <p:nvPr/>
        </p:nvPicPr>
        <p:blipFill>
          <a:blip r:embed="rId3"/>
          <a:stretch>
            <a:fillRect/>
          </a:stretch>
        </p:blipFill>
        <p:spPr>
          <a:xfrm>
            <a:off x="1011624" y="1040411"/>
            <a:ext cx="6702641" cy="3676340"/>
          </a:xfrm>
          <a:prstGeom prst="rect">
            <a:avLst/>
          </a:prstGeom>
          <a:ln>
            <a:noFill/>
          </a:ln>
          <a:effectLst>
            <a:outerShdw blurRad="190500" algn="tl" rotWithShape="0">
              <a:srgbClr val="000000">
                <a:alpha val="70000"/>
              </a:srgbClr>
            </a:outerShdw>
          </a:effectLst>
        </p:spPr>
      </p:pic>
      <p:pic>
        <p:nvPicPr>
          <p:cNvPr id="2" name="תמונה 1">
            <a:extLst>
              <a:ext uri="{FF2B5EF4-FFF2-40B4-BE49-F238E27FC236}">
                <a16:creationId xmlns:a16="http://schemas.microsoft.com/office/drawing/2014/main" id="{FD68AE9D-77E8-BDA0-95A8-3CA3977DAE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4" name="תיבת טקסט 3">
            <a:extLst>
              <a:ext uri="{FF2B5EF4-FFF2-40B4-BE49-F238E27FC236}">
                <a16:creationId xmlns:a16="http://schemas.microsoft.com/office/drawing/2014/main" id="{7F8547B0-865D-609D-8B3C-0A82245E8B56}"/>
              </a:ext>
            </a:extLst>
          </p:cNvPr>
          <p:cNvSpPr txBox="1"/>
          <p:nvPr/>
        </p:nvSpPr>
        <p:spPr>
          <a:xfrm>
            <a:off x="5606144" y="272553"/>
            <a:ext cx="3886200" cy="584775"/>
          </a:xfrm>
          <a:prstGeom prst="rect">
            <a:avLst/>
          </a:prstGeom>
          <a:noFill/>
        </p:spPr>
        <p:txBody>
          <a:bodyPr wrap="square" rtlCol="1">
            <a:spAutoFit/>
          </a:bodyPr>
          <a:lstStyle/>
          <a:p>
            <a:r>
              <a:rPr lang="he-IL" sz="3200" b="1" dirty="0">
                <a:solidFill>
                  <a:srgbClr val="FF0000"/>
                </a:solidFill>
                <a:latin typeface="David" panose="020E0502060401010101" pitchFamily="34" charset="-79"/>
                <a:cs typeface="David" panose="020E0502060401010101" pitchFamily="34" charset="-79"/>
              </a:rPr>
              <a:t>ממיומנות לפעילות</a:t>
            </a:r>
          </a:p>
        </p:txBody>
      </p:sp>
    </p:spTree>
    <p:extLst>
      <p:ext uri="{BB962C8B-B14F-4D97-AF65-F5344CB8AC3E}">
        <p14:creationId xmlns:p14="http://schemas.microsoft.com/office/powerpoint/2010/main" val="2189996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1698ACF-C23C-B644-8DE0-91B3E6A4BFC6}"/>
              </a:ext>
            </a:extLst>
          </p:cNvPr>
          <p:cNvPicPr>
            <a:picLocks noChangeAspect="1"/>
          </p:cNvPicPr>
          <p:nvPr/>
        </p:nvPicPr>
        <p:blipFill>
          <a:blip r:embed="rId3"/>
          <a:stretch>
            <a:fillRect/>
          </a:stretch>
        </p:blipFill>
        <p:spPr>
          <a:xfrm>
            <a:off x="1753280" y="881743"/>
            <a:ext cx="10144125" cy="5795282"/>
          </a:xfrm>
          <a:prstGeom prst="rect">
            <a:avLst/>
          </a:prstGeom>
          <a:ln>
            <a:noFill/>
          </a:ln>
          <a:effectLst>
            <a:outerShdw blurRad="190500" algn="tl" rotWithShape="0">
              <a:srgbClr val="000000">
                <a:alpha val="70000"/>
              </a:srgbClr>
            </a:outerShdw>
          </a:effectLst>
        </p:spPr>
      </p:pic>
      <p:pic>
        <p:nvPicPr>
          <p:cNvPr id="2" name="תמונה 1">
            <a:extLst>
              <a:ext uri="{FF2B5EF4-FFF2-40B4-BE49-F238E27FC236}">
                <a16:creationId xmlns:a16="http://schemas.microsoft.com/office/drawing/2014/main" id="{730A509D-9447-57BF-52B5-12960008DF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Tree>
    <p:extLst>
      <p:ext uri="{BB962C8B-B14F-4D97-AF65-F5344CB8AC3E}">
        <p14:creationId xmlns:p14="http://schemas.microsoft.com/office/powerpoint/2010/main" val="3880185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A67D7232-3AFF-95AD-73B2-B3F3657CA328}"/>
              </a:ext>
            </a:extLst>
          </p:cNvPr>
          <p:cNvPicPr>
            <a:picLocks noChangeAspect="1"/>
          </p:cNvPicPr>
          <p:nvPr/>
        </p:nvPicPr>
        <p:blipFill>
          <a:blip r:embed="rId3"/>
          <a:stretch>
            <a:fillRect/>
          </a:stretch>
        </p:blipFill>
        <p:spPr>
          <a:xfrm>
            <a:off x="1091972" y="783771"/>
            <a:ext cx="10182225" cy="5638800"/>
          </a:xfrm>
          <a:prstGeom prst="rect">
            <a:avLst/>
          </a:prstGeom>
          <a:ln>
            <a:noFill/>
          </a:ln>
          <a:effectLst>
            <a:outerShdw blurRad="190500" algn="tl" rotWithShape="0">
              <a:srgbClr val="000000">
                <a:alpha val="70000"/>
              </a:srgbClr>
            </a:outerShdw>
          </a:effectLst>
        </p:spPr>
      </p:pic>
      <p:pic>
        <p:nvPicPr>
          <p:cNvPr id="2" name="תמונה 1">
            <a:extLst>
              <a:ext uri="{FF2B5EF4-FFF2-40B4-BE49-F238E27FC236}">
                <a16:creationId xmlns:a16="http://schemas.microsoft.com/office/drawing/2014/main" id="{F24F550A-288E-A31E-5E87-4511EFA160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Tree>
    <p:extLst>
      <p:ext uri="{BB962C8B-B14F-4D97-AF65-F5344CB8AC3E}">
        <p14:creationId xmlns:p14="http://schemas.microsoft.com/office/powerpoint/2010/main" val="3307335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1FF2FD5A-CF61-1554-C4C9-DF14031E734C}"/>
              </a:ext>
            </a:extLst>
          </p:cNvPr>
          <p:cNvPicPr>
            <a:picLocks noChangeAspect="1"/>
          </p:cNvPicPr>
          <p:nvPr/>
        </p:nvPicPr>
        <p:blipFill>
          <a:blip r:embed="rId3"/>
          <a:stretch>
            <a:fillRect/>
          </a:stretch>
        </p:blipFill>
        <p:spPr>
          <a:xfrm>
            <a:off x="1564822" y="1481819"/>
            <a:ext cx="9410700" cy="4743450"/>
          </a:xfrm>
          <a:prstGeom prst="rect">
            <a:avLst/>
          </a:prstGeom>
          <a:ln>
            <a:noFill/>
          </a:ln>
          <a:effectLst>
            <a:outerShdw blurRad="190500" algn="tl" rotWithShape="0">
              <a:srgbClr val="000000">
                <a:alpha val="70000"/>
              </a:srgbClr>
            </a:outerShdw>
          </a:effectLst>
        </p:spPr>
      </p:pic>
      <p:pic>
        <p:nvPicPr>
          <p:cNvPr id="2" name="תמונה 1">
            <a:extLst>
              <a:ext uri="{FF2B5EF4-FFF2-40B4-BE49-F238E27FC236}">
                <a16:creationId xmlns:a16="http://schemas.microsoft.com/office/drawing/2014/main" id="{8C02D266-CD8C-6B1B-B3DB-68D5106BF4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Tree>
    <p:extLst>
      <p:ext uri="{BB962C8B-B14F-4D97-AF65-F5344CB8AC3E}">
        <p14:creationId xmlns:p14="http://schemas.microsoft.com/office/powerpoint/2010/main" val="1084590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9380468A-AF85-D0C2-E12F-4F31D67CFDF5}"/>
              </a:ext>
            </a:extLst>
          </p:cNvPr>
          <p:cNvPicPr>
            <a:picLocks noChangeAspect="1"/>
          </p:cNvPicPr>
          <p:nvPr/>
        </p:nvPicPr>
        <p:blipFill>
          <a:blip r:embed="rId3"/>
          <a:stretch>
            <a:fillRect/>
          </a:stretch>
        </p:blipFill>
        <p:spPr>
          <a:xfrm>
            <a:off x="3483496" y="860843"/>
            <a:ext cx="5606075" cy="5520765"/>
          </a:xfrm>
          <a:prstGeom prst="rect">
            <a:avLst/>
          </a:prstGeom>
          <a:ln>
            <a:noFill/>
          </a:ln>
          <a:effectLst>
            <a:outerShdw blurRad="190500" algn="tl" rotWithShape="0">
              <a:srgbClr val="000000">
                <a:alpha val="70000"/>
              </a:srgbClr>
            </a:outerShdw>
          </a:effectLst>
        </p:spPr>
      </p:pic>
      <p:pic>
        <p:nvPicPr>
          <p:cNvPr id="2" name="תמונה 1">
            <a:extLst>
              <a:ext uri="{FF2B5EF4-FFF2-40B4-BE49-F238E27FC236}">
                <a16:creationId xmlns:a16="http://schemas.microsoft.com/office/drawing/2014/main" id="{2A18CF69-7C7A-23FA-B1F0-284CBFFCD6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Tree>
    <p:extLst>
      <p:ext uri="{BB962C8B-B14F-4D97-AF65-F5344CB8AC3E}">
        <p14:creationId xmlns:p14="http://schemas.microsoft.com/office/powerpoint/2010/main" val="3579597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EFD74D76-47D0-526C-06F5-4B34B14AD41D}"/>
              </a:ext>
            </a:extLst>
          </p:cNvPr>
          <p:cNvPicPr>
            <a:picLocks noChangeAspect="1"/>
          </p:cNvPicPr>
          <p:nvPr/>
        </p:nvPicPr>
        <p:blipFill>
          <a:blip r:embed="rId3"/>
          <a:stretch>
            <a:fillRect/>
          </a:stretch>
        </p:blipFill>
        <p:spPr>
          <a:xfrm>
            <a:off x="1122609" y="1035079"/>
            <a:ext cx="9591675" cy="5657850"/>
          </a:xfrm>
          <a:prstGeom prst="rect">
            <a:avLst/>
          </a:prstGeom>
          <a:ln>
            <a:noFill/>
          </a:ln>
          <a:effectLst>
            <a:outerShdw blurRad="190500" algn="tl" rotWithShape="0">
              <a:srgbClr val="000000">
                <a:alpha val="70000"/>
              </a:srgbClr>
            </a:outerShdw>
          </a:effectLst>
        </p:spPr>
      </p:pic>
      <p:sp>
        <p:nvSpPr>
          <p:cNvPr id="5" name="תיבת טקסט 4">
            <a:extLst>
              <a:ext uri="{FF2B5EF4-FFF2-40B4-BE49-F238E27FC236}">
                <a16:creationId xmlns:a16="http://schemas.microsoft.com/office/drawing/2014/main" id="{C61621A4-5670-523D-07BE-5D7C91455764}"/>
              </a:ext>
            </a:extLst>
          </p:cNvPr>
          <p:cNvSpPr txBox="1"/>
          <p:nvPr/>
        </p:nvSpPr>
        <p:spPr>
          <a:xfrm>
            <a:off x="3232951" y="165071"/>
            <a:ext cx="4731798" cy="400110"/>
          </a:xfrm>
          <a:prstGeom prst="rect">
            <a:avLst/>
          </a:prstGeom>
          <a:noFill/>
        </p:spPr>
        <p:txBody>
          <a:bodyPr wrap="square" rtlCol="1">
            <a:spAutoFit/>
          </a:bodyPr>
          <a:lstStyle/>
          <a:p>
            <a:r>
              <a:rPr lang="he-IL" sz="2000" b="1" dirty="0">
                <a:latin typeface="David" panose="020E0502060401010101" pitchFamily="34" charset="-79"/>
                <a:cs typeface="David" panose="020E0502060401010101" pitchFamily="34" charset="-79"/>
              </a:rPr>
              <a:t>חומרים בדגש על שינוי אקלים</a:t>
            </a:r>
          </a:p>
        </p:txBody>
      </p:sp>
      <p:sp>
        <p:nvSpPr>
          <p:cNvPr id="4" name="תיבת טקסט 3">
            <a:extLst>
              <a:ext uri="{FF2B5EF4-FFF2-40B4-BE49-F238E27FC236}">
                <a16:creationId xmlns:a16="http://schemas.microsoft.com/office/drawing/2014/main" id="{91BA3809-F5CA-7471-06A7-033355E1A1C5}"/>
              </a:ext>
            </a:extLst>
          </p:cNvPr>
          <p:cNvSpPr txBox="1"/>
          <p:nvPr/>
        </p:nvSpPr>
        <p:spPr>
          <a:xfrm>
            <a:off x="3366116" y="563938"/>
            <a:ext cx="6094520" cy="399084"/>
          </a:xfrm>
          <a:prstGeom prst="rect">
            <a:avLst/>
          </a:prstGeom>
          <a:noFill/>
        </p:spPr>
        <p:txBody>
          <a:bodyPr wrap="square">
            <a:spAutoFit/>
          </a:bodyPr>
          <a:lstStyle/>
          <a:p>
            <a:pPr algn="ctr" rtl="1">
              <a:lnSpc>
                <a:spcPct val="115000"/>
              </a:lnSpc>
              <a:spcAft>
                <a:spcPts val="1000"/>
              </a:spcAft>
              <a:buNone/>
            </a:pPr>
            <a:r>
              <a:rPr lang="he-IL" sz="1800" b="1" kern="100" dirty="0">
                <a:effectLst/>
                <a:latin typeface="Calibri" panose="020F0502020204030204" pitchFamily="34" charset="0"/>
                <a:ea typeface="Calibri" panose="020F0502020204030204" pitchFamily="34" charset="0"/>
                <a:cs typeface="David" panose="020E0502060401010101" pitchFamily="34" charset="-79"/>
              </a:rPr>
              <a:t>טבלת תכנון</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מלבן 1">
            <a:extLst>
              <a:ext uri="{FF2B5EF4-FFF2-40B4-BE49-F238E27FC236}">
                <a16:creationId xmlns:a16="http://schemas.microsoft.com/office/drawing/2014/main" id="{1A6771FD-876E-A530-01E6-70CAA4DABD45}"/>
              </a:ext>
            </a:extLst>
          </p:cNvPr>
          <p:cNvSpPr/>
          <p:nvPr/>
        </p:nvSpPr>
        <p:spPr>
          <a:xfrm>
            <a:off x="6890657" y="5203371"/>
            <a:ext cx="3483429" cy="109069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a:extLst>
              <a:ext uri="{FF2B5EF4-FFF2-40B4-BE49-F238E27FC236}">
                <a16:creationId xmlns:a16="http://schemas.microsoft.com/office/drawing/2014/main" id="{5636F5FD-12EA-0A6F-9705-101530C240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Tree>
    <p:extLst>
      <p:ext uri="{BB962C8B-B14F-4D97-AF65-F5344CB8AC3E}">
        <p14:creationId xmlns:p14="http://schemas.microsoft.com/office/powerpoint/2010/main" val="253922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17C7C27F-B3C6-AE76-8920-53079A749AFF}"/>
              </a:ext>
            </a:extLst>
          </p:cNvPr>
          <p:cNvPicPr>
            <a:picLocks noChangeAspect="1"/>
          </p:cNvPicPr>
          <p:nvPr/>
        </p:nvPicPr>
        <p:blipFill>
          <a:blip r:embed="rId3"/>
          <a:stretch>
            <a:fillRect/>
          </a:stretch>
        </p:blipFill>
        <p:spPr>
          <a:xfrm>
            <a:off x="10194519" y="743153"/>
            <a:ext cx="1724036" cy="2276042"/>
          </a:xfrm>
          <a:prstGeom prst="rect">
            <a:avLst/>
          </a:prstGeom>
          <a:ln>
            <a:noFill/>
          </a:ln>
          <a:effectLst>
            <a:outerShdw blurRad="190500" algn="tl" rotWithShape="0">
              <a:srgbClr val="000000">
                <a:alpha val="70000"/>
              </a:srgbClr>
            </a:outerShdw>
          </a:effectLst>
        </p:spPr>
      </p:pic>
      <p:pic>
        <p:nvPicPr>
          <p:cNvPr id="5" name="תמונה 4">
            <a:extLst>
              <a:ext uri="{FF2B5EF4-FFF2-40B4-BE49-F238E27FC236}">
                <a16:creationId xmlns:a16="http://schemas.microsoft.com/office/drawing/2014/main" id="{5A4439AD-C726-1AD9-9581-B1E5596F84AE}"/>
              </a:ext>
            </a:extLst>
          </p:cNvPr>
          <p:cNvPicPr>
            <a:picLocks noChangeAspect="1"/>
          </p:cNvPicPr>
          <p:nvPr/>
        </p:nvPicPr>
        <p:blipFill>
          <a:blip r:embed="rId4"/>
          <a:stretch>
            <a:fillRect/>
          </a:stretch>
        </p:blipFill>
        <p:spPr>
          <a:xfrm>
            <a:off x="10225423" y="3530543"/>
            <a:ext cx="1724036" cy="2399862"/>
          </a:xfrm>
          <a:prstGeom prst="rect">
            <a:avLst/>
          </a:prstGeom>
          <a:ln>
            <a:noFill/>
          </a:ln>
          <a:effectLst>
            <a:outerShdw blurRad="190500" algn="tl" rotWithShape="0">
              <a:srgbClr val="000000">
                <a:alpha val="70000"/>
              </a:srgbClr>
            </a:outerShdw>
          </a:effectLst>
        </p:spPr>
      </p:pic>
      <p:pic>
        <p:nvPicPr>
          <p:cNvPr id="7" name="תמונה 6">
            <a:extLst>
              <a:ext uri="{FF2B5EF4-FFF2-40B4-BE49-F238E27FC236}">
                <a16:creationId xmlns:a16="http://schemas.microsoft.com/office/drawing/2014/main" id="{4EDBFD89-E01B-C9C4-A0C9-31A87C4B3B16}"/>
              </a:ext>
            </a:extLst>
          </p:cNvPr>
          <p:cNvPicPr>
            <a:picLocks noChangeAspect="1"/>
          </p:cNvPicPr>
          <p:nvPr/>
        </p:nvPicPr>
        <p:blipFill>
          <a:blip r:embed="rId5"/>
          <a:stretch>
            <a:fillRect/>
          </a:stretch>
        </p:blipFill>
        <p:spPr>
          <a:xfrm>
            <a:off x="7386221" y="3562063"/>
            <a:ext cx="2425838" cy="2399862"/>
          </a:xfrm>
          <a:prstGeom prst="rect">
            <a:avLst/>
          </a:prstGeom>
          <a:ln>
            <a:noFill/>
          </a:ln>
          <a:effectLst>
            <a:outerShdw blurRad="190500" algn="tl" rotWithShape="0">
              <a:srgbClr val="000000">
                <a:alpha val="70000"/>
              </a:srgbClr>
            </a:outerShdw>
          </a:effectLst>
        </p:spPr>
      </p:pic>
      <p:cxnSp>
        <p:nvCxnSpPr>
          <p:cNvPr id="11" name="מחבר חץ ישר 10">
            <a:extLst>
              <a:ext uri="{FF2B5EF4-FFF2-40B4-BE49-F238E27FC236}">
                <a16:creationId xmlns:a16="http://schemas.microsoft.com/office/drawing/2014/main" id="{87259440-7EA0-A74B-4FD1-5E2E8FBF7278}"/>
              </a:ext>
            </a:extLst>
          </p:cNvPr>
          <p:cNvCxnSpPr>
            <a:cxnSpLocks/>
          </p:cNvCxnSpPr>
          <p:nvPr/>
        </p:nvCxnSpPr>
        <p:spPr>
          <a:xfrm flipH="1">
            <a:off x="9496902" y="3264987"/>
            <a:ext cx="63031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5" name="תמונה 14">
            <a:extLst>
              <a:ext uri="{FF2B5EF4-FFF2-40B4-BE49-F238E27FC236}">
                <a16:creationId xmlns:a16="http://schemas.microsoft.com/office/drawing/2014/main" id="{F184A0CE-D195-A20F-6E7B-8996EE6D4EAA}"/>
              </a:ext>
            </a:extLst>
          </p:cNvPr>
          <p:cNvPicPr>
            <a:picLocks noChangeAspect="1"/>
          </p:cNvPicPr>
          <p:nvPr/>
        </p:nvPicPr>
        <p:blipFill>
          <a:blip r:embed="rId6"/>
          <a:stretch>
            <a:fillRect/>
          </a:stretch>
        </p:blipFill>
        <p:spPr>
          <a:xfrm>
            <a:off x="1700616" y="897043"/>
            <a:ext cx="2517132" cy="1798660"/>
          </a:xfrm>
          <a:prstGeom prst="rect">
            <a:avLst/>
          </a:prstGeom>
          <a:ln>
            <a:noFill/>
          </a:ln>
          <a:effectLst>
            <a:outerShdw blurRad="190500" algn="tl" rotWithShape="0">
              <a:srgbClr val="000000">
                <a:alpha val="70000"/>
              </a:srgbClr>
            </a:outerShdw>
          </a:effectLst>
        </p:spPr>
      </p:pic>
      <p:cxnSp>
        <p:nvCxnSpPr>
          <p:cNvPr id="16" name="מחבר חץ ישר 15">
            <a:extLst>
              <a:ext uri="{FF2B5EF4-FFF2-40B4-BE49-F238E27FC236}">
                <a16:creationId xmlns:a16="http://schemas.microsoft.com/office/drawing/2014/main" id="{BEBA82E2-353B-D7BB-03E5-8AA4F83EA693}"/>
              </a:ext>
            </a:extLst>
          </p:cNvPr>
          <p:cNvCxnSpPr>
            <a:cxnSpLocks/>
          </p:cNvCxnSpPr>
          <p:nvPr/>
        </p:nvCxnSpPr>
        <p:spPr>
          <a:xfrm>
            <a:off x="2123243" y="2405849"/>
            <a:ext cx="0" cy="281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תמונה 18">
            <a:extLst>
              <a:ext uri="{FF2B5EF4-FFF2-40B4-BE49-F238E27FC236}">
                <a16:creationId xmlns:a16="http://schemas.microsoft.com/office/drawing/2014/main" id="{D0A6622B-0D0D-2323-E6D3-C45FB2A89840}"/>
              </a:ext>
            </a:extLst>
          </p:cNvPr>
          <p:cNvPicPr>
            <a:picLocks noChangeAspect="1"/>
          </p:cNvPicPr>
          <p:nvPr/>
        </p:nvPicPr>
        <p:blipFill>
          <a:blip r:embed="rId7"/>
          <a:stretch>
            <a:fillRect/>
          </a:stretch>
        </p:blipFill>
        <p:spPr>
          <a:xfrm>
            <a:off x="3111504" y="2912438"/>
            <a:ext cx="2331076" cy="1540722"/>
          </a:xfrm>
          <a:prstGeom prst="rect">
            <a:avLst/>
          </a:prstGeom>
          <a:ln>
            <a:noFill/>
          </a:ln>
          <a:effectLst>
            <a:outerShdw blurRad="190500" algn="tl" rotWithShape="0">
              <a:srgbClr val="000000">
                <a:alpha val="70000"/>
              </a:srgbClr>
            </a:outerShdw>
          </a:effectLst>
        </p:spPr>
      </p:pic>
      <p:pic>
        <p:nvPicPr>
          <p:cNvPr id="23" name="תמונה 22">
            <a:extLst>
              <a:ext uri="{FF2B5EF4-FFF2-40B4-BE49-F238E27FC236}">
                <a16:creationId xmlns:a16="http://schemas.microsoft.com/office/drawing/2014/main" id="{D4E1EFAE-CC9E-D509-26B6-28BF0AEFE72E}"/>
              </a:ext>
            </a:extLst>
          </p:cNvPr>
          <p:cNvPicPr>
            <a:picLocks noChangeAspect="1"/>
          </p:cNvPicPr>
          <p:nvPr/>
        </p:nvPicPr>
        <p:blipFill>
          <a:blip r:embed="rId8"/>
          <a:stretch>
            <a:fillRect/>
          </a:stretch>
        </p:blipFill>
        <p:spPr>
          <a:xfrm>
            <a:off x="232002" y="2909424"/>
            <a:ext cx="2326575" cy="1540722"/>
          </a:xfrm>
          <a:prstGeom prst="rect">
            <a:avLst/>
          </a:prstGeom>
          <a:ln>
            <a:noFill/>
          </a:ln>
          <a:effectLst>
            <a:outerShdw blurRad="190500" algn="tl" rotWithShape="0">
              <a:srgbClr val="000000">
                <a:alpha val="70000"/>
              </a:srgbClr>
            </a:outerShdw>
          </a:effectLst>
        </p:spPr>
      </p:pic>
      <p:pic>
        <p:nvPicPr>
          <p:cNvPr id="25" name="תמונה 24">
            <a:extLst>
              <a:ext uri="{FF2B5EF4-FFF2-40B4-BE49-F238E27FC236}">
                <a16:creationId xmlns:a16="http://schemas.microsoft.com/office/drawing/2014/main" id="{049C24C2-EF6D-A5C3-FF6B-1C68C7A4F3B7}"/>
              </a:ext>
            </a:extLst>
          </p:cNvPr>
          <p:cNvPicPr>
            <a:picLocks noChangeAspect="1"/>
          </p:cNvPicPr>
          <p:nvPr/>
        </p:nvPicPr>
        <p:blipFill>
          <a:blip r:embed="rId9"/>
          <a:stretch>
            <a:fillRect/>
          </a:stretch>
        </p:blipFill>
        <p:spPr>
          <a:xfrm>
            <a:off x="2783080" y="4779151"/>
            <a:ext cx="2490454" cy="1695967"/>
          </a:xfrm>
          <a:prstGeom prst="rect">
            <a:avLst/>
          </a:prstGeom>
          <a:ln>
            <a:noFill/>
          </a:ln>
          <a:effectLst>
            <a:outerShdw blurRad="190500" algn="tl" rotWithShape="0">
              <a:srgbClr val="000000">
                <a:alpha val="70000"/>
              </a:srgbClr>
            </a:outerShdw>
          </a:effectLst>
        </p:spPr>
      </p:pic>
      <p:pic>
        <p:nvPicPr>
          <p:cNvPr id="27" name="תמונה 26">
            <a:extLst>
              <a:ext uri="{FF2B5EF4-FFF2-40B4-BE49-F238E27FC236}">
                <a16:creationId xmlns:a16="http://schemas.microsoft.com/office/drawing/2014/main" id="{A74F8C8B-848D-BD31-B98F-4DC9D3B6430C}"/>
              </a:ext>
            </a:extLst>
          </p:cNvPr>
          <p:cNvPicPr>
            <a:picLocks noChangeAspect="1"/>
          </p:cNvPicPr>
          <p:nvPr/>
        </p:nvPicPr>
        <p:blipFill>
          <a:blip r:embed="rId10"/>
          <a:stretch>
            <a:fillRect/>
          </a:stretch>
        </p:blipFill>
        <p:spPr>
          <a:xfrm>
            <a:off x="5421769" y="4815323"/>
            <a:ext cx="1531494" cy="1710225"/>
          </a:xfrm>
          <a:prstGeom prst="rect">
            <a:avLst/>
          </a:prstGeom>
          <a:ln>
            <a:noFill/>
          </a:ln>
          <a:effectLst>
            <a:outerShdw blurRad="190500" algn="tl" rotWithShape="0">
              <a:srgbClr val="000000">
                <a:alpha val="70000"/>
              </a:srgbClr>
            </a:outerShdw>
          </a:effectLst>
        </p:spPr>
      </p:pic>
      <p:pic>
        <p:nvPicPr>
          <p:cNvPr id="31" name="תמונה 30">
            <a:extLst>
              <a:ext uri="{FF2B5EF4-FFF2-40B4-BE49-F238E27FC236}">
                <a16:creationId xmlns:a16="http://schemas.microsoft.com/office/drawing/2014/main" id="{6C0810E5-DAD8-D62C-CAAF-7AD964F72020}"/>
              </a:ext>
            </a:extLst>
          </p:cNvPr>
          <p:cNvPicPr>
            <a:picLocks noChangeAspect="1"/>
          </p:cNvPicPr>
          <p:nvPr/>
        </p:nvPicPr>
        <p:blipFill>
          <a:blip r:embed="rId11"/>
          <a:stretch>
            <a:fillRect/>
          </a:stretch>
        </p:blipFill>
        <p:spPr>
          <a:xfrm>
            <a:off x="171635" y="4795203"/>
            <a:ext cx="2326354" cy="1710225"/>
          </a:xfrm>
          <a:prstGeom prst="rect">
            <a:avLst/>
          </a:prstGeom>
          <a:ln>
            <a:noFill/>
          </a:ln>
          <a:effectLst>
            <a:outerShdw blurRad="190500" algn="tl" rotWithShape="0">
              <a:srgbClr val="000000">
                <a:alpha val="70000"/>
              </a:srgbClr>
            </a:outerShdw>
          </a:effectLst>
        </p:spPr>
      </p:pic>
      <p:cxnSp>
        <p:nvCxnSpPr>
          <p:cNvPr id="32" name="מחבר חץ ישר 31">
            <a:extLst>
              <a:ext uri="{FF2B5EF4-FFF2-40B4-BE49-F238E27FC236}">
                <a16:creationId xmlns:a16="http://schemas.microsoft.com/office/drawing/2014/main" id="{AC0279A3-1593-0241-F988-C774768A79DF}"/>
              </a:ext>
            </a:extLst>
          </p:cNvPr>
          <p:cNvCxnSpPr>
            <a:cxnSpLocks/>
          </p:cNvCxnSpPr>
          <p:nvPr/>
        </p:nvCxnSpPr>
        <p:spPr>
          <a:xfrm flipH="1" flipV="1">
            <a:off x="5555358" y="2270941"/>
            <a:ext cx="1292018" cy="9902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מחבר חץ ישר 33">
            <a:extLst>
              <a:ext uri="{FF2B5EF4-FFF2-40B4-BE49-F238E27FC236}">
                <a16:creationId xmlns:a16="http://schemas.microsoft.com/office/drawing/2014/main" id="{C03B2552-D70D-80C8-2428-3B2124BD271F}"/>
              </a:ext>
            </a:extLst>
          </p:cNvPr>
          <p:cNvCxnSpPr>
            <a:cxnSpLocks/>
          </p:cNvCxnSpPr>
          <p:nvPr/>
        </p:nvCxnSpPr>
        <p:spPr>
          <a:xfrm>
            <a:off x="2850325" y="2769485"/>
            <a:ext cx="0" cy="2497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7" name="מחבר חץ ישר 36">
            <a:extLst>
              <a:ext uri="{FF2B5EF4-FFF2-40B4-BE49-F238E27FC236}">
                <a16:creationId xmlns:a16="http://schemas.microsoft.com/office/drawing/2014/main" id="{E563B3E7-B08B-BC3B-D0B4-30CD3013AB3D}"/>
              </a:ext>
            </a:extLst>
          </p:cNvPr>
          <p:cNvCxnSpPr>
            <a:cxnSpLocks/>
          </p:cNvCxnSpPr>
          <p:nvPr/>
        </p:nvCxnSpPr>
        <p:spPr>
          <a:xfrm>
            <a:off x="2959182" y="4491384"/>
            <a:ext cx="0" cy="2497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8" name="תיבת טקסט 37">
            <a:extLst>
              <a:ext uri="{FF2B5EF4-FFF2-40B4-BE49-F238E27FC236}">
                <a16:creationId xmlns:a16="http://schemas.microsoft.com/office/drawing/2014/main" id="{FD4F71FB-027B-0EB0-C259-C3D32EFADCD1}"/>
              </a:ext>
            </a:extLst>
          </p:cNvPr>
          <p:cNvSpPr txBox="1"/>
          <p:nvPr/>
        </p:nvSpPr>
        <p:spPr>
          <a:xfrm>
            <a:off x="363006" y="1636614"/>
            <a:ext cx="1337610" cy="369332"/>
          </a:xfrm>
          <a:prstGeom prst="rect">
            <a:avLst/>
          </a:prstGeom>
          <a:noFill/>
        </p:spPr>
        <p:txBody>
          <a:bodyPr wrap="square" rtlCol="1">
            <a:spAutoFit/>
          </a:bodyPr>
          <a:lstStyle/>
          <a:p>
            <a:r>
              <a:rPr lang="he-IL" b="1" dirty="0">
                <a:latin typeface="David" panose="020E0502060401010101" pitchFamily="34" charset="-79"/>
                <a:cs typeface="David" panose="020E0502060401010101" pitchFamily="34" charset="-79"/>
              </a:rPr>
              <a:t>תכנון שנתי</a:t>
            </a:r>
          </a:p>
        </p:txBody>
      </p:sp>
      <p:sp>
        <p:nvSpPr>
          <p:cNvPr id="39" name="תיבת טקסט 38">
            <a:extLst>
              <a:ext uri="{FF2B5EF4-FFF2-40B4-BE49-F238E27FC236}">
                <a16:creationId xmlns:a16="http://schemas.microsoft.com/office/drawing/2014/main" id="{01C47284-496B-74F6-BAB9-7E1A25E86108}"/>
              </a:ext>
            </a:extLst>
          </p:cNvPr>
          <p:cNvSpPr txBox="1"/>
          <p:nvPr/>
        </p:nvSpPr>
        <p:spPr>
          <a:xfrm>
            <a:off x="5326702" y="3605470"/>
            <a:ext cx="1337610" cy="369332"/>
          </a:xfrm>
          <a:prstGeom prst="rect">
            <a:avLst/>
          </a:prstGeom>
          <a:noFill/>
        </p:spPr>
        <p:txBody>
          <a:bodyPr wrap="square" rtlCol="1">
            <a:spAutoFit/>
          </a:bodyPr>
          <a:lstStyle/>
          <a:p>
            <a:r>
              <a:rPr lang="he-IL" b="1" dirty="0">
                <a:latin typeface="David" panose="020E0502060401010101" pitchFamily="34" charset="-79"/>
                <a:cs typeface="David" panose="020E0502060401010101" pitchFamily="34" charset="-79"/>
              </a:rPr>
              <a:t>תכנון נושא</a:t>
            </a:r>
          </a:p>
        </p:txBody>
      </p:sp>
      <p:sp>
        <p:nvSpPr>
          <p:cNvPr id="40" name="תיבת טקסט 39">
            <a:extLst>
              <a:ext uri="{FF2B5EF4-FFF2-40B4-BE49-F238E27FC236}">
                <a16:creationId xmlns:a16="http://schemas.microsoft.com/office/drawing/2014/main" id="{6C240249-6751-E53C-3DAB-3A30FB565058}"/>
              </a:ext>
            </a:extLst>
          </p:cNvPr>
          <p:cNvSpPr txBox="1"/>
          <p:nvPr/>
        </p:nvSpPr>
        <p:spPr>
          <a:xfrm>
            <a:off x="5380967" y="4445991"/>
            <a:ext cx="1337610" cy="369332"/>
          </a:xfrm>
          <a:prstGeom prst="rect">
            <a:avLst/>
          </a:prstGeom>
          <a:noFill/>
        </p:spPr>
        <p:txBody>
          <a:bodyPr wrap="square" rtlCol="1">
            <a:spAutoFit/>
          </a:bodyPr>
          <a:lstStyle/>
          <a:p>
            <a:r>
              <a:rPr lang="he-IL" b="1" dirty="0">
                <a:latin typeface="David" panose="020E0502060401010101" pitchFamily="34" charset="-79"/>
                <a:cs typeface="David" panose="020E0502060401010101" pitchFamily="34" charset="-79"/>
              </a:rPr>
              <a:t>מערכי שיעור</a:t>
            </a:r>
          </a:p>
        </p:txBody>
      </p:sp>
      <p:sp>
        <p:nvSpPr>
          <p:cNvPr id="41" name="תיבת טקסט 40">
            <a:extLst>
              <a:ext uri="{FF2B5EF4-FFF2-40B4-BE49-F238E27FC236}">
                <a16:creationId xmlns:a16="http://schemas.microsoft.com/office/drawing/2014/main" id="{B9DF48A5-3445-7FBA-51DF-42041C2A03BE}"/>
              </a:ext>
            </a:extLst>
          </p:cNvPr>
          <p:cNvSpPr txBox="1"/>
          <p:nvPr/>
        </p:nvSpPr>
        <p:spPr>
          <a:xfrm>
            <a:off x="2959182" y="4397876"/>
            <a:ext cx="2029628" cy="369332"/>
          </a:xfrm>
          <a:prstGeom prst="rect">
            <a:avLst/>
          </a:prstGeom>
          <a:noFill/>
        </p:spPr>
        <p:txBody>
          <a:bodyPr wrap="square" rtlCol="1">
            <a:spAutoFit/>
          </a:bodyPr>
          <a:lstStyle/>
          <a:p>
            <a:r>
              <a:rPr lang="he-IL" b="1" dirty="0">
                <a:latin typeface="David" panose="020E0502060401010101" pitchFamily="34" charset="-79"/>
                <a:cs typeface="David" panose="020E0502060401010101" pitchFamily="34" charset="-79"/>
              </a:rPr>
              <a:t>מצגות מלוות לשיעור</a:t>
            </a:r>
          </a:p>
        </p:txBody>
      </p:sp>
      <p:sp>
        <p:nvSpPr>
          <p:cNvPr id="42" name="תיבת טקסט 41">
            <a:extLst>
              <a:ext uri="{FF2B5EF4-FFF2-40B4-BE49-F238E27FC236}">
                <a16:creationId xmlns:a16="http://schemas.microsoft.com/office/drawing/2014/main" id="{9C7337FF-AD58-B569-2947-C5E22569CE61}"/>
              </a:ext>
            </a:extLst>
          </p:cNvPr>
          <p:cNvSpPr txBox="1"/>
          <p:nvPr/>
        </p:nvSpPr>
        <p:spPr>
          <a:xfrm>
            <a:off x="517093" y="4453160"/>
            <a:ext cx="1337610" cy="369332"/>
          </a:xfrm>
          <a:prstGeom prst="rect">
            <a:avLst/>
          </a:prstGeom>
          <a:noFill/>
        </p:spPr>
        <p:txBody>
          <a:bodyPr wrap="square" rtlCol="1">
            <a:spAutoFit/>
          </a:bodyPr>
          <a:lstStyle/>
          <a:p>
            <a:r>
              <a:rPr lang="he-IL" b="1" dirty="0">
                <a:latin typeface="David" panose="020E0502060401010101" pitchFamily="34" charset="-79"/>
                <a:cs typeface="David" panose="020E0502060401010101" pitchFamily="34" charset="-79"/>
              </a:rPr>
              <a:t>מדורים</a:t>
            </a:r>
          </a:p>
        </p:txBody>
      </p:sp>
      <p:sp>
        <p:nvSpPr>
          <p:cNvPr id="45" name="תיבת טקסט 44">
            <a:extLst>
              <a:ext uri="{FF2B5EF4-FFF2-40B4-BE49-F238E27FC236}">
                <a16:creationId xmlns:a16="http://schemas.microsoft.com/office/drawing/2014/main" id="{905DA11D-CC78-4240-34A0-1153BA4E6442}"/>
              </a:ext>
            </a:extLst>
          </p:cNvPr>
          <p:cNvSpPr txBox="1"/>
          <p:nvPr/>
        </p:nvSpPr>
        <p:spPr>
          <a:xfrm>
            <a:off x="0" y="6500521"/>
            <a:ext cx="12020365" cy="369332"/>
          </a:xfrm>
          <a:prstGeom prst="rect">
            <a:avLst/>
          </a:prstGeom>
          <a:noFill/>
        </p:spPr>
        <p:txBody>
          <a:bodyPr wrap="square" rtlCol="1">
            <a:spAutoFit/>
          </a:bodyPr>
          <a:lstStyle/>
          <a:p>
            <a:r>
              <a:rPr lang="he-IL" b="1" dirty="0">
                <a:solidFill>
                  <a:schemeClr val="accent2">
                    <a:lumMod val="50000"/>
                  </a:schemeClr>
                </a:solidFill>
                <a:latin typeface="David" panose="020E0502060401010101" pitchFamily="34" charset="-79"/>
                <a:cs typeface="David" panose="020E0502060401010101" pitchFamily="34" charset="-79"/>
              </a:rPr>
              <a:t>ספרי לימוד   ספרים דיגיטליים   משימות דיגיטליות    משימות הערכה עם ספר פתוח    משימות הערכה </a:t>
            </a:r>
            <a:r>
              <a:rPr lang="en-US" b="1" dirty="0">
                <a:solidFill>
                  <a:schemeClr val="accent2">
                    <a:lumMod val="50000"/>
                  </a:schemeClr>
                </a:solidFill>
                <a:latin typeface="David" panose="020E0502060401010101" pitchFamily="34" charset="-79"/>
                <a:cs typeface="David" panose="020E0502060401010101" pitchFamily="34" charset="-79"/>
              </a:rPr>
              <a:t>ai</a:t>
            </a:r>
            <a:r>
              <a:rPr lang="he-IL" b="1" dirty="0">
                <a:solidFill>
                  <a:schemeClr val="accent2">
                    <a:lumMod val="50000"/>
                  </a:schemeClr>
                </a:solidFill>
                <a:latin typeface="David" panose="020E0502060401010101" pitchFamily="34" charset="-79"/>
                <a:cs typeface="David" panose="020E0502060401010101" pitchFamily="34" charset="-79"/>
              </a:rPr>
              <a:t>    משימות הערכה מקוונות</a:t>
            </a:r>
          </a:p>
        </p:txBody>
      </p:sp>
      <p:pic>
        <p:nvPicPr>
          <p:cNvPr id="3" name="תמונה 2">
            <a:extLst>
              <a:ext uri="{FF2B5EF4-FFF2-40B4-BE49-F238E27FC236}">
                <a16:creationId xmlns:a16="http://schemas.microsoft.com/office/drawing/2014/main" id="{476DB3C7-E973-9037-51BC-5A52621A3E81}"/>
              </a:ext>
            </a:extLst>
          </p:cNvPr>
          <p:cNvPicPr>
            <a:picLocks noChangeAspect="1"/>
          </p:cNvPicPr>
          <p:nvPr/>
        </p:nvPicPr>
        <p:blipFill>
          <a:blip r:embed="rId12"/>
          <a:stretch>
            <a:fillRect/>
          </a:stretch>
        </p:blipFill>
        <p:spPr>
          <a:xfrm>
            <a:off x="7139125" y="780447"/>
            <a:ext cx="2617957" cy="2238748"/>
          </a:xfrm>
          <a:prstGeom prst="rect">
            <a:avLst/>
          </a:prstGeom>
          <a:ln>
            <a:noFill/>
          </a:ln>
          <a:effectLst>
            <a:outerShdw blurRad="190500" algn="tl" rotWithShape="0">
              <a:srgbClr val="000000">
                <a:alpha val="70000"/>
              </a:srgbClr>
            </a:outerShdw>
          </a:effectLst>
        </p:spPr>
      </p:pic>
      <p:cxnSp>
        <p:nvCxnSpPr>
          <p:cNvPr id="2" name="מחבר חץ ישר 1">
            <a:extLst>
              <a:ext uri="{FF2B5EF4-FFF2-40B4-BE49-F238E27FC236}">
                <a16:creationId xmlns:a16="http://schemas.microsoft.com/office/drawing/2014/main" id="{0ED154CB-0154-69DA-F700-64DD83745EC1}"/>
              </a:ext>
            </a:extLst>
          </p:cNvPr>
          <p:cNvCxnSpPr>
            <a:cxnSpLocks/>
          </p:cNvCxnSpPr>
          <p:nvPr/>
        </p:nvCxnSpPr>
        <p:spPr>
          <a:xfrm flipH="1" flipV="1">
            <a:off x="2534464" y="4491384"/>
            <a:ext cx="4599" cy="2928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6" name="תמונה 5">
            <a:extLst>
              <a:ext uri="{FF2B5EF4-FFF2-40B4-BE49-F238E27FC236}">
                <a16:creationId xmlns:a16="http://schemas.microsoft.com/office/drawing/2014/main" id="{12153B33-7D28-7961-F835-B04FFCE789E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66965" y="78177"/>
            <a:ext cx="4995682" cy="600428"/>
          </a:xfrm>
          <a:prstGeom prst="rect">
            <a:avLst/>
          </a:prstGeom>
        </p:spPr>
      </p:pic>
      <p:sp>
        <p:nvSpPr>
          <p:cNvPr id="9" name="תיבת טקסט 8">
            <a:extLst>
              <a:ext uri="{FF2B5EF4-FFF2-40B4-BE49-F238E27FC236}">
                <a16:creationId xmlns:a16="http://schemas.microsoft.com/office/drawing/2014/main" id="{78C97116-BC97-4607-9B36-6DF6CD3CC529}"/>
              </a:ext>
            </a:extLst>
          </p:cNvPr>
          <p:cNvSpPr txBox="1"/>
          <p:nvPr/>
        </p:nvSpPr>
        <p:spPr>
          <a:xfrm>
            <a:off x="9035143" y="309273"/>
            <a:ext cx="1583958" cy="369332"/>
          </a:xfrm>
          <a:prstGeom prst="rect">
            <a:avLst/>
          </a:prstGeom>
          <a:noFill/>
        </p:spPr>
        <p:txBody>
          <a:bodyPr wrap="square">
            <a:spAutoFit/>
          </a:bodyPr>
          <a:lstStyle/>
          <a:p>
            <a:r>
              <a:rPr lang="he-IL" sz="1800" b="1" i="0" dirty="0">
                <a:solidFill>
                  <a:srgbClr val="FF0000"/>
                </a:solidFill>
                <a:effectLst/>
                <a:latin typeface="David" panose="020E0502060401010101" pitchFamily="34" charset="-79"/>
                <a:cs typeface="David" panose="020E0502060401010101" pitchFamily="34" charset="-79"/>
              </a:rPr>
              <a:t>מסמכי מדיניות. </a:t>
            </a:r>
            <a:endParaRPr lang="he-IL" dirty="0"/>
          </a:p>
        </p:txBody>
      </p:sp>
      <p:sp>
        <p:nvSpPr>
          <p:cNvPr id="12" name="תיבת טקסט 11">
            <a:extLst>
              <a:ext uri="{FF2B5EF4-FFF2-40B4-BE49-F238E27FC236}">
                <a16:creationId xmlns:a16="http://schemas.microsoft.com/office/drawing/2014/main" id="{78BFF50B-73EF-6F6B-6A9A-ED3AD84CDBA9}"/>
              </a:ext>
            </a:extLst>
          </p:cNvPr>
          <p:cNvSpPr txBox="1"/>
          <p:nvPr/>
        </p:nvSpPr>
        <p:spPr>
          <a:xfrm>
            <a:off x="-2239919" y="528645"/>
            <a:ext cx="6106884" cy="369332"/>
          </a:xfrm>
          <a:prstGeom prst="rect">
            <a:avLst/>
          </a:prstGeom>
          <a:noFill/>
        </p:spPr>
        <p:txBody>
          <a:bodyPr wrap="square">
            <a:spAutoFit/>
          </a:bodyPr>
          <a:lstStyle/>
          <a:p>
            <a:r>
              <a:rPr lang="he-IL" sz="1800" b="1" i="0" dirty="0">
                <a:solidFill>
                  <a:srgbClr val="FF0000"/>
                </a:solidFill>
                <a:effectLst/>
                <a:latin typeface="David" panose="020E0502060401010101" pitchFamily="34" charset="-79"/>
                <a:cs typeface="David" panose="020E0502060401010101" pitchFamily="34" charset="-79"/>
              </a:rPr>
              <a:t>תוכנית במבט חדש</a:t>
            </a:r>
            <a:endParaRPr lang="he-IL" dirty="0"/>
          </a:p>
        </p:txBody>
      </p:sp>
    </p:spTree>
    <p:extLst>
      <p:ext uri="{BB962C8B-B14F-4D97-AF65-F5344CB8AC3E}">
        <p14:creationId xmlns:p14="http://schemas.microsoft.com/office/powerpoint/2010/main" val="3532209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תיבת טקסט 6">
            <a:extLst>
              <a:ext uri="{FF2B5EF4-FFF2-40B4-BE49-F238E27FC236}">
                <a16:creationId xmlns:a16="http://schemas.microsoft.com/office/drawing/2014/main" id="{9D7D160F-AD6E-7216-4190-7A75B17300C6}"/>
              </a:ext>
            </a:extLst>
          </p:cNvPr>
          <p:cNvSpPr txBox="1"/>
          <p:nvPr/>
        </p:nvSpPr>
        <p:spPr>
          <a:xfrm>
            <a:off x="7238986" y="1928494"/>
            <a:ext cx="4350059" cy="2677656"/>
          </a:xfrm>
          <a:prstGeom prst="rect">
            <a:avLst/>
          </a:prstGeom>
          <a:noFill/>
        </p:spPr>
        <p:txBody>
          <a:bodyPr wrap="square">
            <a:spAutoFit/>
          </a:bodyPr>
          <a:lstStyle/>
          <a:p>
            <a:r>
              <a:rPr lang="he-IL" sz="2800" b="1" dirty="0">
                <a:solidFill>
                  <a:srgbClr val="993300"/>
                </a:solidFill>
                <a:effectLst/>
                <a:ea typeface="Calibri" panose="020F0502020204030204" pitchFamily="34" charset="0"/>
                <a:cs typeface="David" panose="020E0502060401010101" pitchFamily="34" charset="-79"/>
              </a:rPr>
              <a:t>לקבל החלטות המתבססות גם על ידע מדעי וליזום פעולות לפתרון של סוגיות מורכבות המשלבות היבטים מדעיים (לדוגמה: בחירת מתכת מתאימה למוצר) </a:t>
            </a:r>
            <a:endParaRPr lang="he-IL" sz="2800" b="1" dirty="0"/>
          </a:p>
        </p:txBody>
      </p:sp>
      <p:pic>
        <p:nvPicPr>
          <p:cNvPr id="4" name="תמונה 3">
            <a:extLst>
              <a:ext uri="{FF2B5EF4-FFF2-40B4-BE49-F238E27FC236}">
                <a16:creationId xmlns:a16="http://schemas.microsoft.com/office/drawing/2014/main" id="{9D6BFB40-57A7-493D-4E57-07B6A6149B77}"/>
              </a:ext>
            </a:extLst>
          </p:cNvPr>
          <p:cNvPicPr>
            <a:picLocks noChangeAspect="1"/>
          </p:cNvPicPr>
          <p:nvPr/>
        </p:nvPicPr>
        <p:blipFill>
          <a:blip r:embed="rId3"/>
          <a:stretch>
            <a:fillRect/>
          </a:stretch>
        </p:blipFill>
        <p:spPr>
          <a:xfrm>
            <a:off x="414424" y="941661"/>
            <a:ext cx="4538592" cy="4848258"/>
          </a:xfrm>
          <a:prstGeom prst="rect">
            <a:avLst/>
          </a:prstGeom>
          <a:ln>
            <a:noFill/>
          </a:ln>
          <a:effectLst>
            <a:outerShdw blurRad="190500" algn="tl" rotWithShape="0">
              <a:srgbClr val="000000">
                <a:alpha val="70000"/>
              </a:srgbClr>
            </a:outerShdw>
          </a:effectLst>
        </p:spPr>
      </p:pic>
      <p:sp>
        <p:nvSpPr>
          <p:cNvPr id="2" name="תיבת טקסט 1">
            <a:extLst>
              <a:ext uri="{FF2B5EF4-FFF2-40B4-BE49-F238E27FC236}">
                <a16:creationId xmlns:a16="http://schemas.microsoft.com/office/drawing/2014/main" id="{1240C000-795F-4798-2D69-C1ECDC1C5E89}"/>
              </a:ext>
            </a:extLst>
          </p:cNvPr>
          <p:cNvSpPr txBox="1"/>
          <p:nvPr/>
        </p:nvSpPr>
        <p:spPr>
          <a:xfrm>
            <a:off x="408372" y="6072326"/>
            <a:ext cx="2654423" cy="646331"/>
          </a:xfrm>
          <a:prstGeom prst="rect">
            <a:avLst/>
          </a:prstGeom>
          <a:noFill/>
        </p:spPr>
        <p:txBody>
          <a:bodyPr wrap="square" rtlCol="1">
            <a:spAutoFit/>
          </a:bodyPr>
          <a:lstStyle/>
          <a:p>
            <a:r>
              <a:rPr lang="he-IL" dirty="0">
                <a:latin typeface="David" panose="020E0502060401010101" pitchFamily="34" charset="-79"/>
                <a:cs typeface="David" panose="020E0502060401010101" pitchFamily="34" charset="-79"/>
              </a:rPr>
              <a:t>מתוך ספר הלימוד </a:t>
            </a:r>
            <a:r>
              <a:rPr lang="he-IL" b="1" dirty="0">
                <a:latin typeface="David" panose="020E0502060401010101" pitchFamily="34" charset="-79"/>
                <a:cs typeface="David" panose="020E0502060401010101" pitchFamily="34" charset="-79"/>
              </a:rPr>
              <a:t>נפלאות המדע והטכנולוגיה</a:t>
            </a:r>
            <a:r>
              <a:rPr lang="he-IL" dirty="0">
                <a:latin typeface="David" panose="020E0502060401010101" pitchFamily="34" charset="-79"/>
                <a:cs typeface="David" panose="020E0502060401010101" pitchFamily="34" charset="-79"/>
              </a:rPr>
              <a:t> לכיתה ה</a:t>
            </a:r>
          </a:p>
        </p:txBody>
      </p:sp>
      <p:pic>
        <p:nvPicPr>
          <p:cNvPr id="5" name="תמונה 4">
            <a:extLst>
              <a:ext uri="{FF2B5EF4-FFF2-40B4-BE49-F238E27FC236}">
                <a16:creationId xmlns:a16="http://schemas.microsoft.com/office/drawing/2014/main" id="{492AD09D-BBA6-0897-DEE1-377D01C70C3B}"/>
              </a:ext>
            </a:extLst>
          </p:cNvPr>
          <p:cNvPicPr>
            <a:picLocks noChangeAspect="1"/>
          </p:cNvPicPr>
          <p:nvPr/>
        </p:nvPicPr>
        <p:blipFill>
          <a:blip r:embed="rId4"/>
          <a:stretch>
            <a:fillRect/>
          </a:stretch>
        </p:blipFill>
        <p:spPr>
          <a:xfrm>
            <a:off x="5243119" y="5276828"/>
            <a:ext cx="4170895" cy="1337602"/>
          </a:xfrm>
          <a:prstGeom prst="rect">
            <a:avLst/>
          </a:prstGeom>
          <a:ln>
            <a:noFill/>
          </a:ln>
          <a:effectLst>
            <a:outerShdw blurRad="190500" algn="tl" rotWithShape="0">
              <a:srgbClr val="000000">
                <a:alpha val="70000"/>
              </a:srgbClr>
            </a:outerShdw>
          </a:effectLst>
        </p:spPr>
      </p:pic>
      <p:pic>
        <p:nvPicPr>
          <p:cNvPr id="3" name="תמונה 2">
            <a:extLst>
              <a:ext uri="{FF2B5EF4-FFF2-40B4-BE49-F238E27FC236}">
                <a16:creationId xmlns:a16="http://schemas.microsoft.com/office/drawing/2014/main" id="{476A2FE0-FFD4-B83C-1F39-1C5701BCC6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6" name="תיבת טקסט 5">
            <a:extLst>
              <a:ext uri="{FF2B5EF4-FFF2-40B4-BE49-F238E27FC236}">
                <a16:creationId xmlns:a16="http://schemas.microsoft.com/office/drawing/2014/main" id="{C48A367D-B0C0-CFEC-E9C4-56B624D7DAA2}"/>
              </a:ext>
            </a:extLst>
          </p:cNvPr>
          <p:cNvSpPr txBox="1"/>
          <p:nvPr/>
        </p:nvSpPr>
        <p:spPr>
          <a:xfrm>
            <a:off x="7010401" y="912371"/>
            <a:ext cx="3886200" cy="584775"/>
          </a:xfrm>
          <a:prstGeom prst="rect">
            <a:avLst/>
          </a:prstGeom>
          <a:noFill/>
        </p:spPr>
        <p:txBody>
          <a:bodyPr wrap="square" rtlCol="1">
            <a:spAutoFit/>
          </a:bodyPr>
          <a:lstStyle/>
          <a:p>
            <a:r>
              <a:rPr lang="he-IL" sz="3200" b="1" dirty="0">
                <a:solidFill>
                  <a:srgbClr val="FF0000"/>
                </a:solidFill>
                <a:latin typeface="David" panose="020E0502060401010101" pitchFamily="34" charset="-79"/>
                <a:cs typeface="David" panose="020E0502060401010101" pitchFamily="34" charset="-79"/>
              </a:rPr>
              <a:t>ממיומנות לפעילות</a:t>
            </a:r>
          </a:p>
        </p:txBody>
      </p:sp>
    </p:spTree>
    <p:extLst>
      <p:ext uri="{BB962C8B-B14F-4D97-AF65-F5344CB8AC3E}">
        <p14:creationId xmlns:p14="http://schemas.microsoft.com/office/powerpoint/2010/main" val="3012678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1BAFE7D5-87FA-F7C9-487F-E980BBC64373}"/>
              </a:ext>
            </a:extLst>
          </p:cNvPr>
          <p:cNvSpPr txBox="1"/>
          <p:nvPr/>
        </p:nvSpPr>
        <p:spPr>
          <a:xfrm>
            <a:off x="4735284" y="2196797"/>
            <a:ext cx="6444793" cy="1862048"/>
          </a:xfrm>
          <a:prstGeom prst="rect">
            <a:avLst/>
          </a:prstGeom>
          <a:noFill/>
        </p:spPr>
        <p:txBody>
          <a:bodyPr wrap="square" rtlCol="1">
            <a:spAutoFit/>
          </a:bodyPr>
          <a:lstStyle/>
          <a:p>
            <a:pPr>
              <a:lnSpc>
                <a:spcPct val="150000"/>
              </a:lnSpc>
            </a:pPr>
            <a:r>
              <a:rPr lang="he-IL" sz="4000" dirty="0">
                <a:solidFill>
                  <a:srgbClr val="C00000"/>
                </a:solidFill>
                <a:latin typeface="David" panose="020E0502060401010101" pitchFamily="34" charset="-79"/>
                <a:cs typeface="David" panose="020E0502060401010101" pitchFamily="34" charset="-79"/>
              </a:rPr>
              <a:t>"אם אינך יודע לאיזה נמל ברצונך להגיע  שום רוח לא תעזור"</a:t>
            </a:r>
          </a:p>
        </p:txBody>
      </p:sp>
      <p:sp>
        <p:nvSpPr>
          <p:cNvPr id="6" name="תיבת טקסט 5">
            <a:extLst>
              <a:ext uri="{FF2B5EF4-FFF2-40B4-BE49-F238E27FC236}">
                <a16:creationId xmlns:a16="http://schemas.microsoft.com/office/drawing/2014/main" id="{E4F699A2-83FE-8B94-E531-A70580F6CA13}"/>
              </a:ext>
            </a:extLst>
          </p:cNvPr>
          <p:cNvSpPr txBox="1"/>
          <p:nvPr/>
        </p:nvSpPr>
        <p:spPr>
          <a:xfrm>
            <a:off x="180606" y="4464462"/>
            <a:ext cx="2805343" cy="1200329"/>
          </a:xfrm>
          <a:prstGeom prst="rect">
            <a:avLst/>
          </a:prstGeom>
          <a:noFill/>
        </p:spPr>
        <p:txBody>
          <a:bodyPr wrap="square">
            <a:spAutoFit/>
          </a:bodyPr>
          <a:lstStyle/>
          <a:p>
            <a:r>
              <a:rPr lang="he-IL" dirty="0">
                <a:latin typeface="David" panose="020E0502060401010101" pitchFamily="34" charset="-79"/>
                <a:cs typeface="David" panose="020E0502060401010101" pitchFamily="34" charset="-79"/>
              </a:rPr>
              <a:t>לוקיוס </a:t>
            </a:r>
            <a:r>
              <a:rPr lang="he-IL" dirty="0" err="1">
                <a:latin typeface="David" panose="020E0502060401010101" pitchFamily="34" charset="-79"/>
                <a:cs typeface="David" panose="020E0502060401010101" pitchFamily="34" charset="-79"/>
              </a:rPr>
              <a:t>אנאיוס</a:t>
            </a:r>
            <a:r>
              <a:rPr lang="he-IL" dirty="0">
                <a:latin typeface="David" panose="020E0502060401010101" pitchFamily="34" charset="-79"/>
                <a:cs typeface="David" panose="020E0502060401010101" pitchFamily="34" charset="-79"/>
              </a:rPr>
              <a:t> סנקה, </a:t>
            </a:r>
          </a:p>
          <a:p>
            <a:r>
              <a:rPr lang="he-IL" dirty="0">
                <a:latin typeface="David" panose="020E0502060401010101" pitchFamily="34" charset="-79"/>
                <a:cs typeface="David" panose="020E0502060401010101" pitchFamily="34" charset="-79"/>
              </a:rPr>
              <a:t>פילוסוף רומי, </a:t>
            </a:r>
          </a:p>
          <a:p>
            <a:r>
              <a:rPr lang="he-IL" dirty="0">
                <a:latin typeface="David" panose="020E0502060401010101" pitchFamily="34" charset="-79"/>
                <a:cs typeface="David" panose="020E0502060401010101" pitchFamily="34" charset="-79"/>
              </a:rPr>
              <a:t>חי במאה הראשונה לספירה</a:t>
            </a:r>
          </a:p>
          <a:p>
            <a:r>
              <a:rPr lang="he-IL" dirty="0">
                <a:latin typeface="David" panose="020E0502060401010101" pitchFamily="34" charset="-79"/>
                <a:cs typeface="David" panose="020E0502060401010101" pitchFamily="34" charset="-79"/>
              </a:rPr>
              <a:t> - שנת 65)</a:t>
            </a:r>
          </a:p>
        </p:txBody>
      </p:sp>
      <p:pic>
        <p:nvPicPr>
          <p:cNvPr id="1026" name="Picture 2">
            <a:extLst>
              <a:ext uri="{FF2B5EF4-FFF2-40B4-BE49-F238E27FC236}">
                <a16:creationId xmlns:a16="http://schemas.microsoft.com/office/drawing/2014/main" id="{9D4166AF-139F-11A4-7873-2640752AA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6" y="1128476"/>
            <a:ext cx="2707781" cy="33359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 name="תמונה 2">
            <a:extLst>
              <a:ext uri="{FF2B5EF4-FFF2-40B4-BE49-F238E27FC236}">
                <a16:creationId xmlns:a16="http://schemas.microsoft.com/office/drawing/2014/main" id="{9BDFD340-D186-CEA6-2C8B-DAFADC8BC8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Tree>
    <p:extLst>
      <p:ext uri="{BB962C8B-B14F-4D97-AF65-F5344CB8AC3E}">
        <p14:creationId xmlns:p14="http://schemas.microsoft.com/office/powerpoint/2010/main" val="3429601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8146ACA3-E7D2-F58C-47F7-3931C4334F6F}"/>
              </a:ext>
            </a:extLst>
          </p:cNvPr>
          <p:cNvPicPr>
            <a:picLocks noChangeAspect="1"/>
          </p:cNvPicPr>
          <p:nvPr/>
        </p:nvPicPr>
        <p:blipFill>
          <a:blip r:embed="rId3"/>
          <a:stretch>
            <a:fillRect/>
          </a:stretch>
        </p:blipFill>
        <p:spPr>
          <a:xfrm>
            <a:off x="385397" y="878976"/>
            <a:ext cx="6078188" cy="5499356"/>
          </a:xfrm>
          <a:prstGeom prst="rect">
            <a:avLst/>
          </a:prstGeom>
          <a:ln>
            <a:noFill/>
          </a:ln>
          <a:effectLst>
            <a:outerShdw blurRad="190500" algn="tl" rotWithShape="0">
              <a:srgbClr val="000000">
                <a:alpha val="70000"/>
              </a:srgbClr>
            </a:outerShdw>
          </a:effectLst>
        </p:spPr>
      </p:pic>
      <p:sp>
        <p:nvSpPr>
          <p:cNvPr id="7" name="תיבת טקסט 6">
            <a:extLst>
              <a:ext uri="{FF2B5EF4-FFF2-40B4-BE49-F238E27FC236}">
                <a16:creationId xmlns:a16="http://schemas.microsoft.com/office/drawing/2014/main" id="{7888D576-EA3B-C7C4-57A4-99623CA1C234}"/>
              </a:ext>
            </a:extLst>
          </p:cNvPr>
          <p:cNvSpPr txBox="1"/>
          <p:nvPr/>
        </p:nvSpPr>
        <p:spPr>
          <a:xfrm>
            <a:off x="42002" y="6487886"/>
            <a:ext cx="882735" cy="369332"/>
          </a:xfrm>
          <a:prstGeom prst="rect">
            <a:avLst/>
          </a:prstGeom>
          <a:noFill/>
        </p:spPr>
        <p:txBody>
          <a:bodyPr wrap="square" rtlCol="1">
            <a:spAutoFit/>
          </a:bodyPr>
          <a:lstStyle/>
          <a:p>
            <a:r>
              <a:rPr lang="he-IL" dirty="0">
                <a:hlinkClick r:id="rId4"/>
              </a:rPr>
              <a:t>קישור</a:t>
            </a:r>
            <a:endParaRPr lang="he-IL" dirty="0"/>
          </a:p>
        </p:txBody>
      </p:sp>
      <p:pic>
        <p:nvPicPr>
          <p:cNvPr id="9" name="תמונה 8">
            <a:extLst>
              <a:ext uri="{FF2B5EF4-FFF2-40B4-BE49-F238E27FC236}">
                <a16:creationId xmlns:a16="http://schemas.microsoft.com/office/drawing/2014/main" id="{18751643-21FB-D52B-7231-03163C3C3B1F}"/>
              </a:ext>
            </a:extLst>
          </p:cNvPr>
          <p:cNvPicPr>
            <a:picLocks noChangeAspect="1"/>
          </p:cNvPicPr>
          <p:nvPr/>
        </p:nvPicPr>
        <p:blipFill>
          <a:blip r:embed="rId5"/>
          <a:stretch>
            <a:fillRect/>
          </a:stretch>
        </p:blipFill>
        <p:spPr>
          <a:xfrm>
            <a:off x="7143708" y="936170"/>
            <a:ext cx="4830578" cy="5442161"/>
          </a:xfrm>
          <a:prstGeom prst="rect">
            <a:avLst/>
          </a:prstGeom>
          <a:ln>
            <a:noFill/>
          </a:ln>
          <a:effectLst>
            <a:outerShdw blurRad="190500" algn="tl" rotWithShape="0">
              <a:srgbClr val="000000">
                <a:alpha val="70000"/>
              </a:srgbClr>
            </a:outerShdw>
          </a:effectLst>
        </p:spPr>
      </p:pic>
      <p:pic>
        <p:nvPicPr>
          <p:cNvPr id="2" name="תמונה 1">
            <a:extLst>
              <a:ext uri="{FF2B5EF4-FFF2-40B4-BE49-F238E27FC236}">
                <a16:creationId xmlns:a16="http://schemas.microsoft.com/office/drawing/2014/main" id="{4A47BA4B-45D7-89D3-970B-4C4891DD49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306" y="-19822"/>
            <a:ext cx="4995682" cy="576073"/>
          </a:xfrm>
          <a:prstGeom prst="rect">
            <a:avLst/>
          </a:prstGeom>
        </p:spPr>
      </p:pic>
      <p:sp>
        <p:nvSpPr>
          <p:cNvPr id="5" name="תיבת טקסט 4">
            <a:extLst>
              <a:ext uri="{FF2B5EF4-FFF2-40B4-BE49-F238E27FC236}">
                <a16:creationId xmlns:a16="http://schemas.microsoft.com/office/drawing/2014/main" id="{983BA543-2E56-C18F-1940-D4FCD748A6DD}"/>
              </a:ext>
            </a:extLst>
          </p:cNvPr>
          <p:cNvSpPr txBox="1"/>
          <p:nvPr/>
        </p:nvSpPr>
        <p:spPr>
          <a:xfrm>
            <a:off x="4637315" y="243683"/>
            <a:ext cx="3374571" cy="523220"/>
          </a:xfrm>
          <a:prstGeom prst="rect">
            <a:avLst/>
          </a:prstGeom>
          <a:noFill/>
        </p:spPr>
        <p:txBody>
          <a:bodyPr wrap="square" rtlCol="1">
            <a:spAutoFit/>
          </a:bodyPr>
          <a:lstStyle/>
          <a:p>
            <a:r>
              <a:rPr lang="he-IL" sz="2800" b="1" dirty="0">
                <a:solidFill>
                  <a:srgbClr val="FF0000"/>
                </a:solidFill>
                <a:latin typeface="David" panose="020E0502060401010101" pitchFamily="34" charset="-79"/>
                <a:cs typeface="David" panose="020E0502060401010101" pitchFamily="34" charset="-79"/>
              </a:rPr>
              <a:t>מיקוד למידה</a:t>
            </a:r>
          </a:p>
        </p:txBody>
      </p:sp>
    </p:spTree>
    <p:extLst>
      <p:ext uri="{BB962C8B-B14F-4D97-AF65-F5344CB8AC3E}">
        <p14:creationId xmlns:p14="http://schemas.microsoft.com/office/powerpoint/2010/main" val="752242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טבלת לימודים תשפ&quot;ו">
            <a:extLst>
              <a:ext uri="{FF2B5EF4-FFF2-40B4-BE49-F238E27FC236}">
                <a16:creationId xmlns:a16="http://schemas.microsoft.com/office/drawing/2014/main" id="{A7BA12FB-DD75-EB2D-076B-6E021E67C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269" y="249382"/>
            <a:ext cx="9688513" cy="63758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352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132629CB-6AE9-F838-A251-9ED7EE996707}"/>
              </a:ext>
            </a:extLst>
          </p:cNvPr>
          <p:cNvPicPr>
            <a:picLocks noChangeAspect="1"/>
          </p:cNvPicPr>
          <p:nvPr/>
        </p:nvPicPr>
        <p:blipFill>
          <a:blip r:embed="rId3"/>
          <a:stretch>
            <a:fillRect/>
          </a:stretch>
        </p:blipFill>
        <p:spPr>
          <a:xfrm>
            <a:off x="1065089" y="833425"/>
            <a:ext cx="9934575" cy="6111661"/>
          </a:xfrm>
          <a:prstGeom prst="rect">
            <a:avLst/>
          </a:prstGeom>
          <a:ln>
            <a:noFill/>
          </a:ln>
          <a:effectLst>
            <a:outerShdw blurRad="190500" algn="tl" rotWithShape="0">
              <a:srgbClr val="000000">
                <a:alpha val="70000"/>
              </a:srgbClr>
            </a:outerShdw>
          </a:effectLst>
        </p:spPr>
      </p:pic>
      <p:pic>
        <p:nvPicPr>
          <p:cNvPr id="2" name="תמונה 1">
            <a:extLst>
              <a:ext uri="{FF2B5EF4-FFF2-40B4-BE49-F238E27FC236}">
                <a16:creationId xmlns:a16="http://schemas.microsoft.com/office/drawing/2014/main" id="{AE124897-A9D5-F26F-E4EF-CF5F7529A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192"/>
            <a:ext cx="4995682" cy="576073"/>
          </a:xfrm>
          <a:prstGeom prst="rect">
            <a:avLst/>
          </a:prstGeom>
        </p:spPr>
      </p:pic>
      <p:sp>
        <p:nvSpPr>
          <p:cNvPr id="3" name="מלבן 2">
            <a:extLst>
              <a:ext uri="{FF2B5EF4-FFF2-40B4-BE49-F238E27FC236}">
                <a16:creationId xmlns:a16="http://schemas.microsoft.com/office/drawing/2014/main" id="{C21D6876-B779-7E5E-1569-C283AABEBE67}"/>
              </a:ext>
            </a:extLst>
          </p:cNvPr>
          <p:cNvSpPr/>
          <p:nvPr/>
        </p:nvSpPr>
        <p:spPr>
          <a:xfrm>
            <a:off x="3341914" y="3222171"/>
            <a:ext cx="7576457" cy="3635829"/>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תיבת טקסט 4">
            <a:extLst>
              <a:ext uri="{FF2B5EF4-FFF2-40B4-BE49-F238E27FC236}">
                <a16:creationId xmlns:a16="http://schemas.microsoft.com/office/drawing/2014/main" id="{F2271686-AE39-4B04-7D32-76FD7F8891D9}"/>
              </a:ext>
            </a:extLst>
          </p:cNvPr>
          <p:cNvSpPr txBox="1"/>
          <p:nvPr/>
        </p:nvSpPr>
        <p:spPr>
          <a:xfrm>
            <a:off x="585821" y="833425"/>
            <a:ext cx="4731798" cy="400110"/>
          </a:xfrm>
          <a:prstGeom prst="rect">
            <a:avLst/>
          </a:prstGeom>
          <a:noFill/>
        </p:spPr>
        <p:txBody>
          <a:bodyPr wrap="square" rtlCol="1">
            <a:spAutoFit/>
          </a:bodyPr>
          <a:lstStyle/>
          <a:p>
            <a:r>
              <a:rPr lang="he-IL" sz="2000" b="1" dirty="0">
                <a:latin typeface="David" panose="020E0502060401010101" pitchFamily="34" charset="-79"/>
                <a:cs typeface="David" panose="020E0502060401010101" pitchFamily="34" charset="-79"/>
              </a:rPr>
              <a:t>מערכות בכדור הארץ- סלעים וקרקעות</a:t>
            </a:r>
          </a:p>
        </p:txBody>
      </p:sp>
    </p:spTree>
    <p:extLst>
      <p:ext uri="{BB962C8B-B14F-4D97-AF65-F5344CB8AC3E}">
        <p14:creationId xmlns:p14="http://schemas.microsoft.com/office/powerpoint/2010/main" val="2348876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יבת טקסט 5">
            <a:extLst>
              <a:ext uri="{FF2B5EF4-FFF2-40B4-BE49-F238E27FC236}">
                <a16:creationId xmlns:a16="http://schemas.microsoft.com/office/drawing/2014/main" id="{ABB43BE4-2836-C733-4698-60885FAF70E5}"/>
              </a:ext>
            </a:extLst>
          </p:cNvPr>
          <p:cNvSpPr txBox="1"/>
          <p:nvPr/>
        </p:nvSpPr>
        <p:spPr>
          <a:xfrm>
            <a:off x="7836150" y="1064055"/>
            <a:ext cx="4013363" cy="1384995"/>
          </a:xfrm>
          <a:prstGeom prst="rect">
            <a:avLst/>
          </a:prstGeom>
          <a:noFill/>
        </p:spPr>
        <p:txBody>
          <a:bodyPr wrap="square">
            <a:spAutoFit/>
          </a:bodyPr>
          <a:lstStyle/>
          <a:p>
            <a:r>
              <a:rPr lang="he-IL" sz="2800" kern="0" dirty="0">
                <a:solidFill>
                  <a:srgbClr val="CA6036"/>
                </a:solidFill>
                <a:effectLst/>
                <a:ea typeface="Times New Roman" panose="02020603050405020304" pitchFamily="18" charset="0"/>
                <a:cs typeface="David" panose="020E0502060401010101" pitchFamily="34" charset="-79"/>
              </a:rPr>
              <a:t>להתנהל ביושרה ובשקיפות בעריכת תצפיות ניסויים ובדיווח על תוצאותיהם</a:t>
            </a:r>
            <a:endParaRPr lang="he-IL" sz="2800" dirty="0">
              <a:solidFill>
                <a:srgbClr val="CA6036"/>
              </a:solidFill>
            </a:endParaRPr>
          </a:p>
        </p:txBody>
      </p:sp>
      <p:sp>
        <p:nvSpPr>
          <p:cNvPr id="8" name="תיבת טקסט 7">
            <a:extLst>
              <a:ext uri="{FF2B5EF4-FFF2-40B4-BE49-F238E27FC236}">
                <a16:creationId xmlns:a16="http://schemas.microsoft.com/office/drawing/2014/main" id="{EADDB8D5-F7B4-CCE8-AA7B-C8E0B363ADBD}"/>
              </a:ext>
            </a:extLst>
          </p:cNvPr>
          <p:cNvSpPr txBox="1"/>
          <p:nvPr/>
        </p:nvSpPr>
        <p:spPr>
          <a:xfrm>
            <a:off x="7951703" y="3626346"/>
            <a:ext cx="4013363" cy="3231654"/>
          </a:xfrm>
          <a:prstGeom prst="rect">
            <a:avLst/>
          </a:prstGeom>
          <a:noFill/>
        </p:spPr>
        <p:txBody>
          <a:bodyPr wrap="square">
            <a:spAutoFit/>
          </a:bodyPr>
          <a:lstStyle/>
          <a:p>
            <a:r>
              <a:rPr lang="he-IL" sz="2800" dirty="0">
                <a:solidFill>
                  <a:srgbClr val="CA6036"/>
                </a:solidFill>
                <a:effectLst/>
                <a:latin typeface="David" panose="020E0502060401010101" pitchFamily="34" charset="-79"/>
                <a:ea typeface="Calibri" panose="020F0502020204030204" pitchFamily="34" charset="0"/>
                <a:cs typeface="David" panose="020E0502060401010101" pitchFamily="34" charset="-79"/>
              </a:rPr>
              <a:t>להבחין בין ראיות המבוססות על דוגמאות </a:t>
            </a:r>
            <a:r>
              <a:rPr lang="he-IL" sz="2800" dirty="0" err="1">
                <a:solidFill>
                  <a:srgbClr val="CA6036"/>
                </a:solidFill>
                <a:effectLst/>
                <a:latin typeface="David" panose="020E0502060401010101" pitchFamily="34" charset="-79"/>
                <a:ea typeface="Calibri" panose="020F0502020204030204" pitchFamily="34" charset="0"/>
                <a:cs typeface="David" panose="020E0502060401010101" pitchFamily="34" charset="-79"/>
              </a:rPr>
              <a:t>אנקדוטליות</a:t>
            </a:r>
            <a:r>
              <a:rPr lang="he-IL" sz="2800" dirty="0">
                <a:solidFill>
                  <a:srgbClr val="CA6036"/>
                </a:solidFill>
                <a:effectLst/>
                <a:latin typeface="David" panose="020E0502060401010101" pitchFamily="34" charset="-79"/>
                <a:ea typeface="Calibri" panose="020F0502020204030204" pitchFamily="34" charset="0"/>
                <a:cs typeface="David" panose="020E0502060401010101" pitchFamily="34" charset="-79"/>
              </a:rPr>
              <a:t> </a:t>
            </a:r>
            <a:r>
              <a:rPr lang="he-IL" sz="2400" dirty="0">
                <a:solidFill>
                  <a:srgbClr val="CA6036"/>
                </a:solidFill>
                <a:effectLst/>
                <a:latin typeface="David" panose="020E0502060401010101" pitchFamily="34" charset="-79"/>
                <a:ea typeface="Calibri" panose="020F0502020204030204" pitchFamily="34" charset="0"/>
                <a:cs typeface="David" panose="020E0502060401010101" pitchFamily="34" charset="-79"/>
              </a:rPr>
              <a:t>(אירוע ייחודי) </a:t>
            </a:r>
            <a:r>
              <a:rPr lang="he-IL" sz="2800" dirty="0">
                <a:solidFill>
                  <a:srgbClr val="CA6036"/>
                </a:solidFill>
                <a:effectLst/>
                <a:latin typeface="David" panose="020E0502060401010101" pitchFamily="34" charset="-79"/>
                <a:ea typeface="Calibri" panose="020F0502020204030204" pitchFamily="34" charset="0"/>
                <a:cs typeface="David" panose="020E0502060401010101" pitchFamily="34" charset="-79"/>
              </a:rPr>
              <a:t>לבין ראיות המבוססות על  מדגם מייצג המאפשרות הכללה</a:t>
            </a:r>
          </a:p>
          <a:p>
            <a:endParaRPr lang="he-IL" kern="100" dirty="0">
              <a:solidFill>
                <a:srgbClr val="FF0000"/>
              </a:solidFill>
              <a:latin typeface="Calibri" panose="020F0502020204030204" pitchFamily="34" charset="0"/>
              <a:ea typeface="Calibri" panose="020F0502020204030204" pitchFamily="34" charset="0"/>
              <a:cs typeface="David" panose="020E0502060401010101" pitchFamily="34" charset="-79"/>
            </a:endParaRPr>
          </a:p>
          <a:p>
            <a:r>
              <a:rPr lang="he-IL" kern="100" dirty="0">
                <a:solidFill>
                  <a:srgbClr val="FF0000"/>
                </a:solidFill>
                <a:latin typeface="Calibri" panose="020F0502020204030204" pitchFamily="34" charset="0"/>
                <a:ea typeface="Calibri" panose="020F0502020204030204" pitchFamily="34" charset="0"/>
                <a:cs typeface="David" panose="020E0502060401010101" pitchFamily="34" charset="-79"/>
              </a:rPr>
              <a:t>הפעלה של מיומנות</a:t>
            </a:r>
            <a:endParaRPr lang="en-US" kern="1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endParaRPr lang="he-IL" sz="2800" dirty="0">
              <a:solidFill>
                <a:srgbClr val="CA6036"/>
              </a:solidFill>
              <a:latin typeface="David" panose="020E0502060401010101" pitchFamily="34" charset="-79"/>
              <a:cs typeface="David" panose="020E0502060401010101" pitchFamily="34" charset="-79"/>
            </a:endParaRPr>
          </a:p>
        </p:txBody>
      </p:sp>
      <p:pic>
        <p:nvPicPr>
          <p:cNvPr id="3" name="תמונה 2">
            <a:extLst>
              <a:ext uri="{FF2B5EF4-FFF2-40B4-BE49-F238E27FC236}">
                <a16:creationId xmlns:a16="http://schemas.microsoft.com/office/drawing/2014/main" id="{FEF3F2EF-F392-B1AD-8F13-6A465ABF855F}"/>
              </a:ext>
            </a:extLst>
          </p:cNvPr>
          <p:cNvPicPr>
            <a:picLocks noChangeAspect="1"/>
          </p:cNvPicPr>
          <p:nvPr/>
        </p:nvPicPr>
        <p:blipFill>
          <a:blip r:embed="rId3"/>
          <a:stretch>
            <a:fillRect/>
          </a:stretch>
        </p:blipFill>
        <p:spPr>
          <a:xfrm>
            <a:off x="226934" y="1064055"/>
            <a:ext cx="6116715" cy="3815186"/>
          </a:xfrm>
          <a:prstGeom prst="rect">
            <a:avLst/>
          </a:prstGeom>
          <a:ln>
            <a:noFill/>
          </a:ln>
          <a:effectLst>
            <a:outerShdw blurRad="190500" algn="tl" rotWithShape="0">
              <a:srgbClr val="000000">
                <a:alpha val="70000"/>
              </a:srgbClr>
            </a:outerShdw>
          </a:effectLst>
        </p:spPr>
      </p:pic>
      <p:pic>
        <p:nvPicPr>
          <p:cNvPr id="4" name="תמונה 3">
            <a:extLst>
              <a:ext uri="{FF2B5EF4-FFF2-40B4-BE49-F238E27FC236}">
                <a16:creationId xmlns:a16="http://schemas.microsoft.com/office/drawing/2014/main" id="{EA376192-51E0-A45E-860B-FB5DDDDACC68}"/>
              </a:ext>
            </a:extLst>
          </p:cNvPr>
          <p:cNvPicPr>
            <a:picLocks noChangeAspect="1"/>
          </p:cNvPicPr>
          <p:nvPr/>
        </p:nvPicPr>
        <p:blipFill>
          <a:blip r:embed="rId4"/>
          <a:stretch>
            <a:fillRect/>
          </a:stretch>
        </p:blipFill>
        <p:spPr>
          <a:xfrm>
            <a:off x="778426" y="3686155"/>
            <a:ext cx="4714042" cy="3060010"/>
          </a:xfrm>
          <a:prstGeom prst="rect">
            <a:avLst/>
          </a:prstGeom>
          <a:ln>
            <a:noFill/>
          </a:ln>
          <a:effectLst>
            <a:outerShdw blurRad="190500" algn="tl" rotWithShape="0">
              <a:srgbClr val="000000">
                <a:alpha val="70000"/>
              </a:srgbClr>
            </a:outerShdw>
          </a:effectLst>
        </p:spPr>
      </p:pic>
      <p:sp>
        <p:nvSpPr>
          <p:cNvPr id="7" name="תיבת טקסט 6">
            <a:extLst>
              <a:ext uri="{FF2B5EF4-FFF2-40B4-BE49-F238E27FC236}">
                <a16:creationId xmlns:a16="http://schemas.microsoft.com/office/drawing/2014/main" id="{C2FAC165-A7C0-55C8-C3EA-F5A9B2A2C477}"/>
              </a:ext>
            </a:extLst>
          </p:cNvPr>
          <p:cNvSpPr txBox="1"/>
          <p:nvPr/>
        </p:nvSpPr>
        <p:spPr>
          <a:xfrm>
            <a:off x="947184" y="5620862"/>
            <a:ext cx="2654423" cy="646331"/>
          </a:xfrm>
          <a:prstGeom prst="rect">
            <a:avLst/>
          </a:prstGeom>
          <a:noFill/>
        </p:spPr>
        <p:txBody>
          <a:bodyPr wrap="square" rtlCol="1">
            <a:spAutoFit/>
          </a:bodyPr>
          <a:lstStyle/>
          <a:p>
            <a:r>
              <a:rPr lang="he-IL" dirty="0">
                <a:latin typeface="David" panose="020E0502060401010101" pitchFamily="34" charset="-79"/>
                <a:cs typeface="David" panose="020E0502060401010101" pitchFamily="34" charset="-79"/>
              </a:rPr>
              <a:t>מתוך ספר הלימוד </a:t>
            </a:r>
            <a:r>
              <a:rPr lang="he-IL" b="1" dirty="0">
                <a:latin typeface="David" panose="020E0502060401010101" pitchFamily="34" charset="-79"/>
                <a:cs typeface="David" panose="020E0502060401010101" pitchFamily="34" charset="-79"/>
              </a:rPr>
              <a:t>נפלאות המדע והטכנולוגיה</a:t>
            </a:r>
            <a:r>
              <a:rPr lang="he-IL" dirty="0">
                <a:latin typeface="David" panose="020E0502060401010101" pitchFamily="34" charset="-79"/>
                <a:cs typeface="David" panose="020E0502060401010101" pitchFamily="34" charset="-79"/>
              </a:rPr>
              <a:t> לכיתה ה</a:t>
            </a:r>
          </a:p>
        </p:txBody>
      </p:sp>
      <p:sp>
        <p:nvSpPr>
          <p:cNvPr id="11" name="תיבת טקסט 10">
            <a:extLst>
              <a:ext uri="{FF2B5EF4-FFF2-40B4-BE49-F238E27FC236}">
                <a16:creationId xmlns:a16="http://schemas.microsoft.com/office/drawing/2014/main" id="{C09AF0BB-9889-BD4C-78BA-65A78EC1802B}"/>
              </a:ext>
            </a:extLst>
          </p:cNvPr>
          <p:cNvSpPr txBox="1"/>
          <p:nvPr/>
        </p:nvSpPr>
        <p:spPr>
          <a:xfrm>
            <a:off x="5601325" y="2502680"/>
            <a:ext cx="6161102" cy="399084"/>
          </a:xfrm>
          <a:prstGeom prst="rect">
            <a:avLst/>
          </a:prstGeom>
          <a:noFill/>
        </p:spPr>
        <p:txBody>
          <a:bodyPr wrap="square">
            <a:spAutoFit/>
          </a:bodyPr>
          <a:lstStyle/>
          <a:p>
            <a:pPr algn="r" rtl="1">
              <a:lnSpc>
                <a:spcPct val="115000"/>
              </a:lnSpc>
              <a:spcAft>
                <a:spcPts val="1000"/>
              </a:spcAft>
              <a:buNone/>
            </a:pPr>
            <a:r>
              <a:rPr lang="he-IL" kern="100" dirty="0">
                <a:solidFill>
                  <a:srgbClr val="FF0000"/>
                </a:solidFill>
                <a:latin typeface="Calibri" panose="020F0502020204030204" pitchFamily="34" charset="0"/>
                <a:ea typeface="Calibri" panose="020F0502020204030204" pitchFamily="34" charset="0"/>
                <a:cs typeface="David" panose="020E0502060401010101" pitchFamily="34" charset="-79"/>
              </a:rPr>
              <a:t>הפעלה של מיומנות</a:t>
            </a:r>
            <a:endParaRPr lang="en-US"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 name="תמונה 1">
            <a:extLst>
              <a:ext uri="{FF2B5EF4-FFF2-40B4-BE49-F238E27FC236}">
                <a16:creationId xmlns:a16="http://schemas.microsoft.com/office/drawing/2014/main" id="{D1D2CC4E-3577-D36C-DD67-950B52B5A0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5" name="תיבת טקסט 4">
            <a:extLst>
              <a:ext uri="{FF2B5EF4-FFF2-40B4-BE49-F238E27FC236}">
                <a16:creationId xmlns:a16="http://schemas.microsoft.com/office/drawing/2014/main" id="{842EF3DD-DA90-C552-81CC-A5D6B9BE8AB9}"/>
              </a:ext>
            </a:extLst>
          </p:cNvPr>
          <p:cNvSpPr txBox="1"/>
          <p:nvPr/>
        </p:nvSpPr>
        <p:spPr>
          <a:xfrm>
            <a:off x="4942115" y="346313"/>
            <a:ext cx="3886200" cy="584775"/>
          </a:xfrm>
          <a:prstGeom prst="rect">
            <a:avLst/>
          </a:prstGeom>
          <a:noFill/>
        </p:spPr>
        <p:txBody>
          <a:bodyPr wrap="square" rtlCol="1">
            <a:spAutoFit/>
          </a:bodyPr>
          <a:lstStyle/>
          <a:p>
            <a:r>
              <a:rPr lang="he-IL" sz="3200" b="1" dirty="0">
                <a:solidFill>
                  <a:srgbClr val="FF0000"/>
                </a:solidFill>
                <a:latin typeface="David" panose="020E0502060401010101" pitchFamily="34" charset="-79"/>
                <a:cs typeface="David" panose="020E0502060401010101" pitchFamily="34" charset="-79"/>
              </a:rPr>
              <a:t>ממיומנות לפעילות</a:t>
            </a:r>
          </a:p>
        </p:txBody>
      </p:sp>
    </p:spTree>
    <p:extLst>
      <p:ext uri="{BB962C8B-B14F-4D97-AF65-F5344CB8AC3E}">
        <p14:creationId xmlns:p14="http://schemas.microsoft.com/office/powerpoint/2010/main" val="57442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E1313170-A82E-E7BD-632C-C0600B368C62}"/>
              </a:ext>
            </a:extLst>
          </p:cNvPr>
          <p:cNvPicPr>
            <a:picLocks noChangeAspect="1"/>
          </p:cNvPicPr>
          <p:nvPr/>
        </p:nvPicPr>
        <p:blipFill>
          <a:blip r:embed="rId3"/>
          <a:stretch>
            <a:fillRect/>
          </a:stretch>
        </p:blipFill>
        <p:spPr>
          <a:xfrm>
            <a:off x="1476375" y="952500"/>
            <a:ext cx="9239250" cy="4953000"/>
          </a:xfrm>
          <a:prstGeom prst="rect">
            <a:avLst/>
          </a:prstGeom>
          <a:ln>
            <a:noFill/>
          </a:ln>
          <a:effectLst>
            <a:outerShdw blurRad="190500" algn="tl" rotWithShape="0">
              <a:srgbClr val="000000">
                <a:alpha val="70000"/>
              </a:srgbClr>
            </a:outerShdw>
          </a:effectLst>
        </p:spPr>
      </p:pic>
      <p:sp>
        <p:nvSpPr>
          <p:cNvPr id="4" name="תיבת טקסט 3">
            <a:extLst>
              <a:ext uri="{FF2B5EF4-FFF2-40B4-BE49-F238E27FC236}">
                <a16:creationId xmlns:a16="http://schemas.microsoft.com/office/drawing/2014/main" id="{808E9787-3105-A4CF-D770-7A900D5933C9}"/>
              </a:ext>
            </a:extLst>
          </p:cNvPr>
          <p:cNvSpPr txBox="1"/>
          <p:nvPr/>
        </p:nvSpPr>
        <p:spPr>
          <a:xfrm>
            <a:off x="744667" y="952500"/>
            <a:ext cx="4731798" cy="400110"/>
          </a:xfrm>
          <a:prstGeom prst="rect">
            <a:avLst/>
          </a:prstGeom>
          <a:noFill/>
        </p:spPr>
        <p:txBody>
          <a:bodyPr wrap="square" rtlCol="1">
            <a:spAutoFit/>
          </a:bodyPr>
          <a:lstStyle/>
          <a:p>
            <a:r>
              <a:rPr lang="he-IL" sz="2000" b="1" dirty="0">
                <a:latin typeface="David" panose="020E0502060401010101" pitchFamily="34" charset="-79"/>
                <a:cs typeface="David" panose="020E0502060401010101" pitchFamily="34" charset="-79"/>
              </a:rPr>
              <a:t>חומרים- מלחים</a:t>
            </a:r>
          </a:p>
        </p:txBody>
      </p:sp>
      <p:sp>
        <p:nvSpPr>
          <p:cNvPr id="2" name="מלבן 1">
            <a:extLst>
              <a:ext uri="{FF2B5EF4-FFF2-40B4-BE49-F238E27FC236}">
                <a16:creationId xmlns:a16="http://schemas.microsoft.com/office/drawing/2014/main" id="{5CFCE760-5245-FA48-B7E7-0C43D33E49C7}"/>
              </a:ext>
            </a:extLst>
          </p:cNvPr>
          <p:cNvSpPr/>
          <p:nvPr/>
        </p:nvSpPr>
        <p:spPr>
          <a:xfrm>
            <a:off x="6204857" y="3058886"/>
            <a:ext cx="3461657" cy="87085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תמונה 4">
            <a:extLst>
              <a:ext uri="{FF2B5EF4-FFF2-40B4-BE49-F238E27FC236}">
                <a16:creationId xmlns:a16="http://schemas.microsoft.com/office/drawing/2014/main" id="{92AB3651-5FE2-7272-8E24-4B00213F14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Tree>
    <p:extLst>
      <p:ext uri="{BB962C8B-B14F-4D97-AF65-F5344CB8AC3E}">
        <p14:creationId xmlns:p14="http://schemas.microsoft.com/office/powerpoint/2010/main" val="4276059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D856D86D-5C92-D6DF-79F9-F3A447DFA72A}"/>
              </a:ext>
            </a:extLst>
          </p:cNvPr>
          <p:cNvPicPr>
            <a:picLocks noChangeAspect="1"/>
          </p:cNvPicPr>
          <p:nvPr/>
        </p:nvPicPr>
        <p:blipFill>
          <a:blip r:embed="rId3"/>
          <a:stretch>
            <a:fillRect/>
          </a:stretch>
        </p:blipFill>
        <p:spPr>
          <a:xfrm>
            <a:off x="303134" y="987396"/>
            <a:ext cx="5014228" cy="5029690"/>
          </a:xfrm>
          <a:prstGeom prst="rect">
            <a:avLst/>
          </a:prstGeom>
          <a:ln>
            <a:noFill/>
          </a:ln>
          <a:effectLst>
            <a:outerShdw blurRad="190500" algn="tl" rotWithShape="0">
              <a:srgbClr val="000000">
                <a:alpha val="70000"/>
              </a:srgbClr>
            </a:outerShdw>
          </a:effectLst>
        </p:spPr>
      </p:pic>
      <p:sp>
        <p:nvSpPr>
          <p:cNvPr id="5" name="תיבת טקסט 4">
            <a:extLst>
              <a:ext uri="{FF2B5EF4-FFF2-40B4-BE49-F238E27FC236}">
                <a16:creationId xmlns:a16="http://schemas.microsoft.com/office/drawing/2014/main" id="{A77D3762-1515-671A-20C3-EEC59255FAA7}"/>
              </a:ext>
            </a:extLst>
          </p:cNvPr>
          <p:cNvSpPr txBox="1"/>
          <p:nvPr/>
        </p:nvSpPr>
        <p:spPr>
          <a:xfrm>
            <a:off x="6567680" y="2753344"/>
            <a:ext cx="4720700" cy="2047997"/>
          </a:xfrm>
          <a:prstGeom prst="rect">
            <a:avLst/>
          </a:prstGeom>
          <a:noFill/>
        </p:spPr>
        <p:txBody>
          <a:bodyPr wrap="square">
            <a:spAutoFit/>
          </a:bodyPr>
          <a:lstStyle/>
          <a:p>
            <a:pPr algn="r" rtl="1">
              <a:lnSpc>
                <a:spcPct val="115000"/>
              </a:lnSpc>
              <a:spcAft>
                <a:spcPts val="1000"/>
              </a:spcAft>
              <a:buNone/>
            </a:pPr>
            <a:r>
              <a:rPr lang="he-IL" sz="2800" kern="100" dirty="0">
                <a:solidFill>
                  <a:srgbClr val="984806"/>
                </a:solidFill>
                <a:effectLst/>
                <a:latin typeface="Calibri" panose="020F0502020204030204" pitchFamily="34" charset="0"/>
                <a:ea typeface="Calibri" panose="020F0502020204030204" pitchFamily="34" charset="0"/>
                <a:cs typeface="David" panose="020E0502060401010101" pitchFamily="34" charset="-79"/>
              </a:rPr>
              <a:t>להבחין בין דעות, רגשות ואמונות לבין מה שנתפס באמצעות החושים ומדידות באמצעות מכשירים</a:t>
            </a:r>
          </a:p>
          <a:p>
            <a:pPr algn="r" rtl="1">
              <a:lnSpc>
                <a:spcPct val="115000"/>
              </a:lnSpc>
              <a:spcAft>
                <a:spcPts val="1000"/>
              </a:spcAft>
              <a:buNone/>
            </a:pPr>
            <a:r>
              <a:rPr lang="he-IL" kern="100" dirty="0">
                <a:solidFill>
                  <a:srgbClr val="FF0000"/>
                </a:solidFill>
                <a:latin typeface="Calibri" panose="020F0502020204030204" pitchFamily="34" charset="0"/>
                <a:ea typeface="Calibri" panose="020F0502020204030204" pitchFamily="34" charset="0"/>
                <a:cs typeface="David" panose="020E0502060401010101" pitchFamily="34" charset="-79"/>
              </a:rPr>
              <a:t>הפעלה של מיומנות</a:t>
            </a:r>
            <a:endParaRPr lang="en-US"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 name="תיבת טקסט 1">
            <a:extLst>
              <a:ext uri="{FF2B5EF4-FFF2-40B4-BE49-F238E27FC236}">
                <a16:creationId xmlns:a16="http://schemas.microsoft.com/office/drawing/2014/main" id="{7E905CC7-C00A-00A3-6AC2-9C9ABC0537B3}"/>
              </a:ext>
            </a:extLst>
          </p:cNvPr>
          <p:cNvSpPr txBox="1"/>
          <p:nvPr/>
        </p:nvSpPr>
        <p:spPr>
          <a:xfrm>
            <a:off x="1268343" y="6099834"/>
            <a:ext cx="2654423" cy="646331"/>
          </a:xfrm>
          <a:prstGeom prst="rect">
            <a:avLst/>
          </a:prstGeom>
          <a:noFill/>
        </p:spPr>
        <p:txBody>
          <a:bodyPr wrap="square" rtlCol="1">
            <a:spAutoFit/>
          </a:bodyPr>
          <a:lstStyle/>
          <a:p>
            <a:r>
              <a:rPr lang="he-IL" dirty="0">
                <a:latin typeface="David" panose="020E0502060401010101" pitchFamily="34" charset="-79"/>
                <a:cs typeface="David" panose="020E0502060401010101" pitchFamily="34" charset="-79"/>
              </a:rPr>
              <a:t>מתוך ספר הלימוד </a:t>
            </a:r>
            <a:r>
              <a:rPr lang="he-IL" b="1" dirty="0">
                <a:latin typeface="David" panose="020E0502060401010101" pitchFamily="34" charset="-79"/>
                <a:cs typeface="David" panose="020E0502060401010101" pitchFamily="34" charset="-79"/>
              </a:rPr>
              <a:t>נפלאות המדע והטכנולוגיה</a:t>
            </a:r>
            <a:r>
              <a:rPr lang="he-IL" dirty="0">
                <a:latin typeface="David" panose="020E0502060401010101" pitchFamily="34" charset="-79"/>
                <a:cs typeface="David" panose="020E0502060401010101" pitchFamily="34" charset="-79"/>
              </a:rPr>
              <a:t> לכיתה ה</a:t>
            </a:r>
          </a:p>
        </p:txBody>
      </p:sp>
      <p:pic>
        <p:nvPicPr>
          <p:cNvPr id="4" name="תמונה 3">
            <a:extLst>
              <a:ext uri="{FF2B5EF4-FFF2-40B4-BE49-F238E27FC236}">
                <a16:creationId xmlns:a16="http://schemas.microsoft.com/office/drawing/2014/main" id="{964C2CBF-FDFB-46DB-896C-9DD45D2F10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6" name="תיבת טקסט 5">
            <a:extLst>
              <a:ext uri="{FF2B5EF4-FFF2-40B4-BE49-F238E27FC236}">
                <a16:creationId xmlns:a16="http://schemas.microsoft.com/office/drawing/2014/main" id="{EEE7AC76-0626-B9E5-C49C-A43F4D6ED46A}"/>
              </a:ext>
            </a:extLst>
          </p:cNvPr>
          <p:cNvSpPr txBox="1"/>
          <p:nvPr/>
        </p:nvSpPr>
        <p:spPr>
          <a:xfrm>
            <a:off x="6008915" y="553142"/>
            <a:ext cx="3886200" cy="584775"/>
          </a:xfrm>
          <a:prstGeom prst="rect">
            <a:avLst/>
          </a:prstGeom>
          <a:noFill/>
        </p:spPr>
        <p:txBody>
          <a:bodyPr wrap="square" rtlCol="1">
            <a:spAutoFit/>
          </a:bodyPr>
          <a:lstStyle/>
          <a:p>
            <a:r>
              <a:rPr lang="he-IL" sz="3200" b="1" dirty="0">
                <a:solidFill>
                  <a:srgbClr val="FF0000"/>
                </a:solidFill>
                <a:latin typeface="David" panose="020E0502060401010101" pitchFamily="34" charset="-79"/>
                <a:cs typeface="David" panose="020E0502060401010101" pitchFamily="34" charset="-79"/>
              </a:rPr>
              <a:t>ממיומנות לפעילות</a:t>
            </a:r>
          </a:p>
        </p:txBody>
      </p:sp>
    </p:spTree>
    <p:extLst>
      <p:ext uri="{BB962C8B-B14F-4D97-AF65-F5344CB8AC3E}">
        <p14:creationId xmlns:p14="http://schemas.microsoft.com/office/powerpoint/2010/main" val="2006471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090FE8B3-6318-15C7-F596-3F8B326CADAE}"/>
              </a:ext>
            </a:extLst>
          </p:cNvPr>
          <p:cNvPicPr>
            <a:picLocks noChangeAspect="1"/>
          </p:cNvPicPr>
          <p:nvPr/>
        </p:nvPicPr>
        <p:blipFill>
          <a:blip r:embed="rId3"/>
          <a:stretch>
            <a:fillRect/>
          </a:stretch>
        </p:blipFill>
        <p:spPr>
          <a:xfrm>
            <a:off x="0" y="921680"/>
            <a:ext cx="7193318" cy="4675989"/>
          </a:xfrm>
          <a:prstGeom prst="rect">
            <a:avLst/>
          </a:prstGeom>
          <a:ln>
            <a:noFill/>
          </a:ln>
          <a:effectLst>
            <a:outerShdw blurRad="190500" algn="tl" rotWithShape="0">
              <a:srgbClr val="000000">
                <a:alpha val="70000"/>
              </a:srgbClr>
            </a:outerShdw>
          </a:effectLst>
        </p:spPr>
      </p:pic>
      <p:sp>
        <p:nvSpPr>
          <p:cNvPr id="4" name="תיבת טקסט 3">
            <a:extLst>
              <a:ext uri="{FF2B5EF4-FFF2-40B4-BE49-F238E27FC236}">
                <a16:creationId xmlns:a16="http://schemas.microsoft.com/office/drawing/2014/main" id="{E6A0DB36-1A12-4D30-310F-D0FB2015D956}"/>
              </a:ext>
            </a:extLst>
          </p:cNvPr>
          <p:cNvSpPr txBox="1"/>
          <p:nvPr/>
        </p:nvSpPr>
        <p:spPr>
          <a:xfrm>
            <a:off x="7193318" y="1489959"/>
            <a:ext cx="4241105" cy="3539430"/>
          </a:xfrm>
          <a:prstGeom prst="rect">
            <a:avLst/>
          </a:prstGeom>
          <a:noFill/>
        </p:spPr>
        <p:txBody>
          <a:bodyPr wrap="square">
            <a:spAutoFit/>
          </a:bodyPr>
          <a:lstStyle/>
          <a:p>
            <a:r>
              <a:rPr lang="he-IL" sz="2800" b="1" dirty="0">
                <a:solidFill>
                  <a:srgbClr val="993300"/>
                </a:solidFill>
                <a:effectLst/>
                <a:ea typeface="Calibri" panose="020F0502020204030204" pitchFamily="34" charset="0"/>
                <a:cs typeface="David" panose="020E0502060401010101" pitchFamily="34" charset="-79"/>
              </a:rPr>
              <a:t>לפתח מודלים כדי להדגים תופעה ולהסביר כיצד היא מתרחשת באופן שמתיישב עם הראיות הנתונות וכאמצעי לתקשר את הבנת התופעה הנדונה</a:t>
            </a:r>
          </a:p>
          <a:p>
            <a:endParaRPr lang="he-IL" sz="2800" b="1" dirty="0">
              <a:solidFill>
                <a:srgbClr val="993300"/>
              </a:solidFill>
              <a:cs typeface="David" panose="020E0502060401010101" pitchFamily="34" charset="-79"/>
            </a:endParaRPr>
          </a:p>
          <a:p>
            <a:r>
              <a:rPr lang="he-IL" sz="2000" b="1" dirty="0">
                <a:solidFill>
                  <a:srgbClr val="FF0000"/>
                </a:solidFill>
                <a:cs typeface="David" panose="020E0502060401010101" pitchFamily="34" charset="-79"/>
              </a:rPr>
              <a:t>בהוראה מפורשת</a:t>
            </a:r>
            <a:endParaRPr lang="he-IL" sz="2000" b="1" dirty="0">
              <a:solidFill>
                <a:srgbClr val="FF0000"/>
              </a:solidFill>
            </a:endParaRPr>
          </a:p>
        </p:txBody>
      </p:sp>
      <p:sp>
        <p:nvSpPr>
          <p:cNvPr id="5" name="תיבת טקסט 4">
            <a:extLst>
              <a:ext uri="{FF2B5EF4-FFF2-40B4-BE49-F238E27FC236}">
                <a16:creationId xmlns:a16="http://schemas.microsoft.com/office/drawing/2014/main" id="{F2492F1F-1552-DABF-B26A-BF6EB4FF174C}"/>
              </a:ext>
            </a:extLst>
          </p:cNvPr>
          <p:cNvSpPr txBox="1"/>
          <p:nvPr/>
        </p:nvSpPr>
        <p:spPr>
          <a:xfrm>
            <a:off x="408372" y="6072326"/>
            <a:ext cx="2654423" cy="646331"/>
          </a:xfrm>
          <a:prstGeom prst="rect">
            <a:avLst/>
          </a:prstGeom>
          <a:noFill/>
        </p:spPr>
        <p:txBody>
          <a:bodyPr wrap="square" rtlCol="1">
            <a:spAutoFit/>
          </a:bodyPr>
          <a:lstStyle/>
          <a:p>
            <a:r>
              <a:rPr lang="he-IL" dirty="0">
                <a:latin typeface="David" panose="020E0502060401010101" pitchFamily="34" charset="-79"/>
                <a:cs typeface="David" panose="020E0502060401010101" pitchFamily="34" charset="-79"/>
              </a:rPr>
              <a:t>מתוך ספר הלימוד </a:t>
            </a:r>
            <a:r>
              <a:rPr lang="he-IL" b="1" dirty="0">
                <a:latin typeface="David" panose="020E0502060401010101" pitchFamily="34" charset="-79"/>
                <a:cs typeface="David" panose="020E0502060401010101" pitchFamily="34" charset="-79"/>
              </a:rPr>
              <a:t>מדע וטכנולוגיה </a:t>
            </a:r>
            <a:r>
              <a:rPr lang="he-IL" dirty="0">
                <a:latin typeface="David" panose="020E0502060401010101" pitchFamily="34" charset="-79"/>
                <a:cs typeface="David" panose="020E0502060401010101" pitchFamily="34" charset="-79"/>
              </a:rPr>
              <a:t>לכיתה ה</a:t>
            </a:r>
          </a:p>
        </p:txBody>
      </p:sp>
      <p:pic>
        <p:nvPicPr>
          <p:cNvPr id="2" name="תמונה 1">
            <a:extLst>
              <a:ext uri="{FF2B5EF4-FFF2-40B4-BE49-F238E27FC236}">
                <a16:creationId xmlns:a16="http://schemas.microsoft.com/office/drawing/2014/main" id="{2E1453D4-ADF6-62FC-CB4B-E95CC1E88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6" name="תיבת טקסט 5">
            <a:extLst>
              <a:ext uri="{FF2B5EF4-FFF2-40B4-BE49-F238E27FC236}">
                <a16:creationId xmlns:a16="http://schemas.microsoft.com/office/drawing/2014/main" id="{42E515DB-4B7D-990F-4ED1-2F103544EE50}"/>
              </a:ext>
            </a:extLst>
          </p:cNvPr>
          <p:cNvSpPr txBox="1"/>
          <p:nvPr/>
        </p:nvSpPr>
        <p:spPr>
          <a:xfrm>
            <a:off x="7630886" y="185623"/>
            <a:ext cx="3886200" cy="584775"/>
          </a:xfrm>
          <a:prstGeom prst="rect">
            <a:avLst/>
          </a:prstGeom>
          <a:noFill/>
        </p:spPr>
        <p:txBody>
          <a:bodyPr wrap="square" rtlCol="1">
            <a:spAutoFit/>
          </a:bodyPr>
          <a:lstStyle/>
          <a:p>
            <a:r>
              <a:rPr lang="he-IL" sz="3200" b="1" dirty="0">
                <a:solidFill>
                  <a:srgbClr val="FF0000"/>
                </a:solidFill>
                <a:latin typeface="David" panose="020E0502060401010101" pitchFamily="34" charset="-79"/>
                <a:cs typeface="David" panose="020E0502060401010101" pitchFamily="34" charset="-79"/>
              </a:rPr>
              <a:t>ממיומנות לפעילות</a:t>
            </a:r>
          </a:p>
        </p:txBody>
      </p:sp>
    </p:spTree>
    <p:extLst>
      <p:ext uri="{BB962C8B-B14F-4D97-AF65-F5344CB8AC3E}">
        <p14:creationId xmlns:p14="http://schemas.microsoft.com/office/powerpoint/2010/main" val="542174114"/>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1935</Words>
  <Application>Microsoft Office PowerPoint</Application>
  <PresentationFormat>מסך רחב</PresentationFormat>
  <Paragraphs>116</Paragraphs>
  <Slides>21</Slides>
  <Notes>20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21</vt:i4>
      </vt:variant>
    </vt:vector>
  </HeadingPairs>
  <TitlesOfParts>
    <vt:vector size="27" baseType="lpstr">
      <vt:lpstr>Arial</vt:lpstr>
      <vt:lpstr>Calibri</vt:lpstr>
      <vt:lpstr>Calibri Light</vt:lpstr>
      <vt:lpstr>David</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noga mishan</dc:creator>
  <cp:lastModifiedBy>noga mishan</cp:lastModifiedBy>
  <cp:revision>4</cp:revision>
  <dcterms:created xsi:type="dcterms:W3CDTF">2025-11-01T04:35:33Z</dcterms:created>
  <dcterms:modified xsi:type="dcterms:W3CDTF">2025-11-11T08:33:18Z</dcterms:modified>
</cp:coreProperties>
</file>