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sldIdLst>
    <p:sldId id="316" r:id="rId2"/>
    <p:sldId id="272" r:id="rId3"/>
    <p:sldId id="256" r:id="rId4"/>
    <p:sldId id="277" r:id="rId5"/>
    <p:sldId id="279" r:id="rId6"/>
    <p:sldId id="280" r:id="rId7"/>
    <p:sldId id="278" r:id="rId8"/>
    <p:sldId id="276" r:id="rId9"/>
    <p:sldId id="320" r:id="rId10"/>
    <p:sldId id="319" r:id="rId11"/>
    <p:sldId id="318" r:id="rId12"/>
    <p:sldId id="317" r:id="rId13"/>
    <p:sldId id="275" r:id="rId14"/>
    <p:sldId id="322" r:id="rId15"/>
    <p:sldId id="321" r:id="rId16"/>
    <p:sldId id="327" r:id="rId17"/>
    <p:sldId id="329" r:id="rId18"/>
    <p:sldId id="274" r:id="rId19"/>
    <p:sldId id="328" r:id="rId20"/>
    <p:sldId id="326" r:id="rId21"/>
    <p:sldId id="325" r:id="rId22"/>
    <p:sldId id="333" r:id="rId23"/>
    <p:sldId id="324" r:id="rId24"/>
    <p:sldId id="323" r:id="rId25"/>
    <p:sldId id="332" r:id="rId26"/>
    <p:sldId id="331" r:id="rId27"/>
    <p:sldId id="306" r:id="rId28"/>
    <p:sldId id="330" r:id="rId29"/>
    <p:sldId id="273" r:id="rId3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6379" autoAdjust="0"/>
  </p:normalViewPr>
  <p:slideViewPr>
    <p:cSldViewPr snapToGrid="0">
      <p:cViewPr varScale="1">
        <p:scale>
          <a:sx n="115" d="100"/>
          <a:sy n="115" d="100"/>
        </p:scale>
        <p:origin x="372" y="96"/>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0652965-3221-4F93-B5AF-8641BBC07CE6}" type="datetimeFigureOut">
              <a:rPr lang="he-IL" smtClean="0"/>
              <a:t>ו'/חשון/תשפ"ו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55196AE-A5C2-4F59-88E2-3BBF4C5C1896}" type="slidenum">
              <a:rPr lang="he-IL" smtClean="0"/>
              <a:t>‹#›</a:t>
            </a:fld>
            <a:endParaRPr lang="he-IL"/>
          </a:p>
        </p:txBody>
      </p:sp>
    </p:spTree>
    <p:extLst>
      <p:ext uri="{BB962C8B-B14F-4D97-AF65-F5344CB8AC3E}">
        <p14:creationId xmlns:p14="http://schemas.microsoft.com/office/powerpoint/2010/main" val="9501461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פרק זה עוסק בשלושה מחירים סביבתיים וחברתיים של ניצול משאבי טבע על ידי האדם ובאחריות של בני האדם למנוע את המחירים האלה. להפקת חומרים ממשאבי הטבע (כגון: עפרות מתכת, מלחים וסלעים וקרקעות), לתהליכי הייצור של מוצרים ולשימוש בהם. להפקת הפלסטיק ולשימוש בו יש מחירים סביבתיים דומים – א. הידלדלות משאבי טבע, ב. פגיעה בסביבה ובנוף ג. התחממות כדור הארץ.                                                                                                                                        אימוץ של פתרונות התנהגותיים ידידותיים לסביבה יכול להביא להקטנת המחירים הסביבתיים האלה.</a:t>
            </a:r>
            <a:endParaRPr lang="he-IL" dirty="0"/>
          </a:p>
        </p:txBody>
      </p:sp>
      <p:sp>
        <p:nvSpPr>
          <p:cNvPr id="4" name="מציין מיקום של מספר שקופית 3"/>
          <p:cNvSpPr>
            <a:spLocks noGrp="1"/>
          </p:cNvSpPr>
          <p:nvPr>
            <p:ph type="sldNum" sz="quarter" idx="5"/>
          </p:nvPr>
        </p:nvSpPr>
        <p:spPr/>
        <p:txBody>
          <a:bodyPr/>
          <a:lstStyle/>
          <a:p>
            <a:fld id="{17149DFD-C0BB-42FF-B5AF-A9A2C0D08B44}" type="slidenum">
              <a:rPr lang="he-IL" smtClean="0"/>
              <a:t>1</a:t>
            </a:fld>
            <a:endParaRPr lang="he-IL"/>
          </a:p>
        </p:txBody>
      </p:sp>
    </p:spTree>
    <p:extLst>
      <p:ext uri="{BB962C8B-B14F-4D97-AF65-F5344CB8AC3E}">
        <p14:creationId xmlns:p14="http://schemas.microsoft.com/office/powerpoint/2010/main" val="228189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בעזרת תמונת הלווין ניתן לראות את השינויים שחלו בים המלח בין השנים 1972-2011.</a:t>
            </a:r>
          </a:p>
          <a:p>
            <a:r>
              <a:rPr lang="he-IL" dirty="0"/>
              <a:t>הפקה של מלחים: הפקה של מלחים באמצעות אידוי המים בבריכות האידוי פוגעת בנוף ובסביבה. בישראל, הפקת האשלג מים המלח היא אחד הגורמים להתייבשות החלק הדרומי של ים המלח וליצירת </a:t>
            </a:r>
            <a:r>
              <a:rPr lang="he-IL" dirty="0" err="1"/>
              <a:t>בולענים</a:t>
            </a:r>
            <a:r>
              <a:rPr lang="he-IL" dirty="0"/>
              <a:t>.</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10</a:t>
            </a:fld>
            <a:endParaRPr lang="he-IL"/>
          </a:p>
        </p:txBody>
      </p:sp>
    </p:spTree>
    <p:extLst>
      <p:ext uri="{BB962C8B-B14F-4D97-AF65-F5344CB8AC3E}">
        <p14:creationId xmlns:p14="http://schemas.microsoft.com/office/powerpoint/2010/main" val="225166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תת פרק זה עוסק בהשפעת הצריכה של משאבי הטבע על התחממות כדור הארץ ושינוי האקלים בעקבות כך.</a:t>
            </a:r>
          </a:p>
          <a:p>
            <a:r>
              <a:rPr lang="he-IL" sz="1200" b="0" i="0" u="none" strike="noStrike" kern="1200" baseline="0" dirty="0">
                <a:solidFill>
                  <a:schemeClr val="tx1"/>
                </a:solidFill>
                <a:latin typeface="+mn-lt"/>
                <a:ea typeface="+mn-ea"/>
                <a:cs typeface="+mn-cs"/>
              </a:rPr>
              <a:t>שלושה תיאורים. התלמידים יבחרו תיאור אחד והציגו אותו בדרך שיבחרו, ציור, שיר, מחזה, דגם, הסכת, סרטון</a:t>
            </a:r>
            <a:endParaRPr lang="he-IL" dirty="0"/>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11</a:t>
            </a:fld>
            <a:endParaRPr lang="he-IL"/>
          </a:p>
        </p:txBody>
      </p:sp>
    </p:spTree>
    <p:extLst>
      <p:ext uri="{BB962C8B-B14F-4D97-AF65-F5344CB8AC3E}">
        <p14:creationId xmlns:p14="http://schemas.microsoft.com/office/powerpoint/2010/main" val="2257865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השימוש במשאבי טבע משפיע גם על הטמפרטורה של כדור הארץ. מדעני ומדעניות האקלים מדווחים שהטמפרטורה הממוצעת של כדור הארץ עלתה בכ-1מעלה צלזיוס משנת 1880 עד שנת 2020 (במשך 140 שנים). עליית הטמפרטורה גורמת להתחממות כדור הארץ ולשינוי אקלים.</a:t>
            </a:r>
          </a:p>
          <a:p>
            <a:endParaRPr lang="he-IL" dirty="0"/>
          </a:p>
          <a:p>
            <a:r>
              <a:rPr lang="he-IL" dirty="0"/>
              <a:t>תשובות: 1. שינוי טמפרטורה ממוצעות בעולם בין השנים 2020-1880 , 2. ניתן להסיק שהטמפרטורה הממוצעת של כדור הארץ עלתה בפרק זמן זה.</a:t>
            </a: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12</a:t>
            </a:fld>
            <a:endParaRPr lang="he-IL"/>
          </a:p>
        </p:txBody>
      </p:sp>
    </p:spTree>
    <p:extLst>
      <p:ext uri="{BB962C8B-B14F-4D97-AF65-F5344CB8AC3E}">
        <p14:creationId xmlns:p14="http://schemas.microsoft.com/office/powerpoint/2010/main" val="323589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התחממות כדור הארץ מוצגת ברמה תופעתית-עובדתית בגלל חוסר ידע מוקדם להסבר התופעה של אפקט החממה. בשער זה מוצג רק הקשר בין הגז פחמן דו-חמצני להתחממות כדור הארץ.</a:t>
            </a:r>
          </a:p>
          <a:p>
            <a:r>
              <a:rPr lang="he-IL" dirty="0"/>
              <a:t>הקשר בין גז החממה מתאן לבין התחממות כדור הארץ מטופל בשער "בריאות: מזון ומים".</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13</a:t>
            </a:fld>
            <a:endParaRPr lang="he-IL"/>
          </a:p>
        </p:txBody>
      </p:sp>
    </p:spTree>
    <p:extLst>
      <p:ext uri="{BB962C8B-B14F-4D97-AF65-F5344CB8AC3E}">
        <p14:creationId xmlns:p14="http://schemas.microsoft.com/office/powerpoint/2010/main" val="600380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התחממות כדור הארץ מוצגת ברמה תופעתית-עובדתית בגלל חוסר ידע מוקדם להסבר התופעה של אפקט החממה האטמוספרי. בשער זה מוצג רק הקשר בין הגז פחמן דו-חמצני להתחממות כדור הארץ.</a:t>
            </a:r>
          </a:p>
          <a:p>
            <a:pPr>
              <a:lnSpc>
                <a:spcPct val="150000"/>
              </a:lnSpc>
            </a:pPr>
            <a:r>
              <a:rPr lang="he-IL" sz="1200" b="0" i="0" u="none" strike="noStrike" baseline="0" dirty="0">
                <a:latin typeface="FbSpoiler-Regular"/>
              </a:rPr>
              <a:t>מדענים ומדעניות האקלים טוענים שעליית הטמפרטורה של כדור הארץ נגרמת בגלל פעילות בני האדם. בני האדם שורפים חומרי דלק (נפט גולמי, פחם אבן וגז טבעי)</a:t>
            </a:r>
            <a:r>
              <a:rPr lang="he-IL" sz="1200" dirty="0">
                <a:latin typeface="FbSpoiler-Regular"/>
              </a:rPr>
              <a:t> </a:t>
            </a:r>
            <a:r>
              <a:rPr lang="he-IL" sz="1200" b="0" i="0" u="none" strike="noStrike" baseline="0" dirty="0">
                <a:latin typeface="FbSpoiler-Regular"/>
              </a:rPr>
              <a:t>להפקת אנרגיה. בתהליך השריפה נפלט הגז פחמן דו-חמצני לאטמוספרה (מעטפת הגזים של כדור הארץ).</a:t>
            </a:r>
          </a:p>
          <a:p>
            <a:pPr>
              <a:lnSpc>
                <a:spcPct val="150000"/>
              </a:lnSpc>
            </a:pPr>
            <a:r>
              <a:rPr lang="he-IL" sz="1200" b="0" i="0" u="none" strike="noStrike" baseline="0" dirty="0">
                <a:latin typeface="FbSpoiler-Regular"/>
              </a:rPr>
              <a:t>התלמידים מכירים את הגז הזה - זהו הגז שנפלט לאוויר בתהליכי הנשימה של יצורים חיים. זהו גם הגז שנקלט על ידי הצמחים בתהליך ייצור המזון שלהם בעזרת קרינת אור השמש. ההצטברות של הגז הזה באטמוספרה גורמת להתחממות כדור הארץ ולשינוי האקלים.</a:t>
            </a:r>
          </a:p>
          <a:p>
            <a:pPr>
              <a:lnSpc>
                <a:spcPct val="150000"/>
              </a:lnSpc>
            </a:pPr>
            <a:endParaRPr lang="he-IL" sz="1200" b="0" i="0" u="none" strike="noStrike" baseline="0" dirty="0">
              <a:latin typeface="FbSpoiler-Regular"/>
            </a:endParaRPr>
          </a:p>
          <a:p>
            <a:endParaRPr lang="he-IL" dirty="0"/>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14</a:t>
            </a:fld>
            <a:endParaRPr lang="he-IL"/>
          </a:p>
        </p:txBody>
      </p:sp>
    </p:spTree>
    <p:extLst>
      <p:ext uri="{BB962C8B-B14F-4D97-AF65-F5344CB8AC3E}">
        <p14:creationId xmlns:p14="http://schemas.microsoft.com/office/powerpoint/2010/main" val="256661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תשובות: 1.א: כן. בעירת חומר הדלק מלוּוה בפליטת פחמן דו-חמצני. 1.ב: כן. בעירת חומר הדלק מלוּוה בפליטת פחמן דו-חמצני. 1.ג: כן. שימוש בחומרי דלק כמקור אנרגיה באופן ישיר או עקיף (הפקת חשמל) מלוּוה בפליטת פחמן דו-חמצני. 1.ד: כן. שימוש בחומרי דלק כמקור אנרגיה באופן ישיר או עקיף (הפקת חשמל) מלוּוה בפליטת פחמן דו-חמצני. 1.ה: כן. בעירת חומר הדלק להפעלת המנוע של המשאית כרוכה בפליטת פחמן דו-חמצני.</a:t>
            </a:r>
          </a:p>
          <a:p>
            <a:r>
              <a:rPr lang="he-IL" dirty="0"/>
              <a:t>1.ו: . כן. בתהליך ההפקה משתמשים בנפט גולמי כמקור אנרגיה. תהליך השריפה מלוּוה בפליטה של פחמן דו-חמצני.</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15</a:t>
            </a:fld>
            <a:endParaRPr lang="he-IL"/>
          </a:p>
        </p:txBody>
      </p:sp>
    </p:spTree>
    <p:extLst>
      <p:ext uri="{BB962C8B-B14F-4D97-AF65-F5344CB8AC3E}">
        <p14:creationId xmlns:p14="http://schemas.microsoft.com/office/powerpoint/2010/main" val="2626487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מדענים ומדעניות, מהנדסים ומהנדסות מכל העולם מחפשים פתרונות טכנולוגים להקטנת המחיר הסביבתי של השימוש במשאבי הטבע: הידלדלות משאבי טבע, פגיעה בסביבה ובנוף והתחממות כדור הארץ. דוגמאות: פיתוח מוצרי חשמל שצורכים פחות אנרגיה, שימוש במקורות אנרגיה מתחדשים (שמש, רוח ומים בתנועה) להפקת אנרגיה חשמלית (כי בשימוש בהם לא נפלט הגז פחמן דו-חמצני) ושיקום מחצבות באמצעות נטיעת עצים.</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16</a:t>
            </a:fld>
            <a:endParaRPr lang="he-IL"/>
          </a:p>
        </p:txBody>
      </p:sp>
    </p:spTree>
    <p:extLst>
      <p:ext uri="{BB962C8B-B14F-4D97-AF65-F5344CB8AC3E}">
        <p14:creationId xmlns:p14="http://schemas.microsoft.com/office/powerpoint/2010/main" val="3092059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bTubic-SlabHebEng-Light"/>
              </a:rPr>
              <a:t>רוב ההתנהגויות המופיעות ברשימה מוכרות לתלמידים מבעיות סביבתיות אחרות שלמדו בשנים קודמות (כגון: חיסכון בחשמל, צמצום נסיעה בכלי רכב, חקיקת חוקים, הסברה, מחזור, מניעת כריתת יערות, שימוש בכלים רב פעמיים, חיסכון במים, חיסכון בחשמל המופק מחומרי דלק, צריכה נבונה של מוצרים). אימוץ התנהגויות סביבתיות יכול לתרום לפתרון של כמה בעיות סביבתיות.</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17</a:t>
            </a:fld>
            <a:endParaRPr lang="he-IL"/>
          </a:p>
        </p:txBody>
      </p:sp>
    </p:spTree>
    <p:extLst>
      <p:ext uri="{BB962C8B-B14F-4D97-AF65-F5344CB8AC3E}">
        <p14:creationId xmlns:p14="http://schemas.microsoft.com/office/powerpoint/2010/main" val="3305143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a:p>
            <a:r>
              <a:rPr lang="he-IL" dirty="0"/>
              <a:t>מומלץ להדגים לתלמידים דוגמה אחת של דרך החשיבה כפי שמתוארת בדוגמה. מכיוון שמדובר בתהליך חשיבה דומה, מומלץ לחלק 2-3 פתרונות לכל קבוצה, ואחר כך לדווח במליאה כדי לראות את התמונה השלמה.</a:t>
            </a:r>
          </a:p>
          <a:p>
            <a:r>
              <a:rPr lang="he-IL" dirty="0"/>
              <a:t>המסקנה שעולה מהניתוח של כל פתרון היא שאימוץ רוב הפתרונות הסביבתיים עתיד לתרום להקטנת שלושת סוגי המחירים הסביבתיים.</a:t>
            </a:r>
          </a:p>
          <a:p>
            <a:endParaRPr lang="he-IL" dirty="0"/>
          </a:p>
          <a:p>
            <a:r>
              <a:rPr lang="he-IL" dirty="0"/>
              <a:t>תשובות: לכולם (פרט לסעיף י) יכולה להיות השפעה על הקטנת שלושת המחירים הסביבתיים: הידלדלות משאבי הטבע, פגיעה בנוף ובסביבה והתחממות כדור הארץ.</a:t>
            </a:r>
          </a:p>
          <a:p>
            <a:r>
              <a:rPr lang="he-IL" dirty="0"/>
              <a:t>שיקום המחצבות תורם להקטנת הפגיעה בנוף.</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18</a:t>
            </a:fld>
            <a:endParaRPr lang="he-IL"/>
          </a:p>
        </p:txBody>
      </p:sp>
    </p:spTree>
    <p:extLst>
      <p:ext uri="{BB962C8B-B14F-4D97-AF65-F5344CB8AC3E}">
        <p14:creationId xmlns:p14="http://schemas.microsoft.com/office/powerpoint/2010/main" val="375984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השאלות/המשימות שמופיעות בתבנית זו מיועדות לבדיקת ביצועי הבנה ולפיכך יש להן פוטנציאל להערכה מעצבת.</a:t>
            </a:r>
          </a:p>
          <a:p>
            <a:r>
              <a:rPr lang="he-IL" dirty="0"/>
              <a:t>בניגוד להערכה מסכמת שהיא הערכה לצורך סיכום שלב הלמידה. הערכה מעצבת היא הערכה שבמסגרתה קיים משוב</a:t>
            </a:r>
          </a:p>
          <a:p>
            <a:r>
              <a:rPr lang="he-IL"/>
              <a:t>מתמיד ומתחולל תהליך למידה מתמשך.</a:t>
            </a:r>
          </a:p>
          <a:p>
            <a:endParaRPr lang="he-IL" dirty="0"/>
          </a:p>
          <a:p>
            <a:endParaRPr lang="he-IL" dirty="0"/>
          </a:p>
          <a:p>
            <a:r>
              <a:rPr lang="he-IL" dirty="0"/>
              <a:t>תשובות לשאלות: 1. עפרת הברזל מתכלה והאחרים מתחדשים. 2. תשובה ב. 4. כריית פוספט: תוצאות – פגיעה בנוף, רעש, אבק, פליטה של פחמן דו-חמצני. פתרונות: צמצום צריכה של פוספט, שימוש בחומרי דלק ידידותיים לסביבה, שיקום המחצבות. ייצור פלסטיק: תוצאה – פליטת פחמן דו חמצני והידלדלות משאבי טבע , פתרונות – הקטנת הצריכה, שימוש בפלסטיק מתכלה ובחלופות אחרות. הפקת אשלג: תוצאות – התייבשות ים המלח, פליטת פחמן דו-חמצני, היווצרות </a:t>
            </a:r>
            <a:r>
              <a:rPr lang="he-IL" dirty="0" err="1"/>
              <a:t>בולענים</a:t>
            </a:r>
            <a:r>
              <a:rPr lang="he-IL" dirty="0"/>
              <a:t>. פתרון: צמצום השימוש בדשנים. 5. ב, ג, ד</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19</a:t>
            </a:fld>
            <a:endParaRPr lang="he-IL"/>
          </a:p>
        </p:txBody>
      </p:sp>
    </p:spTree>
    <p:extLst>
      <p:ext uri="{BB962C8B-B14F-4D97-AF65-F5344CB8AC3E}">
        <p14:creationId xmlns:p14="http://schemas.microsoft.com/office/powerpoint/2010/main" val="13826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פרק זה עוסק בשלושה מחירים סביבתיים וחברתיים של ניצול משאבי טבע על ידי האדם: הידלדלות של משאבי טבע, פגיעה בסביבה והתחממות כדור הארץ (שינוי האקלים).</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2</a:t>
            </a:fld>
            <a:endParaRPr lang="he-IL"/>
          </a:p>
        </p:txBody>
      </p:sp>
    </p:spTree>
    <p:extLst>
      <p:ext uri="{BB962C8B-B14F-4D97-AF65-F5344CB8AC3E}">
        <p14:creationId xmlns:p14="http://schemas.microsoft.com/office/powerpoint/2010/main" val="1042506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מהלך המשחק: 1. מחלקים תפקידים: בודק/ת התשובות, זורק/ת הקובייה ומשתתפים ומשתתפות. 2. מכינים מדבקה עם מספר לכל </a:t>
            </a:r>
            <a:r>
              <a:rPr lang="he-IL" dirty="0" err="1"/>
              <a:t>משתתפ</a:t>
            </a:r>
            <a:r>
              <a:rPr lang="he-IL" dirty="0"/>
              <a:t>/ת (מ 1- עד 6 לכל היותר). 3. מערבבים היטב את כרטיסי השאלות ומניחים אותם</a:t>
            </a:r>
          </a:p>
          <a:p>
            <a:r>
              <a:rPr lang="he-IL" dirty="0"/>
              <a:t>עם השאלה כלפי מטה. 4. בעל/ת התפקיד של זריקת הקובייה, זורק/ת את הקובייה. משיב/ה מי שמספרו או מספרה מוצג בקובייה. במידה והתשובה נכונה, כרטיס השאלה עובר אליו/ה. אם התשובה הייתה שגוייה, המשיב/ה</a:t>
            </a:r>
          </a:p>
          <a:p>
            <a:r>
              <a:rPr lang="he-IL" dirty="0"/>
              <a:t>מחכה תור אחד. 5. זוכה מי </a:t>
            </a:r>
            <a:r>
              <a:rPr lang="he-IL" dirty="0" err="1"/>
              <a:t>שאספ</a:t>
            </a:r>
            <a:r>
              <a:rPr lang="he-IL" dirty="0"/>
              <a:t>/ה את מירב כרטיסי השאלות</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20</a:t>
            </a:fld>
            <a:endParaRPr lang="he-IL"/>
          </a:p>
        </p:txBody>
      </p:sp>
    </p:spTree>
    <p:extLst>
      <p:ext uri="{BB962C8B-B14F-4D97-AF65-F5344CB8AC3E}">
        <p14:creationId xmlns:p14="http://schemas.microsoft.com/office/powerpoint/2010/main" val="2040565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השאלות/המשימות שמופיעות בתבנית זו מיועדות לבדיקת ביצועי הבנה ולפיכך יש להן פוטנציאל להערכה מעצבת. בניגוד להערכה מסכמת שהיא הערכה לצורך סיכום שלב הלמידה. הערכה מעצבת היא הערכה שבמסגרתה קיים משוב</a:t>
            </a:r>
          </a:p>
          <a:p>
            <a:r>
              <a:rPr lang="he-IL" dirty="0"/>
              <a:t>מתמיד ומתחולל תהליך למידה מתמשך. המילים להשלמה לפי סדר המשפטים: מתחדשים, מתכלים; עפרות מתכת, יערות, בני האדם, כדור הארץ, פתרונות, משאבי טבע, הסביבתי, משאבי הטבע</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21</a:t>
            </a:fld>
            <a:endParaRPr lang="he-IL"/>
          </a:p>
        </p:txBody>
      </p:sp>
    </p:spTree>
    <p:extLst>
      <p:ext uri="{BB962C8B-B14F-4D97-AF65-F5344CB8AC3E}">
        <p14:creationId xmlns:p14="http://schemas.microsoft.com/office/powerpoint/2010/main" val="417965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24FEB-2CD2-B6D4-CAAE-08561ED7CA50}"/>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A07F368-C662-E20D-3786-BF79B5409BD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48B8996-9E2B-31CE-49E6-CE519ECD4561}"/>
              </a:ext>
            </a:extLst>
          </p:cNvPr>
          <p:cNvSpPr>
            <a:spLocks noGrp="1"/>
          </p:cNvSpPr>
          <p:nvPr>
            <p:ph type="body" idx="1"/>
          </p:nvPr>
        </p:nvSpPr>
        <p:spPr/>
        <p:txBody>
          <a:bodyPr/>
          <a:lstStyle/>
          <a:p>
            <a:r>
              <a:rPr lang="he-IL" dirty="0"/>
              <a:t>השאלות/המשימות שמופיעות בתבנית זו מיועדות לבדיקת ביצועי הבנה ולפיכך יש להן פוטנציאל להערכה מעצבת. בניגוד להערכה מסכמת שהיא הערכה לצורך סיכום שלב הלמידה. הערכה מעצבת היא הערכה שבמסגרתה קיים משוב</a:t>
            </a:r>
          </a:p>
          <a:p>
            <a:r>
              <a:rPr lang="he-IL" dirty="0"/>
              <a:t>מתמיד ומתחולל תהליך למידה מתמשך. המילים להשלמה לפי סדר המשפטים: מתחדשים, מתכלים; עפרות מתכת, יערות, בני האדם, כדור הארץ, פתרונות, משאבי טבע, הסביבתי, משאבי הטבע</a:t>
            </a:r>
          </a:p>
        </p:txBody>
      </p:sp>
      <p:sp>
        <p:nvSpPr>
          <p:cNvPr id="4" name="מציין מיקום של מספר שקופית 3">
            <a:extLst>
              <a:ext uri="{FF2B5EF4-FFF2-40B4-BE49-F238E27FC236}">
                <a16:creationId xmlns:a16="http://schemas.microsoft.com/office/drawing/2014/main" id="{E31382AB-2E7A-9B5C-927C-44092BB1C8A7}"/>
              </a:ext>
            </a:extLst>
          </p:cNvPr>
          <p:cNvSpPr>
            <a:spLocks noGrp="1"/>
          </p:cNvSpPr>
          <p:nvPr>
            <p:ph type="sldNum" sz="quarter" idx="5"/>
          </p:nvPr>
        </p:nvSpPr>
        <p:spPr/>
        <p:txBody>
          <a:bodyPr/>
          <a:lstStyle/>
          <a:p>
            <a:fld id="{955196AE-A5C2-4F59-88E2-3BBF4C5C1896}" type="slidenum">
              <a:rPr lang="he-IL" smtClean="0"/>
              <a:t>22</a:t>
            </a:fld>
            <a:endParaRPr lang="he-IL"/>
          </a:p>
        </p:txBody>
      </p:sp>
    </p:spTree>
    <p:extLst>
      <p:ext uri="{BB962C8B-B14F-4D97-AF65-F5344CB8AC3E}">
        <p14:creationId xmlns:p14="http://schemas.microsoft.com/office/powerpoint/2010/main" val="3433188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 הפרק אפשר לבקש מהתלמידים להביא דוגמאות למשימות שבעזרתן אפשר לאמת את המיומנויות שהפעלנו.</a:t>
            </a:r>
          </a:p>
          <a:p>
            <a:r>
              <a:rPr lang="he-IL" dirty="0"/>
              <a:t>לדוגמה: באיזו משימה </a:t>
            </a:r>
            <a:r>
              <a:rPr lang="he-IL" b="1" dirty="0"/>
              <a:t>התאמנו פתרונות למחירים סביבתיים?.</a:t>
            </a:r>
          </a:p>
          <a:p>
            <a:r>
              <a:rPr lang="he-IL" dirty="0"/>
              <a:t>תשובה: פתרונות להקטנת המחיר הסביבתי. עמודים 92-91</a:t>
            </a:r>
          </a:p>
          <a:p>
            <a:endParaRPr lang="he-IL" dirty="0"/>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23</a:t>
            </a:fld>
            <a:endParaRPr lang="he-IL"/>
          </a:p>
        </p:txBody>
      </p:sp>
    </p:spTree>
    <p:extLst>
      <p:ext uri="{BB962C8B-B14F-4D97-AF65-F5344CB8AC3E}">
        <p14:creationId xmlns:p14="http://schemas.microsoft.com/office/powerpoint/2010/main" val="1197691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0B103-759E-9C65-EFFE-18AF07F2E0A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568838A-2090-770C-30BA-C8A34FE6687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57ACCF77-18FC-AA74-8EA8-C77829AA68CB}"/>
              </a:ext>
            </a:extLst>
          </p:cNvPr>
          <p:cNvSpPr>
            <a:spLocks noGrp="1"/>
          </p:cNvSpPr>
          <p:nvPr>
            <p:ph type="body" idx="1"/>
          </p:nvPr>
        </p:nvSpPr>
        <p:spPr/>
        <p:txBody>
          <a:bodyPr/>
          <a:lstStyle/>
          <a:p>
            <a:r>
              <a:rPr lang="he-IL" dirty="0"/>
              <a:t>באתר </a:t>
            </a:r>
            <a:r>
              <a:rPr lang="he-IL" b="1" dirty="0"/>
              <a:t>במבט מקוון</a:t>
            </a:r>
            <a:r>
              <a:rPr lang="he-IL" dirty="0"/>
              <a:t>, ביחידות התוכן </a:t>
            </a:r>
            <a:r>
              <a:rPr lang="he-IL" b="1" dirty="0"/>
              <a:t>שינוי אקלים וקיימות ומשאבי טבע</a:t>
            </a:r>
            <a:r>
              <a:rPr lang="he-IL" dirty="0"/>
              <a:t>, המשימה: </a:t>
            </a:r>
            <a:r>
              <a:rPr lang="he-IL" b="1" dirty="0"/>
              <a:t>אוצר זהב בזבל</a:t>
            </a:r>
            <a:r>
              <a:rPr lang="he-IL" dirty="0"/>
              <a:t>, </a:t>
            </a:r>
          </a:p>
          <a:p>
            <a:r>
              <a:rPr lang="he-IL" b="1" i="0" dirty="0">
                <a:effectLst/>
                <a:latin typeface="Almoni Neue DL 4.0 AAA"/>
              </a:rPr>
              <a:t>תיאור המשימה</a:t>
            </a:r>
            <a:r>
              <a:rPr lang="he-IL" b="0" i="0" dirty="0">
                <a:effectLst/>
                <a:latin typeface="Almoni Neue DL 4.0 AAA"/>
              </a:rPr>
              <a:t>: המשימה עוסקת בפסולת האלקטרונית "כמכרה", להפקת זהב ומציגה דוגמה אותנטית למחזור זהב מפסולת.</a:t>
            </a:r>
            <a:endParaRPr lang="he-IL" dirty="0"/>
          </a:p>
        </p:txBody>
      </p:sp>
      <p:sp>
        <p:nvSpPr>
          <p:cNvPr id="4" name="מציין מיקום של מספר שקופית 3">
            <a:extLst>
              <a:ext uri="{FF2B5EF4-FFF2-40B4-BE49-F238E27FC236}">
                <a16:creationId xmlns:a16="http://schemas.microsoft.com/office/drawing/2014/main" id="{07A537BF-CB0F-C05D-4A01-274C18A0FF28}"/>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1450FB9-0610-40EE-A65C-BD3E8061C37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25</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5063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E7A73-1A33-2D48-908A-DBC3B67361E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96E5AE6-41FA-9C97-D7B9-5B2F60C877B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51F0BA8-F5B1-BCD0-554D-1E79E4C23456}"/>
              </a:ext>
            </a:extLst>
          </p:cNvPr>
          <p:cNvSpPr>
            <a:spLocks noGrp="1"/>
          </p:cNvSpPr>
          <p:nvPr>
            <p:ph type="body" idx="1"/>
          </p:nvPr>
        </p:nvSpPr>
        <p:spPr/>
        <p:txBody>
          <a:bodyPr/>
          <a:lstStyle/>
          <a:p>
            <a:r>
              <a:rPr lang="he-IL" dirty="0"/>
              <a:t>באתר </a:t>
            </a:r>
            <a:r>
              <a:rPr lang="he-IL" b="1" dirty="0"/>
              <a:t>במבט מקוון</a:t>
            </a:r>
            <a:r>
              <a:rPr lang="he-IL" dirty="0"/>
              <a:t>, ביחידות התוכן </a:t>
            </a:r>
            <a:r>
              <a:rPr lang="he-IL" b="1" dirty="0"/>
              <a:t>שינוי אקלים וקיימות ומשאבי טבע</a:t>
            </a:r>
            <a:r>
              <a:rPr lang="he-IL" dirty="0"/>
              <a:t>, המשימה: </a:t>
            </a:r>
            <a:r>
              <a:rPr lang="he-IL" b="1" dirty="0"/>
              <a:t>ממחזרים פסולת אלקטרונית</a:t>
            </a:r>
            <a:r>
              <a:rPr lang="he-IL" dirty="0"/>
              <a:t>, </a:t>
            </a:r>
          </a:p>
          <a:p>
            <a:r>
              <a:rPr lang="he-IL" b="1" i="0" dirty="0">
                <a:effectLst/>
                <a:latin typeface="Almoni Neue DL 4.0 AAA"/>
              </a:rPr>
              <a:t>תיאור המשימה</a:t>
            </a:r>
            <a:r>
              <a:rPr lang="he-IL" b="0" i="0" dirty="0">
                <a:effectLst/>
                <a:latin typeface="Almoni Neue DL 4.0 AAA"/>
              </a:rPr>
              <a:t>: המשימה עוסקת בהשפעת הפסולת האלקטרונית על הסביבה, באיסוף ובמחזור חומרים שמצויים בפסולת האלקטרונית.</a:t>
            </a:r>
            <a:endParaRPr lang="he-IL" dirty="0"/>
          </a:p>
        </p:txBody>
      </p:sp>
      <p:sp>
        <p:nvSpPr>
          <p:cNvPr id="4" name="מציין מיקום של מספר שקופית 3">
            <a:extLst>
              <a:ext uri="{FF2B5EF4-FFF2-40B4-BE49-F238E27FC236}">
                <a16:creationId xmlns:a16="http://schemas.microsoft.com/office/drawing/2014/main" id="{28D3F39B-D784-1B42-A5A5-794C6B8271BB}"/>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1450FB9-0610-40EE-A65C-BD3E8061C37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82370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a:t>
            </a:r>
            <a:r>
              <a:rPr lang="he-IL" b="1" dirty="0"/>
              <a:t>במבט מקוון</a:t>
            </a:r>
            <a:r>
              <a:rPr lang="he-IL" dirty="0"/>
              <a:t>, ביחידות התוכן </a:t>
            </a:r>
            <a:r>
              <a:rPr lang="he-IL" b="1" dirty="0"/>
              <a:t>שינוי אקלים וקיימות ומשאבי טבע</a:t>
            </a:r>
            <a:r>
              <a:rPr lang="he-IL" dirty="0"/>
              <a:t>, המשימה: </a:t>
            </a:r>
            <a:r>
              <a:rPr lang="he-IL" b="1" dirty="0"/>
              <a:t>שיטפונות פתע בנחלי המדבר בישראל</a:t>
            </a:r>
            <a:r>
              <a:rPr lang="he-IL" dirty="0"/>
              <a:t>, </a:t>
            </a:r>
          </a:p>
          <a:p>
            <a:r>
              <a:rPr lang="he-IL" dirty="0"/>
              <a:t>המשימה עוסקת בקשר שבין סוג המסלע והקרקעות לחלחול המים וליצירת שיטפונות, כמו גם בגורמים טופוגרפיים (מצוק תלול, הפרשי גבה) כדי להסביר את תופעת שיטפונות הפתע במדבר. </a:t>
            </a:r>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1450FB9-0610-40EE-A65C-BD3E8061C37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27</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5037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3735C-4BEE-F4A2-886F-EBBB4322021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A39AF5A-16E8-53F5-15F2-47C8928554E5}"/>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F4D94F8-2EA5-010C-7E20-9A5D26895575}"/>
              </a:ext>
            </a:extLst>
          </p:cNvPr>
          <p:cNvSpPr>
            <a:spLocks noGrp="1"/>
          </p:cNvSpPr>
          <p:nvPr>
            <p:ph type="body" idx="1"/>
          </p:nvPr>
        </p:nvSpPr>
        <p:spPr/>
        <p:txBody>
          <a:bodyPr/>
          <a:lstStyle/>
          <a:p>
            <a:r>
              <a:rPr lang="he-IL" dirty="0"/>
              <a:t>באתר </a:t>
            </a:r>
            <a:r>
              <a:rPr lang="he-IL" b="1" dirty="0"/>
              <a:t>במבט מקוון</a:t>
            </a:r>
            <a:r>
              <a:rPr lang="he-IL" dirty="0"/>
              <a:t>, ביחידות התוכן </a:t>
            </a:r>
            <a:r>
              <a:rPr lang="he-IL" b="1" dirty="0"/>
              <a:t>שינוי אקלים וקיימות ומשאבי טבע</a:t>
            </a:r>
            <a:r>
              <a:rPr lang="he-IL" dirty="0"/>
              <a:t>, המשימה: </a:t>
            </a:r>
            <a:r>
              <a:rPr lang="he-IL" b="1" dirty="0"/>
              <a:t>שומרים על העצים</a:t>
            </a:r>
            <a:r>
              <a:rPr lang="he-IL" dirty="0"/>
              <a:t>, </a:t>
            </a:r>
          </a:p>
          <a:p>
            <a:r>
              <a:rPr lang="he-IL" b="1" dirty="0">
                <a:effectLst/>
                <a:latin typeface="inherit"/>
              </a:rPr>
              <a:t>תיאור המשימה:</a:t>
            </a:r>
            <a:r>
              <a:rPr lang="he-IL" dirty="0">
                <a:effectLst/>
                <a:latin typeface="inherit"/>
              </a:rPr>
              <a:t> המשימה עוסקת בתרומה הגדולה של העצים לחיינו, ובחשיבות של העצים לשמירה על כדור הארץ בעידן משבר האקלים. המשימה מתאימה כפעילות לט"ו בשבט</a:t>
            </a:r>
            <a:r>
              <a:rPr lang="he-IL" dirty="0"/>
              <a:t>. </a:t>
            </a:r>
          </a:p>
        </p:txBody>
      </p:sp>
      <p:sp>
        <p:nvSpPr>
          <p:cNvPr id="4" name="מציין מיקום של מספר שקופית 3">
            <a:extLst>
              <a:ext uri="{FF2B5EF4-FFF2-40B4-BE49-F238E27FC236}">
                <a16:creationId xmlns:a16="http://schemas.microsoft.com/office/drawing/2014/main" id="{8D4D8837-E51A-78C5-0B3A-E23562604A24}"/>
              </a:ext>
            </a:extLst>
          </p:cNvPr>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1450FB9-0610-40EE-A65C-BD3E8061C370}"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28</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7672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ייתכן שיעלה קושי בהבחנה בין משאבי טבע מתחדשים למשאבי טבע מתכלים. הקריטריון המבחין ביניהם הוא קצב ההתחדשות שלהם בהשוואה לזמן דור חיים ממוצע של בני האדם. משאבי טבע מתכלים ייחשבו לכאלה שקצב ההיווצרות שלהם איטי ביותר לעומת זמן דור החיים של בני האדם.</a:t>
            </a:r>
          </a:p>
          <a:p>
            <a:r>
              <a:rPr lang="he-IL" dirty="0"/>
              <a:t>תשובות לשאלות: 6. הנפט נשרף (בער) והתכלה (לא נשאר נפט גולמי). 7. פיח (חלקיקי פחמן), מים, פחמן דו-חמצני וגזים אחרים. 8. אי אפשר לקבל בחזרה את הנפט. שריפת הנפט היא תהליך כימי שבו הנפט מתפרק</a:t>
            </a:r>
          </a:p>
          <a:p>
            <a:r>
              <a:rPr lang="he-IL" dirty="0"/>
              <a:t>למים, פחמן דו-חמצני וחומרים אחרים. 9. כן. לאחר בעירתו הוא מתכלה, ואי אפשר לקבל אותו </a:t>
            </a:r>
          </a:p>
          <a:p>
            <a:endParaRPr lang="he-IL" dirty="0"/>
          </a:p>
          <a:p>
            <a:endParaRPr lang="he-IL" dirty="0"/>
          </a:p>
          <a:p>
            <a:r>
              <a:rPr lang="he-IL" dirty="0"/>
              <a:t>בעזרת הניסוי המחשנו שמשאב הטבע נפט אינו מתחדש לאחר בעירתו. בעקבות תהליך הבעירה, הנפט מתפרק לחומרים אחרים, והוא אינו חוזר להיות נפט גולמי. בדומה לנפט</a:t>
            </a:r>
          </a:p>
          <a:p>
            <a:r>
              <a:rPr lang="he-IL" dirty="0"/>
              <a:t>הגולמי, גם פחם האבן והגז הטבעי מתפרקים בעקבות בעירתם לפחמן דו-חמצני, לאדי מים ולחומרים אחרים.</a:t>
            </a:r>
          </a:p>
          <a:p>
            <a:r>
              <a:rPr lang="he-IL" dirty="0"/>
              <a:t>חומרי הדלק המחצביים (נפט גולמי, פחם אבן וגז טבעי) הם דוגמאות למשאבי טבע שמתכלים בעקבות השימוש בהם, ולפיכך השימוש בהם בסופו של דבר יביא להתכלותם.</a:t>
            </a:r>
          </a:p>
          <a:p>
            <a:r>
              <a:rPr lang="he-IL" dirty="0"/>
              <a:t>כאשר אנו שורפים חומרי דלק מחצביים בתחנות חשמל וגם כאשר אנו נוסעים בכלי תחבורה שמשתמשים בחומרי דלק, אנו גורמים להתכלותם.</a:t>
            </a:r>
          </a:p>
          <a:p>
            <a:r>
              <a:rPr lang="he-IL" dirty="0"/>
              <a:t>  </a:t>
            </a:r>
          </a:p>
          <a:p>
            <a:r>
              <a:rPr lang="he-IL" dirty="0"/>
              <a:t>שימו לב: את אדי המים והפחמן הדו-חמצני שנפלט בתהליך הבעירה לא רואים. </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3</a:t>
            </a:fld>
            <a:endParaRPr lang="he-IL"/>
          </a:p>
        </p:txBody>
      </p:sp>
    </p:spTree>
    <p:extLst>
      <p:ext uri="{BB962C8B-B14F-4D97-AF65-F5344CB8AC3E}">
        <p14:creationId xmlns:p14="http://schemas.microsoft.com/office/powerpoint/2010/main" val="401807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המחשה באמצעות שני תהליכים בטבע שנלמדו בכיתה ג (מחזור החיים של צמחים) ובכיתה ד( מחזור המים בטבע) אפשר להסביר את ההבדל בין משאב מתכלה למשאב מתחדש. </a:t>
            </a:r>
          </a:p>
          <a:p>
            <a:endParaRPr lang="he-IL" dirty="0"/>
          </a:p>
          <a:p>
            <a:r>
              <a:rPr lang="he-IL" dirty="0"/>
              <a:t>תשובות לשאלות: שני האיורים האלה הם למעשה מודלים שמטרתם להסביר תופעות. 1. מחזור החיים של צמחים ומחזור המים בטבע. 2. מים מתאדים מן האוקיינוסים והימים, מהיבשה, ומגופם של צמחים ובעלי חיים. אדי המים, מגיעים אל מרומי האטמוספרה, ושם הם מתעבים לטיפות מים (או שלג, תלוי בטמפרטורה). מן העננים יורדים משקעים (גשם, שלג, ברד) בחזרה אל פני כדור הארץ, וחוזר חלילה. 3. כאשר חומרים עוברים ממצב צבירה אחד לאחר (וההפך) - החומר נשאר אותו החומר. אדי המים מתעבים בחזרה למים (נוזל). 4. זרעים של צמחים מופצים בסביבה, ומהם נובטים צמחים חדשים וחוזר חלילה. כך קורה בעולם היצורים החיים. 5. התרבות.</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4</a:t>
            </a:fld>
            <a:endParaRPr lang="he-IL"/>
          </a:p>
        </p:txBody>
      </p:sp>
    </p:spTree>
    <p:extLst>
      <p:ext uri="{BB962C8B-B14F-4D97-AF65-F5344CB8AC3E}">
        <p14:creationId xmlns:p14="http://schemas.microsoft.com/office/powerpoint/2010/main" val="404180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שתי דוגמאות ליצורים חיים ומים שנחשבים למשאבים מתחדשים, אך אם היקף הניצול יעלה על קצב ההתחדשות גם הם יתכלו.</a:t>
            </a:r>
          </a:p>
          <a:p>
            <a:endParaRPr lang="he-IL" dirty="0"/>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5</a:t>
            </a:fld>
            <a:endParaRPr lang="he-IL"/>
          </a:p>
        </p:txBody>
      </p:sp>
    </p:spTree>
    <p:extLst>
      <p:ext uri="{BB962C8B-B14F-4D97-AF65-F5344CB8AC3E}">
        <p14:creationId xmlns:p14="http://schemas.microsoft.com/office/powerpoint/2010/main" val="264265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הנתונים בטבלה להדגיש את העובדה שמשאבי טבע מתכלים וחלקם יתכלו בעשורים הקרובים.</a:t>
            </a:r>
          </a:p>
          <a:p>
            <a:r>
              <a:rPr lang="he-IL" dirty="0"/>
              <a:t>תשובות לשאלות:</a:t>
            </a:r>
          </a:p>
          <a:p>
            <a:r>
              <a:rPr lang="he-IL" dirty="0"/>
              <a:t>1.א. עפרת נחושת, נפט גולמי, גז טבעי.</a:t>
            </a:r>
          </a:p>
          <a:p>
            <a:r>
              <a:rPr lang="he-IL" dirty="0"/>
              <a:t>1ב. נחושת: מחסור בכבלי חשמל, בצנרת מים וגז, פגיעה תעשיית הרכב ועוד. נפט גולמי וגז</a:t>
            </a:r>
          </a:p>
          <a:p>
            <a:r>
              <a:rPr lang="he-IL" dirty="0"/>
              <a:t>טבעי: מחסור במקור אנרגיה להפקת חשמל ובתעשייה מחסור במקור אנרגיה להפקת חום בכבשנים וכן כמקור להפקת פלסטיק ומוצרים.</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6</a:t>
            </a:fld>
            <a:endParaRPr lang="he-IL"/>
          </a:p>
        </p:txBody>
      </p:sp>
    </p:spTree>
    <p:extLst>
      <p:ext uri="{BB962C8B-B14F-4D97-AF65-F5344CB8AC3E}">
        <p14:creationId xmlns:p14="http://schemas.microsoft.com/office/powerpoint/2010/main" val="261896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גידול באוכלוסיית האדם הגדיל את הביקוש למשאבי הטבע. כמו כן, במאה השנים האלה חלה התפתחות טכנולוגית גדולה שהביאה לעלייה ברמת החיים ובעקבות כך לעלייה בביקוש של משאבי הטבע. חשוב להמחיש לתלמידים את</a:t>
            </a:r>
          </a:p>
          <a:p>
            <a:r>
              <a:rPr lang="he-IL" dirty="0"/>
              <a:t>העלייה ברמת הצריכה שמאפיינת את החברה והתרבות שלנו. אפשר לשאול את התלמידים על המוצרים שמשפחתם קנתה בשנים האחרונות: באיזו תדירות החליפה המשפחה מוצרים שונים? מה המשמעות של קניית מוצר חדש מבחינת חומרי</a:t>
            </a:r>
          </a:p>
          <a:p>
            <a:r>
              <a:rPr lang="he-IL" dirty="0"/>
              <a:t>הגלם ומשאבי הטבע?</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7</a:t>
            </a:fld>
            <a:endParaRPr lang="he-IL"/>
          </a:p>
        </p:txBody>
      </p:sp>
    </p:spTree>
    <p:extLst>
      <p:ext uri="{BB962C8B-B14F-4D97-AF65-F5344CB8AC3E}">
        <p14:creationId xmlns:p14="http://schemas.microsoft.com/office/powerpoint/2010/main" val="186289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השימוש ההולך וגובר במשאבי הטבע עלול לפגוע באיכות הסביבה. הנה כמה דוגמאות. חציבה וכרייה של סלעים: משאבי טבע כמו סלעי גיר, חרסית, עפרות מתכת, סלעי פוספט ופחם האבן מופקים באמצעות פעולת חציבה. החציבה של הסלעים פוגעת במראה של הנוף הטבעי, מזהמת את האוויר באבק רב ובגזים רעילים. לעִִתּים החציבה מלוּוה ברעש חזק. החציבה הורסת את סביבות החיים של צמחים ובעלי חיים, ובכך היא פוגעת בהם.</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8</a:t>
            </a:fld>
            <a:endParaRPr lang="he-IL"/>
          </a:p>
        </p:txBody>
      </p:sp>
    </p:spTree>
    <p:extLst>
      <p:ext uri="{BB962C8B-B14F-4D97-AF65-F5344CB8AC3E}">
        <p14:creationId xmlns:p14="http://schemas.microsoft.com/office/powerpoint/2010/main" val="2751140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כריתת יערות: יערות הם סביבת חיים למיליוני מינים של בעלי חיים וצמחים. כריתת יערות להפקת עצים ולהכשרת קרקע לגידולים חקלאיים ולבניית יישובים גורמת לפגיעה ביצורים החיים ובסביבת החיים שלהם. כאשר היערות נכרתים, הקרקע נחשפת, והיא עלולה להיסחף על ידי הגשם.</a:t>
            </a:r>
          </a:p>
        </p:txBody>
      </p:sp>
      <p:sp>
        <p:nvSpPr>
          <p:cNvPr id="4" name="מציין מיקום של מספר שקופית 3"/>
          <p:cNvSpPr>
            <a:spLocks noGrp="1"/>
          </p:cNvSpPr>
          <p:nvPr>
            <p:ph type="sldNum" sz="quarter" idx="5"/>
          </p:nvPr>
        </p:nvSpPr>
        <p:spPr/>
        <p:txBody>
          <a:bodyPr/>
          <a:lstStyle/>
          <a:p>
            <a:fld id="{955196AE-A5C2-4F59-88E2-3BBF4C5C1896}" type="slidenum">
              <a:rPr lang="he-IL" smtClean="0"/>
              <a:t>9</a:t>
            </a:fld>
            <a:endParaRPr lang="he-IL"/>
          </a:p>
        </p:txBody>
      </p:sp>
    </p:spTree>
    <p:extLst>
      <p:ext uri="{BB962C8B-B14F-4D97-AF65-F5344CB8AC3E}">
        <p14:creationId xmlns:p14="http://schemas.microsoft.com/office/powerpoint/2010/main" val="173755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A1FC26-FE04-89A0-502F-7B8AFF9998C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16FA3FC-1208-854C-DBE2-3D9A784D2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CF5763C-7DB8-7D06-1257-10F645DC124B}"/>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6008FB48-A914-7CC2-7D3A-4F4C5806C08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60EBBC0-A015-7566-B92C-0CA47A7938E9}"/>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151903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ACFF6C-6CFE-972F-3B32-DA265CF7D19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DFFC28B-893A-D6C6-5855-AA326750C77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18A23F3-3847-F474-DEE7-1F513D9FDE14}"/>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255AD354-8995-9A8F-519A-74C89EA9F18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3A8C4BB-0126-8944-E485-FF5BE43BBE74}"/>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403744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3C1BE4EA-3CC1-AC8A-C870-D015B5FEC6E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051C523A-8CB3-3CC2-6034-2A46553B3C1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BA129C0-4B37-E471-1646-372D8D8403E1}"/>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B49060AB-7DA9-BF3F-CC6C-A5ED238FE2E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72EE8C6-058F-1C97-FE1C-E7BA6D9646AC}"/>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389169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38C45A-A7FA-9BE0-E376-DABE135462A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7AE2116-1EB4-D230-5B1D-CEF78913EE9A}"/>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11C6656-8A65-B581-E9A6-74FA7BFC69A4}"/>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9E649E6F-38CD-6464-9438-2EEADE060A2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884FB9C-AB0E-4861-77EA-AE98E919F655}"/>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388564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AF71E06-958D-6959-91F9-5F6A316DB7C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D4B4294-B70A-A62C-8D1B-926DA3760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5237A9E2-5A3B-1E25-FB8D-FCAAE1CC3AB8}"/>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0618E3EB-E052-1D02-FE14-ADA1C63CBF4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AE074E3-DD2C-4FB7-C48C-B2A6F13FCB79}"/>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86806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8B121C-383E-4D34-BABA-B5816BFA10B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2D5F4D5-7A0B-850C-F0AD-A26E665E786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193114EC-81DE-91F8-4820-B4F366BBFEC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948ADFB9-3BBF-0B45-C4C4-6727971A4CB5}"/>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6" name="מציין מיקום של כותרת תחתונה 5">
            <a:extLst>
              <a:ext uri="{FF2B5EF4-FFF2-40B4-BE49-F238E27FC236}">
                <a16:creationId xmlns:a16="http://schemas.microsoft.com/office/drawing/2014/main" id="{7AD5D3F8-F6E1-4AD3-0A03-A0C819A8066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D0A256F-07E3-2F1A-8189-63D510A8C357}"/>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78300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918BC5-A1AF-746E-EFCC-A6571F8CC1E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7094781-A9F8-E9B8-D05D-4ADEEF2AB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92228A07-3508-2CB4-F5C5-AEEEFB5FE97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12D969B-576C-DFC0-A2FE-4F9C9E2766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CA9A23E-25B8-D4D7-6B46-7E7EC6F74319}"/>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6D9C97D-BF2C-4688-1426-C41634F2DF6D}"/>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8" name="מציין מיקום של כותרת תחתונה 7">
            <a:extLst>
              <a:ext uri="{FF2B5EF4-FFF2-40B4-BE49-F238E27FC236}">
                <a16:creationId xmlns:a16="http://schemas.microsoft.com/office/drawing/2014/main" id="{1AB6659E-F7AA-CFE3-3782-F86096B025D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F1FE1ECD-E95F-258C-28E7-19CE343F1487}"/>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282658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A77528B-EEF9-BB12-90CC-300CFC49BE1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F4504C8-E6B6-B00C-0105-A2B23D177F48}"/>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4" name="מציין מיקום של כותרת תחתונה 3">
            <a:extLst>
              <a:ext uri="{FF2B5EF4-FFF2-40B4-BE49-F238E27FC236}">
                <a16:creationId xmlns:a16="http://schemas.microsoft.com/office/drawing/2014/main" id="{F431D90E-C1FB-D4FB-F01E-8E96F9AD1AE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03DB14F5-1BD9-0068-A432-B126D4CD9967}"/>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379766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18560D5-1841-C4C9-D029-29778022E8EB}"/>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3" name="מציין מיקום של כותרת תחתונה 2">
            <a:extLst>
              <a:ext uri="{FF2B5EF4-FFF2-40B4-BE49-F238E27FC236}">
                <a16:creationId xmlns:a16="http://schemas.microsoft.com/office/drawing/2014/main" id="{B3A0058D-C12B-C82C-64D9-033E98457EFE}"/>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7C97BC5-C946-40A6-8255-712DF85987A7}"/>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416696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C64F91-D377-E5CA-3CCB-DC31930FE95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9DB800B-9B9A-55A4-F927-C051EE7B31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1F789047-7C58-EC00-3400-F1D7FEE538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13CEE45-720C-9486-D7B2-1694D9D51042}"/>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6" name="מציין מיקום של כותרת תחתונה 5">
            <a:extLst>
              <a:ext uri="{FF2B5EF4-FFF2-40B4-BE49-F238E27FC236}">
                <a16:creationId xmlns:a16="http://schemas.microsoft.com/office/drawing/2014/main" id="{2205D162-201F-E98D-AE47-C756B829EEB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C568E07-6923-F24B-E6D9-B1FFC618F13E}"/>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2133280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B548D7-7A35-6775-FEA9-961383576B5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21C5F7AB-0813-2F56-B566-DEB41E65F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66444D2D-DF54-F293-418E-BAE4DFE98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8428490-9DEC-D38E-CA4B-58E5719737F0}"/>
              </a:ext>
            </a:extLst>
          </p:cNvPr>
          <p:cNvSpPr>
            <a:spLocks noGrp="1"/>
          </p:cNvSpPr>
          <p:nvPr>
            <p:ph type="dt" sz="half" idx="10"/>
          </p:nvPr>
        </p:nvSpPr>
        <p:spPr/>
        <p:txBody>
          <a:bodyPr/>
          <a:lstStyle/>
          <a:p>
            <a:fld id="{587CC619-2305-4B69-A8CD-3122228F17AC}" type="datetimeFigureOut">
              <a:rPr lang="he-IL" smtClean="0"/>
              <a:t>ו'/חשון/תשפ"ו</a:t>
            </a:fld>
            <a:endParaRPr lang="he-IL"/>
          </a:p>
        </p:txBody>
      </p:sp>
      <p:sp>
        <p:nvSpPr>
          <p:cNvPr id="6" name="מציין מיקום של כותרת תחתונה 5">
            <a:extLst>
              <a:ext uri="{FF2B5EF4-FFF2-40B4-BE49-F238E27FC236}">
                <a16:creationId xmlns:a16="http://schemas.microsoft.com/office/drawing/2014/main" id="{31343EE8-0613-DB43-FA3E-EAC2DD90F8F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E6CFD95-2D7B-9149-DE03-A7A47BB69BD4}"/>
              </a:ext>
            </a:extLst>
          </p:cNvPr>
          <p:cNvSpPr>
            <a:spLocks noGrp="1"/>
          </p:cNvSpPr>
          <p:nvPr>
            <p:ph type="sldNum" sz="quarter" idx="12"/>
          </p:nvPr>
        </p:nvSpPr>
        <p:spPr/>
        <p:txBody>
          <a:bodyPr/>
          <a:lstStyle/>
          <a:p>
            <a:fld id="{3AAFBA3F-1231-446C-978A-4EE51B903545}" type="slidenum">
              <a:rPr lang="he-IL" smtClean="0"/>
              <a:t>‹#›</a:t>
            </a:fld>
            <a:endParaRPr lang="he-IL"/>
          </a:p>
        </p:txBody>
      </p:sp>
    </p:spTree>
    <p:extLst>
      <p:ext uri="{BB962C8B-B14F-4D97-AF65-F5344CB8AC3E}">
        <p14:creationId xmlns:p14="http://schemas.microsoft.com/office/powerpoint/2010/main" val="40720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B8464AD-4C94-1498-0359-9BCEEAE113C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C3982BD-8D93-AF98-895E-C8486C04AAC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2B997A6-DC16-3E9C-F383-683F7BD4C41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87CC619-2305-4B69-A8CD-3122228F17AC}" type="datetimeFigureOut">
              <a:rPr lang="he-IL" smtClean="0"/>
              <a:t>ו'/חשון/תשפ"ו</a:t>
            </a:fld>
            <a:endParaRPr lang="he-IL"/>
          </a:p>
        </p:txBody>
      </p:sp>
      <p:sp>
        <p:nvSpPr>
          <p:cNvPr id="5" name="מציין מיקום של כותרת תחתונה 4">
            <a:extLst>
              <a:ext uri="{FF2B5EF4-FFF2-40B4-BE49-F238E27FC236}">
                <a16:creationId xmlns:a16="http://schemas.microsoft.com/office/drawing/2014/main" id="{FFE99A5F-4AB4-1837-BA35-565C32FEDE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EFA63E5-85E2-7507-E663-AB828FF59E6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AAFBA3F-1231-446C-978A-4EE51B903545}" type="slidenum">
              <a:rPr lang="he-IL" smtClean="0"/>
              <a:t>‹#›</a:t>
            </a:fld>
            <a:endParaRPr lang="he-IL"/>
          </a:p>
        </p:txBody>
      </p:sp>
    </p:spTree>
    <p:extLst>
      <p:ext uri="{BB962C8B-B14F-4D97-AF65-F5344CB8AC3E}">
        <p14:creationId xmlns:p14="http://schemas.microsoft.com/office/powerpoint/2010/main" val="3108763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1.png"/><Relationship Id="rId7"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6" name="תיבת טקסט 25">
            <a:extLst>
              <a:ext uri="{FF2B5EF4-FFF2-40B4-BE49-F238E27FC236}">
                <a16:creationId xmlns:a16="http://schemas.microsoft.com/office/drawing/2014/main" id="{04ECE098-99E1-7E1E-E999-A7B58148CA80}"/>
              </a:ext>
            </a:extLst>
          </p:cNvPr>
          <p:cNvSpPr txBox="1"/>
          <p:nvPr/>
        </p:nvSpPr>
        <p:spPr>
          <a:xfrm>
            <a:off x="819565" y="893332"/>
            <a:ext cx="10946611" cy="3810595"/>
          </a:xfrm>
          <a:prstGeom prst="rect">
            <a:avLst/>
          </a:prstGeom>
          <a:noFill/>
        </p:spPr>
        <p:txBody>
          <a:bodyPr wrap="square">
            <a:spAutoFit/>
          </a:bodyPr>
          <a:lstStyle/>
          <a:p>
            <a:pPr>
              <a:lnSpc>
                <a:spcPct val="200000"/>
              </a:lnSpc>
            </a:pPr>
            <a:r>
              <a:rPr lang="he-IL" sz="5400" b="1" dirty="0">
                <a:solidFill>
                  <a:prstClr val="black"/>
                </a:solidFill>
                <a:latin typeface="Calibri Light" panose="020F0302020204030204"/>
              </a:rPr>
              <a:t>שער שני: </a:t>
            </a:r>
            <a:r>
              <a:rPr lang="he-IL" sz="5400" b="1" dirty="0">
                <a:solidFill>
                  <a:schemeClr val="accent4">
                    <a:lumMod val="50000"/>
                  </a:schemeClr>
                </a:solidFill>
                <a:latin typeface="Calibri Light" panose="020F0302020204030204"/>
              </a:rPr>
              <a:t>משאבי טבע - אדם וסביבה</a:t>
            </a:r>
            <a:br>
              <a:rPr kumimoji="0" lang="he-IL" sz="5400" b="1" i="0" u="none" strike="noStrike" kern="1200" cap="none" spc="0" normalizeH="0" baseline="0" noProof="0" dirty="0">
                <a:ln>
                  <a:noFill/>
                </a:ln>
                <a:effectLst/>
                <a:uLnTx/>
                <a:uFillTx/>
                <a:latin typeface="Calibri Light" panose="020F0302020204030204"/>
                <a:ea typeface="+mj-ea"/>
              </a:rPr>
            </a:br>
            <a:r>
              <a:rPr kumimoji="0" lang="he-IL" sz="4400" b="1" i="0" u="none" strike="noStrike" kern="1200" cap="none" spc="0" normalizeH="0" baseline="0" noProof="0" dirty="0">
                <a:ln>
                  <a:noFill/>
                </a:ln>
                <a:effectLst/>
                <a:uLnTx/>
                <a:uFillTx/>
                <a:latin typeface="Calibri Light" panose="020F0302020204030204"/>
                <a:ea typeface="+mj-ea"/>
              </a:rPr>
              <a:t>מצגת מלווה לפרק </a:t>
            </a:r>
            <a:r>
              <a:rPr lang="he-IL" sz="4400" b="1" dirty="0">
                <a:latin typeface="Calibri Light" panose="020F0302020204030204"/>
                <a:ea typeface="+mj-ea"/>
              </a:rPr>
              <a:t>ה</a:t>
            </a:r>
            <a:r>
              <a:rPr kumimoji="0" lang="he-IL" sz="4400" b="1" i="0" u="none" strike="noStrike" kern="1200" cap="none" spc="0" normalizeH="0" baseline="0" noProof="0" dirty="0">
                <a:ln>
                  <a:noFill/>
                </a:ln>
                <a:effectLst/>
                <a:uLnTx/>
                <a:uFillTx/>
                <a:latin typeface="Calibri Light" panose="020F0302020204030204"/>
                <a:ea typeface="+mj-ea"/>
              </a:rPr>
              <a:t>שני: </a:t>
            </a:r>
            <a:r>
              <a:rPr kumimoji="0" lang="he-IL" sz="4400" b="1" i="0" u="none" strike="noStrike" kern="1200" cap="none" spc="0" normalizeH="0" baseline="0" noProof="0" dirty="0">
                <a:ln>
                  <a:noFill/>
                </a:ln>
                <a:solidFill>
                  <a:schemeClr val="accent6">
                    <a:lumMod val="50000"/>
                  </a:schemeClr>
                </a:solidFill>
                <a:effectLst/>
                <a:uLnTx/>
                <a:uFillTx/>
                <a:latin typeface="Calibri Light" panose="020F0302020204030204"/>
                <a:ea typeface="+mj-ea"/>
              </a:rPr>
              <a:t>משאבי טבע והסביבה</a:t>
            </a:r>
            <a:br>
              <a:rPr kumimoji="0" lang="he-IL" sz="6000" b="1" i="0" u="none" strike="noStrike" kern="1200" cap="none" spc="0" normalizeH="0" baseline="0" noProof="0" dirty="0">
                <a:ln>
                  <a:noFill/>
                </a:ln>
                <a:solidFill>
                  <a:srgbClr val="C00000"/>
                </a:solidFill>
                <a:effectLst/>
                <a:uLnTx/>
                <a:uFillTx/>
                <a:latin typeface="Calibri Light" panose="020F0302020204030204"/>
                <a:ea typeface="+mj-ea"/>
                <a:cs typeface="Arial" panose="020B0604020202020204" pitchFamily="34" charset="0"/>
              </a:rPr>
            </a:br>
            <a:r>
              <a:rPr kumimoji="0" lang="he-IL" sz="27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עמודים: 95-82</a:t>
            </a:r>
            <a:endParaRPr lang="he-IL" dirty="0"/>
          </a:p>
        </p:txBody>
      </p:sp>
      <p:pic>
        <p:nvPicPr>
          <p:cNvPr id="6" name="תמונה 5">
            <a:extLst>
              <a:ext uri="{FF2B5EF4-FFF2-40B4-BE49-F238E27FC236}">
                <a16:creationId xmlns:a16="http://schemas.microsoft.com/office/drawing/2014/main" id="{5325D4C9-0DE6-92DE-AA64-2F5CD997DCA1}"/>
              </a:ext>
            </a:extLst>
          </p:cNvPr>
          <p:cNvPicPr>
            <a:picLocks noChangeAspect="1"/>
          </p:cNvPicPr>
          <p:nvPr/>
        </p:nvPicPr>
        <p:blipFill>
          <a:blip r:embed="rId4"/>
          <a:stretch>
            <a:fillRect/>
          </a:stretch>
        </p:blipFill>
        <p:spPr>
          <a:xfrm>
            <a:off x="819566" y="4909351"/>
            <a:ext cx="10410825" cy="1836814"/>
          </a:xfrm>
          <a:prstGeom prst="rect">
            <a:avLst/>
          </a:prstGeom>
        </p:spPr>
      </p:pic>
    </p:spTree>
    <p:extLst>
      <p:ext uri="{BB962C8B-B14F-4D97-AF65-F5344CB8AC3E}">
        <p14:creationId xmlns:p14="http://schemas.microsoft.com/office/powerpoint/2010/main" val="95617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8323F-1CAE-6ECE-5BF3-93814B736E4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7165DC2A-3174-2FFC-B4BD-A539A323A3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594AA1E3-596C-50D7-7250-3EC0634A56BD}"/>
              </a:ext>
            </a:extLst>
          </p:cNvPr>
          <p:cNvPicPr>
            <a:picLocks noChangeAspect="1"/>
          </p:cNvPicPr>
          <p:nvPr/>
        </p:nvPicPr>
        <p:blipFill>
          <a:blip r:embed="rId4"/>
          <a:stretch>
            <a:fillRect/>
          </a:stretch>
        </p:blipFill>
        <p:spPr>
          <a:xfrm>
            <a:off x="3348319" y="489088"/>
            <a:ext cx="6503180" cy="62996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3801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56E6E-A55B-0DAF-8B47-FBCD9F888F9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1DB1CC8-A208-D799-93AD-F09215AA0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D4B6CCF4-EE9A-B0BE-54F8-1A75E299FD62}"/>
              </a:ext>
            </a:extLst>
          </p:cNvPr>
          <p:cNvPicPr>
            <a:picLocks noChangeAspect="1"/>
          </p:cNvPicPr>
          <p:nvPr/>
        </p:nvPicPr>
        <p:blipFill>
          <a:blip r:embed="rId4"/>
          <a:stretch>
            <a:fillRect/>
          </a:stretch>
        </p:blipFill>
        <p:spPr>
          <a:xfrm>
            <a:off x="1808253" y="789700"/>
            <a:ext cx="10004088" cy="1442512"/>
          </a:xfrm>
          <a:prstGeom prst="rect">
            <a:avLst/>
          </a:prstGeom>
        </p:spPr>
      </p:pic>
      <p:pic>
        <p:nvPicPr>
          <p:cNvPr id="6" name="תמונה 5">
            <a:extLst>
              <a:ext uri="{FF2B5EF4-FFF2-40B4-BE49-F238E27FC236}">
                <a16:creationId xmlns:a16="http://schemas.microsoft.com/office/drawing/2014/main" id="{269C6684-F3A1-CC06-AA9F-47ABD99B3953}"/>
              </a:ext>
            </a:extLst>
          </p:cNvPr>
          <p:cNvPicPr>
            <a:picLocks noChangeAspect="1"/>
          </p:cNvPicPr>
          <p:nvPr/>
        </p:nvPicPr>
        <p:blipFill>
          <a:blip r:embed="rId5"/>
          <a:stretch>
            <a:fillRect/>
          </a:stretch>
        </p:blipFill>
        <p:spPr>
          <a:xfrm>
            <a:off x="4030794" y="2573574"/>
            <a:ext cx="6437559" cy="3623823"/>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8B7FD345-C9D8-95CC-2925-83D9224BBF86}"/>
              </a:ext>
            </a:extLst>
          </p:cNvPr>
          <p:cNvSpPr txBox="1"/>
          <p:nvPr/>
        </p:nvSpPr>
        <p:spPr>
          <a:xfrm>
            <a:off x="142043" y="6419378"/>
            <a:ext cx="1038688" cy="369332"/>
          </a:xfrm>
          <a:prstGeom prst="rect">
            <a:avLst/>
          </a:prstGeom>
          <a:noFill/>
        </p:spPr>
        <p:txBody>
          <a:bodyPr wrap="square" rtlCol="1">
            <a:spAutoFit/>
          </a:bodyPr>
          <a:lstStyle/>
          <a:p>
            <a:r>
              <a:rPr lang="he-IL" b="1" dirty="0"/>
              <a:t>עמוד 88</a:t>
            </a:r>
          </a:p>
        </p:txBody>
      </p:sp>
    </p:spTree>
    <p:extLst>
      <p:ext uri="{BB962C8B-B14F-4D97-AF65-F5344CB8AC3E}">
        <p14:creationId xmlns:p14="http://schemas.microsoft.com/office/powerpoint/2010/main" val="3141959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98BE-D0BC-263E-11D9-6A04ECE3E231}"/>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D00F943-54F0-6C9F-0994-ECBA5D089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C7955C4F-8C83-C26D-C043-04ED91E03EFB}"/>
              </a:ext>
            </a:extLst>
          </p:cNvPr>
          <p:cNvPicPr>
            <a:picLocks noChangeAspect="1"/>
          </p:cNvPicPr>
          <p:nvPr/>
        </p:nvPicPr>
        <p:blipFill>
          <a:blip r:embed="rId4"/>
          <a:stretch>
            <a:fillRect/>
          </a:stretch>
        </p:blipFill>
        <p:spPr>
          <a:xfrm>
            <a:off x="3154912" y="1355548"/>
            <a:ext cx="7696200" cy="571500"/>
          </a:xfrm>
          <a:prstGeom prst="rect">
            <a:avLst/>
          </a:prstGeom>
        </p:spPr>
      </p:pic>
      <p:pic>
        <p:nvPicPr>
          <p:cNvPr id="6" name="תמונה 5">
            <a:extLst>
              <a:ext uri="{FF2B5EF4-FFF2-40B4-BE49-F238E27FC236}">
                <a16:creationId xmlns:a16="http://schemas.microsoft.com/office/drawing/2014/main" id="{8D2300D1-D666-122A-3CB3-11B487F7B935}"/>
              </a:ext>
            </a:extLst>
          </p:cNvPr>
          <p:cNvPicPr>
            <a:picLocks noChangeAspect="1"/>
          </p:cNvPicPr>
          <p:nvPr/>
        </p:nvPicPr>
        <p:blipFill>
          <a:blip r:embed="rId5"/>
          <a:stretch>
            <a:fillRect/>
          </a:stretch>
        </p:blipFill>
        <p:spPr>
          <a:xfrm>
            <a:off x="712694" y="2266110"/>
            <a:ext cx="11337108" cy="4153268"/>
          </a:xfrm>
          <a:prstGeom prst="rect">
            <a:avLst/>
          </a:prstGeom>
          <a:ln>
            <a:noFill/>
          </a:ln>
          <a:effectLst>
            <a:outerShdw blurRad="190500" algn="tl" rotWithShape="0">
              <a:srgbClr val="000000">
                <a:alpha val="70000"/>
              </a:srgbClr>
            </a:outerShdw>
          </a:effectLst>
        </p:spPr>
      </p:pic>
      <p:sp>
        <p:nvSpPr>
          <p:cNvPr id="11" name="תיבת טקסט 10">
            <a:extLst>
              <a:ext uri="{FF2B5EF4-FFF2-40B4-BE49-F238E27FC236}">
                <a16:creationId xmlns:a16="http://schemas.microsoft.com/office/drawing/2014/main" id="{F60955E5-21C2-132F-6453-EE599C46EF89}"/>
              </a:ext>
            </a:extLst>
          </p:cNvPr>
          <p:cNvSpPr txBox="1"/>
          <p:nvPr/>
        </p:nvSpPr>
        <p:spPr>
          <a:xfrm>
            <a:off x="142043" y="6419378"/>
            <a:ext cx="1038688" cy="369332"/>
          </a:xfrm>
          <a:prstGeom prst="rect">
            <a:avLst/>
          </a:prstGeom>
          <a:noFill/>
        </p:spPr>
        <p:txBody>
          <a:bodyPr wrap="square" rtlCol="1">
            <a:spAutoFit/>
          </a:bodyPr>
          <a:lstStyle/>
          <a:p>
            <a:r>
              <a:rPr lang="he-IL" b="1" dirty="0"/>
              <a:t>עמוד 88</a:t>
            </a:r>
          </a:p>
        </p:txBody>
      </p:sp>
    </p:spTree>
    <p:extLst>
      <p:ext uri="{BB962C8B-B14F-4D97-AF65-F5344CB8AC3E}">
        <p14:creationId xmlns:p14="http://schemas.microsoft.com/office/powerpoint/2010/main" val="3318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A333B-D481-F2B3-E21E-6F8756C2B768}"/>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7796A9EB-B42E-2ED5-4E94-15D7D198E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5103DA60-CD2E-40EA-5FD0-413DA1DA59F9}"/>
              </a:ext>
            </a:extLst>
          </p:cNvPr>
          <p:cNvPicPr>
            <a:picLocks noChangeAspect="1"/>
          </p:cNvPicPr>
          <p:nvPr/>
        </p:nvPicPr>
        <p:blipFill>
          <a:blip r:embed="rId4"/>
          <a:stretch>
            <a:fillRect/>
          </a:stretch>
        </p:blipFill>
        <p:spPr>
          <a:xfrm>
            <a:off x="4669885" y="645363"/>
            <a:ext cx="6829425" cy="352425"/>
          </a:xfrm>
          <a:prstGeom prst="rect">
            <a:avLst/>
          </a:prstGeom>
        </p:spPr>
      </p:pic>
      <p:pic>
        <p:nvPicPr>
          <p:cNvPr id="6" name="תמונה 5">
            <a:extLst>
              <a:ext uri="{FF2B5EF4-FFF2-40B4-BE49-F238E27FC236}">
                <a16:creationId xmlns:a16="http://schemas.microsoft.com/office/drawing/2014/main" id="{1CBC27ED-FC87-120B-C3E5-8BA89A6FB0E9}"/>
              </a:ext>
            </a:extLst>
          </p:cNvPr>
          <p:cNvPicPr>
            <a:picLocks noChangeAspect="1"/>
          </p:cNvPicPr>
          <p:nvPr/>
        </p:nvPicPr>
        <p:blipFill>
          <a:blip r:embed="rId5"/>
          <a:stretch>
            <a:fillRect/>
          </a:stretch>
        </p:blipFill>
        <p:spPr>
          <a:xfrm>
            <a:off x="8871024" y="1628920"/>
            <a:ext cx="2237928" cy="2730016"/>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17C3BBEA-F0FE-0C26-3D90-48F7963F7503}"/>
              </a:ext>
            </a:extLst>
          </p:cNvPr>
          <p:cNvPicPr>
            <a:picLocks noChangeAspect="1"/>
          </p:cNvPicPr>
          <p:nvPr/>
        </p:nvPicPr>
        <p:blipFill>
          <a:blip r:embed="rId6"/>
          <a:stretch>
            <a:fillRect/>
          </a:stretch>
        </p:blipFill>
        <p:spPr>
          <a:xfrm>
            <a:off x="4053583" y="1593161"/>
            <a:ext cx="2238765" cy="2740407"/>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8B6F1155-6718-1B89-0C07-9F1312920380}"/>
              </a:ext>
            </a:extLst>
          </p:cNvPr>
          <p:cNvPicPr>
            <a:picLocks noChangeAspect="1"/>
          </p:cNvPicPr>
          <p:nvPr/>
        </p:nvPicPr>
        <p:blipFill>
          <a:blip r:embed="rId7"/>
          <a:stretch>
            <a:fillRect/>
          </a:stretch>
        </p:blipFill>
        <p:spPr>
          <a:xfrm>
            <a:off x="6462722" y="1618528"/>
            <a:ext cx="2237928" cy="2740407"/>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32ABF61E-20AC-7F0A-A8F2-35FEB9B63E2D}"/>
              </a:ext>
            </a:extLst>
          </p:cNvPr>
          <p:cNvPicPr>
            <a:picLocks noChangeAspect="1"/>
          </p:cNvPicPr>
          <p:nvPr/>
        </p:nvPicPr>
        <p:blipFill>
          <a:blip r:embed="rId8"/>
          <a:stretch>
            <a:fillRect/>
          </a:stretch>
        </p:blipFill>
        <p:spPr>
          <a:xfrm>
            <a:off x="1616389" y="1643847"/>
            <a:ext cx="2228154" cy="2715088"/>
          </a:xfrm>
          <a:prstGeom prst="rect">
            <a:avLst/>
          </a:prstGeom>
          <a:ln>
            <a:noFill/>
          </a:ln>
          <a:effectLst>
            <a:outerShdw blurRad="190500" algn="tl" rotWithShape="0">
              <a:srgbClr val="000000">
                <a:alpha val="70000"/>
              </a:srgbClr>
            </a:outerShdw>
          </a:effectLst>
        </p:spPr>
      </p:pic>
      <p:sp>
        <p:nvSpPr>
          <p:cNvPr id="14" name="תיבת טקסט 13">
            <a:extLst>
              <a:ext uri="{FF2B5EF4-FFF2-40B4-BE49-F238E27FC236}">
                <a16:creationId xmlns:a16="http://schemas.microsoft.com/office/drawing/2014/main" id="{0D02D4DE-8A5D-A005-CB0C-8CAFF5C8D850}"/>
              </a:ext>
            </a:extLst>
          </p:cNvPr>
          <p:cNvSpPr txBox="1"/>
          <p:nvPr/>
        </p:nvSpPr>
        <p:spPr>
          <a:xfrm>
            <a:off x="9667782" y="4375790"/>
            <a:ext cx="846699" cy="369332"/>
          </a:xfrm>
          <a:prstGeom prst="rect">
            <a:avLst/>
          </a:prstGeom>
          <a:noFill/>
        </p:spPr>
        <p:txBody>
          <a:bodyPr wrap="square">
            <a:spAutoFit/>
          </a:bodyPr>
          <a:lstStyle/>
          <a:p>
            <a:r>
              <a:rPr lang="he-IL" sz="1800" b="1" i="0" u="none" strike="noStrike" baseline="0" dirty="0">
                <a:solidFill>
                  <a:srgbClr val="1E9BA7"/>
                </a:solidFill>
                <a:latin typeface="FbSpoiler-Bold"/>
              </a:rPr>
              <a:t>בצורת</a:t>
            </a:r>
            <a:endParaRPr lang="he-IL" dirty="0"/>
          </a:p>
        </p:txBody>
      </p:sp>
      <p:sp>
        <p:nvSpPr>
          <p:cNvPr id="16" name="תיבת טקסט 15">
            <a:extLst>
              <a:ext uri="{FF2B5EF4-FFF2-40B4-BE49-F238E27FC236}">
                <a16:creationId xmlns:a16="http://schemas.microsoft.com/office/drawing/2014/main" id="{D5A6E5E3-CF03-AD67-84C8-B3230B6AABFB}"/>
              </a:ext>
            </a:extLst>
          </p:cNvPr>
          <p:cNvSpPr txBox="1"/>
          <p:nvPr/>
        </p:nvSpPr>
        <p:spPr>
          <a:xfrm>
            <a:off x="4338445" y="4433842"/>
            <a:ext cx="1805125" cy="369332"/>
          </a:xfrm>
          <a:prstGeom prst="rect">
            <a:avLst/>
          </a:prstGeom>
          <a:noFill/>
        </p:spPr>
        <p:txBody>
          <a:bodyPr wrap="square">
            <a:spAutoFit/>
          </a:bodyPr>
          <a:lstStyle/>
          <a:p>
            <a:r>
              <a:rPr lang="he-IL" sz="1800" b="1" i="0" u="none" strike="noStrike" baseline="0" dirty="0">
                <a:solidFill>
                  <a:srgbClr val="1E9BA7"/>
                </a:solidFill>
                <a:latin typeface="FbSpoiler-Bold"/>
              </a:rPr>
              <a:t>שיטפונות והצפות</a:t>
            </a:r>
            <a:endParaRPr lang="he-IL" dirty="0"/>
          </a:p>
        </p:txBody>
      </p:sp>
      <p:sp>
        <p:nvSpPr>
          <p:cNvPr id="18" name="תיבת טקסט 17">
            <a:extLst>
              <a:ext uri="{FF2B5EF4-FFF2-40B4-BE49-F238E27FC236}">
                <a16:creationId xmlns:a16="http://schemas.microsoft.com/office/drawing/2014/main" id="{AEE4FDFF-7DC9-412E-FACE-228D522EB41C}"/>
              </a:ext>
            </a:extLst>
          </p:cNvPr>
          <p:cNvSpPr txBox="1"/>
          <p:nvPr/>
        </p:nvSpPr>
        <p:spPr>
          <a:xfrm>
            <a:off x="6462722" y="4433842"/>
            <a:ext cx="2062265" cy="369332"/>
          </a:xfrm>
          <a:prstGeom prst="rect">
            <a:avLst/>
          </a:prstGeom>
          <a:noFill/>
        </p:spPr>
        <p:txBody>
          <a:bodyPr wrap="square">
            <a:spAutoFit/>
          </a:bodyPr>
          <a:lstStyle/>
          <a:p>
            <a:r>
              <a:rPr lang="he-IL" sz="1800" b="1" i="0" u="none" strike="noStrike" baseline="0" dirty="0">
                <a:solidFill>
                  <a:srgbClr val="1E9BA7"/>
                </a:solidFill>
                <a:latin typeface="FbSpoiler-Bold"/>
              </a:rPr>
              <a:t>הפשרת קרחונים</a:t>
            </a:r>
            <a:endParaRPr lang="he-IL" dirty="0"/>
          </a:p>
        </p:txBody>
      </p:sp>
      <p:sp>
        <p:nvSpPr>
          <p:cNvPr id="20" name="תיבת טקסט 19">
            <a:extLst>
              <a:ext uri="{FF2B5EF4-FFF2-40B4-BE49-F238E27FC236}">
                <a16:creationId xmlns:a16="http://schemas.microsoft.com/office/drawing/2014/main" id="{2D7544E1-BB01-7FDA-D26E-A65C89EB6553}"/>
              </a:ext>
            </a:extLst>
          </p:cNvPr>
          <p:cNvSpPr txBox="1"/>
          <p:nvPr/>
        </p:nvSpPr>
        <p:spPr>
          <a:xfrm>
            <a:off x="2217567" y="4373567"/>
            <a:ext cx="1045345" cy="369332"/>
          </a:xfrm>
          <a:prstGeom prst="rect">
            <a:avLst/>
          </a:prstGeom>
          <a:noFill/>
        </p:spPr>
        <p:txBody>
          <a:bodyPr wrap="square">
            <a:spAutoFit/>
          </a:bodyPr>
          <a:lstStyle/>
          <a:p>
            <a:r>
              <a:rPr lang="he-IL" sz="1800" b="1" i="0" u="none" strike="noStrike" baseline="0" dirty="0">
                <a:solidFill>
                  <a:srgbClr val="1E9BA7"/>
                </a:solidFill>
                <a:latin typeface="FbSpoiler-Bold"/>
              </a:rPr>
              <a:t>שריפות</a:t>
            </a:r>
            <a:endParaRPr lang="he-IL" dirty="0"/>
          </a:p>
        </p:txBody>
      </p:sp>
    </p:spTree>
    <p:extLst>
      <p:ext uri="{BB962C8B-B14F-4D97-AF65-F5344CB8AC3E}">
        <p14:creationId xmlns:p14="http://schemas.microsoft.com/office/powerpoint/2010/main" val="357811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FBC1-5427-2275-B035-1097A6B5ECBB}"/>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A349F3F7-B6FA-2E6B-E297-4800EC1F5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4C80AC75-7E99-9523-8A8B-355C49D6F7E9}"/>
              </a:ext>
            </a:extLst>
          </p:cNvPr>
          <p:cNvPicPr>
            <a:picLocks noChangeAspect="1"/>
          </p:cNvPicPr>
          <p:nvPr/>
        </p:nvPicPr>
        <p:blipFill>
          <a:blip r:embed="rId4"/>
          <a:stretch>
            <a:fillRect/>
          </a:stretch>
        </p:blipFill>
        <p:spPr>
          <a:xfrm>
            <a:off x="6005384" y="2725641"/>
            <a:ext cx="4999922" cy="703359"/>
          </a:xfrm>
          <a:prstGeom prst="rect">
            <a:avLst/>
          </a:prstGeom>
        </p:spPr>
      </p:pic>
      <p:pic>
        <p:nvPicPr>
          <p:cNvPr id="6" name="תמונה 5">
            <a:extLst>
              <a:ext uri="{FF2B5EF4-FFF2-40B4-BE49-F238E27FC236}">
                <a16:creationId xmlns:a16="http://schemas.microsoft.com/office/drawing/2014/main" id="{376DA4D5-AD64-1007-FE7E-570875E7590C}"/>
              </a:ext>
            </a:extLst>
          </p:cNvPr>
          <p:cNvPicPr>
            <a:picLocks noChangeAspect="1"/>
          </p:cNvPicPr>
          <p:nvPr/>
        </p:nvPicPr>
        <p:blipFill>
          <a:blip r:embed="rId5"/>
          <a:stretch>
            <a:fillRect/>
          </a:stretch>
        </p:blipFill>
        <p:spPr>
          <a:xfrm>
            <a:off x="341576" y="789304"/>
            <a:ext cx="5243678" cy="5630074"/>
          </a:xfrm>
          <a:prstGeom prst="rect">
            <a:avLst/>
          </a:prstGeom>
          <a:ln>
            <a:noFill/>
          </a:ln>
          <a:effectLst>
            <a:outerShdw blurRad="190500" algn="tl" rotWithShape="0">
              <a:srgbClr val="000000">
                <a:alpha val="70000"/>
              </a:srgbClr>
            </a:outerShdw>
          </a:effectLst>
        </p:spPr>
      </p:pic>
      <p:sp>
        <p:nvSpPr>
          <p:cNvPr id="11" name="תיבת טקסט 10">
            <a:extLst>
              <a:ext uri="{FF2B5EF4-FFF2-40B4-BE49-F238E27FC236}">
                <a16:creationId xmlns:a16="http://schemas.microsoft.com/office/drawing/2014/main" id="{2F245CAC-29BF-10F6-4796-709A8B6D219E}"/>
              </a:ext>
            </a:extLst>
          </p:cNvPr>
          <p:cNvSpPr txBox="1"/>
          <p:nvPr/>
        </p:nvSpPr>
        <p:spPr>
          <a:xfrm>
            <a:off x="142043" y="6419378"/>
            <a:ext cx="1038688" cy="369332"/>
          </a:xfrm>
          <a:prstGeom prst="rect">
            <a:avLst/>
          </a:prstGeom>
          <a:noFill/>
        </p:spPr>
        <p:txBody>
          <a:bodyPr wrap="square" rtlCol="1">
            <a:spAutoFit/>
          </a:bodyPr>
          <a:lstStyle/>
          <a:p>
            <a:r>
              <a:rPr lang="he-IL" b="1" dirty="0"/>
              <a:t>עמוד 89</a:t>
            </a:r>
          </a:p>
        </p:txBody>
      </p:sp>
    </p:spTree>
    <p:extLst>
      <p:ext uri="{BB962C8B-B14F-4D97-AF65-F5344CB8AC3E}">
        <p14:creationId xmlns:p14="http://schemas.microsoft.com/office/powerpoint/2010/main" val="118635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A16B7-3C16-1B5A-B7FF-DD9DEAC3132C}"/>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159E2E8-7D06-335C-0D2A-08F8C8CCD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3C87BB18-4D85-93A7-0498-00A9663B2DD3}"/>
              </a:ext>
            </a:extLst>
          </p:cNvPr>
          <p:cNvPicPr>
            <a:picLocks noChangeAspect="1"/>
          </p:cNvPicPr>
          <p:nvPr/>
        </p:nvPicPr>
        <p:blipFill>
          <a:blip r:embed="rId4"/>
          <a:stretch>
            <a:fillRect/>
          </a:stretch>
        </p:blipFill>
        <p:spPr>
          <a:xfrm>
            <a:off x="2015139" y="892760"/>
            <a:ext cx="9582150" cy="1028700"/>
          </a:xfrm>
          <a:prstGeom prst="rect">
            <a:avLst/>
          </a:prstGeom>
        </p:spPr>
      </p:pic>
      <p:pic>
        <p:nvPicPr>
          <p:cNvPr id="6" name="תמונה 5">
            <a:extLst>
              <a:ext uri="{FF2B5EF4-FFF2-40B4-BE49-F238E27FC236}">
                <a16:creationId xmlns:a16="http://schemas.microsoft.com/office/drawing/2014/main" id="{6F048D8C-A0E7-2176-AE99-5FC1EEE314F8}"/>
              </a:ext>
            </a:extLst>
          </p:cNvPr>
          <p:cNvPicPr>
            <a:picLocks noChangeAspect="1"/>
          </p:cNvPicPr>
          <p:nvPr/>
        </p:nvPicPr>
        <p:blipFill>
          <a:blip r:embed="rId5"/>
          <a:stretch>
            <a:fillRect/>
          </a:stretch>
        </p:blipFill>
        <p:spPr>
          <a:xfrm>
            <a:off x="8334231" y="2893932"/>
            <a:ext cx="3263058" cy="2636839"/>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D9BF9A97-1610-F1FD-022D-4C8827B34C4A}"/>
              </a:ext>
            </a:extLst>
          </p:cNvPr>
          <p:cNvPicPr>
            <a:picLocks noChangeAspect="1"/>
          </p:cNvPicPr>
          <p:nvPr/>
        </p:nvPicPr>
        <p:blipFill>
          <a:blip r:embed="rId6"/>
          <a:stretch>
            <a:fillRect/>
          </a:stretch>
        </p:blipFill>
        <p:spPr>
          <a:xfrm>
            <a:off x="5539731" y="2928015"/>
            <a:ext cx="2101174" cy="2522875"/>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24E3E759-5486-43EC-772E-B7400BC601B6}"/>
              </a:ext>
            </a:extLst>
          </p:cNvPr>
          <p:cNvPicPr>
            <a:picLocks noChangeAspect="1"/>
          </p:cNvPicPr>
          <p:nvPr/>
        </p:nvPicPr>
        <p:blipFill>
          <a:blip r:embed="rId7"/>
          <a:stretch>
            <a:fillRect/>
          </a:stretch>
        </p:blipFill>
        <p:spPr>
          <a:xfrm>
            <a:off x="430813" y="3429000"/>
            <a:ext cx="4560594" cy="19277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5423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0264D-B3DC-F752-5180-73F2D4E6E0C7}"/>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6A60344-A4AF-B136-F8EE-2C2EC10FB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E948B840-9A29-23D1-D527-C2286DCA5310}"/>
              </a:ext>
            </a:extLst>
          </p:cNvPr>
          <p:cNvPicPr>
            <a:picLocks noChangeAspect="1"/>
          </p:cNvPicPr>
          <p:nvPr/>
        </p:nvPicPr>
        <p:blipFill>
          <a:blip r:embed="rId4"/>
          <a:stretch>
            <a:fillRect/>
          </a:stretch>
        </p:blipFill>
        <p:spPr>
          <a:xfrm>
            <a:off x="5346854" y="681844"/>
            <a:ext cx="5848350" cy="428625"/>
          </a:xfrm>
          <a:prstGeom prst="rect">
            <a:avLst/>
          </a:prstGeom>
        </p:spPr>
      </p:pic>
      <p:sp>
        <p:nvSpPr>
          <p:cNvPr id="7" name="תיבת טקסט 6">
            <a:extLst>
              <a:ext uri="{FF2B5EF4-FFF2-40B4-BE49-F238E27FC236}">
                <a16:creationId xmlns:a16="http://schemas.microsoft.com/office/drawing/2014/main" id="{A5FFCCC9-30F1-B533-1774-CB199628FA59}"/>
              </a:ext>
            </a:extLst>
          </p:cNvPr>
          <p:cNvSpPr txBox="1"/>
          <p:nvPr/>
        </p:nvSpPr>
        <p:spPr>
          <a:xfrm>
            <a:off x="1892104" y="1492698"/>
            <a:ext cx="9303100" cy="1131848"/>
          </a:xfrm>
          <a:prstGeom prst="rect">
            <a:avLst/>
          </a:prstGeom>
          <a:noFill/>
        </p:spPr>
        <p:txBody>
          <a:bodyPr wrap="square" rtlCol="1">
            <a:spAutoFit/>
          </a:bodyPr>
          <a:lstStyle/>
          <a:p>
            <a:pPr>
              <a:lnSpc>
                <a:spcPct val="150000"/>
              </a:lnSpc>
            </a:pPr>
            <a:r>
              <a:rPr lang="he-IL" sz="2400" dirty="0"/>
              <a:t>קראו את קטע המידע שבעמוד 90 והשיבו על השאלה: </a:t>
            </a:r>
          </a:p>
          <a:p>
            <a:pPr>
              <a:lnSpc>
                <a:spcPct val="150000"/>
              </a:lnSpc>
            </a:pPr>
            <a:r>
              <a:rPr lang="he-IL" sz="2400" b="1" dirty="0"/>
              <a:t>כיצד אפשר להקטין את המחיר הסביבתי של התחממות כדור הארץ.</a:t>
            </a:r>
          </a:p>
        </p:txBody>
      </p:sp>
      <p:pic>
        <p:nvPicPr>
          <p:cNvPr id="9" name="תמונה 8">
            <a:extLst>
              <a:ext uri="{FF2B5EF4-FFF2-40B4-BE49-F238E27FC236}">
                <a16:creationId xmlns:a16="http://schemas.microsoft.com/office/drawing/2014/main" id="{BC645B7C-6446-4CE0-D158-32EDADA063C1}"/>
              </a:ext>
            </a:extLst>
          </p:cNvPr>
          <p:cNvPicPr>
            <a:picLocks noChangeAspect="1"/>
          </p:cNvPicPr>
          <p:nvPr/>
        </p:nvPicPr>
        <p:blipFill>
          <a:blip r:embed="rId5"/>
          <a:stretch>
            <a:fillRect/>
          </a:stretch>
        </p:blipFill>
        <p:spPr>
          <a:xfrm>
            <a:off x="1407341" y="3160450"/>
            <a:ext cx="9572625" cy="28674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8875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6BE68-615B-A152-CEAE-A5939C63EC45}"/>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83764C8-76E4-0533-FA31-E96086124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52"/>
            <a:ext cx="4995682" cy="576073"/>
          </a:xfrm>
          <a:prstGeom prst="rect">
            <a:avLst/>
          </a:prstGeom>
        </p:spPr>
      </p:pic>
      <p:pic>
        <p:nvPicPr>
          <p:cNvPr id="6" name="תמונה 5">
            <a:extLst>
              <a:ext uri="{FF2B5EF4-FFF2-40B4-BE49-F238E27FC236}">
                <a16:creationId xmlns:a16="http://schemas.microsoft.com/office/drawing/2014/main" id="{8E71EDCD-806C-1273-B33D-46F6E3106E29}"/>
              </a:ext>
            </a:extLst>
          </p:cNvPr>
          <p:cNvPicPr>
            <a:picLocks noChangeAspect="1"/>
          </p:cNvPicPr>
          <p:nvPr/>
        </p:nvPicPr>
        <p:blipFill>
          <a:blip r:embed="rId4"/>
          <a:stretch>
            <a:fillRect/>
          </a:stretch>
        </p:blipFill>
        <p:spPr>
          <a:xfrm>
            <a:off x="3127096" y="1735610"/>
            <a:ext cx="7896225" cy="1419225"/>
          </a:xfrm>
          <a:prstGeom prst="rect">
            <a:avLst/>
          </a:prstGeom>
        </p:spPr>
      </p:pic>
      <p:pic>
        <p:nvPicPr>
          <p:cNvPr id="8" name="תמונה 7">
            <a:extLst>
              <a:ext uri="{FF2B5EF4-FFF2-40B4-BE49-F238E27FC236}">
                <a16:creationId xmlns:a16="http://schemas.microsoft.com/office/drawing/2014/main" id="{FFA39322-63FD-911A-1762-B99F014F1BFE}"/>
              </a:ext>
            </a:extLst>
          </p:cNvPr>
          <p:cNvPicPr>
            <a:picLocks noChangeAspect="1"/>
          </p:cNvPicPr>
          <p:nvPr/>
        </p:nvPicPr>
        <p:blipFill>
          <a:blip r:embed="rId5"/>
          <a:stretch>
            <a:fillRect/>
          </a:stretch>
        </p:blipFill>
        <p:spPr>
          <a:xfrm>
            <a:off x="1574963" y="3429000"/>
            <a:ext cx="10177259" cy="3177350"/>
          </a:xfrm>
          <a:prstGeom prst="rect">
            <a:avLst/>
          </a:prstGeom>
        </p:spPr>
      </p:pic>
      <p:sp>
        <p:nvSpPr>
          <p:cNvPr id="9" name="תיבת טקסט 8">
            <a:extLst>
              <a:ext uri="{FF2B5EF4-FFF2-40B4-BE49-F238E27FC236}">
                <a16:creationId xmlns:a16="http://schemas.microsoft.com/office/drawing/2014/main" id="{A73DF600-F989-B664-F33A-5FFC1A90CB4A}"/>
              </a:ext>
            </a:extLst>
          </p:cNvPr>
          <p:cNvSpPr txBox="1"/>
          <p:nvPr/>
        </p:nvSpPr>
        <p:spPr>
          <a:xfrm>
            <a:off x="142043" y="6419378"/>
            <a:ext cx="1038688" cy="369332"/>
          </a:xfrm>
          <a:prstGeom prst="rect">
            <a:avLst/>
          </a:prstGeom>
          <a:noFill/>
        </p:spPr>
        <p:txBody>
          <a:bodyPr wrap="square" rtlCol="1">
            <a:spAutoFit/>
          </a:bodyPr>
          <a:lstStyle/>
          <a:p>
            <a:r>
              <a:rPr lang="he-IL" b="1" dirty="0"/>
              <a:t>עמוד 91</a:t>
            </a:r>
          </a:p>
        </p:txBody>
      </p:sp>
      <p:pic>
        <p:nvPicPr>
          <p:cNvPr id="5" name="תמונה 4">
            <a:extLst>
              <a:ext uri="{FF2B5EF4-FFF2-40B4-BE49-F238E27FC236}">
                <a16:creationId xmlns:a16="http://schemas.microsoft.com/office/drawing/2014/main" id="{2E1E377B-3D9A-9F94-9A52-13D608EB4E83}"/>
              </a:ext>
            </a:extLst>
          </p:cNvPr>
          <p:cNvPicPr>
            <a:picLocks noChangeAspect="1"/>
          </p:cNvPicPr>
          <p:nvPr/>
        </p:nvPicPr>
        <p:blipFill>
          <a:blip r:embed="rId6"/>
          <a:stretch>
            <a:fillRect/>
          </a:stretch>
        </p:blipFill>
        <p:spPr>
          <a:xfrm>
            <a:off x="4434498" y="859372"/>
            <a:ext cx="6437869" cy="7093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742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E0BA4-FB56-82CC-AE8A-E66A5254C1C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C81F76CD-AB4A-1FF0-BD9B-4F86E7559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47BD818D-9C73-89F4-B3DB-CEE58F4002AC}"/>
              </a:ext>
            </a:extLst>
          </p:cNvPr>
          <p:cNvPicPr>
            <a:picLocks noChangeAspect="1"/>
          </p:cNvPicPr>
          <p:nvPr/>
        </p:nvPicPr>
        <p:blipFill>
          <a:blip r:embed="rId4"/>
          <a:stretch>
            <a:fillRect/>
          </a:stretch>
        </p:blipFill>
        <p:spPr>
          <a:xfrm>
            <a:off x="41270" y="1186249"/>
            <a:ext cx="12150730" cy="5066270"/>
          </a:xfrm>
          <a:prstGeom prst="rect">
            <a:avLst/>
          </a:prstGeom>
        </p:spPr>
      </p:pic>
      <p:sp>
        <p:nvSpPr>
          <p:cNvPr id="5" name="תיבת טקסט 4">
            <a:extLst>
              <a:ext uri="{FF2B5EF4-FFF2-40B4-BE49-F238E27FC236}">
                <a16:creationId xmlns:a16="http://schemas.microsoft.com/office/drawing/2014/main" id="{A7FDEFCD-2B11-AFB6-EC9E-E5B275203448}"/>
              </a:ext>
            </a:extLst>
          </p:cNvPr>
          <p:cNvSpPr txBox="1"/>
          <p:nvPr/>
        </p:nvSpPr>
        <p:spPr>
          <a:xfrm>
            <a:off x="142043" y="6419378"/>
            <a:ext cx="1038688" cy="369332"/>
          </a:xfrm>
          <a:prstGeom prst="rect">
            <a:avLst/>
          </a:prstGeom>
          <a:noFill/>
        </p:spPr>
        <p:txBody>
          <a:bodyPr wrap="square" rtlCol="1">
            <a:spAutoFit/>
          </a:bodyPr>
          <a:lstStyle/>
          <a:p>
            <a:r>
              <a:rPr lang="he-IL" b="1" dirty="0"/>
              <a:t>עמוד 92</a:t>
            </a:r>
          </a:p>
        </p:txBody>
      </p:sp>
    </p:spTree>
    <p:extLst>
      <p:ext uri="{BB962C8B-B14F-4D97-AF65-F5344CB8AC3E}">
        <p14:creationId xmlns:p14="http://schemas.microsoft.com/office/powerpoint/2010/main" val="909455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F02D9-B15E-466E-3CDF-A368A9F20361}"/>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F4D3FFBD-642F-B61A-02FE-406975EE5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sp>
        <p:nvSpPr>
          <p:cNvPr id="5" name="תיבת טקסט 4">
            <a:extLst>
              <a:ext uri="{FF2B5EF4-FFF2-40B4-BE49-F238E27FC236}">
                <a16:creationId xmlns:a16="http://schemas.microsoft.com/office/drawing/2014/main" id="{7B330EAC-FCF1-7AAA-8821-BA75CBBBDBAC}"/>
              </a:ext>
            </a:extLst>
          </p:cNvPr>
          <p:cNvSpPr txBox="1"/>
          <p:nvPr/>
        </p:nvSpPr>
        <p:spPr>
          <a:xfrm>
            <a:off x="142043" y="6419378"/>
            <a:ext cx="1038688" cy="369332"/>
          </a:xfrm>
          <a:prstGeom prst="rect">
            <a:avLst/>
          </a:prstGeom>
          <a:noFill/>
        </p:spPr>
        <p:txBody>
          <a:bodyPr wrap="square" rtlCol="1">
            <a:spAutoFit/>
          </a:bodyPr>
          <a:lstStyle/>
          <a:p>
            <a:r>
              <a:rPr lang="he-IL" b="1" dirty="0"/>
              <a:t>עמוד 93</a:t>
            </a:r>
          </a:p>
        </p:txBody>
      </p:sp>
      <p:pic>
        <p:nvPicPr>
          <p:cNvPr id="8" name="תמונה 7">
            <a:extLst>
              <a:ext uri="{FF2B5EF4-FFF2-40B4-BE49-F238E27FC236}">
                <a16:creationId xmlns:a16="http://schemas.microsoft.com/office/drawing/2014/main" id="{3E00C2B9-8D0F-B280-F63B-40285D1FB4B4}"/>
              </a:ext>
            </a:extLst>
          </p:cNvPr>
          <p:cNvPicPr>
            <a:picLocks noChangeAspect="1"/>
          </p:cNvPicPr>
          <p:nvPr/>
        </p:nvPicPr>
        <p:blipFill>
          <a:blip r:embed="rId4"/>
          <a:stretch>
            <a:fillRect/>
          </a:stretch>
        </p:blipFill>
        <p:spPr>
          <a:xfrm>
            <a:off x="1552042" y="645363"/>
            <a:ext cx="10133452" cy="5373906"/>
          </a:xfrm>
          <a:prstGeom prst="rect">
            <a:avLst/>
          </a:prstGeom>
        </p:spPr>
      </p:pic>
      <p:sp>
        <p:nvSpPr>
          <p:cNvPr id="2" name="תיבת טקסט 1">
            <a:extLst>
              <a:ext uri="{FF2B5EF4-FFF2-40B4-BE49-F238E27FC236}">
                <a16:creationId xmlns:a16="http://schemas.microsoft.com/office/drawing/2014/main" id="{E87933CD-6185-1F0E-2107-608BB6CEC8E9}"/>
              </a:ext>
            </a:extLst>
          </p:cNvPr>
          <p:cNvSpPr txBox="1"/>
          <p:nvPr/>
        </p:nvSpPr>
        <p:spPr>
          <a:xfrm>
            <a:off x="3694670" y="6019269"/>
            <a:ext cx="7488195" cy="523220"/>
          </a:xfrm>
          <a:prstGeom prst="rect">
            <a:avLst/>
          </a:prstGeom>
          <a:noFill/>
        </p:spPr>
        <p:txBody>
          <a:bodyPr wrap="square" rtlCol="1">
            <a:spAutoFit/>
          </a:bodyPr>
          <a:lstStyle/>
          <a:p>
            <a:r>
              <a:rPr lang="he-IL" sz="2800" dirty="0"/>
              <a:t>המשיכו לענות על המשימות שבתבנית זו</a:t>
            </a:r>
          </a:p>
        </p:txBody>
      </p:sp>
    </p:spTree>
    <p:extLst>
      <p:ext uri="{BB962C8B-B14F-4D97-AF65-F5344CB8AC3E}">
        <p14:creationId xmlns:p14="http://schemas.microsoft.com/office/powerpoint/2010/main" val="339004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C78A0-FEA0-6AE0-0038-B0BD11FE5663}"/>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AC5CA54F-5181-5F6C-B5FA-82F31BC72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20" y="113681"/>
            <a:ext cx="4995682" cy="576073"/>
          </a:xfrm>
          <a:prstGeom prst="rect">
            <a:avLst/>
          </a:prstGeom>
        </p:spPr>
      </p:pic>
      <p:pic>
        <p:nvPicPr>
          <p:cNvPr id="5" name="תמונה 4">
            <a:extLst>
              <a:ext uri="{FF2B5EF4-FFF2-40B4-BE49-F238E27FC236}">
                <a16:creationId xmlns:a16="http://schemas.microsoft.com/office/drawing/2014/main" id="{0C84C6A3-B6F0-745C-6456-33E35510F5D1}"/>
              </a:ext>
            </a:extLst>
          </p:cNvPr>
          <p:cNvPicPr>
            <a:picLocks noChangeAspect="1"/>
          </p:cNvPicPr>
          <p:nvPr/>
        </p:nvPicPr>
        <p:blipFill>
          <a:blip r:embed="rId4"/>
          <a:stretch>
            <a:fillRect/>
          </a:stretch>
        </p:blipFill>
        <p:spPr>
          <a:xfrm>
            <a:off x="3608938" y="729738"/>
            <a:ext cx="8058150" cy="704850"/>
          </a:xfrm>
          <a:prstGeom prst="rect">
            <a:avLst/>
          </a:prstGeom>
        </p:spPr>
      </p:pic>
      <p:sp>
        <p:nvSpPr>
          <p:cNvPr id="16" name="תיבת טקסט 15">
            <a:extLst>
              <a:ext uri="{FF2B5EF4-FFF2-40B4-BE49-F238E27FC236}">
                <a16:creationId xmlns:a16="http://schemas.microsoft.com/office/drawing/2014/main" id="{426FD37A-B04A-2CEF-EFBF-E0B6E4271B66}"/>
              </a:ext>
            </a:extLst>
          </p:cNvPr>
          <p:cNvSpPr txBox="1"/>
          <p:nvPr/>
        </p:nvSpPr>
        <p:spPr>
          <a:xfrm>
            <a:off x="2017059" y="1741917"/>
            <a:ext cx="9650029" cy="2308324"/>
          </a:xfrm>
          <a:prstGeom prst="rect">
            <a:avLst/>
          </a:prstGeom>
          <a:noFill/>
        </p:spPr>
        <p:txBody>
          <a:bodyPr wrap="square" rtlCol="1">
            <a:spAutoFit/>
          </a:bodyPr>
          <a:lstStyle/>
          <a:p>
            <a:r>
              <a:rPr lang="he-IL" sz="3600" dirty="0"/>
              <a:t>לשימוש במשאבי טבע יש מחיר סביבתי וחברתי</a:t>
            </a:r>
          </a:p>
          <a:p>
            <a:r>
              <a:rPr lang="he-IL" sz="3600" dirty="0"/>
              <a:t>א. הידלדלות משאבי טבע</a:t>
            </a:r>
          </a:p>
          <a:p>
            <a:r>
              <a:rPr lang="he-IL" sz="3600" dirty="0"/>
              <a:t>ב. פגיעה בנוף ובסביבה</a:t>
            </a:r>
          </a:p>
          <a:p>
            <a:r>
              <a:rPr lang="he-IL" sz="3600" dirty="0"/>
              <a:t>ג. התחממות כדור הארץ</a:t>
            </a:r>
          </a:p>
        </p:txBody>
      </p:sp>
    </p:spTree>
    <p:extLst>
      <p:ext uri="{BB962C8B-B14F-4D97-AF65-F5344CB8AC3E}">
        <p14:creationId xmlns:p14="http://schemas.microsoft.com/office/powerpoint/2010/main" val="158264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37673-3811-4EAE-1AC2-4D5D529C2C9A}"/>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2FA50423-0237-559B-A957-638BBB80F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C478824D-0E54-8784-E2D7-9F4FE9342931}"/>
              </a:ext>
            </a:extLst>
          </p:cNvPr>
          <p:cNvPicPr>
            <a:picLocks noChangeAspect="1"/>
          </p:cNvPicPr>
          <p:nvPr/>
        </p:nvPicPr>
        <p:blipFill>
          <a:blip r:embed="rId4"/>
          <a:stretch>
            <a:fillRect/>
          </a:stretch>
        </p:blipFill>
        <p:spPr>
          <a:xfrm>
            <a:off x="5543920" y="629827"/>
            <a:ext cx="6057900" cy="2095500"/>
          </a:xfrm>
          <a:prstGeom prst="rect">
            <a:avLst/>
          </a:prstGeom>
        </p:spPr>
      </p:pic>
      <p:pic>
        <p:nvPicPr>
          <p:cNvPr id="6" name="תמונה 5">
            <a:extLst>
              <a:ext uri="{FF2B5EF4-FFF2-40B4-BE49-F238E27FC236}">
                <a16:creationId xmlns:a16="http://schemas.microsoft.com/office/drawing/2014/main" id="{2D5FD9F4-EEFF-CB0E-548C-B6D8F376FE23}"/>
              </a:ext>
            </a:extLst>
          </p:cNvPr>
          <p:cNvPicPr>
            <a:picLocks noChangeAspect="1"/>
          </p:cNvPicPr>
          <p:nvPr/>
        </p:nvPicPr>
        <p:blipFill>
          <a:blip r:embed="rId5"/>
          <a:stretch>
            <a:fillRect/>
          </a:stretch>
        </p:blipFill>
        <p:spPr>
          <a:xfrm>
            <a:off x="590180" y="629827"/>
            <a:ext cx="4435813" cy="3480955"/>
          </a:xfrm>
          <a:prstGeom prst="rect">
            <a:avLst/>
          </a:prstGeom>
        </p:spPr>
      </p:pic>
      <p:pic>
        <p:nvPicPr>
          <p:cNvPr id="12" name="תמונה 11">
            <a:extLst>
              <a:ext uri="{FF2B5EF4-FFF2-40B4-BE49-F238E27FC236}">
                <a16:creationId xmlns:a16="http://schemas.microsoft.com/office/drawing/2014/main" id="{974F6EDB-E0C5-322F-FA44-9811D4570EB0}"/>
              </a:ext>
            </a:extLst>
          </p:cNvPr>
          <p:cNvPicPr>
            <a:picLocks noChangeAspect="1"/>
          </p:cNvPicPr>
          <p:nvPr/>
        </p:nvPicPr>
        <p:blipFill>
          <a:blip r:embed="rId6"/>
          <a:stretch>
            <a:fillRect/>
          </a:stretch>
        </p:blipFill>
        <p:spPr>
          <a:xfrm>
            <a:off x="1141798" y="3116129"/>
            <a:ext cx="10725150" cy="3486150"/>
          </a:xfrm>
          <a:prstGeom prst="rect">
            <a:avLst/>
          </a:prstGeom>
          <a:ln>
            <a:noFill/>
          </a:ln>
          <a:effectLst>
            <a:outerShdw blurRad="190500" algn="tl" rotWithShape="0">
              <a:srgbClr val="000000">
                <a:alpha val="70000"/>
              </a:srgbClr>
            </a:outerShdw>
          </a:effectLst>
        </p:spPr>
      </p:pic>
      <p:sp>
        <p:nvSpPr>
          <p:cNvPr id="13" name="תיבת טקסט 12">
            <a:extLst>
              <a:ext uri="{FF2B5EF4-FFF2-40B4-BE49-F238E27FC236}">
                <a16:creationId xmlns:a16="http://schemas.microsoft.com/office/drawing/2014/main" id="{5E6E7664-BE5D-5173-8A9D-1C5162D89107}"/>
              </a:ext>
            </a:extLst>
          </p:cNvPr>
          <p:cNvSpPr txBox="1"/>
          <p:nvPr/>
        </p:nvSpPr>
        <p:spPr>
          <a:xfrm>
            <a:off x="142043" y="6419378"/>
            <a:ext cx="1038688" cy="369332"/>
          </a:xfrm>
          <a:prstGeom prst="rect">
            <a:avLst/>
          </a:prstGeom>
          <a:noFill/>
        </p:spPr>
        <p:txBody>
          <a:bodyPr wrap="square" rtlCol="1">
            <a:spAutoFit/>
          </a:bodyPr>
          <a:lstStyle/>
          <a:p>
            <a:r>
              <a:rPr lang="he-IL" b="1" dirty="0"/>
              <a:t>עמוד 94</a:t>
            </a:r>
          </a:p>
        </p:txBody>
      </p:sp>
    </p:spTree>
    <p:extLst>
      <p:ext uri="{BB962C8B-B14F-4D97-AF65-F5344CB8AC3E}">
        <p14:creationId xmlns:p14="http://schemas.microsoft.com/office/powerpoint/2010/main" val="198117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166AA-F471-81B2-A42F-8DE405C3F72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E1621B98-B498-2D2C-772A-AF6868D5E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6" name="תמונה 5">
            <a:extLst>
              <a:ext uri="{FF2B5EF4-FFF2-40B4-BE49-F238E27FC236}">
                <a16:creationId xmlns:a16="http://schemas.microsoft.com/office/drawing/2014/main" id="{FFD617D1-1E26-4172-FF1B-99BC16D0925B}"/>
              </a:ext>
            </a:extLst>
          </p:cNvPr>
          <p:cNvPicPr>
            <a:picLocks noChangeAspect="1"/>
          </p:cNvPicPr>
          <p:nvPr/>
        </p:nvPicPr>
        <p:blipFill>
          <a:blip r:embed="rId4"/>
          <a:stretch>
            <a:fillRect/>
          </a:stretch>
        </p:blipFill>
        <p:spPr>
          <a:xfrm>
            <a:off x="1289956" y="789882"/>
            <a:ext cx="1817491" cy="5732267"/>
          </a:xfrm>
          <a:prstGeom prst="rect">
            <a:avLst/>
          </a:prstGeom>
        </p:spPr>
      </p:pic>
      <p:sp>
        <p:nvSpPr>
          <p:cNvPr id="7" name="תיבת טקסט 6">
            <a:extLst>
              <a:ext uri="{FF2B5EF4-FFF2-40B4-BE49-F238E27FC236}">
                <a16:creationId xmlns:a16="http://schemas.microsoft.com/office/drawing/2014/main" id="{15D55FF8-72C1-ECC9-7FF7-09A90AF5DE08}"/>
              </a:ext>
            </a:extLst>
          </p:cNvPr>
          <p:cNvSpPr txBox="1"/>
          <p:nvPr/>
        </p:nvSpPr>
        <p:spPr>
          <a:xfrm>
            <a:off x="142043" y="6419378"/>
            <a:ext cx="1038688" cy="369332"/>
          </a:xfrm>
          <a:prstGeom prst="rect">
            <a:avLst/>
          </a:prstGeom>
          <a:noFill/>
        </p:spPr>
        <p:txBody>
          <a:bodyPr wrap="square" rtlCol="1">
            <a:spAutoFit/>
          </a:bodyPr>
          <a:lstStyle/>
          <a:p>
            <a:r>
              <a:rPr lang="he-IL" b="1" dirty="0"/>
              <a:t>עמוד 95</a:t>
            </a:r>
          </a:p>
        </p:txBody>
      </p:sp>
      <p:pic>
        <p:nvPicPr>
          <p:cNvPr id="5" name="תמונה 4">
            <a:extLst>
              <a:ext uri="{FF2B5EF4-FFF2-40B4-BE49-F238E27FC236}">
                <a16:creationId xmlns:a16="http://schemas.microsoft.com/office/drawing/2014/main" id="{5B62CAD4-5D35-4127-5530-CF64BCEA7937}"/>
              </a:ext>
            </a:extLst>
          </p:cNvPr>
          <p:cNvPicPr>
            <a:picLocks noChangeAspect="1"/>
          </p:cNvPicPr>
          <p:nvPr/>
        </p:nvPicPr>
        <p:blipFill>
          <a:blip r:embed="rId5"/>
          <a:stretch>
            <a:fillRect/>
          </a:stretch>
        </p:blipFill>
        <p:spPr>
          <a:xfrm>
            <a:off x="2843619" y="1332856"/>
            <a:ext cx="8768304" cy="47352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0015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CC03F-27C0-5753-638E-8E8C2749E1E8}"/>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75324C5E-98C6-109C-8AA9-3A049D81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6" name="תמונה 5">
            <a:extLst>
              <a:ext uri="{FF2B5EF4-FFF2-40B4-BE49-F238E27FC236}">
                <a16:creationId xmlns:a16="http://schemas.microsoft.com/office/drawing/2014/main" id="{A5669D52-3F82-24DD-7F82-C617E626F2AD}"/>
              </a:ext>
            </a:extLst>
          </p:cNvPr>
          <p:cNvPicPr>
            <a:picLocks noChangeAspect="1"/>
          </p:cNvPicPr>
          <p:nvPr/>
        </p:nvPicPr>
        <p:blipFill>
          <a:blip r:embed="rId4"/>
          <a:stretch>
            <a:fillRect/>
          </a:stretch>
        </p:blipFill>
        <p:spPr>
          <a:xfrm>
            <a:off x="661387" y="871777"/>
            <a:ext cx="1817491" cy="5732267"/>
          </a:xfrm>
          <a:prstGeom prst="rect">
            <a:avLst/>
          </a:prstGeom>
        </p:spPr>
      </p:pic>
      <p:sp>
        <p:nvSpPr>
          <p:cNvPr id="7" name="תיבת טקסט 6">
            <a:extLst>
              <a:ext uri="{FF2B5EF4-FFF2-40B4-BE49-F238E27FC236}">
                <a16:creationId xmlns:a16="http://schemas.microsoft.com/office/drawing/2014/main" id="{B5BA71D4-83C9-6171-B620-240662FC753A}"/>
              </a:ext>
            </a:extLst>
          </p:cNvPr>
          <p:cNvSpPr txBox="1"/>
          <p:nvPr/>
        </p:nvSpPr>
        <p:spPr>
          <a:xfrm>
            <a:off x="142043" y="6419378"/>
            <a:ext cx="1038688" cy="369332"/>
          </a:xfrm>
          <a:prstGeom prst="rect">
            <a:avLst/>
          </a:prstGeom>
          <a:noFill/>
        </p:spPr>
        <p:txBody>
          <a:bodyPr wrap="square" rtlCol="1">
            <a:spAutoFit/>
          </a:bodyPr>
          <a:lstStyle/>
          <a:p>
            <a:r>
              <a:rPr lang="he-IL" b="1" dirty="0"/>
              <a:t>עמוד 95</a:t>
            </a:r>
          </a:p>
        </p:txBody>
      </p:sp>
      <p:pic>
        <p:nvPicPr>
          <p:cNvPr id="5" name="תמונה 4">
            <a:extLst>
              <a:ext uri="{FF2B5EF4-FFF2-40B4-BE49-F238E27FC236}">
                <a16:creationId xmlns:a16="http://schemas.microsoft.com/office/drawing/2014/main" id="{2DAB2772-91EA-3807-C61B-CC7791A89BB6}"/>
              </a:ext>
            </a:extLst>
          </p:cNvPr>
          <p:cNvPicPr>
            <a:picLocks noChangeAspect="1"/>
          </p:cNvPicPr>
          <p:nvPr/>
        </p:nvPicPr>
        <p:blipFill>
          <a:blip r:embed="rId5"/>
          <a:stretch>
            <a:fillRect/>
          </a:stretch>
        </p:blipFill>
        <p:spPr>
          <a:xfrm>
            <a:off x="2852962" y="2052907"/>
            <a:ext cx="9110781" cy="3756222"/>
          </a:xfrm>
          <a:prstGeom prst="rect">
            <a:avLst/>
          </a:prstGeom>
          <a:ln>
            <a:noFill/>
          </a:ln>
          <a:effectLst>
            <a:outerShdw blurRad="190500" algn="tl" rotWithShape="0">
              <a:srgbClr val="000000">
                <a:alpha val="70000"/>
              </a:srgbClr>
            </a:outerShdw>
          </a:effectLst>
        </p:spPr>
      </p:pic>
      <p:sp>
        <p:nvSpPr>
          <p:cNvPr id="8" name="תיבת טקסט 7">
            <a:extLst>
              <a:ext uri="{FF2B5EF4-FFF2-40B4-BE49-F238E27FC236}">
                <a16:creationId xmlns:a16="http://schemas.microsoft.com/office/drawing/2014/main" id="{1BED3C91-BAF3-AE54-9A71-5C0BE7C11D42}"/>
              </a:ext>
            </a:extLst>
          </p:cNvPr>
          <p:cNvSpPr txBox="1"/>
          <p:nvPr/>
        </p:nvSpPr>
        <p:spPr>
          <a:xfrm>
            <a:off x="6280080" y="645363"/>
            <a:ext cx="4909017" cy="1015663"/>
          </a:xfrm>
          <a:prstGeom prst="rect">
            <a:avLst/>
          </a:prstGeom>
          <a:noFill/>
        </p:spPr>
        <p:txBody>
          <a:bodyPr wrap="square" rtlCol="1">
            <a:spAutoFit/>
          </a:bodyPr>
          <a:lstStyle/>
          <a:p>
            <a:r>
              <a:rPr lang="he-IL" sz="3200" b="1" dirty="0">
                <a:solidFill>
                  <a:srgbClr val="00B0F0"/>
                </a:solidFill>
              </a:rPr>
              <a:t>בפרק זה למדנו...</a:t>
            </a:r>
          </a:p>
          <a:p>
            <a:r>
              <a:rPr lang="he-IL" sz="2800" b="1" dirty="0">
                <a:solidFill>
                  <a:srgbClr val="00B0F0"/>
                </a:solidFill>
              </a:rPr>
              <a:t>המשך</a:t>
            </a:r>
          </a:p>
        </p:txBody>
      </p:sp>
    </p:spTree>
    <p:extLst>
      <p:ext uri="{BB962C8B-B14F-4D97-AF65-F5344CB8AC3E}">
        <p14:creationId xmlns:p14="http://schemas.microsoft.com/office/powerpoint/2010/main" val="3721385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C46F5-6D31-553A-B2F9-B9FE023F1D4B}"/>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298A028-70EC-3FD5-59DE-907AEC0BE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21D96FD3-A2F1-9FC2-2C50-706532CE11C8}"/>
              </a:ext>
            </a:extLst>
          </p:cNvPr>
          <p:cNvPicPr>
            <a:picLocks noChangeAspect="1"/>
          </p:cNvPicPr>
          <p:nvPr/>
        </p:nvPicPr>
        <p:blipFill>
          <a:blip r:embed="rId4"/>
          <a:stretch>
            <a:fillRect/>
          </a:stretch>
        </p:blipFill>
        <p:spPr>
          <a:xfrm>
            <a:off x="2415719" y="1749689"/>
            <a:ext cx="7360561" cy="3887627"/>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6E6EB178-CBB8-03B2-709D-D7865B2165AE}"/>
              </a:ext>
            </a:extLst>
          </p:cNvPr>
          <p:cNvSpPr txBox="1"/>
          <p:nvPr/>
        </p:nvSpPr>
        <p:spPr>
          <a:xfrm>
            <a:off x="0" y="6419378"/>
            <a:ext cx="1038688" cy="369332"/>
          </a:xfrm>
          <a:prstGeom prst="rect">
            <a:avLst/>
          </a:prstGeom>
          <a:noFill/>
        </p:spPr>
        <p:txBody>
          <a:bodyPr wrap="square" rtlCol="1">
            <a:spAutoFit/>
          </a:bodyPr>
          <a:lstStyle/>
          <a:p>
            <a:r>
              <a:rPr lang="he-IL" b="1" dirty="0"/>
              <a:t>עמוד 95</a:t>
            </a:r>
          </a:p>
        </p:txBody>
      </p:sp>
    </p:spTree>
    <p:extLst>
      <p:ext uri="{BB962C8B-B14F-4D97-AF65-F5344CB8AC3E}">
        <p14:creationId xmlns:p14="http://schemas.microsoft.com/office/powerpoint/2010/main" val="1474696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D4B8D-E32B-1D3E-A78B-4354B8AF4EC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11C379CC-A8C1-85E4-F789-A271FC2B1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83293505-90CE-D6FD-D4C2-67FAB0D78333}"/>
              </a:ext>
            </a:extLst>
          </p:cNvPr>
          <p:cNvPicPr>
            <a:picLocks noChangeAspect="1"/>
          </p:cNvPicPr>
          <p:nvPr/>
        </p:nvPicPr>
        <p:blipFill>
          <a:blip r:embed="rId3"/>
          <a:stretch>
            <a:fillRect/>
          </a:stretch>
        </p:blipFill>
        <p:spPr>
          <a:xfrm>
            <a:off x="1058205" y="1727401"/>
            <a:ext cx="10075589" cy="3046304"/>
          </a:xfrm>
          <a:prstGeom prst="rect">
            <a:avLst/>
          </a:prstGeom>
          <a:ln>
            <a:noFill/>
          </a:ln>
          <a:effectLst>
            <a:outerShdw blurRad="190500" algn="tl" rotWithShape="0">
              <a:srgbClr val="000000">
                <a:alpha val="70000"/>
              </a:srgbClr>
            </a:outerShdw>
          </a:effectLst>
        </p:spPr>
      </p:pic>
      <p:sp>
        <p:nvSpPr>
          <p:cNvPr id="5" name="תיבת טקסט 4">
            <a:extLst>
              <a:ext uri="{FF2B5EF4-FFF2-40B4-BE49-F238E27FC236}">
                <a16:creationId xmlns:a16="http://schemas.microsoft.com/office/drawing/2014/main" id="{AED73A7A-7D50-F716-EA8A-34F2C0F842D4}"/>
              </a:ext>
            </a:extLst>
          </p:cNvPr>
          <p:cNvSpPr txBox="1"/>
          <p:nvPr/>
        </p:nvSpPr>
        <p:spPr>
          <a:xfrm>
            <a:off x="142043" y="6419378"/>
            <a:ext cx="1038688" cy="369332"/>
          </a:xfrm>
          <a:prstGeom prst="rect">
            <a:avLst/>
          </a:prstGeom>
          <a:noFill/>
        </p:spPr>
        <p:txBody>
          <a:bodyPr wrap="square" rtlCol="1">
            <a:spAutoFit/>
          </a:bodyPr>
          <a:lstStyle/>
          <a:p>
            <a:r>
              <a:rPr lang="he-IL" b="1" dirty="0"/>
              <a:t>עמוד 95</a:t>
            </a:r>
          </a:p>
        </p:txBody>
      </p:sp>
    </p:spTree>
    <p:extLst>
      <p:ext uri="{BB962C8B-B14F-4D97-AF65-F5344CB8AC3E}">
        <p14:creationId xmlns:p14="http://schemas.microsoft.com/office/powerpoint/2010/main" val="3538535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0B41C-85D4-9597-0FD9-17464645C973}"/>
            </a:ext>
          </a:extLst>
        </p:cNvPr>
        <p:cNvGrpSpPr/>
        <p:nvPr/>
      </p:nvGrpSpPr>
      <p:grpSpPr>
        <a:xfrm>
          <a:off x="0" y="0"/>
          <a:ext cx="0" cy="0"/>
          <a:chOff x="0" y="0"/>
          <a:chExt cx="0" cy="0"/>
        </a:xfrm>
      </p:grpSpPr>
      <p:sp>
        <p:nvSpPr>
          <p:cNvPr id="7" name="תיבת טקסט 6">
            <a:extLst>
              <a:ext uri="{FF2B5EF4-FFF2-40B4-BE49-F238E27FC236}">
                <a16:creationId xmlns:a16="http://schemas.microsoft.com/office/drawing/2014/main" id="{7E54E370-8842-3A71-476F-A144D9F6B6FF}"/>
              </a:ext>
            </a:extLst>
          </p:cNvPr>
          <p:cNvSpPr txBox="1"/>
          <p:nvPr/>
        </p:nvSpPr>
        <p:spPr>
          <a:xfrm>
            <a:off x="7004958" y="375557"/>
            <a:ext cx="4163786" cy="70788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Arial" panose="020B0604020202020204" pitchFamily="34" charset="0"/>
              </a:rPr>
              <a:t>משימה מתוקשבת</a:t>
            </a:r>
          </a:p>
        </p:txBody>
      </p:sp>
      <p:pic>
        <p:nvPicPr>
          <p:cNvPr id="2" name="תמונה 1">
            <a:extLst>
              <a:ext uri="{FF2B5EF4-FFF2-40B4-BE49-F238E27FC236}">
                <a16:creationId xmlns:a16="http://schemas.microsoft.com/office/drawing/2014/main" id="{59F1FE5B-D2F0-E85D-8AE7-5E8FCC30C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34" y="264235"/>
            <a:ext cx="4995682" cy="576073"/>
          </a:xfrm>
          <a:prstGeom prst="rect">
            <a:avLst/>
          </a:prstGeom>
        </p:spPr>
      </p:pic>
      <p:pic>
        <p:nvPicPr>
          <p:cNvPr id="4" name="תמונה 3">
            <a:extLst>
              <a:ext uri="{FF2B5EF4-FFF2-40B4-BE49-F238E27FC236}">
                <a16:creationId xmlns:a16="http://schemas.microsoft.com/office/drawing/2014/main" id="{998E3EA5-9ED5-2FEB-BF4B-1386D8C9F55C}"/>
              </a:ext>
            </a:extLst>
          </p:cNvPr>
          <p:cNvPicPr>
            <a:picLocks noChangeAspect="1"/>
          </p:cNvPicPr>
          <p:nvPr/>
        </p:nvPicPr>
        <p:blipFill>
          <a:blip r:embed="rId4"/>
          <a:stretch>
            <a:fillRect/>
          </a:stretch>
        </p:blipFill>
        <p:spPr>
          <a:xfrm>
            <a:off x="3861786" y="1237269"/>
            <a:ext cx="6471821" cy="5171033"/>
          </a:xfrm>
          <a:prstGeom prst="rect">
            <a:avLst/>
          </a:prstGeom>
          <a:ln w="28575">
            <a:solidFill>
              <a:schemeClr val="accent6">
                <a:lumMod val="50000"/>
              </a:schemeClr>
            </a:solidFill>
          </a:ln>
        </p:spPr>
      </p:pic>
    </p:spTree>
    <p:extLst>
      <p:ext uri="{BB962C8B-B14F-4D97-AF65-F5344CB8AC3E}">
        <p14:creationId xmlns:p14="http://schemas.microsoft.com/office/powerpoint/2010/main" val="3202678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35159-BB02-33D2-E130-91B59AF2BE5C}"/>
            </a:ext>
          </a:extLst>
        </p:cNvPr>
        <p:cNvGrpSpPr/>
        <p:nvPr/>
      </p:nvGrpSpPr>
      <p:grpSpPr>
        <a:xfrm>
          <a:off x="0" y="0"/>
          <a:ext cx="0" cy="0"/>
          <a:chOff x="0" y="0"/>
          <a:chExt cx="0" cy="0"/>
        </a:xfrm>
      </p:grpSpPr>
      <p:sp>
        <p:nvSpPr>
          <p:cNvPr id="7" name="תיבת טקסט 6">
            <a:extLst>
              <a:ext uri="{FF2B5EF4-FFF2-40B4-BE49-F238E27FC236}">
                <a16:creationId xmlns:a16="http://schemas.microsoft.com/office/drawing/2014/main" id="{73D75E6F-3DB1-1C4C-D9A0-9FF9955E6FC3}"/>
              </a:ext>
            </a:extLst>
          </p:cNvPr>
          <p:cNvSpPr txBox="1"/>
          <p:nvPr/>
        </p:nvSpPr>
        <p:spPr>
          <a:xfrm>
            <a:off x="7004958" y="375557"/>
            <a:ext cx="4163786" cy="70788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Arial" panose="020B0604020202020204" pitchFamily="34" charset="0"/>
              </a:rPr>
              <a:t>משימה מתוקשבת</a:t>
            </a:r>
          </a:p>
        </p:txBody>
      </p:sp>
      <p:pic>
        <p:nvPicPr>
          <p:cNvPr id="2" name="תמונה 1">
            <a:extLst>
              <a:ext uri="{FF2B5EF4-FFF2-40B4-BE49-F238E27FC236}">
                <a16:creationId xmlns:a16="http://schemas.microsoft.com/office/drawing/2014/main" id="{C5A0A0B1-5B49-8FB7-7809-4AA771C28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34" y="264235"/>
            <a:ext cx="4995682" cy="576073"/>
          </a:xfrm>
          <a:prstGeom prst="rect">
            <a:avLst/>
          </a:prstGeom>
        </p:spPr>
      </p:pic>
      <p:pic>
        <p:nvPicPr>
          <p:cNvPr id="4" name="תמונה 3">
            <a:extLst>
              <a:ext uri="{FF2B5EF4-FFF2-40B4-BE49-F238E27FC236}">
                <a16:creationId xmlns:a16="http://schemas.microsoft.com/office/drawing/2014/main" id="{72859C40-2B2D-BB85-BE4E-34FD65451FB7}"/>
              </a:ext>
            </a:extLst>
          </p:cNvPr>
          <p:cNvPicPr>
            <a:picLocks noChangeAspect="1"/>
          </p:cNvPicPr>
          <p:nvPr/>
        </p:nvPicPr>
        <p:blipFill>
          <a:blip r:embed="rId4"/>
          <a:stretch>
            <a:fillRect/>
          </a:stretch>
        </p:blipFill>
        <p:spPr>
          <a:xfrm>
            <a:off x="3775935" y="1366221"/>
            <a:ext cx="6708594" cy="5055274"/>
          </a:xfrm>
          <a:prstGeom prst="rect">
            <a:avLst/>
          </a:prstGeom>
          <a:ln w="19050">
            <a:solidFill>
              <a:schemeClr val="accent6">
                <a:lumMod val="50000"/>
              </a:schemeClr>
            </a:solidFill>
          </a:ln>
        </p:spPr>
      </p:pic>
    </p:spTree>
    <p:extLst>
      <p:ext uri="{BB962C8B-B14F-4D97-AF65-F5344CB8AC3E}">
        <p14:creationId xmlns:p14="http://schemas.microsoft.com/office/powerpoint/2010/main" val="10996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52F3767A-D2E0-7617-3A34-BE3B2762E9D9}"/>
              </a:ext>
            </a:extLst>
          </p:cNvPr>
          <p:cNvPicPr>
            <a:picLocks noChangeAspect="1"/>
          </p:cNvPicPr>
          <p:nvPr/>
        </p:nvPicPr>
        <p:blipFill>
          <a:blip r:embed="rId3"/>
          <a:stretch>
            <a:fillRect/>
          </a:stretch>
        </p:blipFill>
        <p:spPr>
          <a:xfrm>
            <a:off x="3747408" y="1407650"/>
            <a:ext cx="6203415" cy="5074793"/>
          </a:xfrm>
          <a:prstGeom prst="rect">
            <a:avLst/>
          </a:prstGeom>
          <a:ln w="28575">
            <a:solidFill>
              <a:schemeClr val="accent6">
                <a:lumMod val="50000"/>
              </a:schemeClr>
            </a:solidFill>
          </a:ln>
        </p:spPr>
      </p:pic>
      <p:sp>
        <p:nvSpPr>
          <p:cNvPr id="7" name="תיבת טקסט 6">
            <a:extLst>
              <a:ext uri="{FF2B5EF4-FFF2-40B4-BE49-F238E27FC236}">
                <a16:creationId xmlns:a16="http://schemas.microsoft.com/office/drawing/2014/main" id="{A834925D-83FC-5FBE-590B-7A27C9DDA85D}"/>
              </a:ext>
            </a:extLst>
          </p:cNvPr>
          <p:cNvSpPr txBox="1"/>
          <p:nvPr/>
        </p:nvSpPr>
        <p:spPr>
          <a:xfrm>
            <a:off x="7004958" y="375557"/>
            <a:ext cx="4163786" cy="70788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Arial" panose="020B0604020202020204" pitchFamily="34" charset="0"/>
              </a:rPr>
              <a:t>משימה מתוקשבת</a:t>
            </a:r>
          </a:p>
        </p:txBody>
      </p:sp>
      <p:pic>
        <p:nvPicPr>
          <p:cNvPr id="2" name="תמונה 1">
            <a:extLst>
              <a:ext uri="{FF2B5EF4-FFF2-40B4-BE49-F238E27FC236}">
                <a16:creationId xmlns:a16="http://schemas.microsoft.com/office/drawing/2014/main" id="{1AB50184-717D-8CF6-6C58-8C327D2AE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334" y="264235"/>
            <a:ext cx="4995682" cy="576073"/>
          </a:xfrm>
          <a:prstGeom prst="rect">
            <a:avLst/>
          </a:prstGeom>
        </p:spPr>
      </p:pic>
    </p:spTree>
    <p:extLst>
      <p:ext uri="{BB962C8B-B14F-4D97-AF65-F5344CB8AC3E}">
        <p14:creationId xmlns:p14="http://schemas.microsoft.com/office/powerpoint/2010/main" val="130933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5B0E5-1EC4-7645-ED15-F13E68E243FD}"/>
            </a:ext>
          </a:extLst>
        </p:cNvPr>
        <p:cNvGrpSpPr/>
        <p:nvPr/>
      </p:nvGrpSpPr>
      <p:grpSpPr>
        <a:xfrm>
          <a:off x="0" y="0"/>
          <a:ext cx="0" cy="0"/>
          <a:chOff x="0" y="0"/>
          <a:chExt cx="0" cy="0"/>
        </a:xfrm>
      </p:grpSpPr>
      <p:sp>
        <p:nvSpPr>
          <p:cNvPr id="7" name="תיבת טקסט 6">
            <a:extLst>
              <a:ext uri="{FF2B5EF4-FFF2-40B4-BE49-F238E27FC236}">
                <a16:creationId xmlns:a16="http://schemas.microsoft.com/office/drawing/2014/main" id="{72624D2F-C716-C866-A8D6-68634531D1E5}"/>
              </a:ext>
            </a:extLst>
          </p:cNvPr>
          <p:cNvSpPr txBox="1"/>
          <p:nvPr/>
        </p:nvSpPr>
        <p:spPr>
          <a:xfrm>
            <a:off x="7004958" y="375557"/>
            <a:ext cx="4163786" cy="70788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70AD47">
                    <a:lumMod val="50000"/>
                  </a:srgbClr>
                </a:solidFill>
                <a:effectLst/>
                <a:uLnTx/>
                <a:uFillTx/>
                <a:latin typeface="Calibri" panose="020F0502020204030204"/>
                <a:ea typeface="+mn-ea"/>
                <a:cs typeface="Arial" panose="020B0604020202020204" pitchFamily="34" charset="0"/>
              </a:rPr>
              <a:t>משימה מתוקשבת</a:t>
            </a:r>
          </a:p>
        </p:txBody>
      </p:sp>
      <p:pic>
        <p:nvPicPr>
          <p:cNvPr id="2" name="תמונה 1">
            <a:extLst>
              <a:ext uri="{FF2B5EF4-FFF2-40B4-BE49-F238E27FC236}">
                <a16:creationId xmlns:a16="http://schemas.microsoft.com/office/drawing/2014/main" id="{EC51A4D7-D84F-9F87-A6A7-E9C9FD2F6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34" y="264235"/>
            <a:ext cx="4995682" cy="576073"/>
          </a:xfrm>
          <a:prstGeom prst="rect">
            <a:avLst/>
          </a:prstGeom>
        </p:spPr>
      </p:pic>
      <p:pic>
        <p:nvPicPr>
          <p:cNvPr id="4" name="תמונה 3">
            <a:extLst>
              <a:ext uri="{FF2B5EF4-FFF2-40B4-BE49-F238E27FC236}">
                <a16:creationId xmlns:a16="http://schemas.microsoft.com/office/drawing/2014/main" id="{2C147DC0-32B1-FA05-AEC4-570B575B7E5B}"/>
              </a:ext>
            </a:extLst>
          </p:cNvPr>
          <p:cNvPicPr>
            <a:picLocks noChangeAspect="1"/>
          </p:cNvPicPr>
          <p:nvPr/>
        </p:nvPicPr>
        <p:blipFill>
          <a:blip r:embed="rId4"/>
          <a:stretch>
            <a:fillRect/>
          </a:stretch>
        </p:blipFill>
        <p:spPr>
          <a:xfrm>
            <a:off x="3491271" y="1317075"/>
            <a:ext cx="6327432" cy="4950559"/>
          </a:xfrm>
          <a:prstGeom prst="rect">
            <a:avLst/>
          </a:prstGeom>
          <a:ln w="28575">
            <a:solidFill>
              <a:schemeClr val="accent6">
                <a:lumMod val="50000"/>
              </a:schemeClr>
            </a:solidFill>
          </a:ln>
        </p:spPr>
      </p:pic>
    </p:spTree>
    <p:extLst>
      <p:ext uri="{BB962C8B-B14F-4D97-AF65-F5344CB8AC3E}">
        <p14:creationId xmlns:p14="http://schemas.microsoft.com/office/powerpoint/2010/main" val="267554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B7614-A39F-EA70-BA91-901F8ADE0215}"/>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794DCA60-C7E8-7D6F-BACD-485D0C9F8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sp>
        <p:nvSpPr>
          <p:cNvPr id="2" name="תיבת טקסט 1">
            <a:extLst>
              <a:ext uri="{FF2B5EF4-FFF2-40B4-BE49-F238E27FC236}">
                <a16:creationId xmlns:a16="http://schemas.microsoft.com/office/drawing/2014/main" id="{3D316A74-4CD0-9A3C-146B-3480CF4A5BD5}"/>
              </a:ext>
            </a:extLst>
          </p:cNvPr>
          <p:cNvSpPr txBox="1"/>
          <p:nvPr/>
        </p:nvSpPr>
        <p:spPr>
          <a:xfrm>
            <a:off x="4891596" y="186431"/>
            <a:ext cx="5823752" cy="523220"/>
          </a:xfrm>
          <a:prstGeom prst="rect">
            <a:avLst/>
          </a:prstGeom>
          <a:noFill/>
        </p:spPr>
        <p:txBody>
          <a:bodyPr wrap="square" rtlCol="1">
            <a:spAutoFit/>
          </a:bodyPr>
          <a:lstStyle/>
          <a:p>
            <a:r>
              <a:rPr lang="he-IL" sz="2800" b="1" dirty="0"/>
              <a:t>עוברים לשער הבא</a:t>
            </a:r>
          </a:p>
        </p:txBody>
      </p:sp>
      <p:pic>
        <p:nvPicPr>
          <p:cNvPr id="5" name="תמונה 4">
            <a:extLst>
              <a:ext uri="{FF2B5EF4-FFF2-40B4-BE49-F238E27FC236}">
                <a16:creationId xmlns:a16="http://schemas.microsoft.com/office/drawing/2014/main" id="{958DDA9C-3703-806A-68BB-5F7D74EAC0E0}"/>
              </a:ext>
            </a:extLst>
          </p:cNvPr>
          <p:cNvPicPr>
            <a:picLocks noChangeAspect="1"/>
          </p:cNvPicPr>
          <p:nvPr/>
        </p:nvPicPr>
        <p:blipFill>
          <a:blip r:embed="rId3"/>
          <a:stretch>
            <a:fillRect/>
          </a:stretch>
        </p:blipFill>
        <p:spPr>
          <a:xfrm>
            <a:off x="1767212" y="826792"/>
            <a:ext cx="9563100" cy="2000250"/>
          </a:xfrm>
          <a:prstGeom prst="rect">
            <a:avLst/>
          </a:prstGeom>
        </p:spPr>
      </p:pic>
      <p:pic>
        <p:nvPicPr>
          <p:cNvPr id="7" name="תמונה 6">
            <a:extLst>
              <a:ext uri="{FF2B5EF4-FFF2-40B4-BE49-F238E27FC236}">
                <a16:creationId xmlns:a16="http://schemas.microsoft.com/office/drawing/2014/main" id="{B469EAA5-F977-070E-44DB-ED788AECEF3A}"/>
              </a:ext>
            </a:extLst>
          </p:cNvPr>
          <p:cNvPicPr>
            <a:picLocks noChangeAspect="1"/>
          </p:cNvPicPr>
          <p:nvPr/>
        </p:nvPicPr>
        <p:blipFill>
          <a:blip r:embed="rId4"/>
          <a:stretch>
            <a:fillRect/>
          </a:stretch>
        </p:blipFill>
        <p:spPr>
          <a:xfrm>
            <a:off x="3260601" y="3089429"/>
            <a:ext cx="7004389" cy="35821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948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E3394BE-17B6-9083-DED0-6A8959256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14" name="תמונה 13">
            <a:extLst>
              <a:ext uri="{FF2B5EF4-FFF2-40B4-BE49-F238E27FC236}">
                <a16:creationId xmlns:a16="http://schemas.microsoft.com/office/drawing/2014/main" id="{6926ED0B-58FA-2872-302B-A19A11B4230C}"/>
              </a:ext>
            </a:extLst>
          </p:cNvPr>
          <p:cNvPicPr>
            <a:picLocks noChangeAspect="1"/>
          </p:cNvPicPr>
          <p:nvPr/>
        </p:nvPicPr>
        <p:blipFill>
          <a:blip r:embed="rId4"/>
          <a:stretch>
            <a:fillRect/>
          </a:stretch>
        </p:blipFill>
        <p:spPr>
          <a:xfrm>
            <a:off x="7100321" y="30775"/>
            <a:ext cx="4531385" cy="1035516"/>
          </a:xfrm>
          <a:prstGeom prst="rect">
            <a:avLst/>
          </a:prstGeom>
        </p:spPr>
      </p:pic>
      <p:pic>
        <p:nvPicPr>
          <p:cNvPr id="16" name="תמונה 15">
            <a:extLst>
              <a:ext uri="{FF2B5EF4-FFF2-40B4-BE49-F238E27FC236}">
                <a16:creationId xmlns:a16="http://schemas.microsoft.com/office/drawing/2014/main" id="{A34DF702-8AAB-CED8-4884-47DC220C3679}"/>
              </a:ext>
            </a:extLst>
          </p:cNvPr>
          <p:cNvPicPr>
            <a:picLocks noChangeAspect="1"/>
          </p:cNvPicPr>
          <p:nvPr/>
        </p:nvPicPr>
        <p:blipFill>
          <a:blip r:embed="rId5"/>
          <a:stretch>
            <a:fillRect/>
          </a:stretch>
        </p:blipFill>
        <p:spPr>
          <a:xfrm>
            <a:off x="3765395" y="1058811"/>
            <a:ext cx="7000875" cy="1076325"/>
          </a:xfrm>
          <a:prstGeom prst="rect">
            <a:avLst/>
          </a:prstGeom>
        </p:spPr>
      </p:pic>
      <p:pic>
        <p:nvPicPr>
          <p:cNvPr id="18" name="תמונה 17">
            <a:extLst>
              <a:ext uri="{FF2B5EF4-FFF2-40B4-BE49-F238E27FC236}">
                <a16:creationId xmlns:a16="http://schemas.microsoft.com/office/drawing/2014/main" id="{CD013B78-D703-811E-68FE-42DE7FD71475}"/>
              </a:ext>
            </a:extLst>
          </p:cNvPr>
          <p:cNvPicPr>
            <a:picLocks noChangeAspect="1"/>
          </p:cNvPicPr>
          <p:nvPr/>
        </p:nvPicPr>
        <p:blipFill>
          <a:blip r:embed="rId6"/>
          <a:stretch>
            <a:fillRect/>
          </a:stretch>
        </p:blipFill>
        <p:spPr>
          <a:xfrm>
            <a:off x="6350946" y="3011578"/>
            <a:ext cx="3208104" cy="2942318"/>
          </a:xfrm>
          <a:prstGeom prst="rect">
            <a:avLst/>
          </a:prstGeom>
          <a:ln>
            <a:noFill/>
          </a:ln>
          <a:effectLst>
            <a:outerShdw blurRad="190500" algn="tl" rotWithShape="0">
              <a:srgbClr val="000000">
                <a:alpha val="70000"/>
              </a:srgbClr>
            </a:outerShdw>
          </a:effectLst>
        </p:spPr>
      </p:pic>
      <p:pic>
        <p:nvPicPr>
          <p:cNvPr id="20" name="תמונה 19">
            <a:extLst>
              <a:ext uri="{FF2B5EF4-FFF2-40B4-BE49-F238E27FC236}">
                <a16:creationId xmlns:a16="http://schemas.microsoft.com/office/drawing/2014/main" id="{0752CC98-DCC4-5204-84FB-10572532197F}"/>
              </a:ext>
            </a:extLst>
          </p:cNvPr>
          <p:cNvPicPr>
            <a:picLocks noChangeAspect="1"/>
          </p:cNvPicPr>
          <p:nvPr/>
        </p:nvPicPr>
        <p:blipFill>
          <a:blip r:embed="rId7"/>
          <a:stretch>
            <a:fillRect/>
          </a:stretch>
        </p:blipFill>
        <p:spPr>
          <a:xfrm>
            <a:off x="1921525" y="2785057"/>
            <a:ext cx="3208104" cy="3054473"/>
          </a:xfrm>
          <a:prstGeom prst="rect">
            <a:avLst/>
          </a:prstGeom>
          <a:ln>
            <a:noFill/>
          </a:ln>
          <a:effectLst>
            <a:outerShdw blurRad="190500" algn="tl" rotWithShape="0">
              <a:srgbClr val="000000">
                <a:alpha val="70000"/>
              </a:srgbClr>
            </a:outerShdw>
          </a:effectLst>
        </p:spPr>
      </p:pic>
      <p:sp>
        <p:nvSpPr>
          <p:cNvPr id="21" name="תיבת טקסט 20">
            <a:extLst>
              <a:ext uri="{FF2B5EF4-FFF2-40B4-BE49-F238E27FC236}">
                <a16:creationId xmlns:a16="http://schemas.microsoft.com/office/drawing/2014/main" id="{D07911F7-DE15-FD41-8FA9-31D73892A0A6}"/>
              </a:ext>
            </a:extLst>
          </p:cNvPr>
          <p:cNvSpPr txBox="1"/>
          <p:nvPr/>
        </p:nvSpPr>
        <p:spPr>
          <a:xfrm>
            <a:off x="-112708" y="6488668"/>
            <a:ext cx="1093555" cy="369332"/>
          </a:xfrm>
          <a:prstGeom prst="rect">
            <a:avLst/>
          </a:prstGeom>
          <a:noFill/>
        </p:spPr>
        <p:txBody>
          <a:bodyPr wrap="square" rtlCol="1">
            <a:spAutoFit/>
          </a:bodyPr>
          <a:lstStyle/>
          <a:p>
            <a:r>
              <a:rPr lang="he-IL" b="1" dirty="0"/>
              <a:t>עמוד 83</a:t>
            </a:r>
          </a:p>
        </p:txBody>
      </p:sp>
    </p:spTree>
    <p:extLst>
      <p:ext uri="{BB962C8B-B14F-4D97-AF65-F5344CB8AC3E}">
        <p14:creationId xmlns:p14="http://schemas.microsoft.com/office/powerpoint/2010/main" val="378754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6228C-1C22-2ADA-A397-DDBE827A26DA}"/>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16C8CC40-4C78-F732-B21C-31DBD6AE4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D114A8E2-F215-325D-7E9A-C569BDEB83CD}"/>
              </a:ext>
            </a:extLst>
          </p:cNvPr>
          <p:cNvPicPr>
            <a:picLocks noChangeAspect="1"/>
          </p:cNvPicPr>
          <p:nvPr/>
        </p:nvPicPr>
        <p:blipFill>
          <a:blip r:embed="rId4"/>
          <a:stretch>
            <a:fillRect/>
          </a:stretch>
        </p:blipFill>
        <p:spPr>
          <a:xfrm>
            <a:off x="6096000" y="357326"/>
            <a:ext cx="4505325" cy="609600"/>
          </a:xfrm>
          <a:prstGeom prst="rect">
            <a:avLst/>
          </a:prstGeom>
        </p:spPr>
      </p:pic>
      <p:pic>
        <p:nvPicPr>
          <p:cNvPr id="6" name="תמונה 5">
            <a:extLst>
              <a:ext uri="{FF2B5EF4-FFF2-40B4-BE49-F238E27FC236}">
                <a16:creationId xmlns:a16="http://schemas.microsoft.com/office/drawing/2014/main" id="{B09AB478-EE8C-DEDE-5AFC-1C5EAAAC4D26}"/>
              </a:ext>
            </a:extLst>
          </p:cNvPr>
          <p:cNvPicPr>
            <a:picLocks noChangeAspect="1"/>
          </p:cNvPicPr>
          <p:nvPr/>
        </p:nvPicPr>
        <p:blipFill>
          <a:blip r:embed="rId5"/>
          <a:stretch>
            <a:fillRect/>
          </a:stretch>
        </p:blipFill>
        <p:spPr>
          <a:xfrm>
            <a:off x="2950119" y="1095381"/>
            <a:ext cx="8265573" cy="1246875"/>
          </a:xfrm>
          <a:prstGeom prst="rect">
            <a:avLst/>
          </a:prstGeom>
        </p:spPr>
      </p:pic>
      <p:sp>
        <p:nvSpPr>
          <p:cNvPr id="7" name="תיבת טקסט 6">
            <a:extLst>
              <a:ext uri="{FF2B5EF4-FFF2-40B4-BE49-F238E27FC236}">
                <a16:creationId xmlns:a16="http://schemas.microsoft.com/office/drawing/2014/main" id="{5E504D4B-312C-2768-A3DC-F591B67E56CF}"/>
              </a:ext>
            </a:extLst>
          </p:cNvPr>
          <p:cNvSpPr txBox="1"/>
          <p:nvPr/>
        </p:nvSpPr>
        <p:spPr>
          <a:xfrm>
            <a:off x="5069150" y="2591458"/>
            <a:ext cx="5583730" cy="461665"/>
          </a:xfrm>
          <a:prstGeom prst="rect">
            <a:avLst/>
          </a:prstGeom>
          <a:noFill/>
        </p:spPr>
        <p:txBody>
          <a:bodyPr wrap="square" rtlCol="1">
            <a:spAutoFit/>
          </a:bodyPr>
          <a:lstStyle/>
          <a:p>
            <a:r>
              <a:rPr lang="he-IL" sz="2400" dirty="0"/>
              <a:t>עונים על סעיפים 5-1 בהנחיות שבעמוד 84.</a:t>
            </a:r>
          </a:p>
        </p:txBody>
      </p:sp>
      <p:pic>
        <p:nvPicPr>
          <p:cNvPr id="9" name="תמונה 8">
            <a:extLst>
              <a:ext uri="{FF2B5EF4-FFF2-40B4-BE49-F238E27FC236}">
                <a16:creationId xmlns:a16="http://schemas.microsoft.com/office/drawing/2014/main" id="{D79C010A-1991-A2CA-B0DE-3A6DD5BA5E9F}"/>
              </a:ext>
            </a:extLst>
          </p:cNvPr>
          <p:cNvPicPr>
            <a:picLocks noChangeAspect="1"/>
          </p:cNvPicPr>
          <p:nvPr/>
        </p:nvPicPr>
        <p:blipFill>
          <a:blip r:embed="rId6"/>
          <a:stretch>
            <a:fillRect/>
          </a:stretch>
        </p:blipFill>
        <p:spPr>
          <a:xfrm>
            <a:off x="7082905" y="3302325"/>
            <a:ext cx="3892853" cy="3173669"/>
          </a:xfrm>
          <a:prstGeom prst="rect">
            <a:avLst/>
          </a:prstGeom>
          <a:ln>
            <a:noFill/>
          </a:ln>
          <a:effectLst>
            <a:outerShdw blurRad="190500" algn="tl" rotWithShape="0">
              <a:srgbClr val="000000">
                <a:alpha val="70000"/>
              </a:srgbClr>
            </a:outerShdw>
          </a:effectLst>
        </p:spPr>
      </p:pic>
      <p:pic>
        <p:nvPicPr>
          <p:cNvPr id="11" name="תמונה 10">
            <a:extLst>
              <a:ext uri="{FF2B5EF4-FFF2-40B4-BE49-F238E27FC236}">
                <a16:creationId xmlns:a16="http://schemas.microsoft.com/office/drawing/2014/main" id="{E41BDE18-AD0A-21B3-29B3-E50CBE528A18}"/>
              </a:ext>
            </a:extLst>
          </p:cNvPr>
          <p:cNvPicPr>
            <a:picLocks noChangeAspect="1"/>
          </p:cNvPicPr>
          <p:nvPr/>
        </p:nvPicPr>
        <p:blipFill>
          <a:blip r:embed="rId7"/>
          <a:stretch>
            <a:fillRect/>
          </a:stretch>
        </p:blipFill>
        <p:spPr>
          <a:xfrm>
            <a:off x="1216242" y="3181578"/>
            <a:ext cx="4171245" cy="3173669"/>
          </a:xfrm>
          <a:prstGeom prst="rect">
            <a:avLst/>
          </a:prstGeom>
          <a:ln>
            <a:noFill/>
          </a:ln>
          <a:effectLst>
            <a:outerShdw blurRad="190500" algn="tl" rotWithShape="0">
              <a:srgbClr val="000000">
                <a:alpha val="70000"/>
              </a:srgbClr>
            </a:outerShdw>
          </a:effectLst>
        </p:spPr>
      </p:pic>
      <p:sp>
        <p:nvSpPr>
          <p:cNvPr id="13" name="תיבת טקסט 12">
            <a:extLst>
              <a:ext uri="{FF2B5EF4-FFF2-40B4-BE49-F238E27FC236}">
                <a16:creationId xmlns:a16="http://schemas.microsoft.com/office/drawing/2014/main" id="{238A4027-B3EA-222E-E588-89A8D7602E4F}"/>
              </a:ext>
            </a:extLst>
          </p:cNvPr>
          <p:cNvSpPr txBox="1"/>
          <p:nvPr/>
        </p:nvSpPr>
        <p:spPr>
          <a:xfrm>
            <a:off x="7430610" y="6419194"/>
            <a:ext cx="2687713" cy="369332"/>
          </a:xfrm>
          <a:prstGeom prst="rect">
            <a:avLst/>
          </a:prstGeom>
          <a:noFill/>
        </p:spPr>
        <p:txBody>
          <a:bodyPr wrap="square">
            <a:spAutoFit/>
          </a:bodyPr>
          <a:lstStyle/>
          <a:p>
            <a:r>
              <a:rPr lang="he-IL" b="1" i="0" u="none" strike="noStrike" baseline="0" dirty="0">
                <a:latin typeface="FbSpoiler-Bold"/>
              </a:rPr>
              <a:t>מחזור החיים של צמחים</a:t>
            </a:r>
            <a:endParaRPr lang="he-IL" sz="2800" dirty="0"/>
          </a:p>
        </p:txBody>
      </p:sp>
      <p:sp>
        <p:nvSpPr>
          <p:cNvPr id="15" name="תיבת טקסט 14">
            <a:extLst>
              <a:ext uri="{FF2B5EF4-FFF2-40B4-BE49-F238E27FC236}">
                <a16:creationId xmlns:a16="http://schemas.microsoft.com/office/drawing/2014/main" id="{C59DB4B5-C812-D1A3-07EC-AE21034D1767}"/>
              </a:ext>
            </a:extLst>
          </p:cNvPr>
          <p:cNvSpPr txBox="1"/>
          <p:nvPr/>
        </p:nvSpPr>
        <p:spPr>
          <a:xfrm>
            <a:off x="2494626" y="6355247"/>
            <a:ext cx="2092910" cy="369332"/>
          </a:xfrm>
          <a:prstGeom prst="rect">
            <a:avLst/>
          </a:prstGeom>
          <a:noFill/>
        </p:spPr>
        <p:txBody>
          <a:bodyPr wrap="square">
            <a:spAutoFit/>
          </a:bodyPr>
          <a:lstStyle/>
          <a:p>
            <a:r>
              <a:rPr lang="he-IL" sz="1800" b="1" i="0" u="none" strike="noStrike" baseline="0" dirty="0">
                <a:latin typeface="FbSpoiler-Bold"/>
              </a:rPr>
              <a:t>מחזור המים בטבע</a:t>
            </a:r>
            <a:endParaRPr lang="he-IL" dirty="0"/>
          </a:p>
        </p:txBody>
      </p:sp>
    </p:spTree>
    <p:extLst>
      <p:ext uri="{BB962C8B-B14F-4D97-AF65-F5344CB8AC3E}">
        <p14:creationId xmlns:p14="http://schemas.microsoft.com/office/powerpoint/2010/main" val="401315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A88A1-3B0D-D91B-8D33-A9B02D931163}"/>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3EC5C51A-DAAF-F187-09BD-61E3FC184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sp>
        <p:nvSpPr>
          <p:cNvPr id="5" name="תיבת טקסט 4">
            <a:extLst>
              <a:ext uri="{FF2B5EF4-FFF2-40B4-BE49-F238E27FC236}">
                <a16:creationId xmlns:a16="http://schemas.microsoft.com/office/drawing/2014/main" id="{D338F3DB-4531-3CCA-8531-A1E621903000}"/>
              </a:ext>
            </a:extLst>
          </p:cNvPr>
          <p:cNvSpPr txBox="1"/>
          <p:nvPr/>
        </p:nvSpPr>
        <p:spPr>
          <a:xfrm>
            <a:off x="-112708" y="6488668"/>
            <a:ext cx="1093555" cy="369332"/>
          </a:xfrm>
          <a:prstGeom prst="rect">
            <a:avLst/>
          </a:prstGeom>
          <a:noFill/>
        </p:spPr>
        <p:txBody>
          <a:bodyPr wrap="square" rtlCol="1">
            <a:spAutoFit/>
          </a:bodyPr>
          <a:lstStyle/>
          <a:p>
            <a:r>
              <a:rPr lang="he-IL" b="1" dirty="0"/>
              <a:t>עמוד 84</a:t>
            </a:r>
          </a:p>
        </p:txBody>
      </p:sp>
      <p:sp>
        <p:nvSpPr>
          <p:cNvPr id="7" name="תיבת טקסט 6">
            <a:extLst>
              <a:ext uri="{FF2B5EF4-FFF2-40B4-BE49-F238E27FC236}">
                <a16:creationId xmlns:a16="http://schemas.microsoft.com/office/drawing/2014/main" id="{9051819B-4A19-BD72-E7D3-A2E8EAA45504}"/>
              </a:ext>
            </a:extLst>
          </p:cNvPr>
          <p:cNvSpPr txBox="1"/>
          <p:nvPr/>
        </p:nvSpPr>
        <p:spPr>
          <a:xfrm>
            <a:off x="3892379" y="1221436"/>
            <a:ext cx="7636475" cy="2677656"/>
          </a:xfrm>
          <a:prstGeom prst="rect">
            <a:avLst/>
          </a:prstGeom>
          <a:noFill/>
        </p:spPr>
        <p:txBody>
          <a:bodyPr wrap="square">
            <a:spAutoFit/>
          </a:bodyPr>
          <a:lstStyle/>
          <a:p>
            <a:r>
              <a:rPr lang="he-IL" sz="2800" b="1" i="0" u="none" strike="noStrike" baseline="0" dirty="0">
                <a:latin typeface="FbSpoiler-Bold"/>
              </a:rPr>
              <a:t>יצורים חיים </a:t>
            </a:r>
            <a:r>
              <a:rPr lang="he-IL" sz="2800" b="0" i="0" u="none" strike="noStrike" baseline="0" dirty="0">
                <a:latin typeface="FbSpoiler-Regular"/>
              </a:rPr>
              <a:t>נחשבים למשאב טבע מתחדש. אך, אם בני האדם ינצלו את היצורים החיים בכמות רבה, בקצב שגדול מקצב היכולת שלהם להתרבות ולהעמיד צאצאים,...</a:t>
            </a:r>
          </a:p>
          <a:p>
            <a:endParaRPr lang="he-IL" sz="2800" dirty="0">
              <a:latin typeface="FbSpoiler-Regular"/>
            </a:endParaRPr>
          </a:p>
          <a:p>
            <a:r>
              <a:rPr lang="he-IL" sz="2800" b="0" i="0" u="none" strike="noStrike" baseline="0" dirty="0">
                <a:latin typeface="FbSpoiler-Regular"/>
              </a:rPr>
              <a:t>בסופו של דבר גם הם יתכלו (ייגמרו).</a:t>
            </a:r>
            <a:endParaRPr lang="he-IL" sz="2800" dirty="0"/>
          </a:p>
        </p:txBody>
      </p:sp>
      <p:sp>
        <p:nvSpPr>
          <p:cNvPr id="12" name="תיבת טקסט 11">
            <a:extLst>
              <a:ext uri="{FF2B5EF4-FFF2-40B4-BE49-F238E27FC236}">
                <a16:creationId xmlns:a16="http://schemas.microsoft.com/office/drawing/2014/main" id="{43614B32-B452-7836-28AC-7F79E52D9C3D}"/>
              </a:ext>
            </a:extLst>
          </p:cNvPr>
          <p:cNvSpPr txBox="1"/>
          <p:nvPr/>
        </p:nvSpPr>
        <p:spPr>
          <a:xfrm>
            <a:off x="4769708" y="519677"/>
            <a:ext cx="6759146" cy="523220"/>
          </a:xfrm>
          <a:prstGeom prst="rect">
            <a:avLst/>
          </a:prstGeom>
          <a:noFill/>
        </p:spPr>
        <p:txBody>
          <a:bodyPr wrap="square">
            <a:spAutoFit/>
          </a:bodyPr>
          <a:lstStyle/>
          <a:p>
            <a:r>
              <a:rPr lang="he-IL" sz="2800" b="1" i="0" u="none" strike="noStrike" baseline="0" dirty="0">
                <a:solidFill>
                  <a:srgbClr val="086900"/>
                </a:solidFill>
                <a:latin typeface="MFPronto-Bold"/>
              </a:rPr>
              <a:t>האם גם משאב טבע מתחדש יכול להתכלות?</a:t>
            </a:r>
            <a:endParaRPr lang="he-IL" sz="2800" dirty="0"/>
          </a:p>
        </p:txBody>
      </p:sp>
      <p:sp>
        <p:nvSpPr>
          <p:cNvPr id="13" name="תיבת טקסט 12">
            <a:extLst>
              <a:ext uri="{FF2B5EF4-FFF2-40B4-BE49-F238E27FC236}">
                <a16:creationId xmlns:a16="http://schemas.microsoft.com/office/drawing/2014/main" id="{8255E61E-A951-1ECD-7C0A-A4FE357A5915}"/>
              </a:ext>
            </a:extLst>
          </p:cNvPr>
          <p:cNvSpPr txBox="1"/>
          <p:nvPr/>
        </p:nvSpPr>
        <p:spPr>
          <a:xfrm>
            <a:off x="3348680" y="4910584"/>
            <a:ext cx="8345899" cy="523220"/>
          </a:xfrm>
          <a:prstGeom prst="rect">
            <a:avLst/>
          </a:prstGeom>
          <a:noFill/>
        </p:spPr>
        <p:txBody>
          <a:bodyPr wrap="square" rtlCol="1">
            <a:spAutoFit/>
          </a:bodyPr>
          <a:lstStyle/>
          <a:p>
            <a:r>
              <a:rPr lang="he-IL" sz="2800" dirty="0"/>
              <a:t>האם </a:t>
            </a:r>
            <a:r>
              <a:rPr lang="he-IL" sz="2800" b="1" dirty="0"/>
              <a:t>מים</a:t>
            </a:r>
            <a:r>
              <a:rPr lang="he-IL" sz="2800" dirty="0"/>
              <a:t> הם משאב מתחדש?</a:t>
            </a:r>
          </a:p>
        </p:txBody>
      </p:sp>
      <p:pic>
        <p:nvPicPr>
          <p:cNvPr id="15" name="תמונה 14">
            <a:extLst>
              <a:ext uri="{FF2B5EF4-FFF2-40B4-BE49-F238E27FC236}">
                <a16:creationId xmlns:a16="http://schemas.microsoft.com/office/drawing/2014/main" id="{355E7047-657C-7F4A-8269-54126BD7137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2399" y="688733"/>
            <a:ext cx="5408579" cy="5756564"/>
          </a:xfrm>
          <a:prstGeom prst="rect">
            <a:avLst/>
          </a:prstGeom>
        </p:spPr>
      </p:pic>
    </p:spTree>
    <p:extLst>
      <p:ext uri="{BB962C8B-B14F-4D97-AF65-F5344CB8AC3E}">
        <p14:creationId xmlns:p14="http://schemas.microsoft.com/office/powerpoint/2010/main" val="395349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4F8C2-77B0-24B4-3ED4-151C0CD9356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DAC87729-FC1B-42DA-7211-C3404421D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A7E79114-9C27-314B-48AF-F64524066658}"/>
              </a:ext>
            </a:extLst>
          </p:cNvPr>
          <p:cNvPicPr>
            <a:picLocks noChangeAspect="1"/>
          </p:cNvPicPr>
          <p:nvPr/>
        </p:nvPicPr>
        <p:blipFill>
          <a:blip r:embed="rId4"/>
          <a:stretch>
            <a:fillRect/>
          </a:stretch>
        </p:blipFill>
        <p:spPr>
          <a:xfrm>
            <a:off x="4290781" y="645363"/>
            <a:ext cx="7143750" cy="1104900"/>
          </a:xfrm>
          <a:prstGeom prst="rect">
            <a:avLst/>
          </a:prstGeom>
        </p:spPr>
      </p:pic>
      <p:pic>
        <p:nvPicPr>
          <p:cNvPr id="6" name="תמונה 5">
            <a:extLst>
              <a:ext uri="{FF2B5EF4-FFF2-40B4-BE49-F238E27FC236}">
                <a16:creationId xmlns:a16="http://schemas.microsoft.com/office/drawing/2014/main" id="{D6177A3D-0190-874C-A4B1-5FD031C96BA2}"/>
              </a:ext>
            </a:extLst>
          </p:cNvPr>
          <p:cNvPicPr>
            <a:picLocks noChangeAspect="1"/>
          </p:cNvPicPr>
          <p:nvPr/>
        </p:nvPicPr>
        <p:blipFill>
          <a:blip r:embed="rId5"/>
          <a:stretch>
            <a:fillRect/>
          </a:stretch>
        </p:blipFill>
        <p:spPr>
          <a:xfrm>
            <a:off x="3861252" y="1884733"/>
            <a:ext cx="5136374" cy="4798455"/>
          </a:xfrm>
          <a:prstGeom prst="rect">
            <a:avLst/>
          </a:prstGeom>
        </p:spPr>
      </p:pic>
    </p:spTree>
    <p:extLst>
      <p:ext uri="{BB962C8B-B14F-4D97-AF65-F5344CB8AC3E}">
        <p14:creationId xmlns:p14="http://schemas.microsoft.com/office/powerpoint/2010/main" val="110951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DDCF0-A807-0629-6CBB-6A6BB0A6A8F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3B89F80E-B0B7-AED6-D0F3-9A4724FD0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191763AC-A992-FEC1-4DFC-EBF3C9548941}"/>
              </a:ext>
            </a:extLst>
          </p:cNvPr>
          <p:cNvPicPr>
            <a:picLocks noChangeAspect="1"/>
          </p:cNvPicPr>
          <p:nvPr/>
        </p:nvPicPr>
        <p:blipFill>
          <a:blip r:embed="rId4"/>
          <a:stretch>
            <a:fillRect/>
          </a:stretch>
        </p:blipFill>
        <p:spPr>
          <a:xfrm>
            <a:off x="3820958" y="1445740"/>
            <a:ext cx="8006100" cy="4559643"/>
          </a:xfrm>
          <a:prstGeom prst="rect">
            <a:avLst/>
          </a:prstGeom>
          <a:ln w="28575">
            <a:solidFill>
              <a:srgbClr val="00B0F0"/>
            </a:solidFill>
            <a:prstDash val="sysDash"/>
          </a:ln>
        </p:spPr>
      </p:pic>
      <p:pic>
        <p:nvPicPr>
          <p:cNvPr id="8" name="תמונה 7">
            <a:extLst>
              <a:ext uri="{FF2B5EF4-FFF2-40B4-BE49-F238E27FC236}">
                <a16:creationId xmlns:a16="http://schemas.microsoft.com/office/drawing/2014/main" id="{36A64F04-2068-A8AE-C203-3BF7F8163219}"/>
              </a:ext>
            </a:extLst>
          </p:cNvPr>
          <p:cNvPicPr>
            <a:picLocks noChangeAspect="1"/>
          </p:cNvPicPr>
          <p:nvPr/>
        </p:nvPicPr>
        <p:blipFill>
          <a:blip r:embed="rId5"/>
          <a:stretch>
            <a:fillRect/>
          </a:stretch>
        </p:blipFill>
        <p:spPr>
          <a:xfrm>
            <a:off x="855817" y="1226135"/>
            <a:ext cx="2965141" cy="5009410"/>
          </a:xfrm>
          <a:prstGeom prst="rect">
            <a:avLst/>
          </a:prstGeom>
        </p:spPr>
      </p:pic>
    </p:spTree>
    <p:extLst>
      <p:ext uri="{BB962C8B-B14F-4D97-AF65-F5344CB8AC3E}">
        <p14:creationId xmlns:p14="http://schemas.microsoft.com/office/powerpoint/2010/main" val="100953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822C2-0B94-F5A6-C699-C8169FD4EB07}"/>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B2D24AC1-7399-92AC-ED62-50E2B9B2B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C2409C49-9567-B037-D24E-3830CA9E664E}"/>
              </a:ext>
            </a:extLst>
          </p:cNvPr>
          <p:cNvPicPr>
            <a:picLocks noChangeAspect="1"/>
          </p:cNvPicPr>
          <p:nvPr/>
        </p:nvPicPr>
        <p:blipFill>
          <a:blip r:embed="rId4"/>
          <a:stretch>
            <a:fillRect/>
          </a:stretch>
        </p:blipFill>
        <p:spPr>
          <a:xfrm>
            <a:off x="6067425" y="69290"/>
            <a:ext cx="4667250" cy="638175"/>
          </a:xfrm>
          <a:prstGeom prst="rect">
            <a:avLst/>
          </a:prstGeom>
        </p:spPr>
      </p:pic>
      <p:pic>
        <p:nvPicPr>
          <p:cNvPr id="6" name="תמונה 5">
            <a:extLst>
              <a:ext uri="{FF2B5EF4-FFF2-40B4-BE49-F238E27FC236}">
                <a16:creationId xmlns:a16="http://schemas.microsoft.com/office/drawing/2014/main" id="{525B7D57-564B-5D75-941A-3E48CA7FAE99}"/>
              </a:ext>
            </a:extLst>
          </p:cNvPr>
          <p:cNvPicPr>
            <a:picLocks noChangeAspect="1"/>
          </p:cNvPicPr>
          <p:nvPr/>
        </p:nvPicPr>
        <p:blipFill>
          <a:blip r:embed="rId5"/>
          <a:stretch>
            <a:fillRect/>
          </a:stretch>
        </p:blipFill>
        <p:spPr>
          <a:xfrm>
            <a:off x="0" y="1019228"/>
            <a:ext cx="11737241" cy="595463"/>
          </a:xfrm>
          <a:prstGeom prst="rect">
            <a:avLst/>
          </a:prstGeom>
        </p:spPr>
      </p:pic>
      <p:pic>
        <p:nvPicPr>
          <p:cNvPr id="8" name="תמונה 7">
            <a:extLst>
              <a:ext uri="{FF2B5EF4-FFF2-40B4-BE49-F238E27FC236}">
                <a16:creationId xmlns:a16="http://schemas.microsoft.com/office/drawing/2014/main" id="{B22360C0-4706-8F78-E758-FB61ECFAB250}"/>
              </a:ext>
            </a:extLst>
          </p:cNvPr>
          <p:cNvPicPr>
            <a:picLocks noChangeAspect="1"/>
          </p:cNvPicPr>
          <p:nvPr/>
        </p:nvPicPr>
        <p:blipFill>
          <a:blip r:embed="rId6"/>
          <a:stretch>
            <a:fillRect/>
          </a:stretch>
        </p:blipFill>
        <p:spPr>
          <a:xfrm>
            <a:off x="1869169" y="1926454"/>
            <a:ext cx="8724900" cy="48622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6998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21391-1C86-0DD0-353D-C0DEAB3771C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FC4338A-5EC0-9CFA-9AAB-84C925177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99" y="69290"/>
            <a:ext cx="4995682" cy="576073"/>
          </a:xfrm>
          <a:prstGeom prst="rect">
            <a:avLst/>
          </a:prstGeom>
        </p:spPr>
      </p:pic>
      <p:pic>
        <p:nvPicPr>
          <p:cNvPr id="3" name="תמונה 2">
            <a:extLst>
              <a:ext uri="{FF2B5EF4-FFF2-40B4-BE49-F238E27FC236}">
                <a16:creationId xmlns:a16="http://schemas.microsoft.com/office/drawing/2014/main" id="{890C92BB-F4AD-8733-B7FE-12526814A50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93389" y="314325"/>
            <a:ext cx="8829675" cy="3114675"/>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66BFA92B-CD35-257C-7D83-34B24A3CCC86}"/>
              </a:ext>
            </a:extLst>
          </p:cNvPr>
          <p:cNvPicPr>
            <a:picLocks noChangeAspect="1"/>
          </p:cNvPicPr>
          <p:nvPr/>
        </p:nvPicPr>
        <p:blipFill>
          <a:blip r:embed="rId5"/>
          <a:stretch>
            <a:fillRect/>
          </a:stretch>
        </p:blipFill>
        <p:spPr>
          <a:xfrm>
            <a:off x="2703736" y="3586124"/>
            <a:ext cx="8608979" cy="30237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82982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2262</Words>
  <Application>Microsoft Office PowerPoint</Application>
  <PresentationFormat>מסך רחב</PresentationFormat>
  <Paragraphs>140</Paragraphs>
  <Slides>29</Slides>
  <Notes>27</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29</vt:i4>
      </vt:variant>
    </vt:vector>
  </HeadingPairs>
  <TitlesOfParts>
    <vt:vector size="39" baseType="lpstr">
      <vt:lpstr>Almoni Neue DL 4.0 AAA</vt:lpstr>
      <vt:lpstr>Arial</vt:lpstr>
      <vt:lpstr>Calibri</vt:lpstr>
      <vt:lpstr>Calibri Light</vt:lpstr>
      <vt:lpstr>FbSpoiler-Bold</vt:lpstr>
      <vt:lpstr>FbSpoiler-Regular</vt:lpstr>
      <vt:lpstr>FbTubic-SlabHebEng-Light</vt:lpstr>
      <vt:lpstr>inherit</vt:lpstr>
      <vt:lpstr>MFPronto-Bold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4</cp:revision>
  <dcterms:created xsi:type="dcterms:W3CDTF">2025-03-16T15:07:07Z</dcterms:created>
  <dcterms:modified xsi:type="dcterms:W3CDTF">2025-10-28T09:44:12Z</dcterms:modified>
</cp:coreProperties>
</file>