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316" r:id="rId2"/>
    <p:sldId id="256" r:id="rId3"/>
    <p:sldId id="265" r:id="rId4"/>
    <p:sldId id="264" r:id="rId5"/>
    <p:sldId id="257" r:id="rId6"/>
    <p:sldId id="258" r:id="rId7"/>
    <p:sldId id="263" r:id="rId8"/>
    <p:sldId id="317" r:id="rId9"/>
    <p:sldId id="266" r:id="rId10"/>
    <p:sldId id="260" r:id="rId11"/>
    <p:sldId id="268" r:id="rId12"/>
    <p:sldId id="267" r:id="rId13"/>
    <p:sldId id="271" r:id="rId14"/>
    <p:sldId id="270" r:id="rId15"/>
    <p:sldId id="274" r:id="rId16"/>
    <p:sldId id="269" r:id="rId17"/>
    <p:sldId id="273" r:id="rId18"/>
    <p:sldId id="272"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80374" autoAdjust="0"/>
  </p:normalViewPr>
  <p:slideViewPr>
    <p:cSldViewPr snapToGrid="0">
      <p:cViewPr varScale="1">
        <p:scale>
          <a:sx n="92" d="100"/>
          <a:sy n="92" d="100"/>
        </p:scale>
        <p:origin x="12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6AEA89F-327D-432E-BC4C-64ACD18F8F30}" type="datetimeFigureOut">
              <a:rPr lang="he-IL" smtClean="0"/>
              <a:t>ו'/חשון/תשפ"ו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DE649CE-7E34-4787-B819-323B8FE6EB29}" type="slidenum">
              <a:rPr lang="he-IL" smtClean="0"/>
              <a:t>‹#›</a:t>
            </a:fld>
            <a:endParaRPr lang="he-IL"/>
          </a:p>
        </p:txBody>
      </p:sp>
    </p:spTree>
    <p:extLst>
      <p:ext uri="{BB962C8B-B14F-4D97-AF65-F5344CB8AC3E}">
        <p14:creationId xmlns:p14="http://schemas.microsoft.com/office/powerpoint/2010/main" val="2268333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בפרק  הראשון בשער משאבי טבע- אדם וסביבה, עורכים המשגה למושג משאבי טבע: מושג זה במהותו הוא מושג טכנולוגי ומשמעותו כלל החומרים והאמצעים הטבעיים המשרתים את האדם לסיפוק צרכיהם. הגדרה זו מתאימה למשאבי אנרגיה, חומרים ויצורים חיים. חשוב להדגיש ששימוש במשאבי טבע הוא תלוי תרבות, זמן, זמינות, עלות, בטיחות ועוד.</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מומלץ להיכנס לאתר </a:t>
            </a:r>
            <a:r>
              <a:rPr lang="he-IL" b="1" dirty="0"/>
              <a:t>במבט חד</a:t>
            </a:r>
            <a:r>
              <a:rPr lang="he-IL" dirty="0"/>
              <a:t>ש, לספר </a:t>
            </a:r>
            <a:r>
              <a:rPr lang="he-IL" b="1" dirty="0"/>
              <a:t>נפלאות המדע והטכנו</a:t>
            </a:r>
            <a:r>
              <a:rPr lang="he-IL" dirty="0"/>
              <a:t>לוגיה , מדור: </a:t>
            </a:r>
            <a:r>
              <a:rPr lang="he-IL" b="1" dirty="0"/>
              <a:t>רקע מדעי </a:t>
            </a:r>
            <a:r>
              <a:rPr lang="he-IL" dirty="0"/>
              <a:t>ולקרוא על משאבי טבע/ ד"ר מירי </a:t>
            </a:r>
            <a:r>
              <a:rPr lang="he-IL" dirty="0" err="1"/>
              <a:t>דרסלר</a:t>
            </a:r>
            <a:r>
              <a:rPr lang="he-IL" dirty="0"/>
              <a:t>.</a:t>
            </a:r>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שילוב משחוק ותנועה בשיעורים תורמים להנעה ללמידה. הנחיות: מארגנים את התלמידים בארבעה טורים שווים. מותחים קו זינוק במרחק 3 מ' מהלוח. מי שעומד/ת </a:t>
            </a:r>
            <a:r>
              <a:rPr lang="he-IL" dirty="0" err="1"/>
              <a:t>ראשונ</a:t>
            </a:r>
            <a:r>
              <a:rPr lang="he-IL" dirty="0"/>
              <a:t>/ה אוחז/ת במרקר המחיק. לאחר ההזנקה, מי שעומד/ת בראש הטור </a:t>
            </a:r>
            <a:r>
              <a:rPr lang="he-IL" dirty="0" err="1"/>
              <a:t>רצ</a:t>
            </a:r>
            <a:r>
              <a:rPr lang="he-IL" dirty="0"/>
              <a:t>/ה</a:t>
            </a:r>
          </a:p>
          <a:p>
            <a:r>
              <a:rPr lang="he-IL" dirty="0"/>
              <a:t>אל הלוח </a:t>
            </a:r>
            <a:r>
              <a:rPr lang="he-IL" dirty="0" err="1"/>
              <a:t>ורושמ</a:t>
            </a:r>
            <a:r>
              <a:rPr lang="he-IL" dirty="0"/>
              <a:t>/ת שם של משאב טבע אחד. חוזר/ת לטור, מוסר/ת את המרקר לבא/ה בטור ועובר/ת לסוף השורה. כעבור 5 דקות מכריזים "סיום". בסוף המשחק, בוחנים את הרשימות שנוצרו בארבעת הטורים וממיינים אותם יחד עם התלמידים לפי תפוצתם בכדור הארץ: מקווי מים, יבשה ואוויר. התלמידים משתמשים בידע מוקדם שלהם.</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10</a:t>
            </a:fld>
            <a:endParaRPr lang="he-IL"/>
          </a:p>
        </p:txBody>
      </p:sp>
    </p:spTree>
    <p:extLst>
      <p:ext uri="{BB962C8B-B14F-4D97-AF65-F5344CB8AC3E}">
        <p14:creationId xmlns:p14="http://schemas.microsoft.com/office/powerpoint/2010/main" val="74172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תת פרק זה מרחיב את משמעות המושג משאבי טבע בהקשר לשתי קבוצות שאותן אנו צורכים: משאבי טבע חיים ומשאבי טבע שאינם חיים. הידע המוקדם הדרוש לביצוע המשימה הוא מאפייני חיים. כל מי שאינו עונה על מאפייני החיים הוא אינו חי.</a:t>
            </a:r>
          </a:p>
          <a:p>
            <a:endParaRPr lang="he-IL" dirty="0"/>
          </a:p>
          <a:p>
            <a:endParaRPr lang="he-IL" b="1" dirty="0"/>
          </a:p>
          <a:p>
            <a:r>
              <a:rPr lang="he-IL" b="1" dirty="0"/>
              <a:t>תשובות: 1. </a:t>
            </a:r>
            <a:r>
              <a:rPr lang="he-IL" dirty="0"/>
              <a:t>דוגמאות: על פי מצבי צבירה, תפוצה בעולם, חיים ושאינם חיים, שימושים (כגון: מזון, אנרגיה). 2. אוספים את התשובות מבלי להיות שיפוטיים. חשוב להבהיר שהמיון מושתת על תכונה או תכונות </a:t>
            </a:r>
            <a:r>
              <a:rPr lang="he-IL"/>
              <a:t>(קריטריונים( </a:t>
            </a:r>
            <a:r>
              <a:rPr lang="he-IL" dirty="0"/>
              <a:t>שקיימת בקבוצה אחת ואינה קיימת בקבוצה אחרת.</a:t>
            </a:r>
          </a:p>
          <a:p>
            <a:endParaRPr lang="he-IL" dirty="0"/>
          </a:p>
          <a:p>
            <a:r>
              <a:rPr lang="he-IL" dirty="0"/>
              <a:t>שימו לב: צמחים מתורבתים וחיות מבויתות אינם נחשבים למשאבי טבע שכן האדם מגדל ומטפח אותם.</a:t>
            </a:r>
          </a:p>
          <a:p>
            <a:endParaRPr lang="he-IL" dirty="0"/>
          </a:p>
          <a:p>
            <a:r>
              <a:rPr lang="he-IL" dirty="0"/>
              <a:t>בשל מורכבות הנושא מומלץ להתייחס להיבט זה אם עולות שאלות מצד התלמידים להבהרת משמעות המושג "משאבי טבע חיים". אפשר לזהות מי הוא ייצור חי על ידי מאפייני החיים.</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11</a:t>
            </a:fld>
            <a:endParaRPr lang="he-IL"/>
          </a:p>
        </p:txBody>
      </p:sp>
    </p:spTree>
    <p:extLst>
      <p:ext uri="{BB962C8B-B14F-4D97-AF65-F5344CB8AC3E}">
        <p14:creationId xmlns:p14="http://schemas.microsoft.com/office/powerpoint/2010/main" val="110252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משאבי טבע חיים: יערות טבעיים, פירות יער, דגה בים, מרעה; משאבי טבע שאינם חיים: סלעים, עפרת מתכת, מלחים, נהר, שמש, פחם אבן, אדמה ואוויר. ההבחנה ביניהם נעשית באמצעות מאפייני החיים. למשאבי הטבע שאינם חיים אין</a:t>
            </a:r>
          </a:p>
          <a:p>
            <a:r>
              <a:rPr lang="he-IL" dirty="0"/>
              <a:t>את מאפייני החיים (כגון: נשימה, הזנה, התרבות, תקשורת). ייתכן שהמיון יחשוף תפיסות שגויות של תלמידים ביחס לשאלה "מי הוא חי"? חשוב לשים לב ששימוש במשאבי טבע חיים הוא תלוי תרבות.</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12</a:t>
            </a:fld>
            <a:endParaRPr lang="he-IL"/>
          </a:p>
        </p:txBody>
      </p:sp>
    </p:spTree>
    <p:extLst>
      <p:ext uri="{BB962C8B-B14F-4D97-AF65-F5344CB8AC3E}">
        <p14:creationId xmlns:p14="http://schemas.microsoft.com/office/powerpoint/2010/main" val="31801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משאבי טבע עיקריים בישראל הם: גז טבעי בים התיכון משמש להפקת אנרגיה, אשלג מים המלח ופוספטים בנגב משמשים לדשנים, דגה בים התיכון, באילת ובכנרת, קרקע לחקלאות, מלח בישול מהים התיכון, מים המלח ומים סוף.</a:t>
            </a:r>
          </a:p>
          <a:p>
            <a:endParaRPr lang="he-IL" dirty="0"/>
          </a:p>
          <a:p>
            <a:r>
              <a:rPr lang="he-IL" dirty="0"/>
              <a:t>תשובות: 1.א: דוגמאות: גז טבעי, פוספט, אשלג, מלח בישול, מים, סלעים וקרקעות. 1.ב: גז טבעי בים התיכון, פוספט בנגב, אשלג בים המלח, מלח בישול בים התיכון, ים המלח וים סוף, מים בכנרת, במי תהום וכן בימים. 1.ג: גז טבעי – אנרגיה, פוספט ואשלג – דישון, מלח בישול – מזון ותעשייה, מים – שתייה, ניקיון, השקיה, תעשייה.</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13</a:t>
            </a:fld>
            <a:endParaRPr lang="he-IL"/>
          </a:p>
        </p:txBody>
      </p:sp>
    </p:spTree>
    <p:extLst>
      <p:ext uri="{BB962C8B-B14F-4D97-AF65-F5344CB8AC3E}">
        <p14:creationId xmlns:p14="http://schemas.microsoft.com/office/powerpoint/2010/main" val="44154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השאלות/המשימות שמופיעות בתבנית זו מיועדות לבדיקת ביצועי הבנה ולפיכך יש להן פוטנציאל להערכה מעצבת.</a:t>
            </a:r>
          </a:p>
          <a:p>
            <a:pPr algn="r"/>
            <a:r>
              <a:rPr lang="he-IL" dirty="0"/>
              <a:t>בניגוד להערכה מסכמת שהיא הערכה לצורך סיכום שלב הלמידה. הערכה מעצבת היא הערכה שבמסגרתה קיים משוב</a:t>
            </a:r>
          </a:p>
          <a:p>
            <a:pPr algn="r"/>
            <a:r>
              <a:rPr lang="he-IL" dirty="0"/>
              <a:t>מתמיד ומתחולל תהליך למידה מתמשך.</a:t>
            </a:r>
          </a:p>
          <a:p>
            <a:pPr algn="r"/>
            <a:endParaRPr lang="he-IL" dirty="0"/>
          </a:p>
          <a:p>
            <a:pPr algn="r"/>
            <a:r>
              <a:rPr lang="he-IL" sz="1800" b="0" i="0" u="none" strike="noStrike" baseline="0" dirty="0">
                <a:latin typeface="FbSpoiler-Regular"/>
              </a:rPr>
              <a:t>מפת מושגים היא מודל גרפי שמשמש לארגון והצגת ידע בצורה ויזואלית. היא מציגה מושגים מרכזיים ואת הקשרים ביניהם באמצעות קווים וחיצים עם הסבר מילולי. המושגים מאורגנים ביחסי הכלה. המושג משאבי טבע הוא המושג</a:t>
            </a:r>
          </a:p>
          <a:p>
            <a:pPr algn="r"/>
            <a:r>
              <a:rPr lang="he-IL" sz="1800" b="0" i="0" u="none" strike="noStrike" baseline="0" dirty="0">
                <a:latin typeface="FbSpoiler-Regular"/>
              </a:rPr>
              <a:t>הכולל ממנו נגזרות שתי תת קבוצות (חיים ושאינם חיים), ומכל תת קבוצה נגזרות דוגמאות של משאבי טבע. משאבי טבע חיים: דגים, פירות יער, פטריות יער. משאבי טבע שאינם חיים: עפרת מתכת, אשלג, ים.</a:t>
            </a:r>
          </a:p>
          <a:p>
            <a:pPr algn="r"/>
            <a:endParaRPr lang="he-IL" dirty="0"/>
          </a:p>
          <a:p>
            <a:pPr algn="r"/>
            <a:r>
              <a:rPr lang="he-IL" dirty="0"/>
              <a:t>תשובות לשאלות: 1. עצים: חומר דלק, בנייה, ריהוט; דגים: מזון, שמנים, תרופות; חול קוורץ: בנייה, זכוכית; פחם: הפקת אנרגיה, מרכיב בפלדה, סינון וטיהור מים (פחם פעיל). 2. ברזל. כולם משאבי טבע, למעט הברזל שהופק על ידי האדם</a:t>
            </a:r>
          </a:p>
          <a:p>
            <a:pPr algn="r"/>
            <a:r>
              <a:rPr lang="he-IL" dirty="0"/>
              <a:t>מעפרת ברזל. 3. (הכללה) כולם משאבי טבע מן החי. כולם יצורים חיים.</a:t>
            </a:r>
          </a:p>
          <a:p>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14</a:t>
            </a:fld>
            <a:endParaRPr lang="he-IL"/>
          </a:p>
        </p:txBody>
      </p:sp>
    </p:spTree>
    <p:extLst>
      <p:ext uri="{BB962C8B-B14F-4D97-AF65-F5344CB8AC3E}">
        <p14:creationId xmlns:p14="http://schemas.microsoft.com/office/powerpoint/2010/main" val="317070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היגדי הסיכום.</a:t>
            </a:r>
          </a:p>
          <a:p>
            <a:r>
              <a:rPr lang="he-IL" dirty="0"/>
              <a:t>אפשר לבקש מהתלמידים לחבר שאלות להיגדי הסיכום.</a:t>
            </a:r>
          </a:p>
          <a:p>
            <a:r>
              <a:rPr lang="he-IL" dirty="0"/>
              <a:t>השלמת משפטים בעזרת המילים ממחסן המילים.</a:t>
            </a:r>
          </a:p>
          <a:p>
            <a:pPr algn="r"/>
            <a:r>
              <a:rPr lang="he-IL" sz="1800" b="0" i="0" u="none" strike="noStrike" baseline="0" dirty="0">
                <a:latin typeface="FbSpoiler-Regular"/>
              </a:rPr>
              <a:t>תשובות לפי רצף המשפטים: משאב טבע, ביבשה, חיים, ישראל</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15</a:t>
            </a:fld>
            <a:endParaRPr lang="he-IL"/>
          </a:p>
        </p:txBody>
      </p:sp>
    </p:spTree>
    <p:extLst>
      <p:ext uri="{BB962C8B-B14F-4D97-AF65-F5344CB8AC3E}">
        <p14:creationId xmlns:p14="http://schemas.microsoft.com/office/powerpoint/2010/main" val="385446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מיינו לקבוצות על פי קריטריונים?.</a:t>
            </a:r>
          </a:p>
          <a:p>
            <a:r>
              <a:rPr lang="he-IL" dirty="0"/>
              <a:t>תשובה: לאיזו קבוצת מיון שייך משאב הטבע?, עמוד 79.</a:t>
            </a:r>
          </a:p>
          <a:p>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16</a:t>
            </a:fld>
            <a:endParaRPr lang="he-IL"/>
          </a:p>
        </p:txBody>
      </p:sp>
    </p:spTree>
    <p:extLst>
      <p:ext uri="{BB962C8B-B14F-4D97-AF65-F5344CB8AC3E}">
        <p14:creationId xmlns:p14="http://schemas.microsoft.com/office/powerpoint/2010/main" val="186453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השער נפתח בביקור בתערוכת צילומים של אוצרות הטבע. אוצרות הטבע הוא  שם חלופי למשאבי טבע, השימוש בו כאן נעשה לצורך יצירת גירוי וסקרנות. בהמשך מושג זה יומר למושג משאבי טבע. מרבית משאבי הטבע מוכרים להם מלימודים</a:t>
            </a:r>
          </a:p>
          <a:p>
            <a:r>
              <a:rPr lang="he-IL" dirty="0"/>
              <a:t>קודמים. בשלב זה, הבנת המושג נעשית באופן אינטואיטיבי. לאחר הצפייה בתמונות מקיימים שיח בכיתה (ראו בסוף העמוד הבא).</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2</a:t>
            </a:fld>
            <a:endParaRPr lang="he-IL"/>
          </a:p>
        </p:txBody>
      </p:sp>
    </p:spTree>
    <p:extLst>
      <p:ext uri="{BB962C8B-B14F-4D97-AF65-F5344CB8AC3E}">
        <p14:creationId xmlns:p14="http://schemas.microsoft.com/office/powerpoint/2010/main" val="343846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המושג משאב טבע מהווה גשר לעולם מעשה ידי אדם. כל מה שהאדם יצר מהעולם הטבעי שייך לעולם מעשה ידי אדם. לפיכך, חומרים מעובדים, צמחי תרבות וחיות מבויתות אינם נחשבים למשאבי טבע. מוצע לטפל במושג משאב טבע במושגים של צורך, בעיה ופתרון.</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3</a:t>
            </a:fld>
            <a:endParaRPr lang="he-IL"/>
          </a:p>
        </p:txBody>
      </p:sp>
    </p:spTree>
    <p:extLst>
      <p:ext uri="{BB962C8B-B14F-4D97-AF65-F5344CB8AC3E}">
        <p14:creationId xmlns:p14="http://schemas.microsoft.com/office/powerpoint/2010/main" val="198784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4</a:t>
            </a:fld>
            <a:endParaRPr lang="he-IL"/>
          </a:p>
        </p:txBody>
      </p:sp>
    </p:spTree>
    <p:extLst>
      <p:ext uri="{BB962C8B-B14F-4D97-AF65-F5344CB8AC3E}">
        <p14:creationId xmlns:p14="http://schemas.microsoft.com/office/powerpoint/2010/main" val="368459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FbSpoiler-Bold"/>
              </a:rPr>
              <a:t>שיח בכיתה הוא שיח רפלקטיבי לברור ידע מוקדם של לומדים, מיקוד בנושא הפרק ויצירת גירוי ללמוד הנושא.</a:t>
            </a:r>
          </a:p>
          <a:p>
            <a:pPr algn="r"/>
            <a:endParaRPr lang="he-IL" sz="1800" b="1" i="0" u="none" strike="noStrike" baseline="0" dirty="0">
              <a:latin typeface="FbSpoiler-Bold"/>
            </a:endParaRPr>
          </a:p>
          <a:p>
            <a:pPr algn="r"/>
            <a:r>
              <a:rPr lang="he-IL" sz="1800" b="1" i="0" u="none" strike="noStrike" baseline="0" dirty="0">
                <a:latin typeface="FbSpoiler-Bold"/>
              </a:rPr>
              <a:t>תשובות: </a:t>
            </a:r>
            <a:r>
              <a:rPr lang="he-IL" sz="1800" b="0" i="0" u="none" strike="noStrike" baseline="0" dirty="0">
                <a:latin typeface="FbSpoiler-Regular"/>
              </a:rPr>
              <a:t>1. ידע אישי, 2. ידע מוקדם (מים, אוויר) וגם משער "עולם החומרים  (מלח בישול, אשלג, פוספט, </a:t>
            </a:r>
            <a:r>
              <a:rPr lang="he-IL" sz="1800" b="0" i="0" u="none" strike="noStrike" baseline="0" dirty="0">
                <a:latin typeface="FbSpoiler-Bold"/>
              </a:rPr>
              <a:t>עפרות מתכת, סוגי הסלעים</a:t>
            </a:r>
            <a:r>
              <a:rPr lang="he-IL" sz="1800" b="1" i="0" u="none" strike="noStrike" baseline="0" dirty="0">
                <a:latin typeface="FbSpoiler-Bold"/>
              </a:rPr>
              <a:t>), </a:t>
            </a:r>
            <a:r>
              <a:rPr lang="he-IL" sz="1800" b="0" i="0" u="none" strike="noStrike" baseline="0" dirty="0">
                <a:latin typeface="FbSpoiler-Regular"/>
              </a:rPr>
              <a:t>3. מוצע לספק לתלמידים מילות שאלה, כגון: אילו, היכן, כיצד, מדוע, איך, כמה,</a:t>
            </a:r>
          </a:p>
          <a:p>
            <a:pPr algn="r"/>
            <a:r>
              <a:rPr lang="he-IL" sz="1800" b="0" i="0" u="none" strike="noStrike" baseline="0" dirty="0">
                <a:latin typeface="FbSpoiler-Regular"/>
              </a:rPr>
              <a:t>מהי ההשפעה של...; יש להניח שלחלק מהשאלות התלמידים יקבלו תשובות בשער זה, ובמידת הצורך יוכלו לפנות למקורות מידע חיצוניים. כדאי להמליץ לתלמידים להיעזר במקורות מידע ולגלות אוצרות טבע נוספים של כדור הארץ, וכן היכן הם נמצאים.</a:t>
            </a:r>
            <a:endParaRPr lang="he-IL" dirty="0"/>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5</a:t>
            </a:fld>
            <a:endParaRPr lang="he-IL"/>
          </a:p>
        </p:txBody>
      </p:sp>
    </p:spTree>
    <p:extLst>
      <p:ext uri="{BB962C8B-B14F-4D97-AF65-F5344CB8AC3E}">
        <p14:creationId xmlns:p14="http://schemas.microsoft.com/office/powerpoint/2010/main" val="87615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בפרק זה, עורכים המשגה למושג משאבי טבע: כל מה שבני האדם לוקחים מן הטבע לצרכים החיוניים ולצרכים האחרים (שיפור איכות החיים והגברת היכולת): אנרגיה, חומרים ויצורים חיים. שימו לב: למעשה, כאשר אנו צורכים מזון (יצורים חיים) גופנו מנצל חומרים לבניין הגוף ותפקודו וגם להפקת אנרגיה.</a:t>
            </a:r>
          </a:p>
          <a:p>
            <a:endParaRPr lang="he-IL" dirty="0"/>
          </a:p>
          <a:p>
            <a:r>
              <a:rPr lang="he-IL" dirty="0"/>
              <a:t>המשך קטע המידע בנוי מטענות ומנימוקים. טענה היא היגד שצריך להוכיח באמצעות ראיות ו/או נימוקים. חשוב להציג התלמידים למבנה הטעוני של הטקסט. בהמשך מופיעה שאלה שמטרתה להביא להבנה אודות חשיבותם של</a:t>
            </a:r>
          </a:p>
          <a:p>
            <a:r>
              <a:rPr lang="he-IL" dirty="0"/>
              <a:t>משאבי הטבע לאדם.</a:t>
            </a:r>
          </a:p>
          <a:p>
            <a:r>
              <a:rPr lang="he-IL" dirty="0"/>
              <a:t>התשובות לשאלות מתבססות על ידע מוקדם. אפשר להשיב עליהן באופן אישי, בדיון קבוצתי או במליאת הכיתה.</a:t>
            </a:r>
          </a:p>
          <a:p>
            <a:endParaRPr lang="he-IL" dirty="0"/>
          </a:p>
          <a:p>
            <a:r>
              <a:rPr lang="he-IL" dirty="0"/>
              <a:t>משפט א: טענה, משפט ב: נימוק,  משפט ג: תשובה לשאלה: אוויר (כגון: נשימה, חמצן לבעירה, ניאון לתאורה) מים (כגון: שתייה, השקיה, ניקיון), שמש (כגון: תהליך ייצור הסוכר בצמחים, להפקת אנרגיה, לחימום מים בדוד השמש)</a:t>
            </a:r>
          </a:p>
          <a:p>
            <a:endParaRPr lang="he-IL" dirty="0"/>
          </a:p>
          <a:p>
            <a:r>
              <a:rPr lang="he-IL" dirty="0"/>
              <a:t>משפט א: טענה, משפט ב: נימוק, משפט ג: תשובה לשאלה: ידע מוקדם משער "עולם החומרים והמוצרים". עפרות מתכת (הפקת מתכות לשימושים שונים), מלחים )(מלח בישול – למאכל ובתעשיית המזון; אשלג ופוספט לדישון, סלעים בעיקר לבנייה וקרקעות לגידול צמחי מאכל ונוי).</a:t>
            </a:r>
          </a:p>
          <a:p>
            <a:endParaRPr lang="he-IL" dirty="0"/>
          </a:p>
          <a:p>
            <a:r>
              <a:rPr lang="he-IL" dirty="0"/>
              <a:t>משפט א: טענה, משפט ב: נימוק, משפט ג: תשובה לשאלה: עצים (כגון: בנייה, ייצור מוצרים, תרופות), פטריות יער, פירות יער ודגים מהים משמשים למזון.</a:t>
            </a:r>
          </a:p>
          <a:p>
            <a:endParaRPr lang="he-IL" dirty="0"/>
          </a:p>
          <a:p>
            <a:r>
              <a:rPr lang="he-IL" dirty="0"/>
              <a:t>תשובות לשאלות: 1. מלח אשלג, 2. אוויר, 3. דגים, 4. נפט גולמי, 5. סלע פוספט.</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6</a:t>
            </a:fld>
            <a:endParaRPr lang="he-IL"/>
          </a:p>
        </p:txBody>
      </p:sp>
    </p:spTree>
    <p:extLst>
      <p:ext uri="{BB962C8B-B14F-4D97-AF65-F5344CB8AC3E}">
        <p14:creationId xmlns:p14="http://schemas.microsoft.com/office/powerpoint/2010/main" val="16954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לרוב, אנחנו נפגשים עם משאבי הטבע בדרך עקיפה – באמצעות החומרים שמופקים מהם והמוצרים שמהם עשויים. אחת הדרכים להתוודעות אל משאבי הטבע היא באמצעות ניתוח המוצר על ידי חשיבה לאחור: מזהים את החומר שממנו עשוי המוצר, בוחנים את המקור של החומר הזה וממשיכים עד שמגיעים לחומר הטבעי.</a:t>
            </a:r>
          </a:p>
          <a:p>
            <a:endParaRPr lang="he-IL" dirty="0"/>
          </a:p>
          <a:p>
            <a:r>
              <a:rPr lang="he-IL" dirty="0"/>
              <a:t>במשימה התלמידים מיישמים את ההגדרה של משאבי טבע (הכלל) לצורך זיהוי משאבי טבע (הפרט).  זוהי דוגמה של הסקת מסקנות בדרך דדוקטיבית. בנוסף נעשית הוראה מפורשת של המושג מודל.</a:t>
            </a:r>
          </a:p>
          <a:p>
            <a:endParaRPr lang="he-IL" dirty="0"/>
          </a:p>
          <a:p>
            <a:r>
              <a:rPr lang="he-IL" dirty="0"/>
              <a:t>תשובות: 1.א: חול קוורץ, נפט גולמי, יערות טבעיים, עפרת נחושת. 1.ב: את כולם האדם לוקח מהטבע לסיפוק צרכיו. 1.ג: את החומרים שמפיקים ממשאבי הטבע (חומרים מעובדים) .</a:t>
            </a:r>
          </a:p>
          <a:p>
            <a:r>
              <a:rPr lang="he-IL" dirty="0"/>
              <a:t>1.ד: תהליכי עיבוד.</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7</a:t>
            </a:fld>
            <a:endParaRPr lang="he-IL"/>
          </a:p>
        </p:txBody>
      </p:sp>
    </p:spTree>
    <p:extLst>
      <p:ext uri="{BB962C8B-B14F-4D97-AF65-F5344CB8AC3E}">
        <p14:creationId xmlns:p14="http://schemas.microsoft.com/office/powerpoint/2010/main" val="429251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44E3-2472-09B0-4017-11B1F0D686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B6B79F9-DEF1-FD3A-C641-268CF1D2352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F2B5938-4E2D-E2D4-1B9B-3D62D68F3E70}"/>
              </a:ext>
            </a:extLst>
          </p:cNvPr>
          <p:cNvSpPr>
            <a:spLocks noGrp="1"/>
          </p:cNvSpPr>
          <p:nvPr>
            <p:ph type="body" idx="1"/>
          </p:nvPr>
        </p:nvSpPr>
        <p:spPr/>
        <p:txBody>
          <a:bodyPr/>
          <a:lstStyle/>
          <a:p>
            <a:r>
              <a:rPr lang="he-IL" dirty="0"/>
              <a:t>המודל שמוצג במשימה הוא מסוג תרשים זרימה. תרשים זרימה מתאר באופן קווי את השלבים בתהליך וקשרי סיבה תוצאה. השאלות נועדו להוראה מפורשת של קריאת תרשים מסוג מודל. המשימה מטפלת במיומנויות הזו:</a:t>
            </a:r>
          </a:p>
          <a:p>
            <a:r>
              <a:rPr lang="he-IL" dirty="0"/>
              <a:t>"לפתח מודלים כדי להדגים תופעה ולהסביר כיצד היא מתרחשת באופן שמתיישב עם הראיות הנתונות וכאמצעי לתקשר את הבנת התופעה הנדונה", מתוך תכנית הלימודים של כיתה ה.</a:t>
            </a:r>
          </a:p>
        </p:txBody>
      </p:sp>
      <p:sp>
        <p:nvSpPr>
          <p:cNvPr id="4" name="מציין מיקום של מספר שקופית 3">
            <a:extLst>
              <a:ext uri="{FF2B5EF4-FFF2-40B4-BE49-F238E27FC236}">
                <a16:creationId xmlns:a16="http://schemas.microsoft.com/office/drawing/2014/main" id="{ECB644C2-DA50-E064-FBB9-35E122203799}"/>
              </a:ext>
            </a:extLst>
          </p:cNvPr>
          <p:cNvSpPr>
            <a:spLocks noGrp="1"/>
          </p:cNvSpPr>
          <p:nvPr>
            <p:ph type="sldNum" sz="quarter" idx="5"/>
          </p:nvPr>
        </p:nvSpPr>
        <p:spPr/>
        <p:txBody>
          <a:bodyPr/>
          <a:lstStyle/>
          <a:p>
            <a:fld id="{CDE649CE-7E34-4787-B819-323B8FE6EB29}" type="slidenum">
              <a:rPr lang="he-IL" smtClean="0"/>
              <a:t>8</a:t>
            </a:fld>
            <a:endParaRPr lang="he-IL"/>
          </a:p>
        </p:txBody>
      </p:sp>
    </p:spTree>
    <p:extLst>
      <p:ext uri="{BB962C8B-B14F-4D97-AF65-F5344CB8AC3E}">
        <p14:creationId xmlns:p14="http://schemas.microsoft.com/office/powerpoint/2010/main" val="151518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האדם מנצל משאבי טבע שנמצאים ביבשה, בים ובאוויר. ביבשה, למשל, עַַפרות המתכת, יערות טבעיים, חיות בר, חומרי דלק (נפט גולמי, גז בישול ופחם), מלחים (מלח בישול, אשלג, פוֹסְְפָָט) מים (אגמים ונהרות). בים, למשל, מים, מלחים, שדות  נפט הנמצאים מתחת לקרקעית הים, עַַפרות מתכת (למשל, עפרת מנגן) הנמצאות בקרקעית הים ויצורים חיים (למשל, אצות, דגים) שחיים בים. באוויר, למשל, חמצן לנשימה ולבעירה, החנקן (לדשנים), אַַרְְגוֹן וניאון לתאורה, פחמן דו-חמצני לקרח יבש ועוד.</a:t>
            </a:r>
          </a:p>
        </p:txBody>
      </p:sp>
      <p:sp>
        <p:nvSpPr>
          <p:cNvPr id="4" name="מציין מיקום של מספר שקופית 3"/>
          <p:cNvSpPr>
            <a:spLocks noGrp="1"/>
          </p:cNvSpPr>
          <p:nvPr>
            <p:ph type="sldNum" sz="quarter" idx="5"/>
          </p:nvPr>
        </p:nvSpPr>
        <p:spPr/>
        <p:txBody>
          <a:bodyPr/>
          <a:lstStyle/>
          <a:p>
            <a:fld id="{CDE649CE-7E34-4787-B819-323B8FE6EB29}" type="slidenum">
              <a:rPr lang="he-IL" smtClean="0"/>
              <a:t>9</a:t>
            </a:fld>
            <a:endParaRPr lang="he-IL"/>
          </a:p>
        </p:txBody>
      </p:sp>
    </p:spTree>
    <p:extLst>
      <p:ext uri="{BB962C8B-B14F-4D97-AF65-F5344CB8AC3E}">
        <p14:creationId xmlns:p14="http://schemas.microsoft.com/office/powerpoint/2010/main" val="301467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C28C4C-B42E-B3AB-B1CF-1DC8851CDE7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5664F51-E43A-78DF-45DE-9FA3D5132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3D0AFA4-7E17-BEEC-AB06-8EBA80603406}"/>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F26980B5-2771-BE64-10B2-CE67388016E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B23B049-2D79-315D-3A09-186D23E77206}"/>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164253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CDD16B-38C7-41D5-2E11-77C198DB64F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198536-90EB-9F5A-B6D9-96080E46246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E2D7D05-21A1-0278-3D77-E96398E994F0}"/>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EC01D7E4-7590-60E2-B9D2-989AE0E107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C27284B-513C-4ADF-7011-3A70B717D9A3}"/>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93728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7D2CC46-537D-B611-A297-219B2E469D8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1F8481-0192-4029-2968-49D99740C00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802F964-8524-4C8F-FDFA-C6A7C9439341}"/>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1CB6C10D-6BE8-EC8F-21E8-6FE8141E6E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F5E813A-3D48-DE93-7F58-9FF23C0880FB}"/>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51142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0B0112-8A45-DDEC-E57B-468F6ECD3E2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CAB66AB-4A15-E16F-6532-001A7819F55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13AF8C5-74C2-F17D-4008-35B92C402F4B}"/>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D3A67B30-9303-D022-9B87-8E855ACB65C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611F33-7023-8769-18AE-9D2B6DCC2027}"/>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9536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B127CE-3206-C8C6-29CD-D55903971AE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69DBCFA-8749-22D2-C60E-956B252D7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D12E63E-3EE5-1710-C8FC-8E94377A97DB}"/>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B7480B1A-C073-12B9-66AF-CE9380E2D3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0B42C13-DE75-3C4A-C94A-FF8A088B8DFF}"/>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86722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290D1E-4A9A-EE1F-B753-B3214608AD8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1BC5E7E-032F-7B6A-6390-9D3960920CD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F356DB6-0EB4-2599-3BCC-5C51260917D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431DED9-636A-34B1-16B3-9B76F3217786}"/>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6FFAD4CA-B4B6-ACE7-B649-66816269CEF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711FA17-BB50-B1A6-1D1B-CF1A56719289}"/>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15905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30FF7D-62FF-E263-B6B8-35D803BF34E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9D35729-E09C-1C27-1FF9-078A0FAFD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FF00918-DE85-FDC6-3556-D5E6EF67E60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E751155-2C41-6B04-0926-671382193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F0707EB-2EA1-AEEE-203B-5CD8CA12728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6A8A9E4-4AF3-9202-E19B-271E09B52793}"/>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8" name="מציין מיקום של כותרת תחתונה 7">
            <a:extLst>
              <a:ext uri="{FF2B5EF4-FFF2-40B4-BE49-F238E27FC236}">
                <a16:creationId xmlns:a16="http://schemas.microsoft.com/office/drawing/2014/main" id="{BBE1E364-A4DB-11F5-5115-7E783AD5D52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AAF9221-A01B-C644-5E42-18AFBAECFB35}"/>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131218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D4F9F5-4543-CD1A-E604-E3B162CBD7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CE2F3BC-A29F-40D4-B0E3-65C562D1D2B8}"/>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4" name="מציין מיקום של כותרת תחתונה 3">
            <a:extLst>
              <a:ext uri="{FF2B5EF4-FFF2-40B4-BE49-F238E27FC236}">
                <a16:creationId xmlns:a16="http://schemas.microsoft.com/office/drawing/2014/main" id="{315EEB6B-22FF-E5C9-FBAB-4893955BDDE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B0FE1B4-3B8A-8177-0BEF-B61A25AE89A7}"/>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202700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46F5529-80E5-D8EA-AD8E-E4243ED74DB1}"/>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3" name="מציין מיקום של כותרת תחתונה 2">
            <a:extLst>
              <a:ext uri="{FF2B5EF4-FFF2-40B4-BE49-F238E27FC236}">
                <a16:creationId xmlns:a16="http://schemas.microsoft.com/office/drawing/2014/main" id="{B6590406-6731-2519-CF5D-533F1A3DD36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0AE66A8-28F9-B579-4C4B-DBC54546B5CD}"/>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8171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5C325C-7AD6-11C8-8E81-57550943BC0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DD715F-C633-DBA8-8C22-430DF3959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3CADF3D-828F-0B28-E3F5-7A1DA09D4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D1A0201-641F-0BA7-522A-9C571DD8F42E}"/>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39881D24-0CCA-C924-2CF1-AD5573F7066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9BD6592-216A-AA2A-2BA2-ABB2A60EDCA6}"/>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338140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439ABD-8180-D7C1-E96D-47FABA80452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24A33A0-C551-C106-546D-9F00D507E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431C79D-EAAF-3439-D9CD-34E58BCE7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86B3EC3-B66F-C79C-7763-2FED5D58EE90}"/>
              </a:ext>
            </a:extLst>
          </p:cNvPr>
          <p:cNvSpPr>
            <a:spLocks noGrp="1"/>
          </p:cNvSpPr>
          <p:nvPr>
            <p:ph type="dt" sz="half" idx="10"/>
          </p:nvPr>
        </p:nvSpPr>
        <p:spPr/>
        <p:txBody>
          <a:bodyPr/>
          <a:lstStyle/>
          <a:p>
            <a:fld id="{B7CAD924-2DD1-48A4-9B79-FDABBC8C2816}"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2BE446EF-B6B0-93EE-0955-1EE1C1898B4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EBE6047-8E7E-2DBF-5B5B-7C3A55EC88AE}"/>
              </a:ext>
            </a:extLst>
          </p:cNvPr>
          <p:cNvSpPr>
            <a:spLocks noGrp="1"/>
          </p:cNvSpPr>
          <p:nvPr>
            <p:ph type="sldNum" sz="quarter" idx="12"/>
          </p:nvPr>
        </p:nvSpPr>
        <p:spPr/>
        <p:txBody>
          <a:bodyPr/>
          <a:lstStyle/>
          <a:p>
            <a:fld id="{03EF323A-FFDE-4A42-9B4E-63DA08330914}" type="slidenum">
              <a:rPr lang="he-IL" smtClean="0"/>
              <a:t>‹#›</a:t>
            </a:fld>
            <a:endParaRPr lang="he-IL"/>
          </a:p>
        </p:txBody>
      </p:sp>
    </p:spTree>
    <p:extLst>
      <p:ext uri="{BB962C8B-B14F-4D97-AF65-F5344CB8AC3E}">
        <p14:creationId xmlns:p14="http://schemas.microsoft.com/office/powerpoint/2010/main" val="11231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A8B25D1-7B2D-75BB-4869-678A1992AC3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4877B5A-5F12-5B02-32F1-E1A24B8EEA1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0C4CE6-ECB9-1DCC-F252-9115C572C0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CAD924-2DD1-48A4-9B79-FDABBC8C2816}"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5B934CB5-AA35-8941-3358-C00006844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0440DB9-389E-DD65-B47F-24F246074A2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3EF323A-FFDE-4A42-9B4E-63DA08330914}" type="slidenum">
              <a:rPr lang="he-IL" smtClean="0"/>
              <a:t>‹#›</a:t>
            </a:fld>
            <a:endParaRPr lang="he-IL"/>
          </a:p>
        </p:txBody>
      </p:sp>
    </p:spTree>
    <p:extLst>
      <p:ext uri="{BB962C8B-B14F-4D97-AF65-F5344CB8AC3E}">
        <p14:creationId xmlns:p14="http://schemas.microsoft.com/office/powerpoint/2010/main" val="16524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pn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226935" y="1042323"/>
            <a:ext cx="11074478" cy="3647152"/>
          </a:xfrm>
          <a:prstGeom prst="rect">
            <a:avLst/>
          </a:prstGeom>
          <a:noFill/>
        </p:spPr>
        <p:txBody>
          <a:bodyPr wrap="square">
            <a:spAutoFit/>
          </a:bodyPr>
          <a:lstStyle/>
          <a:p>
            <a:pPr>
              <a:lnSpc>
                <a:spcPct val="200000"/>
              </a:lnSpc>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שער שני:  </a:t>
            </a:r>
            <a:r>
              <a:rPr kumimoji="0" lang="he-IL" sz="4400" b="1" i="0" u="none" strike="noStrike" kern="1200" cap="none" spc="0" normalizeH="0" baseline="0" noProof="0" dirty="0">
                <a:ln>
                  <a:noFill/>
                </a:ln>
                <a:solidFill>
                  <a:srgbClr val="FFC000">
                    <a:lumMod val="50000"/>
                  </a:srgbClr>
                </a:solidFill>
                <a:effectLst/>
                <a:uLnTx/>
                <a:uFillTx/>
                <a:latin typeface="Calibri Light" panose="020F0302020204030204"/>
                <a:ea typeface="+mn-ea"/>
                <a:cs typeface="Arial" panose="020B0604020202020204" pitchFamily="34" charset="0"/>
              </a:rPr>
              <a:t>משאבי טבע - אדם וסביבה</a:t>
            </a:r>
            <a:endParaRPr kumimoji="0" lang="he-IL" sz="5400" b="1" i="0" u="none" strike="noStrike" kern="1200" cap="none" spc="0" normalizeH="0" baseline="0" noProof="0" dirty="0">
              <a:ln>
                <a:noFill/>
              </a:ln>
              <a:effectLst/>
              <a:uLnTx/>
              <a:uFillTx/>
              <a:latin typeface="Calibri Light" panose="020F0302020204030204"/>
              <a:ea typeface="+mj-ea"/>
            </a:endParaRPr>
          </a:p>
          <a:p>
            <a:pPr>
              <a:lnSpc>
                <a:spcPct val="200000"/>
              </a:lnSpc>
            </a:pPr>
            <a:r>
              <a:rPr kumimoji="0" lang="he-IL" sz="4400" b="1" i="0" u="none" strike="noStrike" kern="1200" cap="none" spc="0" normalizeH="0" baseline="0" noProof="0" dirty="0">
                <a:ln>
                  <a:noFill/>
                </a:ln>
                <a:effectLst/>
                <a:uLnTx/>
                <a:uFillTx/>
                <a:latin typeface="Calibri Light" panose="020F0302020204030204"/>
                <a:ea typeface="+mj-ea"/>
              </a:rPr>
              <a:t>מצגת מלווה לפרק </a:t>
            </a:r>
            <a:r>
              <a:rPr lang="he-IL" sz="4400" b="1" dirty="0">
                <a:latin typeface="Calibri Light" panose="020F0302020204030204"/>
                <a:ea typeface="+mj-ea"/>
              </a:rPr>
              <a:t>ה</a:t>
            </a:r>
            <a:r>
              <a:rPr kumimoji="0" lang="he-IL" sz="4400" b="1" i="0" u="none" strike="noStrike" kern="1200" cap="none" spc="0" normalizeH="0" baseline="0" noProof="0" dirty="0">
                <a:ln>
                  <a:noFill/>
                </a:ln>
                <a:effectLst/>
                <a:uLnTx/>
                <a:uFillTx/>
                <a:latin typeface="Calibri Light" panose="020F0302020204030204"/>
                <a:ea typeface="+mj-ea"/>
              </a:rPr>
              <a:t>ראשון: </a:t>
            </a:r>
            <a:r>
              <a:rPr kumimoji="0" lang="he-IL" sz="4400" b="1" i="0" u="none" strike="noStrike" kern="1200" cap="none" spc="0" normalizeH="0" baseline="0" noProof="0" dirty="0">
                <a:ln>
                  <a:noFill/>
                </a:ln>
                <a:solidFill>
                  <a:schemeClr val="accent6">
                    <a:lumMod val="50000"/>
                  </a:schemeClr>
                </a:solidFill>
                <a:effectLst/>
                <a:uLnTx/>
                <a:uFillTx/>
                <a:latin typeface="Calibri Light" panose="020F0302020204030204"/>
                <a:ea typeface="+mj-ea"/>
              </a:rPr>
              <a:t>משאבי טבע והאדם</a:t>
            </a:r>
            <a:endPar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endParaRPr>
          </a:p>
          <a:p>
            <a:r>
              <a:rPr kumimoji="0" lang="he-IL" sz="2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      </a:t>
            </a:r>
          </a:p>
          <a:p>
            <a:r>
              <a:rPr kumimoji="0" lang="he-IL" sz="28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81-74</a:t>
            </a:r>
            <a:endParaRPr lang="he-IL" sz="2000" dirty="0"/>
          </a:p>
        </p:txBody>
      </p:sp>
      <p:pic>
        <p:nvPicPr>
          <p:cNvPr id="4" name="תמונה 3">
            <a:extLst>
              <a:ext uri="{FF2B5EF4-FFF2-40B4-BE49-F238E27FC236}">
                <a16:creationId xmlns:a16="http://schemas.microsoft.com/office/drawing/2014/main" id="{E10E145F-9F98-24E8-9936-B8E8EFF33788}"/>
              </a:ext>
            </a:extLst>
          </p:cNvPr>
          <p:cNvPicPr>
            <a:picLocks noChangeAspect="1"/>
          </p:cNvPicPr>
          <p:nvPr/>
        </p:nvPicPr>
        <p:blipFill>
          <a:blip r:embed="rId4"/>
          <a:stretch>
            <a:fillRect/>
          </a:stretch>
        </p:blipFill>
        <p:spPr>
          <a:xfrm>
            <a:off x="890587" y="5043891"/>
            <a:ext cx="10410825" cy="1926066"/>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B248-332C-C3F0-DA31-4CB57CBCDAA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91FF5FA-053A-8EC2-FE02-F855F4F26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D095F872-DBAF-4221-4177-744685254536}"/>
              </a:ext>
            </a:extLst>
          </p:cNvPr>
          <p:cNvPicPr>
            <a:picLocks noChangeAspect="1"/>
          </p:cNvPicPr>
          <p:nvPr/>
        </p:nvPicPr>
        <p:blipFill>
          <a:blip r:embed="rId4"/>
          <a:stretch>
            <a:fillRect/>
          </a:stretch>
        </p:blipFill>
        <p:spPr>
          <a:xfrm>
            <a:off x="4402502" y="1063569"/>
            <a:ext cx="6924675" cy="1209675"/>
          </a:xfrm>
          <a:prstGeom prst="rect">
            <a:avLst/>
          </a:prstGeom>
        </p:spPr>
      </p:pic>
      <p:pic>
        <p:nvPicPr>
          <p:cNvPr id="8" name="תמונה 7">
            <a:extLst>
              <a:ext uri="{FF2B5EF4-FFF2-40B4-BE49-F238E27FC236}">
                <a16:creationId xmlns:a16="http://schemas.microsoft.com/office/drawing/2014/main" id="{8F0D578F-1335-E196-0B1E-9DA15792AF53}"/>
              </a:ext>
            </a:extLst>
          </p:cNvPr>
          <p:cNvPicPr>
            <a:picLocks noChangeAspect="1"/>
          </p:cNvPicPr>
          <p:nvPr/>
        </p:nvPicPr>
        <p:blipFill>
          <a:blip r:embed="rId5"/>
          <a:stretch>
            <a:fillRect/>
          </a:stretch>
        </p:blipFill>
        <p:spPr>
          <a:xfrm>
            <a:off x="1402328" y="2603106"/>
            <a:ext cx="9906375" cy="3719635"/>
          </a:xfrm>
          <a:prstGeom prst="rect">
            <a:avLst/>
          </a:prstGeom>
        </p:spPr>
      </p:pic>
      <p:sp>
        <p:nvSpPr>
          <p:cNvPr id="9" name="תיבת טקסט 8">
            <a:extLst>
              <a:ext uri="{FF2B5EF4-FFF2-40B4-BE49-F238E27FC236}">
                <a16:creationId xmlns:a16="http://schemas.microsoft.com/office/drawing/2014/main" id="{2D592A3E-13C9-E4F6-1391-25DE46D37D15}"/>
              </a:ext>
            </a:extLst>
          </p:cNvPr>
          <p:cNvSpPr txBox="1"/>
          <p:nvPr/>
        </p:nvSpPr>
        <p:spPr>
          <a:xfrm>
            <a:off x="334208" y="6433637"/>
            <a:ext cx="1020365" cy="369332"/>
          </a:xfrm>
          <a:prstGeom prst="rect">
            <a:avLst/>
          </a:prstGeom>
          <a:noFill/>
        </p:spPr>
        <p:txBody>
          <a:bodyPr wrap="square" rtlCol="1">
            <a:spAutoFit/>
          </a:bodyPr>
          <a:lstStyle/>
          <a:p>
            <a:r>
              <a:rPr lang="he-IL" b="1" dirty="0"/>
              <a:t>עמוד 78</a:t>
            </a:r>
          </a:p>
        </p:txBody>
      </p:sp>
    </p:spTree>
    <p:extLst>
      <p:ext uri="{BB962C8B-B14F-4D97-AF65-F5344CB8AC3E}">
        <p14:creationId xmlns:p14="http://schemas.microsoft.com/office/powerpoint/2010/main" val="370287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C1434-907E-83AD-0A5A-76227B3CFDD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12DF99B-F6AD-04A8-F1F5-A3B9EC8AA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6" name="תמונה 5">
            <a:extLst>
              <a:ext uri="{FF2B5EF4-FFF2-40B4-BE49-F238E27FC236}">
                <a16:creationId xmlns:a16="http://schemas.microsoft.com/office/drawing/2014/main" id="{226BCAE0-4FA6-BC22-25FD-698A0F141C03}"/>
              </a:ext>
            </a:extLst>
          </p:cNvPr>
          <p:cNvPicPr>
            <a:picLocks noChangeAspect="1"/>
          </p:cNvPicPr>
          <p:nvPr/>
        </p:nvPicPr>
        <p:blipFill>
          <a:blip r:embed="rId4"/>
          <a:stretch>
            <a:fillRect/>
          </a:stretch>
        </p:blipFill>
        <p:spPr>
          <a:xfrm>
            <a:off x="894095" y="1069227"/>
            <a:ext cx="10698300" cy="1662822"/>
          </a:xfrm>
          <a:prstGeom prst="rect">
            <a:avLst/>
          </a:prstGeom>
        </p:spPr>
      </p:pic>
      <p:pic>
        <p:nvPicPr>
          <p:cNvPr id="8" name="תמונה 7">
            <a:extLst>
              <a:ext uri="{FF2B5EF4-FFF2-40B4-BE49-F238E27FC236}">
                <a16:creationId xmlns:a16="http://schemas.microsoft.com/office/drawing/2014/main" id="{52117328-D39F-99B9-A97A-117D3C017C21}"/>
              </a:ext>
            </a:extLst>
          </p:cNvPr>
          <p:cNvPicPr>
            <a:picLocks noChangeAspect="1"/>
          </p:cNvPicPr>
          <p:nvPr/>
        </p:nvPicPr>
        <p:blipFill>
          <a:blip r:embed="rId5"/>
          <a:stretch>
            <a:fillRect/>
          </a:stretch>
        </p:blipFill>
        <p:spPr>
          <a:xfrm>
            <a:off x="3153114" y="3166945"/>
            <a:ext cx="8644251" cy="2008975"/>
          </a:xfrm>
          <a:prstGeom prst="rect">
            <a:avLst/>
          </a:prstGeom>
        </p:spPr>
      </p:pic>
      <p:pic>
        <p:nvPicPr>
          <p:cNvPr id="10" name="תמונה 9">
            <a:extLst>
              <a:ext uri="{FF2B5EF4-FFF2-40B4-BE49-F238E27FC236}">
                <a16:creationId xmlns:a16="http://schemas.microsoft.com/office/drawing/2014/main" id="{03B4EC05-121B-00E6-CA1A-FD20B0101563}"/>
              </a:ext>
            </a:extLst>
          </p:cNvPr>
          <p:cNvPicPr>
            <a:picLocks noChangeAspect="1"/>
          </p:cNvPicPr>
          <p:nvPr/>
        </p:nvPicPr>
        <p:blipFill>
          <a:blip r:embed="rId6"/>
          <a:stretch>
            <a:fillRect/>
          </a:stretch>
        </p:blipFill>
        <p:spPr>
          <a:xfrm>
            <a:off x="331949" y="3586046"/>
            <a:ext cx="3009900" cy="1771650"/>
          </a:xfrm>
          <a:prstGeom prst="rect">
            <a:avLst/>
          </a:prstGeom>
        </p:spPr>
      </p:pic>
    </p:spTree>
    <p:extLst>
      <p:ext uri="{BB962C8B-B14F-4D97-AF65-F5344CB8AC3E}">
        <p14:creationId xmlns:p14="http://schemas.microsoft.com/office/powerpoint/2010/main" val="352894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C7DC-6D6F-1812-C697-557BC6674FE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2099601-8C4A-2C0A-3BB6-E321661DF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6" name="תמונה 5">
            <a:extLst>
              <a:ext uri="{FF2B5EF4-FFF2-40B4-BE49-F238E27FC236}">
                <a16:creationId xmlns:a16="http://schemas.microsoft.com/office/drawing/2014/main" id="{BEC921B7-ED6C-6251-6246-F341F7EE0353}"/>
              </a:ext>
            </a:extLst>
          </p:cNvPr>
          <p:cNvPicPr>
            <a:picLocks noChangeAspect="1"/>
          </p:cNvPicPr>
          <p:nvPr/>
        </p:nvPicPr>
        <p:blipFill>
          <a:blip r:embed="rId4"/>
          <a:stretch>
            <a:fillRect/>
          </a:stretch>
        </p:blipFill>
        <p:spPr>
          <a:xfrm>
            <a:off x="3773687" y="654549"/>
            <a:ext cx="8418313" cy="967601"/>
          </a:xfrm>
          <a:prstGeom prst="rect">
            <a:avLst/>
          </a:prstGeom>
        </p:spPr>
      </p:pic>
      <p:pic>
        <p:nvPicPr>
          <p:cNvPr id="8" name="תמונה 7">
            <a:extLst>
              <a:ext uri="{FF2B5EF4-FFF2-40B4-BE49-F238E27FC236}">
                <a16:creationId xmlns:a16="http://schemas.microsoft.com/office/drawing/2014/main" id="{3CC638C2-39E6-ED70-EB04-73376BEA8C18}"/>
              </a:ext>
            </a:extLst>
          </p:cNvPr>
          <p:cNvPicPr>
            <a:picLocks noChangeAspect="1"/>
          </p:cNvPicPr>
          <p:nvPr/>
        </p:nvPicPr>
        <p:blipFill>
          <a:blip r:embed="rId5"/>
          <a:stretch>
            <a:fillRect/>
          </a:stretch>
        </p:blipFill>
        <p:spPr>
          <a:xfrm>
            <a:off x="5525395" y="1900592"/>
            <a:ext cx="4914895" cy="4720246"/>
          </a:xfrm>
          <a:prstGeom prst="rect">
            <a:avLst/>
          </a:prstGeom>
        </p:spPr>
      </p:pic>
      <p:pic>
        <p:nvPicPr>
          <p:cNvPr id="10" name="תמונה 9">
            <a:extLst>
              <a:ext uri="{FF2B5EF4-FFF2-40B4-BE49-F238E27FC236}">
                <a16:creationId xmlns:a16="http://schemas.microsoft.com/office/drawing/2014/main" id="{6091F499-3B52-979E-D1F8-028BA7FE398B}"/>
              </a:ext>
            </a:extLst>
          </p:cNvPr>
          <p:cNvPicPr>
            <a:picLocks noChangeAspect="1"/>
          </p:cNvPicPr>
          <p:nvPr/>
        </p:nvPicPr>
        <p:blipFill>
          <a:blip r:embed="rId6"/>
          <a:stretch>
            <a:fillRect/>
          </a:stretch>
        </p:blipFill>
        <p:spPr>
          <a:xfrm>
            <a:off x="626528" y="1773401"/>
            <a:ext cx="3345237" cy="2209312"/>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9B190D2E-34EE-192A-B9BE-7FB63566BD1D}"/>
              </a:ext>
            </a:extLst>
          </p:cNvPr>
          <p:cNvPicPr>
            <a:picLocks noChangeAspect="1"/>
          </p:cNvPicPr>
          <p:nvPr/>
        </p:nvPicPr>
        <p:blipFill>
          <a:blip r:embed="rId7"/>
          <a:stretch>
            <a:fillRect/>
          </a:stretch>
        </p:blipFill>
        <p:spPr>
          <a:xfrm>
            <a:off x="626528" y="4510566"/>
            <a:ext cx="3452314" cy="2270116"/>
          </a:xfrm>
          <a:prstGeom prst="rect">
            <a:avLst/>
          </a:prstGeom>
          <a:ln>
            <a:noFill/>
          </a:ln>
          <a:effectLst>
            <a:outerShdw blurRad="190500" algn="tl" rotWithShape="0">
              <a:srgbClr val="000000">
                <a:alpha val="70000"/>
              </a:srgbClr>
            </a:outerShdw>
          </a:effectLst>
        </p:spPr>
      </p:pic>
      <p:sp>
        <p:nvSpPr>
          <p:cNvPr id="14" name="תיבת טקסט 13">
            <a:extLst>
              <a:ext uri="{FF2B5EF4-FFF2-40B4-BE49-F238E27FC236}">
                <a16:creationId xmlns:a16="http://schemas.microsoft.com/office/drawing/2014/main" id="{2F9D840B-D452-DD0A-5F7F-4146CFBF56C0}"/>
              </a:ext>
            </a:extLst>
          </p:cNvPr>
          <p:cNvSpPr txBox="1"/>
          <p:nvPr/>
        </p:nvSpPr>
        <p:spPr>
          <a:xfrm>
            <a:off x="215767" y="3982713"/>
            <a:ext cx="3966648" cy="369332"/>
          </a:xfrm>
          <a:prstGeom prst="rect">
            <a:avLst/>
          </a:prstGeom>
          <a:noFill/>
        </p:spPr>
        <p:txBody>
          <a:bodyPr wrap="square">
            <a:spAutoFit/>
          </a:bodyPr>
          <a:lstStyle/>
          <a:p>
            <a:r>
              <a:rPr lang="he-IL" sz="1800" b="1" i="0" u="none" strike="noStrike" baseline="0" dirty="0">
                <a:latin typeface="FbSpoiler-Bold"/>
              </a:rPr>
              <a:t> משאב טבע שאינו מן החי: סלעים</a:t>
            </a:r>
            <a:endParaRPr lang="he-IL" dirty="0"/>
          </a:p>
        </p:txBody>
      </p:sp>
      <p:sp>
        <p:nvSpPr>
          <p:cNvPr id="16" name="תיבת טקסט 15">
            <a:extLst>
              <a:ext uri="{FF2B5EF4-FFF2-40B4-BE49-F238E27FC236}">
                <a16:creationId xmlns:a16="http://schemas.microsoft.com/office/drawing/2014/main" id="{80965BEF-B493-6023-2D61-2F5E3BAC2736}"/>
              </a:ext>
            </a:extLst>
          </p:cNvPr>
          <p:cNvSpPr txBox="1"/>
          <p:nvPr/>
        </p:nvSpPr>
        <p:spPr>
          <a:xfrm>
            <a:off x="1670724" y="1404069"/>
            <a:ext cx="2511690" cy="369332"/>
          </a:xfrm>
          <a:prstGeom prst="rect">
            <a:avLst/>
          </a:prstGeom>
          <a:noFill/>
        </p:spPr>
        <p:txBody>
          <a:bodyPr wrap="square">
            <a:spAutoFit/>
          </a:bodyPr>
          <a:lstStyle/>
          <a:p>
            <a:r>
              <a:rPr lang="he-IL" sz="1800" b="1" i="0" u="none" strike="noStrike" baseline="0" dirty="0">
                <a:latin typeface="FbSpoiler-Bold"/>
              </a:rPr>
              <a:t>משאב טבע מן החי: עצים</a:t>
            </a:r>
            <a:endParaRPr lang="he-IL" dirty="0"/>
          </a:p>
        </p:txBody>
      </p:sp>
      <p:sp>
        <p:nvSpPr>
          <p:cNvPr id="19" name="תיבת טקסט 18">
            <a:extLst>
              <a:ext uri="{FF2B5EF4-FFF2-40B4-BE49-F238E27FC236}">
                <a16:creationId xmlns:a16="http://schemas.microsoft.com/office/drawing/2014/main" id="{00708DFE-3EA3-3B83-1F14-7BCBB56B1715}"/>
              </a:ext>
            </a:extLst>
          </p:cNvPr>
          <p:cNvSpPr txBox="1"/>
          <p:nvPr/>
        </p:nvSpPr>
        <p:spPr>
          <a:xfrm>
            <a:off x="-1" y="6436172"/>
            <a:ext cx="1149441" cy="369332"/>
          </a:xfrm>
          <a:prstGeom prst="rect">
            <a:avLst/>
          </a:prstGeom>
          <a:noFill/>
        </p:spPr>
        <p:txBody>
          <a:bodyPr wrap="square" rtlCol="1">
            <a:spAutoFit/>
          </a:bodyPr>
          <a:lstStyle/>
          <a:p>
            <a:r>
              <a:rPr lang="he-IL" b="1" dirty="0"/>
              <a:t>עמוד 79</a:t>
            </a:r>
          </a:p>
        </p:txBody>
      </p:sp>
    </p:spTree>
    <p:extLst>
      <p:ext uri="{BB962C8B-B14F-4D97-AF65-F5344CB8AC3E}">
        <p14:creationId xmlns:p14="http://schemas.microsoft.com/office/powerpoint/2010/main" val="378940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A3F6-59B2-68CD-A8BD-BB022C19AF8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A8FBC64-521D-A614-ED44-BBA43DE45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85" y="237162"/>
            <a:ext cx="4995682" cy="576073"/>
          </a:xfrm>
          <a:prstGeom prst="rect">
            <a:avLst/>
          </a:prstGeom>
        </p:spPr>
      </p:pic>
      <p:sp>
        <p:nvSpPr>
          <p:cNvPr id="10" name="תיבת טקסט 9">
            <a:extLst>
              <a:ext uri="{FF2B5EF4-FFF2-40B4-BE49-F238E27FC236}">
                <a16:creationId xmlns:a16="http://schemas.microsoft.com/office/drawing/2014/main" id="{195301E3-8A99-9040-071F-1950F33EF2E8}"/>
              </a:ext>
            </a:extLst>
          </p:cNvPr>
          <p:cNvSpPr txBox="1"/>
          <p:nvPr/>
        </p:nvSpPr>
        <p:spPr>
          <a:xfrm>
            <a:off x="-1" y="6436172"/>
            <a:ext cx="1149441" cy="369332"/>
          </a:xfrm>
          <a:prstGeom prst="rect">
            <a:avLst/>
          </a:prstGeom>
          <a:noFill/>
        </p:spPr>
        <p:txBody>
          <a:bodyPr wrap="square" rtlCol="1">
            <a:spAutoFit/>
          </a:bodyPr>
          <a:lstStyle/>
          <a:p>
            <a:r>
              <a:rPr lang="he-IL" b="1" dirty="0"/>
              <a:t>עמוד 80</a:t>
            </a:r>
          </a:p>
        </p:txBody>
      </p:sp>
      <p:pic>
        <p:nvPicPr>
          <p:cNvPr id="13" name="תמונה 12">
            <a:extLst>
              <a:ext uri="{FF2B5EF4-FFF2-40B4-BE49-F238E27FC236}">
                <a16:creationId xmlns:a16="http://schemas.microsoft.com/office/drawing/2014/main" id="{423111D4-A46F-7542-B653-92EFB56F7D29}"/>
              </a:ext>
            </a:extLst>
          </p:cNvPr>
          <p:cNvPicPr>
            <a:picLocks noChangeAspect="1"/>
          </p:cNvPicPr>
          <p:nvPr/>
        </p:nvPicPr>
        <p:blipFill>
          <a:blip r:embed="rId4"/>
          <a:stretch>
            <a:fillRect/>
          </a:stretch>
        </p:blipFill>
        <p:spPr>
          <a:xfrm>
            <a:off x="412049" y="2665136"/>
            <a:ext cx="11367902" cy="3771036"/>
          </a:xfrm>
          <a:prstGeom prst="rect">
            <a:avLst/>
          </a:prstGeom>
        </p:spPr>
      </p:pic>
      <p:pic>
        <p:nvPicPr>
          <p:cNvPr id="2" name="תמונה 5">
            <a:extLst>
              <a:ext uri="{FF2B5EF4-FFF2-40B4-BE49-F238E27FC236}">
                <a16:creationId xmlns:a16="http://schemas.microsoft.com/office/drawing/2014/main" id="{4574AE2F-9BB5-18D3-107B-571D6400EF88}"/>
              </a:ext>
            </a:extLst>
          </p:cNvPr>
          <p:cNvPicPr>
            <a:picLocks noChangeAspect="1"/>
          </p:cNvPicPr>
          <p:nvPr/>
        </p:nvPicPr>
        <p:blipFill>
          <a:blip r:embed="rId5"/>
          <a:stretch>
            <a:fillRect/>
          </a:stretch>
        </p:blipFill>
        <p:spPr>
          <a:xfrm>
            <a:off x="412049" y="881831"/>
            <a:ext cx="11448101" cy="1480458"/>
          </a:xfrm>
          <a:prstGeom prst="rect">
            <a:avLst/>
          </a:prstGeom>
        </p:spPr>
      </p:pic>
    </p:spTree>
    <p:extLst>
      <p:ext uri="{BB962C8B-B14F-4D97-AF65-F5344CB8AC3E}">
        <p14:creationId xmlns:p14="http://schemas.microsoft.com/office/powerpoint/2010/main" val="3054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033FD-F850-5599-6B63-F5D447FABDE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A6803F4-9771-1D3B-8A08-A3D0CA8BE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C9B0A66A-C803-DF4B-A9BF-5B9EB69D20FE}"/>
              </a:ext>
            </a:extLst>
          </p:cNvPr>
          <p:cNvPicPr>
            <a:picLocks noChangeAspect="1"/>
          </p:cNvPicPr>
          <p:nvPr/>
        </p:nvPicPr>
        <p:blipFill>
          <a:blip r:embed="rId4"/>
          <a:stretch>
            <a:fillRect/>
          </a:stretch>
        </p:blipFill>
        <p:spPr>
          <a:xfrm>
            <a:off x="1490662" y="1088571"/>
            <a:ext cx="9880849" cy="4383541"/>
          </a:xfrm>
          <a:prstGeom prst="rect">
            <a:avLst/>
          </a:prstGeom>
        </p:spPr>
      </p:pic>
      <p:sp>
        <p:nvSpPr>
          <p:cNvPr id="5" name="תיבת טקסט 4">
            <a:extLst>
              <a:ext uri="{FF2B5EF4-FFF2-40B4-BE49-F238E27FC236}">
                <a16:creationId xmlns:a16="http://schemas.microsoft.com/office/drawing/2014/main" id="{680D6651-301F-0429-DE39-A87A7D0FE1C3}"/>
              </a:ext>
            </a:extLst>
          </p:cNvPr>
          <p:cNvSpPr txBox="1"/>
          <p:nvPr/>
        </p:nvSpPr>
        <p:spPr>
          <a:xfrm>
            <a:off x="-1" y="6436172"/>
            <a:ext cx="1149441" cy="369332"/>
          </a:xfrm>
          <a:prstGeom prst="rect">
            <a:avLst/>
          </a:prstGeom>
          <a:noFill/>
        </p:spPr>
        <p:txBody>
          <a:bodyPr wrap="square" rtlCol="1">
            <a:spAutoFit/>
          </a:bodyPr>
          <a:lstStyle/>
          <a:p>
            <a:r>
              <a:rPr lang="he-IL" b="1" dirty="0"/>
              <a:t>עמוד 81</a:t>
            </a:r>
          </a:p>
        </p:txBody>
      </p:sp>
      <p:sp>
        <p:nvSpPr>
          <p:cNvPr id="2" name="תיבת טקסט 4">
            <a:extLst>
              <a:ext uri="{FF2B5EF4-FFF2-40B4-BE49-F238E27FC236}">
                <a16:creationId xmlns:a16="http://schemas.microsoft.com/office/drawing/2014/main" id="{060C9941-88A0-1C5D-0BDE-5F417AF4D260}"/>
              </a:ext>
            </a:extLst>
          </p:cNvPr>
          <p:cNvSpPr txBox="1"/>
          <p:nvPr/>
        </p:nvSpPr>
        <p:spPr>
          <a:xfrm>
            <a:off x="1227357" y="6035083"/>
            <a:ext cx="8507002" cy="400110"/>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dirty="0"/>
              <a:t>המשיכו לענות על השאלות שבתבנית </a:t>
            </a:r>
            <a:r>
              <a:rPr lang="he-IL" sz="2000" b="1" dirty="0"/>
              <a:t>במבט חוזר </a:t>
            </a:r>
            <a:r>
              <a:rPr lang="he-IL" sz="2000" dirty="0"/>
              <a:t>בעמוד זה. </a:t>
            </a:r>
          </a:p>
        </p:txBody>
      </p:sp>
    </p:spTree>
    <p:extLst>
      <p:ext uri="{BB962C8B-B14F-4D97-AF65-F5344CB8AC3E}">
        <p14:creationId xmlns:p14="http://schemas.microsoft.com/office/powerpoint/2010/main" val="227592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DECE0-E84C-B38A-5B42-6CE274301CE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F527DAD-50FA-3666-1DA1-95911B18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45A1A3A9-F24E-5C65-7B85-474A817D3F40}"/>
              </a:ext>
            </a:extLst>
          </p:cNvPr>
          <p:cNvPicPr>
            <a:picLocks noChangeAspect="1"/>
          </p:cNvPicPr>
          <p:nvPr/>
        </p:nvPicPr>
        <p:blipFill>
          <a:blip r:embed="rId4"/>
          <a:stretch>
            <a:fillRect/>
          </a:stretch>
        </p:blipFill>
        <p:spPr>
          <a:xfrm>
            <a:off x="75030" y="1515155"/>
            <a:ext cx="11860310" cy="4058331"/>
          </a:xfrm>
          <a:prstGeom prst="rect">
            <a:avLst/>
          </a:prstGeom>
        </p:spPr>
      </p:pic>
      <p:sp>
        <p:nvSpPr>
          <p:cNvPr id="5" name="תיבת טקסט 4">
            <a:extLst>
              <a:ext uri="{FF2B5EF4-FFF2-40B4-BE49-F238E27FC236}">
                <a16:creationId xmlns:a16="http://schemas.microsoft.com/office/drawing/2014/main" id="{418B0129-F325-D4A8-C452-F806A684CC72}"/>
              </a:ext>
            </a:extLst>
          </p:cNvPr>
          <p:cNvSpPr txBox="1"/>
          <p:nvPr/>
        </p:nvSpPr>
        <p:spPr>
          <a:xfrm>
            <a:off x="-1" y="6436172"/>
            <a:ext cx="1149441" cy="369332"/>
          </a:xfrm>
          <a:prstGeom prst="rect">
            <a:avLst/>
          </a:prstGeom>
          <a:noFill/>
        </p:spPr>
        <p:txBody>
          <a:bodyPr wrap="square" rtlCol="1">
            <a:spAutoFit/>
          </a:bodyPr>
          <a:lstStyle/>
          <a:p>
            <a:r>
              <a:rPr lang="he-IL" b="1" dirty="0"/>
              <a:t>עמוד 81</a:t>
            </a:r>
          </a:p>
        </p:txBody>
      </p:sp>
    </p:spTree>
    <p:extLst>
      <p:ext uri="{BB962C8B-B14F-4D97-AF65-F5344CB8AC3E}">
        <p14:creationId xmlns:p14="http://schemas.microsoft.com/office/powerpoint/2010/main" val="246550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D5AF-C239-7D4E-5247-CE42E0AF727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51FAE60-1E22-EE02-C68A-6EBD302BE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sp>
        <p:nvSpPr>
          <p:cNvPr id="5" name="תיבת טקסט 4">
            <a:extLst>
              <a:ext uri="{FF2B5EF4-FFF2-40B4-BE49-F238E27FC236}">
                <a16:creationId xmlns:a16="http://schemas.microsoft.com/office/drawing/2014/main" id="{4E8D910F-3608-A9A6-2503-8F33125F95C3}"/>
              </a:ext>
            </a:extLst>
          </p:cNvPr>
          <p:cNvSpPr txBox="1"/>
          <p:nvPr/>
        </p:nvSpPr>
        <p:spPr>
          <a:xfrm>
            <a:off x="-1" y="6436172"/>
            <a:ext cx="1149441" cy="369332"/>
          </a:xfrm>
          <a:prstGeom prst="rect">
            <a:avLst/>
          </a:prstGeom>
          <a:noFill/>
        </p:spPr>
        <p:txBody>
          <a:bodyPr wrap="square" rtlCol="1">
            <a:spAutoFit/>
          </a:bodyPr>
          <a:lstStyle/>
          <a:p>
            <a:r>
              <a:rPr lang="he-IL" b="1" dirty="0"/>
              <a:t>עמוד 81</a:t>
            </a:r>
          </a:p>
        </p:txBody>
      </p:sp>
      <p:pic>
        <p:nvPicPr>
          <p:cNvPr id="7" name="תמונה 6">
            <a:extLst>
              <a:ext uri="{FF2B5EF4-FFF2-40B4-BE49-F238E27FC236}">
                <a16:creationId xmlns:a16="http://schemas.microsoft.com/office/drawing/2014/main" id="{A62CE9B8-EA08-B2B6-CEC1-31BC23151060}"/>
              </a:ext>
            </a:extLst>
          </p:cNvPr>
          <p:cNvPicPr>
            <a:picLocks noChangeAspect="1"/>
          </p:cNvPicPr>
          <p:nvPr/>
        </p:nvPicPr>
        <p:blipFill>
          <a:blip r:embed="rId4"/>
          <a:stretch>
            <a:fillRect/>
          </a:stretch>
        </p:blipFill>
        <p:spPr>
          <a:xfrm>
            <a:off x="727119" y="4004699"/>
            <a:ext cx="3035030" cy="2431473"/>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A348AD23-FD26-E2A7-6CA8-3D423F056524}"/>
              </a:ext>
            </a:extLst>
          </p:cNvPr>
          <p:cNvPicPr>
            <a:picLocks noChangeAspect="1"/>
          </p:cNvPicPr>
          <p:nvPr/>
        </p:nvPicPr>
        <p:blipFill>
          <a:blip r:embed="rId5"/>
          <a:stretch>
            <a:fillRect/>
          </a:stretch>
        </p:blipFill>
        <p:spPr>
          <a:xfrm>
            <a:off x="4578485" y="4015824"/>
            <a:ext cx="3035030" cy="2331551"/>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093A0D0D-0377-C1CE-D074-6D0FE7C20E7F}"/>
              </a:ext>
            </a:extLst>
          </p:cNvPr>
          <p:cNvPicPr>
            <a:picLocks noChangeAspect="1"/>
          </p:cNvPicPr>
          <p:nvPr/>
        </p:nvPicPr>
        <p:blipFill>
          <a:blip r:embed="rId6"/>
          <a:stretch>
            <a:fillRect/>
          </a:stretch>
        </p:blipFill>
        <p:spPr>
          <a:xfrm>
            <a:off x="2699657" y="1153887"/>
            <a:ext cx="9071165" cy="2162892"/>
          </a:xfrm>
          <a:prstGeom prst="rect">
            <a:avLst/>
          </a:prstGeom>
        </p:spPr>
      </p:pic>
    </p:spTree>
    <p:extLst>
      <p:ext uri="{BB962C8B-B14F-4D97-AF65-F5344CB8AC3E}">
        <p14:creationId xmlns:p14="http://schemas.microsoft.com/office/powerpoint/2010/main" val="282504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ABE0-965E-3F4B-C0DD-A798B6DF82C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8FA9DC3-0C51-F5A7-1E74-9D73D91E0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20347494-6097-E8FC-05DE-6C41A562574C}"/>
              </a:ext>
            </a:extLst>
          </p:cNvPr>
          <p:cNvPicPr>
            <a:picLocks noChangeAspect="1"/>
          </p:cNvPicPr>
          <p:nvPr/>
        </p:nvPicPr>
        <p:blipFill>
          <a:blip r:embed="rId3"/>
          <a:stretch>
            <a:fillRect/>
          </a:stretch>
        </p:blipFill>
        <p:spPr>
          <a:xfrm>
            <a:off x="0" y="1524001"/>
            <a:ext cx="12047129" cy="3233056"/>
          </a:xfrm>
          <a:prstGeom prst="rect">
            <a:avLst/>
          </a:prstGeom>
        </p:spPr>
      </p:pic>
    </p:spTree>
    <p:extLst>
      <p:ext uri="{BB962C8B-B14F-4D97-AF65-F5344CB8AC3E}">
        <p14:creationId xmlns:p14="http://schemas.microsoft.com/office/powerpoint/2010/main" val="55976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78A0-FEA0-6AE0-0038-B0BD11FE5663}"/>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C5CA54F-5181-5F6C-B5FA-82F31BC72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sp>
        <p:nvSpPr>
          <p:cNvPr id="3" name="תיבת טקסט 2">
            <a:extLst>
              <a:ext uri="{FF2B5EF4-FFF2-40B4-BE49-F238E27FC236}">
                <a16:creationId xmlns:a16="http://schemas.microsoft.com/office/drawing/2014/main" id="{9AE95B94-8DC4-3E3D-CA30-0B9D6051D79E}"/>
              </a:ext>
            </a:extLst>
          </p:cNvPr>
          <p:cNvSpPr txBox="1"/>
          <p:nvPr/>
        </p:nvSpPr>
        <p:spPr>
          <a:xfrm>
            <a:off x="4557010" y="1139252"/>
            <a:ext cx="5561351" cy="369332"/>
          </a:xfrm>
          <a:prstGeom prst="rect">
            <a:avLst/>
          </a:prstGeom>
          <a:noFill/>
        </p:spPr>
        <p:txBody>
          <a:bodyPr wrap="square" rtlCol="1">
            <a:spAutoFit/>
          </a:bodyPr>
          <a:lstStyle/>
          <a:p>
            <a:r>
              <a:rPr lang="he-IL" dirty="0"/>
              <a:t>עוברים לפרק הבא:</a:t>
            </a:r>
          </a:p>
        </p:txBody>
      </p:sp>
      <p:pic>
        <p:nvPicPr>
          <p:cNvPr id="6" name="תמונה 5">
            <a:extLst>
              <a:ext uri="{FF2B5EF4-FFF2-40B4-BE49-F238E27FC236}">
                <a16:creationId xmlns:a16="http://schemas.microsoft.com/office/drawing/2014/main" id="{4D3B3E54-7659-F1FD-1BE0-A126B2E0015D}"/>
              </a:ext>
            </a:extLst>
          </p:cNvPr>
          <p:cNvPicPr>
            <a:picLocks noChangeAspect="1"/>
          </p:cNvPicPr>
          <p:nvPr/>
        </p:nvPicPr>
        <p:blipFill>
          <a:blip r:embed="rId3"/>
          <a:stretch>
            <a:fillRect/>
          </a:stretch>
        </p:blipFill>
        <p:spPr>
          <a:xfrm>
            <a:off x="2390853" y="2041551"/>
            <a:ext cx="8429625" cy="676275"/>
          </a:xfrm>
          <a:prstGeom prst="rect">
            <a:avLst/>
          </a:prstGeom>
        </p:spPr>
      </p:pic>
      <p:pic>
        <p:nvPicPr>
          <p:cNvPr id="8" name="תמונה 7">
            <a:extLst>
              <a:ext uri="{FF2B5EF4-FFF2-40B4-BE49-F238E27FC236}">
                <a16:creationId xmlns:a16="http://schemas.microsoft.com/office/drawing/2014/main" id="{4FDF273D-D094-400B-84D9-87A3BA8872F1}"/>
              </a:ext>
            </a:extLst>
          </p:cNvPr>
          <p:cNvPicPr>
            <a:picLocks noChangeAspect="1"/>
          </p:cNvPicPr>
          <p:nvPr/>
        </p:nvPicPr>
        <p:blipFill>
          <a:blip r:embed="rId4"/>
          <a:stretch>
            <a:fillRect/>
          </a:stretch>
        </p:blipFill>
        <p:spPr>
          <a:xfrm>
            <a:off x="1379202" y="3217065"/>
            <a:ext cx="4396902" cy="3127664"/>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6DE013BD-89B5-E17B-6355-8BD3BCE03734}"/>
              </a:ext>
            </a:extLst>
          </p:cNvPr>
          <p:cNvPicPr>
            <a:picLocks noChangeAspect="1"/>
          </p:cNvPicPr>
          <p:nvPr/>
        </p:nvPicPr>
        <p:blipFill>
          <a:blip r:embed="rId5"/>
          <a:stretch>
            <a:fillRect/>
          </a:stretch>
        </p:blipFill>
        <p:spPr>
          <a:xfrm>
            <a:off x="6605665" y="3217065"/>
            <a:ext cx="4396902" cy="3127664"/>
          </a:xfrm>
          <a:prstGeom prst="rect">
            <a:avLst/>
          </a:prstGeom>
          <a:ln>
            <a:noFill/>
          </a:ln>
          <a:effectLst>
            <a:outerShdw blurRad="190500" algn="tl" rotWithShape="0">
              <a:srgbClr val="000000">
                <a:alpha val="70000"/>
              </a:srgbClr>
            </a:outerShdw>
          </a:effectLst>
        </p:spPr>
      </p:pic>
      <p:sp>
        <p:nvSpPr>
          <p:cNvPr id="12" name="תיבת טקסט 11">
            <a:extLst>
              <a:ext uri="{FF2B5EF4-FFF2-40B4-BE49-F238E27FC236}">
                <a16:creationId xmlns:a16="http://schemas.microsoft.com/office/drawing/2014/main" id="{83BF489E-88A8-555B-9B5B-99A148656774}"/>
              </a:ext>
            </a:extLst>
          </p:cNvPr>
          <p:cNvSpPr txBox="1"/>
          <p:nvPr/>
        </p:nvSpPr>
        <p:spPr>
          <a:xfrm>
            <a:off x="2390852" y="6342656"/>
            <a:ext cx="1650407" cy="369332"/>
          </a:xfrm>
          <a:prstGeom prst="rect">
            <a:avLst/>
          </a:prstGeom>
          <a:noFill/>
        </p:spPr>
        <p:txBody>
          <a:bodyPr wrap="square">
            <a:spAutoFit/>
          </a:bodyPr>
          <a:lstStyle/>
          <a:p>
            <a:r>
              <a:rPr lang="he-IL" sz="1800" b="1" i="0" u="none" strike="noStrike" baseline="0" dirty="0">
                <a:latin typeface="FbSpoiler-Bold"/>
              </a:rPr>
              <a:t>התחדשות</a:t>
            </a:r>
            <a:endParaRPr lang="he-IL" dirty="0"/>
          </a:p>
        </p:txBody>
      </p:sp>
      <p:sp>
        <p:nvSpPr>
          <p:cNvPr id="14" name="תיבת טקסט 13">
            <a:extLst>
              <a:ext uri="{FF2B5EF4-FFF2-40B4-BE49-F238E27FC236}">
                <a16:creationId xmlns:a16="http://schemas.microsoft.com/office/drawing/2014/main" id="{802DD17C-7D42-8420-A3C0-EF113BACF3D3}"/>
              </a:ext>
            </a:extLst>
          </p:cNvPr>
          <p:cNvSpPr txBox="1"/>
          <p:nvPr/>
        </p:nvSpPr>
        <p:spPr>
          <a:xfrm>
            <a:off x="8814216" y="6342656"/>
            <a:ext cx="1020288" cy="369332"/>
          </a:xfrm>
          <a:prstGeom prst="rect">
            <a:avLst/>
          </a:prstGeom>
          <a:noFill/>
        </p:spPr>
        <p:txBody>
          <a:bodyPr wrap="square">
            <a:spAutoFit/>
          </a:bodyPr>
          <a:lstStyle/>
          <a:p>
            <a:r>
              <a:rPr lang="he-IL" sz="1800" b="1" i="0" u="none" strike="noStrike" baseline="0" dirty="0">
                <a:latin typeface="FbSpoiler-Bold"/>
              </a:rPr>
              <a:t>התכלות</a:t>
            </a:r>
            <a:endParaRPr lang="he-IL" b="1" dirty="0"/>
          </a:p>
        </p:txBody>
      </p:sp>
    </p:spTree>
    <p:extLst>
      <p:ext uri="{BB962C8B-B14F-4D97-AF65-F5344CB8AC3E}">
        <p14:creationId xmlns:p14="http://schemas.microsoft.com/office/powerpoint/2010/main" val="158264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10" name="תמונה 9">
            <a:extLst>
              <a:ext uri="{FF2B5EF4-FFF2-40B4-BE49-F238E27FC236}">
                <a16:creationId xmlns:a16="http://schemas.microsoft.com/office/drawing/2014/main" id="{3F698FBE-C0F4-CC60-A5FD-B77E6CAE9535}"/>
              </a:ext>
            </a:extLst>
          </p:cNvPr>
          <p:cNvPicPr>
            <a:picLocks noChangeAspect="1"/>
          </p:cNvPicPr>
          <p:nvPr/>
        </p:nvPicPr>
        <p:blipFill>
          <a:blip r:embed="rId4"/>
          <a:stretch>
            <a:fillRect/>
          </a:stretch>
        </p:blipFill>
        <p:spPr>
          <a:xfrm>
            <a:off x="573522" y="3217026"/>
            <a:ext cx="2716338" cy="2861976"/>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97EFEC17-52F7-42BE-007C-F8A2DE165883}"/>
              </a:ext>
            </a:extLst>
          </p:cNvPr>
          <p:cNvPicPr>
            <a:picLocks noChangeAspect="1"/>
          </p:cNvPicPr>
          <p:nvPr/>
        </p:nvPicPr>
        <p:blipFill>
          <a:blip r:embed="rId5"/>
          <a:stretch>
            <a:fillRect/>
          </a:stretch>
        </p:blipFill>
        <p:spPr>
          <a:xfrm>
            <a:off x="3498505" y="2453268"/>
            <a:ext cx="8211224" cy="3501483"/>
          </a:xfrm>
          <a:prstGeom prst="rect">
            <a:avLst/>
          </a:prstGeom>
          <a:ln>
            <a:noFill/>
          </a:ln>
          <a:effectLst>
            <a:outerShdw blurRad="190500" algn="tl" rotWithShape="0">
              <a:srgbClr val="000000">
                <a:alpha val="70000"/>
              </a:srgbClr>
            </a:outerShdw>
          </a:effectLst>
        </p:spPr>
      </p:pic>
      <p:sp>
        <p:nvSpPr>
          <p:cNvPr id="14" name="תיבת טקסט 13">
            <a:extLst>
              <a:ext uri="{FF2B5EF4-FFF2-40B4-BE49-F238E27FC236}">
                <a16:creationId xmlns:a16="http://schemas.microsoft.com/office/drawing/2014/main" id="{C014ED44-A790-82C4-8A24-EE9FD42B4DD6}"/>
              </a:ext>
            </a:extLst>
          </p:cNvPr>
          <p:cNvSpPr txBox="1"/>
          <p:nvPr/>
        </p:nvSpPr>
        <p:spPr>
          <a:xfrm>
            <a:off x="215766" y="6426491"/>
            <a:ext cx="1554007" cy="369332"/>
          </a:xfrm>
          <a:prstGeom prst="rect">
            <a:avLst/>
          </a:prstGeom>
          <a:noFill/>
        </p:spPr>
        <p:txBody>
          <a:bodyPr wrap="square" rtlCol="1">
            <a:spAutoFit/>
          </a:bodyPr>
          <a:lstStyle/>
          <a:p>
            <a:r>
              <a:rPr lang="he-IL" b="1" dirty="0"/>
              <a:t>עמודים 75-74</a:t>
            </a:r>
          </a:p>
        </p:txBody>
      </p:sp>
      <p:sp>
        <p:nvSpPr>
          <p:cNvPr id="3" name="תיבת טקסט 2">
            <a:extLst>
              <a:ext uri="{FF2B5EF4-FFF2-40B4-BE49-F238E27FC236}">
                <a16:creationId xmlns:a16="http://schemas.microsoft.com/office/drawing/2014/main" id="{DF66BE9D-CF5B-0B60-BFB1-6B6EF73AD1BF}"/>
              </a:ext>
            </a:extLst>
          </p:cNvPr>
          <p:cNvSpPr txBox="1"/>
          <p:nvPr/>
        </p:nvSpPr>
        <p:spPr>
          <a:xfrm>
            <a:off x="3000929" y="1548583"/>
            <a:ext cx="7230533" cy="646331"/>
          </a:xfrm>
          <a:prstGeom prst="rect">
            <a:avLst/>
          </a:prstGeom>
          <a:noFill/>
        </p:spPr>
        <p:txBody>
          <a:bodyPr wrap="square">
            <a:spAutoFit/>
          </a:bodyPr>
          <a:lstStyle/>
          <a:p>
            <a:r>
              <a:rPr lang="he-IL" sz="3600" b="1" i="0" u="none" strike="noStrike" baseline="0" dirty="0">
                <a:solidFill>
                  <a:srgbClr val="1E9BA7"/>
                </a:solidFill>
                <a:latin typeface="MFPronto-Bold"/>
              </a:rPr>
              <a:t>מוזיאון אוצרות הטבע של כדור הארץ</a:t>
            </a:r>
            <a:endParaRPr lang="he-IL" sz="3600" dirty="0"/>
          </a:p>
        </p:txBody>
      </p:sp>
    </p:spTree>
    <p:extLst>
      <p:ext uri="{BB962C8B-B14F-4D97-AF65-F5344CB8AC3E}">
        <p14:creationId xmlns:p14="http://schemas.microsoft.com/office/powerpoint/2010/main" val="378018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F755B-B2A1-36AD-55C2-88D4F5CE800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35D6302-C0A9-0DCF-D30B-E39518F55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7" name="תמונה 6">
            <a:extLst>
              <a:ext uri="{FF2B5EF4-FFF2-40B4-BE49-F238E27FC236}">
                <a16:creationId xmlns:a16="http://schemas.microsoft.com/office/drawing/2014/main" id="{A211CD51-A525-367A-6AB8-39C73D481450}"/>
              </a:ext>
            </a:extLst>
          </p:cNvPr>
          <p:cNvPicPr>
            <a:picLocks noChangeAspect="1"/>
          </p:cNvPicPr>
          <p:nvPr/>
        </p:nvPicPr>
        <p:blipFill>
          <a:blip r:embed="rId4"/>
          <a:stretch>
            <a:fillRect/>
          </a:stretch>
        </p:blipFill>
        <p:spPr>
          <a:xfrm>
            <a:off x="8939309" y="1184362"/>
            <a:ext cx="2178996" cy="2306782"/>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03CB36CF-230D-4402-FE34-1736BE7CFDD0}"/>
              </a:ext>
            </a:extLst>
          </p:cNvPr>
          <p:cNvPicPr>
            <a:picLocks noChangeAspect="1"/>
          </p:cNvPicPr>
          <p:nvPr/>
        </p:nvPicPr>
        <p:blipFill>
          <a:blip r:embed="rId5"/>
          <a:stretch>
            <a:fillRect/>
          </a:stretch>
        </p:blipFill>
        <p:spPr>
          <a:xfrm>
            <a:off x="5343853" y="1220386"/>
            <a:ext cx="2178996" cy="2327564"/>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0CA0A736-F14C-6A8A-F919-153063C92ABF}"/>
              </a:ext>
            </a:extLst>
          </p:cNvPr>
          <p:cNvPicPr>
            <a:picLocks noChangeAspect="1"/>
          </p:cNvPicPr>
          <p:nvPr/>
        </p:nvPicPr>
        <p:blipFill>
          <a:blip r:embed="rId6"/>
          <a:stretch>
            <a:fillRect/>
          </a:stretch>
        </p:blipFill>
        <p:spPr>
          <a:xfrm>
            <a:off x="1813166" y="1247840"/>
            <a:ext cx="2178996" cy="2317173"/>
          </a:xfrm>
          <a:prstGeom prst="rect">
            <a:avLst/>
          </a:prstGeom>
          <a:ln>
            <a:noFill/>
          </a:ln>
          <a:effectLst>
            <a:outerShdw blurRad="190500" algn="tl" rotWithShape="0">
              <a:srgbClr val="000000">
                <a:alpha val="70000"/>
              </a:srgbClr>
            </a:outerShdw>
          </a:effectLst>
        </p:spPr>
      </p:pic>
      <p:pic>
        <p:nvPicPr>
          <p:cNvPr id="13" name="תמונה 12">
            <a:extLst>
              <a:ext uri="{FF2B5EF4-FFF2-40B4-BE49-F238E27FC236}">
                <a16:creationId xmlns:a16="http://schemas.microsoft.com/office/drawing/2014/main" id="{70EDA606-3E93-8E43-7963-7DB1A84FFB90}"/>
              </a:ext>
            </a:extLst>
          </p:cNvPr>
          <p:cNvPicPr>
            <a:picLocks noChangeAspect="1"/>
          </p:cNvPicPr>
          <p:nvPr/>
        </p:nvPicPr>
        <p:blipFill>
          <a:blip r:embed="rId7"/>
          <a:stretch>
            <a:fillRect/>
          </a:stretch>
        </p:blipFill>
        <p:spPr>
          <a:xfrm>
            <a:off x="8939309" y="3928369"/>
            <a:ext cx="2178996" cy="2306782"/>
          </a:xfrm>
          <a:prstGeom prst="rect">
            <a:avLst/>
          </a:prstGeom>
          <a:ln>
            <a:noFill/>
          </a:ln>
          <a:effectLst>
            <a:outerShdw blurRad="190500" algn="tl" rotWithShape="0">
              <a:srgbClr val="000000">
                <a:alpha val="70000"/>
              </a:srgbClr>
            </a:outerShdw>
          </a:effectLst>
        </p:spPr>
      </p:pic>
      <p:pic>
        <p:nvPicPr>
          <p:cNvPr id="15" name="תמונה 14">
            <a:extLst>
              <a:ext uri="{FF2B5EF4-FFF2-40B4-BE49-F238E27FC236}">
                <a16:creationId xmlns:a16="http://schemas.microsoft.com/office/drawing/2014/main" id="{8508A27A-9994-31E6-AF5A-4A89FBCC6667}"/>
              </a:ext>
            </a:extLst>
          </p:cNvPr>
          <p:cNvPicPr>
            <a:picLocks noChangeAspect="1"/>
          </p:cNvPicPr>
          <p:nvPr/>
        </p:nvPicPr>
        <p:blipFill>
          <a:blip r:embed="rId8"/>
          <a:stretch>
            <a:fillRect/>
          </a:stretch>
        </p:blipFill>
        <p:spPr>
          <a:xfrm>
            <a:off x="5343853" y="3907587"/>
            <a:ext cx="2178996" cy="2327564"/>
          </a:xfrm>
          <a:prstGeom prst="rect">
            <a:avLst/>
          </a:prstGeom>
          <a:ln>
            <a:noFill/>
          </a:ln>
          <a:effectLst>
            <a:outerShdw blurRad="190500" algn="tl" rotWithShape="0">
              <a:srgbClr val="000000">
                <a:alpha val="70000"/>
              </a:srgbClr>
            </a:outerShdw>
          </a:effectLst>
        </p:spPr>
      </p:pic>
      <p:pic>
        <p:nvPicPr>
          <p:cNvPr id="17" name="תמונה 16">
            <a:extLst>
              <a:ext uri="{FF2B5EF4-FFF2-40B4-BE49-F238E27FC236}">
                <a16:creationId xmlns:a16="http://schemas.microsoft.com/office/drawing/2014/main" id="{FA99F9FE-1E6A-B801-2239-67493D22679D}"/>
              </a:ext>
            </a:extLst>
          </p:cNvPr>
          <p:cNvPicPr>
            <a:picLocks noChangeAspect="1"/>
          </p:cNvPicPr>
          <p:nvPr/>
        </p:nvPicPr>
        <p:blipFill>
          <a:blip r:embed="rId9"/>
          <a:stretch>
            <a:fillRect/>
          </a:stretch>
        </p:blipFill>
        <p:spPr>
          <a:xfrm>
            <a:off x="1769607" y="3989937"/>
            <a:ext cx="2178996" cy="2327564"/>
          </a:xfrm>
          <a:prstGeom prst="rect">
            <a:avLst/>
          </a:prstGeom>
          <a:ln>
            <a:noFill/>
          </a:ln>
          <a:effectLst>
            <a:outerShdw blurRad="190500" algn="tl" rotWithShape="0">
              <a:srgbClr val="000000">
                <a:alpha val="70000"/>
              </a:srgbClr>
            </a:outerShdw>
          </a:effectLst>
        </p:spPr>
      </p:pic>
      <p:sp>
        <p:nvSpPr>
          <p:cNvPr id="19" name="תיבת טקסט 18">
            <a:extLst>
              <a:ext uri="{FF2B5EF4-FFF2-40B4-BE49-F238E27FC236}">
                <a16:creationId xmlns:a16="http://schemas.microsoft.com/office/drawing/2014/main" id="{DC346748-30E8-DF09-7E7A-11D0AF84113F}"/>
              </a:ext>
            </a:extLst>
          </p:cNvPr>
          <p:cNvSpPr txBox="1"/>
          <p:nvPr/>
        </p:nvSpPr>
        <p:spPr>
          <a:xfrm>
            <a:off x="9488379" y="3557237"/>
            <a:ext cx="1080856" cy="369332"/>
          </a:xfrm>
          <a:prstGeom prst="rect">
            <a:avLst/>
          </a:prstGeom>
          <a:noFill/>
        </p:spPr>
        <p:txBody>
          <a:bodyPr wrap="square">
            <a:spAutoFit/>
          </a:bodyPr>
          <a:lstStyle/>
          <a:p>
            <a:r>
              <a:rPr lang="he-IL" sz="1800" b="1" i="0" u="none" strike="noStrike" baseline="0" dirty="0">
                <a:solidFill>
                  <a:srgbClr val="426E4C"/>
                </a:solidFill>
                <a:latin typeface="MFPronto-Bold"/>
              </a:rPr>
              <a:t>פחם אבן</a:t>
            </a:r>
            <a:endParaRPr lang="he-IL" dirty="0"/>
          </a:p>
        </p:txBody>
      </p:sp>
      <p:sp>
        <p:nvSpPr>
          <p:cNvPr id="21" name="תיבת טקסט 20">
            <a:extLst>
              <a:ext uri="{FF2B5EF4-FFF2-40B4-BE49-F238E27FC236}">
                <a16:creationId xmlns:a16="http://schemas.microsoft.com/office/drawing/2014/main" id="{C7E94B67-24C1-5DA2-EA90-82EDE1EF1260}"/>
              </a:ext>
            </a:extLst>
          </p:cNvPr>
          <p:cNvSpPr txBox="1"/>
          <p:nvPr/>
        </p:nvSpPr>
        <p:spPr>
          <a:xfrm>
            <a:off x="6294268" y="3613945"/>
            <a:ext cx="592584" cy="369332"/>
          </a:xfrm>
          <a:prstGeom prst="rect">
            <a:avLst/>
          </a:prstGeom>
          <a:noFill/>
        </p:spPr>
        <p:txBody>
          <a:bodyPr wrap="square">
            <a:spAutoFit/>
          </a:bodyPr>
          <a:lstStyle/>
          <a:p>
            <a:r>
              <a:rPr lang="he-IL" sz="1800" b="1" i="0" u="none" strike="noStrike" baseline="0" dirty="0">
                <a:solidFill>
                  <a:srgbClr val="426E4C"/>
                </a:solidFill>
                <a:latin typeface="MFPronto-Bold"/>
              </a:rPr>
              <a:t>גיר</a:t>
            </a:r>
            <a:endParaRPr lang="he-IL" dirty="0"/>
          </a:p>
        </p:txBody>
      </p:sp>
      <p:sp>
        <p:nvSpPr>
          <p:cNvPr id="23" name="תיבת טקסט 22">
            <a:extLst>
              <a:ext uri="{FF2B5EF4-FFF2-40B4-BE49-F238E27FC236}">
                <a16:creationId xmlns:a16="http://schemas.microsoft.com/office/drawing/2014/main" id="{DB240B45-D2FF-E100-1A45-E7516EE5BA40}"/>
              </a:ext>
            </a:extLst>
          </p:cNvPr>
          <p:cNvSpPr txBox="1"/>
          <p:nvPr/>
        </p:nvSpPr>
        <p:spPr>
          <a:xfrm>
            <a:off x="2298341" y="3666879"/>
            <a:ext cx="1080856" cy="369332"/>
          </a:xfrm>
          <a:prstGeom prst="rect">
            <a:avLst/>
          </a:prstGeom>
          <a:noFill/>
        </p:spPr>
        <p:txBody>
          <a:bodyPr wrap="square">
            <a:spAutoFit/>
          </a:bodyPr>
          <a:lstStyle/>
          <a:p>
            <a:r>
              <a:rPr lang="he-IL" sz="1800" b="1" i="0" u="none" strike="noStrike" baseline="0" dirty="0">
                <a:solidFill>
                  <a:srgbClr val="426E4C"/>
                </a:solidFill>
                <a:latin typeface="MFPronto-Bold"/>
              </a:rPr>
              <a:t>אצות ים</a:t>
            </a:r>
            <a:endParaRPr lang="he-IL" dirty="0"/>
          </a:p>
        </p:txBody>
      </p:sp>
      <p:sp>
        <p:nvSpPr>
          <p:cNvPr id="25" name="תיבת טקסט 24">
            <a:extLst>
              <a:ext uri="{FF2B5EF4-FFF2-40B4-BE49-F238E27FC236}">
                <a16:creationId xmlns:a16="http://schemas.microsoft.com/office/drawing/2014/main" id="{0054D0E1-8AD1-1CCC-1214-E110753808BC}"/>
              </a:ext>
            </a:extLst>
          </p:cNvPr>
          <p:cNvSpPr txBox="1"/>
          <p:nvPr/>
        </p:nvSpPr>
        <p:spPr>
          <a:xfrm>
            <a:off x="9772465" y="787815"/>
            <a:ext cx="796770" cy="369332"/>
          </a:xfrm>
          <a:prstGeom prst="rect">
            <a:avLst/>
          </a:prstGeom>
          <a:noFill/>
        </p:spPr>
        <p:txBody>
          <a:bodyPr wrap="square">
            <a:spAutoFit/>
          </a:bodyPr>
          <a:lstStyle/>
          <a:p>
            <a:r>
              <a:rPr lang="he-IL" sz="1800" b="1" i="0" u="none" strike="noStrike" baseline="0" dirty="0">
                <a:solidFill>
                  <a:srgbClr val="426E4C"/>
                </a:solidFill>
                <a:latin typeface="MFPronto-Bold"/>
              </a:rPr>
              <a:t>דגי ים</a:t>
            </a:r>
            <a:endParaRPr lang="he-IL" dirty="0"/>
          </a:p>
        </p:txBody>
      </p:sp>
      <p:sp>
        <p:nvSpPr>
          <p:cNvPr id="27" name="תיבת טקסט 26">
            <a:extLst>
              <a:ext uri="{FF2B5EF4-FFF2-40B4-BE49-F238E27FC236}">
                <a16:creationId xmlns:a16="http://schemas.microsoft.com/office/drawing/2014/main" id="{D0F4BF28-5C9D-1827-C38E-3AD2DF57E554}"/>
              </a:ext>
            </a:extLst>
          </p:cNvPr>
          <p:cNvSpPr txBox="1"/>
          <p:nvPr/>
        </p:nvSpPr>
        <p:spPr>
          <a:xfrm>
            <a:off x="5848532" y="878508"/>
            <a:ext cx="1444840" cy="369332"/>
          </a:xfrm>
          <a:prstGeom prst="rect">
            <a:avLst/>
          </a:prstGeom>
          <a:noFill/>
        </p:spPr>
        <p:txBody>
          <a:bodyPr wrap="square">
            <a:spAutoFit/>
          </a:bodyPr>
          <a:lstStyle/>
          <a:p>
            <a:r>
              <a:rPr lang="he-IL" sz="1800" b="1" i="0" u="none" strike="noStrike" baseline="0" dirty="0">
                <a:solidFill>
                  <a:srgbClr val="426E4C"/>
                </a:solidFill>
                <a:latin typeface="MFPronto-Bold"/>
              </a:rPr>
              <a:t>יערות טבעיים</a:t>
            </a:r>
            <a:endParaRPr lang="he-IL" dirty="0"/>
          </a:p>
        </p:txBody>
      </p:sp>
      <p:sp>
        <p:nvSpPr>
          <p:cNvPr id="29" name="תיבת טקסט 28">
            <a:extLst>
              <a:ext uri="{FF2B5EF4-FFF2-40B4-BE49-F238E27FC236}">
                <a16:creationId xmlns:a16="http://schemas.microsoft.com/office/drawing/2014/main" id="{F944C8A8-7D03-DFEF-F432-527E1FBACA85}"/>
              </a:ext>
            </a:extLst>
          </p:cNvPr>
          <p:cNvSpPr txBox="1"/>
          <p:nvPr/>
        </p:nvSpPr>
        <p:spPr>
          <a:xfrm>
            <a:off x="2562813" y="862280"/>
            <a:ext cx="592584" cy="369332"/>
          </a:xfrm>
          <a:prstGeom prst="rect">
            <a:avLst/>
          </a:prstGeom>
          <a:noFill/>
        </p:spPr>
        <p:txBody>
          <a:bodyPr wrap="square">
            <a:spAutoFit/>
          </a:bodyPr>
          <a:lstStyle/>
          <a:p>
            <a:r>
              <a:rPr lang="he-IL" sz="1800" b="1" i="0" u="none" strike="noStrike" baseline="0" dirty="0">
                <a:solidFill>
                  <a:srgbClr val="426E4C"/>
                </a:solidFill>
                <a:latin typeface="MFPronto-Bold"/>
              </a:rPr>
              <a:t>זהב</a:t>
            </a:r>
            <a:endParaRPr lang="he-IL" dirty="0"/>
          </a:p>
        </p:txBody>
      </p:sp>
      <p:sp>
        <p:nvSpPr>
          <p:cNvPr id="30" name="תיבת טקסט 29">
            <a:extLst>
              <a:ext uri="{FF2B5EF4-FFF2-40B4-BE49-F238E27FC236}">
                <a16:creationId xmlns:a16="http://schemas.microsoft.com/office/drawing/2014/main" id="{791617B0-F72F-F8D3-BC8E-3BE964485147}"/>
              </a:ext>
            </a:extLst>
          </p:cNvPr>
          <p:cNvSpPr txBox="1"/>
          <p:nvPr/>
        </p:nvSpPr>
        <p:spPr>
          <a:xfrm>
            <a:off x="215766" y="6426491"/>
            <a:ext cx="1554007" cy="369332"/>
          </a:xfrm>
          <a:prstGeom prst="rect">
            <a:avLst/>
          </a:prstGeom>
          <a:noFill/>
        </p:spPr>
        <p:txBody>
          <a:bodyPr wrap="square" rtlCol="1">
            <a:spAutoFit/>
          </a:bodyPr>
          <a:lstStyle/>
          <a:p>
            <a:r>
              <a:rPr lang="he-IL" b="1" dirty="0"/>
              <a:t>עמודים 75-74</a:t>
            </a:r>
          </a:p>
        </p:txBody>
      </p:sp>
    </p:spTree>
    <p:extLst>
      <p:ext uri="{BB962C8B-B14F-4D97-AF65-F5344CB8AC3E}">
        <p14:creationId xmlns:p14="http://schemas.microsoft.com/office/powerpoint/2010/main" val="255893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8185F-9F5B-5496-0514-C99CED50CF2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12143C9-BDAF-52BF-9436-7A6E09D02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7E01D63F-550B-6782-9C5B-6AF9D5199C91}"/>
              </a:ext>
            </a:extLst>
          </p:cNvPr>
          <p:cNvPicPr>
            <a:picLocks noChangeAspect="1"/>
          </p:cNvPicPr>
          <p:nvPr/>
        </p:nvPicPr>
        <p:blipFill>
          <a:blip r:embed="rId4"/>
          <a:stretch>
            <a:fillRect/>
          </a:stretch>
        </p:blipFill>
        <p:spPr>
          <a:xfrm>
            <a:off x="8865329" y="1241470"/>
            <a:ext cx="2178996" cy="2296391"/>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3F41E08D-44A9-FCEB-E0F7-E6F4B910E1CE}"/>
              </a:ext>
            </a:extLst>
          </p:cNvPr>
          <p:cNvPicPr>
            <a:picLocks noChangeAspect="1"/>
          </p:cNvPicPr>
          <p:nvPr/>
        </p:nvPicPr>
        <p:blipFill>
          <a:blip r:embed="rId5"/>
          <a:stretch>
            <a:fillRect/>
          </a:stretch>
        </p:blipFill>
        <p:spPr>
          <a:xfrm>
            <a:off x="5450385" y="1241470"/>
            <a:ext cx="2178996" cy="2296391"/>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E71A27EA-277D-7A58-5A97-B09E8DC34D41}"/>
              </a:ext>
            </a:extLst>
          </p:cNvPr>
          <p:cNvPicPr>
            <a:picLocks noChangeAspect="1"/>
          </p:cNvPicPr>
          <p:nvPr/>
        </p:nvPicPr>
        <p:blipFill>
          <a:blip r:embed="rId6"/>
          <a:stretch>
            <a:fillRect/>
          </a:stretch>
        </p:blipFill>
        <p:spPr>
          <a:xfrm>
            <a:off x="1837173" y="1220688"/>
            <a:ext cx="2178996" cy="2317173"/>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91C52D75-C3DC-BCD9-EF9E-7B46592211AD}"/>
              </a:ext>
            </a:extLst>
          </p:cNvPr>
          <p:cNvPicPr>
            <a:picLocks noChangeAspect="1"/>
          </p:cNvPicPr>
          <p:nvPr/>
        </p:nvPicPr>
        <p:blipFill>
          <a:blip r:embed="rId7"/>
          <a:stretch>
            <a:fillRect/>
          </a:stretch>
        </p:blipFill>
        <p:spPr>
          <a:xfrm>
            <a:off x="1837173" y="4036204"/>
            <a:ext cx="2178996" cy="2327564"/>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8C966622-D5E8-70D8-10B9-5C8CAC80E96E}"/>
              </a:ext>
            </a:extLst>
          </p:cNvPr>
          <p:cNvPicPr>
            <a:picLocks noChangeAspect="1"/>
          </p:cNvPicPr>
          <p:nvPr/>
        </p:nvPicPr>
        <p:blipFill>
          <a:blip r:embed="rId8"/>
          <a:stretch>
            <a:fillRect/>
          </a:stretch>
        </p:blipFill>
        <p:spPr>
          <a:xfrm>
            <a:off x="5450385" y="4064359"/>
            <a:ext cx="2178996" cy="2306782"/>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6FEA8F9A-1E12-7FD2-3158-459D6F3E1C69}"/>
              </a:ext>
            </a:extLst>
          </p:cNvPr>
          <p:cNvPicPr>
            <a:picLocks noChangeAspect="1"/>
          </p:cNvPicPr>
          <p:nvPr/>
        </p:nvPicPr>
        <p:blipFill>
          <a:blip r:embed="rId9"/>
          <a:stretch>
            <a:fillRect/>
          </a:stretch>
        </p:blipFill>
        <p:spPr>
          <a:xfrm>
            <a:off x="8865329" y="3994851"/>
            <a:ext cx="2178996" cy="2306782"/>
          </a:xfrm>
          <a:prstGeom prst="rect">
            <a:avLst/>
          </a:prstGeom>
          <a:ln>
            <a:noFill/>
          </a:ln>
          <a:effectLst>
            <a:outerShdw blurRad="190500" algn="tl" rotWithShape="0">
              <a:srgbClr val="000000">
                <a:alpha val="70000"/>
              </a:srgbClr>
            </a:outerShdw>
          </a:effectLst>
        </p:spPr>
      </p:pic>
      <p:sp>
        <p:nvSpPr>
          <p:cNvPr id="16" name="תיבת טקסט 15">
            <a:extLst>
              <a:ext uri="{FF2B5EF4-FFF2-40B4-BE49-F238E27FC236}">
                <a16:creationId xmlns:a16="http://schemas.microsoft.com/office/drawing/2014/main" id="{0EDDBE6F-D2DD-DFD1-426A-FD12AC4270E1}"/>
              </a:ext>
            </a:extLst>
          </p:cNvPr>
          <p:cNvSpPr txBox="1"/>
          <p:nvPr/>
        </p:nvSpPr>
        <p:spPr>
          <a:xfrm>
            <a:off x="9647809" y="872138"/>
            <a:ext cx="707018" cy="369332"/>
          </a:xfrm>
          <a:prstGeom prst="rect">
            <a:avLst/>
          </a:prstGeom>
          <a:noFill/>
        </p:spPr>
        <p:txBody>
          <a:bodyPr wrap="square">
            <a:spAutoFit/>
          </a:bodyPr>
          <a:lstStyle/>
          <a:p>
            <a:r>
              <a:rPr lang="he-IL" sz="1800" b="1" i="0" u="none" strike="noStrike" baseline="0" dirty="0">
                <a:solidFill>
                  <a:srgbClr val="426E4C"/>
                </a:solidFill>
                <a:latin typeface="MFPronto-Bold"/>
              </a:rPr>
              <a:t>שמש</a:t>
            </a:r>
            <a:endParaRPr lang="he-IL" dirty="0"/>
          </a:p>
        </p:txBody>
      </p:sp>
      <p:sp>
        <p:nvSpPr>
          <p:cNvPr id="18" name="תיבת טקסט 17">
            <a:extLst>
              <a:ext uri="{FF2B5EF4-FFF2-40B4-BE49-F238E27FC236}">
                <a16:creationId xmlns:a16="http://schemas.microsoft.com/office/drawing/2014/main" id="{E82CADF2-FFBA-BB46-1821-896A4C1880DA}"/>
              </a:ext>
            </a:extLst>
          </p:cNvPr>
          <p:cNvSpPr txBox="1"/>
          <p:nvPr/>
        </p:nvSpPr>
        <p:spPr>
          <a:xfrm>
            <a:off x="6096000" y="872138"/>
            <a:ext cx="1169632" cy="369332"/>
          </a:xfrm>
          <a:prstGeom prst="rect">
            <a:avLst/>
          </a:prstGeom>
          <a:noFill/>
        </p:spPr>
        <p:txBody>
          <a:bodyPr wrap="square">
            <a:spAutoFit/>
          </a:bodyPr>
          <a:lstStyle/>
          <a:p>
            <a:r>
              <a:rPr lang="he-IL" sz="1800" b="1" i="0" u="none" strike="noStrike" baseline="0" dirty="0">
                <a:solidFill>
                  <a:srgbClr val="426E4C"/>
                </a:solidFill>
                <a:latin typeface="MFPronto-Bold"/>
              </a:rPr>
              <a:t>שדות נפט</a:t>
            </a:r>
            <a:endParaRPr lang="he-IL" dirty="0"/>
          </a:p>
        </p:txBody>
      </p:sp>
      <p:sp>
        <p:nvSpPr>
          <p:cNvPr id="20" name="תיבת טקסט 19">
            <a:extLst>
              <a:ext uri="{FF2B5EF4-FFF2-40B4-BE49-F238E27FC236}">
                <a16:creationId xmlns:a16="http://schemas.microsoft.com/office/drawing/2014/main" id="{159A414B-B977-9B72-EFA2-B1700FB0506E}"/>
              </a:ext>
            </a:extLst>
          </p:cNvPr>
          <p:cNvSpPr txBox="1"/>
          <p:nvPr/>
        </p:nvSpPr>
        <p:spPr>
          <a:xfrm>
            <a:off x="2760585" y="3695027"/>
            <a:ext cx="530440" cy="369332"/>
          </a:xfrm>
          <a:prstGeom prst="rect">
            <a:avLst/>
          </a:prstGeom>
          <a:noFill/>
        </p:spPr>
        <p:txBody>
          <a:bodyPr wrap="square">
            <a:spAutoFit/>
          </a:bodyPr>
          <a:lstStyle/>
          <a:p>
            <a:r>
              <a:rPr lang="he-IL" sz="1800" b="1" i="0" u="none" strike="noStrike" baseline="0" dirty="0">
                <a:solidFill>
                  <a:srgbClr val="426E4C"/>
                </a:solidFill>
                <a:latin typeface="MFPronto-Bold"/>
              </a:rPr>
              <a:t>מים</a:t>
            </a:r>
            <a:endParaRPr lang="he-IL" dirty="0"/>
          </a:p>
        </p:txBody>
      </p:sp>
      <p:sp>
        <p:nvSpPr>
          <p:cNvPr id="22" name="תיבת טקסט 21">
            <a:extLst>
              <a:ext uri="{FF2B5EF4-FFF2-40B4-BE49-F238E27FC236}">
                <a16:creationId xmlns:a16="http://schemas.microsoft.com/office/drawing/2014/main" id="{CAD93CBD-D2C1-29D0-0CFE-677E75F9CC80}"/>
              </a:ext>
            </a:extLst>
          </p:cNvPr>
          <p:cNvSpPr txBox="1"/>
          <p:nvPr/>
        </p:nvSpPr>
        <p:spPr>
          <a:xfrm>
            <a:off x="2696102" y="920420"/>
            <a:ext cx="811317" cy="369332"/>
          </a:xfrm>
          <a:prstGeom prst="rect">
            <a:avLst/>
          </a:prstGeom>
          <a:noFill/>
        </p:spPr>
        <p:txBody>
          <a:bodyPr wrap="square">
            <a:spAutoFit/>
          </a:bodyPr>
          <a:lstStyle/>
          <a:p>
            <a:r>
              <a:rPr lang="he-IL" sz="1800" b="1" i="0" u="none" strike="noStrike" baseline="0" dirty="0">
                <a:solidFill>
                  <a:schemeClr val="accent6">
                    <a:lumMod val="50000"/>
                  </a:schemeClr>
                </a:solidFill>
                <a:latin typeface="FbSpoiler-Regular"/>
              </a:rPr>
              <a:t>מי ים</a:t>
            </a:r>
            <a:endParaRPr lang="he-IL" b="1" dirty="0">
              <a:solidFill>
                <a:schemeClr val="accent6">
                  <a:lumMod val="50000"/>
                </a:schemeClr>
              </a:solidFill>
            </a:endParaRPr>
          </a:p>
        </p:txBody>
      </p:sp>
      <p:sp>
        <p:nvSpPr>
          <p:cNvPr id="24" name="תיבת טקסט 23">
            <a:extLst>
              <a:ext uri="{FF2B5EF4-FFF2-40B4-BE49-F238E27FC236}">
                <a16:creationId xmlns:a16="http://schemas.microsoft.com/office/drawing/2014/main" id="{E6DA682E-7D7A-77CA-0F9E-599EF847CAF6}"/>
              </a:ext>
            </a:extLst>
          </p:cNvPr>
          <p:cNvSpPr txBox="1"/>
          <p:nvPr/>
        </p:nvSpPr>
        <p:spPr>
          <a:xfrm>
            <a:off x="6331746" y="3722527"/>
            <a:ext cx="698140" cy="369332"/>
          </a:xfrm>
          <a:prstGeom prst="rect">
            <a:avLst/>
          </a:prstGeom>
          <a:noFill/>
        </p:spPr>
        <p:txBody>
          <a:bodyPr wrap="square">
            <a:spAutoFit/>
          </a:bodyPr>
          <a:lstStyle/>
          <a:p>
            <a:r>
              <a:rPr lang="he-IL" sz="1800" b="1" i="0" u="none" strike="noStrike" baseline="0" dirty="0">
                <a:solidFill>
                  <a:srgbClr val="426E4C"/>
                </a:solidFill>
                <a:latin typeface="MFPronto-Bold"/>
              </a:rPr>
              <a:t>קרקע</a:t>
            </a:r>
            <a:endParaRPr lang="he-IL" dirty="0"/>
          </a:p>
        </p:txBody>
      </p:sp>
      <p:sp>
        <p:nvSpPr>
          <p:cNvPr id="26" name="תיבת טקסט 25">
            <a:extLst>
              <a:ext uri="{FF2B5EF4-FFF2-40B4-BE49-F238E27FC236}">
                <a16:creationId xmlns:a16="http://schemas.microsoft.com/office/drawing/2014/main" id="{2FF0FC66-282B-EF0A-146D-1D83429C6C0F}"/>
              </a:ext>
            </a:extLst>
          </p:cNvPr>
          <p:cNvSpPr txBox="1"/>
          <p:nvPr/>
        </p:nvSpPr>
        <p:spPr>
          <a:xfrm>
            <a:off x="9824387" y="3625519"/>
            <a:ext cx="530440" cy="369332"/>
          </a:xfrm>
          <a:prstGeom prst="rect">
            <a:avLst/>
          </a:prstGeom>
          <a:noFill/>
        </p:spPr>
        <p:txBody>
          <a:bodyPr wrap="square">
            <a:spAutoFit/>
          </a:bodyPr>
          <a:lstStyle/>
          <a:p>
            <a:r>
              <a:rPr lang="he-IL" sz="1800" b="1" i="0" u="none" strike="noStrike" baseline="0" dirty="0">
                <a:solidFill>
                  <a:srgbClr val="426E4C"/>
                </a:solidFill>
                <a:latin typeface="MFPronto-Bold"/>
              </a:rPr>
              <a:t>חול</a:t>
            </a:r>
            <a:endParaRPr lang="he-IL" dirty="0"/>
          </a:p>
        </p:txBody>
      </p:sp>
      <p:sp>
        <p:nvSpPr>
          <p:cNvPr id="27" name="תיבת טקסט 26">
            <a:extLst>
              <a:ext uri="{FF2B5EF4-FFF2-40B4-BE49-F238E27FC236}">
                <a16:creationId xmlns:a16="http://schemas.microsoft.com/office/drawing/2014/main" id="{4D930155-CCF5-BA33-C751-98B5E6AB497A}"/>
              </a:ext>
            </a:extLst>
          </p:cNvPr>
          <p:cNvSpPr txBox="1"/>
          <p:nvPr/>
        </p:nvSpPr>
        <p:spPr>
          <a:xfrm>
            <a:off x="215766" y="6426491"/>
            <a:ext cx="1554007" cy="369332"/>
          </a:xfrm>
          <a:prstGeom prst="rect">
            <a:avLst/>
          </a:prstGeom>
          <a:noFill/>
        </p:spPr>
        <p:txBody>
          <a:bodyPr wrap="square" rtlCol="1">
            <a:spAutoFit/>
          </a:bodyPr>
          <a:lstStyle/>
          <a:p>
            <a:r>
              <a:rPr lang="he-IL" b="1" dirty="0"/>
              <a:t>עמודים 75-74</a:t>
            </a:r>
          </a:p>
        </p:txBody>
      </p:sp>
    </p:spTree>
    <p:extLst>
      <p:ext uri="{BB962C8B-B14F-4D97-AF65-F5344CB8AC3E}">
        <p14:creationId xmlns:p14="http://schemas.microsoft.com/office/powerpoint/2010/main" val="208582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0DAB-B50D-9F68-3151-335064034DCC}"/>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34A6980-313E-C2FD-68D5-9B0049223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D696274D-7A16-95AA-E815-A954B03A02C9}"/>
              </a:ext>
            </a:extLst>
          </p:cNvPr>
          <p:cNvPicPr>
            <a:picLocks noChangeAspect="1"/>
          </p:cNvPicPr>
          <p:nvPr/>
        </p:nvPicPr>
        <p:blipFill>
          <a:blip r:embed="rId4"/>
          <a:stretch>
            <a:fillRect/>
          </a:stretch>
        </p:blipFill>
        <p:spPr>
          <a:xfrm>
            <a:off x="809605" y="987365"/>
            <a:ext cx="10617981" cy="2441635"/>
          </a:xfrm>
          <a:prstGeom prst="rect">
            <a:avLst/>
          </a:prstGeom>
        </p:spPr>
      </p:pic>
      <p:pic>
        <p:nvPicPr>
          <p:cNvPr id="7" name="תמונה 6">
            <a:extLst>
              <a:ext uri="{FF2B5EF4-FFF2-40B4-BE49-F238E27FC236}">
                <a16:creationId xmlns:a16="http://schemas.microsoft.com/office/drawing/2014/main" id="{4B48B4EC-C7B7-33FD-5F6F-A1BBB7FDA9E1}"/>
              </a:ext>
            </a:extLst>
          </p:cNvPr>
          <p:cNvPicPr>
            <a:picLocks noChangeAspect="1"/>
          </p:cNvPicPr>
          <p:nvPr/>
        </p:nvPicPr>
        <p:blipFill>
          <a:blip r:embed="rId5"/>
          <a:stretch>
            <a:fillRect/>
          </a:stretch>
        </p:blipFill>
        <p:spPr>
          <a:xfrm>
            <a:off x="284085" y="3952003"/>
            <a:ext cx="2295728" cy="2223655"/>
          </a:xfrm>
          <a:prstGeom prst="rect">
            <a:avLst/>
          </a:prstGeom>
        </p:spPr>
      </p:pic>
      <p:pic>
        <p:nvPicPr>
          <p:cNvPr id="16" name="תמונה 15">
            <a:extLst>
              <a:ext uri="{FF2B5EF4-FFF2-40B4-BE49-F238E27FC236}">
                <a16:creationId xmlns:a16="http://schemas.microsoft.com/office/drawing/2014/main" id="{289030EE-6F18-67FA-C20D-2EE892B40826}"/>
              </a:ext>
            </a:extLst>
          </p:cNvPr>
          <p:cNvPicPr>
            <a:picLocks noChangeAspect="1"/>
          </p:cNvPicPr>
          <p:nvPr/>
        </p:nvPicPr>
        <p:blipFill>
          <a:blip r:embed="rId6"/>
          <a:stretch>
            <a:fillRect/>
          </a:stretch>
        </p:blipFill>
        <p:spPr>
          <a:xfrm>
            <a:off x="7805651" y="4089862"/>
            <a:ext cx="2792222" cy="2085796"/>
          </a:xfrm>
          <a:prstGeom prst="rect">
            <a:avLst/>
          </a:prstGeom>
          <a:ln>
            <a:noFill/>
          </a:ln>
          <a:effectLst>
            <a:outerShdw blurRad="190500" algn="tl" rotWithShape="0">
              <a:srgbClr val="000000">
                <a:alpha val="70000"/>
              </a:srgbClr>
            </a:outerShdw>
          </a:effectLst>
        </p:spPr>
      </p:pic>
      <p:pic>
        <p:nvPicPr>
          <p:cNvPr id="18" name="תמונה 17">
            <a:extLst>
              <a:ext uri="{FF2B5EF4-FFF2-40B4-BE49-F238E27FC236}">
                <a16:creationId xmlns:a16="http://schemas.microsoft.com/office/drawing/2014/main" id="{BC99F07A-05E2-B726-8D6B-FF271D81E3D4}"/>
              </a:ext>
            </a:extLst>
          </p:cNvPr>
          <p:cNvPicPr>
            <a:picLocks noChangeAspect="1"/>
          </p:cNvPicPr>
          <p:nvPr/>
        </p:nvPicPr>
        <p:blipFill>
          <a:blip r:embed="rId7"/>
          <a:stretch>
            <a:fillRect/>
          </a:stretch>
        </p:blipFill>
        <p:spPr>
          <a:xfrm>
            <a:off x="3324361" y="4089862"/>
            <a:ext cx="2875349" cy="2168225"/>
          </a:xfrm>
          <a:prstGeom prst="rect">
            <a:avLst/>
          </a:prstGeom>
          <a:ln>
            <a:noFill/>
          </a:ln>
          <a:effectLst>
            <a:outerShdw blurRad="190500" algn="tl" rotWithShape="0">
              <a:srgbClr val="000000">
                <a:alpha val="70000"/>
              </a:srgbClr>
            </a:outerShdw>
          </a:effectLst>
        </p:spPr>
      </p:pic>
      <p:sp>
        <p:nvSpPr>
          <p:cNvPr id="19" name="תיבת טקסט 18">
            <a:extLst>
              <a:ext uri="{FF2B5EF4-FFF2-40B4-BE49-F238E27FC236}">
                <a16:creationId xmlns:a16="http://schemas.microsoft.com/office/drawing/2014/main" id="{5110ABEA-DD6A-485C-F82A-4ADCC6BCD16A}"/>
              </a:ext>
            </a:extLst>
          </p:cNvPr>
          <p:cNvSpPr txBox="1"/>
          <p:nvPr/>
        </p:nvSpPr>
        <p:spPr>
          <a:xfrm>
            <a:off x="284085" y="6426491"/>
            <a:ext cx="1024049" cy="369332"/>
          </a:xfrm>
          <a:prstGeom prst="rect">
            <a:avLst/>
          </a:prstGeom>
          <a:noFill/>
        </p:spPr>
        <p:txBody>
          <a:bodyPr wrap="square" rtlCol="1">
            <a:spAutoFit/>
          </a:bodyPr>
          <a:lstStyle/>
          <a:p>
            <a:r>
              <a:rPr lang="he-IL" b="1" dirty="0"/>
              <a:t>עמוד 75</a:t>
            </a:r>
          </a:p>
        </p:txBody>
      </p:sp>
    </p:spTree>
    <p:extLst>
      <p:ext uri="{BB962C8B-B14F-4D97-AF65-F5344CB8AC3E}">
        <p14:creationId xmlns:p14="http://schemas.microsoft.com/office/powerpoint/2010/main" val="184273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6550-46D2-3F8D-ED7B-67D4EE7B85F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13F2C5E-7A5E-341A-B236-4ADDD8C83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39"/>
            <a:ext cx="4995682" cy="576073"/>
          </a:xfrm>
          <a:prstGeom prst="rect">
            <a:avLst/>
          </a:prstGeom>
        </p:spPr>
      </p:pic>
      <p:pic>
        <p:nvPicPr>
          <p:cNvPr id="3" name="תמונה 2">
            <a:extLst>
              <a:ext uri="{FF2B5EF4-FFF2-40B4-BE49-F238E27FC236}">
                <a16:creationId xmlns:a16="http://schemas.microsoft.com/office/drawing/2014/main" id="{F5FAA3E3-72AE-FEF3-9AED-5B877778A0BE}"/>
              </a:ext>
            </a:extLst>
          </p:cNvPr>
          <p:cNvPicPr>
            <a:picLocks noChangeAspect="1"/>
          </p:cNvPicPr>
          <p:nvPr/>
        </p:nvPicPr>
        <p:blipFill>
          <a:blip r:embed="rId4"/>
          <a:stretch>
            <a:fillRect/>
          </a:stretch>
        </p:blipFill>
        <p:spPr>
          <a:xfrm>
            <a:off x="3769549" y="717979"/>
            <a:ext cx="7591425" cy="619125"/>
          </a:xfrm>
          <a:prstGeom prst="rect">
            <a:avLst/>
          </a:prstGeom>
          <a:ln>
            <a:noFill/>
          </a:ln>
          <a:effectLst>
            <a:outerShdw blurRad="190500" algn="tl" rotWithShape="0">
              <a:srgbClr val="000000">
                <a:alpha val="70000"/>
              </a:srgbClr>
            </a:outerShdw>
          </a:effectLst>
        </p:spPr>
      </p:pic>
      <p:sp>
        <p:nvSpPr>
          <p:cNvPr id="15" name="תיבת טקסט 14">
            <a:extLst>
              <a:ext uri="{FF2B5EF4-FFF2-40B4-BE49-F238E27FC236}">
                <a16:creationId xmlns:a16="http://schemas.microsoft.com/office/drawing/2014/main" id="{5A8BFD00-93FA-74FB-DAE4-C0AE923C90E0}"/>
              </a:ext>
            </a:extLst>
          </p:cNvPr>
          <p:cNvSpPr txBox="1"/>
          <p:nvPr/>
        </p:nvSpPr>
        <p:spPr>
          <a:xfrm>
            <a:off x="-221942" y="6488668"/>
            <a:ext cx="1517515" cy="369332"/>
          </a:xfrm>
          <a:prstGeom prst="rect">
            <a:avLst/>
          </a:prstGeom>
          <a:noFill/>
        </p:spPr>
        <p:txBody>
          <a:bodyPr wrap="square" rtlCol="1">
            <a:spAutoFit/>
          </a:bodyPr>
          <a:lstStyle/>
          <a:p>
            <a:r>
              <a:rPr lang="he-IL" b="1" dirty="0"/>
              <a:t>עמוד 76</a:t>
            </a:r>
          </a:p>
        </p:txBody>
      </p:sp>
      <p:pic>
        <p:nvPicPr>
          <p:cNvPr id="5" name="תמונה 4">
            <a:extLst>
              <a:ext uri="{FF2B5EF4-FFF2-40B4-BE49-F238E27FC236}">
                <a16:creationId xmlns:a16="http://schemas.microsoft.com/office/drawing/2014/main" id="{7F9086D5-BFC7-4F60-E78D-173540B9218B}"/>
              </a:ext>
            </a:extLst>
          </p:cNvPr>
          <p:cNvPicPr>
            <a:picLocks noChangeAspect="1"/>
          </p:cNvPicPr>
          <p:nvPr/>
        </p:nvPicPr>
        <p:blipFill>
          <a:blip r:embed="rId5"/>
          <a:stretch>
            <a:fillRect/>
          </a:stretch>
        </p:blipFill>
        <p:spPr>
          <a:xfrm>
            <a:off x="4467582" y="4305300"/>
            <a:ext cx="4105275" cy="2552700"/>
          </a:xfrm>
          <a:prstGeom prst="rect">
            <a:avLst/>
          </a:prstGeom>
        </p:spPr>
      </p:pic>
      <p:pic>
        <p:nvPicPr>
          <p:cNvPr id="11" name="תמונה 10">
            <a:extLst>
              <a:ext uri="{FF2B5EF4-FFF2-40B4-BE49-F238E27FC236}">
                <a16:creationId xmlns:a16="http://schemas.microsoft.com/office/drawing/2014/main" id="{97ADD6E2-2100-D04F-1476-126DC94CFBB1}"/>
              </a:ext>
            </a:extLst>
          </p:cNvPr>
          <p:cNvPicPr>
            <a:picLocks noChangeAspect="1"/>
          </p:cNvPicPr>
          <p:nvPr/>
        </p:nvPicPr>
        <p:blipFill>
          <a:blip r:embed="rId6"/>
          <a:stretch>
            <a:fillRect/>
          </a:stretch>
        </p:blipFill>
        <p:spPr>
          <a:xfrm>
            <a:off x="171274" y="1731631"/>
            <a:ext cx="11849451" cy="2728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468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3ABB6-058C-F06F-27C4-9972A604B1F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CC9E566-FA7E-46F1-27B1-3E6B2F3A4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
            <a:ext cx="4995682" cy="576073"/>
          </a:xfrm>
          <a:prstGeom prst="rect">
            <a:avLst/>
          </a:prstGeom>
        </p:spPr>
      </p:pic>
      <p:pic>
        <p:nvPicPr>
          <p:cNvPr id="3" name="תמונה 2">
            <a:extLst>
              <a:ext uri="{FF2B5EF4-FFF2-40B4-BE49-F238E27FC236}">
                <a16:creationId xmlns:a16="http://schemas.microsoft.com/office/drawing/2014/main" id="{A4A88EB8-9FA8-E209-5321-9E4A29BCEE17}"/>
              </a:ext>
            </a:extLst>
          </p:cNvPr>
          <p:cNvPicPr>
            <a:picLocks noChangeAspect="1"/>
          </p:cNvPicPr>
          <p:nvPr/>
        </p:nvPicPr>
        <p:blipFill>
          <a:blip r:embed="rId4">
            <a:clrChange>
              <a:clrFrom>
                <a:srgbClr val="F0F0E8"/>
              </a:clrFrom>
              <a:clrTo>
                <a:srgbClr val="F0F0E8">
                  <a:alpha val="0"/>
                </a:srgbClr>
              </a:clrTo>
            </a:clrChange>
          </a:blip>
          <a:stretch>
            <a:fillRect/>
          </a:stretch>
        </p:blipFill>
        <p:spPr>
          <a:xfrm>
            <a:off x="4731982" y="167483"/>
            <a:ext cx="7010400" cy="1285875"/>
          </a:xfrm>
          <a:prstGeom prst="rect">
            <a:avLst/>
          </a:prstGeom>
        </p:spPr>
      </p:pic>
      <p:pic>
        <p:nvPicPr>
          <p:cNvPr id="7" name="תמונה 6">
            <a:extLst>
              <a:ext uri="{FF2B5EF4-FFF2-40B4-BE49-F238E27FC236}">
                <a16:creationId xmlns:a16="http://schemas.microsoft.com/office/drawing/2014/main" id="{94F28DCE-28B7-D862-AB4D-FB87734B913D}"/>
              </a:ext>
            </a:extLst>
          </p:cNvPr>
          <p:cNvPicPr>
            <a:picLocks noChangeAspect="1"/>
          </p:cNvPicPr>
          <p:nvPr/>
        </p:nvPicPr>
        <p:blipFill>
          <a:blip r:embed="rId5"/>
          <a:stretch>
            <a:fillRect/>
          </a:stretch>
        </p:blipFill>
        <p:spPr>
          <a:xfrm>
            <a:off x="832010" y="1829017"/>
            <a:ext cx="10910372" cy="4259549"/>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99ECFA41-7D19-ABE3-5325-72D27F6B3A7E}"/>
              </a:ext>
            </a:extLst>
          </p:cNvPr>
          <p:cNvSpPr txBox="1"/>
          <p:nvPr/>
        </p:nvSpPr>
        <p:spPr>
          <a:xfrm>
            <a:off x="334208" y="6433637"/>
            <a:ext cx="1020365" cy="369332"/>
          </a:xfrm>
          <a:prstGeom prst="rect">
            <a:avLst/>
          </a:prstGeom>
          <a:noFill/>
        </p:spPr>
        <p:txBody>
          <a:bodyPr wrap="square" rtlCol="1">
            <a:spAutoFit/>
          </a:bodyPr>
          <a:lstStyle/>
          <a:p>
            <a:r>
              <a:rPr lang="he-IL" b="1" dirty="0"/>
              <a:t>עמוד 77</a:t>
            </a:r>
          </a:p>
        </p:txBody>
      </p:sp>
    </p:spTree>
    <p:extLst>
      <p:ext uri="{BB962C8B-B14F-4D97-AF65-F5344CB8AC3E}">
        <p14:creationId xmlns:p14="http://schemas.microsoft.com/office/powerpoint/2010/main" val="13653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78BD-E3CA-93BB-754E-D194CA500D8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CCF8E6D-E7C6-B32A-D751-3B59048AE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3" y="69410"/>
            <a:ext cx="4995682" cy="576073"/>
          </a:xfrm>
          <a:prstGeom prst="rect">
            <a:avLst/>
          </a:prstGeom>
        </p:spPr>
      </p:pic>
      <p:sp>
        <p:nvSpPr>
          <p:cNvPr id="7" name="תיבת טקסט 6">
            <a:extLst>
              <a:ext uri="{FF2B5EF4-FFF2-40B4-BE49-F238E27FC236}">
                <a16:creationId xmlns:a16="http://schemas.microsoft.com/office/drawing/2014/main" id="{FA96CB43-F8E4-9355-DD43-F5FF01CFEB31}"/>
              </a:ext>
            </a:extLst>
          </p:cNvPr>
          <p:cNvSpPr txBox="1"/>
          <p:nvPr/>
        </p:nvSpPr>
        <p:spPr>
          <a:xfrm>
            <a:off x="334208" y="6433637"/>
            <a:ext cx="1020365" cy="369332"/>
          </a:xfrm>
          <a:prstGeom prst="rect">
            <a:avLst/>
          </a:prstGeom>
          <a:noFill/>
        </p:spPr>
        <p:txBody>
          <a:bodyPr wrap="square" rtlCol="1">
            <a:spAutoFit/>
          </a:bodyPr>
          <a:lstStyle/>
          <a:p>
            <a:r>
              <a:rPr lang="he-IL" b="1" dirty="0"/>
              <a:t>עמוד 77</a:t>
            </a:r>
          </a:p>
        </p:txBody>
      </p:sp>
      <p:sp>
        <p:nvSpPr>
          <p:cNvPr id="2" name="תיבת טקסט 1">
            <a:extLst>
              <a:ext uri="{FF2B5EF4-FFF2-40B4-BE49-F238E27FC236}">
                <a16:creationId xmlns:a16="http://schemas.microsoft.com/office/drawing/2014/main" id="{C6C28F13-77CC-6AF2-6007-0730027E2DB0}"/>
              </a:ext>
            </a:extLst>
          </p:cNvPr>
          <p:cNvSpPr txBox="1"/>
          <p:nvPr/>
        </p:nvSpPr>
        <p:spPr>
          <a:xfrm>
            <a:off x="1628078" y="1159726"/>
            <a:ext cx="9556595" cy="3244158"/>
          </a:xfrm>
          <a:prstGeom prst="rect">
            <a:avLst/>
          </a:prstGeom>
          <a:noFill/>
          <a:ln w="28575">
            <a:solidFill>
              <a:srgbClr val="00B0F0"/>
            </a:solidFill>
            <a:prstDash val="sysDot"/>
          </a:ln>
        </p:spPr>
        <p:txBody>
          <a:bodyPr wrap="square">
            <a:spAutoFit/>
          </a:bodyPr>
          <a:lstStyle/>
          <a:p>
            <a:pPr>
              <a:lnSpc>
                <a:spcPct val="150000"/>
              </a:lnSpc>
            </a:pPr>
            <a:r>
              <a:rPr lang="he-IL" sz="2800" b="1" i="0" u="none" strike="noStrike" baseline="0" dirty="0">
                <a:solidFill>
                  <a:srgbClr val="426E4C"/>
                </a:solidFill>
                <a:latin typeface="MFPronto-Bold"/>
              </a:rPr>
              <a:t>אוריינות מדעית: מודל תרשים זרימה</a:t>
            </a:r>
          </a:p>
          <a:p>
            <a:pPr>
              <a:lnSpc>
                <a:spcPct val="150000"/>
              </a:lnSpc>
            </a:pPr>
            <a:r>
              <a:rPr lang="he-IL" sz="2800" b="0" i="0" u="none" strike="noStrike" baseline="0" dirty="0">
                <a:solidFill>
                  <a:srgbClr val="000000"/>
                </a:solidFill>
                <a:latin typeface="FbSpoiler-Regular"/>
              </a:rPr>
              <a:t>במשימה נעזרנו במודל של </a:t>
            </a:r>
            <a:r>
              <a:rPr lang="he-IL" sz="2800" b="1" i="0" u="none" strike="noStrike" baseline="0" dirty="0">
                <a:solidFill>
                  <a:srgbClr val="000000"/>
                </a:solidFill>
                <a:latin typeface="FbSpoiler-Regular"/>
              </a:rPr>
              <a:t>תרשים זרימה </a:t>
            </a:r>
            <a:r>
              <a:rPr lang="he-IL" sz="2800" b="0" i="0" u="none" strike="noStrike" baseline="0" dirty="0">
                <a:solidFill>
                  <a:srgbClr val="000000"/>
                </a:solidFill>
                <a:latin typeface="FbSpoiler-Regular"/>
              </a:rPr>
              <a:t>כדי להציג הקשר בין משאבי הטבע לבין החומרים המופקים ומעובדים ובין המוצרים שמכינים מהחומרים האלה.</a:t>
            </a:r>
          </a:p>
          <a:p>
            <a:pPr>
              <a:lnSpc>
                <a:spcPct val="150000"/>
              </a:lnSpc>
            </a:pPr>
            <a:r>
              <a:rPr lang="he-IL" sz="2800" b="0" i="0" u="none" strike="noStrike" baseline="0" dirty="0">
                <a:solidFill>
                  <a:srgbClr val="000000"/>
                </a:solidFill>
                <a:latin typeface="FbSpoiler-Regular"/>
              </a:rPr>
              <a:t>תרשים זרימה מציג שלבים בתהליך בצורה מסודרת.</a:t>
            </a:r>
            <a:endParaRPr lang="he-IL" sz="2800" dirty="0"/>
          </a:p>
        </p:txBody>
      </p:sp>
    </p:spTree>
    <p:extLst>
      <p:ext uri="{BB962C8B-B14F-4D97-AF65-F5344CB8AC3E}">
        <p14:creationId xmlns:p14="http://schemas.microsoft.com/office/powerpoint/2010/main" val="357390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900F-5DDE-86DC-5779-6FD424E060B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DD4E8C2F-A22B-3B3F-A4C0-36423B45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 y="246843"/>
            <a:ext cx="4995682" cy="576073"/>
          </a:xfrm>
          <a:prstGeom prst="rect">
            <a:avLst/>
          </a:prstGeom>
        </p:spPr>
      </p:pic>
      <p:pic>
        <p:nvPicPr>
          <p:cNvPr id="3" name="תמונה 2">
            <a:extLst>
              <a:ext uri="{FF2B5EF4-FFF2-40B4-BE49-F238E27FC236}">
                <a16:creationId xmlns:a16="http://schemas.microsoft.com/office/drawing/2014/main" id="{55C2943E-0186-CA3F-48A7-21AF28F9862E}"/>
              </a:ext>
            </a:extLst>
          </p:cNvPr>
          <p:cNvPicPr>
            <a:picLocks noChangeAspect="1"/>
          </p:cNvPicPr>
          <p:nvPr/>
        </p:nvPicPr>
        <p:blipFill>
          <a:blip r:embed="rId4"/>
          <a:stretch>
            <a:fillRect/>
          </a:stretch>
        </p:blipFill>
        <p:spPr>
          <a:xfrm>
            <a:off x="5236328" y="1674130"/>
            <a:ext cx="6650872" cy="3845724"/>
          </a:xfrm>
          <a:prstGeom prst="rect">
            <a:avLst/>
          </a:prstGeom>
        </p:spPr>
      </p:pic>
      <p:pic>
        <p:nvPicPr>
          <p:cNvPr id="6" name="תמונה 5">
            <a:extLst>
              <a:ext uri="{FF2B5EF4-FFF2-40B4-BE49-F238E27FC236}">
                <a16:creationId xmlns:a16="http://schemas.microsoft.com/office/drawing/2014/main" id="{3F557BA3-49F8-8EE5-2B55-F8FF99033DB7}"/>
              </a:ext>
            </a:extLst>
          </p:cNvPr>
          <p:cNvPicPr>
            <a:picLocks noChangeAspect="1"/>
          </p:cNvPicPr>
          <p:nvPr/>
        </p:nvPicPr>
        <p:blipFill>
          <a:blip r:embed="rId5"/>
          <a:stretch>
            <a:fillRect/>
          </a:stretch>
        </p:blipFill>
        <p:spPr>
          <a:xfrm>
            <a:off x="215766" y="1843551"/>
            <a:ext cx="5252936" cy="4156364"/>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CD32010F-E615-61AD-9F2D-EF539CD80B65}"/>
              </a:ext>
            </a:extLst>
          </p:cNvPr>
          <p:cNvSpPr txBox="1"/>
          <p:nvPr/>
        </p:nvSpPr>
        <p:spPr>
          <a:xfrm>
            <a:off x="334208" y="6433637"/>
            <a:ext cx="1020365" cy="369332"/>
          </a:xfrm>
          <a:prstGeom prst="rect">
            <a:avLst/>
          </a:prstGeom>
          <a:noFill/>
        </p:spPr>
        <p:txBody>
          <a:bodyPr wrap="square" rtlCol="1">
            <a:spAutoFit/>
          </a:bodyPr>
          <a:lstStyle/>
          <a:p>
            <a:r>
              <a:rPr lang="he-IL" b="1" dirty="0"/>
              <a:t>עמוד 78</a:t>
            </a:r>
          </a:p>
        </p:txBody>
      </p:sp>
    </p:spTree>
    <p:extLst>
      <p:ext uri="{BB962C8B-B14F-4D97-AF65-F5344CB8AC3E}">
        <p14:creationId xmlns:p14="http://schemas.microsoft.com/office/powerpoint/2010/main" val="86567758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1819</Words>
  <Application>Microsoft Office PowerPoint</Application>
  <PresentationFormat>מסך רחב</PresentationFormat>
  <Paragraphs>119</Paragraphs>
  <Slides>18</Slides>
  <Notes>16</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18</vt:i4>
      </vt:variant>
    </vt:vector>
  </HeadingPairs>
  <TitlesOfParts>
    <vt:vector size="25" baseType="lpstr">
      <vt:lpstr>Arial</vt:lpstr>
      <vt:lpstr>Calibri</vt:lpstr>
      <vt:lpstr>Calibri Light</vt:lpstr>
      <vt:lpstr>FbSpoiler-Bold</vt:lpstr>
      <vt:lpstr>FbSpoiler-Regular</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5</cp:revision>
  <dcterms:created xsi:type="dcterms:W3CDTF">2025-03-16T09:12:56Z</dcterms:created>
  <dcterms:modified xsi:type="dcterms:W3CDTF">2025-10-28T09:36:02Z</dcterms:modified>
</cp:coreProperties>
</file>