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2" r:id="rId3"/>
    <p:sldId id="306" r:id="rId4"/>
    <p:sldId id="307" r:id="rId5"/>
    <p:sldId id="323" r:id="rId6"/>
    <p:sldId id="309" r:id="rId7"/>
    <p:sldId id="308" r:id="rId8"/>
    <p:sldId id="289" r:id="rId9"/>
    <p:sldId id="288" r:id="rId10"/>
    <p:sldId id="301" r:id="rId11"/>
    <p:sldId id="322" r:id="rId12"/>
    <p:sldId id="325" r:id="rId13"/>
    <p:sldId id="324" r:id="rId14"/>
    <p:sldId id="312" r:id="rId15"/>
    <p:sldId id="319" r:id="rId16"/>
    <p:sldId id="326" r:id="rId17"/>
    <p:sldId id="327" r:id="rId18"/>
    <p:sldId id="313" r:id="rId19"/>
    <p:sldId id="311" r:id="rId20"/>
    <p:sldId id="321" r:id="rId21"/>
    <p:sldId id="320" r:id="rId22"/>
    <p:sldId id="314" r:id="rId23"/>
    <p:sldId id="315" r:id="rId24"/>
    <p:sldId id="316" r:id="rId25"/>
    <p:sldId id="317" r:id="rId26"/>
    <p:sldId id="318" r:id="rId27"/>
    <p:sldId id="305" r:id="rId28"/>
    <p:sldId id="26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456" autoAdjust="0"/>
  </p:normalViewPr>
  <p:slideViewPr>
    <p:cSldViewPr snapToGrid="0">
      <p:cViewPr varScale="1">
        <p:scale>
          <a:sx n="83" d="100"/>
          <a:sy n="83" d="100"/>
        </p:scale>
        <p:origin x="1614" y="300"/>
      </p:cViewPr>
      <p:guideLst/>
    </p:cSldViewPr>
  </p:slideViewPr>
  <p:notesTextViewPr>
    <p:cViewPr>
      <p:scale>
        <a:sx n="1" d="1"/>
        <a:sy n="1" d="1"/>
      </p:scale>
      <p:origin x="0" y="0"/>
    </p:cViewPr>
  </p:notesTextViewPr>
  <p:sorterViewPr>
    <p:cViewPr>
      <p:scale>
        <a:sx n="100" d="100"/>
        <a:sy n="100" d="100"/>
      </p:scale>
      <p:origin x="0" y="-36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F97DE0-0090-4366-9281-7DCD51237663}"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DE271-F686-4908-977C-6109B2495923}" type="slidenum">
              <a:rPr lang="en-US" smtClean="0"/>
              <a:t>‹#›</a:t>
            </a:fld>
            <a:endParaRPr lang="en-US"/>
          </a:p>
        </p:txBody>
      </p:sp>
    </p:spTree>
    <p:extLst>
      <p:ext uri="{BB962C8B-B14F-4D97-AF65-F5344CB8AC3E}">
        <p14:creationId xmlns:p14="http://schemas.microsoft.com/office/powerpoint/2010/main" val="1949286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File:Bee_dance.png"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commons.wikimedia.org/wiki/File:Abeille-bee.svg" TargetMode="External"/><Relationship Id="rId4" Type="http://schemas.openxmlformats.org/officeDocument/2006/relationships/hyperlink" Target="https://commons.wikimedia.org/wiki/File:Sun01.sv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E271-F686-4908-977C-6109B2495923}" type="slidenum">
              <a:rPr lang="en-US" smtClean="0"/>
              <a:t>1</a:t>
            </a:fld>
            <a:endParaRPr lang="en-US"/>
          </a:p>
        </p:txBody>
      </p:sp>
    </p:spTree>
    <p:extLst>
      <p:ext uri="{BB962C8B-B14F-4D97-AF65-F5344CB8AC3E}">
        <p14:creationId xmlns:p14="http://schemas.microsoft.com/office/powerpoint/2010/main" val="935218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E271-F686-4908-977C-6109B2495923}" type="slidenum">
              <a:rPr lang="en-US" smtClean="0"/>
              <a:t>19</a:t>
            </a:fld>
            <a:endParaRPr lang="en-US"/>
          </a:p>
        </p:txBody>
      </p:sp>
    </p:spTree>
    <p:extLst>
      <p:ext uri="{BB962C8B-B14F-4D97-AF65-F5344CB8AC3E}">
        <p14:creationId xmlns:p14="http://schemas.microsoft.com/office/powerpoint/2010/main" val="3958401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E271-F686-4908-977C-6109B2495923}" type="slidenum">
              <a:rPr lang="en-US" smtClean="0"/>
              <a:t>23</a:t>
            </a:fld>
            <a:endParaRPr lang="en-US"/>
          </a:p>
        </p:txBody>
      </p:sp>
    </p:spTree>
    <p:extLst>
      <p:ext uri="{BB962C8B-B14F-4D97-AF65-F5344CB8AC3E}">
        <p14:creationId xmlns:p14="http://schemas.microsoft.com/office/powerpoint/2010/main" val="4152603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E271-F686-4908-977C-6109B2495923}" type="slidenum">
              <a:rPr lang="en-US" smtClean="0"/>
              <a:t>24</a:t>
            </a:fld>
            <a:endParaRPr lang="en-US"/>
          </a:p>
        </p:txBody>
      </p:sp>
    </p:spTree>
    <p:extLst>
      <p:ext uri="{BB962C8B-B14F-4D97-AF65-F5344CB8AC3E}">
        <p14:creationId xmlns:p14="http://schemas.microsoft.com/office/powerpoint/2010/main" val="93928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E271-F686-4908-977C-6109B24959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50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 </a:t>
            </a:r>
            <a:r>
              <a:rPr lang="en-US" dirty="0"/>
              <a:t> </a:t>
            </a:r>
            <a:r>
              <a:rPr lang="he-IL" dirty="0"/>
              <a:t> - איור ריקוד הדבורה (ויקיפדיה) </a:t>
            </a:r>
            <a:r>
              <a:rPr lang="en-US" sz="1200" b="0" i="0" kern="1200" dirty="0">
                <a:solidFill>
                  <a:schemeClr val="tx1"/>
                </a:solidFill>
                <a:effectLst/>
                <a:latin typeface="+mn-lt"/>
                <a:ea typeface="+mn-ea"/>
                <a:cs typeface="+mn-cs"/>
              </a:rPr>
              <a:t>Own work - </a:t>
            </a:r>
            <a:r>
              <a:rPr lang="en-US" sz="1200" b="0" i="0" u="none" strike="noStrike" kern="1200" dirty="0">
                <a:solidFill>
                  <a:schemeClr val="tx1"/>
                </a:solidFill>
                <a:effectLst/>
                <a:latin typeface="+mn-lt"/>
                <a:ea typeface="+mn-ea"/>
                <a:cs typeface="+mn-cs"/>
                <a:hlinkClick r:id="rId3" tooltip="File:Bee dance.png"/>
              </a:rPr>
              <a:t>File:Bee dance.png</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File:Sun01.svg"/>
              </a:rPr>
              <a:t>File:Sun01.svg</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File:Abeille-bee.svg"/>
              </a:rPr>
              <a:t>File:Abeille-bee.svg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byEmmanuel</a:t>
            </a:r>
            <a:r>
              <a:rPr lang="en-US" sz="1200" b="0" i="0" kern="1200" dirty="0">
                <a:solidFill>
                  <a:schemeClr val="tx1"/>
                </a:solidFill>
                <a:effectLst/>
                <a:latin typeface="+mn-lt"/>
                <a:ea typeface="+mn-ea"/>
                <a:cs typeface="+mn-cs"/>
              </a:rPr>
              <a:t> Boutet File:RosendeutschschweizerBlatt.svg by Kilom691  </a:t>
            </a:r>
            <a:r>
              <a:rPr lang="he-IL" sz="1200" b="0" i="0" kern="1200" dirty="0">
                <a:solidFill>
                  <a:schemeClr val="tx1"/>
                </a:solidFill>
                <a:effectLst/>
                <a:latin typeface="+mn-lt"/>
                <a:ea typeface="+mn-ea"/>
                <a:cs typeface="+mn-cs"/>
              </a:rPr>
              <a:t>  תמונת הצילום (ויקיפדיה – מחול הדבורה)</a:t>
            </a:r>
          </a:p>
          <a:p>
            <a:pPr algn="r" rtl="1"/>
            <a:r>
              <a:rPr lang="he-IL" sz="1200" b="0" i="0" kern="1200" dirty="0">
                <a:solidFill>
                  <a:schemeClr val="tx1"/>
                </a:solidFill>
                <a:effectLst/>
                <a:latin typeface="+mn-lt"/>
                <a:ea typeface="+mn-ea"/>
                <a:cs typeface="+mn-cs"/>
              </a:rPr>
              <a:t>הסבר מתוך ויקיפדיה: "המחול כולל ריצה תוך התוויית תבנית הספרה שמונה. ריצה פתלתלה (שלב הריקוד הפתלתל) המלווה בפנייה לימין על מנת לחזור לנקודת ההתחלה (שלב החזרה), שוב ריצה פתלתלה המסתיימת בפנייה במעגל לשמאל, וכך הלאה תוך החלפה קבועה בין פניות לימין לפניות לשמאל לאחר שלב הריקוד הפתלתל. שלב הריקוד הפתלתל במחול הוא החלק המרשים והאינפורמטיבי ביותר במחול הדבורה"</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E271-F686-4908-977C-6109B24959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418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https://www.youtube.com/watch?v=xQpolPycuxQ</a:t>
            </a:r>
          </a:p>
        </p:txBody>
      </p:sp>
      <p:sp>
        <p:nvSpPr>
          <p:cNvPr id="4" name="Slide Number Placeholder 3"/>
          <p:cNvSpPr>
            <a:spLocks noGrp="1"/>
          </p:cNvSpPr>
          <p:nvPr>
            <p:ph type="sldNum" sz="quarter" idx="5"/>
          </p:nvPr>
        </p:nvSpPr>
        <p:spPr/>
        <p:txBody>
          <a:bodyPr/>
          <a:lstStyle/>
          <a:p>
            <a:fld id="{698DE271-F686-4908-977C-6109B2495923}" type="slidenum">
              <a:rPr lang="en-US" smtClean="0"/>
              <a:t>8</a:t>
            </a:fld>
            <a:endParaRPr lang="en-US"/>
          </a:p>
        </p:txBody>
      </p:sp>
    </p:spTree>
    <p:extLst>
      <p:ext uri="{BB962C8B-B14F-4D97-AF65-F5344CB8AC3E}">
        <p14:creationId xmlns:p14="http://schemas.microsoft.com/office/powerpoint/2010/main" val="2321479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תמונת הגלמים: ויקיפדיה. בעל היצירה:  </a:t>
            </a:r>
            <a:r>
              <a:rPr lang="en-US" dirty="0"/>
              <a:t> Waugsberge</a:t>
            </a:r>
            <a:r>
              <a:rPr lang="he-IL" dirty="0"/>
              <a:t> קישור למקור: </a:t>
            </a:r>
            <a:r>
              <a:rPr lang="en-US" dirty="0"/>
              <a:t>https://commons.wikimedia.org/wiki/File:Drohnenpuppen_81b.jpg#mw-jump-to-license</a:t>
            </a:r>
            <a:endParaRPr lang="he-IL" dirty="0"/>
          </a:p>
          <a:p>
            <a:pPr algn="r" rtl="1"/>
            <a:r>
              <a:rPr lang="he-IL" dirty="0"/>
              <a:t>תמונת הגחה של דבורה (בוגרת) מתוך התא. העל היצירה:</a:t>
            </a:r>
            <a:r>
              <a:rPr lang="en-US" dirty="0"/>
              <a:t>   </a:t>
            </a:r>
            <a:r>
              <a:rPr lang="en-US" dirty="0" err="1"/>
              <a:t>Waugsberg</a:t>
            </a:r>
            <a:r>
              <a:rPr lang="he-IL" dirty="0"/>
              <a:t>   קישור למקור:</a:t>
            </a:r>
            <a:r>
              <a:rPr lang="en-US" dirty="0"/>
              <a:t>https://commons.wikimedia.org/wiki/File:Schluepfende_Biene.jpg#mw-jump-to-license</a:t>
            </a:r>
          </a:p>
        </p:txBody>
      </p:sp>
      <p:sp>
        <p:nvSpPr>
          <p:cNvPr id="4" name="Slide Number Placeholder 3"/>
          <p:cNvSpPr>
            <a:spLocks noGrp="1"/>
          </p:cNvSpPr>
          <p:nvPr>
            <p:ph type="sldNum" sz="quarter" idx="5"/>
          </p:nvPr>
        </p:nvSpPr>
        <p:spPr/>
        <p:txBody>
          <a:bodyPr/>
          <a:lstStyle/>
          <a:p>
            <a:fld id="{698DE271-F686-4908-977C-6109B2495923}" type="slidenum">
              <a:rPr lang="en-US" smtClean="0"/>
              <a:t>9</a:t>
            </a:fld>
            <a:endParaRPr lang="en-US"/>
          </a:p>
        </p:txBody>
      </p:sp>
    </p:spTree>
    <p:extLst>
      <p:ext uri="{BB962C8B-B14F-4D97-AF65-F5344CB8AC3E}">
        <p14:creationId xmlns:p14="http://schemas.microsoft.com/office/powerpoint/2010/main" val="714958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תאים משושים מכסים שטח בצורה מושלמת בלי רווחים.</a:t>
            </a:r>
          </a:p>
          <a:p>
            <a:pPr algn="r"/>
            <a:r>
              <a:rPr lang="he-IL" dirty="0"/>
              <a:t>   - הם דורשים פחות חומר לבנייה לעומת עיגולים או ריבועים.</a:t>
            </a:r>
          </a:p>
          <a:p>
            <a:pPr algn="r"/>
            <a:r>
              <a:rPr lang="he-IL" dirty="0"/>
              <a:t>   - המשושה הוא הצורה היעילה ביותר מבחינת יחס שטח לנפח.</a:t>
            </a:r>
          </a:p>
          <a:p>
            <a:pPr algn="r"/>
            <a:br>
              <a:rPr lang="he-IL" dirty="0"/>
            </a:br>
            <a:endParaRPr lang="en-US" dirty="0"/>
          </a:p>
        </p:txBody>
      </p:sp>
      <p:sp>
        <p:nvSpPr>
          <p:cNvPr id="4" name="Slide Number Placeholder 3"/>
          <p:cNvSpPr>
            <a:spLocks noGrp="1"/>
          </p:cNvSpPr>
          <p:nvPr>
            <p:ph type="sldNum" sz="quarter" idx="5"/>
          </p:nvPr>
        </p:nvSpPr>
        <p:spPr/>
        <p:txBody>
          <a:bodyPr/>
          <a:lstStyle/>
          <a:p>
            <a:fld id="{698DE271-F686-4908-977C-6109B2495923}" type="slidenum">
              <a:rPr lang="en-US" smtClean="0"/>
              <a:t>10</a:t>
            </a:fld>
            <a:endParaRPr lang="en-US"/>
          </a:p>
        </p:txBody>
      </p:sp>
    </p:spTree>
    <p:extLst>
      <p:ext uri="{BB962C8B-B14F-4D97-AF65-F5344CB8AC3E}">
        <p14:creationId xmlns:p14="http://schemas.microsoft.com/office/powerpoint/2010/main" val="1989688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E271-F686-4908-977C-6109B2495923}" type="slidenum">
              <a:rPr lang="en-US" smtClean="0"/>
              <a:t>11</a:t>
            </a:fld>
            <a:endParaRPr lang="en-US"/>
          </a:p>
        </p:txBody>
      </p:sp>
    </p:spTree>
    <p:extLst>
      <p:ext uri="{BB962C8B-B14F-4D97-AF65-F5344CB8AC3E}">
        <p14:creationId xmlns:p14="http://schemas.microsoft.com/office/powerpoint/2010/main" val="670925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E271-F686-4908-977C-6109B2495923}" type="slidenum">
              <a:rPr lang="en-US" smtClean="0"/>
              <a:t>12</a:t>
            </a:fld>
            <a:endParaRPr lang="en-US"/>
          </a:p>
        </p:txBody>
      </p:sp>
    </p:spTree>
    <p:extLst>
      <p:ext uri="{BB962C8B-B14F-4D97-AF65-F5344CB8AC3E}">
        <p14:creationId xmlns:p14="http://schemas.microsoft.com/office/powerpoint/2010/main" val="3143605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DE271-F686-4908-977C-6109B2495923}" type="slidenum">
              <a:rPr lang="en-US" smtClean="0"/>
              <a:t>13</a:t>
            </a:fld>
            <a:endParaRPr lang="en-US"/>
          </a:p>
        </p:txBody>
      </p:sp>
    </p:spTree>
    <p:extLst>
      <p:ext uri="{BB962C8B-B14F-4D97-AF65-F5344CB8AC3E}">
        <p14:creationId xmlns:p14="http://schemas.microsoft.com/office/powerpoint/2010/main" val="275644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D9A1-734D-3A07-CE4A-1CDBE2E613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A8AC20-BC99-A3BF-0954-D576E936DF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49B699-6146-0FB0-7BF0-3D5A289B3C0E}"/>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5" name="Footer Placeholder 4">
            <a:extLst>
              <a:ext uri="{FF2B5EF4-FFF2-40B4-BE49-F238E27FC236}">
                <a16:creationId xmlns:a16="http://schemas.microsoft.com/office/drawing/2014/main" id="{755E6250-02C8-BC70-97AB-7A5A8934D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997A0-6A1C-5094-7CCC-F814F20C8A2B}"/>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575089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5D341-E032-411E-E598-62B039583D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DB0CAC-4F7F-2173-7FA2-2C58303A3D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C4BFC-48E3-E0D3-6DA6-330D876B9F0E}"/>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5" name="Footer Placeholder 4">
            <a:extLst>
              <a:ext uri="{FF2B5EF4-FFF2-40B4-BE49-F238E27FC236}">
                <a16:creationId xmlns:a16="http://schemas.microsoft.com/office/drawing/2014/main" id="{4A7EFA8B-DCC5-0ED2-CB0A-774EF4846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52710-33F9-0EC9-7874-A3FB43FF448B}"/>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1112119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491557-16A3-6750-3738-22F8189339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148A6F-5771-63B7-B489-FDA0B24FE1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2F884-4A63-2CFB-63F6-73ADEB101086}"/>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5" name="Footer Placeholder 4">
            <a:extLst>
              <a:ext uri="{FF2B5EF4-FFF2-40B4-BE49-F238E27FC236}">
                <a16:creationId xmlns:a16="http://schemas.microsoft.com/office/drawing/2014/main" id="{05502A90-C4B7-2DE2-4536-3EB2858F0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F142E-335C-45E5-389B-AEE0721FA79F}"/>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139305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A893F-748F-EBFA-B370-A15D6D3781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AC2CAA-1AF0-F9EA-FCF0-17F656A0E6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3CD9E-D559-8366-D265-FA6E88218E77}"/>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5" name="Footer Placeholder 4">
            <a:extLst>
              <a:ext uri="{FF2B5EF4-FFF2-40B4-BE49-F238E27FC236}">
                <a16:creationId xmlns:a16="http://schemas.microsoft.com/office/drawing/2014/main" id="{CF5BF753-FD96-3443-25DA-C56BF4E09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4DF68C-CB6F-64F1-79FD-F7616597C1FB}"/>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368145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7858-E5F8-21DD-CA89-826C96B7DF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971D90-E9B4-28B5-9E7D-ED4F3C0174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7CF74D-8B10-4DBE-9919-0919A665C9D4}"/>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5" name="Footer Placeholder 4">
            <a:extLst>
              <a:ext uri="{FF2B5EF4-FFF2-40B4-BE49-F238E27FC236}">
                <a16:creationId xmlns:a16="http://schemas.microsoft.com/office/drawing/2014/main" id="{8D9DC5E7-7E9F-7F6E-7E85-E5EF1EC06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C1B5A-CC0C-7642-6AFE-5E1012B472F3}"/>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312648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0BBE5-1A26-C718-4A80-029C4F5663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770F25-095F-87A1-A37C-F2214C8A83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10D18-FE0E-2DEE-820E-488C088385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F92AF7-7DC4-62AA-8062-AD56E2D97E14}"/>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6" name="Footer Placeholder 5">
            <a:extLst>
              <a:ext uri="{FF2B5EF4-FFF2-40B4-BE49-F238E27FC236}">
                <a16:creationId xmlns:a16="http://schemas.microsoft.com/office/drawing/2014/main" id="{3CBB6790-C42E-8BBB-5FE8-8E31D887F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873FE1-B0D3-DFF1-365B-8A22C83D9DEB}"/>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82450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BFD8-BBFF-C226-E446-4A0115D81D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19E4EF-0BA0-4B04-7EC9-706E803BCC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42C5B-CC12-92C8-8F5F-EC25EDBE1E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FF9B90-21E7-2C1C-0015-63D9A0E860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FF384-1DDC-CE08-34B1-105D3BEA8C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F8643D-B84F-B16C-222F-5EF3EA08D9E1}"/>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8" name="Footer Placeholder 7">
            <a:extLst>
              <a:ext uri="{FF2B5EF4-FFF2-40B4-BE49-F238E27FC236}">
                <a16:creationId xmlns:a16="http://schemas.microsoft.com/office/drawing/2014/main" id="{7BD91960-6153-841C-F823-CB5BE0502F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EDB032-48BC-4FC1-FC3E-A30C7E9D92DE}"/>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292059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0E708-6104-3044-95FD-3FBDAF9F6F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F5E6CE-70B3-45C0-D05C-04A41F2735E1}"/>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4" name="Footer Placeholder 3">
            <a:extLst>
              <a:ext uri="{FF2B5EF4-FFF2-40B4-BE49-F238E27FC236}">
                <a16:creationId xmlns:a16="http://schemas.microsoft.com/office/drawing/2014/main" id="{077C8CB2-1066-6B0A-1616-644C2CD79A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7D193B-5D0C-92D8-3115-D9CB26A748FC}"/>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15601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07E139-B6A4-F7B4-1105-14FCA253B4B2}"/>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3" name="Footer Placeholder 2">
            <a:extLst>
              <a:ext uri="{FF2B5EF4-FFF2-40B4-BE49-F238E27FC236}">
                <a16:creationId xmlns:a16="http://schemas.microsoft.com/office/drawing/2014/main" id="{1E04D4BC-34D9-3D11-1C06-6EFF69B6EE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3B269E-6988-59A8-BE40-A740DFC1673D}"/>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3161324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93CF-D474-3ECA-D7F5-5C1ADEB43E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F88614-2331-8512-3E12-F7321CB544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E07F81-5298-99DE-120F-196558126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4B7F88-5132-89F8-54FB-697744B8967A}"/>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6" name="Footer Placeholder 5">
            <a:extLst>
              <a:ext uri="{FF2B5EF4-FFF2-40B4-BE49-F238E27FC236}">
                <a16:creationId xmlns:a16="http://schemas.microsoft.com/office/drawing/2014/main" id="{7B250E61-3425-D603-E1DA-65F78BB478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4B5913-EA8A-0633-95EB-2D0CDDB3F8B0}"/>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18589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C985-F569-11FB-3A6D-9831A4BE7B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F1A37E-6CA4-204F-A726-5832EC1E93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74B581-26FA-6C89-9F69-2C5E66B46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E768A4-F1EE-CF7F-1C5B-8E10B3F9B3EB}"/>
              </a:ext>
            </a:extLst>
          </p:cNvPr>
          <p:cNvSpPr>
            <a:spLocks noGrp="1"/>
          </p:cNvSpPr>
          <p:nvPr>
            <p:ph type="dt" sz="half" idx="10"/>
          </p:nvPr>
        </p:nvSpPr>
        <p:spPr/>
        <p:txBody>
          <a:bodyPr/>
          <a:lstStyle/>
          <a:p>
            <a:fld id="{F4E345E9-6A74-41D7-A83A-3A3F75AA7EEA}" type="datetimeFigureOut">
              <a:rPr lang="en-US" smtClean="0"/>
              <a:t>9/9/2025</a:t>
            </a:fld>
            <a:endParaRPr lang="en-US"/>
          </a:p>
        </p:txBody>
      </p:sp>
      <p:sp>
        <p:nvSpPr>
          <p:cNvPr id="6" name="Footer Placeholder 5">
            <a:extLst>
              <a:ext uri="{FF2B5EF4-FFF2-40B4-BE49-F238E27FC236}">
                <a16:creationId xmlns:a16="http://schemas.microsoft.com/office/drawing/2014/main" id="{F0B2AA5D-61F9-C3B5-CC51-09E9C79D97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E5A2B8-9380-5895-654D-20596AF534D0}"/>
              </a:ext>
            </a:extLst>
          </p:cNvPr>
          <p:cNvSpPr>
            <a:spLocks noGrp="1"/>
          </p:cNvSpPr>
          <p:nvPr>
            <p:ph type="sldNum" sz="quarter" idx="12"/>
          </p:nvPr>
        </p:nvSpPr>
        <p:spPr/>
        <p:txBody>
          <a:bodyPr/>
          <a:lstStyle/>
          <a:p>
            <a:fld id="{54B05C96-0348-4145-B8E0-FE4020DDD2C5}" type="slidenum">
              <a:rPr lang="en-US" smtClean="0"/>
              <a:t>‹#›</a:t>
            </a:fld>
            <a:endParaRPr lang="en-US"/>
          </a:p>
        </p:txBody>
      </p:sp>
    </p:spTree>
    <p:extLst>
      <p:ext uri="{BB962C8B-B14F-4D97-AF65-F5344CB8AC3E}">
        <p14:creationId xmlns:p14="http://schemas.microsoft.com/office/powerpoint/2010/main" val="156493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14C44E-4001-9A18-B5F4-F7B3DD8DB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C52B21-426C-2720-4CF9-2FFCB8B2CB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D93FC-4A9E-B965-7D57-946E2F4D4D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345E9-6A74-41D7-A83A-3A3F75AA7EEA}" type="datetimeFigureOut">
              <a:rPr lang="en-US" smtClean="0"/>
              <a:t>9/9/2025</a:t>
            </a:fld>
            <a:endParaRPr lang="en-US"/>
          </a:p>
        </p:txBody>
      </p:sp>
      <p:sp>
        <p:nvSpPr>
          <p:cNvPr id="5" name="Footer Placeholder 4">
            <a:extLst>
              <a:ext uri="{FF2B5EF4-FFF2-40B4-BE49-F238E27FC236}">
                <a16:creationId xmlns:a16="http://schemas.microsoft.com/office/drawing/2014/main" id="{FCF568F7-FF51-182B-E18E-012D05E9E7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71A2C2-26E3-9F46-2BDC-952FD9EC3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05C96-0348-4145-B8E0-FE4020DDD2C5}" type="slidenum">
              <a:rPr lang="en-US" smtClean="0"/>
              <a:t>‹#›</a:t>
            </a:fld>
            <a:endParaRPr lang="en-US"/>
          </a:p>
        </p:txBody>
      </p:sp>
    </p:spTree>
    <p:extLst>
      <p:ext uri="{BB962C8B-B14F-4D97-AF65-F5344CB8AC3E}">
        <p14:creationId xmlns:p14="http://schemas.microsoft.com/office/powerpoint/2010/main" val="2077551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hyperlink" Target="https://commons.wikimedia.org/wiki/File:6-4012-102_-_Meshushim_(Hexagons)_and_the_river_from_up_-_%D7%9E%D7%A9%D7%95%D7%A9%D7%99_%D7%94%D7%91%D7%96%D7%9C%D7%AA_%D7%95%D7%A0%D7%97%D7%9C_%D7%94%D7%9E%D7%A9%D7%95%D7%A9%D7%99%D7%9D_%D7%9E%D7%9C%D7%9E%D7%A2%D7%9C%D7%94.jpg" TargetMode="Externa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hyperlink" Target="https://www.ramat-hanadiv.org.il/library/%D7%9E%D7%99%D7%A0%D7%99-%D7%97%D7%99%D7%95%D7%AA-%D7%95%D7%A6%D7%9E%D7%97%D7%99%D7%9D/%D7%93%D7%91%D7%95%D7%A8%D7%AA-%D7%94%D7%93%D7%91%D7%A9/" TargetMode="External"/><Relationship Id="rId7" Type="http://schemas.openxmlformats.org/officeDocument/2006/relationships/image" Target="../media/image8.png"/><Relationship Id="rId2" Type="http://schemas.openxmlformats.org/officeDocument/2006/relationships/hyperlink" Target="https://smnh.tau.ac.il/%D7%A2%D7%9C-%D7%93%D7%91%D7%95%D7%A8%D7%99-%D7%93%D7%91%D7%A9-%D7%95%D7%93%D7%91%D7%95%D7%A8%D7%99-%D7%91%D7%A8/" TargetMode="Externa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s://tevabiz.org.il/%D7%93%D7%91%D7%95%D7%A8%D7%99-%D7%91%D7%A8/" TargetMode="External"/><Relationship Id="rId4" Type="http://schemas.openxmlformats.org/officeDocument/2006/relationships/hyperlink" Target="https://www.tau.ac.il/article/be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rdatnwBYHTc&amp;list=RDrdatnwBYHTc&amp;start_radio=1"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xQpolPycuxQ?feature=oembed" TargetMode="External"/><Relationship Id="rId5" Type="http://schemas.openxmlformats.org/officeDocument/2006/relationships/image" Target="../media/image8.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55E3A8-BD98-3454-068D-6E11C3FE2D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4056" y="2278183"/>
            <a:ext cx="3297464" cy="4396619"/>
          </a:xfrm>
          <a:prstGeom prst="rect">
            <a:avLst/>
          </a:prstGeom>
        </p:spPr>
      </p:pic>
      <p:pic>
        <p:nvPicPr>
          <p:cNvPr id="5" name="Picture 4">
            <a:extLst>
              <a:ext uri="{FF2B5EF4-FFF2-40B4-BE49-F238E27FC236}">
                <a16:creationId xmlns:a16="http://schemas.microsoft.com/office/drawing/2014/main" id="{3B2E9F66-5642-84AF-0598-15BDAE1014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7417" y="2641917"/>
            <a:ext cx="5739764" cy="3819843"/>
          </a:xfrm>
          <a:prstGeom prst="rect">
            <a:avLst/>
          </a:prstGeom>
        </p:spPr>
      </p:pic>
      <p:sp>
        <p:nvSpPr>
          <p:cNvPr id="2" name="TextBox 1">
            <a:extLst>
              <a:ext uri="{FF2B5EF4-FFF2-40B4-BE49-F238E27FC236}">
                <a16:creationId xmlns:a16="http://schemas.microsoft.com/office/drawing/2014/main" id="{F4F4C8B0-DFAF-E25A-89C3-99E9346AFA6C}"/>
              </a:ext>
            </a:extLst>
          </p:cNvPr>
          <p:cNvSpPr txBox="1"/>
          <p:nvPr/>
        </p:nvSpPr>
        <p:spPr>
          <a:xfrm>
            <a:off x="1778000" y="558800"/>
            <a:ext cx="9569181" cy="1754326"/>
          </a:xfrm>
          <a:prstGeom prst="rect">
            <a:avLst/>
          </a:prstGeom>
          <a:noFill/>
        </p:spPr>
        <p:txBody>
          <a:bodyPr wrap="square" rtlCol="0">
            <a:spAutoFit/>
          </a:bodyPr>
          <a:lstStyle/>
          <a:p>
            <a:pPr algn="r"/>
            <a:r>
              <a:rPr lang="he-IL" sz="5400" b="1" dirty="0">
                <a:solidFill>
                  <a:srgbClr val="FF0000"/>
                </a:solidFill>
              </a:rPr>
              <a:t>     העולם המופלא של הדבורה  </a:t>
            </a:r>
          </a:p>
          <a:p>
            <a:pPr algn="r"/>
            <a:r>
              <a:rPr lang="he-IL" sz="5400" b="1" dirty="0">
                <a:solidFill>
                  <a:srgbClr val="FF0000"/>
                </a:solidFill>
              </a:rPr>
              <a:t>                     </a:t>
            </a:r>
            <a:r>
              <a:rPr lang="he-IL" sz="5400" b="1" dirty="0"/>
              <a:t>פעילויות</a:t>
            </a:r>
            <a:endParaRPr lang="en-US" sz="5400" b="1" dirty="0"/>
          </a:p>
        </p:txBody>
      </p:sp>
      <p:pic>
        <p:nvPicPr>
          <p:cNvPr id="6" name="Picture 5">
            <a:extLst>
              <a:ext uri="{FF2B5EF4-FFF2-40B4-BE49-F238E27FC236}">
                <a16:creationId xmlns:a16="http://schemas.microsoft.com/office/drawing/2014/main" id="{034FF9AB-E33F-3E97-8EDF-8B0E6809DF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3702240" cy="838243"/>
          </a:xfrm>
          <a:prstGeom prst="rect">
            <a:avLst/>
          </a:prstGeom>
        </p:spPr>
      </p:pic>
    </p:spTree>
    <p:extLst>
      <p:ext uri="{BB962C8B-B14F-4D97-AF65-F5344CB8AC3E}">
        <p14:creationId xmlns:p14="http://schemas.microsoft.com/office/powerpoint/2010/main" val="17472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EB65-1491-D556-757D-13A976356111}"/>
              </a:ext>
            </a:extLst>
          </p:cNvPr>
          <p:cNvSpPr>
            <a:spLocks noGrp="1"/>
          </p:cNvSpPr>
          <p:nvPr>
            <p:ph type="title"/>
          </p:nvPr>
        </p:nvSpPr>
        <p:spPr>
          <a:xfrm>
            <a:off x="838200" y="365125"/>
            <a:ext cx="10998200" cy="1325563"/>
          </a:xfrm>
        </p:spPr>
        <p:txBody>
          <a:bodyPr/>
          <a:lstStyle/>
          <a:p>
            <a:pPr algn="r"/>
            <a:r>
              <a:rPr lang="he-IL" b="1" dirty="0">
                <a:solidFill>
                  <a:srgbClr val="FF0000"/>
                </a:solidFill>
                <a:cs typeface="+mn-cs"/>
              </a:rPr>
              <a:t>נושא ד: </a:t>
            </a:r>
            <a:br>
              <a:rPr lang="he-IL" b="1" dirty="0">
                <a:solidFill>
                  <a:srgbClr val="FF0000"/>
                </a:solidFill>
                <a:cs typeface="+mn-cs"/>
              </a:rPr>
            </a:br>
            <a:r>
              <a:rPr lang="he-IL" b="1" dirty="0">
                <a:solidFill>
                  <a:srgbClr val="FF0000"/>
                </a:solidFill>
                <a:cs typeface="+mn-cs"/>
              </a:rPr>
              <a:t>מבנה הכוורת - גאונות של הטבע</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34712D9E-0D03-8905-605E-558B7AB66914}"/>
              </a:ext>
            </a:extLst>
          </p:cNvPr>
          <p:cNvSpPr>
            <a:spLocks noGrp="1"/>
          </p:cNvSpPr>
          <p:nvPr>
            <p:ph idx="1"/>
          </p:nvPr>
        </p:nvSpPr>
        <p:spPr/>
        <p:txBody>
          <a:bodyPr>
            <a:normAutofit/>
          </a:bodyPr>
          <a:lstStyle/>
          <a:p>
            <a:pPr algn="r" rtl="1"/>
            <a:r>
              <a:rPr lang="he-IL" dirty="0"/>
              <a:t> </a:t>
            </a:r>
            <a:r>
              <a:rPr lang="he-IL" dirty="0">
                <a:solidFill>
                  <a:srgbClr val="222222"/>
                </a:solidFill>
                <a:latin typeface="Arial" panose="020B0604020202020204" pitchFamily="34" charset="0"/>
              </a:rPr>
              <a:t>  אילו צורות גאומטריות אפשריות לבניית תאים (עגול, ריבוע, משושה)?</a:t>
            </a:r>
          </a:p>
          <a:p>
            <a:pPr algn="r" rtl="1"/>
            <a:r>
              <a:rPr lang="he-IL" dirty="0"/>
              <a:t>   </a:t>
            </a:r>
            <a:r>
              <a:rPr lang="he-IL" b="0" i="0" dirty="0">
                <a:solidFill>
                  <a:srgbClr val="222222"/>
                </a:solidFill>
                <a:effectLst/>
                <a:latin typeface="Arial" panose="020B0604020202020204" pitchFamily="34" charset="0"/>
              </a:rPr>
              <a:t>מהו הייתרון בבניית תאים בצורה של משושה?</a:t>
            </a:r>
          </a:p>
          <a:p>
            <a:pPr algn="r" rtl="1"/>
            <a:r>
              <a:rPr lang="he-IL" b="0" i="0" dirty="0">
                <a:solidFill>
                  <a:srgbClr val="222222"/>
                </a:solidFill>
                <a:effectLst/>
                <a:latin typeface="Arial" panose="020B0604020202020204" pitchFamily="34" charset="0"/>
              </a:rPr>
              <a:t>   מה חשוב לדבורה: יציבות, חיסכון בחומר, ניצול שטח?</a:t>
            </a:r>
          </a:p>
          <a:p>
            <a:pPr marL="0" indent="0" algn="r" rtl="1">
              <a:buNone/>
            </a:pPr>
            <a:endParaRPr lang="he-IL" b="0" i="0" dirty="0">
              <a:solidFill>
                <a:srgbClr val="222222"/>
              </a:solidFill>
              <a:effectLst/>
              <a:latin typeface="Arial" panose="020B0604020202020204" pitchFamily="34" charset="0"/>
            </a:endParaRPr>
          </a:p>
          <a:p>
            <a:pPr algn="r">
              <a:buNone/>
            </a:pPr>
            <a:r>
              <a:rPr lang="he-IL" b="1" dirty="0">
                <a:solidFill>
                  <a:srgbClr val="222222"/>
                </a:solidFill>
                <a:latin typeface="Arial" panose="020B0604020202020204" pitchFamily="34" charset="0"/>
              </a:rPr>
              <a:t>פעילות 1</a:t>
            </a:r>
            <a:endParaRPr lang="he-IL" b="1" dirty="0"/>
          </a:p>
          <a:p>
            <a:pPr algn="r">
              <a:buNone/>
            </a:pPr>
            <a:r>
              <a:rPr lang="he-IL" dirty="0"/>
              <a:t>1. נסו לכסות דף נייר בצורות של עיגולים, ריבועים ומשושים.</a:t>
            </a:r>
          </a:p>
          <a:p>
            <a:pPr algn="r">
              <a:buNone/>
            </a:pPr>
            <a:r>
              <a:rPr lang="he-IL" dirty="0"/>
              <a:t>2. איזה מבנה מכסה הכי הרבה שטח בלי רווחים? </a:t>
            </a:r>
            <a:br>
              <a:rPr lang="he-IL" dirty="0"/>
            </a:br>
            <a:endParaRPr lang="he-IL" b="0" i="0" dirty="0">
              <a:solidFill>
                <a:srgbClr val="222222"/>
              </a:solidFill>
              <a:effectLst/>
              <a:latin typeface="Arial" panose="020B0604020202020204" pitchFamily="34" charset="0"/>
            </a:endParaRPr>
          </a:p>
          <a:p>
            <a:pPr marL="0" indent="0" algn="r" rtl="1">
              <a:buNone/>
            </a:pPr>
            <a:endParaRPr lang="en-US" dirty="0"/>
          </a:p>
        </p:txBody>
      </p:sp>
      <p:pic>
        <p:nvPicPr>
          <p:cNvPr id="4" name="Picture 3">
            <a:extLst>
              <a:ext uri="{FF2B5EF4-FFF2-40B4-BE49-F238E27FC236}">
                <a16:creationId xmlns:a16="http://schemas.microsoft.com/office/drawing/2014/main" id="{B6C962EB-7AF6-8FC4-BE61-877ABB096B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812" y="165985"/>
            <a:ext cx="1991214" cy="1325563"/>
          </a:xfrm>
          <a:prstGeom prst="rect">
            <a:avLst/>
          </a:prstGeom>
        </p:spPr>
      </p:pic>
      <p:pic>
        <p:nvPicPr>
          <p:cNvPr id="5" name="Picture 4">
            <a:extLst>
              <a:ext uri="{FF2B5EF4-FFF2-40B4-BE49-F238E27FC236}">
                <a16:creationId xmlns:a16="http://schemas.microsoft.com/office/drawing/2014/main" id="{B31824B9-13E7-3755-C5FA-B721BBBF50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0212" y="3723121"/>
            <a:ext cx="2345267" cy="2345267"/>
          </a:xfrm>
          <a:prstGeom prst="rect">
            <a:avLst/>
          </a:prstGeom>
        </p:spPr>
      </p:pic>
      <p:pic>
        <p:nvPicPr>
          <p:cNvPr id="6" name="Picture 5">
            <a:extLst>
              <a:ext uri="{FF2B5EF4-FFF2-40B4-BE49-F238E27FC236}">
                <a16:creationId xmlns:a16="http://schemas.microsoft.com/office/drawing/2014/main" id="{22145BCE-2D61-751B-05DD-D0D452B11C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08852" y="5759351"/>
            <a:ext cx="1554615" cy="835224"/>
          </a:xfrm>
          <a:prstGeom prst="rect">
            <a:avLst/>
          </a:prstGeom>
        </p:spPr>
      </p:pic>
    </p:spTree>
    <p:extLst>
      <p:ext uri="{BB962C8B-B14F-4D97-AF65-F5344CB8AC3E}">
        <p14:creationId xmlns:p14="http://schemas.microsoft.com/office/powerpoint/2010/main" val="101852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129B8-2854-401B-5BBF-90366319E974}"/>
              </a:ext>
            </a:extLst>
          </p:cNvPr>
          <p:cNvSpPr>
            <a:spLocks noGrp="1"/>
          </p:cNvSpPr>
          <p:nvPr>
            <p:ph idx="1"/>
          </p:nvPr>
        </p:nvSpPr>
        <p:spPr>
          <a:xfrm>
            <a:off x="838200" y="223520"/>
            <a:ext cx="10515600" cy="5953443"/>
          </a:xfrm>
        </p:spPr>
        <p:txBody>
          <a:bodyPr>
            <a:normAutofit/>
          </a:bodyPr>
          <a:lstStyle/>
          <a:p>
            <a:pPr marL="0" indent="0" algn="r" rtl="1">
              <a:buNone/>
            </a:pPr>
            <a:r>
              <a:rPr lang="he-IL" b="1" dirty="0">
                <a:solidFill>
                  <a:srgbClr val="FF0000"/>
                </a:solidFill>
              </a:rPr>
              <a:t>פעילות 2 – הנחיות למורה</a:t>
            </a:r>
          </a:p>
          <a:p>
            <a:pPr marL="514350" indent="-514350" algn="r" rtl="1">
              <a:buFont typeface="+mj-lt"/>
              <a:buAutoNum type="arabicPeriod"/>
            </a:pPr>
            <a:r>
              <a:rPr lang="he-IL" dirty="0"/>
              <a:t> </a:t>
            </a:r>
            <a:r>
              <a:rPr lang="he-IL" b="1" dirty="0">
                <a:solidFill>
                  <a:srgbClr val="FF0000"/>
                </a:solidFill>
              </a:rPr>
              <a:t>בניית ריצוף משולשים</a:t>
            </a:r>
            <a:r>
              <a:rPr lang="he-IL" dirty="0"/>
              <a:t>: מחלקים לתלמידים גזרי נייר בצורת משולשים שווי-צלעות שאורך הצלע הוא 5 ס"מ. מבקשים מהם לרצף ריבוע של קרטון שצלעו 30 ס"מ במשולשים ולהדביק אותם כך שיכסו את השטח כולו בצורה צפופה ככל האפשר.</a:t>
            </a:r>
          </a:p>
          <a:p>
            <a:pPr marL="514350" indent="-514350" algn="r" rtl="1">
              <a:buFont typeface="+mj-lt"/>
              <a:buAutoNum type="arabicPeriod"/>
            </a:pPr>
            <a:r>
              <a:rPr lang="he-IL" dirty="0"/>
              <a:t> </a:t>
            </a:r>
            <a:r>
              <a:rPr lang="he-IL" b="1" dirty="0">
                <a:solidFill>
                  <a:srgbClr val="FF0000"/>
                </a:solidFill>
              </a:rPr>
              <a:t>בניית ריצוף משושים</a:t>
            </a:r>
            <a:r>
              <a:rPr lang="he-IL" dirty="0"/>
              <a:t>: מחלקים לתלמידים גזרי נייר בצורת משושים שאורך הצלע שלהם הוא 5 ס"מ. ומבקשים מהם לרצף ריבוע קרטון זהה (30×30 ס"מ) באמצעות המשושים, ולהדביק אותם בצורה צפופה וללא רווחים. </a:t>
            </a:r>
          </a:p>
          <a:p>
            <a:pPr marL="514350" indent="-514350" algn="r" rtl="1">
              <a:buFont typeface="+mj-lt"/>
              <a:buAutoNum type="arabicPeriod"/>
            </a:pPr>
            <a:r>
              <a:rPr lang="he-IL" b="1" dirty="0">
                <a:solidFill>
                  <a:srgbClr val="FF0000"/>
                </a:solidFill>
              </a:rPr>
              <a:t>מדידה והשוואה</a:t>
            </a:r>
            <a:r>
              <a:rPr lang="he-IL" dirty="0"/>
              <a:t>:  סופרים כמה יחידות (משולש, משושה) דרושים לכל ריצוף. משווים ומגלים שהמשושים מכסים את אותו השטח בפחות יחידות. </a:t>
            </a:r>
          </a:p>
          <a:p>
            <a:pPr marL="0" indent="0" algn="r" rtl="1">
              <a:buNone/>
            </a:pPr>
            <a:r>
              <a:rPr lang="he-IL" b="1" dirty="0">
                <a:solidFill>
                  <a:srgbClr val="FF0000"/>
                </a:solidFill>
              </a:rPr>
              <a:t>שאלה</a:t>
            </a:r>
            <a:r>
              <a:rPr lang="he-IL" dirty="0"/>
              <a:t>: אם הייתם צריכים לאחסן כמה שיותר דבש עם כמה שפחות שעווה, איזו צורה הייתם בוחרים?</a:t>
            </a:r>
          </a:p>
          <a:p>
            <a:pPr marL="514350" indent="-514350" algn="r" rtl="1">
              <a:buFont typeface="+mj-lt"/>
              <a:buAutoNum type="arabicPeriod"/>
            </a:pPr>
            <a:endParaRPr lang="he-IL" dirty="0"/>
          </a:p>
          <a:p>
            <a:pPr marL="0" indent="0" algn="r" rtl="1">
              <a:buNone/>
            </a:pPr>
            <a:endParaRPr lang="he-IL" dirty="0"/>
          </a:p>
        </p:txBody>
      </p:sp>
      <p:pic>
        <p:nvPicPr>
          <p:cNvPr id="2" name="Picture 1">
            <a:extLst>
              <a:ext uri="{FF2B5EF4-FFF2-40B4-BE49-F238E27FC236}">
                <a16:creationId xmlns:a16="http://schemas.microsoft.com/office/drawing/2014/main" id="{2DEBB29D-802E-61C3-6EB4-1253D8F9F3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390838"/>
            <a:ext cx="1987468" cy="1329043"/>
          </a:xfrm>
          <a:prstGeom prst="rect">
            <a:avLst/>
          </a:prstGeom>
        </p:spPr>
      </p:pic>
    </p:spTree>
    <p:extLst>
      <p:ext uri="{BB962C8B-B14F-4D97-AF65-F5344CB8AC3E}">
        <p14:creationId xmlns:p14="http://schemas.microsoft.com/office/powerpoint/2010/main" val="8415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CD03-85E7-1705-8D19-925F9DE2A403}"/>
              </a:ext>
            </a:extLst>
          </p:cNvPr>
          <p:cNvSpPr>
            <a:spLocks noGrp="1"/>
          </p:cNvSpPr>
          <p:nvPr>
            <p:ph type="title"/>
          </p:nvPr>
        </p:nvSpPr>
        <p:spPr/>
        <p:txBody>
          <a:bodyPr/>
          <a:lstStyle/>
          <a:p>
            <a:pPr algn="r"/>
            <a:r>
              <a:rPr lang="he-IL" b="1" dirty="0">
                <a:solidFill>
                  <a:srgbClr val="FF0000"/>
                </a:solidFill>
                <a:cs typeface="+mn-cs"/>
              </a:rPr>
              <a:t>תחשיב של בינה מלאכותית</a:t>
            </a:r>
            <a:endParaRPr lang="en-US" b="1" dirty="0">
              <a:solidFill>
                <a:srgbClr val="FF0000"/>
              </a:solidFill>
              <a:cs typeface="+mn-cs"/>
            </a:endParaRPr>
          </a:p>
        </p:txBody>
      </p:sp>
      <p:pic>
        <p:nvPicPr>
          <p:cNvPr id="11" name="Content Placeholder 10">
            <a:extLst>
              <a:ext uri="{FF2B5EF4-FFF2-40B4-BE49-F238E27FC236}">
                <a16:creationId xmlns:a16="http://schemas.microsoft.com/office/drawing/2014/main" id="{10372593-100B-4E9C-5E02-8CDC1CFEEB51}"/>
              </a:ext>
            </a:extLst>
          </p:cNvPr>
          <p:cNvPicPr>
            <a:picLocks noGrp="1" noChangeAspect="1"/>
          </p:cNvPicPr>
          <p:nvPr>
            <p:ph idx="1"/>
          </p:nvPr>
        </p:nvPicPr>
        <p:blipFill>
          <a:blip r:embed="rId3"/>
          <a:stretch>
            <a:fillRect/>
          </a:stretch>
        </p:blipFill>
        <p:spPr>
          <a:xfrm>
            <a:off x="477158" y="1889760"/>
            <a:ext cx="11237683" cy="3992469"/>
          </a:xfrm>
          <a:prstGeom prst="rect">
            <a:avLst/>
          </a:prstGeom>
        </p:spPr>
      </p:pic>
      <p:pic>
        <p:nvPicPr>
          <p:cNvPr id="12" name="Picture 11">
            <a:extLst>
              <a:ext uri="{FF2B5EF4-FFF2-40B4-BE49-F238E27FC236}">
                <a16:creationId xmlns:a16="http://schemas.microsoft.com/office/drawing/2014/main" id="{BF2328AE-858D-FBB6-B47E-81654A0CD8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46" y="167799"/>
            <a:ext cx="1987468" cy="1329043"/>
          </a:xfrm>
          <a:prstGeom prst="rect">
            <a:avLst/>
          </a:prstGeom>
        </p:spPr>
      </p:pic>
    </p:spTree>
    <p:extLst>
      <p:ext uri="{BB962C8B-B14F-4D97-AF65-F5344CB8AC3E}">
        <p14:creationId xmlns:p14="http://schemas.microsoft.com/office/powerpoint/2010/main" val="106307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A58B1-8BE8-33FC-6B04-B853982C81E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C232FBF-AED0-27CA-AE21-5D50EE8C5A4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952330" y="802640"/>
            <a:ext cx="5243989" cy="5243989"/>
          </a:xfrm>
          <a:prstGeom prst="rect">
            <a:avLst/>
          </a:prstGeom>
        </p:spPr>
      </p:pic>
      <p:sp>
        <p:nvSpPr>
          <p:cNvPr id="6" name="TextBox 5">
            <a:extLst>
              <a:ext uri="{FF2B5EF4-FFF2-40B4-BE49-F238E27FC236}">
                <a16:creationId xmlns:a16="http://schemas.microsoft.com/office/drawing/2014/main" id="{F3B30848-40EE-84B7-B7A0-C6FC8B22BC8D}"/>
              </a:ext>
            </a:extLst>
          </p:cNvPr>
          <p:cNvSpPr txBox="1"/>
          <p:nvPr/>
        </p:nvSpPr>
        <p:spPr>
          <a:xfrm>
            <a:off x="838200" y="802640"/>
            <a:ext cx="4262120" cy="526297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באיזה מבנה יידרש </a:t>
            </a:r>
            <a:r>
              <a:rPr kumimoji="0" lang="he-IL" sz="2800" b="1" i="0" u="none" strike="noStrike" kern="1200" cap="none" spc="0" normalizeH="0" baseline="0" noProof="0" dirty="0" err="1">
                <a:ln>
                  <a:noFill/>
                </a:ln>
                <a:solidFill>
                  <a:srgbClr val="FF0000"/>
                </a:solidFill>
                <a:effectLst/>
                <a:uLnTx/>
                <a:uFillTx/>
                <a:latin typeface="Calibri" panose="020F0502020204030204"/>
                <a:ea typeface="+mn-ea"/>
                <a:cs typeface="Arial" panose="020B0604020202020204" pitchFamily="34" charset="0"/>
              </a:rPr>
              <a:t>יידרש</a:t>
            </a:r>
            <a:r>
              <a:rPr kumimoji="0" lang="he-IL" sz="2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יותר דונג לבניית הכוורת?</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רמז: היכו יש פחות קווים מפרידים?</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איזה מבנה נתמך יותר על ידי הצורה ההנדסית?</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רמז: ספרו כמה משולשים מחוברים למשולש אחד וכמה משושים מחוברים למשושה אחד?</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הסיקו: איזה מבנה יציב יותר?</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2ECAA93-C89C-B56D-EA4E-2769EC39EF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60861" y="5528957"/>
            <a:ext cx="1987468" cy="1329043"/>
          </a:xfrm>
          <a:prstGeom prst="rect">
            <a:avLst/>
          </a:prstGeom>
        </p:spPr>
      </p:pic>
      <p:pic>
        <p:nvPicPr>
          <p:cNvPr id="4" name="Picture 3">
            <a:extLst>
              <a:ext uri="{FF2B5EF4-FFF2-40B4-BE49-F238E27FC236}">
                <a16:creationId xmlns:a16="http://schemas.microsoft.com/office/drawing/2014/main" id="{676B744D-7F28-DBA8-9057-DDA6463775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75252" y="5775866"/>
            <a:ext cx="1554615" cy="835224"/>
          </a:xfrm>
          <a:prstGeom prst="rect">
            <a:avLst/>
          </a:prstGeom>
        </p:spPr>
      </p:pic>
    </p:spTree>
    <p:extLst>
      <p:ext uri="{BB962C8B-B14F-4D97-AF65-F5344CB8AC3E}">
        <p14:creationId xmlns:p14="http://schemas.microsoft.com/office/powerpoint/2010/main" val="3523981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1C6B0-F014-C3DF-33CF-1163B371F175}"/>
              </a:ext>
            </a:extLst>
          </p:cNvPr>
          <p:cNvSpPr>
            <a:spLocks noGrp="1"/>
          </p:cNvSpPr>
          <p:nvPr>
            <p:ph type="title"/>
          </p:nvPr>
        </p:nvSpPr>
        <p:spPr>
          <a:xfrm>
            <a:off x="609600" y="751770"/>
            <a:ext cx="10515600" cy="1325563"/>
          </a:xfrm>
        </p:spPr>
        <p:txBody>
          <a:bodyPr/>
          <a:lstStyle/>
          <a:p>
            <a:pPr algn="r"/>
            <a:r>
              <a:rPr lang="he-IL" altLang="en-US" b="1" dirty="0" err="1">
                <a:solidFill>
                  <a:srgbClr val="FF0000"/>
                </a:solidFill>
                <a:latin typeface="Arial" panose="020B0604020202020204" pitchFamily="34" charset="0"/>
                <a:cs typeface="Arial" panose="020B0604020202020204" pitchFamily="34" charset="0"/>
              </a:rPr>
              <a:t>ביומימקרי</a:t>
            </a:r>
            <a:r>
              <a:rPr lang="he-IL" altLang="en-US" b="1" dirty="0">
                <a:solidFill>
                  <a:srgbClr val="FF0000"/>
                </a:solidFill>
                <a:latin typeface="Arial" panose="020B0604020202020204" pitchFamily="34" charset="0"/>
                <a:cs typeface="Arial" panose="020B0604020202020204" pitchFamily="34" charset="0"/>
              </a:rPr>
              <a:t>:</a:t>
            </a:r>
            <a:br>
              <a:rPr lang="he-IL" altLang="en-US" b="1" dirty="0">
                <a:solidFill>
                  <a:srgbClr val="FF0000"/>
                </a:solidFill>
                <a:latin typeface="Arial" panose="020B0604020202020204" pitchFamily="34" charset="0"/>
                <a:cs typeface="Arial" panose="020B0604020202020204" pitchFamily="34" charset="0"/>
              </a:rPr>
            </a:br>
            <a:r>
              <a:rPr lang="he-IL" altLang="en-US" b="1" dirty="0">
                <a:solidFill>
                  <a:srgbClr val="FF0000"/>
                </a:solidFill>
                <a:latin typeface="Arial" panose="020B0604020202020204" pitchFamily="34" charset="0"/>
                <a:cs typeface="Arial" panose="020B0604020202020204" pitchFamily="34" charset="0"/>
              </a:rPr>
              <a:t>פתרונות טכנולוגיים בהשראת הכוורת</a:t>
            </a:r>
            <a:r>
              <a:rPr lang="en-US" altLang="en-US" b="1" dirty="0">
                <a:solidFill>
                  <a:srgbClr val="FF0000"/>
                </a:solidFill>
                <a:latin typeface="Arial" panose="020B0604020202020204" pitchFamily="34" charset="0"/>
                <a:cs typeface="Arial" panose="020B0604020202020204" pitchFamily="34" charset="0"/>
              </a:rPr>
              <a:t> </a:t>
            </a:r>
            <a:endParaRPr lang="en-US" b="1" dirty="0">
              <a:solidFill>
                <a:srgbClr val="FF0000"/>
              </a:solidFill>
            </a:endParaRPr>
          </a:p>
        </p:txBody>
      </p:sp>
      <p:sp>
        <p:nvSpPr>
          <p:cNvPr id="4" name="Rectangle 1">
            <a:extLst>
              <a:ext uri="{FF2B5EF4-FFF2-40B4-BE49-F238E27FC236}">
                <a16:creationId xmlns:a16="http://schemas.microsoft.com/office/drawing/2014/main" id="{742A1DC6-2DAB-33F1-F96D-215D0166A07A}"/>
              </a:ext>
            </a:extLst>
          </p:cNvPr>
          <p:cNvSpPr>
            <a:spLocks noGrp="1" noChangeArrowheads="1"/>
          </p:cNvSpPr>
          <p:nvPr>
            <p:ph idx="1"/>
          </p:nvPr>
        </p:nvSpPr>
        <p:spPr bwMode="auto">
          <a:xfrm>
            <a:off x="0" y="2077333"/>
            <a:ext cx="12192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lgn="r" rtl="1" eaLnBrk="0" fontAlgn="base" hangingPunct="0">
              <a:lnSpc>
                <a:spcPct val="100000"/>
              </a:lnSpc>
              <a:spcBef>
                <a:spcPct val="0"/>
              </a:spcBef>
              <a:spcAft>
                <a:spcPct val="0"/>
              </a:spcAft>
            </a:pPr>
            <a:r>
              <a:rPr kumimoji="0" lang="en-US" altLang="en-US" sz="2800" b="0" i="0" u="none" strike="noStrike" cap="none" normalizeH="0" baseline="0" dirty="0">
                <a:ln>
                  <a:noFill/>
                </a:ln>
                <a:solidFill>
                  <a:schemeClr val="tx1"/>
                </a:solidFill>
                <a:effectLst/>
                <a:latin typeface="Arial" panose="020B0604020202020204" pitchFamily="34" charset="0"/>
              </a:rPr>
              <a:t>|</a:t>
            </a:r>
            <a:r>
              <a:rPr kumimoji="0" lang="he-IL" altLang="en-US" sz="3200" b="1" i="0" u="none" strike="noStrike" cap="none" normalizeH="0" baseline="0" dirty="0">
                <a:ln>
                  <a:noFill/>
                </a:ln>
                <a:solidFill>
                  <a:srgbClr val="FF0000"/>
                </a:solidFill>
                <a:effectLst/>
                <a:latin typeface="Arial" panose="020B0604020202020204" pitchFamily="34" charset="0"/>
              </a:rPr>
              <a:t>בנייה</a:t>
            </a:r>
            <a:r>
              <a:rPr kumimoji="0" lang="he-IL" altLang="en-US" sz="3200" b="0" i="0" u="none" strike="noStrike" cap="none" normalizeH="0" baseline="0" dirty="0">
                <a:ln>
                  <a:noFill/>
                </a:ln>
                <a:solidFill>
                  <a:schemeClr val="tx1"/>
                </a:solidFill>
                <a:effectLst/>
                <a:latin typeface="Arial" panose="020B0604020202020204" pitchFamily="34" charset="0"/>
              </a:rPr>
              <a:t>: קירות קלים וחזקים עם מבנה משושה (לוחות סנדוויץ').</a:t>
            </a:r>
            <a:endParaRPr kumimoji="0" lang="en-US" altLang="en-US" sz="3200" b="0" i="0" u="none" strike="noStrike" cap="none" normalizeH="0" baseline="0" dirty="0">
              <a:ln>
                <a:noFill/>
              </a:ln>
              <a:solidFill>
                <a:schemeClr val="tx1"/>
              </a:solidFill>
              <a:effectLst/>
              <a:latin typeface="Arial" panose="020B0604020202020204" pitchFamily="34" charset="0"/>
            </a:endParaRPr>
          </a:p>
          <a:p>
            <a:pPr lvl="1" algn="r" rtl="1" eaLnBrk="0" fontAlgn="base" hangingPunct="0">
              <a:lnSpc>
                <a:spcPct val="100000"/>
              </a:lnSpc>
              <a:spcBef>
                <a:spcPct val="0"/>
              </a:spcBef>
              <a:spcAft>
                <a:spcPct val="0"/>
              </a:spcAft>
            </a:pPr>
            <a:r>
              <a:rPr kumimoji="0" lang="he-IL" altLang="en-US" sz="3200" i="0" u="none" strike="noStrike" cap="none" normalizeH="0" baseline="0" dirty="0">
                <a:ln>
                  <a:noFill/>
                </a:ln>
                <a:solidFill>
                  <a:srgbClr val="FF0000"/>
                </a:solidFill>
                <a:effectLst/>
                <a:latin typeface="Arial" panose="020B0604020202020204" pitchFamily="34" charset="0"/>
              </a:rPr>
              <a:t>תעופה</a:t>
            </a:r>
            <a:r>
              <a:rPr kumimoji="0" lang="he-IL" altLang="en-US" sz="3200" b="0" i="0" u="none" strike="noStrike" cap="none" normalizeH="0" baseline="0" dirty="0">
                <a:ln>
                  <a:noFill/>
                </a:ln>
                <a:solidFill>
                  <a:schemeClr val="tx1"/>
                </a:solidFill>
                <a:effectLst/>
                <a:latin typeface="Arial" panose="020B0604020202020204" pitchFamily="34" charset="0"/>
              </a:rPr>
              <a:t>: חומרים מרוכבים במטוסים עם מבנה כוורת פנימי לחוזק וקלות.</a:t>
            </a:r>
            <a:r>
              <a:rPr kumimoji="0" lang="en-US" altLang="en-US" sz="3200" b="0" i="0" u="none" strike="noStrike" cap="none" normalizeH="0" baseline="0" dirty="0">
                <a:ln>
                  <a:noFill/>
                </a:ln>
                <a:solidFill>
                  <a:schemeClr val="tx1"/>
                </a:solidFill>
                <a:effectLst/>
                <a:latin typeface="Arial" panose="020B0604020202020204" pitchFamily="34" charset="0"/>
              </a:rPr>
              <a:t> </a:t>
            </a:r>
            <a:r>
              <a:rPr kumimoji="0" lang="he-IL" altLang="en-US" sz="3200" b="0" i="0" u="none" strike="noStrike" cap="none" normalizeH="0" baseline="0" dirty="0">
                <a:ln>
                  <a:noFill/>
                </a:ln>
                <a:solidFill>
                  <a:schemeClr val="tx1"/>
                </a:solidFill>
                <a:effectLst/>
                <a:latin typeface="Arial" panose="020B0604020202020204" pitchFamily="34" charset="0"/>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a:p>
            <a:pPr lvl="1" algn="r" rtl="1" eaLnBrk="0" fontAlgn="base" hangingPunct="0">
              <a:lnSpc>
                <a:spcPct val="100000"/>
              </a:lnSpc>
              <a:spcBef>
                <a:spcPct val="0"/>
              </a:spcBef>
              <a:spcAft>
                <a:spcPct val="0"/>
              </a:spcAft>
            </a:pPr>
            <a:r>
              <a:rPr kumimoji="0" lang="he-IL" altLang="en-US" sz="3200" b="1" i="0" u="none" strike="noStrike" cap="none" normalizeH="0" baseline="0" dirty="0">
                <a:ln>
                  <a:noFill/>
                </a:ln>
                <a:solidFill>
                  <a:srgbClr val="FF0000"/>
                </a:solidFill>
                <a:effectLst/>
                <a:latin typeface="Arial" panose="020B0604020202020204" pitchFamily="34" charset="0"/>
              </a:rPr>
              <a:t>אריזה</a:t>
            </a:r>
            <a:r>
              <a:rPr kumimoji="0" lang="he-IL" altLang="en-US" sz="3200" b="0" i="0" u="none" strike="noStrike" cap="none" normalizeH="0" baseline="0" dirty="0">
                <a:ln>
                  <a:noFill/>
                </a:ln>
                <a:solidFill>
                  <a:schemeClr val="tx1"/>
                </a:solidFill>
                <a:effectLst/>
                <a:latin typeface="Arial" panose="020B0604020202020204" pitchFamily="34" charset="0"/>
              </a:rPr>
              <a:t>: קרטונים עם מבנה כוורת פנימי להגנה על מוצרים.</a:t>
            </a:r>
            <a:r>
              <a:rPr kumimoji="0" lang="en-US" altLang="en-US" sz="3200" b="0" i="0" u="none" strike="noStrike" cap="none" normalizeH="0" baseline="0" dirty="0">
                <a:ln>
                  <a:noFill/>
                </a:ln>
                <a:solidFill>
                  <a:schemeClr val="tx1"/>
                </a:solidFill>
                <a:effectLst/>
                <a:latin typeface="Arial" panose="020B0604020202020204" pitchFamily="34" charset="0"/>
              </a:rPr>
              <a:t> </a:t>
            </a:r>
            <a:r>
              <a:rPr kumimoji="0" lang="he-IL" altLang="en-US" sz="3200" b="0" i="0" u="none" strike="noStrike" cap="none" normalizeH="0" baseline="0" dirty="0">
                <a:ln>
                  <a:noFill/>
                </a:ln>
                <a:solidFill>
                  <a:schemeClr val="tx1"/>
                </a:solidFill>
                <a:effectLst/>
                <a:latin typeface="Arial" panose="020B0604020202020204" pitchFamily="34" charset="0"/>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a:p>
            <a:pPr lvl="1" algn="r" rtl="1" eaLnBrk="0" fontAlgn="base" hangingPunct="0">
              <a:lnSpc>
                <a:spcPct val="100000"/>
              </a:lnSpc>
              <a:spcBef>
                <a:spcPct val="0"/>
              </a:spcBef>
              <a:spcAft>
                <a:spcPct val="0"/>
              </a:spcAft>
            </a:pPr>
            <a:r>
              <a:rPr kumimoji="0" lang="he-IL" altLang="en-US" sz="3200" b="1" i="0" u="none" strike="noStrike" cap="none" normalizeH="0" baseline="0" dirty="0">
                <a:ln>
                  <a:noFill/>
                </a:ln>
                <a:solidFill>
                  <a:srgbClr val="FF0000"/>
                </a:solidFill>
                <a:effectLst/>
                <a:latin typeface="Arial" panose="020B0604020202020204" pitchFamily="34" charset="0"/>
              </a:rPr>
              <a:t>רובוטיקה</a:t>
            </a:r>
            <a:r>
              <a:rPr kumimoji="0" lang="he-IL" altLang="en-US" sz="3200" b="0" i="0" u="none" strike="noStrike" cap="none" normalizeH="0" baseline="0" dirty="0">
                <a:ln>
                  <a:noFill/>
                </a:ln>
                <a:solidFill>
                  <a:schemeClr val="tx1"/>
                </a:solidFill>
                <a:effectLst/>
                <a:latin typeface="Arial" panose="020B0604020202020204" pitchFamily="34" charset="0"/>
              </a:rPr>
              <a:t>: רובוטים מודולריים עם מבנה משושה לניידות וגמישות.</a:t>
            </a:r>
            <a:r>
              <a:rPr kumimoji="0" lang="en-US" altLang="en-US" sz="3200" b="0" i="0" u="none" strike="noStrike" cap="none" normalizeH="0" baseline="0" dirty="0">
                <a:ln>
                  <a:noFill/>
                </a:ln>
                <a:solidFill>
                  <a:schemeClr val="tx1"/>
                </a:solidFill>
                <a:effectLst/>
                <a:latin typeface="Arial" panose="020B0604020202020204" pitchFamily="34" charset="0"/>
              </a:rPr>
              <a:t> </a:t>
            </a:r>
            <a:r>
              <a:rPr kumimoji="0" lang="he-IL" altLang="en-US" sz="3200" b="0" i="0" u="none" strike="noStrike" cap="none" normalizeH="0" baseline="0" dirty="0">
                <a:ln>
                  <a:noFill/>
                </a:ln>
                <a:solidFill>
                  <a:schemeClr val="tx1"/>
                </a:solidFill>
                <a:effectLst/>
                <a:latin typeface="Arial" panose="020B0604020202020204" pitchFamily="34" charset="0"/>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a:p>
            <a:pPr lvl="1" algn="r" rtl="1" eaLnBrk="0" fontAlgn="base" hangingPunct="0">
              <a:lnSpc>
                <a:spcPct val="100000"/>
              </a:lnSpc>
              <a:spcBef>
                <a:spcPct val="0"/>
              </a:spcBef>
              <a:spcAft>
                <a:spcPct val="0"/>
              </a:spcAft>
            </a:pPr>
            <a:r>
              <a:rPr kumimoji="0" lang="he-IL" altLang="en-US" sz="3200" b="1" i="0" u="none" strike="noStrike" cap="none" normalizeH="0" baseline="0" dirty="0">
                <a:ln>
                  <a:noFill/>
                </a:ln>
                <a:solidFill>
                  <a:srgbClr val="FF0000"/>
                </a:solidFill>
                <a:effectLst/>
                <a:latin typeface="Arial" panose="020B0604020202020204" pitchFamily="34" charset="0"/>
              </a:rPr>
              <a:t>אנרגיה</a:t>
            </a:r>
            <a:r>
              <a:rPr kumimoji="0" lang="he-IL" altLang="en-US" sz="3200" b="0" i="0" u="none" strike="noStrike" cap="none" normalizeH="0" baseline="0" dirty="0">
                <a:ln>
                  <a:noFill/>
                </a:ln>
                <a:solidFill>
                  <a:schemeClr val="tx1"/>
                </a:solidFill>
                <a:effectLst/>
                <a:latin typeface="Arial" panose="020B0604020202020204" pitchFamily="34" charset="0"/>
              </a:rPr>
              <a:t>: תאים סולאריים עם מבנה משושה לניצול מקסימלי של שטח. </a:t>
            </a: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None/>
              <a:tabLst/>
            </a:pPr>
            <a:br>
              <a:rPr kumimoji="0" lang="en-US" altLang="en-US" sz="3200" b="0" i="0" u="none" strike="noStrike" cap="none" normalizeH="0" baseline="0" dirty="0">
                <a:ln>
                  <a:noFill/>
                </a:ln>
                <a:solidFill>
                  <a:schemeClr val="tx1"/>
                </a:solidFill>
                <a:effectLst/>
                <a:latin typeface="Arial" panose="020B0604020202020204" pitchFamily="34" charset="0"/>
              </a:rPr>
            </a:b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ECC356D1-67C1-B677-4518-499ADCE3ED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0908"/>
            <a:ext cx="1987468" cy="1329043"/>
          </a:xfrm>
          <a:prstGeom prst="rect">
            <a:avLst/>
          </a:prstGeom>
        </p:spPr>
      </p:pic>
      <p:pic>
        <p:nvPicPr>
          <p:cNvPr id="5" name="Picture 4">
            <a:extLst>
              <a:ext uri="{FF2B5EF4-FFF2-40B4-BE49-F238E27FC236}">
                <a16:creationId xmlns:a16="http://schemas.microsoft.com/office/drawing/2014/main" id="{3C9D319E-B12C-99DF-6E79-BD8014281A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49492" y="5947628"/>
            <a:ext cx="1554615" cy="835224"/>
          </a:xfrm>
          <a:prstGeom prst="rect">
            <a:avLst/>
          </a:prstGeom>
        </p:spPr>
      </p:pic>
    </p:spTree>
    <p:extLst>
      <p:ext uri="{BB962C8B-B14F-4D97-AF65-F5344CB8AC3E}">
        <p14:creationId xmlns:p14="http://schemas.microsoft.com/office/powerpoint/2010/main" val="3659771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69A5-E602-FE37-E80E-0C3167780D87}"/>
              </a:ext>
            </a:extLst>
          </p:cNvPr>
          <p:cNvSpPr>
            <a:spLocks noGrp="1"/>
          </p:cNvSpPr>
          <p:nvPr>
            <p:ph type="title"/>
          </p:nvPr>
        </p:nvSpPr>
        <p:spPr/>
        <p:txBody>
          <a:bodyPr/>
          <a:lstStyle/>
          <a:p>
            <a:pPr algn="r"/>
            <a:r>
              <a:rPr lang="he-IL" b="1" dirty="0">
                <a:solidFill>
                  <a:srgbClr val="FF0000"/>
                </a:solidFill>
                <a:cs typeface="+mn-cs"/>
              </a:rPr>
              <a:t>מבנים בהשראת הכוורת</a:t>
            </a:r>
            <a:endParaRPr lang="en-US" b="1" dirty="0">
              <a:solidFill>
                <a:srgbClr val="FF0000"/>
              </a:solidFill>
              <a:cs typeface="+mn-cs"/>
            </a:endParaRPr>
          </a:p>
        </p:txBody>
      </p:sp>
      <p:pic>
        <p:nvPicPr>
          <p:cNvPr id="4" name="Content Placeholder 3">
            <a:extLst>
              <a:ext uri="{FF2B5EF4-FFF2-40B4-BE49-F238E27FC236}">
                <a16:creationId xmlns:a16="http://schemas.microsoft.com/office/drawing/2014/main" id="{04876E81-36CD-E9E8-9770-B8A81B7070C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5943" y="1334275"/>
            <a:ext cx="3595234" cy="5394960"/>
          </a:xfrm>
          <a:prstGeom prst="rect">
            <a:avLst/>
          </a:prstGeom>
        </p:spPr>
      </p:pic>
      <p:pic>
        <p:nvPicPr>
          <p:cNvPr id="5" name="Picture 4">
            <a:extLst>
              <a:ext uri="{FF2B5EF4-FFF2-40B4-BE49-F238E27FC236}">
                <a16:creationId xmlns:a16="http://schemas.microsoft.com/office/drawing/2014/main" id="{D627FDBF-9D46-7ABB-0879-839E0F2EB2E4}"/>
              </a:ext>
            </a:extLst>
          </p:cNvPr>
          <p:cNvPicPr>
            <a:picLocks noChangeAspect="1"/>
          </p:cNvPicPr>
          <p:nvPr/>
        </p:nvPicPr>
        <p:blipFill>
          <a:blip r:embed="rId3"/>
          <a:stretch>
            <a:fillRect/>
          </a:stretch>
        </p:blipFill>
        <p:spPr>
          <a:xfrm>
            <a:off x="4181770" y="3650755"/>
            <a:ext cx="4625087" cy="3078480"/>
          </a:xfrm>
          <a:prstGeom prst="rect">
            <a:avLst/>
          </a:prstGeom>
        </p:spPr>
      </p:pic>
      <p:pic>
        <p:nvPicPr>
          <p:cNvPr id="6" name="Picture 5">
            <a:extLst>
              <a:ext uri="{FF2B5EF4-FFF2-40B4-BE49-F238E27FC236}">
                <a16:creationId xmlns:a16="http://schemas.microsoft.com/office/drawing/2014/main" id="{DFBF94AF-D04D-C7FD-4AB4-922919EE114A}"/>
              </a:ext>
            </a:extLst>
          </p:cNvPr>
          <p:cNvPicPr>
            <a:picLocks noChangeAspect="1"/>
          </p:cNvPicPr>
          <p:nvPr/>
        </p:nvPicPr>
        <p:blipFill>
          <a:blip r:embed="rId4"/>
          <a:stretch>
            <a:fillRect/>
          </a:stretch>
        </p:blipFill>
        <p:spPr>
          <a:xfrm>
            <a:off x="8868480" y="3739661"/>
            <a:ext cx="3025643" cy="2271744"/>
          </a:xfrm>
          <a:prstGeom prst="rect">
            <a:avLst/>
          </a:prstGeom>
        </p:spPr>
      </p:pic>
      <p:pic>
        <p:nvPicPr>
          <p:cNvPr id="7" name="Picture 6">
            <a:extLst>
              <a:ext uri="{FF2B5EF4-FFF2-40B4-BE49-F238E27FC236}">
                <a16:creationId xmlns:a16="http://schemas.microsoft.com/office/drawing/2014/main" id="{FF8BD4DE-7380-785F-24C3-0DA994BE2A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98383" y="1509505"/>
            <a:ext cx="3595234" cy="2022319"/>
          </a:xfrm>
          <a:prstGeom prst="rect">
            <a:avLst/>
          </a:prstGeom>
        </p:spPr>
      </p:pic>
      <p:pic>
        <p:nvPicPr>
          <p:cNvPr id="8" name="Picture 7">
            <a:extLst>
              <a:ext uri="{FF2B5EF4-FFF2-40B4-BE49-F238E27FC236}">
                <a16:creationId xmlns:a16="http://schemas.microsoft.com/office/drawing/2014/main" id="{952D85B5-DA51-DC64-879D-009A1800F0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43248" y="1404833"/>
            <a:ext cx="3210552" cy="2126991"/>
          </a:xfrm>
          <a:prstGeom prst="rect">
            <a:avLst/>
          </a:prstGeom>
        </p:spPr>
      </p:pic>
      <p:pic>
        <p:nvPicPr>
          <p:cNvPr id="9" name="Picture 8">
            <a:extLst>
              <a:ext uri="{FF2B5EF4-FFF2-40B4-BE49-F238E27FC236}">
                <a16:creationId xmlns:a16="http://schemas.microsoft.com/office/drawing/2014/main" id="{FADB9E9E-FC12-51F7-F83A-C45BB167AAF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0630" y="175709"/>
            <a:ext cx="1335140" cy="719390"/>
          </a:xfrm>
          <a:prstGeom prst="rect">
            <a:avLst/>
          </a:prstGeom>
        </p:spPr>
      </p:pic>
    </p:spTree>
    <p:extLst>
      <p:ext uri="{BB962C8B-B14F-4D97-AF65-F5344CB8AC3E}">
        <p14:creationId xmlns:p14="http://schemas.microsoft.com/office/powerpoint/2010/main" val="4013443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DEEA-40DE-26E1-9BB4-2DF4C203FDCF}"/>
              </a:ext>
            </a:extLst>
          </p:cNvPr>
          <p:cNvSpPr>
            <a:spLocks noGrp="1"/>
          </p:cNvSpPr>
          <p:nvPr>
            <p:ph type="title"/>
          </p:nvPr>
        </p:nvSpPr>
        <p:spPr/>
        <p:txBody>
          <a:bodyPr/>
          <a:lstStyle/>
          <a:p>
            <a:pPr algn="r"/>
            <a:r>
              <a:rPr lang="he-IL" b="1" dirty="0">
                <a:solidFill>
                  <a:srgbClr val="FF0000"/>
                </a:solidFill>
                <a:latin typeface="Arial" panose="020B0604020202020204" pitchFamily="34" charset="0"/>
                <a:cs typeface="Arial" panose="020B0604020202020204" pitchFamily="34" charset="0"/>
              </a:rPr>
              <a:t>משושים בטבע</a:t>
            </a:r>
            <a:endParaRPr lang="en-US" b="1" dirty="0">
              <a:solidFill>
                <a:srgbClr val="FF0000"/>
              </a:solidFill>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33DDF2D2-8ACB-5F14-7E21-75AE1EB37EF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313772" y="2463184"/>
            <a:ext cx="4299109" cy="4299109"/>
          </a:xfrm>
          <a:prstGeom prst="rect">
            <a:avLst/>
          </a:prstGeom>
        </p:spPr>
      </p:pic>
      <p:pic>
        <p:nvPicPr>
          <p:cNvPr id="5" name="Picture 4">
            <a:extLst>
              <a:ext uri="{FF2B5EF4-FFF2-40B4-BE49-F238E27FC236}">
                <a16:creationId xmlns:a16="http://schemas.microsoft.com/office/drawing/2014/main" id="{9456CC16-D43E-E0AF-F779-4EC6B90B44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035" y="2820213"/>
            <a:ext cx="5740995" cy="3830320"/>
          </a:xfrm>
          <a:prstGeom prst="rect">
            <a:avLst/>
          </a:prstGeom>
        </p:spPr>
      </p:pic>
      <p:sp>
        <p:nvSpPr>
          <p:cNvPr id="6" name="TextBox 5">
            <a:extLst>
              <a:ext uri="{FF2B5EF4-FFF2-40B4-BE49-F238E27FC236}">
                <a16:creationId xmlns:a16="http://schemas.microsoft.com/office/drawing/2014/main" id="{8F82FDD7-1623-737E-32DE-28C018220017}"/>
              </a:ext>
            </a:extLst>
          </p:cNvPr>
          <p:cNvSpPr txBox="1"/>
          <p:nvPr/>
        </p:nvSpPr>
        <p:spPr>
          <a:xfrm>
            <a:off x="1810252" y="2235200"/>
            <a:ext cx="2843028" cy="584775"/>
          </a:xfrm>
          <a:prstGeom prst="rect">
            <a:avLst/>
          </a:prstGeom>
          <a:noFill/>
        </p:spPr>
        <p:txBody>
          <a:bodyPr wrap="square" rtlCol="0">
            <a:spAutoFit/>
          </a:bodyPr>
          <a:lstStyle/>
          <a:p>
            <a:pPr algn="ctr"/>
            <a:r>
              <a:rPr lang="he-IL" sz="3200" b="1" dirty="0">
                <a:solidFill>
                  <a:srgbClr val="FF0000"/>
                </a:solidFill>
              </a:rPr>
              <a:t>עיני תשבץ</a:t>
            </a:r>
            <a:endParaRPr lang="en-US" sz="3200" b="1" dirty="0">
              <a:solidFill>
                <a:srgbClr val="FF0000"/>
              </a:solidFill>
            </a:endParaRPr>
          </a:p>
        </p:txBody>
      </p:sp>
      <p:sp>
        <p:nvSpPr>
          <p:cNvPr id="7" name="TextBox 6">
            <a:extLst>
              <a:ext uri="{FF2B5EF4-FFF2-40B4-BE49-F238E27FC236}">
                <a16:creationId xmlns:a16="http://schemas.microsoft.com/office/drawing/2014/main" id="{FED6AEC2-F6CA-4620-10A1-57A0B1666EC6}"/>
              </a:ext>
            </a:extLst>
          </p:cNvPr>
          <p:cNvSpPr txBox="1"/>
          <p:nvPr/>
        </p:nvSpPr>
        <p:spPr>
          <a:xfrm>
            <a:off x="7782560" y="1930400"/>
            <a:ext cx="3291840" cy="584775"/>
          </a:xfrm>
          <a:prstGeom prst="rect">
            <a:avLst/>
          </a:prstGeom>
          <a:noFill/>
        </p:spPr>
        <p:txBody>
          <a:bodyPr wrap="square" rtlCol="0">
            <a:spAutoFit/>
          </a:bodyPr>
          <a:lstStyle/>
          <a:p>
            <a:pPr algn="ctr"/>
            <a:r>
              <a:rPr lang="he-IL" sz="3200" b="1" dirty="0">
                <a:solidFill>
                  <a:srgbClr val="FF0000"/>
                </a:solidFill>
              </a:rPr>
              <a:t>גביש שלג</a:t>
            </a:r>
            <a:endParaRPr lang="en-US" sz="3200" b="1" dirty="0">
              <a:solidFill>
                <a:srgbClr val="FF0000"/>
              </a:solidFill>
            </a:endParaRPr>
          </a:p>
        </p:txBody>
      </p:sp>
      <p:pic>
        <p:nvPicPr>
          <p:cNvPr id="8" name="Picture 7">
            <a:extLst>
              <a:ext uri="{FF2B5EF4-FFF2-40B4-BE49-F238E27FC236}">
                <a16:creationId xmlns:a16="http://schemas.microsoft.com/office/drawing/2014/main" id="{DCC041E2-3F0A-675B-90D5-30B070EEEA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0"/>
            <a:ext cx="1657852" cy="1108625"/>
          </a:xfrm>
          <a:prstGeom prst="rect">
            <a:avLst/>
          </a:prstGeom>
        </p:spPr>
      </p:pic>
      <p:pic>
        <p:nvPicPr>
          <p:cNvPr id="9" name="Picture 8">
            <a:extLst>
              <a:ext uri="{FF2B5EF4-FFF2-40B4-BE49-F238E27FC236}">
                <a16:creationId xmlns:a16="http://schemas.microsoft.com/office/drawing/2014/main" id="{1E046AB9-F8B6-142C-1DD6-9EF88B84D0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69978" y="243615"/>
            <a:ext cx="1554615" cy="835224"/>
          </a:xfrm>
          <a:prstGeom prst="rect">
            <a:avLst/>
          </a:prstGeom>
        </p:spPr>
      </p:pic>
    </p:spTree>
    <p:extLst>
      <p:ext uri="{BB962C8B-B14F-4D97-AF65-F5344CB8AC3E}">
        <p14:creationId xmlns:p14="http://schemas.microsoft.com/office/powerpoint/2010/main" val="2299693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F7297-4547-838B-DF2F-00E384C9F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6FB0CC-A5FC-11B2-0753-8CC4EDB35F8D}"/>
              </a:ext>
            </a:extLst>
          </p:cNvPr>
          <p:cNvSpPr>
            <a:spLocks noGrp="1"/>
          </p:cNvSpPr>
          <p:nvPr>
            <p:ph type="title"/>
          </p:nvPr>
        </p:nvSpPr>
        <p:spPr/>
        <p:txBody>
          <a:bodyPr/>
          <a:lstStyle/>
          <a:p>
            <a:pPr algn="r"/>
            <a:r>
              <a:rPr lang="he-IL" b="1" dirty="0">
                <a:solidFill>
                  <a:srgbClr val="FF0000"/>
                </a:solidFill>
                <a:latin typeface="Arial" panose="020B0604020202020204" pitchFamily="34" charset="0"/>
                <a:cs typeface="Arial" panose="020B0604020202020204" pitchFamily="34" charset="0"/>
              </a:rPr>
              <a:t>משושים בטבע - המשך</a:t>
            </a:r>
            <a:endParaRPr lang="en-US" b="1" dirty="0">
              <a:solidFill>
                <a:srgbClr val="FF000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6362EAA-CCE5-7B27-5263-3621898F0C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0"/>
            <a:ext cx="1657852" cy="1108625"/>
          </a:xfrm>
          <a:prstGeom prst="rect">
            <a:avLst/>
          </a:prstGeom>
        </p:spPr>
      </p:pic>
      <p:pic>
        <p:nvPicPr>
          <p:cNvPr id="9" name="Picture 8">
            <a:extLst>
              <a:ext uri="{FF2B5EF4-FFF2-40B4-BE49-F238E27FC236}">
                <a16:creationId xmlns:a16="http://schemas.microsoft.com/office/drawing/2014/main" id="{EC2833F6-A4F3-522D-8DFC-64B85CD128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9978" y="243615"/>
            <a:ext cx="1554615" cy="835224"/>
          </a:xfrm>
          <a:prstGeom prst="rect">
            <a:avLst/>
          </a:prstGeom>
        </p:spPr>
      </p:pic>
      <p:pic>
        <p:nvPicPr>
          <p:cNvPr id="11" name="Content Placeholder 10">
            <a:extLst>
              <a:ext uri="{FF2B5EF4-FFF2-40B4-BE49-F238E27FC236}">
                <a16:creationId xmlns:a16="http://schemas.microsoft.com/office/drawing/2014/main" id="{EE687F93-3A0A-5C48-1829-3F1700787839}"/>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837680" y="1467168"/>
            <a:ext cx="4429760" cy="5279072"/>
          </a:xfrm>
          <a:prstGeom prst="rect">
            <a:avLst/>
          </a:prstGeom>
        </p:spPr>
      </p:pic>
      <p:pic>
        <p:nvPicPr>
          <p:cNvPr id="12" name="Picture 11">
            <a:extLst>
              <a:ext uri="{FF2B5EF4-FFF2-40B4-BE49-F238E27FC236}">
                <a16:creationId xmlns:a16="http://schemas.microsoft.com/office/drawing/2014/main" id="{02B5B834-8187-9FCC-31F4-A95EF312D4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 y="2360838"/>
            <a:ext cx="6380321" cy="4253547"/>
          </a:xfrm>
          <a:prstGeom prst="rect">
            <a:avLst/>
          </a:prstGeom>
        </p:spPr>
      </p:pic>
      <p:sp>
        <p:nvSpPr>
          <p:cNvPr id="13" name="TextBox 12">
            <a:extLst>
              <a:ext uri="{FF2B5EF4-FFF2-40B4-BE49-F238E27FC236}">
                <a16:creationId xmlns:a16="http://schemas.microsoft.com/office/drawing/2014/main" id="{4F6C5950-F037-EB27-2C1E-82F1955F2DFC}"/>
              </a:ext>
            </a:extLst>
          </p:cNvPr>
          <p:cNvSpPr txBox="1"/>
          <p:nvPr/>
        </p:nvSpPr>
        <p:spPr>
          <a:xfrm>
            <a:off x="690880" y="1767841"/>
            <a:ext cx="5476240" cy="461665"/>
          </a:xfrm>
          <a:prstGeom prst="rect">
            <a:avLst/>
          </a:prstGeom>
          <a:noFill/>
        </p:spPr>
        <p:txBody>
          <a:bodyPr wrap="square" rtlCol="0">
            <a:spAutoFit/>
          </a:bodyPr>
          <a:lstStyle/>
          <a:p>
            <a:r>
              <a:rPr lang="he-IL" sz="2400" b="1" dirty="0">
                <a:solidFill>
                  <a:srgbClr val="FF0000"/>
                </a:solidFill>
              </a:rPr>
              <a:t>נחל המשושים (רמת הגולן) – בזלת,  </a:t>
            </a:r>
            <a:r>
              <a:rPr lang="he-IL" sz="2400" b="1" dirty="0">
                <a:solidFill>
                  <a:srgbClr val="FF0000"/>
                </a:solidFill>
                <a:hlinkClick r:id="rId6"/>
              </a:rPr>
              <a:t>מקור</a:t>
            </a:r>
            <a:endParaRPr lang="en-US" sz="2400" b="1" dirty="0">
              <a:solidFill>
                <a:srgbClr val="FF0000"/>
              </a:solidFill>
            </a:endParaRPr>
          </a:p>
        </p:txBody>
      </p:sp>
    </p:spTree>
    <p:extLst>
      <p:ext uri="{BB962C8B-B14F-4D97-AF65-F5344CB8AC3E}">
        <p14:creationId xmlns:p14="http://schemas.microsoft.com/office/powerpoint/2010/main" val="3844936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9173E-B58B-CA5F-48FB-1A60EE195742}"/>
              </a:ext>
            </a:extLst>
          </p:cNvPr>
          <p:cNvSpPr>
            <a:spLocks noGrp="1"/>
          </p:cNvSpPr>
          <p:nvPr>
            <p:ph type="title"/>
          </p:nvPr>
        </p:nvSpPr>
        <p:spPr/>
        <p:txBody>
          <a:bodyPr>
            <a:normAutofit/>
          </a:bodyPr>
          <a:lstStyle/>
          <a:p>
            <a:pPr algn="r"/>
            <a:r>
              <a:rPr lang="he-IL" b="1" dirty="0">
                <a:solidFill>
                  <a:srgbClr val="FF0000"/>
                </a:solidFill>
                <a:cs typeface="+mn-cs"/>
              </a:rPr>
              <a:t>נושא ה: הדבש</a:t>
            </a:r>
            <a:endParaRPr lang="en-US" b="1" dirty="0">
              <a:solidFill>
                <a:srgbClr val="FF0000"/>
              </a:solidFill>
              <a:cs typeface="+mn-cs"/>
            </a:endParaRPr>
          </a:p>
        </p:txBody>
      </p:sp>
      <p:pic>
        <p:nvPicPr>
          <p:cNvPr id="4" name="Content Placeholder 3">
            <a:extLst>
              <a:ext uri="{FF2B5EF4-FFF2-40B4-BE49-F238E27FC236}">
                <a16:creationId xmlns:a16="http://schemas.microsoft.com/office/drawing/2014/main" id="{E0737C31-FDAD-80B6-C1C6-F193E87C19F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3531" y="3010534"/>
            <a:ext cx="3140869" cy="3140869"/>
          </a:xfrm>
          <a:prstGeom prst="rect">
            <a:avLst/>
          </a:prstGeom>
        </p:spPr>
      </p:pic>
      <p:sp>
        <p:nvSpPr>
          <p:cNvPr id="5" name="TextBox 4">
            <a:extLst>
              <a:ext uri="{FF2B5EF4-FFF2-40B4-BE49-F238E27FC236}">
                <a16:creationId xmlns:a16="http://schemas.microsoft.com/office/drawing/2014/main" id="{7B1A0E62-18EF-4061-C00E-66A6AB08FD4F}"/>
              </a:ext>
            </a:extLst>
          </p:cNvPr>
          <p:cNvSpPr txBox="1"/>
          <p:nvPr/>
        </p:nvSpPr>
        <p:spPr>
          <a:xfrm>
            <a:off x="3454400" y="1690688"/>
            <a:ext cx="8280400" cy="3970318"/>
          </a:xfrm>
          <a:prstGeom prst="rect">
            <a:avLst/>
          </a:prstGeom>
          <a:noFill/>
        </p:spPr>
        <p:txBody>
          <a:bodyPr wrap="square" rtlCol="0">
            <a:spAutoFit/>
          </a:bodyPr>
          <a:lstStyle/>
          <a:p>
            <a:pPr algn="r"/>
            <a:r>
              <a:rPr lang="he-IL" sz="2800" dirty="0"/>
              <a:t>הדבש הוא תערובת מתוקה מאוד של חומרים שנוצר מצוף ואבקה על ידי הדבורים.</a:t>
            </a:r>
          </a:p>
          <a:p>
            <a:pPr algn="r"/>
            <a:r>
              <a:rPr lang="he-IL" sz="2800" dirty="0"/>
              <a:t>חמישית מנפח הדבש הם מים.</a:t>
            </a:r>
          </a:p>
          <a:p>
            <a:pPr algn="r"/>
            <a:r>
              <a:rPr lang="he-IL" sz="2800" dirty="0"/>
              <a:t>הדבש מכיל גם סוכרים, מעט חלבונים, ויטמינים ומינרלים.</a:t>
            </a:r>
          </a:p>
          <a:p>
            <a:pPr algn="r"/>
            <a:r>
              <a:rPr lang="he-IL" sz="2800" dirty="0"/>
              <a:t>הדבש משמש כמזון למלכה, לזחלים ולבוגרים.</a:t>
            </a:r>
          </a:p>
          <a:p>
            <a:pPr algn="r"/>
            <a:endParaRPr lang="he-IL" sz="2800" dirty="0"/>
          </a:p>
          <a:p>
            <a:pPr algn="r"/>
            <a:r>
              <a:rPr lang="he-IL" sz="2800" dirty="0"/>
              <a:t>בגלל המתיקות הגבוהה מאוד וכמות מועטה של מים, הדבש יכול להישמר אלפי שנים.</a:t>
            </a:r>
          </a:p>
          <a:p>
            <a:pPr algn="r"/>
            <a:r>
              <a:rPr lang="he-IL" sz="2800" dirty="0"/>
              <a:t> </a:t>
            </a:r>
            <a:endParaRPr lang="en-US" sz="2800" dirty="0"/>
          </a:p>
        </p:txBody>
      </p:sp>
      <p:pic>
        <p:nvPicPr>
          <p:cNvPr id="3" name="Picture 2">
            <a:extLst>
              <a:ext uri="{FF2B5EF4-FFF2-40B4-BE49-F238E27FC236}">
                <a16:creationId xmlns:a16="http://schemas.microsoft.com/office/drawing/2014/main" id="{4EAE7990-657C-8FAD-111E-DD9E4468CC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79973" y="6004304"/>
            <a:ext cx="1437708" cy="772415"/>
          </a:xfrm>
          <a:prstGeom prst="rect">
            <a:avLst/>
          </a:prstGeom>
        </p:spPr>
      </p:pic>
      <p:pic>
        <p:nvPicPr>
          <p:cNvPr id="6" name="Picture 5">
            <a:extLst>
              <a:ext uri="{FF2B5EF4-FFF2-40B4-BE49-F238E27FC236}">
                <a16:creationId xmlns:a16="http://schemas.microsoft.com/office/drawing/2014/main" id="{D661F0B8-87AE-8713-359F-26D1BABE2D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1132" y="0"/>
            <a:ext cx="2115495" cy="1408298"/>
          </a:xfrm>
          <a:prstGeom prst="rect">
            <a:avLst/>
          </a:prstGeom>
        </p:spPr>
      </p:pic>
    </p:spTree>
    <p:extLst>
      <p:ext uri="{BB962C8B-B14F-4D97-AF65-F5344CB8AC3E}">
        <p14:creationId xmlns:p14="http://schemas.microsoft.com/office/powerpoint/2010/main" val="4189496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74B7-1808-3F3B-5C07-04AB0D41E68A}"/>
              </a:ext>
            </a:extLst>
          </p:cNvPr>
          <p:cNvSpPr>
            <a:spLocks noGrp="1"/>
          </p:cNvSpPr>
          <p:nvPr>
            <p:ph type="title"/>
          </p:nvPr>
        </p:nvSpPr>
        <p:spPr>
          <a:xfrm>
            <a:off x="538480" y="0"/>
            <a:ext cx="10911840" cy="1690689"/>
          </a:xfrm>
        </p:spPr>
        <p:txBody>
          <a:bodyPr>
            <a:normAutofit/>
          </a:bodyPr>
          <a:lstStyle/>
          <a:p>
            <a:pPr algn="r"/>
            <a:r>
              <a:rPr lang="he-IL" b="1" dirty="0">
                <a:solidFill>
                  <a:srgbClr val="FF0000"/>
                </a:solidFill>
                <a:cs typeface="+mn-cs"/>
              </a:rPr>
              <a:t>פעילות 1: חוקרים את תכונות הדבש</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7096CE6C-6661-DA86-88FA-F207FBA04E38}"/>
              </a:ext>
            </a:extLst>
          </p:cNvPr>
          <p:cNvSpPr>
            <a:spLocks noGrp="1"/>
          </p:cNvSpPr>
          <p:nvPr>
            <p:ph idx="1"/>
          </p:nvPr>
        </p:nvSpPr>
        <p:spPr>
          <a:xfrm>
            <a:off x="838200" y="1270000"/>
            <a:ext cx="10515600" cy="4622483"/>
          </a:xfrm>
        </p:spPr>
        <p:txBody>
          <a:bodyPr>
            <a:noAutofit/>
          </a:bodyPr>
          <a:lstStyle/>
          <a:p>
            <a:pPr marL="0" indent="0" algn="r" rtl="1">
              <a:buNone/>
            </a:pPr>
            <a:r>
              <a:rPr lang="he-IL" dirty="0"/>
              <a:t>מחלקים לתלמידים דגימות של סוגי דבש שונים (פרחי הדר, </a:t>
            </a:r>
            <a:endParaRPr lang="en-US" dirty="0"/>
          </a:p>
          <a:p>
            <a:pPr marL="0" indent="0" algn="r" rtl="1">
              <a:buNone/>
            </a:pPr>
            <a:r>
              <a:rPr lang="he-IL" dirty="0"/>
              <a:t>אקליפטוס, פרח</a:t>
            </a:r>
            <a:r>
              <a:rPr lang="en-US" dirty="0"/>
              <a:t> </a:t>
            </a:r>
            <a:r>
              <a:rPr lang="he-IL" dirty="0"/>
              <a:t>בר וכדומה). </a:t>
            </a:r>
            <a:endParaRPr lang="en-US" dirty="0"/>
          </a:p>
          <a:p>
            <a:pPr marL="0" indent="0" algn="r" rtl="1">
              <a:buNone/>
            </a:pPr>
            <a:r>
              <a:rPr lang="he-IL" dirty="0"/>
              <a:t>כל תלמיד/קבוצה בודק/ת:</a:t>
            </a:r>
          </a:p>
          <a:p>
            <a:pPr marL="0" indent="0" algn="r" rtl="1">
              <a:buNone/>
            </a:pPr>
            <a:r>
              <a:rPr lang="he-IL" dirty="0"/>
              <a:t>     - צבע ודרגתו (מבהיר ועד כהה)</a:t>
            </a:r>
          </a:p>
          <a:p>
            <a:pPr marL="0" indent="0" algn="r" rtl="1">
              <a:buNone/>
            </a:pPr>
            <a:r>
              <a:rPr lang="he-IL" dirty="0"/>
              <a:t>     - מצב צבירה (נוזל כמו מים, נוזל צמיג, מוצק גבישי)</a:t>
            </a:r>
          </a:p>
          <a:p>
            <a:pPr marL="0" indent="0" algn="r" rtl="1">
              <a:buNone/>
            </a:pPr>
            <a:r>
              <a:rPr lang="he-IL" dirty="0"/>
              <a:t>     - ריח (למשל, ריח הדרים)</a:t>
            </a:r>
          </a:p>
          <a:p>
            <a:pPr marL="0" indent="0" algn="r" rtl="1">
              <a:buNone/>
            </a:pPr>
            <a:r>
              <a:rPr lang="he-IL" dirty="0"/>
              <a:t>     - טעם (אם מתאים מבחינה בריאותית)</a:t>
            </a:r>
          </a:p>
          <a:p>
            <a:pPr marL="0" indent="0" algn="r" rtl="1">
              <a:buNone/>
            </a:pPr>
            <a:r>
              <a:rPr lang="he-IL" dirty="0"/>
              <a:t>     - מסיסות בנוזלים (מים, שמן)</a:t>
            </a:r>
          </a:p>
          <a:p>
            <a:pPr marL="0" indent="0" algn="r" rtl="1">
              <a:buNone/>
            </a:pPr>
            <a:r>
              <a:rPr lang="he-IL" dirty="0"/>
              <a:t>     - מרקם (חלק, גרגירי, גבשושי</a:t>
            </a:r>
          </a:p>
          <a:p>
            <a:pPr marL="0" indent="0" algn="r" rtl="1">
              <a:buNone/>
            </a:pPr>
            <a:r>
              <a:rPr lang="he-IL" dirty="0"/>
              <a:t>  </a:t>
            </a:r>
            <a:r>
              <a:rPr lang="he-IL" b="1" dirty="0"/>
              <a:t>במה דומים סוגי הדבש זה לזה ובמה הם שונים?</a:t>
            </a:r>
          </a:p>
          <a:p>
            <a:pPr>
              <a:buNone/>
            </a:pPr>
            <a:br>
              <a:rPr lang="he-IL" sz="2400" dirty="0"/>
            </a:br>
            <a:endParaRPr lang="en-US" sz="2400" dirty="0"/>
          </a:p>
        </p:txBody>
      </p:sp>
      <p:pic>
        <p:nvPicPr>
          <p:cNvPr id="4" name="Picture 3">
            <a:extLst>
              <a:ext uri="{FF2B5EF4-FFF2-40B4-BE49-F238E27FC236}">
                <a16:creationId xmlns:a16="http://schemas.microsoft.com/office/drawing/2014/main" id="{901BF867-4DFB-3BA3-F07D-A52EF42D9A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720" y="61366"/>
            <a:ext cx="2266301" cy="4938395"/>
          </a:xfrm>
          <a:prstGeom prst="rect">
            <a:avLst/>
          </a:prstGeom>
        </p:spPr>
      </p:pic>
      <p:sp>
        <p:nvSpPr>
          <p:cNvPr id="6" name="TextBox 5">
            <a:extLst>
              <a:ext uri="{FF2B5EF4-FFF2-40B4-BE49-F238E27FC236}">
                <a16:creationId xmlns:a16="http://schemas.microsoft.com/office/drawing/2014/main" id="{46683DC9-A0B8-C8C5-B278-641F5D950414}"/>
              </a:ext>
            </a:extLst>
          </p:cNvPr>
          <p:cNvSpPr txBox="1"/>
          <p:nvPr/>
        </p:nvSpPr>
        <p:spPr>
          <a:xfrm>
            <a:off x="2895600" y="1930400"/>
            <a:ext cx="3454400" cy="1200329"/>
          </a:xfrm>
          <a:prstGeom prst="rect">
            <a:avLst/>
          </a:prstGeom>
          <a:noFill/>
        </p:spPr>
        <p:txBody>
          <a:bodyPr wrap="square" rtlCol="0">
            <a:spAutoFit/>
          </a:bodyPr>
          <a:lstStyle/>
          <a:p>
            <a:pPr algn="r"/>
            <a:r>
              <a:rPr lang="he-IL" sz="2400" b="1" dirty="0">
                <a:solidFill>
                  <a:srgbClr val="FF0000"/>
                </a:solidFill>
              </a:rPr>
              <a:t>מומלץ לארגן את המידע שנאסף על ידי הקבוצות בטבלה כיתתית.</a:t>
            </a:r>
            <a:endParaRPr lang="en-US" sz="2400" b="1" dirty="0">
              <a:solidFill>
                <a:srgbClr val="FF0000"/>
              </a:solidFill>
            </a:endParaRPr>
          </a:p>
        </p:txBody>
      </p:sp>
      <p:pic>
        <p:nvPicPr>
          <p:cNvPr id="7" name="Picture 6">
            <a:extLst>
              <a:ext uri="{FF2B5EF4-FFF2-40B4-BE49-F238E27FC236}">
                <a16:creationId xmlns:a16="http://schemas.microsoft.com/office/drawing/2014/main" id="{9249E836-0D96-FB24-35E5-E4FFFB8BFF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720" y="5892483"/>
            <a:ext cx="1554615" cy="835224"/>
          </a:xfrm>
          <a:prstGeom prst="rect">
            <a:avLst/>
          </a:prstGeom>
        </p:spPr>
      </p:pic>
    </p:spTree>
    <p:extLst>
      <p:ext uri="{BB962C8B-B14F-4D97-AF65-F5344CB8AC3E}">
        <p14:creationId xmlns:p14="http://schemas.microsoft.com/office/powerpoint/2010/main" val="181987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3C03-E9EE-AD0D-D1A4-08C1DF209796}"/>
              </a:ext>
            </a:extLst>
          </p:cNvPr>
          <p:cNvSpPr>
            <a:spLocks noGrp="1"/>
          </p:cNvSpPr>
          <p:nvPr>
            <p:ph type="title"/>
          </p:nvPr>
        </p:nvSpPr>
        <p:spPr>
          <a:xfrm>
            <a:off x="838199" y="365125"/>
            <a:ext cx="10864065" cy="1325563"/>
          </a:xfrm>
        </p:spPr>
        <p:txBody>
          <a:bodyPr/>
          <a:lstStyle/>
          <a:p>
            <a:pPr algn="r"/>
            <a:r>
              <a:rPr lang="he-IL" b="1" dirty="0">
                <a:solidFill>
                  <a:srgbClr val="FF0000"/>
                </a:solidFill>
                <a:latin typeface="Arial" panose="020B0604020202020204" pitchFamily="34" charset="0"/>
                <a:cs typeface="Arial" panose="020B0604020202020204" pitchFamily="34" charset="0"/>
              </a:rPr>
              <a:t>נושא א: דבורת הדבש כחרק</a:t>
            </a:r>
            <a:endParaRPr lang="en-US" b="1" dirty="0">
              <a:solidFill>
                <a:srgbClr val="FF0000"/>
              </a:solidFill>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69260740-FD92-6070-99CB-1655D171B3D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72816" y="365125"/>
            <a:ext cx="10073640" cy="5068301"/>
          </a:xfrm>
          <a:prstGeom prst="rect">
            <a:avLst/>
          </a:prstGeom>
        </p:spPr>
      </p:pic>
      <p:sp>
        <p:nvSpPr>
          <p:cNvPr id="5" name="TextBox 4">
            <a:extLst>
              <a:ext uri="{FF2B5EF4-FFF2-40B4-BE49-F238E27FC236}">
                <a16:creationId xmlns:a16="http://schemas.microsoft.com/office/drawing/2014/main" id="{4B8143C7-8390-A035-9FEE-BB6C9751F451}"/>
              </a:ext>
            </a:extLst>
          </p:cNvPr>
          <p:cNvSpPr txBox="1"/>
          <p:nvPr/>
        </p:nvSpPr>
        <p:spPr>
          <a:xfrm>
            <a:off x="0" y="1778000"/>
            <a:ext cx="11897360" cy="5293757"/>
          </a:xfrm>
          <a:prstGeom prst="rect">
            <a:avLst/>
          </a:prstGeom>
          <a:noFill/>
        </p:spPr>
        <p:txBody>
          <a:bodyPr wrap="square" rtlCol="0">
            <a:spAutoFit/>
          </a:bodyPr>
          <a:lstStyle/>
          <a:p>
            <a:pPr marL="457200" indent="-457200" algn="r" rtl="1">
              <a:buFont typeface="Wingdings" panose="05000000000000000000" pitchFamily="2" charset="2"/>
              <a:buChar char="ü"/>
            </a:pPr>
            <a:r>
              <a:rPr lang="he-IL" sz="3200" dirty="0"/>
              <a:t>הגוף בנוי משלושה חלקים: ראש, חזה ובטן</a:t>
            </a:r>
          </a:p>
          <a:p>
            <a:pPr marL="457200" indent="-457200" algn="r" rtl="1">
              <a:buFont typeface="Wingdings" panose="05000000000000000000" pitchFamily="2" charset="2"/>
              <a:buChar char="ü"/>
            </a:pPr>
            <a:r>
              <a:rPr lang="he-IL" sz="3200" dirty="0"/>
              <a:t>שש רגלים שיוצאות מהחזה.</a:t>
            </a:r>
          </a:p>
          <a:p>
            <a:pPr marL="457200" indent="-457200" algn="r" rtl="1">
              <a:buFont typeface="Wingdings" panose="05000000000000000000" pitchFamily="2" charset="2"/>
              <a:buChar char="ü"/>
            </a:pPr>
            <a:r>
              <a:rPr lang="he-IL" sz="3200" dirty="0"/>
              <a:t>שתי זוגות כנפיים שיוצאות מהחזה </a:t>
            </a:r>
          </a:p>
          <a:p>
            <a:pPr marL="457200" indent="-457200" algn="r" rtl="1">
              <a:buFont typeface="Wingdings" panose="05000000000000000000" pitchFamily="2" charset="2"/>
              <a:buChar char="ü"/>
            </a:pPr>
            <a:r>
              <a:rPr lang="he-IL" sz="3200" dirty="0"/>
              <a:t>חדק מציצה (שאיבת צוף)</a:t>
            </a:r>
          </a:p>
          <a:p>
            <a:pPr marL="457200" indent="-457200" algn="r" rtl="1">
              <a:buFont typeface="Wingdings" panose="05000000000000000000" pitchFamily="2" charset="2"/>
              <a:buChar char="ü"/>
            </a:pPr>
            <a:r>
              <a:rPr lang="he-IL" sz="3200" dirty="0"/>
              <a:t>שני מחושים (הרחה, מישוש, תנודות אוויר)</a:t>
            </a:r>
          </a:p>
          <a:p>
            <a:pPr marL="457200" indent="-457200" algn="r" rtl="1">
              <a:buFont typeface="Wingdings" panose="05000000000000000000" pitchFamily="2" charset="2"/>
              <a:buChar char="ü"/>
            </a:pPr>
            <a:r>
              <a:rPr lang="he-IL" sz="3200" dirty="0"/>
              <a:t>שתי עיניים מורכבות (עיני תשבץ) ושלוש</a:t>
            </a:r>
          </a:p>
          <a:p>
            <a:pPr algn="r" rtl="1"/>
            <a:r>
              <a:rPr lang="he-IL" sz="3200" dirty="0"/>
              <a:t>    עיניים פשוטות ממוקמות בחלקו העליון של הראש, בין העיניים המורכבת</a:t>
            </a:r>
          </a:p>
          <a:p>
            <a:pPr marL="457200" indent="-457200" algn="r" rtl="1">
              <a:buFont typeface="Wingdings" panose="05000000000000000000" pitchFamily="2" charset="2"/>
              <a:buChar char="ü"/>
            </a:pPr>
            <a:r>
              <a:rPr lang="he-IL" sz="3200" dirty="0"/>
              <a:t>עוקץ בקצה הבטן שמחובר לבלוטת רעל (הגנה מפני אויבים).</a:t>
            </a:r>
          </a:p>
          <a:p>
            <a:pPr marL="457200" indent="-457200" algn="r" rtl="1">
              <a:buFont typeface="Wingdings" panose="05000000000000000000" pitchFamily="2" charset="2"/>
              <a:buChar char="ü"/>
            </a:pPr>
            <a:r>
              <a:rPr lang="he-IL" sz="3200" dirty="0"/>
              <a:t>צבע שחור וצהוב (אזהרה)</a:t>
            </a:r>
          </a:p>
          <a:p>
            <a:pPr algn="r" rtl="1"/>
            <a:endParaRPr lang="he-IL" sz="3200" dirty="0"/>
          </a:p>
          <a:p>
            <a:endParaRPr lang="en-US" dirty="0"/>
          </a:p>
        </p:txBody>
      </p:sp>
      <p:pic>
        <p:nvPicPr>
          <p:cNvPr id="3" name="Picture 2">
            <a:extLst>
              <a:ext uri="{FF2B5EF4-FFF2-40B4-BE49-F238E27FC236}">
                <a16:creationId xmlns:a16="http://schemas.microsoft.com/office/drawing/2014/main" id="{B8056FED-BF89-43BC-FACD-D06FA7EE8D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640" y="5755977"/>
            <a:ext cx="1371600" cy="736898"/>
          </a:xfrm>
          <a:prstGeom prst="rect">
            <a:avLst/>
          </a:prstGeom>
        </p:spPr>
      </p:pic>
    </p:spTree>
    <p:extLst>
      <p:ext uri="{BB962C8B-B14F-4D97-AF65-F5344CB8AC3E}">
        <p14:creationId xmlns:p14="http://schemas.microsoft.com/office/powerpoint/2010/main" val="680715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C28FB-F2E8-A7E6-E6BD-70997D448C7F}"/>
              </a:ext>
            </a:extLst>
          </p:cNvPr>
          <p:cNvSpPr>
            <a:spLocks noGrp="1"/>
          </p:cNvSpPr>
          <p:nvPr>
            <p:ph type="title"/>
          </p:nvPr>
        </p:nvSpPr>
        <p:spPr/>
        <p:txBody>
          <a:bodyPr/>
          <a:lstStyle/>
          <a:p>
            <a:pPr algn="r"/>
            <a:r>
              <a:rPr lang="he-IL" b="1" dirty="0">
                <a:solidFill>
                  <a:srgbClr val="FF0000"/>
                </a:solidFill>
                <a:cs typeface="+mn-cs"/>
              </a:rPr>
              <a:t>פעילות 2: מהי בעיית זיוף הדבש?</a:t>
            </a:r>
            <a:br>
              <a:rPr lang="he-IL" b="1" dirty="0">
                <a:solidFill>
                  <a:srgbClr val="FF0000"/>
                </a:solidFill>
                <a:cs typeface="+mn-cs"/>
              </a:rPr>
            </a:b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610DDC2C-B5A5-A0BC-56C6-0DC44FDFD6E8}"/>
              </a:ext>
            </a:extLst>
          </p:cNvPr>
          <p:cNvSpPr>
            <a:spLocks noGrp="1"/>
          </p:cNvSpPr>
          <p:nvPr>
            <p:ph idx="1"/>
          </p:nvPr>
        </p:nvSpPr>
        <p:spPr>
          <a:xfrm>
            <a:off x="518160" y="1825625"/>
            <a:ext cx="10835640" cy="4351338"/>
          </a:xfrm>
        </p:spPr>
        <p:txBody>
          <a:bodyPr/>
          <a:lstStyle/>
          <a:p>
            <a:pPr algn="r" rtl="1"/>
            <a:r>
              <a:rPr lang="he-IL" sz="3200" b="1" dirty="0">
                <a:solidFill>
                  <a:srgbClr val="FF0000"/>
                </a:solidFill>
              </a:rPr>
              <a:t>היקף התופעה</a:t>
            </a:r>
            <a:r>
              <a:rPr lang="he-IL" sz="3200" dirty="0"/>
              <a:t>: מחקרים מצביעים על כך שעד 76% מהדבש הנמכר במרכולים עבר תהליכים שמסירים ממנו את </a:t>
            </a:r>
            <a:r>
              <a:rPr lang="he-IL" sz="3200"/>
              <a:t>גרגירי אבקת הפרחים </a:t>
            </a:r>
            <a:r>
              <a:rPr lang="he-IL" sz="3200" dirty="0"/>
              <a:t>(פולן), מה שמקשה לזהות את מקורו האמיתי.</a:t>
            </a:r>
          </a:p>
          <a:p>
            <a:pPr algn="r" rtl="1"/>
            <a:r>
              <a:rPr lang="he-IL" sz="3200" dirty="0"/>
              <a:t> </a:t>
            </a:r>
            <a:r>
              <a:rPr lang="he-IL" sz="3200" b="1" dirty="0">
                <a:solidFill>
                  <a:srgbClr val="FF0000"/>
                </a:solidFill>
              </a:rPr>
              <a:t>מניעים לזיוף</a:t>
            </a:r>
            <a:r>
              <a:rPr lang="he-IL" sz="3200" dirty="0"/>
              <a:t>: דבש טהור הוא מוצר יקר לייצור. כדי להוזיל עלויות, יצרנים מוסיפים תחליפים כמו סירופ סוכר, עמילן אפילו חומרים  כמו גיר או גבס.</a:t>
            </a:r>
          </a:p>
          <a:p>
            <a:pPr algn="r" rtl="1"/>
            <a:r>
              <a:rPr lang="he-IL" sz="3200" b="1" dirty="0"/>
              <a:t> </a:t>
            </a:r>
            <a:r>
              <a:rPr lang="he-IL" sz="3200" b="1" dirty="0">
                <a:solidFill>
                  <a:srgbClr val="FF0000"/>
                </a:solidFill>
              </a:rPr>
              <a:t>סכנות בריאותיות</a:t>
            </a:r>
            <a:r>
              <a:rPr lang="he-IL" sz="3200" dirty="0"/>
              <a:t>: דבש מזויף לא רק שאינו מספק את היתרונות הבריאותיים של דבש אמיתי, אלא עלול להכיל חומרים מזיקים, כמו מתכות כבדות.</a:t>
            </a:r>
          </a:p>
          <a:p>
            <a:endParaRPr lang="en-US" dirty="0"/>
          </a:p>
        </p:txBody>
      </p:sp>
      <p:pic>
        <p:nvPicPr>
          <p:cNvPr id="4" name="Picture 3">
            <a:extLst>
              <a:ext uri="{FF2B5EF4-FFF2-40B4-BE49-F238E27FC236}">
                <a16:creationId xmlns:a16="http://schemas.microsoft.com/office/drawing/2014/main" id="{893B2C73-847D-C54A-138D-48C718FDE0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 y="134051"/>
            <a:ext cx="2121592" cy="1408298"/>
          </a:xfrm>
          <a:prstGeom prst="rect">
            <a:avLst/>
          </a:prstGeom>
        </p:spPr>
      </p:pic>
    </p:spTree>
    <p:extLst>
      <p:ext uri="{BB962C8B-B14F-4D97-AF65-F5344CB8AC3E}">
        <p14:creationId xmlns:p14="http://schemas.microsoft.com/office/powerpoint/2010/main" val="886091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CCD-5868-8395-D36A-813CA0EB6A56}"/>
              </a:ext>
            </a:extLst>
          </p:cNvPr>
          <p:cNvSpPr>
            <a:spLocks noGrp="1"/>
          </p:cNvSpPr>
          <p:nvPr>
            <p:ph type="title"/>
          </p:nvPr>
        </p:nvSpPr>
        <p:spPr>
          <a:xfrm>
            <a:off x="838200" y="365125"/>
            <a:ext cx="11181080" cy="1325563"/>
          </a:xfrm>
        </p:spPr>
        <p:txBody>
          <a:bodyPr/>
          <a:lstStyle/>
          <a:p>
            <a:pPr algn="r"/>
            <a:r>
              <a:rPr kumimoji="0" lang="he-IL" sz="4400" b="1" i="0" u="none" strike="noStrike" kern="1200" cap="none" spc="0" normalizeH="0" baseline="0" noProof="0" dirty="0">
                <a:ln>
                  <a:noFill/>
                </a:ln>
                <a:solidFill>
                  <a:srgbClr val="FF0000"/>
                </a:solidFill>
                <a:effectLst/>
                <a:uLnTx/>
                <a:uFillTx/>
                <a:latin typeface="Calibri Light" panose="020F0302020204030204"/>
                <a:ea typeface="+mj-ea"/>
                <a:cs typeface="Arial" panose="020B0604020202020204" pitchFamily="34" charset="0"/>
              </a:rPr>
              <a:t>בדיקות לזיהוי דבש מזויף (בינה מלאכותית)</a:t>
            </a:r>
            <a:endParaRPr lang="en-US" dirty="0"/>
          </a:p>
        </p:txBody>
      </p:sp>
      <p:pic>
        <p:nvPicPr>
          <p:cNvPr id="7" name="Picture 6">
            <a:extLst>
              <a:ext uri="{FF2B5EF4-FFF2-40B4-BE49-F238E27FC236}">
                <a16:creationId xmlns:a16="http://schemas.microsoft.com/office/drawing/2014/main" id="{4C4B6048-0BBF-4A90-DE56-EAA5D89D4A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4531"/>
            <a:ext cx="2121592" cy="1408298"/>
          </a:xfrm>
          <a:prstGeom prst="rect">
            <a:avLst/>
          </a:prstGeom>
        </p:spPr>
      </p:pic>
      <p:pic>
        <p:nvPicPr>
          <p:cNvPr id="12" name="Content Placeholder 11">
            <a:extLst>
              <a:ext uri="{FF2B5EF4-FFF2-40B4-BE49-F238E27FC236}">
                <a16:creationId xmlns:a16="http://schemas.microsoft.com/office/drawing/2014/main" id="{DB06B11C-F157-68CD-A002-20B574DA7B39}"/>
              </a:ext>
            </a:extLst>
          </p:cNvPr>
          <p:cNvPicPr>
            <a:picLocks noGrp="1" noChangeAspect="1"/>
          </p:cNvPicPr>
          <p:nvPr>
            <p:ph idx="1"/>
          </p:nvPr>
        </p:nvPicPr>
        <p:blipFill>
          <a:blip r:embed="rId3"/>
          <a:stretch>
            <a:fillRect/>
          </a:stretch>
        </p:blipFill>
        <p:spPr>
          <a:xfrm>
            <a:off x="420678" y="1690688"/>
            <a:ext cx="11350644" cy="4804225"/>
          </a:xfrm>
          <a:prstGeom prst="rect">
            <a:avLst/>
          </a:prstGeom>
        </p:spPr>
      </p:pic>
    </p:spTree>
    <p:extLst>
      <p:ext uri="{BB962C8B-B14F-4D97-AF65-F5344CB8AC3E}">
        <p14:creationId xmlns:p14="http://schemas.microsoft.com/office/powerpoint/2010/main" val="190716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34EC1-0AC9-FF45-AF61-0056CEF1197D}"/>
              </a:ext>
            </a:extLst>
          </p:cNvPr>
          <p:cNvSpPr>
            <a:spLocks noGrp="1"/>
          </p:cNvSpPr>
          <p:nvPr>
            <p:ph type="title"/>
          </p:nvPr>
        </p:nvSpPr>
        <p:spPr/>
        <p:txBody>
          <a:bodyPr>
            <a:normAutofit/>
          </a:bodyPr>
          <a:lstStyle/>
          <a:p>
            <a:pPr algn="r"/>
            <a:r>
              <a:rPr lang="he-IL" b="1" dirty="0">
                <a:solidFill>
                  <a:srgbClr val="FF0000"/>
                </a:solidFill>
                <a:cs typeface="+mn-cs"/>
              </a:rPr>
              <a:t>נושא ו: דונג הדבש</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6389FEFC-A036-FCE1-F246-C03868E83A8B}"/>
              </a:ext>
            </a:extLst>
          </p:cNvPr>
          <p:cNvSpPr>
            <a:spLocks noGrp="1"/>
          </p:cNvSpPr>
          <p:nvPr>
            <p:ph idx="1"/>
          </p:nvPr>
        </p:nvSpPr>
        <p:spPr/>
        <p:txBody>
          <a:bodyPr/>
          <a:lstStyle/>
          <a:p>
            <a:pPr algn="just" rtl="1"/>
            <a:r>
              <a:rPr lang="he-IL" sz="3200" dirty="0"/>
              <a:t>דונג הוא חומר טבעי שדבורים מייצרות בגופן.</a:t>
            </a:r>
          </a:p>
          <a:p>
            <a:pPr algn="just" rtl="1"/>
            <a:r>
              <a:rPr lang="he-IL" sz="3200" dirty="0"/>
              <a:t>הן משתמשות בו כדי לבנות את תאי הכוורת!</a:t>
            </a:r>
          </a:p>
          <a:p>
            <a:pPr marL="0" indent="0" algn="just" rtl="1">
              <a:buNone/>
            </a:pPr>
            <a:r>
              <a:rPr lang="he-IL" sz="3200" dirty="0"/>
              <a:t>  שם הן שומרות את הדבש והביצים שלהן.</a:t>
            </a:r>
          </a:p>
          <a:p>
            <a:pPr algn="just" rtl="1"/>
            <a:r>
              <a:rPr lang="he-IL" sz="3200" dirty="0"/>
              <a:t>הדונג רך, נעים למגע, ויש לו ריח מתוק ועדין.</a:t>
            </a:r>
          </a:p>
          <a:p>
            <a:pPr algn="just" rtl="1"/>
            <a:r>
              <a:rPr lang="he-IL" sz="3200" dirty="0"/>
              <a:t>אפשר להשתמש בו כדי להכין נרות, </a:t>
            </a:r>
          </a:p>
          <a:p>
            <a:pPr marL="0" indent="0" algn="just" rtl="1">
              <a:buNone/>
            </a:pPr>
            <a:r>
              <a:rPr lang="he-IL" sz="3200" dirty="0"/>
              <a:t>  והוא נשרף יפה בלי עשן.</a:t>
            </a:r>
          </a:p>
          <a:p>
            <a:pPr algn="just" rtl="1"/>
            <a:r>
              <a:rPr lang="he-IL" sz="3200" dirty="0"/>
              <a:t>דונג נקרא גם שעוות דבורים.</a:t>
            </a:r>
          </a:p>
          <a:p>
            <a:pPr marL="0" indent="0" algn="r">
              <a:buNone/>
            </a:pPr>
            <a:endParaRPr lang="en-US" dirty="0"/>
          </a:p>
        </p:txBody>
      </p:sp>
      <p:pic>
        <p:nvPicPr>
          <p:cNvPr id="4" name="Picture 3">
            <a:extLst>
              <a:ext uri="{FF2B5EF4-FFF2-40B4-BE49-F238E27FC236}">
                <a16:creationId xmlns:a16="http://schemas.microsoft.com/office/drawing/2014/main" id="{27D1AD5F-44C6-892F-C910-81F8C8D7DC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1120"/>
            <a:ext cx="3598620" cy="5400040"/>
          </a:xfrm>
          <a:prstGeom prst="rect">
            <a:avLst/>
          </a:prstGeom>
        </p:spPr>
      </p:pic>
      <p:pic>
        <p:nvPicPr>
          <p:cNvPr id="5" name="Picture 4">
            <a:extLst>
              <a:ext uri="{FF2B5EF4-FFF2-40B4-BE49-F238E27FC236}">
                <a16:creationId xmlns:a16="http://schemas.microsoft.com/office/drawing/2014/main" id="{060711FC-B945-7F7A-F998-AC3535BB1C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94288"/>
            <a:ext cx="1554615" cy="835224"/>
          </a:xfrm>
          <a:prstGeom prst="rect">
            <a:avLst/>
          </a:prstGeom>
        </p:spPr>
      </p:pic>
      <p:sp>
        <p:nvSpPr>
          <p:cNvPr id="6" name="TextBox 5">
            <a:extLst>
              <a:ext uri="{FF2B5EF4-FFF2-40B4-BE49-F238E27FC236}">
                <a16:creationId xmlns:a16="http://schemas.microsoft.com/office/drawing/2014/main" id="{A6C5F37D-AF22-8BFF-4A11-DE8B3E829262}"/>
              </a:ext>
            </a:extLst>
          </p:cNvPr>
          <p:cNvSpPr txBox="1"/>
          <p:nvPr/>
        </p:nvSpPr>
        <p:spPr>
          <a:xfrm>
            <a:off x="3982720" y="4866640"/>
            <a:ext cx="2296160" cy="1600140"/>
          </a:xfrm>
          <a:prstGeom prst="rect">
            <a:avLst/>
          </a:prstGeom>
          <a:noFill/>
        </p:spPr>
        <p:txBody>
          <a:bodyPr wrap="square" rtlCol="0">
            <a:spAutoFit/>
          </a:bodyPr>
          <a:lstStyle/>
          <a:p>
            <a:pPr algn="r"/>
            <a:r>
              <a:rPr lang="he-IL" sz="2400" b="1" dirty="0">
                <a:solidFill>
                  <a:srgbClr val="FF0000"/>
                </a:solidFill>
              </a:rPr>
              <a:t>מומלץ להביא לכיתה דונג ולבחון את תכונותיו</a:t>
            </a:r>
            <a:endParaRPr lang="en-US" sz="2400" b="1" dirty="0">
              <a:solidFill>
                <a:srgbClr val="FF0000"/>
              </a:solidFill>
            </a:endParaRPr>
          </a:p>
        </p:txBody>
      </p:sp>
    </p:spTree>
    <p:extLst>
      <p:ext uri="{BB962C8B-B14F-4D97-AF65-F5344CB8AC3E}">
        <p14:creationId xmlns:p14="http://schemas.microsoft.com/office/powerpoint/2010/main" val="3309425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E7372-D3FE-181A-4121-5A98300A4BF4}"/>
              </a:ext>
            </a:extLst>
          </p:cNvPr>
          <p:cNvSpPr>
            <a:spLocks noGrp="1"/>
          </p:cNvSpPr>
          <p:nvPr>
            <p:ph type="title"/>
          </p:nvPr>
        </p:nvSpPr>
        <p:spPr/>
        <p:txBody>
          <a:bodyPr/>
          <a:lstStyle/>
          <a:p>
            <a:pPr algn="r"/>
            <a:r>
              <a:rPr lang="he-IL" b="1" dirty="0">
                <a:solidFill>
                  <a:srgbClr val="FF0000"/>
                </a:solidFill>
                <a:cs typeface="+mn-cs"/>
              </a:rPr>
              <a:t>פעילות: הכנת נר מדונג</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07363492-B307-FD1A-E11C-22909E0E4E08}"/>
              </a:ext>
            </a:extLst>
          </p:cNvPr>
          <p:cNvSpPr>
            <a:spLocks noGrp="1"/>
          </p:cNvSpPr>
          <p:nvPr>
            <p:ph idx="1"/>
          </p:nvPr>
        </p:nvSpPr>
        <p:spPr>
          <a:xfrm>
            <a:off x="838200" y="1503680"/>
            <a:ext cx="10515600" cy="4673283"/>
          </a:xfrm>
        </p:spPr>
        <p:txBody>
          <a:bodyPr>
            <a:normAutofit fontScale="77500" lnSpcReduction="20000"/>
          </a:bodyPr>
          <a:lstStyle/>
          <a:p>
            <a:pPr marL="0" indent="0" algn="r" rtl="1">
              <a:buNone/>
            </a:pPr>
            <a:r>
              <a:rPr lang="he-IL" sz="3300" b="1" dirty="0"/>
              <a:t>ציוד וחומרים</a:t>
            </a:r>
            <a:r>
              <a:rPr lang="he-IL" sz="3300" dirty="0"/>
              <a:t>: יריעות דונג, פתילים מכותנה, מספריים, סרגל, מייבש שיער.</a:t>
            </a:r>
          </a:p>
          <a:p>
            <a:pPr marL="0" indent="0" algn="r" rtl="1">
              <a:buNone/>
            </a:pPr>
            <a:r>
              <a:rPr lang="he-IL" sz="3300" dirty="0"/>
              <a:t>הערה: אם היריעה קשה מדי מחממים אותה מעט בעזרת מייבש שיער.</a:t>
            </a:r>
            <a:endParaRPr lang="en-US" sz="3300" dirty="0"/>
          </a:p>
          <a:p>
            <a:pPr marL="0" indent="0" algn="r" rtl="1">
              <a:buNone/>
            </a:pPr>
            <a:r>
              <a:rPr lang="he-IL" sz="3300" b="1" dirty="0"/>
              <a:t>מהלך ההכנה</a:t>
            </a:r>
          </a:p>
          <a:p>
            <a:pPr marL="514350" indent="-514350" algn="r" rtl="1">
              <a:buAutoNum type="arabicPeriod"/>
            </a:pPr>
            <a:r>
              <a:rPr lang="he-IL" sz="3300" dirty="0"/>
              <a:t>חותכים את הפתיל מעט ארוך מאורך היריעה.   </a:t>
            </a:r>
          </a:p>
          <a:p>
            <a:pPr marL="514350" indent="-514350" algn="r" rtl="1">
              <a:buAutoNum type="arabicPeriod"/>
            </a:pPr>
            <a:r>
              <a:rPr lang="he-IL" sz="3300" dirty="0"/>
              <a:t>מניחים את הפתיל בקצה האחד של היריעה (לאורך)</a:t>
            </a:r>
          </a:p>
          <a:p>
            <a:pPr marL="514350" indent="-514350" algn="r" rtl="1">
              <a:buAutoNum type="arabicPeriod"/>
            </a:pPr>
            <a:r>
              <a:rPr lang="he-IL" sz="3300" dirty="0"/>
              <a:t>מגלגלים את היריעה סביב הפתיל באופן מהודק.</a:t>
            </a:r>
          </a:p>
          <a:p>
            <a:pPr marL="514350" indent="-514350" algn="r" rtl="1">
              <a:buAutoNum type="arabicPeriod"/>
            </a:pPr>
            <a:r>
              <a:rPr lang="he-IL" sz="3300" dirty="0"/>
              <a:t>מהדקים את החלק התחתון של הנר.</a:t>
            </a:r>
          </a:p>
          <a:p>
            <a:pPr marL="514350" indent="-514350" algn="r" rtl="1">
              <a:buAutoNum type="arabicPeriod"/>
            </a:pPr>
            <a:endParaRPr lang="he-IL" dirty="0"/>
          </a:p>
          <a:p>
            <a:pPr marL="514350" indent="-514350" algn="r" rtl="1">
              <a:buAutoNum type="arabicPeriod"/>
            </a:pPr>
            <a:endParaRPr lang="he-IL" dirty="0"/>
          </a:p>
          <a:p>
            <a:pPr marL="0" indent="0" algn="r" rtl="1">
              <a:buNone/>
            </a:pPr>
            <a:r>
              <a:rPr lang="he-IL" dirty="0">
                <a:solidFill>
                  <a:srgbClr val="FF0000"/>
                </a:solidFill>
              </a:rPr>
              <a:t>אם אין יריעות דונג, אפשר להתיך גושי דונג בסיר שנתון בתוך</a:t>
            </a:r>
          </a:p>
          <a:p>
            <a:pPr marL="0" indent="0" algn="r" rtl="1">
              <a:buNone/>
            </a:pPr>
            <a:r>
              <a:rPr lang="he-IL" dirty="0">
                <a:solidFill>
                  <a:srgbClr val="FF0000"/>
                </a:solidFill>
              </a:rPr>
              <a:t>סיר מים, ליצוק את הדונג המותך על נייר עיתון ולרדד. מניחים</a:t>
            </a:r>
          </a:p>
          <a:p>
            <a:pPr marL="0" indent="0" algn="r" rtl="1">
              <a:buNone/>
            </a:pPr>
            <a:r>
              <a:rPr lang="he-IL" dirty="0">
                <a:solidFill>
                  <a:srgbClr val="FF0000"/>
                </a:solidFill>
              </a:rPr>
              <a:t>את הפתיל ומגלגלים את הריעה סביב הפתיל.</a:t>
            </a:r>
          </a:p>
        </p:txBody>
      </p:sp>
      <p:pic>
        <p:nvPicPr>
          <p:cNvPr id="5" name="Picture 4">
            <a:extLst>
              <a:ext uri="{FF2B5EF4-FFF2-40B4-BE49-F238E27FC236}">
                <a16:creationId xmlns:a16="http://schemas.microsoft.com/office/drawing/2014/main" id="{11A820D7-1324-B3C9-3F01-653E2E7BC4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 y="2397760"/>
            <a:ext cx="3380422" cy="3380422"/>
          </a:xfrm>
          <a:prstGeom prst="rect">
            <a:avLst/>
          </a:prstGeom>
        </p:spPr>
      </p:pic>
      <p:pic>
        <p:nvPicPr>
          <p:cNvPr id="4" name="Picture 3">
            <a:extLst>
              <a:ext uri="{FF2B5EF4-FFF2-40B4-BE49-F238E27FC236}">
                <a16:creationId xmlns:a16="http://schemas.microsoft.com/office/drawing/2014/main" id="{546D7780-4CCB-820C-8706-7F5DE3A5AC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120" y="5837038"/>
            <a:ext cx="1554615" cy="835224"/>
          </a:xfrm>
          <a:prstGeom prst="rect">
            <a:avLst/>
          </a:prstGeom>
        </p:spPr>
      </p:pic>
      <p:pic>
        <p:nvPicPr>
          <p:cNvPr id="6" name="Picture 5">
            <a:extLst>
              <a:ext uri="{FF2B5EF4-FFF2-40B4-BE49-F238E27FC236}">
                <a16:creationId xmlns:a16="http://schemas.microsoft.com/office/drawing/2014/main" id="{0D19AE34-A96E-E91E-8096-63A41E1BAE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8120" y="154605"/>
            <a:ext cx="1803890" cy="1197410"/>
          </a:xfrm>
          <a:prstGeom prst="rect">
            <a:avLst/>
          </a:prstGeom>
        </p:spPr>
      </p:pic>
    </p:spTree>
    <p:extLst>
      <p:ext uri="{BB962C8B-B14F-4D97-AF65-F5344CB8AC3E}">
        <p14:creationId xmlns:p14="http://schemas.microsoft.com/office/powerpoint/2010/main" val="507392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D88F6-7F18-C22C-FACD-FB1810BAE31B}"/>
              </a:ext>
            </a:extLst>
          </p:cNvPr>
          <p:cNvSpPr>
            <a:spLocks noGrp="1"/>
          </p:cNvSpPr>
          <p:nvPr>
            <p:ph type="title"/>
          </p:nvPr>
        </p:nvSpPr>
        <p:spPr/>
        <p:txBody>
          <a:bodyPr/>
          <a:lstStyle/>
          <a:p>
            <a:pPr algn="r"/>
            <a:r>
              <a:rPr kumimoji="0" lang="he-IL" sz="4400" b="1" i="0" u="none" strike="noStrike" kern="1200" cap="none" spc="0" normalizeH="0" baseline="0" noProof="0" dirty="0">
                <a:ln>
                  <a:noFill/>
                </a:ln>
                <a:solidFill>
                  <a:srgbClr val="FF0000"/>
                </a:solidFill>
                <a:effectLst/>
                <a:uLnTx/>
                <a:uFillTx/>
                <a:latin typeface="Calibri Light" panose="020F0302020204030204"/>
                <a:ea typeface="+mj-ea"/>
                <a:cs typeface="Arial" panose="020B0604020202020204" pitchFamily="34" charset="0"/>
              </a:rPr>
              <a:t>נושא ז: דבורי הבר בסכנה</a:t>
            </a:r>
            <a:endParaRPr lang="en-US" dirty="0"/>
          </a:p>
        </p:txBody>
      </p:sp>
      <p:sp>
        <p:nvSpPr>
          <p:cNvPr id="3" name="Content Placeholder 2">
            <a:extLst>
              <a:ext uri="{FF2B5EF4-FFF2-40B4-BE49-F238E27FC236}">
                <a16:creationId xmlns:a16="http://schemas.microsoft.com/office/drawing/2014/main" id="{E466754D-2A4E-A913-CA7A-2DEDD945FDC4}"/>
              </a:ext>
            </a:extLst>
          </p:cNvPr>
          <p:cNvSpPr>
            <a:spLocks noGrp="1"/>
          </p:cNvSpPr>
          <p:nvPr>
            <p:ph idx="1"/>
          </p:nvPr>
        </p:nvSpPr>
        <p:spPr/>
        <p:txBody>
          <a:bodyPr>
            <a:normAutofit fontScale="92500"/>
          </a:bodyPr>
          <a:lstStyle/>
          <a:p>
            <a:pPr marL="0" indent="0" algn="r" rtl="1">
              <a:buNone/>
            </a:pPr>
            <a:r>
              <a:rPr lang="he-IL" dirty="0"/>
              <a:t>בישראל יש מעל 1,100 מינים של דבורי בר!</a:t>
            </a:r>
          </a:p>
          <a:p>
            <a:pPr marL="0" indent="0" algn="r" rtl="1">
              <a:buNone/>
            </a:pPr>
            <a:r>
              <a:rPr lang="he-IL" dirty="0"/>
              <a:t>הן שונות מדבורת הדבש – הן לא חיות בכוורות, לא מייצרות דבש, </a:t>
            </a:r>
          </a:p>
          <a:p>
            <a:pPr marL="0" indent="0" algn="r" rtl="1">
              <a:buNone/>
            </a:pPr>
            <a:r>
              <a:rPr lang="he-IL" dirty="0"/>
              <a:t>אבל הן חשובות מאוד להאבקה של פרחי בר וצמחים טבעיים.</a:t>
            </a:r>
          </a:p>
          <a:p>
            <a:pPr marL="0" indent="0" algn="r" rtl="1">
              <a:buNone/>
            </a:pPr>
            <a:r>
              <a:rPr lang="he-IL" dirty="0"/>
              <a:t>בשנים האחרונות, דבורי הבר נפגעות ממספר גורמים:</a:t>
            </a:r>
          </a:p>
          <a:p>
            <a:pPr algn="r" rtl="1"/>
            <a:r>
              <a:rPr lang="he-IL" dirty="0">
                <a:solidFill>
                  <a:srgbClr val="FF0000"/>
                </a:solidFill>
              </a:rPr>
              <a:t>תחרות עם דבורי הדבש על צוף ואבק הצמצום שטחי טבע ופריחה </a:t>
            </a:r>
          </a:p>
          <a:p>
            <a:pPr algn="r" rtl="1"/>
            <a:r>
              <a:rPr lang="he-IL" dirty="0">
                <a:solidFill>
                  <a:srgbClr val="FF0000"/>
                </a:solidFill>
              </a:rPr>
              <a:t>שינויי אקלים ומחלות</a:t>
            </a:r>
          </a:p>
          <a:p>
            <a:pPr algn="r" rtl="1"/>
            <a:r>
              <a:rPr lang="he-IL" dirty="0">
                <a:solidFill>
                  <a:srgbClr val="FF0000"/>
                </a:solidFill>
              </a:rPr>
              <a:t>שימוש בחומרי הדברה בשדות חקלאיים.</a:t>
            </a:r>
          </a:p>
          <a:p>
            <a:pPr marL="0" indent="0" algn="r" rtl="1">
              <a:buNone/>
            </a:pPr>
            <a:r>
              <a:rPr lang="he-IL" b="1" dirty="0"/>
              <a:t>הפגיעה בדבורי הבר גורמת לירידה בהאבקה של פרחי בר, לפגיעה בצמחים</a:t>
            </a:r>
          </a:p>
          <a:p>
            <a:pPr marL="0" indent="0" algn="r" rtl="1">
              <a:buNone/>
            </a:pPr>
            <a:r>
              <a:rPr lang="he-IL" b="1" dirty="0"/>
              <a:t> מקומיים, לפגיעה בבעלי חיים שניזונים מהם  ולצמצום מגוון המינים.</a:t>
            </a:r>
          </a:p>
          <a:p>
            <a:pPr marL="0" indent="0" algn="r">
              <a:buNone/>
            </a:pPr>
            <a:endParaRPr lang="en-US" dirty="0"/>
          </a:p>
        </p:txBody>
      </p:sp>
      <p:pic>
        <p:nvPicPr>
          <p:cNvPr id="4" name="Picture 3">
            <a:extLst>
              <a:ext uri="{FF2B5EF4-FFF2-40B4-BE49-F238E27FC236}">
                <a16:creationId xmlns:a16="http://schemas.microsoft.com/office/drawing/2014/main" id="{4AE5AF21-CB49-1D7D-0DF7-6FEF48424C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972" y="0"/>
            <a:ext cx="2115495" cy="1408298"/>
          </a:xfrm>
          <a:prstGeom prst="rect">
            <a:avLst/>
          </a:prstGeom>
        </p:spPr>
      </p:pic>
      <p:pic>
        <p:nvPicPr>
          <p:cNvPr id="5" name="Picture 4">
            <a:extLst>
              <a:ext uri="{FF2B5EF4-FFF2-40B4-BE49-F238E27FC236}">
                <a16:creationId xmlns:a16="http://schemas.microsoft.com/office/drawing/2014/main" id="{EDA5C7A3-17FB-5404-7577-001DBA9841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977056"/>
            <a:ext cx="1554615" cy="835224"/>
          </a:xfrm>
          <a:prstGeom prst="rect">
            <a:avLst/>
          </a:prstGeom>
        </p:spPr>
      </p:pic>
      <p:sp>
        <p:nvSpPr>
          <p:cNvPr id="6" name="TextBox 5">
            <a:extLst>
              <a:ext uri="{FF2B5EF4-FFF2-40B4-BE49-F238E27FC236}">
                <a16:creationId xmlns:a16="http://schemas.microsoft.com/office/drawing/2014/main" id="{14480ED5-6D54-1697-8537-EC57BB80E99D}"/>
              </a:ext>
            </a:extLst>
          </p:cNvPr>
          <p:cNvSpPr txBox="1"/>
          <p:nvPr/>
        </p:nvSpPr>
        <p:spPr>
          <a:xfrm>
            <a:off x="416560" y="2316480"/>
            <a:ext cx="1696720" cy="830997"/>
          </a:xfrm>
          <a:prstGeom prst="rect">
            <a:avLst/>
          </a:prstGeom>
          <a:noFill/>
        </p:spPr>
        <p:txBody>
          <a:bodyPr wrap="square" rtlCol="0">
            <a:spAutoFit/>
          </a:bodyPr>
          <a:lstStyle/>
          <a:p>
            <a:r>
              <a:rPr lang="he-IL" sz="2400" b="1" dirty="0">
                <a:solidFill>
                  <a:srgbClr val="FF0000"/>
                </a:solidFill>
              </a:rPr>
              <a:t>דברי רקע לתלמידים</a:t>
            </a:r>
            <a:endParaRPr lang="en-US" sz="2400" b="1" dirty="0">
              <a:solidFill>
                <a:srgbClr val="FF0000"/>
              </a:solidFill>
            </a:endParaRPr>
          </a:p>
        </p:txBody>
      </p:sp>
    </p:spTree>
    <p:extLst>
      <p:ext uri="{BB962C8B-B14F-4D97-AF65-F5344CB8AC3E}">
        <p14:creationId xmlns:p14="http://schemas.microsoft.com/office/powerpoint/2010/main" val="2414267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124A-D1C3-8922-F205-1061EF1FBD78}"/>
              </a:ext>
            </a:extLst>
          </p:cNvPr>
          <p:cNvSpPr>
            <a:spLocks noGrp="1"/>
          </p:cNvSpPr>
          <p:nvPr>
            <p:ph type="title"/>
          </p:nvPr>
        </p:nvSpPr>
        <p:spPr/>
        <p:txBody>
          <a:bodyPr/>
          <a:lstStyle/>
          <a:p>
            <a:pPr algn="r"/>
            <a:r>
              <a:rPr lang="he-IL" b="1" dirty="0">
                <a:solidFill>
                  <a:srgbClr val="FF0000"/>
                </a:solidFill>
                <a:cs typeface="+mn-cs"/>
              </a:rPr>
              <a:t>פעילות 1: דבורת הדבש ודבורת הבר</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4A1E8A37-EE24-5EC3-E91F-35306FD0ACF8}"/>
              </a:ext>
            </a:extLst>
          </p:cNvPr>
          <p:cNvSpPr>
            <a:spLocks noGrp="1"/>
          </p:cNvSpPr>
          <p:nvPr>
            <p:ph idx="1"/>
          </p:nvPr>
        </p:nvSpPr>
        <p:spPr/>
        <p:txBody>
          <a:bodyPr/>
          <a:lstStyle/>
          <a:p>
            <a:pPr marL="0" indent="0" algn="r">
              <a:buNone/>
            </a:pPr>
            <a:r>
              <a:rPr lang="he-IL" dirty="0"/>
              <a:t>היעזרו במקורות מידע והשוו בין דבורת הדבש לבין דבורת הבר.</a:t>
            </a:r>
          </a:p>
          <a:p>
            <a:pPr marL="0" indent="0" algn="r">
              <a:buNone/>
            </a:pPr>
            <a:r>
              <a:rPr lang="he-IL" dirty="0"/>
              <a:t>נקודות להשוואה:</a:t>
            </a:r>
          </a:p>
          <a:p>
            <a:pPr marL="514350" indent="-514350" algn="r" rtl="1">
              <a:buFont typeface="+mj-lt"/>
              <a:buAutoNum type="arabicPeriod"/>
            </a:pPr>
            <a:r>
              <a:rPr lang="he-IL" dirty="0"/>
              <a:t>חיה לבד / חיה במושבה</a:t>
            </a:r>
          </a:p>
          <a:p>
            <a:pPr marL="514350" indent="-514350" algn="r" rtl="1">
              <a:buFont typeface="+mj-lt"/>
              <a:buAutoNum type="arabicPeriod"/>
            </a:pPr>
            <a:r>
              <a:rPr lang="he-IL" dirty="0"/>
              <a:t>המזון</a:t>
            </a:r>
          </a:p>
          <a:p>
            <a:pPr marL="514350" indent="-514350" algn="r" rtl="1">
              <a:buFont typeface="+mj-lt"/>
              <a:buAutoNum type="arabicPeriod"/>
            </a:pPr>
            <a:r>
              <a:rPr lang="he-IL" dirty="0"/>
              <a:t>ייצור דבש</a:t>
            </a:r>
          </a:p>
          <a:p>
            <a:pPr marL="514350" indent="-514350" algn="r" rtl="1">
              <a:buFont typeface="+mj-lt"/>
              <a:buAutoNum type="arabicPeriod"/>
            </a:pPr>
            <a:r>
              <a:rPr lang="he-IL" dirty="0"/>
              <a:t>חלוקת תפקידים בקן: מלכה, פועלות, זכרים</a:t>
            </a:r>
          </a:p>
          <a:p>
            <a:pPr marL="514350" indent="-514350" algn="r" rtl="1">
              <a:buFont typeface="+mj-lt"/>
              <a:buAutoNum type="arabicPeriod"/>
            </a:pPr>
            <a:r>
              <a:rPr lang="he-IL" dirty="0"/>
              <a:t>מאפיין אחר</a:t>
            </a:r>
            <a:endParaRPr lang="en-US" dirty="0"/>
          </a:p>
        </p:txBody>
      </p:sp>
      <p:pic>
        <p:nvPicPr>
          <p:cNvPr id="4" name="Picture 3">
            <a:extLst>
              <a:ext uri="{FF2B5EF4-FFF2-40B4-BE49-F238E27FC236}">
                <a16:creationId xmlns:a16="http://schemas.microsoft.com/office/drawing/2014/main" id="{9096DEC6-9356-9574-7266-20B6CFAD6D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452" y="0"/>
            <a:ext cx="2115495" cy="1408298"/>
          </a:xfrm>
          <a:prstGeom prst="rect">
            <a:avLst/>
          </a:prstGeom>
        </p:spPr>
      </p:pic>
      <p:pic>
        <p:nvPicPr>
          <p:cNvPr id="5" name="Picture 4">
            <a:extLst>
              <a:ext uri="{FF2B5EF4-FFF2-40B4-BE49-F238E27FC236}">
                <a16:creationId xmlns:a16="http://schemas.microsoft.com/office/drawing/2014/main" id="{9C30E2E8-42E8-1FB1-C23F-195E52364A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22776"/>
            <a:ext cx="1554615" cy="835224"/>
          </a:xfrm>
          <a:prstGeom prst="rect">
            <a:avLst/>
          </a:prstGeom>
        </p:spPr>
      </p:pic>
    </p:spTree>
    <p:extLst>
      <p:ext uri="{BB962C8B-B14F-4D97-AF65-F5344CB8AC3E}">
        <p14:creationId xmlns:p14="http://schemas.microsoft.com/office/powerpoint/2010/main" val="2233646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3B83E-A341-51E6-2D36-3DEB74FE49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84C25-85AB-B4DA-CAD5-6FB97E7159BD}"/>
              </a:ext>
            </a:extLst>
          </p:cNvPr>
          <p:cNvSpPr>
            <a:spLocks noGrp="1"/>
          </p:cNvSpPr>
          <p:nvPr>
            <p:ph type="title"/>
          </p:nvPr>
        </p:nvSpPr>
        <p:spPr/>
        <p:txBody>
          <a:bodyPr/>
          <a:lstStyle/>
          <a:p>
            <a:pPr algn="r"/>
            <a:r>
              <a:rPr lang="he-IL" b="1" dirty="0">
                <a:solidFill>
                  <a:srgbClr val="FF0000"/>
                </a:solidFill>
                <a:cs typeface="+mn-cs"/>
              </a:rPr>
              <a:t>פעילות 2: מה מאיים על דבורת הבר</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A5E02AFF-CECF-F0C3-91F6-6301D994080C}"/>
              </a:ext>
            </a:extLst>
          </p:cNvPr>
          <p:cNvSpPr>
            <a:spLocks noGrp="1"/>
          </p:cNvSpPr>
          <p:nvPr>
            <p:ph idx="1"/>
          </p:nvPr>
        </p:nvSpPr>
        <p:spPr>
          <a:xfrm>
            <a:off x="243840" y="1825625"/>
            <a:ext cx="11109960" cy="4351338"/>
          </a:xfrm>
        </p:spPr>
        <p:txBody>
          <a:bodyPr>
            <a:normAutofit fontScale="92500" lnSpcReduction="10000"/>
          </a:bodyPr>
          <a:lstStyle/>
          <a:p>
            <a:pPr marL="0" indent="0" algn="r">
              <a:buNone/>
            </a:pPr>
            <a:r>
              <a:rPr lang="he-IL" dirty="0"/>
              <a:t>קראו את קטע המידע הבא והשיבו:</a:t>
            </a:r>
          </a:p>
          <a:p>
            <a:pPr marL="0" indent="0" algn="r">
              <a:buNone/>
            </a:pPr>
            <a:r>
              <a:rPr lang="he-IL" b="1" dirty="0">
                <a:solidFill>
                  <a:srgbClr val="FF0000"/>
                </a:solidFill>
              </a:rPr>
              <a:t>מחקר שנערך באזורי טבע בישראל מצא שבאזורים שבהם יש ריבוי כוורות של דבורת דבש, מספר דבורי הבר ירד בעשרות אחוזים – לעיתים עד 70% פחות פעילות של דבורי בר לעומת אזורים ללא כוורות.</a:t>
            </a:r>
          </a:p>
          <a:p>
            <a:pPr marL="0" indent="0" algn="r">
              <a:buNone/>
            </a:pPr>
            <a:endParaRPr lang="he-IL" b="1" dirty="0">
              <a:solidFill>
                <a:srgbClr val="FF0000"/>
              </a:solidFill>
            </a:endParaRPr>
          </a:p>
          <a:p>
            <a:pPr marL="0" indent="0" algn="r">
              <a:buNone/>
            </a:pPr>
            <a:r>
              <a:rPr lang="he-IL" b="1" dirty="0">
                <a:solidFill>
                  <a:srgbClr val="FF0000"/>
                </a:solidFill>
              </a:rPr>
              <a:t>שאלות:</a:t>
            </a:r>
          </a:p>
          <a:p>
            <a:pPr marL="514350" indent="-514350" algn="r" rtl="1">
              <a:buFont typeface="+mj-lt"/>
              <a:buAutoNum type="arabicPeriod"/>
            </a:pPr>
            <a:r>
              <a:rPr lang="he-IL" dirty="0"/>
              <a:t>מהו הגורם המאיים על דבורי הבר לפי קטע המידע. הסבירו את התשובה.</a:t>
            </a:r>
          </a:p>
          <a:p>
            <a:pPr marL="514350" indent="-514350" algn="r" rtl="1">
              <a:buFont typeface="+mj-lt"/>
              <a:buAutoNum type="arabicPeriod"/>
            </a:pPr>
            <a:r>
              <a:rPr lang="he-IL" dirty="0"/>
              <a:t>אילו עוד גורמים יכולים לפגוע בדבורי הבר?</a:t>
            </a:r>
          </a:p>
          <a:p>
            <a:pPr marL="514350" indent="-514350" algn="r" rtl="1">
              <a:buFont typeface="+mj-lt"/>
              <a:buAutoNum type="arabicPeriod"/>
            </a:pPr>
            <a:r>
              <a:rPr lang="he-IL" dirty="0"/>
              <a:t>העלו רעיונות לשמירה על דבורי הבר.</a:t>
            </a:r>
          </a:p>
          <a:p>
            <a:pPr marL="514350" indent="-514350" algn="r" rtl="1">
              <a:buFont typeface="+mj-lt"/>
              <a:buAutoNum type="arabicPeriod"/>
            </a:pPr>
            <a:r>
              <a:rPr lang="he-IL" dirty="0"/>
              <a:t>כתבו כרזה שמטרתה להסביר מדוע חשוב לשמור על דבורי הבר.</a:t>
            </a:r>
          </a:p>
          <a:p>
            <a:pPr marL="0" indent="0" algn="r">
              <a:buNone/>
            </a:pPr>
            <a:endParaRPr lang="he-IL" dirty="0"/>
          </a:p>
          <a:p>
            <a:pPr marL="0" indent="0" algn="r">
              <a:buNone/>
            </a:pPr>
            <a:endParaRPr lang="he-IL" dirty="0"/>
          </a:p>
        </p:txBody>
      </p:sp>
      <p:pic>
        <p:nvPicPr>
          <p:cNvPr id="4" name="Picture 3">
            <a:extLst>
              <a:ext uri="{FF2B5EF4-FFF2-40B4-BE49-F238E27FC236}">
                <a16:creationId xmlns:a16="http://schemas.microsoft.com/office/drawing/2014/main" id="{EF8FBAA7-A065-B053-6091-86B45E8EE9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840" y="134051"/>
            <a:ext cx="2115495" cy="1408298"/>
          </a:xfrm>
          <a:prstGeom prst="rect">
            <a:avLst/>
          </a:prstGeom>
        </p:spPr>
      </p:pic>
      <p:pic>
        <p:nvPicPr>
          <p:cNvPr id="5" name="Picture 4">
            <a:extLst>
              <a:ext uri="{FF2B5EF4-FFF2-40B4-BE49-F238E27FC236}">
                <a16:creationId xmlns:a16="http://schemas.microsoft.com/office/drawing/2014/main" id="{216CA0BE-2313-9B2D-FD9E-221C31EF1E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88725"/>
            <a:ext cx="1554615" cy="835224"/>
          </a:xfrm>
          <a:prstGeom prst="rect">
            <a:avLst/>
          </a:prstGeom>
        </p:spPr>
      </p:pic>
    </p:spTree>
    <p:extLst>
      <p:ext uri="{BB962C8B-B14F-4D97-AF65-F5344CB8AC3E}">
        <p14:creationId xmlns:p14="http://schemas.microsoft.com/office/powerpoint/2010/main" val="2792134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1A81-8763-07E4-D26C-8303E80A5628}"/>
              </a:ext>
            </a:extLst>
          </p:cNvPr>
          <p:cNvSpPr>
            <a:spLocks noGrp="1"/>
          </p:cNvSpPr>
          <p:nvPr>
            <p:ph type="title"/>
          </p:nvPr>
        </p:nvSpPr>
        <p:spPr/>
        <p:txBody>
          <a:bodyPr>
            <a:normAutofit/>
          </a:bodyPr>
          <a:lstStyle/>
          <a:p>
            <a:pPr algn="ctr"/>
            <a:r>
              <a:rPr lang="he-IL" sz="6000" b="1" dirty="0">
                <a:solidFill>
                  <a:srgbClr val="FF0000"/>
                </a:solidFill>
                <a:cs typeface="+mn-cs"/>
              </a:rPr>
              <a:t>תם ולא נשלם</a:t>
            </a:r>
            <a:endParaRPr lang="en-US" sz="6000" b="1" dirty="0">
              <a:solidFill>
                <a:srgbClr val="FF0000"/>
              </a:solidFill>
              <a:cs typeface="+mn-cs"/>
            </a:endParaRPr>
          </a:p>
        </p:txBody>
      </p:sp>
      <p:pic>
        <p:nvPicPr>
          <p:cNvPr id="8" name="Content Placeholder 7">
            <a:extLst>
              <a:ext uri="{FF2B5EF4-FFF2-40B4-BE49-F238E27FC236}">
                <a16:creationId xmlns:a16="http://schemas.microsoft.com/office/drawing/2014/main" id="{3F126C52-AA3D-F4D9-064A-D78F91E6EBD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22974" y="1690688"/>
            <a:ext cx="4346051" cy="4903834"/>
          </a:xfrm>
          <a:prstGeom prst="rect">
            <a:avLst/>
          </a:prstGeom>
        </p:spPr>
      </p:pic>
      <p:pic>
        <p:nvPicPr>
          <p:cNvPr id="9" name="Picture 8">
            <a:extLst>
              <a:ext uri="{FF2B5EF4-FFF2-40B4-BE49-F238E27FC236}">
                <a16:creationId xmlns:a16="http://schemas.microsoft.com/office/drawing/2014/main" id="{8F11138F-9027-B5DA-65EB-4D4097B057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028" y="94667"/>
            <a:ext cx="2115495" cy="1408298"/>
          </a:xfrm>
          <a:prstGeom prst="rect">
            <a:avLst/>
          </a:prstGeom>
        </p:spPr>
      </p:pic>
      <p:pic>
        <p:nvPicPr>
          <p:cNvPr id="3" name="Picture 2">
            <a:extLst>
              <a:ext uri="{FF2B5EF4-FFF2-40B4-BE49-F238E27FC236}">
                <a16:creationId xmlns:a16="http://schemas.microsoft.com/office/drawing/2014/main" id="{94EF8D0A-740E-BD99-B87C-6F522962B5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91" y="5928109"/>
            <a:ext cx="1554615" cy="835224"/>
          </a:xfrm>
          <a:prstGeom prst="rect">
            <a:avLst/>
          </a:prstGeom>
        </p:spPr>
      </p:pic>
    </p:spTree>
    <p:extLst>
      <p:ext uri="{BB962C8B-B14F-4D97-AF65-F5344CB8AC3E}">
        <p14:creationId xmlns:p14="http://schemas.microsoft.com/office/powerpoint/2010/main" val="3715168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3CF1-133B-B1CD-AB9F-B41ED83A706A}"/>
              </a:ext>
            </a:extLst>
          </p:cNvPr>
          <p:cNvSpPr>
            <a:spLocks noGrp="1"/>
          </p:cNvSpPr>
          <p:nvPr>
            <p:ph type="title"/>
          </p:nvPr>
        </p:nvSpPr>
        <p:spPr/>
        <p:txBody>
          <a:bodyPr/>
          <a:lstStyle/>
          <a:p>
            <a:pPr algn="r"/>
            <a:r>
              <a:rPr lang="he-IL" b="1" dirty="0">
                <a:solidFill>
                  <a:srgbClr val="FF0000"/>
                </a:solidFill>
                <a:cs typeface="+mn-cs"/>
              </a:rPr>
              <a:t>רשימת מקורות</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8C3C1ED4-B46B-E2C7-381F-AB927D85A2DC}"/>
              </a:ext>
            </a:extLst>
          </p:cNvPr>
          <p:cNvSpPr>
            <a:spLocks noGrp="1"/>
          </p:cNvSpPr>
          <p:nvPr>
            <p:ph idx="1"/>
          </p:nvPr>
        </p:nvSpPr>
        <p:spPr/>
        <p:txBody>
          <a:bodyPr/>
          <a:lstStyle/>
          <a:p>
            <a:pPr algn="r" fontAlgn="base">
              <a:spcAft>
                <a:spcPts val="1800"/>
              </a:spcAft>
              <a:buNone/>
            </a:pPr>
            <a:r>
              <a:rPr lang="he-IL" i="0" dirty="0">
                <a:solidFill>
                  <a:srgbClr val="34628D"/>
                </a:solidFill>
                <a:effectLst/>
                <a:latin typeface="David" panose="020E0502060401010101" pitchFamily="34" charset="-79"/>
                <a:cs typeface="David" panose="020E0502060401010101" pitchFamily="34" charset="-79"/>
                <a:hlinkClick r:id="rId2"/>
              </a:rPr>
              <a:t>גידול אינטנסיבי של דבורי דבש בכוורות מאיים על המערכת האקולוגית בשמורת החרמון</a:t>
            </a:r>
            <a:r>
              <a:rPr lang="he-IL" i="0" dirty="0">
                <a:solidFill>
                  <a:srgbClr val="34628D"/>
                </a:solidFill>
                <a:effectLst/>
                <a:latin typeface="David" panose="020E0502060401010101" pitchFamily="34" charset="-79"/>
                <a:cs typeface="David" panose="020E0502060401010101" pitchFamily="34" charset="-79"/>
              </a:rPr>
              <a:t>, מוזיאון הטבע, אוניברסיטת תל-אביב</a:t>
            </a:r>
          </a:p>
          <a:p>
            <a:pPr marL="0" indent="0" algn="r" rtl="1">
              <a:buNone/>
            </a:pPr>
            <a:r>
              <a:rPr lang="he-IL" dirty="0">
                <a:hlinkClick r:id="rId3"/>
              </a:rPr>
              <a:t>דבורת הדבש</a:t>
            </a:r>
            <a:r>
              <a:rPr lang="he-IL" dirty="0"/>
              <a:t>, רמת הנדיב</a:t>
            </a:r>
          </a:p>
          <a:p>
            <a:pPr algn="r">
              <a:buNone/>
            </a:pPr>
            <a:r>
              <a:rPr lang="he-IL" i="0" dirty="0">
                <a:solidFill>
                  <a:srgbClr val="696969"/>
                </a:solidFill>
                <a:effectLst/>
                <a:latin typeface="Open Sans Hebrew"/>
                <a:hlinkClick r:id="rId4"/>
              </a:rPr>
              <a:t>אפקט הפרפר של דבורת הדבש</a:t>
            </a:r>
            <a:r>
              <a:rPr lang="he-IL" i="0" dirty="0">
                <a:solidFill>
                  <a:srgbClr val="696969"/>
                </a:solidFill>
                <a:effectLst/>
                <a:latin typeface="Open Sans Hebrew"/>
              </a:rPr>
              <a:t>, אוניברסיטת תל אביב</a:t>
            </a:r>
          </a:p>
          <a:p>
            <a:pPr algn="r">
              <a:buNone/>
            </a:pPr>
            <a:r>
              <a:rPr lang="en-US" dirty="0">
                <a:solidFill>
                  <a:srgbClr val="696969"/>
                </a:solidFill>
                <a:latin typeface="Open Sans Hebrew"/>
                <a:hlinkClick r:id="rId5"/>
              </a:rPr>
              <a:t>Teva-Biz</a:t>
            </a:r>
            <a:r>
              <a:rPr lang="he-IL" dirty="0">
                <a:solidFill>
                  <a:srgbClr val="696969"/>
                </a:solidFill>
                <a:latin typeface="Open Sans Hebrew"/>
                <a:hlinkClick r:id="rId5"/>
              </a:rPr>
              <a:t>דבורי הבר בישראל</a:t>
            </a:r>
            <a:r>
              <a:rPr lang="he-IL" dirty="0">
                <a:solidFill>
                  <a:srgbClr val="696969"/>
                </a:solidFill>
                <a:latin typeface="Open Sans Hebrew"/>
              </a:rPr>
              <a:t>, </a:t>
            </a:r>
            <a:endParaRPr lang="he-IL" i="0" dirty="0">
              <a:solidFill>
                <a:srgbClr val="696969"/>
              </a:solidFill>
              <a:effectLst/>
              <a:latin typeface="Open Sans Hebrew"/>
            </a:endParaRPr>
          </a:p>
          <a:p>
            <a:pPr marL="0" indent="0" algn="r" rtl="1">
              <a:buNone/>
            </a:pPr>
            <a:endParaRPr lang="en-US" dirty="0"/>
          </a:p>
        </p:txBody>
      </p:sp>
      <p:pic>
        <p:nvPicPr>
          <p:cNvPr id="4" name="Picture 3">
            <a:extLst>
              <a:ext uri="{FF2B5EF4-FFF2-40B4-BE49-F238E27FC236}">
                <a16:creationId xmlns:a16="http://schemas.microsoft.com/office/drawing/2014/main" id="{2878CC8F-EF5A-E05A-C4D6-58850220C1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657" y="230188"/>
            <a:ext cx="2115495" cy="1408298"/>
          </a:xfrm>
          <a:prstGeom prst="rect">
            <a:avLst/>
          </a:prstGeom>
        </p:spPr>
      </p:pic>
      <p:pic>
        <p:nvPicPr>
          <p:cNvPr id="5" name="Picture 4">
            <a:extLst>
              <a:ext uri="{FF2B5EF4-FFF2-40B4-BE49-F238E27FC236}">
                <a16:creationId xmlns:a16="http://schemas.microsoft.com/office/drawing/2014/main" id="{D9F0A40B-42AA-3C06-670B-B6F333DD14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894288"/>
            <a:ext cx="1554615" cy="835224"/>
          </a:xfrm>
          <a:prstGeom prst="rect">
            <a:avLst/>
          </a:prstGeom>
        </p:spPr>
      </p:pic>
    </p:spTree>
    <p:extLst>
      <p:ext uri="{BB962C8B-B14F-4D97-AF65-F5344CB8AC3E}">
        <p14:creationId xmlns:p14="http://schemas.microsoft.com/office/powerpoint/2010/main" val="287696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7CEE-6350-5039-9BBC-3D326B1C9A49}"/>
              </a:ext>
            </a:extLst>
          </p:cNvPr>
          <p:cNvSpPr>
            <a:spLocks noGrp="1"/>
          </p:cNvSpPr>
          <p:nvPr>
            <p:ph type="title"/>
          </p:nvPr>
        </p:nvSpPr>
        <p:spPr/>
        <p:txBody>
          <a:bodyPr/>
          <a:lstStyle/>
          <a:p>
            <a:pPr algn="r"/>
            <a:r>
              <a:rPr lang="he-IL" b="1" dirty="0">
                <a:solidFill>
                  <a:srgbClr val="FF0000"/>
                </a:solidFill>
                <a:cs typeface="+mn-cs"/>
              </a:rPr>
              <a:t>פעילות: צבעו את איור הדבורה כמו בתמונה</a:t>
            </a:r>
            <a:endParaRPr lang="en-US" b="1" dirty="0">
              <a:solidFill>
                <a:srgbClr val="FF0000"/>
              </a:solidFill>
              <a:cs typeface="+mn-cs"/>
            </a:endParaRPr>
          </a:p>
        </p:txBody>
      </p:sp>
      <p:pic>
        <p:nvPicPr>
          <p:cNvPr id="5" name="Content Placeholder 4">
            <a:extLst>
              <a:ext uri="{FF2B5EF4-FFF2-40B4-BE49-F238E27FC236}">
                <a16:creationId xmlns:a16="http://schemas.microsoft.com/office/drawing/2014/main" id="{C9BDEE96-45B0-0E26-415F-85BC9F5D1ED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096000" y="1796613"/>
            <a:ext cx="5102831" cy="4830219"/>
          </a:xfrm>
          <a:prstGeom prst="rect">
            <a:avLst/>
          </a:prstGeom>
        </p:spPr>
      </p:pic>
      <p:pic>
        <p:nvPicPr>
          <p:cNvPr id="6" name="Picture 5">
            <a:extLst>
              <a:ext uri="{FF2B5EF4-FFF2-40B4-BE49-F238E27FC236}">
                <a16:creationId xmlns:a16="http://schemas.microsoft.com/office/drawing/2014/main" id="{3C0B2181-3F85-1BE4-DBE3-FCDCED5FE5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5673" y="2075106"/>
            <a:ext cx="8782376" cy="4417769"/>
          </a:xfrm>
          <a:prstGeom prst="rect">
            <a:avLst/>
          </a:prstGeom>
        </p:spPr>
      </p:pic>
      <p:pic>
        <p:nvPicPr>
          <p:cNvPr id="3" name="Picture 2">
            <a:extLst>
              <a:ext uri="{FF2B5EF4-FFF2-40B4-BE49-F238E27FC236}">
                <a16:creationId xmlns:a16="http://schemas.microsoft.com/office/drawing/2014/main" id="{2961F7D4-4974-0E63-FD37-3FBC580473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76492" y="5897533"/>
            <a:ext cx="1554615" cy="835224"/>
          </a:xfrm>
          <a:prstGeom prst="rect">
            <a:avLst/>
          </a:prstGeom>
        </p:spPr>
      </p:pic>
    </p:spTree>
    <p:extLst>
      <p:ext uri="{BB962C8B-B14F-4D97-AF65-F5344CB8AC3E}">
        <p14:creationId xmlns:p14="http://schemas.microsoft.com/office/powerpoint/2010/main" val="1477170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44D84-EC4B-57C1-F28F-90CCE5C4E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EDC56-706C-27AA-A8F8-1A2D39D50716}"/>
              </a:ext>
            </a:extLst>
          </p:cNvPr>
          <p:cNvSpPr>
            <a:spLocks noGrp="1"/>
          </p:cNvSpPr>
          <p:nvPr>
            <p:ph type="title"/>
          </p:nvPr>
        </p:nvSpPr>
        <p:spPr/>
        <p:txBody>
          <a:bodyPr/>
          <a:lstStyle/>
          <a:p>
            <a:pPr algn="r"/>
            <a:r>
              <a:rPr lang="he-IL" b="1" dirty="0">
                <a:solidFill>
                  <a:srgbClr val="FF0000"/>
                </a:solidFill>
                <a:cs typeface="+mn-cs"/>
              </a:rPr>
              <a:t>פעילות: צבעו את איור הדבורה כמו בתמונה וכתבו את שמות איברי הגוף של הדבורה</a:t>
            </a:r>
            <a:endParaRPr lang="en-US" b="1" dirty="0">
              <a:solidFill>
                <a:srgbClr val="FF0000"/>
              </a:solidFill>
              <a:cs typeface="+mn-cs"/>
            </a:endParaRPr>
          </a:p>
        </p:txBody>
      </p:sp>
      <p:pic>
        <p:nvPicPr>
          <p:cNvPr id="5" name="Content Placeholder 4">
            <a:extLst>
              <a:ext uri="{FF2B5EF4-FFF2-40B4-BE49-F238E27FC236}">
                <a16:creationId xmlns:a16="http://schemas.microsoft.com/office/drawing/2014/main" id="{A03AE196-E3A8-F708-D3E3-BFEA3619BC7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096000" y="1796613"/>
            <a:ext cx="5102831" cy="4830219"/>
          </a:xfrm>
          <a:prstGeom prst="rect">
            <a:avLst/>
          </a:prstGeom>
        </p:spPr>
      </p:pic>
      <p:pic>
        <p:nvPicPr>
          <p:cNvPr id="6" name="Picture 5">
            <a:extLst>
              <a:ext uri="{FF2B5EF4-FFF2-40B4-BE49-F238E27FC236}">
                <a16:creationId xmlns:a16="http://schemas.microsoft.com/office/drawing/2014/main" id="{9915B69A-8C7F-09BB-CAFD-64EDF2D307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5673" y="2075106"/>
            <a:ext cx="8782376" cy="4417769"/>
          </a:xfrm>
          <a:prstGeom prst="rect">
            <a:avLst/>
          </a:prstGeom>
        </p:spPr>
      </p:pic>
      <p:pic>
        <p:nvPicPr>
          <p:cNvPr id="3" name="Picture 2">
            <a:extLst>
              <a:ext uri="{FF2B5EF4-FFF2-40B4-BE49-F238E27FC236}">
                <a16:creationId xmlns:a16="http://schemas.microsoft.com/office/drawing/2014/main" id="{74C3B841-AB4C-E6F1-1AF6-AF6FD1AD6F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21523" y="5897533"/>
            <a:ext cx="1554615" cy="835224"/>
          </a:xfrm>
          <a:prstGeom prst="rect">
            <a:avLst/>
          </a:prstGeom>
        </p:spPr>
      </p:pic>
    </p:spTree>
    <p:extLst>
      <p:ext uri="{BB962C8B-B14F-4D97-AF65-F5344CB8AC3E}">
        <p14:creationId xmlns:p14="http://schemas.microsoft.com/office/powerpoint/2010/main" val="35819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F05E-7B14-46CA-C4B5-3E1D2DB2E735}"/>
              </a:ext>
            </a:extLst>
          </p:cNvPr>
          <p:cNvSpPr>
            <a:spLocks noGrp="1"/>
          </p:cNvSpPr>
          <p:nvPr>
            <p:ph type="title"/>
          </p:nvPr>
        </p:nvSpPr>
        <p:spPr/>
        <p:txBody>
          <a:bodyPr/>
          <a:lstStyle/>
          <a:p>
            <a:pPr algn="r"/>
            <a:r>
              <a:rPr lang="he-IL" b="1" dirty="0">
                <a:solidFill>
                  <a:srgbClr val="FF0000"/>
                </a:solidFill>
                <a:cs typeface="+mn-cs"/>
              </a:rPr>
              <a:t>במבט מקוון, יחידת תוכן,  כיתה א</a:t>
            </a:r>
            <a:endParaRPr lang="en-US" b="1" dirty="0">
              <a:solidFill>
                <a:srgbClr val="FF0000"/>
              </a:solidFill>
              <a:cs typeface="+mn-cs"/>
            </a:endParaRPr>
          </a:p>
        </p:txBody>
      </p:sp>
      <p:pic>
        <p:nvPicPr>
          <p:cNvPr id="8" name="Content Placeholder 7">
            <a:extLst>
              <a:ext uri="{FF2B5EF4-FFF2-40B4-BE49-F238E27FC236}">
                <a16:creationId xmlns:a16="http://schemas.microsoft.com/office/drawing/2014/main" id="{D4F05AEC-F3EF-FCF4-C10D-275DD94D05C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94000" y="1825624"/>
            <a:ext cx="6573520" cy="4511569"/>
          </a:xfrm>
          <a:prstGeom prst="rect">
            <a:avLst/>
          </a:prstGeom>
        </p:spPr>
      </p:pic>
    </p:spTree>
    <p:extLst>
      <p:ext uri="{BB962C8B-B14F-4D97-AF65-F5344CB8AC3E}">
        <p14:creationId xmlns:p14="http://schemas.microsoft.com/office/powerpoint/2010/main" val="94672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8720-AD26-AA08-5C31-5E1D1B705365}"/>
              </a:ext>
            </a:extLst>
          </p:cNvPr>
          <p:cNvSpPr>
            <a:spLocks noGrp="1"/>
          </p:cNvSpPr>
          <p:nvPr>
            <p:ph type="title"/>
          </p:nvPr>
        </p:nvSpPr>
        <p:spPr/>
        <p:txBody>
          <a:bodyPr>
            <a:normAutofit fontScale="90000"/>
          </a:bodyPr>
          <a:lstStyle/>
          <a:p>
            <a:pPr algn="r"/>
            <a:r>
              <a:rPr lang="he-IL" sz="4900" b="1" dirty="0">
                <a:solidFill>
                  <a:srgbClr val="FF0000"/>
                </a:solidFill>
                <a:cs typeface="+mn-cs"/>
              </a:rPr>
              <a:t>נושא ב: תקשורת </a:t>
            </a:r>
            <a:br>
              <a:rPr lang="he-IL" b="1" dirty="0">
                <a:solidFill>
                  <a:srgbClr val="FF0000"/>
                </a:solidFill>
                <a:cs typeface="+mn-cs"/>
              </a:rPr>
            </a:br>
            <a:r>
              <a:rPr lang="he-IL" b="1" dirty="0">
                <a:solidFill>
                  <a:srgbClr val="FF0000"/>
                </a:solidFill>
                <a:cs typeface="+mn-cs"/>
              </a:rPr>
              <a:t>מ</a:t>
            </a:r>
            <a:r>
              <a:rPr lang="he-IL" sz="4000" b="1" dirty="0">
                <a:solidFill>
                  <a:srgbClr val="FF0000"/>
                </a:solidFill>
                <a:cs typeface="+mn-cs"/>
              </a:rPr>
              <a:t>חול הדבורה: שיתוף במידע על אודות מקורות מזון</a:t>
            </a:r>
            <a:endParaRPr lang="en-US" sz="4000" b="1" dirty="0">
              <a:solidFill>
                <a:srgbClr val="FF0000"/>
              </a:solidFill>
              <a:cs typeface="+mn-cs"/>
            </a:endParaRPr>
          </a:p>
        </p:txBody>
      </p:sp>
      <p:pic>
        <p:nvPicPr>
          <p:cNvPr id="4" name="Content Placeholder 3">
            <a:extLst>
              <a:ext uri="{FF2B5EF4-FFF2-40B4-BE49-F238E27FC236}">
                <a16:creationId xmlns:a16="http://schemas.microsoft.com/office/drawing/2014/main" id="{C8B5ADD3-3D0F-5B92-0F2C-3EC3A3C6D16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96000" y="1866722"/>
            <a:ext cx="4656950" cy="4351338"/>
          </a:xfrm>
          <a:prstGeom prst="rect">
            <a:avLst/>
          </a:prstGeom>
        </p:spPr>
      </p:pic>
      <p:pic>
        <p:nvPicPr>
          <p:cNvPr id="6" name="Picture 5">
            <a:extLst>
              <a:ext uri="{FF2B5EF4-FFF2-40B4-BE49-F238E27FC236}">
                <a16:creationId xmlns:a16="http://schemas.microsoft.com/office/drawing/2014/main" id="{E85D1589-78E3-5142-B777-12C10F6E9E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241" y="2024495"/>
            <a:ext cx="4656950" cy="4551906"/>
          </a:xfrm>
          <a:prstGeom prst="rect">
            <a:avLst/>
          </a:prstGeom>
        </p:spPr>
      </p:pic>
      <p:pic>
        <p:nvPicPr>
          <p:cNvPr id="3" name="Picture 2">
            <a:extLst>
              <a:ext uri="{FF2B5EF4-FFF2-40B4-BE49-F238E27FC236}">
                <a16:creationId xmlns:a16="http://schemas.microsoft.com/office/drawing/2014/main" id="{369D597F-2346-4E95-2E15-994DF4E43F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76492" y="5976482"/>
            <a:ext cx="1554615" cy="835224"/>
          </a:xfrm>
          <a:prstGeom prst="rect">
            <a:avLst/>
          </a:prstGeom>
        </p:spPr>
      </p:pic>
      <p:pic>
        <p:nvPicPr>
          <p:cNvPr id="5" name="Picture 4">
            <a:extLst>
              <a:ext uri="{FF2B5EF4-FFF2-40B4-BE49-F238E27FC236}">
                <a16:creationId xmlns:a16="http://schemas.microsoft.com/office/drawing/2014/main" id="{62808F13-1D4F-97B6-3CE3-5C2A74A47F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120" y="31318"/>
            <a:ext cx="1534160" cy="1021300"/>
          </a:xfrm>
          <a:prstGeom prst="rect">
            <a:avLst/>
          </a:prstGeom>
        </p:spPr>
      </p:pic>
    </p:spTree>
    <p:extLst>
      <p:ext uri="{BB962C8B-B14F-4D97-AF65-F5344CB8AC3E}">
        <p14:creationId xmlns:p14="http://schemas.microsoft.com/office/powerpoint/2010/main" val="3472430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14B34-7072-9798-1FC7-539E49E4F2C0}"/>
              </a:ext>
            </a:extLst>
          </p:cNvPr>
          <p:cNvSpPr>
            <a:spLocks noGrp="1"/>
          </p:cNvSpPr>
          <p:nvPr>
            <p:ph type="title"/>
          </p:nvPr>
        </p:nvSpPr>
        <p:spPr/>
        <p:txBody>
          <a:bodyPr>
            <a:normAutofit/>
          </a:bodyPr>
          <a:lstStyle/>
          <a:p>
            <a:pPr algn="r"/>
            <a:r>
              <a:rPr lang="he-IL" b="1" dirty="0">
                <a:solidFill>
                  <a:srgbClr val="FF0000"/>
                </a:solidFill>
                <a:cs typeface="+mn-cs"/>
              </a:rPr>
              <a:t>פעילות: רוקדים את ריקוד הדבורה</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8A5D1BD2-73DA-0F2C-A8E5-7D4CD8EEF5CB}"/>
              </a:ext>
            </a:extLst>
          </p:cNvPr>
          <p:cNvSpPr>
            <a:spLocks noGrp="1"/>
          </p:cNvSpPr>
          <p:nvPr>
            <p:ph idx="1"/>
          </p:nvPr>
        </p:nvSpPr>
        <p:spPr>
          <a:xfrm>
            <a:off x="472611" y="1825625"/>
            <a:ext cx="11137187" cy="4351338"/>
          </a:xfrm>
        </p:spPr>
        <p:txBody>
          <a:bodyPr>
            <a:normAutofit lnSpcReduction="10000"/>
          </a:bodyPr>
          <a:lstStyle/>
          <a:p>
            <a:pPr marL="514350" indent="-514350" algn="r" rtl="1">
              <a:buFont typeface="+mj-lt"/>
              <a:buAutoNum type="arabicPeriod"/>
            </a:pPr>
            <a:r>
              <a:rPr lang="he-IL" dirty="0"/>
              <a:t>מסרטטים על הרצפה את המסלול של ריקוד הדבורה (אורך 3 מטרים ורוחב 2 מטרים (הספרה 8 וכן הקו הפתלתל באמצע).</a:t>
            </a:r>
          </a:p>
          <a:p>
            <a:pPr marL="514350" indent="-514350" algn="r" rtl="1">
              <a:buFont typeface="+mj-lt"/>
              <a:buAutoNum type="arabicPeriod"/>
            </a:pPr>
            <a:r>
              <a:rPr lang="he-IL" dirty="0"/>
              <a:t>מדגימים את אופן הריקוד של הדבורה בעזרת התרשים (שקופית קודמת).</a:t>
            </a:r>
          </a:p>
          <a:p>
            <a:pPr algn="r" rtl="1">
              <a:buFont typeface="Wingdings" panose="05000000000000000000" pitchFamily="2" charset="2"/>
              <a:buChar char="ü"/>
            </a:pPr>
            <a:r>
              <a:rPr lang="he-IL" dirty="0"/>
              <a:t>      </a:t>
            </a:r>
            <a:r>
              <a:rPr lang="he-IL" dirty="0">
                <a:solidFill>
                  <a:srgbClr val="FF0000"/>
                </a:solidFill>
              </a:rPr>
              <a:t>מתחילים בהתחלה של הקטע הפתלתל ונעים עד סוף הקטע.</a:t>
            </a:r>
          </a:p>
          <a:p>
            <a:pPr algn="r" rtl="1">
              <a:buFont typeface="Wingdings" panose="05000000000000000000" pitchFamily="2" charset="2"/>
              <a:buChar char="ü"/>
            </a:pPr>
            <a:r>
              <a:rPr lang="he-IL" dirty="0">
                <a:solidFill>
                  <a:srgbClr val="FF0000"/>
                </a:solidFill>
              </a:rPr>
              <a:t>      פונים ימינה ונעים בחצי העיגול של הספרה 8 עד לנקודת ההתחלה.</a:t>
            </a:r>
          </a:p>
          <a:p>
            <a:pPr algn="r" rtl="1">
              <a:buFont typeface="Wingdings" panose="05000000000000000000" pitchFamily="2" charset="2"/>
              <a:buChar char="ü"/>
            </a:pPr>
            <a:r>
              <a:rPr lang="he-IL" dirty="0">
                <a:solidFill>
                  <a:srgbClr val="FF0000"/>
                </a:solidFill>
              </a:rPr>
              <a:t>      ממשיכים לקטע הפתלתל ונעים עד סוף הקטע.</a:t>
            </a:r>
          </a:p>
          <a:p>
            <a:pPr algn="r" rtl="1">
              <a:buFont typeface="Wingdings" panose="05000000000000000000" pitchFamily="2" charset="2"/>
              <a:buChar char="ü"/>
            </a:pPr>
            <a:r>
              <a:rPr lang="he-IL" dirty="0">
                <a:solidFill>
                  <a:srgbClr val="FF0000"/>
                </a:solidFill>
              </a:rPr>
              <a:t>      פונים שמאלה ונעים בחצי העיגול השני של הספרה 8 עד לנקודת ההתחלה.</a:t>
            </a:r>
          </a:p>
          <a:p>
            <a:pPr algn="r" rtl="1">
              <a:buFont typeface="Wingdings" panose="05000000000000000000" pitchFamily="2" charset="2"/>
              <a:buChar char="ü"/>
            </a:pPr>
            <a:r>
              <a:rPr lang="he-IL" dirty="0">
                <a:solidFill>
                  <a:srgbClr val="FF0000"/>
                </a:solidFill>
              </a:rPr>
              <a:t>       וחוזרים חלילה.</a:t>
            </a:r>
          </a:p>
          <a:p>
            <a:pPr algn="r" rtl="1">
              <a:buFont typeface="Wingdings" panose="05000000000000000000" pitchFamily="2" charset="2"/>
              <a:buChar char="ü"/>
            </a:pPr>
            <a:r>
              <a:rPr lang="he-IL" dirty="0">
                <a:solidFill>
                  <a:srgbClr val="FF0000"/>
                </a:solidFill>
              </a:rPr>
              <a:t>       מומלץ להשמיע את היציקה הקלאסית "</a:t>
            </a:r>
            <a:r>
              <a:rPr lang="he-IL" dirty="0">
                <a:solidFill>
                  <a:srgbClr val="FF0000"/>
                </a:solidFill>
                <a:hlinkClick r:id="rId2"/>
              </a:rPr>
              <a:t>ריקוד </a:t>
            </a:r>
            <a:r>
              <a:rPr lang="he-IL">
                <a:solidFill>
                  <a:srgbClr val="FF0000"/>
                </a:solidFill>
                <a:hlinkClick r:id="rId2"/>
              </a:rPr>
              <a:t>הדבורה</a:t>
            </a:r>
            <a:r>
              <a:rPr lang="he-IL">
                <a:solidFill>
                  <a:srgbClr val="FF0000"/>
                </a:solidFill>
              </a:rPr>
              <a:t>".</a:t>
            </a:r>
            <a:endParaRPr lang="he-IL" dirty="0">
              <a:solidFill>
                <a:srgbClr val="FF0000"/>
              </a:solidFill>
            </a:endParaRPr>
          </a:p>
          <a:p>
            <a:pPr marL="0" indent="0" algn="r" rtl="1">
              <a:buNone/>
            </a:pPr>
            <a:endParaRPr lang="en-US" dirty="0"/>
          </a:p>
        </p:txBody>
      </p:sp>
      <p:pic>
        <p:nvPicPr>
          <p:cNvPr id="4" name="Picture 3">
            <a:extLst>
              <a:ext uri="{FF2B5EF4-FFF2-40B4-BE49-F238E27FC236}">
                <a16:creationId xmlns:a16="http://schemas.microsoft.com/office/drawing/2014/main" id="{697666DC-F7CF-5655-FA97-D6DBF010F8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515"/>
            <a:ext cx="1987468" cy="1329043"/>
          </a:xfrm>
          <a:prstGeom prst="rect">
            <a:avLst/>
          </a:prstGeom>
        </p:spPr>
      </p:pic>
      <p:pic>
        <p:nvPicPr>
          <p:cNvPr id="5" name="Picture 4">
            <a:extLst>
              <a:ext uri="{FF2B5EF4-FFF2-40B4-BE49-F238E27FC236}">
                <a16:creationId xmlns:a16="http://schemas.microsoft.com/office/drawing/2014/main" id="{EA6661EC-9472-756E-1727-2B05491899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92" y="5821806"/>
            <a:ext cx="1554615" cy="835224"/>
          </a:xfrm>
          <a:prstGeom prst="rect">
            <a:avLst/>
          </a:prstGeom>
        </p:spPr>
      </p:pic>
    </p:spTree>
    <p:extLst>
      <p:ext uri="{BB962C8B-B14F-4D97-AF65-F5344CB8AC3E}">
        <p14:creationId xmlns:p14="http://schemas.microsoft.com/office/powerpoint/2010/main" val="2748440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8969-251D-156D-554C-CE7CA44F4127}"/>
              </a:ext>
            </a:extLst>
          </p:cNvPr>
          <p:cNvSpPr>
            <a:spLocks noGrp="1"/>
          </p:cNvSpPr>
          <p:nvPr>
            <p:ph type="title"/>
          </p:nvPr>
        </p:nvSpPr>
        <p:spPr/>
        <p:txBody>
          <a:bodyPr/>
          <a:lstStyle/>
          <a:p>
            <a:pPr algn="ctr"/>
            <a:r>
              <a:rPr kumimoji="0" lang="he-IL" sz="4400" b="1" i="0" u="none" strike="noStrike" kern="1200" cap="none" spc="0" normalizeH="0" baseline="0" noProof="0" dirty="0">
                <a:ln>
                  <a:noFill/>
                </a:ln>
                <a:solidFill>
                  <a:srgbClr val="FF0000"/>
                </a:solidFill>
                <a:effectLst/>
                <a:uLnTx/>
                <a:uFillTx/>
                <a:latin typeface="Calibri Light" panose="020F0302020204030204"/>
                <a:ea typeface="+mj-ea"/>
                <a:cs typeface="Arial" panose="020B0604020202020204" pitchFamily="34" charset="0"/>
              </a:rPr>
              <a:t>נושא ג: מחזור החיים של הדבורה</a:t>
            </a:r>
            <a:endParaRPr lang="en-US" dirty="0"/>
          </a:p>
        </p:txBody>
      </p:sp>
      <p:pic>
        <p:nvPicPr>
          <p:cNvPr id="4" name="Online Media 3" title="The Life Cycle of a Bee | Bee Life Cycle | Science for Kids!">
            <a:hlinkClick r:id="" action="ppaction://media"/>
            <a:extLst>
              <a:ext uri="{FF2B5EF4-FFF2-40B4-BE49-F238E27FC236}">
                <a16:creationId xmlns:a16="http://schemas.microsoft.com/office/drawing/2014/main" id="{D3B2B4C6-B919-F058-58DC-BC55345F806D}"/>
              </a:ext>
            </a:extLst>
          </p:cNvPr>
          <p:cNvPicPr>
            <a:picLocks noGrp="1" noRot="1" noChangeAspect="1"/>
          </p:cNvPicPr>
          <p:nvPr>
            <p:ph idx="1"/>
            <a:videoFile r:link="rId1"/>
          </p:nvPr>
        </p:nvPicPr>
        <p:blipFill>
          <a:blip r:embed="rId4"/>
          <a:stretch>
            <a:fillRect/>
          </a:stretch>
        </p:blipFill>
        <p:spPr>
          <a:xfrm>
            <a:off x="1554480" y="1699316"/>
            <a:ext cx="8483600" cy="4793559"/>
          </a:xfrm>
          <a:prstGeom prst="rect">
            <a:avLst/>
          </a:prstGeom>
        </p:spPr>
      </p:pic>
      <p:pic>
        <p:nvPicPr>
          <p:cNvPr id="3" name="Picture 2">
            <a:extLst>
              <a:ext uri="{FF2B5EF4-FFF2-40B4-BE49-F238E27FC236}">
                <a16:creationId xmlns:a16="http://schemas.microsoft.com/office/drawing/2014/main" id="{97908D1D-759B-8B54-81C2-5DD8E00B44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76492" y="6022776"/>
            <a:ext cx="1554615" cy="835224"/>
          </a:xfrm>
          <a:prstGeom prst="rect">
            <a:avLst/>
          </a:prstGeom>
        </p:spPr>
      </p:pic>
    </p:spTree>
    <p:extLst>
      <p:ext uri="{BB962C8B-B14F-4D97-AF65-F5344CB8AC3E}">
        <p14:creationId xmlns:p14="http://schemas.microsoft.com/office/powerpoint/2010/main" val="140123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192310-C4F5-B28C-F7FD-001033FFE1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3025" y="365125"/>
            <a:ext cx="4490090" cy="2925127"/>
          </a:xfrm>
          <a:prstGeom prst="rect">
            <a:avLst/>
          </a:prstGeom>
        </p:spPr>
      </p:pic>
      <p:sp>
        <p:nvSpPr>
          <p:cNvPr id="2" name="Title 1">
            <a:extLst>
              <a:ext uri="{FF2B5EF4-FFF2-40B4-BE49-F238E27FC236}">
                <a16:creationId xmlns:a16="http://schemas.microsoft.com/office/drawing/2014/main" id="{081ED969-9CD8-DDBB-D99A-A5512C71A2F5}"/>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68927C50-095F-D57E-E469-75C36B7A9F13}"/>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763024" y="3567748"/>
            <a:ext cx="4590776" cy="3443923"/>
          </a:xfrm>
          <a:prstGeom prst="rect">
            <a:avLst/>
          </a:prstGeom>
        </p:spPr>
      </p:pic>
      <p:pic>
        <p:nvPicPr>
          <p:cNvPr id="5" name="Picture 4">
            <a:extLst>
              <a:ext uri="{FF2B5EF4-FFF2-40B4-BE49-F238E27FC236}">
                <a16:creationId xmlns:a16="http://schemas.microsoft.com/office/drawing/2014/main" id="{F88CDC86-4675-DD5E-D13B-D052011441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9956" y="285775"/>
            <a:ext cx="4541913" cy="3083826"/>
          </a:xfrm>
          <a:prstGeom prst="rect">
            <a:avLst/>
          </a:prstGeom>
        </p:spPr>
      </p:pic>
      <p:pic>
        <p:nvPicPr>
          <p:cNvPr id="7" name="Picture 6">
            <a:extLst>
              <a:ext uri="{FF2B5EF4-FFF2-40B4-BE49-F238E27FC236}">
                <a16:creationId xmlns:a16="http://schemas.microsoft.com/office/drawing/2014/main" id="{908E2E3A-7F46-8364-F7A6-1C6EB558EB5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9341" y="3567748"/>
            <a:ext cx="4723141" cy="3210542"/>
          </a:xfrm>
          <a:prstGeom prst="rect">
            <a:avLst/>
          </a:prstGeom>
        </p:spPr>
      </p:pic>
      <p:sp>
        <p:nvSpPr>
          <p:cNvPr id="8" name="TextBox 7">
            <a:extLst>
              <a:ext uri="{FF2B5EF4-FFF2-40B4-BE49-F238E27FC236}">
                <a16:creationId xmlns:a16="http://schemas.microsoft.com/office/drawing/2014/main" id="{74BABEB7-2792-7F99-9ADB-C66025648FEC}"/>
              </a:ext>
            </a:extLst>
          </p:cNvPr>
          <p:cNvSpPr txBox="1"/>
          <p:nvPr/>
        </p:nvSpPr>
        <p:spPr>
          <a:xfrm>
            <a:off x="10281684" y="829340"/>
            <a:ext cx="850604" cy="830997"/>
          </a:xfrm>
          <a:prstGeom prst="rect">
            <a:avLst/>
          </a:prstGeom>
          <a:noFill/>
        </p:spPr>
        <p:txBody>
          <a:bodyPr wrap="square" rtlCol="0">
            <a:spAutoFit/>
          </a:bodyPr>
          <a:lstStyle/>
          <a:p>
            <a:pPr algn="r" rtl="1"/>
            <a:r>
              <a:rPr lang="en-US" sz="4800" dirty="0"/>
              <a:t>1</a:t>
            </a:r>
          </a:p>
        </p:txBody>
      </p:sp>
      <p:sp>
        <p:nvSpPr>
          <p:cNvPr id="9" name="TextBox 8">
            <a:extLst>
              <a:ext uri="{FF2B5EF4-FFF2-40B4-BE49-F238E27FC236}">
                <a16:creationId xmlns:a16="http://schemas.microsoft.com/office/drawing/2014/main" id="{533845BB-AC57-DB25-448F-6C4C567485BA}"/>
              </a:ext>
            </a:extLst>
          </p:cNvPr>
          <p:cNvSpPr txBox="1"/>
          <p:nvPr/>
        </p:nvSpPr>
        <p:spPr>
          <a:xfrm>
            <a:off x="10281684" y="3891516"/>
            <a:ext cx="971431" cy="830997"/>
          </a:xfrm>
          <a:prstGeom prst="rect">
            <a:avLst/>
          </a:prstGeom>
          <a:noFill/>
        </p:spPr>
        <p:txBody>
          <a:bodyPr wrap="square" rtlCol="0">
            <a:spAutoFit/>
          </a:bodyPr>
          <a:lstStyle/>
          <a:p>
            <a:pPr algn="r"/>
            <a:r>
              <a:rPr lang="en-US" sz="4800" dirty="0"/>
              <a:t>2</a:t>
            </a:r>
          </a:p>
        </p:txBody>
      </p:sp>
      <p:sp>
        <p:nvSpPr>
          <p:cNvPr id="3" name="TextBox 2">
            <a:extLst>
              <a:ext uri="{FF2B5EF4-FFF2-40B4-BE49-F238E27FC236}">
                <a16:creationId xmlns:a16="http://schemas.microsoft.com/office/drawing/2014/main" id="{FDC19450-940A-275B-FB5D-004F4D34B911}"/>
              </a:ext>
            </a:extLst>
          </p:cNvPr>
          <p:cNvSpPr txBox="1"/>
          <p:nvPr/>
        </p:nvSpPr>
        <p:spPr>
          <a:xfrm>
            <a:off x="737515" y="750013"/>
            <a:ext cx="815939" cy="830997"/>
          </a:xfrm>
          <a:prstGeom prst="rect">
            <a:avLst/>
          </a:prstGeom>
          <a:noFill/>
        </p:spPr>
        <p:txBody>
          <a:bodyPr wrap="square" rtlCol="0">
            <a:spAutoFit/>
          </a:bodyPr>
          <a:lstStyle/>
          <a:p>
            <a:r>
              <a:rPr lang="he-IL" sz="4800" dirty="0">
                <a:solidFill>
                  <a:schemeClr val="bg1"/>
                </a:solidFill>
              </a:rPr>
              <a:t>3</a:t>
            </a:r>
            <a:endParaRPr lang="en-US" sz="4800" dirty="0">
              <a:solidFill>
                <a:schemeClr val="bg1"/>
              </a:solidFill>
            </a:endParaRPr>
          </a:p>
        </p:txBody>
      </p:sp>
      <p:sp>
        <p:nvSpPr>
          <p:cNvPr id="10" name="TextBox 9">
            <a:extLst>
              <a:ext uri="{FF2B5EF4-FFF2-40B4-BE49-F238E27FC236}">
                <a16:creationId xmlns:a16="http://schemas.microsoft.com/office/drawing/2014/main" id="{CB339CD5-3E25-A947-F50E-EBDFD3862959}"/>
              </a:ext>
            </a:extLst>
          </p:cNvPr>
          <p:cNvSpPr txBox="1"/>
          <p:nvPr/>
        </p:nvSpPr>
        <p:spPr>
          <a:xfrm>
            <a:off x="838200" y="3754489"/>
            <a:ext cx="715253" cy="830997"/>
          </a:xfrm>
          <a:prstGeom prst="rect">
            <a:avLst/>
          </a:prstGeom>
          <a:noFill/>
        </p:spPr>
        <p:txBody>
          <a:bodyPr wrap="square" rtlCol="0">
            <a:spAutoFit/>
          </a:bodyPr>
          <a:lstStyle/>
          <a:p>
            <a:r>
              <a:rPr lang="he-IL" sz="4800" dirty="0">
                <a:solidFill>
                  <a:schemeClr val="bg1"/>
                </a:solidFill>
              </a:rPr>
              <a:t>4</a:t>
            </a:r>
            <a:endParaRPr lang="en-US" sz="4800" dirty="0">
              <a:solidFill>
                <a:schemeClr val="bg1"/>
              </a:solidFill>
            </a:endParaRPr>
          </a:p>
        </p:txBody>
      </p:sp>
    </p:spTree>
    <p:extLst>
      <p:ext uri="{BB962C8B-B14F-4D97-AF65-F5344CB8AC3E}">
        <p14:creationId xmlns:p14="http://schemas.microsoft.com/office/powerpoint/2010/main" val="3579806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1543</Words>
  <Application>Microsoft Office PowerPoint</Application>
  <PresentationFormat>מסך רחב</PresentationFormat>
  <Paragraphs>166</Paragraphs>
  <Slides>28</Slides>
  <Notes>12</Notes>
  <HiddenSlides>0</HiddenSlides>
  <MMClips>1</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28</vt:i4>
      </vt:variant>
    </vt:vector>
  </HeadingPairs>
  <TitlesOfParts>
    <vt:vector size="35" baseType="lpstr">
      <vt:lpstr>Arial</vt:lpstr>
      <vt:lpstr>Calibri</vt:lpstr>
      <vt:lpstr>Calibri Light</vt:lpstr>
      <vt:lpstr>David</vt:lpstr>
      <vt:lpstr>Open Sans Hebrew</vt:lpstr>
      <vt:lpstr>Wingdings</vt:lpstr>
      <vt:lpstr>Office Theme</vt:lpstr>
      <vt:lpstr>מצגת של PowerPoint‏</vt:lpstr>
      <vt:lpstr>נושא א: דבורת הדבש כחרק</vt:lpstr>
      <vt:lpstr>פעילות: צבעו את איור הדבורה כמו בתמונה</vt:lpstr>
      <vt:lpstr>פעילות: צבעו את איור הדבורה כמו בתמונה וכתבו את שמות איברי הגוף של הדבורה</vt:lpstr>
      <vt:lpstr>במבט מקוון, יחידת תוכן,  כיתה א</vt:lpstr>
      <vt:lpstr>נושא ב: תקשורת  מחול הדבורה: שיתוף במידע על אודות מקורות מזון</vt:lpstr>
      <vt:lpstr>פעילות: רוקדים את ריקוד הדבורה</vt:lpstr>
      <vt:lpstr>נושא ג: מחזור החיים של הדבורה</vt:lpstr>
      <vt:lpstr>מצגת של PowerPoint‏</vt:lpstr>
      <vt:lpstr>נושא ד:  מבנה הכוורת - גאונות של הטבע</vt:lpstr>
      <vt:lpstr>מצגת של PowerPoint‏</vt:lpstr>
      <vt:lpstr>תחשיב של בינה מלאכותית</vt:lpstr>
      <vt:lpstr>מצגת של PowerPoint‏</vt:lpstr>
      <vt:lpstr>ביומימקרי: פתרונות טכנולוגיים בהשראת הכוורת </vt:lpstr>
      <vt:lpstr>מבנים בהשראת הכוורת</vt:lpstr>
      <vt:lpstr>משושים בטבע</vt:lpstr>
      <vt:lpstr>משושים בטבע - המשך</vt:lpstr>
      <vt:lpstr>נושא ה: הדבש</vt:lpstr>
      <vt:lpstr>פעילות 1: חוקרים את תכונות הדבש</vt:lpstr>
      <vt:lpstr>פעילות 2: מהי בעיית זיוף הדבש? </vt:lpstr>
      <vt:lpstr>בדיקות לזיהוי דבש מזויף (בינה מלאכותית)</vt:lpstr>
      <vt:lpstr>נושא ו: דונג הדבש</vt:lpstr>
      <vt:lpstr>פעילות: הכנת נר מדונג</vt:lpstr>
      <vt:lpstr>נושא ז: דבורי הבר בסכנה</vt:lpstr>
      <vt:lpstr>פעילות 1: דבורת הדבש ודבורת הבר</vt:lpstr>
      <vt:lpstr>פעילות 2: מה מאיים על דבורת הבר</vt:lpstr>
      <vt:lpstr>תם ולא נשלם</vt:lpstr>
      <vt:lpstr>רשימת מקורות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miri dressler</dc:creator>
  <cp:lastModifiedBy>shlomi sh shlomish</cp:lastModifiedBy>
  <cp:revision>52</cp:revision>
  <dcterms:created xsi:type="dcterms:W3CDTF">2025-08-12T02:56:48Z</dcterms:created>
  <dcterms:modified xsi:type="dcterms:W3CDTF">2025-09-09T12:52:10Z</dcterms:modified>
</cp:coreProperties>
</file>