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8" r:id="rId3"/>
    <p:sldId id="262" r:id="rId4"/>
    <p:sldId id="280" r:id="rId5"/>
    <p:sldId id="291" r:id="rId6"/>
    <p:sldId id="296" r:id="rId7"/>
    <p:sldId id="297" r:id="rId8"/>
    <p:sldId id="311" r:id="rId9"/>
    <p:sldId id="281" r:id="rId10"/>
    <p:sldId id="306" r:id="rId11"/>
    <p:sldId id="307" r:id="rId12"/>
    <p:sldId id="308" r:id="rId13"/>
    <p:sldId id="282" r:id="rId14"/>
    <p:sldId id="283" r:id="rId15"/>
    <p:sldId id="287" r:id="rId16"/>
    <p:sldId id="278" r:id="rId17"/>
    <p:sldId id="279" r:id="rId18"/>
    <p:sldId id="295" r:id="rId19"/>
    <p:sldId id="290" r:id="rId20"/>
    <p:sldId id="276" r:id="rId21"/>
    <p:sldId id="298" r:id="rId22"/>
    <p:sldId id="286" r:id="rId23"/>
    <p:sldId id="288" r:id="rId24"/>
    <p:sldId id="289" r:id="rId25"/>
    <p:sldId id="263" r:id="rId26"/>
    <p:sldId id="301" r:id="rId27"/>
    <p:sldId id="309" r:id="rId28"/>
    <p:sldId id="310" r:id="rId29"/>
    <p:sldId id="312" r:id="rId30"/>
    <p:sldId id="292" r:id="rId31"/>
    <p:sldId id="293" r:id="rId32"/>
    <p:sldId id="294" r:id="rId33"/>
    <p:sldId id="304" r:id="rId34"/>
    <p:sldId id="299" r:id="rId35"/>
    <p:sldId id="303" r:id="rId36"/>
    <p:sldId id="300" r:id="rId37"/>
    <p:sldId id="284" r:id="rId38"/>
    <p:sldId id="285" r:id="rId39"/>
    <p:sldId id="261" r:id="rId40"/>
    <p:sldId id="305"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56" autoAdjust="0"/>
  </p:normalViewPr>
  <p:slideViewPr>
    <p:cSldViewPr snapToGrid="0">
      <p:cViewPr varScale="1">
        <p:scale>
          <a:sx n="83" d="100"/>
          <a:sy n="83" d="100"/>
        </p:scale>
        <p:origin x="1614" y="300"/>
      </p:cViewPr>
      <p:guideLst/>
    </p:cSldViewPr>
  </p:slideViewPr>
  <p:notesTextViewPr>
    <p:cViewPr>
      <p:scale>
        <a:sx n="1" d="1"/>
        <a:sy n="1" d="1"/>
      </p:scale>
      <p:origin x="0" y="0"/>
    </p:cViewPr>
  </p:notesTextViewPr>
  <p:sorterViewPr>
    <p:cViewPr>
      <p:scale>
        <a:sx n="100" d="100"/>
        <a:sy n="100" d="100"/>
      </p:scale>
      <p:origin x="0" y="-3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97DE0-0090-4366-9281-7DCD51237663}"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E271-F686-4908-977C-6109B2495923}" type="slidenum">
              <a:rPr lang="en-US" smtClean="0"/>
              <a:t>‹#›</a:t>
            </a:fld>
            <a:endParaRPr lang="en-US"/>
          </a:p>
        </p:txBody>
      </p:sp>
    </p:spTree>
    <p:extLst>
      <p:ext uri="{BB962C8B-B14F-4D97-AF65-F5344CB8AC3E}">
        <p14:creationId xmlns:p14="http://schemas.microsoft.com/office/powerpoint/2010/main" val="194928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Bee_dance.p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File:Abeille-bee.svg" TargetMode="External"/><Relationship Id="rId4" Type="http://schemas.openxmlformats.org/officeDocument/2006/relationships/hyperlink" Target="https://commons.wikimedia.org/wiki/File:Sun01.sv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8DE271-F686-4908-977C-6109B2495923}" type="slidenum">
              <a:rPr lang="en-US" smtClean="0"/>
              <a:t>1</a:t>
            </a:fld>
            <a:endParaRPr lang="en-US"/>
          </a:p>
        </p:txBody>
      </p:sp>
    </p:spTree>
    <p:extLst>
      <p:ext uri="{BB962C8B-B14F-4D97-AF65-F5344CB8AC3E}">
        <p14:creationId xmlns:p14="http://schemas.microsoft.com/office/powerpoint/2010/main" val="93521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תמונת הגלמים: ויקיפדיה. בעל היצירה:  </a:t>
            </a:r>
            <a:r>
              <a:rPr lang="en-US" dirty="0"/>
              <a:t> Waugsberge</a:t>
            </a:r>
            <a:r>
              <a:rPr lang="he-IL" dirty="0"/>
              <a:t> קישור למקור: </a:t>
            </a:r>
            <a:r>
              <a:rPr lang="en-US" dirty="0"/>
              <a:t>https://commons.wikimedia.org/wiki/File:Drohnenpuppen_81b.jpg#mw-jump-to-license</a:t>
            </a:r>
            <a:endParaRPr lang="he-IL" dirty="0"/>
          </a:p>
          <a:p>
            <a:pPr algn="r" rtl="1"/>
            <a:r>
              <a:rPr lang="he-IL" dirty="0"/>
              <a:t>תמונת הגחה של דבורה (בוגרת) מתוך התא. העל היצירה:</a:t>
            </a:r>
            <a:r>
              <a:rPr lang="en-US" dirty="0"/>
              <a:t>   </a:t>
            </a:r>
            <a:r>
              <a:rPr lang="en-US" dirty="0" err="1"/>
              <a:t>Waugsberg</a:t>
            </a:r>
            <a:r>
              <a:rPr lang="he-IL" dirty="0"/>
              <a:t>   קישור למקור:</a:t>
            </a:r>
            <a:r>
              <a:rPr lang="en-US" dirty="0"/>
              <a:t>https://commons.wikimedia.org/wiki/File:Schluepfende_Biene.jpg#mw-jump-to-license</a:t>
            </a:r>
          </a:p>
        </p:txBody>
      </p:sp>
      <p:sp>
        <p:nvSpPr>
          <p:cNvPr id="4" name="Slide Number Placeholder 3"/>
          <p:cNvSpPr>
            <a:spLocks noGrp="1"/>
          </p:cNvSpPr>
          <p:nvPr>
            <p:ph type="sldNum" sz="quarter" idx="5"/>
          </p:nvPr>
        </p:nvSpPr>
        <p:spPr/>
        <p:txBody>
          <a:bodyPr/>
          <a:lstStyle/>
          <a:p>
            <a:fld id="{698DE271-F686-4908-977C-6109B2495923}" type="slidenum">
              <a:rPr lang="en-US" smtClean="0"/>
              <a:t>23</a:t>
            </a:fld>
            <a:endParaRPr lang="en-US"/>
          </a:p>
        </p:txBody>
      </p:sp>
    </p:spTree>
    <p:extLst>
      <p:ext uri="{BB962C8B-B14F-4D97-AF65-F5344CB8AC3E}">
        <p14:creationId xmlns:p14="http://schemas.microsoft.com/office/powerpoint/2010/main" val="71495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https://www.youtube.com/watch?v=xQpolPycuxQ</a:t>
            </a:r>
          </a:p>
        </p:txBody>
      </p:sp>
      <p:sp>
        <p:nvSpPr>
          <p:cNvPr id="4" name="Slide Number Placeholder 3"/>
          <p:cNvSpPr>
            <a:spLocks noGrp="1"/>
          </p:cNvSpPr>
          <p:nvPr>
            <p:ph type="sldNum" sz="quarter" idx="5"/>
          </p:nvPr>
        </p:nvSpPr>
        <p:spPr/>
        <p:txBody>
          <a:bodyPr/>
          <a:lstStyle/>
          <a:p>
            <a:fld id="{698DE271-F686-4908-977C-6109B2495923}" type="slidenum">
              <a:rPr lang="en-US" smtClean="0"/>
              <a:t>24</a:t>
            </a:fld>
            <a:endParaRPr lang="en-US"/>
          </a:p>
        </p:txBody>
      </p:sp>
    </p:spTree>
    <p:extLst>
      <p:ext uri="{BB962C8B-B14F-4D97-AF65-F5344CB8AC3E}">
        <p14:creationId xmlns:p14="http://schemas.microsoft.com/office/powerpoint/2010/main" val="232147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34</a:t>
            </a:fld>
            <a:endParaRPr lang="en-US"/>
          </a:p>
        </p:txBody>
      </p:sp>
    </p:spTree>
    <p:extLst>
      <p:ext uri="{BB962C8B-B14F-4D97-AF65-F5344CB8AC3E}">
        <p14:creationId xmlns:p14="http://schemas.microsoft.com/office/powerpoint/2010/main" val="33426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dirty="0" err="1"/>
              <a:t>מממין</a:t>
            </a:r>
            <a:r>
              <a:rPr lang="he-IL" dirty="0"/>
              <a:t>: מקור: ויקיפדיה, בעל היצירה גדעון </a:t>
            </a:r>
            <a:r>
              <a:rPr lang="he-IL" dirty="0" err="1"/>
              <a:t>פיזנטי</a:t>
            </a:r>
            <a:r>
              <a:rPr lang="he-IL" dirty="0"/>
              <a:t>. קישור:  </a:t>
            </a:r>
            <a:r>
              <a:rPr lang="en-US" dirty="0"/>
              <a:t>https://commons.wikimedia.org/wiki/File:Colletes_cariniger_female_1.jpg#mw-jump-to-license</a:t>
            </a:r>
            <a:endParaRPr lang="he-IL" dirty="0"/>
          </a:p>
          <a:p>
            <a:pPr algn="just" rtl="1"/>
            <a:r>
              <a:rPr lang="he-IL" dirty="0" err="1"/>
              <a:t>היליוס</a:t>
            </a:r>
            <a:r>
              <a:rPr lang="he-IL" dirty="0"/>
              <a:t>, מקור ויקיפדיה, בעל היצירה: גדעון </a:t>
            </a:r>
            <a:r>
              <a:rPr lang="he-IL" dirty="0" err="1"/>
              <a:t>פיזנטי</a:t>
            </a:r>
            <a:r>
              <a:rPr lang="he-IL" dirty="0"/>
              <a:t>, קישור: </a:t>
            </a:r>
            <a:r>
              <a:rPr lang="en-US" dirty="0"/>
              <a:t>https://commons.wikimedia.org/wiki/User:Gidip</a:t>
            </a:r>
            <a:endParaRPr lang="he-IL" dirty="0"/>
          </a:p>
          <a:p>
            <a:pPr algn="just" rtl="1"/>
            <a:r>
              <a:rPr lang="he-IL" dirty="0"/>
              <a:t>קולט יהודה, מקור ויקיפדיה, בעל היצירה: גדעון </a:t>
            </a:r>
            <a:r>
              <a:rPr lang="he-IL" dirty="0" err="1"/>
              <a:t>פיזנטי</a:t>
            </a:r>
            <a:r>
              <a:rPr lang="he-IL" dirty="0"/>
              <a:t>, קישור: </a:t>
            </a:r>
            <a:r>
              <a:rPr lang="en-US" dirty="0"/>
              <a:t>https://commons.wikimedia.org/wiki/File:Colletes_on_Retama_1.jpg#mw-jump-to-license</a:t>
            </a:r>
            <a:endParaRPr lang="he-IL" dirty="0"/>
          </a:p>
          <a:p>
            <a:pPr algn="just" rtl="1"/>
            <a:endParaRPr lang="he-IL" dirty="0"/>
          </a:p>
        </p:txBody>
      </p:sp>
      <p:sp>
        <p:nvSpPr>
          <p:cNvPr id="4" name="Slide Number Placeholder 3"/>
          <p:cNvSpPr>
            <a:spLocks noGrp="1"/>
          </p:cNvSpPr>
          <p:nvPr>
            <p:ph type="sldNum" sz="quarter" idx="5"/>
          </p:nvPr>
        </p:nvSpPr>
        <p:spPr/>
        <p:txBody>
          <a:bodyPr/>
          <a:lstStyle/>
          <a:p>
            <a:fld id="{698DE271-F686-4908-977C-6109B2495923}" type="slidenum">
              <a:rPr lang="en-US" smtClean="0"/>
              <a:t>35</a:t>
            </a:fld>
            <a:endParaRPr lang="en-US"/>
          </a:p>
        </p:txBody>
      </p:sp>
    </p:spTree>
    <p:extLst>
      <p:ext uri="{BB962C8B-B14F-4D97-AF65-F5344CB8AC3E}">
        <p14:creationId xmlns:p14="http://schemas.microsoft.com/office/powerpoint/2010/main" val="293075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39</a:t>
            </a:fld>
            <a:endParaRPr lang="en-US"/>
          </a:p>
        </p:txBody>
      </p:sp>
    </p:spTree>
    <p:extLst>
      <p:ext uri="{BB962C8B-B14F-4D97-AF65-F5344CB8AC3E}">
        <p14:creationId xmlns:p14="http://schemas.microsoft.com/office/powerpoint/2010/main" val="8775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E271-F686-4908-977C-6109B24959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0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מקור התמונה: </a:t>
            </a:r>
            <a:r>
              <a:rPr lang="en-US" dirty="0"/>
              <a:t>https://observation.simplybee.co.za/life-cycle-of-the-honey-bee/ </a:t>
            </a:r>
          </a:p>
        </p:txBody>
      </p:sp>
      <p:sp>
        <p:nvSpPr>
          <p:cNvPr id="4" name="Slide Number Placeholder 3"/>
          <p:cNvSpPr>
            <a:spLocks noGrp="1"/>
          </p:cNvSpPr>
          <p:nvPr>
            <p:ph type="sldNum" sz="quarter" idx="5"/>
          </p:nvPr>
        </p:nvSpPr>
        <p:spPr/>
        <p:txBody>
          <a:bodyPr/>
          <a:lstStyle/>
          <a:p>
            <a:fld id="{698DE271-F686-4908-977C-6109B2495923}" type="slidenum">
              <a:rPr lang="en-US" smtClean="0"/>
              <a:t>5</a:t>
            </a:fld>
            <a:endParaRPr lang="en-US"/>
          </a:p>
        </p:txBody>
      </p:sp>
    </p:spTree>
    <p:extLst>
      <p:ext uri="{BB962C8B-B14F-4D97-AF65-F5344CB8AC3E}">
        <p14:creationId xmlns:p14="http://schemas.microsoft.com/office/powerpoint/2010/main" val="304589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 </a:t>
            </a:r>
            <a:r>
              <a:rPr lang="en-US" dirty="0"/>
              <a:t> </a:t>
            </a:r>
            <a:r>
              <a:rPr lang="he-IL" dirty="0"/>
              <a:t> - איור ריקוד הדבורה (ויקיפדיה) </a:t>
            </a:r>
            <a:r>
              <a:rPr lang="en-US" sz="1200" b="0" i="0" kern="1200" dirty="0">
                <a:solidFill>
                  <a:schemeClr val="tx1"/>
                </a:solidFill>
                <a:effectLst/>
                <a:latin typeface="+mn-lt"/>
                <a:ea typeface="+mn-ea"/>
                <a:cs typeface="+mn-cs"/>
              </a:rPr>
              <a:t>Own work - </a:t>
            </a:r>
            <a:r>
              <a:rPr lang="en-US" sz="1200" b="0" i="0" u="none" strike="noStrike" kern="1200" dirty="0">
                <a:solidFill>
                  <a:schemeClr val="tx1"/>
                </a:solidFill>
                <a:effectLst/>
                <a:latin typeface="+mn-lt"/>
                <a:ea typeface="+mn-ea"/>
                <a:cs typeface="+mn-cs"/>
                <a:hlinkClick r:id="rId3" tooltip="File:Bee dance.png"/>
              </a:rPr>
              <a:t>File:Bee dance.png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File:Sun01.svg"/>
              </a:rPr>
              <a:t>File:Sun01.svg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File:Abeille-bee.svg"/>
              </a:rPr>
              <a:t>File:Abeille-bee.svg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byEmmanuel</a:t>
            </a:r>
            <a:r>
              <a:rPr lang="en-US" sz="1200" b="0" i="0" kern="1200" dirty="0">
                <a:solidFill>
                  <a:schemeClr val="tx1"/>
                </a:solidFill>
                <a:effectLst/>
                <a:latin typeface="+mn-lt"/>
                <a:ea typeface="+mn-ea"/>
                <a:cs typeface="+mn-cs"/>
              </a:rPr>
              <a:t> Boutet File:RosendeutschschweizerBlatt.svg by Kilom691  </a:t>
            </a:r>
            <a:r>
              <a:rPr lang="he-IL" sz="1200" b="0" i="0" kern="1200" dirty="0">
                <a:solidFill>
                  <a:schemeClr val="tx1"/>
                </a:solidFill>
                <a:effectLst/>
                <a:latin typeface="+mn-lt"/>
                <a:ea typeface="+mn-ea"/>
                <a:cs typeface="+mn-cs"/>
              </a:rPr>
              <a:t>  תמונת הצילום (ויקיפדיה – מחול הדבורה)</a:t>
            </a:r>
          </a:p>
          <a:p>
            <a:pPr algn="r" rtl="1"/>
            <a:r>
              <a:rPr lang="he-IL" sz="1200" b="0" i="0" kern="1200" dirty="0">
                <a:solidFill>
                  <a:schemeClr val="tx1"/>
                </a:solidFill>
                <a:effectLst/>
                <a:latin typeface="+mn-lt"/>
                <a:ea typeface="+mn-ea"/>
                <a:cs typeface="+mn-cs"/>
              </a:rPr>
              <a:t>הסבר מתוך ויקיפדיה: "המחול כולל ריצה תוך התוויית תבנית הספרה שמונה. ריצה פתלתלה (שלב הריקוד הפתלתל) המלווה בפנייה לימין על מנת לחזור לנקודת ההתחלה (שלב החזרה), שוב ריצה פתלתלה המסתיימת בפנייה במעגל לשמאל, וכך הלאה תוך החלפה קבועה בין פניות לימין לפניות לשמאל לאחר שלב הריקוד הפתלתל. שלב הריקוד הפתלתל במחול הוא החלק המרשים והאינפורמטיבי ביותר במחול הדבורה"</a:t>
            </a:r>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10</a:t>
            </a:fld>
            <a:endParaRPr lang="en-US"/>
          </a:p>
        </p:txBody>
      </p:sp>
    </p:spTree>
    <p:extLst>
      <p:ext uri="{BB962C8B-B14F-4D97-AF65-F5344CB8AC3E}">
        <p14:creationId xmlns:p14="http://schemas.microsoft.com/office/powerpoint/2010/main" val="182241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11</a:t>
            </a:fld>
            <a:endParaRPr lang="en-US"/>
          </a:p>
        </p:txBody>
      </p:sp>
    </p:spTree>
    <p:extLst>
      <p:ext uri="{BB962C8B-B14F-4D97-AF65-F5344CB8AC3E}">
        <p14:creationId xmlns:p14="http://schemas.microsoft.com/office/powerpoint/2010/main" val="66967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17</a:t>
            </a:fld>
            <a:endParaRPr lang="en-US"/>
          </a:p>
        </p:txBody>
      </p:sp>
    </p:spTree>
    <p:extLst>
      <p:ext uri="{BB962C8B-B14F-4D97-AF65-F5344CB8AC3E}">
        <p14:creationId xmlns:p14="http://schemas.microsoft.com/office/powerpoint/2010/main" val="220086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r>
              <a:rPr lang="he-IL" dirty="0"/>
              <a:t>מקור התמונה: </a:t>
            </a:r>
            <a:r>
              <a:rPr lang="en-US" dirty="0"/>
              <a:t>https://observation.simplybee.co.za/life-cycle-of-the-honey-bee/ </a:t>
            </a:r>
            <a:r>
              <a:rPr lang="he-IL" dirty="0"/>
              <a:t> </a:t>
            </a:r>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19</a:t>
            </a:fld>
            <a:endParaRPr lang="en-US"/>
          </a:p>
        </p:txBody>
      </p:sp>
    </p:spTree>
    <p:extLst>
      <p:ext uri="{BB962C8B-B14F-4D97-AF65-F5344CB8AC3E}">
        <p14:creationId xmlns:p14="http://schemas.microsoft.com/office/powerpoint/2010/main" val="21630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20</a:t>
            </a:fld>
            <a:endParaRPr lang="en-US"/>
          </a:p>
        </p:txBody>
      </p:sp>
    </p:spTree>
    <p:extLst>
      <p:ext uri="{BB962C8B-B14F-4D97-AF65-F5344CB8AC3E}">
        <p14:creationId xmlns:p14="http://schemas.microsoft.com/office/powerpoint/2010/main" val="393176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71DB7-AEC5-96AA-8F07-3B5F4893F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6D8C3-2ADF-F981-E5EA-3C3FCFE91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41804-720A-347C-F07C-23C0224406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61210-53B6-E0D2-780A-9652C69AF5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E271-F686-4908-977C-6109B24959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1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D9A1-734D-3A07-CE4A-1CDBE2E61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8AC20-BC99-A3BF-0954-D576E936D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9B699-6146-0FB0-7BF0-3D5A289B3C0E}"/>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755E6250-02C8-BC70-97AB-7A5A8934D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997A0-6A1C-5094-7CCC-F814F20C8A2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57508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D341-E032-411E-E598-62B039583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B0CAC-4F7F-2173-7FA2-2C58303A3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C4BFC-48E3-E0D3-6DA6-330D876B9F0E}"/>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4A7EFA8B-DCC5-0ED2-CB0A-774EF4846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52710-33F9-0EC9-7874-A3FB43FF448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11211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91557-16A3-6750-3738-22F818933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148A6F-5771-63B7-B489-FDA0B24FE1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2F884-4A63-2CFB-63F6-73ADEB101086}"/>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05502A90-C4B7-2DE2-4536-3EB2858F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F142E-335C-45E5-389B-AEE0721FA79F}"/>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39305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893F-748F-EBFA-B370-A15D6D378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C2CAA-1AF0-F9EA-FCF0-17F656A0E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3CD9E-D559-8366-D265-FA6E88218E77}"/>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CF5BF753-FD96-3443-25DA-C56BF4E09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DF68C-CB6F-64F1-79FD-F7616597C1F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68145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7858-E5F8-21DD-CA89-826C96B7DF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971D90-E9B4-28B5-9E7D-ED4F3C017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CF74D-8B10-4DBE-9919-0919A665C9D4}"/>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8D9DC5E7-7E9F-7F6E-7E85-E5EF1EC06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C1B5A-CC0C-7642-6AFE-5E1012B472F3}"/>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12648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BBE5-1A26-C718-4A80-029C4F566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70F25-095F-87A1-A37C-F2214C8A8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10D18-FE0E-2DEE-820E-488C08838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92AF7-7DC4-62AA-8062-AD56E2D97E14}"/>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3CBB6790-C42E-8BBB-5FE8-8E31D887F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73FE1-B0D3-DFF1-365B-8A22C83D9DE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8245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BFD8-BBFF-C226-E446-4A0115D81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9E4EF-0BA0-4B04-7EC9-706E803BC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42C5B-CC12-92C8-8F5F-EC25EDBE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FF9B90-21E7-2C1C-0015-63D9A0E86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FF384-1DDC-CE08-34B1-105D3BEA8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F8643D-B84F-B16C-222F-5EF3EA08D9E1}"/>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8" name="Footer Placeholder 7">
            <a:extLst>
              <a:ext uri="{FF2B5EF4-FFF2-40B4-BE49-F238E27FC236}">
                <a16:creationId xmlns:a16="http://schemas.microsoft.com/office/drawing/2014/main" id="{7BD91960-6153-841C-F823-CB5BE0502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DB032-48BC-4FC1-FC3E-A30C7E9D92DE}"/>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292059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E708-6104-3044-95FD-3FBDAF9F6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5E6CE-70B3-45C0-D05C-04A41F2735E1}"/>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4" name="Footer Placeholder 3">
            <a:extLst>
              <a:ext uri="{FF2B5EF4-FFF2-40B4-BE49-F238E27FC236}">
                <a16:creationId xmlns:a16="http://schemas.microsoft.com/office/drawing/2014/main" id="{077C8CB2-1066-6B0A-1616-644C2CD79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D193B-5D0C-92D8-3115-D9CB26A748FC}"/>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5601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7E139-B6A4-F7B4-1105-14FCA253B4B2}"/>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3" name="Footer Placeholder 2">
            <a:extLst>
              <a:ext uri="{FF2B5EF4-FFF2-40B4-BE49-F238E27FC236}">
                <a16:creationId xmlns:a16="http://schemas.microsoft.com/office/drawing/2014/main" id="{1E04D4BC-34D9-3D11-1C06-6EFF69B6EE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B269E-6988-59A8-BE40-A740DFC1673D}"/>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16132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3CF-D474-3ECA-D7F5-5C1ADEB43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88614-2331-8512-3E12-F7321CB54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E07F81-5298-99DE-120F-19655812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B7F88-5132-89F8-54FB-697744B8967A}"/>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7B250E61-3425-D603-E1DA-65F78BB47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B5913-EA8A-0633-95EB-2D0CDDB3F8B0}"/>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8589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C985-F569-11FB-3A6D-9831A4BE7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1A37E-6CA4-204F-A726-5832EC1E9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4B581-26FA-6C89-9F69-2C5E66B46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768A4-F1EE-CF7F-1C5B-8E10B3F9B3EB}"/>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F0B2AA5D-61F9-C3B5-CC51-09E9C79D9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5A2B8-9380-5895-654D-20596AF534D0}"/>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56493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4C44E-4001-9A18-B5F4-F7B3DD8DB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52B21-426C-2720-4CF9-2FFCB8B2C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93FC-4A9E-B965-7D57-946E2F4D4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FCF568F7-FF51-182B-E18E-012D05E9E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1A2C2-26E3-9F46-2BDC-952FD9EC3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5C96-0348-4145-B8E0-FE4020DDD2C5}" type="slidenum">
              <a:rPr lang="en-US" smtClean="0"/>
              <a:t>‹#›</a:t>
            </a:fld>
            <a:endParaRPr lang="en-US"/>
          </a:p>
        </p:txBody>
      </p:sp>
    </p:spTree>
    <p:extLst>
      <p:ext uri="{BB962C8B-B14F-4D97-AF65-F5344CB8AC3E}">
        <p14:creationId xmlns:p14="http://schemas.microsoft.com/office/powerpoint/2010/main" val="20775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7ijI-g4jHg?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rdatnwBYHTc?feature=oembed"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xQpolPycuxQ?feature=oembed"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QEzlsjAqADA?start=6&amp;feature=oembed"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hyperlink" Target="https://www.ramat-hanadiv.org.il/library/%D7%9E%D7%99%D7%A0%D7%99-%D7%97%D7%99%D7%95%D7%AA-%D7%95%D7%A6%D7%9E%D7%97%D7%99%D7%9D/%D7%93%D7%91%D7%95%D7%A8%D7%AA-%D7%94%D7%93%D7%91%D7%A9/" TargetMode="External"/><Relationship Id="rId7" Type="http://schemas.openxmlformats.org/officeDocument/2006/relationships/image" Target="../media/image9.png"/><Relationship Id="rId2" Type="http://schemas.openxmlformats.org/officeDocument/2006/relationships/hyperlink" Target="https://smnh.tau.ac.il/%D7%A2%D7%9C-%D7%93%D7%91%D7%95%D7%A8%D7%99-%D7%93%D7%91%D7%A9-%D7%95%D7%93%D7%91%D7%95%D7%A8%D7%99-%D7%91%D7%A8/"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tevabiz.org.il/%D7%93%D7%91%D7%95%D7%A8%D7%99-%D7%91%D7%A8/" TargetMode="External"/><Relationship Id="rId4" Type="http://schemas.openxmlformats.org/officeDocument/2006/relationships/hyperlink" Target="https://www.tau.ac.il/article/be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55E3A8-BD98-3454-068D-6E11C3FE2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056" y="2321703"/>
            <a:ext cx="3297464" cy="4396619"/>
          </a:xfrm>
          <a:prstGeom prst="rect">
            <a:avLst/>
          </a:prstGeom>
        </p:spPr>
      </p:pic>
      <p:pic>
        <p:nvPicPr>
          <p:cNvPr id="5" name="Picture 4">
            <a:extLst>
              <a:ext uri="{FF2B5EF4-FFF2-40B4-BE49-F238E27FC236}">
                <a16:creationId xmlns:a16="http://schemas.microsoft.com/office/drawing/2014/main" id="{3B2E9F66-5642-84AF-0598-15BDAE1014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7417" y="2854959"/>
            <a:ext cx="5739764" cy="3819843"/>
          </a:xfrm>
          <a:prstGeom prst="rect">
            <a:avLst/>
          </a:prstGeom>
        </p:spPr>
      </p:pic>
      <p:sp>
        <p:nvSpPr>
          <p:cNvPr id="2" name="TextBox 1">
            <a:extLst>
              <a:ext uri="{FF2B5EF4-FFF2-40B4-BE49-F238E27FC236}">
                <a16:creationId xmlns:a16="http://schemas.microsoft.com/office/drawing/2014/main" id="{F4F4C8B0-DFAF-E25A-89C3-99E9346AFA6C}"/>
              </a:ext>
            </a:extLst>
          </p:cNvPr>
          <p:cNvSpPr txBox="1"/>
          <p:nvPr/>
        </p:nvSpPr>
        <p:spPr>
          <a:xfrm>
            <a:off x="1778000" y="731520"/>
            <a:ext cx="9753600" cy="1754326"/>
          </a:xfrm>
          <a:prstGeom prst="rect">
            <a:avLst/>
          </a:prstGeom>
          <a:noFill/>
        </p:spPr>
        <p:txBody>
          <a:bodyPr wrap="square" rtlCol="0">
            <a:spAutoFit/>
          </a:bodyPr>
          <a:lstStyle/>
          <a:p>
            <a:pPr algn="r"/>
            <a:r>
              <a:rPr lang="he-IL" sz="5400" b="1" dirty="0">
                <a:solidFill>
                  <a:srgbClr val="FF0000"/>
                </a:solidFill>
              </a:rPr>
              <a:t>     העולם המופלא של הדבורה  </a:t>
            </a:r>
          </a:p>
          <a:p>
            <a:pPr algn="r"/>
            <a:r>
              <a:rPr lang="he-IL" sz="5400" b="1" dirty="0">
                <a:solidFill>
                  <a:srgbClr val="FF0000"/>
                </a:solidFill>
              </a:rPr>
              <a:t>                     </a:t>
            </a:r>
            <a:r>
              <a:rPr lang="he-IL" sz="5400" b="1" dirty="0"/>
              <a:t>דברי רקע</a:t>
            </a:r>
            <a:endParaRPr lang="en-US" sz="5400" b="1" dirty="0"/>
          </a:p>
        </p:txBody>
      </p:sp>
      <p:pic>
        <p:nvPicPr>
          <p:cNvPr id="6" name="Picture 5">
            <a:extLst>
              <a:ext uri="{FF2B5EF4-FFF2-40B4-BE49-F238E27FC236}">
                <a16:creationId xmlns:a16="http://schemas.microsoft.com/office/drawing/2014/main" id="{5E04121D-DB20-0863-AFC6-ED5012D57C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9678"/>
            <a:ext cx="3702240" cy="838243"/>
          </a:xfrm>
          <a:prstGeom prst="rect">
            <a:avLst/>
          </a:prstGeom>
        </p:spPr>
      </p:pic>
    </p:spTree>
    <p:extLst>
      <p:ext uri="{BB962C8B-B14F-4D97-AF65-F5344CB8AC3E}">
        <p14:creationId xmlns:p14="http://schemas.microsoft.com/office/powerpoint/2010/main" val="1747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8720-AD26-AA08-5C31-5E1D1B705365}"/>
              </a:ext>
            </a:extLst>
          </p:cNvPr>
          <p:cNvSpPr>
            <a:spLocks noGrp="1"/>
          </p:cNvSpPr>
          <p:nvPr>
            <p:ph type="title"/>
          </p:nvPr>
        </p:nvSpPr>
        <p:spPr/>
        <p:txBody>
          <a:bodyPr/>
          <a:lstStyle/>
          <a:p>
            <a:pPr algn="r"/>
            <a:r>
              <a:rPr lang="he-IL" b="1" dirty="0">
                <a:solidFill>
                  <a:srgbClr val="FF0000"/>
                </a:solidFill>
                <a:cs typeface="+mn-cs"/>
              </a:rPr>
              <a:t>מחול הדבורה: </a:t>
            </a:r>
            <a:br>
              <a:rPr lang="he-IL" b="1" dirty="0">
                <a:solidFill>
                  <a:srgbClr val="FF0000"/>
                </a:solidFill>
                <a:cs typeface="+mn-cs"/>
              </a:rPr>
            </a:br>
            <a:r>
              <a:rPr lang="he-IL" b="1" dirty="0">
                <a:solidFill>
                  <a:srgbClr val="FF0000"/>
                </a:solidFill>
                <a:cs typeface="+mn-cs"/>
              </a:rPr>
              <a:t>שיתוף במידע על אודות מקורות מזון</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C8B5ADD3-3D0F-5B92-0F2C-3EC3A3C6D16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1866722"/>
            <a:ext cx="4656950" cy="4351338"/>
          </a:xfrm>
          <a:prstGeom prst="rect">
            <a:avLst/>
          </a:prstGeom>
        </p:spPr>
      </p:pic>
      <p:pic>
        <p:nvPicPr>
          <p:cNvPr id="6" name="Picture 5">
            <a:extLst>
              <a:ext uri="{FF2B5EF4-FFF2-40B4-BE49-F238E27FC236}">
                <a16:creationId xmlns:a16="http://schemas.microsoft.com/office/drawing/2014/main" id="{E85D1589-78E3-5142-B777-12C10F6E9E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241" y="2024495"/>
            <a:ext cx="4656950" cy="4551906"/>
          </a:xfrm>
          <a:prstGeom prst="rect">
            <a:avLst/>
          </a:prstGeom>
        </p:spPr>
      </p:pic>
      <p:pic>
        <p:nvPicPr>
          <p:cNvPr id="3" name="Picture 2">
            <a:extLst>
              <a:ext uri="{FF2B5EF4-FFF2-40B4-BE49-F238E27FC236}">
                <a16:creationId xmlns:a16="http://schemas.microsoft.com/office/drawing/2014/main" id="{C3D64A20-9548-DD44-852E-828A047313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9972" y="5976482"/>
            <a:ext cx="1554615" cy="835224"/>
          </a:xfrm>
          <a:prstGeom prst="rect">
            <a:avLst/>
          </a:prstGeom>
        </p:spPr>
      </p:pic>
    </p:spTree>
    <p:extLst>
      <p:ext uri="{BB962C8B-B14F-4D97-AF65-F5344CB8AC3E}">
        <p14:creationId xmlns:p14="http://schemas.microsoft.com/office/powerpoint/2010/main" val="347243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044-BF86-C8B6-EF9F-E013BBF91DCE}"/>
              </a:ext>
            </a:extLst>
          </p:cNvPr>
          <p:cNvSpPr>
            <a:spLocks noGrp="1"/>
          </p:cNvSpPr>
          <p:nvPr>
            <p:ph type="title"/>
          </p:nvPr>
        </p:nvSpPr>
        <p:spPr/>
        <p:txBody>
          <a:bodyPr/>
          <a:lstStyle/>
          <a:p>
            <a:endParaRPr lang="en-US"/>
          </a:p>
        </p:txBody>
      </p:sp>
      <p:pic>
        <p:nvPicPr>
          <p:cNvPr id="4" name="Online Media 3" title="Bee Dance (Waggle Dance)">
            <a:hlinkClick r:id="" action="ppaction://media"/>
            <a:extLst>
              <a:ext uri="{FF2B5EF4-FFF2-40B4-BE49-F238E27FC236}">
                <a16:creationId xmlns:a16="http://schemas.microsoft.com/office/drawing/2014/main" id="{936C5DEC-E2B3-55B6-8B30-9752DB3B03BA}"/>
              </a:ext>
            </a:extLst>
          </p:cNvPr>
          <p:cNvPicPr>
            <a:picLocks noGrp="1" noRot="1" noChangeAspect="1"/>
          </p:cNvPicPr>
          <p:nvPr>
            <p:ph idx="1"/>
            <a:videoFile r:link="rId1"/>
          </p:nvPr>
        </p:nvPicPr>
        <p:blipFill>
          <a:blip r:embed="rId4"/>
          <a:stretch>
            <a:fillRect/>
          </a:stretch>
        </p:blipFill>
        <p:spPr>
          <a:xfrm>
            <a:off x="670560" y="84326"/>
            <a:ext cx="10942320" cy="6522125"/>
          </a:xfrm>
          <a:prstGeom prst="rect">
            <a:avLst/>
          </a:prstGeom>
        </p:spPr>
      </p:pic>
    </p:spTree>
    <p:extLst>
      <p:ext uri="{BB962C8B-B14F-4D97-AF65-F5344CB8AC3E}">
        <p14:creationId xmlns:p14="http://schemas.microsoft.com/office/powerpoint/2010/main" val="37034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D96D-D20F-09E6-4EA6-AC0DF9B6B2F5}"/>
              </a:ext>
            </a:extLst>
          </p:cNvPr>
          <p:cNvSpPr>
            <a:spLocks noGrp="1"/>
          </p:cNvSpPr>
          <p:nvPr>
            <p:ph type="title"/>
          </p:nvPr>
        </p:nvSpPr>
        <p:spPr/>
        <p:txBody>
          <a:bodyPr/>
          <a:lstStyle/>
          <a:p>
            <a:pPr algn="ctr"/>
            <a:r>
              <a:rPr lang="he-IL" b="1" dirty="0">
                <a:solidFill>
                  <a:srgbClr val="FF0000"/>
                </a:solidFill>
                <a:cs typeface="+mn-cs"/>
              </a:rPr>
              <a:t>יצירה קלאסית: ריקוד הדבורה</a:t>
            </a:r>
            <a:endParaRPr lang="en-US" b="1" dirty="0">
              <a:solidFill>
                <a:srgbClr val="FF0000"/>
              </a:solidFill>
              <a:cs typeface="+mn-cs"/>
            </a:endParaRPr>
          </a:p>
        </p:txBody>
      </p:sp>
      <p:pic>
        <p:nvPicPr>
          <p:cNvPr id="4" name="Online Media 3" title="The Flight of the Bumblebee">
            <a:hlinkClick r:id="" action="ppaction://media"/>
            <a:extLst>
              <a:ext uri="{FF2B5EF4-FFF2-40B4-BE49-F238E27FC236}">
                <a16:creationId xmlns:a16="http://schemas.microsoft.com/office/drawing/2014/main" id="{39408313-80F3-2283-244D-08614F48025C}"/>
              </a:ext>
            </a:extLst>
          </p:cNvPr>
          <p:cNvPicPr>
            <a:picLocks noGrp="1" noRot="1" noChangeAspect="1"/>
          </p:cNvPicPr>
          <p:nvPr>
            <p:ph idx="1"/>
            <a:videoFile r:link="rId1"/>
          </p:nvPr>
        </p:nvPicPr>
        <p:blipFill>
          <a:blip r:embed="rId3"/>
          <a:stretch>
            <a:fillRect/>
          </a:stretch>
        </p:blipFill>
        <p:spPr>
          <a:xfrm>
            <a:off x="2839243" y="1690688"/>
            <a:ext cx="6203157" cy="4651944"/>
          </a:xfrm>
          <a:prstGeom prst="rect">
            <a:avLst/>
          </a:prstGeom>
        </p:spPr>
      </p:pic>
      <p:pic>
        <p:nvPicPr>
          <p:cNvPr id="5" name="Picture 4">
            <a:extLst>
              <a:ext uri="{FF2B5EF4-FFF2-40B4-BE49-F238E27FC236}">
                <a16:creationId xmlns:a16="http://schemas.microsoft.com/office/drawing/2014/main" id="{1827D7B5-1355-7ED9-5E4D-3685D2408C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12" y="5856188"/>
            <a:ext cx="1554615" cy="835224"/>
          </a:xfrm>
          <a:prstGeom prst="rect">
            <a:avLst/>
          </a:prstGeom>
        </p:spPr>
      </p:pic>
    </p:spTree>
    <p:extLst>
      <p:ext uri="{BB962C8B-B14F-4D97-AF65-F5344CB8AC3E}">
        <p14:creationId xmlns:p14="http://schemas.microsoft.com/office/powerpoint/2010/main" val="13984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B44C-F63C-F210-01AA-34C8416C7C55}"/>
              </a:ext>
            </a:extLst>
          </p:cNvPr>
          <p:cNvSpPr>
            <a:spLocks noGrp="1"/>
          </p:cNvSpPr>
          <p:nvPr>
            <p:ph type="title"/>
          </p:nvPr>
        </p:nvSpPr>
        <p:spPr/>
        <p:txBody>
          <a:bodyPr/>
          <a:lstStyle/>
          <a:p>
            <a:pPr algn="r" rtl="1"/>
            <a:r>
              <a:rPr lang="he-IL" b="1" dirty="0">
                <a:solidFill>
                  <a:srgbClr val="FF0000"/>
                </a:solidFill>
                <a:cs typeface="+mn-cs"/>
              </a:rPr>
              <a:t>הגנה על הקן וכלכלה פנימית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E5EC2013-89DE-9848-7AC5-B7FAAA459885}"/>
              </a:ext>
            </a:extLst>
          </p:cNvPr>
          <p:cNvSpPr>
            <a:spLocks noGrp="1"/>
          </p:cNvSpPr>
          <p:nvPr>
            <p:ph idx="1"/>
          </p:nvPr>
        </p:nvSpPr>
        <p:spPr>
          <a:xfrm>
            <a:off x="243840" y="1825625"/>
            <a:ext cx="11765280" cy="4351338"/>
          </a:xfrm>
        </p:spPr>
        <p:txBody>
          <a:bodyPr>
            <a:noAutofit/>
          </a:bodyPr>
          <a:lstStyle/>
          <a:p>
            <a:pPr marL="0" indent="0" algn="r" rtl="1">
              <a:buNone/>
            </a:pPr>
            <a:r>
              <a:rPr lang="he-IL" sz="3200" b="1" dirty="0">
                <a:solidFill>
                  <a:srgbClr val="FF0000"/>
                </a:solidFill>
              </a:rPr>
              <a:t>הגנה על הקן</a:t>
            </a:r>
          </a:p>
          <a:p>
            <a:pPr marL="0" indent="0" algn="r" rtl="1">
              <a:buNone/>
            </a:pPr>
            <a:r>
              <a:rPr lang="he-IL" sz="3200" dirty="0"/>
              <a:t>דבורים פועלות שומרות על פתח הכוורת ומגיבות בתוקפנות לפולשים.</a:t>
            </a:r>
          </a:p>
          <a:p>
            <a:pPr marL="0" indent="0" algn="r" rtl="1">
              <a:buNone/>
            </a:pPr>
            <a:r>
              <a:rPr lang="he-IL" sz="3200" dirty="0"/>
              <a:t>יש להן תקשורת כימית באמצעות </a:t>
            </a:r>
            <a:r>
              <a:rPr lang="he-IL" sz="3200" dirty="0" err="1"/>
              <a:t>פרומונים</a:t>
            </a:r>
            <a:r>
              <a:rPr lang="he-IL" sz="3200" dirty="0"/>
              <a:t> שמסייעת בזיהוי חברים ואויבים.</a:t>
            </a:r>
          </a:p>
          <a:p>
            <a:pPr marL="0" indent="0" algn="r" rtl="1">
              <a:buNone/>
            </a:pPr>
            <a:r>
              <a:rPr lang="he-IL" sz="3200" b="1" dirty="0">
                <a:solidFill>
                  <a:srgbClr val="FF0000"/>
                </a:solidFill>
              </a:rPr>
              <a:t>כלכלה פנימית</a:t>
            </a:r>
          </a:p>
          <a:p>
            <a:pPr marL="0" indent="0" algn="r" rtl="1">
              <a:buNone/>
            </a:pPr>
            <a:r>
              <a:rPr lang="he-IL" sz="3200" dirty="0"/>
              <a:t>הדבורים אוגרות דבש כמקור מזון לעונות שבהן אין פריחה. כל פרט תורם לאיסוף, עיבוד ואחסון המזון – פעולה שמצריכה תיאום מדויק</a:t>
            </a:r>
            <a:endParaRPr lang="en-US" sz="3200" dirty="0"/>
          </a:p>
        </p:txBody>
      </p:sp>
      <p:pic>
        <p:nvPicPr>
          <p:cNvPr id="4" name="Picture 3">
            <a:extLst>
              <a:ext uri="{FF2B5EF4-FFF2-40B4-BE49-F238E27FC236}">
                <a16:creationId xmlns:a16="http://schemas.microsoft.com/office/drawing/2014/main" id="{27EC6313-0CCA-C180-53DA-22060B4FA1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251"/>
            <a:ext cx="2115495" cy="1408298"/>
          </a:xfrm>
          <a:prstGeom prst="rect">
            <a:avLst/>
          </a:prstGeom>
        </p:spPr>
      </p:pic>
    </p:spTree>
    <p:extLst>
      <p:ext uri="{BB962C8B-B14F-4D97-AF65-F5344CB8AC3E}">
        <p14:creationId xmlns:p14="http://schemas.microsoft.com/office/powerpoint/2010/main" val="63018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5BCF-D666-1EEB-806B-235F478BDEB7}"/>
              </a:ext>
            </a:extLst>
          </p:cNvPr>
          <p:cNvSpPr>
            <a:spLocks noGrp="1"/>
          </p:cNvSpPr>
          <p:nvPr>
            <p:ph type="title"/>
          </p:nvPr>
        </p:nvSpPr>
        <p:spPr/>
        <p:txBody>
          <a:bodyPr/>
          <a:lstStyle/>
          <a:p>
            <a:pPr algn="r" rtl="1"/>
            <a:r>
              <a:rPr lang="he-IL" b="1" dirty="0">
                <a:solidFill>
                  <a:srgbClr val="FF0000"/>
                </a:solidFill>
                <a:cs typeface="+mn-cs"/>
              </a:rPr>
              <a:t>תיאום ללא מנהיגות ישירה</a:t>
            </a:r>
            <a:endParaRPr lang="en-US" dirty="0">
              <a:solidFill>
                <a:srgbClr val="FF0000"/>
              </a:solidFill>
              <a:cs typeface="+mn-cs"/>
            </a:endParaRPr>
          </a:p>
        </p:txBody>
      </p:sp>
      <p:sp>
        <p:nvSpPr>
          <p:cNvPr id="3" name="Content Placeholder 2">
            <a:extLst>
              <a:ext uri="{FF2B5EF4-FFF2-40B4-BE49-F238E27FC236}">
                <a16:creationId xmlns:a16="http://schemas.microsoft.com/office/drawing/2014/main" id="{36FE639B-D6E2-4E21-5534-2BD2AAEE7F9E}"/>
              </a:ext>
            </a:extLst>
          </p:cNvPr>
          <p:cNvSpPr>
            <a:spLocks noGrp="1"/>
          </p:cNvSpPr>
          <p:nvPr>
            <p:ph idx="1"/>
          </p:nvPr>
        </p:nvSpPr>
        <p:spPr>
          <a:xfrm>
            <a:off x="838200" y="1209040"/>
            <a:ext cx="10642600" cy="4967923"/>
          </a:xfrm>
        </p:spPr>
        <p:txBody>
          <a:bodyPr/>
          <a:lstStyle/>
          <a:p>
            <a:pPr marL="0" indent="0" algn="r" rtl="1">
              <a:buNone/>
            </a:pPr>
            <a:r>
              <a:rPr lang="he-IL" b="1" dirty="0"/>
              <a:t> </a:t>
            </a:r>
          </a:p>
          <a:p>
            <a:pPr marL="0" indent="0" algn="r" rtl="1">
              <a:buNone/>
            </a:pPr>
            <a:r>
              <a:rPr lang="he-IL" sz="3200" dirty="0"/>
              <a:t>למרות שהמלכה היא מרכז הרבייה, </a:t>
            </a:r>
          </a:p>
          <a:p>
            <a:pPr marL="0" indent="0" algn="r" rtl="1">
              <a:buNone/>
            </a:pPr>
            <a:r>
              <a:rPr lang="he-IL" sz="3200" dirty="0"/>
              <a:t>אין לה תפקיד ניהולי. </a:t>
            </a:r>
          </a:p>
          <a:p>
            <a:pPr marL="0" indent="0" algn="r" rtl="1">
              <a:buNone/>
            </a:pPr>
            <a:r>
              <a:rPr lang="he-IL" sz="3200" dirty="0"/>
              <a:t>ההחלטות מתקבלות בצורה שיתופית, </a:t>
            </a:r>
          </a:p>
          <a:p>
            <a:pPr marL="0" indent="0" algn="r" rtl="1">
              <a:buNone/>
            </a:pPr>
            <a:r>
              <a:rPr lang="he-IL" sz="3200" dirty="0"/>
              <a:t>למשל בבחירת מקום חדש למושבה – </a:t>
            </a:r>
          </a:p>
          <a:p>
            <a:pPr marL="0" indent="0" algn="r" rtl="1">
              <a:buNone/>
            </a:pPr>
            <a:r>
              <a:rPr lang="he-IL" sz="3200" dirty="0"/>
              <a:t>תהליך שמערב "הצבעה" באמצעות ריקודים.</a:t>
            </a:r>
            <a:endParaRPr lang="en-US" sz="3200" dirty="0"/>
          </a:p>
        </p:txBody>
      </p:sp>
      <p:pic>
        <p:nvPicPr>
          <p:cNvPr id="4" name="Picture 3">
            <a:extLst>
              <a:ext uri="{FF2B5EF4-FFF2-40B4-BE49-F238E27FC236}">
                <a16:creationId xmlns:a16="http://schemas.microsoft.com/office/drawing/2014/main" id="{3C972052-25B2-99D9-3FA3-A884CE0C02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33" y="2387600"/>
            <a:ext cx="3073665" cy="4258988"/>
          </a:xfrm>
          <a:prstGeom prst="rect">
            <a:avLst/>
          </a:prstGeom>
        </p:spPr>
      </p:pic>
      <p:pic>
        <p:nvPicPr>
          <p:cNvPr id="5" name="Picture 4">
            <a:extLst>
              <a:ext uri="{FF2B5EF4-FFF2-40B4-BE49-F238E27FC236}">
                <a16:creationId xmlns:a16="http://schemas.microsoft.com/office/drawing/2014/main" id="{96A79A2B-F13A-62CF-D29A-058A55159F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65" y="0"/>
            <a:ext cx="2115495" cy="1408298"/>
          </a:xfrm>
          <a:prstGeom prst="rect">
            <a:avLst/>
          </a:prstGeom>
        </p:spPr>
      </p:pic>
      <p:pic>
        <p:nvPicPr>
          <p:cNvPr id="6" name="Picture 5">
            <a:extLst>
              <a:ext uri="{FF2B5EF4-FFF2-40B4-BE49-F238E27FC236}">
                <a16:creationId xmlns:a16="http://schemas.microsoft.com/office/drawing/2014/main" id="{04A6D076-42A2-A47D-801F-E4A86E8C9E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8852" y="6022776"/>
            <a:ext cx="1554615" cy="835224"/>
          </a:xfrm>
          <a:prstGeom prst="rect">
            <a:avLst/>
          </a:prstGeom>
        </p:spPr>
      </p:pic>
    </p:spTree>
    <p:extLst>
      <p:ext uri="{BB962C8B-B14F-4D97-AF65-F5344CB8AC3E}">
        <p14:creationId xmlns:p14="http://schemas.microsoft.com/office/powerpoint/2010/main" val="261445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7E0B-C40D-B41B-53D2-CC230D9B9867}"/>
              </a:ext>
            </a:extLst>
          </p:cNvPr>
          <p:cNvSpPr>
            <a:spLocks noGrp="1"/>
          </p:cNvSpPr>
          <p:nvPr>
            <p:ph type="title"/>
          </p:nvPr>
        </p:nvSpPr>
        <p:spPr/>
        <p:txBody>
          <a:bodyPr/>
          <a:lstStyle/>
          <a:p>
            <a:pPr algn="ct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ממה ניזונה דבורת הדבש?</a:t>
            </a:r>
            <a:b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br>
            <a:endParaRPr lang="en-US" dirty="0"/>
          </a:p>
        </p:txBody>
      </p:sp>
      <p:pic>
        <p:nvPicPr>
          <p:cNvPr id="5" name="Content Placeholder 4">
            <a:extLst>
              <a:ext uri="{FF2B5EF4-FFF2-40B4-BE49-F238E27FC236}">
                <a16:creationId xmlns:a16="http://schemas.microsoft.com/office/drawing/2014/main" id="{49CFF603-56D5-19D4-75D7-339DDAEF68C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89967" y="1378997"/>
            <a:ext cx="7412065" cy="5118958"/>
          </a:xfrm>
          <a:prstGeom prst="rect">
            <a:avLst/>
          </a:prstGeom>
        </p:spPr>
      </p:pic>
      <p:pic>
        <p:nvPicPr>
          <p:cNvPr id="3" name="Picture 2">
            <a:extLst>
              <a:ext uri="{FF2B5EF4-FFF2-40B4-BE49-F238E27FC236}">
                <a16:creationId xmlns:a16="http://schemas.microsoft.com/office/drawing/2014/main" id="{854BF3F9-3397-0F8C-B77D-2C2F436DF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68" y="6022776"/>
            <a:ext cx="1554615" cy="835224"/>
          </a:xfrm>
          <a:prstGeom prst="rect">
            <a:avLst/>
          </a:prstGeom>
        </p:spPr>
      </p:pic>
    </p:spTree>
    <p:extLst>
      <p:ext uri="{BB962C8B-B14F-4D97-AF65-F5344CB8AC3E}">
        <p14:creationId xmlns:p14="http://schemas.microsoft.com/office/powerpoint/2010/main" val="258626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D82C-C2FE-5BE6-EFE2-0691717BA6F7}"/>
              </a:ext>
            </a:extLst>
          </p:cNvPr>
          <p:cNvSpPr>
            <a:spLocks noGrp="1"/>
          </p:cNvSpPr>
          <p:nvPr>
            <p:ph type="title"/>
          </p:nvPr>
        </p:nvSpPr>
        <p:spPr/>
        <p:txBody>
          <a:bodyPr>
            <a:normAutofit fontScale="90000"/>
          </a:bodyPr>
          <a:lstStyle/>
          <a:p>
            <a:pPr algn="r" rtl="1"/>
            <a:r>
              <a:rPr lang="he-IL" b="1" dirty="0">
                <a:solidFill>
                  <a:srgbClr val="FF0000"/>
                </a:solidFill>
                <a:cs typeface="+mn-cs"/>
              </a:rPr>
              <a:t> המזון של דבורת הדבש משתנה לפי שלב </a:t>
            </a:r>
            <a:br>
              <a:rPr lang="he-IL" b="1" dirty="0">
                <a:solidFill>
                  <a:srgbClr val="FF0000"/>
                </a:solidFill>
                <a:cs typeface="+mn-cs"/>
              </a:rPr>
            </a:br>
            <a:r>
              <a:rPr lang="he-IL" b="1" dirty="0">
                <a:solidFill>
                  <a:srgbClr val="FF0000"/>
                </a:solidFill>
                <a:cs typeface="+mn-cs"/>
              </a:rPr>
              <a:t>החיים שלה ותפקידה בכוורת:</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B6491464-8745-2040-E0D3-898F5043B33C}"/>
              </a:ext>
            </a:extLst>
          </p:cNvPr>
          <p:cNvSpPr>
            <a:spLocks noGrp="1"/>
          </p:cNvSpPr>
          <p:nvPr>
            <p:ph idx="1"/>
          </p:nvPr>
        </p:nvSpPr>
        <p:spPr/>
        <p:txBody>
          <a:bodyPr>
            <a:normAutofit lnSpcReduction="10000"/>
          </a:bodyPr>
          <a:lstStyle/>
          <a:p>
            <a:pPr algn="r" rtl="1"/>
            <a:r>
              <a:rPr lang="he-IL" sz="3200" b="1" dirty="0">
                <a:solidFill>
                  <a:srgbClr val="FF0000"/>
                </a:solidFill>
              </a:rPr>
              <a:t>צוף</a:t>
            </a:r>
            <a:r>
              <a:rPr lang="en-US" sz="3200" b="1" dirty="0"/>
              <a:t> </a:t>
            </a:r>
            <a:r>
              <a:rPr lang="en-US" sz="3200" dirty="0"/>
              <a:t>: </a:t>
            </a:r>
            <a:r>
              <a:rPr lang="he-IL" sz="3200" dirty="0"/>
              <a:t>מקור אנרגיה עיקרי. זהו נוזל מתוק שמופק מפרחים. </a:t>
            </a:r>
          </a:p>
          <a:p>
            <a:pPr marL="0" indent="0" algn="r" rtl="1">
              <a:buNone/>
            </a:pPr>
            <a:r>
              <a:rPr lang="he-IL" sz="3200" dirty="0"/>
              <a:t>   הדבורים הופכות אותו לדבש.</a:t>
            </a:r>
          </a:p>
          <a:p>
            <a:pPr algn="r" rtl="1"/>
            <a:r>
              <a:rPr lang="he-IL" sz="3200" dirty="0"/>
              <a:t> </a:t>
            </a:r>
            <a:r>
              <a:rPr lang="he-IL" sz="3200" b="1" dirty="0">
                <a:solidFill>
                  <a:srgbClr val="FF0000"/>
                </a:solidFill>
              </a:rPr>
              <a:t>אבקה (פולן)</a:t>
            </a:r>
            <a:r>
              <a:rPr lang="en-US" sz="3200" b="1" dirty="0">
                <a:solidFill>
                  <a:srgbClr val="FF0000"/>
                </a:solidFill>
              </a:rPr>
              <a:t>:</a:t>
            </a:r>
            <a:r>
              <a:rPr lang="he-IL" sz="3200" b="1" dirty="0">
                <a:solidFill>
                  <a:srgbClr val="FF0000"/>
                </a:solidFill>
              </a:rPr>
              <a:t> </a:t>
            </a:r>
            <a:r>
              <a:rPr lang="he-IL" sz="3200" dirty="0"/>
              <a:t>מקור חלבון חיוני, במיוחד לגידול זחלים. נאספת מפרחים ונאגרת בכוורת. כמויות זעירות של אבקה נמצאות גם בדבש והן מעלות את הערך התזונתי שלו.</a:t>
            </a:r>
          </a:p>
          <a:p>
            <a:pPr algn="r" rtl="1"/>
            <a:r>
              <a:rPr lang="he-IL" sz="3200" dirty="0"/>
              <a:t> </a:t>
            </a:r>
            <a:r>
              <a:rPr lang="he-IL" sz="3200" b="1" dirty="0">
                <a:solidFill>
                  <a:srgbClr val="FF0000"/>
                </a:solidFill>
              </a:rPr>
              <a:t>מזון מלכות: </a:t>
            </a:r>
            <a:r>
              <a:rPr lang="he-IL" sz="3200" dirty="0"/>
              <a:t>מיוצר מבלוטות של מיוחדות שנמצאות בראש של דבורים צעירות. המזון עשיר בחלבונים, סוכרים, שומנים וויטמינים. המלכה ניזונה במזון המלכות במשך כל ימי חייה. גם הזחלים ניזונים ממזון מלכות.  </a:t>
            </a:r>
          </a:p>
          <a:p>
            <a:endParaRPr lang="en-US" dirty="0"/>
          </a:p>
        </p:txBody>
      </p:sp>
      <p:pic>
        <p:nvPicPr>
          <p:cNvPr id="4" name="Picture 3">
            <a:extLst>
              <a:ext uri="{FF2B5EF4-FFF2-40B4-BE49-F238E27FC236}">
                <a16:creationId xmlns:a16="http://schemas.microsoft.com/office/drawing/2014/main" id="{05E0D655-CB71-2DA9-233D-4A922A5732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95316"/>
            <a:ext cx="2113280" cy="1408853"/>
          </a:xfrm>
          <a:prstGeom prst="rect">
            <a:avLst/>
          </a:prstGeom>
        </p:spPr>
      </p:pic>
      <p:pic>
        <p:nvPicPr>
          <p:cNvPr id="5" name="Picture 4">
            <a:extLst>
              <a:ext uri="{FF2B5EF4-FFF2-40B4-BE49-F238E27FC236}">
                <a16:creationId xmlns:a16="http://schemas.microsoft.com/office/drawing/2014/main" id="{9C166CC4-889E-23D9-FAA4-80DF22792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92" y="5927460"/>
            <a:ext cx="1554615" cy="835224"/>
          </a:xfrm>
          <a:prstGeom prst="rect">
            <a:avLst/>
          </a:prstGeom>
        </p:spPr>
      </p:pic>
    </p:spTree>
    <p:extLst>
      <p:ext uri="{BB962C8B-B14F-4D97-AF65-F5344CB8AC3E}">
        <p14:creationId xmlns:p14="http://schemas.microsoft.com/office/powerpoint/2010/main" val="384730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089E-BABE-DC3C-1C7A-999ED42A2B31}"/>
              </a:ext>
            </a:extLst>
          </p:cNvPr>
          <p:cNvSpPr>
            <a:spLocks noGrp="1"/>
          </p:cNvSpPr>
          <p:nvPr>
            <p:ph type="title"/>
          </p:nvPr>
        </p:nvSpPr>
        <p:spPr/>
        <p:txBody>
          <a:bodyPr/>
          <a:lstStyle/>
          <a:p>
            <a:pPr algn="r"/>
            <a:r>
              <a:rPr lang="he-IL" b="1" dirty="0">
                <a:solidFill>
                  <a:srgbClr val="FF0000"/>
                </a:solidFill>
                <a:cs typeface="+mn-cs"/>
              </a:rPr>
              <a:t>כיצד דבורת הדבש מלקטת מזון?</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149BCFD-7204-984F-B526-403A02D9993B}"/>
              </a:ext>
            </a:extLst>
          </p:cNvPr>
          <p:cNvSpPr>
            <a:spLocks noGrp="1"/>
          </p:cNvSpPr>
          <p:nvPr>
            <p:ph idx="1"/>
          </p:nvPr>
        </p:nvSpPr>
        <p:spPr>
          <a:xfrm>
            <a:off x="838200" y="1584960"/>
            <a:ext cx="10825480" cy="5090160"/>
          </a:xfrm>
        </p:spPr>
        <p:txBody>
          <a:bodyPr>
            <a:normAutofit/>
          </a:bodyPr>
          <a:lstStyle/>
          <a:p>
            <a:pPr marL="0" indent="0" algn="r" rtl="1">
              <a:buNone/>
            </a:pPr>
            <a:r>
              <a:rPr lang="he-IL" b="1" dirty="0"/>
              <a:t>תהליך הליקוט הוא מופע של דיוק ושיתוף פעולה:</a:t>
            </a:r>
          </a:p>
          <a:p>
            <a:pPr algn="r" rtl="1"/>
            <a:r>
              <a:rPr lang="he-IL" b="1" dirty="0">
                <a:solidFill>
                  <a:srgbClr val="FF0000"/>
                </a:solidFill>
              </a:rPr>
              <a:t>איתור פרחים: </a:t>
            </a:r>
            <a:r>
              <a:rPr lang="he-IL" dirty="0"/>
              <a:t>דבורים משתמשות בראייה מצוינת ובזיכרון מרחבי כדי למצוא  פרחים עשירים בצוף ואבקה.</a:t>
            </a:r>
          </a:p>
          <a:p>
            <a:pPr algn="r" rtl="1"/>
            <a:r>
              <a:rPr lang="he-IL" dirty="0"/>
              <a:t> </a:t>
            </a:r>
            <a:r>
              <a:rPr lang="he-IL" b="1" dirty="0">
                <a:solidFill>
                  <a:srgbClr val="FF0000"/>
                </a:solidFill>
              </a:rPr>
              <a:t>שאיבת צוף: </a:t>
            </a:r>
            <a:r>
              <a:rPr lang="he-IL" dirty="0"/>
              <a:t>הדבורה שואבת את הצוף בעזרת חדק ארוך ומאחסנת אותו ב"מעי הדבש" שלה (</a:t>
            </a:r>
            <a:r>
              <a:rPr lang="en-US" dirty="0"/>
              <a:t>Honey Stomach</a:t>
            </a:r>
            <a:r>
              <a:rPr lang="he-IL" dirty="0"/>
              <a:t>).</a:t>
            </a:r>
            <a:endParaRPr lang="en-US" dirty="0"/>
          </a:p>
          <a:p>
            <a:pPr algn="r" rtl="1"/>
            <a:r>
              <a:rPr lang="he-IL" dirty="0"/>
              <a:t> </a:t>
            </a:r>
            <a:r>
              <a:rPr lang="he-IL" b="1" dirty="0">
                <a:solidFill>
                  <a:srgbClr val="FF0000"/>
                </a:solidFill>
              </a:rPr>
              <a:t>איסוף אבקה: </a:t>
            </a:r>
            <a:r>
              <a:rPr lang="he-IL" dirty="0"/>
              <a:t>האבקה נדבקת לגופה, והיא מברישה אותה לתוך "סלסלות אבקה" ברגליים האחוריות.</a:t>
            </a:r>
          </a:p>
          <a:p>
            <a:pPr algn="r" rtl="1"/>
            <a:r>
              <a:rPr lang="he-IL" dirty="0"/>
              <a:t> </a:t>
            </a:r>
            <a:r>
              <a:rPr lang="he-IL" b="1" dirty="0">
                <a:solidFill>
                  <a:srgbClr val="FF0000"/>
                </a:solidFill>
              </a:rPr>
              <a:t>חזרה לכוורת: </a:t>
            </a:r>
            <a:r>
              <a:rPr lang="he-IL" dirty="0"/>
              <a:t>הדבורה חוזרת עם הצוף והאבקה, מעבירה את הצוף לדבורים אחרות שמייצרות ממנו דבש, והאבקה נאגרת בתאים לשימוש עתידי.</a:t>
            </a:r>
            <a:endParaRPr lang="en-US" dirty="0"/>
          </a:p>
        </p:txBody>
      </p:sp>
      <p:pic>
        <p:nvPicPr>
          <p:cNvPr id="4" name="Picture 3">
            <a:extLst>
              <a:ext uri="{FF2B5EF4-FFF2-40B4-BE49-F238E27FC236}">
                <a16:creationId xmlns:a16="http://schemas.microsoft.com/office/drawing/2014/main" id="{99C10FCE-1942-0B1D-DD37-1AFF81261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2115495" cy="1408298"/>
          </a:xfrm>
          <a:prstGeom prst="rect">
            <a:avLst/>
          </a:prstGeom>
        </p:spPr>
      </p:pic>
      <p:pic>
        <p:nvPicPr>
          <p:cNvPr id="5" name="Picture 4">
            <a:extLst>
              <a:ext uri="{FF2B5EF4-FFF2-40B4-BE49-F238E27FC236}">
                <a16:creationId xmlns:a16="http://schemas.microsoft.com/office/drawing/2014/main" id="{0ACD7BFB-F933-B77B-5B2A-04A5F836B9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2" y="5839896"/>
            <a:ext cx="1554615" cy="835224"/>
          </a:xfrm>
          <a:prstGeom prst="rect">
            <a:avLst/>
          </a:prstGeom>
        </p:spPr>
      </p:pic>
    </p:spTree>
    <p:extLst>
      <p:ext uri="{BB962C8B-B14F-4D97-AF65-F5344CB8AC3E}">
        <p14:creationId xmlns:p14="http://schemas.microsoft.com/office/powerpoint/2010/main" val="404882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1F6E-B388-66C6-A229-B5AB54B5F346}"/>
              </a:ext>
            </a:extLst>
          </p:cNvPr>
          <p:cNvSpPr>
            <a:spLocks noGrp="1"/>
          </p:cNvSpPr>
          <p:nvPr>
            <p:ph type="title"/>
          </p:nvPr>
        </p:nvSpPr>
        <p:spPr/>
        <p:txBody>
          <a:bodyPr/>
          <a:lstStyle/>
          <a:p>
            <a:pPr algn="r"/>
            <a:r>
              <a:rPr lang="he-IL" b="1" dirty="0">
                <a:solidFill>
                  <a:srgbClr val="FF0000"/>
                </a:solidFill>
                <a:cs typeface="+mn-cs"/>
              </a:rPr>
              <a:t>כיצד מזון המלכות חורץ את גורל הזחל?</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AA06383-E4CA-2ADA-4247-02211504D36D}"/>
              </a:ext>
            </a:extLst>
          </p:cNvPr>
          <p:cNvSpPr>
            <a:spLocks noGrp="1"/>
          </p:cNvSpPr>
          <p:nvPr>
            <p:ph idx="1"/>
          </p:nvPr>
        </p:nvSpPr>
        <p:spPr/>
        <p:txBody>
          <a:bodyPr/>
          <a:lstStyle/>
          <a:p>
            <a:pPr marL="0" indent="0" algn="r">
              <a:buNone/>
            </a:pPr>
            <a:r>
              <a:rPr lang="he-IL" dirty="0"/>
              <a:t>כל זחל מקבל מזון מלכות בימים הראשונים, אבל רק זחלים שמיועדים להפוך למלכה ממשיכים לקבל אך ורק מזון מלכות לאורך כל ההתפתחות.</a:t>
            </a:r>
          </a:p>
          <a:p>
            <a:pPr algn="r">
              <a:buNone/>
            </a:pPr>
            <a:r>
              <a:rPr lang="he-IL" dirty="0"/>
              <a:t>הזחל של דבורה הוא גנטית זהה – אין הבדל בין זחל של פועלת לזחל של מלכה. ההבדל נובע אך ורק מהתזונה:</a:t>
            </a:r>
          </a:p>
          <a:p>
            <a:pPr algn="r" rtl="1"/>
            <a:r>
              <a:rPr lang="he-IL" dirty="0"/>
              <a:t>שלושה ימים מזון מלכות ובהמשך תערובת של דבש ואבקה  – דבורה פועלת.</a:t>
            </a:r>
          </a:p>
          <a:p>
            <a:pPr algn="r" rtl="1"/>
            <a:r>
              <a:rPr lang="he-IL" dirty="0"/>
              <a:t>מזון מלכות במשך כל שלבה ההתפתחות – מלכה. </a:t>
            </a:r>
            <a:br>
              <a:rPr lang="he-IL" dirty="0"/>
            </a:br>
            <a:endParaRPr lang="en-US" dirty="0"/>
          </a:p>
        </p:txBody>
      </p:sp>
      <p:pic>
        <p:nvPicPr>
          <p:cNvPr id="4" name="Picture 3">
            <a:extLst>
              <a:ext uri="{FF2B5EF4-FFF2-40B4-BE49-F238E27FC236}">
                <a16:creationId xmlns:a16="http://schemas.microsoft.com/office/drawing/2014/main" id="{0B9FC7C3-9ABF-CB86-A877-22B4766788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72" y="0"/>
            <a:ext cx="2115495" cy="1408298"/>
          </a:xfrm>
          <a:prstGeom prst="rect">
            <a:avLst/>
          </a:prstGeom>
        </p:spPr>
      </p:pic>
      <p:pic>
        <p:nvPicPr>
          <p:cNvPr id="5" name="Picture 4">
            <a:extLst>
              <a:ext uri="{FF2B5EF4-FFF2-40B4-BE49-F238E27FC236}">
                <a16:creationId xmlns:a16="http://schemas.microsoft.com/office/drawing/2014/main" id="{045C3C23-B99F-6E3B-A7D0-B4303030C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9351"/>
            <a:ext cx="1554615" cy="835224"/>
          </a:xfrm>
          <a:prstGeom prst="rect">
            <a:avLst/>
          </a:prstGeom>
        </p:spPr>
      </p:pic>
    </p:spTree>
    <p:extLst>
      <p:ext uri="{BB962C8B-B14F-4D97-AF65-F5344CB8AC3E}">
        <p14:creationId xmlns:p14="http://schemas.microsoft.com/office/powerpoint/2010/main" val="224237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1D71-EDE0-B8CE-9C8A-273DA8232C43}"/>
              </a:ext>
            </a:extLst>
          </p:cNvPr>
          <p:cNvSpPr>
            <a:spLocks noGrp="1"/>
          </p:cNvSpPr>
          <p:nvPr>
            <p:ph type="title"/>
          </p:nvPr>
        </p:nvSpPr>
        <p:spPr/>
        <p:txBody>
          <a:bodyPr/>
          <a:lstStyle/>
          <a:p>
            <a:pPr algn="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מחזור החיים של דבורת הדבש</a:t>
            </a:r>
            <a:endParaRPr lang="en-US" dirty="0"/>
          </a:p>
        </p:txBody>
      </p:sp>
      <p:pic>
        <p:nvPicPr>
          <p:cNvPr id="4" name="Content Placeholder 3">
            <a:extLst>
              <a:ext uri="{FF2B5EF4-FFF2-40B4-BE49-F238E27FC236}">
                <a16:creationId xmlns:a16="http://schemas.microsoft.com/office/drawing/2014/main" id="{DA33CB3F-5852-3866-A42E-64AB212FFDE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0881" y="1690688"/>
            <a:ext cx="5537199" cy="5095988"/>
          </a:xfrm>
          <a:prstGeom prst="rect">
            <a:avLst/>
          </a:prstGeom>
        </p:spPr>
      </p:pic>
      <p:pic>
        <p:nvPicPr>
          <p:cNvPr id="5" name="Picture 4">
            <a:extLst>
              <a:ext uri="{FF2B5EF4-FFF2-40B4-BE49-F238E27FC236}">
                <a16:creationId xmlns:a16="http://schemas.microsoft.com/office/drawing/2014/main" id="{335628D9-7524-944B-A14D-AD6BBB397E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812" y="225558"/>
            <a:ext cx="2115495" cy="1408298"/>
          </a:xfrm>
          <a:prstGeom prst="rect">
            <a:avLst/>
          </a:prstGeom>
        </p:spPr>
      </p:pic>
      <p:pic>
        <p:nvPicPr>
          <p:cNvPr id="3" name="Picture 2">
            <a:extLst>
              <a:ext uri="{FF2B5EF4-FFF2-40B4-BE49-F238E27FC236}">
                <a16:creationId xmlns:a16="http://schemas.microsoft.com/office/drawing/2014/main" id="{53813A60-5BF3-294B-4A1B-E99171C8A9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951452"/>
            <a:ext cx="1554615" cy="835224"/>
          </a:xfrm>
          <a:prstGeom prst="rect">
            <a:avLst/>
          </a:prstGeom>
        </p:spPr>
      </p:pic>
    </p:spTree>
    <p:extLst>
      <p:ext uri="{BB962C8B-B14F-4D97-AF65-F5344CB8AC3E}">
        <p14:creationId xmlns:p14="http://schemas.microsoft.com/office/powerpoint/2010/main" val="4630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AADB-0F75-7934-BC5C-FB4FB887B1D3}"/>
              </a:ext>
            </a:extLst>
          </p:cNvPr>
          <p:cNvSpPr>
            <a:spLocks noGrp="1"/>
          </p:cNvSpPr>
          <p:nvPr>
            <p:ph type="title"/>
          </p:nvPr>
        </p:nvSpPr>
        <p:spPr/>
        <p:txBody>
          <a:bodyPr/>
          <a:lstStyle/>
          <a:p>
            <a:pPr algn="r"/>
            <a:r>
              <a:rPr lang="he-IL" b="1" dirty="0">
                <a:solidFill>
                  <a:srgbClr val="FF0000"/>
                </a:solidFill>
                <a:latin typeface="Arial" panose="020B0604020202020204" pitchFamily="34" charset="0"/>
                <a:cs typeface="Arial" panose="020B0604020202020204" pitchFamily="34" charset="0"/>
              </a:rPr>
              <a:t>דבורת הדבש</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AAC5F8-3B9E-20EA-94BC-E5E824E61955}"/>
              </a:ext>
            </a:extLst>
          </p:cNvPr>
          <p:cNvSpPr>
            <a:spLocks noGrp="1"/>
          </p:cNvSpPr>
          <p:nvPr>
            <p:ph idx="1"/>
          </p:nvPr>
        </p:nvSpPr>
        <p:spPr>
          <a:xfrm>
            <a:off x="838200" y="1690688"/>
            <a:ext cx="10515600" cy="4486275"/>
          </a:xfrm>
        </p:spPr>
        <p:txBody>
          <a:bodyPr>
            <a:normAutofit lnSpcReduction="10000"/>
          </a:bodyPr>
          <a:lstStyle/>
          <a:p>
            <a:pPr algn="r" rtl="1"/>
            <a:r>
              <a:rPr lang="he-IL" sz="3200" b="0" i="0" dirty="0">
                <a:effectLst/>
                <a:latin typeface="atlas"/>
              </a:rPr>
              <a:t>דבורת הדבש היא חרק חברתי שתורבת על-ידי האדם כבר לפני אלפי שנים. </a:t>
            </a:r>
          </a:p>
          <a:p>
            <a:pPr algn="r" rtl="1"/>
            <a:r>
              <a:rPr lang="he-IL" sz="3200" dirty="0">
                <a:solidFill>
                  <a:prstClr val="black"/>
                </a:solidFill>
                <a:latin typeface="Heebo" pitchFamily="2" charset="-79"/>
              </a:rPr>
              <a:t>רוב דבורי הדבש הנמצאות כיום בישראל משתייכות לזנים חקלאיים מיובאים המגודלים על ידי האדם. </a:t>
            </a:r>
          </a:p>
          <a:p>
            <a:pPr algn="r" rtl="1"/>
            <a:r>
              <a:rPr lang="he-IL" sz="3200" b="0" i="0" dirty="0">
                <a:solidFill>
                  <a:srgbClr val="202122"/>
                </a:solidFill>
                <a:effectLst/>
                <a:latin typeface="Arial" panose="020B0604020202020204" pitchFamily="34" charset="0"/>
              </a:rPr>
              <a:t>אוכלוסיות טבעיות של דבורי דבש היו נפוצות בישראל בעבר, אולם רובן הוכחדו על ידי מחלות וטפילים שהועברו אליהן מהדבורים המיובאות. </a:t>
            </a:r>
          </a:p>
          <a:p>
            <a:pPr algn="r" rtl="1"/>
            <a:r>
              <a:rPr lang="he-IL" sz="3200" b="0" i="0" dirty="0">
                <a:solidFill>
                  <a:srgbClr val="202122"/>
                </a:solidFill>
                <a:effectLst/>
                <a:latin typeface="Arial" panose="020B0604020202020204" pitchFamily="34" charset="0"/>
              </a:rPr>
              <a:t>תנאי גידול מבוקרים בכוורות מספקים להן הגנה, מזון, טיפול רפואי, והרחבת שטח מחיה, מה שמעלה את סיכויי ההישרדות שלהן לעומת תנאי הטבע.</a:t>
            </a:r>
          </a:p>
          <a:p>
            <a:pPr algn="r" rtl="1"/>
            <a:endParaRPr lang="he-IL" sz="3200" b="0" i="0" dirty="0">
              <a:effectLst/>
              <a:latin typeface="atlas"/>
            </a:endParaRPr>
          </a:p>
        </p:txBody>
      </p:sp>
      <p:pic>
        <p:nvPicPr>
          <p:cNvPr id="4" name="Picture 3">
            <a:extLst>
              <a:ext uri="{FF2B5EF4-FFF2-40B4-BE49-F238E27FC236}">
                <a16:creationId xmlns:a16="http://schemas.microsoft.com/office/drawing/2014/main" id="{8CE004F6-AB29-0640-EF80-8FD56A9F3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 y="134051"/>
            <a:ext cx="2115495" cy="1408298"/>
          </a:xfrm>
          <a:prstGeom prst="rect">
            <a:avLst/>
          </a:prstGeom>
        </p:spPr>
      </p:pic>
      <p:pic>
        <p:nvPicPr>
          <p:cNvPr id="6" name="Picture 5">
            <a:extLst>
              <a:ext uri="{FF2B5EF4-FFF2-40B4-BE49-F238E27FC236}">
                <a16:creationId xmlns:a16="http://schemas.microsoft.com/office/drawing/2014/main" id="{0F77D4CC-9E15-1288-C41B-CE991AFCE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1" y="5758116"/>
            <a:ext cx="1574799" cy="846518"/>
          </a:xfrm>
          <a:prstGeom prst="rect">
            <a:avLst/>
          </a:prstGeom>
        </p:spPr>
      </p:pic>
    </p:spTree>
    <p:extLst>
      <p:ext uri="{BB962C8B-B14F-4D97-AF65-F5344CB8AC3E}">
        <p14:creationId xmlns:p14="http://schemas.microsoft.com/office/powerpoint/2010/main" val="319253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ECD1-D039-6DE5-04AD-5923FBFB8C30}"/>
              </a:ext>
            </a:extLst>
          </p:cNvPr>
          <p:cNvSpPr>
            <a:spLocks noGrp="1"/>
          </p:cNvSpPr>
          <p:nvPr>
            <p:ph type="title"/>
          </p:nvPr>
        </p:nvSpPr>
        <p:spPr/>
        <p:txBody>
          <a:bodyPr/>
          <a:lstStyle/>
          <a:p>
            <a:pPr algn="r" rtl="1"/>
            <a:r>
              <a:rPr lang="he-IL" b="1" dirty="0">
                <a:solidFill>
                  <a:srgbClr val="FF0000"/>
                </a:solidFill>
                <a:cs typeface="+mn-cs"/>
              </a:rPr>
              <a:t>שלבי מחזור החיים (גלגול מלא)</a:t>
            </a:r>
            <a:r>
              <a:rPr lang="en-US" b="1" dirty="0">
                <a:solidFill>
                  <a:srgbClr val="FF0000"/>
                </a:solidFill>
                <a:cs typeface="+mn-cs"/>
              </a:rPr>
              <a:t> </a:t>
            </a:r>
          </a:p>
        </p:txBody>
      </p:sp>
      <p:sp>
        <p:nvSpPr>
          <p:cNvPr id="3" name="Content Placeholder 2">
            <a:extLst>
              <a:ext uri="{FF2B5EF4-FFF2-40B4-BE49-F238E27FC236}">
                <a16:creationId xmlns:a16="http://schemas.microsoft.com/office/drawing/2014/main" id="{FC275CAE-0991-1E30-8858-A8A0F1F6F333}"/>
              </a:ext>
            </a:extLst>
          </p:cNvPr>
          <p:cNvSpPr>
            <a:spLocks noGrp="1"/>
          </p:cNvSpPr>
          <p:nvPr>
            <p:ph idx="1"/>
          </p:nvPr>
        </p:nvSpPr>
        <p:spPr>
          <a:xfrm>
            <a:off x="838200" y="1188720"/>
            <a:ext cx="10515600" cy="5304155"/>
          </a:xfrm>
        </p:spPr>
        <p:txBody>
          <a:bodyPr>
            <a:normAutofit fontScale="25000" lnSpcReduction="20000"/>
          </a:bodyPr>
          <a:lstStyle/>
          <a:p>
            <a:pPr marL="0" indent="0">
              <a:buNone/>
            </a:pPr>
            <a:endParaRPr lang="he-IL" sz="12800" dirty="0"/>
          </a:p>
          <a:p>
            <a:pPr marL="0" indent="0" algn="r" rtl="1">
              <a:buNone/>
            </a:pPr>
            <a:r>
              <a:rPr lang="he-IL" sz="14400" b="1" dirty="0">
                <a:solidFill>
                  <a:srgbClr val="FF0000"/>
                </a:solidFill>
              </a:rPr>
              <a:t>ביצה</a:t>
            </a:r>
            <a:r>
              <a:rPr lang="he-IL" sz="14400" b="1" dirty="0"/>
              <a:t>  </a:t>
            </a:r>
          </a:p>
          <a:p>
            <a:pPr algn="r" rtl="1"/>
            <a:r>
              <a:rPr lang="he-IL" sz="14400" dirty="0"/>
              <a:t> </a:t>
            </a:r>
            <a:r>
              <a:rPr lang="he-IL" sz="12800" dirty="0"/>
              <a:t>המלכה מטילה ביצה אחת בתא. </a:t>
            </a:r>
          </a:p>
          <a:p>
            <a:pPr algn="r" rtl="1"/>
            <a:r>
              <a:rPr lang="he-IL" sz="12800" dirty="0"/>
              <a:t> נראית כמו חוט קטן לבן.</a:t>
            </a:r>
          </a:p>
          <a:p>
            <a:pPr algn="r" rtl="1"/>
            <a:endParaRPr lang="he-IL" sz="12800" dirty="0"/>
          </a:p>
          <a:p>
            <a:pPr algn="r">
              <a:buNone/>
            </a:pPr>
            <a:r>
              <a:rPr lang="he-IL" sz="12800" b="1" dirty="0"/>
              <a:t> </a:t>
            </a:r>
            <a:r>
              <a:rPr lang="he-IL" sz="12800" b="1" dirty="0">
                <a:solidFill>
                  <a:srgbClr val="FF0000"/>
                </a:solidFill>
              </a:rPr>
              <a:t>ס</a:t>
            </a:r>
            <a:r>
              <a:rPr lang="he-IL" sz="12800" b="1" i="0" dirty="0">
                <a:solidFill>
                  <a:srgbClr val="FF0000"/>
                </a:solidFill>
                <a:effectLst/>
                <a:latin typeface="Arial" panose="020B0604020202020204" pitchFamily="34" charset="0"/>
              </a:rPr>
              <a:t>וגי ביצים לפי סוג התא</a:t>
            </a:r>
            <a:r>
              <a:rPr lang="he-IL" sz="12800" b="0" i="0" dirty="0">
                <a:effectLst/>
                <a:latin typeface="Arial" panose="020B0604020202020204" pitchFamily="34" charset="0"/>
              </a:rPr>
              <a:t>:</a:t>
            </a:r>
          </a:p>
          <a:p>
            <a:pPr algn="r" rtl="1"/>
            <a:r>
              <a:rPr lang="he-IL" sz="12800" b="0" i="0" dirty="0">
                <a:effectLst/>
                <a:latin typeface="Arial" panose="020B0604020202020204" pitchFamily="34" charset="0"/>
              </a:rPr>
              <a:t>  תאים קטנים </a:t>
            </a:r>
            <a:r>
              <a:rPr kumimoji="0" lang="he-IL" sz="1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he-IL" sz="12800" b="0" i="0" dirty="0">
                <a:effectLst/>
                <a:latin typeface="Arial" panose="020B0604020202020204" pitchFamily="34" charset="0"/>
              </a:rPr>
              <a:t>ביצים שמתפתחות לפועלות (נקבות לא פוריות).</a:t>
            </a:r>
          </a:p>
          <a:p>
            <a:pPr algn="r" rtl="1"/>
            <a:r>
              <a:rPr lang="he-IL" sz="12800" b="0" i="0" dirty="0">
                <a:effectLst/>
                <a:latin typeface="Arial" panose="020B0604020202020204" pitchFamily="34" charset="0"/>
              </a:rPr>
              <a:t>  תאים גדולים יותר </a:t>
            </a:r>
            <a:r>
              <a:rPr kumimoji="0" lang="he-IL" sz="1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he-IL" sz="12800" b="0" i="0" dirty="0">
                <a:effectLst/>
                <a:latin typeface="Arial" panose="020B0604020202020204" pitchFamily="34" charset="0"/>
              </a:rPr>
              <a:t> ביצים שמתפתחות לזכרים (דבורי זכר).</a:t>
            </a:r>
          </a:p>
          <a:p>
            <a:pPr algn="r" rtl="1"/>
            <a:r>
              <a:rPr lang="he-IL" sz="12800" b="0" i="0" dirty="0">
                <a:effectLst/>
                <a:latin typeface="Arial" panose="020B0604020202020204" pitchFamily="34" charset="0"/>
              </a:rPr>
              <a:t>  תאים מיוחדים (תאי מלכה) </a:t>
            </a:r>
            <a:r>
              <a:rPr kumimoji="0" lang="he-IL" sz="1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he-IL" sz="12800" b="0" i="0" dirty="0">
                <a:effectLst/>
                <a:latin typeface="Arial" panose="020B0604020202020204" pitchFamily="34" charset="0"/>
              </a:rPr>
              <a:t>ביצים שמתפתחות למלכות, </a:t>
            </a:r>
          </a:p>
          <a:p>
            <a:pPr marL="0" indent="0" algn="r" rtl="1">
              <a:buNone/>
            </a:pPr>
            <a:r>
              <a:rPr lang="he-IL" sz="12800" dirty="0">
                <a:latin typeface="Arial" panose="020B0604020202020204" pitchFamily="34" charset="0"/>
              </a:rPr>
              <a:t>    </a:t>
            </a:r>
            <a:r>
              <a:rPr lang="he-IL" sz="12800" b="0" i="0" dirty="0">
                <a:effectLst/>
                <a:latin typeface="Arial" panose="020B0604020202020204" pitchFamily="34" charset="0"/>
              </a:rPr>
              <a:t>אם מקבלות תזונה של מזון מלכות.</a:t>
            </a:r>
          </a:p>
          <a:p>
            <a:pPr marL="0" indent="0" algn="r" rtl="1">
              <a:buNone/>
            </a:pPr>
            <a:endParaRPr lang="he-IL" sz="14400" dirty="0"/>
          </a:p>
          <a:p>
            <a:pPr marL="0" indent="0">
              <a:buNone/>
            </a:pPr>
            <a:endParaRPr lang="en-US" sz="14400" dirty="0"/>
          </a:p>
        </p:txBody>
      </p:sp>
      <p:pic>
        <p:nvPicPr>
          <p:cNvPr id="5" name="Picture 4">
            <a:extLst>
              <a:ext uri="{FF2B5EF4-FFF2-40B4-BE49-F238E27FC236}">
                <a16:creationId xmlns:a16="http://schemas.microsoft.com/office/drawing/2014/main" id="{EB217989-AE23-8AB4-18BB-A13137C7E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72" y="113731"/>
            <a:ext cx="2115495" cy="1408298"/>
          </a:xfrm>
          <a:prstGeom prst="rect">
            <a:avLst/>
          </a:prstGeom>
        </p:spPr>
      </p:pic>
      <p:pic>
        <p:nvPicPr>
          <p:cNvPr id="4" name="Picture 3">
            <a:extLst>
              <a:ext uri="{FF2B5EF4-FFF2-40B4-BE49-F238E27FC236}">
                <a16:creationId xmlns:a16="http://schemas.microsoft.com/office/drawing/2014/main" id="{4560B00C-AAA3-47C8-BEF2-547D36409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44" y="5909045"/>
            <a:ext cx="1554615" cy="835224"/>
          </a:xfrm>
          <a:prstGeom prst="rect">
            <a:avLst/>
          </a:prstGeom>
        </p:spPr>
      </p:pic>
    </p:spTree>
    <p:extLst>
      <p:ext uri="{BB962C8B-B14F-4D97-AF65-F5344CB8AC3E}">
        <p14:creationId xmlns:p14="http://schemas.microsoft.com/office/powerpoint/2010/main" val="414776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08A64-D393-7A96-B55B-172DF3A87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51832-827B-1C09-6E74-C69BF35B8817}"/>
              </a:ext>
            </a:extLst>
          </p:cNvPr>
          <p:cNvSpPr>
            <a:spLocks noGrp="1"/>
          </p:cNvSpPr>
          <p:nvPr>
            <p:ph type="title"/>
          </p:nvPr>
        </p:nvSpPr>
        <p:spPr/>
        <p:txBody>
          <a:bodyPr/>
          <a:lstStyle/>
          <a:p>
            <a:pPr algn="r" rtl="1"/>
            <a:r>
              <a:rPr lang="he-IL" b="1" dirty="0">
                <a:solidFill>
                  <a:srgbClr val="FF0000"/>
                </a:solidFill>
                <a:cs typeface="+mn-cs"/>
              </a:rPr>
              <a:t>שלבי מחזור החיים (גלגול מלא)</a:t>
            </a:r>
            <a:r>
              <a:rPr lang="en-US" b="1" dirty="0">
                <a:solidFill>
                  <a:srgbClr val="FF0000"/>
                </a:solidFill>
                <a:cs typeface="+mn-cs"/>
              </a:rPr>
              <a:t> </a:t>
            </a:r>
          </a:p>
        </p:txBody>
      </p:sp>
      <p:sp>
        <p:nvSpPr>
          <p:cNvPr id="3" name="Content Placeholder 2">
            <a:extLst>
              <a:ext uri="{FF2B5EF4-FFF2-40B4-BE49-F238E27FC236}">
                <a16:creationId xmlns:a16="http://schemas.microsoft.com/office/drawing/2014/main" id="{B91058B9-0973-B119-D4CF-17868EEB0BD8}"/>
              </a:ext>
            </a:extLst>
          </p:cNvPr>
          <p:cNvSpPr>
            <a:spLocks noGrp="1"/>
          </p:cNvSpPr>
          <p:nvPr>
            <p:ph idx="1"/>
          </p:nvPr>
        </p:nvSpPr>
        <p:spPr>
          <a:xfrm>
            <a:off x="838200" y="1188720"/>
            <a:ext cx="10515600" cy="5304155"/>
          </a:xfrm>
        </p:spPr>
        <p:txBody>
          <a:bodyPr>
            <a:normAutofit/>
          </a:bodyPr>
          <a:lstStyle/>
          <a:p>
            <a:pPr marL="0" indent="0" algn="r" rtl="1">
              <a:buNone/>
            </a:pPr>
            <a:endParaRPr lang="he-IL" sz="3500" b="1" dirty="0">
              <a:solidFill>
                <a:srgbClr val="FF0000"/>
              </a:solidFill>
            </a:endParaRPr>
          </a:p>
          <a:p>
            <a:pPr marL="0" indent="0" algn="r" rtl="1">
              <a:buNone/>
            </a:pPr>
            <a:r>
              <a:rPr lang="he-IL" sz="3500" b="1" dirty="0">
                <a:solidFill>
                  <a:srgbClr val="FF0000"/>
                </a:solidFill>
              </a:rPr>
              <a:t>זחל </a:t>
            </a:r>
            <a:r>
              <a:rPr lang="he-IL" sz="3500" dirty="0"/>
              <a:t> </a:t>
            </a:r>
          </a:p>
          <a:p>
            <a:pPr algn="r" rtl="1"/>
            <a:r>
              <a:rPr lang="he-IL" sz="3500" dirty="0"/>
              <a:t>  בוקע מהביצה כעבור 3 ימים.</a:t>
            </a:r>
          </a:p>
          <a:p>
            <a:pPr algn="r" rtl="1"/>
            <a:r>
              <a:rPr lang="he-IL" sz="3500" b="0" i="0" dirty="0">
                <a:solidFill>
                  <a:srgbClr val="222222"/>
                </a:solidFill>
                <a:effectLst/>
                <a:latin typeface="Arial" panose="020B0604020202020204" pitchFamily="34" charset="0"/>
              </a:rPr>
              <a:t>  נראה כמו תולעת לבנה, חסרת רגליים.</a:t>
            </a:r>
            <a:endParaRPr lang="he-IL" sz="3500" dirty="0"/>
          </a:p>
          <a:p>
            <a:pPr algn="r" rtl="1"/>
            <a:r>
              <a:rPr lang="he-IL" sz="3500" dirty="0"/>
              <a:t>  הזחל ניזון ממזון מלכות ואבקה.</a:t>
            </a:r>
          </a:p>
          <a:p>
            <a:pPr algn="r" rtl="1"/>
            <a:r>
              <a:rPr lang="he-IL" sz="3500" dirty="0"/>
              <a:t>  גדל במהירות במשך 6 ימים, ואז עובר שינוי.</a:t>
            </a:r>
          </a:p>
          <a:p>
            <a:endParaRPr lang="he-IL" sz="14400" dirty="0"/>
          </a:p>
          <a:p>
            <a:pPr marL="0" indent="0">
              <a:buNone/>
            </a:pPr>
            <a:endParaRPr lang="en-US" sz="14400" dirty="0"/>
          </a:p>
        </p:txBody>
      </p:sp>
      <p:pic>
        <p:nvPicPr>
          <p:cNvPr id="5" name="Picture 4">
            <a:extLst>
              <a:ext uri="{FF2B5EF4-FFF2-40B4-BE49-F238E27FC236}">
                <a16:creationId xmlns:a16="http://schemas.microsoft.com/office/drawing/2014/main" id="{D06FEA30-6476-F2EC-B3A5-DC7D0C4CE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72" y="113731"/>
            <a:ext cx="2115495" cy="1408298"/>
          </a:xfrm>
          <a:prstGeom prst="rect">
            <a:avLst/>
          </a:prstGeom>
        </p:spPr>
      </p:pic>
      <p:pic>
        <p:nvPicPr>
          <p:cNvPr id="4" name="Picture 3">
            <a:extLst>
              <a:ext uri="{FF2B5EF4-FFF2-40B4-BE49-F238E27FC236}">
                <a16:creationId xmlns:a16="http://schemas.microsoft.com/office/drawing/2014/main" id="{47FA23F8-F2FB-07A6-693F-3B4842273C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09045"/>
            <a:ext cx="1554615" cy="835224"/>
          </a:xfrm>
          <a:prstGeom prst="rect">
            <a:avLst/>
          </a:prstGeom>
        </p:spPr>
      </p:pic>
    </p:spTree>
    <p:extLst>
      <p:ext uri="{BB962C8B-B14F-4D97-AF65-F5344CB8AC3E}">
        <p14:creationId xmlns:p14="http://schemas.microsoft.com/office/powerpoint/2010/main" val="113615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8FEC-7D7D-31AE-90BF-FC472314FC82}"/>
              </a:ext>
            </a:extLst>
          </p:cNvPr>
          <p:cNvSpPr>
            <a:spLocks noGrp="1"/>
          </p:cNvSpPr>
          <p:nvPr>
            <p:ph type="title"/>
          </p:nvPr>
        </p:nvSpPr>
        <p:spPr/>
        <p:txBody>
          <a:bodyPr/>
          <a:lstStyle/>
          <a:p>
            <a:pPr algn="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שלבי מחזור החיים (המשך)</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 </a:t>
            </a:r>
            <a:endParaRPr lang="en-US" dirty="0"/>
          </a:p>
        </p:txBody>
      </p:sp>
      <p:sp>
        <p:nvSpPr>
          <p:cNvPr id="3" name="Content Placeholder 2">
            <a:extLst>
              <a:ext uri="{FF2B5EF4-FFF2-40B4-BE49-F238E27FC236}">
                <a16:creationId xmlns:a16="http://schemas.microsoft.com/office/drawing/2014/main" id="{42A2A866-F4AC-BBCE-C44B-4137B7E9D284}"/>
              </a:ext>
            </a:extLst>
          </p:cNvPr>
          <p:cNvSpPr>
            <a:spLocks noGrp="1"/>
          </p:cNvSpPr>
          <p:nvPr>
            <p:ph idx="1"/>
          </p:nvPr>
        </p:nvSpPr>
        <p:spPr>
          <a:xfrm>
            <a:off x="838200" y="1690687"/>
            <a:ext cx="10515600" cy="5055487"/>
          </a:xfrm>
        </p:spPr>
        <p:txBody>
          <a:bodyPr>
            <a:normAutofit fontScale="55000" lnSpcReduction="20000"/>
          </a:bodyPr>
          <a:lstStyle/>
          <a:p>
            <a:pPr marL="0" marR="0" lvl="0" indent="0" algn="r" defTabSz="914400" rtl="1" eaLnBrk="1" fontAlgn="auto" latinLnBrk="0" hangingPunct="1">
              <a:lnSpc>
                <a:spcPct val="90000"/>
              </a:lnSpc>
              <a:spcBef>
                <a:spcPts val="1000"/>
              </a:spcBef>
              <a:spcAft>
                <a:spcPts val="0"/>
              </a:spcAft>
              <a:buClrTx/>
              <a:buSzTx/>
              <a:buNone/>
              <a:tabLst/>
              <a:defRPr/>
            </a:pPr>
            <a:r>
              <a:rPr kumimoji="0" lang="he-IL" sz="51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גולם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4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התא נאטם בדונג, הזחל מפסיק לאכול והופך לגולם.</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בגולם מתרחשים שינויים שמובילים להתפתחות איברי הגוף של הבוגרת.</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תהליך ההתבגרות נמשך 12 ימים.</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r>
              <a:rPr kumimoji="0" lang="he-IL" sz="51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בוגר</a:t>
            </a: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הדבורה מגיחה מהתא לאחר סיום ההתפתחות.</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mn-cs"/>
              </a:rPr>
              <a:t>  תפקידה תלוי בסוגה: פועלת, זכר, נקבה.</a:t>
            </a:r>
          </a:p>
          <a:p>
            <a:pPr marL="0" marR="0" lvl="0" indent="0" algn="r" defTabSz="914400" rtl="1" eaLnBrk="1" fontAlgn="auto" latinLnBrk="0" hangingPunct="1">
              <a:lnSpc>
                <a:spcPct val="90000"/>
              </a:lnSpc>
              <a:spcBef>
                <a:spcPts val="1000"/>
              </a:spcBef>
              <a:spcAft>
                <a:spcPts val="0"/>
              </a:spcAft>
              <a:buClrTx/>
              <a:buSzTx/>
              <a:buNone/>
              <a:tabLst/>
              <a:defRPr/>
            </a:pPr>
            <a:endPar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90000"/>
              </a:lnSpc>
              <a:spcBef>
                <a:spcPts val="1000"/>
              </a:spcBef>
              <a:spcAft>
                <a:spcPts val="0"/>
              </a:spcAft>
              <a:buClrTx/>
              <a:buSzTx/>
              <a:buNone/>
              <a:tabLst/>
              <a:defRPr/>
            </a:pPr>
            <a:r>
              <a:rPr kumimoji="0" lang="en-US" sz="5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he-IL" sz="5100" b="1" dirty="0">
                <a:solidFill>
                  <a:srgbClr val="FF0000"/>
                </a:solidFill>
                <a:latin typeface="Calibri" panose="020F0502020204030204"/>
              </a:rPr>
              <a:t>זמן הגלגול</a:t>
            </a:r>
            <a:r>
              <a:rPr lang="he-IL" sz="5100" dirty="0">
                <a:solidFill>
                  <a:prstClr val="black"/>
                </a:solidFill>
                <a:latin typeface="Calibri" panose="020F0502020204030204"/>
              </a:rPr>
              <a:t> </a:t>
            </a:r>
          </a:p>
          <a:p>
            <a:pPr marL="0" marR="0" lvl="0" indent="0" algn="r" defTabSz="914400" rtl="1" eaLnBrk="1" fontAlgn="auto" latinLnBrk="0" hangingPunct="1">
              <a:lnSpc>
                <a:spcPct val="90000"/>
              </a:lnSpc>
              <a:spcBef>
                <a:spcPts val="1000"/>
              </a:spcBef>
              <a:spcAft>
                <a:spcPts val="0"/>
              </a:spcAft>
              <a:buClrTx/>
              <a:buSzTx/>
              <a:buNone/>
              <a:tabLst/>
              <a:defRPr/>
            </a:pPr>
            <a:r>
              <a:rPr kumimoji="0" lang="he-IL" sz="5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פועלת – 21 ימים, זכר – 24 ימים, מלכה – 16 ימים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4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indent="0" algn="r">
              <a:buNone/>
            </a:pPr>
            <a:endParaRPr lang="en-US" dirty="0"/>
          </a:p>
        </p:txBody>
      </p:sp>
      <p:pic>
        <p:nvPicPr>
          <p:cNvPr id="4" name="Picture 3">
            <a:extLst>
              <a:ext uri="{FF2B5EF4-FFF2-40B4-BE49-F238E27FC236}">
                <a16:creationId xmlns:a16="http://schemas.microsoft.com/office/drawing/2014/main" id="{78714761-A770-642F-CF74-E7ABA55BE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1825"/>
            <a:ext cx="2115495" cy="1408298"/>
          </a:xfrm>
          <a:prstGeom prst="rect">
            <a:avLst/>
          </a:prstGeom>
        </p:spPr>
      </p:pic>
      <p:pic>
        <p:nvPicPr>
          <p:cNvPr id="5" name="Picture 4">
            <a:extLst>
              <a:ext uri="{FF2B5EF4-FFF2-40B4-BE49-F238E27FC236}">
                <a16:creationId xmlns:a16="http://schemas.microsoft.com/office/drawing/2014/main" id="{158096BD-9D7E-0841-9143-1C5EB26F39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92" y="5910950"/>
            <a:ext cx="1554615" cy="835224"/>
          </a:xfrm>
          <a:prstGeom prst="rect">
            <a:avLst/>
          </a:prstGeom>
        </p:spPr>
      </p:pic>
    </p:spTree>
    <p:extLst>
      <p:ext uri="{BB962C8B-B14F-4D97-AF65-F5344CB8AC3E}">
        <p14:creationId xmlns:p14="http://schemas.microsoft.com/office/powerpoint/2010/main" val="231945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92310-C4F5-B28C-F7FD-001033FFE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3025" y="365125"/>
            <a:ext cx="4490090" cy="2925127"/>
          </a:xfrm>
          <a:prstGeom prst="rect">
            <a:avLst/>
          </a:prstGeom>
        </p:spPr>
      </p:pic>
      <p:sp>
        <p:nvSpPr>
          <p:cNvPr id="2" name="Title 1">
            <a:extLst>
              <a:ext uri="{FF2B5EF4-FFF2-40B4-BE49-F238E27FC236}">
                <a16:creationId xmlns:a16="http://schemas.microsoft.com/office/drawing/2014/main" id="{081ED969-9CD8-DDBB-D99A-A5512C71A2F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8927C50-095F-D57E-E469-75C36B7A9F1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63024" y="3567748"/>
            <a:ext cx="4590776" cy="3443923"/>
          </a:xfrm>
          <a:prstGeom prst="rect">
            <a:avLst/>
          </a:prstGeom>
        </p:spPr>
      </p:pic>
      <p:pic>
        <p:nvPicPr>
          <p:cNvPr id="5" name="Picture 4">
            <a:extLst>
              <a:ext uri="{FF2B5EF4-FFF2-40B4-BE49-F238E27FC236}">
                <a16:creationId xmlns:a16="http://schemas.microsoft.com/office/drawing/2014/main" id="{F88CDC86-4675-DD5E-D13B-D052011441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2" y="345174"/>
            <a:ext cx="4541913" cy="3083826"/>
          </a:xfrm>
          <a:prstGeom prst="rect">
            <a:avLst/>
          </a:prstGeom>
        </p:spPr>
      </p:pic>
      <p:pic>
        <p:nvPicPr>
          <p:cNvPr id="7" name="Picture 6">
            <a:extLst>
              <a:ext uri="{FF2B5EF4-FFF2-40B4-BE49-F238E27FC236}">
                <a16:creationId xmlns:a16="http://schemas.microsoft.com/office/drawing/2014/main" id="{908E2E3A-7F46-8364-F7A6-1C6EB558EB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343" y="3647458"/>
            <a:ext cx="4723141" cy="3210542"/>
          </a:xfrm>
          <a:prstGeom prst="rect">
            <a:avLst/>
          </a:prstGeom>
        </p:spPr>
      </p:pic>
      <p:sp>
        <p:nvSpPr>
          <p:cNvPr id="8" name="TextBox 7">
            <a:extLst>
              <a:ext uri="{FF2B5EF4-FFF2-40B4-BE49-F238E27FC236}">
                <a16:creationId xmlns:a16="http://schemas.microsoft.com/office/drawing/2014/main" id="{74BABEB7-2792-7F99-9ADB-C66025648FEC}"/>
              </a:ext>
            </a:extLst>
          </p:cNvPr>
          <p:cNvSpPr txBox="1"/>
          <p:nvPr/>
        </p:nvSpPr>
        <p:spPr>
          <a:xfrm>
            <a:off x="10281684" y="829340"/>
            <a:ext cx="850604" cy="830997"/>
          </a:xfrm>
          <a:prstGeom prst="rect">
            <a:avLst/>
          </a:prstGeom>
          <a:noFill/>
        </p:spPr>
        <p:txBody>
          <a:bodyPr wrap="square" rtlCol="0">
            <a:spAutoFit/>
          </a:bodyPr>
          <a:lstStyle/>
          <a:p>
            <a:pPr algn="r" rtl="1"/>
            <a:r>
              <a:rPr lang="en-US" sz="4800" dirty="0"/>
              <a:t>1</a:t>
            </a:r>
          </a:p>
        </p:txBody>
      </p:sp>
      <p:sp>
        <p:nvSpPr>
          <p:cNvPr id="9" name="TextBox 8">
            <a:extLst>
              <a:ext uri="{FF2B5EF4-FFF2-40B4-BE49-F238E27FC236}">
                <a16:creationId xmlns:a16="http://schemas.microsoft.com/office/drawing/2014/main" id="{533845BB-AC57-DB25-448F-6C4C567485BA}"/>
              </a:ext>
            </a:extLst>
          </p:cNvPr>
          <p:cNvSpPr txBox="1"/>
          <p:nvPr/>
        </p:nvSpPr>
        <p:spPr>
          <a:xfrm>
            <a:off x="10281684" y="3891516"/>
            <a:ext cx="971431" cy="830997"/>
          </a:xfrm>
          <a:prstGeom prst="rect">
            <a:avLst/>
          </a:prstGeom>
          <a:noFill/>
        </p:spPr>
        <p:txBody>
          <a:bodyPr wrap="square" rtlCol="0">
            <a:spAutoFit/>
          </a:bodyPr>
          <a:lstStyle/>
          <a:p>
            <a:pPr algn="r"/>
            <a:r>
              <a:rPr lang="en-US" sz="4800" dirty="0"/>
              <a:t>2</a:t>
            </a:r>
          </a:p>
        </p:txBody>
      </p:sp>
    </p:spTree>
    <p:extLst>
      <p:ext uri="{BB962C8B-B14F-4D97-AF65-F5344CB8AC3E}">
        <p14:creationId xmlns:p14="http://schemas.microsoft.com/office/powerpoint/2010/main" val="357980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8969-251D-156D-554C-CE7CA44F4127}"/>
              </a:ext>
            </a:extLst>
          </p:cNvPr>
          <p:cNvSpPr>
            <a:spLocks noGrp="1"/>
          </p:cNvSpPr>
          <p:nvPr>
            <p:ph type="title"/>
          </p:nvPr>
        </p:nvSpPr>
        <p:spPr/>
        <p:txBody>
          <a:bodyPr/>
          <a:lstStyle/>
          <a:p>
            <a:endParaRPr lang="en-US"/>
          </a:p>
        </p:txBody>
      </p:sp>
      <p:pic>
        <p:nvPicPr>
          <p:cNvPr id="4" name="Online Media 3" title="The Life Cycle of a Bee | Bee Life Cycle | Science for Kids!">
            <a:hlinkClick r:id="" action="ppaction://media"/>
            <a:extLst>
              <a:ext uri="{FF2B5EF4-FFF2-40B4-BE49-F238E27FC236}">
                <a16:creationId xmlns:a16="http://schemas.microsoft.com/office/drawing/2014/main" id="{D3B2B4C6-B919-F058-58DC-BC55345F806D}"/>
              </a:ext>
            </a:extLst>
          </p:cNvPr>
          <p:cNvPicPr>
            <a:picLocks noGrp="1" noRot="1" noChangeAspect="1"/>
          </p:cNvPicPr>
          <p:nvPr>
            <p:ph idx="1"/>
            <a:videoFile r:link="rId1"/>
          </p:nvPr>
        </p:nvPicPr>
        <p:blipFill>
          <a:blip r:embed="rId4"/>
          <a:stretch>
            <a:fillRect/>
          </a:stretch>
        </p:blipFill>
        <p:spPr>
          <a:xfrm>
            <a:off x="0" y="36194"/>
            <a:ext cx="12009120" cy="6785612"/>
          </a:xfrm>
          <a:prstGeom prst="rect">
            <a:avLst/>
          </a:prstGeom>
        </p:spPr>
      </p:pic>
    </p:spTree>
    <p:extLst>
      <p:ext uri="{BB962C8B-B14F-4D97-AF65-F5344CB8AC3E}">
        <p14:creationId xmlns:p14="http://schemas.microsoft.com/office/powerpoint/2010/main" val="14012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2FFC-86D4-3F1F-4FE1-6B933F86BA06}"/>
              </a:ext>
            </a:extLst>
          </p:cNvPr>
          <p:cNvSpPr>
            <a:spLocks noGrp="1"/>
          </p:cNvSpPr>
          <p:nvPr>
            <p:ph type="title"/>
          </p:nvPr>
        </p:nvSpPr>
        <p:spPr/>
        <p:txBody>
          <a:bodyPr/>
          <a:lstStyle/>
          <a:p>
            <a:pPr algn="r"/>
            <a:r>
              <a:rPr lang="he-IL" b="1" dirty="0">
                <a:solidFill>
                  <a:srgbClr val="FF0000"/>
                </a:solidFill>
                <a:cs typeface="+mn-cs"/>
              </a:rPr>
              <a:t>הכוורת: מבנה הנדסי מושלם</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0CD889B1-43FA-A366-0C63-09089D05B74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4744" y="1958187"/>
            <a:ext cx="5918994" cy="3944455"/>
          </a:xfrm>
          <a:prstGeom prst="rect">
            <a:avLst/>
          </a:prstGeom>
        </p:spPr>
      </p:pic>
      <p:pic>
        <p:nvPicPr>
          <p:cNvPr id="5" name="Picture 4">
            <a:extLst>
              <a:ext uri="{FF2B5EF4-FFF2-40B4-BE49-F238E27FC236}">
                <a16:creationId xmlns:a16="http://schemas.microsoft.com/office/drawing/2014/main" id="{30F3765E-0AC3-4088-9468-6662E5F76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737" y="1958187"/>
            <a:ext cx="5834405" cy="3944455"/>
          </a:xfrm>
          <a:prstGeom prst="rect">
            <a:avLst/>
          </a:prstGeom>
        </p:spPr>
      </p:pic>
      <p:pic>
        <p:nvPicPr>
          <p:cNvPr id="3" name="Picture 2">
            <a:extLst>
              <a:ext uri="{FF2B5EF4-FFF2-40B4-BE49-F238E27FC236}">
                <a16:creationId xmlns:a16="http://schemas.microsoft.com/office/drawing/2014/main" id="{C17B3BD7-DDF1-3F15-D23A-841F88E6B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2" y="187602"/>
            <a:ext cx="1554615" cy="835224"/>
          </a:xfrm>
          <a:prstGeom prst="rect">
            <a:avLst/>
          </a:prstGeom>
        </p:spPr>
      </p:pic>
    </p:spTree>
    <p:extLst>
      <p:ext uri="{BB962C8B-B14F-4D97-AF65-F5344CB8AC3E}">
        <p14:creationId xmlns:p14="http://schemas.microsoft.com/office/powerpoint/2010/main" val="16036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EB65-1491-D556-757D-13A976356111}"/>
              </a:ext>
            </a:extLst>
          </p:cNvPr>
          <p:cNvSpPr>
            <a:spLocks noGrp="1"/>
          </p:cNvSpPr>
          <p:nvPr>
            <p:ph type="title"/>
          </p:nvPr>
        </p:nvSpPr>
        <p:spPr/>
        <p:txBody>
          <a:bodyPr/>
          <a:lstStyle/>
          <a:p>
            <a:pPr algn="r"/>
            <a:r>
              <a:rPr lang="he-IL" b="1" dirty="0">
                <a:solidFill>
                  <a:srgbClr val="FF0000"/>
                </a:solidFill>
                <a:cs typeface="+mn-cs"/>
              </a:rPr>
              <a:t>מבנה הכוורת: גאונות של הטבע</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34712D9E-0D03-8905-605E-558B7AB66914}"/>
              </a:ext>
            </a:extLst>
          </p:cNvPr>
          <p:cNvSpPr>
            <a:spLocks noGrp="1"/>
          </p:cNvSpPr>
          <p:nvPr>
            <p:ph idx="1"/>
          </p:nvPr>
        </p:nvSpPr>
        <p:spPr/>
        <p:txBody>
          <a:bodyPr/>
          <a:lstStyle/>
          <a:p>
            <a:pPr marL="0" indent="0" algn="r" rtl="1">
              <a:buNone/>
            </a:pPr>
            <a:r>
              <a:rPr lang="he-IL" dirty="0"/>
              <a:t>הכוורת היא אחת הדוגמאות המרשימות ביותר לאדריכלות טבעית. </a:t>
            </a:r>
          </a:p>
          <a:p>
            <a:pPr marL="0" indent="0" algn="r" rtl="1">
              <a:buNone/>
            </a:pPr>
            <a:r>
              <a:rPr lang="he-IL" dirty="0"/>
              <a:t>היא בנויה מתאים משושים  שהם צורות גיאומטריות עם שישה צדדים שווים.</a:t>
            </a:r>
          </a:p>
          <a:p>
            <a:pPr marL="0" indent="0" algn="r" rtl="1">
              <a:buNone/>
            </a:pPr>
            <a:r>
              <a:rPr lang="he-IL" dirty="0"/>
              <a:t> למה דווקא משושים? </a:t>
            </a:r>
          </a:p>
          <a:p>
            <a:pPr marL="0" indent="0" algn="r" rtl="1">
              <a:buNone/>
            </a:pPr>
            <a:r>
              <a:rPr lang="he-IL" dirty="0"/>
              <a:t>זו הצורה היעילה ביותר למלא שטח בלי להשאיר רווחים,</a:t>
            </a:r>
            <a:endParaRPr lang="en-US" dirty="0"/>
          </a:p>
          <a:p>
            <a:pPr marL="0" indent="0" algn="r" rtl="1">
              <a:buNone/>
            </a:pPr>
            <a:r>
              <a:rPr lang="he-IL" dirty="0"/>
              <a:t> תוך שימוש</a:t>
            </a:r>
            <a:r>
              <a:rPr lang="en-US" dirty="0"/>
              <a:t> </a:t>
            </a:r>
            <a:r>
              <a:rPr lang="he-IL" dirty="0"/>
              <a:t> מינימלי בחומר — </a:t>
            </a:r>
            <a:endParaRPr lang="en-US" dirty="0"/>
          </a:p>
          <a:p>
            <a:pPr marL="0" indent="0" algn="r" rtl="1">
              <a:buNone/>
            </a:pPr>
            <a:r>
              <a:rPr lang="he-IL" dirty="0"/>
              <a:t>במקרה הזה, שעוות דבורים (דונג).</a:t>
            </a:r>
          </a:p>
          <a:p>
            <a:endParaRPr lang="en-US" dirty="0"/>
          </a:p>
        </p:txBody>
      </p:sp>
      <p:pic>
        <p:nvPicPr>
          <p:cNvPr id="4" name="Picture 3">
            <a:extLst>
              <a:ext uri="{FF2B5EF4-FFF2-40B4-BE49-F238E27FC236}">
                <a16:creationId xmlns:a16="http://schemas.microsoft.com/office/drawing/2014/main" id="{B6C962EB-7AF6-8FC4-BE61-877ABB096B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12" y="83251"/>
            <a:ext cx="2115495" cy="1408298"/>
          </a:xfrm>
          <a:prstGeom prst="rect">
            <a:avLst/>
          </a:prstGeom>
        </p:spPr>
      </p:pic>
      <p:pic>
        <p:nvPicPr>
          <p:cNvPr id="5" name="Picture 4">
            <a:extLst>
              <a:ext uri="{FF2B5EF4-FFF2-40B4-BE49-F238E27FC236}">
                <a16:creationId xmlns:a16="http://schemas.microsoft.com/office/drawing/2014/main" id="{B31824B9-13E7-3755-C5FA-B721BBBF50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12" y="2966720"/>
            <a:ext cx="3526155" cy="3526155"/>
          </a:xfrm>
          <a:prstGeom prst="rect">
            <a:avLst/>
          </a:prstGeom>
        </p:spPr>
      </p:pic>
      <p:pic>
        <p:nvPicPr>
          <p:cNvPr id="6" name="Picture 5">
            <a:extLst>
              <a:ext uri="{FF2B5EF4-FFF2-40B4-BE49-F238E27FC236}">
                <a16:creationId xmlns:a16="http://schemas.microsoft.com/office/drawing/2014/main" id="{421D8C9B-1F74-A52E-BFF3-2F3ADBE739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6573" y="5894288"/>
            <a:ext cx="1554615" cy="835224"/>
          </a:xfrm>
          <a:prstGeom prst="rect">
            <a:avLst/>
          </a:prstGeom>
        </p:spPr>
      </p:pic>
    </p:spTree>
    <p:extLst>
      <p:ext uri="{BB962C8B-B14F-4D97-AF65-F5344CB8AC3E}">
        <p14:creationId xmlns:p14="http://schemas.microsoft.com/office/powerpoint/2010/main" val="101852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70CF-C804-931D-3DE0-6F595696433E}"/>
              </a:ext>
            </a:extLst>
          </p:cNvPr>
          <p:cNvSpPr>
            <a:spLocks noGrp="1"/>
          </p:cNvSpPr>
          <p:nvPr>
            <p:ph type="title"/>
          </p:nvPr>
        </p:nvSpPr>
        <p:spPr/>
        <p:txBody>
          <a:bodyPr/>
          <a:lstStyle/>
          <a:p>
            <a:pPr algn="r"/>
            <a:r>
              <a:rPr lang="he-IL" b="1" dirty="0">
                <a:solidFill>
                  <a:srgbClr val="FF0000"/>
                </a:solidFill>
                <a:cs typeface="+mn-cs"/>
              </a:rPr>
              <a:t>מדוע תא בצורה של משושה היא היעילה ביותר מבחינת חיסכון בחומרים?  </a:t>
            </a:r>
            <a:endParaRPr lang="en-US" b="1" dirty="0">
              <a:solidFill>
                <a:srgbClr val="FF0000"/>
              </a:solidFill>
              <a:cs typeface="+mn-cs"/>
            </a:endParaRPr>
          </a:p>
        </p:txBody>
      </p:sp>
      <p:pic>
        <p:nvPicPr>
          <p:cNvPr id="4" name="Online Media 3" title="Why do honeybees love hexagons? - Zack Patterson and Andy Peterson">
            <a:hlinkClick r:id="" action="ppaction://media"/>
            <a:extLst>
              <a:ext uri="{FF2B5EF4-FFF2-40B4-BE49-F238E27FC236}">
                <a16:creationId xmlns:a16="http://schemas.microsoft.com/office/drawing/2014/main" id="{3CD74D00-86F8-2BA6-C99A-A1DD4525953A}"/>
              </a:ext>
            </a:extLst>
          </p:cNvPr>
          <p:cNvPicPr>
            <a:picLocks noGrp="1" noRot="1" noChangeAspect="1"/>
          </p:cNvPicPr>
          <p:nvPr>
            <p:ph idx="1"/>
            <a:videoFile r:link="rId1"/>
          </p:nvPr>
        </p:nvPicPr>
        <p:blipFill>
          <a:blip r:embed="rId3"/>
          <a:stretch>
            <a:fillRect/>
          </a:stretch>
        </p:blipFill>
        <p:spPr>
          <a:xfrm>
            <a:off x="1848485" y="1756556"/>
            <a:ext cx="9053195" cy="4664247"/>
          </a:xfrm>
          <a:prstGeom prst="rect">
            <a:avLst/>
          </a:prstGeom>
        </p:spPr>
      </p:pic>
      <p:pic>
        <p:nvPicPr>
          <p:cNvPr id="5" name="Picture 4">
            <a:extLst>
              <a:ext uri="{FF2B5EF4-FFF2-40B4-BE49-F238E27FC236}">
                <a16:creationId xmlns:a16="http://schemas.microsoft.com/office/drawing/2014/main" id="{B21FB0C3-CD7A-9941-5ECA-53D725D5C8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 y="5785068"/>
            <a:ext cx="1554615" cy="835224"/>
          </a:xfrm>
          <a:prstGeom prst="rect">
            <a:avLst/>
          </a:prstGeom>
        </p:spPr>
      </p:pic>
    </p:spTree>
    <p:extLst>
      <p:ext uri="{BB962C8B-B14F-4D97-AF65-F5344CB8AC3E}">
        <p14:creationId xmlns:p14="http://schemas.microsoft.com/office/powerpoint/2010/main" val="180373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F80A-F154-FC6B-43D5-4FE11EE4C6F6}"/>
              </a:ext>
            </a:extLst>
          </p:cNvPr>
          <p:cNvSpPr>
            <a:spLocks noGrp="1"/>
          </p:cNvSpPr>
          <p:nvPr>
            <p:ph type="title"/>
          </p:nvPr>
        </p:nvSpPr>
        <p:spPr/>
        <p:txBody>
          <a:bodyPr/>
          <a:lstStyle/>
          <a:p>
            <a:r>
              <a:rPr lang="he-IL" b="1" dirty="0">
                <a:solidFill>
                  <a:srgbClr val="FF0000"/>
                </a:solidFill>
                <a:cs typeface="+mn-cs"/>
              </a:rPr>
              <a:t>היתרון המתמטי של תאים משושים בכוורת:</a:t>
            </a:r>
            <a:br>
              <a:rPr lang="he-IL" dirty="0"/>
            </a:br>
            <a:endParaRPr lang="en-US" dirty="0"/>
          </a:p>
        </p:txBody>
      </p:sp>
      <p:sp>
        <p:nvSpPr>
          <p:cNvPr id="3" name="Content Placeholder 2">
            <a:extLst>
              <a:ext uri="{FF2B5EF4-FFF2-40B4-BE49-F238E27FC236}">
                <a16:creationId xmlns:a16="http://schemas.microsoft.com/office/drawing/2014/main" id="{CA553905-9E46-09C9-5544-9F8D5619A30E}"/>
              </a:ext>
            </a:extLst>
          </p:cNvPr>
          <p:cNvSpPr>
            <a:spLocks noGrp="1"/>
          </p:cNvSpPr>
          <p:nvPr>
            <p:ph idx="1"/>
          </p:nvPr>
        </p:nvSpPr>
        <p:spPr>
          <a:xfrm>
            <a:off x="838200" y="1290320"/>
            <a:ext cx="10515600" cy="5202555"/>
          </a:xfrm>
        </p:spPr>
        <p:txBody>
          <a:bodyPr>
            <a:normAutofit lnSpcReduction="10000"/>
          </a:bodyPr>
          <a:lstStyle/>
          <a:p>
            <a:pPr marL="0" indent="0" algn="r" rtl="1">
              <a:buNone/>
            </a:pPr>
            <a:r>
              <a:rPr lang="he-IL" dirty="0"/>
              <a:t>המשושה הוא הצורה הגאומטרית היעילה ביותר למילוי שטח מבלי להשאיר רווחים, תוך שימוש מינימלי בחומר. מדוע?</a:t>
            </a:r>
          </a:p>
          <a:p>
            <a:pPr algn="r" rtl="1"/>
            <a:r>
              <a:rPr lang="he-IL" dirty="0"/>
              <a:t>כמו ריבועים ומשולשים, גם משושים יכולים לכסות שטח באופן מושלם בלי להשאיר חללים.</a:t>
            </a:r>
          </a:p>
          <a:p>
            <a:pPr algn="r" rtl="1"/>
            <a:r>
              <a:rPr lang="he-IL" dirty="0"/>
              <a:t>אך בניגוד לריבועים ולמשולשים, המשושים מספקים יותר שטח פנימי ביחס להיקף — ולכן הם יעילים יותר מבחינת חיסכון בחומרי בנייה.</a:t>
            </a:r>
          </a:p>
          <a:p>
            <a:pPr algn="r" rtl="1"/>
            <a:r>
              <a:rPr lang="he-IL" dirty="0"/>
              <a:t> מנסרה </a:t>
            </a:r>
            <a:r>
              <a:rPr lang="he-IL" dirty="0" err="1"/>
              <a:t>משושתית</a:t>
            </a:r>
            <a:r>
              <a:rPr lang="he-IL" dirty="0"/>
              <a:t> נותנת יותר נפח מאשר קובייה באותו אורך צלע, משום שהמשושה מספק שטח בסיס גדול יותר עבור אותו היקף.</a:t>
            </a:r>
          </a:p>
          <a:p>
            <a:pPr algn="r" rtl="1"/>
            <a:r>
              <a:rPr lang="he-IL" dirty="0"/>
              <a:t>דבורים "רוצות" לבנות תאים עם כמה שיותר נפח (לאחסון דבש) תוך שימוש בכמה שפחות שעווה.</a:t>
            </a:r>
          </a:p>
          <a:p>
            <a:pPr algn="r" rtl="1"/>
            <a:r>
              <a:rPr lang="he-IL" dirty="0"/>
              <a:t>משושה — הצורה שממקסמת את השטח הפנימי עבור היקף נתון, ומספקת את היעילות המבנית הגבוהה ביותר.</a:t>
            </a:r>
            <a:endParaRPr lang="en-US" dirty="0"/>
          </a:p>
        </p:txBody>
      </p:sp>
      <p:pic>
        <p:nvPicPr>
          <p:cNvPr id="4" name="Picture 3">
            <a:extLst>
              <a:ext uri="{FF2B5EF4-FFF2-40B4-BE49-F238E27FC236}">
                <a16:creationId xmlns:a16="http://schemas.microsoft.com/office/drawing/2014/main" id="{2153E951-25E9-2CD1-A769-D58DB630B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573" y="6042868"/>
            <a:ext cx="1112588" cy="597743"/>
          </a:xfrm>
          <a:prstGeom prst="rect">
            <a:avLst/>
          </a:prstGeom>
        </p:spPr>
      </p:pic>
    </p:spTree>
    <p:extLst>
      <p:ext uri="{BB962C8B-B14F-4D97-AF65-F5344CB8AC3E}">
        <p14:creationId xmlns:p14="http://schemas.microsoft.com/office/powerpoint/2010/main" val="2496304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58B1-8BE8-33FC-6B04-B853982C81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232FBF-AED0-27CA-AE21-5D50EE8C5A4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52330" y="802640"/>
            <a:ext cx="5243989" cy="5243989"/>
          </a:xfrm>
          <a:prstGeom prst="rect">
            <a:avLst/>
          </a:prstGeom>
        </p:spPr>
      </p:pic>
      <p:sp>
        <p:nvSpPr>
          <p:cNvPr id="6" name="TextBox 5">
            <a:extLst>
              <a:ext uri="{FF2B5EF4-FFF2-40B4-BE49-F238E27FC236}">
                <a16:creationId xmlns:a16="http://schemas.microsoft.com/office/drawing/2014/main" id="{F3B30848-40EE-84B7-B7A0-C6FC8B22BC8D}"/>
              </a:ext>
            </a:extLst>
          </p:cNvPr>
          <p:cNvSpPr txBox="1"/>
          <p:nvPr/>
        </p:nvSpPr>
        <p:spPr>
          <a:xfrm>
            <a:off x="838200" y="802640"/>
            <a:ext cx="4262120" cy="5262979"/>
          </a:xfrm>
          <a:prstGeom prst="rect">
            <a:avLst/>
          </a:prstGeom>
          <a:noFill/>
        </p:spPr>
        <p:txBody>
          <a:bodyPr wrap="square" rtlCol="0">
            <a:spAutoFit/>
          </a:bodyPr>
          <a:lstStyle/>
          <a:p>
            <a:pPr algn="r"/>
            <a:r>
              <a:rPr lang="he-IL" sz="2800" dirty="0">
                <a:solidFill>
                  <a:srgbClr val="FF0000"/>
                </a:solidFill>
              </a:rPr>
              <a:t>באיזה מבנה יידרש </a:t>
            </a:r>
            <a:r>
              <a:rPr lang="he-IL" sz="2800" dirty="0" err="1">
                <a:solidFill>
                  <a:srgbClr val="FF0000"/>
                </a:solidFill>
              </a:rPr>
              <a:t>יידרש</a:t>
            </a:r>
            <a:r>
              <a:rPr lang="he-IL" sz="2800" dirty="0">
                <a:solidFill>
                  <a:srgbClr val="FF0000"/>
                </a:solidFill>
              </a:rPr>
              <a:t> יותר דונג לבניית הכוורת?</a:t>
            </a:r>
          </a:p>
          <a:p>
            <a:pPr algn="r"/>
            <a:r>
              <a:rPr lang="he-IL" sz="2800" dirty="0">
                <a:solidFill>
                  <a:srgbClr val="FF0000"/>
                </a:solidFill>
              </a:rPr>
              <a:t>רמז: היכו יש פחות קווים מפרידים?</a:t>
            </a:r>
          </a:p>
          <a:p>
            <a:pPr algn="r"/>
            <a:endParaRPr lang="he-IL" sz="2800" dirty="0">
              <a:solidFill>
                <a:srgbClr val="FF0000"/>
              </a:solidFill>
            </a:endParaRPr>
          </a:p>
          <a:p>
            <a:pPr algn="r"/>
            <a:r>
              <a:rPr lang="he-IL" sz="2800" dirty="0">
                <a:solidFill>
                  <a:srgbClr val="FF0000"/>
                </a:solidFill>
              </a:rPr>
              <a:t>איזה מבנה נתמך יותר על ידי הצורה ההנדסית?</a:t>
            </a:r>
          </a:p>
          <a:p>
            <a:pPr algn="r"/>
            <a:r>
              <a:rPr lang="he-IL" sz="2800" dirty="0">
                <a:solidFill>
                  <a:srgbClr val="FF0000"/>
                </a:solidFill>
              </a:rPr>
              <a:t>רמז: ספרו כמה משולשים מחוברים למשולש אחד וכמה משושים מחוברים למשושה אחד?</a:t>
            </a:r>
          </a:p>
          <a:p>
            <a:pPr algn="r"/>
            <a:r>
              <a:rPr lang="he-IL" sz="2800" dirty="0">
                <a:solidFill>
                  <a:srgbClr val="FF0000"/>
                </a:solidFill>
              </a:rPr>
              <a:t>הסיקו: איזה מבנה יציב יותר?</a:t>
            </a:r>
            <a:endParaRPr lang="en-US" sz="2800" dirty="0">
              <a:solidFill>
                <a:srgbClr val="FF0000"/>
              </a:solidFill>
            </a:endParaRPr>
          </a:p>
        </p:txBody>
      </p:sp>
    </p:spTree>
    <p:extLst>
      <p:ext uri="{BB962C8B-B14F-4D97-AF65-F5344CB8AC3E}">
        <p14:creationId xmlns:p14="http://schemas.microsoft.com/office/powerpoint/2010/main" val="352398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3C03-E9EE-AD0D-D1A4-08C1DF209796}"/>
              </a:ext>
            </a:extLst>
          </p:cNvPr>
          <p:cNvSpPr>
            <a:spLocks noGrp="1"/>
          </p:cNvSpPr>
          <p:nvPr>
            <p:ph type="title"/>
          </p:nvPr>
        </p:nvSpPr>
        <p:spPr/>
        <p:txBody>
          <a:bodyPr/>
          <a:lstStyle/>
          <a:p>
            <a:pPr algn="r"/>
            <a:r>
              <a:rPr lang="he-IL" b="1" dirty="0">
                <a:solidFill>
                  <a:srgbClr val="FF0000"/>
                </a:solidFill>
                <a:latin typeface="Arial" panose="020B0604020202020204" pitchFamily="34" charset="0"/>
                <a:cs typeface="Arial" panose="020B0604020202020204" pitchFamily="34" charset="0"/>
              </a:rPr>
              <a:t>מבנה הגוף של דבורת הדבש</a:t>
            </a:r>
            <a:endParaRPr lang="en-US" b="1" dirty="0">
              <a:solidFill>
                <a:srgbClr val="FF0000"/>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69260740-FD92-6070-99CB-1655D171B3D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1720" y="0"/>
            <a:ext cx="10073640" cy="5068301"/>
          </a:xfrm>
          <a:prstGeom prst="rect">
            <a:avLst/>
          </a:prstGeom>
        </p:spPr>
      </p:pic>
      <p:sp>
        <p:nvSpPr>
          <p:cNvPr id="5" name="TextBox 4">
            <a:extLst>
              <a:ext uri="{FF2B5EF4-FFF2-40B4-BE49-F238E27FC236}">
                <a16:creationId xmlns:a16="http://schemas.microsoft.com/office/drawing/2014/main" id="{4B8143C7-8390-A035-9FEE-BB6C9751F451}"/>
              </a:ext>
            </a:extLst>
          </p:cNvPr>
          <p:cNvSpPr txBox="1"/>
          <p:nvPr/>
        </p:nvSpPr>
        <p:spPr>
          <a:xfrm>
            <a:off x="0" y="1778000"/>
            <a:ext cx="11897360" cy="5293757"/>
          </a:xfrm>
          <a:prstGeom prst="rect">
            <a:avLst/>
          </a:prstGeom>
          <a:noFill/>
        </p:spPr>
        <p:txBody>
          <a:bodyPr wrap="square" rtlCol="0">
            <a:spAutoFit/>
          </a:bodyPr>
          <a:lstStyle/>
          <a:p>
            <a:pPr marL="457200" indent="-457200" algn="r" rtl="1">
              <a:buFont typeface="Wingdings" panose="05000000000000000000" pitchFamily="2" charset="2"/>
              <a:buChar char="ü"/>
            </a:pPr>
            <a:r>
              <a:rPr lang="he-IL" sz="3200" dirty="0"/>
              <a:t>הגוף בנוי משלושה חלקים: ראש, חזה ובטן</a:t>
            </a:r>
          </a:p>
          <a:p>
            <a:pPr marL="457200" indent="-457200" algn="r" rtl="1">
              <a:buFont typeface="Wingdings" panose="05000000000000000000" pitchFamily="2" charset="2"/>
              <a:buChar char="ü"/>
            </a:pPr>
            <a:r>
              <a:rPr lang="he-IL" sz="3200" dirty="0"/>
              <a:t>שש רגלים שיוצאות מהחזה.</a:t>
            </a:r>
          </a:p>
          <a:p>
            <a:pPr marL="457200" indent="-457200" algn="r" rtl="1">
              <a:buFont typeface="Wingdings" panose="05000000000000000000" pitchFamily="2" charset="2"/>
              <a:buChar char="ü"/>
            </a:pPr>
            <a:r>
              <a:rPr lang="he-IL" sz="3200" dirty="0"/>
              <a:t>שתי זוגות כנפיים שיוצאות מהחזה </a:t>
            </a:r>
          </a:p>
          <a:p>
            <a:pPr marL="457200" indent="-457200" algn="r" rtl="1">
              <a:buFont typeface="Wingdings" panose="05000000000000000000" pitchFamily="2" charset="2"/>
              <a:buChar char="ü"/>
            </a:pPr>
            <a:r>
              <a:rPr lang="he-IL" sz="3200" dirty="0"/>
              <a:t>חדק מציצה (שאיבת צוף)</a:t>
            </a:r>
          </a:p>
          <a:p>
            <a:pPr marL="457200" indent="-457200" algn="r" rtl="1">
              <a:buFont typeface="Wingdings" panose="05000000000000000000" pitchFamily="2" charset="2"/>
              <a:buChar char="ü"/>
            </a:pPr>
            <a:r>
              <a:rPr lang="he-IL" sz="3200" dirty="0"/>
              <a:t>שני מחושים (הרחה, מישוש, תנודות אוויר)</a:t>
            </a:r>
          </a:p>
          <a:p>
            <a:pPr marL="457200" indent="-457200" algn="r" rtl="1">
              <a:buFont typeface="Wingdings" panose="05000000000000000000" pitchFamily="2" charset="2"/>
              <a:buChar char="ü"/>
            </a:pPr>
            <a:r>
              <a:rPr lang="he-IL" sz="3200" dirty="0"/>
              <a:t>שתי עיניים מורכבות (עיני תשבץ) ושלוש</a:t>
            </a:r>
          </a:p>
          <a:p>
            <a:pPr algn="r" rtl="1"/>
            <a:r>
              <a:rPr lang="he-IL" sz="3200" dirty="0"/>
              <a:t>    עיניים פשוטות ממוקמות בחלקו העליון של הראש, בין העיניים המורכבת</a:t>
            </a:r>
          </a:p>
          <a:p>
            <a:pPr marL="457200" indent="-457200" algn="r" rtl="1">
              <a:buFont typeface="Wingdings" panose="05000000000000000000" pitchFamily="2" charset="2"/>
              <a:buChar char="ü"/>
            </a:pPr>
            <a:r>
              <a:rPr lang="he-IL" sz="3200" dirty="0"/>
              <a:t>עוקץ בקצה הבטן שמחובר לבלוטת רעל (הגנה מפני אויבים).</a:t>
            </a:r>
          </a:p>
          <a:p>
            <a:pPr marL="457200" indent="-457200" algn="r" rtl="1">
              <a:buFont typeface="Wingdings" panose="05000000000000000000" pitchFamily="2" charset="2"/>
              <a:buChar char="ü"/>
            </a:pPr>
            <a:r>
              <a:rPr lang="he-IL" sz="3200" dirty="0"/>
              <a:t>צבע שחור וצהוב (אזהרה)</a:t>
            </a:r>
          </a:p>
          <a:p>
            <a:pPr algn="r" rtl="1"/>
            <a:endParaRPr lang="he-IL" sz="3200" dirty="0"/>
          </a:p>
          <a:p>
            <a:endParaRPr lang="en-US" dirty="0"/>
          </a:p>
        </p:txBody>
      </p:sp>
      <p:pic>
        <p:nvPicPr>
          <p:cNvPr id="3" name="Picture 2">
            <a:extLst>
              <a:ext uri="{FF2B5EF4-FFF2-40B4-BE49-F238E27FC236}">
                <a16:creationId xmlns:a16="http://schemas.microsoft.com/office/drawing/2014/main" id="{B60667D4-8B90-7D23-6CED-A654F63C15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81" y="6012875"/>
            <a:ext cx="1554480" cy="833426"/>
          </a:xfrm>
          <a:prstGeom prst="rect">
            <a:avLst/>
          </a:prstGeom>
        </p:spPr>
      </p:pic>
    </p:spTree>
    <p:extLst>
      <p:ext uri="{BB962C8B-B14F-4D97-AF65-F5344CB8AC3E}">
        <p14:creationId xmlns:p14="http://schemas.microsoft.com/office/powerpoint/2010/main" val="68071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F87-29A6-C5D1-C4FA-825CB9C1C667}"/>
              </a:ext>
            </a:extLst>
          </p:cNvPr>
          <p:cNvSpPr>
            <a:spLocks noGrp="1"/>
          </p:cNvSpPr>
          <p:nvPr>
            <p:ph type="title"/>
          </p:nvPr>
        </p:nvSpPr>
        <p:spPr/>
        <p:txBody>
          <a:bodyPr>
            <a:normAutofit/>
          </a:bodyPr>
          <a:lstStyle/>
          <a:p>
            <a:pPr algn="r"/>
            <a:r>
              <a:rPr lang="he-IL" b="1" dirty="0">
                <a:solidFill>
                  <a:srgbClr val="FF0000"/>
                </a:solidFill>
                <a:cs typeface="+mn-cs"/>
              </a:rPr>
              <a:t>כוורת טבעית (דבורי דבש)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D94F0D64-2D72-9970-DC5E-22FEFB3A9976}"/>
              </a:ext>
            </a:extLst>
          </p:cNvPr>
          <p:cNvSpPr>
            <a:spLocks noGrp="1"/>
          </p:cNvSpPr>
          <p:nvPr>
            <p:ph idx="1"/>
          </p:nvPr>
        </p:nvSpPr>
        <p:spPr>
          <a:xfrm>
            <a:off x="0" y="1310640"/>
            <a:ext cx="11846560" cy="4866323"/>
          </a:xfrm>
        </p:spPr>
        <p:txBody>
          <a:bodyPr/>
          <a:lstStyle/>
          <a:p>
            <a:pPr marL="0" indent="0">
              <a:buNone/>
            </a:pPr>
            <a:r>
              <a:rPr lang="he-IL" dirty="0"/>
              <a:t> </a:t>
            </a:r>
          </a:p>
          <a:p>
            <a:pPr algn="r" rtl="1"/>
            <a:r>
              <a:rPr lang="he-IL" sz="3200" dirty="0"/>
              <a:t>  נוצרת בטבע על ידי דבורים ללא התערבות אנושית.</a:t>
            </a:r>
          </a:p>
          <a:p>
            <a:pPr algn="r" rtl="1"/>
            <a:r>
              <a:rPr lang="he-IL" sz="3200" dirty="0"/>
              <a:t> לרוב נמצאת בתוך גזעי עצים חלולים, מערות, או מקומות מסתור אחרים.</a:t>
            </a:r>
          </a:p>
          <a:p>
            <a:pPr algn="r" rtl="1"/>
            <a:r>
              <a:rPr lang="he-IL" sz="3200" dirty="0"/>
              <a:t> הדבורים בונות את חלת הדבש בעצמן, בצורת משושים מושלמת.</a:t>
            </a:r>
          </a:p>
          <a:p>
            <a:pPr algn="r" rtl="1"/>
            <a:r>
              <a:rPr lang="he-IL" sz="3200" dirty="0"/>
              <a:t> משמשת למגורים, אחסון דבש, וגידול הדור הבא של הדבורים.</a:t>
            </a:r>
          </a:p>
          <a:p>
            <a:pPr marL="0" indent="0">
              <a:buNone/>
            </a:pPr>
            <a:endParaRPr lang="en-US" dirty="0"/>
          </a:p>
        </p:txBody>
      </p:sp>
      <p:pic>
        <p:nvPicPr>
          <p:cNvPr id="4" name="Picture 3">
            <a:extLst>
              <a:ext uri="{FF2B5EF4-FFF2-40B4-BE49-F238E27FC236}">
                <a16:creationId xmlns:a16="http://schemas.microsoft.com/office/drawing/2014/main" id="{1A0981CF-2F84-F5C4-F0F6-4E377ED4F9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80" y="0"/>
            <a:ext cx="2115495" cy="1408298"/>
          </a:xfrm>
          <a:prstGeom prst="rect">
            <a:avLst/>
          </a:prstGeom>
        </p:spPr>
      </p:pic>
      <p:pic>
        <p:nvPicPr>
          <p:cNvPr id="5" name="Picture 4">
            <a:extLst>
              <a:ext uri="{FF2B5EF4-FFF2-40B4-BE49-F238E27FC236}">
                <a16:creationId xmlns:a16="http://schemas.microsoft.com/office/drawing/2014/main" id="{CFB0F075-B604-289A-E42D-1BCB27E976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9130" y="4129157"/>
            <a:ext cx="4434310" cy="2650371"/>
          </a:xfrm>
          <a:prstGeom prst="rect">
            <a:avLst/>
          </a:prstGeom>
        </p:spPr>
      </p:pic>
      <p:pic>
        <p:nvPicPr>
          <p:cNvPr id="6" name="Picture 5">
            <a:extLst>
              <a:ext uri="{FF2B5EF4-FFF2-40B4-BE49-F238E27FC236}">
                <a16:creationId xmlns:a16="http://schemas.microsoft.com/office/drawing/2014/main" id="{85ADA098-2721-AB74-60FD-C47297245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730" y="4129157"/>
            <a:ext cx="4586711" cy="2576442"/>
          </a:xfrm>
          <a:prstGeom prst="rect">
            <a:avLst/>
          </a:prstGeom>
        </p:spPr>
      </p:pic>
      <p:pic>
        <p:nvPicPr>
          <p:cNvPr id="7" name="Picture 6">
            <a:extLst>
              <a:ext uri="{FF2B5EF4-FFF2-40B4-BE49-F238E27FC236}">
                <a16:creationId xmlns:a16="http://schemas.microsoft.com/office/drawing/2014/main" id="{5E8ED830-2EA5-E98C-4C45-A0FD9BC1B5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3892" y="286537"/>
            <a:ext cx="1554615" cy="835224"/>
          </a:xfrm>
          <a:prstGeom prst="rect">
            <a:avLst/>
          </a:prstGeom>
        </p:spPr>
      </p:pic>
    </p:spTree>
    <p:extLst>
      <p:ext uri="{BB962C8B-B14F-4D97-AF65-F5344CB8AC3E}">
        <p14:creationId xmlns:p14="http://schemas.microsoft.com/office/powerpoint/2010/main" val="45455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BBFB-1A6F-3FCB-340E-1F92477CCE99}"/>
              </a:ext>
            </a:extLst>
          </p:cNvPr>
          <p:cNvSpPr>
            <a:spLocks noGrp="1"/>
          </p:cNvSpPr>
          <p:nvPr>
            <p:ph type="title"/>
          </p:nvPr>
        </p:nvSpPr>
        <p:spPr/>
        <p:txBody>
          <a:bodyPr/>
          <a:lstStyle/>
          <a:p>
            <a:pPr algn="r"/>
            <a:r>
              <a:rPr lang="he-IL" b="1" dirty="0">
                <a:solidFill>
                  <a:srgbClr val="FF0000"/>
                </a:solidFill>
                <a:cs typeface="+mn-cs"/>
              </a:rPr>
              <a:t>כוורת מלאכותית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E16D2BB-426D-A11D-3AA6-5C045B3FABC2}"/>
              </a:ext>
            </a:extLst>
          </p:cNvPr>
          <p:cNvSpPr>
            <a:spLocks noGrp="1"/>
          </p:cNvSpPr>
          <p:nvPr>
            <p:ph idx="1"/>
          </p:nvPr>
        </p:nvSpPr>
        <p:spPr>
          <a:xfrm>
            <a:off x="838200" y="1825625"/>
            <a:ext cx="10642600" cy="4351338"/>
          </a:xfrm>
        </p:spPr>
        <p:txBody>
          <a:bodyPr/>
          <a:lstStyle/>
          <a:p>
            <a:pPr algn="r" rtl="1"/>
            <a:r>
              <a:rPr lang="he-IL" dirty="0"/>
              <a:t>נבנית על ידי בני אדם כדי לגדל דבורים ולייצר דבש בצורה מבוקרת.</a:t>
            </a:r>
          </a:p>
          <a:p>
            <a:pPr algn="r" rtl="1"/>
            <a:r>
              <a:rPr lang="he-IL" dirty="0"/>
              <a:t> עשויה לרוב מעץ או פלסטיק, עם מסגרות נשלפות שנקראות חלות.</a:t>
            </a:r>
          </a:p>
          <a:p>
            <a:pPr algn="r" rtl="1"/>
            <a:r>
              <a:rPr lang="he-IL" dirty="0"/>
              <a:t> מאפשרת לדבוראי לבדוק את מצב הדבורים, לאסוף דבש, ולשמור על בריאות המושבה.</a:t>
            </a:r>
          </a:p>
          <a:p>
            <a:pPr algn="r" rtl="1"/>
            <a:r>
              <a:rPr lang="he-IL" dirty="0"/>
              <a:t> כוללת חלקים כמו: תיבת בסיס, מכסה, מסגרות לחלת דבש, ומזון לדבורים.</a:t>
            </a:r>
          </a:p>
          <a:p>
            <a:pPr marL="0" indent="0" algn="r" rtl="1">
              <a:buNone/>
            </a:pPr>
            <a:br>
              <a:rPr lang="he-IL" dirty="0"/>
            </a:br>
            <a:endParaRPr lang="en-US" dirty="0"/>
          </a:p>
        </p:txBody>
      </p:sp>
      <p:pic>
        <p:nvPicPr>
          <p:cNvPr id="4" name="Picture 3">
            <a:extLst>
              <a:ext uri="{FF2B5EF4-FFF2-40B4-BE49-F238E27FC236}">
                <a16:creationId xmlns:a16="http://schemas.microsoft.com/office/drawing/2014/main" id="{E59E91E8-9B80-2738-8D53-4D19CC7F76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2" y="73091"/>
            <a:ext cx="2115495" cy="1408298"/>
          </a:xfrm>
          <a:prstGeom prst="rect">
            <a:avLst/>
          </a:prstGeom>
        </p:spPr>
      </p:pic>
      <p:pic>
        <p:nvPicPr>
          <p:cNvPr id="5" name="Picture 4">
            <a:extLst>
              <a:ext uri="{FF2B5EF4-FFF2-40B4-BE49-F238E27FC236}">
                <a16:creationId xmlns:a16="http://schemas.microsoft.com/office/drawing/2014/main" id="{82E5ABF9-CA11-0788-E3FE-295E0139B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3331" y="4257304"/>
            <a:ext cx="3139069" cy="2513707"/>
          </a:xfrm>
          <a:prstGeom prst="rect">
            <a:avLst/>
          </a:prstGeom>
        </p:spPr>
      </p:pic>
      <p:pic>
        <p:nvPicPr>
          <p:cNvPr id="6" name="Picture 5">
            <a:extLst>
              <a:ext uri="{FF2B5EF4-FFF2-40B4-BE49-F238E27FC236}">
                <a16:creationId xmlns:a16="http://schemas.microsoft.com/office/drawing/2014/main" id="{620542D7-BA5D-63A5-91AA-0A94A99347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0190" y="4303010"/>
            <a:ext cx="3651990" cy="2433709"/>
          </a:xfrm>
          <a:prstGeom prst="rect">
            <a:avLst/>
          </a:prstGeom>
        </p:spPr>
      </p:pic>
      <p:pic>
        <p:nvPicPr>
          <p:cNvPr id="7" name="Picture 6">
            <a:extLst>
              <a:ext uri="{FF2B5EF4-FFF2-40B4-BE49-F238E27FC236}">
                <a16:creationId xmlns:a16="http://schemas.microsoft.com/office/drawing/2014/main" id="{4EBF92B6-B13E-DD81-4527-54246C204C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903" y="4313894"/>
            <a:ext cx="3704488" cy="2457117"/>
          </a:xfrm>
          <a:prstGeom prst="rect">
            <a:avLst/>
          </a:prstGeom>
        </p:spPr>
      </p:pic>
      <p:pic>
        <p:nvPicPr>
          <p:cNvPr id="8" name="Picture 7">
            <a:extLst>
              <a:ext uri="{FF2B5EF4-FFF2-40B4-BE49-F238E27FC236}">
                <a16:creationId xmlns:a16="http://schemas.microsoft.com/office/drawing/2014/main" id="{5F6B5243-A5D0-1321-7213-24B944A70E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92612" y="263425"/>
            <a:ext cx="1554615" cy="835224"/>
          </a:xfrm>
          <a:prstGeom prst="rect">
            <a:avLst/>
          </a:prstGeom>
        </p:spPr>
      </p:pic>
    </p:spTree>
    <p:extLst>
      <p:ext uri="{BB962C8B-B14F-4D97-AF65-F5344CB8AC3E}">
        <p14:creationId xmlns:p14="http://schemas.microsoft.com/office/powerpoint/2010/main" val="97535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CB0B-7B1E-2592-FE10-7FAB7A14EEAD}"/>
              </a:ext>
            </a:extLst>
          </p:cNvPr>
          <p:cNvSpPr>
            <a:spLocks noGrp="1"/>
          </p:cNvSpPr>
          <p:nvPr>
            <p:ph type="title"/>
          </p:nvPr>
        </p:nvSpPr>
        <p:spPr>
          <a:xfrm>
            <a:off x="6817360" y="211573"/>
            <a:ext cx="4815840" cy="1788041"/>
          </a:xfrm>
        </p:spPr>
        <p:txBody>
          <a:bodyPr/>
          <a:lstStyle/>
          <a:p>
            <a:pPr algn="r"/>
            <a:r>
              <a:rPr lang="he-IL" b="1" dirty="0">
                <a:solidFill>
                  <a:srgbClr val="FF0000"/>
                </a:solidFill>
                <a:cs typeface="+mn-cs"/>
              </a:rPr>
              <a:t>איך בונים כוורת?</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6D5B2D2-9610-C279-9A84-BAB836F67949}"/>
              </a:ext>
            </a:extLst>
          </p:cNvPr>
          <p:cNvSpPr>
            <a:spLocks noGrp="1"/>
          </p:cNvSpPr>
          <p:nvPr>
            <p:ph idx="1"/>
          </p:nvPr>
        </p:nvSpPr>
        <p:spPr>
          <a:xfrm>
            <a:off x="558800" y="1270001"/>
            <a:ext cx="11196320" cy="4906962"/>
          </a:xfrm>
        </p:spPr>
        <p:txBody>
          <a:bodyPr>
            <a:normAutofit/>
          </a:bodyPr>
          <a:lstStyle/>
          <a:p>
            <a:pPr algn="r" rtl="1"/>
            <a:r>
              <a:rPr lang="he-IL" dirty="0"/>
              <a:t> </a:t>
            </a:r>
            <a:r>
              <a:rPr lang="he-IL" sz="3200" dirty="0"/>
              <a:t>בוחרים מקום מוצל ורגוע, רחוק מהפרעות.</a:t>
            </a:r>
          </a:p>
          <a:p>
            <a:pPr algn="r" rtl="1"/>
            <a:r>
              <a:rPr lang="he-IL" sz="3200" dirty="0"/>
              <a:t> מרכיבים תיבה</a:t>
            </a:r>
            <a:r>
              <a:rPr lang="en-US" sz="3200" dirty="0"/>
              <a:t> </a:t>
            </a:r>
            <a:r>
              <a:rPr lang="he-IL" sz="3200" dirty="0"/>
              <a:t>שבהן הדבורים יבנו את החלות.</a:t>
            </a:r>
          </a:p>
          <a:p>
            <a:pPr algn="r" rtl="1"/>
            <a:r>
              <a:rPr lang="he-IL" sz="3200" dirty="0"/>
              <a:t> מוסיפים דבורים ( מושבה עם מלכה).</a:t>
            </a:r>
          </a:p>
          <a:p>
            <a:pPr algn="r" rtl="1"/>
            <a:r>
              <a:rPr lang="he-IL" sz="3200" dirty="0"/>
              <a:t>  דואגים למזון, מים, ולבדיקות תקופתיות.</a:t>
            </a:r>
          </a:p>
          <a:p>
            <a:pPr marL="0" indent="0" algn="r" rtl="1">
              <a:buNone/>
            </a:pPr>
            <a:br>
              <a:rPr lang="he-IL" sz="3200" dirty="0"/>
            </a:br>
            <a:endParaRPr lang="en-US" sz="3200" dirty="0"/>
          </a:p>
        </p:txBody>
      </p:sp>
      <p:pic>
        <p:nvPicPr>
          <p:cNvPr id="4" name="Picture 3">
            <a:extLst>
              <a:ext uri="{FF2B5EF4-FFF2-40B4-BE49-F238E27FC236}">
                <a16:creationId xmlns:a16="http://schemas.microsoft.com/office/drawing/2014/main" id="{22669B18-26B8-F9E7-A54E-3941BDD21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72" y="0"/>
            <a:ext cx="2115495" cy="1408298"/>
          </a:xfrm>
          <a:prstGeom prst="rect">
            <a:avLst/>
          </a:prstGeom>
        </p:spPr>
      </p:pic>
      <p:pic>
        <p:nvPicPr>
          <p:cNvPr id="5" name="Picture 4">
            <a:extLst>
              <a:ext uri="{FF2B5EF4-FFF2-40B4-BE49-F238E27FC236}">
                <a16:creationId xmlns:a16="http://schemas.microsoft.com/office/drawing/2014/main" id="{7E53566D-198A-954D-CB1C-4E18D4C18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1594" y="3660858"/>
            <a:ext cx="4653656" cy="3105702"/>
          </a:xfrm>
          <a:prstGeom prst="rect">
            <a:avLst/>
          </a:prstGeom>
        </p:spPr>
      </p:pic>
      <p:pic>
        <p:nvPicPr>
          <p:cNvPr id="8" name="Picture 7">
            <a:extLst>
              <a:ext uri="{FF2B5EF4-FFF2-40B4-BE49-F238E27FC236}">
                <a16:creationId xmlns:a16="http://schemas.microsoft.com/office/drawing/2014/main" id="{D2767A6A-9E88-3E5E-1A4F-109B869973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6750" y="3622262"/>
            <a:ext cx="4712765" cy="3144298"/>
          </a:xfrm>
          <a:prstGeom prst="rect">
            <a:avLst/>
          </a:prstGeom>
        </p:spPr>
      </p:pic>
      <p:pic>
        <p:nvPicPr>
          <p:cNvPr id="6" name="Picture 5">
            <a:extLst>
              <a:ext uri="{FF2B5EF4-FFF2-40B4-BE49-F238E27FC236}">
                <a16:creationId xmlns:a16="http://schemas.microsoft.com/office/drawing/2014/main" id="{77E7C680-6E8E-4CA9-AC12-7F96CA661B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5667" y="286537"/>
            <a:ext cx="1554615" cy="835224"/>
          </a:xfrm>
          <a:prstGeom prst="rect">
            <a:avLst/>
          </a:prstGeom>
        </p:spPr>
      </p:pic>
    </p:spTree>
    <p:extLst>
      <p:ext uri="{BB962C8B-B14F-4D97-AF65-F5344CB8AC3E}">
        <p14:creationId xmlns:p14="http://schemas.microsoft.com/office/powerpoint/2010/main" val="308508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F65E-DB12-AA64-838B-53B03A6D8B2D}"/>
              </a:ext>
            </a:extLst>
          </p:cNvPr>
          <p:cNvSpPr>
            <a:spLocks noGrp="1"/>
          </p:cNvSpPr>
          <p:nvPr>
            <p:ph type="title"/>
          </p:nvPr>
        </p:nvSpPr>
        <p:spPr/>
        <p:txBody>
          <a:bodyPr/>
          <a:lstStyle/>
          <a:p>
            <a:pPr algn="r"/>
            <a:r>
              <a:rPr lang="he-IL" b="1" dirty="0">
                <a:solidFill>
                  <a:srgbClr val="FF0000"/>
                </a:solidFill>
                <a:cs typeface="+mn-cs"/>
              </a:rPr>
              <a:t>מוצרי הכוורת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8114D3E-B68B-9A7B-71E5-DF0F7B7031AC}"/>
              </a:ext>
            </a:extLst>
          </p:cNvPr>
          <p:cNvSpPr>
            <a:spLocks noGrp="1"/>
          </p:cNvSpPr>
          <p:nvPr>
            <p:ph idx="1"/>
          </p:nvPr>
        </p:nvSpPr>
        <p:spPr/>
        <p:txBody>
          <a:bodyPr>
            <a:normAutofit fontScale="92500" lnSpcReduction="10000"/>
          </a:bodyPr>
          <a:lstStyle/>
          <a:p>
            <a:pPr algn="r" rtl="1"/>
            <a:r>
              <a:rPr lang="he-IL" b="1" dirty="0">
                <a:solidFill>
                  <a:srgbClr val="FF0000"/>
                </a:solidFill>
              </a:rPr>
              <a:t>דבש:</a:t>
            </a:r>
            <a:r>
              <a:rPr lang="he-IL" dirty="0"/>
              <a:t>  עשיר באנרגיה, נוגדי חמצון, וידוע בתכונותיו האנטי-בקטריאליות. משמש למאכל, לרפואה טבעית ולתעשיית הקוסמטיקה.</a:t>
            </a:r>
          </a:p>
          <a:p>
            <a:pPr algn="r" rtl="1"/>
            <a:r>
              <a:rPr lang="he-IL" b="1" dirty="0">
                <a:solidFill>
                  <a:srgbClr val="FF0000"/>
                </a:solidFill>
              </a:rPr>
              <a:t>שעוות דבורים (דונג)</a:t>
            </a:r>
            <a:r>
              <a:rPr lang="he-IL" dirty="0"/>
              <a:t>: משמש לייצור נרות, מוצרי קוסמטיקה, משחות, חומרי איטום</a:t>
            </a:r>
          </a:p>
          <a:p>
            <a:pPr algn="r" rtl="1"/>
            <a:r>
              <a:rPr lang="he-IL" b="1" dirty="0">
                <a:solidFill>
                  <a:srgbClr val="FF0000"/>
                </a:solidFill>
              </a:rPr>
              <a:t>פרופוליס (שרף דבורים): </a:t>
            </a:r>
            <a:r>
              <a:rPr lang="he-IL" dirty="0"/>
              <a:t>בעל תכונות אנטי-בקטריאליות, אנטי-ויראליות ואנטי-דלקת שמש ברפואה טבעית, בטיפות לגרון, משחות ועוד.</a:t>
            </a:r>
          </a:p>
          <a:p>
            <a:pPr algn="r" rtl="1"/>
            <a:r>
              <a:rPr lang="he-IL" b="1" dirty="0">
                <a:solidFill>
                  <a:srgbClr val="FF0000"/>
                </a:solidFill>
              </a:rPr>
              <a:t>גרגירי אבקה (פולן)</a:t>
            </a:r>
            <a:r>
              <a:rPr lang="he-IL" dirty="0"/>
              <a:t>: עשירים בחלבון, ויטמינים ומינרלים. נחשבים כתוסף תזונה טבעי.</a:t>
            </a:r>
          </a:p>
          <a:p>
            <a:pPr algn="r" rtl="1"/>
            <a:r>
              <a:rPr lang="he-IL" b="1" dirty="0">
                <a:solidFill>
                  <a:srgbClr val="FF0000"/>
                </a:solidFill>
              </a:rPr>
              <a:t>מזון מלכות: </a:t>
            </a:r>
            <a:r>
              <a:rPr lang="he-IL" dirty="0"/>
              <a:t>עשיר בחלבונים, ויטמינים, הורמונים טבעיים משמש כתוסף תזונה, בעיקר לחיזוק מערכת החיסון ולשיפור עור הפנים.</a:t>
            </a:r>
          </a:p>
          <a:p>
            <a:pPr algn="r" rtl="1"/>
            <a:r>
              <a:rPr lang="he-IL" b="1" dirty="0">
                <a:solidFill>
                  <a:srgbClr val="FF0000"/>
                </a:solidFill>
              </a:rPr>
              <a:t>דבורים</a:t>
            </a:r>
            <a:r>
              <a:rPr lang="he-IL" dirty="0"/>
              <a:t>: לצורכי רבייה ומחקר</a:t>
            </a:r>
          </a:p>
          <a:p>
            <a:pPr algn="r" rtl="1"/>
            <a:endParaRPr lang="he-IL" dirty="0"/>
          </a:p>
          <a:p>
            <a:pPr algn="r" rtl="1"/>
            <a:endParaRPr lang="en-US" dirty="0"/>
          </a:p>
        </p:txBody>
      </p:sp>
      <p:pic>
        <p:nvPicPr>
          <p:cNvPr id="4" name="Picture 3">
            <a:extLst>
              <a:ext uri="{FF2B5EF4-FFF2-40B4-BE49-F238E27FC236}">
                <a16:creationId xmlns:a16="http://schemas.microsoft.com/office/drawing/2014/main" id="{10B3C017-1993-3D89-286D-F9DC209026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30" y="115215"/>
            <a:ext cx="2115495" cy="1408298"/>
          </a:xfrm>
          <a:prstGeom prst="rect">
            <a:avLst/>
          </a:prstGeom>
        </p:spPr>
      </p:pic>
      <p:pic>
        <p:nvPicPr>
          <p:cNvPr id="5" name="Picture 4">
            <a:extLst>
              <a:ext uri="{FF2B5EF4-FFF2-40B4-BE49-F238E27FC236}">
                <a16:creationId xmlns:a16="http://schemas.microsoft.com/office/drawing/2014/main" id="{9769F115-0650-99C9-8685-409CBE908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2292" y="401752"/>
            <a:ext cx="1554615" cy="835224"/>
          </a:xfrm>
          <a:prstGeom prst="rect">
            <a:avLst/>
          </a:prstGeom>
        </p:spPr>
      </p:pic>
    </p:spTree>
    <p:extLst>
      <p:ext uri="{BB962C8B-B14F-4D97-AF65-F5344CB8AC3E}">
        <p14:creationId xmlns:p14="http://schemas.microsoft.com/office/powerpoint/2010/main" val="57943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2FBC-1076-EAC5-F722-EBCEC2A335AC}"/>
              </a:ext>
            </a:extLst>
          </p:cNvPr>
          <p:cNvSpPr>
            <a:spLocks noGrp="1"/>
          </p:cNvSpPr>
          <p:nvPr>
            <p:ph type="title"/>
          </p:nvPr>
        </p:nvSpPr>
        <p:spPr/>
        <p:txBody>
          <a:bodyPr/>
          <a:lstStyle/>
          <a:p>
            <a:pPr algn="r"/>
            <a:r>
              <a:rPr lang="he-IL" b="1" dirty="0">
                <a:solidFill>
                  <a:srgbClr val="FF0000"/>
                </a:solidFill>
                <a:cs typeface="+mn-cs"/>
              </a:rPr>
              <a:t>דבורי הבר</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E5CA6316-1F60-B72B-B181-EC3F9DA1173E}"/>
              </a:ext>
            </a:extLst>
          </p:cNvPr>
          <p:cNvSpPr>
            <a:spLocks noGrp="1"/>
          </p:cNvSpPr>
          <p:nvPr>
            <p:ph idx="1"/>
          </p:nvPr>
        </p:nvSpPr>
        <p:spPr>
          <a:xfrm>
            <a:off x="294640" y="1825624"/>
            <a:ext cx="11633200" cy="4585335"/>
          </a:xfrm>
        </p:spPr>
        <p:txBody>
          <a:bodyPr>
            <a:noAutofit/>
          </a:bodyPr>
          <a:lstStyle/>
          <a:p>
            <a:pPr algn="r">
              <a:buNone/>
            </a:pPr>
            <a:r>
              <a:rPr lang="he-IL" sz="3200" dirty="0"/>
              <a:t>לעומת דבורת הדבש, דבורת הבר היא לרוב דבורה בודדת. היא לא חיה</a:t>
            </a:r>
          </a:p>
          <a:p>
            <a:pPr algn="r">
              <a:buNone/>
            </a:pPr>
            <a:r>
              <a:rPr lang="he-IL" sz="3200" dirty="0"/>
              <a:t>בכוורת, אלא מקימה קן קטן באדמה, בקירות, בגזעים או בחורים טבעיים. </a:t>
            </a:r>
          </a:p>
          <a:p>
            <a:pPr algn="r">
              <a:buNone/>
            </a:pPr>
            <a:r>
              <a:rPr lang="he-IL" sz="3200" dirty="0"/>
              <a:t>היא לא מייצרת דבש, אלא אוספת צוף ואבקה כדי להאכיל את  צאצאיה. אין מלכה, אין פועלות – רק הדבורה והצאצאים שלה. </a:t>
            </a:r>
          </a:p>
          <a:p>
            <a:pPr algn="r">
              <a:buNone/>
            </a:pPr>
            <a:r>
              <a:rPr lang="he-IL" sz="3200" dirty="0"/>
              <a:t> </a:t>
            </a:r>
          </a:p>
          <a:p>
            <a:pPr algn="r">
              <a:buNone/>
            </a:pPr>
            <a:r>
              <a:rPr lang="he-IL" sz="3200" dirty="0">
                <a:solidFill>
                  <a:srgbClr val="FF0000"/>
                </a:solidFill>
              </a:rPr>
              <a:t>יש בישראל מעל 1,100 מינים שונים של דבורי בר!</a:t>
            </a:r>
          </a:p>
          <a:p>
            <a:pPr algn="r">
              <a:buNone/>
            </a:pPr>
            <a:r>
              <a:rPr lang="he-IL" sz="3200" dirty="0">
                <a:solidFill>
                  <a:srgbClr val="FF0000"/>
                </a:solidFill>
              </a:rPr>
              <a:t>חלק מהם מתמחים בצמח מסוים, מה שהופך אותם </a:t>
            </a:r>
            <a:r>
              <a:rPr lang="he-IL" sz="3200" dirty="0" err="1">
                <a:solidFill>
                  <a:srgbClr val="FF0000"/>
                </a:solidFill>
              </a:rPr>
              <a:t>למאביקים</a:t>
            </a:r>
            <a:r>
              <a:rPr lang="he-IL" sz="3200" dirty="0">
                <a:solidFill>
                  <a:srgbClr val="FF0000"/>
                </a:solidFill>
              </a:rPr>
              <a:t> מדויקים וחשובים מאוד לשמירה על מגוון הצמחים בטבע.</a:t>
            </a:r>
          </a:p>
          <a:p>
            <a:pPr algn="r">
              <a:buNone/>
            </a:pPr>
            <a:r>
              <a:rPr lang="he-IL" sz="3200" dirty="0">
                <a:solidFill>
                  <a:srgbClr val="FF0000"/>
                </a:solidFill>
              </a:rPr>
              <a:t>דבורי הבר מאביקות כ-90% ממיני צמחים של הצמחים הפורחים בעולם. </a:t>
            </a:r>
            <a:br>
              <a:rPr lang="he-IL" sz="3200" dirty="0">
                <a:solidFill>
                  <a:srgbClr val="FF0000"/>
                </a:solidFill>
              </a:rPr>
            </a:br>
            <a:endParaRPr lang="en-US" sz="3200" dirty="0">
              <a:solidFill>
                <a:srgbClr val="FF0000"/>
              </a:solidFill>
            </a:endParaRPr>
          </a:p>
        </p:txBody>
      </p:sp>
      <p:pic>
        <p:nvPicPr>
          <p:cNvPr id="4" name="Picture 3">
            <a:extLst>
              <a:ext uri="{FF2B5EF4-FFF2-40B4-BE49-F238E27FC236}">
                <a16:creationId xmlns:a16="http://schemas.microsoft.com/office/drawing/2014/main" id="{3FB87A1E-BA7C-A9F6-822A-92841C4D04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52" y="93411"/>
            <a:ext cx="2115495" cy="1408298"/>
          </a:xfrm>
          <a:prstGeom prst="rect">
            <a:avLst/>
          </a:prstGeom>
        </p:spPr>
      </p:pic>
      <p:pic>
        <p:nvPicPr>
          <p:cNvPr id="5" name="Picture 4">
            <a:extLst>
              <a:ext uri="{FF2B5EF4-FFF2-40B4-BE49-F238E27FC236}">
                <a16:creationId xmlns:a16="http://schemas.microsoft.com/office/drawing/2014/main" id="{93DCD09D-758A-CD70-E5DC-1069252B1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2772" y="230189"/>
            <a:ext cx="1554615" cy="835224"/>
          </a:xfrm>
          <a:prstGeom prst="rect">
            <a:avLst/>
          </a:prstGeom>
        </p:spPr>
      </p:pic>
    </p:spTree>
    <p:extLst>
      <p:ext uri="{BB962C8B-B14F-4D97-AF65-F5344CB8AC3E}">
        <p14:creationId xmlns:p14="http://schemas.microsoft.com/office/powerpoint/2010/main" val="402844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5BD1-4FCF-9FAA-1D91-7933D6DC4E29}"/>
              </a:ext>
            </a:extLst>
          </p:cNvPr>
          <p:cNvSpPr>
            <a:spLocks noGrp="1"/>
          </p:cNvSpPr>
          <p:nvPr>
            <p:ph type="title"/>
          </p:nvPr>
        </p:nvSpPr>
        <p:spPr/>
        <p:txBody>
          <a:bodyPr/>
          <a:lstStyle/>
          <a:p>
            <a:pPr algn="r"/>
            <a:r>
              <a:rPr lang="he-IL" b="1" dirty="0">
                <a:solidFill>
                  <a:srgbClr val="FF0000"/>
                </a:solidFill>
                <a:cs typeface="+mn-cs"/>
              </a:rPr>
              <a:t>דבורי בר בישראל (1,100 מינים)</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7FB3DDB1-1379-5EA5-C4CC-71B42A0FE4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50200" y="2372699"/>
            <a:ext cx="3403600" cy="4254827"/>
          </a:xfrm>
          <a:prstGeom prst="rect">
            <a:avLst/>
          </a:prstGeom>
        </p:spPr>
      </p:pic>
      <p:sp>
        <p:nvSpPr>
          <p:cNvPr id="5" name="TextBox 4">
            <a:extLst>
              <a:ext uri="{FF2B5EF4-FFF2-40B4-BE49-F238E27FC236}">
                <a16:creationId xmlns:a16="http://schemas.microsoft.com/office/drawing/2014/main" id="{FABD19A2-FCBD-00D1-D5B4-2E6CEC0E1D4B}"/>
              </a:ext>
            </a:extLst>
          </p:cNvPr>
          <p:cNvSpPr txBox="1"/>
          <p:nvPr/>
        </p:nvSpPr>
        <p:spPr>
          <a:xfrm>
            <a:off x="838200" y="1483360"/>
            <a:ext cx="10815320" cy="584775"/>
          </a:xfrm>
          <a:prstGeom prst="rect">
            <a:avLst/>
          </a:prstGeom>
          <a:noFill/>
        </p:spPr>
        <p:txBody>
          <a:bodyPr wrap="square" rtlCol="0">
            <a:spAutoFit/>
          </a:bodyPr>
          <a:lstStyle/>
          <a:p>
            <a:pPr algn="r" rtl="1"/>
            <a:r>
              <a:rPr lang="he-IL" sz="3200" dirty="0"/>
              <a:t>מימין לשמאל: </a:t>
            </a:r>
            <a:r>
              <a:rPr lang="he-IL" sz="3200" dirty="0" err="1"/>
              <a:t>מממין</a:t>
            </a:r>
            <a:r>
              <a:rPr lang="he-IL" sz="3200" dirty="0"/>
              <a:t>,</a:t>
            </a:r>
            <a:r>
              <a:rPr lang="en-US" sz="3200" dirty="0"/>
              <a:t>  </a:t>
            </a:r>
            <a:r>
              <a:rPr lang="he-IL" sz="3200" dirty="0" err="1"/>
              <a:t>הילוס</a:t>
            </a:r>
            <a:r>
              <a:rPr lang="he-IL" sz="3200" dirty="0"/>
              <a:t>, קולט יהודה (צולם על ידי גדעון </a:t>
            </a:r>
            <a:r>
              <a:rPr lang="he-IL" sz="3200" dirty="0" err="1"/>
              <a:t>פיזנטי</a:t>
            </a:r>
            <a:r>
              <a:rPr lang="he-IL" sz="3200" dirty="0"/>
              <a:t>)   </a:t>
            </a:r>
            <a:endParaRPr lang="en-US" sz="3200" dirty="0"/>
          </a:p>
        </p:txBody>
      </p:sp>
      <p:pic>
        <p:nvPicPr>
          <p:cNvPr id="6" name="Picture 5">
            <a:extLst>
              <a:ext uri="{FF2B5EF4-FFF2-40B4-BE49-F238E27FC236}">
                <a16:creationId xmlns:a16="http://schemas.microsoft.com/office/drawing/2014/main" id="{5F5379CC-9846-F6A1-1C49-AA8C03E7B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4122" y="2284126"/>
            <a:ext cx="3474720" cy="4343400"/>
          </a:xfrm>
          <a:prstGeom prst="rect">
            <a:avLst/>
          </a:prstGeom>
        </p:spPr>
      </p:pic>
      <p:pic>
        <p:nvPicPr>
          <p:cNvPr id="7" name="Picture 6">
            <a:extLst>
              <a:ext uri="{FF2B5EF4-FFF2-40B4-BE49-F238E27FC236}">
                <a16:creationId xmlns:a16="http://schemas.microsoft.com/office/drawing/2014/main" id="{9181BD73-7A06-0D9A-324D-514AC20749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60031"/>
            <a:ext cx="4252764" cy="3429000"/>
          </a:xfrm>
          <a:prstGeom prst="rect">
            <a:avLst/>
          </a:prstGeom>
        </p:spPr>
      </p:pic>
      <p:pic>
        <p:nvPicPr>
          <p:cNvPr id="3" name="Picture 2">
            <a:extLst>
              <a:ext uri="{FF2B5EF4-FFF2-40B4-BE49-F238E27FC236}">
                <a16:creationId xmlns:a16="http://schemas.microsoft.com/office/drawing/2014/main" id="{B9BBC44E-8017-CF7B-A158-A773E94AD1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7" y="107970"/>
            <a:ext cx="2115495" cy="1408298"/>
          </a:xfrm>
          <a:prstGeom prst="rect">
            <a:avLst/>
          </a:prstGeom>
        </p:spPr>
      </p:pic>
      <p:pic>
        <p:nvPicPr>
          <p:cNvPr id="8" name="Picture 7">
            <a:extLst>
              <a:ext uri="{FF2B5EF4-FFF2-40B4-BE49-F238E27FC236}">
                <a16:creationId xmlns:a16="http://schemas.microsoft.com/office/drawing/2014/main" id="{F2F29831-7EE8-3E38-F6B5-5F052A0005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0372" y="193867"/>
            <a:ext cx="1554615" cy="835224"/>
          </a:xfrm>
          <a:prstGeom prst="rect">
            <a:avLst/>
          </a:prstGeom>
        </p:spPr>
      </p:pic>
    </p:spTree>
    <p:extLst>
      <p:ext uri="{BB962C8B-B14F-4D97-AF65-F5344CB8AC3E}">
        <p14:creationId xmlns:p14="http://schemas.microsoft.com/office/powerpoint/2010/main" val="833447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0C4C-196A-1010-F6F4-74784752D211}"/>
              </a:ext>
            </a:extLst>
          </p:cNvPr>
          <p:cNvSpPr>
            <a:spLocks noGrp="1"/>
          </p:cNvSpPr>
          <p:nvPr>
            <p:ph type="title"/>
          </p:nvPr>
        </p:nvSpPr>
        <p:spPr/>
        <p:txBody>
          <a:bodyPr/>
          <a:lstStyle/>
          <a:p>
            <a:pPr algn="r"/>
            <a:r>
              <a:rPr lang="he-IL" b="1" dirty="0">
                <a:solidFill>
                  <a:srgbClr val="FF0000"/>
                </a:solidFill>
                <a:cs typeface="+mn-cs"/>
              </a:rPr>
              <a:t>מה מאיים על דבורי הבר?</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7EB2CF3A-2193-A5FE-A55A-D12685BC8813}"/>
              </a:ext>
            </a:extLst>
          </p:cNvPr>
          <p:cNvSpPr>
            <a:spLocks noGrp="1"/>
          </p:cNvSpPr>
          <p:nvPr>
            <p:ph idx="1"/>
          </p:nvPr>
        </p:nvSpPr>
        <p:spPr>
          <a:xfrm>
            <a:off x="355600" y="1574800"/>
            <a:ext cx="11297920" cy="4602163"/>
          </a:xfrm>
        </p:spPr>
        <p:txBody>
          <a:bodyPr>
            <a:normAutofit fontScale="25000" lnSpcReduction="20000"/>
          </a:bodyPr>
          <a:lstStyle/>
          <a:p>
            <a:pPr algn="r">
              <a:buNone/>
            </a:pPr>
            <a:r>
              <a:rPr lang="he-IL" sz="12800" dirty="0"/>
              <a:t>דבורת הבר מאביקה את רוב צמחי הבר בעולם. </a:t>
            </a:r>
          </a:p>
          <a:p>
            <a:pPr algn="r">
              <a:buNone/>
            </a:pPr>
            <a:r>
              <a:rPr lang="he-IL" sz="12800" dirty="0"/>
              <a:t>היא תורמת למגוון הביולוגי, לרבייה של פרחים נדירים ולשמירה על איזון</a:t>
            </a:r>
          </a:p>
          <a:p>
            <a:pPr algn="r" rtl="1">
              <a:buNone/>
            </a:pPr>
            <a:r>
              <a:rPr lang="he-IL" sz="12800" dirty="0"/>
              <a:t>האקולוגי. בלי דבורי בר – הרבה מערכות טבעיות יקרסו.</a:t>
            </a:r>
          </a:p>
          <a:p>
            <a:pPr algn="r">
              <a:buNone/>
            </a:pPr>
            <a:endParaRPr lang="he-IL" sz="12800" dirty="0"/>
          </a:p>
          <a:p>
            <a:pPr algn="r">
              <a:buNone/>
            </a:pPr>
            <a:r>
              <a:rPr lang="he-IL" sz="12800" b="0" i="0" dirty="0">
                <a:solidFill>
                  <a:srgbClr val="FF0000"/>
                </a:solidFill>
                <a:effectLst/>
                <a:latin typeface="Arial" panose="020B0604020202020204" pitchFamily="34" charset="0"/>
              </a:rPr>
              <a:t>דבורת הבר נמצאת בסכנה. </a:t>
            </a:r>
          </a:p>
          <a:p>
            <a:pPr algn="r" rtl="1">
              <a:buNone/>
            </a:pPr>
            <a:r>
              <a:rPr lang="he-IL" sz="12800" b="0" i="0" dirty="0">
                <a:solidFill>
                  <a:srgbClr val="FF0000"/>
                </a:solidFill>
                <a:effectLst/>
                <a:latin typeface="Arial" panose="020B0604020202020204" pitchFamily="34" charset="0"/>
              </a:rPr>
              <a:t>דבורת הדבש מתחרה איתה על מזון ועל מקומות קינון.</a:t>
            </a:r>
          </a:p>
          <a:p>
            <a:pPr algn="r">
              <a:buNone/>
            </a:pPr>
            <a:r>
              <a:rPr lang="he-IL" sz="12800" b="0" i="0" dirty="0">
                <a:solidFill>
                  <a:srgbClr val="FF0000"/>
                </a:solidFill>
                <a:effectLst/>
                <a:latin typeface="Arial" panose="020B0604020202020204" pitchFamily="34" charset="0"/>
              </a:rPr>
              <a:t>בנוסף, ריסוס כימי, פיתוח עירוני והרס בתי גידול פוגעים בה מאוד.</a:t>
            </a:r>
          </a:p>
          <a:p>
            <a:pPr algn="r">
              <a:buNone/>
            </a:pPr>
            <a:br>
              <a:rPr lang="he-IL" sz="12800" b="0" i="0" dirty="0">
                <a:solidFill>
                  <a:srgbClr val="222222"/>
                </a:solidFill>
                <a:effectLst/>
                <a:latin typeface="Arial" panose="020B0604020202020204" pitchFamily="34" charset="0"/>
              </a:rPr>
            </a:br>
            <a:endParaRPr lang="he-IL" sz="12800" b="0" i="0" dirty="0">
              <a:solidFill>
                <a:srgbClr val="222222"/>
              </a:solidFill>
              <a:effectLst/>
              <a:latin typeface="Arial" panose="020B0604020202020204" pitchFamily="34" charset="0"/>
            </a:endParaRPr>
          </a:p>
          <a:p>
            <a:pPr algn="l">
              <a:buNone/>
            </a:pPr>
            <a:r>
              <a:rPr lang="he-IL" sz="4100" b="0" i="0" dirty="0">
                <a:solidFill>
                  <a:srgbClr val="222222"/>
                </a:solidFill>
                <a:effectLst/>
                <a:latin typeface="Arial" panose="020B0604020202020204" pitchFamily="34" charset="0"/>
              </a:rPr>
              <a:t>---</a:t>
            </a:r>
          </a:p>
          <a:p>
            <a:pPr algn="r">
              <a:buNone/>
            </a:pPr>
            <a:br>
              <a:rPr lang="he-IL" dirty="0"/>
            </a:br>
            <a:endParaRPr lang="en-US" dirty="0"/>
          </a:p>
        </p:txBody>
      </p:sp>
      <p:pic>
        <p:nvPicPr>
          <p:cNvPr id="4" name="Picture 3">
            <a:extLst>
              <a:ext uri="{FF2B5EF4-FFF2-40B4-BE49-F238E27FC236}">
                <a16:creationId xmlns:a16="http://schemas.microsoft.com/office/drawing/2014/main" id="{783F3CD2-9CA8-3E3A-4A96-51178247A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 y="0"/>
            <a:ext cx="2115495" cy="1408298"/>
          </a:xfrm>
          <a:prstGeom prst="rect">
            <a:avLst/>
          </a:prstGeom>
        </p:spPr>
      </p:pic>
      <p:pic>
        <p:nvPicPr>
          <p:cNvPr id="5" name="Picture 4">
            <a:extLst>
              <a:ext uri="{FF2B5EF4-FFF2-40B4-BE49-F238E27FC236}">
                <a16:creationId xmlns:a16="http://schemas.microsoft.com/office/drawing/2014/main" id="{674694E0-F08F-200B-0BC0-643EA98BE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535" y="5925853"/>
            <a:ext cx="1554615" cy="835224"/>
          </a:xfrm>
          <a:prstGeom prst="rect">
            <a:avLst/>
          </a:prstGeom>
        </p:spPr>
      </p:pic>
    </p:spTree>
    <p:extLst>
      <p:ext uri="{BB962C8B-B14F-4D97-AF65-F5344CB8AC3E}">
        <p14:creationId xmlns:p14="http://schemas.microsoft.com/office/powerpoint/2010/main" val="11596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6BD2-DF9D-E5E7-9A61-727047A8D574}"/>
              </a:ext>
            </a:extLst>
          </p:cNvPr>
          <p:cNvSpPr>
            <a:spLocks noGrp="1"/>
          </p:cNvSpPr>
          <p:nvPr>
            <p:ph type="title"/>
          </p:nvPr>
        </p:nvSpPr>
        <p:spPr/>
        <p:txBody>
          <a:bodyPr/>
          <a:lstStyle/>
          <a:p>
            <a:pPr algn="r"/>
            <a:r>
              <a:rPr lang="he-IL" b="1" dirty="0">
                <a:solidFill>
                  <a:srgbClr val="FF0000"/>
                </a:solidFill>
                <a:latin typeface="Arial" panose="020B0604020202020204" pitchFamily="34" charset="0"/>
                <a:cs typeface="Arial" panose="020B0604020202020204" pitchFamily="34" charset="0"/>
              </a:rPr>
              <a:t>עובדות מעניינות על דבורת הדבש</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F1A29A-B288-6B86-8BC2-D20814EDE0C3}"/>
              </a:ext>
            </a:extLst>
          </p:cNvPr>
          <p:cNvSpPr>
            <a:spLocks noGrp="1"/>
          </p:cNvSpPr>
          <p:nvPr>
            <p:ph idx="1"/>
          </p:nvPr>
        </p:nvSpPr>
        <p:spPr>
          <a:xfrm>
            <a:off x="838200" y="1690688"/>
            <a:ext cx="10703560" cy="4486275"/>
          </a:xfrm>
        </p:spPr>
        <p:txBody>
          <a:bodyPr>
            <a:normAutofit fontScale="25000" lnSpcReduction="20000"/>
          </a:body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מעניינות על דבורת הדבש:</a:t>
            </a:r>
            <a:endPar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11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ריקוד שמספר איפה יש מזון</a:t>
            </a:r>
            <a:r>
              <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דבורים מתקשרות זו עם זו באמצעות "ריקוד הכלולות" – תנועה בצורת שמונה שמספרת לאחרות את מיקום הפרחים, המרחק והכיוון ביחס לשמש.</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11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דבורה אחת מייצרת כף דבש לכל החיים</a:t>
            </a:r>
            <a:r>
              <a:rPr kumimoji="0" lang="he-IL" sz="1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במהלך חייה, דבורה פועלת אחת תייצר בערך כפית אחת של דבש בלבד. לכן כל טיפה חשובה!</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1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שלוש עיניים נוספות</a:t>
            </a:r>
            <a:r>
              <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he-IL" sz="11200" dirty="0">
                <a:solidFill>
                  <a:prstClr val="black"/>
                </a:solidFill>
                <a:latin typeface="Calibri" panose="020F0502020204030204"/>
                <a:cs typeface="Arial" panose="020B0604020202020204" pitchFamily="34" charset="0"/>
              </a:rPr>
              <a:t> </a:t>
            </a:r>
            <a:r>
              <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לדבורה יש חמש עיניים – שתיים גדולות בצדדים ושלוש קטנות למעלה, שמסייעות לה לזהות אור וכיוון.</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1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pic>
        <p:nvPicPr>
          <p:cNvPr id="6" name="Picture 5">
            <a:extLst>
              <a:ext uri="{FF2B5EF4-FFF2-40B4-BE49-F238E27FC236}">
                <a16:creationId xmlns:a16="http://schemas.microsoft.com/office/drawing/2014/main" id="{EC09A09A-2131-0B2F-DBE3-44AECBF85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90" y="76245"/>
            <a:ext cx="2115495" cy="1408298"/>
          </a:xfrm>
          <a:prstGeom prst="rect">
            <a:avLst/>
          </a:prstGeom>
        </p:spPr>
      </p:pic>
      <p:pic>
        <p:nvPicPr>
          <p:cNvPr id="4" name="Picture 3">
            <a:extLst>
              <a:ext uri="{FF2B5EF4-FFF2-40B4-BE49-F238E27FC236}">
                <a16:creationId xmlns:a16="http://schemas.microsoft.com/office/drawing/2014/main" id="{4A302087-8E9E-0524-DDBB-1015140D0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350" y="5759351"/>
            <a:ext cx="1554615" cy="835224"/>
          </a:xfrm>
          <a:prstGeom prst="rect">
            <a:avLst/>
          </a:prstGeom>
        </p:spPr>
      </p:pic>
    </p:spTree>
    <p:extLst>
      <p:ext uri="{BB962C8B-B14F-4D97-AF65-F5344CB8AC3E}">
        <p14:creationId xmlns:p14="http://schemas.microsoft.com/office/powerpoint/2010/main" val="366076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3181-69C2-CB2D-1442-822A10724FD1}"/>
              </a:ext>
            </a:extLst>
          </p:cNvPr>
          <p:cNvSpPr>
            <a:spLocks noGrp="1"/>
          </p:cNvSpPr>
          <p:nvPr>
            <p:ph type="title"/>
          </p:nvPr>
        </p:nvSpPr>
        <p:spPr/>
        <p:txBody>
          <a:bodyPr>
            <a:normAutofit/>
          </a:bodyPr>
          <a:lstStyle/>
          <a:p>
            <a:pPr algn="r"/>
            <a:r>
              <a:rPr lang="he-IL" b="1" dirty="0">
                <a:solidFill>
                  <a:srgbClr val="FF0000"/>
                </a:solidFill>
                <a:cs typeface="+mn-cs"/>
              </a:rPr>
              <a:t>המשך:</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C8B8CEC6-29A9-A79C-C27F-B203B5B3E8DD}"/>
              </a:ext>
            </a:extLst>
          </p:cNvPr>
          <p:cNvSpPr>
            <a:spLocks noGrp="1"/>
          </p:cNvSpPr>
          <p:nvPr>
            <p:ph idx="1"/>
          </p:nvPr>
        </p:nvSpPr>
        <p:spPr/>
        <p:txBody>
          <a:bodyPr>
            <a:normAutofit lnSpcReduction="10000"/>
          </a:body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המלכה מטילה עד 2,000 ביצים ביום</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he-IL" dirty="0">
                <a:solidFill>
                  <a:prstClr val="black"/>
                </a:solidFill>
                <a:latin typeface="Calibri" panose="020F0502020204030204"/>
                <a:cs typeface="Arial" panose="020B0604020202020204" pitchFamily="34" charset="0"/>
              </a:rPr>
              <a:t> </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מלכת הדבורים היא מכונת הטלה – היא יכולה להטיל אלפי ביצים ביום, ומכתיבה את קצב החיים בכוורת.</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הדבורה מתה לאחר עקיצה</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עקיצת הדבורה היא פעולה חד-פעמית.  העוקץ שלה נתקע בעור היונקים, וכשהיא מנסה לעוף משם, היא נפגעת ומתה.</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הכוורת בנויה ממשושים מושלמים</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הדבורים בונות את הכוורת בצורת משושים – צורה גיאומטרית שמנצלת מקום בצורה היעילה ביותר.</a:t>
            </a:r>
          </a:p>
          <a:p>
            <a:pPr marL="0" marR="0" lvl="0" indent="0" algn="r" defTabSz="914400" rtl="1" eaLnBrk="1" fontAlgn="auto" latinLnBrk="0" hangingPunct="1">
              <a:lnSpc>
                <a:spcPct val="90000"/>
              </a:lnSpc>
              <a:spcBef>
                <a:spcPts val="1000"/>
              </a:spcBef>
              <a:spcAft>
                <a:spcPts val="0"/>
              </a:spcAft>
              <a:buClrTx/>
              <a:buSz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he-IL" sz="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indent="0" algn="r" rtl="1">
              <a:buNone/>
            </a:pPr>
            <a:endParaRPr lang="en-US" dirty="0"/>
          </a:p>
        </p:txBody>
      </p:sp>
      <p:pic>
        <p:nvPicPr>
          <p:cNvPr id="4" name="Picture 3">
            <a:extLst>
              <a:ext uri="{FF2B5EF4-FFF2-40B4-BE49-F238E27FC236}">
                <a16:creationId xmlns:a16="http://schemas.microsoft.com/office/drawing/2014/main" id="{A78670C8-A064-0C96-0BBC-5E1B7E6742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115495" cy="1408298"/>
          </a:xfrm>
          <a:prstGeom prst="rect">
            <a:avLst/>
          </a:prstGeom>
        </p:spPr>
      </p:pic>
      <p:pic>
        <p:nvPicPr>
          <p:cNvPr id="5" name="Picture 4">
            <a:extLst>
              <a:ext uri="{FF2B5EF4-FFF2-40B4-BE49-F238E27FC236}">
                <a16:creationId xmlns:a16="http://schemas.microsoft.com/office/drawing/2014/main" id="{2D932D21-3B23-FCEA-E9F8-C0F261105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4288"/>
            <a:ext cx="1554615" cy="835224"/>
          </a:xfrm>
          <a:prstGeom prst="rect">
            <a:avLst/>
          </a:prstGeom>
        </p:spPr>
      </p:pic>
    </p:spTree>
    <p:extLst>
      <p:ext uri="{BB962C8B-B14F-4D97-AF65-F5344CB8AC3E}">
        <p14:creationId xmlns:p14="http://schemas.microsoft.com/office/powerpoint/2010/main" val="421041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1970-44A2-4AB4-26DC-B7E9C3904231}"/>
              </a:ext>
            </a:extLst>
          </p:cNvPr>
          <p:cNvSpPr>
            <a:spLocks noGrp="1"/>
          </p:cNvSpPr>
          <p:nvPr>
            <p:ph type="title"/>
          </p:nvPr>
        </p:nvSpPr>
        <p:spPr/>
        <p:txBody>
          <a:bodyPr/>
          <a:lstStyle/>
          <a:p>
            <a:pPr algn="ctr"/>
            <a:r>
              <a:rPr lang="he-IL" b="1" dirty="0">
                <a:solidFill>
                  <a:srgbClr val="FF0000"/>
                </a:solidFill>
                <a:cs typeface="+mn-cs"/>
              </a:rPr>
              <a:t>השרקרק: האויב הטבעי של הדבורים</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5D493B1A-2730-0413-31C8-16B3F1BBF1D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81977" y="1407560"/>
            <a:ext cx="6904233" cy="5178175"/>
          </a:xfrm>
          <a:prstGeom prst="rect">
            <a:avLst/>
          </a:prstGeom>
        </p:spPr>
      </p:pic>
      <p:pic>
        <p:nvPicPr>
          <p:cNvPr id="3" name="Picture 2">
            <a:extLst>
              <a:ext uri="{FF2B5EF4-FFF2-40B4-BE49-F238E27FC236}">
                <a16:creationId xmlns:a16="http://schemas.microsoft.com/office/drawing/2014/main" id="{0552CB0C-208A-A7EF-0B58-52F6BF674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931" y="74119"/>
            <a:ext cx="2115495" cy="1408298"/>
          </a:xfrm>
          <a:prstGeom prst="rect">
            <a:avLst/>
          </a:prstGeom>
        </p:spPr>
      </p:pic>
      <p:pic>
        <p:nvPicPr>
          <p:cNvPr id="5" name="Picture 4">
            <a:extLst>
              <a:ext uri="{FF2B5EF4-FFF2-40B4-BE49-F238E27FC236}">
                <a16:creationId xmlns:a16="http://schemas.microsoft.com/office/drawing/2014/main" id="{B7208DBE-20C0-E317-9EAE-6DFD78B745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 y="5750511"/>
            <a:ext cx="1554615" cy="835224"/>
          </a:xfrm>
          <a:prstGeom prst="rect">
            <a:avLst/>
          </a:prstGeom>
        </p:spPr>
      </p:pic>
    </p:spTree>
    <p:extLst>
      <p:ext uri="{BB962C8B-B14F-4D97-AF65-F5344CB8AC3E}">
        <p14:creationId xmlns:p14="http://schemas.microsoft.com/office/powerpoint/2010/main" val="79806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D320-8D3E-AA8C-6FAB-9871693AED35}"/>
              </a:ext>
            </a:extLst>
          </p:cNvPr>
          <p:cNvSpPr>
            <a:spLocks noGrp="1"/>
          </p:cNvSpPr>
          <p:nvPr>
            <p:ph type="title"/>
          </p:nvPr>
        </p:nvSpPr>
        <p:spPr/>
        <p:txBody>
          <a:bodyPr/>
          <a:lstStyle/>
          <a:p>
            <a:pPr algn="r"/>
            <a:r>
              <a:rPr lang="he-IL" b="1" dirty="0">
                <a:solidFill>
                  <a:srgbClr val="FF0000"/>
                </a:solidFill>
                <a:cs typeface="+mn-cs"/>
              </a:rPr>
              <a:t>דבורת הדבש – חרק חברתי</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C63C1405-1A82-F6D3-6D51-C5659B29E32A}"/>
              </a:ext>
            </a:extLst>
          </p:cNvPr>
          <p:cNvSpPr>
            <a:spLocks noGrp="1"/>
          </p:cNvSpPr>
          <p:nvPr>
            <p:ph idx="1"/>
          </p:nvPr>
        </p:nvSpPr>
        <p:spPr>
          <a:xfrm>
            <a:off x="609600" y="1593150"/>
            <a:ext cx="10744200" cy="4685414"/>
          </a:xfrm>
        </p:spPr>
        <p:txBody>
          <a:bodyPr>
            <a:normAutofit/>
          </a:bodyPr>
          <a:lstStyle/>
          <a:p>
            <a:pPr marL="0" marR="0" lvl="0" indent="0" algn="r" defTabSz="914400" rtl="1" eaLnBrk="1" fontAlgn="auto" latinLnBrk="0" hangingPunct="1">
              <a:lnSpc>
                <a:spcPct val="90000"/>
              </a:lnSpc>
              <a:spcBef>
                <a:spcPts val="1000"/>
              </a:spcBef>
              <a:spcAft>
                <a:spcPts val="0"/>
              </a:spcAft>
              <a:buClrTx/>
              <a:buSzTx/>
              <a:buNone/>
              <a:tabLst/>
              <a:defRPr/>
            </a:pPr>
            <a:r>
              <a:rPr kumimoji="0" lang="he-IL" sz="2600" b="0" i="0" u="none" strike="noStrike" kern="1200" cap="none" spc="0" normalizeH="0" baseline="0" noProof="0" dirty="0">
                <a:ln>
                  <a:noFill/>
                </a:ln>
                <a:solidFill>
                  <a:prstClr val="black"/>
                </a:solidFill>
                <a:effectLst/>
                <a:uLnTx/>
                <a:uFillTx/>
                <a:latin typeface="atlas"/>
                <a:ea typeface="+mn-ea"/>
                <a:cs typeface="Arial" panose="020B0604020202020204" pitchFamily="34" charset="0"/>
              </a:rPr>
              <a:t>הדבורים חיות במושבות מאורגנות היטב, שבהן כל פרט ממלא תפקיד מוגדר שמשרת את טובת הכלל.  </a:t>
            </a:r>
          </a:p>
          <a:p>
            <a:pPr marL="0" marR="0" lvl="0" indent="0" algn="r" defTabSz="914400" rtl="1" eaLnBrk="1" fontAlgn="auto" latinLnBrk="0" hangingPunct="1">
              <a:lnSpc>
                <a:spcPct val="90000"/>
              </a:lnSpc>
              <a:spcBef>
                <a:spcPts val="1000"/>
              </a:spcBef>
              <a:spcAft>
                <a:spcPts val="0"/>
              </a:spcAft>
              <a:buClrTx/>
              <a:buSzTx/>
              <a:buNone/>
              <a:tabLst/>
              <a:defRPr/>
            </a:pPr>
            <a:r>
              <a:rPr lang="he-IL" sz="3200" b="1" dirty="0">
                <a:solidFill>
                  <a:srgbClr val="FF0000"/>
                </a:solidFill>
                <a:latin typeface="atlas"/>
                <a:cs typeface="Arial" panose="020B0604020202020204" pitchFamily="34" charset="0"/>
              </a:rPr>
              <a:t> </a:t>
            </a:r>
            <a:endParaRPr lang="he-IL" sz="2600" dirty="0">
              <a:solidFill>
                <a:prstClr val="black"/>
              </a:solidFill>
              <a:latin typeface="atlas"/>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lang="he-IL" sz="2600" dirty="0">
              <a:solidFill>
                <a:prstClr val="black"/>
              </a:solidFill>
              <a:latin typeface="atlas"/>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4" name="Picture 3">
            <a:extLst>
              <a:ext uri="{FF2B5EF4-FFF2-40B4-BE49-F238E27FC236}">
                <a16:creationId xmlns:a16="http://schemas.microsoft.com/office/drawing/2014/main" id="{D5DA94BD-13EE-BB5A-0441-DE5F97AD6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251"/>
            <a:ext cx="2115495" cy="1408298"/>
          </a:xfrm>
          <a:prstGeom prst="rect">
            <a:avLst/>
          </a:prstGeom>
        </p:spPr>
      </p:pic>
      <p:pic>
        <p:nvPicPr>
          <p:cNvPr id="5" name="Picture 4">
            <a:extLst>
              <a:ext uri="{FF2B5EF4-FFF2-40B4-BE49-F238E27FC236}">
                <a16:creationId xmlns:a16="http://schemas.microsoft.com/office/drawing/2014/main" id="{CCBF410E-3E6E-B924-933C-0CCD7966E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324" y="2627304"/>
            <a:ext cx="6500983" cy="4332295"/>
          </a:xfrm>
          <a:prstGeom prst="rect">
            <a:avLst/>
          </a:prstGeom>
        </p:spPr>
      </p:pic>
      <p:pic>
        <p:nvPicPr>
          <p:cNvPr id="7" name="Picture 6">
            <a:extLst>
              <a:ext uri="{FF2B5EF4-FFF2-40B4-BE49-F238E27FC236}">
                <a16:creationId xmlns:a16="http://schemas.microsoft.com/office/drawing/2014/main" id="{A2254E48-26BA-7CAF-4980-2A96FAE711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85068"/>
            <a:ext cx="1554615" cy="835224"/>
          </a:xfrm>
          <a:prstGeom prst="rect">
            <a:avLst/>
          </a:prstGeom>
        </p:spPr>
      </p:pic>
    </p:spTree>
    <p:extLst>
      <p:ext uri="{BB962C8B-B14F-4D97-AF65-F5344CB8AC3E}">
        <p14:creationId xmlns:p14="http://schemas.microsoft.com/office/powerpoint/2010/main" val="2002614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A81-8763-07E4-D26C-8303E80A5628}"/>
              </a:ext>
            </a:extLst>
          </p:cNvPr>
          <p:cNvSpPr>
            <a:spLocks noGrp="1"/>
          </p:cNvSpPr>
          <p:nvPr>
            <p:ph type="title"/>
          </p:nvPr>
        </p:nvSpPr>
        <p:spPr/>
        <p:txBody>
          <a:bodyPr>
            <a:normAutofit/>
          </a:bodyPr>
          <a:lstStyle/>
          <a:p>
            <a:pPr algn="ctr"/>
            <a:r>
              <a:rPr lang="he-IL" sz="6000" b="1" dirty="0">
                <a:solidFill>
                  <a:srgbClr val="FF0000"/>
                </a:solidFill>
                <a:cs typeface="+mn-cs"/>
              </a:rPr>
              <a:t>תם ולא נשלם</a:t>
            </a:r>
            <a:endParaRPr lang="en-US" sz="6000" b="1" dirty="0">
              <a:solidFill>
                <a:srgbClr val="FF0000"/>
              </a:solidFill>
              <a:cs typeface="+mn-cs"/>
            </a:endParaRPr>
          </a:p>
        </p:txBody>
      </p:sp>
      <p:pic>
        <p:nvPicPr>
          <p:cNvPr id="8" name="Content Placeholder 7">
            <a:extLst>
              <a:ext uri="{FF2B5EF4-FFF2-40B4-BE49-F238E27FC236}">
                <a16:creationId xmlns:a16="http://schemas.microsoft.com/office/drawing/2014/main" id="{3F126C52-AA3D-F4D9-064A-D78F91E6EBD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2974" y="1690688"/>
            <a:ext cx="4346051" cy="4903834"/>
          </a:xfrm>
          <a:prstGeom prst="rect">
            <a:avLst/>
          </a:prstGeom>
        </p:spPr>
      </p:pic>
      <p:pic>
        <p:nvPicPr>
          <p:cNvPr id="9" name="Picture 8">
            <a:extLst>
              <a:ext uri="{FF2B5EF4-FFF2-40B4-BE49-F238E27FC236}">
                <a16:creationId xmlns:a16="http://schemas.microsoft.com/office/drawing/2014/main" id="{8F11138F-9027-B5DA-65EB-4D4097B05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28" y="94667"/>
            <a:ext cx="2115495" cy="1408298"/>
          </a:xfrm>
          <a:prstGeom prst="rect">
            <a:avLst/>
          </a:prstGeom>
        </p:spPr>
      </p:pic>
      <p:pic>
        <p:nvPicPr>
          <p:cNvPr id="3" name="Picture 2">
            <a:extLst>
              <a:ext uri="{FF2B5EF4-FFF2-40B4-BE49-F238E27FC236}">
                <a16:creationId xmlns:a16="http://schemas.microsoft.com/office/drawing/2014/main" id="{DFC856FF-0469-DB4D-9D14-42C835537E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28109"/>
            <a:ext cx="1554615" cy="835224"/>
          </a:xfrm>
          <a:prstGeom prst="rect">
            <a:avLst/>
          </a:prstGeom>
        </p:spPr>
      </p:pic>
    </p:spTree>
    <p:extLst>
      <p:ext uri="{BB962C8B-B14F-4D97-AF65-F5344CB8AC3E}">
        <p14:creationId xmlns:p14="http://schemas.microsoft.com/office/powerpoint/2010/main" val="371516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3CF1-133B-B1CD-AB9F-B41ED83A706A}"/>
              </a:ext>
            </a:extLst>
          </p:cNvPr>
          <p:cNvSpPr>
            <a:spLocks noGrp="1"/>
          </p:cNvSpPr>
          <p:nvPr>
            <p:ph type="title"/>
          </p:nvPr>
        </p:nvSpPr>
        <p:spPr/>
        <p:txBody>
          <a:bodyPr/>
          <a:lstStyle/>
          <a:p>
            <a:pPr algn="r"/>
            <a:r>
              <a:rPr lang="he-IL" b="1" dirty="0">
                <a:solidFill>
                  <a:srgbClr val="FF0000"/>
                </a:solidFill>
                <a:cs typeface="+mn-cs"/>
              </a:rPr>
              <a:t>רשימת מקורות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C3C1ED4-B46B-E2C7-381F-AB927D85A2DC}"/>
              </a:ext>
            </a:extLst>
          </p:cNvPr>
          <p:cNvSpPr>
            <a:spLocks noGrp="1"/>
          </p:cNvSpPr>
          <p:nvPr>
            <p:ph idx="1"/>
          </p:nvPr>
        </p:nvSpPr>
        <p:spPr/>
        <p:txBody>
          <a:bodyPr/>
          <a:lstStyle/>
          <a:p>
            <a:pPr algn="r" fontAlgn="base">
              <a:spcAft>
                <a:spcPts val="1800"/>
              </a:spcAft>
              <a:buNone/>
            </a:pPr>
            <a:r>
              <a:rPr lang="he-IL" i="0" dirty="0">
                <a:solidFill>
                  <a:srgbClr val="34628D"/>
                </a:solidFill>
                <a:effectLst/>
                <a:latin typeface="David" panose="020E0502060401010101" pitchFamily="34" charset="-79"/>
                <a:cs typeface="David" panose="020E0502060401010101" pitchFamily="34" charset="-79"/>
                <a:hlinkClick r:id="rId2"/>
              </a:rPr>
              <a:t>גידול אינטנסיבי של דבורי דבש בכוורות מאיים על המערכת האקולוגית בשמורת החרמון</a:t>
            </a:r>
            <a:r>
              <a:rPr lang="he-IL" i="0" dirty="0">
                <a:solidFill>
                  <a:srgbClr val="34628D"/>
                </a:solidFill>
                <a:effectLst/>
                <a:latin typeface="David" panose="020E0502060401010101" pitchFamily="34" charset="-79"/>
                <a:cs typeface="David" panose="020E0502060401010101" pitchFamily="34" charset="-79"/>
              </a:rPr>
              <a:t>, מוזיאון הטבע, אוניברסיטת תל-אביב</a:t>
            </a:r>
          </a:p>
          <a:p>
            <a:pPr marL="0" indent="0" algn="r" rtl="1">
              <a:buNone/>
            </a:pPr>
            <a:r>
              <a:rPr lang="he-IL" dirty="0">
                <a:hlinkClick r:id="rId3"/>
              </a:rPr>
              <a:t>דבורת הדבש</a:t>
            </a:r>
            <a:r>
              <a:rPr lang="he-IL" dirty="0"/>
              <a:t>, רמת הנדיב</a:t>
            </a:r>
          </a:p>
          <a:p>
            <a:pPr algn="r">
              <a:buNone/>
            </a:pPr>
            <a:r>
              <a:rPr lang="he-IL" i="0" dirty="0">
                <a:solidFill>
                  <a:srgbClr val="696969"/>
                </a:solidFill>
                <a:effectLst/>
                <a:latin typeface="Open Sans Hebrew"/>
                <a:hlinkClick r:id="rId4"/>
              </a:rPr>
              <a:t>אפקט הפרפר של דבורת הדבש</a:t>
            </a:r>
            <a:r>
              <a:rPr lang="he-IL" i="0" dirty="0">
                <a:solidFill>
                  <a:srgbClr val="696969"/>
                </a:solidFill>
                <a:effectLst/>
                <a:latin typeface="Open Sans Hebrew"/>
              </a:rPr>
              <a:t>, אוניברסיטת תל אביב</a:t>
            </a:r>
          </a:p>
          <a:p>
            <a:pPr algn="r">
              <a:buNone/>
            </a:pPr>
            <a:r>
              <a:rPr lang="en-US" dirty="0">
                <a:solidFill>
                  <a:srgbClr val="696969"/>
                </a:solidFill>
                <a:latin typeface="Open Sans Hebrew"/>
                <a:hlinkClick r:id="rId5"/>
              </a:rPr>
              <a:t>Teva-Biz</a:t>
            </a:r>
            <a:r>
              <a:rPr lang="he-IL" dirty="0">
                <a:solidFill>
                  <a:srgbClr val="696969"/>
                </a:solidFill>
                <a:latin typeface="Open Sans Hebrew"/>
                <a:hlinkClick r:id="rId5"/>
              </a:rPr>
              <a:t>דבורי הבר בישראל</a:t>
            </a:r>
            <a:r>
              <a:rPr lang="he-IL" dirty="0">
                <a:solidFill>
                  <a:srgbClr val="696969"/>
                </a:solidFill>
                <a:latin typeface="Open Sans Hebrew"/>
              </a:rPr>
              <a:t>, </a:t>
            </a:r>
            <a:endParaRPr lang="he-IL" i="0" dirty="0">
              <a:solidFill>
                <a:srgbClr val="696969"/>
              </a:solidFill>
              <a:effectLst/>
              <a:latin typeface="Open Sans Hebrew"/>
            </a:endParaRPr>
          </a:p>
          <a:p>
            <a:pPr marL="0" indent="0" algn="r" rtl="1">
              <a:buNone/>
            </a:pPr>
            <a:endParaRPr lang="en-US" dirty="0"/>
          </a:p>
        </p:txBody>
      </p:sp>
      <p:pic>
        <p:nvPicPr>
          <p:cNvPr id="4" name="Picture 3">
            <a:extLst>
              <a:ext uri="{FF2B5EF4-FFF2-40B4-BE49-F238E27FC236}">
                <a16:creationId xmlns:a16="http://schemas.microsoft.com/office/drawing/2014/main" id="{2878CC8F-EF5A-E05A-C4D6-58850220C1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57" y="230188"/>
            <a:ext cx="2115495" cy="1408298"/>
          </a:xfrm>
          <a:prstGeom prst="rect">
            <a:avLst/>
          </a:prstGeom>
        </p:spPr>
      </p:pic>
      <p:pic>
        <p:nvPicPr>
          <p:cNvPr id="5" name="Picture 4">
            <a:extLst>
              <a:ext uri="{FF2B5EF4-FFF2-40B4-BE49-F238E27FC236}">
                <a16:creationId xmlns:a16="http://schemas.microsoft.com/office/drawing/2014/main" id="{98969139-F916-E2D3-8B95-BF36FB2DE7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22776"/>
            <a:ext cx="1554615" cy="835224"/>
          </a:xfrm>
          <a:prstGeom prst="rect">
            <a:avLst/>
          </a:prstGeom>
        </p:spPr>
      </p:pic>
    </p:spTree>
    <p:extLst>
      <p:ext uri="{BB962C8B-B14F-4D97-AF65-F5344CB8AC3E}">
        <p14:creationId xmlns:p14="http://schemas.microsoft.com/office/powerpoint/2010/main" val="287696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6D93-3D5B-0B65-A145-2F1C50C77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5E79F-3A93-6762-1F0F-6E43B07CF90F}"/>
              </a:ext>
            </a:extLst>
          </p:cNvPr>
          <p:cNvSpPr>
            <a:spLocks noGrp="1"/>
          </p:cNvSpPr>
          <p:nvPr>
            <p:ph type="title"/>
          </p:nvPr>
        </p:nvSpPr>
        <p:spPr/>
        <p:txBody>
          <a:bodyPr/>
          <a:lstStyle/>
          <a:p>
            <a:pPr algn="r"/>
            <a:r>
              <a:rPr lang="he-IL" b="1" dirty="0">
                <a:solidFill>
                  <a:srgbClr val="FF0000"/>
                </a:solidFill>
                <a:cs typeface="+mn-cs"/>
              </a:rPr>
              <a:t> </a:t>
            </a:r>
            <a:r>
              <a:rPr lang="he-IL" b="1" dirty="0">
                <a:solidFill>
                  <a:srgbClr val="FF0000"/>
                </a:solidFill>
                <a:latin typeface="atlas"/>
                <a:cs typeface="Arial" panose="020B0604020202020204" pitchFamily="34" charset="0"/>
              </a:rPr>
              <a:t>מבנה חברתי היררכי</a:t>
            </a:r>
            <a:br>
              <a:rPr lang="he-IL" b="1" dirty="0">
                <a:solidFill>
                  <a:srgbClr val="FF0000"/>
                </a:solidFill>
                <a:latin typeface="atlas"/>
                <a:cs typeface="Arial" panose="020B0604020202020204" pitchFamily="34" charset="0"/>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357D584-3F84-6B63-FA3E-AC090E7929FB}"/>
              </a:ext>
            </a:extLst>
          </p:cNvPr>
          <p:cNvSpPr>
            <a:spLocks noGrp="1"/>
          </p:cNvSpPr>
          <p:nvPr>
            <p:ph idx="1"/>
          </p:nvPr>
        </p:nvSpPr>
        <p:spPr>
          <a:xfrm>
            <a:off x="152400" y="1351280"/>
            <a:ext cx="11521440" cy="4825683"/>
          </a:xfrm>
        </p:spPr>
        <p:txBody>
          <a:bodyPr>
            <a:normAutofit/>
          </a:bodyPr>
          <a:lstStyle/>
          <a:p>
            <a:pPr marL="0" marR="0" lvl="0" indent="0" algn="r" defTabSz="914400" rtl="1" eaLnBrk="1" fontAlgn="auto" latinLnBrk="0" hangingPunct="1">
              <a:lnSpc>
                <a:spcPct val="90000"/>
              </a:lnSpc>
              <a:spcBef>
                <a:spcPts val="1000"/>
              </a:spcBef>
              <a:spcAft>
                <a:spcPts val="0"/>
              </a:spcAft>
              <a:buClrTx/>
              <a:buSzTx/>
              <a:buNone/>
              <a:tabLst/>
              <a:defRPr/>
            </a:pPr>
            <a:r>
              <a:rPr kumimoji="0" lang="he-IL" sz="2600" b="0" i="0" u="none" strike="noStrike" kern="1200" cap="none" spc="0" normalizeH="0" baseline="0" noProof="0" dirty="0">
                <a:ln>
                  <a:noFill/>
                </a:ln>
                <a:solidFill>
                  <a:prstClr val="black"/>
                </a:solidFill>
                <a:effectLst/>
                <a:uLnTx/>
                <a:uFillTx/>
                <a:latin typeface="atlas"/>
                <a:ea typeface="+mn-ea"/>
                <a:cs typeface="Arial" panose="020B0604020202020204" pitchFamily="34" charset="0"/>
              </a:rPr>
              <a:t> </a:t>
            </a:r>
          </a:p>
          <a:p>
            <a:pPr marL="0" marR="0" lvl="0" indent="0" algn="r" defTabSz="914400" rtl="1" eaLnBrk="1" fontAlgn="auto" latinLnBrk="0" hangingPunct="1">
              <a:lnSpc>
                <a:spcPct val="90000"/>
              </a:lnSpc>
              <a:spcBef>
                <a:spcPts val="1000"/>
              </a:spcBef>
              <a:spcAft>
                <a:spcPts val="0"/>
              </a:spcAft>
              <a:buClrTx/>
              <a:buSzTx/>
              <a:buNone/>
              <a:tabLst/>
              <a:defRPr/>
            </a:pPr>
            <a:r>
              <a:rPr lang="he-IL" sz="2600" b="1" dirty="0">
                <a:solidFill>
                  <a:srgbClr val="FF0000"/>
                </a:solidFill>
                <a:latin typeface="atlas"/>
                <a:cs typeface="Arial" panose="020B0604020202020204" pitchFamily="34" charset="0"/>
              </a:rPr>
              <a:t>המלכה</a:t>
            </a:r>
            <a:r>
              <a:rPr lang="he-IL" sz="2600" dirty="0">
                <a:solidFill>
                  <a:prstClr val="black"/>
                </a:solidFill>
                <a:latin typeface="atlas"/>
                <a:cs typeface="Arial" panose="020B0604020202020204" pitchFamily="34" charset="0"/>
              </a:rPr>
              <a:t>: הדבורה היחידה שמטילה ביצים (עד 2,000 ביום). תפקידה המרכזי הוא רבייה. ומפיצה </a:t>
            </a:r>
            <a:r>
              <a:rPr lang="he-IL" sz="2600" dirty="0" err="1">
                <a:solidFill>
                  <a:prstClr val="black"/>
                </a:solidFill>
                <a:latin typeface="atlas"/>
                <a:cs typeface="Arial" panose="020B0604020202020204" pitchFamily="34" charset="0"/>
              </a:rPr>
              <a:t>פרומונים</a:t>
            </a:r>
            <a:r>
              <a:rPr lang="he-IL" sz="2600" dirty="0">
                <a:solidFill>
                  <a:prstClr val="black"/>
                </a:solidFill>
                <a:latin typeface="atlas"/>
                <a:cs typeface="Arial" panose="020B0604020202020204" pitchFamily="34" charset="0"/>
              </a:rPr>
              <a:t> שמייצבים את הסדר החברתי.</a:t>
            </a:r>
          </a:p>
          <a:p>
            <a:pPr marL="0" marR="0" lvl="0" indent="0" algn="r" defTabSz="914400" rtl="1" eaLnBrk="1" fontAlgn="auto" latinLnBrk="0" hangingPunct="1">
              <a:lnSpc>
                <a:spcPct val="90000"/>
              </a:lnSpc>
              <a:spcBef>
                <a:spcPts val="1000"/>
              </a:spcBef>
              <a:spcAft>
                <a:spcPts val="0"/>
              </a:spcAft>
              <a:buClrTx/>
              <a:buSzTx/>
              <a:buNone/>
              <a:tabLst/>
              <a:defRPr/>
            </a:pPr>
            <a:r>
              <a:rPr lang="he-IL" sz="2600" b="1" dirty="0">
                <a:solidFill>
                  <a:srgbClr val="FF0000"/>
                </a:solidFill>
                <a:latin typeface="atlas"/>
                <a:cs typeface="Arial" panose="020B0604020202020204" pitchFamily="34" charset="0"/>
              </a:rPr>
              <a:t>הפועלות</a:t>
            </a:r>
            <a:r>
              <a:rPr lang="he-IL" sz="2600" dirty="0">
                <a:solidFill>
                  <a:prstClr val="black"/>
                </a:solidFill>
                <a:latin typeface="atlas"/>
                <a:cs typeface="Arial" panose="020B0604020202020204" pitchFamily="34" charset="0"/>
              </a:rPr>
              <a:t>: נקבות עקרות שמבצעות את רוב עבודות הכוורת: איסוף מזון, טיפול בזחלים, בניית חלות, שמירה על הכוורת ועוד.</a:t>
            </a:r>
          </a:p>
          <a:p>
            <a:pPr marL="0" marR="0" lvl="0" indent="0" algn="r" defTabSz="914400" rtl="1" eaLnBrk="1" fontAlgn="auto" latinLnBrk="0" hangingPunct="1">
              <a:lnSpc>
                <a:spcPct val="90000"/>
              </a:lnSpc>
              <a:spcBef>
                <a:spcPts val="1000"/>
              </a:spcBef>
              <a:spcAft>
                <a:spcPts val="0"/>
              </a:spcAft>
              <a:buClrTx/>
              <a:buSzTx/>
              <a:buNone/>
              <a:tabLst/>
              <a:defRPr/>
            </a:pPr>
            <a:r>
              <a:rPr lang="he-IL" sz="2600" b="1" dirty="0">
                <a:solidFill>
                  <a:srgbClr val="FF0000"/>
                </a:solidFill>
                <a:latin typeface="atlas"/>
                <a:cs typeface="Arial" panose="020B0604020202020204" pitchFamily="34" charset="0"/>
              </a:rPr>
              <a:t>הזכרים (הדבורים)</a:t>
            </a:r>
            <a:r>
              <a:rPr lang="he-IL" sz="2600" dirty="0">
                <a:solidFill>
                  <a:srgbClr val="FF0000"/>
                </a:solidFill>
                <a:latin typeface="atlas"/>
                <a:cs typeface="Arial" panose="020B0604020202020204" pitchFamily="34" charset="0"/>
              </a:rPr>
              <a:t>: </a:t>
            </a:r>
            <a:r>
              <a:rPr lang="he-IL" sz="2600" dirty="0">
                <a:solidFill>
                  <a:prstClr val="black"/>
                </a:solidFill>
                <a:latin typeface="atlas"/>
                <a:cs typeface="Arial" panose="020B0604020202020204" pitchFamily="34" charset="0"/>
              </a:rPr>
              <a:t>תפקידם היחיד הוא להפרות את המלכה. לאחר ההזדווגות הם מתים, ובכוורת נשארים רק מעטים מהם.</a:t>
            </a:r>
          </a:p>
          <a:p>
            <a:pPr marL="0" marR="0" lvl="0" indent="0" algn="r" defTabSz="914400" rtl="1" eaLnBrk="1" fontAlgn="auto" latinLnBrk="0" hangingPunct="1">
              <a:lnSpc>
                <a:spcPct val="90000"/>
              </a:lnSpc>
              <a:spcBef>
                <a:spcPts val="1000"/>
              </a:spcBef>
              <a:spcAft>
                <a:spcPts val="0"/>
              </a:spcAft>
              <a:buClrTx/>
              <a:buSzTx/>
              <a:buNone/>
              <a:tabLst/>
              <a:defRPr/>
            </a:pPr>
            <a:endParaRPr lang="he-IL" sz="2600" dirty="0">
              <a:solidFill>
                <a:prstClr val="black"/>
              </a:solidFill>
              <a:latin typeface="atlas"/>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4" name="Picture 3">
            <a:extLst>
              <a:ext uri="{FF2B5EF4-FFF2-40B4-BE49-F238E27FC236}">
                <a16:creationId xmlns:a16="http://schemas.microsoft.com/office/drawing/2014/main" id="{94D48CE9-32D5-BA85-92A1-2D0C861B0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251"/>
            <a:ext cx="2115495" cy="1408298"/>
          </a:xfrm>
          <a:prstGeom prst="rect">
            <a:avLst/>
          </a:prstGeom>
        </p:spPr>
      </p:pic>
      <p:pic>
        <p:nvPicPr>
          <p:cNvPr id="6" name="Picture 5">
            <a:extLst>
              <a:ext uri="{FF2B5EF4-FFF2-40B4-BE49-F238E27FC236}">
                <a16:creationId xmlns:a16="http://schemas.microsoft.com/office/drawing/2014/main" id="{D2280296-85B8-E51C-25DF-F3FF32217940}"/>
              </a:ext>
            </a:extLst>
          </p:cNvPr>
          <p:cNvPicPr>
            <a:picLocks noChangeAspect="1"/>
          </p:cNvPicPr>
          <p:nvPr/>
        </p:nvPicPr>
        <p:blipFill>
          <a:blip r:embed="rId4"/>
          <a:stretch>
            <a:fillRect/>
          </a:stretch>
        </p:blipFill>
        <p:spPr>
          <a:xfrm>
            <a:off x="4196080" y="4449762"/>
            <a:ext cx="3799840" cy="2256155"/>
          </a:xfrm>
          <a:prstGeom prst="rect">
            <a:avLst/>
          </a:prstGeom>
        </p:spPr>
      </p:pic>
      <p:pic>
        <p:nvPicPr>
          <p:cNvPr id="5" name="Picture 4">
            <a:extLst>
              <a:ext uri="{FF2B5EF4-FFF2-40B4-BE49-F238E27FC236}">
                <a16:creationId xmlns:a16="http://schemas.microsoft.com/office/drawing/2014/main" id="{DE7B02DF-1E59-1AC5-33B0-FF9AFFBA06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439" y="5870693"/>
            <a:ext cx="1554615" cy="835224"/>
          </a:xfrm>
          <a:prstGeom prst="rect">
            <a:avLst/>
          </a:prstGeom>
        </p:spPr>
      </p:pic>
    </p:spTree>
    <p:extLst>
      <p:ext uri="{BB962C8B-B14F-4D97-AF65-F5344CB8AC3E}">
        <p14:creationId xmlns:p14="http://schemas.microsoft.com/office/powerpoint/2010/main" val="374948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9B34-0815-AB44-12E8-35312502D4F7}"/>
              </a:ext>
            </a:extLst>
          </p:cNvPr>
          <p:cNvSpPr>
            <a:spLocks noGrp="1"/>
          </p:cNvSpPr>
          <p:nvPr>
            <p:ph type="title"/>
          </p:nvPr>
        </p:nvSpPr>
        <p:spPr/>
        <p:txBody>
          <a:bodyPr/>
          <a:lstStyle/>
          <a:p>
            <a:pPr algn="r"/>
            <a:r>
              <a:rPr lang="he-IL" b="1" dirty="0">
                <a:solidFill>
                  <a:srgbClr val="FF0000"/>
                </a:solidFill>
                <a:cs typeface="+mn-cs"/>
              </a:rPr>
              <a:t>מה קורה כאשר המלכה מתה?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A4C2FFC2-FAF6-F1C9-E88A-45FDF4E2D68C}"/>
              </a:ext>
            </a:extLst>
          </p:cNvPr>
          <p:cNvSpPr>
            <a:spLocks noGrp="1"/>
          </p:cNvSpPr>
          <p:nvPr>
            <p:ph idx="1"/>
          </p:nvPr>
        </p:nvSpPr>
        <p:spPr>
          <a:xfrm>
            <a:off x="838200" y="1825625"/>
            <a:ext cx="11079480" cy="4351338"/>
          </a:xfrm>
        </p:spPr>
        <p:txBody>
          <a:bodyPr>
            <a:normAutofit lnSpcReduction="10000"/>
          </a:bodyPr>
          <a:lstStyle/>
          <a:p>
            <a:pPr marL="0" indent="0" algn="r">
              <a:buNone/>
            </a:pPr>
            <a:r>
              <a:rPr lang="he-IL" b="0" i="0" dirty="0">
                <a:solidFill>
                  <a:srgbClr val="222222"/>
                </a:solidFill>
                <a:effectLst/>
                <a:latin typeface="Arial" panose="020B0604020202020204" pitchFamily="34" charset="0"/>
              </a:rPr>
              <a:t> מותה של המלכה הוא אירוע דרמטי בכוורת, כי היא הלב הפועם של המושבה.</a:t>
            </a:r>
          </a:p>
          <a:p>
            <a:pPr marL="0" indent="0" algn="r">
              <a:buNone/>
            </a:pPr>
            <a:r>
              <a:rPr lang="he-IL" dirty="0"/>
              <a:t>שלבי התגובה של הכוורת:</a:t>
            </a:r>
          </a:p>
          <a:p>
            <a:pPr marL="0" indent="0" algn="r">
              <a:buNone/>
            </a:pPr>
            <a:r>
              <a:rPr lang="he-IL" dirty="0"/>
              <a:t>1. </a:t>
            </a:r>
            <a:r>
              <a:rPr lang="he-IL" b="1" dirty="0">
                <a:solidFill>
                  <a:srgbClr val="FF0000"/>
                </a:solidFill>
              </a:rPr>
              <a:t>זיהוי היעדר המלכה</a:t>
            </a:r>
            <a:r>
              <a:rPr lang="he-IL" dirty="0"/>
              <a:t>:</a:t>
            </a:r>
          </a:p>
          <a:p>
            <a:pPr marL="0" indent="0" algn="r">
              <a:buNone/>
            </a:pPr>
            <a:r>
              <a:rPr lang="he-IL" dirty="0"/>
              <a:t>   - הפועלות מרגישות בהיעדר </a:t>
            </a:r>
            <a:r>
              <a:rPr lang="he-IL" dirty="0" err="1"/>
              <a:t>הפרומונים</a:t>
            </a:r>
            <a:r>
              <a:rPr lang="he-IL" dirty="0"/>
              <a:t> של המלכה תוך שעות.</a:t>
            </a:r>
          </a:p>
          <a:p>
            <a:pPr marL="0" indent="0" algn="r">
              <a:buNone/>
            </a:pPr>
            <a:r>
              <a:rPr lang="he-IL" dirty="0"/>
              <a:t>   - הן נעשות חסרות מנוחה ומתחילות לחפש פתרון.</a:t>
            </a:r>
          </a:p>
          <a:p>
            <a:pPr marL="0" indent="0" algn="r">
              <a:buNone/>
            </a:pPr>
            <a:r>
              <a:rPr lang="he-IL" dirty="0"/>
              <a:t>2.  "</a:t>
            </a:r>
            <a:r>
              <a:rPr lang="he-IL" b="1" dirty="0">
                <a:solidFill>
                  <a:srgbClr val="FF0000"/>
                </a:solidFill>
              </a:rPr>
              <a:t>המלכת" מלכה חדשה</a:t>
            </a:r>
            <a:r>
              <a:rPr lang="he-IL" dirty="0"/>
              <a:t>:</a:t>
            </a:r>
          </a:p>
          <a:p>
            <a:pPr marL="0" indent="0" algn="r">
              <a:buNone/>
            </a:pPr>
            <a:r>
              <a:rPr lang="he-IL" dirty="0"/>
              <a:t>   - הפועלות בוחרות כמה זחלים צעירים מאוד (בני פחות מ-3 ימים). </a:t>
            </a:r>
          </a:p>
          <a:p>
            <a:pPr marL="0" indent="0" algn="r">
              <a:buNone/>
            </a:pPr>
            <a:r>
              <a:rPr lang="he-IL" dirty="0"/>
              <a:t>   - הן מתחילות להאכיל אותם במזון מלכות.      </a:t>
            </a:r>
          </a:p>
          <a:p>
            <a:pPr marL="0" indent="0" algn="r">
              <a:buNone/>
            </a:pPr>
            <a:r>
              <a:rPr lang="he-IL" dirty="0"/>
              <a:t>   - כך, במקום להפוך לפועלות רגילות – הם מתפתחים למלכות.</a:t>
            </a:r>
          </a:p>
          <a:p>
            <a:pPr marL="0" indent="0" algn="r">
              <a:buNone/>
            </a:pPr>
            <a:endParaRPr lang="en-US" dirty="0"/>
          </a:p>
        </p:txBody>
      </p:sp>
      <p:pic>
        <p:nvPicPr>
          <p:cNvPr id="4" name="Picture 3">
            <a:extLst>
              <a:ext uri="{FF2B5EF4-FFF2-40B4-BE49-F238E27FC236}">
                <a16:creationId xmlns:a16="http://schemas.microsoft.com/office/drawing/2014/main" id="{66F6EC9F-EF73-740D-120A-4ABE191969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332" y="83251"/>
            <a:ext cx="2115495" cy="1408298"/>
          </a:xfrm>
          <a:prstGeom prst="rect">
            <a:avLst/>
          </a:prstGeom>
        </p:spPr>
      </p:pic>
      <p:pic>
        <p:nvPicPr>
          <p:cNvPr id="5" name="Picture 4">
            <a:extLst>
              <a:ext uri="{FF2B5EF4-FFF2-40B4-BE49-F238E27FC236}">
                <a16:creationId xmlns:a16="http://schemas.microsoft.com/office/drawing/2014/main" id="{5D1DB78D-FC19-1044-1DEC-986553CD16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4288"/>
            <a:ext cx="1554615" cy="835224"/>
          </a:xfrm>
          <a:prstGeom prst="rect">
            <a:avLst/>
          </a:prstGeom>
        </p:spPr>
      </p:pic>
    </p:spTree>
    <p:extLst>
      <p:ext uri="{BB962C8B-B14F-4D97-AF65-F5344CB8AC3E}">
        <p14:creationId xmlns:p14="http://schemas.microsoft.com/office/powerpoint/2010/main" val="19645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AED3-DB0F-0522-98BA-4DD5C0D069DB}"/>
              </a:ext>
            </a:extLst>
          </p:cNvPr>
          <p:cNvSpPr>
            <a:spLocks noGrp="1"/>
          </p:cNvSpPr>
          <p:nvPr>
            <p:ph type="title"/>
          </p:nvPr>
        </p:nvSpPr>
        <p:spPr/>
        <p:txBody>
          <a:bodyPr/>
          <a:lstStyle/>
          <a:p>
            <a:pPr algn="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מה קורה כאשר המלכה מתה? - המשך</a:t>
            </a:r>
            <a:endParaRPr lang="en-US" dirty="0"/>
          </a:p>
        </p:txBody>
      </p:sp>
      <p:sp>
        <p:nvSpPr>
          <p:cNvPr id="3" name="Content Placeholder 2">
            <a:extLst>
              <a:ext uri="{FF2B5EF4-FFF2-40B4-BE49-F238E27FC236}">
                <a16:creationId xmlns:a16="http://schemas.microsoft.com/office/drawing/2014/main" id="{039F7E2F-E7C6-2CDC-C2EF-13C7BCE00A2E}"/>
              </a:ext>
            </a:extLst>
          </p:cNvPr>
          <p:cNvSpPr>
            <a:spLocks noGrp="1"/>
          </p:cNvSpPr>
          <p:nvPr>
            <p:ph idx="1"/>
          </p:nvPr>
        </p:nvSpPr>
        <p:spPr>
          <a:xfrm>
            <a:off x="447040" y="1825625"/>
            <a:ext cx="11663680" cy="4351338"/>
          </a:xfrm>
        </p:spPr>
        <p:txBody>
          <a:bodyPr>
            <a:normAutofit lnSpcReduction="10000"/>
          </a:bodyPr>
          <a:lstStyle/>
          <a:p>
            <a:pPr algn="r">
              <a:buNone/>
            </a:pPr>
            <a:r>
              <a:rPr lang="he-IL" b="1" i="0" dirty="0">
                <a:solidFill>
                  <a:srgbClr val="FF0000"/>
                </a:solidFill>
                <a:effectLst/>
                <a:latin typeface="Arial" panose="020B0604020202020204" pitchFamily="34" charset="0"/>
              </a:rPr>
              <a:t> </a:t>
            </a:r>
            <a:r>
              <a:rPr lang="he-IL" sz="2400" b="1" i="0" dirty="0">
                <a:solidFill>
                  <a:srgbClr val="FF0000"/>
                </a:solidFill>
                <a:effectLst/>
                <a:latin typeface="Arial" panose="020B0604020202020204" pitchFamily="34" charset="0"/>
              </a:rPr>
              <a:t>מלכה חדשה בוקעת</a:t>
            </a:r>
            <a:r>
              <a:rPr lang="he-IL" sz="2400" b="0" i="0" dirty="0">
                <a:solidFill>
                  <a:srgbClr val="222222"/>
                </a:solidFill>
                <a:effectLst/>
                <a:latin typeface="Arial" panose="020B0604020202020204" pitchFamily="34" charset="0"/>
              </a:rPr>
              <a:t> </a:t>
            </a:r>
          </a:p>
          <a:p>
            <a:pPr algn="r">
              <a:buNone/>
            </a:pPr>
            <a:r>
              <a:rPr lang="he-IL" sz="2400" b="0" i="0" dirty="0">
                <a:solidFill>
                  <a:srgbClr val="222222"/>
                </a:solidFill>
                <a:effectLst/>
                <a:latin typeface="Arial" panose="020B0604020202020204" pitchFamily="34" charset="0"/>
              </a:rPr>
              <a:t>   - לרוב רק אחת תשרוד – היא תהרוג את המתחרות שלה בתוך תאי המלכה.</a:t>
            </a:r>
          </a:p>
          <a:p>
            <a:pPr algn="r" rtl="1">
              <a:buNone/>
            </a:pPr>
            <a:r>
              <a:rPr lang="he-IL" sz="2400" b="0" i="0" dirty="0">
                <a:solidFill>
                  <a:srgbClr val="222222"/>
                </a:solidFill>
                <a:effectLst/>
                <a:latin typeface="Arial" panose="020B0604020202020204" pitchFamily="34" charset="0"/>
              </a:rPr>
              <a:t>   - לאחר מכן היא תצא למעוף הכלולות, תזדווג עם זכרים, ותחזור לכוורת  להטיל ביצים.</a:t>
            </a:r>
          </a:p>
          <a:p>
            <a:pPr algn="r" rtl="1">
              <a:buNone/>
            </a:pPr>
            <a:r>
              <a:rPr lang="he-IL" sz="2400" b="0" i="0" dirty="0">
                <a:solidFill>
                  <a:srgbClr val="222222"/>
                </a:solidFill>
                <a:effectLst/>
                <a:latin typeface="Arial" panose="020B0604020202020204" pitchFamily="34" charset="0"/>
              </a:rPr>
              <a:t>   - לעיתים נדירות, אחת מהמלכות הבוקעות מצליחה להימלט עם קבוצת פועלות וליצור </a:t>
            </a:r>
          </a:p>
          <a:p>
            <a:pPr algn="r" rtl="1">
              <a:buNone/>
            </a:pPr>
            <a:r>
              <a:rPr lang="he-IL" sz="2400" b="0" i="0" dirty="0">
                <a:solidFill>
                  <a:srgbClr val="222222"/>
                </a:solidFill>
                <a:effectLst/>
                <a:latin typeface="Arial" panose="020B0604020202020204" pitchFamily="34" charset="0"/>
              </a:rPr>
              <a:t>    נחיל  חדש, כלומר, להקים מושבה נפרדת. </a:t>
            </a:r>
          </a:p>
          <a:p>
            <a:pPr algn="r" rtl="1">
              <a:buNone/>
            </a:pPr>
            <a:endParaRPr lang="he-IL" sz="2400" b="0" i="0" dirty="0">
              <a:solidFill>
                <a:srgbClr val="222222"/>
              </a:solidFill>
              <a:effectLst/>
              <a:latin typeface="Arial" panose="020B0604020202020204" pitchFamily="34" charset="0"/>
            </a:endParaRPr>
          </a:p>
          <a:p>
            <a:pPr algn="r">
              <a:buNone/>
            </a:pPr>
            <a:r>
              <a:rPr lang="he-IL" sz="2400" b="1" dirty="0">
                <a:solidFill>
                  <a:srgbClr val="FF0000"/>
                </a:solidFill>
                <a:latin typeface="Arial" panose="020B0604020202020204" pitchFamily="34" charset="0"/>
              </a:rPr>
              <a:t>ואם אין ביצים או זחלים צעירים?</a:t>
            </a:r>
          </a:p>
          <a:p>
            <a:pPr algn="r" rtl="1">
              <a:buFontTx/>
              <a:buChar char="-"/>
            </a:pPr>
            <a:r>
              <a:rPr lang="he-IL" sz="2400" dirty="0">
                <a:solidFill>
                  <a:srgbClr val="222222"/>
                </a:solidFill>
                <a:latin typeface="Arial" panose="020B0604020202020204" pitchFamily="34" charset="0"/>
              </a:rPr>
              <a:t>הכוורת עלולה להיכנס למשבר.</a:t>
            </a:r>
          </a:p>
          <a:p>
            <a:pPr algn="r" rtl="1">
              <a:buFontTx/>
              <a:buChar char="-"/>
            </a:pPr>
            <a:r>
              <a:rPr lang="he-IL" sz="2400" dirty="0">
                <a:solidFill>
                  <a:srgbClr val="222222"/>
                </a:solidFill>
                <a:latin typeface="Arial" panose="020B0604020202020204" pitchFamily="34" charset="0"/>
              </a:rPr>
              <a:t>פועלות מסוימות עלולות להתחיל להטיל ביצים אך הן אינן פוריות ולכן ייוולדו רק זכרים. </a:t>
            </a:r>
          </a:p>
          <a:p>
            <a:pPr algn="r" rtl="1">
              <a:buFontTx/>
              <a:buChar char="-"/>
            </a:pPr>
            <a:r>
              <a:rPr lang="he-IL" sz="2400" dirty="0">
                <a:solidFill>
                  <a:srgbClr val="222222"/>
                </a:solidFill>
                <a:latin typeface="Arial" panose="020B0604020202020204" pitchFamily="34" charset="0"/>
              </a:rPr>
              <a:t>מצב כזה נקרא כוורת יתומה, והוא מסכן את המשך הקיום של המושבה.     </a:t>
            </a:r>
          </a:p>
          <a:p>
            <a:pPr algn="r">
              <a:buNone/>
            </a:pPr>
            <a:endParaRPr lang="en-US" dirty="0"/>
          </a:p>
        </p:txBody>
      </p:sp>
      <p:pic>
        <p:nvPicPr>
          <p:cNvPr id="4" name="Picture 3">
            <a:extLst>
              <a:ext uri="{FF2B5EF4-FFF2-40B4-BE49-F238E27FC236}">
                <a16:creationId xmlns:a16="http://schemas.microsoft.com/office/drawing/2014/main" id="{53DB1297-9AF1-36AE-C182-7DE7F6BE1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972" y="83251"/>
            <a:ext cx="2115495" cy="1408298"/>
          </a:xfrm>
          <a:prstGeom prst="rect">
            <a:avLst/>
          </a:prstGeom>
        </p:spPr>
      </p:pic>
      <p:pic>
        <p:nvPicPr>
          <p:cNvPr id="5" name="Picture 4">
            <a:extLst>
              <a:ext uri="{FF2B5EF4-FFF2-40B4-BE49-F238E27FC236}">
                <a16:creationId xmlns:a16="http://schemas.microsoft.com/office/drawing/2014/main" id="{2357EE77-F77D-EB73-FB6F-3F02C4CAA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68" y="5939525"/>
            <a:ext cx="1554615" cy="835224"/>
          </a:xfrm>
          <a:prstGeom prst="rect">
            <a:avLst/>
          </a:prstGeom>
        </p:spPr>
      </p:pic>
    </p:spTree>
    <p:extLst>
      <p:ext uri="{BB962C8B-B14F-4D97-AF65-F5344CB8AC3E}">
        <p14:creationId xmlns:p14="http://schemas.microsoft.com/office/powerpoint/2010/main" val="327997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0E3C-2E53-64A7-157E-FE9A90BFA7C0}"/>
              </a:ext>
            </a:extLst>
          </p:cNvPr>
          <p:cNvSpPr>
            <a:spLocks noGrp="1"/>
          </p:cNvSpPr>
          <p:nvPr>
            <p:ph type="title"/>
          </p:nvPr>
        </p:nvSpPr>
        <p:spPr>
          <a:xfrm>
            <a:off x="838200" y="1"/>
            <a:ext cx="10673080" cy="1690688"/>
          </a:xfrm>
        </p:spPr>
        <p:txBody>
          <a:bodyPr/>
          <a:lstStyle/>
          <a:p>
            <a:pPr algn="r"/>
            <a:r>
              <a:rPr lang="he-IL" b="1" dirty="0">
                <a:solidFill>
                  <a:srgbClr val="FF0000"/>
                </a:solidFill>
                <a:cs typeface="+mn-cs"/>
              </a:rPr>
              <a:t>מהי התנחלות?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A243E0D0-CE01-D82B-54E1-D29D214090DE}"/>
              </a:ext>
            </a:extLst>
          </p:cNvPr>
          <p:cNvSpPr>
            <a:spLocks noGrp="1"/>
          </p:cNvSpPr>
          <p:nvPr>
            <p:ph idx="1"/>
          </p:nvPr>
        </p:nvSpPr>
        <p:spPr>
          <a:xfrm>
            <a:off x="284480" y="1310640"/>
            <a:ext cx="11226800" cy="5425440"/>
          </a:xfrm>
        </p:spPr>
        <p:txBody>
          <a:bodyPr>
            <a:normAutofit fontScale="92500" lnSpcReduction="20000"/>
          </a:bodyPr>
          <a:lstStyle/>
          <a:p>
            <a:pPr marL="0" indent="0" algn="r">
              <a:buNone/>
            </a:pPr>
            <a:r>
              <a:rPr lang="he-IL" sz="3000" dirty="0"/>
              <a:t>התנחלות היא הדרך שבה </a:t>
            </a:r>
            <a:r>
              <a:rPr lang="he-IL" sz="3000" dirty="0" err="1"/>
              <a:t>דבורות</a:t>
            </a:r>
            <a:r>
              <a:rPr lang="he-IL" sz="3000" dirty="0"/>
              <a:t> דבש מתרבות ברמת המושבה.</a:t>
            </a:r>
          </a:p>
          <a:p>
            <a:pPr marL="0" indent="0" algn="r">
              <a:buNone/>
            </a:pPr>
            <a:r>
              <a:rPr lang="he-IL" sz="3000" dirty="0"/>
              <a:t>במקום להתרבות כפרטים, הן מפצלות את הקבוצה ומקימות כוורת חדשה.</a:t>
            </a:r>
          </a:p>
          <a:p>
            <a:pPr marL="0" indent="0" algn="r">
              <a:buNone/>
            </a:pPr>
            <a:r>
              <a:rPr lang="he-IL" sz="3500" b="1" dirty="0">
                <a:solidFill>
                  <a:srgbClr val="FF0000"/>
                </a:solidFill>
              </a:rPr>
              <a:t>שלבי ההתנחלות</a:t>
            </a:r>
          </a:p>
          <a:p>
            <a:pPr algn="r" rtl="1"/>
            <a:r>
              <a:rPr lang="he-IL" sz="3000" b="1" dirty="0">
                <a:solidFill>
                  <a:srgbClr val="FF0000"/>
                </a:solidFill>
              </a:rPr>
              <a:t>צפיפות בכוורת</a:t>
            </a:r>
            <a:r>
              <a:rPr lang="he-IL" sz="3000" dirty="0"/>
              <a:t>: כשהכוורת מתמלאת, המלכה מתחילה לייצר מלכות חדשות. זהו סימן שהמושבה מוכנה להתפצל.</a:t>
            </a:r>
          </a:p>
          <a:p>
            <a:pPr algn="r" rtl="1"/>
            <a:r>
              <a:rPr lang="he-IL" sz="3000" b="1" dirty="0">
                <a:solidFill>
                  <a:srgbClr val="FF0000"/>
                </a:solidFill>
              </a:rPr>
              <a:t>הכנת </a:t>
            </a:r>
            <a:r>
              <a:rPr lang="he-IL" sz="3000" b="1" dirty="0" err="1">
                <a:solidFill>
                  <a:srgbClr val="FF0000"/>
                </a:solidFill>
              </a:rPr>
              <a:t>מלכונים</a:t>
            </a:r>
            <a:r>
              <a:rPr lang="he-IL" sz="3000" dirty="0"/>
              <a:t>: הפועלות בונות תאים מיוחדים (</a:t>
            </a:r>
            <a:r>
              <a:rPr lang="he-IL" sz="3000" dirty="0" err="1"/>
              <a:t>מלכונים</a:t>
            </a:r>
            <a:r>
              <a:rPr lang="he-IL" sz="3000" dirty="0"/>
              <a:t>) שבהם יתפתחו מלכות חדשות. המלכה מטילה בהם ביצים.</a:t>
            </a:r>
          </a:p>
          <a:p>
            <a:pPr algn="r" rtl="1"/>
            <a:r>
              <a:rPr lang="he-IL" sz="3000" b="1" dirty="0">
                <a:solidFill>
                  <a:srgbClr val="FF0000"/>
                </a:solidFill>
              </a:rPr>
              <a:t>יציאת הנחיל</a:t>
            </a:r>
            <a:r>
              <a:rPr lang="he-IL" sz="3000" dirty="0"/>
              <a:t>: המלכה הוותיקה יוצאת מהכוורת עם כ־60% מהפועלות. הן מתמקמות זמנית על ענף, גדר או קיר. זהו "נחיל" דבורים.</a:t>
            </a:r>
          </a:p>
          <a:p>
            <a:pPr algn="r" rtl="1"/>
            <a:r>
              <a:rPr lang="he-IL" sz="3000" dirty="0"/>
              <a:t> </a:t>
            </a:r>
            <a:r>
              <a:rPr lang="he-IL" sz="3000" b="1" dirty="0">
                <a:solidFill>
                  <a:srgbClr val="FF0000"/>
                </a:solidFill>
              </a:rPr>
              <a:t>חיפוש מקום חדש</a:t>
            </a:r>
            <a:r>
              <a:rPr lang="he-IL" sz="3000" dirty="0"/>
              <a:t>: פועלות סיירות יוצאות לחפש מקום מתאים לבניית כוורת חדשה -  גזע עץ, קיר סלע, או תיבה שהוכן מראש.</a:t>
            </a:r>
          </a:p>
          <a:p>
            <a:pPr algn="r" rtl="1"/>
            <a:r>
              <a:rPr lang="he-IL" sz="3000" dirty="0"/>
              <a:t> </a:t>
            </a:r>
            <a:r>
              <a:rPr lang="he-IL" sz="3000" b="1" dirty="0">
                <a:solidFill>
                  <a:srgbClr val="FF0000"/>
                </a:solidFill>
              </a:rPr>
              <a:t>הקמת כוורת חדשה</a:t>
            </a:r>
            <a:r>
              <a:rPr lang="he-IL" sz="3000" dirty="0"/>
              <a:t>: כל הנחיל עובר למקום החדש ומתחיל לבנות חלות, לאגור מזון ולהטיל ביצים. מושבות אלה הן פליטות תרבות.</a:t>
            </a:r>
          </a:p>
          <a:p>
            <a:pPr marL="0" indent="0" algn="r">
              <a:buNone/>
            </a:pPr>
            <a:endParaRPr lang="he-IL" dirty="0"/>
          </a:p>
          <a:p>
            <a:pPr marL="0" indent="0" algn="r">
              <a:buNone/>
            </a:pPr>
            <a:endParaRPr lang="en-US" dirty="0"/>
          </a:p>
        </p:txBody>
      </p:sp>
      <p:pic>
        <p:nvPicPr>
          <p:cNvPr id="4" name="Picture 3">
            <a:extLst>
              <a:ext uri="{FF2B5EF4-FFF2-40B4-BE49-F238E27FC236}">
                <a16:creationId xmlns:a16="http://schemas.microsoft.com/office/drawing/2014/main" id="{A674A741-6EC2-6B6D-6ACE-8EC0DD7ACF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 y="121920"/>
            <a:ext cx="2121592" cy="1408298"/>
          </a:xfrm>
          <a:prstGeom prst="rect">
            <a:avLst/>
          </a:prstGeom>
        </p:spPr>
      </p:pic>
    </p:spTree>
    <p:extLst>
      <p:ext uri="{BB962C8B-B14F-4D97-AF65-F5344CB8AC3E}">
        <p14:creationId xmlns:p14="http://schemas.microsoft.com/office/powerpoint/2010/main" val="206927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6AC-3856-499B-AF48-43EF8CDD5360}"/>
              </a:ext>
            </a:extLst>
          </p:cNvPr>
          <p:cNvSpPr>
            <a:spLocks noGrp="1"/>
          </p:cNvSpPr>
          <p:nvPr>
            <p:ph type="title"/>
          </p:nvPr>
        </p:nvSpPr>
        <p:spPr/>
        <p:txBody>
          <a:bodyPr/>
          <a:lstStyle/>
          <a:p>
            <a:pPr algn="r"/>
            <a:r>
              <a:rPr lang="he-IL" b="1" dirty="0">
                <a:solidFill>
                  <a:srgbClr val="FF0000"/>
                </a:solidFill>
                <a:cs typeface="+mn-cs"/>
              </a:rPr>
              <a:t>שיתוף פעולה ואינטראקציה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32DD8D93-2718-A3B9-0D1A-3F2E60901DFA}"/>
              </a:ext>
            </a:extLst>
          </p:cNvPr>
          <p:cNvSpPr>
            <a:spLocks noGrp="1"/>
          </p:cNvSpPr>
          <p:nvPr>
            <p:ph idx="1"/>
          </p:nvPr>
        </p:nvSpPr>
        <p:spPr/>
        <p:txBody>
          <a:bodyPr>
            <a:normAutofit/>
          </a:bodyPr>
          <a:lstStyle/>
          <a:p>
            <a:pPr algn="r" rtl="1"/>
            <a:r>
              <a:rPr lang="he-IL" sz="3200" b="1" dirty="0">
                <a:solidFill>
                  <a:srgbClr val="FF0000"/>
                </a:solidFill>
              </a:rPr>
              <a:t>ריקוד הדבורה: </a:t>
            </a:r>
            <a:r>
              <a:rPr lang="he-IL" sz="3200" dirty="0"/>
              <a:t>דבורה שחוזרת מהשדה עם מידע על מקור מזון מבצעת "ריקוד" שמספק לאחרות מידע על מיקום הפרחים, מרחקם וכיוונם.</a:t>
            </a:r>
          </a:p>
          <a:p>
            <a:pPr algn="r" rtl="1"/>
            <a:r>
              <a:rPr lang="he-IL" sz="3200" dirty="0">
                <a:solidFill>
                  <a:srgbClr val="FF0000"/>
                </a:solidFill>
              </a:rPr>
              <a:t> </a:t>
            </a:r>
            <a:r>
              <a:rPr lang="he-IL" sz="3200" b="1" dirty="0">
                <a:solidFill>
                  <a:srgbClr val="FF0000"/>
                </a:solidFill>
              </a:rPr>
              <a:t>הזנת זחלים: </a:t>
            </a:r>
            <a:r>
              <a:rPr lang="he-IL" sz="3200" dirty="0"/>
              <a:t>הפועלות מאכילות את הזחלים בהתאם לצורכיהם, ובמקרים מסוימים מזינות זחל מסוים בג'ל מלכותי כדי להפוך אותו למלכה.</a:t>
            </a:r>
          </a:p>
          <a:p>
            <a:pPr algn="r" rtl="1"/>
            <a:r>
              <a:rPr lang="he-IL" sz="3200" b="1" dirty="0"/>
              <a:t> </a:t>
            </a:r>
            <a:r>
              <a:rPr lang="he-IL" sz="3200" b="1" dirty="0">
                <a:solidFill>
                  <a:srgbClr val="FF0000"/>
                </a:solidFill>
              </a:rPr>
              <a:t>ויסות טמפרטורה: </a:t>
            </a:r>
            <a:r>
              <a:rPr lang="he-IL" sz="3200" dirty="0"/>
              <a:t>הדבורים שומרות על טמפרטורה קבועה בכוורת באמצעות נפנוף כנפיים או היצמדות זו לזו.</a:t>
            </a:r>
            <a:endParaRPr lang="en-US" sz="3200" dirty="0"/>
          </a:p>
        </p:txBody>
      </p:sp>
      <p:pic>
        <p:nvPicPr>
          <p:cNvPr id="4" name="Picture 3">
            <a:extLst>
              <a:ext uri="{FF2B5EF4-FFF2-40B4-BE49-F238E27FC236}">
                <a16:creationId xmlns:a16="http://schemas.microsoft.com/office/drawing/2014/main" id="{82078AF9-868A-E93A-AC69-1E08247AD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92" y="0"/>
            <a:ext cx="2115495" cy="1408298"/>
          </a:xfrm>
          <a:prstGeom prst="rect">
            <a:avLst/>
          </a:prstGeom>
        </p:spPr>
      </p:pic>
      <p:pic>
        <p:nvPicPr>
          <p:cNvPr id="5" name="Picture 4">
            <a:extLst>
              <a:ext uri="{FF2B5EF4-FFF2-40B4-BE49-F238E27FC236}">
                <a16:creationId xmlns:a16="http://schemas.microsoft.com/office/drawing/2014/main" id="{3FC1A469-B042-2F0E-8011-99BFED3C9C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92" y="5894288"/>
            <a:ext cx="1554615" cy="835224"/>
          </a:xfrm>
          <a:prstGeom prst="rect">
            <a:avLst/>
          </a:prstGeom>
        </p:spPr>
      </p:pic>
    </p:spTree>
    <p:extLst>
      <p:ext uri="{BB962C8B-B14F-4D97-AF65-F5344CB8AC3E}">
        <p14:creationId xmlns:p14="http://schemas.microsoft.com/office/powerpoint/2010/main" val="2259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2518</Words>
  <Application>Microsoft Office PowerPoint</Application>
  <PresentationFormat>מסך רחב</PresentationFormat>
  <Paragraphs>240</Paragraphs>
  <Slides>41</Slides>
  <Notes>14</Notes>
  <HiddenSlides>0</HiddenSlides>
  <MMClips>4</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41</vt:i4>
      </vt:variant>
    </vt:vector>
  </HeadingPairs>
  <TitlesOfParts>
    <vt:vector size="50" baseType="lpstr">
      <vt:lpstr>Arial</vt:lpstr>
      <vt:lpstr>atlas</vt:lpstr>
      <vt:lpstr>Calibri</vt:lpstr>
      <vt:lpstr>Calibri Light</vt:lpstr>
      <vt:lpstr>David</vt:lpstr>
      <vt:lpstr>Heebo</vt:lpstr>
      <vt:lpstr>Open Sans Hebrew</vt:lpstr>
      <vt:lpstr>Wingdings</vt:lpstr>
      <vt:lpstr>Office Theme</vt:lpstr>
      <vt:lpstr>מצגת של PowerPoint‏</vt:lpstr>
      <vt:lpstr>דבורת הדבש</vt:lpstr>
      <vt:lpstr>מבנה הגוף של דבורת הדבש</vt:lpstr>
      <vt:lpstr>דבורת הדבש – חרק חברתי</vt:lpstr>
      <vt:lpstr> מבנה חברתי היררכי </vt:lpstr>
      <vt:lpstr>מה קורה כאשר המלכה מתה?</vt:lpstr>
      <vt:lpstr>מה קורה כאשר המלכה מתה? - המשך</vt:lpstr>
      <vt:lpstr>מהי התנחלות?</vt:lpstr>
      <vt:lpstr>שיתוף פעולה ואינטראקציה</vt:lpstr>
      <vt:lpstr>מחול הדבורה:  שיתוף במידע על אודות מקורות מזון</vt:lpstr>
      <vt:lpstr>מצגת של PowerPoint‏</vt:lpstr>
      <vt:lpstr>יצירה קלאסית: ריקוד הדבורה</vt:lpstr>
      <vt:lpstr>הגנה על הקן וכלכלה פנימית</vt:lpstr>
      <vt:lpstr>תיאום ללא מנהיגות ישירה</vt:lpstr>
      <vt:lpstr>ממה ניזונה דבורת הדבש? </vt:lpstr>
      <vt:lpstr> המזון של דבורת הדבש משתנה לפי שלב  החיים שלה ותפקידה בכוורת: </vt:lpstr>
      <vt:lpstr>כיצד דבורת הדבש מלקטת מזון? </vt:lpstr>
      <vt:lpstr>כיצד מזון המלכות חורץ את גורל הזחל?</vt:lpstr>
      <vt:lpstr>מחזור החיים של דבורת הדבש</vt:lpstr>
      <vt:lpstr>שלבי מחזור החיים (גלגול מלא) </vt:lpstr>
      <vt:lpstr>שלבי מחזור החיים (גלגול מלא) </vt:lpstr>
      <vt:lpstr>שלבי מחזור החיים (המשך) </vt:lpstr>
      <vt:lpstr>מצגת של PowerPoint‏</vt:lpstr>
      <vt:lpstr>מצגת של PowerPoint‏</vt:lpstr>
      <vt:lpstr>הכוורת: מבנה הנדסי מושלם</vt:lpstr>
      <vt:lpstr>מבנה הכוורת: גאונות של הטבע</vt:lpstr>
      <vt:lpstr>מדוע תא בצורה של משושה היא היעילה ביותר מבחינת חיסכון בחומרים?  </vt:lpstr>
      <vt:lpstr>היתרון המתמטי של תאים משושים בכוורת: </vt:lpstr>
      <vt:lpstr>מצגת של PowerPoint‏</vt:lpstr>
      <vt:lpstr>כוורת טבעית (דבורי דבש)</vt:lpstr>
      <vt:lpstr>כוורת מלאכותית</vt:lpstr>
      <vt:lpstr>איך בונים כוורת? </vt:lpstr>
      <vt:lpstr>מוצרי הכוורת</vt:lpstr>
      <vt:lpstr>דבורי הבר</vt:lpstr>
      <vt:lpstr>דבורי בר בישראל (1,100 מינים)</vt:lpstr>
      <vt:lpstr>מה מאיים על דבורי הבר?</vt:lpstr>
      <vt:lpstr>עובדות מעניינות על דבורת הדבש</vt:lpstr>
      <vt:lpstr>המשך:</vt:lpstr>
      <vt:lpstr>השרקרק: האויב הטבעי של הדבורים</vt:lpstr>
      <vt:lpstr>תם ולא נשלם</vt:lpstr>
      <vt:lpstr>רשימת מקורות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43</cp:revision>
  <dcterms:created xsi:type="dcterms:W3CDTF">2025-08-12T02:56:48Z</dcterms:created>
  <dcterms:modified xsi:type="dcterms:W3CDTF">2025-09-09T12:50:10Z</dcterms:modified>
</cp:coreProperties>
</file>