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316" r:id="rId2"/>
    <p:sldId id="256" r:id="rId3"/>
    <p:sldId id="257" r:id="rId4"/>
    <p:sldId id="258" r:id="rId5"/>
    <p:sldId id="259" r:id="rId6"/>
    <p:sldId id="260" r:id="rId7"/>
    <p:sldId id="264" r:id="rId8"/>
    <p:sldId id="265" r:id="rId9"/>
    <p:sldId id="266" r:id="rId10"/>
    <p:sldId id="263" r:id="rId11"/>
    <p:sldId id="341" r:id="rId12"/>
    <p:sldId id="338" r:id="rId13"/>
    <p:sldId id="339" r:id="rId14"/>
    <p:sldId id="269" r:id="rId15"/>
    <p:sldId id="262" r:id="rId16"/>
    <p:sldId id="268" r:id="rId17"/>
    <p:sldId id="261" r:id="rId18"/>
    <p:sldId id="337" r:id="rId19"/>
    <p:sldId id="336" r:id="rId20"/>
    <p:sldId id="273" r:id="rId21"/>
    <p:sldId id="274" r:id="rId22"/>
    <p:sldId id="272" r:id="rId23"/>
    <p:sldId id="267" r:id="rId24"/>
    <p:sldId id="271" r:id="rId25"/>
    <p:sldId id="270" r:id="rId26"/>
    <p:sldId id="279" r:id="rId27"/>
    <p:sldId id="277" r:id="rId2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dressler" initials="md" lastIdx="8" clrIdx="0">
    <p:extLst>
      <p:ext uri="{19B8F6BF-5375-455C-9EA6-DF929625EA0E}">
        <p15:presenceInfo xmlns:p15="http://schemas.microsoft.com/office/powerpoint/2012/main" userId="1621ad8585f3c8db" providerId="Windows Live"/>
      </p:ext>
    </p:extLst>
  </p:cmAuthor>
  <p:cmAuthor id="2" name="noga mishan" initials="nm" lastIdx="1" clrIdx="1">
    <p:extLst>
      <p:ext uri="{19B8F6BF-5375-455C-9EA6-DF929625EA0E}">
        <p15:presenceInfo xmlns:p15="http://schemas.microsoft.com/office/powerpoint/2012/main" userId="802d01ca9850f5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3" autoAdjust="0"/>
    <p:restoredTop sz="90523" autoAdjust="0"/>
  </p:normalViewPr>
  <p:slideViewPr>
    <p:cSldViewPr snapToGrid="0">
      <p:cViewPr varScale="1">
        <p:scale>
          <a:sx n="104" d="100"/>
          <a:sy n="104" d="100"/>
        </p:scale>
        <p:origin x="1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B42D00BB-D1BC-407E-9122-749C5B9846E5}"/>
    <pc:docChg chg="delSld">
      <pc:chgData name="noga mishan" userId="802d01ca9850f5a0" providerId="LiveId" clId="{B42D00BB-D1BC-407E-9122-749C5B9846E5}" dt="2025-08-14T02:59:28.901" v="0" actId="2696"/>
      <pc:docMkLst>
        <pc:docMk/>
      </pc:docMkLst>
      <pc:sldChg chg="del">
        <pc:chgData name="noga mishan" userId="802d01ca9850f5a0" providerId="LiveId" clId="{B42D00BB-D1BC-407E-9122-749C5B9846E5}" dt="2025-08-14T02:59:28.901" v="0" actId="2696"/>
        <pc:sldMkLst>
          <pc:docMk/>
          <pc:sldMk cId="1649567714" sldId="3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C03F337-8FFB-4E0C-BFD3-E4ABD7FF5964}" type="datetimeFigureOut">
              <a:rPr lang="he-IL" smtClean="0"/>
              <a:t>כ'/אב/תשפ"ה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E05D525-0EE6-47F1-A730-C0AC7FD92EA9}" type="slidenum">
              <a:rPr lang="he-IL" smtClean="0"/>
              <a:t>‹#›</a:t>
            </a:fld>
            <a:endParaRPr lang="he-IL"/>
          </a:p>
        </p:txBody>
      </p:sp>
    </p:spTree>
    <p:extLst>
      <p:ext uri="{BB962C8B-B14F-4D97-AF65-F5344CB8AC3E}">
        <p14:creationId xmlns:p14="http://schemas.microsoft.com/office/powerpoint/2010/main" val="3316325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 מלחים הם חומרים בעלי חשיבות רבה מאוד, לבריאות, לחקלאות ולתעשייה. הפרק מתמקד בשלושה סוגי מלחים: פוספט, מלח בישול ומלח האשלג. את הגיר הכירו התלמידים בפרק "עולם הקרקעות והסלעים". היכרות עם סוגי מלחים כוללת התייחסות לתכונותיהם</a:t>
            </a:r>
            <a:r>
              <a:rPr lang="he-IL"/>
              <a:t>, לתהליכי ההפקה </a:t>
            </a:r>
            <a:r>
              <a:rPr lang="he-IL" dirty="0"/>
              <a:t>ולשימושים שעושים בהם.</a:t>
            </a:r>
          </a:p>
        </p:txBody>
      </p:sp>
      <p:sp>
        <p:nvSpPr>
          <p:cNvPr id="4" name="מציין מיקום של מספר שקופית 3"/>
          <p:cNvSpPr>
            <a:spLocks noGrp="1"/>
          </p:cNvSpPr>
          <p:nvPr>
            <p:ph type="sldNum" sz="quarter" idx="5"/>
          </p:nvPr>
        </p:nvSpPr>
        <p:spPr/>
        <p:txBody>
          <a:bodyPr/>
          <a:lstStyle/>
          <a:p>
            <a:fld id="{17149DFD-C0BB-42FF-B5AF-A9A2C0D08B44}" type="slidenum">
              <a:rPr lang="he-IL" smtClean="0"/>
              <a:t>1</a:t>
            </a:fld>
            <a:endParaRPr lang="he-IL"/>
          </a:p>
        </p:txBody>
      </p:sp>
    </p:spTree>
    <p:extLst>
      <p:ext uri="{BB962C8B-B14F-4D97-AF65-F5344CB8AC3E}">
        <p14:creationId xmlns:p14="http://schemas.microsoft.com/office/powerpoint/2010/main" val="2281891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E8AFF-1E1B-5C3A-2A07-450E4BCC2F6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F2C5A11-DAE8-CAC8-CD8E-8AEE82F736F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544ED79-5C63-B08C-47EB-B58C88DAF8DF}"/>
              </a:ext>
            </a:extLst>
          </p:cNvPr>
          <p:cNvSpPr>
            <a:spLocks noGrp="1"/>
          </p:cNvSpPr>
          <p:nvPr>
            <p:ph type="body" idx="1"/>
          </p:nvPr>
        </p:nvSpPr>
        <p:spPr/>
        <p:txBody>
          <a:bodyPr/>
          <a:lstStyle/>
          <a:p>
            <a:pPr algn="r"/>
            <a:endParaRPr lang="he-IL" dirty="0"/>
          </a:p>
        </p:txBody>
      </p:sp>
      <p:sp>
        <p:nvSpPr>
          <p:cNvPr id="4" name="מציין מיקום של מספר שקופית 3">
            <a:extLst>
              <a:ext uri="{FF2B5EF4-FFF2-40B4-BE49-F238E27FC236}">
                <a16:creationId xmlns:a16="http://schemas.microsoft.com/office/drawing/2014/main" id="{BD058D49-4DC7-F4B0-6166-A1B99DCE00AE}"/>
              </a:ext>
            </a:extLst>
          </p:cNvPr>
          <p:cNvSpPr>
            <a:spLocks noGrp="1"/>
          </p:cNvSpPr>
          <p:nvPr>
            <p:ph type="sldNum" sz="quarter" idx="5"/>
          </p:nvPr>
        </p:nvSpPr>
        <p:spPr/>
        <p:txBody>
          <a:bodyPr/>
          <a:lstStyle/>
          <a:p>
            <a:fld id="{0E05D525-0EE6-47F1-A730-C0AC7FD92EA9}" type="slidenum">
              <a:rPr lang="he-IL" smtClean="0"/>
              <a:t>10</a:t>
            </a:fld>
            <a:endParaRPr lang="he-IL"/>
          </a:p>
        </p:txBody>
      </p:sp>
    </p:spTree>
    <p:extLst>
      <p:ext uri="{BB962C8B-B14F-4D97-AF65-F5344CB8AC3E}">
        <p14:creationId xmlns:p14="http://schemas.microsoft.com/office/powerpoint/2010/main" val="667587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64394-46CB-8221-CCF1-B209D64E901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79E9296-DA72-2807-F4B1-C1A429281FD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B7A7C11-2F72-E427-B325-C3531AF99D31}"/>
              </a:ext>
            </a:extLst>
          </p:cNvPr>
          <p:cNvSpPr>
            <a:spLocks noGrp="1"/>
          </p:cNvSpPr>
          <p:nvPr>
            <p:ph type="body" idx="1"/>
          </p:nvPr>
        </p:nvSpPr>
        <p:spPr/>
        <p:txBody>
          <a:bodyPr/>
          <a:lstStyle/>
          <a:p>
            <a:pPr algn="r"/>
            <a:r>
              <a:rPr lang="he-IL" dirty="0"/>
              <a:t>תיאור גרפי באמצעות מודל תהליך הפרדה של המלח מתוך התמיסה</a:t>
            </a:r>
          </a:p>
          <a:p>
            <a:pPr algn="r"/>
            <a:r>
              <a:rPr lang="he-IL" dirty="0"/>
              <a:t>אפשר לחזור ולדון על יתרונות הצגה של מידע /תהליך באמצעות מודל</a:t>
            </a:r>
          </a:p>
          <a:p>
            <a:pPr algn="r"/>
            <a:r>
              <a:rPr lang="he-IL" dirty="0"/>
              <a:t>מדויק, מהיר, ברור</a:t>
            </a:r>
          </a:p>
        </p:txBody>
      </p:sp>
      <p:sp>
        <p:nvSpPr>
          <p:cNvPr id="4" name="מציין מיקום של מספר שקופית 3">
            <a:extLst>
              <a:ext uri="{FF2B5EF4-FFF2-40B4-BE49-F238E27FC236}">
                <a16:creationId xmlns:a16="http://schemas.microsoft.com/office/drawing/2014/main" id="{29DB50FB-995C-9988-FEE7-4AF5B5CF790E}"/>
              </a:ext>
            </a:extLst>
          </p:cNvPr>
          <p:cNvSpPr>
            <a:spLocks noGrp="1"/>
          </p:cNvSpPr>
          <p:nvPr>
            <p:ph type="sldNum" sz="quarter" idx="5"/>
          </p:nvPr>
        </p:nvSpPr>
        <p:spPr/>
        <p:txBody>
          <a:bodyPr/>
          <a:lstStyle/>
          <a:p>
            <a:fld id="{0E05D525-0EE6-47F1-A730-C0AC7FD92EA9}" type="slidenum">
              <a:rPr lang="he-IL" smtClean="0"/>
              <a:t>11</a:t>
            </a:fld>
            <a:endParaRPr lang="he-IL"/>
          </a:p>
        </p:txBody>
      </p:sp>
    </p:spTree>
    <p:extLst>
      <p:ext uri="{BB962C8B-B14F-4D97-AF65-F5344CB8AC3E}">
        <p14:creationId xmlns:p14="http://schemas.microsoft.com/office/powerpoint/2010/main" val="16894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45375-64B4-0F98-81EF-929D6B32C3C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2F5BDFD-2B94-6B1B-666B-032F6563EC4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5F9786B-A41F-0708-DE45-E9A59ADFA769}"/>
              </a:ext>
            </a:extLst>
          </p:cNvPr>
          <p:cNvSpPr>
            <a:spLocks noGrp="1"/>
          </p:cNvSpPr>
          <p:nvPr>
            <p:ph type="body" idx="1"/>
          </p:nvPr>
        </p:nvSpPr>
        <p:spPr/>
        <p:txBody>
          <a:bodyPr/>
          <a:lstStyle/>
          <a:p>
            <a:r>
              <a:rPr lang="he-IL" dirty="0"/>
              <a:t>באתר </a:t>
            </a:r>
            <a:r>
              <a:rPr lang="he-IL" b="1" dirty="0"/>
              <a:t>במבט מקוון</a:t>
            </a:r>
            <a:r>
              <a:rPr lang="he-IL" dirty="0"/>
              <a:t>, יחידת התוכן </a:t>
            </a:r>
            <a:r>
              <a:rPr lang="he-IL" b="1" dirty="0"/>
              <a:t>קיימות ושינוי אקלים</a:t>
            </a:r>
            <a:r>
              <a:rPr lang="he-IL" dirty="0"/>
              <a:t>, המשימה: </a:t>
            </a:r>
            <a:r>
              <a:rPr lang="he-IL" b="1" dirty="0" err="1"/>
              <a:t>בולענים</a:t>
            </a:r>
            <a:r>
              <a:rPr lang="he-IL" b="1" dirty="0"/>
              <a:t> – נקמתו של ים המלח. </a:t>
            </a:r>
            <a:r>
              <a:rPr lang="he-IL" b="1" i="0" dirty="0">
                <a:effectLst/>
                <a:latin typeface="Almoni Neue DL 4.0 AAA"/>
              </a:rPr>
              <a:t>תיאור המשימה:</a:t>
            </a:r>
            <a:r>
              <a:rPr lang="he-IL" b="0" i="0" dirty="0">
                <a:effectLst/>
                <a:latin typeface="Almoni Neue DL 4.0 AAA"/>
              </a:rPr>
              <a:t> המשימה עוסקת בחקר תופעת </a:t>
            </a:r>
            <a:r>
              <a:rPr lang="he-IL" b="0" i="0" dirty="0" err="1">
                <a:effectLst/>
                <a:latin typeface="Almoni Neue DL 4.0 AAA"/>
              </a:rPr>
              <a:t>הבולענים</a:t>
            </a:r>
            <a:r>
              <a:rPr lang="he-IL" b="0" i="0" dirty="0">
                <a:effectLst/>
                <a:latin typeface="Almoni Neue DL 4.0 AAA"/>
              </a:rPr>
              <a:t> שנוצרו כתוצאה מהתייבשות ים המלח. להבנת הגורמים להיווצרות </a:t>
            </a:r>
            <a:r>
              <a:rPr lang="he-IL" b="0" i="0" dirty="0" err="1">
                <a:effectLst/>
                <a:latin typeface="Almoni Neue DL 4.0 AAA"/>
              </a:rPr>
              <a:t>הבולענים</a:t>
            </a:r>
            <a:r>
              <a:rPr lang="he-IL" b="0" i="0" dirty="0">
                <a:effectLst/>
                <a:latin typeface="Almoni Neue DL 4.0 AAA"/>
              </a:rPr>
              <a:t> נעשה שימוש במושגים מדעיים (המסה, חלחול, מי תהום ועוד) ובמושגים טכנולוגים (בעיות ופתרונות), תוך התייחסות לדילמה בתהליך קבלת החלטות.     </a:t>
            </a:r>
            <a:endParaRPr lang="he-IL" dirty="0"/>
          </a:p>
        </p:txBody>
      </p:sp>
      <p:sp>
        <p:nvSpPr>
          <p:cNvPr id="4" name="מציין מיקום של מספר שקופית 3">
            <a:extLst>
              <a:ext uri="{FF2B5EF4-FFF2-40B4-BE49-F238E27FC236}">
                <a16:creationId xmlns:a16="http://schemas.microsoft.com/office/drawing/2014/main" id="{EB5602B1-9EFB-5A91-46D0-D430C2780785}"/>
              </a:ext>
            </a:extLst>
          </p:cNvPr>
          <p:cNvSpPr>
            <a:spLocks noGrp="1"/>
          </p:cNvSpPr>
          <p:nvPr>
            <p:ph type="sldNum" sz="quarter" idx="5"/>
          </p:nvPr>
        </p:nvSpPr>
        <p:spPr/>
        <p:txBody>
          <a:bodyPr/>
          <a:lstStyle/>
          <a:p>
            <a:fld id="{7317ADC5-5DA9-48CB-8706-F60CBC1C5B3E}" type="slidenum">
              <a:rPr lang="he-IL" smtClean="0"/>
              <a:t>12</a:t>
            </a:fld>
            <a:endParaRPr lang="he-IL"/>
          </a:p>
        </p:txBody>
      </p:sp>
    </p:spTree>
    <p:extLst>
      <p:ext uri="{BB962C8B-B14F-4D97-AF65-F5344CB8AC3E}">
        <p14:creationId xmlns:p14="http://schemas.microsoft.com/office/powerpoint/2010/main" val="2224598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2A995-6671-4267-730F-22654FC9F25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38EA78B-9AF5-C21E-D982-006B32F0170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A6593BA-6956-213E-5F5C-7429A4958CF8}"/>
              </a:ext>
            </a:extLst>
          </p:cNvPr>
          <p:cNvSpPr>
            <a:spLocks noGrp="1"/>
          </p:cNvSpPr>
          <p:nvPr>
            <p:ph type="body" idx="1"/>
          </p:nvPr>
        </p:nvSpPr>
        <p:spPr/>
        <p:txBody>
          <a:bodyPr/>
          <a:lstStyle/>
          <a:p>
            <a:r>
              <a:rPr lang="he-IL" dirty="0"/>
              <a:t>באתר </a:t>
            </a:r>
            <a:r>
              <a:rPr lang="he-IL" b="1" dirty="0"/>
              <a:t>במבט מקוון</a:t>
            </a:r>
            <a:r>
              <a:rPr lang="he-IL" dirty="0"/>
              <a:t>, יחידת התוכן </a:t>
            </a:r>
            <a:r>
              <a:rPr lang="he-IL" b="1" dirty="0"/>
              <a:t>קיימות ושינוי אקלים</a:t>
            </a:r>
            <a:r>
              <a:rPr lang="he-IL" dirty="0"/>
              <a:t>, המשימה: </a:t>
            </a:r>
            <a:r>
              <a:rPr lang="he-IL" b="1" dirty="0"/>
              <a:t>מצילים את ים המלח. </a:t>
            </a:r>
            <a:r>
              <a:rPr lang="he-IL" b="1" i="0" dirty="0">
                <a:effectLst/>
                <a:latin typeface="Almoni Neue DL 4.0 AAA"/>
              </a:rPr>
              <a:t>תיאור המשימה:</a:t>
            </a:r>
            <a:r>
              <a:rPr lang="he-IL" b="0" i="0" dirty="0">
                <a:effectLst/>
                <a:latin typeface="Almoni Neue DL 4.0 AAA"/>
              </a:rPr>
              <a:t> המשימה עוסקת במחיר הסביבתי של התייבשות ים המלח ובהעלאת הצעות מנומקות לדרכים שבאמצעותן אפשר להציל את ים המלח מהתייבשות, וזאת מנקודות מבט של בעלי עניין שונים במסגרת משחק תפקידים. </a:t>
            </a:r>
            <a:endParaRPr lang="he-IL" dirty="0"/>
          </a:p>
        </p:txBody>
      </p:sp>
      <p:sp>
        <p:nvSpPr>
          <p:cNvPr id="4" name="מציין מיקום של מספר שקופית 3">
            <a:extLst>
              <a:ext uri="{FF2B5EF4-FFF2-40B4-BE49-F238E27FC236}">
                <a16:creationId xmlns:a16="http://schemas.microsoft.com/office/drawing/2014/main" id="{B425FD80-56A6-8D01-95CD-0C41BEA0B616}"/>
              </a:ext>
            </a:extLst>
          </p:cNvPr>
          <p:cNvSpPr>
            <a:spLocks noGrp="1"/>
          </p:cNvSpPr>
          <p:nvPr>
            <p:ph type="sldNum" sz="quarter" idx="5"/>
          </p:nvPr>
        </p:nvSpPr>
        <p:spPr/>
        <p:txBody>
          <a:bodyPr/>
          <a:lstStyle/>
          <a:p>
            <a:fld id="{7317ADC5-5DA9-48CB-8706-F60CBC1C5B3E}" type="slidenum">
              <a:rPr lang="he-IL" smtClean="0"/>
              <a:t>13</a:t>
            </a:fld>
            <a:endParaRPr lang="he-IL"/>
          </a:p>
        </p:txBody>
      </p:sp>
    </p:spTree>
    <p:extLst>
      <p:ext uri="{BB962C8B-B14F-4D97-AF65-F5344CB8AC3E}">
        <p14:creationId xmlns:p14="http://schemas.microsoft.com/office/powerpoint/2010/main" val="325969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D4510-9794-708C-FD79-599DD26C4D8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9020133-6882-530A-E96F-D8C36DC0A6C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1341A15-D8D1-AD55-5B16-E7533E2A1707}"/>
              </a:ext>
            </a:extLst>
          </p:cNvPr>
          <p:cNvSpPr>
            <a:spLocks noGrp="1"/>
          </p:cNvSpPr>
          <p:nvPr>
            <p:ph type="body" idx="1"/>
          </p:nvPr>
        </p:nvSpPr>
        <p:spPr/>
        <p:txBody>
          <a:bodyPr/>
          <a:lstStyle/>
          <a:p>
            <a:pPr algn="r"/>
            <a:r>
              <a:rPr lang="he-IL" sz="1800" b="0" i="0" u="none" strike="noStrike" baseline="0" dirty="0">
                <a:latin typeface="FbSpoiler-Regular"/>
              </a:rPr>
              <a:t>תת פרק זה עוסק בסלעי הפוספט: תהליך היווצרותם בטבע, תכונות הסלע, תהליכי הפקת דשן הפוספט ובחשיבות הפוספט לגידול צמחים (דשן).</a:t>
            </a:r>
            <a:endParaRPr lang="he-IL" dirty="0"/>
          </a:p>
        </p:txBody>
      </p:sp>
      <p:sp>
        <p:nvSpPr>
          <p:cNvPr id="4" name="מציין מיקום של מספר שקופית 3">
            <a:extLst>
              <a:ext uri="{FF2B5EF4-FFF2-40B4-BE49-F238E27FC236}">
                <a16:creationId xmlns:a16="http://schemas.microsoft.com/office/drawing/2014/main" id="{07607A4F-5271-6837-F41A-A42923464A9A}"/>
              </a:ext>
            </a:extLst>
          </p:cNvPr>
          <p:cNvSpPr>
            <a:spLocks noGrp="1"/>
          </p:cNvSpPr>
          <p:nvPr>
            <p:ph type="sldNum" sz="quarter" idx="5"/>
          </p:nvPr>
        </p:nvSpPr>
        <p:spPr/>
        <p:txBody>
          <a:bodyPr/>
          <a:lstStyle/>
          <a:p>
            <a:fld id="{0E05D525-0EE6-47F1-A730-C0AC7FD92EA9}" type="slidenum">
              <a:rPr lang="he-IL" smtClean="0"/>
              <a:t>14</a:t>
            </a:fld>
            <a:endParaRPr lang="he-IL"/>
          </a:p>
        </p:txBody>
      </p:sp>
    </p:spTree>
    <p:extLst>
      <p:ext uri="{BB962C8B-B14F-4D97-AF65-F5344CB8AC3E}">
        <p14:creationId xmlns:p14="http://schemas.microsoft.com/office/powerpoint/2010/main" val="434095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AC460-5987-7D57-72BC-F4BFD866FC8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FF0FBC5-429C-62E0-7AF2-7437C5C7648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3BA5048-1695-3C4C-7FC3-54BD09148167}"/>
              </a:ext>
            </a:extLst>
          </p:cNvPr>
          <p:cNvSpPr>
            <a:spLocks noGrp="1"/>
          </p:cNvSpPr>
          <p:nvPr>
            <p:ph type="body" idx="1"/>
          </p:nvPr>
        </p:nvSpPr>
        <p:spPr/>
        <p:txBody>
          <a:bodyPr/>
          <a:lstStyle/>
          <a:p>
            <a:pPr algn="r"/>
            <a:r>
              <a:rPr lang="he-IL" sz="1200" b="0" i="0" u="none" strike="noStrike" baseline="0" dirty="0">
                <a:latin typeface="FbSpoiler-Regular"/>
              </a:rPr>
              <a:t>התלמידים עורכים תצפית ומאפיינים את תכונות סלע פוספט.</a:t>
            </a:r>
          </a:p>
          <a:p>
            <a:pPr algn="r"/>
            <a:r>
              <a:rPr lang="he-IL" sz="1800" b="0" i="0" u="none" strike="noStrike" baseline="0" dirty="0">
                <a:latin typeface="FbSpoiler-Regular"/>
              </a:rPr>
              <a:t>תשובות: 1. לרוב מבחינים בצבעים כמו, חום בהיר, צהוב, לבן. 2. מבנה גרגירי (בגלל נוכחות הקרטון שהוא סלע רך שאינו עיסתי) ומתפורר. 3. כן, הסלע פריר. 4. מבנה גרגירי, צבע חום בהיר-צהוב, פריר.</a:t>
            </a:r>
            <a:endParaRPr lang="he-IL" dirty="0"/>
          </a:p>
        </p:txBody>
      </p:sp>
      <p:sp>
        <p:nvSpPr>
          <p:cNvPr id="4" name="מציין מיקום של מספר שקופית 3">
            <a:extLst>
              <a:ext uri="{FF2B5EF4-FFF2-40B4-BE49-F238E27FC236}">
                <a16:creationId xmlns:a16="http://schemas.microsoft.com/office/drawing/2014/main" id="{A66DB2C9-8DEC-5563-8E6E-A7D9BE44449F}"/>
              </a:ext>
            </a:extLst>
          </p:cNvPr>
          <p:cNvSpPr>
            <a:spLocks noGrp="1"/>
          </p:cNvSpPr>
          <p:nvPr>
            <p:ph type="sldNum" sz="quarter" idx="5"/>
          </p:nvPr>
        </p:nvSpPr>
        <p:spPr/>
        <p:txBody>
          <a:bodyPr/>
          <a:lstStyle/>
          <a:p>
            <a:fld id="{0E05D525-0EE6-47F1-A730-C0AC7FD92EA9}" type="slidenum">
              <a:rPr lang="he-IL" smtClean="0"/>
              <a:t>15</a:t>
            </a:fld>
            <a:endParaRPr lang="he-IL"/>
          </a:p>
        </p:txBody>
      </p:sp>
    </p:spTree>
    <p:extLst>
      <p:ext uri="{BB962C8B-B14F-4D97-AF65-F5344CB8AC3E}">
        <p14:creationId xmlns:p14="http://schemas.microsoft.com/office/powerpoint/2010/main" val="2690996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51EDE-CCD0-D78F-3DE6-909581AEA81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B487D3E-9C41-149D-C7D9-9D7787349A8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09521DA-59B9-8BD6-D00A-907C2E27E54F}"/>
              </a:ext>
            </a:extLst>
          </p:cNvPr>
          <p:cNvSpPr>
            <a:spLocks noGrp="1"/>
          </p:cNvSpPr>
          <p:nvPr>
            <p:ph type="body" idx="1"/>
          </p:nvPr>
        </p:nvSpPr>
        <p:spPr/>
        <p:txBody>
          <a:bodyPr/>
          <a:lstStyle/>
          <a:p>
            <a:pPr algn="r"/>
            <a:r>
              <a:rPr lang="he-IL" sz="1800" b="0" i="0" u="none" strike="noStrike" baseline="0" dirty="0">
                <a:latin typeface="FbSpoiler-Regular"/>
              </a:rPr>
              <a:t>המשימה עוסקת בהפקת דשן הפוספט מסלעי הפוספט באמצעות קריאת מידע מתוך טקסט (אוריינות המידע).</a:t>
            </a:r>
          </a:p>
          <a:p>
            <a:pPr algn="r"/>
            <a:r>
              <a:rPr lang="he-IL" sz="1800" b="0" i="0" u="none" strike="noStrike" baseline="0" dirty="0">
                <a:latin typeface="FbSpoiler-Regular"/>
              </a:rPr>
              <a:t>תשובות: 1. דשן הפוספט, 2. חומרי הטפל, 3. פוספט נקי, 4. חומרי הטפל, 5. הפגיעה היא </a:t>
            </a:r>
            <a:r>
              <a:rPr lang="he-IL" sz="1800" b="1" i="0" u="none" strike="noStrike" baseline="0" dirty="0">
                <a:latin typeface="FbSpoiler-Bold"/>
              </a:rPr>
              <a:t>בסביבה </a:t>
            </a:r>
            <a:r>
              <a:rPr lang="he-IL" sz="1800" b="0" i="0" u="none" strike="noStrike" baseline="0" dirty="0">
                <a:latin typeface="FbSpoiler-Regular"/>
              </a:rPr>
              <a:t>- אבק, רעש, עשן וגזים רעילים בגלל שימוש בחומרי דלק, חומרי טפל שמכערים את הנוף. חשוב לזכור שתהליכי הכרייה פוגעים גם בצמחים ובבעלי חיים.</a:t>
            </a:r>
            <a:endParaRPr lang="he-IL" dirty="0"/>
          </a:p>
        </p:txBody>
      </p:sp>
      <p:sp>
        <p:nvSpPr>
          <p:cNvPr id="4" name="מציין מיקום של מספר שקופית 3">
            <a:extLst>
              <a:ext uri="{FF2B5EF4-FFF2-40B4-BE49-F238E27FC236}">
                <a16:creationId xmlns:a16="http://schemas.microsoft.com/office/drawing/2014/main" id="{9A968A4C-7923-8D67-32B7-327C7751D457}"/>
              </a:ext>
            </a:extLst>
          </p:cNvPr>
          <p:cNvSpPr>
            <a:spLocks noGrp="1"/>
          </p:cNvSpPr>
          <p:nvPr>
            <p:ph type="sldNum" sz="quarter" idx="5"/>
          </p:nvPr>
        </p:nvSpPr>
        <p:spPr/>
        <p:txBody>
          <a:bodyPr/>
          <a:lstStyle/>
          <a:p>
            <a:fld id="{0E05D525-0EE6-47F1-A730-C0AC7FD92EA9}" type="slidenum">
              <a:rPr lang="he-IL" smtClean="0"/>
              <a:t>16</a:t>
            </a:fld>
            <a:endParaRPr lang="he-IL"/>
          </a:p>
        </p:txBody>
      </p:sp>
    </p:spTree>
    <p:extLst>
      <p:ext uri="{BB962C8B-B14F-4D97-AF65-F5344CB8AC3E}">
        <p14:creationId xmlns:p14="http://schemas.microsoft.com/office/powerpoint/2010/main" val="1576812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53D4F-2956-BC71-2D00-F7FFE22BCA9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80DFF2D-A20F-9D60-0312-B9E38EF30CB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503B52D-9EE5-141C-711B-7F1A3E3D3B7E}"/>
              </a:ext>
            </a:extLst>
          </p:cNvPr>
          <p:cNvSpPr>
            <a:spLocks noGrp="1"/>
          </p:cNvSpPr>
          <p:nvPr>
            <p:ph type="body" idx="1"/>
          </p:nvPr>
        </p:nvSpPr>
        <p:spPr/>
        <p:txBody>
          <a:bodyPr/>
          <a:lstStyle/>
          <a:p>
            <a:pPr algn="r"/>
            <a:r>
              <a:rPr lang="he-IL" dirty="0"/>
              <a:t>המורה מקריאה במליאה את פסקת הפתיחה על מפעלי ים המלח ומפעלי הפוספט תועלת ומחיר סביבתי.</a:t>
            </a:r>
          </a:p>
          <a:p>
            <a:pPr algn="r"/>
            <a:r>
              <a:rPr lang="he-IL" dirty="0"/>
              <a:t>המשימה עוסקת בתרומה ובמחיר הסביבתי של מפעלי ים המלח ומפעלי הפוספטים. זוהי משימה מידענית שלביצועה דרושה אוריינות המידע )איתור מידע, ארגונו ועיבודו, ייצוג והצגתו(.</a:t>
            </a:r>
          </a:p>
          <a:p>
            <a:pPr algn="r"/>
            <a:r>
              <a:rPr lang="he-IL" dirty="0"/>
              <a:t>חשוב לחלק תפקידים בקבוצה בהתאם לשונות הלומדים.</a:t>
            </a:r>
          </a:p>
          <a:p>
            <a:pPr algn="r"/>
            <a:endParaRPr lang="he-IL" dirty="0"/>
          </a:p>
          <a:p>
            <a:pPr algn="r"/>
            <a:r>
              <a:rPr lang="he-IL" b="1" dirty="0"/>
              <a:t>הנחיות לחיפוש מידע ברשת</a:t>
            </a:r>
            <a:r>
              <a:rPr lang="he-IL" dirty="0"/>
              <a:t>: משימה זו מזמנת תרגול של המיומנות "הערכת מידע במדיה". תהליך ההערכה מתייחס לשאלות כגון: כיצד מוצג המידע? הערכת המידע )מידע רלוונטי, סמכות )מי כתב/ה את המידע?(, עדכניות )שנת פרסום(.</a:t>
            </a:r>
          </a:p>
        </p:txBody>
      </p:sp>
      <p:sp>
        <p:nvSpPr>
          <p:cNvPr id="4" name="מציין מיקום של מספר שקופית 3">
            <a:extLst>
              <a:ext uri="{FF2B5EF4-FFF2-40B4-BE49-F238E27FC236}">
                <a16:creationId xmlns:a16="http://schemas.microsoft.com/office/drawing/2014/main" id="{9D228C92-4F87-FE92-BEA5-03D64D2831A4}"/>
              </a:ext>
            </a:extLst>
          </p:cNvPr>
          <p:cNvSpPr>
            <a:spLocks noGrp="1"/>
          </p:cNvSpPr>
          <p:nvPr>
            <p:ph type="sldNum" sz="quarter" idx="5"/>
          </p:nvPr>
        </p:nvSpPr>
        <p:spPr/>
        <p:txBody>
          <a:bodyPr/>
          <a:lstStyle/>
          <a:p>
            <a:fld id="{0E05D525-0EE6-47F1-A730-C0AC7FD92EA9}" type="slidenum">
              <a:rPr lang="he-IL" smtClean="0"/>
              <a:t>17</a:t>
            </a:fld>
            <a:endParaRPr lang="he-IL"/>
          </a:p>
        </p:txBody>
      </p:sp>
    </p:spTree>
    <p:extLst>
      <p:ext uri="{BB962C8B-B14F-4D97-AF65-F5344CB8AC3E}">
        <p14:creationId xmlns:p14="http://schemas.microsoft.com/office/powerpoint/2010/main" val="4205364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יחידת התוכן </a:t>
            </a:r>
            <a:r>
              <a:rPr lang="he-IL" b="1" dirty="0"/>
              <a:t>משאבי טבע</a:t>
            </a:r>
            <a:r>
              <a:rPr lang="he-IL" dirty="0"/>
              <a:t>, המשימה: </a:t>
            </a:r>
            <a:r>
              <a:rPr lang="he-IL" b="1" dirty="0"/>
              <a:t>מסלעי פוספט לדשנים- על הדבש ועל העוקץ</a:t>
            </a:r>
            <a:r>
              <a:rPr lang="he-IL" dirty="0"/>
              <a:t>?. </a:t>
            </a:r>
            <a:r>
              <a:rPr lang="he-IL" b="0" i="0" dirty="0">
                <a:solidFill>
                  <a:srgbClr val="000000"/>
                </a:solidFill>
                <a:effectLst/>
                <a:latin typeface="Almoni Neue DL 4.0 AAA"/>
              </a:rPr>
              <a:t>המשימה עוסקת בחשיבותם של סלעי ה שבנגב והמחיר הסביבתי שבניצולם. תהליך ההפקה של דשן הפוספט מעלה מחלוקת (אי הסכמה) בין גופים. על המחלוקת והדילמה סביב ניצול משאב טבע זה נלמד ביחידת לימוד זו.</a:t>
            </a:r>
            <a:endParaRPr lang="he-IL" dirty="0"/>
          </a:p>
        </p:txBody>
      </p:sp>
      <p:sp>
        <p:nvSpPr>
          <p:cNvPr id="4" name="מציין מיקום של מספר שקופית 3"/>
          <p:cNvSpPr>
            <a:spLocks noGrp="1"/>
          </p:cNvSpPr>
          <p:nvPr>
            <p:ph type="sldNum" sz="quarter" idx="5"/>
          </p:nvPr>
        </p:nvSpPr>
        <p:spPr/>
        <p:txBody>
          <a:bodyPr/>
          <a:lstStyle/>
          <a:p>
            <a:fld id="{7317ADC5-5DA9-48CB-8706-F60CBC1C5B3E}" type="slidenum">
              <a:rPr lang="he-IL" smtClean="0"/>
              <a:t>18</a:t>
            </a:fld>
            <a:endParaRPr lang="he-IL"/>
          </a:p>
        </p:txBody>
      </p:sp>
    </p:spTree>
    <p:extLst>
      <p:ext uri="{BB962C8B-B14F-4D97-AF65-F5344CB8AC3E}">
        <p14:creationId xmlns:p14="http://schemas.microsoft.com/office/powerpoint/2010/main" val="1896517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יחידת התוכן </a:t>
            </a:r>
            <a:r>
              <a:rPr lang="he-IL" b="1" dirty="0"/>
              <a:t>משאבי טבע</a:t>
            </a:r>
            <a:r>
              <a:rPr lang="he-IL" dirty="0"/>
              <a:t>, המשימה: </a:t>
            </a:r>
            <a:r>
              <a:rPr lang="he-IL" b="1" dirty="0"/>
              <a:t>כרישים שוחים בנגב</a:t>
            </a:r>
            <a:r>
              <a:rPr lang="he-IL" dirty="0"/>
              <a:t>, </a:t>
            </a:r>
            <a:r>
              <a:rPr lang="he-IL" b="1" dirty="0"/>
              <a:t>האמנם?</a:t>
            </a:r>
            <a:r>
              <a:rPr lang="he-IL" dirty="0"/>
              <a:t>. המשימה עוסקת בסלעי הפוספט שבנגב (תכונות, דרכי הפקה), הפוספט כדשן.</a:t>
            </a:r>
          </a:p>
        </p:txBody>
      </p:sp>
      <p:sp>
        <p:nvSpPr>
          <p:cNvPr id="4" name="מציין מיקום של מספר שקופית 3"/>
          <p:cNvSpPr>
            <a:spLocks noGrp="1"/>
          </p:cNvSpPr>
          <p:nvPr>
            <p:ph type="sldNum" sz="quarter" idx="5"/>
          </p:nvPr>
        </p:nvSpPr>
        <p:spPr/>
        <p:txBody>
          <a:bodyPr/>
          <a:lstStyle/>
          <a:p>
            <a:fld id="{7317ADC5-5DA9-48CB-8706-F60CBC1C5B3E}" type="slidenum">
              <a:rPr lang="he-IL" smtClean="0"/>
              <a:t>19</a:t>
            </a:fld>
            <a:endParaRPr lang="he-IL"/>
          </a:p>
        </p:txBody>
      </p:sp>
    </p:spTree>
    <p:extLst>
      <p:ext uri="{BB962C8B-B14F-4D97-AF65-F5344CB8AC3E}">
        <p14:creationId xmlns:p14="http://schemas.microsoft.com/office/powerpoint/2010/main" val="183979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bSpoiler-Regular"/>
              </a:rPr>
              <a:t>הפרק עוסק בציוני הדרך הבאים (מתוך תכנית הלימודים): "מלחים כסוג של חומר, סוגי מלחים – מלח בישול, מלח אשלג ופוספט, מקורות מלחים בטבע. שימושים במלחים: בבית ובתעשייה: תהליך הכנת מזון, דישון בחקלאות. תהליך הפקת מלחים מן התמיסה ועד למוצר. הפקה: אידוי מים מתמיסות מלחים (מלח בישול ואשלג מתמיסת מי ים). חשיבות משאבי הטבע 'מי ים המלח' והפוספטים למדינת ישראל".</a:t>
            </a:r>
          </a:p>
          <a:p>
            <a:pPr algn="r"/>
            <a:endParaRPr lang="he-IL" sz="1800" b="0" i="0" u="none" strike="noStrike" baseline="0" dirty="0">
              <a:latin typeface="FbSpoiler-Regular"/>
            </a:endParaRPr>
          </a:p>
          <a:p>
            <a:pPr algn="r"/>
            <a:r>
              <a:rPr lang="he-IL" sz="1800" b="0" i="0" u="none" strike="noStrike" baseline="0" dirty="0">
                <a:latin typeface="FbSpoiler-Regular"/>
              </a:rPr>
              <a:t>תיאור התופעות הייחודיות בים המלח נועד לעורר עניין וסקרנות ללימוד הנושא, לאפשר שיח על נושאי הפרק, לבירור ידע מוקדם של הלומדים ולמיקוד בנושאי הפרק.</a:t>
            </a:r>
            <a:endParaRPr lang="he-IL" dirty="0"/>
          </a:p>
          <a:p>
            <a:pPr algn="r"/>
            <a:endParaRPr lang="he-IL" dirty="0"/>
          </a:p>
          <a:p>
            <a:pPr algn="r"/>
            <a:r>
              <a:rPr lang="he-IL" dirty="0"/>
              <a:t>קוראים במליאת הכיתה את קטע הפתיחה שבעמוד 46.</a:t>
            </a:r>
          </a:p>
          <a:p>
            <a:pPr algn="r"/>
            <a:endParaRPr lang="he-IL" dirty="0"/>
          </a:p>
          <a:p>
            <a:pPr algn="r"/>
            <a:endParaRPr lang="he-IL" dirty="0"/>
          </a:p>
        </p:txBody>
      </p:sp>
      <p:sp>
        <p:nvSpPr>
          <p:cNvPr id="4" name="מציין מיקום של מספר שקופית 3"/>
          <p:cNvSpPr>
            <a:spLocks noGrp="1"/>
          </p:cNvSpPr>
          <p:nvPr>
            <p:ph type="sldNum" sz="quarter" idx="5"/>
          </p:nvPr>
        </p:nvSpPr>
        <p:spPr/>
        <p:txBody>
          <a:bodyPr/>
          <a:lstStyle/>
          <a:p>
            <a:fld id="{0E05D525-0EE6-47F1-A730-C0AC7FD92EA9}" type="slidenum">
              <a:rPr lang="he-IL" smtClean="0"/>
              <a:t>2</a:t>
            </a:fld>
            <a:endParaRPr lang="he-IL"/>
          </a:p>
        </p:txBody>
      </p:sp>
    </p:spTree>
    <p:extLst>
      <p:ext uri="{BB962C8B-B14F-4D97-AF65-F5344CB8AC3E}">
        <p14:creationId xmlns:p14="http://schemas.microsoft.com/office/powerpoint/2010/main" val="132322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D1741-7BEF-BA35-B762-0941F7595BB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81995F8-2ECC-25F8-7C98-AB3B4A21993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E474462-93E4-4E30-8CA5-1FA80D67BF1D}"/>
              </a:ext>
            </a:extLst>
          </p:cNvPr>
          <p:cNvSpPr>
            <a:spLocks noGrp="1"/>
          </p:cNvSpPr>
          <p:nvPr>
            <p:ph type="body" idx="1"/>
          </p:nvPr>
        </p:nvSpPr>
        <p:spPr/>
        <p:txBody>
          <a:bodyPr/>
          <a:lstStyle/>
          <a:p>
            <a:pPr algn="r"/>
            <a:r>
              <a:rPr lang="he-IL" dirty="0"/>
              <a:t>מומלץ לצפות בסרטון שבכתובות הבאות</a:t>
            </a:r>
          </a:p>
          <a:p>
            <a:pPr algn="r"/>
            <a:r>
              <a:rPr lang="en-US" dirty="0"/>
              <a:t>https://www.youtube.com/watch?v=6Wu555amw4A</a:t>
            </a:r>
            <a:endParaRPr lang="he-IL" dirty="0"/>
          </a:p>
          <a:p>
            <a:pPr algn="r"/>
            <a:endParaRPr lang="he-IL" dirty="0"/>
          </a:p>
          <a:p>
            <a:pPr algn="r"/>
            <a:r>
              <a:rPr lang="en-US" dirty="0"/>
              <a:t>https://www.youtube.com/watch?v=feBoCVNX7AU</a:t>
            </a:r>
            <a:endParaRPr lang="he-IL" dirty="0"/>
          </a:p>
        </p:txBody>
      </p:sp>
      <p:sp>
        <p:nvSpPr>
          <p:cNvPr id="4" name="מציין מיקום של מספר שקופית 3">
            <a:extLst>
              <a:ext uri="{FF2B5EF4-FFF2-40B4-BE49-F238E27FC236}">
                <a16:creationId xmlns:a16="http://schemas.microsoft.com/office/drawing/2014/main" id="{1DD7AC85-EC26-8FBD-6D3D-705401F9AC73}"/>
              </a:ext>
            </a:extLst>
          </p:cNvPr>
          <p:cNvSpPr>
            <a:spLocks noGrp="1"/>
          </p:cNvSpPr>
          <p:nvPr>
            <p:ph type="sldNum" sz="quarter" idx="5"/>
          </p:nvPr>
        </p:nvSpPr>
        <p:spPr/>
        <p:txBody>
          <a:bodyPr/>
          <a:lstStyle/>
          <a:p>
            <a:fld id="{0E05D525-0EE6-47F1-A730-C0AC7FD92EA9}" type="slidenum">
              <a:rPr lang="he-IL" smtClean="0"/>
              <a:t>20</a:t>
            </a:fld>
            <a:endParaRPr lang="he-IL"/>
          </a:p>
        </p:txBody>
      </p:sp>
    </p:spTree>
    <p:extLst>
      <p:ext uri="{BB962C8B-B14F-4D97-AF65-F5344CB8AC3E}">
        <p14:creationId xmlns:p14="http://schemas.microsoft.com/office/powerpoint/2010/main" val="380083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47ACF-E520-DDA2-3ACE-F245C243D67B}"/>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0168802-D362-D67C-8DC6-08DCF1B7247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BB16C7F-9938-08A5-9570-81D6DA3ADA0F}"/>
              </a:ext>
            </a:extLst>
          </p:cNvPr>
          <p:cNvSpPr>
            <a:spLocks noGrp="1"/>
          </p:cNvSpPr>
          <p:nvPr>
            <p:ph type="body" idx="1"/>
          </p:nvPr>
        </p:nvSpPr>
        <p:spPr/>
        <p:txBody>
          <a:bodyPr/>
          <a:lstStyle/>
          <a:p>
            <a:pPr algn="r"/>
            <a:r>
              <a:rPr lang="he-IL" dirty="0"/>
              <a:t>הסבר התופעה</a:t>
            </a:r>
          </a:p>
          <a:p>
            <a:pPr algn="r"/>
            <a:r>
              <a:rPr lang="he-IL" dirty="0"/>
              <a:t>בתמיסה רוויה, כל חומר המומס שלא יכול להתמוסס יותר יתארגן במבנה של גביש. כאשר התמיסה מתקררת, יכולת המים להמס את המלח יורדת, מה שמוביל להיווצרות גבישים. הגביש מתחיל לגדול סביב גרעין גידול, והחלקיקים הנוספים נמשכים אליו ויוצרים מבנה מסודר.</a:t>
            </a:r>
          </a:p>
        </p:txBody>
      </p:sp>
      <p:sp>
        <p:nvSpPr>
          <p:cNvPr id="4" name="מציין מיקום של מספר שקופית 3">
            <a:extLst>
              <a:ext uri="{FF2B5EF4-FFF2-40B4-BE49-F238E27FC236}">
                <a16:creationId xmlns:a16="http://schemas.microsoft.com/office/drawing/2014/main" id="{2DB0AF04-778A-5CC0-AA43-2A0CC899EEAC}"/>
              </a:ext>
            </a:extLst>
          </p:cNvPr>
          <p:cNvSpPr>
            <a:spLocks noGrp="1"/>
          </p:cNvSpPr>
          <p:nvPr>
            <p:ph type="sldNum" sz="quarter" idx="5"/>
          </p:nvPr>
        </p:nvSpPr>
        <p:spPr/>
        <p:txBody>
          <a:bodyPr/>
          <a:lstStyle/>
          <a:p>
            <a:fld id="{0E05D525-0EE6-47F1-A730-C0AC7FD92EA9}" type="slidenum">
              <a:rPr lang="he-IL" smtClean="0"/>
              <a:t>21</a:t>
            </a:fld>
            <a:endParaRPr lang="he-IL"/>
          </a:p>
        </p:txBody>
      </p:sp>
    </p:spTree>
    <p:extLst>
      <p:ext uri="{BB962C8B-B14F-4D97-AF65-F5344CB8AC3E}">
        <p14:creationId xmlns:p14="http://schemas.microsoft.com/office/powerpoint/2010/main" val="3217390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41374-E03B-7B6F-79A7-E9E5548F2A5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E36B3AE-8492-E95D-396C-289C9968B4F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1E49DB27-0933-43E8-981B-6540757DD60D}"/>
              </a:ext>
            </a:extLst>
          </p:cNvPr>
          <p:cNvSpPr>
            <a:spLocks noGrp="1"/>
          </p:cNvSpPr>
          <p:nvPr>
            <p:ph type="body" idx="1"/>
          </p:nvPr>
        </p:nvSpPr>
        <p:spPr/>
        <p:txBody>
          <a:bodyPr/>
          <a:lstStyle/>
          <a:p>
            <a:pPr algn="r"/>
            <a:r>
              <a:rPr lang="he-IL" dirty="0"/>
              <a:t>עבודות יצירה בנושא התגבשות מלחים, של סיגלית לנדאו, נמצאים בקישור הזה.</a:t>
            </a:r>
          </a:p>
          <a:p>
            <a:pPr algn="r"/>
            <a:r>
              <a:rPr lang="en-US" dirty="0"/>
              <a:t>https://www.sigalitlandau.com/salt</a:t>
            </a:r>
            <a:endParaRPr lang="he-IL" dirty="0"/>
          </a:p>
        </p:txBody>
      </p:sp>
      <p:sp>
        <p:nvSpPr>
          <p:cNvPr id="4" name="מציין מיקום של מספר שקופית 3">
            <a:extLst>
              <a:ext uri="{FF2B5EF4-FFF2-40B4-BE49-F238E27FC236}">
                <a16:creationId xmlns:a16="http://schemas.microsoft.com/office/drawing/2014/main" id="{4FC2AADB-88D1-DC1C-D3AA-13EBF7B2CF5C}"/>
              </a:ext>
            </a:extLst>
          </p:cNvPr>
          <p:cNvSpPr>
            <a:spLocks noGrp="1"/>
          </p:cNvSpPr>
          <p:nvPr>
            <p:ph type="sldNum" sz="quarter" idx="5"/>
          </p:nvPr>
        </p:nvSpPr>
        <p:spPr/>
        <p:txBody>
          <a:bodyPr/>
          <a:lstStyle/>
          <a:p>
            <a:fld id="{0E05D525-0EE6-47F1-A730-C0AC7FD92EA9}" type="slidenum">
              <a:rPr lang="he-IL" smtClean="0"/>
              <a:t>22</a:t>
            </a:fld>
            <a:endParaRPr lang="he-IL"/>
          </a:p>
        </p:txBody>
      </p:sp>
    </p:spTree>
    <p:extLst>
      <p:ext uri="{BB962C8B-B14F-4D97-AF65-F5344CB8AC3E}">
        <p14:creationId xmlns:p14="http://schemas.microsoft.com/office/powerpoint/2010/main" val="1716408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1460B-7A4A-115B-4DCC-3D5E265ABBC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60D08EF-B5A0-97B0-C073-0ED9E68FE32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307CC02F-498B-D54F-786D-0A532717BB4D}"/>
              </a:ext>
            </a:extLst>
          </p:cNvPr>
          <p:cNvSpPr>
            <a:spLocks noGrp="1"/>
          </p:cNvSpPr>
          <p:nvPr>
            <p:ph type="body" idx="1"/>
          </p:nvPr>
        </p:nvSpPr>
        <p:spPr/>
        <p:txBody>
          <a:bodyPr/>
          <a:lstStyle/>
          <a:p>
            <a:pPr algn="r"/>
            <a:r>
              <a:rPr lang="he-IL" dirty="0"/>
              <a:t>השאלות/המשימות שמופיעות בתבנית זו מיועדות לבדיקת ביצועי הבנה ולפיכך יש להן פוטנציאל להערכה מעצבת.</a:t>
            </a:r>
          </a:p>
          <a:p>
            <a:pPr algn="r"/>
            <a:r>
              <a:rPr lang="he-IL" dirty="0"/>
              <a:t>בניגוד להערכה מסכמת שהיא הערכה לצורך סיכום שלב הלמידה. הערכה מעצבת היא הערכה שבמסגרתה קיים משוב מתמיד ומתחולל תהליך למידה מתמשך.</a:t>
            </a:r>
          </a:p>
          <a:p>
            <a:pPr algn="r"/>
            <a:endParaRPr lang="he-IL" dirty="0"/>
          </a:p>
          <a:p>
            <a:pPr algn="r"/>
            <a:r>
              <a:rPr lang="he-IL" dirty="0"/>
              <a:t>תשובות: 1. לאדות את המים. 3. במקום מכרה של פוספט לצייר את בריכות האידוי. 4. יש להחזיר לקרקע את הכמות שנלקחה ממנה.</a:t>
            </a:r>
          </a:p>
        </p:txBody>
      </p:sp>
      <p:sp>
        <p:nvSpPr>
          <p:cNvPr id="4" name="מציין מיקום של מספר שקופית 3">
            <a:extLst>
              <a:ext uri="{FF2B5EF4-FFF2-40B4-BE49-F238E27FC236}">
                <a16:creationId xmlns:a16="http://schemas.microsoft.com/office/drawing/2014/main" id="{32F38CA6-3A08-EA83-65FD-C12922263612}"/>
              </a:ext>
            </a:extLst>
          </p:cNvPr>
          <p:cNvSpPr>
            <a:spLocks noGrp="1"/>
          </p:cNvSpPr>
          <p:nvPr>
            <p:ph type="sldNum" sz="quarter" idx="5"/>
          </p:nvPr>
        </p:nvSpPr>
        <p:spPr/>
        <p:txBody>
          <a:bodyPr/>
          <a:lstStyle/>
          <a:p>
            <a:fld id="{0E05D525-0EE6-47F1-A730-C0AC7FD92EA9}" type="slidenum">
              <a:rPr lang="he-IL" smtClean="0"/>
              <a:t>23</a:t>
            </a:fld>
            <a:endParaRPr lang="he-IL"/>
          </a:p>
        </p:txBody>
      </p:sp>
    </p:spTree>
    <p:extLst>
      <p:ext uri="{BB962C8B-B14F-4D97-AF65-F5344CB8AC3E}">
        <p14:creationId xmlns:p14="http://schemas.microsoft.com/office/powerpoint/2010/main" val="4206354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64E7B-F9E5-7854-A158-79AC4585B65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D258436-C0F6-F621-E7FC-909F0B379A7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39119F7-BB81-0C22-BD4D-918DDC60185D}"/>
              </a:ext>
            </a:extLst>
          </p:cNvPr>
          <p:cNvSpPr>
            <a:spLocks noGrp="1"/>
          </p:cNvSpPr>
          <p:nvPr>
            <p:ph type="body" idx="1"/>
          </p:nvPr>
        </p:nvSpPr>
        <p:spPr/>
        <p:txBody>
          <a:bodyPr/>
          <a:lstStyle/>
          <a:p>
            <a:pPr algn="r"/>
            <a:r>
              <a:rPr lang="he-IL" sz="1800" b="0" i="0" u="none" strike="noStrike" baseline="0" dirty="0">
                <a:latin typeface="FbSpoiler-Regular"/>
              </a:rPr>
              <a:t>השאלות/המשימות שמופיעות בתבנית זו מיועדות לבדיקת ביצועי הבנה ולפיכך יש להן פוטנציאל להערכה מעצבת.</a:t>
            </a:r>
          </a:p>
          <a:p>
            <a:pPr algn="r"/>
            <a:r>
              <a:rPr lang="he-IL" sz="1800" b="0" i="0" u="none" strike="noStrike" baseline="0" dirty="0">
                <a:latin typeface="FbSpoiler-Regular"/>
              </a:rPr>
              <a:t>בניגוד להערכה מסכמת שהיא הערכה לצורך סיכום שלב הלמידה. הערכה מעצבת היא הערכה שבמסגרתה קיים משוב</a:t>
            </a:r>
          </a:p>
          <a:p>
            <a:pPr algn="r"/>
            <a:r>
              <a:rPr lang="he-IL" sz="1800" b="0" i="0" u="none" strike="noStrike" baseline="0" dirty="0">
                <a:latin typeface="FbSpoiler-Regular"/>
              </a:rPr>
              <a:t>מתמיד ומתחולל תהליך למידה מתמשך.</a:t>
            </a:r>
          </a:p>
          <a:p>
            <a:pPr algn="r"/>
            <a:endParaRPr lang="he-IL" sz="1800" b="1" i="0" u="none" strike="noStrike" baseline="0" dirty="0">
              <a:latin typeface="FbSpoiler-Bold"/>
            </a:endParaRPr>
          </a:p>
          <a:p>
            <a:pPr algn="r"/>
            <a:r>
              <a:rPr lang="he-IL" sz="1800" b="1" i="0" u="none" strike="noStrike" baseline="0" dirty="0">
                <a:latin typeface="FbSpoiler-Bold"/>
              </a:rPr>
              <a:t>תשובות לפי סדר המשפטים</a:t>
            </a:r>
            <a:r>
              <a:rPr lang="he-IL" sz="1800" b="0" i="0" u="none" strike="noStrike" baseline="0" dirty="0">
                <a:latin typeface="FbSpoiler-Regular"/>
              </a:rPr>
              <a:t>: מלחים, מזון, דשנים, זרחן, אשלגן, חשובים, תמיסות, תרומה</a:t>
            </a:r>
          </a:p>
        </p:txBody>
      </p:sp>
      <p:sp>
        <p:nvSpPr>
          <p:cNvPr id="4" name="מציין מיקום של מספר שקופית 3">
            <a:extLst>
              <a:ext uri="{FF2B5EF4-FFF2-40B4-BE49-F238E27FC236}">
                <a16:creationId xmlns:a16="http://schemas.microsoft.com/office/drawing/2014/main" id="{247DA837-9580-CEED-63CA-CC1176F2A1BD}"/>
              </a:ext>
            </a:extLst>
          </p:cNvPr>
          <p:cNvSpPr>
            <a:spLocks noGrp="1"/>
          </p:cNvSpPr>
          <p:nvPr>
            <p:ph type="sldNum" sz="quarter" idx="5"/>
          </p:nvPr>
        </p:nvSpPr>
        <p:spPr/>
        <p:txBody>
          <a:bodyPr/>
          <a:lstStyle/>
          <a:p>
            <a:fld id="{0E05D525-0EE6-47F1-A730-C0AC7FD92EA9}" type="slidenum">
              <a:rPr lang="he-IL" smtClean="0"/>
              <a:t>24</a:t>
            </a:fld>
            <a:endParaRPr lang="he-IL"/>
          </a:p>
        </p:txBody>
      </p:sp>
    </p:spTree>
    <p:extLst>
      <p:ext uri="{BB962C8B-B14F-4D97-AF65-F5344CB8AC3E}">
        <p14:creationId xmlns:p14="http://schemas.microsoft.com/office/powerpoint/2010/main" val="1809287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72404-4376-8C9C-2853-E79BDD5E97C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75D2D8B-0ACB-D336-39BE-44E8996451A7}"/>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D16B738-D569-4469-A97E-8E481E1935C1}"/>
              </a:ext>
            </a:extLst>
          </p:cNvPr>
          <p:cNvSpPr>
            <a:spLocks noGrp="1"/>
          </p:cNvSpPr>
          <p:nvPr>
            <p:ph type="body" idx="1"/>
          </p:nvPr>
        </p:nvSpPr>
        <p:spPr/>
        <p:txBody>
          <a:bodyPr/>
          <a:lstStyle/>
          <a:p>
            <a:pPr algn="r"/>
            <a:r>
              <a:rPr lang="he-IL" dirty="0"/>
              <a:t>לסיכום הפרק אפשר לבקש מהתלמידים להביא דוגמאות למשימות שבעזרתן אפשר לאמת את המיומנויות שהפעלנו.</a:t>
            </a:r>
          </a:p>
          <a:p>
            <a:pPr algn="r"/>
            <a:r>
              <a:rPr lang="he-IL" dirty="0"/>
              <a:t>לדוגמה: באיזו משימה הסברנו תהליכים באמצעות מודלים?.</a:t>
            </a:r>
          </a:p>
          <a:p>
            <a:pPr algn="r"/>
            <a:r>
              <a:rPr lang="he-IL" dirty="0"/>
              <a:t>תשובה: </a:t>
            </a:r>
            <a:r>
              <a:rPr lang="he-IL" sz="1800" b="0" i="0" u="none" strike="noStrike" baseline="0" dirty="0">
                <a:solidFill>
                  <a:schemeClr val="tx1"/>
                </a:solidFill>
                <a:latin typeface="MFPronto-Bold"/>
              </a:rPr>
              <a:t>הפרדת מלחים מן הים עמודים 52-50</a:t>
            </a:r>
            <a:r>
              <a:rPr lang="he-IL" b="0" dirty="0">
                <a:solidFill>
                  <a:schemeClr val="tx1"/>
                </a:solidFill>
              </a:rPr>
              <a:t>.</a:t>
            </a:r>
          </a:p>
          <a:p>
            <a:pPr algn="r"/>
            <a:endParaRPr lang="he-IL" dirty="0"/>
          </a:p>
        </p:txBody>
      </p:sp>
      <p:sp>
        <p:nvSpPr>
          <p:cNvPr id="4" name="מציין מיקום של מספר שקופית 3">
            <a:extLst>
              <a:ext uri="{FF2B5EF4-FFF2-40B4-BE49-F238E27FC236}">
                <a16:creationId xmlns:a16="http://schemas.microsoft.com/office/drawing/2014/main" id="{80577EA0-3A72-19C0-368E-433ED771159D}"/>
              </a:ext>
            </a:extLst>
          </p:cNvPr>
          <p:cNvSpPr>
            <a:spLocks noGrp="1"/>
          </p:cNvSpPr>
          <p:nvPr>
            <p:ph type="sldNum" sz="quarter" idx="5"/>
          </p:nvPr>
        </p:nvSpPr>
        <p:spPr/>
        <p:txBody>
          <a:bodyPr/>
          <a:lstStyle/>
          <a:p>
            <a:fld id="{0E05D525-0EE6-47F1-A730-C0AC7FD92EA9}" type="slidenum">
              <a:rPr lang="he-IL" smtClean="0"/>
              <a:t>25</a:t>
            </a:fld>
            <a:endParaRPr lang="he-IL"/>
          </a:p>
        </p:txBody>
      </p:sp>
    </p:spTree>
    <p:extLst>
      <p:ext uri="{BB962C8B-B14F-4D97-AF65-F5344CB8AC3E}">
        <p14:creationId xmlns:p14="http://schemas.microsoft.com/office/powerpoint/2010/main" val="553827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F259B-5C3F-EA1E-D8CA-9BF0BFB1A8C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D34D8EA-30E6-DC1C-3DB0-80F2D823643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A72CE5E-1117-47D4-4845-2E3693A3F6BE}"/>
              </a:ext>
            </a:extLst>
          </p:cNvPr>
          <p:cNvSpPr>
            <a:spLocks noGrp="1"/>
          </p:cNvSpPr>
          <p:nvPr>
            <p:ph type="body" idx="1"/>
          </p:nvPr>
        </p:nvSpPr>
        <p:spPr/>
        <p:txBody>
          <a:bodyPr/>
          <a:lstStyle/>
          <a:p>
            <a:pPr algn="r"/>
            <a:endParaRPr lang="he-IL" dirty="0"/>
          </a:p>
        </p:txBody>
      </p:sp>
      <p:sp>
        <p:nvSpPr>
          <p:cNvPr id="4" name="מציין מיקום של מספר שקופית 3">
            <a:extLst>
              <a:ext uri="{FF2B5EF4-FFF2-40B4-BE49-F238E27FC236}">
                <a16:creationId xmlns:a16="http://schemas.microsoft.com/office/drawing/2014/main" id="{C6AFBD06-4224-4E42-B31A-18212EC22398}"/>
              </a:ext>
            </a:extLst>
          </p:cNvPr>
          <p:cNvSpPr>
            <a:spLocks noGrp="1"/>
          </p:cNvSpPr>
          <p:nvPr>
            <p:ph type="sldNum" sz="quarter" idx="5"/>
          </p:nvPr>
        </p:nvSpPr>
        <p:spPr/>
        <p:txBody>
          <a:bodyPr/>
          <a:lstStyle/>
          <a:p>
            <a:fld id="{0E05D525-0EE6-47F1-A730-C0AC7FD92EA9}" type="slidenum">
              <a:rPr lang="he-IL" smtClean="0"/>
              <a:t>26</a:t>
            </a:fld>
            <a:endParaRPr lang="he-IL"/>
          </a:p>
        </p:txBody>
      </p:sp>
    </p:spTree>
    <p:extLst>
      <p:ext uri="{BB962C8B-B14F-4D97-AF65-F5344CB8AC3E}">
        <p14:creationId xmlns:p14="http://schemas.microsoft.com/office/powerpoint/2010/main" val="3298272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49218-8431-3043-2498-82A38923432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4D86E27-0387-AE0D-F034-C7BEAFEEFB17}"/>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847F594-06F4-14DB-76C7-E9738FB88281}"/>
              </a:ext>
            </a:extLst>
          </p:cNvPr>
          <p:cNvSpPr>
            <a:spLocks noGrp="1"/>
          </p:cNvSpPr>
          <p:nvPr>
            <p:ph type="body" idx="1"/>
          </p:nvPr>
        </p:nvSpPr>
        <p:spPr/>
        <p:txBody>
          <a:bodyPr/>
          <a:lstStyle/>
          <a:p>
            <a:pPr algn="r"/>
            <a:endParaRPr lang="he-IL" dirty="0"/>
          </a:p>
        </p:txBody>
      </p:sp>
      <p:sp>
        <p:nvSpPr>
          <p:cNvPr id="4" name="מציין מיקום של מספר שקופית 3">
            <a:extLst>
              <a:ext uri="{FF2B5EF4-FFF2-40B4-BE49-F238E27FC236}">
                <a16:creationId xmlns:a16="http://schemas.microsoft.com/office/drawing/2014/main" id="{E20DB0A6-E17E-B0C0-0E87-D258B20DADF0}"/>
              </a:ext>
            </a:extLst>
          </p:cNvPr>
          <p:cNvSpPr>
            <a:spLocks noGrp="1"/>
          </p:cNvSpPr>
          <p:nvPr>
            <p:ph type="sldNum" sz="quarter" idx="5"/>
          </p:nvPr>
        </p:nvSpPr>
        <p:spPr/>
        <p:txBody>
          <a:bodyPr/>
          <a:lstStyle/>
          <a:p>
            <a:fld id="{0E05D525-0EE6-47F1-A730-C0AC7FD92EA9}" type="slidenum">
              <a:rPr lang="he-IL" smtClean="0"/>
              <a:t>27</a:t>
            </a:fld>
            <a:endParaRPr lang="he-IL"/>
          </a:p>
        </p:txBody>
      </p:sp>
    </p:spTree>
    <p:extLst>
      <p:ext uri="{BB962C8B-B14F-4D97-AF65-F5344CB8AC3E}">
        <p14:creationId xmlns:p14="http://schemas.microsoft.com/office/powerpoint/2010/main" val="273291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DA3F3-FA8D-1D27-70F8-8930F4A6D5A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FCB1D5F-85C4-B1BB-FA1F-2C31712F72D6}"/>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CA6F9F1-97DB-0504-C9E1-5A487090F116}"/>
              </a:ext>
            </a:extLst>
          </p:cNvPr>
          <p:cNvSpPr>
            <a:spLocks noGrp="1"/>
          </p:cNvSpPr>
          <p:nvPr>
            <p:ph type="body" idx="1"/>
          </p:nvPr>
        </p:nvSpPr>
        <p:spPr/>
        <p:txBody>
          <a:bodyPr/>
          <a:lstStyle/>
          <a:p>
            <a:pPr algn="r"/>
            <a:r>
              <a:rPr lang="he-IL" sz="1800" b="0" i="0" u="none" strike="noStrike" baseline="0" dirty="0">
                <a:latin typeface="FbSpoiler-Regular"/>
              </a:rPr>
              <a:t>על פי מסמך האוריינות המדעית (תכנית הלימודים, כיתה ה) התלמידים נדרשים להשתמש במיומנויות "להבחין בין שאלה מדעית לשאלה שאינה מדעית". שאלה מדעית מתייחסת לעולם הטבע ומטרתה לספק הסברים</a:t>
            </a:r>
          </a:p>
          <a:p>
            <a:pPr algn="r"/>
            <a:r>
              <a:rPr lang="he-IL" sz="1800" b="0" i="0" u="none" strike="noStrike" baseline="0" dirty="0">
                <a:latin typeface="FbSpoiler-Regular"/>
              </a:rPr>
              <a:t>ותיאוריות מדעיות להבנת תופעות בעולם הטבע או בעולם מעשה ידי אדם, באמצעות כלי מחקר מדעיים. השאלה מובילה להשערות שניתן לבדוק אותן באמצעות חקירה מדעית. דוגמה לשאלה מדעית: אילו תכונות יש למלחים שמפיקים מים המלח? דוגמה לשאלה שאינה מדעית: מהי התרומה של ים המלח למדינת ישראל.</a:t>
            </a:r>
          </a:p>
          <a:p>
            <a:pPr algn="r"/>
            <a:endParaRPr lang="he-IL" sz="1800" b="0" i="0" u="none" strike="noStrike" baseline="0" dirty="0">
              <a:latin typeface="FbSpoiler-Regular"/>
            </a:endParaRPr>
          </a:p>
          <a:p>
            <a:pPr algn="r"/>
            <a:endParaRPr lang="he-IL" sz="1800" b="0" i="0" u="none" strike="noStrike" baseline="0" dirty="0">
              <a:latin typeface="FbSpoiler-Regular"/>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FbSpoiler-Regular"/>
              </a:rPr>
              <a:t>צופים בסרטון </a:t>
            </a:r>
            <a:r>
              <a:rPr lang="en-US" sz="1800" dirty="0"/>
              <a:t>https://www.youtube.com/watch?v=4-Sq2Ty4Kiw</a:t>
            </a:r>
            <a:r>
              <a:rPr lang="en-US" sz="1800" b="0" i="0" u="none" strike="noStrike" baseline="0" dirty="0">
                <a:latin typeface="+mn-lt"/>
              </a:rPr>
              <a:t> </a:t>
            </a:r>
            <a:r>
              <a:rPr lang="he-IL" sz="1800" b="0" i="0" u="none" strike="noStrike" baseline="0" dirty="0">
                <a:latin typeface="FbSpoiler-Regular"/>
              </a:rPr>
              <a:t> ועונים על שאלות בעמוד 47.</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b="0" i="0" u="none" strike="noStrike" baseline="0" dirty="0">
              <a:latin typeface="FbSpoiler-Regular"/>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b="0" i="0" u="none" strike="noStrike" baseline="0" dirty="0">
              <a:latin typeface="FbSpoiler-Regular"/>
            </a:endParaRPr>
          </a:p>
          <a:p>
            <a:pPr algn="r"/>
            <a:endParaRPr lang="he-IL" sz="1800" b="0" i="0" u="none" strike="noStrike" baseline="0" dirty="0">
              <a:latin typeface="FbSpoiler-Regular"/>
            </a:endParaRPr>
          </a:p>
        </p:txBody>
      </p:sp>
      <p:sp>
        <p:nvSpPr>
          <p:cNvPr id="4" name="מציין מיקום של מספר שקופית 3">
            <a:extLst>
              <a:ext uri="{FF2B5EF4-FFF2-40B4-BE49-F238E27FC236}">
                <a16:creationId xmlns:a16="http://schemas.microsoft.com/office/drawing/2014/main" id="{C11AE165-6149-C4ED-C629-9B01FCF976BF}"/>
              </a:ext>
            </a:extLst>
          </p:cNvPr>
          <p:cNvSpPr>
            <a:spLocks noGrp="1"/>
          </p:cNvSpPr>
          <p:nvPr>
            <p:ph type="sldNum" sz="quarter" idx="5"/>
          </p:nvPr>
        </p:nvSpPr>
        <p:spPr/>
        <p:txBody>
          <a:bodyPr/>
          <a:lstStyle/>
          <a:p>
            <a:fld id="{0E05D525-0EE6-47F1-A730-C0AC7FD92EA9}" type="slidenum">
              <a:rPr lang="he-IL" smtClean="0"/>
              <a:t>3</a:t>
            </a:fld>
            <a:endParaRPr lang="he-IL"/>
          </a:p>
        </p:txBody>
      </p:sp>
    </p:spTree>
    <p:extLst>
      <p:ext uri="{BB962C8B-B14F-4D97-AF65-F5344CB8AC3E}">
        <p14:creationId xmlns:p14="http://schemas.microsoft.com/office/powerpoint/2010/main" val="1552740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52EB9-38B3-F399-F221-A1ABEEEA12C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C5AFA13-68AD-3D27-ECE3-3CE487011B8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35406B7C-4A0D-C0A0-1923-BD70A1D7CCC4}"/>
              </a:ext>
            </a:extLst>
          </p:cNvPr>
          <p:cNvSpPr>
            <a:spLocks noGrp="1"/>
          </p:cNvSpPr>
          <p:nvPr>
            <p:ph type="body" idx="1"/>
          </p:nvPr>
        </p:nvSpPr>
        <p:spPr/>
        <p:txBody>
          <a:bodyPr/>
          <a:lstStyle/>
          <a:p>
            <a:pPr algn="r"/>
            <a:r>
              <a:rPr lang="he-IL" sz="1800" b="0" i="0" u="none" strike="noStrike" baseline="0" dirty="0">
                <a:latin typeface="FbSpoiler-Regular"/>
              </a:rPr>
              <a:t>תת הפרק עוסק בחקירת תכונות של שני מלחים חשובים למדינת ישראל: מלח בישול ומלח אשלג, שימושיהם ותהליך ההפקה שלהם מן הים.</a:t>
            </a:r>
          </a:p>
          <a:p>
            <a:pPr algn="r"/>
            <a:r>
              <a:rPr lang="he-IL" sz="1800" b="0" i="0" u="none" strike="noStrike" baseline="0" dirty="0">
                <a:latin typeface="FbSpoiler-Regular"/>
              </a:rPr>
              <a:t>מבחינה כימית, מלח הבישול הוא נתרן כלורי והאשלג הוא אשלגן כלורי.</a:t>
            </a:r>
          </a:p>
          <a:p>
            <a:pPr algn="r"/>
            <a:endParaRPr lang="he-IL" sz="1800" b="0" i="0" u="none" strike="noStrike" baseline="0" dirty="0">
              <a:latin typeface="FbSpoiler-Regular"/>
            </a:endParaRPr>
          </a:p>
          <a:p>
            <a:pPr algn="r"/>
            <a:r>
              <a:rPr lang="he-IL" sz="1800" b="0" i="0" u="none" strike="noStrike" baseline="0" dirty="0">
                <a:latin typeface="FbSpoiler-Regular"/>
              </a:rPr>
              <a:t>נושא זה מושתת על ידע מוקדם של התלמידים אודות תכונת המסיסות (כיתה ג) וכן כיתה ד בהקשר של תכונות המים. חשוב להראות לתלמידים על המפה של ישראל את המיקום של שלושת הימים שמהם מפיקים</a:t>
            </a:r>
          </a:p>
          <a:p>
            <a:pPr algn="r"/>
            <a:r>
              <a:rPr lang="he-IL" sz="1800" b="0" i="0" u="none" strike="noStrike" baseline="0" dirty="0">
                <a:latin typeface="FbSpoiler-Regular"/>
              </a:rPr>
              <a:t>מלחים בישראל.</a:t>
            </a:r>
          </a:p>
          <a:p>
            <a:pPr algn="r"/>
            <a:endParaRPr lang="he-IL" sz="1800" b="0" i="0" u="none" strike="noStrike" baseline="0" dirty="0">
              <a:latin typeface="FbSpoiler-Regular"/>
            </a:endParaRPr>
          </a:p>
          <a:p>
            <a:pPr algn="r"/>
            <a:r>
              <a:rPr lang="he-IL" sz="1800" b="0" i="0" u="none" strike="noStrike" baseline="0" dirty="0">
                <a:latin typeface="FbSpoiler-Regular"/>
              </a:rPr>
              <a:t>המלח הבלעדי שמוכר לתלמידים הוא מלח הבישול. הפרק מרחיב את היריעה למלחים נוספים בעלי ערך כלכלי למדינת ישראל: פוספט ואשלג )סוגי דשנים(. את מלח הבישול</a:t>
            </a:r>
          </a:p>
          <a:p>
            <a:pPr algn="r"/>
            <a:r>
              <a:rPr lang="he-IL" sz="1800" b="0" i="0" u="none" strike="noStrike" baseline="0" dirty="0">
                <a:latin typeface="FbSpoiler-Regular"/>
              </a:rPr>
              <a:t>והאשלג מפיקים בישראל מתמיסות ימיות ואת הפוספט מסלעי פוספט.</a:t>
            </a:r>
          </a:p>
          <a:p>
            <a:pPr algn="r"/>
            <a:endParaRPr lang="he-IL" sz="1800" b="0" i="0" u="none" strike="noStrike" baseline="0" dirty="0">
              <a:latin typeface="FbSpoiler-Regular"/>
            </a:endParaRPr>
          </a:p>
          <a:p>
            <a:pPr algn="r"/>
            <a:endParaRPr lang="he-IL" sz="1800" b="0" i="0" u="none" strike="noStrike" baseline="0" dirty="0">
              <a:latin typeface="FbSpoiler-Regular"/>
            </a:endParaRPr>
          </a:p>
        </p:txBody>
      </p:sp>
      <p:sp>
        <p:nvSpPr>
          <p:cNvPr id="4" name="מציין מיקום של מספר שקופית 3">
            <a:extLst>
              <a:ext uri="{FF2B5EF4-FFF2-40B4-BE49-F238E27FC236}">
                <a16:creationId xmlns:a16="http://schemas.microsoft.com/office/drawing/2014/main" id="{964CD2C2-6F3B-164E-9E91-27BAE943A1EF}"/>
              </a:ext>
            </a:extLst>
          </p:cNvPr>
          <p:cNvSpPr>
            <a:spLocks noGrp="1"/>
          </p:cNvSpPr>
          <p:nvPr>
            <p:ph type="sldNum" sz="quarter" idx="5"/>
          </p:nvPr>
        </p:nvSpPr>
        <p:spPr/>
        <p:txBody>
          <a:bodyPr/>
          <a:lstStyle/>
          <a:p>
            <a:fld id="{0E05D525-0EE6-47F1-A730-C0AC7FD92EA9}" type="slidenum">
              <a:rPr lang="he-IL" smtClean="0"/>
              <a:t>4</a:t>
            </a:fld>
            <a:endParaRPr lang="he-IL"/>
          </a:p>
        </p:txBody>
      </p:sp>
    </p:spTree>
    <p:extLst>
      <p:ext uri="{BB962C8B-B14F-4D97-AF65-F5344CB8AC3E}">
        <p14:creationId xmlns:p14="http://schemas.microsoft.com/office/powerpoint/2010/main" val="167741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2227F-0D7F-2344-9E18-37B251BAD2E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7EFC183-C881-AE14-F480-2DB7AC038F1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3BE19D02-EEB5-F40F-E17A-B2B578317FCA}"/>
              </a:ext>
            </a:extLst>
          </p:cNvPr>
          <p:cNvSpPr>
            <a:spLocks noGrp="1"/>
          </p:cNvSpPr>
          <p:nvPr>
            <p:ph type="body" idx="1"/>
          </p:nvPr>
        </p:nvSpPr>
        <p:spPr/>
        <p:txBody>
          <a:bodyPr/>
          <a:lstStyle/>
          <a:p>
            <a:pPr algn="r"/>
            <a:r>
              <a:rPr lang="he-IL" sz="1800" b="0" i="0" u="none" strike="noStrike" baseline="0" dirty="0">
                <a:latin typeface="FbSpoiler-Regular"/>
              </a:rPr>
              <a:t>במשימה התלמידים חוקרים את התכונות של מלח הבישול ומלח האשלג - צבע לבן, מבנה גבישי, התמוססות במים.</a:t>
            </a:r>
          </a:p>
          <a:p>
            <a:pPr algn="r"/>
            <a:r>
              <a:rPr lang="he-IL" sz="1800" b="0" i="0" u="none" strike="noStrike" baseline="0" dirty="0">
                <a:latin typeface="FbSpoiler-Regular"/>
              </a:rPr>
              <a:t>שימו לב: התלמידים כבר נפגשו בלימודיהם הקודמים בתכונת ההתמוססות של חומרים בנוזל.</a:t>
            </a:r>
          </a:p>
          <a:p>
            <a:pPr algn="r"/>
            <a:r>
              <a:rPr lang="he-IL" sz="1800" b="0" i="0" u="none" strike="noStrike" baseline="0" dirty="0">
                <a:latin typeface="FbSpoiler-Regular"/>
              </a:rPr>
              <a:t>בכיתה ד נקודת המוצא הייתה המים כחומר ממס, ואילו כאן נקודת המוצא היא המלח כמומס.</a:t>
            </a:r>
          </a:p>
          <a:p>
            <a:pPr algn="r"/>
            <a:endParaRPr lang="he-IL" sz="1800" b="0" i="0" u="none" strike="noStrike" baseline="0" dirty="0">
              <a:latin typeface="FbSpoiler-Regular"/>
            </a:endParaRPr>
          </a:p>
          <a:p>
            <a:pPr algn="r"/>
            <a:r>
              <a:rPr lang="he-IL" sz="1800" b="0" i="0" u="none" strike="noStrike" baseline="0" dirty="0">
                <a:latin typeface="FbSpoiler-Regular"/>
              </a:rPr>
              <a:t>התלמידים עורכים תצפית ומאפיינים את תכונות המלחים. את הממצאים מארגנים בטבלה ומסיקים מסקנה לגבי התכונות המשותפות להם.</a:t>
            </a:r>
          </a:p>
          <a:p>
            <a:pPr algn="r"/>
            <a:r>
              <a:rPr lang="he-IL" sz="1800" b="0" i="0" u="none" strike="noStrike" baseline="0" dirty="0">
                <a:latin typeface="FbSpoiler-Regular"/>
              </a:rPr>
              <a:t>מלח הבישול ומלח האשלג מתמוססים במים. לגבישי מלח הבישול ומלח האשלג צורה של קובייה. מצב הצבירה של שני המלחים הוא מוצק.</a:t>
            </a:r>
          </a:p>
          <a:p>
            <a:pPr algn="r"/>
            <a:r>
              <a:rPr lang="he-IL" sz="1800" b="0" i="0" u="none" strike="noStrike" baseline="0" dirty="0">
                <a:latin typeface="FbSpoiler-Regular"/>
              </a:rPr>
              <a:t>נימוק: למוצקים יש צורה קבועה, נפח קבוע, והם אינם משנים את צורתם.</a:t>
            </a:r>
          </a:p>
          <a:p>
            <a:pPr algn="r"/>
            <a:r>
              <a:rPr lang="he-IL" sz="1800" b="0" i="0" u="none" strike="noStrike" baseline="0" dirty="0">
                <a:latin typeface="FbSpoiler-Regular"/>
              </a:rPr>
              <a:t>שימו לב! קיימת תפיסה חלופית, ולפיה אבקות הן נוזלים. 3.א. המלחים "נעלמו" במים. התמיסה צלולה ואחידה במראה. 3.ב: לאור התוצאות אפשר להסיק ששני סוגי המלחים התמוססו במים. צבע לבן, מבנה גבישי ומתמוססים במים.</a:t>
            </a:r>
          </a:p>
          <a:p>
            <a:pPr algn="r"/>
            <a:r>
              <a:rPr lang="he-IL" sz="1800" b="0" i="0" u="none" strike="noStrike" baseline="0" dirty="0">
                <a:latin typeface="FbSpoiler-Regular"/>
              </a:rPr>
              <a:t>שימו לב: למרות התכונות המשותפות האלה מדובר בשני חומרים שונים.</a:t>
            </a:r>
          </a:p>
          <a:p>
            <a:pPr algn="r"/>
            <a:endParaRPr lang="he-IL" sz="1800" b="0" i="0" u="none" strike="noStrike" baseline="0" dirty="0">
              <a:latin typeface="FbSpoiler-Regular"/>
            </a:endParaRPr>
          </a:p>
          <a:p>
            <a:pPr algn="r"/>
            <a:r>
              <a:rPr lang="he-IL" sz="1800" b="0" i="0" u="none" strike="noStrike" baseline="0" dirty="0">
                <a:latin typeface="FbSpoiler-Regular"/>
              </a:rPr>
              <a:t>מבחינה כימית, מלח הוא תרכובת יונית הנוצרת מהתגובה בין חומצה לבסיס. התרכובת המוכרת ביותר של מלח היא כלוריד הנתרן, שמוכר לכולנו כמלח בישול או מלח שולחני, והנוסחה הכימית שלו היא </a:t>
            </a:r>
            <a:r>
              <a:rPr lang="en-US" sz="1800" b="0" i="0" u="none" strike="noStrike" baseline="0" dirty="0">
                <a:latin typeface="FbSpoiler-Regular"/>
              </a:rPr>
              <a:t>NaCl . </a:t>
            </a:r>
            <a:r>
              <a:rPr lang="he-IL" sz="1800" b="0" i="0" u="none" strike="noStrike" baseline="0" dirty="0">
                <a:latin typeface="FbSpoiler-Regular"/>
              </a:rPr>
              <a:t>השם שניתן לקבוצה זו אינו מעיד על טעמם המלוח. לדוגמה, המלח </a:t>
            </a:r>
            <a:r>
              <a:rPr lang="he-IL" sz="1800" b="0" i="0" u="none" strike="noStrike" baseline="0" dirty="0" err="1">
                <a:latin typeface="FbSpoiler-Regular"/>
              </a:rPr>
              <a:t>קלציט</a:t>
            </a:r>
            <a:r>
              <a:rPr lang="he-IL" sz="1800" b="0" i="0" u="none" strike="noStrike" baseline="0" dirty="0">
                <a:latin typeface="FbSpoiler-Regular"/>
              </a:rPr>
              <a:t> שמרכיב את סלע הגיר אינו מלוח.</a:t>
            </a:r>
          </a:p>
          <a:p>
            <a:pPr algn="r"/>
            <a:endParaRPr lang="he-IL" dirty="0"/>
          </a:p>
        </p:txBody>
      </p:sp>
      <p:sp>
        <p:nvSpPr>
          <p:cNvPr id="4" name="מציין מיקום של מספר שקופית 3">
            <a:extLst>
              <a:ext uri="{FF2B5EF4-FFF2-40B4-BE49-F238E27FC236}">
                <a16:creationId xmlns:a16="http://schemas.microsoft.com/office/drawing/2014/main" id="{C81D688F-08E0-BB89-2804-45E56D30A6F6}"/>
              </a:ext>
            </a:extLst>
          </p:cNvPr>
          <p:cNvSpPr>
            <a:spLocks noGrp="1"/>
          </p:cNvSpPr>
          <p:nvPr>
            <p:ph type="sldNum" sz="quarter" idx="5"/>
          </p:nvPr>
        </p:nvSpPr>
        <p:spPr/>
        <p:txBody>
          <a:bodyPr/>
          <a:lstStyle/>
          <a:p>
            <a:fld id="{0E05D525-0EE6-47F1-A730-C0AC7FD92EA9}" type="slidenum">
              <a:rPr lang="he-IL" smtClean="0"/>
              <a:t>5</a:t>
            </a:fld>
            <a:endParaRPr lang="he-IL"/>
          </a:p>
        </p:txBody>
      </p:sp>
    </p:spTree>
    <p:extLst>
      <p:ext uri="{BB962C8B-B14F-4D97-AF65-F5344CB8AC3E}">
        <p14:creationId xmlns:p14="http://schemas.microsoft.com/office/powerpoint/2010/main" val="50500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FC99-ECC9-6BE0-A55E-A047CD63145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454C371-B368-3A36-E20A-C9D3C8CB340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B6E5358-243E-A2B4-09E5-511B6CC1DD22}"/>
              </a:ext>
            </a:extLst>
          </p:cNvPr>
          <p:cNvSpPr>
            <a:spLocks noGrp="1"/>
          </p:cNvSpPr>
          <p:nvPr>
            <p:ph type="body" idx="1"/>
          </p:nvPr>
        </p:nvSpPr>
        <p:spPr/>
        <p:txBody>
          <a:bodyPr/>
          <a:lstStyle/>
          <a:p>
            <a:pPr algn="r"/>
            <a:r>
              <a:rPr lang="he-IL" sz="1800" b="0" i="0" u="none" strike="noStrike" baseline="0" dirty="0">
                <a:latin typeface="FbSpoiler-Regular"/>
              </a:rPr>
              <a:t>הפרק עוסק בציוני הדרך הבאים (מתוך תכנית הלימודים): "מלחים כסוג של חומר, סוגי מלחים – מלח בישול, מלח אשלג ופוספט, מקורות מלחים בטבע. שימושים במלחים: בבית ובתעשייה: תהליך הכנת מזון, דישון בחקלאות. תהליך הפקת מלחים מן התמיסה ועד למוצר. הפקה: אידוי מים מתמיסות מלחים (מלח בישול ואשלג מתמיסת מי ים). חשיבות משאבי הטבע 'מי ים המלח' והפוספטים למדינת ישראל".</a:t>
            </a:r>
          </a:p>
          <a:p>
            <a:pPr algn="r"/>
            <a:endParaRPr lang="he-IL" sz="1800" b="0" i="0" u="none" strike="noStrike" baseline="0" dirty="0">
              <a:latin typeface="FbSpoiler-Regular"/>
            </a:endParaRPr>
          </a:p>
          <a:p>
            <a:pPr algn="r"/>
            <a:r>
              <a:rPr lang="he-IL" sz="1800" b="0" i="0" u="none" strike="noStrike" baseline="0" dirty="0">
                <a:latin typeface="FbSpoiler-Regular"/>
              </a:rPr>
              <a:t>האדם משתמש בסוגי המלחים לרווחתו, אך יחד עם זאת השימוש בהם יכול לגרום לנזק לסביבה.</a:t>
            </a:r>
          </a:p>
          <a:p>
            <a:pPr algn="r"/>
            <a:endParaRPr lang="he-IL" sz="1800" b="0" i="0" u="none" strike="noStrike" baseline="0" dirty="0">
              <a:latin typeface="FbSpoiler-Regular"/>
            </a:endParaRPr>
          </a:p>
          <a:p>
            <a:pPr algn="r"/>
            <a:r>
              <a:rPr lang="he-IL" sz="1800" b="0" i="0" u="none" strike="noStrike" baseline="0" dirty="0">
                <a:latin typeface="FbSpoiler-Regular"/>
              </a:rPr>
              <a:t>תיאור התופעות הייחודיות בים המלח נועד לעורר עניין וסקרנות ללימוד הנושא, לאפשר שיח על נושאי הפרק, לבירור ידע מוקדם של הלומדים ולמיקוד בנושאי הפרק.</a:t>
            </a:r>
            <a:endParaRPr lang="he-IL" dirty="0"/>
          </a:p>
          <a:p>
            <a:pPr algn="r"/>
            <a:endParaRPr lang="he-IL" dirty="0"/>
          </a:p>
          <a:p>
            <a:pPr algn="r"/>
            <a:r>
              <a:rPr lang="he-IL" sz="1800" b="0" i="0" u="none" strike="noStrike" baseline="0" dirty="0">
                <a:latin typeface="FbSpoiler-Regular"/>
              </a:rPr>
              <a:t>תשובות: 1. מלח בישול, 2. מלח אשלג, 3. מלח בישול, 4, מלח האשלג, 5. מלח בישול</a:t>
            </a:r>
          </a:p>
          <a:p>
            <a:pPr algn="r"/>
            <a:endParaRPr lang="he-IL" sz="1800" b="0" i="0" u="none" strike="noStrike" baseline="0" dirty="0">
              <a:latin typeface="FbSpoiler-Regular"/>
            </a:endParaRPr>
          </a:p>
          <a:p>
            <a:pPr algn="r"/>
            <a:r>
              <a:rPr lang="he-IL" dirty="0"/>
              <a:t>דשן הוא פתרון טכנולוגי שיכול לסייע להגדיל את יבולי הצמחים (הזקוקים למלחים) ובכך לתרום לפתרון בעיית המחסור במזון. שימוש בדשנים אורגניים (שרידי צמחים ופרש בעלי חיים) אינו נותן מענה מספיק להגדלת כמות היבול ולשיפור איכותו כמענה לאוכלוסיית העולם שהולכת וגדלה. הצורך הזה הניע את בני האדם למצוא חלופה אחרת לדשן האורגני, אלה הם הדשנים הכימיים שמפיקים מסלעים (פוספט), לדוגמה( ומן הים (מלח האשלג) .</a:t>
            </a:r>
          </a:p>
        </p:txBody>
      </p:sp>
      <p:sp>
        <p:nvSpPr>
          <p:cNvPr id="4" name="מציין מיקום של מספר שקופית 3">
            <a:extLst>
              <a:ext uri="{FF2B5EF4-FFF2-40B4-BE49-F238E27FC236}">
                <a16:creationId xmlns:a16="http://schemas.microsoft.com/office/drawing/2014/main" id="{C9287BC8-94DC-8A8D-A5D4-FE0D3250BE8B}"/>
              </a:ext>
            </a:extLst>
          </p:cNvPr>
          <p:cNvSpPr>
            <a:spLocks noGrp="1"/>
          </p:cNvSpPr>
          <p:nvPr>
            <p:ph type="sldNum" sz="quarter" idx="5"/>
          </p:nvPr>
        </p:nvSpPr>
        <p:spPr/>
        <p:txBody>
          <a:bodyPr/>
          <a:lstStyle/>
          <a:p>
            <a:fld id="{0E05D525-0EE6-47F1-A730-C0AC7FD92EA9}" type="slidenum">
              <a:rPr lang="he-IL" smtClean="0"/>
              <a:t>6</a:t>
            </a:fld>
            <a:endParaRPr lang="he-IL"/>
          </a:p>
        </p:txBody>
      </p:sp>
    </p:spTree>
    <p:extLst>
      <p:ext uri="{BB962C8B-B14F-4D97-AF65-F5344CB8AC3E}">
        <p14:creationId xmlns:p14="http://schemas.microsoft.com/office/powerpoint/2010/main" val="4174264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C8CFE-31B7-F461-10A9-0E6418D91E5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EC1C6B4-53CE-1E3A-8C17-F4175AEB299D}"/>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8D585315-EFB9-9CBD-9A4A-C4AB681BAD6C}"/>
              </a:ext>
            </a:extLst>
          </p:cNvPr>
          <p:cNvSpPr>
            <a:spLocks noGrp="1"/>
          </p:cNvSpPr>
          <p:nvPr>
            <p:ph type="body" idx="1"/>
          </p:nvPr>
        </p:nvSpPr>
        <p:spPr/>
        <p:txBody>
          <a:bodyPr/>
          <a:lstStyle/>
          <a:p>
            <a:pPr algn="r"/>
            <a:r>
              <a:rPr lang="he-IL" dirty="0"/>
              <a:t>תת הפרק עוסק בתהליכי הפקת מלח הבישול והאשלג מתמיסות מימיות.</a:t>
            </a:r>
          </a:p>
          <a:p>
            <a:pPr algn="r"/>
            <a:endParaRPr lang="he-IL" sz="1800" b="0" i="0" u="none" strike="noStrike" baseline="0" dirty="0">
              <a:latin typeface="FbSpoiler-Regular"/>
            </a:endParaRPr>
          </a:p>
          <a:p>
            <a:pPr algn="r"/>
            <a:r>
              <a:rPr lang="he-IL" sz="1800" b="0" i="0" u="none" strike="noStrike" baseline="0" dirty="0">
                <a:latin typeface="FbSpoiler-Regular"/>
              </a:rPr>
              <a:t>תשובות: 1. מים ומלחים, 2. לאסוף הצעות להפרדה מבלי להיות שיפוטיים.</a:t>
            </a:r>
          </a:p>
          <a:p>
            <a:pPr algn="r"/>
            <a:endParaRPr lang="he-IL" sz="1800" b="0" i="0" u="none" strike="noStrike" baseline="0" dirty="0">
              <a:latin typeface="FbSpoiler-Regular"/>
            </a:endParaRPr>
          </a:p>
          <a:p>
            <a:pPr algn="r"/>
            <a:r>
              <a:rPr lang="he-IL" dirty="0"/>
              <a:t>הבנת תהליכי הפקת מלח בישול ואשלג מתמיסות ימיות דורשת יישום של המושגים "מסיסות", "ממס", "מומס", "התמוסס" ו"תמיסה" כמו גם התאדות )מעבר ממצב צבירה נוזל למצב צבירה מוצק(. חשוב להבהיר ללומדים את משמעות המושגים ולעודד אותם להשתמש בשפה המדעית הנכונה בתיאור התהליכים.</a:t>
            </a:r>
          </a:p>
        </p:txBody>
      </p:sp>
      <p:sp>
        <p:nvSpPr>
          <p:cNvPr id="4" name="מציין מיקום של מספר שקופית 3">
            <a:extLst>
              <a:ext uri="{FF2B5EF4-FFF2-40B4-BE49-F238E27FC236}">
                <a16:creationId xmlns:a16="http://schemas.microsoft.com/office/drawing/2014/main" id="{1853F7DA-4CC4-30E3-BD7C-30E8C7F25B9E}"/>
              </a:ext>
            </a:extLst>
          </p:cNvPr>
          <p:cNvSpPr>
            <a:spLocks noGrp="1"/>
          </p:cNvSpPr>
          <p:nvPr>
            <p:ph type="sldNum" sz="quarter" idx="5"/>
          </p:nvPr>
        </p:nvSpPr>
        <p:spPr/>
        <p:txBody>
          <a:bodyPr/>
          <a:lstStyle/>
          <a:p>
            <a:fld id="{0E05D525-0EE6-47F1-A730-C0AC7FD92EA9}" type="slidenum">
              <a:rPr lang="he-IL" smtClean="0"/>
              <a:t>7</a:t>
            </a:fld>
            <a:endParaRPr lang="he-IL"/>
          </a:p>
        </p:txBody>
      </p:sp>
    </p:spTree>
    <p:extLst>
      <p:ext uri="{BB962C8B-B14F-4D97-AF65-F5344CB8AC3E}">
        <p14:creationId xmlns:p14="http://schemas.microsoft.com/office/powerpoint/2010/main" val="851080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B6760-9648-41B4-84A0-5322147C1E9B}"/>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7557C738-DBA3-E1BA-9F41-158B1B1C044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820CFAB-269B-144A-CF7A-B81B81B6DDDC}"/>
              </a:ext>
            </a:extLst>
          </p:cNvPr>
          <p:cNvSpPr>
            <a:spLocks noGrp="1"/>
          </p:cNvSpPr>
          <p:nvPr>
            <p:ph type="body" idx="1"/>
          </p:nvPr>
        </p:nvSpPr>
        <p:spPr/>
        <p:txBody>
          <a:bodyPr/>
          <a:lstStyle/>
          <a:p>
            <a:pPr algn="r"/>
            <a:r>
              <a:rPr lang="he-IL" sz="1800" b="0" i="0" u="none" strike="noStrike" baseline="0" dirty="0">
                <a:latin typeface="FbSpoiler-Regular"/>
              </a:rPr>
              <a:t>במשימה מתנסים בהפקת מלח בישול מתמיסה. עיקרון ההפרדה מבוסס על התכונה המבדילה נקודת רתיחה. נקודת הרתיחה של המים נמוכה יחסית לנקודת הרתיחה של המלחים, ולכן רק הם מתאדים. נקודת הרתיחה של נתרן כלורי היא </a:t>
            </a:r>
          </a:p>
          <a:p>
            <a:pPr algn="r"/>
            <a:r>
              <a:rPr lang="he-IL" sz="1800" b="0" i="0" u="none" strike="noStrike" baseline="0" dirty="0">
                <a:latin typeface="FbSpoiler-Regular"/>
              </a:rPr>
              <a:t>כ 1,413- מעלות צלזיוס. זוהי הטמפרטורה שבה המלח מתחיל להפוך מנוזל לגז.</a:t>
            </a:r>
          </a:p>
          <a:p>
            <a:pPr algn="r"/>
            <a:endParaRPr lang="he-IL" sz="1800" b="0" i="0" u="none" strike="noStrike" baseline="0" dirty="0">
              <a:latin typeface="FbSpoiler-Regular"/>
            </a:endParaRPr>
          </a:p>
          <a:p>
            <a:pPr algn="r"/>
            <a:r>
              <a:rPr lang="he-IL" sz="1800" b="0" i="0" u="none" strike="noStrike" baseline="0" dirty="0">
                <a:latin typeface="FbSpoiler-Regular"/>
              </a:rPr>
              <a:t>1.מכינים תמיסת מלח בישול. </a:t>
            </a:r>
          </a:p>
          <a:p>
            <a:pPr algn="r"/>
            <a:r>
              <a:rPr lang="he-IL" sz="1800" b="0" i="0" u="none" strike="noStrike" baseline="0" dirty="0">
                <a:latin typeface="FbSpoiler-Regular"/>
              </a:rPr>
              <a:t>2. יוצקים 20 סמ"ק מהתמיסה לכוס כימית קטנה. </a:t>
            </a:r>
          </a:p>
          <a:p>
            <a:pPr algn="r"/>
            <a:r>
              <a:rPr lang="he-IL" sz="1800" b="0" i="0" u="none" strike="noStrike" baseline="0" dirty="0">
                <a:latin typeface="FbSpoiler-Regular"/>
              </a:rPr>
              <a:t>3. חובשים משקפי מגן. מחממים את התמיסה על גבי </a:t>
            </a:r>
            <a:r>
              <a:rPr lang="he-IL" sz="1800" b="0" i="0" u="none" strike="noStrike" baseline="0" dirty="0" err="1">
                <a:latin typeface="FbSpoiler-Regular"/>
              </a:rPr>
              <a:t>כוהלייה</a:t>
            </a:r>
            <a:r>
              <a:rPr lang="he-IL" sz="1800" b="0" i="0" u="none" strike="noStrike" baseline="0" dirty="0">
                <a:latin typeface="FbSpoiler-Regular"/>
              </a:rPr>
              <a:t>.</a:t>
            </a:r>
          </a:p>
          <a:p>
            <a:pPr algn="r"/>
            <a:r>
              <a:rPr lang="he-IL" sz="1800" b="0" i="0" u="none" strike="noStrike" baseline="0" dirty="0">
                <a:latin typeface="FbSpoiler-Regular"/>
              </a:rPr>
              <a:t>4. מפנים את תשומת הלב של הלומדים לרתיחת המים ולירידת נפח התמיסה.</a:t>
            </a:r>
          </a:p>
          <a:p>
            <a:pPr algn="r"/>
            <a:r>
              <a:rPr lang="he-IL" sz="1800" b="0" i="0" u="none" strike="noStrike" baseline="0" dirty="0">
                <a:latin typeface="FbSpoiler-Regular"/>
              </a:rPr>
              <a:t>5. מפסיקים את החימום כאשר כמעט שלא נותרת תמיסה בכוס.</a:t>
            </a:r>
          </a:p>
          <a:p>
            <a:pPr algn="r"/>
            <a:r>
              <a:rPr lang="he-IL" sz="1800" b="0" i="0" u="none" strike="noStrike" baseline="0" dirty="0">
                <a:latin typeface="FbSpoiler-Regular"/>
              </a:rPr>
              <a:t> 6. מתבוננים במשקע שנותר בתחתית הכוס ובדפנות.</a:t>
            </a:r>
          </a:p>
          <a:p>
            <a:pPr algn="r"/>
            <a:endParaRPr lang="he-IL" sz="1800" b="0" i="0" u="none" strike="noStrike" baseline="0" dirty="0">
              <a:latin typeface="FbSpoiler-Regular"/>
            </a:endParaRPr>
          </a:p>
          <a:p>
            <a:pPr algn="r"/>
            <a:endParaRPr lang="he-IL" sz="1800" b="0" i="0" u="none" strike="noStrike" baseline="0" dirty="0">
              <a:latin typeface="FbSpoiler-Regular"/>
            </a:endParaRPr>
          </a:p>
          <a:p>
            <a:pPr algn="r"/>
            <a:endParaRPr lang="he-IL" sz="1800" b="0" i="0" u="none" strike="noStrike" baseline="0" dirty="0">
              <a:latin typeface="FbSpoiler-Regular"/>
            </a:endParaRPr>
          </a:p>
          <a:p>
            <a:pPr algn="r"/>
            <a:r>
              <a:rPr lang="he-IL" sz="1800" b="0" i="0" u="none" strike="noStrike" baseline="0" dirty="0">
                <a:latin typeface="FbSpoiler-Regular"/>
              </a:rPr>
              <a:t>תשובות: 1. צלולה ואחידה במראה, 2. ממס-מים. מומס-מלח. לא ניתן לראות את המלח. 3. חימום תמיסת מלח. 4. מלח, 5. המים התאדו לאוויר, 6 נקודת הרתיחה.</a:t>
            </a:r>
          </a:p>
          <a:p>
            <a:pPr algn="r"/>
            <a:r>
              <a:rPr lang="he-IL" sz="1800" b="0" i="0" u="none" strike="noStrike" baseline="0" dirty="0">
                <a:latin typeface="FbSpoiler-Regular"/>
              </a:rPr>
              <a:t>המים רותחים בטמפרטורה של 100 מעלות צלזיוס בגובה פני הים, ואילו מלח הבישול רותח בטמפרטורה של כ 1,465- מעלות צלזיוס. 7. בסעיף זה התלמידים מפתחים בעצמם את המודל (אוריינות מדעית).</a:t>
            </a:r>
            <a:endParaRPr lang="he-IL" dirty="0"/>
          </a:p>
        </p:txBody>
      </p:sp>
      <p:sp>
        <p:nvSpPr>
          <p:cNvPr id="4" name="מציין מיקום של מספר שקופית 3">
            <a:extLst>
              <a:ext uri="{FF2B5EF4-FFF2-40B4-BE49-F238E27FC236}">
                <a16:creationId xmlns:a16="http://schemas.microsoft.com/office/drawing/2014/main" id="{47F43C6E-E22C-1DFA-8B09-5739C03B9CFE}"/>
              </a:ext>
            </a:extLst>
          </p:cNvPr>
          <p:cNvSpPr>
            <a:spLocks noGrp="1"/>
          </p:cNvSpPr>
          <p:nvPr>
            <p:ph type="sldNum" sz="quarter" idx="5"/>
          </p:nvPr>
        </p:nvSpPr>
        <p:spPr/>
        <p:txBody>
          <a:bodyPr/>
          <a:lstStyle/>
          <a:p>
            <a:fld id="{0E05D525-0EE6-47F1-A730-C0AC7FD92EA9}" type="slidenum">
              <a:rPr lang="he-IL" smtClean="0"/>
              <a:t>8</a:t>
            </a:fld>
            <a:endParaRPr lang="he-IL"/>
          </a:p>
        </p:txBody>
      </p:sp>
    </p:spTree>
    <p:extLst>
      <p:ext uri="{BB962C8B-B14F-4D97-AF65-F5344CB8AC3E}">
        <p14:creationId xmlns:p14="http://schemas.microsoft.com/office/powerpoint/2010/main" val="296728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F95F8-C190-DE9C-DED2-74FF1F2E48D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A7952EA-EF90-0649-116A-3D302194C20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1E927AC-729E-07D9-2A43-60164FA6ED70}"/>
              </a:ext>
            </a:extLst>
          </p:cNvPr>
          <p:cNvSpPr>
            <a:spLocks noGrp="1"/>
          </p:cNvSpPr>
          <p:nvPr>
            <p:ph type="body" idx="1"/>
          </p:nvPr>
        </p:nvSpPr>
        <p:spPr/>
        <p:txBody>
          <a:bodyPr/>
          <a:lstStyle/>
          <a:p>
            <a:pPr algn="r"/>
            <a:r>
              <a:rPr lang="he-IL" sz="1200" b="0" i="0" u="none" strike="noStrike" baseline="0" dirty="0">
                <a:latin typeface="FbSpoiler-Regular"/>
              </a:rPr>
              <a:t>בחלק זה עורכים העברה מתהליך ההפרדה שנעשה בכיתה אל המציאות. במציאות חום השמש גורם להתאדות של מים מבריכות האידוי, והמלחים (שאינם מתאדים) נותרים בתחתית הבריכה.</a:t>
            </a:r>
          </a:p>
          <a:p>
            <a:pPr algn="r"/>
            <a:endParaRPr lang="he-IL" sz="1200" b="0" i="0" u="none" strike="noStrike" baseline="0" dirty="0">
              <a:latin typeface="FbSpoiler-Regular"/>
            </a:endParaRPr>
          </a:p>
          <a:p>
            <a:pPr algn="r"/>
            <a:r>
              <a:rPr lang="he-IL" sz="1200" b="0" i="0" u="none" strike="noStrike" baseline="0" dirty="0">
                <a:latin typeface="FbSpoiler-Regular"/>
              </a:rPr>
              <a:t>מבהירים את התהליכים רתיחה והתאדות</a:t>
            </a:r>
            <a:endParaRPr lang="he-IL" dirty="0"/>
          </a:p>
        </p:txBody>
      </p:sp>
      <p:sp>
        <p:nvSpPr>
          <p:cNvPr id="4" name="מציין מיקום של מספר שקופית 3">
            <a:extLst>
              <a:ext uri="{FF2B5EF4-FFF2-40B4-BE49-F238E27FC236}">
                <a16:creationId xmlns:a16="http://schemas.microsoft.com/office/drawing/2014/main" id="{03F8F18F-0886-47B0-ED22-472DC16423DE}"/>
              </a:ext>
            </a:extLst>
          </p:cNvPr>
          <p:cNvSpPr>
            <a:spLocks noGrp="1"/>
          </p:cNvSpPr>
          <p:nvPr>
            <p:ph type="sldNum" sz="quarter" idx="5"/>
          </p:nvPr>
        </p:nvSpPr>
        <p:spPr/>
        <p:txBody>
          <a:bodyPr/>
          <a:lstStyle/>
          <a:p>
            <a:fld id="{0E05D525-0EE6-47F1-A730-C0AC7FD92EA9}" type="slidenum">
              <a:rPr lang="he-IL" smtClean="0"/>
              <a:t>9</a:t>
            </a:fld>
            <a:endParaRPr lang="he-IL"/>
          </a:p>
        </p:txBody>
      </p:sp>
    </p:spTree>
    <p:extLst>
      <p:ext uri="{BB962C8B-B14F-4D97-AF65-F5344CB8AC3E}">
        <p14:creationId xmlns:p14="http://schemas.microsoft.com/office/powerpoint/2010/main" val="27499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10EEEB-7890-8750-6BE6-E21E931A23E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24798731-6213-FE20-191F-47028931E1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0221C5E0-66D7-0A01-FFBE-81BFD9199E3E}"/>
              </a:ext>
            </a:extLst>
          </p:cNvPr>
          <p:cNvSpPr>
            <a:spLocks noGrp="1"/>
          </p:cNvSpPr>
          <p:nvPr>
            <p:ph type="dt" sz="half" idx="10"/>
          </p:nvPr>
        </p:nvSpPr>
        <p:spPr/>
        <p:txBody>
          <a:bodyPr/>
          <a:lstStyle/>
          <a:p>
            <a:fld id="{28D6C60E-BD98-4C2A-A863-DE477EE79DA1}"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32D299E4-A681-4865-71C8-E667F80515B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97602E2-0CA1-7E4F-3454-6FDE641FB5E8}"/>
              </a:ext>
            </a:extLst>
          </p:cNvPr>
          <p:cNvSpPr>
            <a:spLocks noGrp="1"/>
          </p:cNvSpPr>
          <p:nvPr>
            <p:ph type="sldNum" sz="quarter" idx="12"/>
          </p:nvPr>
        </p:nvSpPr>
        <p:spPr/>
        <p:txBody>
          <a:bodyPr/>
          <a:lstStyle/>
          <a:p>
            <a:fld id="{11DC5141-5312-4ABF-A8E3-A6F5DBDC915D}" type="slidenum">
              <a:rPr lang="he-IL" smtClean="0"/>
              <a:t>‹#›</a:t>
            </a:fld>
            <a:endParaRPr lang="he-IL"/>
          </a:p>
        </p:txBody>
      </p:sp>
    </p:spTree>
    <p:extLst>
      <p:ext uri="{BB962C8B-B14F-4D97-AF65-F5344CB8AC3E}">
        <p14:creationId xmlns:p14="http://schemas.microsoft.com/office/powerpoint/2010/main" val="337050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1E5330A-E715-B728-D8BF-7A2F220F842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7191936-2039-5275-9577-930E7F07543C}"/>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913DC17-F458-281A-CD12-2D75B6867E45}"/>
              </a:ext>
            </a:extLst>
          </p:cNvPr>
          <p:cNvSpPr>
            <a:spLocks noGrp="1"/>
          </p:cNvSpPr>
          <p:nvPr>
            <p:ph type="dt" sz="half" idx="10"/>
          </p:nvPr>
        </p:nvSpPr>
        <p:spPr/>
        <p:txBody>
          <a:bodyPr/>
          <a:lstStyle/>
          <a:p>
            <a:fld id="{28D6C60E-BD98-4C2A-A863-DE477EE79DA1}"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76709AB3-E49F-3502-40B1-2693898B717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81BBB45-D8C6-A9E9-6EA6-5AD3F5C9D2F0}"/>
              </a:ext>
            </a:extLst>
          </p:cNvPr>
          <p:cNvSpPr>
            <a:spLocks noGrp="1"/>
          </p:cNvSpPr>
          <p:nvPr>
            <p:ph type="sldNum" sz="quarter" idx="12"/>
          </p:nvPr>
        </p:nvSpPr>
        <p:spPr/>
        <p:txBody>
          <a:bodyPr/>
          <a:lstStyle/>
          <a:p>
            <a:fld id="{11DC5141-5312-4ABF-A8E3-A6F5DBDC915D}" type="slidenum">
              <a:rPr lang="he-IL" smtClean="0"/>
              <a:t>‹#›</a:t>
            </a:fld>
            <a:endParaRPr lang="he-IL"/>
          </a:p>
        </p:txBody>
      </p:sp>
    </p:spTree>
    <p:extLst>
      <p:ext uri="{BB962C8B-B14F-4D97-AF65-F5344CB8AC3E}">
        <p14:creationId xmlns:p14="http://schemas.microsoft.com/office/powerpoint/2010/main" val="372659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6B105DBE-4005-6E6F-A6B7-D70FDC4BBF56}"/>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1574DE6-414B-A7F8-4FC8-124B3D33B2CA}"/>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6E7ACC2-1334-80FC-0F5E-BE85909343AC}"/>
              </a:ext>
            </a:extLst>
          </p:cNvPr>
          <p:cNvSpPr>
            <a:spLocks noGrp="1"/>
          </p:cNvSpPr>
          <p:nvPr>
            <p:ph type="dt" sz="half" idx="10"/>
          </p:nvPr>
        </p:nvSpPr>
        <p:spPr/>
        <p:txBody>
          <a:bodyPr/>
          <a:lstStyle/>
          <a:p>
            <a:fld id="{28D6C60E-BD98-4C2A-A863-DE477EE79DA1}"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D3DB4139-8113-AA93-8C3C-8A74E9DD1E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686C48C-37AE-6609-4D3C-2F2DC19FB1A8}"/>
              </a:ext>
            </a:extLst>
          </p:cNvPr>
          <p:cNvSpPr>
            <a:spLocks noGrp="1"/>
          </p:cNvSpPr>
          <p:nvPr>
            <p:ph type="sldNum" sz="quarter" idx="12"/>
          </p:nvPr>
        </p:nvSpPr>
        <p:spPr/>
        <p:txBody>
          <a:bodyPr/>
          <a:lstStyle/>
          <a:p>
            <a:fld id="{11DC5141-5312-4ABF-A8E3-A6F5DBDC915D}" type="slidenum">
              <a:rPr lang="he-IL" smtClean="0"/>
              <a:t>‹#›</a:t>
            </a:fld>
            <a:endParaRPr lang="he-IL"/>
          </a:p>
        </p:txBody>
      </p:sp>
    </p:spTree>
    <p:extLst>
      <p:ext uri="{BB962C8B-B14F-4D97-AF65-F5344CB8AC3E}">
        <p14:creationId xmlns:p14="http://schemas.microsoft.com/office/powerpoint/2010/main" val="280088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CE3559-CFC8-9761-28E3-CA2A99AD380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6F9AAFD-2799-8B51-9637-9B74D556AFA1}"/>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D1363DD-B01B-B453-57F3-8A58AFE7EA22}"/>
              </a:ext>
            </a:extLst>
          </p:cNvPr>
          <p:cNvSpPr>
            <a:spLocks noGrp="1"/>
          </p:cNvSpPr>
          <p:nvPr>
            <p:ph type="dt" sz="half" idx="10"/>
          </p:nvPr>
        </p:nvSpPr>
        <p:spPr/>
        <p:txBody>
          <a:bodyPr/>
          <a:lstStyle/>
          <a:p>
            <a:fld id="{28D6C60E-BD98-4C2A-A863-DE477EE79DA1}"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AD3BFE95-F740-1276-9C29-47F5C0BB5C0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48D7EAF-3A66-D188-942A-161B97018744}"/>
              </a:ext>
            </a:extLst>
          </p:cNvPr>
          <p:cNvSpPr>
            <a:spLocks noGrp="1"/>
          </p:cNvSpPr>
          <p:nvPr>
            <p:ph type="sldNum" sz="quarter" idx="12"/>
          </p:nvPr>
        </p:nvSpPr>
        <p:spPr/>
        <p:txBody>
          <a:bodyPr/>
          <a:lstStyle/>
          <a:p>
            <a:fld id="{11DC5141-5312-4ABF-A8E3-A6F5DBDC915D}" type="slidenum">
              <a:rPr lang="he-IL" smtClean="0"/>
              <a:t>‹#›</a:t>
            </a:fld>
            <a:endParaRPr lang="he-IL"/>
          </a:p>
        </p:txBody>
      </p:sp>
    </p:spTree>
    <p:extLst>
      <p:ext uri="{BB962C8B-B14F-4D97-AF65-F5344CB8AC3E}">
        <p14:creationId xmlns:p14="http://schemas.microsoft.com/office/powerpoint/2010/main" val="129350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8C81D8-8992-037E-4923-51B5F273F74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2CD5E46-9DD5-B977-53B7-67A612834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F4D1223-112B-4646-AFAC-AD77FFE0C646}"/>
              </a:ext>
            </a:extLst>
          </p:cNvPr>
          <p:cNvSpPr>
            <a:spLocks noGrp="1"/>
          </p:cNvSpPr>
          <p:nvPr>
            <p:ph type="dt" sz="half" idx="10"/>
          </p:nvPr>
        </p:nvSpPr>
        <p:spPr/>
        <p:txBody>
          <a:bodyPr/>
          <a:lstStyle/>
          <a:p>
            <a:fld id="{28D6C60E-BD98-4C2A-A863-DE477EE79DA1}"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3FFA5902-64D6-D44F-DD80-940961C36EF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2C14A9A-1147-9FF1-2E77-33713BE18F24}"/>
              </a:ext>
            </a:extLst>
          </p:cNvPr>
          <p:cNvSpPr>
            <a:spLocks noGrp="1"/>
          </p:cNvSpPr>
          <p:nvPr>
            <p:ph type="sldNum" sz="quarter" idx="12"/>
          </p:nvPr>
        </p:nvSpPr>
        <p:spPr/>
        <p:txBody>
          <a:bodyPr/>
          <a:lstStyle/>
          <a:p>
            <a:fld id="{11DC5141-5312-4ABF-A8E3-A6F5DBDC915D}" type="slidenum">
              <a:rPr lang="he-IL" smtClean="0"/>
              <a:t>‹#›</a:t>
            </a:fld>
            <a:endParaRPr lang="he-IL"/>
          </a:p>
        </p:txBody>
      </p:sp>
    </p:spTree>
    <p:extLst>
      <p:ext uri="{BB962C8B-B14F-4D97-AF65-F5344CB8AC3E}">
        <p14:creationId xmlns:p14="http://schemas.microsoft.com/office/powerpoint/2010/main" val="303619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81A7F0-018F-2308-AAFF-476353DB014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82E92E9-C994-3D81-1C0F-C91F968A2F8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0A6A894B-0262-3D2F-6D8A-A8E7E8BF650C}"/>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83347193-606D-98FF-4E7E-5E0C75F03F65}"/>
              </a:ext>
            </a:extLst>
          </p:cNvPr>
          <p:cNvSpPr>
            <a:spLocks noGrp="1"/>
          </p:cNvSpPr>
          <p:nvPr>
            <p:ph type="dt" sz="half" idx="10"/>
          </p:nvPr>
        </p:nvSpPr>
        <p:spPr/>
        <p:txBody>
          <a:bodyPr/>
          <a:lstStyle/>
          <a:p>
            <a:fld id="{28D6C60E-BD98-4C2A-A863-DE477EE79DA1}" type="datetimeFigureOut">
              <a:rPr lang="he-IL" smtClean="0"/>
              <a:t>כ'/אב/תשפ"ה</a:t>
            </a:fld>
            <a:endParaRPr lang="he-IL"/>
          </a:p>
        </p:txBody>
      </p:sp>
      <p:sp>
        <p:nvSpPr>
          <p:cNvPr id="6" name="מציין מיקום של כותרת תחתונה 5">
            <a:extLst>
              <a:ext uri="{FF2B5EF4-FFF2-40B4-BE49-F238E27FC236}">
                <a16:creationId xmlns:a16="http://schemas.microsoft.com/office/drawing/2014/main" id="{0A2CCEEB-8B97-3330-9099-C33B36A0B75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56F4D5B-D935-BF99-1892-2DDEE88C3E79}"/>
              </a:ext>
            </a:extLst>
          </p:cNvPr>
          <p:cNvSpPr>
            <a:spLocks noGrp="1"/>
          </p:cNvSpPr>
          <p:nvPr>
            <p:ph type="sldNum" sz="quarter" idx="12"/>
          </p:nvPr>
        </p:nvSpPr>
        <p:spPr/>
        <p:txBody>
          <a:bodyPr/>
          <a:lstStyle/>
          <a:p>
            <a:fld id="{11DC5141-5312-4ABF-A8E3-A6F5DBDC915D}" type="slidenum">
              <a:rPr lang="he-IL" smtClean="0"/>
              <a:t>‹#›</a:t>
            </a:fld>
            <a:endParaRPr lang="he-IL"/>
          </a:p>
        </p:txBody>
      </p:sp>
    </p:spTree>
    <p:extLst>
      <p:ext uri="{BB962C8B-B14F-4D97-AF65-F5344CB8AC3E}">
        <p14:creationId xmlns:p14="http://schemas.microsoft.com/office/powerpoint/2010/main" val="359482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058C0C-B231-575A-988C-B65EDC27EA7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B0D7F8D-C467-5D3D-4F37-3566A82038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E2B1CE65-01C7-DE8B-01E9-9275CEB8EA6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AC79393F-B78E-34E5-5F34-BEF9B37CA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DD1B9F12-58F6-AA0C-FD04-98275641AA48}"/>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CD25E393-AD42-B89A-8D06-23B628A6558A}"/>
              </a:ext>
            </a:extLst>
          </p:cNvPr>
          <p:cNvSpPr>
            <a:spLocks noGrp="1"/>
          </p:cNvSpPr>
          <p:nvPr>
            <p:ph type="dt" sz="half" idx="10"/>
          </p:nvPr>
        </p:nvSpPr>
        <p:spPr/>
        <p:txBody>
          <a:bodyPr/>
          <a:lstStyle/>
          <a:p>
            <a:fld id="{28D6C60E-BD98-4C2A-A863-DE477EE79DA1}" type="datetimeFigureOut">
              <a:rPr lang="he-IL" smtClean="0"/>
              <a:t>כ'/אב/תשפ"ה</a:t>
            </a:fld>
            <a:endParaRPr lang="he-IL"/>
          </a:p>
        </p:txBody>
      </p:sp>
      <p:sp>
        <p:nvSpPr>
          <p:cNvPr id="8" name="מציין מיקום של כותרת תחתונה 7">
            <a:extLst>
              <a:ext uri="{FF2B5EF4-FFF2-40B4-BE49-F238E27FC236}">
                <a16:creationId xmlns:a16="http://schemas.microsoft.com/office/drawing/2014/main" id="{DA1515F1-024B-F370-2088-E0EF90E4F332}"/>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691DDB55-7B58-DF4B-4651-AC3E62D9FEA4}"/>
              </a:ext>
            </a:extLst>
          </p:cNvPr>
          <p:cNvSpPr>
            <a:spLocks noGrp="1"/>
          </p:cNvSpPr>
          <p:nvPr>
            <p:ph type="sldNum" sz="quarter" idx="12"/>
          </p:nvPr>
        </p:nvSpPr>
        <p:spPr/>
        <p:txBody>
          <a:bodyPr/>
          <a:lstStyle/>
          <a:p>
            <a:fld id="{11DC5141-5312-4ABF-A8E3-A6F5DBDC915D}" type="slidenum">
              <a:rPr lang="he-IL" smtClean="0"/>
              <a:t>‹#›</a:t>
            </a:fld>
            <a:endParaRPr lang="he-IL"/>
          </a:p>
        </p:txBody>
      </p:sp>
    </p:spTree>
    <p:extLst>
      <p:ext uri="{BB962C8B-B14F-4D97-AF65-F5344CB8AC3E}">
        <p14:creationId xmlns:p14="http://schemas.microsoft.com/office/powerpoint/2010/main" val="260428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672F48-0889-6F81-9B16-8E1AB823D55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A245BC39-6615-575E-31AD-7DE5B7E5D148}"/>
              </a:ext>
            </a:extLst>
          </p:cNvPr>
          <p:cNvSpPr>
            <a:spLocks noGrp="1"/>
          </p:cNvSpPr>
          <p:nvPr>
            <p:ph type="dt" sz="half" idx="10"/>
          </p:nvPr>
        </p:nvSpPr>
        <p:spPr/>
        <p:txBody>
          <a:bodyPr/>
          <a:lstStyle/>
          <a:p>
            <a:fld id="{28D6C60E-BD98-4C2A-A863-DE477EE79DA1}" type="datetimeFigureOut">
              <a:rPr lang="he-IL" smtClean="0"/>
              <a:t>כ'/אב/תשפ"ה</a:t>
            </a:fld>
            <a:endParaRPr lang="he-IL"/>
          </a:p>
        </p:txBody>
      </p:sp>
      <p:sp>
        <p:nvSpPr>
          <p:cNvPr id="4" name="מציין מיקום של כותרת תחתונה 3">
            <a:extLst>
              <a:ext uri="{FF2B5EF4-FFF2-40B4-BE49-F238E27FC236}">
                <a16:creationId xmlns:a16="http://schemas.microsoft.com/office/drawing/2014/main" id="{0EDBF3DC-5D45-66A3-F0DA-E9BB439924B1}"/>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65D6648D-8462-B222-8B14-074ED472179F}"/>
              </a:ext>
            </a:extLst>
          </p:cNvPr>
          <p:cNvSpPr>
            <a:spLocks noGrp="1"/>
          </p:cNvSpPr>
          <p:nvPr>
            <p:ph type="sldNum" sz="quarter" idx="12"/>
          </p:nvPr>
        </p:nvSpPr>
        <p:spPr/>
        <p:txBody>
          <a:bodyPr/>
          <a:lstStyle/>
          <a:p>
            <a:fld id="{11DC5141-5312-4ABF-A8E3-A6F5DBDC915D}" type="slidenum">
              <a:rPr lang="he-IL" smtClean="0"/>
              <a:t>‹#›</a:t>
            </a:fld>
            <a:endParaRPr lang="he-IL"/>
          </a:p>
        </p:txBody>
      </p:sp>
    </p:spTree>
    <p:extLst>
      <p:ext uri="{BB962C8B-B14F-4D97-AF65-F5344CB8AC3E}">
        <p14:creationId xmlns:p14="http://schemas.microsoft.com/office/powerpoint/2010/main" val="386499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EDFEE4E-5588-47D4-DC67-D3B10F1B700E}"/>
              </a:ext>
            </a:extLst>
          </p:cNvPr>
          <p:cNvSpPr>
            <a:spLocks noGrp="1"/>
          </p:cNvSpPr>
          <p:nvPr>
            <p:ph type="dt" sz="half" idx="10"/>
          </p:nvPr>
        </p:nvSpPr>
        <p:spPr/>
        <p:txBody>
          <a:bodyPr/>
          <a:lstStyle/>
          <a:p>
            <a:fld id="{28D6C60E-BD98-4C2A-A863-DE477EE79DA1}" type="datetimeFigureOut">
              <a:rPr lang="he-IL" smtClean="0"/>
              <a:t>כ'/אב/תשפ"ה</a:t>
            </a:fld>
            <a:endParaRPr lang="he-IL"/>
          </a:p>
        </p:txBody>
      </p:sp>
      <p:sp>
        <p:nvSpPr>
          <p:cNvPr id="3" name="מציין מיקום של כותרת תחתונה 2">
            <a:extLst>
              <a:ext uri="{FF2B5EF4-FFF2-40B4-BE49-F238E27FC236}">
                <a16:creationId xmlns:a16="http://schemas.microsoft.com/office/drawing/2014/main" id="{30119CCC-CC44-34BD-9CA6-64668928A7A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76CE73A6-6E59-8A23-C2B4-246601E5EC3B}"/>
              </a:ext>
            </a:extLst>
          </p:cNvPr>
          <p:cNvSpPr>
            <a:spLocks noGrp="1"/>
          </p:cNvSpPr>
          <p:nvPr>
            <p:ph type="sldNum" sz="quarter" idx="12"/>
          </p:nvPr>
        </p:nvSpPr>
        <p:spPr/>
        <p:txBody>
          <a:bodyPr/>
          <a:lstStyle/>
          <a:p>
            <a:fld id="{11DC5141-5312-4ABF-A8E3-A6F5DBDC915D}" type="slidenum">
              <a:rPr lang="he-IL" smtClean="0"/>
              <a:t>‹#›</a:t>
            </a:fld>
            <a:endParaRPr lang="he-IL"/>
          </a:p>
        </p:txBody>
      </p:sp>
    </p:spTree>
    <p:extLst>
      <p:ext uri="{BB962C8B-B14F-4D97-AF65-F5344CB8AC3E}">
        <p14:creationId xmlns:p14="http://schemas.microsoft.com/office/powerpoint/2010/main" val="1819747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B64A1D-4E20-468C-D801-4F9EBD57F7F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5BCD320-B2B7-90A5-8228-C969D9F77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DDF7AC94-7E9D-2AE3-2701-995075DAE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DB7C059-A335-DE07-57A4-21F9457974FD}"/>
              </a:ext>
            </a:extLst>
          </p:cNvPr>
          <p:cNvSpPr>
            <a:spLocks noGrp="1"/>
          </p:cNvSpPr>
          <p:nvPr>
            <p:ph type="dt" sz="half" idx="10"/>
          </p:nvPr>
        </p:nvSpPr>
        <p:spPr/>
        <p:txBody>
          <a:bodyPr/>
          <a:lstStyle/>
          <a:p>
            <a:fld id="{28D6C60E-BD98-4C2A-A863-DE477EE79DA1}" type="datetimeFigureOut">
              <a:rPr lang="he-IL" smtClean="0"/>
              <a:t>כ'/אב/תשפ"ה</a:t>
            </a:fld>
            <a:endParaRPr lang="he-IL"/>
          </a:p>
        </p:txBody>
      </p:sp>
      <p:sp>
        <p:nvSpPr>
          <p:cNvPr id="6" name="מציין מיקום של כותרת תחתונה 5">
            <a:extLst>
              <a:ext uri="{FF2B5EF4-FFF2-40B4-BE49-F238E27FC236}">
                <a16:creationId xmlns:a16="http://schemas.microsoft.com/office/drawing/2014/main" id="{CF93340D-06A0-CE59-D9AD-A7399E03BE7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76A53E3-CF2E-DC58-53EE-495C0C3C4CB6}"/>
              </a:ext>
            </a:extLst>
          </p:cNvPr>
          <p:cNvSpPr>
            <a:spLocks noGrp="1"/>
          </p:cNvSpPr>
          <p:nvPr>
            <p:ph type="sldNum" sz="quarter" idx="12"/>
          </p:nvPr>
        </p:nvSpPr>
        <p:spPr/>
        <p:txBody>
          <a:bodyPr/>
          <a:lstStyle/>
          <a:p>
            <a:fld id="{11DC5141-5312-4ABF-A8E3-A6F5DBDC915D}" type="slidenum">
              <a:rPr lang="he-IL" smtClean="0"/>
              <a:t>‹#›</a:t>
            </a:fld>
            <a:endParaRPr lang="he-IL"/>
          </a:p>
        </p:txBody>
      </p:sp>
    </p:spTree>
    <p:extLst>
      <p:ext uri="{BB962C8B-B14F-4D97-AF65-F5344CB8AC3E}">
        <p14:creationId xmlns:p14="http://schemas.microsoft.com/office/powerpoint/2010/main" val="370575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B4A207-D984-C453-C49C-5B78A2E2BA0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679865A8-92D7-4544-D874-24F7AB05B7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3E0AD39-2E63-1D3C-DEAA-46024344EB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F478E84-1825-8C40-0C31-31105590661A}"/>
              </a:ext>
            </a:extLst>
          </p:cNvPr>
          <p:cNvSpPr>
            <a:spLocks noGrp="1"/>
          </p:cNvSpPr>
          <p:nvPr>
            <p:ph type="dt" sz="half" idx="10"/>
          </p:nvPr>
        </p:nvSpPr>
        <p:spPr/>
        <p:txBody>
          <a:bodyPr/>
          <a:lstStyle/>
          <a:p>
            <a:fld id="{28D6C60E-BD98-4C2A-A863-DE477EE79DA1}" type="datetimeFigureOut">
              <a:rPr lang="he-IL" smtClean="0"/>
              <a:t>כ'/אב/תשפ"ה</a:t>
            </a:fld>
            <a:endParaRPr lang="he-IL"/>
          </a:p>
        </p:txBody>
      </p:sp>
      <p:sp>
        <p:nvSpPr>
          <p:cNvPr id="6" name="מציין מיקום של כותרת תחתונה 5">
            <a:extLst>
              <a:ext uri="{FF2B5EF4-FFF2-40B4-BE49-F238E27FC236}">
                <a16:creationId xmlns:a16="http://schemas.microsoft.com/office/drawing/2014/main" id="{0C5D1CAE-E306-A6DF-3978-3D5CC99D280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1630489-F43F-C1EB-D85B-5445792E20C1}"/>
              </a:ext>
            </a:extLst>
          </p:cNvPr>
          <p:cNvSpPr>
            <a:spLocks noGrp="1"/>
          </p:cNvSpPr>
          <p:nvPr>
            <p:ph type="sldNum" sz="quarter" idx="12"/>
          </p:nvPr>
        </p:nvSpPr>
        <p:spPr/>
        <p:txBody>
          <a:bodyPr/>
          <a:lstStyle/>
          <a:p>
            <a:fld id="{11DC5141-5312-4ABF-A8E3-A6F5DBDC915D}" type="slidenum">
              <a:rPr lang="he-IL" smtClean="0"/>
              <a:t>‹#›</a:t>
            </a:fld>
            <a:endParaRPr lang="he-IL"/>
          </a:p>
        </p:txBody>
      </p:sp>
    </p:spTree>
    <p:extLst>
      <p:ext uri="{BB962C8B-B14F-4D97-AF65-F5344CB8AC3E}">
        <p14:creationId xmlns:p14="http://schemas.microsoft.com/office/powerpoint/2010/main" val="229504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8A8AA5CF-1233-B434-C1BE-D1A878D7824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73B78C8-88FB-1636-59E3-135CC585534D}"/>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9E1AF8B-363B-66A9-BBFC-4A77A1499E7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8D6C60E-BD98-4C2A-A863-DE477EE79DA1}"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6B372891-B39D-8CE4-047F-222D171294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F7B7570-68CB-A167-C23A-A745F3E289C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1DC5141-5312-4ABF-A8E3-A6F5DBDC915D}" type="slidenum">
              <a:rPr lang="he-IL" smtClean="0"/>
              <a:t>‹#›</a:t>
            </a:fld>
            <a:endParaRPr lang="he-IL"/>
          </a:p>
        </p:txBody>
      </p:sp>
    </p:spTree>
    <p:extLst>
      <p:ext uri="{BB962C8B-B14F-4D97-AF65-F5344CB8AC3E}">
        <p14:creationId xmlns:p14="http://schemas.microsoft.com/office/powerpoint/2010/main" val="3349967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1.emf"/><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1.png"/><Relationship Id="rId7" Type="http://schemas.openxmlformats.org/officeDocument/2006/relationships/image" Target="../media/image46.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5.emf"/><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1.emf"/><Relationship Id="rId4" Type="http://schemas.openxmlformats.org/officeDocument/2006/relationships/image" Target="../media/image50.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9.emf"/><Relationship Id="rId4" Type="http://schemas.openxmlformats.org/officeDocument/2006/relationships/image" Target="../media/image58.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emf"/><Relationship Id="rId4" Type="http://schemas.openxmlformats.org/officeDocument/2006/relationships/image" Target="../media/image60.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emf"/><Relationship Id="rId4" Type="http://schemas.openxmlformats.org/officeDocument/2006/relationships/image" Target="../media/image63.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0.e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3D07C3AB-03FA-F803-B3CD-E986A1B92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6" name="תיבת טקסט 25">
            <a:extLst>
              <a:ext uri="{FF2B5EF4-FFF2-40B4-BE49-F238E27FC236}">
                <a16:creationId xmlns:a16="http://schemas.microsoft.com/office/drawing/2014/main" id="{04ECE098-99E1-7E1E-E999-A7B58148CA80}"/>
              </a:ext>
            </a:extLst>
          </p:cNvPr>
          <p:cNvSpPr txBox="1"/>
          <p:nvPr/>
        </p:nvSpPr>
        <p:spPr>
          <a:xfrm>
            <a:off x="976125" y="1186926"/>
            <a:ext cx="10643162" cy="2762231"/>
          </a:xfrm>
          <a:prstGeom prst="rect">
            <a:avLst/>
          </a:prstGeom>
          <a:noFill/>
        </p:spPr>
        <p:txBody>
          <a:bodyPr wrap="square">
            <a:spAutoFit/>
          </a:bodyPr>
          <a:lstStyle/>
          <a:p>
            <a:pPr>
              <a:lnSpc>
                <a:spcPct val="150000"/>
              </a:lnSpc>
            </a:pPr>
            <a:r>
              <a:rPr lang="he-IL" sz="4400" b="1" dirty="0">
                <a:solidFill>
                  <a:prstClr val="black"/>
                </a:solidFill>
                <a:latin typeface="Calibri Light" panose="020F0302020204030204"/>
              </a:rPr>
              <a:t>שער ראשון:  </a:t>
            </a:r>
            <a:r>
              <a:rPr lang="he-IL" sz="4400" b="1" dirty="0">
                <a:solidFill>
                  <a:schemeClr val="accent4">
                    <a:lumMod val="50000"/>
                  </a:schemeClr>
                </a:solidFill>
                <a:latin typeface="Calibri Light" panose="020F0302020204030204"/>
              </a:rPr>
              <a:t>מסע אל עולם החומרים והמוצרים</a:t>
            </a:r>
            <a:endParaRPr lang="he-IL" sz="4400" b="1" dirty="0">
              <a:latin typeface="Calibri Light" panose="020F0302020204030204"/>
            </a:endParaRPr>
          </a:p>
          <a:p>
            <a:pPr>
              <a:lnSpc>
                <a:spcPct val="150000"/>
              </a:lnSpc>
            </a:pPr>
            <a:r>
              <a:rPr lang="he-IL" sz="4400" b="1" dirty="0">
                <a:latin typeface="Calibri Light" panose="020F0302020204030204"/>
              </a:rPr>
              <a:t>מצגת מלווה לפרק השלישי: </a:t>
            </a:r>
            <a:r>
              <a:rPr lang="he-IL" sz="4400" b="1" dirty="0">
                <a:solidFill>
                  <a:srgbClr val="00B0F0"/>
                </a:solidFill>
                <a:latin typeface="Calibri Light" panose="020F0302020204030204"/>
              </a:rPr>
              <a:t>עולם המלחים</a:t>
            </a:r>
            <a:br>
              <a:rPr kumimoji="0" lang="he-IL" sz="6000" b="1" i="0" u="none" strike="noStrike" kern="1200" cap="none" spc="0" normalizeH="0" baseline="0" noProof="0" dirty="0">
                <a:ln>
                  <a:noFill/>
                </a:ln>
                <a:solidFill>
                  <a:srgbClr val="C00000"/>
                </a:solidFill>
                <a:effectLst/>
                <a:uLnTx/>
                <a:uFillTx/>
                <a:latin typeface="Calibri Light" panose="020F0302020204030204"/>
                <a:ea typeface="+mj-ea"/>
                <a:cs typeface="Arial" panose="020B0604020202020204" pitchFamily="34" charset="0"/>
              </a:rPr>
            </a:br>
            <a:r>
              <a:rPr kumimoji="0" lang="he-IL" sz="27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rPr>
              <a:t>עמודים: 59-46</a:t>
            </a:r>
            <a:endParaRPr lang="he-IL" dirty="0"/>
          </a:p>
        </p:txBody>
      </p:sp>
      <p:pic>
        <p:nvPicPr>
          <p:cNvPr id="5" name="תמונה 4">
            <a:extLst>
              <a:ext uri="{FF2B5EF4-FFF2-40B4-BE49-F238E27FC236}">
                <a16:creationId xmlns:a16="http://schemas.microsoft.com/office/drawing/2014/main" id="{C6CBCB33-A945-767F-63D5-E819B7E4C42E}"/>
              </a:ext>
            </a:extLst>
          </p:cNvPr>
          <p:cNvPicPr>
            <a:picLocks noChangeAspect="1"/>
          </p:cNvPicPr>
          <p:nvPr/>
        </p:nvPicPr>
        <p:blipFill>
          <a:blip r:embed="rId4"/>
          <a:stretch>
            <a:fillRect/>
          </a:stretch>
        </p:blipFill>
        <p:spPr>
          <a:xfrm>
            <a:off x="1201831" y="4448175"/>
            <a:ext cx="10191750" cy="2409825"/>
          </a:xfrm>
          <a:prstGeom prst="rect">
            <a:avLst/>
          </a:prstGeom>
        </p:spPr>
      </p:pic>
    </p:spTree>
    <p:extLst>
      <p:ext uri="{BB962C8B-B14F-4D97-AF65-F5344CB8AC3E}">
        <p14:creationId xmlns:p14="http://schemas.microsoft.com/office/powerpoint/2010/main" val="95617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9B6BB-24A2-ACDF-C6DA-FFFB96417CF4}"/>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13282C5C-9172-208C-57CA-8E8B236D5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pic>
        <p:nvPicPr>
          <p:cNvPr id="5" name="תמונה 4">
            <a:extLst>
              <a:ext uri="{FF2B5EF4-FFF2-40B4-BE49-F238E27FC236}">
                <a16:creationId xmlns:a16="http://schemas.microsoft.com/office/drawing/2014/main" id="{0BB4F607-5516-2F56-B21D-3A10C40C733D}"/>
              </a:ext>
            </a:extLst>
          </p:cNvPr>
          <p:cNvPicPr>
            <a:picLocks noChangeAspect="1"/>
          </p:cNvPicPr>
          <p:nvPr/>
        </p:nvPicPr>
        <p:blipFill>
          <a:blip r:embed="rId4"/>
          <a:stretch>
            <a:fillRect/>
          </a:stretch>
        </p:blipFill>
        <p:spPr>
          <a:xfrm>
            <a:off x="1104900" y="1092006"/>
            <a:ext cx="9982200" cy="3962400"/>
          </a:xfrm>
          <a:prstGeom prst="rect">
            <a:avLst/>
          </a:prstGeom>
        </p:spPr>
      </p:pic>
      <p:sp>
        <p:nvSpPr>
          <p:cNvPr id="6" name="תיבת טקסט 5">
            <a:extLst>
              <a:ext uri="{FF2B5EF4-FFF2-40B4-BE49-F238E27FC236}">
                <a16:creationId xmlns:a16="http://schemas.microsoft.com/office/drawing/2014/main" id="{3489429D-4E12-A2E6-6653-81D69659D204}"/>
              </a:ext>
            </a:extLst>
          </p:cNvPr>
          <p:cNvSpPr txBox="1"/>
          <p:nvPr/>
        </p:nvSpPr>
        <p:spPr>
          <a:xfrm>
            <a:off x="2225487" y="5360446"/>
            <a:ext cx="8444753" cy="954107"/>
          </a:xfrm>
          <a:prstGeom prst="rect">
            <a:avLst/>
          </a:prstGeom>
          <a:noFill/>
        </p:spPr>
        <p:txBody>
          <a:bodyPr wrap="square" rtlCol="1">
            <a:spAutoFit/>
          </a:bodyPr>
          <a:lstStyle/>
          <a:p>
            <a:r>
              <a:rPr lang="he-IL" sz="2800" dirty="0"/>
              <a:t>קראו על תהליך הפרדת המלח בבריכות האידוי בעמוד 52 והשיבו על השאלות בעמוד זה.</a:t>
            </a:r>
          </a:p>
        </p:txBody>
      </p:sp>
      <p:sp>
        <p:nvSpPr>
          <p:cNvPr id="4" name="תיבת טקסט 3">
            <a:extLst>
              <a:ext uri="{FF2B5EF4-FFF2-40B4-BE49-F238E27FC236}">
                <a16:creationId xmlns:a16="http://schemas.microsoft.com/office/drawing/2014/main" id="{B84AD24A-3DD1-0318-A5F7-1F276FE1A38A}"/>
              </a:ext>
            </a:extLst>
          </p:cNvPr>
          <p:cNvSpPr txBox="1"/>
          <p:nvPr/>
        </p:nvSpPr>
        <p:spPr>
          <a:xfrm>
            <a:off x="5961529" y="186547"/>
            <a:ext cx="5261085" cy="523220"/>
          </a:xfrm>
          <a:prstGeom prst="rect">
            <a:avLst/>
          </a:prstGeom>
          <a:noFill/>
        </p:spPr>
        <p:txBody>
          <a:bodyPr wrap="square">
            <a:spAutoFit/>
          </a:bodyPr>
          <a:lstStyle/>
          <a:p>
            <a:r>
              <a:rPr lang="he-IL" sz="2800" b="1" i="0" u="none" strike="noStrike" baseline="0" dirty="0">
                <a:solidFill>
                  <a:srgbClr val="3A6643"/>
                </a:solidFill>
                <a:latin typeface="MFPronto-Bold"/>
              </a:rPr>
              <a:t>בעיה הנדסית-טכנולוגית ופתרונה</a:t>
            </a:r>
            <a:endParaRPr lang="he-IL" sz="4000" dirty="0">
              <a:solidFill>
                <a:srgbClr val="00B0F0"/>
              </a:solidFill>
            </a:endParaRPr>
          </a:p>
        </p:txBody>
      </p:sp>
    </p:spTree>
    <p:extLst>
      <p:ext uri="{BB962C8B-B14F-4D97-AF65-F5344CB8AC3E}">
        <p14:creationId xmlns:p14="http://schemas.microsoft.com/office/powerpoint/2010/main" val="233459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66AE6-C981-D629-2043-5B68FD51C609}"/>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75CF1DF1-3EA7-E24E-DFB7-0DCEFEEDC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pic>
        <p:nvPicPr>
          <p:cNvPr id="8" name="תמונה 7">
            <a:extLst>
              <a:ext uri="{FF2B5EF4-FFF2-40B4-BE49-F238E27FC236}">
                <a16:creationId xmlns:a16="http://schemas.microsoft.com/office/drawing/2014/main" id="{9616F9A2-2383-5526-9C01-2DE94A95CF96}"/>
              </a:ext>
            </a:extLst>
          </p:cNvPr>
          <p:cNvPicPr>
            <a:picLocks noChangeAspect="1"/>
          </p:cNvPicPr>
          <p:nvPr/>
        </p:nvPicPr>
        <p:blipFill>
          <a:blip r:embed="rId4"/>
          <a:stretch>
            <a:fillRect/>
          </a:stretch>
        </p:blipFill>
        <p:spPr>
          <a:xfrm>
            <a:off x="4286250" y="1892874"/>
            <a:ext cx="5114925" cy="4853291"/>
          </a:xfrm>
          <a:prstGeom prst="rect">
            <a:avLst/>
          </a:prstGeom>
        </p:spPr>
      </p:pic>
      <p:sp>
        <p:nvSpPr>
          <p:cNvPr id="9" name="תיבת טקסט 8">
            <a:extLst>
              <a:ext uri="{FF2B5EF4-FFF2-40B4-BE49-F238E27FC236}">
                <a16:creationId xmlns:a16="http://schemas.microsoft.com/office/drawing/2014/main" id="{E61EAD56-2902-12CB-8740-15E144A5D25D}"/>
              </a:ext>
            </a:extLst>
          </p:cNvPr>
          <p:cNvSpPr txBox="1"/>
          <p:nvPr/>
        </p:nvSpPr>
        <p:spPr>
          <a:xfrm>
            <a:off x="2362199" y="1028781"/>
            <a:ext cx="8963025" cy="523220"/>
          </a:xfrm>
          <a:prstGeom prst="rect">
            <a:avLst/>
          </a:prstGeom>
          <a:noFill/>
        </p:spPr>
        <p:txBody>
          <a:bodyPr wrap="square">
            <a:spAutoFit/>
          </a:bodyPr>
          <a:lstStyle/>
          <a:p>
            <a:r>
              <a:rPr lang="he-IL" sz="2800" b="1" i="0" u="none" strike="noStrike" baseline="0" dirty="0">
                <a:solidFill>
                  <a:schemeClr val="accent1">
                    <a:lumMod val="75000"/>
                  </a:schemeClr>
                </a:solidFill>
                <a:latin typeface="FbSpoiler-Regular"/>
              </a:rPr>
              <a:t>תרשים זרימה שמתאר את מודל ההפרדה של מלחים מהים</a:t>
            </a:r>
            <a:endParaRPr lang="he-IL" sz="2800" b="1" dirty="0">
              <a:solidFill>
                <a:schemeClr val="accent1">
                  <a:lumMod val="75000"/>
                </a:schemeClr>
              </a:solidFill>
            </a:endParaRPr>
          </a:p>
        </p:txBody>
      </p:sp>
    </p:spTree>
    <p:extLst>
      <p:ext uri="{BB962C8B-B14F-4D97-AF65-F5344CB8AC3E}">
        <p14:creationId xmlns:p14="http://schemas.microsoft.com/office/powerpoint/2010/main" val="362335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4CC83-9C9F-40B2-3B4E-B0D9AE5EAAF9}"/>
            </a:ext>
          </a:extLst>
        </p:cNvPr>
        <p:cNvGrpSpPr/>
        <p:nvPr/>
      </p:nvGrpSpPr>
      <p:grpSpPr>
        <a:xfrm>
          <a:off x="0" y="0"/>
          <a:ext cx="0" cy="0"/>
          <a:chOff x="0" y="0"/>
          <a:chExt cx="0" cy="0"/>
        </a:xfrm>
      </p:grpSpPr>
      <p:sp>
        <p:nvSpPr>
          <p:cNvPr id="4" name="תיבת טקסט 3">
            <a:extLst>
              <a:ext uri="{FF2B5EF4-FFF2-40B4-BE49-F238E27FC236}">
                <a16:creationId xmlns:a16="http://schemas.microsoft.com/office/drawing/2014/main" id="{12114C96-3CF5-3012-A130-5B09CA864224}"/>
              </a:ext>
            </a:extLst>
          </p:cNvPr>
          <p:cNvSpPr txBox="1"/>
          <p:nvPr/>
        </p:nvSpPr>
        <p:spPr>
          <a:xfrm>
            <a:off x="7907383" y="313509"/>
            <a:ext cx="3518263" cy="646331"/>
          </a:xfrm>
          <a:prstGeom prst="rect">
            <a:avLst/>
          </a:prstGeom>
          <a:noFill/>
        </p:spPr>
        <p:txBody>
          <a:bodyPr wrap="square" rtlCol="1">
            <a:spAutoFit/>
          </a:bodyPr>
          <a:lstStyle/>
          <a:p>
            <a:r>
              <a:rPr lang="he-IL" sz="3600" b="1" dirty="0">
                <a:solidFill>
                  <a:srgbClr val="0070C0"/>
                </a:solidFill>
              </a:rPr>
              <a:t>משימה מתוקשבת</a:t>
            </a:r>
          </a:p>
        </p:txBody>
      </p:sp>
      <p:pic>
        <p:nvPicPr>
          <p:cNvPr id="5" name="תמונה 4">
            <a:extLst>
              <a:ext uri="{FF2B5EF4-FFF2-40B4-BE49-F238E27FC236}">
                <a16:creationId xmlns:a16="http://schemas.microsoft.com/office/drawing/2014/main" id="{1D24C55A-1F83-0A6A-DFF2-A637BBCCC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3" name="תמונה 2">
            <a:extLst>
              <a:ext uri="{FF2B5EF4-FFF2-40B4-BE49-F238E27FC236}">
                <a16:creationId xmlns:a16="http://schemas.microsoft.com/office/drawing/2014/main" id="{FA41DEE1-CF53-9B7D-D82D-962E00C13F79}"/>
              </a:ext>
            </a:extLst>
          </p:cNvPr>
          <p:cNvPicPr>
            <a:picLocks noChangeAspect="1"/>
          </p:cNvPicPr>
          <p:nvPr/>
        </p:nvPicPr>
        <p:blipFill>
          <a:blip r:embed="rId4"/>
          <a:stretch>
            <a:fillRect/>
          </a:stretch>
        </p:blipFill>
        <p:spPr>
          <a:xfrm>
            <a:off x="3442447" y="1198367"/>
            <a:ext cx="6880979" cy="5346124"/>
          </a:xfrm>
          <a:prstGeom prst="rect">
            <a:avLst/>
          </a:prstGeom>
          <a:ln w="28575">
            <a:solidFill>
              <a:srgbClr val="0070C0"/>
            </a:solidFill>
          </a:ln>
        </p:spPr>
      </p:pic>
    </p:spTree>
    <p:extLst>
      <p:ext uri="{BB962C8B-B14F-4D97-AF65-F5344CB8AC3E}">
        <p14:creationId xmlns:p14="http://schemas.microsoft.com/office/powerpoint/2010/main" val="226959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E1122-38F6-67AD-6CB1-6519BE6FA096}"/>
            </a:ext>
          </a:extLst>
        </p:cNvPr>
        <p:cNvGrpSpPr/>
        <p:nvPr/>
      </p:nvGrpSpPr>
      <p:grpSpPr>
        <a:xfrm>
          <a:off x="0" y="0"/>
          <a:ext cx="0" cy="0"/>
          <a:chOff x="0" y="0"/>
          <a:chExt cx="0" cy="0"/>
        </a:xfrm>
      </p:grpSpPr>
      <p:sp>
        <p:nvSpPr>
          <p:cNvPr id="4" name="תיבת טקסט 3">
            <a:extLst>
              <a:ext uri="{FF2B5EF4-FFF2-40B4-BE49-F238E27FC236}">
                <a16:creationId xmlns:a16="http://schemas.microsoft.com/office/drawing/2014/main" id="{A22A9F80-C79A-BDEA-2700-2DA073A6DE7C}"/>
              </a:ext>
            </a:extLst>
          </p:cNvPr>
          <p:cNvSpPr txBox="1"/>
          <p:nvPr/>
        </p:nvSpPr>
        <p:spPr>
          <a:xfrm>
            <a:off x="7907383" y="313509"/>
            <a:ext cx="3518263" cy="646331"/>
          </a:xfrm>
          <a:prstGeom prst="rect">
            <a:avLst/>
          </a:prstGeom>
          <a:noFill/>
        </p:spPr>
        <p:txBody>
          <a:bodyPr wrap="square" rtlCol="1">
            <a:spAutoFit/>
          </a:bodyPr>
          <a:lstStyle/>
          <a:p>
            <a:r>
              <a:rPr lang="he-IL" sz="3600" b="1" dirty="0">
                <a:solidFill>
                  <a:srgbClr val="0070C0"/>
                </a:solidFill>
              </a:rPr>
              <a:t>משימה מתוקשבת</a:t>
            </a:r>
          </a:p>
        </p:txBody>
      </p:sp>
      <p:pic>
        <p:nvPicPr>
          <p:cNvPr id="5" name="תמונה 4">
            <a:extLst>
              <a:ext uri="{FF2B5EF4-FFF2-40B4-BE49-F238E27FC236}">
                <a16:creationId xmlns:a16="http://schemas.microsoft.com/office/drawing/2014/main" id="{CCB9F53A-83E8-4A2B-B75C-75136AD9C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8" name="תמונה 7">
            <a:extLst>
              <a:ext uri="{FF2B5EF4-FFF2-40B4-BE49-F238E27FC236}">
                <a16:creationId xmlns:a16="http://schemas.microsoft.com/office/drawing/2014/main" id="{4DE9746F-558B-7F24-226E-86E8DADFBC20}"/>
              </a:ext>
            </a:extLst>
          </p:cNvPr>
          <p:cNvPicPr>
            <a:picLocks noChangeAspect="1"/>
          </p:cNvPicPr>
          <p:nvPr/>
        </p:nvPicPr>
        <p:blipFill>
          <a:blip r:embed="rId4"/>
          <a:stretch>
            <a:fillRect/>
          </a:stretch>
        </p:blipFill>
        <p:spPr>
          <a:xfrm>
            <a:off x="2864224" y="1206552"/>
            <a:ext cx="7368988" cy="5204082"/>
          </a:xfrm>
          <a:prstGeom prst="rect">
            <a:avLst/>
          </a:prstGeom>
          <a:ln w="28575">
            <a:solidFill>
              <a:srgbClr val="0070C0"/>
            </a:solidFill>
          </a:ln>
        </p:spPr>
      </p:pic>
    </p:spTree>
    <p:extLst>
      <p:ext uri="{BB962C8B-B14F-4D97-AF65-F5344CB8AC3E}">
        <p14:creationId xmlns:p14="http://schemas.microsoft.com/office/powerpoint/2010/main" val="2436325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D49C7-14C0-132B-7E2F-7911E70159B9}"/>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92D6BE87-B74B-46E5-5BC4-3358CAAD5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pic>
        <p:nvPicPr>
          <p:cNvPr id="3" name="תמונה 2">
            <a:extLst>
              <a:ext uri="{FF2B5EF4-FFF2-40B4-BE49-F238E27FC236}">
                <a16:creationId xmlns:a16="http://schemas.microsoft.com/office/drawing/2014/main" id="{55A37BD7-86A7-47AC-D0FE-C1448BBA2629}"/>
              </a:ext>
            </a:extLst>
          </p:cNvPr>
          <p:cNvPicPr>
            <a:picLocks noChangeAspect="1"/>
          </p:cNvPicPr>
          <p:nvPr/>
        </p:nvPicPr>
        <p:blipFill>
          <a:blip r:embed="rId4"/>
          <a:stretch>
            <a:fillRect/>
          </a:stretch>
        </p:blipFill>
        <p:spPr>
          <a:xfrm>
            <a:off x="6712043" y="154284"/>
            <a:ext cx="3743325" cy="590550"/>
          </a:xfrm>
          <a:prstGeom prst="rect">
            <a:avLst/>
          </a:prstGeom>
        </p:spPr>
      </p:pic>
      <p:pic>
        <p:nvPicPr>
          <p:cNvPr id="5" name="תמונה 4">
            <a:extLst>
              <a:ext uri="{FF2B5EF4-FFF2-40B4-BE49-F238E27FC236}">
                <a16:creationId xmlns:a16="http://schemas.microsoft.com/office/drawing/2014/main" id="{90A4C052-8625-9C84-9DB7-13C4FFE30B20}"/>
              </a:ext>
            </a:extLst>
          </p:cNvPr>
          <p:cNvPicPr>
            <a:picLocks noChangeAspect="1"/>
          </p:cNvPicPr>
          <p:nvPr/>
        </p:nvPicPr>
        <p:blipFill>
          <a:blip r:embed="rId5"/>
          <a:stretch>
            <a:fillRect/>
          </a:stretch>
        </p:blipFill>
        <p:spPr>
          <a:xfrm>
            <a:off x="7274017" y="1016155"/>
            <a:ext cx="2619375" cy="466725"/>
          </a:xfrm>
          <a:prstGeom prst="rect">
            <a:avLst/>
          </a:prstGeom>
        </p:spPr>
      </p:pic>
      <p:pic>
        <p:nvPicPr>
          <p:cNvPr id="7" name="תמונה 6">
            <a:extLst>
              <a:ext uri="{FF2B5EF4-FFF2-40B4-BE49-F238E27FC236}">
                <a16:creationId xmlns:a16="http://schemas.microsoft.com/office/drawing/2014/main" id="{6C334FB2-9E5C-C376-D116-70986303A355}"/>
              </a:ext>
            </a:extLst>
          </p:cNvPr>
          <p:cNvPicPr>
            <a:picLocks noChangeAspect="1"/>
          </p:cNvPicPr>
          <p:nvPr/>
        </p:nvPicPr>
        <p:blipFill>
          <a:blip r:embed="rId6"/>
          <a:stretch>
            <a:fillRect/>
          </a:stretch>
        </p:blipFill>
        <p:spPr>
          <a:xfrm>
            <a:off x="2313442" y="687908"/>
            <a:ext cx="2334638" cy="1620982"/>
          </a:xfrm>
          <a:prstGeom prst="rect">
            <a:avLst/>
          </a:prstGeom>
        </p:spPr>
      </p:pic>
      <p:pic>
        <p:nvPicPr>
          <p:cNvPr id="9" name="תמונה 8">
            <a:extLst>
              <a:ext uri="{FF2B5EF4-FFF2-40B4-BE49-F238E27FC236}">
                <a16:creationId xmlns:a16="http://schemas.microsoft.com/office/drawing/2014/main" id="{8D88DFF5-5E4E-C24A-C4C8-BAD8E0D1302D}"/>
              </a:ext>
            </a:extLst>
          </p:cNvPr>
          <p:cNvPicPr>
            <a:picLocks noChangeAspect="1"/>
          </p:cNvPicPr>
          <p:nvPr/>
        </p:nvPicPr>
        <p:blipFill>
          <a:blip r:embed="rId7"/>
          <a:stretch>
            <a:fillRect/>
          </a:stretch>
        </p:blipFill>
        <p:spPr>
          <a:xfrm>
            <a:off x="1348349" y="2479520"/>
            <a:ext cx="10086975" cy="3362325"/>
          </a:xfrm>
          <a:prstGeom prst="rect">
            <a:avLst/>
          </a:prstGeom>
          <a:ln>
            <a:noFill/>
          </a:ln>
          <a:effectLst>
            <a:outerShdw blurRad="292100" dist="139700" dir="2700000" algn="tl" rotWithShape="0">
              <a:srgbClr val="333333">
                <a:alpha val="65000"/>
              </a:srgbClr>
            </a:outerShdw>
          </a:effectLst>
        </p:spPr>
      </p:pic>
      <p:sp>
        <p:nvSpPr>
          <p:cNvPr id="10" name="תיבת טקסט 9">
            <a:extLst>
              <a:ext uri="{FF2B5EF4-FFF2-40B4-BE49-F238E27FC236}">
                <a16:creationId xmlns:a16="http://schemas.microsoft.com/office/drawing/2014/main" id="{9C740B37-FBA6-C66E-FCA4-C4444F265858}"/>
              </a:ext>
            </a:extLst>
          </p:cNvPr>
          <p:cNvSpPr txBox="1"/>
          <p:nvPr/>
        </p:nvSpPr>
        <p:spPr>
          <a:xfrm>
            <a:off x="5338483" y="1653510"/>
            <a:ext cx="5701553" cy="523220"/>
          </a:xfrm>
          <a:prstGeom prst="rect">
            <a:avLst/>
          </a:prstGeom>
          <a:noFill/>
        </p:spPr>
        <p:txBody>
          <a:bodyPr wrap="square" rtlCol="1">
            <a:spAutoFit/>
          </a:bodyPr>
          <a:lstStyle/>
          <a:p>
            <a:r>
              <a:rPr lang="he-IL" sz="2800" dirty="0"/>
              <a:t>קראו את קטעי הפתיחה שבעמוד 53.</a:t>
            </a:r>
          </a:p>
        </p:txBody>
      </p:sp>
      <p:pic>
        <p:nvPicPr>
          <p:cNvPr id="14" name="תמונה 13">
            <a:extLst>
              <a:ext uri="{FF2B5EF4-FFF2-40B4-BE49-F238E27FC236}">
                <a16:creationId xmlns:a16="http://schemas.microsoft.com/office/drawing/2014/main" id="{E3534E1A-9125-95F6-75A4-3EB0D3DC04CA}"/>
              </a:ext>
            </a:extLst>
          </p:cNvPr>
          <p:cNvPicPr>
            <a:picLocks noChangeAspect="1"/>
          </p:cNvPicPr>
          <p:nvPr/>
        </p:nvPicPr>
        <p:blipFill>
          <a:blip r:embed="rId8"/>
          <a:stretch>
            <a:fillRect/>
          </a:stretch>
        </p:blipFill>
        <p:spPr>
          <a:xfrm>
            <a:off x="3483068" y="6241340"/>
            <a:ext cx="6457950" cy="504825"/>
          </a:xfrm>
          <a:prstGeom prst="rect">
            <a:avLst/>
          </a:prstGeom>
        </p:spPr>
      </p:pic>
    </p:spTree>
    <p:extLst>
      <p:ext uri="{BB962C8B-B14F-4D97-AF65-F5344CB8AC3E}">
        <p14:creationId xmlns:p14="http://schemas.microsoft.com/office/powerpoint/2010/main" val="127762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61672-DD96-EF82-687C-C956C35C43AD}"/>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A8BBC4A2-BE9E-A821-857C-9835E5AD9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C8D62589-D597-90B2-8847-52193298F2F9}"/>
              </a:ext>
            </a:extLst>
          </p:cNvPr>
          <p:cNvSpPr txBox="1"/>
          <p:nvPr/>
        </p:nvSpPr>
        <p:spPr>
          <a:xfrm>
            <a:off x="120402" y="6376833"/>
            <a:ext cx="1495334" cy="369332"/>
          </a:xfrm>
          <a:prstGeom prst="rect">
            <a:avLst/>
          </a:prstGeom>
          <a:noFill/>
        </p:spPr>
        <p:txBody>
          <a:bodyPr wrap="square" rtlCol="1">
            <a:spAutoFit/>
          </a:bodyPr>
          <a:lstStyle/>
          <a:p>
            <a:r>
              <a:rPr lang="he-IL" dirty="0"/>
              <a:t>עמוד 46</a:t>
            </a:r>
          </a:p>
        </p:txBody>
      </p:sp>
      <p:pic>
        <p:nvPicPr>
          <p:cNvPr id="5" name="תמונה 4">
            <a:extLst>
              <a:ext uri="{FF2B5EF4-FFF2-40B4-BE49-F238E27FC236}">
                <a16:creationId xmlns:a16="http://schemas.microsoft.com/office/drawing/2014/main" id="{E25EBF43-0DD2-853E-2670-8FF85869107E}"/>
              </a:ext>
            </a:extLst>
          </p:cNvPr>
          <p:cNvPicPr>
            <a:picLocks noChangeAspect="1"/>
          </p:cNvPicPr>
          <p:nvPr/>
        </p:nvPicPr>
        <p:blipFill>
          <a:blip r:embed="rId4"/>
          <a:stretch>
            <a:fillRect/>
          </a:stretch>
        </p:blipFill>
        <p:spPr>
          <a:xfrm>
            <a:off x="764384" y="1333145"/>
            <a:ext cx="3237774" cy="20958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תיבת טקסט 6">
            <a:extLst>
              <a:ext uri="{FF2B5EF4-FFF2-40B4-BE49-F238E27FC236}">
                <a16:creationId xmlns:a16="http://schemas.microsoft.com/office/drawing/2014/main" id="{065203A3-AD9E-3399-F560-037899DD3263}"/>
              </a:ext>
            </a:extLst>
          </p:cNvPr>
          <p:cNvSpPr txBox="1"/>
          <p:nvPr/>
        </p:nvSpPr>
        <p:spPr>
          <a:xfrm>
            <a:off x="3574262" y="3283545"/>
            <a:ext cx="7963314" cy="1305165"/>
          </a:xfrm>
          <a:prstGeom prst="rect">
            <a:avLst/>
          </a:prstGeom>
          <a:noFill/>
        </p:spPr>
        <p:txBody>
          <a:bodyPr wrap="square">
            <a:spAutoFit/>
          </a:bodyPr>
          <a:lstStyle/>
          <a:p>
            <a:pPr>
              <a:lnSpc>
                <a:spcPct val="150000"/>
              </a:lnSpc>
            </a:pPr>
            <a:r>
              <a:rPr lang="he-IL" sz="2800" b="0" i="0" u="none" strike="noStrike" baseline="0" dirty="0">
                <a:latin typeface="FbSpoiler-Regular"/>
              </a:rPr>
              <a:t>עִִרְְכוּ תצפית על </a:t>
            </a:r>
            <a:r>
              <a:rPr lang="he-IL" sz="2800" b="1" i="0" u="none" strike="noStrike" baseline="0" dirty="0">
                <a:latin typeface="FbSpoiler-Regular"/>
              </a:rPr>
              <a:t>סלע הפוֹסְְפָָט </a:t>
            </a:r>
            <a:r>
              <a:rPr lang="he-IL" sz="2800" b="0" i="0" u="none" strike="noStrike" baseline="0" dirty="0">
                <a:latin typeface="FbSpoiler-Regular"/>
              </a:rPr>
              <a:t>והשיבו על ההנחיות בסעיפים 4-1.</a:t>
            </a:r>
            <a:endParaRPr lang="he-IL" sz="2800" dirty="0"/>
          </a:p>
        </p:txBody>
      </p:sp>
      <p:sp>
        <p:nvSpPr>
          <p:cNvPr id="9" name="תיבת טקסט 8">
            <a:extLst>
              <a:ext uri="{FF2B5EF4-FFF2-40B4-BE49-F238E27FC236}">
                <a16:creationId xmlns:a16="http://schemas.microsoft.com/office/drawing/2014/main" id="{6E3FE045-B632-8651-D51E-84C1F93B70CB}"/>
              </a:ext>
            </a:extLst>
          </p:cNvPr>
          <p:cNvSpPr txBox="1"/>
          <p:nvPr/>
        </p:nvSpPr>
        <p:spPr>
          <a:xfrm>
            <a:off x="1223682" y="4172147"/>
            <a:ext cx="1678786" cy="369332"/>
          </a:xfrm>
          <a:prstGeom prst="rect">
            <a:avLst/>
          </a:prstGeom>
          <a:noFill/>
        </p:spPr>
        <p:txBody>
          <a:bodyPr wrap="square">
            <a:spAutoFit/>
          </a:bodyPr>
          <a:lstStyle/>
          <a:p>
            <a:r>
              <a:rPr lang="he-IL" sz="1800" b="1" i="0" u="none" strike="noStrike" baseline="0" dirty="0">
                <a:latin typeface="FbSpoiler-Bold"/>
              </a:rPr>
              <a:t>סלע הפוספט</a:t>
            </a:r>
            <a:endParaRPr lang="he-IL" dirty="0"/>
          </a:p>
        </p:txBody>
      </p:sp>
      <p:pic>
        <p:nvPicPr>
          <p:cNvPr id="8" name="תמונה 7">
            <a:extLst>
              <a:ext uri="{FF2B5EF4-FFF2-40B4-BE49-F238E27FC236}">
                <a16:creationId xmlns:a16="http://schemas.microsoft.com/office/drawing/2014/main" id="{74596874-2F6A-9ED6-E662-BCC62ED19212}"/>
              </a:ext>
            </a:extLst>
          </p:cNvPr>
          <p:cNvPicPr>
            <a:picLocks noChangeAspect="1"/>
          </p:cNvPicPr>
          <p:nvPr/>
        </p:nvPicPr>
        <p:blipFill>
          <a:blip r:embed="rId5"/>
          <a:stretch>
            <a:fillRect/>
          </a:stretch>
        </p:blipFill>
        <p:spPr>
          <a:xfrm>
            <a:off x="4901790" y="1333144"/>
            <a:ext cx="6525825" cy="1305165"/>
          </a:xfrm>
          <a:prstGeom prst="rect">
            <a:avLst/>
          </a:prstGeom>
        </p:spPr>
      </p:pic>
    </p:spTree>
    <p:extLst>
      <p:ext uri="{BB962C8B-B14F-4D97-AF65-F5344CB8AC3E}">
        <p14:creationId xmlns:p14="http://schemas.microsoft.com/office/powerpoint/2010/main" val="642478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EAE48-FEA5-8EB8-3B59-DA0EADC4F424}"/>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03C4B000-6976-FA2F-0269-98DD9F145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35116CE6-328A-60EF-4640-1F5348B4812E}"/>
              </a:ext>
            </a:extLst>
          </p:cNvPr>
          <p:cNvSpPr txBox="1"/>
          <p:nvPr/>
        </p:nvSpPr>
        <p:spPr>
          <a:xfrm>
            <a:off x="0" y="6436881"/>
            <a:ext cx="1495334" cy="369332"/>
          </a:xfrm>
          <a:prstGeom prst="rect">
            <a:avLst/>
          </a:prstGeom>
          <a:noFill/>
        </p:spPr>
        <p:txBody>
          <a:bodyPr wrap="square" rtlCol="1">
            <a:spAutoFit/>
          </a:bodyPr>
          <a:lstStyle/>
          <a:p>
            <a:r>
              <a:rPr lang="he-IL" dirty="0"/>
              <a:t>עמודים 55-54</a:t>
            </a:r>
          </a:p>
        </p:txBody>
      </p:sp>
      <p:pic>
        <p:nvPicPr>
          <p:cNvPr id="3" name="תמונה 2">
            <a:extLst>
              <a:ext uri="{FF2B5EF4-FFF2-40B4-BE49-F238E27FC236}">
                <a16:creationId xmlns:a16="http://schemas.microsoft.com/office/drawing/2014/main" id="{F025E6C4-2F1F-51B0-174B-320FB14DE79E}"/>
              </a:ext>
            </a:extLst>
          </p:cNvPr>
          <p:cNvPicPr>
            <a:picLocks noChangeAspect="1"/>
          </p:cNvPicPr>
          <p:nvPr/>
        </p:nvPicPr>
        <p:blipFill>
          <a:blip r:embed="rId4"/>
          <a:stretch>
            <a:fillRect/>
          </a:stretch>
        </p:blipFill>
        <p:spPr>
          <a:xfrm>
            <a:off x="4865593" y="894651"/>
            <a:ext cx="5715000" cy="923925"/>
          </a:xfrm>
          <a:prstGeom prst="rect">
            <a:avLst/>
          </a:prstGeom>
        </p:spPr>
      </p:pic>
      <p:pic>
        <p:nvPicPr>
          <p:cNvPr id="5" name="תמונה 4">
            <a:extLst>
              <a:ext uri="{FF2B5EF4-FFF2-40B4-BE49-F238E27FC236}">
                <a16:creationId xmlns:a16="http://schemas.microsoft.com/office/drawing/2014/main" id="{34FAB535-094D-5E2C-CE0B-07F1F5848E2D}"/>
              </a:ext>
            </a:extLst>
          </p:cNvPr>
          <p:cNvPicPr>
            <a:picLocks noChangeAspect="1"/>
          </p:cNvPicPr>
          <p:nvPr/>
        </p:nvPicPr>
        <p:blipFill>
          <a:blip r:embed="rId5"/>
          <a:stretch>
            <a:fillRect/>
          </a:stretch>
        </p:blipFill>
        <p:spPr>
          <a:xfrm>
            <a:off x="4742889" y="2316495"/>
            <a:ext cx="5743575" cy="371475"/>
          </a:xfrm>
          <a:prstGeom prst="rect">
            <a:avLst/>
          </a:prstGeom>
        </p:spPr>
      </p:pic>
      <p:pic>
        <p:nvPicPr>
          <p:cNvPr id="7" name="תמונה 6">
            <a:extLst>
              <a:ext uri="{FF2B5EF4-FFF2-40B4-BE49-F238E27FC236}">
                <a16:creationId xmlns:a16="http://schemas.microsoft.com/office/drawing/2014/main" id="{D550CC88-726D-4B05-852C-98CB03B242D8}"/>
              </a:ext>
            </a:extLst>
          </p:cNvPr>
          <p:cNvPicPr>
            <a:picLocks noChangeAspect="1"/>
          </p:cNvPicPr>
          <p:nvPr/>
        </p:nvPicPr>
        <p:blipFill>
          <a:blip r:embed="rId6"/>
          <a:stretch>
            <a:fillRect/>
          </a:stretch>
        </p:blipFill>
        <p:spPr>
          <a:xfrm>
            <a:off x="2541538" y="2946000"/>
            <a:ext cx="3077489" cy="3317165"/>
          </a:xfrm>
          <a:prstGeom prst="rect">
            <a:avLst/>
          </a:prstGeom>
          <a:ln w="28575">
            <a:solidFill>
              <a:schemeClr val="accent1"/>
            </a:solidFill>
          </a:ln>
        </p:spPr>
      </p:pic>
      <p:pic>
        <p:nvPicPr>
          <p:cNvPr id="9" name="תמונה 8">
            <a:extLst>
              <a:ext uri="{FF2B5EF4-FFF2-40B4-BE49-F238E27FC236}">
                <a16:creationId xmlns:a16="http://schemas.microsoft.com/office/drawing/2014/main" id="{A7C83D8D-D10E-E189-4267-A8F1F85B5BE2}"/>
              </a:ext>
            </a:extLst>
          </p:cNvPr>
          <p:cNvPicPr>
            <a:picLocks noChangeAspect="1"/>
          </p:cNvPicPr>
          <p:nvPr/>
        </p:nvPicPr>
        <p:blipFill>
          <a:blip r:embed="rId7"/>
          <a:stretch>
            <a:fillRect/>
          </a:stretch>
        </p:blipFill>
        <p:spPr>
          <a:xfrm>
            <a:off x="6592450" y="2970406"/>
            <a:ext cx="4763380" cy="3358755"/>
          </a:xfrm>
          <a:prstGeom prst="rect">
            <a:avLst/>
          </a:prstGeom>
          <a:ln w="28575">
            <a:solidFill>
              <a:schemeClr val="accent1"/>
            </a:solidFill>
            <a:prstDash val="solid"/>
          </a:ln>
        </p:spPr>
      </p:pic>
      <p:sp>
        <p:nvSpPr>
          <p:cNvPr id="11" name="תיבת טקסט 10">
            <a:extLst>
              <a:ext uri="{FF2B5EF4-FFF2-40B4-BE49-F238E27FC236}">
                <a16:creationId xmlns:a16="http://schemas.microsoft.com/office/drawing/2014/main" id="{EE916218-7660-9600-C578-15D70EC15139}"/>
              </a:ext>
            </a:extLst>
          </p:cNvPr>
          <p:cNvSpPr txBox="1"/>
          <p:nvPr/>
        </p:nvSpPr>
        <p:spPr>
          <a:xfrm>
            <a:off x="7723093" y="6283857"/>
            <a:ext cx="2502095" cy="369332"/>
          </a:xfrm>
          <a:prstGeom prst="rect">
            <a:avLst/>
          </a:prstGeom>
          <a:noFill/>
        </p:spPr>
        <p:txBody>
          <a:bodyPr wrap="square">
            <a:spAutoFit/>
          </a:bodyPr>
          <a:lstStyle/>
          <a:p>
            <a:r>
              <a:rPr lang="he-IL" sz="1800" b="1" i="0" u="none" strike="noStrike" baseline="0" dirty="0">
                <a:latin typeface="FbSpoiler-Bold"/>
              </a:rPr>
              <a:t>חציבה של סלעי פוספט</a:t>
            </a:r>
            <a:endParaRPr lang="he-IL" dirty="0"/>
          </a:p>
        </p:txBody>
      </p:sp>
      <p:sp>
        <p:nvSpPr>
          <p:cNvPr id="15" name="תיבת טקסט 14">
            <a:extLst>
              <a:ext uri="{FF2B5EF4-FFF2-40B4-BE49-F238E27FC236}">
                <a16:creationId xmlns:a16="http://schemas.microsoft.com/office/drawing/2014/main" id="{412B9DB2-B19B-F6FE-C03D-1B765EB99613}"/>
              </a:ext>
            </a:extLst>
          </p:cNvPr>
          <p:cNvSpPr txBox="1"/>
          <p:nvPr/>
        </p:nvSpPr>
        <p:spPr>
          <a:xfrm>
            <a:off x="2748122" y="6329161"/>
            <a:ext cx="2817730" cy="369332"/>
          </a:xfrm>
          <a:prstGeom prst="rect">
            <a:avLst/>
          </a:prstGeom>
          <a:noFill/>
        </p:spPr>
        <p:txBody>
          <a:bodyPr wrap="square">
            <a:spAutoFit/>
          </a:bodyPr>
          <a:lstStyle/>
          <a:p>
            <a:r>
              <a:rPr lang="he-IL" sz="1800" b="1" i="0" u="none" strike="noStrike" baseline="0" dirty="0">
                <a:latin typeface="FbSpoiler-Bold"/>
              </a:rPr>
              <a:t>הר מלאכותי של חומרי טפל</a:t>
            </a:r>
            <a:endParaRPr lang="he-IL" dirty="0"/>
          </a:p>
        </p:txBody>
      </p:sp>
    </p:spTree>
    <p:extLst>
      <p:ext uri="{BB962C8B-B14F-4D97-AF65-F5344CB8AC3E}">
        <p14:creationId xmlns:p14="http://schemas.microsoft.com/office/powerpoint/2010/main" val="3229631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76785-4288-D443-7D5B-529EB0E87A29}"/>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854065E2-BCEA-6C07-2CE7-C89248F36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96" y="111835"/>
            <a:ext cx="4995682" cy="576073"/>
          </a:xfrm>
          <a:prstGeom prst="rect">
            <a:avLst/>
          </a:prstGeom>
        </p:spPr>
      </p:pic>
      <p:pic>
        <p:nvPicPr>
          <p:cNvPr id="3" name="תמונה 2">
            <a:extLst>
              <a:ext uri="{FF2B5EF4-FFF2-40B4-BE49-F238E27FC236}">
                <a16:creationId xmlns:a16="http://schemas.microsoft.com/office/drawing/2014/main" id="{EA4D694A-90B9-2FD1-1EEE-1ACE7F3CB53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023978" y="230708"/>
            <a:ext cx="7037574" cy="914400"/>
          </a:xfrm>
          <a:prstGeom prst="rect">
            <a:avLst/>
          </a:prstGeom>
        </p:spPr>
      </p:pic>
      <p:pic>
        <p:nvPicPr>
          <p:cNvPr id="5" name="תמונה 4">
            <a:extLst>
              <a:ext uri="{FF2B5EF4-FFF2-40B4-BE49-F238E27FC236}">
                <a16:creationId xmlns:a16="http://schemas.microsoft.com/office/drawing/2014/main" id="{981D5B83-AAA3-E777-65C8-0D000AF2A1DA}"/>
              </a:ext>
            </a:extLst>
          </p:cNvPr>
          <p:cNvPicPr>
            <a:picLocks noChangeAspect="1"/>
          </p:cNvPicPr>
          <p:nvPr/>
        </p:nvPicPr>
        <p:blipFill>
          <a:blip r:embed="rId5"/>
          <a:stretch>
            <a:fillRect/>
          </a:stretch>
        </p:blipFill>
        <p:spPr>
          <a:xfrm>
            <a:off x="4411856" y="1853053"/>
            <a:ext cx="7515225" cy="1771650"/>
          </a:xfrm>
          <a:prstGeom prst="rect">
            <a:avLst/>
          </a:prstGeom>
        </p:spPr>
      </p:pic>
      <p:pic>
        <p:nvPicPr>
          <p:cNvPr id="9" name="תמונה 8">
            <a:extLst>
              <a:ext uri="{FF2B5EF4-FFF2-40B4-BE49-F238E27FC236}">
                <a16:creationId xmlns:a16="http://schemas.microsoft.com/office/drawing/2014/main" id="{326DA0DE-14EE-1845-8D84-FBCDBF76C1E9}"/>
              </a:ext>
            </a:extLst>
          </p:cNvPr>
          <p:cNvPicPr>
            <a:picLocks noChangeAspect="1"/>
          </p:cNvPicPr>
          <p:nvPr/>
        </p:nvPicPr>
        <p:blipFill>
          <a:blip r:embed="rId6"/>
          <a:stretch>
            <a:fillRect/>
          </a:stretch>
        </p:blipFill>
        <p:spPr>
          <a:xfrm>
            <a:off x="590501" y="1000225"/>
            <a:ext cx="3026757" cy="2234045"/>
          </a:xfrm>
          <a:prstGeom prst="rect">
            <a:avLst/>
          </a:prstGeom>
          <a:ln w="28575">
            <a:solidFill>
              <a:schemeClr val="accent4">
                <a:lumMod val="50000"/>
              </a:schemeClr>
            </a:solidFill>
          </a:ln>
        </p:spPr>
      </p:pic>
      <p:pic>
        <p:nvPicPr>
          <p:cNvPr id="11" name="תמונה 10">
            <a:extLst>
              <a:ext uri="{FF2B5EF4-FFF2-40B4-BE49-F238E27FC236}">
                <a16:creationId xmlns:a16="http://schemas.microsoft.com/office/drawing/2014/main" id="{702FA9BD-8E33-05E2-9F00-8E9795E26AA5}"/>
              </a:ext>
            </a:extLst>
          </p:cNvPr>
          <p:cNvPicPr>
            <a:picLocks noChangeAspect="1"/>
          </p:cNvPicPr>
          <p:nvPr/>
        </p:nvPicPr>
        <p:blipFill>
          <a:blip r:embed="rId7"/>
          <a:stretch>
            <a:fillRect/>
          </a:stretch>
        </p:blipFill>
        <p:spPr>
          <a:xfrm>
            <a:off x="540076" y="3908236"/>
            <a:ext cx="3077182" cy="2244436"/>
          </a:xfrm>
          <a:prstGeom prst="rect">
            <a:avLst/>
          </a:prstGeom>
          <a:ln w="28575">
            <a:solidFill>
              <a:schemeClr val="accent1"/>
            </a:solidFill>
          </a:ln>
        </p:spPr>
      </p:pic>
      <p:sp>
        <p:nvSpPr>
          <p:cNvPr id="14" name="תיבת טקסט 13">
            <a:extLst>
              <a:ext uri="{FF2B5EF4-FFF2-40B4-BE49-F238E27FC236}">
                <a16:creationId xmlns:a16="http://schemas.microsoft.com/office/drawing/2014/main" id="{A1AD4A00-8A77-4BC8-7C07-10249EF47E41}"/>
              </a:ext>
            </a:extLst>
          </p:cNvPr>
          <p:cNvSpPr txBox="1"/>
          <p:nvPr/>
        </p:nvSpPr>
        <p:spPr>
          <a:xfrm>
            <a:off x="5023978" y="4675796"/>
            <a:ext cx="6822141" cy="1951496"/>
          </a:xfrm>
          <a:prstGeom prst="rect">
            <a:avLst/>
          </a:prstGeom>
          <a:noFill/>
        </p:spPr>
        <p:txBody>
          <a:bodyPr wrap="square" rtlCol="1">
            <a:spAutoFit/>
          </a:bodyPr>
          <a:lstStyle/>
          <a:p>
            <a:pPr>
              <a:lnSpc>
                <a:spcPct val="150000"/>
              </a:lnSpc>
            </a:pPr>
            <a:r>
              <a:rPr lang="he-IL" sz="2800" dirty="0"/>
              <a:t>בצעו את סעיפים 3-1 במשימה</a:t>
            </a:r>
          </a:p>
          <a:p>
            <a:pPr>
              <a:lnSpc>
                <a:spcPct val="150000"/>
              </a:lnSpc>
            </a:pPr>
            <a:r>
              <a:rPr lang="he-IL" sz="2800" dirty="0"/>
              <a:t> </a:t>
            </a:r>
            <a:r>
              <a:rPr lang="he-IL" sz="2800" b="1" i="0" u="none" strike="noStrike" baseline="0" dirty="0">
                <a:solidFill>
                  <a:srgbClr val="3A6643"/>
                </a:solidFill>
                <a:latin typeface="MFPronto-Bold"/>
              </a:rPr>
              <a:t>אשלג ופוספט: התרומה והמחיר הסביבתי </a:t>
            </a:r>
            <a:r>
              <a:rPr lang="he-IL" sz="2800" dirty="0"/>
              <a:t>שבעמודים 56-55.</a:t>
            </a:r>
          </a:p>
        </p:txBody>
      </p:sp>
      <p:sp>
        <p:nvSpPr>
          <p:cNvPr id="16" name="תיבת טקסט 15">
            <a:extLst>
              <a:ext uri="{FF2B5EF4-FFF2-40B4-BE49-F238E27FC236}">
                <a16:creationId xmlns:a16="http://schemas.microsoft.com/office/drawing/2014/main" id="{6A2554A2-B3DF-9538-DBED-963E9E57E1ED}"/>
              </a:ext>
            </a:extLst>
          </p:cNvPr>
          <p:cNvSpPr txBox="1"/>
          <p:nvPr/>
        </p:nvSpPr>
        <p:spPr>
          <a:xfrm>
            <a:off x="1165972" y="3289427"/>
            <a:ext cx="1650626" cy="369332"/>
          </a:xfrm>
          <a:prstGeom prst="rect">
            <a:avLst/>
          </a:prstGeom>
          <a:noFill/>
        </p:spPr>
        <p:txBody>
          <a:bodyPr wrap="square">
            <a:spAutoFit/>
          </a:bodyPr>
          <a:lstStyle/>
          <a:p>
            <a:r>
              <a:rPr lang="he-IL" sz="1800" b="1" i="0" u="none" strike="noStrike" baseline="0" dirty="0">
                <a:latin typeface="FbSpoiler-Bold"/>
              </a:rPr>
              <a:t>מפעלי ים המלח</a:t>
            </a:r>
            <a:endParaRPr lang="he-IL" dirty="0"/>
          </a:p>
        </p:txBody>
      </p:sp>
      <p:sp>
        <p:nvSpPr>
          <p:cNvPr id="18" name="תיבת טקסט 17">
            <a:extLst>
              <a:ext uri="{FF2B5EF4-FFF2-40B4-BE49-F238E27FC236}">
                <a16:creationId xmlns:a16="http://schemas.microsoft.com/office/drawing/2014/main" id="{4BEF7B46-D437-03D3-67E6-1AEA1448221C}"/>
              </a:ext>
            </a:extLst>
          </p:cNvPr>
          <p:cNvSpPr txBox="1"/>
          <p:nvPr/>
        </p:nvSpPr>
        <p:spPr>
          <a:xfrm>
            <a:off x="540076" y="6260279"/>
            <a:ext cx="2343149" cy="369332"/>
          </a:xfrm>
          <a:prstGeom prst="rect">
            <a:avLst/>
          </a:prstGeom>
          <a:noFill/>
        </p:spPr>
        <p:txBody>
          <a:bodyPr wrap="square">
            <a:spAutoFit/>
          </a:bodyPr>
          <a:lstStyle/>
          <a:p>
            <a:r>
              <a:rPr lang="he-IL" sz="1800" b="1" i="0" u="none" strike="noStrike" baseline="0" dirty="0">
                <a:latin typeface="FbSpoiler-Bold"/>
              </a:rPr>
              <a:t>מפעל הפוספטים בנגב</a:t>
            </a:r>
            <a:endParaRPr lang="he-IL" dirty="0"/>
          </a:p>
        </p:txBody>
      </p:sp>
      <p:pic>
        <p:nvPicPr>
          <p:cNvPr id="22" name="תמונה 21">
            <a:extLst>
              <a:ext uri="{FF2B5EF4-FFF2-40B4-BE49-F238E27FC236}">
                <a16:creationId xmlns:a16="http://schemas.microsoft.com/office/drawing/2014/main" id="{B5B650A5-86A6-897A-4271-6DE774E86858}"/>
              </a:ext>
            </a:extLst>
          </p:cNvPr>
          <p:cNvPicPr>
            <a:picLocks noChangeAspect="1"/>
          </p:cNvPicPr>
          <p:nvPr/>
        </p:nvPicPr>
        <p:blipFill>
          <a:blip r:embed="rId8"/>
          <a:stretch>
            <a:fillRect/>
          </a:stretch>
        </p:blipFill>
        <p:spPr>
          <a:xfrm>
            <a:off x="5961529" y="4332648"/>
            <a:ext cx="1487283" cy="1268580"/>
          </a:xfrm>
          <a:prstGeom prst="rect">
            <a:avLst/>
          </a:prstGeom>
        </p:spPr>
      </p:pic>
    </p:spTree>
    <p:extLst>
      <p:ext uri="{BB962C8B-B14F-4D97-AF65-F5344CB8AC3E}">
        <p14:creationId xmlns:p14="http://schemas.microsoft.com/office/powerpoint/2010/main" val="39253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52056BBE-21E4-2727-8DA9-2A15568296A4}"/>
              </a:ext>
            </a:extLst>
          </p:cNvPr>
          <p:cNvSpPr txBox="1"/>
          <p:nvPr/>
        </p:nvSpPr>
        <p:spPr>
          <a:xfrm>
            <a:off x="7907383" y="313509"/>
            <a:ext cx="3518263" cy="646331"/>
          </a:xfrm>
          <a:prstGeom prst="rect">
            <a:avLst/>
          </a:prstGeom>
          <a:noFill/>
        </p:spPr>
        <p:txBody>
          <a:bodyPr wrap="square" rtlCol="1">
            <a:spAutoFit/>
          </a:bodyPr>
          <a:lstStyle/>
          <a:p>
            <a:r>
              <a:rPr lang="he-IL" sz="3600" b="1" dirty="0">
                <a:solidFill>
                  <a:srgbClr val="0070C0"/>
                </a:solidFill>
              </a:rPr>
              <a:t>משימה מתוקשבת</a:t>
            </a:r>
          </a:p>
        </p:txBody>
      </p:sp>
      <p:pic>
        <p:nvPicPr>
          <p:cNvPr id="5" name="תמונה 4">
            <a:extLst>
              <a:ext uri="{FF2B5EF4-FFF2-40B4-BE49-F238E27FC236}">
                <a16:creationId xmlns:a16="http://schemas.microsoft.com/office/drawing/2014/main" id="{48095F7E-A2F7-0281-9B14-4219EFCCF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6" name="תמונה 5">
            <a:extLst>
              <a:ext uri="{FF2B5EF4-FFF2-40B4-BE49-F238E27FC236}">
                <a16:creationId xmlns:a16="http://schemas.microsoft.com/office/drawing/2014/main" id="{8D50B8E8-9E70-5052-9BEA-83F9FDA57C25}"/>
              </a:ext>
            </a:extLst>
          </p:cNvPr>
          <p:cNvPicPr>
            <a:picLocks noChangeAspect="1"/>
          </p:cNvPicPr>
          <p:nvPr/>
        </p:nvPicPr>
        <p:blipFill>
          <a:blip r:embed="rId4"/>
          <a:stretch>
            <a:fillRect/>
          </a:stretch>
        </p:blipFill>
        <p:spPr>
          <a:xfrm>
            <a:off x="2615063" y="1237129"/>
            <a:ext cx="7742522" cy="4908177"/>
          </a:xfrm>
          <a:prstGeom prst="rect">
            <a:avLst/>
          </a:prstGeom>
          <a:ln w="19050">
            <a:solidFill>
              <a:srgbClr val="00B0F0"/>
            </a:solidFill>
          </a:ln>
        </p:spPr>
      </p:pic>
    </p:spTree>
    <p:extLst>
      <p:ext uri="{BB962C8B-B14F-4D97-AF65-F5344CB8AC3E}">
        <p14:creationId xmlns:p14="http://schemas.microsoft.com/office/powerpoint/2010/main" val="1431054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A3A9608-CE41-944C-CD26-5B3D9E937F3B}"/>
              </a:ext>
            </a:extLst>
          </p:cNvPr>
          <p:cNvPicPr>
            <a:picLocks noChangeAspect="1"/>
          </p:cNvPicPr>
          <p:nvPr/>
        </p:nvPicPr>
        <p:blipFill>
          <a:blip r:embed="rId3"/>
          <a:stretch>
            <a:fillRect/>
          </a:stretch>
        </p:blipFill>
        <p:spPr>
          <a:xfrm>
            <a:off x="2132159" y="1273041"/>
            <a:ext cx="7900115" cy="4832263"/>
          </a:xfrm>
          <a:prstGeom prst="rect">
            <a:avLst/>
          </a:prstGeom>
          <a:ln w="19050">
            <a:solidFill>
              <a:schemeClr val="accent1"/>
            </a:solidFill>
          </a:ln>
        </p:spPr>
      </p:pic>
      <p:sp>
        <p:nvSpPr>
          <p:cNvPr id="4" name="תיבת טקסט 3">
            <a:extLst>
              <a:ext uri="{FF2B5EF4-FFF2-40B4-BE49-F238E27FC236}">
                <a16:creationId xmlns:a16="http://schemas.microsoft.com/office/drawing/2014/main" id="{52056BBE-21E4-2727-8DA9-2A15568296A4}"/>
              </a:ext>
            </a:extLst>
          </p:cNvPr>
          <p:cNvSpPr txBox="1"/>
          <p:nvPr/>
        </p:nvSpPr>
        <p:spPr>
          <a:xfrm>
            <a:off x="7907383" y="313509"/>
            <a:ext cx="3518263" cy="646331"/>
          </a:xfrm>
          <a:prstGeom prst="rect">
            <a:avLst/>
          </a:prstGeom>
          <a:noFill/>
        </p:spPr>
        <p:txBody>
          <a:bodyPr wrap="square" rtlCol="1">
            <a:spAutoFit/>
          </a:bodyPr>
          <a:lstStyle/>
          <a:p>
            <a:r>
              <a:rPr lang="he-IL" sz="3600" b="1" dirty="0">
                <a:solidFill>
                  <a:srgbClr val="0070C0"/>
                </a:solidFill>
              </a:rPr>
              <a:t>משימה מתוקשבת</a:t>
            </a:r>
          </a:p>
        </p:txBody>
      </p:sp>
      <p:pic>
        <p:nvPicPr>
          <p:cNvPr id="5" name="תמונה 4">
            <a:extLst>
              <a:ext uri="{FF2B5EF4-FFF2-40B4-BE49-F238E27FC236}">
                <a16:creationId xmlns:a16="http://schemas.microsoft.com/office/drawing/2014/main" id="{48095F7E-A2F7-0281-9B14-4219EFCCF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345208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7C01397F-FB06-C4A6-B9A3-E8A2BE8A63EF}"/>
              </a:ext>
            </a:extLst>
          </p:cNvPr>
          <p:cNvPicPr>
            <a:picLocks noChangeAspect="1"/>
          </p:cNvPicPr>
          <p:nvPr/>
        </p:nvPicPr>
        <p:blipFill>
          <a:blip r:embed="rId3"/>
          <a:stretch>
            <a:fillRect/>
          </a:stretch>
        </p:blipFill>
        <p:spPr>
          <a:xfrm>
            <a:off x="84223" y="855137"/>
            <a:ext cx="3264096" cy="5651331"/>
          </a:xfrm>
          <a:prstGeom prst="rect">
            <a:avLst/>
          </a:prstGeom>
          <a:ln w="28575">
            <a:solidFill>
              <a:schemeClr val="accent4">
                <a:lumMod val="50000"/>
              </a:schemeClr>
            </a:solidFill>
          </a:ln>
        </p:spPr>
      </p:pic>
      <p:pic>
        <p:nvPicPr>
          <p:cNvPr id="12" name="תמונה 11">
            <a:extLst>
              <a:ext uri="{FF2B5EF4-FFF2-40B4-BE49-F238E27FC236}">
                <a16:creationId xmlns:a16="http://schemas.microsoft.com/office/drawing/2014/main" id="{5961CF45-CECD-959D-CCFB-700C72275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E6CC904A-0C6E-807D-E228-0A6C4677B8BE}"/>
              </a:ext>
            </a:extLst>
          </p:cNvPr>
          <p:cNvSpPr txBox="1"/>
          <p:nvPr/>
        </p:nvSpPr>
        <p:spPr>
          <a:xfrm>
            <a:off x="120402" y="6561499"/>
            <a:ext cx="1495334" cy="369332"/>
          </a:xfrm>
          <a:prstGeom prst="rect">
            <a:avLst/>
          </a:prstGeom>
          <a:noFill/>
        </p:spPr>
        <p:txBody>
          <a:bodyPr wrap="square" rtlCol="1">
            <a:spAutoFit/>
          </a:bodyPr>
          <a:lstStyle/>
          <a:p>
            <a:r>
              <a:rPr lang="he-IL" b="1" dirty="0"/>
              <a:t>עמוד 46</a:t>
            </a:r>
          </a:p>
        </p:txBody>
      </p:sp>
      <p:pic>
        <p:nvPicPr>
          <p:cNvPr id="15" name="תמונה 14">
            <a:extLst>
              <a:ext uri="{FF2B5EF4-FFF2-40B4-BE49-F238E27FC236}">
                <a16:creationId xmlns:a16="http://schemas.microsoft.com/office/drawing/2014/main" id="{322C884C-E887-D9FC-B9E4-B20ADA662EDD}"/>
              </a:ext>
            </a:extLst>
          </p:cNvPr>
          <p:cNvPicPr>
            <a:picLocks noChangeAspect="1"/>
          </p:cNvPicPr>
          <p:nvPr/>
        </p:nvPicPr>
        <p:blipFill>
          <a:blip r:embed="rId5"/>
          <a:stretch>
            <a:fillRect/>
          </a:stretch>
        </p:blipFill>
        <p:spPr>
          <a:xfrm>
            <a:off x="3642057" y="2438400"/>
            <a:ext cx="8043750" cy="4123099"/>
          </a:xfrm>
          <a:prstGeom prst="rect">
            <a:avLst/>
          </a:prstGeom>
          <a:ln>
            <a:noFill/>
          </a:ln>
          <a:effectLst>
            <a:outerShdw blurRad="292100" dist="139700" dir="2700000" algn="tl" rotWithShape="0">
              <a:srgbClr val="333333">
                <a:alpha val="65000"/>
              </a:srgbClr>
            </a:outerShdw>
          </a:effectLst>
        </p:spPr>
      </p:pic>
      <p:pic>
        <p:nvPicPr>
          <p:cNvPr id="4" name="תמונה 3">
            <a:extLst>
              <a:ext uri="{FF2B5EF4-FFF2-40B4-BE49-F238E27FC236}">
                <a16:creationId xmlns:a16="http://schemas.microsoft.com/office/drawing/2014/main" id="{45655CC5-A7DC-A6AB-60A5-8B33A2FB137D}"/>
              </a:ext>
            </a:extLst>
          </p:cNvPr>
          <p:cNvPicPr>
            <a:picLocks noChangeAspect="1"/>
          </p:cNvPicPr>
          <p:nvPr/>
        </p:nvPicPr>
        <p:blipFill>
          <a:blip r:embed="rId6"/>
          <a:stretch>
            <a:fillRect/>
          </a:stretch>
        </p:blipFill>
        <p:spPr>
          <a:xfrm>
            <a:off x="5924549" y="159812"/>
            <a:ext cx="6010275" cy="695325"/>
          </a:xfrm>
          <a:prstGeom prst="rect">
            <a:avLst/>
          </a:prstGeom>
        </p:spPr>
      </p:pic>
      <p:sp>
        <p:nvSpPr>
          <p:cNvPr id="5" name="תיבת טקסט 4">
            <a:extLst>
              <a:ext uri="{FF2B5EF4-FFF2-40B4-BE49-F238E27FC236}">
                <a16:creationId xmlns:a16="http://schemas.microsoft.com/office/drawing/2014/main" id="{38C1C8E7-3648-8C76-CA28-7407CEE38BAB}"/>
              </a:ext>
            </a:extLst>
          </p:cNvPr>
          <p:cNvSpPr txBox="1"/>
          <p:nvPr/>
        </p:nvSpPr>
        <p:spPr>
          <a:xfrm>
            <a:off x="3341893" y="687908"/>
            <a:ext cx="2178423" cy="1631216"/>
          </a:xfrm>
          <a:prstGeom prst="rect">
            <a:avLst/>
          </a:prstGeom>
          <a:noFill/>
        </p:spPr>
        <p:txBody>
          <a:bodyPr wrap="square" rtlCol="1">
            <a:spAutoFit/>
          </a:bodyPr>
          <a:lstStyle/>
          <a:p>
            <a:r>
              <a:rPr lang="he-IL" sz="2000" dirty="0">
                <a:solidFill>
                  <a:srgbClr val="C00000"/>
                </a:solidFill>
              </a:rPr>
              <a:t>המשיכו לקרוא והשיבו:</a:t>
            </a:r>
          </a:p>
          <a:p>
            <a:r>
              <a:rPr lang="he-IL" sz="2000" dirty="0">
                <a:solidFill>
                  <a:srgbClr val="C00000"/>
                </a:solidFill>
              </a:rPr>
              <a:t>מדוע ים המלח נחשב לאחד מפלאי הטבע? </a:t>
            </a:r>
          </a:p>
        </p:txBody>
      </p:sp>
      <p:sp>
        <p:nvSpPr>
          <p:cNvPr id="2" name="תיבת טקסט 1">
            <a:extLst>
              <a:ext uri="{FF2B5EF4-FFF2-40B4-BE49-F238E27FC236}">
                <a16:creationId xmlns:a16="http://schemas.microsoft.com/office/drawing/2014/main" id="{0336FD79-6B4F-1A91-3035-9F9219DF7C95}"/>
              </a:ext>
            </a:extLst>
          </p:cNvPr>
          <p:cNvSpPr txBox="1"/>
          <p:nvPr/>
        </p:nvSpPr>
        <p:spPr>
          <a:xfrm>
            <a:off x="5924549" y="1503516"/>
            <a:ext cx="5058786" cy="646331"/>
          </a:xfrm>
          <a:prstGeom prst="rect">
            <a:avLst/>
          </a:prstGeom>
          <a:noFill/>
        </p:spPr>
        <p:txBody>
          <a:bodyPr wrap="square" rtlCol="1">
            <a:spAutoFit/>
          </a:bodyPr>
          <a:lstStyle/>
          <a:p>
            <a:r>
              <a:rPr lang="he-IL" sz="3600" b="1" dirty="0">
                <a:solidFill>
                  <a:srgbClr val="2C9CC4"/>
                </a:solidFill>
              </a:rPr>
              <a:t>ים המלח פלא טבע - עולמי</a:t>
            </a:r>
          </a:p>
        </p:txBody>
      </p:sp>
    </p:spTree>
    <p:extLst>
      <p:ext uri="{BB962C8B-B14F-4D97-AF65-F5344CB8AC3E}">
        <p14:creationId xmlns:p14="http://schemas.microsoft.com/office/powerpoint/2010/main" val="155339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AC73B-7125-1D28-A858-26DC0DAAB1CF}"/>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2C65AC9A-E112-D2B4-5DB7-0D5CDA0A8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BF0E37D6-EA58-FFB4-0082-7E6D2A0F8B9C}"/>
              </a:ext>
            </a:extLst>
          </p:cNvPr>
          <p:cNvSpPr txBox="1"/>
          <p:nvPr/>
        </p:nvSpPr>
        <p:spPr>
          <a:xfrm>
            <a:off x="120402" y="6561499"/>
            <a:ext cx="1495334" cy="369332"/>
          </a:xfrm>
          <a:prstGeom prst="rect">
            <a:avLst/>
          </a:prstGeom>
          <a:noFill/>
        </p:spPr>
        <p:txBody>
          <a:bodyPr wrap="square" rtlCol="1">
            <a:spAutoFit/>
          </a:bodyPr>
          <a:lstStyle/>
          <a:p>
            <a:r>
              <a:rPr lang="he-IL" dirty="0"/>
              <a:t>עמוד 46</a:t>
            </a:r>
          </a:p>
        </p:txBody>
      </p:sp>
      <p:pic>
        <p:nvPicPr>
          <p:cNvPr id="11" name="תמונה 10">
            <a:extLst>
              <a:ext uri="{FF2B5EF4-FFF2-40B4-BE49-F238E27FC236}">
                <a16:creationId xmlns:a16="http://schemas.microsoft.com/office/drawing/2014/main" id="{2ACED562-043C-3B3B-7BAA-D3BD0A7DA89E}"/>
              </a:ext>
            </a:extLst>
          </p:cNvPr>
          <p:cNvPicPr>
            <a:picLocks noChangeAspect="1"/>
          </p:cNvPicPr>
          <p:nvPr/>
        </p:nvPicPr>
        <p:blipFill>
          <a:blip r:embed="rId4"/>
          <a:stretch>
            <a:fillRect/>
          </a:stretch>
        </p:blipFill>
        <p:spPr>
          <a:xfrm>
            <a:off x="2176452" y="3082894"/>
            <a:ext cx="3829419" cy="2869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תמונה 14">
            <a:extLst>
              <a:ext uri="{FF2B5EF4-FFF2-40B4-BE49-F238E27FC236}">
                <a16:creationId xmlns:a16="http://schemas.microsoft.com/office/drawing/2014/main" id="{8811D631-5FF8-AEA7-18BC-DFD62B19E0A4}"/>
              </a:ext>
            </a:extLst>
          </p:cNvPr>
          <p:cNvPicPr>
            <a:picLocks noChangeAspect="1"/>
          </p:cNvPicPr>
          <p:nvPr/>
        </p:nvPicPr>
        <p:blipFill>
          <a:blip r:embed="rId5"/>
          <a:stretch>
            <a:fillRect/>
          </a:stretch>
        </p:blipFill>
        <p:spPr>
          <a:xfrm>
            <a:off x="7097201" y="3256418"/>
            <a:ext cx="3829418" cy="2869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תיבת טקסט 16">
            <a:extLst>
              <a:ext uri="{FF2B5EF4-FFF2-40B4-BE49-F238E27FC236}">
                <a16:creationId xmlns:a16="http://schemas.microsoft.com/office/drawing/2014/main" id="{290E2F4A-67A4-F64E-3031-E5D1D14A2C05}"/>
              </a:ext>
            </a:extLst>
          </p:cNvPr>
          <p:cNvSpPr txBox="1"/>
          <p:nvPr/>
        </p:nvSpPr>
        <p:spPr>
          <a:xfrm>
            <a:off x="3751729" y="6192167"/>
            <a:ext cx="1630455" cy="369332"/>
          </a:xfrm>
          <a:prstGeom prst="rect">
            <a:avLst/>
          </a:prstGeom>
          <a:noFill/>
        </p:spPr>
        <p:txBody>
          <a:bodyPr wrap="square">
            <a:spAutoFit/>
          </a:bodyPr>
          <a:lstStyle/>
          <a:p>
            <a:r>
              <a:rPr lang="he-IL" sz="1800" b="1" i="0" u="none" strike="noStrike" baseline="0" dirty="0">
                <a:latin typeface="FbSpoiler-Regular"/>
              </a:rPr>
              <a:t>פטריות המלח</a:t>
            </a:r>
            <a:endParaRPr lang="he-IL" b="1" dirty="0"/>
          </a:p>
        </p:txBody>
      </p:sp>
      <p:sp>
        <p:nvSpPr>
          <p:cNvPr id="2" name="תיבת טקסט 1">
            <a:extLst>
              <a:ext uri="{FF2B5EF4-FFF2-40B4-BE49-F238E27FC236}">
                <a16:creationId xmlns:a16="http://schemas.microsoft.com/office/drawing/2014/main" id="{69C56D65-D78F-AAB7-4791-29A8AD515C06}"/>
              </a:ext>
            </a:extLst>
          </p:cNvPr>
          <p:cNvSpPr txBox="1"/>
          <p:nvPr/>
        </p:nvSpPr>
        <p:spPr>
          <a:xfrm>
            <a:off x="3188311" y="1179823"/>
            <a:ext cx="6577013" cy="1570751"/>
          </a:xfrm>
          <a:prstGeom prst="rect">
            <a:avLst/>
          </a:prstGeom>
          <a:noFill/>
        </p:spPr>
        <p:txBody>
          <a:bodyPr wrap="square" rtlCol="1">
            <a:spAutoFit/>
          </a:bodyPr>
          <a:lstStyle/>
          <a:p>
            <a:pPr algn="ctr">
              <a:lnSpc>
                <a:spcPct val="150000"/>
              </a:lnSpc>
            </a:pPr>
            <a:r>
              <a:rPr lang="he-IL" sz="3600" b="1" dirty="0">
                <a:solidFill>
                  <a:srgbClr val="2C9CC4"/>
                </a:solidFill>
              </a:rPr>
              <a:t>ים המלח מתגבש</a:t>
            </a:r>
          </a:p>
          <a:p>
            <a:pPr algn="ctr">
              <a:lnSpc>
                <a:spcPct val="150000"/>
              </a:lnSpc>
            </a:pPr>
            <a:r>
              <a:rPr lang="he-IL" sz="3200" b="1" dirty="0"/>
              <a:t>מה גורם למלח להתגבש?</a:t>
            </a:r>
            <a:endParaRPr lang="he-IL" b="1" dirty="0"/>
          </a:p>
        </p:txBody>
      </p:sp>
    </p:spTree>
    <p:extLst>
      <p:ext uri="{BB962C8B-B14F-4D97-AF65-F5344CB8AC3E}">
        <p14:creationId xmlns:p14="http://schemas.microsoft.com/office/powerpoint/2010/main" val="1041370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29D3D-3B90-707F-6B24-26C8BBE0A0F3}"/>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57B0953B-21CB-024B-C219-78EA82902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D5FAE88F-212E-406C-6BC4-BCB553E9E7F8}"/>
              </a:ext>
            </a:extLst>
          </p:cNvPr>
          <p:cNvSpPr txBox="1"/>
          <p:nvPr/>
        </p:nvSpPr>
        <p:spPr>
          <a:xfrm>
            <a:off x="120402" y="6561499"/>
            <a:ext cx="1495334" cy="369332"/>
          </a:xfrm>
          <a:prstGeom prst="rect">
            <a:avLst/>
          </a:prstGeom>
          <a:noFill/>
        </p:spPr>
        <p:txBody>
          <a:bodyPr wrap="square" rtlCol="1">
            <a:spAutoFit/>
          </a:bodyPr>
          <a:lstStyle/>
          <a:p>
            <a:r>
              <a:rPr lang="he-IL" dirty="0"/>
              <a:t>עמוד 56</a:t>
            </a:r>
          </a:p>
        </p:txBody>
      </p:sp>
      <p:pic>
        <p:nvPicPr>
          <p:cNvPr id="2" name="תמונה 1">
            <a:extLst>
              <a:ext uri="{FF2B5EF4-FFF2-40B4-BE49-F238E27FC236}">
                <a16:creationId xmlns:a16="http://schemas.microsoft.com/office/drawing/2014/main" id="{390FCD09-02D4-C3AD-1A0C-B9A2EC267BCB}"/>
              </a:ext>
            </a:extLst>
          </p:cNvPr>
          <p:cNvPicPr>
            <a:picLocks noChangeAspect="1"/>
          </p:cNvPicPr>
          <p:nvPr/>
        </p:nvPicPr>
        <p:blipFill>
          <a:blip r:embed="rId4"/>
          <a:stretch>
            <a:fillRect/>
          </a:stretch>
        </p:blipFill>
        <p:spPr>
          <a:xfrm>
            <a:off x="3865680" y="919018"/>
            <a:ext cx="6467475" cy="1038225"/>
          </a:xfrm>
          <a:prstGeom prst="rect">
            <a:avLst/>
          </a:prstGeom>
          <a:ln>
            <a:noFill/>
          </a:ln>
          <a:effectLst>
            <a:outerShdw blurRad="190500" algn="tl" rotWithShape="0">
              <a:srgbClr val="000000">
                <a:alpha val="70000"/>
              </a:srgbClr>
            </a:outerShdw>
          </a:effectLst>
        </p:spPr>
      </p:pic>
      <p:pic>
        <p:nvPicPr>
          <p:cNvPr id="6" name="תמונה 5">
            <a:extLst>
              <a:ext uri="{FF2B5EF4-FFF2-40B4-BE49-F238E27FC236}">
                <a16:creationId xmlns:a16="http://schemas.microsoft.com/office/drawing/2014/main" id="{96365DF8-9C74-0B61-CC28-EA51BD1E8602}"/>
              </a:ext>
            </a:extLst>
          </p:cNvPr>
          <p:cNvPicPr>
            <a:picLocks noChangeAspect="1"/>
          </p:cNvPicPr>
          <p:nvPr/>
        </p:nvPicPr>
        <p:blipFill>
          <a:blip r:embed="rId5"/>
          <a:stretch>
            <a:fillRect/>
          </a:stretch>
        </p:blipFill>
        <p:spPr>
          <a:xfrm>
            <a:off x="4811519" y="2518404"/>
            <a:ext cx="4121164" cy="38454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95107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452D8-5B08-8A79-71CD-6FA704C63DD7}"/>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E0121BA0-AA64-7CAB-27C6-6EBE78898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04746C6E-1E58-9C01-44A4-D69803DEC4B3}"/>
              </a:ext>
            </a:extLst>
          </p:cNvPr>
          <p:cNvSpPr txBox="1"/>
          <p:nvPr/>
        </p:nvSpPr>
        <p:spPr>
          <a:xfrm>
            <a:off x="120402" y="6561499"/>
            <a:ext cx="1495334" cy="369332"/>
          </a:xfrm>
          <a:prstGeom prst="rect">
            <a:avLst/>
          </a:prstGeom>
          <a:noFill/>
        </p:spPr>
        <p:txBody>
          <a:bodyPr wrap="square" rtlCol="1">
            <a:spAutoFit/>
          </a:bodyPr>
          <a:lstStyle/>
          <a:p>
            <a:r>
              <a:rPr lang="he-IL" b="1" dirty="0"/>
              <a:t>עמוד 57</a:t>
            </a:r>
          </a:p>
        </p:txBody>
      </p:sp>
      <p:pic>
        <p:nvPicPr>
          <p:cNvPr id="3" name="תמונה 2">
            <a:extLst>
              <a:ext uri="{FF2B5EF4-FFF2-40B4-BE49-F238E27FC236}">
                <a16:creationId xmlns:a16="http://schemas.microsoft.com/office/drawing/2014/main" id="{7B66DF02-3AA6-0FBE-7C03-3E664DDDF684}"/>
              </a:ext>
            </a:extLst>
          </p:cNvPr>
          <p:cNvPicPr>
            <a:picLocks noChangeAspect="1"/>
          </p:cNvPicPr>
          <p:nvPr/>
        </p:nvPicPr>
        <p:blipFill>
          <a:blip r:embed="rId4"/>
          <a:stretch>
            <a:fillRect/>
          </a:stretch>
        </p:blipFill>
        <p:spPr>
          <a:xfrm>
            <a:off x="8655703" y="7060"/>
            <a:ext cx="2276475" cy="576073"/>
          </a:xfrm>
          <a:prstGeom prst="rect">
            <a:avLst/>
          </a:prstGeom>
        </p:spPr>
      </p:pic>
      <p:pic>
        <p:nvPicPr>
          <p:cNvPr id="5" name="תמונה 4">
            <a:extLst>
              <a:ext uri="{FF2B5EF4-FFF2-40B4-BE49-F238E27FC236}">
                <a16:creationId xmlns:a16="http://schemas.microsoft.com/office/drawing/2014/main" id="{5172D864-5A2F-CA9B-D0AD-05D25F6F3A32}"/>
              </a:ext>
            </a:extLst>
          </p:cNvPr>
          <p:cNvPicPr>
            <a:picLocks noChangeAspect="1"/>
          </p:cNvPicPr>
          <p:nvPr/>
        </p:nvPicPr>
        <p:blipFill>
          <a:blip r:embed="rId5"/>
          <a:stretch>
            <a:fillRect/>
          </a:stretch>
        </p:blipFill>
        <p:spPr>
          <a:xfrm>
            <a:off x="6204977" y="181269"/>
            <a:ext cx="2343150" cy="342900"/>
          </a:xfrm>
          <a:prstGeom prst="rect">
            <a:avLst/>
          </a:prstGeom>
        </p:spPr>
      </p:pic>
      <p:pic>
        <p:nvPicPr>
          <p:cNvPr id="7" name="תמונה 6">
            <a:extLst>
              <a:ext uri="{FF2B5EF4-FFF2-40B4-BE49-F238E27FC236}">
                <a16:creationId xmlns:a16="http://schemas.microsoft.com/office/drawing/2014/main" id="{CA71637D-9418-FFBB-2CBE-9B97EB40B6B3}"/>
              </a:ext>
            </a:extLst>
          </p:cNvPr>
          <p:cNvPicPr>
            <a:picLocks noChangeAspect="1"/>
          </p:cNvPicPr>
          <p:nvPr/>
        </p:nvPicPr>
        <p:blipFill>
          <a:blip r:embed="rId6"/>
          <a:stretch>
            <a:fillRect/>
          </a:stretch>
        </p:blipFill>
        <p:spPr>
          <a:xfrm>
            <a:off x="3617843" y="896358"/>
            <a:ext cx="7006734" cy="45924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תמונה 8">
            <a:extLst>
              <a:ext uri="{FF2B5EF4-FFF2-40B4-BE49-F238E27FC236}">
                <a16:creationId xmlns:a16="http://schemas.microsoft.com/office/drawing/2014/main" id="{AF35EB23-1AC6-4FB8-A3D3-CF77FF449B20}"/>
              </a:ext>
            </a:extLst>
          </p:cNvPr>
          <p:cNvPicPr>
            <a:picLocks noChangeAspect="1"/>
          </p:cNvPicPr>
          <p:nvPr/>
        </p:nvPicPr>
        <p:blipFill>
          <a:blip r:embed="rId7"/>
          <a:stretch>
            <a:fillRect/>
          </a:stretch>
        </p:blipFill>
        <p:spPr>
          <a:xfrm>
            <a:off x="4426183" y="5467349"/>
            <a:ext cx="5900737" cy="1271013"/>
          </a:xfrm>
          <a:prstGeom prst="rect">
            <a:avLst/>
          </a:prstGeom>
        </p:spPr>
      </p:pic>
    </p:spTree>
    <p:extLst>
      <p:ext uri="{BB962C8B-B14F-4D97-AF65-F5344CB8AC3E}">
        <p14:creationId xmlns:p14="http://schemas.microsoft.com/office/powerpoint/2010/main" val="725104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475F3-594A-1E0C-FDB4-CAC9BCA177C5}"/>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ABF8923A-88CB-B32D-C329-930AEAFE4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7F51981E-D83D-E50C-D7FD-928FBF5B66A9}"/>
              </a:ext>
            </a:extLst>
          </p:cNvPr>
          <p:cNvSpPr txBox="1"/>
          <p:nvPr/>
        </p:nvSpPr>
        <p:spPr>
          <a:xfrm>
            <a:off x="120402" y="6561499"/>
            <a:ext cx="1495334" cy="369332"/>
          </a:xfrm>
          <a:prstGeom prst="rect">
            <a:avLst/>
          </a:prstGeom>
          <a:noFill/>
        </p:spPr>
        <p:txBody>
          <a:bodyPr wrap="square" rtlCol="1">
            <a:spAutoFit/>
          </a:bodyPr>
          <a:lstStyle/>
          <a:p>
            <a:r>
              <a:rPr lang="he-IL" b="1" dirty="0"/>
              <a:t>עמוד 58</a:t>
            </a:r>
          </a:p>
        </p:txBody>
      </p:sp>
      <p:sp>
        <p:nvSpPr>
          <p:cNvPr id="2" name="תיבת טקסט 4">
            <a:extLst>
              <a:ext uri="{FF2B5EF4-FFF2-40B4-BE49-F238E27FC236}">
                <a16:creationId xmlns:a16="http://schemas.microsoft.com/office/drawing/2014/main" id="{060C9941-88A0-1C5D-0BDE-5F417AF4D260}"/>
              </a:ext>
            </a:extLst>
          </p:cNvPr>
          <p:cNvSpPr txBox="1"/>
          <p:nvPr/>
        </p:nvSpPr>
        <p:spPr>
          <a:xfrm>
            <a:off x="478972" y="2768871"/>
            <a:ext cx="3454716" cy="400110"/>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sz="2000" dirty="0"/>
              <a:t>השיבו על השאלות שבתבנית זו.</a:t>
            </a:r>
          </a:p>
        </p:txBody>
      </p:sp>
      <p:pic>
        <p:nvPicPr>
          <p:cNvPr id="7" name="תמונה 6">
            <a:extLst>
              <a:ext uri="{FF2B5EF4-FFF2-40B4-BE49-F238E27FC236}">
                <a16:creationId xmlns:a16="http://schemas.microsoft.com/office/drawing/2014/main" id="{AEB4B897-21E4-7DE3-4087-3D99002D01B8}"/>
              </a:ext>
            </a:extLst>
          </p:cNvPr>
          <p:cNvPicPr>
            <a:picLocks noChangeAspect="1"/>
          </p:cNvPicPr>
          <p:nvPr/>
        </p:nvPicPr>
        <p:blipFill>
          <a:blip r:embed="rId4"/>
          <a:stretch>
            <a:fillRect/>
          </a:stretch>
        </p:blipFill>
        <p:spPr>
          <a:xfrm>
            <a:off x="4811485" y="1320669"/>
            <a:ext cx="6248401" cy="4927730"/>
          </a:xfrm>
          <a:prstGeom prst="rect">
            <a:avLst/>
          </a:prstGeom>
        </p:spPr>
      </p:pic>
      <p:pic>
        <p:nvPicPr>
          <p:cNvPr id="9" name="תמונה 8">
            <a:extLst>
              <a:ext uri="{FF2B5EF4-FFF2-40B4-BE49-F238E27FC236}">
                <a16:creationId xmlns:a16="http://schemas.microsoft.com/office/drawing/2014/main" id="{E87AE85E-F4D9-128A-9C25-32B32C57F749}"/>
              </a:ext>
            </a:extLst>
          </p:cNvPr>
          <p:cNvPicPr>
            <a:picLocks noChangeAspect="1"/>
          </p:cNvPicPr>
          <p:nvPr/>
        </p:nvPicPr>
        <p:blipFill>
          <a:blip r:embed="rId5"/>
          <a:stretch>
            <a:fillRect/>
          </a:stretch>
        </p:blipFill>
        <p:spPr>
          <a:xfrm>
            <a:off x="7489835" y="209926"/>
            <a:ext cx="3570051" cy="955964"/>
          </a:xfrm>
          <a:prstGeom prst="rect">
            <a:avLst/>
          </a:prstGeom>
        </p:spPr>
      </p:pic>
    </p:spTree>
    <p:extLst>
      <p:ext uri="{BB962C8B-B14F-4D97-AF65-F5344CB8AC3E}">
        <p14:creationId xmlns:p14="http://schemas.microsoft.com/office/powerpoint/2010/main" val="1770746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1AF5F-4760-66B5-8737-7E60638527E0}"/>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2C11A114-8FDB-AFAC-EE48-3A3E225D0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pic>
        <p:nvPicPr>
          <p:cNvPr id="5" name="תמונה 4">
            <a:extLst>
              <a:ext uri="{FF2B5EF4-FFF2-40B4-BE49-F238E27FC236}">
                <a16:creationId xmlns:a16="http://schemas.microsoft.com/office/drawing/2014/main" id="{351036F2-6740-BC34-FD50-4A7BF4F069CA}"/>
              </a:ext>
            </a:extLst>
          </p:cNvPr>
          <p:cNvPicPr>
            <a:picLocks noChangeAspect="1"/>
          </p:cNvPicPr>
          <p:nvPr/>
        </p:nvPicPr>
        <p:blipFill>
          <a:blip r:embed="rId4"/>
          <a:stretch>
            <a:fillRect/>
          </a:stretch>
        </p:blipFill>
        <p:spPr>
          <a:xfrm>
            <a:off x="495280" y="1279482"/>
            <a:ext cx="1812483" cy="18837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תמונה 6">
            <a:extLst>
              <a:ext uri="{FF2B5EF4-FFF2-40B4-BE49-F238E27FC236}">
                <a16:creationId xmlns:a16="http://schemas.microsoft.com/office/drawing/2014/main" id="{F4249F22-7F1C-84DC-C3B1-6B447A8FC4EC}"/>
              </a:ext>
            </a:extLst>
          </p:cNvPr>
          <p:cNvPicPr>
            <a:picLocks noChangeAspect="1"/>
          </p:cNvPicPr>
          <p:nvPr/>
        </p:nvPicPr>
        <p:blipFill>
          <a:blip r:embed="rId5"/>
          <a:stretch>
            <a:fillRect/>
          </a:stretch>
        </p:blipFill>
        <p:spPr>
          <a:xfrm>
            <a:off x="403896" y="4013359"/>
            <a:ext cx="1893353" cy="1995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תיבת טקסט 7">
            <a:extLst>
              <a:ext uri="{FF2B5EF4-FFF2-40B4-BE49-F238E27FC236}">
                <a16:creationId xmlns:a16="http://schemas.microsoft.com/office/drawing/2014/main" id="{18DC0A1F-C11A-6E2D-F49F-5961D7A69EC9}"/>
              </a:ext>
            </a:extLst>
          </p:cNvPr>
          <p:cNvSpPr txBox="1"/>
          <p:nvPr/>
        </p:nvSpPr>
        <p:spPr>
          <a:xfrm>
            <a:off x="93707" y="6488668"/>
            <a:ext cx="1495334" cy="369332"/>
          </a:xfrm>
          <a:prstGeom prst="rect">
            <a:avLst/>
          </a:prstGeom>
          <a:noFill/>
        </p:spPr>
        <p:txBody>
          <a:bodyPr wrap="square" rtlCol="1">
            <a:spAutoFit/>
          </a:bodyPr>
          <a:lstStyle/>
          <a:p>
            <a:r>
              <a:rPr lang="he-IL" dirty="0"/>
              <a:t>עמוד 59</a:t>
            </a:r>
          </a:p>
        </p:txBody>
      </p:sp>
      <p:pic>
        <p:nvPicPr>
          <p:cNvPr id="3" name="תמונה 2">
            <a:extLst>
              <a:ext uri="{FF2B5EF4-FFF2-40B4-BE49-F238E27FC236}">
                <a16:creationId xmlns:a16="http://schemas.microsoft.com/office/drawing/2014/main" id="{F5A1DDBB-D2A8-133B-A3D4-0B5B158B3294}"/>
              </a:ext>
            </a:extLst>
          </p:cNvPr>
          <p:cNvPicPr>
            <a:picLocks noChangeAspect="1"/>
          </p:cNvPicPr>
          <p:nvPr/>
        </p:nvPicPr>
        <p:blipFill>
          <a:blip r:embed="rId6"/>
          <a:stretch>
            <a:fillRect/>
          </a:stretch>
        </p:blipFill>
        <p:spPr>
          <a:xfrm>
            <a:off x="3060990" y="1011535"/>
            <a:ext cx="8410575" cy="4128655"/>
          </a:xfrm>
          <a:prstGeom prst="rect">
            <a:avLst/>
          </a:prstGeom>
          <a:ln>
            <a:noFill/>
          </a:ln>
          <a:effectLst>
            <a:outerShdw blurRad="190500" algn="tl" rotWithShape="0">
              <a:srgbClr val="000000">
                <a:alpha val="70000"/>
              </a:srgbClr>
            </a:outerShdw>
          </a:effectLst>
        </p:spPr>
      </p:pic>
      <p:sp>
        <p:nvSpPr>
          <p:cNvPr id="6" name="תיבת טקסט 5">
            <a:extLst>
              <a:ext uri="{FF2B5EF4-FFF2-40B4-BE49-F238E27FC236}">
                <a16:creationId xmlns:a16="http://schemas.microsoft.com/office/drawing/2014/main" id="{6EEB0C31-C6CE-D229-4630-35B9051D92EE}"/>
              </a:ext>
            </a:extLst>
          </p:cNvPr>
          <p:cNvSpPr txBox="1"/>
          <p:nvPr/>
        </p:nvSpPr>
        <p:spPr>
          <a:xfrm>
            <a:off x="5477165" y="5384800"/>
            <a:ext cx="5994400" cy="461665"/>
          </a:xfrm>
          <a:prstGeom prst="rect">
            <a:avLst/>
          </a:prstGeom>
          <a:noFill/>
        </p:spPr>
        <p:txBody>
          <a:bodyPr wrap="square" rtlCol="1">
            <a:spAutoFit/>
          </a:bodyPr>
          <a:lstStyle/>
          <a:p>
            <a:r>
              <a:rPr lang="he-IL" sz="2400" dirty="0"/>
              <a:t>השלימו את שאר המשפטים שבעמוד זה</a:t>
            </a:r>
          </a:p>
        </p:txBody>
      </p:sp>
    </p:spTree>
    <p:extLst>
      <p:ext uri="{BB962C8B-B14F-4D97-AF65-F5344CB8AC3E}">
        <p14:creationId xmlns:p14="http://schemas.microsoft.com/office/powerpoint/2010/main" val="1675047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6F0E4-F2BD-1420-4E76-E11774D739CA}"/>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F7A44FD9-9CF3-A2F6-D901-B65038EEB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DA030706-ED2D-7977-F6CB-9F37407EB323}"/>
              </a:ext>
            </a:extLst>
          </p:cNvPr>
          <p:cNvSpPr txBox="1"/>
          <p:nvPr/>
        </p:nvSpPr>
        <p:spPr>
          <a:xfrm>
            <a:off x="120402" y="6561499"/>
            <a:ext cx="1495334" cy="369332"/>
          </a:xfrm>
          <a:prstGeom prst="rect">
            <a:avLst/>
          </a:prstGeom>
          <a:noFill/>
        </p:spPr>
        <p:txBody>
          <a:bodyPr wrap="square" rtlCol="1">
            <a:spAutoFit/>
          </a:bodyPr>
          <a:lstStyle/>
          <a:p>
            <a:r>
              <a:rPr lang="he-IL" dirty="0"/>
              <a:t>עמוד 59</a:t>
            </a:r>
          </a:p>
        </p:txBody>
      </p:sp>
      <p:pic>
        <p:nvPicPr>
          <p:cNvPr id="7" name="תמונה 6">
            <a:extLst>
              <a:ext uri="{FF2B5EF4-FFF2-40B4-BE49-F238E27FC236}">
                <a16:creationId xmlns:a16="http://schemas.microsoft.com/office/drawing/2014/main" id="{3B228EB5-E69E-8FC0-F46C-3F2BB36DD326}"/>
              </a:ext>
            </a:extLst>
          </p:cNvPr>
          <p:cNvPicPr>
            <a:picLocks noChangeAspect="1"/>
          </p:cNvPicPr>
          <p:nvPr/>
        </p:nvPicPr>
        <p:blipFill>
          <a:blip r:embed="rId4"/>
          <a:stretch>
            <a:fillRect/>
          </a:stretch>
        </p:blipFill>
        <p:spPr>
          <a:xfrm>
            <a:off x="872281" y="699312"/>
            <a:ext cx="2553454" cy="2259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תמונה 8">
            <a:extLst>
              <a:ext uri="{FF2B5EF4-FFF2-40B4-BE49-F238E27FC236}">
                <a16:creationId xmlns:a16="http://schemas.microsoft.com/office/drawing/2014/main" id="{7A05A0FF-DC41-AB44-8DA9-715C4810D508}"/>
              </a:ext>
            </a:extLst>
          </p:cNvPr>
          <p:cNvPicPr>
            <a:picLocks noChangeAspect="1"/>
          </p:cNvPicPr>
          <p:nvPr/>
        </p:nvPicPr>
        <p:blipFill>
          <a:blip r:embed="rId5"/>
          <a:stretch>
            <a:fillRect/>
          </a:stretch>
        </p:blipFill>
        <p:spPr>
          <a:xfrm>
            <a:off x="850343" y="4028958"/>
            <a:ext cx="2626659" cy="2129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תמונה 9">
            <a:extLst>
              <a:ext uri="{FF2B5EF4-FFF2-40B4-BE49-F238E27FC236}">
                <a16:creationId xmlns:a16="http://schemas.microsoft.com/office/drawing/2014/main" id="{2E4F9347-FA2E-7B65-E4BC-A6519B7400D7}"/>
              </a:ext>
            </a:extLst>
          </p:cNvPr>
          <p:cNvPicPr>
            <a:picLocks noChangeAspect="1"/>
          </p:cNvPicPr>
          <p:nvPr/>
        </p:nvPicPr>
        <p:blipFill>
          <a:blip r:embed="rId6"/>
          <a:stretch>
            <a:fillRect/>
          </a:stretch>
        </p:blipFill>
        <p:spPr>
          <a:xfrm>
            <a:off x="5228522" y="1464525"/>
            <a:ext cx="6113135" cy="3928950"/>
          </a:xfrm>
          <a:prstGeom prst="rect">
            <a:avLst/>
          </a:prstGeom>
        </p:spPr>
      </p:pic>
    </p:spTree>
    <p:extLst>
      <p:ext uri="{BB962C8B-B14F-4D97-AF65-F5344CB8AC3E}">
        <p14:creationId xmlns:p14="http://schemas.microsoft.com/office/powerpoint/2010/main" val="105949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5697-362A-0B49-2AFF-E98C4F649B1C}"/>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5913C6E7-AFCF-2610-B4E9-8559DEDCE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7376471D-081F-463E-C46B-4BC14097DCD2}"/>
              </a:ext>
            </a:extLst>
          </p:cNvPr>
          <p:cNvSpPr txBox="1"/>
          <p:nvPr/>
        </p:nvSpPr>
        <p:spPr>
          <a:xfrm>
            <a:off x="120402" y="6561499"/>
            <a:ext cx="1495334" cy="369332"/>
          </a:xfrm>
          <a:prstGeom prst="rect">
            <a:avLst/>
          </a:prstGeom>
          <a:noFill/>
        </p:spPr>
        <p:txBody>
          <a:bodyPr wrap="square" rtlCol="1">
            <a:spAutoFit/>
          </a:bodyPr>
          <a:lstStyle/>
          <a:p>
            <a:r>
              <a:rPr lang="he-IL" dirty="0"/>
              <a:t>עמוד 46</a:t>
            </a:r>
          </a:p>
        </p:txBody>
      </p:sp>
      <p:pic>
        <p:nvPicPr>
          <p:cNvPr id="4" name="תמונה 3">
            <a:extLst>
              <a:ext uri="{FF2B5EF4-FFF2-40B4-BE49-F238E27FC236}">
                <a16:creationId xmlns:a16="http://schemas.microsoft.com/office/drawing/2014/main" id="{400A8871-FFD2-BA75-BDEC-EDE194ECBB15}"/>
              </a:ext>
            </a:extLst>
          </p:cNvPr>
          <p:cNvPicPr>
            <a:picLocks noChangeAspect="1"/>
          </p:cNvPicPr>
          <p:nvPr/>
        </p:nvPicPr>
        <p:blipFill>
          <a:blip r:embed="rId4"/>
          <a:stretch>
            <a:fillRect/>
          </a:stretch>
        </p:blipFill>
        <p:spPr>
          <a:xfrm>
            <a:off x="1615736" y="1520206"/>
            <a:ext cx="10044255" cy="2547991"/>
          </a:xfrm>
          <a:prstGeom prst="rect">
            <a:avLst/>
          </a:prstGeom>
        </p:spPr>
      </p:pic>
    </p:spTree>
    <p:extLst>
      <p:ext uri="{BB962C8B-B14F-4D97-AF65-F5344CB8AC3E}">
        <p14:creationId xmlns:p14="http://schemas.microsoft.com/office/powerpoint/2010/main" val="3969225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275FF-1F0C-C2BE-8B79-57785A7E0FAC}"/>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11BCD0A5-8EEC-372F-F7B0-380BD753D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C6B6D3FA-73A5-9061-117A-7B61E4BAC439}"/>
              </a:ext>
            </a:extLst>
          </p:cNvPr>
          <p:cNvSpPr txBox="1"/>
          <p:nvPr/>
        </p:nvSpPr>
        <p:spPr>
          <a:xfrm>
            <a:off x="120402" y="6561499"/>
            <a:ext cx="1495334" cy="369332"/>
          </a:xfrm>
          <a:prstGeom prst="rect">
            <a:avLst/>
          </a:prstGeom>
          <a:noFill/>
        </p:spPr>
        <p:txBody>
          <a:bodyPr wrap="square" rtlCol="1">
            <a:spAutoFit/>
          </a:bodyPr>
          <a:lstStyle/>
          <a:p>
            <a:r>
              <a:rPr lang="he-IL" dirty="0"/>
              <a:t>עמוד 46</a:t>
            </a:r>
          </a:p>
        </p:txBody>
      </p:sp>
      <p:sp>
        <p:nvSpPr>
          <p:cNvPr id="2" name="תיבת טקסט 1">
            <a:extLst>
              <a:ext uri="{FF2B5EF4-FFF2-40B4-BE49-F238E27FC236}">
                <a16:creationId xmlns:a16="http://schemas.microsoft.com/office/drawing/2014/main" id="{A64559E2-6643-9EF3-B218-DC2EE81C156F}"/>
              </a:ext>
            </a:extLst>
          </p:cNvPr>
          <p:cNvSpPr txBox="1"/>
          <p:nvPr/>
        </p:nvSpPr>
        <p:spPr>
          <a:xfrm>
            <a:off x="6096000" y="687908"/>
            <a:ext cx="4567518" cy="707886"/>
          </a:xfrm>
          <a:prstGeom prst="rect">
            <a:avLst/>
          </a:prstGeom>
          <a:noFill/>
        </p:spPr>
        <p:txBody>
          <a:bodyPr wrap="square" rtlCol="1">
            <a:spAutoFit/>
          </a:bodyPr>
          <a:lstStyle/>
          <a:p>
            <a:r>
              <a:rPr lang="he-IL" sz="4000" b="1" dirty="0"/>
              <a:t>עוברים לפרק הבא</a:t>
            </a:r>
          </a:p>
        </p:txBody>
      </p:sp>
      <p:pic>
        <p:nvPicPr>
          <p:cNvPr id="4" name="תמונה 3">
            <a:extLst>
              <a:ext uri="{FF2B5EF4-FFF2-40B4-BE49-F238E27FC236}">
                <a16:creationId xmlns:a16="http://schemas.microsoft.com/office/drawing/2014/main" id="{D783A2A3-499C-4761-615A-85EB580F6F31}"/>
              </a:ext>
            </a:extLst>
          </p:cNvPr>
          <p:cNvPicPr>
            <a:picLocks noChangeAspect="1"/>
          </p:cNvPicPr>
          <p:nvPr/>
        </p:nvPicPr>
        <p:blipFill>
          <a:blip r:embed="rId4"/>
          <a:stretch>
            <a:fillRect/>
          </a:stretch>
        </p:blipFill>
        <p:spPr>
          <a:xfrm>
            <a:off x="1854853" y="1973818"/>
            <a:ext cx="9020175" cy="723900"/>
          </a:xfrm>
          <a:prstGeom prst="rect">
            <a:avLst/>
          </a:prstGeom>
        </p:spPr>
      </p:pic>
      <p:pic>
        <p:nvPicPr>
          <p:cNvPr id="8" name="תמונה 7">
            <a:extLst>
              <a:ext uri="{FF2B5EF4-FFF2-40B4-BE49-F238E27FC236}">
                <a16:creationId xmlns:a16="http://schemas.microsoft.com/office/drawing/2014/main" id="{7BBDC8C8-FAF2-FEC5-89BA-50A99F3D87DA}"/>
              </a:ext>
            </a:extLst>
          </p:cNvPr>
          <p:cNvPicPr>
            <a:picLocks noChangeAspect="1"/>
          </p:cNvPicPr>
          <p:nvPr/>
        </p:nvPicPr>
        <p:blipFill>
          <a:blip r:embed="rId5"/>
          <a:stretch>
            <a:fillRect/>
          </a:stretch>
        </p:blipFill>
        <p:spPr>
          <a:xfrm>
            <a:off x="5468065" y="3324110"/>
            <a:ext cx="1867711" cy="1932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תמונה 9">
            <a:extLst>
              <a:ext uri="{FF2B5EF4-FFF2-40B4-BE49-F238E27FC236}">
                <a16:creationId xmlns:a16="http://schemas.microsoft.com/office/drawing/2014/main" id="{8E5EF862-3443-2B0F-973D-43F42251A47A}"/>
              </a:ext>
            </a:extLst>
          </p:cNvPr>
          <p:cNvPicPr>
            <a:picLocks noChangeAspect="1"/>
          </p:cNvPicPr>
          <p:nvPr/>
        </p:nvPicPr>
        <p:blipFill>
          <a:blip r:embed="rId6"/>
          <a:stretch>
            <a:fillRect/>
          </a:stretch>
        </p:blipFill>
        <p:spPr>
          <a:xfrm>
            <a:off x="8834718" y="3363840"/>
            <a:ext cx="1828800" cy="197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תמונה 13">
            <a:extLst>
              <a:ext uri="{FF2B5EF4-FFF2-40B4-BE49-F238E27FC236}">
                <a16:creationId xmlns:a16="http://schemas.microsoft.com/office/drawing/2014/main" id="{225E29D9-1A8C-5D6D-2476-6AE5BDAF8431}"/>
              </a:ext>
            </a:extLst>
          </p:cNvPr>
          <p:cNvPicPr>
            <a:picLocks noChangeAspect="1"/>
          </p:cNvPicPr>
          <p:nvPr/>
        </p:nvPicPr>
        <p:blipFill>
          <a:blip r:embed="rId7"/>
          <a:stretch>
            <a:fillRect/>
          </a:stretch>
        </p:blipFill>
        <p:spPr>
          <a:xfrm>
            <a:off x="2101412" y="3281935"/>
            <a:ext cx="1867711" cy="1932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114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FC85B-1611-FA1C-5B72-097C3B981797}"/>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BD91BF03-7E8A-071A-771B-28D7AF663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A7A7380B-4E3B-2DF1-82EE-DE8D118A7419}"/>
              </a:ext>
            </a:extLst>
          </p:cNvPr>
          <p:cNvSpPr txBox="1"/>
          <p:nvPr/>
        </p:nvSpPr>
        <p:spPr>
          <a:xfrm>
            <a:off x="-129132" y="6488668"/>
            <a:ext cx="1247947" cy="369332"/>
          </a:xfrm>
          <a:prstGeom prst="rect">
            <a:avLst/>
          </a:prstGeom>
          <a:noFill/>
        </p:spPr>
        <p:txBody>
          <a:bodyPr wrap="square" rtlCol="1">
            <a:spAutoFit/>
          </a:bodyPr>
          <a:lstStyle/>
          <a:p>
            <a:r>
              <a:rPr lang="he-IL" b="1" dirty="0"/>
              <a:t>עמוד 47</a:t>
            </a:r>
          </a:p>
        </p:txBody>
      </p:sp>
      <p:pic>
        <p:nvPicPr>
          <p:cNvPr id="8" name="תמונה 7">
            <a:extLst>
              <a:ext uri="{FF2B5EF4-FFF2-40B4-BE49-F238E27FC236}">
                <a16:creationId xmlns:a16="http://schemas.microsoft.com/office/drawing/2014/main" id="{AAC5A994-8899-797F-6133-12B18C15A951}"/>
              </a:ext>
            </a:extLst>
          </p:cNvPr>
          <p:cNvPicPr>
            <a:picLocks noChangeAspect="1"/>
          </p:cNvPicPr>
          <p:nvPr/>
        </p:nvPicPr>
        <p:blipFill>
          <a:blip r:embed="rId4"/>
          <a:stretch>
            <a:fillRect/>
          </a:stretch>
        </p:blipFill>
        <p:spPr>
          <a:xfrm>
            <a:off x="247387" y="1270577"/>
            <a:ext cx="4868697" cy="3618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תמונה 13">
            <a:extLst>
              <a:ext uri="{FF2B5EF4-FFF2-40B4-BE49-F238E27FC236}">
                <a16:creationId xmlns:a16="http://schemas.microsoft.com/office/drawing/2014/main" id="{6E15BCD4-7FFC-EE36-003A-7F9D3881DAC5}"/>
              </a:ext>
            </a:extLst>
          </p:cNvPr>
          <p:cNvPicPr>
            <a:picLocks noChangeAspect="1"/>
          </p:cNvPicPr>
          <p:nvPr/>
        </p:nvPicPr>
        <p:blipFill>
          <a:blip r:embed="rId5"/>
          <a:stretch>
            <a:fillRect/>
          </a:stretch>
        </p:blipFill>
        <p:spPr>
          <a:xfrm>
            <a:off x="5930993" y="5143387"/>
            <a:ext cx="6035720" cy="1304380"/>
          </a:xfrm>
          <a:prstGeom prst="rect">
            <a:avLst/>
          </a:prstGeom>
        </p:spPr>
      </p:pic>
      <p:sp>
        <p:nvSpPr>
          <p:cNvPr id="6" name="תיבת טקסט 5">
            <a:extLst>
              <a:ext uri="{FF2B5EF4-FFF2-40B4-BE49-F238E27FC236}">
                <a16:creationId xmlns:a16="http://schemas.microsoft.com/office/drawing/2014/main" id="{1583AA18-60D2-E7E6-2182-075A7C628D9D}"/>
              </a:ext>
            </a:extLst>
          </p:cNvPr>
          <p:cNvSpPr txBox="1"/>
          <p:nvPr/>
        </p:nvSpPr>
        <p:spPr>
          <a:xfrm>
            <a:off x="5553635" y="1110025"/>
            <a:ext cx="5884208" cy="3778727"/>
          </a:xfrm>
          <a:prstGeom prst="rect">
            <a:avLst/>
          </a:prstGeom>
          <a:noFill/>
        </p:spPr>
        <p:txBody>
          <a:bodyPr wrap="square">
            <a:spAutoFit/>
          </a:bodyPr>
          <a:lstStyle/>
          <a:p>
            <a:r>
              <a:rPr lang="he-IL" sz="2800" b="1" i="0" u="none" strike="noStrike" baseline="0" dirty="0">
                <a:solidFill>
                  <a:srgbClr val="3A6643"/>
                </a:solidFill>
                <a:latin typeface="MFPronto-Bold"/>
              </a:rPr>
              <a:t>שאילת שאלות</a:t>
            </a:r>
          </a:p>
          <a:p>
            <a:pPr>
              <a:lnSpc>
                <a:spcPct val="150000"/>
              </a:lnSpc>
            </a:pPr>
            <a:r>
              <a:rPr lang="he-IL" sz="2400" b="0" i="0" u="none" strike="noStrike" baseline="0" dirty="0">
                <a:solidFill>
                  <a:srgbClr val="000000"/>
                </a:solidFill>
                <a:latin typeface="FbSpoiler-Regular"/>
              </a:rPr>
              <a:t>ים המלח הוא משאב טבע חשוב למדינת ישראל.</a:t>
            </a:r>
          </a:p>
          <a:p>
            <a:pPr>
              <a:lnSpc>
                <a:spcPct val="150000"/>
              </a:lnSpc>
            </a:pPr>
            <a:r>
              <a:rPr lang="he-IL" sz="2400" b="1" dirty="0">
                <a:solidFill>
                  <a:srgbClr val="1E9BA7"/>
                </a:solidFill>
                <a:latin typeface="MFPronto-Bold"/>
              </a:rPr>
              <a:t>1. </a:t>
            </a:r>
            <a:r>
              <a:rPr lang="he-IL" sz="2400" b="0" i="0" u="none" strike="noStrike" baseline="0" dirty="0">
                <a:solidFill>
                  <a:srgbClr val="000000"/>
                </a:solidFill>
                <a:latin typeface="FbSpoiler-Regular"/>
              </a:rPr>
              <a:t>נסחו שאלות אודות משאב הטבע הזה.</a:t>
            </a:r>
          </a:p>
          <a:p>
            <a:pPr>
              <a:lnSpc>
                <a:spcPct val="150000"/>
              </a:lnSpc>
            </a:pPr>
            <a:r>
              <a:rPr lang="he-IL" sz="2400" b="0" i="0" u="none" strike="noStrike" baseline="0" dirty="0">
                <a:solidFill>
                  <a:srgbClr val="000000"/>
                </a:solidFill>
                <a:latin typeface="FbSpoiler-Regular"/>
              </a:rPr>
              <a:t>    היעזרו במילות שאלה כגון: כיצד, מהו הקשר,</a:t>
            </a:r>
          </a:p>
          <a:p>
            <a:pPr>
              <a:lnSpc>
                <a:spcPct val="150000"/>
              </a:lnSpc>
            </a:pPr>
            <a:r>
              <a:rPr lang="he-IL" sz="2400" b="0" i="0" u="none" strike="noStrike" baseline="0" dirty="0">
                <a:solidFill>
                  <a:srgbClr val="000000"/>
                </a:solidFill>
                <a:latin typeface="FbSpoiler-Regular"/>
              </a:rPr>
              <a:t>    מהי ההשפעה של... מהו ההבדל... במה...</a:t>
            </a:r>
          </a:p>
          <a:p>
            <a:pPr>
              <a:lnSpc>
                <a:spcPct val="150000"/>
              </a:lnSpc>
            </a:pPr>
            <a:r>
              <a:rPr lang="he-IL" sz="2400" b="1" dirty="0">
                <a:solidFill>
                  <a:srgbClr val="1E9BA7"/>
                </a:solidFill>
                <a:latin typeface="MFPronto-Bold"/>
              </a:rPr>
              <a:t>2. </a:t>
            </a:r>
            <a:r>
              <a:rPr lang="he-IL" sz="2400" b="0" i="0" u="none" strike="noStrike" baseline="0" dirty="0">
                <a:solidFill>
                  <a:srgbClr val="000000"/>
                </a:solidFill>
                <a:latin typeface="FbSpoiler-Regular"/>
              </a:rPr>
              <a:t>מיינו את השאלות לשתי קבוצות: שאלות</a:t>
            </a:r>
          </a:p>
          <a:p>
            <a:pPr>
              <a:lnSpc>
                <a:spcPct val="150000"/>
              </a:lnSpc>
            </a:pPr>
            <a:r>
              <a:rPr lang="he-IL" sz="2400" b="0" i="0" u="none" strike="noStrike" baseline="0" dirty="0">
                <a:solidFill>
                  <a:srgbClr val="000000"/>
                </a:solidFill>
                <a:latin typeface="FbSpoiler-Regular"/>
              </a:rPr>
              <a:t>    מדעיות ושאלות שאינן מדעיות.</a:t>
            </a:r>
            <a:endParaRPr lang="he-IL" sz="2400" dirty="0"/>
          </a:p>
        </p:txBody>
      </p:sp>
    </p:spTree>
    <p:extLst>
      <p:ext uri="{BB962C8B-B14F-4D97-AF65-F5344CB8AC3E}">
        <p14:creationId xmlns:p14="http://schemas.microsoft.com/office/powerpoint/2010/main" val="237828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AF7F2-E48F-7A54-4183-0EEA67B889F3}"/>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C3A6310C-91C6-5E28-F1AE-77CC8F0DE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3F0611DF-9C51-A3D2-426C-1AA305E9A11A}"/>
              </a:ext>
            </a:extLst>
          </p:cNvPr>
          <p:cNvSpPr txBox="1"/>
          <p:nvPr/>
        </p:nvSpPr>
        <p:spPr>
          <a:xfrm>
            <a:off x="0" y="6488668"/>
            <a:ext cx="1050960" cy="369332"/>
          </a:xfrm>
          <a:prstGeom prst="rect">
            <a:avLst/>
          </a:prstGeom>
          <a:noFill/>
        </p:spPr>
        <p:txBody>
          <a:bodyPr wrap="square" rtlCol="1">
            <a:spAutoFit/>
          </a:bodyPr>
          <a:lstStyle/>
          <a:p>
            <a:r>
              <a:rPr lang="he-IL" b="1" dirty="0"/>
              <a:t>עמוד 47</a:t>
            </a:r>
          </a:p>
        </p:txBody>
      </p:sp>
      <p:pic>
        <p:nvPicPr>
          <p:cNvPr id="3" name="תמונה 2">
            <a:extLst>
              <a:ext uri="{FF2B5EF4-FFF2-40B4-BE49-F238E27FC236}">
                <a16:creationId xmlns:a16="http://schemas.microsoft.com/office/drawing/2014/main" id="{F980F0ED-873D-1F16-5903-6FEC767F8482}"/>
              </a:ext>
            </a:extLst>
          </p:cNvPr>
          <p:cNvPicPr>
            <a:picLocks noChangeAspect="1"/>
          </p:cNvPicPr>
          <p:nvPr/>
        </p:nvPicPr>
        <p:blipFill>
          <a:blip r:embed="rId4"/>
          <a:stretch>
            <a:fillRect/>
          </a:stretch>
        </p:blipFill>
        <p:spPr>
          <a:xfrm>
            <a:off x="7002827" y="687908"/>
            <a:ext cx="2705100" cy="590550"/>
          </a:xfrm>
          <a:prstGeom prst="rect">
            <a:avLst/>
          </a:prstGeom>
        </p:spPr>
      </p:pic>
      <p:pic>
        <p:nvPicPr>
          <p:cNvPr id="5" name="תמונה 4">
            <a:extLst>
              <a:ext uri="{FF2B5EF4-FFF2-40B4-BE49-F238E27FC236}">
                <a16:creationId xmlns:a16="http://schemas.microsoft.com/office/drawing/2014/main" id="{E627FE9B-A578-5CBD-F9DA-96AEABAAEA44}"/>
              </a:ext>
            </a:extLst>
          </p:cNvPr>
          <p:cNvPicPr>
            <a:picLocks noChangeAspect="1"/>
          </p:cNvPicPr>
          <p:nvPr/>
        </p:nvPicPr>
        <p:blipFill>
          <a:blip r:embed="rId5"/>
          <a:stretch>
            <a:fillRect/>
          </a:stretch>
        </p:blipFill>
        <p:spPr>
          <a:xfrm>
            <a:off x="6341580" y="1774604"/>
            <a:ext cx="4191000" cy="704850"/>
          </a:xfrm>
          <a:prstGeom prst="rect">
            <a:avLst/>
          </a:prstGeom>
        </p:spPr>
      </p:pic>
      <p:pic>
        <p:nvPicPr>
          <p:cNvPr id="9" name="תמונה 8">
            <a:extLst>
              <a:ext uri="{FF2B5EF4-FFF2-40B4-BE49-F238E27FC236}">
                <a16:creationId xmlns:a16="http://schemas.microsoft.com/office/drawing/2014/main" id="{46EB18F6-97BA-0EA1-F8F5-FCCAE5AD7065}"/>
              </a:ext>
            </a:extLst>
          </p:cNvPr>
          <p:cNvPicPr>
            <a:picLocks noChangeAspect="1"/>
          </p:cNvPicPr>
          <p:nvPr/>
        </p:nvPicPr>
        <p:blipFill>
          <a:blip r:embed="rId6"/>
          <a:stretch>
            <a:fillRect/>
          </a:stretch>
        </p:blipFill>
        <p:spPr>
          <a:xfrm>
            <a:off x="1210235" y="928090"/>
            <a:ext cx="3237772" cy="2589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תמונה 10">
            <a:extLst>
              <a:ext uri="{FF2B5EF4-FFF2-40B4-BE49-F238E27FC236}">
                <a16:creationId xmlns:a16="http://schemas.microsoft.com/office/drawing/2014/main" id="{F28D1A1E-D232-4E18-E52A-410FAF364656}"/>
              </a:ext>
            </a:extLst>
          </p:cNvPr>
          <p:cNvPicPr>
            <a:picLocks noChangeAspect="1"/>
          </p:cNvPicPr>
          <p:nvPr/>
        </p:nvPicPr>
        <p:blipFill>
          <a:blip r:embed="rId7"/>
          <a:stretch>
            <a:fillRect/>
          </a:stretch>
        </p:blipFill>
        <p:spPr>
          <a:xfrm>
            <a:off x="1317811" y="3830116"/>
            <a:ext cx="3237772" cy="2812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תמונה 5">
            <a:extLst>
              <a:ext uri="{FF2B5EF4-FFF2-40B4-BE49-F238E27FC236}">
                <a16:creationId xmlns:a16="http://schemas.microsoft.com/office/drawing/2014/main" id="{FD6725DE-9D63-8B82-C187-5DDCF7A487B9}"/>
              </a:ext>
            </a:extLst>
          </p:cNvPr>
          <p:cNvPicPr>
            <a:picLocks noChangeAspect="1"/>
          </p:cNvPicPr>
          <p:nvPr/>
        </p:nvPicPr>
        <p:blipFill>
          <a:blip r:embed="rId8"/>
          <a:stretch>
            <a:fillRect/>
          </a:stretch>
        </p:blipFill>
        <p:spPr>
          <a:xfrm>
            <a:off x="6302189" y="3959447"/>
            <a:ext cx="4572000" cy="838200"/>
          </a:xfrm>
          <a:prstGeom prst="rect">
            <a:avLst/>
          </a:prstGeom>
        </p:spPr>
      </p:pic>
    </p:spTree>
    <p:extLst>
      <p:ext uri="{BB962C8B-B14F-4D97-AF65-F5344CB8AC3E}">
        <p14:creationId xmlns:p14="http://schemas.microsoft.com/office/powerpoint/2010/main" val="1900439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DADFD-70B7-FD80-2539-754C538897BE}"/>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FDBAAF22-4879-3523-A2E0-F1EF3AE25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F1299AC3-F329-D089-29D8-FC9A5523822A}"/>
              </a:ext>
            </a:extLst>
          </p:cNvPr>
          <p:cNvSpPr txBox="1"/>
          <p:nvPr/>
        </p:nvSpPr>
        <p:spPr>
          <a:xfrm>
            <a:off x="62173" y="6488668"/>
            <a:ext cx="1118195" cy="369332"/>
          </a:xfrm>
          <a:prstGeom prst="rect">
            <a:avLst/>
          </a:prstGeom>
          <a:noFill/>
        </p:spPr>
        <p:txBody>
          <a:bodyPr wrap="square" rtlCol="1">
            <a:spAutoFit/>
          </a:bodyPr>
          <a:lstStyle/>
          <a:p>
            <a:r>
              <a:rPr lang="he-IL" b="1" dirty="0"/>
              <a:t>עמוד 48</a:t>
            </a:r>
          </a:p>
        </p:txBody>
      </p:sp>
      <p:pic>
        <p:nvPicPr>
          <p:cNvPr id="3" name="תמונה 2">
            <a:extLst>
              <a:ext uri="{FF2B5EF4-FFF2-40B4-BE49-F238E27FC236}">
                <a16:creationId xmlns:a16="http://schemas.microsoft.com/office/drawing/2014/main" id="{9CF6B158-F818-9BDF-FD46-2B52CA0DCD55}"/>
              </a:ext>
            </a:extLst>
          </p:cNvPr>
          <p:cNvPicPr>
            <a:picLocks noChangeAspect="1"/>
          </p:cNvPicPr>
          <p:nvPr/>
        </p:nvPicPr>
        <p:blipFill>
          <a:blip r:embed="rId4"/>
          <a:stretch>
            <a:fillRect/>
          </a:stretch>
        </p:blipFill>
        <p:spPr>
          <a:xfrm>
            <a:off x="3658758" y="720722"/>
            <a:ext cx="8010525" cy="942975"/>
          </a:xfrm>
          <a:prstGeom prst="rect">
            <a:avLst/>
          </a:prstGeom>
        </p:spPr>
      </p:pic>
      <p:pic>
        <p:nvPicPr>
          <p:cNvPr id="7" name="תמונה 6">
            <a:extLst>
              <a:ext uri="{FF2B5EF4-FFF2-40B4-BE49-F238E27FC236}">
                <a16:creationId xmlns:a16="http://schemas.microsoft.com/office/drawing/2014/main" id="{9560D469-EBF1-1B38-7B74-3928E283FAE9}"/>
              </a:ext>
            </a:extLst>
          </p:cNvPr>
          <p:cNvPicPr>
            <a:picLocks noChangeAspect="1"/>
          </p:cNvPicPr>
          <p:nvPr/>
        </p:nvPicPr>
        <p:blipFill>
          <a:blip r:embed="rId5"/>
          <a:stretch>
            <a:fillRect/>
          </a:stretch>
        </p:blipFill>
        <p:spPr>
          <a:xfrm>
            <a:off x="5922907" y="1796863"/>
            <a:ext cx="5095875" cy="2914650"/>
          </a:xfrm>
          <a:prstGeom prst="rect">
            <a:avLst/>
          </a:prstGeom>
          <a:ln>
            <a:noFill/>
          </a:ln>
          <a:effectLst>
            <a:outerShdw blurRad="190500" algn="tl" rotWithShape="0">
              <a:srgbClr val="000000">
                <a:alpha val="70000"/>
              </a:srgbClr>
            </a:outerShdw>
          </a:effectLst>
        </p:spPr>
      </p:pic>
      <p:pic>
        <p:nvPicPr>
          <p:cNvPr id="9" name="תמונה 8">
            <a:extLst>
              <a:ext uri="{FF2B5EF4-FFF2-40B4-BE49-F238E27FC236}">
                <a16:creationId xmlns:a16="http://schemas.microsoft.com/office/drawing/2014/main" id="{575FFC5B-5824-78B7-45DC-AE44CAB2DA77}"/>
              </a:ext>
            </a:extLst>
          </p:cNvPr>
          <p:cNvPicPr>
            <a:picLocks noChangeAspect="1"/>
          </p:cNvPicPr>
          <p:nvPr/>
        </p:nvPicPr>
        <p:blipFill>
          <a:blip r:embed="rId6"/>
          <a:stretch>
            <a:fillRect/>
          </a:stretch>
        </p:blipFill>
        <p:spPr>
          <a:xfrm>
            <a:off x="128250" y="3254188"/>
            <a:ext cx="5271380" cy="3307311"/>
          </a:xfrm>
          <a:prstGeom prst="rect">
            <a:avLst/>
          </a:prstGeom>
        </p:spPr>
      </p:pic>
      <p:sp>
        <p:nvSpPr>
          <p:cNvPr id="10" name="תיבת טקסט 9">
            <a:extLst>
              <a:ext uri="{FF2B5EF4-FFF2-40B4-BE49-F238E27FC236}">
                <a16:creationId xmlns:a16="http://schemas.microsoft.com/office/drawing/2014/main" id="{681DCC5A-A0C0-272B-E35D-6D2792840F4E}"/>
              </a:ext>
            </a:extLst>
          </p:cNvPr>
          <p:cNvSpPr txBox="1"/>
          <p:nvPr/>
        </p:nvSpPr>
        <p:spPr>
          <a:xfrm>
            <a:off x="6096000" y="5042647"/>
            <a:ext cx="5095876" cy="954107"/>
          </a:xfrm>
          <a:prstGeom prst="rect">
            <a:avLst/>
          </a:prstGeom>
          <a:noFill/>
        </p:spPr>
        <p:txBody>
          <a:bodyPr wrap="square" rtlCol="1">
            <a:spAutoFit/>
          </a:bodyPr>
          <a:lstStyle/>
          <a:p>
            <a:r>
              <a:rPr lang="he-IL" sz="2800" dirty="0"/>
              <a:t>ערכו תצפית והשיבו על סעיפים</a:t>
            </a:r>
          </a:p>
          <a:p>
            <a:r>
              <a:rPr lang="he-IL" sz="2800" dirty="0"/>
              <a:t> 4-1 בעמוד 48.</a:t>
            </a:r>
          </a:p>
        </p:txBody>
      </p:sp>
    </p:spTree>
    <p:extLst>
      <p:ext uri="{BB962C8B-B14F-4D97-AF65-F5344CB8AC3E}">
        <p14:creationId xmlns:p14="http://schemas.microsoft.com/office/powerpoint/2010/main" val="418673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ABCE2-4834-3849-EEAB-E3A76C2BE921}"/>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E4769937-3CB0-D7E0-BC87-79E828F0F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6A8F4EAC-AC5B-4CA3-A972-0E7683ED98DE}"/>
              </a:ext>
            </a:extLst>
          </p:cNvPr>
          <p:cNvSpPr txBox="1"/>
          <p:nvPr/>
        </p:nvSpPr>
        <p:spPr>
          <a:xfrm>
            <a:off x="120402" y="6376833"/>
            <a:ext cx="1030829" cy="369332"/>
          </a:xfrm>
          <a:prstGeom prst="rect">
            <a:avLst/>
          </a:prstGeom>
          <a:noFill/>
        </p:spPr>
        <p:txBody>
          <a:bodyPr wrap="square" rtlCol="1">
            <a:spAutoFit/>
          </a:bodyPr>
          <a:lstStyle/>
          <a:p>
            <a:r>
              <a:rPr lang="he-IL" b="1" dirty="0"/>
              <a:t>עמוד 49</a:t>
            </a:r>
          </a:p>
        </p:txBody>
      </p:sp>
      <p:pic>
        <p:nvPicPr>
          <p:cNvPr id="3" name="תמונה 2">
            <a:extLst>
              <a:ext uri="{FF2B5EF4-FFF2-40B4-BE49-F238E27FC236}">
                <a16:creationId xmlns:a16="http://schemas.microsoft.com/office/drawing/2014/main" id="{FD4E8485-23C6-C0FB-9E8C-AAD9E9C0129A}"/>
              </a:ext>
            </a:extLst>
          </p:cNvPr>
          <p:cNvPicPr>
            <a:picLocks noChangeAspect="1"/>
          </p:cNvPicPr>
          <p:nvPr/>
        </p:nvPicPr>
        <p:blipFill>
          <a:blip r:embed="rId4"/>
          <a:stretch>
            <a:fillRect/>
          </a:stretch>
        </p:blipFill>
        <p:spPr>
          <a:xfrm>
            <a:off x="5116084" y="687908"/>
            <a:ext cx="6734175" cy="1019175"/>
          </a:xfrm>
          <a:prstGeom prst="rect">
            <a:avLst/>
          </a:prstGeom>
        </p:spPr>
      </p:pic>
      <p:pic>
        <p:nvPicPr>
          <p:cNvPr id="5" name="תמונה 4">
            <a:extLst>
              <a:ext uri="{FF2B5EF4-FFF2-40B4-BE49-F238E27FC236}">
                <a16:creationId xmlns:a16="http://schemas.microsoft.com/office/drawing/2014/main" id="{5F9578AC-C8DF-AF0D-2413-30AAEC46CD63}"/>
              </a:ext>
            </a:extLst>
          </p:cNvPr>
          <p:cNvPicPr>
            <a:picLocks noChangeAspect="1"/>
          </p:cNvPicPr>
          <p:nvPr/>
        </p:nvPicPr>
        <p:blipFill>
          <a:blip r:embed="rId5"/>
          <a:stretch>
            <a:fillRect/>
          </a:stretch>
        </p:blipFill>
        <p:spPr>
          <a:xfrm>
            <a:off x="5092271" y="1868818"/>
            <a:ext cx="6781800" cy="828675"/>
          </a:xfrm>
          <a:prstGeom prst="rect">
            <a:avLst/>
          </a:prstGeom>
        </p:spPr>
      </p:pic>
      <p:pic>
        <p:nvPicPr>
          <p:cNvPr id="7" name="תמונה 6">
            <a:extLst>
              <a:ext uri="{FF2B5EF4-FFF2-40B4-BE49-F238E27FC236}">
                <a16:creationId xmlns:a16="http://schemas.microsoft.com/office/drawing/2014/main" id="{B8310BD3-6827-4DB7-A1A9-24EF3A8FA524}"/>
              </a:ext>
            </a:extLst>
          </p:cNvPr>
          <p:cNvPicPr>
            <a:picLocks noChangeAspect="1"/>
          </p:cNvPicPr>
          <p:nvPr/>
        </p:nvPicPr>
        <p:blipFill>
          <a:blip r:embed="rId6"/>
          <a:stretch>
            <a:fillRect/>
          </a:stretch>
        </p:blipFill>
        <p:spPr>
          <a:xfrm>
            <a:off x="1615736" y="2887993"/>
            <a:ext cx="10172700" cy="3505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1701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D8C26-FE58-F823-2AEF-64B35A8F08AF}"/>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B203405C-EAF1-FAA6-DA5A-A2B702F1E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AD400DA7-7F56-9A1B-7BD9-EDC5239A4F7A}"/>
              </a:ext>
            </a:extLst>
          </p:cNvPr>
          <p:cNvSpPr txBox="1"/>
          <p:nvPr/>
        </p:nvSpPr>
        <p:spPr>
          <a:xfrm>
            <a:off x="0" y="6488668"/>
            <a:ext cx="1077854" cy="369332"/>
          </a:xfrm>
          <a:prstGeom prst="rect">
            <a:avLst/>
          </a:prstGeom>
          <a:noFill/>
        </p:spPr>
        <p:txBody>
          <a:bodyPr wrap="square" rtlCol="1">
            <a:spAutoFit/>
          </a:bodyPr>
          <a:lstStyle/>
          <a:p>
            <a:r>
              <a:rPr lang="he-IL" b="1" dirty="0"/>
              <a:t>עמוד 50</a:t>
            </a:r>
          </a:p>
        </p:txBody>
      </p:sp>
      <p:pic>
        <p:nvPicPr>
          <p:cNvPr id="3" name="תמונה 2">
            <a:extLst>
              <a:ext uri="{FF2B5EF4-FFF2-40B4-BE49-F238E27FC236}">
                <a16:creationId xmlns:a16="http://schemas.microsoft.com/office/drawing/2014/main" id="{3BE18BCE-3A93-E4AC-6641-920D63F73451}"/>
              </a:ext>
            </a:extLst>
          </p:cNvPr>
          <p:cNvPicPr>
            <a:picLocks noChangeAspect="1"/>
          </p:cNvPicPr>
          <p:nvPr/>
        </p:nvPicPr>
        <p:blipFill>
          <a:blip r:embed="rId4"/>
          <a:stretch>
            <a:fillRect/>
          </a:stretch>
        </p:blipFill>
        <p:spPr>
          <a:xfrm>
            <a:off x="5385025" y="253482"/>
            <a:ext cx="4772025" cy="514350"/>
          </a:xfrm>
          <a:prstGeom prst="rect">
            <a:avLst/>
          </a:prstGeom>
        </p:spPr>
      </p:pic>
      <p:pic>
        <p:nvPicPr>
          <p:cNvPr id="5" name="תמונה 4">
            <a:extLst>
              <a:ext uri="{FF2B5EF4-FFF2-40B4-BE49-F238E27FC236}">
                <a16:creationId xmlns:a16="http://schemas.microsoft.com/office/drawing/2014/main" id="{10BAE9F9-977A-3972-EACA-9248D8C856CE}"/>
              </a:ext>
            </a:extLst>
          </p:cNvPr>
          <p:cNvPicPr>
            <a:picLocks noChangeAspect="1"/>
          </p:cNvPicPr>
          <p:nvPr/>
        </p:nvPicPr>
        <p:blipFill>
          <a:blip r:embed="rId5"/>
          <a:stretch>
            <a:fillRect/>
          </a:stretch>
        </p:blipFill>
        <p:spPr>
          <a:xfrm>
            <a:off x="3794032" y="1173700"/>
            <a:ext cx="6543675" cy="1609725"/>
          </a:xfrm>
          <a:prstGeom prst="rect">
            <a:avLst/>
          </a:prstGeom>
        </p:spPr>
      </p:pic>
      <p:pic>
        <p:nvPicPr>
          <p:cNvPr id="7" name="תמונה 6">
            <a:extLst>
              <a:ext uri="{FF2B5EF4-FFF2-40B4-BE49-F238E27FC236}">
                <a16:creationId xmlns:a16="http://schemas.microsoft.com/office/drawing/2014/main" id="{1FABE4C2-C629-17BF-41FA-CCB0CC8BDEA3}"/>
              </a:ext>
            </a:extLst>
          </p:cNvPr>
          <p:cNvPicPr>
            <a:picLocks noChangeAspect="1"/>
          </p:cNvPicPr>
          <p:nvPr/>
        </p:nvPicPr>
        <p:blipFill>
          <a:blip r:embed="rId6"/>
          <a:stretch>
            <a:fillRect/>
          </a:stretch>
        </p:blipFill>
        <p:spPr>
          <a:xfrm>
            <a:off x="4558748" y="2978881"/>
            <a:ext cx="4971708" cy="3509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2499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17E9E-4C63-2E1C-1AEB-97D33D10FE99}"/>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B8CFDEEB-EE64-A152-18CF-C7418CEB2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E9206BA8-4A23-FB01-55E7-953888F019F7}"/>
              </a:ext>
            </a:extLst>
          </p:cNvPr>
          <p:cNvSpPr txBox="1"/>
          <p:nvPr/>
        </p:nvSpPr>
        <p:spPr>
          <a:xfrm>
            <a:off x="120402" y="6376833"/>
            <a:ext cx="1495334" cy="369332"/>
          </a:xfrm>
          <a:prstGeom prst="rect">
            <a:avLst/>
          </a:prstGeom>
          <a:noFill/>
        </p:spPr>
        <p:txBody>
          <a:bodyPr wrap="square" rtlCol="1">
            <a:spAutoFit/>
          </a:bodyPr>
          <a:lstStyle/>
          <a:p>
            <a:r>
              <a:rPr lang="he-IL" b="1" dirty="0"/>
              <a:t>עמודים 51-50</a:t>
            </a:r>
          </a:p>
        </p:txBody>
      </p:sp>
      <p:pic>
        <p:nvPicPr>
          <p:cNvPr id="9" name="תמונה 8">
            <a:extLst>
              <a:ext uri="{FF2B5EF4-FFF2-40B4-BE49-F238E27FC236}">
                <a16:creationId xmlns:a16="http://schemas.microsoft.com/office/drawing/2014/main" id="{9F0030BB-FCC9-EC62-40AB-F23AE37C262E}"/>
              </a:ext>
            </a:extLst>
          </p:cNvPr>
          <p:cNvPicPr>
            <a:picLocks noChangeAspect="1"/>
          </p:cNvPicPr>
          <p:nvPr/>
        </p:nvPicPr>
        <p:blipFill>
          <a:blip r:embed="rId4"/>
          <a:stretch>
            <a:fillRect/>
          </a:stretch>
        </p:blipFill>
        <p:spPr>
          <a:xfrm>
            <a:off x="5777949" y="2573305"/>
            <a:ext cx="4844388" cy="1304925"/>
          </a:xfrm>
          <a:prstGeom prst="rect">
            <a:avLst/>
          </a:prstGeom>
          <a:ln w="19050">
            <a:solidFill>
              <a:srgbClr val="FF0000"/>
            </a:solidFill>
          </a:ln>
        </p:spPr>
      </p:pic>
      <p:pic>
        <p:nvPicPr>
          <p:cNvPr id="11" name="תמונה 10">
            <a:extLst>
              <a:ext uri="{FF2B5EF4-FFF2-40B4-BE49-F238E27FC236}">
                <a16:creationId xmlns:a16="http://schemas.microsoft.com/office/drawing/2014/main" id="{1CC7FF6C-CD01-0CEC-8DCA-069CFB8D6D46}"/>
              </a:ext>
            </a:extLst>
          </p:cNvPr>
          <p:cNvPicPr>
            <a:picLocks noChangeAspect="1"/>
          </p:cNvPicPr>
          <p:nvPr/>
        </p:nvPicPr>
        <p:blipFill>
          <a:blip r:embed="rId5"/>
          <a:stretch>
            <a:fillRect/>
          </a:stretch>
        </p:blipFill>
        <p:spPr>
          <a:xfrm>
            <a:off x="-350165" y="687908"/>
            <a:ext cx="3966493" cy="4751804"/>
          </a:xfrm>
          <a:prstGeom prst="rect">
            <a:avLst/>
          </a:prstGeom>
        </p:spPr>
      </p:pic>
      <p:pic>
        <p:nvPicPr>
          <p:cNvPr id="3" name="תמונה 2">
            <a:extLst>
              <a:ext uri="{FF2B5EF4-FFF2-40B4-BE49-F238E27FC236}">
                <a16:creationId xmlns:a16="http://schemas.microsoft.com/office/drawing/2014/main" id="{9BE815CA-6510-6573-B7F4-19B72D91378B}"/>
              </a:ext>
            </a:extLst>
          </p:cNvPr>
          <p:cNvPicPr>
            <a:picLocks noChangeAspect="1"/>
          </p:cNvPicPr>
          <p:nvPr/>
        </p:nvPicPr>
        <p:blipFill>
          <a:blip r:embed="rId6"/>
          <a:stretch>
            <a:fillRect/>
          </a:stretch>
        </p:blipFill>
        <p:spPr>
          <a:xfrm>
            <a:off x="3978368" y="4338483"/>
            <a:ext cx="7839075" cy="2038350"/>
          </a:xfrm>
          <a:prstGeom prst="rect">
            <a:avLst/>
          </a:prstGeom>
        </p:spPr>
      </p:pic>
      <p:pic>
        <p:nvPicPr>
          <p:cNvPr id="4" name="תמונה 3">
            <a:extLst>
              <a:ext uri="{FF2B5EF4-FFF2-40B4-BE49-F238E27FC236}">
                <a16:creationId xmlns:a16="http://schemas.microsoft.com/office/drawing/2014/main" id="{1910CDFE-47F0-140D-0963-AE9E8FAB2FFA}"/>
              </a:ext>
            </a:extLst>
          </p:cNvPr>
          <p:cNvPicPr>
            <a:picLocks noChangeAspect="1"/>
          </p:cNvPicPr>
          <p:nvPr/>
        </p:nvPicPr>
        <p:blipFill>
          <a:blip r:embed="rId7"/>
          <a:stretch>
            <a:fillRect/>
          </a:stretch>
        </p:blipFill>
        <p:spPr>
          <a:xfrm>
            <a:off x="6083065" y="398358"/>
            <a:ext cx="5087566" cy="1558636"/>
          </a:xfrm>
          <a:prstGeom prst="rect">
            <a:avLst/>
          </a:prstGeom>
        </p:spPr>
      </p:pic>
    </p:spTree>
    <p:extLst>
      <p:ext uri="{BB962C8B-B14F-4D97-AF65-F5344CB8AC3E}">
        <p14:creationId xmlns:p14="http://schemas.microsoft.com/office/powerpoint/2010/main" val="422903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347DC-F788-5253-3A41-03703C45E07A}"/>
            </a:ext>
          </a:extLst>
        </p:cNvPr>
        <p:cNvGrpSpPr/>
        <p:nvPr/>
      </p:nvGrpSpPr>
      <p:grpSpPr>
        <a:xfrm>
          <a:off x="0" y="0"/>
          <a:ext cx="0" cy="0"/>
          <a:chOff x="0" y="0"/>
          <a:chExt cx="0" cy="0"/>
        </a:xfrm>
      </p:grpSpPr>
      <p:pic>
        <p:nvPicPr>
          <p:cNvPr id="12" name="תמונה 11">
            <a:extLst>
              <a:ext uri="{FF2B5EF4-FFF2-40B4-BE49-F238E27FC236}">
                <a16:creationId xmlns:a16="http://schemas.microsoft.com/office/drawing/2014/main" id="{92899E98-2A5A-F427-2C9C-0BF2A089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02" y="111835"/>
            <a:ext cx="4995682" cy="576073"/>
          </a:xfrm>
          <a:prstGeom prst="rect">
            <a:avLst/>
          </a:prstGeom>
        </p:spPr>
      </p:pic>
      <p:sp>
        <p:nvSpPr>
          <p:cNvPr id="13" name="תיבת טקסט 12">
            <a:extLst>
              <a:ext uri="{FF2B5EF4-FFF2-40B4-BE49-F238E27FC236}">
                <a16:creationId xmlns:a16="http://schemas.microsoft.com/office/drawing/2014/main" id="{19CAD8B4-4312-90F6-580C-3F4A586A7700}"/>
              </a:ext>
            </a:extLst>
          </p:cNvPr>
          <p:cNvSpPr txBox="1"/>
          <p:nvPr/>
        </p:nvSpPr>
        <p:spPr>
          <a:xfrm>
            <a:off x="214531" y="6376833"/>
            <a:ext cx="1495334" cy="369332"/>
          </a:xfrm>
          <a:prstGeom prst="rect">
            <a:avLst/>
          </a:prstGeom>
          <a:noFill/>
        </p:spPr>
        <p:txBody>
          <a:bodyPr wrap="square" rtlCol="1">
            <a:spAutoFit/>
          </a:bodyPr>
          <a:lstStyle/>
          <a:p>
            <a:r>
              <a:rPr lang="he-IL" b="1" dirty="0"/>
              <a:t>עמודים 52-51</a:t>
            </a:r>
          </a:p>
        </p:txBody>
      </p:sp>
      <p:pic>
        <p:nvPicPr>
          <p:cNvPr id="10" name="תמונה 9">
            <a:extLst>
              <a:ext uri="{FF2B5EF4-FFF2-40B4-BE49-F238E27FC236}">
                <a16:creationId xmlns:a16="http://schemas.microsoft.com/office/drawing/2014/main" id="{EF0B18D2-2690-3A4B-E876-AAEAC4C98888}"/>
              </a:ext>
            </a:extLst>
          </p:cNvPr>
          <p:cNvPicPr>
            <a:picLocks noChangeAspect="1"/>
          </p:cNvPicPr>
          <p:nvPr/>
        </p:nvPicPr>
        <p:blipFill>
          <a:blip r:embed="rId4"/>
          <a:stretch>
            <a:fillRect/>
          </a:stretch>
        </p:blipFill>
        <p:spPr>
          <a:xfrm>
            <a:off x="2072247" y="2284542"/>
            <a:ext cx="9655927" cy="4447696"/>
          </a:xfrm>
          <a:prstGeom prst="rect">
            <a:avLst/>
          </a:prstGeom>
        </p:spPr>
      </p:pic>
      <p:pic>
        <p:nvPicPr>
          <p:cNvPr id="3" name="תמונה 2">
            <a:extLst>
              <a:ext uri="{FF2B5EF4-FFF2-40B4-BE49-F238E27FC236}">
                <a16:creationId xmlns:a16="http://schemas.microsoft.com/office/drawing/2014/main" id="{BBAC8944-8067-BDA6-4B93-406114EE69E8}"/>
              </a:ext>
            </a:extLst>
          </p:cNvPr>
          <p:cNvPicPr>
            <a:picLocks noChangeAspect="1"/>
          </p:cNvPicPr>
          <p:nvPr/>
        </p:nvPicPr>
        <p:blipFill>
          <a:blip r:embed="rId5"/>
          <a:stretch>
            <a:fillRect/>
          </a:stretch>
        </p:blipFill>
        <p:spPr>
          <a:xfrm>
            <a:off x="5370937" y="172907"/>
            <a:ext cx="6254885" cy="1870364"/>
          </a:xfrm>
          <a:prstGeom prst="rect">
            <a:avLst/>
          </a:prstGeom>
        </p:spPr>
      </p:pic>
    </p:spTree>
    <p:extLst>
      <p:ext uri="{BB962C8B-B14F-4D97-AF65-F5344CB8AC3E}">
        <p14:creationId xmlns:p14="http://schemas.microsoft.com/office/powerpoint/2010/main" val="127152471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2167</Words>
  <Application>Microsoft Office PowerPoint</Application>
  <PresentationFormat>מסך רחב</PresentationFormat>
  <Paragraphs>180</Paragraphs>
  <Slides>27</Slides>
  <Notes>27</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27</vt:i4>
      </vt:variant>
    </vt:vector>
  </HeadingPairs>
  <TitlesOfParts>
    <vt:vector size="35" baseType="lpstr">
      <vt:lpstr>Almoni Neue DL 4.0 AAA</vt:lpstr>
      <vt:lpstr>Arial</vt:lpstr>
      <vt:lpstr>Calibri</vt:lpstr>
      <vt:lpstr>Calibri Light</vt:lpstr>
      <vt:lpstr>FbSpoiler-Bold</vt:lpstr>
      <vt:lpstr>FbSpoiler-Regular</vt:lpstr>
      <vt:lpstr>MFPronto-Bold</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noga mishan</dc:creator>
  <cp:lastModifiedBy>noga mishan</cp:lastModifiedBy>
  <cp:revision>8</cp:revision>
  <dcterms:created xsi:type="dcterms:W3CDTF">2025-03-13T04:36:07Z</dcterms:created>
  <dcterms:modified xsi:type="dcterms:W3CDTF">2025-08-14T02:59:39Z</dcterms:modified>
</cp:coreProperties>
</file>