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328" r:id="rId2"/>
    <p:sldId id="316" r:id="rId3"/>
    <p:sldId id="256" r:id="rId4"/>
    <p:sldId id="257" r:id="rId5"/>
    <p:sldId id="258" r:id="rId6"/>
    <p:sldId id="259" r:id="rId7"/>
    <p:sldId id="330" r:id="rId8"/>
    <p:sldId id="260" r:id="rId9"/>
    <p:sldId id="261" r:id="rId10"/>
    <p:sldId id="331" r:id="rId11"/>
    <p:sldId id="262" r:id="rId12"/>
    <p:sldId id="283" r:id="rId13"/>
    <p:sldId id="263" r:id="rId14"/>
    <p:sldId id="264" r:id="rId15"/>
    <p:sldId id="327" r:id="rId16"/>
    <p:sldId id="265" r:id="rId17"/>
    <p:sldId id="266" r:id="rId18"/>
    <p:sldId id="267" r:id="rId19"/>
    <p:sldId id="268" r:id="rId20"/>
    <p:sldId id="269" r:id="rId21"/>
    <p:sldId id="270" r:id="rId22"/>
    <p:sldId id="332" r:id="rId23"/>
    <p:sldId id="271" r:id="rId24"/>
    <p:sldId id="273" r:id="rId25"/>
    <p:sldId id="274" r:id="rId26"/>
    <p:sldId id="275" r:id="rId27"/>
    <p:sldId id="276" r:id="rId28"/>
    <p:sldId id="277" r:id="rId29"/>
    <p:sldId id="279" r:id="rId30"/>
    <p:sldId id="280" r:id="rId31"/>
    <p:sldId id="281" r:id="rId32"/>
    <p:sldId id="290" r:id="rId33"/>
    <p:sldId id="282" r:id="rId34"/>
    <p:sldId id="289" r:id="rId35"/>
    <p:sldId id="284" r:id="rId36"/>
    <p:sldId id="286" r:id="rId37"/>
    <p:sldId id="287" r:id="rId38"/>
    <p:sldId id="285" r:id="rId39"/>
    <p:sldId id="292" r:id="rId40"/>
    <p:sldId id="288" r:id="rId41"/>
    <p:sldId id="329" r:id="rId42"/>
    <p:sldId id="291" r:id="rId4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2" clrIdx="0">
    <p:extLst>
      <p:ext uri="{19B8F6BF-5375-455C-9EA6-DF929625EA0E}">
        <p15:presenceInfo xmlns:p15="http://schemas.microsoft.com/office/powerpoint/2012/main" userId="802d01ca9850f5a0" providerId="Windows Live"/>
      </p:ext>
    </p:extLst>
  </p:cmAuthor>
  <p:cmAuthor id="2" name="miri dressler" initials="md" lastIdx="21" clrIdx="1">
    <p:extLst>
      <p:ext uri="{19B8F6BF-5375-455C-9EA6-DF929625EA0E}">
        <p15:presenceInfo xmlns:p15="http://schemas.microsoft.com/office/powerpoint/2012/main" userId="1621ad8585f3c8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CC4"/>
    <a:srgbClr val="201B7B"/>
    <a:srgbClr val="E2E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82495" autoAdjust="0"/>
  </p:normalViewPr>
  <p:slideViewPr>
    <p:cSldViewPr snapToGrid="0">
      <p:cViewPr varScale="1">
        <p:scale>
          <a:sx n="94" d="100"/>
          <a:sy n="94"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1980C22-C6A9-4151-98A9-4840FDAC3926}" type="datetimeFigureOut">
              <a:rPr lang="he-IL" smtClean="0"/>
              <a:t>כ'/אב/תשפ"ה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22E16C1-0CEF-4FFA-9835-1E33C9122E49}" type="slidenum">
              <a:rPr lang="he-IL" smtClean="0"/>
              <a:t>‹#›</a:t>
            </a:fld>
            <a:endParaRPr lang="he-IL"/>
          </a:p>
        </p:txBody>
      </p:sp>
    </p:spTree>
    <p:extLst>
      <p:ext uri="{BB962C8B-B14F-4D97-AF65-F5344CB8AC3E}">
        <p14:creationId xmlns:p14="http://schemas.microsoft.com/office/powerpoint/2010/main" val="3161647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22E16C1-0CEF-4FFA-9835-1E33C9122E49}" type="slidenum">
              <a:rPr lang="he-IL" smtClean="0"/>
              <a:t>1</a:t>
            </a:fld>
            <a:endParaRPr lang="he-IL"/>
          </a:p>
        </p:txBody>
      </p:sp>
    </p:spTree>
    <p:extLst>
      <p:ext uri="{BB962C8B-B14F-4D97-AF65-F5344CB8AC3E}">
        <p14:creationId xmlns:p14="http://schemas.microsoft.com/office/powerpoint/2010/main" val="239405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F833-FE0B-446D-0BC2-928B250830A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6555C81-3455-2D32-8A80-6C17AA5201F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BED0F5F-FB3A-C96D-3072-D0E098B47A9A}"/>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bSpoiler-Regular"/>
              </a:rPr>
              <a:t>הסקת המסקנות ביחס לכל תכונה חשוב שתיעשה על ידי כל אחד מחברי/ </a:t>
            </a:r>
            <a:r>
              <a:rPr lang="he-IL" sz="1200" b="0" i="0" u="none" strike="noStrike" baseline="0" dirty="0" err="1">
                <a:latin typeface="FbSpoiler-Regular"/>
              </a:rPr>
              <a:t>ות</a:t>
            </a:r>
            <a:r>
              <a:rPr lang="he-IL" sz="1200" b="0" i="0" u="none" strike="noStrike" baseline="0" dirty="0">
                <a:latin typeface="FbSpoiler-Regular"/>
              </a:rPr>
              <a:t> הקבוצה.</a:t>
            </a:r>
          </a:p>
          <a:p>
            <a:pPr algn="r"/>
            <a:endParaRPr lang="he-IL" dirty="0"/>
          </a:p>
          <a:p>
            <a:r>
              <a:rPr lang="he-IL" dirty="0"/>
              <a:t>תשובות: 1. איתור מידע בטבלה (תוצאות). 2. מסקנה בדרך אינדוקטיבית (מהפרטים אל ההכללה): מוצקות, מבריקות, ניתנות לריקוע, ניתנות לכיפוף, צליל מתכתי, צבע מתכתי, מוליכות חום, מוליכות חשמל.</a:t>
            </a:r>
          </a:p>
          <a:p>
            <a:r>
              <a:rPr lang="he-IL" dirty="0"/>
              <a:t>3. מסקנה בדרך דדוקטיבית (מהכלל אל הפרטים). הזהב והכסף הם מתכות ולכן יש להם תכונות דומות כמו הולכת חום וחשמל.</a:t>
            </a:r>
          </a:p>
          <a:p>
            <a:endParaRPr lang="he-IL" dirty="0"/>
          </a:p>
        </p:txBody>
      </p:sp>
      <p:sp>
        <p:nvSpPr>
          <p:cNvPr id="4" name="מציין מיקום של מספר שקופית 3">
            <a:extLst>
              <a:ext uri="{FF2B5EF4-FFF2-40B4-BE49-F238E27FC236}">
                <a16:creationId xmlns:a16="http://schemas.microsoft.com/office/drawing/2014/main" id="{25548929-1001-A632-560A-E31EACDBB65C}"/>
              </a:ext>
            </a:extLst>
          </p:cNvPr>
          <p:cNvSpPr>
            <a:spLocks noGrp="1"/>
          </p:cNvSpPr>
          <p:nvPr>
            <p:ph type="sldNum" sz="quarter" idx="5"/>
          </p:nvPr>
        </p:nvSpPr>
        <p:spPr/>
        <p:txBody>
          <a:bodyPr/>
          <a:lstStyle/>
          <a:p>
            <a:fld id="{022E16C1-0CEF-4FFA-9835-1E33C9122E49}" type="slidenum">
              <a:rPr lang="he-IL" smtClean="0"/>
              <a:t>10</a:t>
            </a:fld>
            <a:endParaRPr lang="he-IL"/>
          </a:p>
        </p:txBody>
      </p:sp>
    </p:spTree>
    <p:extLst>
      <p:ext uri="{BB962C8B-B14F-4D97-AF65-F5344CB8AC3E}">
        <p14:creationId xmlns:p14="http://schemas.microsoft.com/office/powerpoint/2010/main" val="244866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C7C32-1353-770A-D2A4-14A0567BE79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9B618AA-8BA3-2357-3158-EA16869D156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7859335-DBEE-4B19-8E12-68C192036552}"/>
              </a:ext>
            </a:extLst>
          </p:cNvPr>
          <p:cNvSpPr>
            <a:spLocks noGrp="1"/>
          </p:cNvSpPr>
          <p:nvPr>
            <p:ph type="body" idx="1"/>
          </p:nvPr>
        </p:nvSpPr>
        <p:spPr/>
        <p:txBody>
          <a:bodyPr/>
          <a:lstStyle/>
          <a:p>
            <a:endParaRPr lang="he-IL" dirty="0"/>
          </a:p>
          <a:p>
            <a:r>
              <a:rPr lang="he-IL" sz="1800" b="0" i="0" u="none" strike="noStrike" baseline="0" dirty="0">
                <a:latin typeface="FbSpoiler-Regular"/>
              </a:rPr>
              <a:t>הולכת החום אינה בלעדית למתכות (כגון: סוגי פלסטיק מסוימים, יהלום, צורן, לבני שמוטי). לאחר ארגון המידע בטבלה (תוצאות הניסויים) התלמידים מציינים את המאפיינים של המתכות.</a:t>
            </a:r>
          </a:p>
          <a:p>
            <a:r>
              <a:rPr lang="he-IL" dirty="0"/>
              <a:t>אחת תפיסות החלופיות השכיחות ביחס למושג מתכות היא תפיסה המעניקה לברזל את המשמעות של מתכת. לפי תפיסה זו, המתכות הן סוגים של "ברזלים". הטיפול בתפיסה</a:t>
            </a:r>
          </a:p>
          <a:p>
            <a:r>
              <a:rPr lang="he-IL" dirty="0"/>
              <a:t>נעשה באמצעות הבניית המושג הכולל מתכת בתהליך חשיבה אינדוקטיבי ודדוקטיבי:</a:t>
            </a:r>
          </a:p>
          <a:p>
            <a:r>
              <a:rPr lang="he-IL" dirty="0"/>
              <a:t>בתהליך האינדוקטיבי חוקרים תכונות של כמה מתכות ומסיקים אילו תכונות משותפות להן (הכללה), בתהליך הדדוקטיבי משתמשים בהכללה לזיהוי חומרים שהם מתכות (הסקת מסקנות). ברזל הוא סוג של מתכת (שייך לקבוצת ההכללה מתכת).</a:t>
            </a:r>
          </a:p>
          <a:p>
            <a:endParaRPr lang="he-IL" dirty="0"/>
          </a:p>
          <a:p>
            <a:r>
              <a:rPr lang="he-IL" dirty="0"/>
              <a:t>עורכים סיכום במליאה. </a:t>
            </a:r>
          </a:p>
          <a:p>
            <a:r>
              <a:rPr lang="he-IL" dirty="0"/>
              <a:t>המורה שואלת מהן תכונות המתכות</a:t>
            </a:r>
          </a:p>
          <a:p>
            <a:r>
              <a:rPr lang="he-IL" dirty="0"/>
              <a:t>המורה מקרינה את השקופית רק לאחר שהילדים מציינים את התכונות </a:t>
            </a:r>
          </a:p>
        </p:txBody>
      </p:sp>
      <p:sp>
        <p:nvSpPr>
          <p:cNvPr id="4" name="מציין מיקום של מספר שקופית 3">
            <a:extLst>
              <a:ext uri="{FF2B5EF4-FFF2-40B4-BE49-F238E27FC236}">
                <a16:creationId xmlns:a16="http://schemas.microsoft.com/office/drawing/2014/main" id="{FFE8E9B1-4D98-4710-E111-D02A0C98E800}"/>
              </a:ext>
            </a:extLst>
          </p:cNvPr>
          <p:cNvSpPr>
            <a:spLocks noGrp="1"/>
          </p:cNvSpPr>
          <p:nvPr>
            <p:ph type="sldNum" sz="quarter" idx="5"/>
          </p:nvPr>
        </p:nvSpPr>
        <p:spPr/>
        <p:txBody>
          <a:bodyPr/>
          <a:lstStyle/>
          <a:p>
            <a:fld id="{022E16C1-0CEF-4FFA-9835-1E33C9122E49}" type="slidenum">
              <a:rPr lang="he-IL" smtClean="0"/>
              <a:t>11</a:t>
            </a:fld>
            <a:endParaRPr lang="he-IL"/>
          </a:p>
        </p:txBody>
      </p:sp>
    </p:spTree>
    <p:extLst>
      <p:ext uri="{BB962C8B-B14F-4D97-AF65-F5344CB8AC3E}">
        <p14:creationId xmlns:p14="http://schemas.microsoft.com/office/powerpoint/2010/main" val="47380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9DFD-BAAE-611E-5DD6-CBE0FF271B8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002526E-2AB5-6B05-B83D-4AFE8201641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96D93BA-0C40-2553-FBC3-9BF7165FEFA8}"/>
              </a:ext>
            </a:extLst>
          </p:cNvPr>
          <p:cNvSpPr>
            <a:spLocks noGrp="1"/>
          </p:cNvSpPr>
          <p:nvPr>
            <p:ph type="body" idx="1"/>
          </p:nvPr>
        </p:nvSpPr>
        <p:spPr/>
        <p:txBody>
          <a:bodyPr/>
          <a:lstStyle/>
          <a:p>
            <a:r>
              <a:rPr lang="he-IL" dirty="0"/>
              <a:t>תשובות: 1. מבין המתכות שנבדקו רק הברזל נמשך למגנט. 2. ברזל. 3. מתכות זה שם כולל לקבוצת חומרים בעלי תכונות משותפות. הברזל הוא סוג של מתכת.</a:t>
            </a:r>
          </a:p>
          <a:p>
            <a:endParaRPr lang="he-IL" dirty="0"/>
          </a:p>
          <a:p>
            <a:pPr algn="r"/>
            <a:r>
              <a:rPr lang="he-IL" sz="1800" b="0" i="0" u="none" strike="noStrike" baseline="0" dirty="0">
                <a:latin typeface="FbSpoiler-Regular"/>
              </a:rPr>
              <a:t>יש המכנים בטעות את המתכות בשם ברזלים. אחת הדרכים לטיפול בתפיסה השגויה היא להראות שלברזל יש תכונה ייחודית "מגנטיות" – תכונה זו אין לבדיל, לנחושת ולאלומיניום. מגנטיות מבטאת משיכה הדדית של ברזל למגנט. קיימות</a:t>
            </a:r>
          </a:p>
          <a:p>
            <a:pPr algn="r"/>
            <a:r>
              <a:rPr lang="he-IL" sz="1800" b="0" i="0" u="none" strike="noStrike" baseline="0" dirty="0">
                <a:latin typeface="FbSpoiler-Regular"/>
              </a:rPr>
              <a:t>מתכות נוספות שיש להן משיכה למגנט, כמו ניקל וקובלט. תכונה זו נלמדה בכיתה ג.</a:t>
            </a:r>
            <a:endParaRPr lang="he-IL" dirty="0"/>
          </a:p>
        </p:txBody>
      </p:sp>
      <p:sp>
        <p:nvSpPr>
          <p:cNvPr id="4" name="מציין מיקום של מספר שקופית 3">
            <a:extLst>
              <a:ext uri="{FF2B5EF4-FFF2-40B4-BE49-F238E27FC236}">
                <a16:creationId xmlns:a16="http://schemas.microsoft.com/office/drawing/2014/main" id="{95A1D4ED-E27D-E1AD-E45B-BCAE62C84E4B}"/>
              </a:ext>
            </a:extLst>
          </p:cNvPr>
          <p:cNvSpPr>
            <a:spLocks noGrp="1"/>
          </p:cNvSpPr>
          <p:nvPr>
            <p:ph type="sldNum" sz="quarter" idx="5"/>
          </p:nvPr>
        </p:nvSpPr>
        <p:spPr/>
        <p:txBody>
          <a:bodyPr/>
          <a:lstStyle/>
          <a:p>
            <a:fld id="{022E16C1-0CEF-4FFA-9835-1E33C9122E49}" type="slidenum">
              <a:rPr lang="he-IL" smtClean="0"/>
              <a:t>12</a:t>
            </a:fld>
            <a:endParaRPr lang="he-IL"/>
          </a:p>
        </p:txBody>
      </p:sp>
    </p:spTree>
    <p:extLst>
      <p:ext uri="{BB962C8B-B14F-4D97-AF65-F5344CB8AC3E}">
        <p14:creationId xmlns:p14="http://schemas.microsoft.com/office/powerpoint/2010/main" val="627496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41D7-646A-93B1-B101-7003EC31C6F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5DACF1E-6735-5C0C-6725-D99115C1F1C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BBA05C1-CE3D-0B77-0172-ACA2AD22C511}"/>
              </a:ext>
            </a:extLst>
          </p:cNvPr>
          <p:cNvSpPr>
            <a:spLocks noGrp="1"/>
          </p:cNvSpPr>
          <p:nvPr>
            <p:ph type="body" idx="1"/>
          </p:nvPr>
        </p:nvSpPr>
        <p:spPr/>
        <p:txBody>
          <a:bodyPr/>
          <a:lstStyle/>
          <a:p>
            <a:r>
              <a:rPr lang="he-IL" dirty="0"/>
              <a:t>יישום הבנה. התאמת תכונת המתכת למוצר.</a:t>
            </a:r>
          </a:p>
          <a:p>
            <a:r>
              <a:rPr lang="he-IL" dirty="0"/>
              <a:t>האדם מנצל את תכונות המתכות לצרכים מגוונים. חשוב לערוך הבחנה בין צרכים חיוניים (כגון: מזון ומים, חמצן) לבין צרכים הקשורים לאיכות חיים ולהרחבת יכולת (שימוש בכלים ובמכונות). </a:t>
            </a:r>
          </a:p>
          <a:p>
            <a:r>
              <a:rPr lang="he-IL" dirty="0"/>
              <a:t>חשוב לקשר בין המושג ההנדסי -טכנולוגי "דרישות מהמוצר" לבין התאמת סוג המתכת לדרישות.</a:t>
            </a:r>
          </a:p>
        </p:txBody>
      </p:sp>
      <p:sp>
        <p:nvSpPr>
          <p:cNvPr id="4" name="מציין מיקום של מספר שקופית 3">
            <a:extLst>
              <a:ext uri="{FF2B5EF4-FFF2-40B4-BE49-F238E27FC236}">
                <a16:creationId xmlns:a16="http://schemas.microsoft.com/office/drawing/2014/main" id="{29DCA69C-44C8-9E82-98E7-3F8CB1A669DC}"/>
              </a:ext>
            </a:extLst>
          </p:cNvPr>
          <p:cNvSpPr>
            <a:spLocks noGrp="1"/>
          </p:cNvSpPr>
          <p:nvPr>
            <p:ph type="sldNum" sz="quarter" idx="5"/>
          </p:nvPr>
        </p:nvSpPr>
        <p:spPr/>
        <p:txBody>
          <a:bodyPr/>
          <a:lstStyle/>
          <a:p>
            <a:fld id="{022E16C1-0CEF-4FFA-9835-1E33C9122E49}" type="slidenum">
              <a:rPr lang="he-IL" smtClean="0"/>
              <a:t>13</a:t>
            </a:fld>
            <a:endParaRPr lang="he-IL"/>
          </a:p>
        </p:txBody>
      </p:sp>
    </p:spTree>
    <p:extLst>
      <p:ext uri="{BB962C8B-B14F-4D97-AF65-F5344CB8AC3E}">
        <p14:creationId xmlns:p14="http://schemas.microsoft.com/office/powerpoint/2010/main" val="144349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3DF2-63B7-E302-174D-ACC9646F70F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EF741C7-BFAE-4F2B-8EB6-A2E4261A986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6CE7E94-6025-7371-B7BF-EFC4B0F60346}"/>
              </a:ext>
            </a:extLst>
          </p:cNvPr>
          <p:cNvSpPr>
            <a:spLocks noGrp="1"/>
          </p:cNvSpPr>
          <p:nvPr>
            <p:ph type="body" idx="1"/>
          </p:nvPr>
        </p:nvSpPr>
        <p:spPr/>
        <p:txBody>
          <a:bodyPr/>
          <a:lstStyle/>
          <a:p>
            <a:r>
              <a:rPr lang="he-IL" dirty="0"/>
              <a:t>חלק זה עוסק בתכונות הייחודיות של המתכות ובניצולן להשגת מטרת המוצר ותפקודו. התכונות הנבדקות הן: מוליכות חשמלית "וכובד" (מסה סגולית בשפה המדעית – למורה בלבד). חשוב להדגיש שהמתכות שונות זו מזו בתכונות נוספות, כגון צבע, צליל (מצליל חד שיש לאלומיניום ועד צליל עמום כמו שיש לעופרת), נקודת התכה (לבדיל נקודת התכה הנמוכה ביותר, ולכן משתמשים בו כחומר ריתוך), קשיות (הכרום היא המתכת הקשה ביותר בטבע, והזהב מתכת רכה מאוד).</a:t>
            </a:r>
          </a:p>
          <a:p>
            <a:endParaRPr lang="he-IL" dirty="0"/>
          </a:p>
          <a:p>
            <a:endParaRPr lang="he-IL" dirty="0"/>
          </a:p>
          <a:p>
            <a:pPr algn="r"/>
            <a:r>
              <a:rPr lang="he-IL" sz="1800" b="0" i="0" u="none" strike="noStrike" baseline="0" dirty="0">
                <a:latin typeface="FbSpoiler-Regular"/>
              </a:rPr>
              <a:t>בעת השיח בכיתה יש לאסוף תשובות מהתלמידים מבלי להיות שיפוטיים. הם יוכלו לבדוק את תפיסותיהם לאחר ביצוע ההתנסויות שמופיעות בעמודים הבאים.</a:t>
            </a:r>
            <a:endParaRPr lang="he-IL" dirty="0"/>
          </a:p>
        </p:txBody>
      </p:sp>
      <p:sp>
        <p:nvSpPr>
          <p:cNvPr id="4" name="מציין מיקום של מספר שקופית 3">
            <a:extLst>
              <a:ext uri="{FF2B5EF4-FFF2-40B4-BE49-F238E27FC236}">
                <a16:creationId xmlns:a16="http://schemas.microsoft.com/office/drawing/2014/main" id="{5675E987-890B-9768-F435-0D144A023D38}"/>
              </a:ext>
            </a:extLst>
          </p:cNvPr>
          <p:cNvSpPr>
            <a:spLocks noGrp="1"/>
          </p:cNvSpPr>
          <p:nvPr>
            <p:ph type="sldNum" sz="quarter" idx="5"/>
          </p:nvPr>
        </p:nvSpPr>
        <p:spPr/>
        <p:txBody>
          <a:bodyPr/>
          <a:lstStyle/>
          <a:p>
            <a:fld id="{022E16C1-0CEF-4FFA-9835-1E33C9122E49}" type="slidenum">
              <a:rPr lang="he-IL" smtClean="0"/>
              <a:t>14</a:t>
            </a:fld>
            <a:endParaRPr lang="he-IL"/>
          </a:p>
        </p:txBody>
      </p:sp>
    </p:spTree>
    <p:extLst>
      <p:ext uri="{BB962C8B-B14F-4D97-AF65-F5344CB8AC3E}">
        <p14:creationId xmlns:p14="http://schemas.microsoft.com/office/powerpoint/2010/main" val="1723494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התוכן: משאבי טבע, משימה: סיפורים מרתקים על מתכות, המשימה מציגה ארבעה סיפורים (אחד לבחירה) על מתכות. באמצעות הסיפורים התלמידים מאפיינים את תכונות המתכות, שיטות העיבוד שלהן ואת התאמתן לשימוש בהן. </a:t>
            </a:r>
          </a:p>
        </p:txBody>
      </p:sp>
      <p:sp>
        <p:nvSpPr>
          <p:cNvPr id="4" name="מציין מיקום של מספר שקופית 3"/>
          <p:cNvSpPr>
            <a:spLocks noGrp="1"/>
          </p:cNvSpPr>
          <p:nvPr>
            <p:ph type="sldNum" sz="quarter" idx="5"/>
          </p:nvPr>
        </p:nvSpPr>
        <p:spPr/>
        <p:txBody>
          <a:bodyPr/>
          <a:lstStyle/>
          <a:p>
            <a:fld id="{096F0330-9C84-4D50-AE9F-3042E9EB935F}" type="slidenum">
              <a:rPr lang="he-IL" smtClean="0"/>
              <a:t>15</a:t>
            </a:fld>
            <a:endParaRPr lang="he-IL"/>
          </a:p>
        </p:txBody>
      </p:sp>
    </p:spTree>
    <p:extLst>
      <p:ext uri="{BB962C8B-B14F-4D97-AF65-F5344CB8AC3E}">
        <p14:creationId xmlns:p14="http://schemas.microsoft.com/office/powerpoint/2010/main" val="468895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46D52-EB40-26B6-751B-93848282389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2674A3E-1346-380A-65A0-D2C3FEEFBBB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4F7BB9D-BA18-578C-BDD0-8AEB4060E398}"/>
              </a:ext>
            </a:extLst>
          </p:cNvPr>
          <p:cNvSpPr>
            <a:spLocks noGrp="1"/>
          </p:cNvSpPr>
          <p:nvPr>
            <p:ph type="body" idx="1"/>
          </p:nvPr>
        </p:nvSpPr>
        <p:spPr/>
        <p:txBody>
          <a:bodyPr/>
          <a:lstStyle/>
          <a:p>
            <a:r>
              <a:rPr lang="he-IL" dirty="0"/>
              <a:t>חלק זה עוסק בתכונה הייחודית של הנחושת כמוליכה טובה של חשמל )מדע( ובניצול התכונה בפתרונות טכנולוגיים. התלמידים חוקרים איזו מתכת מתאימה יותר לייצר חוטי חשמל באמצעות חקר מדעי. נקודת המוצא לחקר היא הנדסית טכנולוגית – מטרת החקר היא למצוא את התשובה לסוג המתכת המתאים ביותר מבחינת ההולכה החשמלית להכנת חוטי חשמל. בחלק זה נעשית הוראה מפורשת של התהליך החקר המדעי, כפי שנדרש במסמך התפיסה המתקדמת של כיתה ה "לתכנן מערך מחקר ולבצעו: שאלת חקר, השערות, גורמים משפיעים, גורמים קבועים, בקרה וחזרות".</a:t>
            </a:r>
          </a:p>
          <a:p>
            <a:pPr algn="r"/>
            <a:endParaRPr lang="he-IL" dirty="0"/>
          </a:p>
          <a:p>
            <a:pPr algn="r"/>
            <a:r>
              <a:rPr lang="he-IL" sz="1200" b="0" i="0" u="none" strike="noStrike" baseline="0" dirty="0">
                <a:latin typeface="FbSpoiler-Regular"/>
              </a:rPr>
              <a:t>מומלץ לקרוא את השיח בכיתה ולחלק תפקידים (תום ותמר). תמר מעלה השערה. במקרה זה אין לתלמידים ידע מוקדם וראיות כדי לתמוך בהשערה שלהם.</a:t>
            </a:r>
          </a:p>
          <a:p>
            <a:pPr algn="r"/>
            <a:r>
              <a:rPr lang="he-IL" sz="1200" b="0" i="0" u="none" strike="noStrike" baseline="0" dirty="0">
                <a:latin typeface="FbSpoiler-Regular"/>
              </a:rPr>
              <a:t>מיומנות זו מטופלת בשער "בריאות – מים ומזון".</a:t>
            </a:r>
          </a:p>
          <a:p>
            <a:pPr algn="r"/>
            <a:endParaRPr lang="he-IL" sz="1200" b="0" i="0" u="none" strike="noStrike" baseline="0" dirty="0">
              <a:latin typeface="FbSpoiler-Regular"/>
            </a:endParaRPr>
          </a:p>
          <a:p>
            <a:pPr algn="r"/>
            <a:r>
              <a:rPr lang="he-IL" dirty="0"/>
              <a:t>מומלץ לשתף את התלמידים בהעלאת הצעות לבדיקה ההשערה של תמר. הניסוי הוא כלי לבדיקת ההשערה המדעית.</a:t>
            </a:r>
          </a:p>
        </p:txBody>
      </p:sp>
      <p:sp>
        <p:nvSpPr>
          <p:cNvPr id="4" name="מציין מיקום של מספר שקופית 3">
            <a:extLst>
              <a:ext uri="{FF2B5EF4-FFF2-40B4-BE49-F238E27FC236}">
                <a16:creationId xmlns:a16="http://schemas.microsoft.com/office/drawing/2014/main" id="{08377C73-CFAE-7D2B-5DA8-E5B71C015366}"/>
              </a:ext>
            </a:extLst>
          </p:cNvPr>
          <p:cNvSpPr>
            <a:spLocks noGrp="1"/>
          </p:cNvSpPr>
          <p:nvPr>
            <p:ph type="sldNum" sz="quarter" idx="5"/>
          </p:nvPr>
        </p:nvSpPr>
        <p:spPr/>
        <p:txBody>
          <a:bodyPr/>
          <a:lstStyle/>
          <a:p>
            <a:fld id="{022E16C1-0CEF-4FFA-9835-1E33C9122E49}" type="slidenum">
              <a:rPr lang="he-IL" smtClean="0"/>
              <a:t>16</a:t>
            </a:fld>
            <a:endParaRPr lang="he-IL"/>
          </a:p>
        </p:txBody>
      </p:sp>
    </p:spTree>
    <p:extLst>
      <p:ext uri="{BB962C8B-B14F-4D97-AF65-F5344CB8AC3E}">
        <p14:creationId xmlns:p14="http://schemas.microsoft.com/office/powerpoint/2010/main" val="137015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7CB81-DE21-73E5-C5A0-4E5B3AE76FC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7E9E1A9-5408-2408-CA58-D494C85FD89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90957C7-1942-3E42-27FA-B91C094B8C63}"/>
              </a:ext>
            </a:extLst>
          </p:cNvPr>
          <p:cNvSpPr>
            <a:spLocks noGrp="1"/>
          </p:cNvSpPr>
          <p:nvPr>
            <p:ph type="body" idx="1"/>
          </p:nvPr>
        </p:nvSpPr>
        <p:spPr/>
        <p:txBody>
          <a:bodyPr/>
          <a:lstStyle/>
          <a:p>
            <a:r>
              <a:rPr lang="he-IL" dirty="0"/>
              <a:t>קוראים את הניסוי שביצעה תמר ודנים בשאלה: מדוע הניסוי שתמר ערכה אינו נכון/שגוי.</a:t>
            </a:r>
          </a:p>
          <a:p>
            <a:endParaRPr lang="he-IL" dirty="0"/>
          </a:p>
          <a:p>
            <a:r>
              <a:rPr lang="he-IL" dirty="0"/>
              <a:t>תשובות לשאלות: התשובה לשאלה 1 היא למעשה שאלת החקר. חשוב להקפיד לא לנסח שאלות חקר באופן תבניתי. חשוב שהתלמידים יבינו מהי מטרת החקר ומהותו. דוגמאות לשאלות חקר נוספות: מה הקשר בין סוג המתכת לבית מידת הולכת החשמל? מהו ההבדל במידת ההולכה של החשמל של הנחושת והברזל? את התשובות לשאלות 2-3 חשוב לתווך לתלמידים ולפתור אותן יחד במליאת הכיתה. 3. שני התילים של שני סוגי המתכות צריכים להיות באותו עובי ובאותו אורך. </a:t>
            </a:r>
          </a:p>
          <a:p>
            <a:r>
              <a:rPr lang="he-IL" dirty="0"/>
              <a:t>לא משנים גם את סוג המתכת וגם את עובי התיל. 4. התרגול המוצג כאן נועד להביא את התלמידים לחשיבות של בידוד משתנים. תשובה ד היא הנכונה.</a:t>
            </a:r>
          </a:p>
        </p:txBody>
      </p:sp>
      <p:sp>
        <p:nvSpPr>
          <p:cNvPr id="4" name="מציין מיקום של מספר שקופית 3">
            <a:extLst>
              <a:ext uri="{FF2B5EF4-FFF2-40B4-BE49-F238E27FC236}">
                <a16:creationId xmlns:a16="http://schemas.microsoft.com/office/drawing/2014/main" id="{5C7C72A3-D2A1-31EA-FD82-C62DEB2FB6A6}"/>
              </a:ext>
            </a:extLst>
          </p:cNvPr>
          <p:cNvSpPr>
            <a:spLocks noGrp="1"/>
          </p:cNvSpPr>
          <p:nvPr>
            <p:ph type="sldNum" sz="quarter" idx="5"/>
          </p:nvPr>
        </p:nvSpPr>
        <p:spPr/>
        <p:txBody>
          <a:bodyPr/>
          <a:lstStyle/>
          <a:p>
            <a:fld id="{022E16C1-0CEF-4FFA-9835-1E33C9122E49}" type="slidenum">
              <a:rPr lang="he-IL" smtClean="0"/>
              <a:t>17</a:t>
            </a:fld>
            <a:endParaRPr lang="he-IL"/>
          </a:p>
        </p:txBody>
      </p:sp>
    </p:spTree>
    <p:extLst>
      <p:ext uri="{BB962C8B-B14F-4D97-AF65-F5344CB8AC3E}">
        <p14:creationId xmlns:p14="http://schemas.microsoft.com/office/powerpoint/2010/main" val="276231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E284-632C-A7A5-3DC1-5042E9835C8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59C6B9D-D9EA-3DDB-8574-D6C557B2EB9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AF7D905-4ED8-F842-E573-E6156F6483C1}"/>
              </a:ext>
            </a:extLst>
          </p:cNvPr>
          <p:cNvSpPr>
            <a:spLocks noGrp="1"/>
          </p:cNvSpPr>
          <p:nvPr>
            <p:ph type="body" idx="1"/>
          </p:nvPr>
        </p:nvSpPr>
        <p:spPr/>
        <p:txBody>
          <a:bodyPr/>
          <a:lstStyle/>
          <a:p>
            <a:r>
              <a:rPr lang="he-IL" dirty="0"/>
              <a:t>תשובות לשאלות: התשובה לשאלה 1 היא למעשה שאלת החקר. חשוב להקפיד לא לנסח שאלות חקר באופן תבניתי. חשוב שהתלמידים יבינו מהי מטרת החקר ומהותו. דוגמאות לשאלות חקר נוספות: מה הקשר בין סוג המתכת לבית מידת הולכת החשמל? מהו ההבדל במידת ההולכה של החשמל של הנחושת והברזל? את התשובות לשאלות 2-3 חשוב לתווך לתלמידים ולפתור אותן יחד במליאת הכיתה. 3. שני התילים של שני סוגי המתכות צריכים להיות באותו עובי ובאותו אורך. </a:t>
            </a:r>
          </a:p>
          <a:p>
            <a:r>
              <a:rPr lang="he-IL" dirty="0"/>
              <a:t>לא משנים גם את סוג המתכת וגם את עובי התיל. 4. התרגול המוצג כאן נועד להביא את התלמידים לחשיבות של בידוד משתנים. תשובה ד היא הנכונה.</a:t>
            </a:r>
          </a:p>
          <a:p>
            <a:endParaRPr lang="he-IL" dirty="0"/>
          </a:p>
          <a:p>
            <a:r>
              <a:rPr lang="he-IL" dirty="0"/>
              <a:t>יש להסביר לתלמידים את משמעות המושג בידוד משתנים ורק אחר כך להפנות אותם לקריאת קטע המידע. ההפנמה של משמעות המושג תיעשה באמצעות משימות חקר מדעי נוספות שקיימות בספר לימוד זה.</a:t>
            </a:r>
          </a:p>
        </p:txBody>
      </p:sp>
      <p:sp>
        <p:nvSpPr>
          <p:cNvPr id="4" name="מציין מיקום של מספר שקופית 3">
            <a:extLst>
              <a:ext uri="{FF2B5EF4-FFF2-40B4-BE49-F238E27FC236}">
                <a16:creationId xmlns:a16="http://schemas.microsoft.com/office/drawing/2014/main" id="{BF983E15-2A6B-D70A-C62C-023696844B16}"/>
              </a:ext>
            </a:extLst>
          </p:cNvPr>
          <p:cNvSpPr>
            <a:spLocks noGrp="1"/>
          </p:cNvSpPr>
          <p:nvPr>
            <p:ph type="sldNum" sz="quarter" idx="5"/>
          </p:nvPr>
        </p:nvSpPr>
        <p:spPr/>
        <p:txBody>
          <a:bodyPr/>
          <a:lstStyle/>
          <a:p>
            <a:fld id="{022E16C1-0CEF-4FFA-9835-1E33C9122E49}" type="slidenum">
              <a:rPr lang="he-IL" smtClean="0"/>
              <a:t>18</a:t>
            </a:fld>
            <a:endParaRPr lang="he-IL"/>
          </a:p>
        </p:txBody>
      </p:sp>
    </p:spTree>
    <p:extLst>
      <p:ext uri="{BB962C8B-B14F-4D97-AF65-F5344CB8AC3E}">
        <p14:creationId xmlns:p14="http://schemas.microsoft.com/office/powerpoint/2010/main" val="330153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CCF0D-51D3-7CC3-89E1-2D934357D95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A608EBB-0475-6636-C7B8-1BCC8F597FB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A5ED656-17DC-D99B-3EF9-EC5E53F5C4A2}"/>
              </a:ext>
            </a:extLst>
          </p:cNvPr>
          <p:cNvSpPr>
            <a:spLocks noGrp="1"/>
          </p:cNvSpPr>
          <p:nvPr>
            <p:ph type="body" idx="1"/>
          </p:nvPr>
        </p:nvSpPr>
        <p:spPr/>
        <p:txBody>
          <a:bodyPr/>
          <a:lstStyle/>
          <a:p>
            <a:r>
              <a:rPr lang="he-IL" dirty="0"/>
              <a:t>בחלק זה נערכת הוראה מפורשת של עריכת ניסוי מבוקר (בהתאם לתכנון), ארגון התוצאות בטבלה והסקת מסקנות. חשוב להביא את הלומדים למודעות אודות המטרות של כל אחד משלבי הביצוע.</a:t>
            </a:r>
          </a:p>
          <a:p>
            <a:endParaRPr lang="he-IL" dirty="0"/>
          </a:p>
          <a:p>
            <a:r>
              <a:rPr lang="he-IL" dirty="0"/>
              <a:t>תשובות: 5. נחושת. על תוצאות המדידות (השוואה). חשוב לחדד את ההבדל בין מסקנה לתוצאה. תוצאה מתייחסת למה שקרה ואילו מסקנה מתייחסת להבנה שנוצרה ממה שקרה (מהתוצאות). 6. מניסוי זה כן, כי כל שאר הגורמים היו</a:t>
            </a:r>
          </a:p>
          <a:p>
            <a:r>
              <a:rPr lang="he-IL" dirty="0"/>
              <a:t>קבועים.</a:t>
            </a:r>
          </a:p>
          <a:p>
            <a:endParaRPr lang="he-IL" dirty="0"/>
          </a:p>
          <a:p>
            <a:r>
              <a:rPr lang="he-IL" dirty="0"/>
              <a:t>תשובות: 1. לבדוק איזו מתכת מוליכה חשמל טוב יותר, נחושת או ברזל. 2. סוג המתכת. 3. אורך התיל ועוביו. 4. כדי להיות בטוחים שהתוצאות חוזרות ולא מקריות. 5. כאשר מבצעים מדידות חוזרות ונשנות ומחשבים את הממוצע, מגדילים את הדיוק והמהימנות של התוצאה.</a:t>
            </a:r>
          </a:p>
          <a:p>
            <a:r>
              <a:rPr lang="he-IL" dirty="0"/>
              <a:t>תוצאה ממוצעת מייצגת בצורה טובה יותר את הערך האמיתי מאשר מדידה בודדת.</a:t>
            </a:r>
          </a:p>
          <a:p>
            <a:r>
              <a:rPr lang="he-IL" dirty="0"/>
              <a:t> שימו לב: בבדיקה שבה אורך התילים ועוביים היה זהה, ראינו שהגורם השונה סוג המתכת השפיע על עצמת הזרם החשמלי.</a:t>
            </a:r>
          </a:p>
        </p:txBody>
      </p:sp>
      <p:sp>
        <p:nvSpPr>
          <p:cNvPr id="4" name="מציין מיקום של מספר שקופית 3">
            <a:extLst>
              <a:ext uri="{FF2B5EF4-FFF2-40B4-BE49-F238E27FC236}">
                <a16:creationId xmlns:a16="http://schemas.microsoft.com/office/drawing/2014/main" id="{C7D99C3A-66D6-F218-D896-B5F0AC6E3623}"/>
              </a:ext>
            </a:extLst>
          </p:cNvPr>
          <p:cNvSpPr>
            <a:spLocks noGrp="1"/>
          </p:cNvSpPr>
          <p:nvPr>
            <p:ph type="sldNum" sz="quarter" idx="5"/>
          </p:nvPr>
        </p:nvSpPr>
        <p:spPr/>
        <p:txBody>
          <a:bodyPr/>
          <a:lstStyle/>
          <a:p>
            <a:fld id="{022E16C1-0CEF-4FFA-9835-1E33C9122E49}" type="slidenum">
              <a:rPr lang="he-IL" smtClean="0"/>
              <a:t>19</a:t>
            </a:fld>
            <a:endParaRPr lang="he-IL"/>
          </a:p>
        </p:txBody>
      </p:sp>
    </p:spTree>
    <p:extLst>
      <p:ext uri="{BB962C8B-B14F-4D97-AF65-F5344CB8AC3E}">
        <p14:creationId xmlns:p14="http://schemas.microsoft.com/office/powerpoint/2010/main" val="281610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הפרק עוסק בקבוצת חומרים בעלת חשיבות רבה בחיינו – המתכות. את רוב סוגי המתכות מפיקים מעפרות מתכת שנמצאות בסלעי כדור הארץ. הפרק מזמן היכרות עם תכונות המתכות השימושים בהן, תהליכי הפקה והייצור. המחיר הסביבתי העלול להיגרם כתוצאה מתהליכי ההפקה, ייצור מוצרים ושימוש בהם כמו גם פתרונות טכנולוגיים והתנהגותיים להקטנת המחיר הסביבתי מטופלים בשער "משאבי טבע – אדם וסביבה".</a:t>
            </a:r>
            <a:endParaRPr lang="he-IL" dirty="0"/>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2</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311A6-3FAD-7B97-CECF-3C277AF034F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960665A-0F17-AD97-4E42-E3B94F535EF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BAB3213-73FC-9101-9075-D87155501291}"/>
              </a:ext>
            </a:extLst>
          </p:cNvPr>
          <p:cNvSpPr>
            <a:spLocks noGrp="1"/>
          </p:cNvSpPr>
          <p:nvPr>
            <p:ph type="body" idx="1"/>
          </p:nvPr>
        </p:nvSpPr>
        <p:spPr/>
        <p:txBody>
          <a:bodyPr/>
          <a:lstStyle/>
          <a:p>
            <a:r>
              <a:rPr lang="he-IL" dirty="0"/>
              <a:t>חלק זה עוסק בתכונה הייחודית של האלומיניום שהיא המתכת הקלה ביותר (מדע) ובניצול התכונה בפתרונות טכנולוגיים. שימו לב שבבית הספר היסודי אנו נשענים על ההבנה האינטואיטיבית של הילדים ביחס למושגים קל וכבד ולא משתמשים במושג מסה סגולית. כמו כן, נשתמש במושג משקל ולא מסה.</a:t>
            </a:r>
          </a:p>
          <a:p>
            <a:endParaRPr lang="he-IL" dirty="0"/>
          </a:p>
          <a:p>
            <a:pPr algn="r"/>
            <a:r>
              <a:rPr lang="he-IL" sz="1200" b="0" i="0" u="none" strike="noStrike" baseline="0" dirty="0">
                <a:latin typeface="FbSpoiler-Regular"/>
              </a:rPr>
              <a:t>משימה זו נותנת מענה לשונות לומדים. המשימה מזמנת מגוון פעולות כגון, בדיקת "כובד" באמצעות החושים, מדידה בעזרת מאזניים, תיעוד המדידות והסקת מסקנות. חשוב שכל תלמידי הקבוצה ייקחו חלק במשימה. לעודד בנות להיות ראשת קבוצה.</a:t>
            </a:r>
            <a:endParaRPr lang="he-IL" dirty="0"/>
          </a:p>
        </p:txBody>
      </p:sp>
      <p:sp>
        <p:nvSpPr>
          <p:cNvPr id="4" name="מציין מיקום של מספר שקופית 3">
            <a:extLst>
              <a:ext uri="{FF2B5EF4-FFF2-40B4-BE49-F238E27FC236}">
                <a16:creationId xmlns:a16="http://schemas.microsoft.com/office/drawing/2014/main" id="{F7FEA921-0EF2-7A8A-1B66-F918847A23C7}"/>
              </a:ext>
            </a:extLst>
          </p:cNvPr>
          <p:cNvSpPr>
            <a:spLocks noGrp="1"/>
          </p:cNvSpPr>
          <p:nvPr>
            <p:ph type="sldNum" sz="quarter" idx="5"/>
          </p:nvPr>
        </p:nvSpPr>
        <p:spPr/>
        <p:txBody>
          <a:bodyPr/>
          <a:lstStyle/>
          <a:p>
            <a:fld id="{022E16C1-0CEF-4FFA-9835-1E33C9122E49}" type="slidenum">
              <a:rPr lang="he-IL" smtClean="0"/>
              <a:t>20</a:t>
            </a:fld>
            <a:endParaRPr lang="he-IL"/>
          </a:p>
        </p:txBody>
      </p:sp>
    </p:spTree>
    <p:extLst>
      <p:ext uri="{BB962C8B-B14F-4D97-AF65-F5344CB8AC3E}">
        <p14:creationId xmlns:p14="http://schemas.microsoft.com/office/powerpoint/2010/main" val="2982213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32FD-74B4-7BE8-3BB4-BFA0ECCBF4E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5086451-B487-3DD1-90BF-33241255091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D93A00D-97F9-9AC0-5195-8400E361737C}"/>
              </a:ext>
            </a:extLst>
          </p:cNvPr>
          <p:cNvSpPr>
            <a:spLocks noGrp="1"/>
          </p:cNvSpPr>
          <p:nvPr>
            <p:ph type="body" idx="1"/>
          </p:nvPr>
        </p:nvSpPr>
        <p:spPr/>
        <p:txBody>
          <a:bodyPr/>
          <a:lstStyle/>
          <a:p>
            <a:r>
              <a:rPr lang="he-IL" dirty="0"/>
              <a:t>תשובה לשאלה 2 חלק א: אם המוטות לא יהיו זהים באורכם ובעוביים לא נוכל לדעת האם ההבדלים במשקל (בשפה המדעית "מסה סגולית" – למורה בלבד) נובעים בגלל סוג המתכת או בגלל האורך או העובי. זהו תרגול נוסף של בידוד משתנים.</a:t>
            </a:r>
          </a:p>
          <a:p>
            <a:endParaRPr lang="he-IL" dirty="0"/>
          </a:p>
        </p:txBody>
      </p:sp>
      <p:sp>
        <p:nvSpPr>
          <p:cNvPr id="4" name="מציין מיקום של מספר שקופית 3">
            <a:extLst>
              <a:ext uri="{FF2B5EF4-FFF2-40B4-BE49-F238E27FC236}">
                <a16:creationId xmlns:a16="http://schemas.microsoft.com/office/drawing/2014/main" id="{EB2C5C1E-78E7-9292-05FB-2D55ADEF8570}"/>
              </a:ext>
            </a:extLst>
          </p:cNvPr>
          <p:cNvSpPr>
            <a:spLocks noGrp="1"/>
          </p:cNvSpPr>
          <p:nvPr>
            <p:ph type="sldNum" sz="quarter" idx="5"/>
          </p:nvPr>
        </p:nvSpPr>
        <p:spPr/>
        <p:txBody>
          <a:bodyPr/>
          <a:lstStyle/>
          <a:p>
            <a:fld id="{022E16C1-0CEF-4FFA-9835-1E33C9122E49}" type="slidenum">
              <a:rPr lang="he-IL" smtClean="0"/>
              <a:t>21</a:t>
            </a:fld>
            <a:endParaRPr lang="he-IL"/>
          </a:p>
        </p:txBody>
      </p:sp>
    </p:spTree>
    <p:extLst>
      <p:ext uri="{BB962C8B-B14F-4D97-AF65-F5344CB8AC3E}">
        <p14:creationId xmlns:p14="http://schemas.microsoft.com/office/powerpoint/2010/main" val="177964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A1CE-9B47-7DE8-72EF-E475188A7EB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E51DB2E-0E87-DC4B-C2C4-88799AB534C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85B02CE-B849-F1B2-F79D-721D322F1C79}"/>
              </a:ext>
            </a:extLst>
          </p:cNvPr>
          <p:cNvSpPr>
            <a:spLocks noGrp="1"/>
          </p:cNvSpPr>
          <p:nvPr>
            <p:ph type="body" idx="1"/>
          </p:nvPr>
        </p:nvSpPr>
        <p:spPr/>
        <p:txBody>
          <a:bodyPr/>
          <a:lstStyle/>
          <a:p>
            <a:endParaRPr lang="he-IL" dirty="0"/>
          </a:p>
          <a:p>
            <a:r>
              <a:rPr lang="he-IL" dirty="0"/>
              <a:t>שיח בכיתה: 1. התפיסה החושית היא סובייקטיבית ויכולה להיות מושפעת מתנאים חיצוניים וממצב אישי. קשה לחזור על תצפיות חושיות בדיוק רב בגלל שינויים בתנאים האישיים והסביבתיים. 2. מדידה בעזרת מאזנים או משקל. 3. הן מספקות נתונים כמותיים אמינים שיכולים לעבור ולתקשר בקלות בין מדענים.</a:t>
            </a:r>
          </a:p>
        </p:txBody>
      </p:sp>
      <p:sp>
        <p:nvSpPr>
          <p:cNvPr id="4" name="מציין מיקום של מספר שקופית 3">
            <a:extLst>
              <a:ext uri="{FF2B5EF4-FFF2-40B4-BE49-F238E27FC236}">
                <a16:creationId xmlns:a16="http://schemas.microsoft.com/office/drawing/2014/main" id="{8B3C635D-DFA7-4674-15D4-FA6DFACADED5}"/>
              </a:ext>
            </a:extLst>
          </p:cNvPr>
          <p:cNvSpPr>
            <a:spLocks noGrp="1"/>
          </p:cNvSpPr>
          <p:nvPr>
            <p:ph type="sldNum" sz="quarter" idx="5"/>
          </p:nvPr>
        </p:nvSpPr>
        <p:spPr/>
        <p:txBody>
          <a:bodyPr/>
          <a:lstStyle/>
          <a:p>
            <a:fld id="{022E16C1-0CEF-4FFA-9835-1E33C9122E49}" type="slidenum">
              <a:rPr lang="he-IL" smtClean="0"/>
              <a:t>22</a:t>
            </a:fld>
            <a:endParaRPr lang="he-IL"/>
          </a:p>
        </p:txBody>
      </p:sp>
    </p:spTree>
    <p:extLst>
      <p:ext uri="{BB962C8B-B14F-4D97-AF65-F5344CB8AC3E}">
        <p14:creationId xmlns:p14="http://schemas.microsoft.com/office/powerpoint/2010/main" val="2162702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6FF59-2C4B-1441-AAF1-C3CDC7EC4DE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291BE72-8E5A-5BCA-08A0-F43BF3A0B12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5136EA2-8A1D-D664-B7F1-22D299E072D4}"/>
              </a:ext>
            </a:extLst>
          </p:cNvPr>
          <p:cNvSpPr>
            <a:spLocks noGrp="1"/>
          </p:cNvSpPr>
          <p:nvPr>
            <p:ph type="body" idx="1"/>
          </p:nvPr>
        </p:nvSpPr>
        <p:spPr/>
        <p:txBody>
          <a:bodyPr/>
          <a:lstStyle/>
          <a:p>
            <a:r>
              <a:rPr lang="he-IL" dirty="0"/>
              <a:t>1. תוצאה: היא עובדה. מה קיבלנו ללא פרשנות. 2. מסקנה: מה למדתי מהתוצאה?</a:t>
            </a:r>
          </a:p>
          <a:p>
            <a:r>
              <a:rPr lang="he-IL" dirty="0"/>
              <a:t>מסקנת המדידה היא: שהמתכת אלומיניום קלה יותר מהמתכות שנבדקו.  . </a:t>
            </a:r>
          </a:p>
          <a:p>
            <a:r>
              <a:rPr lang="he-IL" dirty="0"/>
              <a:t>3. "קלה".</a:t>
            </a:r>
          </a:p>
        </p:txBody>
      </p:sp>
      <p:sp>
        <p:nvSpPr>
          <p:cNvPr id="4" name="מציין מיקום של מספר שקופית 3">
            <a:extLst>
              <a:ext uri="{FF2B5EF4-FFF2-40B4-BE49-F238E27FC236}">
                <a16:creationId xmlns:a16="http://schemas.microsoft.com/office/drawing/2014/main" id="{E1431019-E0E1-024E-CF0C-8C2029586933}"/>
              </a:ext>
            </a:extLst>
          </p:cNvPr>
          <p:cNvSpPr>
            <a:spLocks noGrp="1"/>
          </p:cNvSpPr>
          <p:nvPr>
            <p:ph type="sldNum" sz="quarter" idx="5"/>
          </p:nvPr>
        </p:nvSpPr>
        <p:spPr/>
        <p:txBody>
          <a:bodyPr/>
          <a:lstStyle/>
          <a:p>
            <a:fld id="{022E16C1-0CEF-4FFA-9835-1E33C9122E49}" type="slidenum">
              <a:rPr lang="he-IL" smtClean="0"/>
              <a:t>23</a:t>
            </a:fld>
            <a:endParaRPr lang="he-IL"/>
          </a:p>
        </p:txBody>
      </p:sp>
    </p:spTree>
    <p:extLst>
      <p:ext uri="{BB962C8B-B14F-4D97-AF65-F5344CB8AC3E}">
        <p14:creationId xmlns:p14="http://schemas.microsoft.com/office/powerpoint/2010/main" val="1127316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EF162-4CB2-0258-E9AD-29AC6632F13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01C2C33-74D3-359B-C127-7BA0DE90095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D525F52-AE4A-BDAD-819C-4D2FF464A0D0}"/>
              </a:ext>
            </a:extLst>
          </p:cNvPr>
          <p:cNvSpPr>
            <a:spLocks noGrp="1"/>
          </p:cNvSpPr>
          <p:nvPr>
            <p:ph type="body" idx="1"/>
          </p:nvPr>
        </p:nvSpPr>
        <p:spPr/>
        <p:txBody>
          <a:bodyPr/>
          <a:lstStyle/>
          <a:p>
            <a:r>
              <a:rPr lang="he-IL" dirty="0"/>
              <a:t>תת פרק זה עוסק בציוני הדרך הבאים: תהליכי הפקה ועיבוד: מן העפרה אל המתכת, ועד למוצר. הפקה: כרייה, חציבה, צריפה. מתוך תכנית הלימודים. שיוך עפרת המתכת למשאבי הטבע ייעשה בשער "משאבי טבע – אדם וסביבה״.</a:t>
            </a:r>
          </a:p>
        </p:txBody>
      </p:sp>
      <p:sp>
        <p:nvSpPr>
          <p:cNvPr id="4" name="מציין מיקום של מספר שקופית 3">
            <a:extLst>
              <a:ext uri="{FF2B5EF4-FFF2-40B4-BE49-F238E27FC236}">
                <a16:creationId xmlns:a16="http://schemas.microsoft.com/office/drawing/2014/main" id="{38F61E18-F1CE-1AAF-42D2-82D0CBA55141}"/>
              </a:ext>
            </a:extLst>
          </p:cNvPr>
          <p:cNvSpPr>
            <a:spLocks noGrp="1"/>
          </p:cNvSpPr>
          <p:nvPr>
            <p:ph type="sldNum" sz="quarter" idx="5"/>
          </p:nvPr>
        </p:nvSpPr>
        <p:spPr/>
        <p:txBody>
          <a:bodyPr/>
          <a:lstStyle/>
          <a:p>
            <a:fld id="{022E16C1-0CEF-4FFA-9835-1E33C9122E49}" type="slidenum">
              <a:rPr lang="he-IL" smtClean="0"/>
              <a:t>24</a:t>
            </a:fld>
            <a:endParaRPr lang="he-IL"/>
          </a:p>
        </p:txBody>
      </p:sp>
    </p:spTree>
    <p:extLst>
      <p:ext uri="{BB962C8B-B14F-4D97-AF65-F5344CB8AC3E}">
        <p14:creationId xmlns:p14="http://schemas.microsoft.com/office/powerpoint/2010/main" val="815319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CD41C-A099-46DD-6F59-1B4DDE1D663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95BE713-E5B1-A0F9-F69F-936C72CA4D4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8246FD2-C61F-2A7A-E025-6143275478F9}"/>
              </a:ext>
            </a:extLst>
          </p:cNvPr>
          <p:cNvSpPr>
            <a:spLocks noGrp="1"/>
          </p:cNvSpPr>
          <p:nvPr>
            <p:ph type="body" idx="1"/>
          </p:nvPr>
        </p:nvSpPr>
        <p:spPr/>
        <p:txBody>
          <a:bodyPr/>
          <a:lstStyle/>
          <a:p>
            <a:r>
              <a:rPr lang="he-IL" dirty="0"/>
              <a:t>במשימה זו התלמידים מאפיינים את תכונות עפרת המתכת</a:t>
            </a:r>
          </a:p>
          <a:p>
            <a:r>
              <a:rPr lang="he-IL" dirty="0"/>
              <a:t>למורה בלבד: המתכות הן יסודות ועפרות המתכת הן תרכובות. תכונות התרכובת שונות מתכונות היסודות המרכיבים אותה.</a:t>
            </a:r>
          </a:p>
          <a:p>
            <a:endParaRPr lang="he-IL" dirty="0"/>
          </a:p>
          <a:p>
            <a:r>
              <a:rPr lang="he-IL" dirty="0"/>
              <a:t>עפרת המתכת היא סלע או קרקע שבתוכה נמצאים מינרלים של מתכות (רובם כתרכובות) למעט זהב ופלטינה. העפרה מכילה חומרי טפל (אלה הם חומר הסלע) ואת תרכובת המתכת.</a:t>
            </a:r>
          </a:p>
          <a:p>
            <a:r>
              <a:rPr lang="he-IL" dirty="0"/>
              <a:t>תרכובות של מתכות מפיקים באמצעות תהליכים כימיים שהנפוץ בהם הוא צריפה (פירוק בטמפרטורות גבוהות מאוד). תרכובת המתכת שונה בתכונותיה מתכונות המתכת (יסוד).</a:t>
            </a:r>
          </a:p>
          <a:p>
            <a:r>
              <a:rPr lang="he-IL" dirty="0"/>
              <a:t>התלמידים נדרשים להבין את תהליך ההפקה ברמה תופעתית בלבד.</a:t>
            </a:r>
          </a:p>
          <a:p>
            <a:endParaRPr lang="he-IL" dirty="0"/>
          </a:p>
        </p:txBody>
      </p:sp>
      <p:sp>
        <p:nvSpPr>
          <p:cNvPr id="4" name="מציין מיקום של מספר שקופית 3">
            <a:extLst>
              <a:ext uri="{FF2B5EF4-FFF2-40B4-BE49-F238E27FC236}">
                <a16:creationId xmlns:a16="http://schemas.microsoft.com/office/drawing/2014/main" id="{F69EC304-5E71-AFA1-DBB1-B215A7AE09A3}"/>
              </a:ext>
            </a:extLst>
          </p:cNvPr>
          <p:cNvSpPr>
            <a:spLocks noGrp="1"/>
          </p:cNvSpPr>
          <p:nvPr>
            <p:ph type="sldNum" sz="quarter" idx="5"/>
          </p:nvPr>
        </p:nvSpPr>
        <p:spPr/>
        <p:txBody>
          <a:bodyPr/>
          <a:lstStyle/>
          <a:p>
            <a:fld id="{022E16C1-0CEF-4FFA-9835-1E33C9122E49}" type="slidenum">
              <a:rPr lang="he-IL" smtClean="0"/>
              <a:t>25</a:t>
            </a:fld>
            <a:endParaRPr lang="he-IL"/>
          </a:p>
        </p:txBody>
      </p:sp>
    </p:spTree>
    <p:extLst>
      <p:ext uri="{BB962C8B-B14F-4D97-AF65-F5344CB8AC3E}">
        <p14:creationId xmlns:p14="http://schemas.microsoft.com/office/powerpoint/2010/main" val="3495068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25462-338F-5A41-F91D-2800B27147D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32F336F-1D43-1DBF-5623-BC88FC66CA6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0B14146-2779-5033-C1A7-61F18C82F35F}"/>
              </a:ext>
            </a:extLst>
          </p:cNvPr>
          <p:cNvSpPr>
            <a:spLocks noGrp="1"/>
          </p:cNvSpPr>
          <p:nvPr>
            <p:ph type="body" idx="1"/>
          </p:nvPr>
        </p:nvSpPr>
        <p:spPr/>
        <p:txBody>
          <a:bodyPr/>
          <a:lstStyle/>
          <a:p>
            <a:r>
              <a:rPr lang="he-IL" dirty="0"/>
              <a:t>תשובות: 2.א: עפרת האלומיניום אינה מוליכה חום. 2.ב: לעפרת הברזל אין צליל מתכתי. 2.ג: עפרת הברזל אינה מוליכה חשמל.</a:t>
            </a:r>
          </a:p>
        </p:txBody>
      </p:sp>
      <p:sp>
        <p:nvSpPr>
          <p:cNvPr id="4" name="מציין מיקום של מספר שקופית 3">
            <a:extLst>
              <a:ext uri="{FF2B5EF4-FFF2-40B4-BE49-F238E27FC236}">
                <a16:creationId xmlns:a16="http://schemas.microsoft.com/office/drawing/2014/main" id="{B885B3E8-A628-1367-2859-4F2DE2D859BE}"/>
              </a:ext>
            </a:extLst>
          </p:cNvPr>
          <p:cNvSpPr>
            <a:spLocks noGrp="1"/>
          </p:cNvSpPr>
          <p:nvPr>
            <p:ph type="sldNum" sz="quarter" idx="5"/>
          </p:nvPr>
        </p:nvSpPr>
        <p:spPr/>
        <p:txBody>
          <a:bodyPr/>
          <a:lstStyle/>
          <a:p>
            <a:fld id="{022E16C1-0CEF-4FFA-9835-1E33C9122E49}" type="slidenum">
              <a:rPr lang="he-IL" smtClean="0"/>
              <a:t>26</a:t>
            </a:fld>
            <a:endParaRPr lang="he-IL"/>
          </a:p>
        </p:txBody>
      </p:sp>
    </p:spTree>
    <p:extLst>
      <p:ext uri="{BB962C8B-B14F-4D97-AF65-F5344CB8AC3E}">
        <p14:creationId xmlns:p14="http://schemas.microsoft.com/office/powerpoint/2010/main" val="217417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8606-6D7A-06BE-AC14-502EDEAC6F6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F8902B2-45FC-B983-B2AF-FFE218DFB1E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6378A6B-FC0F-2738-1352-23D29D7F246F}"/>
              </a:ext>
            </a:extLst>
          </p:cNvPr>
          <p:cNvSpPr>
            <a:spLocks noGrp="1"/>
          </p:cNvSpPr>
          <p:nvPr>
            <p:ph type="body" idx="1"/>
          </p:nvPr>
        </p:nvSpPr>
        <p:spPr/>
        <p:txBody>
          <a:bodyPr/>
          <a:lstStyle/>
          <a:p>
            <a:r>
              <a:rPr lang="he-IL" dirty="0"/>
              <a:t>תהליך הפקת העפרה כולל שני שלבים מרכזיים: הפרדת תערובת: הפרדת חומרי הטפל כדי לקבל עפרה מרוכזת. פירוק תרכובת: פירוק התרכובת המתכתית לקבלת המתכת הטהורה בתהליך כימי. הפירוק הכימי נעשה לרוב באמצעות טמפרטורות גבוהות מאוד בתהליך שנקרא צריפה. חשוב לתווך את קריאת שיטת ההפקה לתלמידים. במשימה הבאה הם מתבקשים להציג את התרשים במודל.</a:t>
            </a:r>
          </a:p>
        </p:txBody>
      </p:sp>
      <p:sp>
        <p:nvSpPr>
          <p:cNvPr id="4" name="מציין מיקום של מספר שקופית 3">
            <a:extLst>
              <a:ext uri="{FF2B5EF4-FFF2-40B4-BE49-F238E27FC236}">
                <a16:creationId xmlns:a16="http://schemas.microsoft.com/office/drawing/2014/main" id="{E3E0C4C9-B33A-3778-6851-345F7186583D}"/>
              </a:ext>
            </a:extLst>
          </p:cNvPr>
          <p:cNvSpPr>
            <a:spLocks noGrp="1"/>
          </p:cNvSpPr>
          <p:nvPr>
            <p:ph type="sldNum" sz="quarter" idx="5"/>
          </p:nvPr>
        </p:nvSpPr>
        <p:spPr/>
        <p:txBody>
          <a:bodyPr/>
          <a:lstStyle/>
          <a:p>
            <a:fld id="{022E16C1-0CEF-4FFA-9835-1E33C9122E49}" type="slidenum">
              <a:rPr lang="he-IL" smtClean="0"/>
              <a:t>27</a:t>
            </a:fld>
            <a:endParaRPr lang="he-IL"/>
          </a:p>
        </p:txBody>
      </p:sp>
    </p:spTree>
    <p:extLst>
      <p:ext uri="{BB962C8B-B14F-4D97-AF65-F5344CB8AC3E}">
        <p14:creationId xmlns:p14="http://schemas.microsoft.com/office/powerpoint/2010/main" val="1445819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509B3-21C8-5CCD-FA08-75457A117FA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EE9C752-C1A4-B96B-D795-6F8E32194FF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166CF6C-C784-8CFC-1428-BD518D1AD951}"/>
              </a:ext>
            </a:extLst>
          </p:cNvPr>
          <p:cNvSpPr>
            <a:spLocks noGrp="1"/>
          </p:cNvSpPr>
          <p:nvPr>
            <p:ph type="body" idx="1"/>
          </p:nvPr>
        </p:nvSpPr>
        <p:spPr/>
        <p:txBody>
          <a:bodyPr/>
          <a:lstStyle/>
          <a:p>
            <a:r>
              <a:rPr lang="he-IL" dirty="0"/>
              <a:t>המשימה מטפלת בהוראה מפורשת במיומנות של האוריינות המדעית "לפתח מודלים כדי להדגים תופעה ולהסביר כיצד היא מתרחשת באופן שמתיישב עם הראיות הנתונות וכאמצעי לתקשר את הבנת התופעה הנדונה", מתוך תכנית הלימודים, כיתה 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מומלץ להכיר סוגי מודלים באתר </a:t>
            </a:r>
            <a:r>
              <a:rPr lang="he-IL" b="1" dirty="0"/>
              <a:t>במבט חדש</a:t>
            </a:r>
            <a:r>
              <a:rPr lang="he-IL" dirty="0"/>
              <a:t>, מדורים, מודלים. במדור זה תפגשו ארבעה סוגי מודלים על </a:t>
            </a:r>
            <a:r>
              <a:rPr lang="he-IL" dirty="0" err="1"/>
              <a:t>מאפינייהם</a:t>
            </a:r>
            <a:r>
              <a:rPr lang="he-IL" dirty="0"/>
              <a:t> שיש ללמד בהוראה מפורשת. </a:t>
            </a:r>
          </a:p>
          <a:p>
            <a:endParaRPr lang="he-IL" dirty="0"/>
          </a:p>
        </p:txBody>
      </p:sp>
      <p:sp>
        <p:nvSpPr>
          <p:cNvPr id="4" name="מציין מיקום של מספר שקופית 3">
            <a:extLst>
              <a:ext uri="{FF2B5EF4-FFF2-40B4-BE49-F238E27FC236}">
                <a16:creationId xmlns:a16="http://schemas.microsoft.com/office/drawing/2014/main" id="{D9EF7426-FC98-CE5F-38EA-6EB981E2E59A}"/>
              </a:ext>
            </a:extLst>
          </p:cNvPr>
          <p:cNvSpPr>
            <a:spLocks noGrp="1"/>
          </p:cNvSpPr>
          <p:nvPr>
            <p:ph type="sldNum" sz="quarter" idx="5"/>
          </p:nvPr>
        </p:nvSpPr>
        <p:spPr/>
        <p:txBody>
          <a:bodyPr/>
          <a:lstStyle/>
          <a:p>
            <a:fld id="{022E16C1-0CEF-4FFA-9835-1E33C9122E49}" type="slidenum">
              <a:rPr lang="he-IL" smtClean="0"/>
              <a:t>28</a:t>
            </a:fld>
            <a:endParaRPr lang="he-IL"/>
          </a:p>
        </p:txBody>
      </p:sp>
    </p:spTree>
    <p:extLst>
      <p:ext uri="{BB962C8B-B14F-4D97-AF65-F5344CB8AC3E}">
        <p14:creationId xmlns:p14="http://schemas.microsoft.com/office/powerpoint/2010/main" val="1931358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B7846-21EE-C1EA-86D7-D23AFE95BEB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7A5F5F5-DCF2-836C-C817-12B806D3158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F73B58D-1D81-46EA-B215-EF7DB377E3ED}"/>
              </a:ext>
            </a:extLst>
          </p:cNvPr>
          <p:cNvSpPr>
            <a:spLocks noGrp="1"/>
          </p:cNvSpPr>
          <p:nvPr>
            <p:ph type="body" idx="1"/>
          </p:nvPr>
        </p:nvSpPr>
        <p:spPr/>
        <p:txBody>
          <a:bodyPr/>
          <a:lstStyle/>
          <a:p>
            <a:r>
              <a:rPr lang="he-IL" dirty="0"/>
              <a:t>תת פרק זה עוסק בציוני הדרך הבאים: עיבוד: ריקוע, יציקה, עיבוד שבבי. מתוך תכנית הלימודים.</a:t>
            </a:r>
          </a:p>
          <a:p>
            <a:r>
              <a:rPr lang="he-IL" dirty="0"/>
              <a:t>תת הפרק הוא טכנולוגי במהותו, אך משלב גם ידע מדעי להבנת המנגנון של השיטה. התלמידים מתוודעים לשלוש שיטות: יציקה, ערגול ועיבוד שבבי.</a:t>
            </a:r>
          </a:p>
          <a:p>
            <a:r>
              <a:rPr lang="he-IL" dirty="0"/>
              <a:t>הפרק נותן מענה לתלמידים שיש להם נטייה טכנית </a:t>
            </a:r>
            <a:r>
              <a:rPr lang="he-IL" dirty="0" err="1"/>
              <a:t>ולעשיינות</a:t>
            </a:r>
            <a:r>
              <a:rPr lang="he-IL" dirty="0"/>
              <a:t>. חשוב לעודד בנות להתנסות בתהליכי עיבוד אלה.</a:t>
            </a:r>
          </a:p>
          <a:p>
            <a:endParaRPr lang="he-IL" dirty="0"/>
          </a:p>
          <a:p>
            <a:pPr algn="r"/>
            <a:r>
              <a:rPr lang="he-IL" sz="1800" b="0" i="0" u="none" strike="noStrike" baseline="0" dirty="0">
                <a:latin typeface="FbSpoiler-Regular"/>
              </a:rPr>
              <a:t>יציקה היא תהליך שבו חומר נוזלי (כגון מתכת, פלסטיק או בטון) נשפך לתוך תבנית ומתקשה בה ליצירת הצורה הרצויה. זהו אחד התהליכים התעשייתיים העתיקים והחשובים ביותר לייצור חלקים מורכבים ומדויקים.</a:t>
            </a:r>
          </a:p>
          <a:p>
            <a:pPr algn="r"/>
            <a:r>
              <a:rPr lang="he-IL" sz="1800" b="0" i="0" u="none" strike="noStrike" baseline="0" dirty="0">
                <a:latin typeface="FbSpoiler-Regular"/>
              </a:rPr>
              <a:t>במשימה יש יישום של ידע מוקדם אודות מעברים בין מצבי צבירה (כיתה ד).</a:t>
            </a:r>
            <a:endParaRPr lang="he-IL" dirty="0"/>
          </a:p>
        </p:txBody>
      </p:sp>
      <p:sp>
        <p:nvSpPr>
          <p:cNvPr id="4" name="מציין מיקום של מספר שקופית 3">
            <a:extLst>
              <a:ext uri="{FF2B5EF4-FFF2-40B4-BE49-F238E27FC236}">
                <a16:creationId xmlns:a16="http://schemas.microsoft.com/office/drawing/2014/main" id="{E1293DD4-451C-A55D-9E8E-707C694C0ADE}"/>
              </a:ext>
            </a:extLst>
          </p:cNvPr>
          <p:cNvSpPr>
            <a:spLocks noGrp="1"/>
          </p:cNvSpPr>
          <p:nvPr>
            <p:ph type="sldNum" sz="quarter" idx="5"/>
          </p:nvPr>
        </p:nvSpPr>
        <p:spPr/>
        <p:txBody>
          <a:bodyPr/>
          <a:lstStyle/>
          <a:p>
            <a:fld id="{022E16C1-0CEF-4FFA-9835-1E33C9122E49}" type="slidenum">
              <a:rPr lang="he-IL" smtClean="0"/>
              <a:t>29</a:t>
            </a:fld>
            <a:endParaRPr lang="he-IL"/>
          </a:p>
        </p:txBody>
      </p:sp>
    </p:spTree>
    <p:extLst>
      <p:ext uri="{BB962C8B-B14F-4D97-AF65-F5344CB8AC3E}">
        <p14:creationId xmlns:p14="http://schemas.microsoft.com/office/powerpoint/2010/main" val="212808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הביקור ביריד בעלי המלאכה משמש כמארגן מוקדם ללימוד פרקי הלימוד שבשער. הסיפור מתאר ביקור בחמישה ביתנים שבכל אחד מהם נעשה שימוש באחת מקבוצות החומרים הבאות: סלעים וקרקעות, מתכות, מלחים ופלסטיק. השער מתמקד באפיון תכונות החומרים (מדע) ובהתאמת תכונותיהם לדרישות מהמוצר (טכנולוגיה) וכן בשיטות הפקה וייצור (טכנולוגיה). היבטים סביבתיים מטופלים באופן אינטגרטיבי בפרק האחרון של השער "משאבי טבע אדם סביבה".</a:t>
            </a:r>
          </a:p>
          <a:p>
            <a:r>
              <a:rPr lang="he-IL" dirty="0"/>
              <a:t>מומלץ להיכנס לאתר ולצפות עם הילדים ביריד בעלי מלאכה</a:t>
            </a:r>
          </a:p>
          <a:p>
            <a:r>
              <a:rPr lang="en-US" dirty="0"/>
              <a:t>https://www.youtube.com/watch?v=geHLMI0vzR0</a:t>
            </a:r>
            <a:endParaRPr lang="he-IL" dirty="0"/>
          </a:p>
          <a:p>
            <a:r>
              <a:rPr lang="en-US" dirty="0"/>
              <a:t>https://www.youtube.com/watch?v=JFefb1K6UnI</a:t>
            </a:r>
            <a:endParaRPr lang="he-IL" dirty="0"/>
          </a:p>
        </p:txBody>
      </p:sp>
      <p:sp>
        <p:nvSpPr>
          <p:cNvPr id="4" name="מציין מיקום של מספר שקופית 3"/>
          <p:cNvSpPr>
            <a:spLocks noGrp="1"/>
          </p:cNvSpPr>
          <p:nvPr>
            <p:ph type="sldNum" sz="quarter" idx="5"/>
          </p:nvPr>
        </p:nvSpPr>
        <p:spPr/>
        <p:txBody>
          <a:bodyPr/>
          <a:lstStyle/>
          <a:p>
            <a:fld id="{022E16C1-0CEF-4FFA-9835-1E33C9122E49}" type="slidenum">
              <a:rPr lang="he-IL" smtClean="0"/>
              <a:t>3</a:t>
            </a:fld>
            <a:endParaRPr lang="he-IL"/>
          </a:p>
        </p:txBody>
      </p:sp>
    </p:spTree>
    <p:extLst>
      <p:ext uri="{BB962C8B-B14F-4D97-AF65-F5344CB8AC3E}">
        <p14:creationId xmlns:p14="http://schemas.microsoft.com/office/powerpoint/2010/main" val="1604758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1A66F-B2EC-B782-A072-8BE7DC234C5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36856BD-D30A-0B85-105F-87BFBBBCC50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FD22C32-7400-06F9-0BE4-C9DB9D432D6D}"/>
              </a:ext>
            </a:extLst>
          </p:cNvPr>
          <p:cNvSpPr>
            <a:spLocks noGrp="1"/>
          </p:cNvSpPr>
          <p:nvPr>
            <p:ph type="body" idx="1"/>
          </p:nvPr>
        </p:nvSpPr>
        <p:spPr/>
        <p:txBody>
          <a:bodyPr/>
          <a:lstStyle/>
          <a:p>
            <a:r>
              <a:rPr lang="he-IL" dirty="0"/>
              <a:t>המושג יציקה מופיע בהקשרים נוספים, למשל, יציקת בטון, יציקת בצק לתבנית. בשני המקרים האלה ההתקשות בתבנית הינה תוצר של מעברים בין מצבי צבירה. המשותף: יציקת נוזל לתבנית והתקשות.</a:t>
            </a:r>
          </a:p>
          <a:p>
            <a:endParaRPr lang="he-IL" dirty="0"/>
          </a:p>
          <a:p>
            <a:r>
              <a:rPr lang="he-IL" dirty="0"/>
              <a:t>תשובות לשאלות: 6.א. חימום, קירור. 6.ב. פתרון: מתכת, פעולה: חימום; תוצר: בדיל נוזלי; פעולה: קירור; תוצר: בדיל מוצק. 6. ג. מטה-קוגניציה. 7. הכנת קוביות קרח, הכנת נרות משעווה, יציקת בטון ויציקת בצק</a:t>
            </a:r>
          </a:p>
          <a:p>
            <a:r>
              <a:rPr lang="he-IL" dirty="0"/>
              <a:t>נוזלי לתבנית (בשתי הדוגמאות האחרונות ההתמצקות אינה תוצאה של העברה של חומר ממצב למצב).</a:t>
            </a:r>
          </a:p>
        </p:txBody>
      </p:sp>
      <p:sp>
        <p:nvSpPr>
          <p:cNvPr id="4" name="מציין מיקום של מספר שקופית 3">
            <a:extLst>
              <a:ext uri="{FF2B5EF4-FFF2-40B4-BE49-F238E27FC236}">
                <a16:creationId xmlns:a16="http://schemas.microsoft.com/office/drawing/2014/main" id="{538851D7-6B7F-7B4E-6CD8-FD0C0928223A}"/>
              </a:ext>
            </a:extLst>
          </p:cNvPr>
          <p:cNvSpPr>
            <a:spLocks noGrp="1"/>
          </p:cNvSpPr>
          <p:nvPr>
            <p:ph type="sldNum" sz="quarter" idx="5"/>
          </p:nvPr>
        </p:nvSpPr>
        <p:spPr/>
        <p:txBody>
          <a:bodyPr/>
          <a:lstStyle/>
          <a:p>
            <a:fld id="{022E16C1-0CEF-4FFA-9835-1E33C9122E49}" type="slidenum">
              <a:rPr lang="he-IL" smtClean="0"/>
              <a:t>30</a:t>
            </a:fld>
            <a:endParaRPr lang="he-IL"/>
          </a:p>
        </p:txBody>
      </p:sp>
    </p:spTree>
    <p:extLst>
      <p:ext uri="{BB962C8B-B14F-4D97-AF65-F5344CB8AC3E}">
        <p14:creationId xmlns:p14="http://schemas.microsoft.com/office/powerpoint/2010/main" val="1929822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F3ABF-55C0-0F43-0B11-072FBE201ED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464D75C-2823-2E41-318E-FAEC17FC5C5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CD213A1-0DE3-A8F2-E426-7DDAEDBC6AD3}"/>
              </a:ext>
            </a:extLst>
          </p:cNvPr>
          <p:cNvSpPr>
            <a:spLocks noGrp="1"/>
          </p:cNvSpPr>
          <p:nvPr>
            <p:ph type="body" idx="1"/>
          </p:nvPr>
        </p:nvSpPr>
        <p:spPr/>
        <p:txBody>
          <a:bodyPr/>
          <a:lstStyle/>
          <a:p>
            <a:pPr algn="r"/>
            <a:r>
              <a:rPr lang="he-IL" sz="1200" b="0" i="0" u="none" strike="noStrike" baseline="0" dirty="0">
                <a:latin typeface="FbTubic-SlabHebEng-Light"/>
              </a:rPr>
              <a:t>בשפת היומיום רווח השימוש במושג "נמס" במשמעות של "התכה". ילדים יכולים לטעות ולומר "הבדיל נמס" בעוד שהבדיל ניתך כלומר, שינה את מצב הצבירה שלו ממוצק לנוזל.</a:t>
            </a:r>
          </a:p>
          <a:p>
            <a:pPr algn="r"/>
            <a:r>
              <a:rPr lang="he-IL" sz="1200" b="0" i="0" u="none" strike="noStrike" baseline="0" dirty="0">
                <a:latin typeface="FbTubic-SlabHebEng-Light"/>
              </a:rPr>
              <a:t>המסה היא תכונה אחרת. כאשר חומר (מתמוסס) הוא מתפזר באופן אחיד בתוך נוזל (ממס) ומתקבלת תמיסה.</a:t>
            </a:r>
            <a:endParaRPr lang="he-IL" dirty="0"/>
          </a:p>
          <a:p>
            <a:r>
              <a:rPr lang="he-IL" dirty="0"/>
              <a:t>המושג התמוססות נלמד על פי תכנית הלימודים בכיתה ג. המושג מצבי צבירה נלמד בכיתה ד. </a:t>
            </a:r>
          </a:p>
          <a:p>
            <a:r>
              <a:rPr lang="he-IL" dirty="0"/>
              <a:t>חשוב להבהיר לתלמידים את הנקודה הבאה: בחיי היומיום יש האומרים "קרח נמס" לקרח שנהפך למים. למעשה, הקרח ניתך (מפשיר). כלומר: החומר מים שינה את מצב הצבירה שלו ממצב מוצק (קרח) למצב נוזל (מים), בתהליך שנקרא התכה. כאשר חומר מתמוסס בנוזל, מצב הצבירה שלו אינו משתנה. בתהליך ההמסה החומר שהתמוסס מתפזר באופן אחיד בתוך החומר הממס (הנוזל) ומקבלים תמיסה.</a:t>
            </a:r>
          </a:p>
        </p:txBody>
      </p:sp>
      <p:sp>
        <p:nvSpPr>
          <p:cNvPr id="4" name="מציין מיקום של מספר שקופית 3">
            <a:extLst>
              <a:ext uri="{FF2B5EF4-FFF2-40B4-BE49-F238E27FC236}">
                <a16:creationId xmlns:a16="http://schemas.microsoft.com/office/drawing/2014/main" id="{FBBD5534-C45A-2E23-03D9-7837FDD9CB35}"/>
              </a:ext>
            </a:extLst>
          </p:cNvPr>
          <p:cNvSpPr>
            <a:spLocks noGrp="1"/>
          </p:cNvSpPr>
          <p:nvPr>
            <p:ph type="sldNum" sz="quarter" idx="5"/>
          </p:nvPr>
        </p:nvSpPr>
        <p:spPr/>
        <p:txBody>
          <a:bodyPr/>
          <a:lstStyle/>
          <a:p>
            <a:fld id="{022E16C1-0CEF-4FFA-9835-1E33C9122E49}" type="slidenum">
              <a:rPr lang="he-IL" smtClean="0"/>
              <a:t>31</a:t>
            </a:fld>
            <a:endParaRPr lang="he-IL"/>
          </a:p>
        </p:txBody>
      </p:sp>
    </p:spTree>
    <p:extLst>
      <p:ext uri="{BB962C8B-B14F-4D97-AF65-F5344CB8AC3E}">
        <p14:creationId xmlns:p14="http://schemas.microsoft.com/office/powerpoint/2010/main" val="2958610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84FCE-6783-6DB3-5313-17A842D7BD2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39F5B51-76E1-3EE8-C727-6478631086E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75665FC-1CC8-C3EF-7532-47C07A5E6703}"/>
              </a:ext>
            </a:extLst>
          </p:cNvPr>
          <p:cNvSpPr>
            <a:spLocks noGrp="1"/>
          </p:cNvSpPr>
          <p:nvPr>
            <p:ph type="body" idx="1"/>
          </p:nvPr>
        </p:nvSpPr>
        <p:spPr/>
        <p:txBody>
          <a:bodyPr/>
          <a:lstStyle/>
          <a:p>
            <a:r>
              <a:rPr lang="he-IL" dirty="0"/>
              <a:t>מסג או סגסוגת היא תערובת של שניים או יותר יסודות כימיים, כאשר אחד מהם לפחות הוא מתכת. יצירת מסגים היא תהליך חשוב בתעשיית המתכות בשל היתרונות הרבים שהם מציעים. המסגים משפרים את תכונות המתכות, כגון שיפור יכולת מכנית, שיפור קשיות, עמידות מפני קורוזיה ועמידות לטמפרטורות גבוהות.</a:t>
            </a:r>
          </a:p>
        </p:txBody>
      </p:sp>
      <p:sp>
        <p:nvSpPr>
          <p:cNvPr id="4" name="מציין מיקום של מספר שקופית 3">
            <a:extLst>
              <a:ext uri="{FF2B5EF4-FFF2-40B4-BE49-F238E27FC236}">
                <a16:creationId xmlns:a16="http://schemas.microsoft.com/office/drawing/2014/main" id="{77A7E01E-1DF1-3032-9256-529968B5BCE1}"/>
              </a:ext>
            </a:extLst>
          </p:cNvPr>
          <p:cNvSpPr>
            <a:spLocks noGrp="1"/>
          </p:cNvSpPr>
          <p:nvPr>
            <p:ph type="sldNum" sz="quarter" idx="5"/>
          </p:nvPr>
        </p:nvSpPr>
        <p:spPr/>
        <p:txBody>
          <a:bodyPr/>
          <a:lstStyle/>
          <a:p>
            <a:fld id="{022E16C1-0CEF-4FFA-9835-1E33C9122E49}" type="slidenum">
              <a:rPr lang="he-IL" smtClean="0"/>
              <a:t>32</a:t>
            </a:fld>
            <a:endParaRPr lang="he-IL"/>
          </a:p>
        </p:txBody>
      </p:sp>
    </p:spTree>
    <p:extLst>
      <p:ext uri="{BB962C8B-B14F-4D97-AF65-F5344CB8AC3E}">
        <p14:creationId xmlns:p14="http://schemas.microsoft.com/office/powerpoint/2010/main" val="2707234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F47CF-2E86-A523-C116-A7B26840503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186530E-CB34-EECE-BDAD-98A2E90B44D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4E304EB-F3F3-EC7F-9F1B-A187D7E99CD6}"/>
              </a:ext>
            </a:extLst>
          </p:cNvPr>
          <p:cNvSpPr>
            <a:spLocks noGrp="1"/>
          </p:cNvSpPr>
          <p:nvPr>
            <p:ph type="body" idx="1"/>
          </p:nvPr>
        </p:nvSpPr>
        <p:spPr/>
        <p:txBody>
          <a:bodyPr/>
          <a:lstStyle/>
          <a:p>
            <a:r>
              <a:rPr lang="he-IL" dirty="0"/>
              <a:t>עיבוד שבבי הוא תהליך שבו חומרי גלם מעובדים לחלקים מדויקים באמצעות הסרה מבוקרת של חומר. עיבוד שבבי משמש במגוון רחב של תעשיות לייצור רכיבים מדויקים למכונות, כלי עבודה, מוצרי צריכה ועוד.</a:t>
            </a:r>
          </a:p>
          <a:p>
            <a:r>
              <a:rPr lang="he-IL" dirty="0"/>
              <a:t>תשובות לשאלות: 1. כי מורידים שבבים מהמתכת. 2. לקבל צורה מדויקת של מוצר. 3. ברגים, מפתחות, מכשירים רפואיים, גלגלי שיניים, קפיצים, רכיבי נשק מדויקים, מפרקי זרועות ברובוטים.</a:t>
            </a:r>
          </a:p>
          <a:p>
            <a:endParaRPr lang="he-IL" dirty="0"/>
          </a:p>
        </p:txBody>
      </p:sp>
      <p:sp>
        <p:nvSpPr>
          <p:cNvPr id="4" name="מציין מיקום של מספר שקופית 3">
            <a:extLst>
              <a:ext uri="{FF2B5EF4-FFF2-40B4-BE49-F238E27FC236}">
                <a16:creationId xmlns:a16="http://schemas.microsoft.com/office/drawing/2014/main" id="{71812D47-44BE-BDEB-D0F2-52DC6DA72333}"/>
              </a:ext>
            </a:extLst>
          </p:cNvPr>
          <p:cNvSpPr>
            <a:spLocks noGrp="1"/>
          </p:cNvSpPr>
          <p:nvPr>
            <p:ph type="sldNum" sz="quarter" idx="5"/>
          </p:nvPr>
        </p:nvSpPr>
        <p:spPr/>
        <p:txBody>
          <a:bodyPr/>
          <a:lstStyle/>
          <a:p>
            <a:fld id="{022E16C1-0CEF-4FFA-9835-1E33C9122E49}" type="slidenum">
              <a:rPr lang="he-IL" smtClean="0"/>
              <a:t>33</a:t>
            </a:fld>
            <a:endParaRPr lang="he-IL"/>
          </a:p>
        </p:txBody>
      </p:sp>
    </p:spTree>
    <p:extLst>
      <p:ext uri="{BB962C8B-B14F-4D97-AF65-F5344CB8AC3E}">
        <p14:creationId xmlns:p14="http://schemas.microsoft.com/office/powerpoint/2010/main" val="4045230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25DC9-8D38-F08C-3A35-1586ABB5EED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43C808A-43FF-367A-A8D2-E44B160F481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7E4A1BC-05CE-0F5A-F270-382A8B06A7FE}"/>
              </a:ext>
            </a:extLst>
          </p:cNvPr>
          <p:cNvSpPr>
            <a:spLocks noGrp="1"/>
          </p:cNvSpPr>
          <p:nvPr>
            <p:ph type="body" idx="1"/>
          </p:nvPr>
        </p:nvSpPr>
        <p:spPr/>
        <p:txBody>
          <a:bodyPr/>
          <a:lstStyle/>
          <a:p>
            <a:r>
              <a:rPr lang="he-IL" dirty="0"/>
              <a:t>ריקוע הוא תהליך עיבוד מתכת שבו המתכת מעובדת לצורה שטוחה ודקה באמצעות מכות או לחיצות חוזרות ונשנות. התהליך מתבצע בדרך כלל באמצעות פטיש או מכבש. ריקוע מאפשר ליצור יריעות מתכת דקות וצורות מורכבות ממתכות שונות.</a:t>
            </a:r>
          </a:p>
          <a:p>
            <a:endParaRPr lang="he-IL" dirty="0"/>
          </a:p>
          <a:p>
            <a:r>
              <a:rPr lang="he-IL" dirty="0"/>
              <a:t>תשובות: 3. הבדיל נעשה דק שטוח. 5. הסקת מסקנות: הפיכת המתכת לשטוחה ודקה יותר, אך גם יצירת צורות מדויקות.</a:t>
            </a:r>
          </a:p>
          <a:p>
            <a:endParaRPr lang="he-IL" dirty="0"/>
          </a:p>
          <a:p>
            <a:r>
              <a:rPr lang="he-IL" dirty="0"/>
              <a:t>תשובות לשאלות: 1. לקבל לוחות שטוחים של מתכת. 2. צורת החומר. 3. פחיות שתייה / שימורים, מעטפת חיצונית של כלי הרכב ומטוסים, תכשיטים, רדיד אלומיניום, מגשיות מאלומיניום, לוחות פלדה לבנייה.</a:t>
            </a:r>
          </a:p>
        </p:txBody>
      </p:sp>
      <p:sp>
        <p:nvSpPr>
          <p:cNvPr id="4" name="מציין מיקום של מספר שקופית 3">
            <a:extLst>
              <a:ext uri="{FF2B5EF4-FFF2-40B4-BE49-F238E27FC236}">
                <a16:creationId xmlns:a16="http://schemas.microsoft.com/office/drawing/2014/main" id="{21DCCB8D-7BFA-A59B-382B-4BFF0825DF58}"/>
              </a:ext>
            </a:extLst>
          </p:cNvPr>
          <p:cNvSpPr>
            <a:spLocks noGrp="1"/>
          </p:cNvSpPr>
          <p:nvPr>
            <p:ph type="sldNum" sz="quarter" idx="5"/>
          </p:nvPr>
        </p:nvSpPr>
        <p:spPr/>
        <p:txBody>
          <a:bodyPr/>
          <a:lstStyle/>
          <a:p>
            <a:fld id="{022E16C1-0CEF-4FFA-9835-1E33C9122E49}" type="slidenum">
              <a:rPr lang="he-IL" smtClean="0"/>
              <a:t>34</a:t>
            </a:fld>
            <a:endParaRPr lang="he-IL"/>
          </a:p>
        </p:txBody>
      </p:sp>
    </p:spTree>
    <p:extLst>
      <p:ext uri="{BB962C8B-B14F-4D97-AF65-F5344CB8AC3E}">
        <p14:creationId xmlns:p14="http://schemas.microsoft.com/office/powerpoint/2010/main" val="1301899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64AB-2432-D220-C363-CAE217384A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D3FF4B1-1462-86B9-248B-4C90B13CDC6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F9AB6F0-E063-884C-9A10-BA7A1D3C58D2}"/>
              </a:ext>
            </a:extLst>
          </p:cNvPr>
          <p:cNvSpPr>
            <a:spLocks noGrp="1"/>
          </p:cNvSpPr>
          <p:nvPr>
            <p:ph type="body" idx="1"/>
          </p:nvPr>
        </p:nvSpPr>
        <p:spPr/>
        <p:txBody>
          <a:bodyPr/>
          <a:lstStyle/>
          <a:p>
            <a:r>
              <a:rPr lang="he-IL" b="0" i="0" dirty="0" err="1">
                <a:solidFill>
                  <a:srgbClr val="333333"/>
                </a:solidFill>
                <a:effectLst/>
                <a:latin typeface="Alef" panose="00000500000000000000" pitchFamily="2" charset="-79"/>
                <a:cs typeface="Alef" panose="00000500000000000000" pitchFamily="2" charset="-79"/>
              </a:rPr>
              <a:t>עשיינות</a:t>
            </a:r>
            <a:r>
              <a:rPr lang="he-IL" b="0" i="0" dirty="0">
                <a:solidFill>
                  <a:srgbClr val="333333"/>
                </a:solidFill>
                <a:effectLst/>
                <a:latin typeface="Alef" panose="00000500000000000000" pitchFamily="2" charset="-79"/>
                <a:cs typeface="Alef" panose="00000500000000000000" pitchFamily="2" charset="-79"/>
              </a:rPr>
              <a:t>: המצאה ויצירה של דברים, לעיתים קרובות בשילוב טכנולוגיות מתקדמות ומלאכות מסורתיות.</a:t>
            </a:r>
          </a:p>
          <a:p>
            <a:pPr algn="r">
              <a:spcAft>
                <a:spcPts val="750"/>
              </a:spcAft>
            </a:pPr>
            <a:r>
              <a:rPr lang="he-IL" b="0" i="0" dirty="0" err="1">
                <a:solidFill>
                  <a:srgbClr val="000000"/>
                </a:solidFill>
                <a:effectLst/>
                <a:latin typeface="Open Sans Hebrew"/>
              </a:rPr>
              <a:t>עשיינות</a:t>
            </a:r>
            <a:r>
              <a:rPr lang="he-IL" b="0" i="0" dirty="0">
                <a:solidFill>
                  <a:srgbClr val="000000"/>
                </a:solidFill>
                <a:effectLst/>
                <a:latin typeface="Open Sans Hebrew"/>
              </a:rPr>
              <a:t> (</a:t>
            </a:r>
            <a:r>
              <a:rPr lang="en-US" b="0" i="0" dirty="0">
                <a:solidFill>
                  <a:srgbClr val="000000"/>
                </a:solidFill>
                <a:effectLst/>
                <a:latin typeface="Open Sans Hebrew"/>
              </a:rPr>
              <a:t>making) </a:t>
            </a:r>
            <a:r>
              <a:rPr lang="he-IL" b="0" i="0" dirty="0">
                <a:solidFill>
                  <a:srgbClr val="000000"/>
                </a:solidFill>
                <a:effectLst/>
                <a:latin typeface="Open Sans Hebrew"/>
              </a:rPr>
              <a:t>היא גישת למידה אשר שורשיה בתנועת ה-</a:t>
            </a:r>
            <a:r>
              <a:rPr lang="en-US" b="0" i="0" dirty="0">
                <a:solidFill>
                  <a:srgbClr val="000000"/>
                </a:solidFill>
                <a:effectLst/>
                <a:latin typeface="Open Sans Hebrew"/>
              </a:rPr>
              <a:t>Makers </a:t>
            </a:r>
            <a:r>
              <a:rPr lang="he-IL" b="0" i="0" dirty="0">
                <a:solidFill>
                  <a:srgbClr val="000000"/>
                </a:solidFill>
                <a:effectLst/>
                <a:latin typeface="Open Sans Hebrew"/>
              </a:rPr>
              <a:t>.</a:t>
            </a:r>
          </a:p>
          <a:p>
            <a:pPr algn="r">
              <a:spcAft>
                <a:spcPts val="750"/>
              </a:spcAft>
            </a:pPr>
            <a:r>
              <a:rPr lang="he-IL" b="0" i="0" dirty="0">
                <a:solidFill>
                  <a:srgbClr val="000000"/>
                </a:solidFill>
                <a:effectLst/>
                <a:latin typeface="Open Sans Hebrew"/>
              </a:rPr>
              <a:t>בלמידה המשלבת </a:t>
            </a:r>
            <a:r>
              <a:rPr lang="he-IL" b="0" i="0" dirty="0" err="1">
                <a:solidFill>
                  <a:srgbClr val="000000"/>
                </a:solidFill>
                <a:effectLst/>
                <a:latin typeface="Open Sans Hebrew"/>
              </a:rPr>
              <a:t>עשיינות</a:t>
            </a:r>
            <a:r>
              <a:rPr lang="he-IL" b="0" i="0" dirty="0">
                <a:solidFill>
                  <a:srgbClr val="000000"/>
                </a:solidFill>
                <a:effectLst/>
                <a:latin typeface="Open Sans Hebrew"/>
              </a:rPr>
              <a:t> הלומדים מתכננים ויוצרים תוצרים מוחשיים, לרוב כמענה לבעיה או לאתגר לימודי. בתהליך זה הלומדים מפתחים חשיבה טכנולוגית ומיומנויות של פתרון בעיות, יצירתיות ושיתוף פעולה תוך שהם חוקרים, מנסים, יוצרים ולומדים מטעויות. גישה זו היא בעלת פוטנציאל ללמידה והוראה ופיתוח חשיבה במגוון תחומי דעת ובכללם מתמטיקה, מדעים, גיאוגרפיה ואמנות. היא ידועה כגישה המניעה ללמידה ומשלבת הנאה מהתהליך. </a:t>
            </a:r>
          </a:p>
          <a:p>
            <a:endParaRPr lang="he-IL" dirty="0"/>
          </a:p>
        </p:txBody>
      </p:sp>
      <p:sp>
        <p:nvSpPr>
          <p:cNvPr id="4" name="מציין מיקום של מספר שקופית 3">
            <a:extLst>
              <a:ext uri="{FF2B5EF4-FFF2-40B4-BE49-F238E27FC236}">
                <a16:creationId xmlns:a16="http://schemas.microsoft.com/office/drawing/2014/main" id="{544D36F8-1BFA-481C-3611-E9E7793C13A3}"/>
              </a:ext>
            </a:extLst>
          </p:cNvPr>
          <p:cNvSpPr>
            <a:spLocks noGrp="1"/>
          </p:cNvSpPr>
          <p:nvPr>
            <p:ph type="sldNum" sz="quarter" idx="5"/>
          </p:nvPr>
        </p:nvSpPr>
        <p:spPr/>
        <p:txBody>
          <a:bodyPr/>
          <a:lstStyle/>
          <a:p>
            <a:fld id="{022E16C1-0CEF-4FFA-9835-1E33C9122E49}" type="slidenum">
              <a:rPr lang="he-IL" smtClean="0"/>
              <a:t>35</a:t>
            </a:fld>
            <a:endParaRPr lang="he-IL"/>
          </a:p>
        </p:txBody>
      </p:sp>
    </p:spTree>
    <p:extLst>
      <p:ext uri="{BB962C8B-B14F-4D97-AF65-F5344CB8AC3E}">
        <p14:creationId xmlns:p14="http://schemas.microsoft.com/office/powerpoint/2010/main" val="1783572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590E-0C5A-E7B7-7899-1C59BFF00B5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E1EC448-4420-D586-667D-B5DFB631902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B208FAB-C5D8-030B-6704-5A39392A067D}"/>
              </a:ext>
            </a:extLst>
          </p:cNvPr>
          <p:cNvSpPr>
            <a:spLocks noGrp="1"/>
          </p:cNvSpPr>
          <p:nvPr>
            <p:ph type="body" idx="1"/>
          </p:nvPr>
        </p:nvSpPr>
        <p:spPr/>
        <p:txBody>
          <a:bodyPr/>
          <a:lstStyle/>
          <a:p>
            <a:r>
              <a:rPr lang="he-IL" dirty="0"/>
              <a:t>"חומר חכם" הוא חומר שתכונותיו הפיזיקליות משתנות כתגובה לקלט מסוים כגון הפעלת כוח, שינוי טמפרטורה, עוצמת זרם חשמלי ועוד. לפעמים החומרים משנים את תכונותיהם (צורה או צבע) בעקבות זרם חשמלי או שינוי בטמפרטורה</a:t>
            </a:r>
          </a:p>
          <a:p>
            <a:r>
              <a:rPr lang="he-IL" dirty="0"/>
              <a:t>או בשדה המגנטי. במקרים אחרים החומרים "זוכרים" את מצבם הקודם ובתנאים המתאימים יכולים לחזור אליו. השם "חומרים חכמים" מייצג מגוון של חומרים עם תכונות שונות ויישומים שונים.</a:t>
            </a:r>
          </a:p>
          <a:p>
            <a:endParaRPr lang="he-IL" dirty="0"/>
          </a:p>
          <a:p>
            <a:r>
              <a:rPr lang="he-IL" dirty="0"/>
              <a:t>בניסוי משתמשים בקפיץ </a:t>
            </a:r>
            <a:r>
              <a:rPr lang="he-IL" dirty="0" err="1"/>
              <a:t>נטינול</a:t>
            </a:r>
            <a:r>
              <a:rPr lang="he-IL" dirty="0"/>
              <a:t> בדרגת אקטיבציה של 30 מעלות צלזיוס. זו הטמפרטורה שבה הוא "זוכר" את צורתו. כאשר שמים את שני התילים הישרים במים החמים, רק </a:t>
            </a:r>
            <a:r>
              <a:rPr lang="he-IL" dirty="0" err="1"/>
              <a:t>הניטינול</a:t>
            </a:r>
            <a:r>
              <a:rPr lang="he-IL" dirty="0"/>
              <a:t> חוזר לצורת הקפיץ. כך קורה גם כאשר מחממים</a:t>
            </a:r>
          </a:p>
          <a:p>
            <a:r>
              <a:rPr lang="he-IL" dirty="0"/>
              <a:t>אותו בין שתי כפות הידיים.</a:t>
            </a:r>
          </a:p>
          <a:p>
            <a:endParaRPr lang="he-IL" dirty="0"/>
          </a:p>
          <a:p>
            <a:r>
              <a:rPr lang="he-IL" dirty="0"/>
              <a:t>מקיימים דיון</a:t>
            </a:r>
          </a:p>
          <a:p>
            <a:r>
              <a:rPr lang="he-IL" sz="1200" b="0" i="0" u="none" strike="noStrike" kern="1200" baseline="0" dirty="0">
                <a:solidFill>
                  <a:schemeClr val="tx1"/>
                </a:solidFill>
                <a:latin typeface="+mn-lt"/>
                <a:ea typeface="+mn-ea"/>
                <a:cs typeface="+mn-cs"/>
              </a:rPr>
              <a:t>האם שמעתם על חומרים חכמים? מהו "חומר חכם"? היכן משתמשים? מדוע הם "חכמים"</a:t>
            </a:r>
          </a:p>
          <a:p>
            <a:r>
              <a:rPr lang="he-IL" sz="1200" b="0" i="0" u="none" strike="noStrike" kern="1200" baseline="0" dirty="0">
                <a:solidFill>
                  <a:schemeClr val="tx1"/>
                </a:solidFill>
                <a:latin typeface="+mn-lt"/>
                <a:ea typeface="+mn-ea"/>
                <a:cs typeface="+mn-cs"/>
              </a:rPr>
              <a:t>מפנים לספר לביצוע המשימה.</a:t>
            </a:r>
          </a:p>
        </p:txBody>
      </p:sp>
      <p:sp>
        <p:nvSpPr>
          <p:cNvPr id="4" name="מציין מיקום של מספר שקופית 3">
            <a:extLst>
              <a:ext uri="{FF2B5EF4-FFF2-40B4-BE49-F238E27FC236}">
                <a16:creationId xmlns:a16="http://schemas.microsoft.com/office/drawing/2014/main" id="{E4500E45-E9D7-3400-5C40-9181C145D9E0}"/>
              </a:ext>
            </a:extLst>
          </p:cNvPr>
          <p:cNvSpPr>
            <a:spLocks noGrp="1"/>
          </p:cNvSpPr>
          <p:nvPr>
            <p:ph type="sldNum" sz="quarter" idx="5"/>
          </p:nvPr>
        </p:nvSpPr>
        <p:spPr/>
        <p:txBody>
          <a:bodyPr/>
          <a:lstStyle/>
          <a:p>
            <a:fld id="{022E16C1-0CEF-4FFA-9835-1E33C9122E49}" type="slidenum">
              <a:rPr lang="he-IL" smtClean="0"/>
              <a:t>36</a:t>
            </a:fld>
            <a:endParaRPr lang="he-IL"/>
          </a:p>
        </p:txBody>
      </p:sp>
    </p:spTree>
    <p:extLst>
      <p:ext uri="{BB962C8B-B14F-4D97-AF65-F5344CB8AC3E}">
        <p14:creationId xmlns:p14="http://schemas.microsoft.com/office/powerpoint/2010/main" val="2230989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4A59-C282-5F63-758A-06C264151D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4949194-8F1E-8FE8-317D-1DF3C2EDBD0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4499300-97C0-B4FC-7146-5923DBD85C25}"/>
              </a:ext>
            </a:extLst>
          </p:cNvPr>
          <p:cNvSpPr>
            <a:spLocks noGrp="1"/>
          </p:cNvSpPr>
          <p:nvPr>
            <p:ph type="body" idx="1"/>
          </p:nvPr>
        </p:nvSpPr>
        <p:spPr/>
        <p:txBody>
          <a:bodyPr/>
          <a:lstStyle/>
          <a:p>
            <a:pPr algn="r"/>
            <a:r>
              <a:rPr lang="he-IL" dirty="0"/>
              <a:t>השאלות/המשימות שמופיעות בתבנית זו מיועדות לבדיקת ביצועי הבנה ולפיכך יש להן פוטנציאל להערכה מעצבת.</a:t>
            </a:r>
          </a:p>
          <a:p>
            <a:pPr algn="r"/>
            <a:r>
              <a:rPr lang="he-IL" dirty="0"/>
              <a:t>בניגוד להערכה מסכמת שהיא הערכה לצורך סיכום שלב הלמידה. הערכה מעצבת היא הערכה שבמסגרתה קיים משוב</a:t>
            </a:r>
          </a:p>
          <a:p>
            <a:pPr algn="r"/>
            <a:r>
              <a:rPr lang="he-IL" dirty="0"/>
              <a:t>מתמיד ומתחולל תהליך למידה מתמשך.</a:t>
            </a:r>
          </a:p>
          <a:p>
            <a:r>
              <a:rPr lang="he-IL"/>
              <a:t>תשובות</a:t>
            </a:r>
            <a:r>
              <a:rPr lang="he-IL" dirty="0"/>
              <a:t>: 1. הטעויות: עוגן - אלומיניום מתכת קלה; סגירה מגנטית של תיק – הנחושת אינה נמשכת למגנט; מטוסים - הכסף מתכת יקרה; תנור חימום – לבדיל טמפרטורת היתוך נמוכה; פסי רכבת - הכסף מתכת יקרה. 2. א. מוליכות חשמל וחום, מבריקות, ניתנות לכיפוף ולריקוע. 2. ב. נחושת – מוליכוּת חשמל טובה, ברזל – מגנטיות, אלומיניום "קל", בדיל - נקודת התכה נמוכה. 2. ג: לכולם יש תכונות משותפות. המושג מתכת הוא מושג כולל, ואילו שמות סוגי המתכת הם מושגים פרטיים. 3. -1 ב, -2 ד, -3 ג, -4 א.</a:t>
            </a:r>
          </a:p>
        </p:txBody>
      </p:sp>
      <p:sp>
        <p:nvSpPr>
          <p:cNvPr id="4" name="מציין מיקום של מספר שקופית 3">
            <a:extLst>
              <a:ext uri="{FF2B5EF4-FFF2-40B4-BE49-F238E27FC236}">
                <a16:creationId xmlns:a16="http://schemas.microsoft.com/office/drawing/2014/main" id="{73E5FACB-A8A3-465A-D623-075632E290D0}"/>
              </a:ext>
            </a:extLst>
          </p:cNvPr>
          <p:cNvSpPr>
            <a:spLocks noGrp="1"/>
          </p:cNvSpPr>
          <p:nvPr>
            <p:ph type="sldNum" sz="quarter" idx="5"/>
          </p:nvPr>
        </p:nvSpPr>
        <p:spPr/>
        <p:txBody>
          <a:bodyPr/>
          <a:lstStyle/>
          <a:p>
            <a:fld id="{022E16C1-0CEF-4FFA-9835-1E33C9122E49}" type="slidenum">
              <a:rPr lang="he-IL" smtClean="0"/>
              <a:t>37</a:t>
            </a:fld>
            <a:endParaRPr lang="he-IL"/>
          </a:p>
        </p:txBody>
      </p:sp>
    </p:spTree>
    <p:extLst>
      <p:ext uri="{BB962C8B-B14F-4D97-AF65-F5344CB8AC3E}">
        <p14:creationId xmlns:p14="http://schemas.microsoft.com/office/powerpoint/2010/main" val="4016687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13B4F-1B94-7CA8-E22B-CF80B64BAC0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DA9D33B-E326-8581-F633-D8059D421BD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E1EA73B-55F6-5BBF-6C58-CAA29C7BF914}"/>
              </a:ext>
            </a:extLst>
          </p:cNvPr>
          <p:cNvSpPr>
            <a:spLocks noGrp="1"/>
          </p:cNvSpPr>
          <p:nvPr>
            <p:ph type="body" idx="1"/>
          </p:nvPr>
        </p:nvSpPr>
        <p:spPr/>
        <p:txBody>
          <a:bodyPr/>
          <a:lstStyle/>
          <a:p>
            <a:r>
              <a:rPr lang="he-IL" dirty="0"/>
              <a:t>משלימים מילים חסרות במשפטים.</a:t>
            </a:r>
          </a:p>
          <a:p>
            <a:r>
              <a:rPr lang="he-IL" dirty="0"/>
              <a:t>מחברים שאלות למשפטי הסיכום ולהפך שואלים שאלות ומחפשים את התשובות לשאלות.</a:t>
            </a:r>
          </a:p>
          <a:p>
            <a:r>
              <a:rPr lang="he-IL" dirty="0"/>
              <a:t>תשובות לפי סדר המשפטים: המשותפות, ייחודיות, מתכות, מוצרים, עפרת מתכת, צריפה, עיבוד</a:t>
            </a:r>
          </a:p>
        </p:txBody>
      </p:sp>
      <p:sp>
        <p:nvSpPr>
          <p:cNvPr id="4" name="מציין מיקום של מספר שקופית 3">
            <a:extLst>
              <a:ext uri="{FF2B5EF4-FFF2-40B4-BE49-F238E27FC236}">
                <a16:creationId xmlns:a16="http://schemas.microsoft.com/office/drawing/2014/main" id="{5298D2CB-33C4-07F9-90AF-A53A24D5B375}"/>
              </a:ext>
            </a:extLst>
          </p:cNvPr>
          <p:cNvSpPr>
            <a:spLocks noGrp="1"/>
          </p:cNvSpPr>
          <p:nvPr>
            <p:ph type="sldNum" sz="quarter" idx="5"/>
          </p:nvPr>
        </p:nvSpPr>
        <p:spPr/>
        <p:txBody>
          <a:bodyPr/>
          <a:lstStyle/>
          <a:p>
            <a:fld id="{022E16C1-0CEF-4FFA-9835-1E33C9122E49}" type="slidenum">
              <a:rPr lang="he-IL" smtClean="0"/>
              <a:t>38</a:t>
            </a:fld>
            <a:endParaRPr lang="he-IL"/>
          </a:p>
        </p:txBody>
      </p:sp>
    </p:spTree>
    <p:extLst>
      <p:ext uri="{BB962C8B-B14F-4D97-AF65-F5344CB8AC3E}">
        <p14:creationId xmlns:p14="http://schemas.microsoft.com/office/powerpoint/2010/main" val="1525084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8AFD4-D32A-4C71-E350-81DEFC056FA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67F2286-A106-5A26-67B6-A1A848B4113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292BDED-04FE-F366-9CE5-F32F856C4417}"/>
              </a:ext>
            </a:extLst>
          </p:cNvPr>
          <p:cNvSpPr>
            <a:spLocks noGrp="1"/>
          </p:cNvSpPr>
          <p:nvPr>
            <p:ph type="body" idx="1"/>
          </p:nvPr>
        </p:nvSpPr>
        <p:spPr/>
        <p:txBody>
          <a:bodyPr/>
          <a:lstStyle/>
          <a:p>
            <a:r>
              <a:rPr lang="he-IL" dirty="0"/>
              <a:t>לסיכום הפרק אפשר לבקש מהתלמידים להביא דוגמאות למשימות שבעזרתן אפשר לאמת את המיומנויות שהפעלנו.</a:t>
            </a:r>
          </a:p>
          <a:p>
            <a:r>
              <a:rPr lang="he-IL" dirty="0"/>
              <a:t>לדוגמה: באיזו משימה ביצענו חקר מדעי: מהלך ניסוי, בידוד משתנים, ארגון מידע בטבלה, חזרות והסקת מסקנות?</a:t>
            </a:r>
          </a:p>
          <a:p>
            <a:r>
              <a:rPr lang="he-IL" dirty="0"/>
              <a:t>תשובה: מבצעים ניסוי מדעי, עמוד 14.</a:t>
            </a:r>
          </a:p>
        </p:txBody>
      </p:sp>
      <p:sp>
        <p:nvSpPr>
          <p:cNvPr id="4" name="מציין מיקום של מספר שקופית 3">
            <a:extLst>
              <a:ext uri="{FF2B5EF4-FFF2-40B4-BE49-F238E27FC236}">
                <a16:creationId xmlns:a16="http://schemas.microsoft.com/office/drawing/2014/main" id="{4ED0C240-37B9-EB90-524E-7D3859BA200D}"/>
              </a:ext>
            </a:extLst>
          </p:cNvPr>
          <p:cNvSpPr>
            <a:spLocks noGrp="1"/>
          </p:cNvSpPr>
          <p:nvPr>
            <p:ph type="sldNum" sz="quarter" idx="5"/>
          </p:nvPr>
        </p:nvSpPr>
        <p:spPr/>
        <p:txBody>
          <a:bodyPr/>
          <a:lstStyle/>
          <a:p>
            <a:fld id="{022E16C1-0CEF-4FFA-9835-1E33C9122E49}" type="slidenum">
              <a:rPr lang="he-IL" smtClean="0"/>
              <a:t>39</a:t>
            </a:fld>
            <a:endParaRPr lang="he-IL"/>
          </a:p>
        </p:txBody>
      </p:sp>
    </p:spTree>
    <p:extLst>
      <p:ext uri="{BB962C8B-B14F-4D97-AF65-F5344CB8AC3E}">
        <p14:creationId xmlns:p14="http://schemas.microsoft.com/office/powerpoint/2010/main" val="194319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השיח היא לערוך ברור מוקדם על ההיכרות של התלמידים בנושאים שהוצגו והמידע על בעלי המלאכה. בשלב הזה אין להוסיף מידע על זה שעלה בשיח. בסוף הפרק אפשר לחזור ולקיים שיח חוזר בנושא.</a:t>
            </a:r>
          </a:p>
        </p:txBody>
      </p:sp>
      <p:sp>
        <p:nvSpPr>
          <p:cNvPr id="4" name="מציין מיקום של מספר שקופית 3"/>
          <p:cNvSpPr>
            <a:spLocks noGrp="1"/>
          </p:cNvSpPr>
          <p:nvPr>
            <p:ph type="sldNum" sz="quarter" idx="5"/>
          </p:nvPr>
        </p:nvSpPr>
        <p:spPr/>
        <p:txBody>
          <a:bodyPr/>
          <a:lstStyle/>
          <a:p>
            <a:fld id="{022E16C1-0CEF-4FFA-9835-1E33C9122E49}" type="slidenum">
              <a:rPr lang="he-IL" smtClean="0"/>
              <a:t>4</a:t>
            </a:fld>
            <a:endParaRPr lang="he-IL"/>
          </a:p>
        </p:txBody>
      </p:sp>
    </p:spTree>
    <p:extLst>
      <p:ext uri="{BB962C8B-B14F-4D97-AF65-F5344CB8AC3E}">
        <p14:creationId xmlns:p14="http://schemas.microsoft.com/office/powerpoint/2010/main" val="3968879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9DD9D-7E2C-564C-F524-30FCCFC6D84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C8897FE-706A-A1FC-4D9F-DCF51713E47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2F59C38-B2D4-7252-743A-8AD4D5E29B01}"/>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9AFB8491-72E2-4B0A-D75C-C5D84EF9A724}"/>
              </a:ext>
            </a:extLst>
          </p:cNvPr>
          <p:cNvSpPr>
            <a:spLocks noGrp="1"/>
          </p:cNvSpPr>
          <p:nvPr>
            <p:ph type="sldNum" sz="quarter" idx="5"/>
          </p:nvPr>
        </p:nvSpPr>
        <p:spPr/>
        <p:txBody>
          <a:bodyPr/>
          <a:lstStyle/>
          <a:p>
            <a:fld id="{022E16C1-0CEF-4FFA-9835-1E33C9122E49}" type="slidenum">
              <a:rPr lang="he-IL" smtClean="0"/>
              <a:t>40</a:t>
            </a:fld>
            <a:endParaRPr lang="he-IL"/>
          </a:p>
        </p:txBody>
      </p:sp>
    </p:spTree>
    <p:extLst>
      <p:ext uri="{BB962C8B-B14F-4D97-AF65-F5344CB8AC3E}">
        <p14:creationId xmlns:p14="http://schemas.microsoft.com/office/powerpoint/2010/main" val="4182493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1C3D6-2E7F-A80D-717C-CC46E871495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D50343B-73A5-A5C3-05F0-C719C9D8A80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1DF3EBC-BD80-484E-3BE3-0A2E04BA8A7F}"/>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B28709F0-D40C-1462-A242-D1B0D877411D}"/>
              </a:ext>
            </a:extLst>
          </p:cNvPr>
          <p:cNvSpPr>
            <a:spLocks noGrp="1"/>
          </p:cNvSpPr>
          <p:nvPr>
            <p:ph type="sldNum" sz="quarter" idx="5"/>
          </p:nvPr>
        </p:nvSpPr>
        <p:spPr/>
        <p:txBody>
          <a:bodyPr/>
          <a:lstStyle/>
          <a:p>
            <a:fld id="{022E16C1-0CEF-4FFA-9835-1E33C9122E49}" type="slidenum">
              <a:rPr lang="he-IL" smtClean="0"/>
              <a:t>42</a:t>
            </a:fld>
            <a:endParaRPr lang="he-IL"/>
          </a:p>
        </p:txBody>
      </p:sp>
    </p:spTree>
    <p:extLst>
      <p:ext uri="{BB962C8B-B14F-4D97-AF65-F5344CB8AC3E}">
        <p14:creationId xmlns:p14="http://schemas.microsoft.com/office/powerpoint/2010/main" val="406160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הפרק הראשון בשער זה עוסק בהיכרות עם התכונות של המתכות (משותפות וייחודיות) וכן בביסוס העיקרון של התאמת תכונות החומר לדרישות מהמוצר. הפרק מזמן התנסות מדעית לבדיקת תכונות המתכות וכן התנסות טכנולוגית שמזמנת יישום של ידע מדעי בפתרון הטכנולוגי.</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קוראים את פסקת הפתיחה ומנהלים דיון בשאלה: </a:t>
            </a:r>
            <a:r>
              <a:rPr lang="he-IL" sz="1200" b="1" i="0" u="none" strike="noStrike" baseline="0" dirty="0">
                <a:solidFill>
                  <a:srgbClr val="3A6643"/>
                </a:solidFill>
                <a:latin typeface="MFPronto-Bold"/>
              </a:rPr>
              <a:t>אילו שימושים עושים בכמות העצומה הזו של המתכות?</a:t>
            </a:r>
            <a:endParaRPr lang="he-IL" sz="1400" dirty="0"/>
          </a:p>
          <a:p>
            <a:endParaRPr lang="he-IL" dirty="0"/>
          </a:p>
        </p:txBody>
      </p:sp>
      <p:sp>
        <p:nvSpPr>
          <p:cNvPr id="4" name="מציין מיקום של מספר שקופית 3"/>
          <p:cNvSpPr>
            <a:spLocks noGrp="1"/>
          </p:cNvSpPr>
          <p:nvPr>
            <p:ph type="sldNum" sz="quarter" idx="5"/>
          </p:nvPr>
        </p:nvSpPr>
        <p:spPr/>
        <p:txBody>
          <a:bodyPr/>
          <a:lstStyle/>
          <a:p>
            <a:fld id="{022E16C1-0CEF-4FFA-9835-1E33C9122E49}" type="slidenum">
              <a:rPr lang="he-IL" smtClean="0"/>
              <a:t>5</a:t>
            </a:fld>
            <a:endParaRPr lang="he-IL"/>
          </a:p>
        </p:txBody>
      </p:sp>
    </p:spTree>
    <p:extLst>
      <p:ext uri="{BB962C8B-B14F-4D97-AF65-F5344CB8AC3E}">
        <p14:creationId xmlns:p14="http://schemas.microsoft.com/office/powerpoint/2010/main" val="25900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1FFF4-4EC6-EB6F-A27E-CDA9227E678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FFB5C0F-168D-451F-D13C-91D2ECF2ED0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0F5F626-48B8-0AD7-C67B-45C3A4276806}"/>
              </a:ext>
            </a:extLst>
          </p:cNvPr>
          <p:cNvSpPr>
            <a:spLocks noGrp="1"/>
          </p:cNvSpPr>
          <p:nvPr>
            <p:ph type="body" idx="1"/>
          </p:nvPr>
        </p:nvSpPr>
        <p:spPr/>
        <p:txBody>
          <a:bodyPr/>
          <a:lstStyle/>
          <a:p>
            <a:r>
              <a:rPr lang="he-IL" dirty="0"/>
              <a:t>עבור רובנו השימוש במתכות הוא מובן מאליו, אבל הבניינים שבהם אנחנו גרים לא היו עומדים ללא מתכות, רוב המכשירים שאנחנו משתמשים בהם לא היו קיימים ללא המכונות שבמפעלים עשויות ממתכות. גם מוצרים שאינם בנויים ממתכות תלויים במתכות בתהליך ייצורם: ללא מתכת לא היינו יכולים לחתוך עץ או אבן, לא היינו יכולים כיום לייצר בגדים וכדומה. כשם שהשימוש במתכות אינו מובן מאליו, כך גם הדרכים שבהן אנחנו מפיקים אותן אינן מובנות מאליהן.</a:t>
            </a:r>
          </a:p>
          <a:p>
            <a:endParaRPr lang="he-IL" dirty="0"/>
          </a:p>
        </p:txBody>
      </p:sp>
      <p:sp>
        <p:nvSpPr>
          <p:cNvPr id="4" name="מציין מיקום של מספר שקופית 3">
            <a:extLst>
              <a:ext uri="{FF2B5EF4-FFF2-40B4-BE49-F238E27FC236}">
                <a16:creationId xmlns:a16="http://schemas.microsoft.com/office/drawing/2014/main" id="{2A952BF0-64E1-1CD1-8781-AFBABFB7A0D5}"/>
              </a:ext>
            </a:extLst>
          </p:cNvPr>
          <p:cNvSpPr>
            <a:spLocks noGrp="1"/>
          </p:cNvSpPr>
          <p:nvPr>
            <p:ph type="sldNum" sz="quarter" idx="5"/>
          </p:nvPr>
        </p:nvSpPr>
        <p:spPr/>
        <p:txBody>
          <a:bodyPr/>
          <a:lstStyle/>
          <a:p>
            <a:fld id="{022E16C1-0CEF-4FFA-9835-1E33C9122E49}" type="slidenum">
              <a:rPr lang="he-IL" smtClean="0"/>
              <a:t>6</a:t>
            </a:fld>
            <a:endParaRPr lang="he-IL"/>
          </a:p>
        </p:txBody>
      </p:sp>
    </p:spTree>
    <p:extLst>
      <p:ext uri="{BB962C8B-B14F-4D97-AF65-F5344CB8AC3E}">
        <p14:creationId xmlns:p14="http://schemas.microsoft.com/office/powerpoint/2010/main" val="137146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24D47-486E-323F-2BA1-D67A5897FF8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1C7C884-CD9A-3A76-0668-C38A88DD7A5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B3177EA-876E-9BEE-C236-1AF932B4D91F}"/>
              </a:ext>
            </a:extLst>
          </p:cNvPr>
          <p:cNvSpPr>
            <a:spLocks noGrp="1"/>
          </p:cNvSpPr>
          <p:nvPr>
            <p:ph type="body" idx="1"/>
          </p:nvPr>
        </p:nvSpPr>
        <p:spPr/>
        <p:txBody>
          <a:bodyPr/>
          <a:lstStyle/>
          <a:p>
            <a:endParaRPr lang="he-IL" dirty="0"/>
          </a:p>
          <a:p>
            <a:r>
              <a:rPr lang="he-IL" dirty="0"/>
              <a:t>עורכים הצבעה בכיתה לבירור התפלגות התפיסות לגבי הטענה  מבלי להיות שיפוטיים. טענה היא אמירה שיש להצדיק או לסתור באמצעות נימוקים מסוג ראיה ו/או הסבר.. בדיקת הטענה של נועם צריכה להיעשות באמצעות בדיקת תכונות של סוגי המתכות, השוואה והסקת מסקנות על הדומה ועל השונה. כאן מופעלת חשיבה </a:t>
            </a:r>
            <a:r>
              <a:rPr lang="he-IL" dirty="0" err="1"/>
              <a:t>טיעונית</a:t>
            </a:r>
            <a:r>
              <a:rPr lang="he-IL" dirty="0"/>
              <a:t>: הצדקת טענה באמצעות ראיות.</a:t>
            </a:r>
          </a:p>
        </p:txBody>
      </p:sp>
      <p:sp>
        <p:nvSpPr>
          <p:cNvPr id="4" name="מציין מיקום של מספר שקופית 3">
            <a:extLst>
              <a:ext uri="{FF2B5EF4-FFF2-40B4-BE49-F238E27FC236}">
                <a16:creationId xmlns:a16="http://schemas.microsoft.com/office/drawing/2014/main" id="{E877478D-9737-BE12-B914-FC643A39598D}"/>
              </a:ext>
            </a:extLst>
          </p:cNvPr>
          <p:cNvSpPr>
            <a:spLocks noGrp="1"/>
          </p:cNvSpPr>
          <p:nvPr>
            <p:ph type="sldNum" sz="quarter" idx="5"/>
          </p:nvPr>
        </p:nvSpPr>
        <p:spPr/>
        <p:txBody>
          <a:bodyPr/>
          <a:lstStyle/>
          <a:p>
            <a:fld id="{022E16C1-0CEF-4FFA-9835-1E33C9122E49}" type="slidenum">
              <a:rPr lang="he-IL" smtClean="0"/>
              <a:t>7</a:t>
            </a:fld>
            <a:endParaRPr lang="he-IL"/>
          </a:p>
        </p:txBody>
      </p:sp>
    </p:spTree>
    <p:extLst>
      <p:ext uri="{BB962C8B-B14F-4D97-AF65-F5344CB8AC3E}">
        <p14:creationId xmlns:p14="http://schemas.microsoft.com/office/powerpoint/2010/main" val="1127196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FE3C-BA5E-AEAB-0219-805C6C5EBF3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A72FA46-131C-D529-0A48-2D06C2C448B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FDE1E76-1522-108D-C33F-3F5DA98A5FD2}"/>
              </a:ext>
            </a:extLst>
          </p:cNvPr>
          <p:cNvSpPr>
            <a:spLocks noGrp="1"/>
          </p:cNvSpPr>
          <p:nvPr>
            <p:ph type="body" idx="1"/>
          </p:nvPr>
        </p:nvSpPr>
        <p:spPr/>
        <p:txBody>
          <a:bodyPr/>
          <a:lstStyle/>
          <a:p>
            <a:r>
              <a:rPr lang="he-IL" dirty="0"/>
              <a:t>תת פרק זה עוסק בציוני הדרך הבאים: מתכת כסוג של חומר: דוגמאות למתכות: ברזל, עופרת, בדיל, אלומיניום נחושת, זהב, כסף. התכונות המשותפות למתכות: מבריקות, מוליכות חום, מוליכות חשמל, מוצקות בטמפרטורת החדר (מלבד כספית), ניתנות לריקוע. כל מתכת מאופיינת בתכונות ייחודיות משלה. הקשר בין תכונות המתכות לבין השימושים בהן בבית, בתעשייה, בתחבורה ועוד (מוליכות חום – בישול וחימום), מוליכות חשמלית (הפעלת מכשירי חשמל), קשיות (בניית מבנים וכלי תחבורה).</a:t>
            </a:r>
          </a:p>
          <a:p>
            <a:endParaRPr lang="he-IL" dirty="0"/>
          </a:p>
          <a:p>
            <a:endParaRPr lang="he-IL" dirty="0"/>
          </a:p>
          <a:p>
            <a:pPr algn="r"/>
            <a:r>
              <a:rPr lang="he-IL" sz="1800" b="0" i="0" u="none" strike="noStrike" baseline="0" dirty="0">
                <a:latin typeface="FbSpoiler-Regular"/>
              </a:rPr>
              <a:t>במשימה חוקרים את תכונות המתכות במטרה לאפיין את התכונות המשותפות בדרך של הכללה. עורכים סדרה של בדיקות ורושמים את המידע בטבלה. מומלץ להפעיל את ההתנסות בתחנות, כאשר הלומדים עוברים מתחנה לתחנה (גיוון דרכי</a:t>
            </a:r>
          </a:p>
          <a:p>
            <a:pPr algn="r"/>
            <a:r>
              <a:rPr lang="he-IL" sz="1800" b="0" i="0" u="none" strike="noStrike" baseline="0" dirty="0">
                <a:latin typeface="FbSpoiler-Regular"/>
              </a:rPr>
              <a:t>למידה וכן פתרון אם הציוד בכיתה אינו מספיק). המשימה הזו נותנת מענה לשונות לומדים. במשימה הלומדים נדרשים לבצע סדרה של בדיקות. מומלץ לחלק את הבדיקות בין חברי הקבוצה בהתאם למורכבות הבדיקה. יש לעודד בנות להיות</a:t>
            </a:r>
          </a:p>
          <a:p>
            <a:pPr algn="r"/>
            <a:r>
              <a:rPr lang="he-IL" sz="1800" b="0" i="0" u="none" strike="noStrike" baseline="0" dirty="0">
                <a:latin typeface="FbSpoiler-Regular"/>
              </a:rPr>
              <a:t>ראשת הקבוצה.</a:t>
            </a:r>
          </a:p>
          <a:p>
            <a:pPr algn="r"/>
            <a:endParaRPr lang="he-IL" sz="1800" b="0" i="0" u="none" strike="noStrike" baseline="0" dirty="0">
              <a:latin typeface="FbSpoiler-Regular"/>
            </a:endParaRPr>
          </a:p>
          <a:p>
            <a:pPr algn="r"/>
            <a:r>
              <a:rPr lang="he-IL" sz="1800" b="0" i="0" u="none" strike="noStrike" baseline="0" dirty="0">
                <a:latin typeface="FbSpoiler-Regular"/>
              </a:rPr>
              <a:t>מומלץ לשיים את סוגי המתכות באמצעות מדבקה. חשוב להסביר נהלים של עבודת צוות ושל בטיחות. מומלץ שכל חבר/ה בקבוצה יבדוק לפחות תכונה אחת.</a:t>
            </a:r>
          </a:p>
          <a:p>
            <a:pPr algn="r"/>
            <a:endParaRPr lang="he-IL" sz="1800" b="0" i="0" u="none" strike="noStrike" baseline="0" dirty="0">
              <a:latin typeface="FbSpoiler-Regular"/>
            </a:endParaRPr>
          </a:p>
          <a:p>
            <a:pPr algn="r"/>
            <a:r>
              <a:rPr lang="he-IL" sz="1800" b="1" i="0" u="none" strike="noStrike" baseline="0" dirty="0">
                <a:latin typeface="FbSpoiler-Bold"/>
              </a:rPr>
              <a:t>תשובות: א. </a:t>
            </a:r>
            <a:r>
              <a:rPr lang="he-IL" sz="1800" b="0" i="0" u="none" strike="noStrike" baseline="0" dirty="0">
                <a:latin typeface="FbSpoiler-Regular"/>
              </a:rPr>
              <a:t>מקובל לכנות את הצבע בשם צבע מתכתי בשל הברק והבוהק "צבע כסף" (למרות שאינו כסף), צבע זהב, צבע נחושת וכדומה. ב. נייר הלטש מסלק את השכבה החיצונית המחומצנת בגלל המגע עם אוויר ולחות, וכך מתגלה הברק של המתכת. ג. מוצק (המתכת כספית במצב צבירה נוזל בטמפרטורת החדר). ד. מקובל לכנות את הצליל בשם צליל מתכתי שמאופיין בקול חד וברור, קול גבוה ובעל תהודה. לא לכל המתכות יש קול מתכתי, למשל, עופרת ובדיל. ה. כן, לאחר הכיפוף המתכת לא חוזרת למצבה הקודם. זוהי תכונה פלסטית של החומר. ו. כן. גם זו תכונה פלסטית. ז. כן, כולם מוליכים חשמל. תכונה זו נלמדה בכיתה ג. ח. כן, כולם מוליכים חום. תכונת הזו נלמדה בכיתה ג.</a:t>
            </a:r>
            <a:endParaRPr lang="he-IL" dirty="0"/>
          </a:p>
        </p:txBody>
      </p:sp>
      <p:sp>
        <p:nvSpPr>
          <p:cNvPr id="4" name="מציין מיקום של מספר שקופית 3">
            <a:extLst>
              <a:ext uri="{FF2B5EF4-FFF2-40B4-BE49-F238E27FC236}">
                <a16:creationId xmlns:a16="http://schemas.microsoft.com/office/drawing/2014/main" id="{B55B2553-B8B4-B0E1-5572-246B872CF52E}"/>
              </a:ext>
            </a:extLst>
          </p:cNvPr>
          <p:cNvSpPr>
            <a:spLocks noGrp="1"/>
          </p:cNvSpPr>
          <p:nvPr>
            <p:ph type="sldNum" sz="quarter" idx="5"/>
          </p:nvPr>
        </p:nvSpPr>
        <p:spPr/>
        <p:txBody>
          <a:bodyPr/>
          <a:lstStyle/>
          <a:p>
            <a:fld id="{022E16C1-0CEF-4FFA-9835-1E33C9122E49}" type="slidenum">
              <a:rPr lang="he-IL" smtClean="0"/>
              <a:t>8</a:t>
            </a:fld>
            <a:endParaRPr lang="he-IL"/>
          </a:p>
        </p:txBody>
      </p:sp>
    </p:spTree>
    <p:extLst>
      <p:ext uri="{BB962C8B-B14F-4D97-AF65-F5344CB8AC3E}">
        <p14:creationId xmlns:p14="http://schemas.microsoft.com/office/powerpoint/2010/main" val="117862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6A48A-A2E9-1679-9401-87D3D98B7F3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F79CAE7-2B4F-81B5-215D-83BA2FA35F9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B1E6554-C2E1-8169-D4B8-1C1E2AFA3FBF}"/>
              </a:ext>
            </a:extLst>
          </p:cNvPr>
          <p:cNvSpPr>
            <a:spLocks noGrp="1"/>
          </p:cNvSpPr>
          <p:nvPr>
            <p:ph type="body" idx="1"/>
          </p:nvPr>
        </p:nvSpPr>
        <p:spPr/>
        <p:txBody>
          <a:bodyPr/>
          <a:lstStyle/>
          <a:p>
            <a:pPr algn="r"/>
            <a:r>
              <a:rPr lang="he-IL" sz="1800" b="0" i="0" u="none" strike="noStrike" baseline="0" dirty="0">
                <a:latin typeface="FbTubic-SlabHebEng-Light"/>
              </a:rPr>
              <a:t>ההיכרות עם תכונות המתכות נעשית באמצעות כלי חקר מדעיים (תצפיות וניסויים) ופיתוח חשיבה מדעית, כגון: התנסויות לגילוי תכונות, תכנון נכון של תהליך חקר לגילוי תכונה ייחודית של מתכת, ניסוח טיעונים והסברים הנשענים על תצפיות ותוצאות של ניסויים.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bTubic-SlabHebEng-Light"/>
              </a:rPr>
              <a:t>את תוצאות הניסויים מציגים בטבלה.</a:t>
            </a:r>
            <a:r>
              <a:rPr lang="he-IL" sz="1200" b="0" i="0" u="none" strike="noStrike" baseline="0" dirty="0">
                <a:latin typeface="FbSpoiler-Regular"/>
              </a:rPr>
              <a:t> </a:t>
            </a:r>
          </a:p>
          <a:p>
            <a:endParaRPr lang="he-IL" dirty="0"/>
          </a:p>
        </p:txBody>
      </p:sp>
      <p:sp>
        <p:nvSpPr>
          <p:cNvPr id="4" name="מציין מיקום של מספר שקופית 3">
            <a:extLst>
              <a:ext uri="{FF2B5EF4-FFF2-40B4-BE49-F238E27FC236}">
                <a16:creationId xmlns:a16="http://schemas.microsoft.com/office/drawing/2014/main" id="{D2C8C64E-8ECE-F8FB-E801-6E3A5C081085}"/>
              </a:ext>
            </a:extLst>
          </p:cNvPr>
          <p:cNvSpPr>
            <a:spLocks noGrp="1"/>
          </p:cNvSpPr>
          <p:nvPr>
            <p:ph type="sldNum" sz="quarter" idx="5"/>
          </p:nvPr>
        </p:nvSpPr>
        <p:spPr/>
        <p:txBody>
          <a:bodyPr/>
          <a:lstStyle/>
          <a:p>
            <a:fld id="{022E16C1-0CEF-4FFA-9835-1E33C9122E49}" type="slidenum">
              <a:rPr lang="he-IL" smtClean="0"/>
              <a:t>9</a:t>
            </a:fld>
            <a:endParaRPr lang="he-IL"/>
          </a:p>
        </p:txBody>
      </p:sp>
    </p:spTree>
    <p:extLst>
      <p:ext uri="{BB962C8B-B14F-4D97-AF65-F5344CB8AC3E}">
        <p14:creationId xmlns:p14="http://schemas.microsoft.com/office/powerpoint/2010/main" val="115598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4CBB2A-083B-504D-4732-3F632DACD7C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413CD564-F5CE-D5C0-506A-3452D0A4B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45D9CF92-E92E-5837-471E-E76C2F4EEC3F}"/>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D4366703-EF27-72ED-CD9D-719B960ED50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61B80D7-D6C3-574D-187F-FB37BECA357A}"/>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418420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254B9F-AD80-C9D7-594E-EE2B3DFB7F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7CFB630-F708-BA36-3C8D-E59C36F9C82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F0B1DEE-2C7C-3C56-91FC-D5204BA88F3D}"/>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8440D890-B172-42E0-8049-966EB4C0125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CB28DF5-A3A3-5685-1610-FFDF4039B63E}"/>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18415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0B4D393-7AFD-6219-79F7-5BCB7BB1136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4AA5202-A918-8C35-1476-985FC06DF1E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12E23F-4353-D5F9-7C0D-4BEAF3AE94B7}"/>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0A68E2AE-F7C0-A787-DAA1-4909C67BC85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06BC663-30E0-C1B4-1A12-E06DE7E0F281}"/>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44488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A18486-B818-9597-A45B-7B1ED11B7D3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B3E8A59-9FE3-66F0-7305-604AAAEC284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3A7196-D49F-2969-D92B-BBCFF1D51558}"/>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0E956096-D274-287B-A470-8062672A556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34A48B9-D631-9BA6-ECED-1287CCCF1042}"/>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50402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F58DCD-3B66-8A65-9E70-3548F2BB6D3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E40C2DF-1166-0E8F-559E-9943DB38C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67CD181-7F74-8EB2-A3D4-4BD8B01DA208}"/>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104DCE57-FF71-B11F-2C0C-C3844456AAF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FA4E5CF-00E3-11A1-38B4-FF8469DCBA84}"/>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50570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650B3B-DB5E-6E22-DE6D-98600B08806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276BB50-D62E-EE6D-9A6B-56CC018AE24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8B4CCF2-63A9-0BF3-9D60-D181EE1ED9C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85131B9-B561-59D0-14AC-BE195869A198}"/>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8BEB78A6-CB6C-D650-B972-1A02F9118D4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0330F7-29B6-B2C7-EA7E-CF833FE33158}"/>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37585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0AB232-378B-DB6B-0F6F-D08DEA08B4D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90D8E8D-BD46-E55F-1B41-2B9F82274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F4AE80A6-5841-44C7-F8C2-5582EE0AFFF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65D0B72-CDF3-3FA6-E861-8AC860B57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211D588-9DD0-B794-4D99-2485C8174B16}"/>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E811509-B73E-EF55-8F05-2222351A324E}"/>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8" name="מציין מיקום של כותרת תחתונה 7">
            <a:extLst>
              <a:ext uri="{FF2B5EF4-FFF2-40B4-BE49-F238E27FC236}">
                <a16:creationId xmlns:a16="http://schemas.microsoft.com/office/drawing/2014/main" id="{3A8A0C3D-5D71-79FD-E461-9F1C261257D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DE56AE3-EDB8-94BB-F993-0F021B794DB3}"/>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61538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AC62BE-8781-15CC-D51D-F1F72E1E027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2321ADF-4A1F-016F-661E-4D25418D84B2}"/>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4" name="מציין מיקום של כותרת תחתונה 3">
            <a:extLst>
              <a:ext uri="{FF2B5EF4-FFF2-40B4-BE49-F238E27FC236}">
                <a16:creationId xmlns:a16="http://schemas.microsoft.com/office/drawing/2014/main" id="{78C474CA-263F-BF24-FAE8-58FA38FA55F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38122F68-88D2-197F-F8AB-5119A6F9A3A2}"/>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154427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826F18C-9046-C8F7-3D60-76E0BEECF93B}"/>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3" name="מציין מיקום של כותרת תחתונה 2">
            <a:extLst>
              <a:ext uri="{FF2B5EF4-FFF2-40B4-BE49-F238E27FC236}">
                <a16:creationId xmlns:a16="http://schemas.microsoft.com/office/drawing/2014/main" id="{EEFD687A-EAA4-073C-90E1-19417EF673D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14ED10C-292A-A78E-F333-685BD8B47B79}"/>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15307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8EB6BD-CD85-3C03-C69D-A5E7EF4CEB5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DC5D405-708E-98FC-3D56-5C868241F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E70659C-9584-CC0A-CEC6-9AADD0D5F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A80CACB-41FD-9359-5E71-511C5D3C95B7}"/>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AFA0F84E-24DA-4646-78E3-86CA6538E8E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EC108C4-E51B-4361-4A0C-5F263BF17C16}"/>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13809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DAC1C3-9231-883A-DD55-AEEC1792E5B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89B0844-451E-60B7-F21F-2EDD3572C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8670356-C6A1-4BAB-631E-3D971F88C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CE2B433-D550-378E-4AD4-FB05B39E04BE}"/>
              </a:ext>
            </a:extLst>
          </p:cNvPr>
          <p:cNvSpPr>
            <a:spLocks noGrp="1"/>
          </p:cNvSpPr>
          <p:nvPr>
            <p:ph type="dt" sz="half" idx="10"/>
          </p:nvPr>
        </p:nvSpPr>
        <p:spPr/>
        <p:txBody>
          <a:bodyPr/>
          <a:lstStyle/>
          <a:p>
            <a:fld id="{51FD8D12-7AAD-47F0-8176-725E6E133743}"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6E0F12BB-AD58-1C1D-0676-7BF3AB386EB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7A54D9-05FA-A32D-74BD-E1AA44F8868B}"/>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106165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AF82123-F9B8-74A0-1B77-BE029043F3B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1491CA3-A906-9B45-2C5E-0FBB882BEEC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EA647C4-1577-1442-75FA-ECB83B42A81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FD8D12-7AAD-47F0-8176-725E6E133743}"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1D53AAA3-E463-9BF5-8FAB-BBEF35D13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7ED1CC03-CE30-785E-6261-42AC7D0B311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50E254E-AABD-4B5A-8FDD-91B207207138}" type="slidenum">
              <a:rPr lang="he-IL" smtClean="0"/>
              <a:t>‹#›</a:t>
            </a:fld>
            <a:endParaRPr lang="he-IL"/>
          </a:p>
        </p:txBody>
      </p:sp>
    </p:spTree>
    <p:extLst>
      <p:ext uri="{BB962C8B-B14F-4D97-AF65-F5344CB8AC3E}">
        <p14:creationId xmlns:p14="http://schemas.microsoft.com/office/powerpoint/2010/main" val="202786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png"/><Relationship Id="rId7"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png"/><Relationship Id="rId10" Type="http://schemas.openxmlformats.org/officeDocument/2006/relationships/image" Target="../media/image34.emf"/><Relationship Id="rId4" Type="http://schemas.openxmlformats.org/officeDocument/2006/relationships/image" Target="../media/image28.png"/><Relationship Id="rId9"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4.emf"/><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image" Target="../media/image78.emf"/><Relationship Id="rId3" Type="http://schemas.openxmlformats.org/officeDocument/2006/relationships/image" Target="../media/image2.png"/><Relationship Id="rId7" Type="http://schemas.openxmlformats.org/officeDocument/2006/relationships/image" Target="../media/image72.emf"/><Relationship Id="rId12" Type="http://schemas.openxmlformats.org/officeDocument/2006/relationships/image" Target="../media/image77.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emf"/><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emf"/><Relationship Id="rId14" Type="http://schemas.openxmlformats.org/officeDocument/2006/relationships/image" Target="../media/image79.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0.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8.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3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2.png"/><Relationship Id="rId7"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91.emf"/><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4.png"/></Relationships>
</file>

<file path=ppt/slides/_rels/slide34.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image" Target="../media/image2.png"/><Relationship Id="rId7" Type="http://schemas.openxmlformats.org/officeDocument/2006/relationships/image" Target="../media/image98.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emf"/></Relationships>
</file>

<file path=ppt/slides/_rels/slide3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2.png"/><Relationship Id="rId7" Type="http://schemas.openxmlformats.org/officeDocument/2006/relationships/image" Target="../media/image105.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png"/><Relationship Id="rId9" Type="http://schemas.openxmlformats.org/officeDocument/2006/relationships/image" Target="../media/image107.png"/></Relationships>
</file>

<file path=ppt/slides/_rels/slide36.x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image" Target="../media/image2.png"/><Relationship Id="rId7" Type="http://schemas.openxmlformats.org/officeDocument/2006/relationships/image" Target="../media/image111.e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10.emf"/><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1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39.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image" Target="../media/image2.png"/><Relationship Id="rId7" Type="http://schemas.openxmlformats.org/officeDocument/2006/relationships/image" Target="../media/image120.e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19.emf"/><Relationship Id="rId5" Type="http://schemas.openxmlformats.org/officeDocument/2006/relationships/image" Target="../media/image118.emf"/><Relationship Id="rId4" Type="http://schemas.openxmlformats.org/officeDocument/2006/relationships/image" Target="../media/image117.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2.emf"/></Relationships>
</file>

<file path=ppt/slides/_rels/slide4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26.emf"/><Relationship Id="rId5" Type="http://schemas.openxmlformats.org/officeDocument/2006/relationships/image" Target="../media/image125.emf"/><Relationship Id="rId4" Type="http://schemas.openxmlformats.org/officeDocument/2006/relationships/image" Target="../media/image12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D19B268-EBF9-F08F-F1B0-94CA685BA600}"/>
              </a:ext>
            </a:extLst>
          </p:cNvPr>
          <p:cNvPicPr>
            <a:picLocks noChangeAspect="1"/>
          </p:cNvPicPr>
          <p:nvPr/>
        </p:nvPicPr>
        <p:blipFill>
          <a:blip r:embed="rId3"/>
          <a:stretch>
            <a:fillRect/>
          </a:stretch>
        </p:blipFill>
        <p:spPr>
          <a:xfrm>
            <a:off x="5596647" y="172501"/>
            <a:ext cx="6595353" cy="6512997"/>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A2CFC974-C6E9-C5F7-A1F8-FABF61E66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0"/>
            <a:ext cx="4995682" cy="576073"/>
          </a:xfrm>
          <a:prstGeom prst="rect">
            <a:avLst/>
          </a:prstGeom>
        </p:spPr>
      </p:pic>
      <p:pic>
        <p:nvPicPr>
          <p:cNvPr id="6" name="תמונה 5">
            <a:extLst>
              <a:ext uri="{FF2B5EF4-FFF2-40B4-BE49-F238E27FC236}">
                <a16:creationId xmlns:a16="http://schemas.microsoft.com/office/drawing/2014/main" id="{3F27C65D-9F0B-6997-5791-510DA1AA07C2}"/>
              </a:ext>
            </a:extLst>
          </p:cNvPr>
          <p:cNvPicPr>
            <a:picLocks noChangeAspect="1"/>
          </p:cNvPicPr>
          <p:nvPr/>
        </p:nvPicPr>
        <p:blipFill>
          <a:blip r:embed="rId5"/>
          <a:stretch>
            <a:fillRect/>
          </a:stretch>
        </p:blipFill>
        <p:spPr>
          <a:xfrm>
            <a:off x="226934" y="1727200"/>
            <a:ext cx="5334000" cy="3556000"/>
          </a:xfrm>
          <a:prstGeom prst="rect">
            <a:avLst/>
          </a:prstGeom>
        </p:spPr>
      </p:pic>
    </p:spTree>
    <p:extLst>
      <p:ext uri="{BB962C8B-B14F-4D97-AF65-F5344CB8AC3E}">
        <p14:creationId xmlns:p14="http://schemas.microsoft.com/office/powerpoint/2010/main" val="420266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D33F-1094-A0CE-B3C7-D5E0A9E0CEF5}"/>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1EB051B6-44FE-091D-7B5E-26C6A772C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9" name="תיבת טקסט 8">
            <a:extLst>
              <a:ext uri="{FF2B5EF4-FFF2-40B4-BE49-F238E27FC236}">
                <a16:creationId xmlns:a16="http://schemas.microsoft.com/office/drawing/2014/main" id="{F758EC8E-0A06-37AB-8E1D-0ACB04331581}"/>
              </a:ext>
            </a:extLst>
          </p:cNvPr>
          <p:cNvSpPr txBox="1"/>
          <p:nvPr/>
        </p:nvSpPr>
        <p:spPr>
          <a:xfrm>
            <a:off x="216161" y="6376833"/>
            <a:ext cx="1179871" cy="369332"/>
          </a:xfrm>
          <a:prstGeom prst="rect">
            <a:avLst/>
          </a:prstGeom>
          <a:noFill/>
        </p:spPr>
        <p:txBody>
          <a:bodyPr wrap="square" rtlCol="1">
            <a:spAutoFit/>
          </a:bodyPr>
          <a:lstStyle/>
          <a:p>
            <a:r>
              <a:rPr lang="he-IL" b="1" dirty="0"/>
              <a:t>עמוד 9</a:t>
            </a:r>
          </a:p>
        </p:txBody>
      </p:sp>
      <p:pic>
        <p:nvPicPr>
          <p:cNvPr id="10" name="תמונה 9">
            <a:extLst>
              <a:ext uri="{FF2B5EF4-FFF2-40B4-BE49-F238E27FC236}">
                <a16:creationId xmlns:a16="http://schemas.microsoft.com/office/drawing/2014/main" id="{2ED92064-F241-D64E-4EC2-956C100EB396}"/>
              </a:ext>
            </a:extLst>
          </p:cNvPr>
          <p:cNvPicPr>
            <a:picLocks noChangeAspect="1"/>
          </p:cNvPicPr>
          <p:nvPr/>
        </p:nvPicPr>
        <p:blipFill>
          <a:blip r:embed="rId4"/>
          <a:stretch>
            <a:fillRect/>
          </a:stretch>
        </p:blipFill>
        <p:spPr>
          <a:xfrm>
            <a:off x="831873" y="1518920"/>
            <a:ext cx="10874909" cy="3820160"/>
          </a:xfrm>
          <a:prstGeom prst="rect">
            <a:avLst/>
          </a:prstGeom>
          <a:ln w="28575">
            <a:solidFill>
              <a:srgbClr val="00B0F0"/>
            </a:solidFill>
          </a:ln>
        </p:spPr>
      </p:pic>
    </p:spTree>
    <p:extLst>
      <p:ext uri="{BB962C8B-B14F-4D97-AF65-F5344CB8AC3E}">
        <p14:creationId xmlns:p14="http://schemas.microsoft.com/office/powerpoint/2010/main" val="348189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5412-F852-54BD-7DED-80DB9201BAD6}"/>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90EFB53B-710C-33E0-E858-48AB37A8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216A556F-35F3-8AA9-FE8D-8FE5556E1844}"/>
              </a:ext>
            </a:extLst>
          </p:cNvPr>
          <p:cNvPicPr>
            <a:picLocks noChangeAspect="1"/>
          </p:cNvPicPr>
          <p:nvPr/>
        </p:nvPicPr>
        <p:blipFill>
          <a:blip r:embed="rId4"/>
          <a:stretch>
            <a:fillRect/>
          </a:stretch>
        </p:blipFill>
        <p:spPr>
          <a:xfrm>
            <a:off x="5523861" y="923576"/>
            <a:ext cx="4039986" cy="539464"/>
          </a:xfrm>
          <a:prstGeom prst="rect">
            <a:avLst/>
          </a:prstGeom>
        </p:spPr>
      </p:pic>
      <p:sp>
        <p:nvSpPr>
          <p:cNvPr id="10" name="תיבת טקסט 9">
            <a:extLst>
              <a:ext uri="{FF2B5EF4-FFF2-40B4-BE49-F238E27FC236}">
                <a16:creationId xmlns:a16="http://schemas.microsoft.com/office/drawing/2014/main" id="{93F08E57-31BA-CBBB-84E3-78445B43ED7D}"/>
              </a:ext>
            </a:extLst>
          </p:cNvPr>
          <p:cNvSpPr txBox="1"/>
          <p:nvPr/>
        </p:nvSpPr>
        <p:spPr>
          <a:xfrm>
            <a:off x="216161" y="6376833"/>
            <a:ext cx="1179871" cy="369332"/>
          </a:xfrm>
          <a:prstGeom prst="rect">
            <a:avLst/>
          </a:prstGeom>
          <a:noFill/>
        </p:spPr>
        <p:txBody>
          <a:bodyPr wrap="square" rtlCol="1">
            <a:spAutoFit/>
          </a:bodyPr>
          <a:lstStyle/>
          <a:p>
            <a:r>
              <a:rPr lang="he-IL" b="1" dirty="0"/>
              <a:t>עמוד 10</a:t>
            </a:r>
          </a:p>
        </p:txBody>
      </p:sp>
      <p:sp>
        <p:nvSpPr>
          <p:cNvPr id="6" name="תיבת טקסט 5">
            <a:extLst>
              <a:ext uri="{FF2B5EF4-FFF2-40B4-BE49-F238E27FC236}">
                <a16:creationId xmlns:a16="http://schemas.microsoft.com/office/drawing/2014/main" id="{150B2CB7-B35C-F913-B80C-4846907366CC}"/>
              </a:ext>
            </a:extLst>
          </p:cNvPr>
          <p:cNvSpPr txBox="1"/>
          <p:nvPr/>
        </p:nvSpPr>
        <p:spPr>
          <a:xfrm>
            <a:off x="1270000" y="1965855"/>
            <a:ext cx="9906000" cy="3539430"/>
          </a:xfrm>
          <a:prstGeom prst="rect">
            <a:avLst/>
          </a:prstGeom>
          <a:noFill/>
        </p:spPr>
        <p:txBody>
          <a:bodyPr wrap="square" rtlCol="1">
            <a:spAutoFit/>
          </a:bodyPr>
          <a:lstStyle/>
          <a:p>
            <a:pPr marL="457200" indent="-457200">
              <a:buFont typeface="Wingdings" panose="05000000000000000000" pitchFamily="2" charset="2"/>
              <a:buChar char="Ø"/>
            </a:pPr>
            <a:r>
              <a:rPr lang="he-IL" sz="3200" dirty="0"/>
              <a:t>מוצקות (מלבד הכספית שהיא נוזלית בטמפרטורת החדר)</a:t>
            </a:r>
          </a:p>
          <a:p>
            <a:pPr marL="457200" indent="-457200">
              <a:buFont typeface="Wingdings" panose="05000000000000000000" pitchFamily="2" charset="2"/>
              <a:buChar char="Ø"/>
            </a:pPr>
            <a:r>
              <a:rPr lang="he-IL" sz="3200" dirty="0"/>
              <a:t>מבריקות</a:t>
            </a:r>
          </a:p>
          <a:p>
            <a:pPr marL="457200" indent="-457200">
              <a:buFont typeface="Wingdings" panose="05000000000000000000" pitchFamily="2" charset="2"/>
              <a:buChar char="Ø"/>
            </a:pPr>
            <a:r>
              <a:rPr lang="he-IL" sz="3200" dirty="0"/>
              <a:t>מוליכות חשמל</a:t>
            </a:r>
          </a:p>
          <a:p>
            <a:pPr marL="457200" indent="-457200">
              <a:buFont typeface="Wingdings" panose="05000000000000000000" pitchFamily="2" charset="2"/>
              <a:buChar char="Ø"/>
            </a:pPr>
            <a:r>
              <a:rPr lang="he-IL" sz="3200" dirty="0"/>
              <a:t>מוליכות חום</a:t>
            </a:r>
          </a:p>
          <a:p>
            <a:pPr marL="457200" indent="-457200">
              <a:buFont typeface="Wingdings" panose="05000000000000000000" pitchFamily="2" charset="2"/>
              <a:buChar char="Ø"/>
            </a:pPr>
            <a:r>
              <a:rPr lang="he-IL" sz="3200" dirty="0"/>
              <a:t>ניתנות לכיפוף ולריקוע</a:t>
            </a:r>
          </a:p>
          <a:p>
            <a:pPr marL="457200" indent="-457200">
              <a:buFont typeface="Wingdings" panose="05000000000000000000" pitchFamily="2" charset="2"/>
              <a:buChar char="Ø"/>
            </a:pPr>
            <a:r>
              <a:rPr lang="he-IL" sz="3200" dirty="0"/>
              <a:t>בעלות צבע מתכתי</a:t>
            </a:r>
          </a:p>
          <a:p>
            <a:pPr marL="457200" indent="-457200">
              <a:buFont typeface="Wingdings" panose="05000000000000000000" pitchFamily="2" charset="2"/>
              <a:buChar char="Ø"/>
            </a:pPr>
            <a:r>
              <a:rPr lang="he-IL" sz="3200" dirty="0"/>
              <a:t>לרובן יש צליל מתכתי</a:t>
            </a:r>
          </a:p>
        </p:txBody>
      </p:sp>
      <p:pic>
        <p:nvPicPr>
          <p:cNvPr id="12" name="תמונה 11">
            <a:extLst>
              <a:ext uri="{FF2B5EF4-FFF2-40B4-BE49-F238E27FC236}">
                <a16:creationId xmlns:a16="http://schemas.microsoft.com/office/drawing/2014/main" id="{9720AB39-C7E8-4E2A-7DEC-BF5CB738946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73632" y="3301159"/>
            <a:ext cx="3626688" cy="2549140"/>
          </a:xfrm>
          <a:prstGeom prst="rect">
            <a:avLst/>
          </a:prstGeom>
        </p:spPr>
      </p:pic>
    </p:spTree>
    <p:extLst>
      <p:ext uri="{BB962C8B-B14F-4D97-AF65-F5344CB8AC3E}">
        <p14:creationId xmlns:p14="http://schemas.microsoft.com/office/powerpoint/2010/main" val="6857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2A6EA-4C55-DC11-6D65-09AE4B3A908B}"/>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FCF1869A-6BE1-9C4B-6E23-81B0B13E6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4106FEE5-D64B-48C1-61C0-BF9BBB724D67}"/>
              </a:ext>
            </a:extLst>
          </p:cNvPr>
          <p:cNvPicPr>
            <a:picLocks noChangeAspect="1"/>
          </p:cNvPicPr>
          <p:nvPr/>
        </p:nvPicPr>
        <p:blipFill>
          <a:blip r:embed="rId4"/>
          <a:stretch>
            <a:fillRect/>
          </a:stretch>
        </p:blipFill>
        <p:spPr>
          <a:xfrm>
            <a:off x="6364082" y="473595"/>
            <a:ext cx="3209925" cy="576073"/>
          </a:xfrm>
          <a:prstGeom prst="rect">
            <a:avLst/>
          </a:prstGeom>
        </p:spPr>
      </p:pic>
      <p:pic>
        <p:nvPicPr>
          <p:cNvPr id="7" name="תמונה 6">
            <a:extLst>
              <a:ext uri="{FF2B5EF4-FFF2-40B4-BE49-F238E27FC236}">
                <a16:creationId xmlns:a16="http://schemas.microsoft.com/office/drawing/2014/main" id="{05E7D5A9-942E-039E-5A1C-F18A794FA08C}"/>
              </a:ext>
            </a:extLst>
          </p:cNvPr>
          <p:cNvPicPr>
            <a:picLocks noChangeAspect="1"/>
          </p:cNvPicPr>
          <p:nvPr/>
        </p:nvPicPr>
        <p:blipFill>
          <a:blip r:embed="rId5"/>
          <a:stretch>
            <a:fillRect/>
          </a:stretch>
        </p:blipFill>
        <p:spPr>
          <a:xfrm>
            <a:off x="7344732" y="1548166"/>
            <a:ext cx="4200525" cy="1121291"/>
          </a:xfrm>
          <a:prstGeom prst="rect">
            <a:avLst/>
          </a:prstGeom>
        </p:spPr>
      </p:pic>
      <p:sp>
        <p:nvSpPr>
          <p:cNvPr id="9" name="תיבת טקסט 8">
            <a:extLst>
              <a:ext uri="{FF2B5EF4-FFF2-40B4-BE49-F238E27FC236}">
                <a16:creationId xmlns:a16="http://schemas.microsoft.com/office/drawing/2014/main" id="{C043F640-B007-D4F9-0B3C-56B6B60F6ED7}"/>
              </a:ext>
            </a:extLst>
          </p:cNvPr>
          <p:cNvSpPr txBox="1"/>
          <p:nvPr/>
        </p:nvSpPr>
        <p:spPr>
          <a:xfrm>
            <a:off x="7123507" y="2850620"/>
            <a:ext cx="4805734" cy="523220"/>
          </a:xfrm>
          <a:prstGeom prst="rect">
            <a:avLst/>
          </a:prstGeom>
          <a:noFill/>
        </p:spPr>
        <p:txBody>
          <a:bodyPr wrap="square" rtlCol="1">
            <a:spAutoFit/>
          </a:bodyPr>
          <a:lstStyle/>
          <a:p>
            <a:r>
              <a:rPr lang="he-IL" sz="2800" dirty="0"/>
              <a:t>השיבו על שאלות 4-1 בעמוד זה.</a:t>
            </a:r>
          </a:p>
        </p:txBody>
      </p:sp>
      <p:sp>
        <p:nvSpPr>
          <p:cNvPr id="10" name="תיבת טקסט 9">
            <a:extLst>
              <a:ext uri="{FF2B5EF4-FFF2-40B4-BE49-F238E27FC236}">
                <a16:creationId xmlns:a16="http://schemas.microsoft.com/office/drawing/2014/main" id="{9188F3BA-995F-E3AE-1363-19064EB3D262}"/>
              </a:ext>
            </a:extLst>
          </p:cNvPr>
          <p:cNvSpPr txBox="1"/>
          <p:nvPr/>
        </p:nvSpPr>
        <p:spPr>
          <a:xfrm>
            <a:off x="216161" y="6376833"/>
            <a:ext cx="1179871" cy="369332"/>
          </a:xfrm>
          <a:prstGeom prst="rect">
            <a:avLst/>
          </a:prstGeom>
          <a:noFill/>
        </p:spPr>
        <p:txBody>
          <a:bodyPr wrap="square" rtlCol="1">
            <a:spAutoFit/>
          </a:bodyPr>
          <a:lstStyle/>
          <a:p>
            <a:r>
              <a:rPr lang="he-IL" b="1" dirty="0"/>
              <a:t>עמוד 10</a:t>
            </a:r>
          </a:p>
        </p:txBody>
      </p:sp>
      <p:pic>
        <p:nvPicPr>
          <p:cNvPr id="4" name="תמונה 3">
            <a:extLst>
              <a:ext uri="{FF2B5EF4-FFF2-40B4-BE49-F238E27FC236}">
                <a16:creationId xmlns:a16="http://schemas.microsoft.com/office/drawing/2014/main" id="{A8561967-EFF1-6F52-019B-333BF14E94E1}"/>
              </a:ext>
            </a:extLst>
          </p:cNvPr>
          <p:cNvPicPr>
            <a:picLocks noChangeAspect="1"/>
          </p:cNvPicPr>
          <p:nvPr/>
        </p:nvPicPr>
        <p:blipFill>
          <a:blip r:embed="rId6"/>
          <a:stretch>
            <a:fillRect/>
          </a:stretch>
        </p:blipFill>
        <p:spPr>
          <a:xfrm>
            <a:off x="107353" y="2057193"/>
            <a:ext cx="7237379" cy="4249882"/>
          </a:xfrm>
          <a:prstGeom prst="rect">
            <a:avLst/>
          </a:prstGeom>
        </p:spPr>
      </p:pic>
      <p:pic>
        <p:nvPicPr>
          <p:cNvPr id="11" name="תמונה 10">
            <a:extLst>
              <a:ext uri="{FF2B5EF4-FFF2-40B4-BE49-F238E27FC236}">
                <a16:creationId xmlns:a16="http://schemas.microsoft.com/office/drawing/2014/main" id="{C880A9D7-DB85-5167-A8A5-621BBAFFD22A}"/>
              </a:ext>
            </a:extLst>
          </p:cNvPr>
          <p:cNvPicPr>
            <a:picLocks noChangeAspect="1"/>
          </p:cNvPicPr>
          <p:nvPr/>
        </p:nvPicPr>
        <p:blipFill>
          <a:blip r:embed="rId7"/>
          <a:stretch>
            <a:fillRect/>
          </a:stretch>
        </p:blipFill>
        <p:spPr>
          <a:xfrm>
            <a:off x="7964304" y="4007380"/>
            <a:ext cx="3219405" cy="2340369"/>
          </a:xfrm>
          <a:prstGeom prst="rect">
            <a:avLst/>
          </a:prstGeom>
        </p:spPr>
      </p:pic>
    </p:spTree>
    <p:extLst>
      <p:ext uri="{BB962C8B-B14F-4D97-AF65-F5344CB8AC3E}">
        <p14:creationId xmlns:p14="http://schemas.microsoft.com/office/powerpoint/2010/main" val="340579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DF4B9-ECD1-3F83-151D-B9493FA1F1B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1F4CDF8-1C34-320D-D960-751F63394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DB5BAA31-43AA-36FF-F2F1-1BC9E579A53C}"/>
              </a:ext>
            </a:extLst>
          </p:cNvPr>
          <p:cNvPicPr>
            <a:picLocks noChangeAspect="1"/>
          </p:cNvPicPr>
          <p:nvPr/>
        </p:nvPicPr>
        <p:blipFill>
          <a:blip r:embed="rId4"/>
          <a:stretch>
            <a:fillRect/>
          </a:stretch>
        </p:blipFill>
        <p:spPr>
          <a:xfrm>
            <a:off x="5113236" y="798101"/>
            <a:ext cx="5419725" cy="514350"/>
          </a:xfrm>
          <a:prstGeom prst="rect">
            <a:avLst/>
          </a:prstGeom>
        </p:spPr>
      </p:pic>
      <p:pic>
        <p:nvPicPr>
          <p:cNvPr id="5" name="תמונה 4">
            <a:extLst>
              <a:ext uri="{FF2B5EF4-FFF2-40B4-BE49-F238E27FC236}">
                <a16:creationId xmlns:a16="http://schemas.microsoft.com/office/drawing/2014/main" id="{89B63138-410B-ED18-3924-85DCC762B28E}"/>
              </a:ext>
            </a:extLst>
          </p:cNvPr>
          <p:cNvPicPr>
            <a:picLocks noChangeAspect="1"/>
          </p:cNvPicPr>
          <p:nvPr/>
        </p:nvPicPr>
        <p:blipFill>
          <a:blip r:embed="rId5"/>
          <a:stretch>
            <a:fillRect/>
          </a:stretch>
        </p:blipFill>
        <p:spPr>
          <a:xfrm>
            <a:off x="5113236" y="1576621"/>
            <a:ext cx="6543675" cy="1550762"/>
          </a:xfrm>
          <a:prstGeom prst="rect">
            <a:avLst/>
          </a:prstGeom>
        </p:spPr>
      </p:pic>
      <p:pic>
        <p:nvPicPr>
          <p:cNvPr id="7" name="תמונה 6">
            <a:extLst>
              <a:ext uri="{FF2B5EF4-FFF2-40B4-BE49-F238E27FC236}">
                <a16:creationId xmlns:a16="http://schemas.microsoft.com/office/drawing/2014/main" id="{5C57954E-4795-C270-7098-876081041EA8}"/>
              </a:ext>
            </a:extLst>
          </p:cNvPr>
          <p:cNvPicPr>
            <a:picLocks noChangeAspect="1"/>
          </p:cNvPicPr>
          <p:nvPr/>
        </p:nvPicPr>
        <p:blipFill>
          <a:blip r:embed="rId6"/>
          <a:stretch>
            <a:fillRect/>
          </a:stretch>
        </p:blipFill>
        <p:spPr>
          <a:xfrm>
            <a:off x="9676927" y="4392158"/>
            <a:ext cx="1712068" cy="115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תמונה 9">
            <a:extLst>
              <a:ext uri="{FF2B5EF4-FFF2-40B4-BE49-F238E27FC236}">
                <a16:creationId xmlns:a16="http://schemas.microsoft.com/office/drawing/2014/main" id="{3E42EDBB-FA5E-C70F-66A2-2033CF2D9EBB}"/>
              </a:ext>
            </a:extLst>
          </p:cNvPr>
          <p:cNvPicPr>
            <a:picLocks noChangeAspect="1"/>
          </p:cNvPicPr>
          <p:nvPr/>
        </p:nvPicPr>
        <p:blipFill>
          <a:blip r:embed="rId7"/>
          <a:stretch>
            <a:fillRect/>
          </a:stretch>
        </p:blipFill>
        <p:spPr>
          <a:xfrm>
            <a:off x="7659329" y="5223442"/>
            <a:ext cx="1712068" cy="115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תמונה 11">
            <a:extLst>
              <a:ext uri="{FF2B5EF4-FFF2-40B4-BE49-F238E27FC236}">
                <a16:creationId xmlns:a16="http://schemas.microsoft.com/office/drawing/2014/main" id="{410929D1-0244-DA2F-7792-C278085F6279}"/>
              </a:ext>
            </a:extLst>
          </p:cNvPr>
          <p:cNvPicPr>
            <a:picLocks noChangeAspect="1"/>
          </p:cNvPicPr>
          <p:nvPr/>
        </p:nvPicPr>
        <p:blipFill>
          <a:blip r:embed="rId8"/>
          <a:stretch>
            <a:fillRect/>
          </a:stretch>
        </p:blipFill>
        <p:spPr>
          <a:xfrm>
            <a:off x="5577143" y="4792209"/>
            <a:ext cx="1245140" cy="148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תמונה 13">
            <a:extLst>
              <a:ext uri="{FF2B5EF4-FFF2-40B4-BE49-F238E27FC236}">
                <a16:creationId xmlns:a16="http://schemas.microsoft.com/office/drawing/2014/main" id="{E94B7AEF-6565-CF03-5C34-9A7DACF730CF}"/>
              </a:ext>
            </a:extLst>
          </p:cNvPr>
          <p:cNvPicPr>
            <a:picLocks noChangeAspect="1"/>
          </p:cNvPicPr>
          <p:nvPr/>
        </p:nvPicPr>
        <p:blipFill>
          <a:blip r:embed="rId9"/>
          <a:stretch>
            <a:fillRect/>
          </a:stretch>
        </p:blipFill>
        <p:spPr>
          <a:xfrm>
            <a:off x="1746487" y="1641483"/>
            <a:ext cx="1439694" cy="148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תמונה 15">
            <a:extLst>
              <a:ext uri="{FF2B5EF4-FFF2-40B4-BE49-F238E27FC236}">
                <a16:creationId xmlns:a16="http://schemas.microsoft.com/office/drawing/2014/main" id="{6869ED36-6D09-C92A-5A91-64D09E802A09}"/>
              </a:ext>
            </a:extLst>
          </p:cNvPr>
          <p:cNvPicPr>
            <a:picLocks noChangeAspect="1"/>
          </p:cNvPicPr>
          <p:nvPr/>
        </p:nvPicPr>
        <p:blipFill>
          <a:blip r:embed="rId10"/>
          <a:stretch>
            <a:fillRect/>
          </a:stretch>
        </p:blipFill>
        <p:spPr>
          <a:xfrm>
            <a:off x="1746487" y="4202707"/>
            <a:ext cx="2140085" cy="175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תיבת טקסט 16">
            <a:extLst>
              <a:ext uri="{FF2B5EF4-FFF2-40B4-BE49-F238E27FC236}">
                <a16:creationId xmlns:a16="http://schemas.microsoft.com/office/drawing/2014/main" id="{A183925E-F78D-F4FB-7FCC-CDEB23014553}"/>
              </a:ext>
            </a:extLst>
          </p:cNvPr>
          <p:cNvSpPr txBox="1"/>
          <p:nvPr/>
        </p:nvSpPr>
        <p:spPr>
          <a:xfrm>
            <a:off x="216161" y="6376833"/>
            <a:ext cx="1179871" cy="369332"/>
          </a:xfrm>
          <a:prstGeom prst="rect">
            <a:avLst/>
          </a:prstGeom>
          <a:noFill/>
        </p:spPr>
        <p:txBody>
          <a:bodyPr wrap="square" rtlCol="1">
            <a:spAutoFit/>
          </a:bodyPr>
          <a:lstStyle/>
          <a:p>
            <a:r>
              <a:rPr lang="he-IL" b="1" dirty="0"/>
              <a:t>עמוד 10</a:t>
            </a:r>
          </a:p>
        </p:txBody>
      </p:sp>
      <p:sp>
        <p:nvSpPr>
          <p:cNvPr id="18" name="תיבת טקסט 17">
            <a:extLst>
              <a:ext uri="{FF2B5EF4-FFF2-40B4-BE49-F238E27FC236}">
                <a16:creationId xmlns:a16="http://schemas.microsoft.com/office/drawing/2014/main" id="{70D5DA0F-417B-7DD1-A6B8-295ECD17996D}"/>
              </a:ext>
            </a:extLst>
          </p:cNvPr>
          <p:cNvSpPr txBox="1"/>
          <p:nvPr/>
        </p:nvSpPr>
        <p:spPr>
          <a:xfrm>
            <a:off x="5491316" y="3730617"/>
            <a:ext cx="4336026" cy="461665"/>
          </a:xfrm>
          <a:prstGeom prst="rect">
            <a:avLst/>
          </a:prstGeom>
          <a:noFill/>
        </p:spPr>
        <p:txBody>
          <a:bodyPr wrap="square" rtlCol="1">
            <a:spAutoFit/>
          </a:bodyPr>
          <a:lstStyle/>
          <a:p>
            <a:r>
              <a:rPr lang="he-IL" sz="2400" dirty="0"/>
              <a:t>השיבו על המשימה בעמוד זה.</a:t>
            </a:r>
          </a:p>
        </p:txBody>
      </p:sp>
    </p:spTree>
    <p:extLst>
      <p:ext uri="{BB962C8B-B14F-4D97-AF65-F5344CB8AC3E}">
        <p14:creationId xmlns:p14="http://schemas.microsoft.com/office/powerpoint/2010/main" val="289061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62C0C-B755-B259-5AC3-649819F2363D}"/>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A387FA6-AD69-5694-44CB-50B78E6BD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7" name="תמונה 6">
            <a:extLst>
              <a:ext uri="{FF2B5EF4-FFF2-40B4-BE49-F238E27FC236}">
                <a16:creationId xmlns:a16="http://schemas.microsoft.com/office/drawing/2014/main" id="{B5E467B3-AB3E-D9A7-D955-8B9D01364A3B}"/>
              </a:ext>
            </a:extLst>
          </p:cNvPr>
          <p:cNvPicPr>
            <a:picLocks noChangeAspect="1"/>
          </p:cNvPicPr>
          <p:nvPr/>
        </p:nvPicPr>
        <p:blipFill>
          <a:blip r:embed="rId4"/>
          <a:stretch>
            <a:fillRect/>
          </a:stretch>
        </p:blipFill>
        <p:spPr>
          <a:xfrm>
            <a:off x="8737810" y="1265605"/>
            <a:ext cx="2529191" cy="1808018"/>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FFD6F51F-9AA3-EB53-846A-072EF04151CF}"/>
              </a:ext>
            </a:extLst>
          </p:cNvPr>
          <p:cNvPicPr>
            <a:picLocks noChangeAspect="1"/>
          </p:cNvPicPr>
          <p:nvPr/>
        </p:nvPicPr>
        <p:blipFill>
          <a:blip r:embed="rId5"/>
          <a:stretch>
            <a:fillRect/>
          </a:stretch>
        </p:blipFill>
        <p:spPr>
          <a:xfrm>
            <a:off x="5303066" y="1301538"/>
            <a:ext cx="2568102" cy="1808018"/>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6CE1D66D-CEAC-90E1-1780-2A0725D663C0}"/>
              </a:ext>
            </a:extLst>
          </p:cNvPr>
          <p:cNvPicPr>
            <a:picLocks noChangeAspect="1"/>
          </p:cNvPicPr>
          <p:nvPr/>
        </p:nvPicPr>
        <p:blipFill>
          <a:blip r:embed="rId6"/>
          <a:stretch>
            <a:fillRect/>
          </a:stretch>
        </p:blipFill>
        <p:spPr>
          <a:xfrm>
            <a:off x="1733240" y="1301538"/>
            <a:ext cx="2568102" cy="1756064"/>
          </a:xfrm>
          <a:prstGeom prst="rect">
            <a:avLst/>
          </a:prstGeom>
          <a:ln>
            <a:noFill/>
          </a:ln>
          <a:effectLst>
            <a:outerShdw blurRad="190500" algn="tl" rotWithShape="0">
              <a:srgbClr val="000000">
                <a:alpha val="70000"/>
              </a:srgbClr>
            </a:outerShdw>
          </a:effectLst>
        </p:spPr>
      </p:pic>
      <p:sp>
        <p:nvSpPr>
          <p:cNvPr id="13" name="תיבת טקסט 12">
            <a:extLst>
              <a:ext uri="{FF2B5EF4-FFF2-40B4-BE49-F238E27FC236}">
                <a16:creationId xmlns:a16="http://schemas.microsoft.com/office/drawing/2014/main" id="{58A9DB78-0F35-D3DE-22B3-0E19871A74B2}"/>
              </a:ext>
            </a:extLst>
          </p:cNvPr>
          <p:cNvSpPr txBox="1"/>
          <p:nvPr/>
        </p:nvSpPr>
        <p:spPr>
          <a:xfrm>
            <a:off x="216161" y="6376833"/>
            <a:ext cx="1179871" cy="369332"/>
          </a:xfrm>
          <a:prstGeom prst="rect">
            <a:avLst/>
          </a:prstGeom>
          <a:noFill/>
        </p:spPr>
        <p:txBody>
          <a:bodyPr wrap="square" rtlCol="1">
            <a:spAutoFit/>
          </a:bodyPr>
          <a:lstStyle/>
          <a:p>
            <a:r>
              <a:rPr lang="he-IL" b="1" dirty="0"/>
              <a:t>עמוד 11</a:t>
            </a:r>
          </a:p>
        </p:txBody>
      </p:sp>
      <p:sp>
        <p:nvSpPr>
          <p:cNvPr id="3" name="תיבת טקסט 2">
            <a:extLst>
              <a:ext uri="{FF2B5EF4-FFF2-40B4-BE49-F238E27FC236}">
                <a16:creationId xmlns:a16="http://schemas.microsoft.com/office/drawing/2014/main" id="{D3681D1F-76C4-69C8-48F5-A57DB7BB1A40}"/>
              </a:ext>
            </a:extLst>
          </p:cNvPr>
          <p:cNvSpPr txBox="1"/>
          <p:nvPr/>
        </p:nvSpPr>
        <p:spPr>
          <a:xfrm>
            <a:off x="9110741" y="3231365"/>
            <a:ext cx="2053491" cy="369332"/>
          </a:xfrm>
          <a:prstGeom prst="rect">
            <a:avLst/>
          </a:prstGeom>
          <a:noFill/>
        </p:spPr>
        <p:txBody>
          <a:bodyPr wrap="square">
            <a:spAutoFit/>
          </a:bodyPr>
          <a:lstStyle/>
          <a:p>
            <a:r>
              <a:rPr lang="he-IL" sz="1800" b="1" i="0" u="none" strike="noStrike" baseline="0" dirty="0">
                <a:latin typeface="FbSpoiler-Bold"/>
              </a:rPr>
              <a:t>שבבים אלקטרונים</a:t>
            </a:r>
            <a:endParaRPr lang="he-IL" dirty="0"/>
          </a:p>
        </p:txBody>
      </p:sp>
      <p:sp>
        <p:nvSpPr>
          <p:cNvPr id="9" name="תיבת טקסט 8">
            <a:extLst>
              <a:ext uri="{FF2B5EF4-FFF2-40B4-BE49-F238E27FC236}">
                <a16:creationId xmlns:a16="http://schemas.microsoft.com/office/drawing/2014/main" id="{6A24FEA6-E708-B86E-DB16-3925A68BA348}"/>
              </a:ext>
            </a:extLst>
          </p:cNvPr>
          <p:cNvSpPr txBox="1"/>
          <p:nvPr/>
        </p:nvSpPr>
        <p:spPr>
          <a:xfrm>
            <a:off x="5760330" y="3231365"/>
            <a:ext cx="2053491" cy="369332"/>
          </a:xfrm>
          <a:prstGeom prst="rect">
            <a:avLst/>
          </a:prstGeom>
          <a:noFill/>
        </p:spPr>
        <p:txBody>
          <a:bodyPr wrap="square">
            <a:spAutoFit/>
          </a:bodyPr>
          <a:lstStyle/>
          <a:p>
            <a:r>
              <a:rPr lang="he-IL" sz="1800" b="1" i="0" u="none" strike="noStrike" baseline="0" dirty="0">
                <a:latin typeface="FbSpoiler-Bold"/>
              </a:rPr>
              <a:t>כבלי חשמל</a:t>
            </a:r>
            <a:endParaRPr lang="he-IL" dirty="0"/>
          </a:p>
        </p:txBody>
      </p:sp>
      <p:sp>
        <p:nvSpPr>
          <p:cNvPr id="15" name="תיבת טקסט 14">
            <a:extLst>
              <a:ext uri="{FF2B5EF4-FFF2-40B4-BE49-F238E27FC236}">
                <a16:creationId xmlns:a16="http://schemas.microsoft.com/office/drawing/2014/main" id="{BD936C28-3C4E-1FAF-83A8-357BB78547B1}"/>
              </a:ext>
            </a:extLst>
          </p:cNvPr>
          <p:cNvSpPr txBox="1"/>
          <p:nvPr/>
        </p:nvSpPr>
        <p:spPr>
          <a:xfrm>
            <a:off x="-2021592" y="3163038"/>
            <a:ext cx="6098720" cy="369332"/>
          </a:xfrm>
          <a:prstGeom prst="rect">
            <a:avLst/>
          </a:prstGeom>
          <a:noFill/>
        </p:spPr>
        <p:txBody>
          <a:bodyPr wrap="square">
            <a:spAutoFit/>
          </a:bodyPr>
          <a:lstStyle/>
          <a:p>
            <a:r>
              <a:rPr lang="he-IL" sz="1800" b="1" i="0" u="none" strike="noStrike" baseline="0" dirty="0">
                <a:latin typeface="FbSpoiler-Bold"/>
              </a:rPr>
              <a:t>גשרים</a:t>
            </a:r>
            <a:endParaRPr lang="he-IL" dirty="0"/>
          </a:p>
        </p:txBody>
      </p:sp>
      <p:pic>
        <p:nvPicPr>
          <p:cNvPr id="6" name="תמונה 5">
            <a:extLst>
              <a:ext uri="{FF2B5EF4-FFF2-40B4-BE49-F238E27FC236}">
                <a16:creationId xmlns:a16="http://schemas.microsoft.com/office/drawing/2014/main" id="{29491CC9-2436-74A2-8313-0663F2DD35F7}"/>
              </a:ext>
            </a:extLst>
          </p:cNvPr>
          <p:cNvPicPr>
            <a:picLocks noChangeAspect="1"/>
          </p:cNvPicPr>
          <p:nvPr/>
        </p:nvPicPr>
        <p:blipFill>
          <a:blip r:embed="rId7"/>
          <a:stretch>
            <a:fillRect/>
          </a:stretch>
        </p:blipFill>
        <p:spPr>
          <a:xfrm>
            <a:off x="1640217" y="3800399"/>
            <a:ext cx="9893800" cy="2716550"/>
          </a:xfrm>
          <a:prstGeom prst="rect">
            <a:avLst/>
          </a:prstGeom>
        </p:spPr>
      </p:pic>
    </p:spTree>
    <p:extLst>
      <p:ext uri="{BB962C8B-B14F-4D97-AF65-F5344CB8AC3E}">
        <p14:creationId xmlns:p14="http://schemas.microsoft.com/office/powerpoint/2010/main" val="413889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8888A7B-E554-C5F1-E721-E513452C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8" name="תמונה 7">
            <a:extLst>
              <a:ext uri="{FF2B5EF4-FFF2-40B4-BE49-F238E27FC236}">
                <a16:creationId xmlns:a16="http://schemas.microsoft.com/office/drawing/2014/main" id="{BA18D277-6231-F89E-ED8F-CF34DE0405FE}"/>
              </a:ext>
            </a:extLst>
          </p:cNvPr>
          <p:cNvPicPr>
            <a:picLocks noChangeAspect="1"/>
          </p:cNvPicPr>
          <p:nvPr/>
        </p:nvPicPr>
        <p:blipFill>
          <a:blip r:embed="rId4"/>
          <a:stretch>
            <a:fillRect/>
          </a:stretch>
        </p:blipFill>
        <p:spPr>
          <a:xfrm>
            <a:off x="4233862" y="1504950"/>
            <a:ext cx="4892209" cy="5054866"/>
          </a:xfrm>
          <a:prstGeom prst="rect">
            <a:avLst/>
          </a:prstGeom>
          <a:ln w="28575">
            <a:solidFill>
              <a:srgbClr val="0070C0"/>
            </a:solidFill>
          </a:ln>
        </p:spPr>
      </p:pic>
      <p:sp>
        <p:nvSpPr>
          <p:cNvPr id="9" name="תיבת טקסט 8">
            <a:extLst>
              <a:ext uri="{FF2B5EF4-FFF2-40B4-BE49-F238E27FC236}">
                <a16:creationId xmlns:a16="http://schemas.microsoft.com/office/drawing/2014/main" id="{B7D690F7-36A2-6CB6-8038-4D1F34A6DCA5}"/>
              </a:ext>
            </a:extLst>
          </p:cNvPr>
          <p:cNvSpPr txBox="1"/>
          <p:nvPr/>
        </p:nvSpPr>
        <p:spPr>
          <a:xfrm>
            <a:off x="6826624" y="511654"/>
            <a:ext cx="4598894" cy="646331"/>
          </a:xfrm>
          <a:prstGeom prst="rect">
            <a:avLst/>
          </a:prstGeom>
          <a:noFill/>
          <a:ln>
            <a:noFill/>
          </a:ln>
        </p:spPr>
        <p:txBody>
          <a:bodyPr wrap="square" rtlCol="1">
            <a:spAutoFit/>
          </a:bodyPr>
          <a:lstStyle/>
          <a:p>
            <a:r>
              <a:rPr lang="he-IL" sz="3600" b="1" dirty="0">
                <a:solidFill>
                  <a:srgbClr val="0070C0"/>
                </a:solidFill>
              </a:rPr>
              <a:t>משימה מתוקשבת</a:t>
            </a:r>
          </a:p>
        </p:txBody>
      </p:sp>
    </p:spTree>
    <p:extLst>
      <p:ext uri="{BB962C8B-B14F-4D97-AF65-F5344CB8AC3E}">
        <p14:creationId xmlns:p14="http://schemas.microsoft.com/office/powerpoint/2010/main" val="1958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8927-55D7-3EF3-09C9-A2C3DEC5BF2F}"/>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4E59A2B-5167-EC8F-0E60-92FE99E93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12E893D2-0DA2-124B-BC3D-9C0D8AB93376}"/>
              </a:ext>
            </a:extLst>
          </p:cNvPr>
          <p:cNvPicPr>
            <a:picLocks noChangeAspect="1"/>
          </p:cNvPicPr>
          <p:nvPr/>
        </p:nvPicPr>
        <p:blipFill>
          <a:blip r:embed="rId4"/>
          <a:stretch>
            <a:fillRect/>
          </a:stretch>
        </p:blipFill>
        <p:spPr>
          <a:xfrm>
            <a:off x="5471787" y="149745"/>
            <a:ext cx="6343650" cy="1076325"/>
          </a:xfrm>
          <a:prstGeom prst="rect">
            <a:avLst/>
          </a:prstGeom>
        </p:spPr>
      </p:pic>
      <p:sp>
        <p:nvSpPr>
          <p:cNvPr id="6" name="תיבת טקסט 5">
            <a:extLst>
              <a:ext uri="{FF2B5EF4-FFF2-40B4-BE49-F238E27FC236}">
                <a16:creationId xmlns:a16="http://schemas.microsoft.com/office/drawing/2014/main" id="{35EBE6AB-C1C3-420F-CFA2-B6E1B40E0D61}"/>
              </a:ext>
            </a:extLst>
          </p:cNvPr>
          <p:cNvSpPr txBox="1"/>
          <p:nvPr/>
        </p:nvSpPr>
        <p:spPr>
          <a:xfrm>
            <a:off x="216161" y="6376833"/>
            <a:ext cx="1179871" cy="369332"/>
          </a:xfrm>
          <a:prstGeom prst="rect">
            <a:avLst/>
          </a:prstGeom>
          <a:noFill/>
        </p:spPr>
        <p:txBody>
          <a:bodyPr wrap="square" rtlCol="1">
            <a:spAutoFit/>
          </a:bodyPr>
          <a:lstStyle/>
          <a:p>
            <a:r>
              <a:rPr lang="he-IL" b="1" dirty="0"/>
              <a:t>עמוד 11</a:t>
            </a:r>
          </a:p>
        </p:txBody>
      </p:sp>
      <p:pic>
        <p:nvPicPr>
          <p:cNvPr id="4" name="תמונה 3">
            <a:extLst>
              <a:ext uri="{FF2B5EF4-FFF2-40B4-BE49-F238E27FC236}">
                <a16:creationId xmlns:a16="http://schemas.microsoft.com/office/drawing/2014/main" id="{A5F4EC2A-FF43-2A03-3082-E4642E7963E6}"/>
              </a:ext>
            </a:extLst>
          </p:cNvPr>
          <p:cNvPicPr>
            <a:picLocks noChangeAspect="1"/>
          </p:cNvPicPr>
          <p:nvPr/>
        </p:nvPicPr>
        <p:blipFill>
          <a:blip r:embed="rId5"/>
          <a:stretch>
            <a:fillRect/>
          </a:stretch>
        </p:blipFill>
        <p:spPr>
          <a:xfrm>
            <a:off x="2509521" y="1226070"/>
            <a:ext cx="8961120" cy="5260334"/>
          </a:xfrm>
          <a:prstGeom prst="rect">
            <a:avLst/>
          </a:prstGeom>
        </p:spPr>
      </p:pic>
    </p:spTree>
    <p:extLst>
      <p:ext uri="{BB962C8B-B14F-4D97-AF65-F5344CB8AC3E}">
        <p14:creationId xmlns:p14="http://schemas.microsoft.com/office/powerpoint/2010/main" val="292483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DBC-3FB0-5F96-FF8B-B2E48EFEFE2A}"/>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6FC806C2-9228-D5B2-9331-70D8505EF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4" name="תיבת טקסט 3">
            <a:extLst>
              <a:ext uri="{FF2B5EF4-FFF2-40B4-BE49-F238E27FC236}">
                <a16:creationId xmlns:a16="http://schemas.microsoft.com/office/drawing/2014/main" id="{CDCE9977-0888-124A-445B-98D05A8B8C52}"/>
              </a:ext>
            </a:extLst>
          </p:cNvPr>
          <p:cNvSpPr txBox="1"/>
          <p:nvPr/>
        </p:nvSpPr>
        <p:spPr>
          <a:xfrm>
            <a:off x="112922" y="6376833"/>
            <a:ext cx="1179871" cy="369332"/>
          </a:xfrm>
          <a:prstGeom prst="rect">
            <a:avLst/>
          </a:prstGeom>
          <a:noFill/>
        </p:spPr>
        <p:txBody>
          <a:bodyPr wrap="square" rtlCol="1">
            <a:spAutoFit/>
          </a:bodyPr>
          <a:lstStyle/>
          <a:p>
            <a:r>
              <a:rPr lang="he-IL" b="1" dirty="0"/>
              <a:t>עמוד 12</a:t>
            </a:r>
          </a:p>
        </p:txBody>
      </p:sp>
      <p:pic>
        <p:nvPicPr>
          <p:cNvPr id="9" name="תמונה 8">
            <a:extLst>
              <a:ext uri="{FF2B5EF4-FFF2-40B4-BE49-F238E27FC236}">
                <a16:creationId xmlns:a16="http://schemas.microsoft.com/office/drawing/2014/main" id="{109FC1B6-2382-9AC6-EEC4-309C8A5C4C54}"/>
              </a:ext>
            </a:extLst>
          </p:cNvPr>
          <p:cNvPicPr>
            <a:picLocks noChangeAspect="1"/>
          </p:cNvPicPr>
          <p:nvPr/>
        </p:nvPicPr>
        <p:blipFill>
          <a:blip r:embed="rId4"/>
          <a:stretch>
            <a:fillRect/>
          </a:stretch>
        </p:blipFill>
        <p:spPr>
          <a:xfrm>
            <a:off x="5760632" y="239357"/>
            <a:ext cx="5648325" cy="542925"/>
          </a:xfrm>
          <a:prstGeom prst="rect">
            <a:avLst/>
          </a:prstGeom>
        </p:spPr>
      </p:pic>
      <p:pic>
        <p:nvPicPr>
          <p:cNvPr id="11" name="תמונה 10">
            <a:extLst>
              <a:ext uri="{FF2B5EF4-FFF2-40B4-BE49-F238E27FC236}">
                <a16:creationId xmlns:a16="http://schemas.microsoft.com/office/drawing/2014/main" id="{044C4FCB-5E1D-BDF7-17EA-1B439B78A14B}"/>
              </a:ext>
            </a:extLst>
          </p:cNvPr>
          <p:cNvPicPr>
            <a:picLocks noChangeAspect="1"/>
          </p:cNvPicPr>
          <p:nvPr/>
        </p:nvPicPr>
        <p:blipFill>
          <a:blip r:embed="rId5"/>
          <a:stretch>
            <a:fillRect/>
          </a:stretch>
        </p:blipFill>
        <p:spPr>
          <a:xfrm>
            <a:off x="5808257" y="735013"/>
            <a:ext cx="5600700" cy="352425"/>
          </a:xfrm>
          <a:prstGeom prst="rect">
            <a:avLst/>
          </a:prstGeom>
        </p:spPr>
      </p:pic>
      <p:pic>
        <p:nvPicPr>
          <p:cNvPr id="13" name="תמונה 12">
            <a:extLst>
              <a:ext uri="{FF2B5EF4-FFF2-40B4-BE49-F238E27FC236}">
                <a16:creationId xmlns:a16="http://schemas.microsoft.com/office/drawing/2014/main" id="{7FF8656E-92EB-DDB7-4DA5-D477771BB047}"/>
              </a:ext>
            </a:extLst>
          </p:cNvPr>
          <p:cNvPicPr>
            <a:picLocks noChangeAspect="1"/>
          </p:cNvPicPr>
          <p:nvPr/>
        </p:nvPicPr>
        <p:blipFill>
          <a:blip r:embed="rId6"/>
          <a:stretch>
            <a:fillRect/>
          </a:stretch>
        </p:blipFill>
        <p:spPr>
          <a:xfrm>
            <a:off x="2322107" y="1327316"/>
            <a:ext cx="9086850" cy="1152525"/>
          </a:xfrm>
          <a:prstGeom prst="rect">
            <a:avLst/>
          </a:prstGeom>
        </p:spPr>
      </p:pic>
      <p:pic>
        <p:nvPicPr>
          <p:cNvPr id="3" name="תמונה 2">
            <a:extLst>
              <a:ext uri="{FF2B5EF4-FFF2-40B4-BE49-F238E27FC236}">
                <a16:creationId xmlns:a16="http://schemas.microsoft.com/office/drawing/2014/main" id="{7B0766D3-8581-8625-C5D8-BCDAE194EC06}"/>
              </a:ext>
            </a:extLst>
          </p:cNvPr>
          <p:cNvPicPr>
            <a:picLocks noChangeAspect="1"/>
          </p:cNvPicPr>
          <p:nvPr/>
        </p:nvPicPr>
        <p:blipFill>
          <a:blip r:embed="rId7"/>
          <a:stretch>
            <a:fillRect/>
          </a:stretch>
        </p:blipFill>
        <p:spPr>
          <a:xfrm>
            <a:off x="5393871" y="3024875"/>
            <a:ext cx="5715000" cy="3333750"/>
          </a:xfrm>
          <a:prstGeom prst="rect">
            <a:avLst/>
          </a:prstGeom>
        </p:spPr>
      </p:pic>
      <p:pic>
        <p:nvPicPr>
          <p:cNvPr id="7" name="תמונה 6">
            <a:extLst>
              <a:ext uri="{FF2B5EF4-FFF2-40B4-BE49-F238E27FC236}">
                <a16:creationId xmlns:a16="http://schemas.microsoft.com/office/drawing/2014/main" id="{30E1FDAD-753E-896B-30A5-F0D928CD8849}"/>
              </a:ext>
            </a:extLst>
          </p:cNvPr>
          <p:cNvPicPr>
            <a:picLocks noChangeAspect="1"/>
          </p:cNvPicPr>
          <p:nvPr/>
        </p:nvPicPr>
        <p:blipFill>
          <a:blip r:embed="rId8"/>
          <a:stretch>
            <a:fillRect/>
          </a:stretch>
        </p:blipFill>
        <p:spPr>
          <a:xfrm>
            <a:off x="1292793" y="3563037"/>
            <a:ext cx="3209925" cy="2257425"/>
          </a:xfrm>
          <a:prstGeom prst="rect">
            <a:avLst/>
          </a:prstGeom>
        </p:spPr>
      </p:pic>
    </p:spTree>
    <p:extLst>
      <p:ext uri="{BB962C8B-B14F-4D97-AF65-F5344CB8AC3E}">
        <p14:creationId xmlns:p14="http://schemas.microsoft.com/office/powerpoint/2010/main" val="292001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3899-206B-AFBA-5129-A3ABA7DA9C87}"/>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4A357A34-BFF4-DF96-F0D2-262B7C6DB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7" name="תיבת טקסט 6">
            <a:extLst>
              <a:ext uri="{FF2B5EF4-FFF2-40B4-BE49-F238E27FC236}">
                <a16:creationId xmlns:a16="http://schemas.microsoft.com/office/drawing/2014/main" id="{19B4A53A-C2E9-7C7F-D0B2-A3B77D4A4E66}"/>
              </a:ext>
            </a:extLst>
          </p:cNvPr>
          <p:cNvSpPr txBox="1"/>
          <p:nvPr/>
        </p:nvSpPr>
        <p:spPr>
          <a:xfrm>
            <a:off x="216161" y="6376833"/>
            <a:ext cx="1179871" cy="369332"/>
          </a:xfrm>
          <a:prstGeom prst="rect">
            <a:avLst/>
          </a:prstGeom>
          <a:noFill/>
        </p:spPr>
        <p:txBody>
          <a:bodyPr wrap="square" rtlCol="1">
            <a:spAutoFit/>
          </a:bodyPr>
          <a:lstStyle/>
          <a:p>
            <a:r>
              <a:rPr lang="he-IL" b="1" dirty="0"/>
              <a:t>עמוד 13</a:t>
            </a:r>
          </a:p>
        </p:txBody>
      </p:sp>
      <p:pic>
        <p:nvPicPr>
          <p:cNvPr id="6" name="תמונה 5">
            <a:extLst>
              <a:ext uri="{FF2B5EF4-FFF2-40B4-BE49-F238E27FC236}">
                <a16:creationId xmlns:a16="http://schemas.microsoft.com/office/drawing/2014/main" id="{08D31CC1-E2C4-2BBB-FB97-A720684E08A9}"/>
              </a:ext>
            </a:extLst>
          </p:cNvPr>
          <p:cNvPicPr>
            <a:picLocks noChangeAspect="1"/>
          </p:cNvPicPr>
          <p:nvPr/>
        </p:nvPicPr>
        <p:blipFill>
          <a:blip r:embed="rId4"/>
          <a:stretch>
            <a:fillRect/>
          </a:stretch>
        </p:blipFill>
        <p:spPr>
          <a:xfrm>
            <a:off x="1661477" y="1111567"/>
            <a:ext cx="9763125" cy="4391025"/>
          </a:xfrm>
          <a:prstGeom prst="rect">
            <a:avLst/>
          </a:prstGeom>
        </p:spPr>
      </p:pic>
    </p:spTree>
    <p:extLst>
      <p:ext uri="{BB962C8B-B14F-4D97-AF65-F5344CB8AC3E}">
        <p14:creationId xmlns:p14="http://schemas.microsoft.com/office/powerpoint/2010/main" val="28719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42F7B-5041-EDC3-A7D2-96B85015B250}"/>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A52C5C75-C6AE-B197-B73A-E19225BA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44B1C337-0797-6B30-27FF-785DFBCA4AB1}"/>
              </a:ext>
            </a:extLst>
          </p:cNvPr>
          <p:cNvPicPr>
            <a:picLocks noChangeAspect="1"/>
          </p:cNvPicPr>
          <p:nvPr/>
        </p:nvPicPr>
        <p:blipFill>
          <a:blip r:embed="rId4"/>
          <a:stretch>
            <a:fillRect/>
          </a:stretch>
        </p:blipFill>
        <p:spPr>
          <a:xfrm>
            <a:off x="3692780" y="859861"/>
            <a:ext cx="6753225" cy="1038225"/>
          </a:xfrm>
          <a:prstGeom prst="rect">
            <a:avLst/>
          </a:prstGeom>
        </p:spPr>
      </p:pic>
      <p:pic>
        <p:nvPicPr>
          <p:cNvPr id="5" name="תמונה 4">
            <a:extLst>
              <a:ext uri="{FF2B5EF4-FFF2-40B4-BE49-F238E27FC236}">
                <a16:creationId xmlns:a16="http://schemas.microsoft.com/office/drawing/2014/main" id="{03F107CE-DFEB-4C83-BC4E-6F8B79B89332}"/>
              </a:ext>
            </a:extLst>
          </p:cNvPr>
          <p:cNvPicPr>
            <a:picLocks noChangeAspect="1"/>
          </p:cNvPicPr>
          <p:nvPr/>
        </p:nvPicPr>
        <p:blipFill>
          <a:blip r:embed="rId5"/>
          <a:stretch>
            <a:fillRect/>
          </a:stretch>
        </p:blipFill>
        <p:spPr>
          <a:xfrm>
            <a:off x="3049536" y="2100262"/>
            <a:ext cx="7715250" cy="2657475"/>
          </a:xfrm>
          <a:prstGeom prst="rect">
            <a:avLst/>
          </a:prstGeom>
        </p:spPr>
      </p:pic>
      <p:pic>
        <p:nvPicPr>
          <p:cNvPr id="7" name="תמונה 6">
            <a:extLst>
              <a:ext uri="{FF2B5EF4-FFF2-40B4-BE49-F238E27FC236}">
                <a16:creationId xmlns:a16="http://schemas.microsoft.com/office/drawing/2014/main" id="{BE33B2A0-C5FE-F7D1-4376-9873314FEB5E}"/>
              </a:ext>
            </a:extLst>
          </p:cNvPr>
          <p:cNvPicPr>
            <a:picLocks noChangeAspect="1"/>
          </p:cNvPicPr>
          <p:nvPr/>
        </p:nvPicPr>
        <p:blipFill>
          <a:blip r:embed="rId6"/>
          <a:stretch>
            <a:fillRect/>
          </a:stretch>
        </p:blipFill>
        <p:spPr>
          <a:xfrm>
            <a:off x="6916995" y="5081740"/>
            <a:ext cx="1691608" cy="670131"/>
          </a:xfrm>
          <a:prstGeom prst="rect">
            <a:avLst/>
          </a:prstGeom>
        </p:spPr>
      </p:pic>
      <p:sp>
        <p:nvSpPr>
          <p:cNvPr id="9" name="תיבת טקסט 8">
            <a:extLst>
              <a:ext uri="{FF2B5EF4-FFF2-40B4-BE49-F238E27FC236}">
                <a16:creationId xmlns:a16="http://schemas.microsoft.com/office/drawing/2014/main" id="{8C323709-7B66-35A9-F1D6-993CD05ABD90}"/>
              </a:ext>
            </a:extLst>
          </p:cNvPr>
          <p:cNvSpPr txBox="1"/>
          <p:nvPr/>
        </p:nvSpPr>
        <p:spPr>
          <a:xfrm>
            <a:off x="4472907" y="5780906"/>
            <a:ext cx="5545394" cy="523220"/>
          </a:xfrm>
          <a:prstGeom prst="rect">
            <a:avLst/>
          </a:prstGeom>
          <a:noFill/>
        </p:spPr>
        <p:txBody>
          <a:bodyPr wrap="square" rtlCol="1">
            <a:spAutoFit/>
          </a:bodyPr>
          <a:lstStyle/>
          <a:p>
            <a:r>
              <a:rPr lang="he-IL" sz="2800" dirty="0"/>
              <a:t>השיבו על שאלות 4-1 בעמוד זה.</a:t>
            </a:r>
          </a:p>
        </p:txBody>
      </p:sp>
      <p:sp>
        <p:nvSpPr>
          <p:cNvPr id="14" name="תיבת טקסט 13">
            <a:extLst>
              <a:ext uri="{FF2B5EF4-FFF2-40B4-BE49-F238E27FC236}">
                <a16:creationId xmlns:a16="http://schemas.microsoft.com/office/drawing/2014/main" id="{0FD6491A-12E4-0C53-1ED2-4073111C20DB}"/>
              </a:ext>
            </a:extLst>
          </p:cNvPr>
          <p:cNvSpPr txBox="1"/>
          <p:nvPr/>
        </p:nvSpPr>
        <p:spPr>
          <a:xfrm>
            <a:off x="216161" y="6376833"/>
            <a:ext cx="1179871" cy="369332"/>
          </a:xfrm>
          <a:prstGeom prst="rect">
            <a:avLst/>
          </a:prstGeom>
          <a:noFill/>
        </p:spPr>
        <p:txBody>
          <a:bodyPr wrap="square" rtlCol="1">
            <a:spAutoFit/>
          </a:bodyPr>
          <a:lstStyle/>
          <a:p>
            <a:r>
              <a:rPr lang="he-IL" b="1" dirty="0"/>
              <a:t>עמוד 14</a:t>
            </a:r>
          </a:p>
        </p:txBody>
      </p:sp>
      <p:pic>
        <p:nvPicPr>
          <p:cNvPr id="6" name="תמונה 5">
            <a:extLst>
              <a:ext uri="{FF2B5EF4-FFF2-40B4-BE49-F238E27FC236}">
                <a16:creationId xmlns:a16="http://schemas.microsoft.com/office/drawing/2014/main" id="{AE774C45-17B7-E95A-55F3-0A9F2E45CF34}"/>
              </a:ext>
            </a:extLst>
          </p:cNvPr>
          <p:cNvPicPr>
            <a:picLocks noChangeAspect="1"/>
          </p:cNvPicPr>
          <p:nvPr/>
        </p:nvPicPr>
        <p:blipFill>
          <a:blip r:embed="rId7"/>
          <a:stretch>
            <a:fillRect/>
          </a:stretch>
        </p:blipFill>
        <p:spPr>
          <a:xfrm>
            <a:off x="334000" y="985836"/>
            <a:ext cx="2390775" cy="4886325"/>
          </a:xfrm>
          <a:prstGeom prst="rect">
            <a:avLst/>
          </a:prstGeom>
        </p:spPr>
      </p:pic>
    </p:spTree>
    <p:extLst>
      <p:ext uri="{BB962C8B-B14F-4D97-AF65-F5344CB8AC3E}">
        <p14:creationId xmlns:p14="http://schemas.microsoft.com/office/powerpoint/2010/main" val="246394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437513" y="-101525"/>
            <a:ext cx="10576559" cy="4260333"/>
          </a:xfrm>
          <a:prstGeom prst="rect">
            <a:avLst/>
          </a:prstGeom>
          <a:noFill/>
        </p:spPr>
        <p:txBody>
          <a:bodyPr wrap="square">
            <a:spAutoFit/>
          </a:bodyPr>
          <a:lstStyle/>
          <a:p>
            <a:pPr>
              <a:lnSpc>
                <a:spcPct val="150000"/>
              </a:lnSpc>
            </a:pPr>
            <a:r>
              <a:rPr kumimoji="0" lang="he-IL" sz="5400" b="1" i="0" u="none" strike="noStrike" kern="1200" cap="none" spc="0" normalizeH="0" baseline="0" noProof="0" dirty="0">
                <a:ln>
                  <a:noFill/>
                </a:ln>
                <a:effectLst/>
                <a:uLnTx/>
                <a:uFillTx/>
                <a:latin typeface="Calibri Light" panose="020F0302020204030204"/>
                <a:ea typeface="+mj-ea"/>
              </a:rPr>
              <a:t> </a:t>
            </a:r>
          </a:p>
          <a:p>
            <a:pPr>
              <a:lnSpc>
                <a:spcPct val="150000"/>
              </a:lnSpc>
            </a:pPr>
            <a:r>
              <a:rPr lang="he-IL" sz="4400" b="1" dirty="0">
                <a:solidFill>
                  <a:prstClr val="black"/>
                </a:solidFill>
                <a:latin typeface="Calibri Light" panose="020F0302020204030204"/>
                <a:ea typeface="+mj-ea"/>
              </a:rPr>
              <a:t>שער ראשון:  </a:t>
            </a:r>
            <a:r>
              <a:rPr lang="he-IL" sz="4400" b="1" dirty="0">
                <a:solidFill>
                  <a:schemeClr val="accent4">
                    <a:lumMod val="50000"/>
                  </a:schemeClr>
                </a:solidFill>
                <a:latin typeface="Calibri Light" panose="020F0302020204030204"/>
                <a:ea typeface="+mj-ea"/>
              </a:rPr>
              <a:t>מסע אל עולם החומרים והמוצרים</a:t>
            </a:r>
            <a:endParaRPr kumimoji="0" lang="he-IL" sz="4400" b="1" i="0" u="none" strike="noStrike" kern="1200" cap="none" spc="0" normalizeH="0" baseline="0" noProof="0" dirty="0">
              <a:ln>
                <a:noFill/>
              </a:ln>
              <a:effectLst/>
              <a:uLnTx/>
              <a:uFillTx/>
              <a:latin typeface="Calibri Light" panose="020F0302020204030204"/>
              <a:ea typeface="+mj-ea"/>
            </a:endParaRPr>
          </a:p>
          <a:p>
            <a:pPr>
              <a:lnSpc>
                <a:spcPct val="150000"/>
              </a:lnSpc>
            </a:pPr>
            <a:r>
              <a:rPr kumimoji="0" lang="he-IL" sz="4400" b="1" i="0" u="none" strike="noStrike" kern="1200" cap="none" spc="0" normalizeH="0" baseline="0" noProof="0" dirty="0">
                <a:ln>
                  <a:noFill/>
                </a:ln>
                <a:effectLst/>
                <a:uLnTx/>
                <a:uFillTx/>
                <a:latin typeface="Calibri Light" panose="020F0302020204030204"/>
                <a:ea typeface="+mj-ea"/>
              </a:rPr>
              <a:t>מצגת מלווה לפרק הראשון: </a:t>
            </a:r>
            <a:r>
              <a:rPr kumimoji="0" lang="he-IL" sz="4400" b="1" i="0" u="none" strike="noStrike" kern="1200" cap="none" spc="0" normalizeH="0" baseline="0" noProof="0" dirty="0">
                <a:ln>
                  <a:noFill/>
                </a:ln>
                <a:solidFill>
                  <a:srgbClr val="00B0F0"/>
                </a:solidFill>
                <a:effectLst/>
                <a:uLnTx/>
                <a:uFillTx/>
                <a:latin typeface="Calibri Light" panose="020F0302020204030204"/>
                <a:ea typeface="+mj-ea"/>
              </a:rPr>
              <a:t>עולם המתכות</a:t>
            </a:r>
            <a:br>
              <a:rPr kumimoji="0" lang="he-IL" sz="4400" b="0" i="0" u="none" strike="noStrike" kern="1200" cap="none" spc="0" normalizeH="0" baseline="0" noProof="0" dirty="0">
                <a:ln>
                  <a:noFill/>
                </a:ln>
                <a:solidFill>
                  <a:prstClr val="black"/>
                </a:solidFill>
                <a:effectLst/>
                <a:uLnTx/>
                <a:uFillTx/>
                <a:latin typeface="Calibri Light" panose="020F0302020204030204"/>
                <a:ea typeface="+mj-ea"/>
              </a:rPr>
            </a:br>
            <a:r>
              <a:rPr kumimoji="0" lang="he-IL" sz="4400" b="0" i="0" u="none" strike="noStrike" kern="1200" cap="none" spc="0" normalizeH="0" baseline="0" noProof="0" dirty="0">
                <a:ln>
                  <a:noFill/>
                </a:ln>
                <a:solidFill>
                  <a:prstClr val="black"/>
                </a:solidFill>
                <a:effectLst/>
                <a:uLnTx/>
                <a:uFillTx/>
                <a:latin typeface="Calibri Light" panose="020F0302020204030204"/>
                <a:ea typeface="+mj-ea"/>
              </a:rPr>
              <a:t> </a:t>
            </a:r>
            <a:r>
              <a:rPr kumimoji="0" lang="he-IL" sz="3200" b="1" i="0" u="none" strike="noStrike" kern="1200" cap="none" spc="0" normalizeH="0" baseline="0" noProof="0" dirty="0">
                <a:ln>
                  <a:noFill/>
                </a:ln>
                <a:solidFill>
                  <a:prstClr val="black"/>
                </a:solidFill>
                <a:effectLst/>
                <a:uLnTx/>
                <a:uFillTx/>
                <a:latin typeface="Calibri Light" panose="020F0302020204030204"/>
                <a:ea typeface="+mj-ea"/>
              </a:rPr>
              <a:t>ע</a:t>
            </a:r>
            <a:r>
              <a:rPr kumimoji="0" lang="he-IL" sz="32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מודים: 27-4</a:t>
            </a:r>
            <a:endParaRPr lang="he-IL" sz="3200" b="1" dirty="0"/>
          </a:p>
        </p:txBody>
      </p:sp>
      <p:pic>
        <p:nvPicPr>
          <p:cNvPr id="5" name="תמונה 4">
            <a:extLst>
              <a:ext uri="{FF2B5EF4-FFF2-40B4-BE49-F238E27FC236}">
                <a16:creationId xmlns:a16="http://schemas.microsoft.com/office/drawing/2014/main" id="{49616416-16A2-A4AB-AB86-40761349E471}"/>
              </a:ext>
            </a:extLst>
          </p:cNvPr>
          <p:cNvPicPr>
            <a:picLocks noChangeAspect="1"/>
          </p:cNvPicPr>
          <p:nvPr/>
        </p:nvPicPr>
        <p:blipFill>
          <a:blip r:embed="rId4"/>
          <a:stretch>
            <a:fillRect/>
          </a:stretch>
        </p:blipFill>
        <p:spPr>
          <a:xfrm>
            <a:off x="1205149" y="4932056"/>
            <a:ext cx="9874647" cy="1814109"/>
          </a:xfrm>
          <a:prstGeom prst="rect">
            <a:avLst/>
          </a:prstGeom>
        </p:spPr>
      </p:pic>
    </p:spTree>
    <p:extLst>
      <p:ext uri="{BB962C8B-B14F-4D97-AF65-F5344CB8AC3E}">
        <p14:creationId xmlns:p14="http://schemas.microsoft.com/office/powerpoint/2010/main" val="956176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7E9F3-98C1-23A1-D731-EB6599A5C93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72DE424-EE00-AE0E-1982-D9557BF03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B401FA3A-CAB8-5D43-73D4-11E35F8BD309}"/>
              </a:ext>
            </a:extLst>
          </p:cNvPr>
          <p:cNvPicPr>
            <a:picLocks noChangeAspect="1"/>
          </p:cNvPicPr>
          <p:nvPr/>
        </p:nvPicPr>
        <p:blipFill>
          <a:blip r:embed="rId4"/>
          <a:stretch>
            <a:fillRect/>
          </a:stretch>
        </p:blipFill>
        <p:spPr>
          <a:xfrm>
            <a:off x="389868" y="4321276"/>
            <a:ext cx="5584432" cy="1743075"/>
          </a:xfrm>
          <a:prstGeom prst="rect">
            <a:avLst/>
          </a:prstGeom>
          <a:ln>
            <a:noFill/>
          </a:ln>
          <a:effectLst>
            <a:outerShdw blurRad="190500" algn="tl" rotWithShape="0">
              <a:srgbClr val="000000">
                <a:alpha val="70000"/>
              </a:srgbClr>
            </a:outerShdw>
          </a:effectLst>
        </p:spPr>
      </p:pic>
      <p:sp>
        <p:nvSpPr>
          <p:cNvPr id="6" name="תיבת טקסט 5">
            <a:extLst>
              <a:ext uri="{FF2B5EF4-FFF2-40B4-BE49-F238E27FC236}">
                <a16:creationId xmlns:a16="http://schemas.microsoft.com/office/drawing/2014/main" id="{96CFF8C1-32F7-0FBA-B3D9-8BD807A56F77}"/>
              </a:ext>
            </a:extLst>
          </p:cNvPr>
          <p:cNvSpPr txBox="1"/>
          <p:nvPr/>
        </p:nvSpPr>
        <p:spPr>
          <a:xfrm>
            <a:off x="216161" y="6376833"/>
            <a:ext cx="1179871" cy="369332"/>
          </a:xfrm>
          <a:prstGeom prst="rect">
            <a:avLst/>
          </a:prstGeom>
          <a:noFill/>
        </p:spPr>
        <p:txBody>
          <a:bodyPr wrap="square" rtlCol="1">
            <a:spAutoFit/>
          </a:bodyPr>
          <a:lstStyle/>
          <a:p>
            <a:r>
              <a:rPr lang="he-IL" b="1" dirty="0"/>
              <a:t>עמוד 14</a:t>
            </a:r>
          </a:p>
        </p:txBody>
      </p:sp>
      <p:sp>
        <p:nvSpPr>
          <p:cNvPr id="4" name="תיבת טקסט 3">
            <a:extLst>
              <a:ext uri="{FF2B5EF4-FFF2-40B4-BE49-F238E27FC236}">
                <a16:creationId xmlns:a16="http://schemas.microsoft.com/office/drawing/2014/main" id="{AF7B77C4-E23D-5562-6706-3B56EB25C88B}"/>
              </a:ext>
            </a:extLst>
          </p:cNvPr>
          <p:cNvSpPr txBox="1"/>
          <p:nvPr/>
        </p:nvSpPr>
        <p:spPr>
          <a:xfrm>
            <a:off x="3423920" y="1014055"/>
            <a:ext cx="7711817" cy="2332177"/>
          </a:xfrm>
          <a:prstGeom prst="rect">
            <a:avLst/>
          </a:prstGeom>
          <a:noFill/>
        </p:spPr>
        <p:txBody>
          <a:bodyPr wrap="square">
            <a:spAutoFit/>
          </a:bodyPr>
          <a:lstStyle/>
          <a:p>
            <a:pPr>
              <a:lnSpc>
                <a:spcPct val="150000"/>
              </a:lnSpc>
            </a:pPr>
            <a:r>
              <a:rPr lang="he-IL" sz="2800" b="1" i="0" u="none" strike="noStrike" baseline="0" dirty="0">
                <a:solidFill>
                  <a:srgbClr val="3A6643"/>
                </a:solidFill>
                <a:latin typeface="MFPronto-Bold"/>
              </a:rPr>
              <a:t>מדוע משתמשים באלומיניום לייצור מטוסים?</a:t>
            </a:r>
          </a:p>
          <a:p>
            <a:pPr>
              <a:lnSpc>
                <a:spcPct val="150000"/>
              </a:lnSpc>
            </a:pPr>
            <a:r>
              <a:rPr lang="he-IL" sz="2400" b="0" i="0" u="none" strike="noStrike" baseline="0" dirty="0">
                <a:solidFill>
                  <a:srgbClr val="000000"/>
                </a:solidFill>
                <a:latin typeface="FbSpoiler-Regular"/>
              </a:rPr>
              <a:t>הכנפיים והמעטפת של רוב המטוסים בנויים בעיקר מאלומיניום.</a:t>
            </a:r>
          </a:p>
          <a:p>
            <a:pPr>
              <a:lnSpc>
                <a:spcPct val="150000"/>
              </a:lnSpc>
            </a:pPr>
            <a:r>
              <a:rPr lang="he-IL" sz="2400" b="0" i="0" u="none" strike="noStrike" baseline="0" dirty="0">
                <a:solidFill>
                  <a:srgbClr val="000000"/>
                </a:solidFill>
                <a:latin typeface="FbSpoiler-Regular"/>
              </a:rPr>
              <a:t>מדוע לא מייצרים את המעטפת ואת כנפי המטוס מברזל?</a:t>
            </a:r>
          </a:p>
          <a:p>
            <a:pPr>
              <a:lnSpc>
                <a:spcPct val="150000"/>
              </a:lnSpc>
            </a:pPr>
            <a:r>
              <a:rPr lang="he-IL" sz="2400" b="0" i="0" u="none" strike="noStrike" baseline="0" dirty="0">
                <a:solidFill>
                  <a:srgbClr val="000000"/>
                </a:solidFill>
                <a:latin typeface="FbSpoiler-Regular"/>
              </a:rPr>
              <a:t>נשיב על השאלה הזו באמצעות ביצוע ניסוי</a:t>
            </a:r>
            <a:r>
              <a:rPr lang="he-IL" sz="2400" dirty="0">
                <a:solidFill>
                  <a:srgbClr val="000000"/>
                </a:solidFill>
                <a:latin typeface="FbSpoiler-Regular"/>
              </a:rPr>
              <a:t> מדעי.</a:t>
            </a:r>
            <a:endParaRPr lang="he-IL" sz="2400" dirty="0"/>
          </a:p>
        </p:txBody>
      </p:sp>
    </p:spTree>
    <p:extLst>
      <p:ext uri="{BB962C8B-B14F-4D97-AF65-F5344CB8AC3E}">
        <p14:creationId xmlns:p14="http://schemas.microsoft.com/office/powerpoint/2010/main" val="228152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9DFA-473B-3ABE-88CC-F139635966BF}"/>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398581A-0177-B5D6-4650-0C173C24D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52654065-04E4-4E69-1006-07FC04784F4A}"/>
              </a:ext>
            </a:extLst>
          </p:cNvPr>
          <p:cNvPicPr>
            <a:picLocks noChangeAspect="1"/>
          </p:cNvPicPr>
          <p:nvPr/>
        </p:nvPicPr>
        <p:blipFill>
          <a:blip r:embed="rId4"/>
          <a:stretch>
            <a:fillRect/>
          </a:stretch>
        </p:blipFill>
        <p:spPr>
          <a:xfrm>
            <a:off x="3818254" y="1121419"/>
            <a:ext cx="7366735" cy="1192609"/>
          </a:xfrm>
          <a:prstGeom prst="rect">
            <a:avLst/>
          </a:prstGeom>
        </p:spPr>
      </p:pic>
      <p:pic>
        <p:nvPicPr>
          <p:cNvPr id="12" name="תמונה 11">
            <a:extLst>
              <a:ext uri="{FF2B5EF4-FFF2-40B4-BE49-F238E27FC236}">
                <a16:creationId xmlns:a16="http://schemas.microsoft.com/office/drawing/2014/main" id="{962123DC-509D-78A2-7A4C-69192A1B4ECB}"/>
              </a:ext>
            </a:extLst>
          </p:cNvPr>
          <p:cNvPicPr>
            <a:picLocks noChangeAspect="1"/>
          </p:cNvPicPr>
          <p:nvPr/>
        </p:nvPicPr>
        <p:blipFill>
          <a:blip r:embed="rId5"/>
          <a:stretch>
            <a:fillRect/>
          </a:stretch>
        </p:blipFill>
        <p:spPr>
          <a:xfrm>
            <a:off x="280965" y="3618780"/>
            <a:ext cx="4941651" cy="1662545"/>
          </a:xfrm>
          <a:prstGeom prst="rect">
            <a:avLst/>
          </a:prstGeom>
        </p:spPr>
      </p:pic>
      <p:sp>
        <p:nvSpPr>
          <p:cNvPr id="13" name="תיבת טקסט 12">
            <a:extLst>
              <a:ext uri="{FF2B5EF4-FFF2-40B4-BE49-F238E27FC236}">
                <a16:creationId xmlns:a16="http://schemas.microsoft.com/office/drawing/2014/main" id="{6E0D4920-BB45-F477-203C-54A6EF014014}"/>
              </a:ext>
            </a:extLst>
          </p:cNvPr>
          <p:cNvSpPr txBox="1"/>
          <p:nvPr/>
        </p:nvSpPr>
        <p:spPr>
          <a:xfrm>
            <a:off x="216161" y="6376833"/>
            <a:ext cx="1179871" cy="369332"/>
          </a:xfrm>
          <a:prstGeom prst="rect">
            <a:avLst/>
          </a:prstGeom>
          <a:noFill/>
        </p:spPr>
        <p:txBody>
          <a:bodyPr wrap="square" rtlCol="1">
            <a:spAutoFit/>
          </a:bodyPr>
          <a:lstStyle/>
          <a:p>
            <a:r>
              <a:rPr lang="he-IL" b="1" dirty="0"/>
              <a:t>עמוד 15</a:t>
            </a:r>
          </a:p>
        </p:txBody>
      </p:sp>
      <p:sp>
        <p:nvSpPr>
          <p:cNvPr id="14" name="תיבת טקסט 13">
            <a:extLst>
              <a:ext uri="{FF2B5EF4-FFF2-40B4-BE49-F238E27FC236}">
                <a16:creationId xmlns:a16="http://schemas.microsoft.com/office/drawing/2014/main" id="{432A6868-F6D4-FE47-AFA1-123938E7D9BF}"/>
              </a:ext>
            </a:extLst>
          </p:cNvPr>
          <p:cNvSpPr txBox="1"/>
          <p:nvPr/>
        </p:nvSpPr>
        <p:spPr>
          <a:xfrm>
            <a:off x="5108534" y="4197023"/>
            <a:ext cx="6541869" cy="954107"/>
          </a:xfrm>
          <a:prstGeom prst="rect">
            <a:avLst/>
          </a:prstGeom>
          <a:noFill/>
        </p:spPr>
        <p:txBody>
          <a:bodyPr wrap="square" rtlCol="1">
            <a:spAutoFit/>
          </a:bodyPr>
          <a:lstStyle/>
          <a:p>
            <a:r>
              <a:rPr lang="he-IL" sz="2800" dirty="0"/>
              <a:t>ערכו את הניסוי והשיבו על שאלות 3-1.</a:t>
            </a:r>
          </a:p>
          <a:p>
            <a:r>
              <a:rPr lang="he-IL" sz="2800" dirty="0"/>
              <a:t>  </a:t>
            </a:r>
          </a:p>
        </p:txBody>
      </p:sp>
      <p:sp>
        <p:nvSpPr>
          <p:cNvPr id="4" name="תיבת טקסט 3">
            <a:extLst>
              <a:ext uri="{FF2B5EF4-FFF2-40B4-BE49-F238E27FC236}">
                <a16:creationId xmlns:a16="http://schemas.microsoft.com/office/drawing/2014/main" id="{4687EF18-C5DD-163E-48CC-22E13FB58EF6}"/>
              </a:ext>
            </a:extLst>
          </p:cNvPr>
          <p:cNvSpPr txBox="1"/>
          <p:nvPr/>
        </p:nvSpPr>
        <p:spPr>
          <a:xfrm>
            <a:off x="5222616" y="3095560"/>
            <a:ext cx="6098720" cy="523220"/>
          </a:xfrm>
          <a:prstGeom prst="rect">
            <a:avLst/>
          </a:prstGeom>
          <a:noFill/>
        </p:spPr>
        <p:txBody>
          <a:bodyPr wrap="square">
            <a:spAutoFit/>
          </a:bodyPr>
          <a:lstStyle/>
          <a:p>
            <a:r>
              <a:rPr lang="he-IL" sz="2800" b="1" dirty="0">
                <a:solidFill>
                  <a:schemeClr val="accent6">
                    <a:lumMod val="75000"/>
                  </a:schemeClr>
                </a:solidFill>
              </a:rPr>
              <a:t>חלק א: בודקים בעזרת תחושה</a:t>
            </a:r>
          </a:p>
        </p:txBody>
      </p:sp>
    </p:spTree>
    <p:extLst>
      <p:ext uri="{BB962C8B-B14F-4D97-AF65-F5344CB8AC3E}">
        <p14:creationId xmlns:p14="http://schemas.microsoft.com/office/powerpoint/2010/main" val="304229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3981A-8F93-0905-5CD5-D54F08CB42F3}"/>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B7229527-E4C0-2EC5-AEE1-A9BC0CD1A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12" name="תמונה 11">
            <a:extLst>
              <a:ext uri="{FF2B5EF4-FFF2-40B4-BE49-F238E27FC236}">
                <a16:creationId xmlns:a16="http://schemas.microsoft.com/office/drawing/2014/main" id="{D9832227-F6A7-289F-984B-7554C0BE39E3}"/>
              </a:ext>
            </a:extLst>
          </p:cNvPr>
          <p:cNvPicPr>
            <a:picLocks noChangeAspect="1"/>
          </p:cNvPicPr>
          <p:nvPr/>
        </p:nvPicPr>
        <p:blipFill>
          <a:blip r:embed="rId4"/>
          <a:stretch>
            <a:fillRect/>
          </a:stretch>
        </p:blipFill>
        <p:spPr>
          <a:xfrm>
            <a:off x="280965" y="4455322"/>
            <a:ext cx="4941651" cy="1662545"/>
          </a:xfrm>
          <a:prstGeom prst="rect">
            <a:avLst/>
          </a:prstGeom>
        </p:spPr>
      </p:pic>
      <p:sp>
        <p:nvSpPr>
          <p:cNvPr id="13" name="תיבת טקסט 12">
            <a:extLst>
              <a:ext uri="{FF2B5EF4-FFF2-40B4-BE49-F238E27FC236}">
                <a16:creationId xmlns:a16="http://schemas.microsoft.com/office/drawing/2014/main" id="{8A38FA94-99EF-176E-4A8E-7002AE3DB006}"/>
              </a:ext>
            </a:extLst>
          </p:cNvPr>
          <p:cNvSpPr txBox="1"/>
          <p:nvPr/>
        </p:nvSpPr>
        <p:spPr>
          <a:xfrm>
            <a:off x="216161" y="6376833"/>
            <a:ext cx="1179871" cy="369332"/>
          </a:xfrm>
          <a:prstGeom prst="rect">
            <a:avLst/>
          </a:prstGeom>
          <a:noFill/>
        </p:spPr>
        <p:txBody>
          <a:bodyPr wrap="square" rtlCol="1">
            <a:spAutoFit/>
          </a:bodyPr>
          <a:lstStyle/>
          <a:p>
            <a:r>
              <a:rPr lang="he-IL" b="1" dirty="0"/>
              <a:t>עמוד 15</a:t>
            </a:r>
          </a:p>
        </p:txBody>
      </p:sp>
      <p:pic>
        <p:nvPicPr>
          <p:cNvPr id="5" name="תמונה 4">
            <a:extLst>
              <a:ext uri="{FF2B5EF4-FFF2-40B4-BE49-F238E27FC236}">
                <a16:creationId xmlns:a16="http://schemas.microsoft.com/office/drawing/2014/main" id="{9BD49127-A6D6-EA82-9FE5-6D9AD7D8B765}"/>
              </a:ext>
            </a:extLst>
          </p:cNvPr>
          <p:cNvPicPr>
            <a:picLocks noChangeAspect="1"/>
          </p:cNvPicPr>
          <p:nvPr/>
        </p:nvPicPr>
        <p:blipFill>
          <a:blip r:embed="rId5"/>
          <a:stretch>
            <a:fillRect/>
          </a:stretch>
        </p:blipFill>
        <p:spPr>
          <a:xfrm>
            <a:off x="3762057" y="1681980"/>
            <a:ext cx="7553325" cy="2419350"/>
          </a:xfrm>
          <a:prstGeom prst="rect">
            <a:avLst/>
          </a:prstGeom>
        </p:spPr>
      </p:pic>
    </p:spTree>
    <p:extLst>
      <p:ext uri="{BB962C8B-B14F-4D97-AF65-F5344CB8AC3E}">
        <p14:creationId xmlns:p14="http://schemas.microsoft.com/office/powerpoint/2010/main" val="255270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E090D-B7D7-CCD7-79B8-EFC20512ADAA}"/>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C3E3ED24-43D1-5620-B47D-C58943C8C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9" name="תמונה 8">
            <a:extLst>
              <a:ext uri="{FF2B5EF4-FFF2-40B4-BE49-F238E27FC236}">
                <a16:creationId xmlns:a16="http://schemas.microsoft.com/office/drawing/2014/main" id="{7F967F80-BD41-F822-57BC-05771CF1C384}"/>
              </a:ext>
            </a:extLst>
          </p:cNvPr>
          <p:cNvPicPr>
            <a:picLocks noChangeAspect="1"/>
          </p:cNvPicPr>
          <p:nvPr/>
        </p:nvPicPr>
        <p:blipFill>
          <a:blip r:embed="rId4"/>
          <a:stretch>
            <a:fillRect/>
          </a:stretch>
        </p:blipFill>
        <p:spPr>
          <a:xfrm>
            <a:off x="1147835" y="923291"/>
            <a:ext cx="4486275" cy="2956710"/>
          </a:xfrm>
          <a:prstGeom prst="rect">
            <a:avLst/>
          </a:prstGeom>
        </p:spPr>
      </p:pic>
      <p:pic>
        <p:nvPicPr>
          <p:cNvPr id="11" name="תמונה 10">
            <a:extLst>
              <a:ext uri="{FF2B5EF4-FFF2-40B4-BE49-F238E27FC236}">
                <a16:creationId xmlns:a16="http://schemas.microsoft.com/office/drawing/2014/main" id="{A9291C9B-F8D0-0C73-A0CF-FB6000EBDAA0}"/>
              </a:ext>
            </a:extLst>
          </p:cNvPr>
          <p:cNvPicPr>
            <a:picLocks noChangeAspect="1"/>
          </p:cNvPicPr>
          <p:nvPr/>
        </p:nvPicPr>
        <p:blipFill>
          <a:blip r:embed="rId5"/>
          <a:stretch>
            <a:fillRect/>
          </a:stretch>
        </p:blipFill>
        <p:spPr>
          <a:xfrm>
            <a:off x="2076373" y="4254916"/>
            <a:ext cx="8601075" cy="2019300"/>
          </a:xfrm>
          <a:prstGeom prst="rect">
            <a:avLst/>
          </a:prstGeom>
        </p:spPr>
      </p:pic>
      <p:sp>
        <p:nvSpPr>
          <p:cNvPr id="12" name="תיבת טקסט 11">
            <a:extLst>
              <a:ext uri="{FF2B5EF4-FFF2-40B4-BE49-F238E27FC236}">
                <a16:creationId xmlns:a16="http://schemas.microsoft.com/office/drawing/2014/main" id="{065A74DF-55DE-BC99-475F-084761A830BD}"/>
              </a:ext>
            </a:extLst>
          </p:cNvPr>
          <p:cNvSpPr txBox="1"/>
          <p:nvPr/>
        </p:nvSpPr>
        <p:spPr>
          <a:xfrm>
            <a:off x="216161" y="6376833"/>
            <a:ext cx="1179871" cy="369332"/>
          </a:xfrm>
          <a:prstGeom prst="rect">
            <a:avLst/>
          </a:prstGeom>
          <a:noFill/>
        </p:spPr>
        <p:txBody>
          <a:bodyPr wrap="square" rtlCol="1">
            <a:spAutoFit/>
          </a:bodyPr>
          <a:lstStyle/>
          <a:p>
            <a:r>
              <a:rPr lang="he-IL" b="1" dirty="0"/>
              <a:t>עמוד 15</a:t>
            </a:r>
          </a:p>
        </p:txBody>
      </p:sp>
      <p:sp>
        <p:nvSpPr>
          <p:cNvPr id="2" name="תיבת טקסט 1">
            <a:extLst>
              <a:ext uri="{FF2B5EF4-FFF2-40B4-BE49-F238E27FC236}">
                <a16:creationId xmlns:a16="http://schemas.microsoft.com/office/drawing/2014/main" id="{0FB7BE2D-379C-E720-B9B8-621775E30431}"/>
              </a:ext>
            </a:extLst>
          </p:cNvPr>
          <p:cNvSpPr txBox="1"/>
          <p:nvPr/>
        </p:nvSpPr>
        <p:spPr>
          <a:xfrm>
            <a:off x="6557891" y="831986"/>
            <a:ext cx="4119557" cy="1569660"/>
          </a:xfrm>
          <a:prstGeom prst="rect">
            <a:avLst/>
          </a:prstGeom>
          <a:noFill/>
        </p:spPr>
        <p:txBody>
          <a:bodyPr wrap="square" rtlCol="1">
            <a:spAutoFit/>
          </a:bodyPr>
          <a:lstStyle/>
          <a:p>
            <a:r>
              <a:rPr lang="he-IL" sz="2400" b="1" i="0" u="none" strike="noStrike" baseline="0" dirty="0">
                <a:latin typeface="FbSpoiler-Bold"/>
              </a:rPr>
              <a:t>אפשרות א</a:t>
            </a:r>
          </a:p>
          <a:p>
            <a:r>
              <a:rPr lang="he-IL" sz="2400" b="0" i="0" u="none" strike="noStrike" baseline="0" dirty="0">
                <a:latin typeface="FbSpoiler-Regular"/>
              </a:rPr>
              <a:t>גלו בעזרת שימוש במאזניים (ללא משקולות)</a:t>
            </a:r>
          </a:p>
          <a:p>
            <a:r>
              <a:rPr lang="he-IL" sz="2400" b="0" i="0" u="none" strike="noStrike" baseline="0" dirty="0">
                <a:latin typeface="FbSpoiler-Regular"/>
              </a:rPr>
              <a:t>איזו מתכת שוקלת הכי פחות.</a:t>
            </a:r>
            <a:endParaRPr lang="he-IL" sz="2400" dirty="0"/>
          </a:p>
        </p:txBody>
      </p:sp>
      <p:pic>
        <p:nvPicPr>
          <p:cNvPr id="5" name="תמונה 4">
            <a:extLst>
              <a:ext uri="{FF2B5EF4-FFF2-40B4-BE49-F238E27FC236}">
                <a16:creationId xmlns:a16="http://schemas.microsoft.com/office/drawing/2014/main" id="{996638F7-8007-07A2-D0C8-B87FF7421AF1}"/>
              </a:ext>
            </a:extLst>
          </p:cNvPr>
          <p:cNvPicPr>
            <a:picLocks noChangeAspect="1"/>
          </p:cNvPicPr>
          <p:nvPr/>
        </p:nvPicPr>
        <p:blipFill>
          <a:blip r:embed="rId6"/>
          <a:stretch>
            <a:fillRect/>
          </a:stretch>
        </p:blipFill>
        <p:spPr>
          <a:xfrm>
            <a:off x="8537363" y="2381791"/>
            <a:ext cx="2140085" cy="1298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תיבת טקסט 3">
            <a:extLst>
              <a:ext uri="{FF2B5EF4-FFF2-40B4-BE49-F238E27FC236}">
                <a16:creationId xmlns:a16="http://schemas.microsoft.com/office/drawing/2014/main" id="{C1A097D0-866A-A474-5B5F-D3774FECE854}"/>
              </a:ext>
            </a:extLst>
          </p:cNvPr>
          <p:cNvSpPr txBox="1"/>
          <p:nvPr/>
        </p:nvSpPr>
        <p:spPr>
          <a:xfrm>
            <a:off x="4812847" y="215205"/>
            <a:ext cx="6098720" cy="523220"/>
          </a:xfrm>
          <a:prstGeom prst="rect">
            <a:avLst/>
          </a:prstGeom>
          <a:noFill/>
        </p:spPr>
        <p:txBody>
          <a:bodyPr wrap="square">
            <a:spAutoFit/>
          </a:bodyPr>
          <a:lstStyle/>
          <a:p>
            <a:r>
              <a:rPr lang="he-IL" sz="2800" b="1" dirty="0">
                <a:solidFill>
                  <a:schemeClr val="accent6">
                    <a:lumMod val="75000"/>
                  </a:schemeClr>
                </a:solidFill>
              </a:rPr>
              <a:t>חלק ב: בודקים בעזרת כלי מדידה</a:t>
            </a:r>
          </a:p>
        </p:txBody>
      </p:sp>
    </p:spTree>
    <p:extLst>
      <p:ext uri="{BB962C8B-B14F-4D97-AF65-F5344CB8AC3E}">
        <p14:creationId xmlns:p14="http://schemas.microsoft.com/office/powerpoint/2010/main" val="113276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6454-011D-1600-5114-8E45E86BF4A4}"/>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81E7A94-FCBB-FACE-548F-5503CD477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6" name="תיבת טקסט 5">
            <a:extLst>
              <a:ext uri="{FF2B5EF4-FFF2-40B4-BE49-F238E27FC236}">
                <a16:creationId xmlns:a16="http://schemas.microsoft.com/office/drawing/2014/main" id="{B9FFD0CA-B8CC-635A-C726-C4C25AF976BE}"/>
              </a:ext>
            </a:extLst>
          </p:cNvPr>
          <p:cNvSpPr txBox="1"/>
          <p:nvPr/>
        </p:nvSpPr>
        <p:spPr>
          <a:xfrm>
            <a:off x="216161" y="6376833"/>
            <a:ext cx="1179871" cy="369332"/>
          </a:xfrm>
          <a:prstGeom prst="rect">
            <a:avLst/>
          </a:prstGeom>
          <a:noFill/>
        </p:spPr>
        <p:txBody>
          <a:bodyPr wrap="square" rtlCol="1">
            <a:spAutoFit/>
          </a:bodyPr>
          <a:lstStyle/>
          <a:p>
            <a:r>
              <a:rPr lang="he-IL" b="1" dirty="0"/>
              <a:t>עמוד 16</a:t>
            </a:r>
          </a:p>
        </p:txBody>
      </p:sp>
      <p:pic>
        <p:nvPicPr>
          <p:cNvPr id="7" name="תמונה 6">
            <a:extLst>
              <a:ext uri="{FF2B5EF4-FFF2-40B4-BE49-F238E27FC236}">
                <a16:creationId xmlns:a16="http://schemas.microsoft.com/office/drawing/2014/main" id="{52AEA12A-DADF-B604-9045-AE027E0A5602}"/>
              </a:ext>
            </a:extLst>
          </p:cNvPr>
          <p:cNvPicPr>
            <a:picLocks noChangeAspect="1"/>
          </p:cNvPicPr>
          <p:nvPr/>
        </p:nvPicPr>
        <p:blipFill>
          <a:blip r:embed="rId4"/>
          <a:stretch>
            <a:fillRect/>
          </a:stretch>
        </p:blipFill>
        <p:spPr>
          <a:xfrm>
            <a:off x="1081072" y="917758"/>
            <a:ext cx="10506075" cy="52292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6040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59C70-B716-20F7-1E29-78A22B967008}"/>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2335862-70AC-0AAB-8E64-83AFC0488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4DB86D85-D7C4-2BF2-7A21-4FCDFD120BAA}"/>
              </a:ext>
            </a:extLst>
          </p:cNvPr>
          <p:cNvPicPr>
            <a:picLocks noChangeAspect="1"/>
          </p:cNvPicPr>
          <p:nvPr/>
        </p:nvPicPr>
        <p:blipFill>
          <a:blip r:embed="rId4"/>
          <a:stretch>
            <a:fillRect/>
          </a:stretch>
        </p:blipFill>
        <p:spPr>
          <a:xfrm>
            <a:off x="4250055" y="856982"/>
            <a:ext cx="6934200" cy="1047750"/>
          </a:xfrm>
          <a:prstGeom prst="rect">
            <a:avLst/>
          </a:prstGeom>
        </p:spPr>
      </p:pic>
      <p:pic>
        <p:nvPicPr>
          <p:cNvPr id="5" name="תמונה 4">
            <a:extLst>
              <a:ext uri="{FF2B5EF4-FFF2-40B4-BE49-F238E27FC236}">
                <a16:creationId xmlns:a16="http://schemas.microsoft.com/office/drawing/2014/main" id="{B3E61A05-CE90-8F45-B41C-D1744CDED158}"/>
              </a:ext>
            </a:extLst>
          </p:cNvPr>
          <p:cNvPicPr>
            <a:picLocks noChangeAspect="1"/>
          </p:cNvPicPr>
          <p:nvPr/>
        </p:nvPicPr>
        <p:blipFill>
          <a:blip r:embed="rId5"/>
          <a:stretch>
            <a:fillRect/>
          </a:stretch>
        </p:blipFill>
        <p:spPr>
          <a:xfrm>
            <a:off x="4817745" y="1953545"/>
            <a:ext cx="6286500" cy="533400"/>
          </a:xfrm>
          <a:prstGeom prst="rect">
            <a:avLst/>
          </a:prstGeom>
        </p:spPr>
      </p:pic>
      <p:pic>
        <p:nvPicPr>
          <p:cNvPr id="7" name="תמונה 6">
            <a:extLst>
              <a:ext uri="{FF2B5EF4-FFF2-40B4-BE49-F238E27FC236}">
                <a16:creationId xmlns:a16="http://schemas.microsoft.com/office/drawing/2014/main" id="{2359369C-864F-3973-DAC3-CAA19984C37A}"/>
              </a:ext>
            </a:extLst>
          </p:cNvPr>
          <p:cNvPicPr>
            <a:picLocks noChangeAspect="1"/>
          </p:cNvPicPr>
          <p:nvPr/>
        </p:nvPicPr>
        <p:blipFill>
          <a:blip r:embed="rId6"/>
          <a:stretch>
            <a:fillRect/>
          </a:stretch>
        </p:blipFill>
        <p:spPr>
          <a:xfrm>
            <a:off x="2866969" y="2715242"/>
            <a:ext cx="8248650" cy="3048000"/>
          </a:xfrm>
          <a:prstGeom prst="rect">
            <a:avLst/>
          </a:prstGeom>
        </p:spPr>
      </p:pic>
      <p:sp>
        <p:nvSpPr>
          <p:cNvPr id="9" name="תיבת טקסט 8">
            <a:extLst>
              <a:ext uri="{FF2B5EF4-FFF2-40B4-BE49-F238E27FC236}">
                <a16:creationId xmlns:a16="http://schemas.microsoft.com/office/drawing/2014/main" id="{BAD653EB-7B01-0725-DF35-2C66078A8D0F}"/>
              </a:ext>
            </a:extLst>
          </p:cNvPr>
          <p:cNvSpPr txBox="1"/>
          <p:nvPr/>
        </p:nvSpPr>
        <p:spPr>
          <a:xfrm>
            <a:off x="216161" y="6376833"/>
            <a:ext cx="1179871" cy="369332"/>
          </a:xfrm>
          <a:prstGeom prst="rect">
            <a:avLst/>
          </a:prstGeom>
          <a:noFill/>
        </p:spPr>
        <p:txBody>
          <a:bodyPr wrap="square" rtlCol="1">
            <a:spAutoFit/>
          </a:bodyPr>
          <a:lstStyle/>
          <a:p>
            <a:r>
              <a:rPr lang="he-IL" b="1" dirty="0"/>
              <a:t>עמוד 17</a:t>
            </a:r>
          </a:p>
        </p:txBody>
      </p:sp>
      <p:sp>
        <p:nvSpPr>
          <p:cNvPr id="4" name="תיבת טקסט 3">
            <a:extLst>
              <a:ext uri="{FF2B5EF4-FFF2-40B4-BE49-F238E27FC236}">
                <a16:creationId xmlns:a16="http://schemas.microsoft.com/office/drawing/2014/main" id="{29AA778C-33C0-E3DE-52FF-290A64F506EF}"/>
              </a:ext>
            </a:extLst>
          </p:cNvPr>
          <p:cNvSpPr txBox="1"/>
          <p:nvPr/>
        </p:nvSpPr>
        <p:spPr>
          <a:xfrm>
            <a:off x="3615403" y="6038279"/>
            <a:ext cx="7023331" cy="523220"/>
          </a:xfrm>
          <a:prstGeom prst="rect">
            <a:avLst/>
          </a:prstGeom>
          <a:noFill/>
        </p:spPr>
        <p:txBody>
          <a:bodyPr wrap="square" rtlCol="1">
            <a:spAutoFit/>
          </a:bodyPr>
          <a:lstStyle/>
          <a:p>
            <a:r>
              <a:rPr lang="he-IL" sz="2800" dirty="0"/>
              <a:t>השיבו על כל שאלות בחלקים א ו-ב בעמוד זה</a:t>
            </a:r>
            <a:r>
              <a:rPr lang="he-IL" dirty="0"/>
              <a:t>.</a:t>
            </a:r>
          </a:p>
        </p:txBody>
      </p:sp>
    </p:spTree>
    <p:extLst>
      <p:ext uri="{BB962C8B-B14F-4D97-AF65-F5344CB8AC3E}">
        <p14:creationId xmlns:p14="http://schemas.microsoft.com/office/powerpoint/2010/main" val="213196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F6DB8-A963-E88B-3B5D-71C8AA9F033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E7AFD5C2-FC0C-3E7F-F0AF-BD24A9B5A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CC1AA0FD-FA44-6FEC-44D6-FFC6343EC9F1}"/>
              </a:ext>
            </a:extLst>
          </p:cNvPr>
          <p:cNvPicPr>
            <a:picLocks noChangeAspect="1"/>
          </p:cNvPicPr>
          <p:nvPr/>
        </p:nvPicPr>
        <p:blipFill>
          <a:blip r:embed="rId4"/>
          <a:stretch>
            <a:fillRect/>
          </a:stretch>
        </p:blipFill>
        <p:spPr>
          <a:xfrm>
            <a:off x="5806940" y="5025437"/>
            <a:ext cx="4687951" cy="652615"/>
          </a:xfrm>
          <a:prstGeom prst="rect">
            <a:avLst/>
          </a:prstGeom>
        </p:spPr>
      </p:pic>
      <p:sp>
        <p:nvSpPr>
          <p:cNvPr id="9" name="תיבת טקסט 8">
            <a:extLst>
              <a:ext uri="{FF2B5EF4-FFF2-40B4-BE49-F238E27FC236}">
                <a16:creationId xmlns:a16="http://schemas.microsoft.com/office/drawing/2014/main" id="{71364D75-FBC3-135D-0C89-5E8BA2FACA95}"/>
              </a:ext>
            </a:extLst>
          </p:cNvPr>
          <p:cNvSpPr txBox="1"/>
          <p:nvPr/>
        </p:nvSpPr>
        <p:spPr>
          <a:xfrm>
            <a:off x="216161" y="6376833"/>
            <a:ext cx="1179871" cy="369332"/>
          </a:xfrm>
          <a:prstGeom prst="rect">
            <a:avLst/>
          </a:prstGeom>
          <a:noFill/>
        </p:spPr>
        <p:txBody>
          <a:bodyPr wrap="square" rtlCol="1">
            <a:spAutoFit/>
          </a:bodyPr>
          <a:lstStyle/>
          <a:p>
            <a:r>
              <a:rPr lang="he-IL" b="1" dirty="0"/>
              <a:t>עמוד 17</a:t>
            </a:r>
          </a:p>
        </p:txBody>
      </p:sp>
      <p:pic>
        <p:nvPicPr>
          <p:cNvPr id="6" name="תמונה 5">
            <a:extLst>
              <a:ext uri="{FF2B5EF4-FFF2-40B4-BE49-F238E27FC236}">
                <a16:creationId xmlns:a16="http://schemas.microsoft.com/office/drawing/2014/main" id="{ADF3DFB5-5DF7-FEB3-B3FE-72F6731A495D}"/>
              </a:ext>
            </a:extLst>
          </p:cNvPr>
          <p:cNvPicPr>
            <a:picLocks noChangeAspect="1"/>
          </p:cNvPicPr>
          <p:nvPr/>
        </p:nvPicPr>
        <p:blipFill>
          <a:blip r:embed="rId5"/>
          <a:stretch>
            <a:fillRect/>
          </a:stretch>
        </p:blipFill>
        <p:spPr>
          <a:xfrm>
            <a:off x="3614419" y="1365845"/>
            <a:ext cx="7723415" cy="3473696"/>
          </a:xfrm>
          <a:prstGeom prst="rect">
            <a:avLst/>
          </a:prstGeom>
        </p:spPr>
      </p:pic>
      <p:sp>
        <p:nvSpPr>
          <p:cNvPr id="7" name="תיבת טקסט 6">
            <a:extLst>
              <a:ext uri="{FF2B5EF4-FFF2-40B4-BE49-F238E27FC236}">
                <a16:creationId xmlns:a16="http://schemas.microsoft.com/office/drawing/2014/main" id="{B5321E18-499E-BDF4-1882-7BF2886676AF}"/>
              </a:ext>
            </a:extLst>
          </p:cNvPr>
          <p:cNvSpPr txBox="1"/>
          <p:nvPr/>
        </p:nvSpPr>
        <p:spPr>
          <a:xfrm>
            <a:off x="4653642" y="5819012"/>
            <a:ext cx="5502728" cy="461665"/>
          </a:xfrm>
          <a:prstGeom prst="rect">
            <a:avLst/>
          </a:prstGeom>
          <a:noFill/>
        </p:spPr>
        <p:txBody>
          <a:bodyPr wrap="square" rtlCol="1">
            <a:spAutoFit/>
          </a:bodyPr>
          <a:lstStyle/>
          <a:p>
            <a:r>
              <a:rPr lang="he-IL" sz="2400" dirty="0"/>
              <a:t>השיבו על שאלות 2-1 בעמוד זה.</a:t>
            </a:r>
          </a:p>
        </p:txBody>
      </p:sp>
      <p:sp>
        <p:nvSpPr>
          <p:cNvPr id="2" name="תיבת טקסט 1">
            <a:extLst>
              <a:ext uri="{FF2B5EF4-FFF2-40B4-BE49-F238E27FC236}">
                <a16:creationId xmlns:a16="http://schemas.microsoft.com/office/drawing/2014/main" id="{AD023F55-2F01-A971-2AA5-2084B918AA5D}"/>
              </a:ext>
            </a:extLst>
          </p:cNvPr>
          <p:cNvSpPr txBox="1"/>
          <p:nvPr/>
        </p:nvSpPr>
        <p:spPr>
          <a:xfrm>
            <a:off x="5953760" y="701665"/>
            <a:ext cx="3434080" cy="523220"/>
          </a:xfrm>
          <a:prstGeom prst="rect">
            <a:avLst/>
          </a:prstGeom>
          <a:noFill/>
        </p:spPr>
        <p:txBody>
          <a:bodyPr wrap="square" rtlCol="1">
            <a:spAutoFit/>
          </a:bodyPr>
          <a:lstStyle/>
          <a:p>
            <a:r>
              <a:rPr lang="he-IL" sz="2800" b="1" dirty="0"/>
              <a:t>תכונות עפרת המתכת</a:t>
            </a:r>
          </a:p>
        </p:txBody>
      </p:sp>
    </p:spTree>
    <p:extLst>
      <p:ext uri="{BB962C8B-B14F-4D97-AF65-F5344CB8AC3E}">
        <p14:creationId xmlns:p14="http://schemas.microsoft.com/office/powerpoint/2010/main" val="257995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5CCC-7559-04B1-0D1C-0A909CD05AE9}"/>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86E5DAB-E458-EA53-330D-D1D6A5220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30757CFF-0FE5-EF9C-8589-20814D89F3F4}"/>
              </a:ext>
            </a:extLst>
          </p:cNvPr>
          <p:cNvPicPr>
            <a:picLocks noChangeAspect="1"/>
          </p:cNvPicPr>
          <p:nvPr/>
        </p:nvPicPr>
        <p:blipFill>
          <a:blip r:embed="rId4"/>
          <a:stretch>
            <a:fillRect/>
          </a:stretch>
        </p:blipFill>
        <p:spPr>
          <a:xfrm>
            <a:off x="1100455" y="2819400"/>
            <a:ext cx="10458450" cy="3286125"/>
          </a:xfrm>
          <a:prstGeom prst="rect">
            <a:avLst/>
          </a:prstGeom>
        </p:spPr>
      </p:pic>
      <p:sp>
        <p:nvSpPr>
          <p:cNvPr id="6" name="תיבת טקסט 5">
            <a:extLst>
              <a:ext uri="{FF2B5EF4-FFF2-40B4-BE49-F238E27FC236}">
                <a16:creationId xmlns:a16="http://schemas.microsoft.com/office/drawing/2014/main" id="{52CF328F-EDFF-E545-DD9D-E211B7D6379F}"/>
              </a:ext>
            </a:extLst>
          </p:cNvPr>
          <p:cNvSpPr txBox="1"/>
          <p:nvPr/>
        </p:nvSpPr>
        <p:spPr>
          <a:xfrm>
            <a:off x="216161" y="6376833"/>
            <a:ext cx="1179871" cy="369332"/>
          </a:xfrm>
          <a:prstGeom prst="rect">
            <a:avLst/>
          </a:prstGeom>
          <a:noFill/>
        </p:spPr>
        <p:txBody>
          <a:bodyPr wrap="square" rtlCol="1">
            <a:spAutoFit/>
          </a:bodyPr>
          <a:lstStyle/>
          <a:p>
            <a:r>
              <a:rPr lang="he-IL" b="1" dirty="0"/>
              <a:t>עמוד 18</a:t>
            </a:r>
          </a:p>
        </p:txBody>
      </p:sp>
      <p:sp>
        <p:nvSpPr>
          <p:cNvPr id="2" name="תיבת טקסט 1">
            <a:extLst>
              <a:ext uri="{FF2B5EF4-FFF2-40B4-BE49-F238E27FC236}">
                <a16:creationId xmlns:a16="http://schemas.microsoft.com/office/drawing/2014/main" id="{760AE2A1-53C6-6E9A-EBE0-CFB6AFF9047B}"/>
              </a:ext>
            </a:extLst>
          </p:cNvPr>
          <p:cNvSpPr txBox="1"/>
          <p:nvPr/>
        </p:nvSpPr>
        <p:spPr>
          <a:xfrm>
            <a:off x="3139440" y="1597682"/>
            <a:ext cx="7274560" cy="646331"/>
          </a:xfrm>
          <a:prstGeom prst="rect">
            <a:avLst/>
          </a:prstGeom>
          <a:noFill/>
        </p:spPr>
        <p:txBody>
          <a:bodyPr wrap="square" rtlCol="1">
            <a:spAutoFit/>
          </a:bodyPr>
          <a:lstStyle/>
          <a:p>
            <a:r>
              <a:rPr lang="he-IL" sz="3600" b="1" dirty="0"/>
              <a:t>תהליך הפקת מתכת מעפרת המתכת</a:t>
            </a:r>
          </a:p>
        </p:txBody>
      </p:sp>
    </p:spTree>
    <p:extLst>
      <p:ext uri="{BB962C8B-B14F-4D97-AF65-F5344CB8AC3E}">
        <p14:creationId xmlns:p14="http://schemas.microsoft.com/office/powerpoint/2010/main" val="2243198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273B8-564F-D70B-836C-A4B6360141D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37381D96-70DA-FA61-40BC-FF5F7F3E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2293FCBC-ED80-1DB3-DE44-2BD0A8DEFBE1}"/>
              </a:ext>
            </a:extLst>
          </p:cNvPr>
          <p:cNvPicPr>
            <a:picLocks noChangeAspect="1"/>
          </p:cNvPicPr>
          <p:nvPr/>
        </p:nvPicPr>
        <p:blipFill>
          <a:blip r:embed="rId4"/>
          <a:stretch>
            <a:fillRect/>
          </a:stretch>
        </p:blipFill>
        <p:spPr>
          <a:xfrm>
            <a:off x="5293129" y="399871"/>
            <a:ext cx="6477000" cy="542925"/>
          </a:xfrm>
          <a:prstGeom prst="rect">
            <a:avLst/>
          </a:prstGeom>
        </p:spPr>
      </p:pic>
      <p:pic>
        <p:nvPicPr>
          <p:cNvPr id="5" name="תמונה 4">
            <a:extLst>
              <a:ext uri="{FF2B5EF4-FFF2-40B4-BE49-F238E27FC236}">
                <a16:creationId xmlns:a16="http://schemas.microsoft.com/office/drawing/2014/main" id="{25704BF3-9588-85CB-A673-3953EDE2137B}"/>
              </a:ext>
            </a:extLst>
          </p:cNvPr>
          <p:cNvPicPr>
            <a:picLocks noChangeAspect="1"/>
          </p:cNvPicPr>
          <p:nvPr/>
        </p:nvPicPr>
        <p:blipFill>
          <a:blip r:embed="rId5"/>
          <a:stretch>
            <a:fillRect/>
          </a:stretch>
        </p:blipFill>
        <p:spPr>
          <a:xfrm>
            <a:off x="2159058" y="1285095"/>
            <a:ext cx="9353550" cy="314325"/>
          </a:xfrm>
          <a:prstGeom prst="rect">
            <a:avLst/>
          </a:prstGeom>
        </p:spPr>
      </p:pic>
      <p:pic>
        <p:nvPicPr>
          <p:cNvPr id="7" name="תמונה 6">
            <a:extLst>
              <a:ext uri="{FF2B5EF4-FFF2-40B4-BE49-F238E27FC236}">
                <a16:creationId xmlns:a16="http://schemas.microsoft.com/office/drawing/2014/main" id="{0E2D4BE5-20B2-FBCE-8742-827998F33CFD}"/>
              </a:ext>
            </a:extLst>
          </p:cNvPr>
          <p:cNvPicPr>
            <a:picLocks noChangeAspect="1"/>
          </p:cNvPicPr>
          <p:nvPr/>
        </p:nvPicPr>
        <p:blipFill>
          <a:blip r:embed="rId6"/>
          <a:stretch>
            <a:fillRect/>
          </a:stretch>
        </p:blipFill>
        <p:spPr>
          <a:xfrm>
            <a:off x="719137" y="2343150"/>
            <a:ext cx="10753725" cy="2171700"/>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D12C06C5-442B-4A44-3DD2-83BBFEC18140}"/>
              </a:ext>
            </a:extLst>
          </p:cNvPr>
          <p:cNvSpPr txBox="1"/>
          <p:nvPr/>
        </p:nvSpPr>
        <p:spPr>
          <a:xfrm>
            <a:off x="216161" y="6376833"/>
            <a:ext cx="1179871" cy="369332"/>
          </a:xfrm>
          <a:prstGeom prst="rect">
            <a:avLst/>
          </a:prstGeom>
          <a:noFill/>
        </p:spPr>
        <p:txBody>
          <a:bodyPr wrap="square" rtlCol="1">
            <a:spAutoFit/>
          </a:bodyPr>
          <a:lstStyle/>
          <a:p>
            <a:r>
              <a:rPr lang="he-IL" b="1" dirty="0"/>
              <a:t>עמוד 18</a:t>
            </a:r>
          </a:p>
        </p:txBody>
      </p:sp>
    </p:spTree>
    <p:extLst>
      <p:ext uri="{BB962C8B-B14F-4D97-AF65-F5344CB8AC3E}">
        <p14:creationId xmlns:p14="http://schemas.microsoft.com/office/powerpoint/2010/main" val="278870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3AA7-9F37-0D78-EB37-84DF42513088}"/>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013F52E3-7A8D-2C27-B04D-2F7223519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C2C198E1-FE87-6911-0E6B-42E2B0A22B0C}"/>
              </a:ext>
            </a:extLst>
          </p:cNvPr>
          <p:cNvPicPr>
            <a:picLocks noChangeAspect="1"/>
          </p:cNvPicPr>
          <p:nvPr/>
        </p:nvPicPr>
        <p:blipFill>
          <a:blip r:embed="rId4"/>
          <a:stretch>
            <a:fillRect/>
          </a:stretch>
        </p:blipFill>
        <p:spPr>
          <a:xfrm>
            <a:off x="5842000" y="403617"/>
            <a:ext cx="5266920" cy="576073"/>
          </a:xfrm>
          <a:prstGeom prst="rect">
            <a:avLst/>
          </a:prstGeom>
        </p:spPr>
      </p:pic>
      <p:pic>
        <p:nvPicPr>
          <p:cNvPr id="5" name="תמונה 4">
            <a:extLst>
              <a:ext uri="{FF2B5EF4-FFF2-40B4-BE49-F238E27FC236}">
                <a16:creationId xmlns:a16="http://schemas.microsoft.com/office/drawing/2014/main" id="{22C4B53A-6989-B05B-5CA1-39D8D2F029E8}"/>
              </a:ext>
            </a:extLst>
          </p:cNvPr>
          <p:cNvPicPr>
            <a:picLocks noChangeAspect="1"/>
          </p:cNvPicPr>
          <p:nvPr/>
        </p:nvPicPr>
        <p:blipFill>
          <a:blip r:embed="rId5"/>
          <a:stretch>
            <a:fillRect/>
          </a:stretch>
        </p:blipFill>
        <p:spPr>
          <a:xfrm>
            <a:off x="8056880" y="1164907"/>
            <a:ext cx="2728191" cy="714693"/>
          </a:xfrm>
          <a:prstGeom prst="rect">
            <a:avLst/>
          </a:prstGeom>
        </p:spPr>
      </p:pic>
      <p:pic>
        <p:nvPicPr>
          <p:cNvPr id="10" name="תמונה 9">
            <a:extLst>
              <a:ext uri="{FF2B5EF4-FFF2-40B4-BE49-F238E27FC236}">
                <a16:creationId xmlns:a16="http://schemas.microsoft.com/office/drawing/2014/main" id="{73084593-3FBA-A4BF-DC85-44891272133D}"/>
              </a:ext>
            </a:extLst>
          </p:cNvPr>
          <p:cNvPicPr>
            <a:picLocks noChangeAspect="1"/>
          </p:cNvPicPr>
          <p:nvPr/>
        </p:nvPicPr>
        <p:blipFill>
          <a:blip r:embed="rId6"/>
          <a:stretch>
            <a:fillRect/>
          </a:stretch>
        </p:blipFill>
        <p:spPr>
          <a:xfrm>
            <a:off x="4358640" y="2387598"/>
            <a:ext cx="7093181" cy="1280162"/>
          </a:xfrm>
          <a:prstGeom prst="rect">
            <a:avLst/>
          </a:prstGeom>
        </p:spPr>
      </p:pic>
      <p:pic>
        <p:nvPicPr>
          <p:cNvPr id="12" name="תמונה 11">
            <a:extLst>
              <a:ext uri="{FF2B5EF4-FFF2-40B4-BE49-F238E27FC236}">
                <a16:creationId xmlns:a16="http://schemas.microsoft.com/office/drawing/2014/main" id="{331D7C4A-05AD-C4C2-9E58-6CC88A0C567F}"/>
              </a:ext>
            </a:extLst>
          </p:cNvPr>
          <p:cNvPicPr>
            <a:picLocks noChangeAspect="1"/>
          </p:cNvPicPr>
          <p:nvPr/>
        </p:nvPicPr>
        <p:blipFill>
          <a:blip r:embed="rId7"/>
          <a:stretch>
            <a:fillRect/>
          </a:stretch>
        </p:blipFill>
        <p:spPr>
          <a:xfrm>
            <a:off x="9758043" y="4981575"/>
            <a:ext cx="1439694" cy="1361209"/>
          </a:xfrm>
          <a:prstGeom prst="rect">
            <a:avLst/>
          </a:prstGeom>
          <a:ln>
            <a:noFill/>
          </a:ln>
          <a:effectLst>
            <a:outerShdw blurRad="190500" algn="tl" rotWithShape="0">
              <a:srgbClr val="000000">
                <a:alpha val="70000"/>
              </a:srgbClr>
            </a:outerShdw>
          </a:effectLst>
        </p:spPr>
      </p:pic>
      <p:pic>
        <p:nvPicPr>
          <p:cNvPr id="14" name="תמונה 13">
            <a:extLst>
              <a:ext uri="{FF2B5EF4-FFF2-40B4-BE49-F238E27FC236}">
                <a16:creationId xmlns:a16="http://schemas.microsoft.com/office/drawing/2014/main" id="{918E6113-ACFD-8797-9FFD-61B04B9A9862}"/>
              </a:ext>
            </a:extLst>
          </p:cNvPr>
          <p:cNvPicPr>
            <a:picLocks noChangeAspect="1"/>
          </p:cNvPicPr>
          <p:nvPr/>
        </p:nvPicPr>
        <p:blipFill>
          <a:blip r:embed="rId8"/>
          <a:stretch>
            <a:fillRect/>
          </a:stretch>
        </p:blipFill>
        <p:spPr>
          <a:xfrm>
            <a:off x="7828407" y="4981575"/>
            <a:ext cx="1439694" cy="1361209"/>
          </a:xfrm>
          <a:prstGeom prst="rect">
            <a:avLst/>
          </a:prstGeom>
          <a:ln>
            <a:noFill/>
          </a:ln>
          <a:effectLst>
            <a:outerShdw blurRad="190500" algn="tl" rotWithShape="0">
              <a:srgbClr val="000000">
                <a:alpha val="70000"/>
              </a:srgbClr>
            </a:outerShdw>
          </a:effectLst>
        </p:spPr>
      </p:pic>
      <p:pic>
        <p:nvPicPr>
          <p:cNvPr id="16" name="תמונה 15">
            <a:extLst>
              <a:ext uri="{FF2B5EF4-FFF2-40B4-BE49-F238E27FC236}">
                <a16:creationId xmlns:a16="http://schemas.microsoft.com/office/drawing/2014/main" id="{4A9E1FD3-CDED-8151-FB62-A1615EDEE67C}"/>
              </a:ext>
            </a:extLst>
          </p:cNvPr>
          <p:cNvPicPr>
            <a:picLocks noChangeAspect="1"/>
          </p:cNvPicPr>
          <p:nvPr/>
        </p:nvPicPr>
        <p:blipFill>
          <a:blip r:embed="rId9"/>
          <a:stretch>
            <a:fillRect/>
          </a:stretch>
        </p:blipFill>
        <p:spPr>
          <a:xfrm>
            <a:off x="5609826" y="4955251"/>
            <a:ext cx="1540004" cy="1456051"/>
          </a:xfrm>
          <a:prstGeom prst="rect">
            <a:avLst/>
          </a:prstGeom>
          <a:ln>
            <a:noFill/>
          </a:ln>
          <a:effectLst>
            <a:outerShdw blurRad="190500" algn="tl" rotWithShape="0">
              <a:srgbClr val="000000">
                <a:alpha val="70000"/>
              </a:srgbClr>
            </a:outerShdw>
          </a:effectLst>
        </p:spPr>
      </p:pic>
      <p:pic>
        <p:nvPicPr>
          <p:cNvPr id="18" name="תמונה 17">
            <a:extLst>
              <a:ext uri="{FF2B5EF4-FFF2-40B4-BE49-F238E27FC236}">
                <a16:creationId xmlns:a16="http://schemas.microsoft.com/office/drawing/2014/main" id="{E94ABFB7-C19E-6444-E5F7-E4E740CF7814}"/>
              </a:ext>
            </a:extLst>
          </p:cNvPr>
          <p:cNvPicPr>
            <a:picLocks noChangeAspect="1"/>
          </p:cNvPicPr>
          <p:nvPr/>
        </p:nvPicPr>
        <p:blipFill>
          <a:blip r:embed="rId10"/>
          <a:stretch>
            <a:fillRect/>
          </a:stretch>
        </p:blipFill>
        <p:spPr>
          <a:xfrm>
            <a:off x="939553" y="5821329"/>
            <a:ext cx="4283063" cy="442047"/>
          </a:xfrm>
          <a:prstGeom prst="rect">
            <a:avLst/>
          </a:prstGeom>
        </p:spPr>
      </p:pic>
      <p:pic>
        <p:nvPicPr>
          <p:cNvPr id="21" name="תמונה 20">
            <a:extLst>
              <a:ext uri="{FF2B5EF4-FFF2-40B4-BE49-F238E27FC236}">
                <a16:creationId xmlns:a16="http://schemas.microsoft.com/office/drawing/2014/main" id="{1AA96BAA-3ED5-B2AA-8ABF-E19E5D98CFBB}"/>
              </a:ext>
            </a:extLst>
          </p:cNvPr>
          <p:cNvPicPr>
            <a:picLocks noChangeAspect="1"/>
          </p:cNvPicPr>
          <p:nvPr/>
        </p:nvPicPr>
        <p:blipFill>
          <a:blip r:embed="rId11"/>
          <a:stretch>
            <a:fillRect/>
          </a:stretch>
        </p:blipFill>
        <p:spPr>
          <a:xfrm>
            <a:off x="418262" y="4121117"/>
            <a:ext cx="1863504" cy="1281801"/>
          </a:xfrm>
          <a:prstGeom prst="rect">
            <a:avLst/>
          </a:prstGeom>
        </p:spPr>
      </p:pic>
      <p:pic>
        <p:nvPicPr>
          <p:cNvPr id="23" name="תמונה 22">
            <a:extLst>
              <a:ext uri="{FF2B5EF4-FFF2-40B4-BE49-F238E27FC236}">
                <a16:creationId xmlns:a16="http://schemas.microsoft.com/office/drawing/2014/main" id="{29C1F1D9-754C-AC58-7B78-BA30314004F7}"/>
              </a:ext>
            </a:extLst>
          </p:cNvPr>
          <p:cNvPicPr>
            <a:picLocks noChangeAspect="1"/>
          </p:cNvPicPr>
          <p:nvPr/>
        </p:nvPicPr>
        <p:blipFill>
          <a:blip r:embed="rId12"/>
          <a:stretch>
            <a:fillRect/>
          </a:stretch>
        </p:blipFill>
        <p:spPr>
          <a:xfrm>
            <a:off x="480851" y="2512242"/>
            <a:ext cx="1738325" cy="1399669"/>
          </a:xfrm>
          <a:prstGeom prst="rect">
            <a:avLst/>
          </a:prstGeom>
        </p:spPr>
      </p:pic>
      <p:pic>
        <p:nvPicPr>
          <p:cNvPr id="25" name="תמונה 24">
            <a:extLst>
              <a:ext uri="{FF2B5EF4-FFF2-40B4-BE49-F238E27FC236}">
                <a16:creationId xmlns:a16="http://schemas.microsoft.com/office/drawing/2014/main" id="{0AB48A18-917B-19DC-77E5-59C301A7E668}"/>
              </a:ext>
            </a:extLst>
          </p:cNvPr>
          <p:cNvPicPr>
            <a:picLocks noChangeAspect="1"/>
          </p:cNvPicPr>
          <p:nvPr/>
        </p:nvPicPr>
        <p:blipFill>
          <a:blip r:embed="rId13"/>
          <a:stretch>
            <a:fillRect/>
          </a:stretch>
        </p:blipFill>
        <p:spPr>
          <a:xfrm>
            <a:off x="2381219" y="3429000"/>
            <a:ext cx="1027945" cy="1091169"/>
          </a:xfrm>
          <a:prstGeom prst="rect">
            <a:avLst/>
          </a:prstGeom>
        </p:spPr>
      </p:pic>
      <p:sp>
        <p:nvSpPr>
          <p:cNvPr id="26" name="תיבת טקסט 25">
            <a:extLst>
              <a:ext uri="{FF2B5EF4-FFF2-40B4-BE49-F238E27FC236}">
                <a16:creationId xmlns:a16="http://schemas.microsoft.com/office/drawing/2014/main" id="{FC95692C-E915-DDA8-A03C-7A17CE1C64AD}"/>
              </a:ext>
            </a:extLst>
          </p:cNvPr>
          <p:cNvSpPr txBox="1"/>
          <p:nvPr/>
        </p:nvSpPr>
        <p:spPr>
          <a:xfrm>
            <a:off x="216161" y="6376833"/>
            <a:ext cx="1179871" cy="369332"/>
          </a:xfrm>
          <a:prstGeom prst="rect">
            <a:avLst/>
          </a:prstGeom>
          <a:noFill/>
        </p:spPr>
        <p:txBody>
          <a:bodyPr wrap="square" rtlCol="1">
            <a:spAutoFit/>
          </a:bodyPr>
          <a:lstStyle/>
          <a:p>
            <a:r>
              <a:rPr lang="he-IL" b="1" dirty="0"/>
              <a:t>עמוד 19</a:t>
            </a:r>
          </a:p>
        </p:txBody>
      </p:sp>
      <p:pic>
        <p:nvPicPr>
          <p:cNvPr id="4" name="תמונה 3">
            <a:extLst>
              <a:ext uri="{FF2B5EF4-FFF2-40B4-BE49-F238E27FC236}">
                <a16:creationId xmlns:a16="http://schemas.microsoft.com/office/drawing/2014/main" id="{182D00F8-D4EE-74FD-9F16-CEE8BE581262}"/>
              </a:ext>
            </a:extLst>
          </p:cNvPr>
          <p:cNvPicPr>
            <a:picLocks noChangeAspect="1"/>
          </p:cNvPicPr>
          <p:nvPr/>
        </p:nvPicPr>
        <p:blipFill>
          <a:blip r:embed="rId14"/>
          <a:stretch>
            <a:fillRect/>
          </a:stretch>
        </p:blipFill>
        <p:spPr>
          <a:xfrm>
            <a:off x="1868741" y="1204555"/>
            <a:ext cx="1712068" cy="1361209"/>
          </a:xfrm>
          <a:prstGeom prst="rect">
            <a:avLst/>
          </a:prstGeom>
        </p:spPr>
      </p:pic>
    </p:spTree>
    <p:extLst>
      <p:ext uri="{BB962C8B-B14F-4D97-AF65-F5344CB8AC3E}">
        <p14:creationId xmlns:p14="http://schemas.microsoft.com/office/powerpoint/2010/main" val="1388517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B44015DA-188A-46DC-7C34-181CC2CF8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9" name="תיבת טקסט 8">
            <a:extLst>
              <a:ext uri="{FF2B5EF4-FFF2-40B4-BE49-F238E27FC236}">
                <a16:creationId xmlns:a16="http://schemas.microsoft.com/office/drawing/2014/main" id="{0DB924EC-2058-3988-31AB-A52680C4D17E}"/>
              </a:ext>
            </a:extLst>
          </p:cNvPr>
          <p:cNvSpPr txBox="1"/>
          <p:nvPr/>
        </p:nvSpPr>
        <p:spPr>
          <a:xfrm>
            <a:off x="100251" y="6376833"/>
            <a:ext cx="1599760" cy="369332"/>
          </a:xfrm>
          <a:prstGeom prst="rect">
            <a:avLst/>
          </a:prstGeom>
          <a:noFill/>
        </p:spPr>
        <p:txBody>
          <a:bodyPr wrap="square" rtlCol="1">
            <a:spAutoFit/>
          </a:bodyPr>
          <a:lstStyle/>
          <a:p>
            <a:r>
              <a:rPr lang="he-IL" b="1" dirty="0"/>
              <a:t>עמודים 7-6</a:t>
            </a:r>
          </a:p>
        </p:txBody>
      </p:sp>
      <p:pic>
        <p:nvPicPr>
          <p:cNvPr id="7" name="תמונה 6">
            <a:extLst>
              <a:ext uri="{FF2B5EF4-FFF2-40B4-BE49-F238E27FC236}">
                <a16:creationId xmlns:a16="http://schemas.microsoft.com/office/drawing/2014/main" id="{E441412E-EEF2-1525-35A7-1D1063036B39}"/>
              </a:ext>
            </a:extLst>
          </p:cNvPr>
          <p:cNvPicPr>
            <a:picLocks noChangeAspect="1"/>
          </p:cNvPicPr>
          <p:nvPr/>
        </p:nvPicPr>
        <p:blipFill>
          <a:blip r:embed="rId4"/>
          <a:stretch>
            <a:fillRect/>
          </a:stretch>
        </p:blipFill>
        <p:spPr>
          <a:xfrm>
            <a:off x="6989549" y="1223714"/>
            <a:ext cx="4914900" cy="1123950"/>
          </a:xfrm>
          <a:prstGeom prst="rect">
            <a:avLst/>
          </a:prstGeom>
        </p:spPr>
      </p:pic>
      <p:pic>
        <p:nvPicPr>
          <p:cNvPr id="11" name="תמונה 10">
            <a:extLst>
              <a:ext uri="{FF2B5EF4-FFF2-40B4-BE49-F238E27FC236}">
                <a16:creationId xmlns:a16="http://schemas.microsoft.com/office/drawing/2014/main" id="{055928E9-2157-FD6D-A34D-F871ED1C1080}"/>
              </a:ext>
            </a:extLst>
          </p:cNvPr>
          <p:cNvPicPr>
            <a:picLocks noChangeAspect="1"/>
          </p:cNvPicPr>
          <p:nvPr/>
        </p:nvPicPr>
        <p:blipFill>
          <a:blip r:embed="rId5"/>
          <a:stretch>
            <a:fillRect/>
          </a:stretch>
        </p:blipFill>
        <p:spPr>
          <a:xfrm>
            <a:off x="5342590" y="26718"/>
            <a:ext cx="6849410" cy="1247775"/>
          </a:xfrm>
          <a:prstGeom prst="rect">
            <a:avLst/>
          </a:prstGeom>
        </p:spPr>
      </p:pic>
      <p:pic>
        <p:nvPicPr>
          <p:cNvPr id="4" name="תמונה 3">
            <a:extLst>
              <a:ext uri="{FF2B5EF4-FFF2-40B4-BE49-F238E27FC236}">
                <a16:creationId xmlns:a16="http://schemas.microsoft.com/office/drawing/2014/main" id="{20277E69-4ECA-05A8-641A-20F68B0924AE}"/>
              </a:ext>
            </a:extLst>
          </p:cNvPr>
          <p:cNvPicPr>
            <a:picLocks noChangeAspect="1"/>
          </p:cNvPicPr>
          <p:nvPr/>
        </p:nvPicPr>
        <p:blipFill>
          <a:blip r:embed="rId6"/>
          <a:stretch>
            <a:fillRect/>
          </a:stretch>
        </p:blipFill>
        <p:spPr>
          <a:xfrm>
            <a:off x="6096000" y="2347664"/>
            <a:ext cx="5506720" cy="4483618"/>
          </a:xfrm>
          <a:prstGeom prst="rect">
            <a:avLst/>
          </a:prstGeom>
        </p:spPr>
      </p:pic>
      <p:pic>
        <p:nvPicPr>
          <p:cNvPr id="10" name="תמונה 9">
            <a:extLst>
              <a:ext uri="{FF2B5EF4-FFF2-40B4-BE49-F238E27FC236}">
                <a16:creationId xmlns:a16="http://schemas.microsoft.com/office/drawing/2014/main" id="{5F8DFDCF-9D17-BE7B-1758-E93ECE8433A3}"/>
              </a:ext>
            </a:extLst>
          </p:cNvPr>
          <p:cNvPicPr>
            <a:picLocks noChangeAspect="1"/>
          </p:cNvPicPr>
          <p:nvPr/>
        </p:nvPicPr>
        <p:blipFill>
          <a:blip r:embed="rId7"/>
          <a:stretch>
            <a:fillRect/>
          </a:stretch>
        </p:blipFill>
        <p:spPr>
          <a:xfrm>
            <a:off x="226935" y="2935488"/>
            <a:ext cx="5401706" cy="3380488"/>
          </a:xfrm>
          <a:prstGeom prst="rect">
            <a:avLst/>
          </a:prstGeom>
        </p:spPr>
      </p:pic>
    </p:spTree>
    <p:extLst>
      <p:ext uri="{BB962C8B-B14F-4D97-AF65-F5344CB8AC3E}">
        <p14:creationId xmlns:p14="http://schemas.microsoft.com/office/powerpoint/2010/main" val="1784068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3DAE-FF43-BBA3-B167-6E6B0CF7420E}"/>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178E9F2F-8513-D1CC-CFE3-9C313E04D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9" name="תיבת טקסט 18">
            <a:extLst>
              <a:ext uri="{FF2B5EF4-FFF2-40B4-BE49-F238E27FC236}">
                <a16:creationId xmlns:a16="http://schemas.microsoft.com/office/drawing/2014/main" id="{206F31D3-2CD0-59DD-9EEB-5958F102DDF8}"/>
              </a:ext>
            </a:extLst>
          </p:cNvPr>
          <p:cNvSpPr txBox="1"/>
          <p:nvPr/>
        </p:nvSpPr>
        <p:spPr>
          <a:xfrm>
            <a:off x="4655011" y="5246880"/>
            <a:ext cx="5714999" cy="461665"/>
          </a:xfrm>
          <a:prstGeom prst="rect">
            <a:avLst/>
          </a:prstGeom>
          <a:noFill/>
        </p:spPr>
        <p:txBody>
          <a:bodyPr wrap="square" rtlCol="1">
            <a:spAutoFit/>
          </a:bodyPr>
          <a:lstStyle/>
          <a:p>
            <a:r>
              <a:rPr lang="he-IL" sz="2400" dirty="0"/>
              <a:t>השיבו על שאלות 5-1 בעמוד זה.</a:t>
            </a:r>
          </a:p>
        </p:txBody>
      </p:sp>
      <p:sp>
        <p:nvSpPr>
          <p:cNvPr id="4" name="תיבת טקסט 3">
            <a:extLst>
              <a:ext uri="{FF2B5EF4-FFF2-40B4-BE49-F238E27FC236}">
                <a16:creationId xmlns:a16="http://schemas.microsoft.com/office/drawing/2014/main" id="{8A36C0C7-3057-C691-0CBC-B27E0EF951FF}"/>
              </a:ext>
            </a:extLst>
          </p:cNvPr>
          <p:cNvSpPr txBox="1"/>
          <p:nvPr/>
        </p:nvSpPr>
        <p:spPr>
          <a:xfrm>
            <a:off x="216161" y="6376833"/>
            <a:ext cx="1179871" cy="369332"/>
          </a:xfrm>
          <a:prstGeom prst="rect">
            <a:avLst/>
          </a:prstGeom>
          <a:noFill/>
        </p:spPr>
        <p:txBody>
          <a:bodyPr wrap="square" rtlCol="1">
            <a:spAutoFit/>
          </a:bodyPr>
          <a:lstStyle/>
          <a:p>
            <a:r>
              <a:rPr lang="he-IL" b="1" dirty="0"/>
              <a:t>עמוד 20</a:t>
            </a:r>
          </a:p>
        </p:txBody>
      </p:sp>
      <p:pic>
        <p:nvPicPr>
          <p:cNvPr id="3" name="תמונה 2">
            <a:extLst>
              <a:ext uri="{FF2B5EF4-FFF2-40B4-BE49-F238E27FC236}">
                <a16:creationId xmlns:a16="http://schemas.microsoft.com/office/drawing/2014/main" id="{49EEAE62-7C90-7613-C33D-47756493838F}"/>
              </a:ext>
            </a:extLst>
          </p:cNvPr>
          <p:cNvPicPr>
            <a:picLocks noChangeAspect="1"/>
          </p:cNvPicPr>
          <p:nvPr/>
        </p:nvPicPr>
        <p:blipFill>
          <a:blip r:embed="rId4"/>
          <a:stretch>
            <a:fillRect/>
          </a:stretch>
        </p:blipFill>
        <p:spPr>
          <a:xfrm>
            <a:off x="1507792" y="1568208"/>
            <a:ext cx="9985623" cy="2299184"/>
          </a:xfrm>
          <a:prstGeom prst="rect">
            <a:avLst/>
          </a:prstGeom>
        </p:spPr>
      </p:pic>
    </p:spTree>
    <p:extLst>
      <p:ext uri="{BB962C8B-B14F-4D97-AF65-F5344CB8AC3E}">
        <p14:creationId xmlns:p14="http://schemas.microsoft.com/office/powerpoint/2010/main" val="394724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F1BBE-3979-9941-9838-08798945E730}"/>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BF5B25F6-1FA8-323B-B0F0-9EFA78619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E28B0BC9-7DAF-FA35-9A99-60EC7EFF8082}"/>
              </a:ext>
            </a:extLst>
          </p:cNvPr>
          <p:cNvPicPr>
            <a:picLocks noChangeAspect="1"/>
          </p:cNvPicPr>
          <p:nvPr/>
        </p:nvPicPr>
        <p:blipFill>
          <a:blip r:embed="rId4"/>
          <a:stretch>
            <a:fillRect/>
          </a:stretch>
        </p:blipFill>
        <p:spPr>
          <a:xfrm>
            <a:off x="6439830" y="2556558"/>
            <a:ext cx="4591160" cy="3427566"/>
          </a:xfrm>
          <a:prstGeom prst="rect">
            <a:avLst/>
          </a:prstGeom>
          <a:ln>
            <a:noFill/>
          </a:ln>
          <a:effectLst>
            <a:softEdge rad="112500"/>
          </a:effectLst>
        </p:spPr>
      </p:pic>
      <p:pic>
        <p:nvPicPr>
          <p:cNvPr id="5" name="תמונה 4">
            <a:extLst>
              <a:ext uri="{FF2B5EF4-FFF2-40B4-BE49-F238E27FC236}">
                <a16:creationId xmlns:a16="http://schemas.microsoft.com/office/drawing/2014/main" id="{630D9E45-DDBA-A168-D279-039E8EF418AC}"/>
              </a:ext>
            </a:extLst>
          </p:cNvPr>
          <p:cNvPicPr>
            <a:picLocks noChangeAspect="1"/>
          </p:cNvPicPr>
          <p:nvPr/>
        </p:nvPicPr>
        <p:blipFill>
          <a:blip r:embed="rId5"/>
          <a:stretch>
            <a:fillRect/>
          </a:stretch>
        </p:blipFill>
        <p:spPr>
          <a:xfrm>
            <a:off x="1461135" y="2480743"/>
            <a:ext cx="2686050" cy="4124325"/>
          </a:xfrm>
          <a:prstGeom prst="rect">
            <a:avLst/>
          </a:prstGeom>
        </p:spPr>
      </p:pic>
      <p:pic>
        <p:nvPicPr>
          <p:cNvPr id="7" name="תמונה 6">
            <a:extLst>
              <a:ext uri="{FF2B5EF4-FFF2-40B4-BE49-F238E27FC236}">
                <a16:creationId xmlns:a16="http://schemas.microsoft.com/office/drawing/2014/main" id="{84A93B95-AE5C-AD6F-A26D-07783F93F5D4}"/>
              </a:ext>
            </a:extLst>
          </p:cNvPr>
          <p:cNvPicPr>
            <a:picLocks noChangeAspect="1"/>
          </p:cNvPicPr>
          <p:nvPr/>
        </p:nvPicPr>
        <p:blipFill>
          <a:blip r:embed="rId6"/>
          <a:stretch>
            <a:fillRect/>
          </a:stretch>
        </p:blipFill>
        <p:spPr>
          <a:xfrm>
            <a:off x="2327476" y="1200929"/>
            <a:ext cx="9515475" cy="1114425"/>
          </a:xfrm>
          <a:prstGeom prst="rect">
            <a:avLst/>
          </a:prstGeom>
        </p:spPr>
      </p:pic>
      <p:pic>
        <p:nvPicPr>
          <p:cNvPr id="10" name="תמונה 9">
            <a:extLst>
              <a:ext uri="{FF2B5EF4-FFF2-40B4-BE49-F238E27FC236}">
                <a16:creationId xmlns:a16="http://schemas.microsoft.com/office/drawing/2014/main" id="{D7005503-7DD0-3DB5-E1FB-79738C2D670B}"/>
              </a:ext>
            </a:extLst>
          </p:cNvPr>
          <p:cNvPicPr>
            <a:picLocks noChangeAspect="1"/>
          </p:cNvPicPr>
          <p:nvPr/>
        </p:nvPicPr>
        <p:blipFill>
          <a:blip r:embed="rId7"/>
          <a:stretch>
            <a:fillRect/>
          </a:stretch>
        </p:blipFill>
        <p:spPr>
          <a:xfrm>
            <a:off x="8972809" y="130665"/>
            <a:ext cx="2276475" cy="904875"/>
          </a:xfrm>
          <a:prstGeom prst="rect">
            <a:avLst/>
          </a:prstGeom>
        </p:spPr>
      </p:pic>
      <p:sp>
        <p:nvSpPr>
          <p:cNvPr id="12" name="תיבת טקסט 11">
            <a:extLst>
              <a:ext uri="{FF2B5EF4-FFF2-40B4-BE49-F238E27FC236}">
                <a16:creationId xmlns:a16="http://schemas.microsoft.com/office/drawing/2014/main" id="{811B7AC7-8BC9-D54C-42DA-BFA20039A51E}"/>
              </a:ext>
            </a:extLst>
          </p:cNvPr>
          <p:cNvSpPr txBox="1"/>
          <p:nvPr/>
        </p:nvSpPr>
        <p:spPr>
          <a:xfrm>
            <a:off x="7414951" y="6040662"/>
            <a:ext cx="2978033" cy="369332"/>
          </a:xfrm>
          <a:prstGeom prst="rect">
            <a:avLst/>
          </a:prstGeom>
          <a:noFill/>
        </p:spPr>
        <p:txBody>
          <a:bodyPr wrap="square">
            <a:spAutoFit/>
          </a:bodyPr>
          <a:lstStyle/>
          <a:p>
            <a:r>
              <a:rPr lang="he-IL" sz="1800" b="1" i="0" u="none" strike="noStrike" baseline="0" dirty="0">
                <a:latin typeface="FbSpoiler-Bold"/>
              </a:rPr>
              <a:t>התכה של זהב במכרה זהב</a:t>
            </a:r>
            <a:endParaRPr lang="he-IL" dirty="0"/>
          </a:p>
        </p:txBody>
      </p:sp>
      <p:sp>
        <p:nvSpPr>
          <p:cNvPr id="13" name="תיבת טקסט 12">
            <a:extLst>
              <a:ext uri="{FF2B5EF4-FFF2-40B4-BE49-F238E27FC236}">
                <a16:creationId xmlns:a16="http://schemas.microsoft.com/office/drawing/2014/main" id="{A2A5D43E-A823-40D8-2072-2CBD7CDF2244}"/>
              </a:ext>
            </a:extLst>
          </p:cNvPr>
          <p:cNvSpPr txBox="1"/>
          <p:nvPr/>
        </p:nvSpPr>
        <p:spPr>
          <a:xfrm>
            <a:off x="216161" y="6376833"/>
            <a:ext cx="1179871" cy="369332"/>
          </a:xfrm>
          <a:prstGeom prst="rect">
            <a:avLst/>
          </a:prstGeom>
          <a:noFill/>
        </p:spPr>
        <p:txBody>
          <a:bodyPr wrap="square" rtlCol="1">
            <a:spAutoFit/>
          </a:bodyPr>
          <a:lstStyle/>
          <a:p>
            <a:r>
              <a:rPr lang="he-IL" b="1" dirty="0"/>
              <a:t>עמוד 20</a:t>
            </a:r>
          </a:p>
        </p:txBody>
      </p:sp>
    </p:spTree>
    <p:extLst>
      <p:ext uri="{BB962C8B-B14F-4D97-AF65-F5344CB8AC3E}">
        <p14:creationId xmlns:p14="http://schemas.microsoft.com/office/powerpoint/2010/main" val="2764965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198E8-CACF-FF2B-AEF9-C4CBE0FFF283}"/>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4B335421-D494-346E-A49F-7DA86B611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4" y="52618"/>
            <a:ext cx="4995682" cy="576073"/>
          </a:xfrm>
          <a:prstGeom prst="rect">
            <a:avLst/>
          </a:prstGeom>
        </p:spPr>
      </p:pic>
      <p:pic>
        <p:nvPicPr>
          <p:cNvPr id="10" name="תמונה 9">
            <a:extLst>
              <a:ext uri="{FF2B5EF4-FFF2-40B4-BE49-F238E27FC236}">
                <a16:creationId xmlns:a16="http://schemas.microsoft.com/office/drawing/2014/main" id="{5D9AD359-E91D-23AE-F1B7-96D8DDB74E5C}"/>
              </a:ext>
            </a:extLst>
          </p:cNvPr>
          <p:cNvPicPr>
            <a:picLocks noChangeAspect="1"/>
          </p:cNvPicPr>
          <p:nvPr/>
        </p:nvPicPr>
        <p:blipFill>
          <a:blip r:embed="rId4"/>
          <a:stretch>
            <a:fillRect/>
          </a:stretch>
        </p:blipFill>
        <p:spPr>
          <a:xfrm>
            <a:off x="398422" y="1053637"/>
            <a:ext cx="3475310" cy="2770217"/>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2427B474-1D28-1B4D-3AFA-A1D6BB43F56E}"/>
              </a:ext>
            </a:extLst>
          </p:cNvPr>
          <p:cNvPicPr>
            <a:picLocks noChangeAspect="1"/>
          </p:cNvPicPr>
          <p:nvPr/>
        </p:nvPicPr>
        <p:blipFill>
          <a:blip r:embed="rId5"/>
          <a:stretch>
            <a:fillRect/>
          </a:stretch>
        </p:blipFill>
        <p:spPr>
          <a:xfrm>
            <a:off x="10252998" y="3941062"/>
            <a:ext cx="1712068" cy="1797627"/>
          </a:xfrm>
          <a:prstGeom prst="rect">
            <a:avLst/>
          </a:prstGeom>
        </p:spPr>
      </p:pic>
      <p:pic>
        <p:nvPicPr>
          <p:cNvPr id="14" name="תמונה 13">
            <a:extLst>
              <a:ext uri="{FF2B5EF4-FFF2-40B4-BE49-F238E27FC236}">
                <a16:creationId xmlns:a16="http://schemas.microsoft.com/office/drawing/2014/main" id="{020CF4A1-E917-F7F2-60EB-7AB61E379215}"/>
              </a:ext>
            </a:extLst>
          </p:cNvPr>
          <p:cNvPicPr>
            <a:picLocks noChangeAspect="1"/>
          </p:cNvPicPr>
          <p:nvPr/>
        </p:nvPicPr>
        <p:blipFill>
          <a:blip r:embed="rId6"/>
          <a:stretch>
            <a:fillRect/>
          </a:stretch>
        </p:blipFill>
        <p:spPr>
          <a:xfrm>
            <a:off x="7904028" y="4024189"/>
            <a:ext cx="1712068" cy="1714500"/>
          </a:xfrm>
          <a:prstGeom prst="rect">
            <a:avLst/>
          </a:prstGeom>
        </p:spPr>
      </p:pic>
      <p:pic>
        <p:nvPicPr>
          <p:cNvPr id="16" name="תמונה 15">
            <a:extLst>
              <a:ext uri="{FF2B5EF4-FFF2-40B4-BE49-F238E27FC236}">
                <a16:creationId xmlns:a16="http://schemas.microsoft.com/office/drawing/2014/main" id="{10DE5B8F-AB4A-5345-335C-55B7C9B9412F}"/>
              </a:ext>
            </a:extLst>
          </p:cNvPr>
          <p:cNvPicPr>
            <a:picLocks noChangeAspect="1"/>
          </p:cNvPicPr>
          <p:nvPr/>
        </p:nvPicPr>
        <p:blipFill>
          <a:blip r:embed="rId7"/>
          <a:stretch>
            <a:fillRect/>
          </a:stretch>
        </p:blipFill>
        <p:spPr>
          <a:xfrm>
            <a:off x="5440110" y="4029384"/>
            <a:ext cx="1712068" cy="1704109"/>
          </a:xfrm>
          <a:prstGeom prst="rect">
            <a:avLst/>
          </a:prstGeom>
        </p:spPr>
      </p:pic>
      <p:sp>
        <p:nvSpPr>
          <p:cNvPr id="17" name="תיבת טקסט 16">
            <a:extLst>
              <a:ext uri="{FF2B5EF4-FFF2-40B4-BE49-F238E27FC236}">
                <a16:creationId xmlns:a16="http://schemas.microsoft.com/office/drawing/2014/main" id="{ADCB9F2A-E8FF-303B-D2B9-8C8D733A7F9B}"/>
              </a:ext>
            </a:extLst>
          </p:cNvPr>
          <p:cNvSpPr txBox="1"/>
          <p:nvPr/>
        </p:nvSpPr>
        <p:spPr>
          <a:xfrm>
            <a:off x="226934" y="5155259"/>
            <a:ext cx="4461327" cy="830997"/>
          </a:xfrm>
          <a:prstGeom prst="rect">
            <a:avLst/>
          </a:prstGeom>
          <a:noFill/>
        </p:spPr>
        <p:txBody>
          <a:bodyPr wrap="square" rtlCol="1">
            <a:spAutoFit/>
          </a:bodyPr>
          <a:lstStyle/>
          <a:p>
            <a:r>
              <a:rPr lang="he-IL" sz="2400" dirty="0"/>
              <a:t>קראו על סוגי מסגים בעמוד 21 ופתרו את החידות שבעמוד זה. </a:t>
            </a:r>
          </a:p>
        </p:txBody>
      </p:sp>
      <p:sp>
        <p:nvSpPr>
          <p:cNvPr id="18" name="תיבת טקסט 17">
            <a:extLst>
              <a:ext uri="{FF2B5EF4-FFF2-40B4-BE49-F238E27FC236}">
                <a16:creationId xmlns:a16="http://schemas.microsoft.com/office/drawing/2014/main" id="{FFB74277-5F7D-2E54-A23A-1152982E1264}"/>
              </a:ext>
            </a:extLst>
          </p:cNvPr>
          <p:cNvSpPr txBox="1"/>
          <p:nvPr/>
        </p:nvSpPr>
        <p:spPr>
          <a:xfrm>
            <a:off x="10334590" y="5969355"/>
            <a:ext cx="1548883" cy="369332"/>
          </a:xfrm>
          <a:prstGeom prst="rect">
            <a:avLst/>
          </a:prstGeom>
          <a:noFill/>
        </p:spPr>
        <p:txBody>
          <a:bodyPr wrap="square" rtlCol="1">
            <a:spAutoFit/>
          </a:bodyPr>
          <a:lstStyle/>
          <a:p>
            <a:r>
              <a:rPr lang="he-IL" b="1" dirty="0"/>
              <a:t>פסל מארד</a:t>
            </a:r>
          </a:p>
        </p:txBody>
      </p:sp>
      <p:sp>
        <p:nvSpPr>
          <p:cNvPr id="19" name="תיבת טקסט 18">
            <a:extLst>
              <a:ext uri="{FF2B5EF4-FFF2-40B4-BE49-F238E27FC236}">
                <a16:creationId xmlns:a16="http://schemas.microsoft.com/office/drawing/2014/main" id="{38E00796-BA58-58FB-5E76-16C260040C07}"/>
              </a:ext>
            </a:extLst>
          </p:cNvPr>
          <p:cNvSpPr txBox="1"/>
          <p:nvPr/>
        </p:nvSpPr>
        <p:spPr>
          <a:xfrm>
            <a:off x="8024317" y="5986256"/>
            <a:ext cx="1791121" cy="369332"/>
          </a:xfrm>
          <a:prstGeom prst="rect">
            <a:avLst/>
          </a:prstGeom>
          <a:noFill/>
        </p:spPr>
        <p:txBody>
          <a:bodyPr wrap="square" rtlCol="1">
            <a:spAutoFit/>
          </a:bodyPr>
          <a:lstStyle/>
          <a:p>
            <a:r>
              <a:rPr lang="he-IL" b="1" dirty="0"/>
              <a:t>תכשיטים מכסף</a:t>
            </a:r>
          </a:p>
        </p:txBody>
      </p:sp>
      <p:sp>
        <p:nvSpPr>
          <p:cNvPr id="20" name="תיבת טקסט 19">
            <a:extLst>
              <a:ext uri="{FF2B5EF4-FFF2-40B4-BE49-F238E27FC236}">
                <a16:creationId xmlns:a16="http://schemas.microsoft.com/office/drawing/2014/main" id="{E45E7C53-B97E-5063-7FE7-299451D3D4B4}"/>
              </a:ext>
            </a:extLst>
          </p:cNvPr>
          <p:cNvSpPr txBox="1"/>
          <p:nvPr/>
        </p:nvSpPr>
        <p:spPr>
          <a:xfrm>
            <a:off x="5460729" y="6015583"/>
            <a:ext cx="1791120" cy="369332"/>
          </a:xfrm>
          <a:prstGeom prst="rect">
            <a:avLst/>
          </a:prstGeom>
          <a:noFill/>
        </p:spPr>
        <p:txBody>
          <a:bodyPr wrap="square" rtlCol="1">
            <a:spAutoFit/>
          </a:bodyPr>
          <a:lstStyle/>
          <a:p>
            <a:r>
              <a:rPr lang="he-IL" b="1" dirty="0"/>
              <a:t>סירים מפלדה</a:t>
            </a:r>
          </a:p>
        </p:txBody>
      </p:sp>
      <p:sp>
        <p:nvSpPr>
          <p:cNvPr id="2" name="תיבת טקסט 1">
            <a:extLst>
              <a:ext uri="{FF2B5EF4-FFF2-40B4-BE49-F238E27FC236}">
                <a16:creationId xmlns:a16="http://schemas.microsoft.com/office/drawing/2014/main" id="{4C8E8101-DF0B-84BA-1E6A-B763165DD90D}"/>
              </a:ext>
            </a:extLst>
          </p:cNvPr>
          <p:cNvSpPr txBox="1"/>
          <p:nvPr/>
        </p:nvSpPr>
        <p:spPr>
          <a:xfrm>
            <a:off x="6662959" y="1393546"/>
            <a:ext cx="3671631" cy="1015663"/>
          </a:xfrm>
          <a:prstGeom prst="rect">
            <a:avLst/>
          </a:prstGeom>
          <a:noFill/>
        </p:spPr>
        <p:txBody>
          <a:bodyPr wrap="square" rtlCol="1">
            <a:spAutoFit/>
          </a:bodyPr>
          <a:lstStyle/>
          <a:p>
            <a:r>
              <a:rPr lang="he-IL" sz="6000" b="1" dirty="0"/>
              <a:t>מסגים</a:t>
            </a:r>
          </a:p>
        </p:txBody>
      </p:sp>
    </p:spTree>
    <p:extLst>
      <p:ext uri="{BB962C8B-B14F-4D97-AF65-F5344CB8AC3E}">
        <p14:creationId xmlns:p14="http://schemas.microsoft.com/office/powerpoint/2010/main" val="879741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4C428-FD3B-6433-C112-1EF91773D2B9}"/>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2648B257-833D-CA38-DB02-A71CED5C3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F3DB9C14-319E-B6D7-4115-D1C39B18D0D3}"/>
              </a:ext>
            </a:extLst>
          </p:cNvPr>
          <p:cNvPicPr>
            <a:picLocks noChangeAspect="1"/>
          </p:cNvPicPr>
          <p:nvPr/>
        </p:nvPicPr>
        <p:blipFill>
          <a:blip r:embed="rId4"/>
          <a:stretch>
            <a:fillRect/>
          </a:stretch>
        </p:blipFill>
        <p:spPr>
          <a:xfrm>
            <a:off x="7913370" y="118099"/>
            <a:ext cx="3314700" cy="438150"/>
          </a:xfrm>
          <a:prstGeom prst="rect">
            <a:avLst/>
          </a:prstGeom>
        </p:spPr>
      </p:pic>
      <p:pic>
        <p:nvPicPr>
          <p:cNvPr id="5" name="תמונה 4">
            <a:extLst>
              <a:ext uri="{FF2B5EF4-FFF2-40B4-BE49-F238E27FC236}">
                <a16:creationId xmlns:a16="http://schemas.microsoft.com/office/drawing/2014/main" id="{CD9ECB27-216C-490C-B1E3-9A06AAD47B89}"/>
              </a:ext>
            </a:extLst>
          </p:cNvPr>
          <p:cNvPicPr>
            <a:picLocks noChangeAspect="1"/>
          </p:cNvPicPr>
          <p:nvPr/>
        </p:nvPicPr>
        <p:blipFill>
          <a:blip r:embed="rId5"/>
          <a:stretch>
            <a:fillRect/>
          </a:stretch>
        </p:blipFill>
        <p:spPr>
          <a:xfrm>
            <a:off x="5104361" y="847814"/>
            <a:ext cx="6696075" cy="1228725"/>
          </a:xfrm>
          <a:prstGeom prst="rect">
            <a:avLst/>
          </a:prstGeom>
        </p:spPr>
      </p:pic>
      <p:pic>
        <p:nvPicPr>
          <p:cNvPr id="14" name="תמונה 13">
            <a:extLst>
              <a:ext uri="{FF2B5EF4-FFF2-40B4-BE49-F238E27FC236}">
                <a16:creationId xmlns:a16="http://schemas.microsoft.com/office/drawing/2014/main" id="{1FC4057E-483F-5541-93F2-88B3CFF3ADC5}"/>
              </a:ext>
            </a:extLst>
          </p:cNvPr>
          <p:cNvPicPr>
            <a:picLocks noChangeAspect="1"/>
          </p:cNvPicPr>
          <p:nvPr/>
        </p:nvPicPr>
        <p:blipFill>
          <a:blip r:embed="rId6"/>
          <a:stretch>
            <a:fillRect/>
          </a:stretch>
        </p:blipFill>
        <p:spPr>
          <a:xfrm>
            <a:off x="209583" y="922628"/>
            <a:ext cx="2217906" cy="4779818"/>
          </a:xfrm>
          <a:prstGeom prst="rect">
            <a:avLst/>
          </a:prstGeom>
        </p:spPr>
      </p:pic>
      <p:pic>
        <p:nvPicPr>
          <p:cNvPr id="22" name="תמונה 21">
            <a:extLst>
              <a:ext uri="{FF2B5EF4-FFF2-40B4-BE49-F238E27FC236}">
                <a16:creationId xmlns:a16="http://schemas.microsoft.com/office/drawing/2014/main" id="{7B95187A-695C-DE49-0687-C1DDC4BD30DD}"/>
              </a:ext>
            </a:extLst>
          </p:cNvPr>
          <p:cNvPicPr>
            <a:picLocks noChangeAspect="1"/>
          </p:cNvPicPr>
          <p:nvPr/>
        </p:nvPicPr>
        <p:blipFill>
          <a:blip r:embed="rId7"/>
          <a:stretch>
            <a:fillRect/>
          </a:stretch>
        </p:blipFill>
        <p:spPr>
          <a:xfrm>
            <a:off x="5104361" y="4735309"/>
            <a:ext cx="6248400" cy="1704975"/>
          </a:xfrm>
          <a:prstGeom prst="rect">
            <a:avLst/>
          </a:prstGeom>
          <a:ln>
            <a:noFill/>
          </a:ln>
          <a:effectLst>
            <a:outerShdw blurRad="190500" algn="tl" rotWithShape="0">
              <a:srgbClr val="000000">
                <a:alpha val="70000"/>
              </a:srgbClr>
            </a:outerShdw>
          </a:effectLst>
        </p:spPr>
      </p:pic>
      <p:pic>
        <p:nvPicPr>
          <p:cNvPr id="23" name="תמונה 22">
            <a:extLst>
              <a:ext uri="{FF2B5EF4-FFF2-40B4-BE49-F238E27FC236}">
                <a16:creationId xmlns:a16="http://schemas.microsoft.com/office/drawing/2014/main" id="{81B43409-B563-F722-1A12-54EAD9C1D119}"/>
              </a:ext>
            </a:extLst>
          </p:cNvPr>
          <p:cNvPicPr>
            <a:picLocks noChangeAspect="1"/>
          </p:cNvPicPr>
          <p:nvPr/>
        </p:nvPicPr>
        <p:blipFill>
          <a:blip r:embed="rId8"/>
          <a:stretch>
            <a:fillRect/>
          </a:stretch>
        </p:blipFill>
        <p:spPr>
          <a:xfrm>
            <a:off x="1834758" y="1664194"/>
            <a:ext cx="2705100" cy="2533650"/>
          </a:xfrm>
          <a:prstGeom prst="rect">
            <a:avLst/>
          </a:prstGeom>
        </p:spPr>
      </p:pic>
      <p:sp>
        <p:nvSpPr>
          <p:cNvPr id="24" name="תיבת טקסט 23">
            <a:extLst>
              <a:ext uri="{FF2B5EF4-FFF2-40B4-BE49-F238E27FC236}">
                <a16:creationId xmlns:a16="http://schemas.microsoft.com/office/drawing/2014/main" id="{5D9A8D43-A4AA-B76E-8199-357F273ECC77}"/>
              </a:ext>
            </a:extLst>
          </p:cNvPr>
          <p:cNvSpPr txBox="1"/>
          <p:nvPr/>
        </p:nvSpPr>
        <p:spPr>
          <a:xfrm>
            <a:off x="6323561" y="2139380"/>
            <a:ext cx="4904509" cy="523220"/>
          </a:xfrm>
          <a:prstGeom prst="rect">
            <a:avLst/>
          </a:prstGeom>
          <a:noFill/>
        </p:spPr>
        <p:txBody>
          <a:bodyPr wrap="square" rtlCol="1">
            <a:spAutoFit/>
          </a:bodyPr>
          <a:lstStyle/>
          <a:p>
            <a:r>
              <a:rPr lang="he-IL" sz="2800" dirty="0"/>
              <a:t>פעלו לפי ההנחיות שבעמוד 22.</a:t>
            </a:r>
          </a:p>
        </p:txBody>
      </p:sp>
      <p:pic>
        <p:nvPicPr>
          <p:cNvPr id="27" name="תמונה 26">
            <a:extLst>
              <a:ext uri="{FF2B5EF4-FFF2-40B4-BE49-F238E27FC236}">
                <a16:creationId xmlns:a16="http://schemas.microsoft.com/office/drawing/2014/main" id="{B12DE3E2-D13D-25E3-F092-B86F75BCB59B}"/>
              </a:ext>
            </a:extLst>
          </p:cNvPr>
          <p:cNvPicPr>
            <a:picLocks noChangeAspect="1"/>
          </p:cNvPicPr>
          <p:nvPr/>
        </p:nvPicPr>
        <p:blipFill>
          <a:blip r:embed="rId9"/>
          <a:stretch>
            <a:fillRect/>
          </a:stretch>
        </p:blipFill>
        <p:spPr>
          <a:xfrm>
            <a:off x="4619105" y="3990613"/>
            <a:ext cx="7267575" cy="409575"/>
          </a:xfrm>
          <a:prstGeom prst="rect">
            <a:avLst/>
          </a:prstGeom>
        </p:spPr>
      </p:pic>
      <p:sp>
        <p:nvSpPr>
          <p:cNvPr id="2" name="תיבת טקסט 1">
            <a:extLst>
              <a:ext uri="{FF2B5EF4-FFF2-40B4-BE49-F238E27FC236}">
                <a16:creationId xmlns:a16="http://schemas.microsoft.com/office/drawing/2014/main" id="{2326E29A-98D3-2852-2241-D0292D0B1EBB}"/>
              </a:ext>
            </a:extLst>
          </p:cNvPr>
          <p:cNvSpPr txBox="1"/>
          <p:nvPr/>
        </p:nvSpPr>
        <p:spPr>
          <a:xfrm>
            <a:off x="216161" y="6376833"/>
            <a:ext cx="1179871" cy="369332"/>
          </a:xfrm>
          <a:prstGeom prst="rect">
            <a:avLst/>
          </a:prstGeom>
          <a:noFill/>
        </p:spPr>
        <p:txBody>
          <a:bodyPr wrap="square" rtlCol="1">
            <a:spAutoFit/>
          </a:bodyPr>
          <a:lstStyle/>
          <a:p>
            <a:r>
              <a:rPr lang="he-IL" b="1" dirty="0"/>
              <a:t>עמוד 22</a:t>
            </a:r>
          </a:p>
        </p:txBody>
      </p:sp>
    </p:spTree>
    <p:extLst>
      <p:ext uri="{BB962C8B-B14F-4D97-AF65-F5344CB8AC3E}">
        <p14:creationId xmlns:p14="http://schemas.microsoft.com/office/powerpoint/2010/main" val="3225015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AA20-F8DF-E454-F1DD-6770F263F3B5}"/>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E7DFBF0B-723F-5EAF-2E3B-0CA0AFEBF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C18C4350-10BB-090D-D01B-7B15BD1C6A53}"/>
              </a:ext>
            </a:extLst>
          </p:cNvPr>
          <p:cNvPicPr>
            <a:picLocks noChangeAspect="1"/>
          </p:cNvPicPr>
          <p:nvPr/>
        </p:nvPicPr>
        <p:blipFill>
          <a:blip r:embed="rId4"/>
          <a:stretch>
            <a:fillRect/>
          </a:stretch>
        </p:blipFill>
        <p:spPr>
          <a:xfrm>
            <a:off x="7911119" y="256514"/>
            <a:ext cx="2305050" cy="485775"/>
          </a:xfrm>
          <a:prstGeom prst="rect">
            <a:avLst/>
          </a:prstGeom>
        </p:spPr>
      </p:pic>
      <p:pic>
        <p:nvPicPr>
          <p:cNvPr id="5" name="תמונה 4">
            <a:extLst>
              <a:ext uri="{FF2B5EF4-FFF2-40B4-BE49-F238E27FC236}">
                <a16:creationId xmlns:a16="http://schemas.microsoft.com/office/drawing/2014/main" id="{C2D4FE4D-D056-FB60-8F8D-D2FBE169968C}"/>
              </a:ext>
            </a:extLst>
          </p:cNvPr>
          <p:cNvPicPr>
            <a:picLocks noChangeAspect="1"/>
          </p:cNvPicPr>
          <p:nvPr/>
        </p:nvPicPr>
        <p:blipFill>
          <a:blip r:embed="rId5"/>
          <a:stretch>
            <a:fillRect/>
          </a:stretch>
        </p:blipFill>
        <p:spPr>
          <a:xfrm>
            <a:off x="5168870" y="1032245"/>
            <a:ext cx="5800725" cy="1114425"/>
          </a:xfrm>
          <a:prstGeom prst="rect">
            <a:avLst/>
          </a:prstGeom>
        </p:spPr>
      </p:pic>
      <p:pic>
        <p:nvPicPr>
          <p:cNvPr id="7" name="תמונה 6">
            <a:extLst>
              <a:ext uri="{FF2B5EF4-FFF2-40B4-BE49-F238E27FC236}">
                <a16:creationId xmlns:a16="http://schemas.microsoft.com/office/drawing/2014/main" id="{ED472519-379F-8913-B26F-D1798AD0B878}"/>
              </a:ext>
            </a:extLst>
          </p:cNvPr>
          <p:cNvPicPr>
            <a:picLocks noChangeAspect="1"/>
          </p:cNvPicPr>
          <p:nvPr/>
        </p:nvPicPr>
        <p:blipFill>
          <a:blip r:embed="rId6"/>
          <a:stretch>
            <a:fillRect/>
          </a:stretch>
        </p:blipFill>
        <p:spPr>
          <a:xfrm>
            <a:off x="3804804" y="3516327"/>
            <a:ext cx="7315200" cy="381000"/>
          </a:xfrm>
          <a:prstGeom prst="rect">
            <a:avLst/>
          </a:prstGeom>
        </p:spPr>
      </p:pic>
      <p:sp>
        <p:nvSpPr>
          <p:cNvPr id="9" name="תיבת טקסט 8">
            <a:extLst>
              <a:ext uri="{FF2B5EF4-FFF2-40B4-BE49-F238E27FC236}">
                <a16:creationId xmlns:a16="http://schemas.microsoft.com/office/drawing/2014/main" id="{DABD9393-49DE-8864-3B4D-8A2E11E2C760}"/>
              </a:ext>
            </a:extLst>
          </p:cNvPr>
          <p:cNvSpPr txBox="1"/>
          <p:nvPr/>
        </p:nvSpPr>
        <p:spPr>
          <a:xfrm>
            <a:off x="5783233" y="2414819"/>
            <a:ext cx="4904509" cy="523220"/>
          </a:xfrm>
          <a:prstGeom prst="rect">
            <a:avLst/>
          </a:prstGeom>
          <a:noFill/>
        </p:spPr>
        <p:txBody>
          <a:bodyPr wrap="square" rtlCol="1">
            <a:spAutoFit/>
          </a:bodyPr>
          <a:lstStyle/>
          <a:p>
            <a:r>
              <a:rPr lang="he-IL" sz="2800" dirty="0"/>
              <a:t>פעלו לפי ההנחיות שבעמוד 23.</a:t>
            </a:r>
          </a:p>
        </p:txBody>
      </p:sp>
      <p:pic>
        <p:nvPicPr>
          <p:cNvPr id="11" name="תמונה 10">
            <a:extLst>
              <a:ext uri="{FF2B5EF4-FFF2-40B4-BE49-F238E27FC236}">
                <a16:creationId xmlns:a16="http://schemas.microsoft.com/office/drawing/2014/main" id="{E01EDB56-A92E-8432-B0A4-1773C3953AF6}"/>
              </a:ext>
            </a:extLst>
          </p:cNvPr>
          <p:cNvPicPr>
            <a:picLocks noChangeAspect="1"/>
          </p:cNvPicPr>
          <p:nvPr/>
        </p:nvPicPr>
        <p:blipFill>
          <a:blip r:embed="rId7"/>
          <a:stretch>
            <a:fillRect/>
          </a:stretch>
        </p:blipFill>
        <p:spPr>
          <a:xfrm>
            <a:off x="1566343" y="1463034"/>
            <a:ext cx="1867711" cy="1724891"/>
          </a:xfrm>
          <a:prstGeom prst="rect">
            <a:avLst/>
          </a:prstGeom>
        </p:spPr>
      </p:pic>
      <p:pic>
        <p:nvPicPr>
          <p:cNvPr id="15" name="תמונה 14">
            <a:extLst>
              <a:ext uri="{FF2B5EF4-FFF2-40B4-BE49-F238E27FC236}">
                <a16:creationId xmlns:a16="http://schemas.microsoft.com/office/drawing/2014/main" id="{15043F76-4A56-2CA0-40CD-3359BE75A47D}"/>
              </a:ext>
            </a:extLst>
          </p:cNvPr>
          <p:cNvPicPr>
            <a:picLocks noChangeAspect="1"/>
          </p:cNvPicPr>
          <p:nvPr/>
        </p:nvPicPr>
        <p:blipFill>
          <a:blip r:embed="rId8"/>
          <a:stretch>
            <a:fillRect/>
          </a:stretch>
        </p:blipFill>
        <p:spPr>
          <a:xfrm>
            <a:off x="384979" y="3516327"/>
            <a:ext cx="1945532" cy="2057400"/>
          </a:xfrm>
          <a:prstGeom prst="rect">
            <a:avLst/>
          </a:prstGeom>
        </p:spPr>
      </p:pic>
      <p:pic>
        <p:nvPicPr>
          <p:cNvPr id="17" name="תמונה 16">
            <a:extLst>
              <a:ext uri="{FF2B5EF4-FFF2-40B4-BE49-F238E27FC236}">
                <a16:creationId xmlns:a16="http://schemas.microsoft.com/office/drawing/2014/main" id="{EE547A2D-A8A3-AF5E-0EB8-E332CF8604C8}"/>
              </a:ext>
            </a:extLst>
          </p:cNvPr>
          <p:cNvPicPr>
            <a:picLocks noChangeAspect="1"/>
          </p:cNvPicPr>
          <p:nvPr/>
        </p:nvPicPr>
        <p:blipFill>
          <a:blip r:embed="rId9"/>
          <a:stretch>
            <a:fillRect/>
          </a:stretch>
        </p:blipFill>
        <p:spPr>
          <a:xfrm>
            <a:off x="2330511" y="4129347"/>
            <a:ext cx="1517515" cy="2057400"/>
          </a:xfrm>
          <a:prstGeom prst="rect">
            <a:avLst/>
          </a:prstGeom>
        </p:spPr>
      </p:pic>
      <p:sp>
        <p:nvSpPr>
          <p:cNvPr id="19" name="תיבת טקסט 18">
            <a:extLst>
              <a:ext uri="{FF2B5EF4-FFF2-40B4-BE49-F238E27FC236}">
                <a16:creationId xmlns:a16="http://schemas.microsoft.com/office/drawing/2014/main" id="{987C3A14-ED2E-0AD9-64C2-D5424BA6A958}"/>
              </a:ext>
            </a:extLst>
          </p:cNvPr>
          <p:cNvSpPr txBox="1"/>
          <p:nvPr/>
        </p:nvSpPr>
        <p:spPr>
          <a:xfrm>
            <a:off x="1416714" y="5802867"/>
            <a:ext cx="795177" cy="369332"/>
          </a:xfrm>
          <a:prstGeom prst="rect">
            <a:avLst/>
          </a:prstGeom>
          <a:noFill/>
        </p:spPr>
        <p:txBody>
          <a:bodyPr wrap="square" rtlCol="1">
            <a:spAutoFit/>
          </a:bodyPr>
          <a:lstStyle/>
          <a:p>
            <a:r>
              <a:rPr lang="he-IL" sz="1800" b="1" i="0" u="none" strike="noStrike" baseline="0" dirty="0">
                <a:latin typeface="FbSpoiler-Bold"/>
              </a:rPr>
              <a:t>ריקוע</a:t>
            </a:r>
            <a:endParaRPr lang="he-IL" dirty="0"/>
          </a:p>
        </p:txBody>
      </p:sp>
      <p:sp>
        <p:nvSpPr>
          <p:cNvPr id="2" name="תיבת טקסט 1">
            <a:extLst>
              <a:ext uri="{FF2B5EF4-FFF2-40B4-BE49-F238E27FC236}">
                <a16:creationId xmlns:a16="http://schemas.microsoft.com/office/drawing/2014/main" id="{D6846AAF-209A-D0E9-E062-F33B738ECF1D}"/>
              </a:ext>
            </a:extLst>
          </p:cNvPr>
          <p:cNvSpPr txBox="1"/>
          <p:nvPr/>
        </p:nvSpPr>
        <p:spPr>
          <a:xfrm>
            <a:off x="216161" y="6376833"/>
            <a:ext cx="1179871" cy="369332"/>
          </a:xfrm>
          <a:prstGeom prst="rect">
            <a:avLst/>
          </a:prstGeom>
          <a:noFill/>
        </p:spPr>
        <p:txBody>
          <a:bodyPr wrap="square" rtlCol="1">
            <a:spAutoFit/>
          </a:bodyPr>
          <a:lstStyle/>
          <a:p>
            <a:r>
              <a:rPr lang="he-IL" b="1" dirty="0"/>
              <a:t>עמוד 23</a:t>
            </a:r>
          </a:p>
        </p:txBody>
      </p:sp>
      <p:pic>
        <p:nvPicPr>
          <p:cNvPr id="10" name="תמונה 9">
            <a:extLst>
              <a:ext uri="{FF2B5EF4-FFF2-40B4-BE49-F238E27FC236}">
                <a16:creationId xmlns:a16="http://schemas.microsoft.com/office/drawing/2014/main" id="{CF85A4DA-E5A2-323A-991F-E9122DE11EDD}"/>
              </a:ext>
            </a:extLst>
          </p:cNvPr>
          <p:cNvPicPr>
            <a:picLocks noChangeAspect="1"/>
          </p:cNvPicPr>
          <p:nvPr/>
        </p:nvPicPr>
        <p:blipFill>
          <a:blip r:embed="rId10"/>
          <a:stretch>
            <a:fillRect/>
          </a:stretch>
        </p:blipFill>
        <p:spPr>
          <a:xfrm>
            <a:off x="6347658" y="4165874"/>
            <a:ext cx="3126922" cy="2445810"/>
          </a:xfrm>
          <a:prstGeom prst="rect">
            <a:avLst/>
          </a:prstGeom>
        </p:spPr>
      </p:pic>
    </p:spTree>
    <p:extLst>
      <p:ext uri="{BB962C8B-B14F-4D97-AF65-F5344CB8AC3E}">
        <p14:creationId xmlns:p14="http://schemas.microsoft.com/office/powerpoint/2010/main" val="2790320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9A2D-A896-6C33-B62C-25409889D7D4}"/>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40BAB657-9081-9952-996D-AAF922FDD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FC4D5993-6638-4843-E1CA-26076E583F6E}"/>
              </a:ext>
            </a:extLst>
          </p:cNvPr>
          <p:cNvPicPr>
            <a:picLocks noChangeAspect="1"/>
          </p:cNvPicPr>
          <p:nvPr/>
        </p:nvPicPr>
        <p:blipFill>
          <a:blip r:embed="rId4"/>
          <a:stretch>
            <a:fillRect/>
          </a:stretch>
        </p:blipFill>
        <p:spPr>
          <a:xfrm>
            <a:off x="5430434" y="839795"/>
            <a:ext cx="5124450" cy="1057275"/>
          </a:xfrm>
          <a:prstGeom prst="rect">
            <a:avLst/>
          </a:prstGeom>
        </p:spPr>
      </p:pic>
      <p:pic>
        <p:nvPicPr>
          <p:cNvPr id="5" name="תמונה 4">
            <a:extLst>
              <a:ext uri="{FF2B5EF4-FFF2-40B4-BE49-F238E27FC236}">
                <a16:creationId xmlns:a16="http://schemas.microsoft.com/office/drawing/2014/main" id="{D8539894-E386-A882-9045-7A68E64F697D}"/>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7789027" y="3017520"/>
            <a:ext cx="2983268" cy="2598457"/>
          </a:xfrm>
          <a:prstGeom prst="rect">
            <a:avLst/>
          </a:prstGeom>
        </p:spPr>
      </p:pic>
      <p:pic>
        <p:nvPicPr>
          <p:cNvPr id="7" name="תמונה 6">
            <a:extLst>
              <a:ext uri="{FF2B5EF4-FFF2-40B4-BE49-F238E27FC236}">
                <a16:creationId xmlns:a16="http://schemas.microsoft.com/office/drawing/2014/main" id="{F94F0E4A-5FEE-0737-F913-4C195BDB58FE}"/>
              </a:ext>
            </a:extLst>
          </p:cNvPr>
          <p:cNvPicPr>
            <a:picLocks noChangeAspect="1"/>
          </p:cNvPicPr>
          <p:nvPr/>
        </p:nvPicPr>
        <p:blipFill>
          <a:blip r:embed="rId6"/>
          <a:stretch>
            <a:fillRect/>
          </a:stretch>
        </p:blipFill>
        <p:spPr>
          <a:xfrm>
            <a:off x="892645" y="4013245"/>
            <a:ext cx="2607013" cy="1766455"/>
          </a:xfrm>
          <a:prstGeom prst="rect">
            <a:avLst/>
          </a:prstGeom>
        </p:spPr>
      </p:pic>
      <p:pic>
        <p:nvPicPr>
          <p:cNvPr id="10" name="תמונה 9">
            <a:extLst>
              <a:ext uri="{FF2B5EF4-FFF2-40B4-BE49-F238E27FC236}">
                <a16:creationId xmlns:a16="http://schemas.microsoft.com/office/drawing/2014/main" id="{84141E0D-0F39-34E9-26EF-1ED039A43113}"/>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4015048" y="2980358"/>
            <a:ext cx="1720735" cy="2799342"/>
          </a:xfrm>
          <a:prstGeom prst="rect">
            <a:avLst/>
          </a:prstGeom>
        </p:spPr>
      </p:pic>
      <p:pic>
        <p:nvPicPr>
          <p:cNvPr id="12" name="תמונה 11">
            <a:extLst>
              <a:ext uri="{FF2B5EF4-FFF2-40B4-BE49-F238E27FC236}">
                <a16:creationId xmlns:a16="http://schemas.microsoft.com/office/drawing/2014/main" id="{D6E0DA49-1AED-00A8-8226-F6BC30B63267}"/>
              </a:ext>
            </a:extLst>
          </p:cNvPr>
          <p:cNvPicPr>
            <a:picLocks noChangeAspect="1"/>
          </p:cNvPicPr>
          <p:nvPr/>
        </p:nvPicPr>
        <p:blipFill>
          <a:blip r:embed="rId8"/>
          <a:stretch>
            <a:fillRect/>
          </a:stretch>
        </p:blipFill>
        <p:spPr>
          <a:xfrm>
            <a:off x="8863791" y="2233457"/>
            <a:ext cx="2095500" cy="447675"/>
          </a:xfrm>
          <a:prstGeom prst="rect">
            <a:avLst/>
          </a:prstGeom>
        </p:spPr>
      </p:pic>
      <p:pic>
        <p:nvPicPr>
          <p:cNvPr id="14" name="תמונה 13">
            <a:extLst>
              <a:ext uri="{FF2B5EF4-FFF2-40B4-BE49-F238E27FC236}">
                <a16:creationId xmlns:a16="http://schemas.microsoft.com/office/drawing/2014/main" id="{11FF7E8C-2536-F596-4E71-94EC5D245048}"/>
              </a:ext>
            </a:extLst>
          </p:cNvPr>
          <p:cNvPicPr>
            <a:picLocks noChangeAspect="1"/>
          </p:cNvPicPr>
          <p:nvPr/>
        </p:nvPicPr>
        <p:blipFill>
          <a:blip r:embed="rId9"/>
          <a:stretch>
            <a:fillRect/>
          </a:stretch>
        </p:blipFill>
        <p:spPr>
          <a:xfrm>
            <a:off x="4015048" y="2395659"/>
            <a:ext cx="1790700" cy="438150"/>
          </a:xfrm>
          <a:prstGeom prst="rect">
            <a:avLst/>
          </a:prstGeom>
        </p:spPr>
      </p:pic>
      <p:sp>
        <p:nvSpPr>
          <p:cNvPr id="15" name="תיבת טקסט 14">
            <a:extLst>
              <a:ext uri="{FF2B5EF4-FFF2-40B4-BE49-F238E27FC236}">
                <a16:creationId xmlns:a16="http://schemas.microsoft.com/office/drawing/2014/main" id="{FE1F5D85-2AD1-A527-DAB8-F02482D4BFE9}"/>
              </a:ext>
            </a:extLst>
          </p:cNvPr>
          <p:cNvSpPr txBox="1"/>
          <p:nvPr/>
        </p:nvSpPr>
        <p:spPr>
          <a:xfrm>
            <a:off x="216161" y="6376833"/>
            <a:ext cx="1179871" cy="369332"/>
          </a:xfrm>
          <a:prstGeom prst="rect">
            <a:avLst/>
          </a:prstGeom>
          <a:noFill/>
        </p:spPr>
        <p:txBody>
          <a:bodyPr wrap="square" rtlCol="1">
            <a:spAutoFit/>
          </a:bodyPr>
          <a:lstStyle/>
          <a:p>
            <a:r>
              <a:rPr lang="he-IL" b="1" dirty="0"/>
              <a:t>עמוד 24</a:t>
            </a:r>
          </a:p>
        </p:txBody>
      </p:sp>
    </p:spTree>
    <p:extLst>
      <p:ext uri="{BB962C8B-B14F-4D97-AF65-F5344CB8AC3E}">
        <p14:creationId xmlns:p14="http://schemas.microsoft.com/office/powerpoint/2010/main" val="3625520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EB1E2-2D1A-4427-79C0-CDF09FDF8F3B}"/>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382CBE21-977F-EE23-60A5-139615DE6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2C9FE87D-9D59-FD0C-F957-9F8BA6D14B5B}"/>
              </a:ext>
            </a:extLst>
          </p:cNvPr>
          <p:cNvPicPr>
            <a:picLocks noChangeAspect="1"/>
          </p:cNvPicPr>
          <p:nvPr/>
        </p:nvPicPr>
        <p:blipFill>
          <a:blip r:embed="rId4"/>
          <a:stretch>
            <a:fillRect/>
          </a:stretch>
        </p:blipFill>
        <p:spPr>
          <a:xfrm>
            <a:off x="7286626" y="110433"/>
            <a:ext cx="4019550" cy="533400"/>
          </a:xfrm>
          <a:prstGeom prst="rect">
            <a:avLst/>
          </a:prstGeom>
        </p:spPr>
      </p:pic>
      <p:pic>
        <p:nvPicPr>
          <p:cNvPr id="5" name="תמונה 4">
            <a:extLst>
              <a:ext uri="{FF2B5EF4-FFF2-40B4-BE49-F238E27FC236}">
                <a16:creationId xmlns:a16="http://schemas.microsoft.com/office/drawing/2014/main" id="{B4863241-9BB4-FE98-F96B-68B9CF8C3DA7}"/>
              </a:ext>
            </a:extLst>
          </p:cNvPr>
          <p:cNvPicPr>
            <a:picLocks noChangeAspect="1"/>
          </p:cNvPicPr>
          <p:nvPr/>
        </p:nvPicPr>
        <p:blipFill>
          <a:blip r:embed="rId5"/>
          <a:stretch>
            <a:fillRect/>
          </a:stretch>
        </p:blipFill>
        <p:spPr>
          <a:xfrm>
            <a:off x="6314611" y="1717380"/>
            <a:ext cx="4762500" cy="1057580"/>
          </a:xfrm>
          <a:prstGeom prst="rect">
            <a:avLst/>
          </a:prstGeom>
        </p:spPr>
      </p:pic>
      <p:pic>
        <p:nvPicPr>
          <p:cNvPr id="10" name="תמונה 9">
            <a:extLst>
              <a:ext uri="{FF2B5EF4-FFF2-40B4-BE49-F238E27FC236}">
                <a16:creationId xmlns:a16="http://schemas.microsoft.com/office/drawing/2014/main" id="{94CFE047-4DDA-BA2A-06A4-1B25203EE97E}"/>
              </a:ext>
            </a:extLst>
          </p:cNvPr>
          <p:cNvPicPr>
            <a:picLocks noChangeAspect="1"/>
          </p:cNvPicPr>
          <p:nvPr/>
        </p:nvPicPr>
        <p:blipFill>
          <a:blip r:embed="rId6"/>
          <a:stretch>
            <a:fillRect/>
          </a:stretch>
        </p:blipFill>
        <p:spPr>
          <a:xfrm>
            <a:off x="6869943" y="4690855"/>
            <a:ext cx="1932052" cy="963741"/>
          </a:xfrm>
          <a:prstGeom prst="rect">
            <a:avLst/>
          </a:prstGeom>
        </p:spPr>
      </p:pic>
      <p:pic>
        <p:nvPicPr>
          <p:cNvPr id="12" name="תמונה 11">
            <a:extLst>
              <a:ext uri="{FF2B5EF4-FFF2-40B4-BE49-F238E27FC236}">
                <a16:creationId xmlns:a16="http://schemas.microsoft.com/office/drawing/2014/main" id="{B87B212F-7AE7-737D-61DB-0F5A9BCC86BE}"/>
              </a:ext>
            </a:extLst>
          </p:cNvPr>
          <p:cNvPicPr>
            <a:picLocks noChangeAspect="1"/>
          </p:cNvPicPr>
          <p:nvPr/>
        </p:nvPicPr>
        <p:blipFill>
          <a:blip r:embed="rId7"/>
          <a:stretch>
            <a:fillRect/>
          </a:stretch>
        </p:blipFill>
        <p:spPr>
          <a:xfrm>
            <a:off x="9214830" y="4397348"/>
            <a:ext cx="2801566" cy="1548245"/>
          </a:xfrm>
          <a:prstGeom prst="rect">
            <a:avLst/>
          </a:prstGeom>
        </p:spPr>
      </p:pic>
      <p:pic>
        <p:nvPicPr>
          <p:cNvPr id="15" name="תמונה 14">
            <a:extLst>
              <a:ext uri="{FF2B5EF4-FFF2-40B4-BE49-F238E27FC236}">
                <a16:creationId xmlns:a16="http://schemas.microsoft.com/office/drawing/2014/main" id="{0886347A-BDDE-7A8A-9581-BDB39F369A2A}"/>
              </a:ext>
            </a:extLst>
          </p:cNvPr>
          <p:cNvPicPr>
            <a:picLocks noChangeAspect="1"/>
          </p:cNvPicPr>
          <p:nvPr/>
        </p:nvPicPr>
        <p:blipFill>
          <a:blip r:embed="rId8"/>
          <a:stretch>
            <a:fillRect/>
          </a:stretch>
        </p:blipFill>
        <p:spPr>
          <a:xfrm>
            <a:off x="226934" y="815182"/>
            <a:ext cx="2283510" cy="2102586"/>
          </a:xfrm>
          <a:prstGeom prst="rect">
            <a:avLst/>
          </a:prstGeom>
        </p:spPr>
      </p:pic>
      <p:pic>
        <p:nvPicPr>
          <p:cNvPr id="17" name="תמונה 16">
            <a:extLst>
              <a:ext uri="{FF2B5EF4-FFF2-40B4-BE49-F238E27FC236}">
                <a16:creationId xmlns:a16="http://schemas.microsoft.com/office/drawing/2014/main" id="{8A39AF0D-C663-ABDB-58C7-3A4DC7DDBAE2}"/>
              </a:ext>
            </a:extLst>
          </p:cNvPr>
          <p:cNvPicPr>
            <a:picLocks noChangeAspect="1"/>
          </p:cNvPicPr>
          <p:nvPr/>
        </p:nvPicPr>
        <p:blipFill>
          <a:blip r:embed="rId9"/>
          <a:stretch>
            <a:fillRect/>
          </a:stretch>
        </p:blipFill>
        <p:spPr>
          <a:xfrm>
            <a:off x="7977188" y="3658007"/>
            <a:ext cx="2638425" cy="381000"/>
          </a:xfrm>
          <a:prstGeom prst="rect">
            <a:avLst/>
          </a:prstGeom>
        </p:spPr>
      </p:pic>
      <p:sp>
        <p:nvSpPr>
          <p:cNvPr id="20" name="תיבת טקסט 19">
            <a:extLst>
              <a:ext uri="{FF2B5EF4-FFF2-40B4-BE49-F238E27FC236}">
                <a16:creationId xmlns:a16="http://schemas.microsoft.com/office/drawing/2014/main" id="{C4806DE2-53F3-AB3D-943B-BDC7B3A78672}"/>
              </a:ext>
            </a:extLst>
          </p:cNvPr>
          <p:cNvSpPr txBox="1"/>
          <p:nvPr/>
        </p:nvSpPr>
        <p:spPr>
          <a:xfrm>
            <a:off x="9586954" y="6303935"/>
            <a:ext cx="2109355" cy="369332"/>
          </a:xfrm>
          <a:prstGeom prst="rect">
            <a:avLst/>
          </a:prstGeom>
          <a:noFill/>
        </p:spPr>
        <p:txBody>
          <a:bodyPr wrap="square">
            <a:spAutoFit/>
          </a:bodyPr>
          <a:lstStyle/>
          <a:p>
            <a:r>
              <a:rPr lang="he-IL" sz="1800" b="1" i="0" u="none" strike="noStrike" baseline="0" dirty="0">
                <a:latin typeface="FbSpoiler-Bold"/>
              </a:rPr>
              <a:t>גשרים ליישור שיניים</a:t>
            </a:r>
            <a:endParaRPr lang="he-IL" dirty="0"/>
          </a:p>
        </p:txBody>
      </p:sp>
      <p:sp>
        <p:nvSpPr>
          <p:cNvPr id="22" name="תיבת טקסט 21">
            <a:extLst>
              <a:ext uri="{FF2B5EF4-FFF2-40B4-BE49-F238E27FC236}">
                <a16:creationId xmlns:a16="http://schemas.microsoft.com/office/drawing/2014/main" id="{D4A329D0-509A-99AC-FC69-24E2588589DC}"/>
              </a:ext>
            </a:extLst>
          </p:cNvPr>
          <p:cNvSpPr txBox="1"/>
          <p:nvPr/>
        </p:nvSpPr>
        <p:spPr>
          <a:xfrm>
            <a:off x="6380654" y="6306445"/>
            <a:ext cx="2523648" cy="369332"/>
          </a:xfrm>
          <a:prstGeom prst="rect">
            <a:avLst/>
          </a:prstGeom>
          <a:noFill/>
        </p:spPr>
        <p:txBody>
          <a:bodyPr wrap="square">
            <a:spAutoFit/>
          </a:bodyPr>
          <a:lstStyle/>
          <a:p>
            <a:r>
              <a:rPr lang="he-IL" sz="1800" b="1" i="0" u="none" strike="noStrike" baseline="0" dirty="0">
                <a:latin typeface="FbSpoiler-Bold"/>
              </a:rPr>
              <a:t>תומכן (סְְטֵֵנְְט) לעורקים</a:t>
            </a:r>
            <a:endParaRPr lang="he-IL" dirty="0"/>
          </a:p>
        </p:txBody>
      </p:sp>
      <p:sp>
        <p:nvSpPr>
          <p:cNvPr id="23" name="תיבת טקסט 22">
            <a:extLst>
              <a:ext uri="{FF2B5EF4-FFF2-40B4-BE49-F238E27FC236}">
                <a16:creationId xmlns:a16="http://schemas.microsoft.com/office/drawing/2014/main" id="{8F28CFC3-7653-274F-42D0-AB89513BD5A7}"/>
              </a:ext>
            </a:extLst>
          </p:cNvPr>
          <p:cNvSpPr txBox="1"/>
          <p:nvPr/>
        </p:nvSpPr>
        <p:spPr>
          <a:xfrm>
            <a:off x="216161" y="6376833"/>
            <a:ext cx="1179871" cy="369332"/>
          </a:xfrm>
          <a:prstGeom prst="rect">
            <a:avLst/>
          </a:prstGeom>
          <a:noFill/>
        </p:spPr>
        <p:txBody>
          <a:bodyPr wrap="square" rtlCol="1">
            <a:spAutoFit/>
          </a:bodyPr>
          <a:lstStyle/>
          <a:p>
            <a:r>
              <a:rPr lang="he-IL" b="1" dirty="0"/>
              <a:t>עמוד 25</a:t>
            </a:r>
          </a:p>
        </p:txBody>
      </p:sp>
      <p:sp>
        <p:nvSpPr>
          <p:cNvPr id="2" name="תיבת טקסט 1">
            <a:extLst>
              <a:ext uri="{FF2B5EF4-FFF2-40B4-BE49-F238E27FC236}">
                <a16:creationId xmlns:a16="http://schemas.microsoft.com/office/drawing/2014/main" id="{260E7177-4C49-866B-4FCC-6F3B586CA8D6}"/>
              </a:ext>
            </a:extLst>
          </p:cNvPr>
          <p:cNvSpPr txBox="1"/>
          <p:nvPr/>
        </p:nvSpPr>
        <p:spPr>
          <a:xfrm>
            <a:off x="127490" y="4797868"/>
            <a:ext cx="5194569" cy="523220"/>
          </a:xfrm>
          <a:prstGeom prst="rect">
            <a:avLst/>
          </a:prstGeom>
          <a:noFill/>
        </p:spPr>
        <p:txBody>
          <a:bodyPr wrap="square" rtlCol="1">
            <a:spAutoFit/>
          </a:bodyPr>
          <a:lstStyle/>
          <a:p>
            <a:r>
              <a:rPr lang="he-IL" sz="2800" dirty="0"/>
              <a:t>השיבו על שאלות 6-1 שבעמוד זה.</a:t>
            </a:r>
          </a:p>
        </p:txBody>
      </p:sp>
    </p:spTree>
    <p:extLst>
      <p:ext uri="{BB962C8B-B14F-4D97-AF65-F5344CB8AC3E}">
        <p14:creationId xmlns:p14="http://schemas.microsoft.com/office/powerpoint/2010/main" val="2822733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5EEC-E4F4-4FEE-1E5B-B4B8AFA768B8}"/>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624C737E-349D-21DE-9119-4F2329B1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7ED3104A-4807-4994-1468-8B7F3CB5585B}"/>
              </a:ext>
            </a:extLst>
          </p:cNvPr>
          <p:cNvSpPr txBox="1"/>
          <p:nvPr/>
        </p:nvSpPr>
        <p:spPr>
          <a:xfrm>
            <a:off x="216161" y="6376833"/>
            <a:ext cx="1179871" cy="369332"/>
          </a:xfrm>
          <a:prstGeom prst="rect">
            <a:avLst/>
          </a:prstGeom>
          <a:noFill/>
        </p:spPr>
        <p:txBody>
          <a:bodyPr wrap="square" rtlCol="1">
            <a:spAutoFit/>
          </a:bodyPr>
          <a:lstStyle/>
          <a:p>
            <a:r>
              <a:rPr lang="he-IL" b="1" dirty="0"/>
              <a:t>עמוד 26</a:t>
            </a:r>
          </a:p>
        </p:txBody>
      </p:sp>
      <p:sp>
        <p:nvSpPr>
          <p:cNvPr id="4" name="תיבת טקסט 3">
            <a:extLst>
              <a:ext uri="{FF2B5EF4-FFF2-40B4-BE49-F238E27FC236}">
                <a16:creationId xmlns:a16="http://schemas.microsoft.com/office/drawing/2014/main" id="{3BCAA524-F954-1F94-A76F-E471C04B7DDC}"/>
              </a:ext>
            </a:extLst>
          </p:cNvPr>
          <p:cNvSpPr txBox="1"/>
          <p:nvPr/>
        </p:nvSpPr>
        <p:spPr>
          <a:xfrm>
            <a:off x="3394953" y="5982511"/>
            <a:ext cx="7081736" cy="461665"/>
          </a:xfrm>
          <a:prstGeom prst="rect">
            <a:avLst/>
          </a:prstGeom>
          <a:noFill/>
        </p:spPr>
        <p:txBody>
          <a:bodyPr wrap="square" rtlCol="1">
            <a:spAutoFit/>
          </a:bodyPr>
          <a:lstStyle/>
          <a:p>
            <a:r>
              <a:rPr lang="he-IL" sz="2400" dirty="0"/>
              <a:t>המשיכו לענות על השאלות שבעמוד זה.</a:t>
            </a:r>
          </a:p>
        </p:txBody>
      </p:sp>
      <p:pic>
        <p:nvPicPr>
          <p:cNvPr id="6" name="תמונה 5">
            <a:extLst>
              <a:ext uri="{FF2B5EF4-FFF2-40B4-BE49-F238E27FC236}">
                <a16:creationId xmlns:a16="http://schemas.microsoft.com/office/drawing/2014/main" id="{FC4CAB1B-72DB-FEF4-39BE-B776E6F8D939}"/>
              </a:ext>
            </a:extLst>
          </p:cNvPr>
          <p:cNvPicPr>
            <a:picLocks noChangeAspect="1"/>
          </p:cNvPicPr>
          <p:nvPr/>
        </p:nvPicPr>
        <p:blipFill>
          <a:blip r:embed="rId4"/>
          <a:stretch>
            <a:fillRect/>
          </a:stretch>
        </p:blipFill>
        <p:spPr>
          <a:xfrm>
            <a:off x="463583" y="875489"/>
            <a:ext cx="1673157" cy="1153391"/>
          </a:xfrm>
          <a:prstGeom prst="rect">
            <a:avLst/>
          </a:prstGeom>
        </p:spPr>
      </p:pic>
      <p:pic>
        <p:nvPicPr>
          <p:cNvPr id="7" name="תמונה 6">
            <a:extLst>
              <a:ext uri="{FF2B5EF4-FFF2-40B4-BE49-F238E27FC236}">
                <a16:creationId xmlns:a16="http://schemas.microsoft.com/office/drawing/2014/main" id="{11A3D496-5D54-58B5-1070-60DC79467714}"/>
              </a:ext>
            </a:extLst>
          </p:cNvPr>
          <p:cNvPicPr>
            <a:picLocks noChangeAspect="1"/>
          </p:cNvPicPr>
          <p:nvPr/>
        </p:nvPicPr>
        <p:blipFill>
          <a:blip r:embed="rId5"/>
          <a:stretch>
            <a:fillRect/>
          </a:stretch>
        </p:blipFill>
        <p:spPr>
          <a:xfrm>
            <a:off x="2136740" y="1213166"/>
            <a:ext cx="9365967" cy="4244087"/>
          </a:xfrm>
          <a:prstGeom prst="rect">
            <a:avLst/>
          </a:prstGeom>
        </p:spPr>
      </p:pic>
    </p:spTree>
    <p:extLst>
      <p:ext uri="{BB962C8B-B14F-4D97-AF65-F5344CB8AC3E}">
        <p14:creationId xmlns:p14="http://schemas.microsoft.com/office/powerpoint/2010/main" val="1674436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6CCCA-09C7-4A57-EF78-B1EDA835EDCD}"/>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498A50C-8168-B711-189E-4C1D78303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57CA6439-C9C6-119C-0464-607B2478EFE9}"/>
              </a:ext>
            </a:extLst>
          </p:cNvPr>
          <p:cNvSpPr txBox="1"/>
          <p:nvPr/>
        </p:nvSpPr>
        <p:spPr>
          <a:xfrm>
            <a:off x="216161" y="6376833"/>
            <a:ext cx="1179871" cy="369332"/>
          </a:xfrm>
          <a:prstGeom prst="rect">
            <a:avLst/>
          </a:prstGeom>
          <a:noFill/>
        </p:spPr>
        <p:txBody>
          <a:bodyPr wrap="square" rtlCol="1">
            <a:spAutoFit/>
          </a:bodyPr>
          <a:lstStyle/>
          <a:p>
            <a:r>
              <a:rPr lang="he-IL" b="1" dirty="0"/>
              <a:t>עמוד 27</a:t>
            </a:r>
          </a:p>
        </p:txBody>
      </p:sp>
      <p:pic>
        <p:nvPicPr>
          <p:cNvPr id="5" name="תמונה 4">
            <a:extLst>
              <a:ext uri="{FF2B5EF4-FFF2-40B4-BE49-F238E27FC236}">
                <a16:creationId xmlns:a16="http://schemas.microsoft.com/office/drawing/2014/main" id="{7F4E55A4-75E1-13E6-F4C3-60A84C04D9FE}"/>
              </a:ext>
            </a:extLst>
          </p:cNvPr>
          <p:cNvPicPr>
            <a:picLocks noChangeAspect="1"/>
          </p:cNvPicPr>
          <p:nvPr/>
        </p:nvPicPr>
        <p:blipFill>
          <a:blip r:embed="rId4"/>
          <a:stretch>
            <a:fillRect/>
          </a:stretch>
        </p:blipFill>
        <p:spPr>
          <a:xfrm>
            <a:off x="566737" y="889462"/>
            <a:ext cx="11058525" cy="54970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3760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86CF-C289-4336-9E8F-DE0C8542F71C}"/>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A42EC332-F50B-7711-E89C-9E9D4D627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CA0BC275-75A7-176D-9F07-881444BF02D7}"/>
              </a:ext>
            </a:extLst>
          </p:cNvPr>
          <p:cNvSpPr txBox="1"/>
          <p:nvPr/>
        </p:nvSpPr>
        <p:spPr>
          <a:xfrm>
            <a:off x="216161" y="6376833"/>
            <a:ext cx="1179871" cy="369332"/>
          </a:xfrm>
          <a:prstGeom prst="rect">
            <a:avLst/>
          </a:prstGeom>
          <a:noFill/>
        </p:spPr>
        <p:txBody>
          <a:bodyPr wrap="square" rtlCol="1">
            <a:spAutoFit/>
          </a:bodyPr>
          <a:lstStyle/>
          <a:p>
            <a:r>
              <a:rPr lang="he-IL" b="1" dirty="0"/>
              <a:t>עמוד 27</a:t>
            </a:r>
          </a:p>
        </p:txBody>
      </p:sp>
      <p:pic>
        <p:nvPicPr>
          <p:cNvPr id="7" name="תמונה 6">
            <a:extLst>
              <a:ext uri="{FF2B5EF4-FFF2-40B4-BE49-F238E27FC236}">
                <a16:creationId xmlns:a16="http://schemas.microsoft.com/office/drawing/2014/main" id="{9DE172D8-7C87-703E-F0DD-9F0821FFC290}"/>
              </a:ext>
            </a:extLst>
          </p:cNvPr>
          <p:cNvPicPr>
            <a:picLocks noChangeAspect="1"/>
          </p:cNvPicPr>
          <p:nvPr/>
        </p:nvPicPr>
        <p:blipFill>
          <a:blip r:embed="rId4"/>
          <a:stretch>
            <a:fillRect/>
          </a:stretch>
        </p:blipFill>
        <p:spPr>
          <a:xfrm>
            <a:off x="857064" y="1225242"/>
            <a:ext cx="1867711" cy="1995055"/>
          </a:xfrm>
          <a:prstGeom prst="rect">
            <a:avLst/>
          </a:prstGeom>
        </p:spPr>
      </p:pic>
      <p:pic>
        <p:nvPicPr>
          <p:cNvPr id="10" name="תמונה 9">
            <a:extLst>
              <a:ext uri="{FF2B5EF4-FFF2-40B4-BE49-F238E27FC236}">
                <a16:creationId xmlns:a16="http://schemas.microsoft.com/office/drawing/2014/main" id="{7CDABA6B-A67B-E8FF-F949-F0E8F67C4639}"/>
              </a:ext>
            </a:extLst>
          </p:cNvPr>
          <p:cNvPicPr>
            <a:picLocks noChangeAspect="1"/>
          </p:cNvPicPr>
          <p:nvPr/>
        </p:nvPicPr>
        <p:blipFill>
          <a:blip r:embed="rId5"/>
          <a:stretch>
            <a:fillRect/>
          </a:stretch>
        </p:blipFill>
        <p:spPr>
          <a:xfrm>
            <a:off x="857064" y="3839579"/>
            <a:ext cx="1400783" cy="1444336"/>
          </a:xfrm>
          <a:prstGeom prst="rect">
            <a:avLst/>
          </a:prstGeom>
          <a:ln w="19050">
            <a:solidFill>
              <a:srgbClr val="0070C0"/>
            </a:solidFill>
          </a:ln>
        </p:spPr>
      </p:pic>
      <p:pic>
        <p:nvPicPr>
          <p:cNvPr id="12" name="תמונה 11">
            <a:extLst>
              <a:ext uri="{FF2B5EF4-FFF2-40B4-BE49-F238E27FC236}">
                <a16:creationId xmlns:a16="http://schemas.microsoft.com/office/drawing/2014/main" id="{BEEA39B1-4736-5B25-A79B-7CE8A1EA0077}"/>
              </a:ext>
            </a:extLst>
          </p:cNvPr>
          <p:cNvPicPr>
            <a:picLocks noChangeAspect="1"/>
          </p:cNvPicPr>
          <p:nvPr/>
        </p:nvPicPr>
        <p:blipFill>
          <a:blip r:embed="rId6"/>
          <a:stretch>
            <a:fillRect/>
          </a:stretch>
        </p:blipFill>
        <p:spPr>
          <a:xfrm>
            <a:off x="3353556" y="4090693"/>
            <a:ext cx="2023353" cy="2150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תמונה 13">
            <a:extLst>
              <a:ext uri="{FF2B5EF4-FFF2-40B4-BE49-F238E27FC236}">
                <a16:creationId xmlns:a16="http://schemas.microsoft.com/office/drawing/2014/main" id="{466FD0D7-03E7-78CD-1937-B244D866F067}"/>
              </a:ext>
            </a:extLst>
          </p:cNvPr>
          <p:cNvPicPr>
            <a:picLocks noChangeAspect="1"/>
          </p:cNvPicPr>
          <p:nvPr/>
        </p:nvPicPr>
        <p:blipFill>
          <a:blip r:embed="rId7"/>
          <a:stretch>
            <a:fillRect/>
          </a:stretch>
        </p:blipFill>
        <p:spPr>
          <a:xfrm>
            <a:off x="9039208" y="4288300"/>
            <a:ext cx="2295728" cy="1610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תמונה 15">
            <a:extLst>
              <a:ext uri="{FF2B5EF4-FFF2-40B4-BE49-F238E27FC236}">
                <a16:creationId xmlns:a16="http://schemas.microsoft.com/office/drawing/2014/main" id="{FA721C60-D642-3CC9-16E1-7F121149E5AB}"/>
              </a:ext>
            </a:extLst>
          </p:cNvPr>
          <p:cNvPicPr>
            <a:picLocks noChangeAspect="1"/>
          </p:cNvPicPr>
          <p:nvPr/>
        </p:nvPicPr>
        <p:blipFill>
          <a:blip r:embed="rId8"/>
          <a:stretch>
            <a:fillRect/>
          </a:stretch>
        </p:blipFill>
        <p:spPr>
          <a:xfrm>
            <a:off x="6096000" y="4288300"/>
            <a:ext cx="2023353" cy="2036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תיבת טקסט 3">
            <a:extLst>
              <a:ext uri="{FF2B5EF4-FFF2-40B4-BE49-F238E27FC236}">
                <a16:creationId xmlns:a16="http://schemas.microsoft.com/office/drawing/2014/main" id="{72966D5F-5120-11EA-81E7-B8AAB764DB7B}"/>
              </a:ext>
            </a:extLst>
          </p:cNvPr>
          <p:cNvSpPr txBox="1"/>
          <p:nvPr/>
        </p:nvSpPr>
        <p:spPr>
          <a:xfrm>
            <a:off x="3704725" y="616389"/>
            <a:ext cx="7630211" cy="3724096"/>
          </a:xfrm>
          <a:prstGeom prst="rect">
            <a:avLst/>
          </a:prstGeom>
          <a:noFill/>
        </p:spPr>
        <p:txBody>
          <a:bodyPr wrap="square">
            <a:spAutoFit/>
          </a:bodyPr>
          <a:lstStyle/>
          <a:p>
            <a:r>
              <a:rPr lang="he-IL" sz="2800" b="1" i="0" u="none" strike="noStrike" baseline="0" dirty="0">
                <a:solidFill>
                  <a:srgbClr val="1E9BA7"/>
                </a:solidFill>
                <a:latin typeface="MFPronto-Bold"/>
              </a:rPr>
              <a:t>מיומנויות שהפעלנו</a:t>
            </a:r>
          </a:p>
          <a:p>
            <a:r>
              <a:rPr lang="he-IL" sz="28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ערכנו ניסויים ותצפיות.</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ביצענו חקר מדעי: מהלך ניסוי, בידוד משתנים, ארגון תוצאות בטבלה,</a:t>
            </a:r>
          </a:p>
          <a:p>
            <a:r>
              <a:rPr lang="he-IL" sz="2000" b="0" i="0" u="none" strike="noStrike" baseline="0" dirty="0">
                <a:solidFill>
                  <a:srgbClr val="000000"/>
                </a:solidFill>
                <a:latin typeface="FbSpoiler-Regular"/>
              </a:rPr>
              <a:t>   ביצוע חזרות והסקת מסקנות.</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אִרגנו מידע בטבלאות ובתרשימים והסקנו מסקנות.</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השתמשנו במודלים לתיאור תהליכים.</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עיצבנו מתכות בשיטות שונות.</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הפעלנו מיומנויות ביצוע (כיפוף, ריקוע, יציקה).</a:t>
            </a:r>
            <a:endParaRPr lang="he-IL" sz="2800" dirty="0"/>
          </a:p>
        </p:txBody>
      </p:sp>
    </p:spTree>
    <p:extLst>
      <p:ext uri="{BB962C8B-B14F-4D97-AF65-F5344CB8AC3E}">
        <p14:creationId xmlns:p14="http://schemas.microsoft.com/office/powerpoint/2010/main" val="271044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DB8DFBE2-A69C-9E49-7758-1C0866D1BB05}"/>
              </a:ext>
            </a:extLst>
          </p:cNvPr>
          <p:cNvPicPr>
            <a:picLocks noChangeAspect="1"/>
          </p:cNvPicPr>
          <p:nvPr/>
        </p:nvPicPr>
        <p:blipFill>
          <a:blip r:embed="rId3"/>
          <a:stretch>
            <a:fillRect/>
          </a:stretch>
        </p:blipFill>
        <p:spPr>
          <a:xfrm>
            <a:off x="6769619" y="223658"/>
            <a:ext cx="1571625" cy="352425"/>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8CF41C4A-BFAE-D23C-3583-DF54794B70A3}"/>
              </a:ext>
            </a:extLst>
          </p:cNvPr>
          <p:cNvPicPr>
            <a:picLocks noChangeAspect="1"/>
          </p:cNvPicPr>
          <p:nvPr/>
        </p:nvPicPr>
        <p:blipFill>
          <a:blip r:embed="rId4"/>
          <a:stretch>
            <a:fillRect/>
          </a:stretch>
        </p:blipFill>
        <p:spPr>
          <a:xfrm>
            <a:off x="1232933" y="3796386"/>
            <a:ext cx="10525125" cy="2966364"/>
          </a:xfrm>
          <a:prstGeom prst="rect">
            <a:avLst/>
          </a:prstGeom>
        </p:spPr>
      </p:pic>
      <p:pic>
        <p:nvPicPr>
          <p:cNvPr id="8" name="תמונה 7">
            <a:extLst>
              <a:ext uri="{FF2B5EF4-FFF2-40B4-BE49-F238E27FC236}">
                <a16:creationId xmlns:a16="http://schemas.microsoft.com/office/drawing/2014/main" id="{B54DCA49-FEE2-E37F-4D2D-2BCF99C8D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9" name="תיבת טקסט 8">
            <a:extLst>
              <a:ext uri="{FF2B5EF4-FFF2-40B4-BE49-F238E27FC236}">
                <a16:creationId xmlns:a16="http://schemas.microsoft.com/office/drawing/2014/main" id="{E2237F0B-1829-493A-3E17-2A60C655FE2C}"/>
              </a:ext>
            </a:extLst>
          </p:cNvPr>
          <p:cNvSpPr txBox="1"/>
          <p:nvPr/>
        </p:nvSpPr>
        <p:spPr>
          <a:xfrm>
            <a:off x="216161" y="6376833"/>
            <a:ext cx="1179871" cy="369332"/>
          </a:xfrm>
          <a:prstGeom prst="rect">
            <a:avLst/>
          </a:prstGeom>
          <a:noFill/>
        </p:spPr>
        <p:txBody>
          <a:bodyPr wrap="square" rtlCol="1">
            <a:spAutoFit/>
          </a:bodyPr>
          <a:lstStyle/>
          <a:p>
            <a:r>
              <a:rPr lang="he-IL" b="1" dirty="0"/>
              <a:t>עמוד 7</a:t>
            </a:r>
          </a:p>
        </p:txBody>
      </p:sp>
      <p:sp>
        <p:nvSpPr>
          <p:cNvPr id="4" name="תיבת טקסט 3">
            <a:extLst>
              <a:ext uri="{FF2B5EF4-FFF2-40B4-BE49-F238E27FC236}">
                <a16:creationId xmlns:a16="http://schemas.microsoft.com/office/drawing/2014/main" id="{1774A407-CFEB-2759-A320-1CA253BFCF7A}"/>
              </a:ext>
            </a:extLst>
          </p:cNvPr>
          <p:cNvSpPr txBox="1"/>
          <p:nvPr/>
        </p:nvSpPr>
        <p:spPr>
          <a:xfrm>
            <a:off x="2940569" y="845226"/>
            <a:ext cx="7658100" cy="2793842"/>
          </a:xfrm>
          <a:prstGeom prst="rect">
            <a:avLst/>
          </a:prstGeom>
          <a:solidFill>
            <a:srgbClr val="E2E5D9"/>
          </a:solidFill>
        </p:spPr>
        <p:txBody>
          <a:bodyPr wrap="square">
            <a:spAutoFit/>
          </a:bodyPr>
          <a:lstStyle/>
          <a:p>
            <a:pPr>
              <a:lnSpc>
                <a:spcPct val="150000"/>
              </a:lnSpc>
            </a:pPr>
            <a:r>
              <a:rPr lang="he-IL" sz="2400" b="1" i="0" u="none" strike="noStrike" baseline="0" dirty="0">
                <a:solidFill>
                  <a:srgbClr val="1E9BA7"/>
                </a:solidFill>
                <a:latin typeface="MFPronto-Bold"/>
              </a:rPr>
              <a:t>1. </a:t>
            </a:r>
            <a:r>
              <a:rPr lang="he-IL" sz="2400" b="0" i="0" u="none" strike="noStrike" baseline="0" dirty="0">
                <a:solidFill>
                  <a:srgbClr val="000000"/>
                </a:solidFill>
                <a:latin typeface="FbSpoiler-Regular"/>
              </a:rPr>
              <a:t>אילו סוגי חומרים פגשו התלמידים ביריד בעלי המלאכה?</a:t>
            </a:r>
          </a:p>
          <a:p>
            <a:pPr>
              <a:lnSpc>
                <a:spcPct val="150000"/>
              </a:lnSpc>
            </a:pPr>
            <a:r>
              <a:rPr lang="he-IL" sz="2400" b="1" i="0" u="none" strike="noStrike" baseline="0" dirty="0">
                <a:solidFill>
                  <a:srgbClr val="1E9BA7"/>
                </a:solidFill>
                <a:latin typeface="MFPronto-Bold"/>
              </a:rPr>
              <a:t>2. </a:t>
            </a:r>
            <a:r>
              <a:rPr lang="he-IL" sz="2400" b="0" i="0" u="none" strike="noStrike" baseline="0" dirty="0">
                <a:solidFill>
                  <a:srgbClr val="000000"/>
                </a:solidFill>
                <a:latin typeface="FbSpoiler-Regular"/>
              </a:rPr>
              <a:t>אילו שימושים עושים בעלי המלאכה בחומרים אלה?</a:t>
            </a:r>
          </a:p>
          <a:p>
            <a:pPr>
              <a:lnSpc>
                <a:spcPct val="150000"/>
              </a:lnSpc>
            </a:pPr>
            <a:r>
              <a:rPr lang="he-IL" sz="2400" b="1" i="0" u="none" strike="noStrike" baseline="0" dirty="0">
                <a:solidFill>
                  <a:srgbClr val="1E9BA7"/>
                </a:solidFill>
                <a:latin typeface="MFPronto-Bold"/>
              </a:rPr>
              <a:t>3. </a:t>
            </a:r>
            <a:r>
              <a:rPr lang="he-IL" sz="2400" b="0" i="0" u="none" strike="noStrike" baseline="0" dirty="0">
                <a:solidFill>
                  <a:srgbClr val="000000"/>
                </a:solidFill>
                <a:latin typeface="FbSpoiler-Regular"/>
              </a:rPr>
              <a:t>אילו שימושים נוספים אפשר לעשות בחומרים אלה?</a:t>
            </a:r>
          </a:p>
          <a:p>
            <a:pPr>
              <a:lnSpc>
                <a:spcPct val="150000"/>
              </a:lnSpc>
            </a:pPr>
            <a:r>
              <a:rPr lang="he-IL" sz="2400" b="1" i="0" u="none" strike="noStrike" baseline="0" dirty="0">
                <a:solidFill>
                  <a:srgbClr val="1E9BA7"/>
                </a:solidFill>
                <a:latin typeface="MFPronto-Bold"/>
              </a:rPr>
              <a:t>4. </a:t>
            </a:r>
            <a:r>
              <a:rPr lang="he-IL" sz="2400" b="0" i="0" u="none" strike="noStrike" baseline="0" dirty="0">
                <a:solidFill>
                  <a:srgbClr val="000000"/>
                </a:solidFill>
                <a:latin typeface="FbSpoiler-Regular"/>
              </a:rPr>
              <a:t>אילו תכונות יש לחומרים האלה שבגלל משתמשים בהן לייצור   </a:t>
            </a:r>
          </a:p>
          <a:p>
            <a:pPr>
              <a:lnSpc>
                <a:spcPct val="150000"/>
              </a:lnSpc>
            </a:pPr>
            <a:r>
              <a:rPr lang="he-IL" sz="2400" dirty="0">
                <a:solidFill>
                  <a:srgbClr val="000000"/>
                </a:solidFill>
                <a:latin typeface="FbSpoiler-Regular"/>
              </a:rPr>
              <a:t>    </a:t>
            </a:r>
            <a:r>
              <a:rPr lang="he-IL" sz="2400" b="0" i="0" u="none" strike="noStrike" baseline="0" dirty="0">
                <a:solidFill>
                  <a:srgbClr val="000000"/>
                </a:solidFill>
                <a:latin typeface="FbSpoiler-Regular"/>
              </a:rPr>
              <a:t>המוצרים?</a:t>
            </a:r>
            <a:endParaRPr lang="he-IL" sz="2400" dirty="0"/>
          </a:p>
        </p:txBody>
      </p:sp>
    </p:spTree>
    <p:extLst>
      <p:ext uri="{BB962C8B-B14F-4D97-AF65-F5344CB8AC3E}">
        <p14:creationId xmlns:p14="http://schemas.microsoft.com/office/powerpoint/2010/main" val="3540734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4797E-A497-E0E1-83DB-8DAE9C2368C0}"/>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33513912-3E81-C42B-9D47-0EBCD5662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BA8519C5-F23F-7B04-9100-10CCF18FF217}"/>
              </a:ext>
            </a:extLst>
          </p:cNvPr>
          <p:cNvSpPr txBox="1"/>
          <p:nvPr/>
        </p:nvSpPr>
        <p:spPr>
          <a:xfrm>
            <a:off x="216161" y="6376833"/>
            <a:ext cx="1179871" cy="369332"/>
          </a:xfrm>
          <a:prstGeom prst="rect">
            <a:avLst/>
          </a:prstGeom>
          <a:noFill/>
        </p:spPr>
        <p:txBody>
          <a:bodyPr wrap="square" rtlCol="1">
            <a:spAutoFit/>
          </a:bodyPr>
          <a:lstStyle/>
          <a:p>
            <a:r>
              <a:rPr lang="he-IL" b="1" dirty="0"/>
              <a:t>עמוד 27</a:t>
            </a:r>
          </a:p>
        </p:txBody>
      </p:sp>
      <p:pic>
        <p:nvPicPr>
          <p:cNvPr id="5" name="תמונה 4">
            <a:extLst>
              <a:ext uri="{FF2B5EF4-FFF2-40B4-BE49-F238E27FC236}">
                <a16:creationId xmlns:a16="http://schemas.microsoft.com/office/drawing/2014/main" id="{48D5C6FF-1B60-AC4B-8C5E-0AD344D0B21E}"/>
              </a:ext>
            </a:extLst>
          </p:cNvPr>
          <p:cNvPicPr>
            <a:picLocks noChangeAspect="1"/>
          </p:cNvPicPr>
          <p:nvPr/>
        </p:nvPicPr>
        <p:blipFill>
          <a:blip r:embed="rId4"/>
          <a:stretch>
            <a:fillRect/>
          </a:stretch>
        </p:blipFill>
        <p:spPr>
          <a:xfrm>
            <a:off x="2514600" y="1937904"/>
            <a:ext cx="8605157" cy="3401539"/>
          </a:xfrm>
          <a:prstGeom prst="rect">
            <a:avLst/>
          </a:prstGeom>
        </p:spPr>
      </p:pic>
    </p:spTree>
    <p:extLst>
      <p:ext uri="{BB962C8B-B14F-4D97-AF65-F5344CB8AC3E}">
        <p14:creationId xmlns:p14="http://schemas.microsoft.com/office/powerpoint/2010/main" val="174174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622D2ACD-22D4-32C6-0C79-0C1E2147FDF7}"/>
              </a:ext>
            </a:extLst>
          </p:cNvPr>
          <p:cNvPicPr>
            <a:picLocks noChangeAspect="1"/>
          </p:cNvPicPr>
          <p:nvPr/>
        </p:nvPicPr>
        <p:blipFill>
          <a:blip r:embed="rId2"/>
          <a:stretch>
            <a:fillRect/>
          </a:stretch>
        </p:blipFill>
        <p:spPr>
          <a:xfrm>
            <a:off x="2306320" y="690880"/>
            <a:ext cx="8229600" cy="5252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5513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F557C-A522-48F8-AAD5-BDB5C1761E7C}"/>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1244902C-FFD8-AE0A-EE76-C173C7699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7" name="תיבת טקסט 6">
            <a:extLst>
              <a:ext uri="{FF2B5EF4-FFF2-40B4-BE49-F238E27FC236}">
                <a16:creationId xmlns:a16="http://schemas.microsoft.com/office/drawing/2014/main" id="{8AE60BE6-3241-274E-8A83-EE706C12D289}"/>
              </a:ext>
            </a:extLst>
          </p:cNvPr>
          <p:cNvSpPr txBox="1"/>
          <p:nvPr/>
        </p:nvSpPr>
        <p:spPr>
          <a:xfrm>
            <a:off x="4846805" y="850612"/>
            <a:ext cx="6094378"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עוברים לפרק הבא: </a:t>
            </a:r>
          </a:p>
        </p:txBody>
      </p:sp>
      <p:pic>
        <p:nvPicPr>
          <p:cNvPr id="10" name="תמונה 9">
            <a:extLst>
              <a:ext uri="{FF2B5EF4-FFF2-40B4-BE49-F238E27FC236}">
                <a16:creationId xmlns:a16="http://schemas.microsoft.com/office/drawing/2014/main" id="{BAA86DD0-69E1-FC6B-CD71-7CC366962C7F}"/>
              </a:ext>
            </a:extLst>
          </p:cNvPr>
          <p:cNvPicPr>
            <a:picLocks noChangeAspect="1"/>
          </p:cNvPicPr>
          <p:nvPr/>
        </p:nvPicPr>
        <p:blipFill>
          <a:blip r:embed="rId4"/>
          <a:stretch>
            <a:fillRect/>
          </a:stretch>
        </p:blipFill>
        <p:spPr>
          <a:xfrm>
            <a:off x="1528762" y="1783810"/>
            <a:ext cx="9134475" cy="800100"/>
          </a:xfrm>
          <a:prstGeom prst="rect">
            <a:avLst/>
          </a:prstGeom>
        </p:spPr>
      </p:pic>
      <p:pic>
        <p:nvPicPr>
          <p:cNvPr id="12" name="תמונה 11">
            <a:extLst>
              <a:ext uri="{FF2B5EF4-FFF2-40B4-BE49-F238E27FC236}">
                <a16:creationId xmlns:a16="http://schemas.microsoft.com/office/drawing/2014/main" id="{B0D78086-7A87-683C-F886-F4B77E10DEF1}"/>
              </a:ext>
            </a:extLst>
          </p:cNvPr>
          <p:cNvPicPr>
            <a:picLocks noChangeAspect="1"/>
          </p:cNvPicPr>
          <p:nvPr/>
        </p:nvPicPr>
        <p:blipFill>
          <a:blip r:embed="rId5"/>
          <a:stretch>
            <a:fillRect/>
          </a:stretch>
        </p:blipFill>
        <p:spPr>
          <a:xfrm>
            <a:off x="6854757" y="2985446"/>
            <a:ext cx="4396902" cy="3273136"/>
          </a:xfrm>
          <a:prstGeom prst="rect">
            <a:avLst/>
          </a:prstGeom>
          <a:ln w="28575">
            <a:solidFill>
              <a:srgbClr val="0070C0"/>
            </a:solidFill>
          </a:ln>
        </p:spPr>
      </p:pic>
      <p:pic>
        <p:nvPicPr>
          <p:cNvPr id="14" name="תמונה 13">
            <a:extLst>
              <a:ext uri="{FF2B5EF4-FFF2-40B4-BE49-F238E27FC236}">
                <a16:creationId xmlns:a16="http://schemas.microsoft.com/office/drawing/2014/main" id="{CDEA5950-D4B8-62E9-657A-9B5952D2A781}"/>
              </a:ext>
            </a:extLst>
          </p:cNvPr>
          <p:cNvPicPr>
            <a:picLocks noChangeAspect="1"/>
          </p:cNvPicPr>
          <p:nvPr/>
        </p:nvPicPr>
        <p:blipFill>
          <a:blip r:embed="rId6"/>
          <a:stretch>
            <a:fillRect/>
          </a:stretch>
        </p:blipFill>
        <p:spPr>
          <a:xfrm>
            <a:off x="1373119" y="2985446"/>
            <a:ext cx="4396902" cy="3293918"/>
          </a:xfrm>
          <a:prstGeom prst="rect">
            <a:avLst/>
          </a:prstGeom>
          <a:ln w="28575">
            <a:solidFill>
              <a:srgbClr val="0070C0"/>
            </a:solidFill>
          </a:ln>
        </p:spPr>
      </p:pic>
      <p:sp>
        <p:nvSpPr>
          <p:cNvPr id="16" name="תיבת טקסט 15">
            <a:extLst>
              <a:ext uri="{FF2B5EF4-FFF2-40B4-BE49-F238E27FC236}">
                <a16:creationId xmlns:a16="http://schemas.microsoft.com/office/drawing/2014/main" id="{1A2E6F7A-F600-E12A-B173-B85F0523804F}"/>
              </a:ext>
            </a:extLst>
          </p:cNvPr>
          <p:cNvSpPr txBox="1"/>
          <p:nvPr/>
        </p:nvSpPr>
        <p:spPr>
          <a:xfrm>
            <a:off x="8261214" y="6290786"/>
            <a:ext cx="1913918" cy="369332"/>
          </a:xfrm>
          <a:prstGeom prst="rect">
            <a:avLst/>
          </a:prstGeom>
          <a:noFill/>
        </p:spPr>
        <p:txBody>
          <a:bodyPr wrap="square">
            <a:spAutoFit/>
          </a:bodyPr>
          <a:lstStyle/>
          <a:p>
            <a:pPr algn="l"/>
            <a:r>
              <a:rPr lang="he-IL" sz="1800" b="1" i="0" u="none" strike="noStrike" baseline="0" dirty="0">
                <a:latin typeface="FbSpoiler-Bold"/>
              </a:rPr>
              <a:t>בית </a:t>
            </a:r>
            <a:r>
              <a:rPr lang="he-IL" sz="1800" b="1" i="0" u="none" strike="noStrike" baseline="0" dirty="0" err="1">
                <a:latin typeface="FbSpoiler-Bold"/>
              </a:rPr>
              <a:t>נַַבולסי</a:t>
            </a:r>
            <a:r>
              <a:rPr lang="he-IL" sz="1800" b="1" i="0" u="none" strike="noStrike" baseline="0" dirty="0">
                <a:latin typeface="FbSpoiler-Bold"/>
              </a:rPr>
              <a:t>, טבריה</a:t>
            </a:r>
          </a:p>
        </p:txBody>
      </p:sp>
      <p:sp>
        <p:nvSpPr>
          <p:cNvPr id="18" name="תיבת טקסט 17">
            <a:extLst>
              <a:ext uri="{FF2B5EF4-FFF2-40B4-BE49-F238E27FC236}">
                <a16:creationId xmlns:a16="http://schemas.microsoft.com/office/drawing/2014/main" id="{2FB2BAFC-1D27-B44F-0E63-2EFB15B1AF6C}"/>
              </a:ext>
            </a:extLst>
          </p:cNvPr>
          <p:cNvSpPr txBox="1"/>
          <p:nvPr/>
        </p:nvSpPr>
        <p:spPr>
          <a:xfrm>
            <a:off x="-941152" y="6256580"/>
            <a:ext cx="6094378" cy="369332"/>
          </a:xfrm>
          <a:prstGeom prst="rect">
            <a:avLst/>
          </a:prstGeom>
          <a:noFill/>
        </p:spPr>
        <p:txBody>
          <a:bodyPr wrap="square">
            <a:spAutoFit/>
          </a:bodyPr>
          <a:lstStyle/>
          <a:p>
            <a:r>
              <a:rPr lang="he-IL" sz="1800" b="1" i="0" u="none" strike="noStrike" baseline="0" dirty="0">
                <a:latin typeface="FbSpoiler-Bold"/>
              </a:rPr>
              <a:t>בניין היקב, מקווה ישראל</a:t>
            </a:r>
            <a:endParaRPr lang="he-IL" dirty="0"/>
          </a:p>
        </p:txBody>
      </p:sp>
    </p:spTree>
    <p:extLst>
      <p:ext uri="{BB962C8B-B14F-4D97-AF65-F5344CB8AC3E}">
        <p14:creationId xmlns:p14="http://schemas.microsoft.com/office/powerpoint/2010/main" val="60113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2D8007A8-FB89-53F0-C01B-4C6CBF194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4" name="תיבת טקסט 13">
            <a:extLst>
              <a:ext uri="{FF2B5EF4-FFF2-40B4-BE49-F238E27FC236}">
                <a16:creationId xmlns:a16="http://schemas.microsoft.com/office/drawing/2014/main" id="{FE4BE1B8-6324-51E1-0ED2-45B296BA27A1}"/>
              </a:ext>
            </a:extLst>
          </p:cNvPr>
          <p:cNvSpPr txBox="1"/>
          <p:nvPr/>
        </p:nvSpPr>
        <p:spPr>
          <a:xfrm>
            <a:off x="216161" y="705329"/>
            <a:ext cx="11724968" cy="2239844"/>
          </a:xfrm>
          <a:prstGeom prst="rect">
            <a:avLst/>
          </a:prstGeom>
          <a:noFill/>
        </p:spPr>
        <p:txBody>
          <a:bodyPr wrap="square">
            <a:spAutoFit/>
          </a:bodyPr>
          <a:lstStyle/>
          <a:p>
            <a:pPr>
              <a:lnSpc>
                <a:spcPct val="150000"/>
              </a:lnSpc>
            </a:pPr>
            <a:r>
              <a:rPr lang="he-IL" sz="2400" dirty="0"/>
              <a:t>בשנת 2023 נחצבו בעולם יותר מ 2,000- מיליון טון של ברזל.</a:t>
            </a:r>
          </a:p>
          <a:p>
            <a:pPr>
              <a:lnSpc>
                <a:spcPct val="150000"/>
              </a:lnSpc>
            </a:pPr>
            <a:r>
              <a:rPr lang="he-IL" sz="2400" dirty="0"/>
              <a:t>דמיינו: אילו היינו מעמיסים את הכמות העצומה הזו של הברזל על משאיות ענקיות, שכל אחת</a:t>
            </a:r>
          </a:p>
          <a:p>
            <a:pPr>
              <a:lnSpc>
                <a:spcPct val="150000"/>
              </a:lnSpc>
            </a:pPr>
            <a:r>
              <a:rPr lang="he-IL" sz="2400" dirty="0"/>
              <a:t>מהן יכולה לשאת 218 טון, בטור ארוך, זו אחר זו, ניתן היה להקיף את קו המשוֶֶוה של כדור-הארץ</a:t>
            </a:r>
          </a:p>
          <a:p>
            <a:pPr>
              <a:lnSpc>
                <a:spcPct val="150000"/>
              </a:lnSpc>
            </a:pPr>
            <a:r>
              <a:rPr lang="he-IL" sz="2400" dirty="0"/>
              <a:t>כשלוש פעמים. גם מתכות אחרות כדוגמת אֲֲלוּמִִינְְיוּם ונחושת מופקות בכמות עצומה בכל שנה.</a:t>
            </a:r>
          </a:p>
        </p:txBody>
      </p:sp>
      <p:sp>
        <p:nvSpPr>
          <p:cNvPr id="18" name="תיבת טקסט 17">
            <a:extLst>
              <a:ext uri="{FF2B5EF4-FFF2-40B4-BE49-F238E27FC236}">
                <a16:creationId xmlns:a16="http://schemas.microsoft.com/office/drawing/2014/main" id="{3CB5ECB7-2C52-6560-7214-C3E01FE127E2}"/>
              </a:ext>
            </a:extLst>
          </p:cNvPr>
          <p:cNvSpPr txBox="1"/>
          <p:nvPr/>
        </p:nvSpPr>
        <p:spPr>
          <a:xfrm>
            <a:off x="3906479" y="6086875"/>
            <a:ext cx="7038669" cy="461665"/>
          </a:xfrm>
          <a:prstGeom prst="rect">
            <a:avLst/>
          </a:prstGeom>
          <a:noFill/>
        </p:spPr>
        <p:txBody>
          <a:bodyPr wrap="square">
            <a:spAutoFit/>
          </a:bodyPr>
          <a:lstStyle/>
          <a:p>
            <a:r>
              <a:rPr lang="he-IL" sz="2400" b="1" i="0" u="none" strike="noStrike" baseline="0" dirty="0">
                <a:solidFill>
                  <a:srgbClr val="3A6643"/>
                </a:solidFill>
                <a:latin typeface="MFPronto-Bold"/>
              </a:rPr>
              <a:t>אילו שימושים עושים בכמות העצומה הזו של המתכות?</a:t>
            </a:r>
            <a:endParaRPr lang="he-IL" sz="2800" dirty="0"/>
          </a:p>
        </p:txBody>
      </p:sp>
      <p:pic>
        <p:nvPicPr>
          <p:cNvPr id="26" name="תמונה 25">
            <a:extLst>
              <a:ext uri="{FF2B5EF4-FFF2-40B4-BE49-F238E27FC236}">
                <a16:creationId xmlns:a16="http://schemas.microsoft.com/office/drawing/2014/main" id="{D0B5642E-2258-7109-D7DB-E1650B5D4DF7}"/>
              </a:ext>
            </a:extLst>
          </p:cNvPr>
          <p:cNvPicPr>
            <a:picLocks noChangeAspect="1"/>
          </p:cNvPicPr>
          <p:nvPr/>
        </p:nvPicPr>
        <p:blipFill>
          <a:blip r:embed="rId4"/>
          <a:stretch>
            <a:fillRect/>
          </a:stretch>
        </p:blipFill>
        <p:spPr>
          <a:xfrm>
            <a:off x="4571079" y="3039661"/>
            <a:ext cx="7038669" cy="2858135"/>
          </a:xfrm>
          <a:prstGeom prst="rect">
            <a:avLst/>
          </a:prstGeom>
          <a:ln w="19050">
            <a:solidFill>
              <a:schemeClr val="accent1"/>
            </a:solidFill>
          </a:ln>
        </p:spPr>
      </p:pic>
      <p:pic>
        <p:nvPicPr>
          <p:cNvPr id="30" name="תמונה 29">
            <a:extLst>
              <a:ext uri="{FF2B5EF4-FFF2-40B4-BE49-F238E27FC236}">
                <a16:creationId xmlns:a16="http://schemas.microsoft.com/office/drawing/2014/main" id="{3627921C-1FF8-911B-AA01-B32FBC5B4713}"/>
              </a:ext>
            </a:extLst>
          </p:cNvPr>
          <p:cNvPicPr>
            <a:picLocks noChangeAspect="1"/>
          </p:cNvPicPr>
          <p:nvPr/>
        </p:nvPicPr>
        <p:blipFill>
          <a:blip r:embed="rId5"/>
          <a:stretch>
            <a:fillRect/>
          </a:stretch>
        </p:blipFill>
        <p:spPr>
          <a:xfrm>
            <a:off x="539238" y="3030771"/>
            <a:ext cx="3562350" cy="2867025"/>
          </a:xfrm>
          <a:prstGeom prst="rect">
            <a:avLst/>
          </a:prstGeom>
        </p:spPr>
      </p:pic>
      <p:sp>
        <p:nvSpPr>
          <p:cNvPr id="31" name="תיבת טקסט 30">
            <a:extLst>
              <a:ext uri="{FF2B5EF4-FFF2-40B4-BE49-F238E27FC236}">
                <a16:creationId xmlns:a16="http://schemas.microsoft.com/office/drawing/2014/main" id="{0A3622C4-C1B0-BC25-B391-ED135D30E47A}"/>
              </a:ext>
            </a:extLst>
          </p:cNvPr>
          <p:cNvSpPr txBox="1"/>
          <p:nvPr/>
        </p:nvSpPr>
        <p:spPr>
          <a:xfrm>
            <a:off x="216161" y="6376833"/>
            <a:ext cx="1179871" cy="369332"/>
          </a:xfrm>
          <a:prstGeom prst="rect">
            <a:avLst/>
          </a:prstGeom>
          <a:noFill/>
        </p:spPr>
        <p:txBody>
          <a:bodyPr wrap="square" rtlCol="1">
            <a:spAutoFit/>
          </a:bodyPr>
          <a:lstStyle/>
          <a:p>
            <a:r>
              <a:rPr lang="he-IL" b="1" dirty="0"/>
              <a:t>עמוד 8</a:t>
            </a:r>
          </a:p>
        </p:txBody>
      </p:sp>
      <p:pic>
        <p:nvPicPr>
          <p:cNvPr id="3" name="תמונה 2">
            <a:extLst>
              <a:ext uri="{FF2B5EF4-FFF2-40B4-BE49-F238E27FC236}">
                <a16:creationId xmlns:a16="http://schemas.microsoft.com/office/drawing/2014/main" id="{C6B91A48-9C97-9DB8-3978-8AB7B564BA46}"/>
              </a:ext>
            </a:extLst>
          </p:cNvPr>
          <p:cNvPicPr>
            <a:picLocks noChangeAspect="1"/>
          </p:cNvPicPr>
          <p:nvPr/>
        </p:nvPicPr>
        <p:blipFill>
          <a:blip r:embed="rId6"/>
          <a:stretch>
            <a:fillRect/>
          </a:stretch>
        </p:blipFill>
        <p:spPr>
          <a:xfrm>
            <a:off x="5361039" y="69617"/>
            <a:ext cx="6172200" cy="723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273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3FF8-267E-675D-B585-CA9C1BFCB182}"/>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1CBEB83B-764A-7FA3-5D63-2DA950E5B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0" name="תיבת טקסט 9">
            <a:extLst>
              <a:ext uri="{FF2B5EF4-FFF2-40B4-BE49-F238E27FC236}">
                <a16:creationId xmlns:a16="http://schemas.microsoft.com/office/drawing/2014/main" id="{00D69299-715A-D113-894F-44D0608E0785}"/>
              </a:ext>
            </a:extLst>
          </p:cNvPr>
          <p:cNvSpPr txBox="1"/>
          <p:nvPr/>
        </p:nvSpPr>
        <p:spPr>
          <a:xfrm>
            <a:off x="216161" y="6376833"/>
            <a:ext cx="1179871" cy="369332"/>
          </a:xfrm>
          <a:prstGeom prst="rect">
            <a:avLst/>
          </a:prstGeom>
          <a:noFill/>
        </p:spPr>
        <p:txBody>
          <a:bodyPr wrap="square" rtlCol="1">
            <a:spAutoFit/>
          </a:bodyPr>
          <a:lstStyle/>
          <a:p>
            <a:r>
              <a:rPr lang="he-IL" b="1" dirty="0"/>
              <a:t>עמוד 8</a:t>
            </a:r>
          </a:p>
        </p:txBody>
      </p:sp>
      <p:pic>
        <p:nvPicPr>
          <p:cNvPr id="12" name="תמונה 11">
            <a:extLst>
              <a:ext uri="{FF2B5EF4-FFF2-40B4-BE49-F238E27FC236}">
                <a16:creationId xmlns:a16="http://schemas.microsoft.com/office/drawing/2014/main" id="{62A467C7-19A4-5895-77E4-5962B336FC02}"/>
              </a:ext>
            </a:extLst>
          </p:cNvPr>
          <p:cNvPicPr>
            <a:picLocks noChangeAspect="1"/>
          </p:cNvPicPr>
          <p:nvPr/>
        </p:nvPicPr>
        <p:blipFill>
          <a:blip r:embed="rId4"/>
          <a:stretch>
            <a:fillRect/>
          </a:stretch>
        </p:blipFill>
        <p:spPr>
          <a:xfrm>
            <a:off x="6474654" y="1278915"/>
            <a:ext cx="1571625" cy="457200"/>
          </a:xfrm>
          <a:prstGeom prst="rect">
            <a:avLst/>
          </a:prstGeom>
        </p:spPr>
      </p:pic>
      <p:pic>
        <p:nvPicPr>
          <p:cNvPr id="14" name="תמונה 13">
            <a:extLst>
              <a:ext uri="{FF2B5EF4-FFF2-40B4-BE49-F238E27FC236}">
                <a16:creationId xmlns:a16="http://schemas.microsoft.com/office/drawing/2014/main" id="{13AC65FB-3C09-A269-7E01-97DC2142B520}"/>
              </a:ext>
            </a:extLst>
          </p:cNvPr>
          <p:cNvPicPr>
            <a:picLocks noChangeAspect="1"/>
          </p:cNvPicPr>
          <p:nvPr/>
        </p:nvPicPr>
        <p:blipFill>
          <a:blip r:embed="rId5"/>
          <a:stretch>
            <a:fillRect/>
          </a:stretch>
        </p:blipFill>
        <p:spPr>
          <a:xfrm>
            <a:off x="2724775" y="2327122"/>
            <a:ext cx="8044739" cy="2642337"/>
          </a:xfrm>
          <a:prstGeom prst="rect">
            <a:avLst/>
          </a:prstGeom>
        </p:spPr>
      </p:pic>
    </p:spTree>
    <p:extLst>
      <p:ext uri="{BB962C8B-B14F-4D97-AF65-F5344CB8AC3E}">
        <p14:creationId xmlns:p14="http://schemas.microsoft.com/office/powerpoint/2010/main" val="60394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77CA0-250B-B580-EDCC-E85C9BCFCB1A}"/>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0E0B4211-6A1B-0B54-E566-C0A0BEE81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0" name="תיבת טקסט 9">
            <a:extLst>
              <a:ext uri="{FF2B5EF4-FFF2-40B4-BE49-F238E27FC236}">
                <a16:creationId xmlns:a16="http://schemas.microsoft.com/office/drawing/2014/main" id="{A732B1D2-DD89-847C-F258-FB0E3DEFE05A}"/>
              </a:ext>
            </a:extLst>
          </p:cNvPr>
          <p:cNvSpPr txBox="1"/>
          <p:nvPr/>
        </p:nvSpPr>
        <p:spPr>
          <a:xfrm>
            <a:off x="216161" y="6376833"/>
            <a:ext cx="1179871" cy="369332"/>
          </a:xfrm>
          <a:prstGeom prst="rect">
            <a:avLst/>
          </a:prstGeom>
          <a:noFill/>
        </p:spPr>
        <p:txBody>
          <a:bodyPr wrap="square" rtlCol="1">
            <a:spAutoFit/>
          </a:bodyPr>
          <a:lstStyle/>
          <a:p>
            <a:r>
              <a:rPr lang="he-IL" b="1" dirty="0"/>
              <a:t>עמוד 8</a:t>
            </a:r>
          </a:p>
        </p:txBody>
      </p:sp>
      <p:pic>
        <p:nvPicPr>
          <p:cNvPr id="16" name="תמונה 15">
            <a:extLst>
              <a:ext uri="{FF2B5EF4-FFF2-40B4-BE49-F238E27FC236}">
                <a16:creationId xmlns:a16="http://schemas.microsoft.com/office/drawing/2014/main" id="{57DD5B22-2E22-1712-8A18-972EF0B42608}"/>
              </a:ext>
            </a:extLst>
          </p:cNvPr>
          <p:cNvPicPr>
            <a:picLocks noChangeAspect="1"/>
          </p:cNvPicPr>
          <p:nvPr/>
        </p:nvPicPr>
        <p:blipFill>
          <a:blip r:embed="rId4"/>
          <a:stretch>
            <a:fillRect/>
          </a:stretch>
        </p:blipFill>
        <p:spPr>
          <a:xfrm>
            <a:off x="1619552" y="2081704"/>
            <a:ext cx="9601200" cy="2033095"/>
          </a:xfrm>
          <a:prstGeom prst="rect">
            <a:avLst/>
          </a:prstGeom>
        </p:spPr>
      </p:pic>
    </p:spTree>
    <p:extLst>
      <p:ext uri="{BB962C8B-B14F-4D97-AF65-F5344CB8AC3E}">
        <p14:creationId xmlns:p14="http://schemas.microsoft.com/office/powerpoint/2010/main" val="217201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C509-CF94-C3E4-0ADA-65D6A5CAD28E}"/>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2A3D6964-5D79-7989-17D6-9E4282B58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7" name="תמונה 6">
            <a:extLst>
              <a:ext uri="{FF2B5EF4-FFF2-40B4-BE49-F238E27FC236}">
                <a16:creationId xmlns:a16="http://schemas.microsoft.com/office/drawing/2014/main" id="{35843E80-433E-F836-5FE1-9714DBA591B4}"/>
              </a:ext>
            </a:extLst>
          </p:cNvPr>
          <p:cNvPicPr>
            <a:picLocks noChangeAspect="1"/>
          </p:cNvPicPr>
          <p:nvPr/>
        </p:nvPicPr>
        <p:blipFill>
          <a:blip r:embed="rId4"/>
          <a:stretch>
            <a:fillRect/>
          </a:stretch>
        </p:blipFill>
        <p:spPr>
          <a:xfrm>
            <a:off x="5052859" y="1829861"/>
            <a:ext cx="5124450" cy="552450"/>
          </a:xfrm>
          <a:prstGeom prst="rect">
            <a:avLst/>
          </a:prstGeom>
        </p:spPr>
      </p:pic>
      <p:pic>
        <p:nvPicPr>
          <p:cNvPr id="10" name="תמונה 9">
            <a:extLst>
              <a:ext uri="{FF2B5EF4-FFF2-40B4-BE49-F238E27FC236}">
                <a16:creationId xmlns:a16="http://schemas.microsoft.com/office/drawing/2014/main" id="{5AF62483-3CAD-7D00-F273-3EC1ABBA4D12}"/>
              </a:ext>
            </a:extLst>
          </p:cNvPr>
          <p:cNvPicPr>
            <a:picLocks noChangeAspect="1"/>
          </p:cNvPicPr>
          <p:nvPr/>
        </p:nvPicPr>
        <p:blipFill>
          <a:blip r:embed="rId5"/>
          <a:stretch>
            <a:fillRect/>
          </a:stretch>
        </p:blipFill>
        <p:spPr>
          <a:xfrm>
            <a:off x="865531" y="2917644"/>
            <a:ext cx="10454507" cy="2813455"/>
          </a:xfrm>
          <a:prstGeom prst="rect">
            <a:avLst/>
          </a:prstGeom>
        </p:spPr>
      </p:pic>
      <p:pic>
        <p:nvPicPr>
          <p:cNvPr id="12" name="תמונה 11">
            <a:extLst>
              <a:ext uri="{FF2B5EF4-FFF2-40B4-BE49-F238E27FC236}">
                <a16:creationId xmlns:a16="http://schemas.microsoft.com/office/drawing/2014/main" id="{8A7FDCC1-0381-1F88-C628-67AEB8E08DFE}"/>
              </a:ext>
            </a:extLst>
          </p:cNvPr>
          <p:cNvPicPr>
            <a:picLocks noChangeAspect="1"/>
          </p:cNvPicPr>
          <p:nvPr/>
        </p:nvPicPr>
        <p:blipFill>
          <a:blip r:embed="rId6"/>
          <a:stretch>
            <a:fillRect/>
          </a:stretch>
        </p:blipFill>
        <p:spPr>
          <a:xfrm>
            <a:off x="4262284" y="399871"/>
            <a:ext cx="5915025" cy="1400175"/>
          </a:xfrm>
          <a:prstGeom prst="rect">
            <a:avLst/>
          </a:prstGeom>
        </p:spPr>
      </p:pic>
      <p:sp>
        <p:nvSpPr>
          <p:cNvPr id="13" name="תיבת טקסט 12">
            <a:extLst>
              <a:ext uri="{FF2B5EF4-FFF2-40B4-BE49-F238E27FC236}">
                <a16:creationId xmlns:a16="http://schemas.microsoft.com/office/drawing/2014/main" id="{B4816BF3-0BE4-B10C-7F26-D26B924976BC}"/>
              </a:ext>
            </a:extLst>
          </p:cNvPr>
          <p:cNvSpPr txBox="1"/>
          <p:nvPr/>
        </p:nvSpPr>
        <p:spPr>
          <a:xfrm>
            <a:off x="58220" y="6376833"/>
            <a:ext cx="1293551" cy="369332"/>
          </a:xfrm>
          <a:prstGeom prst="rect">
            <a:avLst/>
          </a:prstGeom>
          <a:noFill/>
        </p:spPr>
        <p:txBody>
          <a:bodyPr wrap="square" rtlCol="1">
            <a:spAutoFit/>
          </a:bodyPr>
          <a:lstStyle/>
          <a:p>
            <a:r>
              <a:rPr lang="he-IL" b="1" dirty="0"/>
              <a:t>עמודים 9-8</a:t>
            </a:r>
          </a:p>
        </p:txBody>
      </p:sp>
      <p:pic>
        <p:nvPicPr>
          <p:cNvPr id="5" name="תמונה 4">
            <a:extLst>
              <a:ext uri="{FF2B5EF4-FFF2-40B4-BE49-F238E27FC236}">
                <a16:creationId xmlns:a16="http://schemas.microsoft.com/office/drawing/2014/main" id="{1B87B648-ABC4-8EEA-C68E-8050D3F2D1DE}"/>
              </a:ext>
            </a:extLst>
          </p:cNvPr>
          <p:cNvPicPr>
            <a:picLocks noChangeAspect="1"/>
          </p:cNvPicPr>
          <p:nvPr/>
        </p:nvPicPr>
        <p:blipFill>
          <a:blip r:embed="rId7"/>
          <a:stretch>
            <a:fillRect/>
          </a:stretch>
        </p:blipFill>
        <p:spPr>
          <a:xfrm>
            <a:off x="5082287" y="2313872"/>
            <a:ext cx="5095022" cy="333375"/>
          </a:xfrm>
          <a:prstGeom prst="rect">
            <a:avLst/>
          </a:prstGeom>
        </p:spPr>
      </p:pic>
      <p:sp>
        <p:nvSpPr>
          <p:cNvPr id="6" name="תיבת טקסט 5">
            <a:extLst>
              <a:ext uri="{FF2B5EF4-FFF2-40B4-BE49-F238E27FC236}">
                <a16:creationId xmlns:a16="http://schemas.microsoft.com/office/drawing/2014/main" id="{D5C2077A-63DD-474A-C02C-557CA446338F}"/>
              </a:ext>
            </a:extLst>
          </p:cNvPr>
          <p:cNvSpPr txBox="1"/>
          <p:nvPr/>
        </p:nvSpPr>
        <p:spPr>
          <a:xfrm>
            <a:off x="4829577" y="5731099"/>
            <a:ext cx="5970251" cy="461665"/>
          </a:xfrm>
          <a:prstGeom prst="rect">
            <a:avLst/>
          </a:prstGeom>
          <a:noFill/>
        </p:spPr>
        <p:txBody>
          <a:bodyPr wrap="square" rtlCol="1">
            <a:spAutoFit/>
          </a:bodyPr>
          <a:lstStyle/>
          <a:p>
            <a:r>
              <a:rPr lang="he-IL" sz="2400" dirty="0"/>
              <a:t>בצעו את כל סעיפי המשימה  שבעמודים 9-8</a:t>
            </a:r>
            <a:r>
              <a:rPr lang="he-IL" dirty="0"/>
              <a:t>. </a:t>
            </a:r>
          </a:p>
        </p:txBody>
      </p:sp>
    </p:spTree>
    <p:extLst>
      <p:ext uri="{BB962C8B-B14F-4D97-AF65-F5344CB8AC3E}">
        <p14:creationId xmlns:p14="http://schemas.microsoft.com/office/powerpoint/2010/main" val="87555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01DA8-1DFF-A104-68F1-649821F4507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27546B09-1427-D7CD-6496-37364FA57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0AB4663B-0924-C51D-3FB0-9FA7EA7E3E2A}"/>
              </a:ext>
            </a:extLst>
          </p:cNvPr>
          <p:cNvPicPr>
            <a:picLocks noChangeAspect="1"/>
          </p:cNvPicPr>
          <p:nvPr/>
        </p:nvPicPr>
        <p:blipFill>
          <a:blip r:embed="rId4"/>
          <a:stretch>
            <a:fillRect/>
          </a:stretch>
        </p:blipFill>
        <p:spPr>
          <a:xfrm>
            <a:off x="2712720" y="2075044"/>
            <a:ext cx="6959600" cy="3634875"/>
          </a:xfrm>
          <a:prstGeom prst="rect">
            <a:avLst/>
          </a:prstGeom>
        </p:spPr>
      </p:pic>
      <p:sp>
        <p:nvSpPr>
          <p:cNvPr id="9" name="תיבת טקסט 8">
            <a:extLst>
              <a:ext uri="{FF2B5EF4-FFF2-40B4-BE49-F238E27FC236}">
                <a16:creationId xmlns:a16="http://schemas.microsoft.com/office/drawing/2014/main" id="{CD33615E-BB31-4D03-E722-49ADA63F7502}"/>
              </a:ext>
            </a:extLst>
          </p:cNvPr>
          <p:cNvSpPr txBox="1"/>
          <p:nvPr/>
        </p:nvSpPr>
        <p:spPr>
          <a:xfrm>
            <a:off x="216161" y="6376833"/>
            <a:ext cx="1179871" cy="369332"/>
          </a:xfrm>
          <a:prstGeom prst="rect">
            <a:avLst/>
          </a:prstGeom>
          <a:noFill/>
        </p:spPr>
        <p:txBody>
          <a:bodyPr wrap="square" rtlCol="1">
            <a:spAutoFit/>
          </a:bodyPr>
          <a:lstStyle/>
          <a:p>
            <a:r>
              <a:rPr lang="he-IL" b="1" dirty="0"/>
              <a:t>עמוד 9</a:t>
            </a:r>
          </a:p>
        </p:txBody>
      </p:sp>
      <p:sp>
        <p:nvSpPr>
          <p:cNvPr id="4" name="תיבת טקסט 3">
            <a:extLst>
              <a:ext uri="{FF2B5EF4-FFF2-40B4-BE49-F238E27FC236}">
                <a16:creationId xmlns:a16="http://schemas.microsoft.com/office/drawing/2014/main" id="{0B0EEFB6-A088-DF88-FAB7-C3AE81C1A099}"/>
              </a:ext>
            </a:extLst>
          </p:cNvPr>
          <p:cNvSpPr txBox="1"/>
          <p:nvPr/>
        </p:nvSpPr>
        <p:spPr>
          <a:xfrm>
            <a:off x="3870960" y="862784"/>
            <a:ext cx="5269330" cy="830997"/>
          </a:xfrm>
          <a:prstGeom prst="rect">
            <a:avLst/>
          </a:prstGeom>
          <a:noFill/>
        </p:spPr>
        <p:txBody>
          <a:bodyPr wrap="square">
            <a:spAutoFit/>
          </a:bodyPr>
          <a:lstStyle/>
          <a:p>
            <a:r>
              <a:rPr lang="he-IL" sz="2400" b="1" i="0" u="none" strike="noStrike" baseline="0" dirty="0">
                <a:latin typeface="FbSpoiler-Regular"/>
              </a:rPr>
              <a:t>טבלה לארגון המידע</a:t>
            </a:r>
          </a:p>
          <a:p>
            <a:r>
              <a:rPr lang="he-IL" sz="2400" b="1" i="0" u="none" strike="noStrike" baseline="0" dirty="0">
                <a:latin typeface="FbSpoiler-Regular"/>
              </a:rPr>
              <a:t>על אודות תכונות של מתכות</a:t>
            </a:r>
            <a:endParaRPr lang="he-IL" sz="2400" b="1" dirty="0"/>
          </a:p>
        </p:txBody>
      </p:sp>
    </p:spTree>
    <p:extLst>
      <p:ext uri="{BB962C8B-B14F-4D97-AF65-F5344CB8AC3E}">
        <p14:creationId xmlns:p14="http://schemas.microsoft.com/office/powerpoint/2010/main" val="105029555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4231</TotalTime>
  <Words>4084</Words>
  <Application>Microsoft Office PowerPoint</Application>
  <PresentationFormat>מסך רחב</PresentationFormat>
  <Paragraphs>282</Paragraphs>
  <Slides>42</Slides>
  <Notes>41</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42</vt:i4>
      </vt:variant>
    </vt:vector>
  </HeadingPairs>
  <TitlesOfParts>
    <vt:vector size="53" baseType="lpstr">
      <vt:lpstr>Alef</vt:lpstr>
      <vt:lpstr>Arial</vt:lpstr>
      <vt:lpstr>Calibri</vt:lpstr>
      <vt:lpstr>Calibri Light</vt:lpstr>
      <vt:lpstr>FbSpoiler-Bold</vt:lpstr>
      <vt:lpstr>FbSpoiler-Regular</vt:lpstr>
      <vt:lpstr>FbTubic-SlabHebEng-Light</vt:lpstr>
      <vt:lpstr>MFPronto-Bold</vt:lpstr>
      <vt:lpstr>Open Sans Hebrew</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12</cp:revision>
  <dcterms:created xsi:type="dcterms:W3CDTF">2025-03-09T10:39:18Z</dcterms:created>
  <dcterms:modified xsi:type="dcterms:W3CDTF">2025-08-14T03:05:11Z</dcterms:modified>
</cp:coreProperties>
</file>