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1"/>
  </p:notesMasterIdLst>
  <p:sldIdLst>
    <p:sldId id="256" r:id="rId3"/>
    <p:sldId id="274" r:id="rId4"/>
    <p:sldId id="275" r:id="rId5"/>
    <p:sldId id="276" r:id="rId6"/>
    <p:sldId id="282" r:id="rId7"/>
    <p:sldId id="283" r:id="rId8"/>
    <p:sldId id="284" r:id="rId9"/>
    <p:sldId id="285" r:id="rId10"/>
    <p:sldId id="286" r:id="rId11"/>
    <p:sldId id="289" r:id="rId12"/>
    <p:sldId id="291" r:id="rId13"/>
    <p:sldId id="292" r:id="rId14"/>
    <p:sldId id="293" r:id="rId15"/>
    <p:sldId id="294" r:id="rId16"/>
    <p:sldId id="295" r:id="rId17"/>
    <p:sldId id="269" r:id="rId18"/>
    <p:sldId id="271"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BAA44-C366-5413-259E-0AA50CC457FD}" name="Tamar" initials="T" userId="0e43bf805848a3a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7" clrIdx="0">
    <p:extLst>
      <p:ext uri="{19B8F6BF-5375-455C-9EA6-DF929625EA0E}">
        <p15:presenceInfo xmlns:p15="http://schemas.microsoft.com/office/powerpoint/2012/main" userId="802d01ca9850f5a0" providerId="Windows Live"/>
      </p:ext>
    </p:extLst>
  </p:cmAuthor>
  <p:cmAuthor id="2" name="Tamar" initials="T" lastIdx="3" clrIdx="1">
    <p:extLst>
      <p:ext uri="{19B8F6BF-5375-455C-9EA6-DF929625EA0E}">
        <p15:presenceInfo xmlns:p15="http://schemas.microsoft.com/office/powerpoint/2012/main" userId="0e43bf805848a3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EA"/>
    <a:srgbClr val="5D81AD"/>
    <a:srgbClr val="E28A61"/>
    <a:srgbClr val="D1E495"/>
    <a:srgbClr val="24992F"/>
    <a:srgbClr val="7F6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00" autoAdjust="0"/>
    <p:restoredTop sz="94660"/>
  </p:normalViewPr>
  <p:slideViewPr>
    <p:cSldViewPr snapToGrid="0" showGuides="1">
      <p:cViewPr varScale="1">
        <p:scale>
          <a:sx n="108" d="100"/>
          <a:sy n="108" d="100"/>
        </p:scale>
        <p:origin x="89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AFDF5E24-2A61-4D75-BCFD-BBAA2959894E}"/>
    <pc:docChg chg="custSel delSld modSld sldOrd">
      <pc:chgData name="noga mishan" userId="802d01ca9850f5a0" providerId="LiveId" clId="{AFDF5E24-2A61-4D75-BCFD-BBAA2959894E}" dt="2025-08-21T09:11:11.794" v="153" actId="1076"/>
      <pc:docMkLst>
        <pc:docMk/>
      </pc:docMkLst>
      <pc:sldChg chg="addSp modSp mod">
        <pc:chgData name="noga mishan" userId="802d01ca9850f5a0" providerId="LiveId" clId="{AFDF5E24-2A61-4D75-BCFD-BBAA2959894E}" dt="2025-08-21T09:09:02.464" v="119" actId="1076"/>
        <pc:sldMkLst>
          <pc:docMk/>
          <pc:sldMk cId="1626307552" sldId="256"/>
        </pc:sldMkLst>
        <pc:picChg chg="add mod">
          <ac:chgData name="noga mishan" userId="802d01ca9850f5a0" providerId="LiveId" clId="{AFDF5E24-2A61-4D75-BCFD-BBAA2959894E}" dt="2025-08-21T08:53:34.386" v="3" actId="1076"/>
          <ac:picMkLst>
            <pc:docMk/>
            <pc:sldMk cId="1626307552" sldId="256"/>
            <ac:picMk id="5" creationId="{FBE95E8B-ECE9-308D-035F-98110CAF5DA3}"/>
          </ac:picMkLst>
        </pc:picChg>
        <pc:picChg chg="add mod">
          <ac:chgData name="noga mishan" userId="802d01ca9850f5a0" providerId="LiveId" clId="{AFDF5E24-2A61-4D75-BCFD-BBAA2959894E}" dt="2025-08-21T09:09:02.464" v="119" actId="1076"/>
          <ac:picMkLst>
            <pc:docMk/>
            <pc:sldMk cId="1626307552" sldId="256"/>
            <ac:picMk id="6" creationId="{FCA46D40-6159-AE76-F944-48448E1250B9}"/>
          </ac:picMkLst>
        </pc:picChg>
      </pc:sldChg>
      <pc:sldChg chg="addSp delSp modSp mod">
        <pc:chgData name="noga mishan" userId="802d01ca9850f5a0" providerId="LiveId" clId="{AFDF5E24-2A61-4D75-BCFD-BBAA2959894E}" dt="2025-08-21T09:11:11.794" v="153" actId="1076"/>
        <pc:sldMkLst>
          <pc:docMk/>
          <pc:sldMk cId="1149865363" sldId="273"/>
        </pc:sldMkLst>
        <pc:picChg chg="del">
          <ac:chgData name="noga mishan" userId="802d01ca9850f5a0" providerId="LiveId" clId="{AFDF5E24-2A61-4D75-BCFD-BBAA2959894E}" dt="2025-08-21T09:06:20.645" v="114" actId="478"/>
          <ac:picMkLst>
            <pc:docMk/>
            <pc:sldMk cId="1149865363" sldId="273"/>
            <ac:picMk id="2" creationId="{4019AEEE-F192-6587-3793-120E22B19E00}"/>
          </ac:picMkLst>
        </pc:picChg>
        <pc:picChg chg="del mod">
          <ac:chgData name="noga mishan" userId="802d01ca9850f5a0" providerId="LiveId" clId="{AFDF5E24-2A61-4D75-BCFD-BBAA2959894E}" dt="2025-08-21T09:11:06.717" v="151" actId="478"/>
          <ac:picMkLst>
            <pc:docMk/>
            <pc:sldMk cId="1149865363" sldId="273"/>
            <ac:picMk id="5" creationId="{7988DABE-2813-7732-D53E-B72978B9B82D}"/>
          </ac:picMkLst>
        </pc:picChg>
        <pc:picChg chg="add mod">
          <ac:chgData name="noga mishan" userId="802d01ca9850f5a0" providerId="LiveId" clId="{AFDF5E24-2A61-4D75-BCFD-BBAA2959894E}" dt="2025-08-21T09:07:57.755" v="117" actId="1076"/>
          <ac:picMkLst>
            <pc:docMk/>
            <pc:sldMk cId="1149865363" sldId="273"/>
            <ac:picMk id="6" creationId="{AA00B3AE-4A34-AA0B-6D7C-18546CE25A2B}"/>
          </ac:picMkLst>
        </pc:picChg>
        <pc:picChg chg="add mod">
          <ac:chgData name="noga mishan" userId="802d01ca9850f5a0" providerId="LiveId" clId="{AFDF5E24-2A61-4D75-BCFD-BBAA2959894E}" dt="2025-08-21T09:11:11.794" v="153" actId="1076"/>
          <ac:picMkLst>
            <pc:docMk/>
            <pc:sldMk cId="1149865363" sldId="273"/>
            <ac:picMk id="8" creationId="{FABD3B6B-5FCD-0476-60E4-A827A6032F5A}"/>
          </ac:picMkLst>
        </pc:picChg>
      </pc:sldChg>
      <pc:sldChg chg="addSp modSp mod">
        <pc:chgData name="noga mishan" userId="802d01ca9850f5a0" providerId="LiveId" clId="{AFDF5E24-2A61-4D75-BCFD-BBAA2959894E}" dt="2025-08-21T09:09:16.852" v="124" actId="1076"/>
        <pc:sldMkLst>
          <pc:docMk/>
          <pc:sldMk cId="2683855355" sldId="274"/>
        </pc:sldMkLst>
        <pc:spChg chg="mod">
          <ac:chgData name="noga mishan" userId="802d01ca9850f5a0" providerId="LiveId" clId="{AFDF5E24-2A61-4D75-BCFD-BBAA2959894E}" dt="2025-08-21T09:09:09.588" v="121" actId="1076"/>
          <ac:spMkLst>
            <pc:docMk/>
            <pc:sldMk cId="2683855355" sldId="274"/>
            <ac:spMk id="4" creationId="{97D2F938-B268-274D-96B5-ED123CFEDDDE}"/>
          </ac:spMkLst>
        </pc:spChg>
        <pc:spChg chg="mod">
          <ac:chgData name="noga mishan" userId="802d01ca9850f5a0" providerId="LiveId" clId="{AFDF5E24-2A61-4D75-BCFD-BBAA2959894E}" dt="2025-08-21T09:09:07.041" v="120" actId="1076"/>
          <ac:spMkLst>
            <pc:docMk/>
            <pc:sldMk cId="2683855355" sldId="274"/>
            <ac:spMk id="5" creationId="{A156F754-27CA-0DC0-E48D-51FB68AC033A}"/>
          </ac:spMkLst>
        </pc:spChg>
        <pc:picChg chg="add mod">
          <ac:chgData name="noga mishan" userId="802d01ca9850f5a0" providerId="LiveId" clId="{AFDF5E24-2A61-4D75-BCFD-BBAA2959894E}" dt="2025-08-21T09:09:16.852" v="124" actId="1076"/>
          <ac:picMkLst>
            <pc:docMk/>
            <pc:sldMk cId="2683855355" sldId="274"/>
            <ac:picMk id="2" creationId="{5A50BE63-A95B-C8BF-0FEF-941D1CAE99AC}"/>
          </ac:picMkLst>
        </pc:picChg>
      </pc:sldChg>
      <pc:sldChg chg="addSp modSp mod ord">
        <pc:chgData name="noga mishan" userId="802d01ca9850f5a0" providerId="LiveId" clId="{AFDF5E24-2A61-4D75-BCFD-BBAA2959894E}" dt="2025-08-21T09:09:44.627" v="132" actId="1076"/>
        <pc:sldMkLst>
          <pc:docMk/>
          <pc:sldMk cId="2717958720" sldId="275"/>
        </pc:sldMkLst>
        <pc:picChg chg="add mod">
          <ac:chgData name="noga mishan" userId="802d01ca9850f5a0" providerId="LiveId" clId="{AFDF5E24-2A61-4D75-BCFD-BBAA2959894E}" dt="2025-08-21T09:09:44.627" v="132" actId="1076"/>
          <ac:picMkLst>
            <pc:docMk/>
            <pc:sldMk cId="2717958720" sldId="275"/>
            <ac:picMk id="6" creationId="{FEC2878D-45A2-9560-5DAE-64C188807692}"/>
          </ac:picMkLst>
        </pc:picChg>
      </pc:sldChg>
      <pc:sldChg chg="addSp modSp">
        <pc:chgData name="noga mishan" userId="802d01ca9850f5a0" providerId="LiveId" clId="{AFDF5E24-2A61-4D75-BCFD-BBAA2959894E}" dt="2025-08-21T09:09:29.286" v="129"/>
        <pc:sldMkLst>
          <pc:docMk/>
          <pc:sldMk cId="2218574529" sldId="276"/>
        </pc:sldMkLst>
        <pc:picChg chg="add mod">
          <ac:chgData name="noga mishan" userId="802d01ca9850f5a0" providerId="LiveId" clId="{AFDF5E24-2A61-4D75-BCFD-BBAA2959894E}" dt="2025-08-21T09:09:29.286" v="129"/>
          <ac:picMkLst>
            <pc:docMk/>
            <pc:sldMk cId="2218574529" sldId="276"/>
            <ac:picMk id="2" creationId="{05A1CE45-2F94-FC61-BB77-FC68FCB2BFB3}"/>
          </ac:picMkLst>
        </pc:picChg>
      </pc:sldChg>
      <pc:sldChg chg="addSp modSp mod">
        <pc:chgData name="noga mishan" userId="802d01ca9850f5a0" providerId="LiveId" clId="{AFDF5E24-2A61-4D75-BCFD-BBAA2959894E}" dt="2025-08-21T09:09:36.581" v="131"/>
        <pc:sldMkLst>
          <pc:docMk/>
          <pc:sldMk cId="1195494170" sldId="282"/>
        </pc:sldMkLst>
        <pc:spChg chg="mod">
          <ac:chgData name="noga mishan" userId="802d01ca9850f5a0" providerId="LiveId" clId="{AFDF5E24-2A61-4D75-BCFD-BBAA2959894E}" dt="2025-08-21T09:09:34.520" v="130" actId="1076"/>
          <ac:spMkLst>
            <pc:docMk/>
            <pc:sldMk cId="1195494170" sldId="282"/>
            <ac:spMk id="4" creationId="{8130CC3F-16F2-D03C-FA36-311254ACBD1C}"/>
          </ac:spMkLst>
        </pc:spChg>
        <pc:picChg chg="add mod">
          <ac:chgData name="noga mishan" userId="802d01ca9850f5a0" providerId="LiveId" clId="{AFDF5E24-2A61-4D75-BCFD-BBAA2959894E}" dt="2025-08-21T09:09:36.581" v="131"/>
          <ac:picMkLst>
            <pc:docMk/>
            <pc:sldMk cId="1195494170" sldId="282"/>
            <ac:picMk id="2" creationId="{766ED6EB-F625-3CEF-589B-B24C69807B25}"/>
          </ac:picMkLst>
        </pc:picChg>
      </pc:sldChg>
      <pc:sldChg chg="addSp modSp">
        <pc:chgData name="noga mishan" userId="802d01ca9850f5a0" providerId="LiveId" clId="{AFDF5E24-2A61-4D75-BCFD-BBAA2959894E}" dt="2025-08-21T09:09:50.141" v="133"/>
        <pc:sldMkLst>
          <pc:docMk/>
          <pc:sldMk cId="492952985" sldId="283"/>
        </pc:sldMkLst>
        <pc:picChg chg="add mod">
          <ac:chgData name="noga mishan" userId="802d01ca9850f5a0" providerId="LiveId" clId="{AFDF5E24-2A61-4D75-BCFD-BBAA2959894E}" dt="2025-08-21T09:09:50.141" v="133"/>
          <ac:picMkLst>
            <pc:docMk/>
            <pc:sldMk cId="492952985" sldId="283"/>
            <ac:picMk id="2" creationId="{0162E529-B6AA-8D9B-AED3-75F810C38897}"/>
          </ac:picMkLst>
        </pc:picChg>
      </pc:sldChg>
      <pc:sldChg chg="addSp modSp">
        <pc:chgData name="noga mishan" userId="802d01ca9850f5a0" providerId="LiveId" clId="{AFDF5E24-2A61-4D75-BCFD-BBAA2959894E}" dt="2025-08-21T09:09:54.233" v="134"/>
        <pc:sldMkLst>
          <pc:docMk/>
          <pc:sldMk cId="527981591" sldId="284"/>
        </pc:sldMkLst>
        <pc:picChg chg="add mod">
          <ac:chgData name="noga mishan" userId="802d01ca9850f5a0" providerId="LiveId" clId="{AFDF5E24-2A61-4D75-BCFD-BBAA2959894E}" dt="2025-08-21T09:09:54.233" v="134"/>
          <ac:picMkLst>
            <pc:docMk/>
            <pc:sldMk cId="527981591" sldId="284"/>
            <ac:picMk id="2" creationId="{E95328A5-9F37-E266-BC53-7136770FD2C7}"/>
          </ac:picMkLst>
        </pc:picChg>
      </pc:sldChg>
      <pc:sldChg chg="addSp modSp mod">
        <pc:chgData name="noga mishan" userId="802d01ca9850f5a0" providerId="LiveId" clId="{AFDF5E24-2A61-4D75-BCFD-BBAA2959894E}" dt="2025-08-21T09:10:01.020" v="136"/>
        <pc:sldMkLst>
          <pc:docMk/>
          <pc:sldMk cId="617392734" sldId="285"/>
        </pc:sldMkLst>
        <pc:spChg chg="mod">
          <ac:chgData name="noga mishan" userId="802d01ca9850f5a0" providerId="LiveId" clId="{AFDF5E24-2A61-4D75-BCFD-BBAA2959894E}" dt="2025-08-21T09:09:59.341" v="135" actId="1076"/>
          <ac:spMkLst>
            <pc:docMk/>
            <pc:sldMk cId="617392734" sldId="285"/>
            <ac:spMk id="3" creationId="{30B26BB1-205A-140F-D4FA-DF2FA9544303}"/>
          </ac:spMkLst>
        </pc:spChg>
        <pc:picChg chg="add mod">
          <ac:chgData name="noga mishan" userId="802d01ca9850f5a0" providerId="LiveId" clId="{AFDF5E24-2A61-4D75-BCFD-BBAA2959894E}" dt="2025-08-21T09:10:01.020" v="136"/>
          <ac:picMkLst>
            <pc:docMk/>
            <pc:sldMk cId="617392734" sldId="285"/>
            <ac:picMk id="2" creationId="{B3EF5AD2-4DDA-619A-454D-344FD1F09773}"/>
          </ac:picMkLst>
        </pc:picChg>
      </pc:sldChg>
      <pc:sldChg chg="addSp modSp mod">
        <pc:chgData name="noga mishan" userId="802d01ca9850f5a0" providerId="LiveId" clId="{AFDF5E24-2A61-4D75-BCFD-BBAA2959894E}" dt="2025-08-21T09:10:10.081" v="138"/>
        <pc:sldMkLst>
          <pc:docMk/>
          <pc:sldMk cId="2817324305" sldId="286"/>
        </pc:sldMkLst>
        <pc:spChg chg="mod">
          <ac:chgData name="noga mishan" userId="802d01ca9850f5a0" providerId="LiveId" clId="{AFDF5E24-2A61-4D75-BCFD-BBAA2959894E}" dt="2025-08-21T09:10:08.019" v="137" actId="1076"/>
          <ac:spMkLst>
            <pc:docMk/>
            <pc:sldMk cId="2817324305" sldId="286"/>
            <ac:spMk id="10" creationId="{2C122EE9-75FD-30FB-8AD4-64849C5D1B31}"/>
          </ac:spMkLst>
        </pc:spChg>
        <pc:picChg chg="add mod">
          <ac:chgData name="noga mishan" userId="802d01ca9850f5a0" providerId="LiveId" clId="{AFDF5E24-2A61-4D75-BCFD-BBAA2959894E}" dt="2025-08-21T09:10:10.081" v="138"/>
          <ac:picMkLst>
            <pc:docMk/>
            <pc:sldMk cId="2817324305" sldId="286"/>
            <ac:picMk id="2" creationId="{95CA6609-83E4-ACDD-26BE-54EE512741F2}"/>
          </ac:picMkLst>
        </pc:picChg>
      </pc:sldChg>
      <pc:sldChg chg="addSp modSp">
        <pc:chgData name="noga mishan" userId="802d01ca9850f5a0" providerId="LiveId" clId="{AFDF5E24-2A61-4D75-BCFD-BBAA2959894E}" dt="2025-08-21T09:10:15.861" v="139"/>
        <pc:sldMkLst>
          <pc:docMk/>
          <pc:sldMk cId="3999162124" sldId="289"/>
        </pc:sldMkLst>
        <pc:picChg chg="add mod">
          <ac:chgData name="noga mishan" userId="802d01ca9850f5a0" providerId="LiveId" clId="{AFDF5E24-2A61-4D75-BCFD-BBAA2959894E}" dt="2025-08-21T09:10:15.861" v="139"/>
          <ac:picMkLst>
            <pc:docMk/>
            <pc:sldMk cId="3999162124" sldId="289"/>
            <ac:picMk id="6" creationId="{DD258E17-6AC5-AE45-AC00-A4B65106C9FF}"/>
          </ac:picMkLst>
        </pc:picChg>
      </pc:sldChg>
      <pc:sldChg chg="addSp modSp mod">
        <pc:chgData name="noga mishan" userId="802d01ca9850f5a0" providerId="LiveId" clId="{AFDF5E24-2A61-4D75-BCFD-BBAA2959894E}" dt="2025-08-21T09:10:21.672" v="141"/>
        <pc:sldMkLst>
          <pc:docMk/>
          <pc:sldMk cId="4038297701" sldId="291"/>
        </pc:sldMkLst>
        <pc:spChg chg="mod">
          <ac:chgData name="noga mishan" userId="802d01ca9850f5a0" providerId="LiveId" clId="{AFDF5E24-2A61-4D75-BCFD-BBAA2959894E}" dt="2025-08-21T09:10:19.860" v="140" actId="1076"/>
          <ac:spMkLst>
            <pc:docMk/>
            <pc:sldMk cId="4038297701" sldId="291"/>
            <ac:spMk id="3" creationId="{0FA12207-B4BA-8125-9E0B-F2D4A45A751D}"/>
          </ac:spMkLst>
        </pc:spChg>
        <pc:picChg chg="add mod">
          <ac:chgData name="noga mishan" userId="802d01ca9850f5a0" providerId="LiveId" clId="{AFDF5E24-2A61-4D75-BCFD-BBAA2959894E}" dt="2025-08-21T09:10:21.672" v="141"/>
          <ac:picMkLst>
            <pc:docMk/>
            <pc:sldMk cId="4038297701" sldId="291"/>
            <ac:picMk id="2" creationId="{7F005634-FA38-8FA5-D1FB-597C2F7A4313}"/>
          </ac:picMkLst>
        </pc:picChg>
      </pc:sldChg>
      <pc:sldChg chg="addSp modSp">
        <pc:chgData name="noga mishan" userId="802d01ca9850f5a0" providerId="LiveId" clId="{AFDF5E24-2A61-4D75-BCFD-BBAA2959894E}" dt="2025-08-21T09:10:26.592" v="142"/>
        <pc:sldMkLst>
          <pc:docMk/>
          <pc:sldMk cId="2893041601" sldId="292"/>
        </pc:sldMkLst>
        <pc:picChg chg="add mod">
          <ac:chgData name="noga mishan" userId="802d01ca9850f5a0" providerId="LiveId" clId="{AFDF5E24-2A61-4D75-BCFD-BBAA2959894E}" dt="2025-08-21T09:10:26.592" v="142"/>
          <ac:picMkLst>
            <pc:docMk/>
            <pc:sldMk cId="2893041601" sldId="292"/>
            <ac:picMk id="2" creationId="{B9C8FBBB-0A48-479F-0800-1141934D7757}"/>
          </ac:picMkLst>
        </pc:picChg>
      </pc:sldChg>
      <pc:sldChg chg="addSp modSp">
        <pc:chgData name="noga mishan" userId="802d01ca9850f5a0" providerId="LiveId" clId="{AFDF5E24-2A61-4D75-BCFD-BBAA2959894E}" dt="2025-08-21T09:10:31.029" v="143"/>
        <pc:sldMkLst>
          <pc:docMk/>
          <pc:sldMk cId="39529606" sldId="293"/>
        </pc:sldMkLst>
        <pc:picChg chg="add mod">
          <ac:chgData name="noga mishan" userId="802d01ca9850f5a0" providerId="LiveId" clId="{AFDF5E24-2A61-4D75-BCFD-BBAA2959894E}" dt="2025-08-21T09:10:31.029" v="143"/>
          <ac:picMkLst>
            <pc:docMk/>
            <pc:sldMk cId="39529606" sldId="293"/>
            <ac:picMk id="2" creationId="{20A0AFDF-4980-C9DF-78CA-528A9F98F149}"/>
          </ac:picMkLst>
        </pc:picChg>
      </pc:sldChg>
      <pc:sldChg chg="addSp delSp modSp mod">
        <pc:chgData name="noga mishan" userId="802d01ca9850f5a0" providerId="LiveId" clId="{AFDF5E24-2A61-4D75-BCFD-BBAA2959894E}" dt="2025-08-21T09:10:45.026" v="146" actId="1076"/>
        <pc:sldMkLst>
          <pc:docMk/>
          <pc:sldMk cId="1125964346" sldId="294"/>
        </pc:sldMkLst>
        <pc:spChg chg="mod">
          <ac:chgData name="noga mishan" userId="802d01ca9850f5a0" providerId="LiveId" clId="{AFDF5E24-2A61-4D75-BCFD-BBAA2959894E}" dt="2025-08-21T09:10:38.027" v="144" actId="1076"/>
          <ac:spMkLst>
            <pc:docMk/>
            <pc:sldMk cId="1125964346" sldId="294"/>
            <ac:spMk id="2" creationId="{0D9CD2C5-944B-AE31-E1A7-1B49D4DA7F9C}"/>
          </ac:spMkLst>
        </pc:spChg>
        <pc:picChg chg="del">
          <ac:chgData name="noga mishan" userId="802d01ca9850f5a0" providerId="LiveId" clId="{AFDF5E24-2A61-4D75-BCFD-BBAA2959894E}" dt="2025-08-21T08:54:36.695" v="4" actId="478"/>
          <ac:picMkLst>
            <pc:docMk/>
            <pc:sldMk cId="1125964346" sldId="294"/>
            <ac:picMk id="3" creationId="{FA7CCAE8-268D-95C9-D708-4E8D03E7956C}"/>
          </ac:picMkLst>
        </pc:picChg>
        <pc:picChg chg="add mod">
          <ac:chgData name="noga mishan" userId="802d01ca9850f5a0" providerId="LiveId" clId="{AFDF5E24-2A61-4D75-BCFD-BBAA2959894E}" dt="2025-08-21T08:56:01.719" v="12" actId="14100"/>
          <ac:picMkLst>
            <pc:docMk/>
            <pc:sldMk cId="1125964346" sldId="294"/>
            <ac:picMk id="5" creationId="{80512C0E-C098-F56E-B190-66CEF3DA2C07}"/>
          </ac:picMkLst>
        </pc:picChg>
        <pc:picChg chg="add mod">
          <ac:chgData name="noga mishan" userId="802d01ca9850f5a0" providerId="LiveId" clId="{AFDF5E24-2A61-4D75-BCFD-BBAA2959894E}" dt="2025-08-21T09:10:45.026" v="146" actId="1076"/>
          <ac:picMkLst>
            <pc:docMk/>
            <pc:sldMk cId="1125964346" sldId="294"/>
            <ac:picMk id="6" creationId="{31073C89-0D8E-9619-0701-8F1B2AF058A8}"/>
          </ac:picMkLst>
        </pc:picChg>
      </pc:sldChg>
      <pc:sldChg chg="addSp delSp modSp mod">
        <pc:chgData name="noga mishan" userId="802d01ca9850f5a0" providerId="LiveId" clId="{AFDF5E24-2A61-4D75-BCFD-BBAA2959894E}" dt="2025-08-21T09:10:51.181" v="148" actId="1076"/>
        <pc:sldMkLst>
          <pc:docMk/>
          <pc:sldMk cId="472380977" sldId="295"/>
        </pc:sldMkLst>
        <pc:spChg chg="mod">
          <ac:chgData name="noga mishan" userId="802d01ca9850f5a0" providerId="LiveId" clId="{AFDF5E24-2A61-4D75-BCFD-BBAA2959894E}" dt="2025-08-21T09:04:38.127" v="106" actId="1076"/>
          <ac:spMkLst>
            <pc:docMk/>
            <pc:sldMk cId="472380977" sldId="295"/>
            <ac:spMk id="3" creationId="{DAF86E9F-CAE8-BE8A-C309-D1C91FF99EBF}"/>
          </ac:spMkLst>
        </pc:spChg>
        <pc:picChg chg="del">
          <ac:chgData name="noga mishan" userId="802d01ca9850f5a0" providerId="LiveId" clId="{AFDF5E24-2A61-4D75-BCFD-BBAA2959894E}" dt="2025-08-21T08:56:12.873" v="13" actId="478"/>
          <ac:picMkLst>
            <pc:docMk/>
            <pc:sldMk cId="472380977" sldId="295"/>
            <ac:picMk id="2" creationId="{E1E643D7-2043-93DF-E8CA-E7DBE7573213}"/>
          </ac:picMkLst>
        </pc:picChg>
        <pc:picChg chg="del">
          <ac:chgData name="noga mishan" userId="802d01ca9850f5a0" providerId="LiveId" clId="{AFDF5E24-2A61-4D75-BCFD-BBAA2959894E}" dt="2025-08-21T08:59:00.065" v="51" actId="478"/>
          <ac:picMkLst>
            <pc:docMk/>
            <pc:sldMk cId="472380977" sldId="295"/>
            <ac:picMk id="4" creationId="{00000000-0000-0000-0000-000000000000}"/>
          </ac:picMkLst>
        </pc:picChg>
        <pc:picChg chg="del">
          <ac:chgData name="noga mishan" userId="802d01ca9850f5a0" providerId="LiveId" clId="{AFDF5E24-2A61-4D75-BCFD-BBAA2959894E}" dt="2025-08-21T08:59:15.013" v="57" actId="478"/>
          <ac:picMkLst>
            <pc:docMk/>
            <pc:sldMk cId="472380977" sldId="295"/>
            <ac:picMk id="5" creationId="{00000000-0000-0000-0000-000000000000}"/>
          </ac:picMkLst>
        </pc:picChg>
        <pc:picChg chg="del">
          <ac:chgData name="noga mishan" userId="802d01ca9850f5a0" providerId="LiveId" clId="{AFDF5E24-2A61-4D75-BCFD-BBAA2959894E}" dt="2025-08-21T09:00:38.032" v="66" actId="478"/>
          <ac:picMkLst>
            <pc:docMk/>
            <pc:sldMk cId="472380977" sldId="295"/>
            <ac:picMk id="6" creationId="{00000000-0000-0000-0000-000000000000}"/>
          </ac:picMkLst>
        </pc:picChg>
        <pc:picChg chg="del">
          <ac:chgData name="noga mishan" userId="802d01ca9850f5a0" providerId="LiveId" clId="{AFDF5E24-2A61-4D75-BCFD-BBAA2959894E}" dt="2025-08-21T09:02:40.210" v="77" actId="478"/>
          <ac:picMkLst>
            <pc:docMk/>
            <pc:sldMk cId="472380977" sldId="295"/>
            <ac:picMk id="7" creationId="{00000000-0000-0000-0000-000000000000}"/>
          </ac:picMkLst>
        </pc:picChg>
        <pc:picChg chg="add mod">
          <ac:chgData name="noga mishan" userId="802d01ca9850f5a0" providerId="LiveId" clId="{AFDF5E24-2A61-4D75-BCFD-BBAA2959894E}" dt="2025-08-21T09:04:32.488" v="105" actId="14100"/>
          <ac:picMkLst>
            <pc:docMk/>
            <pc:sldMk cId="472380977" sldId="295"/>
            <ac:picMk id="8" creationId="{AE76F570-3486-36D4-93B1-D8E845D843FB}"/>
          </ac:picMkLst>
        </pc:picChg>
        <pc:picChg chg="add mod">
          <ac:chgData name="noga mishan" userId="802d01ca9850f5a0" providerId="LiveId" clId="{AFDF5E24-2A61-4D75-BCFD-BBAA2959894E}" dt="2025-08-21T09:04:40.533" v="107" actId="1076"/>
          <ac:picMkLst>
            <pc:docMk/>
            <pc:sldMk cId="472380977" sldId="295"/>
            <ac:picMk id="10" creationId="{BBCF63E0-461A-13D5-85A5-73CB878A4696}"/>
          </ac:picMkLst>
        </pc:picChg>
        <pc:picChg chg="add mod">
          <ac:chgData name="noga mishan" userId="802d01ca9850f5a0" providerId="LiveId" clId="{AFDF5E24-2A61-4D75-BCFD-BBAA2959894E}" dt="2025-08-21T09:04:52.171" v="111" actId="1076"/>
          <ac:picMkLst>
            <pc:docMk/>
            <pc:sldMk cId="472380977" sldId="295"/>
            <ac:picMk id="12" creationId="{6DF53ADB-3339-80EC-AD26-62C9D22A3CEB}"/>
          </ac:picMkLst>
        </pc:picChg>
        <pc:picChg chg="add mod">
          <ac:chgData name="noga mishan" userId="802d01ca9850f5a0" providerId="LiveId" clId="{AFDF5E24-2A61-4D75-BCFD-BBAA2959894E}" dt="2025-08-21T09:04:45.220" v="109" actId="1076"/>
          <ac:picMkLst>
            <pc:docMk/>
            <pc:sldMk cId="472380977" sldId="295"/>
            <ac:picMk id="14" creationId="{7125C60E-F451-8FDA-DEF7-32D3ADBDA993}"/>
          </ac:picMkLst>
        </pc:picChg>
        <pc:picChg chg="add mod">
          <ac:chgData name="noga mishan" userId="802d01ca9850f5a0" providerId="LiveId" clId="{AFDF5E24-2A61-4D75-BCFD-BBAA2959894E}" dt="2025-08-21T09:04:47.984" v="110" actId="1076"/>
          <ac:picMkLst>
            <pc:docMk/>
            <pc:sldMk cId="472380977" sldId="295"/>
            <ac:picMk id="16" creationId="{29D92C2C-BD95-44FA-20BB-30490E95A2E8}"/>
          </ac:picMkLst>
        </pc:picChg>
        <pc:picChg chg="add mod">
          <ac:chgData name="noga mishan" userId="802d01ca9850f5a0" providerId="LiveId" clId="{AFDF5E24-2A61-4D75-BCFD-BBAA2959894E}" dt="2025-08-21T09:04:55.905" v="112" actId="1076"/>
          <ac:picMkLst>
            <pc:docMk/>
            <pc:sldMk cId="472380977" sldId="295"/>
            <ac:picMk id="18" creationId="{A013ACE6-4BC0-238D-36EE-C4E5E1584708}"/>
          </ac:picMkLst>
        </pc:picChg>
        <pc:picChg chg="add mod">
          <ac:chgData name="noga mishan" userId="802d01ca9850f5a0" providerId="LiveId" clId="{AFDF5E24-2A61-4D75-BCFD-BBAA2959894E}" dt="2025-08-21T09:10:51.181" v="148" actId="1076"/>
          <ac:picMkLst>
            <pc:docMk/>
            <pc:sldMk cId="472380977" sldId="295"/>
            <ac:picMk id="19" creationId="{0A3AC052-CE67-EDAD-1C39-9DA55AC57DB3}"/>
          </ac:picMkLst>
        </pc:picChg>
      </pc:sldChg>
      <pc:sldChg chg="delSp del mod modCm modNotesTx">
        <pc:chgData name="noga mishan" userId="802d01ca9850f5a0" providerId="LiveId" clId="{AFDF5E24-2A61-4D75-BCFD-BBAA2959894E}" dt="2025-08-21T09:06:11.272" v="113" actId="47"/>
        <pc:sldMkLst>
          <pc:docMk/>
          <pc:sldMk cId="2494797243" sldId="296"/>
        </pc:sldMkLst>
        <pc:picChg chg="del">
          <ac:chgData name="noga mishan" userId="802d01ca9850f5a0" providerId="LiveId" clId="{AFDF5E24-2A61-4D75-BCFD-BBAA2959894E}" dt="2025-08-21T08:57:16.194" v="18" actId="478"/>
          <ac:picMkLst>
            <pc:docMk/>
            <pc:sldMk cId="2494797243" sldId="296"/>
            <ac:picMk id="4" creationId="{F361F800-2DBD-09DF-84C0-E68AFD9B1C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E344AF6-D970-48F1-BC99-472F21043EAC}" type="datetimeFigureOut">
              <a:rPr lang="he-IL" smtClean="0"/>
              <a:t>כ"ז/אב/תשפ"ה</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D31EBF-9BBB-45FF-AF5A-5DF822414047}" type="slidenum">
              <a:rPr lang="he-IL" smtClean="0"/>
              <a:t>‹#›</a:t>
            </a:fld>
            <a:endParaRPr lang="he-IL"/>
          </a:p>
        </p:txBody>
      </p:sp>
    </p:spTree>
    <p:extLst>
      <p:ext uri="{BB962C8B-B14F-4D97-AF65-F5344CB8AC3E}">
        <p14:creationId xmlns:p14="http://schemas.microsoft.com/office/powerpoint/2010/main" val="1174643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a:t>
            </a:r>
            <a:r>
              <a:rPr lang="he-IL" sz="12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ערה למורה: </a:t>
            </a:r>
            <a:r>
              <a:rPr lang="he-IL" sz="1200" kern="0" dirty="0">
                <a:effectLst/>
                <a:latin typeface="Calibri" panose="020F0502020204030204" pitchFamily="34" charset="0"/>
                <a:ea typeface="Calibri" panose="020F0502020204030204" pitchFamily="34" charset="0"/>
                <a:cs typeface="Arial" panose="020B0604020202020204" pitchFamily="34" charset="0"/>
              </a:rPr>
              <a:t>מטרת פעילות הפתיחה היא לעורר עניין וסקרנות ללמוד מדע וטכנולוגיה  ולהפגיש את התלמידים עם נושאי הלימוד שילמדו בכיתה ה. מוצגות שתי פעילויות לבחירה שעוסקות בהתבוננות ובפליאה (האחת בתחום הטכנולוגיה, בנושא טכנולוגיות לחקר החלל והשנייה בתחום כדור הארץ בנושא התפרצות געשית ומשאבי כדור הארץ – סלעים וקרקעות).  הפעילות השלישית עוסקת בהכרת נושאי הלימוד שבספר.</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a:t>
            </a:fld>
            <a:endParaRPr lang="he-IL"/>
          </a:p>
        </p:txBody>
      </p:sp>
    </p:spTree>
    <p:extLst>
      <p:ext uri="{BB962C8B-B14F-4D97-AF65-F5344CB8AC3E}">
        <p14:creationId xmlns:p14="http://schemas.microsoft.com/office/powerpoint/2010/main" val="32887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effectLst/>
                <a:latin typeface="Calibri" panose="020F0502020204030204" pitchFamily="34" charset="0"/>
                <a:ea typeface="Calibri" panose="020F0502020204030204" pitchFamily="34" charset="0"/>
                <a:cs typeface="Arial" panose="020B0604020202020204" pitchFamily="34" charset="0"/>
              </a:rPr>
              <a:t> מזמינים את התלמידים לצפות שוב בסרטון,</a:t>
            </a:r>
            <a:r>
              <a:rPr lang="he-IL" sz="1200" kern="100" baseline="0" dirty="0">
                <a:effectLst/>
                <a:latin typeface="Calibri" panose="020F0502020204030204" pitchFamily="34" charset="0"/>
                <a:ea typeface="Calibri" panose="020F0502020204030204" pitchFamily="34" charset="0"/>
                <a:cs typeface="Arial" panose="020B0604020202020204" pitchFamily="34" charset="0"/>
              </a:rPr>
              <a:t> להתבונן בתופעה</a:t>
            </a:r>
            <a:r>
              <a:rPr lang="he-IL" sz="1200" kern="100" dirty="0">
                <a:effectLst/>
                <a:latin typeface="Calibri" panose="020F0502020204030204" pitchFamily="34" charset="0"/>
                <a:ea typeface="Calibri" panose="020F0502020204030204" pitchFamily="34" charset="0"/>
                <a:cs typeface="Arial" panose="020B0604020202020204" pitchFamily="34" charset="0"/>
              </a:rPr>
              <a:t> ולחשוב על שאלות שהיו רוצים לשאול בעקבות הצפייה.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11</a:t>
            </a:fld>
            <a:endParaRPr lang="he-IL"/>
          </a:p>
        </p:txBody>
      </p:sp>
    </p:spTree>
    <p:extLst>
      <p:ext uri="{BB962C8B-B14F-4D97-AF65-F5344CB8AC3E}">
        <p14:creationId xmlns:p14="http://schemas.microsoft.com/office/powerpoint/2010/main" val="347444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מזמינים את לשאול שאלות על התופעה בעזרת מילות השאלה ולאחר מכן לשתף במליאה. מומלץ לבצע את הפעילות בקבוצות.</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12</a:t>
            </a:fld>
            <a:endParaRPr lang="he-IL"/>
          </a:p>
        </p:txBody>
      </p:sp>
    </p:spTree>
    <p:extLst>
      <p:ext uri="{BB962C8B-B14F-4D97-AF65-F5344CB8AC3E}">
        <p14:creationId xmlns:p14="http://schemas.microsoft.com/office/powerpoint/2010/main" val="71169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15000"/>
              </a:lnSpc>
              <a:spcAft>
                <a:spcPts val="1000"/>
              </a:spcAft>
            </a:pPr>
            <a:r>
              <a:rPr lang="en-US" sz="1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he-IL"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את הדגם של הר געש מתפרץ עורכים בהדגמה. העיקרון מבוסס על תגובה בין הסודה לשתייה והחומץ. כתוצאה מהתגובה נפלט הגז פחמן דו-חמצני. הגז שנפלט מקציף את סבון הכלים וכל התמיסה זורמת החוצה. הבקבוק מדמה את ה"צינור" בהר שדרכו עוברים הגזים והחומרים המגמתיים המותכים. פתח הבקבוק מדמה את הלוע. הנוזל המוקצף שזורם החוצה מדמה את הלבה שנשפכת.</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ציוד וחומרים: בקבוק עם פתח צר (כמו בקבוק יין), כפית, 1/3כוס חומץ, 2 כפות אבקת סודה לשתייה, כפית סבון נוזלי, חצי כוס מים, 2 טיפות צבע מאכל או מעט צבע גואש, מגש.</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13</a:t>
            </a:fld>
            <a:endParaRPr lang="he-IL"/>
          </a:p>
        </p:txBody>
      </p:sp>
    </p:spTree>
    <p:extLst>
      <p:ext uri="{BB962C8B-B14F-4D97-AF65-F5344CB8AC3E}">
        <p14:creationId xmlns:p14="http://schemas.microsoft.com/office/powerpoint/2010/main" val="194277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מציגים לתלמידים את נושאי הלימוד המרכזים (מופיעים בכריכת הספר)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14</a:t>
            </a:fld>
            <a:endParaRPr lang="he-IL"/>
          </a:p>
        </p:txBody>
      </p:sp>
    </p:spTree>
    <p:extLst>
      <p:ext uri="{BB962C8B-B14F-4D97-AF65-F5344CB8AC3E}">
        <p14:creationId xmlns:p14="http://schemas.microsoft.com/office/powerpoint/2010/main" val="225196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מבקשים מהתלמידים לדפדף ולעיין בספר ולגלות בהן דברים מעניינים ומסקרנים. אפשר גם לכוון לנושאים חדשים שאינם מוכרים להם. אפשר לחלק את הכיתה לארבע קבוצות. כל קבוצה תתמקד באחד השערים. לאחר מכן, משתפים במליאה.</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15</a:t>
            </a:fld>
            <a:endParaRPr lang="he-IL"/>
          </a:p>
        </p:txBody>
      </p:sp>
    </p:spTree>
    <p:extLst>
      <p:ext uri="{BB962C8B-B14F-4D97-AF65-F5344CB8AC3E}">
        <p14:creationId xmlns:p14="http://schemas.microsoft.com/office/powerpoint/2010/main" val="1025531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במבט מקוון הוא מרחב למידה היברידי, חדשני ועשיר להוראת מדע וטכנולוגיה בכיתות א-ו. במרחב הלמידה ספרים דיגיטליים בתקן מתקדם של סדרת הלימוד "במבט חדש"  ויחידות תוכן דיגיטליות.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16</a:t>
            </a:fld>
            <a:endParaRPr lang="he-IL"/>
          </a:p>
        </p:txBody>
      </p:sp>
    </p:spTree>
    <p:extLst>
      <p:ext uri="{BB962C8B-B14F-4D97-AF65-F5344CB8AC3E}">
        <p14:creationId xmlns:p14="http://schemas.microsoft.com/office/powerpoint/2010/main" val="24817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יחידות התוכן כוללות משימות לימודיות אינטראקטיביות המיועדות </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להבניית תשתית מושגית מעמיקה במדע ובטכנולוגיה, מיומנויות חשיבה מסדר גבוה, תהליכי חקר ופתרון בעיות וערכים</a:t>
            </a:r>
            <a:r>
              <a:rPr lang="he-IL" sz="1800" kern="100" dirty="0">
                <a:effectLst/>
                <a:latin typeface="Calibri" panose="020F0502020204030204" pitchFamily="34" charset="0"/>
                <a:ea typeface="Calibri" panose="020F0502020204030204" pitchFamily="34" charset="0"/>
                <a:cs typeface="Arial" panose="020B0604020202020204" pitchFamily="34" charset="0"/>
              </a:rPr>
              <a:t>. למשימות נלווית מערכת לניהול הלמידה.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17</a:t>
            </a:fld>
            <a:endParaRPr lang="he-IL"/>
          </a:p>
        </p:txBody>
      </p:sp>
    </p:spTree>
    <p:extLst>
      <p:ext uri="{BB962C8B-B14F-4D97-AF65-F5344CB8AC3E}">
        <p14:creationId xmlns:p14="http://schemas.microsoft.com/office/powerpoint/2010/main" val="218598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2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מקרינים את הסרטון ומציגים לתלמידים את מטלת הצפייה: מה ראיתם?</a:t>
            </a:r>
            <a:r>
              <a:rPr lang="he-IL" sz="1200" kern="0" baseline="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מה הרגשתם? ומה חשבתם? בסרטון רואים שיגור של מעבורת חלל. רואים את מכל הדלק ואת רקטות ההאצה. תמונה כזו מעוררת פליאה אודות העוצמה של הטכנולוגיה ותבונת האדם.</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2</a:t>
            </a:fld>
            <a:endParaRPr lang="he-IL"/>
          </a:p>
        </p:txBody>
      </p:sp>
    </p:spTree>
    <p:extLst>
      <p:ext uri="{BB962C8B-B14F-4D97-AF65-F5344CB8AC3E}">
        <p14:creationId xmlns:p14="http://schemas.microsoft.com/office/powerpoint/2010/main" val="157822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15000"/>
              </a:lnSpc>
              <a:spcAft>
                <a:spcPts val="1000"/>
              </a:spcAft>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effectLst/>
                <a:latin typeface="Calibri" panose="020F0502020204030204" pitchFamily="34" charset="0"/>
                <a:ea typeface="Calibri" panose="020F0502020204030204" pitchFamily="34" charset="0"/>
                <a:cs typeface="Arial" panose="020B0604020202020204" pitchFamily="34" charset="0"/>
              </a:rPr>
              <a:t>: מבקשים מהתלמידים לדון בקבוצות על שלוש השאלות שמופיעות בשקופית (מה ראיתם?, מה הרגשתם?, מה חשבתם?). שאלות תיווך נוספות: מה מפתיע בסרטון?, מה עורר אצלכם את תחושת הפליאה </a:t>
            </a:r>
            <a:r>
              <a:rPr lang="en-US" sz="1200" kern="100" dirty="0">
                <a:effectLst/>
                <a:latin typeface="Arial" panose="020B0604020202020204" pitchFamily="34" charset="0"/>
                <a:ea typeface="Calibri" panose="020F0502020204030204" pitchFamily="34" charset="0"/>
                <a:cs typeface="Arial" panose="020B0604020202020204" pitchFamily="34" charset="0"/>
              </a:rPr>
              <a:t>(WOW)</a:t>
            </a:r>
            <a:r>
              <a:rPr lang="he-IL" sz="1200" kern="100" dirty="0">
                <a:effectLst/>
                <a:latin typeface="Calibri" panose="020F0502020204030204" pitchFamily="34" charset="0"/>
                <a:ea typeface="Calibri" panose="020F0502020204030204" pitchFamily="34" charset="0"/>
                <a:cs typeface="Arial" panose="020B0604020202020204" pitchFamily="34" charset="0"/>
              </a:rPr>
              <a:t>? בעזרת אילו מילים אנו מבטאים את רגש הפליאה?</a:t>
            </a:r>
            <a:r>
              <a:rPr lang="he-IL" sz="12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מטרת הסרטון היא להתפעל מתבונת האדם: יכולתו של האדם לפתור בע</a:t>
            </a:r>
            <a:r>
              <a:rPr lang="he-IL" sz="1200" kern="100" dirty="0">
                <a:effectLst/>
                <a:latin typeface="Calibri" panose="020F0502020204030204" pitchFamily="34" charset="0"/>
                <a:ea typeface="Calibri" panose="020F0502020204030204" pitchFamily="34" charset="0"/>
                <a:cs typeface="Arial" panose="020B0604020202020204" pitchFamily="34" charset="0"/>
              </a:rPr>
              <a:t>יות.  במקרה זו</a:t>
            </a:r>
            <a:r>
              <a:rPr lang="he-IL" sz="1200" kern="100" baseline="0" dirty="0">
                <a:effectLst/>
                <a:latin typeface="Calibri" panose="020F0502020204030204" pitchFamily="34" charset="0"/>
                <a:ea typeface="Calibri" panose="020F0502020204030204" pitchFamily="34" charset="0"/>
                <a:cs typeface="Arial" panose="020B0604020202020204" pitchFamily="34" charset="0"/>
              </a:rPr>
              <a:t> הבעיה היא כיצד להסיע אנשים ומשאות לחלל?</a:t>
            </a:r>
            <a:r>
              <a:rPr lang="he-IL" sz="12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90000"/>
              </a:lnSpc>
              <a:spcAft>
                <a:spcPts val="1000"/>
              </a:spcAft>
            </a:pPr>
            <a:r>
              <a:rPr lang="he-IL" sz="1200" kern="1200" dirty="0">
                <a:effectLst/>
                <a:latin typeface="Calibri" panose="020F0502020204030204" pitchFamily="34" charset="0"/>
                <a:ea typeface="MS Mincho" panose="02020609040205080304" pitchFamily="49" charset="-128"/>
                <a:cs typeface="Arial" panose="020B0604020202020204" pitchFamily="34" charset="0"/>
              </a:rPr>
              <a:t>פליאה: רגש, הדומה לתדהמה, שאנשים חווים כאשר הם עומדים אל מול דבר מה נדיר, בלתי צפוי. מילות פליאה: בָּל יְתֹאַר, יוֹצֵא דופן, כּוֹבֵשׁ את הלב, מַרְשים, עוצר נְשִׁימָה,  קָסוּם, מַפְתִיעַ, מפליא, מדהים.</a:t>
            </a:r>
            <a:r>
              <a:rPr lang="he-IL" sz="1200" kern="100" dirty="0">
                <a:effectLst/>
                <a:latin typeface="Calibri" panose="020F0502020204030204" pitchFamily="34" charset="0"/>
                <a:ea typeface="Calibri" panose="020F0502020204030204" pitchFamily="34" charset="0"/>
                <a:cs typeface="Arial" panose="020B0604020202020204" pitchFamily="34" charset="0"/>
              </a:rPr>
              <a:t>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200" kern="100" dirty="0">
                <a:effectLst/>
                <a:latin typeface="Calibri" panose="020F0502020204030204" pitchFamily="34" charset="0"/>
                <a:ea typeface="Calibri" panose="020F0502020204030204" pitchFamily="34" charset="0"/>
                <a:cs typeface="Arial" panose="020B0604020202020204" pitchFamily="34" charset="0"/>
              </a:rPr>
              <a:t>לאחר מכן משתפים את המחשבות והרגשות במליאה.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3</a:t>
            </a:fld>
            <a:endParaRPr lang="he-IL"/>
          </a:p>
        </p:txBody>
      </p:sp>
    </p:spTree>
    <p:extLst>
      <p:ext uri="{BB962C8B-B14F-4D97-AF65-F5344CB8AC3E}">
        <p14:creationId xmlns:p14="http://schemas.microsoft.com/office/powerpoint/2010/main" val="207834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r>
              <a:rPr lang="he-IL" sz="1800" b="1" kern="100" dirty="0">
                <a:effectLst/>
                <a:latin typeface="Calibri" panose="020F0502020204030204" pitchFamily="34" charset="0"/>
                <a:ea typeface="Calibri" panose="020F0502020204030204" pitchFamily="34" charset="0"/>
                <a:cs typeface="Arial" panose="020B0604020202020204" pitchFamily="34" charset="0"/>
              </a:rPr>
              <a:t>מידע 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מקרינים שוב את הסרטון ומבקשים מהתלמידים להתבונן היטב ולנסות לגלות פרטים נוספים שלא שמו לב אליהם בצפייה הראשונה. מבקשים מהתלמידים לתאר את התופעה בעזרת הסעיפים שמופיעים בשקופית הבאה.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4</a:t>
            </a:fld>
            <a:endParaRPr lang="he-IL"/>
          </a:p>
        </p:txBody>
      </p:sp>
    </p:spTree>
    <p:extLst>
      <p:ext uri="{BB962C8B-B14F-4D97-AF65-F5344CB8AC3E}">
        <p14:creationId xmlns:p14="http://schemas.microsoft.com/office/powerpoint/2010/main" val="269314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effectLst/>
                <a:latin typeface="Calibri" panose="020F0502020204030204" pitchFamily="34" charset="0"/>
                <a:ea typeface="Calibri" panose="020F0502020204030204" pitchFamily="34" charset="0"/>
                <a:cs typeface="Arial" panose="020B0604020202020204" pitchFamily="34" charset="0"/>
              </a:rPr>
              <a:t> מקרינים תמונת מעבורת החלל על המסך. מבקשים מהתלמידים להתבונן בתמונה בעזרת הסעיפים שמופיעים בשקופית הבאה. מומלץ לבצע את הפעילות בקבוצות. לאחר מכן, לשתף את העמיתים במליאה. כ</a:t>
            </a:r>
            <a:r>
              <a:rPr lang="he-IL" sz="1200" b="0" i="0" dirty="0">
                <a:solidFill>
                  <a:srgbClr val="202122"/>
                </a:solidFill>
                <a:effectLst/>
                <a:latin typeface="Arial" panose="020B0604020202020204" pitchFamily="34" charset="0"/>
              </a:rPr>
              <a:t>ל מעבורת היא מערכת הניתנת לשימוש חוזר המורכבת משלושה חלקים מרכזיים: המעבורת, מכל  דלק  נתיק,</a:t>
            </a:r>
            <a:r>
              <a:rPr lang="he-IL" sz="1200" b="0" i="0" baseline="0" dirty="0">
                <a:solidFill>
                  <a:srgbClr val="202122"/>
                </a:solidFill>
                <a:effectLst/>
                <a:latin typeface="Arial" panose="020B0604020202020204" pitchFamily="34" charset="0"/>
              </a:rPr>
              <a:t> </a:t>
            </a:r>
            <a:r>
              <a:rPr lang="he-IL" sz="1200" b="0" i="0" dirty="0">
                <a:solidFill>
                  <a:srgbClr val="202122"/>
                </a:solidFill>
                <a:effectLst/>
                <a:latin typeface="Arial" panose="020B0604020202020204" pitchFamily="34" charset="0"/>
              </a:rPr>
              <a:t>ורקטות ההאצה. חשוב לציין</a:t>
            </a:r>
            <a:r>
              <a:rPr lang="he-IL" sz="1200" b="0" i="0" baseline="0" dirty="0">
                <a:solidFill>
                  <a:srgbClr val="202122"/>
                </a:solidFill>
                <a:effectLst/>
                <a:latin typeface="Arial" panose="020B0604020202020204" pitchFamily="34" charset="0"/>
              </a:rPr>
              <a:t> ולהסביר שהמעבורת ניתנת לשימוש חוזר.</a:t>
            </a:r>
            <a:r>
              <a:rPr lang="he-IL" sz="1200" b="0" i="0" dirty="0">
                <a:solidFill>
                  <a:srgbClr val="202122"/>
                </a:solidFill>
                <a:effectLst/>
                <a:latin typeface="Arial" panose="020B0604020202020204" pitchFamily="34" charset="0"/>
              </a:rPr>
              <a:t> </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5</a:t>
            </a:fld>
            <a:endParaRPr lang="he-IL"/>
          </a:p>
        </p:txBody>
      </p:sp>
    </p:spTree>
    <p:extLst>
      <p:ext uri="{BB962C8B-B14F-4D97-AF65-F5344CB8AC3E}">
        <p14:creationId xmlns:p14="http://schemas.microsoft.com/office/powerpoint/2010/main" val="325853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6</a:t>
            </a:fld>
            <a:endParaRPr lang="he-IL"/>
          </a:p>
        </p:txBody>
      </p:sp>
    </p:spTree>
    <p:extLst>
      <p:ext uri="{BB962C8B-B14F-4D97-AF65-F5344CB8AC3E}">
        <p14:creationId xmlns:p14="http://schemas.microsoft.com/office/powerpoint/2010/main" val="187827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200" kern="100" dirty="0">
                <a:effectLst/>
                <a:latin typeface="Calibri" panose="020F0502020204030204" pitchFamily="34" charset="0"/>
                <a:ea typeface="Calibri" panose="020F0502020204030204" pitchFamily="34" charset="0"/>
                <a:cs typeface="Arial" panose="020B0604020202020204" pitchFamily="34" charset="0"/>
              </a:rPr>
              <a:t> מטלת צפיה: מציגים לתלמידים את התמונות ומבקשים לבחור תמונה אחת מהם להשיב על השאלות: אילו מוצרים אנו רואים בתמונות? איך היו נראו החיים שלנו ללא מוצרים אלה? מבקשים מהתלמידים להביא דוגמאות נוספות של מוצרים טכנולוגיים שהם מכירים.</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7</a:t>
            </a:fld>
            <a:endParaRPr lang="he-IL"/>
          </a:p>
        </p:txBody>
      </p:sp>
    </p:spTree>
    <p:extLst>
      <p:ext uri="{BB962C8B-B14F-4D97-AF65-F5344CB8AC3E}">
        <p14:creationId xmlns:p14="http://schemas.microsoft.com/office/powerpoint/2010/main" val="295460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מקרינים את הסרטון ומציגים לתלמידים את מטלת הצפייה שבשקופית הבאה: מה רואים?, מה מרגישים? ומה חושבים?</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he-IL" sz="1200"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9</a:t>
            </a:fld>
            <a:endParaRPr lang="he-IL"/>
          </a:p>
        </p:txBody>
      </p:sp>
    </p:spTree>
    <p:extLst>
      <p:ext uri="{BB962C8B-B14F-4D97-AF65-F5344CB8AC3E}">
        <p14:creationId xmlns:p14="http://schemas.microsoft.com/office/powerpoint/2010/main" val="26950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מבקשים מהתלמידים לדון בקבוצות על שלוש השאלות שמופיעות בשקופית (מה ראיתם? , מה הרגשתם?, מה חשבתם?). שאלות תיווך נוספות: מה מפתיע בסרטון?, מה עורר אצלכם את תחושת הפליאה </a:t>
            </a:r>
            <a:r>
              <a:rPr lang="en-US" sz="1800" kern="100" dirty="0">
                <a:effectLst/>
                <a:latin typeface="Arial" panose="020B0604020202020204" pitchFamily="34" charset="0"/>
                <a:ea typeface="Calibri" panose="020F0502020204030204" pitchFamily="34" charset="0"/>
                <a:cs typeface="Arial" panose="020B0604020202020204" pitchFamily="34" charset="0"/>
              </a:rPr>
              <a:t>(WOW)</a:t>
            </a:r>
            <a:r>
              <a:rPr lang="he-IL" sz="1800" kern="100" dirty="0">
                <a:effectLst/>
                <a:latin typeface="Calibri" panose="020F0502020204030204" pitchFamily="34" charset="0"/>
                <a:ea typeface="Calibri" panose="020F0502020204030204" pitchFamily="34" charset="0"/>
                <a:cs typeface="Arial" panose="020B0604020202020204" pitchFamily="34" charset="0"/>
              </a:rPr>
              <a:t>? בעזרת אילו מילים אנו מבטאים את רגש הפליאה?</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הסרטון הזה מציג  פליאה מתופעת טבע – התפרצות של הר געש.  </a:t>
            </a:r>
            <a:r>
              <a:rPr lang="he-IL" sz="1800" kern="100" dirty="0">
                <a:effectLst/>
                <a:latin typeface="Calibri" panose="020F0502020204030204" pitchFamily="34" charset="0"/>
                <a:ea typeface="Calibri" panose="020F0502020204030204" pitchFamily="34" charset="0"/>
                <a:cs typeface="Arial" panose="020B0604020202020204" pitchFamily="34" charset="0"/>
              </a:rPr>
              <a:t> </a:t>
            </a:r>
            <a:r>
              <a:rPr lang="he-IL" sz="18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800" kern="100" dirty="0">
                <a:effectLst/>
                <a:latin typeface="Calibri" panose="020F0502020204030204" pitchFamily="34" charset="0"/>
                <a:ea typeface="Calibri" panose="020F0502020204030204" pitchFamily="34" charset="0"/>
                <a:cs typeface="Arial" panose="020B0604020202020204" pitchFamily="34" charset="0"/>
              </a:rPr>
              <a:t>בהתפרצות געשית מהפתח של הר הגעש (הלוע) פורצים החוצה אפר וגזים. מן הלוע קולח חומר מותך (נוזלי) לוהט בעל טמפרטורה גבוהה מאוד. לחומר המותך הלוהט קוראים לָבָה. הלבה זורמת מטה במורד ההר, מתקררת ומתמצקת לסלעי בזלת. סלעי בזלת בונים את המסלע בגליל ברמת הגולן בכרמל ובמכתש רמון. באזורים אלה הייתה</a:t>
            </a:r>
            <a:r>
              <a:rPr lang="he-IL" sz="1800" kern="100" dirty="0">
                <a:solidFill>
                  <a:srgbClr val="202122"/>
                </a:solidFill>
                <a:effectLst/>
                <a:latin typeface="Calibri" panose="020F0502020204030204" pitchFamily="34" charset="0"/>
                <a:ea typeface="Calibri" panose="020F0502020204030204" pitchFamily="34" charset="0"/>
                <a:cs typeface="Arial" panose="020B0604020202020204" pitchFamily="34" charset="0"/>
              </a:rPr>
              <a:t> פעילות געשית רבה ולכן מרובים בה סלעי הבזלת</a:t>
            </a:r>
            <a:r>
              <a:rPr lang="en-US" sz="1800" kern="100" dirty="0">
                <a:solidFill>
                  <a:srgbClr val="202122"/>
                </a:solidFill>
                <a:effectLst/>
                <a:latin typeface="Arial" panose="020B0604020202020204" pitchFamily="34" charset="0"/>
                <a:ea typeface="Calibri" panose="020F0502020204030204" pitchFamily="34" charset="0"/>
                <a:cs typeface="Arial" panose="020B0604020202020204" pitchFamily="34" charset="0"/>
              </a:rPr>
              <a:t>.</a:t>
            </a:r>
            <a:r>
              <a:rPr lang="he-IL" sz="1800" kern="100" dirty="0">
                <a:effectLst/>
                <a:latin typeface="Calibri" panose="020F0502020204030204" pitchFamily="34" charset="0"/>
                <a:ea typeface="Calibri" panose="020F0502020204030204" pitchFamily="34" charset="0"/>
                <a:cs typeface="Arial" panose="020B0604020202020204" pitchFamily="34" charset="0"/>
              </a:rPr>
              <a:t> השנה נלמד על סוגי סלעים ביניהם נלמד על סלע הבזלת.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10</a:t>
            </a:fld>
            <a:endParaRPr lang="he-IL"/>
          </a:p>
        </p:txBody>
      </p:sp>
    </p:spTree>
    <p:extLst>
      <p:ext uri="{BB962C8B-B14F-4D97-AF65-F5344CB8AC3E}">
        <p14:creationId xmlns:p14="http://schemas.microsoft.com/office/powerpoint/2010/main" val="93861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88822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87333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0057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97423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996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28676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8896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6592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14048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98087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1666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544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43956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0888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1353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837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15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5646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4471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52133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018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כ"ז/אב/תשפ"ה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699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כ"ז/אב/תשפ"ה</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a16="http://schemas.microsoft.com/office/drawing/2014/main"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a16="http://schemas.microsoft.com/office/drawing/2014/main"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a16="http://schemas.microsoft.com/office/drawing/2014/main"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תמונה 9">
            <a:extLst>
              <a:ext uri="{FF2B5EF4-FFF2-40B4-BE49-F238E27FC236}">
                <a16:creationId xmlns:a16="http://schemas.microsoft.com/office/drawing/2014/main" id="{A2987C2A-D8D0-C83C-8CD7-63034309472D}"/>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79614" y="230190"/>
            <a:ext cx="962501" cy="688340"/>
          </a:xfrm>
          <a:prstGeom prst="rect">
            <a:avLst/>
          </a:prstGeom>
          <a:noFill/>
          <a:ln>
            <a:noFill/>
          </a:ln>
        </p:spPr>
      </p:pic>
    </p:spTree>
    <p:extLst>
      <p:ext uri="{BB962C8B-B14F-4D97-AF65-F5344CB8AC3E}">
        <p14:creationId xmlns:p14="http://schemas.microsoft.com/office/powerpoint/2010/main" val="1990989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כ"ז/אב/תשפ"ה</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a16="http://schemas.microsoft.com/office/drawing/2014/main"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a16="http://schemas.microsoft.com/office/drawing/2014/main"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a16="http://schemas.microsoft.com/office/drawing/2014/main"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1" name="תמונה 10" descr="תמונה שמכילה גופן, טקסט, גרפיקה, עיצוב גרפי&#10;&#10;התיאור נוצר באופן אוטומטי">
            <a:extLst>
              <a:ext uri="{FF2B5EF4-FFF2-40B4-BE49-F238E27FC236}">
                <a16:creationId xmlns:a16="http://schemas.microsoft.com/office/drawing/2014/main" id="{9C04E164-0DD7-834C-76D8-45A28A5D79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03714" y="70307"/>
            <a:ext cx="1271391" cy="809889"/>
          </a:xfrm>
          <a:prstGeom prst="rect">
            <a:avLst/>
          </a:prstGeom>
        </p:spPr>
      </p:pic>
    </p:spTree>
    <p:extLst>
      <p:ext uri="{BB962C8B-B14F-4D97-AF65-F5344CB8AC3E}">
        <p14:creationId xmlns:p14="http://schemas.microsoft.com/office/powerpoint/2010/main" val="382531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493020163"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mabatmekuvan.ramot.org/ramot-heb"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843602303?share=cop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vimeo.com/843602303?share=cop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he.wikipedia.org/wiki/%D7%9E%D7%A2%D7%91%D7%95%D7%A8%D7%AA_%D7%97%D7%9C%D7%9C#/media/%D7%A7%D7%95%D7%91%D7%A5:STS120LaunchHiRe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49302016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2E16C3D-0789-2D63-0E17-F4ABE3A6051E}"/>
              </a:ext>
            </a:extLst>
          </p:cNvPr>
          <p:cNvSpPr txBox="1"/>
          <p:nvPr/>
        </p:nvSpPr>
        <p:spPr>
          <a:xfrm>
            <a:off x="1043608" y="1336745"/>
            <a:ext cx="7352247" cy="1353191"/>
          </a:xfrm>
          <a:prstGeom prst="rect">
            <a:avLst/>
          </a:prstGeom>
          <a:noFill/>
        </p:spPr>
        <p:txBody>
          <a:bodyPr wrap="square">
            <a:spAutoFit/>
          </a:bodyPr>
          <a:lstStyle/>
          <a:p>
            <a:pPr algn="ctr" rtl="1">
              <a:lnSpc>
                <a:spcPct val="115000"/>
              </a:lnSpc>
              <a:spcAft>
                <a:spcPts val="1000"/>
              </a:spcAft>
            </a:pPr>
            <a:r>
              <a:rPr lang="he-IL" sz="3200" b="1" kern="0" dirty="0">
                <a:solidFill>
                  <a:srgbClr val="222222"/>
                </a:solidFill>
                <a:effectLst/>
                <a:latin typeface="Calibri" panose="020F0502020204030204" pitchFamily="34" charset="0"/>
                <a:ea typeface="Calibri" panose="020F0502020204030204" pitchFamily="34" charset="0"/>
              </a:rPr>
              <a:t> כיתה ה</a:t>
            </a:r>
            <a:endParaRPr lang="en-US" sz="3200" b="1" kern="100" dirty="0">
              <a:effectLst/>
              <a:latin typeface="Calibri" panose="020F0502020204030204" pitchFamily="34" charset="0"/>
              <a:ea typeface="Calibri" panose="020F0502020204030204" pitchFamily="34" charset="0"/>
            </a:endParaRPr>
          </a:p>
          <a:p>
            <a:pPr algn="r" rtl="1">
              <a:lnSpc>
                <a:spcPct val="115000"/>
              </a:lnSpc>
              <a:spcAft>
                <a:spcPts val="1000"/>
              </a:spcAft>
            </a:pPr>
            <a:r>
              <a:rPr lang="he-IL" sz="3200" b="1" kern="0" dirty="0">
                <a:solidFill>
                  <a:srgbClr val="222222"/>
                </a:solidFill>
                <a:effectLst/>
                <a:latin typeface="Calibri" panose="020F0502020204030204" pitchFamily="34" charset="0"/>
                <a:ea typeface="Times New Roman" panose="02020603050405020304" pitchFamily="18" charset="0"/>
              </a:rPr>
              <a:t>          </a:t>
            </a:r>
            <a:r>
              <a:rPr lang="he-IL" sz="2800" b="1" kern="0" dirty="0">
                <a:solidFill>
                  <a:srgbClr val="222222"/>
                </a:solidFill>
                <a:effectLst/>
                <a:latin typeface="Calibri" panose="020F0502020204030204" pitchFamily="34" charset="0"/>
                <a:ea typeface="Calibri" panose="020F0502020204030204" pitchFamily="34" charset="0"/>
              </a:rPr>
              <a:t>פעילות פתיחה לשנת הלימודים תשפ"ו</a:t>
            </a:r>
            <a:endParaRPr lang="en-US" sz="3200" b="1" kern="100" dirty="0">
              <a:effectLst/>
              <a:latin typeface="Calibri" panose="020F0502020204030204" pitchFamily="34" charset="0"/>
              <a:ea typeface="Calibri" panose="020F0502020204030204" pitchFamily="34" charset="0"/>
            </a:endParaRPr>
          </a:p>
        </p:txBody>
      </p:sp>
      <p:sp>
        <p:nvSpPr>
          <p:cNvPr id="3" name="תיבת טקסט 2">
            <a:extLst>
              <a:ext uri="{FF2B5EF4-FFF2-40B4-BE49-F238E27FC236}">
                <a16:creationId xmlns:a16="http://schemas.microsoft.com/office/drawing/2014/main" id="{9A4071C4-4D6D-C94B-1A14-6D88BB1207B8}"/>
              </a:ext>
            </a:extLst>
          </p:cNvPr>
          <p:cNvSpPr txBox="1"/>
          <p:nvPr/>
        </p:nvSpPr>
        <p:spPr>
          <a:xfrm>
            <a:off x="1629153" y="706289"/>
            <a:ext cx="5367130" cy="754694"/>
          </a:xfrm>
          <a:prstGeom prst="rect">
            <a:avLst/>
          </a:prstGeom>
          <a:noFill/>
        </p:spPr>
        <p:txBody>
          <a:bodyPr wrap="square">
            <a:spAutoFit/>
          </a:bodyPr>
          <a:lstStyle/>
          <a:p>
            <a:pPr algn="r" rtl="1">
              <a:lnSpc>
                <a:spcPct val="115000"/>
              </a:lnSpc>
              <a:spcAft>
                <a:spcPts val="1000"/>
              </a:spcAft>
            </a:pPr>
            <a:r>
              <a:rPr lang="he-IL" sz="4000" b="1" kern="0" dirty="0">
                <a:solidFill>
                  <a:srgbClr val="222222"/>
                </a:solidFill>
                <a:effectLst/>
                <a:latin typeface="Calibri" panose="020F0502020204030204" pitchFamily="34" charset="0"/>
                <a:ea typeface="Times New Roman" panose="02020603050405020304" pitchFamily="18" charset="0"/>
              </a:rPr>
              <a:t>לומדים מדע וטכנולוגיה</a:t>
            </a:r>
            <a:endParaRPr lang="en-US" sz="4000" kern="100" dirty="0">
              <a:effectLst/>
              <a:latin typeface="Calibri" panose="020F0502020204030204" pitchFamily="34" charset="0"/>
              <a:ea typeface="Calibri" panose="020F0502020204030204" pitchFamily="34" charset="0"/>
            </a:endParaRPr>
          </a:p>
        </p:txBody>
      </p:sp>
      <p:pic>
        <p:nvPicPr>
          <p:cNvPr id="5" name="תמונה 4">
            <a:extLst>
              <a:ext uri="{FF2B5EF4-FFF2-40B4-BE49-F238E27FC236}">
                <a16:creationId xmlns:a16="http://schemas.microsoft.com/office/drawing/2014/main" id="{FBE95E8B-ECE9-308D-035F-98110CAF5DA3}"/>
              </a:ext>
            </a:extLst>
          </p:cNvPr>
          <p:cNvPicPr>
            <a:picLocks noChangeAspect="1"/>
          </p:cNvPicPr>
          <p:nvPr/>
        </p:nvPicPr>
        <p:blipFill>
          <a:blip r:embed="rId3"/>
          <a:stretch>
            <a:fillRect/>
          </a:stretch>
        </p:blipFill>
        <p:spPr>
          <a:xfrm>
            <a:off x="1573451" y="2689936"/>
            <a:ext cx="5997097" cy="3694721"/>
          </a:xfrm>
          <a:prstGeom prst="rect">
            <a:avLst/>
          </a:prstGeom>
        </p:spPr>
      </p:pic>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FCA46D40-6159-AE76-F944-48448E125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426" y="30215"/>
            <a:ext cx="1391272" cy="886255"/>
          </a:xfrm>
          <a:prstGeom prst="rect">
            <a:avLst/>
          </a:prstGeom>
        </p:spPr>
      </p:pic>
    </p:spTree>
    <p:extLst>
      <p:ext uri="{BB962C8B-B14F-4D97-AF65-F5344CB8AC3E}">
        <p14:creationId xmlns:p14="http://schemas.microsoft.com/office/powerpoint/2010/main" val="162630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689AE246-C05C-3EC6-78C8-A3342E10AA76}"/>
              </a:ext>
            </a:extLst>
          </p:cNvPr>
          <p:cNvSpPr txBox="1"/>
          <p:nvPr/>
        </p:nvSpPr>
        <p:spPr>
          <a:xfrm>
            <a:off x="5082209" y="2900392"/>
            <a:ext cx="3414914" cy="634276"/>
          </a:xfrm>
          <a:prstGeom prst="rect">
            <a:avLst/>
          </a:prstGeom>
          <a:noFill/>
        </p:spPr>
        <p:txBody>
          <a:bodyPr wrap="square">
            <a:spAutoFit/>
          </a:bodyPr>
          <a:lstStyle/>
          <a:p>
            <a:pPr marL="457200" indent="-457200" algn="r" rtl="1">
              <a:lnSpc>
                <a:spcPct val="115000"/>
              </a:lnSpc>
              <a:spcAft>
                <a:spcPts val="1000"/>
              </a:spcAft>
              <a:buFont typeface="Arial" panose="020B0604020202020204" pitchFamily="34" charset="0"/>
              <a:buChar char="•"/>
            </a:pPr>
            <a:r>
              <a:rPr lang="he-IL" sz="3200" b="1" dirty="0">
                <a:solidFill>
                  <a:schemeClr val="dk1"/>
                </a:solidFill>
                <a:latin typeface="David" panose="020E0502060401010101" pitchFamily="34" charset="-79"/>
              </a:rPr>
              <a:t>מה הרגשתם?</a:t>
            </a:r>
            <a:endParaRPr lang="en-US" sz="5400" b="1" dirty="0">
              <a:solidFill>
                <a:schemeClr val="dk1"/>
              </a:solidFill>
              <a:latin typeface="David" panose="020E0502060401010101" pitchFamily="34" charset="-79"/>
            </a:endParaRPr>
          </a:p>
        </p:txBody>
      </p:sp>
      <p:pic>
        <p:nvPicPr>
          <p:cNvPr id="3" name="תמונה 2">
            <a:extLst>
              <a:ext uri="{FF2B5EF4-FFF2-40B4-BE49-F238E27FC236}">
                <a16:creationId xmlns:a16="http://schemas.microsoft.com/office/drawing/2014/main" id="{57CFF931-6CEF-3E32-3909-80CE229ACD92}"/>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934505" y="610936"/>
            <a:ext cx="3776040" cy="5896195"/>
          </a:xfrm>
          <a:prstGeom prst="rect">
            <a:avLst/>
          </a:prstGeom>
        </p:spPr>
      </p:pic>
      <p:sp>
        <p:nvSpPr>
          <p:cNvPr id="4" name="תיבת טקסט 3">
            <a:extLst>
              <a:ext uri="{FF2B5EF4-FFF2-40B4-BE49-F238E27FC236}">
                <a16:creationId xmlns:a16="http://schemas.microsoft.com/office/drawing/2014/main" id="{AB14126C-EDB9-8FE3-9AF2-083EC24758CF}"/>
              </a:ext>
            </a:extLst>
          </p:cNvPr>
          <p:cNvSpPr txBox="1"/>
          <p:nvPr/>
        </p:nvSpPr>
        <p:spPr>
          <a:xfrm>
            <a:off x="3900574" y="3872487"/>
            <a:ext cx="4704522" cy="634276"/>
          </a:xfrm>
          <a:prstGeom prst="rect">
            <a:avLst/>
          </a:prstGeom>
          <a:noFill/>
        </p:spPr>
        <p:txBody>
          <a:bodyPr wrap="square">
            <a:spAutoFit/>
          </a:bodyPr>
          <a:lstStyle/>
          <a:p>
            <a:pPr marL="457200" indent="-457200" algn="r" rtl="1">
              <a:lnSpc>
                <a:spcPct val="115000"/>
              </a:lnSpc>
              <a:spcAft>
                <a:spcPts val="1000"/>
              </a:spcAft>
              <a:buFont typeface="Arial" panose="020B0604020202020204" pitchFamily="34" charset="0"/>
              <a:buChar char="•"/>
            </a:pPr>
            <a:r>
              <a:rPr lang="he-IL" sz="3200" b="1" kern="100" dirty="0">
                <a:effectLst/>
                <a:latin typeface="Calibri" panose="020F0502020204030204" pitchFamily="34" charset="0"/>
                <a:ea typeface="Calibri" panose="020F0502020204030204" pitchFamily="34" charset="0"/>
              </a:rPr>
              <a:t>על </a:t>
            </a:r>
            <a:r>
              <a:rPr lang="he-IL" sz="3200" b="1" dirty="0">
                <a:solidFill>
                  <a:schemeClr val="dk1"/>
                </a:solidFill>
                <a:latin typeface="David" panose="020E0502060401010101" pitchFamily="34" charset="-79"/>
              </a:rPr>
              <a:t>מה חשבתם?</a:t>
            </a:r>
            <a:endParaRPr lang="en-US" sz="3200" b="1" dirty="0">
              <a:solidFill>
                <a:schemeClr val="dk1"/>
              </a:solidFill>
              <a:latin typeface="David" panose="020E0502060401010101" pitchFamily="34" charset="-79"/>
            </a:endParaRPr>
          </a:p>
        </p:txBody>
      </p:sp>
      <p:sp>
        <p:nvSpPr>
          <p:cNvPr id="5" name="תיבת טקסט 4">
            <a:extLst>
              <a:ext uri="{FF2B5EF4-FFF2-40B4-BE49-F238E27FC236}">
                <a16:creationId xmlns:a16="http://schemas.microsoft.com/office/drawing/2014/main" id="{C453AD73-FC39-22CF-578F-60F2B7808D43}"/>
              </a:ext>
            </a:extLst>
          </p:cNvPr>
          <p:cNvSpPr txBox="1"/>
          <p:nvPr/>
        </p:nvSpPr>
        <p:spPr>
          <a:xfrm>
            <a:off x="4432847" y="1834798"/>
            <a:ext cx="4064276" cy="634276"/>
          </a:xfrm>
          <a:prstGeom prst="rect">
            <a:avLst/>
          </a:prstGeom>
          <a:noFill/>
        </p:spPr>
        <p:txBody>
          <a:bodyPr wrap="square">
            <a:spAutoFit/>
          </a:bodyPr>
          <a:lstStyle/>
          <a:p>
            <a:pPr marL="457200" indent="-457200" algn="r" rtl="1">
              <a:lnSpc>
                <a:spcPct val="115000"/>
              </a:lnSpc>
              <a:spcAft>
                <a:spcPts val="1000"/>
              </a:spcAft>
              <a:buFont typeface="Arial" panose="020B0604020202020204" pitchFamily="34" charset="0"/>
              <a:buChar char="•"/>
            </a:pPr>
            <a:r>
              <a:rPr lang="he-IL" sz="3200" b="1" dirty="0">
                <a:solidFill>
                  <a:schemeClr val="dk1"/>
                </a:solidFill>
                <a:latin typeface="David" panose="020E0502060401010101" pitchFamily="34" charset="-79"/>
              </a:rPr>
              <a:t>מה ראיתם?</a:t>
            </a:r>
            <a:endParaRPr lang="en-US" sz="500" kern="100" dirty="0">
              <a:effectLst/>
              <a:latin typeface="David" panose="020E0502060401010101" pitchFamily="34" charset="-79"/>
              <a:ea typeface="Calibri" panose="020F0502020204030204" pitchFamily="34" charset="0"/>
            </a:endParaRPr>
          </a:p>
        </p:txBody>
      </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DD258E17-6AC5-AE45-AC00-A4B65106C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399916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0FA12207-B4BA-8125-9E0B-F2D4A45A751D}"/>
              </a:ext>
            </a:extLst>
          </p:cNvPr>
          <p:cNvSpPr txBox="1"/>
          <p:nvPr/>
        </p:nvSpPr>
        <p:spPr>
          <a:xfrm>
            <a:off x="1969278" y="1205972"/>
            <a:ext cx="5205444" cy="688458"/>
          </a:xfrm>
          <a:prstGeom prst="rect">
            <a:avLst/>
          </a:prstGeom>
          <a:noFill/>
        </p:spPr>
        <p:txBody>
          <a:bodyPr wrap="square">
            <a:spAutoFit/>
          </a:bodyPr>
          <a:lstStyle/>
          <a:p>
            <a:pPr algn="r" rtl="1">
              <a:lnSpc>
                <a:spcPct val="115000"/>
              </a:lnSpc>
              <a:spcAft>
                <a:spcPts val="1000"/>
              </a:spcAft>
            </a:pPr>
            <a:r>
              <a:rPr lang="he-IL" sz="3600" b="1" kern="100" dirty="0">
                <a:effectLst/>
                <a:latin typeface="Calibri" panose="020F0502020204030204" pitchFamily="34" charset="0"/>
                <a:ea typeface="Calibri" panose="020F0502020204030204" pitchFamily="34" charset="0"/>
                <a:cs typeface="Arial" panose="020B0604020202020204" pitchFamily="34" charset="0"/>
              </a:rPr>
              <a:t>מתבוננים שוב בתופעה</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hlinkClick r:id="rId3"/>
            <a:extLst>
              <a:ext uri="{FF2B5EF4-FFF2-40B4-BE49-F238E27FC236}">
                <a16:creationId xmlns:a16="http://schemas.microsoft.com/office/drawing/2014/main" id="{AB1DED8D-99B9-A25E-E537-7C8D3F31C7A4}"/>
              </a:ext>
            </a:extLst>
          </p:cNvPr>
          <p:cNvPicPr>
            <a:picLocks noChangeAspect="1"/>
          </p:cNvPicPr>
          <p:nvPr/>
        </p:nvPicPr>
        <p:blipFill>
          <a:blip r:embed="rId4"/>
          <a:stretch>
            <a:fillRect/>
          </a:stretch>
        </p:blipFill>
        <p:spPr>
          <a:xfrm>
            <a:off x="1063412" y="2241044"/>
            <a:ext cx="7403253" cy="4027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7F005634-FA38-8FA5-D1FB-597C2F7A43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403829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C9399F7-CDA6-7752-8574-173CD32D3FB0}"/>
              </a:ext>
            </a:extLst>
          </p:cNvPr>
          <p:cNvSpPr txBox="1"/>
          <p:nvPr/>
        </p:nvSpPr>
        <p:spPr>
          <a:xfrm>
            <a:off x="1413012" y="735783"/>
            <a:ext cx="4615068" cy="688458"/>
          </a:xfrm>
          <a:prstGeom prst="rect">
            <a:avLst/>
          </a:prstGeom>
          <a:noFill/>
        </p:spPr>
        <p:txBody>
          <a:bodyPr wrap="square">
            <a:spAutoFit/>
          </a:bodyPr>
          <a:lstStyle/>
          <a:p>
            <a:pPr algn="r" rtl="1">
              <a:lnSpc>
                <a:spcPct val="115000"/>
              </a:lnSpc>
              <a:spcAft>
                <a:spcPts val="1000"/>
              </a:spcAft>
            </a:pPr>
            <a:r>
              <a:rPr lang="he-IL" sz="3600" b="1" kern="100" dirty="0">
                <a:effectLst/>
                <a:latin typeface="Calibri" panose="020F0502020204030204" pitchFamily="34" charset="0"/>
                <a:ea typeface="Calibri" panose="020F0502020204030204" pitchFamily="34" charset="0"/>
                <a:cs typeface="Arial" panose="020B0604020202020204" pitchFamily="34" charset="0"/>
              </a:rPr>
              <a:t>מנסחים שאלות </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7FF1C2BC-1DF5-0916-767E-59D76E077E4E}"/>
              </a:ext>
            </a:extLst>
          </p:cNvPr>
          <p:cNvSpPr txBox="1"/>
          <p:nvPr/>
        </p:nvSpPr>
        <p:spPr>
          <a:xfrm>
            <a:off x="7624555" y="1996005"/>
            <a:ext cx="1066806" cy="917079"/>
          </a:xfrm>
          <a:prstGeom prst="leftArrow">
            <a:avLst/>
          </a:prstGeom>
          <a:noFill/>
          <a:ln w="3175">
            <a:solidFill>
              <a:schemeClr val="tx1"/>
            </a:solidFill>
          </a:ln>
          <a:effectLst/>
        </p:spPr>
        <p:txBody>
          <a:bodyPr wrap="square">
            <a:spAutoFit/>
          </a:bodyPr>
          <a:lstStyle/>
          <a:p>
            <a:pPr algn="ctr"/>
            <a:r>
              <a:rPr lang="he-IL" sz="2400" b="1" dirty="0">
                <a:cs typeface="Arial" panose="020B0604020202020204" pitchFamily="34" charset="0"/>
              </a:rPr>
              <a:t>מה?</a:t>
            </a:r>
          </a:p>
        </p:txBody>
      </p:sp>
      <p:sp>
        <p:nvSpPr>
          <p:cNvPr id="5" name="תיבת טקסט 4">
            <a:extLst>
              <a:ext uri="{FF2B5EF4-FFF2-40B4-BE49-F238E27FC236}">
                <a16:creationId xmlns:a16="http://schemas.microsoft.com/office/drawing/2014/main" id="{1B5B6604-89B3-813E-BB05-01B86C5F57F8}"/>
              </a:ext>
            </a:extLst>
          </p:cNvPr>
          <p:cNvSpPr txBox="1"/>
          <p:nvPr/>
        </p:nvSpPr>
        <p:spPr>
          <a:xfrm>
            <a:off x="6522971" y="5355309"/>
            <a:ext cx="2168390" cy="917079"/>
          </a:xfrm>
          <a:prstGeom prst="leftArrow">
            <a:avLst/>
          </a:prstGeom>
          <a:noFill/>
          <a:ln w="3175">
            <a:solidFill>
              <a:schemeClr val="tx1"/>
            </a:solidFill>
          </a:ln>
          <a:effectLst/>
        </p:spPr>
        <p:txBody>
          <a:bodyPr wrap="square">
            <a:spAutoFit/>
          </a:bodyPr>
          <a:lstStyle>
            <a:defPPr>
              <a:defRPr lang="en-US"/>
            </a:defPPr>
            <a:lvl1pPr algn="ctr">
              <a:defRPr sz="2400" b="1">
                <a:effectLst/>
                <a:ea typeface="Calibri" panose="020F0502020204030204" pitchFamily="34" charset="0"/>
                <a:cs typeface="Arial" panose="020B0604020202020204" pitchFamily="34" charset="0"/>
              </a:defRPr>
            </a:lvl1pPr>
          </a:lstStyle>
          <a:p>
            <a:r>
              <a:rPr lang="he-IL" b="1" dirty="0">
                <a:effectLst/>
                <a:ea typeface="Calibri" panose="020F0502020204030204" pitchFamily="34" charset="0"/>
                <a:cs typeface="Arial" panose="020B0604020202020204" pitchFamily="34" charset="0"/>
              </a:rPr>
              <a:t>מהו ההסבר?</a:t>
            </a:r>
            <a:endParaRPr lang="he-IL" sz="4000" dirty="0"/>
          </a:p>
        </p:txBody>
      </p:sp>
      <p:sp>
        <p:nvSpPr>
          <p:cNvPr id="6" name="תיבת טקסט 5">
            <a:extLst>
              <a:ext uri="{FF2B5EF4-FFF2-40B4-BE49-F238E27FC236}">
                <a16:creationId xmlns:a16="http://schemas.microsoft.com/office/drawing/2014/main" id="{3DF27D3D-1601-CDE0-B3A3-FFF1D8301BAA}"/>
              </a:ext>
            </a:extLst>
          </p:cNvPr>
          <p:cNvSpPr txBox="1"/>
          <p:nvPr/>
        </p:nvSpPr>
        <p:spPr>
          <a:xfrm>
            <a:off x="7431009" y="4149790"/>
            <a:ext cx="1260352" cy="917079"/>
          </a:xfrm>
          <a:prstGeom prst="leftArrow">
            <a:avLst/>
          </a:prstGeom>
          <a:noFill/>
          <a:ln w="3175">
            <a:solidFill>
              <a:schemeClr val="tx1"/>
            </a:solidFill>
          </a:ln>
          <a:effectLst/>
        </p:spPr>
        <p:txBody>
          <a:bodyPr wrap="square">
            <a:spAutoFit/>
          </a:bodyPr>
          <a:lstStyle>
            <a:defPPr>
              <a:defRPr lang="en-US"/>
            </a:defPPr>
            <a:lvl1pPr algn="ctr">
              <a:defRPr sz="2400" b="1">
                <a:cs typeface="Arial" panose="020B0604020202020204" pitchFamily="34" charset="0"/>
              </a:defRPr>
            </a:lvl1pPr>
          </a:lstStyle>
          <a:p>
            <a:r>
              <a:rPr lang="he-IL" dirty="0"/>
              <a:t>מתי? </a:t>
            </a:r>
            <a:endParaRPr lang="en-US" dirty="0"/>
          </a:p>
        </p:txBody>
      </p:sp>
      <p:sp>
        <p:nvSpPr>
          <p:cNvPr id="7" name="תיבת טקסט 6">
            <a:extLst>
              <a:ext uri="{FF2B5EF4-FFF2-40B4-BE49-F238E27FC236}">
                <a16:creationId xmlns:a16="http://schemas.microsoft.com/office/drawing/2014/main" id="{3FB13022-3390-1AD5-60B6-56FBE810653C}"/>
              </a:ext>
            </a:extLst>
          </p:cNvPr>
          <p:cNvSpPr txBox="1"/>
          <p:nvPr/>
        </p:nvSpPr>
        <p:spPr>
          <a:xfrm>
            <a:off x="470028" y="1996005"/>
            <a:ext cx="1570386" cy="917079"/>
          </a:xfrm>
          <a:prstGeom prst="rightArrow">
            <a:avLst/>
          </a:prstGeom>
          <a:noFill/>
          <a:ln w="3175">
            <a:solidFill>
              <a:schemeClr val="tx1"/>
            </a:solidFill>
          </a:ln>
          <a:effectLst/>
        </p:spPr>
        <p:txBody>
          <a:bodyPr wrap="square">
            <a:spAutoFit/>
          </a:bodyPr>
          <a:lstStyle>
            <a:defPPr>
              <a:defRPr lang="en-US"/>
            </a:defPPr>
            <a:lvl1pPr algn="ctr">
              <a:defRPr sz="2400" b="1">
                <a:cs typeface="Arial" panose="020B0604020202020204" pitchFamily="34" charset="0"/>
              </a:defRPr>
            </a:lvl1pPr>
          </a:lstStyle>
          <a:p>
            <a:r>
              <a:rPr lang="he-IL" dirty="0"/>
              <a:t>למה?</a:t>
            </a:r>
          </a:p>
        </p:txBody>
      </p:sp>
      <p:sp>
        <p:nvSpPr>
          <p:cNvPr id="8" name="תיבת טקסט 7">
            <a:extLst>
              <a:ext uri="{FF2B5EF4-FFF2-40B4-BE49-F238E27FC236}">
                <a16:creationId xmlns:a16="http://schemas.microsoft.com/office/drawing/2014/main" id="{60E7C250-D2A5-1162-5959-3EAB0BCA96BE}"/>
              </a:ext>
            </a:extLst>
          </p:cNvPr>
          <p:cNvSpPr txBox="1"/>
          <p:nvPr/>
        </p:nvSpPr>
        <p:spPr>
          <a:xfrm>
            <a:off x="470028" y="3091663"/>
            <a:ext cx="1570386" cy="917079"/>
          </a:xfrm>
          <a:prstGeom prst="rightArrow">
            <a:avLst/>
          </a:prstGeom>
          <a:noFill/>
          <a:ln w="3175">
            <a:solidFill>
              <a:schemeClr val="tx1"/>
            </a:solidFill>
          </a:ln>
          <a:effectLst/>
        </p:spPr>
        <p:txBody>
          <a:bodyPr wrap="square">
            <a:spAutoFit/>
          </a:bodyPr>
          <a:lstStyle>
            <a:defPPr>
              <a:defRPr lang="en-US"/>
            </a:defPPr>
            <a:lvl1pPr algn="ctr">
              <a:defRPr sz="2400" b="1">
                <a:cs typeface="Arial" panose="020B0604020202020204" pitchFamily="34" charset="0"/>
              </a:defRPr>
            </a:lvl1pPr>
          </a:lstStyle>
          <a:p>
            <a:r>
              <a:rPr lang="he-IL" dirty="0"/>
              <a:t>איךְ?</a:t>
            </a:r>
          </a:p>
        </p:txBody>
      </p:sp>
      <p:sp>
        <p:nvSpPr>
          <p:cNvPr id="9" name="תיבת טקסט 8">
            <a:extLst>
              <a:ext uri="{FF2B5EF4-FFF2-40B4-BE49-F238E27FC236}">
                <a16:creationId xmlns:a16="http://schemas.microsoft.com/office/drawing/2014/main" id="{4F7BEBD3-A1E1-870C-F6B3-1671C8434BE1}"/>
              </a:ext>
            </a:extLst>
          </p:cNvPr>
          <p:cNvSpPr txBox="1"/>
          <p:nvPr/>
        </p:nvSpPr>
        <p:spPr>
          <a:xfrm>
            <a:off x="470028" y="4149790"/>
            <a:ext cx="1815548" cy="917079"/>
          </a:xfrm>
          <a:prstGeom prst="rightArrow">
            <a:avLst/>
          </a:prstGeom>
          <a:noFill/>
          <a:ln w="3175">
            <a:solidFill>
              <a:schemeClr val="tx1"/>
            </a:solidFill>
          </a:ln>
          <a:effectLst/>
        </p:spPr>
        <p:txBody>
          <a:bodyPr wrap="square">
            <a:spAutoFit/>
          </a:bodyPr>
          <a:lstStyle>
            <a:defPPr>
              <a:defRPr lang="en-US"/>
            </a:defPPr>
            <a:lvl1pPr algn="ctr">
              <a:defRPr sz="2400" b="1">
                <a:cs typeface="Arial" panose="020B0604020202020204" pitchFamily="34" charset="0"/>
              </a:defRPr>
            </a:lvl1pPr>
          </a:lstStyle>
          <a:p>
            <a:r>
              <a:rPr lang="he-IL" dirty="0"/>
              <a:t>היכן?</a:t>
            </a:r>
            <a:endParaRPr lang="en-US" dirty="0"/>
          </a:p>
        </p:txBody>
      </p:sp>
      <p:pic>
        <p:nvPicPr>
          <p:cNvPr id="10" name="תמונה 9">
            <a:extLst>
              <a:ext uri="{FF2B5EF4-FFF2-40B4-BE49-F238E27FC236}">
                <a16:creationId xmlns:a16="http://schemas.microsoft.com/office/drawing/2014/main" id="{409384B7-6AC4-DF83-E7BE-B17C90984D99}"/>
              </a:ext>
            </a:extLst>
          </p:cNvPr>
          <p:cNvPicPr>
            <a:picLocks noChangeAspect="1"/>
          </p:cNvPicPr>
          <p:nvPr/>
        </p:nvPicPr>
        <p:blipFill rotWithShape="1">
          <a:blip r:embed="rId3">
            <a:extLst>
              <a:ext uri="{28A0092B-C50C-407E-A947-70E740481C1C}">
                <a14:useLocalDpi xmlns:a14="http://schemas.microsoft.com/office/drawing/2010/main" val="0"/>
              </a:ext>
            </a:extLst>
          </a:blip>
          <a:srcRect r="21141"/>
          <a:stretch/>
        </p:blipFill>
        <p:spPr bwMode="auto">
          <a:xfrm>
            <a:off x="3063882" y="2037859"/>
            <a:ext cx="3441700" cy="2923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1" name="תיבת טקסט 10">
            <a:extLst>
              <a:ext uri="{FF2B5EF4-FFF2-40B4-BE49-F238E27FC236}">
                <a16:creationId xmlns:a16="http://schemas.microsoft.com/office/drawing/2014/main" id="{A0C38BAB-1E28-3D82-7EF6-19CEBEF48769}"/>
              </a:ext>
            </a:extLst>
          </p:cNvPr>
          <p:cNvSpPr txBox="1"/>
          <p:nvPr/>
        </p:nvSpPr>
        <p:spPr>
          <a:xfrm>
            <a:off x="7521852" y="3091663"/>
            <a:ext cx="1169509" cy="917079"/>
          </a:xfrm>
          <a:prstGeom prst="leftArrow">
            <a:avLst/>
          </a:prstGeom>
          <a:noFill/>
          <a:ln w="3175">
            <a:solidFill>
              <a:schemeClr val="tx1"/>
            </a:solidFill>
          </a:ln>
          <a:effectLst/>
        </p:spPr>
        <p:txBody>
          <a:bodyPr wrap="square">
            <a:spAutoFit/>
          </a:bodyPr>
          <a:lstStyle>
            <a:defPPr>
              <a:defRPr lang="en-US"/>
            </a:defPPr>
            <a:lvl1pPr algn="ctr">
              <a:defRPr sz="2400" b="1">
                <a:effectLst/>
                <a:ea typeface="Calibri" panose="020F0502020204030204" pitchFamily="34" charset="0"/>
                <a:cs typeface="Arial" panose="020B0604020202020204" pitchFamily="34" charset="0"/>
              </a:defRPr>
            </a:lvl1pPr>
          </a:lstStyle>
          <a:p>
            <a:r>
              <a:rPr lang="he-IL" b="1" dirty="0">
                <a:solidFill>
                  <a:srgbClr val="000000"/>
                </a:solidFill>
                <a:effectLst/>
                <a:ea typeface="Calibri" panose="020F0502020204030204" pitchFamily="34" charset="0"/>
                <a:cs typeface="Arial" panose="020B0604020202020204" pitchFamily="34" charset="0"/>
              </a:rPr>
              <a:t>כיצד</a:t>
            </a:r>
            <a:r>
              <a:rPr lang="he-IL" b="1" dirty="0">
                <a:effectLst/>
                <a:ea typeface="Calibri" panose="020F0502020204030204" pitchFamily="34" charset="0"/>
                <a:cs typeface="Arial" panose="020B0604020202020204" pitchFamily="34" charset="0"/>
              </a:rPr>
              <a:t>?</a:t>
            </a:r>
            <a:endParaRPr lang="he-IL" sz="3200" dirty="0"/>
          </a:p>
        </p:txBody>
      </p:sp>
      <p:sp>
        <p:nvSpPr>
          <p:cNvPr id="12" name="תיבת טקסט 11">
            <a:extLst>
              <a:ext uri="{FF2B5EF4-FFF2-40B4-BE49-F238E27FC236}">
                <a16:creationId xmlns:a16="http://schemas.microsoft.com/office/drawing/2014/main" id="{B22CC8A8-92F8-48E0-9A58-F48ECC2EA987}"/>
              </a:ext>
            </a:extLst>
          </p:cNvPr>
          <p:cNvSpPr txBox="1"/>
          <p:nvPr/>
        </p:nvSpPr>
        <p:spPr>
          <a:xfrm>
            <a:off x="3379758" y="5242425"/>
            <a:ext cx="2384484" cy="1104245"/>
          </a:xfrm>
          <a:prstGeom prst="upArrow">
            <a:avLst/>
          </a:prstGeom>
          <a:noFill/>
          <a:ln w="3175">
            <a:solidFill>
              <a:schemeClr val="tx1"/>
            </a:solidFill>
          </a:ln>
          <a:effectLst/>
        </p:spPr>
        <p:txBody>
          <a:bodyPr wrap="square">
            <a:spAutoFit/>
          </a:bodyPr>
          <a:lstStyle>
            <a:defPPr>
              <a:defRPr lang="en-US"/>
            </a:defPPr>
            <a:lvl1pPr algn="ctr">
              <a:defRPr sz="2400" b="1">
                <a:cs typeface="Arial" panose="020B0604020202020204" pitchFamily="34" charset="0"/>
              </a:defRPr>
            </a:lvl1pPr>
          </a:lstStyle>
          <a:p>
            <a:r>
              <a:rPr lang="he-IL" b="1" dirty="0">
                <a:solidFill>
                  <a:srgbClr val="000000"/>
                </a:solidFill>
                <a:effectLst/>
                <a:ea typeface="Calibri" panose="020F0502020204030204" pitchFamily="34" charset="0"/>
                <a:cs typeface="Arial" panose="020B0604020202020204" pitchFamily="34" charset="0"/>
              </a:rPr>
              <a:t>מה הקשר?</a:t>
            </a:r>
            <a:endParaRPr lang="he-IL" dirty="0"/>
          </a:p>
        </p:txBody>
      </p:sp>
      <p:sp>
        <p:nvSpPr>
          <p:cNvPr id="13" name="תיבת טקסט 12">
            <a:extLst>
              <a:ext uri="{FF2B5EF4-FFF2-40B4-BE49-F238E27FC236}">
                <a16:creationId xmlns:a16="http://schemas.microsoft.com/office/drawing/2014/main" id="{DC00B400-382B-A27A-E196-90DB9048E8DB}"/>
              </a:ext>
            </a:extLst>
          </p:cNvPr>
          <p:cNvSpPr txBox="1"/>
          <p:nvPr/>
        </p:nvSpPr>
        <p:spPr>
          <a:xfrm>
            <a:off x="452639" y="5355309"/>
            <a:ext cx="2689666" cy="917079"/>
          </a:xfrm>
          <a:prstGeom prst="rightArrow">
            <a:avLst/>
          </a:prstGeom>
          <a:noFill/>
          <a:ln w="3175">
            <a:solidFill>
              <a:schemeClr val="tx1"/>
            </a:solidFill>
          </a:ln>
          <a:effectLst/>
        </p:spPr>
        <p:txBody>
          <a:bodyPr wrap="square">
            <a:spAutoFit/>
          </a:bodyPr>
          <a:lstStyle>
            <a:defPPr>
              <a:defRPr lang="en-US"/>
            </a:defPPr>
            <a:lvl1pPr algn="ctr">
              <a:defRPr sz="2400" b="1">
                <a:cs typeface="Arial" panose="020B0604020202020204" pitchFamily="34" charset="0"/>
              </a:defRPr>
            </a:lvl1pPr>
          </a:lstStyle>
          <a:p>
            <a:r>
              <a:rPr lang="he-IL" b="1" dirty="0">
                <a:solidFill>
                  <a:srgbClr val="000000"/>
                </a:solidFill>
                <a:effectLst/>
                <a:ea typeface="Calibri" panose="020F0502020204030204" pitchFamily="34" charset="0"/>
                <a:cs typeface="Arial" panose="020B0604020202020204" pitchFamily="34" charset="0"/>
              </a:rPr>
              <a:t>מהי ההשפעה?</a:t>
            </a:r>
            <a:endParaRPr lang="he-IL" sz="3200" dirty="0"/>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B9C8FBBB-0A48-479F-0800-1141934D7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289304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8DAADE6-E68E-1118-EBE1-6DCC5A29F868}"/>
              </a:ext>
            </a:extLst>
          </p:cNvPr>
          <p:cNvSpPr txBox="1"/>
          <p:nvPr/>
        </p:nvSpPr>
        <p:spPr>
          <a:xfrm>
            <a:off x="1022072" y="722531"/>
            <a:ext cx="6604553" cy="688458"/>
          </a:xfrm>
          <a:prstGeom prst="rect">
            <a:avLst/>
          </a:prstGeom>
          <a:noFill/>
        </p:spPr>
        <p:txBody>
          <a:bodyPr wrap="square">
            <a:spAutoFit/>
          </a:bodyPr>
          <a:lstStyle/>
          <a:p>
            <a:pPr algn="r" rtl="1">
              <a:lnSpc>
                <a:spcPct val="115000"/>
              </a:lnSpc>
              <a:spcAft>
                <a:spcPts val="1000"/>
              </a:spcAft>
            </a:pPr>
            <a:r>
              <a:rPr lang="he-IL" sz="36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מכינים מודל של התפרצות הר געש</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7D438209-7043-4913-BD87-26DB362541DB}"/>
              </a:ext>
            </a:extLst>
          </p:cNvPr>
          <p:cNvSpPr txBox="1"/>
          <p:nvPr/>
        </p:nvSpPr>
        <p:spPr>
          <a:xfrm>
            <a:off x="2022764" y="1570182"/>
            <a:ext cx="7121236" cy="3046988"/>
          </a:xfrm>
          <a:prstGeom prst="rect">
            <a:avLst/>
          </a:prstGeom>
          <a:noFill/>
        </p:spPr>
        <p:txBody>
          <a:bodyPr wrap="square">
            <a:spAutoFit/>
          </a:bodyPr>
          <a:lstStyle/>
          <a:p>
            <a:pPr marL="342900" lvl="0" indent="-342900" algn="r" rtl="1">
              <a:lnSpc>
                <a:spcPct val="200000"/>
              </a:lnSpc>
              <a:buFont typeface="Symbol" panose="05050102010706020507" pitchFamily="18" charset="2"/>
              <a:buChar char=""/>
            </a:pPr>
            <a:r>
              <a:rPr lang="he-IL" sz="2400" b="1"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שמים בבקבוק 2 כפות סודה לשתייה.</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200000"/>
              </a:lnSpc>
              <a:buFont typeface="Symbol" panose="05050102010706020507" pitchFamily="18" charset="2"/>
              <a:buChar char=""/>
            </a:pPr>
            <a:r>
              <a:rPr lang="he-IL" sz="2400" b="1"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מוסיפים לבקבוק 2 טיפות צבע מאכל אדום ומערבבים.</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200000"/>
              </a:lnSpc>
              <a:buFont typeface="Symbol" panose="05050102010706020507" pitchFamily="18" charset="2"/>
              <a:buChar char=""/>
            </a:pPr>
            <a:r>
              <a:rPr lang="he-IL" sz="2400" b="1"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מוסיפים לבקבוק סבון כלים נוזלי ומערבבים.</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200000"/>
              </a:lnSpc>
              <a:spcAft>
                <a:spcPts val="1000"/>
              </a:spcAft>
              <a:buFont typeface="Symbol" panose="05050102010706020507" pitchFamily="18" charset="2"/>
              <a:buChar char=""/>
            </a:pPr>
            <a:r>
              <a:rPr lang="he-IL" sz="2400" b="1" kern="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מוזגים 1/3 כוס חומץ לבקבוק.</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תמונה 9" descr="תמונה שמכילה שרטוט, סרט מצויר, איור, אומנות&#10;&#10;התיאור נוצר באופן אוטומטי">
            <a:extLst>
              <a:ext uri="{FF2B5EF4-FFF2-40B4-BE49-F238E27FC236}">
                <a16:creationId xmlns:a16="http://schemas.microsoft.com/office/drawing/2014/main" id="{6F0B5770-971E-DD4D-9E61-6A9617B7B3D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342" y="3038763"/>
            <a:ext cx="4112416" cy="3721946"/>
          </a:xfrm>
          <a:prstGeom prst="rect">
            <a:avLst/>
          </a:prstGeom>
        </p:spPr>
      </p:pic>
      <p:sp>
        <p:nvSpPr>
          <p:cNvPr id="6" name="TextBox 5"/>
          <p:cNvSpPr txBox="1"/>
          <p:nvPr/>
        </p:nvSpPr>
        <p:spPr>
          <a:xfrm>
            <a:off x="4324348" y="5070764"/>
            <a:ext cx="4468670" cy="1384995"/>
          </a:xfrm>
          <a:prstGeom prst="rect">
            <a:avLst/>
          </a:prstGeom>
          <a:noFill/>
        </p:spPr>
        <p:txBody>
          <a:bodyPr wrap="square" rtlCol="0">
            <a:spAutoFit/>
          </a:bodyPr>
          <a:lstStyle/>
          <a:p>
            <a:pPr algn="r"/>
            <a:r>
              <a:rPr lang="he-IL" sz="2800" b="1" dirty="0">
                <a:solidFill>
                  <a:srgbClr val="FF0000"/>
                </a:solidFill>
              </a:rPr>
              <a:t>בטיחות!</a:t>
            </a:r>
          </a:p>
          <a:p>
            <a:pPr algn="r"/>
            <a:r>
              <a:rPr lang="he-IL" sz="2800" b="1" dirty="0">
                <a:solidFill>
                  <a:srgbClr val="FF0000"/>
                </a:solidFill>
              </a:rPr>
              <a:t>ניסוי זה ייעשה בהדגמת המורה בלבד</a:t>
            </a:r>
            <a:endParaRPr lang="en-US" sz="2800" b="1" dirty="0">
              <a:solidFill>
                <a:srgbClr val="FF0000"/>
              </a:solidFill>
            </a:endParaRPr>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20A0AFDF-4980-C9DF-78CA-528A9F98F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3952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0D9CD2C5-944B-AE31-E1A7-1B49D4DA7F9C}"/>
              </a:ext>
            </a:extLst>
          </p:cNvPr>
          <p:cNvSpPr txBox="1"/>
          <p:nvPr/>
        </p:nvSpPr>
        <p:spPr>
          <a:xfrm>
            <a:off x="1974574" y="264462"/>
            <a:ext cx="4368399" cy="1390124"/>
          </a:xfrm>
          <a:prstGeom prst="rect">
            <a:avLst/>
          </a:prstGeom>
          <a:noFill/>
        </p:spPr>
        <p:txBody>
          <a:bodyPr wrap="square">
            <a:spAutoFit/>
          </a:bodyPr>
          <a:lstStyle/>
          <a:p>
            <a:pPr algn="r" rtl="1">
              <a:spcAft>
                <a:spcPts val="1000"/>
              </a:spcAft>
            </a:pPr>
            <a:r>
              <a:rPr lang="he-IL" sz="2400" b="1" kern="100" dirty="0">
                <a:solidFill>
                  <a:srgbClr val="FF0000"/>
                </a:solidFill>
                <a:latin typeface="Calibri" panose="020F0502020204030204" pitchFamily="34" charset="0"/>
                <a:ea typeface="Calibri" panose="020F0502020204030204" pitchFamily="34" charset="0"/>
              </a:rPr>
              <a:t>        </a:t>
            </a:r>
            <a:r>
              <a:rPr lang="he-IL" sz="3600" b="1" kern="100" dirty="0">
                <a:solidFill>
                  <a:srgbClr val="FF0000"/>
                </a:solidFill>
                <a:latin typeface="Calibri" panose="020F0502020204030204" pitchFamily="34" charset="0"/>
                <a:ea typeface="Calibri" panose="020F0502020204030204" pitchFamily="34" charset="0"/>
              </a:rPr>
              <a:t>פעילות 3</a:t>
            </a:r>
            <a:endParaRPr lang="en-US" sz="3600" kern="1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מה נלמד השנה?</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extLst>
              <a:ext uri="{FF2B5EF4-FFF2-40B4-BE49-F238E27FC236}">
                <a16:creationId xmlns:a16="http://schemas.microsoft.com/office/drawing/2014/main" id="{80512C0E-C098-F56E-B190-66CEF3DA2C07}"/>
              </a:ext>
            </a:extLst>
          </p:cNvPr>
          <p:cNvPicPr>
            <a:picLocks noChangeAspect="1"/>
          </p:cNvPicPr>
          <p:nvPr/>
        </p:nvPicPr>
        <p:blipFill>
          <a:blip r:embed="rId3"/>
          <a:stretch>
            <a:fillRect/>
          </a:stretch>
        </p:blipFill>
        <p:spPr>
          <a:xfrm>
            <a:off x="1974574" y="1588907"/>
            <a:ext cx="5194852" cy="5004631"/>
          </a:xfrm>
          <a:prstGeom prst="rect">
            <a:avLst/>
          </a:prstGeom>
        </p:spPr>
      </p:pic>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31073C89-0D8E-9619-0701-8F1B2AF05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395" y="91339"/>
            <a:ext cx="963920" cy="614027"/>
          </a:xfrm>
          <a:prstGeom prst="rect">
            <a:avLst/>
          </a:prstGeom>
        </p:spPr>
      </p:pic>
    </p:spTree>
    <p:extLst>
      <p:ext uri="{BB962C8B-B14F-4D97-AF65-F5344CB8AC3E}">
        <p14:creationId xmlns:p14="http://schemas.microsoft.com/office/powerpoint/2010/main" val="112596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DAF86E9F-CAE8-BE8A-C309-D1C91FF99EBF}"/>
              </a:ext>
            </a:extLst>
          </p:cNvPr>
          <p:cNvSpPr txBox="1"/>
          <p:nvPr/>
        </p:nvSpPr>
        <p:spPr>
          <a:xfrm>
            <a:off x="0" y="1290722"/>
            <a:ext cx="4615068" cy="833883"/>
          </a:xfrm>
          <a:prstGeom prst="rect">
            <a:avLst/>
          </a:prstGeom>
          <a:noFill/>
        </p:spPr>
        <p:txBody>
          <a:bodyPr wrap="square">
            <a:spAutoFit/>
          </a:bodyPr>
          <a:lstStyle/>
          <a:p>
            <a:pPr algn="just" rtl="1">
              <a:lnSpc>
                <a:spcPct val="150000"/>
              </a:lnSpc>
              <a:spcAft>
                <a:spcPts val="1000"/>
              </a:spcAft>
            </a:pPr>
            <a:r>
              <a:rPr lang="he-IL" sz="3600" b="1" kern="0" dirty="0">
                <a:solidFill>
                  <a:srgbClr val="000000"/>
                </a:solidFill>
                <a:effectLst/>
                <a:latin typeface="Calibri" panose="020F0502020204030204" pitchFamily="34" charset="0"/>
                <a:ea typeface="Times New Roman" panose="02020603050405020304" pitchFamily="18" charset="0"/>
              </a:rPr>
              <a:t>מה בספר?</a:t>
            </a:r>
            <a:endParaRPr lang="en-US" sz="3600" kern="100" dirty="0">
              <a:effectLst/>
              <a:latin typeface="Calibri" panose="020F0502020204030204" pitchFamily="34" charset="0"/>
              <a:ea typeface="Calibri" panose="020F0502020204030204" pitchFamily="34" charset="0"/>
            </a:endParaRPr>
          </a:p>
        </p:txBody>
      </p:sp>
      <p:pic>
        <p:nvPicPr>
          <p:cNvPr id="8" name="תמונה 7">
            <a:extLst>
              <a:ext uri="{FF2B5EF4-FFF2-40B4-BE49-F238E27FC236}">
                <a16:creationId xmlns:a16="http://schemas.microsoft.com/office/drawing/2014/main" id="{AE76F570-3486-36D4-93B1-D8E845D843FB}"/>
              </a:ext>
            </a:extLst>
          </p:cNvPr>
          <p:cNvPicPr>
            <a:picLocks noChangeAspect="1"/>
          </p:cNvPicPr>
          <p:nvPr/>
        </p:nvPicPr>
        <p:blipFill>
          <a:blip r:embed="rId3"/>
          <a:stretch>
            <a:fillRect/>
          </a:stretch>
        </p:blipFill>
        <p:spPr>
          <a:xfrm>
            <a:off x="5409140" y="972445"/>
            <a:ext cx="2391906" cy="2304321"/>
          </a:xfrm>
          <a:prstGeom prst="rect">
            <a:avLst/>
          </a:prstGeom>
        </p:spPr>
      </p:pic>
      <p:pic>
        <p:nvPicPr>
          <p:cNvPr id="10" name="תמונה 9">
            <a:extLst>
              <a:ext uri="{FF2B5EF4-FFF2-40B4-BE49-F238E27FC236}">
                <a16:creationId xmlns:a16="http://schemas.microsoft.com/office/drawing/2014/main" id="{BBCF63E0-461A-13D5-85A5-73CB878A4696}"/>
              </a:ext>
            </a:extLst>
          </p:cNvPr>
          <p:cNvPicPr>
            <a:picLocks noChangeAspect="1"/>
          </p:cNvPicPr>
          <p:nvPr/>
        </p:nvPicPr>
        <p:blipFill>
          <a:blip r:embed="rId4"/>
          <a:stretch>
            <a:fillRect/>
          </a:stretch>
        </p:blipFill>
        <p:spPr>
          <a:xfrm>
            <a:off x="7313226" y="3911218"/>
            <a:ext cx="1688912" cy="2186924"/>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6DF53ADB-3339-80EC-AD26-62C9D22A3CEB}"/>
              </a:ext>
            </a:extLst>
          </p:cNvPr>
          <p:cNvPicPr>
            <a:picLocks noChangeAspect="1"/>
          </p:cNvPicPr>
          <p:nvPr/>
        </p:nvPicPr>
        <p:blipFill>
          <a:blip r:embed="rId5"/>
          <a:stretch>
            <a:fillRect/>
          </a:stretch>
        </p:blipFill>
        <p:spPr>
          <a:xfrm>
            <a:off x="5409140" y="3940675"/>
            <a:ext cx="1814586" cy="2186925"/>
          </a:xfrm>
          <a:prstGeom prst="rect">
            <a:avLst/>
          </a:prstGeom>
          <a:ln>
            <a:noFill/>
          </a:ln>
          <a:effectLst>
            <a:outerShdw blurRad="190500" algn="tl" rotWithShape="0">
              <a:srgbClr val="000000">
                <a:alpha val="70000"/>
              </a:srgbClr>
            </a:outerShdw>
          </a:effectLst>
        </p:spPr>
      </p:pic>
      <p:pic>
        <p:nvPicPr>
          <p:cNvPr id="14" name="תמונה 13">
            <a:extLst>
              <a:ext uri="{FF2B5EF4-FFF2-40B4-BE49-F238E27FC236}">
                <a16:creationId xmlns:a16="http://schemas.microsoft.com/office/drawing/2014/main" id="{7125C60E-F451-8FDA-DEF7-32D3ADBDA993}"/>
              </a:ext>
            </a:extLst>
          </p:cNvPr>
          <p:cNvPicPr>
            <a:picLocks noChangeAspect="1"/>
          </p:cNvPicPr>
          <p:nvPr/>
        </p:nvPicPr>
        <p:blipFill>
          <a:blip r:embed="rId6"/>
          <a:stretch>
            <a:fillRect/>
          </a:stretch>
        </p:blipFill>
        <p:spPr>
          <a:xfrm>
            <a:off x="3645574" y="3970137"/>
            <a:ext cx="1674280" cy="2128005"/>
          </a:xfrm>
          <a:prstGeom prst="rect">
            <a:avLst/>
          </a:prstGeom>
          <a:ln>
            <a:noFill/>
          </a:ln>
          <a:effectLst>
            <a:outerShdw blurRad="190500" algn="tl" rotWithShape="0">
              <a:srgbClr val="000000">
                <a:alpha val="70000"/>
              </a:srgbClr>
            </a:outerShdw>
          </a:effectLst>
        </p:spPr>
      </p:pic>
      <p:pic>
        <p:nvPicPr>
          <p:cNvPr id="16" name="תמונה 15">
            <a:extLst>
              <a:ext uri="{FF2B5EF4-FFF2-40B4-BE49-F238E27FC236}">
                <a16:creationId xmlns:a16="http://schemas.microsoft.com/office/drawing/2014/main" id="{29D92C2C-BD95-44FA-20BB-30490E95A2E8}"/>
              </a:ext>
            </a:extLst>
          </p:cNvPr>
          <p:cNvPicPr>
            <a:picLocks noChangeAspect="1"/>
          </p:cNvPicPr>
          <p:nvPr/>
        </p:nvPicPr>
        <p:blipFill>
          <a:blip r:embed="rId7"/>
          <a:stretch>
            <a:fillRect/>
          </a:stretch>
        </p:blipFill>
        <p:spPr>
          <a:xfrm>
            <a:off x="1945254" y="3940676"/>
            <a:ext cx="1655623" cy="2186925"/>
          </a:xfrm>
          <a:prstGeom prst="rect">
            <a:avLst/>
          </a:prstGeom>
          <a:ln>
            <a:noFill/>
          </a:ln>
          <a:effectLst>
            <a:outerShdw blurRad="190500" algn="tl" rotWithShape="0">
              <a:srgbClr val="000000">
                <a:alpha val="70000"/>
              </a:srgbClr>
            </a:outerShdw>
          </a:effectLst>
        </p:spPr>
      </p:pic>
      <p:pic>
        <p:nvPicPr>
          <p:cNvPr id="18" name="תמונה 17">
            <a:extLst>
              <a:ext uri="{FF2B5EF4-FFF2-40B4-BE49-F238E27FC236}">
                <a16:creationId xmlns:a16="http://schemas.microsoft.com/office/drawing/2014/main" id="{A013ACE6-4BC0-238D-36EE-C4E5E1584708}"/>
              </a:ext>
            </a:extLst>
          </p:cNvPr>
          <p:cNvPicPr>
            <a:picLocks noChangeAspect="1"/>
          </p:cNvPicPr>
          <p:nvPr/>
        </p:nvPicPr>
        <p:blipFill>
          <a:blip r:embed="rId8"/>
          <a:stretch>
            <a:fillRect/>
          </a:stretch>
        </p:blipFill>
        <p:spPr>
          <a:xfrm>
            <a:off x="116133" y="3940674"/>
            <a:ext cx="1739621" cy="2186925"/>
          </a:xfrm>
          <a:prstGeom prst="rect">
            <a:avLst/>
          </a:prstGeom>
          <a:ln>
            <a:noFill/>
          </a:ln>
          <a:effectLst>
            <a:outerShdw blurRad="190500" algn="tl" rotWithShape="0">
              <a:srgbClr val="000000">
                <a:alpha val="70000"/>
              </a:srgbClr>
            </a:outerShdw>
          </a:effectLst>
        </p:spPr>
      </p:pic>
      <p:pic>
        <p:nvPicPr>
          <p:cNvPr id="19" name="תמונה 18" descr="תמונה שמכילה גופן, טקסט, גרפיקה, עיצוב גרפי&#10;&#10;התיאור נוצר באופן אוטומטי">
            <a:extLst>
              <a:ext uri="{FF2B5EF4-FFF2-40B4-BE49-F238E27FC236}">
                <a16:creationId xmlns:a16="http://schemas.microsoft.com/office/drawing/2014/main" id="{0A3AC052-CE67-EDAD-1C39-9DA55AC57D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8794" y="145831"/>
            <a:ext cx="963920" cy="614027"/>
          </a:xfrm>
          <a:prstGeom prst="rect">
            <a:avLst/>
          </a:prstGeom>
        </p:spPr>
      </p:pic>
    </p:spTree>
    <p:extLst>
      <p:ext uri="{BB962C8B-B14F-4D97-AF65-F5344CB8AC3E}">
        <p14:creationId xmlns:p14="http://schemas.microsoft.com/office/powerpoint/2010/main" val="47238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hlinkClick r:id="rId3"/>
            <a:extLst>
              <a:ext uri="{FF2B5EF4-FFF2-40B4-BE49-F238E27FC236}">
                <a16:creationId xmlns:a16="http://schemas.microsoft.com/office/drawing/2014/main" id="{BEEAEED5-D883-F386-AADB-CFE67CE7D81C}"/>
              </a:ext>
            </a:extLst>
          </p:cNvPr>
          <p:cNvPicPr>
            <a:picLocks noChangeAspect="1"/>
          </p:cNvPicPr>
          <p:nvPr/>
        </p:nvPicPr>
        <p:blipFill>
          <a:blip r:embed="rId4"/>
          <a:stretch>
            <a:fillRect/>
          </a:stretch>
        </p:blipFill>
        <p:spPr>
          <a:xfrm>
            <a:off x="781878" y="1258957"/>
            <a:ext cx="7580243" cy="5314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תיבת טקסט 1">
            <a:extLst>
              <a:ext uri="{FF2B5EF4-FFF2-40B4-BE49-F238E27FC236}">
                <a16:creationId xmlns:a16="http://schemas.microsoft.com/office/drawing/2014/main" id="{F1BC894A-6355-B8F3-0724-E817D878D863}"/>
              </a:ext>
            </a:extLst>
          </p:cNvPr>
          <p:cNvSpPr txBox="1"/>
          <p:nvPr/>
        </p:nvSpPr>
        <p:spPr>
          <a:xfrm>
            <a:off x="2192639" y="290846"/>
            <a:ext cx="3650358" cy="707886"/>
          </a:xfrm>
          <a:prstGeom prst="rect">
            <a:avLst/>
          </a:prstGeom>
          <a:noFill/>
        </p:spPr>
        <p:txBody>
          <a:bodyPr wrap="none" rtlCol="1">
            <a:spAutoFit/>
          </a:bodyPr>
          <a:lstStyle/>
          <a:p>
            <a:r>
              <a:rPr lang="he-IL" sz="4000" b="1" dirty="0"/>
              <a:t>אתר במבט מקוון</a:t>
            </a:r>
          </a:p>
        </p:txBody>
      </p:sp>
    </p:spTree>
    <p:extLst>
      <p:ext uri="{BB962C8B-B14F-4D97-AF65-F5344CB8AC3E}">
        <p14:creationId xmlns:p14="http://schemas.microsoft.com/office/powerpoint/2010/main" val="379327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3F2F6C60-86DD-652B-AC0B-DA3AF54F69C0}"/>
              </a:ext>
            </a:extLst>
          </p:cNvPr>
          <p:cNvSpPr txBox="1"/>
          <p:nvPr/>
        </p:nvSpPr>
        <p:spPr>
          <a:xfrm>
            <a:off x="2073966" y="500646"/>
            <a:ext cx="4572000" cy="833883"/>
          </a:xfrm>
          <a:prstGeom prst="rect">
            <a:avLst/>
          </a:prstGeom>
          <a:noFill/>
        </p:spPr>
        <p:txBody>
          <a:bodyPr wrap="square">
            <a:spAutoFit/>
          </a:bodyPr>
          <a:lstStyle/>
          <a:p>
            <a:pPr algn="r" rtl="1">
              <a:lnSpc>
                <a:spcPct val="150000"/>
              </a:lnSpc>
              <a:spcAft>
                <a:spcPts val="1000"/>
              </a:spcAft>
            </a:pPr>
            <a:r>
              <a:rPr lang="he-IL" sz="3600" b="1" kern="100" dirty="0">
                <a:effectLst/>
                <a:latin typeface="Calibri" panose="020F0502020204030204" pitchFamily="34" charset="0"/>
                <a:ea typeface="Calibri" panose="020F0502020204030204" pitchFamily="34" charset="0"/>
                <a:cs typeface="Arial" panose="020B0604020202020204" pitchFamily="34" charset="0"/>
              </a:rPr>
              <a:t>יחידת תוכן דיגיטלית</a:t>
            </a:r>
            <a:r>
              <a:rPr lang="he-IL" sz="3600" kern="100" dirty="0">
                <a:effectLst/>
                <a:latin typeface="Calibri" panose="020F0502020204030204" pitchFamily="34" charset="0"/>
                <a:ea typeface="Calibri" panose="020F0502020204030204" pitchFamily="34" charset="0"/>
                <a:cs typeface="Arial" panose="020B0604020202020204" pitchFamily="34" charset="0"/>
              </a:rPr>
              <a:t>  </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תמונה 11">
            <a:extLst>
              <a:ext uri="{FF2B5EF4-FFF2-40B4-BE49-F238E27FC236}">
                <a16:creationId xmlns:a16="http://schemas.microsoft.com/office/drawing/2014/main" id="{A87FB2CC-84C1-B1FF-C8CC-223271D4837A}"/>
              </a:ext>
            </a:extLst>
          </p:cNvPr>
          <p:cNvPicPr>
            <a:picLocks noChangeAspect="1"/>
          </p:cNvPicPr>
          <p:nvPr/>
        </p:nvPicPr>
        <p:blipFill>
          <a:blip r:embed="rId3"/>
          <a:stretch>
            <a:fillRect/>
          </a:stretch>
        </p:blipFill>
        <p:spPr>
          <a:xfrm>
            <a:off x="768625" y="1715216"/>
            <a:ext cx="7911547" cy="4649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תיבת טקסט 7">
            <a:extLst>
              <a:ext uri="{FF2B5EF4-FFF2-40B4-BE49-F238E27FC236}">
                <a16:creationId xmlns:a16="http://schemas.microsoft.com/office/drawing/2014/main" id="{029B486A-E558-8B1F-8B4C-6DF251C06127}"/>
              </a:ext>
            </a:extLst>
          </p:cNvPr>
          <p:cNvSpPr txBox="1"/>
          <p:nvPr/>
        </p:nvSpPr>
        <p:spPr>
          <a:xfrm rot="18525295">
            <a:off x="225287" y="1733587"/>
            <a:ext cx="987287" cy="369332"/>
          </a:xfrm>
          <a:prstGeom prst="rect">
            <a:avLst/>
          </a:prstGeom>
          <a:noFill/>
        </p:spPr>
        <p:txBody>
          <a:bodyPr wrap="square">
            <a:spAutoFit/>
          </a:bodyPr>
          <a:lstStyle/>
          <a:p>
            <a:r>
              <a:rPr lang="he-IL" dirty="0">
                <a:solidFill>
                  <a:srgbClr val="FF0000"/>
                </a:solidFill>
              </a:rPr>
              <a:t>דוגמאות</a:t>
            </a:r>
            <a:endParaRPr lang="he-IL" dirty="0"/>
          </a:p>
        </p:txBody>
      </p:sp>
    </p:spTree>
    <p:extLst>
      <p:ext uri="{BB962C8B-B14F-4D97-AF65-F5344CB8AC3E}">
        <p14:creationId xmlns:p14="http://schemas.microsoft.com/office/powerpoint/2010/main" val="413308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EB48CB9-1A0F-3C3F-4DE1-B7F85712C1E4}"/>
              </a:ext>
            </a:extLst>
          </p:cNvPr>
          <p:cNvSpPr txBox="1"/>
          <p:nvPr/>
        </p:nvSpPr>
        <p:spPr>
          <a:xfrm>
            <a:off x="1626704" y="542667"/>
            <a:ext cx="4605130" cy="935641"/>
          </a:xfrm>
          <a:prstGeom prst="rect">
            <a:avLst/>
          </a:prstGeom>
          <a:noFill/>
        </p:spPr>
        <p:txBody>
          <a:bodyPr wrap="square">
            <a:spAutoFit/>
          </a:bodyPr>
          <a:lstStyle/>
          <a:p>
            <a:pPr algn="just" rtl="1">
              <a:lnSpc>
                <a:spcPct val="150000"/>
              </a:lnSpc>
              <a:spcAft>
                <a:spcPts val="1000"/>
              </a:spcAft>
            </a:pPr>
            <a:r>
              <a:rPr lang="he-IL" sz="4000" b="1" kern="0" dirty="0">
                <a:solidFill>
                  <a:srgbClr val="000000"/>
                </a:solidFill>
                <a:effectLst/>
                <a:latin typeface="Calibri" panose="020F0502020204030204" pitchFamily="34" charset="0"/>
                <a:ea typeface="Times New Roman" panose="02020603050405020304" pitchFamily="18" charset="0"/>
              </a:rPr>
              <a:t>תָּם וְלֹא נִשְלַם</a:t>
            </a:r>
            <a:endParaRPr lang="en-US" kern="100" dirty="0">
              <a:effectLst/>
              <a:latin typeface="Calibri" panose="020F0502020204030204" pitchFamily="34" charset="0"/>
              <a:ea typeface="Calibri" panose="020F0502020204030204" pitchFamily="34" charset="0"/>
            </a:endParaRPr>
          </a:p>
        </p:txBody>
      </p:sp>
      <p:sp>
        <p:nvSpPr>
          <p:cNvPr id="7" name="מלבן 6">
            <a:extLst>
              <a:ext uri="{FF2B5EF4-FFF2-40B4-BE49-F238E27FC236}">
                <a16:creationId xmlns:a16="http://schemas.microsoft.com/office/drawing/2014/main" id="{FF4FBD89-805A-5D5E-85DC-441165DC1749}"/>
              </a:ext>
            </a:extLst>
          </p:cNvPr>
          <p:cNvSpPr/>
          <p:nvPr/>
        </p:nvSpPr>
        <p:spPr>
          <a:xfrm>
            <a:off x="410817" y="1828800"/>
            <a:ext cx="8196470" cy="4207565"/>
          </a:xfrm>
          <a:prstGeom prst="rect">
            <a:avLst/>
          </a:prstGeom>
          <a:noFill/>
          <a:ln w="76200">
            <a:solidFill>
              <a:srgbClr val="D1E49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AA00B3AE-4A34-AA0B-6D7C-18546CE25A2B}"/>
              </a:ext>
            </a:extLst>
          </p:cNvPr>
          <p:cNvPicPr>
            <a:picLocks noChangeAspect="1"/>
          </p:cNvPicPr>
          <p:nvPr/>
        </p:nvPicPr>
        <p:blipFill>
          <a:blip r:embed="rId2"/>
          <a:stretch>
            <a:fillRect/>
          </a:stretch>
        </p:blipFill>
        <p:spPr>
          <a:xfrm>
            <a:off x="1100027" y="2107366"/>
            <a:ext cx="6818050" cy="3650432"/>
          </a:xfrm>
          <a:prstGeom prst="rect">
            <a:avLst/>
          </a:prstGeom>
        </p:spPr>
      </p:pic>
      <p:pic>
        <p:nvPicPr>
          <p:cNvPr id="8" name="תמונה 7" descr="תמונה שמכילה גופן, טקסט, גרפיקה, עיצוב גרפי&#10;&#10;התיאור נוצר באופן אוטומטי">
            <a:extLst>
              <a:ext uri="{FF2B5EF4-FFF2-40B4-BE49-F238E27FC236}">
                <a16:creationId xmlns:a16="http://schemas.microsoft.com/office/drawing/2014/main" id="{FABD3B6B-5FCD-0476-60E4-A827A6032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960" y="96371"/>
            <a:ext cx="963920" cy="614027"/>
          </a:xfrm>
          <a:prstGeom prst="rect">
            <a:avLst/>
          </a:prstGeom>
        </p:spPr>
      </p:pic>
    </p:spTree>
    <p:extLst>
      <p:ext uri="{BB962C8B-B14F-4D97-AF65-F5344CB8AC3E}">
        <p14:creationId xmlns:p14="http://schemas.microsoft.com/office/powerpoint/2010/main" val="114986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97D2F938-B268-274D-96B5-ED123CFEDDDE}"/>
              </a:ext>
            </a:extLst>
          </p:cNvPr>
          <p:cNvSpPr txBox="1"/>
          <p:nvPr/>
        </p:nvSpPr>
        <p:spPr>
          <a:xfrm>
            <a:off x="3092267" y="693221"/>
            <a:ext cx="2225963" cy="675249"/>
          </a:xfrm>
          <a:prstGeom prst="rect">
            <a:avLst/>
          </a:prstGeom>
          <a:noFill/>
        </p:spPr>
        <p:txBody>
          <a:bodyPr wrap="square">
            <a:spAutoFit/>
          </a:bodyPr>
          <a:lstStyle/>
          <a:p>
            <a:pPr algn="just" rtl="1">
              <a:lnSpc>
                <a:spcPct val="115000"/>
              </a:lnSpc>
              <a:spcAft>
                <a:spcPts val="1000"/>
              </a:spcAft>
            </a:pPr>
            <a:r>
              <a:rPr lang="he-IL" sz="36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פעילות 1</a:t>
            </a:r>
            <a:endParaRPr lang="en-US" sz="36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A156F754-27CA-0DC0-E48D-51FB68AC033A}"/>
              </a:ext>
            </a:extLst>
          </p:cNvPr>
          <p:cNvSpPr txBox="1"/>
          <p:nvPr/>
        </p:nvSpPr>
        <p:spPr>
          <a:xfrm>
            <a:off x="3092267" y="1189494"/>
            <a:ext cx="2959465" cy="707886"/>
          </a:xfrm>
          <a:prstGeom prst="rect">
            <a:avLst/>
          </a:prstGeom>
          <a:noFill/>
        </p:spPr>
        <p:txBody>
          <a:bodyPr wrap="none" rtlCol="1">
            <a:spAutoFit/>
          </a:bodyPr>
          <a:lstStyle/>
          <a:p>
            <a:r>
              <a:rPr lang="he-IL" sz="4000" b="1" dirty="0"/>
              <a:t>צופים בסרטון</a:t>
            </a:r>
          </a:p>
        </p:txBody>
      </p:sp>
      <p:pic>
        <p:nvPicPr>
          <p:cNvPr id="7" name="תמונה 6">
            <a:hlinkClick r:id="rId3"/>
            <a:extLst>
              <a:ext uri="{FF2B5EF4-FFF2-40B4-BE49-F238E27FC236}">
                <a16:creationId xmlns:a16="http://schemas.microsoft.com/office/drawing/2014/main" id="{BEDA5C73-2A7E-1982-1487-015168064F1B}"/>
              </a:ext>
            </a:extLst>
          </p:cNvPr>
          <p:cNvPicPr>
            <a:picLocks noChangeAspect="1"/>
          </p:cNvPicPr>
          <p:nvPr/>
        </p:nvPicPr>
        <p:blipFill>
          <a:blip r:embed="rId4"/>
          <a:stretch>
            <a:fillRect/>
          </a:stretch>
        </p:blipFill>
        <p:spPr>
          <a:xfrm>
            <a:off x="545992" y="2056028"/>
            <a:ext cx="7771404" cy="4211161"/>
          </a:xfrm>
          <a:prstGeom prst="rect">
            <a:avLst/>
          </a:prstGeom>
          <a:solidFill>
            <a:srgbClr val="FFFFFF">
              <a:shade val="85000"/>
            </a:srgbClr>
          </a:solidFill>
          <a:ln w="88900" cap="sq">
            <a:solidFill>
              <a:srgbClr val="E28A6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5A50BE63-A95B-C8BF-0FEF-941D1CAE9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268385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44FD289B-5646-2A34-5B8B-19A3C9D45508}"/>
              </a:ext>
            </a:extLst>
          </p:cNvPr>
          <p:cNvSpPr txBox="1"/>
          <p:nvPr/>
        </p:nvSpPr>
        <p:spPr>
          <a:xfrm>
            <a:off x="4047608" y="4385561"/>
            <a:ext cx="4791594" cy="729430"/>
          </a:xfrm>
          <a:prstGeom prst="rect">
            <a:avLst/>
          </a:prstGeom>
          <a:noFill/>
        </p:spPr>
        <p:txBody>
          <a:bodyPr wrap="square">
            <a:spAutoFit/>
          </a:bodyPr>
          <a:lstStyle/>
          <a:p>
            <a:pPr marL="457200" indent="-457200" algn="r" rtl="1">
              <a:lnSpc>
                <a:spcPct val="115000"/>
              </a:lnSpc>
              <a:spcAft>
                <a:spcPts val="1000"/>
              </a:spcAft>
              <a:buFont typeface="Arial" panose="020B0604020202020204" pitchFamily="34" charset="0"/>
              <a:buChar char="•"/>
            </a:pPr>
            <a:r>
              <a:rPr lang="he-IL" sz="3200" b="1" kern="100" dirty="0">
                <a:effectLst/>
                <a:latin typeface="Calibri" panose="020F0502020204030204" pitchFamily="34" charset="0"/>
                <a:ea typeface="Calibri" panose="020F0502020204030204" pitchFamily="34" charset="0"/>
              </a:rPr>
              <a:t> על </a:t>
            </a:r>
            <a:r>
              <a:rPr lang="he-IL" sz="3600" b="1" dirty="0">
                <a:solidFill>
                  <a:schemeClr val="dk1"/>
                </a:solidFill>
                <a:latin typeface="David" panose="020E0502060401010101" pitchFamily="34" charset="-79"/>
              </a:rPr>
              <a:t>מה חשבתם?</a:t>
            </a:r>
            <a:endParaRPr lang="en-US" sz="3600" b="1" dirty="0">
              <a:solidFill>
                <a:schemeClr val="dk1"/>
              </a:solidFill>
              <a:latin typeface="David" panose="020E0502060401010101" pitchFamily="34" charset="-79"/>
            </a:endParaRPr>
          </a:p>
        </p:txBody>
      </p:sp>
      <p:sp>
        <p:nvSpPr>
          <p:cNvPr id="3" name="תיבת טקסט 2">
            <a:extLst>
              <a:ext uri="{FF2B5EF4-FFF2-40B4-BE49-F238E27FC236}">
                <a16:creationId xmlns:a16="http://schemas.microsoft.com/office/drawing/2014/main" id="{7CDC274B-78B1-AA67-BD97-92F1FFDBB00D}"/>
              </a:ext>
            </a:extLst>
          </p:cNvPr>
          <p:cNvSpPr txBox="1"/>
          <p:nvPr/>
        </p:nvSpPr>
        <p:spPr>
          <a:xfrm>
            <a:off x="4331857" y="1734483"/>
            <a:ext cx="4507345" cy="729430"/>
          </a:xfrm>
          <a:prstGeom prst="rect">
            <a:avLst/>
          </a:prstGeom>
          <a:noFill/>
        </p:spPr>
        <p:txBody>
          <a:bodyPr wrap="square">
            <a:spAutoFit/>
          </a:bodyPr>
          <a:lstStyle/>
          <a:p>
            <a:pPr marL="571500" indent="-571500" algn="r" rtl="1">
              <a:lnSpc>
                <a:spcPct val="115000"/>
              </a:lnSpc>
              <a:spcAft>
                <a:spcPts val="1000"/>
              </a:spcAft>
              <a:buFont typeface="Arial" panose="020B0604020202020204" pitchFamily="34" charset="0"/>
              <a:buChar char="•"/>
            </a:pPr>
            <a:r>
              <a:rPr lang="he-IL" sz="3600" b="1" dirty="0">
                <a:solidFill>
                  <a:schemeClr val="dk1"/>
                </a:solidFill>
                <a:latin typeface="David" panose="020E0502060401010101" pitchFamily="34" charset="-79"/>
              </a:rPr>
              <a:t>מה ראיתם?</a:t>
            </a:r>
            <a:endParaRPr lang="en-US" sz="3600" kern="100" dirty="0">
              <a:effectLst/>
              <a:latin typeface="David" panose="020E0502060401010101" pitchFamily="34" charset="-79"/>
              <a:ea typeface="Calibri" panose="020F0502020204030204" pitchFamily="34" charset="0"/>
            </a:endParaRPr>
          </a:p>
        </p:txBody>
      </p:sp>
      <p:pic>
        <p:nvPicPr>
          <p:cNvPr id="4" name="תמונה 3">
            <a:extLst>
              <a:ext uri="{FF2B5EF4-FFF2-40B4-BE49-F238E27FC236}">
                <a16:creationId xmlns:a16="http://schemas.microsoft.com/office/drawing/2014/main" id="{D113D245-979B-EE23-7B0F-3B4EF3EC3286}"/>
              </a:ext>
            </a:extLst>
          </p:cNvPr>
          <p:cNvPicPr>
            <a:picLocks noChangeAspect="1"/>
          </p:cNvPicPr>
          <p:nvPr/>
        </p:nvPicPr>
        <p:blipFill>
          <a:blip r:embed="rId3"/>
          <a:stretch>
            <a:fillRect/>
          </a:stretch>
        </p:blipFill>
        <p:spPr>
          <a:xfrm>
            <a:off x="384311" y="1456130"/>
            <a:ext cx="4187689" cy="4187689"/>
          </a:xfrm>
          <a:prstGeom prst="rect">
            <a:avLst/>
          </a:prstGeom>
        </p:spPr>
      </p:pic>
      <p:sp>
        <p:nvSpPr>
          <p:cNvPr id="5" name="תיבת טקסט 4">
            <a:extLst>
              <a:ext uri="{FF2B5EF4-FFF2-40B4-BE49-F238E27FC236}">
                <a16:creationId xmlns:a16="http://schemas.microsoft.com/office/drawing/2014/main" id="{E6D9ED43-9175-BF4F-D654-C120D6FE89BC}"/>
              </a:ext>
            </a:extLst>
          </p:cNvPr>
          <p:cNvSpPr txBox="1"/>
          <p:nvPr/>
        </p:nvSpPr>
        <p:spPr>
          <a:xfrm>
            <a:off x="4331857" y="3065657"/>
            <a:ext cx="4507345" cy="729430"/>
          </a:xfrm>
          <a:prstGeom prst="rect">
            <a:avLst/>
          </a:prstGeom>
          <a:noFill/>
        </p:spPr>
        <p:txBody>
          <a:bodyPr wrap="square">
            <a:spAutoFit/>
          </a:bodyPr>
          <a:lstStyle/>
          <a:p>
            <a:pPr marL="571500" indent="-571500" algn="r" rtl="1">
              <a:lnSpc>
                <a:spcPct val="115000"/>
              </a:lnSpc>
              <a:spcAft>
                <a:spcPts val="1000"/>
              </a:spcAft>
              <a:buFont typeface="Arial" panose="020B0604020202020204" pitchFamily="34" charset="0"/>
              <a:buChar char="•"/>
            </a:pPr>
            <a:r>
              <a:rPr lang="he-IL" sz="3600" b="1" dirty="0">
                <a:solidFill>
                  <a:schemeClr val="dk1"/>
                </a:solidFill>
                <a:latin typeface="David" panose="020E0502060401010101" pitchFamily="34" charset="-79"/>
              </a:rPr>
              <a:t>מה הרגשתם?</a:t>
            </a:r>
            <a:endParaRPr lang="en-US" sz="3600" kern="100" dirty="0">
              <a:effectLst/>
              <a:latin typeface="David" panose="020E0502060401010101" pitchFamily="34" charset="-79"/>
              <a:ea typeface="Calibri" panose="020F0502020204030204" pitchFamily="34" charset="0"/>
            </a:endParaRPr>
          </a:p>
        </p:txBody>
      </p:sp>
      <p:pic>
        <p:nvPicPr>
          <p:cNvPr id="6" name="תמונה 5" descr="תמונה שמכילה גופן, טקסט, גרפיקה, עיצוב גרפי&#10;&#10;התיאור נוצר באופן אוטומטי">
            <a:extLst>
              <a:ext uri="{FF2B5EF4-FFF2-40B4-BE49-F238E27FC236}">
                <a16:creationId xmlns:a16="http://schemas.microsoft.com/office/drawing/2014/main" id="{FEC2878D-45A2-9560-5DAE-64C188807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5591" y="0"/>
            <a:ext cx="963920" cy="614027"/>
          </a:xfrm>
          <a:prstGeom prst="rect">
            <a:avLst/>
          </a:prstGeom>
        </p:spPr>
      </p:pic>
    </p:spTree>
    <p:extLst>
      <p:ext uri="{BB962C8B-B14F-4D97-AF65-F5344CB8AC3E}">
        <p14:creationId xmlns:p14="http://schemas.microsoft.com/office/powerpoint/2010/main" val="271795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9E59B929-9796-B678-F13F-5FE9BDB33D2F}"/>
              </a:ext>
            </a:extLst>
          </p:cNvPr>
          <p:cNvSpPr txBox="1"/>
          <p:nvPr/>
        </p:nvSpPr>
        <p:spPr>
          <a:xfrm>
            <a:off x="2702480" y="756592"/>
            <a:ext cx="3581430" cy="646331"/>
          </a:xfrm>
          <a:prstGeom prst="rect">
            <a:avLst/>
          </a:prstGeom>
          <a:noFill/>
        </p:spPr>
        <p:txBody>
          <a:bodyPr wrap="none" rtlCol="1">
            <a:spAutoFit/>
          </a:bodyPr>
          <a:lstStyle/>
          <a:p>
            <a:r>
              <a:rPr lang="he-IL" sz="3600" b="1" dirty="0"/>
              <a:t>מתבוננים בתופעה</a:t>
            </a:r>
          </a:p>
        </p:txBody>
      </p:sp>
      <p:pic>
        <p:nvPicPr>
          <p:cNvPr id="4" name="תמונה 3">
            <a:hlinkClick r:id="rId3"/>
            <a:extLst>
              <a:ext uri="{FF2B5EF4-FFF2-40B4-BE49-F238E27FC236}">
                <a16:creationId xmlns:a16="http://schemas.microsoft.com/office/drawing/2014/main" id="{86564304-37AE-4949-F787-D42BAC99DC6A}"/>
              </a:ext>
            </a:extLst>
          </p:cNvPr>
          <p:cNvPicPr>
            <a:picLocks noChangeAspect="1"/>
          </p:cNvPicPr>
          <p:nvPr/>
        </p:nvPicPr>
        <p:blipFill>
          <a:blip r:embed="rId4"/>
          <a:stretch>
            <a:fillRect/>
          </a:stretch>
        </p:blipFill>
        <p:spPr>
          <a:xfrm>
            <a:off x="686298" y="2056028"/>
            <a:ext cx="7771404" cy="4211161"/>
          </a:xfrm>
          <a:prstGeom prst="rect">
            <a:avLst/>
          </a:prstGeom>
          <a:solidFill>
            <a:srgbClr val="FFFFFF">
              <a:shade val="85000"/>
            </a:srgbClr>
          </a:solidFill>
          <a:ln w="88900" cap="sq">
            <a:solidFill>
              <a:srgbClr val="E28A6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תיבת טקסט 4">
            <a:extLst>
              <a:ext uri="{FF2B5EF4-FFF2-40B4-BE49-F238E27FC236}">
                <a16:creationId xmlns:a16="http://schemas.microsoft.com/office/drawing/2014/main" id="{73BB1FDD-987A-3104-D4EF-E0AFE8FD2C30}"/>
              </a:ext>
            </a:extLst>
          </p:cNvPr>
          <p:cNvSpPr txBox="1"/>
          <p:nvPr/>
        </p:nvSpPr>
        <p:spPr>
          <a:xfrm>
            <a:off x="2074555" y="1344973"/>
            <a:ext cx="4572000" cy="545727"/>
          </a:xfrm>
          <a:prstGeom prst="rect">
            <a:avLst/>
          </a:prstGeom>
          <a:noFill/>
        </p:spPr>
        <p:txBody>
          <a:bodyPr wrap="square">
            <a:spAutoFit/>
          </a:bodyPr>
          <a:lstStyle/>
          <a:p>
            <a:pPr algn="r" rtl="1">
              <a:lnSpc>
                <a:spcPct val="115000"/>
              </a:lnSpc>
              <a:spcAft>
                <a:spcPts val="1000"/>
              </a:spcAft>
            </a:pPr>
            <a:r>
              <a:rPr lang="he-IL" sz="2800" b="1" kern="100" dirty="0">
                <a:effectLst/>
                <a:latin typeface="Calibri" panose="020F0502020204030204" pitchFamily="34" charset="0"/>
                <a:ea typeface="Calibri" panose="020F0502020204030204" pitchFamily="34" charset="0"/>
                <a:cs typeface="Arial" panose="020B0604020202020204" pitchFamily="34" charset="0"/>
              </a:rPr>
              <a:t>         אוספים עובדות  </a:t>
            </a:r>
            <a:r>
              <a:rPr lang="he-IL" b="1" kern="100" dirty="0">
                <a:effectLst/>
                <a:latin typeface="Calibri" panose="020F0502020204030204" pitchFamily="34" charset="0"/>
                <a:ea typeface="Calibri" panose="020F0502020204030204" pitchFamily="34" charset="0"/>
                <a:cs typeface="Arial" panose="020B0604020202020204" pitchFamily="34" charset="0"/>
              </a:rPr>
              <a:t>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05A1CE45-2F94-FC61-BB77-FC68FCB2BF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221857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B34A649-9240-D361-99D2-74B6E1A66F48}"/>
              </a:ext>
            </a:extLst>
          </p:cNvPr>
          <p:cNvSpPr txBox="1"/>
          <p:nvPr/>
        </p:nvSpPr>
        <p:spPr>
          <a:xfrm>
            <a:off x="1556173" y="1445055"/>
            <a:ext cx="4616026" cy="622222"/>
          </a:xfrm>
          <a:prstGeom prst="rect">
            <a:avLst/>
          </a:prstGeom>
          <a:noFill/>
        </p:spPr>
        <p:txBody>
          <a:bodyPr wrap="square">
            <a:spAutoFit/>
          </a:bodyPr>
          <a:lstStyle/>
          <a:p>
            <a:pPr algn="r" rtl="1">
              <a:lnSpc>
                <a:spcPct val="115000"/>
              </a:lnSpc>
              <a:spcAft>
                <a:spcPts val="1000"/>
              </a:spcAft>
            </a:pPr>
            <a:r>
              <a:rPr lang="he-IL" sz="3200" b="1" kern="100" dirty="0">
                <a:effectLst/>
                <a:latin typeface="Calibri" panose="020F0502020204030204" pitchFamily="34" charset="0"/>
                <a:ea typeface="Calibri" panose="020F0502020204030204" pitchFamily="34" charset="0"/>
                <a:cs typeface="Arial" panose="020B0604020202020204" pitchFamily="34" charset="0"/>
              </a:rPr>
              <a:t>מתבוננים ומגלים</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8130CC3F-16F2-D03C-FA36-311254ACBD1C}"/>
              </a:ext>
            </a:extLst>
          </p:cNvPr>
          <p:cNvSpPr txBox="1"/>
          <p:nvPr/>
        </p:nvSpPr>
        <p:spPr>
          <a:xfrm>
            <a:off x="1780955" y="727171"/>
            <a:ext cx="5582089" cy="729430"/>
          </a:xfrm>
          <a:prstGeom prst="rect">
            <a:avLst/>
          </a:prstGeom>
          <a:noFill/>
        </p:spPr>
        <p:txBody>
          <a:bodyPr wrap="square">
            <a:spAutoFit/>
          </a:bodyPr>
          <a:lstStyle/>
          <a:p>
            <a:pPr algn="r" rtl="1">
              <a:lnSpc>
                <a:spcPct val="115000"/>
              </a:lnSpc>
              <a:spcAft>
                <a:spcPts val="1000"/>
              </a:spcAft>
            </a:pPr>
            <a:r>
              <a:rPr lang="he-IL" sz="3600" b="1" kern="100" dirty="0">
                <a:effectLst/>
                <a:latin typeface="Calibri" panose="020F0502020204030204" pitchFamily="34" charset="0"/>
                <a:ea typeface="Calibri" panose="020F0502020204030204" pitchFamily="34" charset="0"/>
                <a:cs typeface="Arial" panose="020B0604020202020204" pitchFamily="34" charset="0"/>
              </a:rPr>
              <a:t>שיגור המעבורת חלל דסקברי</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extLst>
              <a:ext uri="{FF2B5EF4-FFF2-40B4-BE49-F238E27FC236}">
                <a16:creationId xmlns:a16="http://schemas.microsoft.com/office/drawing/2014/main" id="{567900AA-1DDD-3BBD-22F6-9233A5C8B2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8557" y="2376332"/>
            <a:ext cx="3735282" cy="3725071"/>
          </a:xfrm>
          <a:prstGeom prst="rect">
            <a:avLst/>
          </a:prstGeom>
          <a:solidFill>
            <a:srgbClr val="FFFFFF">
              <a:shade val="85000"/>
            </a:srgbClr>
          </a:solidFill>
          <a:ln w="88900" cap="sq">
            <a:solidFill>
              <a:srgbClr val="5D81A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תיבת טקסט 5">
            <a:extLst>
              <a:ext uri="{FF2B5EF4-FFF2-40B4-BE49-F238E27FC236}">
                <a16:creationId xmlns:a16="http://schemas.microsoft.com/office/drawing/2014/main" id="{D4F6326F-51A8-4D49-65DA-DD5EA32036CB}"/>
              </a:ext>
            </a:extLst>
          </p:cNvPr>
          <p:cNvSpPr txBox="1"/>
          <p:nvPr/>
        </p:nvSpPr>
        <p:spPr>
          <a:xfrm>
            <a:off x="7037559" y="2613578"/>
            <a:ext cx="1878145" cy="1368067"/>
          </a:xfrm>
          <a:prstGeom prst="rect">
            <a:avLst/>
          </a:prstGeom>
          <a:noFill/>
          <a:ln w="3175">
            <a:solidFill>
              <a:schemeClr val="tx1"/>
            </a:solidFill>
          </a:ln>
          <a:effectLst/>
        </p:spPr>
        <p:txBody>
          <a:bodyPr wrap="square">
            <a:spAutoFit/>
          </a:bodyPr>
          <a:lstStyle/>
          <a:p>
            <a:pPr algn="ctr" rtl="1">
              <a:lnSpc>
                <a:spcPct val="115000"/>
              </a:lnSpc>
              <a:spcAft>
                <a:spcPts val="1000"/>
              </a:spcAft>
            </a:pPr>
            <a:r>
              <a:rPr lang="he-IL" sz="2400" b="1" kern="100" dirty="0">
                <a:latin typeface="Calibri" panose="020F0502020204030204" pitchFamily="34" charset="0"/>
                <a:ea typeface="Calibri" panose="020F0502020204030204" pitchFamily="34" charset="0"/>
                <a:cs typeface="Arial" panose="020B0604020202020204" pitchFamily="34" charset="0"/>
              </a:rPr>
              <a:t>מבנה המעבורת</a:t>
            </a:r>
          </a:p>
          <a:p>
            <a:pPr algn="ct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a:t>
            </a:r>
            <a:r>
              <a:rPr lang="he-IL" sz="1800" kern="100" dirty="0">
                <a:effectLst/>
                <a:latin typeface="Calibri" panose="020F0502020204030204" pitchFamily="34" charset="0"/>
                <a:ea typeface="Calibri" panose="020F0502020204030204" pitchFamily="34" charset="0"/>
                <a:cs typeface="Arial" panose="020B0604020202020204" pitchFamily="34" charset="0"/>
              </a:rPr>
              <a:t>גודל, צורה, חומר</a:t>
            </a:r>
            <a:r>
              <a:rPr lang="he-IL" sz="1800" b="1" kern="100" dirty="0">
                <a:effectLst/>
                <a:latin typeface="Calibri" panose="020F0502020204030204" pitchFamily="34" charset="0"/>
                <a:ea typeface="Calibri" panose="020F0502020204030204" pitchFamily="34" charset="0"/>
                <a:cs typeface="Arial" panose="020B0604020202020204" pitchFamily="34" charset="0"/>
              </a:rPr>
              <a:t>)</a:t>
            </a:r>
            <a:endParaRPr lang="en-US" sz="1100" b="1" kern="100" dirty="0">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B7FAF388-5BA7-9E29-E914-C5E273C386AF}"/>
              </a:ext>
            </a:extLst>
          </p:cNvPr>
          <p:cNvSpPr txBox="1"/>
          <p:nvPr/>
        </p:nvSpPr>
        <p:spPr>
          <a:xfrm>
            <a:off x="181755" y="2840371"/>
            <a:ext cx="2257884" cy="914481"/>
          </a:xfrm>
          <a:prstGeom prst="rect">
            <a:avLst/>
          </a:prstGeom>
          <a:noFill/>
          <a:ln w="3175">
            <a:solidFill>
              <a:schemeClr val="tx1"/>
            </a:solidFill>
          </a:ln>
          <a:effectLst/>
        </p:spPr>
        <p:txBody>
          <a:bodyPr wrap="square">
            <a:spAutoFit/>
          </a:bodyPr>
          <a:lstStyle/>
          <a:p>
            <a:pPr algn="ctr" rtl="1">
              <a:lnSpc>
                <a:spcPct val="115000"/>
              </a:lnSpc>
              <a:spcAft>
                <a:spcPts val="1000"/>
              </a:spcAft>
            </a:pPr>
            <a:r>
              <a:rPr lang="he-IL" sz="2400" b="1" kern="100" dirty="0">
                <a:latin typeface="Calibri" panose="020F0502020204030204" pitchFamily="34" charset="0"/>
                <a:cs typeface="Arial" panose="020B0604020202020204" pitchFamily="34" charset="0"/>
              </a:rPr>
              <a:t>חלקים נלווים למעבורת</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תיבת טקסט 7">
            <a:extLst>
              <a:ext uri="{FF2B5EF4-FFF2-40B4-BE49-F238E27FC236}">
                <a16:creationId xmlns:a16="http://schemas.microsoft.com/office/drawing/2014/main" id="{6EE54920-91B3-1681-7B99-AD1F2D150D85}"/>
              </a:ext>
            </a:extLst>
          </p:cNvPr>
          <p:cNvSpPr txBox="1"/>
          <p:nvPr/>
        </p:nvSpPr>
        <p:spPr>
          <a:xfrm>
            <a:off x="311358" y="4847792"/>
            <a:ext cx="2128281" cy="410882"/>
          </a:xfrm>
          <a:prstGeom prst="rect">
            <a:avLst/>
          </a:prstGeom>
          <a:noFill/>
          <a:ln w="3175">
            <a:solidFill>
              <a:schemeClr val="tx1"/>
            </a:solidFill>
          </a:ln>
          <a:effectLst/>
        </p:spPr>
        <p:txBody>
          <a:bodyPr wrap="square">
            <a:spAutoFit/>
          </a:bodyPr>
          <a:lstStyle/>
          <a:p>
            <a:pPr algn="ctr" rtl="1">
              <a:lnSpc>
                <a:spcPct val="115000"/>
              </a:lnSpc>
              <a:spcAft>
                <a:spcPts val="1000"/>
              </a:spcAft>
            </a:pPr>
            <a:r>
              <a:rPr lang="he-IL" sz="1800" b="1" kern="100" dirty="0">
                <a:effectLst/>
                <a:latin typeface="Calibri" panose="020F0502020204030204" pitchFamily="34" charset="0"/>
                <a:ea typeface="Calibri" panose="020F0502020204030204" pitchFamily="34" charset="0"/>
                <a:cs typeface="Arial" panose="020B0604020202020204" pitchFamily="34" charset="0"/>
              </a:rPr>
              <a:t>תפקיד המעבורת</a:t>
            </a:r>
            <a:endParaRPr lang="en-US"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11" name="תיבת טקסט 10">
            <a:extLst>
              <a:ext uri="{FF2B5EF4-FFF2-40B4-BE49-F238E27FC236}">
                <a16:creationId xmlns:a16="http://schemas.microsoft.com/office/drawing/2014/main" id="{21056B42-6D28-9C6D-0231-EBC27BD704F2}"/>
              </a:ext>
            </a:extLst>
          </p:cNvPr>
          <p:cNvSpPr txBox="1"/>
          <p:nvPr/>
        </p:nvSpPr>
        <p:spPr>
          <a:xfrm>
            <a:off x="6959727" y="4957374"/>
            <a:ext cx="1804966" cy="489749"/>
          </a:xfrm>
          <a:prstGeom prst="rect">
            <a:avLst/>
          </a:prstGeom>
          <a:noFill/>
          <a:ln w="3175">
            <a:solidFill>
              <a:schemeClr val="tx1"/>
            </a:solidFill>
          </a:ln>
          <a:effectLst/>
        </p:spPr>
        <p:txBody>
          <a:bodyPr wrap="square">
            <a:spAutoFit/>
          </a:bodyPr>
          <a:lstStyle/>
          <a:p>
            <a:pPr algn="ctr" rtl="1">
              <a:lnSpc>
                <a:spcPct val="115000"/>
              </a:lnSpc>
              <a:spcAft>
                <a:spcPts val="1000"/>
              </a:spcAft>
            </a:pPr>
            <a:r>
              <a:rPr lang="he-IL" sz="2400" b="1" kern="100" dirty="0">
                <a:effectLst/>
                <a:latin typeface="Calibri" panose="020F0502020204030204" pitchFamily="34" charset="0"/>
                <a:ea typeface="Calibri" panose="020F0502020204030204" pitchFamily="34" charset="0"/>
                <a:cs typeface="Arial" panose="020B0604020202020204" pitchFamily="34" charset="0"/>
              </a:rPr>
              <a:t>אופן השיגור</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תיבת טקסט 12">
            <a:extLst>
              <a:ext uri="{FF2B5EF4-FFF2-40B4-BE49-F238E27FC236}">
                <a16:creationId xmlns:a16="http://schemas.microsoft.com/office/drawing/2014/main" id="{AE77CBD9-6FB9-243A-157C-143EAD0C09FC}"/>
              </a:ext>
            </a:extLst>
          </p:cNvPr>
          <p:cNvSpPr txBox="1"/>
          <p:nvPr/>
        </p:nvSpPr>
        <p:spPr>
          <a:xfrm>
            <a:off x="1872494" y="6323745"/>
            <a:ext cx="4615068" cy="324128"/>
          </a:xfrm>
          <a:prstGeom prst="rect">
            <a:avLst/>
          </a:prstGeom>
          <a:noFill/>
        </p:spPr>
        <p:txBody>
          <a:bodyPr wrap="square">
            <a:spAutoFit/>
          </a:bodyPr>
          <a:lstStyle/>
          <a:p>
            <a:pPr algn="r" rtl="0">
              <a:lnSpc>
                <a:spcPct val="115000"/>
              </a:lnSpc>
              <a:spcAft>
                <a:spcPts val="1000"/>
              </a:spcAft>
            </a:pPr>
            <a:r>
              <a:rPr lang="he-IL" sz="1400" u="sng" kern="100" dirty="0">
                <a:solidFill>
                  <a:srgbClr val="1155CC"/>
                </a:solidFill>
                <a:effectLst/>
                <a:latin typeface="Calibri" panose="020F0502020204030204" pitchFamily="34" charset="0"/>
                <a:ea typeface="Times New Roman" panose="02020603050405020304" pitchFamily="18" charset="0"/>
                <a:cs typeface="Arial" panose="020B0604020202020204" pitchFamily="34" charset="0"/>
              </a:rPr>
              <a:t>מעבורת החלל דיסקברי </a:t>
            </a:r>
            <a:r>
              <a:rPr lang="he-IL" sz="1400" u="sng" kern="1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מתוך ויקיפדיה</a:t>
            </a:r>
            <a:r>
              <a:rPr lang="he-IL" sz="1400" u="sng" kern="100" dirty="0">
                <a:solidFill>
                  <a:srgbClr val="1155CC"/>
                </a:solidFill>
                <a:effectLst/>
                <a:latin typeface="Calibri" panose="020F0502020204030204" pitchFamily="34" charset="0"/>
                <a:ea typeface="Times New Roman" panose="02020603050405020304" pitchFamily="18" charset="0"/>
                <a:cs typeface="Arial" panose="020B0604020202020204" pitchFamily="34" charset="0"/>
              </a:rPr>
              <a:t> נחלת הכלל</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766ED6EB-F625-3CEF-589B-B24C69807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119549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A2BB5D64-6A13-2CEC-433A-030E2C4F6224}"/>
              </a:ext>
            </a:extLst>
          </p:cNvPr>
          <p:cNvSpPr txBox="1"/>
          <p:nvPr/>
        </p:nvSpPr>
        <p:spPr>
          <a:xfrm>
            <a:off x="1113184" y="702654"/>
            <a:ext cx="6518411" cy="754694"/>
          </a:xfrm>
          <a:prstGeom prst="rect">
            <a:avLst/>
          </a:prstGeom>
          <a:noFill/>
        </p:spPr>
        <p:txBody>
          <a:bodyPr wrap="square">
            <a:spAutoFit/>
          </a:bodyPr>
          <a:lstStyle/>
          <a:p>
            <a:pPr algn="r" rtl="1">
              <a:lnSpc>
                <a:spcPct val="115000"/>
              </a:lnSpc>
              <a:spcAft>
                <a:spcPts val="1000"/>
              </a:spcAft>
            </a:pPr>
            <a:r>
              <a:rPr lang="he-IL" sz="4000" b="1" kern="100" dirty="0">
                <a:effectLst/>
                <a:latin typeface="Calibri" panose="020F0502020204030204" pitchFamily="34" charset="0"/>
                <a:ea typeface="Calibri" panose="020F0502020204030204" pitchFamily="34" charset="0"/>
                <a:cs typeface="Arial" panose="020B0604020202020204" pitchFamily="34" charset="0"/>
              </a:rPr>
              <a:t>מעבורת החלל כפתרון טכנולוגי</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451DABF8-4C5C-B8E1-871A-CCBBE85109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26509"/>
            <a:ext cx="4650253" cy="3731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תיבת טקסט 5">
            <a:extLst>
              <a:ext uri="{FF2B5EF4-FFF2-40B4-BE49-F238E27FC236}">
                <a16:creationId xmlns:a16="http://schemas.microsoft.com/office/drawing/2014/main" id="{1B08FF75-0A52-1679-704B-9CA4C79B0B1D}"/>
              </a:ext>
            </a:extLst>
          </p:cNvPr>
          <p:cNvSpPr txBox="1"/>
          <p:nvPr/>
        </p:nvSpPr>
        <p:spPr>
          <a:xfrm>
            <a:off x="4372389" y="2219739"/>
            <a:ext cx="4615068" cy="3166380"/>
          </a:xfrm>
          <a:prstGeom prst="rect">
            <a:avLst/>
          </a:prstGeom>
          <a:noFill/>
        </p:spPr>
        <p:txBody>
          <a:bodyPr wrap="square">
            <a:spAutoFit/>
          </a:bodyPr>
          <a:lstStyle/>
          <a:p>
            <a:pPr algn="r" rtl="1">
              <a:lnSpc>
                <a:spcPct val="115000"/>
              </a:lnSpc>
              <a:spcAft>
                <a:spcPts val="1000"/>
              </a:spcAft>
            </a:pPr>
            <a:r>
              <a:rPr lang="he-IL" sz="2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מעבורת החלל היא דוגמה לפתרון טכנולוגי.</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2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בעזרת ידע מדעי וידע הנדסי מהנדסים בנו את המעבורת.</a:t>
            </a:r>
            <a:br>
              <a:rPr lang="en-US" sz="2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br>
              <a:rPr lang="en-US" sz="2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br>
            <a:r>
              <a:rPr lang="he-IL" sz="2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המעבורת היא </a:t>
            </a:r>
            <a:r>
              <a:rPr lang="he-IL" sz="2400" b="1" kern="100" dirty="0">
                <a:solidFill>
                  <a:srgbClr val="00AFEA"/>
                </a:solidFill>
                <a:effectLst/>
                <a:latin typeface="Calibri" panose="020F0502020204030204" pitchFamily="34" charset="0"/>
                <a:ea typeface="Calibri" panose="020F0502020204030204" pitchFamily="34" charset="0"/>
                <a:cs typeface="Arial" panose="020B0604020202020204" pitchFamily="34" charset="0"/>
              </a:rPr>
              <a:t>פתרון טכנולוגי </a:t>
            </a:r>
            <a:r>
              <a:rPr lang="he-IL" sz="24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לשינוע אנשים ומשא לחלל.</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0162E529-B6AA-8D9B-AED3-75F810C38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49295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D20CE590-FCC6-E705-0977-31D7B019A146}"/>
              </a:ext>
            </a:extLst>
          </p:cNvPr>
          <p:cNvSpPr txBox="1"/>
          <p:nvPr/>
        </p:nvSpPr>
        <p:spPr>
          <a:xfrm>
            <a:off x="1306995" y="759552"/>
            <a:ext cx="5743161" cy="646331"/>
          </a:xfrm>
          <a:prstGeom prst="rect">
            <a:avLst/>
          </a:prstGeom>
          <a:noFill/>
        </p:spPr>
        <p:txBody>
          <a:bodyPr wrap="square">
            <a:spAutoFit/>
          </a:bodyPr>
          <a:lstStyle/>
          <a:p>
            <a:pPr algn="r" rtl="1"/>
            <a:r>
              <a:rPr lang="he-IL" sz="3600" b="1" dirty="0">
                <a:effectLst/>
                <a:latin typeface="Calibri" panose="020F0502020204030204" pitchFamily="34" charset="0"/>
                <a:ea typeface="Calibri" panose="020F0502020204030204" pitchFamily="34" charset="0"/>
                <a:cs typeface="Arial" panose="020B0604020202020204" pitchFamily="34" charset="0"/>
              </a:rPr>
              <a:t>בני האדם עושים טכנולוגיה</a:t>
            </a:r>
            <a:endParaRPr lang="he-IL" sz="3600" dirty="0"/>
          </a:p>
        </p:txBody>
      </p:sp>
      <p:sp>
        <p:nvSpPr>
          <p:cNvPr id="5" name="תיבת טקסט 4">
            <a:extLst>
              <a:ext uri="{FF2B5EF4-FFF2-40B4-BE49-F238E27FC236}">
                <a16:creationId xmlns:a16="http://schemas.microsoft.com/office/drawing/2014/main" id="{AF43A7A2-5230-AEB0-0AF0-BD49FF96B181}"/>
              </a:ext>
            </a:extLst>
          </p:cNvPr>
          <p:cNvSpPr txBox="1"/>
          <p:nvPr/>
        </p:nvSpPr>
        <p:spPr>
          <a:xfrm>
            <a:off x="2915479" y="1405883"/>
            <a:ext cx="2244585" cy="584775"/>
          </a:xfrm>
          <a:prstGeom prst="rect">
            <a:avLst/>
          </a:prstGeom>
          <a:noFill/>
        </p:spPr>
        <p:txBody>
          <a:bodyPr wrap="square">
            <a:spAutoFit/>
          </a:bodyPr>
          <a:lstStyle/>
          <a:p>
            <a:pPr algn="r" rtl="1"/>
            <a:r>
              <a:rPr lang="he-IL"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מטלת צפיה</a:t>
            </a:r>
            <a:endParaRPr lang="he-IL" sz="3200" b="1" dirty="0">
              <a:solidFill>
                <a:srgbClr val="FF0000"/>
              </a:solidFill>
            </a:endParaRPr>
          </a:p>
        </p:txBody>
      </p:sp>
      <p:pic>
        <p:nvPicPr>
          <p:cNvPr id="1030" name="תמונה 9">
            <a:extLst>
              <a:ext uri="{FF2B5EF4-FFF2-40B4-BE49-F238E27FC236}">
                <a16:creationId xmlns:a16="http://schemas.microsoft.com/office/drawing/2014/main" id="{DAF474C1-52AF-52CC-617D-CF32163C22A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374" y="2018339"/>
            <a:ext cx="2176438" cy="2001106"/>
          </a:xfrm>
          <a:prstGeom prst="rect">
            <a:avLst/>
          </a:prstGeom>
          <a:solidFill>
            <a:srgbClr val="FFFFFF">
              <a:shade val="85000"/>
            </a:srgbClr>
          </a:solidFill>
          <a:ln w="285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תמונה 15">
            <a:extLst>
              <a:ext uri="{FF2B5EF4-FFF2-40B4-BE49-F238E27FC236}">
                <a16:creationId xmlns:a16="http://schemas.microsoft.com/office/drawing/2014/main" id="{BB883662-0CA1-1BA1-9A62-98916FB00879}"/>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9364" y="2018339"/>
            <a:ext cx="2176438" cy="2001106"/>
          </a:xfrm>
          <a:prstGeom prst="rect">
            <a:avLst/>
          </a:prstGeom>
          <a:solidFill>
            <a:srgbClr val="FFFFFF">
              <a:shade val="85000"/>
            </a:srgbClr>
          </a:solidFill>
          <a:ln w="285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תמונה 14">
            <a:extLst>
              <a:ext uri="{FF2B5EF4-FFF2-40B4-BE49-F238E27FC236}">
                <a16:creationId xmlns:a16="http://schemas.microsoft.com/office/drawing/2014/main" id="{18D01153-455D-5D22-743C-FDEAF1087DE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508" y="1988704"/>
            <a:ext cx="2176438" cy="2060376"/>
          </a:xfrm>
          <a:prstGeom prst="rect">
            <a:avLst/>
          </a:prstGeom>
          <a:solidFill>
            <a:srgbClr val="FFFFFF">
              <a:shade val="85000"/>
            </a:srgbClr>
          </a:solidFill>
          <a:ln w="285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תמונה 13">
            <a:extLst>
              <a:ext uri="{FF2B5EF4-FFF2-40B4-BE49-F238E27FC236}">
                <a16:creationId xmlns:a16="http://schemas.microsoft.com/office/drawing/2014/main" id="{4206D731-BC4A-D775-18B7-17C132074E4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508" y="4132786"/>
            <a:ext cx="2176438" cy="2001106"/>
          </a:xfrm>
          <a:prstGeom prst="rect">
            <a:avLst/>
          </a:prstGeom>
          <a:solidFill>
            <a:srgbClr val="FFFFFF">
              <a:shade val="85000"/>
            </a:srgbClr>
          </a:solidFill>
          <a:ln w="285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תמונה 11">
            <a:extLst>
              <a:ext uri="{FF2B5EF4-FFF2-40B4-BE49-F238E27FC236}">
                <a16:creationId xmlns:a16="http://schemas.microsoft.com/office/drawing/2014/main" id="{1D925DC5-CB01-3249-1BBD-59EBC45BF118}"/>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5449" y="4159177"/>
            <a:ext cx="2176438" cy="2001106"/>
          </a:xfrm>
          <a:prstGeom prst="rect">
            <a:avLst/>
          </a:prstGeom>
          <a:solidFill>
            <a:srgbClr val="FFFFFF">
              <a:shade val="85000"/>
            </a:srgbClr>
          </a:solidFill>
          <a:ln w="285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5" name="תמונה 42" descr="https://www.classe.world/uploads/public/users/352269/FILE-20210125-1252TH2SMNMPUZWA.jpg">
            <a:extLst>
              <a:ext uri="{FF2B5EF4-FFF2-40B4-BE49-F238E27FC236}">
                <a16:creationId xmlns:a16="http://schemas.microsoft.com/office/drawing/2014/main" id="{5EDEE9EF-FEB7-8B4D-1E7B-1A00FE90D74A}"/>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1487" y="4159177"/>
            <a:ext cx="2176438" cy="2001106"/>
          </a:xfrm>
          <a:prstGeom prst="rect">
            <a:avLst/>
          </a:prstGeom>
          <a:solidFill>
            <a:srgbClr val="FFFFFF">
              <a:shade val="85000"/>
            </a:srgbClr>
          </a:solidFill>
          <a:ln w="285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תיבת טקסט 7">
            <a:extLst>
              <a:ext uri="{FF2B5EF4-FFF2-40B4-BE49-F238E27FC236}">
                <a16:creationId xmlns:a16="http://schemas.microsoft.com/office/drawing/2014/main" id="{68A080EB-34F9-C81E-F71E-6922860649E2}"/>
              </a:ext>
            </a:extLst>
          </p:cNvPr>
          <p:cNvSpPr txBox="1"/>
          <p:nvPr/>
        </p:nvSpPr>
        <p:spPr>
          <a:xfrm>
            <a:off x="1992841" y="6289874"/>
            <a:ext cx="5642187" cy="357214"/>
          </a:xfrm>
          <a:prstGeom prst="rect">
            <a:avLst/>
          </a:prstGeom>
          <a:noFill/>
        </p:spPr>
        <p:txBody>
          <a:bodyPr wrap="square">
            <a:spAutoFit/>
          </a:bodyPr>
          <a:lstStyle/>
          <a:p>
            <a:pPr algn="ctr" rtl="1">
              <a:lnSpc>
                <a:spcPct val="115000"/>
              </a:lnSpc>
              <a:spcAft>
                <a:spcPts val="1000"/>
              </a:spcAft>
            </a:pPr>
            <a:r>
              <a:rPr lang="he-IL" sz="1600" kern="100" dirty="0">
                <a:effectLst/>
                <a:latin typeface="Calibri" panose="020F0502020204030204" pitchFamily="34" charset="0"/>
                <a:ea typeface="Calibri" panose="020F0502020204030204" pitchFamily="34" charset="0"/>
                <a:cs typeface="Arial" panose="020B0604020202020204" pitchFamily="34" charset="0"/>
              </a:rPr>
              <a:t>התמונות נלקחו מתוך משימות דיגיטליות שבאתר המקוון.</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E95328A5-9F37-E266-BC53-7136770FD2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52798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30B26BB1-205A-140F-D4FA-DF2FA9544303}"/>
              </a:ext>
            </a:extLst>
          </p:cNvPr>
          <p:cNvSpPr txBox="1"/>
          <p:nvPr/>
        </p:nvSpPr>
        <p:spPr>
          <a:xfrm>
            <a:off x="2030572" y="751553"/>
            <a:ext cx="4616026" cy="688458"/>
          </a:xfrm>
          <a:prstGeom prst="rect">
            <a:avLst/>
          </a:prstGeom>
          <a:noFill/>
        </p:spPr>
        <p:txBody>
          <a:bodyPr wrap="square">
            <a:spAutoFit/>
          </a:bodyPr>
          <a:lstStyle/>
          <a:p>
            <a:pPr algn="r" rtl="1">
              <a:lnSpc>
                <a:spcPct val="115000"/>
              </a:lnSpc>
              <a:spcAft>
                <a:spcPts val="1000"/>
              </a:spcAft>
            </a:pPr>
            <a:r>
              <a:rPr lang="he-IL" sz="3600" b="1" kern="100" dirty="0">
                <a:effectLst/>
                <a:latin typeface="Calibri" panose="020F0502020204030204" pitchFamily="34" charset="0"/>
                <a:ea typeface="Calibri" panose="020F0502020204030204" pitchFamily="34" charset="0"/>
                <a:cs typeface="Arial" panose="020B0604020202020204" pitchFamily="34" charset="0"/>
              </a:rPr>
              <a:t>מתבוננים על החשיבה</a:t>
            </a:r>
            <a:endParaRPr lang="en-US" sz="3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a16="http://schemas.microsoft.com/office/drawing/2014/main" id="{2204CC7E-6F93-7C29-ACE6-D8DAA0AB1FE9}"/>
              </a:ext>
            </a:extLst>
          </p:cNvPr>
          <p:cNvSpPr txBox="1"/>
          <p:nvPr/>
        </p:nvSpPr>
        <p:spPr>
          <a:xfrm>
            <a:off x="1485569" y="1330462"/>
            <a:ext cx="7109791" cy="731290"/>
          </a:xfrm>
          <a:prstGeom prst="rect">
            <a:avLst/>
          </a:prstGeom>
          <a:noFill/>
        </p:spPr>
        <p:txBody>
          <a:bodyPr wrap="square">
            <a:spAutoFit/>
          </a:bodyPr>
          <a:lstStyle/>
          <a:p>
            <a:pPr marL="342900" lvl="0" indent="-342900" algn="r" rtl="1">
              <a:buFont typeface="Symbol" panose="05050102010706020507" pitchFamily="18" charset="2"/>
              <a:buChar char=""/>
            </a:pPr>
            <a:r>
              <a:rPr lang="he-IL" sz="2000" b="1" kern="100" dirty="0">
                <a:effectLst/>
                <a:latin typeface="Calibri" panose="020F0502020204030204" pitchFamily="34" charset="0"/>
                <a:ea typeface="Calibri" panose="020F0502020204030204" pitchFamily="34" charset="0"/>
                <a:cs typeface="Arial" panose="020B0604020202020204" pitchFamily="34" charset="0"/>
              </a:rPr>
              <a:t>מה היה מסקרן</a:t>
            </a:r>
            <a:r>
              <a:rPr lang="en-US" sz="2000" b="1" kern="100" dirty="0">
                <a:latin typeface="Calibri" panose="020F0502020204030204" pitchFamily="34" charset="0"/>
                <a:ea typeface="Calibri" panose="020F0502020204030204" pitchFamily="34" charset="0"/>
                <a:cs typeface="Arial" panose="020B0604020202020204" pitchFamily="34" charset="0"/>
              </a:rPr>
              <a:t>? </a:t>
            </a:r>
            <a:r>
              <a:rPr lang="he-IL" sz="2000" b="1" kern="100" dirty="0">
                <a:latin typeface="Calibri" panose="020F0502020204030204" pitchFamily="34" charset="0"/>
                <a:ea typeface="Calibri" panose="020F0502020204030204" pitchFamily="34" charset="0"/>
                <a:cs typeface="Arial" panose="020B0604020202020204" pitchFamily="34" charset="0"/>
              </a:rPr>
              <a:t> מה היה מעניין?</a:t>
            </a:r>
            <a:endParaRPr lang="he-IL" sz="2000" b="1"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Symbol" panose="05050102010706020507" pitchFamily="18" charset="2"/>
              <a:buChar char=""/>
            </a:pPr>
            <a:r>
              <a:rPr lang="he-IL" sz="2000" b="1" kern="100" dirty="0">
                <a:effectLst/>
                <a:latin typeface="Calibri" panose="020F0502020204030204" pitchFamily="34" charset="0"/>
                <a:ea typeface="Calibri" panose="020F0502020204030204" pitchFamily="34" charset="0"/>
                <a:cs typeface="Arial" panose="020B0604020202020204" pitchFamily="34" charset="0"/>
              </a:rPr>
              <a:t>איך לומדים על פתרון טכנולוגי קיים?</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6C9B58DE-C318-1437-D16C-4B80296863F5}"/>
              </a:ext>
            </a:extLst>
          </p:cNvPr>
          <p:cNvSpPr txBox="1"/>
          <p:nvPr/>
        </p:nvSpPr>
        <p:spPr>
          <a:xfrm>
            <a:off x="-334030" y="1919486"/>
            <a:ext cx="9069263" cy="965970"/>
          </a:xfrm>
          <a:prstGeom prst="rect">
            <a:avLst/>
          </a:prstGeom>
          <a:noFill/>
        </p:spPr>
        <p:txBody>
          <a:bodyPr wrap="square">
            <a:spAutoFit/>
          </a:bodyPr>
          <a:lstStyle/>
          <a:p>
            <a:pPr algn="r" rtl="1">
              <a:lnSpc>
                <a:spcPct val="150000"/>
              </a:lnSpc>
              <a:spcAft>
                <a:spcPts val="1000"/>
              </a:spcAft>
            </a:pPr>
            <a:r>
              <a:rPr lang="he-IL" sz="20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התבוננו על המעבורת, זהינו בה חלקים, זיהנו חלקים נלווים –</a:t>
            </a:r>
            <a:r>
              <a:rPr lang="en-US" sz="20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he-IL" sz="2000" b="1"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פעלנו כמו מהנדסים שחוקרים מוצרים.</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תמונה 9">
            <a:extLst>
              <a:ext uri="{FF2B5EF4-FFF2-40B4-BE49-F238E27FC236}">
                <a16:creationId xmlns:a16="http://schemas.microsoft.com/office/drawing/2014/main" id="{29D1B314-6F2C-9460-6977-192D8E125B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720" y="3027681"/>
            <a:ext cx="7931640" cy="3718560"/>
          </a:xfrm>
          <a:prstGeom prst="rect">
            <a:avLst/>
          </a:prstGeom>
          <a:noFill/>
        </p:spPr>
      </p:pic>
      <p:sp>
        <p:nvSpPr>
          <p:cNvPr id="5" name="תיבת טקסט 4">
            <a:extLst>
              <a:ext uri="{FF2B5EF4-FFF2-40B4-BE49-F238E27FC236}">
                <a16:creationId xmlns:a16="http://schemas.microsoft.com/office/drawing/2014/main" id="{A19785DC-ABDC-0860-8AE4-0995AB1CEF7C}"/>
              </a:ext>
            </a:extLst>
          </p:cNvPr>
          <p:cNvSpPr txBox="1"/>
          <p:nvPr/>
        </p:nvSpPr>
        <p:spPr>
          <a:xfrm>
            <a:off x="132521" y="3059668"/>
            <a:ext cx="7355840" cy="369332"/>
          </a:xfrm>
          <a:prstGeom prst="rect">
            <a:avLst/>
          </a:prstGeom>
          <a:noFill/>
        </p:spPr>
        <p:txBody>
          <a:bodyPr wrap="square" rtlCol="1">
            <a:spAutoFit/>
          </a:bodyPr>
          <a:lstStyle/>
          <a:p>
            <a:pPr algn="r"/>
            <a:r>
              <a:rPr lang="he-IL" sz="1800" b="1" dirty="0">
                <a:solidFill>
                  <a:srgbClr val="FFFF00"/>
                </a:solidFill>
                <a:effectLst/>
                <a:latin typeface="Calibri" panose="020F0502020204030204" pitchFamily="34" charset="0"/>
                <a:ea typeface="Calibri" panose="020F0502020204030204" pitchFamily="34" charset="0"/>
                <a:cs typeface="Arial" panose="020B0604020202020204" pitchFamily="34" charset="0"/>
              </a:rPr>
              <a:t>חדר הפיקוד של המעבורת.         בחזית רואים את כדור הארץ</a:t>
            </a:r>
            <a:endParaRPr lang="he-IL" b="1" dirty="0">
              <a:solidFill>
                <a:srgbClr val="FFFF00"/>
              </a:solidFill>
            </a:endParaRPr>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B3EF5AD2-4DDA-619A-454D-344FD1F09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61739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hlinkClick r:id="rId3"/>
            <a:extLst>
              <a:ext uri="{FF2B5EF4-FFF2-40B4-BE49-F238E27FC236}">
                <a16:creationId xmlns:a16="http://schemas.microsoft.com/office/drawing/2014/main" id="{8BC8A3CA-B1FA-622D-6FF3-661E56397BBF}"/>
              </a:ext>
            </a:extLst>
          </p:cNvPr>
          <p:cNvPicPr>
            <a:picLocks noChangeAspect="1"/>
          </p:cNvPicPr>
          <p:nvPr/>
        </p:nvPicPr>
        <p:blipFill>
          <a:blip r:embed="rId4"/>
          <a:stretch>
            <a:fillRect/>
          </a:stretch>
        </p:blipFill>
        <p:spPr>
          <a:xfrm>
            <a:off x="1063412" y="2241044"/>
            <a:ext cx="7403253" cy="4027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תיבת טקסט 3">
            <a:extLst>
              <a:ext uri="{FF2B5EF4-FFF2-40B4-BE49-F238E27FC236}">
                <a16:creationId xmlns:a16="http://schemas.microsoft.com/office/drawing/2014/main" id="{64D297AA-AC33-96CC-5B67-424863B561D2}"/>
              </a:ext>
            </a:extLst>
          </p:cNvPr>
          <p:cNvSpPr txBox="1"/>
          <p:nvPr/>
        </p:nvSpPr>
        <p:spPr>
          <a:xfrm>
            <a:off x="3421561" y="1176540"/>
            <a:ext cx="2686954" cy="646331"/>
          </a:xfrm>
          <a:prstGeom prst="rect">
            <a:avLst/>
          </a:prstGeom>
          <a:noFill/>
        </p:spPr>
        <p:txBody>
          <a:bodyPr wrap="none" rtlCol="1">
            <a:spAutoFit/>
          </a:bodyPr>
          <a:lstStyle/>
          <a:p>
            <a:r>
              <a:rPr lang="he-IL" sz="3600" b="1" dirty="0"/>
              <a:t>צופים בסרטון</a:t>
            </a:r>
          </a:p>
        </p:txBody>
      </p:sp>
      <p:sp>
        <p:nvSpPr>
          <p:cNvPr id="10" name="תיבת טקסט 9">
            <a:extLst>
              <a:ext uri="{FF2B5EF4-FFF2-40B4-BE49-F238E27FC236}">
                <a16:creationId xmlns:a16="http://schemas.microsoft.com/office/drawing/2014/main" id="{2C122EE9-75FD-30FB-8AD4-64849C5D1B31}"/>
              </a:ext>
            </a:extLst>
          </p:cNvPr>
          <p:cNvSpPr txBox="1"/>
          <p:nvPr/>
        </p:nvSpPr>
        <p:spPr>
          <a:xfrm>
            <a:off x="153269" y="623225"/>
            <a:ext cx="5612294" cy="688458"/>
          </a:xfrm>
          <a:prstGeom prst="rect">
            <a:avLst/>
          </a:prstGeom>
          <a:noFill/>
        </p:spPr>
        <p:txBody>
          <a:bodyPr wrap="square">
            <a:spAutoFit/>
          </a:bodyPr>
          <a:lstStyle/>
          <a:p>
            <a:pPr algn="r" rtl="1">
              <a:lnSpc>
                <a:spcPct val="115000"/>
              </a:lnSpc>
              <a:spcAft>
                <a:spcPts val="1000"/>
              </a:spcAft>
            </a:pPr>
            <a:r>
              <a:rPr lang="he-IL" sz="36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פעילות 2</a:t>
            </a:r>
            <a:endParaRPr lang="en-US" sz="36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descr="תמונה שמכילה גופן, טקסט, גרפיקה, עיצוב גרפי&#10;&#10;התיאור נוצר באופן אוטומטי">
            <a:extLst>
              <a:ext uri="{FF2B5EF4-FFF2-40B4-BE49-F238E27FC236}">
                <a16:creationId xmlns:a16="http://schemas.microsoft.com/office/drawing/2014/main" id="{95CA6609-83E4-ACDD-26BE-54EE51274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774" y="20317"/>
            <a:ext cx="963920" cy="614027"/>
          </a:xfrm>
          <a:prstGeom prst="rect">
            <a:avLst/>
          </a:prstGeom>
        </p:spPr>
      </p:pic>
    </p:spTree>
    <p:extLst>
      <p:ext uri="{BB962C8B-B14F-4D97-AF65-F5344CB8AC3E}">
        <p14:creationId xmlns:p14="http://schemas.microsoft.com/office/powerpoint/2010/main" val="2817324305"/>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1094</TotalTime>
  <Words>1078</Words>
  <Application>Microsoft Office PowerPoint</Application>
  <PresentationFormat>‫הצגה על המסך (4:3)</PresentationFormat>
  <Paragraphs>94</Paragraphs>
  <Slides>18</Slides>
  <Notes>16</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18</vt:i4>
      </vt:variant>
    </vt:vector>
  </HeadingPairs>
  <TitlesOfParts>
    <vt:vector size="25" baseType="lpstr">
      <vt:lpstr>Arial</vt:lpstr>
      <vt:lpstr>Calibri</vt:lpstr>
      <vt:lpstr>Calibri Light</vt:lpstr>
      <vt:lpstr>David</vt:lpstr>
      <vt:lpstr>Symbol</vt: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Tamar</dc:creator>
  <cp:lastModifiedBy>noga mishan</cp:lastModifiedBy>
  <cp:revision>113</cp:revision>
  <dcterms:created xsi:type="dcterms:W3CDTF">2023-07-23T13:22:15Z</dcterms:created>
  <dcterms:modified xsi:type="dcterms:W3CDTF">2025-08-21T09:11:14Z</dcterms:modified>
</cp:coreProperties>
</file>