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2"/>
  </p:notesMasterIdLst>
  <p:sldIdLst>
    <p:sldId id="326" r:id="rId2"/>
    <p:sldId id="325" r:id="rId3"/>
    <p:sldId id="348" r:id="rId4"/>
    <p:sldId id="256" r:id="rId5"/>
    <p:sldId id="343" r:id="rId6"/>
    <p:sldId id="327" r:id="rId7"/>
    <p:sldId id="344" r:id="rId8"/>
    <p:sldId id="328" r:id="rId9"/>
    <p:sldId id="330" r:id="rId10"/>
    <p:sldId id="355" r:id="rId11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3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20" autoAdjust="0"/>
    <p:restoredTop sz="93893" autoAdjust="0"/>
  </p:normalViewPr>
  <p:slideViewPr>
    <p:cSldViewPr snapToGrid="0">
      <p:cViewPr>
        <p:scale>
          <a:sx n="75" d="100"/>
          <a:sy n="75" d="100"/>
        </p:scale>
        <p:origin x="883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5962C88-44EB-4962-83A3-12D96BF06D2E}" type="datetimeFigureOut">
              <a:rPr lang="he-IL" smtClean="0"/>
              <a:t>ז'/אייר/תשפ"ה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60E47B1-589A-4969-A4DB-1B4F2777F4F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17032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FDD51-8453-E16A-2A17-E446D6713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49D26423-B3CF-5029-F59C-3859DDC0F1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95DB2ADE-AA57-5A6D-C99E-9B169D326C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השער </a:t>
            </a:r>
            <a:r>
              <a:rPr lang="he-IL" b="1" dirty="0"/>
              <a:t>קשרי קיום </a:t>
            </a:r>
            <a:r>
              <a:rPr lang="he-IL" dirty="0"/>
              <a:t>מציג את פניו של המגוון הביולוגי ואת מאפייניו בשני ממדים: מגוון המינים ומגוון סביבות החיים. </a:t>
            </a:r>
          </a:p>
          <a:p>
            <a:pPr algn="r"/>
            <a:r>
              <a:rPr lang="he-IL" dirty="0"/>
              <a:t>כמו כן, השער עוסק במידת השפעתו של המין האנושי על שלומם ועל עתידם של היצורים החיים בעולם ומידת האחריות שלנו, בני האדם, לשמור על המגוון הביולוגי — למעננו ולמען הדורות הבאים.</a:t>
            </a:r>
          </a:p>
          <a:p>
            <a:pPr algn="r"/>
            <a:endParaRPr lang="he-IL" sz="1800" b="0" i="0" u="none" strike="noStrike" baseline="0" dirty="0">
              <a:latin typeface="NarkisimMFO"/>
            </a:endParaRPr>
          </a:p>
          <a:p>
            <a:pPr algn="r"/>
            <a:r>
              <a:rPr lang="he-IL" sz="1800" b="0" i="0" u="none" strike="noStrike" baseline="0" dirty="0">
                <a:latin typeface="NarkisimMFO"/>
              </a:rPr>
              <a:t>לימוד הפרק נשען על ידע מוקדם אודות מבנה מערכת השמש שלנו (כוכב מרכזי המוקף בכוכבי לכת).</a:t>
            </a:r>
          </a:p>
          <a:p>
            <a:pPr algn="r"/>
            <a:r>
              <a:rPr lang="he-IL" sz="1800" b="0" i="0" u="none" strike="noStrike" baseline="0" dirty="0">
                <a:latin typeface="NarkisimMFO"/>
              </a:rPr>
              <a:t>כוכב לכת ארץ הוא אחד מבין כוכבי הלכת הארציים של מערכת השמש ורק על פניו מתקיימים חיים.</a:t>
            </a:r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DBC32740-5B50-63F4-E4FE-A1D219714A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49DFD-C0BB-42FF-B5AF-A9A2C0D08B44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68198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5B12A-3823-D671-BABD-3CEAB818E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737EBAD7-F231-8128-1823-EFA55E258A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5DE87931-F7DB-EA88-E623-A8512D6830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השער </a:t>
            </a:r>
            <a:r>
              <a:rPr lang="he-IL" b="1" dirty="0"/>
              <a:t>קשרי קיום </a:t>
            </a:r>
            <a:r>
              <a:rPr lang="he-IL" dirty="0"/>
              <a:t>מציג את פניו של המגוון הביולוגי ואת מאפייניו בשני ממדים: מגוון המינים ומגוון סביבות החיים. </a:t>
            </a:r>
          </a:p>
          <a:p>
            <a:pPr algn="r"/>
            <a:r>
              <a:rPr lang="he-IL" dirty="0"/>
              <a:t>כמו כן, השער עוסק במידת השפעתו של המין האנושי על שלומם ועל עתידם של היצורים החיים בעולם ומידת האחריות שלנו, בני האדם, לשמור על המגוון הביולוגי — למעננו ולמען הדורות הבאים.</a:t>
            </a:r>
          </a:p>
          <a:p>
            <a:pPr algn="r"/>
            <a:endParaRPr lang="he-IL" sz="1800" b="0" i="0" u="none" strike="noStrike" baseline="0" dirty="0">
              <a:latin typeface="NarkisimMFO"/>
            </a:endParaRPr>
          </a:p>
          <a:p>
            <a:pPr algn="r"/>
            <a:r>
              <a:rPr lang="he-IL" sz="1800" b="0" i="0" u="none" strike="noStrike" baseline="0" dirty="0">
                <a:latin typeface="NarkisimMFO"/>
              </a:rPr>
              <a:t>לימוד הפרק נשען על ידע מוקדם אודות מבנה מערכת השמש שלנו (כוכב מרכזי המוקף בכוכבי לכת).</a:t>
            </a:r>
          </a:p>
          <a:p>
            <a:pPr algn="r"/>
            <a:r>
              <a:rPr lang="he-IL" sz="1800" b="0" i="0" u="none" strike="noStrike" baseline="0" dirty="0">
                <a:latin typeface="NarkisimMFO"/>
              </a:rPr>
              <a:t>כוכב לכת ארץ הוא אחד מבין כוכבי הלכת הארציים של מערכת השמש ורק על פניו מתקיימים חיים.</a:t>
            </a:r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11E24DD5-E578-248B-F9F7-BF5815583D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49DFD-C0BB-42FF-B5AF-A9A2C0D08B44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44658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8906C-1857-3F49-A0B7-E293560AD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CD4B4E8E-5BB9-04FF-2177-CC55985C1B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3D51CC8D-5BC0-3BDD-567A-CA07069C89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קוראים את סיפור הפתיחה </a:t>
            </a:r>
            <a:r>
              <a:rPr lang="he-IL" sz="1800" b="0" i="0" u="none" strike="noStrike" baseline="0" dirty="0">
                <a:solidFill>
                  <a:srgbClr val="000000"/>
                </a:solidFill>
                <a:latin typeface="NarkisimMFO"/>
              </a:rPr>
              <a:t>סיפור הפתיחה מציג את השאלה </a:t>
            </a:r>
            <a:r>
              <a:rPr lang="he-IL" sz="1800" b="1" i="0" u="none" strike="noStrike" baseline="0" dirty="0">
                <a:solidFill>
                  <a:srgbClr val="000000"/>
                </a:solidFill>
                <a:latin typeface="NarkisimMFOBold"/>
              </a:rPr>
              <a:t>מה מיוחד בכדור ארץ שלנו שבזכותו מתקיימים עליו חיים? </a:t>
            </a:r>
          </a:p>
          <a:p>
            <a:pPr algn="r"/>
            <a:r>
              <a:rPr lang="he-IL" sz="1800" b="0" i="0" u="none" strike="noStrike" baseline="0" dirty="0">
                <a:solidFill>
                  <a:srgbClr val="000000"/>
                </a:solidFill>
                <a:latin typeface="NarkisimMFO"/>
              </a:rPr>
              <a:t>הפתיחה נועדה לעורר חשיבה ביחס למרכיבי הסביבה הייחודיים שמתקיימים בכוכב לכת ארץ שמאפשרים קיום על פניו. </a:t>
            </a:r>
          </a:p>
          <a:p>
            <a:pPr algn="r"/>
            <a:r>
              <a:rPr lang="he-IL" sz="1800" b="0" i="0" u="none" strike="noStrike" baseline="0" dirty="0">
                <a:solidFill>
                  <a:srgbClr val="000000"/>
                </a:solidFill>
                <a:latin typeface="NarkisimMFO"/>
              </a:rPr>
              <a:t>הפתיחה נועדה ליצור הקשר רעיוני לנושאים שמטופלים בשער וכן כדי לזמן שיח שבאמצעותו אפשר לחשוף ידע מוקדם ולפתח מודעות אודות מטרות הלמידה בשער זה.</a:t>
            </a:r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D1C6B816-23E7-146C-97DA-E39CDB253B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49DFD-C0BB-42FF-B5AF-A9A2C0D08B44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21102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sz="1800" b="1" i="0" u="none" strike="noStrike" baseline="0" dirty="0">
                <a:latin typeface="NarkisimMFOBold"/>
              </a:rPr>
              <a:t>פרק ראשון: סודו של כוכב לכת ארץ. </a:t>
            </a:r>
            <a:r>
              <a:rPr lang="he-IL" sz="1800" b="0" i="0" u="none" strike="noStrike" baseline="0" dirty="0">
                <a:latin typeface="NarkisimMFO"/>
              </a:rPr>
              <a:t>הפרק מבסס את ההבנה אודות הייחודיות שיש למרכיבי הסביבה של כדור הארץ כמאפשרי קיום חיים על פניו מחד גיסא, ומציג את הסביבה כמכלול של מרכיבים מאידך גיסא.</a:t>
            </a:r>
            <a:endParaRPr lang="he-IL" dirty="0"/>
          </a:p>
          <a:p>
            <a:pPr algn="r"/>
            <a:r>
              <a:rPr lang="he-IL" dirty="0"/>
              <a:t>הפרק הראשון נועד לבסס את ההבנה של מושגי יסוד הדרושים להבניית המושגים והעקרונות שמופיעים בשני הפרקים הבאים. </a:t>
            </a:r>
          </a:p>
          <a:p>
            <a:pPr algn="r"/>
            <a:r>
              <a:rPr lang="he-IL" dirty="0"/>
              <a:t>המושגים הם: יצורים חיים, מאפייני חיים, מרכיבי סביבה חיים, מרכיבי סביבה שאינם חיים, וקשרי משפיע-מושפע.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E47B1-589A-4969-A4DB-1B4F2777F4FC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6876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מוצע לבצע את המשימה בסביבת הקרובה לבית הספר. את התצפית יש למקד בשתי רמות: רמת היצור החי ורמת סביבת החיים שלו. כך יוכלו התלמידים לפתח את התפיסה שקיומם של יצורים חיים תלוי ומושפע ממרכיבי הסביבה שבה הם חיים.</a:t>
            </a:r>
          </a:p>
          <a:p>
            <a:pPr algn="r"/>
            <a:r>
              <a:rPr lang="he-IL" sz="1800" b="0" i="0" u="none" strike="noStrike" baseline="0" dirty="0">
                <a:latin typeface="NarkisClassicMF-Regular"/>
              </a:rPr>
              <a:t>קיומם של יצורים חיים תלוי במרכיבי סביבה חיים ובמרכיבי סביבה שאינם חיים.</a:t>
            </a:r>
          </a:p>
          <a:p>
            <a:pPr algn="r"/>
            <a:endParaRPr lang="he-IL" sz="1200" b="0" i="0" u="none" strike="noStrike" baseline="0" dirty="0">
              <a:latin typeface="NarkisimMFO"/>
            </a:endParaRPr>
          </a:p>
          <a:p>
            <a:pPr algn="r"/>
            <a:r>
              <a:rPr lang="he-IL" sz="1200" b="0" i="0" u="none" strike="noStrike" baseline="0" dirty="0">
                <a:latin typeface="NarkisimMFO"/>
              </a:rPr>
              <a:t>במונח </a:t>
            </a:r>
            <a:r>
              <a:rPr lang="he-IL" sz="1200" b="1" i="0" u="none" strike="noStrike" baseline="0" dirty="0">
                <a:latin typeface="NarkisimMFO"/>
              </a:rPr>
              <a:t>סביבת חיים </a:t>
            </a:r>
            <a:r>
              <a:rPr lang="he-IL" sz="1200" b="0" i="0" u="none" strike="noStrike" baseline="0" dirty="0">
                <a:latin typeface="NarkisimMFO"/>
              </a:rPr>
              <a:t>אנו כוללים כל גורם היכול להשפיע בכל צורה שהיא על היצור החי בתוכה.</a:t>
            </a:r>
          </a:p>
          <a:p>
            <a:pPr algn="r"/>
            <a:r>
              <a:rPr lang="he-IL" sz="1200" b="0" i="0" u="none" strike="noStrike" baseline="0" dirty="0">
                <a:latin typeface="NarkisimMFO"/>
              </a:rPr>
              <a:t>סביבת החיים היא, למעשה, מכלול של גורמים העשויים להיות: חומרים, כוחות, אנרגיית קרינה (אור, חום, קרינה על–סגולית) ויצורים חיים.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E47B1-589A-4969-A4DB-1B4F2777F4FC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23065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באתר </a:t>
            </a:r>
            <a:r>
              <a:rPr lang="he-IL" b="1" dirty="0"/>
              <a:t>במבט מקוון</a:t>
            </a:r>
            <a:r>
              <a:rPr lang="he-IL" dirty="0"/>
              <a:t>, בספר הדיגיטלי, עמוד 216, המשימה: </a:t>
            </a:r>
            <a:r>
              <a:rPr lang="he-IL" b="1" dirty="0"/>
              <a:t>החורש כסביבת חיים.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E47B1-589A-4969-A4DB-1B4F2777F4FC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48010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קשרי הקיום של היצורים החיים עם מרכיבי הסביבה שאינם חיים מטופלים בפרק ב (המצגת הבאה) של שער זה.</a:t>
            </a:r>
          </a:p>
          <a:p>
            <a:endParaRPr lang="he-IL" dirty="0"/>
          </a:p>
          <a:p>
            <a:pPr algn="r"/>
            <a:r>
              <a:rPr lang="he-IL" sz="1800" b="0" i="0" u="none" strike="noStrike" baseline="0" dirty="0">
                <a:latin typeface="NarkisClassicMF-Regular"/>
              </a:rPr>
              <a:t>קטע המידע עוסק במושג </a:t>
            </a:r>
            <a:r>
              <a:rPr lang="he-IL" sz="1800" b="1" i="0" u="none" strike="noStrike" baseline="0" dirty="0">
                <a:latin typeface="NarkisClassicMF-Bold"/>
              </a:rPr>
              <a:t>מרכיבי סביבה </a:t>
            </a:r>
            <a:r>
              <a:rPr lang="he-IL" sz="1800" b="0" i="0" u="none" strike="noStrike" baseline="0" dirty="0">
                <a:latin typeface="NarkisClassicMF-Regular"/>
              </a:rPr>
              <a:t>ובעקרון קשרי </a:t>
            </a:r>
            <a:r>
              <a:rPr lang="he-IL" sz="1800" b="1" i="0" u="none" strike="noStrike" baseline="0" dirty="0">
                <a:latin typeface="NarkisClassicMF-Bold"/>
              </a:rPr>
              <a:t>משפיע-מושפע </a:t>
            </a:r>
            <a:r>
              <a:rPr lang="he-IL" sz="1800" b="0" i="0" u="none" strike="noStrike" baseline="0" dirty="0">
                <a:latin typeface="NarkisClassicMF-Regular"/>
              </a:rPr>
              <a:t>שמתקיים בין יצורים חיים לבין סביבתם. מוצע לנתח יחד עם התלמידים את קשרי משפיע-מושפע שמוצגים בדוגמה של העכביש ורק אחר כך לגשת לביצוע המשימה.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E47B1-589A-4969-A4DB-1B4F2777F4FC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19402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באתר </a:t>
            </a:r>
            <a:r>
              <a:rPr lang="he-IL" b="1" dirty="0"/>
              <a:t>במבט מקוון</a:t>
            </a:r>
            <a:r>
              <a:rPr lang="he-IL" dirty="0"/>
              <a:t>, בספר הדיגיטלי, עמוד 218, המשימה: </a:t>
            </a:r>
            <a:r>
              <a:rPr lang="he-IL" b="1" dirty="0"/>
              <a:t>העכביש מושפע ממרכיבי הסביבה.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E47B1-589A-4969-A4DB-1B4F2777F4FC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61616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המשך הבניית המשמעות של קשרי משפיע-מושפע בין יצורים חיים לסביבתם נעשה באמצעות ניתוח של תהליך חקר מדעי.</a:t>
            </a:r>
          </a:p>
          <a:p>
            <a:r>
              <a:rPr lang="he-IL" dirty="0"/>
              <a:t>בנוסף, התלמידים מתרגלים במשימה את מיומנויות החקר המדעי בדגש על הסקת מסקנות תקפות.</a:t>
            </a:r>
          </a:p>
          <a:p>
            <a:pPr algn="r"/>
            <a:r>
              <a:rPr lang="he-IL" sz="1800" b="0" i="0" u="none" strike="noStrike" baseline="0" dirty="0">
                <a:latin typeface="NarkisClassicMF-Regular"/>
              </a:rPr>
              <a:t>חשוב להבהיר לתלמידים את משמעות המושגים הבאים:</a:t>
            </a:r>
          </a:p>
          <a:p>
            <a:pPr algn="r"/>
            <a:r>
              <a:rPr lang="he-IL" sz="1800" b="1" i="0" u="none" strike="noStrike" baseline="0" dirty="0">
                <a:latin typeface="NarkisClassicMF-Bold"/>
              </a:rPr>
              <a:t>תופעה בטבע: </a:t>
            </a:r>
            <a:r>
              <a:rPr lang="he-IL" sz="1800" b="0" i="0" u="none" strike="noStrike" baseline="0" dirty="0">
                <a:latin typeface="NarkisClassicMF-Regular"/>
              </a:rPr>
              <a:t>התרחשות ללא התערבות האדם.</a:t>
            </a:r>
          </a:p>
          <a:p>
            <a:pPr algn="r"/>
            <a:r>
              <a:rPr lang="he-IL" sz="1800" b="1" i="0" u="none" strike="noStrike" baseline="0" dirty="0">
                <a:latin typeface="NarkisClassicMF-Bold"/>
              </a:rPr>
              <a:t>השערה: </a:t>
            </a:r>
            <a:r>
              <a:rPr lang="he-IL" sz="1800" b="0" i="0" u="none" strike="noStrike" baseline="0" dirty="0">
                <a:latin typeface="NarkisClassicMF-Regular"/>
              </a:rPr>
              <a:t>הסבר אפשרי לתופעה. את ההשערה צריך להפריך או לאשש באמצעות ניסוי או תצפית.</a:t>
            </a:r>
          </a:p>
          <a:p>
            <a:pPr algn="r"/>
            <a:endParaRPr lang="he-IL" sz="1800" b="0" i="0" u="none" strike="noStrike" baseline="0" dirty="0">
              <a:latin typeface="NarkisClassicMF-Regular"/>
            </a:endParaRPr>
          </a:p>
          <a:p>
            <a:pPr algn="r"/>
            <a:r>
              <a:rPr lang="he-IL" sz="1800" b="0" i="0" u="none" strike="noStrike" baseline="0" dirty="0">
                <a:latin typeface="NarkisClassicMF-Regular"/>
              </a:rPr>
              <a:t>המשימה מעובדת על־פי נאוה כהן, במבט חדש לחשיבה, הוצאת רמות, אוניברסיטת </a:t>
            </a:r>
            <a:r>
              <a:rPr lang="he-IL" sz="1800" b="0" i="0" u="none" strike="noStrike" baseline="0" dirty="0" err="1">
                <a:latin typeface="NarkisClassicMF-Regular"/>
              </a:rPr>
              <a:t>תל־אביב</a:t>
            </a:r>
            <a:r>
              <a:rPr lang="he-IL" sz="1800" b="0" i="0" u="none" strike="noStrike" baseline="0" dirty="0">
                <a:latin typeface="NarkisClassicMF-Regular"/>
              </a:rPr>
              <a:t>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E47B1-589A-4969-A4DB-1B4F2777F4FC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44955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לאחר קריאת סיפור המקרה צופים בסרטון וחוזרים סיפור המקרה ומבינים את תוכנו.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E47B1-589A-4969-A4DB-1B4F2777F4FC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17767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0F6E4DD-A55B-C2BE-7154-4ACDB3435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8EB82EB1-51F5-5EDA-4EBC-4AF138FE7A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D307C4D-516D-82E6-98D0-CE55DB5B2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759E-D868-4EB1-B807-31127798B3E2}" type="datetimeFigureOut">
              <a:rPr lang="he-IL" smtClean="0"/>
              <a:t>ז'/אייר/תשפ"ה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2AFD410-7719-4B02-7D77-AF9D648D8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D9EE848-5CA6-D4C8-5EFF-992F63617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505E-6533-420B-B6AF-2A0514C811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01370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58F3B2A-7E2C-A8D0-44C0-7DF74B783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50331AF3-E6FE-6BF1-C28C-583A9B5AF6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BAF6268-817F-3892-7D3F-912759778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759E-D868-4EB1-B807-31127798B3E2}" type="datetimeFigureOut">
              <a:rPr lang="he-IL" smtClean="0"/>
              <a:t>ז'/אייר/תשפ"ה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4C7DB69-6010-EB73-36BC-F4764B83D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215D553-FA5A-E840-4D51-738A6844B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505E-6533-420B-B6AF-2A0514C811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51412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2BADAD53-8CB8-9601-81B9-E438D6D56E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8FAF139E-0297-39A5-DB81-5ECA95493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0557BBE-0C1E-B23B-CC67-1A7007323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759E-D868-4EB1-B807-31127798B3E2}" type="datetimeFigureOut">
              <a:rPr lang="he-IL" smtClean="0"/>
              <a:t>ז'/אייר/תשפ"ה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80F37B3-19C3-E20C-6314-26B02126A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D2DAE31-F377-7BCF-C51A-F49E69D4E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505E-6533-420B-B6AF-2A0514C811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37307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5FB6FCB-5120-CFE9-63BD-9AFD6287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989FF6D-E594-0075-831A-311FA08EB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410A1CC-35C7-ADE6-DF03-52ECAF011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759E-D868-4EB1-B807-31127798B3E2}" type="datetimeFigureOut">
              <a:rPr lang="he-IL" smtClean="0"/>
              <a:t>ז'/אייר/תשפ"ה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1CF9E4C-6312-98F4-8944-384D51528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F8AD289-59B8-0BA5-6299-771E96139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505E-6533-420B-B6AF-2A0514C811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65908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CC3E2F5-E1B6-0AAF-AD63-180B64EF0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C301C31-DF07-4657-5215-5AEC4A1E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2C5E45F-113F-F3BA-176B-2BA08F821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759E-D868-4EB1-B807-31127798B3E2}" type="datetimeFigureOut">
              <a:rPr lang="he-IL" smtClean="0"/>
              <a:t>ז'/אייר/תשפ"ה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7CFA7AA-AF2E-17E0-DCDE-D405772CA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5BC28D4-8903-D2D0-4E12-A3F015C03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505E-6533-420B-B6AF-2A0514C811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05975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47EBC80-0B65-82CD-5D3B-A48496862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18A063B-A4ED-ED4F-5359-94CCFC27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06166080-A2FB-C2A6-FB56-B85B8E389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F9B0E111-8AC6-0FA0-2C33-702E487FB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759E-D868-4EB1-B807-31127798B3E2}" type="datetimeFigureOut">
              <a:rPr lang="he-IL" smtClean="0"/>
              <a:t>ז'/אייר/תשפ"ה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F23F90E6-B7E2-5512-DC29-96456C9C9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8DC279C-80FA-19C6-8090-E0CFA7A38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505E-6533-420B-B6AF-2A0514C811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86432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5895921-9947-CE02-75AE-5A79BC3B9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3BFF1267-2C1C-C1A2-C196-0147CC934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A8C42975-9A1D-D46D-5190-CD342D2142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6201533D-83FE-6D65-F28E-24B15A64E4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BB363089-5696-55EC-ADBE-CC0AAC4E0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BBDB3278-F48D-04A5-6896-A43A9C61E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759E-D868-4EB1-B807-31127798B3E2}" type="datetimeFigureOut">
              <a:rPr lang="he-IL" smtClean="0"/>
              <a:t>ז'/אייר/תשפ"ה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DFEDCA77-AA23-31BF-5121-FD8420AEC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9A34B835-1509-E51C-32BC-F8AFDB757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505E-6533-420B-B6AF-2A0514C811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97389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02833CA-C0A0-34A3-A5BA-C938EC85B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5A367D71-F868-DF05-EC6A-5CD313A19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759E-D868-4EB1-B807-31127798B3E2}" type="datetimeFigureOut">
              <a:rPr lang="he-IL" smtClean="0"/>
              <a:t>ז'/אייר/תשפ"ה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AC8D94BA-4389-A12C-65D1-F8E73EAE6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07D2924F-28F7-E241-8843-383940F70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505E-6533-420B-B6AF-2A0514C811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62664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7094BA60-0BE9-22C8-5DAF-845DA2CAC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759E-D868-4EB1-B807-31127798B3E2}" type="datetimeFigureOut">
              <a:rPr lang="he-IL" smtClean="0"/>
              <a:t>ז'/אייר/תשפ"ה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6EDC815D-72A5-B32F-0EC4-D499DCF1D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897D4005-7C2E-CE18-3379-63C016903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505E-6533-420B-B6AF-2A0514C811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04328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6A934A9-B6E9-BC8F-9FE6-07F500C4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E170705-BB5A-14B2-96D1-3B8B41857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F8BC1378-5C08-2F8E-891B-AE3F78F5B1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3EB133F1-19E9-EEB1-9D6E-DD875E7FC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759E-D868-4EB1-B807-31127798B3E2}" type="datetimeFigureOut">
              <a:rPr lang="he-IL" smtClean="0"/>
              <a:t>ז'/אייר/תשפ"ה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D12A592-C8A3-2A48-BFB7-EEFF7AEC8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F386FF99-D636-A8DB-3A35-607156E69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505E-6533-420B-B6AF-2A0514C811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47919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FDAC572-26BF-89C3-B0E5-F7EDDF266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8DAE16FA-94C0-5A68-DB57-0D20DA913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E915DD2-6BB7-29DE-1037-F12980A055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444CCC38-8838-482C-34CD-C03736F2A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759E-D868-4EB1-B807-31127798B3E2}" type="datetimeFigureOut">
              <a:rPr lang="he-IL" smtClean="0"/>
              <a:t>ז'/אייר/תשפ"ה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5F8D08B8-084D-2CDE-A373-F8669E4A3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49943610-B2AA-E2DA-4B94-CFC4B16D6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505E-6533-420B-B6AF-2A0514C811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30042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B58193FB-A255-C356-5762-7097B35B3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FC75EFB-D5A6-D38C-98FC-4606C85E9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1A89C3C-DEF2-B736-0AE5-898A220A77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D759E-D868-4EB1-B807-31127798B3E2}" type="datetimeFigureOut">
              <a:rPr lang="he-IL" smtClean="0"/>
              <a:t>ז'/אייר/תשפ"ה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98EC747-5A4B-DFD2-011D-FF6100E53F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CE29263-4E8B-809B-8F09-0C676AC7D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D505E-6533-420B-B6AF-2A0514C811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11831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m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m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mp"/><Relationship Id="rId5" Type="http://schemas.openxmlformats.org/officeDocument/2006/relationships/image" Target="../media/image4.tmp"/><Relationship Id="rId4" Type="http://schemas.openxmlformats.org/officeDocument/2006/relationships/image" Target="../media/image3.tm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mp"/><Relationship Id="rId3" Type="http://schemas.openxmlformats.org/officeDocument/2006/relationships/image" Target="../media/image1.png"/><Relationship Id="rId7" Type="http://schemas.openxmlformats.org/officeDocument/2006/relationships/image" Target="../media/image8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mp"/><Relationship Id="rId5" Type="http://schemas.openxmlformats.org/officeDocument/2006/relationships/image" Target="../media/image6.tmp"/><Relationship Id="rId4" Type="http://schemas.openxmlformats.org/officeDocument/2006/relationships/image" Target="../media/image3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tmp"/><Relationship Id="rId5" Type="http://schemas.openxmlformats.org/officeDocument/2006/relationships/image" Target="../media/image10.tmp"/><Relationship Id="rId4" Type="http://schemas.openxmlformats.org/officeDocument/2006/relationships/image" Target="../media/image3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tmp"/><Relationship Id="rId4" Type="http://schemas.openxmlformats.org/officeDocument/2006/relationships/image" Target="../media/image3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tmp"/><Relationship Id="rId5" Type="http://schemas.openxmlformats.org/officeDocument/2006/relationships/image" Target="../media/image3.tmp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tmp"/><Relationship Id="rId4" Type="http://schemas.openxmlformats.org/officeDocument/2006/relationships/image" Target="../media/image3.tm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.png"/><Relationship Id="rId7" Type="http://schemas.openxmlformats.org/officeDocument/2006/relationships/image" Target="../media/image20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tmp"/><Relationship Id="rId5" Type="http://schemas.openxmlformats.org/officeDocument/2006/relationships/image" Target="../media/image18.tmp"/><Relationship Id="rId4" Type="http://schemas.openxmlformats.org/officeDocument/2006/relationships/image" Target="../media/image3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tm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71991-D316-4F9A-A097-304D1E729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ED7C07FD-AE65-3EBD-04C2-ED24F1A7B9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3105" y="388326"/>
            <a:ext cx="10932561" cy="274784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he-IL" dirty="0"/>
            </a:br>
            <a:r>
              <a:rPr lang="he-IL" b="1" dirty="0">
                <a:cs typeface="+mn-cs"/>
              </a:rPr>
              <a:t>מצגת מלווה לשעורים</a:t>
            </a: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r>
              <a:rPr lang="ar-JO" b="1" dirty="0"/>
              <a:t>العلوم والتكنولوجيا للصف السادس</a:t>
            </a:r>
            <a:br>
              <a:rPr lang="he-IL" b="1" dirty="0">
                <a:solidFill>
                  <a:schemeClr val="accent5">
                    <a:lumMod val="50000"/>
                  </a:schemeClr>
                </a:solidFill>
                <a:cs typeface="+mn-cs"/>
              </a:rPr>
            </a:br>
            <a:r>
              <a:rPr lang="ar-JO" sz="5300" b="1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عارضة مرافقة للباب</a:t>
            </a:r>
            <a:br>
              <a:rPr lang="he-IL" dirty="0"/>
            </a:br>
            <a:r>
              <a:rPr lang="ar-JO" b="1" dirty="0">
                <a:solidFill>
                  <a:srgbClr val="C00000"/>
                </a:solidFill>
                <a:cs typeface="+mn-cs"/>
              </a:rPr>
              <a:t>علاقات بقاء</a:t>
            </a:r>
            <a:br>
              <a:rPr lang="he-IL" sz="4900" b="1" dirty="0">
                <a:solidFill>
                  <a:schemeClr val="accent4">
                    <a:lumMod val="50000"/>
                  </a:schemeClr>
                </a:solidFill>
                <a:cs typeface="+mn-cs"/>
              </a:rPr>
            </a:br>
            <a:endParaRPr lang="he-IL" sz="2200" b="1" dirty="0">
              <a:solidFill>
                <a:schemeClr val="accent1">
                  <a:lumMod val="75000"/>
                </a:schemeClr>
              </a:solidFill>
              <a:cs typeface="+mn-cs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45AEEB31-702E-AA40-DA37-E6E1ABEDE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003B7F-1C89-2A29-569A-EA5BA5D72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6752"/>
            <a:ext cx="12053838" cy="2999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205D7F9B-C91D-3BC1-E493-EA1B582DC298}"/>
              </a:ext>
            </a:extLst>
          </p:cNvPr>
          <p:cNvSpPr txBox="1"/>
          <p:nvPr/>
        </p:nvSpPr>
        <p:spPr>
          <a:xfrm>
            <a:off x="312729" y="2365356"/>
            <a:ext cx="36899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JO" dirty="0"/>
              <a:t>الصور والأفلام من </a:t>
            </a:r>
            <a:r>
              <a:rPr lang="en-US" dirty="0" err="1"/>
              <a:t>pixabay</a:t>
            </a:r>
            <a:endParaRPr lang="he-IL" dirty="0"/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886E2FC5-EE41-7117-041A-957569F8802A}"/>
              </a:ext>
            </a:extLst>
          </p:cNvPr>
          <p:cNvSpPr txBox="1"/>
          <p:nvPr/>
        </p:nvSpPr>
        <p:spPr>
          <a:xfrm>
            <a:off x="8206710" y="4717657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he-IL" dirty="0"/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1AD4DB04-150D-A8E9-8808-9D0B2DBDD5D9}"/>
              </a:ext>
            </a:extLst>
          </p:cNvPr>
          <p:cNvSpPr txBox="1"/>
          <p:nvPr/>
        </p:nvSpPr>
        <p:spPr>
          <a:xfrm>
            <a:off x="5470878" y="3961685"/>
            <a:ext cx="3649508" cy="4774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B79962BA-D71D-A769-4E33-B21B92293D69}"/>
              </a:ext>
            </a:extLst>
          </p:cNvPr>
          <p:cNvSpPr txBox="1"/>
          <p:nvPr/>
        </p:nvSpPr>
        <p:spPr>
          <a:xfrm>
            <a:off x="1138845" y="3144910"/>
            <a:ext cx="9425130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3200" b="1" dirty="0"/>
              <a:t>الفصل الأوَّل</a:t>
            </a:r>
            <a:r>
              <a:rPr lang="he-IL" sz="3200" b="1" dirty="0">
                <a:cs typeface="+mn-cs"/>
              </a:rPr>
              <a:t>: </a:t>
            </a:r>
            <a:r>
              <a:rPr lang="ar-JO" sz="3200" b="1" dirty="0">
                <a:cs typeface="+mn-cs"/>
              </a:rPr>
              <a:t>س</a:t>
            </a:r>
            <a:r>
              <a:rPr lang="ar-JO" sz="3200" b="1" dirty="0"/>
              <a:t>ِرّ كوكب الكرة الأرضيّة</a:t>
            </a:r>
            <a:r>
              <a:rPr lang="he-IL" sz="3200" b="1" dirty="0">
                <a:cs typeface="+mn-cs"/>
              </a:rPr>
              <a:t> </a:t>
            </a:r>
            <a:r>
              <a:rPr lang="ar-JO" sz="2400" b="1" dirty="0">
                <a:cs typeface="+mn-cs"/>
              </a:rPr>
              <a:t>القسم </a:t>
            </a:r>
            <a:r>
              <a:rPr lang="ar-JO" sz="2400" b="1" dirty="0"/>
              <a:t>الأول</a:t>
            </a:r>
            <a:r>
              <a:rPr lang="he-IL" sz="2400" b="1" dirty="0"/>
              <a:t> </a:t>
            </a:r>
            <a:r>
              <a:rPr lang="he-IL" sz="3200" b="1" dirty="0">
                <a:cs typeface="+mn-cs"/>
              </a:rPr>
              <a:t> </a:t>
            </a:r>
            <a:r>
              <a:rPr lang="ar-JO" sz="2000" dirty="0">
                <a:cs typeface="+mn-cs"/>
              </a:rPr>
              <a:t>الصفحات </a:t>
            </a:r>
            <a:r>
              <a:rPr lang="he-IL" sz="2000" dirty="0">
                <a:cs typeface="+mn-cs"/>
              </a:rPr>
              <a:t>223-212</a:t>
            </a:r>
            <a:br>
              <a:rPr lang="he-IL" sz="2000" b="1" dirty="0">
                <a:cs typeface="+mn-cs"/>
              </a:rPr>
            </a:br>
            <a:endParaRPr lang="he-IL" sz="2000" dirty="0"/>
          </a:p>
        </p:txBody>
      </p:sp>
      <p:pic>
        <p:nvPicPr>
          <p:cNvPr id="10" name="תמונה 9" descr="גזירת מסך">
            <a:extLst>
              <a:ext uri="{FF2B5EF4-FFF2-40B4-BE49-F238E27FC236}">
                <a16:creationId xmlns:a16="http://schemas.microsoft.com/office/drawing/2014/main" id="{6A4C1288-C56B-4B69-8C23-B42EE6C030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36" y="29639"/>
            <a:ext cx="1047306" cy="73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46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909D9-9D0F-F0AB-565F-F74E9357D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1D344796-2324-D89D-F7BD-BD57AB3E5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3105" y="388326"/>
            <a:ext cx="10932561" cy="274784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he-IL" dirty="0"/>
            </a:br>
            <a:r>
              <a:rPr lang="he-IL" b="1" dirty="0">
                <a:cs typeface="+mn-cs"/>
              </a:rPr>
              <a:t>מצגת מלווה לשעורים</a:t>
            </a: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r>
              <a:rPr lang="ar-JO" b="1" dirty="0"/>
              <a:t>العلوم والتكنولوجيا للصف السادس</a:t>
            </a:r>
            <a:br>
              <a:rPr lang="he-IL" b="1" dirty="0">
                <a:solidFill>
                  <a:schemeClr val="accent5">
                    <a:lumMod val="50000"/>
                  </a:schemeClr>
                </a:solidFill>
                <a:cs typeface="+mn-cs"/>
              </a:rPr>
            </a:br>
            <a:r>
              <a:rPr lang="ar-JO" sz="5300" b="1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عارضة مرافقة للباب</a:t>
            </a:r>
            <a:br>
              <a:rPr lang="he-IL" dirty="0"/>
            </a:br>
            <a:r>
              <a:rPr lang="ar-JO" b="1" dirty="0">
                <a:solidFill>
                  <a:srgbClr val="C00000"/>
                </a:solidFill>
                <a:cs typeface="+mn-cs"/>
              </a:rPr>
              <a:t>علاقات بقاء</a:t>
            </a:r>
            <a:endParaRPr lang="he-IL" sz="2200" b="1" dirty="0">
              <a:solidFill>
                <a:schemeClr val="accent1">
                  <a:lumMod val="75000"/>
                </a:schemeClr>
              </a:solidFill>
              <a:cs typeface="+mn-cs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D45B39E9-D4C5-9F74-39A9-237760824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B1318D47-449E-0F64-322E-C4B0E76AC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6752"/>
            <a:ext cx="12053838" cy="2999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6C947B6B-A457-28C5-8D0C-ECF0FA9110AA}"/>
              </a:ext>
            </a:extLst>
          </p:cNvPr>
          <p:cNvSpPr txBox="1"/>
          <p:nvPr/>
        </p:nvSpPr>
        <p:spPr>
          <a:xfrm>
            <a:off x="312729" y="2365356"/>
            <a:ext cx="36899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JO" dirty="0"/>
              <a:t>الصور والأفلام من </a:t>
            </a:r>
            <a:r>
              <a:rPr lang="en-US" dirty="0" err="1"/>
              <a:t>pixabay</a:t>
            </a:r>
            <a:r>
              <a:rPr lang="ar-JO" dirty="0"/>
              <a:t> </a:t>
            </a:r>
            <a:endParaRPr lang="he-IL" dirty="0"/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B68D18F3-3871-56B4-6448-9E61D5E2E0AE}"/>
              </a:ext>
            </a:extLst>
          </p:cNvPr>
          <p:cNvSpPr txBox="1"/>
          <p:nvPr/>
        </p:nvSpPr>
        <p:spPr>
          <a:xfrm>
            <a:off x="8206710" y="4717657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he-IL" dirty="0"/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6CD0B702-A8B2-DC79-8D81-AB10F7FCBA67}"/>
              </a:ext>
            </a:extLst>
          </p:cNvPr>
          <p:cNvSpPr txBox="1"/>
          <p:nvPr/>
        </p:nvSpPr>
        <p:spPr>
          <a:xfrm>
            <a:off x="5470878" y="3961685"/>
            <a:ext cx="3649508" cy="4774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222FFD2D-F72D-1A63-366D-64075EAF5BCE}"/>
              </a:ext>
            </a:extLst>
          </p:cNvPr>
          <p:cNvSpPr txBox="1"/>
          <p:nvPr/>
        </p:nvSpPr>
        <p:spPr>
          <a:xfrm>
            <a:off x="1430019" y="2562068"/>
            <a:ext cx="9258876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3200" b="1" dirty="0">
              <a:cs typeface="+mn-cs"/>
            </a:endParaRPr>
          </a:p>
          <a:p>
            <a:r>
              <a:rPr lang="he-IL" sz="3200" b="1" dirty="0">
                <a:cs typeface="+mn-cs"/>
              </a:rPr>
              <a:t>                      </a:t>
            </a:r>
            <a:r>
              <a:rPr lang="ar-JO" sz="3200" b="1" dirty="0">
                <a:cs typeface="+mn-cs"/>
              </a:rPr>
              <a:t>ننتقل للفصل الثاني</a:t>
            </a:r>
            <a:endParaRPr lang="he-IL" sz="2800" dirty="0"/>
          </a:p>
        </p:txBody>
      </p:sp>
      <p:pic>
        <p:nvPicPr>
          <p:cNvPr id="9" name="תמונה 8" descr="גזירת מסך">
            <a:extLst>
              <a:ext uri="{FF2B5EF4-FFF2-40B4-BE49-F238E27FC236}">
                <a16:creationId xmlns:a16="http://schemas.microsoft.com/office/drawing/2014/main" id="{D3F0E0D0-3E68-47A3-A583-D23BB3D3B2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36" y="29639"/>
            <a:ext cx="1047306" cy="73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14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1FF3F-A693-C3B8-6DF2-95C878B80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99D80788-0E3D-A6CE-554A-42E5132AB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0A96ACBE-10EC-9667-8E16-268A8A32E455}"/>
              </a:ext>
            </a:extLst>
          </p:cNvPr>
          <p:cNvSpPr txBox="1"/>
          <p:nvPr/>
        </p:nvSpPr>
        <p:spPr>
          <a:xfrm>
            <a:off x="3632361" y="4066156"/>
            <a:ext cx="62987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JO" sz="3200" b="1" dirty="0">
                <a:solidFill>
                  <a:srgbClr val="C00000"/>
                </a:solidFill>
                <a:latin typeface="NarkisClassicMF-Bold"/>
              </a:rPr>
              <a:t>ما هو سِرّ وجود الحياة على كوكب الأرض؟</a:t>
            </a:r>
            <a:endParaRPr lang="he-IL" sz="3200" dirty="0">
              <a:solidFill>
                <a:srgbClr val="C00000"/>
              </a:solidFill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167897AB-0DFD-CB90-2226-EE0CB6448C2A}"/>
              </a:ext>
            </a:extLst>
          </p:cNvPr>
          <p:cNvSpPr txBox="1"/>
          <p:nvPr/>
        </p:nvSpPr>
        <p:spPr>
          <a:xfrm>
            <a:off x="985421" y="6175356"/>
            <a:ext cx="113634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dirty="0"/>
              <a:t>صفحة </a:t>
            </a:r>
            <a:r>
              <a:rPr lang="he-IL" dirty="0"/>
              <a:t>213</a:t>
            </a:r>
          </a:p>
        </p:txBody>
      </p:sp>
      <p:pic>
        <p:nvPicPr>
          <p:cNvPr id="8" name="תמונה 7" descr="גזירת מסך">
            <a:extLst>
              <a:ext uri="{FF2B5EF4-FFF2-40B4-BE49-F238E27FC236}">
                <a16:creationId xmlns:a16="http://schemas.microsoft.com/office/drawing/2014/main" id="{39BE99ED-F093-4F58-A5DC-5D15C327F2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36" y="29639"/>
            <a:ext cx="1047306" cy="730678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C68FB702-16B2-46CD-9708-754BDF424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847" y="729979"/>
            <a:ext cx="7502573" cy="3129035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A645C760-836B-48D0-B7C5-4FF92AC737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847" y="4727876"/>
            <a:ext cx="7502573" cy="205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32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D9647-0063-B979-4175-C5FF4DC43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02D68B67-C2E5-C65A-64A2-BD5154569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EECEE989-134E-4BBB-554A-EF039B6211D8}"/>
              </a:ext>
            </a:extLst>
          </p:cNvPr>
          <p:cNvSpPr txBox="1"/>
          <p:nvPr/>
        </p:nvSpPr>
        <p:spPr>
          <a:xfrm>
            <a:off x="1740721" y="6165502"/>
            <a:ext cx="88498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b="1" i="0" u="none" strike="noStrike" baseline="0" dirty="0">
                <a:solidFill>
                  <a:srgbClr val="FFFFFF"/>
                </a:solidFill>
                <a:latin typeface="NarkisClassicMF-Bold"/>
              </a:rPr>
              <a:t>מהם מרכיבי הסביבה של כדור הארץ שמאפשרים קיום חיים על פניו?</a:t>
            </a:r>
            <a:endParaRPr lang="he-IL" sz="2400" dirty="0"/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D46F3CA6-B35C-54D4-0354-6C7BE8799C33}"/>
              </a:ext>
            </a:extLst>
          </p:cNvPr>
          <p:cNvSpPr txBox="1"/>
          <p:nvPr/>
        </p:nvSpPr>
        <p:spPr>
          <a:xfrm>
            <a:off x="0" y="5693426"/>
            <a:ext cx="17616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dirty="0"/>
              <a:t>صفحة </a:t>
            </a:r>
            <a:r>
              <a:rPr lang="he-IL" dirty="0"/>
              <a:t> 214</a:t>
            </a:r>
          </a:p>
        </p:txBody>
      </p:sp>
      <p:pic>
        <p:nvPicPr>
          <p:cNvPr id="9" name="תמונה 8" descr="גזירת מסך">
            <a:extLst>
              <a:ext uri="{FF2B5EF4-FFF2-40B4-BE49-F238E27FC236}">
                <a16:creationId xmlns:a16="http://schemas.microsoft.com/office/drawing/2014/main" id="{34D80E64-91EB-43E6-B94F-33675AC9EA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36" y="29639"/>
            <a:ext cx="1047306" cy="730678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3F51890C-462A-48E9-9714-6EBD29224D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781" y="200454"/>
            <a:ext cx="4785775" cy="472481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9169DD8D-B5C9-4BF0-9ADD-F79C699084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542" y="774968"/>
            <a:ext cx="7834014" cy="1625041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B4503D5-CB64-4213-9275-5EDD0D1892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542" y="2346771"/>
            <a:ext cx="7834015" cy="4717256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D4BF921B-D7E4-4A1C-BC33-29AB348541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0009"/>
            <a:ext cx="4687712" cy="83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96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F0A3C943-8EAB-9941-1BA8-CEA107A09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58F1E6A7-F991-4198-3FD3-A9C264FD2322}"/>
              </a:ext>
            </a:extLst>
          </p:cNvPr>
          <p:cNvSpPr txBox="1"/>
          <p:nvPr/>
        </p:nvSpPr>
        <p:spPr>
          <a:xfrm>
            <a:off x="2573854" y="2217993"/>
            <a:ext cx="803429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400" dirty="0"/>
              <a:t>توجهوا لكتاب التدريس ونفذوا التعليمات </a:t>
            </a:r>
            <a:r>
              <a:rPr lang="he-IL" sz="2400" dirty="0"/>
              <a:t>4-1 </a:t>
            </a:r>
            <a:r>
              <a:rPr lang="ar-JO" sz="2400" dirty="0"/>
              <a:t>صفحة</a:t>
            </a:r>
            <a:r>
              <a:rPr lang="he-IL" sz="2400" dirty="0"/>
              <a:t> 216</a:t>
            </a:r>
            <a:r>
              <a:rPr lang="he-IL" dirty="0"/>
              <a:t>.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77FAD76A-7C23-AC1D-C4A5-BA2EA1536298}"/>
              </a:ext>
            </a:extLst>
          </p:cNvPr>
          <p:cNvSpPr txBox="1"/>
          <p:nvPr/>
        </p:nvSpPr>
        <p:spPr>
          <a:xfrm>
            <a:off x="4513625" y="1622783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JO" sz="2400" b="1" dirty="0">
                <a:latin typeface="NarkisClassicMF-Bold"/>
              </a:rPr>
              <a:t>مكان الفعالية</a:t>
            </a:r>
            <a:r>
              <a:rPr lang="he-IL" sz="2400" b="1" i="0" u="none" strike="noStrike" baseline="0" dirty="0">
                <a:latin typeface="NarkisClassicMF-Bold"/>
              </a:rPr>
              <a:t>: </a:t>
            </a:r>
            <a:r>
              <a:rPr lang="ar-JO" sz="2400" b="1" i="0" u="none" strike="noStrike" baseline="0" dirty="0">
                <a:latin typeface="NarkisClassicMF-Bold"/>
              </a:rPr>
              <a:t>بيئة خارج الصَّف</a:t>
            </a:r>
            <a:r>
              <a:rPr lang="he-IL" sz="2400" b="0" i="0" u="none" strike="noStrike" baseline="0" dirty="0">
                <a:latin typeface="NarkisClassicMF-Regular"/>
              </a:rPr>
              <a:t> </a:t>
            </a:r>
            <a:endParaRPr lang="he-IL" sz="2400" dirty="0"/>
          </a:p>
        </p:txBody>
      </p:sp>
      <p:pic>
        <p:nvPicPr>
          <p:cNvPr id="12" name="תמונה 11" descr="גזירת מסך">
            <a:extLst>
              <a:ext uri="{FF2B5EF4-FFF2-40B4-BE49-F238E27FC236}">
                <a16:creationId xmlns:a16="http://schemas.microsoft.com/office/drawing/2014/main" id="{AA4BED3F-03B5-4560-9294-EEDB9817F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36" y="29639"/>
            <a:ext cx="1047306" cy="730678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23009793-0602-4A43-ACD8-CD3E064BF0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978" y="41054"/>
            <a:ext cx="4191363" cy="518205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8A80C5EF-8A69-4ACE-9758-85F5B0334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576" y="802905"/>
            <a:ext cx="7216765" cy="815411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63F62DBD-6677-4CD4-9C0F-2B5DAB850E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553" y="3172416"/>
            <a:ext cx="8393922" cy="261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81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40AAC-D863-4704-EB07-D21033F60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9B77BE2C-F009-41FE-C301-D374160C6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pic>
        <p:nvPicPr>
          <p:cNvPr id="4" name="תמונה 3" descr="גזירת מסך">
            <a:extLst>
              <a:ext uri="{FF2B5EF4-FFF2-40B4-BE49-F238E27FC236}">
                <a16:creationId xmlns:a16="http://schemas.microsoft.com/office/drawing/2014/main" id="{A60F30B9-1A23-4B1A-85BB-DB9A8C8BC6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24" y="20675"/>
            <a:ext cx="989718" cy="690500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3260B7AC-D197-4858-90B9-6F5649FEB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70" y="633118"/>
            <a:ext cx="10286557" cy="617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4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D2D04-E356-1742-9545-40D85D9CD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2A655354-2056-F8F9-CD78-B7355528C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673758C8-DCA6-6C53-727D-B19C6802D4B6}"/>
              </a:ext>
            </a:extLst>
          </p:cNvPr>
          <p:cNvSpPr txBox="1"/>
          <p:nvPr/>
        </p:nvSpPr>
        <p:spPr>
          <a:xfrm>
            <a:off x="2196910" y="5746902"/>
            <a:ext cx="89767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JO" sz="2400" i="0" u="none" strike="noStrike" baseline="0" dirty="0">
                <a:latin typeface="NarkisClassicMF-Bold"/>
              </a:rPr>
              <a:t>اقرأوا قطعة المعلومات </a:t>
            </a:r>
            <a:r>
              <a:rPr lang="ar-JO" sz="2400" b="1" i="0" u="none" strike="noStrike" baseline="0" dirty="0">
                <a:solidFill>
                  <a:srgbClr val="923799"/>
                </a:solidFill>
                <a:latin typeface="NarkisClassicMF-Bold"/>
              </a:rPr>
              <a:t>نتأثَّر من مركبات البيئة </a:t>
            </a:r>
            <a:r>
              <a:rPr lang="ar-JO" sz="2400" i="0" u="none" strike="noStrike" baseline="0" dirty="0">
                <a:latin typeface="NarkisClassicMF-Bold"/>
              </a:rPr>
              <a:t>في الصفحات</a:t>
            </a:r>
            <a:r>
              <a:rPr lang="he-IL" sz="2400" i="0" u="none" strike="noStrike" baseline="0" dirty="0">
                <a:latin typeface="NarkisClassicMF-Bold"/>
              </a:rPr>
              <a:t> 218-217</a:t>
            </a:r>
            <a:r>
              <a:rPr lang="he-IL" sz="2400" i="0" u="none" strike="noStrike" baseline="0" dirty="0">
                <a:latin typeface="NarkisClassicMF-Regular"/>
              </a:rPr>
              <a:t> </a:t>
            </a:r>
            <a:r>
              <a:rPr lang="ar-JO" sz="2400" i="0" u="none" strike="noStrike" baseline="0" dirty="0">
                <a:latin typeface="NarkisClassicMF-Regular"/>
              </a:rPr>
              <a:t>ونفذوا المهمة </a:t>
            </a:r>
            <a:r>
              <a:rPr lang="ar-JO" sz="2400" dirty="0"/>
              <a:t> صفحة </a:t>
            </a:r>
            <a:r>
              <a:rPr lang="he-IL" sz="2400" b="0" i="0" u="none" strike="noStrike" baseline="0" dirty="0">
                <a:latin typeface="NarkisClassicMF-Regular"/>
              </a:rPr>
              <a:t>218.</a:t>
            </a:r>
            <a:endParaRPr lang="he-IL" sz="2400" dirty="0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EA3C28BD-934F-3088-B703-3656F77C173A}"/>
              </a:ext>
            </a:extLst>
          </p:cNvPr>
          <p:cNvSpPr txBox="1"/>
          <p:nvPr/>
        </p:nvSpPr>
        <p:spPr>
          <a:xfrm>
            <a:off x="1747143" y="1189156"/>
            <a:ext cx="9280310" cy="22398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400" b="0" i="0" u="none" strike="noStrike" baseline="0" dirty="0">
                <a:solidFill>
                  <a:srgbClr val="000000"/>
                </a:solidFill>
                <a:latin typeface="NarkisClassicMF-Regular"/>
              </a:rPr>
              <a:t>"</a:t>
            </a:r>
            <a:r>
              <a:rPr lang="ar-JO" sz="2400" b="0" i="0" u="none" strike="noStrike" baseline="0" dirty="0">
                <a:solidFill>
                  <a:srgbClr val="000000"/>
                </a:solidFill>
                <a:latin typeface="NarkisClassicMF-Regular"/>
              </a:rPr>
              <a:t>وجود كائنات حية على سطح الكرة الأرضية </a:t>
            </a:r>
            <a:r>
              <a:rPr lang="ar-JO" sz="2400" dirty="0">
                <a:solidFill>
                  <a:srgbClr val="000000"/>
                </a:solidFill>
                <a:latin typeface="NarkisClassicMF-Regular"/>
              </a:rPr>
              <a:t>يعود </a:t>
            </a:r>
            <a:r>
              <a:rPr lang="ar-JO" sz="2400" b="1" dirty="0">
                <a:solidFill>
                  <a:srgbClr val="000000"/>
                </a:solidFill>
                <a:latin typeface="NarkisClassicMF-Regular"/>
              </a:rPr>
              <a:t>لوجود مزيج مميّز لمركبات بيئية غير حّيَّة. </a:t>
            </a:r>
            <a:r>
              <a:rPr lang="ar-JO" sz="2400" dirty="0">
                <a:solidFill>
                  <a:srgbClr val="000000"/>
                </a:solidFill>
                <a:latin typeface="NarkisClassicMF-Regular"/>
              </a:rPr>
              <a:t>هذا المزيج غير موجود في باقي الكواكب المعروفة لنا في المجموعة الشمسيَّة"</a:t>
            </a:r>
            <a:r>
              <a:rPr lang="he-IL" sz="2400" b="0" i="0" u="none" strike="noStrike" baseline="0" dirty="0">
                <a:solidFill>
                  <a:srgbClr val="000000"/>
                </a:solidFill>
                <a:latin typeface="NarkisClassicMF-Regular"/>
              </a:rPr>
              <a:t> .</a:t>
            </a:r>
            <a:endParaRPr lang="ar-JO" sz="2400" b="0" i="0" u="none" strike="noStrike" baseline="0" dirty="0">
              <a:solidFill>
                <a:srgbClr val="000000"/>
              </a:solidFill>
              <a:latin typeface="NarkisClassicMF-Regular"/>
            </a:endParaRPr>
          </a:p>
          <a:p>
            <a:pPr>
              <a:lnSpc>
                <a:spcPct val="150000"/>
              </a:lnSpc>
            </a:pPr>
            <a:r>
              <a:rPr lang="ar-JO" sz="2400" b="1" dirty="0">
                <a:solidFill>
                  <a:srgbClr val="C00000"/>
                </a:solidFill>
                <a:latin typeface="NarkisClassicMF-Regular"/>
              </a:rPr>
              <a:t>ما هو هذا المزيج المُمَيَّز؟</a:t>
            </a:r>
            <a:endParaRPr lang="he-IL" sz="2400" b="1" i="0" u="none" strike="noStrike" baseline="0" dirty="0">
              <a:solidFill>
                <a:srgbClr val="C00000"/>
              </a:solidFill>
              <a:latin typeface="NarkisClassicMF-Regular"/>
            </a:endParaRPr>
          </a:p>
          <a:p>
            <a:pPr>
              <a:lnSpc>
                <a:spcPct val="150000"/>
              </a:lnSpc>
            </a:pPr>
            <a:r>
              <a:rPr lang="ar-JO" sz="2400" dirty="0">
                <a:solidFill>
                  <a:srgbClr val="000000"/>
                </a:solidFill>
                <a:latin typeface="NarkisClassicMF-Regular"/>
              </a:rPr>
              <a:t>اقرأوا المقدمة وتناقشوا في الصف حول السؤال: ما هو هذا المزيج المميَّز؟ </a:t>
            </a:r>
            <a:endParaRPr lang="he-IL" sz="2400" dirty="0"/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2EB61608-23AE-476D-E901-11D868314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307449" y="2567475"/>
            <a:ext cx="2879387" cy="30757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 descr="גזירת מסך">
            <a:extLst>
              <a:ext uri="{FF2B5EF4-FFF2-40B4-BE49-F238E27FC236}">
                <a16:creationId xmlns:a16="http://schemas.microsoft.com/office/drawing/2014/main" id="{6BB044B4-F18F-4410-9442-868A360904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36" y="29639"/>
            <a:ext cx="1047306" cy="730678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B05CF91-5448-4E20-916E-7DC016BF93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950" y="4235151"/>
            <a:ext cx="4526672" cy="906859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97B2A324-33DA-4F17-8D1A-296273E65F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235" y="360930"/>
            <a:ext cx="5438519" cy="57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20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58DE1-CB3D-753C-34F6-317420F01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084ADF2C-D548-0C97-944D-9020B5C4C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pic>
        <p:nvPicPr>
          <p:cNvPr id="4" name="תמונה 3" descr="גזירת מסך">
            <a:extLst>
              <a:ext uri="{FF2B5EF4-FFF2-40B4-BE49-F238E27FC236}">
                <a16:creationId xmlns:a16="http://schemas.microsoft.com/office/drawing/2014/main" id="{80EE649A-BBCE-440B-B6C0-8370E322B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36" y="29639"/>
            <a:ext cx="1047306" cy="730678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6D4F787-527E-4A9A-B85C-116835A14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80" y="1168879"/>
            <a:ext cx="11276439" cy="471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84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E1555-6109-C613-680E-1FE2B6822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7854C083-BF66-3E45-C0A8-61BD88532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pic>
        <p:nvPicPr>
          <p:cNvPr id="9" name="תמונה 8" descr="גזירת מסך">
            <a:extLst>
              <a:ext uri="{FF2B5EF4-FFF2-40B4-BE49-F238E27FC236}">
                <a16:creationId xmlns:a16="http://schemas.microsoft.com/office/drawing/2014/main" id="{D57A91F0-12E6-4146-8CD2-51B068E0FF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36" y="29639"/>
            <a:ext cx="1047306" cy="730678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386BDF54-2B66-4707-8142-18F1DA8019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949" y="92804"/>
            <a:ext cx="5502117" cy="967824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5A36CC55-6A58-491A-9BB7-138B4FA295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095" y="4891571"/>
            <a:ext cx="9853112" cy="1723238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23D1D698-8C06-61CA-4043-11251F58AD09}"/>
              </a:ext>
            </a:extLst>
          </p:cNvPr>
          <p:cNvSpPr txBox="1"/>
          <p:nvPr/>
        </p:nvSpPr>
        <p:spPr>
          <a:xfrm>
            <a:off x="411442" y="6145724"/>
            <a:ext cx="112883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dirty="0"/>
              <a:t>صفحة</a:t>
            </a:r>
            <a:r>
              <a:rPr lang="he-IL" dirty="0"/>
              <a:t> 218</a:t>
            </a:r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27413741-7A05-47D0-A514-3BCAF5BB8D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470" y="1410874"/>
            <a:ext cx="8425524" cy="2529829"/>
          </a:xfrm>
          <a:prstGeom prst="rect">
            <a:avLst/>
          </a:prstGeom>
        </p:spPr>
      </p:pic>
      <p:pic>
        <p:nvPicPr>
          <p:cNvPr id="1026" name="Picture 2" descr="תמונה ותמונה בחינם של Pine Cone">
            <a:extLst>
              <a:ext uri="{FF2B5EF4-FFF2-40B4-BE49-F238E27FC236}">
                <a16:creationId xmlns:a16="http://schemas.microsoft.com/office/drawing/2014/main" id="{0900DE4A-C1DD-207A-0D7A-D8D0821F7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55" y="2111542"/>
            <a:ext cx="4320916" cy="2852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464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CD83D-C4C9-789D-6F57-5CE00D9B1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A869BF07-4215-824C-0699-54E87392EB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pic>
        <p:nvPicPr>
          <p:cNvPr id="2" name="111172-689949788_small">
            <a:hlinkClick r:id="" action="ppaction://media"/>
            <a:extLst>
              <a:ext uri="{FF2B5EF4-FFF2-40B4-BE49-F238E27FC236}">
                <a16:creationId xmlns:a16="http://schemas.microsoft.com/office/drawing/2014/main" id="{251A030E-A785-6C8B-6E8F-A5EE37D7AA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8777" y="687908"/>
            <a:ext cx="12357717" cy="6170092"/>
          </a:xfrm>
          <a:prstGeom prst="rect">
            <a:avLst/>
          </a:prstGeom>
        </p:spPr>
      </p:pic>
      <p:pic>
        <p:nvPicPr>
          <p:cNvPr id="4" name="תמונה 3" descr="גזירת מסך">
            <a:extLst>
              <a:ext uri="{FF2B5EF4-FFF2-40B4-BE49-F238E27FC236}">
                <a16:creationId xmlns:a16="http://schemas.microsoft.com/office/drawing/2014/main" id="{C11459FA-FF4B-4073-BB58-7F6ACE836F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36" y="29639"/>
            <a:ext cx="1047306" cy="73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1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2734</TotalTime>
  <Words>830</Words>
  <Application>Microsoft Office PowerPoint</Application>
  <PresentationFormat>מסך רחב</PresentationFormat>
  <Paragraphs>62</Paragraphs>
  <Slides>10</Slides>
  <Notes>10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NarkisClassicMF-Bold</vt:lpstr>
      <vt:lpstr>NarkisClassicMF-Regular</vt:lpstr>
      <vt:lpstr>NarkisimMFO</vt:lpstr>
      <vt:lpstr>NarkisimMFOBold</vt:lpstr>
      <vt:lpstr>ערכת נושא Office</vt:lpstr>
      <vt:lpstr> מצגת מלווה לשעורים                       العلوم والتكنولوجيا للصف السادس عارضة مرافقة للباب علاقات بقاء 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 מצגת מלווה לשעורים                       العلوم والتكنولوجيا للصف السادس عارضة مرافقة للباب علاقات بقاء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מלווה לשעורים                       מדע וטכנולוגיה כיתה ו מצגת מלווה לשער קשרי קיום</dc:title>
  <dc:creator>noga mishan</dc:creator>
  <cp:lastModifiedBy>user</cp:lastModifiedBy>
  <cp:revision>17</cp:revision>
  <dcterms:created xsi:type="dcterms:W3CDTF">2024-11-12T09:24:50Z</dcterms:created>
  <dcterms:modified xsi:type="dcterms:W3CDTF">2025-05-05T17:13:56Z</dcterms:modified>
</cp:coreProperties>
</file>