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7"/>
  </p:notesMasterIdLst>
  <p:sldIdLst>
    <p:sldId id="326" r:id="rId2"/>
    <p:sldId id="380" r:id="rId3"/>
    <p:sldId id="379" r:id="rId4"/>
    <p:sldId id="384" r:id="rId5"/>
    <p:sldId id="373" r:id="rId6"/>
    <p:sldId id="368" r:id="rId7"/>
    <p:sldId id="387" r:id="rId8"/>
    <p:sldId id="388" r:id="rId9"/>
    <p:sldId id="404" r:id="rId10"/>
    <p:sldId id="386" r:id="rId11"/>
    <p:sldId id="405" r:id="rId12"/>
    <p:sldId id="395" r:id="rId13"/>
    <p:sldId id="389" r:id="rId14"/>
    <p:sldId id="394" r:id="rId15"/>
    <p:sldId id="382" r:id="rId16"/>
    <p:sldId id="403" r:id="rId17"/>
    <p:sldId id="393" r:id="rId18"/>
    <p:sldId id="396" r:id="rId19"/>
    <p:sldId id="392" r:id="rId20"/>
    <p:sldId id="397" r:id="rId21"/>
    <p:sldId id="391" r:id="rId22"/>
    <p:sldId id="390" r:id="rId23"/>
    <p:sldId id="383" r:id="rId24"/>
    <p:sldId id="402" r:id="rId25"/>
    <p:sldId id="385" r:id="rId26"/>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37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020" autoAdjust="0"/>
    <p:restoredTop sz="95165" autoAdjust="0"/>
  </p:normalViewPr>
  <p:slideViewPr>
    <p:cSldViewPr snapToGrid="0">
      <p:cViewPr varScale="1">
        <p:scale>
          <a:sx n="102" d="100"/>
          <a:sy n="102" d="100"/>
        </p:scale>
        <p:origin x="840"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75962C88-44EB-4962-83A3-12D96BF06D2E}" type="datetimeFigureOut">
              <a:rPr lang="he-IL" smtClean="0"/>
              <a:t>ז'/סיון/תשפ"ה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360E47B1-589A-4969-A4DB-1B4F2777F4FC}" type="slidenum">
              <a:rPr lang="he-IL" smtClean="0"/>
              <a:t>‹#›</a:t>
            </a:fld>
            <a:endParaRPr lang="he-IL"/>
          </a:p>
        </p:txBody>
      </p:sp>
    </p:spTree>
    <p:extLst>
      <p:ext uri="{BB962C8B-B14F-4D97-AF65-F5344CB8AC3E}">
        <p14:creationId xmlns:p14="http://schemas.microsoft.com/office/powerpoint/2010/main" val="251703262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FDD51-8453-E16A-2A17-E446D6713D3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49D26423-B3CF-5029-F59C-3859DDC0F10B}"/>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5DB2ADE-AA57-5A6D-C99E-9B169D326CC6}"/>
              </a:ext>
            </a:extLst>
          </p:cNvPr>
          <p:cNvSpPr>
            <a:spLocks noGrp="1"/>
          </p:cNvSpPr>
          <p:nvPr>
            <p:ph type="body" idx="1"/>
          </p:nvPr>
        </p:nvSpPr>
        <p:spPr/>
        <p:txBody>
          <a:bodyPr/>
          <a:lstStyle/>
          <a:p>
            <a:pPr algn="r"/>
            <a:r>
              <a:rPr lang="he-IL" sz="1800" b="1" i="0" u="none" strike="noStrike" baseline="0" dirty="0">
                <a:latin typeface="NarkisimMFOBold"/>
              </a:rPr>
              <a:t>פרק שני: מגוון יצורים חיים. </a:t>
            </a:r>
            <a:r>
              <a:rPr lang="he-IL" sz="1800" b="0" i="0" u="none" strike="noStrike" baseline="0" dirty="0">
                <a:latin typeface="NarkisimMFO"/>
              </a:rPr>
              <a:t>הפרק מדגיש את חשיבותו של </a:t>
            </a:r>
            <a:r>
              <a:rPr lang="he-IL" sz="1800" b="1" i="0" u="none" strike="noStrike" baseline="0" dirty="0">
                <a:latin typeface="NarkisimMFOBold"/>
              </a:rPr>
              <a:t>מגוון המינים </a:t>
            </a:r>
            <a:r>
              <a:rPr lang="he-IL" sz="1800" b="0" i="0" u="none" strike="noStrike" baseline="0" dirty="0">
                <a:latin typeface="NarkisimMFO"/>
              </a:rPr>
              <a:t>בטבע ליצורים החיים ולאדם ומעמיק את ההבנה אודות יחסי הגומלין שבין היצורים החיים לבין סביבתם. הפרק מדגיש את האחריות המוטלת על</a:t>
            </a:r>
          </a:p>
          <a:p>
            <a:pPr algn="r"/>
            <a:r>
              <a:rPr lang="he-IL" sz="1800" b="0" i="0" u="none" strike="noStrike" baseline="0" dirty="0">
                <a:latin typeface="NarkisimMFO"/>
              </a:rPr>
              <a:t>האדם לשמירה על מגוון המינים בטבע מבחינה ערכית, סביבתית וכלכלית.</a:t>
            </a:r>
          </a:p>
          <a:p>
            <a:pPr algn="r"/>
            <a:r>
              <a:rPr lang="he-IL" sz="1800" b="0" i="0" u="none" strike="noStrike" baseline="0" dirty="0">
                <a:latin typeface="NarkisimMFO"/>
              </a:rPr>
              <a:t>חלק ב עוסק במרכיבי ביבה חיים והשפעתם על היצורים החיים.</a:t>
            </a:r>
          </a:p>
          <a:p>
            <a:pPr algn="r"/>
            <a:r>
              <a:rPr lang="he-IL" dirty="0"/>
              <a:t>חשוב ביותר לשלב בתהליכי ההוראה–למידה פעילויות חוץ כיתתיות לחקר סביבות חיים, בדגש על התאמות של יצורים חיים לסביבה וקשרי גומלין בינם לבין הסביבה. בסיורים בסביבה הקרובה, בחצר בית הספר,</a:t>
            </a:r>
          </a:p>
          <a:p>
            <a:pPr algn="r"/>
            <a:r>
              <a:rPr lang="he-IL" dirty="0"/>
              <a:t>בגינה הציבורית ובשדה הבר, יכולים התלמידים לעקוב מקרוב אחר תופעות טבע בהתרחשותן, הלומדים יכולים לצפות, להרגיש, לשמוע ולחוות מפגשים עם מרכיבי הסביבה.</a:t>
            </a:r>
          </a:p>
        </p:txBody>
      </p:sp>
      <p:sp>
        <p:nvSpPr>
          <p:cNvPr id="4" name="מציין מיקום של מספר שקופית 3">
            <a:extLst>
              <a:ext uri="{FF2B5EF4-FFF2-40B4-BE49-F238E27FC236}">
                <a16:creationId xmlns:a16="http://schemas.microsoft.com/office/drawing/2014/main" id="{DBC32740-5B50-63F4-E4FE-A1D219714A1B}"/>
              </a:ext>
            </a:extLst>
          </p:cNvPr>
          <p:cNvSpPr>
            <a:spLocks noGrp="1"/>
          </p:cNvSpPr>
          <p:nvPr>
            <p:ph type="sldNum" sz="quarter" idx="5"/>
          </p:nvPr>
        </p:nvSpPr>
        <p:spPr/>
        <p:txBody>
          <a:bodyPr/>
          <a:lstStyle/>
          <a:p>
            <a:fld id="{17149DFD-C0BB-42FF-B5AF-A9A2C0D08B44}" type="slidenum">
              <a:rPr lang="he-IL" smtClean="0"/>
              <a:t>1</a:t>
            </a:fld>
            <a:endParaRPr lang="he-IL"/>
          </a:p>
        </p:txBody>
      </p:sp>
    </p:spTree>
    <p:extLst>
      <p:ext uri="{BB962C8B-B14F-4D97-AF65-F5344CB8AC3E}">
        <p14:creationId xmlns:p14="http://schemas.microsoft.com/office/powerpoint/2010/main" val="968198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5A434-F21D-D6FB-123F-771D9393D593}"/>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56B9D25B-DE60-29E2-6E36-4EA2685A0A2F}"/>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3773003-E609-050F-50C8-656914EECDE9}"/>
              </a:ext>
            </a:extLst>
          </p:cNvPr>
          <p:cNvSpPr>
            <a:spLocks noGrp="1"/>
          </p:cNvSpPr>
          <p:nvPr>
            <p:ph type="body" idx="1"/>
          </p:nvPr>
        </p:nvSpPr>
        <p:spPr/>
        <p:txBody>
          <a:bodyPr/>
          <a:lstStyle/>
          <a:p>
            <a:pPr algn="r"/>
            <a:r>
              <a:rPr lang="he-IL" dirty="0"/>
              <a:t>בקשר הקיום הדדיות יש תועלת משותפת לשני היצורים החיים. מומלץ לתת לתלמידים למיין את סוגי התועלת שמפיקים היצורים החיים זה מזה. כך יוכלו להגיע לשלל של מאפייני חיים וצורכי קיום (רבייה, הזנה, צורך בהגנה)</a:t>
            </a:r>
          </a:p>
          <a:p>
            <a:pPr algn="r"/>
            <a:r>
              <a:rPr lang="he-IL" dirty="0"/>
              <a:t>ובכך תתעשר אצלם תמונת הקשרים שיש בין היצורים החיים בסביבה. כפתיחה לנושא הזה, מוצע לחזור לסיפור הפתיחה של השער: הדרך שבה הגיעו צמחים שונים לאיי גלפאגוס. במקרה הזה ה"רווח" מקבל משמעות</a:t>
            </a:r>
          </a:p>
          <a:p>
            <a:pPr algn="r"/>
            <a:r>
              <a:rPr lang="he-IL" dirty="0"/>
              <a:t>דרמטית של יצירת סביבת חיים חדשה. אלמלא הציפורים, מינים מסוימים של צמחים לא היו מגיעים אל האי.</a:t>
            </a:r>
          </a:p>
          <a:p>
            <a:pPr algn="r"/>
            <a:r>
              <a:rPr lang="he-IL" dirty="0"/>
              <a:t>קשר בין יצורים חיים, שבו יש תועלת לכל היצורים החיים השותפים בו, נקרא קשר של הֲדָדיוּת. באמצעות קשר מסוג הֲדָדיוּת היצורים החיים יכולים להשיג צרכים שונים: מזון, מים, אור, הגנה ועוד.</a:t>
            </a:r>
          </a:p>
          <a:p>
            <a:pPr algn="r"/>
            <a:endParaRPr lang="he-IL" dirty="0"/>
          </a:p>
        </p:txBody>
      </p:sp>
      <p:sp>
        <p:nvSpPr>
          <p:cNvPr id="4" name="מציין מיקום של מספר שקופית 3">
            <a:extLst>
              <a:ext uri="{FF2B5EF4-FFF2-40B4-BE49-F238E27FC236}">
                <a16:creationId xmlns:a16="http://schemas.microsoft.com/office/drawing/2014/main" id="{B68142FB-23A5-F9BD-575D-9CCDBA814799}"/>
              </a:ext>
            </a:extLst>
          </p:cNvPr>
          <p:cNvSpPr>
            <a:spLocks noGrp="1"/>
          </p:cNvSpPr>
          <p:nvPr>
            <p:ph type="sldNum" sz="quarter" idx="5"/>
          </p:nvPr>
        </p:nvSpPr>
        <p:spPr/>
        <p:txBody>
          <a:bodyPr/>
          <a:lstStyle/>
          <a:p>
            <a:fld id="{360E47B1-589A-4969-A4DB-1B4F2777F4FC}" type="slidenum">
              <a:rPr lang="he-IL" smtClean="0"/>
              <a:t>10</a:t>
            </a:fld>
            <a:endParaRPr lang="he-IL"/>
          </a:p>
        </p:txBody>
      </p:sp>
    </p:spTree>
    <p:extLst>
      <p:ext uri="{BB962C8B-B14F-4D97-AF65-F5344CB8AC3E}">
        <p14:creationId xmlns:p14="http://schemas.microsoft.com/office/powerpoint/2010/main" val="1314504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E5BA1-C4BD-2708-F123-CEEC245DDEF8}"/>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38C39480-54A5-262B-95FE-934FEF298A67}"/>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C95AC40F-557F-C918-6E1E-CBD031F743A8}"/>
              </a:ext>
            </a:extLst>
          </p:cNvPr>
          <p:cNvSpPr>
            <a:spLocks noGrp="1"/>
          </p:cNvSpPr>
          <p:nvPr>
            <p:ph type="body" idx="1"/>
          </p:nvPr>
        </p:nvSpPr>
        <p:spPr/>
        <p:txBody>
          <a:bodyPr/>
          <a:lstStyle/>
          <a:p>
            <a:pPr algn="r"/>
            <a:r>
              <a:rPr kumimoji="0" lang="he-IL" sz="1200" b="0" i="0" u="none" strike="noStrike" kern="1200" cap="none" spc="0" normalizeH="0" baseline="0" noProof="0" dirty="0">
                <a:ln>
                  <a:noFill/>
                </a:ln>
                <a:solidFill>
                  <a:prstClr val="black"/>
                </a:solidFill>
                <a:effectLst/>
                <a:uLnTx/>
                <a:uFillTx/>
                <a:latin typeface="Almoni Neue DL 4.0 AAA"/>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Almoni Neue DL 4.0 AAA"/>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Almoni Neue DL 4.0 AAA"/>
                <a:ea typeface="+mn-ea"/>
                <a:cs typeface="Arial" panose="020B0604020202020204" pitchFamily="34" charset="0"/>
              </a:rPr>
              <a:t>, יחידת התוכן </a:t>
            </a:r>
            <a:r>
              <a:rPr kumimoji="0" lang="he-IL" sz="1200" b="1" i="0" u="none" strike="noStrike" kern="1200" cap="none" spc="0" normalizeH="0" baseline="0" noProof="0" dirty="0">
                <a:ln>
                  <a:noFill/>
                </a:ln>
                <a:solidFill>
                  <a:prstClr val="black"/>
                </a:solidFill>
                <a:effectLst/>
                <a:uLnTx/>
                <a:uFillTx/>
                <a:latin typeface="Almoni Neue DL 4.0 AAA"/>
                <a:ea typeface="+mn-ea"/>
                <a:cs typeface="Arial" panose="020B0604020202020204" pitchFamily="34" charset="0"/>
              </a:rPr>
              <a:t>עולם היצורים החיים</a:t>
            </a:r>
            <a:r>
              <a:rPr kumimoji="0" lang="he-IL" sz="1200" b="0" i="0" u="none" strike="noStrike" kern="1200" cap="none" spc="0" normalizeH="0" baseline="0" noProof="0" dirty="0">
                <a:ln>
                  <a:noFill/>
                </a:ln>
                <a:solidFill>
                  <a:prstClr val="black"/>
                </a:solidFill>
                <a:effectLst/>
                <a:uLnTx/>
                <a:uFillTx/>
                <a:latin typeface="Almoni Neue DL 4.0 AAA"/>
                <a:ea typeface="+mn-ea"/>
                <a:cs typeface="Arial" panose="020B0604020202020204" pitchFamily="34" charset="0"/>
              </a:rPr>
              <a:t>, המשימה: </a:t>
            </a:r>
            <a:r>
              <a:rPr kumimoji="0" lang="he-IL" sz="1200" b="1" i="0" u="none" strike="noStrike" kern="1200" cap="none" spc="0" normalizeH="0" baseline="0" noProof="0" dirty="0">
                <a:ln>
                  <a:noFill/>
                </a:ln>
                <a:solidFill>
                  <a:prstClr val="black"/>
                </a:solidFill>
                <a:effectLst/>
                <a:uLnTx/>
                <a:uFillTx/>
                <a:latin typeface="Almoni Neue DL 4.0 AAA"/>
                <a:ea typeface="+mn-ea"/>
                <a:cs typeface="Arial" panose="020B0604020202020204" pitchFamily="34" charset="0"/>
              </a:rPr>
              <a:t>חיים בצוותה בשונית האלמוגים. </a:t>
            </a:r>
            <a:r>
              <a:rPr lang="he-IL" b="0" i="0" dirty="0">
                <a:effectLst/>
                <a:latin typeface="Almoni Neue DL 4.0 AAA"/>
              </a:rPr>
              <a:t>המשימה עוסקת בחיים בשונית האלמוגים, התאמות של היצורים החיים לתנאי הסביבה זו וביחסי הגומלין ביניהם. כמו כן, המשימה עוסקת השפעת האדם על שונית האלמוגים בדרכים למניעת פגיעה בה. </a:t>
            </a:r>
            <a:endParaRPr lang="he-IL" dirty="0"/>
          </a:p>
        </p:txBody>
      </p:sp>
      <p:sp>
        <p:nvSpPr>
          <p:cNvPr id="4" name="מציין מיקום של מספר שקופית 3">
            <a:extLst>
              <a:ext uri="{FF2B5EF4-FFF2-40B4-BE49-F238E27FC236}">
                <a16:creationId xmlns:a16="http://schemas.microsoft.com/office/drawing/2014/main" id="{AA0FA207-C2C5-E541-7E59-70FA45F4FC99}"/>
              </a:ext>
            </a:extLst>
          </p:cNvPr>
          <p:cNvSpPr>
            <a:spLocks noGrp="1"/>
          </p:cNvSpPr>
          <p:nvPr>
            <p:ph type="sldNum" sz="quarter" idx="5"/>
          </p:nvPr>
        </p:nvSpPr>
        <p:spPr/>
        <p:txBody>
          <a:bodyPr/>
          <a:lstStyle/>
          <a:p>
            <a:fld id="{360E47B1-589A-4969-A4DB-1B4F2777F4FC}" type="slidenum">
              <a:rPr lang="he-IL" smtClean="0"/>
              <a:t>11</a:t>
            </a:fld>
            <a:endParaRPr lang="he-IL"/>
          </a:p>
        </p:txBody>
      </p:sp>
    </p:spTree>
    <p:extLst>
      <p:ext uri="{BB962C8B-B14F-4D97-AF65-F5344CB8AC3E}">
        <p14:creationId xmlns:p14="http://schemas.microsoft.com/office/powerpoint/2010/main" val="3795226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454FC-7340-6786-FA28-79DBB088A7E1}"/>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570C5705-B95D-4A5C-3F82-D2E8063B3C5D}"/>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2FF30A89-2B1A-02CC-353D-E3043B622EA9}"/>
              </a:ext>
            </a:extLst>
          </p:cNvPr>
          <p:cNvSpPr>
            <a:spLocks noGrp="1"/>
          </p:cNvSpPr>
          <p:nvPr>
            <p:ph type="body" idx="1"/>
          </p:nvPr>
        </p:nvSpPr>
        <p:spPr/>
        <p:txBody>
          <a:bodyPr/>
          <a:lstStyle/>
          <a:p>
            <a:pPr algn="r"/>
            <a:r>
              <a:rPr lang="he-IL" dirty="0"/>
              <a:t>בקשרי טפילות, הטפיל משיג את צורכי הקיום הנחוצים לו על חשבון יצור חי אחר. אין קיום לטפיל ללא הפונדקאי.</a:t>
            </a:r>
          </a:p>
          <a:p>
            <a:pPr algn="r"/>
            <a:r>
              <a:rPr lang="he-IL" dirty="0"/>
              <a:t>בקשר קיום זה, הטפיל מרוויח ואילו הפונדקאי מפסיד.</a:t>
            </a:r>
          </a:p>
          <a:p>
            <a:pPr algn="r"/>
            <a:r>
              <a:rPr lang="he-IL" dirty="0"/>
              <a:t>דוגמאות לטפילות בעולם בעלי החיים: קרציות, כינים, תולעי מעיים וקוקיות טפילות בקיניי עורבים.</a:t>
            </a:r>
          </a:p>
          <a:p>
            <a:pPr algn="r"/>
            <a:r>
              <a:rPr lang="he-IL" dirty="0"/>
              <a:t>קשר בין יצורים חיים שבהם יצור חי אחד תלוי לקיומו ביצור אחר וגורם לו נזק נקרא קשר של טפילות. באמצעות קשר מסוג זה היצורים החיים הטַפּילים יכולים להשיג צרכים שונים: מזון, מים, אור, הגנה ועוד.</a:t>
            </a:r>
          </a:p>
        </p:txBody>
      </p:sp>
      <p:sp>
        <p:nvSpPr>
          <p:cNvPr id="4" name="מציין מיקום של מספר שקופית 3">
            <a:extLst>
              <a:ext uri="{FF2B5EF4-FFF2-40B4-BE49-F238E27FC236}">
                <a16:creationId xmlns:a16="http://schemas.microsoft.com/office/drawing/2014/main" id="{C7137C72-EE46-9045-5E44-AC4F7F339A92}"/>
              </a:ext>
            </a:extLst>
          </p:cNvPr>
          <p:cNvSpPr>
            <a:spLocks noGrp="1"/>
          </p:cNvSpPr>
          <p:nvPr>
            <p:ph type="sldNum" sz="quarter" idx="5"/>
          </p:nvPr>
        </p:nvSpPr>
        <p:spPr/>
        <p:txBody>
          <a:bodyPr/>
          <a:lstStyle/>
          <a:p>
            <a:fld id="{360E47B1-589A-4969-A4DB-1B4F2777F4FC}" type="slidenum">
              <a:rPr lang="he-IL" smtClean="0"/>
              <a:t>12</a:t>
            </a:fld>
            <a:endParaRPr lang="he-IL"/>
          </a:p>
        </p:txBody>
      </p:sp>
    </p:spTree>
    <p:extLst>
      <p:ext uri="{BB962C8B-B14F-4D97-AF65-F5344CB8AC3E}">
        <p14:creationId xmlns:p14="http://schemas.microsoft.com/office/powerpoint/2010/main" val="663495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F5D29-8876-4777-F05A-BD8EADCF7DE7}"/>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ACAC74D6-5BFF-A1C9-AD92-3EB7BFA9B9DF}"/>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FD2AA50C-52B9-B715-99C2-8B6817F86246}"/>
              </a:ext>
            </a:extLst>
          </p:cNvPr>
          <p:cNvSpPr>
            <a:spLocks noGrp="1"/>
          </p:cNvSpPr>
          <p:nvPr>
            <p:ph type="body" idx="1"/>
          </p:nvPr>
        </p:nvSpPr>
        <p:spPr/>
        <p:txBody>
          <a:bodyPr/>
          <a:lstStyle/>
          <a:p>
            <a:pPr algn="r"/>
            <a:r>
              <a:rPr lang="he-IL" dirty="0"/>
              <a:t>בקשר קיום מסוג תחרות יצורים חיים מתחרים על משאב קיום מוגבל (מרחב מחיה, מזון, מים ועוד). בקשר זה יש "מרוויחים" ויש "מפסידים".</a:t>
            </a:r>
          </a:p>
          <a:p>
            <a:pPr algn="r"/>
            <a:r>
              <a:rPr lang="he-IL" dirty="0"/>
              <a:t>כאשר מרכיבי סביבה חיוניים (מים, אור, מזון ואפילו שטח מחיה) נמצאים בכמות מוגבלת נוצרת תחרות בין יצורים חיים. במצבי תחרות קיצוניים, כאשר אחד המשאבים נמצא בכמות מוגבלת מאוד, עלול המחסור בו לגרום</a:t>
            </a:r>
          </a:p>
          <a:p>
            <a:pPr algn="r"/>
            <a:r>
              <a:rPr lang="he-IL" dirty="0"/>
              <a:t>להיעלמות של מינים מסוימים או להתמעטותם. מינים אלה הפסידו בתחרות על משאב הקיום המוגבל בסביבת החיים.</a:t>
            </a:r>
          </a:p>
          <a:p>
            <a:pPr algn="r"/>
            <a:endParaRPr lang="he-IL" dirty="0"/>
          </a:p>
        </p:txBody>
      </p:sp>
      <p:sp>
        <p:nvSpPr>
          <p:cNvPr id="4" name="מציין מיקום של מספר שקופית 3">
            <a:extLst>
              <a:ext uri="{FF2B5EF4-FFF2-40B4-BE49-F238E27FC236}">
                <a16:creationId xmlns:a16="http://schemas.microsoft.com/office/drawing/2014/main" id="{AC53D66A-79A6-7F89-EB06-AFC8DCD5F8F7}"/>
              </a:ext>
            </a:extLst>
          </p:cNvPr>
          <p:cNvSpPr>
            <a:spLocks noGrp="1"/>
          </p:cNvSpPr>
          <p:nvPr>
            <p:ph type="sldNum" sz="quarter" idx="5"/>
          </p:nvPr>
        </p:nvSpPr>
        <p:spPr/>
        <p:txBody>
          <a:bodyPr/>
          <a:lstStyle/>
          <a:p>
            <a:fld id="{360E47B1-589A-4969-A4DB-1B4F2777F4FC}" type="slidenum">
              <a:rPr lang="he-IL" smtClean="0"/>
              <a:t>13</a:t>
            </a:fld>
            <a:endParaRPr lang="he-IL"/>
          </a:p>
        </p:txBody>
      </p:sp>
    </p:spTree>
    <p:extLst>
      <p:ext uri="{BB962C8B-B14F-4D97-AF65-F5344CB8AC3E}">
        <p14:creationId xmlns:p14="http://schemas.microsoft.com/office/powerpoint/2010/main" val="4055012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E86A9-CAA7-7D66-853A-DE13AE19D8B9}"/>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F49B0A17-901F-6AEB-A9F6-733BA206F132}"/>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D50969DE-C2F4-27DD-DB44-39E590F1FAE0}"/>
              </a:ext>
            </a:extLst>
          </p:cNvPr>
          <p:cNvSpPr>
            <a:spLocks noGrp="1"/>
          </p:cNvSpPr>
          <p:nvPr>
            <p:ph type="body" idx="1"/>
          </p:nvPr>
        </p:nvSpPr>
        <p:spPr/>
        <p:txBody>
          <a:bodyPr/>
          <a:lstStyle/>
          <a:p>
            <a:pPr algn="r"/>
            <a:r>
              <a:rPr lang="he-IL" dirty="0"/>
              <a:t>המשימה מאפשרת לתלמידים ליישם את הידע אודות קשרי קיום שבין יצורים חיים בהקשר חדש: זיהוי קשרי הקיום בין יצורים חיים בסביבה שבה הם חיים. חשוב להדגיש שלא תמיד קשרי הקיום גלויים לעין אך אפשר להסיק על קיומם מעדויות (לדוגמה: כרסום עלים).</a:t>
            </a:r>
          </a:p>
        </p:txBody>
      </p:sp>
      <p:sp>
        <p:nvSpPr>
          <p:cNvPr id="4" name="מציין מיקום של מספר שקופית 3">
            <a:extLst>
              <a:ext uri="{FF2B5EF4-FFF2-40B4-BE49-F238E27FC236}">
                <a16:creationId xmlns:a16="http://schemas.microsoft.com/office/drawing/2014/main" id="{5A265358-475B-153A-A239-10AE1BA22C84}"/>
              </a:ext>
            </a:extLst>
          </p:cNvPr>
          <p:cNvSpPr>
            <a:spLocks noGrp="1"/>
          </p:cNvSpPr>
          <p:nvPr>
            <p:ph type="sldNum" sz="quarter" idx="5"/>
          </p:nvPr>
        </p:nvSpPr>
        <p:spPr/>
        <p:txBody>
          <a:bodyPr/>
          <a:lstStyle/>
          <a:p>
            <a:fld id="{360E47B1-589A-4969-A4DB-1B4F2777F4FC}" type="slidenum">
              <a:rPr lang="he-IL" smtClean="0"/>
              <a:t>14</a:t>
            </a:fld>
            <a:endParaRPr lang="he-IL"/>
          </a:p>
        </p:txBody>
      </p:sp>
    </p:spTree>
    <p:extLst>
      <p:ext uri="{BB962C8B-B14F-4D97-AF65-F5344CB8AC3E}">
        <p14:creationId xmlns:p14="http://schemas.microsoft.com/office/powerpoint/2010/main" val="1732396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B52E5-765A-1A9C-99DF-5311699A9890}"/>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5FCA578D-60E1-3CBD-470B-EADCF752F543}"/>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B18D5F4-40FC-4618-B4A3-A1786A8EDD06}"/>
              </a:ext>
            </a:extLst>
          </p:cNvPr>
          <p:cNvSpPr>
            <a:spLocks noGrp="1"/>
          </p:cNvSpPr>
          <p:nvPr>
            <p:ph type="body" idx="1"/>
          </p:nvPr>
        </p:nvSpPr>
        <p:spPr/>
        <p:txBody>
          <a:bodyPr/>
          <a:lstStyle/>
          <a:p>
            <a:pPr algn="r"/>
            <a:r>
              <a:rPr kumimoji="0" lang="he-IL" sz="1200" b="0" i="0" u="none" strike="noStrike" kern="1200" cap="none" spc="0" normalizeH="0" baseline="0" noProof="0" dirty="0">
                <a:ln>
                  <a:noFill/>
                </a:ln>
                <a:solidFill>
                  <a:prstClr val="black"/>
                </a:solidFill>
                <a:effectLst/>
                <a:uLnTx/>
                <a:uFillTx/>
                <a:latin typeface="Almoni Neue DL 4.0 AAA"/>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Almoni Neue DL 4.0 AAA"/>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Almoni Neue DL 4.0 AAA"/>
                <a:ea typeface="+mn-ea"/>
                <a:cs typeface="Arial" panose="020B0604020202020204" pitchFamily="34" charset="0"/>
              </a:rPr>
              <a:t>, יחידת התוכן </a:t>
            </a:r>
            <a:r>
              <a:rPr kumimoji="0" lang="he-IL" sz="1200" b="1" i="0" u="none" strike="noStrike" kern="1200" cap="none" spc="0" normalizeH="0" baseline="0" noProof="0" dirty="0">
                <a:ln>
                  <a:noFill/>
                </a:ln>
                <a:solidFill>
                  <a:prstClr val="black"/>
                </a:solidFill>
                <a:effectLst/>
                <a:uLnTx/>
                <a:uFillTx/>
                <a:latin typeface="Almoni Neue DL 4.0 AAA"/>
                <a:ea typeface="+mn-ea"/>
                <a:cs typeface="Arial" panose="020B0604020202020204" pitchFamily="34" charset="0"/>
              </a:rPr>
              <a:t>עולם היצורים החיים</a:t>
            </a:r>
            <a:r>
              <a:rPr kumimoji="0" lang="he-IL" sz="1200" b="0" i="0" u="none" strike="noStrike" kern="1200" cap="none" spc="0" normalizeH="0" baseline="0" noProof="0" dirty="0">
                <a:ln>
                  <a:noFill/>
                </a:ln>
                <a:solidFill>
                  <a:prstClr val="black"/>
                </a:solidFill>
                <a:effectLst/>
                <a:uLnTx/>
                <a:uFillTx/>
                <a:latin typeface="Almoni Neue DL 4.0 AAA"/>
                <a:ea typeface="+mn-ea"/>
                <a:cs typeface="Arial" panose="020B0604020202020204" pitchFamily="34" charset="0"/>
              </a:rPr>
              <a:t>, המשימה: </a:t>
            </a:r>
            <a:r>
              <a:rPr kumimoji="0" lang="he-IL" sz="1200" b="1" i="0" u="none" strike="noStrike" kern="1200" cap="none" spc="0" normalizeH="0" baseline="0" noProof="0" dirty="0">
                <a:ln>
                  <a:noFill/>
                </a:ln>
                <a:solidFill>
                  <a:prstClr val="black"/>
                </a:solidFill>
                <a:effectLst/>
                <a:uLnTx/>
                <a:uFillTx/>
                <a:latin typeface="Almoni Neue DL 4.0 AAA"/>
                <a:ea typeface="+mn-ea"/>
                <a:cs typeface="Arial" panose="020B0604020202020204" pitchFamily="34" charset="0"/>
              </a:rPr>
              <a:t>החיים באגם. </a:t>
            </a:r>
            <a:r>
              <a:rPr lang="he-IL" b="0" i="0" dirty="0">
                <a:solidFill>
                  <a:srgbClr val="000000"/>
                </a:solidFill>
                <a:effectLst/>
                <a:latin typeface="Almoni Neue DL 4.0 AAA"/>
              </a:rPr>
              <a:t>המשימה עוסקת בסביבת חיים של אגם. המשימה מכילה מספר משחקי חשיבה המתבססים על מאגר המידע. המשחקים עוסקים בהתאמת יצורים חיים לסביבתם, בשרשרת מזון, במיון למחלקות בעלי חיים, בשיום ועוד.</a:t>
            </a:r>
            <a:endParaRPr lang="he-IL" dirty="0"/>
          </a:p>
        </p:txBody>
      </p:sp>
      <p:sp>
        <p:nvSpPr>
          <p:cNvPr id="4" name="מציין מיקום של מספר שקופית 3">
            <a:extLst>
              <a:ext uri="{FF2B5EF4-FFF2-40B4-BE49-F238E27FC236}">
                <a16:creationId xmlns:a16="http://schemas.microsoft.com/office/drawing/2014/main" id="{7ACDCD8B-8132-D38A-B7A3-5AB7F4F502BC}"/>
              </a:ext>
            </a:extLst>
          </p:cNvPr>
          <p:cNvSpPr>
            <a:spLocks noGrp="1"/>
          </p:cNvSpPr>
          <p:nvPr>
            <p:ph type="sldNum" sz="quarter" idx="5"/>
          </p:nvPr>
        </p:nvSpPr>
        <p:spPr/>
        <p:txBody>
          <a:bodyPr/>
          <a:lstStyle/>
          <a:p>
            <a:fld id="{360E47B1-589A-4969-A4DB-1B4F2777F4FC}" type="slidenum">
              <a:rPr lang="he-IL" smtClean="0"/>
              <a:t>15</a:t>
            </a:fld>
            <a:endParaRPr lang="he-IL"/>
          </a:p>
        </p:txBody>
      </p:sp>
    </p:spTree>
    <p:extLst>
      <p:ext uri="{BB962C8B-B14F-4D97-AF65-F5344CB8AC3E}">
        <p14:creationId xmlns:p14="http://schemas.microsoft.com/office/powerpoint/2010/main" val="2938747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5D25C-0364-D7B7-E112-7E09E12F5369}"/>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E0F50A88-EFC7-6577-0584-C80674B7296C}"/>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C008E9E3-D974-50BC-7FED-D2CCB45BC64C}"/>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בספר הדיגיטלי, 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חרקים וצמחים</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עמוד 263.</a:t>
            </a:r>
          </a:p>
          <a:p>
            <a:pPr algn="r"/>
            <a:endParaRPr lang="he-IL" dirty="0"/>
          </a:p>
        </p:txBody>
      </p:sp>
      <p:sp>
        <p:nvSpPr>
          <p:cNvPr id="4" name="מציין מיקום של מספר שקופית 3">
            <a:extLst>
              <a:ext uri="{FF2B5EF4-FFF2-40B4-BE49-F238E27FC236}">
                <a16:creationId xmlns:a16="http://schemas.microsoft.com/office/drawing/2014/main" id="{28DFCF39-6111-02DB-4873-E5547AD8F3AD}"/>
              </a:ext>
            </a:extLst>
          </p:cNvPr>
          <p:cNvSpPr>
            <a:spLocks noGrp="1"/>
          </p:cNvSpPr>
          <p:nvPr>
            <p:ph type="sldNum" sz="quarter" idx="5"/>
          </p:nvPr>
        </p:nvSpPr>
        <p:spPr/>
        <p:txBody>
          <a:bodyPr/>
          <a:lstStyle/>
          <a:p>
            <a:fld id="{360E47B1-589A-4969-A4DB-1B4F2777F4FC}" type="slidenum">
              <a:rPr lang="he-IL" smtClean="0"/>
              <a:t>16</a:t>
            </a:fld>
            <a:endParaRPr lang="he-IL"/>
          </a:p>
        </p:txBody>
      </p:sp>
    </p:spTree>
    <p:extLst>
      <p:ext uri="{BB962C8B-B14F-4D97-AF65-F5344CB8AC3E}">
        <p14:creationId xmlns:p14="http://schemas.microsoft.com/office/powerpoint/2010/main" val="3709253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947D3-F90C-4887-A218-68A23B3B309C}"/>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ADD4F35B-BB16-6154-154C-D08777D0B233}"/>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7A7627A2-BC02-643C-BB44-52DE6F616809}"/>
              </a:ext>
            </a:extLst>
          </p:cNvPr>
          <p:cNvSpPr>
            <a:spLocks noGrp="1"/>
          </p:cNvSpPr>
          <p:nvPr>
            <p:ph type="body" idx="1"/>
          </p:nvPr>
        </p:nvSpPr>
        <p:spPr/>
        <p:txBody>
          <a:bodyPr/>
          <a:lstStyle/>
          <a:p>
            <a:pPr algn="r"/>
            <a:r>
              <a:rPr lang="he-IL" dirty="0"/>
              <a:t>תת הפרק עוסק בתועלת שהאדם מפיק מיצורים חיים בטבע. חשוב לקיים דיון ערכי: היכולת התבונית שלנו , בני האדם, להגדיר אותו ולנצל אותו, אסור שתתנגש עם העובדה שאנחנו חלק ממנו ובסופו של דבר תל ו י ים בו. יכולתנו לביית</a:t>
            </a:r>
          </a:p>
          <a:p>
            <a:pPr algn="r"/>
            <a:r>
              <a:rPr lang="he-IL" dirty="0"/>
              <a:t>מספר (מצומצם ביותר) של צמחים ובעלי חיים וליהנות משירותיהם עדיין לא הסירה אותנו מהקשר ומהתלות שלנו בעולם היצורים החיים בסביבה הטבעית.</a:t>
            </a:r>
          </a:p>
        </p:txBody>
      </p:sp>
      <p:sp>
        <p:nvSpPr>
          <p:cNvPr id="4" name="מציין מיקום של מספר שקופית 3">
            <a:extLst>
              <a:ext uri="{FF2B5EF4-FFF2-40B4-BE49-F238E27FC236}">
                <a16:creationId xmlns:a16="http://schemas.microsoft.com/office/drawing/2014/main" id="{889694A1-6B4A-AD72-6323-6BE5A642938E}"/>
              </a:ext>
            </a:extLst>
          </p:cNvPr>
          <p:cNvSpPr>
            <a:spLocks noGrp="1"/>
          </p:cNvSpPr>
          <p:nvPr>
            <p:ph type="sldNum" sz="quarter" idx="5"/>
          </p:nvPr>
        </p:nvSpPr>
        <p:spPr/>
        <p:txBody>
          <a:bodyPr/>
          <a:lstStyle/>
          <a:p>
            <a:fld id="{360E47B1-589A-4969-A4DB-1B4F2777F4FC}" type="slidenum">
              <a:rPr lang="he-IL" smtClean="0"/>
              <a:t>17</a:t>
            </a:fld>
            <a:endParaRPr lang="he-IL"/>
          </a:p>
        </p:txBody>
      </p:sp>
    </p:spTree>
    <p:extLst>
      <p:ext uri="{BB962C8B-B14F-4D97-AF65-F5344CB8AC3E}">
        <p14:creationId xmlns:p14="http://schemas.microsoft.com/office/powerpoint/2010/main" val="1138317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EA72F-FDE1-C140-E1B8-480919C27DAA}"/>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8236AC03-CDDF-CA47-06CD-FC3ADA1E3D8B}"/>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B73EA6D3-C5D3-692C-7981-A1A5A1D82943}"/>
              </a:ext>
            </a:extLst>
          </p:cNvPr>
          <p:cNvSpPr>
            <a:spLocks noGrp="1"/>
          </p:cNvSpPr>
          <p:nvPr>
            <p:ph type="body" idx="1"/>
          </p:nvPr>
        </p:nvSpPr>
        <p:spPr/>
        <p:txBody>
          <a:bodyPr/>
          <a:lstStyle/>
          <a:p>
            <a:pPr algn="r"/>
            <a:r>
              <a:rPr lang="he-IL" dirty="0"/>
              <a:t>בשל מורכבות המשימה, מומלץ לחלק את הכיתה לשלוש קבוצות. כל קבוצה תלמד על תועלת אחת ותציג את הרעיונות המרכזיים במליאת הכיתה. לסיום כל הקבוצות יבצעו את שאלות הסיכום שבעמוד 272 .</a:t>
            </a:r>
          </a:p>
        </p:txBody>
      </p:sp>
      <p:sp>
        <p:nvSpPr>
          <p:cNvPr id="4" name="מציין מיקום של מספר שקופית 3">
            <a:extLst>
              <a:ext uri="{FF2B5EF4-FFF2-40B4-BE49-F238E27FC236}">
                <a16:creationId xmlns:a16="http://schemas.microsoft.com/office/drawing/2014/main" id="{D30334E6-4E4C-225B-4013-C97CFD8EB3DD}"/>
              </a:ext>
            </a:extLst>
          </p:cNvPr>
          <p:cNvSpPr>
            <a:spLocks noGrp="1"/>
          </p:cNvSpPr>
          <p:nvPr>
            <p:ph type="sldNum" sz="quarter" idx="5"/>
          </p:nvPr>
        </p:nvSpPr>
        <p:spPr/>
        <p:txBody>
          <a:bodyPr/>
          <a:lstStyle/>
          <a:p>
            <a:fld id="{360E47B1-589A-4969-A4DB-1B4F2777F4FC}" type="slidenum">
              <a:rPr lang="he-IL" smtClean="0"/>
              <a:t>18</a:t>
            </a:fld>
            <a:endParaRPr lang="he-IL"/>
          </a:p>
        </p:txBody>
      </p:sp>
    </p:spTree>
    <p:extLst>
      <p:ext uri="{BB962C8B-B14F-4D97-AF65-F5344CB8AC3E}">
        <p14:creationId xmlns:p14="http://schemas.microsoft.com/office/powerpoint/2010/main" val="1654238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1BA4F-4B3D-7DB6-A8EF-05171A9D858D}"/>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15075111-7DA1-F7E7-6E89-5B13B6079394}"/>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2EBA63EC-6DDA-09D3-D09D-AC5EA63D681D}"/>
              </a:ext>
            </a:extLst>
          </p:cNvPr>
          <p:cNvSpPr>
            <a:spLocks noGrp="1"/>
          </p:cNvSpPr>
          <p:nvPr>
            <p:ph type="body" idx="1"/>
          </p:nvPr>
        </p:nvSpPr>
        <p:spPr/>
        <p:txBody>
          <a:bodyPr/>
          <a:lstStyle/>
          <a:p>
            <a:pPr algn="r"/>
            <a:r>
              <a:rPr lang="he-IL" dirty="0"/>
              <a:t>המשימה מזמנת שימוש במיומנויות מידעניות כגון: איסוף מידע, ארגון ועיבוד מידע, הערכת מידע והצדקתו.</a:t>
            </a:r>
          </a:p>
          <a:p>
            <a:pPr algn="r"/>
            <a:endParaRPr lang="he-IL" dirty="0"/>
          </a:p>
          <a:p>
            <a:pPr algn="r"/>
            <a:r>
              <a:rPr lang="he-IL" dirty="0"/>
              <a:t>חשוב לקיים דיון ערכי בביטוי התועלת שמפיק האדם ממגוון המינים שבטבע. היכולת התבונית שלנו, בני האדם, לנצל את היצורים החיים לתועלתנו, אסור שתתנגש עם העובדה שאנחנו חלק ממגוון המינים ובסופו של דבר תלויים בו. יכולתנו לביית מספר (</a:t>
            </a:r>
            <a:r>
              <a:rPr lang="he-IL"/>
              <a:t>מצומצם ביותר) </a:t>
            </a:r>
            <a:r>
              <a:rPr lang="he-IL" dirty="0"/>
              <a:t>של צמחים ובעלי חיים וליהנות משירותיהם עדיין לא פטרה אותנו מהקשר ומהתלות שלנו בעולם היצורים החיים בסביבה הטבעית.</a:t>
            </a:r>
          </a:p>
        </p:txBody>
      </p:sp>
      <p:sp>
        <p:nvSpPr>
          <p:cNvPr id="4" name="מציין מיקום של מספר שקופית 3">
            <a:extLst>
              <a:ext uri="{FF2B5EF4-FFF2-40B4-BE49-F238E27FC236}">
                <a16:creationId xmlns:a16="http://schemas.microsoft.com/office/drawing/2014/main" id="{98DF32E3-7BAE-99A0-4C97-E581C9763AFA}"/>
              </a:ext>
            </a:extLst>
          </p:cNvPr>
          <p:cNvSpPr>
            <a:spLocks noGrp="1"/>
          </p:cNvSpPr>
          <p:nvPr>
            <p:ph type="sldNum" sz="quarter" idx="5"/>
          </p:nvPr>
        </p:nvSpPr>
        <p:spPr/>
        <p:txBody>
          <a:bodyPr/>
          <a:lstStyle/>
          <a:p>
            <a:fld id="{360E47B1-589A-4969-A4DB-1B4F2777F4FC}" type="slidenum">
              <a:rPr lang="he-IL" smtClean="0"/>
              <a:t>19</a:t>
            </a:fld>
            <a:endParaRPr lang="he-IL"/>
          </a:p>
        </p:txBody>
      </p:sp>
    </p:spTree>
    <p:extLst>
      <p:ext uri="{BB962C8B-B14F-4D97-AF65-F5344CB8AC3E}">
        <p14:creationId xmlns:p14="http://schemas.microsoft.com/office/powerpoint/2010/main" val="3280636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F9DB7-CDC9-2ABE-B5F6-7F98A16141ED}"/>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F21B988E-76D7-0B63-1CB5-05DAB499A43F}"/>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D9B7DC96-0FFD-6581-73FE-ADD9ED661351}"/>
              </a:ext>
            </a:extLst>
          </p:cNvPr>
          <p:cNvSpPr>
            <a:spLocks noGrp="1"/>
          </p:cNvSpPr>
          <p:nvPr>
            <p:ph type="body" idx="1"/>
          </p:nvPr>
        </p:nvSpPr>
        <p:spPr/>
        <p:txBody>
          <a:bodyPr/>
          <a:lstStyle/>
          <a:p>
            <a:pPr algn="r"/>
            <a:r>
              <a:rPr lang="he-IL" dirty="0"/>
              <a:t>הצגת תתי הנושאים נועדה ליצור מארגן למידה מוקדם.</a:t>
            </a:r>
          </a:p>
          <a:p>
            <a:pPr algn="r"/>
            <a:endParaRPr lang="he-IL" dirty="0"/>
          </a:p>
        </p:txBody>
      </p:sp>
      <p:sp>
        <p:nvSpPr>
          <p:cNvPr id="4" name="מציין מיקום של מספר שקופית 3">
            <a:extLst>
              <a:ext uri="{FF2B5EF4-FFF2-40B4-BE49-F238E27FC236}">
                <a16:creationId xmlns:a16="http://schemas.microsoft.com/office/drawing/2014/main" id="{9097F367-4D33-BA5E-7729-7F7FB9009032}"/>
              </a:ext>
            </a:extLst>
          </p:cNvPr>
          <p:cNvSpPr>
            <a:spLocks noGrp="1"/>
          </p:cNvSpPr>
          <p:nvPr>
            <p:ph type="sldNum" sz="quarter" idx="5"/>
          </p:nvPr>
        </p:nvSpPr>
        <p:spPr/>
        <p:txBody>
          <a:bodyPr/>
          <a:lstStyle/>
          <a:p>
            <a:fld id="{360E47B1-589A-4969-A4DB-1B4F2777F4FC}" type="slidenum">
              <a:rPr lang="he-IL" smtClean="0"/>
              <a:t>2</a:t>
            </a:fld>
            <a:endParaRPr lang="he-IL"/>
          </a:p>
        </p:txBody>
      </p:sp>
    </p:spTree>
    <p:extLst>
      <p:ext uri="{BB962C8B-B14F-4D97-AF65-F5344CB8AC3E}">
        <p14:creationId xmlns:p14="http://schemas.microsoft.com/office/powerpoint/2010/main" val="4160083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63767-5496-62EF-DFF7-9D737BCC6B9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82E999B1-988A-5492-E8D0-BE61E07CEFFA}"/>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7534342B-C416-2235-C225-1249A0C0271F}"/>
              </a:ext>
            </a:extLst>
          </p:cNvPr>
          <p:cNvSpPr>
            <a:spLocks noGrp="1"/>
          </p:cNvSpPr>
          <p:nvPr>
            <p:ph type="body" idx="1"/>
          </p:nvPr>
        </p:nvSpPr>
        <p:spPr/>
        <p:txBody>
          <a:bodyPr/>
          <a:lstStyle/>
          <a:p>
            <a:r>
              <a:rPr lang="he-IL" dirty="0"/>
              <a:t>משלימים את המושגים החסרים במשפטים.</a:t>
            </a:r>
          </a:p>
          <a:p>
            <a:endParaRPr lang="he-IL" dirty="0"/>
          </a:p>
          <a:p>
            <a:r>
              <a:rPr lang="he-IL" dirty="0"/>
              <a:t>שואלים שאלה ועונים באמצעות היגד הסיכום המתאים.</a:t>
            </a:r>
          </a:p>
          <a:p>
            <a:r>
              <a:rPr lang="he-IL" dirty="0"/>
              <a:t>לדוגמה</a:t>
            </a:r>
          </a:p>
          <a:p>
            <a:r>
              <a:rPr lang="he-IL" dirty="0"/>
              <a:t>שאלה: במה תלוי קיומם של יצורים חיים?</a:t>
            </a:r>
          </a:p>
          <a:p>
            <a:r>
              <a:rPr lang="he-IL" dirty="0"/>
              <a:t>תשובה: אור השמש, מים, אוויר וטמפרטורה הם מרכיבים החיוניים לקיום החיים על פני כדור הארץ.</a:t>
            </a:r>
          </a:p>
          <a:p>
            <a:endParaRPr lang="he-IL" dirty="0"/>
          </a:p>
          <a:p>
            <a:r>
              <a:rPr lang="he-IL" dirty="0"/>
              <a:t>מחברים שאלות עם היגדי הסיכום.</a:t>
            </a:r>
          </a:p>
          <a:p>
            <a:r>
              <a:rPr lang="he-IL" dirty="0"/>
              <a:t>לדוגמה</a:t>
            </a:r>
          </a:p>
          <a:p>
            <a:r>
              <a:rPr lang="he-IL" dirty="0"/>
              <a:t>מהם המרכיבים המשפיעים על מגוון המינים?</a:t>
            </a:r>
          </a:p>
          <a:p>
            <a:endParaRPr lang="he-IL" dirty="0"/>
          </a:p>
        </p:txBody>
      </p:sp>
      <p:sp>
        <p:nvSpPr>
          <p:cNvPr id="4" name="מציין מיקום של מספר שקופית 3">
            <a:extLst>
              <a:ext uri="{FF2B5EF4-FFF2-40B4-BE49-F238E27FC236}">
                <a16:creationId xmlns:a16="http://schemas.microsoft.com/office/drawing/2014/main" id="{499B7B4F-A750-A191-C823-E840D1128C03}"/>
              </a:ext>
            </a:extLst>
          </p:cNvPr>
          <p:cNvSpPr>
            <a:spLocks noGrp="1"/>
          </p:cNvSpPr>
          <p:nvPr>
            <p:ph type="sldNum" sz="quarter" idx="5"/>
          </p:nvPr>
        </p:nvSpPr>
        <p:spPr/>
        <p:txBody>
          <a:bodyPr/>
          <a:lstStyle/>
          <a:p>
            <a:fld id="{360E47B1-589A-4969-A4DB-1B4F2777F4FC}" type="slidenum">
              <a:rPr lang="he-IL" smtClean="0"/>
              <a:t>20</a:t>
            </a:fld>
            <a:endParaRPr lang="he-IL"/>
          </a:p>
        </p:txBody>
      </p:sp>
    </p:spTree>
    <p:extLst>
      <p:ext uri="{BB962C8B-B14F-4D97-AF65-F5344CB8AC3E}">
        <p14:creationId xmlns:p14="http://schemas.microsoft.com/office/powerpoint/2010/main" val="1001394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6CFEA-6B18-0F89-2A57-93FBF3FB89D5}"/>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B00DC519-EB00-C8F6-19B0-9B8DBD488E74}"/>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B71F2387-E952-7A08-1B1B-E48C1291020D}"/>
              </a:ext>
            </a:extLst>
          </p:cNvPr>
          <p:cNvSpPr>
            <a:spLocks noGrp="1"/>
          </p:cNvSpPr>
          <p:nvPr>
            <p:ph type="body" idx="1"/>
          </p:nvPr>
        </p:nvSpPr>
        <p:spPr/>
        <p:txBody>
          <a:bodyPr/>
          <a:lstStyle/>
          <a:p>
            <a:pPr algn="r"/>
            <a:r>
              <a:rPr lang="he-IL" dirty="0"/>
              <a:t>מזהים את המיומנות במשפט ונותנים דוגמה לביטוי במשימה.</a:t>
            </a:r>
          </a:p>
          <a:p>
            <a:pPr algn="r"/>
            <a:r>
              <a:rPr lang="he-IL" dirty="0"/>
              <a:t>לדוגמה:</a:t>
            </a:r>
          </a:p>
          <a:p>
            <a:pPr algn="r"/>
            <a:r>
              <a:rPr lang="he-IL" dirty="0"/>
              <a:t>אספנו נתונים בעזרת כלי מדידה.</a:t>
            </a:r>
          </a:p>
          <a:p>
            <a:pPr algn="r"/>
            <a:r>
              <a:rPr lang="he-IL" dirty="0"/>
              <a:t>המשימה: טמפרטורה וסביבות חיים, עמוד 251.</a:t>
            </a:r>
          </a:p>
          <a:p>
            <a:pPr algn="r"/>
            <a:endParaRPr lang="he-IL" dirty="0"/>
          </a:p>
        </p:txBody>
      </p:sp>
      <p:sp>
        <p:nvSpPr>
          <p:cNvPr id="4" name="מציין מיקום של מספר שקופית 3">
            <a:extLst>
              <a:ext uri="{FF2B5EF4-FFF2-40B4-BE49-F238E27FC236}">
                <a16:creationId xmlns:a16="http://schemas.microsoft.com/office/drawing/2014/main" id="{B209CF83-E050-19BC-2E3F-36A8DAD66A21}"/>
              </a:ext>
            </a:extLst>
          </p:cNvPr>
          <p:cNvSpPr>
            <a:spLocks noGrp="1"/>
          </p:cNvSpPr>
          <p:nvPr>
            <p:ph type="sldNum" sz="quarter" idx="5"/>
          </p:nvPr>
        </p:nvSpPr>
        <p:spPr/>
        <p:txBody>
          <a:bodyPr/>
          <a:lstStyle/>
          <a:p>
            <a:fld id="{360E47B1-589A-4969-A4DB-1B4F2777F4FC}" type="slidenum">
              <a:rPr lang="he-IL" smtClean="0"/>
              <a:t>21</a:t>
            </a:fld>
            <a:endParaRPr lang="he-IL"/>
          </a:p>
        </p:txBody>
      </p:sp>
    </p:spTree>
    <p:extLst>
      <p:ext uri="{BB962C8B-B14F-4D97-AF65-F5344CB8AC3E}">
        <p14:creationId xmlns:p14="http://schemas.microsoft.com/office/powerpoint/2010/main" val="2074741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043BB-F1D4-0557-F1FB-A4B32201C9CB}"/>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09173639-A023-988B-667F-CB25F405B646}"/>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A6049865-CF03-4307-5EA6-2701882EFAAD}"/>
              </a:ext>
            </a:extLst>
          </p:cNvPr>
          <p:cNvSpPr>
            <a:spLocks noGrp="1"/>
          </p:cNvSpPr>
          <p:nvPr>
            <p:ph type="body" idx="1"/>
          </p:nvPr>
        </p:nvSpPr>
        <p:spPr/>
        <p:txBody>
          <a:bodyPr/>
          <a:lstStyle/>
          <a:p>
            <a:pPr algn="r"/>
            <a:r>
              <a:rPr lang="he-IL" dirty="0"/>
              <a:t>השאלות המופיעות בתבנית זו מתאימות לתהליכי הערכה מעצבת - ביצועי הבנה של לומדים.</a:t>
            </a:r>
          </a:p>
          <a:p>
            <a:pPr algn="r"/>
            <a:endParaRPr lang="he-IL" dirty="0"/>
          </a:p>
        </p:txBody>
      </p:sp>
      <p:sp>
        <p:nvSpPr>
          <p:cNvPr id="4" name="מציין מיקום של מספר שקופית 3">
            <a:extLst>
              <a:ext uri="{FF2B5EF4-FFF2-40B4-BE49-F238E27FC236}">
                <a16:creationId xmlns:a16="http://schemas.microsoft.com/office/drawing/2014/main" id="{B18A88FD-93E5-8433-5207-831E501D0E1A}"/>
              </a:ext>
            </a:extLst>
          </p:cNvPr>
          <p:cNvSpPr>
            <a:spLocks noGrp="1"/>
          </p:cNvSpPr>
          <p:nvPr>
            <p:ph type="sldNum" sz="quarter" idx="5"/>
          </p:nvPr>
        </p:nvSpPr>
        <p:spPr/>
        <p:txBody>
          <a:bodyPr/>
          <a:lstStyle/>
          <a:p>
            <a:fld id="{360E47B1-589A-4969-A4DB-1B4F2777F4FC}" type="slidenum">
              <a:rPr lang="he-IL" smtClean="0"/>
              <a:t>22</a:t>
            </a:fld>
            <a:endParaRPr lang="he-IL"/>
          </a:p>
        </p:txBody>
      </p:sp>
    </p:spTree>
    <p:extLst>
      <p:ext uri="{BB962C8B-B14F-4D97-AF65-F5344CB8AC3E}">
        <p14:creationId xmlns:p14="http://schemas.microsoft.com/office/powerpoint/2010/main" val="4185116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B17EB-E68E-C3A3-1279-896B307DB59D}"/>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98BE6836-D722-C97B-6FAD-B94DF94422D7}"/>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DB441D56-94F8-947B-8BC7-E9F2D08A41D1}"/>
              </a:ext>
            </a:extLst>
          </p:cNvPr>
          <p:cNvSpPr>
            <a:spLocks noGrp="1"/>
          </p:cNvSpPr>
          <p:nvPr>
            <p:ph type="body" idx="1"/>
          </p:nvPr>
        </p:nvSpPr>
        <p:spPr/>
        <p:txBody>
          <a:bodyPr/>
          <a:lstStyle/>
          <a:p>
            <a:pPr algn="r"/>
            <a:r>
              <a:rPr lang="he-IL" dirty="0"/>
              <a:t>באתר </a:t>
            </a:r>
            <a:r>
              <a:rPr lang="he-IL" b="1" dirty="0"/>
              <a:t>במבט מקוון</a:t>
            </a:r>
            <a:r>
              <a:rPr lang="he-IL" dirty="0"/>
              <a:t>, בספר הדיגיטלי, משימה: </a:t>
            </a:r>
            <a:r>
              <a:rPr lang="he-IL" b="1" dirty="0"/>
              <a:t>קשר קיום מסוג הדדיות</a:t>
            </a:r>
            <a:r>
              <a:rPr lang="he-IL" dirty="0"/>
              <a:t>, עמוד 262.</a:t>
            </a:r>
          </a:p>
        </p:txBody>
      </p:sp>
      <p:sp>
        <p:nvSpPr>
          <p:cNvPr id="4" name="מציין מיקום של מספר שקופית 3">
            <a:extLst>
              <a:ext uri="{FF2B5EF4-FFF2-40B4-BE49-F238E27FC236}">
                <a16:creationId xmlns:a16="http://schemas.microsoft.com/office/drawing/2014/main" id="{2C3B507C-FD8C-2322-08C1-5A73ED4C389F}"/>
              </a:ext>
            </a:extLst>
          </p:cNvPr>
          <p:cNvSpPr>
            <a:spLocks noGrp="1"/>
          </p:cNvSpPr>
          <p:nvPr>
            <p:ph type="sldNum" sz="quarter" idx="5"/>
          </p:nvPr>
        </p:nvSpPr>
        <p:spPr/>
        <p:txBody>
          <a:bodyPr/>
          <a:lstStyle/>
          <a:p>
            <a:fld id="{360E47B1-589A-4969-A4DB-1B4F2777F4FC}" type="slidenum">
              <a:rPr lang="he-IL" smtClean="0"/>
              <a:t>23</a:t>
            </a:fld>
            <a:endParaRPr lang="he-IL"/>
          </a:p>
        </p:txBody>
      </p:sp>
    </p:spTree>
    <p:extLst>
      <p:ext uri="{BB962C8B-B14F-4D97-AF65-F5344CB8AC3E}">
        <p14:creationId xmlns:p14="http://schemas.microsoft.com/office/powerpoint/2010/main" val="1552977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6B9A3-FE2C-0B0A-FEE1-A9D631D6BF1E}"/>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56A22405-229A-4F99-DEC6-4B577EFA860C}"/>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DA838CDA-82D1-40FA-139F-1F952F9CA416}"/>
              </a:ext>
            </a:extLst>
          </p:cNvPr>
          <p:cNvSpPr>
            <a:spLocks noGrp="1"/>
          </p:cNvSpPr>
          <p:nvPr>
            <p:ph type="body" idx="1"/>
          </p:nvPr>
        </p:nvSpPr>
        <p:spPr/>
        <p:txBody>
          <a:bodyPr/>
          <a:lstStyle/>
          <a:p>
            <a:pPr algn="r"/>
            <a:r>
              <a:rPr lang="he-IL" dirty="0"/>
              <a:t>באתר </a:t>
            </a:r>
            <a:r>
              <a:rPr lang="he-IL" b="1" dirty="0"/>
              <a:t>במבט מקוון</a:t>
            </a:r>
            <a:r>
              <a:rPr lang="he-IL" dirty="0"/>
              <a:t>, בספר הדיגיטלי, משימה: </a:t>
            </a:r>
            <a:r>
              <a:rPr lang="he-IL" b="1" dirty="0" err="1"/>
              <a:t>הדבקון</a:t>
            </a:r>
            <a:r>
              <a:rPr lang="he-IL" b="1" dirty="0"/>
              <a:t> עץ הזית והציפורים</a:t>
            </a:r>
            <a:r>
              <a:rPr lang="he-IL" dirty="0"/>
              <a:t>, עמוד 265.</a:t>
            </a:r>
          </a:p>
          <a:p>
            <a:pPr algn="r"/>
            <a:endParaRPr lang="he-IL" dirty="0"/>
          </a:p>
        </p:txBody>
      </p:sp>
      <p:sp>
        <p:nvSpPr>
          <p:cNvPr id="4" name="מציין מיקום של מספר שקופית 3">
            <a:extLst>
              <a:ext uri="{FF2B5EF4-FFF2-40B4-BE49-F238E27FC236}">
                <a16:creationId xmlns:a16="http://schemas.microsoft.com/office/drawing/2014/main" id="{3D8249FD-7703-594D-268A-B63CFBE998AB}"/>
              </a:ext>
            </a:extLst>
          </p:cNvPr>
          <p:cNvSpPr>
            <a:spLocks noGrp="1"/>
          </p:cNvSpPr>
          <p:nvPr>
            <p:ph type="sldNum" sz="quarter" idx="5"/>
          </p:nvPr>
        </p:nvSpPr>
        <p:spPr/>
        <p:txBody>
          <a:bodyPr/>
          <a:lstStyle/>
          <a:p>
            <a:fld id="{360E47B1-589A-4969-A4DB-1B4F2777F4FC}" type="slidenum">
              <a:rPr lang="he-IL" smtClean="0"/>
              <a:t>24</a:t>
            </a:fld>
            <a:endParaRPr lang="he-IL"/>
          </a:p>
        </p:txBody>
      </p:sp>
    </p:spTree>
    <p:extLst>
      <p:ext uri="{BB962C8B-B14F-4D97-AF65-F5344CB8AC3E}">
        <p14:creationId xmlns:p14="http://schemas.microsoft.com/office/powerpoint/2010/main" val="3185787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05356-917C-ED4D-A252-92DF9B777D9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59CA081C-EC8D-BA04-CCDF-1154EA6724BB}"/>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6E61121E-E502-1494-674E-45AB8026469E}"/>
              </a:ext>
            </a:extLst>
          </p:cNvPr>
          <p:cNvSpPr>
            <a:spLocks noGrp="1"/>
          </p:cNvSpPr>
          <p:nvPr>
            <p:ph type="body" idx="1"/>
          </p:nvPr>
        </p:nvSpPr>
        <p:spPr/>
        <p:txBody>
          <a:bodyPr/>
          <a:lstStyle/>
          <a:p>
            <a:pPr algn="r"/>
            <a:endParaRPr lang="he-IL" dirty="0"/>
          </a:p>
        </p:txBody>
      </p:sp>
      <p:sp>
        <p:nvSpPr>
          <p:cNvPr id="4" name="מציין מיקום של מספר שקופית 3">
            <a:extLst>
              <a:ext uri="{FF2B5EF4-FFF2-40B4-BE49-F238E27FC236}">
                <a16:creationId xmlns:a16="http://schemas.microsoft.com/office/drawing/2014/main" id="{52B39190-F2D4-7D48-0135-0011D0CA02CE}"/>
              </a:ext>
            </a:extLst>
          </p:cNvPr>
          <p:cNvSpPr>
            <a:spLocks noGrp="1"/>
          </p:cNvSpPr>
          <p:nvPr>
            <p:ph type="sldNum" sz="quarter" idx="5"/>
          </p:nvPr>
        </p:nvSpPr>
        <p:spPr/>
        <p:txBody>
          <a:bodyPr/>
          <a:lstStyle/>
          <a:p>
            <a:fld id="{360E47B1-589A-4969-A4DB-1B4F2777F4FC}" type="slidenum">
              <a:rPr lang="he-IL" smtClean="0"/>
              <a:t>25</a:t>
            </a:fld>
            <a:endParaRPr lang="he-IL"/>
          </a:p>
        </p:txBody>
      </p:sp>
    </p:spTree>
    <p:extLst>
      <p:ext uri="{BB962C8B-B14F-4D97-AF65-F5344CB8AC3E}">
        <p14:creationId xmlns:p14="http://schemas.microsoft.com/office/powerpoint/2010/main" val="1515045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4C4D9-B5C8-ED0B-24C4-4CEAC0EC300D}"/>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3C8299C0-08AB-234B-DB61-55A52DC710E0}"/>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5F72F24B-CC5F-8A26-BD4D-72632D133D2D}"/>
              </a:ext>
            </a:extLst>
          </p:cNvPr>
          <p:cNvSpPr>
            <a:spLocks noGrp="1"/>
          </p:cNvSpPr>
          <p:nvPr>
            <p:ph type="body" idx="1"/>
          </p:nvPr>
        </p:nvSpPr>
        <p:spPr/>
        <p:txBody>
          <a:bodyPr/>
          <a:lstStyle/>
          <a:p>
            <a:pPr algn="r"/>
            <a:r>
              <a:rPr lang="he-IL" dirty="0"/>
              <a:t>לפני ביצוע המשימה חשוב לבקש מהתלמידים להביא דוגמאות לקשרי הזנה בין יצורים חיים. את ה"סיפורים" חשוב להציג בתרשים של שרשרת מזון ולציין בו את ה"אוכלים" ואת ה"נאכלים". לאחר ביצוע המשימה מוצע לחזור</a:t>
            </a:r>
          </a:p>
          <a:p>
            <a:pPr algn="r"/>
            <a:r>
              <a:rPr lang="he-IL" dirty="0"/>
              <a:t>אל התרשימים ולבחון אותם.</a:t>
            </a:r>
          </a:p>
        </p:txBody>
      </p:sp>
      <p:sp>
        <p:nvSpPr>
          <p:cNvPr id="4" name="מציין מיקום של מספר שקופית 3">
            <a:extLst>
              <a:ext uri="{FF2B5EF4-FFF2-40B4-BE49-F238E27FC236}">
                <a16:creationId xmlns:a16="http://schemas.microsoft.com/office/drawing/2014/main" id="{3BDCAEFA-C72A-F23C-2D9E-0BA6C4F0EC63}"/>
              </a:ext>
            </a:extLst>
          </p:cNvPr>
          <p:cNvSpPr>
            <a:spLocks noGrp="1"/>
          </p:cNvSpPr>
          <p:nvPr>
            <p:ph type="sldNum" sz="quarter" idx="5"/>
          </p:nvPr>
        </p:nvSpPr>
        <p:spPr/>
        <p:txBody>
          <a:bodyPr/>
          <a:lstStyle/>
          <a:p>
            <a:fld id="{360E47B1-589A-4969-A4DB-1B4F2777F4FC}" type="slidenum">
              <a:rPr lang="he-IL" smtClean="0"/>
              <a:t>3</a:t>
            </a:fld>
            <a:endParaRPr lang="he-IL"/>
          </a:p>
        </p:txBody>
      </p:sp>
    </p:spTree>
    <p:extLst>
      <p:ext uri="{BB962C8B-B14F-4D97-AF65-F5344CB8AC3E}">
        <p14:creationId xmlns:p14="http://schemas.microsoft.com/office/powerpoint/2010/main" val="317660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EB0D4-91A9-ACB1-5D2B-6C64D073E478}"/>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A4229A1D-99FE-5CBB-BE12-02B0A7764016}"/>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62AEE3B6-B033-23FD-7F00-8BE0D7494F39}"/>
              </a:ext>
            </a:extLst>
          </p:cNvPr>
          <p:cNvSpPr>
            <a:spLocks noGrp="1"/>
          </p:cNvSpPr>
          <p:nvPr>
            <p:ph type="body" idx="1"/>
          </p:nvPr>
        </p:nvSpPr>
        <p:spPr/>
        <p:txBody>
          <a:bodyPr/>
          <a:lstStyle/>
          <a:p>
            <a:pPr algn="r"/>
            <a:r>
              <a:rPr lang="he-IL" dirty="0"/>
              <a:t>באתר </a:t>
            </a:r>
            <a:r>
              <a:rPr lang="he-IL" b="1" dirty="0"/>
              <a:t>במבט מקוון</a:t>
            </a:r>
            <a:r>
              <a:rPr lang="he-IL" dirty="0"/>
              <a:t>, בספר הדיגיטלי, משימה: </a:t>
            </a:r>
            <a:r>
              <a:rPr lang="he-IL" b="1" dirty="0"/>
              <a:t>החיים באגם</a:t>
            </a:r>
            <a:r>
              <a:rPr lang="he-IL" dirty="0"/>
              <a:t>, עמוד 255.</a:t>
            </a:r>
          </a:p>
        </p:txBody>
      </p:sp>
      <p:sp>
        <p:nvSpPr>
          <p:cNvPr id="4" name="מציין מיקום של מספר שקופית 3">
            <a:extLst>
              <a:ext uri="{FF2B5EF4-FFF2-40B4-BE49-F238E27FC236}">
                <a16:creationId xmlns:a16="http://schemas.microsoft.com/office/drawing/2014/main" id="{C33EE0A1-D989-5682-0613-FBF6D254B45B}"/>
              </a:ext>
            </a:extLst>
          </p:cNvPr>
          <p:cNvSpPr>
            <a:spLocks noGrp="1"/>
          </p:cNvSpPr>
          <p:nvPr>
            <p:ph type="sldNum" sz="quarter" idx="5"/>
          </p:nvPr>
        </p:nvSpPr>
        <p:spPr/>
        <p:txBody>
          <a:bodyPr/>
          <a:lstStyle/>
          <a:p>
            <a:fld id="{360E47B1-589A-4969-A4DB-1B4F2777F4FC}" type="slidenum">
              <a:rPr lang="he-IL" smtClean="0"/>
              <a:t>4</a:t>
            </a:fld>
            <a:endParaRPr lang="he-IL"/>
          </a:p>
        </p:txBody>
      </p:sp>
    </p:spTree>
    <p:extLst>
      <p:ext uri="{BB962C8B-B14F-4D97-AF65-F5344CB8AC3E}">
        <p14:creationId xmlns:p14="http://schemas.microsoft.com/office/powerpoint/2010/main" val="124926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2097E-F523-5EC5-0D7C-38BD7939ED63}"/>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40BEE458-3BF7-6E8E-41EE-F91F8762B9FA}"/>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D7407518-8D2C-77E0-B5E9-C3EA8B333BF8}"/>
              </a:ext>
            </a:extLst>
          </p:cNvPr>
          <p:cNvSpPr>
            <a:spLocks noGrp="1"/>
          </p:cNvSpPr>
          <p:nvPr>
            <p:ph type="body" idx="1"/>
          </p:nvPr>
        </p:nvSpPr>
        <p:spPr/>
        <p:txBody>
          <a:bodyPr/>
          <a:lstStyle/>
          <a:p>
            <a:pPr algn="r"/>
            <a:r>
              <a:rPr lang="he-IL" dirty="0"/>
              <a:t>בשרשרת המזון - חומרים עוברים מהנאכל אל מי שניזון ממנו. מן הצמחים אל בעלי החיים הצמחוניים ומהם אל בעלי החיים הטורפים.</a:t>
            </a:r>
          </a:p>
          <a:p>
            <a:pPr algn="r"/>
            <a:r>
              <a:rPr lang="he-IL" dirty="0"/>
              <a:t>במשימה זו מתרגלים התלמידים לבטא את קשרי התזונה בין יצורים באמצעות תרשימים</a:t>
            </a:r>
          </a:p>
          <a:p>
            <a:pPr algn="r"/>
            <a:r>
              <a:rPr lang="he-IL" dirty="0"/>
              <a:t>באמצעות תרשים שרשרת מזון.</a:t>
            </a:r>
          </a:p>
        </p:txBody>
      </p:sp>
      <p:sp>
        <p:nvSpPr>
          <p:cNvPr id="4" name="מציין מיקום של מספר שקופית 3">
            <a:extLst>
              <a:ext uri="{FF2B5EF4-FFF2-40B4-BE49-F238E27FC236}">
                <a16:creationId xmlns:a16="http://schemas.microsoft.com/office/drawing/2014/main" id="{F732D9CA-263F-4647-0CDF-4C0D3BAA121D}"/>
              </a:ext>
            </a:extLst>
          </p:cNvPr>
          <p:cNvSpPr>
            <a:spLocks noGrp="1"/>
          </p:cNvSpPr>
          <p:nvPr>
            <p:ph type="sldNum" sz="quarter" idx="5"/>
          </p:nvPr>
        </p:nvSpPr>
        <p:spPr/>
        <p:txBody>
          <a:bodyPr/>
          <a:lstStyle/>
          <a:p>
            <a:fld id="{360E47B1-589A-4969-A4DB-1B4F2777F4FC}" type="slidenum">
              <a:rPr lang="he-IL" smtClean="0"/>
              <a:t>5</a:t>
            </a:fld>
            <a:endParaRPr lang="he-IL"/>
          </a:p>
        </p:txBody>
      </p:sp>
    </p:spTree>
    <p:extLst>
      <p:ext uri="{BB962C8B-B14F-4D97-AF65-F5344CB8AC3E}">
        <p14:creationId xmlns:p14="http://schemas.microsoft.com/office/powerpoint/2010/main" val="10110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C479B-FEBA-1B7E-0360-CF4524669405}"/>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E6E6BCC3-FC97-904D-E09F-D4C215A39C26}"/>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6DA40103-58F9-29B1-726F-75C2BA44A2ED}"/>
              </a:ext>
            </a:extLst>
          </p:cNvPr>
          <p:cNvSpPr>
            <a:spLocks noGrp="1"/>
          </p:cNvSpPr>
          <p:nvPr>
            <p:ph type="body" idx="1"/>
          </p:nvPr>
        </p:nvSpPr>
        <p:spPr/>
        <p:txBody>
          <a:bodyPr/>
          <a:lstStyle/>
          <a:p>
            <a:pPr algn="r"/>
            <a:r>
              <a:rPr lang="he-IL" dirty="0"/>
              <a:t>קשר טריפה המתקיים בין יצורים חיים הוא קשר של הזנה והודות לו יצורים חיים יכולים לקלוט את מזונם.</a:t>
            </a:r>
          </a:p>
          <a:p>
            <a:pPr algn="r"/>
            <a:r>
              <a:rPr lang="he-IL" dirty="0"/>
              <a:t>יתרון נוסף לקיומו של קשר זה הוא ויסות גודלן של אוכלוסיות יצורים חיים.</a:t>
            </a:r>
          </a:p>
          <a:p>
            <a:pPr algn="r"/>
            <a:r>
              <a:rPr lang="he-IL" dirty="0"/>
              <a:t>בשרשרת מזון הצמחים מופיעים בחוליה הראשונה. הם יצרני המזון.</a:t>
            </a:r>
          </a:p>
          <a:p>
            <a:pPr algn="r"/>
            <a:r>
              <a:rPr lang="he-IL" dirty="0"/>
              <a:t>הודות לצמחים יש מזון לבעלי חיים צמחוניים.</a:t>
            </a:r>
          </a:p>
          <a:p>
            <a:pPr algn="r"/>
            <a:r>
              <a:rPr lang="he-IL" dirty="0"/>
              <a:t>בעלי החיים הצמחוניים מופיעים בחוליה השנייה. הם צרכני המזון.</a:t>
            </a:r>
          </a:p>
          <a:p>
            <a:pPr algn="r"/>
            <a:endParaRPr lang="he-IL" dirty="0"/>
          </a:p>
          <a:p>
            <a:pPr algn="r"/>
            <a:r>
              <a:rPr lang="he-IL" dirty="0"/>
              <a:t>ללא צמחים לא היו לבעלי החיים חומרי הזנה.</a:t>
            </a:r>
          </a:p>
          <a:p>
            <a:pPr algn="r"/>
            <a:r>
              <a:rPr lang="he-IL" dirty="0"/>
              <a:t>קיומם של בעלי חיים בחוליה השלישית של שרשרת המזון תלוי בקיומם של צמחים. נימוק: קיומם תלוי בבעלי החיים הצמחוניים ואלה לא יתקיימו ללא צמחים.</a:t>
            </a:r>
          </a:p>
        </p:txBody>
      </p:sp>
      <p:sp>
        <p:nvSpPr>
          <p:cNvPr id="4" name="מציין מיקום של מספר שקופית 3">
            <a:extLst>
              <a:ext uri="{FF2B5EF4-FFF2-40B4-BE49-F238E27FC236}">
                <a16:creationId xmlns:a16="http://schemas.microsoft.com/office/drawing/2014/main" id="{7D9C034C-1AC9-0F03-00F6-0FB40F3A1B6B}"/>
              </a:ext>
            </a:extLst>
          </p:cNvPr>
          <p:cNvSpPr>
            <a:spLocks noGrp="1"/>
          </p:cNvSpPr>
          <p:nvPr>
            <p:ph type="sldNum" sz="quarter" idx="5"/>
          </p:nvPr>
        </p:nvSpPr>
        <p:spPr/>
        <p:txBody>
          <a:bodyPr/>
          <a:lstStyle/>
          <a:p>
            <a:fld id="{360E47B1-589A-4969-A4DB-1B4F2777F4FC}" type="slidenum">
              <a:rPr lang="he-IL" smtClean="0"/>
              <a:t>6</a:t>
            </a:fld>
            <a:endParaRPr lang="he-IL"/>
          </a:p>
        </p:txBody>
      </p:sp>
    </p:spTree>
    <p:extLst>
      <p:ext uri="{BB962C8B-B14F-4D97-AF65-F5344CB8AC3E}">
        <p14:creationId xmlns:p14="http://schemas.microsoft.com/office/powerpoint/2010/main" val="1912879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74D6F-C34F-4E6B-FC64-48FFAA946FD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4B230A29-B53D-BC2B-3DB8-884D800FD2EB}"/>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543A6F02-8598-7EE8-2BB8-41AC3F8DAB47}"/>
              </a:ext>
            </a:extLst>
          </p:cNvPr>
          <p:cNvSpPr>
            <a:spLocks noGrp="1"/>
          </p:cNvSpPr>
          <p:nvPr>
            <p:ph type="body" idx="1"/>
          </p:nvPr>
        </p:nvSpPr>
        <p:spPr/>
        <p:txBody>
          <a:bodyPr/>
          <a:lstStyle/>
          <a:p>
            <a:pPr algn="r"/>
            <a:r>
              <a:rPr lang="he-IL" dirty="0"/>
              <a:t>לרוב בעלי חיים ניזונים ממגוון של יצורים חיים, לכן נהוג לתאר את קשר הקיום מסוג טריפה באמצעות מארג של קשרי תזונה. </a:t>
            </a:r>
          </a:p>
          <a:p>
            <a:pPr algn="r"/>
            <a:r>
              <a:rPr lang="he-IL" dirty="0"/>
              <a:t>הישענות על סוג אחד של מזון יכולה להיות בעייתית אם הוא אינו זמין לבעל החיים. </a:t>
            </a:r>
          </a:p>
          <a:p>
            <a:pPr algn="r"/>
            <a:r>
              <a:rPr lang="he-IL" dirty="0"/>
              <a:t>חשוב להדגיש שבטבע אין שרשרות מזון אלא מארגי מזון.</a:t>
            </a:r>
          </a:p>
          <a:p>
            <a:pPr algn="r"/>
            <a:endParaRPr lang="he-IL" dirty="0"/>
          </a:p>
          <a:p>
            <a:pPr algn="r"/>
            <a:r>
              <a:rPr lang="he-IL" dirty="0"/>
              <a:t>במארג המזון ובשרשרת המזון הצמחים הם בסיס המזון ובעלי החיים הם צרכני מזון. </a:t>
            </a:r>
          </a:p>
          <a:p>
            <a:pPr algn="r"/>
            <a:r>
              <a:rPr lang="he-IL" dirty="0"/>
              <a:t>מארג מזון מתאר רשת מסועפת של קשרי טריפה, בעוד ששרשרת מזון מתארת באופן קווי "סעיף" אחד במארג.</a:t>
            </a:r>
          </a:p>
        </p:txBody>
      </p:sp>
      <p:sp>
        <p:nvSpPr>
          <p:cNvPr id="4" name="מציין מיקום של מספר שקופית 3">
            <a:extLst>
              <a:ext uri="{FF2B5EF4-FFF2-40B4-BE49-F238E27FC236}">
                <a16:creationId xmlns:a16="http://schemas.microsoft.com/office/drawing/2014/main" id="{B07250C4-E128-B02C-B6C2-7E9CF609BC16}"/>
              </a:ext>
            </a:extLst>
          </p:cNvPr>
          <p:cNvSpPr>
            <a:spLocks noGrp="1"/>
          </p:cNvSpPr>
          <p:nvPr>
            <p:ph type="sldNum" sz="quarter" idx="5"/>
          </p:nvPr>
        </p:nvSpPr>
        <p:spPr/>
        <p:txBody>
          <a:bodyPr/>
          <a:lstStyle/>
          <a:p>
            <a:fld id="{360E47B1-589A-4969-A4DB-1B4F2777F4FC}" type="slidenum">
              <a:rPr lang="he-IL" smtClean="0"/>
              <a:t>7</a:t>
            </a:fld>
            <a:endParaRPr lang="he-IL"/>
          </a:p>
        </p:txBody>
      </p:sp>
    </p:spTree>
    <p:extLst>
      <p:ext uri="{BB962C8B-B14F-4D97-AF65-F5344CB8AC3E}">
        <p14:creationId xmlns:p14="http://schemas.microsoft.com/office/powerpoint/2010/main" val="2987054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927C2-B8B9-14F7-9989-5B09EC2550B7}"/>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6D7088EF-B76E-2C27-C858-31168390C191}"/>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CCF61868-C4E9-40A2-02B4-850D779E3952}"/>
              </a:ext>
            </a:extLst>
          </p:cNvPr>
          <p:cNvSpPr>
            <a:spLocks noGrp="1"/>
          </p:cNvSpPr>
          <p:nvPr>
            <p:ph type="body" idx="1"/>
          </p:nvPr>
        </p:nvSpPr>
        <p:spPr/>
        <p:txBody>
          <a:bodyPr/>
          <a:lstStyle/>
          <a:p>
            <a:pPr algn="r"/>
            <a:r>
              <a:rPr lang="he-IL" dirty="0"/>
              <a:t>תרגול מיומנויות מידעניות ומיומנויות דיגיטליות</a:t>
            </a:r>
          </a:p>
          <a:p>
            <a:pPr algn="r"/>
            <a:r>
              <a:rPr lang="he-IL" dirty="0"/>
              <a:t>חיפוש מידע ברשת, עיבוד וייצוג.</a:t>
            </a:r>
          </a:p>
        </p:txBody>
      </p:sp>
      <p:sp>
        <p:nvSpPr>
          <p:cNvPr id="4" name="מציין מיקום של מספר שקופית 3">
            <a:extLst>
              <a:ext uri="{FF2B5EF4-FFF2-40B4-BE49-F238E27FC236}">
                <a16:creationId xmlns:a16="http://schemas.microsoft.com/office/drawing/2014/main" id="{A447431F-B9B6-F24B-14A9-52F7B32E2382}"/>
              </a:ext>
            </a:extLst>
          </p:cNvPr>
          <p:cNvSpPr>
            <a:spLocks noGrp="1"/>
          </p:cNvSpPr>
          <p:nvPr>
            <p:ph type="sldNum" sz="quarter" idx="5"/>
          </p:nvPr>
        </p:nvSpPr>
        <p:spPr/>
        <p:txBody>
          <a:bodyPr/>
          <a:lstStyle/>
          <a:p>
            <a:fld id="{360E47B1-589A-4969-A4DB-1B4F2777F4FC}" type="slidenum">
              <a:rPr lang="he-IL" smtClean="0"/>
              <a:t>8</a:t>
            </a:fld>
            <a:endParaRPr lang="he-IL"/>
          </a:p>
        </p:txBody>
      </p:sp>
    </p:spTree>
    <p:extLst>
      <p:ext uri="{BB962C8B-B14F-4D97-AF65-F5344CB8AC3E}">
        <p14:creationId xmlns:p14="http://schemas.microsoft.com/office/powerpoint/2010/main" val="3711294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638D8-3E24-67C5-2749-73949A92228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91361DE3-7D70-12EB-B15B-1B134A5ABEE5}"/>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32E655F2-0581-D4D8-B80D-4FCE71955B6C}"/>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בספר הדיגיטלי, 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שרשרת ומארג מזון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עמוד 261.</a:t>
            </a:r>
          </a:p>
          <a:p>
            <a:pPr algn="r"/>
            <a:endParaRPr lang="he-IL" dirty="0"/>
          </a:p>
        </p:txBody>
      </p:sp>
      <p:sp>
        <p:nvSpPr>
          <p:cNvPr id="4" name="מציין מיקום של מספר שקופית 3">
            <a:extLst>
              <a:ext uri="{FF2B5EF4-FFF2-40B4-BE49-F238E27FC236}">
                <a16:creationId xmlns:a16="http://schemas.microsoft.com/office/drawing/2014/main" id="{5B636563-573C-5A52-3733-F1D74B1602F6}"/>
              </a:ext>
            </a:extLst>
          </p:cNvPr>
          <p:cNvSpPr>
            <a:spLocks noGrp="1"/>
          </p:cNvSpPr>
          <p:nvPr>
            <p:ph type="sldNum" sz="quarter" idx="5"/>
          </p:nvPr>
        </p:nvSpPr>
        <p:spPr/>
        <p:txBody>
          <a:bodyPr/>
          <a:lstStyle/>
          <a:p>
            <a:fld id="{360E47B1-589A-4969-A4DB-1B4F2777F4FC}" type="slidenum">
              <a:rPr lang="he-IL" smtClean="0"/>
              <a:t>9</a:t>
            </a:fld>
            <a:endParaRPr lang="he-IL"/>
          </a:p>
        </p:txBody>
      </p:sp>
    </p:spTree>
    <p:extLst>
      <p:ext uri="{BB962C8B-B14F-4D97-AF65-F5344CB8AC3E}">
        <p14:creationId xmlns:p14="http://schemas.microsoft.com/office/powerpoint/2010/main" val="2766396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0F6E4DD-A55B-C2BE-7154-4ACDB343545B}"/>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8EB82EB1-51F5-5EDA-4EBC-4AF138FE7A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0D307C4D-516D-82E6-98D0-CE55DB5B2FC1}"/>
              </a:ext>
            </a:extLst>
          </p:cNvPr>
          <p:cNvSpPr>
            <a:spLocks noGrp="1"/>
          </p:cNvSpPr>
          <p:nvPr>
            <p:ph type="dt" sz="half" idx="10"/>
          </p:nvPr>
        </p:nvSpPr>
        <p:spPr/>
        <p:txBody>
          <a:bodyPr/>
          <a:lstStyle/>
          <a:p>
            <a:fld id="{5FDD759E-D868-4EB1-B807-31127798B3E2}" type="datetimeFigureOut">
              <a:rPr lang="he-IL" smtClean="0"/>
              <a:t>ז'/סיון/תשפ"ה</a:t>
            </a:fld>
            <a:endParaRPr lang="he-IL"/>
          </a:p>
        </p:txBody>
      </p:sp>
      <p:sp>
        <p:nvSpPr>
          <p:cNvPr id="5" name="מציין מיקום של כותרת תחתונה 4">
            <a:extLst>
              <a:ext uri="{FF2B5EF4-FFF2-40B4-BE49-F238E27FC236}">
                <a16:creationId xmlns:a16="http://schemas.microsoft.com/office/drawing/2014/main" id="{22AFD410-7719-4B02-7D77-AF9D648D861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D9EE848-5CA6-D4C8-5EFF-992F63617971}"/>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3401370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58F3B2A-7E2C-A8D0-44C0-7DF74B783052}"/>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50331AF3-E6FE-6BF1-C28C-583A9B5AF661}"/>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8BAF6268-817F-3892-7D3F-9127597787C8}"/>
              </a:ext>
            </a:extLst>
          </p:cNvPr>
          <p:cNvSpPr>
            <a:spLocks noGrp="1"/>
          </p:cNvSpPr>
          <p:nvPr>
            <p:ph type="dt" sz="half" idx="10"/>
          </p:nvPr>
        </p:nvSpPr>
        <p:spPr/>
        <p:txBody>
          <a:bodyPr/>
          <a:lstStyle/>
          <a:p>
            <a:fld id="{5FDD759E-D868-4EB1-B807-31127798B3E2}" type="datetimeFigureOut">
              <a:rPr lang="he-IL" smtClean="0"/>
              <a:t>ז'/סיון/תשפ"ה</a:t>
            </a:fld>
            <a:endParaRPr lang="he-IL"/>
          </a:p>
        </p:txBody>
      </p:sp>
      <p:sp>
        <p:nvSpPr>
          <p:cNvPr id="5" name="מציין מיקום של כותרת תחתונה 4">
            <a:extLst>
              <a:ext uri="{FF2B5EF4-FFF2-40B4-BE49-F238E27FC236}">
                <a16:creationId xmlns:a16="http://schemas.microsoft.com/office/drawing/2014/main" id="{A4C7DB69-6010-EB73-36BC-F4764B83DF4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215D553-FA5A-E840-4D51-738A6844B7CC}"/>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2651412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2BADAD53-8CB8-9601-81B9-E438D6D56E28}"/>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8FAF139E-0297-39A5-DB81-5ECA954939F2}"/>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0557BBE-0C1E-B23B-CC67-1A7007323D57}"/>
              </a:ext>
            </a:extLst>
          </p:cNvPr>
          <p:cNvSpPr>
            <a:spLocks noGrp="1"/>
          </p:cNvSpPr>
          <p:nvPr>
            <p:ph type="dt" sz="half" idx="10"/>
          </p:nvPr>
        </p:nvSpPr>
        <p:spPr/>
        <p:txBody>
          <a:bodyPr/>
          <a:lstStyle/>
          <a:p>
            <a:fld id="{5FDD759E-D868-4EB1-B807-31127798B3E2}" type="datetimeFigureOut">
              <a:rPr lang="he-IL" smtClean="0"/>
              <a:t>ז'/סיון/תשפ"ה</a:t>
            </a:fld>
            <a:endParaRPr lang="he-IL"/>
          </a:p>
        </p:txBody>
      </p:sp>
      <p:sp>
        <p:nvSpPr>
          <p:cNvPr id="5" name="מציין מיקום של כותרת תחתונה 4">
            <a:extLst>
              <a:ext uri="{FF2B5EF4-FFF2-40B4-BE49-F238E27FC236}">
                <a16:creationId xmlns:a16="http://schemas.microsoft.com/office/drawing/2014/main" id="{E80F37B3-19C3-E20C-6314-26B02126A27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D2DAE31-F377-7BCF-C51A-F49E69D4EBAA}"/>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2637307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5FB6FCB-5120-CFE9-63BD-9AFD6287900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9989FF6D-E594-0075-831A-311FA08EB102}"/>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410A1CC-35C7-ADE6-DF03-52ECAF011070}"/>
              </a:ext>
            </a:extLst>
          </p:cNvPr>
          <p:cNvSpPr>
            <a:spLocks noGrp="1"/>
          </p:cNvSpPr>
          <p:nvPr>
            <p:ph type="dt" sz="half" idx="10"/>
          </p:nvPr>
        </p:nvSpPr>
        <p:spPr/>
        <p:txBody>
          <a:bodyPr/>
          <a:lstStyle/>
          <a:p>
            <a:fld id="{5FDD759E-D868-4EB1-B807-31127798B3E2}" type="datetimeFigureOut">
              <a:rPr lang="he-IL" smtClean="0"/>
              <a:t>ז'/סיון/תשפ"ה</a:t>
            </a:fld>
            <a:endParaRPr lang="he-IL"/>
          </a:p>
        </p:txBody>
      </p:sp>
      <p:sp>
        <p:nvSpPr>
          <p:cNvPr id="5" name="מציין מיקום של כותרת תחתונה 4">
            <a:extLst>
              <a:ext uri="{FF2B5EF4-FFF2-40B4-BE49-F238E27FC236}">
                <a16:creationId xmlns:a16="http://schemas.microsoft.com/office/drawing/2014/main" id="{01CF9E4C-6312-98F4-8944-384D51528FA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F8AD289-59B8-0BA5-6299-771E961392FD}"/>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3565908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CC3E2F5-E1B6-0AAF-AD63-180B64EF0D84}"/>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9C301C31-DF07-4657-5215-5AEC4A1E48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52C5E45F-113F-F3BA-176B-2BA08F821135}"/>
              </a:ext>
            </a:extLst>
          </p:cNvPr>
          <p:cNvSpPr>
            <a:spLocks noGrp="1"/>
          </p:cNvSpPr>
          <p:nvPr>
            <p:ph type="dt" sz="half" idx="10"/>
          </p:nvPr>
        </p:nvSpPr>
        <p:spPr/>
        <p:txBody>
          <a:bodyPr/>
          <a:lstStyle/>
          <a:p>
            <a:fld id="{5FDD759E-D868-4EB1-B807-31127798B3E2}" type="datetimeFigureOut">
              <a:rPr lang="he-IL" smtClean="0"/>
              <a:t>ז'/סיון/תשפ"ה</a:t>
            </a:fld>
            <a:endParaRPr lang="he-IL"/>
          </a:p>
        </p:txBody>
      </p:sp>
      <p:sp>
        <p:nvSpPr>
          <p:cNvPr id="5" name="מציין מיקום של כותרת תחתונה 4">
            <a:extLst>
              <a:ext uri="{FF2B5EF4-FFF2-40B4-BE49-F238E27FC236}">
                <a16:creationId xmlns:a16="http://schemas.microsoft.com/office/drawing/2014/main" id="{E7CFA7AA-AF2E-17E0-DCDE-D405772CAE1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5BC28D4-8903-D2D0-4E12-A3F015C03BD2}"/>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3005975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47EBC80-0B65-82CD-5D3B-A4849686202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18A063B-A4ED-ED4F-5359-94CCFC271EE0}"/>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06166080-A2FB-C2A6-FB56-B85B8E3899E5}"/>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F9B0E111-8AC6-0FA0-2C33-702E487FBB15}"/>
              </a:ext>
            </a:extLst>
          </p:cNvPr>
          <p:cNvSpPr>
            <a:spLocks noGrp="1"/>
          </p:cNvSpPr>
          <p:nvPr>
            <p:ph type="dt" sz="half" idx="10"/>
          </p:nvPr>
        </p:nvSpPr>
        <p:spPr/>
        <p:txBody>
          <a:bodyPr/>
          <a:lstStyle/>
          <a:p>
            <a:fld id="{5FDD759E-D868-4EB1-B807-31127798B3E2}" type="datetimeFigureOut">
              <a:rPr lang="he-IL" smtClean="0"/>
              <a:t>ז'/סיון/תשפ"ה</a:t>
            </a:fld>
            <a:endParaRPr lang="he-IL"/>
          </a:p>
        </p:txBody>
      </p:sp>
      <p:sp>
        <p:nvSpPr>
          <p:cNvPr id="6" name="מציין מיקום של כותרת תחתונה 5">
            <a:extLst>
              <a:ext uri="{FF2B5EF4-FFF2-40B4-BE49-F238E27FC236}">
                <a16:creationId xmlns:a16="http://schemas.microsoft.com/office/drawing/2014/main" id="{F23F90E6-B7E2-5512-DC29-96456C9C9CDB}"/>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18DC279C-80FA-19C6-8090-E0CFA7A38D9B}"/>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1386432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5895921-9947-CE02-75AE-5A79BC3B9F09}"/>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BFF1267-2C1C-C1A2-C196-0147CC9347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A8C42975-9A1D-D46D-5190-CD342D21420A}"/>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6201533D-83FE-6D65-F28E-24B15A64E4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BB363089-5696-55EC-ADBE-CC0AAC4E054D}"/>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BBDB3278-F48D-04A5-6896-A43A9C61E045}"/>
              </a:ext>
            </a:extLst>
          </p:cNvPr>
          <p:cNvSpPr>
            <a:spLocks noGrp="1"/>
          </p:cNvSpPr>
          <p:nvPr>
            <p:ph type="dt" sz="half" idx="10"/>
          </p:nvPr>
        </p:nvSpPr>
        <p:spPr/>
        <p:txBody>
          <a:bodyPr/>
          <a:lstStyle/>
          <a:p>
            <a:fld id="{5FDD759E-D868-4EB1-B807-31127798B3E2}" type="datetimeFigureOut">
              <a:rPr lang="he-IL" smtClean="0"/>
              <a:t>ז'/סיון/תשפ"ה</a:t>
            </a:fld>
            <a:endParaRPr lang="he-IL"/>
          </a:p>
        </p:txBody>
      </p:sp>
      <p:sp>
        <p:nvSpPr>
          <p:cNvPr id="8" name="מציין מיקום של כותרת תחתונה 7">
            <a:extLst>
              <a:ext uri="{FF2B5EF4-FFF2-40B4-BE49-F238E27FC236}">
                <a16:creationId xmlns:a16="http://schemas.microsoft.com/office/drawing/2014/main" id="{DFEDCA77-AA23-31BF-5121-FD8420AECE16}"/>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9A34B835-1509-E51C-32BC-F8AFDB75732F}"/>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3497389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02833CA-C0A0-34A3-A5BA-C938EC85BBC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5A367D71-F868-DF05-EC6A-5CD313A1987A}"/>
              </a:ext>
            </a:extLst>
          </p:cNvPr>
          <p:cNvSpPr>
            <a:spLocks noGrp="1"/>
          </p:cNvSpPr>
          <p:nvPr>
            <p:ph type="dt" sz="half" idx="10"/>
          </p:nvPr>
        </p:nvSpPr>
        <p:spPr/>
        <p:txBody>
          <a:bodyPr/>
          <a:lstStyle/>
          <a:p>
            <a:fld id="{5FDD759E-D868-4EB1-B807-31127798B3E2}" type="datetimeFigureOut">
              <a:rPr lang="he-IL" smtClean="0"/>
              <a:t>ז'/סיון/תשפ"ה</a:t>
            </a:fld>
            <a:endParaRPr lang="he-IL"/>
          </a:p>
        </p:txBody>
      </p:sp>
      <p:sp>
        <p:nvSpPr>
          <p:cNvPr id="4" name="מציין מיקום של כותרת תחתונה 3">
            <a:extLst>
              <a:ext uri="{FF2B5EF4-FFF2-40B4-BE49-F238E27FC236}">
                <a16:creationId xmlns:a16="http://schemas.microsoft.com/office/drawing/2014/main" id="{AC8D94BA-4389-A12C-65D1-F8E73EAE6429}"/>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07D2924F-28F7-E241-8843-383940F70AB7}"/>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2862664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094BA60-0BE9-22C8-5DAF-845DA2CAC048}"/>
              </a:ext>
            </a:extLst>
          </p:cNvPr>
          <p:cNvSpPr>
            <a:spLocks noGrp="1"/>
          </p:cNvSpPr>
          <p:nvPr>
            <p:ph type="dt" sz="half" idx="10"/>
          </p:nvPr>
        </p:nvSpPr>
        <p:spPr/>
        <p:txBody>
          <a:bodyPr/>
          <a:lstStyle/>
          <a:p>
            <a:fld id="{5FDD759E-D868-4EB1-B807-31127798B3E2}" type="datetimeFigureOut">
              <a:rPr lang="he-IL" smtClean="0"/>
              <a:t>ז'/סיון/תשפ"ה</a:t>
            </a:fld>
            <a:endParaRPr lang="he-IL"/>
          </a:p>
        </p:txBody>
      </p:sp>
      <p:sp>
        <p:nvSpPr>
          <p:cNvPr id="3" name="מציין מיקום של כותרת תחתונה 2">
            <a:extLst>
              <a:ext uri="{FF2B5EF4-FFF2-40B4-BE49-F238E27FC236}">
                <a16:creationId xmlns:a16="http://schemas.microsoft.com/office/drawing/2014/main" id="{6EDC815D-72A5-B32F-0EC4-D499DCF1DFB1}"/>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897D4005-7C2E-CE18-3379-63C016903A02}"/>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1504328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6A934A9-B6E9-BC8F-9FE6-07F500C4048C}"/>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E170705-BB5A-14B2-96D1-3B8B418578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F8BC1378-5C08-2F8E-891B-AE3F78F5B1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3EB133F1-19E9-EEB1-9D6E-DD875E7FC99F}"/>
              </a:ext>
            </a:extLst>
          </p:cNvPr>
          <p:cNvSpPr>
            <a:spLocks noGrp="1"/>
          </p:cNvSpPr>
          <p:nvPr>
            <p:ph type="dt" sz="half" idx="10"/>
          </p:nvPr>
        </p:nvSpPr>
        <p:spPr/>
        <p:txBody>
          <a:bodyPr/>
          <a:lstStyle/>
          <a:p>
            <a:fld id="{5FDD759E-D868-4EB1-B807-31127798B3E2}" type="datetimeFigureOut">
              <a:rPr lang="he-IL" smtClean="0"/>
              <a:t>ז'/סיון/תשפ"ה</a:t>
            </a:fld>
            <a:endParaRPr lang="he-IL"/>
          </a:p>
        </p:txBody>
      </p:sp>
      <p:sp>
        <p:nvSpPr>
          <p:cNvPr id="6" name="מציין מיקום של כותרת תחתונה 5">
            <a:extLst>
              <a:ext uri="{FF2B5EF4-FFF2-40B4-BE49-F238E27FC236}">
                <a16:creationId xmlns:a16="http://schemas.microsoft.com/office/drawing/2014/main" id="{8D12A592-C8A3-2A48-BFB7-EEFF7AEC869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F386FF99-D636-A8DB-3A35-607156E69773}"/>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2247919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FDAC572-26BF-89C3-B0E5-F7EDDF266D4F}"/>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8DAE16FA-94C0-5A68-DB57-0D20DA9133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8E915DD2-6BB7-29DE-1037-F12980A055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444CCC38-8838-482C-34CD-C03736F2A93E}"/>
              </a:ext>
            </a:extLst>
          </p:cNvPr>
          <p:cNvSpPr>
            <a:spLocks noGrp="1"/>
          </p:cNvSpPr>
          <p:nvPr>
            <p:ph type="dt" sz="half" idx="10"/>
          </p:nvPr>
        </p:nvSpPr>
        <p:spPr/>
        <p:txBody>
          <a:bodyPr/>
          <a:lstStyle/>
          <a:p>
            <a:fld id="{5FDD759E-D868-4EB1-B807-31127798B3E2}" type="datetimeFigureOut">
              <a:rPr lang="he-IL" smtClean="0"/>
              <a:t>ז'/סיון/תשפ"ה</a:t>
            </a:fld>
            <a:endParaRPr lang="he-IL"/>
          </a:p>
        </p:txBody>
      </p:sp>
      <p:sp>
        <p:nvSpPr>
          <p:cNvPr id="6" name="מציין מיקום של כותרת תחתונה 5">
            <a:extLst>
              <a:ext uri="{FF2B5EF4-FFF2-40B4-BE49-F238E27FC236}">
                <a16:creationId xmlns:a16="http://schemas.microsoft.com/office/drawing/2014/main" id="{5F8D08B8-084D-2CDE-A373-F8669E4A3B6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49943610-B2AA-E2DA-4B94-CFC4B16D6D5B}"/>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830042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B58193FB-A255-C356-5762-7097B35B3FE1}"/>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FC75EFB-D5A6-D38C-98FC-4606C85E9ADF}"/>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1A89C3C-DEF2-B736-0AE5-898A220A77C4}"/>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5FDD759E-D868-4EB1-B807-31127798B3E2}" type="datetimeFigureOut">
              <a:rPr lang="he-IL" smtClean="0"/>
              <a:t>ז'/סיון/תשפ"ה</a:t>
            </a:fld>
            <a:endParaRPr lang="he-IL"/>
          </a:p>
        </p:txBody>
      </p:sp>
      <p:sp>
        <p:nvSpPr>
          <p:cNvPr id="5" name="מציין מיקום של כותרת תחתונה 4">
            <a:extLst>
              <a:ext uri="{FF2B5EF4-FFF2-40B4-BE49-F238E27FC236}">
                <a16:creationId xmlns:a16="http://schemas.microsoft.com/office/drawing/2014/main" id="{598EC747-5A4B-DFD2-011D-FF6100E53F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2CE29263-4E8B-809B-8F09-0C676AC7D697}"/>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556D505E-6533-420B-B6AF-2A0514C811BD}" type="slidenum">
              <a:rPr lang="he-IL" smtClean="0"/>
              <a:t>‹#›</a:t>
            </a:fld>
            <a:endParaRPr lang="he-IL"/>
          </a:p>
        </p:txBody>
      </p:sp>
    </p:spTree>
    <p:extLst>
      <p:ext uri="{BB962C8B-B14F-4D97-AF65-F5344CB8AC3E}">
        <p14:creationId xmlns:p14="http://schemas.microsoft.com/office/powerpoint/2010/main" val="3911831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1.tmp"/><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3.emf"/><Relationship Id="rId4" Type="http://schemas.openxmlformats.org/officeDocument/2006/relationships/image" Target="../media/image32.emf"/></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0.tmp"/><Relationship Id="rId5" Type="http://schemas.openxmlformats.org/officeDocument/2006/relationships/image" Target="../media/image39.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1.tmp"/><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4.emf"/><Relationship Id="rId4" Type="http://schemas.openxmlformats.org/officeDocument/2006/relationships/image" Target="../media/image43.emf"/></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8.emf"/><Relationship Id="rId4" Type="http://schemas.openxmlformats.org/officeDocument/2006/relationships/image" Target="../media/image47.emf"/></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5.tmp"/><Relationship Id="rId5" Type="http://schemas.openxmlformats.org/officeDocument/2006/relationships/image" Target="../media/image3.png"/><Relationship Id="rId4" Type="http://schemas.openxmlformats.org/officeDocument/2006/relationships/image" Target="../media/image54.em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8.tmp"/><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7.emf"/><Relationship Id="rId4" Type="http://schemas.openxmlformats.org/officeDocument/2006/relationships/image" Target="../media/image56.emf"/></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0.emf"/><Relationship Id="rId4" Type="http://schemas.openxmlformats.org/officeDocument/2006/relationships/image" Target="../media/image59.em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4.emf"/></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png"/><Relationship Id="rId7"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emf"/><Relationship Id="rId11" Type="http://schemas.openxmlformats.org/officeDocument/2006/relationships/image" Target="../media/image3.png"/><Relationship Id="rId5" Type="http://schemas.openxmlformats.org/officeDocument/2006/relationships/image" Target="../media/image14.emf"/><Relationship Id="rId10" Type="http://schemas.openxmlformats.org/officeDocument/2006/relationships/image" Target="../media/image19.emf"/><Relationship Id="rId4" Type="http://schemas.openxmlformats.org/officeDocument/2006/relationships/image" Target="../media/image13.emf"/><Relationship Id="rId9" Type="http://schemas.openxmlformats.org/officeDocument/2006/relationships/image" Target="../media/image18.emf"/></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2.tmp"/><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5.tmp"/><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71991-D316-4F9A-A097-304D1E729624}"/>
            </a:ext>
          </a:extLst>
        </p:cNvPr>
        <p:cNvGrpSpPr/>
        <p:nvPr/>
      </p:nvGrpSpPr>
      <p:grpSpPr>
        <a:xfrm>
          <a:off x="0" y="0"/>
          <a:ext cx="0" cy="0"/>
          <a:chOff x="0" y="0"/>
          <a:chExt cx="0" cy="0"/>
        </a:xfrm>
      </p:grpSpPr>
      <p:sp>
        <p:nvSpPr>
          <p:cNvPr id="4" name="כותרת 3">
            <a:extLst>
              <a:ext uri="{FF2B5EF4-FFF2-40B4-BE49-F238E27FC236}">
                <a16:creationId xmlns:a16="http://schemas.microsoft.com/office/drawing/2014/main" id="{ED7C07FD-AE65-3EBD-04C2-ED24F1A7B958}"/>
              </a:ext>
            </a:extLst>
          </p:cNvPr>
          <p:cNvSpPr>
            <a:spLocks noGrp="1"/>
          </p:cNvSpPr>
          <p:nvPr>
            <p:ph type="ctrTitle"/>
          </p:nvPr>
        </p:nvSpPr>
        <p:spPr>
          <a:xfrm>
            <a:off x="1299583" y="615552"/>
            <a:ext cx="10932561" cy="2747843"/>
          </a:xfrm>
        </p:spPr>
        <p:txBody>
          <a:bodyPr>
            <a:normAutofit fontScale="90000"/>
          </a:bodyPr>
          <a:lstStyle/>
          <a:p>
            <a:pPr>
              <a:lnSpc>
                <a:spcPct val="100000"/>
              </a:lnSpc>
            </a:pPr>
            <a:br>
              <a:rPr lang="he-IL" dirty="0"/>
            </a:br>
            <a:r>
              <a:rPr lang="he-IL" b="1" dirty="0">
                <a:cs typeface="+mn-cs"/>
              </a:rPr>
              <a:t>מצגת מלווה לשעורים</a:t>
            </a: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r>
              <a:rPr lang="ar-JO" b="1" dirty="0"/>
              <a:t>العلوم والتكنولوجيا للصف السادس</a:t>
            </a:r>
            <a:br>
              <a:rPr lang="ar-JO" b="1" dirty="0"/>
            </a:br>
            <a:r>
              <a:rPr lang="ar-JO" b="1" dirty="0"/>
              <a:t>علاقات بقاء</a:t>
            </a:r>
            <a:br>
              <a:rPr lang="he-IL" b="1" dirty="0"/>
            </a:br>
            <a:endParaRPr lang="he-IL" sz="2200" b="1" dirty="0">
              <a:solidFill>
                <a:schemeClr val="accent1">
                  <a:lumMod val="75000"/>
                </a:schemeClr>
              </a:solidFill>
              <a:cs typeface="+mn-cs"/>
            </a:endParaRPr>
          </a:p>
        </p:txBody>
      </p:sp>
      <p:pic>
        <p:nvPicPr>
          <p:cNvPr id="2" name="תמונה 1">
            <a:extLst>
              <a:ext uri="{FF2B5EF4-FFF2-40B4-BE49-F238E27FC236}">
                <a16:creationId xmlns:a16="http://schemas.microsoft.com/office/drawing/2014/main" id="{45AEEB31-702E-AA40-DA37-E6E1ABEDEF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7A003B7F-1C89-2A29-569A-EA5BA5D72ADA}"/>
              </a:ext>
            </a:extLst>
          </p:cNvPr>
          <p:cNvPicPr>
            <a:picLocks noChangeAspect="1"/>
          </p:cNvPicPr>
          <p:nvPr/>
        </p:nvPicPr>
        <p:blipFill>
          <a:blip r:embed="rId4"/>
          <a:stretch>
            <a:fillRect/>
          </a:stretch>
        </p:blipFill>
        <p:spPr>
          <a:xfrm>
            <a:off x="0" y="3144910"/>
            <a:ext cx="12192000" cy="4978522"/>
          </a:xfrm>
          <a:prstGeom prst="rect">
            <a:avLst/>
          </a:prstGeom>
        </p:spPr>
      </p:pic>
      <p:sp>
        <p:nvSpPr>
          <p:cNvPr id="7" name="תיבת טקסט 6">
            <a:extLst>
              <a:ext uri="{FF2B5EF4-FFF2-40B4-BE49-F238E27FC236}">
                <a16:creationId xmlns:a16="http://schemas.microsoft.com/office/drawing/2014/main" id="{205D7F9B-C91D-3BC1-E493-EA1B582DC298}"/>
              </a:ext>
            </a:extLst>
          </p:cNvPr>
          <p:cNvSpPr txBox="1"/>
          <p:nvPr/>
        </p:nvSpPr>
        <p:spPr>
          <a:xfrm>
            <a:off x="138162" y="6508414"/>
            <a:ext cx="3689968" cy="369332"/>
          </a:xfrm>
          <a:prstGeom prst="rect">
            <a:avLst/>
          </a:prstGeom>
          <a:solidFill>
            <a:schemeClr val="bg1"/>
          </a:solidFill>
        </p:spPr>
        <p:txBody>
          <a:bodyPr wrap="square" rtlCol="1">
            <a:spAutoFit/>
          </a:bodyPr>
          <a:lstStyle/>
          <a:p>
            <a:r>
              <a:rPr lang="ar-JO" dirty="0"/>
              <a:t>الصور والأفلام من </a:t>
            </a:r>
            <a:r>
              <a:rPr lang="en-US" dirty="0" err="1"/>
              <a:t>Pixabay</a:t>
            </a:r>
            <a:endParaRPr lang="he-IL" dirty="0"/>
          </a:p>
        </p:txBody>
      </p:sp>
      <p:sp>
        <p:nvSpPr>
          <p:cNvPr id="8" name="תיבת טקסט 7">
            <a:extLst>
              <a:ext uri="{FF2B5EF4-FFF2-40B4-BE49-F238E27FC236}">
                <a16:creationId xmlns:a16="http://schemas.microsoft.com/office/drawing/2014/main" id="{886E2FC5-EE41-7117-041A-957569F8802A}"/>
              </a:ext>
            </a:extLst>
          </p:cNvPr>
          <p:cNvSpPr txBox="1"/>
          <p:nvPr/>
        </p:nvSpPr>
        <p:spPr>
          <a:xfrm>
            <a:off x="8206710" y="4717657"/>
            <a:ext cx="184731" cy="369332"/>
          </a:xfrm>
          <a:prstGeom prst="rect">
            <a:avLst/>
          </a:prstGeom>
          <a:noFill/>
        </p:spPr>
        <p:txBody>
          <a:bodyPr wrap="none" rtlCol="1">
            <a:spAutoFit/>
          </a:bodyPr>
          <a:lstStyle/>
          <a:p>
            <a:endParaRPr lang="he-IL" dirty="0"/>
          </a:p>
        </p:txBody>
      </p:sp>
      <p:sp>
        <p:nvSpPr>
          <p:cNvPr id="11" name="תיבת טקסט 10">
            <a:extLst>
              <a:ext uri="{FF2B5EF4-FFF2-40B4-BE49-F238E27FC236}">
                <a16:creationId xmlns:a16="http://schemas.microsoft.com/office/drawing/2014/main" id="{1AD4DB04-150D-A8E9-8808-9D0B2DBDD5D9}"/>
              </a:ext>
            </a:extLst>
          </p:cNvPr>
          <p:cNvSpPr txBox="1"/>
          <p:nvPr/>
        </p:nvSpPr>
        <p:spPr>
          <a:xfrm>
            <a:off x="5445940" y="4717657"/>
            <a:ext cx="3649508" cy="477430"/>
          </a:xfrm>
          <a:prstGeom prst="rect">
            <a:avLst/>
          </a:prstGeom>
          <a:noFill/>
        </p:spPr>
        <p:txBody>
          <a:bodyPr wrap="square" rtlCol="1">
            <a:spAutoFit/>
          </a:bodyPr>
          <a:lstStyle/>
          <a:p>
            <a:endParaRPr lang="he-IL" dirty="0"/>
          </a:p>
        </p:txBody>
      </p:sp>
      <p:sp>
        <p:nvSpPr>
          <p:cNvPr id="12" name="תיבת טקסט 11">
            <a:extLst>
              <a:ext uri="{FF2B5EF4-FFF2-40B4-BE49-F238E27FC236}">
                <a16:creationId xmlns:a16="http://schemas.microsoft.com/office/drawing/2014/main" id="{B79962BA-D71D-A769-4E33-B21B92293D69}"/>
              </a:ext>
            </a:extLst>
          </p:cNvPr>
          <p:cNvSpPr txBox="1"/>
          <p:nvPr/>
        </p:nvSpPr>
        <p:spPr>
          <a:xfrm>
            <a:off x="2481943" y="3217266"/>
            <a:ext cx="7928048" cy="1384995"/>
          </a:xfrm>
          <a:prstGeom prst="rect">
            <a:avLst/>
          </a:prstGeom>
          <a:noFill/>
        </p:spPr>
        <p:txBody>
          <a:bodyPr wrap="square" rtlCol="1">
            <a:spAutoFit/>
          </a:bodyPr>
          <a:lstStyle/>
          <a:p>
            <a:pPr algn="ctr"/>
            <a:r>
              <a:rPr lang="ar-JO" sz="3200" b="1" dirty="0">
                <a:cs typeface="+mn-cs"/>
              </a:rPr>
              <a:t>الفصل الثاني</a:t>
            </a:r>
            <a:r>
              <a:rPr lang="he-IL" sz="3200" b="1" dirty="0">
                <a:cs typeface="+mn-cs"/>
              </a:rPr>
              <a:t>: </a:t>
            </a:r>
            <a:r>
              <a:rPr lang="ar-JO" sz="3200" b="1" dirty="0">
                <a:cs typeface="+mn-cs"/>
              </a:rPr>
              <a:t>تنوع الكائنات الحية </a:t>
            </a:r>
          </a:p>
          <a:p>
            <a:pPr algn="ctr"/>
            <a:r>
              <a:rPr lang="ar-JO" sz="2400" b="1" dirty="0">
                <a:cs typeface="+mn-cs"/>
              </a:rPr>
              <a:t>القسم الثاني في الصفحات </a:t>
            </a:r>
            <a:r>
              <a:rPr lang="he-IL" sz="2400" dirty="0">
                <a:cs typeface="+mn-cs"/>
              </a:rPr>
              <a:t>275-255</a:t>
            </a:r>
            <a:br>
              <a:rPr lang="he-IL" sz="2800" b="1" dirty="0">
                <a:cs typeface="+mn-cs"/>
              </a:rPr>
            </a:br>
            <a:endParaRPr lang="he-IL" sz="2800" dirty="0"/>
          </a:p>
        </p:txBody>
      </p:sp>
      <p:sp>
        <p:nvSpPr>
          <p:cNvPr id="9" name="תיבת טקסט 8">
            <a:extLst>
              <a:ext uri="{FF2B5EF4-FFF2-40B4-BE49-F238E27FC236}">
                <a16:creationId xmlns:a16="http://schemas.microsoft.com/office/drawing/2014/main" id="{1BF09B7A-65A7-4DAB-B932-9DCEC1B81874}"/>
              </a:ext>
            </a:extLst>
          </p:cNvPr>
          <p:cNvSpPr txBox="1"/>
          <p:nvPr/>
        </p:nvSpPr>
        <p:spPr>
          <a:xfrm>
            <a:off x="11227342" y="6529356"/>
            <a:ext cx="850900" cy="400110"/>
          </a:xfrm>
          <a:prstGeom prst="rect">
            <a:avLst/>
          </a:prstGeom>
          <a:noFill/>
        </p:spPr>
        <p:txBody>
          <a:bodyPr wrap="square" rtlCol="1">
            <a:spAutoFit/>
          </a:bodyPr>
          <a:lstStyle/>
          <a:p>
            <a:r>
              <a:rPr lang="en-US" sz="2000" b="1" dirty="0"/>
              <a:t>1</a:t>
            </a:r>
            <a:endParaRPr lang="he-IL" sz="2000" b="1" dirty="0"/>
          </a:p>
        </p:txBody>
      </p:sp>
      <p:pic>
        <p:nvPicPr>
          <p:cNvPr id="10" name="תמונה 9" descr="גזירת מסך">
            <a:extLst>
              <a:ext uri="{FF2B5EF4-FFF2-40B4-BE49-F238E27FC236}">
                <a16:creationId xmlns:a16="http://schemas.microsoft.com/office/drawing/2014/main" id="{E98F7592-734A-479E-AF20-7428C59E4B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spTree>
    <p:extLst>
      <p:ext uri="{BB962C8B-B14F-4D97-AF65-F5344CB8AC3E}">
        <p14:creationId xmlns:p14="http://schemas.microsoft.com/office/powerpoint/2010/main" val="674446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B2153-0A6C-64EF-1A51-227C345145DD}"/>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97208D66-81B8-5EE7-04C5-CA32E0E6E2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0E7C7A50-A217-BFD2-F5EE-00F3A6EBA64A}"/>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5" name="תיבת טקסט 4">
            <a:extLst>
              <a:ext uri="{FF2B5EF4-FFF2-40B4-BE49-F238E27FC236}">
                <a16:creationId xmlns:a16="http://schemas.microsoft.com/office/drawing/2014/main" id="{1271A7A4-6876-8F2E-A5A1-8B4050395B5E}"/>
              </a:ext>
            </a:extLst>
          </p:cNvPr>
          <p:cNvSpPr txBox="1"/>
          <p:nvPr/>
        </p:nvSpPr>
        <p:spPr>
          <a:xfrm>
            <a:off x="2219693" y="2338576"/>
            <a:ext cx="9110159" cy="830997"/>
          </a:xfrm>
          <a:prstGeom prst="rect">
            <a:avLst/>
          </a:prstGeom>
          <a:noFill/>
        </p:spPr>
        <p:txBody>
          <a:bodyPr wrap="square">
            <a:spAutoFit/>
          </a:bodyPr>
          <a:lstStyle/>
          <a:p>
            <a:r>
              <a:rPr lang="ar-JO" sz="2400" b="0" i="0" u="none" strike="noStrike" baseline="0" dirty="0">
                <a:solidFill>
                  <a:srgbClr val="000000"/>
                </a:solidFill>
                <a:latin typeface="NarkisClassicMF-Regular"/>
              </a:rPr>
              <a:t>اقرأوا قطع المعلومات الثلاث في الصفحات</a:t>
            </a:r>
            <a:r>
              <a:rPr lang="he-IL" sz="2400" b="0" i="0" u="none" strike="noStrike" baseline="0" dirty="0">
                <a:solidFill>
                  <a:srgbClr val="000000"/>
                </a:solidFill>
                <a:latin typeface="NarkisClassicMF-Regular"/>
              </a:rPr>
              <a:t>263-261 </a:t>
            </a:r>
            <a:r>
              <a:rPr lang="ar-JO" sz="2400" b="0" i="0" u="none" strike="noStrike" baseline="0" dirty="0">
                <a:solidFill>
                  <a:srgbClr val="000000"/>
                </a:solidFill>
                <a:latin typeface="NarkisClassicMF-Regular"/>
              </a:rPr>
              <a:t>وأجيبوا عن الأسئلة </a:t>
            </a:r>
            <a:r>
              <a:rPr lang="he-IL" sz="2400" b="0" i="0" u="none" strike="noStrike" baseline="0" dirty="0">
                <a:solidFill>
                  <a:srgbClr val="000000"/>
                </a:solidFill>
                <a:latin typeface="NarkisClassicMF-Regular"/>
              </a:rPr>
              <a:t>2-1  </a:t>
            </a:r>
            <a:r>
              <a:rPr lang="ar-JO" sz="2400" b="0" i="0" u="none" strike="noStrike" baseline="0" dirty="0">
                <a:solidFill>
                  <a:srgbClr val="000000"/>
                </a:solidFill>
                <a:latin typeface="NarkisClassicMF-Regular"/>
              </a:rPr>
              <a:t>وعن الأسئلة في نهاية كل قطعة</a:t>
            </a:r>
            <a:r>
              <a:rPr lang="he-IL" sz="2400" b="0" i="0" u="none" strike="noStrike" baseline="0" dirty="0">
                <a:solidFill>
                  <a:srgbClr val="000000"/>
                </a:solidFill>
                <a:latin typeface="NarkisClassicMF-Regular"/>
              </a:rPr>
              <a:t>.</a:t>
            </a:r>
            <a:endParaRPr lang="he-IL" sz="2400" dirty="0"/>
          </a:p>
        </p:txBody>
      </p:sp>
      <p:pic>
        <p:nvPicPr>
          <p:cNvPr id="8" name="תמונה 7">
            <a:extLst>
              <a:ext uri="{FF2B5EF4-FFF2-40B4-BE49-F238E27FC236}">
                <a16:creationId xmlns:a16="http://schemas.microsoft.com/office/drawing/2014/main" id="{3EB0C628-CE25-894C-4D53-1B484861ED43}"/>
              </a:ext>
            </a:extLst>
          </p:cNvPr>
          <p:cNvPicPr>
            <a:picLocks noChangeAspect="1"/>
          </p:cNvPicPr>
          <p:nvPr/>
        </p:nvPicPr>
        <p:blipFill>
          <a:blip r:embed="rId4"/>
          <a:stretch>
            <a:fillRect/>
          </a:stretch>
        </p:blipFill>
        <p:spPr>
          <a:xfrm>
            <a:off x="8065077" y="3675010"/>
            <a:ext cx="3755887" cy="2520506"/>
          </a:xfrm>
          <a:prstGeom prst="rect">
            <a:avLst/>
          </a:prstGeom>
        </p:spPr>
      </p:pic>
      <p:pic>
        <p:nvPicPr>
          <p:cNvPr id="11" name="תמונה 10">
            <a:extLst>
              <a:ext uri="{FF2B5EF4-FFF2-40B4-BE49-F238E27FC236}">
                <a16:creationId xmlns:a16="http://schemas.microsoft.com/office/drawing/2014/main" id="{A1272A59-1D5B-63F1-A1F2-4F3E0AF95022}"/>
              </a:ext>
            </a:extLst>
          </p:cNvPr>
          <p:cNvPicPr>
            <a:picLocks noChangeAspect="1"/>
          </p:cNvPicPr>
          <p:nvPr/>
        </p:nvPicPr>
        <p:blipFill>
          <a:blip r:embed="rId5"/>
          <a:stretch>
            <a:fillRect/>
          </a:stretch>
        </p:blipFill>
        <p:spPr>
          <a:xfrm>
            <a:off x="4487674" y="3675010"/>
            <a:ext cx="3455027" cy="2580534"/>
          </a:xfrm>
          <a:prstGeom prst="rect">
            <a:avLst/>
          </a:prstGeom>
        </p:spPr>
      </p:pic>
      <p:pic>
        <p:nvPicPr>
          <p:cNvPr id="13" name="תמונה 12">
            <a:extLst>
              <a:ext uri="{FF2B5EF4-FFF2-40B4-BE49-F238E27FC236}">
                <a16:creationId xmlns:a16="http://schemas.microsoft.com/office/drawing/2014/main" id="{A239AF11-2F9F-76DB-A714-B72D3921B660}"/>
              </a:ext>
            </a:extLst>
          </p:cNvPr>
          <p:cNvPicPr>
            <a:picLocks noChangeAspect="1"/>
          </p:cNvPicPr>
          <p:nvPr/>
        </p:nvPicPr>
        <p:blipFill>
          <a:blip r:embed="rId6"/>
          <a:stretch>
            <a:fillRect/>
          </a:stretch>
        </p:blipFill>
        <p:spPr>
          <a:xfrm>
            <a:off x="294300" y="3718753"/>
            <a:ext cx="4005643" cy="2537102"/>
          </a:xfrm>
          <a:prstGeom prst="rect">
            <a:avLst/>
          </a:prstGeom>
        </p:spPr>
      </p:pic>
      <p:sp>
        <p:nvSpPr>
          <p:cNvPr id="14" name="תיבת טקסט 13">
            <a:extLst>
              <a:ext uri="{FF2B5EF4-FFF2-40B4-BE49-F238E27FC236}">
                <a16:creationId xmlns:a16="http://schemas.microsoft.com/office/drawing/2014/main" id="{59CCA872-8A78-8A60-DE62-4DD8034769D7}"/>
              </a:ext>
            </a:extLst>
          </p:cNvPr>
          <p:cNvSpPr txBox="1"/>
          <p:nvPr/>
        </p:nvSpPr>
        <p:spPr>
          <a:xfrm>
            <a:off x="9290028" y="3349421"/>
            <a:ext cx="1456349" cy="400110"/>
          </a:xfrm>
          <a:prstGeom prst="rect">
            <a:avLst/>
          </a:prstGeom>
          <a:noFill/>
        </p:spPr>
        <p:txBody>
          <a:bodyPr wrap="square" rtlCol="1">
            <a:spAutoFit/>
          </a:bodyPr>
          <a:lstStyle/>
          <a:p>
            <a:r>
              <a:rPr lang="ar-JO" sz="2000" b="1" dirty="0">
                <a:solidFill>
                  <a:srgbClr val="C00000"/>
                </a:solidFill>
              </a:rPr>
              <a:t>الشحرور</a:t>
            </a:r>
            <a:endParaRPr lang="he-IL" sz="2000" b="1" dirty="0">
              <a:solidFill>
                <a:srgbClr val="C00000"/>
              </a:solidFill>
            </a:endParaRPr>
          </a:p>
        </p:txBody>
      </p:sp>
      <p:sp>
        <p:nvSpPr>
          <p:cNvPr id="15" name="תיבת טקסט 14">
            <a:extLst>
              <a:ext uri="{FF2B5EF4-FFF2-40B4-BE49-F238E27FC236}">
                <a16:creationId xmlns:a16="http://schemas.microsoft.com/office/drawing/2014/main" id="{352B6589-FADA-F533-D59A-BE12D7337015}"/>
              </a:ext>
            </a:extLst>
          </p:cNvPr>
          <p:cNvSpPr txBox="1"/>
          <p:nvPr/>
        </p:nvSpPr>
        <p:spPr>
          <a:xfrm>
            <a:off x="5350380" y="3349421"/>
            <a:ext cx="1825483" cy="400110"/>
          </a:xfrm>
          <a:prstGeom prst="rect">
            <a:avLst/>
          </a:prstGeom>
          <a:noFill/>
        </p:spPr>
        <p:txBody>
          <a:bodyPr wrap="square" rtlCol="1">
            <a:spAutoFit/>
          </a:bodyPr>
          <a:lstStyle/>
          <a:p>
            <a:r>
              <a:rPr lang="ar-JO" sz="2000" b="1" dirty="0">
                <a:solidFill>
                  <a:srgbClr val="C00000"/>
                </a:solidFill>
              </a:rPr>
              <a:t>نحلة العسل</a:t>
            </a:r>
            <a:endParaRPr lang="he-IL" sz="2000" b="1" dirty="0">
              <a:solidFill>
                <a:srgbClr val="C00000"/>
              </a:solidFill>
            </a:endParaRPr>
          </a:p>
        </p:txBody>
      </p:sp>
      <p:sp>
        <p:nvSpPr>
          <p:cNvPr id="18" name="תיבת טקסט 17">
            <a:extLst>
              <a:ext uri="{FF2B5EF4-FFF2-40B4-BE49-F238E27FC236}">
                <a16:creationId xmlns:a16="http://schemas.microsoft.com/office/drawing/2014/main" id="{E325967F-73DB-BC3D-8E63-B6FB163D5C8C}"/>
              </a:ext>
            </a:extLst>
          </p:cNvPr>
          <p:cNvSpPr txBox="1"/>
          <p:nvPr/>
        </p:nvSpPr>
        <p:spPr>
          <a:xfrm>
            <a:off x="1631576" y="3349421"/>
            <a:ext cx="1409677" cy="400110"/>
          </a:xfrm>
          <a:prstGeom prst="rect">
            <a:avLst/>
          </a:prstGeom>
          <a:noFill/>
        </p:spPr>
        <p:txBody>
          <a:bodyPr wrap="square">
            <a:spAutoFit/>
          </a:bodyPr>
          <a:lstStyle/>
          <a:p>
            <a:r>
              <a:rPr lang="ar-JO" sz="2000" b="1" dirty="0">
                <a:solidFill>
                  <a:srgbClr val="C00000"/>
                </a:solidFill>
                <a:latin typeface="NarkisClassicMF-Regular"/>
              </a:rPr>
              <a:t>شقيق البحر</a:t>
            </a:r>
            <a:endParaRPr lang="he-IL" sz="2000" b="1" dirty="0">
              <a:solidFill>
                <a:srgbClr val="C00000"/>
              </a:solidFill>
            </a:endParaRPr>
          </a:p>
        </p:txBody>
      </p:sp>
      <p:sp>
        <p:nvSpPr>
          <p:cNvPr id="12" name="תיבת טקסט 11">
            <a:extLst>
              <a:ext uri="{FF2B5EF4-FFF2-40B4-BE49-F238E27FC236}">
                <a16:creationId xmlns:a16="http://schemas.microsoft.com/office/drawing/2014/main" id="{853E268C-0ED6-4E70-9495-F84259438AEB}"/>
              </a:ext>
            </a:extLst>
          </p:cNvPr>
          <p:cNvSpPr txBox="1"/>
          <p:nvPr/>
        </p:nvSpPr>
        <p:spPr>
          <a:xfrm>
            <a:off x="11086353" y="6300843"/>
            <a:ext cx="850900" cy="400110"/>
          </a:xfrm>
          <a:prstGeom prst="rect">
            <a:avLst/>
          </a:prstGeom>
          <a:noFill/>
        </p:spPr>
        <p:txBody>
          <a:bodyPr wrap="square" rtlCol="1">
            <a:spAutoFit/>
          </a:bodyPr>
          <a:lstStyle/>
          <a:p>
            <a:r>
              <a:rPr lang="en-US" sz="2000" b="1" dirty="0"/>
              <a:t>10</a:t>
            </a:r>
            <a:endParaRPr lang="he-IL" sz="2000" b="1" dirty="0"/>
          </a:p>
        </p:txBody>
      </p:sp>
      <p:pic>
        <p:nvPicPr>
          <p:cNvPr id="16" name="תמונה 15" descr="גזירת מסך">
            <a:extLst>
              <a:ext uri="{FF2B5EF4-FFF2-40B4-BE49-F238E27FC236}">
                <a16:creationId xmlns:a16="http://schemas.microsoft.com/office/drawing/2014/main" id="{9B8BCAC2-1E3B-4D2D-9ED8-A3C51DB6700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4" name="תמונה 3">
            <a:extLst>
              <a:ext uri="{FF2B5EF4-FFF2-40B4-BE49-F238E27FC236}">
                <a16:creationId xmlns:a16="http://schemas.microsoft.com/office/drawing/2014/main" id="{8CA44487-20D1-4A99-B37B-63A66B26009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669297" y="287836"/>
            <a:ext cx="2842506" cy="472481"/>
          </a:xfrm>
          <a:prstGeom prst="rect">
            <a:avLst/>
          </a:prstGeom>
        </p:spPr>
      </p:pic>
      <p:pic>
        <p:nvPicPr>
          <p:cNvPr id="9" name="תמונה 8">
            <a:extLst>
              <a:ext uri="{FF2B5EF4-FFF2-40B4-BE49-F238E27FC236}">
                <a16:creationId xmlns:a16="http://schemas.microsoft.com/office/drawing/2014/main" id="{D6F408E8-0460-4C83-96C7-89E892EE25B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84046" y="1182197"/>
            <a:ext cx="3436918" cy="777307"/>
          </a:xfrm>
          <a:prstGeom prst="rect">
            <a:avLst/>
          </a:prstGeom>
        </p:spPr>
      </p:pic>
    </p:spTree>
    <p:extLst>
      <p:ext uri="{BB962C8B-B14F-4D97-AF65-F5344CB8AC3E}">
        <p14:creationId xmlns:p14="http://schemas.microsoft.com/office/powerpoint/2010/main" val="1250156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0EE2E-3714-0172-90F0-7487D6FB3636}"/>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2A8BD0F7-CD8E-FE35-CE57-9F4903188F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BAE0A694-38E6-49AF-BA1E-FEEC957B3DE4}"/>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4" name="תיבת טקסט 3">
            <a:extLst>
              <a:ext uri="{FF2B5EF4-FFF2-40B4-BE49-F238E27FC236}">
                <a16:creationId xmlns:a16="http://schemas.microsoft.com/office/drawing/2014/main" id="{EC3D8D9E-D422-61DB-93DA-F01A490259DA}"/>
              </a:ext>
            </a:extLst>
          </p:cNvPr>
          <p:cNvSpPr txBox="1"/>
          <p:nvPr/>
        </p:nvSpPr>
        <p:spPr>
          <a:xfrm>
            <a:off x="6295176" y="617365"/>
            <a:ext cx="5130297" cy="584775"/>
          </a:xfrm>
          <a:prstGeom prst="rect">
            <a:avLst/>
          </a:prstGeom>
          <a:noFill/>
        </p:spPr>
        <p:txBody>
          <a:bodyPr wrap="square" rtlCol="1">
            <a:spAutoFit/>
          </a:bodyPr>
          <a:lstStyle/>
          <a:p>
            <a:r>
              <a:rPr lang="ar-JO" sz="3200" b="1" dirty="0">
                <a:solidFill>
                  <a:srgbClr val="C00000"/>
                </a:solidFill>
              </a:rPr>
              <a:t>مهمة محوسبة</a:t>
            </a:r>
            <a:endParaRPr lang="he-IL" sz="3200" b="1" dirty="0">
              <a:solidFill>
                <a:srgbClr val="C00000"/>
              </a:solidFill>
            </a:endParaRPr>
          </a:p>
        </p:txBody>
      </p:sp>
      <p:sp>
        <p:nvSpPr>
          <p:cNvPr id="7" name="תיבת טקסט 6">
            <a:extLst>
              <a:ext uri="{FF2B5EF4-FFF2-40B4-BE49-F238E27FC236}">
                <a16:creationId xmlns:a16="http://schemas.microsoft.com/office/drawing/2014/main" id="{EFCC178A-650E-4F4A-B4D6-5A3933834B05}"/>
              </a:ext>
            </a:extLst>
          </p:cNvPr>
          <p:cNvSpPr txBox="1"/>
          <p:nvPr/>
        </p:nvSpPr>
        <p:spPr>
          <a:xfrm>
            <a:off x="11068423" y="6396334"/>
            <a:ext cx="850900" cy="400110"/>
          </a:xfrm>
          <a:prstGeom prst="rect">
            <a:avLst/>
          </a:prstGeom>
          <a:noFill/>
        </p:spPr>
        <p:txBody>
          <a:bodyPr wrap="square" rtlCol="1">
            <a:spAutoFit/>
          </a:bodyPr>
          <a:lstStyle/>
          <a:p>
            <a:r>
              <a:rPr lang="en-US" sz="2000" b="1" dirty="0"/>
              <a:t>11</a:t>
            </a:r>
            <a:endParaRPr lang="he-IL" sz="2000" b="1" dirty="0"/>
          </a:p>
        </p:txBody>
      </p:sp>
      <p:pic>
        <p:nvPicPr>
          <p:cNvPr id="8" name="תמונה 7" descr="גזירת מסך">
            <a:extLst>
              <a:ext uri="{FF2B5EF4-FFF2-40B4-BE49-F238E27FC236}">
                <a16:creationId xmlns:a16="http://schemas.microsoft.com/office/drawing/2014/main" id="{7A21023A-E40E-4251-9E22-FA6B9A7944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5" name="תמונה 4">
            <a:extLst>
              <a:ext uri="{FF2B5EF4-FFF2-40B4-BE49-F238E27FC236}">
                <a16:creationId xmlns:a16="http://schemas.microsoft.com/office/drawing/2014/main" id="{BE9C1450-0BAA-4AFA-8135-93F1407AA4A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63925" y="1521796"/>
            <a:ext cx="5062502" cy="4874538"/>
          </a:xfrm>
          <a:prstGeom prst="rect">
            <a:avLst/>
          </a:prstGeom>
        </p:spPr>
      </p:pic>
    </p:spTree>
    <p:extLst>
      <p:ext uri="{BB962C8B-B14F-4D97-AF65-F5344CB8AC3E}">
        <p14:creationId xmlns:p14="http://schemas.microsoft.com/office/powerpoint/2010/main" val="2439367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2AEE6-ACFF-4590-D087-D5D1189C2FA7}"/>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28042510-C07C-6783-E575-4899575A31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35627080-0F66-557C-1A95-CE80D71DCED0}"/>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4" name="תיבת טקסט 3">
            <a:extLst>
              <a:ext uri="{FF2B5EF4-FFF2-40B4-BE49-F238E27FC236}">
                <a16:creationId xmlns:a16="http://schemas.microsoft.com/office/drawing/2014/main" id="{55853B18-8E38-74A9-04B8-03B8B95B9C8E}"/>
              </a:ext>
            </a:extLst>
          </p:cNvPr>
          <p:cNvSpPr txBox="1"/>
          <p:nvPr/>
        </p:nvSpPr>
        <p:spPr>
          <a:xfrm>
            <a:off x="2219693" y="2096072"/>
            <a:ext cx="9110159" cy="1131848"/>
          </a:xfrm>
          <a:prstGeom prst="rect">
            <a:avLst/>
          </a:prstGeom>
          <a:noFill/>
        </p:spPr>
        <p:txBody>
          <a:bodyPr wrap="square">
            <a:spAutoFit/>
          </a:bodyPr>
          <a:lstStyle/>
          <a:p>
            <a:pPr>
              <a:lnSpc>
                <a:spcPct val="150000"/>
              </a:lnSpc>
            </a:pPr>
            <a:r>
              <a:rPr lang="ar-JO" sz="2400" b="0" i="0" u="none" strike="noStrike" baseline="0" dirty="0">
                <a:solidFill>
                  <a:srgbClr val="000000"/>
                </a:solidFill>
                <a:latin typeface="NarkisClassicMF-Regular"/>
              </a:rPr>
              <a:t>اقرأوا قطعتي المعلومات في الصفحات </a:t>
            </a:r>
            <a:r>
              <a:rPr lang="he-IL" sz="2400" b="0" i="0" u="none" strike="noStrike" baseline="0" dirty="0">
                <a:solidFill>
                  <a:srgbClr val="000000"/>
                </a:solidFill>
                <a:latin typeface="NarkisClassicMF-Regular"/>
              </a:rPr>
              <a:t>265-264 </a:t>
            </a:r>
            <a:r>
              <a:rPr lang="ar-JO" sz="2400" b="0" i="0" u="none" strike="noStrike" baseline="0" dirty="0">
                <a:solidFill>
                  <a:srgbClr val="000000"/>
                </a:solidFill>
                <a:latin typeface="NarkisClassicMF-Regular"/>
              </a:rPr>
              <a:t>وأجيبوا عن الأسئلة </a:t>
            </a:r>
            <a:r>
              <a:rPr lang="he-IL" sz="2400" b="0" i="0" u="none" strike="noStrike" baseline="0" dirty="0">
                <a:solidFill>
                  <a:srgbClr val="000000"/>
                </a:solidFill>
                <a:latin typeface="NarkisClassicMF-Regular"/>
              </a:rPr>
              <a:t>2-1 </a:t>
            </a:r>
            <a:r>
              <a:rPr lang="ar-JO" sz="2400" b="0" i="0" u="none" strike="noStrike" baseline="0" dirty="0">
                <a:solidFill>
                  <a:srgbClr val="000000"/>
                </a:solidFill>
                <a:latin typeface="NarkisClassicMF-Regular"/>
              </a:rPr>
              <a:t>وعن الأسئلة في نهاية كل قطعة</a:t>
            </a:r>
            <a:r>
              <a:rPr lang="he-IL" sz="2400" b="0" i="0" u="none" strike="noStrike" baseline="0" dirty="0">
                <a:solidFill>
                  <a:srgbClr val="000000"/>
                </a:solidFill>
                <a:latin typeface="NarkisClassicMF-Regular"/>
              </a:rPr>
              <a:t>.</a:t>
            </a:r>
            <a:endParaRPr lang="he-IL" sz="2400" dirty="0"/>
          </a:p>
        </p:txBody>
      </p:sp>
      <p:pic>
        <p:nvPicPr>
          <p:cNvPr id="7" name="תמונה 6">
            <a:extLst>
              <a:ext uri="{FF2B5EF4-FFF2-40B4-BE49-F238E27FC236}">
                <a16:creationId xmlns:a16="http://schemas.microsoft.com/office/drawing/2014/main" id="{27DBA904-F5BF-D97B-B61B-6B145670E43A}"/>
              </a:ext>
            </a:extLst>
          </p:cNvPr>
          <p:cNvPicPr>
            <a:picLocks noChangeAspect="1"/>
          </p:cNvPicPr>
          <p:nvPr/>
        </p:nvPicPr>
        <p:blipFill>
          <a:blip r:embed="rId4"/>
          <a:stretch>
            <a:fillRect/>
          </a:stretch>
        </p:blipFill>
        <p:spPr>
          <a:xfrm>
            <a:off x="6165642" y="3757637"/>
            <a:ext cx="5756511" cy="2638697"/>
          </a:xfrm>
          <a:prstGeom prst="rect">
            <a:avLst/>
          </a:prstGeom>
        </p:spPr>
      </p:pic>
      <p:pic>
        <p:nvPicPr>
          <p:cNvPr id="9" name="תמונה 8">
            <a:extLst>
              <a:ext uri="{FF2B5EF4-FFF2-40B4-BE49-F238E27FC236}">
                <a16:creationId xmlns:a16="http://schemas.microsoft.com/office/drawing/2014/main" id="{CF74E212-CB2D-BB07-5F6C-12A7CBB3B99E}"/>
              </a:ext>
            </a:extLst>
          </p:cNvPr>
          <p:cNvPicPr>
            <a:picLocks noChangeAspect="1"/>
          </p:cNvPicPr>
          <p:nvPr/>
        </p:nvPicPr>
        <p:blipFill>
          <a:blip r:embed="rId5"/>
          <a:stretch>
            <a:fillRect/>
          </a:stretch>
        </p:blipFill>
        <p:spPr>
          <a:xfrm>
            <a:off x="1601437" y="3418851"/>
            <a:ext cx="3455046" cy="3150864"/>
          </a:xfrm>
          <a:prstGeom prst="rect">
            <a:avLst/>
          </a:prstGeom>
        </p:spPr>
      </p:pic>
      <p:sp>
        <p:nvSpPr>
          <p:cNvPr id="12" name="תיבת טקסט 11">
            <a:extLst>
              <a:ext uri="{FF2B5EF4-FFF2-40B4-BE49-F238E27FC236}">
                <a16:creationId xmlns:a16="http://schemas.microsoft.com/office/drawing/2014/main" id="{63534B67-863E-DF69-502E-2C124F7087DC}"/>
              </a:ext>
            </a:extLst>
          </p:cNvPr>
          <p:cNvSpPr txBox="1"/>
          <p:nvPr/>
        </p:nvSpPr>
        <p:spPr>
          <a:xfrm>
            <a:off x="2061882" y="3063495"/>
            <a:ext cx="2125421" cy="400110"/>
          </a:xfrm>
          <a:prstGeom prst="rect">
            <a:avLst/>
          </a:prstGeom>
          <a:noFill/>
        </p:spPr>
        <p:txBody>
          <a:bodyPr wrap="square">
            <a:spAutoFit/>
          </a:bodyPr>
          <a:lstStyle/>
          <a:p>
            <a:r>
              <a:rPr lang="ar-JO" sz="2000" b="1" dirty="0">
                <a:solidFill>
                  <a:srgbClr val="C00000"/>
                </a:solidFill>
                <a:latin typeface="NarkisClassicMF-Bold"/>
              </a:rPr>
              <a:t>دبق الزيتون( الهدال)</a:t>
            </a:r>
            <a:endParaRPr lang="he-IL" sz="2000" dirty="0">
              <a:solidFill>
                <a:srgbClr val="C00000"/>
              </a:solidFill>
            </a:endParaRPr>
          </a:p>
        </p:txBody>
      </p:sp>
      <p:sp>
        <p:nvSpPr>
          <p:cNvPr id="14" name="תיבת טקסט 13">
            <a:extLst>
              <a:ext uri="{FF2B5EF4-FFF2-40B4-BE49-F238E27FC236}">
                <a16:creationId xmlns:a16="http://schemas.microsoft.com/office/drawing/2014/main" id="{AD423006-FCBF-B2E9-233A-540D83913FCB}"/>
              </a:ext>
            </a:extLst>
          </p:cNvPr>
          <p:cNvSpPr txBox="1"/>
          <p:nvPr/>
        </p:nvSpPr>
        <p:spPr>
          <a:xfrm>
            <a:off x="7709647" y="3375775"/>
            <a:ext cx="2610009" cy="400110"/>
          </a:xfrm>
          <a:prstGeom prst="rect">
            <a:avLst/>
          </a:prstGeom>
          <a:noFill/>
        </p:spPr>
        <p:txBody>
          <a:bodyPr wrap="square">
            <a:spAutoFit/>
          </a:bodyPr>
          <a:lstStyle/>
          <a:p>
            <a:r>
              <a:rPr lang="ar-JO" sz="2000" b="1" dirty="0">
                <a:solidFill>
                  <a:srgbClr val="C00000"/>
                </a:solidFill>
              </a:rPr>
              <a:t>حشيشة الدينار( </a:t>
            </a:r>
            <a:r>
              <a:rPr lang="ar-JO" sz="2000" dirty="0">
                <a:solidFill>
                  <a:srgbClr val="C00000"/>
                </a:solidFill>
              </a:rPr>
              <a:t>الجنجل)</a:t>
            </a:r>
            <a:endParaRPr lang="he-IL" sz="2000" dirty="0">
              <a:solidFill>
                <a:srgbClr val="C00000"/>
              </a:solidFill>
            </a:endParaRPr>
          </a:p>
        </p:txBody>
      </p:sp>
      <p:sp>
        <p:nvSpPr>
          <p:cNvPr id="11" name="תיבת טקסט 10">
            <a:extLst>
              <a:ext uri="{FF2B5EF4-FFF2-40B4-BE49-F238E27FC236}">
                <a16:creationId xmlns:a16="http://schemas.microsoft.com/office/drawing/2014/main" id="{8FC69CD9-50F2-4275-A427-9F0A4689A832}"/>
              </a:ext>
            </a:extLst>
          </p:cNvPr>
          <p:cNvSpPr txBox="1"/>
          <p:nvPr/>
        </p:nvSpPr>
        <p:spPr>
          <a:xfrm>
            <a:off x="10904402" y="6427112"/>
            <a:ext cx="850900" cy="400110"/>
          </a:xfrm>
          <a:prstGeom prst="rect">
            <a:avLst/>
          </a:prstGeom>
          <a:noFill/>
        </p:spPr>
        <p:txBody>
          <a:bodyPr wrap="square" rtlCol="1">
            <a:spAutoFit/>
          </a:bodyPr>
          <a:lstStyle/>
          <a:p>
            <a:r>
              <a:rPr lang="en-US" sz="2000" b="1" dirty="0"/>
              <a:t>12</a:t>
            </a:r>
            <a:endParaRPr lang="he-IL" sz="2000" b="1" dirty="0"/>
          </a:p>
        </p:txBody>
      </p:sp>
      <p:pic>
        <p:nvPicPr>
          <p:cNvPr id="13" name="תמונה 12" descr="גזירת מסך">
            <a:extLst>
              <a:ext uri="{FF2B5EF4-FFF2-40B4-BE49-F238E27FC236}">
                <a16:creationId xmlns:a16="http://schemas.microsoft.com/office/drawing/2014/main" id="{8E869486-6B34-48E9-A4C9-03BFC77FAC6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15" name="תמונה 14">
            <a:extLst>
              <a:ext uri="{FF2B5EF4-FFF2-40B4-BE49-F238E27FC236}">
                <a16:creationId xmlns:a16="http://schemas.microsoft.com/office/drawing/2014/main" id="{408F5467-BCA6-47E4-A205-1AB9E811BB6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65994" y="123388"/>
            <a:ext cx="5639289" cy="1371719"/>
          </a:xfrm>
          <a:prstGeom prst="rect">
            <a:avLst/>
          </a:prstGeom>
        </p:spPr>
      </p:pic>
    </p:spTree>
    <p:extLst>
      <p:ext uri="{BB962C8B-B14F-4D97-AF65-F5344CB8AC3E}">
        <p14:creationId xmlns:p14="http://schemas.microsoft.com/office/powerpoint/2010/main" val="1267880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BA59A-68E9-EB86-881D-763F44B933E7}"/>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4B0C0A1E-F17E-7174-9339-CA7C6770DC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DB15A8F2-BD0C-F5EB-2443-E9F8486F56ED}"/>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4" name="תיבת טקסט 3">
            <a:extLst>
              <a:ext uri="{FF2B5EF4-FFF2-40B4-BE49-F238E27FC236}">
                <a16:creationId xmlns:a16="http://schemas.microsoft.com/office/drawing/2014/main" id="{7A8B9062-4295-28D7-551F-A170C978CEE5}"/>
              </a:ext>
            </a:extLst>
          </p:cNvPr>
          <p:cNvSpPr txBox="1"/>
          <p:nvPr/>
        </p:nvSpPr>
        <p:spPr>
          <a:xfrm>
            <a:off x="1846016" y="1510027"/>
            <a:ext cx="9110159" cy="1131848"/>
          </a:xfrm>
          <a:prstGeom prst="rect">
            <a:avLst/>
          </a:prstGeom>
          <a:noFill/>
        </p:spPr>
        <p:txBody>
          <a:bodyPr wrap="square">
            <a:spAutoFit/>
          </a:bodyPr>
          <a:lstStyle/>
          <a:p>
            <a:pPr>
              <a:lnSpc>
                <a:spcPct val="150000"/>
              </a:lnSpc>
            </a:pPr>
            <a:r>
              <a:rPr lang="ar-JO" sz="2400" b="0" i="0" u="none" strike="noStrike" baseline="0" dirty="0">
                <a:solidFill>
                  <a:srgbClr val="000000"/>
                </a:solidFill>
                <a:latin typeface="NarkisClassicMF-Regular"/>
              </a:rPr>
              <a:t>اقرأوا قطعتي المعلومات في الصفحات</a:t>
            </a:r>
            <a:r>
              <a:rPr lang="he-IL" sz="2400" b="0" i="0" u="none" strike="noStrike" baseline="0" dirty="0">
                <a:solidFill>
                  <a:srgbClr val="000000"/>
                </a:solidFill>
                <a:latin typeface="NarkisClassicMF-Regular"/>
              </a:rPr>
              <a:t> 267-266 </a:t>
            </a:r>
            <a:r>
              <a:rPr lang="ar-JO" sz="2400" b="0" i="0" u="none" strike="noStrike" baseline="0" dirty="0">
                <a:solidFill>
                  <a:srgbClr val="000000"/>
                </a:solidFill>
                <a:latin typeface="NarkisClassicMF-Regular"/>
              </a:rPr>
              <a:t>وأجيبوا عن الأسئلة </a:t>
            </a:r>
            <a:r>
              <a:rPr lang="he-IL" sz="2400" b="0" i="0" u="none" strike="noStrike" baseline="0" dirty="0">
                <a:solidFill>
                  <a:srgbClr val="000000"/>
                </a:solidFill>
                <a:latin typeface="NarkisClassicMF-Regular"/>
              </a:rPr>
              <a:t>2-1 </a:t>
            </a:r>
            <a:r>
              <a:rPr lang="ar-JO" sz="2400" b="0" i="0" u="none" strike="noStrike" baseline="0" dirty="0">
                <a:solidFill>
                  <a:srgbClr val="000000"/>
                </a:solidFill>
                <a:latin typeface="NarkisClassicMF-Regular"/>
              </a:rPr>
              <a:t>وعن الأسئلة في نهاية كل قطعة</a:t>
            </a:r>
            <a:r>
              <a:rPr lang="he-IL" sz="2400" b="0" i="0" u="none" strike="noStrike" baseline="0" dirty="0">
                <a:solidFill>
                  <a:srgbClr val="000000"/>
                </a:solidFill>
                <a:latin typeface="NarkisClassicMF-Regular"/>
              </a:rPr>
              <a:t>. </a:t>
            </a:r>
            <a:r>
              <a:rPr lang="he-IL" sz="1800" b="1" i="0" u="none" strike="noStrike" baseline="0" dirty="0">
                <a:solidFill>
                  <a:srgbClr val="880E13"/>
                </a:solidFill>
                <a:latin typeface="RosenbergSoloMF-Bold"/>
              </a:rPr>
              <a:t> </a:t>
            </a:r>
            <a:endParaRPr lang="he-IL" sz="2400" dirty="0"/>
          </a:p>
        </p:txBody>
      </p:sp>
      <p:pic>
        <p:nvPicPr>
          <p:cNvPr id="7" name="תמונה 6">
            <a:extLst>
              <a:ext uri="{FF2B5EF4-FFF2-40B4-BE49-F238E27FC236}">
                <a16:creationId xmlns:a16="http://schemas.microsoft.com/office/drawing/2014/main" id="{3E0EC4D5-E353-3E66-3D80-270AD7B06BAA}"/>
              </a:ext>
            </a:extLst>
          </p:cNvPr>
          <p:cNvPicPr>
            <a:picLocks noChangeAspect="1"/>
          </p:cNvPicPr>
          <p:nvPr/>
        </p:nvPicPr>
        <p:blipFill>
          <a:blip r:embed="rId4"/>
          <a:stretch>
            <a:fillRect/>
          </a:stretch>
        </p:blipFill>
        <p:spPr>
          <a:xfrm>
            <a:off x="7726492" y="3055331"/>
            <a:ext cx="4156856" cy="3423689"/>
          </a:xfrm>
          <a:prstGeom prst="rect">
            <a:avLst/>
          </a:prstGeom>
        </p:spPr>
      </p:pic>
      <p:pic>
        <p:nvPicPr>
          <p:cNvPr id="9" name="תמונה 8">
            <a:extLst>
              <a:ext uri="{FF2B5EF4-FFF2-40B4-BE49-F238E27FC236}">
                <a16:creationId xmlns:a16="http://schemas.microsoft.com/office/drawing/2014/main" id="{662B8622-FB6A-14F2-E312-ACFD3004DC45}"/>
              </a:ext>
            </a:extLst>
          </p:cNvPr>
          <p:cNvPicPr>
            <a:picLocks noChangeAspect="1"/>
          </p:cNvPicPr>
          <p:nvPr/>
        </p:nvPicPr>
        <p:blipFill>
          <a:blip r:embed="rId5"/>
          <a:stretch>
            <a:fillRect/>
          </a:stretch>
        </p:blipFill>
        <p:spPr>
          <a:xfrm>
            <a:off x="308652" y="3073319"/>
            <a:ext cx="3325832" cy="3373846"/>
          </a:xfrm>
          <a:prstGeom prst="rect">
            <a:avLst/>
          </a:prstGeom>
        </p:spPr>
      </p:pic>
      <p:pic>
        <p:nvPicPr>
          <p:cNvPr id="12" name="תמונה 11">
            <a:extLst>
              <a:ext uri="{FF2B5EF4-FFF2-40B4-BE49-F238E27FC236}">
                <a16:creationId xmlns:a16="http://schemas.microsoft.com/office/drawing/2014/main" id="{55671F97-7E31-C77F-4ED5-78CF58E0630D}"/>
              </a:ext>
            </a:extLst>
          </p:cNvPr>
          <p:cNvPicPr>
            <a:picLocks noChangeAspect="1"/>
          </p:cNvPicPr>
          <p:nvPr/>
        </p:nvPicPr>
        <p:blipFill>
          <a:blip r:embed="rId6"/>
          <a:stretch>
            <a:fillRect/>
          </a:stretch>
        </p:blipFill>
        <p:spPr>
          <a:xfrm>
            <a:off x="3905214" y="3055331"/>
            <a:ext cx="3550548" cy="3423689"/>
          </a:xfrm>
          <a:prstGeom prst="rect">
            <a:avLst/>
          </a:prstGeom>
        </p:spPr>
      </p:pic>
      <p:sp>
        <p:nvSpPr>
          <p:cNvPr id="14" name="תיבת טקסט 13">
            <a:extLst>
              <a:ext uri="{FF2B5EF4-FFF2-40B4-BE49-F238E27FC236}">
                <a16:creationId xmlns:a16="http://schemas.microsoft.com/office/drawing/2014/main" id="{57355D5F-0E96-5163-8105-86460A546A06}"/>
              </a:ext>
            </a:extLst>
          </p:cNvPr>
          <p:cNvSpPr txBox="1"/>
          <p:nvPr/>
        </p:nvSpPr>
        <p:spPr>
          <a:xfrm>
            <a:off x="457199" y="2672931"/>
            <a:ext cx="2486297" cy="369332"/>
          </a:xfrm>
          <a:prstGeom prst="rect">
            <a:avLst/>
          </a:prstGeom>
          <a:noFill/>
        </p:spPr>
        <p:txBody>
          <a:bodyPr wrap="square">
            <a:spAutoFit/>
          </a:bodyPr>
          <a:lstStyle/>
          <a:p>
            <a:r>
              <a:rPr lang="ar-JO" b="1" dirty="0" err="1">
                <a:solidFill>
                  <a:srgbClr val="923799"/>
                </a:solidFill>
              </a:rPr>
              <a:t>بادرات</a:t>
            </a:r>
            <a:r>
              <a:rPr lang="ar-JO" b="1" dirty="0">
                <a:solidFill>
                  <a:srgbClr val="923799"/>
                </a:solidFill>
              </a:rPr>
              <a:t> الخبيزة</a:t>
            </a:r>
            <a:endParaRPr lang="he-IL" b="1" dirty="0">
              <a:solidFill>
                <a:srgbClr val="923799"/>
              </a:solidFill>
            </a:endParaRPr>
          </a:p>
        </p:txBody>
      </p:sp>
      <p:sp>
        <p:nvSpPr>
          <p:cNvPr id="16" name="תיבת טקסט 15">
            <a:extLst>
              <a:ext uri="{FF2B5EF4-FFF2-40B4-BE49-F238E27FC236}">
                <a16:creationId xmlns:a16="http://schemas.microsoft.com/office/drawing/2014/main" id="{4A3298D6-317A-BBEE-6EBB-CA0C02B0C774}"/>
              </a:ext>
            </a:extLst>
          </p:cNvPr>
          <p:cNvSpPr txBox="1"/>
          <p:nvPr/>
        </p:nvSpPr>
        <p:spPr>
          <a:xfrm>
            <a:off x="5004031" y="2722774"/>
            <a:ext cx="948534" cy="369332"/>
          </a:xfrm>
          <a:prstGeom prst="rect">
            <a:avLst/>
          </a:prstGeom>
          <a:noFill/>
        </p:spPr>
        <p:txBody>
          <a:bodyPr wrap="square">
            <a:spAutoFit/>
          </a:bodyPr>
          <a:lstStyle/>
          <a:p>
            <a:r>
              <a:rPr lang="ar-JO" b="1" dirty="0">
                <a:solidFill>
                  <a:srgbClr val="880E13"/>
                </a:solidFill>
                <a:latin typeface="RosenbergSoloMF-Bold"/>
              </a:rPr>
              <a:t>الخبيزة</a:t>
            </a:r>
            <a:endParaRPr lang="he-IL" dirty="0"/>
          </a:p>
        </p:txBody>
      </p:sp>
      <p:sp>
        <p:nvSpPr>
          <p:cNvPr id="11" name="תיבת טקסט 10">
            <a:extLst>
              <a:ext uri="{FF2B5EF4-FFF2-40B4-BE49-F238E27FC236}">
                <a16:creationId xmlns:a16="http://schemas.microsoft.com/office/drawing/2014/main" id="{84AE9B5A-5033-4C44-90C8-012EAD7F2887}"/>
              </a:ext>
            </a:extLst>
          </p:cNvPr>
          <p:cNvSpPr txBox="1"/>
          <p:nvPr/>
        </p:nvSpPr>
        <p:spPr>
          <a:xfrm>
            <a:off x="10861293" y="6456149"/>
            <a:ext cx="850900" cy="400110"/>
          </a:xfrm>
          <a:prstGeom prst="rect">
            <a:avLst/>
          </a:prstGeom>
          <a:noFill/>
        </p:spPr>
        <p:txBody>
          <a:bodyPr wrap="square" rtlCol="1">
            <a:spAutoFit/>
          </a:bodyPr>
          <a:lstStyle/>
          <a:p>
            <a:r>
              <a:rPr lang="en-US" sz="2000" b="1" dirty="0"/>
              <a:t>13</a:t>
            </a:r>
            <a:endParaRPr lang="he-IL" sz="2000" b="1" dirty="0"/>
          </a:p>
        </p:txBody>
      </p:sp>
      <p:pic>
        <p:nvPicPr>
          <p:cNvPr id="13" name="תמונה 12" descr="גזירת מסך">
            <a:extLst>
              <a:ext uri="{FF2B5EF4-FFF2-40B4-BE49-F238E27FC236}">
                <a16:creationId xmlns:a16="http://schemas.microsoft.com/office/drawing/2014/main" id="{F2E683D7-6E40-400A-9CB2-E32A1ACB301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5" name="תמונה 4">
            <a:extLst>
              <a:ext uri="{FF2B5EF4-FFF2-40B4-BE49-F238E27FC236}">
                <a16:creationId xmlns:a16="http://schemas.microsoft.com/office/drawing/2014/main" id="{4AD14AD0-D89F-4B2A-BF87-5E2C5119874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69386" y="29639"/>
            <a:ext cx="4549534" cy="1371719"/>
          </a:xfrm>
          <a:prstGeom prst="rect">
            <a:avLst/>
          </a:prstGeom>
        </p:spPr>
      </p:pic>
    </p:spTree>
    <p:extLst>
      <p:ext uri="{BB962C8B-B14F-4D97-AF65-F5344CB8AC3E}">
        <p14:creationId xmlns:p14="http://schemas.microsoft.com/office/powerpoint/2010/main" val="3509742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EC391-4F24-B4EB-5B2B-9D814FED1B8D}"/>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FFDFA707-DBA3-7B27-74F9-E2F12AA1F5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5CC00E83-D47B-CAF7-F801-C523244699A5}"/>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8" name="תיבת טקסט 7">
            <a:extLst>
              <a:ext uri="{FF2B5EF4-FFF2-40B4-BE49-F238E27FC236}">
                <a16:creationId xmlns:a16="http://schemas.microsoft.com/office/drawing/2014/main" id="{F1BB372B-504A-9C5A-214D-8821133BD2DB}"/>
              </a:ext>
            </a:extLst>
          </p:cNvPr>
          <p:cNvSpPr txBox="1"/>
          <p:nvPr/>
        </p:nvSpPr>
        <p:spPr>
          <a:xfrm>
            <a:off x="3259863" y="930340"/>
            <a:ext cx="7486514" cy="1131848"/>
          </a:xfrm>
          <a:prstGeom prst="rect">
            <a:avLst/>
          </a:prstGeom>
          <a:noFill/>
        </p:spPr>
        <p:txBody>
          <a:bodyPr wrap="square">
            <a:spAutoFit/>
          </a:bodyPr>
          <a:lstStyle/>
          <a:p>
            <a:pPr>
              <a:lnSpc>
                <a:spcPct val="150000"/>
              </a:lnSpc>
            </a:pPr>
            <a:r>
              <a:rPr lang="ar-JO" sz="2400" dirty="0">
                <a:latin typeface="NarkisClassicMF-Regular"/>
              </a:rPr>
              <a:t>في هذه المهمة عليكم تمييز علاقات بقاء بين الكائنات الحية في البيئة</a:t>
            </a:r>
            <a:r>
              <a:rPr lang="he-IL" sz="2400" b="0" i="0" u="none" strike="noStrike" baseline="0" dirty="0">
                <a:latin typeface="NarkisClassicMF-Regular"/>
              </a:rPr>
              <a:t> .</a:t>
            </a:r>
            <a:endParaRPr lang="he-IL" sz="2400" dirty="0">
              <a:latin typeface="NarkisClassicMF-Regular"/>
            </a:endParaRPr>
          </a:p>
          <a:p>
            <a:pPr>
              <a:lnSpc>
                <a:spcPct val="150000"/>
              </a:lnSpc>
            </a:pPr>
            <a:r>
              <a:rPr lang="ar-JO" sz="2400" dirty="0">
                <a:latin typeface="NarkisClassicMF-Regular"/>
              </a:rPr>
              <a:t>نفذوا البنود </a:t>
            </a:r>
            <a:r>
              <a:rPr lang="he-IL" sz="2400" dirty="0">
                <a:latin typeface="NarkisClassicMF-Regular"/>
              </a:rPr>
              <a:t>3-1 </a:t>
            </a:r>
            <a:r>
              <a:rPr lang="ar-JO" sz="2400" dirty="0">
                <a:latin typeface="NarkisClassicMF-Regular"/>
              </a:rPr>
              <a:t>في التعليمات صفحة </a:t>
            </a:r>
            <a:r>
              <a:rPr lang="he-IL" sz="2400" dirty="0">
                <a:latin typeface="NarkisClassicMF-Regular"/>
              </a:rPr>
              <a:t>268.</a:t>
            </a:r>
            <a:endParaRPr lang="he-IL" dirty="0"/>
          </a:p>
        </p:txBody>
      </p:sp>
      <p:sp>
        <p:nvSpPr>
          <p:cNvPr id="7" name="תיבת טקסט 6">
            <a:extLst>
              <a:ext uri="{FF2B5EF4-FFF2-40B4-BE49-F238E27FC236}">
                <a16:creationId xmlns:a16="http://schemas.microsoft.com/office/drawing/2014/main" id="{413D4CFB-1FAE-4551-8453-74DE154C4E86}"/>
              </a:ext>
            </a:extLst>
          </p:cNvPr>
          <p:cNvSpPr txBox="1"/>
          <p:nvPr/>
        </p:nvSpPr>
        <p:spPr>
          <a:xfrm>
            <a:off x="10924988" y="6196279"/>
            <a:ext cx="850900" cy="400110"/>
          </a:xfrm>
          <a:prstGeom prst="rect">
            <a:avLst/>
          </a:prstGeom>
          <a:noFill/>
        </p:spPr>
        <p:txBody>
          <a:bodyPr wrap="square" rtlCol="1">
            <a:spAutoFit/>
          </a:bodyPr>
          <a:lstStyle/>
          <a:p>
            <a:r>
              <a:rPr lang="en-US" sz="2000" b="1" dirty="0"/>
              <a:t>14</a:t>
            </a:r>
            <a:endParaRPr lang="he-IL" sz="2000" b="1" dirty="0"/>
          </a:p>
        </p:txBody>
      </p:sp>
      <p:pic>
        <p:nvPicPr>
          <p:cNvPr id="9" name="תמונה 8" descr="גזירת מסך">
            <a:extLst>
              <a:ext uri="{FF2B5EF4-FFF2-40B4-BE49-F238E27FC236}">
                <a16:creationId xmlns:a16="http://schemas.microsoft.com/office/drawing/2014/main" id="{6107ECEF-D91E-45B6-B6C1-CB88C32B8D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4" name="תמונה 3">
            <a:extLst>
              <a:ext uri="{FF2B5EF4-FFF2-40B4-BE49-F238E27FC236}">
                <a16:creationId xmlns:a16="http://schemas.microsoft.com/office/drawing/2014/main" id="{ADDA759F-3741-4197-A878-4F31A9CF200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95057" y="29639"/>
            <a:ext cx="6111770" cy="998307"/>
          </a:xfrm>
          <a:prstGeom prst="rect">
            <a:avLst/>
          </a:prstGeom>
        </p:spPr>
      </p:pic>
      <p:pic>
        <p:nvPicPr>
          <p:cNvPr id="12" name="תמונה 11">
            <a:extLst>
              <a:ext uri="{FF2B5EF4-FFF2-40B4-BE49-F238E27FC236}">
                <a16:creationId xmlns:a16="http://schemas.microsoft.com/office/drawing/2014/main" id="{6900D4D8-8CE9-4FCE-9B1D-66A41FF72C0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59863" y="2232211"/>
            <a:ext cx="7268071" cy="4509707"/>
          </a:xfrm>
          <a:prstGeom prst="rect">
            <a:avLst/>
          </a:prstGeom>
        </p:spPr>
      </p:pic>
    </p:spTree>
    <p:extLst>
      <p:ext uri="{BB962C8B-B14F-4D97-AF65-F5344CB8AC3E}">
        <p14:creationId xmlns:p14="http://schemas.microsoft.com/office/powerpoint/2010/main" val="3076924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E7A31-6AC6-9207-80B5-16A2C82430B5}"/>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3F9E2365-4F99-2F69-8823-BCB5C43610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4A122C8A-EB00-4AA0-2DFC-6B48146F862E}"/>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7" name="תיבת טקסט 6">
            <a:extLst>
              <a:ext uri="{FF2B5EF4-FFF2-40B4-BE49-F238E27FC236}">
                <a16:creationId xmlns:a16="http://schemas.microsoft.com/office/drawing/2014/main" id="{D866A342-1022-7159-8879-51E52B9F4CD1}"/>
              </a:ext>
            </a:extLst>
          </p:cNvPr>
          <p:cNvSpPr txBox="1"/>
          <p:nvPr/>
        </p:nvSpPr>
        <p:spPr>
          <a:xfrm>
            <a:off x="6295176" y="617365"/>
            <a:ext cx="5130297" cy="584775"/>
          </a:xfrm>
          <a:prstGeom prst="rect">
            <a:avLst/>
          </a:prstGeom>
          <a:noFill/>
        </p:spPr>
        <p:txBody>
          <a:bodyPr wrap="square" rtlCol="1">
            <a:spAutoFit/>
          </a:bodyPr>
          <a:lstStyle/>
          <a:p>
            <a:r>
              <a:rPr lang="ar-JO" sz="3200" b="1" dirty="0">
                <a:solidFill>
                  <a:srgbClr val="C00000"/>
                </a:solidFill>
              </a:rPr>
              <a:t>مهمة محوسبة</a:t>
            </a:r>
            <a:endParaRPr lang="he-IL" sz="3200" b="1" dirty="0">
              <a:solidFill>
                <a:srgbClr val="C00000"/>
              </a:solidFill>
            </a:endParaRPr>
          </a:p>
        </p:txBody>
      </p:sp>
      <p:sp>
        <p:nvSpPr>
          <p:cNvPr id="8" name="תיבת טקסט 7">
            <a:extLst>
              <a:ext uri="{FF2B5EF4-FFF2-40B4-BE49-F238E27FC236}">
                <a16:creationId xmlns:a16="http://schemas.microsoft.com/office/drawing/2014/main" id="{CF695A5A-D9F7-45A9-B416-327603A1BCCA}"/>
              </a:ext>
            </a:extLst>
          </p:cNvPr>
          <p:cNvSpPr txBox="1"/>
          <p:nvPr/>
        </p:nvSpPr>
        <p:spPr>
          <a:xfrm>
            <a:off x="11000023" y="6227057"/>
            <a:ext cx="850900" cy="400110"/>
          </a:xfrm>
          <a:prstGeom prst="rect">
            <a:avLst/>
          </a:prstGeom>
          <a:noFill/>
        </p:spPr>
        <p:txBody>
          <a:bodyPr wrap="square" rtlCol="1">
            <a:spAutoFit/>
          </a:bodyPr>
          <a:lstStyle/>
          <a:p>
            <a:r>
              <a:rPr lang="en-US" sz="2000" b="1" dirty="0"/>
              <a:t>15</a:t>
            </a:r>
            <a:endParaRPr lang="he-IL" sz="2000" b="1" dirty="0"/>
          </a:p>
        </p:txBody>
      </p:sp>
      <p:pic>
        <p:nvPicPr>
          <p:cNvPr id="9" name="תמונה 8" descr="גזירת מסך">
            <a:extLst>
              <a:ext uri="{FF2B5EF4-FFF2-40B4-BE49-F238E27FC236}">
                <a16:creationId xmlns:a16="http://schemas.microsoft.com/office/drawing/2014/main" id="{B5147698-E4C2-4639-8909-328F6F0B0B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3" name="תמונה 2">
            <a:extLst>
              <a:ext uri="{FF2B5EF4-FFF2-40B4-BE49-F238E27FC236}">
                <a16:creationId xmlns:a16="http://schemas.microsoft.com/office/drawing/2014/main" id="{927811C3-A371-4605-AAEB-CC9C55907FA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20132" y="1077700"/>
            <a:ext cx="5430056" cy="5349412"/>
          </a:xfrm>
          <a:prstGeom prst="rect">
            <a:avLst/>
          </a:prstGeom>
        </p:spPr>
      </p:pic>
    </p:spTree>
    <p:extLst>
      <p:ext uri="{BB962C8B-B14F-4D97-AF65-F5344CB8AC3E}">
        <p14:creationId xmlns:p14="http://schemas.microsoft.com/office/powerpoint/2010/main" val="414836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2607B-0EA7-AE4C-5FB0-AA84DCC469C5}"/>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82F04C5A-A84B-AFF9-CCB7-6CE938700C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CEAD47EE-7135-93BA-DA54-8D6C615D0D0C}"/>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5" name="תיבת טקסט 4">
            <a:extLst>
              <a:ext uri="{FF2B5EF4-FFF2-40B4-BE49-F238E27FC236}">
                <a16:creationId xmlns:a16="http://schemas.microsoft.com/office/drawing/2014/main" id="{6DB6A965-CA7C-462A-A0BE-8C8F6896F3BF}"/>
              </a:ext>
            </a:extLst>
          </p:cNvPr>
          <p:cNvSpPr txBox="1"/>
          <p:nvPr/>
        </p:nvSpPr>
        <p:spPr>
          <a:xfrm>
            <a:off x="10590563" y="6281962"/>
            <a:ext cx="850900" cy="400110"/>
          </a:xfrm>
          <a:prstGeom prst="rect">
            <a:avLst/>
          </a:prstGeom>
          <a:noFill/>
        </p:spPr>
        <p:txBody>
          <a:bodyPr wrap="square" rtlCol="1">
            <a:spAutoFit/>
          </a:bodyPr>
          <a:lstStyle/>
          <a:p>
            <a:r>
              <a:rPr lang="en-US" sz="2000" b="1" dirty="0"/>
              <a:t>16</a:t>
            </a:r>
            <a:endParaRPr lang="he-IL" sz="2000" b="1" dirty="0"/>
          </a:p>
        </p:txBody>
      </p:sp>
      <p:pic>
        <p:nvPicPr>
          <p:cNvPr id="7" name="תמונה 6" descr="גזירת מסך">
            <a:extLst>
              <a:ext uri="{FF2B5EF4-FFF2-40B4-BE49-F238E27FC236}">
                <a16:creationId xmlns:a16="http://schemas.microsoft.com/office/drawing/2014/main" id="{B67F66D5-8D31-4540-A19A-BCBD4BAC4F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4" name="תמונה 3">
            <a:extLst>
              <a:ext uri="{FF2B5EF4-FFF2-40B4-BE49-F238E27FC236}">
                <a16:creationId xmlns:a16="http://schemas.microsoft.com/office/drawing/2014/main" id="{A654EEC2-FA1E-44D9-BF99-CD96E200EC9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842513"/>
            <a:ext cx="12192000" cy="5707053"/>
          </a:xfrm>
          <a:prstGeom prst="rect">
            <a:avLst/>
          </a:prstGeom>
        </p:spPr>
      </p:pic>
    </p:spTree>
    <p:extLst>
      <p:ext uri="{BB962C8B-B14F-4D97-AF65-F5344CB8AC3E}">
        <p14:creationId xmlns:p14="http://schemas.microsoft.com/office/powerpoint/2010/main" val="1701448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31769-BF29-DC3B-9429-BA4A17DA5FEC}"/>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8F6A6422-53A9-2F71-547D-F79B4A48FD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A3E20AE8-50E6-EAFB-1596-7FD006EFA1AD}"/>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8" name="תיבת טקסט 7">
            <a:extLst>
              <a:ext uri="{FF2B5EF4-FFF2-40B4-BE49-F238E27FC236}">
                <a16:creationId xmlns:a16="http://schemas.microsoft.com/office/drawing/2014/main" id="{BFB481EB-02D2-0985-320A-BAD3627844DC}"/>
              </a:ext>
            </a:extLst>
          </p:cNvPr>
          <p:cNvSpPr txBox="1"/>
          <p:nvPr/>
        </p:nvSpPr>
        <p:spPr>
          <a:xfrm>
            <a:off x="3118502" y="1743154"/>
            <a:ext cx="8058149" cy="1685846"/>
          </a:xfrm>
          <a:prstGeom prst="rect">
            <a:avLst/>
          </a:prstGeom>
          <a:noFill/>
        </p:spPr>
        <p:txBody>
          <a:bodyPr wrap="square">
            <a:spAutoFit/>
          </a:bodyPr>
          <a:lstStyle/>
          <a:p>
            <a:pPr>
              <a:lnSpc>
                <a:spcPct val="150000"/>
              </a:lnSpc>
            </a:pPr>
            <a:r>
              <a:rPr lang="ar-JO" sz="2400" b="0" i="0" u="none" strike="noStrike" baseline="0" dirty="0">
                <a:solidFill>
                  <a:srgbClr val="000000"/>
                </a:solidFill>
                <a:latin typeface="NarkisClassicMF-Regular"/>
              </a:rPr>
              <a:t>اقرأوا قطعتي المعلومات </a:t>
            </a:r>
            <a:r>
              <a:rPr lang="ar-JO" sz="2400" b="1" i="0" u="none" strike="noStrike" baseline="0" dirty="0">
                <a:solidFill>
                  <a:srgbClr val="923799"/>
                </a:solidFill>
                <a:latin typeface="NarkisClassicMF-Regular"/>
              </a:rPr>
              <a:t>ما هي الفائدة التي يحصل عليها الانسان من تنوع الأنواع في الطبيعة؟</a:t>
            </a:r>
            <a:r>
              <a:rPr lang="ar-JO" sz="2400" b="0" i="0" u="none" strike="noStrike" baseline="0" dirty="0">
                <a:solidFill>
                  <a:srgbClr val="000000"/>
                </a:solidFill>
                <a:latin typeface="NarkisClassicMF-Regular"/>
              </a:rPr>
              <a:t>  في الصفحات </a:t>
            </a:r>
            <a:r>
              <a:rPr lang="he-IL" sz="2400" i="0" u="none" strike="noStrike" baseline="0" dirty="0">
                <a:latin typeface="NarkisClassicMF-Bold"/>
              </a:rPr>
              <a:t> 272-269</a:t>
            </a:r>
            <a:r>
              <a:rPr lang="he-IL" sz="2400" b="0" i="0" u="none" strike="noStrike" baseline="0" dirty="0">
                <a:latin typeface="NarkisClassicMF-Regular"/>
              </a:rPr>
              <a:t> </a:t>
            </a:r>
            <a:r>
              <a:rPr lang="ar-JO" sz="2400" b="0" i="0" u="none" strike="noStrike" baseline="0" dirty="0">
                <a:latin typeface="NarkisClassicMF-Regular"/>
              </a:rPr>
              <a:t>وأجيبوا عن الأسئلة في نهاية كل قطعة وعن أسئلة التلخيص صفحة</a:t>
            </a:r>
            <a:r>
              <a:rPr lang="he-IL" sz="2400" b="0" i="0" u="none" strike="noStrike" baseline="0" dirty="0">
                <a:latin typeface="NarkisClassicMF-Regular"/>
              </a:rPr>
              <a:t> 272.</a:t>
            </a:r>
            <a:endParaRPr lang="he-IL" sz="2400" dirty="0"/>
          </a:p>
        </p:txBody>
      </p:sp>
      <p:pic>
        <p:nvPicPr>
          <p:cNvPr id="11" name="תמונה 10">
            <a:extLst>
              <a:ext uri="{FF2B5EF4-FFF2-40B4-BE49-F238E27FC236}">
                <a16:creationId xmlns:a16="http://schemas.microsoft.com/office/drawing/2014/main" id="{1F9BF3B4-8ECC-6DC4-0419-C6CF8251BDFA}"/>
              </a:ext>
            </a:extLst>
          </p:cNvPr>
          <p:cNvPicPr>
            <a:picLocks noChangeAspect="1"/>
          </p:cNvPicPr>
          <p:nvPr/>
        </p:nvPicPr>
        <p:blipFill>
          <a:blip r:embed="rId4"/>
          <a:stretch>
            <a:fillRect/>
          </a:stretch>
        </p:blipFill>
        <p:spPr>
          <a:xfrm>
            <a:off x="6348551" y="3820977"/>
            <a:ext cx="5623885" cy="2806189"/>
          </a:xfrm>
          <a:prstGeom prst="rect">
            <a:avLst/>
          </a:prstGeom>
        </p:spPr>
      </p:pic>
      <p:pic>
        <p:nvPicPr>
          <p:cNvPr id="13" name="תמונה 12">
            <a:extLst>
              <a:ext uri="{FF2B5EF4-FFF2-40B4-BE49-F238E27FC236}">
                <a16:creationId xmlns:a16="http://schemas.microsoft.com/office/drawing/2014/main" id="{F607AB08-AB0B-14CA-1EC9-3780B04391A7}"/>
              </a:ext>
            </a:extLst>
          </p:cNvPr>
          <p:cNvPicPr>
            <a:picLocks noChangeAspect="1"/>
          </p:cNvPicPr>
          <p:nvPr/>
        </p:nvPicPr>
        <p:blipFill>
          <a:blip r:embed="rId5"/>
          <a:stretch>
            <a:fillRect/>
          </a:stretch>
        </p:blipFill>
        <p:spPr>
          <a:xfrm>
            <a:off x="393553" y="3709850"/>
            <a:ext cx="5449898" cy="2935913"/>
          </a:xfrm>
          <a:prstGeom prst="rect">
            <a:avLst/>
          </a:prstGeom>
        </p:spPr>
      </p:pic>
      <p:sp>
        <p:nvSpPr>
          <p:cNvPr id="15" name="תיבת טקסט 14">
            <a:extLst>
              <a:ext uri="{FF2B5EF4-FFF2-40B4-BE49-F238E27FC236}">
                <a16:creationId xmlns:a16="http://schemas.microsoft.com/office/drawing/2014/main" id="{C6E191FF-2C8D-C307-21DC-13EDEBDCEB80}"/>
              </a:ext>
            </a:extLst>
          </p:cNvPr>
          <p:cNvSpPr txBox="1"/>
          <p:nvPr/>
        </p:nvSpPr>
        <p:spPr>
          <a:xfrm>
            <a:off x="1961834" y="3340518"/>
            <a:ext cx="2474258" cy="369332"/>
          </a:xfrm>
          <a:prstGeom prst="rect">
            <a:avLst/>
          </a:prstGeom>
          <a:noFill/>
        </p:spPr>
        <p:txBody>
          <a:bodyPr wrap="square">
            <a:spAutoFit/>
          </a:bodyPr>
          <a:lstStyle/>
          <a:p>
            <a:r>
              <a:rPr lang="ar-JO" b="1" dirty="0">
                <a:solidFill>
                  <a:srgbClr val="C00000"/>
                </a:solidFill>
              </a:rPr>
              <a:t>عمال النظافة - النسور</a:t>
            </a:r>
            <a:endParaRPr lang="he-IL" b="1" dirty="0">
              <a:solidFill>
                <a:srgbClr val="C00000"/>
              </a:solidFill>
            </a:endParaRPr>
          </a:p>
        </p:txBody>
      </p:sp>
      <p:sp>
        <p:nvSpPr>
          <p:cNvPr id="17" name="תיבת טקסט 16">
            <a:extLst>
              <a:ext uri="{FF2B5EF4-FFF2-40B4-BE49-F238E27FC236}">
                <a16:creationId xmlns:a16="http://schemas.microsoft.com/office/drawing/2014/main" id="{A0009DC9-EA0C-6D93-C61E-80FAB4815C06}"/>
              </a:ext>
            </a:extLst>
          </p:cNvPr>
          <p:cNvSpPr txBox="1"/>
          <p:nvPr/>
        </p:nvSpPr>
        <p:spPr>
          <a:xfrm>
            <a:off x="8130988" y="3456986"/>
            <a:ext cx="2368122" cy="369332"/>
          </a:xfrm>
          <a:prstGeom prst="rect">
            <a:avLst/>
          </a:prstGeom>
          <a:noFill/>
        </p:spPr>
        <p:txBody>
          <a:bodyPr wrap="square">
            <a:spAutoFit/>
          </a:bodyPr>
          <a:lstStyle/>
          <a:p>
            <a:r>
              <a:rPr lang="he-IL" sz="1800" b="1" i="0" u="none" strike="noStrike" baseline="0" dirty="0">
                <a:solidFill>
                  <a:srgbClr val="C00000"/>
                </a:solidFill>
                <a:latin typeface="NarkisClassicMF-Bold"/>
              </a:rPr>
              <a:t>"</a:t>
            </a:r>
            <a:r>
              <a:rPr lang="ar-JO" sz="1800" b="1" i="0" u="none" strike="noStrike" baseline="0" dirty="0">
                <a:solidFill>
                  <a:srgbClr val="C00000"/>
                </a:solidFill>
                <a:latin typeface="NarkisClassicMF-Bold"/>
              </a:rPr>
              <a:t>منقيات الهواء</a:t>
            </a:r>
            <a:r>
              <a:rPr lang="he-IL" sz="1800" b="1" i="0" u="none" strike="noStrike" baseline="0" dirty="0">
                <a:solidFill>
                  <a:srgbClr val="C00000"/>
                </a:solidFill>
                <a:latin typeface="NarkisClassicMF-Bold"/>
              </a:rPr>
              <a:t>"</a:t>
            </a:r>
            <a:endParaRPr lang="he-IL" dirty="0">
              <a:solidFill>
                <a:srgbClr val="C00000"/>
              </a:solidFill>
            </a:endParaRPr>
          </a:p>
        </p:txBody>
      </p:sp>
      <p:sp>
        <p:nvSpPr>
          <p:cNvPr id="12" name="תיבת טקסט 11">
            <a:extLst>
              <a:ext uri="{FF2B5EF4-FFF2-40B4-BE49-F238E27FC236}">
                <a16:creationId xmlns:a16="http://schemas.microsoft.com/office/drawing/2014/main" id="{736278B6-A5F5-4E15-8F02-B63EFD026ECB}"/>
              </a:ext>
            </a:extLst>
          </p:cNvPr>
          <p:cNvSpPr txBox="1"/>
          <p:nvPr/>
        </p:nvSpPr>
        <p:spPr>
          <a:xfrm>
            <a:off x="10751201" y="6572535"/>
            <a:ext cx="850900" cy="400110"/>
          </a:xfrm>
          <a:prstGeom prst="rect">
            <a:avLst/>
          </a:prstGeom>
          <a:noFill/>
        </p:spPr>
        <p:txBody>
          <a:bodyPr wrap="square" rtlCol="1">
            <a:spAutoFit/>
          </a:bodyPr>
          <a:lstStyle/>
          <a:p>
            <a:r>
              <a:rPr lang="en-US" sz="2000" b="1" dirty="0"/>
              <a:t>17</a:t>
            </a:r>
            <a:endParaRPr lang="he-IL" sz="2000" b="1" dirty="0"/>
          </a:p>
        </p:txBody>
      </p:sp>
      <p:pic>
        <p:nvPicPr>
          <p:cNvPr id="14" name="תמונה 13" descr="גזירת מסך">
            <a:extLst>
              <a:ext uri="{FF2B5EF4-FFF2-40B4-BE49-F238E27FC236}">
                <a16:creationId xmlns:a16="http://schemas.microsoft.com/office/drawing/2014/main" id="{34165CB6-C04A-4EE3-8CD4-DF26810DD2B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4" name="תמונה 3">
            <a:extLst>
              <a:ext uri="{FF2B5EF4-FFF2-40B4-BE49-F238E27FC236}">
                <a16:creationId xmlns:a16="http://schemas.microsoft.com/office/drawing/2014/main" id="{DB741DA4-130B-49E8-B046-1F824F4E1FE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97157" y="125476"/>
            <a:ext cx="4526672" cy="502964"/>
          </a:xfrm>
          <a:prstGeom prst="rect">
            <a:avLst/>
          </a:prstGeom>
        </p:spPr>
      </p:pic>
      <p:pic>
        <p:nvPicPr>
          <p:cNvPr id="18" name="תמונה 17">
            <a:extLst>
              <a:ext uri="{FF2B5EF4-FFF2-40B4-BE49-F238E27FC236}">
                <a16:creationId xmlns:a16="http://schemas.microsoft.com/office/drawing/2014/main" id="{438983EE-1DF9-4DF3-8B76-D37CBEBE60A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59733" y="750111"/>
            <a:ext cx="6957663" cy="983065"/>
          </a:xfrm>
          <a:prstGeom prst="rect">
            <a:avLst/>
          </a:prstGeom>
        </p:spPr>
      </p:pic>
    </p:spTree>
    <p:extLst>
      <p:ext uri="{BB962C8B-B14F-4D97-AF65-F5344CB8AC3E}">
        <p14:creationId xmlns:p14="http://schemas.microsoft.com/office/powerpoint/2010/main" val="2918204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82E49-AAA7-D166-6113-3DBA49BF7D41}"/>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7038B799-A71A-226C-D99B-4A491E6EAE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5867E290-097E-0E91-F053-D1588EE7C683}"/>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91F56F20-A905-E56A-114F-269F66DB575F}"/>
              </a:ext>
            </a:extLst>
          </p:cNvPr>
          <p:cNvPicPr>
            <a:picLocks noChangeAspect="1"/>
          </p:cNvPicPr>
          <p:nvPr/>
        </p:nvPicPr>
        <p:blipFill>
          <a:blip r:embed="rId4"/>
          <a:stretch>
            <a:fillRect/>
          </a:stretch>
        </p:blipFill>
        <p:spPr>
          <a:xfrm>
            <a:off x="5826338" y="3931837"/>
            <a:ext cx="5885068" cy="2538103"/>
          </a:xfrm>
          <a:prstGeom prst="rect">
            <a:avLst/>
          </a:prstGeom>
        </p:spPr>
      </p:pic>
      <p:pic>
        <p:nvPicPr>
          <p:cNvPr id="5" name="תמונה 4">
            <a:extLst>
              <a:ext uri="{FF2B5EF4-FFF2-40B4-BE49-F238E27FC236}">
                <a16:creationId xmlns:a16="http://schemas.microsoft.com/office/drawing/2014/main" id="{868D9E69-EC65-EC4D-8FAE-5E626E8D90CB}"/>
              </a:ext>
            </a:extLst>
          </p:cNvPr>
          <p:cNvPicPr>
            <a:picLocks noChangeAspect="1"/>
          </p:cNvPicPr>
          <p:nvPr/>
        </p:nvPicPr>
        <p:blipFill>
          <a:blip r:embed="rId5"/>
          <a:stretch>
            <a:fillRect/>
          </a:stretch>
        </p:blipFill>
        <p:spPr>
          <a:xfrm>
            <a:off x="480594" y="1611876"/>
            <a:ext cx="4085617" cy="4623461"/>
          </a:xfrm>
          <a:prstGeom prst="rect">
            <a:avLst/>
          </a:prstGeom>
        </p:spPr>
      </p:pic>
      <p:sp>
        <p:nvSpPr>
          <p:cNvPr id="8" name="תיבת טקסט 7">
            <a:extLst>
              <a:ext uri="{FF2B5EF4-FFF2-40B4-BE49-F238E27FC236}">
                <a16:creationId xmlns:a16="http://schemas.microsoft.com/office/drawing/2014/main" id="{50E400E2-1391-5FE1-555F-402A75737BFE}"/>
              </a:ext>
            </a:extLst>
          </p:cNvPr>
          <p:cNvSpPr txBox="1"/>
          <p:nvPr/>
        </p:nvSpPr>
        <p:spPr>
          <a:xfrm>
            <a:off x="964696" y="1200097"/>
            <a:ext cx="3117412" cy="369332"/>
          </a:xfrm>
          <a:prstGeom prst="rect">
            <a:avLst/>
          </a:prstGeom>
          <a:noFill/>
        </p:spPr>
        <p:txBody>
          <a:bodyPr wrap="square">
            <a:spAutoFit/>
          </a:bodyPr>
          <a:lstStyle/>
          <a:p>
            <a:r>
              <a:rPr lang="ar-JO" b="1" dirty="0">
                <a:solidFill>
                  <a:srgbClr val="C00000"/>
                </a:solidFill>
              </a:rPr>
              <a:t>الزقزاق- مصدر للإلهام والجمال</a:t>
            </a:r>
            <a:endParaRPr lang="he-IL" b="1" dirty="0">
              <a:solidFill>
                <a:srgbClr val="C00000"/>
              </a:solidFill>
            </a:endParaRPr>
          </a:p>
        </p:txBody>
      </p:sp>
      <p:sp>
        <p:nvSpPr>
          <p:cNvPr id="11" name="תיבת טקסט 10">
            <a:extLst>
              <a:ext uri="{FF2B5EF4-FFF2-40B4-BE49-F238E27FC236}">
                <a16:creationId xmlns:a16="http://schemas.microsoft.com/office/drawing/2014/main" id="{DCC5AC40-AC0B-E0FF-8074-B9A9ACD4CA7A}"/>
              </a:ext>
            </a:extLst>
          </p:cNvPr>
          <p:cNvSpPr txBox="1"/>
          <p:nvPr/>
        </p:nvSpPr>
        <p:spPr>
          <a:xfrm>
            <a:off x="7386917" y="3562505"/>
            <a:ext cx="2402541" cy="369332"/>
          </a:xfrm>
          <a:prstGeom prst="rect">
            <a:avLst/>
          </a:prstGeom>
          <a:noFill/>
        </p:spPr>
        <p:txBody>
          <a:bodyPr wrap="square">
            <a:spAutoFit/>
          </a:bodyPr>
          <a:lstStyle/>
          <a:p>
            <a:r>
              <a:rPr lang="he-IL" sz="1800" b="1" i="0" u="none" strike="noStrike" baseline="0" dirty="0">
                <a:solidFill>
                  <a:srgbClr val="C00000"/>
                </a:solidFill>
                <a:latin typeface="NarkisClassicMF-Bold"/>
              </a:rPr>
              <a:t>"</a:t>
            </a:r>
            <a:r>
              <a:rPr lang="ar-JO" sz="1800" b="1" i="0" u="none" strike="noStrike" baseline="0" dirty="0">
                <a:solidFill>
                  <a:srgbClr val="C00000"/>
                </a:solidFill>
                <a:latin typeface="NarkisClassicMF-Bold"/>
              </a:rPr>
              <a:t>خدمة التلقيح</a:t>
            </a:r>
            <a:r>
              <a:rPr lang="he-IL" sz="1800" b="1" i="0" u="none" strike="noStrike" baseline="0" dirty="0">
                <a:solidFill>
                  <a:srgbClr val="C00000"/>
                </a:solidFill>
                <a:latin typeface="NarkisClassicMF-Bold"/>
              </a:rPr>
              <a:t>"</a:t>
            </a:r>
            <a:endParaRPr lang="he-IL" dirty="0">
              <a:solidFill>
                <a:srgbClr val="C00000"/>
              </a:solidFill>
            </a:endParaRPr>
          </a:p>
        </p:txBody>
      </p:sp>
      <p:sp>
        <p:nvSpPr>
          <p:cNvPr id="14" name="תיבת טקסט 13">
            <a:extLst>
              <a:ext uri="{FF2B5EF4-FFF2-40B4-BE49-F238E27FC236}">
                <a16:creationId xmlns:a16="http://schemas.microsoft.com/office/drawing/2014/main" id="{FC87D5A2-946E-7257-C15D-940904F8199F}"/>
              </a:ext>
            </a:extLst>
          </p:cNvPr>
          <p:cNvSpPr txBox="1"/>
          <p:nvPr/>
        </p:nvSpPr>
        <p:spPr>
          <a:xfrm>
            <a:off x="96109" y="6434815"/>
            <a:ext cx="2029097" cy="369332"/>
          </a:xfrm>
          <a:prstGeom prst="rect">
            <a:avLst/>
          </a:prstGeom>
          <a:noFill/>
        </p:spPr>
        <p:txBody>
          <a:bodyPr wrap="square" rtlCol="1">
            <a:spAutoFit/>
          </a:bodyPr>
          <a:lstStyle/>
          <a:p>
            <a:r>
              <a:rPr lang="ar-JO" dirty="0"/>
              <a:t>الصفحات </a:t>
            </a:r>
            <a:r>
              <a:rPr lang="he-IL" dirty="0"/>
              <a:t>272-270</a:t>
            </a:r>
          </a:p>
        </p:txBody>
      </p:sp>
      <p:sp>
        <p:nvSpPr>
          <p:cNvPr id="12" name="תיבת טקסט 11">
            <a:extLst>
              <a:ext uri="{FF2B5EF4-FFF2-40B4-BE49-F238E27FC236}">
                <a16:creationId xmlns:a16="http://schemas.microsoft.com/office/drawing/2014/main" id="{ED9670B8-1368-4E45-BC12-ACCA59BB5D4C}"/>
              </a:ext>
            </a:extLst>
          </p:cNvPr>
          <p:cNvSpPr txBox="1"/>
          <p:nvPr/>
        </p:nvSpPr>
        <p:spPr>
          <a:xfrm>
            <a:off x="11131176" y="6489651"/>
            <a:ext cx="850900" cy="400110"/>
          </a:xfrm>
          <a:prstGeom prst="rect">
            <a:avLst/>
          </a:prstGeom>
          <a:noFill/>
        </p:spPr>
        <p:txBody>
          <a:bodyPr wrap="square" rtlCol="1">
            <a:spAutoFit/>
          </a:bodyPr>
          <a:lstStyle/>
          <a:p>
            <a:r>
              <a:rPr lang="en-US" sz="2000" b="1" dirty="0"/>
              <a:t>18</a:t>
            </a:r>
            <a:endParaRPr lang="he-IL" sz="2000" b="1" dirty="0"/>
          </a:p>
        </p:txBody>
      </p:sp>
      <p:pic>
        <p:nvPicPr>
          <p:cNvPr id="15" name="תמונה 14" descr="גזירת מסך">
            <a:extLst>
              <a:ext uri="{FF2B5EF4-FFF2-40B4-BE49-F238E27FC236}">
                <a16:creationId xmlns:a16="http://schemas.microsoft.com/office/drawing/2014/main" id="{511CC9BE-87D7-4AEE-82AD-036576C5AC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4" name="תמונה 3">
            <a:extLst>
              <a:ext uri="{FF2B5EF4-FFF2-40B4-BE49-F238E27FC236}">
                <a16:creationId xmlns:a16="http://schemas.microsoft.com/office/drawing/2014/main" id="{D201CF81-3C66-4647-BCEA-223618A8D9E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98683" y="1569429"/>
            <a:ext cx="5779008" cy="1043306"/>
          </a:xfrm>
          <a:prstGeom prst="rect">
            <a:avLst/>
          </a:prstGeom>
        </p:spPr>
      </p:pic>
    </p:spTree>
    <p:extLst>
      <p:ext uri="{BB962C8B-B14F-4D97-AF65-F5344CB8AC3E}">
        <p14:creationId xmlns:p14="http://schemas.microsoft.com/office/powerpoint/2010/main" val="1368687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EDCBF-938C-6B97-F5AD-126DEF6BE1CB}"/>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A91C6965-32E8-242F-22CA-7AABE71F7D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BA50AF5B-D78A-E01F-726D-3324B086B04F}"/>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4" name="תיבת טקסט 3">
            <a:extLst>
              <a:ext uri="{FF2B5EF4-FFF2-40B4-BE49-F238E27FC236}">
                <a16:creationId xmlns:a16="http://schemas.microsoft.com/office/drawing/2014/main" id="{04A8DC63-3657-9C57-B962-7596694FB3D7}"/>
              </a:ext>
            </a:extLst>
          </p:cNvPr>
          <p:cNvSpPr txBox="1"/>
          <p:nvPr/>
        </p:nvSpPr>
        <p:spPr>
          <a:xfrm>
            <a:off x="2029098" y="2364696"/>
            <a:ext cx="9353006" cy="830997"/>
          </a:xfrm>
          <a:prstGeom prst="rect">
            <a:avLst/>
          </a:prstGeom>
          <a:noFill/>
        </p:spPr>
        <p:txBody>
          <a:bodyPr wrap="square" rtlCol="1">
            <a:spAutoFit/>
          </a:bodyPr>
          <a:lstStyle/>
          <a:p>
            <a:r>
              <a:rPr lang="he-IL" sz="2400" dirty="0"/>
              <a:t> </a:t>
            </a:r>
            <a:r>
              <a:rPr lang="ar-JO" sz="2400" b="0" i="0" u="none" strike="noStrike" baseline="0" dirty="0">
                <a:solidFill>
                  <a:srgbClr val="000000"/>
                </a:solidFill>
                <a:latin typeface="NarkisClassicMF-Regular"/>
              </a:rPr>
              <a:t>اقرأوا قطع المعلومات </a:t>
            </a:r>
            <a:r>
              <a:rPr lang="ar-JO" sz="2400" b="1" i="0" u="none" strike="noStrike" baseline="0" dirty="0">
                <a:solidFill>
                  <a:srgbClr val="923799"/>
                </a:solidFill>
                <a:latin typeface="NarkisClassicMF-Regular"/>
              </a:rPr>
              <a:t>نحافظ على تنوع الأنواع في الطبيعة </a:t>
            </a:r>
            <a:r>
              <a:rPr lang="ar-JO" sz="2400" b="0" i="0" u="none" strike="noStrike" baseline="0" dirty="0">
                <a:solidFill>
                  <a:srgbClr val="000000"/>
                </a:solidFill>
                <a:latin typeface="NarkisClassicMF-Regular"/>
              </a:rPr>
              <a:t>و </a:t>
            </a:r>
            <a:r>
              <a:rPr lang="ar-JO" sz="2400" b="1" i="0" u="none" strike="noStrike" baseline="0" dirty="0">
                <a:solidFill>
                  <a:srgbClr val="923799"/>
                </a:solidFill>
                <a:latin typeface="NarkisClassicMF-Regular"/>
              </a:rPr>
              <a:t>يمكن بطريقة أخرى</a:t>
            </a:r>
            <a:r>
              <a:rPr lang="ar-JO" sz="2400" b="0" i="0" u="none" strike="noStrike" baseline="0" dirty="0">
                <a:solidFill>
                  <a:srgbClr val="923799"/>
                </a:solidFill>
                <a:latin typeface="NarkisClassicMF-Regular"/>
              </a:rPr>
              <a:t> </a:t>
            </a:r>
            <a:r>
              <a:rPr lang="ar-JO" sz="2400" b="0" i="0" u="none" strike="noStrike" baseline="0" dirty="0">
                <a:solidFill>
                  <a:srgbClr val="000000"/>
                </a:solidFill>
                <a:latin typeface="NarkisClassicMF-Regular"/>
              </a:rPr>
              <a:t>صفحة </a:t>
            </a:r>
            <a:r>
              <a:rPr lang="he-IL" sz="2400" dirty="0"/>
              <a:t>273 </a:t>
            </a:r>
            <a:r>
              <a:rPr lang="ar-JO" sz="2400" dirty="0"/>
              <a:t>وأجيبوا عن الأسئلة </a:t>
            </a:r>
            <a:r>
              <a:rPr lang="he-IL" sz="2400" dirty="0"/>
              <a:t>3-1 </a:t>
            </a:r>
            <a:r>
              <a:rPr lang="ar-JO" sz="2400" dirty="0"/>
              <a:t>في هذه الصفحة</a:t>
            </a:r>
            <a:r>
              <a:rPr lang="he-IL" sz="2400" dirty="0"/>
              <a:t>.</a:t>
            </a:r>
          </a:p>
        </p:txBody>
      </p:sp>
      <p:pic>
        <p:nvPicPr>
          <p:cNvPr id="5" name="Google Shape;92;p1">
            <a:extLst>
              <a:ext uri="{FF2B5EF4-FFF2-40B4-BE49-F238E27FC236}">
                <a16:creationId xmlns:a16="http://schemas.microsoft.com/office/drawing/2014/main" id="{EE1ECDED-00D8-9FDA-F2BB-7D7A6532FC8F}"/>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213078" y="3674807"/>
            <a:ext cx="4390935" cy="251108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7" name="Google Shape;137;p7">
            <a:extLst>
              <a:ext uri="{FF2B5EF4-FFF2-40B4-BE49-F238E27FC236}">
                <a16:creationId xmlns:a16="http://schemas.microsoft.com/office/drawing/2014/main" id="{7D04C83B-7987-0F46-5E98-8ACE86FAE517}"/>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846740" y="3636737"/>
            <a:ext cx="2517657" cy="2628000"/>
          </a:xfrm>
          <a:prstGeom prst="rect">
            <a:avLst/>
          </a:prstGeom>
          <a:solidFill>
            <a:srgbClr val="ECECEC"/>
          </a:solidFill>
          <a:ln>
            <a:noFill/>
          </a:ln>
          <a:effectLst>
            <a:outerShdw blurRad="55000" dist="18000" dir="5400000" algn="tl" rotWithShape="0">
              <a:srgbClr val="000000">
                <a:alpha val="40000"/>
              </a:srgbClr>
            </a:outerShdw>
          </a:effectLst>
        </p:spPr>
      </p:pic>
      <p:pic>
        <p:nvPicPr>
          <p:cNvPr id="8" name="Google Shape;140;p7">
            <a:extLst>
              <a:ext uri="{FF2B5EF4-FFF2-40B4-BE49-F238E27FC236}">
                <a16:creationId xmlns:a16="http://schemas.microsoft.com/office/drawing/2014/main" id="{B7F583BA-88A2-16C2-E5FB-77144E5EB55C}"/>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92196" y="3657717"/>
            <a:ext cx="2793247" cy="2628000"/>
          </a:xfrm>
          <a:prstGeom prst="rect">
            <a:avLst/>
          </a:prstGeom>
          <a:solidFill>
            <a:srgbClr val="ECECEC"/>
          </a:solidFill>
          <a:ln>
            <a:noFill/>
          </a:ln>
          <a:effectLst>
            <a:outerShdw blurRad="55000" dist="18000" dir="5400000" algn="tl" rotWithShape="0">
              <a:srgbClr val="000000">
                <a:alpha val="40000"/>
              </a:srgbClr>
            </a:outerShdw>
          </a:effectLst>
        </p:spPr>
      </p:pic>
      <p:sp>
        <p:nvSpPr>
          <p:cNvPr id="9" name="תיבת טקסט 8">
            <a:extLst>
              <a:ext uri="{FF2B5EF4-FFF2-40B4-BE49-F238E27FC236}">
                <a16:creationId xmlns:a16="http://schemas.microsoft.com/office/drawing/2014/main" id="{2A16393A-E16C-4A5C-B678-36E40D048B09}"/>
              </a:ext>
            </a:extLst>
          </p:cNvPr>
          <p:cNvSpPr txBox="1"/>
          <p:nvPr/>
        </p:nvSpPr>
        <p:spPr>
          <a:xfrm>
            <a:off x="11086353" y="6396334"/>
            <a:ext cx="850900" cy="400110"/>
          </a:xfrm>
          <a:prstGeom prst="rect">
            <a:avLst/>
          </a:prstGeom>
          <a:noFill/>
        </p:spPr>
        <p:txBody>
          <a:bodyPr wrap="square" rtlCol="1">
            <a:spAutoFit/>
          </a:bodyPr>
          <a:lstStyle/>
          <a:p>
            <a:r>
              <a:rPr lang="en-US" sz="2000" b="1" dirty="0"/>
              <a:t>19</a:t>
            </a:r>
            <a:endParaRPr lang="he-IL" sz="2000" b="1" dirty="0"/>
          </a:p>
        </p:txBody>
      </p:sp>
      <p:pic>
        <p:nvPicPr>
          <p:cNvPr id="11" name="תמונה 10" descr="גזירת מסך">
            <a:extLst>
              <a:ext uri="{FF2B5EF4-FFF2-40B4-BE49-F238E27FC236}">
                <a16:creationId xmlns:a16="http://schemas.microsoft.com/office/drawing/2014/main" id="{E14E69FB-AD88-4CED-BC4B-02F15592CEC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12" name="תמונה 11">
            <a:extLst>
              <a:ext uri="{FF2B5EF4-FFF2-40B4-BE49-F238E27FC236}">
                <a16:creationId xmlns:a16="http://schemas.microsoft.com/office/drawing/2014/main" id="{EDDF48C2-ED7D-4B87-8EE3-6473DF5B39D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84623" y="111835"/>
            <a:ext cx="6119390" cy="1287892"/>
          </a:xfrm>
          <a:prstGeom prst="rect">
            <a:avLst/>
          </a:prstGeom>
        </p:spPr>
      </p:pic>
    </p:spTree>
    <p:extLst>
      <p:ext uri="{BB962C8B-B14F-4D97-AF65-F5344CB8AC3E}">
        <p14:creationId xmlns:p14="http://schemas.microsoft.com/office/powerpoint/2010/main" val="2839873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B33B4-A27D-1098-9CFD-76664581F9E6}"/>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89888630-4A52-4A75-ECF4-2B48C8C5B8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65" y="0"/>
            <a:ext cx="4995682" cy="576073"/>
          </a:xfrm>
          <a:prstGeom prst="rect">
            <a:avLst/>
          </a:prstGeom>
        </p:spPr>
      </p:pic>
      <p:sp>
        <p:nvSpPr>
          <p:cNvPr id="10" name="תיבת טקסט 9">
            <a:extLst>
              <a:ext uri="{FF2B5EF4-FFF2-40B4-BE49-F238E27FC236}">
                <a16:creationId xmlns:a16="http://schemas.microsoft.com/office/drawing/2014/main" id="{48BCB763-AA86-F007-94BA-5B7BEAB5F2E8}"/>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4" name="תיבת טקסט 3">
            <a:extLst>
              <a:ext uri="{FF2B5EF4-FFF2-40B4-BE49-F238E27FC236}">
                <a16:creationId xmlns:a16="http://schemas.microsoft.com/office/drawing/2014/main" id="{0124BA73-03F8-345D-1F03-E25E12630D00}"/>
              </a:ext>
            </a:extLst>
          </p:cNvPr>
          <p:cNvSpPr txBox="1"/>
          <p:nvPr/>
        </p:nvSpPr>
        <p:spPr>
          <a:xfrm>
            <a:off x="5749920" y="639654"/>
            <a:ext cx="2002972" cy="369332"/>
          </a:xfrm>
          <a:prstGeom prst="rect">
            <a:avLst/>
          </a:prstGeom>
          <a:noFill/>
        </p:spPr>
        <p:txBody>
          <a:bodyPr wrap="square" rtlCol="1">
            <a:spAutoFit/>
          </a:bodyPr>
          <a:lstStyle/>
          <a:p>
            <a:r>
              <a:rPr lang="ar-JO" dirty="0"/>
              <a:t>الصفحات </a:t>
            </a:r>
            <a:r>
              <a:rPr lang="he-IL" dirty="0"/>
              <a:t> 275-255</a:t>
            </a:r>
          </a:p>
        </p:txBody>
      </p:sp>
      <p:pic>
        <p:nvPicPr>
          <p:cNvPr id="12" name="תמונה 11">
            <a:extLst>
              <a:ext uri="{FF2B5EF4-FFF2-40B4-BE49-F238E27FC236}">
                <a16:creationId xmlns:a16="http://schemas.microsoft.com/office/drawing/2014/main" id="{9B5A4EDA-0D2E-EB61-00BD-A796321DE282}"/>
              </a:ext>
            </a:extLst>
          </p:cNvPr>
          <p:cNvPicPr>
            <a:picLocks noChangeAspect="1"/>
          </p:cNvPicPr>
          <p:nvPr/>
        </p:nvPicPr>
        <p:blipFill>
          <a:blip r:embed="rId4"/>
          <a:stretch>
            <a:fillRect/>
          </a:stretch>
        </p:blipFill>
        <p:spPr>
          <a:xfrm>
            <a:off x="592685" y="2812868"/>
            <a:ext cx="3311290" cy="3931920"/>
          </a:xfrm>
          <a:prstGeom prst="rect">
            <a:avLst/>
          </a:prstGeom>
        </p:spPr>
      </p:pic>
      <p:sp>
        <p:nvSpPr>
          <p:cNvPr id="13" name="תיבת טקסט 12">
            <a:extLst>
              <a:ext uri="{FF2B5EF4-FFF2-40B4-BE49-F238E27FC236}">
                <a16:creationId xmlns:a16="http://schemas.microsoft.com/office/drawing/2014/main" id="{D21A38B9-FF5C-0C1E-E3E9-800189B3949F}"/>
              </a:ext>
            </a:extLst>
          </p:cNvPr>
          <p:cNvSpPr txBox="1"/>
          <p:nvPr/>
        </p:nvSpPr>
        <p:spPr>
          <a:xfrm>
            <a:off x="1245357" y="2172027"/>
            <a:ext cx="1464033" cy="523220"/>
          </a:xfrm>
          <a:prstGeom prst="rect">
            <a:avLst/>
          </a:prstGeom>
          <a:noFill/>
        </p:spPr>
        <p:txBody>
          <a:bodyPr wrap="square" rtlCol="1">
            <a:spAutoFit/>
          </a:bodyPr>
          <a:lstStyle/>
          <a:p>
            <a:r>
              <a:rPr lang="ar-JO" sz="2800" b="1" dirty="0">
                <a:solidFill>
                  <a:srgbClr val="C00000"/>
                </a:solidFill>
              </a:rPr>
              <a:t>نسر</a:t>
            </a:r>
            <a:endParaRPr lang="he-IL" sz="2800" b="1" dirty="0">
              <a:solidFill>
                <a:srgbClr val="C00000"/>
              </a:solidFill>
            </a:endParaRPr>
          </a:p>
        </p:txBody>
      </p:sp>
      <p:sp>
        <p:nvSpPr>
          <p:cNvPr id="11" name="תיבת טקסט 10">
            <a:extLst>
              <a:ext uri="{FF2B5EF4-FFF2-40B4-BE49-F238E27FC236}">
                <a16:creationId xmlns:a16="http://schemas.microsoft.com/office/drawing/2014/main" id="{69A2FA86-68CF-4963-81A2-7C802A7851D4}"/>
              </a:ext>
            </a:extLst>
          </p:cNvPr>
          <p:cNvSpPr txBox="1"/>
          <p:nvPr/>
        </p:nvSpPr>
        <p:spPr>
          <a:xfrm>
            <a:off x="10950117" y="6342462"/>
            <a:ext cx="955012" cy="400110"/>
          </a:xfrm>
          <a:prstGeom prst="rect">
            <a:avLst/>
          </a:prstGeom>
          <a:noFill/>
        </p:spPr>
        <p:txBody>
          <a:bodyPr wrap="square" rtlCol="1">
            <a:spAutoFit/>
          </a:bodyPr>
          <a:lstStyle/>
          <a:p>
            <a:r>
              <a:rPr lang="en-US" sz="2000" b="1" dirty="0"/>
              <a:t>2</a:t>
            </a:r>
            <a:endParaRPr lang="he-IL" sz="2000" b="1" dirty="0"/>
          </a:p>
        </p:txBody>
      </p:sp>
      <p:pic>
        <p:nvPicPr>
          <p:cNvPr id="14" name="תמונה 13" descr="גזירת מסך">
            <a:extLst>
              <a:ext uri="{FF2B5EF4-FFF2-40B4-BE49-F238E27FC236}">
                <a16:creationId xmlns:a16="http://schemas.microsoft.com/office/drawing/2014/main" id="{B26621B1-7CB6-453D-84B0-25905F00D58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67047" y="-7799"/>
            <a:ext cx="1047306" cy="730678"/>
          </a:xfrm>
          <a:prstGeom prst="rect">
            <a:avLst/>
          </a:prstGeom>
        </p:spPr>
      </p:pic>
      <p:pic>
        <p:nvPicPr>
          <p:cNvPr id="5" name="תמונה 4">
            <a:extLst>
              <a:ext uri="{FF2B5EF4-FFF2-40B4-BE49-F238E27FC236}">
                <a16:creationId xmlns:a16="http://schemas.microsoft.com/office/drawing/2014/main" id="{595AD107-1C0F-4B0D-B97D-4587356BF9E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32958" y="1764332"/>
            <a:ext cx="6294665" cy="556308"/>
          </a:xfrm>
          <a:prstGeom prst="rect">
            <a:avLst/>
          </a:prstGeom>
        </p:spPr>
      </p:pic>
      <p:pic>
        <p:nvPicPr>
          <p:cNvPr id="15" name="תמונה 14">
            <a:extLst>
              <a:ext uri="{FF2B5EF4-FFF2-40B4-BE49-F238E27FC236}">
                <a16:creationId xmlns:a16="http://schemas.microsoft.com/office/drawing/2014/main" id="{208C209A-4A56-4657-8D71-D04C842CA67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28062" y="4143779"/>
            <a:ext cx="5707875" cy="1585097"/>
          </a:xfrm>
          <a:prstGeom prst="rect">
            <a:avLst/>
          </a:prstGeom>
        </p:spPr>
      </p:pic>
      <p:pic>
        <p:nvPicPr>
          <p:cNvPr id="16" name="תמונה 15">
            <a:extLst>
              <a:ext uri="{FF2B5EF4-FFF2-40B4-BE49-F238E27FC236}">
                <a16:creationId xmlns:a16="http://schemas.microsoft.com/office/drawing/2014/main" id="{D3B749BF-AC43-4C79-B038-78039086CF8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062729" y="54128"/>
            <a:ext cx="5075360" cy="609653"/>
          </a:xfrm>
          <a:prstGeom prst="rect">
            <a:avLst/>
          </a:prstGeom>
        </p:spPr>
      </p:pic>
    </p:spTree>
    <p:extLst>
      <p:ext uri="{BB962C8B-B14F-4D97-AF65-F5344CB8AC3E}">
        <p14:creationId xmlns:p14="http://schemas.microsoft.com/office/powerpoint/2010/main" val="896573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54CE4-D3A0-C559-BBDC-260B93093B18}"/>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71A130B7-CECF-5A41-8C1F-9DC251DD11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98E2652F-2556-66E8-5D03-84F843E8F555}"/>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11" name="תמונה 10">
            <a:extLst>
              <a:ext uri="{FF2B5EF4-FFF2-40B4-BE49-F238E27FC236}">
                <a16:creationId xmlns:a16="http://schemas.microsoft.com/office/drawing/2014/main" id="{3710E628-C16B-6668-72E5-38746CB6554F}"/>
              </a:ext>
            </a:extLst>
          </p:cNvPr>
          <p:cNvPicPr>
            <a:picLocks noChangeAspect="1"/>
          </p:cNvPicPr>
          <p:nvPr/>
        </p:nvPicPr>
        <p:blipFill>
          <a:blip r:embed="rId4"/>
          <a:stretch>
            <a:fillRect/>
          </a:stretch>
        </p:blipFill>
        <p:spPr>
          <a:xfrm>
            <a:off x="399848" y="3165620"/>
            <a:ext cx="2681745" cy="3331029"/>
          </a:xfrm>
          <a:prstGeom prst="rect">
            <a:avLst/>
          </a:prstGeom>
        </p:spPr>
      </p:pic>
      <p:sp>
        <p:nvSpPr>
          <p:cNvPr id="13" name="תיבת טקסט 12">
            <a:extLst>
              <a:ext uri="{FF2B5EF4-FFF2-40B4-BE49-F238E27FC236}">
                <a16:creationId xmlns:a16="http://schemas.microsoft.com/office/drawing/2014/main" id="{3510DB93-23C3-33F8-343B-6996E3EAD642}"/>
              </a:ext>
            </a:extLst>
          </p:cNvPr>
          <p:cNvSpPr txBox="1"/>
          <p:nvPr/>
        </p:nvSpPr>
        <p:spPr>
          <a:xfrm>
            <a:off x="1443253" y="2691830"/>
            <a:ext cx="1031774" cy="461665"/>
          </a:xfrm>
          <a:prstGeom prst="rect">
            <a:avLst/>
          </a:prstGeom>
          <a:noFill/>
        </p:spPr>
        <p:txBody>
          <a:bodyPr wrap="square">
            <a:spAutoFit/>
          </a:bodyPr>
          <a:lstStyle/>
          <a:p>
            <a:r>
              <a:rPr lang="ar-JO" sz="2400" b="1" dirty="0">
                <a:solidFill>
                  <a:srgbClr val="923799"/>
                </a:solidFill>
              </a:rPr>
              <a:t>السوسن</a:t>
            </a:r>
            <a:endParaRPr lang="he-IL" sz="2400" b="1" dirty="0">
              <a:solidFill>
                <a:srgbClr val="923799"/>
              </a:solidFill>
            </a:endParaRPr>
          </a:p>
        </p:txBody>
      </p:sp>
      <p:sp>
        <p:nvSpPr>
          <p:cNvPr id="14" name="תיבת טקסט 13">
            <a:extLst>
              <a:ext uri="{FF2B5EF4-FFF2-40B4-BE49-F238E27FC236}">
                <a16:creationId xmlns:a16="http://schemas.microsoft.com/office/drawing/2014/main" id="{CCF19347-A9C2-0D26-9026-1F72A0C322DF}"/>
              </a:ext>
            </a:extLst>
          </p:cNvPr>
          <p:cNvSpPr txBox="1"/>
          <p:nvPr/>
        </p:nvSpPr>
        <p:spPr>
          <a:xfrm>
            <a:off x="330925" y="6463127"/>
            <a:ext cx="1409795" cy="369332"/>
          </a:xfrm>
          <a:prstGeom prst="rect">
            <a:avLst/>
          </a:prstGeom>
          <a:noFill/>
        </p:spPr>
        <p:txBody>
          <a:bodyPr wrap="square" rtlCol="1">
            <a:spAutoFit/>
          </a:bodyPr>
          <a:lstStyle/>
          <a:p>
            <a:r>
              <a:rPr lang="ar-JO" dirty="0"/>
              <a:t>صفحة </a:t>
            </a:r>
            <a:r>
              <a:rPr lang="he-IL" dirty="0"/>
              <a:t>274</a:t>
            </a:r>
          </a:p>
        </p:txBody>
      </p:sp>
      <p:sp>
        <p:nvSpPr>
          <p:cNvPr id="9" name="תיבת טקסט 8">
            <a:extLst>
              <a:ext uri="{FF2B5EF4-FFF2-40B4-BE49-F238E27FC236}">
                <a16:creationId xmlns:a16="http://schemas.microsoft.com/office/drawing/2014/main" id="{A85F1556-906A-4056-A1F4-2610E73FFC8A}"/>
              </a:ext>
            </a:extLst>
          </p:cNvPr>
          <p:cNvSpPr txBox="1"/>
          <p:nvPr/>
        </p:nvSpPr>
        <p:spPr>
          <a:xfrm>
            <a:off x="11010175" y="6263072"/>
            <a:ext cx="850900" cy="400110"/>
          </a:xfrm>
          <a:prstGeom prst="rect">
            <a:avLst/>
          </a:prstGeom>
          <a:noFill/>
        </p:spPr>
        <p:txBody>
          <a:bodyPr wrap="square" rtlCol="1">
            <a:spAutoFit/>
          </a:bodyPr>
          <a:lstStyle/>
          <a:p>
            <a:r>
              <a:rPr lang="en-US" sz="2000" b="1" dirty="0"/>
              <a:t>20</a:t>
            </a:r>
            <a:endParaRPr lang="he-IL" sz="2000" b="1" dirty="0"/>
          </a:p>
        </p:txBody>
      </p:sp>
      <p:pic>
        <p:nvPicPr>
          <p:cNvPr id="12" name="תמונה 11" descr="גזירת מסך">
            <a:extLst>
              <a:ext uri="{FF2B5EF4-FFF2-40B4-BE49-F238E27FC236}">
                <a16:creationId xmlns:a16="http://schemas.microsoft.com/office/drawing/2014/main" id="{6B6EAF2D-B530-41F3-BE0A-501850C87C6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3" name="תמונה 2">
            <a:extLst>
              <a:ext uri="{FF2B5EF4-FFF2-40B4-BE49-F238E27FC236}">
                <a16:creationId xmlns:a16="http://schemas.microsoft.com/office/drawing/2014/main" id="{D2FA5130-46AD-45CF-802E-0994E259E0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95517" y="1504783"/>
            <a:ext cx="8140108" cy="4660719"/>
          </a:xfrm>
          <a:prstGeom prst="rect">
            <a:avLst/>
          </a:prstGeom>
        </p:spPr>
      </p:pic>
    </p:spTree>
    <p:extLst>
      <p:ext uri="{BB962C8B-B14F-4D97-AF65-F5344CB8AC3E}">
        <p14:creationId xmlns:p14="http://schemas.microsoft.com/office/powerpoint/2010/main" val="730091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24C3E-DCAD-88AD-4CD6-CAC5A8913B6E}"/>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46A3E278-567C-2879-10E5-367D557320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1281FB7D-C261-AD92-433F-97C2F1FFC5A8}"/>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5" name="תמונה 4">
            <a:extLst>
              <a:ext uri="{FF2B5EF4-FFF2-40B4-BE49-F238E27FC236}">
                <a16:creationId xmlns:a16="http://schemas.microsoft.com/office/drawing/2014/main" id="{975DCFBE-998A-FF28-7F45-2D3AAB297FF2}"/>
              </a:ext>
            </a:extLst>
          </p:cNvPr>
          <p:cNvPicPr>
            <a:picLocks noChangeAspect="1"/>
          </p:cNvPicPr>
          <p:nvPr/>
        </p:nvPicPr>
        <p:blipFill>
          <a:blip r:embed="rId4"/>
          <a:stretch>
            <a:fillRect/>
          </a:stretch>
        </p:blipFill>
        <p:spPr>
          <a:xfrm>
            <a:off x="2003858" y="3752487"/>
            <a:ext cx="3135663" cy="2299804"/>
          </a:xfrm>
          <a:prstGeom prst="rect">
            <a:avLst/>
          </a:prstGeom>
        </p:spPr>
      </p:pic>
      <p:pic>
        <p:nvPicPr>
          <p:cNvPr id="8" name="תמונה 7">
            <a:extLst>
              <a:ext uri="{FF2B5EF4-FFF2-40B4-BE49-F238E27FC236}">
                <a16:creationId xmlns:a16="http://schemas.microsoft.com/office/drawing/2014/main" id="{E79A9421-1B5E-3DAA-EB30-46645615C8C5}"/>
              </a:ext>
            </a:extLst>
          </p:cNvPr>
          <p:cNvPicPr>
            <a:picLocks noChangeAspect="1"/>
          </p:cNvPicPr>
          <p:nvPr/>
        </p:nvPicPr>
        <p:blipFill>
          <a:blip r:embed="rId5">
            <a:clrChange>
              <a:clrFrom>
                <a:srgbClr val="000000"/>
              </a:clrFrom>
              <a:clrTo>
                <a:srgbClr val="000000">
                  <a:alpha val="0"/>
                </a:srgbClr>
              </a:clrTo>
            </a:clrChange>
          </a:blip>
          <a:stretch>
            <a:fillRect/>
          </a:stretch>
        </p:blipFill>
        <p:spPr>
          <a:xfrm rot="20985452">
            <a:off x="1056769" y="708926"/>
            <a:ext cx="4435813" cy="2670464"/>
          </a:xfrm>
          <a:prstGeom prst="rect">
            <a:avLst/>
          </a:prstGeom>
        </p:spPr>
      </p:pic>
      <p:sp>
        <p:nvSpPr>
          <p:cNvPr id="9" name="תיבת טקסט 8">
            <a:extLst>
              <a:ext uri="{FF2B5EF4-FFF2-40B4-BE49-F238E27FC236}">
                <a16:creationId xmlns:a16="http://schemas.microsoft.com/office/drawing/2014/main" id="{24F3E1C4-1C12-AC61-9C99-4292BE7A9698}"/>
              </a:ext>
            </a:extLst>
          </p:cNvPr>
          <p:cNvSpPr txBox="1"/>
          <p:nvPr/>
        </p:nvSpPr>
        <p:spPr>
          <a:xfrm>
            <a:off x="330925" y="6463127"/>
            <a:ext cx="1409795" cy="369332"/>
          </a:xfrm>
          <a:prstGeom prst="rect">
            <a:avLst/>
          </a:prstGeom>
          <a:noFill/>
        </p:spPr>
        <p:txBody>
          <a:bodyPr wrap="square" rtlCol="1">
            <a:spAutoFit/>
          </a:bodyPr>
          <a:lstStyle/>
          <a:p>
            <a:r>
              <a:rPr lang="ar-JO" dirty="0"/>
              <a:t>صفحة 274</a:t>
            </a:r>
            <a:endParaRPr lang="he-IL" dirty="0"/>
          </a:p>
        </p:txBody>
      </p:sp>
      <p:sp>
        <p:nvSpPr>
          <p:cNvPr id="11" name="תיבת טקסט 10">
            <a:extLst>
              <a:ext uri="{FF2B5EF4-FFF2-40B4-BE49-F238E27FC236}">
                <a16:creationId xmlns:a16="http://schemas.microsoft.com/office/drawing/2014/main" id="{7E941FA1-93BC-4413-BB27-8A91732CC4F1}"/>
              </a:ext>
            </a:extLst>
          </p:cNvPr>
          <p:cNvSpPr txBox="1"/>
          <p:nvPr/>
        </p:nvSpPr>
        <p:spPr>
          <a:xfrm>
            <a:off x="11010175" y="6263072"/>
            <a:ext cx="850900" cy="400110"/>
          </a:xfrm>
          <a:prstGeom prst="rect">
            <a:avLst/>
          </a:prstGeom>
          <a:noFill/>
        </p:spPr>
        <p:txBody>
          <a:bodyPr wrap="square" rtlCol="1">
            <a:spAutoFit/>
          </a:bodyPr>
          <a:lstStyle/>
          <a:p>
            <a:r>
              <a:rPr lang="en-US" sz="2000" b="1" dirty="0"/>
              <a:t>21</a:t>
            </a:r>
            <a:endParaRPr lang="he-IL" sz="2000" b="1" dirty="0"/>
          </a:p>
        </p:txBody>
      </p:sp>
      <p:pic>
        <p:nvPicPr>
          <p:cNvPr id="12" name="תמונה 11" descr="גזירת מסך">
            <a:extLst>
              <a:ext uri="{FF2B5EF4-FFF2-40B4-BE49-F238E27FC236}">
                <a16:creationId xmlns:a16="http://schemas.microsoft.com/office/drawing/2014/main" id="{89DE2C66-1176-4849-AF26-B43ED676EB6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4" name="תמונה 3">
            <a:extLst>
              <a:ext uri="{FF2B5EF4-FFF2-40B4-BE49-F238E27FC236}">
                <a16:creationId xmlns:a16="http://schemas.microsoft.com/office/drawing/2014/main" id="{A3677A37-84D6-43C8-8C09-490EC2520D1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427694" y="877203"/>
            <a:ext cx="4582481" cy="3828257"/>
          </a:xfrm>
          <a:prstGeom prst="rect">
            <a:avLst/>
          </a:prstGeom>
        </p:spPr>
      </p:pic>
    </p:spTree>
    <p:extLst>
      <p:ext uri="{BB962C8B-B14F-4D97-AF65-F5344CB8AC3E}">
        <p14:creationId xmlns:p14="http://schemas.microsoft.com/office/powerpoint/2010/main" val="4086938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73533-4CE8-9695-1A32-2D58E2A6DA92}"/>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6D60C1B5-B3AA-5657-B2B1-19E0E8803D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998FFC03-1B7A-D1D3-CC94-8C711A165DC3}"/>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4" name="תיבת טקסט 3">
            <a:extLst>
              <a:ext uri="{FF2B5EF4-FFF2-40B4-BE49-F238E27FC236}">
                <a16:creationId xmlns:a16="http://schemas.microsoft.com/office/drawing/2014/main" id="{A3B58474-B650-95E2-1EA8-8A1082C1529C}"/>
              </a:ext>
            </a:extLst>
          </p:cNvPr>
          <p:cNvSpPr txBox="1"/>
          <p:nvPr/>
        </p:nvSpPr>
        <p:spPr>
          <a:xfrm>
            <a:off x="3030584" y="5577909"/>
            <a:ext cx="7977051" cy="461665"/>
          </a:xfrm>
          <a:prstGeom prst="rect">
            <a:avLst/>
          </a:prstGeom>
          <a:noFill/>
        </p:spPr>
        <p:txBody>
          <a:bodyPr wrap="square" rtlCol="1">
            <a:spAutoFit/>
          </a:bodyPr>
          <a:lstStyle/>
          <a:p>
            <a:r>
              <a:rPr lang="ar-JO" sz="2400" dirty="0"/>
              <a:t>أجيبوا عن الأسئلة </a:t>
            </a:r>
            <a:r>
              <a:rPr lang="he-IL" sz="2400" dirty="0"/>
              <a:t>7-1 </a:t>
            </a:r>
            <a:r>
              <a:rPr lang="ar-JO" sz="2400"/>
              <a:t>في  </a:t>
            </a:r>
            <a:r>
              <a:rPr lang="ar-JO" sz="2400" dirty="0">
                <a:solidFill>
                  <a:srgbClr val="923799"/>
                </a:solidFill>
              </a:rPr>
              <a:t>نظرة مجدَّدة </a:t>
            </a:r>
            <a:r>
              <a:rPr lang="ar-JO" sz="2400" dirty="0"/>
              <a:t>صفحة</a:t>
            </a:r>
            <a:r>
              <a:rPr lang="he-IL" sz="2400" dirty="0"/>
              <a:t> 275.</a:t>
            </a:r>
          </a:p>
        </p:txBody>
      </p:sp>
      <p:pic>
        <p:nvPicPr>
          <p:cNvPr id="7" name="תמונה 6">
            <a:extLst>
              <a:ext uri="{FF2B5EF4-FFF2-40B4-BE49-F238E27FC236}">
                <a16:creationId xmlns:a16="http://schemas.microsoft.com/office/drawing/2014/main" id="{8282DB9C-7F0D-EA39-2F0D-3A46178107DE}"/>
              </a:ext>
            </a:extLst>
          </p:cNvPr>
          <p:cNvPicPr>
            <a:picLocks noChangeAspect="1"/>
          </p:cNvPicPr>
          <p:nvPr/>
        </p:nvPicPr>
        <p:blipFill>
          <a:blip r:embed="rId4"/>
          <a:stretch>
            <a:fillRect/>
          </a:stretch>
        </p:blipFill>
        <p:spPr>
          <a:xfrm>
            <a:off x="305496" y="4101318"/>
            <a:ext cx="2863723" cy="2322211"/>
          </a:xfrm>
          <a:prstGeom prst="rect">
            <a:avLst/>
          </a:prstGeom>
        </p:spPr>
      </p:pic>
      <p:pic>
        <p:nvPicPr>
          <p:cNvPr id="9" name="תמונה 8">
            <a:extLst>
              <a:ext uri="{FF2B5EF4-FFF2-40B4-BE49-F238E27FC236}">
                <a16:creationId xmlns:a16="http://schemas.microsoft.com/office/drawing/2014/main" id="{B55B1776-895D-0927-401F-56EEB9D54865}"/>
              </a:ext>
            </a:extLst>
          </p:cNvPr>
          <p:cNvPicPr>
            <a:picLocks noChangeAspect="1"/>
          </p:cNvPicPr>
          <p:nvPr/>
        </p:nvPicPr>
        <p:blipFill>
          <a:blip r:embed="rId5"/>
          <a:stretch>
            <a:fillRect/>
          </a:stretch>
        </p:blipFill>
        <p:spPr>
          <a:xfrm>
            <a:off x="843164" y="1710052"/>
            <a:ext cx="1945532" cy="1849582"/>
          </a:xfrm>
          <a:prstGeom prst="rect">
            <a:avLst/>
          </a:prstGeom>
        </p:spPr>
      </p:pic>
      <p:sp>
        <p:nvSpPr>
          <p:cNvPr id="12" name="תיבת טקסט 11">
            <a:extLst>
              <a:ext uri="{FF2B5EF4-FFF2-40B4-BE49-F238E27FC236}">
                <a16:creationId xmlns:a16="http://schemas.microsoft.com/office/drawing/2014/main" id="{A2695288-2652-3CA1-9C00-72C080C56210}"/>
              </a:ext>
            </a:extLst>
          </p:cNvPr>
          <p:cNvSpPr txBox="1"/>
          <p:nvPr/>
        </p:nvSpPr>
        <p:spPr>
          <a:xfrm>
            <a:off x="1084215" y="3756224"/>
            <a:ext cx="1306286" cy="369332"/>
          </a:xfrm>
          <a:prstGeom prst="rect">
            <a:avLst/>
          </a:prstGeom>
          <a:noFill/>
        </p:spPr>
        <p:txBody>
          <a:bodyPr wrap="square">
            <a:spAutoFit/>
          </a:bodyPr>
          <a:lstStyle/>
          <a:p>
            <a:r>
              <a:rPr lang="ar-JO" b="1" dirty="0">
                <a:solidFill>
                  <a:srgbClr val="C00000"/>
                </a:solidFill>
                <a:latin typeface="NarkisClassicMF-Regular"/>
              </a:rPr>
              <a:t>الفطريات</a:t>
            </a:r>
            <a:endParaRPr lang="he-IL" b="1" dirty="0">
              <a:solidFill>
                <a:srgbClr val="C00000"/>
              </a:solidFill>
            </a:endParaRPr>
          </a:p>
        </p:txBody>
      </p:sp>
      <p:sp>
        <p:nvSpPr>
          <p:cNvPr id="14" name="תיבת טקסט 13">
            <a:extLst>
              <a:ext uri="{FF2B5EF4-FFF2-40B4-BE49-F238E27FC236}">
                <a16:creationId xmlns:a16="http://schemas.microsoft.com/office/drawing/2014/main" id="{B36929A8-ECD8-FC74-922B-672C52F2B34D}"/>
              </a:ext>
            </a:extLst>
          </p:cNvPr>
          <p:cNvSpPr txBox="1"/>
          <p:nvPr/>
        </p:nvSpPr>
        <p:spPr>
          <a:xfrm>
            <a:off x="1159427" y="1359047"/>
            <a:ext cx="1313007" cy="369332"/>
          </a:xfrm>
          <a:prstGeom prst="rect">
            <a:avLst/>
          </a:prstGeom>
          <a:noFill/>
        </p:spPr>
        <p:txBody>
          <a:bodyPr wrap="square">
            <a:spAutoFit/>
          </a:bodyPr>
          <a:lstStyle/>
          <a:p>
            <a:r>
              <a:rPr lang="ar-JO" b="1" dirty="0">
                <a:solidFill>
                  <a:srgbClr val="C00000"/>
                </a:solidFill>
              </a:rPr>
              <a:t>التّيل</a:t>
            </a:r>
            <a:endParaRPr lang="he-IL" b="1" dirty="0">
              <a:solidFill>
                <a:srgbClr val="C00000"/>
              </a:solidFill>
            </a:endParaRPr>
          </a:p>
        </p:txBody>
      </p:sp>
      <p:sp>
        <p:nvSpPr>
          <p:cNvPr id="15" name="תיבת טקסט 14">
            <a:extLst>
              <a:ext uri="{FF2B5EF4-FFF2-40B4-BE49-F238E27FC236}">
                <a16:creationId xmlns:a16="http://schemas.microsoft.com/office/drawing/2014/main" id="{DE9830D5-9337-9E75-6782-DFFF6663AF78}"/>
              </a:ext>
            </a:extLst>
          </p:cNvPr>
          <p:cNvSpPr txBox="1"/>
          <p:nvPr/>
        </p:nvSpPr>
        <p:spPr>
          <a:xfrm>
            <a:off x="330925" y="6463127"/>
            <a:ext cx="1409795" cy="369332"/>
          </a:xfrm>
          <a:prstGeom prst="rect">
            <a:avLst/>
          </a:prstGeom>
          <a:noFill/>
        </p:spPr>
        <p:txBody>
          <a:bodyPr wrap="square" rtlCol="1">
            <a:spAutoFit/>
          </a:bodyPr>
          <a:lstStyle/>
          <a:p>
            <a:r>
              <a:rPr lang="ar-JO" dirty="0"/>
              <a:t>صفحة </a:t>
            </a:r>
            <a:r>
              <a:rPr lang="he-IL" dirty="0"/>
              <a:t>275</a:t>
            </a:r>
          </a:p>
        </p:txBody>
      </p:sp>
      <p:sp>
        <p:nvSpPr>
          <p:cNvPr id="11" name="תיבת טקסט 10">
            <a:extLst>
              <a:ext uri="{FF2B5EF4-FFF2-40B4-BE49-F238E27FC236}">
                <a16:creationId xmlns:a16="http://schemas.microsoft.com/office/drawing/2014/main" id="{58D7882E-6A38-4861-B929-E52D15CC87E0}"/>
              </a:ext>
            </a:extLst>
          </p:cNvPr>
          <p:cNvSpPr txBox="1"/>
          <p:nvPr/>
        </p:nvSpPr>
        <p:spPr>
          <a:xfrm>
            <a:off x="11010175" y="6263072"/>
            <a:ext cx="850900" cy="400110"/>
          </a:xfrm>
          <a:prstGeom prst="rect">
            <a:avLst/>
          </a:prstGeom>
          <a:noFill/>
        </p:spPr>
        <p:txBody>
          <a:bodyPr wrap="square" rtlCol="1">
            <a:spAutoFit/>
          </a:bodyPr>
          <a:lstStyle/>
          <a:p>
            <a:r>
              <a:rPr lang="en-US" sz="2000" b="1" dirty="0"/>
              <a:t>22</a:t>
            </a:r>
            <a:endParaRPr lang="he-IL" sz="2000" b="1" dirty="0"/>
          </a:p>
        </p:txBody>
      </p:sp>
      <p:pic>
        <p:nvPicPr>
          <p:cNvPr id="13" name="תמונה 12" descr="גזירת מסך">
            <a:extLst>
              <a:ext uri="{FF2B5EF4-FFF2-40B4-BE49-F238E27FC236}">
                <a16:creationId xmlns:a16="http://schemas.microsoft.com/office/drawing/2014/main" id="{E89834D1-4DD4-4928-9DD6-7D2CF6E0E4E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5" name="תמונה 4">
            <a:extLst>
              <a:ext uri="{FF2B5EF4-FFF2-40B4-BE49-F238E27FC236}">
                <a16:creationId xmlns:a16="http://schemas.microsoft.com/office/drawing/2014/main" id="{BCC32B72-15CC-4746-840B-020EB50514F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69219" y="1140462"/>
            <a:ext cx="8100762" cy="4183743"/>
          </a:xfrm>
          <a:prstGeom prst="rect">
            <a:avLst/>
          </a:prstGeom>
        </p:spPr>
      </p:pic>
    </p:spTree>
    <p:extLst>
      <p:ext uri="{BB962C8B-B14F-4D97-AF65-F5344CB8AC3E}">
        <p14:creationId xmlns:p14="http://schemas.microsoft.com/office/powerpoint/2010/main" val="1881378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1F828-7464-DFF3-CE81-D7086C554E8E}"/>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AEB8E07F-0EC5-47D6-84E0-3C11ED9B02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3E9801E6-D5DB-094E-48D3-8BFD3B0D0EF8}"/>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5" name="תיבת טקסט 4">
            <a:extLst>
              <a:ext uri="{FF2B5EF4-FFF2-40B4-BE49-F238E27FC236}">
                <a16:creationId xmlns:a16="http://schemas.microsoft.com/office/drawing/2014/main" id="{534033F4-0739-4BA5-B008-AF0C93966F96}"/>
              </a:ext>
            </a:extLst>
          </p:cNvPr>
          <p:cNvSpPr txBox="1"/>
          <p:nvPr/>
        </p:nvSpPr>
        <p:spPr>
          <a:xfrm>
            <a:off x="11010175" y="6263072"/>
            <a:ext cx="850900" cy="400110"/>
          </a:xfrm>
          <a:prstGeom prst="rect">
            <a:avLst/>
          </a:prstGeom>
          <a:noFill/>
        </p:spPr>
        <p:txBody>
          <a:bodyPr wrap="square" rtlCol="1">
            <a:spAutoFit/>
          </a:bodyPr>
          <a:lstStyle/>
          <a:p>
            <a:r>
              <a:rPr lang="en-US" sz="2000" b="1" dirty="0"/>
              <a:t>23</a:t>
            </a:r>
            <a:endParaRPr lang="he-IL" sz="2000" b="1" dirty="0"/>
          </a:p>
        </p:txBody>
      </p:sp>
      <p:pic>
        <p:nvPicPr>
          <p:cNvPr id="7" name="תמונה 6" descr="גזירת מסך">
            <a:extLst>
              <a:ext uri="{FF2B5EF4-FFF2-40B4-BE49-F238E27FC236}">
                <a16:creationId xmlns:a16="http://schemas.microsoft.com/office/drawing/2014/main" id="{43254A21-9086-403B-9D7A-80EB2F901E3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4" name="תמונה 3">
            <a:extLst>
              <a:ext uri="{FF2B5EF4-FFF2-40B4-BE49-F238E27FC236}">
                <a16:creationId xmlns:a16="http://schemas.microsoft.com/office/drawing/2014/main" id="{23236745-005A-45E2-B463-7F1A39ADDC1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5552" y="789956"/>
            <a:ext cx="11324301" cy="5936494"/>
          </a:xfrm>
          <a:prstGeom prst="rect">
            <a:avLst/>
          </a:prstGeom>
        </p:spPr>
      </p:pic>
    </p:spTree>
    <p:extLst>
      <p:ext uri="{BB962C8B-B14F-4D97-AF65-F5344CB8AC3E}">
        <p14:creationId xmlns:p14="http://schemas.microsoft.com/office/powerpoint/2010/main" val="2282014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D63CF-F8DB-039F-2F52-A0DDDAC52AC0}"/>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94157817-605F-EA72-A2EF-37449741B7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A7F4E65B-4491-7068-1936-44BDC09BABD9}"/>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5" name="תיבת טקסט 4">
            <a:extLst>
              <a:ext uri="{FF2B5EF4-FFF2-40B4-BE49-F238E27FC236}">
                <a16:creationId xmlns:a16="http://schemas.microsoft.com/office/drawing/2014/main" id="{2FA143E8-37ED-4CBB-B14C-6538B03434B2}"/>
              </a:ext>
            </a:extLst>
          </p:cNvPr>
          <p:cNvSpPr txBox="1"/>
          <p:nvPr/>
        </p:nvSpPr>
        <p:spPr>
          <a:xfrm>
            <a:off x="11010175" y="6263072"/>
            <a:ext cx="850900" cy="400110"/>
          </a:xfrm>
          <a:prstGeom prst="rect">
            <a:avLst/>
          </a:prstGeom>
          <a:noFill/>
        </p:spPr>
        <p:txBody>
          <a:bodyPr wrap="square" rtlCol="1">
            <a:spAutoFit/>
          </a:bodyPr>
          <a:lstStyle/>
          <a:p>
            <a:r>
              <a:rPr lang="en-US" sz="2000" b="1" dirty="0"/>
              <a:t>24</a:t>
            </a:r>
            <a:endParaRPr lang="he-IL" sz="2000" b="1" dirty="0"/>
          </a:p>
        </p:txBody>
      </p:sp>
      <p:pic>
        <p:nvPicPr>
          <p:cNvPr id="7" name="תמונה 6" descr="גזירת מסך">
            <a:extLst>
              <a:ext uri="{FF2B5EF4-FFF2-40B4-BE49-F238E27FC236}">
                <a16:creationId xmlns:a16="http://schemas.microsoft.com/office/drawing/2014/main" id="{9FC7CBEB-0C7E-4D68-85BF-D0F5624F6B4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4" name="תמונה 3">
            <a:extLst>
              <a:ext uri="{FF2B5EF4-FFF2-40B4-BE49-F238E27FC236}">
                <a16:creationId xmlns:a16="http://schemas.microsoft.com/office/drawing/2014/main" id="{977E473F-AE7D-46AE-859A-5478F83827A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859704"/>
            <a:ext cx="12192000" cy="5138592"/>
          </a:xfrm>
          <a:prstGeom prst="rect">
            <a:avLst/>
          </a:prstGeom>
        </p:spPr>
      </p:pic>
    </p:spTree>
    <p:extLst>
      <p:ext uri="{BB962C8B-B14F-4D97-AF65-F5344CB8AC3E}">
        <p14:creationId xmlns:p14="http://schemas.microsoft.com/office/powerpoint/2010/main" val="1953570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8A554-249F-21C7-A785-E4F80ADF65AB}"/>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E9E73D45-6D2F-7301-0249-D7F10E7C99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9CF2AD54-8935-0C15-2C3D-CAC7E0A1760C}"/>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2" name="תיבת טקסט 1">
            <a:extLst>
              <a:ext uri="{FF2B5EF4-FFF2-40B4-BE49-F238E27FC236}">
                <a16:creationId xmlns:a16="http://schemas.microsoft.com/office/drawing/2014/main" id="{2E5434D5-23B7-4FAE-EE10-4CE0DF29B45A}"/>
              </a:ext>
            </a:extLst>
          </p:cNvPr>
          <p:cNvSpPr txBox="1"/>
          <p:nvPr/>
        </p:nvSpPr>
        <p:spPr>
          <a:xfrm>
            <a:off x="6679476" y="1604274"/>
            <a:ext cx="4354286" cy="2340192"/>
          </a:xfrm>
          <a:prstGeom prst="rect">
            <a:avLst/>
          </a:prstGeom>
          <a:noFill/>
        </p:spPr>
        <p:txBody>
          <a:bodyPr wrap="square" rtlCol="1">
            <a:spAutoFit/>
          </a:bodyPr>
          <a:lstStyle/>
          <a:p>
            <a:pPr>
              <a:lnSpc>
                <a:spcPct val="250000"/>
              </a:lnSpc>
            </a:pPr>
            <a:r>
              <a:rPr lang="ar-JO" sz="3200" dirty="0"/>
              <a:t>ننتقل للفصل الثالث</a:t>
            </a:r>
          </a:p>
          <a:p>
            <a:pPr>
              <a:lnSpc>
                <a:spcPct val="250000"/>
              </a:lnSpc>
            </a:pPr>
            <a:r>
              <a:rPr lang="ar-JO" sz="3200" dirty="0"/>
              <a:t>العيش في بيئات حياتية</a:t>
            </a:r>
            <a:endParaRPr lang="he-IL" sz="3200" dirty="0"/>
          </a:p>
        </p:txBody>
      </p:sp>
      <p:pic>
        <p:nvPicPr>
          <p:cNvPr id="4" name="תמונה 3">
            <a:extLst>
              <a:ext uri="{FF2B5EF4-FFF2-40B4-BE49-F238E27FC236}">
                <a16:creationId xmlns:a16="http://schemas.microsoft.com/office/drawing/2014/main" id="{183027F6-9EE1-81FE-DA7F-60EEC997D7CE}"/>
              </a:ext>
            </a:extLst>
          </p:cNvPr>
          <p:cNvPicPr>
            <a:picLocks noChangeAspect="1"/>
          </p:cNvPicPr>
          <p:nvPr/>
        </p:nvPicPr>
        <p:blipFill>
          <a:blip r:embed="rId4"/>
          <a:stretch>
            <a:fillRect/>
          </a:stretch>
        </p:blipFill>
        <p:spPr>
          <a:xfrm>
            <a:off x="404855" y="1743440"/>
            <a:ext cx="6070060" cy="4883727"/>
          </a:xfrm>
          <a:prstGeom prst="rect">
            <a:avLst/>
          </a:prstGeom>
        </p:spPr>
      </p:pic>
      <p:sp>
        <p:nvSpPr>
          <p:cNvPr id="7" name="תיבת טקסט 6">
            <a:extLst>
              <a:ext uri="{FF2B5EF4-FFF2-40B4-BE49-F238E27FC236}">
                <a16:creationId xmlns:a16="http://schemas.microsoft.com/office/drawing/2014/main" id="{3DC4FC1D-5422-47C0-8E58-AF15A16C862E}"/>
              </a:ext>
            </a:extLst>
          </p:cNvPr>
          <p:cNvSpPr txBox="1"/>
          <p:nvPr/>
        </p:nvSpPr>
        <p:spPr>
          <a:xfrm>
            <a:off x="11033762" y="6227057"/>
            <a:ext cx="850900" cy="400110"/>
          </a:xfrm>
          <a:prstGeom prst="rect">
            <a:avLst/>
          </a:prstGeom>
          <a:noFill/>
        </p:spPr>
        <p:txBody>
          <a:bodyPr wrap="square" rtlCol="1">
            <a:spAutoFit/>
          </a:bodyPr>
          <a:lstStyle/>
          <a:p>
            <a:r>
              <a:rPr lang="en-US" sz="2000" b="1" dirty="0"/>
              <a:t>25</a:t>
            </a:r>
            <a:endParaRPr lang="he-IL" sz="2000" b="1" dirty="0"/>
          </a:p>
        </p:txBody>
      </p:sp>
      <p:pic>
        <p:nvPicPr>
          <p:cNvPr id="8" name="תמונה 7" descr="גזירת מסך">
            <a:extLst>
              <a:ext uri="{FF2B5EF4-FFF2-40B4-BE49-F238E27FC236}">
                <a16:creationId xmlns:a16="http://schemas.microsoft.com/office/drawing/2014/main" id="{C539811B-F1EB-47D3-A0EC-799915DEDF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spTree>
    <p:extLst>
      <p:ext uri="{BB962C8B-B14F-4D97-AF65-F5344CB8AC3E}">
        <p14:creationId xmlns:p14="http://schemas.microsoft.com/office/powerpoint/2010/main" val="4104497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F9A6C-77F8-A4C1-D623-BEF155D9C421}"/>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F918E716-94F7-D8B7-EF5E-9A76323F02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D6FA24BE-8147-B782-3E6A-694991006E8F}"/>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9" name="תיבת טקסט 8">
            <a:extLst>
              <a:ext uri="{FF2B5EF4-FFF2-40B4-BE49-F238E27FC236}">
                <a16:creationId xmlns:a16="http://schemas.microsoft.com/office/drawing/2014/main" id="{435C00EE-F8DB-7AA7-C634-6CCF3EE081A7}"/>
              </a:ext>
            </a:extLst>
          </p:cNvPr>
          <p:cNvSpPr txBox="1"/>
          <p:nvPr/>
        </p:nvSpPr>
        <p:spPr>
          <a:xfrm>
            <a:off x="330926" y="6313714"/>
            <a:ext cx="1409795" cy="369332"/>
          </a:xfrm>
          <a:prstGeom prst="rect">
            <a:avLst/>
          </a:prstGeom>
          <a:noFill/>
        </p:spPr>
        <p:txBody>
          <a:bodyPr wrap="square" rtlCol="1">
            <a:spAutoFit/>
          </a:bodyPr>
          <a:lstStyle/>
          <a:p>
            <a:r>
              <a:rPr lang="he-IL" dirty="0"/>
              <a:t> </a:t>
            </a:r>
            <a:r>
              <a:rPr lang="ar-JO" dirty="0"/>
              <a:t>صفحة </a:t>
            </a:r>
            <a:r>
              <a:rPr lang="he-IL" dirty="0"/>
              <a:t>255 </a:t>
            </a:r>
          </a:p>
        </p:txBody>
      </p:sp>
      <p:sp>
        <p:nvSpPr>
          <p:cNvPr id="11" name="תיבת טקסט 10">
            <a:extLst>
              <a:ext uri="{FF2B5EF4-FFF2-40B4-BE49-F238E27FC236}">
                <a16:creationId xmlns:a16="http://schemas.microsoft.com/office/drawing/2014/main" id="{496CEA0D-21BC-4BCE-94DC-8712C763C6F3}"/>
              </a:ext>
            </a:extLst>
          </p:cNvPr>
          <p:cNvSpPr txBox="1"/>
          <p:nvPr/>
        </p:nvSpPr>
        <p:spPr>
          <a:xfrm>
            <a:off x="11010174" y="6427112"/>
            <a:ext cx="850900" cy="400110"/>
          </a:xfrm>
          <a:prstGeom prst="rect">
            <a:avLst/>
          </a:prstGeom>
          <a:noFill/>
        </p:spPr>
        <p:txBody>
          <a:bodyPr wrap="square" rtlCol="1">
            <a:spAutoFit/>
          </a:bodyPr>
          <a:lstStyle/>
          <a:p>
            <a:r>
              <a:rPr lang="en-US" sz="2000" b="1" dirty="0"/>
              <a:t>3</a:t>
            </a:r>
            <a:endParaRPr lang="he-IL" sz="2000" b="1" dirty="0"/>
          </a:p>
        </p:txBody>
      </p:sp>
      <p:pic>
        <p:nvPicPr>
          <p:cNvPr id="12" name="תמונה 11" descr="גזירת מסך">
            <a:extLst>
              <a:ext uri="{FF2B5EF4-FFF2-40B4-BE49-F238E27FC236}">
                <a16:creationId xmlns:a16="http://schemas.microsoft.com/office/drawing/2014/main" id="{9BD9DDEB-F593-47BC-9EE9-746CABE1B9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4" name="תמונה 3">
            <a:extLst>
              <a:ext uri="{FF2B5EF4-FFF2-40B4-BE49-F238E27FC236}">
                <a16:creationId xmlns:a16="http://schemas.microsoft.com/office/drawing/2014/main" id="{858B4687-8DB1-4C4E-A846-8DA3D16B500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94110" y="169180"/>
            <a:ext cx="2834886" cy="480102"/>
          </a:xfrm>
          <a:prstGeom prst="rect">
            <a:avLst/>
          </a:prstGeom>
        </p:spPr>
      </p:pic>
      <p:pic>
        <p:nvPicPr>
          <p:cNvPr id="13" name="תמונה 12">
            <a:extLst>
              <a:ext uri="{FF2B5EF4-FFF2-40B4-BE49-F238E27FC236}">
                <a16:creationId xmlns:a16="http://schemas.microsoft.com/office/drawing/2014/main" id="{1DB04FED-E7CD-4283-815F-7EEF2C7C235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06192" y="775940"/>
            <a:ext cx="3955123" cy="868755"/>
          </a:xfrm>
          <a:prstGeom prst="rect">
            <a:avLst/>
          </a:prstGeom>
        </p:spPr>
      </p:pic>
      <p:pic>
        <p:nvPicPr>
          <p:cNvPr id="17" name="תמונה 16">
            <a:extLst>
              <a:ext uri="{FF2B5EF4-FFF2-40B4-BE49-F238E27FC236}">
                <a16:creationId xmlns:a16="http://schemas.microsoft.com/office/drawing/2014/main" id="{C7CC7309-539A-4AD5-B243-0C00720574D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08708" y="1771353"/>
            <a:ext cx="6485182" cy="944962"/>
          </a:xfrm>
          <a:prstGeom prst="rect">
            <a:avLst/>
          </a:prstGeom>
        </p:spPr>
      </p:pic>
      <p:pic>
        <p:nvPicPr>
          <p:cNvPr id="21" name="תמונה 20">
            <a:extLst>
              <a:ext uri="{FF2B5EF4-FFF2-40B4-BE49-F238E27FC236}">
                <a16:creationId xmlns:a16="http://schemas.microsoft.com/office/drawing/2014/main" id="{1F5F194D-D9E4-4574-8739-56E8CCD1007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81409" y="2961629"/>
            <a:ext cx="8847587" cy="3665538"/>
          </a:xfrm>
          <a:prstGeom prst="rect">
            <a:avLst/>
          </a:prstGeom>
        </p:spPr>
      </p:pic>
    </p:spTree>
    <p:extLst>
      <p:ext uri="{BB962C8B-B14F-4D97-AF65-F5344CB8AC3E}">
        <p14:creationId xmlns:p14="http://schemas.microsoft.com/office/powerpoint/2010/main" val="2773547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93ED1-EB0E-38A9-F4BD-21E74E81E88F}"/>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438DBD5D-FB7A-AF3B-6AA5-E219E27134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49D8BDAF-A219-EBB6-7ABF-B899E9F57B68}"/>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5" name="תיבת טקסט 4">
            <a:extLst>
              <a:ext uri="{FF2B5EF4-FFF2-40B4-BE49-F238E27FC236}">
                <a16:creationId xmlns:a16="http://schemas.microsoft.com/office/drawing/2014/main" id="{C6E46564-67E2-487D-9A46-604EAB39D529}"/>
              </a:ext>
            </a:extLst>
          </p:cNvPr>
          <p:cNvSpPr txBox="1"/>
          <p:nvPr/>
        </p:nvSpPr>
        <p:spPr>
          <a:xfrm>
            <a:off x="10960847" y="6427112"/>
            <a:ext cx="850900" cy="400110"/>
          </a:xfrm>
          <a:prstGeom prst="rect">
            <a:avLst/>
          </a:prstGeom>
          <a:noFill/>
        </p:spPr>
        <p:txBody>
          <a:bodyPr wrap="square" rtlCol="1">
            <a:spAutoFit/>
          </a:bodyPr>
          <a:lstStyle/>
          <a:p>
            <a:r>
              <a:rPr lang="en-US" sz="2000" b="1" dirty="0"/>
              <a:t>4</a:t>
            </a:r>
            <a:endParaRPr lang="he-IL" sz="2000" b="1" dirty="0"/>
          </a:p>
        </p:txBody>
      </p:sp>
      <p:pic>
        <p:nvPicPr>
          <p:cNvPr id="7" name="תמונה 6" descr="גזירת מסך">
            <a:extLst>
              <a:ext uri="{FF2B5EF4-FFF2-40B4-BE49-F238E27FC236}">
                <a16:creationId xmlns:a16="http://schemas.microsoft.com/office/drawing/2014/main" id="{44FAFBF6-2214-4FE8-BE86-10D4F5A5C1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4" name="תמונה 3">
            <a:extLst>
              <a:ext uri="{FF2B5EF4-FFF2-40B4-BE49-F238E27FC236}">
                <a16:creationId xmlns:a16="http://schemas.microsoft.com/office/drawing/2014/main" id="{9668E519-FA71-4ABB-A686-238E5540B3B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57974" y="908739"/>
            <a:ext cx="6485182" cy="5837426"/>
          </a:xfrm>
          <a:prstGeom prst="rect">
            <a:avLst/>
          </a:prstGeom>
        </p:spPr>
      </p:pic>
    </p:spTree>
    <p:extLst>
      <p:ext uri="{BB962C8B-B14F-4D97-AF65-F5344CB8AC3E}">
        <p14:creationId xmlns:p14="http://schemas.microsoft.com/office/powerpoint/2010/main" val="1915883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BC36C-BEBC-1980-EA69-E0EC599707DE}"/>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1D70A05D-3814-70E9-9059-5D386C51A0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F7A05E0A-031C-7A34-2FDB-5CCB12075F54}"/>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2" name="תיבת טקסט 1">
            <a:extLst>
              <a:ext uri="{FF2B5EF4-FFF2-40B4-BE49-F238E27FC236}">
                <a16:creationId xmlns:a16="http://schemas.microsoft.com/office/drawing/2014/main" id="{94DA895E-727F-398A-79F9-317E971D2FE3}"/>
              </a:ext>
            </a:extLst>
          </p:cNvPr>
          <p:cNvSpPr txBox="1"/>
          <p:nvPr/>
        </p:nvSpPr>
        <p:spPr>
          <a:xfrm>
            <a:off x="4511040" y="823106"/>
            <a:ext cx="6662057" cy="461665"/>
          </a:xfrm>
          <a:prstGeom prst="rect">
            <a:avLst/>
          </a:prstGeom>
          <a:noFill/>
        </p:spPr>
        <p:txBody>
          <a:bodyPr wrap="square" rtlCol="1">
            <a:spAutoFit/>
          </a:bodyPr>
          <a:lstStyle/>
          <a:p>
            <a:r>
              <a:rPr lang="ar-JO" sz="2400" dirty="0"/>
              <a:t>أجيبوا عن البنود 1-5 في الصفحات</a:t>
            </a:r>
            <a:r>
              <a:rPr lang="he-IL" sz="2400" dirty="0"/>
              <a:t> 257-256.</a:t>
            </a:r>
          </a:p>
        </p:txBody>
      </p:sp>
      <p:pic>
        <p:nvPicPr>
          <p:cNvPr id="4" name="תמונה 3">
            <a:extLst>
              <a:ext uri="{FF2B5EF4-FFF2-40B4-BE49-F238E27FC236}">
                <a16:creationId xmlns:a16="http://schemas.microsoft.com/office/drawing/2014/main" id="{26F7B4DD-325D-A724-BA50-5FE3A232261B}"/>
              </a:ext>
            </a:extLst>
          </p:cNvPr>
          <p:cNvPicPr>
            <a:picLocks noChangeAspect="1"/>
          </p:cNvPicPr>
          <p:nvPr/>
        </p:nvPicPr>
        <p:blipFill>
          <a:blip r:embed="rId4"/>
          <a:stretch>
            <a:fillRect/>
          </a:stretch>
        </p:blipFill>
        <p:spPr>
          <a:xfrm>
            <a:off x="1023719" y="1837589"/>
            <a:ext cx="2684834" cy="1631373"/>
          </a:xfrm>
          <a:prstGeom prst="rect">
            <a:avLst/>
          </a:prstGeom>
        </p:spPr>
      </p:pic>
      <p:pic>
        <p:nvPicPr>
          <p:cNvPr id="7" name="תמונה 6">
            <a:extLst>
              <a:ext uri="{FF2B5EF4-FFF2-40B4-BE49-F238E27FC236}">
                <a16:creationId xmlns:a16="http://schemas.microsoft.com/office/drawing/2014/main" id="{C7E9D8D7-3249-8ED6-0532-49977D024C3B}"/>
              </a:ext>
            </a:extLst>
          </p:cNvPr>
          <p:cNvPicPr>
            <a:picLocks noChangeAspect="1"/>
          </p:cNvPicPr>
          <p:nvPr/>
        </p:nvPicPr>
        <p:blipFill>
          <a:blip r:embed="rId5"/>
          <a:stretch>
            <a:fillRect/>
          </a:stretch>
        </p:blipFill>
        <p:spPr>
          <a:xfrm>
            <a:off x="4823225" y="1837589"/>
            <a:ext cx="2684834" cy="1620982"/>
          </a:xfrm>
          <a:prstGeom prst="rect">
            <a:avLst/>
          </a:prstGeom>
        </p:spPr>
      </p:pic>
      <p:pic>
        <p:nvPicPr>
          <p:cNvPr id="9" name="תמונה 8">
            <a:extLst>
              <a:ext uri="{FF2B5EF4-FFF2-40B4-BE49-F238E27FC236}">
                <a16:creationId xmlns:a16="http://schemas.microsoft.com/office/drawing/2014/main" id="{0E4C195A-A7A3-30D3-62C4-43C89EF8A663}"/>
              </a:ext>
            </a:extLst>
          </p:cNvPr>
          <p:cNvPicPr>
            <a:picLocks noChangeAspect="1"/>
          </p:cNvPicPr>
          <p:nvPr/>
        </p:nvPicPr>
        <p:blipFill>
          <a:blip r:embed="rId6"/>
          <a:stretch>
            <a:fillRect/>
          </a:stretch>
        </p:blipFill>
        <p:spPr>
          <a:xfrm>
            <a:off x="8414702" y="1829451"/>
            <a:ext cx="2684834" cy="1631373"/>
          </a:xfrm>
          <a:prstGeom prst="rect">
            <a:avLst/>
          </a:prstGeom>
        </p:spPr>
      </p:pic>
      <p:pic>
        <p:nvPicPr>
          <p:cNvPr id="12" name="תמונה 11">
            <a:extLst>
              <a:ext uri="{FF2B5EF4-FFF2-40B4-BE49-F238E27FC236}">
                <a16:creationId xmlns:a16="http://schemas.microsoft.com/office/drawing/2014/main" id="{C08522F5-2DBD-EA0F-11D3-F1233A8A4230}"/>
              </a:ext>
            </a:extLst>
          </p:cNvPr>
          <p:cNvPicPr>
            <a:picLocks noChangeAspect="1"/>
          </p:cNvPicPr>
          <p:nvPr/>
        </p:nvPicPr>
        <p:blipFill>
          <a:blip r:embed="rId7"/>
          <a:stretch>
            <a:fillRect/>
          </a:stretch>
        </p:blipFill>
        <p:spPr>
          <a:xfrm>
            <a:off x="9335232" y="4301403"/>
            <a:ext cx="2684834" cy="1631373"/>
          </a:xfrm>
          <a:prstGeom prst="rect">
            <a:avLst/>
          </a:prstGeom>
        </p:spPr>
      </p:pic>
      <p:pic>
        <p:nvPicPr>
          <p:cNvPr id="14" name="תמונה 13">
            <a:extLst>
              <a:ext uri="{FF2B5EF4-FFF2-40B4-BE49-F238E27FC236}">
                <a16:creationId xmlns:a16="http://schemas.microsoft.com/office/drawing/2014/main" id="{4971B290-890F-97E4-774B-171E1ABFF385}"/>
              </a:ext>
            </a:extLst>
          </p:cNvPr>
          <p:cNvPicPr>
            <a:picLocks noChangeAspect="1"/>
          </p:cNvPicPr>
          <p:nvPr/>
        </p:nvPicPr>
        <p:blipFill>
          <a:blip r:embed="rId8"/>
          <a:stretch>
            <a:fillRect/>
          </a:stretch>
        </p:blipFill>
        <p:spPr>
          <a:xfrm>
            <a:off x="243286" y="4334097"/>
            <a:ext cx="2684834" cy="1620982"/>
          </a:xfrm>
          <a:prstGeom prst="rect">
            <a:avLst/>
          </a:prstGeom>
        </p:spPr>
      </p:pic>
      <p:pic>
        <p:nvPicPr>
          <p:cNvPr id="16" name="תמונה 15">
            <a:extLst>
              <a:ext uri="{FF2B5EF4-FFF2-40B4-BE49-F238E27FC236}">
                <a16:creationId xmlns:a16="http://schemas.microsoft.com/office/drawing/2014/main" id="{C89FADBB-31BF-10DC-153F-3756DB7C2142}"/>
              </a:ext>
            </a:extLst>
          </p:cNvPr>
          <p:cNvPicPr>
            <a:picLocks noChangeAspect="1"/>
          </p:cNvPicPr>
          <p:nvPr/>
        </p:nvPicPr>
        <p:blipFill>
          <a:blip r:embed="rId9"/>
          <a:stretch>
            <a:fillRect/>
          </a:stretch>
        </p:blipFill>
        <p:spPr>
          <a:xfrm>
            <a:off x="3386800" y="4323706"/>
            <a:ext cx="2684834" cy="1631373"/>
          </a:xfrm>
          <a:prstGeom prst="rect">
            <a:avLst/>
          </a:prstGeom>
        </p:spPr>
      </p:pic>
      <p:pic>
        <p:nvPicPr>
          <p:cNvPr id="18" name="תמונה 17">
            <a:extLst>
              <a:ext uri="{FF2B5EF4-FFF2-40B4-BE49-F238E27FC236}">
                <a16:creationId xmlns:a16="http://schemas.microsoft.com/office/drawing/2014/main" id="{5AF59724-7EAB-2B4A-2529-A2BE47AE4CCA}"/>
              </a:ext>
            </a:extLst>
          </p:cNvPr>
          <p:cNvPicPr>
            <a:picLocks noChangeAspect="1"/>
          </p:cNvPicPr>
          <p:nvPr/>
        </p:nvPicPr>
        <p:blipFill>
          <a:blip r:embed="rId10"/>
          <a:stretch>
            <a:fillRect/>
          </a:stretch>
        </p:blipFill>
        <p:spPr>
          <a:xfrm>
            <a:off x="6399735" y="4301404"/>
            <a:ext cx="2684834" cy="1631373"/>
          </a:xfrm>
          <a:prstGeom prst="rect">
            <a:avLst/>
          </a:prstGeom>
        </p:spPr>
      </p:pic>
      <p:sp>
        <p:nvSpPr>
          <p:cNvPr id="19" name="תיבת טקסט 18">
            <a:extLst>
              <a:ext uri="{FF2B5EF4-FFF2-40B4-BE49-F238E27FC236}">
                <a16:creationId xmlns:a16="http://schemas.microsoft.com/office/drawing/2014/main" id="{9DC1FBD0-92FA-19EA-9699-21758BA0089F}"/>
              </a:ext>
            </a:extLst>
          </p:cNvPr>
          <p:cNvSpPr txBox="1"/>
          <p:nvPr/>
        </p:nvSpPr>
        <p:spPr>
          <a:xfrm>
            <a:off x="9335232" y="1495194"/>
            <a:ext cx="1255331" cy="369332"/>
          </a:xfrm>
          <a:prstGeom prst="rect">
            <a:avLst/>
          </a:prstGeom>
          <a:noFill/>
        </p:spPr>
        <p:txBody>
          <a:bodyPr wrap="square" rtlCol="1">
            <a:spAutoFit/>
          </a:bodyPr>
          <a:lstStyle/>
          <a:p>
            <a:r>
              <a:rPr lang="ar-JO" b="1" dirty="0">
                <a:solidFill>
                  <a:srgbClr val="C00000"/>
                </a:solidFill>
              </a:rPr>
              <a:t>فأر المنزل</a:t>
            </a:r>
            <a:endParaRPr lang="he-IL" b="1" dirty="0">
              <a:solidFill>
                <a:srgbClr val="C00000"/>
              </a:solidFill>
            </a:endParaRPr>
          </a:p>
        </p:txBody>
      </p:sp>
      <p:sp>
        <p:nvSpPr>
          <p:cNvPr id="20" name="תיבת טקסט 19">
            <a:extLst>
              <a:ext uri="{FF2B5EF4-FFF2-40B4-BE49-F238E27FC236}">
                <a16:creationId xmlns:a16="http://schemas.microsoft.com/office/drawing/2014/main" id="{9FC10E9B-2BBE-20BD-AEB7-780A92EC3C3A}"/>
              </a:ext>
            </a:extLst>
          </p:cNvPr>
          <p:cNvSpPr txBox="1"/>
          <p:nvPr/>
        </p:nvSpPr>
        <p:spPr>
          <a:xfrm>
            <a:off x="5537976" y="1495194"/>
            <a:ext cx="1255331" cy="369332"/>
          </a:xfrm>
          <a:prstGeom prst="rect">
            <a:avLst/>
          </a:prstGeom>
          <a:noFill/>
        </p:spPr>
        <p:txBody>
          <a:bodyPr wrap="square" rtlCol="1">
            <a:spAutoFit/>
          </a:bodyPr>
          <a:lstStyle/>
          <a:p>
            <a:r>
              <a:rPr lang="ar-JO" b="1" dirty="0">
                <a:solidFill>
                  <a:srgbClr val="C00000"/>
                </a:solidFill>
              </a:rPr>
              <a:t>الباشق</a:t>
            </a:r>
            <a:endParaRPr lang="he-IL" b="1" dirty="0">
              <a:solidFill>
                <a:srgbClr val="C00000"/>
              </a:solidFill>
            </a:endParaRPr>
          </a:p>
        </p:txBody>
      </p:sp>
      <p:sp>
        <p:nvSpPr>
          <p:cNvPr id="21" name="תיבת טקסט 20">
            <a:extLst>
              <a:ext uri="{FF2B5EF4-FFF2-40B4-BE49-F238E27FC236}">
                <a16:creationId xmlns:a16="http://schemas.microsoft.com/office/drawing/2014/main" id="{4C92F837-86BF-8477-E076-C4604691610C}"/>
              </a:ext>
            </a:extLst>
          </p:cNvPr>
          <p:cNvSpPr txBox="1"/>
          <p:nvPr/>
        </p:nvSpPr>
        <p:spPr>
          <a:xfrm>
            <a:off x="1950018" y="1493488"/>
            <a:ext cx="1255331" cy="369332"/>
          </a:xfrm>
          <a:prstGeom prst="rect">
            <a:avLst/>
          </a:prstGeom>
          <a:noFill/>
        </p:spPr>
        <p:txBody>
          <a:bodyPr wrap="square" rtlCol="1">
            <a:spAutoFit/>
          </a:bodyPr>
          <a:lstStyle/>
          <a:p>
            <a:r>
              <a:rPr lang="ar-JO" b="1" dirty="0">
                <a:solidFill>
                  <a:srgbClr val="C00000"/>
                </a:solidFill>
              </a:rPr>
              <a:t>البلبل</a:t>
            </a:r>
            <a:endParaRPr lang="he-IL" b="1" dirty="0">
              <a:solidFill>
                <a:srgbClr val="C00000"/>
              </a:solidFill>
            </a:endParaRPr>
          </a:p>
        </p:txBody>
      </p:sp>
      <p:sp>
        <p:nvSpPr>
          <p:cNvPr id="22" name="תיבת טקסט 21">
            <a:extLst>
              <a:ext uri="{FF2B5EF4-FFF2-40B4-BE49-F238E27FC236}">
                <a16:creationId xmlns:a16="http://schemas.microsoft.com/office/drawing/2014/main" id="{AB638307-E8EC-BEE3-D420-EB147204ADF2}"/>
              </a:ext>
            </a:extLst>
          </p:cNvPr>
          <p:cNvSpPr txBox="1"/>
          <p:nvPr/>
        </p:nvSpPr>
        <p:spPr>
          <a:xfrm>
            <a:off x="9412671" y="3964765"/>
            <a:ext cx="2098010" cy="369332"/>
          </a:xfrm>
          <a:prstGeom prst="rect">
            <a:avLst/>
          </a:prstGeom>
          <a:noFill/>
        </p:spPr>
        <p:txBody>
          <a:bodyPr wrap="square" rtlCol="1">
            <a:spAutoFit/>
          </a:bodyPr>
          <a:lstStyle/>
          <a:p>
            <a:r>
              <a:rPr lang="ar-JO" b="1" dirty="0">
                <a:solidFill>
                  <a:srgbClr val="C00000"/>
                </a:solidFill>
              </a:rPr>
              <a:t>التمير (عصفور الشمس)</a:t>
            </a:r>
            <a:endParaRPr lang="he-IL" b="1" dirty="0">
              <a:solidFill>
                <a:srgbClr val="C00000"/>
              </a:solidFill>
            </a:endParaRPr>
          </a:p>
        </p:txBody>
      </p:sp>
      <p:sp>
        <p:nvSpPr>
          <p:cNvPr id="23" name="תיבת טקסט 22">
            <a:extLst>
              <a:ext uri="{FF2B5EF4-FFF2-40B4-BE49-F238E27FC236}">
                <a16:creationId xmlns:a16="http://schemas.microsoft.com/office/drawing/2014/main" id="{7523CAE7-89C8-65EC-3290-F7E3169F342F}"/>
              </a:ext>
            </a:extLst>
          </p:cNvPr>
          <p:cNvSpPr txBox="1"/>
          <p:nvPr/>
        </p:nvSpPr>
        <p:spPr>
          <a:xfrm>
            <a:off x="6071634" y="3952700"/>
            <a:ext cx="2684834" cy="369332"/>
          </a:xfrm>
          <a:prstGeom prst="rect">
            <a:avLst/>
          </a:prstGeom>
          <a:noFill/>
        </p:spPr>
        <p:txBody>
          <a:bodyPr wrap="square" rtlCol="1">
            <a:spAutoFit/>
          </a:bodyPr>
          <a:lstStyle/>
          <a:p>
            <a:r>
              <a:rPr lang="ar-JO" b="1" dirty="0">
                <a:solidFill>
                  <a:srgbClr val="C00000"/>
                </a:solidFill>
              </a:rPr>
              <a:t>الأفعى الرقطاء </a:t>
            </a:r>
            <a:r>
              <a:rPr lang="ar-JO" b="1" dirty="0" err="1">
                <a:solidFill>
                  <a:srgbClr val="C00000"/>
                </a:solidFill>
              </a:rPr>
              <a:t>الأسرائيلية</a:t>
            </a:r>
            <a:endParaRPr lang="he-IL" b="1" dirty="0">
              <a:solidFill>
                <a:srgbClr val="C00000"/>
              </a:solidFill>
            </a:endParaRPr>
          </a:p>
        </p:txBody>
      </p:sp>
      <p:sp>
        <p:nvSpPr>
          <p:cNvPr id="24" name="תיבת טקסט 23">
            <a:extLst>
              <a:ext uri="{FF2B5EF4-FFF2-40B4-BE49-F238E27FC236}">
                <a16:creationId xmlns:a16="http://schemas.microsoft.com/office/drawing/2014/main" id="{06D45ADB-9271-BC70-6F1B-671A0D37518C}"/>
              </a:ext>
            </a:extLst>
          </p:cNvPr>
          <p:cNvSpPr txBox="1"/>
          <p:nvPr/>
        </p:nvSpPr>
        <p:spPr>
          <a:xfrm>
            <a:off x="681319" y="3952700"/>
            <a:ext cx="1532050" cy="369332"/>
          </a:xfrm>
          <a:prstGeom prst="rect">
            <a:avLst/>
          </a:prstGeom>
          <a:noFill/>
        </p:spPr>
        <p:txBody>
          <a:bodyPr wrap="square" rtlCol="1">
            <a:spAutoFit/>
          </a:bodyPr>
          <a:lstStyle/>
          <a:p>
            <a:r>
              <a:rPr lang="ar-JO" b="1" dirty="0">
                <a:solidFill>
                  <a:srgbClr val="C00000"/>
                </a:solidFill>
              </a:rPr>
              <a:t>الخنفساء السوداء</a:t>
            </a:r>
            <a:endParaRPr lang="he-IL" b="1" dirty="0">
              <a:solidFill>
                <a:srgbClr val="C00000"/>
              </a:solidFill>
            </a:endParaRPr>
          </a:p>
        </p:txBody>
      </p:sp>
      <p:sp>
        <p:nvSpPr>
          <p:cNvPr id="25" name="תיבת טקסט 24">
            <a:extLst>
              <a:ext uri="{FF2B5EF4-FFF2-40B4-BE49-F238E27FC236}">
                <a16:creationId xmlns:a16="http://schemas.microsoft.com/office/drawing/2014/main" id="{041463B6-05D0-36A2-D2E7-163D13BF4858}"/>
              </a:ext>
            </a:extLst>
          </p:cNvPr>
          <p:cNvSpPr txBox="1"/>
          <p:nvPr/>
        </p:nvSpPr>
        <p:spPr>
          <a:xfrm>
            <a:off x="3883374" y="3928617"/>
            <a:ext cx="1255331" cy="369332"/>
          </a:xfrm>
          <a:prstGeom prst="rect">
            <a:avLst/>
          </a:prstGeom>
          <a:noFill/>
        </p:spPr>
        <p:txBody>
          <a:bodyPr wrap="square" rtlCol="1">
            <a:spAutoFit/>
          </a:bodyPr>
          <a:lstStyle/>
          <a:p>
            <a:r>
              <a:rPr lang="ar-JO" b="1" dirty="0">
                <a:solidFill>
                  <a:srgbClr val="C00000"/>
                </a:solidFill>
              </a:rPr>
              <a:t>الشحرور</a:t>
            </a:r>
            <a:endParaRPr lang="he-IL" b="1" dirty="0">
              <a:solidFill>
                <a:srgbClr val="C00000"/>
              </a:solidFill>
            </a:endParaRPr>
          </a:p>
        </p:txBody>
      </p:sp>
      <p:sp>
        <p:nvSpPr>
          <p:cNvPr id="26" name="תיבת טקסט 25">
            <a:extLst>
              <a:ext uri="{FF2B5EF4-FFF2-40B4-BE49-F238E27FC236}">
                <a16:creationId xmlns:a16="http://schemas.microsoft.com/office/drawing/2014/main" id="{1EFE9D82-CB5D-5D2F-464F-BC760C45D2B2}"/>
              </a:ext>
            </a:extLst>
          </p:cNvPr>
          <p:cNvSpPr txBox="1"/>
          <p:nvPr/>
        </p:nvSpPr>
        <p:spPr>
          <a:xfrm>
            <a:off x="330926" y="6313714"/>
            <a:ext cx="1409795" cy="369332"/>
          </a:xfrm>
          <a:prstGeom prst="rect">
            <a:avLst/>
          </a:prstGeom>
          <a:noFill/>
        </p:spPr>
        <p:txBody>
          <a:bodyPr wrap="square" rtlCol="1">
            <a:spAutoFit/>
          </a:bodyPr>
          <a:lstStyle/>
          <a:p>
            <a:r>
              <a:rPr lang="ar-JO" dirty="0"/>
              <a:t>صفحة </a:t>
            </a:r>
            <a:r>
              <a:rPr lang="he-IL" dirty="0"/>
              <a:t>256</a:t>
            </a:r>
          </a:p>
        </p:txBody>
      </p:sp>
      <p:sp>
        <p:nvSpPr>
          <p:cNvPr id="27" name="תיבת טקסט 26">
            <a:extLst>
              <a:ext uri="{FF2B5EF4-FFF2-40B4-BE49-F238E27FC236}">
                <a16:creationId xmlns:a16="http://schemas.microsoft.com/office/drawing/2014/main" id="{C7FB28A1-A307-4C0D-8E69-363619F30218}"/>
              </a:ext>
            </a:extLst>
          </p:cNvPr>
          <p:cNvSpPr txBox="1"/>
          <p:nvPr/>
        </p:nvSpPr>
        <p:spPr>
          <a:xfrm>
            <a:off x="10889130" y="6396334"/>
            <a:ext cx="850900" cy="400110"/>
          </a:xfrm>
          <a:prstGeom prst="rect">
            <a:avLst/>
          </a:prstGeom>
          <a:noFill/>
        </p:spPr>
        <p:txBody>
          <a:bodyPr wrap="square" rtlCol="1">
            <a:spAutoFit/>
          </a:bodyPr>
          <a:lstStyle/>
          <a:p>
            <a:r>
              <a:rPr lang="en-US" sz="2000" b="1" dirty="0"/>
              <a:t>5</a:t>
            </a:r>
            <a:endParaRPr lang="he-IL" sz="2000" b="1" dirty="0"/>
          </a:p>
        </p:txBody>
      </p:sp>
      <p:pic>
        <p:nvPicPr>
          <p:cNvPr id="28" name="תמונה 27" descr="גזירת מסך">
            <a:extLst>
              <a:ext uri="{FF2B5EF4-FFF2-40B4-BE49-F238E27FC236}">
                <a16:creationId xmlns:a16="http://schemas.microsoft.com/office/drawing/2014/main" id="{3A2CB2D3-6311-40AD-8957-3292BE04CC6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spTree>
    <p:extLst>
      <p:ext uri="{BB962C8B-B14F-4D97-AF65-F5344CB8AC3E}">
        <p14:creationId xmlns:p14="http://schemas.microsoft.com/office/powerpoint/2010/main" val="3164634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62807-3B06-326D-024C-9CFE23F56457}"/>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1CCF647F-13A4-BD3B-EC93-98E8529475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84019251-56E8-1D06-559E-08E24CB029E1}"/>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4" name="תיבת טקסט 3">
            <a:extLst>
              <a:ext uri="{FF2B5EF4-FFF2-40B4-BE49-F238E27FC236}">
                <a16:creationId xmlns:a16="http://schemas.microsoft.com/office/drawing/2014/main" id="{8BE0E2F0-6A86-3126-30EE-EEC9920B1E90}"/>
              </a:ext>
            </a:extLst>
          </p:cNvPr>
          <p:cNvSpPr txBox="1"/>
          <p:nvPr/>
        </p:nvSpPr>
        <p:spPr>
          <a:xfrm>
            <a:off x="1640541" y="1100345"/>
            <a:ext cx="9731845" cy="830997"/>
          </a:xfrm>
          <a:prstGeom prst="rect">
            <a:avLst/>
          </a:prstGeom>
          <a:noFill/>
        </p:spPr>
        <p:txBody>
          <a:bodyPr wrap="square" rtlCol="1">
            <a:spAutoFit/>
          </a:bodyPr>
          <a:lstStyle/>
          <a:p>
            <a:r>
              <a:rPr lang="ar-JO" sz="2400" dirty="0"/>
              <a:t>اقرأوا قطع المعلومات في الصفحات </a:t>
            </a:r>
            <a:r>
              <a:rPr lang="he-IL" sz="2400" dirty="0"/>
              <a:t>261-258</a:t>
            </a:r>
            <a:r>
              <a:rPr lang="he-IL" sz="2400" b="1" dirty="0">
                <a:solidFill>
                  <a:srgbClr val="923799"/>
                </a:solidFill>
              </a:rPr>
              <a:t> </a:t>
            </a:r>
            <a:r>
              <a:rPr lang="ar-JO" sz="2400" b="1" dirty="0">
                <a:solidFill>
                  <a:srgbClr val="923799"/>
                </a:solidFill>
              </a:rPr>
              <a:t>السلاسل الغذائية والشبكات الغذائية في الطبيعة </a:t>
            </a:r>
            <a:r>
              <a:rPr lang="ar-JO" sz="2400" dirty="0"/>
              <a:t>وأجيب</a:t>
            </a:r>
            <a:r>
              <a:rPr lang="ar-JO" sz="2400" dirty="0">
                <a:latin typeface="NarkisClassicMF-Bold"/>
              </a:rPr>
              <a:t>وا عن الأسئلة في نهاية</a:t>
            </a:r>
            <a:r>
              <a:rPr lang="he-IL" sz="2400" dirty="0">
                <a:latin typeface="NarkisClassicMF-Bold"/>
              </a:rPr>
              <a:t> </a:t>
            </a:r>
            <a:r>
              <a:rPr lang="ar-JO" sz="2400" dirty="0">
                <a:latin typeface="NarkisClassicMF-Bold"/>
              </a:rPr>
              <a:t>كل فقرة وأجيبوا عن أسئلة التلخيص</a:t>
            </a:r>
            <a:r>
              <a:rPr lang="he-IL" sz="2400" dirty="0"/>
              <a:t>.</a:t>
            </a:r>
          </a:p>
        </p:txBody>
      </p:sp>
      <p:sp>
        <p:nvSpPr>
          <p:cNvPr id="8" name="תיבת טקסט 7">
            <a:extLst>
              <a:ext uri="{FF2B5EF4-FFF2-40B4-BE49-F238E27FC236}">
                <a16:creationId xmlns:a16="http://schemas.microsoft.com/office/drawing/2014/main" id="{653BD92A-F859-4E84-884F-261220B21B8E}"/>
              </a:ext>
            </a:extLst>
          </p:cNvPr>
          <p:cNvSpPr txBox="1"/>
          <p:nvPr/>
        </p:nvSpPr>
        <p:spPr>
          <a:xfrm>
            <a:off x="11123111" y="6367834"/>
            <a:ext cx="850900" cy="400110"/>
          </a:xfrm>
          <a:prstGeom prst="rect">
            <a:avLst/>
          </a:prstGeom>
          <a:noFill/>
        </p:spPr>
        <p:txBody>
          <a:bodyPr wrap="square" rtlCol="1">
            <a:spAutoFit/>
          </a:bodyPr>
          <a:lstStyle/>
          <a:p>
            <a:r>
              <a:rPr lang="en-US" sz="2000" b="1" dirty="0"/>
              <a:t>6</a:t>
            </a:r>
            <a:endParaRPr lang="he-IL" sz="2000" b="1" dirty="0"/>
          </a:p>
        </p:txBody>
      </p:sp>
      <p:pic>
        <p:nvPicPr>
          <p:cNvPr id="9" name="תמונה 8" descr="גזירת מסך">
            <a:extLst>
              <a:ext uri="{FF2B5EF4-FFF2-40B4-BE49-F238E27FC236}">
                <a16:creationId xmlns:a16="http://schemas.microsoft.com/office/drawing/2014/main" id="{91A6D793-1CB2-4AB5-953C-199BF4E7E7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5" name="תמונה 4">
            <a:extLst>
              <a:ext uri="{FF2B5EF4-FFF2-40B4-BE49-F238E27FC236}">
                <a16:creationId xmlns:a16="http://schemas.microsoft.com/office/drawing/2014/main" id="{B383D13A-F18F-4B35-ACAB-EB1FDEF6450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66844" y="103503"/>
            <a:ext cx="6790008" cy="823031"/>
          </a:xfrm>
          <a:prstGeom prst="rect">
            <a:avLst/>
          </a:prstGeom>
        </p:spPr>
      </p:pic>
      <p:pic>
        <p:nvPicPr>
          <p:cNvPr id="12" name="תמונה 11">
            <a:extLst>
              <a:ext uri="{FF2B5EF4-FFF2-40B4-BE49-F238E27FC236}">
                <a16:creationId xmlns:a16="http://schemas.microsoft.com/office/drawing/2014/main" id="{6C17C138-A961-49EE-8767-E99B004385A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01271" y="1942595"/>
            <a:ext cx="10079797" cy="4825349"/>
          </a:xfrm>
          <a:prstGeom prst="rect">
            <a:avLst/>
          </a:prstGeom>
        </p:spPr>
      </p:pic>
    </p:spTree>
    <p:extLst>
      <p:ext uri="{BB962C8B-B14F-4D97-AF65-F5344CB8AC3E}">
        <p14:creationId xmlns:p14="http://schemas.microsoft.com/office/powerpoint/2010/main" val="2866685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F7F95-D9F8-844C-3234-CD5254E9EEB6}"/>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AC898B5E-9369-96D8-B1A3-1CF738F2B9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E938D4E9-FDAC-6634-5520-FD538BBD05E2}"/>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4" name="תיבת טקסט 3">
            <a:extLst>
              <a:ext uri="{FF2B5EF4-FFF2-40B4-BE49-F238E27FC236}">
                <a16:creationId xmlns:a16="http://schemas.microsoft.com/office/drawing/2014/main" id="{F70A559D-EA77-A773-83DC-47545A8D88BD}"/>
              </a:ext>
            </a:extLst>
          </p:cNvPr>
          <p:cNvSpPr txBox="1"/>
          <p:nvPr/>
        </p:nvSpPr>
        <p:spPr>
          <a:xfrm>
            <a:off x="330926" y="6313714"/>
            <a:ext cx="1409795" cy="369332"/>
          </a:xfrm>
          <a:prstGeom prst="rect">
            <a:avLst/>
          </a:prstGeom>
          <a:noFill/>
        </p:spPr>
        <p:txBody>
          <a:bodyPr wrap="square" rtlCol="1">
            <a:spAutoFit/>
          </a:bodyPr>
          <a:lstStyle/>
          <a:p>
            <a:r>
              <a:rPr lang="ar-JO" dirty="0"/>
              <a:t>صفحة</a:t>
            </a:r>
            <a:r>
              <a:rPr lang="he-IL" dirty="0"/>
              <a:t> 260</a:t>
            </a:r>
          </a:p>
        </p:txBody>
      </p:sp>
      <p:sp>
        <p:nvSpPr>
          <p:cNvPr id="7" name="תיבת טקסט 6">
            <a:extLst>
              <a:ext uri="{FF2B5EF4-FFF2-40B4-BE49-F238E27FC236}">
                <a16:creationId xmlns:a16="http://schemas.microsoft.com/office/drawing/2014/main" id="{FEDAE160-46FD-41D1-AF8D-D2CF7FCDC964}"/>
              </a:ext>
            </a:extLst>
          </p:cNvPr>
          <p:cNvSpPr txBox="1"/>
          <p:nvPr/>
        </p:nvSpPr>
        <p:spPr>
          <a:xfrm>
            <a:off x="11149458" y="6313714"/>
            <a:ext cx="850900" cy="400110"/>
          </a:xfrm>
          <a:prstGeom prst="rect">
            <a:avLst/>
          </a:prstGeom>
          <a:noFill/>
        </p:spPr>
        <p:txBody>
          <a:bodyPr wrap="square" rtlCol="1">
            <a:spAutoFit/>
          </a:bodyPr>
          <a:lstStyle/>
          <a:p>
            <a:r>
              <a:rPr lang="en-US" sz="2000" b="1" dirty="0"/>
              <a:t>7</a:t>
            </a:r>
            <a:endParaRPr lang="he-IL" sz="2000" b="1" dirty="0"/>
          </a:p>
        </p:txBody>
      </p:sp>
      <p:pic>
        <p:nvPicPr>
          <p:cNvPr id="8" name="תמונה 7" descr="גזירת מסך">
            <a:extLst>
              <a:ext uri="{FF2B5EF4-FFF2-40B4-BE49-F238E27FC236}">
                <a16:creationId xmlns:a16="http://schemas.microsoft.com/office/drawing/2014/main" id="{3251CF4D-0D4E-44C1-9972-ED4C0E8999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5" name="תמונה 4">
            <a:extLst>
              <a:ext uri="{FF2B5EF4-FFF2-40B4-BE49-F238E27FC236}">
                <a16:creationId xmlns:a16="http://schemas.microsoft.com/office/drawing/2014/main" id="{B02FCE47-772D-4907-B39E-E548FB62FE6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79599" y="1067489"/>
            <a:ext cx="6035902" cy="4866644"/>
          </a:xfrm>
          <a:prstGeom prst="rect">
            <a:avLst/>
          </a:prstGeom>
        </p:spPr>
      </p:pic>
    </p:spTree>
    <p:extLst>
      <p:ext uri="{BB962C8B-B14F-4D97-AF65-F5344CB8AC3E}">
        <p14:creationId xmlns:p14="http://schemas.microsoft.com/office/powerpoint/2010/main" val="691761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46FBE-313D-F733-940C-C5D1C678C3E5}"/>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CCC7B68B-AA2B-5B9E-B9B5-8372FF5516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CC26C9D9-FF3C-154D-8B76-2EBE1C8C8FAF}"/>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9" name="תיבת טקסט 8">
            <a:extLst>
              <a:ext uri="{FF2B5EF4-FFF2-40B4-BE49-F238E27FC236}">
                <a16:creationId xmlns:a16="http://schemas.microsoft.com/office/drawing/2014/main" id="{7A649132-CF7A-7CCD-297A-9D506B09CCE7}"/>
              </a:ext>
            </a:extLst>
          </p:cNvPr>
          <p:cNvSpPr txBox="1"/>
          <p:nvPr/>
        </p:nvSpPr>
        <p:spPr>
          <a:xfrm>
            <a:off x="4890963" y="1591572"/>
            <a:ext cx="6123066" cy="461665"/>
          </a:xfrm>
          <a:prstGeom prst="rect">
            <a:avLst/>
          </a:prstGeom>
          <a:noFill/>
        </p:spPr>
        <p:txBody>
          <a:bodyPr wrap="square" rtlCol="1">
            <a:spAutoFit/>
          </a:bodyPr>
          <a:lstStyle/>
          <a:p>
            <a:r>
              <a:rPr lang="ar-JO" sz="2400" dirty="0"/>
              <a:t>أجيبوا عن البنود </a:t>
            </a:r>
            <a:r>
              <a:rPr lang="he-IL" sz="2400" dirty="0"/>
              <a:t>2-1 </a:t>
            </a:r>
            <a:r>
              <a:rPr lang="ar-JO" sz="2400" dirty="0"/>
              <a:t>في القطعة </a:t>
            </a:r>
            <a:r>
              <a:rPr lang="ar-JO" sz="2400" b="1" dirty="0">
                <a:solidFill>
                  <a:srgbClr val="923799"/>
                </a:solidFill>
              </a:rPr>
              <a:t>الى الشبكة</a:t>
            </a:r>
            <a:r>
              <a:rPr lang="he-IL" sz="2400" b="1" dirty="0">
                <a:solidFill>
                  <a:srgbClr val="923799"/>
                </a:solidFill>
              </a:rPr>
              <a:t>.</a:t>
            </a:r>
          </a:p>
        </p:txBody>
      </p:sp>
      <p:sp>
        <p:nvSpPr>
          <p:cNvPr id="11" name="תיבת טקסט 10">
            <a:extLst>
              <a:ext uri="{FF2B5EF4-FFF2-40B4-BE49-F238E27FC236}">
                <a16:creationId xmlns:a16="http://schemas.microsoft.com/office/drawing/2014/main" id="{ACDF3BC0-411A-8A2B-136A-49CDB1ADD455}"/>
              </a:ext>
            </a:extLst>
          </p:cNvPr>
          <p:cNvSpPr txBox="1"/>
          <p:nvPr/>
        </p:nvSpPr>
        <p:spPr>
          <a:xfrm>
            <a:off x="452846" y="6331131"/>
            <a:ext cx="1680754" cy="369332"/>
          </a:xfrm>
          <a:prstGeom prst="rect">
            <a:avLst/>
          </a:prstGeom>
          <a:noFill/>
        </p:spPr>
        <p:txBody>
          <a:bodyPr wrap="square" rtlCol="1">
            <a:spAutoFit/>
          </a:bodyPr>
          <a:lstStyle/>
          <a:p>
            <a:r>
              <a:rPr lang="ar-JO" dirty="0"/>
              <a:t>صفحة</a:t>
            </a:r>
            <a:r>
              <a:rPr lang="he-IL" dirty="0"/>
              <a:t> 261</a:t>
            </a:r>
          </a:p>
        </p:txBody>
      </p:sp>
      <p:sp>
        <p:nvSpPr>
          <p:cNvPr id="12" name="תיבת טקסט 11">
            <a:extLst>
              <a:ext uri="{FF2B5EF4-FFF2-40B4-BE49-F238E27FC236}">
                <a16:creationId xmlns:a16="http://schemas.microsoft.com/office/drawing/2014/main" id="{61F44D7E-DDE2-45BB-B91B-EEEEE3D40465}"/>
              </a:ext>
            </a:extLst>
          </p:cNvPr>
          <p:cNvSpPr txBox="1"/>
          <p:nvPr/>
        </p:nvSpPr>
        <p:spPr>
          <a:xfrm>
            <a:off x="11027538" y="6233806"/>
            <a:ext cx="850900" cy="400110"/>
          </a:xfrm>
          <a:prstGeom prst="rect">
            <a:avLst/>
          </a:prstGeom>
          <a:noFill/>
        </p:spPr>
        <p:txBody>
          <a:bodyPr wrap="square" rtlCol="1">
            <a:spAutoFit/>
          </a:bodyPr>
          <a:lstStyle/>
          <a:p>
            <a:r>
              <a:rPr lang="en-US" sz="2000" b="1" dirty="0"/>
              <a:t>8</a:t>
            </a:r>
            <a:endParaRPr lang="he-IL" sz="2000" b="1" dirty="0"/>
          </a:p>
        </p:txBody>
      </p:sp>
      <p:pic>
        <p:nvPicPr>
          <p:cNvPr id="13" name="תמונה 12" descr="גזירת מסך">
            <a:extLst>
              <a:ext uri="{FF2B5EF4-FFF2-40B4-BE49-F238E27FC236}">
                <a16:creationId xmlns:a16="http://schemas.microsoft.com/office/drawing/2014/main" id="{BCDCC857-F533-429A-82FF-98131492A3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4" name="תמונה 3">
            <a:extLst>
              <a:ext uri="{FF2B5EF4-FFF2-40B4-BE49-F238E27FC236}">
                <a16:creationId xmlns:a16="http://schemas.microsoft.com/office/drawing/2014/main" id="{FC58DD01-571C-4BE1-B042-2515A571787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70259" y="169107"/>
            <a:ext cx="3162574" cy="746825"/>
          </a:xfrm>
          <a:prstGeom prst="rect">
            <a:avLst/>
          </a:prstGeom>
        </p:spPr>
      </p:pic>
      <p:pic>
        <p:nvPicPr>
          <p:cNvPr id="7" name="תמונה 6">
            <a:extLst>
              <a:ext uri="{FF2B5EF4-FFF2-40B4-BE49-F238E27FC236}">
                <a16:creationId xmlns:a16="http://schemas.microsoft.com/office/drawing/2014/main" id="{545E3E9E-1517-4F44-ACD8-DAD2A22670E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33600" y="3094094"/>
            <a:ext cx="9419136" cy="3139712"/>
          </a:xfrm>
          <a:prstGeom prst="rect">
            <a:avLst/>
          </a:prstGeom>
        </p:spPr>
      </p:pic>
    </p:spTree>
    <p:extLst>
      <p:ext uri="{BB962C8B-B14F-4D97-AF65-F5344CB8AC3E}">
        <p14:creationId xmlns:p14="http://schemas.microsoft.com/office/powerpoint/2010/main" val="1995966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03D51-8886-FE14-47F4-5706A697DDB0}"/>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5F5033D6-90A6-2EE9-B6A6-3D1F2BC41D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C726DA37-99AE-C3CF-86F2-AD6B57D7036E}"/>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2" name="תיבת טקסט 1">
            <a:extLst>
              <a:ext uri="{FF2B5EF4-FFF2-40B4-BE49-F238E27FC236}">
                <a16:creationId xmlns:a16="http://schemas.microsoft.com/office/drawing/2014/main" id="{9AD0F630-168D-4C09-829F-5B8D8DAA516A}"/>
              </a:ext>
            </a:extLst>
          </p:cNvPr>
          <p:cNvSpPr txBox="1"/>
          <p:nvPr/>
        </p:nvSpPr>
        <p:spPr>
          <a:xfrm>
            <a:off x="10972800" y="6239435"/>
            <a:ext cx="887506" cy="369332"/>
          </a:xfrm>
          <a:prstGeom prst="rect">
            <a:avLst/>
          </a:prstGeom>
          <a:noFill/>
        </p:spPr>
        <p:txBody>
          <a:bodyPr wrap="square" rtlCol="1">
            <a:spAutoFit/>
          </a:bodyPr>
          <a:lstStyle/>
          <a:p>
            <a:r>
              <a:rPr lang="en-US" dirty="0"/>
              <a:t>9</a:t>
            </a:r>
            <a:endParaRPr lang="he-IL" dirty="0"/>
          </a:p>
        </p:txBody>
      </p:sp>
      <p:pic>
        <p:nvPicPr>
          <p:cNvPr id="7" name="תמונה 6" descr="גזירת מסך">
            <a:extLst>
              <a:ext uri="{FF2B5EF4-FFF2-40B4-BE49-F238E27FC236}">
                <a16:creationId xmlns:a16="http://schemas.microsoft.com/office/drawing/2014/main" id="{7E1B7670-A135-4B80-9C6E-D1A5A97FF6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36" y="29639"/>
            <a:ext cx="1047306" cy="730678"/>
          </a:xfrm>
          <a:prstGeom prst="rect">
            <a:avLst/>
          </a:prstGeom>
        </p:spPr>
      </p:pic>
      <p:pic>
        <p:nvPicPr>
          <p:cNvPr id="5" name="תמונה 4">
            <a:extLst>
              <a:ext uri="{FF2B5EF4-FFF2-40B4-BE49-F238E27FC236}">
                <a16:creationId xmlns:a16="http://schemas.microsoft.com/office/drawing/2014/main" id="{D7BDAEA1-E4E1-418F-8E5D-4CCEFD997E0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72088" y="1288000"/>
            <a:ext cx="5117278" cy="5186296"/>
          </a:xfrm>
          <a:prstGeom prst="rect">
            <a:avLst/>
          </a:prstGeom>
        </p:spPr>
      </p:pic>
    </p:spTree>
    <p:extLst>
      <p:ext uri="{BB962C8B-B14F-4D97-AF65-F5344CB8AC3E}">
        <p14:creationId xmlns:p14="http://schemas.microsoft.com/office/powerpoint/2010/main" val="2298206497"/>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5091</TotalTime>
  <Words>1877</Words>
  <Application>Microsoft Office PowerPoint</Application>
  <PresentationFormat>מסך רחב</PresentationFormat>
  <Paragraphs>191</Paragraphs>
  <Slides>25</Slides>
  <Notes>25</Notes>
  <HiddenSlides>0</HiddenSlides>
  <MMClips>0</MMClips>
  <ScaleCrop>false</ScaleCrop>
  <HeadingPairs>
    <vt:vector size="6" baseType="variant">
      <vt:variant>
        <vt:lpstr>גופנים בשימוש</vt:lpstr>
      </vt:variant>
      <vt:variant>
        <vt:i4>9</vt:i4>
      </vt:variant>
      <vt:variant>
        <vt:lpstr>ערכת נושא</vt:lpstr>
      </vt:variant>
      <vt:variant>
        <vt:i4>1</vt:i4>
      </vt:variant>
      <vt:variant>
        <vt:lpstr>כותרות שקופיות</vt:lpstr>
      </vt:variant>
      <vt:variant>
        <vt:i4>25</vt:i4>
      </vt:variant>
    </vt:vector>
  </HeadingPairs>
  <TitlesOfParts>
    <vt:vector size="35" baseType="lpstr">
      <vt:lpstr>Almoni Neue DL 4.0 AAA</vt:lpstr>
      <vt:lpstr>Arial</vt:lpstr>
      <vt:lpstr>Calibri</vt:lpstr>
      <vt:lpstr>Calibri Light</vt:lpstr>
      <vt:lpstr>NarkisClassicMF-Bold</vt:lpstr>
      <vt:lpstr>NarkisClassicMF-Regular</vt:lpstr>
      <vt:lpstr>NarkisimMFO</vt:lpstr>
      <vt:lpstr>NarkisimMFOBold</vt:lpstr>
      <vt:lpstr>RosenbergSoloMF-Bold</vt:lpstr>
      <vt:lpstr>ערכת נושא Office</vt:lpstr>
      <vt:lpstr> מצגת מלווה לשעורים                      العلوم والتكنولوجيا للصف السادس علاقات بقاء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מלווה לשעורים                       מדע וטכנולוגיה כיתה ו מצגת מלווה לשער קשרי קיום</dc:title>
  <dc:creator>noga mishan</dc:creator>
  <cp:lastModifiedBy>shlomi sh shlomish</cp:lastModifiedBy>
  <cp:revision>37</cp:revision>
  <dcterms:created xsi:type="dcterms:W3CDTF">2024-11-12T09:24:50Z</dcterms:created>
  <dcterms:modified xsi:type="dcterms:W3CDTF">2025-06-03T04:44:06Z</dcterms:modified>
</cp:coreProperties>
</file>