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2"/>
  </p:notesMasterIdLst>
  <p:sldIdLst>
    <p:sldId id="355" r:id="rId2"/>
    <p:sldId id="329" r:id="rId3"/>
    <p:sldId id="331" r:id="rId4"/>
    <p:sldId id="332" r:id="rId5"/>
    <p:sldId id="333" r:id="rId6"/>
    <p:sldId id="334" r:id="rId7"/>
    <p:sldId id="335" r:id="rId8"/>
    <p:sldId id="336" r:id="rId9"/>
    <p:sldId id="337" r:id="rId10"/>
    <p:sldId id="338" r:id="rId11"/>
    <p:sldId id="340" r:id="rId12"/>
    <p:sldId id="341" r:id="rId13"/>
    <p:sldId id="351" r:id="rId14"/>
    <p:sldId id="349" r:id="rId15"/>
    <p:sldId id="350" r:id="rId16"/>
    <p:sldId id="345" r:id="rId17"/>
    <p:sldId id="346" r:id="rId18"/>
    <p:sldId id="347" r:id="rId19"/>
    <p:sldId id="354" r:id="rId20"/>
    <p:sldId id="277" r:id="rId2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85397" autoAdjust="0"/>
  </p:normalViewPr>
  <p:slideViewPr>
    <p:cSldViewPr snapToGrid="0">
      <p:cViewPr varScale="1">
        <p:scale>
          <a:sx n="86" d="100"/>
          <a:sy n="86" d="100"/>
        </p:scale>
        <p:origin x="1440"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ז'/סיון/תשפ"ה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5B12A-3823-D671-BABD-3CEAB818EEE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37EBAD7-F231-8128-1823-EFA55E258AA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DE87931-F7DB-EA88-E623-A8512D683074}"/>
              </a:ext>
            </a:extLst>
          </p:cNvPr>
          <p:cNvSpPr>
            <a:spLocks noGrp="1"/>
          </p:cNvSpPr>
          <p:nvPr>
            <p:ph type="body" idx="1"/>
          </p:nvPr>
        </p:nvSpPr>
        <p:spPr/>
        <p:txBody>
          <a:bodyPr/>
          <a:lstStyle/>
          <a:p>
            <a:pPr algn="r"/>
            <a:r>
              <a:rPr lang="he-IL" dirty="0"/>
              <a:t>השער </a:t>
            </a:r>
            <a:r>
              <a:rPr lang="he-IL" b="1" dirty="0"/>
              <a:t>קשרי קיום </a:t>
            </a:r>
            <a:r>
              <a:rPr lang="he-IL" dirty="0"/>
              <a:t>מציג את פניו של המגוון הביולוגי ואת מאפייניו בשני ממדים: מגוון המינים ומגוון סביבות החיים. </a:t>
            </a:r>
          </a:p>
          <a:p>
            <a:pPr algn="r"/>
            <a:r>
              <a:rPr lang="he-IL" dirty="0"/>
              <a:t>כמו כן, השער עוסק במידת השפעתו של המין האנושי על שלומם ועל עתידם של היצורים החיים בעולם ומידת האחריות שלנו, בני האדם, לשמור על המגוון הביולוגי — למעננו ולמען הדורות הבאים.</a:t>
            </a:r>
          </a:p>
          <a:p>
            <a:pPr algn="r"/>
            <a:endParaRPr lang="he-IL" sz="1800" b="0" i="0" u="none" strike="noStrike" baseline="0" dirty="0">
              <a:latin typeface="NarkisimMFO"/>
            </a:endParaRPr>
          </a:p>
          <a:p>
            <a:pPr algn="r"/>
            <a:r>
              <a:rPr lang="he-IL" sz="1800" b="0" i="0" u="none" strike="noStrike" baseline="0" dirty="0">
                <a:latin typeface="NarkisimMFO"/>
              </a:rPr>
              <a:t>לימוד הפרק נשען על ידע מוקדם אודות מבנה מערכת השמש שלנו (כוכב מרכזי המוקף בכוכבי לכת).</a:t>
            </a:r>
          </a:p>
          <a:p>
            <a:pPr algn="r"/>
            <a:r>
              <a:rPr lang="he-IL" sz="1800" b="0" i="0" u="none" strike="noStrike" baseline="0" dirty="0">
                <a:latin typeface="NarkisimMFO"/>
              </a:rPr>
              <a:t>כוכב לכת ארץ הוא אחד מבין כוכבי הלכת הארציים של מערכת השמש ורק על פניו מתקיימים חיים.</a:t>
            </a:r>
            <a:endParaRPr lang="he-IL" dirty="0"/>
          </a:p>
        </p:txBody>
      </p:sp>
      <p:sp>
        <p:nvSpPr>
          <p:cNvPr id="4" name="מציין מיקום של מספר שקופית 3">
            <a:extLst>
              <a:ext uri="{FF2B5EF4-FFF2-40B4-BE49-F238E27FC236}">
                <a16:creationId xmlns:a16="http://schemas.microsoft.com/office/drawing/2014/main" id="{11E24DD5-E578-248B-F9F7-BF5815583D50}"/>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1444658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תשובה לשאלה 1:</a:t>
            </a:r>
          </a:p>
          <a:p>
            <a:r>
              <a:rPr lang="he-IL" dirty="0"/>
              <a:t>חומר ים מעכבי נביטה שמופרשים מהעלים, וכן השפעה של מעטה מחטי האורן על תנאי האור, המים והטמפרטורה ששוררים מתחת למחטים.</a:t>
            </a:r>
          </a:p>
          <a:p>
            <a:r>
              <a:rPr lang="he-IL" b="1" dirty="0"/>
              <a:t>תשובה לשאלה 2:</a:t>
            </a:r>
          </a:p>
          <a:p>
            <a:r>
              <a:rPr lang="he-IL" dirty="0"/>
              <a:t>צריך לערוך ניסוי מבוקר עם כל אחד מהגורמים. בניסוי צריך להקפיד שרק הגורם הנבדק יהיה שונה.</a:t>
            </a:r>
          </a:p>
          <a:p>
            <a:r>
              <a:rPr lang="he-IL" b="1" dirty="0"/>
              <a:t>תשובה לשאלה 3:</a:t>
            </a:r>
          </a:p>
          <a:p>
            <a:r>
              <a:rPr lang="he-IL" dirty="0"/>
              <a:t>הסקת מסקנות חפוזה עלולה להביא להסקת מסקנות שגויה.</a:t>
            </a:r>
          </a:p>
          <a:p>
            <a:endParaRPr lang="he-IL" dirty="0"/>
          </a:p>
          <a:p>
            <a:endParaRPr lang="he-IL" dirty="0"/>
          </a:p>
          <a:p>
            <a:pPr algn="r"/>
            <a:r>
              <a:rPr lang="he-IL" sz="1800" b="1" i="0" u="none" strike="noStrike" baseline="0" dirty="0">
                <a:latin typeface="NarkisClassicMF-Bold"/>
              </a:rPr>
              <a:t>אללופתיה: </a:t>
            </a:r>
            <a:r>
              <a:rPr lang="he-IL" sz="1800" b="0" i="0" u="none" strike="noStrike" baseline="0" dirty="0">
                <a:latin typeface="NarkisClassicMF-Regular"/>
              </a:rPr>
              <a:t>זוהי תופעה של השפעת גומלין בין יצורים חיים שבה מין אחד מזיק למין אחר בסביבתו אך הוא עצמו אינו ניזוק. ההשפעה המזיקה יכולה להיגרם בגלל הפרשה של חומר רעיל או מעכב התפתחות. כאמור במחקר שמתואר במשימה, ההשערה שבחורשות אורנים מגוון המינים קטן יחסית בגלל השפעה </a:t>
            </a:r>
            <a:r>
              <a:rPr lang="he-IL" sz="1800" b="0" i="0" u="none" strike="noStrike" baseline="0" dirty="0" err="1">
                <a:latin typeface="NarkisClassicMF-Regular"/>
              </a:rPr>
              <a:t>אללופתית</a:t>
            </a:r>
            <a:r>
              <a:rPr lang="he-IL" sz="1800" b="0" i="0" u="none" strike="noStrike" baseline="0" dirty="0">
                <a:latin typeface="NarkisClassicMF-Regular"/>
              </a:rPr>
              <a:t> הופרכה.</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240656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תבנית זו נועדה להפעיל חשיבה מטה קוגניטיבית על תהליך החקר שביצעו התלמידים. </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275069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i="0" u="none" strike="noStrike" baseline="0" dirty="0">
                <a:latin typeface="NarkisClassicMF-Bold"/>
              </a:rPr>
              <a:t>סיכום באמצעות שאלות המעוררות חשיבה מטה קוגניטיבית.</a:t>
            </a:r>
          </a:p>
          <a:p>
            <a:pPr algn="r"/>
            <a:r>
              <a:rPr lang="he-IL" sz="1200" b="1" i="0" u="none" strike="noStrike" baseline="0" dirty="0">
                <a:latin typeface="NarkisClassicMF-Bold"/>
              </a:rPr>
              <a:t>תשובה לשאלה 1: </a:t>
            </a:r>
            <a:r>
              <a:rPr lang="he-IL" sz="1200" b="0" i="0" u="none" strike="noStrike" baseline="0" dirty="0">
                <a:latin typeface="NarkisClassicMF-Regular"/>
              </a:rPr>
              <a:t>יצורים חיים יכולים להיות מושפעים ממרכיבי סביבה שנמצאים בסביבתם (חיים ושאינם חיים).</a:t>
            </a:r>
          </a:p>
          <a:p>
            <a:pPr algn="r"/>
            <a:r>
              <a:rPr lang="he-IL" sz="1200" b="1" i="0" u="none" strike="noStrike" baseline="0" dirty="0">
                <a:latin typeface="NarkisClassicMF-Bold"/>
              </a:rPr>
              <a:t>תשובה לשאלה 2: </a:t>
            </a:r>
            <a:r>
              <a:rPr lang="he-IL" sz="1200" b="0" i="0" u="none" strike="noStrike" baseline="0" dirty="0">
                <a:latin typeface="NarkisClassicMF-Regular"/>
              </a:rPr>
              <a:t>כדי לבדוק את ההשפעה של מרכיבי הסביבה על היצורים החיים חשוב לבצע חקר מדעי באמצעות ניסויים ותצפיות. החקר המדעי מאשש או מפריך את ההשערות אודות ההשפעה של כל גורם.</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3390657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מתבקשים לנסח שאלת חקר אודות קשרי משפיע-מושפע של יצורים חיים עם סביבתם. חשוב ללוות את תהליך התכנון והביצוע של תהליך החקר המדעי בהנחיה של המורה. יש להסב את תשומת לבם של התלמידים למבנה של נווט תהליך החקר המדעי ואת התפקיד שיש לכל משימה בתהליך. הסבר מפורט על המשימות שיש לבצע בתהליך מופיע בארגז הכלים של ספר הלימוד וכן בחלק הראשון של המדריך למורה.</a:t>
            </a:r>
          </a:p>
          <a:p>
            <a:r>
              <a:rPr lang="he-IL" dirty="0"/>
              <a:t>מומלץ להתחיל את התהליך באיתור תופעות בסביבה ושאילת שאלות על התופעה.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420798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מזהים את המיומנות במשפט ונותנים דוגמה לביטוי במשימה.</a:t>
            </a:r>
          </a:p>
          <a:p>
            <a:r>
              <a:rPr lang="he-IL" dirty="0"/>
              <a:t>לדוגמה:</a:t>
            </a:r>
          </a:p>
          <a:p>
            <a:r>
              <a:rPr lang="he-IL" dirty="0"/>
              <a:t>תכננו, ביצענו והערכנו תהליך חקר מדעי.</a:t>
            </a:r>
          </a:p>
          <a:p>
            <a:r>
              <a:rPr lang="he-IL" dirty="0"/>
              <a:t>המשימה: </a:t>
            </a:r>
            <a:r>
              <a:rPr lang="he-IL" b="1" dirty="0"/>
              <a:t>שואלים ועורכים חקר מדעי</a:t>
            </a:r>
            <a:r>
              <a:rPr lang="he-IL" dirty="0"/>
              <a:t>, עמוד 222.</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14</a:t>
            </a:fld>
            <a:endParaRPr lang="he-IL"/>
          </a:p>
        </p:txBody>
      </p:sp>
    </p:spTree>
    <p:extLst>
      <p:ext uri="{BB962C8B-B14F-4D97-AF65-F5344CB8AC3E}">
        <p14:creationId xmlns:p14="http://schemas.microsoft.com/office/powerpoint/2010/main" val="4197625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NarkisClassicMF-Regular"/>
              </a:rPr>
              <a:t>השאלות המופיעות בתבנית זו מתאימות לתהליכי הערכה מעצבת - ביצועי הבנה של לומדים.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3880046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a:effectLst/>
                <a:latin typeface="Almoni Neue DL 4.0 AAA"/>
              </a:rPr>
              <a:t>נמלת האש הקטנה פלשה לישראל</a:t>
            </a:r>
            <a:r>
              <a:rPr lang="he-IL" b="0" i="0" dirty="0">
                <a:effectLst/>
                <a:latin typeface="Almoni Neue DL 4.0 AAA"/>
              </a:rPr>
              <a:t>, המשימה עוסקת במין הפולש נמלת האש הקטנה - הכרת הנמלה והשפעת  פלישתה על האדם ועל מגוון המינים.</a:t>
            </a:r>
          </a:p>
          <a:p>
            <a:r>
              <a:rPr lang="he-IL" b="0" i="0" dirty="0">
                <a:effectLst/>
                <a:latin typeface="Almoni Neue DL 4.0 AAA"/>
              </a:rPr>
              <a:t>במשימה זו מתואר מחקר מדעי על סיפורו של מחקר מדעי שנערך בשלושה קיבוצים בעמק הירדן.</a:t>
            </a:r>
          </a:p>
          <a:p>
            <a:r>
              <a:rPr lang="he-IL" b="0" i="0" dirty="0">
                <a:effectLst/>
                <a:latin typeface="Almoni Neue DL 4.0 AAA"/>
              </a:rPr>
              <a:t>החוקרים והחוקרות בדקו את שאלת החקר: "כיצד משפיעה הצפיפות של נמלי האש הקטנות על המספר של נמלים אחרות בחלקה נתונה?"</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1741790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err="1">
                <a:effectLst/>
                <a:latin typeface="Almoni Neue DL 4.0 AAA"/>
              </a:rPr>
              <a:t>היבהובים</a:t>
            </a:r>
            <a:r>
              <a:rPr lang="he-IL" b="1" i="0" dirty="0">
                <a:effectLst/>
                <a:latin typeface="Almoni Neue DL 4.0 AAA"/>
              </a:rPr>
              <a:t> של אור</a:t>
            </a:r>
            <a:r>
              <a:rPr lang="he-IL" b="0" i="0" dirty="0">
                <a:effectLst/>
                <a:latin typeface="Almoni Neue DL 4.0 AAA"/>
              </a:rPr>
              <a:t>,</a:t>
            </a:r>
            <a:r>
              <a:rPr lang="he-IL" b="1" i="0" dirty="0">
                <a:effectLst/>
                <a:latin typeface="Almoni Neue DL 4.0 AAA"/>
              </a:rPr>
              <a:t> </a:t>
            </a:r>
            <a:r>
              <a:rPr lang="he-IL" b="0" i="0" dirty="0">
                <a:effectLst/>
                <a:latin typeface="Almoni Neue DL 4.0 AAA"/>
              </a:rPr>
              <a:t>המשימה עוסקת במנגנון ההבהוב של הגחליליות כאמצעי תקשורת בין זכרים לנקבות. כמו כן, ישנה התייחסות להיעלמותן ולהצעות לשמירתן מפני הכחדה.</a:t>
            </a:r>
          </a:p>
          <a:p>
            <a:pPr algn="r"/>
            <a:r>
              <a:rPr lang="he-IL" b="0" i="0" dirty="0">
                <a:solidFill>
                  <a:srgbClr val="000000"/>
                </a:solidFill>
                <a:effectLst/>
                <a:latin typeface="Assistant" pitchFamily="2" charset="-79"/>
                <a:cs typeface="Assistant" pitchFamily="2" charset="-79"/>
              </a:rPr>
              <a:t>במשימה זו משולב סיפור מחקר</a:t>
            </a:r>
            <a:br>
              <a:rPr lang="he-IL" b="0" i="0" dirty="0">
                <a:solidFill>
                  <a:srgbClr val="000000"/>
                </a:solidFill>
                <a:effectLst/>
                <a:latin typeface="Assistant" pitchFamily="2" charset="-79"/>
                <a:cs typeface="Assistant" pitchFamily="2" charset="-79"/>
              </a:rPr>
            </a:br>
            <a:r>
              <a:rPr lang="he-IL" b="0" i="0" dirty="0">
                <a:solidFill>
                  <a:srgbClr val="000000"/>
                </a:solidFill>
                <a:effectLst/>
                <a:latin typeface="Assistant" pitchFamily="2" charset="-79"/>
                <a:cs typeface="Assistant" pitchFamily="2" charset="-79"/>
              </a:rPr>
              <a:t>בארצות הברית ערכו מחקר שבדק: כיצד תאורה מלאכותית באזורים חשוכים וטבעיים משפיעה על מספר הבהובי האור של הגחליליות?  </a:t>
            </a:r>
          </a:p>
          <a:p>
            <a:pPr algn="r"/>
            <a:r>
              <a:rPr lang="he-IL" b="0" i="0" dirty="0">
                <a:solidFill>
                  <a:srgbClr val="000000"/>
                </a:solidFill>
                <a:effectLst/>
                <a:latin typeface="Assistant" pitchFamily="2" charset="-79"/>
                <a:cs typeface="Assistant" pitchFamily="2" charset="-79"/>
              </a:rPr>
              <a:t>החוקרים והחוקרות הכניסו תאורה מלאכותית בשִשָה אזורים דומים וספרו את מספר ההבהובים של הגחליליות בדקה.</a:t>
            </a:r>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17</a:t>
            </a:fld>
            <a:endParaRPr lang="he-IL"/>
          </a:p>
        </p:txBody>
      </p:sp>
    </p:spTree>
    <p:extLst>
      <p:ext uri="{BB962C8B-B14F-4D97-AF65-F5344CB8AC3E}">
        <p14:creationId xmlns:p14="http://schemas.microsoft.com/office/powerpoint/2010/main" val="3589765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a:t>
            </a:r>
            <a:r>
              <a:rPr lang="he-IL" b="1" i="0" dirty="0">
                <a:effectLst/>
                <a:latin typeface="Almoni Neue DL 4.0 AAA"/>
              </a:rPr>
              <a:t>: תעלומת חזירי הבר. </a:t>
            </a:r>
            <a:r>
              <a:rPr lang="he-IL" b="0" i="0" dirty="0">
                <a:effectLst/>
                <a:latin typeface="Almoni Neue DL 4.0 AAA"/>
              </a:rPr>
              <a:t>המשימה עוסקת בתופעה של חדירת חזירי הבר לחיפה (וליישובים אחרים), לגורמים לתופעה (פגיעה במרחבי מחייה טבעיים) ובהצעות לפתרונות.</a:t>
            </a:r>
          </a:p>
          <a:p>
            <a:pPr algn="r"/>
            <a:endParaRPr lang="he-IL" b="0" i="0" dirty="0">
              <a:solidFill>
                <a:srgbClr val="000000"/>
              </a:solidFill>
              <a:effectLst/>
              <a:latin typeface="inherit"/>
              <a:cs typeface="Assistant"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solidFill>
                  <a:srgbClr val="000000"/>
                </a:solidFill>
                <a:effectLst/>
                <a:latin typeface="Assistant" pitchFamily="2" charset="-79"/>
                <a:cs typeface="Assistant" pitchFamily="2" charset="-79"/>
              </a:rPr>
              <a:t>במשימה מתואר מחקר של "התוכנית הלאומית לניטור המגוון הביולוגי – המארג". במחקר נבדקה ההשפעה של יישובים שממוקמים בלב </a:t>
            </a:r>
            <a:r>
              <a:rPr lang="he-IL" b="1" i="0" dirty="0">
                <a:solidFill>
                  <a:srgbClr val="000000"/>
                </a:solidFill>
                <a:effectLst/>
                <a:latin typeface="Assistant" pitchFamily="2" charset="-79"/>
                <a:cs typeface="Assistant" pitchFamily="2" charset="-79"/>
              </a:rPr>
              <a:t>החורש הים תיכוני</a:t>
            </a:r>
            <a:r>
              <a:rPr lang="he-IL" b="0" i="0" dirty="0">
                <a:solidFill>
                  <a:srgbClr val="000000"/>
                </a:solidFill>
                <a:effectLst/>
                <a:latin typeface="Assistant" pitchFamily="2" charset="-79"/>
                <a:cs typeface="Assistant" pitchFamily="2" charset="-79"/>
              </a:rPr>
              <a:t> על תפוצה ופעילות של יונקים.</a:t>
            </a:r>
          </a:p>
          <a:p>
            <a:pPr algn="r"/>
            <a:endParaRPr lang="he-IL" b="0" i="0" dirty="0">
              <a:solidFill>
                <a:srgbClr val="000000"/>
              </a:solidFill>
              <a:effectLst/>
              <a:latin typeface="Assistant" pitchFamily="2" charset="-79"/>
              <a:cs typeface="Assistant" pitchFamily="2" charset="-79"/>
            </a:endParaRP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18</a:t>
            </a:fld>
            <a:endParaRPr lang="he-IL"/>
          </a:p>
        </p:txBody>
      </p:sp>
    </p:spTree>
    <p:extLst>
      <p:ext uri="{BB962C8B-B14F-4D97-AF65-F5344CB8AC3E}">
        <p14:creationId xmlns:p14="http://schemas.microsoft.com/office/powerpoint/2010/main" val="1124650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4565E-04C7-7F19-B95D-6508752D1DD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0759943-C47E-C2CB-EC1C-9D10F8F874D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2DCE28E-87D6-97E9-EEDC-EB4DB2DC9391}"/>
              </a:ext>
            </a:extLst>
          </p:cNvPr>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a:t>
            </a:r>
            <a:r>
              <a:rPr lang="he-IL" b="1" i="0" dirty="0">
                <a:effectLst/>
                <a:latin typeface="Almoni Neue DL 4.0 AAA"/>
              </a:rPr>
              <a:t>: ללמוד מן הטבע- צרעה עם תאים סולריים. </a:t>
            </a:r>
          </a:p>
          <a:p>
            <a:r>
              <a:rPr lang="he-IL" b="0" i="0" dirty="0">
                <a:effectLst/>
                <a:latin typeface="Almoni Neue DL 4.0 AAA"/>
              </a:rPr>
              <a:t>המשימה עוסקת בחקר משווה בין צרעה מזרחית לצרעות אחרות (אחידות ושוני) בהקשר להתנהגות. לצרעה המזרחית יש תאים סולריים להפקת אנרגיה חשמלית.</a:t>
            </a:r>
            <a:endParaRPr lang="he-IL" b="0" i="0" dirty="0">
              <a:solidFill>
                <a:srgbClr val="000000"/>
              </a:solidFill>
              <a:effectLst/>
              <a:latin typeface="Assistant" pitchFamily="2" charset="-79"/>
              <a:cs typeface="Assistant" pitchFamily="2" charset="-79"/>
            </a:endParaRPr>
          </a:p>
        </p:txBody>
      </p:sp>
      <p:sp>
        <p:nvSpPr>
          <p:cNvPr id="4" name="מציין מיקום של מספר שקופית 3">
            <a:extLst>
              <a:ext uri="{FF2B5EF4-FFF2-40B4-BE49-F238E27FC236}">
                <a16:creationId xmlns:a16="http://schemas.microsoft.com/office/drawing/2014/main" id="{F7F1CBC9-41FA-A209-F102-FCC026D8B7FD}"/>
              </a:ext>
            </a:extLst>
          </p:cNvPr>
          <p:cNvSpPr>
            <a:spLocks noGrp="1"/>
          </p:cNvSpPr>
          <p:nvPr>
            <p:ph type="sldNum" sz="quarter" idx="5"/>
          </p:nvPr>
        </p:nvSpPr>
        <p:spPr/>
        <p:txBody>
          <a:bodyPr/>
          <a:lstStyle/>
          <a:p>
            <a:fld id="{360E47B1-589A-4969-A4DB-1B4F2777F4FC}" type="slidenum">
              <a:rPr lang="he-IL" smtClean="0"/>
              <a:t>19</a:t>
            </a:fld>
            <a:endParaRPr lang="he-IL"/>
          </a:p>
        </p:txBody>
      </p:sp>
    </p:spTree>
    <p:extLst>
      <p:ext uri="{BB962C8B-B14F-4D97-AF65-F5344CB8AC3E}">
        <p14:creationId xmlns:p14="http://schemas.microsoft.com/office/powerpoint/2010/main" val="359170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בסרטון השני אפשר לראות בברור שני אזורים ביער</a:t>
            </a:r>
          </a:p>
          <a:p>
            <a:r>
              <a:rPr lang="he-IL" dirty="0"/>
              <a:t>מתחת לאורנים ללא צמחיה ובאזור החשוף צמחיה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3847431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בשלב הזה של תהליך הלמידה, העלאת השערות על ידי הלומדים מאפשרת חשיפת ידע מוקדם בנושא.</a:t>
            </a:r>
          </a:p>
          <a:p>
            <a:pPr algn="r"/>
            <a:endParaRPr lang="he-IL" sz="1800" b="0" i="0" u="none" strike="noStrike" baseline="0" dirty="0">
              <a:latin typeface="NarkisClassicMF-Regular"/>
            </a:endParaRPr>
          </a:p>
          <a:p>
            <a:pPr algn="r"/>
            <a:r>
              <a:rPr lang="he-IL" sz="1800" b="0" i="0" u="none" strike="noStrike" baseline="0" dirty="0">
                <a:latin typeface="NarkisClassicMF-Regular"/>
              </a:rPr>
              <a:t>המוקד של המשימה (חלק א רגע לפני...ניסוח השערות) הוא הבניה של מיומנות החשיבה השערה. השערות הן הסברים אפשריים לתופעות. ההשערות לרוב מבוססות על ידע או על מידע.</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22005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תשובה לשאלה 1: </a:t>
            </a:r>
            <a:r>
              <a:rPr lang="he-IL" dirty="0"/>
              <a:t>האם כיסוי הזרעים במחטי אורן משפיע על נביטה? מה הקשר בין מחטי האורן לנביטה?</a:t>
            </a:r>
          </a:p>
          <a:p>
            <a:r>
              <a:rPr lang="he-IL" b="1" dirty="0"/>
              <a:t>תשובה לשאלה 2: </a:t>
            </a:r>
            <a:r>
              <a:rPr lang="he-IL" dirty="0"/>
              <a:t>כיסוי מחטי האורן משפיע על התפתחות הנבטים. כסות העלים מונע מאור השמש להגיע אל הנבטים הצעירים.</a:t>
            </a:r>
          </a:p>
          <a:p>
            <a:r>
              <a:rPr lang="he-IL" b="1" dirty="0"/>
              <a:t>תשובה לשאלה 3: </a:t>
            </a:r>
            <a:r>
              <a:rPr lang="he-IL" dirty="0"/>
              <a:t>אור הוא צורך קיום חיוני להתפתחות צמחים. ללא האור הזרעים שנבטו לא יוכלו להתפתח.</a:t>
            </a:r>
          </a:p>
          <a:p>
            <a:pPr algn="r"/>
            <a:r>
              <a:rPr lang="he-IL" sz="1800" b="1" i="0" u="none" strike="noStrike" baseline="0" dirty="0">
                <a:latin typeface="NarkisClassicMF-Bold"/>
              </a:rPr>
              <a:t>תשובות לשאלה 4:</a:t>
            </a:r>
          </a:p>
          <a:p>
            <a:pPr algn="r"/>
            <a:r>
              <a:rPr lang="he-IL" sz="1800" b="1" i="0" u="none" strike="noStrike" baseline="0" dirty="0">
                <a:latin typeface="NarkisClassicMF-Regular"/>
              </a:rPr>
              <a:t>א. </a:t>
            </a:r>
            <a:r>
              <a:rPr lang="he-IL" sz="1800" b="0" i="0" u="none" strike="noStrike" baseline="0" dirty="0">
                <a:latin typeface="NarkisClassicMF-Regular"/>
              </a:rPr>
              <a:t>כדי לבדוק האם למחטי האורן יש השפעה על נביטת זרעים יש לבצע ניסוי מבוקר: מערכת ניסוי אחת עם הגורם הנבדק )מחטי האורן( ומערכת שנייה ללא הגורם הנבדק. ההשוואה בין התוצאות שהתקבלו בשתי מערכות הניסוי יכולה לאשש</a:t>
            </a:r>
          </a:p>
          <a:p>
            <a:pPr algn="r"/>
            <a:r>
              <a:rPr lang="he-IL" sz="1800" b="0" i="0" u="none" strike="noStrike" baseline="0" dirty="0">
                <a:latin typeface="NarkisClassicMF-Regular"/>
              </a:rPr>
              <a:t>או להפריך את ההשערה, האם לגורם הנבדק יש השפעה.</a:t>
            </a:r>
          </a:p>
          <a:p>
            <a:pPr algn="r"/>
            <a:r>
              <a:rPr lang="he-IL" sz="1800" b="1" i="0" u="none" strike="noStrike" baseline="0" dirty="0">
                <a:latin typeface="NarkisClassicMF-Regular"/>
              </a:rPr>
              <a:t>ב</a:t>
            </a:r>
            <a:r>
              <a:rPr lang="he-IL" sz="1800" b="0" i="0" u="none" strike="noStrike" baseline="0" dirty="0">
                <a:latin typeface="NarkisClassicMF-Regular"/>
              </a:rPr>
              <a:t>. מחטי האורן.</a:t>
            </a:r>
          </a:p>
          <a:p>
            <a:pPr algn="r"/>
            <a:r>
              <a:rPr lang="he-IL" sz="1800" b="1" i="0" u="none" strike="noStrike" baseline="0" dirty="0">
                <a:latin typeface="NarkisClassicMF-Regular"/>
              </a:rPr>
              <a:t>ג</a:t>
            </a:r>
            <a:r>
              <a:rPr lang="he-IL" sz="1800" b="0" i="0" u="none" strike="noStrike" baseline="0" dirty="0">
                <a:latin typeface="NarkisClassicMF-Regular"/>
              </a:rPr>
              <a:t>. דוגמה לגורמים קבועים: כמות מים, טמפרטורה, תנאי הארה, סוג מצע וגודלו.</a:t>
            </a:r>
          </a:p>
          <a:p>
            <a:pPr algn="r"/>
            <a:r>
              <a:rPr lang="he-IL" sz="1800" b="1" i="0" u="none" strike="noStrike" baseline="0" dirty="0">
                <a:latin typeface="NarkisClassicMF-Regular"/>
              </a:rPr>
              <a:t>ד. </a:t>
            </a:r>
            <a:r>
              <a:rPr lang="he-IL" sz="1800" b="0" i="0" u="none" strike="noStrike" baseline="0" dirty="0">
                <a:latin typeface="NarkisClassicMF-Regular"/>
              </a:rPr>
              <a:t>כן.</a:t>
            </a:r>
          </a:p>
          <a:p>
            <a:pPr algn="r"/>
            <a:r>
              <a:rPr lang="he-IL" sz="1800" b="1" i="0" u="none" strike="noStrike" baseline="0" dirty="0">
                <a:latin typeface="NarkisClassicMF-Regular"/>
              </a:rPr>
              <a:t>ה. </a:t>
            </a:r>
            <a:r>
              <a:rPr lang="he-IL" sz="1800" b="0" i="0" u="none" strike="noStrike" baseline="0" dirty="0">
                <a:latin typeface="NarkisClassicMF-Regular"/>
              </a:rPr>
              <a:t>אם יהיה יותר מגורם אחד שונה, לא נדע איזה מבין הגורמים השפיע.</a:t>
            </a:r>
          </a:p>
          <a:p>
            <a:pPr algn="r"/>
            <a:r>
              <a:rPr lang="he-IL" sz="1800" b="1" i="0" u="none" strike="noStrike" baseline="0" dirty="0">
                <a:latin typeface="NarkisClassicMF-Regular"/>
              </a:rPr>
              <a:t>ו. </a:t>
            </a:r>
            <a:r>
              <a:rPr lang="he-IL" sz="1800" b="0" i="0" u="none" strike="noStrike" baseline="0" dirty="0">
                <a:latin typeface="NarkisClassicMF-Regular"/>
              </a:rPr>
              <a:t>הם עשו חזרות כדי לוודא שהתוצאות אינן מקריות.</a:t>
            </a:r>
          </a:p>
          <a:p>
            <a:pPr algn="r"/>
            <a:r>
              <a:rPr lang="he-IL" sz="1800" b="1" i="0" u="none" strike="noStrike" baseline="0" dirty="0">
                <a:latin typeface="NarkisClassicMF-Regular"/>
              </a:rPr>
              <a:t>ז. </a:t>
            </a:r>
            <a:r>
              <a:rPr lang="he-IL" sz="1800" b="0" i="0" u="none" strike="noStrike" baseline="0" dirty="0">
                <a:latin typeface="NarkisClassicMF-Regular"/>
              </a:rPr>
              <a:t>הניסוי תוכנן ובוצע כהלכה. נערך בידוד משתנים כפי שתואר בשאלות הקודמות ובוצעו חזרות.</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4223075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השיח בין הילדים עוסק </a:t>
            </a:r>
            <a:r>
              <a:rPr lang="he-IL" sz="1800" b="0" i="0" u="none" strike="noStrike" baseline="0" dirty="0">
                <a:latin typeface="NarkisClassicMF-Regular"/>
              </a:rPr>
              <a:t>בבדיקת מערך הניסוי ובשאלה האם הוא נערך כהלכה. </a:t>
            </a:r>
          </a:p>
          <a:p>
            <a:r>
              <a:rPr lang="he-IL" sz="1800" b="0" i="0" u="none" strike="noStrike" baseline="0" dirty="0">
                <a:latin typeface="NarkisClassicMF-Regular"/>
              </a:rPr>
              <a:t>חשיבות החזרות בניסוי במטרה לתת תוקף לתוצאות. (מתייחס לשאלה מדוע הם עשו חזרות?)</a:t>
            </a:r>
          </a:p>
          <a:p>
            <a:r>
              <a:rPr lang="he-IL" sz="1800" b="0" i="0" u="none" strike="noStrike" baseline="0" dirty="0">
                <a:latin typeface="NarkisClassicMF-Regular"/>
              </a:rPr>
              <a:t>חשיבות ביצוע ניסוי מבוקר: מערכת ניסוי אחת עם הגורם הנבדק (מחטי האורן) ומערכת שנייה ללא הגורם הנבדק.(מתייחס לשאלה מדוע לא פיזרו מחטים של אורן על הצלחת השנייה?)</a:t>
            </a:r>
          </a:p>
          <a:p>
            <a:r>
              <a:rPr lang="he-IL" sz="1800" b="0" i="0" u="none" strike="noStrike" baseline="0" dirty="0">
                <a:latin typeface="NarkisClassicMF-Regular"/>
              </a:rPr>
              <a:t>בחינת התוצאות וההשוואה בין התוצאות שיתקבלו בשתי מערכות הניסוי כדי לאשש או להפריך את ההשערה, האם לגורם הנבדק יש השפעה.</a:t>
            </a:r>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24301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בחלק זה מציגים שלוש אפשרויות של תוצאות ניסוי.</a:t>
            </a:r>
          </a:p>
          <a:p>
            <a:pPr algn="r"/>
            <a:r>
              <a:rPr lang="he-IL" dirty="0"/>
              <a:t>התוצאות תאפשרנה להגיע למסקנה הנכונה.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207604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אפשרות 2 נכונה. התוצאות הראו שאין השפעה של הגורם הנבדק. אין קשר בין נוכחות מחטי האורן לבין נביטת הזרעים. </a:t>
            </a:r>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121408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למחטי האורן אין השפעה על תהליך הנביטה. אין קשר בין נוכחות מחטי האורן לבין נביטה של זרעי שעועית.</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151115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למחטי האורן יש השפעה על הנביטה של זרעים. יש קשר בין נוכחות של מחטי אורן לבין נביטת זרעים של שעועית.</a:t>
            </a:r>
          </a:p>
          <a:p>
            <a:pPr algn="r"/>
            <a:r>
              <a:rPr lang="he-IL" sz="1200" b="0" i="0" u="none" strike="noStrike" baseline="0" dirty="0">
                <a:latin typeface="NarkisClassicMF-Regular"/>
              </a:rPr>
              <a:t>לסיכום</a:t>
            </a:r>
          </a:p>
          <a:p>
            <a:pPr algn="r"/>
            <a:r>
              <a:rPr lang="he-IL" sz="1800" b="0" i="0" u="none" strike="noStrike" baseline="0" dirty="0">
                <a:latin typeface="NarkisClassicMF-Regular"/>
              </a:rPr>
              <a:t>התלמידים בדקו בניסוי שערכו את ההשפעה של מחטי האורן על נביטה של זרעי שעועית.</a:t>
            </a:r>
          </a:p>
          <a:p>
            <a:pPr algn="r"/>
            <a:r>
              <a:rPr lang="he-IL" sz="1800" b="0" i="0" u="none" strike="noStrike" baseline="0" dirty="0">
                <a:latin typeface="NarkisClassicMF-Regular"/>
              </a:rPr>
              <a:t>חשוב להבהיר לתלמידים שמסקנות הניסוי מתייחסות רק לזרעי השעועית. כדי לקבל מסקנה כוללת דרושים מחקרים נוספים לבדיקת ההשפעה על זרעים של מיני צמחים אחרים.</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397345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tmp"/><Relationship Id="rId5" Type="http://schemas.openxmlformats.org/officeDocument/2006/relationships/image" Target="../media/image14.tm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tm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tm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tm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tm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tm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tm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tm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tm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tm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tm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tmp"/><Relationship Id="rId5" Type="http://schemas.openxmlformats.org/officeDocument/2006/relationships/image" Target="../media/image7.tm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tm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tm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tm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909D9-9D0F-F0AB-565F-F74E9357DCEF}"/>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1D344796-2324-D89D-F7BD-BD57AB3E5895}"/>
              </a:ext>
            </a:extLst>
          </p:cNvPr>
          <p:cNvSpPr>
            <a:spLocks noGrp="1"/>
          </p:cNvSpPr>
          <p:nvPr>
            <p:ph type="ctrTitle"/>
          </p:nvPr>
        </p:nvSpPr>
        <p:spPr>
          <a:xfrm>
            <a:off x="1259439" y="502947"/>
            <a:ext cx="10932561" cy="2747843"/>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ar-JO" b="1" dirty="0"/>
              <a:t>العلوم والتكنولوجيا للصف السادس</a:t>
            </a:r>
            <a:br>
              <a:rPr lang="he-IL" b="1" dirty="0">
                <a:solidFill>
                  <a:schemeClr val="accent5">
                    <a:lumMod val="50000"/>
                  </a:schemeClr>
                </a:solidFill>
                <a:cs typeface="+mn-cs"/>
              </a:rPr>
            </a:br>
            <a:r>
              <a:rPr lang="ar-JO" sz="5300" b="1" dirty="0">
                <a:solidFill>
                  <a:schemeClr val="accent6">
                    <a:lumMod val="75000"/>
                  </a:schemeClr>
                </a:solidFill>
                <a:cs typeface="+mn-cs"/>
              </a:rPr>
              <a:t>عارضة مرافقة للباب</a:t>
            </a:r>
            <a:br>
              <a:rPr lang="he-IL" dirty="0"/>
            </a:br>
            <a:r>
              <a:rPr lang="ar-JO" b="1" dirty="0">
                <a:solidFill>
                  <a:srgbClr val="C00000"/>
                </a:solidFill>
                <a:cs typeface="+mn-cs"/>
              </a:rPr>
              <a:t>علاقات بقاء</a:t>
            </a:r>
            <a:br>
              <a:rPr lang="he-IL" sz="4900" b="1" dirty="0">
                <a:solidFill>
                  <a:schemeClr val="accent4">
                    <a:lumMod val="50000"/>
                  </a:schemeClr>
                </a:solidFill>
                <a:cs typeface="+mn-cs"/>
              </a:rPr>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D45B39E9-D4C5-9F74-39A9-2377608246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B1318D47-449E-0F64-322E-C4B0E76AC03B}"/>
              </a:ext>
            </a:extLst>
          </p:cNvPr>
          <p:cNvPicPr>
            <a:picLocks noChangeAspect="1"/>
          </p:cNvPicPr>
          <p:nvPr/>
        </p:nvPicPr>
        <p:blipFill>
          <a:blip r:embed="rId4"/>
          <a:stretch>
            <a:fillRect/>
          </a:stretch>
        </p:blipFill>
        <p:spPr>
          <a:xfrm>
            <a:off x="0" y="3746752"/>
            <a:ext cx="12053838" cy="2999413"/>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6C947B6B-A457-28C5-8D0C-ECF0FA9110AA}"/>
              </a:ext>
            </a:extLst>
          </p:cNvPr>
          <p:cNvSpPr txBox="1"/>
          <p:nvPr/>
        </p:nvSpPr>
        <p:spPr>
          <a:xfrm>
            <a:off x="312729" y="2365356"/>
            <a:ext cx="3689968" cy="369332"/>
          </a:xfrm>
          <a:prstGeom prst="rect">
            <a:avLst/>
          </a:prstGeom>
          <a:solidFill>
            <a:schemeClr val="bg1"/>
          </a:solidFill>
        </p:spPr>
        <p:txBody>
          <a:bodyPr wrap="square" rtlCol="1">
            <a:spAutoFit/>
          </a:bodyPr>
          <a:lstStyle/>
          <a:p>
            <a:r>
              <a:rPr lang="ar-JO" dirty="0"/>
              <a:t>الصور والأفلام من </a:t>
            </a:r>
            <a:r>
              <a:rPr lang="en-US" dirty="0" err="1"/>
              <a:t>pixabay</a:t>
            </a:r>
            <a:endParaRPr lang="he-IL" dirty="0"/>
          </a:p>
        </p:txBody>
      </p:sp>
      <p:sp>
        <p:nvSpPr>
          <p:cNvPr id="8" name="תיבת טקסט 7">
            <a:extLst>
              <a:ext uri="{FF2B5EF4-FFF2-40B4-BE49-F238E27FC236}">
                <a16:creationId xmlns:a16="http://schemas.microsoft.com/office/drawing/2014/main" id="{B68D18F3-3871-56B4-6448-9E61D5E2E0AE}"/>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6CD0B702-A8B2-DC79-8D81-AB10F7FCBA67}"/>
              </a:ext>
            </a:extLst>
          </p:cNvPr>
          <p:cNvSpPr txBox="1"/>
          <p:nvPr/>
        </p:nvSpPr>
        <p:spPr>
          <a:xfrm>
            <a:off x="5470878" y="3961685"/>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222FFD2D-F72D-1A63-366D-64075EAF5BCE}"/>
              </a:ext>
            </a:extLst>
          </p:cNvPr>
          <p:cNvSpPr txBox="1"/>
          <p:nvPr/>
        </p:nvSpPr>
        <p:spPr>
          <a:xfrm>
            <a:off x="1305099" y="3144910"/>
            <a:ext cx="9258876" cy="1015663"/>
          </a:xfrm>
          <a:prstGeom prst="rect">
            <a:avLst/>
          </a:prstGeom>
          <a:noFill/>
        </p:spPr>
        <p:txBody>
          <a:bodyPr wrap="square" rtlCol="1">
            <a:spAutoFit/>
          </a:bodyPr>
          <a:lstStyle/>
          <a:p>
            <a:r>
              <a:rPr lang="ar-JO" sz="3200" b="1" dirty="0"/>
              <a:t>الفصل الأوَّل</a:t>
            </a:r>
            <a:r>
              <a:rPr lang="he-IL" sz="3200" b="1" dirty="0">
                <a:cs typeface="+mn-cs"/>
              </a:rPr>
              <a:t>: </a:t>
            </a:r>
            <a:r>
              <a:rPr lang="ar-JO" sz="3200" b="1" dirty="0">
                <a:cs typeface="+mn-cs"/>
              </a:rPr>
              <a:t>س</a:t>
            </a:r>
            <a:r>
              <a:rPr lang="ar-JO" sz="3200" b="1" dirty="0"/>
              <a:t>ِرّ كوكب الكرة الأرضيّة</a:t>
            </a:r>
            <a:r>
              <a:rPr lang="he-IL" sz="3200" b="1" dirty="0">
                <a:cs typeface="+mn-cs"/>
              </a:rPr>
              <a:t> </a:t>
            </a:r>
            <a:r>
              <a:rPr lang="ar-JO" sz="2400" b="1" dirty="0">
                <a:cs typeface="+mn-cs"/>
              </a:rPr>
              <a:t>القسم الثاني </a:t>
            </a:r>
            <a:r>
              <a:rPr lang="ar-JO" sz="2400" dirty="0">
                <a:cs typeface="+mn-cs"/>
              </a:rPr>
              <a:t>الصفحات</a:t>
            </a:r>
            <a:r>
              <a:rPr lang="he-IL" sz="2400" dirty="0">
                <a:cs typeface="+mn-cs"/>
              </a:rPr>
              <a:t> 223-212</a:t>
            </a:r>
            <a:br>
              <a:rPr lang="he-IL" sz="2800" b="1" dirty="0">
                <a:cs typeface="+mn-cs"/>
              </a:rPr>
            </a:br>
            <a:endParaRPr lang="he-IL" sz="2800" dirty="0"/>
          </a:p>
        </p:txBody>
      </p:sp>
      <p:pic>
        <p:nvPicPr>
          <p:cNvPr id="9" name="תמונה 8" descr="גזירת מסך">
            <a:extLst>
              <a:ext uri="{FF2B5EF4-FFF2-40B4-BE49-F238E27FC236}">
                <a16:creationId xmlns:a16="http://schemas.microsoft.com/office/drawing/2014/main" id="{FFC1AE22-3543-4E64-87D7-844975E3D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882014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BD5C3-C4FD-7D04-4228-FED1E7F601F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30D0ABB-0370-218A-DED2-21C6CCE4F2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CFCF4DE9-8536-913F-407C-EA218FFB6407}"/>
              </a:ext>
            </a:extLst>
          </p:cNvPr>
          <p:cNvSpPr txBox="1"/>
          <p:nvPr/>
        </p:nvSpPr>
        <p:spPr>
          <a:xfrm>
            <a:off x="3329127" y="1393794"/>
            <a:ext cx="6613864" cy="830997"/>
          </a:xfrm>
          <a:prstGeom prst="rect">
            <a:avLst/>
          </a:prstGeom>
          <a:noFill/>
        </p:spPr>
        <p:txBody>
          <a:bodyPr wrap="square" rtlCol="1">
            <a:spAutoFit/>
          </a:bodyPr>
          <a:lstStyle/>
          <a:p>
            <a:r>
              <a:rPr lang="ar-JO" sz="2400" b="0" i="0" u="none" strike="noStrike" baseline="0" dirty="0">
                <a:latin typeface="NarkisClassicMF-Regular"/>
              </a:rPr>
              <a:t>اقرأوا المجلة العلمية</a:t>
            </a:r>
            <a:r>
              <a:rPr lang="he-IL" sz="2400" b="0" i="0" u="none" strike="noStrike" baseline="0" dirty="0">
                <a:latin typeface="NarkisClassicMF-Regular"/>
              </a:rPr>
              <a:t>ִ</a:t>
            </a:r>
            <a:r>
              <a:rPr lang="ar-JO" sz="2400" dirty="0">
                <a:latin typeface="NarkisClassicMF-Regular"/>
              </a:rPr>
              <a:t>: </a:t>
            </a:r>
            <a:r>
              <a:rPr lang="ar-JO" sz="2400" b="1" dirty="0">
                <a:solidFill>
                  <a:srgbClr val="923799"/>
                </a:solidFill>
                <a:latin typeface="NarkisClassicMF-Regular"/>
              </a:rPr>
              <a:t>تأثير إبر الصنوبر على نمو البذور </a:t>
            </a:r>
          </a:p>
          <a:p>
            <a:r>
              <a:rPr lang="ar-JO" sz="2400" b="0" i="0" u="none" strike="noStrike" baseline="0" dirty="0">
                <a:latin typeface="NarkisClassicMF-Regular"/>
              </a:rPr>
              <a:t>وأجيبوا عن الأسئلة </a:t>
            </a:r>
            <a:r>
              <a:rPr lang="he-IL" sz="2400" b="0" i="0" u="none" strike="noStrike" baseline="0" dirty="0">
                <a:latin typeface="NarkisClassicMF-Regular"/>
              </a:rPr>
              <a:t>3-1</a:t>
            </a:r>
            <a:r>
              <a:rPr lang="ar-JO" sz="2400" b="0" i="0" u="none" strike="noStrike" baseline="0" dirty="0">
                <a:latin typeface="NarkisClassicMF-Regular"/>
              </a:rPr>
              <a:t> صفحة </a:t>
            </a:r>
            <a:r>
              <a:rPr lang="he-IL" sz="2400" b="0" i="0" u="none" strike="noStrike" baseline="0" dirty="0">
                <a:latin typeface="NarkisClassicMF-Regular"/>
              </a:rPr>
              <a:t>221.</a:t>
            </a:r>
            <a:endParaRPr lang="he-IL" sz="2400" dirty="0"/>
          </a:p>
        </p:txBody>
      </p:sp>
      <p:pic>
        <p:nvPicPr>
          <p:cNvPr id="8" name="תמונה 7" descr="גזירת מסך">
            <a:extLst>
              <a:ext uri="{FF2B5EF4-FFF2-40B4-BE49-F238E27FC236}">
                <a16:creationId xmlns:a16="http://schemas.microsoft.com/office/drawing/2014/main" id="{E70FCAB5-98EE-4EE0-B5A3-C80CD26565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11" name="תמונה 10">
            <a:extLst>
              <a:ext uri="{FF2B5EF4-FFF2-40B4-BE49-F238E27FC236}">
                <a16:creationId xmlns:a16="http://schemas.microsoft.com/office/drawing/2014/main" id="{2629A50B-EC6E-4E0B-957D-65315A3343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484" y="2371941"/>
            <a:ext cx="10295075" cy="2988212"/>
          </a:xfrm>
          <a:prstGeom prst="rect">
            <a:avLst/>
          </a:prstGeom>
        </p:spPr>
      </p:pic>
      <p:pic>
        <p:nvPicPr>
          <p:cNvPr id="13" name="תמונה 12">
            <a:extLst>
              <a:ext uri="{FF2B5EF4-FFF2-40B4-BE49-F238E27FC236}">
                <a16:creationId xmlns:a16="http://schemas.microsoft.com/office/drawing/2014/main" id="{10976F71-36D4-4E99-8E89-A77234DBBD5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42027" y="529484"/>
            <a:ext cx="4258866" cy="461665"/>
          </a:xfrm>
          <a:prstGeom prst="rect">
            <a:avLst/>
          </a:prstGeom>
        </p:spPr>
      </p:pic>
    </p:spTree>
    <p:extLst>
      <p:ext uri="{BB962C8B-B14F-4D97-AF65-F5344CB8AC3E}">
        <p14:creationId xmlns:p14="http://schemas.microsoft.com/office/powerpoint/2010/main" val="100209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E801-F527-3C3F-C5EC-C58CB7E8340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DA49AF48-4402-3DA5-50FA-50F4564F85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7EEBC7EB-1755-F2FB-7A0C-1529F927FF7A}"/>
              </a:ext>
            </a:extLst>
          </p:cNvPr>
          <p:cNvSpPr txBox="1"/>
          <p:nvPr/>
        </p:nvSpPr>
        <p:spPr>
          <a:xfrm>
            <a:off x="621437" y="6113986"/>
            <a:ext cx="1837678" cy="369332"/>
          </a:xfrm>
          <a:prstGeom prst="rect">
            <a:avLst/>
          </a:prstGeom>
          <a:noFill/>
        </p:spPr>
        <p:txBody>
          <a:bodyPr wrap="square" rtlCol="1">
            <a:spAutoFit/>
          </a:bodyPr>
          <a:lstStyle/>
          <a:p>
            <a:r>
              <a:rPr lang="ar-JO" dirty="0"/>
              <a:t>صفحة</a:t>
            </a:r>
            <a:r>
              <a:rPr lang="he-IL" dirty="0"/>
              <a:t> 221</a:t>
            </a:r>
          </a:p>
        </p:txBody>
      </p:sp>
      <p:pic>
        <p:nvPicPr>
          <p:cNvPr id="5" name="תמונה 4" descr="גזירת מסך">
            <a:extLst>
              <a:ext uri="{FF2B5EF4-FFF2-40B4-BE49-F238E27FC236}">
                <a16:creationId xmlns:a16="http://schemas.microsoft.com/office/drawing/2014/main" id="{A007B222-6808-4842-8280-DAC0E3D68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97264F46-22A4-436C-929D-5F624A2C25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81250" y="1531490"/>
            <a:ext cx="9451038" cy="3795554"/>
          </a:xfrm>
          <a:prstGeom prst="rect">
            <a:avLst/>
          </a:prstGeom>
        </p:spPr>
      </p:pic>
    </p:spTree>
    <p:extLst>
      <p:ext uri="{BB962C8B-B14F-4D97-AF65-F5344CB8AC3E}">
        <p14:creationId xmlns:p14="http://schemas.microsoft.com/office/powerpoint/2010/main" val="395215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F8D52-6114-79D5-657B-EEDBA97D826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C450888-A81E-B7AB-B370-1141E57FBF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1843F4B1-9DF8-BBB2-9A36-11A211B7DBC9}"/>
              </a:ext>
            </a:extLst>
          </p:cNvPr>
          <p:cNvSpPr txBox="1"/>
          <p:nvPr/>
        </p:nvSpPr>
        <p:spPr>
          <a:xfrm>
            <a:off x="621437" y="6113986"/>
            <a:ext cx="1837678" cy="369332"/>
          </a:xfrm>
          <a:prstGeom prst="rect">
            <a:avLst/>
          </a:prstGeom>
          <a:noFill/>
        </p:spPr>
        <p:txBody>
          <a:bodyPr wrap="square" rtlCol="1">
            <a:spAutoFit/>
          </a:bodyPr>
          <a:lstStyle/>
          <a:p>
            <a:r>
              <a:rPr lang="ar-JO" dirty="0"/>
              <a:t>صفحة</a:t>
            </a:r>
            <a:r>
              <a:rPr lang="he-IL" dirty="0"/>
              <a:t> 221</a:t>
            </a:r>
          </a:p>
        </p:txBody>
      </p:sp>
      <p:pic>
        <p:nvPicPr>
          <p:cNvPr id="5" name="תמונה 4" descr="גזירת מסך">
            <a:extLst>
              <a:ext uri="{FF2B5EF4-FFF2-40B4-BE49-F238E27FC236}">
                <a16:creationId xmlns:a16="http://schemas.microsoft.com/office/drawing/2014/main" id="{5D634B2F-0ECD-4FB4-995D-D834309F9E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798F4CC7-08E6-4C63-9402-9DC87F19FC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49226" y="2071075"/>
            <a:ext cx="9493548" cy="2479659"/>
          </a:xfrm>
          <a:prstGeom prst="rect">
            <a:avLst/>
          </a:prstGeom>
        </p:spPr>
      </p:pic>
    </p:spTree>
    <p:extLst>
      <p:ext uri="{BB962C8B-B14F-4D97-AF65-F5344CB8AC3E}">
        <p14:creationId xmlns:p14="http://schemas.microsoft.com/office/powerpoint/2010/main" val="141877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EF5E7-FAE7-46A6-04ED-002E402BEFE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A4AC92D-AAB7-DF82-4ADC-D5CBF10777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AE1AC366-71CB-D182-09FA-C8693138DC5D}"/>
              </a:ext>
            </a:extLst>
          </p:cNvPr>
          <p:cNvSpPr txBox="1"/>
          <p:nvPr/>
        </p:nvSpPr>
        <p:spPr>
          <a:xfrm>
            <a:off x="-445289" y="6376833"/>
            <a:ext cx="1837678" cy="369332"/>
          </a:xfrm>
          <a:prstGeom prst="rect">
            <a:avLst/>
          </a:prstGeom>
          <a:noFill/>
        </p:spPr>
        <p:txBody>
          <a:bodyPr wrap="square" rtlCol="1">
            <a:spAutoFit/>
          </a:bodyPr>
          <a:lstStyle/>
          <a:p>
            <a:r>
              <a:rPr lang="ar-JO" dirty="0"/>
              <a:t>صفحة</a:t>
            </a:r>
            <a:r>
              <a:rPr lang="he-IL" dirty="0"/>
              <a:t>  222</a:t>
            </a:r>
          </a:p>
        </p:txBody>
      </p:sp>
      <p:pic>
        <p:nvPicPr>
          <p:cNvPr id="9" name="תמונה 8" descr="גזירת מסך">
            <a:extLst>
              <a:ext uri="{FF2B5EF4-FFF2-40B4-BE49-F238E27FC236}">
                <a16:creationId xmlns:a16="http://schemas.microsoft.com/office/drawing/2014/main" id="{F3440C93-DB52-4096-87F9-93ABA927F1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BB8115B2-C4DD-4833-9B29-E7FEEFD3A2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6484" y="394977"/>
            <a:ext cx="4800708" cy="1055475"/>
          </a:xfrm>
          <a:prstGeom prst="rect">
            <a:avLst/>
          </a:prstGeom>
        </p:spPr>
      </p:pic>
      <p:pic>
        <p:nvPicPr>
          <p:cNvPr id="11" name="תמונה 10">
            <a:extLst>
              <a:ext uri="{FF2B5EF4-FFF2-40B4-BE49-F238E27FC236}">
                <a16:creationId xmlns:a16="http://schemas.microsoft.com/office/drawing/2014/main" id="{4AB8C90A-0EAB-4D72-8F89-E8D20E1495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8659" y="1874932"/>
            <a:ext cx="5281118" cy="4953429"/>
          </a:xfrm>
          <a:prstGeom prst="rect">
            <a:avLst/>
          </a:prstGeom>
        </p:spPr>
      </p:pic>
      <p:sp>
        <p:nvSpPr>
          <p:cNvPr id="7" name="תיבת טקסט 6">
            <a:extLst>
              <a:ext uri="{FF2B5EF4-FFF2-40B4-BE49-F238E27FC236}">
                <a16:creationId xmlns:a16="http://schemas.microsoft.com/office/drawing/2014/main" id="{CD09C3D5-181A-B6AE-21E6-1C029BF2F371}"/>
              </a:ext>
            </a:extLst>
          </p:cNvPr>
          <p:cNvSpPr txBox="1"/>
          <p:nvPr/>
        </p:nvSpPr>
        <p:spPr>
          <a:xfrm>
            <a:off x="6223694" y="1874932"/>
            <a:ext cx="4800708" cy="830997"/>
          </a:xfrm>
          <a:prstGeom prst="rect">
            <a:avLst/>
          </a:prstGeom>
          <a:solidFill>
            <a:schemeClr val="bg1"/>
          </a:solidFill>
        </p:spPr>
        <p:txBody>
          <a:bodyPr wrap="square" rtlCol="1">
            <a:spAutoFit/>
          </a:bodyPr>
          <a:lstStyle/>
          <a:p>
            <a:r>
              <a:rPr lang="ar-JO" sz="2400" dirty="0"/>
              <a:t>أجيبوا عن البنود </a:t>
            </a:r>
            <a:r>
              <a:rPr lang="he-IL" sz="2400" dirty="0"/>
              <a:t>3-1 </a:t>
            </a:r>
            <a:r>
              <a:rPr lang="ar-JO" sz="2400" dirty="0"/>
              <a:t>في الفقرة : </a:t>
            </a:r>
            <a:r>
              <a:rPr lang="ar-JO" sz="2400" b="1" dirty="0">
                <a:solidFill>
                  <a:schemeClr val="accent6"/>
                </a:solidFill>
              </a:rPr>
              <a:t>نسأل ونبحث </a:t>
            </a:r>
            <a:r>
              <a:rPr lang="ar-JO" sz="2400" dirty="0"/>
              <a:t>صفحة </a:t>
            </a:r>
            <a:r>
              <a:rPr lang="he-IL" sz="2400" dirty="0"/>
              <a:t> 222.</a:t>
            </a:r>
          </a:p>
        </p:txBody>
      </p:sp>
    </p:spTree>
    <p:extLst>
      <p:ext uri="{BB962C8B-B14F-4D97-AF65-F5344CB8AC3E}">
        <p14:creationId xmlns:p14="http://schemas.microsoft.com/office/powerpoint/2010/main" val="1707006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CD88A-E814-25DB-8702-9FE440DEC80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D4B6194-1C8E-B4EC-6AAD-377E6CEBB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B3F32D69-1581-FE00-9012-89BF8DC11383}"/>
              </a:ext>
            </a:extLst>
          </p:cNvPr>
          <p:cNvSpPr txBox="1"/>
          <p:nvPr/>
        </p:nvSpPr>
        <p:spPr>
          <a:xfrm>
            <a:off x="621437" y="6113986"/>
            <a:ext cx="1837678" cy="369332"/>
          </a:xfrm>
          <a:prstGeom prst="rect">
            <a:avLst/>
          </a:prstGeom>
          <a:noFill/>
        </p:spPr>
        <p:txBody>
          <a:bodyPr wrap="square" rtlCol="1">
            <a:spAutoFit/>
          </a:bodyPr>
          <a:lstStyle/>
          <a:p>
            <a:r>
              <a:rPr lang="ar-JO" dirty="0"/>
              <a:t>صفحة</a:t>
            </a:r>
            <a:r>
              <a:rPr lang="he-IL" dirty="0"/>
              <a:t> 222</a:t>
            </a:r>
          </a:p>
        </p:txBody>
      </p:sp>
      <p:pic>
        <p:nvPicPr>
          <p:cNvPr id="5" name="תמונה 4" descr="גזירת מסך">
            <a:extLst>
              <a:ext uri="{FF2B5EF4-FFF2-40B4-BE49-F238E27FC236}">
                <a16:creationId xmlns:a16="http://schemas.microsoft.com/office/drawing/2014/main" id="{0CCEFE8D-CA20-4678-9838-8B75B22A3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111E547F-F940-4DC7-837F-44E6C4D8E6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6934" y="2116865"/>
            <a:ext cx="11222384" cy="2624270"/>
          </a:xfrm>
          <a:prstGeom prst="rect">
            <a:avLst/>
          </a:prstGeom>
        </p:spPr>
      </p:pic>
    </p:spTree>
    <p:extLst>
      <p:ext uri="{BB962C8B-B14F-4D97-AF65-F5344CB8AC3E}">
        <p14:creationId xmlns:p14="http://schemas.microsoft.com/office/powerpoint/2010/main" val="3573277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F2B25-9B47-EC4A-A930-6142C6BFEF2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F2842F1-3F53-D109-C2FC-C6E46BC74F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8564B47A-6E45-9E56-3390-DF78D53A3539}"/>
              </a:ext>
            </a:extLst>
          </p:cNvPr>
          <p:cNvSpPr txBox="1"/>
          <p:nvPr/>
        </p:nvSpPr>
        <p:spPr>
          <a:xfrm>
            <a:off x="2025587" y="5833309"/>
            <a:ext cx="8424909" cy="461665"/>
          </a:xfrm>
          <a:prstGeom prst="rect">
            <a:avLst/>
          </a:prstGeom>
          <a:noFill/>
        </p:spPr>
        <p:txBody>
          <a:bodyPr wrap="square" rtlCol="1">
            <a:spAutoFit/>
          </a:bodyPr>
          <a:lstStyle/>
          <a:p>
            <a:r>
              <a:rPr lang="ar-JO" sz="2400" dirty="0"/>
              <a:t>أكملوا الإجابة عن الأسئلة صفحة</a:t>
            </a:r>
            <a:r>
              <a:rPr lang="he-IL" sz="2400" dirty="0"/>
              <a:t> 223.</a:t>
            </a:r>
          </a:p>
        </p:txBody>
      </p:sp>
      <p:pic>
        <p:nvPicPr>
          <p:cNvPr id="5" name="תמונה 4" descr="גזירת מסך">
            <a:extLst>
              <a:ext uri="{FF2B5EF4-FFF2-40B4-BE49-F238E27FC236}">
                <a16:creationId xmlns:a16="http://schemas.microsoft.com/office/drawing/2014/main" id="{E4276DF7-A898-4214-AE63-A2AF8E337C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C15303CB-0A1E-435C-8DA6-D09E9629E8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5951" y="1348373"/>
            <a:ext cx="9803530" cy="3896880"/>
          </a:xfrm>
          <a:prstGeom prst="rect">
            <a:avLst/>
          </a:prstGeom>
        </p:spPr>
      </p:pic>
    </p:spTree>
    <p:extLst>
      <p:ext uri="{BB962C8B-B14F-4D97-AF65-F5344CB8AC3E}">
        <p14:creationId xmlns:p14="http://schemas.microsoft.com/office/powerpoint/2010/main" val="1457092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C30B4-C4BB-8E34-7360-824FA3EC9B2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62804EB-A877-688D-4EA5-E9D63FFF7B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E5C98506-4ACB-00AA-58D6-EA71C2EC1DA0}"/>
              </a:ext>
            </a:extLst>
          </p:cNvPr>
          <p:cNvSpPr txBox="1"/>
          <p:nvPr/>
        </p:nvSpPr>
        <p:spPr>
          <a:xfrm>
            <a:off x="6658377" y="437882"/>
            <a:ext cx="4726547" cy="1323439"/>
          </a:xfrm>
          <a:prstGeom prst="rect">
            <a:avLst/>
          </a:prstGeom>
          <a:noFill/>
        </p:spPr>
        <p:txBody>
          <a:bodyPr wrap="square" rtlCol="1">
            <a:spAutoFit/>
          </a:bodyPr>
          <a:lstStyle/>
          <a:p>
            <a:r>
              <a:rPr lang="ar-JO" sz="4000" b="1" dirty="0">
                <a:solidFill>
                  <a:srgbClr val="C00000"/>
                </a:solidFill>
              </a:rPr>
              <a:t>مهمة محوسبة</a:t>
            </a:r>
            <a:endParaRPr lang="he-IL" sz="4000" b="1" dirty="0">
              <a:solidFill>
                <a:srgbClr val="C00000"/>
              </a:solidFill>
            </a:endParaRPr>
          </a:p>
          <a:p>
            <a:endParaRPr lang="he-IL" sz="4000" b="1" dirty="0">
              <a:solidFill>
                <a:srgbClr val="C00000"/>
              </a:solidFill>
            </a:endParaRPr>
          </a:p>
        </p:txBody>
      </p:sp>
      <p:pic>
        <p:nvPicPr>
          <p:cNvPr id="5" name="תמונה 4" descr="גזירת מסך">
            <a:extLst>
              <a:ext uri="{FF2B5EF4-FFF2-40B4-BE49-F238E27FC236}">
                <a16:creationId xmlns:a16="http://schemas.microsoft.com/office/drawing/2014/main" id="{0355C306-177A-4D46-BC34-C13ED574F9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04E35BC8-00D0-4F7F-9375-B93694E7667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7923" y="1302622"/>
            <a:ext cx="5339088" cy="5247034"/>
          </a:xfrm>
          <a:prstGeom prst="rect">
            <a:avLst/>
          </a:prstGeom>
          <a:ln w="38100">
            <a:solidFill>
              <a:srgbClr val="C00000"/>
            </a:solidFill>
          </a:ln>
        </p:spPr>
      </p:pic>
    </p:spTree>
    <p:extLst>
      <p:ext uri="{BB962C8B-B14F-4D97-AF65-F5344CB8AC3E}">
        <p14:creationId xmlns:p14="http://schemas.microsoft.com/office/powerpoint/2010/main" val="183937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850A1-5E57-FEB7-54FC-BAA4F9E66059}"/>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CCF7767-27ED-87ED-29DE-31AF496C1C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99F277AE-8110-5C53-569C-FCB2DC46EA63}"/>
              </a:ext>
            </a:extLst>
          </p:cNvPr>
          <p:cNvSpPr txBox="1"/>
          <p:nvPr/>
        </p:nvSpPr>
        <p:spPr>
          <a:xfrm>
            <a:off x="6658377" y="395352"/>
            <a:ext cx="4726547" cy="707886"/>
          </a:xfrm>
          <a:prstGeom prst="rect">
            <a:avLst/>
          </a:prstGeom>
          <a:noFill/>
        </p:spPr>
        <p:txBody>
          <a:bodyPr wrap="square" rtlCol="1">
            <a:spAutoFit/>
          </a:bodyPr>
          <a:lstStyle/>
          <a:p>
            <a:r>
              <a:rPr lang="ar-JO" sz="4000" b="1" dirty="0">
                <a:solidFill>
                  <a:srgbClr val="C00000"/>
                </a:solidFill>
              </a:rPr>
              <a:t>مهمة محوسبة</a:t>
            </a:r>
            <a:endParaRPr lang="he-IL" sz="4000" b="1" dirty="0">
              <a:solidFill>
                <a:srgbClr val="C00000"/>
              </a:solidFill>
            </a:endParaRPr>
          </a:p>
        </p:txBody>
      </p:sp>
      <p:pic>
        <p:nvPicPr>
          <p:cNvPr id="5" name="תמונה 4" descr="גזירת מסך">
            <a:extLst>
              <a:ext uri="{FF2B5EF4-FFF2-40B4-BE49-F238E27FC236}">
                <a16:creationId xmlns:a16="http://schemas.microsoft.com/office/drawing/2014/main" id="{647F0BF3-ABD0-46CC-A6E0-5AB350D211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ECE12ED3-04BD-4590-9B7A-3CE30ADAA1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65509" y="1284368"/>
            <a:ext cx="5544305" cy="5503135"/>
          </a:xfrm>
          <a:prstGeom prst="rect">
            <a:avLst/>
          </a:prstGeom>
          <a:ln w="28575">
            <a:solidFill>
              <a:srgbClr val="923799"/>
            </a:solidFill>
          </a:ln>
        </p:spPr>
      </p:pic>
    </p:spTree>
    <p:extLst>
      <p:ext uri="{BB962C8B-B14F-4D97-AF65-F5344CB8AC3E}">
        <p14:creationId xmlns:p14="http://schemas.microsoft.com/office/powerpoint/2010/main" val="2362047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3FAC-BA42-261A-1A47-88D5359F5C4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B50D6B7-29F2-A4DC-B3BB-C4417AADD7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1230FDD8-BB06-D936-5D68-A2BBF2BD140B}"/>
              </a:ext>
            </a:extLst>
          </p:cNvPr>
          <p:cNvSpPr txBox="1"/>
          <p:nvPr/>
        </p:nvSpPr>
        <p:spPr>
          <a:xfrm>
            <a:off x="6658377" y="395352"/>
            <a:ext cx="4726547" cy="707886"/>
          </a:xfrm>
          <a:prstGeom prst="rect">
            <a:avLst/>
          </a:prstGeom>
          <a:noFill/>
        </p:spPr>
        <p:txBody>
          <a:bodyPr wrap="square" rtlCol="1">
            <a:spAutoFit/>
          </a:bodyPr>
          <a:lstStyle/>
          <a:p>
            <a:r>
              <a:rPr lang="ar-JO" sz="4000" b="1" dirty="0">
                <a:solidFill>
                  <a:srgbClr val="C00000"/>
                </a:solidFill>
              </a:rPr>
              <a:t>مهمة محوسبة</a:t>
            </a:r>
            <a:endParaRPr lang="he-IL" sz="4000" b="1" dirty="0">
              <a:solidFill>
                <a:srgbClr val="C00000"/>
              </a:solidFill>
            </a:endParaRPr>
          </a:p>
        </p:txBody>
      </p:sp>
      <p:pic>
        <p:nvPicPr>
          <p:cNvPr id="5" name="תמונה 4" descr="גזירת מסך">
            <a:extLst>
              <a:ext uri="{FF2B5EF4-FFF2-40B4-BE49-F238E27FC236}">
                <a16:creationId xmlns:a16="http://schemas.microsoft.com/office/drawing/2014/main" id="{F6571F1D-086D-4821-8508-4E2C72D61F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982C1666-2E6D-4483-AB2C-45C097A12A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91834" y="1336415"/>
            <a:ext cx="4933086" cy="4945512"/>
          </a:xfrm>
          <a:prstGeom prst="rect">
            <a:avLst/>
          </a:prstGeom>
          <a:ln w="38100">
            <a:solidFill>
              <a:srgbClr val="923799"/>
            </a:solidFill>
          </a:ln>
        </p:spPr>
      </p:pic>
    </p:spTree>
    <p:extLst>
      <p:ext uri="{BB962C8B-B14F-4D97-AF65-F5344CB8AC3E}">
        <p14:creationId xmlns:p14="http://schemas.microsoft.com/office/powerpoint/2010/main" val="2714914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21AF-4FD8-B606-6224-AE3AE170B03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C6F747D-E2EA-A190-D6FD-4AB888F894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489ED88C-9B51-3423-78E6-57ED0FC9268D}"/>
              </a:ext>
            </a:extLst>
          </p:cNvPr>
          <p:cNvSpPr txBox="1"/>
          <p:nvPr/>
        </p:nvSpPr>
        <p:spPr>
          <a:xfrm>
            <a:off x="6658377" y="437882"/>
            <a:ext cx="4726547" cy="707886"/>
          </a:xfrm>
          <a:prstGeom prst="rect">
            <a:avLst/>
          </a:prstGeom>
          <a:noFill/>
        </p:spPr>
        <p:txBody>
          <a:bodyPr wrap="square" rtlCol="1">
            <a:spAutoFit/>
          </a:bodyPr>
          <a:lstStyle/>
          <a:p>
            <a:r>
              <a:rPr lang="ar-JO" sz="4000" b="1" dirty="0">
                <a:solidFill>
                  <a:srgbClr val="C00000"/>
                </a:solidFill>
              </a:rPr>
              <a:t>مهمة محوسبة</a:t>
            </a:r>
            <a:endParaRPr lang="he-IL" sz="4000" b="1" dirty="0">
              <a:solidFill>
                <a:srgbClr val="C00000"/>
              </a:solidFill>
            </a:endParaRPr>
          </a:p>
        </p:txBody>
      </p:sp>
      <p:pic>
        <p:nvPicPr>
          <p:cNvPr id="5" name="תמונה 4" descr="גזירת מסך">
            <a:extLst>
              <a:ext uri="{FF2B5EF4-FFF2-40B4-BE49-F238E27FC236}">
                <a16:creationId xmlns:a16="http://schemas.microsoft.com/office/drawing/2014/main" id="{D52BF4BA-FE95-4724-A73C-6A8F4AAA5E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30766965-4B67-4665-B55F-2BAD276C81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29451" y="1273188"/>
            <a:ext cx="5549529" cy="5311892"/>
          </a:xfrm>
          <a:prstGeom prst="rect">
            <a:avLst/>
          </a:prstGeom>
          <a:ln w="28575">
            <a:solidFill>
              <a:srgbClr val="C00000"/>
            </a:solidFill>
          </a:ln>
        </p:spPr>
      </p:pic>
    </p:spTree>
    <p:extLst>
      <p:ext uri="{BB962C8B-B14F-4D97-AF65-F5344CB8AC3E}">
        <p14:creationId xmlns:p14="http://schemas.microsoft.com/office/powerpoint/2010/main" val="419337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74D1-0179-DBCF-3D66-175602B5219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2BF01F5-8D2E-9A5F-1F57-90172EFF8F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2" name="86877-594991343_small">
            <a:hlinkClick r:id="" action="ppaction://media"/>
            <a:extLst>
              <a:ext uri="{FF2B5EF4-FFF2-40B4-BE49-F238E27FC236}">
                <a16:creationId xmlns:a16="http://schemas.microsoft.com/office/drawing/2014/main" id="{30FA7626-DF0B-A227-E7FF-087898CFA17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804570"/>
            <a:ext cx="12192000" cy="6053430"/>
          </a:xfrm>
          <a:prstGeom prst="rect">
            <a:avLst/>
          </a:prstGeom>
        </p:spPr>
      </p:pic>
      <p:pic>
        <p:nvPicPr>
          <p:cNvPr id="4" name="תמונה 3" descr="גזירת מסך">
            <a:extLst>
              <a:ext uri="{FF2B5EF4-FFF2-40B4-BE49-F238E27FC236}">
                <a16:creationId xmlns:a16="http://schemas.microsoft.com/office/drawing/2014/main" id="{9708376D-676F-4933-B72A-44E21A4BC3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348344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03CEFC5-759B-0FBE-3295-1CD36D1D6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F2E7668E-43C2-C1D5-F040-EC31C414A2A5}"/>
              </a:ext>
            </a:extLst>
          </p:cNvPr>
          <p:cNvSpPr txBox="1"/>
          <p:nvPr/>
        </p:nvSpPr>
        <p:spPr>
          <a:xfrm>
            <a:off x="4572000" y="760317"/>
            <a:ext cx="6303029" cy="1938992"/>
          </a:xfrm>
          <a:prstGeom prst="rect">
            <a:avLst/>
          </a:prstGeom>
          <a:noFill/>
        </p:spPr>
        <p:txBody>
          <a:bodyPr wrap="square" rtlCol="1">
            <a:spAutoFit/>
          </a:bodyPr>
          <a:lstStyle/>
          <a:p>
            <a:r>
              <a:rPr lang="ar-JO" sz="4000" dirty="0"/>
              <a:t>انتقلوا الى</a:t>
            </a:r>
          </a:p>
          <a:p>
            <a:r>
              <a:rPr lang="ar-JO" sz="4000" b="1" dirty="0">
                <a:solidFill>
                  <a:srgbClr val="92D050"/>
                </a:solidFill>
              </a:rPr>
              <a:t>الفصل الثاني: تنَوُّع الكائنات الحيَّة</a:t>
            </a:r>
            <a:endParaRPr lang="he-IL" sz="4000" b="1" dirty="0">
              <a:solidFill>
                <a:srgbClr val="92D050"/>
              </a:solidFill>
            </a:endParaRPr>
          </a:p>
          <a:p>
            <a:endParaRPr lang="he-IL" sz="4000" b="1" dirty="0">
              <a:solidFill>
                <a:srgbClr val="0070C0"/>
              </a:solidFill>
            </a:endParaRPr>
          </a:p>
        </p:txBody>
      </p:sp>
      <p:pic>
        <p:nvPicPr>
          <p:cNvPr id="6" name="תמונה 5" descr="גזירת מסך">
            <a:extLst>
              <a:ext uri="{FF2B5EF4-FFF2-40B4-BE49-F238E27FC236}">
                <a16:creationId xmlns:a16="http://schemas.microsoft.com/office/drawing/2014/main" id="{73F4D358-CD08-42A0-A8B2-CF1342A069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9" name="תמונה 8">
            <a:extLst>
              <a:ext uri="{FF2B5EF4-FFF2-40B4-BE49-F238E27FC236}">
                <a16:creationId xmlns:a16="http://schemas.microsoft.com/office/drawing/2014/main" id="{965468D6-9A57-4A3D-B589-02EBB5502F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5681" y="3429000"/>
            <a:ext cx="9317658" cy="3277123"/>
          </a:xfrm>
          <a:prstGeom prst="rect">
            <a:avLst/>
          </a:prstGeom>
        </p:spPr>
      </p:pic>
    </p:spTree>
    <p:extLst>
      <p:ext uri="{BB962C8B-B14F-4D97-AF65-F5344CB8AC3E}">
        <p14:creationId xmlns:p14="http://schemas.microsoft.com/office/powerpoint/2010/main" val="325963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ACFA1-F7D4-AFB3-0E60-9A1AB6E6488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489AE45-5D4A-BBBB-37E0-8EFE03B8A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AA4902C9-BB25-4DD1-FAA3-0BC8B5249663}"/>
              </a:ext>
            </a:extLst>
          </p:cNvPr>
          <p:cNvSpPr txBox="1"/>
          <p:nvPr/>
        </p:nvSpPr>
        <p:spPr>
          <a:xfrm>
            <a:off x="-461639" y="6505559"/>
            <a:ext cx="1837678" cy="369332"/>
          </a:xfrm>
          <a:prstGeom prst="rect">
            <a:avLst/>
          </a:prstGeom>
          <a:noFill/>
        </p:spPr>
        <p:txBody>
          <a:bodyPr wrap="square" rtlCol="1">
            <a:spAutoFit/>
          </a:bodyPr>
          <a:lstStyle/>
          <a:p>
            <a:r>
              <a:rPr lang="ar-JO" dirty="0"/>
              <a:t>صفحة </a:t>
            </a:r>
            <a:r>
              <a:rPr lang="he-IL" dirty="0"/>
              <a:t> 218</a:t>
            </a:r>
          </a:p>
        </p:txBody>
      </p:sp>
      <p:pic>
        <p:nvPicPr>
          <p:cNvPr id="8" name="תמונה 7" descr="גזירת מסך">
            <a:extLst>
              <a:ext uri="{FF2B5EF4-FFF2-40B4-BE49-F238E27FC236}">
                <a16:creationId xmlns:a16="http://schemas.microsoft.com/office/drawing/2014/main" id="{59D3529B-B74E-415F-BCD7-154DDA6A40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B5B13F89-7A53-495F-8118-2E8A236C3E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14891" y="760317"/>
            <a:ext cx="8654824" cy="2560880"/>
          </a:xfrm>
          <a:prstGeom prst="rect">
            <a:avLst/>
          </a:prstGeom>
        </p:spPr>
      </p:pic>
      <p:pic>
        <p:nvPicPr>
          <p:cNvPr id="7" name="תמונה 6">
            <a:extLst>
              <a:ext uri="{FF2B5EF4-FFF2-40B4-BE49-F238E27FC236}">
                <a16:creationId xmlns:a16="http://schemas.microsoft.com/office/drawing/2014/main" id="{2E2CAE5D-3E3A-9A08-8030-5F7B79F9F4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505" y="2640207"/>
            <a:ext cx="6001305" cy="38653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619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9D17-D622-705B-658C-C0060D4FDD7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BFCA51C-F4A7-852A-C234-3ACE423C9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E08038E7-1E06-BCDB-92CA-79C9E2EA41D2}"/>
              </a:ext>
            </a:extLst>
          </p:cNvPr>
          <p:cNvSpPr txBox="1"/>
          <p:nvPr/>
        </p:nvSpPr>
        <p:spPr>
          <a:xfrm>
            <a:off x="3559947" y="1096680"/>
            <a:ext cx="7734068" cy="830997"/>
          </a:xfrm>
          <a:prstGeom prst="rect">
            <a:avLst/>
          </a:prstGeom>
          <a:noFill/>
        </p:spPr>
        <p:txBody>
          <a:bodyPr wrap="square" rtlCol="1">
            <a:spAutoFit/>
          </a:bodyPr>
          <a:lstStyle/>
          <a:p>
            <a:r>
              <a:rPr lang="ar-JO" sz="2400" b="0" i="0" u="none" strike="noStrike" baseline="0" dirty="0">
                <a:latin typeface="NarkisClassicMF-Regular"/>
              </a:rPr>
              <a:t>اقرأوا وصف سير التجربة التي أجراها الطلاب لفحص فرضيتهم وأجيبوا عن الأسئلة </a:t>
            </a:r>
            <a:r>
              <a:rPr lang="he-IL" sz="2400" b="0" i="0" u="none" strike="noStrike" baseline="0" dirty="0">
                <a:latin typeface="NarkisClassicMF-Regular"/>
              </a:rPr>
              <a:t> 4-1 </a:t>
            </a:r>
            <a:r>
              <a:rPr lang="ar-JO" sz="2400" b="0" i="0" u="none" strike="noStrike" baseline="0" dirty="0">
                <a:latin typeface="NarkisClassicMF-Regular"/>
              </a:rPr>
              <a:t>في الصفحات </a:t>
            </a:r>
            <a:r>
              <a:rPr lang="he-IL" sz="2400" b="0" i="0" u="none" strike="noStrike" baseline="0" dirty="0">
                <a:latin typeface="NarkisClassicMF-Regular"/>
              </a:rPr>
              <a:t>220-219.</a:t>
            </a:r>
            <a:endParaRPr lang="he-IL" sz="2400" dirty="0"/>
          </a:p>
        </p:txBody>
      </p:sp>
      <p:sp>
        <p:nvSpPr>
          <p:cNvPr id="8" name="תיבת טקסט 7">
            <a:extLst>
              <a:ext uri="{FF2B5EF4-FFF2-40B4-BE49-F238E27FC236}">
                <a16:creationId xmlns:a16="http://schemas.microsoft.com/office/drawing/2014/main" id="{38B278FB-4EF8-473E-5A67-35F318C08E2D}"/>
              </a:ext>
            </a:extLst>
          </p:cNvPr>
          <p:cNvSpPr txBox="1"/>
          <p:nvPr/>
        </p:nvSpPr>
        <p:spPr>
          <a:xfrm>
            <a:off x="621437" y="6113986"/>
            <a:ext cx="1837678" cy="369332"/>
          </a:xfrm>
          <a:prstGeom prst="rect">
            <a:avLst/>
          </a:prstGeom>
          <a:noFill/>
        </p:spPr>
        <p:txBody>
          <a:bodyPr wrap="square" rtlCol="1">
            <a:spAutoFit/>
          </a:bodyPr>
          <a:lstStyle/>
          <a:p>
            <a:r>
              <a:rPr lang="ar-JO" dirty="0"/>
              <a:t>صفحة</a:t>
            </a:r>
            <a:r>
              <a:rPr lang="he-IL" dirty="0"/>
              <a:t> 219</a:t>
            </a:r>
          </a:p>
        </p:txBody>
      </p:sp>
      <p:pic>
        <p:nvPicPr>
          <p:cNvPr id="9" name="תמונה 8" descr="גזירת מסך">
            <a:extLst>
              <a:ext uri="{FF2B5EF4-FFF2-40B4-BE49-F238E27FC236}">
                <a16:creationId xmlns:a16="http://schemas.microsoft.com/office/drawing/2014/main" id="{453EF1C5-33E7-4FE7-9FED-A1D3361C07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AECFC617-6842-4D5B-BBCD-47E28373120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90010" y="296800"/>
            <a:ext cx="3546047" cy="576073"/>
          </a:xfrm>
          <a:prstGeom prst="rect">
            <a:avLst/>
          </a:prstGeom>
        </p:spPr>
      </p:pic>
      <p:pic>
        <p:nvPicPr>
          <p:cNvPr id="11" name="תמונה 10">
            <a:extLst>
              <a:ext uri="{FF2B5EF4-FFF2-40B4-BE49-F238E27FC236}">
                <a16:creationId xmlns:a16="http://schemas.microsoft.com/office/drawing/2014/main" id="{28EABE27-9067-4B89-9643-00111D1E469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61840" y="2071009"/>
            <a:ext cx="10032175" cy="4042977"/>
          </a:xfrm>
          <a:prstGeom prst="rect">
            <a:avLst/>
          </a:prstGeom>
        </p:spPr>
      </p:pic>
    </p:spTree>
    <p:extLst>
      <p:ext uri="{BB962C8B-B14F-4D97-AF65-F5344CB8AC3E}">
        <p14:creationId xmlns:p14="http://schemas.microsoft.com/office/powerpoint/2010/main" val="276639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12A6F-5506-E2E8-9824-73D7D2B387C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802E194-B9A9-3371-C358-2EF6F9C9FA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36B60C39-B265-3B8C-1FDD-262BD32AE8D3}"/>
              </a:ext>
            </a:extLst>
          </p:cNvPr>
          <p:cNvSpPr txBox="1"/>
          <p:nvPr/>
        </p:nvSpPr>
        <p:spPr>
          <a:xfrm>
            <a:off x="621437" y="6113986"/>
            <a:ext cx="1837678" cy="369332"/>
          </a:xfrm>
          <a:prstGeom prst="rect">
            <a:avLst/>
          </a:prstGeom>
          <a:noFill/>
        </p:spPr>
        <p:txBody>
          <a:bodyPr wrap="square" rtlCol="1">
            <a:spAutoFit/>
          </a:bodyPr>
          <a:lstStyle/>
          <a:p>
            <a:r>
              <a:rPr lang="ar-JO" dirty="0"/>
              <a:t>صفحة </a:t>
            </a:r>
            <a:r>
              <a:rPr lang="he-IL" dirty="0"/>
              <a:t>219</a:t>
            </a:r>
          </a:p>
        </p:txBody>
      </p:sp>
      <p:pic>
        <p:nvPicPr>
          <p:cNvPr id="7" name="תמונה 6" descr="גזירת מסך">
            <a:extLst>
              <a:ext uri="{FF2B5EF4-FFF2-40B4-BE49-F238E27FC236}">
                <a16:creationId xmlns:a16="http://schemas.microsoft.com/office/drawing/2014/main" id="{23DAD7DD-B4F8-42FA-85AB-A175304D23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92879054-FC0D-430A-976E-D5A00310A6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2139" y="1649393"/>
            <a:ext cx="10979947" cy="4272941"/>
          </a:xfrm>
          <a:prstGeom prst="rect">
            <a:avLst/>
          </a:prstGeom>
        </p:spPr>
      </p:pic>
    </p:spTree>
    <p:extLst>
      <p:ext uri="{BB962C8B-B14F-4D97-AF65-F5344CB8AC3E}">
        <p14:creationId xmlns:p14="http://schemas.microsoft.com/office/powerpoint/2010/main" val="343265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A7E6-D369-48AA-D47D-E164635177A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14B4E15-A92B-5858-ABA9-575583969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077767C2-CD9E-64E9-B9BE-903AC1B35791}"/>
              </a:ext>
            </a:extLst>
          </p:cNvPr>
          <p:cNvSpPr txBox="1"/>
          <p:nvPr/>
        </p:nvSpPr>
        <p:spPr>
          <a:xfrm>
            <a:off x="226934" y="6262841"/>
            <a:ext cx="1837678" cy="369332"/>
          </a:xfrm>
          <a:prstGeom prst="rect">
            <a:avLst/>
          </a:prstGeom>
          <a:noFill/>
        </p:spPr>
        <p:txBody>
          <a:bodyPr wrap="square" rtlCol="1">
            <a:spAutoFit/>
          </a:bodyPr>
          <a:lstStyle/>
          <a:p>
            <a:r>
              <a:rPr lang="ar-JO" dirty="0"/>
              <a:t>صفحة</a:t>
            </a:r>
            <a:r>
              <a:rPr lang="he-IL" dirty="0"/>
              <a:t> 220</a:t>
            </a:r>
          </a:p>
        </p:txBody>
      </p:sp>
      <p:pic>
        <p:nvPicPr>
          <p:cNvPr id="5" name="תמונה 4" descr="גזירת מסך">
            <a:extLst>
              <a:ext uri="{FF2B5EF4-FFF2-40B4-BE49-F238E27FC236}">
                <a16:creationId xmlns:a16="http://schemas.microsoft.com/office/drawing/2014/main" id="{5E669D4A-C868-48F9-ADA3-7B9788C16B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284D6421-3490-4F0B-AD9C-7068E1E6E3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64788" y="2235783"/>
            <a:ext cx="9199602" cy="2386433"/>
          </a:xfrm>
          <a:prstGeom prst="rect">
            <a:avLst/>
          </a:prstGeom>
        </p:spPr>
      </p:pic>
    </p:spTree>
    <p:extLst>
      <p:ext uri="{BB962C8B-B14F-4D97-AF65-F5344CB8AC3E}">
        <p14:creationId xmlns:p14="http://schemas.microsoft.com/office/powerpoint/2010/main" val="371168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6A2D1-CFCA-F7FC-A7E7-6C1E71B5231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B49C46CC-D088-3725-E36B-5CD4B387E9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8D0961BA-968A-1A20-0EAE-8A1BD86F4A9F}"/>
              </a:ext>
            </a:extLst>
          </p:cNvPr>
          <p:cNvSpPr txBox="1"/>
          <p:nvPr/>
        </p:nvSpPr>
        <p:spPr>
          <a:xfrm>
            <a:off x="621437" y="6113986"/>
            <a:ext cx="1837678" cy="369332"/>
          </a:xfrm>
          <a:prstGeom prst="rect">
            <a:avLst/>
          </a:prstGeom>
          <a:noFill/>
        </p:spPr>
        <p:txBody>
          <a:bodyPr wrap="square" rtlCol="1">
            <a:spAutoFit/>
          </a:bodyPr>
          <a:lstStyle/>
          <a:p>
            <a:r>
              <a:rPr lang="ar-JO" dirty="0"/>
              <a:t>صفحة </a:t>
            </a:r>
            <a:r>
              <a:rPr lang="he-IL" dirty="0"/>
              <a:t> 220</a:t>
            </a:r>
          </a:p>
        </p:txBody>
      </p:sp>
      <p:pic>
        <p:nvPicPr>
          <p:cNvPr id="5" name="תמונה 4" descr="גזירת מסך">
            <a:extLst>
              <a:ext uri="{FF2B5EF4-FFF2-40B4-BE49-F238E27FC236}">
                <a16:creationId xmlns:a16="http://schemas.microsoft.com/office/drawing/2014/main" id="{2B85E9B7-DA82-4279-8A68-8AFBD671DA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AD19D614-5B49-4BDB-AB9B-E7DE6D6040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8828" y="1938488"/>
            <a:ext cx="10366744" cy="3212834"/>
          </a:xfrm>
          <a:prstGeom prst="rect">
            <a:avLst/>
          </a:prstGeom>
        </p:spPr>
      </p:pic>
    </p:spTree>
    <p:extLst>
      <p:ext uri="{BB962C8B-B14F-4D97-AF65-F5344CB8AC3E}">
        <p14:creationId xmlns:p14="http://schemas.microsoft.com/office/powerpoint/2010/main" val="1797120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200D-49FD-307B-44C8-7273D061794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F40FFFE-0F8F-BBC9-9D64-DB651CECEA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7DD3960B-EAF3-5599-9E93-8871CA078BF7}"/>
              </a:ext>
            </a:extLst>
          </p:cNvPr>
          <p:cNvSpPr txBox="1"/>
          <p:nvPr/>
        </p:nvSpPr>
        <p:spPr>
          <a:xfrm>
            <a:off x="621437" y="6113986"/>
            <a:ext cx="1837678" cy="369332"/>
          </a:xfrm>
          <a:prstGeom prst="rect">
            <a:avLst/>
          </a:prstGeom>
          <a:noFill/>
        </p:spPr>
        <p:txBody>
          <a:bodyPr wrap="square" rtlCol="1">
            <a:spAutoFit/>
          </a:bodyPr>
          <a:lstStyle/>
          <a:p>
            <a:r>
              <a:rPr lang="ar-JO" dirty="0"/>
              <a:t>صفحة </a:t>
            </a:r>
            <a:r>
              <a:rPr lang="he-IL" dirty="0"/>
              <a:t> 220</a:t>
            </a:r>
          </a:p>
        </p:txBody>
      </p:sp>
      <p:pic>
        <p:nvPicPr>
          <p:cNvPr id="5" name="תמונה 4" descr="גזירת מסך">
            <a:extLst>
              <a:ext uri="{FF2B5EF4-FFF2-40B4-BE49-F238E27FC236}">
                <a16:creationId xmlns:a16="http://schemas.microsoft.com/office/drawing/2014/main" id="{C463083F-2E52-42D8-AFD6-F3D9B86CAE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43E66342-E7A0-48F7-BB31-451164D182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0051" y="1855344"/>
            <a:ext cx="11042897" cy="2790821"/>
          </a:xfrm>
          <a:prstGeom prst="rect">
            <a:avLst/>
          </a:prstGeom>
        </p:spPr>
      </p:pic>
    </p:spTree>
    <p:extLst>
      <p:ext uri="{BB962C8B-B14F-4D97-AF65-F5344CB8AC3E}">
        <p14:creationId xmlns:p14="http://schemas.microsoft.com/office/powerpoint/2010/main" val="176794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4A9F-9BAE-697F-82FA-D04724260EE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2720033-66CE-6FF9-9A6C-EB629554EF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11EFAC72-2F89-009D-E001-F676C03DB4AD}"/>
              </a:ext>
            </a:extLst>
          </p:cNvPr>
          <p:cNvSpPr txBox="1"/>
          <p:nvPr/>
        </p:nvSpPr>
        <p:spPr>
          <a:xfrm>
            <a:off x="621437" y="6113986"/>
            <a:ext cx="1837678" cy="369332"/>
          </a:xfrm>
          <a:prstGeom prst="rect">
            <a:avLst/>
          </a:prstGeom>
          <a:noFill/>
        </p:spPr>
        <p:txBody>
          <a:bodyPr wrap="square" rtlCol="1">
            <a:spAutoFit/>
          </a:bodyPr>
          <a:lstStyle/>
          <a:p>
            <a:r>
              <a:rPr lang="ar-JO" dirty="0"/>
              <a:t>صفحة</a:t>
            </a:r>
            <a:r>
              <a:rPr lang="he-IL" dirty="0"/>
              <a:t>  220</a:t>
            </a:r>
          </a:p>
        </p:txBody>
      </p:sp>
      <p:pic>
        <p:nvPicPr>
          <p:cNvPr id="5" name="תמונה 4" descr="גזירת מסך">
            <a:extLst>
              <a:ext uri="{FF2B5EF4-FFF2-40B4-BE49-F238E27FC236}">
                <a16:creationId xmlns:a16="http://schemas.microsoft.com/office/drawing/2014/main" id="{CED1E4B2-A19C-43C8-9FD5-267A75B9B9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2A6095B7-30B0-4387-95A1-CEB662E96B4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627" y="1666504"/>
            <a:ext cx="10478374" cy="3137420"/>
          </a:xfrm>
          <a:prstGeom prst="rect">
            <a:avLst/>
          </a:prstGeom>
        </p:spPr>
      </p:pic>
    </p:spTree>
    <p:extLst>
      <p:ext uri="{BB962C8B-B14F-4D97-AF65-F5344CB8AC3E}">
        <p14:creationId xmlns:p14="http://schemas.microsoft.com/office/powerpoint/2010/main" val="272184189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2728</TotalTime>
  <Words>1303</Words>
  <Application>Microsoft Office PowerPoint</Application>
  <PresentationFormat>מסך רחב</PresentationFormat>
  <Paragraphs>109</Paragraphs>
  <Slides>20</Slides>
  <Notes>19</Notes>
  <HiddenSlides>0</HiddenSlides>
  <MMClips>1</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20</vt:i4>
      </vt:variant>
    </vt:vector>
  </HeadingPairs>
  <TitlesOfParts>
    <vt:vector size="30" baseType="lpstr">
      <vt:lpstr>Almoni Neue DL 4.0 AAA</vt:lpstr>
      <vt:lpstr>Arial</vt:lpstr>
      <vt:lpstr>Assistant</vt:lpstr>
      <vt:lpstr>Calibri</vt:lpstr>
      <vt:lpstr>Calibri Light</vt:lpstr>
      <vt:lpstr>inherit</vt:lpstr>
      <vt:lpstr>NarkisClassicMF-Bold</vt:lpstr>
      <vt:lpstr>NarkisClassicMF-Regular</vt:lpstr>
      <vt:lpstr>NarkisimMFO</vt:lpstr>
      <vt:lpstr>ערכת נושא Office</vt:lpstr>
      <vt:lpstr> מצגת מלווה לשעורים                       العلوم والتكنولوجيا للصف السادس عارضة مرافقة للباب علاقات بقاء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מלווה לשעורים                       מדע וטכנולוגיה כיתה ו מצגת מלווה לשער קשרי קיום</dc:title>
  <dc:creator>noga mishan</dc:creator>
  <cp:lastModifiedBy>shlomi sh shlomish</cp:lastModifiedBy>
  <cp:revision>20</cp:revision>
  <dcterms:created xsi:type="dcterms:W3CDTF">2024-11-12T09:24:50Z</dcterms:created>
  <dcterms:modified xsi:type="dcterms:W3CDTF">2025-06-03T04:45:21Z</dcterms:modified>
</cp:coreProperties>
</file>