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notesMasterIdLst>
    <p:notesMasterId r:id="rId23"/>
  </p:notesMasterIdLst>
  <p:sldIdLst>
    <p:sldId id="355" r:id="rId2"/>
    <p:sldId id="329" r:id="rId3"/>
    <p:sldId id="331" r:id="rId4"/>
    <p:sldId id="332" r:id="rId5"/>
    <p:sldId id="333" r:id="rId6"/>
    <p:sldId id="334" r:id="rId7"/>
    <p:sldId id="335" r:id="rId8"/>
    <p:sldId id="336" r:id="rId9"/>
    <p:sldId id="337" r:id="rId10"/>
    <p:sldId id="338" r:id="rId11"/>
    <p:sldId id="340" r:id="rId12"/>
    <p:sldId id="341" r:id="rId13"/>
    <p:sldId id="351" r:id="rId14"/>
    <p:sldId id="342" r:id="rId15"/>
    <p:sldId id="349" r:id="rId16"/>
    <p:sldId id="350" r:id="rId17"/>
    <p:sldId id="345" r:id="rId18"/>
    <p:sldId id="346" r:id="rId19"/>
    <p:sldId id="347" r:id="rId20"/>
    <p:sldId id="354" r:id="rId21"/>
    <p:sldId id="277" r:id="rId22"/>
  </p:sldIdLst>
  <p:sldSz cx="12192000" cy="6858000"/>
  <p:notesSz cx="6858000" cy="9144000"/>
  <p:defaultTex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237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3020" autoAdjust="0"/>
    <p:restoredTop sz="85397" autoAdjust="0"/>
  </p:normalViewPr>
  <p:slideViewPr>
    <p:cSldViewPr snapToGrid="0">
      <p:cViewPr varScale="1">
        <p:scale>
          <a:sx n="86" d="100"/>
          <a:sy n="86" d="100"/>
        </p:scale>
        <p:origin x="1440" y="43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he-IL"/>
          </a:p>
        </p:txBody>
      </p:sp>
      <p:sp>
        <p:nvSpPr>
          <p:cNvPr id="3" name="מציין מיקום של תאריך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75962C88-44EB-4962-83A3-12D96BF06D2E}" type="datetimeFigureOut">
              <a:rPr lang="he-IL" smtClean="0"/>
              <a:t>ו'/אייר/תשפ"ה</a:t>
            </a:fld>
            <a:endParaRPr lang="he-IL"/>
          </a:p>
        </p:txBody>
      </p:sp>
      <p:sp>
        <p:nvSpPr>
          <p:cNvPr id="4" name="מציין מיקום של תמונת שקופית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endParaRPr lang="he-IL"/>
          </a:p>
        </p:txBody>
      </p:sp>
      <p:sp>
        <p:nvSpPr>
          <p:cNvPr id="5" name="מציין מיקום של הערו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6" name="מציין מיקום של כותרת תחתונה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he-IL"/>
          </a:p>
        </p:txBody>
      </p:sp>
      <p:sp>
        <p:nvSpPr>
          <p:cNvPr id="7" name="מציין מיקום של מספר שקופית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360E47B1-589A-4969-A4DB-1B4F2777F4FC}" type="slidenum">
              <a:rPr lang="he-IL" smtClean="0"/>
              <a:t>‹#›</a:t>
            </a:fld>
            <a:endParaRPr lang="he-IL"/>
          </a:p>
        </p:txBody>
      </p:sp>
    </p:spTree>
    <p:extLst>
      <p:ext uri="{BB962C8B-B14F-4D97-AF65-F5344CB8AC3E}">
        <p14:creationId xmlns:p14="http://schemas.microsoft.com/office/powerpoint/2010/main" val="2517032620"/>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F5B12A-3823-D671-BABD-3CEAB818EEE6}"/>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737EBAD7-F231-8128-1823-EFA55E258AA1}"/>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5DE87931-F7DB-EA88-E623-A8512D683074}"/>
              </a:ext>
            </a:extLst>
          </p:cNvPr>
          <p:cNvSpPr>
            <a:spLocks noGrp="1"/>
          </p:cNvSpPr>
          <p:nvPr>
            <p:ph type="body" idx="1"/>
          </p:nvPr>
        </p:nvSpPr>
        <p:spPr/>
        <p:txBody>
          <a:bodyPr/>
          <a:lstStyle/>
          <a:p>
            <a:pPr algn="r"/>
            <a:r>
              <a:rPr lang="he-IL" dirty="0"/>
              <a:t>השער </a:t>
            </a:r>
            <a:r>
              <a:rPr lang="he-IL" b="1" dirty="0"/>
              <a:t>קשרי קיום </a:t>
            </a:r>
            <a:r>
              <a:rPr lang="he-IL" dirty="0"/>
              <a:t>מציג את פניו של המגוון הביולוגי ואת מאפייניו בשני ממדים: מגוון המינים ומגוון סביבות החיים. </a:t>
            </a:r>
          </a:p>
          <a:p>
            <a:pPr algn="r"/>
            <a:r>
              <a:rPr lang="he-IL" dirty="0"/>
              <a:t>כמו כן, השער עוסק במידת השפעתו של המין האנושי על שלומם ועל עתידם של היצורים החיים בעולם ומידת האחריות שלנו, בני האדם, לשמור על המגוון הביולוגי — למעננו ולמען הדורות הבאים.</a:t>
            </a:r>
          </a:p>
          <a:p>
            <a:pPr algn="r"/>
            <a:endParaRPr lang="he-IL" sz="1800" b="0" i="0" u="none" strike="noStrike" baseline="0" dirty="0">
              <a:latin typeface="NarkisimMFO"/>
            </a:endParaRPr>
          </a:p>
          <a:p>
            <a:pPr algn="r"/>
            <a:r>
              <a:rPr lang="he-IL" sz="1800" b="0" i="0" u="none" strike="noStrike" baseline="0" dirty="0">
                <a:latin typeface="NarkisimMFO"/>
              </a:rPr>
              <a:t>לימוד הפרק נשען על ידע מוקדם אודות מבנה מערכת השמש שלנו (כוכב מרכזי המוקף בכוכבי לכת).</a:t>
            </a:r>
          </a:p>
          <a:p>
            <a:pPr algn="r"/>
            <a:r>
              <a:rPr lang="he-IL" sz="1800" b="0" i="0" u="none" strike="noStrike" baseline="0" dirty="0">
                <a:latin typeface="NarkisimMFO"/>
              </a:rPr>
              <a:t>כוכב לכת ארץ הוא אחד מבין כוכבי הלכת הארציים של מערכת השמש ורק על פניו מתקיימים חיים.</a:t>
            </a:r>
            <a:endParaRPr lang="he-IL" dirty="0"/>
          </a:p>
        </p:txBody>
      </p:sp>
      <p:sp>
        <p:nvSpPr>
          <p:cNvPr id="4" name="מציין מיקום של מספר שקופית 3">
            <a:extLst>
              <a:ext uri="{FF2B5EF4-FFF2-40B4-BE49-F238E27FC236}">
                <a16:creationId xmlns:a16="http://schemas.microsoft.com/office/drawing/2014/main" id="{11E24DD5-E578-248B-F9F7-BF5815583D50}"/>
              </a:ext>
            </a:extLst>
          </p:cNvPr>
          <p:cNvSpPr>
            <a:spLocks noGrp="1"/>
          </p:cNvSpPr>
          <p:nvPr>
            <p:ph type="sldNum" sz="quarter" idx="5"/>
          </p:nvPr>
        </p:nvSpPr>
        <p:spPr/>
        <p:txBody>
          <a:bodyPr/>
          <a:lstStyle/>
          <a:p>
            <a:fld id="{17149DFD-C0BB-42FF-B5AF-A9A2C0D08B44}" type="slidenum">
              <a:rPr lang="he-IL" smtClean="0"/>
              <a:t>1</a:t>
            </a:fld>
            <a:endParaRPr lang="he-IL"/>
          </a:p>
        </p:txBody>
      </p:sp>
    </p:spTree>
    <p:extLst>
      <p:ext uri="{BB962C8B-B14F-4D97-AF65-F5344CB8AC3E}">
        <p14:creationId xmlns:p14="http://schemas.microsoft.com/office/powerpoint/2010/main" val="14446587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b="1" dirty="0"/>
              <a:t>תשובה לשאלה 1:</a:t>
            </a:r>
          </a:p>
          <a:p>
            <a:r>
              <a:rPr lang="he-IL" dirty="0"/>
              <a:t>חומר ים מעכבי נביטה שמופרשים מהעלים, וכן השפעה של מעטה מחטי האורן על תנאי האור, המים והטמפרטורה ששוררים מתחת למחטים.</a:t>
            </a:r>
          </a:p>
          <a:p>
            <a:r>
              <a:rPr lang="he-IL" b="1" dirty="0"/>
              <a:t>תשובה לשאלה 2:</a:t>
            </a:r>
          </a:p>
          <a:p>
            <a:r>
              <a:rPr lang="he-IL" dirty="0"/>
              <a:t>צריך לערוך ניסוי מבוקר עם כל אחד מהגורמים. בניסוי צריך להקפיד שרק הגורם הנבדק יהיה שונה.</a:t>
            </a:r>
          </a:p>
          <a:p>
            <a:r>
              <a:rPr lang="he-IL" b="1" dirty="0"/>
              <a:t>תשובה לשאלה 3:</a:t>
            </a:r>
          </a:p>
          <a:p>
            <a:r>
              <a:rPr lang="he-IL" dirty="0"/>
              <a:t>הסקת מסקנות חפוזה עלולה להביא להסקת מסקנות שגויה.</a:t>
            </a:r>
          </a:p>
          <a:p>
            <a:endParaRPr lang="he-IL" dirty="0"/>
          </a:p>
          <a:p>
            <a:endParaRPr lang="he-IL" dirty="0"/>
          </a:p>
          <a:p>
            <a:pPr algn="r"/>
            <a:r>
              <a:rPr lang="he-IL" sz="1800" b="1" i="0" u="none" strike="noStrike" baseline="0" dirty="0">
                <a:latin typeface="NarkisClassicMF-Bold"/>
              </a:rPr>
              <a:t>אללופתיה: </a:t>
            </a:r>
            <a:r>
              <a:rPr lang="he-IL" sz="1800" b="0" i="0" u="none" strike="noStrike" baseline="0" dirty="0">
                <a:latin typeface="NarkisClassicMF-Regular"/>
              </a:rPr>
              <a:t>זוהי תופעה של השפעת גומלין בין יצורים חיים שבה מין אחד מזיק למין אחר בסביבתו אך הוא עצמו אינו ניזוק. ההשפעה המזיקה יכולה להיגרם בגלל הפרשה של חומר רעיל או מעכב התפתחות. כאמור במחקר שמתואר במשימה, ההשערה שבחורשות אורנים מגוון המינים קטן יחסית בגלל השפעה </a:t>
            </a:r>
            <a:r>
              <a:rPr lang="he-IL" sz="1800" b="0" i="0" u="none" strike="noStrike" baseline="0" dirty="0" err="1">
                <a:latin typeface="NarkisClassicMF-Regular"/>
              </a:rPr>
              <a:t>אללופתית</a:t>
            </a:r>
            <a:r>
              <a:rPr lang="he-IL" sz="1800" b="0" i="0" u="none" strike="noStrike" baseline="0" dirty="0">
                <a:latin typeface="NarkisClassicMF-Regular"/>
              </a:rPr>
              <a:t> הופרכה.</a:t>
            </a:r>
            <a:endParaRPr lang="he-IL" dirty="0"/>
          </a:p>
        </p:txBody>
      </p:sp>
      <p:sp>
        <p:nvSpPr>
          <p:cNvPr id="4" name="מציין מיקום של מספר שקופית 3"/>
          <p:cNvSpPr>
            <a:spLocks noGrp="1"/>
          </p:cNvSpPr>
          <p:nvPr>
            <p:ph type="sldNum" sz="quarter" idx="5"/>
          </p:nvPr>
        </p:nvSpPr>
        <p:spPr/>
        <p:txBody>
          <a:bodyPr/>
          <a:lstStyle/>
          <a:p>
            <a:fld id="{360E47B1-589A-4969-A4DB-1B4F2777F4FC}" type="slidenum">
              <a:rPr lang="he-IL" smtClean="0"/>
              <a:t>10</a:t>
            </a:fld>
            <a:endParaRPr lang="he-IL"/>
          </a:p>
        </p:txBody>
      </p:sp>
    </p:spTree>
    <p:extLst>
      <p:ext uri="{BB962C8B-B14F-4D97-AF65-F5344CB8AC3E}">
        <p14:creationId xmlns:p14="http://schemas.microsoft.com/office/powerpoint/2010/main" val="24065688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תבנית זו נועדה להפעיל חשיבה מטה קוגניטיבית על תהליך החקר שביצעו התלמידים. </a:t>
            </a:r>
          </a:p>
        </p:txBody>
      </p:sp>
      <p:sp>
        <p:nvSpPr>
          <p:cNvPr id="4" name="מציין מיקום של מספר שקופית 3"/>
          <p:cNvSpPr>
            <a:spLocks noGrp="1"/>
          </p:cNvSpPr>
          <p:nvPr>
            <p:ph type="sldNum" sz="quarter" idx="5"/>
          </p:nvPr>
        </p:nvSpPr>
        <p:spPr/>
        <p:txBody>
          <a:bodyPr/>
          <a:lstStyle/>
          <a:p>
            <a:fld id="{360E47B1-589A-4969-A4DB-1B4F2777F4FC}" type="slidenum">
              <a:rPr lang="he-IL" smtClean="0"/>
              <a:t>11</a:t>
            </a:fld>
            <a:endParaRPr lang="he-IL"/>
          </a:p>
        </p:txBody>
      </p:sp>
    </p:spTree>
    <p:extLst>
      <p:ext uri="{BB962C8B-B14F-4D97-AF65-F5344CB8AC3E}">
        <p14:creationId xmlns:p14="http://schemas.microsoft.com/office/powerpoint/2010/main" val="2750690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200" b="1" i="0" u="none" strike="noStrike" baseline="0" dirty="0">
                <a:latin typeface="NarkisClassicMF-Bold"/>
              </a:rPr>
              <a:t>סיכום באמצעות שאלות המעוררות חשיבה מטה קוגניטיבית.</a:t>
            </a:r>
          </a:p>
          <a:p>
            <a:pPr algn="r"/>
            <a:r>
              <a:rPr lang="he-IL" sz="1200" b="1" i="0" u="none" strike="noStrike" baseline="0" dirty="0">
                <a:latin typeface="NarkisClassicMF-Bold"/>
              </a:rPr>
              <a:t>תשובה לשאלה 1: </a:t>
            </a:r>
            <a:r>
              <a:rPr lang="he-IL" sz="1200" b="0" i="0" u="none" strike="noStrike" baseline="0" dirty="0">
                <a:latin typeface="NarkisClassicMF-Regular"/>
              </a:rPr>
              <a:t>יצורים חיים יכולים להיות מושפעים ממרכיבי סביבה שנמצאים בסביבתם (חיים ושאינם חיים).</a:t>
            </a:r>
          </a:p>
          <a:p>
            <a:pPr algn="r"/>
            <a:r>
              <a:rPr lang="he-IL" sz="1200" b="1" i="0" u="none" strike="noStrike" baseline="0" dirty="0">
                <a:latin typeface="NarkisClassicMF-Bold"/>
              </a:rPr>
              <a:t>תשובה לשאלה 2: </a:t>
            </a:r>
            <a:r>
              <a:rPr lang="he-IL" sz="1200" b="0" i="0" u="none" strike="noStrike" baseline="0" dirty="0">
                <a:latin typeface="NarkisClassicMF-Regular"/>
              </a:rPr>
              <a:t>כדי לבדוק את ההשפעה של מרכיבי הסביבה על היצורים החיים חשוב לבצע חקר מדעי באמצעות ניסויים ותצפיות. החקר המדעי מאשש או מפריך את ההשערות אודות ההשפעה של כל גורם.</a:t>
            </a:r>
            <a:endParaRPr lang="he-IL" dirty="0"/>
          </a:p>
        </p:txBody>
      </p:sp>
      <p:sp>
        <p:nvSpPr>
          <p:cNvPr id="4" name="מציין מיקום של מספר שקופית 3"/>
          <p:cNvSpPr>
            <a:spLocks noGrp="1"/>
          </p:cNvSpPr>
          <p:nvPr>
            <p:ph type="sldNum" sz="quarter" idx="5"/>
          </p:nvPr>
        </p:nvSpPr>
        <p:spPr/>
        <p:txBody>
          <a:bodyPr/>
          <a:lstStyle/>
          <a:p>
            <a:fld id="{360E47B1-589A-4969-A4DB-1B4F2777F4FC}" type="slidenum">
              <a:rPr lang="he-IL" smtClean="0"/>
              <a:t>12</a:t>
            </a:fld>
            <a:endParaRPr lang="he-IL"/>
          </a:p>
        </p:txBody>
      </p:sp>
    </p:spTree>
    <p:extLst>
      <p:ext uri="{BB962C8B-B14F-4D97-AF65-F5344CB8AC3E}">
        <p14:creationId xmlns:p14="http://schemas.microsoft.com/office/powerpoint/2010/main" val="33906570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התלמידים מתבקשים לנסח שאלת חקר אודות קשרי משפיע-מושפע של יצורים חיים עם סביבתם. חשוב ללוות את תהליך התכנון והביצוע של תהליך החקר המדעי בהנחיה של המורה. יש להסב את תשומת לבם של התלמידים למבנה של נווט תהליך החקר המדעי ואת התפקיד שיש לכל משימה בתהליך. הסבר מפורט על המשימות שיש לבצע בתהליך מופיע בארגז הכלים של ספר הלימוד וכן בחלק הראשון של המדריך למורה.</a:t>
            </a:r>
          </a:p>
          <a:p>
            <a:r>
              <a:rPr lang="he-IL" dirty="0"/>
              <a:t>מומלץ להתחיל את התהליך באיתור תופעות בסביבה ושאילת שאלות על התופעה.</a:t>
            </a:r>
          </a:p>
        </p:txBody>
      </p:sp>
      <p:sp>
        <p:nvSpPr>
          <p:cNvPr id="4" name="מציין מיקום של מספר שקופית 3"/>
          <p:cNvSpPr>
            <a:spLocks noGrp="1"/>
          </p:cNvSpPr>
          <p:nvPr>
            <p:ph type="sldNum" sz="quarter" idx="5"/>
          </p:nvPr>
        </p:nvSpPr>
        <p:spPr/>
        <p:txBody>
          <a:bodyPr/>
          <a:lstStyle/>
          <a:p>
            <a:fld id="{360E47B1-589A-4969-A4DB-1B4F2777F4FC}" type="slidenum">
              <a:rPr lang="he-IL" smtClean="0"/>
              <a:t>13</a:t>
            </a:fld>
            <a:endParaRPr lang="he-IL"/>
          </a:p>
        </p:txBody>
      </p:sp>
    </p:spTree>
    <p:extLst>
      <p:ext uri="{BB962C8B-B14F-4D97-AF65-F5344CB8AC3E}">
        <p14:creationId xmlns:p14="http://schemas.microsoft.com/office/powerpoint/2010/main" val="42079844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שואלים שאלה ועונים באמצעות היגד הסיכום המתאים.</a:t>
            </a:r>
          </a:p>
          <a:p>
            <a:r>
              <a:rPr lang="he-IL" dirty="0"/>
              <a:t>לדוגמה</a:t>
            </a:r>
          </a:p>
          <a:p>
            <a:r>
              <a:rPr lang="he-IL" dirty="0"/>
              <a:t>שאלה: במה תלוי קיומם של יצורים חיים?</a:t>
            </a:r>
          </a:p>
          <a:p>
            <a:r>
              <a:rPr lang="he-IL" dirty="0"/>
              <a:t>תשובה: קיומם של יצורים חיים תלוי במרכיבי הסביבה ומושפע מהם.</a:t>
            </a:r>
          </a:p>
          <a:p>
            <a:endParaRPr lang="he-IL" dirty="0"/>
          </a:p>
          <a:p>
            <a:r>
              <a:rPr lang="he-IL" dirty="0"/>
              <a:t>מחברים שאלות עם היגדי הסיכום.</a:t>
            </a:r>
          </a:p>
          <a:p>
            <a:r>
              <a:rPr lang="he-IL" dirty="0"/>
              <a:t>לדוגמה</a:t>
            </a:r>
          </a:p>
          <a:p>
            <a:r>
              <a:rPr lang="he-IL" dirty="0"/>
              <a:t>כיצד קיומם של יצורים חיים מושפע ממרכיבי הסביבה?</a:t>
            </a:r>
          </a:p>
        </p:txBody>
      </p:sp>
      <p:sp>
        <p:nvSpPr>
          <p:cNvPr id="4" name="מציין מיקום של מספר שקופית 3"/>
          <p:cNvSpPr>
            <a:spLocks noGrp="1"/>
          </p:cNvSpPr>
          <p:nvPr>
            <p:ph type="sldNum" sz="quarter" idx="5"/>
          </p:nvPr>
        </p:nvSpPr>
        <p:spPr/>
        <p:txBody>
          <a:bodyPr/>
          <a:lstStyle/>
          <a:p>
            <a:fld id="{360E47B1-589A-4969-A4DB-1B4F2777F4FC}" type="slidenum">
              <a:rPr lang="he-IL" smtClean="0"/>
              <a:t>14</a:t>
            </a:fld>
            <a:endParaRPr lang="he-IL"/>
          </a:p>
        </p:txBody>
      </p:sp>
    </p:spTree>
    <p:extLst>
      <p:ext uri="{BB962C8B-B14F-4D97-AF65-F5344CB8AC3E}">
        <p14:creationId xmlns:p14="http://schemas.microsoft.com/office/powerpoint/2010/main" val="10328640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מזהים את המיומנות במשפט ונותנים דוגמה לביטוי במשימה.</a:t>
            </a:r>
          </a:p>
          <a:p>
            <a:r>
              <a:rPr lang="he-IL" dirty="0"/>
              <a:t>לדוגמה:</a:t>
            </a:r>
          </a:p>
          <a:p>
            <a:r>
              <a:rPr lang="he-IL" dirty="0"/>
              <a:t>תכננו, ביצענו והערכנו תהליך חקר מדעי.</a:t>
            </a:r>
          </a:p>
          <a:p>
            <a:r>
              <a:rPr lang="he-IL" dirty="0"/>
              <a:t>המשימה: </a:t>
            </a:r>
            <a:r>
              <a:rPr lang="he-IL" b="1" dirty="0"/>
              <a:t>שואלים ועורכים חקר מדעי</a:t>
            </a:r>
            <a:r>
              <a:rPr lang="he-IL" dirty="0"/>
              <a:t>, עמוד 222.</a:t>
            </a:r>
          </a:p>
        </p:txBody>
      </p:sp>
      <p:sp>
        <p:nvSpPr>
          <p:cNvPr id="4" name="מציין מיקום של מספר שקופית 3"/>
          <p:cNvSpPr>
            <a:spLocks noGrp="1"/>
          </p:cNvSpPr>
          <p:nvPr>
            <p:ph type="sldNum" sz="quarter" idx="5"/>
          </p:nvPr>
        </p:nvSpPr>
        <p:spPr/>
        <p:txBody>
          <a:bodyPr/>
          <a:lstStyle/>
          <a:p>
            <a:fld id="{360E47B1-589A-4969-A4DB-1B4F2777F4FC}" type="slidenum">
              <a:rPr lang="he-IL" smtClean="0"/>
              <a:t>15</a:t>
            </a:fld>
            <a:endParaRPr lang="he-IL"/>
          </a:p>
        </p:txBody>
      </p:sp>
    </p:spTree>
    <p:extLst>
      <p:ext uri="{BB962C8B-B14F-4D97-AF65-F5344CB8AC3E}">
        <p14:creationId xmlns:p14="http://schemas.microsoft.com/office/powerpoint/2010/main" val="41976254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1200" b="0" i="0" u="none" strike="noStrike" baseline="0" dirty="0">
                <a:latin typeface="NarkisClassicMF-Regular"/>
              </a:rPr>
              <a:t>השאלות המופיעות בתבנית זו מתאימות לתהליכי הערכה מעצבת - ביצועי הבנה של לומדים.</a:t>
            </a:r>
            <a:endParaRPr lang="he-IL" dirty="0"/>
          </a:p>
          <a:p>
            <a:endParaRPr lang="he-IL" dirty="0"/>
          </a:p>
        </p:txBody>
      </p:sp>
      <p:sp>
        <p:nvSpPr>
          <p:cNvPr id="4" name="מציין מיקום של מספר שקופית 3"/>
          <p:cNvSpPr>
            <a:spLocks noGrp="1"/>
          </p:cNvSpPr>
          <p:nvPr>
            <p:ph type="sldNum" sz="quarter" idx="5"/>
          </p:nvPr>
        </p:nvSpPr>
        <p:spPr/>
        <p:txBody>
          <a:bodyPr/>
          <a:lstStyle/>
          <a:p>
            <a:fld id="{360E47B1-589A-4969-A4DB-1B4F2777F4FC}" type="slidenum">
              <a:rPr lang="he-IL" smtClean="0"/>
              <a:t>16</a:t>
            </a:fld>
            <a:endParaRPr lang="he-IL"/>
          </a:p>
        </p:txBody>
      </p:sp>
    </p:spTree>
    <p:extLst>
      <p:ext uri="{BB962C8B-B14F-4D97-AF65-F5344CB8AC3E}">
        <p14:creationId xmlns:p14="http://schemas.microsoft.com/office/powerpoint/2010/main" val="38800465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b="0" i="0" dirty="0">
                <a:effectLst/>
                <a:latin typeface="Almoni Neue DL 4.0 AAA"/>
              </a:rPr>
              <a:t>באתר </a:t>
            </a:r>
            <a:r>
              <a:rPr lang="he-IL" b="1" i="0" dirty="0">
                <a:effectLst/>
                <a:latin typeface="Almoni Neue DL 4.0 AAA"/>
              </a:rPr>
              <a:t>במבט מקוון</a:t>
            </a:r>
            <a:r>
              <a:rPr lang="he-IL" b="0" i="0" dirty="0">
                <a:effectLst/>
                <a:latin typeface="Almoni Neue DL 4.0 AAA"/>
              </a:rPr>
              <a:t>, יחידת התוכן: </a:t>
            </a:r>
            <a:r>
              <a:rPr lang="he-IL" b="1" i="0" dirty="0">
                <a:effectLst/>
                <a:latin typeface="Almoni Neue DL 4.0 AAA"/>
              </a:rPr>
              <a:t>עולם היצורים החיים</a:t>
            </a:r>
            <a:r>
              <a:rPr lang="he-IL" b="0" i="0" dirty="0">
                <a:effectLst/>
                <a:latin typeface="Almoni Neue DL 4.0 AAA"/>
              </a:rPr>
              <a:t>, המשימה: </a:t>
            </a:r>
            <a:r>
              <a:rPr lang="he-IL" b="1" i="0" dirty="0">
                <a:effectLst/>
                <a:latin typeface="Almoni Neue DL 4.0 AAA"/>
              </a:rPr>
              <a:t>נמלת האש הקטנה פלשה לישראל</a:t>
            </a:r>
            <a:r>
              <a:rPr lang="he-IL" b="0" i="0" dirty="0">
                <a:effectLst/>
                <a:latin typeface="Almoni Neue DL 4.0 AAA"/>
              </a:rPr>
              <a:t>, המשימה עוסקת במין הפולש נמלת האש הקטנה - הכרת הנמלה והשפעת  פלישתה על האדם ועל מגוון המינים.</a:t>
            </a:r>
          </a:p>
          <a:p>
            <a:r>
              <a:rPr lang="he-IL" b="0" i="0" dirty="0">
                <a:effectLst/>
                <a:latin typeface="Almoni Neue DL 4.0 AAA"/>
              </a:rPr>
              <a:t>במשימה זו מתואר מחקר מדעי על סיפורו של מחקר מדעי שנערך בשלושה קיבוצים בעמק הירדן.</a:t>
            </a:r>
          </a:p>
          <a:p>
            <a:r>
              <a:rPr lang="he-IL" b="0" i="0" dirty="0">
                <a:effectLst/>
                <a:latin typeface="Almoni Neue DL 4.0 AAA"/>
              </a:rPr>
              <a:t>החוקרים והחוקרות בדקו את שאלת החקר: "כיצד משפיעה הצפיפות של נמלי האש הקטנות על המספר של נמלים אחרות בחלקה נתונה?"</a:t>
            </a:r>
            <a:endParaRPr lang="he-IL" dirty="0"/>
          </a:p>
        </p:txBody>
      </p:sp>
      <p:sp>
        <p:nvSpPr>
          <p:cNvPr id="4" name="מציין מיקום של מספר שקופית 3"/>
          <p:cNvSpPr>
            <a:spLocks noGrp="1"/>
          </p:cNvSpPr>
          <p:nvPr>
            <p:ph type="sldNum" sz="quarter" idx="5"/>
          </p:nvPr>
        </p:nvSpPr>
        <p:spPr/>
        <p:txBody>
          <a:bodyPr/>
          <a:lstStyle/>
          <a:p>
            <a:fld id="{360E47B1-589A-4969-A4DB-1B4F2777F4FC}" type="slidenum">
              <a:rPr lang="he-IL" smtClean="0"/>
              <a:t>17</a:t>
            </a:fld>
            <a:endParaRPr lang="he-IL"/>
          </a:p>
        </p:txBody>
      </p:sp>
    </p:spTree>
    <p:extLst>
      <p:ext uri="{BB962C8B-B14F-4D97-AF65-F5344CB8AC3E}">
        <p14:creationId xmlns:p14="http://schemas.microsoft.com/office/powerpoint/2010/main" val="17417908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b="0" i="0" dirty="0">
                <a:effectLst/>
                <a:latin typeface="Almoni Neue DL 4.0 AAA"/>
              </a:rPr>
              <a:t>באתר </a:t>
            </a:r>
            <a:r>
              <a:rPr lang="he-IL" b="1" i="0" dirty="0">
                <a:effectLst/>
                <a:latin typeface="Almoni Neue DL 4.0 AAA"/>
              </a:rPr>
              <a:t>במבט מקוון</a:t>
            </a:r>
            <a:r>
              <a:rPr lang="he-IL" b="0" i="0" dirty="0">
                <a:effectLst/>
                <a:latin typeface="Almoni Neue DL 4.0 AAA"/>
              </a:rPr>
              <a:t>, יחידת התוכן: </a:t>
            </a:r>
            <a:r>
              <a:rPr lang="he-IL" b="1" i="0" dirty="0">
                <a:effectLst/>
                <a:latin typeface="Almoni Neue DL 4.0 AAA"/>
              </a:rPr>
              <a:t>עולם היצורים החיים</a:t>
            </a:r>
            <a:r>
              <a:rPr lang="he-IL" b="0" i="0" dirty="0">
                <a:effectLst/>
                <a:latin typeface="Almoni Neue DL 4.0 AAA"/>
              </a:rPr>
              <a:t>, המשימה: </a:t>
            </a:r>
            <a:r>
              <a:rPr lang="he-IL" b="1" i="0" dirty="0" err="1">
                <a:effectLst/>
                <a:latin typeface="Almoni Neue DL 4.0 AAA"/>
              </a:rPr>
              <a:t>היבהובים</a:t>
            </a:r>
            <a:r>
              <a:rPr lang="he-IL" b="1" i="0" dirty="0">
                <a:effectLst/>
                <a:latin typeface="Almoni Neue DL 4.0 AAA"/>
              </a:rPr>
              <a:t> של אור</a:t>
            </a:r>
            <a:r>
              <a:rPr lang="he-IL" b="0" i="0" dirty="0">
                <a:effectLst/>
                <a:latin typeface="Almoni Neue DL 4.0 AAA"/>
              </a:rPr>
              <a:t>,</a:t>
            </a:r>
            <a:r>
              <a:rPr lang="he-IL" b="1" i="0" dirty="0">
                <a:effectLst/>
                <a:latin typeface="Almoni Neue DL 4.0 AAA"/>
              </a:rPr>
              <a:t> </a:t>
            </a:r>
            <a:r>
              <a:rPr lang="he-IL" b="0" i="0" dirty="0">
                <a:effectLst/>
                <a:latin typeface="Almoni Neue DL 4.0 AAA"/>
              </a:rPr>
              <a:t>המשימה עוסקת במנגנון ההבהוב של הגחליליות כאמצעי תקשורת בין זכרים לנקבות. כמו כן, ישנה התייחסות להיעלמותן ולהצעות לשמירתן מפני הכחדה.</a:t>
            </a:r>
          </a:p>
          <a:p>
            <a:pPr algn="r"/>
            <a:r>
              <a:rPr lang="he-IL" b="0" i="0" dirty="0">
                <a:solidFill>
                  <a:srgbClr val="000000"/>
                </a:solidFill>
                <a:effectLst/>
                <a:latin typeface="Assistant" pitchFamily="2" charset="-79"/>
                <a:cs typeface="Assistant" pitchFamily="2" charset="-79"/>
              </a:rPr>
              <a:t>במשימה זו משולב סיפור מחקר</a:t>
            </a:r>
            <a:br>
              <a:rPr lang="he-IL" b="0" i="0" dirty="0">
                <a:solidFill>
                  <a:srgbClr val="000000"/>
                </a:solidFill>
                <a:effectLst/>
                <a:latin typeface="Assistant" pitchFamily="2" charset="-79"/>
                <a:cs typeface="Assistant" pitchFamily="2" charset="-79"/>
              </a:rPr>
            </a:br>
            <a:r>
              <a:rPr lang="he-IL" b="0" i="0" dirty="0">
                <a:solidFill>
                  <a:srgbClr val="000000"/>
                </a:solidFill>
                <a:effectLst/>
                <a:latin typeface="Assistant" pitchFamily="2" charset="-79"/>
                <a:cs typeface="Assistant" pitchFamily="2" charset="-79"/>
              </a:rPr>
              <a:t>בארצות הברית ערכו מחקר שבדק: כיצד תאורה מלאכותית באזורים חשוכים וטבעיים משפיעה על מספר הבהובי האור של הגחליליות?  </a:t>
            </a:r>
          </a:p>
          <a:p>
            <a:pPr algn="r"/>
            <a:r>
              <a:rPr lang="he-IL" b="0" i="0" dirty="0">
                <a:solidFill>
                  <a:srgbClr val="000000"/>
                </a:solidFill>
                <a:effectLst/>
                <a:latin typeface="Assistant" pitchFamily="2" charset="-79"/>
                <a:cs typeface="Assistant" pitchFamily="2" charset="-79"/>
              </a:rPr>
              <a:t>החוקרים והחוקרות הכניסו תאורה מלאכותית בשִשָה אזורים דומים וספרו את מספר ההבהובים של הגחליליות בדקה.</a:t>
            </a:r>
          </a:p>
          <a:p>
            <a:endParaRPr lang="he-IL" dirty="0"/>
          </a:p>
        </p:txBody>
      </p:sp>
      <p:sp>
        <p:nvSpPr>
          <p:cNvPr id="4" name="מציין מיקום של מספר שקופית 3"/>
          <p:cNvSpPr>
            <a:spLocks noGrp="1"/>
          </p:cNvSpPr>
          <p:nvPr>
            <p:ph type="sldNum" sz="quarter" idx="5"/>
          </p:nvPr>
        </p:nvSpPr>
        <p:spPr/>
        <p:txBody>
          <a:bodyPr/>
          <a:lstStyle/>
          <a:p>
            <a:fld id="{360E47B1-589A-4969-A4DB-1B4F2777F4FC}" type="slidenum">
              <a:rPr lang="he-IL" smtClean="0"/>
              <a:t>18</a:t>
            </a:fld>
            <a:endParaRPr lang="he-IL"/>
          </a:p>
        </p:txBody>
      </p:sp>
    </p:spTree>
    <p:extLst>
      <p:ext uri="{BB962C8B-B14F-4D97-AF65-F5344CB8AC3E}">
        <p14:creationId xmlns:p14="http://schemas.microsoft.com/office/powerpoint/2010/main" val="35897656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b="0" i="0" dirty="0">
                <a:effectLst/>
                <a:latin typeface="Almoni Neue DL 4.0 AAA"/>
              </a:rPr>
              <a:t>באתר </a:t>
            </a:r>
            <a:r>
              <a:rPr lang="he-IL" b="1" i="0" dirty="0">
                <a:effectLst/>
                <a:latin typeface="Almoni Neue DL 4.0 AAA"/>
              </a:rPr>
              <a:t>במבט מקוון</a:t>
            </a:r>
            <a:r>
              <a:rPr lang="he-IL" b="0" i="0" dirty="0">
                <a:effectLst/>
                <a:latin typeface="Almoni Neue DL 4.0 AAA"/>
              </a:rPr>
              <a:t>, יחידת התוכן: </a:t>
            </a:r>
            <a:r>
              <a:rPr lang="he-IL" b="1" i="0" dirty="0">
                <a:effectLst/>
                <a:latin typeface="Almoni Neue DL 4.0 AAA"/>
              </a:rPr>
              <a:t>עולם היצורים החיים</a:t>
            </a:r>
            <a:r>
              <a:rPr lang="he-IL" b="0" i="0" dirty="0">
                <a:effectLst/>
                <a:latin typeface="Almoni Neue DL 4.0 AAA"/>
              </a:rPr>
              <a:t>, המשימה</a:t>
            </a:r>
            <a:r>
              <a:rPr lang="he-IL" b="1" i="0" dirty="0">
                <a:effectLst/>
                <a:latin typeface="Almoni Neue DL 4.0 AAA"/>
              </a:rPr>
              <a:t>: תעלומת חזירי הבר. </a:t>
            </a:r>
            <a:r>
              <a:rPr lang="he-IL" b="0" i="0" dirty="0">
                <a:effectLst/>
                <a:latin typeface="Almoni Neue DL 4.0 AAA"/>
              </a:rPr>
              <a:t>המשימה עוסקת בתופעה של חדירת חזירי הבר לחיפה (וליישובים אחרים), לגורמים לתופעה (פגיעה במרחבי מחייה טבעיים) ובהצעות לפתרונות.</a:t>
            </a:r>
          </a:p>
          <a:p>
            <a:pPr algn="r"/>
            <a:endParaRPr lang="he-IL" b="0" i="0" dirty="0">
              <a:solidFill>
                <a:srgbClr val="000000"/>
              </a:solidFill>
              <a:effectLst/>
              <a:latin typeface="inherit"/>
              <a:cs typeface="Assistant" pitchFamily="2" charset="-79"/>
            </a:endParaRPr>
          </a:p>
          <a:p>
            <a:pPr marL="0" marR="0" lvl="0" indent="0" algn="r" defTabSz="914400" rtl="1" eaLnBrk="1" fontAlgn="auto" latinLnBrk="0" hangingPunct="1">
              <a:lnSpc>
                <a:spcPct val="100000"/>
              </a:lnSpc>
              <a:spcBef>
                <a:spcPts val="0"/>
              </a:spcBef>
              <a:spcAft>
                <a:spcPts val="0"/>
              </a:spcAft>
              <a:buClrTx/>
              <a:buSzTx/>
              <a:buFontTx/>
              <a:buNone/>
              <a:tabLst/>
              <a:defRPr/>
            </a:pPr>
            <a:r>
              <a:rPr lang="he-IL" b="0" i="0" dirty="0">
                <a:solidFill>
                  <a:srgbClr val="000000"/>
                </a:solidFill>
                <a:effectLst/>
                <a:latin typeface="Assistant" pitchFamily="2" charset="-79"/>
                <a:cs typeface="Assistant" pitchFamily="2" charset="-79"/>
              </a:rPr>
              <a:t>במשימה מתואר מחקר של "התוכנית הלאומית לניטור המגוון הביולוגי – המארג". במחקר נבדקה ההשפעה של יישובים שממוקמים בלב </a:t>
            </a:r>
            <a:r>
              <a:rPr lang="he-IL" b="1" i="0" dirty="0">
                <a:solidFill>
                  <a:srgbClr val="000000"/>
                </a:solidFill>
                <a:effectLst/>
                <a:latin typeface="Assistant" pitchFamily="2" charset="-79"/>
                <a:cs typeface="Assistant" pitchFamily="2" charset="-79"/>
              </a:rPr>
              <a:t>החורש הים תיכוני</a:t>
            </a:r>
            <a:r>
              <a:rPr lang="he-IL" b="0" i="0" dirty="0">
                <a:solidFill>
                  <a:srgbClr val="000000"/>
                </a:solidFill>
                <a:effectLst/>
                <a:latin typeface="Assistant" pitchFamily="2" charset="-79"/>
                <a:cs typeface="Assistant" pitchFamily="2" charset="-79"/>
              </a:rPr>
              <a:t> על תפוצה ופעילות של יונקים.</a:t>
            </a:r>
          </a:p>
          <a:p>
            <a:pPr algn="r"/>
            <a:endParaRPr lang="he-IL" b="0" i="0" dirty="0">
              <a:solidFill>
                <a:srgbClr val="000000"/>
              </a:solidFill>
              <a:effectLst/>
              <a:latin typeface="Assistant" pitchFamily="2" charset="-79"/>
              <a:cs typeface="Assistant" pitchFamily="2" charset="-79"/>
            </a:endParaRPr>
          </a:p>
        </p:txBody>
      </p:sp>
      <p:sp>
        <p:nvSpPr>
          <p:cNvPr id="4" name="מציין מיקום של מספר שקופית 3"/>
          <p:cNvSpPr>
            <a:spLocks noGrp="1"/>
          </p:cNvSpPr>
          <p:nvPr>
            <p:ph type="sldNum" sz="quarter" idx="5"/>
          </p:nvPr>
        </p:nvSpPr>
        <p:spPr/>
        <p:txBody>
          <a:bodyPr/>
          <a:lstStyle/>
          <a:p>
            <a:fld id="{360E47B1-589A-4969-A4DB-1B4F2777F4FC}" type="slidenum">
              <a:rPr lang="he-IL" smtClean="0"/>
              <a:t>19</a:t>
            </a:fld>
            <a:endParaRPr lang="he-IL"/>
          </a:p>
        </p:txBody>
      </p:sp>
    </p:spTree>
    <p:extLst>
      <p:ext uri="{BB962C8B-B14F-4D97-AF65-F5344CB8AC3E}">
        <p14:creationId xmlns:p14="http://schemas.microsoft.com/office/powerpoint/2010/main" val="11246502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בסרטון השני אפשר לראות בברור שני אזורים ביער</a:t>
            </a:r>
          </a:p>
          <a:p>
            <a:r>
              <a:rPr lang="he-IL" dirty="0"/>
              <a:t>מתחת לאורנים ללא צמחיה ובאזור החשוף צמחיה</a:t>
            </a:r>
          </a:p>
        </p:txBody>
      </p:sp>
      <p:sp>
        <p:nvSpPr>
          <p:cNvPr id="4" name="מציין מיקום של מספר שקופית 3"/>
          <p:cNvSpPr>
            <a:spLocks noGrp="1"/>
          </p:cNvSpPr>
          <p:nvPr>
            <p:ph type="sldNum" sz="quarter" idx="5"/>
          </p:nvPr>
        </p:nvSpPr>
        <p:spPr/>
        <p:txBody>
          <a:bodyPr/>
          <a:lstStyle/>
          <a:p>
            <a:fld id="{360E47B1-589A-4969-A4DB-1B4F2777F4FC}" type="slidenum">
              <a:rPr lang="he-IL" smtClean="0"/>
              <a:t>2</a:t>
            </a:fld>
            <a:endParaRPr lang="he-IL"/>
          </a:p>
        </p:txBody>
      </p:sp>
    </p:spTree>
    <p:extLst>
      <p:ext uri="{BB962C8B-B14F-4D97-AF65-F5344CB8AC3E}">
        <p14:creationId xmlns:p14="http://schemas.microsoft.com/office/powerpoint/2010/main" val="38474313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14565E-04C7-7F19-B95D-6508752D1DDF}"/>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80759943-C47E-C2CB-EC1C-9D10F8F874D5}"/>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92DCE28E-87D6-97E9-EEDC-EB4DB2DC9391}"/>
              </a:ext>
            </a:extLst>
          </p:cNvPr>
          <p:cNvSpPr>
            <a:spLocks noGrp="1"/>
          </p:cNvSpPr>
          <p:nvPr>
            <p:ph type="body" idx="1"/>
          </p:nvPr>
        </p:nvSpPr>
        <p:spPr/>
        <p:txBody>
          <a:bodyPr/>
          <a:lstStyle/>
          <a:p>
            <a:r>
              <a:rPr lang="he-IL" b="0" i="0" dirty="0">
                <a:effectLst/>
                <a:latin typeface="Almoni Neue DL 4.0 AAA"/>
              </a:rPr>
              <a:t>באתר </a:t>
            </a:r>
            <a:r>
              <a:rPr lang="he-IL" b="1" i="0" dirty="0">
                <a:effectLst/>
                <a:latin typeface="Almoni Neue DL 4.0 AAA"/>
              </a:rPr>
              <a:t>במבט מקוון</a:t>
            </a:r>
            <a:r>
              <a:rPr lang="he-IL" b="0" i="0" dirty="0">
                <a:effectLst/>
                <a:latin typeface="Almoni Neue DL 4.0 AAA"/>
              </a:rPr>
              <a:t>, יחידת התוכן: </a:t>
            </a:r>
            <a:r>
              <a:rPr lang="he-IL" b="1" i="0" dirty="0">
                <a:effectLst/>
                <a:latin typeface="Almoni Neue DL 4.0 AAA"/>
              </a:rPr>
              <a:t>עולם היצורים החיים</a:t>
            </a:r>
            <a:r>
              <a:rPr lang="he-IL" b="0" i="0" dirty="0">
                <a:effectLst/>
                <a:latin typeface="Almoni Neue DL 4.0 AAA"/>
              </a:rPr>
              <a:t>, המשימה</a:t>
            </a:r>
            <a:r>
              <a:rPr lang="he-IL" b="1" i="0" dirty="0">
                <a:effectLst/>
                <a:latin typeface="Almoni Neue DL 4.0 AAA"/>
              </a:rPr>
              <a:t>: ללמוד מן הטבע- צרעה עם תאים סולריים. </a:t>
            </a:r>
          </a:p>
          <a:p>
            <a:r>
              <a:rPr lang="he-IL" b="0" i="0" dirty="0">
                <a:effectLst/>
                <a:latin typeface="Almoni Neue DL 4.0 AAA"/>
              </a:rPr>
              <a:t>המשימה עוסקת בחקר משווה בין צרעה מזרחית לצרעות אחרות (אחידות ושוני) בהקשר להתנהגות. לצרעה המזרחית יש תאים סולריים להפקת אנרגיה חשמלית.</a:t>
            </a:r>
            <a:endParaRPr lang="he-IL" b="0" i="0" dirty="0">
              <a:solidFill>
                <a:srgbClr val="000000"/>
              </a:solidFill>
              <a:effectLst/>
              <a:latin typeface="Assistant" pitchFamily="2" charset="-79"/>
              <a:cs typeface="Assistant" pitchFamily="2" charset="-79"/>
            </a:endParaRPr>
          </a:p>
        </p:txBody>
      </p:sp>
      <p:sp>
        <p:nvSpPr>
          <p:cNvPr id="4" name="מציין מיקום של מספר שקופית 3">
            <a:extLst>
              <a:ext uri="{FF2B5EF4-FFF2-40B4-BE49-F238E27FC236}">
                <a16:creationId xmlns:a16="http://schemas.microsoft.com/office/drawing/2014/main" id="{F7F1CBC9-41FA-A209-F102-FCC026D8B7FD}"/>
              </a:ext>
            </a:extLst>
          </p:cNvPr>
          <p:cNvSpPr>
            <a:spLocks noGrp="1"/>
          </p:cNvSpPr>
          <p:nvPr>
            <p:ph type="sldNum" sz="quarter" idx="5"/>
          </p:nvPr>
        </p:nvSpPr>
        <p:spPr/>
        <p:txBody>
          <a:bodyPr/>
          <a:lstStyle/>
          <a:p>
            <a:fld id="{360E47B1-589A-4969-A4DB-1B4F2777F4FC}" type="slidenum">
              <a:rPr lang="he-IL" smtClean="0"/>
              <a:t>20</a:t>
            </a:fld>
            <a:endParaRPr lang="he-IL"/>
          </a:p>
        </p:txBody>
      </p:sp>
    </p:spTree>
    <p:extLst>
      <p:ext uri="{BB962C8B-B14F-4D97-AF65-F5344CB8AC3E}">
        <p14:creationId xmlns:p14="http://schemas.microsoft.com/office/powerpoint/2010/main" val="35917039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בשלב הזה של תהליך הלמידה, העלאת השערות על ידי הלומדים מאפשרת חשיפת ידע מוקדם בנושא.</a:t>
            </a:r>
          </a:p>
          <a:p>
            <a:pPr algn="r"/>
            <a:endParaRPr lang="he-IL" sz="1800" b="0" i="0" u="none" strike="noStrike" baseline="0" dirty="0">
              <a:latin typeface="NarkisClassicMF-Regular"/>
            </a:endParaRPr>
          </a:p>
          <a:p>
            <a:pPr algn="r"/>
            <a:r>
              <a:rPr lang="he-IL" sz="1800" b="0" i="0" u="none" strike="noStrike" baseline="0" dirty="0">
                <a:latin typeface="NarkisClassicMF-Regular"/>
              </a:rPr>
              <a:t>המוקד של המשימה (חלק א רגע לפני...ניסוח השערות) הוא הבניה של מיומנות החשיבה השערה. השערות הן הסברים אפשריים לתופעות. ההשערות לרוב מבוססות על ידע או על מידע.</a:t>
            </a:r>
            <a:endParaRPr lang="he-IL" dirty="0"/>
          </a:p>
        </p:txBody>
      </p:sp>
      <p:sp>
        <p:nvSpPr>
          <p:cNvPr id="4" name="מציין מיקום של מספר שקופית 3"/>
          <p:cNvSpPr>
            <a:spLocks noGrp="1"/>
          </p:cNvSpPr>
          <p:nvPr>
            <p:ph type="sldNum" sz="quarter" idx="5"/>
          </p:nvPr>
        </p:nvSpPr>
        <p:spPr/>
        <p:txBody>
          <a:bodyPr/>
          <a:lstStyle/>
          <a:p>
            <a:fld id="{360E47B1-589A-4969-A4DB-1B4F2777F4FC}" type="slidenum">
              <a:rPr lang="he-IL" smtClean="0"/>
              <a:t>3</a:t>
            </a:fld>
            <a:endParaRPr lang="he-IL"/>
          </a:p>
        </p:txBody>
      </p:sp>
    </p:spTree>
    <p:extLst>
      <p:ext uri="{BB962C8B-B14F-4D97-AF65-F5344CB8AC3E}">
        <p14:creationId xmlns:p14="http://schemas.microsoft.com/office/powerpoint/2010/main" val="2200549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b="1" dirty="0"/>
              <a:t>תשובה לשאלה 1: </a:t>
            </a:r>
            <a:r>
              <a:rPr lang="he-IL" dirty="0"/>
              <a:t>האם כיסוי הזרעים במחטי אורן משפיע על נביטה? מה הקשר בין מחטי האורן לנביטה?</a:t>
            </a:r>
          </a:p>
          <a:p>
            <a:r>
              <a:rPr lang="he-IL" b="1" dirty="0"/>
              <a:t>תשובה לשאלה 2: </a:t>
            </a:r>
            <a:r>
              <a:rPr lang="he-IL" dirty="0"/>
              <a:t>כיסוי מחטי האורן משפיע על התפתחות הנבטים. כסות העלים מונע מאור השמש להגיע אל הנבטים הצעירים.</a:t>
            </a:r>
          </a:p>
          <a:p>
            <a:r>
              <a:rPr lang="he-IL" b="1" dirty="0"/>
              <a:t>תשובה לשאלה 3: </a:t>
            </a:r>
            <a:r>
              <a:rPr lang="he-IL" dirty="0"/>
              <a:t>אור הוא צורך קיום חיוני להתפתחות צמחים. ללא האור הזרעים שנבטו לא יוכלו להתפתח.</a:t>
            </a:r>
          </a:p>
          <a:p>
            <a:pPr algn="r"/>
            <a:r>
              <a:rPr lang="he-IL" sz="1800" b="1" i="0" u="none" strike="noStrike" baseline="0" dirty="0">
                <a:latin typeface="NarkisClassicMF-Bold"/>
              </a:rPr>
              <a:t>תשובות לשאלה 4:</a:t>
            </a:r>
          </a:p>
          <a:p>
            <a:pPr algn="r"/>
            <a:r>
              <a:rPr lang="he-IL" sz="1800" b="1" i="0" u="none" strike="noStrike" baseline="0" dirty="0">
                <a:latin typeface="NarkisClassicMF-Regular"/>
              </a:rPr>
              <a:t>א. </a:t>
            </a:r>
            <a:r>
              <a:rPr lang="he-IL" sz="1800" b="0" i="0" u="none" strike="noStrike" baseline="0" dirty="0">
                <a:latin typeface="NarkisClassicMF-Regular"/>
              </a:rPr>
              <a:t>כדי לבדוק האם למחטי האורן יש השפעה על נביטת זרעים יש לבצע ניסוי מבוקר: מערכת ניסוי אחת עם הגורם הנבדק )מחטי האורן( ומערכת שנייה ללא הגורם הנבדק. ההשוואה בין התוצאות שהתקבלו בשתי מערכות הניסוי יכולה לאשש</a:t>
            </a:r>
          </a:p>
          <a:p>
            <a:pPr algn="r"/>
            <a:r>
              <a:rPr lang="he-IL" sz="1800" b="0" i="0" u="none" strike="noStrike" baseline="0" dirty="0">
                <a:latin typeface="NarkisClassicMF-Regular"/>
              </a:rPr>
              <a:t>או להפריך את ההשערה, האם לגורם הנבדק יש השפעה.</a:t>
            </a:r>
          </a:p>
          <a:p>
            <a:pPr algn="r"/>
            <a:r>
              <a:rPr lang="he-IL" sz="1800" b="1" i="0" u="none" strike="noStrike" baseline="0" dirty="0">
                <a:latin typeface="NarkisClassicMF-Regular"/>
              </a:rPr>
              <a:t>ב</a:t>
            </a:r>
            <a:r>
              <a:rPr lang="he-IL" sz="1800" b="0" i="0" u="none" strike="noStrike" baseline="0" dirty="0">
                <a:latin typeface="NarkisClassicMF-Regular"/>
              </a:rPr>
              <a:t>. מחטי האורן.</a:t>
            </a:r>
          </a:p>
          <a:p>
            <a:pPr algn="r"/>
            <a:r>
              <a:rPr lang="he-IL" sz="1800" b="1" i="0" u="none" strike="noStrike" baseline="0" dirty="0">
                <a:latin typeface="NarkisClassicMF-Regular"/>
              </a:rPr>
              <a:t>ג</a:t>
            </a:r>
            <a:r>
              <a:rPr lang="he-IL" sz="1800" b="0" i="0" u="none" strike="noStrike" baseline="0" dirty="0">
                <a:latin typeface="NarkisClassicMF-Regular"/>
              </a:rPr>
              <a:t>. דוגמה לגורמים קבועים: כמות מים, טמפרטורה, תנאי הארה, סוג מצע וגודלו.</a:t>
            </a:r>
          </a:p>
          <a:p>
            <a:pPr algn="r"/>
            <a:r>
              <a:rPr lang="he-IL" sz="1800" b="1" i="0" u="none" strike="noStrike" baseline="0" dirty="0">
                <a:latin typeface="NarkisClassicMF-Regular"/>
              </a:rPr>
              <a:t>ד. </a:t>
            </a:r>
            <a:r>
              <a:rPr lang="he-IL" sz="1800" b="0" i="0" u="none" strike="noStrike" baseline="0" dirty="0">
                <a:latin typeface="NarkisClassicMF-Regular"/>
              </a:rPr>
              <a:t>כן.</a:t>
            </a:r>
          </a:p>
          <a:p>
            <a:pPr algn="r"/>
            <a:r>
              <a:rPr lang="he-IL" sz="1800" b="1" i="0" u="none" strike="noStrike" baseline="0" dirty="0">
                <a:latin typeface="NarkisClassicMF-Regular"/>
              </a:rPr>
              <a:t>ה. </a:t>
            </a:r>
            <a:r>
              <a:rPr lang="he-IL" sz="1800" b="0" i="0" u="none" strike="noStrike" baseline="0" dirty="0">
                <a:latin typeface="NarkisClassicMF-Regular"/>
              </a:rPr>
              <a:t>אם יהיה יותר מגורם אחד שונה, לא נדע איזה מבין הגורמים השפיע.</a:t>
            </a:r>
          </a:p>
          <a:p>
            <a:pPr algn="r"/>
            <a:r>
              <a:rPr lang="he-IL" sz="1800" b="1" i="0" u="none" strike="noStrike" baseline="0" dirty="0">
                <a:latin typeface="NarkisClassicMF-Regular"/>
              </a:rPr>
              <a:t>ו. </a:t>
            </a:r>
            <a:r>
              <a:rPr lang="he-IL" sz="1800" b="0" i="0" u="none" strike="noStrike" baseline="0" dirty="0">
                <a:latin typeface="NarkisClassicMF-Regular"/>
              </a:rPr>
              <a:t>הם עשו חזרות כדי לוודא שהתוצאות אינן מקריות.</a:t>
            </a:r>
          </a:p>
          <a:p>
            <a:pPr algn="r"/>
            <a:r>
              <a:rPr lang="he-IL" sz="1800" b="1" i="0" u="none" strike="noStrike" baseline="0" dirty="0">
                <a:latin typeface="NarkisClassicMF-Regular"/>
              </a:rPr>
              <a:t>ז. </a:t>
            </a:r>
            <a:r>
              <a:rPr lang="he-IL" sz="1800" b="0" i="0" u="none" strike="noStrike" baseline="0" dirty="0">
                <a:latin typeface="NarkisClassicMF-Regular"/>
              </a:rPr>
              <a:t>הניסוי תוכנן ובוצע כהלכה. נערך בידוד משתנים כפי שתואר בשאלות הקודמות ובוצעו חזרות.</a:t>
            </a:r>
            <a:endParaRPr lang="he-IL" dirty="0"/>
          </a:p>
        </p:txBody>
      </p:sp>
      <p:sp>
        <p:nvSpPr>
          <p:cNvPr id="4" name="מציין מיקום של מספר שקופית 3"/>
          <p:cNvSpPr>
            <a:spLocks noGrp="1"/>
          </p:cNvSpPr>
          <p:nvPr>
            <p:ph type="sldNum" sz="quarter" idx="5"/>
          </p:nvPr>
        </p:nvSpPr>
        <p:spPr/>
        <p:txBody>
          <a:bodyPr/>
          <a:lstStyle/>
          <a:p>
            <a:fld id="{360E47B1-589A-4969-A4DB-1B4F2777F4FC}" type="slidenum">
              <a:rPr lang="he-IL" smtClean="0"/>
              <a:t>4</a:t>
            </a:fld>
            <a:endParaRPr lang="he-IL"/>
          </a:p>
        </p:txBody>
      </p:sp>
    </p:spTree>
    <p:extLst>
      <p:ext uri="{BB962C8B-B14F-4D97-AF65-F5344CB8AC3E}">
        <p14:creationId xmlns:p14="http://schemas.microsoft.com/office/powerpoint/2010/main" val="42230755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השיח בין הילדים עוסק </a:t>
            </a:r>
            <a:r>
              <a:rPr lang="he-IL" sz="1800" b="0" i="0" u="none" strike="noStrike" baseline="0" dirty="0">
                <a:latin typeface="NarkisClassicMF-Regular"/>
              </a:rPr>
              <a:t>בבדיקת מערך הניסוי ובשאלה האם הוא נערך כהלכה. </a:t>
            </a:r>
          </a:p>
          <a:p>
            <a:r>
              <a:rPr lang="he-IL" sz="1800" b="0" i="0" u="none" strike="noStrike" baseline="0" dirty="0">
                <a:latin typeface="NarkisClassicMF-Regular"/>
              </a:rPr>
              <a:t>חשיבות החזרות בניסוי במטרה לתת תוקף לתוצאות. (מתייחס לשאלה מדוע הם עשו חזרות?)</a:t>
            </a:r>
          </a:p>
          <a:p>
            <a:r>
              <a:rPr lang="he-IL" sz="1800" b="0" i="0" u="none" strike="noStrike" baseline="0" dirty="0">
                <a:latin typeface="NarkisClassicMF-Regular"/>
              </a:rPr>
              <a:t>חשיבות ביצוע ניסוי מבוקר: מערכת ניסוי אחת עם הגורם הנבדק (מחטי האורן) ומערכת שנייה ללא הגורם הנבדק.(מתייחס לשאלה מדוע לא פיזרו מחטים של אורן על הצלחת השנייה?)</a:t>
            </a:r>
          </a:p>
          <a:p>
            <a:r>
              <a:rPr lang="he-IL" sz="1800" b="0" i="0" u="none" strike="noStrike" baseline="0" dirty="0">
                <a:latin typeface="NarkisClassicMF-Regular"/>
              </a:rPr>
              <a:t>בחינת התוצאות וההשוואה בין התוצאות שיתקבלו בשתי מערכות הניסוי כדי לאשש או להפריך את ההשערה, האם לגורם הנבדק יש השפעה.</a:t>
            </a:r>
          </a:p>
          <a:p>
            <a:endParaRPr lang="he-IL" dirty="0"/>
          </a:p>
        </p:txBody>
      </p:sp>
      <p:sp>
        <p:nvSpPr>
          <p:cNvPr id="4" name="מציין מיקום של מספר שקופית 3"/>
          <p:cNvSpPr>
            <a:spLocks noGrp="1"/>
          </p:cNvSpPr>
          <p:nvPr>
            <p:ph type="sldNum" sz="quarter" idx="5"/>
          </p:nvPr>
        </p:nvSpPr>
        <p:spPr/>
        <p:txBody>
          <a:bodyPr/>
          <a:lstStyle/>
          <a:p>
            <a:fld id="{360E47B1-589A-4969-A4DB-1B4F2777F4FC}" type="slidenum">
              <a:rPr lang="he-IL" smtClean="0"/>
              <a:t>5</a:t>
            </a:fld>
            <a:endParaRPr lang="he-IL"/>
          </a:p>
        </p:txBody>
      </p:sp>
    </p:spTree>
    <p:extLst>
      <p:ext uri="{BB962C8B-B14F-4D97-AF65-F5344CB8AC3E}">
        <p14:creationId xmlns:p14="http://schemas.microsoft.com/office/powerpoint/2010/main" val="2430199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בחלק זה מציגים שלוש אפשרויות של תוצאות ניסוי.</a:t>
            </a:r>
          </a:p>
          <a:p>
            <a:pPr algn="r"/>
            <a:r>
              <a:rPr lang="he-IL" dirty="0"/>
              <a:t>התוצאות תאפשרנה להגיע למסקנה הנכונה.</a:t>
            </a:r>
          </a:p>
        </p:txBody>
      </p:sp>
      <p:sp>
        <p:nvSpPr>
          <p:cNvPr id="4" name="מציין מיקום של מספר שקופית 3"/>
          <p:cNvSpPr>
            <a:spLocks noGrp="1"/>
          </p:cNvSpPr>
          <p:nvPr>
            <p:ph type="sldNum" sz="quarter" idx="5"/>
          </p:nvPr>
        </p:nvSpPr>
        <p:spPr/>
        <p:txBody>
          <a:bodyPr/>
          <a:lstStyle/>
          <a:p>
            <a:fld id="{360E47B1-589A-4969-A4DB-1B4F2777F4FC}" type="slidenum">
              <a:rPr lang="he-IL" smtClean="0"/>
              <a:t>6</a:t>
            </a:fld>
            <a:endParaRPr lang="he-IL"/>
          </a:p>
        </p:txBody>
      </p:sp>
    </p:spTree>
    <p:extLst>
      <p:ext uri="{BB962C8B-B14F-4D97-AF65-F5344CB8AC3E}">
        <p14:creationId xmlns:p14="http://schemas.microsoft.com/office/powerpoint/2010/main" val="20760425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אפשרות 2 נכונה. התוצאות הראו שאין השפעה של הגורם הנבדק. אין קשר בין נוכחות מחטי האורן לבין נביטת הזרעים. </a:t>
            </a:r>
          </a:p>
          <a:p>
            <a:endParaRPr lang="he-IL" dirty="0"/>
          </a:p>
        </p:txBody>
      </p:sp>
      <p:sp>
        <p:nvSpPr>
          <p:cNvPr id="4" name="מציין מיקום של מספר שקופית 3"/>
          <p:cNvSpPr>
            <a:spLocks noGrp="1"/>
          </p:cNvSpPr>
          <p:nvPr>
            <p:ph type="sldNum" sz="quarter" idx="5"/>
          </p:nvPr>
        </p:nvSpPr>
        <p:spPr/>
        <p:txBody>
          <a:bodyPr/>
          <a:lstStyle/>
          <a:p>
            <a:fld id="{360E47B1-589A-4969-A4DB-1B4F2777F4FC}" type="slidenum">
              <a:rPr lang="he-IL" smtClean="0"/>
              <a:t>7</a:t>
            </a:fld>
            <a:endParaRPr lang="he-IL"/>
          </a:p>
        </p:txBody>
      </p:sp>
    </p:spTree>
    <p:extLst>
      <p:ext uri="{BB962C8B-B14F-4D97-AF65-F5344CB8AC3E}">
        <p14:creationId xmlns:p14="http://schemas.microsoft.com/office/powerpoint/2010/main" val="12140894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200" b="0" i="0" u="none" strike="noStrike" baseline="0" dirty="0">
                <a:latin typeface="NarkisClassicMF-Regular"/>
              </a:rPr>
              <a:t>למחטי האורן אין השפעה על תהליך הנביטה. אין קשר בין נוכחות מחטי האורן לבין נביטה של זרעי שעועית.</a:t>
            </a:r>
            <a:endParaRPr lang="he-IL" dirty="0"/>
          </a:p>
        </p:txBody>
      </p:sp>
      <p:sp>
        <p:nvSpPr>
          <p:cNvPr id="4" name="מציין מיקום של מספר שקופית 3"/>
          <p:cNvSpPr>
            <a:spLocks noGrp="1"/>
          </p:cNvSpPr>
          <p:nvPr>
            <p:ph type="sldNum" sz="quarter" idx="5"/>
          </p:nvPr>
        </p:nvSpPr>
        <p:spPr/>
        <p:txBody>
          <a:bodyPr/>
          <a:lstStyle/>
          <a:p>
            <a:fld id="{360E47B1-589A-4969-A4DB-1B4F2777F4FC}" type="slidenum">
              <a:rPr lang="he-IL" smtClean="0"/>
              <a:t>8</a:t>
            </a:fld>
            <a:endParaRPr lang="he-IL"/>
          </a:p>
        </p:txBody>
      </p:sp>
    </p:spTree>
    <p:extLst>
      <p:ext uri="{BB962C8B-B14F-4D97-AF65-F5344CB8AC3E}">
        <p14:creationId xmlns:p14="http://schemas.microsoft.com/office/powerpoint/2010/main" val="15111544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200" b="0" i="0" u="none" strike="noStrike" baseline="0" dirty="0">
                <a:latin typeface="NarkisClassicMF-Regular"/>
              </a:rPr>
              <a:t>למחטי האורן יש השפעה על הנביטה של זרעים. יש קשר בין נוכחות של מחטי אורן לבין נביטת זרעים של שעועית.</a:t>
            </a:r>
          </a:p>
          <a:p>
            <a:pPr algn="r"/>
            <a:r>
              <a:rPr lang="he-IL" sz="1200" b="0" i="0" u="none" strike="noStrike" baseline="0" dirty="0">
                <a:latin typeface="NarkisClassicMF-Regular"/>
              </a:rPr>
              <a:t>לסיכום</a:t>
            </a:r>
          </a:p>
          <a:p>
            <a:pPr algn="r"/>
            <a:r>
              <a:rPr lang="he-IL" sz="1800" b="0" i="0" u="none" strike="noStrike" baseline="0" dirty="0">
                <a:latin typeface="NarkisClassicMF-Regular"/>
              </a:rPr>
              <a:t>התלמידים בדקו בניסוי שערכו את ההשפעה של מחטי האורן על נביטה של זרעי שעועית.</a:t>
            </a:r>
          </a:p>
          <a:p>
            <a:pPr algn="r"/>
            <a:r>
              <a:rPr lang="he-IL" sz="1800" b="0" i="0" u="none" strike="noStrike" baseline="0" dirty="0">
                <a:latin typeface="NarkisClassicMF-Regular"/>
              </a:rPr>
              <a:t>חשוב להבהיר לתלמידים שמסקנות הניסוי מתייחסות רק לזרעי השעועית. כדי לקבל מסקנה כוללת דרושים מחקרים נוספים לבדיקת ההשפעה על זרעים של מיני צמחים אחרים.</a:t>
            </a:r>
            <a:endParaRPr lang="he-IL" dirty="0"/>
          </a:p>
        </p:txBody>
      </p:sp>
      <p:sp>
        <p:nvSpPr>
          <p:cNvPr id="4" name="מציין מיקום של מספר שקופית 3"/>
          <p:cNvSpPr>
            <a:spLocks noGrp="1"/>
          </p:cNvSpPr>
          <p:nvPr>
            <p:ph type="sldNum" sz="quarter" idx="5"/>
          </p:nvPr>
        </p:nvSpPr>
        <p:spPr/>
        <p:txBody>
          <a:bodyPr/>
          <a:lstStyle/>
          <a:p>
            <a:fld id="{360E47B1-589A-4969-A4DB-1B4F2777F4FC}" type="slidenum">
              <a:rPr lang="he-IL" smtClean="0"/>
              <a:t>9</a:t>
            </a:fld>
            <a:endParaRPr lang="he-IL"/>
          </a:p>
        </p:txBody>
      </p:sp>
    </p:spTree>
    <p:extLst>
      <p:ext uri="{BB962C8B-B14F-4D97-AF65-F5344CB8AC3E}">
        <p14:creationId xmlns:p14="http://schemas.microsoft.com/office/powerpoint/2010/main" val="39734536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00F6E4DD-A55B-C2BE-7154-4ACDB343545B}"/>
              </a:ext>
            </a:extLst>
          </p:cNvPr>
          <p:cNvSpPr>
            <a:spLocks noGrp="1"/>
          </p:cNvSpPr>
          <p:nvPr>
            <p:ph type="ctrTitle"/>
          </p:nvPr>
        </p:nvSpPr>
        <p:spPr>
          <a:xfrm>
            <a:off x="1524000" y="1122363"/>
            <a:ext cx="9144000" cy="2387600"/>
          </a:xfrm>
        </p:spPr>
        <p:txBody>
          <a:bodyPr anchor="b"/>
          <a:lstStyle>
            <a:lvl1pPr algn="ctr">
              <a:defRPr sz="6000"/>
            </a:lvl1pPr>
          </a:lstStyle>
          <a:p>
            <a:r>
              <a:rPr lang="he-IL"/>
              <a:t>לחץ כדי לערוך סגנון כותרת של תבנית בסיס</a:t>
            </a:r>
          </a:p>
        </p:txBody>
      </p:sp>
      <p:sp>
        <p:nvSpPr>
          <p:cNvPr id="3" name="כותרת משנה 2">
            <a:extLst>
              <a:ext uri="{FF2B5EF4-FFF2-40B4-BE49-F238E27FC236}">
                <a16:creationId xmlns:a16="http://schemas.microsoft.com/office/drawing/2014/main" id="{8EB82EB1-51F5-5EDA-4EBC-4AF138FE7A5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a:t>לחץ כדי לערוך סגנון כותרת משנה של תבנית בסיס</a:t>
            </a:r>
          </a:p>
        </p:txBody>
      </p:sp>
      <p:sp>
        <p:nvSpPr>
          <p:cNvPr id="4" name="מציין מיקום של תאריך 3">
            <a:extLst>
              <a:ext uri="{FF2B5EF4-FFF2-40B4-BE49-F238E27FC236}">
                <a16:creationId xmlns:a16="http://schemas.microsoft.com/office/drawing/2014/main" id="{0D307C4D-516D-82E6-98D0-CE55DB5B2FC1}"/>
              </a:ext>
            </a:extLst>
          </p:cNvPr>
          <p:cNvSpPr>
            <a:spLocks noGrp="1"/>
          </p:cNvSpPr>
          <p:nvPr>
            <p:ph type="dt" sz="half" idx="10"/>
          </p:nvPr>
        </p:nvSpPr>
        <p:spPr/>
        <p:txBody>
          <a:bodyPr/>
          <a:lstStyle/>
          <a:p>
            <a:fld id="{5FDD759E-D868-4EB1-B807-31127798B3E2}" type="datetimeFigureOut">
              <a:rPr lang="he-IL" smtClean="0"/>
              <a:t>ו'/אייר/תשפ"ה</a:t>
            </a:fld>
            <a:endParaRPr lang="he-IL"/>
          </a:p>
        </p:txBody>
      </p:sp>
      <p:sp>
        <p:nvSpPr>
          <p:cNvPr id="5" name="מציין מיקום של כותרת תחתונה 4">
            <a:extLst>
              <a:ext uri="{FF2B5EF4-FFF2-40B4-BE49-F238E27FC236}">
                <a16:creationId xmlns:a16="http://schemas.microsoft.com/office/drawing/2014/main" id="{22AFD410-7719-4B02-7D77-AF9D648D8618}"/>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3D9EE848-5CA6-D4C8-5EFF-992F63617971}"/>
              </a:ext>
            </a:extLst>
          </p:cNvPr>
          <p:cNvSpPr>
            <a:spLocks noGrp="1"/>
          </p:cNvSpPr>
          <p:nvPr>
            <p:ph type="sldNum" sz="quarter" idx="12"/>
          </p:nvPr>
        </p:nvSpPr>
        <p:spPr/>
        <p:txBody>
          <a:bodyPr/>
          <a:lstStyle/>
          <a:p>
            <a:fld id="{556D505E-6533-420B-B6AF-2A0514C811BD}" type="slidenum">
              <a:rPr lang="he-IL" smtClean="0"/>
              <a:t>‹#›</a:t>
            </a:fld>
            <a:endParaRPr lang="he-IL"/>
          </a:p>
        </p:txBody>
      </p:sp>
    </p:spTree>
    <p:extLst>
      <p:ext uri="{BB962C8B-B14F-4D97-AF65-F5344CB8AC3E}">
        <p14:creationId xmlns:p14="http://schemas.microsoft.com/office/powerpoint/2010/main" val="34013705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858F3B2A-7E2C-A8D0-44C0-7DF74B783052}"/>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של טקסט אנכי 2">
            <a:extLst>
              <a:ext uri="{FF2B5EF4-FFF2-40B4-BE49-F238E27FC236}">
                <a16:creationId xmlns:a16="http://schemas.microsoft.com/office/drawing/2014/main" id="{50331AF3-E6FE-6BF1-C28C-583A9B5AF661}"/>
              </a:ext>
            </a:extLst>
          </p:cNvPr>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8BAF6268-817F-3892-7D3F-9127597787C8}"/>
              </a:ext>
            </a:extLst>
          </p:cNvPr>
          <p:cNvSpPr>
            <a:spLocks noGrp="1"/>
          </p:cNvSpPr>
          <p:nvPr>
            <p:ph type="dt" sz="half" idx="10"/>
          </p:nvPr>
        </p:nvSpPr>
        <p:spPr/>
        <p:txBody>
          <a:bodyPr/>
          <a:lstStyle/>
          <a:p>
            <a:fld id="{5FDD759E-D868-4EB1-B807-31127798B3E2}" type="datetimeFigureOut">
              <a:rPr lang="he-IL" smtClean="0"/>
              <a:t>ו'/אייר/תשפ"ה</a:t>
            </a:fld>
            <a:endParaRPr lang="he-IL"/>
          </a:p>
        </p:txBody>
      </p:sp>
      <p:sp>
        <p:nvSpPr>
          <p:cNvPr id="5" name="מציין מיקום של כותרת תחתונה 4">
            <a:extLst>
              <a:ext uri="{FF2B5EF4-FFF2-40B4-BE49-F238E27FC236}">
                <a16:creationId xmlns:a16="http://schemas.microsoft.com/office/drawing/2014/main" id="{A4C7DB69-6010-EB73-36BC-F4764B83DF4C}"/>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A215D553-FA5A-E840-4D51-738A6844B7CC}"/>
              </a:ext>
            </a:extLst>
          </p:cNvPr>
          <p:cNvSpPr>
            <a:spLocks noGrp="1"/>
          </p:cNvSpPr>
          <p:nvPr>
            <p:ph type="sldNum" sz="quarter" idx="12"/>
          </p:nvPr>
        </p:nvSpPr>
        <p:spPr/>
        <p:txBody>
          <a:bodyPr/>
          <a:lstStyle/>
          <a:p>
            <a:fld id="{556D505E-6533-420B-B6AF-2A0514C811BD}" type="slidenum">
              <a:rPr lang="he-IL" smtClean="0"/>
              <a:t>‹#›</a:t>
            </a:fld>
            <a:endParaRPr lang="he-IL"/>
          </a:p>
        </p:txBody>
      </p:sp>
    </p:spTree>
    <p:extLst>
      <p:ext uri="{BB962C8B-B14F-4D97-AF65-F5344CB8AC3E}">
        <p14:creationId xmlns:p14="http://schemas.microsoft.com/office/powerpoint/2010/main" val="26514129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כותרת אנכית 1">
            <a:extLst>
              <a:ext uri="{FF2B5EF4-FFF2-40B4-BE49-F238E27FC236}">
                <a16:creationId xmlns:a16="http://schemas.microsoft.com/office/drawing/2014/main" id="{2BADAD53-8CB8-9601-81B9-E438D6D56E28}"/>
              </a:ext>
            </a:extLst>
          </p:cNvPr>
          <p:cNvSpPr>
            <a:spLocks noGrp="1"/>
          </p:cNvSpPr>
          <p:nvPr>
            <p:ph type="title" orient="vert"/>
          </p:nvPr>
        </p:nvSpPr>
        <p:spPr>
          <a:xfrm>
            <a:off x="8724900" y="365125"/>
            <a:ext cx="2628900" cy="5811838"/>
          </a:xfrm>
        </p:spPr>
        <p:txBody>
          <a:bodyPr vert="eaVert"/>
          <a:lstStyle/>
          <a:p>
            <a:r>
              <a:rPr lang="he-IL"/>
              <a:t>לחץ כדי לערוך סגנון כותרת של תבנית בסיס</a:t>
            </a:r>
          </a:p>
        </p:txBody>
      </p:sp>
      <p:sp>
        <p:nvSpPr>
          <p:cNvPr id="3" name="מציין מיקום של טקסט אנכי 2">
            <a:extLst>
              <a:ext uri="{FF2B5EF4-FFF2-40B4-BE49-F238E27FC236}">
                <a16:creationId xmlns:a16="http://schemas.microsoft.com/office/drawing/2014/main" id="{8FAF139E-0297-39A5-DB81-5ECA954939F2}"/>
              </a:ext>
            </a:extLst>
          </p:cNvPr>
          <p:cNvSpPr>
            <a:spLocks noGrp="1"/>
          </p:cNvSpPr>
          <p:nvPr>
            <p:ph type="body" orient="vert" idx="1"/>
          </p:nvPr>
        </p:nvSpPr>
        <p:spPr>
          <a:xfrm>
            <a:off x="838200" y="365125"/>
            <a:ext cx="7734300" cy="5811838"/>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A0557BBE-0C1E-B23B-CC67-1A7007323D57}"/>
              </a:ext>
            </a:extLst>
          </p:cNvPr>
          <p:cNvSpPr>
            <a:spLocks noGrp="1"/>
          </p:cNvSpPr>
          <p:nvPr>
            <p:ph type="dt" sz="half" idx="10"/>
          </p:nvPr>
        </p:nvSpPr>
        <p:spPr/>
        <p:txBody>
          <a:bodyPr/>
          <a:lstStyle/>
          <a:p>
            <a:fld id="{5FDD759E-D868-4EB1-B807-31127798B3E2}" type="datetimeFigureOut">
              <a:rPr lang="he-IL" smtClean="0"/>
              <a:t>ו'/אייר/תשפ"ה</a:t>
            </a:fld>
            <a:endParaRPr lang="he-IL"/>
          </a:p>
        </p:txBody>
      </p:sp>
      <p:sp>
        <p:nvSpPr>
          <p:cNvPr id="5" name="מציין מיקום של כותרת תחתונה 4">
            <a:extLst>
              <a:ext uri="{FF2B5EF4-FFF2-40B4-BE49-F238E27FC236}">
                <a16:creationId xmlns:a16="http://schemas.microsoft.com/office/drawing/2014/main" id="{E80F37B3-19C3-E20C-6314-26B02126A27F}"/>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3D2DAE31-F377-7BCF-C51A-F49E69D4EBAA}"/>
              </a:ext>
            </a:extLst>
          </p:cNvPr>
          <p:cNvSpPr>
            <a:spLocks noGrp="1"/>
          </p:cNvSpPr>
          <p:nvPr>
            <p:ph type="sldNum" sz="quarter" idx="12"/>
          </p:nvPr>
        </p:nvSpPr>
        <p:spPr/>
        <p:txBody>
          <a:bodyPr/>
          <a:lstStyle/>
          <a:p>
            <a:fld id="{556D505E-6533-420B-B6AF-2A0514C811BD}" type="slidenum">
              <a:rPr lang="he-IL" smtClean="0"/>
              <a:t>‹#›</a:t>
            </a:fld>
            <a:endParaRPr lang="he-IL"/>
          </a:p>
        </p:txBody>
      </p:sp>
    </p:spTree>
    <p:extLst>
      <p:ext uri="{BB962C8B-B14F-4D97-AF65-F5344CB8AC3E}">
        <p14:creationId xmlns:p14="http://schemas.microsoft.com/office/powerpoint/2010/main" val="26373074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F5FB6FCB-5120-CFE9-63BD-9AFD62879004}"/>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9989FF6D-E594-0075-831A-311FA08EB102}"/>
              </a:ext>
            </a:extLst>
          </p:cNvPr>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5410A1CC-35C7-ADE6-DF03-52ECAF011070}"/>
              </a:ext>
            </a:extLst>
          </p:cNvPr>
          <p:cNvSpPr>
            <a:spLocks noGrp="1"/>
          </p:cNvSpPr>
          <p:nvPr>
            <p:ph type="dt" sz="half" idx="10"/>
          </p:nvPr>
        </p:nvSpPr>
        <p:spPr/>
        <p:txBody>
          <a:bodyPr/>
          <a:lstStyle/>
          <a:p>
            <a:fld id="{5FDD759E-D868-4EB1-B807-31127798B3E2}" type="datetimeFigureOut">
              <a:rPr lang="he-IL" smtClean="0"/>
              <a:t>ו'/אייר/תשפ"ה</a:t>
            </a:fld>
            <a:endParaRPr lang="he-IL"/>
          </a:p>
        </p:txBody>
      </p:sp>
      <p:sp>
        <p:nvSpPr>
          <p:cNvPr id="5" name="מציין מיקום של כותרת תחתונה 4">
            <a:extLst>
              <a:ext uri="{FF2B5EF4-FFF2-40B4-BE49-F238E27FC236}">
                <a16:creationId xmlns:a16="http://schemas.microsoft.com/office/drawing/2014/main" id="{01CF9E4C-6312-98F4-8944-384D51528FA7}"/>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CF8AD289-59B8-0BA5-6299-771E961392FD}"/>
              </a:ext>
            </a:extLst>
          </p:cNvPr>
          <p:cNvSpPr>
            <a:spLocks noGrp="1"/>
          </p:cNvSpPr>
          <p:nvPr>
            <p:ph type="sldNum" sz="quarter" idx="12"/>
          </p:nvPr>
        </p:nvSpPr>
        <p:spPr/>
        <p:txBody>
          <a:bodyPr/>
          <a:lstStyle/>
          <a:p>
            <a:fld id="{556D505E-6533-420B-B6AF-2A0514C811BD}" type="slidenum">
              <a:rPr lang="he-IL" smtClean="0"/>
              <a:t>‹#›</a:t>
            </a:fld>
            <a:endParaRPr lang="he-IL"/>
          </a:p>
        </p:txBody>
      </p:sp>
    </p:spTree>
    <p:extLst>
      <p:ext uri="{BB962C8B-B14F-4D97-AF65-F5344CB8AC3E}">
        <p14:creationId xmlns:p14="http://schemas.microsoft.com/office/powerpoint/2010/main" val="35659088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FCC3E2F5-E1B6-0AAF-AD63-180B64EF0D84}"/>
              </a:ext>
            </a:extLst>
          </p:cNvPr>
          <p:cNvSpPr>
            <a:spLocks noGrp="1"/>
          </p:cNvSpPr>
          <p:nvPr>
            <p:ph type="title"/>
          </p:nvPr>
        </p:nvSpPr>
        <p:spPr>
          <a:xfrm>
            <a:off x="831850" y="1709738"/>
            <a:ext cx="10515600" cy="2852737"/>
          </a:xfrm>
        </p:spPr>
        <p:txBody>
          <a:bodyPr anchor="b"/>
          <a:lstStyle>
            <a:lvl1pPr>
              <a:defRPr sz="6000"/>
            </a:lvl1p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9C301C31-DF07-4657-5215-5AEC4A1E48C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e-IL"/>
              <a:t>לחץ כדי לערוך סגנונות טקסט של תבנית בסיס</a:t>
            </a:r>
          </a:p>
        </p:txBody>
      </p:sp>
      <p:sp>
        <p:nvSpPr>
          <p:cNvPr id="4" name="מציין מיקום של תאריך 3">
            <a:extLst>
              <a:ext uri="{FF2B5EF4-FFF2-40B4-BE49-F238E27FC236}">
                <a16:creationId xmlns:a16="http://schemas.microsoft.com/office/drawing/2014/main" id="{52C5E45F-113F-F3BA-176B-2BA08F821135}"/>
              </a:ext>
            </a:extLst>
          </p:cNvPr>
          <p:cNvSpPr>
            <a:spLocks noGrp="1"/>
          </p:cNvSpPr>
          <p:nvPr>
            <p:ph type="dt" sz="half" idx="10"/>
          </p:nvPr>
        </p:nvSpPr>
        <p:spPr/>
        <p:txBody>
          <a:bodyPr/>
          <a:lstStyle/>
          <a:p>
            <a:fld id="{5FDD759E-D868-4EB1-B807-31127798B3E2}" type="datetimeFigureOut">
              <a:rPr lang="he-IL" smtClean="0"/>
              <a:t>ו'/אייר/תשפ"ה</a:t>
            </a:fld>
            <a:endParaRPr lang="he-IL"/>
          </a:p>
        </p:txBody>
      </p:sp>
      <p:sp>
        <p:nvSpPr>
          <p:cNvPr id="5" name="מציין מיקום של כותרת תחתונה 4">
            <a:extLst>
              <a:ext uri="{FF2B5EF4-FFF2-40B4-BE49-F238E27FC236}">
                <a16:creationId xmlns:a16="http://schemas.microsoft.com/office/drawing/2014/main" id="{E7CFA7AA-AF2E-17E0-DCDE-D405772CAE1E}"/>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15BC28D4-8903-D2D0-4E12-A3F015C03BD2}"/>
              </a:ext>
            </a:extLst>
          </p:cNvPr>
          <p:cNvSpPr>
            <a:spLocks noGrp="1"/>
          </p:cNvSpPr>
          <p:nvPr>
            <p:ph type="sldNum" sz="quarter" idx="12"/>
          </p:nvPr>
        </p:nvSpPr>
        <p:spPr/>
        <p:txBody>
          <a:bodyPr/>
          <a:lstStyle/>
          <a:p>
            <a:fld id="{556D505E-6533-420B-B6AF-2A0514C811BD}" type="slidenum">
              <a:rPr lang="he-IL" smtClean="0"/>
              <a:t>‹#›</a:t>
            </a:fld>
            <a:endParaRPr lang="he-IL"/>
          </a:p>
        </p:txBody>
      </p:sp>
    </p:spTree>
    <p:extLst>
      <p:ext uri="{BB962C8B-B14F-4D97-AF65-F5344CB8AC3E}">
        <p14:creationId xmlns:p14="http://schemas.microsoft.com/office/powerpoint/2010/main" val="30059757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847EBC80-0B65-82CD-5D3B-A48496862021}"/>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A18A063B-A4ED-ED4F-5359-94CCFC271EE0}"/>
              </a:ext>
            </a:extLst>
          </p:cNvPr>
          <p:cNvSpPr>
            <a:spLocks noGrp="1"/>
          </p:cNvSpPr>
          <p:nvPr>
            <p:ph sz="half" idx="1"/>
          </p:nvPr>
        </p:nvSpPr>
        <p:spPr>
          <a:xfrm>
            <a:off x="838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תוכן 3">
            <a:extLst>
              <a:ext uri="{FF2B5EF4-FFF2-40B4-BE49-F238E27FC236}">
                <a16:creationId xmlns:a16="http://schemas.microsoft.com/office/drawing/2014/main" id="{06166080-A2FB-C2A6-FB56-B85B8E3899E5}"/>
              </a:ext>
            </a:extLst>
          </p:cNvPr>
          <p:cNvSpPr>
            <a:spLocks noGrp="1"/>
          </p:cNvSpPr>
          <p:nvPr>
            <p:ph sz="half" idx="2"/>
          </p:nvPr>
        </p:nvSpPr>
        <p:spPr>
          <a:xfrm>
            <a:off x="6172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של תאריך 4">
            <a:extLst>
              <a:ext uri="{FF2B5EF4-FFF2-40B4-BE49-F238E27FC236}">
                <a16:creationId xmlns:a16="http://schemas.microsoft.com/office/drawing/2014/main" id="{F9B0E111-8AC6-0FA0-2C33-702E487FBB15}"/>
              </a:ext>
            </a:extLst>
          </p:cNvPr>
          <p:cNvSpPr>
            <a:spLocks noGrp="1"/>
          </p:cNvSpPr>
          <p:nvPr>
            <p:ph type="dt" sz="half" idx="10"/>
          </p:nvPr>
        </p:nvSpPr>
        <p:spPr/>
        <p:txBody>
          <a:bodyPr/>
          <a:lstStyle/>
          <a:p>
            <a:fld id="{5FDD759E-D868-4EB1-B807-31127798B3E2}" type="datetimeFigureOut">
              <a:rPr lang="he-IL" smtClean="0"/>
              <a:t>ו'/אייר/תשפ"ה</a:t>
            </a:fld>
            <a:endParaRPr lang="he-IL"/>
          </a:p>
        </p:txBody>
      </p:sp>
      <p:sp>
        <p:nvSpPr>
          <p:cNvPr id="6" name="מציין מיקום של כותרת תחתונה 5">
            <a:extLst>
              <a:ext uri="{FF2B5EF4-FFF2-40B4-BE49-F238E27FC236}">
                <a16:creationId xmlns:a16="http://schemas.microsoft.com/office/drawing/2014/main" id="{F23F90E6-B7E2-5512-DC29-96456C9C9CDB}"/>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18DC279C-80FA-19C6-8090-E0CFA7A38D9B}"/>
              </a:ext>
            </a:extLst>
          </p:cNvPr>
          <p:cNvSpPr>
            <a:spLocks noGrp="1"/>
          </p:cNvSpPr>
          <p:nvPr>
            <p:ph type="sldNum" sz="quarter" idx="12"/>
          </p:nvPr>
        </p:nvSpPr>
        <p:spPr/>
        <p:txBody>
          <a:bodyPr/>
          <a:lstStyle/>
          <a:p>
            <a:fld id="{556D505E-6533-420B-B6AF-2A0514C811BD}" type="slidenum">
              <a:rPr lang="he-IL" smtClean="0"/>
              <a:t>‹#›</a:t>
            </a:fld>
            <a:endParaRPr lang="he-IL"/>
          </a:p>
        </p:txBody>
      </p:sp>
    </p:spTree>
    <p:extLst>
      <p:ext uri="{BB962C8B-B14F-4D97-AF65-F5344CB8AC3E}">
        <p14:creationId xmlns:p14="http://schemas.microsoft.com/office/powerpoint/2010/main" val="13864327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E5895921-9947-CE02-75AE-5A79BC3B9F09}"/>
              </a:ext>
            </a:extLst>
          </p:cNvPr>
          <p:cNvSpPr>
            <a:spLocks noGrp="1"/>
          </p:cNvSpPr>
          <p:nvPr>
            <p:ph type="title"/>
          </p:nvPr>
        </p:nvSpPr>
        <p:spPr>
          <a:xfrm>
            <a:off x="839788" y="365125"/>
            <a:ext cx="10515600" cy="1325563"/>
          </a:xfrm>
        </p:spPr>
        <p:txBody>
          <a:body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3BFF1267-2C1C-C1A2-C196-0147CC9347E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מציין מיקום תוכן 3">
            <a:extLst>
              <a:ext uri="{FF2B5EF4-FFF2-40B4-BE49-F238E27FC236}">
                <a16:creationId xmlns:a16="http://schemas.microsoft.com/office/drawing/2014/main" id="{A8C42975-9A1D-D46D-5190-CD342D21420A}"/>
              </a:ext>
            </a:extLst>
          </p:cNvPr>
          <p:cNvSpPr>
            <a:spLocks noGrp="1"/>
          </p:cNvSpPr>
          <p:nvPr>
            <p:ph sz="half" idx="2"/>
          </p:nvPr>
        </p:nvSpPr>
        <p:spPr>
          <a:xfrm>
            <a:off x="839788" y="2505075"/>
            <a:ext cx="5157787"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טקסט 4">
            <a:extLst>
              <a:ext uri="{FF2B5EF4-FFF2-40B4-BE49-F238E27FC236}">
                <a16:creationId xmlns:a16="http://schemas.microsoft.com/office/drawing/2014/main" id="{6201533D-83FE-6D65-F28E-24B15A64E48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מציין מיקום תוכן 5">
            <a:extLst>
              <a:ext uri="{FF2B5EF4-FFF2-40B4-BE49-F238E27FC236}">
                <a16:creationId xmlns:a16="http://schemas.microsoft.com/office/drawing/2014/main" id="{BB363089-5696-55EC-ADBE-CC0AAC4E054D}"/>
              </a:ext>
            </a:extLst>
          </p:cNvPr>
          <p:cNvSpPr>
            <a:spLocks noGrp="1"/>
          </p:cNvSpPr>
          <p:nvPr>
            <p:ph sz="quarter" idx="4"/>
          </p:nvPr>
        </p:nvSpPr>
        <p:spPr>
          <a:xfrm>
            <a:off x="6172200" y="2505075"/>
            <a:ext cx="5183188"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7" name="מציין מיקום של תאריך 6">
            <a:extLst>
              <a:ext uri="{FF2B5EF4-FFF2-40B4-BE49-F238E27FC236}">
                <a16:creationId xmlns:a16="http://schemas.microsoft.com/office/drawing/2014/main" id="{BBDB3278-F48D-04A5-6896-A43A9C61E045}"/>
              </a:ext>
            </a:extLst>
          </p:cNvPr>
          <p:cNvSpPr>
            <a:spLocks noGrp="1"/>
          </p:cNvSpPr>
          <p:nvPr>
            <p:ph type="dt" sz="half" idx="10"/>
          </p:nvPr>
        </p:nvSpPr>
        <p:spPr/>
        <p:txBody>
          <a:bodyPr/>
          <a:lstStyle/>
          <a:p>
            <a:fld id="{5FDD759E-D868-4EB1-B807-31127798B3E2}" type="datetimeFigureOut">
              <a:rPr lang="he-IL" smtClean="0"/>
              <a:t>ו'/אייר/תשפ"ה</a:t>
            </a:fld>
            <a:endParaRPr lang="he-IL"/>
          </a:p>
        </p:txBody>
      </p:sp>
      <p:sp>
        <p:nvSpPr>
          <p:cNvPr id="8" name="מציין מיקום של כותרת תחתונה 7">
            <a:extLst>
              <a:ext uri="{FF2B5EF4-FFF2-40B4-BE49-F238E27FC236}">
                <a16:creationId xmlns:a16="http://schemas.microsoft.com/office/drawing/2014/main" id="{DFEDCA77-AA23-31BF-5121-FD8420AECE16}"/>
              </a:ext>
            </a:extLst>
          </p:cNvPr>
          <p:cNvSpPr>
            <a:spLocks noGrp="1"/>
          </p:cNvSpPr>
          <p:nvPr>
            <p:ph type="ftr" sz="quarter" idx="11"/>
          </p:nvPr>
        </p:nvSpPr>
        <p:spPr/>
        <p:txBody>
          <a:bodyPr/>
          <a:lstStyle/>
          <a:p>
            <a:endParaRPr lang="he-IL"/>
          </a:p>
        </p:txBody>
      </p:sp>
      <p:sp>
        <p:nvSpPr>
          <p:cNvPr id="9" name="מציין מיקום של מספר שקופית 8">
            <a:extLst>
              <a:ext uri="{FF2B5EF4-FFF2-40B4-BE49-F238E27FC236}">
                <a16:creationId xmlns:a16="http://schemas.microsoft.com/office/drawing/2014/main" id="{9A34B835-1509-E51C-32BC-F8AFDB75732F}"/>
              </a:ext>
            </a:extLst>
          </p:cNvPr>
          <p:cNvSpPr>
            <a:spLocks noGrp="1"/>
          </p:cNvSpPr>
          <p:nvPr>
            <p:ph type="sldNum" sz="quarter" idx="12"/>
          </p:nvPr>
        </p:nvSpPr>
        <p:spPr/>
        <p:txBody>
          <a:bodyPr/>
          <a:lstStyle/>
          <a:p>
            <a:fld id="{556D505E-6533-420B-B6AF-2A0514C811BD}" type="slidenum">
              <a:rPr lang="he-IL" smtClean="0"/>
              <a:t>‹#›</a:t>
            </a:fld>
            <a:endParaRPr lang="he-IL"/>
          </a:p>
        </p:txBody>
      </p:sp>
    </p:spTree>
    <p:extLst>
      <p:ext uri="{BB962C8B-B14F-4D97-AF65-F5344CB8AC3E}">
        <p14:creationId xmlns:p14="http://schemas.microsoft.com/office/powerpoint/2010/main" val="34973897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202833CA-C0A0-34A3-A5BA-C938EC85BBC7}"/>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של תאריך 2">
            <a:extLst>
              <a:ext uri="{FF2B5EF4-FFF2-40B4-BE49-F238E27FC236}">
                <a16:creationId xmlns:a16="http://schemas.microsoft.com/office/drawing/2014/main" id="{5A367D71-F868-DF05-EC6A-5CD313A1987A}"/>
              </a:ext>
            </a:extLst>
          </p:cNvPr>
          <p:cNvSpPr>
            <a:spLocks noGrp="1"/>
          </p:cNvSpPr>
          <p:nvPr>
            <p:ph type="dt" sz="half" idx="10"/>
          </p:nvPr>
        </p:nvSpPr>
        <p:spPr/>
        <p:txBody>
          <a:bodyPr/>
          <a:lstStyle/>
          <a:p>
            <a:fld id="{5FDD759E-D868-4EB1-B807-31127798B3E2}" type="datetimeFigureOut">
              <a:rPr lang="he-IL" smtClean="0"/>
              <a:t>ו'/אייר/תשפ"ה</a:t>
            </a:fld>
            <a:endParaRPr lang="he-IL"/>
          </a:p>
        </p:txBody>
      </p:sp>
      <p:sp>
        <p:nvSpPr>
          <p:cNvPr id="4" name="מציין מיקום של כותרת תחתונה 3">
            <a:extLst>
              <a:ext uri="{FF2B5EF4-FFF2-40B4-BE49-F238E27FC236}">
                <a16:creationId xmlns:a16="http://schemas.microsoft.com/office/drawing/2014/main" id="{AC8D94BA-4389-A12C-65D1-F8E73EAE6429}"/>
              </a:ext>
            </a:extLst>
          </p:cNvPr>
          <p:cNvSpPr>
            <a:spLocks noGrp="1"/>
          </p:cNvSpPr>
          <p:nvPr>
            <p:ph type="ftr" sz="quarter" idx="11"/>
          </p:nvPr>
        </p:nvSpPr>
        <p:spPr/>
        <p:txBody>
          <a:bodyPr/>
          <a:lstStyle/>
          <a:p>
            <a:endParaRPr lang="he-IL"/>
          </a:p>
        </p:txBody>
      </p:sp>
      <p:sp>
        <p:nvSpPr>
          <p:cNvPr id="5" name="מציין מיקום של מספר שקופית 4">
            <a:extLst>
              <a:ext uri="{FF2B5EF4-FFF2-40B4-BE49-F238E27FC236}">
                <a16:creationId xmlns:a16="http://schemas.microsoft.com/office/drawing/2014/main" id="{07D2924F-28F7-E241-8843-383940F70AB7}"/>
              </a:ext>
            </a:extLst>
          </p:cNvPr>
          <p:cNvSpPr>
            <a:spLocks noGrp="1"/>
          </p:cNvSpPr>
          <p:nvPr>
            <p:ph type="sldNum" sz="quarter" idx="12"/>
          </p:nvPr>
        </p:nvSpPr>
        <p:spPr/>
        <p:txBody>
          <a:bodyPr/>
          <a:lstStyle/>
          <a:p>
            <a:fld id="{556D505E-6533-420B-B6AF-2A0514C811BD}" type="slidenum">
              <a:rPr lang="he-IL" smtClean="0"/>
              <a:t>‹#›</a:t>
            </a:fld>
            <a:endParaRPr lang="he-IL"/>
          </a:p>
        </p:txBody>
      </p:sp>
    </p:spTree>
    <p:extLst>
      <p:ext uri="{BB962C8B-B14F-4D97-AF65-F5344CB8AC3E}">
        <p14:creationId xmlns:p14="http://schemas.microsoft.com/office/powerpoint/2010/main" val="28626643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מציין מיקום של תאריך 1">
            <a:extLst>
              <a:ext uri="{FF2B5EF4-FFF2-40B4-BE49-F238E27FC236}">
                <a16:creationId xmlns:a16="http://schemas.microsoft.com/office/drawing/2014/main" id="{7094BA60-0BE9-22C8-5DAF-845DA2CAC048}"/>
              </a:ext>
            </a:extLst>
          </p:cNvPr>
          <p:cNvSpPr>
            <a:spLocks noGrp="1"/>
          </p:cNvSpPr>
          <p:nvPr>
            <p:ph type="dt" sz="half" idx="10"/>
          </p:nvPr>
        </p:nvSpPr>
        <p:spPr/>
        <p:txBody>
          <a:bodyPr/>
          <a:lstStyle/>
          <a:p>
            <a:fld id="{5FDD759E-D868-4EB1-B807-31127798B3E2}" type="datetimeFigureOut">
              <a:rPr lang="he-IL" smtClean="0"/>
              <a:t>ו'/אייר/תשפ"ה</a:t>
            </a:fld>
            <a:endParaRPr lang="he-IL"/>
          </a:p>
        </p:txBody>
      </p:sp>
      <p:sp>
        <p:nvSpPr>
          <p:cNvPr id="3" name="מציין מיקום של כותרת תחתונה 2">
            <a:extLst>
              <a:ext uri="{FF2B5EF4-FFF2-40B4-BE49-F238E27FC236}">
                <a16:creationId xmlns:a16="http://schemas.microsoft.com/office/drawing/2014/main" id="{6EDC815D-72A5-B32F-0EC4-D499DCF1DFB1}"/>
              </a:ext>
            </a:extLst>
          </p:cNvPr>
          <p:cNvSpPr>
            <a:spLocks noGrp="1"/>
          </p:cNvSpPr>
          <p:nvPr>
            <p:ph type="ftr" sz="quarter" idx="11"/>
          </p:nvPr>
        </p:nvSpPr>
        <p:spPr/>
        <p:txBody>
          <a:bodyPr/>
          <a:lstStyle/>
          <a:p>
            <a:endParaRPr lang="he-IL"/>
          </a:p>
        </p:txBody>
      </p:sp>
      <p:sp>
        <p:nvSpPr>
          <p:cNvPr id="4" name="מציין מיקום של מספר שקופית 3">
            <a:extLst>
              <a:ext uri="{FF2B5EF4-FFF2-40B4-BE49-F238E27FC236}">
                <a16:creationId xmlns:a16="http://schemas.microsoft.com/office/drawing/2014/main" id="{897D4005-7C2E-CE18-3379-63C016903A02}"/>
              </a:ext>
            </a:extLst>
          </p:cNvPr>
          <p:cNvSpPr>
            <a:spLocks noGrp="1"/>
          </p:cNvSpPr>
          <p:nvPr>
            <p:ph type="sldNum" sz="quarter" idx="12"/>
          </p:nvPr>
        </p:nvSpPr>
        <p:spPr/>
        <p:txBody>
          <a:bodyPr/>
          <a:lstStyle/>
          <a:p>
            <a:fld id="{556D505E-6533-420B-B6AF-2A0514C811BD}" type="slidenum">
              <a:rPr lang="he-IL" smtClean="0"/>
              <a:t>‹#›</a:t>
            </a:fld>
            <a:endParaRPr lang="he-IL"/>
          </a:p>
        </p:txBody>
      </p:sp>
    </p:spTree>
    <p:extLst>
      <p:ext uri="{BB962C8B-B14F-4D97-AF65-F5344CB8AC3E}">
        <p14:creationId xmlns:p14="http://schemas.microsoft.com/office/powerpoint/2010/main" val="15043289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A6A934A9-B6E9-BC8F-9FE6-07F500C4048C}"/>
              </a:ext>
            </a:extLst>
          </p:cNvPr>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2E170705-BB5A-14B2-96D1-3B8B4185784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טקסט 3">
            <a:extLst>
              <a:ext uri="{FF2B5EF4-FFF2-40B4-BE49-F238E27FC236}">
                <a16:creationId xmlns:a16="http://schemas.microsoft.com/office/drawing/2014/main" id="{F8BC1378-5C08-2F8E-891B-AE3F78F5B1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a:extLst>
              <a:ext uri="{FF2B5EF4-FFF2-40B4-BE49-F238E27FC236}">
                <a16:creationId xmlns:a16="http://schemas.microsoft.com/office/drawing/2014/main" id="{3EB133F1-19E9-EEB1-9D6E-DD875E7FC99F}"/>
              </a:ext>
            </a:extLst>
          </p:cNvPr>
          <p:cNvSpPr>
            <a:spLocks noGrp="1"/>
          </p:cNvSpPr>
          <p:nvPr>
            <p:ph type="dt" sz="half" idx="10"/>
          </p:nvPr>
        </p:nvSpPr>
        <p:spPr/>
        <p:txBody>
          <a:bodyPr/>
          <a:lstStyle/>
          <a:p>
            <a:fld id="{5FDD759E-D868-4EB1-B807-31127798B3E2}" type="datetimeFigureOut">
              <a:rPr lang="he-IL" smtClean="0"/>
              <a:t>ו'/אייר/תשפ"ה</a:t>
            </a:fld>
            <a:endParaRPr lang="he-IL"/>
          </a:p>
        </p:txBody>
      </p:sp>
      <p:sp>
        <p:nvSpPr>
          <p:cNvPr id="6" name="מציין מיקום של כותרת תחתונה 5">
            <a:extLst>
              <a:ext uri="{FF2B5EF4-FFF2-40B4-BE49-F238E27FC236}">
                <a16:creationId xmlns:a16="http://schemas.microsoft.com/office/drawing/2014/main" id="{8D12A592-C8A3-2A48-BFB7-EEFF7AEC8691}"/>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F386FF99-D636-A8DB-3A35-607156E69773}"/>
              </a:ext>
            </a:extLst>
          </p:cNvPr>
          <p:cNvSpPr>
            <a:spLocks noGrp="1"/>
          </p:cNvSpPr>
          <p:nvPr>
            <p:ph type="sldNum" sz="quarter" idx="12"/>
          </p:nvPr>
        </p:nvSpPr>
        <p:spPr/>
        <p:txBody>
          <a:bodyPr/>
          <a:lstStyle/>
          <a:p>
            <a:fld id="{556D505E-6533-420B-B6AF-2A0514C811BD}" type="slidenum">
              <a:rPr lang="he-IL" smtClean="0"/>
              <a:t>‹#›</a:t>
            </a:fld>
            <a:endParaRPr lang="he-IL"/>
          </a:p>
        </p:txBody>
      </p:sp>
    </p:spTree>
    <p:extLst>
      <p:ext uri="{BB962C8B-B14F-4D97-AF65-F5344CB8AC3E}">
        <p14:creationId xmlns:p14="http://schemas.microsoft.com/office/powerpoint/2010/main" val="22479192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7FDAC572-26BF-89C3-B0E5-F7EDDF266D4F}"/>
              </a:ext>
            </a:extLst>
          </p:cNvPr>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של תמונה 2">
            <a:extLst>
              <a:ext uri="{FF2B5EF4-FFF2-40B4-BE49-F238E27FC236}">
                <a16:creationId xmlns:a16="http://schemas.microsoft.com/office/drawing/2014/main" id="{8DAE16FA-94C0-5A68-DB57-0D20DA91331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e-IL"/>
          </a:p>
        </p:txBody>
      </p:sp>
      <p:sp>
        <p:nvSpPr>
          <p:cNvPr id="4" name="מציין מיקום טקסט 3">
            <a:extLst>
              <a:ext uri="{FF2B5EF4-FFF2-40B4-BE49-F238E27FC236}">
                <a16:creationId xmlns:a16="http://schemas.microsoft.com/office/drawing/2014/main" id="{8E915DD2-6BB7-29DE-1037-F12980A055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a:extLst>
              <a:ext uri="{FF2B5EF4-FFF2-40B4-BE49-F238E27FC236}">
                <a16:creationId xmlns:a16="http://schemas.microsoft.com/office/drawing/2014/main" id="{444CCC38-8838-482C-34CD-C03736F2A93E}"/>
              </a:ext>
            </a:extLst>
          </p:cNvPr>
          <p:cNvSpPr>
            <a:spLocks noGrp="1"/>
          </p:cNvSpPr>
          <p:nvPr>
            <p:ph type="dt" sz="half" idx="10"/>
          </p:nvPr>
        </p:nvSpPr>
        <p:spPr/>
        <p:txBody>
          <a:bodyPr/>
          <a:lstStyle/>
          <a:p>
            <a:fld id="{5FDD759E-D868-4EB1-B807-31127798B3E2}" type="datetimeFigureOut">
              <a:rPr lang="he-IL" smtClean="0"/>
              <a:t>ו'/אייר/תשפ"ה</a:t>
            </a:fld>
            <a:endParaRPr lang="he-IL"/>
          </a:p>
        </p:txBody>
      </p:sp>
      <p:sp>
        <p:nvSpPr>
          <p:cNvPr id="6" name="מציין מיקום של כותרת תחתונה 5">
            <a:extLst>
              <a:ext uri="{FF2B5EF4-FFF2-40B4-BE49-F238E27FC236}">
                <a16:creationId xmlns:a16="http://schemas.microsoft.com/office/drawing/2014/main" id="{5F8D08B8-084D-2CDE-A373-F8669E4A3B61}"/>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49943610-B2AA-E2DA-4B94-CFC4B16D6D5B}"/>
              </a:ext>
            </a:extLst>
          </p:cNvPr>
          <p:cNvSpPr>
            <a:spLocks noGrp="1"/>
          </p:cNvSpPr>
          <p:nvPr>
            <p:ph type="sldNum" sz="quarter" idx="12"/>
          </p:nvPr>
        </p:nvSpPr>
        <p:spPr/>
        <p:txBody>
          <a:bodyPr/>
          <a:lstStyle/>
          <a:p>
            <a:fld id="{556D505E-6533-420B-B6AF-2A0514C811BD}" type="slidenum">
              <a:rPr lang="he-IL" smtClean="0"/>
              <a:t>‹#›</a:t>
            </a:fld>
            <a:endParaRPr lang="he-IL"/>
          </a:p>
        </p:txBody>
      </p:sp>
    </p:spTree>
    <p:extLst>
      <p:ext uri="{BB962C8B-B14F-4D97-AF65-F5344CB8AC3E}">
        <p14:creationId xmlns:p14="http://schemas.microsoft.com/office/powerpoint/2010/main" val="8300421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1">
            <a:extLst>
              <a:ext uri="{FF2B5EF4-FFF2-40B4-BE49-F238E27FC236}">
                <a16:creationId xmlns:a16="http://schemas.microsoft.com/office/drawing/2014/main" id="{B58193FB-A255-C356-5762-7097B35B3FE1}"/>
              </a:ext>
            </a:extLst>
          </p:cNvPr>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FFC75EFB-D5A6-D38C-98FC-4606C85E9ADF}"/>
              </a:ext>
            </a:extLst>
          </p:cNvPr>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11A89C3C-DEF2-B736-0AE5-898A220A77C4}"/>
              </a:ext>
            </a:extLst>
          </p:cNvPr>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5FDD759E-D868-4EB1-B807-31127798B3E2}" type="datetimeFigureOut">
              <a:rPr lang="he-IL" smtClean="0"/>
              <a:t>ו'/אייר/תשפ"ה</a:t>
            </a:fld>
            <a:endParaRPr lang="he-IL"/>
          </a:p>
        </p:txBody>
      </p:sp>
      <p:sp>
        <p:nvSpPr>
          <p:cNvPr id="5" name="מציין מיקום של כותרת תחתונה 4">
            <a:extLst>
              <a:ext uri="{FF2B5EF4-FFF2-40B4-BE49-F238E27FC236}">
                <a16:creationId xmlns:a16="http://schemas.microsoft.com/office/drawing/2014/main" id="{598EC747-5A4B-DFD2-011D-FF6100E53F3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he-IL"/>
          </a:p>
        </p:txBody>
      </p:sp>
      <p:sp>
        <p:nvSpPr>
          <p:cNvPr id="6" name="מציין מיקום של מספר שקופית 5">
            <a:extLst>
              <a:ext uri="{FF2B5EF4-FFF2-40B4-BE49-F238E27FC236}">
                <a16:creationId xmlns:a16="http://schemas.microsoft.com/office/drawing/2014/main" id="{2CE29263-4E8B-809B-8F09-0C676AC7D697}"/>
              </a:ext>
            </a:extLst>
          </p:cNvPr>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556D505E-6533-420B-B6AF-2A0514C811BD}" type="slidenum">
              <a:rPr lang="he-IL" smtClean="0"/>
              <a:t>‹#›</a:t>
            </a:fld>
            <a:endParaRPr lang="he-IL"/>
          </a:p>
        </p:txBody>
      </p:sp>
    </p:spTree>
    <p:extLst>
      <p:ext uri="{BB962C8B-B14F-4D97-AF65-F5344CB8AC3E}">
        <p14:creationId xmlns:p14="http://schemas.microsoft.com/office/powerpoint/2010/main" val="39118315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24.emf"/><Relationship Id="rId4" Type="http://schemas.openxmlformats.org/officeDocument/2006/relationships/oleObject" Target="../embeddings/oleObject1.bin"/></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D909D9-9D0F-F0AB-565F-F74E9357DCEF}"/>
            </a:ext>
          </a:extLst>
        </p:cNvPr>
        <p:cNvGrpSpPr/>
        <p:nvPr/>
      </p:nvGrpSpPr>
      <p:grpSpPr>
        <a:xfrm>
          <a:off x="0" y="0"/>
          <a:ext cx="0" cy="0"/>
          <a:chOff x="0" y="0"/>
          <a:chExt cx="0" cy="0"/>
        </a:xfrm>
      </p:grpSpPr>
      <p:sp>
        <p:nvSpPr>
          <p:cNvPr id="4" name="כותרת 3">
            <a:extLst>
              <a:ext uri="{FF2B5EF4-FFF2-40B4-BE49-F238E27FC236}">
                <a16:creationId xmlns:a16="http://schemas.microsoft.com/office/drawing/2014/main" id="{1D344796-2324-D89D-F7BD-BD57AB3E5895}"/>
              </a:ext>
            </a:extLst>
          </p:cNvPr>
          <p:cNvSpPr>
            <a:spLocks noGrp="1"/>
          </p:cNvSpPr>
          <p:nvPr>
            <p:ph type="ctrTitle"/>
          </p:nvPr>
        </p:nvSpPr>
        <p:spPr>
          <a:xfrm>
            <a:off x="1503105" y="388326"/>
            <a:ext cx="10932561" cy="2747843"/>
          </a:xfrm>
        </p:spPr>
        <p:txBody>
          <a:bodyPr>
            <a:normAutofit fontScale="90000"/>
          </a:bodyPr>
          <a:lstStyle/>
          <a:p>
            <a:pPr>
              <a:lnSpc>
                <a:spcPct val="100000"/>
              </a:lnSpc>
            </a:pPr>
            <a:br>
              <a:rPr lang="he-IL" dirty="0"/>
            </a:br>
            <a:r>
              <a:rPr lang="he-IL" b="1" dirty="0">
                <a:cs typeface="+mn-cs"/>
              </a:rPr>
              <a:t>מצגת מלווה לשעורים</a:t>
            </a:r>
            <a:br>
              <a:rPr lang="he-IL" b="1" dirty="0"/>
            </a:br>
            <a:br>
              <a:rPr lang="he-IL" b="1" dirty="0"/>
            </a:br>
            <a:br>
              <a:rPr lang="he-IL" b="1" dirty="0"/>
            </a:br>
            <a:br>
              <a:rPr lang="he-IL" b="1" dirty="0"/>
            </a:br>
            <a:br>
              <a:rPr lang="he-IL" b="1" dirty="0"/>
            </a:br>
            <a:br>
              <a:rPr lang="he-IL" b="1" dirty="0"/>
            </a:br>
            <a:br>
              <a:rPr lang="he-IL" b="1" dirty="0"/>
            </a:br>
            <a:br>
              <a:rPr lang="he-IL" b="1" dirty="0"/>
            </a:br>
            <a:br>
              <a:rPr lang="he-IL" b="1" dirty="0"/>
            </a:br>
            <a:br>
              <a:rPr lang="he-IL" b="1" dirty="0"/>
            </a:br>
            <a:br>
              <a:rPr lang="he-IL" b="1" dirty="0"/>
            </a:br>
            <a:br>
              <a:rPr lang="he-IL" b="1" dirty="0"/>
            </a:br>
            <a:br>
              <a:rPr lang="he-IL" b="1" dirty="0"/>
            </a:br>
            <a:br>
              <a:rPr lang="he-IL" b="1" dirty="0"/>
            </a:br>
            <a:br>
              <a:rPr lang="he-IL" b="1" dirty="0"/>
            </a:br>
            <a:br>
              <a:rPr lang="he-IL" b="1" dirty="0"/>
            </a:br>
            <a:br>
              <a:rPr lang="he-IL" b="1" dirty="0"/>
            </a:br>
            <a:br>
              <a:rPr lang="he-IL" b="1" dirty="0"/>
            </a:br>
            <a:br>
              <a:rPr lang="he-IL" b="1" dirty="0"/>
            </a:br>
            <a:br>
              <a:rPr lang="he-IL" b="1" dirty="0"/>
            </a:br>
            <a:br>
              <a:rPr lang="he-IL" b="1" dirty="0"/>
            </a:br>
            <a:br>
              <a:rPr lang="he-IL" b="1" dirty="0"/>
            </a:br>
            <a:br>
              <a:rPr lang="he-IL" b="1" dirty="0"/>
            </a:br>
            <a:r>
              <a:rPr lang="he-IL" b="1" dirty="0">
                <a:solidFill>
                  <a:schemeClr val="accent5">
                    <a:lumMod val="50000"/>
                  </a:schemeClr>
                </a:solidFill>
                <a:cs typeface="+mn-cs"/>
              </a:rPr>
              <a:t>מדע וטכנולוגיה כיתה ו</a:t>
            </a:r>
            <a:br>
              <a:rPr lang="he-IL" b="1" dirty="0">
                <a:solidFill>
                  <a:schemeClr val="accent5">
                    <a:lumMod val="50000"/>
                  </a:schemeClr>
                </a:solidFill>
                <a:cs typeface="+mn-cs"/>
              </a:rPr>
            </a:br>
            <a:r>
              <a:rPr lang="he-IL" sz="5300" b="1" dirty="0">
                <a:solidFill>
                  <a:schemeClr val="accent6">
                    <a:lumMod val="75000"/>
                  </a:schemeClr>
                </a:solidFill>
                <a:cs typeface="+mn-cs"/>
              </a:rPr>
              <a:t>מצגת מלווה לשער</a:t>
            </a:r>
            <a:br>
              <a:rPr lang="he-IL" dirty="0"/>
            </a:br>
            <a:r>
              <a:rPr lang="he-IL" b="1" dirty="0">
                <a:solidFill>
                  <a:srgbClr val="C00000"/>
                </a:solidFill>
                <a:cs typeface="+mn-cs"/>
              </a:rPr>
              <a:t>קשרי קיום</a:t>
            </a:r>
            <a:br>
              <a:rPr lang="he-IL" sz="4900" b="1" dirty="0">
                <a:solidFill>
                  <a:schemeClr val="accent4">
                    <a:lumMod val="50000"/>
                  </a:schemeClr>
                </a:solidFill>
                <a:cs typeface="+mn-cs"/>
              </a:rPr>
            </a:br>
            <a:endParaRPr lang="he-IL" sz="2200" b="1" dirty="0">
              <a:solidFill>
                <a:schemeClr val="accent1">
                  <a:lumMod val="75000"/>
                </a:schemeClr>
              </a:solidFill>
              <a:cs typeface="+mn-cs"/>
            </a:endParaRPr>
          </a:p>
        </p:txBody>
      </p:sp>
      <p:pic>
        <p:nvPicPr>
          <p:cNvPr id="2" name="תמונה 1">
            <a:extLst>
              <a:ext uri="{FF2B5EF4-FFF2-40B4-BE49-F238E27FC236}">
                <a16:creationId xmlns:a16="http://schemas.microsoft.com/office/drawing/2014/main" id="{D45B39E9-D4C5-9F74-39A9-23776082468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6934" y="111835"/>
            <a:ext cx="4995682" cy="576073"/>
          </a:xfrm>
          <a:prstGeom prst="rect">
            <a:avLst/>
          </a:prstGeom>
        </p:spPr>
      </p:pic>
      <p:pic>
        <p:nvPicPr>
          <p:cNvPr id="6" name="תמונה 5">
            <a:extLst>
              <a:ext uri="{FF2B5EF4-FFF2-40B4-BE49-F238E27FC236}">
                <a16:creationId xmlns:a16="http://schemas.microsoft.com/office/drawing/2014/main" id="{B1318D47-449E-0F64-322E-C4B0E76AC03B}"/>
              </a:ext>
            </a:extLst>
          </p:cNvPr>
          <p:cNvPicPr>
            <a:picLocks noChangeAspect="1"/>
          </p:cNvPicPr>
          <p:nvPr/>
        </p:nvPicPr>
        <p:blipFill>
          <a:blip r:embed="rId4"/>
          <a:stretch>
            <a:fillRect/>
          </a:stretch>
        </p:blipFill>
        <p:spPr>
          <a:xfrm>
            <a:off x="0" y="3746752"/>
            <a:ext cx="12053838" cy="2999413"/>
          </a:xfrm>
          <a:prstGeom prst="rect">
            <a:avLst/>
          </a:prstGeom>
          <a:ln>
            <a:noFill/>
          </a:ln>
          <a:effectLst>
            <a:outerShdw blurRad="190500" algn="tl" rotWithShape="0">
              <a:srgbClr val="000000">
                <a:alpha val="70000"/>
              </a:srgbClr>
            </a:outerShdw>
          </a:effectLst>
        </p:spPr>
      </p:pic>
      <p:sp>
        <p:nvSpPr>
          <p:cNvPr id="7" name="תיבת טקסט 6">
            <a:extLst>
              <a:ext uri="{FF2B5EF4-FFF2-40B4-BE49-F238E27FC236}">
                <a16:creationId xmlns:a16="http://schemas.microsoft.com/office/drawing/2014/main" id="{6C947B6B-A457-28C5-8D0C-ECF0FA9110AA}"/>
              </a:ext>
            </a:extLst>
          </p:cNvPr>
          <p:cNvSpPr txBox="1"/>
          <p:nvPr/>
        </p:nvSpPr>
        <p:spPr>
          <a:xfrm>
            <a:off x="312729" y="2365356"/>
            <a:ext cx="3689968" cy="369332"/>
          </a:xfrm>
          <a:prstGeom prst="rect">
            <a:avLst/>
          </a:prstGeom>
          <a:solidFill>
            <a:schemeClr val="bg1"/>
          </a:solidFill>
        </p:spPr>
        <p:txBody>
          <a:bodyPr wrap="square" rtlCol="1">
            <a:spAutoFit/>
          </a:bodyPr>
          <a:lstStyle/>
          <a:p>
            <a:r>
              <a:rPr lang="he-IL" dirty="0"/>
              <a:t>התמונות והסרטונים מתוך </a:t>
            </a:r>
            <a:r>
              <a:rPr lang="en-US" dirty="0" err="1"/>
              <a:t>pixabay</a:t>
            </a:r>
            <a:endParaRPr lang="he-IL" dirty="0"/>
          </a:p>
        </p:txBody>
      </p:sp>
      <p:sp>
        <p:nvSpPr>
          <p:cNvPr id="8" name="תיבת טקסט 7">
            <a:extLst>
              <a:ext uri="{FF2B5EF4-FFF2-40B4-BE49-F238E27FC236}">
                <a16:creationId xmlns:a16="http://schemas.microsoft.com/office/drawing/2014/main" id="{B68D18F3-3871-56B4-6448-9E61D5E2E0AE}"/>
              </a:ext>
            </a:extLst>
          </p:cNvPr>
          <p:cNvSpPr txBox="1"/>
          <p:nvPr/>
        </p:nvSpPr>
        <p:spPr>
          <a:xfrm>
            <a:off x="8206710" y="4717657"/>
            <a:ext cx="184731" cy="369332"/>
          </a:xfrm>
          <a:prstGeom prst="rect">
            <a:avLst/>
          </a:prstGeom>
          <a:noFill/>
        </p:spPr>
        <p:txBody>
          <a:bodyPr wrap="none" rtlCol="1">
            <a:spAutoFit/>
          </a:bodyPr>
          <a:lstStyle/>
          <a:p>
            <a:endParaRPr lang="he-IL" dirty="0"/>
          </a:p>
        </p:txBody>
      </p:sp>
      <p:sp>
        <p:nvSpPr>
          <p:cNvPr id="11" name="תיבת טקסט 10">
            <a:extLst>
              <a:ext uri="{FF2B5EF4-FFF2-40B4-BE49-F238E27FC236}">
                <a16:creationId xmlns:a16="http://schemas.microsoft.com/office/drawing/2014/main" id="{6CD0B702-A8B2-DC79-8D81-AB10F7FCBA67}"/>
              </a:ext>
            </a:extLst>
          </p:cNvPr>
          <p:cNvSpPr txBox="1"/>
          <p:nvPr/>
        </p:nvSpPr>
        <p:spPr>
          <a:xfrm>
            <a:off x="5470878" y="3961685"/>
            <a:ext cx="3649508" cy="477430"/>
          </a:xfrm>
          <a:prstGeom prst="rect">
            <a:avLst/>
          </a:prstGeom>
          <a:noFill/>
        </p:spPr>
        <p:txBody>
          <a:bodyPr wrap="square" rtlCol="1">
            <a:spAutoFit/>
          </a:bodyPr>
          <a:lstStyle/>
          <a:p>
            <a:endParaRPr lang="he-IL" dirty="0"/>
          </a:p>
        </p:txBody>
      </p:sp>
      <p:sp>
        <p:nvSpPr>
          <p:cNvPr id="12" name="תיבת טקסט 11">
            <a:extLst>
              <a:ext uri="{FF2B5EF4-FFF2-40B4-BE49-F238E27FC236}">
                <a16:creationId xmlns:a16="http://schemas.microsoft.com/office/drawing/2014/main" id="{222FFD2D-F72D-1A63-366D-64075EAF5BCE}"/>
              </a:ext>
            </a:extLst>
          </p:cNvPr>
          <p:cNvSpPr txBox="1"/>
          <p:nvPr/>
        </p:nvSpPr>
        <p:spPr>
          <a:xfrm>
            <a:off x="1305099" y="3144910"/>
            <a:ext cx="9258876" cy="1015663"/>
          </a:xfrm>
          <a:prstGeom prst="rect">
            <a:avLst/>
          </a:prstGeom>
          <a:noFill/>
        </p:spPr>
        <p:txBody>
          <a:bodyPr wrap="square" rtlCol="1">
            <a:spAutoFit/>
          </a:bodyPr>
          <a:lstStyle/>
          <a:p>
            <a:r>
              <a:rPr lang="he-IL" sz="3200" b="1" dirty="0">
                <a:cs typeface="+mn-cs"/>
              </a:rPr>
              <a:t>פרק ראשון: סודו של כוכב לכת ארץ חלק ב </a:t>
            </a:r>
            <a:r>
              <a:rPr lang="he-IL" sz="2400" dirty="0">
                <a:cs typeface="+mn-cs"/>
              </a:rPr>
              <a:t>עמודים 223-212</a:t>
            </a:r>
            <a:br>
              <a:rPr lang="he-IL" sz="2800" b="1" dirty="0">
                <a:cs typeface="+mn-cs"/>
              </a:rPr>
            </a:br>
            <a:endParaRPr lang="he-IL" sz="2800" dirty="0"/>
          </a:p>
        </p:txBody>
      </p:sp>
    </p:spTree>
    <p:extLst>
      <p:ext uri="{BB962C8B-B14F-4D97-AF65-F5344CB8AC3E}">
        <p14:creationId xmlns:p14="http://schemas.microsoft.com/office/powerpoint/2010/main" val="8820148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3BD5C3-C4FD-7D04-4228-FED1E7F601FA}"/>
            </a:ext>
          </a:extLst>
        </p:cNvPr>
        <p:cNvGrpSpPr/>
        <p:nvPr/>
      </p:nvGrpSpPr>
      <p:grpSpPr>
        <a:xfrm>
          <a:off x="0" y="0"/>
          <a:ext cx="0" cy="0"/>
          <a:chOff x="0" y="0"/>
          <a:chExt cx="0" cy="0"/>
        </a:xfrm>
      </p:grpSpPr>
      <p:pic>
        <p:nvPicPr>
          <p:cNvPr id="6" name="תמונה 5">
            <a:extLst>
              <a:ext uri="{FF2B5EF4-FFF2-40B4-BE49-F238E27FC236}">
                <a16:creationId xmlns:a16="http://schemas.microsoft.com/office/drawing/2014/main" id="{430D0ABB-0370-218A-DED2-21C6CCE4F26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6934" y="111835"/>
            <a:ext cx="4995682" cy="576073"/>
          </a:xfrm>
          <a:prstGeom prst="rect">
            <a:avLst/>
          </a:prstGeom>
        </p:spPr>
      </p:pic>
      <p:pic>
        <p:nvPicPr>
          <p:cNvPr id="3" name="תמונה 2">
            <a:extLst>
              <a:ext uri="{FF2B5EF4-FFF2-40B4-BE49-F238E27FC236}">
                <a16:creationId xmlns:a16="http://schemas.microsoft.com/office/drawing/2014/main" id="{0B50BBD6-DCCA-7434-0C6D-59C8D605BB74}"/>
              </a:ext>
            </a:extLst>
          </p:cNvPr>
          <p:cNvPicPr>
            <a:picLocks noChangeAspect="1"/>
          </p:cNvPicPr>
          <p:nvPr/>
        </p:nvPicPr>
        <p:blipFill>
          <a:blip r:embed="rId4"/>
          <a:stretch>
            <a:fillRect/>
          </a:stretch>
        </p:blipFill>
        <p:spPr>
          <a:xfrm>
            <a:off x="6457996" y="785442"/>
            <a:ext cx="3324225" cy="333375"/>
          </a:xfrm>
          <a:prstGeom prst="rect">
            <a:avLst/>
          </a:prstGeom>
        </p:spPr>
      </p:pic>
      <p:pic>
        <p:nvPicPr>
          <p:cNvPr id="5" name="תמונה 4">
            <a:extLst>
              <a:ext uri="{FF2B5EF4-FFF2-40B4-BE49-F238E27FC236}">
                <a16:creationId xmlns:a16="http://schemas.microsoft.com/office/drawing/2014/main" id="{2C7416EF-8EDE-128B-9201-F9C7826D7B7B}"/>
              </a:ext>
            </a:extLst>
          </p:cNvPr>
          <p:cNvPicPr>
            <a:picLocks noChangeAspect="1"/>
          </p:cNvPicPr>
          <p:nvPr/>
        </p:nvPicPr>
        <p:blipFill>
          <a:blip r:embed="rId5"/>
          <a:stretch>
            <a:fillRect/>
          </a:stretch>
        </p:blipFill>
        <p:spPr>
          <a:xfrm>
            <a:off x="2015231" y="2244756"/>
            <a:ext cx="8534400" cy="3238500"/>
          </a:xfrm>
          <a:prstGeom prst="rect">
            <a:avLst/>
          </a:prstGeom>
        </p:spPr>
      </p:pic>
      <p:sp>
        <p:nvSpPr>
          <p:cNvPr id="7" name="תיבת טקסט 6">
            <a:extLst>
              <a:ext uri="{FF2B5EF4-FFF2-40B4-BE49-F238E27FC236}">
                <a16:creationId xmlns:a16="http://schemas.microsoft.com/office/drawing/2014/main" id="{CFCF4DE9-8536-913F-407C-EA218FFB6407}"/>
              </a:ext>
            </a:extLst>
          </p:cNvPr>
          <p:cNvSpPr txBox="1"/>
          <p:nvPr/>
        </p:nvSpPr>
        <p:spPr>
          <a:xfrm>
            <a:off x="3329127" y="1393794"/>
            <a:ext cx="6613864" cy="830997"/>
          </a:xfrm>
          <a:prstGeom prst="rect">
            <a:avLst/>
          </a:prstGeom>
          <a:noFill/>
        </p:spPr>
        <p:txBody>
          <a:bodyPr wrap="square" rtlCol="1">
            <a:spAutoFit/>
          </a:bodyPr>
          <a:lstStyle/>
          <a:p>
            <a:r>
              <a:rPr lang="he-IL" sz="2400" b="0" i="0" u="none" strike="noStrike" baseline="0" dirty="0">
                <a:latin typeface="NarkisClassicMF-Regular"/>
              </a:rPr>
              <a:t>קִראו את המידעון הבא והשיבו על שאלות 3-1 בעמוד 221.</a:t>
            </a:r>
            <a:endParaRPr lang="he-IL" sz="2400" dirty="0"/>
          </a:p>
        </p:txBody>
      </p:sp>
    </p:spTree>
    <p:extLst>
      <p:ext uri="{BB962C8B-B14F-4D97-AF65-F5344CB8AC3E}">
        <p14:creationId xmlns:p14="http://schemas.microsoft.com/office/powerpoint/2010/main" val="10020979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B7E801-F527-3C3F-C5EC-C58CB7E83402}"/>
            </a:ext>
          </a:extLst>
        </p:cNvPr>
        <p:cNvGrpSpPr/>
        <p:nvPr/>
      </p:nvGrpSpPr>
      <p:grpSpPr>
        <a:xfrm>
          <a:off x="0" y="0"/>
          <a:ext cx="0" cy="0"/>
          <a:chOff x="0" y="0"/>
          <a:chExt cx="0" cy="0"/>
        </a:xfrm>
      </p:grpSpPr>
      <p:pic>
        <p:nvPicPr>
          <p:cNvPr id="6" name="תמונה 5">
            <a:extLst>
              <a:ext uri="{FF2B5EF4-FFF2-40B4-BE49-F238E27FC236}">
                <a16:creationId xmlns:a16="http://schemas.microsoft.com/office/drawing/2014/main" id="{DA49AF48-4402-3DA5-50FA-50F4564F857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6934" y="111835"/>
            <a:ext cx="4995682" cy="576073"/>
          </a:xfrm>
          <a:prstGeom prst="rect">
            <a:avLst/>
          </a:prstGeom>
        </p:spPr>
      </p:pic>
      <p:pic>
        <p:nvPicPr>
          <p:cNvPr id="3" name="תמונה 2">
            <a:extLst>
              <a:ext uri="{FF2B5EF4-FFF2-40B4-BE49-F238E27FC236}">
                <a16:creationId xmlns:a16="http://schemas.microsoft.com/office/drawing/2014/main" id="{F5933109-5E43-ACF2-8BCF-1799D63142F3}"/>
              </a:ext>
            </a:extLst>
          </p:cNvPr>
          <p:cNvPicPr>
            <a:picLocks noChangeAspect="1"/>
          </p:cNvPicPr>
          <p:nvPr/>
        </p:nvPicPr>
        <p:blipFill>
          <a:blip r:embed="rId4"/>
          <a:stretch>
            <a:fillRect/>
          </a:stretch>
        </p:blipFill>
        <p:spPr>
          <a:xfrm>
            <a:off x="2145853" y="1381277"/>
            <a:ext cx="8677275" cy="4039340"/>
          </a:xfrm>
          <a:prstGeom prst="rect">
            <a:avLst/>
          </a:prstGeom>
          <a:ln w="19050">
            <a:solidFill>
              <a:schemeClr val="accent1"/>
            </a:solidFill>
          </a:ln>
        </p:spPr>
      </p:pic>
      <p:sp>
        <p:nvSpPr>
          <p:cNvPr id="4" name="תיבת טקסט 3">
            <a:extLst>
              <a:ext uri="{FF2B5EF4-FFF2-40B4-BE49-F238E27FC236}">
                <a16:creationId xmlns:a16="http://schemas.microsoft.com/office/drawing/2014/main" id="{7EEBC7EB-1755-F2FB-7A0C-1529F927FF7A}"/>
              </a:ext>
            </a:extLst>
          </p:cNvPr>
          <p:cNvSpPr txBox="1"/>
          <p:nvPr/>
        </p:nvSpPr>
        <p:spPr>
          <a:xfrm>
            <a:off x="621437" y="6113986"/>
            <a:ext cx="1837678" cy="369332"/>
          </a:xfrm>
          <a:prstGeom prst="rect">
            <a:avLst/>
          </a:prstGeom>
          <a:noFill/>
        </p:spPr>
        <p:txBody>
          <a:bodyPr wrap="square" rtlCol="1">
            <a:spAutoFit/>
          </a:bodyPr>
          <a:lstStyle/>
          <a:p>
            <a:r>
              <a:rPr lang="he-IL" dirty="0"/>
              <a:t>עמוד 221</a:t>
            </a:r>
          </a:p>
        </p:txBody>
      </p:sp>
    </p:spTree>
    <p:extLst>
      <p:ext uri="{BB962C8B-B14F-4D97-AF65-F5344CB8AC3E}">
        <p14:creationId xmlns:p14="http://schemas.microsoft.com/office/powerpoint/2010/main" val="39521501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0F8D52-6114-79D5-657B-EEDBA97D8265}"/>
            </a:ext>
          </a:extLst>
        </p:cNvPr>
        <p:cNvGrpSpPr/>
        <p:nvPr/>
      </p:nvGrpSpPr>
      <p:grpSpPr>
        <a:xfrm>
          <a:off x="0" y="0"/>
          <a:ext cx="0" cy="0"/>
          <a:chOff x="0" y="0"/>
          <a:chExt cx="0" cy="0"/>
        </a:xfrm>
      </p:grpSpPr>
      <p:pic>
        <p:nvPicPr>
          <p:cNvPr id="6" name="תמונה 5">
            <a:extLst>
              <a:ext uri="{FF2B5EF4-FFF2-40B4-BE49-F238E27FC236}">
                <a16:creationId xmlns:a16="http://schemas.microsoft.com/office/drawing/2014/main" id="{9C450888-A81E-B7AB-B370-1141E57FBF9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6934" y="111835"/>
            <a:ext cx="4995682" cy="576073"/>
          </a:xfrm>
          <a:prstGeom prst="rect">
            <a:avLst/>
          </a:prstGeom>
        </p:spPr>
      </p:pic>
      <p:pic>
        <p:nvPicPr>
          <p:cNvPr id="3" name="תמונה 2">
            <a:extLst>
              <a:ext uri="{FF2B5EF4-FFF2-40B4-BE49-F238E27FC236}">
                <a16:creationId xmlns:a16="http://schemas.microsoft.com/office/drawing/2014/main" id="{31EC7F16-E7FA-CC57-A49E-3827C905EF97}"/>
              </a:ext>
            </a:extLst>
          </p:cNvPr>
          <p:cNvPicPr>
            <a:picLocks noChangeAspect="1"/>
          </p:cNvPicPr>
          <p:nvPr/>
        </p:nvPicPr>
        <p:blipFill>
          <a:blip r:embed="rId4"/>
          <a:stretch>
            <a:fillRect/>
          </a:stretch>
        </p:blipFill>
        <p:spPr>
          <a:xfrm>
            <a:off x="2562146" y="1676255"/>
            <a:ext cx="7911623" cy="2885242"/>
          </a:xfrm>
          <a:prstGeom prst="rect">
            <a:avLst/>
          </a:prstGeom>
          <a:ln>
            <a:solidFill>
              <a:schemeClr val="accent1"/>
            </a:solidFill>
          </a:ln>
        </p:spPr>
      </p:pic>
      <p:sp>
        <p:nvSpPr>
          <p:cNvPr id="4" name="תיבת טקסט 3">
            <a:extLst>
              <a:ext uri="{FF2B5EF4-FFF2-40B4-BE49-F238E27FC236}">
                <a16:creationId xmlns:a16="http://schemas.microsoft.com/office/drawing/2014/main" id="{1843F4B1-9DF8-BBB2-9A36-11A211B7DBC9}"/>
              </a:ext>
            </a:extLst>
          </p:cNvPr>
          <p:cNvSpPr txBox="1"/>
          <p:nvPr/>
        </p:nvSpPr>
        <p:spPr>
          <a:xfrm>
            <a:off x="621437" y="6113986"/>
            <a:ext cx="1837678" cy="369332"/>
          </a:xfrm>
          <a:prstGeom prst="rect">
            <a:avLst/>
          </a:prstGeom>
          <a:noFill/>
        </p:spPr>
        <p:txBody>
          <a:bodyPr wrap="square" rtlCol="1">
            <a:spAutoFit/>
          </a:bodyPr>
          <a:lstStyle/>
          <a:p>
            <a:r>
              <a:rPr lang="he-IL" dirty="0"/>
              <a:t>עמוד 221</a:t>
            </a:r>
          </a:p>
        </p:txBody>
      </p:sp>
    </p:spTree>
    <p:extLst>
      <p:ext uri="{BB962C8B-B14F-4D97-AF65-F5344CB8AC3E}">
        <p14:creationId xmlns:p14="http://schemas.microsoft.com/office/powerpoint/2010/main" val="14187727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6EF5E7-FAE7-46A6-04ED-002E402BEFE8}"/>
            </a:ext>
          </a:extLst>
        </p:cNvPr>
        <p:cNvGrpSpPr/>
        <p:nvPr/>
      </p:nvGrpSpPr>
      <p:grpSpPr>
        <a:xfrm>
          <a:off x="0" y="0"/>
          <a:ext cx="0" cy="0"/>
          <a:chOff x="0" y="0"/>
          <a:chExt cx="0" cy="0"/>
        </a:xfrm>
      </p:grpSpPr>
      <p:pic>
        <p:nvPicPr>
          <p:cNvPr id="6" name="תמונה 5">
            <a:extLst>
              <a:ext uri="{FF2B5EF4-FFF2-40B4-BE49-F238E27FC236}">
                <a16:creationId xmlns:a16="http://schemas.microsoft.com/office/drawing/2014/main" id="{2A4AC92D-AAB7-DF82-4ADC-D5CBF10777D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6934" y="111835"/>
            <a:ext cx="4995682" cy="576073"/>
          </a:xfrm>
          <a:prstGeom prst="rect">
            <a:avLst/>
          </a:prstGeom>
        </p:spPr>
      </p:pic>
      <p:pic>
        <p:nvPicPr>
          <p:cNvPr id="3" name="תמונה 2">
            <a:extLst>
              <a:ext uri="{FF2B5EF4-FFF2-40B4-BE49-F238E27FC236}">
                <a16:creationId xmlns:a16="http://schemas.microsoft.com/office/drawing/2014/main" id="{2D344A8F-C9C3-78A5-F48F-72FBEBA6E47E}"/>
              </a:ext>
            </a:extLst>
          </p:cNvPr>
          <p:cNvPicPr>
            <a:picLocks noChangeAspect="1"/>
          </p:cNvPicPr>
          <p:nvPr/>
        </p:nvPicPr>
        <p:blipFill>
          <a:blip r:embed="rId4"/>
          <a:stretch>
            <a:fillRect/>
          </a:stretch>
        </p:blipFill>
        <p:spPr>
          <a:xfrm>
            <a:off x="5955252" y="399871"/>
            <a:ext cx="5448300" cy="1209675"/>
          </a:xfrm>
          <a:prstGeom prst="rect">
            <a:avLst/>
          </a:prstGeom>
        </p:spPr>
      </p:pic>
      <p:pic>
        <p:nvPicPr>
          <p:cNvPr id="5" name="תמונה 4">
            <a:extLst>
              <a:ext uri="{FF2B5EF4-FFF2-40B4-BE49-F238E27FC236}">
                <a16:creationId xmlns:a16="http://schemas.microsoft.com/office/drawing/2014/main" id="{1F915BBC-4053-7418-985C-25AE3CF2C78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392389" y="1450453"/>
            <a:ext cx="6375571" cy="5157927"/>
          </a:xfrm>
          <a:prstGeom prst="rect">
            <a:avLst/>
          </a:prstGeom>
        </p:spPr>
      </p:pic>
      <p:sp>
        <p:nvSpPr>
          <p:cNvPr id="7" name="תיבת טקסט 6">
            <a:extLst>
              <a:ext uri="{FF2B5EF4-FFF2-40B4-BE49-F238E27FC236}">
                <a16:creationId xmlns:a16="http://schemas.microsoft.com/office/drawing/2014/main" id="{CD09C3D5-181A-B6AE-21E6-1C029BF2F371}"/>
              </a:ext>
            </a:extLst>
          </p:cNvPr>
          <p:cNvSpPr txBox="1"/>
          <p:nvPr/>
        </p:nvSpPr>
        <p:spPr>
          <a:xfrm>
            <a:off x="5955252" y="1997587"/>
            <a:ext cx="5069150" cy="830997"/>
          </a:xfrm>
          <a:prstGeom prst="rect">
            <a:avLst/>
          </a:prstGeom>
          <a:noFill/>
        </p:spPr>
        <p:txBody>
          <a:bodyPr wrap="square" rtlCol="1">
            <a:spAutoFit/>
          </a:bodyPr>
          <a:lstStyle/>
          <a:p>
            <a:r>
              <a:rPr lang="he-IL" sz="2400" dirty="0"/>
              <a:t>השיבו על סעיפים 3-1 בתבנית </a:t>
            </a:r>
            <a:r>
              <a:rPr lang="he-IL" sz="2400" b="1" dirty="0">
                <a:solidFill>
                  <a:srgbClr val="923799"/>
                </a:solidFill>
              </a:rPr>
              <a:t>שואלים וחוקרים </a:t>
            </a:r>
            <a:r>
              <a:rPr lang="he-IL" sz="2400" dirty="0"/>
              <a:t>שבעמוד 222.</a:t>
            </a:r>
          </a:p>
        </p:txBody>
      </p:sp>
      <p:sp>
        <p:nvSpPr>
          <p:cNvPr id="8" name="תיבת טקסט 7">
            <a:extLst>
              <a:ext uri="{FF2B5EF4-FFF2-40B4-BE49-F238E27FC236}">
                <a16:creationId xmlns:a16="http://schemas.microsoft.com/office/drawing/2014/main" id="{AE1AC366-71CB-D182-09FA-C8693138DC5D}"/>
              </a:ext>
            </a:extLst>
          </p:cNvPr>
          <p:cNvSpPr txBox="1"/>
          <p:nvPr/>
        </p:nvSpPr>
        <p:spPr>
          <a:xfrm>
            <a:off x="-445289" y="6376833"/>
            <a:ext cx="1837678" cy="369332"/>
          </a:xfrm>
          <a:prstGeom prst="rect">
            <a:avLst/>
          </a:prstGeom>
          <a:noFill/>
        </p:spPr>
        <p:txBody>
          <a:bodyPr wrap="square" rtlCol="1">
            <a:spAutoFit/>
          </a:bodyPr>
          <a:lstStyle/>
          <a:p>
            <a:r>
              <a:rPr lang="he-IL" dirty="0"/>
              <a:t>עמוד 222</a:t>
            </a:r>
          </a:p>
        </p:txBody>
      </p:sp>
    </p:spTree>
    <p:extLst>
      <p:ext uri="{BB962C8B-B14F-4D97-AF65-F5344CB8AC3E}">
        <p14:creationId xmlns:p14="http://schemas.microsoft.com/office/powerpoint/2010/main" val="17070069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787CD6-B2C5-FF95-F680-9AED2A32DBFD}"/>
            </a:ext>
          </a:extLst>
        </p:cNvPr>
        <p:cNvGrpSpPr/>
        <p:nvPr/>
      </p:nvGrpSpPr>
      <p:grpSpPr>
        <a:xfrm>
          <a:off x="0" y="0"/>
          <a:ext cx="0" cy="0"/>
          <a:chOff x="0" y="0"/>
          <a:chExt cx="0" cy="0"/>
        </a:xfrm>
      </p:grpSpPr>
      <p:pic>
        <p:nvPicPr>
          <p:cNvPr id="6" name="תמונה 5">
            <a:extLst>
              <a:ext uri="{FF2B5EF4-FFF2-40B4-BE49-F238E27FC236}">
                <a16:creationId xmlns:a16="http://schemas.microsoft.com/office/drawing/2014/main" id="{023C4CDF-EF92-C419-5E18-6D8291A04E9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6934" y="111835"/>
            <a:ext cx="4995682" cy="576073"/>
          </a:xfrm>
          <a:prstGeom prst="rect">
            <a:avLst/>
          </a:prstGeom>
        </p:spPr>
      </p:pic>
      <p:pic>
        <p:nvPicPr>
          <p:cNvPr id="3" name="תמונה 2">
            <a:extLst>
              <a:ext uri="{FF2B5EF4-FFF2-40B4-BE49-F238E27FC236}">
                <a16:creationId xmlns:a16="http://schemas.microsoft.com/office/drawing/2014/main" id="{40FAF297-EA74-EAA3-F494-A5229E30D60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269507" y="1709737"/>
            <a:ext cx="10067277" cy="3270635"/>
          </a:xfrm>
          <a:prstGeom prst="rect">
            <a:avLst/>
          </a:prstGeom>
        </p:spPr>
      </p:pic>
      <p:sp>
        <p:nvSpPr>
          <p:cNvPr id="4" name="תיבת טקסט 3">
            <a:extLst>
              <a:ext uri="{FF2B5EF4-FFF2-40B4-BE49-F238E27FC236}">
                <a16:creationId xmlns:a16="http://schemas.microsoft.com/office/drawing/2014/main" id="{AA42B264-4A1C-1539-9A3B-45F5578854FC}"/>
              </a:ext>
            </a:extLst>
          </p:cNvPr>
          <p:cNvSpPr txBox="1"/>
          <p:nvPr/>
        </p:nvSpPr>
        <p:spPr>
          <a:xfrm>
            <a:off x="621437" y="6113986"/>
            <a:ext cx="1837678" cy="369332"/>
          </a:xfrm>
          <a:prstGeom prst="rect">
            <a:avLst/>
          </a:prstGeom>
          <a:noFill/>
        </p:spPr>
        <p:txBody>
          <a:bodyPr wrap="square" rtlCol="1">
            <a:spAutoFit/>
          </a:bodyPr>
          <a:lstStyle/>
          <a:p>
            <a:r>
              <a:rPr lang="he-IL" dirty="0"/>
              <a:t>עמוד 223</a:t>
            </a:r>
          </a:p>
        </p:txBody>
      </p:sp>
    </p:spTree>
    <p:extLst>
      <p:ext uri="{BB962C8B-B14F-4D97-AF65-F5344CB8AC3E}">
        <p14:creationId xmlns:p14="http://schemas.microsoft.com/office/powerpoint/2010/main" val="8437577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ACD88A-E814-25DB-8702-9FE440DEC807}"/>
            </a:ext>
          </a:extLst>
        </p:cNvPr>
        <p:cNvGrpSpPr/>
        <p:nvPr/>
      </p:nvGrpSpPr>
      <p:grpSpPr>
        <a:xfrm>
          <a:off x="0" y="0"/>
          <a:ext cx="0" cy="0"/>
          <a:chOff x="0" y="0"/>
          <a:chExt cx="0" cy="0"/>
        </a:xfrm>
      </p:grpSpPr>
      <p:pic>
        <p:nvPicPr>
          <p:cNvPr id="6" name="תמונה 5">
            <a:extLst>
              <a:ext uri="{FF2B5EF4-FFF2-40B4-BE49-F238E27FC236}">
                <a16:creationId xmlns:a16="http://schemas.microsoft.com/office/drawing/2014/main" id="{8D4B6194-1C8E-B4EC-6AAD-377E6CEBBD9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6934" y="111835"/>
            <a:ext cx="4995682" cy="576073"/>
          </a:xfrm>
          <a:prstGeom prst="rect">
            <a:avLst/>
          </a:prstGeom>
        </p:spPr>
      </p:pic>
      <p:pic>
        <p:nvPicPr>
          <p:cNvPr id="3" name="תמונה 2">
            <a:extLst>
              <a:ext uri="{FF2B5EF4-FFF2-40B4-BE49-F238E27FC236}">
                <a16:creationId xmlns:a16="http://schemas.microsoft.com/office/drawing/2014/main" id="{A8E64F16-3274-7936-13BD-5E26BE5AFB54}"/>
              </a:ext>
            </a:extLst>
          </p:cNvPr>
          <p:cNvPicPr>
            <a:picLocks noChangeAspect="1"/>
          </p:cNvPicPr>
          <p:nvPr/>
        </p:nvPicPr>
        <p:blipFill>
          <a:blip r:embed="rId4"/>
          <a:stretch>
            <a:fillRect/>
          </a:stretch>
        </p:blipFill>
        <p:spPr>
          <a:xfrm>
            <a:off x="2967591" y="1722268"/>
            <a:ext cx="7286625" cy="2521258"/>
          </a:xfrm>
          <a:prstGeom prst="rect">
            <a:avLst/>
          </a:prstGeom>
        </p:spPr>
      </p:pic>
      <p:sp>
        <p:nvSpPr>
          <p:cNvPr id="4" name="תיבת טקסט 3">
            <a:extLst>
              <a:ext uri="{FF2B5EF4-FFF2-40B4-BE49-F238E27FC236}">
                <a16:creationId xmlns:a16="http://schemas.microsoft.com/office/drawing/2014/main" id="{B3F32D69-1581-FE00-9012-89BF8DC11383}"/>
              </a:ext>
            </a:extLst>
          </p:cNvPr>
          <p:cNvSpPr txBox="1"/>
          <p:nvPr/>
        </p:nvSpPr>
        <p:spPr>
          <a:xfrm>
            <a:off x="621437" y="6113986"/>
            <a:ext cx="1837678" cy="369332"/>
          </a:xfrm>
          <a:prstGeom prst="rect">
            <a:avLst/>
          </a:prstGeom>
          <a:noFill/>
        </p:spPr>
        <p:txBody>
          <a:bodyPr wrap="square" rtlCol="1">
            <a:spAutoFit/>
          </a:bodyPr>
          <a:lstStyle/>
          <a:p>
            <a:r>
              <a:rPr lang="he-IL" dirty="0"/>
              <a:t>עמוד 222</a:t>
            </a:r>
          </a:p>
        </p:txBody>
      </p:sp>
    </p:spTree>
    <p:extLst>
      <p:ext uri="{BB962C8B-B14F-4D97-AF65-F5344CB8AC3E}">
        <p14:creationId xmlns:p14="http://schemas.microsoft.com/office/powerpoint/2010/main" val="35732778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1F2B25-9B47-EC4A-A930-6142C6BFEF25}"/>
            </a:ext>
          </a:extLst>
        </p:cNvPr>
        <p:cNvGrpSpPr/>
        <p:nvPr/>
      </p:nvGrpSpPr>
      <p:grpSpPr>
        <a:xfrm>
          <a:off x="0" y="0"/>
          <a:ext cx="0" cy="0"/>
          <a:chOff x="0" y="0"/>
          <a:chExt cx="0" cy="0"/>
        </a:xfrm>
      </p:grpSpPr>
      <p:pic>
        <p:nvPicPr>
          <p:cNvPr id="6" name="תמונה 5">
            <a:extLst>
              <a:ext uri="{FF2B5EF4-FFF2-40B4-BE49-F238E27FC236}">
                <a16:creationId xmlns:a16="http://schemas.microsoft.com/office/drawing/2014/main" id="{6F2842F1-3F53-D109-C2FC-C6E46BC74F5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6934" y="111835"/>
            <a:ext cx="4995682" cy="576073"/>
          </a:xfrm>
          <a:prstGeom prst="rect">
            <a:avLst/>
          </a:prstGeom>
        </p:spPr>
      </p:pic>
      <p:pic>
        <p:nvPicPr>
          <p:cNvPr id="3" name="תמונה 2">
            <a:extLst>
              <a:ext uri="{FF2B5EF4-FFF2-40B4-BE49-F238E27FC236}">
                <a16:creationId xmlns:a16="http://schemas.microsoft.com/office/drawing/2014/main" id="{95662FD4-BAD2-868D-C15E-FA34471B0340}"/>
              </a:ext>
            </a:extLst>
          </p:cNvPr>
          <p:cNvPicPr>
            <a:picLocks noChangeAspect="1"/>
          </p:cNvPicPr>
          <p:nvPr/>
        </p:nvPicPr>
        <p:blipFill>
          <a:blip r:embed="rId4"/>
          <a:stretch>
            <a:fillRect/>
          </a:stretch>
        </p:blipFill>
        <p:spPr>
          <a:xfrm>
            <a:off x="1367161" y="793858"/>
            <a:ext cx="10235953" cy="4657031"/>
          </a:xfrm>
          <a:prstGeom prst="rect">
            <a:avLst/>
          </a:prstGeom>
        </p:spPr>
      </p:pic>
      <p:sp>
        <p:nvSpPr>
          <p:cNvPr id="4" name="תיבת טקסט 3">
            <a:extLst>
              <a:ext uri="{FF2B5EF4-FFF2-40B4-BE49-F238E27FC236}">
                <a16:creationId xmlns:a16="http://schemas.microsoft.com/office/drawing/2014/main" id="{8564B47A-6E45-9E56-3390-DF78D53A3539}"/>
              </a:ext>
            </a:extLst>
          </p:cNvPr>
          <p:cNvSpPr txBox="1"/>
          <p:nvPr/>
        </p:nvSpPr>
        <p:spPr>
          <a:xfrm>
            <a:off x="2025587" y="5833309"/>
            <a:ext cx="8424909" cy="461665"/>
          </a:xfrm>
          <a:prstGeom prst="rect">
            <a:avLst/>
          </a:prstGeom>
          <a:noFill/>
        </p:spPr>
        <p:txBody>
          <a:bodyPr wrap="square" rtlCol="1">
            <a:spAutoFit/>
          </a:bodyPr>
          <a:lstStyle/>
          <a:p>
            <a:r>
              <a:rPr lang="he-IL" sz="2400" dirty="0"/>
              <a:t>המשיכו לענות על השאלות שבעמוד 223.</a:t>
            </a:r>
          </a:p>
        </p:txBody>
      </p:sp>
    </p:spTree>
    <p:extLst>
      <p:ext uri="{BB962C8B-B14F-4D97-AF65-F5344CB8AC3E}">
        <p14:creationId xmlns:p14="http://schemas.microsoft.com/office/powerpoint/2010/main" val="14570920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AC30B4-C4BB-8E34-7360-824FA3EC9B20}"/>
            </a:ext>
          </a:extLst>
        </p:cNvPr>
        <p:cNvGrpSpPr/>
        <p:nvPr/>
      </p:nvGrpSpPr>
      <p:grpSpPr>
        <a:xfrm>
          <a:off x="0" y="0"/>
          <a:ext cx="0" cy="0"/>
          <a:chOff x="0" y="0"/>
          <a:chExt cx="0" cy="0"/>
        </a:xfrm>
      </p:grpSpPr>
      <p:pic>
        <p:nvPicPr>
          <p:cNvPr id="6" name="תמונה 5">
            <a:extLst>
              <a:ext uri="{FF2B5EF4-FFF2-40B4-BE49-F238E27FC236}">
                <a16:creationId xmlns:a16="http://schemas.microsoft.com/office/drawing/2014/main" id="{362804EB-A877-688D-4EA5-E9D63FFF7B8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6934" y="111835"/>
            <a:ext cx="4995682" cy="576073"/>
          </a:xfrm>
          <a:prstGeom prst="rect">
            <a:avLst/>
          </a:prstGeom>
        </p:spPr>
      </p:pic>
      <p:pic>
        <p:nvPicPr>
          <p:cNvPr id="3" name="תמונה 2">
            <a:extLst>
              <a:ext uri="{FF2B5EF4-FFF2-40B4-BE49-F238E27FC236}">
                <a16:creationId xmlns:a16="http://schemas.microsoft.com/office/drawing/2014/main" id="{0783B856-36D6-225D-10BE-26F44ABA69F3}"/>
              </a:ext>
            </a:extLst>
          </p:cNvPr>
          <p:cNvPicPr>
            <a:picLocks noChangeAspect="1"/>
          </p:cNvPicPr>
          <p:nvPr/>
        </p:nvPicPr>
        <p:blipFill>
          <a:blip r:embed="rId4"/>
          <a:stretch>
            <a:fillRect/>
          </a:stretch>
        </p:blipFill>
        <p:spPr>
          <a:xfrm>
            <a:off x="2433033" y="1301996"/>
            <a:ext cx="6879465" cy="5208274"/>
          </a:xfrm>
          <a:prstGeom prst="rect">
            <a:avLst/>
          </a:prstGeom>
          <a:ln w="19050">
            <a:solidFill>
              <a:srgbClr val="C00000"/>
            </a:solidFill>
          </a:ln>
        </p:spPr>
      </p:pic>
      <p:sp>
        <p:nvSpPr>
          <p:cNvPr id="4" name="תיבת טקסט 3">
            <a:extLst>
              <a:ext uri="{FF2B5EF4-FFF2-40B4-BE49-F238E27FC236}">
                <a16:creationId xmlns:a16="http://schemas.microsoft.com/office/drawing/2014/main" id="{E5C98506-4ACB-00AA-58D6-EA71C2EC1DA0}"/>
              </a:ext>
            </a:extLst>
          </p:cNvPr>
          <p:cNvSpPr txBox="1"/>
          <p:nvPr/>
        </p:nvSpPr>
        <p:spPr>
          <a:xfrm>
            <a:off x="6658377" y="437882"/>
            <a:ext cx="4726547" cy="707886"/>
          </a:xfrm>
          <a:prstGeom prst="rect">
            <a:avLst/>
          </a:prstGeom>
          <a:noFill/>
        </p:spPr>
        <p:txBody>
          <a:bodyPr wrap="square" rtlCol="1">
            <a:spAutoFit/>
          </a:bodyPr>
          <a:lstStyle/>
          <a:p>
            <a:r>
              <a:rPr lang="he-IL" sz="4000" b="1" dirty="0">
                <a:solidFill>
                  <a:srgbClr val="C00000"/>
                </a:solidFill>
              </a:rPr>
              <a:t>משימה מתוקשבת</a:t>
            </a:r>
          </a:p>
        </p:txBody>
      </p:sp>
    </p:spTree>
    <p:extLst>
      <p:ext uri="{BB962C8B-B14F-4D97-AF65-F5344CB8AC3E}">
        <p14:creationId xmlns:p14="http://schemas.microsoft.com/office/powerpoint/2010/main" val="18393731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D850A1-5E57-FEB7-54FC-BAA4F9E66059}"/>
            </a:ext>
          </a:extLst>
        </p:cNvPr>
        <p:cNvGrpSpPr/>
        <p:nvPr/>
      </p:nvGrpSpPr>
      <p:grpSpPr>
        <a:xfrm>
          <a:off x="0" y="0"/>
          <a:ext cx="0" cy="0"/>
          <a:chOff x="0" y="0"/>
          <a:chExt cx="0" cy="0"/>
        </a:xfrm>
      </p:grpSpPr>
      <p:pic>
        <p:nvPicPr>
          <p:cNvPr id="6" name="תמונה 5">
            <a:extLst>
              <a:ext uri="{FF2B5EF4-FFF2-40B4-BE49-F238E27FC236}">
                <a16:creationId xmlns:a16="http://schemas.microsoft.com/office/drawing/2014/main" id="{8CCF7767-27ED-87ED-29DE-31AF496C1C7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6934" y="111835"/>
            <a:ext cx="4995682" cy="576073"/>
          </a:xfrm>
          <a:prstGeom prst="rect">
            <a:avLst/>
          </a:prstGeom>
        </p:spPr>
      </p:pic>
      <p:pic>
        <p:nvPicPr>
          <p:cNvPr id="3" name="תמונה 2">
            <a:extLst>
              <a:ext uri="{FF2B5EF4-FFF2-40B4-BE49-F238E27FC236}">
                <a16:creationId xmlns:a16="http://schemas.microsoft.com/office/drawing/2014/main" id="{CCEDE181-7C8F-C3D1-EF8E-E4AFF6B1462E}"/>
              </a:ext>
            </a:extLst>
          </p:cNvPr>
          <p:cNvPicPr>
            <a:picLocks noChangeAspect="1"/>
          </p:cNvPicPr>
          <p:nvPr/>
        </p:nvPicPr>
        <p:blipFill>
          <a:blip r:embed="rId4"/>
          <a:stretch>
            <a:fillRect/>
          </a:stretch>
        </p:blipFill>
        <p:spPr>
          <a:xfrm>
            <a:off x="2696116" y="1423116"/>
            <a:ext cx="7053191" cy="4823138"/>
          </a:xfrm>
          <a:prstGeom prst="rect">
            <a:avLst/>
          </a:prstGeom>
          <a:ln w="38100">
            <a:solidFill>
              <a:srgbClr val="92D050"/>
            </a:solidFill>
          </a:ln>
        </p:spPr>
      </p:pic>
      <p:sp>
        <p:nvSpPr>
          <p:cNvPr id="4" name="תיבת טקסט 3">
            <a:extLst>
              <a:ext uri="{FF2B5EF4-FFF2-40B4-BE49-F238E27FC236}">
                <a16:creationId xmlns:a16="http://schemas.microsoft.com/office/drawing/2014/main" id="{99F277AE-8110-5C53-569C-FCB2DC46EA63}"/>
              </a:ext>
            </a:extLst>
          </p:cNvPr>
          <p:cNvSpPr txBox="1"/>
          <p:nvPr/>
        </p:nvSpPr>
        <p:spPr>
          <a:xfrm>
            <a:off x="6658377" y="437882"/>
            <a:ext cx="4726547" cy="707886"/>
          </a:xfrm>
          <a:prstGeom prst="rect">
            <a:avLst/>
          </a:prstGeom>
          <a:noFill/>
        </p:spPr>
        <p:txBody>
          <a:bodyPr wrap="square" rtlCol="1">
            <a:spAutoFit/>
          </a:bodyPr>
          <a:lstStyle/>
          <a:p>
            <a:r>
              <a:rPr lang="he-IL" sz="4000" b="1" dirty="0">
                <a:solidFill>
                  <a:srgbClr val="C00000"/>
                </a:solidFill>
              </a:rPr>
              <a:t>משימה מתוקשבת</a:t>
            </a:r>
          </a:p>
        </p:txBody>
      </p:sp>
    </p:spTree>
    <p:extLst>
      <p:ext uri="{BB962C8B-B14F-4D97-AF65-F5344CB8AC3E}">
        <p14:creationId xmlns:p14="http://schemas.microsoft.com/office/powerpoint/2010/main" val="23620471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323FAC-BA42-261A-1A47-88D5359F5C43}"/>
            </a:ext>
          </a:extLst>
        </p:cNvPr>
        <p:cNvGrpSpPr/>
        <p:nvPr/>
      </p:nvGrpSpPr>
      <p:grpSpPr>
        <a:xfrm>
          <a:off x="0" y="0"/>
          <a:ext cx="0" cy="0"/>
          <a:chOff x="0" y="0"/>
          <a:chExt cx="0" cy="0"/>
        </a:xfrm>
      </p:grpSpPr>
      <p:pic>
        <p:nvPicPr>
          <p:cNvPr id="6" name="תמונה 5">
            <a:extLst>
              <a:ext uri="{FF2B5EF4-FFF2-40B4-BE49-F238E27FC236}">
                <a16:creationId xmlns:a16="http://schemas.microsoft.com/office/drawing/2014/main" id="{9B50D6B7-29F2-A4DC-B3BB-C4417AADD7A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6934" y="111835"/>
            <a:ext cx="4995682" cy="576073"/>
          </a:xfrm>
          <a:prstGeom prst="rect">
            <a:avLst/>
          </a:prstGeom>
        </p:spPr>
      </p:pic>
      <p:graphicFrame>
        <p:nvGraphicFramePr>
          <p:cNvPr id="2" name="אובייקט 1">
            <a:extLst>
              <a:ext uri="{FF2B5EF4-FFF2-40B4-BE49-F238E27FC236}">
                <a16:creationId xmlns:a16="http://schemas.microsoft.com/office/drawing/2014/main" id="{A1FF88B6-A056-2038-596A-867B0449E782}"/>
              </a:ext>
            </a:extLst>
          </p:cNvPr>
          <p:cNvGraphicFramePr>
            <a:graphicFrameLocks noChangeAspect="1"/>
          </p:cNvGraphicFramePr>
          <p:nvPr>
            <p:extLst>
              <p:ext uri="{D42A27DB-BD31-4B8C-83A1-F6EECF244321}">
                <p14:modId xmlns:p14="http://schemas.microsoft.com/office/powerpoint/2010/main" val="1235986163"/>
              </p:ext>
            </p:extLst>
          </p:nvPr>
        </p:nvGraphicFramePr>
        <p:xfrm>
          <a:off x="2665927" y="1442435"/>
          <a:ext cx="7186411" cy="4788136"/>
        </p:xfrm>
        <a:graphic>
          <a:graphicData uri="http://schemas.openxmlformats.org/presentationml/2006/ole">
            <mc:AlternateContent xmlns:mc="http://schemas.openxmlformats.org/markup-compatibility/2006">
              <mc:Choice xmlns:v="urn:schemas-microsoft-com:vml" Requires="v">
                <p:oleObj name="‏‏תמונת מפת סיביות" r:id="rId4" imgW="3815158" imgH="2756916" progId="Paint.Picture">
                  <p:embed/>
                </p:oleObj>
              </mc:Choice>
              <mc:Fallback>
                <p:oleObj name="‏‏תמונת מפת סיביות" r:id="rId4" imgW="3815158" imgH="2756916" progId="Paint.Picture">
                  <p:embed/>
                  <p:pic>
                    <p:nvPicPr>
                      <p:cNvPr id="2" name="אובייקט 1">
                        <a:extLst>
                          <a:ext uri="{FF2B5EF4-FFF2-40B4-BE49-F238E27FC236}">
                            <a16:creationId xmlns:a16="http://schemas.microsoft.com/office/drawing/2014/main" id="{A1FF88B6-A056-2038-596A-867B0449E782}"/>
                          </a:ext>
                        </a:extLst>
                      </p:cNvPr>
                      <p:cNvPicPr/>
                      <p:nvPr/>
                    </p:nvPicPr>
                    <p:blipFill>
                      <a:blip r:embed="rId5"/>
                      <a:stretch>
                        <a:fillRect/>
                      </a:stretch>
                    </p:blipFill>
                    <p:spPr>
                      <a:xfrm>
                        <a:off x="2665927" y="1442435"/>
                        <a:ext cx="7186411" cy="4788136"/>
                      </a:xfrm>
                      <a:prstGeom prst="rect">
                        <a:avLst/>
                      </a:prstGeom>
                      <a:ln w="19050">
                        <a:solidFill>
                          <a:schemeClr val="accent4">
                            <a:lumMod val="50000"/>
                          </a:schemeClr>
                        </a:solidFill>
                      </a:ln>
                    </p:spPr>
                  </p:pic>
                </p:oleObj>
              </mc:Fallback>
            </mc:AlternateContent>
          </a:graphicData>
        </a:graphic>
      </p:graphicFrame>
      <p:sp>
        <p:nvSpPr>
          <p:cNvPr id="3" name="תיבת טקסט 2">
            <a:extLst>
              <a:ext uri="{FF2B5EF4-FFF2-40B4-BE49-F238E27FC236}">
                <a16:creationId xmlns:a16="http://schemas.microsoft.com/office/drawing/2014/main" id="{1230FDD8-BB06-D936-5D68-A2BBF2BD140B}"/>
              </a:ext>
            </a:extLst>
          </p:cNvPr>
          <p:cNvSpPr txBox="1"/>
          <p:nvPr/>
        </p:nvSpPr>
        <p:spPr>
          <a:xfrm>
            <a:off x="6658377" y="437882"/>
            <a:ext cx="4726547" cy="707886"/>
          </a:xfrm>
          <a:prstGeom prst="rect">
            <a:avLst/>
          </a:prstGeom>
          <a:noFill/>
        </p:spPr>
        <p:txBody>
          <a:bodyPr wrap="square" rtlCol="1">
            <a:spAutoFit/>
          </a:bodyPr>
          <a:lstStyle/>
          <a:p>
            <a:r>
              <a:rPr lang="he-IL" sz="4000" b="1" dirty="0">
                <a:solidFill>
                  <a:srgbClr val="C00000"/>
                </a:solidFill>
              </a:rPr>
              <a:t>משימה מתוקשבת</a:t>
            </a:r>
          </a:p>
        </p:txBody>
      </p:sp>
    </p:spTree>
    <p:extLst>
      <p:ext uri="{BB962C8B-B14F-4D97-AF65-F5344CB8AC3E}">
        <p14:creationId xmlns:p14="http://schemas.microsoft.com/office/powerpoint/2010/main" val="27149140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F574D1-0179-DBCF-3D66-175602B5219B}"/>
            </a:ext>
          </a:extLst>
        </p:cNvPr>
        <p:cNvGrpSpPr/>
        <p:nvPr/>
      </p:nvGrpSpPr>
      <p:grpSpPr>
        <a:xfrm>
          <a:off x="0" y="0"/>
          <a:ext cx="0" cy="0"/>
          <a:chOff x="0" y="0"/>
          <a:chExt cx="0" cy="0"/>
        </a:xfrm>
      </p:grpSpPr>
      <p:pic>
        <p:nvPicPr>
          <p:cNvPr id="6" name="תמונה 5">
            <a:extLst>
              <a:ext uri="{FF2B5EF4-FFF2-40B4-BE49-F238E27FC236}">
                <a16:creationId xmlns:a16="http://schemas.microsoft.com/office/drawing/2014/main" id="{72BF01F5-8D2E-9A5F-1F57-90172EFF8F6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26934" y="111835"/>
            <a:ext cx="4995682" cy="576073"/>
          </a:xfrm>
          <a:prstGeom prst="rect">
            <a:avLst/>
          </a:prstGeom>
        </p:spPr>
      </p:pic>
      <p:pic>
        <p:nvPicPr>
          <p:cNvPr id="2" name="86877-594991343_small">
            <a:hlinkClick r:id="" action="ppaction://media"/>
            <a:extLst>
              <a:ext uri="{FF2B5EF4-FFF2-40B4-BE49-F238E27FC236}">
                <a16:creationId xmlns:a16="http://schemas.microsoft.com/office/drawing/2014/main" id="{30FA7626-DF0B-A227-E7FF-087898CFA17A}"/>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 y="804570"/>
            <a:ext cx="12192000" cy="6053430"/>
          </a:xfrm>
          <a:prstGeom prst="rect">
            <a:avLst/>
          </a:prstGeom>
        </p:spPr>
      </p:pic>
    </p:spTree>
    <p:extLst>
      <p:ext uri="{BB962C8B-B14F-4D97-AF65-F5344CB8AC3E}">
        <p14:creationId xmlns:p14="http://schemas.microsoft.com/office/powerpoint/2010/main" val="3483449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65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0A21AF-4FD8-B606-6224-AE3AE170B031}"/>
            </a:ext>
          </a:extLst>
        </p:cNvPr>
        <p:cNvGrpSpPr/>
        <p:nvPr/>
      </p:nvGrpSpPr>
      <p:grpSpPr>
        <a:xfrm>
          <a:off x="0" y="0"/>
          <a:ext cx="0" cy="0"/>
          <a:chOff x="0" y="0"/>
          <a:chExt cx="0" cy="0"/>
        </a:xfrm>
      </p:grpSpPr>
      <p:pic>
        <p:nvPicPr>
          <p:cNvPr id="6" name="תמונה 5">
            <a:extLst>
              <a:ext uri="{FF2B5EF4-FFF2-40B4-BE49-F238E27FC236}">
                <a16:creationId xmlns:a16="http://schemas.microsoft.com/office/drawing/2014/main" id="{FC6F747D-E2EA-A190-D6FD-4AB888F894A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6934" y="111835"/>
            <a:ext cx="4995682" cy="576073"/>
          </a:xfrm>
          <a:prstGeom prst="rect">
            <a:avLst/>
          </a:prstGeom>
        </p:spPr>
      </p:pic>
      <p:pic>
        <p:nvPicPr>
          <p:cNvPr id="3" name="תמונה 2">
            <a:extLst>
              <a:ext uri="{FF2B5EF4-FFF2-40B4-BE49-F238E27FC236}">
                <a16:creationId xmlns:a16="http://schemas.microsoft.com/office/drawing/2014/main" id="{30DAEC24-DD50-8AC0-8E92-C1AC2BC65D8F}"/>
              </a:ext>
            </a:extLst>
          </p:cNvPr>
          <p:cNvPicPr>
            <a:picLocks noChangeAspect="1"/>
          </p:cNvPicPr>
          <p:nvPr/>
        </p:nvPicPr>
        <p:blipFill>
          <a:blip r:embed="rId4"/>
          <a:stretch>
            <a:fillRect/>
          </a:stretch>
        </p:blipFill>
        <p:spPr>
          <a:xfrm>
            <a:off x="3450162" y="1316175"/>
            <a:ext cx="6416430" cy="4904790"/>
          </a:xfrm>
          <a:prstGeom prst="rect">
            <a:avLst/>
          </a:prstGeom>
          <a:ln w="19050">
            <a:solidFill>
              <a:schemeClr val="accent4">
                <a:lumMod val="50000"/>
              </a:schemeClr>
            </a:solidFill>
          </a:ln>
        </p:spPr>
      </p:pic>
      <p:sp>
        <p:nvSpPr>
          <p:cNvPr id="4" name="תיבת טקסט 3">
            <a:extLst>
              <a:ext uri="{FF2B5EF4-FFF2-40B4-BE49-F238E27FC236}">
                <a16:creationId xmlns:a16="http://schemas.microsoft.com/office/drawing/2014/main" id="{489ED88C-9B51-3423-78E6-57ED0FC9268D}"/>
              </a:ext>
            </a:extLst>
          </p:cNvPr>
          <p:cNvSpPr txBox="1"/>
          <p:nvPr/>
        </p:nvSpPr>
        <p:spPr>
          <a:xfrm>
            <a:off x="6658377" y="437882"/>
            <a:ext cx="4726547" cy="707886"/>
          </a:xfrm>
          <a:prstGeom prst="rect">
            <a:avLst/>
          </a:prstGeom>
          <a:noFill/>
        </p:spPr>
        <p:txBody>
          <a:bodyPr wrap="square" rtlCol="1">
            <a:spAutoFit/>
          </a:bodyPr>
          <a:lstStyle/>
          <a:p>
            <a:r>
              <a:rPr lang="he-IL" sz="4000" b="1" dirty="0">
                <a:solidFill>
                  <a:srgbClr val="C00000"/>
                </a:solidFill>
              </a:rPr>
              <a:t>משימה מתוקשבת</a:t>
            </a:r>
          </a:p>
        </p:txBody>
      </p:sp>
    </p:spTree>
    <p:extLst>
      <p:ext uri="{BB962C8B-B14F-4D97-AF65-F5344CB8AC3E}">
        <p14:creationId xmlns:p14="http://schemas.microsoft.com/office/powerpoint/2010/main" val="41933740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603CEFC5-759B-0FBE-3295-1CD36D1D6D3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26934" y="111835"/>
            <a:ext cx="4995682" cy="576073"/>
          </a:xfrm>
          <a:prstGeom prst="rect">
            <a:avLst/>
          </a:prstGeom>
        </p:spPr>
      </p:pic>
      <p:sp>
        <p:nvSpPr>
          <p:cNvPr id="5" name="תיבת טקסט 4">
            <a:extLst>
              <a:ext uri="{FF2B5EF4-FFF2-40B4-BE49-F238E27FC236}">
                <a16:creationId xmlns:a16="http://schemas.microsoft.com/office/drawing/2014/main" id="{F2E7668E-43C2-C1D5-F040-EC31C414A2A5}"/>
              </a:ext>
            </a:extLst>
          </p:cNvPr>
          <p:cNvSpPr txBox="1"/>
          <p:nvPr/>
        </p:nvSpPr>
        <p:spPr>
          <a:xfrm>
            <a:off x="6096000" y="657700"/>
            <a:ext cx="4737538" cy="1938992"/>
          </a:xfrm>
          <a:prstGeom prst="rect">
            <a:avLst/>
          </a:prstGeom>
          <a:noFill/>
        </p:spPr>
        <p:txBody>
          <a:bodyPr wrap="square" rtlCol="1">
            <a:spAutoFit/>
          </a:bodyPr>
          <a:lstStyle/>
          <a:p>
            <a:r>
              <a:rPr lang="he-IL" sz="4000" dirty="0"/>
              <a:t>עברו </a:t>
            </a:r>
          </a:p>
          <a:p>
            <a:r>
              <a:rPr lang="he-IL" sz="4000" b="1" dirty="0">
                <a:solidFill>
                  <a:srgbClr val="0070C0"/>
                </a:solidFill>
              </a:rPr>
              <a:t>לפרק השני: מגוון של יצורים חיים</a:t>
            </a:r>
          </a:p>
        </p:txBody>
      </p:sp>
      <p:pic>
        <p:nvPicPr>
          <p:cNvPr id="3" name="תמונה 2">
            <a:extLst>
              <a:ext uri="{FF2B5EF4-FFF2-40B4-BE49-F238E27FC236}">
                <a16:creationId xmlns:a16="http://schemas.microsoft.com/office/drawing/2014/main" id="{1FE60302-22E6-6D45-EB87-6A457541F6AB}"/>
              </a:ext>
            </a:extLst>
          </p:cNvPr>
          <p:cNvPicPr>
            <a:picLocks noChangeAspect="1"/>
          </p:cNvPicPr>
          <p:nvPr/>
        </p:nvPicPr>
        <p:blipFill>
          <a:blip r:embed="rId3"/>
          <a:stretch>
            <a:fillRect/>
          </a:stretch>
        </p:blipFill>
        <p:spPr>
          <a:xfrm>
            <a:off x="1538690" y="3211463"/>
            <a:ext cx="9629775" cy="3362325"/>
          </a:xfrm>
          <a:prstGeom prst="rect">
            <a:avLst/>
          </a:prstGeom>
          <a:ln w="19050">
            <a:solidFill>
              <a:schemeClr val="accent1"/>
            </a:solidFill>
          </a:ln>
        </p:spPr>
      </p:pic>
    </p:spTree>
    <p:extLst>
      <p:ext uri="{BB962C8B-B14F-4D97-AF65-F5344CB8AC3E}">
        <p14:creationId xmlns:p14="http://schemas.microsoft.com/office/powerpoint/2010/main" val="32596351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3ACFA1-F7D4-AFB3-0E60-9A1AB6E64881}"/>
            </a:ext>
          </a:extLst>
        </p:cNvPr>
        <p:cNvGrpSpPr/>
        <p:nvPr/>
      </p:nvGrpSpPr>
      <p:grpSpPr>
        <a:xfrm>
          <a:off x="0" y="0"/>
          <a:ext cx="0" cy="0"/>
          <a:chOff x="0" y="0"/>
          <a:chExt cx="0" cy="0"/>
        </a:xfrm>
      </p:grpSpPr>
      <p:pic>
        <p:nvPicPr>
          <p:cNvPr id="6" name="תמונה 5">
            <a:extLst>
              <a:ext uri="{FF2B5EF4-FFF2-40B4-BE49-F238E27FC236}">
                <a16:creationId xmlns:a16="http://schemas.microsoft.com/office/drawing/2014/main" id="{5489AE45-5D4A-BBBB-37E0-8EFE03B8ADF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6934" y="111835"/>
            <a:ext cx="4995682" cy="576073"/>
          </a:xfrm>
          <a:prstGeom prst="rect">
            <a:avLst/>
          </a:prstGeom>
        </p:spPr>
      </p:pic>
      <p:pic>
        <p:nvPicPr>
          <p:cNvPr id="3" name="תמונה 2">
            <a:extLst>
              <a:ext uri="{FF2B5EF4-FFF2-40B4-BE49-F238E27FC236}">
                <a16:creationId xmlns:a16="http://schemas.microsoft.com/office/drawing/2014/main" id="{1B721C7C-5B15-F9C6-B750-87B45B00F449}"/>
              </a:ext>
            </a:extLst>
          </p:cNvPr>
          <p:cNvPicPr>
            <a:picLocks noChangeAspect="1"/>
          </p:cNvPicPr>
          <p:nvPr/>
        </p:nvPicPr>
        <p:blipFill>
          <a:blip r:embed="rId4"/>
          <a:stretch>
            <a:fillRect/>
          </a:stretch>
        </p:blipFill>
        <p:spPr>
          <a:xfrm>
            <a:off x="3677158" y="687908"/>
            <a:ext cx="7686260" cy="2538090"/>
          </a:xfrm>
          <a:prstGeom prst="rect">
            <a:avLst/>
          </a:prstGeom>
        </p:spPr>
      </p:pic>
      <p:sp>
        <p:nvSpPr>
          <p:cNvPr id="4" name="תיבת טקסט 3">
            <a:extLst>
              <a:ext uri="{FF2B5EF4-FFF2-40B4-BE49-F238E27FC236}">
                <a16:creationId xmlns:a16="http://schemas.microsoft.com/office/drawing/2014/main" id="{AA4902C9-BB25-4DD1-FAA3-0BC8B5249663}"/>
              </a:ext>
            </a:extLst>
          </p:cNvPr>
          <p:cNvSpPr txBox="1"/>
          <p:nvPr/>
        </p:nvSpPr>
        <p:spPr>
          <a:xfrm>
            <a:off x="-461639" y="6505559"/>
            <a:ext cx="1837678" cy="369332"/>
          </a:xfrm>
          <a:prstGeom prst="rect">
            <a:avLst/>
          </a:prstGeom>
          <a:noFill/>
        </p:spPr>
        <p:txBody>
          <a:bodyPr wrap="square" rtlCol="1">
            <a:spAutoFit/>
          </a:bodyPr>
          <a:lstStyle/>
          <a:p>
            <a:r>
              <a:rPr lang="he-IL" dirty="0"/>
              <a:t>עמוד 218</a:t>
            </a:r>
          </a:p>
        </p:txBody>
      </p:sp>
      <p:pic>
        <p:nvPicPr>
          <p:cNvPr id="7" name="תמונה 6">
            <a:extLst>
              <a:ext uri="{FF2B5EF4-FFF2-40B4-BE49-F238E27FC236}">
                <a16:creationId xmlns:a16="http://schemas.microsoft.com/office/drawing/2014/main" id="{2E2CAE5D-3E3A-9A08-8030-5F7B79F9F45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6505" y="2640207"/>
            <a:ext cx="6001305" cy="3865352"/>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561981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D59D17-D622-705B-658C-C0060D4FDD74}"/>
            </a:ext>
          </a:extLst>
        </p:cNvPr>
        <p:cNvGrpSpPr/>
        <p:nvPr/>
      </p:nvGrpSpPr>
      <p:grpSpPr>
        <a:xfrm>
          <a:off x="0" y="0"/>
          <a:ext cx="0" cy="0"/>
          <a:chOff x="0" y="0"/>
          <a:chExt cx="0" cy="0"/>
        </a:xfrm>
      </p:grpSpPr>
      <p:pic>
        <p:nvPicPr>
          <p:cNvPr id="6" name="תמונה 5">
            <a:extLst>
              <a:ext uri="{FF2B5EF4-FFF2-40B4-BE49-F238E27FC236}">
                <a16:creationId xmlns:a16="http://schemas.microsoft.com/office/drawing/2014/main" id="{8BFCA51C-F4A7-852A-C234-3ACE423C95D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6934" y="111835"/>
            <a:ext cx="4995682" cy="576073"/>
          </a:xfrm>
          <a:prstGeom prst="rect">
            <a:avLst/>
          </a:prstGeom>
        </p:spPr>
      </p:pic>
      <p:pic>
        <p:nvPicPr>
          <p:cNvPr id="3" name="תמונה 2">
            <a:extLst>
              <a:ext uri="{FF2B5EF4-FFF2-40B4-BE49-F238E27FC236}">
                <a16:creationId xmlns:a16="http://schemas.microsoft.com/office/drawing/2014/main" id="{A6A1CCAC-2578-DC7A-2FED-21E16415B6B5}"/>
              </a:ext>
            </a:extLst>
          </p:cNvPr>
          <p:cNvPicPr>
            <a:picLocks noChangeAspect="1"/>
          </p:cNvPicPr>
          <p:nvPr/>
        </p:nvPicPr>
        <p:blipFill>
          <a:blip r:embed="rId4"/>
          <a:stretch>
            <a:fillRect/>
          </a:stretch>
        </p:blipFill>
        <p:spPr>
          <a:xfrm>
            <a:off x="2549232" y="2198734"/>
            <a:ext cx="8886825" cy="4191000"/>
          </a:xfrm>
          <a:prstGeom prst="rect">
            <a:avLst/>
          </a:prstGeom>
        </p:spPr>
      </p:pic>
      <p:pic>
        <p:nvPicPr>
          <p:cNvPr id="5" name="תמונה 4">
            <a:extLst>
              <a:ext uri="{FF2B5EF4-FFF2-40B4-BE49-F238E27FC236}">
                <a16:creationId xmlns:a16="http://schemas.microsoft.com/office/drawing/2014/main" id="{9873AFE1-CDAB-C131-EBB2-BF918D98A79B}"/>
              </a:ext>
            </a:extLst>
          </p:cNvPr>
          <p:cNvPicPr>
            <a:picLocks noChangeAspect="1"/>
          </p:cNvPicPr>
          <p:nvPr/>
        </p:nvPicPr>
        <p:blipFill>
          <a:blip r:embed="rId5"/>
          <a:stretch>
            <a:fillRect/>
          </a:stretch>
        </p:blipFill>
        <p:spPr>
          <a:xfrm>
            <a:off x="7867095" y="346523"/>
            <a:ext cx="2743200" cy="479100"/>
          </a:xfrm>
          <a:prstGeom prst="rect">
            <a:avLst/>
          </a:prstGeom>
        </p:spPr>
      </p:pic>
      <p:sp>
        <p:nvSpPr>
          <p:cNvPr id="7" name="תיבת טקסט 6">
            <a:extLst>
              <a:ext uri="{FF2B5EF4-FFF2-40B4-BE49-F238E27FC236}">
                <a16:creationId xmlns:a16="http://schemas.microsoft.com/office/drawing/2014/main" id="{E08038E7-1E06-BCDB-92CA-79C9E2EA41D2}"/>
              </a:ext>
            </a:extLst>
          </p:cNvPr>
          <p:cNvSpPr txBox="1"/>
          <p:nvPr/>
        </p:nvSpPr>
        <p:spPr>
          <a:xfrm>
            <a:off x="3559947" y="1096680"/>
            <a:ext cx="7734068" cy="830997"/>
          </a:xfrm>
          <a:prstGeom prst="rect">
            <a:avLst/>
          </a:prstGeom>
          <a:noFill/>
        </p:spPr>
        <p:txBody>
          <a:bodyPr wrap="square" rtlCol="1">
            <a:spAutoFit/>
          </a:bodyPr>
          <a:lstStyle/>
          <a:p>
            <a:r>
              <a:rPr lang="he-IL" sz="2400" b="0" i="0" u="none" strike="noStrike" baseline="0" dirty="0">
                <a:latin typeface="NarkisClassicMF-Regular"/>
              </a:rPr>
              <a:t>קִראו את תיאור מהלך הניסוי שערכו התלמידים לבדיקת השערתם והשיבו על שאלות 4-1 שבעמודים 220-219.</a:t>
            </a:r>
            <a:endParaRPr lang="he-IL" sz="2400" dirty="0"/>
          </a:p>
        </p:txBody>
      </p:sp>
      <p:sp>
        <p:nvSpPr>
          <p:cNvPr id="8" name="תיבת טקסט 7">
            <a:extLst>
              <a:ext uri="{FF2B5EF4-FFF2-40B4-BE49-F238E27FC236}">
                <a16:creationId xmlns:a16="http://schemas.microsoft.com/office/drawing/2014/main" id="{38B278FB-4EF8-473E-5A67-35F318C08E2D}"/>
              </a:ext>
            </a:extLst>
          </p:cNvPr>
          <p:cNvSpPr txBox="1"/>
          <p:nvPr/>
        </p:nvSpPr>
        <p:spPr>
          <a:xfrm>
            <a:off x="621437" y="6113986"/>
            <a:ext cx="1837678" cy="369332"/>
          </a:xfrm>
          <a:prstGeom prst="rect">
            <a:avLst/>
          </a:prstGeom>
          <a:noFill/>
        </p:spPr>
        <p:txBody>
          <a:bodyPr wrap="square" rtlCol="1">
            <a:spAutoFit/>
          </a:bodyPr>
          <a:lstStyle/>
          <a:p>
            <a:r>
              <a:rPr lang="he-IL" dirty="0"/>
              <a:t>עמוד 219</a:t>
            </a:r>
          </a:p>
        </p:txBody>
      </p:sp>
    </p:spTree>
    <p:extLst>
      <p:ext uri="{BB962C8B-B14F-4D97-AF65-F5344CB8AC3E}">
        <p14:creationId xmlns:p14="http://schemas.microsoft.com/office/powerpoint/2010/main" val="27663943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012A6F-5506-E2E8-9824-73D7D2B387C8}"/>
            </a:ext>
          </a:extLst>
        </p:cNvPr>
        <p:cNvGrpSpPr/>
        <p:nvPr/>
      </p:nvGrpSpPr>
      <p:grpSpPr>
        <a:xfrm>
          <a:off x="0" y="0"/>
          <a:ext cx="0" cy="0"/>
          <a:chOff x="0" y="0"/>
          <a:chExt cx="0" cy="0"/>
        </a:xfrm>
      </p:grpSpPr>
      <p:pic>
        <p:nvPicPr>
          <p:cNvPr id="6" name="תמונה 5">
            <a:extLst>
              <a:ext uri="{FF2B5EF4-FFF2-40B4-BE49-F238E27FC236}">
                <a16:creationId xmlns:a16="http://schemas.microsoft.com/office/drawing/2014/main" id="{F802E194-B9A9-3371-C358-2EF6F9C9FA1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6934" y="111835"/>
            <a:ext cx="4995682" cy="576073"/>
          </a:xfrm>
          <a:prstGeom prst="rect">
            <a:avLst/>
          </a:prstGeom>
        </p:spPr>
      </p:pic>
      <p:pic>
        <p:nvPicPr>
          <p:cNvPr id="3" name="תמונה 2">
            <a:extLst>
              <a:ext uri="{FF2B5EF4-FFF2-40B4-BE49-F238E27FC236}">
                <a16:creationId xmlns:a16="http://schemas.microsoft.com/office/drawing/2014/main" id="{0C300C75-E073-1E59-4CE1-447D5A57E9D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1084641"/>
            <a:ext cx="12192000" cy="4688718"/>
          </a:xfrm>
          <a:prstGeom prst="rect">
            <a:avLst/>
          </a:prstGeom>
        </p:spPr>
      </p:pic>
      <p:sp>
        <p:nvSpPr>
          <p:cNvPr id="5" name="תיבת טקסט 4">
            <a:extLst>
              <a:ext uri="{FF2B5EF4-FFF2-40B4-BE49-F238E27FC236}">
                <a16:creationId xmlns:a16="http://schemas.microsoft.com/office/drawing/2014/main" id="{36B60C39-B265-3B8C-1FDD-262BD32AE8D3}"/>
              </a:ext>
            </a:extLst>
          </p:cNvPr>
          <p:cNvSpPr txBox="1"/>
          <p:nvPr/>
        </p:nvSpPr>
        <p:spPr>
          <a:xfrm>
            <a:off x="621437" y="6113986"/>
            <a:ext cx="1837678" cy="369332"/>
          </a:xfrm>
          <a:prstGeom prst="rect">
            <a:avLst/>
          </a:prstGeom>
          <a:noFill/>
        </p:spPr>
        <p:txBody>
          <a:bodyPr wrap="square" rtlCol="1">
            <a:spAutoFit/>
          </a:bodyPr>
          <a:lstStyle/>
          <a:p>
            <a:r>
              <a:rPr lang="he-IL" dirty="0"/>
              <a:t>עמוד 219</a:t>
            </a:r>
          </a:p>
        </p:txBody>
      </p:sp>
    </p:spTree>
    <p:extLst>
      <p:ext uri="{BB962C8B-B14F-4D97-AF65-F5344CB8AC3E}">
        <p14:creationId xmlns:p14="http://schemas.microsoft.com/office/powerpoint/2010/main" val="34326502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5AA7E6-D369-48AA-D47D-E164635177A3}"/>
            </a:ext>
          </a:extLst>
        </p:cNvPr>
        <p:cNvGrpSpPr/>
        <p:nvPr/>
      </p:nvGrpSpPr>
      <p:grpSpPr>
        <a:xfrm>
          <a:off x="0" y="0"/>
          <a:ext cx="0" cy="0"/>
          <a:chOff x="0" y="0"/>
          <a:chExt cx="0" cy="0"/>
        </a:xfrm>
      </p:grpSpPr>
      <p:pic>
        <p:nvPicPr>
          <p:cNvPr id="6" name="תמונה 5">
            <a:extLst>
              <a:ext uri="{FF2B5EF4-FFF2-40B4-BE49-F238E27FC236}">
                <a16:creationId xmlns:a16="http://schemas.microsoft.com/office/drawing/2014/main" id="{614B4E15-A92B-5858-ABA9-575583969A3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6934" y="111835"/>
            <a:ext cx="4995682" cy="576073"/>
          </a:xfrm>
          <a:prstGeom prst="rect">
            <a:avLst/>
          </a:prstGeom>
        </p:spPr>
      </p:pic>
      <p:pic>
        <p:nvPicPr>
          <p:cNvPr id="3" name="תמונה 2">
            <a:extLst>
              <a:ext uri="{FF2B5EF4-FFF2-40B4-BE49-F238E27FC236}">
                <a16:creationId xmlns:a16="http://schemas.microsoft.com/office/drawing/2014/main" id="{D508FD29-8603-5C3A-140D-B9BEFCE01871}"/>
              </a:ext>
            </a:extLst>
          </p:cNvPr>
          <p:cNvPicPr>
            <a:picLocks noChangeAspect="1"/>
          </p:cNvPicPr>
          <p:nvPr/>
        </p:nvPicPr>
        <p:blipFill>
          <a:blip r:embed="rId4"/>
          <a:stretch>
            <a:fillRect/>
          </a:stretch>
        </p:blipFill>
        <p:spPr>
          <a:xfrm>
            <a:off x="2884041" y="2030859"/>
            <a:ext cx="7524750" cy="1695450"/>
          </a:xfrm>
          <a:prstGeom prst="rect">
            <a:avLst/>
          </a:prstGeom>
        </p:spPr>
      </p:pic>
      <p:sp>
        <p:nvSpPr>
          <p:cNvPr id="4" name="תיבת טקסט 3">
            <a:extLst>
              <a:ext uri="{FF2B5EF4-FFF2-40B4-BE49-F238E27FC236}">
                <a16:creationId xmlns:a16="http://schemas.microsoft.com/office/drawing/2014/main" id="{077767C2-CD9E-64E9-B9BE-903AC1B35791}"/>
              </a:ext>
            </a:extLst>
          </p:cNvPr>
          <p:cNvSpPr txBox="1"/>
          <p:nvPr/>
        </p:nvSpPr>
        <p:spPr>
          <a:xfrm>
            <a:off x="621437" y="6113986"/>
            <a:ext cx="1837678" cy="369332"/>
          </a:xfrm>
          <a:prstGeom prst="rect">
            <a:avLst/>
          </a:prstGeom>
          <a:noFill/>
        </p:spPr>
        <p:txBody>
          <a:bodyPr wrap="square" rtlCol="1">
            <a:spAutoFit/>
          </a:bodyPr>
          <a:lstStyle/>
          <a:p>
            <a:r>
              <a:rPr lang="he-IL" dirty="0"/>
              <a:t>עמוד 220</a:t>
            </a:r>
          </a:p>
        </p:txBody>
      </p:sp>
    </p:spTree>
    <p:extLst>
      <p:ext uri="{BB962C8B-B14F-4D97-AF65-F5344CB8AC3E}">
        <p14:creationId xmlns:p14="http://schemas.microsoft.com/office/powerpoint/2010/main" val="37116876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56A2D1-CFCA-F7FC-A7E7-6C1E71B5231D}"/>
            </a:ext>
          </a:extLst>
        </p:cNvPr>
        <p:cNvGrpSpPr/>
        <p:nvPr/>
      </p:nvGrpSpPr>
      <p:grpSpPr>
        <a:xfrm>
          <a:off x="0" y="0"/>
          <a:ext cx="0" cy="0"/>
          <a:chOff x="0" y="0"/>
          <a:chExt cx="0" cy="0"/>
        </a:xfrm>
      </p:grpSpPr>
      <p:pic>
        <p:nvPicPr>
          <p:cNvPr id="6" name="תמונה 5">
            <a:extLst>
              <a:ext uri="{FF2B5EF4-FFF2-40B4-BE49-F238E27FC236}">
                <a16:creationId xmlns:a16="http://schemas.microsoft.com/office/drawing/2014/main" id="{B49C46CC-D088-3725-E36B-5CD4B387E97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6934" y="111835"/>
            <a:ext cx="4995682" cy="576073"/>
          </a:xfrm>
          <a:prstGeom prst="rect">
            <a:avLst/>
          </a:prstGeom>
        </p:spPr>
      </p:pic>
      <p:pic>
        <p:nvPicPr>
          <p:cNvPr id="3" name="תמונה 2">
            <a:extLst>
              <a:ext uri="{FF2B5EF4-FFF2-40B4-BE49-F238E27FC236}">
                <a16:creationId xmlns:a16="http://schemas.microsoft.com/office/drawing/2014/main" id="{0FA60050-7CC8-2D70-238A-6F69B0DF3F9C}"/>
              </a:ext>
            </a:extLst>
          </p:cNvPr>
          <p:cNvPicPr>
            <a:picLocks noChangeAspect="1"/>
          </p:cNvPicPr>
          <p:nvPr/>
        </p:nvPicPr>
        <p:blipFill>
          <a:blip r:embed="rId4"/>
          <a:stretch>
            <a:fillRect/>
          </a:stretch>
        </p:blipFill>
        <p:spPr>
          <a:xfrm>
            <a:off x="567222" y="1287263"/>
            <a:ext cx="11057556" cy="3098075"/>
          </a:xfrm>
          <a:prstGeom prst="rect">
            <a:avLst/>
          </a:prstGeom>
        </p:spPr>
      </p:pic>
      <p:sp>
        <p:nvSpPr>
          <p:cNvPr id="4" name="תיבת טקסט 3">
            <a:extLst>
              <a:ext uri="{FF2B5EF4-FFF2-40B4-BE49-F238E27FC236}">
                <a16:creationId xmlns:a16="http://schemas.microsoft.com/office/drawing/2014/main" id="{8D0961BA-968A-1A20-0EAE-8A1BD86F4A9F}"/>
              </a:ext>
            </a:extLst>
          </p:cNvPr>
          <p:cNvSpPr txBox="1"/>
          <p:nvPr/>
        </p:nvSpPr>
        <p:spPr>
          <a:xfrm>
            <a:off x="621437" y="6113986"/>
            <a:ext cx="1837678" cy="369332"/>
          </a:xfrm>
          <a:prstGeom prst="rect">
            <a:avLst/>
          </a:prstGeom>
          <a:noFill/>
        </p:spPr>
        <p:txBody>
          <a:bodyPr wrap="square" rtlCol="1">
            <a:spAutoFit/>
          </a:bodyPr>
          <a:lstStyle/>
          <a:p>
            <a:r>
              <a:rPr lang="he-IL" dirty="0"/>
              <a:t>עמוד 220</a:t>
            </a:r>
          </a:p>
        </p:txBody>
      </p:sp>
    </p:spTree>
    <p:extLst>
      <p:ext uri="{BB962C8B-B14F-4D97-AF65-F5344CB8AC3E}">
        <p14:creationId xmlns:p14="http://schemas.microsoft.com/office/powerpoint/2010/main" val="17971208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2D200D-49FD-307B-44C8-7273D0617941}"/>
            </a:ext>
          </a:extLst>
        </p:cNvPr>
        <p:cNvGrpSpPr/>
        <p:nvPr/>
      </p:nvGrpSpPr>
      <p:grpSpPr>
        <a:xfrm>
          <a:off x="0" y="0"/>
          <a:ext cx="0" cy="0"/>
          <a:chOff x="0" y="0"/>
          <a:chExt cx="0" cy="0"/>
        </a:xfrm>
      </p:grpSpPr>
      <p:pic>
        <p:nvPicPr>
          <p:cNvPr id="6" name="תמונה 5">
            <a:extLst>
              <a:ext uri="{FF2B5EF4-FFF2-40B4-BE49-F238E27FC236}">
                <a16:creationId xmlns:a16="http://schemas.microsoft.com/office/drawing/2014/main" id="{5F40FFFE-0F8F-BBC9-9D64-DB651CECEA4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6934" y="111835"/>
            <a:ext cx="4995682" cy="576073"/>
          </a:xfrm>
          <a:prstGeom prst="rect">
            <a:avLst/>
          </a:prstGeom>
        </p:spPr>
      </p:pic>
      <p:pic>
        <p:nvPicPr>
          <p:cNvPr id="3" name="תמונה 2">
            <a:extLst>
              <a:ext uri="{FF2B5EF4-FFF2-40B4-BE49-F238E27FC236}">
                <a16:creationId xmlns:a16="http://schemas.microsoft.com/office/drawing/2014/main" id="{7A1B560C-8961-2BD6-0B48-57E5D9BE4650}"/>
              </a:ext>
            </a:extLst>
          </p:cNvPr>
          <p:cNvPicPr>
            <a:picLocks noChangeAspect="1"/>
          </p:cNvPicPr>
          <p:nvPr/>
        </p:nvPicPr>
        <p:blipFill>
          <a:blip r:embed="rId4"/>
          <a:stretch>
            <a:fillRect/>
          </a:stretch>
        </p:blipFill>
        <p:spPr>
          <a:xfrm>
            <a:off x="2043112" y="1376039"/>
            <a:ext cx="8725502" cy="3355759"/>
          </a:xfrm>
          <a:prstGeom prst="rect">
            <a:avLst/>
          </a:prstGeom>
        </p:spPr>
      </p:pic>
      <p:sp>
        <p:nvSpPr>
          <p:cNvPr id="4" name="תיבת טקסט 3">
            <a:extLst>
              <a:ext uri="{FF2B5EF4-FFF2-40B4-BE49-F238E27FC236}">
                <a16:creationId xmlns:a16="http://schemas.microsoft.com/office/drawing/2014/main" id="{7DD3960B-EAF3-5599-9E93-8871CA078BF7}"/>
              </a:ext>
            </a:extLst>
          </p:cNvPr>
          <p:cNvSpPr txBox="1"/>
          <p:nvPr/>
        </p:nvSpPr>
        <p:spPr>
          <a:xfrm>
            <a:off x="621437" y="6113986"/>
            <a:ext cx="1837678" cy="369332"/>
          </a:xfrm>
          <a:prstGeom prst="rect">
            <a:avLst/>
          </a:prstGeom>
          <a:noFill/>
        </p:spPr>
        <p:txBody>
          <a:bodyPr wrap="square" rtlCol="1">
            <a:spAutoFit/>
          </a:bodyPr>
          <a:lstStyle/>
          <a:p>
            <a:r>
              <a:rPr lang="he-IL" dirty="0"/>
              <a:t>עמוד 220</a:t>
            </a:r>
          </a:p>
        </p:txBody>
      </p:sp>
    </p:spTree>
    <p:extLst>
      <p:ext uri="{BB962C8B-B14F-4D97-AF65-F5344CB8AC3E}">
        <p14:creationId xmlns:p14="http://schemas.microsoft.com/office/powerpoint/2010/main" val="17679496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D34A9F-9BAE-697F-82FA-D04724260EE5}"/>
            </a:ext>
          </a:extLst>
        </p:cNvPr>
        <p:cNvGrpSpPr/>
        <p:nvPr/>
      </p:nvGrpSpPr>
      <p:grpSpPr>
        <a:xfrm>
          <a:off x="0" y="0"/>
          <a:ext cx="0" cy="0"/>
          <a:chOff x="0" y="0"/>
          <a:chExt cx="0" cy="0"/>
        </a:xfrm>
      </p:grpSpPr>
      <p:pic>
        <p:nvPicPr>
          <p:cNvPr id="6" name="תמונה 5">
            <a:extLst>
              <a:ext uri="{FF2B5EF4-FFF2-40B4-BE49-F238E27FC236}">
                <a16:creationId xmlns:a16="http://schemas.microsoft.com/office/drawing/2014/main" id="{52720033-66CE-6FF9-9A6C-EB629554EFB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6934" y="111835"/>
            <a:ext cx="4995682" cy="576073"/>
          </a:xfrm>
          <a:prstGeom prst="rect">
            <a:avLst/>
          </a:prstGeom>
        </p:spPr>
      </p:pic>
      <p:pic>
        <p:nvPicPr>
          <p:cNvPr id="3" name="תמונה 2">
            <a:extLst>
              <a:ext uri="{FF2B5EF4-FFF2-40B4-BE49-F238E27FC236}">
                <a16:creationId xmlns:a16="http://schemas.microsoft.com/office/drawing/2014/main" id="{3607DE23-9A53-F3D8-2E73-6862D754C40B}"/>
              </a:ext>
            </a:extLst>
          </p:cNvPr>
          <p:cNvPicPr>
            <a:picLocks noChangeAspect="1"/>
          </p:cNvPicPr>
          <p:nvPr/>
        </p:nvPicPr>
        <p:blipFill>
          <a:blip r:embed="rId4"/>
          <a:stretch>
            <a:fillRect/>
          </a:stretch>
        </p:blipFill>
        <p:spPr>
          <a:xfrm>
            <a:off x="2031045" y="1127464"/>
            <a:ext cx="8591550" cy="3426781"/>
          </a:xfrm>
          <a:prstGeom prst="rect">
            <a:avLst/>
          </a:prstGeom>
        </p:spPr>
      </p:pic>
      <p:sp>
        <p:nvSpPr>
          <p:cNvPr id="4" name="תיבת טקסט 3">
            <a:extLst>
              <a:ext uri="{FF2B5EF4-FFF2-40B4-BE49-F238E27FC236}">
                <a16:creationId xmlns:a16="http://schemas.microsoft.com/office/drawing/2014/main" id="{11EFAC72-2F89-009D-E001-F676C03DB4AD}"/>
              </a:ext>
            </a:extLst>
          </p:cNvPr>
          <p:cNvSpPr txBox="1"/>
          <p:nvPr/>
        </p:nvSpPr>
        <p:spPr>
          <a:xfrm>
            <a:off x="621437" y="6113986"/>
            <a:ext cx="1837678" cy="369332"/>
          </a:xfrm>
          <a:prstGeom prst="rect">
            <a:avLst/>
          </a:prstGeom>
          <a:noFill/>
        </p:spPr>
        <p:txBody>
          <a:bodyPr wrap="square" rtlCol="1">
            <a:spAutoFit/>
          </a:bodyPr>
          <a:lstStyle/>
          <a:p>
            <a:r>
              <a:rPr lang="he-IL" dirty="0"/>
              <a:t>עמוד 220</a:t>
            </a:r>
          </a:p>
        </p:txBody>
      </p:sp>
    </p:spTree>
    <p:extLst>
      <p:ext uri="{BB962C8B-B14F-4D97-AF65-F5344CB8AC3E}">
        <p14:creationId xmlns:p14="http://schemas.microsoft.com/office/powerpoint/2010/main" val="2721841890"/>
      </p:ext>
    </p:extLst>
  </p:cSld>
  <p:clrMapOvr>
    <a:masterClrMapping/>
  </p:clrMapOvr>
</p:sld>
</file>

<file path=ppt/theme/theme1.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2637</TotalTime>
  <Words>1343</Words>
  <Application>Microsoft Office PowerPoint</Application>
  <PresentationFormat>מסך רחב</PresentationFormat>
  <Paragraphs>118</Paragraphs>
  <Slides>21</Slides>
  <Notes>20</Notes>
  <HiddenSlides>0</HiddenSlides>
  <MMClips>1</MMClips>
  <ScaleCrop>false</ScaleCrop>
  <HeadingPairs>
    <vt:vector size="8" baseType="variant">
      <vt:variant>
        <vt:lpstr>גופנים בשימוש</vt:lpstr>
      </vt:variant>
      <vt:variant>
        <vt:i4>9</vt:i4>
      </vt:variant>
      <vt:variant>
        <vt:lpstr>ערכת נושא</vt:lpstr>
      </vt:variant>
      <vt:variant>
        <vt:i4>1</vt:i4>
      </vt:variant>
      <vt:variant>
        <vt:lpstr>שרתי OLE מוטבעים</vt:lpstr>
      </vt:variant>
      <vt:variant>
        <vt:i4>1</vt:i4>
      </vt:variant>
      <vt:variant>
        <vt:lpstr>כותרות שקופיות</vt:lpstr>
      </vt:variant>
      <vt:variant>
        <vt:i4>21</vt:i4>
      </vt:variant>
    </vt:vector>
  </HeadingPairs>
  <TitlesOfParts>
    <vt:vector size="32" baseType="lpstr">
      <vt:lpstr>Almoni Neue DL 4.0 AAA</vt:lpstr>
      <vt:lpstr>Arial</vt:lpstr>
      <vt:lpstr>Assistant</vt:lpstr>
      <vt:lpstr>Calibri</vt:lpstr>
      <vt:lpstr>Calibri Light</vt:lpstr>
      <vt:lpstr>inherit</vt:lpstr>
      <vt:lpstr>NarkisClassicMF-Bold</vt:lpstr>
      <vt:lpstr>NarkisClassicMF-Regular</vt:lpstr>
      <vt:lpstr>NarkisimMFO</vt:lpstr>
      <vt:lpstr>ערכת נושא Office</vt:lpstr>
      <vt:lpstr>‏‏תמונת מפת סיביות</vt:lpstr>
      <vt:lpstr> מצגת מלווה לשעורים                       מדע וטכנולוגיה כיתה ו מצגת מלווה לשער קשרי קיום </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noga mishan</dc:creator>
  <cp:lastModifiedBy>shlomi sh shlomish</cp:lastModifiedBy>
  <cp:revision>4</cp:revision>
  <dcterms:created xsi:type="dcterms:W3CDTF">2024-11-12T09:24:50Z</dcterms:created>
  <dcterms:modified xsi:type="dcterms:W3CDTF">2025-05-04T05:42:38Z</dcterms:modified>
</cp:coreProperties>
</file>