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4"/>
  </p:notesMasterIdLst>
  <p:sldIdLst>
    <p:sldId id="326" r:id="rId2"/>
    <p:sldId id="348" r:id="rId3"/>
    <p:sldId id="349" r:id="rId4"/>
    <p:sldId id="350" r:id="rId5"/>
    <p:sldId id="351" r:id="rId6"/>
    <p:sldId id="352" r:id="rId7"/>
    <p:sldId id="363" r:id="rId8"/>
    <p:sldId id="364" r:id="rId9"/>
    <p:sldId id="353" r:id="rId10"/>
    <p:sldId id="354" r:id="rId11"/>
    <p:sldId id="355" r:id="rId12"/>
    <p:sldId id="366" r:id="rId13"/>
    <p:sldId id="356" r:id="rId14"/>
    <p:sldId id="390" r:id="rId15"/>
    <p:sldId id="357" r:id="rId16"/>
    <p:sldId id="358" r:id="rId17"/>
    <p:sldId id="359" r:id="rId18"/>
    <p:sldId id="360" r:id="rId19"/>
    <p:sldId id="380" r:id="rId20"/>
    <p:sldId id="361" r:id="rId21"/>
    <p:sldId id="362" r:id="rId22"/>
    <p:sldId id="365" r:id="rId23"/>
    <p:sldId id="379" r:id="rId24"/>
    <p:sldId id="367" r:id="rId25"/>
    <p:sldId id="372" r:id="rId26"/>
    <p:sldId id="373" r:id="rId27"/>
    <p:sldId id="368" r:id="rId28"/>
    <p:sldId id="371" r:id="rId29"/>
    <p:sldId id="369" r:id="rId30"/>
    <p:sldId id="384" r:id="rId31"/>
    <p:sldId id="377" r:id="rId32"/>
    <p:sldId id="370" r:id="rId33"/>
    <p:sldId id="376" r:id="rId34"/>
    <p:sldId id="375" r:id="rId35"/>
    <p:sldId id="374" r:id="rId36"/>
    <p:sldId id="378" r:id="rId37"/>
    <p:sldId id="385" r:id="rId38"/>
    <p:sldId id="389" r:id="rId39"/>
    <p:sldId id="383" r:id="rId40"/>
    <p:sldId id="386" r:id="rId41"/>
    <p:sldId id="388" r:id="rId42"/>
    <p:sldId id="381" r:id="rId4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82009" autoAdjust="0"/>
  </p:normalViewPr>
  <p:slideViewPr>
    <p:cSldViewPr snapToGrid="0">
      <p:cViewPr varScale="1">
        <p:scale>
          <a:sx n="94" d="100"/>
          <a:sy n="94" d="100"/>
        </p:scale>
        <p:origin x="11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9491C93-13F9-48BA-90D9-18C03181855E}"/>
    <pc:docChg chg="undo custSel addSld delSld modSld sldOrd">
      <pc:chgData name="noga mishan" userId="802d01ca9850f5a0" providerId="LiveId" clId="{B9491C93-13F9-48BA-90D9-18C03181855E}" dt="2024-11-20T11:19:00.759" v="3581" actId="20577"/>
      <pc:docMkLst>
        <pc:docMk/>
      </pc:docMkLst>
      <pc:sldChg chg="modSp mod modNotesTx">
        <pc:chgData name="noga mishan" userId="802d01ca9850f5a0" providerId="LiveId" clId="{B9491C93-13F9-48BA-90D9-18C03181855E}" dt="2024-11-20T11:16:28.368" v="3549" actId="20577"/>
        <pc:sldMkLst>
          <pc:docMk/>
          <pc:sldMk cId="674446009" sldId="326"/>
        </pc:sldMkLst>
      </pc:sldChg>
      <pc:sldChg chg="modNotesTx">
        <pc:chgData name="noga mishan" userId="802d01ca9850f5a0" providerId="LiveId" clId="{B9491C93-13F9-48BA-90D9-18C03181855E}" dt="2024-11-20T04:33:04.809" v="292" actId="20577"/>
        <pc:sldMkLst>
          <pc:docMk/>
          <pc:sldMk cId="1414596091" sldId="348"/>
        </pc:sldMkLst>
      </pc:sldChg>
      <pc:sldChg chg="modNotesTx">
        <pc:chgData name="noga mishan" userId="802d01ca9850f5a0" providerId="LiveId" clId="{B9491C93-13F9-48BA-90D9-18C03181855E}" dt="2024-11-20T04:34:26.896" v="432" actId="20577"/>
        <pc:sldMkLst>
          <pc:docMk/>
          <pc:sldMk cId="1978270103" sldId="349"/>
        </pc:sldMkLst>
      </pc:sldChg>
      <pc:sldChg chg="modNotesTx">
        <pc:chgData name="noga mishan" userId="802d01ca9850f5a0" providerId="LiveId" clId="{B9491C93-13F9-48BA-90D9-18C03181855E}" dt="2024-11-20T04:36:07.873" v="526" actId="20577"/>
        <pc:sldMkLst>
          <pc:docMk/>
          <pc:sldMk cId="2528931066" sldId="350"/>
        </pc:sldMkLst>
      </pc:sldChg>
      <pc:sldChg chg="modNotesTx">
        <pc:chgData name="noga mishan" userId="802d01ca9850f5a0" providerId="LiveId" clId="{B9491C93-13F9-48BA-90D9-18C03181855E}" dt="2024-11-20T11:17:55.017" v="3569" actId="20577"/>
        <pc:sldMkLst>
          <pc:docMk/>
          <pc:sldMk cId="3087335802" sldId="351"/>
        </pc:sldMkLst>
      </pc:sldChg>
      <pc:sldChg chg="modNotesTx">
        <pc:chgData name="noga mishan" userId="802d01ca9850f5a0" providerId="LiveId" clId="{B9491C93-13F9-48BA-90D9-18C03181855E}" dt="2024-11-20T04:51:53.947" v="788" actId="20577"/>
        <pc:sldMkLst>
          <pc:docMk/>
          <pc:sldMk cId="2398552281" sldId="352"/>
        </pc:sldMkLst>
      </pc:sldChg>
      <pc:sldChg chg="modNotesTx">
        <pc:chgData name="noga mishan" userId="802d01ca9850f5a0" providerId="LiveId" clId="{B9491C93-13F9-48BA-90D9-18C03181855E}" dt="2024-11-20T05:01:02.033" v="1141" actId="20577"/>
        <pc:sldMkLst>
          <pc:docMk/>
          <pc:sldMk cId="1031580851" sldId="353"/>
        </pc:sldMkLst>
      </pc:sldChg>
      <pc:sldChg chg="delSp mod modNotesTx">
        <pc:chgData name="noga mishan" userId="802d01ca9850f5a0" providerId="LiveId" clId="{B9491C93-13F9-48BA-90D9-18C03181855E}" dt="2024-11-20T05:04:03.924" v="1193" actId="20577"/>
        <pc:sldMkLst>
          <pc:docMk/>
          <pc:sldMk cId="2614151735" sldId="354"/>
        </pc:sldMkLst>
      </pc:sldChg>
      <pc:sldChg chg="delSp mod modNotesTx">
        <pc:chgData name="noga mishan" userId="802d01ca9850f5a0" providerId="LiveId" clId="{B9491C93-13F9-48BA-90D9-18C03181855E}" dt="2024-11-20T05:10:30.398" v="1426" actId="20577"/>
        <pc:sldMkLst>
          <pc:docMk/>
          <pc:sldMk cId="3186239086" sldId="355"/>
        </pc:sldMkLst>
      </pc:sldChg>
      <pc:sldChg chg="modNotesTx">
        <pc:chgData name="noga mishan" userId="802d01ca9850f5a0" providerId="LiveId" clId="{B9491C93-13F9-48BA-90D9-18C03181855E}" dt="2024-11-20T05:16:57.179" v="1579" actId="113"/>
        <pc:sldMkLst>
          <pc:docMk/>
          <pc:sldMk cId="2595483397" sldId="356"/>
        </pc:sldMkLst>
      </pc:sldChg>
      <pc:sldChg chg="modNotesTx">
        <pc:chgData name="noga mishan" userId="802d01ca9850f5a0" providerId="LiveId" clId="{B9491C93-13F9-48BA-90D9-18C03181855E}" dt="2024-11-20T05:24:55.003" v="2104" actId="20577"/>
        <pc:sldMkLst>
          <pc:docMk/>
          <pc:sldMk cId="2268158086" sldId="357"/>
        </pc:sldMkLst>
      </pc:sldChg>
      <pc:sldChg chg="modNotesTx">
        <pc:chgData name="noga mishan" userId="802d01ca9850f5a0" providerId="LiveId" clId="{B9491C93-13F9-48BA-90D9-18C03181855E}" dt="2024-11-20T05:26:22.967" v="2147" actId="20577"/>
        <pc:sldMkLst>
          <pc:docMk/>
          <pc:sldMk cId="1530251930" sldId="358"/>
        </pc:sldMkLst>
      </pc:sldChg>
      <pc:sldChg chg="modSp mod modNotesTx">
        <pc:chgData name="noga mishan" userId="802d01ca9850f5a0" providerId="LiveId" clId="{B9491C93-13F9-48BA-90D9-18C03181855E}" dt="2024-11-20T05:28:28.821" v="2176" actId="20577"/>
        <pc:sldMkLst>
          <pc:docMk/>
          <pc:sldMk cId="334877908" sldId="359"/>
        </pc:sldMkLst>
      </pc:sldChg>
      <pc:sldChg chg="modSp mod modNotesTx">
        <pc:chgData name="noga mishan" userId="802d01ca9850f5a0" providerId="LiveId" clId="{B9491C93-13F9-48BA-90D9-18C03181855E}" dt="2024-11-20T05:31:47.272" v="2350" actId="20577"/>
        <pc:sldMkLst>
          <pc:docMk/>
          <pc:sldMk cId="4128176469" sldId="360"/>
        </pc:sldMkLst>
      </pc:sldChg>
      <pc:sldChg chg="modNotesTx">
        <pc:chgData name="noga mishan" userId="802d01ca9850f5a0" providerId="LiveId" clId="{B9491C93-13F9-48BA-90D9-18C03181855E}" dt="2024-11-20T05:33:34.599" v="2401" actId="20577"/>
        <pc:sldMkLst>
          <pc:docMk/>
          <pc:sldMk cId="2502246643" sldId="362"/>
        </pc:sldMkLst>
      </pc:sldChg>
      <pc:sldChg chg="modNotesTx">
        <pc:chgData name="noga mishan" userId="802d01ca9850f5a0" providerId="LiveId" clId="{B9491C93-13F9-48BA-90D9-18C03181855E}" dt="2024-11-20T04:53:45.097" v="842" actId="20577"/>
        <pc:sldMkLst>
          <pc:docMk/>
          <pc:sldMk cId="2467537977" sldId="363"/>
        </pc:sldMkLst>
      </pc:sldChg>
      <pc:sldChg chg="modSp mod modNotesTx">
        <pc:chgData name="noga mishan" userId="802d01ca9850f5a0" providerId="LiveId" clId="{B9491C93-13F9-48BA-90D9-18C03181855E}" dt="2024-11-20T04:56:47.793" v="985" actId="20577"/>
        <pc:sldMkLst>
          <pc:docMk/>
          <pc:sldMk cId="1451404831" sldId="364"/>
        </pc:sldMkLst>
      </pc:sldChg>
      <pc:sldChg chg="modSp mod modNotesTx">
        <pc:chgData name="noga mishan" userId="802d01ca9850f5a0" providerId="LiveId" clId="{B9491C93-13F9-48BA-90D9-18C03181855E}" dt="2024-11-20T05:36:33.820" v="2446" actId="20577"/>
        <pc:sldMkLst>
          <pc:docMk/>
          <pc:sldMk cId="629730623" sldId="365"/>
        </pc:sldMkLst>
      </pc:sldChg>
      <pc:sldChg chg="modNotesTx">
        <pc:chgData name="noga mishan" userId="802d01ca9850f5a0" providerId="LiveId" clId="{B9491C93-13F9-48BA-90D9-18C03181855E}" dt="2024-11-20T05:13:08.146" v="1455" actId="20577"/>
        <pc:sldMkLst>
          <pc:docMk/>
          <pc:sldMk cId="1342787137" sldId="366"/>
        </pc:sldMkLst>
      </pc:sldChg>
      <pc:sldChg chg="modNotesTx">
        <pc:chgData name="noga mishan" userId="802d01ca9850f5a0" providerId="LiveId" clId="{B9491C93-13F9-48BA-90D9-18C03181855E}" dt="2024-11-20T05:40:46.795" v="2501" actId="20577"/>
        <pc:sldMkLst>
          <pc:docMk/>
          <pc:sldMk cId="3842440396" sldId="367"/>
        </pc:sldMkLst>
      </pc:sldChg>
      <pc:sldChg chg="addSp delSp modSp mod ord modNotesTx">
        <pc:chgData name="noga mishan" userId="802d01ca9850f5a0" providerId="LiveId" clId="{B9491C93-13F9-48BA-90D9-18C03181855E}" dt="2024-11-20T06:22:59.048" v="3526"/>
        <pc:sldMkLst>
          <pc:docMk/>
          <pc:sldMk cId="2866685594" sldId="368"/>
        </pc:sldMkLst>
      </pc:sldChg>
      <pc:sldChg chg="modNotesTx">
        <pc:chgData name="noga mishan" userId="802d01ca9850f5a0" providerId="LiveId" clId="{B9491C93-13F9-48BA-90D9-18C03181855E}" dt="2024-11-20T05:51:11.020" v="2678" actId="20577"/>
        <pc:sldMkLst>
          <pc:docMk/>
          <pc:sldMk cId="4293189666" sldId="369"/>
        </pc:sldMkLst>
      </pc:sldChg>
      <pc:sldChg chg="modNotesTx">
        <pc:chgData name="noga mishan" userId="802d01ca9850f5a0" providerId="LiveId" clId="{B9491C93-13F9-48BA-90D9-18C03181855E}" dt="2024-11-20T06:11:22.837" v="3270" actId="20577"/>
        <pc:sldMkLst>
          <pc:docMk/>
          <pc:sldMk cId="868282290" sldId="370"/>
        </pc:sldMkLst>
      </pc:sldChg>
      <pc:sldChg chg="modNotesTx">
        <pc:chgData name="noga mishan" userId="802d01ca9850f5a0" providerId="LiveId" clId="{B9491C93-13F9-48BA-90D9-18C03181855E}" dt="2024-11-20T11:19:00.759" v="3581" actId="20577"/>
        <pc:sldMkLst>
          <pc:docMk/>
          <pc:sldMk cId="2874519599" sldId="371"/>
        </pc:sldMkLst>
      </pc:sldChg>
      <pc:sldChg chg="modSp mod modNotesTx">
        <pc:chgData name="noga mishan" userId="802d01ca9850f5a0" providerId="LiveId" clId="{B9491C93-13F9-48BA-90D9-18C03181855E}" dt="2024-11-20T05:42:46.513" v="2517" actId="20577"/>
        <pc:sldMkLst>
          <pc:docMk/>
          <pc:sldMk cId="2623340176" sldId="372"/>
        </pc:sldMkLst>
      </pc:sldChg>
      <pc:sldChg chg="addSp modSp mod ord modNotesTx">
        <pc:chgData name="noga mishan" userId="802d01ca9850f5a0" providerId="LiveId" clId="{B9491C93-13F9-48BA-90D9-18C03181855E}" dt="2024-11-20T06:22:45.290" v="3524"/>
        <pc:sldMkLst>
          <pc:docMk/>
          <pc:sldMk cId="3164634588" sldId="373"/>
        </pc:sldMkLst>
      </pc:sldChg>
      <pc:sldChg chg="modNotesTx">
        <pc:chgData name="noga mishan" userId="802d01ca9850f5a0" providerId="LiveId" clId="{B9491C93-13F9-48BA-90D9-18C03181855E}" dt="2024-11-20T06:14:38.968" v="3387" actId="20577"/>
        <pc:sldMkLst>
          <pc:docMk/>
          <pc:sldMk cId="1069304140" sldId="374"/>
        </pc:sldMkLst>
      </pc:sldChg>
      <pc:sldChg chg="modNotesTx">
        <pc:chgData name="noga mishan" userId="802d01ca9850f5a0" providerId="LiveId" clId="{B9491C93-13F9-48BA-90D9-18C03181855E}" dt="2024-11-20T06:13:28.638" v="3350" actId="20577"/>
        <pc:sldMkLst>
          <pc:docMk/>
          <pc:sldMk cId="542221923" sldId="375"/>
        </pc:sldMkLst>
      </pc:sldChg>
      <pc:sldChg chg="modNotesTx">
        <pc:chgData name="noga mishan" userId="802d01ca9850f5a0" providerId="LiveId" clId="{B9491C93-13F9-48BA-90D9-18C03181855E}" dt="2024-11-20T06:13:12.350" v="3340" actId="20577"/>
        <pc:sldMkLst>
          <pc:docMk/>
          <pc:sldMk cId="2723703639" sldId="376"/>
        </pc:sldMkLst>
      </pc:sldChg>
      <pc:sldChg chg="modNotesTx">
        <pc:chgData name="noga mishan" userId="802d01ca9850f5a0" providerId="LiveId" clId="{B9491C93-13F9-48BA-90D9-18C03181855E}" dt="2024-11-20T05:56:42.246" v="2791" actId="20577"/>
        <pc:sldMkLst>
          <pc:docMk/>
          <pc:sldMk cId="231912120" sldId="377"/>
        </pc:sldMkLst>
      </pc:sldChg>
      <pc:sldChg chg="modNotesTx">
        <pc:chgData name="noga mishan" userId="802d01ca9850f5a0" providerId="LiveId" clId="{B9491C93-13F9-48BA-90D9-18C03181855E}" dt="2024-11-20T06:15:28.404" v="3414" actId="20577"/>
        <pc:sldMkLst>
          <pc:docMk/>
          <pc:sldMk cId="4239404987" sldId="378"/>
        </pc:sldMkLst>
      </pc:sldChg>
      <pc:sldChg chg="addSp modSp mod ord modNotesTx">
        <pc:chgData name="noga mishan" userId="802d01ca9850f5a0" providerId="LiveId" clId="{B9491C93-13F9-48BA-90D9-18C03181855E}" dt="2024-11-20T06:22:11.993" v="3518"/>
        <pc:sldMkLst>
          <pc:docMk/>
          <pc:sldMk cId="2773547966" sldId="379"/>
        </pc:sldMkLst>
      </pc:sldChg>
      <pc:sldChg chg="addSp modSp mod ord modNotesTx">
        <pc:chgData name="noga mishan" userId="802d01ca9850f5a0" providerId="LiveId" clId="{B9491C93-13F9-48BA-90D9-18C03181855E}" dt="2024-11-20T06:22:33.198" v="3522"/>
        <pc:sldMkLst>
          <pc:docMk/>
          <pc:sldMk cId="896573409" sldId="380"/>
        </pc:sldMkLst>
      </pc:sldChg>
      <pc:sldChg chg="addSp modSp add mod">
        <pc:chgData name="noga mishan" userId="802d01ca9850f5a0" providerId="LiveId" clId="{B9491C93-13F9-48BA-90D9-18C03181855E}" dt="2024-11-19T16:01:09.545" v="211" actId="1076"/>
        <pc:sldMkLst>
          <pc:docMk/>
          <pc:sldMk cId="3167868594" sldId="381"/>
        </pc:sldMkLst>
      </pc:sldChg>
      <pc:sldChg chg="addSp delSp modSp add del mod modNotesTx">
        <pc:chgData name="noga mishan" userId="802d01ca9850f5a0" providerId="LiveId" clId="{B9491C93-13F9-48BA-90D9-18C03181855E}" dt="2024-11-20T11:14:15.127" v="3536" actId="2696"/>
        <pc:sldMkLst>
          <pc:docMk/>
          <pc:sldMk cId="414836816" sldId="382"/>
        </pc:sldMkLst>
      </pc:sldChg>
      <pc:sldChg chg="addSp add mod modNotesTx">
        <pc:chgData name="noga mishan" userId="802d01ca9850f5a0" providerId="LiveId" clId="{B9491C93-13F9-48BA-90D9-18C03181855E}" dt="2024-11-20T06:06:23.969" v="3034" actId="113"/>
        <pc:sldMkLst>
          <pc:docMk/>
          <pc:sldMk cId="915458402" sldId="383"/>
        </pc:sldMkLst>
      </pc:sldChg>
      <pc:sldChg chg="addSp add mod ord modNotesTx">
        <pc:chgData name="noga mishan" userId="802d01ca9850f5a0" providerId="LiveId" clId="{B9491C93-13F9-48BA-90D9-18C03181855E}" dt="2024-11-20T06:23:15.734" v="3532"/>
        <pc:sldMkLst>
          <pc:docMk/>
          <pc:sldMk cId="3844159234" sldId="384"/>
        </pc:sldMkLst>
      </pc:sldChg>
      <pc:sldChg chg="addSp modSp add mod ord modNotesTx">
        <pc:chgData name="noga mishan" userId="802d01ca9850f5a0" providerId="LiveId" clId="{B9491C93-13F9-48BA-90D9-18C03181855E}" dt="2024-11-20T06:23:08.852" v="3530"/>
        <pc:sldMkLst>
          <pc:docMk/>
          <pc:sldMk cId="2473209792" sldId="385"/>
        </pc:sldMkLst>
      </pc:sldChg>
      <pc:sldChg chg="addSp modSp add mod modNotesTx">
        <pc:chgData name="noga mishan" userId="802d01ca9850f5a0" providerId="LiveId" clId="{B9491C93-13F9-48BA-90D9-18C03181855E}" dt="2024-11-20T06:20:33.769" v="3508" actId="1582"/>
        <pc:sldMkLst>
          <pc:docMk/>
          <pc:sldMk cId="4211925292" sldId="386"/>
        </pc:sldMkLst>
      </pc:sldChg>
      <pc:sldChg chg="addSp modSp add del mod modNotesTx">
        <pc:chgData name="noga mishan" userId="802d01ca9850f5a0" providerId="LiveId" clId="{B9491C93-13F9-48BA-90D9-18C03181855E}" dt="2024-11-20T11:12:58.583" v="3535" actId="2696"/>
        <pc:sldMkLst>
          <pc:docMk/>
          <pc:sldMk cId="2439367301" sldId="387"/>
        </pc:sldMkLst>
      </pc:sldChg>
      <pc:sldChg chg="addSp modSp add mod modNotesTx">
        <pc:chgData name="noga mishan" userId="802d01ca9850f5a0" providerId="LiveId" clId="{B9491C93-13F9-48BA-90D9-18C03181855E}" dt="2024-11-20T06:19:48.799" v="3497" actId="1582"/>
        <pc:sldMkLst>
          <pc:docMk/>
          <pc:sldMk cId="2406303733" sldId="388"/>
        </pc:sldMkLst>
      </pc:sldChg>
      <pc:sldChg chg="addSp delSp modSp add mod ord modNotesTx">
        <pc:chgData name="noga mishan" userId="802d01ca9850f5a0" providerId="LiveId" clId="{B9491C93-13F9-48BA-90D9-18C03181855E}" dt="2024-11-20T06:23:29.685" v="3534"/>
        <pc:sldMkLst>
          <pc:docMk/>
          <pc:sldMk cId="695551108" sldId="389"/>
        </pc:sldMkLst>
      </pc:sldChg>
    </pc:docChg>
  </pc:docChgLst>
  <pc:docChgLst>
    <pc:chgData name="noga mishan" userId="802d01ca9850f5a0" providerId="LiveId" clId="{406A1AA6-B152-4355-92C0-66889ED6DD55}"/>
    <pc:docChg chg="addSld modSld">
      <pc:chgData name="noga mishan" userId="802d01ca9850f5a0" providerId="LiveId" clId="{406A1AA6-B152-4355-92C0-66889ED6DD55}" dt="2025-04-27T04:04:46.291" v="10" actId="1076"/>
      <pc:docMkLst>
        <pc:docMk/>
      </pc:docMkLst>
      <pc:sldChg chg="addSp modSp mod">
        <pc:chgData name="noga mishan" userId="802d01ca9850f5a0" providerId="LiveId" clId="{406A1AA6-B152-4355-92C0-66889ED6DD55}" dt="2025-04-27T04:04:46.291" v="10" actId="1076"/>
        <pc:sldMkLst>
          <pc:docMk/>
          <pc:sldMk cId="2528931066" sldId="350"/>
        </pc:sldMkLst>
        <pc:spChg chg="add mod">
          <ac:chgData name="noga mishan" userId="802d01ca9850f5a0" providerId="LiveId" clId="{406A1AA6-B152-4355-92C0-66889ED6DD55}" dt="2025-04-27T04:04:46.291" v="10" actId="1076"/>
          <ac:spMkLst>
            <pc:docMk/>
            <pc:sldMk cId="2528931066" sldId="350"/>
            <ac:spMk id="4" creationId="{7F40A75D-07C6-91F9-95B7-BC0B6C252FBE}"/>
          </ac:spMkLst>
        </pc:spChg>
      </pc:sldChg>
      <pc:sldChg chg="addSp modSp new mod">
        <pc:chgData name="noga mishan" userId="802d01ca9850f5a0" providerId="LiveId" clId="{406A1AA6-B152-4355-92C0-66889ED6DD55}" dt="2025-04-22T12:54:07.694" v="3" actId="14100"/>
        <pc:sldMkLst>
          <pc:docMk/>
          <pc:sldMk cId="316574245" sldId="390"/>
        </pc:sldMkLst>
        <pc:picChg chg="add mod">
          <ac:chgData name="noga mishan" userId="802d01ca9850f5a0" providerId="LiveId" clId="{406A1AA6-B152-4355-92C0-66889ED6DD55}" dt="2025-04-22T12:54:07.694" v="3" actId="14100"/>
          <ac:picMkLst>
            <pc:docMk/>
            <pc:sldMk cId="316574245" sldId="390"/>
            <ac:picMk id="3" creationId="{D1A96A88-9E3F-0F84-1DAB-4F3E72D607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כ"ט/ניסן/תשפ"ה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sz="1800" b="1" i="0" u="none" strike="noStrike" baseline="0" dirty="0">
                <a:latin typeface="NarkisimMFOBold"/>
              </a:rPr>
              <a:t>פרק שני: מגוון יצורים חיים. </a:t>
            </a:r>
            <a:r>
              <a:rPr lang="he-IL" sz="1800" b="0" i="0" u="none" strike="noStrike" baseline="0" dirty="0">
                <a:latin typeface="NarkisimMFO"/>
              </a:rPr>
              <a:t>הפרק מדגיש את חשיבותו של </a:t>
            </a:r>
            <a:r>
              <a:rPr lang="he-IL" sz="1800" b="1" i="0" u="none" strike="noStrike" baseline="0" dirty="0">
                <a:latin typeface="NarkisimMFOBold"/>
              </a:rPr>
              <a:t>מגוון המינים </a:t>
            </a:r>
            <a:r>
              <a:rPr lang="he-IL" sz="1800" b="0" i="0" u="none" strike="noStrike" baseline="0" dirty="0">
                <a:latin typeface="NarkisimMFO"/>
              </a:rPr>
              <a:t>בטבע ליצורים החיים ולאדם ומעמיק את ההבנה אודות יחסי הגומלין שבין היצורים החיים לבין סביבתם. הפרק מדגיש את האחריות המוטלת על</a:t>
            </a:r>
          </a:p>
          <a:p>
            <a:pPr algn="r"/>
            <a:r>
              <a:rPr lang="he-IL" sz="1800" b="0" i="0" u="none" strike="noStrike" baseline="0" dirty="0">
                <a:latin typeface="NarkisimMFO"/>
              </a:rPr>
              <a:t>האדם לשמירה על מגוון המינים בטבע מבחינה ערכית, סביבתית וכלכלית.</a:t>
            </a:r>
          </a:p>
          <a:p>
            <a:pPr algn="r"/>
            <a:r>
              <a:rPr lang="he-IL" sz="1800" b="0" i="0" u="none" strike="noStrike" baseline="0" dirty="0">
                <a:latin typeface="NarkisimMFO"/>
              </a:rPr>
              <a:t>פרק זה יעסוק בעיקר בהתאמות של יצורים חיים לסביבה ובקשרי גומלין בינם לבין הסביבה האביוטית.</a:t>
            </a:r>
          </a:p>
          <a:p>
            <a:pPr algn="r"/>
            <a:endParaRPr lang="he-IL" sz="1800" b="0" i="0" u="none" strike="noStrike" baseline="0" dirty="0">
              <a:latin typeface="NarkisimMFO"/>
            </a:endParaRPr>
          </a:p>
          <a:p>
            <a:pPr algn="r"/>
            <a:r>
              <a:rPr lang="he-IL" dirty="0"/>
              <a:t>הפרק מבסס ומרחיב את משמעות עקרון ההתאמה לסביבה בהקשרים חדשים. חשוב להביא את הלומדים למודעות שהתאמה לסביבה היא תכונה הישרדותית של יצורים חיים, שכן היא מאפשרת להם להשיג את צורכי הקיום. יש לשים לב לתפיסות חלופיות שמתייחסות להתאמות כפתרונות תכליתיים. לדוגמה: "לעצים יש עלים ירוקים כדי לבצע את תהליך הפוטוסינתזה", "הירבוע מסתתר במשך היום במחילות כדי להתגונן מהטמפרטורה". חשוב להדגיש כי התכונות של היצורים החיים, המותאמים לסביבה, הן תורשתיות ולא מתפתחות במשך חיי הפרט, כתוצאה מחשיפתו לתנאי הסביבה.</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1987-2DC2-A33D-D4A5-F5D84B667A5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003CCE9-E5CE-5C8E-B388-89A56864FCD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C65FA1D-9F71-A0EF-1653-C0ABD8E5CAF6}"/>
              </a:ext>
            </a:extLst>
          </p:cNvPr>
          <p:cNvSpPr>
            <a:spLocks noGrp="1"/>
          </p:cNvSpPr>
          <p:nvPr>
            <p:ph type="body" idx="1"/>
          </p:nvPr>
        </p:nvSpPr>
        <p:spPr/>
        <p:txBody>
          <a:bodyPr/>
          <a:lstStyle/>
          <a:p>
            <a:pPr algn="r"/>
            <a:r>
              <a:rPr lang="he-IL" dirty="0"/>
              <a:t>שימו לב: הקשר שבין צמחים לאור כבר מטופל ביחידת הלימוד "במבט חדש לכיתה ג", אך ברמה התופעתית. פרק זה מרחיב את הדיון לשאלות כגון "מדוע זקוקים הצמחים לאור?", "כיצד מותאמים הצמחים לקליטת אור?" ו"כיצד</a:t>
            </a:r>
          </a:p>
          <a:p>
            <a:pPr algn="r"/>
            <a:r>
              <a:rPr lang="he-IL" dirty="0"/>
              <a:t>מותאמים הצמחים לקיום בסביבות חיים שיש בהן מחסור באור?".</a:t>
            </a:r>
          </a:p>
          <a:p>
            <a:pPr algn="r"/>
            <a:endParaRPr lang="he-IL" dirty="0"/>
          </a:p>
          <a:p>
            <a:pPr algn="r"/>
            <a:r>
              <a:rPr lang="he-IL" dirty="0"/>
              <a:t>שימו לב: </a:t>
            </a:r>
            <a:r>
              <a:rPr lang="he-IL" sz="1800" b="0" i="0" u="none" strike="noStrike" baseline="0" dirty="0">
                <a:latin typeface="NarkisClassicMF-Regular"/>
              </a:rPr>
              <a:t>אפשר לקבל כל השערה ובפרט שניתן יהיה לבדוק אותה באמצעות ניסוי ותצפית. הידע שעליו מבוססת ההשערה יכול להיות מבוסס על ניסיון אישי (למשל, עובדות שנצפו).</a:t>
            </a:r>
            <a:endParaRPr lang="he-IL" dirty="0"/>
          </a:p>
        </p:txBody>
      </p:sp>
      <p:sp>
        <p:nvSpPr>
          <p:cNvPr id="4" name="מציין מיקום של מספר שקופית 3">
            <a:extLst>
              <a:ext uri="{FF2B5EF4-FFF2-40B4-BE49-F238E27FC236}">
                <a16:creationId xmlns:a16="http://schemas.microsoft.com/office/drawing/2014/main" id="{B71859AB-8B22-9E76-67F3-D15E5439FD36}"/>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183353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0BA-3F03-20AE-EB14-700B624445B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F2A0DAE-72BE-CC79-5601-F469C3BEC77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3A2C4E3-8DB7-001A-EF7C-2CEC8D26B6C5}"/>
              </a:ext>
            </a:extLst>
          </p:cNvPr>
          <p:cNvSpPr>
            <a:spLocks noGrp="1"/>
          </p:cNvSpPr>
          <p:nvPr>
            <p:ph type="body" idx="1"/>
          </p:nvPr>
        </p:nvSpPr>
        <p:spPr/>
        <p:txBody>
          <a:bodyPr/>
          <a:lstStyle/>
          <a:p>
            <a:pPr algn="r"/>
            <a:r>
              <a:rPr lang="he-IL" dirty="0"/>
              <a:t>בקטע המידע מוצגים שני מושגי מפתח שטופלו ביחידות לימוד קודמות בסדרת במבט חדש – הזנה ומאפיין חיים (כיתות ב-ה). יש להניח שהמושג הזנה במשמעות של קליטת מזון מוכר לתלמידים מניסיונם היומיומי. המושג הזנה בהקשר לצמחים מופשט יותר, שכן לרוב התהליכים נסתרים מעיניהם. </a:t>
            </a:r>
          </a:p>
          <a:p>
            <a:pPr algn="r"/>
            <a:r>
              <a:rPr lang="he-IL" dirty="0"/>
              <a:t>קטע המידע מבהיר את הקשר שבין מזון לבין אנרגיית האור באמצעות תהליך הפוטוסינתזה ומדגיש את העובדה שצמחים בניגוד לבעלי חיים מייצרים את מזונם.</a:t>
            </a:r>
          </a:p>
          <a:p>
            <a:pPr algn="r"/>
            <a:endParaRPr lang="he-IL" dirty="0"/>
          </a:p>
          <a:p>
            <a:pPr algn="r"/>
            <a:r>
              <a:rPr lang="he-IL" dirty="0"/>
              <a:t>שימו לב: המושג פוטוסינתזה מוצג כאן ברמת ההגדרה. השימוש בו נועד ליצור תשתית מושגית ראשונית ללימודי ההמשך בחטיבת הביניים. חשוב ביותר לא להיצמד להגדרה המוצגת אלא להתמקד במהות – תהליך שהודות לקיומו צמחים יכולים לייצר מזון לצורך קיומם.</a:t>
            </a:r>
          </a:p>
          <a:p>
            <a:pPr algn="r"/>
            <a:endParaRPr lang="he-IL" dirty="0"/>
          </a:p>
          <a:p>
            <a:pPr algn="r"/>
            <a:r>
              <a:rPr lang="he-IL" dirty="0"/>
              <a:t>תהליך הפוטוסינתזה והתרשים שבעזרתו מוצג התהליך הם הזדמנות להוראת נושא מודלים.</a:t>
            </a:r>
          </a:p>
          <a:p>
            <a:pPr algn="r"/>
            <a:r>
              <a:rPr lang="he-IL" dirty="0"/>
              <a:t>נושא המודלים מוצג בהרחבה באתר </a:t>
            </a:r>
            <a:r>
              <a:rPr lang="he-IL" b="1" dirty="0"/>
              <a:t>במבט חדש (</a:t>
            </a:r>
            <a:r>
              <a:rPr lang="en-US" b="1" dirty="0"/>
              <a:t>https://mabat.tau.ac.il/</a:t>
            </a:r>
            <a:r>
              <a:rPr lang="he-IL" b="1" dirty="0"/>
              <a:t>), </a:t>
            </a:r>
            <a:r>
              <a:rPr lang="he-IL" dirty="0"/>
              <a:t>מדורים, תת מדור מודלים. </a:t>
            </a:r>
          </a:p>
          <a:p>
            <a:pPr algn="r"/>
            <a:endParaRPr lang="he-IL" dirty="0"/>
          </a:p>
        </p:txBody>
      </p:sp>
      <p:sp>
        <p:nvSpPr>
          <p:cNvPr id="4" name="מציין מיקום של מספר שקופית 3">
            <a:extLst>
              <a:ext uri="{FF2B5EF4-FFF2-40B4-BE49-F238E27FC236}">
                <a16:creationId xmlns:a16="http://schemas.microsoft.com/office/drawing/2014/main" id="{5203E348-5755-5D4E-ACA7-6186B6558C9C}"/>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2747530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BB75B-F1A8-73DD-6D7F-C1FCB949DE0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1979F6-E96C-962D-F7EF-DF82719C7AA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86C9FB-3734-492A-419A-CD80F59038DC}"/>
              </a:ext>
            </a:extLst>
          </p:cNvPr>
          <p:cNvSpPr>
            <a:spLocks noGrp="1"/>
          </p:cNvSpPr>
          <p:nvPr>
            <p:ph type="body" idx="1"/>
          </p:nvPr>
        </p:nvSpPr>
        <p:spPr/>
        <p:txBody>
          <a:bodyPr/>
          <a:lstStyle/>
          <a:p>
            <a:pPr algn="r"/>
            <a:r>
              <a:rPr lang="he-IL" dirty="0"/>
              <a:t>מומלץ לבצע את המשימה בחצר בית הספר. שם ייחשפו התלמידים לצמחים בסביבת החיים שלהם, על כל איבריהם – ולא כאוסף של עלים המנותקים מצמח האם ומונחים על השולחן.</a:t>
            </a:r>
          </a:p>
          <a:p>
            <a:pPr algn="r"/>
            <a:endParaRPr lang="he-IL" sz="1800" b="0" i="0" u="none" strike="noStrike" baseline="0" dirty="0">
              <a:latin typeface="NarkisClassicMF-Regular"/>
            </a:endParaRPr>
          </a:p>
          <a:p>
            <a:pPr algn="r"/>
            <a:r>
              <a:rPr lang="he-IL" sz="1800" b="0" i="0" u="none" strike="noStrike" baseline="0" dirty="0">
                <a:latin typeface="NarkisClassicMF-Regular"/>
              </a:rPr>
              <a:t>עוד לפני שיוצאים לפעילות חשוב לשאול את התלמידים מדוע נבחרו דווקא העלים לצורך בדיקת ההתאמה של הצמחים לקליטת אור? מדוע לא השורשים? הפירות?</a:t>
            </a:r>
          </a:p>
          <a:p>
            <a:pPr algn="r"/>
            <a:endParaRPr lang="he-IL" sz="1800" b="0" i="0" u="none" strike="noStrike" baseline="0" dirty="0">
              <a:latin typeface="NarkisClassicMF-Regular"/>
            </a:endParaRPr>
          </a:p>
          <a:p>
            <a:pPr algn="r"/>
            <a:r>
              <a:rPr lang="he-IL" dirty="0"/>
              <a:t>מומלץ לבקש מהתלמידים לחשוב על קטגוריות המתאימות לנושא התצפית, עוד לפני שיראו את הטבלה. מומלץ לשאול אותם מדוע נבחרו התכונות המצוינות בטבלה לצורך בדיקת נושא ההתאמה לקליטת אור.</a:t>
            </a:r>
          </a:p>
          <a:p>
            <a:pPr algn="r"/>
            <a:endParaRPr lang="he-IL" dirty="0"/>
          </a:p>
          <a:p>
            <a:pPr algn="r"/>
            <a:r>
              <a:rPr lang="he-IL" dirty="0"/>
              <a:t>לאחר ביצוע התצפית חשוב להנחות את התלמידים להבחין בשתי תכונות מבנה משותפות שיש לרוב העלים ואשר להן חשיבות בקליטת אור (הצבע הירוק המעיד על הימצאות כלורופיל והצורה השטוחה) ולהסיק מכך</a:t>
            </a:r>
          </a:p>
          <a:p>
            <a:pPr algn="r"/>
            <a:r>
              <a:rPr lang="he-IL" dirty="0"/>
              <a:t>על ההתאמה של העלה לתפקודו בקליטת אור.</a:t>
            </a:r>
          </a:p>
        </p:txBody>
      </p:sp>
      <p:sp>
        <p:nvSpPr>
          <p:cNvPr id="4" name="מציין מיקום של מספר שקופית 3">
            <a:extLst>
              <a:ext uri="{FF2B5EF4-FFF2-40B4-BE49-F238E27FC236}">
                <a16:creationId xmlns:a16="http://schemas.microsoft.com/office/drawing/2014/main" id="{5BB1D234-A6F4-8222-75C0-547093BD8BA1}"/>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372799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DD1D4-0151-E4EA-11BA-A8165D27058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FEEAD81-9625-253A-4AF8-CC91D3D739A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8393166-C680-5B34-BE60-7018DF152D82}"/>
              </a:ext>
            </a:extLst>
          </p:cNvPr>
          <p:cNvSpPr>
            <a:spLocks noGrp="1"/>
          </p:cNvSpPr>
          <p:nvPr>
            <p:ph type="body" idx="1"/>
          </p:nvPr>
        </p:nvSpPr>
        <p:spPr/>
        <p:txBody>
          <a:bodyPr/>
          <a:lstStyle/>
          <a:p>
            <a:pPr algn="r"/>
            <a:r>
              <a:rPr lang="he-IL" dirty="0"/>
              <a:t>בחלק ב עוברים מן האיבר הבודד (העלה) אל הצמח השלם. התלמידים מתבקשים לבדוק את מספר העלים בענף וכן לבחון את האופן שבו מאורגנים העלים על הענף. חשוב לבקש מהתלמידים להעלות השערות הנוגעות ליעילות קליטת האור</a:t>
            </a:r>
          </a:p>
          <a:p>
            <a:pPr algn="r"/>
            <a:r>
              <a:rPr lang="he-IL" dirty="0"/>
              <a:t>בצמח שלם, ולכוון את התלמידים לדון הן במספר העלים והן בסידור שלהם: מה היתרון במספר גדול של עלים (יותר קולטני אור) וכיצד האופן שבו העלים מסודרים על הגבעול מבטיח קליטה מרבית של אור. את המסקנות מהתצפית כדאי לקשור להשערות שהועלו קודם לכן.</a:t>
            </a:r>
          </a:p>
          <a:p>
            <a:pPr algn="r"/>
            <a:endParaRPr lang="he-IL" dirty="0"/>
          </a:p>
          <a:p>
            <a:pPr algn="r"/>
            <a:r>
              <a:rPr lang="he-IL" sz="1800" b="0" i="0" u="none" strike="noStrike" baseline="0" dirty="0">
                <a:latin typeface="NarkisClassicMF-Regular"/>
              </a:rPr>
              <a:t>בחלק ג התלמידים מתבקשים לתאר את ההתאמות שגילו בעקבות ההתנסות ואת חשיבותן לקיום הצמחים.</a:t>
            </a:r>
          </a:p>
          <a:p>
            <a:pPr algn="r"/>
            <a:endParaRPr lang="he-IL" sz="1800" b="0" i="0" u="none" strike="noStrike" baseline="0" dirty="0">
              <a:latin typeface="NarkisClassicMF-Regular"/>
            </a:endParaRPr>
          </a:p>
          <a:p>
            <a:pPr algn="r"/>
            <a:r>
              <a:rPr lang="he-IL" sz="1800" b="0" i="0" u="none" strike="noStrike" baseline="0" dirty="0">
                <a:latin typeface="NarkisClassicMF-Regular"/>
              </a:rPr>
              <a:t>שימו לב</a:t>
            </a:r>
          </a:p>
          <a:p>
            <a:pPr algn="r"/>
            <a:r>
              <a:rPr lang="he-IL" sz="1800" b="0" i="0" u="none" strike="noStrike" baseline="0" dirty="0">
                <a:latin typeface="NarkisClassicMF-Regular"/>
              </a:rPr>
              <a:t>חשוב לסכם את הפק בעזרת השאלות שבתבנית </a:t>
            </a:r>
            <a:r>
              <a:rPr lang="he-IL" sz="1800" b="1" i="0" u="none" strike="noStrike" baseline="0" dirty="0">
                <a:latin typeface="NarkisClassicMF-Regular"/>
              </a:rPr>
              <a:t>חושבים מדע.</a:t>
            </a:r>
          </a:p>
          <a:p>
            <a:pPr algn="r"/>
            <a:r>
              <a:rPr lang="he-IL" sz="1800" b="0" i="0" u="none" strike="noStrike" baseline="0" dirty="0">
                <a:latin typeface="NarkisClassicMF-Regular"/>
              </a:rPr>
              <a:t>תבנית זו מזמנת דיון בשיקולי דעת הקשורים בעריכת תצפית מדעית.</a:t>
            </a:r>
          </a:p>
          <a:p>
            <a:pPr algn="r"/>
            <a:r>
              <a:rPr lang="he-IL" sz="1800" b="0" i="0" u="none" strike="noStrike" baseline="0" dirty="0">
                <a:latin typeface="NarkisClassicMF-Regular"/>
              </a:rPr>
              <a:t>חשוב לערוך תצפית על מספר עלים כדי שניתן יהיה לערוך הכללה על סמך המשותף לכל העלים.</a:t>
            </a:r>
          </a:p>
          <a:p>
            <a:pPr algn="r"/>
            <a:endParaRPr lang="he-IL" dirty="0"/>
          </a:p>
        </p:txBody>
      </p:sp>
      <p:sp>
        <p:nvSpPr>
          <p:cNvPr id="4" name="מציין מיקום של מספר שקופית 3">
            <a:extLst>
              <a:ext uri="{FF2B5EF4-FFF2-40B4-BE49-F238E27FC236}">
                <a16:creationId xmlns:a16="http://schemas.microsoft.com/office/drawing/2014/main" id="{EA66CF49-518A-5FE5-2627-1B0CDBF68113}"/>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347829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45FD-6397-1608-C044-914837145EC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71B7D9-1810-B161-2E9D-CDCC53FC618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450C85A-7D9B-ABD8-1AED-9D28779E5FC4}"/>
              </a:ext>
            </a:extLst>
          </p:cNvPr>
          <p:cNvSpPr>
            <a:spLocks noGrp="1"/>
          </p:cNvSpPr>
          <p:nvPr>
            <p:ph type="body" idx="1"/>
          </p:nvPr>
        </p:nvSpPr>
        <p:spPr/>
        <p:txBody>
          <a:bodyPr/>
          <a:lstStyle/>
          <a:p>
            <a:pPr algn="r"/>
            <a:r>
              <a:rPr lang="he-IL" dirty="0"/>
              <a:t>תוצאות המחקר הראו שרעיית הפרות אינה פוגעת בפריחת הכלניות ואינה גורמת להקטנת אוכלוסיית צמחי הכלנית, אלא להיפך, רעיית הפרות מעודדת את הצמיחה והגידול בצמיחה מתבטא גם במספר גדול של צמחי הכלנית הפורחים.</a:t>
            </a:r>
          </a:p>
          <a:p>
            <a:pPr algn="r"/>
            <a:r>
              <a:rPr lang="he-IL" dirty="0"/>
              <a:t>מהו ההסבר לכך?</a:t>
            </a:r>
          </a:p>
          <a:p>
            <a:pPr algn="r"/>
            <a:r>
              <a:rPr lang="he-IL" dirty="0"/>
              <a:t>החוקרים מצאו שעוצמת האור בחלקה עם רעיית הפרות גבוה מזו שללא רעייה. הם הסיקו שעוצמת האור בחלקה זו גבוהה יותר כיון שהפרות הניזונות מן העשב מפחיתות את כמותו, וכתוצאה מכך אור שמש מגיע אל הכלניות.</a:t>
            </a:r>
          </a:p>
          <a:p>
            <a:pPr algn="r"/>
            <a:r>
              <a:rPr lang="he-IL" dirty="0"/>
              <a:t>בתנאים אלה הכלניות מצליחות לייצר יותר מזון, לאגור אותו בפקעות ולנצל אותו לפריחה ולייצר זרעים בשנה שלאחר מכן.</a:t>
            </a:r>
          </a:p>
        </p:txBody>
      </p:sp>
      <p:sp>
        <p:nvSpPr>
          <p:cNvPr id="4" name="מציין מיקום של מספר שקופית 3">
            <a:extLst>
              <a:ext uri="{FF2B5EF4-FFF2-40B4-BE49-F238E27FC236}">
                <a16:creationId xmlns:a16="http://schemas.microsoft.com/office/drawing/2014/main" id="{B7ACF7EF-06B1-EBC5-E779-C997C485A513}"/>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9500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49B7-6F14-BD84-E333-93F3126494E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0420DDF-6476-7C8F-F04F-D1776A210CD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956D4E1-742D-9B37-D847-ACF918F612DD}"/>
              </a:ext>
            </a:extLst>
          </p:cNvPr>
          <p:cNvSpPr>
            <a:spLocks noGrp="1"/>
          </p:cNvSpPr>
          <p:nvPr>
            <p:ph type="body" idx="1"/>
          </p:nvPr>
        </p:nvSpPr>
        <p:spPr/>
        <p:txBody>
          <a:bodyPr/>
          <a:lstStyle/>
          <a:p>
            <a:pPr algn="r"/>
            <a:r>
              <a:rPr lang="he-IL" dirty="0"/>
              <a:t>מים הם מרכיב סביבה חיוני בכל סביבת חיים. כמות המים בסביבה משפיעה על מגוון המינים. ליצורים חיים שמתקיימים בסביבות חיים דלות במים יש התאמות שמאפשרות להם להתקיים בסביבות אלה. לאדם יש השפעה</a:t>
            </a:r>
          </a:p>
          <a:p>
            <a:pPr algn="r"/>
            <a:r>
              <a:rPr lang="he-IL" dirty="0"/>
              <a:t>רבה על כמות המים בסביבה ועל איכותם, ועליו מוטלת האחריות למנוע פגיעה במרכיב סביבתי זה.</a:t>
            </a:r>
          </a:p>
        </p:txBody>
      </p:sp>
      <p:sp>
        <p:nvSpPr>
          <p:cNvPr id="4" name="מציין מיקום של מספר שקופית 3">
            <a:extLst>
              <a:ext uri="{FF2B5EF4-FFF2-40B4-BE49-F238E27FC236}">
                <a16:creationId xmlns:a16="http://schemas.microsoft.com/office/drawing/2014/main" id="{EDEEDD53-0C01-46C0-9D78-B65E08A635D3}"/>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1413399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AA942-754E-FC2C-66F8-782479C194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A7E8F85-BB7C-D080-0749-D21AF259464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E0D62DA-F90E-3323-B674-9AA60A508D3A}"/>
              </a:ext>
            </a:extLst>
          </p:cNvPr>
          <p:cNvSpPr>
            <a:spLocks noGrp="1"/>
          </p:cNvSpPr>
          <p:nvPr>
            <p:ph type="body" idx="1"/>
          </p:nvPr>
        </p:nvSpPr>
        <p:spPr/>
        <p:txBody>
          <a:bodyPr/>
          <a:lstStyle/>
          <a:p>
            <a:pPr algn="r"/>
            <a:r>
              <a:rPr lang="he-IL" dirty="0"/>
              <a:t>מים הם מרכיב סביבתי המשפיע על קיומם של יצורים חיים בסביבה. סביבות שבהן מצויים מים בשפע מאוכלסות על פי רוב במגוון רחב של מינים ובמספר פרטים גדול לכל יחידת שטח. לעומת זאת בסביבה דלה במים יתקיים מגוון קטן של מינים ומספר הפרטים לכל יחידת שטח יהיה קטן. אפשר לומר בהכללה שכאשר הולכת ופוחתת כמות המים בסביבה, הולך ופוחת מספר המינים ומספר הפרטים המסוגלים להתקיים בה.</a:t>
            </a:r>
          </a:p>
          <a:p>
            <a:pPr algn="r"/>
            <a:endParaRPr lang="he-IL" dirty="0"/>
          </a:p>
          <a:p>
            <a:pPr algn="r"/>
            <a:r>
              <a:rPr lang="he-IL" dirty="0"/>
              <a:t>מהנתונים שמוצגים בטבלה עולה שיש קשר ברור בין כמות המשקעים לבין מספר מיני הצמחים בסביבה. ככל שכמות המשקעים גדולה יותר )גבעת יערים( מספר המינים גדול יותר (שאלה 3). לאור זאת, אפשר לשער שמגוון היצורים החיים בערוץ הנחל יהיה גדול יותר מאשר מגוון המינים באזור מרוחק יותר ממים (שאלה 4).</a:t>
            </a:r>
          </a:p>
          <a:p>
            <a:pPr algn="r"/>
            <a:endParaRPr lang="he-IL" dirty="0"/>
          </a:p>
        </p:txBody>
      </p:sp>
      <p:sp>
        <p:nvSpPr>
          <p:cNvPr id="4" name="מציין מיקום של מספר שקופית 3">
            <a:extLst>
              <a:ext uri="{FF2B5EF4-FFF2-40B4-BE49-F238E27FC236}">
                <a16:creationId xmlns:a16="http://schemas.microsoft.com/office/drawing/2014/main" id="{09443171-154B-4FCD-1A7A-34E84ECFA0AA}"/>
              </a:ext>
            </a:extLst>
          </p:cNvPr>
          <p:cNvSpPr>
            <a:spLocks noGrp="1"/>
          </p:cNvSpPr>
          <p:nvPr>
            <p:ph type="sldNum" sz="quarter" idx="5"/>
          </p:nvPr>
        </p:nvSpPr>
        <p:spPr/>
        <p:txBody>
          <a:bodyPr/>
          <a:lstStyle/>
          <a:p>
            <a:fld id="{360E47B1-589A-4969-A4DB-1B4F2777F4FC}" type="slidenum">
              <a:rPr lang="he-IL" smtClean="0"/>
              <a:t>17</a:t>
            </a:fld>
            <a:endParaRPr lang="he-IL"/>
          </a:p>
        </p:txBody>
      </p:sp>
    </p:spTree>
    <p:extLst>
      <p:ext uri="{BB962C8B-B14F-4D97-AF65-F5344CB8AC3E}">
        <p14:creationId xmlns:p14="http://schemas.microsoft.com/office/powerpoint/2010/main" val="147247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9DF-5DD3-8BAC-0917-CFC4AE46142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8DB8AF0-3662-E0BA-A300-BD00D04DDD9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45D2A8E-641C-6253-3A6D-7E82F0BE6B45}"/>
              </a:ext>
            </a:extLst>
          </p:cNvPr>
          <p:cNvSpPr>
            <a:spLocks noGrp="1"/>
          </p:cNvSpPr>
          <p:nvPr>
            <p:ph type="body" idx="1"/>
          </p:nvPr>
        </p:nvSpPr>
        <p:spPr/>
        <p:txBody>
          <a:bodyPr/>
          <a:lstStyle/>
          <a:p>
            <a:pPr algn="r"/>
            <a:r>
              <a:rPr lang="he-IL" dirty="0"/>
              <a:t>השיח בין התלמידים יהווה בסיס לדיון והכנה לפרק שיעסוק בהתאמות צמחים ובעלי חיים לקיום בסביבות דלות במים.</a:t>
            </a:r>
          </a:p>
        </p:txBody>
      </p:sp>
      <p:sp>
        <p:nvSpPr>
          <p:cNvPr id="4" name="מציין מיקום של מספר שקופית 3">
            <a:extLst>
              <a:ext uri="{FF2B5EF4-FFF2-40B4-BE49-F238E27FC236}">
                <a16:creationId xmlns:a16="http://schemas.microsoft.com/office/drawing/2014/main" id="{8E919B63-7783-F688-BD25-4A0CCA63A0C0}"/>
              </a:ext>
            </a:extLst>
          </p:cNvPr>
          <p:cNvSpPr>
            <a:spLocks noGrp="1"/>
          </p:cNvSpPr>
          <p:nvPr>
            <p:ph type="sldNum" sz="quarter" idx="5"/>
          </p:nvPr>
        </p:nvSpPr>
        <p:spPr/>
        <p:txBody>
          <a:bodyPr/>
          <a:lstStyle/>
          <a:p>
            <a:fld id="{360E47B1-589A-4969-A4DB-1B4F2777F4FC}" type="slidenum">
              <a:rPr lang="he-IL" smtClean="0"/>
              <a:t>18</a:t>
            </a:fld>
            <a:endParaRPr lang="he-IL"/>
          </a:p>
        </p:txBody>
      </p:sp>
    </p:spTree>
    <p:extLst>
      <p:ext uri="{BB962C8B-B14F-4D97-AF65-F5344CB8AC3E}">
        <p14:creationId xmlns:p14="http://schemas.microsoft.com/office/powerpoint/2010/main" val="83260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9DB7-CDC9-2ABE-B5F6-7F98A16141E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21B988E-76D7-0B63-1CB5-05DAB499A43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9B7DC96-0FFD-6581-73FE-ADD9ED661351}"/>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סביבות חיים</a:t>
            </a:r>
            <a:r>
              <a:rPr lang="he-IL" dirty="0"/>
              <a:t>, בעמוד 238.</a:t>
            </a:r>
          </a:p>
        </p:txBody>
      </p:sp>
      <p:sp>
        <p:nvSpPr>
          <p:cNvPr id="4" name="מציין מיקום של מספר שקופית 3">
            <a:extLst>
              <a:ext uri="{FF2B5EF4-FFF2-40B4-BE49-F238E27FC236}">
                <a16:creationId xmlns:a16="http://schemas.microsoft.com/office/drawing/2014/main" id="{9097F367-4D33-BA5E-7729-7F7FB9009032}"/>
              </a:ext>
            </a:extLst>
          </p:cNvPr>
          <p:cNvSpPr>
            <a:spLocks noGrp="1"/>
          </p:cNvSpPr>
          <p:nvPr>
            <p:ph type="sldNum" sz="quarter" idx="5"/>
          </p:nvPr>
        </p:nvSpPr>
        <p:spPr/>
        <p:txBody>
          <a:bodyPr/>
          <a:lstStyle/>
          <a:p>
            <a:fld id="{360E47B1-589A-4969-A4DB-1B4F2777F4FC}" type="slidenum">
              <a:rPr lang="he-IL" smtClean="0"/>
              <a:t>19</a:t>
            </a:fld>
            <a:endParaRPr lang="he-IL"/>
          </a:p>
        </p:txBody>
      </p:sp>
    </p:spTree>
    <p:extLst>
      <p:ext uri="{BB962C8B-B14F-4D97-AF65-F5344CB8AC3E}">
        <p14:creationId xmlns:p14="http://schemas.microsoft.com/office/powerpoint/2010/main" val="4160083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3407-604E-A674-CF14-8575C5AB539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D870222-90AD-4739-C28D-BC0C72E7374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9E279F4-EE9C-CFDC-2258-ECD331DB30CD}"/>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AC94AA67-2978-F3DD-3CD2-DBE9E1161BE3}"/>
              </a:ext>
            </a:extLst>
          </p:cNvPr>
          <p:cNvSpPr>
            <a:spLocks noGrp="1"/>
          </p:cNvSpPr>
          <p:nvPr>
            <p:ph type="sldNum" sz="quarter" idx="5"/>
          </p:nvPr>
        </p:nvSpPr>
        <p:spPr/>
        <p:txBody>
          <a:bodyPr/>
          <a:lstStyle/>
          <a:p>
            <a:fld id="{360E47B1-589A-4969-A4DB-1B4F2777F4FC}" type="slidenum">
              <a:rPr lang="he-IL" smtClean="0"/>
              <a:t>20</a:t>
            </a:fld>
            <a:endParaRPr lang="he-IL"/>
          </a:p>
        </p:txBody>
      </p:sp>
    </p:spTree>
    <p:extLst>
      <p:ext uri="{BB962C8B-B14F-4D97-AF65-F5344CB8AC3E}">
        <p14:creationId xmlns:p14="http://schemas.microsoft.com/office/powerpoint/2010/main" val="120873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הפרק מתמקד במגוון המינים שבטבע ובחשיבותו לקיומם של יצורים חיים ושל האדם. הפרק מדגיש את אחריותו של האדם לשמירה על מגוון המינים בטבע, הן בשל ערכם הפנימי, הן בשל שירותי </a:t>
            </a:r>
            <a:r>
              <a:rPr lang="he-IL" sz="1800" b="0" i="0" u="none" strike="noStrike" baseline="0" dirty="0" err="1">
                <a:latin typeface="NarkisClassicMF-Regular"/>
              </a:rPr>
              <a:t>החינם</a:t>
            </a:r>
            <a:r>
              <a:rPr lang="he-IL" sz="1800" b="0" i="0" u="none" strike="noStrike" baseline="0" dirty="0">
                <a:latin typeface="NarkisClassicMF-Regular"/>
              </a:rPr>
              <a:t> שהם נותנים לטבע והן</a:t>
            </a:r>
          </a:p>
          <a:p>
            <a:pPr algn="r"/>
            <a:r>
              <a:rPr lang="he-IL" sz="1800" b="0" i="0" u="none" strike="noStrike" baseline="0" dirty="0">
                <a:latin typeface="NarkisClassicMF-Regular"/>
              </a:rPr>
              <a:t>בשל ערכם הכלכלי.</a:t>
            </a:r>
            <a:endParaRPr lang="he-IL" dirty="0"/>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233687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8BB50-546B-CBAE-3CBC-4F4478DADC0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7991058-E816-BB1A-1B07-BC0A31FA9EE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61BF5F4-DB93-E14F-AAE7-83A8C22229AD}"/>
              </a:ext>
            </a:extLst>
          </p:cNvPr>
          <p:cNvSpPr>
            <a:spLocks noGrp="1"/>
          </p:cNvSpPr>
          <p:nvPr>
            <p:ph type="body" idx="1"/>
          </p:nvPr>
        </p:nvSpPr>
        <p:spPr/>
        <p:txBody>
          <a:bodyPr/>
          <a:lstStyle/>
          <a:p>
            <a:pPr algn="r"/>
            <a:r>
              <a:rPr lang="he-IL" dirty="0"/>
              <a:t>לפני ביצוע המשימה מוצע להמשיך את הדיון (ראו שקופית 17)  בשאלות "כיצד אפשר להסביר שבסביבות דלות במים (יבשות), בכל זאת מצליחים להתקיים כמה וכמה מיני צמחים?״ ״מה מיוחד בצמחים</a:t>
            </a:r>
          </a:p>
          <a:p>
            <a:pPr algn="r"/>
            <a:r>
              <a:rPr lang="he-IL" dirty="0"/>
              <a:t>אלה שדווקא הם מצליחים להתקיים שם?״</a:t>
            </a:r>
          </a:p>
          <a:p>
            <a:pPr algn="r"/>
            <a:endParaRPr lang="he-IL" dirty="0"/>
          </a:p>
          <a:p>
            <a:pPr algn="r"/>
            <a:r>
              <a:rPr lang="he-IL" dirty="0"/>
              <a:t>לביצוע המשימה חשוב להביא סוגים שונים של עלים שאינם רעילים כמפורט ברשימת הציוד.</a:t>
            </a:r>
          </a:p>
          <a:p>
            <a:pPr algn="r"/>
            <a:r>
              <a:rPr lang="he-IL" dirty="0"/>
              <a:t>חשוב לחדד את הדיון בעניין הבחירה של איברי הצמח שאותם אנחנו בודקים. מדוע נבדקים העלים ולא איבר אחר של הצמח? התלמידים מתבקשים לאפיין את העלים באמצעות תצפית מכוונת (סעיפים א-ה של שאלה 1) ולשער</a:t>
            </a:r>
          </a:p>
          <a:p>
            <a:pPr algn="r"/>
            <a:r>
              <a:rPr lang="he-IL" dirty="0"/>
              <a:t>מכך אילו סוגי עלים מתאימים ביותר לקיום בתנאי יובש.</a:t>
            </a:r>
          </a:p>
        </p:txBody>
      </p:sp>
      <p:sp>
        <p:nvSpPr>
          <p:cNvPr id="4" name="מציין מיקום של מספר שקופית 3">
            <a:extLst>
              <a:ext uri="{FF2B5EF4-FFF2-40B4-BE49-F238E27FC236}">
                <a16:creationId xmlns:a16="http://schemas.microsoft.com/office/drawing/2014/main" id="{6C2E5CD1-B3B1-DD3B-CAA4-9411AE3BFD31}"/>
              </a:ext>
            </a:extLst>
          </p:cNvPr>
          <p:cNvSpPr>
            <a:spLocks noGrp="1"/>
          </p:cNvSpPr>
          <p:nvPr>
            <p:ph type="sldNum" sz="quarter" idx="5"/>
          </p:nvPr>
        </p:nvSpPr>
        <p:spPr/>
        <p:txBody>
          <a:bodyPr/>
          <a:lstStyle/>
          <a:p>
            <a:fld id="{360E47B1-589A-4969-A4DB-1B4F2777F4FC}" type="slidenum">
              <a:rPr lang="he-IL" smtClean="0"/>
              <a:t>21</a:t>
            </a:fld>
            <a:endParaRPr lang="he-IL"/>
          </a:p>
        </p:txBody>
      </p:sp>
    </p:spTree>
    <p:extLst>
      <p:ext uri="{BB962C8B-B14F-4D97-AF65-F5344CB8AC3E}">
        <p14:creationId xmlns:p14="http://schemas.microsoft.com/office/powerpoint/2010/main" val="4035163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A4ED-60B8-1E09-9B45-66F9C736557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716089C-5CD9-20AD-9487-E7672089DC6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A860E83-6569-8F62-3B20-0CF11E825426}"/>
              </a:ext>
            </a:extLst>
          </p:cNvPr>
          <p:cNvSpPr>
            <a:spLocks noGrp="1"/>
          </p:cNvSpPr>
          <p:nvPr>
            <p:ph type="body" idx="1"/>
          </p:nvPr>
        </p:nvSpPr>
        <p:spPr/>
        <p:txBody>
          <a:bodyPr/>
          <a:lstStyle/>
          <a:p>
            <a:pPr algn="r"/>
            <a:r>
              <a:rPr lang="he-IL" dirty="0"/>
              <a:t>הדיון בהתאמות של צמחים לתנאי יובש מצריך התייחסות מקדימה לשני תהליכים פיזיולוגיים שמתקיימים אצל כל היצורים החיים: קליטת מים מהסביבה ופליטת מים אל הסביבה. כאשר כמות המים הנפלטת גדולה</a:t>
            </a:r>
          </a:p>
          <a:p>
            <a:pPr algn="r"/>
            <a:r>
              <a:rPr lang="he-IL" dirty="0"/>
              <a:t>מכמות המים הנקלטת – צפויה סכנת התייבשות של היצור החי.</a:t>
            </a:r>
          </a:p>
          <a:p>
            <a:pPr algn="r"/>
            <a:endParaRPr lang="he-IL" dirty="0"/>
          </a:p>
          <a:p>
            <a:pPr algn="r"/>
            <a:r>
              <a:rPr lang="he-IL" dirty="0"/>
              <a:t>תשובה לשאלה 1: כאשר כמות המים הנפלטת מהצמח גדולה מהכמות הנקלטת עלול להיווצר בצמח מצב של מחסור במים.</a:t>
            </a:r>
          </a:p>
          <a:p>
            <a:pPr algn="r"/>
            <a:r>
              <a:rPr lang="he-IL" dirty="0"/>
              <a:t>תשובה לשאלה 2: התאמות לצמצום פליטת המים: מעטה שומני ומבריק על העלים, מעטה של שערות קטנות ולבנות בחלק התחתון של העלים, נשירת עלים בעונה היבשה, החלפת עלי חורף בעלי קיץ.</a:t>
            </a:r>
          </a:p>
          <a:p>
            <a:pPr algn="r"/>
            <a:r>
              <a:rPr lang="he-IL" dirty="0"/>
              <a:t>תשובה לשאלה 3: התאמות להגברת קליטת המים: שורשים ארוכים.</a:t>
            </a:r>
          </a:p>
          <a:p>
            <a:pPr algn="r"/>
            <a:r>
              <a:rPr lang="he-IL" dirty="0"/>
              <a:t>תשובה לשאלה 4: רותם המדבר – השרת עלים (צמצום איבוד מים) ושורשים מעמיקים (הגברת קליטה של מים); חצב – בצל – אגירת מים; קידה שעירה – השרת עלים בקיץ (צמצום איבוד מים).</a:t>
            </a:r>
          </a:p>
        </p:txBody>
      </p:sp>
      <p:sp>
        <p:nvSpPr>
          <p:cNvPr id="4" name="מציין מיקום של מספר שקופית 3">
            <a:extLst>
              <a:ext uri="{FF2B5EF4-FFF2-40B4-BE49-F238E27FC236}">
                <a16:creationId xmlns:a16="http://schemas.microsoft.com/office/drawing/2014/main" id="{9ABA0044-82E8-EABD-4D6E-FFDEE1C02E6E}"/>
              </a:ext>
            </a:extLst>
          </p:cNvPr>
          <p:cNvSpPr>
            <a:spLocks noGrp="1"/>
          </p:cNvSpPr>
          <p:nvPr>
            <p:ph type="sldNum" sz="quarter" idx="5"/>
          </p:nvPr>
        </p:nvSpPr>
        <p:spPr/>
        <p:txBody>
          <a:bodyPr/>
          <a:lstStyle/>
          <a:p>
            <a:fld id="{360E47B1-589A-4969-A4DB-1B4F2777F4FC}" type="slidenum">
              <a:rPr lang="he-IL" smtClean="0"/>
              <a:t>22</a:t>
            </a:fld>
            <a:endParaRPr lang="he-IL"/>
          </a:p>
        </p:txBody>
      </p:sp>
    </p:spTree>
    <p:extLst>
      <p:ext uri="{BB962C8B-B14F-4D97-AF65-F5344CB8AC3E}">
        <p14:creationId xmlns:p14="http://schemas.microsoft.com/office/powerpoint/2010/main" val="53956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C4D9-B5C8-ED0B-24C4-4CEAC0EC300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C8299C0-08AB-234B-DB61-55A52DC710E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F72F24B-CC5F-8A26-BD4D-72632D133D2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באתר </a:t>
            </a:r>
            <a:r>
              <a:rPr lang="he-IL" b="1" dirty="0"/>
              <a:t>במבט מקוון</a:t>
            </a:r>
            <a:r>
              <a:rPr lang="he-IL" dirty="0"/>
              <a:t>, בספר הדיגיטלי, המשימה: </a:t>
            </a:r>
            <a:r>
              <a:rPr lang="he-IL" b="1" dirty="0"/>
              <a:t>התאמת צמחים לתנאי יובש</a:t>
            </a:r>
            <a:r>
              <a:rPr lang="he-IL" dirty="0"/>
              <a:t>, בעמוד 242.</a:t>
            </a:r>
          </a:p>
        </p:txBody>
      </p:sp>
      <p:sp>
        <p:nvSpPr>
          <p:cNvPr id="4" name="מציין מיקום של מספר שקופית 3">
            <a:extLst>
              <a:ext uri="{FF2B5EF4-FFF2-40B4-BE49-F238E27FC236}">
                <a16:creationId xmlns:a16="http://schemas.microsoft.com/office/drawing/2014/main" id="{3BDCAEFA-C72A-F23C-2D9E-0BA6C4F0EC63}"/>
              </a:ext>
            </a:extLst>
          </p:cNvPr>
          <p:cNvSpPr>
            <a:spLocks noGrp="1"/>
          </p:cNvSpPr>
          <p:nvPr>
            <p:ph type="sldNum" sz="quarter" idx="5"/>
          </p:nvPr>
        </p:nvSpPr>
        <p:spPr/>
        <p:txBody>
          <a:bodyPr/>
          <a:lstStyle/>
          <a:p>
            <a:fld id="{360E47B1-589A-4969-A4DB-1B4F2777F4FC}" type="slidenum">
              <a:rPr lang="he-IL" smtClean="0"/>
              <a:t>23</a:t>
            </a:fld>
            <a:endParaRPr lang="he-IL"/>
          </a:p>
        </p:txBody>
      </p:sp>
    </p:spTree>
    <p:extLst>
      <p:ext uri="{BB962C8B-B14F-4D97-AF65-F5344CB8AC3E}">
        <p14:creationId xmlns:p14="http://schemas.microsoft.com/office/powerpoint/2010/main" val="31766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81CD-B423-9663-EC18-A0B528C79EB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B06453A-DBB9-B6F6-C5AC-37E52A592C5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7DC2F0-E4AD-96D5-B9EA-50B03D781DF9}"/>
              </a:ext>
            </a:extLst>
          </p:cNvPr>
          <p:cNvSpPr>
            <a:spLocks noGrp="1"/>
          </p:cNvSpPr>
          <p:nvPr>
            <p:ph type="body" idx="1"/>
          </p:nvPr>
        </p:nvSpPr>
        <p:spPr/>
        <p:txBody>
          <a:bodyPr/>
          <a:lstStyle/>
          <a:p>
            <a:pPr algn="r"/>
            <a:r>
              <a:rPr lang="he-IL" dirty="0"/>
              <a:t>בדומה לצמחים, גם הקיום של בעלי חיים בסביבות חיים דלות במים מתאפשר הודות להתאמות המאפשרות להם לצמצם את איבוד המים אל הסביבה ולאפשר להם לקלוט מים מן הסביבה.</a:t>
            </a:r>
          </a:p>
          <a:p>
            <a:pPr algn="r"/>
            <a:endParaRPr lang="he-IL" dirty="0"/>
          </a:p>
          <a:p>
            <a:pPr algn="r"/>
            <a:endParaRPr lang="he-IL" dirty="0"/>
          </a:p>
          <a:p>
            <a:pPr algn="r"/>
            <a:r>
              <a:rPr lang="he-IL" dirty="0"/>
              <a:t>תשובה לשאלה 1: כאשר כמות המים הנפלטת מגופו של בעל החיים גדולה מכמות המים הנקלטת, עלול להיווצר בגופו של בעל החיים מצב של מחסור במים.</a:t>
            </a:r>
          </a:p>
          <a:p>
            <a:pPr algn="r"/>
            <a:r>
              <a:rPr lang="he-IL" dirty="0"/>
              <a:t>תשובה לשאלה 2: הפרשת כמות מועטה ומרוכזת של שתן וזיעה, רגלים מוגבהות מהקרקע.</a:t>
            </a:r>
          </a:p>
          <a:p>
            <a:pPr algn="r"/>
            <a:r>
              <a:rPr lang="he-IL" dirty="0"/>
              <a:t>תשובה לשאלה 3: פעילות לילית, תנועה לכיוון מקורות מים.</a:t>
            </a:r>
          </a:p>
          <a:p>
            <a:pPr algn="r"/>
            <a:r>
              <a:rPr lang="he-IL" dirty="0"/>
              <a:t>תשובה לשאלה 4: </a:t>
            </a:r>
            <a:r>
              <a:rPr lang="he-IL" dirty="0" err="1"/>
              <a:t>קטת</a:t>
            </a:r>
            <a:r>
              <a:rPr lang="he-IL" dirty="0"/>
              <a:t> המדבר: התאמה בהתנהגות (תנועה לחיפוש מקורות מים). חרדון החולות: התאמה בהתנהגות (שהייה במקומות מוצלים). קוצן מצוי: התאמה בהתנהגות (הסתתרות במשך היום מפני קרינת השמש).</a:t>
            </a:r>
          </a:p>
        </p:txBody>
      </p:sp>
      <p:sp>
        <p:nvSpPr>
          <p:cNvPr id="4" name="מציין מיקום של מספר שקופית 3">
            <a:extLst>
              <a:ext uri="{FF2B5EF4-FFF2-40B4-BE49-F238E27FC236}">
                <a16:creationId xmlns:a16="http://schemas.microsoft.com/office/drawing/2014/main" id="{F9A774C8-6FC4-4934-F079-F7188C12EA24}"/>
              </a:ext>
            </a:extLst>
          </p:cNvPr>
          <p:cNvSpPr>
            <a:spLocks noGrp="1"/>
          </p:cNvSpPr>
          <p:nvPr>
            <p:ph type="sldNum" sz="quarter" idx="5"/>
          </p:nvPr>
        </p:nvSpPr>
        <p:spPr/>
        <p:txBody>
          <a:bodyPr/>
          <a:lstStyle/>
          <a:p>
            <a:fld id="{360E47B1-589A-4969-A4DB-1B4F2777F4FC}" type="slidenum">
              <a:rPr lang="he-IL" smtClean="0"/>
              <a:t>24</a:t>
            </a:fld>
            <a:endParaRPr lang="he-IL"/>
          </a:p>
        </p:txBody>
      </p:sp>
    </p:spTree>
    <p:extLst>
      <p:ext uri="{BB962C8B-B14F-4D97-AF65-F5344CB8AC3E}">
        <p14:creationId xmlns:p14="http://schemas.microsoft.com/office/powerpoint/2010/main" val="367183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2711C-D52D-6C83-5C3F-5E5A2C23B24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C9F8AF1-718C-589D-286C-E55D7691205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2C36A3E-4ADD-E30D-87CA-2839DCD79A2B}"/>
              </a:ext>
            </a:extLst>
          </p:cNvPr>
          <p:cNvSpPr>
            <a:spLocks noGrp="1"/>
          </p:cNvSpPr>
          <p:nvPr>
            <p:ph type="body" idx="1"/>
          </p:nvPr>
        </p:nvSpPr>
        <p:spPr/>
        <p:txBody>
          <a:bodyPr/>
          <a:lstStyle/>
          <a:p>
            <a:pPr algn="r"/>
            <a:r>
              <a:rPr lang="he-IL" dirty="0"/>
              <a:t>המשימה מזמנת שימוש במיומנויות מידעניות: חיפוש מידע ברשת, ארגון ומיזוג מידע והצגתו בכרטיס </a:t>
            </a:r>
            <a:r>
              <a:rPr lang="he-IL" dirty="0" err="1"/>
              <a:t>איפיון</a:t>
            </a:r>
            <a:r>
              <a:rPr lang="he-IL" dirty="0"/>
              <a:t>. את המשימה מומלץ לבצע בבית.</a:t>
            </a:r>
          </a:p>
          <a:p>
            <a:pPr algn="r"/>
            <a:endParaRPr lang="he-IL" dirty="0"/>
          </a:p>
        </p:txBody>
      </p:sp>
      <p:sp>
        <p:nvSpPr>
          <p:cNvPr id="4" name="מציין מיקום של מספר שקופית 3">
            <a:extLst>
              <a:ext uri="{FF2B5EF4-FFF2-40B4-BE49-F238E27FC236}">
                <a16:creationId xmlns:a16="http://schemas.microsoft.com/office/drawing/2014/main" id="{381AEB81-AEC4-6B59-F413-89A4CA07CDC7}"/>
              </a:ext>
            </a:extLst>
          </p:cNvPr>
          <p:cNvSpPr>
            <a:spLocks noGrp="1"/>
          </p:cNvSpPr>
          <p:nvPr>
            <p:ph type="sldNum" sz="quarter" idx="5"/>
          </p:nvPr>
        </p:nvSpPr>
        <p:spPr/>
        <p:txBody>
          <a:bodyPr/>
          <a:lstStyle/>
          <a:p>
            <a:fld id="{360E47B1-589A-4969-A4DB-1B4F2777F4FC}" type="slidenum">
              <a:rPr lang="he-IL" smtClean="0"/>
              <a:t>25</a:t>
            </a:fld>
            <a:endParaRPr lang="he-IL"/>
          </a:p>
        </p:txBody>
      </p:sp>
    </p:spTree>
    <p:extLst>
      <p:ext uri="{BB962C8B-B14F-4D97-AF65-F5344CB8AC3E}">
        <p14:creationId xmlns:p14="http://schemas.microsoft.com/office/powerpoint/2010/main" val="3767137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097E-F523-5EC5-0D7C-38BD7939ED6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0BEE458-3BF7-6E8E-41EE-F91F8762B9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7407518-8D2C-77E0-B5E9-C3EA8B333BF8}"/>
              </a:ext>
            </a:extLst>
          </p:cNvPr>
          <p:cNvSpPr>
            <a:spLocks noGrp="1"/>
          </p:cNvSpPr>
          <p:nvPr>
            <p:ph type="body" idx="1"/>
          </p:nvPr>
        </p:nvSpPr>
        <p:spPr/>
        <p:txBody>
          <a:bodyPr/>
          <a:lstStyle/>
          <a:p>
            <a:pPr algn="r"/>
            <a:r>
              <a:rPr lang="he-IL" dirty="0"/>
              <a:t>באתר </a:t>
            </a:r>
            <a:r>
              <a:rPr lang="he-IL" b="1" dirty="0"/>
              <a:t>במבט מקוון</a:t>
            </a:r>
            <a:r>
              <a:rPr lang="he-IL" dirty="0"/>
              <a:t>, בספר הדיגיטלי, המשימה: </a:t>
            </a:r>
            <a:r>
              <a:rPr lang="he-IL" b="1" dirty="0"/>
              <a:t>הגמלים במדבר</a:t>
            </a:r>
            <a:r>
              <a:rPr lang="he-IL" dirty="0"/>
              <a:t>, בעמוד 243.</a:t>
            </a:r>
          </a:p>
        </p:txBody>
      </p:sp>
      <p:sp>
        <p:nvSpPr>
          <p:cNvPr id="4" name="מציין מיקום של מספר שקופית 3">
            <a:extLst>
              <a:ext uri="{FF2B5EF4-FFF2-40B4-BE49-F238E27FC236}">
                <a16:creationId xmlns:a16="http://schemas.microsoft.com/office/drawing/2014/main" id="{F732D9CA-263F-4647-0CDF-4C0D3BAA121D}"/>
              </a:ext>
            </a:extLst>
          </p:cNvPr>
          <p:cNvSpPr>
            <a:spLocks noGrp="1"/>
          </p:cNvSpPr>
          <p:nvPr>
            <p:ph type="sldNum" sz="quarter" idx="5"/>
          </p:nvPr>
        </p:nvSpPr>
        <p:spPr/>
        <p:txBody>
          <a:bodyPr/>
          <a:lstStyle/>
          <a:p>
            <a:fld id="{360E47B1-589A-4969-A4DB-1B4F2777F4FC}" type="slidenum">
              <a:rPr lang="he-IL" smtClean="0"/>
              <a:t>26</a:t>
            </a:fld>
            <a:endParaRPr lang="he-IL"/>
          </a:p>
        </p:txBody>
      </p:sp>
    </p:spTree>
    <p:extLst>
      <p:ext uri="{BB962C8B-B14F-4D97-AF65-F5344CB8AC3E}">
        <p14:creationId xmlns:p14="http://schemas.microsoft.com/office/powerpoint/2010/main" val="1011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479B-FEBA-1B7E-0360-CF452466940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6E6BCC3-FC97-904D-E09F-D4C215A39C2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DA40103-58F9-29B1-726F-75C2BA44A2E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מימייה מעופפת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244.</a:t>
            </a:r>
          </a:p>
        </p:txBody>
      </p:sp>
      <p:sp>
        <p:nvSpPr>
          <p:cNvPr id="4" name="מציין מיקום של מספר שקופית 3">
            <a:extLst>
              <a:ext uri="{FF2B5EF4-FFF2-40B4-BE49-F238E27FC236}">
                <a16:creationId xmlns:a16="http://schemas.microsoft.com/office/drawing/2014/main" id="{7D9C034C-1AC9-0F03-00F6-0FB40F3A1B6B}"/>
              </a:ext>
            </a:extLst>
          </p:cNvPr>
          <p:cNvSpPr>
            <a:spLocks noGrp="1"/>
          </p:cNvSpPr>
          <p:nvPr>
            <p:ph type="sldNum" sz="quarter" idx="5"/>
          </p:nvPr>
        </p:nvSpPr>
        <p:spPr/>
        <p:txBody>
          <a:bodyPr/>
          <a:lstStyle/>
          <a:p>
            <a:fld id="{360E47B1-589A-4969-A4DB-1B4F2777F4FC}" type="slidenum">
              <a:rPr lang="he-IL" smtClean="0"/>
              <a:t>27</a:t>
            </a:fld>
            <a:endParaRPr lang="he-IL"/>
          </a:p>
        </p:txBody>
      </p:sp>
    </p:spTree>
    <p:extLst>
      <p:ext uri="{BB962C8B-B14F-4D97-AF65-F5344CB8AC3E}">
        <p14:creationId xmlns:p14="http://schemas.microsoft.com/office/powerpoint/2010/main" val="1912879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2051-A91D-D1A6-FA65-9FD57100E71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A794F10-E595-E5FA-6045-90A7041C3A3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ED5B9FF-25FB-19C7-4FFA-5B555F8C9A06}"/>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לתת את הדעת לתפיסה חלופית ביחס לתהליך הנשימה ולתהליך הפוטוסינתזה. יש המבינים בטעות את תהליך הפוטוסינתזה כתהליך הפוך לנשימה. מדובר בשני תהליכי חיים שונים לחלוטין. תהליך הנשימה הוא מאפיין חיים של יצורים חיים, שבעקבותיו נוצרת אנרגיה הדרושה לפעילות הגוף. תהליך הפוטוסינתזה מתרחש רק בצמחים, קיומו תלוי באור השמש ובעקבותיו נוצרים חומרי מזון (סוכרים).</a:t>
            </a:r>
          </a:p>
          <a:p>
            <a:pPr algn="r"/>
            <a:endParaRPr lang="he-IL" dirty="0"/>
          </a:p>
          <a:p>
            <a:pPr algn="r"/>
            <a:r>
              <a:rPr lang="he-IL" dirty="0"/>
              <a:t>הקשר בין צמחים לבין בעלי חיים בקשר למרכיב הסביבה אוויר נחשף בהדרגה: שאלה 1 מתייחסת לגז הדרוש לנשימה (חמצן) ולגז הנפלט בתהליך זה (פחמן דו ־ חמצני),</a:t>
            </a:r>
          </a:p>
          <a:p>
            <a:pPr algn="r"/>
            <a:r>
              <a:rPr lang="he-IL" dirty="0"/>
              <a:t>שאלה 2 מתייחסת לגז הדרוש לתהליך הפוטוסינתזה (פחמן דו ־ חמצני) ולגז הנפלט בתהליך זה (חמצן). הצגה של כל אחד מהתהליכים בתרשים עשויה להקל על חשיפת הקשר (שאלה 4).</a:t>
            </a:r>
          </a:p>
          <a:p>
            <a:pPr algn="r"/>
            <a:endParaRPr lang="he-IL" dirty="0"/>
          </a:p>
          <a:p>
            <a:pPr algn="r"/>
            <a:r>
              <a:rPr lang="he-IL" dirty="0"/>
              <a:t>הקשר שנחשף בעקבות השוואת התשובות של סעיפים ב-ג של שאלות 2-1 מצביע על כך שתוצר הפלט של צמחים (חמצן)דרוש לנשימה של יצורים חיים (כולל צמחים). תוצר הפלט של תהליך הנשימה ביצורים חיים (פחמן דו ־ חמצני) נקלט על ידי הצמחים בתהליך הפוטוסינתזה.</a:t>
            </a:r>
          </a:p>
          <a:p>
            <a:pPr algn="r"/>
            <a:endParaRPr lang="he-IL" dirty="0"/>
          </a:p>
        </p:txBody>
      </p:sp>
      <p:sp>
        <p:nvSpPr>
          <p:cNvPr id="4" name="מציין מיקום של מספר שקופית 3">
            <a:extLst>
              <a:ext uri="{FF2B5EF4-FFF2-40B4-BE49-F238E27FC236}">
                <a16:creationId xmlns:a16="http://schemas.microsoft.com/office/drawing/2014/main" id="{DDED4DE0-6765-BD87-7143-F76F27CB6041}"/>
              </a:ext>
            </a:extLst>
          </p:cNvPr>
          <p:cNvSpPr>
            <a:spLocks noGrp="1"/>
          </p:cNvSpPr>
          <p:nvPr>
            <p:ph type="sldNum" sz="quarter" idx="5"/>
          </p:nvPr>
        </p:nvSpPr>
        <p:spPr/>
        <p:txBody>
          <a:bodyPr/>
          <a:lstStyle/>
          <a:p>
            <a:fld id="{360E47B1-589A-4969-A4DB-1B4F2777F4FC}" type="slidenum">
              <a:rPr lang="he-IL" smtClean="0"/>
              <a:t>28</a:t>
            </a:fld>
            <a:endParaRPr lang="he-IL"/>
          </a:p>
        </p:txBody>
      </p:sp>
    </p:spTree>
    <p:extLst>
      <p:ext uri="{BB962C8B-B14F-4D97-AF65-F5344CB8AC3E}">
        <p14:creationId xmlns:p14="http://schemas.microsoft.com/office/powerpoint/2010/main" val="1480241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6CC27-5FBE-4258-FE22-607F8EE066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9BC790E-9366-5749-3CA9-AF88E134093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A57655C-64E3-E7C1-1F19-C0F50541BCE0}"/>
              </a:ext>
            </a:extLst>
          </p:cNvPr>
          <p:cNvSpPr>
            <a:spLocks noGrp="1"/>
          </p:cNvSpPr>
          <p:nvPr>
            <p:ph type="body" idx="1"/>
          </p:nvPr>
        </p:nvSpPr>
        <p:spPr/>
        <p:txBody>
          <a:bodyPr/>
          <a:lstStyle/>
          <a:p>
            <a:pPr algn="r"/>
            <a:r>
              <a:rPr lang="he-IL" dirty="0"/>
              <a:t>סיכום</a:t>
            </a:r>
          </a:p>
          <a:p>
            <a:pPr algn="r"/>
            <a:r>
              <a:rPr lang="he-IL" dirty="0"/>
              <a:t>התרשים מציג את קשר הקיום בין צמחים לבין יצורים חיים בהקשר לגזים חמצן ופחמן דו ־ חמצני. אפשר ללמוד מהתרשים שקלט של תהליך הנשימה הוא פלט של תהליך הפוטוסינתזה (וההיפך).</a:t>
            </a:r>
          </a:p>
          <a:p>
            <a:pPr algn="r"/>
            <a:r>
              <a:rPr lang="he-IL" dirty="0"/>
              <a:t>הודות לתהליך הפוטוסינתזה מתחדש החמצן שבאוויר והחמצן המומס במים.</a:t>
            </a:r>
          </a:p>
          <a:p>
            <a:pPr algn="r"/>
            <a:r>
              <a:rPr lang="he-IL" sz="1800" b="0" i="0" u="none" strike="noStrike" baseline="0" dirty="0">
                <a:latin typeface="NarkisClassicMF-Regular"/>
              </a:rPr>
              <a:t>סעיף ג: קיומם של בעלי החיים ובכללם האדם תלוי בצמחים בגלל הצורך באספקת חמצן לתהליך הנשימה ובמזון (צמחים הם יצרני המזון שבטבע).</a:t>
            </a:r>
          </a:p>
          <a:p>
            <a:pPr algn="r"/>
            <a:r>
              <a:rPr lang="he-IL" dirty="0"/>
              <a:t>סעיף ד: האוויר מכיל שני גזים חשובים: חמצן שדרוש לנשימה של יצורים חיים, פחמן דו־ חמצני שדרוש לתהליך הפוטוסינתזה.</a:t>
            </a:r>
          </a:p>
          <a:p>
            <a:pPr algn="r"/>
            <a:r>
              <a:rPr lang="he-IL" dirty="0"/>
              <a:t>כדאי לאזכר את תבנית הטיעון טיעון=טענה +נימוקים מבוססים.</a:t>
            </a:r>
          </a:p>
        </p:txBody>
      </p:sp>
      <p:sp>
        <p:nvSpPr>
          <p:cNvPr id="4" name="מציין מיקום של מספר שקופית 3">
            <a:extLst>
              <a:ext uri="{FF2B5EF4-FFF2-40B4-BE49-F238E27FC236}">
                <a16:creationId xmlns:a16="http://schemas.microsoft.com/office/drawing/2014/main" id="{099575B7-D6D5-C5DC-192A-587CA2ED7BC1}"/>
              </a:ext>
            </a:extLst>
          </p:cNvPr>
          <p:cNvSpPr>
            <a:spLocks noGrp="1"/>
          </p:cNvSpPr>
          <p:nvPr>
            <p:ph type="sldNum" sz="quarter" idx="5"/>
          </p:nvPr>
        </p:nvSpPr>
        <p:spPr/>
        <p:txBody>
          <a:bodyPr/>
          <a:lstStyle/>
          <a:p>
            <a:fld id="{360E47B1-589A-4969-A4DB-1B4F2777F4FC}" type="slidenum">
              <a:rPr lang="he-IL" smtClean="0"/>
              <a:t>29</a:t>
            </a:fld>
            <a:endParaRPr lang="he-IL"/>
          </a:p>
        </p:txBody>
      </p:sp>
    </p:spTree>
    <p:extLst>
      <p:ext uri="{BB962C8B-B14F-4D97-AF65-F5344CB8AC3E}">
        <p14:creationId xmlns:p14="http://schemas.microsoft.com/office/powerpoint/2010/main" val="766439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70529-2D65-21B3-1730-0EA5666DE46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357C53B-2121-DD1C-CC4A-0B2BDF32A06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6F0A54E-C049-7A06-40FB-4D551677650B}"/>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האוויר מרכיב סביבה חיוני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246.</a:t>
            </a:r>
          </a:p>
        </p:txBody>
      </p:sp>
      <p:sp>
        <p:nvSpPr>
          <p:cNvPr id="4" name="מציין מיקום של מספר שקופית 3">
            <a:extLst>
              <a:ext uri="{FF2B5EF4-FFF2-40B4-BE49-F238E27FC236}">
                <a16:creationId xmlns:a16="http://schemas.microsoft.com/office/drawing/2014/main" id="{6EBC1FE1-B8F1-CF1E-E93C-EC7B0C54490F}"/>
              </a:ext>
            </a:extLst>
          </p:cNvPr>
          <p:cNvSpPr>
            <a:spLocks noGrp="1"/>
          </p:cNvSpPr>
          <p:nvPr>
            <p:ph type="sldNum" sz="quarter" idx="5"/>
          </p:nvPr>
        </p:nvSpPr>
        <p:spPr/>
        <p:txBody>
          <a:bodyPr/>
          <a:lstStyle/>
          <a:p>
            <a:fld id="{360E47B1-589A-4969-A4DB-1B4F2777F4FC}" type="slidenum">
              <a:rPr lang="he-IL" smtClean="0"/>
              <a:t>30</a:t>
            </a:fld>
            <a:endParaRPr lang="he-IL"/>
          </a:p>
        </p:txBody>
      </p:sp>
    </p:spTree>
    <p:extLst>
      <p:ext uri="{BB962C8B-B14F-4D97-AF65-F5344CB8AC3E}">
        <p14:creationId xmlns:p14="http://schemas.microsoft.com/office/powerpoint/2010/main" val="340071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59D6-C83C-0489-74B4-6C27FD74F8A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B59C827-7186-4767-45D6-AE2FAE0F565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4B29440-4BC8-C0C0-F7F1-598C25B118C5}"/>
              </a:ext>
            </a:extLst>
          </p:cNvPr>
          <p:cNvSpPr>
            <a:spLocks noGrp="1"/>
          </p:cNvSpPr>
          <p:nvPr>
            <p:ph type="body" idx="1"/>
          </p:nvPr>
        </p:nvSpPr>
        <p:spPr/>
        <p:txBody>
          <a:bodyPr/>
          <a:lstStyle/>
          <a:p>
            <a:pPr algn="r"/>
            <a:r>
              <a:rPr lang="he-IL" dirty="0"/>
              <a:t>קוראים את סיפור הפתיחה לפרק ועורכים דיון בשאלה מהם המרכיבים החיים והמרכיבים שאינם חיים בסביבה ומהי השפעתם על מגוון המינים שבטבע.</a:t>
            </a:r>
          </a:p>
        </p:txBody>
      </p:sp>
      <p:sp>
        <p:nvSpPr>
          <p:cNvPr id="4" name="מציין מיקום של מספר שקופית 3">
            <a:extLst>
              <a:ext uri="{FF2B5EF4-FFF2-40B4-BE49-F238E27FC236}">
                <a16:creationId xmlns:a16="http://schemas.microsoft.com/office/drawing/2014/main" id="{AF7A52DE-F15D-EB53-5554-6CD44EB0B2E9}"/>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04165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1AB7A-4447-5B50-90EC-578A6597CD5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C56C10E-7642-CB62-8FBE-B10ABFC316D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F66F46D-0FD7-AF48-6563-D088548355B6}"/>
              </a:ext>
            </a:extLst>
          </p:cNvPr>
          <p:cNvSpPr>
            <a:spLocks noGrp="1"/>
          </p:cNvSpPr>
          <p:nvPr>
            <p:ph type="body" idx="1"/>
          </p:nvPr>
        </p:nvSpPr>
        <p:spPr/>
        <p:txBody>
          <a:bodyPr/>
          <a:lstStyle/>
          <a:p>
            <a:pPr algn="r"/>
            <a:r>
              <a:rPr lang="he-IL" dirty="0"/>
              <a:t>האדם הוא יצור חי ולקיומו דרוש אוויר.</a:t>
            </a:r>
          </a:p>
          <a:p>
            <a:pPr algn="r"/>
            <a:r>
              <a:rPr lang="he-IL" dirty="0"/>
              <a:t>בניגוד ליצורים חיים אחרים, האדם משפיע על מרכיבי הסביבה באופן משמעותי, ישיר ועקיף, ובכך למעשה משנה אותם. מומלץ לדון עם התלמידים במשמעות הכותרת, ולהעלות את ידיעותיהם המוקדמות בכל הנוגע לדרכים</a:t>
            </a:r>
          </a:p>
          <a:p>
            <a:pPr algn="r"/>
            <a:r>
              <a:rPr lang="he-IL" dirty="0"/>
              <a:t>שבהן האדם משפיע על האטמוספרה ולהשלכות שיש לכך על הסביבה המיידית ועל הסביבה הגלובלית (סכנה בריאותית, התחממות כדור הארץ, פגיעה בשכבת האוזון, גשם חומצי ועוד).</a:t>
            </a:r>
          </a:p>
          <a:p>
            <a:pPr algn="r"/>
            <a:endParaRPr lang="he-IL" dirty="0"/>
          </a:p>
          <a:p>
            <a:pPr algn="r"/>
            <a:r>
              <a:rPr lang="he-IL" dirty="0"/>
              <a:t>ממחקר שנערך באו"ם עולה, שכבת האוזון המגנה על החיים מהקרינה </a:t>
            </a:r>
            <a:r>
              <a:rPr lang="he-IL" dirty="0" err="1"/>
              <a:t>האולטרא</a:t>
            </a:r>
            <a:r>
              <a:rPr lang="he-IL" dirty="0"/>
              <a:t> ־ סגולה של השמש מראה סימנים ראשונים של התעבות לאחר שנים של הידלדלות מסוכנת וזאת בעקבות איסור השימוש שבגזים</a:t>
            </a:r>
          </a:p>
          <a:p>
            <a:pPr algn="r"/>
            <a:r>
              <a:rPr lang="he-IL" dirty="0"/>
              <a:t>הפוגעים בשכבת האוזון.</a:t>
            </a:r>
          </a:p>
        </p:txBody>
      </p:sp>
      <p:sp>
        <p:nvSpPr>
          <p:cNvPr id="4" name="מציין מיקום של מספר שקופית 3">
            <a:extLst>
              <a:ext uri="{FF2B5EF4-FFF2-40B4-BE49-F238E27FC236}">
                <a16:creationId xmlns:a16="http://schemas.microsoft.com/office/drawing/2014/main" id="{CDD1C52B-BB81-5F33-CAC9-35009EECE54A}"/>
              </a:ext>
            </a:extLst>
          </p:cNvPr>
          <p:cNvSpPr>
            <a:spLocks noGrp="1"/>
          </p:cNvSpPr>
          <p:nvPr>
            <p:ph type="sldNum" sz="quarter" idx="5"/>
          </p:nvPr>
        </p:nvSpPr>
        <p:spPr/>
        <p:txBody>
          <a:bodyPr/>
          <a:lstStyle/>
          <a:p>
            <a:fld id="{360E47B1-589A-4969-A4DB-1B4F2777F4FC}" type="slidenum">
              <a:rPr lang="he-IL" smtClean="0"/>
              <a:t>31</a:t>
            </a:fld>
            <a:endParaRPr lang="he-IL"/>
          </a:p>
        </p:txBody>
      </p:sp>
    </p:spTree>
    <p:extLst>
      <p:ext uri="{BB962C8B-B14F-4D97-AF65-F5344CB8AC3E}">
        <p14:creationId xmlns:p14="http://schemas.microsoft.com/office/powerpoint/2010/main" val="4150892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8B4C-97D4-8564-A69B-2CE921BAB6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FF8A545-40BA-ABF1-873A-39823FA891A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9517651-A085-7034-D1BE-2A2E754F6FAA}"/>
              </a:ext>
            </a:extLst>
          </p:cNvPr>
          <p:cNvSpPr>
            <a:spLocks noGrp="1"/>
          </p:cNvSpPr>
          <p:nvPr>
            <p:ph type="body" idx="1"/>
          </p:nvPr>
        </p:nvSpPr>
        <p:spPr/>
        <p:txBody>
          <a:bodyPr/>
          <a:lstStyle/>
          <a:p>
            <a:pPr algn="r"/>
            <a:r>
              <a:rPr lang="he-IL" dirty="0"/>
              <a:t>התגברות אפקט החממה קשורה בתוספת של גזי חממה לאטמוספרת כדור הארץ. חשוב להדגיש שנוסף על גז פחמן דו ־ </a:t>
            </a:r>
            <a:r>
              <a:rPr lang="he-IL" dirty="0" err="1"/>
              <a:t>חמצנ</a:t>
            </a:r>
            <a:r>
              <a:rPr lang="he-IL" dirty="0"/>
              <a:t> י נפלטים לאטמוספרה גזי חממה אחרים, למשל מֶתָן. ככל שכמות גזי החממה שנפלטים לאוויר תגדל,</a:t>
            </a:r>
          </a:p>
          <a:p>
            <a:pPr algn="r"/>
            <a:r>
              <a:rPr lang="he-IL" dirty="0"/>
              <a:t>טמפרטורת כדור הארץ עלולה לעלות.</a:t>
            </a:r>
          </a:p>
          <a:p>
            <a:pPr algn="r"/>
            <a:endParaRPr lang="he-IL" dirty="0"/>
          </a:p>
          <a:p>
            <a:pPr algn="r"/>
            <a:r>
              <a:rPr lang="he-IL" dirty="0"/>
              <a:t>כאשר דנים בתופעות עולמיות של שינוי אקלים הופך כדור הארץ כולו לסביבה אחת והדיון במגוון הביולוגי מתרחב לכלל היצורים החיים על פני כוכב הלכת שלנו.</a:t>
            </a:r>
          </a:p>
          <a:p>
            <a:pPr algn="r"/>
            <a:r>
              <a:rPr lang="he-IL" dirty="0"/>
              <a:t>ברוח זאת, גם הדיון בהשפעת האדם על הסביבה מתרחב וכולל את כל המין האנושי,  לפיכך, גם האחריות לנזקים הנגרמים עקב פעילות האדם חלה על כלל בני האדם ועל כל אדם בנפרד.</a:t>
            </a:r>
          </a:p>
        </p:txBody>
      </p:sp>
      <p:sp>
        <p:nvSpPr>
          <p:cNvPr id="4" name="מציין מיקום של מספר שקופית 3">
            <a:extLst>
              <a:ext uri="{FF2B5EF4-FFF2-40B4-BE49-F238E27FC236}">
                <a16:creationId xmlns:a16="http://schemas.microsoft.com/office/drawing/2014/main" id="{8C731BFF-5B57-5C61-689F-C6E00630B6B2}"/>
              </a:ext>
            </a:extLst>
          </p:cNvPr>
          <p:cNvSpPr>
            <a:spLocks noGrp="1"/>
          </p:cNvSpPr>
          <p:nvPr>
            <p:ph type="sldNum" sz="quarter" idx="5"/>
          </p:nvPr>
        </p:nvSpPr>
        <p:spPr/>
        <p:txBody>
          <a:bodyPr/>
          <a:lstStyle/>
          <a:p>
            <a:fld id="{360E47B1-589A-4969-A4DB-1B4F2777F4FC}" type="slidenum">
              <a:rPr lang="he-IL" smtClean="0"/>
              <a:t>32</a:t>
            </a:fld>
            <a:endParaRPr lang="he-IL"/>
          </a:p>
        </p:txBody>
      </p:sp>
    </p:spTree>
    <p:extLst>
      <p:ext uri="{BB962C8B-B14F-4D97-AF65-F5344CB8AC3E}">
        <p14:creationId xmlns:p14="http://schemas.microsoft.com/office/powerpoint/2010/main" val="3936342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E5F3-DDC0-976C-1021-6DFE021BA7D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ADCB597-AB84-B706-ACEE-2607B4FD5B3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A7F315E-FBCC-4800-0775-EC929D896DCC}"/>
              </a:ext>
            </a:extLst>
          </p:cNvPr>
          <p:cNvSpPr>
            <a:spLocks noGrp="1"/>
          </p:cNvSpPr>
          <p:nvPr>
            <p:ph type="body" idx="1"/>
          </p:nvPr>
        </p:nvSpPr>
        <p:spPr/>
        <p:txBody>
          <a:bodyPr/>
          <a:lstStyle/>
          <a:p>
            <a:pPr algn="r"/>
            <a:r>
              <a:rPr lang="he-IL" dirty="0"/>
              <a:t>טמפרטורה היא מרכיב סביבתי המשפיע על קי ומם של יצורים חיים. מומלץ לקיים דיון מוקדם בשאלות כגון : למה הכוונה ב"טמפרטורה מתאימה" – מתאימה למה? האם וכיצד מושפעים יצורים חי ים מטמפרטורת הסביבה? האם יש קשר</a:t>
            </a:r>
          </a:p>
          <a:p>
            <a:pPr algn="r"/>
            <a:r>
              <a:rPr lang="he-IL" dirty="0"/>
              <a:t>בין הטמפרטורה לבין מגוון המינים בסביבה?</a:t>
            </a:r>
          </a:p>
          <a:p>
            <a:pPr algn="r"/>
            <a:endParaRPr lang="he-IL" dirty="0"/>
          </a:p>
          <a:p>
            <a:pPr algn="r"/>
            <a:r>
              <a:rPr lang="he-IL" dirty="0"/>
              <a:t>לפני היציאה לתצפית חשוב לשאול את התלמידים אילו גורמים יכולים לדעתם להשפיע על טמפרטורת הסביבה? על פי הגורמים הללו: איך נתכנן את התצפית שלנו, היכן נמדוד טמפרטורה, איך נשווה בין מקום למקום?</a:t>
            </a:r>
          </a:p>
          <a:p>
            <a:pPr algn="r"/>
            <a:endParaRPr lang="he-IL" dirty="0"/>
          </a:p>
          <a:p>
            <a:pPr algn="r"/>
            <a:r>
              <a:rPr lang="he-IL" dirty="0"/>
              <a:t>במשימה משולבות שתי מדידות. במדידה הראשונה מודדים את הטמפרטורה במקומות מוצלים וחשופים לשמש.</a:t>
            </a:r>
          </a:p>
          <a:p>
            <a:pPr algn="r"/>
            <a:r>
              <a:rPr lang="he-IL" dirty="0"/>
              <a:t>במדידה השנייה מודדים את הטמפרטורה במרחקים שונים מפני הקרקע.</a:t>
            </a:r>
          </a:p>
          <a:p>
            <a:pPr algn="r"/>
            <a:r>
              <a:rPr lang="he-IL" dirty="0"/>
              <a:t>שתי המדידות נועדו להביא את התלמידים להבנה שבאותה סביבת חיים אפשר למצוא תנאי טמפרטורה שונים. מגוון של טמפרטורות בסביבה אחת מאפשר למינים שונים של יצורים חיים להתקיים בה.</a:t>
            </a:r>
          </a:p>
        </p:txBody>
      </p:sp>
      <p:sp>
        <p:nvSpPr>
          <p:cNvPr id="4" name="מציין מיקום של מספר שקופית 3">
            <a:extLst>
              <a:ext uri="{FF2B5EF4-FFF2-40B4-BE49-F238E27FC236}">
                <a16:creationId xmlns:a16="http://schemas.microsoft.com/office/drawing/2014/main" id="{07937DF2-12E8-5C0D-5F25-BD5D492F1A7F}"/>
              </a:ext>
            </a:extLst>
          </p:cNvPr>
          <p:cNvSpPr>
            <a:spLocks noGrp="1"/>
          </p:cNvSpPr>
          <p:nvPr>
            <p:ph type="sldNum" sz="quarter" idx="5"/>
          </p:nvPr>
        </p:nvSpPr>
        <p:spPr/>
        <p:txBody>
          <a:bodyPr/>
          <a:lstStyle/>
          <a:p>
            <a:fld id="{360E47B1-589A-4969-A4DB-1B4F2777F4FC}" type="slidenum">
              <a:rPr lang="he-IL" smtClean="0"/>
              <a:t>33</a:t>
            </a:fld>
            <a:endParaRPr lang="he-IL"/>
          </a:p>
        </p:txBody>
      </p:sp>
    </p:spTree>
    <p:extLst>
      <p:ext uri="{BB962C8B-B14F-4D97-AF65-F5344CB8AC3E}">
        <p14:creationId xmlns:p14="http://schemas.microsoft.com/office/powerpoint/2010/main" val="3014818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DE1E-5923-E378-38E1-BEE115B2D82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EFC509B-97B6-66DC-6E1E-067A6F6C247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957FD77-074A-8455-15EA-5BFB8A7D7C82}"/>
              </a:ext>
            </a:extLst>
          </p:cNvPr>
          <p:cNvSpPr>
            <a:spLocks noGrp="1"/>
          </p:cNvSpPr>
          <p:nvPr>
            <p:ph type="body" idx="1"/>
          </p:nvPr>
        </p:nvSpPr>
        <p:spPr/>
        <p:txBody>
          <a:bodyPr/>
          <a:lstStyle/>
          <a:p>
            <a:pPr algn="r"/>
            <a:r>
              <a:rPr lang="he-IL" dirty="0"/>
              <a:t>חשוב להדגיש: איסוף הנתונים בתהליך החקר המדעי: על הנתונים להיות רלוונטיים לשאלת החקר ולכלול די נתונים שמהם ניתן יהיה לבנות הכללות תקפות. ככל שמרבים באיסוף נתונים, מקטינים את השפעתן של טעויות</a:t>
            </a:r>
          </a:p>
          <a:p>
            <a:pPr algn="r"/>
            <a:r>
              <a:rPr lang="he-IL" dirty="0"/>
              <a:t>מקריות. חשוב להדגיש את היתרונות בשימוש בטבלה: ארגון הנתונים בטבלה מקל על ארגונם ועל שליפת מידע מתוכם.</a:t>
            </a:r>
          </a:p>
        </p:txBody>
      </p:sp>
      <p:sp>
        <p:nvSpPr>
          <p:cNvPr id="4" name="מציין מיקום של מספר שקופית 3">
            <a:extLst>
              <a:ext uri="{FF2B5EF4-FFF2-40B4-BE49-F238E27FC236}">
                <a16:creationId xmlns:a16="http://schemas.microsoft.com/office/drawing/2014/main" id="{D81A2D34-864A-C14B-B9BD-8A1C24C653B1}"/>
              </a:ext>
            </a:extLst>
          </p:cNvPr>
          <p:cNvSpPr>
            <a:spLocks noGrp="1"/>
          </p:cNvSpPr>
          <p:nvPr>
            <p:ph type="sldNum" sz="quarter" idx="5"/>
          </p:nvPr>
        </p:nvSpPr>
        <p:spPr/>
        <p:txBody>
          <a:bodyPr/>
          <a:lstStyle/>
          <a:p>
            <a:fld id="{360E47B1-589A-4969-A4DB-1B4F2777F4FC}" type="slidenum">
              <a:rPr lang="he-IL" smtClean="0"/>
              <a:t>34</a:t>
            </a:fld>
            <a:endParaRPr lang="he-IL"/>
          </a:p>
        </p:txBody>
      </p:sp>
    </p:spTree>
    <p:extLst>
      <p:ext uri="{BB962C8B-B14F-4D97-AF65-F5344CB8AC3E}">
        <p14:creationId xmlns:p14="http://schemas.microsoft.com/office/powerpoint/2010/main" val="3056463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C26F-4771-5190-2029-C86289D2536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1CA2ADB-F02B-5F88-BB89-861524ADFE6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04EDDB7-93D6-B3DE-32A0-CA75A0E865B5}"/>
              </a:ext>
            </a:extLst>
          </p:cNvPr>
          <p:cNvSpPr>
            <a:spLocks noGrp="1"/>
          </p:cNvSpPr>
          <p:nvPr>
            <p:ph type="body" idx="1"/>
          </p:nvPr>
        </p:nvSpPr>
        <p:spPr/>
        <p:txBody>
          <a:bodyPr/>
          <a:lstStyle/>
          <a:p>
            <a:pPr algn="r"/>
            <a:r>
              <a:rPr lang="he-IL" dirty="0"/>
              <a:t>את המסקנה חשוב לנסח בצורת כלל: ככל שעולים בגובה מעל פני הקרקע, הטמפרטורה יורדת; ככל שמעמיקים מתחת לפני הקרקע, הטמפרטורה יורדת.</a:t>
            </a:r>
          </a:p>
          <a:p>
            <a:pPr algn="r"/>
            <a:r>
              <a:rPr lang="he-IL" dirty="0"/>
              <a:t>מסקנה זו עתידה לסייע בניסוח ההשערות שבסעיפים 5-4.</a:t>
            </a:r>
          </a:p>
          <a:p>
            <a:pPr algn="r"/>
            <a:r>
              <a:rPr lang="he-IL" dirty="0"/>
              <a:t>בהסתמך על המגמה הנצפית בגרף יש לשער שככל שנעלה לגובה (2 מטר, 3 מטר, 20 מטר) הטמפרטורה תרד, וככל שנעמיק בקרקע (10 ס"מ, 30 ס"מ, 1 מטר) הטמפרטורה תרד.</a:t>
            </a:r>
          </a:p>
        </p:txBody>
      </p:sp>
      <p:sp>
        <p:nvSpPr>
          <p:cNvPr id="4" name="מציין מיקום של מספר שקופית 3">
            <a:extLst>
              <a:ext uri="{FF2B5EF4-FFF2-40B4-BE49-F238E27FC236}">
                <a16:creationId xmlns:a16="http://schemas.microsoft.com/office/drawing/2014/main" id="{3969B7C3-DA3A-2100-1FA9-DDEE5FB74A0E}"/>
              </a:ext>
            </a:extLst>
          </p:cNvPr>
          <p:cNvSpPr>
            <a:spLocks noGrp="1"/>
          </p:cNvSpPr>
          <p:nvPr>
            <p:ph type="sldNum" sz="quarter" idx="5"/>
          </p:nvPr>
        </p:nvSpPr>
        <p:spPr/>
        <p:txBody>
          <a:bodyPr/>
          <a:lstStyle/>
          <a:p>
            <a:fld id="{360E47B1-589A-4969-A4DB-1B4F2777F4FC}" type="slidenum">
              <a:rPr lang="he-IL" smtClean="0"/>
              <a:t>35</a:t>
            </a:fld>
            <a:endParaRPr lang="he-IL"/>
          </a:p>
        </p:txBody>
      </p:sp>
    </p:spTree>
    <p:extLst>
      <p:ext uri="{BB962C8B-B14F-4D97-AF65-F5344CB8AC3E}">
        <p14:creationId xmlns:p14="http://schemas.microsoft.com/office/powerpoint/2010/main" val="4275367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48A5-2DF2-2CEA-CDAC-41094268722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2B1C19F-EE8B-222B-E632-CB9992695E0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B732D5D-E4FD-E5F7-8851-D08899D79D1E}"/>
              </a:ext>
            </a:extLst>
          </p:cNvPr>
          <p:cNvSpPr>
            <a:spLocks noGrp="1"/>
          </p:cNvSpPr>
          <p:nvPr>
            <p:ph type="body" idx="1"/>
          </p:nvPr>
        </p:nvSpPr>
        <p:spPr/>
        <p:txBody>
          <a:bodyPr/>
          <a:lstStyle/>
          <a:p>
            <a:pPr algn="r"/>
            <a:r>
              <a:rPr lang="he-IL" dirty="0"/>
              <a:t>בתנאי טמפרטורה קיצוניים אורבת ליצורים החיים (למשל במדבריות ובקטבים) סכנה של התחממות יתר או של התקררות יתר.</a:t>
            </a:r>
          </a:p>
          <a:p>
            <a:pPr algn="r"/>
            <a:r>
              <a:rPr lang="he-IL" dirty="0"/>
              <a:t>במצב כזה גופם לא יוכל לתפקד. בתנאים כאלה מתקשים להתקיים רוב מיני היצורים החיים. למרות קיומן של טמפרטורות קיצוניות באזורים שונים על פני כדור הארץ, מתקיימים שם יצורים חיים. חשוב לעמת את התלמידים עם הבעיה: "כיצד בכל זאת מצליחים מינים מסוימים של יצורים חיים להתקיים שם, כאשר בסביבת החיים שלהם מתקיימים תנאי טמפרטורה קיצוניים?".</a:t>
            </a:r>
          </a:p>
          <a:p>
            <a:pPr algn="r"/>
            <a:endParaRPr lang="he-IL" dirty="0"/>
          </a:p>
          <a:p>
            <a:pPr algn="r"/>
            <a:r>
              <a:rPr lang="he-IL" dirty="0"/>
              <a:t>התאמות במבנה הגוף: טמפרטורות נמוכות - שכבת שומן עבה, נוצות, פרוות שיער עבה בחורף; טמפרטורות גבוהות - פרווה קצרה ודלילה בקיץ.</a:t>
            </a:r>
          </a:p>
          <a:p>
            <a:pPr algn="r"/>
            <a:r>
              <a:rPr lang="he-IL" dirty="0"/>
              <a:t>התאמות בהתנהגות: טמפרטורות נמוכות – תרדמת חורף, נדידה; טמפרטורות גבוהות - טיפוס על עצמים גבוהים, הסתתרות במחילות בשעות היום.</a:t>
            </a:r>
          </a:p>
          <a:p>
            <a:pPr algn="r"/>
            <a:endParaRPr lang="he-IL" dirty="0"/>
          </a:p>
          <a:p>
            <a:pPr algn="r"/>
            <a:r>
              <a:rPr lang="he-IL" dirty="0"/>
              <a:t>המשימה מזמנת שימוש במיומנויות מידעניות: חיפוש מידע ברשת, ארגון ומיזוג מידע והצגתו בדרכים מתאימות.</a:t>
            </a:r>
          </a:p>
          <a:p>
            <a:pPr algn="r"/>
            <a:r>
              <a:rPr lang="he-IL" dirty="0"/>
              <a:t>את המשימה מומלץ לבצע בבית.</a:t>
            </a:r>
          </a:p>
        </p:txBody>
      </p:sp>
      <p:sp>
        <p:nvSpPr>
          <p:cNvPr id="4" name="מציין מיקום של מספר שקופית 3">
            <a:extLst>
              <a:ext uri="{FF2B5EF4-FFF2-40B4-BE49-F238E27FC236}">
                <a16:creationId xmlns:a16="http://schemas.microsoft.com/office/drawing/2014/main" id="{EBEF5E2D-71DA-96B8-9A40-29444FED12D8}"/>
              </a:ext>
            </a:extLst>
          </p:cNvPr>
          <p:cNvSpPr>
            <a:spLocks noGrp="1"/>
          </p:cNvSpPr>
          <p:nvPr>
            <p:ph type="sldNum" sz="quarter" idx="5"/>
          </p:nvPr>
        </p:nvSpPr>
        <p:spPr/>
        <p:txBody>
          <a:bodyPr/>
          <a:lstStyle/>
          <a:p>
            <a:fld id="{360E47B1-589A-4969-A4DB-1B4F2777F4FC}" type="slidenum">
              <a:rPr lang="he-IL" smtClean="0"/>
              <a:t>36</a:t>
            </a:fld>
            <a:endParaRPr lang="he-IL"/>
          </a:p>
        </p:txBody>
      </p:sp>
    </p:spTree>
    <p:extLst>
      <p:ext uri="{BB962C8B-B14F-4D97-AF65-F5344CB8AC3E}">
        <p14:creationId xmlns:p14="http://schemas.microsoft.com/office/powerpoint/2010/main" val="3853938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E025-266C-E2A8-9B5D-7F84802B198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4B10C14-77BB-A3B8-117D-E268FD19310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258C2D0-163E-1D5B-7D65-9F0A32F9D78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הסיפור של יערות הגשם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246.</a:t>
            </a:r>
          </a:p>
        </p:txBody>
      </p:sp>
      <p:sp>
        <p:nvSpPr>
          <p:cNvPr id="4" name="מציין מיקום של מספר שקופית 3">
            <a:extLst>
              <a:ext uri="{FF2B5EF4-FFF2-40B4-BE49-F238E27FC236}">
                <a16:creationId xmlns:a16="http://schemas.microsoft.com/office/drawing/2014/main" id="{8D9A9047-4D6C-2C21-F719-04AA3E1D7D04}"/>
              </a:ext>
            </a:extLst>
          </p:cNvPr>
          <p:cNvSpPr>
            <a:spLocks noGrp="1"/>
          </p:cNvSpPr>
          <p:nvPr>
            <p:ph type="sldNum" sz="quarter" idx="5"/>
          </p:nvPr>
        </p:nvSpPr>
        <p:spPr/>
        <p:txBody>
          <a:bodyPr/>
          <a:lstStyle/>
          <a:p>
            <a:fld id="{360E47B1-589A-4969-A4DB-1B4F2777F4FC}" type="slidenum">
              <a:rPr lang="he-IL" smtClean="0"/>
              <a:t>37</a:t>
            </a:fld>
            <a:endParaRPr lang="he-IL"/>
          </a:p>
        </p:txBody>
      </p:sp>
    </p:spTree>
    <p:extLst>
      <p:ext uri="{BB962C8B-B14F-4D97-AF65-F5344CB8AC3E}">
        <p14:creationId xmlns:p14="http://schemas.microsoft.com/office/powerpoint/2010/main" val="416101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FE35A-D52C-CAB3-A0E9-D91D354F39C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6AD3DDD-8F11-E8DF-0EA0-458DD06030D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4EB2DD7-7E53-E578-FB76-F853AEEEEED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שינוי אקלים</a:t>
            </a:r>
            <a:r>
              <a:rPr lang="he-IL" b="0" i="0" dirty="0">
                <a:effectLst/>
                <a:latin typeface="Almoni Neue DL 4.0 AAA"/>
              </a:rPr>
              <a:t>, המשימה: </a:t>
            </a:r>
            <a:r>
              <a:rPr lang="he-IL" b="1" i="0" dirty="0">
                <a:effectLst/>
                <a:latin typeface="Almoni Neue DL 4.0 AAA"/>
              </a:rPr>
              <a:t>חם כאן- כיצד מתמודדים יצורים חיים עם שינוי האקלים?</a:t>
            </a:r>
            <a:r>
              <a:rPr lang="he-IL" b="0" i="0" dirty="0">
                <a:effectLst/>
                <a:latin typeface="Almoni Neue DL 4.0 AAA"/>
              </a:rPr>
              <a:t>. </a:t>
            </a:r>
            <a:r>
              <a:rPr lang="he-IL" b="0" i="0" dirty="0">
                <a:solidFill>
                  <a:srgbClr val="333333"/>
                </a:solidFill>
                <a:effectLst/>
                <a:latin typeface="Almoni Neue DL 4.0 AAA"/>
              </a:rPr>
              <a:t>המשימה עוסקת בהשפעת עליית הטמפרטורה הממוצעת של כדור הארץ על מגוון המינים שבטבע.   </a:t>
            </a:r>
            <a:endParaRPr lang="he-IL" dirty="0"/>
          </a:p>
        </p:txBody>
      </p:sp>
      <p:sp>
        <p:nvSpPr>
          <p:cNvPr id="4" name="מציין מיקום של מספר שקופית 3">
            <a:extLst>
              <a:ext uri="{FF2B5EF4-FFF2-40B4-BE49-F238E27FC236}">
                <a16:creationId xmlns:a16="http://schemas.microsoft.com/office/drawing/2014/main" id="{65CC1933-9FA9-3257-FBE9-C41AEA47CBFF}"/>
              </a:ext>
            </a:extLst>
          </p:cNvPr>
          <p:cNvSpPr>
            <a:spLocks noGrp="1"/>
          </p:cNvSpPr>
          <p:nvPr>
            <p:ph type="sldNum" sz="quarter" idx="5"/>
          </p:nvPr>
        </p:nvSpPr>
        <p:spPr/>
        <p:txBody>
          <a:bodyPr/>
          <a:lstStyle/>
          <a:p>
            <a:fld id="{360E47B1-589A-4969-A4DB-1B4F2777F4FC}" type="slidenum">
              <a:rPr lang="he-IL" smtClean="0"/>
              <a:t>38</a:t>
            </a:fld>
            <a:endParaRPr lang="he-IL"/>
          </a:p>
        </p:txBody>
      </p:sp>
    </p:spTree>
    <p:extLst>
      <p:ext uri="{BB962C8B-B14F-4D97-AF65-F5344CB8AC3E}">
        <p14:creationId xmlns:p14="http://schemas.microsoft.com/office/powerpoint/2010/main" val="3221613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69F4A-DB1D-587C-6F72-B97C85FB2F4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5EC534E-FC7A-3CBD-20B2-D0CFD67EA74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FADA29C-6D01-E596-6237-C3647D7272D5}"/>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שתי משימות ביחידות התוכן בנושא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שינוי אקלים</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248.</a:t>
            </a:r>
          </a:p>
        </p:txBody>
      </p:sp>
      <p:sp>
        <p:nvSpPr>
          <p:cNvPr id="4" name="מציין מיקום של מספר שקופית 3">
            <a:extLst>
              <a:ext uri="{FF2B5EF4-FFF2-40B4-BE49-F238E27FC236}">
                <a16:creationId xmlns:a16="http://schemas.microsoft.com/office/drawing/2014/main" id="{F37F4E74-1C2F-BB3B-3500-533CB73EC183}"/>
              </a:ext>
            </a:extLst>
          </p:cNvPr>
          <p:cNvSpPr>
            <a:spLocks noGrp="1"/>
          </p:cNvSpPr>
          <p:nvPr>
            <p:ph type="sldNum" sz="quarter" idx="5"/>
          </p:nvPr>
        </p:nvSpPr>
        <p:spPr/>
        <p:txBody>
          <a:bodyPr/>
          <a:lstStyle/>
          <a:p>
            <a:fld id="{360E47B1-589A-4969-A4DB-1B4F2777F4FC}" type="slidenum">
              <a:rPr lang="he-IL" smtClean="0"/>
              <a:t>39</a:t>
            </a:fld>
            <a:endParaRPr lang="he-IL"/>
          </a:p>
        </p:txBody>
      </p:sp>
    </p:spTree>
    <p:extLst>
      <p:ext uri="{BB962C8B-B14F-4D97-AF65-F5344CB8AC3E}">
        <p14:creationId xmlns:p14="http://schemas.microsoft.com/office/powerpoint/2010/main" val="3577663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8FCB-DA9E-EE3D-9077-F87279B225B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B6D97D5-BEE9-DDCD-E38D-38C05142016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1D029B0-B3CB-D553-8FF6-70BB4763C21D}"/>
              </a:ext>
            </a:extLst>
          </p:cNvPr>
          <p:cNvSpPr>
            <a:spLocks noGrp="1"/>
          </p:cNvSpPr>
          <p:nvPr>
            <p:ph type="body" idx="1"/>
          </p:nvPr>
        </p:nvSpPr>
        <p:spPr/>
        <p:txBody>
          <a:bodyPr/>
          <a:lstStyle/>
          <a:p>
            <a:pPr algn="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הסוואה וחיקוי בטבע</a:t>
            </a:r>
            <a:r>
              <a:rPr lang="he-IL" b="0" i="0" dirty="0">
                <a:effectLst/>
                <a:latin typeface="Almoni Neue DL 4.0 AAA"/>
              </a:rPr>
              <a:t>. המשימה עוסקת ביתרונות צבעי הסוואה ובחשיבות בעלי חיים להישרדות בטבע, וכן  ביתרונות החקיינות בטבע.  </a:t>
            </a:r>
            <a:endParaRPr lang="he-IL" dirty="0"/>
          </a:p>
        </p:txBody>
      </p:sp>
      <p:sp>
        <p:nvSpPr>
          <p:cNvPr id="4" name="מציין מיקום של מספר שקופית 3">
            <a:extLst>
              <a:ext uri="{FF2B5EF4-FFF2-40B4-BE49-F238E27FC236}">
                <a16:creationId xmlns:a16="http://schemas.microsoft.com/office/drawing/2014/main" id="{DF277096-FCF4-0934-57D8-CAA41BBF69F5}"/>
              </a:ext>
            </a:extLst>
          </p:cNvPr>
          <p:cNvSpPr>
            <a:spLocks noGrp="1"/>
          </p:cNvSpPr>
          <p:nvPr>
            <p:ph type="sldNum" sz="quarter" idx="5"/>
          </p:nvPr>
        </p:nvSpPr>
        <p:spPr/>
        <p:txBody>
          <a:bodyPr/>
          <a:lstStyle/>
          <a:p>
            <a:fld id="{360E47B1-589A-4969-A4DB-1B4F2777F4FC}" type="slidenum">
              <a:rPr lang="he-IL" smtClean="0"/>
              <a:t>40</a:t>
            </a:fld>
            <a:endParaRPr lang="he-IL"/>
          </a:p>
        </p:txBody>
      </p:sp>
    </p:spTree>
    <p:extLst>
      <p:ext uri="{BB962C8B-B14F-4D97-AF65-F5344CB8AC3E}">
        <p14:creationId xmlns:p14="http://schemas.microsoft.com/office/powerpoint/2010/main" val="240275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DF4F8-226E-65CD-7292-4EF966DCECE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643EB79-60F2-B08D-7558-C91A9921B47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D2AFEFB-E7BF-F371-A2D5-B040BC75D2EC}"/>
              </a:ext>
            </a:extLst>
          </p:cNvPr>
          <p:cNvSpPr>
            <a:spLocks noGrp="1"/>
          </p:cNvSpPr>
          <p:nvPr>
            <p:ph type="body" idx="1"/>
          </p:nvPr>
        </p:nvSpPr>
        <p:spPr/>
        <p:txBody>
          <a:bodyPr/>
          <a:lstStyle/>
          <a:p>
            <a:pPr algn="r"/>
            <a:r>
              <a:rPr lang="en-US" dirty="0"/>
              <a:t>https://www.youtube.com/watch?v=b47XR1AgQCk</a:t>
            </a:r>
            <a:r>
              <a:rPr lang="he-IL" dirty="0"/>
              <a:t> כתובת הסרטון</a:t>
            </a:r>
          </a:p>
          <a:p>
            <a:pPr algn="r"/>
            <a:r>
              <a:rPr lang="he-IL" dirty="0"/>
              <a:t>צופים בסרטון מגוון יצורים חיים באיי </a:t>
            </a:r>
            <a:r>
              <a:rPr lang="he-IL" dirty="0" err="1"/>
              <a:t>הגלפגוס</a:t>
            </a:r>
            <a:r>
              <a:rPr lang="he-IL" dirty="0"/>
              <a:t>.</a:t>
            </a:r>
          </a:p>
          <a:p>
            <a:pPr algn="r"/>
            <a:r>
              <a:rPr lang="he-IL" dirty="0"/>
              <a:t>הצפייה בסרטון פותחת צוהר לעולם חי ייחודי המתקיים באיי </a:t>
            </a:r>
            <a:r>
              <a:rPr lang="he-IL" dirty="0" err="1"/>
              <a:t>הגלפגוס</a:t>
            </a:r>
            <a:r>
              <a:rPr lang="he-IL" dirty="0"/>
              <a:t>.</a:t>
            </a:r>
          </a:p>
        </p:txBody>
      </p:sp>
      <p:sp>
        <p:nvSpPr>
          <p:cNvPr id="4" name="מציין מיקום של מספר שקופית 3">
            <a:extLst>
              <a:ext uri="{FF2B5EF4-FFF2-40B4-BE49-F238E27FC236}">
                <a16:creationId xmlns:a16="http://schemas.microsoft.com/office/drawing/2014/main" id="{D3377CA9-2C35-6EBE-4B2B-D4EF3E42A40F}"/>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3927825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CF1C-C54F-D157-F1A7-FDBB9FA5330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839C957-C8B3-E1AD-2AC9-570273225F5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7D4FB7E-41B9-99A0-B263-F9585CA45CA9}"/>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עולם היצורים החיים</a:t>
            </a:r>
            <a:r>
              <a:rPr lang="he-IL" b="0" i="0" dirty="0">
                <a:effectLst/>
                <a:latin typeface="Almoni Neue DL 4.0 AAA"/>
              </a:rPr>
              <a:t>, המשימה: </a:t>
            </a:r>
            <a:r>
              <a:rPr lang="he-IL" b="1" i="0" dirty="0">
                <a:effectLst/>
                <a:latin typeface="Almoni Neue DL 4.0 AAA"/>
              </a:rPr>
              <a:t>מי מפחד מהדנאית?</a:t>
            </a:r>
            <a:r>
              <a:rPr lang="he-IL" b="0" i="0" dirty="0">
                <a:effectLst/>
                <a:latin typeface="Almoni Neue DL 4.0 AAA"/>
              </a:rPr>
              <a:t>. משימה עוסקת תופעת הנדידה העונתית של הפרפרים ובחשיבותה,  במחזור החיים של הפרפרים. כמו כן, המשימה עוסקת בצבעי אזהרה וחשיבותם להישרדותם בטבע. </a:t>
            </a:r>
            <a:endParaRPr lang="he-IL" dirty="0"/>
          </a:p>
          <a:p>
            <a:pPr algn="r"/>
            <a:endParaRPr lang="he-IL" dirty="0"/>
          </a:p>
        </p:txBody>
      </p:sp>
      <p:sp>
        <p:nvSpPr>
          <p:cNvPr id="4" name="מציין מיקום של מספר שקופית 3">
            <a:extLst>
              <a:ext uri="{FF2B5EF4-FFF2-40B4-BE49-F238E27FC236}">
                <a16:creationId xmlns:a16="http://schemas.microsoft.com/office/drawing/2014/main" id="{B9D676FB-947E-D05A-91A8-C8614A4F06D4}"/>
              </a:ext>
            </a:extLst>
          </p:cNvPr>
          <p:cNvSpPr>
            <a:spLocks noGrp="1"/>
          </p:cNvSpPr>
          <p:nvPr>
            <p:ph type="sldNum" sz="quarter" idx="5"/>
          </p:nvPr>
        </p:nvSpPr>
        <p:spPr/>
        <p:txBody>
          <a:bodyPr/>
          <a:lstStyle/>
          <a:p>
            <a:fld id="{360E47B1-589A-4969-A4DB-1B4F2777F4FC}" type="slidenum">
              <a:rPr lang="he-IL" smtClean="0"/>
              <a:t>41</a:t>
            </a:fld>
            <a:endParaRPr lang="he-IL"/>
          </a:p>
        </p:txBody>
      </p:sp>
    </p:spTree>
    <p:extLst>
      <p:ext uri="{BB962C8B-B14F-4D97-AF65-F5344CB8AC3E}">
        <p14:creationId xmlns:p14="http://schemas.microsoft.com/office/powerpoint/2010/main" val="2836548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F6E0-5D97-390C-B3E7-151064F2AC1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0080C12-65EE-EB5A-D6D2-503CA52E5E9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89012E9-50BE-E7E4-3555-3D556202F3DC}"/>
              </a:ext>
            </a:extLst>
          </p:cNvPr>
          <p:cNvSpPr>
            <a:spLocks noGrp="1"/>
          </p:cNvSpPr>
          <p:nvPr>
            <p:ph type="body" idx="1"/>
          </p:nvPr>
        </p:nvSpPr>
        <p:spPr/>
        <p:txBody>
          <a:bodyPr/>
          <a:lstStyle/>
          <a:p>
            <a:pPr algn="r"/>
            <a:endParaRPr lang="he-IL" dirty="0"/>
          </a:p>
        </p:txBody>
      </p:sp>
      <p:sp>
        <p:nvSpPr>
          <p:cNvPr id="4" name="מציין מיקום של מספר שקופית 3">
            <a:extLst>
              <a:ext uri="{FF2B5EF4-FFF2-40B4-BE49-F238E27FC236}">
                <a16:creationId xmlns:a16="http://schemas.microsoft.com/office/drawing/2014/main" id="{6351257B-1471-828B-68F8-232A33186166}"/>
              </a:ext>
            </a:extLst>
          </p:cNvPr>
          <p:cNvSpPr>
            <a:spLocks noGrp="1"/>
          </p:cNvSpPr>
          <p:nvPr>
            <p:ph type="sldNum" sz="quarter" idx="5"/>
          </p:nvPr>
        </p:nvSpPr>
        <p:spPr/>
        <p:txBody>
          <a:bodyPr/>
          <a:lstStyle/>
          <a:p>
            <a:fld id="{360E47B1-589A-4969-A4DB-1B4F2777F4FC}" type="slidenum">
              <a:rPr lang="he-IL" smtClean="0"/>
              <a:t>42</a:t>
            </a:fld>
            <a:endParaRPr lang="he-IL"/>
          </a:p>
        </p:txBody>
      </p:sp>
    </p:spTree>
    <p:extLst>
      <p:ext uri="{BB962C8B-B14F-4D97-AF65-F5344CB8AC3E}">
        <p14:creationId xmlns:p14="http://schemas.microsoft.com/office/powerpoint/2010/main" val="20879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F272D-5FA6-BA4B-EEDB-64F616EDBD5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AA69230-D0EB-E82F-7FAD-7BA8A86AE01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61D5582-4F27-8648-A706-EE3FC16065CD}"/>
              </a:ext>
            </a:extLst>
          </p:cNvPr>
          <p:cNvSpPr>
            <a:spLocks noGrp="1"/>
          </p:cNvSpPr>
          <p:nvPr>
            <p:ph type="body" idx="1"/>
          </p:nvPr>
        </p:nvSpPr>
        <p:spPr/>
        <p:txBody>
          <a:bodyPr/>
          <a:lstStyle/>
          <a:p>
            <a:pPr algn="r"/>
            <a:r>
              <a:rPr lang="he-IL" sz="1200" b="0" i="0" u="none" strike="noStrike" baseline="0" dirty="0">
                <a:latin typeface="NarkisClassicMF-Regular"/>
              </a:rPr>
              <a:t>תת פרק זה עוסק בהמחשת רעיון מגוון המינים ועושרו. מגוון המינים של יצורים חיים ניתן להמחשה כמעט בכל סביבה על פני כדור הארץ. בני האדם מתוודעים לעושר ולמגוון הזה בסביבת החיים הקרובה שלהם וגם</a:t>
            </a:r>
          </a:p>
          <a:p>
            <a:pPr algn="r"/>
            <a:r>
              <a:rPr lang="he-IL" sz="1200" b="0" i="0" u="none" strike="noStrike" baseline="0" dirty="0">
                <a:latin typeface="NarkisClassicMF-Regular"/>
              </a:rPr>
              <a:t>כשהם חוקרים סביבות רחוקות על פני כדור הארץ כולו.</a:t>
            </a:r>
          </a:p>
          <a:p>
            <a:pPr algn="r"/>
            <a:endParaRPr lang="he-IL" dirty="0"/>
          </a:p>
          <a:p>
            <a:pPr algn="r"/>
            <a:r>
              <a:rPr lang="he-IL" dirty="0"/>
              <a:t>עוד לפני שיוצאים לפעילות החוץ כיתתית, חשוב לחלק את התלמידים לקבוצות עבודה (שלושה עד חמישה תלמידים בקבוצה) ולדון בתפקידים השונים (למשל, מי מתעד בדף התצפית, מי מצלם, מי מחפש, מי מזהה בעזרת מגדירים ועוד). ה</a:t>
            </a:r>
          </a:p>
          <a:p>
            <a:pPr algn="r"/>
            <a:r>
              <a:rPr lang="he-IL" dirty="0"/>
              <a:t>תלמידים מתבקשים לדגום שטח מוגדר ולאתר בו מינים שונים של יצורים חיים וכן לתת אומדן על מספר הפרטים של כל אחד מהמינים. מומלץ להיעזר במגדירי צמחים ובעלי החיים לזיהוי היצורים החיים וכן לצלמם.</a:t>
            </a:r>
          </a:p>
          <a:p>
            <a:pPr algn="r"/>
            <a:endParaRPr lang="he-IL" dirty="0"/>
          </a:p>
          <a:p>
            <a:pPr algn="r"/>
            <a:endParaRPr lang="he-IL" dirty="0"/>
          </a:p>
          <a:p>
            <a:pPr algn="r"/>
            <a:r>
              <a:rPr lang="he-IL" dirty="0"/>
              <a:t>היכרות עם מגוון המינים נעשית באמצעות תצפית מונחית. לפני ביצוע התצפית מומלץ להתייחס לשטח שנבחר. לצורך כך יש להגדירו: האם זוהי סביבה טבעית או מלאכותית, ועל פי הגדרתה לבקש מהתלמידים להעריך אילו יצורים חיים הם</a:t>
            </a:r>
          </a:p>
          <a:p>
            <a:pPr algn="r"/>
            <a:r>
              <a:rPr lang="he-IL" dirty="0"/>
              <a:t>עתידים לגלות בסביבה הזו. מומלץ לתת להם לרשום את השערותיהם ולאמתן עם תוצאות התצפית. כך אפשר יהיה לדון גם באותם מינים שאינם שייכים ל ס ב י ב ה ו ב ס י ב ה שהתלמידים הכלילו אותם בהשערותיהם.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חלקות המחקר שיבחרו התלמידים צריכות להיות באותו הגודל ( 25 מ"ר) וחשוב שהן תהיינה מגוונות (למשל, גינה ציבורית, חורשה, שדה בר, חצר בית הספר).</a:t>
            </a:r>
          </a:p>
          <a:p>
            <a:pPr algn="r"/>
            <a:endParaRPr lang="he-IL" dirty="0"/>
          </a:p>
          <a:p>
            <a:pPr algn="r"/>
            <a:endParaRPr lang="he-IL" dirty="0"/>
          </a:p>
          <a:p>
            <a:pPr algn="r"/>
            <a:r>
              <a:rPr lang="he-IL" dirty="0"/>
              <a:t>בפרק משולבות התנסויות של עריכת תצפית. יש להבהיר לתלמידים שתצפית היא כלי לאיסוף נתונים, שאפשר להשתמש בו במחקר מדעי וגם בתהליכי הוראה–למידה. בתצפית אוספים נתונים אובייקטיביים מבלי לפרשם ומבלי להשתמש בתואר השם (למשל: הטווס יפה, הנחש מפחיד). יש להדגיש את עניין איסוף הממצאים בתהליך מדעי: הממצאים צריכים להיות רלוונטיים לשאלה המדעית שאנחנו שואלים, ועליהם לכלול די נתונים שמהם נוכל לגזור הכללות תקפות. ככל שאנחנו מרבים באיסוף נתונים )מדידות, במקרה הזה( אנחנו מקטינים את השפעתן של טעויות אקראיות ואנחנו יכולים להתבסס על מכלול המדידות (הממוצע) כדי להסיק מסקנות.</a:t>
            </a:r>
          </a:p>
        </p:txBody>
      </p:sp>
      <p:sp>
        <p:nvSpPr>
          <p:cNvPr id="4" name="מציין מיקום של מספר שקופית 3">
            <a:extLst>
              <a:ext uri="{FF2B5EF4-FFF2-40B4-BE49-F238E27FC236}">
                <a16:creationId xmlns:a16="http://schemas.microsoft.com/office/drawing/2014/main" id="{06AAA4FC-B46E-F466-3FC0-E2154EEB59F0}"/>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411174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DB5B-08FE-C150-0B9F-12AD5DF884D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5EEABE7-6588-30C2-BF4B-4B7849F3F74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309A234-CDB9-1D38-6D30-3B7A27620ED0}"/>
              </a:ext>
            </a:extLst>
          </p:cNvPr>
          <p:cNvSpPr>
            <a:spLocks noGrp="1"/>
          </p:cNvSpPr>
          <p:nvPr>
            <p:ph type="body" idx="1"/>
          </p:nvPr>
        </p:nvSpPr>
        <p:spPr/>
        <p:txBody>
          <a:bodyPr/>
          <a:lstStyle/>
          <a:p>
            <a:pPr algn="r"/>
            <a:r>
              <a:rPr lang="he-IL" dirty="0"/>
              <a:t>חלק ב</a:t>
            </a:r>
          </a:p>
          <a:p>
            <a:pPr algn="r"/>
            <a:r>
              <a:rPr lang="he-IL" dirty="0"/>
              <a:t>חשוב לכוון את התלמידים לביצוע שיטתי של התצפית: הן מבחינת מקום התצפית (על פני הקרקע, מתחת לפני הקרקע וכו') – רצוי לסקור ביסודיות על פי ההבחנה הזו, והן מבחינת אמצעי התצפית: עין, מגדלת, משקפת </a:t>
            </a:r>
            <a:r>
              <a:rPr lang="he-IL" dirty="0" err="1"/>
              <a:t>וכו</a:t>
            </a:r>
            <a:r>
              <a:rPr lang="he-IL" dirty="0"/>
              <a:t>'. את הנתונים</a:t>
            </a:r>
          </a:p>
          <a:p>
            <a:pPr algn="r"/>
            <a:r>
              <a:rPr lang="he-IL" dirty="0"/>
              <a:t>התלמידים ישלימו בדף התצפית.</a:t>
            </a:r>
          </a:p>
          <a:p>
            <a:pPr algn="r"/>
            <a:r>
              <a:rPr lang="he-IL" dirty="0"/>
              <a:t>שימו לב: גם אם קיים קושי בזיהוי היצורים החיים, חשוב לבצע את המשימה. בשלב זה המטרה היא להתרשם מהרבגוניות וממספר הפרטים. אם יש קושי, מומלץ לצלם או לצייר את היצורים החיים ולמספר אותם (יצור מספר 1, מספר 2 וכן הלאה).</a:t>
            </a:r>
          </a:p>
          <a:p>
            <a:pPr algn="r"/>
            <a:endParaRPr lang="he-IL" dirty="0"/>
          </a:p>
          <a:p>
            <a:pPr algn="r"/>
            <a:r>
              <a:rPr lang="he-IL" dirty="0"/>
              <a:t>חלק ג</a:t>
            </a:r>
          </a:p>
          <a:p>
            <a:pPr algn="r"/>
            <a:r>
              <a:rPr lang="he-IL" dirty="0"/>
              <a:t>סיכום התצפית הוא שלב עיבוד הנתונים שנאספו. סעיפים 2-1 מכוונים לעיבוד הנתונים שנאספו בחלקת מחקר אחת. העיבוד מתייחס למגוון מיני היצורים החיים (כמה מינים שונים מצאנו?) וכן למספר הפרטים שנמצאו מכל מין (זהו עושר</a:t>
            </a:r>
          </a:p>
          <a:p>
            <a:pPr algn="r"/>
            <a:r>
              <a:rPr lang="he-IL" dirty="0"/>
              <a:t>המינים) וסך כל הפרטים שנמצאו בסביבה זו.</a:t>
            </a:r>
          </a:p>
          <a:p>
            <a:pPr algn="r"/>
            <a:r>
              <a:rPr lang="he-IL" dirty="0"/>
              <a:t>סעיף 1 מכוון לספירת מספר המינים (ולא למספר הפרטים). לדוגמה: בחלקת המחקר גילינו 15 מינים שונים של בעלי חיים.</a:t>
            </a:r>
          </a:p>
          <a:p>
            <a:pPr algn="r"/>
            <a:r>
              <a:rPr lang="he-IL" dirty="0"/>
              <a:t>סעיף 2 מכוון לספירת סך כל הפרטים. לדוגמה: במין א היו 5 פרטים, במין ב היו 10 פרטים. סך הכול: 15 פרטים.</a:t>
            </a:r>
          </a:p>
          <a:p>
            <a:pPr algn="r"/>
            <a:endParaRPr lang="he-IL" dirty="0"/>
          </a:p>
          <a:p>
            <a:pPr algn="r"/>
            <a:r>
              <a:rPr lang="he-IL" dirty="0"/>
              <a:t>השוואה בין החלקות השונות נועדה לעמוד על הדומה ועל השונה ביניהן. לצורך זה מוצע לעבוד בטבלת השוואה שיתופית מקוונת שבתוכה כל הקבוצות ישלימו את המידע שאספו. </a:t>
            </a:r>
          </a:p>
          <a:p>
            <a:pPr algn="r"/>
            <a:r>
              <a:rPr lang="he-IL" dirty="0"/>
              <a:t>מפעולת ההשוואה עולות שתי מסקנות:</a:t>
            </a:r>
          </a:p>
          <a:p>
            <a:pPr algn="r"/>
            <a:r>
              <a:rPr lang="he-IL" dirty="0"/>
              <a:t>1. בכל החלקות מתקיימים יצורים חיים.</a:t>
            </a:r>
          </a:p>
          <a:p>
            <a:pPr algn="r"/>
            <a:r>
              <a:rPr lang="he-IL" dirty="0"/>
              <a:t>2. סביבות חיים שונות מתאפיינות ביצורים חיים שונים מבחינת המגוון והכמות.</a:t>
            </a:r>
          </a:p>
          <a:p>
            <a:pPr algn="r"/>
            <a:endParaRPr lang="he-IL" dirty="0"/>
          </a:p>
          <a:p>
            <a:pPr algn="r"/>
            <a:r>
              <a:rPr lang="he-IL" dirty="0"/>
              <a:t>שאלה 4 מכוונת ליכולת המעשית שלנו לצפות ביצורים החיים. מובן שאין אנחנו יכולים לקלוט בחושינו את כל המידע הנמצא סביבנו, אך לבד מכך, ראוי כאן להמחיש את הרעיון שמספר המינים המוכרים לנו (למדע) קטן לאין שיעור</a:t>
            </a:r>
          </a:p>
          <a:p>
            <a:pPr algn="r"/>
            <a:r>
              <a:rPr lang="he-IL" dirty="0"/>
              <a:t>ממספר המינים הקיימים בטבע.</a:t>
            </a:r>
          </a:p>
          <a:p>
            <a:pPr algn="r"/>
            <a:endParaRPr lang="he-IL" dirty="0"/>
          </a:p>
        </p:txBody>
      </p:sp>
      <p:sp>
        <p:nvSpPr>
          <p:cNvPr id="4" name="מציין מיקום של מספר שקופית 3">
            <a:extLst>
              <a:ext uri="{FF2B5EF4-FFF2-40B4-BE49-F238E27FC236}">
                <a16:creationId xmlns:a16="http://schemas.microsoft.com/office/drawing/2014/main" id="{93E6C961-E542-D7C6-822D-2149D477CA0F}"/>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406718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EDA6-AEC8-5752-2888-3E3BF375A63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055D899-7692-9D22-5A5D-32330D90B7D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AD42D5C-21E1-2CC6-ACAC-BEA2853E6E64}"/>
              </a:ext>
            </a:extLst>
          </p:cNvPr>
          <p:cNvSpPr>
            <a:spLocks noGrp="1"/>
          </p:cNvSpPr>
          <p:nvPr>
            <p:ph type="body" idx="1"/>
          </p:nvPr>
        </p:nvSpPr>
        <p:spPr/>
        <p:txBody>
          <a:bodyPr/>
          <a:lstStyle/>
          <a:p>
            <a:pPr algn="r"/>
            <a:r>
              <a:rPr lang="he-IL" dirty="0"/>
              <a:t>תבנית זו נועדה לשקף את התצפית שעשו התלמידים כפעולה במסגרת חקירה מדעית. יש להדגיש שלצורך ההשוואה בין החלקות עלינו לאסוף נתונים מחלקות שוות גודל וזאת כדי להבטיח שההבדלים במגוון</a:t>
            </a:r>
          </a:p>
          <a:p>
            <a:pPr algn="r"/>
            <a:r>
              <a:rPr lang="he-IL" dirty="0"/>
              <a:t>המינים אינו נובע מגודל החלקות. חשוב להדגיש את התרומה של הטכנולוגיה בהגברת יכולתו של האדם לאסוף נתונים בעזרת מגדלת ומשקפת.</a:t>
            </a:r>
          </a:p>
        </p:txBody>
      </p:sp>
      <p:sp>
        <p:nvSpPr>
          <p:cNvPr id="4" name="מציין מיקום של מספר שקופית 3">
            <a:extLst>
              <a:ext uri="{FF2B5EF4-FFF2-40B4-BE49-F238E27FC236}">
                <a16:creationId xmlns:a16="http://schemas.microsoft.com/office/drawing/2014/main" id="{6DAD448A-01BA-81AA-5E97-72E8D8718AD0}"/>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418484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F61-FD85-03BC-9168-1A87E3846B2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AAA8E46-A4BB-4720-058A-62170035D31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C3943B4-671B-3B28-EF20-948C835E78AA}"/>
              </a:ext>
            </a:extLst>
          </p:cNvPr>
          <p:cNvSpPr>
            <a:spLocks noGrp="1"/>
          </p:cNvSpPr>
          <p:nvPr>
            <p:ph type="body" idx="1"/>
          </p:nvPr>
        </p:nvSpPr>
        <p:spPr/>
        <p:txBody>
          <a:bodyPr/>
          <a:lstStyle/>
          <a:p>
            <a:pPr algn="r"/>
            <a:r>
              <a:rPr lang="he-IL" dirty="0"/>
              <a:t>תת פרק זה עוסק באפיון סביבת חיים על פי מרכיביה: מרכיבים חיים (יצורים חיים) ומרכיבים שאינם חיים. מרכיבים אלה הם בבחינת משאבים שאותם מנצלים היצורים החיים לצורכי הקיום שלהם, והם שקובעים את פניה של</a:t>
            </a:r>
          </a:p>
          <a:p>
            <a:pPr algn="r"/>
            <a:r>
              <a:rPr lang="he-IL" dirty="0"/>
              <a:t>הסביבה ואת צורות החיים בתוכה.</a:t>
            </a:r>
          </a:p>
          <a:p>
            <a:pPr algn="r"/>
            <a:r>
              <a:rPr lang="he-IL" dirty="0"/>
              <a:t>יש לשתף את התלמידים בנושאים שילמדו בתת פרק זה כדי ליצור מארגן מוקדם ללמידה.</a:t>
            </a:r>
          </a:p>
        </p:txBody>
      </p:sp>
      <p:sp>
        <p:nvSpPr>
          <p:cNvPr id="4" name="מציין מיקום של מספר שקופית 3">
            <a:extLst>
              <a:ext uri="{FF2B5EF4-FFF2-40B4-BE49-F238E27FC236}">
                <a16:creationId xmlns:a16="http://schemas.microsoft.com/office/drawing/2014/main" id="{206EE3FE-4647-C27F-FB05-BD65DC72500C}"/>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146227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461D-EEB1-2116-4E24-168A2F8542C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4FC5DDC-1A78-9B72-2514-EA88B91AA31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4C7F5B-44D3-8FAC-8722-36220A9CCC2E}"/>
              </a:ext>
            </a:extLst>
          </p:cNvPr>
          <p:cNvSpPr>
            <a:spLocks noGrp="1"/>
          </p:cNvSpPr>
          <p:nvPr>
            <p:ph type="body" idx="1"/>
          </p:nvPr>
        </p:nvSpPr>
        <p:spPr/>
        <p:txBody>
          <a:bodyPr/>
          <a:lstStyle/>
          <a:p>
            <a:pPr algn="r"/>
            <a:r>
              <a:rPr lang="he-IL" dirty="0"/>
              <a:t>אור הוא מרכיבי סביבתי שנחוץ לקיומם של יצורים חיים. האור משפיע על מרכיבי הסביבה החיים במישרין ובעקיפין.</a:t>
            </a:r>
          </a:p>
          <a:p>
            <a:pPr algn="r"/>
            <a:r>
              <a:rPr lang="he-IL" dirty="0"/>
              <a:t>בהשפעת האור מתאפשר קיומם של הצמחים, המהווים בסיס לכל היצורים החיים, בכל סביבת חיים על פני כדור הארץ. </a:t>
            </a:r>
          </a:p>
          <a:p>
            <a:pPr algn="r"/>
            <a:r>
              <a:rPr lang="he-IL" dirty="0"/>
              <a:t>היעדר של מרכיב סביבתי זה במערכת החיים אינו מאפשר את קיומה – ללא אור אין חיים.</a:t>
            </a:r>
          </a:p>
          <a:p>
            <a:pPr algn="r"/>
            <a:endParaRPr lang="he-IL" dirty="0"/>
          </a:p>
          <a:p>
            <a:pPr algn="r"/>
            <a:r>
              <a:rPr lang="he-IL" sz="1800" b="0" i="0" u="none" strike="noStrike" baseline="0" dirty="0">
                <a:latin typeface="NarkisClassicMF-Regular"/>
              </a:rPr>
              <a:t>מוצע להתחיל את לימוד הנושא בבירור ידע קודם של התלמידים באמצעות שאלות כגון: "האם יצורים חיים זקוקים לאור לצורך קיומם?" הסבירו.</a:t>
            </a:r>
          </a:p>
          <a:p>
            <a:pPr algn="r"/>
            <a:r>
              <a:rPr lang="he-IL" sz="1800" b="0" i="0" u="none" strike="noStrike" baseline="0" dirty="0">
                <a:latin typeface="NarkisClassicMF-Regular"/>
              </a:rPr>
              <a:t>וכמובן בדיון על תוכן השיח המתקיים בין הילדים ובשאלה: מדוע האור נחוץ לקיומם של צמחים?.</a:t>
            </a:r>
          </a:p>
          <a:p>
            <a:pPr algn="r"/>
            <a:r>
              <a:rPr lang="he-IL" sz="1800" b="0" i="0" u="none" strike="noStrike" baseline="0" dirty="0">
                <a:latin typeface="NarkisClassicMF-Regular"/>
              </a:rPr>
              <a:t>עלים יבשים ופרווה שנשרה נחשבים למרכיבי סביבה שאינם חיים למרות שמקורם מן החי.</a:t>
            </a:r>
          </a:p>
          <a:p>
            <a:pPr algn="r"/>
            <a:r>
              <a:rPr lang="he-IL" sz="1800" b="0" i="0" u="none" strike="noStrike" baseline="0" dirty="0">
                <a:latin typeface="NarkisClassicMF-Regular"/>
              </a:rPr>
              <a:t>כדי לקבוע אם מרכיב הוא חי או אינו חי יש להשתמש במאפייני החיים כקריטריונים לזיהוי.</a:t>
            </a:r>
            <a:endParaRPr lang="he-IL" dirty="0"/>
          </a:p>
        </p:txBody>
      </p:sp>
      <p:sp>
        <p:nvSpPr>
          <p:cNvPr id="4" name="מציין מיקום של מספר שקופית 3">
            <a:extLst>
              <a:ext uri="{FF2B5EF4-FFF2-40B4-BE49-F238E27FC236}">
                <a16:creationId xmlns:a16="http://schemas.microsoft.com/office/drawing/2014/main" id="{720CAE1B-C992-C9F2-533F-AB8E4B336EEF}"/>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162913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כ"ט/ניסן/תשפ"ה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כ"ט/ניסן/תשפ"ה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emf"/></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5.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he.wikipedia.org/wiki/%D7%90%D7%A0%D7%98%D7%90%D7%A8%D7%A7%D7%98%D7%99%D7%A7%D7%94"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b47XR1AgQCk?feature=oembed" TargetMode="External"/><Relationship Id="rId6" Type="http://schemas.openxmlformats.org/officeDocument/2006/relationships/hyperlink" Target="https://www.youtube.com/watch?v=b47XR1AgQCk" TargetMode="External"/><Relationship Id="rId5" Type="http://schemas.openxmlformats.org/officeDocument/2006/relationships/image" Target="../media/image9.jpe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92.emf"/></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615552"/>
            <a:ext cx="10932561" cy="2747843"/>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ו</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קשרי קיום</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4910"/>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89968" cy="369332"/>
          </a:xfrm>
          <a:prstGeom prst="rect">
            <a:avLst/>
          </a:prstGeom>
          <a:solidFill>
            <a:schemeClr val="bg1"/>
          </a:solidFill>
        </p:spPr>
        <p:txBody>
          <a:bodyPr wrap="square" rtlCol="1">
            <a:spAutoFit/>
          </a:bodyPr>
          <a:lstStyle/>
          <a:p>
            <a:r>
              <a:rPr lang="he-IL" dirty="0"/>
              <a:t>התמונות והסרטונים מתוך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2462543" y="2971213"/>
            <a:ext cx="7938222" cy="1446550"/>
          </a:xfrm>
          <a:prstGeom prst="rect">
            <a:avLst/>
          </a:prstGeom>
          <a:noFill/>
        </p:spPr>
        <p:txBody>
          <a:bodyPr wrap="square" rtlCol="1">
            <a:spAutoFit/>
          </a:bodyPr>
          <a:lstStyle/>
          <a:p>
            <a:br>
              <a:rPr lang="he-IL" sz="2800" b="1" dirty="0">
                <a:cs typeface="+mn-cs"/>
              </a:rPr>
            </a:br>
            <a:r>
              <a:rPr lang="he-IL" sz="3200" b="1" dirty="0">
                <a:cs typeface="+mn-cs"/>
              </a:rPr>
              <a:t>פרק שני: מגוון יצורים חיים חלק א </a:t>
            </a:r>
            <a:r>
              <a:rPr lang="he-IL" sz="2400" dirty="0">
                <a:cs typeface="+mn-cs"/>
              </a:rPr>
              <a:t>עמודים 254-224</a:t>
            </a:r>
            <a:br>
              <a:rPr lang="he-IL" sz="2800" b="1" dirty="0">
                <a:cs typeface="+mn-cs"/>
              </a:rPr>
            </a:br>
            <a:endParaRPr lang="he-IL" sz="2800" dirty="0"/>
          </a:p>
        </p:txBody>
      </p:sp>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851CA-2249-A3E0-1227-344272A21FA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65DA52D-4519-025B-C424-E108F73F7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8E6500D-9FA1-F4F9-FAD4-F1E0D15D3B3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A3FDFF12-238C-7424-15E5-27449C2A429C}"/>
              </a:ext>
            </a:extLst>
          </p:cNvPr>
          <p:cNvPicPr>
            <a:picLocks noChangeAspect="1"/>
          </p:cNvPicPr>
          <p:nvPr/>
        </p:nvPicPr>
        <p:blipFill>
          <a:blip r:embed="rId4"/>
          <a:stretch>
            <a:fillRect/>
          </a:stretch>
        </p:blipFill>
        <p:spPr>
          <a:xfrm>
            <a:off x="5545216" y="0"/>
            <a:ext cx="6419850" cy="1314450"/>
          </a:xfrm>
          <a:prstGeom prst="rect">
            <a:avLst/>
          </a:prstGeom>
        </p:spPr>
      </p:pic>
      <p:pic>
        <p:nvPicPr>
          <p:cNvPr id="7" name="תמונה 6">
            <a:extLst>
              <a:ext uri="{FF2B5EF4-FFF2-40B4-BE49-F238E27FC236}">
                <a16:creationId xmlns:a16="http://schemas.microsoft.com/office/drawing/2014/main" id="{65C9FD5B-5B80-7E96-0DF2-FDC5AC14A946}"/>
              </a:ext>
            </a:extLst>
          </p:cNvPr>
          <p:cNvPicPr>
            <a:picLocks noChangeAspect="1"/>
          </p:cNvPicPr>
          <p:nvPr/>
        </p:nvPicPr>
        <p:blipFill>
          <a:blip r:embed="rId5"/>
          <a:stretch>
            <a:fillRect/>
          </a:stretch>
        </p:blipFill>
        <p:spPr>
          <a:xfrm>
            <a:off x="2472295" y="2511026"/>
            <a:ext cx="9315450" cy="3750215"/>
          </a:xfrm>
          <a:prstGeom prst="rect">
            <a:avLst/>
          </a:prstGeom>
          <a:ln w="28575">
            <a:solidFill>
              <a:schemeClr val="accent6">
                <a:lumMod val="75000"/>
              </a:schemeClr>
            </a:solidFill>
          </a:ln>
        </p:spPr>
      </p:pic>
      <p:sp>
        <p:nvSpPr>
          <p:cNvPr id="8" name="תיבת טקסט 7">
            <a:extLst>
              <a:ext uri="{FF2B5EF4-FFF2-40B4-BE49-F238E27FC236}">
                <a16:creationId xmlns:a16="http://schemas.microsoft.com/office/drawing/2014/main" id="{4A1E36DA-CF0B-F821-9179-EAFD904566BA}"/>
              </a:ext>
            </a:extLst>
          </p:cNvPr>
          <p:cNvSpPr txBox="1"/>
          <p:nvPr/>
        </p:nvSpPr>
        <p:spPr>
          <a:xfrm>
            <a:off x="5416731" y="1314450"/>
            <a:ext cx="5564778" cy="461665"/>
          </a:xfrm>
          <a:prstGeom prst="rect">
            <a:avLst/>
          </a:prstGeom>
          <a:noFill/>
        </p:spPr>
        <p:txBody>
          <a:bodyPr wrap="square" rtlCol="1">
            <a:spAutoFit/>
          </a:bodyPr>
          <a:lstStyle/>
          <a:p>
            <a:r>
              <a:rPr lang="he-IL" sz="2400" dirty="0"/>
              <a:t>השיבו על סעיפים 3-1 בעמוד 232</a:t>
            </a:r>
            <a:r>
              <a:rPr lang="he-IL" dirty="0"/>
              <a:t>.</a:t>
            </a:r>
          </a:p>
        </p:txBody>
      </p:sp>
    </p:spTree>
    <p:extLst>
      <p:ext uri="{BB962C8B-B14F-4D97-AF65-F5344CB8AC3E}">
        <p14:creationId xmlns:p14="http://schemas.microsoft.com/office/powerpoint/2010/main" val="261415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BCF9B-C899-DB11-16DC-4CC56B01FA2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38A4F16-3CEC-C2EC-E59B-044B65B8A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3C0715FC-4471-0591-E1C7-6CEABDD8636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1E53E2DA-A5DD-6DB6-BD4F-E7B3F7523AD3}"/>
              </a:ext>
            </a:extLst>
          </p:cNvPr>
          <p:cNvPicPr>
            <a:picLocks noChangeAspect="1"/>
          </p:cNvPicPr>
          <p:nvPr/>
        </p:nvPicPr>
        <p:blipFill>
          <a:blip r:embed="rId4"/>
          <a:stretch>
            <a:fillRect/>
          </a:stretch>
        </p:blipFill>
        <p:spPr>
          <a:xfrm>
            <a:off x="5504123" y="305495"/>
            <a:ext cx="6391275" cy="844801"/>
          </a:xfrm>
          <a:prstGeom prst="rect">
            <a:avLst/>
          </a:prstGeom>
        </p:spPr>
      </p:pic>
      <p:sp>
        <p:nvSpPr>
          <p:cNvPr id="5" name="תיבת טקסט 4">
            <a:extLst>
              <a:ext uri="{FF2B5EF4-FFF2-40B4-BE49-F238E27FC236}">
                <a16:creationId xmlns:a16="http://schemas.microsoft.com/office/drawing/2014/main" id="{13FE301E-2F3D-D233-4493-07D1997EAFCC}"/>
              </a:ext>
            </a:extLst>
          </p:cNvPr>
          <p:cNvSpPr txBox="1"/>
          <p:nvPr/>
        </p:nvSpPr>
        <p:spPr>
          <a:xfrm>
            <a:off x="1740721" y="1630619"/>
            <a:ext cx="9927772" cy="461665"/>
          </a:xfrm>
          <a:prstGeom prst="rect">
            <a:avLst/>
          </a:prstGeom>
          <a:noFill/>
        </p:spPr>
        <p:txBody>
          <a:bodyPr wrap="square" rtlCol="1">
            <a:spAutoFit/>
          </a:bodyPr>
          <a:lstStyle/>
          <a:p>
            <a:r>
              <a:rPr lang="he-IL" sz="2400" dirty="0"/>
              <a:t>קראו את קטע המידע אנרגיה בשרות הצמחים שבעמוד 233 והשיבו על שאלות 3-1.</a:t>
            </a:r>
          </a:p>
        </p:txBody>
      </p:sp>
      <p:pic>
        <p:nvPicPr>
          <p:cNvPr id="8" name="תמונה 7">
            <a:extLst>
              <a:ext uri="{FF2B5EF4-FFF2-40B4-BE49-F238E27FC236}">
                <a16:creationId xmlns:a16="http://schemas.microsoft.com/office/drawing/2014/main" id="{D0301090-1B41-5722-BC2F-630B89AD30D5}"/>
              </a:ext>
            </a:extLst>
          </p:cNvPr>
          <p:cNvPicPr>
            <a:picLocks noChangeAspect="1"/>
          </p:cNvPicPr>
          <p:nvPr/>
        </p:nvPicPr>
        <p:blipFill>
          <a:blip r:embed="rId5"/>
          <a:stretch>
            <a:fillRect/>
          </a:stretch>
        </p:blipFill>
        <p:spPr>
          <a:xfrm>
            <a:off x="2340156" y="2766268"/>
            <a:ext cx="9201150" cy="3009900"/>
          </a:xfrm>
          <a:prstGeom prst="rect">
            <a:avLst/>
          </a:prstGeom>
        </p:spPr>
      </p:pic>
    </p:spTree>
    <p:extLst>
      <p:ext uri="{BB962C8B-B14F-4D97-AF65-F5344CB8AC3E}">
        <p14:creationId xmlns:p14="http://schemas.microsoft.com/office/powerpoint/2010/main" val="318623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11354-B6B4-A703-7B10-ADFEB2CCA7A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735E90F-B3EF-C014-A4C3-F346A7734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850EAF9-CDA5-85EB-9714-A50DE9DB971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F0C7122A-45C1-FB3C-80DE-3D2D5D4F5D4B}"/>
              </a:ext>
            </a:extLst>
          </p:cNvPr>
          <p:cNvPicPr>
            <a:picLocks noChangeAspect="1"/>
          </p:cNvPicPr>
          <p:nvPr/>
        </p:nvPicPr>
        <p:blipFill>
          <a:blip r:embed="rId4"/>
          <a:stretch>
            <a:fillRect/>
          </a:stretch>
        </p:blipFill>
        <p:spPr>
          <a:xfrm>
            <a:off x="3443423" y="493806"/>
            <a:ext cx="8248650" cy="1190625"/>
          </a:xfrm>
          <a:prstGeom prst="rect">
            <a:avLst/>
          </a:prstGeom>
        </p:spPr>
      </p:pic>
      <p:pic>
        <p:nvPicPr>
          <p:cNvPr id="7" name="תמונה 6">
            <a:extLst>
              <a:ext uri="{FF2B5EF4-FFF2-40B4-BE49-F238E27FC236}">
                <a16:creationId xmlns:a16="http://schemas.microsoft.com/office/drawing/2014/main" id="{C864046A-926F-6B8A-0980-82EF7454011C}"/>
              </a:ext>
            </a:extLst>
          </p:cNvPr>
          <p:cNvPicPr>
            <a:picLocks noChangeAspect="1"/>
          </p:cNvPicPr>
          <p:nvPr/>
        </p:nvPicPr>
        <p:blipFill>
          <a:blip r:embed="rId5"/>
          <a:stretch>
            <a:fillRect/>
          </a:stretch>
        </p:blipFill>
        <p:spPr>
          <a:xfrm>
            <a:off x="7776754" y="1741762"/>
            <a:ext cx="3619500" cy="838200"/>
          </a:xfrm>
          <a:prstGeom prst="rect">
            <a:avLst/>
          </a:prstGeom>
        </p:spPr>
      </p:pic>
      <p:sp>
        <p:nvSpPr>
          <p:cNvPr id="8" name="תיבת טקסט 7">
            <a:extLst>
              <a:ext uri="{FF2B5EF4-FFF2-40B4-BE49-F238E27FC236}">
                <a16:creationId xmlns:a16="http://schemas.microsoft.com/office/drawing/2014/main" id="{5B9C655B-68D0-83FF-80DB-324F5624DF87}"/>
              </a:ext>
            </a:extLst>
          </p:cNvPr>
          <p:cNvSpPr txBox="1"/>
          <p:nvPr/>
        </p:nvSpPr>
        <p:spPr>
          <a:xfrm>
            <a:off x="6165642" y="2862327"/>
            <a:ext cx="5216434" cy="461665"/>
          </a:xfrm>
          <a:prstGeom prst="rect">
            <a:avLst/>
          </a:prstGeom>
          <a:noFill/>
        </p:spPr>
        <p:txBody>
          <a:bodyPr wrap="square" rtlCol="1">
            <a:spAutoFit/>
          </a:bodyPr>
          <a:lstStyle/>
          <a:p>
            <a:r>
              <a:rPr lang="he-IL" sz="2400" dirty="0"/>
              <a:t>השיבו על סעיפים 6-1 בעמודים 235-234</a:t>
            </a:r>
          </a:p>
        </p:txBody>
      </p:sp>
      <p:pic>
        <p:nvPicPr>
          <p:cNvPr id="11" name="תמונה 10">
            <a:extLst>
              <a:ext uri="{FF2B5EF4-FFF2-40B4-BE49-F238E27FC236}">
                <a16:creationId xmlns:a16="http://schemas.microsoft.com/office/drawing/2014/main" id="{2569CE5D-8DE2-E37C-67F6-7E814AD2B014}"/>
              </a:ext>
            </a:extLst>
          </p:cNvPr>
          <p:cNvPicPr>
            <a:picLocks noChangeAspect="1"/>
          </p:cNvPicPr>
          <p:nvPr/>
        </p:nvPicPr>
        <p:blipFill>
          <a:blip r:embed="rId6"/>
          <a:stretch>
            <a:fillRect/>
          </a:stretch>
        </p:blipFill>
        <p:spPr>
          <a:xfrm>
            <a:off x="1814648" y="3529418"/>
            <a:ext cx="9877425" cy="2981325"/>
          </a:xfrm>
          <a:prstGeom prst="rect">
            <a:avLst/>
          </a:prstGeom>
        </p:spPr>
      </p:pic>
    </p:spTree>
    <p:extLst>
      <p:ext uri="{BB962C8B-B14F-4D97-AF65-F5344CB8AC3E}">
        <p14:creationId xmlns:p14="http://schemas.microsoft.com/office/powerpoint/2010/main" val="134278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722D-9156-5862-A25D-67D8261CB42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343F4CA-86C2-08B7-CC0A-BF0F78DF8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3" y="86066"/>
            <a:ext cx="4995682" cy="576073"/>
          </a:xfrm>
          <a:prstGeom prst="rect">
            <a:avLst/>
          </a:prstGeom>
        </p:spPr>
      </p:pic>
      <p:pic>
        <p:nvPicPr>
          <p:cNvPr id="7" name="תמונה 6">
            <a:extLst>
              <a:ext uri="{FF2B5EF4-FFF2-40B4-BE49-F238E27FC236}">
                <a16:creationId xmlns:a16="http://schemas.microsoft.com/office/drawing/2014/main" id="{B0849C40-CE5B-DD9E-0452-A5154B180F99}"/>
              </a:ext>
            </a:extLst>
          </p:cNvPr>
          <p:cNvPicPr>
            <a:picLocks noChangeAspect="1"/>
          </p:cNvPicPr>
          <p:nvPr/>
        </p:nvPicPr>
        <p:blipFill>
          <a:blip r:embed="rId4"/>
          <a:stretch>
            <a:fillRect/>
          </a:stretch>
        </p:blipFill>
        <p:spPr>
          <a:xfrm>
            <a:off x="7860303" y="2565280"/>
            <a:ext cx="3562350" cy="400050"/>
          </a:xfrm>
          <a:prstGeom prst="rect">
            <a:avLst/>
          </a:prstGeom>
        </p:spPr>
      </p:pic>
      <p:pic>
        <p:nvPicPr>
          <p:cNvPr id="9" name="תמונה 8">
            <a:extLst>
              <a:ext uri="{FF2B5EF4-FFF2-40B4-BE49-F238E27FC236}">
                <a16:creationId xmlns:a16="http://schemas.microsoft.com/office/drawing/2014/main" id="{A0634458-C8D5-9E4D-A4DB-ABDD0507BC6A}"/>
              </a:ext>
            </a:extLst>
          </p:cNvPr>
          <p:cNvPicPr>
            <a:picLocks noChangeAspect="1"/>
          </p:cNvPicPr>
          <p:nvPr/>
        </p:nvPicPr>
        <p:blipFill>
          <a:blip r:embed="rId5"/>
          <a:stretch>
            <a:fillRect/>
          </a:stretch>
        </p:blipFill>
        <p:spPr>
          <a:xfrm>
            <a:off x="9711147" y="4304353"/>
            <a:ext cx="1866900" cy="428625"/>
          </a:xfrm>
          <a:prstGeom prst="rect">
            <a:avLst/>
          </a:prstGeom>
        </p:spPr>
      </p:pic>
      <p:sp>
        <p:nvSpPr>
          <p:cNvPr id="13" name="תיבת טקסט 12">
            <a:extLst>
              <a:ext uri="{FF2B5EF4-FFF2-40B4-BE49-F238E27FC236}">
                <a16:creationId xmlns:a16="http://schemas.microsoft.com/office/drawing/2014/main" id="{94A45824-FB5D-FDAE-DE2C-9F4613B29F26}"/>
              </a:ext>
            </a:extLst>
          </p:cNvPr>
          <p:cNvSpPr txBox="1"/>
          <p:nvPr/>
        </p:nvSpPr>
        <p:spPr>
          <a:xfrm>
            <a:off x="7110549" y="3114583"/>
            <a:ext cx="4467498" cy="830997"/>
          </a:xfrm>
          <a:prstGeom prst="rect">
            <a:avLst/>
          </a:prstGeom>
          <a:noFill/>
        </p:spPr>
        <p:txBody>
          <a:bodyPr wrap="square" rtlCol="1">
            <a:spAutoFit/>
          </a:bodyPr>
          <a:lstStyle/>
          <a:p>
            <a:r>
              <a:rPr lang="he-IL" sz="2400" dirty="0"/>
              <a:t>התבוננו בענף נושא עלים והשיבו על סעיפים 2-1 בעמוד 236.</a:t>
            </a:r>
          </a:p>
        </p:txBody>
      </p:sp>
      <p:sp>
        <p:nvSpPr>
          <p:cNvPr id="14" name="תיבת טקסט 13">
            <a:extLst>
              <a:ext uri="{FF2B5EF4-FFF2-40B4-BE49-F238E27FC236}">
                <a16:creationId xmlns:a16="http://schemas.microsoft.com/office/drawing/2014/main" id="{1F444AEE-671A-CF65-961E-D624BD1AD573}"/>
              </a:ext>
            </a:extLst>
          </p:cNvPr>
          <p:cNvSpPr txBox="1"/>
          <p:nvPr/>
        </p:nvSpPr>
        <p:spPr>
          <a:xfrm>
            <a:off x="7280365" y="4860918"/>
            <a:ext cx="4467498" cy="461665"/>
          </a:xfrm>
          <a:prstGeom prst="rect">
            <a:avLst/>
          </a:prstGeom>
          <a:noFill/>
        </p:spPr>
        <p:txBody>
          <a:bodyPr wrap="square" rtlCol="1">
            <a:spAutoFit/>
          </a:bodyPr>
          <a:lstStyle/>
          <a:p>
            <a:r>
              <a:rPr lang="he-IL" sz="2400" dirty="0"/>
              <a:t>השיבו על סעיפים 3-1 בעמוד 236.</a:t>
            </a:r>
          </a:p>
        </p:txBody>
      </p:sp>
      <p:pic>
        <p:nvPicPr>
          <p:cNvPr id="22" name="תמונה 21">
            <a:extLst>
              <a:ext uri="{FF2B5EF4-FFF2-40B4-BE49-F238E27FC236}">
                <a16:creationId xmlns:a16="http://schemas.microsoft.com/office/drawing/2014/main" id="{9119DA31-AC4A-1D91-2477-63D904BC5395}"/>
              </a:ext>
            </a:extLst>
          </p:cNvPr>
          <p:cNvPicPr>
            <a:picLocks noChangeAspect="1"/>
          </p:cNvPicPr>
          <p:nvPr/>
        </p:nvPicPr>
        <p:blipFill>
          <a:blip r:embed="rId6"/>
          <a:stretch>
            <a:fillRect/>
          </a:stretch>
        </p:blipFill>
        <p:spPr>
          <a:xfrm>
            <a:off x="5651863" y="458708"/>
            <a:ext cx="6096000" cy="1809750"/>
          </a:xfrm>
          <a:prstGeom prst="rect">
            <a:avLst/>
          </a:prstGeom>
        </p:spPr>
      </p:pic>
      <p:pic>
        <p:nvPicPr>
          <p:cNvPr id="2050" name="Picture 2" descr="תמונה ותמונה של סניף עלים בחינם">
            <a:extLst>
              <a:ext uri="{FF2B5EF4-FFF2-40B4-BE49-F238E27FC236}">
                <a16:creationId xmlns:a16="http://schemas.microsoft.com/office/drawing/2014/main" id="{46164B98-B664-9529-9F62-2A9968B3931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800000">
            <a:off x="1619365" y="869526"/>
            <a:ext cx="5164183" cy="3709049"/>
          </a:xfrm>
          <a:prstGeom prst="rect">
            <a:avLst/>
          </a:prstGeom>
          <a:noFill/>
          <a:extLst>
            <a:ext uri="{909E8E84-426E-40DD-AFC4-6F175D3DCCD1}">
              <a14:hiddenFill xmlns:a14="http://schemas.microsoft.com/office/drawing/2010/main">
                <a:solidFill>
                  <a:srgbClr val="FFFFFF"/>
                </a:solidFill>
              </a14:hiddenFill>
            </a:ext>
          </a:extLst>
        </p:spPr>
      </p:pic>
      <p:pic>
        <p:nvPicPr>
          <p:cNvPr id="24" name="תמונה 23">
            <a:extLst>
              <a:ext uri="{FF2B5EF4-FFF2-40B4-BE49-F238E27FC236}">
                <a16:creationId xmlns:a16="http://schemas.microsoft.com/office/drawing/2014/main" id="{AB5C1EFB-3D61-2102-7BEC-AB85A01A78D4}"/>
              </a:ext>
            </a:extLst>
          </p:cNvPr>
          <p:cNvPicPr>
            <a:picLocks noChangeAspect="1"/>
          </p:cNvPicPr>
          <p:nvPr/>
        </p:nvPicPr>
        <p:blipFill>
          <a:blip r:embed="rId9"/>
          <a:stretch>
            <a:fillRect/>
          </a:stretch>
        </p:blipFill>
        <p:spPr>
          <a:xfrm>
            <a:off x="4284617" y="4589543"/>
            <a:ext cx="2691751" cy="2182391"/>
          </a:xfrm>
          <a:prstGeom prst="rect">
            <a:avLst/>
          </a:prstGeom>
        </p:spPr>
      </p:pic>
    </p:spTree>
    <p:extLst>
      <p:ext uri="{BB962C8B-B14F-4D97-AF65-F5344CB8AC3E}">
        <p14:creationId xmlns:p14="http://schemas.microsoft.com/office/powerpoint/2010/main" val="2595483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1A96A88-9E3F-0F84-1DAB-4F3E72D60768}"/>
              </a:ext>
            </a:extLst>
          </p:cNvPr>
          <p:cNvPicPr>
            <a:picLocks noChangeAspect="1"/>
          </p:cNvPicPr>
          <p:nvPr/>
        </p:nvPicPr>
        <p:blipFill>
          <a:blip r:embed="rId2"/>
          <a:stretch>
            <a:fillRect/>
          </a:stretch>
        </p:blipFill>
        <p:spPr>
          <a:xfrm>
            <a:off x="2651760" y="0"/>
            <a:ext cx="6817360" cy="6858000"/>
          </a:xfrm>
          <a:prstGeom prst="rect">
            <a:avLst/>
          </a:prstGeom>
        </p:spPr>
      </p:pic>
    </p:spTree>
    <p:extLst>
      <p:ext uri="{BB962C8B-B14F-4D97-AF65-F5344CB8AC3E}">
        <p14:creationId xmlns:p14="http://schemas.microsoft.com/office/powerpoint/2010/main" val="31657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6D1A5-F2CC-2C5A-4F4E-E75F52EC932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6773D6-E3EF-9CD9-F576-791A5584D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AD290A4-40B3-1E1E-3383-D30C359BFB8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1DF07AC0-FCDE-349D-59E2-D9B70AC0886D}"/>
              </a:ext>
            </a:extLst>
          </p:cNvPr>
          <p:cNvPicPr>
            <a:picLocks noChangeAspect="1"/>
          </p:cNvPicPr>
          <p:nvPr/>
        </p:nvPicPr>
        <p:blipFill>
          <a:blip r:embed="rId4"/>
          <a:stretch>
            <a:fillRect/>
          </a:stretch>
        </p:blipFill>
        <p:spPr>
          <a:xfrm>
            <a:off x="7058569" y="399871"/>
            <a:ext cx="3752850" cy="742950"/>
          </a:xfrm>
          <a:prstGeom prst="rect">
            <a:avLst/>
          </a:prstGeom>
        </p:spPr>
      </p:pic>
      <p:pic>
        <p:nvPicPr>
          <p:cNvPr id="7" name="תמונה 6">
            <a:extLst>
              <a:ext uri="{FF2B5EF4-FFF2-40B4-BE49-F238E27FC236}">
                <a16:creationId xmlns:a16="http://schemas.microsoft.com/office/drawing/2014/main" id="{F5AAF167-874F-FC9F-102B-EC1C31B0F7B4}"/>
              </a:ext>
            </a:extLst>
          </p:cNvPr>
          <p:cNvPicPr>
            <a:picLocks noChangeAspect="1"/>
          </p:cNvPicPr>
          <p:nvPr/>
        </p:nvPicPr>
        <p:blipFill>
          <a:blip r:embed="rId5"/>
          <a:stretch>
            <a:fillRect/>
          </a:stretch>
        </p:blipFill>
        <p:spPr>
          <a:xfrm>
            <a:off x="4603704" y="2445607"/>
            <a:ext cx="7286625" cy="3228975"/>
          </a:xfrm>
          <a:prstGeom prst="rect">
            <a:avLst/>
          </a:prstGeom>
        </p:spPr>
      </p:pic>
      <p:sp>
        <p:nvSpPr>
          <p:cNvPr id="8" name="תיבת טקסט 7">
            <a:extLst>
              <a:ext uri="{FF2B5EF4-FFF2-40B4-BE49-F238E27FC236}">
                <a16:creationId xmlns:a16="http://schemas.microsoft.com/office/drawing/2014/main" id="{B37F4C9E-7503-55B5-5407-82C109A533F4}"/>
              </a:ext>
            </a:extLst>
          </p:cNvPr>
          <p:cNvSpPr txBox="1"/>
          <p:nvPr/>
        </p:nvSpPr>
        <p:spPr>
          <a:xfrm>
            <a:off x="3696787" y="1123691"/>
            <a:ext cx="8020595" cy="830997"/>
          </a:xfrm>
          <a:prstGeom prst="rect">
            <a:avLst/>
          </a:prstGeom>
          <a:noFill/>
        </p:spPr>
        <p:txBody>
          <a:bodyPr wrap="square" rtlCol="1">
            <a:spAutoFit/>
          </a:bodyPr>
          <a:lstStyle/>
          <a:p>
            <a:r>
              <a:rPr lang="he-IL" sz="2400" dirty="0"/>
              <a:t>קראו תיאור מחקר שערכו חוקרים ברמת הנדיב, עמוד 237 והשיבו על השאלות שבעמוד זה. </a:t>
            </a:r>
          </a:p>
        </p:txBody>
      </p:sp>
      <p:pic>
        <p:nvPicPr>
          <p:cNvPr id="11" name="תמונה 10">
            <a:extLst>
              <a:ext uri="{FF2B5EF4-FFF2-40B4-BE49-F238E27FC236}">
                <a16:creationId xmlns:a16="http://schemas.microsoft.com/office/drawing/2014/main" id="{3C4FCA4E-2B2E-1CD9-AC63-89169EBA8363}"/>
              </a:ext>
            </a:extLst>
          </p:cNvPr>
          <p:cNvPicPr>
            <a:picLocks noChangeAspect="1"/>
          </p:cNvPicPr>
          <p:nvPr/>
        </p:nvPicPr>
        <p:blipFill>
          <a:blip r:embed="rId6"/>
          <a:stretch>
            <a:fillRect/>
          </a:stretch>
        </p:blipFill>
        <p:spPr>
          <a:xfrm>
            <a:off x="87086" y="5242560"/>
            <a:ext cx="3976687" cy="1559023"/>
          </a:xfrm>
          <a:prstGeom prst="rect">
            <a:avLst/>
          </a:prstGeom>
        </p:spPr>
      </p:pic>
    </p:spTree>
    <p:extLst>
      <p:ext uri="{BB962C8B-B14F-4D97-AF65-F5344CB8AC3E}">
        <p14:creationId xmlns:p14="http://schemas.microsoft.com/office/powerpoint/2010/main" val="226815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6A2D-94DA-A6AF-12DF-DE273155E65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1CE89A5-189A-8363-5D19-292CBD75C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E70B8A0-459A-0582-AF79-DBB80C031BD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DC096B94-2DA8-CAFE-EE36-AB15D16F9F35}"/>
              </a:ext>
            </a:extLst>
          </p:cNvPr>
          <p:cNvSpPr txBox="1"/>
          <p:nvPr/>
        </p:nvSpPr>
        <p:spPr>
          <a:xfrm>
            <a:off x="-20943" y="6402602"/>
            <a:ext cx="1761664" cy="369332"/>
          </a:xfrm>
          <a:prstGeom prst="rect">
            <a:avLst/>
          </a:prstGeom>
          <a:noFill/>
        </p:spPr>
        <p:txBody>
          <a:bodyPr wrap="square" rtlCol="1">
            <a:spAutoFit/>
          </a:bodyPr>
          <a:lstStyle/>
          <a:p>
            <a:r>
              <a:rPr lang="he-IL" dirty="0"/>
              <a:t>עמוד 214</a:t>
            </a:r>
          </a:p>
        </p:txBody>
      </p:sp>
      <p:pic>
        <p:nvPicPr>
          <p:cNvPr id="4" name="תמונה 3">
            <a:extLst>
              <a:ext uri="{FF2B5EF4-FFF2-40B4-BE49-F238E27FC236}">
                <a16:creationId xmlns:a16="http://schemas.microsoft.com/office/drawing/2014/main" id="{E5CC21DA-8DC9-C59A-98E3-0925BAC90EE1}"/>
              </a:ext>
            </a:extLst>
          </p:cNvPr>
          <p:cNvPicPr>
            <a:picLocks noChangeAspect="1"/>
          </p:cNvPicPr>
          <p:nvPr/>
        </p:nvPicPr>
        <p:blipFill>
          <a:blip r:embed="rId4"/>
          <a:stretch>
            <a:fillRect/>
          </a:stretch>
        </p:blipFill>
        <p:spPr>
          <a:xfrm>
            <a:off x="7231380" y="399871"/>
            <a:ext cx="4191000" cy="466725"/>
          </a:xfrm>
          <a:prstGeom prst="rect">
            <a:avLst/>
          </a:prstGeom>
        </p:spPr>
      </p:pic>
      <p:pic>
        <p:nvPicPr>
          <p:cNvPr id="7" name="תמונה 6">
            <a:extLst>
              <a:ext uri="{FF2B5EF4-FFF2-40B4-BE49-F238E27FC236}">
                <a16:creationId xmlns:a16="http://schemas.microsoft.com/office/drawing/2014/main" id="{251F6510-22FD-ECB8-6593-D63442DE844B}"/>
              </a:ext>
            </a:extLst>
          </p:cNvPr>
          <p:cNvPicPr>
            <a:picLocks noChangeAspect="1"/>
          </p:cNvPicPr>
          <p:nvPr/>
        </p:nvPicPr>
        <p:blipFill>
          <a:blip r:embed="rId5"/>
          <a:stretch>
            <a:fillRect/>
          </a:stretch>
        </p:blipFill>
        <p:spPr>
          <a:xfrm>
            <a:off x="676741" y="866596"/>
            <a:ext cx="6413253" cy="5865223"/>
          </a:xfrm>
          <a:prstGeom prst="rect">
            <a:avLst/>
          </a:prstGeom>
        </p:spPr>
      </p:pic>
      <p:sp>
        <p:nvSpPr>
          <p:cNvPr id="9" name="תיבת טקסט 8">
            <a:extLst>
              <a:ext uri="{FF2B5EF4-FFF2-40B4-BE49-F238E27FC236}">
                <a16:creationId xmlns:a16="http://schemas.microsoft.com/office/drawing/2014/main" id="{FA544D8E-2DAA-ED4E-DE55-BFF22BFFC9E0}"/>
              </a:ext>
            </a:extLst>
          </p:cNvPr>
          <p:cNvSpPr txBox="1"/>
          <p:nvPr/>
        </p:nvSpPr>
        <p:spPr>
          <a:xfrm>
            <a:off x="7316417" y="3233283"/>
            <a:ext cx="4606808" cy="1131848"/>
          </a:xfrm>
          <a:prstGeom prst="rect">
            <a:avLst/>
          </a:prstGeom>
          <a:noFill/>
        </p:spPr>
        <p:txBody>
          <a:bodyPr wrap="square">
            <a:spAutoFit/>
          </a:bodyPr>
          <a:lstStyle/>
          <a:p>
            <a:pPr>
              <a:lnSpc>
                <a:spcPct val="150000"/>
              </a:lnSpc>
            </a:pPr>
            <a:r>
              <a:rPr lang="he-IL" sz="2400" i="0" u="none" strike="noStrike" baseline="0" dirty="0">
                <a:solidFill>
                  <a:schemeClr val="accent5">
                    <a:lumMod val="75000"/>
                  </a:schemeClr>
                </a:solidFill>
                <a:latin typeface="NarkisClassicMF-Regular"/>
              </a:rPr>
              <a:t>כיצד מושפע מִגוון מיני היצורים החיים בסביבה מכמות המים המצויים בה?</a:t>
            </a:r>
            <a:endParaRPr lang="he-IL" sz="2400" dirty="0">
              <a:solidFill>
                <a:schemeClr val="accent5">
                  <a:lumMod val="75000"/>
                </a:schemeClr>
              </a:solidFill>
            </a:endParaRPr>
          </a:p>
        </p:txBody>
      </p:sp>
      <p:sp>
        <p:nvSpPr>
          <p:cNvPr id="11" name="תיבת טקסט 10">
            <a:extLst>
              <a:ext uri="{FF2B5EF4-FFF2-40B4-BE49-F238E27FC236}">
                <a16:creationId xmlns:a16="http://schemas.microsoft.com/office/drawing/2014/main" id="{BB3226F3-C1B5-06F7-2362-86649C24EEAD}"/>
              </a:ext>
            </a:extLst>
          </p:cNvPr>
          <p:cNvSpPr txBox="1"/>
          <p:nvPr/>
        </p:nvSpPr>
        <p:spPr>
          <a:xfrm>
            <a:off x="7694799" y="1714430"/>
            <a:ext cx="3727581" cy="1131848"/>
          </a:xfrm>
          <a:prstGeom prst="rect">
            <a:avLst/>
          </a:prstGeom>
          <a:noFill/>
        </p:spPr>
        <p:txBody>
          <a:bodyPr wrap="square" rtlCol="1">
            <a:spAutoFit/>
          </a:bodyPr>
          <a:lstStyle/>
          <a:p>
            <a:pPr>
              <a:lnSpc>
                <a:spcPct val="150000"/>
              </a:lnSpc>
            </a:pPr>
            <a:r>
              <a:rPr lang="he-IL" sz="2400" dirty="0"/>
              <a:t>קראו את פסקת הפתיחה שבעמוד 238 ודונו בשאלה:</a:t>
            </a:r>
          </a:p>
        </p:txBody>
      </p:sp>
    </p:spTree>
    <p:extLst>
      <p:ext uri="{BB962C8B-B14F-4D97-AF65-F5344CB8AC3E}">
        <p14:creationId xmlns:p14="http://schemas.microsoft.com/office/powerpoint/2010/main" val="153025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7CD8-B28A-4799-5694-62C1B5C1071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8825FCE-BFD8-1550-4DBD-1936CE6FF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1" y="77518"/>
            <a:ext cx="4995682" cy="576073"/>
          </a:xfrm>
          <a:prstGeom prst="rect">
            <a:avLst/>
          </a:prstGeom>
        </p:spPr>
      </p:pic>
      <p:sp>
        <p:nvSpPr>
          <p:cNvPr id="10" name="תיבת טקסט 9">
            <a:extLst>
              <a:ext uri="{FF2B5EF4-FFF2-40B4-BE49-F238E27FC236}">
                <a16:creationId xmlns:a16="http://schemas.microsoft.com/office/drawing/2014/main" id="{DF627C24-DBA1-5A66-2D44-9D8C40118E1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E66FD273-D999-83B5-2711-8E5B317EC5B0}"/>
              </a:ext>
            </a:extLst>
          </p:cNvPr>
          <p:cNvPicPr>
            <a:picLocks noChangeAspect="1"/>
          </p:cNvPicPr>
          <p:nvPr/>
        </p:nvPicPr>
        <p:blipFill>
          <a:blip r:embed="rId4"/>
          <a:stretch>
            <a:fillRect/>
          </a:stretch>
        </p:blipFill>
        <p:spPr>
          <a:xfrm>
            <a:off x="5057153" y="412572"/>
            <a:ext cx="6972300" cy="933450"/>
          </a:xfrm>
          <a:prstGeom prst="rect">
            <a:avLst/>
          </a:prstGeom>
        </p:spPr>
      </p:pic>
      <p:pic>
        <p:nvPicPr>
          <p:cNvPr id="7" name="תמונה 6">
            <a:extLst>
              <a:ext uri="{FF2B5EF4-FFF2-40B4-BE49-F238E27FC236}">
                <a16:creationId xmlns:a16="http://schemas.microsoft.com/office/drawing/2014/main" id="{CA8560CD-BCCD-C0BB-D042-C284E75A94F9}"/>
              </a:ext>
            </a:extLst>
          </p:cNvPr>
          <p:cNvPicPr>
            <a:picLocks noChangeAspect="1"/>
          </p:cNvPicPr>
          <p:nvPr/>
        </p:nvPicPr>
        <p:blipFill>
          <a:blip r:embed="rId5"/>
          <a:stretch>
            <a:fillRect/>
          </a:stretch>
        </p:blipFill>
        <p:spPr>
          <a:xfrm>
            <a:off x="4403271" y="2589936"/>
            <a:ext cx="7391400" cy="3390900"/>
          </a:xfrm>
          <a:prstGeom prst="rect">
            <a:avLst/>
          </a:prstGeom>
        </p:spPr>
      </p:pic>
      <p:sp>
        <p:nvSpPr>
          <p:cNvPr id="9" name="תיבת טקסט 8">
            <a:extLst>
              <a:ext uri="{FF2B5EF4-FFF2-40B4-BE49-F238E27FC236}">
                <a16:creationId xmlns:a16="http://schemas.microsoft.com/office/drawing/2014/main" id="{675A4869-CE4B-D6BB-3FDC-7FE59EEF44C4}"/>
              </a:ext>
            </a:extLst>
          </p:cNvPr>
          <p:cNvSpPr txBox="1"/>
          <p:nvPr/>
        </p:nvSpPr>
        <p:spPr>
          <a:xfrm>
            <a:off x="3512746" y="1665139"/>
            <a:ext cx="7599392" cy="461665"/>
          </a:xfrm>
          <a:prstGeom prst="rect">
            <a:avLst/>
          </a:prstGeom>
          <a:noFill/>
        </p:spPr>
        <p:txBody>
          <a:bodyPr wrap="square" rtlCol="1">
            <a:spAutoFit/>
          </a:bodyPr>
          <a:lstStyle/>
          <a:p>
            <a:r>
              <a:rPr lang="he-IL" sz="2400" dirty="0"/>
              <a:t>עיינו בנתונים שבטבלה והשיבו על השאלות בעמוד 239.</a:t>
            </a:r>
          </a:p>
        </p:txBody>
      </p:sp>
    </p:spTree>
    <p:extLst>
      <p:ext uri="{BB962C8B-B14F-4D97-AF65-F5344CB8AC3E}">
        <p14:creationId xmlns:p14="http://schemas.microsoft.com/office/powerpoint/2010/main" val="33487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77D6-C325-E4EC-9F87-2F69C9A6396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4CA6339-7F9E-846E-77AA-6CA11180B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8881CDE-43FE-F516-3666-8FE6E2EED24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9A88A96A-64E0-5211-1A5B-B338F08E63B7}"/>
              </a:ext>
            </a:extLst>
          </p:cNvPr>
          <p:cNvSpPr txBox="1"/>
          <p:nvPr/>
        </p:nvSpPr>
        <p:spPr>
          <a:xfrm>
            <a:off x="-20943" y="6402602"/>
            <a:ext cx="1761664" cy="369332"/>
          </a:xfrm>
          <a:prstGeom prst="rect">
            <a:avLst/>
          </a:prstGeom>
          <a:noFill/>
        </p:spPr>
        <p:txBody>
          <a:bodyPr wrap="square" rtlCol="1">
            <a:spAutoFit/>
          </a:bodyPr>
          <a:lstStyle/>
          <a:p>
            <a:r>
              <a:rPr lang="he-IL" dirty="0"/>
              <a:t>עמוד 239</a:t>
            </a:r>
          </a:p>
        </p:txBody>
      </p:sp>
      <p:pic>
        <p:nvPicPr>
          <p:cNvPr id="4" name="תמונה 3">
            <a:extLst>
              <a:ext uri="{FF2B5EF4-FFF2-40B4-BE49-F238E27FC236}">
                <a16:creationId xmlns:a16="http://schemas.microsoft.com/office/drawing/2014/main" id="{4728103E-084C-7E91-8C4D-27E3DB1C7886}"/>
              </a:ext>
            </a:extLst>
          </p:cNvPr>
          <p:cNvPicPr>
            <a:picLocks noChangeAspect="1"/>
          </p:cNvPicPr>
          <p:nvPr/>
        </p:nvPicPr>
        <p:blipFill>
          <a:blip r:embed="rId4"/>
          <a:stretch>
            <a:fillRect/>
          </a:stretch>
        </p:blipFill>
        <p:spPr>
          <a:xfrm>
            <a:off x="2827688" y="2009231"/>
            <a:ext cx="7762875" cy="2647950"/>
          </a:xfrm>
          <a:prstGeom prst="rect">
            <a:avLst/>
          </a:prstGeom>
        </p:spPr>
      </p:pic>
    </p:spTree>
    <p:extLst>
      <p:ext uri="{BB962C8B-B14F-4D97-AF65-F5344CB8AC3E}">
        <p14:creationId xmlns:p14="http://schemas.microsoft.com/office/powerpoint/2010/main" val="412817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33B4-A27D-1098-9CFD-76664581F9E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9888630-4A52-4A75-ECF4-2B48C8C5B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8BCB763-AA86-F007-94BA-5B7BEAB5F2E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643C8159-CC90-B01E-E5D4-62288E10D836}"/>
              </a:ext>
            </a:extLst>
          </p:cNvPr>
          <p:cNvPicPr>
            <a:picLocks noChangeAspect="1"/>
          </p:cNvPicPr>
          <p:nvPr/>
        </p:nvPicPr>
        <p:blipFill>
          <a:blip r:embed="rId4"/>
          <a:stretch>
            <a:fillRect/>
          </a:stretch>
        </p:blipFill>
        <p:spPr>
          <a:xfrm>
            <a:off x="1740721" y="909941"/>
            <a:ext cx="10001061" cy="5033528"/>
          </a:xfrm>
          <a:prstGeom prst="rect">
            <a:avLst/>
          </a:prstGeom>
        </p:spPr>
      </p:pic>
    </p:spTree>
    <p:extLst>
      <p:ext uri="{BB962C8B-B14F-4D97-AF65-F5344CB8AC3E}">
        <p14:creationId xmlns:p14="http://schemas.microsoft.com/office/powerpoint/2010/main" val="89657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D9647-0063-B979-4175-C5FF4DC43EC8}"/>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2D68B67-C2E5-C65A-64A2-BD5154569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EECEE989-134E-4BBB-554A-EF039B6211D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D46F3CA6-B35C-54D4-0354-6C7BE8799C33}"/>
              </a:ext>
            </a:extLst>
          </p:cNvPr>
          <p:cNvSpPr txBox="1"/>
          <p:nvPr/>
        </p:nvSpPr>
        <p:spPr>
          <a:xfrm>
            <a:off x="-551704" y="6500630"/>
            <a:ext cx="1761664" cy="369332"/>
          </a:xfrm>
          <a:prstGeom prst="rect">
            <a:avLst/>
          </a:prstGeom>
          <a:noFill/>
        </p:spPr>
        <p:txBody>
          <a:bodyPr wrap="square" rtlCol="1">
            <a:spAutoFit/>
          </a:bodyPr>
          <a:lstStyle/>
          <a:p>
            <a:r>
              <a:rPr lang="he-IL" dirty="0"/>
              <a:t>עמוד 214</a:t>
            </a:r>
          </a:p>
        </p:txBody>
      </p:sp>
      <p:pic>
        <p:nvPicPr>
          <p:cNvPr id="7" name="תמונה 6">
            <a:extLst>
              <a:ext uri="{FF2B5EF4-FFF2-40B4-BE49-F238E27FC236}">
                <a16:creationId xmlns:a16="http://schemas.microsoft.com/office/drawing/2014/main" id="{CBCE4BE9-F556-F47A-AF83-47F140AF8303}"/>
              </a:ext>
            </a:extLst>
          </p:cNvPr>
          <p:cNvPicPr>
            <a:picLocks noChangeAspect="1"/>
          </p:cNvPicPr>
          <p:nvPr/>
        </p:nvPicPr>
        <p:blipFill>
          <a:blip r:embed="rId4"/>
          <a:stretch>
            <a:fillRect/>
          </a:stretch>
        </p:blipFill>
        <p:spPr>
          <a:xfrm>
            <a:off x="6873326" y="230833"/>
            <a:ext cx="4048125" cy="552450"/>
          </a:xfrm>
          <a:prstGeom prst="rect">
            <a:avLst/>
          </a:prstGeom>
        </p:spPr>
      </p:pic>
      <p:pic>
        <p:nvPicPr>
          <p:cNvPr id="11" name="תמונה 10">
            <a:extLst>
              <a:ext uri="{FF2B5EF4-FFF2-40B4-BE49-F238E27FC236}">
                <a16:creationId xmlns:a16="http://schemas.microsoft.com/office/drawing/2014/main" id="{AECC9324-3363-0405-E844-4CC04BA53BDD}"/>
              </a:ext>
            </a:extLst>
          </p:cNvPr>
          <p:cNvPicPr>
            <a:picLocks noChangeAspect="1"/>
          </p:cNvPicPr>
          <p:nvPr/>
        </p:nvPicPr>
        <p:blipFill>
          <a:blip r:embed="rId5"/>
          <a:stretch>
            <a:fillRect/>
          </a:stretch>
        </p:blipFill>
        <p:spPr>
          <a:xfrm>
            <a:off x="5877184" y="949420"/>
            <a:ext cx="5724525" cy="5372100"/>
          </a:xfrm>
          <a:prstGeom prst="rect">
            <a:avLst/>
          </a:prstGeom>
        </p:spPr>
      </p:pic>
      <p:pic>
        <p:nvPicPr>
          <p:cNvPr id="13" name="תמונה 12">
            <a:extLst>
              <a:ext uri="{FF2B5EF4-FFF2-40B4-BE49-F238E27FC236}">
                <a16:creationId xmlns:a16="http://schemas.microsoft.com/office/drawing/2014/main" id="{19A36A69-3F4E-B21A-05A7-AAB34B302D88}"/>
              </a:ext>
            </a:extLst>
          </p:cNvPr>
          <p:cNvPicPr>
            <a:picLocks noChangeAspect="1"/>
          </p:cNvPicPr>
          <p:nvPr/>
        </p:nvPicPr>
        <p:blipFill>
          <a:blip r:embed="rId6"/>
          <a:stretch>
            <a:fillRect/>
          </a:stretch>
        </p:blipFill>
        <p:spPr>
          <a:xfrm>
            <a:off x="1209960" y="1231896"/>
            <a:ext cx="2851178" cy="2585567"/>
          </a:xfrm>
          <a:prstGeom prst="rect">
            <a:avLst/>
          </a:prstGeom>
        </p:spPr>
      </p:pic>
      <p:pic>
        <p:nvPicPr>
          <p:cNvPr id="15" name="תמונה 14">
            <a:extLst>
              <a:ext uri="{FF2B5EF4-FFF2-40B4-BE49-F238E27FC236}">
                <a16:creationId xmlns:a16="http://schemas.microsoft.com/office/drawing/2014/main" id="{426BA16A-3696-C8A3-A63F-1DF95763BE6D}"/>
              </a:ext>
            </a:extLst>
          </p:cNvPr>
          <p:cNvPicPr>
            <a:picLocks noChangeAspect="1"/>
          </p:cNvPicPr>
          <p:nvPr/>
        </p:nvPicPr>
        <p:blipFill>
          <a:blip r:embed="rId7"/>
          <a:stretch>
            <a:fillRect/>
          </a:stretch>
        </p:blipFill>
        <p:spPr>
          <a:xfrm>
            <a:off x="1209960" y="4160598"/>
            <a:ext cx="2825639" cy="2585567"/>
          </a:xfrm>
          <a:prstGeom prst="rect">
            <a:avLst/>
          </a:prstGeom>
        </p:spPr>
      </p:pic>
      <p:sp>
        <p:nvSpPr>
          <p:cNvPr id="16" name="תיבת טקסט 15">
            <a:extLst>
              <a:ext uri="{FF2B5EF4-FFF2-40B4-BE49-F238E27FC236}">
                <a16:creationId xmlns:a16="http://schemas.microsoft.com/office/drawing/2014/main" id="{F37CEF4C-2A40-0663-A50F-9B33A4646631}"/>
              </a:ext>
            </a:extLst>
          </p:cNvPr>
          <p:cNvSpPr txBox="1"/>
          <p:nvPr/>
        </p:nvSpPr>
        <p:spPr>
          <a:xfrm>
            <a:off x="1908251" y="949420"/>
            <a:ext cx="1633047" cy="369332"/>
          </a:xfrm>
          <a:prstGeom prst="rect">
            <a:avLst/>
          </a:prstGeom>
          <a:noFill/>
        </p:spPr>
        <p:txBody>
          <a:bodyPr wrap="square" rtlCol="1">
            <a:spAutoFit/>
          </a:bodyPr>
          <a:lstStyle/>
          <a:p>
            <a:r>
              <a:rPr lang="he-IL" b="1" dirty="0"/>
              <a:t>איגואנה ימית</a:t>
            </a:r>
          </a:p>
        </p:txBody>
      </p:sp>
      <p:sp>
        <p:nvSpPr>
          <p:cNvPr id="17" name="תיבת טקסט 16">
            <a:extLst>
              <a:ext uri="{FF2B5EF4-FFF2-40B4-BE49-F238E27FC236}">
                <a16:creationId xmlns:a16="http://schemas.microsoft.com/office/drawing/2014/main" id="{67D1EE66-7836-2B6D-E94F-A1F02E65FFA1}"/>
              </a:ext>
            </a:extLst>
          </p:cNvPr>
          <p:cNvSpPr txBox="1"/>
          <p:nvPr/>
        </p:nvSpPr>
        <p:spPr>
          <a:xfrm>
            <a:off x="1806255" y="3852135"/>
            <a:ext cx="1633047" cy="369332"/>
          </a:xfrm>
          <a:prstGeom prst="rect">
            <a:avLst/>
          </a:prstGeom>
          <a:noFill/>
        </p:spPr>
        <p:txBody>
          <a:bodyPr wrap="square" rtlCol="1">
            <a:spAutoFit/>
          </a:bodyPr>
          <a:lstStyle/>
          <a:p>
            <a:r>
              <a:rPr lang="he-IL" b="1" dirty="0"/>
              <a:t>צב יבשה פילי</a:t>
            </a:r>
          </a:p>
        </p:txBody>
      </p:sp>
    </p:spTree>
    <p:extLst>
      <p:ext uri="{BB962C8B-B14F-4D97-AF65-F5344CB8AC3E}">
        <p14:creationId xmlns:p14="http://schemas.microsoft.com/office/powerpoint/2010/main" val="141459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9F01-98CC-3A3A-E2EA-9F2F3654947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445465C-5325-E42D-AEC1-0DC7B87F0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7" y="86066"/>
            <a:ext cx="4995682" cy="576073"/>
          </a:xfrm>
          <a:prstGeom prst="rect">
            <a:avLst/>
          </a:prstGeom>
        </p:spPr>
      </p:pic>
      <p:sp>
        <p:nvSpPr>
          <p:cNvPr id="10" name="תיבת טקסט 9">
            <a:extLst>
              <a:ext uri="{FF2B5EF4-FFF2-40B4-BE49-F238E27FC236}">
                <a16:creationId xmlns:a16="http://schemas.microsoft.com/office/drawing/2014/main" id="{893EBD6D-8453-79EA-8876-D20A24AF2F0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7" name="תמונה 6">
            <a:extLst>
              <a:ext uri="{FF2B5EF4-FFF2-40B4-BE49-F238E27FC236}">
                <a16:creationId xmlns:a16="http://schemas.microsoft.com/office/drawing/2014/main" id="{804651ED-7E37-9DB4-C2C7-0C43860F67B9}"/>
              </a:ext>
            </a:extLst>
          </p:cNvPr>
          <p:cNvPicPr>
            <a:picLocks noChangeAspect="1"/>
          </p:cNvPicPr>
          <p:nvPr/>
        </p:nvPicPr>
        <p:blipFill>
          <a:blip r:embed="rId4"/>
          <a:stretch>
            <a:fillRect/>
          </a:stretch>
        </p:blipFill>
        <p:spPr>
          <a:xfrm>
            <a:off x="3296748" y="2028733"/>
            <a:ext cx="2378714" cy="2197062"/>
          </a:xfrm>
          <a:prstGeom prst="rect">
            <a:avLst/>
          </a:prstGeom>
        </p:spPr>
      </p:pic>
      <p:pic>
        <p:nvPicPr>
          <p:cNvPr id="11" name="תמונה 10">
            <a:extLst>
              <a:ext uri="{FF2B5EF4-FFF2-40B4-BE49-F238E27FC236}">
                <a16:creationId xmlns:a16="http://schemas.microsoft.com/office/drawing/2014/main" id="{090AB002-BD73-F27D-010B-8E651C3AE0C0}"/>
              </a:ext>
            </a:extLst>
          </p:cNvPr>
          <p:cNvPicPr>
            <a:picLocks noChangeAspect="1"/>
          </p:cNvPicPr>
          <p:nvPr/>
        </p:nvPicPr>
        <p:blipFill>
          <a:blip r:embed="rId5"/>
          <a:stretch>
            <a:fillRect/>
          </a:stretch>
        </p:blipFill>
        <p:spPr>
          <a:xfrm>
            <a:off x="1202283" y="982492"/>
            <a:ext cx="1780602" cy="2092482"/>
          </a:xfrm>
          <a:prstGeom prst="rect">
            <a:avLst/>
          </a:prstGeom>
        </p:spPr>
      </p:pic>
      <p:pic>
        <p:nvPicPr>
          <p:cNvPr id="12" name="תמונה 11">
            <a:extLst>
              <a:ext uri="{FF2B5EF4-FFF2-40B4-BE49-F238E27FC236}">
                <a16:creationId xmlns:a16="http://schemas.microsoft.com/office/drawing/2014/main" id="{A17599DE-5213-F69E-EF5F-1868C880BEF2}"/>
              </a:ext>
            </a:extLst>
          </p:cNvPr>
          <p:cNvPicPr>
            <a:picLocks noChangeAspect="1"/>
          </p:cNvPicPr>
          <p:nvPr/>
        </p:nvPicPr>
        <p:blipFill>
          <a:blip r:embed="rId6"/>
          <a:stretch>
            <a:fillRect/>
          </a:stretch>
        </p:blipFill>
        <p:spPr>
          <a:xfrm>
            <a:off x="4858295" y="659019"/>
            <a:ext cx="6934200" cy="1019175"/>
          </a:xfrm>
          <a:prstGeom prst="rect">
            <a:avLst/>
          </a:prstGeom>
        </p:spPr>
      </p:pic>
      <p:sp>
        <p:nvSpPr>
          <p:cNvPr id="13" name="תיבת טקסט 12">
            <a:extLst>
              <a:ext uri="{FF2B5EF4-FFF2-40B4-BE49-F238E27FC236}">
                <a16:creationId xmlns:a16="http://schemas.microsoft.com/office/drawing/2014/main" id="{5D2A16B9-96DB-BC35-82CE-21CFDC48DE7B}"/>
              </a:ext>
            </a:extLst>
          </p:cNvPr>
          <p:cNvSpPr txBox="1"/>
          <p:nvPr/>
        </p:nvSpPr>
        <p:spPr>
          <a:xfrm>
            <a:off x="5083279" y="2044610"/>
            <a:ext cx="5016137" cy="830997"/>
          </a:xfrm>
          <a:prstGeom prst="rect">
            <a:avLst/>
          </a:prstGeom>
          <a:noFill/>
        </p:spPr>
        <p:txBody>
          <a:bodyPr wrap="square" rtlCol="1">
            <a:spAutoFit/>
          </a:bodyPr>
          <a:lstStyle/>
          <a:p>
            <a:r>
              <a:rPr lang="he-IL" sz="2400" dirty="0"/>
              <a:t>ערכו תצפית על העלים והשיבו על סעיפים 3-1 בעמוד 240. </a:t>
            </a:r>
          </a:p>
        </p:txBody>
      </p:sp>
      <p:pic>
        <p:nvPicPr>
          <p:cNvPr id="15" name="תמונה 14">
            <a:extLst>
              <a:ext uri="{FF2B5EF4-FFF2-40B4-BE49-F238E27FC236}">
                <a16:creationId xmlns:a16="http://schemas.microsoft.com/office/drawing/2014/main" id="{C684B9F7-187F-8A11-EE37-2B0C9CB5CCBF}"/>
              </a:ext>
            </a:extLst>
          </p:cNvPr>
          <p:cNvPicPr>
            <a:picLocks noChangeAspect="1"/>
          </p:cNvPicPr>
          <p:nvPr/>
        </p:nvPicPr>
        <p:blipFill>
          <a:blip r:embed="rId7"/>
          <a:stretch>
            <a:fillRect/>
          </a:stretch>
        </p:blipFill>
        <p:spPr>
          <a:xfrm>
            <a:off x="10292170" y="2412091"/>
            <a:ext cx="1657350" cy="1762125"/>
          </a:xfrm>
          <a:prstGeom prst="rect">
            <a:avLst/>
          </a:prstGeom>
        </p:spPr>
      </p:pic>
      <p:pic>
        <p:nvPicPr>
          <p:cNvPr id="19" name="תמונה 18">
            <a:extLst>
              <a:ext uri="{FF2B5EF4-FFF2-40B4-BE49-F238E27FC236}">
                <a16:creationId xmlns:a16="http://schemas.microsoft.com/office/drawing/2014/main" id="{CB0A3E22-AD2D-DE26-C959-EEF7086CA5DC}"/>
              </a:ext>
            </a:extLst>
          </p:cNvPr>
          <p:cNvPicPr>
            <a:picLocks noChangeAspect="1"/>
          </p:cNvPicPr>
          <p:nvPr/>
        </p:nvPicPr>
        <p:blipFill>
          <a:blip r:embed="rId8"/>
          <a:stretch>
            <a:fillRect/>
          </a:stretch>
        </p:blipFill>
        <p:spPr>
          <a:xfrm>
            <a:off x="1831657" y="4201124"/>
            <a:ext cx="9382125" cy="2447925"/>
          </a:xfrm>
          <a:prstGeom prst="rect">
            <a:avLst/>
          </a:prstGeom>
        </p:spPr>
      </p:pic>
    </p:spTree>
    <p:extLst>
      <p:ext uri="{BB962C8B-B14F-4D97-AF65-F5344CB8AC3E}">
        <p14:creationId xmlns:p14="http://schemas.microsoft.com/office/powerpoint/2010/main" val="425256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EF58-33DA-B574-7607-42EAA66BF8D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5B3F443-7260-D058-7E5A-BB47EDBE6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344F622-7745-B4F2-0AFB-5D5A7D00FA4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F6720834-F6BC-357E-1302-AECF28DF79A5}"/>
              </a:ext>
            </a:extLst>
          </p:cNvPr>
          <p:cNvPicPr>
            <a:picLocks noChangeAspect="1"/>
          </p:cNvPicPr>
          <p:nvPr/>
        </p:nvPicPr>
        <p:blipFill>
          <a:blip r:embed="rId4"/>
          <a:stretch>
            <a:fillRect/>
          </a:stretch>
        </p:blipFill>
        <p:spPr>
          <a:xfrm>
            <a:off x="5701587" y="111766"/>
            <a:ext cx="6067425" cy="990600"/>
          </a:xfrm>
          <a:prstGeom prst="rect">
            <a:avLst/>
          </a:prstGeom>
        </p:spPr>
      </p:pic>
      <p:sp>
        <p:nvSpPr>
          <p:cNvPr id="7" name="תיבת טקסט 6">
            <a:extLst>
              <a:ext uri="{FF2B5EF4-FFF2-40B4-BE49-F238E27FC236}">
                <a16:creationId xmlns:a16="http://schemas.microsoft.com/office/drawing/2014/main" id="{3D75B9E7-F2AD-1393-64B3-80E5F86ED647}"/>
              </a:ext>
            </a:extLst>
          </p:cNvPr>
          <p:cNvSpPr txBox="1"/>
          <p:nvPr/>
        </p:nvSpPr>
        <p:spPr>
          <a:xfrm>
            <a:off x="5045995" y="1851221"/>
            <a:ext cx="6104708"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התאמות של צמחים לקיום בתנאי יובש</a:t>
            </a:r>
            <a:r>
              <a:rPr lang="he-IL" sz="2400" b="0" i="0" u="none" strike="noStrike" baseline="0" dirty="0">
                <a:latin typeface="NarkisClassicMF-Regular"/>
              </a:rPr>
              <a:t> והשיבו על השאלות שבעמוד 242.</a:t>
            </a:r>
            <a:endParaRPr lang="he-IL" sz="2400" dirty="0"/>
          </a:p>
        </p:txBody>
      </p:sp>
      <p:pic>
        <p:nvPicPr>
          <p:cNvPr id="9" name="תמונה 8">
            <a:extLst>
              <a:ext uri="{FF2B5EF4-FFF2-40B4-BE49-F238E27FC236}">
                <a16:creationId xmlns:a16="http://schemas.microsoft.com/office/drawing/2014/main" id="{EB68A758-4115-81C3-DF3B-B33F1ED79E75}"/>
              </a:ext>
            </a:extLst>
          </p:cNvPr>
          <p:cNvPicPr>
            <a:picLocks noChangeAspect="1"/>
          </p:cNvPicPr>
          <p:nvPr/>
        </p:nvPicPr>
        <p:blipFill>
          <a:blip r:embed="rId5"/>
          <a:stretch>
            <a:fillRect/>
          </a:stretch>
        </p:blipFill>
        <p:spPr>
          <a:xfrm>
            <a:off x="3037113" y="3599670"/>
            <a:ext cx="8610600" cy="2867025"/>
          </a:xfrm>
          <a:prstGeom prst="rect">
            <a:avLst/>
          </a:prstGeom>
        </p:spPr>
      </p:pic>
    </p:spTree>
    <p:extLst>
      <p:ext uri="{BB962C8B-B14F-4D97-AF65-F5344CB8AC3E}">
        <p14:creationId xmlns:p14="http://schemas.microsoft.com/office/powerpoint/2010/main" val="2502246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E46F-E596-F676-8B67-CC475BB7173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7EF0FB77-77D6-C480-B1E9-F1B8D2AD7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B03115EE-F57D-26D3-B0A1-8A39EA0D24A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4" name="תמונה 3">
            <a:extLst>
              <a:ext uri="{FF2B5EF4-FFF2-40B4-BE49-F238E27FC236}">
                <a16:creationId xmlns:a16="http://schemas.microsoft.com/office/drawing/2014/main" id="{1191FFB7-BBA7-E139-51C6-3EC7C87DB0B8}"/>
              </a:ext>
            </a:extLst>
          </p:cNvPr>
          <p:cNvPicPr>
            <a:picLocks noChangeAspect="1"/>
          </p:cNvPicPr>
          <p:nvPr/>
        </p:nvPicPr>
        <p:blipFill>
          <a:blip r:embed="rId4"/>
          <a:stretch>
            <a:fillRect/>
          </a:stretch>
        </p:blipFill>
        <p:spPr>
          <a:xfrm>
            <a:off x="1740721" y="1488484"/>
            <a:ext cx="9324975" cy="4819650"/>
          </a:xfrm>
          <a:prstGeom prst="rect">
            <a:avLst/>
          </a:prstGeom>
        </p:spPr>
      </p:pic>
      <p:sp>
        <p:nvSpPr>
          <p:cNvPr id="7" name="תיבת טקסט 6">
            <a:extLst>
              <a:ext uri="{FF2B5EF4-FFF2-40B4-BE49-F238E27FC236}">
                <a16:creationId xmlns:a16="http://schemas.microsoft.com/office/drawing/2014/main" id="{863A4DAA-9184-4F71-D465-A86577208860}"/>
              </a:ext>
            </a:extLst>
          </p:cNvPr>
          <p:cNvSpPr txBox="1"/>
          <p:nvPr/>
        </p:nvSpPr>
        <p:spPr>
          <a:xfrm>
            <a:off x="4622426" y="687908"/>
            <a:ext cx="6104708" cy="461665"/>
          </a:xfrm>
          <a:prstGeom prst="rect">
            <a:avLst/>
          </a:prstGeom>
          <a:noFill/>
        </p:spPr>
        <p:txBody>
          <a:bodyPr wrap="square">
            <a:spAutoFit/>
          </a:bodyPr>
          <a:lstStyle/>
          <a:p>
            <a:r>
              <a:rPr lang="he-IL" sz="2400" b="1" i="0" u="none" strike="noStrike" baseline="0" dirty="0">
                <a:solidFill>
                  <a:srgbClr val="A0067D"/>
                </a:solidFill>
                <a:latin typeface="NarkisClassicMF-Bold"/>
              </a:rPr>
              <a:t>התאמות של צמחים לקיום בתנאי יובש</a:t>
            </a:r>
            <a:r>
              <a:rPr lang="he-IL" sz="2400" b="0" i="0" u="none" strike="noStrike" baseline="0" dirty="0">
                <a:latin typeface="NarkisClassicMF-Regular"/>
              </a:rPr>
              <a:t> </a:t>
            </a:r>
            <a:endParaRPr lang="he-IL" sz="2400" dirty="0"/>
          </a:p>
        </p:txBody>
      </p:sp>
      <p:sp>
        <p:nvSpPr>
          <p:cNvPr id="8" name="תיבת טקסט 7">
            <a:extLst>
              <a:ext uri="{FF2B5EF4-FFF2-40B4-BE49-F238E27FC236}">
                <a16:creationId xmlns:a16="http://schemas.microsoft.com/office/drawing/2014/main" id="{C4B18DED-E05D-4973-AA43-29D8A7073A43}"/>
              </a:ext>
            </a:extLst>
          </p:cNvPr>
          <p:cNvSpPr txBox="1"/>
          <p:nvPr/>
        </p:nvSpPr>
        <p:spPr>
          <a:xfrm>
            <a:off x="-20943" y="6402602"/>
            <a:ext cx="1761664" cy="369332"/>
          </a:xfrm>
          <a:prstGeom prst="rect">
            <a:avLst/>
          </a:prstGeom>
          <a:noFill/>
        </p:spPr>
        <p:txBody>
          <a:bodyPr wrap="square" rtlCol="1">
            <a:spAutoFit/>
          </a:bodyPr>
          <a:lstStyle/>
          <a:p>
            <a:r>
              <a:rPr lang="he-IL" dirty="0"/>
              <a:t>עמוד 242</a:t>
            </a:r>
          </a:p>
        </p:txBody>
      </p:sp>
    </p:spTree>
    <p:extLst>
      <p:ext uri="{BB962C8B-B14F-4D97-AF65-F5344CB8AC3E}">
        <p14:creationId xmlns:p14="http://schemas.microsoft.com/office/powerpoint/2010/main" val="629730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9A6C-77F8-A4C1-D623-BEF155D9C42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918E716-94F7-D8B7-EF5E-9A76323F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6FA24BE-8147-B782-3E6A-694991006E8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63EF875D-9AB6-2E03-F555-B1A382F6AFE1}"/>
              </a:ext>
            </a:extLst>
          </p:cNvPr>
          <p:cNvPicPr>
            <a:picLocks noChangeAspect="1"/>
          </p:cNvPicPr>
          <p:nvPr/>
        </p:nvPicPr>
        <p:blipFill>
          <a:blip r:embed="rId4"/>
          <a:stretch>
            <a:fillRect/>
          </a:stretch>
        </p:blipFill>
        <p:spPr>
          <a:xfrm>
            <a:off x="2931090" y="961692"/>
            <a:ext cx="8538624" cy="5317654"/>
          </a:xfrm>
          <a:prstGeom prst="rect">
            <a:avLst/>
          </a:prstGeom>
        </p:spPr>
      </p:pic>
    </p:spTree>
    <p:extLst>
      <p:ext uri="{BB962C8B-B14F-4D97-AF65-F5344CB8AC3E}">
        <p14:creationId xmlns:p14="http://schemas.microsoft.com/office/powerpoint/2010/main" val="277354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9690-0272-15F2-4B6E-E4368D75B45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44E409B-2E11-C7C8-D00B-3323A76D6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C5FE0C4-8713-C15A-FD1D-D49ED484A4D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8855134C-0AA7-4FF5-4D44-18762F35EA78}"/>
              </a:ext>
            </a:extLst>
          </p:cNvPr>
          <p:cNvPicPr>
            <a:picLocks noChangeAspect="1"/>
          </p:cNvPicPr>
          <p:nvPr/>
        </p:nvPicPr>
        <p:blipFill>
          <a:blip r:embed="rId4"/>
          <a:stretch>
            <a:fillRect/>
          </a:stretch>
        </p:blipFill>
        <p:spPr>
          <a:xfrm>
            <a:off x="5327118" y="516498"/>
            <a:ext cx="6153150" cy="895350"/>
          </a:xfrm>
          <a:prstGeom prst="rect">
            <a:avLst/>
          </a:prstGeom>
        </p:spPr>
      </p:pic>
      <p:sp>
        <p:nvSpPr>
          <p:cNvPr id="8" name="תיבת טקסט 7">
            <a:extLst>
              <a:ext uri="{FF2B5EF4-FFF2-40B4-BE49-F238E27FC236}">
                <a16:creationId xmlns:a16="http://schemas.microsoft.com/office/drawing/2014/main" id="{AEC6D3CF-4227-F6FD-F1A1-1F2ABF4AC428}"/>
              </a:ext>
            </a:extLst>
          </p:cNvPr>
          <p:cNvSpPr txBox="1"/>
          <p:nvPr/>
        </p:nvSpPr>
        <p:spPr>
          <a:xfrm>
            <a:off x="2515783" y="1971150"/>
            <a:ext cx="9137663"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התאמות של בעלי חיים לקיום בתנאי יובש</a:t>
            </a:r>
          </a:p>
          <a:p>
            <a:r>
              <a:rPr lang="he-IL" sz="2400" b="0" i="0" u="none" strike="noStrike" baseline="0" dirty="0">
                <a:latin typeface="NarkisClassicMF-Regular"/>
              </a:rPr>
              <a:t>והשיבו על השאלות שבעמוד 244.</a:t>
            </a:r>
            <a:endParaRPr lang="he-IL" sz="2400" dirty="0"/>
          </a:p>
        </p:txBody>
      </p:sp>
      <p:pic>
        <p:nvPicPr>
          <p:cNvPr id="11" name="תמונה 10">
            <a:extLst>
              <a:ext uri="{FF2B5EF4-FFF2-40B4-BE49-F238E27FC236}">
                <a16:creationId xmlns:a16="http://schemas.microsoft.com/office/drawing/2014/main" id="{8BA0F318-F3B4-23EE-DAFE-D6BCB005857D}"/>
              </a:ext>
            </a:extLst>
          </p:cNvPr>
          <p:cNvPicPr>
            <a:picLocks noChangeAspect="1"/>
          </p:cNvPicPr>
          <p:nvPr/>
        </p:nvPicPr>
        <p:blipFill>
          <a:blip r:embed="rId5"/>
          <a:stretch>
            <a:fillRect/>
          </a:stretch>
        </p:blipFill>
        <p:spPr>
          <a:xfrm>
            <a:off x="4359491" y="3490681"/>
            <a:ext cx="7553325" cy="2247900"/>
          </a:xfrm>
          <a:prstGeom prst="rect">
            <a:avLst/>
          </a:prstGeom>
        </p:spPr>
      </p:pic>
      <p:pic>
        <p:nvPicPr>
          <p:cNvPr id="13" name="תמונה 12">
            <a:extLst>
              <a:ext uri="{FF2B5EF4-FFF2-40B4-BE49-F238E27FC236}">
                <a16:creationId xmlns:a16="http://schemas.microsoft.com/office/drawing/2014/main" id="{096ED19C-22B8-3876-BF33-E404E84A3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84" y="4086669"/>
            <a:ext cx="3087225" cy="2447053"/>
          </a:xfrm>
          <a:prstGeom prst="rect">
            <a:avLst/>
          </a:prstGeom>
          <a:ln w="28575">
            <a:solidFill>
              <a:schemeClr val="accent6">
                <a:lumMod val="50000"/>
              </a:schemeClr>
            </a:solidFill>
          </a:ln>
        </p:spPr>
      </p:pic>
      <p:sp>
        <p:nvSpPr>
          <p:cNvPr id="15" name="תיבת טקסט 14">
            <a:extLst>
              <a:ext uri="{FF2B5EF4-FFF2-40B4-BE49-F238E27FC236}">
                <a16:creationId xmlns:a16="http://schemas.microsoft.com/office/drawing/2014/main" id="{F41EB7C3-14F2-93D7-CD11-A5725C7A6F2C}"/>
              </a:ext>
            </a:extLst>
          </p:cNvPr>
          <p:cNvSpPr txBox="1"/>
          <p:nvPr/>
        </p:nvSpPr>
        <p:spPr>
          <a:xfrm>
            <a:off x="564775" y="3681931"/>
            <a:ext cx="2073921" cy="369332"/>
          </a:xfrm>
          <a:prstGeom prst="rect">
            <a:avLst/>
          </a:prstGeom>
          <a:noFill/>
        </p:spPr>
        <p:txBody>
          <a:bodyPr wrap="square">
            <a:spAutoFit/>
          </a:bodyPr>
          <a:lstStyle/>
          <a:p>
            <a:r>
              <a:rPr lang="he-IL" sz="1800" b="1" dirty="0" err="1">
                <a:solidFill>
                  <a:srgbClr val="002060"/>
                </a:solidFill>
              </a:rPr>
              <a:t>שחאורית</a:t>
            </a:r>
            <a:r>
              <a:rPr lang="he-IL" sz="1800" b="1" dirty="0">
                <a:solidFill>
                  <a:srgbClr val="002060"/>
                </a:solidFill>
              </a:rPr>
              <a:t> סיני</a:t>
            </a:r>
          </a:p>
        </p:txBody>
      </p:sp>
    </p:spTree>
    <p:extLst>
      <p:ext uri="{BB962C8B-B14F-4D97-AF65-F5344CB8AC3E}">
        <p14:creationId xmlns:p14="http://schemas.microsoft.com/office/powerpoint/2010/main" val="384244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2A46-0950-E27D-AEDA-E2B15702B7F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A570845-12EE-2CDE-76C4-3698AB65C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D12DC1A-1578-B611-AA16-CE1B49B8A55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337D7ECC-BB90-EAF0-50FA-854742E90106}"/>
              </a:ext>
            </a:extLst>
          </p:cNvPr>
          <p:cNvPicPr>
            <a:picLocks noChangeAspect="1"/>
          </p:cNvPicPr>
          <p:nvPr/>
        </p:nvPicPr>
        <p:blipFill>
          <a:blip r:embed="rId4"/>
          <a:stretch>
            <a:fillRect/>
          </a:stretch>
        </p:blipFill>
        <p:spPr>
          <a:xfrm>
            <a:off x="3666309" y="3065418"/>
            <a:ext cx="7479056" cy="3249658"/>
          </a:xfrm>
          <a:prstGeom prst="rect">
            <a:avLst/>
          </a:prstGeom>
        </p:spPr>
      </p:pic>
      <p:pic>
        <p:nvPicPr>
          <p:cNvPr id="5" name="תמונה 4">
            <a:extLst>
              <a:ext uri="{FF2B5EF4-FFF2-40B4-BE49-F238E27FC236}">
                <a16:creationId xmlns:a16="http://schemas.microsoft.com/office/drawing/2014/main" id="{0D1B992D-ACBD-D958-039E-4DD4475FB04E}"/>
              </a:ext>
            </a:extLst>
          </p:cNvPr>
          <p:cNvPicPr>
            <a:picLocks noChangeAspect="1"/>
          </p:cNvPicPr>
          <p:nvPr/>
        </p:nvPicPr>
        <p:blipFill>
          <a:blip r:embed="rId5"/>
          <a:stretch>
            <a:fillRect/>
          </a:stretch>
        </p:blipFill>
        <p:spPr>
          <a:xfrm>
            <a:off x="8577127" y="720519"/>
            <a:ext cx="1990725" cy="781050"/>
          </a:xfrm>
          <a:prstGeom prst="rect">
            <a:avLst/>
          </a:prstGeom>
        </p:spPr>
      </p:pic>
      <p:sp>
        <p:nvSpPr>
          <p:cNvPr id="7" name="תיבת טקסט 6">
            <a:extLst>
              <a:ext uri="{FF2B5EF4-FFF2-40B4-BE49-F238E27FC236}">
                <a16:creationId xmlns:a16="http://schemas.microsoft.com/office/drawing/2014/main" id="{19DD6CB5-87C4-C6CA-12A6-127949799DF8}"/>
              </a:ext>
            </a:extLst>
          </p:cNvPr>
          <p:cNvSpPr txBox="1"/>
          <p:nvPr/>
        </p:nvSpPr>
        <p:spPr>
          <a:xfrm>
            <a:off x="4114800" y="2143804"/>
            <a:ext cx="6453052" cy="461665"/>
          </a:xfrm>
          <a:prstGeom prst="rect">
            <a:avLst/>
          </a:prstGeom>
          <a:noFill/>
        </p:spPr>
        <p:txBody>
          <a:bodyPr wrap="square" rtlCol="1">
            <a:spAutoFit/>
          </a:bodyPr>
          <a:lstStyle/>
          <a:p>
            <a:r>
              <a:rPr lang="he-IL" sz="2400" dirty="0"/>
              <a:t>השיבו על שאלות 2-1 בתבנית אל הרשת.</a:t>
            </a:r>
          </a:p>
        </p:txBody>
      </p:sp>
      <p:sp>
        <p:nvSpPr>
          <p:cNvPr id="8" name="תיבת טקסט 7">
            <a:extLst>
              <a:ext uri="{FF2B5EF4-FFF2-40B4-BE49-F238E27FC236}">
                <a16:creationId xmlns:a16="http://schemas.microsoft.com/office/drawing/2014/main" id="{C14CFDA2-AD89-81AC-4A70-F4D1902D8714}"/>
              </a:ext>
            </a:extLst>
          </p:cNvPr>
          <p:cNvSpPr txBox="1"/>
          <p:nvPr/>
        </p:nvSpPr>
        <p:spPr>
          <a:xfrm>
            <a:off x="-20943" y="6402602"/>
            <a:ext cx="1761664" cy="369332"/>
          </a:xfrm>
          <a:prstGeom prst="rect">
            <a:avLst/>
          </a:prstGeom>
          <a:noFill/>
        </p:spPr>
        <p:txBody>
          <a:bodyPr wrap="square" rtlCol="1">
            <a:spAutoFit/>
          </a:bodyPr>
          <a:lstStyle/>
          <a:p>
            <a:r>
              <a:rPr lang="he-IL" dirty="0"/>
              <a:t>עמוד 244</a:t>
            </a:r>
          </a:p>
        </p:txBody>
      </p:sp>
    </p:spTree>
    <p:extLst>
      <p:ext uri="{BB962C8B-B14F-4D97-AF65-F5344CB8AC3E}">
        <p14:creationId xmlns:p14="http://schemas.microsoft.com/office/powerpoint/2010/main" val="2623340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BC36C-BEBC-1980-EA69-E0EC599707DE}"/>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D70A05D-3814-70E9-9059-5D386C51A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F7A05E0A-031C-7A34-2FDB-5CCB12075F5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968D698C-BD1E-49F5-8576-8E4BF72B344E}"/>
              </a:ext>
            </a:extLst>
          </p:cNvPr>
          <p:cNvPicPr>
            <a:picLocks noChangeAspect="1"/>
          </p:cNvPicPr>
          <p:nvPr/>
        </p:nvPicPr>
        <p:blipFill>
          <a:blip r:embed="rId4"/>
          <a:stretch>
            <a:fillRect/>
          </a:stretch>
        </p:blipFill>
        <p:spPr>
          <a:xfrm>
            <a:off x="3227604" y="1247224"/>
            <a:ext cx="6555223" cy="5379943"/>
          </a:xfrm>
          <a:prstGeom prst="rect">
            <a:avLst/>
          </a:prstGeom>
        </p:spPr>
      </p:pic>
    </p:spTree>
    <p:extLst>
      <p:ext uri="{BB962C8B-B14F-4D97-AF65-F5344CB8AC3E}">
        <p14:creationId xmlns:p14="http://schemas.microsoft.com/office/powerpoint/2010/main" val="316463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2807-3B06-326D-024C-9CFE23F5645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1CCF647F-13A4-BD3B-EC93-98E852947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4019251-56E8-1D06-559E-08E24CB029E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5" name="תמונה 4">
            <a:extLst>
              <a:ext uri="{FF2B5EF4-FFF2-40B4-BE49-F238E27FC236}">
                <a16:creationId xmlns:a16="http://schemas.microsoft.com/office/drawing/2014/main" id="{6CDF51D5-9577-BCF1-48D1-FDA7C6A1D36D}"/>
              </a:ext>
            </a:extLst>
          </p:cNvPr>
          <p:cNvPicPr>
            <a:picLocks noChangeAspect="1"/>
          </p:cNvPicPr>
          <p:nvPr/>
        </p:nvPicPr>
        <p:blipFill>
          <a:blip r:embed="rId4"/>
          <a:stretch>
            <a:fillRect/>
          </a:stretch>
        </p:blipFill>
        <p:spPr>
          <a:xfrm>
            <a:off x="3196681" y="771629"/>
            <a:ext cx="6222892" cy="5393873"/>
          </a:xfrm>
          <a:prstGeom prst="rect">
            <a:avLst/>
          </a:prstGeom>
        </p:spPr>
      </p:pic>
    </p:spTree>
    <p:extLst>
      <p:ext uri="{BB962C8B-B14F-4D97-AF65-F5344CB8AC3E}">
        <p14:creationId xmlns:p14="http://schemas.microsoft.com/office/powerpoint/2010/main" val="2866685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3CAA-FCD5-D417-8A28-E3940EDA6AD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2C91288-79B8-1E35-2782-AEF10F993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A2D08B9-D3F5-1A89-0ACB-522255B9129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08A9D106-83F2-6569-23F3-D493F2E4F508}"/>
              </a:ext>
            </a:extLst>
          </p:cNvPr>
          <p:cNvPicPr>
            <a:picLocks noChangeAspect="1"/>
          </p:cNvPicPr>
          <p:nvPr/>
        </p:nvPicPr>
        <p:blipFill>
          <a:blip r:embed="rId4"/>
          <a:stretch>
            <a:fillRect/>
          </a:stretch>
        </p:blipFill>
        <p:spPr>
          <a:xfrm>
            <a:off x="7932828" y="161794"/>
            <a:ext cx="2962275" cy="410188"/>
          </a:xfrm>
          <a:prstGeom prst="rect">
            <a:avLst/>
          </a:prstGeom>
        </p:spPr>
      </p:pic>
      <p:pic>
        <p:nvPicPr>
          <p:cNvPr id="5" name="תמונה 4">
            <a:extLst>
              <a:ext uri="{FF2B5EF4-FFF2-40B4-BE49-F238E27FC236}">
                <a16:creationId xmlns:a16="http://schemas.microsoft.com/office/drawing/2014/main" id="{19351BA1-75A0-6B3D-D1E7-35B5F343F478}"/>
              </a:ext>
            </a:extLst>
          </p:cNvPr>
          <p:cNvPicPr>
            <a:picLocks noChangeAspect="1"/>
          </p:cNvPicPr>
          <p:nvPr/>
        </p:nvPicPr>
        <p:blipFill>
          <a:blip r:embed="rId5"/>
          <a:stretch>
            <a:fillRect/>
          </a:stretch>
        </p:blipFill>
        <p:spPr>
          <a:xfrm>
            <a:off x="6428287" y="918450"/>
            <a:ext cx="5048250" cy="665118"/>
          </a:xfrm>
          <a:prstGeom prst="rect">
            <a:avLst/>
          </a:prstGeom>
        </p:spPr>
      </p:pic>
      <p:sp>
        <p:nvSpPr>
          <p:cNvPr id="9" name="תיבת טקסט 8">
            <a:extLst>
              <a:ext uri="{FF2B5EF4-FFF2-40B4-BE49-F238E27FC236}">
                <a16:creationId xmlns:a16="http://schemas.microsoft.com/office/drawing/2014/main" id="{68E72693-5A22-587C-9ED3-DA70D57853D4}"/>
              </a:ext>
            </a:extLst>
          </p:cNvPr>
          <p:cNvSpPr txBox="1"/>
          <p:nvPr/>
        </p:nvSpPr>
        <p:spPr>
          <a:xfrm>
            <a:off x="4137388" y="1842511"/>
            <a:ext cx="6391275" cy="461665"/>
          </a:xfrm>
          <a:prstGeom prst="rect">
            <a:avLst/>
          </a:prstGeom>
          <a:noFill/>
        </p:spPr>
        <p:txBody>
          <a:bodyPr wrap="square" rtlCol="1">
            <a:spAutoFit/>
          </a:bodyPr>
          <a:lstStyle/>
          <a:p>
            <a:r>
              <a:rPr lang="he-IL" sz="2400" dirty="0"/>
              <a:t>השיבו על שאלות 5-1 בעמודים 246-245.</a:t>
            </a:r>
          </a:p>
        </p:txBody>
      </p:sp>
      <p:pic>
        <p:nvPicPr>
          <p:cNvPr id="11" name="תמונה 10">
            <a:extLst>
              <a:ext uri="{FF2B5EF4-FFF2-40B4-BE49-F238E27FC236}">
                <a16:creationId xmlns:a16="http://schemas.microsoft.com/office/drawing/2014/main" id="{FE411BB5-8E70-0705-8F7C-FBFA001DC2B3}"/>
              </a:ext>
            </a:extLst>
          </p:cNvPr>
          <p:cNvPicPr>
            <a:picLocks noChangeAspect="1"/>
          </p:cNvPicPr>
          <p:nvPr/>
        </p:nvPicPr>
        <p:blipFill>
          <a:blip r:embed="rId6"/>
          <a:stretch>
            <a:fillRect/>
          </a:stretch>
        </p:blipFill>
        <p:spPr>
          <a:xfrm>
            <a:off x="2532153" y="2738171"/>
            <a:ext cx="8362950" cy="3562350"/>
          </a:xfrm>
          <a:prstGeom prst="rect">
            <a:avLst/>
          </a:prstGeom>
        </p:spPr>
      </p:pic>
    </p:spTree>
    <p:extLst>
      <p:ext uri="{BB962C8B-B14F-4D97-AF65-F5344CB8AC3E}">
        <p14:creationId xmlns:p14="http://schemas.microsoft.com/office/powerpoint/2010/main" val="2874519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2CB4-DA6D-380C-4B2E-A2FFD1F384A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C73A5D2-A789-66E1-1867-680207EB3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886465A-DD49-51DB-DC91-736946F595D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E4F03E41-C1EC-27F8-7F12-102B79E7ED85}"/>
              </a:ext>
            </a:extLst>
          </p:cNvPr>
          <p:cNvSpPr txBox="1"/>
          <p:nvPr/>
        </p:nvSpPr>
        <p:spPr>
          <a:xfrm>
            <a:off x="3658417" y="997913"/>
            <a:ext cx="6391275" cy="461665"/>
          </a:xfrm>
          <a:prstGeom prst="rect">
            <a:avLst/>
          </a:prstGeom>
          <a:noFill/>
        </p:spPr>
        <p:txBody>
          <a:bodyPr wrap="square" rtlCol="1">
            <a:spAutoFit/>
          </a:bodyPr>
          <a:lstStyle/>
          <a:p>
            <a:r>
              <a:rPr lang="he-IL" sz="2400" dirty="0"/>
              <a:t>השיבו על שאלות הסיכום בעמוד 246.</a:t>
            </a:r>
          </a:p>
        </p:txBody>
      </p:sp>
      <p:pic>
        <p:nvPicPr>
          <p:cNvPr id="3" name="תמונה 2">
            <a:extLst>
              <a:ext uri="{FF2B5EF4-FFF2-40B4-BE49-F238E27FC236}">
                <a16:creationId xmlns:a16="http://schemas.microsoft.com/office/drawing/2014/main" id="{052B37FF-5B0C-5FCD-E301-B2B19C732B06}"/>
              </a:ext>
            </a:extLst>
          </p:cNvPr>
          <p:cNvPicPr>
            <a:picLocks noChangeAspect="1"/>
          </p:cNvPicPr>
          <p:nvPr/>
        </p:nvPicPr>
        <p:blipFill>
          <a:blip r:embed="rId4"/>
          <a:stretch>
            <a:fillRect/>
          </a:stretch>
        </p:blipFill>
        <p:spPr>
          <a:xfrm>
            <a:off x="2794499" y="1503189"/>
            <a:ext cx="8362950" cy="3562350"/>
          </a:xfrm>
          <a:prstGeom prst="rect">
            <a:avLst/>
          </a:prstGeom>
        </p:spPr>
      </p:pic>
      <p:pic>
        <p:nvPicPr>
          <p:cNvPr id="4" name="תמונה 3">
            <a:extLst>
              <a:ext uri="{FF2B5EF4-FFF2-40B4-BE49-F238E27FC236}">
                <a16:creationId xmlns:a16="http://schemas.microsoft.com/office/drawing/2014/main" id="{E61DC037-114E-61E1-B9EB-5572E79B2E33}"/>
              </a:ext>
            </a:extLst>
          </p:cNvPr>
          <p:cNvPicPr>
            <a:picLocks noChangeAspect="1"/>
          </p:cNvPicPr>
          <p:nvPr/>
        </p:nvPicPr>
        <p:blipFill>
          <a:blip r:embed="rId5"/>
          <a:stretch>
            <a:fillRect/>
          </a:stretch>
        </p:blipFill>
        <p:spPr>
          <a:xfrm>
            <a:off x="6439990" y="94487"/>
            <a:ext cx="5048250" cy="665118"/>
          </a:xfrm>
          <a:prstGeom prst="rect">
            <a:avLst/>
          </a:prstGeom>
        </p:spPr>
      </p:pic>
      <p:sp>
        <p:nvSpPr>
          <p:cNvPr id="5" name="תיבת טקסט 4">
            <a:extLst>
              <a:ext uri="{FF2B5EF4-FFF2-40B4-BE49-F238E27FC236}">
                <a16:creationId xmlns:a16="http://schemas.microsoft.com/office/drawing/2014/main" id="{7CBB622C-344E-6A5D-0796-45C66E9BFF46}"/>
              </a:ext>
            </a:extLst>
          </p:cNvPr>
          <p:cNvSpPr txBox="1"/>
          <p:nvPr/>
        </p:nvSpPr>
        <p:spPr>
          <a:xfrm>
            <a:off x="5627913" y="259120"/>
            <a:ext cx="936173" cy="369332"/>
          </a:xfrm>
          <a:prstGeom prst="rect">
            <a:avLst/>
          </a:prstGeom>
          <a:noFill/>
        </p:spPr>
        <p:txBody>
          <a:bodyPr wrap="square" rtlCol="1">
            <a:spAutoFit/>
          </a:bodyPr>
          <a:lstStyle/>
          <a:p>
            <a:r>
              <a:rPr lang="he-IL" b="1" dirty="0"/>
              <a:t>המשך</a:t>
            </a:r>
          </a:p>
        </p:txBody>
      </p:sp>
      <p:pic>
        <p:nvPicPr>
          <p:cNvPr id="9" name="תמונה 8">
            <a:extLst>
              <a:ext uri="{FF2B5EF4-FFF2-40B4-BE49-F238E27FC236}">
                <a16:creationId xmlns:a16="http://schemas.microsoft.com/office/drawing/2014/main" id="{50EDD2D4-217F-D3C1-0E95-91D6EE48AB53}"/>
              </a:ext>
            </a:extLst>
          </p:cNvPr>
          <p:cNvPicPr>
            <a:picLocks noChangeAspect="1"/>
          </p:cNvPicPr>
          <p:nvPr/>
        </p:nvPicPr>
        <p:blipFill>
          <a:blip r:embed="rId6"/>
          <a:stretch>
            <a:fillRect/>
          </a:stretch>
        </p:blipFill>
        <p:spPr>
          <a:xfrm>
            <a:off x="3265714" y="5357760"/>
            <a:ext cx="7985760" cy="1388405"/>
          </a:xfrm>
          <a:prstGeom prst="rect">
            <a:avLst/>
          </a:prstGeom>
        </p:spPr>
      </p:pic>
    </p:spTree>
    <p:extLst>
      <p:ext uri="{BB962C8B-B14F-4D97-AF65-F5344CB8AC3E}">
        <p14:creationId xmlns:p14="http://schemas.microsoft.com/office/powerpoint/2010/main" val="429318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9481-B55A-BDB1-28F9-85F871A558B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99A49B5-7E97-021E-891D-A4038982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017CF72-EFCC-B6B4-5CA3-C835FA3E232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506A4B29-57E3-D971-E37B-6776EFCA044E}"/>
              </a:ext>
            </a:extLst>
          </p:cNvPr>
          <p:cNvSpPr txBox="1"/>
          <p:nvPr/>
        </p:nvSpPr>
        <p:spPr>
          <a:xfrm>
            <a:off x="-20943" y="6402602"/>
            <a:ext cx="1761664" cy="369332"/>
          </a:xfrm>
          <a:prstGeom prst="rect">
            <a:avLst/>
          </a:prstGeom>
          <a:noFill/>
        </p:spPr>
        <p:txBody>
          <a:bodyPr wrap="square" rtlCol="1">
            <a:spAutoFit/>
          </a:bodyPr>
          <a:lstStyle/>
          <a:p>
            <a:r>
              <a:rPr lang="he-IL" dirty="0"/>
              <a:t>עמוד 214</a:t>
            </a:r>
          </a:p>
        </p:txBody>
      </p:sp>
      <p:pic>
        <p:nvPicPr>
          <p:cNvPr id="7" name="תמונה 6">
            <a:extLst>
              <a:ext uri="{FF2B5EF4-FFF2-40B4-BE49-F238E27FC236}">
                <a16:creationId xmlns:a16="http://schemas.microsoft.com/office/drawing/2014/main" id="{BE17D45A-6261-EB46-6599-5CF23092D006}"/>
              </a:ext>
            </a:extLst>
          </p:cNvPr>
          <p:cNvPicPr>
            <a:picLocks noChangeAspect="1"/>
          </p:cNvPicPr>
          <p:nvPr/>
        </p:nvPicPr>
        <p:blipFill>
          <a:blip r:embed="rId4"/>
          <a:stretch>
            <a:fillRect/>
          </a:stretch>
        </p:blipFill>
        <p:spPr>
          <a:xfrm>
            <a:off x="1896773" y="2108891"/>
            <a:ext cx="9270550" cy="4056611"/>
          </a:xfrm>
          <a:prstGeom prst="rect">
            <a:avLst/>
          </a:prstGeom>
        </p:spPr>
      </p:pic>
      <p:pic>
        <p:nvPicPr>
          <p:cNvPr id="11" name="תמונה 10">
            <a:extLst>
              <a:ext uri="{FF2B5EF4-FFF2-40B4-BE49-F238E27FC236}">
                <a16:creationId xmlns:a16="http://schemas.microsoft.com/office/drawing/2014/main" id="{EACE2576-EFC2-9ED0-E19F-C19C884C7867}"/>
              </a:ext>
            </a:extLst>
          </p:cNvPr>
          <p:cNvPicPr>
            <a:picLocks noChangeAspect="1"/>
          </p:cNvPicPr>
          <p:nvPr/>
        </p:nvPicPr>
        <p:blipFill>
          <a:blip r:embed="rId5"/>
          <a:stretch>
            <a:fillRect/>
          </a:stretch>
        </p:blipFill>
        <p:spPr>
          <a:xfrm>
            <a:off x="7916941" y="230833"/>
            <a:ext cx="4048125" cy="561975"/>
          </a:xfrm>
          <a:prstGeom prst="rect">
            <a:avLst/>
          </a:prstGeom>
        </p:spPr>
      </p:pic>
      <p:sp>
        <p:nvSpPr>
          <p:cNvPr id="12" name="תיבת טקסט 11">
            <a:extLst>
              <a:ext uri="{FF2B5EF4-FFF2-40B4-BE49-F238E27FC236}">
                <a16:creationId xmlns:a16="http://schemas.microsoft.com/office/drawing/2014/main" id="{725A7E3D-B14E-845B-D4AA-E15F95C3DA9B}"/>
              </a:ext>
            </a:extLst>
          </p:cNvPr>
          <p:cNvSpPr txBox="1"/>
          <p:nvPr/>
        </p:nvSpPr>
        <p:spPr>
          <a:xfrm>
            <a:off x="4874483" y="1185010"/>
            <a:ext cx="6084916" cy="461665"/>
          </a:xfrm>
          <a:prstGeom prst="rect">
            <a:avLst/>
          </a:prstGeom>
          <a:noFill/>
        </p:spPr>
        <p:txBody>
          <a:bodyPr wrap="square" rtlCol="1">
            <a:spAutoFit/>
          </a:bodyPr>
          <a:lstStyle/>
          <a:p>
            <a:r>
              <a:rPr lang="he-IL" sz="2400" dirty="0"/>
              <a:t>קראו את סיפור הפתיחה בעמוד 224 ודונו בשאלה</a:t>
            </a:r>
            <a:r>
              <a:rPr lang="he-IL" dirty="0"/>
              <a:t>.</a:t>
            </a:r>
          </a:p>
        </p:txBody>
      </p:sp>
    </p:spTree>
    <p:extLst>
      <p:ext uri="{BB962C8B-B14F-4D97-AF65-F5344CB8AC3E}">
        <p14:creationId xmlns:p14="http://schemas.microsoft.com/office/powerpoint/2010/main" val="197827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C992-A3A4-22A1-3108-2FFBA438040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B0F9F15-52E6-99F4-6D8A-3E143C19D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D7899C2-9CAF-2069-BDA4-8D3E211674A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BBA9F82C-1E99-4F16-5ADE-878B36E19BF8}"/>
              </a:ext>
            </a:extLst>
          </p:cNvPr>
          <p:cNvPicPr>
            <a:picLocks noChangeAspect="1"/>
          </p:cNvPicPr>
          <p:nvPr/>
        </p:nvPicPr>
        <p:blipFill>
          <a:blip r:embed="rId4"/>
          <a:stretch>
            <a:fillRect/>
          </a:stretch>
        </p:blipFill>
        <p:spPr>
          <a:xfrm>
            <a:off x="1128712" y="66675"/>
            <a:ext cx="9934575" cy="6724650"/>
          </a:xfrm>
          <a:prstGeom prst="rect">
            <a:avLst/>
          </a:prstGeom>
        </p:spPr>
      </p:pic>
    </p:spTree>
    <p:extLst>
      <p:ext uri="{BB962C8B-B14F-4D97-AF65-F5344CB8AC3E}">
        <p14:creationId xmlns:p14="http://schemas.microsoft.com/office/powerpoint/2010/main" val="3844159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B627C-8C57-417D-4815-AEB496DFFD9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5C2BC4A-A64C-E38B-DA90-EDBD5B494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13DA04E-66A0-2491-7949-4BBDE524E28E}"/>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B9D2DEE9-6EB4-7BAD-67BD-FF44D3CC4DE8}"/>
              </a:ext>
            </a:extLst>
          </p:cNvPr>
          <p:cNvPicPr>
            <a:picLocks noChangeAspect="1"/>
          </p:cNvPicPr>
          <p:nvPr/>
        </p:nvPicPr>
        <p:blipFill>
          <a:blip r:embed="rId4"/>
          <a:stretch>
            <a:fillRect/>
          </a:stretch>
        </p:blipFill>
        <p:spPr>
          <a:xfrm>
            <a:off x="6096000" y="364597"/>
            <a:ext cx="4572000" cy="432045"/>
          </a:xfrm>
          <a:prstGeom prst="rect">
            <a:avLst/>
          </a:prstGeom>
        </p:spPr>
      </p:pic>
      <p:pic>
        <p:nvPicPr>
          <p:cNvPr id="5" name="תמונה 4">
            <a:extLst>
              <a:ext uri="{FF2B5EF4-FFF2-40B4-BE49-F238E27FC236}">
                <a16:creationId xmlns:a16="http://schemas.microsoft.com/office/drawing/2014/main" id="{6D288586-02F1-1EF5-C3E5-AC18F19FCF37}"/>
              </a:ext>
            </a:extLst>
          </p:cNvPr>
          <p:cNvPicPr>
            <a:picLocks noChangeAspect="1"/>
          </p:cNvPicPr>
          <p:nvPr/>
        </p:nvPicPr>
        <p:blipFill>
          <a:blip r:embed="rId5"/>
          <a:stretch>
            <a:fillRect/>
          </a:stretch>
        </p:blipFill>
        <p:spPr>
          <a:xfrm>
            <a:off x="6612935" y="1027475"/>
            <a:ext cx="4295775" cy="866775"/>
          </a:xfrm>
          <a:prstGeom prst="rect">
            <a:avLst/>
          </a:prstGeom>
        </p:spPr>
      </p:pic>
      <p:sp>
        <p:nvSpPr>
          <p:cNvPr id="8" name="תיבת טקסט 7">
            <a:extLst>
              <a:ext uri="{FF2B5EF4-FFF2-40B4-BE49-F238E27FC236}">
                <a16:creationId xmlns:a16="http://schemas.microsoft.com/office/drawing/2014/main" id="{B02DF50D-5D6A-9642-31D5-B7F5FC93EC5A}"/>
              </a:ext>
            </a:extLst>
          </p:cNvPr>
          <p:cNvSpPr txBox="1"/>
          <p:nvPr/>
        </p:nvSpPr>
        <p:spPr>
          <a:xfrm>
            <a:off x="4812710" y="2184065"/>
            <a:ext cx="6096000"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הפגיעה בשכבת האוזון</a:t>
            </a:r>
            <a:r>
              <a:rPr lang="he-IL" sz="2400" b="0" i="0" u="none" strike="noStrike" baseline="0" dirty="0">
                <a:latin typeface="NarkisClassicMF-Regular"/>
              </a:rPr>
              <a:t> והשיבו על השאלות בעמוד זה.</a:t>
            </a:r>
            <a:endParaRPr lang="he-IL" sz="2400" dirty="0"/>
          </a:p>
        </p:txBody>
      </p:sp>
      <p:sp>
        <p:nvSpPr>
          <p:cNvPr id="9" name="תיבת טקסט 8">
            <a:extLst>
              <a:ext uri="{FF2B5EF4-FFF2-40B4-BE49-F238E27FC236}">
                <a16:creationId xmlns:a16="http://schemas.microsoft.com/office/drawing/2014/main" id="{581351BD-F9D9-7EFF-8739-120FA5ABA87F}"/>
              </a:ext>
            </a:extLst>
          </p:cNvPr>
          <p:cNvSpPr txBox="1"/>
          <p:nvPr/>
        </p:nvSpPr>
        <p:spPr>
          <a:xfrm>
            <a:off x="-574872" y="6488668"/>
            <a:ext cx="1761664" cy="369332"/>
          </a:xfrm>
          <a:prstGeom prst="rect">
            <a:avLst/>
          </a:prstGeom>
          <a:noFill/>
        </p:spPr>
        <p:txBody>
          <a:bodyPr wrap="square" rtlCol="1">
            <a:spAutoFit/>
          </a:bodyPr>
          <a:lstStyle/>
          <a:p>
            <a:r>
              <a:rPr lang="he-IL" dirty="0"/>
              <a:t>עמוד 247</a:t>
            </a:r>
          </a:p>
        </p:txBody>
      </p:sp>
      <p:pic>
        <p:nvPicPr>
          <p:cNvPr id="3074" name="Picture 2" descr="undefined">
            <a:extLst>
              <a:ext uri="{FF2B5EF4-FFF2-40B4-BE49-F238E27FC236}">
                <a16:creationId xmlns:a16="http://schemas.microsoft.com/office/drawing/2014/main" id="{435340F3-47FA-8F77-C6C7-480743AFF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357" y="2821577"/>
            <a:ext cx="3322864" cy="357475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C0296DD8-D6B9-EEAC-B810-959BE6F0CECF}"/>
              </a:ext>
            </a:extLst>
          </p:cNvPr>
          <p:cNvSpPr txBox="1"/>
          <p:nvPr/>
        </p:nvSpPr>
        <p:spPr>
          <a:xfrm>
            <a:off x="2170262" y="6376833"/>
            <a:ext cx="6104708" cy="307777"/>
          </a:xfrm>
          <a:prstGeom prst="rect">
            <a:avLst/>
          </a:prstGeom>
          <a:noFill/>
        </p:spPr>
        <p:txBody>
          <a:bodyPr wrap="square">
            <a:spAutoFit/>
          </a:bodyPr>
          <a:lstStyle/>
          <a:p>
            <a:r>
              <a:rPr lang="he-IL" sz="1400" b="0" i="0" dirty="0">
                <a:solidFill>
                  <a:srgbClr val="202122"/>
                </a:solidFill>
                <a:effectLst/>
                <a:latin typeface="Arial" panose="020B0604020202020204" pitchFamily="34" charset="0"/>
              </a:rPr>
              <a:t>הדמיה של החור בשכבת האוזון מעל </a:t>
            </a:r>
            <a:r>
              <a:rPr lang="he-IL" sz="1400" b="0" i="0" u="none" strike="noStrike" dirty="0">
                <a:effectLst/>
                <a:latin typeface="Arial" panose="020B0604020202020204" pitchFamily="34" charset="0"/>
                <a:hlinkClick r:id="rId7" tooltip="אנטארקטיקה"/>
              </a:rPr>
              <a:t>אנטארקטיקה</a:t>
            </a:r>
            <a:r>
              <a:rPr lang="he-IL" sz="1400" b="0" i="0" dirty="0">
                <a:solidFill>
                  <a:srgbClr val="202122"/>
                </a:solidFill>
                <a:effectLst/>
                <a:latin typeface="Arial" panose="020B0604020202020204" pitchFamily="34" charset="0"/>
              </a:rPr>
              <a:t>, ספטמבר  2006 (נחלת הכלל)</a:t>
            </a:r>
            <a:endParaRPr lang="he-IL" sz="1400" dirty="0"/>
          </a:p>
        </p:txBody>
      </p:sp>
    </p:spTree>
    <p:extLst>
      <p:ext uri="{BB962C8B-B14F-4D97-AF65-F5344CB8AC3E}">
        <p14:creationId xmlns:p14="http://schemas.microsoft.com/office/powerpoint/2010/main" val="231912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9B16D-DD4F-FDDD-DDE8-3AB22D3F397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31D56D6-9A96-E38C-401D-D5BB975AD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1D55F85-8B51-07BD-B50B-6DD2DA375DC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8" name="תמונה 7">
            <a:extLst>
              <a:ext uri="{FF2B5EF4-FFF2-40B4-BE49-F238E27FC236}">
                <a16:creationId xmlns:a16="http://schemas.microsoft.com/office/drawing/2014/main" id="{DA493F5F-0937-0553-698F-6F76EB59E67A}"/>
              </a:ext>
            </a:extLst>
          </p:cNvPr>
          <p:cNvPicPr>
            <a:picLocks noChangeAspect="1"/>
          </p:cNvPicPr>
          <p:nvPr/>
        </p:nvPicPr>
        <p:blipFill>
          <a:blip r:embed="rId4"/>
          <a:stretch>
            <a:fillRect/>
          </a:stretch>
        </p:blipFill>
        <p:spPr>
          <a:xfrm>
            <a:off x="5550218" y="164033"/>
            <a:ext cx="6334125" cy="1047750"/>
          </a:xfrm>
          <a:prstGeom prst="rect">
            <a:avLst/>
          </a:prstGeom>
        </p:spPr>
      </p:pic>
      <p:sp>
        <p:nvSpPr>
          <p:cNvPr id="9" name="תיבת טקסט 8">
            <a:extLst>
              <a:ext uri="{FF2B5EF4-FFF2-40B4-BE49-F238E27FC236}">
                <a16:creationId xmlns:a16="http://schemas.microsoft.com/office/drawing/2014/main" id="{148F849B-0380-8980-1DC3-632C0640281A}"/>
              </a:ext>
            </a:extLst>
          </p:cNvPr>
          <p:cNvSpPr txBox="1"/>
          <p:nvPr/>
        </p:nvSpPr>
        <p:spPr>
          <a:xfrm>
            <a:off x="3944983" y="1887066"/>
            <a:ext cx="7642996" cy="830997"/>
          </a:xfrm>
          <a:prstGeom prst="rect">
            <a:avLst/>
          </a:prstGeom>
          <a:noFill/>
        </p:spPr>
        <p:txBody>
          <a:bodyPr wrap="square">
            <a:spAutoFit/>
          </a:bodyPr>
          <a:lstStyle/>
          <a:p>
            <a:r>
              <a:rPr lang="he-IL" sz="2400" b="0" i="0" u="none" strike="noStrike" baseline="0" dirty="0">
                <a:latin typeface="NarkisClassicMF-Regular"/>
              </a:rPr>
              <a:t>קִראו את קטע המידע </a:t>
            </a:r>
            <a:r>
              <a:rPr lang="he-IL" sz="2400" b="1" i="0" u="none" strike="noStrike" baseline="0" dirty="0">
                <a:solidFill>
                  <a:srgbClr val="A0067D"/>
                </a:solidFill>
                <a:latin typeface="NarkisClassicMF-Bold"/>
              </a:rPr>
              <a:t>התחממות כדור הארץ </a:t>
            </a:r>
            <a:r>
              <a:rPr lang="he-IL" sz="2400" i="0" u="none" strike="noStrike" baseline="0" dirty="0">
                <a:solidFill>
                  <a:srgbClr val="002060"/>
                </a:solidFill>
                <a:latin typeface="NarkisClassicMF-Bold"/>
              </a:rPr>
              <a:t>עמודים 249-248</a:t>
            </a:r>
            <a:r>
              <a:rPr lang="he-IL" sz="2400" b="1" i="0" u="none" strike="noStrike" baseline="0" dirty="0">
                <a:solidFill>
                  <a:srgbClr val="A0067D"/>
                </a:solidFill>
                <a:latin typeface="NarkisClassicMF-Bold"/>
              </a:rPr>
              <a:t> </a:t>
            </a:r>
            <a:r>
              <a:rPr lang="he-IL" sz="2400" b="0" i="0" u="none" strike="noStrike" baseline="0" dirty="0">
                <a:latin typeface="NarkisClassicMF-Regular"/>
              </a:rPr>
              <a:t>והשיבו על השאלות בתבנית </a:t>
            </a:r>
            <a:r>
              <a:rPr lang="he-IL" sz="2400" b="1" i="0" u="none" strike="noStrike" baseline="0" dirty="0">
                <a:solidFill>
                  <a:srgbClr val="A0067D"/>
                </a:solidFill>
                <a:latin typeface="NarkisClassicMF-Bold"/>
              </a:rPr>
              <a:t>אפשר גם אחרת </a:t>
            </a:r>
            <a:r>
              <a:rPr lang="he-IL" sz="2400" b="0" i="0" u="none" strike="noStrike" baseline="0" dirty="0">
                <a:latin typeface="NarkisClassicMF-Regular"/>
              </a:rPr>
              <a:t>בעמוד 250.</a:t>
            </a:r>
            <a:endParaRPr lang="he-IL" sz="2400" dirty="0"/>
          </a:p>
        </p:txBody>
      </p:sp>
      <p:pic>
        <p:nvPicPr>
          <p:cNvPr id="12" name="תמונה 11">
            <a:extLst>
              <a:ext uri="{FF2B5EF4-FFF2-40B4-BE49-F238E27FC236}">
                <a16:creationId xmlns:a16="http://schemas.microsoft.com/office/drawing/2014/main" id="{B7FEEEEB-F3D0-DA3C-A4FA-D913F786C91C}"/>
              </a:ext>
            </a:extLst>
          </p:cNvPr>
          <p:cNvPicPr>
            <a:picLocks noChangeAspect="1"/>
          </p:cNvPicPr>
          <p:nvPr/>
        </p:nvPicPr>
        <p:blipFill>
          <a:blip r:embed="rId5"/>
          <a:stretch>
            <a:fillRect/>
          </a:stretch>
        </p:blipFill>
        <p:spPr>
          <a:xfrm>
            <a:off x="226934" y="3474746"/>
            <a:ext cx="7924289" cy="3245319"/>
          </a:xfrm>
          <a:prstGeom prst="rect">
            <a:avLst/>
          </a:prstGeom>
        </p:spPr>
      </p:pic>
      <p:pic>
        <p:nvPicPr>
          <p:cNvPr id="14" name="תמונה 13">
            <a:extLst>
              <a:ext uri="{FF2B5EF4-FFF2-40B4-BE49-F238E27FC236}">
                <a16:creationId xmlns:a16="http://schemas.microsoft.com/office/drawing/2014/main" id="{E7064A93-6AF4-D9C0-4CDE-A9C23E5065C2}"/>
              </a:ext>
            </a:extLst>
          </p:cNvPr>
          <p:cNvPicPr>
            <a:picLocks noChangeAspect="1"/>
          </p:cNvPicPr>
          <p:nvPr/>
        </p:nvPicPr>
        <p:blipFill>
          <a:blip r:embed="rId6"/>
          <a:stretch>
            <a:fillRect/>
          </a:stretch>
        </p:blipFill>
        <p:spPr>
          <a:xfrm>
            <a:off x="8151223" y="3434046"/>
            <a:ext cx="3927941" cy="3286019"/>
          </a:xfrm>
          <a:prstGeom prst="rect">
            <a:avLst/>
          </a:prstGeom>
        </p:spPr>
      </p:pic>
    </p:spTree>
    <p:extLst>
      <p:ext uri="{BB962C8B-B14F-4D97-AF65-F5344CB8AC3E}">
        <p14:creationId xmlns:p14="http://schemas.microsoft.com/office/powerpoint/2010/main" val="868282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B3FD-AC43-A8C4-0886-F7728F41CA4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3A849F1-38E7-CC2D-8E0F-636F07EC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06B4515-5FF6-D5C7-DBAF-15A2CEFA04D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E79604CF-84A0-208C-0BA0-CD17044B62AF}"/>
              </a:ext>
            </a:extLst>
          </p:cNvPr>
          <p:cNvPicPr>
            <a:picLocks noChangeAspect="1"/>
          </p:cNvPicPr>
          <p:nvPr/>
        </p:nvPicPr>
        <p:blipFill>
          <a:blip r:embed="rId4"/>
          <a:stretch>
            <a:fillRect/>
          </a:stretch>
        </p:blipFill>
        <p:spPr>
          <a:xfrm>
            <a:off x="5899649" y="464070"/>
            <a:ext cx="5495925" cy="447675"/>
          </a:xfrm>
          <a:prstGeom prst="rect">
            <a:avLst/>
          </a:prstGeom>
        </p:spPr>
      </p:pic>
      <p:pic>
        <p:nvPicPr>
          <p:cNvPr id="5" name="תמונה 4">
            <a:extLst>
              <a:ext uri="{FF2B5EF4-FFF2-40B4-BE49-F238E27FC236}">
                <a16:creationId xmlns:a16="http://schemas.microsoft.com/office/drawing/2014/main" id="{80F98A8E-69C5-FE05-33EF-415AA8CA3118}"/>
              </a:ext>
            </a:extLst>
          </p:cNvPr>
          <p:cNvPicPr>
            <a:picLocks noChangeAspect="1"/>
          </p:cNvPicPr>
          <p:nvPr/>
        </p:nvPicPr>
        <p:blipFill>
          <a:blip r:embed="rId5"/>
          <a:stretch>
            <a:fillRect/>
          </a:stretch>
        </p:blipFill>
        <p:spPr>
          <a:xfrm>
            <a:off x="3883614" y="872108"/>
            <a:ext cx="7781925" cy="880109"/>
          </a:xfrm>
          <a:prstGeom prst="rect">
            <a:avLst/>
          </a:prstGeom>
        </p:spPr>
      </p:pic>
      <p:pic>
        <p:nvPicPr>
          <p:cNvPr id="8" name="תמונה 7">
            <a:extLst>
              <a:ext uri="{FF2B5EF4-FFF2-40B4-BE49-F238E27FC236}">
                <a16:creationId xmlns:a16="http://schemas.microsoft.com/office/drawing/2014/main" id="{17976292-1C7F-E41C-C2E9-7DCFC3127636}"/>
              </a:ext>
            </a:extLst>
          </p:cNvPr>
          <p:cNvPicPr>
            <a:picLocks noChangeAspect="1"/>
          </p:cNvPicPr>
          <p:nvPr/>
        </p:nvPicPr>
        <p:blipFill>
          <a:blip r:embed="rId6"/>
          <a:stretch>
            <a:fillRect/>
          </a:stretch>
        </p:blipFill>
        <p:spPr>
          <a:xfrm>
            <a:off x="8174218" y="1936417"/>
            <a:ext cx="2743200" cy="342900"/>
          </a:xfrm>
          <a:prstGeom prst="rect">
            <a:avLst/>
          </a:prstGeom>
        </p:spPr>
      </p:pic>
      <p:pic>
        <p:nvPicPr>
          <p:cNvPr id="11" name="תמונה 10">
            <a:extLst>
              <a:ext uri="{FF2B5EF4-FFF2-40B4-BE49-F238E27FC236}">
                <a16:creationId xmlns:a16="http://schemas.microsoft.com/office/drawing/2014/main" id="{621993D4-1B7A-6D91-0AAE-684C5AD87566}"/>
              </a:ext>
            </a:extLst>
          </p:cNvPr>
          <p:cNvPicPr>
            <a:picLocks noChangeAspect="1"/>
          </p:cNvPicPr>
          <p:nvPr/>
        </p:nvPicPr>
        <p:blipFill>
          <a:blip r:embed="rId7"/>
          <a:stretch>
            <a:fillRect/>
          </a:stretch>
        </p:blipFill>
        <p:spPr>
          <a:xfrm>
            <a:off x="6033448" y="3569347"/>
            <a:ext cx="4048125" cy="2743200"/>
          </a:xfrm>
          <a:prstGeom prst="rect">
            <a:avLst/>
          </a:prstGeom>
          <a:ln>
            <a:solidFill>
              <a:schemeClr val="bg1">
                <a:lumMod val="50000"/>
              </a:schemeClr>
            </a:solidFill>
          </a:ln>
        </p:spPr>
      </p:pic>
      <p:sp>
        <p:nvSpPr>
          <p:cNvPr id="12" name="תיבת טקסט 11">
            <a:extLst>
              <a:ext uri="{FF2B5EF4-FFF2-40B4-BE49-F238E27FC236}">
                <a16:creationId xmlns:a16="http://schemas.microsoft.com/office/drawing/2014/main" id="{EB225C57-F747-5A5F-B032-B34182321BC7}"/>
              </a:ext>
            </a:extLst>
          </p:cNvPr>
          <p:cNvSpPr txBox="1"/>
          <p:nvPr/>
        </p:nvSpPr>
        <p:spPr>
          <a:xfrm>
            <a:off x="1740721" y="2441373"/>
            <a:ext cx="9294632" cy="830997"/>
          </a:xfrm>
          <a:prstGeom prst="rect">
            <a:avLst/>
          </a:prstGeom>
          <a:noFill/>
        </p:spPr>
        <p:txBody>
          <a:bodyPr wrap="square">
            <a:spAutoFit/>
          </a:bodyPr>
          <a:lstStyle/>
          <a:p>
            <a:r>
              <a:rPr lang="he-IL" sz="2400" b="0" i="0" u="none" strike="noStrike" baseline="0" dirty="0">
                <a:latin typeface="NarkisClassicMF-Regular"/>
              </a:rPr>
              <a:t>צאו לחצר בית הספר ומדדו טמפרטורות בהתאם להנחיות בחלק א של המשימה סעיפים 2-1 בעמודים 252-251.</a:t>
            </a:r>
          </a:p>
        </p:txBody>
      </p:sp>
    </p:spTree>
    <p:extLst>
      <p:ext uri="{BB962C8B-B14F-4D97-AF65-F5344CB8AC3E}">
        <p14:creationId xmlns:p14="http://schemas.microsoft.com/office/powerpoint/2010/main" val="2723703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DC81-2216-125E-5219-07290558B6F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7782550-4E85-1912-C894-2D7FCCFDA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3C02C2B-E5FD-F49F-6894-D1BFA6045C14}"/>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A7F44E82-5568-F960-9D70-82668AF67244}"/>
              </a:ext>
            </a:extLst>
          </p:cNvPr>
          <p:cNvPicPr>
            <a:picLocks noChangeAspect="1"/>
          </p:cNvPicPr>
          <p:nvPr/>
        </p:nvPicPr>
        <p:blipFill>
          <a:blip r:embed="rId4"/>
          <a:stretch>
            <a:fillRect/>
          </a:stretch>
        </p:blipFill>
        <p:spPr>
          <a:xfrm>
            <a:off x="1800184" y="1590562"/>
            <a:ext cx="9865355" cy="2368298"/>
          </a:xfrm>
          <a:prstGeom prst="rect">
            <a:avLst/>
          </a:prstGeom>
        </p:spPr>
      </p:pic>
      <p:pic>
        <p:nvPicPr>
          <p:cNvPr id="5" name="תמונה 4">
            <a:extLst>
              <a:ext uri="{FF2B5EF4-FFF2-40B4-BE49-F238E27FC236}">
                <a16:creationId xmlns:a16="http://schemas.microsoft.com/office/drawing/2014/main" id="{E87059CF-7CDD-78D3-9353-DCBD024024CD}"/>
              </a:ext>
            </a:extLst>
          </p:cNvPr>
          <p:cNvPicPr>
            <a:picLocks noChangeAspect="1"/>
          </p:cNvPicPr>
          <p:nvPr/>
        </p:nvPicPr>
        <p:blipFill>
          <a:blip r:embed="rId5"/>
          <a:stretch>
            <a:fillRect/>
          </a:stretch>
        </p:blipFill>
        <p:spPr>
          <a:xfrm>
            <a:off x="1800184" y="4232366"/>
            <a:ext cx="9865355" cy="2625634"/>
          </a:xfrm>
          <a:prstGeom prst="rect">
            <a:avLst/>
          </a:prstGeom>
        </p:spPr>
      </p:pic>
      <p:pic>
        <p:nvPicPr>
          <p:cNvPr id="7" name="תמונה 6">
            <a:extLst>
              <a:ext uri="{FF2B5EF4-FFF2-40B4-BE49-F238E27FC236}">
                <a16:creationId xmlns:a16="http://schemas.microsoft.com/office/drawing/2014/main" id="{D0130EF1-1A3E-9A18-88C1-03C2D500BA12}"/>
              </a:ext>
            </a:extLst>
          </p:cNvPr>
          <p:cNvPicPr>
            <a:picLocks noChangeAspect="1"/>
          </p:cNvPicPr>
          <p:nvPr/>
        </p:nvPicPr>
        <p:blipFill>
          <a:blip r:embed="rId6"/>
          <a:stretch>
            <a:fillRect/>
          </a:stretch>
        </p:blipFill>
        <p:spPr>
          <a:xfrm>
            <a:off x="4258082" y="479620"/>
            <a:ext cx="7781925" cy="880109"/>
          </a:xfrm>
          <a:prstGeom prst="rect">
            <a:avLst/>
          </a:prstGeom>
        </p:spPr>
      </p:pic>
      <p:sp>
        <p:nvSpPr>
          <p:cNvPr id="8" name="תיבת טקסט 7">
            <a:extLst>
              <a:ext uri="{FF2B5EF4-FFF2-40B4-BE49-F238E27FC236}">
                <a16:creationId xmlns:a16="http://schemas.microsoft.com/office/drawing/2014/main" id="{388035BA-885F-515D-FA6F-C74D4CAEC564}"/>
              </a:ext>
            </a:extLst>
          </p:cNvPr>
          <p:cNvSpPr txBox="1"/>
          <p:nvPr/>
        </p:nvSpPr>
        <p:spPr>
          <a:xfrm>
            <a:off x="3361509" y="702120"/>
            <a:ext cx="1079862" cy="400110"/>
          </a:xfrm>
          <a:prstGeom prst="rect">
            <a:avLst/>
          </a:prstGeom>
          <a:noFill/>
        </p:spPr>
        <p:txBody>
          <a:bodyPr wrap="square" rtlCol="1">
            <a:spAutoFit/>
          </a:bodyPr>
          <a:lstStyle/>
          <a:p>
            <a:r>
              <a:rPr lang="he-IL" sz="2000" b="1" dirty="0"/>
              <a:t>(המשך)</a:t>
            </a:r>
          </a:p>
        </p:txBody>
      </p:sp>
      <p:sp>
        <p:nvSpPr>
          <p:cNvPr id="9" name="תיבת טקסט 8">
            <a:extLst>
              <a:ext uri="{FF2B5EF4-FFF2-40B4-BE49-F238E27FC236}">
                <a16:creationId xmlns:a16="http://schemas.microsoft.com/office/drawing/2014/main" id="{D2819A63-476B-518D-74B5-4292915DB343}"/>
              </a:ext>
            </a:extLst>
          </p:cNvPr>
          <p:cNvSpPr txBox="1"/>
          <p:nvPr/>
        </p:nvSpPr>
        <p:spPr>
          <a:xfrm>
            <a:off x="357050" y="6442501"/>
            <a:ext cx="1353939" cy="369332"/>
          </a:xfrm>
          <a:prstGeom prst="rect">
            <a:avLst/>
          </a:prstGeom>
          <a:noFill/>
        </p:spPr>
        <p:txBody>
          <a:bodyPr wrap="square" rtlCol="1">
            <a:spAutoFit/>
          </a:bodyPr>
          <a:lstStyle/>
          <a:p>
            <a:r>
              <a:rPr lang="he-IL" dirty="0"/>
              <a:t>עמוד 252</a:t>
            </a:r>
          </a:p>
        </p:txBody>
      </p:sp>
    </p:spTree>
    <p:extLst>
      <p:ext uri="{BB962C8B-B14F-4D97-AF65-F5344CB8AC3E}">
        <p14:creationId xmlns:p14="http://schemas.microsoft.com/office/powerpoint/2010/main" val="542221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E1F0-1E43-3329-BB81-507C3F8C623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6D10BF6-F9D1-F794-0EC8-39FFB79A3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0AE2C53-500C-D29B-806F-24D8E406A5BF}"/>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1E9457C6-776D-FCFA-D5F5-8D0512E6ECF5}"/>
              </a:ext>
            </a:extLst>
          </p:cNvPr>
          <p:cNvPicPr>
            <a:picLocks noChangeAspect="1"/>
          </p:cNvPicPr>
          <p:nvPr/>
        </p:nvPicPr>
        <p:blipFill>
          <a:blip r:embed="rId4"/>
          <a:stretch>
            <a:fillRect/>
          </a:stretch>
        </p:blipFill>
        <p:spPr>
          <a:xfrm>
            <a:off x="6720159" y="579937"/>
            <a:ext cx="4638675" cy="438150"/>
          </a:xfrm>
          <a:prstGeom prst="rect">
            <a:avLst/>
          </a:prstGeom>
        </p:spPr>
      </p:pic>
      <p:sp>
        <p:nvSpPr>
          <p:cNvPr id="9" name="תיבת טקסט 8">
            <a:extLst>
              <a:ext uri="{FF2B5EF4-FFF2-40B4-BE49-F238E27FC236}">
                <a16:creationId xmlns:a16="http://schemas.microsoft.com/office/drawing/2014/main" id="{A94F7E55-DE76-79A1-0CAF-B4BB9AD9C8B6}"/>
              </a:ext>
            </a:extLst>
          </p:cNvPr>
          <p:cNvSpPr txBox="1"/>
          <p:nvPr/>
        </p:nvSpPr>
        <p:spPr>
          <a:xfrm>
            <a:off x="2736369" y="1279624"/>
            <a:ext cx="8849841" cy="461665"/>
          </a:xfrm>
          <a:prstGeom prst="rect">
            <a:avLst/>
          </a:prstGeom>
          <a:noFill/>
        </p:spPr>
        <p:txBody>
          <a:bodyPr wrap="square" rtlCol="1">
            <a:spAutoFit/>
          </a:bodyPr>
          <a:lstStyle/>
          <a:p>
            <a:r>
              <a:rPr lang="he-IL" sz="2400" dirty="0"/>
              <a:t>השיבו על סעיפים 2-1 בהנחיות </a:t>
            </a:r>
            <a:r>
              <a:rPr lang="he-IL" sz="2400" b="1" dirty="0"/>
              <a:t>בשמש ובצל ובגבהים שונים </a:t>
            </a:r>
            <a:r>
              <a:rPr lang="he-IL" sz="2400" dirty="0"/>
              <a:t>עמוד 253</a:t>
            </a:r>
          </a:p>
        </p:txBody>
      </p:sp>
      <p:pic>
        <p:nvPicPr>
          <p:cNvPr id="12" name="תמונה 11">
            <a:extLst>
              <a:ext uri="{FF2B5EF4-FFF2-40B4-BE49-F238E27FC236}">
                <a16:creationId xmlns:a16="http://schemas.microsoft.com/office/drawing/2014/main" id="{692C1700-03F3-D642-2876-8523A0C52D7E}"/>
              </a:ext>
            </a:extLst>
          </p:cNvPr>
          <p:cNvPicPr>
            <a:picLocks noChangeAspect="1"/>
          </p:cNvPicPr>
          <p:nvPr/>
        </p:nvPicPr>
        <p:blipFill>
          <a:blip r:embed="rId5"/>
          <a:stretch>
            <a:fillRect/>
          </a:stretch>
        </p:blipFill>
        <p:spPr>
          <a:xfrm>
            <a:off x="9810750" y="2268309"/>
            <a:ext cx="1714500" cy="381000"/>
          </a:xfrm>
          <a:prstGeom prst="rect">
            <a:avLst/>
          </a:prstGeom>
        </p:spPr>
      </p:pic>
      <p:sp>
        <p:nvSpPr>
          <p:cNvPr id="13" name="תיבת טקסט 12">
            <a:extLst>
              <a:ext uri="{FF2B5EF4-FFF2-40B4-BE49-F238E27FC236}">
                <a16:creationId xmlns:a16="http://schemas.microsoft.com/office/drawing/2014/main" id="{C247B941-912A-B563-5E41-31B95468E28F}"/>
              </a:ext>
            </a:extLst>
          </p:cNvPr>
          <p:cNvSpPr txBox="1"/>
          <p:nvPr/>
        </p:nvSpPr>
        <p:spPr>
          <a:xfrm>
            <a:off x="6165642" y="2806888"/>
            <a:ext cx="5564777" cy="461665"/>
          </a:xfrm>
          <a:prstGeom prst="rect">
            <a:avLst/>
          </a:prstGeom>
          <a:noFill/>
        </p:spPr>
        <p:txBody>
          <a:bodyPr wrap="square" rtlCol="1">
            <a:spAutoFit/>
          </a:bodyPr>
          <a:lstStyle/>
          <a:p>
            <a:r>
              <a:rPr lang="he-IL" sz="2400" dirty="0"/>
              <a:t>השיבו על סעיפים 4-1 בעמוד 253.</a:t>
            </a:r>
          </a:p>
        </p:txBody>
      </p:sp>
      <p:pic>
        <p:nvPicPr>
          <p:cNvPr id="15" name="תמונה 14">
            <a:extLst>
              <a:ext uri="{FF2B5EF4-FFF2-40B4-BE49-F238E27FC236}">
                <a16:creationId xmlns:a16="http://schemas.microsoft.com/office/drawing/2014/main" id="{FE11D1BD-89A7-4770-1A24-DD22676D279B}"/>
              </a:ext>
            </a:extLst>
          </p:cNvPr>
          <p:cNvPicPr>
            <a:picLocks noChangeAspect="1"/>
          </p:cNvPicPr>
          <p:nvPr/>
        </p:nvPicPr>
        <p:blipFill>
          <a:blip r:embed="rId6"/>
          <a:stretch>
            <a:fillRect/>
          </a:stretch>
        </p:blipFill>
        <p:spPr>
          <a:xfrm>
            <a:off x="7355340" y="4027305"/>
            <a:ext cx="4448175" cy="1990725"/>
          </a:xfrm>
          <a:prstGeom prst="rect">
            <a:avLst/>
          </a:prstGeom>
        </p:spPr>
      </p:pic>
      <p:pic>
        <p:nvPicPr>
          <p:cNvPr id="17" name="תמונה 16">
            <a:extLst>
              <a:ext uri="{FF2B5EF4-FFF2-40B4-BE49-F238E27FC236}">
                <a16:creationId xmlns:a16="http://schemas.microsoft.com/office/drawing/2014/main" id="{07468984-0EFB-C16B-C426-D65D4BE2D316}"/>
              </a:ext>
            </a:extLst>
          </p:cNvPr>
          <p:cNvPicPr>
            <a:picLocks noChangeAspect="1"/>
          </p:cNvPicPr>
          <p:nvPr/>
        </p:nvPicPr>
        <p:blipFill>
          <a:blip r:embed="rId7"/>
          <a:stretch>
            <a:fillRect/>
          </a:stretch>
        </p:blipFill>
        <p:spPr>
          <a:xfrm>
            <a:off x="2210752" y="2214179"/>
            <a:ext cx="3381375" cy="4000500"/>
          </a:xfrm>
          <a:prstGeom prst="rect">
            <a:avLst/>
          </a:prstGeom>
        </p:spPr>
      </p:pic>
    </p:spTree>
    <p:extLst>
      <p:ext uri="{BB962C8B-B14F-4D97-AF65-F5344CB8AC3E}">
        <p14:creationId xmlns:p14="http://schemas.microsoft.com/office/powerpoint/2010/main" val="1069304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2B6B-C1C8-572B-ADC4-3324E5ECE919}"/>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3907B1C-9969-7DBC-7787-C134086D4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8FAA4A34-CADD-5F21-5A1F-248B558F52A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1A9C1869-A008-E528-68AD-26B23CFB485C}"/>
              </a:ext>
            </a:extLst>
          </p:cNvPr>
          <p:cNvPicPr>
            <a:picLocks noChangeAspect="1"/>
          </p:cNvPicPr>
          <p:nvPr/>
        </p:nvPicPr>
        <p:blipFill>
          <a:blip r:embed="rId4"/>
          <a:stretch>
            <a:fillRect/>
          </a:stretch>
        </p:blipFill>
        <p:spPr>
          <a:xfrm>
            <a:off x="3120934" y="687908"/>
            <a:ext cx="7848600" cy="1009650"/>
          </a:xfrm>
          <a:prstGeom prst="rect">
            <a:avLst/>
          </a:prstGeom>
        </p:spPr>
      </p:pic>
      <p:pic>
        <p:nvPicPr>
          <p:cNvPr id="5" name="תמונה 4">
            <a:extLst>
              <a:ext uri="{FF2B5EF4-FFF2-40B4-BE49-F238E27FC236}">
                <a16:creationId xmlns:a16="http://schemas.microsoft.com/office/drawing/2014/main" id="{BEB6794B-2151-A262-4D4B-DC93CE08DAAE}"/>
              </a:ext>
            </a:extLst>
          </p:cNvPr>
          <p:cNvPicPr>
            <a:picLocks noChangeAspect="1"/>
          </p:cNvPicPr>
          <p:nvPr/>
        </p:nvPicPr>
        <p:blipFill>
          <a:blip r:embed="rId5"/>
          <a:stretch>
            <a:fillRect/>
          </a:stretch>
        </p:blipFill>
        <p:spPr>
          <a:xfrm>
            <a:off x="3282859" y="2973433"/>
            <a:ext cx="7524750" cy="2705100"/>
          </a:xfrm>
          <a:prstGeom prst="rect">
            <a:avLst/>
          </a:prstGeom>
        </p:spPr>
      </p:pic>
      <p:sp>
        <p:nvSpPr>
          <p:cNvPr id="7" name="תיבת טקסט 6">
            <a:extLst>
              <a:ext uri="{FF2B5EF4-FFF2-40B4-BE49-F238E27FC236}">
                <a16:creationId xmlns:a16="http://schemas.microsoft.com/office/drawing/2014/main" id="{4648AEAE-27F9-48B8-9C24-C1767983491B}"/>
              </a:ext>
            </a:extLst>
          </p:cNvPr>
          <p:cNvSpPr txBox="1"/>
          <p:nvPr/>
        </p:nvSpPr>
        <p:spPr>
          <a:xfrm>
            <a:off x="4667795" y="1873830"/>
            <a:ext cx="5507628" cy="461665"/>
          </a:xfrm>
          <a:prstGeom prst="rect">
            <a:avLst/>
          </a:prstGeom>
          <a:noFill/>
        </p:spPr>
        <p:txBody>
          <a:bodyPr wrap="square" rtlCol="1">
            <a:spAutoFit/>
          </a:bodyPr>
          <a:lstStyle/>
          <a:p>
            <a:r>
              <a:rPr lang="he-IL" sz="2400" dirty="0"/>
              <a:t>השיבו על סעיפים 3-1 בהנחיות בעמוד 254.</a:t>
            </a:r>
          </a:p>
        </p:txBody>
      </p:sp>
    </p:spTree>
    <p:extLst>
      <p:ext uri="{BB962C8B-B14F-4D97-AF65-F5344CB8AC3E}">
        <p14:creationId xmlns:p14="http://schemas.microsoft.com/office/powerpoint/2010/main" val="4239404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A8F2-A021-EDFB-0213-75A27AFE1145}"/>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2A8EA00-A190-2F0C-BFBE-C95F500C5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2FE9E7B-36BA-DC56-5DB0-299AB09E17E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BB47466E-9002-D09F-AD22-101CD83FEAA5}"/>
              </a:ext>
            </a:extLst>
          </p:cNvPr>
          <p:cNvPicPr>
            <a:picLocks noChangeAspect="1"/>
          </p:cNvPicPr>
          <p:nvPr/>
        </p:nvPicPr>
        <p:blipFill>
          <a:blip r:embed="rId4"/>
          <a:stretch>
            <a:fillRect/>
          </a:stretch>
        </p:blipFill>
        <p:spPr>
          <a:xfrm>
            <a:off x="1142705" y="687908"/>
            <a:ext cx="10045874" cy="5416217"/>
          </a:xfrm>
          <a:prstGeom prst="rect">
            <a:avLst/>
          </a:prstGeom>
        </p:spPr>
      </p:pic>
    </p:spTree>
    <p:extLst>
      <p:ext uri="{BB962C8B-B14F-4D97-AF65-F5344CB8AC3E}">
        <p14:creationId xmlns:p14="http://schemas.microsoft.com/office/powerpoint/2010/main" val="247320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A680-B3FC-A171-6949-84AFF4EDFCD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63067B0-6390-6B23-8A0C-D46605C12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10B0673-76EE-F40C-8996-9E58F30E5FDA}"/>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4" name="תיבת טקסט 3">
            <a:extLst>
              <a:ext uri="{FF2B5EF4-FFF2-40B4-BE49-F238E27FC236}">
                <a16:creationId xmlns:a16="http://schemas.microsoft.com/office/drawing/2014/main" id="{1C5D7BB5-08D5-05E8-B4C6-52817721DF94}"/>
              </a:ext>
            </a:extLst>
          </p:cNvPr>
          <p:cNvSpPr txBox="1"/>
          <p:nvPr/>
        </p:nvSpPr>
        <p:spPr>
          <a:xfrm>
            <a:off x="6295176" y="617365"/>
            <a:ext cx="5130297" cy="584775"/>
          </a:xfrm>
          <a:prstGeom prst="rect">
            <a:avLst/>
          </a:prstGeom>
          <a:noFill/>
        </p:spPr>
        <p:txBody>
          <a:bodyPr wrap="square" rtlCol="1">
            <a:spAutoFit/>
          </a:bodyPr>
          <a:lstStyle/>
          <a:p>
            <a:r>
              <a:rPr lang="he-IL" sz="3200" b="1" dirty="0">
                <a:solidFill>
                  <a:srgbClr val="C00000"/>
                </a:solidFill>
              </a:rPr>
              <a:t>משימה מתוקשבת</a:t>
            </a:r>
          </a:p>
        </p:txBody>
      </p:sp>
      <p:pic>
        <p:nvPicPr>
          <p:cNvPr id="8" name="תמונה 7">
            <a:extLst>
              <a:ext uri="{FF2B5EF4-FFF2-40B4-BE49-F238E27FC236}">
                <a16:creationId xmlns:a16="http://schemas.microsoft.com/office/drawing/2014/main" id="{6692A9A2-98BB-D4AB-4321-A5511CA55279}"/>
              </a:ext>
            </a:extLst>
          </p:cNvPr>
          <p:cNvPicPr>
            <a:picLocks noChangeAspect="1"/>
          </p:cNvPicPr>
          <p:nvPr/>
        </p:nvPicPr>
        <p:blipFill>
          <a:blip r:embed="rId4"/>
          <a:stretch>
            <a:fillRect/>
          </a:stretch>
        </p:blipFill>
        <p:spPr>
          <a:xfrm>
            <a:off x="2868461" y="1480923"/>
            <a:ext cx="6663845" cy="4915411"/>
          </a:xfrm>
          <a:prstGeom prst="rect">
            <a:avLst/>
          </a:prstGeom>
          <a:ln w="19050">
            <a:solidFill>
              <a:srgbClr val="00B050"/>
            </a:solidFill>
          </a:ln>
        </p:spPr>
      </p:pic>
    </p:spTree>
    <p:extLst>
      <p:ext uri="{BB962C8B-B14F-4D97-AF65-F5344CB8AC3E}">
        <p14:creationId xmlns:p14="http://schemas.microsoft.com/office/powerpoint/2010/main" val="695551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BC0D-6714-5FF6-964C-71D9A90F6A1B}"/>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37587EE2-45F1-A2EA-F9C3-61E3E298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056801BE-D0D1-AF5F-D191-EACABC4F1040}"/>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E584F8C2-22CC-652C-23EF-1B78695E2A0D}"/>
              </a:ext>
            </a:extLst>
          </p:cNvPr>
          <p:cNvPicPr>
            <a:picLocks noChangeAspect="1"/>
          </p:cNvPicPr>
          <p:nvPr/>
        </p:nvPicPr>
        <p:blipFill>
          <a:blip r:embed="rId4"/>
          <a:stretch>
            <a:fillRect/>
          </a:stretch>
        </p:blipFill>
        <p:spPr>
          <a:xfrm>
            <a:off x="0" y="125945"/>
            <a:ext cx="12192000" cy="6606110"/>
          </a:xfrm>
          <a:prstGeom prst="rect">
            <a:avLst/>
          </a:prstGeom>
        </p:spPr>
      </p:pic>
    </p:spTree>
    <p:extLst>
      <p:ext uri="{BB962C8B-B14F-4D97-AF65-F5344CB8AC3E}">
        <p14:creationId xmlns:p14="http://schemas.microsoft.com/office/powerpoint/2010/main" val="91545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67498-1A67-B621-F5FB-D3A540D5125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F3332C0-91C5-3CAD-71A5-5DF0B9C9E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23BFF97-7AEC-9C91-2C8C-8B253BD5134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26758E62-21A0-F803-BBDC-F8787F7C7E97}"/>
              </a:ext>
            </a:extLst>
          </p:cNvPr>
          <p:cNvSpPr txBox="1"/>
          <p:nvPr/>
        </p:nvSpPr>
        <p:spPr>
          <a:xfrm>
            <a:off x="-20943" y="6402602"/>
            <a:ext cx="1761664" cy="369332"/>
          </a:xfrm>
          <a:prstGeom prst="rect">
            <a:avLst/>
          </a:prstGeom>
          <a:noFill/>
        </p:spPr>
        <p:txBody>
          <a:bodyPr wrap="square" rtlCol="1">
            <a:spAutoFit/>
          </a:bodyPr>
          <a:lstStyle/>
          <a:p>
            <a:r>
              <a:rPr lang="he-IL" dirty="0"/>
              <a:t>עמוד 214</a:t>
            </a:r>
          </a:p>
        </p:txBody>
      </p:sp>
      <p:pic>
        <p:nvPicPr>
          <p:cNvPr id="3" name="מדיה מקוונת 2" title="עוזי דקל - איי גלפגוס יולי 2013">
            <a:hlinkClick r:id="" action="ppaction://media"/>
            <a:extLst>
              <a:ext uri="{FF2B5EF4-FFF2-40B4-BE49-F238E27FC236}">
                <a16:creationId xmlns:a16="http://schemas.microsoft.com/office/drawing/2014/main" id="{23CABF6B-645F-D0FB-33EE-3BBFA2706454}"/>
              </a:ext>
            </a:extLst>
          </p:cNvPr>
          <p:cNvPicPr>
            <a:picLocks noRot="1" noChangeAspect="1"/>
          </p:cNvPicPr>
          <p:nvPr>
            <a:videoFile r:link="rId1"/>
          </p:nvPr>
        </p:nvPicPr>
        <p:blipFill>
          <a:blip r:embed="rId5"/>
          <a:stretch>
            <a:fillRect/>
          </a:stretch>
        </p:blipFill>
        <p:spPr>
          <a:xfrm>
            <a:off x="26988" y="0"/>
            <a:ext cx="12138025" cy="6858000"/>
          </a:xfrm>
          <a:prstGeom prst="rect">
            <a:avLst/>
          </a:prstGeom>
        </p:spPr>
      </p:pic>
      <p:sp>
        <p:nvSpPr>
          <p:cNvPr id="4" name="תיבת טקסט 3">
            <a:extLst>
              <a:ext uri="{FF2B5EF4-FFF2-40B4-BE49-F238E27FC236}">
                <a16:creationId xmlns:a16="http://schemas.microsoft.com/office/drawing/2014/main" id="{7F40A75D-07C6-91F9-95B7-BC0B6C252FBE}"/>
              </a:ext>
            </a:extLst>
          </p:cNvPr>
          <p:cNvSpPr txBox="1"/>
          <p:nvPr/>
        </p:nvSpPr>
        <p:spPr>
          <a:xfrm>
            <a:off x="3743960" y="2763520"/>
            <a:ext cx="4704080" cy="923330"/>
          </a:xfrm>
          <a:prstGeom prst="rect">
            <a:avLst/>
          </a:prstGeom>
          <a:solidFill>
            <a:schemeClr val="bg1"/>
          </a:solidFill>
        </p:spPr>
        <p:txBody>
          <a:bodyPr wrap="square" rtlCol="1">
            <a:spAutoFit/>
          </a:bodyPr>
          <a:lstStyle/>
          <a:p>
            <a:r>
              <a:rPr lang="en-US" b="1" dirty="0">
                <a:hlinkClick r:id="rId6"/>
              </a:rPr>
              <a:t>https://www.youtube.com/watch?v=b47XR1AgQCk</a:t>
            </a:r>
            <a:endParaRPr lang="en-US" b="1" dirty="0"/>
          </a:p>
          <a:p>
            <a:r>
              <a:rPr lang="en-US" b="1" dirty="0"/>
              <a:t> </a:t>
            </a:r>
            <a:endParaRPr lang="he-IL" b="1" dirty="0"/>
          </a:p>
        </p:txBody>
      </p:sp>
    </p:spTree>
    <p:extLst>
      <p:ext uri="{BB962C8B-B14F-4D97-AF65-F5344CB8AC3E}">
        <p14:creationId xmlns:p14="http://schemas.microsoft.com/office/powerpoint/2010/main" val="252893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C1E39-3D9F-4161-2909-A9398237CB1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B3D048CC-9B52-FD0C-3F3D-EFFA0DD7D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2576DEF9-15EE-6630-C3D4-EC9ACE7087BC}"/>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1A95537B-E423-E017-A0C9-7DF37FF563E7}"/>
              </a:ext>
            </a:extLst>
          </p:cNvPr>
          <p:cNvPicPr>
            <a:picLocks noChangeAspect="1"/>
          </p:cNvPicPr>
          <p:nvPr/>
        </p:nvPicPr>
        <p:blipFill>
          <a:blip r:embed="rId4"/>
          <a:stretch>
            <a:fillRect/>
          </a:stretch>
        </p:blipFill>
        <p:spPr>
          <a:xfrm>
            <a:off x="2323998" y="1738103"/>
            <a:ext cx="7683287" cy="4427399"/>
          </a:xfrm>
          <a:prstGeom prst="rect">
            <a:avLst/>
          </a:prstGeom>
          <a:ln w="28575">
            <a:solidFill>
              <a:srgbClr val="00B050"/>
            </a:solidFill>
          </a:ln>
        </p:spPr>
      </p:pic>
      <p:sp>
        <p:nvSpPr>
          <p:cNvPr id="4" name="תיבת טקסט 3">
            <a:extLst>
              <a:ext uri="{FF2B5EF4-FFF2-40B4-BE49-F238E27FC236}">
                <a16:creationId xmlns:a16="http://schemas.microsoft.com/office/drawing/2014/main" id="{40B63E8C-760B-3096-6347-E3DDF43F34C0}"/>
              </a:ext>
            </a:extLst>
          </p:cNvPr>
          <p:cNvSpPr txBox="1"/>
          <p:nvPr/>
        </p:nvSpPr>
        <p:spPr>
          <a:xfrm>
            <a:off x="6295176" y="617365"/>
            <a:ext cx="513029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421192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16DB5-FBE4-91F1-6AEC-BA6D5E8915E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502AB302-267B-FAB8-A2A5-3D8935568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A02946A2-AD9B-05DC-7B2E-1D9029FE17A7}"/>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pic>
        <p:nvPicPr>
          <p:cNvPr id="3" name="תמונה 2">
            <a:extLst>
              <a:ext uri="{FF2B5EF4-FFF2-40B4-BE49-F238E27FC236}">
                <a16:creationId xmlns:a16="http://schemas.microsoft.com/office/drawing/2014/main" id="{24F69FC4-E1D9-D617-6EC6-C78050739C58}"/>
              </a:ext>
            </a:extLst>
          </p:cNvPr>
          <p:cNvPicPr>
            <a:picLocks noChangeAspect="1"/>
          </p:cNvPicPr>
          <p:nvPr/>
        </p:nvPicPr>
        <p:blipFill>
          <a:blip r:embed="rId4"/>
          <a:stretch>
            <a:fillRect/>
          </a:stretch>
        </p:blipFill>
        <p:spPr>
          <a:xfrm>
            <a:off x="2039985" y="1437994"/>
            <a:ext cx="7392114" cy="4411661"/>
          </a:xfrm>
          <a:prstGeom prst="rect">
            <a:avLst/>
          </a:prstGeom>
          <a:ln w="28575">
            <a:solidFill>
              <a:srgbClr val="00B050"/>
            </a:solidFill>
          </a:ln>
        </p:spPr>
      </p:pic>
      <p:sp>
        <p:nvSpPr>
          <p:cNvPr id="4" name="תיבת טקסט 3">
            <a:extLst>
              <a:ext uri="{FF2B5EF4-FFF2-40B4-BE49-F238E27FC236}">
                <a16:creationId xmlns:a16="http://schemas.microsoft.com/office/drawing/2014/main" id="{EF42D380-9407-F8BE-40C5-078FDAFD0ABA}"/>
              </a:ext>
            </a:extLst>
          </p:cNvPr>
          <p:cNvSpPr txBox="1"/>
          <p:nvPr/>
        </p:nvSpPr>
        <p:spPr>
          <a:xfrm>
            <a:off x="6295176" y="617365"/>
            <a:ext cx="513029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2406303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9B999-F007-9F3D-9423-1CEEF290BAA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2495E31-BDEF-15CF-0EC4-8A4EE523F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D4C7F0A-F2D8-BCAA-21D8-9D8940A38BF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AEC383BF-9076-B8C5-F35B-6A57B997DD70}"/>
              </a:ext>
            </a:extLst>
          </p:cNvPr>
          <p:cNvSpPr txBox="1"/>
          <p:nvPr/>
        </p:nvSpPr>
        <p:spPr>
          <a:xfrm>
            <a:off x="2245260" y="1783533"/>
            <a:ext cx="8517319" cy="1323439"/>
          </a:xfrm>
          <a:prstGeom prst="rect">
            <a:avLst/>
          </a:prstGeom>
          <a:noFill/>
        </p:spPr>
        <p:txBody>
          <a:bodyPr wrap="square" rtlCol="1">
            <a:spAutoFit/>
          </a:bodyPr>
          <a:lstStyle/>
          <a:p>
            <a:r>
              <a:rPr lang="he-IL" sz="4000" dirty="0"/>
              <a:t>עוברים</a:t>
            </a:r>
          </a:p>
          <a:p>
            <a:r>
              <a:rPr lang="he-IL" sz="4000" dirty="0"/>
              <a:t>למצגת מלווה לפרק השני חלק ב</a:t>
            </a:r>
          </a:p>
        </p:txBody>
      </p:sp>
      <p:pic>
        <p:nvPicPr>
          <p:cNvPr id="3" name="תמונה 2">
            <a:extLst>
              <a:ext uri="{FF2B5EF4-FFF2-40B4-BE49-F238E27FC236}">
                <a16:creationId xmlns:a16="http://schemas.microsoft.com/office/drawing/2014/main" id="{C6FE293C-7D4A-EDD4-523B-A02A1F7379D2}"/>
              </a:ext>
            </a:extLst>
          </p:cNvPr>
          <p:cNvPicPr>
            <a:picLocks noChangeAspect="1"/>
          </p:cNvPicPr>
          <p:nvPr/>
        </p:nvPicPr>
        <p:blipFill>
          <a:blip r:embed="rId4"/>
          <a:stretch>
            <a:fillRect/>
          </a:stretch>
        </p:blipFill>
        <p:spPr>
          <a:xfrm>
            <a:off x="746594" y="2236637"/>
            <a:ext cx="3311290" cy="3931920"/>
          </a:xfrm>
          <a:prstGeom prst="rect">
            <a:avLst/>
          </a:prstGeom>
        </p:spPr>
      </p:pic>
    </p:spTree>
    <p:extLst>
      <p:ext uri="{BB962C8B-B14F-4D97-AF65-F5344CB8AC3E}">
        <p14:creationId xmlns:p14="http://schemas.microsoft.com/office/powerpoint/2010/main" val="3167868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C24C-AFFC-E725-F710-738F515B6E8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5AC9919-98D9-569D-DFD6-1174A3C54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5C324251-0B1D-256A-36D0-2F6DA3B65FC1}"/>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053A32A9-557E-0E7E-22F1-AECF6D37C885}"/>
              </a:ext>
            </a:extLst>
          </p:cNvPr>
          <p:cNvSpPr txBox="1"/>
          <p:nvPr/>
        </p:nvSpPr>
        <p:spPr>
          <a:xfrm>
            <a:off x="-20943" y="6402602"/>
            <a:ext cx="1761664" cy="369332"/>
          </a:xfrm>
          <a:prstGeom prst="rect">
            <a:avLst/>
          </a:prstGeom>
          <a:noFill/>
        </p:spPr>
        <p:txBody>
          <a:bodyPr wrap="square" rtlCol="1">
            <a:spAutoFit/>
          </a:bodyPr>
          <a:lstStyle/>
          <a:p>
            <a:r>
              <a:rPr lang="he-IL" dirty="0"/>
              <a:t>עמוד 227</a:t>
            </a:r>
          </a:p>
        </p:txBody>
      </p:sp>
      <p:pic>
        <p:nvPicPr>
          <p:cNvPr id="4" name="תמונה 3">
            <a:extLst>
              <a:ext uri="{FF2B5EF4-FFF2-40B4-BE49-F238E27FC236}">
                <a16:creationId xmlns:a16="http://schemas.microsoft.com/office/drawing/2014/main" id="{E8350D28-AFC8-9427-4E9B-6B156B4DF443}"/>
              </a:ext>
            </a:extLst>
          </p:cNvPr>
          <p:cNvPicPr>
            <a:picLocks noChangeAspect="1"/>
          </p:cNvPicPr>
          <p:nvPr/>
        </p:nvPicPr>
        <p:blipFill>
          <a:blip r:embed="rId4"/>
          <a:stretch>
            <a:fillRect/>
          </a:stretch>
        </p:blipFill>
        <p:spPr>
          <a:xfrm>
            <a:off x="6165642" y="161746"/>
            <a:ext cx="5629275" cy="476250"/>
          </a:xfrm>
          <a:prstGeom prst="rect">
            <a:avLst/>
          </a:prstGeom>
        </p:spPr>
      </p:pic>
      <p:pic>
        <p:nvPicPr>
          <p:cNvPr id="7" name="תמונה 6">
            <a:extLst>
              <a:ext uri="{FF2B5EF4-FFF2-40B4-BE49-F238E27FC236}">
                <a16:creationId xmlns:a16="http://schemas.microsoft.com/office/drawing/2014/main" id="{C83085B9-5C76-8DA9-BDE4-0AE57F7B27BE}"/>
              </a:ext>
            </a:extLst>
          </p:cNvPr>
          <p:cNvPicPr>
            <a:picLocks noChangeAspect="1"/>
          </p:cNvPicPr>
          <p:nvPr/>
        </p:nvPicPr>
        <p:blipFill>
          <a:blip r:embed="rId5"/>
          <a:stretch>
            <a:fillRect/>
          </a:stretch>
        </p:blipFill>
        <p:spPr>
          <a:xfrm>
            <a:off x="5763986" y="536847"/>
            <a:ext cx="5905500" cy="914400"/>
          </a:xfrm>
          <a:prstGeom prst="rect">
            <a:avLst/>
          </a:prstGeom>
        </p:spPr>
      </p:pic>
      <p:sp>
        <p:nvSpPr>
          <p:cNvPr id="15" name="תיבת טקסט 14">
            <a:extLst>
              <a:ext uri="{FF2B5EF4-FFF2-40B4-BE49-F238E27FC236}">
                <a16:creationId xmlns:a16="http://schemas.microsoft.com/office/drawing/2014/main" id="{F421B25F-2585-8850-B75C-4F0A8B3359D9}"/>
              </a:ext>
            </a:extLst>
          </p:cNvPr>
          <p:cNvSpPr txBox="1"/>
          <p:nvPr/>
        </p:nvSpPr>
        <p:spPr>
          <a:xfrm>
            <a:off x="7193280" y="1013097"/>
            <a:ext cx="2468139" cy="338554"/>
          </a:xfrm>
          <a:prstGeom prst="rect">
            <a:avLst/>
          </a:prstGeom>
          <a:noFill/>
        </p:spPr>
        <p:txBody>
          <a:bodyPr wrap="square" rtlCol="1">
            <a:spAutoFit/>
          </a:bodyPr>
          <a:lstStyle/>
          <a:p>
            <a:r>
              <a:rPr lang="he-IL" sz="1600" b="1" dirty="0"/>
              <a:t>עמודים 229-226.</a:t>
            </a:r>
          </a:p>
        </p:txBody>
      </p:sp>
      <p:pic>
        <p:nvPicPr>
          <p:cNvPr id="17" name="תמונה 16">
            <a:extLst>
              <a:ext uri="{FF2B5EF4-FFF2-40B4-BE49-F238E27FC236}">
                <a16:creationId xmlns:a16="http://schemas.microsoft.com/office/drawing/2014/main" id="{F9C57789-9171-3E82-4D30-7BACBD1B6EEC}"/>
              </a:ext>
            </a:extLst>
          </p:cNvPr>
          <p:cNvPicPr>
            <a:picLocks noChangeAspect="1"/>
          </p:cNvPicPr>
          <p:nvPr/>
        </p:nvPicPr>
        <p:blipFill>
          <a:blip r:embed="rId6"/>
          <a:stretch>
            <a:fillRect/>
          </a:stretch>
        </p:blipFill>
        <p:spPr>
          <a:xfrm>
            <a:off x="5599612" y="2135786"/>
            <a:ext cx="5440702" cy="4636148"/>
          </a:xfrm>
          <a:prstGeom prst="rect">
            <a:avLst/>
          </a:prstGeom>
        </p:spPr>
      </p:pic>
      <p:pic>
        <p:nvPicPr>
          <p:cNvPr id="19" name="תמונה 18">
            <a:extLst>
              <a:ext uri="{FF2B5EF4-FFF2-40B4-BE49-F238E27FC236}">
                <a16:creationId xmlns:a16="http://schemas.microsoft.com/office/drawing/2014/main" id="{7D973B13-5142-A133-C07C-8219F6637FFD}"/>
              </a:ext>
            </a:extLst>
          </p:cNvPr>
          <p:cNvPicPr>
            <a:picLocks noChangeAspect="1"/>
          </p:cNvPicPr>
          <p:nvPr/>
        </p:nvPicPr>
        <p:blipFill>
          <a:blip r:embed="rId7"/>
          <a:stretch>
            <a:fillRect/>
          </a:stretch>
        </p:blipFill>
        <p:spPr>
          <a:xfrm>
            <a:off x="8423169" y="1421952"/>
            <a:ext cx="2476500" cy="609600"/>
          </a:xfrm>
          <a:prstGeom prst="rect">
            <a:avLst/>
          </a:prstGeom>
        </p:spPr>
      </p:pic>
      <p:pic>
        <p:nvPicPr>
          <p:cNvPr id="21" name="תמונה 20">
            <a:extLst>
              <a:ext uri="{FF2B5EF4-FFF2-40B4-BE49-F238E27FC236}">
                <a16:creationId xmlns:a16="http://schemas.microsoft.com/office/drawing/2014/main" id="{F9268233-5F9A-FF08-9325-FD147F77F3C2}"/>
              </a:ext>
            </a:extLst>
          </p:cNvPr>
          <p:cNvPicPr>
            <a:picLocks noChangeAspect="1"/>
          </p:cNvPicPr>
          <p:nvPr/>
        </p:nvPicPr>
        <p:blipFill>
          <a:blip r:embed="rId8"/>
          <a:stretch>
            <a:fillRect/>
          </a:stretch>
        </p:blipFill>
        <p:spPr>
          <a:xfrm>
            <a:off x="407450" y="3237760"/>
            <a:ext cx="4041821" cy="2959727"/>
          </a:xfrm>
          <a:prstGeom prst="rect">
            <a:avLst/>
          </a:prstGeom>
          <a:ln w="19050">
            <a:solidFill>
              <a:srgbClr val="7030A0"/>
            </a:solidFill>
          </a:ln>
        </p:spPr>
      </p:pic>
    </p:spTree>
    <p:extLst>
      <p:ext uri="{BB962C8B-B14F-4D97-AF65-F5344CB8AC3E}">
        <p14:creationId xmlns:p14="http://schemas.microsoft.com/office/powerpoint/2010/main" val="308733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467E-2B91-D1AF-D0B9-D2A40676F79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13A21CE-AC71-ADBD-7E0B-FBFAD56CC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EA4AEA5-8D71-30F8-5C86-4021E276E012}"/>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5063F398-3234-FC01-D71F-DFD32BCEE256}"/>
              </a:ext>
            </a:extLst>
          </p:cNvPr>
          <p:cNvSpPr txBox="1"/>
          <p:nvPr/>
        </p:nvSpPr>
        <p:spPr>
          <a:xfrm>
            <a:off x="-20943" y="6402602"/>
            <a:ext cx="1761664" cy="369332"/>
          </a:xfrm>
          <a:prstGeom prst="rect">
            <a:avLst/>
          </a:prstGeom>
          <a:noFill/>
        </p:spPr>
        <p:txBody>
          <a:bodyPr wrap="square" rtlCol="1">
            <a:spAutoFit/>
          </a:bodyPr>
          <a:lstStyle/>
          <a:p>
            <a:r>
              <a:rPr lang="he-IL" dirty="0"/>
              <a:t>עמודים 229-228</a:t>
            </a:r>
          </a:p>
        </p:txBody>
      </p:sp>
      <p:pic>
        <p:nvPicPr>
          <p:cNvPr id="4" name="תמונה 3">
            <a:extLst>
              <a:ext uri="{FF2B5EF4-FFF2-40B4-BE49-F238E27FC236}">
                <a16:creationId xmlns:a16="http://schemas.microsoft.com/office/drawing/2014/main" id="{04FAA456-FFFC-7298-DEA1-48548070D576}"/>
              </a:ext>
            </a:extLst>
          </p:cNvPr>
          <p:cNvPicPr>
            <a:picLocks noChangeAspect="1"/>
          </p:cNvPicPr>
          <p:nvPr/>
        </p:nvPicPr>
        <p:blipFill>
          <a:blip r:embed="rId4"/>
          <a:stretch>
            <a:fillRect/>
          </a:stretch>
        </p:blipFill>
        <p:spPr>
          <a:xfrm>
            <a:off x="8589101" y="180354"/>
            <a:ext cx="2990850" cy="571500"/>
          </a:xfrm>
          <a:prstGeom prst="rect">
            <a:avLst/>
          </a:prstGeom>
        </p:spPr>
      </p:pic>
      <p:pic>
        <p:nvPicPr>
          <p:cNvPr id="7" name="תמונה 6">
            <a:extLst>
              <a:ext uri="{FF2B5EF4-FFF2-40B4-BE49-F238E27FC236}">
                <a16:creationId xmlns:a16="http://schemas.microsoft.com/office/drawing/2014/main" id="{4D096F86-3A52-A81C-6110-C7F6E216917A}"/>
              </a:ext>
            </a:extLst>
          </p:cNvPr>
          <p:cNvPicPr>
            <a:picLocks noChangeAspect="1"/>
          </p:cNvPicPr>
          <p:nvPr/>
        </p:nvPicPr>
        <p:blipFill>
          <a:blip r:embed="rId5"/>
          <a:stretch>
            <a:fillRect/>
          </a:stretch>
        </p:blipFill>
        <p:spPr>
          <a:xfrm>
            <a:off x="8546497" y="3715211"/>
            <a:ext cx="3267075" cy="581025"/>
          </a:xfrm>
          <a:prstGeom prst="rect">
            <a:avLst/>
          </a:prstGeom>
        </p:spPr>
      </p:pic>
      <p:pic>
        <p:nvPicPr>
          <p:cNvPr id="9" name="תמונה 8">
            <a:extLst>
              <a:ext uri="{FF2B5EF4-FFF2-40B4-BE49-F238E27FC236}">
                <a16:creationId xmlns:a16="http://schemas.microsoft.com/office/drawing/2014/main" id="{C0F4BB1D-8FBA-3C6D-90BB-78021CFBD36E}"/>
              </a:ext>
            </a:extLst>
          </p:cNvPr>
          <p:cNvPicPr>
            <a:picLocks noChangeAspect="1"/>
          </p:cNvPicPr>
          <p:nvPr/>
        </p:nvPicPr>
        <p:blipFill>
          <a:blip r:embed="rId6"/>
          <a:stretch>
            <a:fillRect/>
          </a:stretch>
        </p:blipFill>
        <p:spPr>
          <a:xfrm>
            <a:off x="8546497" y="1057810"/>
            <a:ext cx="2906878" cy="2195744"/>
          </a:xfrm>
          <a:prstGeom prst="rect">
            <a:avLst/>
          </a:prstGeom>
        </p:spPr>
      </p:pic>
      <p:pic>
        <p:nvPicPr>
          <p:cNvPr id="12" name="תמונה 11">
            <a:extLst>
              <a:ext uri="{FF2B5EF4-FFF2-40B4-BE49-F238E27FC236}">
                <a16:creationId xmlns:a16="http://schemas.microsoft.com/office/drawing/2014/main" id="{E0697753-F6EF-373B-3ABF-BBB25CD6D55E}"/>
              </a:ext>
            </a:extLst>
          </p:cNvPr>
          <p:cNvPicPr>
            <a:picLocks noChangeAspect="1"/>
          </p:cNvPicPr>
          <p:nvPr/>
        </p:nvPicPr>
        <p:blipFill>
          <a:blip r:embed="rId7"/>
          <a:stretch>
            <a:fillRect/>
          </a:stretch>
        </p:blipFill>
        <p:spPr>
          <a:xfrm>
            <a:off x="4321901" y="4406615"/>
            <a:ext cx="7591425" cy="2277291"/>
          </a:xfrm>
          <a:prstGeom prst="rect">
            <a:avLst/>
          </a:prstGeom>
        </p:spPr>
      </p:pic>
      <p:pic>
        <p:nvPicPr>
          <p:cNvPr id="14" name="תמונה 13">
            <a:extLst>
              <a:ext uri="{FF2B5EF4-FFF2-40B4-BE49-F238E27FC236}">
                <a16:creationId xmlns:a16="http://schemas.microsoft.com/office/drawing/2014/main" id="{1B6FB2F5-8495-D2BF-38F2-01706540D717}"/>
              </a:ext>
            </a:extLst>
          </p:cNvPr>
          <p:cNvPicPr>
            <a:picLocks noChangeAspect="1"/>
          </p:cNvPicPr>
          <p:nvPr/>
        </p:nvPicPr>
        <p:blipFill>
          <a:blip r:embed="rId8"/>
          <a:stretch>
            <a:fillRect/>
          </a:stretch>
        </p:blipFill>
        <p:spPr>
          <a:xfrm>
            <a:off x="5222616" y="1057810"/>
            <a:ext cx="2575922" cy="2195744"/>
          </a:xfrm>
          <a:prstGeom prst="rect">
            <a:avLst/>
          </a:prstGeom>
        </p:spPr>
      </p:pic>
      <p:pic>
        <p:nvPicPr>
          <p:cNvPr id="16" name="תמונה 15">
            <a:extLst>
              <a:ext uri="{FF2B5EF4-FFF2-40B4-BE49-F238E27FC236}">
                <a16:creationId xmlns:a16="http://schemas.microsoft.com/office/drawing/2014/main" id="{7C08464E-0BDF-D2DC-76FB-57A30495E032}"/>
              </a:ext>
            </a:extLst>
          </p:cNvPr>
          <p:cNvPicPr>
            <a:picLocks noChangeAspect="1"/>
          </p:cNvPicPr>
          <p:nvPr/>
        </p:nvPicPr>
        <p:blipFill>
          <a:blip r:embed="rId9"/>
          <a:stretch>
            <a:fillRect/>
          </a:stretch>
        </p:blipFill>
        <p:spPr>
          <a:xfrm>
            <a:off x="1504051" y="1046992"/>
            <a:ext cx="2817850" cy="2261163"/>
          </a:xfrm>
          <a:prstGeom prst="rect">
            <a:avLst/>
          </a:prstGeom>
        </p:spPr>
      </p:pic>
    </p:spTree>
    <p:extLst>
      <p:ext uri="{BB962C8B-B14F-4D97-AF65-F5344CB8AC3E}">
        <p14:creationId xmlns:p14="http://schemas.microsoft.com/office/powerpoint/2010/main" val="239855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435E-3AA1-2AC8-16A8-6A65F9A0AB32}"/>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8715F522-CDA5-B7B9-2A06-48F95F1EA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97FCD7A1-0CC4-C908-8E34-CAE34F16559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469DEB9F-66C5-B46D-FDAD-47C9A0767D33}"/>
              </a:ext>
            </a:extLst>
          </p:cNvPr>
          <p:cNvSpPr txBox="1"/>
          <p:nvPr/>
        </p:nvSpPr>
        <p:spPr>
          <a:xfrm>
            <a:off x="-20943" y="6402602"/>
            <a:ext cx="1761664" cy="369332"/>
          </a:xfrm>
          <a:prstGeom prst="rect">
            <a:avLst/>
          </a:prstGeom>
          <a:noFill/>
        </p:spPr>
        <p:txBody>
          <a:bodyPr wrap="square" rtlCol="1">
            <a:spAutoFit/>
          </a:bodyPr>
          <a:lstStyle/>
          <a:p>
            <a:r>
              <a:rPr lang="he-IL" dirty="0"/>
              <a:t>עמוד 229</a:t>
            </a:r>
          </a:p>
        </p:txBody>
      </p:sp>
      <p:pic>
        <p:nvPicPr>
          <p:cNvPr id="4" name="תמונה 3">
            <a:extLst>
              <a:ext uri="{FF2B5EF4-FFF2-40B4-BE49-F238E27FC236}">
                <a16:creationId xmlns:a16="http://schemas.microsoft.com/office/drawing/2014/main" id="{4E547261-19B4-A3EA-B9F6-C8C1B5991011}"/>
              </a:ext>
            </a:extLst>
          </p:cNvPr>
          <p:cNvPicPr>
            <a:picLocks noChangeAspect="1"/>
          </p:cNvPicPr>
          <p:nvPr/>
        </p:nvPicPr>
        <p:blipFill>
          <a:blip r:embed="rId4"/>
          <a:stretch>
            <a:fillRect/>
          </a:stretch>
        </p:blipFill>
        <p:spPr>
          <a:xfrm>
            <a:off x="3662771" y="1575045"/>
            <a:ext cx="7600950" cy="3581400"/>
          </a:xfrm>
          <a:prstGeom prst="rect">
            <a:avLst/>
          </a:prstGeom>
        </p:spPr>
      </p:pic>
      <p:pic>
        <p:nvPicPr>
          <p:cNvPr id="7" name="תמונה 6">
            <a:extLst>
              <a:ext uri="{FF2B5EF4-FFF2-40B4-BE49-F238E27FC236}">
                <a16:creationId xmlns:a16="http://schemas.microsoft.com/office/drawing/2014/main" id="{8F692F9D-6E11-C65D-B05F-A78855B997AF}"/>
              </a:ext>
            </a:extLst>
          </p:cNvPr>
          <p:cNvPicPr>
            <a:picLocks noChangeAspect="1"/>
          </p:cNvPicPr>
          <p:nvPr/>
        </p:nvPicPr>
        <p:blipFill>
          <a:blip r:embed="rId5"/>
          <a:stretch>
            <a:fillRect/>
          </a:stretch>
        </p:blipFill>
        <p:spPr>
          <a:xfrm>
            <a:off x="991295" y="3657601"/>
            <a:ext cx="2277841" cy="2297974"/>
          </a:xfrm>
          <a:prstGeom prst="rect">
            <a:avLst/>
          </a:prstGeom>
        </p:spPr>
      </p:pic>
    </p:spTree>
    <p:extLst>
      <p:ext uri="{BB962C8B-B14F-4D97-AF65-F5344CB8AC3E}">
        <p14:creationId xmlns:p14="http://schemas.microsoft.com/office/powerpoint/2010/main" val="246753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17DF-7481-5919-17F6-B2A2EE291EF6}"/>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9805A588-64BA-555C-C914-0BDAE435D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DE93D7A2-6274-8BB2-66E1-D50006ECAFB8}"/>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379E4C40-59F6-6EB8-F9B7-818006FC3777}"/>
              </a:ext>
            </a:extLst>
          </p:cNvPr>
          <p:cNvSpPr txBox="1"/>
          <p:nvPr/>
        </p:nvSpPr>
        <p:spPr>
          <a:xfrm>
            <a:off x="-20943" y="6402602"/>
            <a:ext cx="1761664" cy="369332"/>
          </a:xfrm>
          <a:prstGeom prst="rect">
            <a:avLst/>
          </a:prstGeom>
          <a:noFill/>
        </p:spPr>
        <p:txBody>
          <a:bodyPr wrap="square" rtlCol="1">
            <a:spAutoFit/>
          </a:bodyPr>
          <a:lstStyle/>
          <a:p>
            <a:r>
              <a:rPr lang="he-IL" dirty="0"/>
              <a:t>עמוד 231</a:t>
            </a:r>
          </a:p>
        </p:txBody>
      </p:sp>
      <p:pic>
        <p:nvPicPr>
          <p:cNvPr id="4" name="תמונה 3">
            <a:extLst>
              <a:ext uri="{FF2B5EF4-FFF2-40B4-BE49-F238E27FC236}">
                <a16:creationId xmlns:a16="http://schemas.microsoft.com/office/drawing/2014/main" id="{A7A25BD8-3155-37D0-3BCB-FE9E9C500792}"/>
              </a:ext>
            </a:extLst>
          </p:cNvPr>
          <p:cNvPicPr>
            <a:picLocks noChangeAspect="1"/>
          </p:cNvPicPr>
          <p:nvPr/>
        </p:nvPicPr>
        <p:blipFill>
          <a:blip r:embed="rId4"/>
          <a:stretch>
            <a:fillRect/>
          </a:stretch>
        </p:blipFill>
        <p:spPr>
          <a:xfrm>
            <a:off x="2065836" y="1184638"/>
            <a:ext cx="9505950" cy="552450"/>
          </a:xfrm>
          <a:prstGeom prst="rect">
            <a:avLst/>
          </a:prstGeom>
        </p:spPr>
      </p:pic>
      <p:pic>
        <p:nvPicPr>
          <p:cNvPr id="7" name="תמונה 6">
            <a:extLst>
              <a:ext uri="{FF2B5EF4-FFF2-40B4-BE49-F238E27FC236}">
                <a16:creationId xmlns:a16="http://schemas.microsoft.com/office/drawing/2014/main" id="{AB0F5E53-1C7B-E4EE-BAA7-EF9DFCB83A23}"/>
              </a:ext>
            </a:extLst>
          </p:cNvPr>
          <p:cNvPicPr>
            <a:picLocks noChangeAspect="1"/>
          </p:cNvPicPr>
          <p:nvPr/>
        </p:nvPicPr>
        <p:blipFill>
          <a:blip r:embed="rId5"/>
          <a:stretch>
            <a:fillRect/>
          </a:stretch>
        </p:blipFill>
        <p:spPr>
          <a:xfrm>
            <a:off x="2597195" y="2536916"/>
            <a:ext cx="8181975" cy="2324100"/>
          </a:xfrm>
          <a:prstGeom prst="rect">
            <a:avLst/>
          </a:prstGeom>
        </p:spPr>
      </p:pic>
    </p:spTree>
    <p:extLst>
      <p:ext uri="{BB962C8B-B14F-4D97-AF65-F5344CB8AC3E}">
        <p14:creationId xmlns:p14="http://schemas.microsoft.com/office/powerpoint/2010/main" val="145140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A963-97E3-95BF-2191-1D88383A4EA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E562447-E2C5-F448-9207-7C9AB57A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46B01C63-585D-1D5C-3A5E-05523025F9A6}"/>
              </a:ext>
            </a:extLst>
          </p:cNvPr>
          <p:cNvSpPr txBox="1"/>
          <p:nvPr/>
        </p:nvSpPr>
        <p:spPr>
          <a:xfrm>
            <a:off x="1740721" y="6165502"/>
            <a:ext cx="8849842" cy="461665"/>
          </a:xfrm>
          <a:prstGeom prst="rect">
            <a:avLst/>
          </a:prstGeom>
          <a:noFill/>
        </p:spPr>
        <p:txBody>
          <a:bodyPr wrap="square">
            <a:spAutoFit/>
          </a:bodyPr>
          <a:lstStyle/>
          <a:p>
            <a:r>
              <a:rPr lang="he-IL" sz="2400" b="1" i="0" u="none" strike="noStrike" baseline="0" dirty="0">
                <a:solidFill>
                  <a:srgbClr val="FFFFFF"/>
                </a:solidFill>
                <a:latin typeface="NarkisClassicMF-Bold"/>
              </a:rPr>
              <a:t>מהם מרכיבי הסביבה של כדור הארץ שמאפשרים קיום חיים על פניו?</a:t>
            </a:r>
            <a:endParaRPr lang="he-IL" sz="2400" dirty="0"/>
          </a:p>
        </p:txBody>
      </p:sp>
      <p:sp>
        <p:nvSpPr>
          <p:cNvPr id="2" name="תיבת טקסט 1">
            <a:extLst>
              <a:ext uri="{FF2B5EF4-FFF2-40B4-BE49-F238E27FC236}">
                <a16:creationId xmlns:a16="http://schemas.microsoft.com/office/drawing/2014/main" id="{B34E9D37-0CF4-D7D7-D511-EF935DCDAB08}"/>
              </a:ext>
            </a:extLst>
          </p:cNvPr>
          <p:cNvSpPr txBox="1"/>
          <p:nvPr/>
        </p:nvSpPr>
        <p:spPr>
          <a:xfrm>
            <a:off x="-726337" y="6488668"/>
            <a:ext cx="1761664" cy="369332"/>
          </a:xfrm>
          <a:prstGeom prst="rect">
            <a:avLst/>
          </a:prstGeom>
          <a:noFill/>
        </p:spPr>
        <p:txBody>
          <a:bodyPr wrap="square" rtlCol="1">
            <a:spAutoFit/>
          </a:bodyPr>
          <a:lstStyle/>
          <a:p>
            <a:r>
              <a:rPr lang="he-IL" dirty="0"/>
              <a:t>עמוד 231</a:t>
            </a:r>
          </a:p>
        </p:txBody>
      </p:sp>
      <p:pic>
        <p:nvPicPr>
          <p:cNvPr id="4" name="תמונה 3">
            <a:extLst>
              <a:ext uri="{FF2B5EF4-FFF2-40B4-BE49-F238E27FC236}">
                <a16:creationId xmlns:a16="http://schemas.microsoft.com/office/drawing/2014/main" id="{7832691D-F221-949C-DE03-506C3FD8B70D}"/>
              </a:ext>
            </a:extLst>
          </p:cNvPr>
          <p:cNvPicPr>
            <a:picLocks noChangeAspect="1"/>
          </p:cNvPicPr>
          <p:nvPr/>
        </p:nvPicPr>
        <p:blipFill>
          <a:blip r:embed="rId4"/>
          <a:stretch>
            <a:fillRect/>
          </a:stretch>
        </p:blipFill>
        <p:spPr>
          <a:xfrm>
            <a:off x="947601" y="745037"/>
            <a:ext cx="10626090" cy="6001128"/>
          </a:xfrm>
          <a:prstGeom prst="rect">
            <a:avLst/>
          </a:prstGeom>
        </p:spPr>
      </p:pic>
    </p:spTree>
    <p:extLst>
      <p:ext uri="{BB962C8B-B14F-4D97-AF65-F5344CB8AC3E}">
        <p14:creationId xmlns:p14="http://schemas.microsoft.com/office/powerpoint/2010/main" val="103158085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4621</TotalTime>
  <Words>4377</Words>
  <Application>Microsoft Office PowerPoint</Application>
  <PresentationFormat>מסך רחב</PresentationFormat>
  <Paragraphs>303</Paragraphs>
  <Slides>42</Slides>
  <Notes>41</Notes>
  <HiddenSlides>0</HiddenSlides>
  <MMClips>1</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42</vt:i4>
      </vt:variant>
    </vt:vector>
  </HeadingPairs>
  <TitlesOfParts>
    <vt:vector size="51" baseType="lpstr">
      <vt:lpstr>Almoni Neue DL 4.0 AAA</vt:lpstr>
      <vt:lpstr>Arial</vt:lpstr>
      <vt:lpstr>Calibri</vt:lpstr>
      <vt:lpstr>Calibri Light</vt:lpstr>
      <vt:lpstr>NarkisClassicMF-Bold</vt:lpstr>
      <vt:lpstr>NarkisClassicMF-Regular</vt:lpstr>
      <vt:lpstr>NarkisimMFO</vt:lpstr>
      <vt:lpstr>NarkisimMFOBold</vt:lpstr>
      <vt:lpstr>ערכת נושא Office</vt:lpstr>
      <vt:lpstr> מצגת מלווה לשעורים                       מדע וטכנולוגיה כיתה ו מצגת מלווה לשער קשרי קיום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3</cp:revision>
  <dcterms:created xsi:type="dcterms:W3CDTF">2024-11-12T09:24:50Z</dcterms:created>
  <dcterms:modified xsi:type="dcterms:W3CDTF">2025-04-27T04:04:54Z</dcterms:modified>
</cp:coreProperties>
</file>