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9"/>
  </p:notesMasterIdLst>
  <p:sldIdLst>
    <p:sldId id="326" r:id="rId2"/>
    <p:sldId id="256" r:id="rId3"/>
    <p:sldId id="327" r:id="rId4"/>
    <p:sldId id="328" r:id="rId5"/>
    <p:sldId id="329" r:id="rId6"/>
    <p:sldId id="330" r:id="rId7"/>
    <p:sldId id="346" r:id="rId8"/>
    <p:sldId id="331" r:id="rId9"/>
    <p:sldId id="345" r:id="rId10"/>
    <p:sldId id="347" r:id="rId11"/>
    <p:sldId id="349" r:id="rId12"/>
    <p:sldId id="348" r:id="rId13"/>
    <p:sldId id="332" r:id="rId14"/>
    <p:sldId id="334" r:id="rId15"/>
    <p:sldId id="350" r:id="rId16"/>
    <p:sldId id="335" r:id="rId17"/>
    <p:sldId id="333" r:id="rId1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3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20" autoAdjust="0"/>
    <p:restoredTop sz="70678" autoAdjust="0"/>
  </p:normalViewPr>
  <p:slideViewPr>
    <p:cSldViewPr snapToGrid="0">
      <p:cViewPr varScale="1">
        <p:scale>
          <a:sx n="81" d="100"/>
          <a:sy n="81" d="100"/>
        </p:scale>
        <p:origin x="16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9DCF5D3B-EF88-46FA-BF5E-D3EA032C81BC}"/>
    <pc:docChg chg="modSld">
      <pc:chgData name="noga mishan" userId="802d01ca9850f5a0" providerId="LiveId" clId="{9DCF5D3B-EF88-46FA-BF5E-D3EA032C81BC}" dt="2025-04-01T10:27:31.201" v="29" actId="20577"/>
      <pc:docMkLst>
        <pc:docMk/>
      </pc:docMkLst>
      <pc:sldChg chg="modNotesTx">
        <pc:chgData name="noga mishan" userId="802d01ca9850f5a0" providerId="LiveId" clId="{9DCF5D3B-EF88-46FA-BF5E-D3EA032C81BC}" dt="2025-04-01T10:27:31.201" v="29" actId="20577"/>
        <pc:sldMkLst>
          <pc:docMk/>
          <pc:sldMk cId="2645065727" sldId="330"/>
        </pc:sldMkLst>
      </pc:sldChg>
    </pc:docChg>
  </pc:docChgLst>
  <pc:docChgLst>
    <pc:chgData name="noga mishan" userId="802d01ca9850f5a0" providerId="LiveId" clId="{DCA89941-0786-461A-BD3B-FC3C9DD2E433}"/>
    <pc:docChg chg="undo custSel addSld delSld modSld sldOrd">
      <pc:chgData name="noga mishan" userId="802d01ca9850f5a0" providerId="LiveId" clId="{DCA89941-0786-461A-BD3B-FC3C9DD2E433}" dt="2024-11-20T11:19:58.810" v="2106" actId="14100"/>
      <pc:docMkLst>
        <pc:docMk/>
      </pc:docMkLst>
      <pc:sldChg chg="addSp delSp modSp add del mod modNotesTx">
        <pc:chgData name="noga mishan" userId="802d01ca9850f5a0" providerId="LiveId" clId="{DCA89941-0786-461A-BD3B-FC3C9DD2E433}" dt="2024-11-20T11:11:41.677" v="2102" actId="20577"/>
        <pc:sldMkLst>
          <pc:docMk/>
          <pc:sldMk cId="2869581168" sldId="256"/>
        </pc:sldMkLst>
      </pc:sldChg>
      <pc:sldChg chg="del">
        <pc:chgData name="noga mishan" userId="802d01ca9850f5a0" providerId="LiveId" clId="{DCA89941-0786-461A-BD3B-FC3C9DD2E433}" dt="2024-11-17T13:10:43.864" v="0" actId="47"/>
        <pc:sldMkLst>
          <pc:docMk/>
          <pc:sldMk cId="3259635115" sldId="277"/>
        </pc:sldMkLst>
      </pc:sldChg>
      <pc:sldChg chg="add del">
        <pc:chgData name="noga mishan" userId="802d01ca9850f5a0" providerId="LiveId" clId="{DCA89941-0786-461A-BD3B-FC3C9DD2E433}" dt="2024-11-17T13:11:36.233" v="42" actId="47"/>
        <pc:sldMkLst>
          <pc:docMk/>
          <pc:sldMk cId="2381832730" sldId="325"/>
        </pc:sldMkLst>
      </pc:sldChg>
      <pc:sldChg chg="modSp mod modNotesTx">
        <pc:chgData name="noga mishan" userId="802d01ca9850f5a0" providerId="LiveId" clId="{DCA89941-0786-461A-BD3B-FC3C9DD2E433}" dt="2024-11-20T10:41:17.501" v="1100" actId="20577"/>
        <pc:sldMkLst>
          <pc:docMk/>
          <pc:sldMk cId="674446009" sldId="326"/>
        </pc:sldMkLst>
      </pc:sldChg>
      <pc:sldChg chg="del">
        <pc:chgData name="noga mishan" userId="802d01ca9850f5a0" providerId="LiveId" clId="{DCA89941-0786-461A-BD3B-FC3C9DD2E433}" dt="2024-11-17T13:10:49.390" v="25" actId="47"/>
        <pc:sldMkLst>
          <pc:docMk/>
          <pc:sldMk cId="2150420392" sldId="327"/>
        </pc:sldMkLst>
      </pc:sldChg>
      <pc:sldChg chg="addSp delSp modSp add mod modNotesTx">
        <pc:chgData name="noga mishan" userId="802d01ca9850f5a0" providerId="LiveId" clId="{DCA89941-0786-461A-BD3B-FC3C9DD2E433}" dt="2024-11-20T10:44:51.396" v="1142" actId="20577"/>
        <pc:sldMkLst>
          <pc:docMk/>
          <pc:sldMk cId="3154951899" sldId="327"/>
        </pc:sldMkLst>
      </pc:sldChg>
      <pc:sldChg chg="del">
        <pc:chgData name="noga mishan" userId="802d01ca9850f5a0" providerId="LiveId" clId="{DCA89941-0786-461A-BD3B-FC3C9DD2E433}" dt="2024-11-17T13:10:48.627" v="23" actId="47"/>
        <pc:sldMkLst>
          <pc:docMk/>
          <pc:sldMk cId="1350464256" sldId="328"/>
        </pc:sldMkLst>
      </pc:sldChg>
      <pc:sldChg chg="addSp delSp modSp add mod modNotesTx">
        <pc:chgData name="noga mishan" userId="802d01ca9850f5a0" providerId="LiveId" clId="{DCA89941-0786-461A-BD3B-FC3C9DD2E433}" dt="2024-11-20T10:52:10.421" v="1219" actId="20577"/>
        <pc:sldMkLst>
          <pc:docMk/>
          <pc:sldMk cId="3483573303" sldId="328"/>
        </pc:sldMkLst>
      </pc:sldChg>
      <pc:sldChg chg="addSp delSp modSp add mod modNotesTx">
        <pc:chgData name="noga mishan" userId="802d01ca9850f5a0" providerId="LiveId" clId="{DCA89941-0786-461A-BD3B-FC3C9DD2E433}" dt="2024-11-20T10:53:39.561" v="1245" actId="20577"/>
        <pc:sldMkLst>
          <pc:docMk/>
          <pc:sldMk cId="2733108378" sldId="329"/>
        </pc:sldMkLst>
      </pc:sldChg>
      <pc:sldChg chg="del">
        <pc:chgData name="noga mishan" userId="802d01ca9850f5a0" providerId="LiveId" clId="{DCA89941-0786-461A-BD3B-FC3C9DD2E433}" dt="2024-11-17T13:10:47.776" v="21" actId="47"/>
        <pc:sldMkLst>
          <pc:docMk/>
          <pc:sldMk cId="3483449832" sldId="329"/>
        </pc:sldMkLst>
      </pc:sldChg>
      <pc:sldChg chg="del">
        <pc:chgData name="noga mishan" userId="802d01ca9850f5a0" providerId="LiveId" clId="{DCA89941-0786-461A-BD3B-FC3C9DD2E433}" dt="2024-11-17T13:10:48.114" v="22" actId="47"/>
        <pc:sldMkLst>
          <pc:docMk/>
          <pc:sldMk cId="2458416742" sldId="330"/>
        </pc:sldMkLst>
      </pc:sldChg>
      <pc:sldChg chg="addSp delSp modSp add mod modNotesTx">
        <pc:chgData name="noga mishan" userId="802d01ca9850f5a0" providerId="LiveId" clId="{DCA89941-0786-461A-BD3B-FC3C9DD2E433}" dt="2024-11-20T11:19:58.810" v="2106" actId="14100"/>
        <pc:sldMkLst>
          <pc:docMk/>
          <pc:sldMk cId="2645065727" sldId="330"/>
        </pc:sldMkLst>
      </pc:sldChg>
      <pc:sldChg chg="del">
        <pc:chgData name="noga mishan" userId="802d01ca9850f5a0" providerId="LiveId" clId="{DCA89941-0786-461A-BD3B-FC3C9DD2E433}" dt="2024-11-17T13:10:47.412" v="20" actId="47"/>
        <pc:sldMkLst>
          <pc:docMk/>
          <pc:sldMk cId="56198142" sldId="331"/>
        </pc:sldMkLst>
      </pc:sldChg>
      <pc:sldChg chg="addSp delSp modSp add mod modNotesTx">
        <pc:chgData name="noga mishan" userId="802d01ca9850f5a0" providerId="LiveId" clId="{DCA89941-0786-461A-BD3B-FC3C9DD2E433}" dt="2024-11-20T11:00:10.039" v="1438" actId="20577"/>
        <pc:sldMkLst>
          <pc:docMk/>
          <pc:sldMk cId="1360130302" sldId="331"/>
        </pc:sldMkLst>
      </pc:sldChg>
      <pc:sldChg chg="del">
        <pc:chgData name="noga mishan" userId="802d01ca9850f5a0" providerId="LiveId" clId="{DCA89941-0786-461A-BD3B-FC3C9DD2E433}" dt="2024-11-17T13:10:46.953" v="19" actId="47"/>
        <pc:sldMkLst>
          <pc:docMk/>
          <pc:sldMk cId="2766394379" sldId="332"/>
        </pc:sldMkLst>
      </pc:sldChg>
      <pc:sldChg chg="addSp modSp add mod modNotesTx">
        <pc:chgData name="noga mishan" userId="802d01ca9850f5a0" providerId="LiveId" clId="{DCA89941-0786-461A-BD3B-FC3C9DD2E433}" dt="2024-11-20T11:02:16.649" v="1464" actId="20577"/>
        <pc:sldMkLst>
          <pc:docMk/>
          <pc:sldMk cId="3530833059" sldId="332"/>
        </pc:sldMkLst>
      </pc:sldChg>
      <pc:sldChg chg="addSp modSp add mod ord modNotesTx">
        <pc:chgData name="noga mishan" userId="802d01ca9850f5a0" providerId="LiveId" clId="{DCA89941-0786-461A-BD3B-FC3C9DD2E433}" dt="2024-11-20T11:08:54.085" v="2005" actId="20577"/>
        <pc:sldMkLst>
          <pc:docMk/>
          <pc:sldMk cId="2356524237" sldId="333"/>
        </pc:sldMkLst>
      </pc:sldChg>
      <pc:sldChg chg="del">
        <pc:chgData name="noga mishan" userId="802d01ca9850f5a0" providerId="LiveId" clId="{DCA89941-0786-461A-BD3B-FC3C9DD2E433}" dt="2024-11-17T13:10:46.792" v="18" actId="47"/>
        <pc:sldMkLst>
          <pc:docMk/>
          <pc:sldMk cId="3432650276" sldId="333"/>
        </pc:sldMkLst>
      </pc:sldChg>
      <pc:sldChg chg="addSp delSp modSp add mod ord modNotesTx">
        <pc:chgData name="noga mishan" userId="802d01ca9850f5a0" providerId="LiveId" clId="{DCA89941-0786-461A-BD3B-FC3C9DD2E433}" dt="2024-11-20T11:03:12.236" v="1518" actId="20577"/>
        <pc:sldMkLst>
          <pc:docMk/>
          <pc:sldMk cId="1869543193" sldId="334"/>
        </pc:sldMkLst>
      </pc:sldChg>
      <pc:sldChg chg="del">
        <pc:chgData name="noga mishan" userId="802d01ca9850f5a0" providerId="LiveId" clId="{DCA89941-0786-461A-BD3B-FC3C9DD2E433}" dt="2024-11-17T13:10:46.610" v="17" actId="47"/>
        <pc:sldMkLst>
          <pc:docMk/>
          <pc:sldMk cId="3711687645" sldId="334"/>
        </pc:sldMkLst>
      </pc:sldChg>
      <pc:sldChg chg="addSp delSp modSp add mod modNotesTx">
        <pc:chgData name="noga mishan" userId="802d01ca9850f5a0" providerId="LiveId" clId="{DCA89941-0786-461A-BD3B-FC3C9DD2E433}" dt="2024-11-20T11:08:16.585" v="1938" actId="20577"/>
        <pc:sldMkLst>
          <pc:docMk/>
          <pc:sldMk cId="1779609104" sldId="335"/>
        </pc:sldMkLst>
      </pc:sldChg>
      <pc:sldChg chg="del">
        <pc:chgData name="noga mishan" userId="802d01ca9850f5a0" providerId="LiveId" clId="{DCA89941-0786-461A-BD3B-FC3C9DD2E433}" dt="2024-11-17T13:10:46.418" v="16" actId="47"/>
        <pc:sldMkLst>
          <pc:docMk/>
          <pc:sldMk cId="1797120827" sldId="335"/>
        </pc:sldMkLst>
      </pc:sldChg>
      <pc:sldChg chg="del">
        <pc:chgData name="noga mishan" userId="802d01ca9850f5a0" providerId="LiveId" clId="{DCA89941-0786-461A-BD3B-FC3C9DD2E433}" dt="2024-11-17T13:10:46.237" v="15" actId="47"/>
        <pc:sldMkLst>
          <pc:docMk/>
          <pc:sldMk cId="1767949679" sldId="336"/>
        </pc:sldMkLst>
      </pc:sldChg>
      <pc:sldChg chg="add del">
        <pc:chgData name="noga mishan" userId="802d01ca9850f5a0" providerId="LiveId" clId="{DCA89941-0786-461A-BD3B-FC3C9DD2E433}" dt="2024-11-20T06:25:50.672" v="829" actId="47"/>
        <pc:sldMkLst>
          <pc:docMk/>
          <pc:sldMk cId="1856544866" sldId="336"/>
        </pc:sldMkLst>
      </pc:sldChg>
      <pc:sldChg chg="add del">
        <pc:chgData name="noga mishan" userId="802d01ca9850f5a0" providerId="LiveId" clId="{DCA89941-0786-461A-BD3B-FC3C9DD2E433}" dt="2024-11-20T06:25:49.533" v="827" actId="47"/>
        <pc:sldMkLst>
          <pc:docMk/>
          <pc:sldMk cId="725156656" sldId="337"/>
        </pc:sldMkLst>
      </pc:sldChg>
      <pc:sldChg chg="del">
        <pc:chgData name="noga mishan" userId="802d01ca9850f5a0" providerId="LiveId" clId="{DCA89941-0786-461A-BD3B-FC3C9DD2E433}" dt="2024-11-17T13:10:46.086" v="14" actId="47"/>
        <pc:sldMkLst>
          <pc:docMk/>
          <pc:sldMk cId="2721841890" sldId="337"/>
        </pc:sldMkLst>
      </pc:sldChg>
      <pc:sldChg chg="del">
        <pc:chgData name="noga mishan" userId="802d01ca9850f5a0" providerId="LiveId" clId="{DCA89941-0786-461A-BD3B-FC3C9DD2E433}" dt="2024-11-17T13:10:45.936" v="13" actId="47"/>
        <pc:sldMkLst>
          <pc:docMk/>
          <pc:sldMk cId="1002097956" sldId="338"/>
        </pc:sldMkLst>
      </pc:sldChg>
      <pc:sldChg chg="add del">
        <pc:chgData name="noga mishan" userId="802d01ca9850f5a0" providerId="LiveId" clId="{DCA89941-0786-461A-BD3B-FC3C9DD2E433}" dt="2024-11-20T06:25:50" v="828" actId="47"/>
        <pc:sldMkLst>
          <pc:docMk/>
          <pc:sldMk cId="4111481693" sldId="338"/>
        </pc:sldMkLst>
      </pc:sldChg>
      <pc:sldChg chg="add del">
        <pc:chgData name="noga mishan" userId="802d01ca9850f5a0" providerId="LiveId" clId="{DCA89941-0786-461A-BD3B-FC3C9DD2E433}" dt="2024-11-20T06:25:51.119" v="830" actId="47"/>
        <pc:sldMkLst>
          <pc:docMk/>
          <pc:sldMk cId="2349474584" sldId="339"/>
        </pc:sldMkLst>
      </pc:sldChg>
      <pc:sldChg chg="add del">
        <pc:chgData name="noga mishan" userId="802d01ca9850f5a0" providerId="LiveId" clId="{DCA89941-0786-461A-BD3B-FC3C9DD2E433}" dt="2024-11-20T06:25:51.551" v="831" actId="47"/>
        <pc:sldMkLst>
          <pc:docMk/>
          <pc:sldMk cId="1720657187" sldId="340"/>
        </pc:sldMkLst>
      </pc:sldChg>
      <pc:sldChg chg="del">
        <pc:chgData name="noga mishan" userId="802d01ca9850f5a0" providerId="LiveId" clId="{DCA89941-0786-461A-BD3B-FC3C9DD2E433}" dt="2024-11-17T13:10:45.756" v="12" actId="47"/>
        <pc:sldMkLst>
          <pc:docMk/>
          <pc:sldMk cId="3952150139" sldId="340"/>
        </pc:sldMkLst>
      </pc:sldChg>
      <pc:sldChg chg="add del">
        <pc:chgData name="noga mishan" userId="802d01ca9850f5a0" providerId="LiveId" clId="{DCA89941-0786-461A-BD3B-FC3C9DD2E433}" dt="2024-11-20T06:25:51.959" v="832" actId="47"/>
        <pc:sldMkLst>
          <pc:docMk/>
          <pc:sldMk cId="1241804729" sldId="341"/>
        </pc:sldMkLst>
      </pc:sldChg>
      <pc:sldChg chg="del">
        <pc:chgData name="noga mishan" userId="802d01ca9850f5a0" providerId="LiveId" clId="{DCA89941-0786-461A-BD3B-FC3C9DD2E433}" dt="2024-11-17T13:10:45.585" v="11" actId="47"/>
        <pc:sldMkLst>
          <pc:docMk/>
          <pc:sldMk cId="1418772711" sldId="341"/>
        </pc:sldMkLst>
      </pc:sldChg>
      <pc:sldChg chg="del">
        <pc:chgData name="noga mishan" userId="802d01ca9850f5a0" providerId="LiveId" clId="{DCA89941-0786-461A-BD3B-FC3C9DD2E433}" dt="2024-11-17T13:10:45.297" v="9" actId="47"/>
        <pc:sldMkLst>
          <pc:docMk/>
          <pc:sldMk cId="843757786" sldId="342"/>
        </pc:sldMkLst>
      </pc:sldChg>
      <pc:sldChg chg="add del">
        <pc:chgData name="noga mishan" userId="802d01ca9850f5a0" providerId="LiveId" clId="{DCA89941-0786-461A-BD3B-FC3C9DD2E433}" dt="2024-11-20T06:25:52.311" v="833" actId="47"/>
        <pc:sldMkLst>
          <pc:docMk/>
          <pc:sldMk cId="2812802033" sldId="342"/>
        </pc:sldMkLst>
      </pc:sldChg>
      <pc:sldChg chg="del">
        <pc:chgData name="noga mishan" userId="802d01ca9850f5a0" providerId="LiveId" clId="{DCA89941-0786-461A-BD3B-FC3C9DD2E433}" dt="2024-11-17T13:10:49.742" v="26" actId="47"/>
        <pc:sldMkLst>
          <pc:docMk/>
          <pc:sldMk cId="370134318" sldId="343"/>
        </pc:sldMkLst>
      </pc:sldChg>
      <pc:sldChg chg="add del">
        <pc:chgData name="noga mishan" userId="802d01ca9850f5a0" providerId="LiveId" clId="{DCA89941-0786-461A-BD3B-FC3C9DD2E433}" dt="2024-11-20T06:25:53.159" v="834" actId="47"/>
        <pc:sldMkLst>
          <pc:docMk/>
          <pc:sldMk cId="1733246041" sldId="343"/>
        </pc:sldMkLst>
      </pc:sldChg>
      <pc:sldChg chg="add del">
        <pc:chgData name="noga mishan" userId="802d01ca9850f5a0" providerId="LiveId" clId="{DCA89941-0786-461A-BD3B-FC3C9DD2E433}" dt="2024-11-20T06:25:54.385" v="835" actId="47"/>
        <pc:sldMkLst>
          <pc:docMk/>
          <pc:sldMk cId="1610970760" sldId="344"/>
        </pc:sldMkLst>
      </pc:sldChg>
      <pc:sldChg chg="del">
        <pc:chgData name="noga mishan" userId="802d01ca9850f5a0" providerId="LiveId" clId="{DCA89941-0786-461A-BD3B-FC3C9DD2E433}" dt="2024-11-17T13:10:49.102" v="24" actId="47"/>
        <pc:sldMkLst>
          <pc:docMk/>
          <pc:sldMk cId="1772584105" sldId="344"/>
        </pc:sldMkLst>
      </pc:sldChg>
      <pc:sldChg chg="del">
        <pc:chgData name="noga mishan" userId="802d01ca9850f5a0" providerId="LiveId" clId="{DCA89941-0786-461A-BD3B-FC3C9DD2E433}" dt="2024-11-17T13:10:44.797" v="6" actId="47"/>
        <pc:sldMkLst>
          <pc:docMk/>
          <pc:sldMk cId="1839373164" sldId="345"/>
        </pc:sldMkLst>
      </pc:sldChg>
      <pc:sldChg chg="addSp modSp add mod ord modNotesTx">
        <pc:chgData name="noga mishan" userId="802d01ca9850f5a0" providerId="LiveId" clId="{DCA89941-0786-461A-BD3B-FC3C9DD2E433}" dt="2024-11-20T11:11:10.768" v="2101"/>
        <pc:sldMkLst>
          <pc:docMk/>
          <pc:sldMk cId="1879795163" sldId="345"/>
        </pc:sldMkLst>
      </pc:sldChg>
      <pc:sldChg chg="addSp modSp add mod ord modNotesTx">
        <pc:chgData name="noga mishan" userId="802d01ca9850f5a0" providerId="LiveId" clId="{DCA89941-0786-461A-BD3B-FC3C9DD2E433}" dt="2024-11-20T11:10:48.832" v="2099"/>
        <pc:sldMkLst>
          <pc:docMk/>
          <pc:sldMk cId="1218508819" sldId="346"/>
        </pc:sldMkLst>
      </pc:sldChg>
      <pc:sldChg chg="del">
        <pc:chgData name="noga mishan" userId="802d01ca9850f5a0" providerId="LiveId" clId="{DCA89941-0786-461A-BD3B-FC3C9DD2E433}" dt="2024-11-17T13:10:44.662" v="5" actId="47"/>
        <pc:sldMkLst>
          <pc:docMk/>
          <pc:sldMk cId="2362047114" sldId="346"/>
        </pc:sldMkLst>
      </pc:sldChg>
      <pc:sldChg chg="del">
        <pc:chgData name="noga mishan" userId="802d01ca9850f5a0" providerId="LiveId" clId="{DCA89941-0786-461A-BD3B-FC3C9DD2E433}" dt="2024-11-17T13:10:44.504" v="4" actId="47"/>
        <pc:sldMkLst>
          <pc:docMk/>
          <pc:sldMk cId="2714914087" sldId="347"/>
        </pc:sldMkLst>
      </pc:sldChg>
      <pc:sldChg chg="addSp delSp modSp add mod modNotesTx">
        <pc:chgData name="noga mishan" userId="802d01ca9850f5a0" providerId="LiveId" clId="{DCA89941-0786-461A-BD3B-FC3C9DD2E433}" dt="2024-11-20T08:21:07.816" v="1045" actId="20577"/>
        <pc:sldMkLst>
          <pc:docMk/>
          <pc:sldMk cId="3831432491" sldId="347"/>
        </pc:sldMkLst>
      </pc:sldChg>
      <pc:sldChg chg="add del">
        <pc:chgData name="noga mishan" userId="802d01ca9850f5a0" providerId="LiveId" clId="{DCA89941-0786-461A-BD3B-FC3C9DD2E433}" dt="2024-11-17T13:11:33.562" v="41" actId="47"/>
        <pc:sldMkLst>
          <pc:docMk/>
          <pc:sldMk cId="1414596091" sldId="348"/>
        </pc:sldMkLst>
      </pc:sldChg>
      <pc:sldChg chg="addSp delSp modSp add mod modNotesTx">
        <pc:chgData name="noga mishan" userId="802d01ca9850f5a0" providerId="LiveId" clId="{DCA89941-0786-461A-BD3B-FC3C9DD2E433}" dt="2024-11-20T08:17:27.152" v="839"/>
        <pc:sldMkLst>
          <pc:docMk/>
          <pc:sldMk cId="1732084230" sldId="348"/>
        </pc:sldMkLst>
      </pc:sldChg>
      <pc:sldChg chg="del">
        <pc:chgData name="noga mishan" userId="802d01ca9850f5a0" providerId="LiveId" clId="{DCA89941-0786-461A-BD3B-FC3C9DD2E433}" dt="2024-11-17T13:10:45.102" v="8" actId="47"/>
        <pc:sldMkLst>
          <pc:docMk/>
          <pc:sldMk cId="3573277887" sldId="349"/>
        </pc:sldMkLst>
      </pc:sldChg>
      <pc:sldChg chg="addSp modSp add mod modNotesTx">
        <pc:chgData name="noga mishan" userId="802d01ca9850f5a0" providerId="LiveId" clId="{DCA89941-0786-461A-BD3B-FC3C9DD2E433}" dt="2024-11-20T08:19:07.044" v="882" actId="20577"/>
        <pc:sldMkLst>
          <pc:docMk/>
          <pc:sldMk cId="3844265267" sldId="349"/>
        </pc:sldMkLst>
      </pc:sldChg>
      <pc:sldChg chg="del">
        <pc:chgData name="noga mishan" userId="802d01ca9850f5a0" providerId="LiveId" clId="{DCA89941-0786-461A-BD3B-FC3C9DD2E433}" dt="2024-11-17T13:10:44.949" v="7" actId="47"/>
        <pc:sldMkLst>
          <pc:docMk/>
          <pc:sldMk cId="1457092073" sldId="350"/>
        </pc:sldMkLst>
      </pc:sldChg>
      <pc:sldChg chg="addSp delSp modSp add mod modNotesTx">
        <pc:chgData name="noga mishan" userId="802d01ca9850f5a0" providerId="LiveId" clId="{DCA89941-0786-461A-BD3B-FC3C9DD2E433}" dt="2024-11-20T11:05:31.669" v="1644" actId="20577"/>
        <pc:sldMkLst>
          <pc:docMk/>
          <pc:sldMk cId="3482699117" sldId="350"/>
        </pc:sldMkLst>
      </pc:sldChg>
      <pc:sldChg chg="del">
        <pc:chgData name="noga mishan" userId="802d01ca9850f5a0" providerId="LiveId" clId="{DCA89941-0786-461A-BD3B-FC3C9DD2E433}" dt="2024-11-17T13:10:45.424" v="10" actId="47"/>
        <pc:sldMkLst>
          <pc:docMk/>
          <pc:sldMk cId="1707006988" sldId="351"/>
        </pc:sldMkLst>
      </pc:sldChg>
      <pc:sldChg chg="del">
        <pc:chgData name="noga mishan" userId="802d01ca9850f5a0" providerId="LiveId" clId="{DCA89941-0786-461A-BD3B-FC3C9DD2E433}" dt="2024-11-17T13:10:44.191" v="2" actId="47"/>
        <pc:sldMkLst>
          <pc:docMk/>
          <pc:sldMk cId="1921567402" sldId="352"/>
        </pc:sldMkLst>
      </pc:sldChg>
      <pc:sldChg chg="del">
        <pc:chgData name="noga mishan" userId="802d01ca9850f5a0" providerId="LiveId" clId="{DCA89941-0786-461A-BD3B-FC3C9DD2E433}" dt="2024-11-17T13:10:44.011" v="1" actId="47"/>
        <pc:sldMkLst>
          <pc:docMk/>
          <pc:sldMk cId="300993430" sldId="353"/>
        </pc:sldMkLst>
      </pc:sldChg>
      <pc:sldChg chg="del">
        <pc:chgData name="noga mishan" userId="802d01ca9850f5a0" providerId="LiveId" clId="{DCA89941-0786-461A-BD3B-FC3C9DD2E433}" dt="2024-11-17T13:10:44.323" v="3" actId="47"/>
        <pc:sldMkLst>
          <pc:docMk/>
          <pc:sldMk cId="4193374046" sldId="3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5962C88-44EB-4962-83A3-12D96BF06D2E}" type="datetimeFigureOut">
              <a:rPr lang="he-IL" smtClean="0"/>
              <a:t>ג'/ניסן/תשפ"ה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0E47B1-589A-4969-A4DB-1B4F2777F4FC}" type="slidenum">
              <a:rPr lang="he-IL" smtClean="0"/>
              <a:t>‹#›</a:t>
            </a:fld>
            <a:endParaRPr lang="he-IL"/>
          </a:p>
        </p:txBody>
      </p:sp>
    </p:spTree>
    <p:extLst>
      <p:ext uri="{BB962C8B-B14F-4D97-AF65-F5344CB8AC3E}">
        <p14:creationId xmlns:p14="http://schemas.microsoft.com/office/powerpoint/2010/main" val="25170326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DD51-8453-E16A-2A17-E446D6713D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D26423-B3CF-5029-F59C-3859DDC0F10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5DB2ADE-AA57-5A6D-C99E-9B169D326CC6}"/>
              </a:ext>
            </a:extLst>
          </p:cNvPr>
          <p:cNvSpPr>
            <a:spLocks noGrp="1"/>
          </p:cNvSpPr>
          <p:nvPr>
            <p:ph type="body" idx="1"/>
          </p:nvPr>
        </p:nvSpPr>
        <p:spPr/>
        <p:txBody>
          <a:bodyPr/>
          <a:lstStyle/>
          <a:p>
            <a:pPr algn="r"/>
            <a:r>
              <a:rPr lang="he-IL" dirty="0"/>
              <a:t>פרק שלישי: חיים בסביבות חיים. הפרק מרחיב את משמעות המושג סביבת חיים למושג מערכת אקולוגית.</a:t>
            </a:r>
          </a:p>
          <a:p>
            <a:pPr algn="r"/>
            <a:r>
              <a:rPr lang="he-IL" dirty="0"/>
              <a:t>האדם הוא חלק בלתי נפרד של המערכות האקולוגיות והוא משפיע עליהן ומושפע מהן.</a:t>
            </a:r>
          </a:p>
          <a:p>
            <a:pPr algn="r"/>
            <a:r>
              <a:rPr lang="he-IL" dirty="0"/>
              <a:t>בכל סביבת חיים יש צירוף ייחודי של מרכיבים חיים ומרכיבים שאינם חיים שמאפיין אותה מאחרות. </a:t>
            </a:r>
          </a:p>
          <a:p>
            <a:pPr algn="r"/>
            <a:r>
              <a:rPr lang="he-IL" dirty="0"/>
              <a:t>המושג סביבת חיים מרחיב את משמעותו למושג מערכת אקולוגית. כמו בכל מערכת, גם במערכת אקולוגית יש רכיבים שמקיימים ביניהם קשרי גומלין.</a:t>
            </a:r>
          </a:p>
          <a:p>
            <a:pPr algn="r"/>
            <a:r>
              <a:rPr lang="he-IL" dirty="0"/>
              <a:t>הסביבה היא מערכת שבה מתקיימת השפעה הדדית של מרכיבים שונים.</a:t>
            </a:r>
          </a:p>
          <a:p>
            <a:pPr algn="r"/>
            <a:r>
              <a:rPr lang="he-IL" dirty="0"/>
              <a:t>אופייה של הסביבה נקבע על ידי מרכיביה ועל ידי ההשפעה ההדדית שלהם זה על זה. אופי המרכיבים והיחסים ביניהם מייחדים סביבה אחת מסביבות אחרות שיש בהן מרכיבים שונים.</a:t>
            </a:r>
          </a:p>
          <a:p>
            <a:pPr algn="r"/>
            <a:r>
              <a:rPr lang="he-IL" dirty="0"/>
              <a:t>האדם שותף למערכת הסביבתית אך פעולותיו משפיעות עליה בצורה שמפרה את האי ז ו ן המתקיים בין מרכיביה השונים.</a:t>
            </a:r>
          </a:p>
        </p:txBody>
      </p:sp>
      <p:sp>
        <p:nvSpPr>
          <p:cNvPr id="4" name="מציין מיקום של מספר שקופית 3">
            <a:extLst>
              <a:ext uri="{FF2B5EF4-FFF2-40B4-BE49-F238E27FC236}">
                <a16:creationId xmlns:a16="http://schemas.microsoft.com/office/drawing/2014/main" id="{DBC32740-5B50-63F4-E4FE-A1D219714A1B}"/>
              </a:ext>
            </a:extLst>
          </p:cNvPr>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96819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1957-E437-CB02-1ED6-A3D1CAF9918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F2FF81E-69CD-FFDE-C54F-F04B291C121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F773DF4-AC92-AA59-D0F4-93E5B54574E0}"/>
              </a:ext>
            </a:extLst>
          </p:cNvPr>
          <p:cNvSpPr>
            <a:spLocks noGrp="1"/>
          </p:cNvSpPr>
          <p:nvPr>
            <p:ph type="body" idx="1"/>
          </p:nvPr>
        </p:nvSpPr>
        <p:spPr/>
        <p:txBody>
          <a:bodyPr/>
          <a:lstStyle/>
          <a:p>
            <a:r>
              <a:rPr lang="he-IL" dirty="0"/>
              <a:t>משלימים את המושגים החסרים במשפטים.</a:t>
            </a:r>
          </a:p>
          <a:p>
            <a:endParaRPr lang="he-IL" dirty="0"/>
          </a:p>
          <a:p>
            <a:r>
              <a:rPr lang="he-IL" dirty="0"/>
              <a:t>שואלים שאלה ועונים באמצעות היגד הסיכום המתאים.</a:t>
            </a:r>
          </a:p>
          <a:p>
            <a:r>
              <a:rPr lang="he-IL" dirty="0"/>
              <a:t>לדוגמה</a:t>
            </a:r>
          </a:p>
          <a:p>
            <a:r>
              <a:rPr lang="he-IL" dirty="0"/>
              <a:t>שאלה: אילו סביבות חיים יש על פני כדור הארץ?</a:t>
            </a:r>
          </a:p>
          <a:p>
            <a:r>
              <a:rPr lang="he-IL" dirty="0"/>
              <a:t>תשובה: על פני כדור הארץ יש מגוון סביבות חיים: חורש, חוף ים, אגם, מדבר ים ועוד.</a:t>
            </a:r>
          </a:p>
          <a:p>
            <a:endParaRPr lang="he-IL" dirty="0"/>
          </a:p>
          <a:p>
            <a:r>
              <a:rPr lang="he-IL" dirty="0"/>
              <a:t>מחברים שאלות עם היגדי הסיכום.</a:t>
            </a:r>
          </a:p>
          <a:p>
            <a:r>
              <a:rPr lang="he-IL" dirty="0"/>
              <a:t>לדוגמה</a:t>
            </a:r>
          </a:p>
          <a:p>
            <a:r>
              <a:rPr lang="he-IL" dirty="0"/>
              <a:t>על מי מוטלת האחריות לשמור על סביבות החיים מפני פגיעה??</a:t>
            </a:r>
          </a:p>
          <a:p>
            <a:endParaRPr lang="he-IL" dirty="0"/>
          </a:p>
        </p:txBody>
      </p:sp>
      <p:sp>
        <p:nvSpPr>
          <p:cNvPr id="4" name="מציין מיקום של מספר שקופית 3">
            <a:extLst>
              <a:ext uri="{FF2B5EF4-FFF2-40B4-BE49-F238E27FC236}">
                <a16:creationId xmlns:a16="http://schemas.microsoft.com/office/drawing/2014/main" id="{1170FC67-A1C4-6A8B-CD62-BC66114E788D}"/>
              </a:ext>
            </a:extLst>
          </p:cNvPr>
          <p:cNvSpPr>
            <a:spLocks noGrp="1"/>
          </p:cNvSpPr>
          <p:nvPr>
            <p:ph type="sldNum" sz="quarter" idx="5"/>
          </p:nvPr>
        </p:nvSpPr>
        <p:spPr/>
        <p:txBody>
          <a:bodyPr/>
          <a:lstStyle/>
          <a:p>
            <a:fld id="{360E47B1-589A-4969-A4DB-1B4F2777F4FC}" type="slidenum">
              <a:rPr lang="he-IL" smtClean="0"/>
              <a:t>10</a:t>
            </a:fld>
            <a:endParaRPr lang="he-IL"/>
          </a:p>
        </p:txBody>
      </p:sp>
    </p:spTree>
    <p:extLst>
      <p:ext uri="{BB962C8B-B14F-4D97-AF65-F5344CB8AC3E}">
        <p14:creationId xmlns:p14="http://schemas.microsoft.com/office/powerpoint/2010/main" val="4229390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3E1A-5710-8D4D-C87E-BAECEF4B527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C8CF3B4-2B3A-87D5-1C09-C67A113E146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04559DC-280C-DE1C-3412-8D4850029942}"/>
              </a:ext>
            </a:extLst>
          </p:cNvPr>
          <p:cNvSpPr>
            <a:spLocks noGrp="1"/>
          </p:cNvSpPr>
          <p:nvPr>
            <p:ph type="body" idx="1"/>
          </p:nvPr>
        </p:nvSpPr>
        <p:spPr/>
        <p:txBody>
          <a:bodyPr/>
          <a:lstStyle/>
          <a:p>
            <a:r>
              <a:rPr lang="he-IL" dirty="0"/>
              <a:t>מזהים את המיומנות במשפט ונותנים דוגמה לביטוי במשימה.</a:t>
            </a:r>
          </a:p>
          <a:p>
            <a:r>
              <a:rPr lang="he-IL" dirty="0"/>
              <a:t>לדוגמה:</a:t>
            </a:r>
          </a:p>
          <a:p>
            <a:r>
              <a:rPr lang="he-IL" dirty="0"/>
              <a:t>ערכנו חקירה בעזרת מקורות מידע ברשת.</a:t>
            </a:r>
          </a:p>
          <a:p>
            <a:r>
              <a:rPr lang="he-IL" dirty="0"/>
              <a:t>המשימה: אל הרשת, עמוד 254.</a:t>
            </a:r>
          </a:p>
          <a:p>
            <a:endParaRPr lang="he-IL" dirty="0"/>
          </a:p>
        </p:txBody>
      </p:sp>
      <p:sp>
        <p:nvSpPr>
          <p:cNvPr id="4" name="מציין מיקום של מספר שקופית 3">
            <a:extLst>
              <a:ext uri="{FF2B5EF4-FFF2-40B4-BE49-F238E27FC236}">
                <a16:creationId xmlns:a16="http://schemas.microsoft.com/office/drawing/2014/main" id="{BA6BEB5C-848F-7BC6-A4CC-3B89FC102112}"/>
              </a:ext>
            </a:extLst>
          </p:cNvPr>
          <p:cNvSpPr>
            <a:spLocks noGrp="1"/>
          </p:cNvSpPr>
          <p:nvPr>
            <p:ph type="sldNum" sz="quarter" idx="5"/>
          </p:nvPr>
        </p:nvSpPr>
        <p:spPr/>
        <p:txBody>
          <a:bodyPr/>
          <a:lstStyle/>
          <a:p>
            <a:fld id="{360E47B1-589A-4969-A4DB-1B4F2777F4FC}" type="slidenum">
              <a:rPr lang="he-IL" smtClean="0"/>
              <a:t>11</a:t>
            </a:fld>
            <a:endParaRPr lang="he-IL"/>
          </a:p>
        </p:txBody>
      </p:sp>
    </p:spTree>
    <p:extLst>
      <p:ext uri="{BB962C8B-B14F-4D97-AF65-F5344CB8AC3E}">
        <p14:creationId xmlns:p14="http://schemas.microsoft.com/office/powerpoint/2010/main" val="2648022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6C271-5C95-C63F-A1A6-CAEBB0A25CA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C27681B-6150-D90F-1ECD-36766468B57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739D07B-4651-BDCA-A8E0-0DAE614CD0BF}"/>
              </a:ext>
            </a:extLst>
          </p:cNvPr>
          <p:cNvSpPr>
            <a:spLocks noGrp="1"/>
          </p:cNvSpPr>
          <p:nvPr>
            <p:ph type="body" idx="1"/>
          </p:nvPr>
        </p:nvSpPr>
        <p:spPr/>
        <p:txBody>
          <a:bodyPr/>
          <a:lstStyle/>
          <a:p>
            <a:r>
              <a:rPr lang="he-IL" dirty="0"/>
              <a:t>שאלות המופיעות בתבנית זו מתאימות לתהליכי הערכה מעצבת - ביצועי הבנה של לומדים.</a:t>
            </a:r>
          </a:p>
          <a:p>
            <a:endParaRPr lang="he-IL" dirty="0"/>
          </a:p>
        </p:txBody>
      </p:sp>
      <p:sp>
        <p:nvSpPr>
          <p:cNvPr id="4" name="מציין מיקום של מספר שקופית 3">
            <a:extLst>
              <a:ext uri="{FF2B5EF4-FFF2-40B4-BE49-F238E27FC236}">
                <a16:creationId xmlns:a16="http://schemas.microsoft.com/office/drawing/2014/main" id="{83103916-33E1-84B7-6E21-5459B05ACFF5}"/>
              </a:ext>
            </a:extLst>
          </p:cNvPr>
          <p:cNvSpPr>
            <a:spLocks noGrp="1"/>
          </p:cNvSpPr>
          <p:nvPr>
            <p:ph type="sldNum" sz="quarter" idx="5"/>
          </p:nvPr>
        </p:nvSpPr>
        <p:spPr/>
        <p:txBody>
          <a:bodyPr/>
          <a:lstStyle/>
          <a:p>
            <a:fld id="{360E47B1-589A-4969-A4DB-1B4F2777F4FC}" type="slidenum">
              <a:rPr lang="he-IL" smtClean="0"/>
              <a:t>12</a:t>
            </a:fld>
            <a:endParaRPr lang="he-IL"/>
          </a:p>
        </p:txBody>
      </p:sp>
    </p:spTree>
    <p:extLst>
      <p:ext uri="{BB962C8B-B14F-4D97-AF65-F5344CB8AC3E}">
        <p14:creationId xmlns:p14="http://schemas.microsoft.com/office/powerpoint/2010/main" val="1971566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0D351-B736-8924-B21F-840DA9BA0DA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B45B0A8-6D1E-D8FD-689E-254C4D96FA4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4963F1C-3EC1-9F0E-4817-261090ECFCE2}"/>
              </a:ext>
            </a:extLst>
          </p:cNvPr>
          <p:cNvSpPr>
            <a:spLocks noGrp="1"/>
          </p:cNvSpPr>
          <p:nvPr>
            <p:ph type="body" idx="1"/>
          </p:nvPr>
        </p:nvSpPr>
        <p:spPr/>
        <p:txBody>
          <a:bodyPr/>
          <a:lstStyle/>
          <a:p>
            <a:r>
              <a:rPr lang="he-IL" dirty="0"/>
              <a:t>השער מסתיים במשימה טכנולוגית יש לנו אתגר. במשימה התלמידים מתבקשים להמציא/לתכנן מוצר שמתבסס על עקרון ההתאמה של תנועת נחש/לטאה/תיקן לסביבה (</a:t>
            </a:r>
            <a:r>
              <a:rPr lang="he-IL" dirty="0" err="1"/>
              <a:t>ביומימיקרי</a:t>
            </a:r>
            <a:r>
              <a:rPr lang="he-IL" dirty="0"/>
              <a:t>). המשימה מתאימה ככלי להערכת</a:t>
            </a:r>
          </a:p>
          <a:p>
            <a:r>
              <a:rPr lang="he-IL" dirty="0"/>
              <a:t>ביצועי הבנה של לומדים (ידע מושגי, מיומנויות תיכון, מיומנויות מידעניות, עבודת צוות ועוד). </a:t>
            </a:r>
          </a:p>
          <a:p>
            <a:endParaRPr lang="he-IL" dirty="0"/>
          </a:p>
          <a:p>
            <a:r>
              <a:rPr lang="he-IL" dirty="0"/>
              <a:t>המשימה היא מתחום </a:t>
            </a:r>
            <a:r>
              <a:rPr lang="he-IL" dirty="0" err="1"/>
              <a:t>הביומימיקרי</a:t>
            </a:r>
            <a:r>
              <a:rPr lang="he-IL" dirty="0"/>
              <a:t>. תחום שחוקר את הטבע במטרה לשאוב ממנו רעיונות לפתרונות טכנולוגיים. במשימה התלמידים מתבקשים לשכלל או להמציא מוצר שיגביר את היכולת שלהם "להשתחל" למקומות צרים. פתרון</a:t>
            </a:r>
          </a:p>
          <a:p>
            <a:r>
              <a:rPr lang="he-IL" dirty="0"/>
              <a:t>המשימה מאפשר שימוש במושגים ובעקרונות שטופלו בשער זה (התאמות גופניות של בעלי חיים לסביבה), הרחבת הידע בנושא מאפיינים של בעלי חיים ממחלקות שונות וכן תרגול של מיומנויות חשיבה ועשייה הדרושות להתמודדות עם האתגר (השוואה, הסקת מסקנות והכללה).</a:t>
            </a:r>
          </a:p>
        </p:txBody>
      </p:sp>
      <p:sp>
        <p:nvSpPr>
          <p:cNvPr id="4" name="מציין מיקום של מספר שקופית 3">
            <a:extLst>
              <a:ext uri="{FF2B5EF4-FFF2-40B4-BE49-F238E27FC236}">
                <a16:creationId xmlns:a16="http://schemas.microsoft.com/office/drawing/2014/main" id="{7E5053C0-4DA8-2071-D314-D392199BD04C}"/>
              </a:ext>
            </a:extLst>
          </p:cNvPr>
          <p:cNvSpPr>
            <a:spLocks noGrp="1"/>
          </p:cNvSpPr>
          <p:nvPr>
            <p:ph type="sldNum" sz="quarter" idx="5"/>
          </p:nvPr>
        </p:nvSpPr>
        <p:spPr/>
        <p:txBody>
          <a:bodyPr/>
          <a:lstStyle/>
          <a:p>
            <a:fld id="{360E47B1-589A-4969-A4DB-1B4F2777F4FC}" type="slidenum">
              <a:rPr lang="he-IL" smtClean="0"/>
              <a:t>13</a:t>
            </a:fld>
            <a:endParaRPr lang="he-IL"/>
          </a:p>
        </p:txBody>
      </p:sp>
    </p:spTree>
    <p:extLst>
      <p:ext uri="{BB962C8B-B14F-4D97-AF65-F5344CB8AC3E}">
        <p14:creationId xmlns:p14="http://schemas.microsoft.com/office/powerpoint/2010/main" val="1484254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BF404-EB59-67BB-DFF4-893BC27278C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133C001-DB82-A885-5CBC-65438C32EAA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E0287D8-A36B-8D9F-4845-78391FE765A2}"/>
              </a:ext>
            </a:extLst>
          </p:cNvPr>
          <p:cNvSpPr>
            <a:spLocks noGrp="1"/>
          </p:cNvSpPr>
          <p:nvPr>
            <p:ph type="body" idx="1"/>
          </p:nvPr>
        </p:nvSpPr>
        <p:spPr/>
        <p:txBody>
          <a:bodyPr/>
          <a:lstStyle/>
          <a:p>
            <a:r>
              <a:rPr lang="he-IL" dirty="0"/>
              <a:t>פתרון המשימה מציב אתגר חשיבתי שמצריך שימוש בתהליך התיכון לפיתוח המוצר. תהליך הפתרון משלב גם את תהליך חקירה מידענית , כגון: מקורות מידע כתובים ומקוונים.</a:t>
            </a:r>
          </a:p>
        </p:txBody>
      </p:sp>
      <p:sp>
        <p:nvSpPr>
          <p:cNvPr id="4" name="מציין מיקום של מספר שקופית 3">
            <a:extLst>
              <a:ext uri="{FF2B5EF4-FFF2-40B4-BE49-F238E27FC236}">
                <a16:creationId xmlns:a16="http://schemas.microsoft.com/office/drawing/2014/main" id="{66D34A70-5DD3-157A-8EA9-65C85D26B6A2}"/>
              </a:ext>
            </a:extLst>
          </p:cNvPr>
          <p:cNvSpPr>
            <a:spLocks noGrp="1"/>
          </p:cNvSpPr>
          <p:nvPr>
            <p:ph type="sldNum" sz="quarter" idx="5"/>
          </p:nvPr>
        </p:nvSpPr>
        <p:spPr/>
        <p:txBody>
          <a:bodyPr/>
          <a:lstStyle/>
          <a:p>
            <a:fld id="{360E47B1-589A-4969-A4DB-1B4F2777F4FC}" type="slidenum">
              <a:rPr lang="he-IL" smtClean="0"/>
              <a:t>14</a:t>
            </a:fld>
            <a:endParaRPr lang="he-IL"/>
          </a:p>
        </p:txBody>
      </p:sp>
    </p:spTree>
    <p:extLst>
      <p:ext uri="{BB962C8B-B14F-4D97-AF65-F5344CB8AC3E}">
        <p14:creationId xmlns:p14="http://schemas.microsoft.com/office/powerpoint/2010/main" val="395686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F7872-C998-57C7-F76F-716CE65F323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B025B29-D37A-7A48-707F-BBCF8183F31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CF63390-5BA1-5696-CB39-6B5A75FBB456}"/>
              </a:ext>
            </a:extLst>
          </p:cNvPr>
          <p:cNvSpPr>
            <a:spLocks noGrp="1"/>
          </p:cNvSpPr>
          <p:nvPr>
            <p:ph type="body" idx="1"/>
          </p:nvPr>
        </p:nvSpPr>
        <p:spPr/>
        <p:txBody>
          <a:bodyPr/>
          <a:lstStyle/>
          <a:p>
            <a:r>
              <a:rPr lang="he-IL" dirty="0"/>
              <a:t>כרטיסיות המשימה מסייעות להגדרת הצורך והבעיה דרישות ואילוצים.</a:t>
            </a:r>
          </a:p>
          <a:p>
            <a:r>
              <a:rPr lang="he-IL" dirty="0"/>
              <a:t>העזרו בהן לשאול שאלות המסייעות בדרך לפתרון. </a:t>
            </a:r>
          </a:p>
        </p:txBody>
      </p:sp>
      <p:sp>
        <p:nvSpPr>
          <p:cNvPr id="4" name="מציין מיקום של מספר שקופית 3">
            <a:extLst>
              <a:ext uri="{FF2B5EF4-FFF2-40B4-BE49-F238E27FC236}">
                <a16:creationId xmlns:a16="http://schemas.microsoft.com/office/drawing/2014/main" id="{DCF51227-B945-AC1E-5914-0F89298F2B80}"/>
              </a:ext>
            </a:extLst>
          </p:cNvPr>
          <p:cNvSpPr>
            <a:spLocks noGrp="1"/>
          </p:cNvSpPr>
          <p:nvPr>
            <p:ph type="sldNum" sz="quarter" idx="5"/>
          </p:nvPr>
        </p:nvSpPr>
        <p:spPr/>
        <p:txBody>
          <a:bodyPr/>
          <a:lstStyle/>
          <a:p>
            <a:fld id="{360E47B1-589A-4969-A4DB-1B4F2777F4FC}" type="slidenum">
              <a:rPr lang="he-IL" smtClean="0"/>
              <a:t>15</a:t>
            </a:fld>
            <a:endParaRPr lang="he-IL"/>
          </a:p>
        </p:txBody>
      </p:sp>
    </p:spTree>
    <p:extLst>
      <p:ext uri="{BB962C8B-B14F-4D97-AF65-F5344CB8AC3E}">
        <p14:creationId xmlns:p14="http://schemas.microsoft.com/office/powerpoint/2010/main" val="4101110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F14D-216A-9A86-D292-C940E417BC1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75E82D8-F497-E2D2-1DD2-272AF0228F7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68124AA-6A09-D00B-4BC9-E7A3C6D9D5F9}"/>
              </a:ext>
            </a:extLst>
          </p:cNvPr>
          <p:cNvSpPr>
            <a:spLocks noGrp="1"/>
          </p:cNvSpPr>
          <p:nvPr>
            <p:ph type="body" idx="1"/>
          </p:nvPr>
        </p:nvSpPr>
        <p:spPr/>
        <p:txBody>
          <a:bodyPr/>
          <a:lstStyle/>
          <a:p>
            <a:r>
              <a:rPr lang="he-IL" dirty="0"/>
              <a:t>דרך אחת להעלות רעיונות לפתרון היא להתבונן בטבע ולראות האם בעלי חיים או צמחים "מצאו" פתרון טוב לבעיה ולהעתיק אותו.</a:t>
            </a:r>
          </a:p>
          <a:p>
            <a:r>
              <a:rPr lang="he-IL" dirty="0"/>
              <a:t>בעזרת הפעולות המוגדרות בכרטיס המשימה אפשר להעריך כל פתרון ולבחון האם הוא מתאים לדרישות ולאילוצים ונותן מענה לצורך.  </a:t>
            </a:r>
          </a:p>
        </p:txBody>
      </p:sp>
      <p:sp>
        <p:nvSpPr>
          <p:cNvPr id="4" name="מציין מיקום של מספר שקופית 3">
            <a:extLst>
              <a:ext uri="{FF2B5EF4-FFF2-40B4-BE49-F238E27FC236}">
                <a16:creationId xmlns:a16="http://schemas.microsoft.com/office/drawing/2014/main" id="{DC064F4F-45DD-57BC-9EE5-DCBA4528A5CA}"/>
              </a:ext>
            </a:extLst>
          </p:cNvPr>
          <p:cNvSpPr>
            <a:spLocks noGrp="1"/>
          </p:cNvSpPr>
          <p:nvPr>
            <p:ph type="sldNum" sz="quarter" idx="5"/>
          </p:nvPr>
        </p:nvSpPr>
        <p:spPr/>
        <p:txBody>
          <a:bodyPr/>
          <a:lstStyle/>
          <a:p>
            <a:fld id="{360E47B1-589A-4969-A4DB-1B4F2777F4FC}" type="slidenum">
              <a:rPr lang="he-IL" smtClean="0"/>
              <a:t>16</a:t>
            </a:fld>
            <a:endParaRPr lang="he-IL"/>
          </a:p>
        </p:txBody>
      </p:sp>
    </p:spTree>
    <p:extLst>
      <p:ext uri="{BB962C8B-B14F-4D97-AF65-F5344CB8AC3E}">
        <p14:creationId xmlns:p14="http://schemas.microsoft.com/office/powerpoint/2010/main" val="728642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04D6A-0F5B-A8AE-42A0-8F467746571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8DC7512-5990-274D-2D43-82E8FBCC8C2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6E6D775-0EA5-1DD2-CBA3-7B5E87B1120E}"/>
              </a:ext>
            </a:extLst>
          </p:cNvPr>
          <p:cNvSpPr>
            <a:spLocks noGrp="1"/>
          </p:cNvSpPr>
          <p:nvPr>
            <p:ph type="body" idx="1"/>
          </p:nvPr>
        </p:nvSpPr>
        <p:spPr/>
        <p:txBody>
          <a:bodyPr/>
          <a:lstStyle/>
          <a:p>
            <a:r>
              <a:rPr lang="he-IL" dirty="0"/>
              <a:t>העזרו בכרטיס המשימה לבניית מוצר שיענה על הצורך להשתחל למקומות צרים.</a:t>
            </a:r>
          </a:p>
        </p:txBody>
      </p:sp>
      <p:sp>
        <p:nvSpPr>
          <p:cNvPr id="4" name="מציין מיקום של מספר שקופית 3">
            <a:extLst>
              <a:ext uri="{FF2B5EF4-FFF2-40B4-BE49-F238E27FC236}">
                <a16:creationId xmlns:a16="http://schemas.microsoft.com/office/drawing/2014/main" id="{C595B9DD-619C-AB27-E0C0-89583E18AC66}"/>
              </a:ext>
            </a:extLst>
          </p:cNvPr>
          <p:cNvSpPr>
            <a:spLocks noGrp="1"/>
          </p:cNvSpPr>
          <p:nvPr>
            <p:ph type="sldNum" sz="quarter" idx="5"/>
          </p:nvPr>
        </p:nvSpPr>
        <p:spPr/>
        <p:txBody>
          <a:bodyPr/>
          <a:lstStyle/>
          <a:p>
            <a:fld id="{360E47B1-589A-4969-A4DB-1B4F2777F4FC}" type="slidenum">
              <a:rPr lang="he-IL" smtClean="0"/>
              <a:t>17</a:t>
            </a:fld>
            <a:endParaRPr lang="he-IL"/>
          </a:p>
        </p:txBody>
      </p:sp>
    </p:spTree>
    <p:extLst>
      <p:ext uri="{BB962C8B-B14F-4D97-AF65-F5344CB8AC3E}">
        <p14:creationId xmlns:p14="http://schemas.microsoft.com/office/powerpoint/2010/main" val="224719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לעתים אנחנו נדרשים להפרעה כדי להגדיר מצב "נורמלי". פלישתם של מינים זרים לסביבה מפרה את האיזון האקולוגי, אך יחד עם זאת עוזרת להגדיר אותו ועוזרת להגדיר את הסביבה כמערכת של יחסים בין מרכיבים</a:t>
            </a:r>
          </a:p>
          <a:p>
            <a:r>
              <a:rPr lang="he-IL" dirty="0"/>
              <a:t>שונים. סיפור המינים הפולשים באיי גלפאגוס הוא דרמטי במיוחד בשל ייחודם של האיים – היעדר יונקים טורפים. חשוב לקיים דיון על המצב שהיה באיים לפני פלישת האדם ואחרי הפלישה. לדוגמה, מה מאפיין סביבה טבעית</a:t>
            </a:r>
          </a:p>
          <a:p>
            <a:r>
              <a:rPr lang="he-IL" dirty="0"/>
              <a:t>אחת מסביבה שבה נמצא האדם?</a:t>
            </a:r>
          </a:p>
          <a:p>
            <a:r>
              <a:rPr lang="he-IL" dirty="0"/>
              <a:t>בדיון מוצע להתייחס גם לשאלות כגון: אילו השפעות יש לאדם על הסביבה? כיצד האדם הפר את האיזון שהיה בטבע? מהו אותו איזון? בין מה למה? מה ייחודו של האיזון במקום אחד לעומת האיזון במקום אחר – האם אפשר</a:t>
            </a:r>
          </a:p>
          <a:p>
            <a:r>
              <a:rPr lang="he-IL" dirty="0"/>
              <a:t>לאפיין סביבה באמצעות תיאור אותו איזון שמתקיים בין מרכיביה?</a:t>
            </a:r>
          </a:p>
          <a:p>
            <a:r>
              <a:rPr lang="he-IL" dirty="0"/>
              <a:t>כאשר יסיימו התלמידים "לשפוט" את אותו חתול שהרס את קיניהן של הציפורים המקומיות (הפר את האיזון), יש להפנות את השאלה בדבר תפקידו של האדם במקרה הזה: האם פעולותיו של האדם מפרות את האיזון שבטבע?</a:t>
            </a:r>
          </a:p>
          <a:p>
            <a:r>
              <a:rPr lang="he-IL" dirty="0"/>
              <a:t>כיצד? האם רק בדרך ישירה של התערבות במגוון המינים בסביבה?</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2</a:t>
            </a:fld>
            <a:endParaRPr lang="he-IL"/>
          </a:p>
        </p:txBody>
      </p:sp>
    </p:spTree>
    <p:extLst>
      <p:ext uri="{BB962C8B-B14F-4D97-AF65-F5344CB8AC3E}">
        <p14:creationId xmlns:p14="http://schemas.microsoft.com/office/powerpoint/2010/main" val="332306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3923-A488-3DC5-8D53-BD41FA398D4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C39DB49-C0D0-77BB-74CD-A89F0D060AC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9F50730-6629-FEF3-1CEC-3A4C05797134}"/>
              </a:ext>
            </a:extLst>
          </p:cNvPr>
          <p:cNvSpPr>
            <a:spLocks noGrp="1"/>
          </p:cNvSpPr>
          <p:nvPr>
            <p:ph type="body" idx="1"/>
          </p:nvPr>
        </p:nvSpPr>
        <p:spPr/>
        <p:txBody>
          <a:bodyPr/>
          <a:lstStyle/>
          <a:p>
            <a:r>
              <a:rPr lang="he-IL" dirty="0"/>
              <a:t>תת הפרק מתמקד במשמעות המושג סביבת חיים ובמגוון העצום של סביבות חיים. הרבגוניות המאפיינת את סביבות החיים היא פועל יוצא של יחסים מורכבים בין מרכיבי הסביבה החיים ושאינם חיים.</a:t>
            </a:r>
          </a:p>
          <a:p>
            <a:r>
              <a:rPr lang="he-IL" dirty="0"/>
              <a:t>המשימה עורכת הבניה של עקרון האחידות והשוני בהקשר לסביבות חיים. </a:t>
            </a:r>
          </a:p>
          <a:p>
            <a:r>
              <a:rPr lang="he-IL" dirty="0"/>
              <a:t>תהליך ההבניה של העיקרון נעשה בשני שלבים:</a:t>
            </a:r>
          </a:p>
          <a:p>
            <a:r>
              <a:rPr lang="he-IL" dirty="0"/>
              <a:t> א. חקירת סביבות חיים</a:t>
            </a:r>
          </a:p>
          <a:p>
            <a:r>
              <a:rPr lang="he-IL" dirty="0"/>
              <a:t>ב. השוואה בין סביבות החיים.</a:t>
            </a:r>
          </a:p>
          <a:p>
            <a:endParaRPr lang="he-IL" dirty="0"/>
          </a:p>
          <a:p>
            <a:r>
              <a:rPr lang="he-IL" dirty="0"/>
              <a:t>משימה זו מזמנת שימוש במיומנויות מידעניות: חיפוש מידע ברשת, ארגון ומיזוג מידע והצגתו בדרכים מתאימות. את המשימה מומלץ לבצע בבית.</a:t>
            </a:r>
          </a:p>
          <a:p>
            <a:endParaRPr lang="he-IL" dirty="0"/>
          </a:p>
          <a:p>
            <a:r>
              <a:rPr lang="he-IL" dirty="0"/>
              <a:t>חלק א של המשימה נעשה ברמת הקבוצה. אפיון סביבת החיים נעשה על פי ההיבטים הבאים: מרכיבי הסביבה (חיים ושאינם חיים) וקשרי קיום בין יצורים חיים.</a:t>
            </a:r>
          </a:p>
        </p:txBody>
      </p:sp>
      <p:sp>
        <p:nvSpPr>
          <p:cNvPr id="4" name="מציין מיקום של מספר שקופית 3">
            <a:extLst>
              <a:ext uri="{FF2B5EF4-FFF2-40B4-BE49-F238E27FC236}">
                <a16:creationId xmlns:a16="http://schemas.microsoft.com/office/drawing/2014/main" id="{8550B4A4-5F1D-8F2F-EABB-365BA9DF92A2}"/>
              </a:ext>
            </a:extLst>
          </p:cNvPr>
          <p:cNvSpPr>
            <a:spLocks noGrp="1"/>
          </p:cNvSpPr>
          <p:nvPr>
            <p:ph type="sldNum" sz="quarter" idx="5"/>
          </p:nvPr>
        </p:nvSpPr>
        <p:spPr/>
        <p:txBody>
          <a:bodyPr/>
          <a:lstStyle/>
          <a:p>
            <a:fld id="{360E47B1-589A-4969-A4DB-1B4F2777F4FC}" type="slidenum">
              <a:rPr lang="he-IL" smtClean="0"/>
              <a:t>3</a:t>
            </a:fld>
            <a:endParaRPr lang="he-IL"/>
          </a:p>
        </p:txBody>
      </p:sp>
    </p:spTree>
    <p:extLst>
      <p:ext uri="{BB962C8B-B14F-4D97-AF65-F5344CB8AC3E}">
        <p14:creationId xmlns:p14="http://schemas.microsoft.com/office/powerpoint/2010/main" val="2160066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D2373-9477-DA49-989F-E7411D1E4F2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8EC5FF2-6CB7-B399-7FE5-7F349F3FFD3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D39902F-E229-C9DF-2AA3-D56DB8055DD6}"/>
              </a:ext>
            </a:extLst>
          </p:cNvPr>
          <p:cNvSpPr>
            <a:spLocks noGrp="1"/>
          </p:cNvSpPr>
          <p:nvPr>
            <p:ph type="body" idx="1"/>
          </p:nvPr>
        </p:nvSpPr>
        <p:spPr/>
        <p:txBody>
          <a:bodyPr/>
          <a:lstStyle/>
          <a:p>
            <a:r>
              <a:rPr lang="he-IL" dirty="0"/>
              <a:t>חלק ב של המשימה נעשה ברמת הכיתה שכן התשובה לשאלה "במה דומות סביבות החיים ובמה הן שונות?" מחייבת עריכת השוואה בין סביבות החיים שנחקרו בחלק א. הקריטריונים להשוואה הם ההיבטים שעל פיהם נחקרו סביבות החיים בחלק א.</a:t>
            </a:r>
          </a:p>
          <a:p>
            <a:endParaRPr lang="he-IL" dirty="0"/>
          </a:p>
          <a:p>
            <a:r>
              <a:rPr lang="he-IL" dirty="0"/>
              <a:t>חשוב לשים לב שמאפייני סביבות החיים שעל פיהן נחקרו הסביבות מתפקדים כקריטריונים בתהליך ההשוואה.</a:t>
            </a:r>
          </a:p>
          <a:p>
            <a:endParaRPr lang="he-IL" dirty="0"/>
          </a:p>
          <a:p>
            <a:r>
              <a:rPr lang="he-IL" dirty="0"/>
              <a:t>המסקנות שעולות מההשוואה היא שבכל סביבות החיים יש מרכיבים חיים ומרכיבים שאינם חיים. כמו כן, בכל  סביבת חיים מתקיימים נקשרי קיום בין יצורים למרכיבי הסביבה – זוהי האחידות. </a:t>
            </a:r>
          </a:p>
          <a:p>
            <a:r>
              <a:rPr lang="he-IL" dirty="0"/>
              <a:t>סביבות החיים נבדלות זו מזו בביטוי שיש למרכיבי סביבה (למשל, במיני היצורים החיים, בטמפרטורה, בזמינות המים וכדומה) - זהו השוני.</a:t>
            </a:r>
          </a:p>
        </p:txBody>
      </p:sp>
      <p:sp>
        <p:nvSpPr>
          <p:cNvPr id="4" name="מציין מיקום של מספר שקופית 3">
            <a:extLst>
              <a:ext uri="{FF2B5EF4-FFF2-40B4-BE49-F238E27FC236}">
                <a16:creationId xmlns:a16="http://schemas.microsoft.com/office/drawing/2014/main" id="{FC8B7638-A59C-F888-48A9-300DFCB6BC6E}"/>
              </a:ext>
            </a:extLst>
          </p:cNvPr>
          <p:cNvSpPr>
            <a:spLocks noGrp="1"/>
          </p:cNvSpPr>
          <p:nvPr>
            <p:ph type="sldNum" sz="quarter" idx="5"/>
          </p:nvPr>
        </p:nvSpPr>
        <p:spPr/>
        <p:txBody>
          <a:bodyPr/>
          <a:lstStyle/>
          <a:p>
            <a:fld id="{360E47B1-589A-4969-A4DB-1B4F2777F4FC}" type="slidenum">
              <a:rPr lang="he-IL" smtClean="0"/>
              <a:t>4</a:t>
            </a:fld>
            <a:endParaRPr lang="he-IL"/>
          </a:p>
        </p:txBody>
      </p:sp>
    </p:spTree>
    <p:extLst>
      <p:ext uri="{BB962C8B-B14F-4D97-AF65-F5344CB8AC3E}">
        <p14:creationId xmlns:p14="http://schemas.microsoft.com/office/powerpoint/2010/main" val="959369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DE174-FC81-DCE7-F691-D63CAC35AEA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2E2BF6C-72F6-9521-8D05-18C7F5EA38A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D764394-10F8-3DD4-4FA5-72E388BA538E}"/>
              </a:ext>
            </a:extLst>
          </p:cNvPr>
          <p:cNvSpPr>
            <a:spLocks noGrp="1"/>
          </p:cNvSpPr>
          <p:nvPr>
            <p:ph type="body" idx="1"/>
          </p:nvPr>
        </p:nvSpPr>
        <p:spPr/>
        <p:txBody>
          <a:bodyPr/>
          <a:lstStyle/>
          <a:p>
            <a:r>
              <a:rPr lang="he-IL" dirty="0"/>
              <a:t>המשימה תומכת בתהליכי ההמשגה הקשורים להתנסות במשימה הקודמת. המושג המרכזי כאן הוא המושג הכולל סביבת חיים. בכל סביבת חיים באשר היא יש מרכיבים חיים ומרכיבים שאינם חיים.</a:t>
            </a:r>
          </a:p>
          <a:p>
            <a:r>
              <a:rPr lang="he-IL" dirty="0"/>
              <a:t>בכל סביבת חיים מתקיימים קשרי קיום בין היצורים החיים לבין סביבתם. בכל סביבת חיים יש צירוף ייחודי של מרכיבים חיים ומרכיבים שאינם חיים שמאפיין אותה מאחרות.</a:t>
            </a:r>
          </a:p>
          <a:p>
            <a:endParaRPr lang="he-IL" dirty="0"/>
          </a:p>
          <a:p>
            <a:r>
              <a:rPr lang="he-IL" dirty="0"/>
              <a:t>כל סביבות החיים הן מערכות אקולוגיות. לפיכך אפשר לנתח סביבות חיים לפי מאפייני המערכת. במערכת אקולוגית יש מרכיבים (חיים ושאינם חיים) ובין המרכיבים מתקיימים יחסי גומלין. לפיכך פגיעה במרכיב אחד של המערכת עלולה לפגוע במרכיבים אחרים ובכך לפגוע באיזון שמתקיים בה.</a:t>
            </a:r>
          </a:p>
        </p:txBody>
      </p:sp>
      <p:sp>
        <p:nvSpPr>
          <p:cNvPr id="4" name="מציין מיקום של מספר שקופית 3">
            <a:extLst>
              <a:ext uri="{FF2B5EF4-FFF2-40B4-BE49-F238E27FC236}">
                <a16:creationId xmlns:a16="http://schemas.microsoft.com/office/drawing/2014/main" id="{20CB180D-1325-D6EF-CA77-70EAB77C77E4}"/>
              </a:ext>
            </a:extLst>
          </p:cNvPr>
          <p:cNvSpPr>
            <a:spLocks noGrp="1"/>
          </p:cNvSpPr>
          <p:nvPr>
            <p:ph type="sldNum" sz="quarter" idx="5"/>
          </p:nvPr>
        </p:nvSpPr>
        <p:spPr/>
        <p:txBody>
          <a:bodyPr/>
          <a:lstStyle/>
          <a:p>
            <a:fld id="{360E47B1-589A-4969-A4DB-1B4F2777F4FC}" type="slidenum">
              <a:rPr lang="he-IL" smtClean="0"/>
              <a:t>5</a:t>
            </a:fld>
            <a:endParaRPr lang="he-IL"/>
          </a:p>
        </p:txBody>
      </p:sp>
    </p:spTree>
    <p:extLst>
      <p:ext uri="{BB962C8B-B14F-4D97-AF65-F5344CB8AC3E}">
        <p14:creationId xmlns:p14="http://schemas.microsoft.com/office/powerpoint/2010/main" val="342822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4B9BB-7812-A958-87FB-A94E0C453D2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FD77A0F-88BE-6038-56FF-3971D9A91ED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F247748-E39C-937D-35F1-E0476558B533}"/>
              </a:ext>
            </a:extLst>
          </p:cNvPr>
          <p:cNvSpPr>
            <a:spLocks noGrp="1"/>
          </p:cNvSpPr>
          <p:nvPr>
            <p:ph type="body" idx="1"/>
          </p:nvPr>
        </p:nvSpPr>
        <p:spPr/>
        <p:txBody>
          <a:bodyPr/>
          <a:lstStyle/>
          <a:p>
            <a:r>
              <a:rPr lang="he-IL" dirty="0"/>
              <a:t>פיתוח התפיסה שהאדם הוא מרכיב בסביבת החיים חשוב להבנת מהות האחריות שלו. כמרכיב בסביבה, גם האדם שותף למכלול היחסים של מושפעים ומשפיעים וגם הוא תלוי במרכיבי הסביבה החיים ושאינם חיים. חשוב להדגיש את התפיסה שכיצורים חיים אנחנו חלק בלתי נפרד מהסביבה.</a:t>
            </a:r>
          </a:p>
          <a:p>
            <a:r>
              <a:rPr lang="he-IL" dirty="0"/>
              <a:t>קטע המידע מביא דוגמה אחת מיני רבות לפגיעת האדם ביצורים חיים. מוצע להביא דוגמאות נוספות כדי להרחיב את התמונה על ממדי הפגיעה.</a:t>
            </a:r>
          </a:p>
          <a:p>
            <a:r>
              <a:rPr lang="he-IL" dirty="0"/>
              <a:t>אוכלוסיית הדו־חיים מהווה סמן רגיש ביותר לשינויים סביבתיים הנגרמים בעקבות פעילות האדם. הדו־חיים זקוקים למקווי מים לקיום מחזור החיים שלהם.</a:t>
            </a:r>
          </a:p>
          <a:p>
            <a:r>
              <a:rPr lang="he-IL" dirty="0"/>
              <a:t>הדו־חיים מהווים רכיב חשוב במארג המזון ביבשה ובמים: הם ניזונים מצמחים ומבעלי חיים כמו יתושים, ומינים רבים כמו ציפורים, זוחלים, יונקים ודגים ניזונים מהם. פגיעה בדו־חיים עלולה לפגוע במארג המזון.</a:t>
            </a:r>
          </a:p>
        </p:txBody>
      </p:sp>
      <p:sp>
        <p:nvSpPr>
          <p:cNvPr id="4" name="מציין מיקום של מספר שקופית 3">
            <a:extLst>
              <a:ext uri="{FF2B5EF4-FFF2-40B4-BE49-F238E27FC236}">
                <a16:creationId xmlns:a16="http://schemas.microsoft.com/office/drawing/2014/main" id="{4FF7677C-B089-4F17-C4FF-1F4DEED7F07F}"/>
              </a:ext>
            </a:extLst>
          </p:cNvPr>
          <p:cNvSpPr>
            <a:spLocks noGrp="1"/>
          </p:cNvSpPr>
          <p:nvPr>
            <p:ph type="sldNum" sz="quarter" idx="5"/>
          </p:nvPr>
        </p:nvSpPr>
        <p:spPr/>
        <p:txBody>
          <a:bodyPr/>
          <a:lstStyle/>
          <a:p>
            <a:fld id="{360E47B1-589A-4969-A4DB-1B4F2777F4FC}" type="slidenum">
              <a:rPr lang="he-IL" smtClean="0"/>
              <a:t>6</a:t>
            </a:fld>
            <a:endParaRPr lang="he-IL"/>
          </a:p>
        </p:txBody>
      </p:sp>
    </p:spTree>
    <p:extLst>
      <p:ext uri="{BB962C8B-B14F-4D97-AF65-F5344CB8AC3E}">
        <p14:creationId xmlns:p14="http://schemas.microsoft.com/office/powerpoint/2010/main" val="322867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FF5B-DA80-7AA0-BD72-5D36FA20E38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5EBE43A-1181-1253-5187-4599241CB53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84A72B1-CFC1-97A0-170C-60792CAA1B1B}"/>
              </a:ext>
            </a:extLst>
          </p:cNvPr>
          <p:cNvSpPr>
            <a:spLocks noGrp="1"/>
          </p:cNvSpPr>
          <p:nvPr>
            <p:ph type="body" idx="1"/>
          </p:nvPr>
        </p:nvSpPr>
        <p:spPr/>
        <p:txBody>
          <a:bodyPr/>
          <a:lstStyle/>
          <a:p>
            <a:r>
              <a:rPr lang="he-IL" dirty="0"/>
              <a:t>באתר </a:t>
            </a:r>
            <a:r>
              <a:rPr lang="he-IL" b="1" dirty="0"/>
              <a:t>במבט מקוון</a:t>
            </a:r>
            <a:r>
              <a:rPr lang="he-IL" dirty="0"/>
              <a:t>, בספר הדיגיטלי, המשימה: </a:t>
            </a:r>
            <a:r>
              <a:rPr lang="he-IL" b="1" dirty="0"/>
              <a:t>בריכות חורף</a:t>
            </a:r>
            <a:r>
              <a:rPr lang="he-IL" dirty="0"/>
              <a:t>, עמוד 282.</a:t>
            </a:r>
          </a:p>
        </p:txBody>
      </p:sp>
      <p:sp>
        <p:nvSpPr>
          <p:cNvPr id="4" name="מציין מיקום של מספר שקופית 3">
            <a:extLst>
              <a:ext uri="{FF2B5EF4-FFF2-40B4-BE49-F238E27FC236}">
                <a16:creationId xmlns:a16="http://schemas.microsoft.com/office/drawing/2014/main" id="{276FAE2D-02FB-2E83-2D15-8B6DD985514B}"/>
              </a:ext>
            </a:extLst>
          </p:cNvPr>
          <p:cNvSpPr>
            <a:spLocks noGrp="1"/>
          </p:cNvSpPr>
          <p:nvPr>
            <p:ph type="sldNum" sz="quarter" idx="5"/>
          </p:nvPr>
        </p:nvSpPr>
        <p:spPr/>
        <p:txBody>
          <a:bodyPr/>
          <a:lstStyle/>
          <a:p>
            <a:fld id="{360E47B1-589A-4969-A4DB-1B4F2777F4FC}" type="slidenum">
              <a:rPr lang="he-IL" smtClean="0"/>
              <a:t>7</a:t>
            </a:fld>
            <a:endParaRPr lang="he-IL"/>
          </a:p>
        </p:txBody>
      </p:sp>
    </p:spTree>
    <p:extLst>
      <p:ext uri="{BB962C8B-B14F-4D97-AF65-F5344CB8AC3E}">
        <p14:creationId xmlns:p14="http://schemas.microsoft.com/office/powerpoint/2010/main" val="149606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12D63-65FD-A35F-08A8-E07438DE9AD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0C66855-2E05-04EE-FF09-5580A27D950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13690B1-C7FD-5A3E-BF7C-EA0F9971E04D}"/>
              </a:ext>
            </a:extLst>
          </p:cNvPr>
          <p:cNvSpPr>
            <a:spLocks noGrp="1"/>
          </p:cNvSpPr>
          <p:nvPr>
            <p:ph type="body" idx="1"/>
          </p:nvPr>
        </p:nvSpPr>
        <p:spPr/>
        <p:txBody>
          <a:bodyPr/>
          <a:lstStyle/>
          <a:p>
            <a:r>
              <a:rPr lang="he-IL" dirty="0"/>
              <a:t>החוק מגדיר שמורת טבע כשטח שבו נשמרים ערכי טבע (כגון: יצורים חיים, סלעים וקרקעות, נופים, בתי גידול) שיש בהם עניין מדעי או חינוכי, מפני שינויים בלתי רצויים במראם, בהרכבם הביולוגי או במהלך התפתחותם, ואשר</a:t>
            </a:r>
          </a:p>
          <a:p>
            <a:r>
              <a:rPr lang="he-IL" dirty="0"/>
              <a:t>שר הפנים מכריז עליו, בהתאם להוראות סעיף 22 , שהוא שמורת טבע.</a:t>
            </a:r>
          </a:p>
          <a:p>
            <a:endParaRPr lang="he-IL" dirty="0"/>
          </a:p>
          <a:p>
            <a:r>
              <a:rPr lang="he-IL" dirty="0"/>
              <a:t>חשוב לעודד את התלמידים לעשייה סביבתית: מה אתם, הילדים, יכולים לעשות למען השמירה על סביבות החיים ועל מגוון מיני היצורים החיים המתקיימים בהן? על מה אתם יכולים לקחת אחריות?</a:t>
            </a:r>
          </a:p>
          <a:p>
            <a:endParaRPr lang="he-IL" dirty="0"/>
          </a:p>
          <a:p>
            <a:endParaRPr lang="he-IL" dirty="0"/>
          </a:p>
          <a:p>
            <a:r>
              <a:rPr lang="he-IL" dirty="0"/>
              <a:t>מומלץ מאד לצאת לסיור לאחת משמורות הטבע שבסביבה. הסיור מהווה את אחד השיאים של תהליך לימודי שמטרתו המרכזית היא להבי ן את המאפיינים הייחודיים שיש לשמורת הטבע ומדוע כולנו חייבים</a:t>
            </a:r>
          </a:p>
          <a:p>
            <a:r>
              <a:rPr lang="he-IL" dirty="0"/>
              <a:t>להתגייס להציל את הסביבה מפני המשך הפגיעה בה.</a:t>
            </a:r>
          </a:p>
        </p:txBody>
      </p:sp>
      <p:sp>
        <p:nvSpPr>
          <p:cNvPr id="4" name="מציין מיקום של מספר שקופית 3">
            <a:extLst>
              <a:ext uri="{FF2B5EF4-FFF2-40B4-BE49-F238E27FC236}">
                <a16:creationId xmlns:a16="http://schemas.microsoft.com/office/drawing/2014/main" id="{F670B597-2124-4727-9B73-C22DD4268EDF}"/>
              </a:ext>
            </a:extLst>
          </p:cNvPr>
          <p:cNvSpPr>
            <a:spLocks noGrp="1"/>
          </p:cNvSpPr>
          <p:nvPr>
            <p:ph type="sldNum" sz="quarter" idx="5"/>
          </p:nvPr>
        </p:nvSpPr>
        <p:spPr/>
        <p:txBody>
          <a:bodyPr/>
          <a:lstStyle/>
          <a:p>
            <a:fld id="{360E47B1-589A-4969-A4DB-1B4F2777F4FC}" type="slidenum">
              <a:rPr lang="he-IL" smtClean="0"/>
              <a:t>8</a:t>
            </a:fld>
            <a:endParaRPr lang="he-IL"/>
          </a:p>
        </p:txBody>
      </p:sp>
    </p:spTree>
    <p:extLst>
      <p:ext uri="{BB962C8B-B14F-4D97-AF65-F5344CB8AC3E}">
        <p14:creationId xmlns:p14="http://schemas.microsoft.com/office/powerpoint/2010/main" val="331276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0B3BF-6FB2-36D8-03DE-5877B3BE922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D65A3D0-1A9B-E3F2-42AF-CF9F9AA2781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EAED416-DEF3-C698-910B-B75C1A2D4D31}"/>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גנים לאומיים ושמורות טבע</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284.</a:t>
            </a:r>
          </a:p>
        </p:txBody>
      </p:sp>
      <p:sp>
        <p:nvSpPr>
          <p:cNvPr id="4" name="מציין מיקום של מספר שקופית 3">
            <a:extLst>
              <a:ext uri="{FF2B5EF4-FFF2-40B4-BE49-F238E27FC236}">
                <a16:creationId xmlns:a16="http://schemas.microsoft.com/office/drawing/2014/main" id="{7C0178DC-D684-8DCF-768F-C2492E4EAED9}"/>
              </a:ext>
            </a:extLst>
          </p:cNvPr>
          <p:cNvSpPr>
            <a:spLocks noGrp="1"/>
          </p:cNvSpPr>
          <p:nvPr>
            <p:ph type="sldNum" sz="quarter" idx="5"/>
          </p:nvPr>
        </p:nvSpPr>
        <p:spPr/>
        <p:txBody>
          <a:bodyPr/>
          <a:lstStyle/>
          <a:p>
            <a:fld id="{360E47B1-589A-4969-A4DB-1B4F2777F4FC}" type="slidenum">
              <a:rPr lang="he-IL" smtClean="0"/>
              <a:t>9</a:t>
            </a:fld>
            <a:endParaRPr lang="he-IL"/>
          </a:p>
        </p:txBody>
      </p:sp>
    </p:spTree>
    <p:extLst>
      <p:ext uri="{BB962C8B-B14F-4D97-AF65-F5344CB8AC3E}">
        <p14:creationId xmlns:p14="http://schemas.microsoft.com/office/powerpoint/2010/main" val="509819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F6E4DD-A55B-C2BE-7154-4ACDB343545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EB82EB1-51F5-5EDA-4EBC-4AF138FE7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D307C4D-516D-82E6-98D0-CE55DB5B2FC1}"/>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5" name="מציין מיקום של כותרת תחתונה 4">
            <a:extLst>
              <a:ext uri="{FF2B5EF4-FFF2-40B4-BE49-F238E27FC236}">
                <a16:creationId xmlns:a16="http://schemas.microsoft.com/office/drawing/2014/main" id="{22AFD410-7719-4B02-7D77-AF9D648D861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9EE848-5CA6-D4C8-5EFF-992F63617971}"/>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0137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8F3B2A-7E2C-A8D0-44C0-7DF74B78305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0331AF3-E6FE-6BF1-C28C-583A9B5AF6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BAF6268-817F-3892-7D3F-9127597787C8}"/>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5" name="מציין מיקום של כותרת תחתונה 4">
            <a:extLst>
              <a:ext uri="{FF2B5EF4-FFF2-40B4-BE49-F238E27FC236}">
                <a16:creationId xmlns:a16="http://schemas.microsoft.com/office/drawing/2014/main" id="{A4C7DB69-6010-EB73-36BC-F4764B83DF4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15D553-FA5A-E840-4D51-738A6844B7CC}"/>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5141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ADAD53-8CB8-9601-81B9-E438D6D56E2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FAF139E-0297-39A5-DB81-5ECA954939F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557BBE-0C1E-B23B-CC67-1A7007323D57}"/>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5" name="מציין מיקום של כותרת תחתונה 4">
            <a:extLst>
              <a:ext uri="{FF2B5EF4-FFF2-40B4-BE49-F238E27FC236}">
                <a16:creationId xmlns:a16="http://schemas.microsoft.com/office/drawing/2014/main" id="{E80F37B3-19C3-E20C-6314-26B02126A2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2DAE31-F377-7BCF-C51A-F49E69D4EBAA}"/>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3730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FB6FCB-5120-CFE9-63BD-9AFD6287900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989FF6D-E594-0075-831A-311FA08EB10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410A1CC-35C7-ADE6-DF03-52ECAF011070}"/>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5" name="מציין מיקום של כותרת תחתונה 4">
            <a:extLst>
              <a:ext uri="{FF2B5EF4-FFF2-40B4-BE49-F238E27FC236}">
                <a16:creationId xmlns:a16="http://schemas.microsoft.com/office/drawing/2014/main" id="{01CF9E4C-6312-98F4-8944-384D51528FA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F8AD289-59B8-0BA5-6299-771E961392FD}"/>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5659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3E2F5-E1B6-0AAF-AD63-180B64EF0D8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C301C31-DF07-4657-5215-5AEC4A1E4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2C5E45F-113F-F3BA-176B-2BA08F821135}"/>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5" name="מציין מיקום של כותרת תחתונה 4">
            <a:extLst>
              <a:ext uri="{FF2B5EF4-FFF2-40B4-BE49-F238E27FC236}">
                <a16:creationId xmlns:a16="http://schemas.microsoft.com/office/drawing/2014/main" id="{E7CFA7AA-AF2E-17E0-DCDE-D405772CAE1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5BC28D4-8903-D2D0-4E12-A3F015C03BD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00597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7EBC80-0B65-82CD-5D3B-A4849686202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8A063B-A4ED-ED4F-5359-94CCFC271EE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6166080-A2FB-C2A6-FB56-B85B8E3899E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9B0E111-8AC6-0FA0-2C33-702E487FBB15}"/>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6" name="מציין מיקום של כותרת תחתונה 5">
            <a:extLst>
              <a:ext uri="{FF2B5EF4-FFF2-40B4-BE49-F238E27FC236}">
                <a16:creationId xmlns:a16="http://schemas.microsoft.com/office/drawing/2014/main" id="{F23F90E6-B7E2-5512-DC29-96456C9C9CD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8DC279C-80FA-19C6-8090-E0CFA7A38D9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386432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95921-9947-CE02-75AE-5A79BC3B9F0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FF1267-2C1C-C1A2-C196-0147CC934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8C42975-9A1D-D46D-5190-CD342D21420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201533D-83FE-6D65-F28E-24B15A64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B363089-5696-55EC-ADBE-CC0AAC4E054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BDB3278-F48D-04A5-6896-A43A9C61E045}"/>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8" name="מציין מיקום של כותרת תחתונה 7">
            <a:extLst>
              <a:ext uri="{FF2B5EF4-FFF2-40B4-BE49-F238E27FC236}">
                <a16:creationId xmlns:a16="http://schemas.microsoft.com/office/drawing/2014/main" id="{DFEDCA77-AA23-31BF-5121-FD8420AECE1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34B835-1509-E51C-32BC-F8AFDB75732F}"/>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973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2833CA-C0A0-34A3-A5BA-C938EC85BBC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A367D71-F868-DF05-EC6A-5CD313A1987A}"/>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4" name="מציין מיקום של כותרת תחתונה 3">
            <a:extLst>
              <a:ext uri="{FF2B5EF4-FFF2-40B4-BE49-F238E27FC236}">
                <a16:creationId xmlns:a16="http://schemas.microsoft.com/office/drawing/2014/main" id="{AC8D94BA-4389-A12C-65D1-F8E73EAE642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7D2924F-28F7-E241-8843-383940F70AB7}"/>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8626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94BA60-0BE9-22C8-5DAF-845DA2CAC048}"/>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3" name="מציין מיקום של כותרת תחתונה 2">
            <a:extLst>
              <a:ext uri="{FF2B5EF4-FFF2-40B4-BE49-F238E27FC236}">
                <a16:creationId xmlns:a16="http://schemas.microsoft.com/office/drawing/2014/main" id="{6EDC815D-72A5-B32F-0EC4-D499DCF1DFB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97D4005-7C2E-CE18-3379-63C016903A0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50432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A934A9-B6E9-BC8F-9FE6-07F500C4048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E170705-BB5A-14B2-96D1-3B8B41857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8BC1378-5C08-2F8E-891B-AE3F78F5B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EB133F1-19E9-EEB1-9D6E-DD875E7FC99F}"/>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6" name="מציין מיקום של כותרת תחתונה 5">
            <a:extLst>
              <a:ext uri="{FF2B5EF4-FFF2-40B4-BE49-F238E27FC236}">
                <a16:creationId xmlns:a16="http://schemas.microsoft.com/office/drawing/2014/main" id="{8D12A592-C8A3-2A48-BFB7-EEFF7AEC869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86FF99-D636-A8DB-3A35-607156E69773}"/>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2479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DAC572-26BF-89C3-B0E5-F7EDDF266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DAE16FA-94C0-5A68-DB57-0D20DA913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E915DD2-6BB7-29DE-1037-F12980A05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44CCC38-8838-482C-34CD-C03736F2A93E}"/>
              </a:ext>
            </a:extLst>
          </p:cNvPr>
          <p:cNvSpPr>
            <a:spLocks noGrp="1"/>
          </p:cNvSpPr>
          <p:nvPr>
            <p:ph type="dt" sz="half" idx="10"/>
          </p:nvPr>
        </p:nvSpPr>
        <p:spPr/>
        <p:txBody>
          <a:bodyPr/>
          <a:lstStyle/>
          <a:p>
            <a:fld id="{5FDD759E-D868-4EB1-B807-31127798B3E2}" type="datetimeFigureOut">
              <a:rPr lang="he-IL" smtClean="0"/>
              <a:t>ג'/ניסן/תשפ"ה</a:t>
            </a:fld>
            <a:endParaRPr lang="he-IL"/>
          </a:p>
        </p:txBody>
      </p:sp>
      <p:sp>
        <p:nvSpPr>
          <p:cNvPr id="6" name="מציין מיקום של כותרת תחתונה 5">
            <a:extLst>
              <a:ext uri="{FF2B5EF4-FFF2-40B4-BE49-F238E27FC236}">
                <a16:creationId xmlns:a16="http://schemas.microsoft.com/office/drawing/2014/main" id="{5F8D08B8-084D-2CDE-A373-F8669E4A3B6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43610-B2AA-E2DA-4B94-CFC4B16D6D5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83004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58193FB-A255-C356-5762-7097B35B3FE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C75EFB-D5A6-D38C-98FC-4606C85E9A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1A89C3C-DEF2-B736-0AE5-898A220A77C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DD759E-D868-4EB1-B807-31127798B3E2}" type="datetimeFigureOut">
              <a:rPr lang="he-IL" smtClean="0"/>
              <a:t>ג'/ניסן/תשפ"ה</a:t>
            </a:fld>
            <a:endParaRPr lang="he-IL"/>
          </a:p>
        </p:txBody>
      </p:sp>
      <p:sp>
        <p:nvSpPr>
          <p:cNvPr id="5" name="מציין מיקום של כותרת תחתונה 4">
            <a:extLst>
              <a:ext uri="{FF2B5EF4-FFF2-40B4-BE49-F238E27FC236}">
                <a16:creationId xmlns:a16="http://schemas.microsoft.com/office/drawing/2014/main" id="{598EC747-5A4B-DFD2-011D-FF6100E5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CE29263-4E8B-809B-8F09-0C676AC7D69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56D505E-6533-420B-B6AF-2A0514C811BD}" type="slidenum">
              <a:rPr lang="he-IL" smtClean="0"/>
              <a:t>‹#›</a:t>
            </a:fld>
            <a:endParaRPr lang="he-IL"/>
          </a:p>
        </p:txBody>
      </p:sp>
    </p:spTree>
    <p:extLst>
      <p:ext uri="{BB962C8B-B14F-4D97-AF65-F5344CB8AC3E}">
        <p14:creationId xmlns:p14="http://schemas.microsoft.com/office/powerpoint/2010/main" val="391183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1991-D316-4F9A-A097-304D1E729624}"/>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ED7C07FD-AE65-3EBD-04C2-ED24F1A7B958}"/>
              </a:ext>
            </a:extLst>
          </p:cNvPr>
          <p:cNvSpPr>
            <a:spLocks noGrp="1"/>
          </p:cNvSpPr>
          <p:nvPr>
            <p:ph type="ctrTitle"/>
          </p:nvPr>
        </p:nvSpPr>
        <p:spPr>
          <a:xfrm>
            <a:off x="1299583" y="615552"/>
            <a:ext cx="10932561" cy="2747843"/>
          </a:xfrm>
        </p:spPr>
        <p:txBody>
          <a:bodyPr>
            <a:normAutofit fontScale="90000"/>
          </a:bodyPr>
          <a:lstStyle/>
          <a:p>
            <a:pPr>
              <a:lnSpc>
                <a:spcPct val="10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ו</a:t>
            </a:r>
            <a:br>
              <a:rPr lang="he-IL" b="1" dirty="0">
                <a:solidFill>
                  <a:schemeClr val="accent5">
                    <a:lumMod val="50000"/>
                  </a:schemeClr>
                </a:solidFill>
                <a:cs typeface="+mn-cs"/>
              </a:rPr>
            </a:br>
            <a:r>
              <a:rPr lang="he-IL" sz="5300" b="1" dirty="0">
                <a:solidFill>
                  <a:schemeClr val="accent6">
                    <a:lumMod val="75000"/>
                  </a:schemeClr>
                </a:solidFill>
                <a:cs typeface="+mn-cs"/>
              </a:rPr>
              <a:t>מצגת מלווה לשער</a:t>
            </a:r>
            <a:br>
              <a:rPr lang="he-IL" dirty="0"/>
            </a:br>
            <a:r>
              <a:rPr lang="he-IL" b="1" dirty="0">
                <a:solidFill>
                  <a:srgbClr val="C00000"/>
                </a:solidFill>
                <a:cs typeface="+mn-cs"/>
              </a:rPr>
              <a:t>קשרי קיום</a:t>
            </a:r>
            <a:br>
              <a:rPr lang="he-IL" sz="4900" b="1" dirty="0">
                <a:solidFill>
                  <a:schemeClr val="accent4">
                    <a:lumMod val="50000"/>
                  </a:schemeClr>
                </a:solidFill>
                <a:cs typeface="+mn-cs"/>
              </a:rPr>
            </a:br>
            <a:endParaRPr lang="he-IL" sz="2200"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45AEEB31-702E-AA40-DA37-E6E1ABEDE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A003B7F-1C89-2A29-569A-EA5BA5D72ADA}"/>
              </a:ext>
            </a:extLst>
          </p:cNvPr>
          <p:cNvPicPr>
            <a:picLocks noChangeAspect="1"/>
          </p:cNvPicPr>
          <p:nvPr/>
        </p:nvPicPr>
        <p:blipFill>
          <a:blip r:embed="rId4"/>
          <a:stretch>
            <a:fillRect/>
          </a:stretch>
        </p:blipFill>
        <p:spPr>
          <a:xfrm>
            <a:off x="0" y="3144910"/>
            <a:ext cx="12192000" cy="4978522"/>
          </a:xfrm>
          <a:prstGeom prst="rect">
            <a:avLst/>
          </a:prstGeom>
        </p:spPr>
      </p:pic>
      <p:sp>
        <p:nvSpPr>
          <p:cNvPr id="7" name="תיבת טקסט 6">
            <a:extLst>
              <a:ext uri="{FF2B5EF4-FFF2-40B4-BE49-F238E27FC236}">
                <a16:creationId xmlns:a16="http://schemas.microsoft.com/office/drawing/2014/main" id="{205D7F9B-C91D-3BC1-E493-EA1B582DC298}"/>
              </a:ext>
            </a:extLst>
          </p:cNvPr>
          <p:cNvSpPr txBox="1"/>
          <p:nvPr/>
        </p:nvSpPr>
        <p:spPr>
          <a:xfrm>
            <a:off x="138162" y="6508414"/>
            <a:ext cx="3689968" cy="369332"/>
          </a:xfrm>
          <a:prstGeom prst="rect">
            <a:avLst/>
          </a:prstGeom>
          <a:solidFill>
            <a:schemeClr val="bg1"/>
          </a:solidFill>
        </p:spPr>
        <p:txBody>
          <a:bodyPr wrap="square" rtlCol="1">
            <a:spAutoFit/>
          </a:bodyPr>
          <a:lstStyle/>
          <a:p>
            <a:r>
              <a:rPr lang="he-IL" dirty="0"/>
              <a:t>התמונות והסרטונים מתוך </a:t>
            </a:r>
            <a:r>
              <a:rPr lang="en-US" dirty="0" err="1"/>
              <a:t>pixabay</a:t>
            </a:r>
            <a:endParaRPr lang="he-IL" dirty="0"/>
          </a:p>
        </p:txBody>
      </p:sp>
      <p:sp>
        <p:nvSpPr>
          <p:cNvPr id="8" name="תיבת טקסט 7">
            <a:extLst>
              <a:ext uri="{FF2B5EF4-FFF2-40B4-BE49-F238E27FC236}">
                <a16:creationId xmlns:a16="http://schemas.microsoft.com/office/drawing/2014/main" id="{886E2FC5-EE41-7117-041A-957569F8802A}"/>
              </a:ext>
            </a:extLst>
          </p:cNvPr>
          <p:cNvSpPr txBox="1"/>
          <p:nvPr/>
        </p:nvSpPr>
        <p:spPr>
          <a:xfrm>
            <a:off x="8206710" y="4717657"/>
            <a:ext cx="184731" cy="369332"/>
          </a:xfrm>
          <a:prstGeom prst="rect">
            <a:avLst/>
          </a:prstGeom>
          <a:noFill/>
        </p:spPr>
        <p:txBody>
          <a:bodyPr wrap="none" rtlCol="1">
            <a:spAutoFit/>
          </a:bodyPr>
          <a:lstStyle/>
          <a:p>
            <a:endParaRPr lang="he-IL" dirty="0"/>
          </a:p>
        </p:txBody>
      </p:sp>
      <p:sp>
        <p:nvSpPr>
          <p:cNvPr id="11" name="תיבת טקסט 10">
            <a:extLst>
              <a:ext uri="{FF2B5EF4-FFF2-40B4-BE49-F238E27FC236}">
                <a16:creationId xmlns:a16="http://schemas.microsoft.com/office/drawing/2014/main" id="{1AD4DB04-150D-A8E9-8808-9D0B2DBDD5D9}"/>
              </a:ext>
            </a:extLst>
          </p:cNvPr>
          <p:cNvSpPr txBox="1"/>
          <p:nvPr/>
        </p:nvSpPr>
        <p:spPr>
          <a:xfrm>
            <a:off x="5445940" y="4717657"/>
            <a:ext cx="3649508" cy="477430"/>
          </a:xfrm>
          <a:prstGeom prst="rect">
            <a:avLst/>
          </a:prstGeom>
          <a:noFill/>
        </p:spPr>
        <p:txBody>
          <a:bodyPr wrap="square" rtlCol="1">
            <a:spAutoFit/>
          </a:bodyPr>
          <a:lstStyle/>
          <a:p>
            <a:endParaRPr lang="he-IL" dirty="0"/>
          </a:p>
        </p:txBody>
      </p:sp>
      <p:sp>
        <p:nvSpPr>
          <p:cNvPr id="12" name="תיבת טקסט 11">
            <a:extLst>
              <a:ext uri="{FF2B5EF4-FFF2-40B4-BE49-F238E27FC236}">
                <a16:creationId xmlns:a16="http://schemas.microsoft.com/office/drawing/2014/main" id="{B79962BA-D71D-A769-4E33-B21B92293D69}"/>
              </a:ext>
            </a:extLst>
          </p:cNvPr>
          <p:cNvSpPr txBox="1"/>
          <p:nvPr/>
        </p:nvSpPr>
        <p:spPr>
          <a:xfrm>
            <a:off x="1504604" y="3140429"/>
            <a:ext cx="7538141" cy="523220"/>
          </a:xfrm>
          <a:prstGeom prst="rect">
            <a:avLst/>
          </a:prstGeom>
          <a:noFill/>
        </p:spPr>
        <p:txBody>
          <a:bodyPr wrap="square" rtlCol="1">
            <a:spAutoFit/>
          </a:bodyPr>
          <a:lstStyle/>
          <a:p>
            <a:r>
              <a:rPr lang="he-IL" sz="2800" b="1" dirty="0">
                <a:cs typeface="+mn-cs"/>
              </a:rPr>
              <a:t>פרק שלישי: חיים בסביבות חיים </a:t>
            </a:r>
            <a:r>
              <a:rPr lang="he-IL" sz="2000" dirty="0">
                <a:cs typeface="+mn-cs"/>
              </a:rPr>
              <a:t>עמודים 291-276</a:t>
            </a:r>
            <a:endParaRPr lang="he-IL" sz="2800" dirty="0"/>
          </a:p>
        </p:txBody>
      </p:sp>
    </p:spTree>
    <p:extLst>
      <p:ext uri="{BB962C8B-B14F-4D97-AF65-F5344CB8AC3E}">
        <p14:creationId xmlns:p14="http://schemas.microsoft.com/office/powerpoint/2010/main" val="674446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2F6C7-8A83-12AB-EBC0-8D81593D5E7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9686822-53B7-A001-8F6C-FFEEC6A0E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5B1DAF60-C4BC-924E-3157-27E1CEACD31B}"/>
              </a:ext>
            </a:extLst>
          </p:cNvPr>
          <p:cNvPicPr>
            <a:picLocks noChangeAspect="1"/>
          </p:cNvPicPr>
          <p:nvPr/>
        </p:nvPicPr>
        <p:blipFill>
          <a:blip r:embed="rId4"/>
          <a:stretch>
            <a:fillRect/>
          </a:stretch>
        </p:blipFill>
        <p:spPr>
          <a:xfrm>
            <a:off x="4416310" y="754410"/>
            <a:ext cx="7667625" cy="3790950"/>
          </a:xfrm>
          <a:prstGeom prst="rect">
            <a:avLst/>
          </a:prstGeom>
        </p:spPr>
      </p:pic>
      <p:pic>
        <p:nvPicPr>
          <p:cNvPr id="8" name="תמונה 7">
            <a:extLst>
              <a:ext uri="{FF2B5EF4-FFF2-40B4-BE49-F238E27FC236}">
                <a16:creationId xmlns:a16="http://schemas.microsoft.com/office/drawing/2014/main" id="{A4DE3EFC-1703-0059-D148-9CE52A880CD4}"/>
              </a:ext>
            </a:extLst>
          </p:cNvPr>
          <p:cNvPicPr>
            <a:picLocks noChangeAspect="1"/>
          </p:cNvPicPr>
          <p:nvPr/>
        </p:nvPicPr>
        <p:blipFill>
          <a:blip r:embed="rId5"/>
          <a:stretch>
            <a:fillRect/>
          </a:stretch>
        </p:blipFill>
        <p:spPr>
          <a:xfrm>
            <a:off x="108065" y="2869637"/>
            <a:ext cx="4480560" cy="3351446"/>
          </a:xfrm>
          <a:prstGeom prst="rect">
            <a:avLst/>
          </a:prstGeom>
        </p:spPr>
      </p:pic>
      <p:sp>
        <p:nvSpPr>
          <p:cNvPr id="9" name="תיבת טקסט 8">
            <a:extLst>
              <a:ext uri="{FF2B5EF4-FFF2-40B4-BE49-F238E27FC236}">
                <a16:creationId xmlns:a16="http://schemas.microsoft.com/office/drawing/2014/main" id="{5BFFD891-7F4B-1F8F-A98D-293F3BB979ED}"/>
              </a:ext>
            </a:extLst>
          </p:cNvPr>
          <p:cNvSpPr txBox="1"/>
          <p:nvPr/>
        </p:nvSpPr>
        <p:spPr>
          <a:xfrm>
            <a:off x="108065" y="6376833"/>
            <a:ext cx="1778923" cy="369332"/>
          </a:xfrm>
          <a:prstGeom prst="rect">
            <a:avLst/>
          </a:prstGeom>
          <a:noFill/>
        </p:spPr>
        <p:txBody>
          <a:bodyPr wrap="square" rtlCol="1">
            <a:spAutoFit/>
          </a:bodyPr>
          <a:lstStyle/>
          <a:p>
            <a:r>
              <a:rPr lang="he-IL" dirty="0"/>
              <a:t>עמוד 286</a:t>
            </a:r>
          </a:p>
        </p:txBody>
      </p:sp>
    </p:spTree>
    <p:extLst>
      <p:ext uri="{BB962C8B-B14F-4D97-AF65-F5344CB8AC3E}">
        <p14:creationId xmlns:p14="http://schemas.microsoft.com/office/powerpoint/2010/main" val="3831432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87D80-3E3B-90DB-C828-C6F8B92261A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C2839EE-C9E8-2935-138A-4FAD43DEE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D4BD6327-ED3C-5E76-48FB-97F6AEE0006B}"/>
              </a:ext>
            </a:extLst>
          </p:cNvPr>
          <p:cNvPicPr>
            <a:picLocks noChangeAspect="1"/>
          </p:cNvPicPr>
          <p:nvPr/>
        </p:nvPicPr>
        <p:blipFill>
          <a:blip r:embed="rId4"/>
          <a:stretch>
            <a:fillRect/>
          </a:stretch>
        </p:blipFill>
        <p:spPr>
          <a:xfrm>
            <a:off x="226934" y="2834242"/>
            <a:ext cx="4337358" cy="3489664"/>
          </a:xfrm>
          <a:prstGeom prst="rect">
            <a:avLst/>
          </a:prstGeom>
        </p:spPr>
      </p:pic>
      <p:pic>
        <p:nvPicPr>
          <p:cNvPr id="5" name="תמונה 4">
            <a:extLst>
              <a:ext uri="{FF2B5EF4-FFF2-40B4-BE49-F238E27FC236}">
                <a16:creationId xmlns:a16="http://schemas.microsoft.com/office/drawing/2014/main" id="{4BAA5639-2B72-D88D-543B-C18897875EBD}"/>
              </a:ext>
            </a:extLst>
          </p:cNvPr>
          <p:cNvPicPr>
            <a:picLocks noChangeAspect="1"/>
          </p:cNvPicPr>
          <p:nvPr/>
        </p:nvPicPr>
        <p:blipFill>
          <a:blip r:embed="rId5"/>
          <a:stretch>
            <a:fillRect/>
          </a:stretch>
        </p:blipFill>
        <p:spPr>
          <a:xfrm>
            <a:off x="5442325" y="2138016"/>
            <a:ext cx="5895975" cy="1019175"/>
          </a:xfrm>
          <a:prstGeom prst="rect">
            <a:avLst/>
          </a:prstGeom>
        </p:spPr>
      </p:pic>
      <p:sp>
        <p:nvSpPr>
          <p:cNvPr id="7" name="תיבת טקסט 6">
            <a:extLst>
              <a:ext uri="{FF2B5EF4-FFF2-40B4-BE49-F238E27FC236}">
                <a16:creationId xmlns:a16="http://schemas.microsoft.com/office/drawing/2014/main" id="{D5A32126-503D-6B84-4B2D-FF1B9E4CC97D}"/>
              </a:ext>
            </a:extLst>
          </p:cNvPr>
          <p:cNvSpPr txBox="1"/>
          <p:nvPr/>
        </p:nvSpPr>
        <p:spPr>
          <a:xfrm>
            <a:off x="407324" y="6432265"/>
            <a:ext cx="1778923" cy="369332"/>
          </a:xfrm>
          <a:prstGeom prst="rect">
            <a:avLst/>
          </a:prstGeom>
          <a:noFill/>
        </p:spPr>
        <p:txBody>
          <a:bodyPr wrap="square" rtlCol="1">
            <a:spAutoFit/>
          </a:bodyPr>
          <a:lstStyle/>
          <a:p>
            <a:r>
              <a:rPr lang="he-IL" dirty="0"/>
              <a:t>עמוד 286</a:t>
            </a:r>
          </a:p>
        </p:txBody>
      </p:sp>
    </p:spTree>
    <p:extLst>
      <p:ext uri="{BB962C8B-B14F-4D97-AF65-F5344CB8AC3E}">
        <p14:creationId xmlns:p14="http://schemas.microsoft.com/office/powerpoint/2010/main" val="384426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5E562-45F4-CC5E-326E-4D8DB4E8E445}"/>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845F5611-6975-9E42-F3A5-751E3F8CE562}"/>
              </a:ext>
            </a:extLst>
          </p:cNvPr>
          <p:cNvPicPr>
            <a:picLocks noChangeAspect="1"/>
          </p:cNvPicPr>
          <p:nvPr/>
        </p:nvPicPr>
        <p:blipFill>
          <a:blip r:embed="rId3"/>
          <a:stretch>
            <a:fillRect/>
          </a:stretch>
        </p:blipFill>
        <p:spPr>
          <a:xfrm>
            <a:off x="3798916" y="83724"/>
            <a:ext cx="7589520" cy="5847792"/>
          </a:xfrm>
          <a:prstGeom prst="rect">
            <a:avLst/>
          </a:prstGeom>
        </p:spPr>
      </p:pic>
      <p:sp>
        <p:nvSpPr>
          <p:cNvPr id="4" name="תיבת טקסט 3">
            <a:extLst>
              <a:ext uri="{FF2B5EF4-FFF2-40B4-BE49-F238E27FC236}">
                <a16:creationId xmlns:a16="http://schemas.microsoft.com/office/drawing/2014/main" id="{B5D12ADB-D8E8-52B2-C215-A04483B6B73F}"/>
              </a:ext>
            </a:extLst>
          </p:cNvPr>
          <p:cNvSpPr txBox="1"/>
          <p:nvPr/>
        </p:nvSpPr>
        <p:spPr>
          <a:xfrm>
            <a:off x="803564" y="5611091"/>
            <a:ext cx="3266901" cy="1200329"/>
          </a:xfrm>
          <a:prstGeom prst="rect">
            <a:avLst/>
          </a:prstGeom>
          <a:noFill/>
        </p:spPr>
        <p:txBody>
          <a:bodyPr wrap="square" rtlCol="1">
            <a:spAutoFit/>
          </a:bodyPr>
          <a:lstStyle/>
          <a:p>
            <a:r>
              <a:rPr lang="he-IL" sz="2400" dirty="0"/>
              <a:t>המשיכו לענות על השאלות שבתבנית </a:t>
            </a:r>
            <a:r>
              <a:rPr lang="he-IL" sz="2400" b="1" i="0" u="none" strike="noStrike" baseline="0" dirty="0">
                <a:solidFill>
                  <a:srgbClr val="A0067D"/>
                </a:solidFill>
                <a:latin typeface="FbSpacer-Black"/>
              </a:rPr>
              <a:t>במבט חוזר </a:t>
            </a:r>
            <a:r>
              <a:rPr lang="he-IL" sz="2400" dirty="0"/>
              <a:t>בעמוד 287</a:t>
            </a:r>
          </a:p>
        </p:txBody>
      </p:sp>
      <p:pic>
        <p:nvPicPr>
          <p:cNvPr id="5" name="תמונה 4">
            <a:extLst>
              <a:ext uri="{FF2B5EF4-FFF2-40B4-BE49-F238E27FC236}">
                <a16:creationId xmlns:a16="http://schemas.microsoft.com/office/drawing/2014/main" id="{350EB93F-2C0E-EEE8-B1E6-B417F8657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1732084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D0485-5562-6268-10AC-2C27A927FBF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DA0F2131-F7DF-8DE1-B78D-319AB7705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2300E919-5324-FB76-CCDD-41B8F5A51812}"/>
              </a:ext>
            </a:extLst>
          </p:cNvPr>
          <p:cNvPicPr>
            <a:picLocks noChangeAspect="1"/>
          </p:cNvPicPr>
          <p:nvPr/>
        </p:nvPicPr>
        <p:blipFill>
          <a:blip r:embed="rId4"/>
          <a:stretch>
            <a:fillRect/>
          </a:stretch>
        </p:blipFill>
        <p:spPr>
          <a:xfrm>
            <a:off x="1362075" y="819150"/>
            <a:ext cx="9467850" cy="5219700"/>
          </a:xfrm>
          <a:prstGeom prst="rect">
            <a:avLst/>
          </a:prstGeom>
        </p:spPr>
      </p:pic>
      <p:sp>
        <p:nvSpPr>
          <p:cNvPr id="4" name="תיבת טקסט 3">
            <a:extLst>
              <a:ext uri="{FF2B5EF4-FFF2-40B4-BE49-F238E27FC236}">
                <a16:creationId xmlns:a16="http://schemas.microsoft.com/office/drawing/2014/main" id="{F60C4C0F-A9C5-779C-51A0-E292DD7BC9B5}"/>
              </a:ext>
            </a:extLst>
          </p:cNvPr>
          <p:cNvSpPr txBox="1"/>
          <p:nvPr/>
        </p:nvSpPr>
        <p:spPr>
          <a:xfrm>
            <a:off x="681644" y="6201295"/>
            <a:ext cx="2219498" cy="369332"/>
          </a:xfrm>
          <a:prstGeom prst="rect">
            <a:avLst/>
          </a:prstGeom>
          <a:noFill/>
        </p:spPr>
        <p:txBody>
          <a:bodyPr wrap="square" rtlCol="1">
            <a:spAutoFit/>
          </a:bodyPr>
          <a:lstStyle/>
          <a:p>
            <a:r>
              <a:rPr lang="he-IL" dirty="0"/>
              <a:t>עמוד 288</a:t>
            </a:r>
          </a:p>
        </p:txBody>
      </p:sp>
    </p:spTree>
    <p:extLst>
      <p:ext uri="{BB962C8B-B14F-4D97-AF65-F5344CB8AC3E}">
        <p14:creationId xmlns:p14="http://schemas.microsoft.com/office/powerpoint/2010/main" val="353083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1547F-1947-8333-2CEE-1D3A3FBB87FC}"/>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CDB448D7-1FD1-82ED-E4FE-9FF39B11C19C}"/>
              </a:ext>
            </a:extLst>
          </p:cNvPr>
          <p:cNvPicPr>
            <a:picLocks noChangeAspect="1"/>
          </p:cNvPicPr>
          <p:nvPr/>
        </p:nvPicPr>
        <p:blipFill>
          <a:blip r:embed="rId3"/>
          <a:stretch>
            <a:fillRect/>
          </a:stretch>
        </p:blipFill>
        <p:spPr>
          <a:xfrm>
            <a:off x="2344189" y="0"/>
            <a:ext cx="9798801" cy="3600450"/>
          </a:xfrm>
          <a:prstGeom prst="rect">
            <a:avLst/>
          </a:prstGeom>
        </p:spPr>
      </p:pic>
      <p:pic>
        <p:nvPicPr>
          <p:cNvPr id="5" name="תמונה 4">
            <a:extLst>
              <a:ext uri="{FF2B5EF4-FFF2-40B4-BE49-F238E27FC236}">
                <a16:creationId xmlns:a16="http://schemas.microsoft.com/office/drawing/2014/main" id="{A8BA6B3E-CE70-0E95-52AB-4BDD2150B1EA}"/>
              </a:ext>
            </a:extLst>
          </p:cNvPr>
          <p:cNvPicPr>
            <a:picLocks noChangeAspect="1"/>
          </p:cNvPicPr>
          <p:nvPr/>
        </p:nvPicPr>
        <p:blipFill>
          <a:blip r:embed="rId4"/>
          <a:stretch>
            <a:fillRect/>
          </a:stretch>
        </p:blipFill>
        <p:spPr>
          <a:xfrm>
            <a:off x="3000895" y="3499658"/>
            <a:ext cx="7897091" cy="3275215"/>
          </a:xfrm>
          <a:prstGeom prst="rect">
            <a:avLst/>
          </a:prstGeom>
        </p:spPr>
      </p:pic>
      <p:pic>
        <p:nvPicPr>
          <p:cNvPr id="7" name="תמונה 6">
            <a:extLst>
              <a:ext uri="{FF2B5EF4-FFF2-40B4-BE49-F238E27FC236}">
                <a16:creationId xmlns:a16="http://schemas.microsoft.com/office/drawing/2014/main" id="{F692B7C6-42D6-8C16-74A0-5B02D84E1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145561" cy="576073"/>
          </a:xfrm>
          <a:prstGeom prst="rect">
            <a:avLst/>
          </a:prstGeom>
        </p:spPr>
      </p:pic>
      <p:sp>
        <p:nvSpPr>
          <p:cNvPr id="9" name="תיבת טקסט 8">
            <a:extLst>
              <a:ext uri="{FF2B5EF4-FFF2-40B4-BE49-F238E27FC236}">
                <a16:creationId xmlns:a16="http://schemas.microsoft.com/office/drawing/2014/main" id="{81C46F50-BE75-13D1-8453-649D210B4C7E}"/>
              </a:ext>
            </a:extLst>
          </p:cNvPr>
          <p:cNvSpPr txBox="1"/>
          <p:nvPr/>
        </p:nvSpPr>
        <p:spPr>
          <a:xfrm>
            <a:off x="681644" y="6201295"/>
            <a:ext cx="2219498" cy="369332"/>
          </a:xfrm>
          <a:prstGeom prst="rect">
            <a:avLst/>
          </a:prstGeom>
          <a:noFill/>
        </p:spPr>
        <p:txBody>
          <a:bodyPr wrap="square" rtlCol="1">
            <a:spAutoFit/>
          </a:bodyPr>
          <a:lstStyle/>
          <a:p>
            <a:r>
              <a:rPr lang="he-IL" dirty="0"/>
              <a:t>עמוד 288</a:t>
            </a:r>
          </a:p>
        </p:txBody>
      </p:sp>
    </p:spTree>
    <p:extLst>
      <p:ext uri="{BB962C8B-B14F-4D97-AF65-F5344CB8AC3E}">
        <p14:creationId xmlns:p14="http://schemas.microsoft.com/office/powerpoint/2010/main" val="1869543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D3E0B-56B0-D6A8-EE60-350FBDFA59D8}"/>
            </a:ext>
          </a:extLst>
        </p:cNvPr>
        <p:cNvGrpSpPr/>
        <p:nvPr/>
      </p:nvGrpSpPr>
      <p:grpSpPr>
        <a:xfrm>
          <a:off x="0" y="0"/>
          <a:ext cx="0" cy="0"/>
          <a:chOff x="0" y="0"/>
          <a:chExt cx="0" cy="0"/>
        </a:xfrm>
      </p:grpSpPr>
      <p:sp>
        <p:nvSpPr>
          <p:cNvPr id="4" name="תיבת טקסט 3">
            <a:extLst>
              <a:ext uri="{FF2B5EF4-FFF2-40B4-BE49-F238E27FC236}">
                <a16:creationId xmlns:a16="http://schemas.microsoft.com/office/drawing/2014/main" id="{295E7930-3D5B-8161-0A9D-14962D5FA9FD}"/>
              </a:ext>
            </a:extLst>
          </p:cNvPr>
          <p:cNvSpPr txBox="1"/>
          <p:nvPr/>
        </p:nvSpPr>
        <p:spPr>
          <a:xfrm>
            <a:off x="4550871" y="4279185"/>
            <a:ext cx="7140633" cy="461665"/>
          </a:xfrm>
          <a:prstGeom prst="rect">
            <a:avLst/>
          </a:prstGeom>
          <a:noFill/>
        </p:spPr>
        <p:txBody>
          <a:bodyPr wrap="square" rtlCol="1">
            <a:spAutoFit/>
          </a:bodyPr>
          <a:lstStyle/>
          <a:p>
            <a:r>
              <a:rPr lang="he-IL" sz="2400" dirty="0"/>
              <a:t>השיבו על שאלות 4-1 בעמוד 289</a:t>
            </a:r>
            <a:r>
              <a:rPr lang="he-IL" dirty="0"/>
              <a:t>.</a:t>
            </a:r>
          </a:p>
        </p:txBody>
      </p:sp>
      <p:pic>
        <p:nvPicPr>
          <p:cNvPr id="7" name="תמונה 6">
            <a:extLst>
              <a:ext uri="{FF2B5EF4-FFF2-40B4-BE49-F238E27FC236}">
                <a16:creationId xmlns:a16="http://schemas.microsoft.com/office/drawing/2014/main" id="{0E1302B5-A472-81BD-8904-87AC173AD97E}"/>
              </a:ext>
            </a:extLst>
          </p:cNvPr>
          <p:cNvPicPr>
            <a:picLocks noChangeAspect="1"/>
          </p:cNvPicPr>
          <p:nvPr/>
        </p:nvPicPr>
        <p:blipFill>
          <a:blip r:embed="rId3"/>
          <a:stretch>
            <a:fillRect/>
          </a:stretch>
        </p:blipFill>
        <p:spPr>
          <a:xfrm>
            <a:off x="226934" y="1413172"/>
            <a:ext cx="3351069" cy="5332993"/>
          </a:xfrm>
          <a:prstGeom prst="rect">
            <a:avLst/>
          </a:prstGeom>
        </p:spPr>
      </p:pic>
      <p:pic>
        <p:nvPicPr>
          <p:cNvPr id="9" name="תמונה 8">
            <a:extLst>
              <a:ext uri="{FF2B5EF4-FFF2-40B4-BE49-F238E27FC236}">
                <a16:creationId xmlns:a16="http://schemas.microsoft.com/office/drawing/2014/main" id="{FA06CB1F-ECC9-9106-D9C0-E7542850F3C5}"/>
              </a:ext>
            </a:extLst>
          </p:cNvPr>
          <p:cNvPicPr>
            <a:picLocks noChangeAspect="1"/>
          </p:cNvPicPr>
          <p:nvPr/>
        </p:nvPicPr>
        <p:blipFill>
          <a:blip r:embed="rId4"/>
          <a:stretch>
            <a:fillRect/>
          </a:stretch>
        </p:blipFill>
        <p:spPr>
          <a:xfrm>
            <a:off x="8337318" y="2933328"/>
            <a:ext cx="2476500" cy="390525"/>
          </a:xfrm>
          <a:prstGeom prst="rect">
            <a:avLst/>
          </a:prstGeom>
        </p:spPr>
      </p:pic>
      <p:sp>
        <p:nvSpPr>
          <p:cNvPr id="10" name="תיבת טקסט 9">
            <a:extLst>
              <a:ext uri="{FF2B5EF4-FFF2-40B4-BE49-F238E27FC236}">
                <a16:creationId xmlns:a16="http://schemas.microsoft.com/office/drawing/2014/main" id="{E8E9307C-FB21-01D1-E2D3-17EADBFBBDA7}"/>
              </a:ext>
            </a:extLst>
          </p:cNvPr>
          <p:cNvSpPr txBox="1"/>
          <p:nvPr/>
        </p:nvSpPr>
        <p:spPr>
          <a:xfrm>
            <a:off x="6687243" y="3534147"/>
            <a:ext cx="5004261" cy="461665"/>
          </a:xfrm>
          <a:prstGeom prst="rect">
            <a:avLst/>
          </a:prstGeom>
          <a:noFill/>
        </p:spPr>
        <p:txBody>
          <a:bodyPr wrap="square" rtlCol="1">
            <a:spAutoFit/>
          </a:bodyPr>
          <a:lstStyle/>
          <a:p>
            <a:r>
              <a:rPr lang="he-IL" sz="2400" b="1" dirty="0"/>
              <a:t>מגדירים צורך בעיה, דרישות ואילוצים</a:t>
            </a:r>
          </a:p>
        </p:txBody>
      </p:sp>
      <p:pic>
        <p:nvPicPr>
          <p:cNvPr id="12" name="תמונה 11">
            <a:extLst>
              <a:ext uri="{FF2B5EF4-FFF2-40B4-BE49-F238E27FC236}">
                <a16:creationId xmlns:a16="http://schemas.microsoft.com/office/drawing/2014/main" id="{8FB6FA52-26F2-AEFF-B343-BB3DA5778F7E}"/>
              </a:ext>
            </a:extLst>
          </p:cNvPr>
          <p:cNvPicPr>
            <a:picLocks noChangeAspect="1"/>
          </p:cNvPicPr>
          <p:nvPr/>
        </p:nvPicPr>
        <p:blipFill>
          <a:blip r:embed="rId5"/>
          <a:stretch>
            <a:fillRect/>
          </a:stretch>
        </p:blipFill>
        <p:spPr>
          <a:xfrm>
            <a:off x="4413512" y="399871"/>
            <a:ext cx="7715250" cy="2228850"/>
          </a:xfrm>
          <a:prstGeom prst="rect">
            <a:avLst/>
          </a:prstGeom>
        </p:spPr>
      </p:pic>
      <p:pic>
        <p:nvPicPr>
          <p:cNvPr id="13" name="תמונה 12">
            <a:extLst>
              <a:ext uri="{FF2B5EF4-FFF2-40B4-BE49-F238E27FC236}">
                <a16:creationId xmlns:a16="http://schemas.microsoft.com/office/drawing/2014/main" id="{193256D8-E585-0F84-E98D-4BEC1B353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3482699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D4F51-7309-5791-0405-DD0243359CB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FD1B52D-77DF-BB65-F927-54FF03B9D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A007B939-1897-2C89-32B3-3D50BE49E118}"/>
              </a:ext>
            </a:extLst>
          </p:cNvPr>
          <p:cNvPicPr>
            <a:picLocks noChangeAspect="1"/>
          </p:cNvPicPr>
          <p:nvPr/>
        </p:nvPicPr>
        <p:blipFill>
          <a:blip r:embed="rId4"/>
          <a:stretch>
            <a:fillRect/>
          </a:stretch>
        </p:blipFill>
        <p:spPr>
          <a:xfrm>
            <a:off x="3665739" y="687908"/>
            <a:ext cx="7753350" cy="1257270"/>
          </a:xfrm>
          <a:prstGeom prst="rect">
            <a:avLst/>
          </a:prstGeom>
        </p:spPr>
      </p:pic>
      <p:sp>
        <p:nvSpPr>
          <p:cNvPr id="5" name="תיבת טקסט 4">
            <a:extLst>
              <a:ext uri="{FF2B5EF4-FFF2-40B4-BE49-F238E27FC236}">
                <a16:creationId xmlns:a16="http://schemas.microsoft.com/office/drawing/2014/main" id="{44E19926-8C0A-161D-74D0-C00823B1939B}"/>
              </a:ext>
            </a:extLst>
          </p:cNvPr>
          <p:cNvSpPr txBox="1"/>
          <p:nvPr/>
        </p:nvSpPr>
        <p:spPr>
          <a:xfrm>
            <a:off x="3532962" y="2337623"/>
            <a:ext cx="8312901" cy="830997"/>
          </a:xfrm>
          <a:prstGeom prst="rect">
            <a:avLst/>
          </a:prstGeom>
          <a:noFill/>
        </p:spPr>
        <p:txBody>
          <a:bodyPr wrap="square">
            <a:spAutoFit/>
          </a:bodyPr>
          <a:lstStyle/>
          <a:p>
            <a:r>
              <a:rPr lang="he-IL" sz="2400" b="0" i="0" u="none" strike="noStrike" baseline="0" dirty="0">
                <a:latin typeface="NarkisClassicMF-Regular"/>
              </a:rPr>
              <a:t>קראו את </a:t>
            </a:r>
            <a:r>
              <a:rPr lang="he-IL" sz="2400" b="1" i="0" u="none" strike="noStrike" baseline="0" dirty="0">
                <a:solidFill>
                  <a:srgbClr val="A0067D"/>
                </a:solidFill>
                <a:latin typeface="NarkisClassicMF-Bold"/>
              </a:rPr>
              <a:t>מידעון: </a:t>
            </a:r>
            <a:r>
              <a:rPr lang="he-IL" sz="2400" b="1" i="0" u="none" strike="noStrike" baseline="0" dirty="0" err="1">
                <a:solidFill>
                  <a:srgbClr val="A0067D"/>
                </a:solidFill>
                <a:latin typeface="NarkisClassicMF-Bold"/>
              </a:rPr>
              <a:t>ביומימיקרי</a:t>
            </a:r>
            <a:r>
              <a:rPr lang="he-IL" sz="2400" b="1" i="0" u="none" strike="noStrike" baseline="0" dirty="0">
                <a:solidFill>
                  <a:srgbClr val="A0067D"/>
                </a:solidFill>
                <a:latin typeface="NarkisClassicMF-Bold"/>
              </a:rPr>
              <a:t> </a:t>
            </a:r>
            <a:r>
              <a:rPr lang="he-IL" sz="2400" i="0" u="none" strike="noStrike" baseline="0" dirty="0">
                <a:latin typeface="NarkisClassicMF-Bold"/>
              </a:rPr>
              <a:t>בעמוד 289 </a:t>
            </a:r>
            <a:r>
              <a:rPr lang="he-IL" sz="2400" b="0" i="0" u="none" strike="noStrike" baseline="0" dirty="0">
                <a:latin typeface="NarkisClassicMF-Regular"/>
              </a:rPr>
              <a:t>והשיבו על שאלות 3-1 בעמודים  290-289.</a:t>
            </a:r>
            <a:endParaRPr lang="he-IL" sz="2400" dirty="0"/>
          </a:p>
        </p:txBody>
      </p:sp>
      <p:pic>
        <p:nvPicPr>
          <p:cNvPr id="8" name="תמונה 7">
            <a:extLst>
              <a:ext uri="{FF2B5EF4-FFF2-40B4-BE49-F238E27FC236}">
                <a16:creationId xmlns:a16="http://schemas.microsoft.com/office/drawing/2014/main" id="{016FA466-9959-0174-2D27-8C0A02D62B2C}"/>
              </a:ext>
            </a:extLst>
          </p:cNvPr>
          <p:cNvPicPr>
            <a:picLocks noChangeAspect="1"/>
          </p:cNvPicPr>
          <p:nvPr/>
        </p:nvPicPr>
        <p:blipFill>
          <a:blip r:embed="rId5"/>
          <a:stretch>
            <a:fillRect/>
          </a:stretch>
        </p:blipFill>
        <p:spPr>
          <a:xfrm>
            <a:off x="3970539" y="3689380"/>
            <a:ext cx="7143750" cy="2505075"/>
          </a:xfrm>
          <a:prstGeom prst="rect">
            <a:avLst/>
          </a:prstGeom>
        </p:spPr>
      </p:pic>
      <p:pic>
        <p:nvPicPr>
          <p:cNvPr id="12" name="תמונה 11">
            <a:extLst>
              <a:ext uri="{FF2B5EF4-FFF2-40B4-BE49-F238E27FC236}">
                <a16:creationId xmlns:a16="http://schemas.microsoft.com/office/drawing/2014/main" id="{1A4C2DA9-2176-7132-D65E-667D6B5A42C2}"/>
              </a:ext>
            </a:extLst>
          </p:cNvPr>
          <p:cNvPicPr>
            <a:picLocks noChangeAspect="1"/>
          </p:cNvPicPr>
          <p:nvPr/>
        </p:nvPicPr>
        <p:blipFill>
          <a:blip r:embed="rId6"/>
          <a:stretch>
            <a:fillRect/>
          </a:stretch>
        </p:blipFill>
        <p:spPr>
          <a:xfrm>
            <a:off x="346137" y="854307"/>
            <a:ext cx="3200400" cy="5819775"/>
          </a:xfrm>
          <a:prstGeom prst="rect">
            <a:avLst/>
          </a:prstGeom>
        </p:spPr>
      </p:pic>
    </p:spTree>
    <p:extLst>
      <p:ext uri="{BB962C8B-B14F-4D97-AF65-F5344CB8AC3E}">
        <p14:creationId xmlns:p14="http://schemas.microsoft.com/office/powerpoint/2010/main" val="1779609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070D-C3BE-9AD8-6CB9-9F428255C61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6249853-79A7-E27F-88BE-A2E439DC5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94" y="0"/>
            <a:ext cx="4038793" cy="576073"/>
          </a:xfrm>
          <a:prstGeom prst="rect">
            <a:avLst/>
          </a:prstGeom>
        </p:spPr>
      </p:pic>
      <p:pic>
        <p:nvPicPr>
          <p:cNvPr id="3" name="תמונה 2">
            <a:extLst>
              <a:ext uri="{FF2B5EF4-FFF2-40B4-BE49-F238E27FC236}">
                <a16:creationId xmlns:a16="http://schemas.microsoft.com/office/drawing/2014/main" id="{76FB9E71-8996-55E5-B050-0FC9487231A5}"/>
              </a:ext>
            </a:extLst>
          </p:cNvPr>
          <p:cNvPicPr>
            <a:picLocks noChangeAspect="1"/>
          </p:cNvPicPr>
          <p:nvPr/>
        </p:nvPicPr>
        <p:blipFill>
          <a:blip r:embed="rId4"/>
          <a:stretch>
            <a:fillRect/>
          </a:stretch>
        </p:blipFill>
        <p:spPr>
          <a:xfrm>
            <a:off x="5869564" y="2053242"/>
            <a:ext cx="4745788" cy="4460165"/>
          </a:xfrm>
          <a:prstGeom prst="rect">
            <a:avLst/>
          </a:prstGeom>
        </p:spPr>
      </p:pic>
      <p:pic>
        <p:nvPicPr>
          <p:cNvPr id="5" name="תמונה 4">
            <a:extLst>
              <a:ext uri="{FF2B5EF4-FFF2-40B4-BE49-F238E27FC236}">
                <a16:creationId xmlns:a16="http://schemas.microsoft.com/office/drawing/2014/main" id="{7BDB50CD-4504-3A4B-DC10-EA0E66E786B7}"/>
              </a:ext>
            </a:extLst>
          </p:cNvPr>
          <p:cNvPicPr>
            <a:picLocks noChangeAspect="1"/>
          </p:cNvPicPr>
          <p:nvPr/>
        </p:nvPicPr>
        <p:blipFill>
          <a:blip r:embed="rId5"/>
          <a:stretch>
            <a:fillRect/>
          </a:stretch>
        </p:blipFill>
        <p:spPr>
          <a:xfrm>
            <a:off x="4265727" y="111835"/>
            <a:ext cx="7534275" cy="1510007"/>
          </a:xfrm>
          <a:prstGeom prst="rect">
            <a:avLst/>
          </a:prstGeom>
        </p:spPr>
      </p:pic>
      <p:sp>
        <p:nvSpPr>
          <p:cNvPr id="7" name="תיבת טקסט 6">
            <a:extLst>
              <a:ext uri="{FF2B5EF4-FFF2-40B4-BE49-F238E27FC236}">
                <a16:creationId xmlns:a16="http://schemas.microsoft.com/office/drawing/2014/main" id="{EA796E81-776A-8799-BC7F-861C48C74C0F}"/>
              </a:ext>
            </a:extLst>
          </p:cNvPr>
          <p:cNvSpPr txBox="1"/>
          <p:nvPr/>
        </p:nvSpPr>
        <p:spPr>
          <a:xfrm>
            <a:off x="249382" y="6054903"/>
            <a:ext cx="5463174" cy="400110"/>
          </a:xfrm>
          <a:prstGeom prst="rect">
            <a:avLst/>
          </a:prstGeom>
          <a:noFill/>
        </p:spPr>
        <p:txBody>
          <a:bodyPr wrap="square" rtlCol="1">
            <a:spAutoFit/>
          </a:bodyPr>
          <a:lstStyle/>
          <a:p>
            <a:r>
              <a:rPr lang="he-IL" sz="2000" dirty="0"/>
              <a:t>השיבו על שאלות 4-1 בתבנית </a:t>
            </a:r>
            <a:r>
              <a:rPr lang="he-IL" sz="2000" b="1" i="0" u="none" strike="noStrike" baseline="0" dirty="0">
                <a:solidFill>
                  <a:srgbClr val="A0067D"/>
                </a:solidFill>
                <a:latin typeface="NarkisClassicMF-Bold"/>
              </a:rPr>
              <a:t>רגע אחרי... </a:t>
            </a:r>
            <a:r>
              <a:rPr lang="he-IL" sz="2000" i="0" u="none" strike="noStrike" baseline="0" dirty="0">
                <a:latin typeface="NarkisClassicMF-Bold"/>
              </a:rPr>
              <a:t>עמוד 291.</a:t>
            </a:r>
            <a:endParaRPr lang="he-IL" sz="2000" dirty="0"/>
          </a:p>
        </p:txBody>
      </p:sp>
      <p:pic>
        <p:nvPicPr>
          <p:cNvPr id="9" name="תמונה 8">
            <a:extLst>
              <a:ext uri="{FF2B5EF4-FFF2-40B4-BE49-F238E27FC236}">
                <a16:creationId xmlns:a16="http://schemas.microsoft.com/office/drawing/2014/main" id="{D23BCAEC-2345-BB61-0B9A-CDB89347C48B}"/>
              </a:ext>
            </a:extLst>
          </p:cNvPr>
          <p:cNvPicPr>
            <a:picLocks noChangeAspect="1"/>
          </p:cNvPicPr>
          <p:nvPr/>
        </p:nvPicPr>
        <p:blipFill>
          <a:blip r:embed="rId6"/>
          <a:stretch>
            <a:fillRect/>
          </a:stretch>
        </p:blipFill>
        <p:spPr>
          <a:xfrm>
            <a:off x="1358092" y="1404851"/>
            <a:ext cx="3390900" cy="4527925"/>
          </a:xfrm>
          <a:prstGeom prst="rect">
            <a:avLst/>
          </a:prstGeom>
        </p:spPr>
      </p:pic>
    </p:spTree>
    <p:extLst>
      <p:ext uri="{BB962C8B-B14F-4D97-AF65-F5344CB8AC3E}">
        <p14:creationId xmlns:p14="http://schemas.microsoft.com/office/powerpoint/2010/main" val="235652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0A3C943-8EAB-9941-1BA8-CEA107A09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EA32E051-2344-63DA-3A1A-DC5E4E13A474}"/>
              </a:ext>
            </a:extLst>
          </p:cNvPr>
          <p:cNvPicPr>
            <a:picLocks noChangeAspect="1"/>
          </p:cNvPicPr>
          <p:nvPr/>
        </p:nvPicPr>
        <p:blipFill>
          <a:blip r:embed="rId4"/>
          <a:stretch>
            <a:fillRect/>
          </a:stretch>
        </p:blipFill>
        <p:spPr>
          <a:xfrm>
            <a:off x="5445951" y="368690"/>
            <a:ext cx="6219825" cy="523875"/>
          </a:xfrm>
          <a:prstGeom prst="rect">
            <a:avLst/>
          </a:prstGeom>
        </p:spPr>
      </p:pic>
      <p:sp>
        <p:nvSpPr>
          <p:cNvPr id="5" name="תיבת טקסט 4">
            <a:extLst>
              <a:ext uri="{FF2B5EF4-FFF2-40B4-BE49-F238E27FC236}">
                <a16:creationId xmlns:a16="http://schemas.microsoft.com/office/drawing/2014/main" id="{2333235B-46B3-3649-7EDB-835DB6F513F7}"/>
              </a:ext>
            </a:extLst>
          </p:cNvPr>
          <p:cNvSpPr txBox="1"/>
          <p:nvPr/>
        </p:nvSpPr>
        <p:spPr>
          <a:xfrm>
            <a:off x="5222616" y="2656554"/>
            <a:ext cx="6098146" cy="1305165"/>
          </a:xfrm>
          <a:prstGeom prst="rect">
            <a:avLst/>
          </a:prstGeom>
          <a:noFill/>
        </p:spPr>
        <p:txBody>
          <a:bodyPr wrap="square">
            <a:spAutoFit/>
          </a:bodyPr>
          <a:lstStyle/>
          <a:p>
            <a:pPr>
              <a:lnSpc>
                <a:spcPct val="150000"/>
              </a:lnSpc>
            </a:pPr>
            <a:r>
              <a:rPr lang="he-IL" sz="2800" b="1" i="0" u="none" strike="noStrike" baseline="0" dirty="0">
                <a:solidFill>
                  <a:schemeClr val="accent6">
                    <a:lumMod val="75000"/>
                  </a:schemeClr>
                </a:solidFill>
                <a:latin typeface="NarkisClassicMF-Bold"/>
              </a:rPr>
              <a:t>מה מאפיין את סביבות החיים?</a:t>
            </a:r>
          </a:p>
          <a:p>
            <a:pPr>
              <a:lnSpc>
                <a:spcPct val="150000"/>
              </a:lnSpc>
            </a:pPr>
            <a:r>
              <a:rPr lang="he-IL" sz="2800" b="1" i="0" u="none" strike="noStrike" baseline="0" dirty="0">
                <a:solidFill>
                  <a:schemeClr val="accent6">
                    <a:lumMod val="75000"/>
                  </a:schemeClr>
                </a:solidFill>
                <a:latin typeface="NarkisClassicMF-Bold"/>
              </a:rPr>
              <a:t>כיצד משפיע האדם על סביבות החיים?</a:t>
            </a:r>
            <a:r>
              <a:rPr lang="he-IL" sz="2800" b="1" i="0" u="none" strike="noStrike" baseline="0" dirty="0">
                <a:solidFill>
                  <a:srgbClr val="FFFFFF"/>
                </a:solidFill>
                <a:latin typeface="NarkisClassicMF-Bold"/>
              </a:rPr>
              <a:t>?</a:t>
            </a:r>
            <a:endParaRPr lang="he-IL" sz="2800" dirty="0"/>
          </a:p>
        </p:txBody>
      </p:sp>
      <p:sp>
        <p:nvSpPr>
          <p:cNvPr id="7" name="תיבת טקסט 6">
            <a:extLst>
              <a:ext uri="{FF2B5EF4-FFF2-40B4-BE49-F238E27FC236}">
                <a16:creationId xmlns:a16="http://schemas.microsoft.com/office/drawing/2014/main" id="{D393D5FC-9958-C18C-AF4B-4118C4EDC77E}"/>
              </a:ext>
            </a:extLst>
          </p:cNvPr>
          <p:cNvSpPr txBox="1"/>
          <p:nvPr/>
        </p:nvSpPr>
        <p:spPr>
          <a:xfrm>
            <a:off x="1313645" y="1233887"/>
            <a:ext cx="10468041" cy="461665"/>
          </a:xfrm>
          <a:prstGeom prst="rect">
            <a:avLst/>
          </a:prstGeom>
          <a:noFill/>
        </p:spPr>
        <p:txBody>
          <a:bodyPr wrap="square" rtlCol="1">
            <a:spAutoFit/>
          </a:bodyPr>
          <a:lstStyle/>
          <a:p>
            <a:r>
              <a:rPr lang="he-IL" sz="2400" dirty="0"/>
              <a:t>קראו את קטע הפתיחה </a:t>
            </a:r>
            <a:r>
              <a:rPr lang="he-IL" sz="2400" b="1" i="0" u="none" strike="noStrike" baseline="0" dirty="0">
                <a:latin typeface="NarkisClassicMF-Bold"/>
              </a:rPr>
              <a:t>זהירות, פולשים </a:t>
            </a:r>
            <a:r>
              <a:rPr lang="he-IL" sz="2400" b="1" dirty="0">
                <a:latin typeface="NarkisClassicMF-Bold"/>
              </a:rPr>
              <a:t>בסביבה </a:t>
            </a:r>
            <a:r>
              <a:rPr lang="he-IL" sz="2400" dirty="0">
                <a:latin typeface="NarkisClassicMF-Bold"/>
              </a:rPr>
              <a:t>בעמוד 276  ודונו בשאלות הבאות:</a:t>
            </a:r>
            <a:endParaRPr lang="he-IL" sz="2400" dirty="0"/>
          </a:p>
        </p:txBody>
      </p:sp>
      <p:pic>
        <p:nvPicPr>
          <p:cNvPr id="1026" name="Picture 2" descr="איור חינם של ספינת התיבה של נח">
            <a:extLst>
              <a:ext uri="{FF2B5EF4-FFF2-40B4-BE49-F238E27FC236}">
                <a16:creationId xmlns:a16="http://schemas.microsoft.com/office/drawing/2014/main" id="{7388D4C4-DF02-CD91-E714-DA7262564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28" y="1776158"/>
            <a:ext cx="4429259" cy="44292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וקטור חיה לילדים עיזים בחינם">
            <a:extLst>
              <a:ext uri="{FF2B5EF4-FFF2-40B4-BE49-F238E27FC236}">
                <a16:creationId xmlns:a16="http://schemas.microsoft.com/office/drawing/2014/main" id="{05C4B4C0-5E36-F15D-5C2D-109A0398A7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800" y="4316781"/>
            <a:ext cx="3221462" cy="243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81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BA42-9437-6F2D-9BA4-95FC9B04FB0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DDE2ED4-C6A0-5EF7-55F4-5B892489A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97DBCF22-7497-0C40-37CB-D5F1B3EC4061}"/>
              </a:ext>
            </a:extLst>
          </p:cNvPr>
          <p:cNvPicPr>
            <a:picLocks noChangeAspect="1"/>
          </p:cNvPicPr>
          <p:nvPr/>
        </p:nvPicPr>
        <p:blipFill>
          <a:blip r:embed="rId4"/>
          <a:stretch>
            <a:fillRect/>
          </a:stretch>
        </p:blipFill>
        <p:spPr>
          <a:xfrm>
            <a:off x="6978116" y="536294"/>
            <a:ext cx="3743325" cy="523875"/>
          </a:xfrm>
          <a:prstGeom prst="rect">
            <a:avLst/>
          </a:prstGeom>
        </p:spPr>
      </p:pic>
      <p:pic>
        <p:nvPicPr>
          <p:cNvPr id="5" name="תמונה 4">
            <a:extLst>
              <a:ext uri="{FF2B5EF4-FFF2-40B4-BE49-F238E27FC236}">
                <a16:creationId xmlns:a16="http://schemas.microsoft.com/office/drawing/2014/main" id="{909A1520-E1EC-72BD-DE51-2B402F695E28}"/>
              </a:ext>
            </a:extLst>
          </p:cNvPr>
          <p:cNvPicPr>
            <a:picLocks noChangeAspect="1"/>
          </p:cNvPicPr>
          <p:nvPr/>
        </p:nvPicPr>
        <p:blipFill>
          <a:blip r:embed="rId5"/>
          <a:stretch>
            <a:fillRect/>
          </a:stretch>
        </p:blipFill>
        <p:spPr>
          <a:xfrm>
            <a:off x="4605683" y="1401508"/>
            <a:ext cx="7286625" cy="1027546"/>
          </a:xfrm>
          <a:prstGeom prst="rect">
            <a:avLst/>
          </a:prstGeom>
        </p:spPr>
      </p:pic>
      <p:sp>
        <p:nvSpPr>
          <p:cNvPr id="8" name="תיבת טקסט 7">
            <a:extLst>
              <a:ext uri="{FF2B5EF4-FFF2-40B4-BE49-F238E27FC236}">
                <a16:creationId xmlns:a16="http://schemas.microsoft.com/office/drawing/2014/main" id="{F311CA69-79E6-DF71-84E7-DCD9CCA9D371}"/>
              </a:ext>
            </a:extLst>
          </p:cNvPr>
          <p:cNvSpPr txBox="1"/>
          <p:nvPr/>
        </p:nvSpPr>
        <p:spPr>
          <a:xfrm>
            <a:off x="2402927" y="2429054"/>
            <a:ext cx="9150378" cy="1685846"/>
          </a:xfrm>
          <a:prstGeom prst="rect">
            <a:avLst/>
          </a:prstGeom>
          <a:noFill/>
        </p:spPr>
        <p:txBody>
          <a:bodyPr wrap="square">
            <a:spAutoFit/>
          </a:bodyPr>
          <a:lstStyle/>
          <a:p>
            <a:pPr>
              <a:lnSpc>
                <a:spcPct val="150000"/>
              </a:lnSpc>
            </a:pPr>
            <a:r>
              <a:rPr lang="he-IL" sz="2400" b="0" i="0" u="none" strike="noStrike" baseline="0" dirty="0">
                <a:latin typeface="NarkisClassicMF-Regular"/>
              </a:rPr>
              <a:t>היעזרו במקורות מידע ברשת האינטרנט ובצעו את שני חלקי המשימה.</a:t>
            </a:r>
          </a:p>
          <a:p>
            <a:pPr>
              <a:lnSpc>
                <a:spcPct val="150000"/>
              </a:lnSpc>
            </a:pPr>
            <a:r>
              <a:rPr lang="he-IL" sz="2400" b="0" i="0" u="none" strike="noStrike" baseline="0" dirty="0">
                <a:latin typeface="NarkisClassicMF-Regular"/>
              </a:rPr>
              <a:t>דוגמאות לאתרים ברשת: רשות הטבע והגנים, החברה להגנת הטבע, </a:t>
            </a:r>
          </a:p>
          <a:p>
            <a:pPr>
              <a:lnSpc>
                <a:spcPct val="150000"/>
              </a:lnSpc>
            </a:pPr>
            <a:r>
              <a:rPr lang="he-IL" sz="2400" b="0" i="0" u="none" strike="noStrike" baseline="0" dirty="0">
                <a:latin typeface="NarkisClassicMF-Regular"/>
              </a:rPr>
              <a:t>קמפוס טבע, אוניברסיטת תל אביב</a:t>
            </a:r>
            <a:endParaRPr lang="he-IL" sz="2400" dirty="0"/>
          </a:p>
        </p:txBody>
      </p:sp>
      <p:sp>
        <p:nvSpPr>
          <p:cNvPr id="10" name="תיבת טקסט 9">
            <a:extLst>
              <a:ext uri="{FF2B5EF4-FFF2-40B4-BE49-F238E27FC236}">
                <a16:creationId xmlns:a16="http://schemas.microsoft.com/office/drawing/2014/main" id="{43C75478-B4EA-FA50-47F4-C41A6901B3F5}"/>
              </a:ext>
            </a:extLst>
          </p:cNvPr>
          <p:cNvSpPr txBox="1"/>
          <p:nvPr/>
        </p:nvSpPr>
        <p:spPr>
          <a:xfrm>
            <a:off x="5200304" y="4528069"/>
            <a:ext cx="6097384" cy="461665"/>
          </a:xfrm>
          <a:prstGeom prst="rect">
            <a:avLst/>
          </a:prstGeom>
          <a:noFill/>
        </p:spPr>
        <p:txBody>
          <a:bodyPr wrap="square">
            <a:spAutoFit/>
          </a:bodyPr>
          <a:lstStyle/>
          <a:p>
            <a:r>
              <a:rPr lang="he-IL" sz="2400" b="1" i="0" u="none" strike="noStrike" baseline="0" dirty="0">
                <a:solidFill>
                  <a:srgbClr val="A0067D"/>
                </a:solidFill>
                <a:latin typeface="NarkisClassicMF-Bold"/>
              </a:rPr>
              <a:t>חלק א: מכירים מאפיינים של סביבות חיים</a:t>
            </a:r>
            <a:endParaRPr lang="he-IL" sz="2400" dirty="0"/>
          </a:p>
        </p:txBody>
      </p:sp>
      <p:sp>
        <p:nvSpPr>
          <p:cNvPr id="11" name="תיבת טקסט 10">
            <a:extLst>
              <a:ext uri="{FF2B5EF4-FFF2-40B4-BE49-F238E27FC236}">
                <a16:creationId xmlns:a16="http://schemas.microsoft.com/office/drawing/2014/main" id="{5F83A004-1959-D060-1603-2E512CEB038A}"/>
              </a:ext>
            </a:extLst>
          </p:cNvPr>
          <p:cNvSpPr txBox="1"/>
          <p:nvPr/>
        </p:nvSpPr>
        <p:spPr>
          <a:xfrm>
            <a:off x="5144192" y="5324302"/>
            <a:ext cx="6209608" cy="461665"/>
          </a:xfrm>
          <a:prstGeom prst="rect">
            <a:avLst/>
          </a:prstGeom>
          <a:noFill/>
        </p:spPr>
        <p:txBody>
          <a:bodyPr wrap="square" rtlCol="1">
            <a:spAutoFit/>
          </a:bodyPr>
          <a:lstStyle/>
          <a:p>
            <a:r>
              <a:rPr lang="he-IL" sz="2400" dirty="0"/>
              <a:t>השיבו על סעיפים 3-1 בעמוד 278.</a:t>
            </a:r>
          </a:p>
        </p:txBody>
      </p:sp>
      <p:pic>
        <p:nvPicPr>
          <p:cNvPr id="20" name="תמונה 19">
            <a:extLst>
              <a:ext uri="{FF2B5EF4-FFF2-40B4-BE49-F238E27FC236}">
                <a16:creationId xmlns:a16="http://schemas.microsoft.com/office/drawing/2014/main" id="{24BFD551-A4C5-22A8-2BA0-CB3AAA18B8CB}"/>
              </a:ext>
            </a:extLst>
          </p:cNvPr>
          <p:cNvPicPr>
            <a:picLocks noChangeAspect="1"/>
          </p:cNvPicPr>
          <p:nvPr/>
        </p:nvPicPr>
        <p:blipFill>
          <a:blip r:embed="rId6"/>
          <a:stretch>
            <a:fillRect/>
          </a:stretch>
        </p:blipFill>
        <p:spPr>
          <a:xfrm>
            <a:off x="834842" y="3927904"/>
            <a:ext cx="3779866" cy="2552154"/>
          </a:xfrm>
          <a:prstGeom prst="rect">
            <a:avLst/>
          </a:prstGeom>
        </p:spPr>
      </p:pic>
    </p:spTree>
    <p:extLst>
      <p:ext uri="{BB962C8B-B14F-4D97-AF65-F5344CB8AC3E}">
        <p14:creationId xmlns:p14="http://schemas.microsoft.com/office/powerpoint/2010/main" val="3154951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B6161-E360-B0E0-A206-BD68F6C7C5A3}"/>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0B229F2-D9CC-C427-633A-5757E22D9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תמונה 1">
            <a:extLst>
              <a:ext uri="{FF2B5EF4-FFF2-40B4-BE49-F238E27FC236}">
                <a16:creationId xmlns:a16="http://schemas.microsoft.com/office/drawing/2014/main" id="{5787A739-953F-7875-DA27-8810CEA3A1C9}"/>
              </a:ext>
            </a:extLst>
          </p:cNvPr>
          <p:cNvPicPr>
            <a:picLocks noChangeAspect="1"/>
          </p:cNvPicPr>
          <p:nvPr/>
        </p:nvPicPr>
        <p:blipFill>
          <a:blip r:embed="rId4"/>
          <a:stretch>
            <a:fillRect/>
          </a:stretch>
        </p:blipFill>
        <p:spPr>
          <a:xfrm>
            <a:off x="7237483" y="47828"/>
            <a:ext cx="3838575" cy="652283"/>
          </a:xfrm>
          <a:prstGeom prst="rect">
            <a:avLst/>
          </a:prstGeom>
        </p:spPr>
      </p:pic>
      <p:sp>
        <p:nvSpPr>
          <p:cNvPr id="14" name="תיבת טקסט 13">
            <a:extLst>
              <a:ext uri="{FF2B5EF4-FFF2-40B4-BE49-F238E27FC236}">
                <a16:creationId xmlns:a16="http://schemas.microsoft.com/office/drawing/2014/main" id="{D56BD375-348E-DF1E-30D4-EB846276C188}"/>
              </a:ext>
            </a:extLst>
          </p:cNvPr>
          <p:cNvSpPr txBox="1"/>
          <p:nvPr/>
        </p:nvSpPr>
        <p:spPr>
          <a:xfrm>
            <a:off x="4866450" y="1080283"/>
            <a:ext cx="6209608" cy="461665"/>
          </a:xfrm>
          <a:prstGeom prst="rect">
            <a:avLst/>
          </a:prstGeom>
          <a:noFill/>
        </p:spPr>
        <p:txBody>
          <a:bodyPr wrap="square" rtlCol="1">
            <a:spAutoFit/>
          </a:bodyPr>
          <a:lstStyle/>
          <a:p>
            <a:r>
              <a:rPr lang="he-IL" sz="2400" dirty="0"/>
              <a:t>השיבו על סעיפים 3-1 בעמוד 279.</a:t>
            </a:r>
          </a:p>
        </p:txBody>
      </p:sp>
      <p:pic>
        <p:nvPicPr>
          <p:cNvPr id="3" name="תמונה 2">
            <a:extLst>
              <a:ext uri="{FF2B5EF4-FFF2-40B4-BE49-F238E27FC236}">
                <a16:creationId xmlns:a16="http://schemas.microsoft.com/office/drawing/2014/main" id="{A5BC7CF8-612C-7CE2-FD2B-11AB793B945B}"/>
              </a:ext>
            </a:extLst>
          </p:cNvPr>
          <p:cNvPicPr>
            <a:picLocks noChangeAspect="1"/>
          </p:cNvPicPr>
          <p:nvPr/>
        </p:nvPicPr>
        <p:blipFill>
          <a:blip r:embed="rId5"/>
          <a:stretch>
            <a:fillRect/>
          </a:stretch>
        </p:blipFill>
        <p:spPr>
          <a:xfrm>
            <a:off x="2412679" y="2061389"/>
            <a:ext cx="8772525" cy="2371725"/>
          </a:xfrm>
          <a:prstGeom prst="rect">
            <a:avLst/>
          </a:prstGeom>
        </p:spPr>
      </p:pic>
      <p:pic>
        <p:nvPicPr>
          <p:cNvPr id="7" name="תמונה 6">
            <a:extLst>
              <a:ext uri="{FF2B5EF4-FFF2-40B4-BE49-F238E27FC236}">
                <a16:creationId xmlns:a16="http://schemas.microsoft.com/office/drawing/2014/main" id="{3016AA14-7057-EBE4-F262-07DED6071ACC}"/>
              </a:ext>
            </a:extLst>
          </p:cNvPr>
          <p:cNvPicPr>
            <a:picLocks noChangeAspect="1"/>
          </p:cNvPicPr>
          <p:nvPr/>
        </p:nvPicPr>
        <p:blipFill>
          <a:blip r:embed="rId6"/>
          <a:stretch>
            <a:fillRect/>
          </a:stretch>
        </p:blipFill>
        <p:spPr>
          <a:xfrm>
            <a:off x="5642696" y="4546484"/>
            <a:ext cx="4332578" cy="2263688"/>
          </a:xfrm>
          <a:prstGeom prst="rect">
            <a:avLst/>
          </a:prstGeom>
        </p:spPr>
      </p:pic>
    </p:spTree>
    <p:extLst>
      <p:ext uri="{BB962C8B-B14F-4D97-AF65-F5344CB8AC3E}">
        <p14:creationId xmlns:p14="http://schemas.microsoft.com/office/powerpoint/2010/main" val="348357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90434-3384-9953-B6B2-73DD9189B89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B7EFAB0-B96C-A27F-275D-CFC1C219E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B7848361-F6CF-58DE-207A-969C2667DE6E}"/>
              </a:ext>
            </a:extLst>
          </p:cNvPr>
          <p:cNvPicPr>
            <a:picLocks noChangeAspect="1"/>
          </p:cNvPicPr>
          <p:nvPr/>
        </p:nvPicPr>
        <p:blipFill>
          <a:blip r:embed="rId4"/>
          <a:stretch>
            <a:fillRect/>
          </a:stretch>
        </p:blipFill>
        <p:spPr>
          <a:xfrm>
            <a:off x="6347200" y="111835"/>
            <a:ext cx="4086225" cy="1114425"/>
          </a:xfrm>
          <a:prstGeom prst="rect">
            <a:avLst/>
          </a:prstGeom>
        </p:spPr>
      </p:pic>
      <p:sp>
        <p:nvSpPr>
          <p:cNvPr id="5" name="תיבת טקסט 4">
            <a:extLst>
              <a:ext uri="{FF2B5EF4-FFF2-40B4-BE49-F238E27FC236}">
                <a16:creationId xmlns:a16="http://schemas.microsoft.com/office/drawing/2014/main" id="{4573EAEC-F512-25C2-7B14-EFDFCE93254D}"/>
              </a:ext>
            </a:extLst>
          </p:cNvPr>
          <p:cNvSpPr txBox="1"/>
          <p:nvPr/>
        </p:nvSpPr>
        <p:spPr>
          <a:xfrm>
            <a:off x="2601884" y="1531912"/>
            <a:ext cx="8472746" cy="830997"/>
          </a:xfrm>
          <a:prstGeom prst="rect">
            <a:avLst/>
          </a:prstGeom>
          <a:noFill/>
        </p:spPr>
        <p:txBody>
          <a:bodyPr wrap="square">
            <a:spAutoFit/>
          </a:bodyPr>
          <a:lstStyle/>
          <a:p>
            <a:r>
              <a:rPr lang="he-IL" sz="2400" b="0" i="0" u="none" strike="noStrike" baseline="0" dirty="0">
                <a:latin typeface="NarkisClassicMF-Regular"/>
              </a:rPr>
              <a:t>קִראו את קטע המידע </a:t>
            </a:r>
            <a:r>
              <a:rPr lang="he-IL" sz="2400" b="1" i="0" u="none" strike="noStrike" baseline="0" dirty="0">
                <a:solidFill>
                  <a:srgbClr val="A0067D"/>
                </a:solidFill>
                <a:latin typeface="NarkisClassicMF-Bold"/>
              </a:rPr>
              <a:t>מגוון סביבות חיים </a:t>
            </a:r>
            <a:r>
              <a:rPr lang="he-IL" sz="2400" i="0" u="none" strike="noStrike" baseline="0" dirty="0">
                <a:latin typeface="NarkisClassicMF-Bold"/>
              </a:rPr>
              <a:t>בעמוד 280</a:t>
            </a:r>
            <a:r>
              <a:rPr lang="he-IL" sz="2400" i="0" u="none" strike="noStrike" baseline="0" dirty="0">
                <a:latin typeface="NarkisClassicMF-Regular"/>
              </a:rPr>
              <a:t> </a:t>
            </a:r>
            <a:r>
              <a:rPr lang="he-IL" sz="2400" b="0" i="0" u="none" strike="noStrike" baseline="0" dirty="0">
                <a:latin typeface="NarkisClassicMF-Regular"/>
              </a:rPr>
              <a:t>והשיבו על השאלות שבעמוד 281.</a:t>
            </a:r>
            <a:endParaRPr lang="he-IL" sz="2400" dirty="0"/>
          </a:p>
        </p:txBody>
      </p:sp>
      <p:pic>
        <p:nvPicPr>
          <p:cNvPr id="10" name="תמונה 9">
            <a:extLst>
              <a:ext uri="{FF2B5EF4-FFF2-40B4-BE49-F238E27FC236}">
                <a16:creationId xmlns:a16="http://schemas.microsoft.com/office/drawing/2014/main" id="{D6E564EF-8BD0-83A4-039A-10CA8ECC45CA}"/>
              </a:ext>
            </a:extLst>
          </p:cNvPr>
          <p:cNvPicPr>
            <a:picLocks noChangeAspect="1"/>
          </p:cNvPicPr>
          <p:nvPr/>
        </p:nvPicPr>
        <p:blipFill>
          <a:blip r:embed="rId5"/>
          <a:stretch>
            <a:fillRect/>
          </a:stretch>
        </p:blipFill>
        <p:spPr>
          <a:xfrm>
            <a:off x="543965" y="2668561"/>
            <a:ext cx="11220450" cy="4077604"/>
          </a:xfrm>
          <a:prstGeom prst="rect">
            <a:avLst/>
          </a:prstGeom>
        </p:spPr>
      </p:pic>
    </p:spTree>
    <p:extLst>
      <p:ext uri="{BB962C8B-B14F-4D97-AF65-F5344CB8AC3E}">
        <p14:creationId xmlns:p14="http://schemas.microsoft.com/office/powerpoint/2010/main" val="2733108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97B62-4C9A-376C-585B-83D40E9EE7E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7ACB4A9-E92A-AAA7-F3D9-635485B8A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A332736C-5A79-2A0B-32F2-77F5EC94E615}"/>
              </a:ext>
            </a:extLst>
          </p:cNvPr>
          <p:cNvPicPr>
            <a:picLocks noChangeAspect="1"/>
          </p:cNvPicPr>
          <p:nvPr/>
        </p:nvPicPr>
        <p:blipFill>
          <a:blip r:embed="rId4"/>
          <a:stretch>
            <a:fillRect/>
          </a:stretch>
        </p:blipFill>
        <p:spPr>
          <a:xfrm>
            <a:off x="5852765" y="259283"/>
            <a:ext cx="5324475" cy="428625"/>
          </a:xfrm>
          <a:prstGeom prst="rect">
            <a:avLst/>
          </a:prstGeom>
        </p:spPr>
      </p:pic>
      <p:pic>
        <p:nvPicPr>
          <p:cNvPr id="5" name="תמונה 4">
            <a:extLst>
              <a:ext uri="{FF2B5EF4-FFF2-40B4-BE49-F238E27FC236}">
                <a16:creationId xmlns:a16="http://schemas.microsoft.com/office/drawing/2014/main" id="{22F6560C-109A-8FE2-FB7F-FED0077EAB87}"/>
              </a:ext>
            </a:extLst>
          </p:cNvPr>
          <p:cNvPicPr>
            <a:picLocks noChangeAspect="1"/>
          </p:cNvPicPr>
          <p:nvPr/>
        </p:nvPicPr>
        <p:blipFill>
          <a:blip r:embed="rId5"/>
          <a:stretch>
            <a:fillRect/>
          </a:stretch>
        </p:blipFill>
        <p:spPr>
          <a:xfrm>
            <a:off x="4508096" y="687908"/>
            <a:ext cx="7058025" cy="1038225"/>
          </a:xfrm>
          <a:prstGeom prst="rect">
            <a:avLst/>
          </a:prstGeom>
        </p:spPr>
      </p:pic>
      <p:sp>
        <p:nvSpPr>
          <p:cNvPr id="8" name="תיבת טקסט 7">
            <a:extLst>
              <a:ext uri="{FF2B5EF4-FFF2-40B4-BE49-F238E27FC236}">
                <a16:creationId xmlns:a16="http://schemas.microsoft.com/office/drawing/2014/main" id="{D32E3932-D139-195D-061D-30650447D1CC}"/>
              </a:ext>
            </a:extLst>
          </p:cNvPr>
          <p:cNvSpPr txBox="1"/>
          <p:nvPr/>
        </p:nvSpPr>
        <p:spPr>
          <a:xfrm>
            <a:off x="3923607" y="1927592"/>
            <a:ext cx="7372316" cy="1685846"/>
          </a:xfrm>
          <a:prstGeom prst="rect">
            <a:avLst/>
          </a:prstGeom>
          <a:noFill/>
        </p:spPr>
        <p:txBody>
          <a:bodyPr wrap="square">
            <a:spAutoFit/>
          </a:bodyPr>
          <a:lstStyle/>
          <a:p>
            <a:pPr>
              <a:lnSpc>
                <a:spcPct val="150000"/>
              </a:lnSpc>
            </a:pPr>
            <a:r>
              <a:rPr lang="he-IL" sz="2400" b="0" i="0" u="none" strike="noStrike" baseline="0" dirty="0">
                <a:latin typeface="NarkisClassicMF-Regular"/>
              </a:rPr>
              <a:t>קִראו את שני חלקי קטע המידע </a:t>
            </a:r>
            <a:r>
              <a:rPr lang="he-IL" sz="2400" b="1" i="0" u="none" strike="noStrike" baseline="0" dirty="0">
                <a:solidFill>
                  <a:srgbClr val="A0067D"/>
                </a:solidFill>
                <a:latin typeface="NarkisClassicMF-Bold"/>
              </a:rPr>
              <a:t>הֵעָלְמוּתָן של בריכות החורף ושל הדו־חיים</a:t>
            </a:r>
            <a:r>
              <a:rPr lang="he-IL" sz="2400" b="0" i="0" u="none" strike="noStrike" baseline="0" dirty="0">
                <a:latin typeface="NarkisClassicMF-Regular"/>
              </a:rPr>
              <a:t> שבעמודים 283-282 והשיבו על השאלות שבסוף כל חלק ועל שאלות הסיכום שבעמוד 283.</a:t>
            </a:r>
            <a:endParaRPr lang="he-IL" sz="2400" dirty="0"/>
          </a:p>
        </p:txBody>
      </p:sp>
      <p:pic>
        <p:nvPicPr>
          <p:cNvPr id="10" name="תמונה 9">
            <a:extLst>
              <a:ext uri="{FF2B5EF4-FFF2-40B4-BE49-F238E27FC236}">
                <a16:creationId xmlns:a16="http://schemas.microsoft.com/office/drawing/2014/main" id="{5BE21017-DD60-80E1-0C13-5D1B01FAF616}"/>
              </a:ext>
            </a:extLst>
          </p:cNvPr>
          <p:cNvPicPr>
            <a:picLocks noChangeAspect="1"/>
          </p:cNvPicPr>
          <p:nvPr/>
        </p:nvPicPr>
        <p:blipFill>
          <a:blip r:embed="rId6"/>
          <a:stretch>
            <a:fillRect/>
          </a:stretch>
        </p:blipFill>
        <p:spPr>
          <a:xfrm>
            <a:off x="5620637" y="3898669"/>
            <a:ext cx="5422920" cy="2807104"/>
          </a:xfrm>
          <a:prstGeom prst="rect">
            <a:avLst/>
          </a:prstGeom>
        </p:spPr>
      </p:pic>
      <p:pic>
        <p:nvPicPr>
          <p:cNvPr id="14" name="תמונה 13">
            <a:extLst>
              <a:ext uri="{FF2B5EF4-FFF2-40B4-BE49-F238E27FC236}">
                <a16:creationId xmlns:a16="http://schemas.microsoft.com/office/drawing/2014/main" id="{EADB7E64-48D3-AD2D-EF9B-A46D57741B72}"/>
              </a:ext>
            </a:extLst>
          </p:cNvPr>
          <p:cNvPicPr>
            <a:picLocks noChangeAspect="1"/>
          </p:cNvPicPr>
          <p:nvPr/>
        </p:nvPicPr>
        <p:blipFill>
          <a:blip r:embed="rId7"/>
          <a:stretch>
            <a:fillRect/>
          </a:stretch>
        </p:blipFill>
        <p:spPr>
          <a:xfrm>
            <a:off x="1022955" y="1085198"/>
            <a:ext cx="2216206" cy="5564984"/>
          </a:xfrm>
          <a:prstGeom prst="rect">
            <a:avLst/>
          </a:prstGeom>
        </p:spPr>
      </p:pic>
    </p:spTree>
    <p:extLst>
      <p:ext uri="{BB962C8B-B14F-4D97-AF65-F5344CB8AC3E}">
        <p14:creationId xmlns:p14="http://schemas.microsoft.com/office/powerpoint/2010/main" val="2645065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68DE8-E897-EE0E-41FA-F13B4E43F6C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539E3C3-8428-BCEA-7082-D9DED7651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11D0E697-8534-E546-8D34-29DAC5B1056F}"/>
              </a:ext>
            </a:extLst>
          </p:cNvPr>
          <p:cNvPicPr>
            <a:picLocks noChangeAspect="1"/>
          </p:cNvPicPr>
          <p:nvPr/>
        </p:nvPicPr>
        <p:blipFill>
          <a:blip r:embed="rId4"/>
          <a:stretch>
            <a:fillRect/>
          </a:stretch>
        </p:blipFill>
        <p:spPr>
          <a:xfrm>
            <a:off x="4081599" y="914672"/>
            <a:ext cx="5753100" cy="4819650"/>
          </a:xfrm>
          <a:prstGeom prst="rect">
            <a:avLst/>
          </a:prstGeom>
        </p:spPr>
      </p:pic>
    </p:spTree>
    <p:extLst>
      <p:ext uri="{BB962C8B-B14F-4D97-AF65-F5344CB8AC3E}">
        <p14:creationId xmlns:p14="http://schemas.microsoft.com/office/powerpoint/2010/main" val="1218508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CDC1D-91C9-D25B-D03A-B8D6101488C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E70AA5A-8955-0C14-9A3A-721B6E0AC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55" y="39381"/>
            <a:ext cx="4995682" cy="576073"/>
          </a:xfrm>
          <a:prstGeom prst="rect">
            <a:avLst/>
          </a:prstGeom>
        </p:spPr>
      </p:pic>
      <p:pic>
        <p:nvPicPr>
          <p:cNvPr id="5" name="תמונה 4">
            <a:extLst>
              <a:ext uri="{FF2B5EF4-FFF2-40B4-BE49-F238E27FC236}">
                <a16:creationId xmlns:a16="http://schemas.microsoft.com/office/drawing/2014/main" id="{89CB9D1A-6ADD-FAFD-4BA7-2E01AD34095C}"/>
              </a:ext>
            </a:extLst>
          </p:cNvPr>
          <p:cNvPicPr>
            <a:picLocks noChangeAspect="1"/>
          </p:cNvPicPr>
          <p:nvPr/>
        </p:nvPicPr>
        <p:blipFill>
          <a:blip r:embed="rId4"/>
          <a:stretch>
            <a:fillRect/>
          </a:stretch>
        </p:blipFill>
        <p:spPr>
          <a:xfrm>
            <a:off x="4489153" y="601983"/>
            <a:ext cx="7467600" cy="687632"/>
          </a:xfrm>
          <a:prstGeom prst="rect">
            <a:avLst/>
          </a:prstGeom>
        </p:spPr>
      </p:pic>
      <p:sp>
        <p:nvSpPr>
          <p:cNvPr id="8" name="תיבת טקסט 7">
            <a:extLst>
              <a:ext uri="{FF2B5EF4-FFF2-40B4-BE49-F238E27FC236}">
                <a16:creationId xmlns:a16="http://schemas.microsoft.com/office/drawing/2014/main" id="{12A6905C-3227-4A28-02EB-8F2E3B8398CD}"/>
              </a:ext>
            </a:extLst>
          </p:cNvPr>
          <p:cNvSpPr txBox="1"/>
          <p:nvPr/>
        </p:nvSpPr>
        <p:spPr>
          <a:xfrm>
            <a:off x="1845425" y="1405031"/>
            <a:ext cx="9935786" cy="461665"/>
          </a:xfrm>
          <a:prstGeom prst="rect">
            <a:avLst/>
          </a:prstGeom>
          <a:noFill/>
        </p:spPr>
        <p:txBody>
          <a:bodyPr wrap="square">
            <a:spAutoFit/>
          </a:bodyPr>
          <a:lstStyle/>
          <a:p>
            <a:r>
              <a:rPr lang="he-IL" sz="2400" b="0" i="0" u="none" strike="noStrike" baseline="0" dirty="0">
                <a:latin typeface="NarkisClassicMF-Regular"/>
              </a:rPr>
              <a:t>קראו את קטע המידע </a:t>
            </a:r>
            <a:r>
              <a:rPr lang="he-IL" sz="2400" b="1" i="0" u="none" strike="noStrike" baseline="0" dirty="0">
                <a:solidFill>
                  <a:srgbClr val="A0067D"/>
                </a:solidFill>
                <a:latin typeface="NarkisClassicMF-Bold"/>
              </a:rPr>
              <a:t>שמורות טבע </a:t>
            </a:r>
            <a:r>
              <a:rPr lang="he-IL" sz="2400" i="0" u="none" strike="noStrike" baseline="0" dirty="0">
                <a:latin typeface="NarkisClassicMF-Bold"/>
              </a:rPr>
              <a:t>בעמוד 284</a:t>
            </a:r>
            <a:r>
              <a:rPr lang="he-IL" sz="2400" i="0" u="none" strike="noStrike" baseline="0" dirty="0">
                <a:latin typeface="NarkisClassicMF-Regular"/>
              </a:rPr>
              <a:t> </a:t>
            </a:r>
            <a:r>
              <a:rPr lang="he-IL" sz="2400" b="0" i="0" u="none" strike="noStrike" baseline="0" dirty="0">
                <a:latin typeface="NarkisClassicMF-Regular"/>
              </a:rPr>
              <a:t>והשיבו על השאלות שבעמוד זה.</a:t>
            </a:r>
            <a:endParaRPr lang="he-IL" sz="2400" dirty="0"/>
          </a:p>
        </p:txBody>
      </p:sp>
      <p:pic>
        <p:nvPicPr>
          <p:cNvPr id="10" name="תמונה 9">
            <a:extLst>
              <a:ext uri="{FF2B5EF4-FFF2-40B4-BE49-F238E27FC236}">
                <a16:creationId xmlns:a16="http://schemas.microsoft.com/office/drawing/2014/main" id="{A7BDC706-D68C-EE5F-554C-945EC432E724}"/>
              </a:ext>
            </a:extLst>
          </p:cNvPr>
          <p:cNvPicPr>
            <a:picLocks noChangeAspect="1"/>
          </p:cNvPicPr>
          <p:nvPr/>
        </p:nvPicPr>
        <p:blipFill>
          <a:blip r:embed="rId5"/>
          <a:stretch>
            <a:fillRect/>
          </a:stretch>
        </p:blipFill>
        <p:spPr>
          <a:xfrm>
            <a:off x="5586153" y="1835666"/>
            <a:ext cx="4256116" cy="5022334"/>
          </a:xfrm>
          <a:prstGeom prst="rect">
            <a:avLst/>
          </a:prstGeom>
        </p:spPr>
      </p:pic>
    </p:spTree>
    <p:extLst>
      <p:ext uri="{BB962C8B-B14F-4D97-AF65-F5344CB8AC3E}">
        <p14:creationId xmlns:p14="http://schemas.microsoft.com/office/powerpoint/2010/main" val="1360130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E49D-28D3-0E40-01C6-BE8A23F0B69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E933D736-B0D7-1836-70FF-60EC89039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864D243F-4719-267D-2687-0074F43D1DA0}"/>
              </a:ext>
            </a:extLst>
          </p:cNvPr>
          <p:cNvPicPr>
            <a:picLocks noChangeAspect="1"/>
          </p:cNvPicPr>
          <p:nvPr/>
        </p:nvPicPr>
        <p:blipFill>
          <a:blip r:embed="rId4"/>
          <a:stretch>
            <a:fillRect/>
          </a:stretch>
        </p:blipFill>
        <p:spPr>
          <a:xfrm>
            <a:off x="1761488" y="1195318"/>
            <a:ext cx="9333231" cy="4691131"/>
          </a:xfrm>
          <a:prstGeom prst="rect">
            <a:avLst/>
          </a:prstGeom>
        </p:spPr>
      </p:pic>
    </p:spTree>
    <p:extLst>
      <p:ext uri="{BB962C8B-B14F-4D97-AF65-F5344CB8AC3E}">
        <p14:creationId xmlns:p14="http://schemas.microsoft.com/office/powerpoint/2010/main" val="187979516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2992</TotalTime>
  <Words>1542</Words>
  <Application>Microsoft Office PowerPoint</Application>
  <PresentationFormat>מסך רחב</PresentationFormat>
  <Paragraphs>114</Paragraphs>
  <Slides>17</Slides>
  <Notes>17</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17</vt:i4>
      </vt:variant>
    </vt:vector>
  </HeadingPairs>
  <TitlesOfParts>
    <vt:vector size="24" baseType="lpstr">
      <vt:lpstr>Arial</vt:lpstr>
      <vt:lpstr>Calibri</vt:lpstr>
      <vt:lpstr>Calibri Light</vt:lpstr>
      <vt:lpstr>FbSpacer-Black</vt:lpstr>
      <vt:lpstr>NarkisClassicMF-Bold</vt:lpstr>
      <vt:lpstr>NarkisClassicMF-Regular</vt:lpstr>
      <vt:lpstr>ערכת נושא Office</vt:lpstr>
      <vt:lpstr> מצגת מלווה לשעורים                       מדע וטכנולוגיה כיתה ו מצגת מלווה לשער קשרי קיום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2</cp:revision>
  <dcterms:created xsi:type="dcterms:W3CDTF">2024-11-12T09:24:50Z</dcterms:created>
  <dcterms:modified xsi:type="dcterms:W3CDTF">2025-04-01T10:39:07Z</dcterms:modified>
</cp:coreProperties>
</file>