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326" r:id="rId2"/>
    <p:sldId id="325" r:id="rId3"/>
    <p:sldId id="348" r:id="rId4"/>
    <p:sldId id="256" r:id="rId5"/>
    <p:sldId id="343" r:id="rId6"/>
    <p:sldId id="327" r:id="rId7"/>
    <p:sldId id="344" r:id="rId8"/>
    <p:sldId id="328" r:id="rId9"/>
    <p:sldId id="330" r:id="rId10"/>
    <p:sldId id="355" r:id="rId1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3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20" autoAdjust="0"/>
    <p:restoredTop sz="95444" autoAdjust="0"/>
  </p:normalViewPr>
  <p:slideViewPr>
    <p:cSldViewPr snapToGrid="0">
      <p:cViewPr varScale="1">
        <p:scale>
          <a:sx n="115" d="100"/>
          <a:sy n="115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ga mishan" userId="802d01ca9850f5a0" providerId="LiveId" clId="{D39F3E0C-1AAA-4B6F-AEBA-B0B159817DD2}"/>
    <pc:docChg chg="modSld">
      <pc:chgData name="noga mishan" userId="802d01ca9850f5a0" providerId="LiveId" clId="{D39F3E0C-1AAA-4B6F-AEBA-B0B159817DD2}" dt="2025-03-24T14:17:53.492" v="30" actId="20577"/>
      <pc:docMkLst>
        <pc:docMk/>
      </pc:docMkLst>
      <pc:sldChg chg="modSp mod">
        <pc:chgData name="noga mishan" userId="802d01ca9850f5a0" providerId="LiveId" clId="{D39F3E0C-1AAA-4B6F-AEBA-B0B159817DD2}" dt="2025-03-24T14:17:53.492" v="30" actId="20577"/>
        <pc:sldMkLst>
          <pc:docMk/>
          <pc:sldMk cId="882014818" sldId="355"/>
        </pc:sldMkLst>
        <pc:spChg chg="mod">
          <ac:chgData name="noga mishan" userId="802d01ca9850f5a0" providerId="LiveId" clId="{D39F3E0C-1AAA-4B6F-AEBA-B0B159817DD2}" dt="2025-03-24T14:17:53.492" v="30" actId="20577"/>
          <ac:spMkLst>
            <pc:docMk/>
            <pc:sldMk cId="882014818" sldId="355"/>
            <ac:spMk id="12" creationId="{222FFD2D-F72D-1A63-366D-64075EAF5BC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5962C88-44EB-4962-83A3-12D96BF06D2E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60E47B1-589A-4969-A4DB-1B4F2777F4F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703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DD51-8453-E16A-2A17-E446D671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9D26423-B3CF-5029-F59C-3859DDC0F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5DB2ADE-AA57-5A6D-C99E-9B169D326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השער </a:t>
            </a:r>
            <a:r>
              <a:rPr lang="he-IL" b="1" dirty="0"/>
              <a:t>קשרי קיום </a:t>
            </a:r>
            <a:r>
              <a:rPr lang="he-IL" dirty="0"/>
              <a:t>מציג את פניו של המגוון הביולוגי ואת מאפייניו בשני ממדים: מגוון המינים ומגוון סביבות החיים. </a:t>
            </a:r>
          </a:p>
          <a:p>
            <a:pPr algn="r"/>
            <a:r>
              <a:rPr lang="he-IL" dirty="0"/>
              <a:t>כמו כן, השער עוסק במידת השפעתו של המין האנושי על שלומם ועל עתידם של היצורים החיים בעולם ומידת האחריות שלנו, בני האדם, לשמור על המגוון הביולוגי — למעננו ולמען הדורות הבאים.</a:t>
            </a:r>
          </a:p>
          <a:p>
            <a:pPr algn="r"/>
            <a:endParaRPr lang="he-IL" sz="1800" b="0" i="0" u="none" strike="noStrike" baseline="0" dirty="0">
              <a:latin typeface="NarkisimMFO"/>
            </a:endParaRP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לימוד הפרק נשען על ידע מוקדם אודות מבנה מערכת השמש שלנו (כוכב מרכזי המוקף בכוכבי לכת).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כוכב לכת ארץ הוא אחד מבין כוכבי הלכת הארציים של מערכת השמש ורק על פניו מתקיימים חיים.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BC32740-5B50-63F4-E4FE-A1D219714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8198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5B12A-3823-D671-BABD-3CEAB818E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737EBAD7-F231-8128-1823-EFA55E258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DE87931-F7DB-EA88-E623-A8512D683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השער </a:t>
            </a:r>
            <a:r>
              <a:rPr lang="he-IL" b="1" dirty="0"/>
              <a:t>קשרי קיום </a:t>
            </a:r>
            <a:r>
              <a:rPr lang="he-IL" dirty="0"/>
              <a:t>מציג את פניו של המגוון הביולוגי ואת מאפייניו בשני ממדים: מגוון המינים ומגוון סביבות החיים. </a:t>
            </a:r>
          </a:p>
          <a:p>
            <a:pPr algn="r"/>
            <a:r>
              <a:rPr lang="he-IL" dirty="0"/>
              <a:t>כמו כן, השער עוסק במידת השפעתו של המין האנושי על שלומם ועל עתידם של היצורים החיים בעולם ומידת האחריות שלנו, בני האדם, לשמור על המגוון הביולוגי — למעננו ולמען הדורות הבאים.</a:t>
            </a:r>
          </a:p>
          <a:p>
            <a:pPr algn="r"/>
            <a:endParaRPr lang="he-IL" sz="1800" b="0" i="0" u="none" strike="noStrike" baseline="0" dirty="0">
              <a:latin typeface="NarkisimMFO"/>
            </a:endParaRP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לימוד הפרק נשען על ידע מוקדם אודות מבנה מערכת השמש שלנו (כוכב מרכזי המוקף בכוכבי לכת).</a:t>
            </a:r>
          </a:p>
          <a:p>
            <a:pPr algn="r"/>
            <a:r>
              <a:rPr lang="he-IL" sz="1800" b="0" i="0" u="none" strike="noStrike" baseline="0" dirty="0">
                <a:latin typeface="NarkisimMFO"/>
              </a:rPr>
              <a:t>כוכב לכת ארץ הוא אחד מבין כוכבי הלכת הארציים של מערכת השמש ורק על פניו מתקיימים חיים.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1E24DD5-E578-248B-F9F7-BF5815583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4658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906C-1857-3F49-A0B7-E293560A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D4B4E8E-5BB9-04FF-2177-CC55985C1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D51CC8D-5BC0-3BDD-567A-CA07069C8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קוראים את סיפור הפתיחה </a:t>
            </a:r>
            <a:r>
              <a:rPr lang="he-IL" sz="1800" b="0" i="0" u="none" strike="noStrike" baseline="0" dirty="0">
                <a:solidFill>
                  <a:srgbClr val="000000"/>
                </a:solidFill>
                <a:latin typeface="NarkisimMFO"/>
              </a:rPr>
              <a:t>סיפור הפתיחה מציג את השאלה </a:t>
            </a:r>
            <a:r>
              <a:rPr lang="he-IL" sz="1800" b="1" i="0" u="none" strike="noStrike" baseline="0" dirty="0">
                <a:solidFill>
                  <a:srgbClr val="000000"/>
                </a:solidFill>
                <a:latin typeface="NarkisimMFOBold"/>
              </a:rPr>
              <a:t>מה מיוחד בכדור ארץ שלנו שבזכותו מתקיימים עליו חיים? </a:t>
            </a:r>
          </a:p>
          <a:p>
            <a:pPr algn="r"/>
            <a:r>
              <a:rPr lang="he-IL" sz="1800" b="0" i="0" u="none" strike="noStrike" baseline="0" dirty="0">
                <a:solidFill>
                  <a:srgbClr val="000000"/>
                </a:solidFill>
                <a:latin typeface="NarkisimMFO"/>
              </a:rPr>
              <a:t>הפתיחה נועדה לעורר חשיבה ביחס למרכיבי הסביבה הייחודיים שמתקיימים בכוכב לכת ארץ שמאפשרים קיום על פניו. </a:t>
            </a:r>
          </a:p>
          <a:p>
            <a:pPr algn="r"/>
            <a:r>
              <a:rPr lang="he-IL" sz="1800" b="0" i="0" u="none" strike="noStrike" baseline="0" dirty="0">
                <a:solidFill>
                  <a:srgbClr val="000000"/>
                </a:solidFill>
                <a:latin typeface="NarkisimMFO"/>
              </a:rPr>
              <a:t>הפתיחה נועדה ליצור הקשר רעיוני לנושאים שמטופלים בשער וכן כדי לזמן שיח שבאמצעותו אפשר לחשוף ידע מוקדם ולפתח מודעות אודות מטרות הלמידה בשער זה.</a:t>
            </a:r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1C6B816-23E7-146C-97DA-E39CDB253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49DFD-C0BB-42FF-B5AF-A9A2C0D08B44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1102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1" i="0" u="none" strike="noStrike" baseline="0" dirty="0">
                <a:latin typeface="NarkisimMFOBold"/>
              </a:rPr>
              <a:t>פרק ראשון: סודו של כוכב לכת ארץ. </a:t>
            </a:r>
            <a:r>
              <a:rPr lang="he-IL" sz="1800" b="0" i="0" u="none" strike="noStrike" baseline="0" dirty="0">
                <a:latin typeface="NarkisimMFO"/>
              </a:rPr>
              <a:t>הפרק מבסס את ההבנה אודות הייחודיות שיש למרכיבי הסביבה של כדור הארץ כמאפשרי קיום חיים על פניו מחד גיסא, ומציג את הסביבה כמכלול של מרכיבים מאידך גיסא.</a:t>
            </a:r>
            <a:endParaRPr lang="he-IL" dirty="0"/>
          </a:p>
          <a:p>
            <a:pPr algn="r"/>
            <a:r>
              <a:rPr lang="he-IL" dirty="0"/>
              <a:t>הפרק הראשון נועד לבסס את ההבנה של מושגי יסוד הדרושים להבניית המושגים והעקרונות שמופיעים בשני הפרקים הבאים. </a:t>
            </a:r>
          </a:p>
          <a:p>
            <a:pPr algn="r"/>
            <a:r>
              <a:rPr lang="he-IL" dirty="0"/>
              <a:t>המושגים הם: יצורים חיים, מאפייני חיים, מרכיבי סביבה חיים, מרכיבי סביבה שאינם חיים, וקשרי משפיע-מושפע.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687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מוצע לבצע את המשימה בסביבת הקרובה לבית הספר. את התצפית יש למקד בשתי רמות: רמת היצור החי ורמת סביבת החיים שלו. כך יוכלו התלמידים לפתח את התפיסה שקיומם של יצורים חיים תלוי ומושפע ממרכיבי הסביבה שבה הם חיים.</a:t>
            </a:r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קיומם של יצורים חיים תלוי במרכיבי סביבה חיים ובמרכיבי סביבה שאינם חיים.</a:t>
            </a:r>
          </a:p>
          <a:p>
            <a:pPr algn="r"/>
            <a:endParaRPr lang="he-IL" sz="1200" b="0" i="0" u="none" strike="noStrike" baseline="0" dirty="0">
              <a:latin typeface="NarkisimMFO"/>
            </a:endParaRP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במונח </a:t>
            </a:r>
            <a:r>
              <a:rPr lang="he-IL" sz="1200" b="1" i="0" u="none" strike="noStrike" baseline="0" dirty="0">
                <a:latin typeface="NarkisimMFO"/>
              </a:rPr>
              <a:t>סביבת חיים </a:t>
            </a:r>
            <a:r>
              <a:rPr lang="he-IL" sz="1200" b="0" i="0" u="none" strike="noStrike" baseline="0" dirty="0">
                <a:latin typeface="NarkisimMFO"/>
              </a:rPr>
              <a:t>אנו כוללים כל גורם היכול להשפיע בכל צורה שהיא על היצור החי בתוכה.</a:t>
            </a: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סביבת החיים היא, למעשה, מכלול של גורמים העשויים להיות: חומרים, כוחות, אנרגיית קרינה (אור, חום, קרינה על–סגולית) ויצורים חיים.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306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בספר הדיגיטלי, עמוד 216, המשימה: </a:t>
            </a:r>
            <a:r>
              <a:rPr lang="he-IL" b="1" dirty="0"/>
              <a:t>החורש כסביבת חיים.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801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קשרי הקיום של היצורים החיים עם מרכיבי הסביבה שאינם חיים מטופלים בפרק ב (המצגת הבאה) של שער זה.</a:t>
            </a:r>
          </a:p>
          <a:p>
            <a:endParaRPr lang="he-IL" dirty="0"/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קטע המידע עוסק במושג </a:t>
            </a:r>
            <a:r>
              <a:rPr lang="he-IL" sz="1800" b="1" i="0" u="none" strike="noStrike" baseline="0" dirty="0">
                <a:latin typeface="NarkisClassicMF-Bold"/>
              </a:rPr>
              <a:t>מרכיבי סביבה </a:t>
            </a:r>
            <a:r>
              <a:rPr lang="he-IL" sz="1800" b="0" i="0" u="none" strike="noStrike" baseline="0" dirty="0">
                <a:latin typeface="NarkisClassicMF-Regular"/>
              </a:rPr>
              <a:t>ובעקרון קשרי </a:t>
            </a:r>
            <a:r>
              <a:rPr lang="he-IL" sz="1800" b="1" i="0" u="none" strike="noStrike" baseline="0" dirty="0">
                <a:latin typeface="NarkisClassicMF-Bold"/>
              </a:rPr>
              <a:t>משפיע-מושפע </a:t>
            </a:r>
            <a:r>
              <a:rPr lang="he-IL" sz="1800" b="0" i="0" u="none" strike="noStrike" baseline="0" dirty="0">
                <a:latin typeface="NarkisClassicMF-Regular"/>
              </a:rPr>
              <a:t>שמתקיים בין יצורים חיים לבין סביבתם. מוצע לנתח יחד עם התלמידים את קשרי משפיע-מושפע שמוצגים בדוגמה של העכביש ורק אחר כך לגשת לביצוע המשימה.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94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באתר </a:t>
            </a:r>
            <a:r>
              <a:rPr lang="he-IL" b="1" dirty="0"/>
              <a:t>במבט מקוון</a:t>
            </a:r>
            <a:r>
              <a:rPr lang="he-IL" dirty="0"/>
              <a:t>, בספר הדיגיטלי, עמוד 218, המשימה: </a:t>
            </a:r>
            <a:r>
              <a:rPr lang="he-IL" b="1" dirty="0"/>
              <a:t>העכביש מושפע ממרכיבי הסביבה.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161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המשך הבניית המשמעות של קשרי משפיע-מושפע בין יצורים חיים לסביבתם נעשה באמצעות ניתוח של תהליך חקר מדעי.</a:t>
            </a:r>
          </a:p>
          <a:p>
            <a:r>
              <a:rPr lang="he-IL" dirty="0"/>
              <a:t>בנוסף, התלמידים מתרגלים במשימה את מיומנויות החקר המדעי בדגש על הסקת מסקנות תקפות.</a:t>
            </a:r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חשוב להבהיר לתלמידים את משמעות המושגים הבאים:</a:t>
            </a:r>
          </a:p>
          <a:p>
            <a:pPr algn="r"/>
            <a:r>
              <a:rPr lang="he-IL" sz="1800" b="1" i="0" u="none" strike="noStrike" baseline="0" dirty="0">
                <a:latin typeface="NarkisClassicMF-Bold"/>
              </a:rPr>
              <a:t>תופעה בטבע: </a:t>
            </a:r>
            <a:r>
              <a:rPr lang="he-IL" sz="1800" b="0" i="0" u="none" strike="noStrike" baseline="0" dirty="0">
                <a:latin typeface="NarkisClassicMF-Regular"/>
              </a:rPr>
              <a:t>התרחשות ללא התערבות האדם.</a:t>
            </a:r>
          </a:p>
          <a:p>
            <a:pPr algn="r"/>
            <a:r>
              <a:rPr lang="he-IL" sz="1800" b="1" i="0" u="none" strike="noStrike" baseline="0" dirty="0">
                <a:latin typeface="NarkisClassicMF-Bold"/>
              </a:rPr>
              <a:t>השערה: </a:t>
            </a:r>
            <a:r>
              <a:rPr lang="he-IL" sz="1800" b="0" i="0" u="none" strike="noStrike" baseline="0" dirty="0">
                <a:latin typeface="NarkisClassicMF-Regular"/>
              </a:rPr>
              <a:t>הסבר אפשרי לתופעה. את ההשערה צריך להפריך או לאשש באמצעות ניסוי או תצפית.</a:t>
            </a:r>
          </a:p>
          <a:p>
            <a:pPr algn="r"/>
            <a:endParaRPr lang="he-IL" sz="1800" b="0" i="0" u="none" strike="noStrike" baseline="0" dirty="0">
              <a:latin typeface="NarkisClassicMF-Regular"/>
            </a:endParaRPr>
          </a:p>
          <a:p>
            <a:pPr algn="r"/>
            <a:r>
              <a:rPr lang="he-IL" sz="1800" b="0" i="0" u="none" strike="noStrike" baseline="0" dirty="0">
                <a:latin typeface="NarkisClassicMF-Regular"/>
              </a:rPr>
              <a:t>המשימה מעובדת על־פי נאוה כהן, במבט חדש לחשיבה, הוצאת רמות, אוניברסיטת </a:t>
            </a:r>
            <a:r>
              <a:rPr lang="he-IL" sz="1800" b="0" i="0" u="none" strike="noStrike" baseline="0" dirty="0" err="1">
                <a:latin typeface="NarkisClassicMF-Regular"/>
              </a:rPr>
              <a:t>תל־אביב</a:t>
            </a:r>
            <a:r>
              <a:rPr lang="he-IL" sz="1800" b="0" i="0" u="none" strike="noStrike" baseline="0" dirty="0">
                <a:latin typeface="NarkisClassicMF-Regular"/>
              </a:rPr>
              <a:t>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4955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לאחר קריאת סיפור המקרה צופים בסרטון וחוזרים סיפור המקרה ומבינים את תוכנו.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E47B1-589A-4969-A4DB-1B4F2777F4FC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776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0F6E4DD-A55B-C2BE-7154-4ACDB3435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EB82EB1-51F5-5EDA-4EBC-4AF138FE7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307C4D-516D-82E6-98D0-CE55DB5B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2AFD410-7719-4B02-7D77-AF9D648D8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9EE848-5CA6-D4C8-5EFF-992F6361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1370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58F3B2A-7E2C-A8D0-44C0-7DF74B78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50331AF3-E6FE-6BF1-C28C-583A9B5AF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BAF6268-817F-3892-7D3F-91275977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4C7DB69-6010-EB73-36BC-F4764B83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215D553-FA5A-E840-4D51-738A6844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141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BADAD53-8CB8-9601-81B9-E438D6D56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FAF139E-0297-39A5-DB81-5ECA95493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0557BBE-0C1E-B23B-CC67-1A7007323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80F37B3-19C3-E20C-6314-26B02126A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2DAE31-F377-7BCF-C51A-F49E69D4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7307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5FB6FCB-5120-CFE9-63BD-9AFD628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989FF6D-E594-0075-831A-311FA08E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10A1CC-35C7-ADE6-DF03-52ECAF01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1CF9E4C-6312-98F4-8944-384D5152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F8AD289-59B8-0BA5-6299-771E9613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590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C3E2F5-E1B6-0AAF-AD63-180B64EF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C301C31-DF07-4657-5215-5AEC4A1E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2C5E45F-113F-F3BA-176B-2BA08F82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7CFA7AA-AF2E-17E0-DCDE-D405772C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5BC28D4-8903-D2D0-4E12-A3F015C0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597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7EBC80-0B65-82CD-5D3B-A4849686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18A063B-A4ED-ED4F-5359-94CCFC27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6166080-A2FB-C2A6-FB56-B85B8E389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9B0E111-8AC6-0FA0-2C33-702E487F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23F90E6-B7E2-5512-DC29-96456C9C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8DC279C-80FA-19C6-8090-E0CFA7A3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643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895921-9947-CE02-75AE-5A79BC3B9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BFF1267-2C1C-C1A2-C196-0147CC934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8C42975-9A1D-D46D-5190-CD342D214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6201533D-83FE-6D65-F28E-24B15A64E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B363089-5696-55EC-ADBE-CC0AAC4E0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BDB3278-F48D-04A5-6896-A43A9C61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FEDCA77-AA23-31BF-5121-FD8420AE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A34B835-1509-E51C-32BC-F8AFDB75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73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02833CA-C0A0-34A3-A5BA-C938EC85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A367D71-F868-DF05-EC6A-5CD313A1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AC8D94BA-4389-A12C-65D1-F8E73EAE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7D2924F-28F7-E241-8843-383940F7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66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7094BA60-0BE9-22C8-5DAF-845DA2CA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EDC815D-72A5-B32F-0EC4-D499DCF1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97D4005-7C2E-CE18-3379-63C01690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432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6A934A9-B6E9-BC8F-9FE6-07F500C4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E170705-BB5A-14B2-96D1-3B8B41857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8BC1378-5C08-2F8E-891B-AE3F78F5B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EB133F1-19E9-EEB1-9D6E-DD875E7F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D12A592-C8A3-2A48-BFB7-EEFF7AEC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386FF99-D636-A8DB-3A35-607156E6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791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DAC572-26BF-89C3-B0E5-F7EDDF26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DAE16FA-94C0-5A68-DB57-0D20DA913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E915DD2-6BB7-29DE-1037-F12980A05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44CCC38-8838-482C-34CD-C03736F2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F8D08B8-084D-2CDE-A373-F8669E4A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9943610-B2AA-E2DA-4B94-CFC4B16D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3004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58193FB-A255-C356-5762-7097B35B3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FC75EFB-D5A6-D38C-98FC-4606C85E9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1A89C3C-DEF2-B736-0AE5-898A220A7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D759E-D868-4EB1-B807-31127798B3E2}" type="datetimeFigureOut">
              <a:rPr lang="he-IL" smtClean="0"/>
              <a:t>כ"ד/אדר/תשפ"ה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98EC747-5A4B-DFD2-011D-FF6100E53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E29263-4E8B-809B-8F09-0C676AC7D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D505E-6533-420B-B6AF-2A0514C811B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183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1991-D316-4F9A-A097-304D1E729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ED7C07FD-AE65-3EBD-04C2-ED24F1A7B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105" y="388326"/>
            <a:ext cx="10932561" cy="27478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he-IL" dirty="0"/>
            </a:br>
            <a:r>
              <a:rPr lang="he-IL" b="1" dirty="0">
                <a:cs typeface="+mn-cs"/>
              </a:rPr>
              <a:t>מצגת מלווה לשעורים</a:t>
            </a: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r>
              <a:rPr lang="he-IL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מדע וטכנולוגיה כיתה ו</a:t>
            </a:r>
            <a:br>
              <a:rPr lang="he-IL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</a:br>
            <a:r>
              <a:rPr lang="he-IL" sz="53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מצגת מלווה לשער</a:t>
            </a:r>
            <a:br>
              <a:rPr lang="he-IL" dirty="0"/>
            </a:br>
            <a:r>
              <a:rPr lang="he-IL" b="1" dirty="0">
                <a:solidFill>
                  <a:srgbClr val="C00000"/>
                </a:solidFill>
                <a:cs typeface="+mn-cs"/>
              </a:rPr>
              <a:t>קשרי קיום</a:t>
            </a:r>
            <a:br>
              <a:rPr lang="he-IL" sz="49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</a:br>
            <a:endParaRPr lang="he-IL" sz="2200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5AEEB31-702E-AA40-DA37-E6E1ABEDE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A003B7F-1C89-2A29-569A-EA5BA5D72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752"/>
            <a:ext cx="12053838" cy="2999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05D7F9B-C91D-3BC1-E493-EA1B582DC298}"/>
              </a:ext>
            </a:extLst>
          </p:cNvPr>
          <p:cNvSpPr txBox="1"/>
          <p:nvPr/>
        </p:nvSpPr>
        <p:spPr>
          <a:xfrm>
            <a:off x="312729" y="2365356"/>
            <a:ext cx="3689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התמונות והסרטונים מתוך </a:t>
            </a:r>
            <a:r>
              <a:rPr lang="en-US" dirty="0" err="1"/>
              <a:t>pixabay</a:t>
            </a:r>
            <a:endParaRPr lang="he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886E2FC5-EE41-7117-041A-957569F8802A}"/>
              </a:ext>
            </a:extLst>
          </p:cNvPr>
          <p:cNvSpPr txBox="1"/>
          <p:nvPr/>
        </p:nvSpPr>
        <p:spPr>
          <a:xfrm>
            <a:off x="8206710" y="471765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AD4DB04-150D-A8E9-8808-9D0B2DBDD5D9}"/>
              </a:ext>
            </a:extLst>
          </p:cNvPr>
          <p:cNvSpPr txBox="1"/>
          <p:nvPr/>
        </p:nvSpPr>
        <p:spPr>
          <a:xfrm>
            <a:off x="5470878" y="3961685"/>
            <a:ext cx="3649508" cy="477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B79962BA-D71D-A769-4E33-B21B92293D69}"/>
              </a:ext>
            </a:extLst>
          </p:cNvPr>
          <p:cNvSpPr txBox="1"/>
          <p:nvPr/>
        </p:nvSpPr>
        <p:spPr>
          <a:xfrm>
            <a:off x="1138845" y="3144910"/>
            <a:ext cx="94251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+mn-cs"/>
              </a:rPr>
              <a:t>פרק ראשון: סודו של כוכב לכת ארץ חלק א </a:t>
            </a:r>
            <a:r>
              <a:rPr lang="he-IL" sz="2400" dirty="0">
                <a:cs typeface="+mn-cs"/>
              </a:rPr>
              <a:t>עמודים 223-212</a:t>
            </a:r>
            <a:br>
              <a:rPr lang="he-IL" sz="2800" b="1" dirty="0">
                <a:cs typeface="+mn-cs"/>
              </a:rPr>
            </a:b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674446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909D9-9D0F-F0AB-565F-F74E9357D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1D344796-2324-D89D-F7BD-BD57AB3E5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105" y="388326"/>
            <a:ext cx="10932561" cy="274784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he-IL" dirty="0"/>
            </a:br>
            <a:r>
              <a:rPr lang="he-IL" b="1" dirty="0">
                <a:cs typeface="+mn-cs"/>
              </a:rPr>
              <a:t>מצגת מלווה לשעורים</a:t>
            </a: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br>
              <a:rPr lang="he-IL" b="1" dirty="0"/>
            </a:br>
            <a:r>
              <a:rPr lang="he-IL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מדע וטכנולוגיה כיתה ו</a:t>
            </a:r>
            <a:br>
              <a:rPr lang="he-IL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</a:br>
            <a:r>
              <a:rPr lang="he-IL" sz="5300" b="1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מצגת מלווה לשער</a:t>
            </a:r>
            <a:br>
              <a:rPr lang="he-IL" dirty="0"/>
            </a:br>
            <a:r>
              <a:rPr lang="he-IL" b="1" dirty="0">
                <a:solidFill>
                  <a:srgbClr val="C00000"/>
                </a:solidFill>
                <a:cs typeface="+mn-cs"/>
              </a:rPr>
              <a:t>קשרי קיום</a:t>
            </a:r>
            <a:br>
              <a:rPr lang="he-IL" sz="4900" b="1" dirty="0">
                <a:solidFill>
                  <a:schemeClr val="accent4">
                    <a:lumMod val="50000"/>
                  </a:schemeClr>
                </a:solidFill>
                <a:cs typeface="+mn-cs"/>
              </a:rPr>
            </a:br>
            <a:endParaRPr lang="he-IL" sz="2200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45B39E9-D4C5-9F74-39A9-237760824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1318D47-449E-0F64-322E-C4B0E76A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6752"/>
            <a:ext cx="12053838" cy="2999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6C947B6B-A457-28C5-8D0C-ECF0FA9110AA}"/>
              </a:ext>
            </a:extLst>
          </p:cNvPr>
          <p:cNvSpPr txBox="1"/>
          <p:nvPr/>
        </p:nvSpPr>
        <p:spPr>
          <a:xfrm>
            <a:off x="312729" y="2365356"/>
            <a:ext cx="3689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/>
              <a:t>התמונות והסרטונים מתוך </a:t>
            </a:r>
            <a:r>
              <a:rPr lang="en-US" dirty="0" err="1"/>
              <a:t>pixabay</a:t>
            </a:r>
            <a:endParaRPr lang="he-IL" dirty="0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68D18F3-3871-56B4-6448-9E61D5E2E0AE}"/>
              </a:ext>
            </a:extLst>
          </p:cNvPr>
          <p:cNvSpPr txBox="1"/>
          <p:nvPr/>
        </p:nvSpPr>
        <p:spPr>
          <a:xfrm>
            <a:off x="8206710" y="471765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6CD0B702-A8B2-DC79-8D81-AB10F7FCBA67}"/>
              </a:ext>
            </a:extLst>
          </p:cNvPr>
          <p:cNvSpPr txBox="1"/>
          <p:nvPr/>
        </p:nvSpPr>
        <p:spPr>
          <a:xfrm>
            <a:off x="5470878" y="3961685"/>
            <a:ext cx="3649508" cy="477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22FFD2D-F72D-1A63-366D-64075EAF5BCE}"/>
              </a:ext>
            </a:extLst>
          </p:cNvPr>
          <p:cNvSpPr txBox="1"/>
          <p:nvPr/>
        </p:nvSpPr>
        <p:spPr>
          <a:xfrm>
            <a:off x="1397481" y="2781588"/>
            <a:ext cx="9258876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3200" b="1" dirty="0">
              <a:cs typeface="+mn-cs"/>
            </a:endParaRPr>
          </a:p>
          <a:p>
            <a:r>
              <a:rPr lang="he-IL" sz="3200" b="1">
                <a:cs typeface="+mn-cs"/>
              </a:rPr>
              <a:t>                      עברו לחלק </a:t>
            </a:r>
            <a:r>
              <a:rPr lang="he-IL" sz="3200" b="1" dirty="0">
                <a:cs typeface="+mn-cs"/>
              </a:rPr>
              <a:t>ב</a:t>
            </a:r>
            <a:br>
              <a:rPr lang="he-IL" sz="2800" b="1" dirty="0">
                <a:cs typeface="+mn-cs"/>
              </a:rPr>
            </a:b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88201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1FF3F-A693-C3B8-6DF2-95C878B8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9D80788-0E3D-A6CE-554A-42E5132A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661461A-46CB-6CD9-7F0D-83834FBDEC6B}"/>
              </a:ext>
            </a:extLst>
          </p:cNvPr>
          <p:cNvSpPr txBox="1"/>
          <p:nvPr/>
        </p:nvSpPr>
        <p:spPr>
          <a:xfrm>
            <a:off x="0" y="6519446"/>
            <a:ext cx="373749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/>
              <a:t>התמונות והסרטונים שבמצגת מתוך </a:t>
            </a:r>
            <a:r>
              <a:rPr lang="en-US" sz="1600" dirty="0" err="1"/>
              <a:t>pixabay</a:t>
            </a:r>
            <a:endParaRPr lang="he-IL" sz="1600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6B3E11A-F50E-BEF7-810E-42EEB4117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591" y="675632"/>
            <a:ext cx="7328247" cy="3364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A96ACBE-10EC-9667-8E16-268A8A32E455}"/>
              </a:ext>
            </a:extLst>
          </p:cNvPr>
          <p:cNvSpPr txBox="1"/>
          <p:nvPr/>
        </p:nvSpPr>
        <p:spPr>
          <a:xfrm>
            <a:off x="3632361" y="4066156"/>
            <a:ext cx="6298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1" i="0" u="none" strike="noStrike" baseline="0" dirty="0">
                <a:solidFill>
                  <a:srgbClr val="C00000"/>
                </a:solidFill>
                <a:latin typeface="NarkisClassicMF-Bold"/>
              </a:rPr>
              <a:t>מהו סוד קיום החיים בכוכב לכת ארץ?</a:t>
            </a:r>
            <a:endParaRPr lang="he-IL" sz="3200" dirty="0">
              <a:solidFill>
                <a:srgbClr val="C00000"/>
              </a:solidFill>
            </a:endParaRPr>
          </a:p>
        </p:txBody>
      </p:sp>
      <p:pic>
        <p:nvPicPr>
          <p:cNvPr id="21" name="תמונה 20">
            <a:extLst>
              <a:ext uri="{FF2B5EF4-FFF2-40B4-BE49-F238E27FC236}">
                <a16:creationId xmlns:a16="http://schemas.microsoft.com/office/drawing/2014/main" id="{495F9645-B5F3-CC93-93D6-524D57918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514" y="4677788"/>
            <a:ext cx="7010400" cy="1866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67897AB-0DFD-CB90-2226-EE0CB6448C2A}"/>
              </a:ext>
            </a:extLst>
          </p:cNvPr>
          <p:cNvSpPr txBox="1"/>
          <p:nvPr/>
        </p:nvSpPr>
        <p:spPr>
          <a:xfrm>
            <a:off x="985421" y="6175356"/>
            <a:ext cx="11363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עמוד 213</a:t>
            </a:r>
          </a:p>
        </p:txBody>
      </p:sp>
    </p:spTree>
    <p:extLst>
      <p:ext uri="{BB962C8B-B14F-4D97-AF65-F5344CB8AC3E}">
        <p14:creationId xmlns:p14="http://schemas.microsoft.com/office/powerpoint/2010/main" val="238183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D9647-0063-B979-4175-C5FF4DC43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2D68B67-C2E5-C65A-64A2-BD5154569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1338D6C-8BFB-A463-CDD7-57047EAB2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800" y="147458"/>
            <a:ext cx="6372225" cy="50482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86A54D0-CCC7-2FC9-6573-B89512E83EE0}"/>
              </a:ext>
            </a:extLst>
          </p:cNvPr>
          <p:cNvSpPr txBox="1"/>
          <p:nvPr/>
        </p:nvSpPr>
        <p:spPr>
          <a:xfrm>
            <a:off x="1988598" y="687908"/>
            <a:ext cx="87603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b="1" dirty="0"/>
              <a:t>תנאים לקיום חיים בכוכב לכת ארץ</a:t>
            </a:r>
            <a:endParaRPr lang="he-IL" b="1" dirty="0"/>
          </a:p>
          <a:p>
            <a:r>
              <a:rPr lang="he-IL" dirty="0"/>
              <a:t>בלילה שקט וחשוך שכבו ליאור ואוריה על הדשא מחוץ לאוהל במחנה והביטו בשמי הלילה.</a:t>
            </a:r>
          </a:p>
          <a:p>
            <a:r>
              <a:rPr lang="he-IL" dirty="0"/>
              <a:t>השמיים היו מנוקדים בשפע של כוכבים מאירים.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1925C40-CCAB-865E-B900-83B855C75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669" y="1642015"/>
            <a:ext cx="8849842" cy="5215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ECEE989-134E-4BBB-554A-EF039B6211D8}"/>
              </a:ext>
            </a:extLst>
          </p:cNvPr>
          <p:cNvSpPr txBox="1"/>
          <p:nvPr/>
        </p:nvSpPr>
        <p:spPr>
          <a:xfrm>
            <a:off x="1740721" y="6165502"/>
            <a:ext cx="8849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i="0" u="none" strike="noStrike" baseline="0" dirty="0">
                <a:solidFill>
                  <a:srgbClr val="FFFFFF"/>
                </a:solidFill>
                <a:latin typeface="NarkisClassicMF-Bold"/>
              </a:rPr>
              <a:t>מהם מרכיבי הסביבה של כדור הארץ שמאפשרים קיום חיים על פניו?</a:t>
            </a:r>
            <a:endParaRPr lang="he-IL" sz="2400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46F3CA6-B35C-54D4-0354-6C7BE8799C33}"/>
              </a:ext>
            </a:extLst>
          </p:cNvPr>
          <p:cNvSpPr txBox="1"/>
          <p:nvPr/>
        </p:nvSpPr>
        <p:spPr>
          <a:xfrm>
            <a:off x="-20943" y="6402602"/>
            <a:ext cx="1761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עמוד 214</a:t>
            </a:r>
          </a:p>
        </p:txBody>
      </p:sp>
    </p:spTree>
    <p:extLst>
      <p:ext uri="{BB962C8B-B14F-4D97-AF65-F5344CB8AC3E}">
        <p14:creationId xmlns:p14="http://schemas.microsoft.com/office/powerpoint/2010/main" val="141459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F0A3C943-8EAB-9941-1BA8-CEA107A09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5FBB1AE-A032-0533-FE93-E35F55B21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00" y="122597"/>
            <a:ext cx="5324475" cy="57607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DEA7206-DBA8-6F00-2391-CFDBC9CF7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908" y="588554"/>
            <a:ext cx="8315325" cy="1019175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58F1E6A7-F991-4198-3FD3-A9C264FD2322}"/>
              </a:ext>
            </a:extLst>
          </p:cNvPr>
          <p:cNvSpPr txBox="1"/>
          <p:nvPr/>
        </p:nvSpPr>
        <p:spPr>
          <a:xfrm>
            <a:off x="2573854" y="2217993"/>
            <a:ext cx="80342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פנו לספר הלימוד ובצעו את ההנחיות 4-1 שבעמוד 216</a:t>
            </a:r>
            <a:r>
              <a:rPr lang="he-IL" dirty="0"/>
              <a:t>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7FAD76A-7C23-AC1D-C4A5-BA2EA1536298}"/>
              </a:ext>
            </a:extLst>
          </p:cNvPr>
          <p:cNvSpPr txBox="1"/>
          <p:nvPr/>
        </p:nvSpPr>
        <p:spPr>
          <a:xfrm>
            <a:off x="4513625" y="162278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i="0" u="none" strike="noStrike" baseline="0" dirty="0">
                <a:latin typeface="NarkisClassicMF-Bold"/>
              </a:rPr>
              <a:t>מקום הפעילות: </a:t>
            </a:r>
            <a:r>
              <a:rPr lang="he-IL" sz="2400" b="0" i="0" u="none" strike="noStrike" baseline="0" dirty="0">
                <a:latin typeface="NarkisClassicMF-Regular"/>
              </a:rPr>
              <a:t>סביבה חוץ כיתתית </a:t>
            </a:r>
            <a:endParaRPr lang="he-IL" sz="24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A799C8E1-C898-3B32-BCF9-A685266BE2FE}"/>
              </a:ext>
            </a:extLst>
          </p:cNvPr>
          <p:cNvSpPr txBox="1"/>
          <p:nvPr/>
        </p:nvSpPr>
        <p:spPr>
          <a:xfrm>
            <a:off x="2928960" y="6038613"/>
            <a:ext cx="80342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/>
              <a:t>פנו לספר הלימוד ובצעו את ההנחיות 4-1 שבעמוד 216.</a:t>
            </a: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8925C395-BF1D-91D2-841D-2A5113755674}"/>
              </a:ext>
            </a:extLst>
          </p:cNvPr>
          <p:cNvSpPr txBox="1"/>
          <p:nvPr/>
        </p:nvSpPr>
        <p:spPr>
          <a:xfrm>
            <a:off x="4779954" y="544340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1" i="0" u="none" strike="noStrike" baseline="0" dirty="0">
                <a:latin typeface="NarkisClassicMF-Bold"/>
              </a:rPr>
              <a:t>מקום הפעילות: </a:t>
            </a:r>
            <a:r>
              <a:rPr lang="he-IL" sz="2400" b="0" i="0" u="none" strike="noStrike" baseline="0" dirty="0">
                <a:latin typeface="NarkisClassicMF-Regular"/>
              </a:rPr>
              <a:t>סביבה חוץ כיתתית </a:t>
            </a:r>
            <a:endParaRPr lang="he-IL" sz="2400" dirty="0"/>
          </a:p>
        </p:txBody>
      </p: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FE00FDD1-60E4-4471-D5DF-27E9CFE0A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390" y="2864357"/>
            <a:ext cx="73056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81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40AAC-D863-4704-EB07-D21033F60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9B77BE2C-F009-41FE-C301-D374160C6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C6FDDC8-F210-D5E1-8BDF-A06487989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926" y="1038678"/>
            <a:ext cx="8324692" cy="523096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0134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D2D04-E356-1742-9545-40D85D9CD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2A655354-2056-F8F9-CD78-B7355528C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A69E83D-0C34-2674-B62B-1772F522B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973" y="240233"/>
            <a:ext cx="5353050" cy="4476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514ADA1-8026-FF07-8E3F-B546949D5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754" y="3738564"/>
            <a:ext cx="5143500" cy="111442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673758C8-DCA6-6C53-727D-B19C6802D4B6}"/>
              </a:ext>
            </a:extLst>
          </p:cNvPr>
          <p:cNvSpPr txBox="1"/>
          <p:nvPr/>
        </p:nvSpPr>
        <p:spPr>
          <a:xfrm>
            <a:off x="2318830" y="5056022"/>
            <a:ext cx="8976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400" b="0" i="0" u="none" strike="noStrike" baseline="0" dirty="0">
                <a:latin typeface="NarkisClassicMF-Regular"/>
              </a:rPr>
              <a:t>קִראו את קטע המידע </a:t>
            </a:r>
            <a:r>
              <a:rPr lang="he-IL" sz="2400" b="1" i="0" u="none" strike="noStrike" baseline="0" dirty="0">
                <a:solidFill>
                  <a:srgbClr val="A0067D"/>
                </a:solidFill>
                <a:latin typeface="NarkisClassicMF-Bold"/>
              </a:rPr>
              <a:t>מושפעים ממרכיבי סביבה </a:t>
            </a:r>
            <a:r>
              <a:rPr lang="he-IL" sz="2400" i="0" u="none" strike="noStrike" baseline="0" dirty="0">
                <a:latin typeface="NarkisClassicMF-Bold"/>
              </a:rPr>
              <a:t>שבעמודים 218-217</a:t>
            </a:r>
            <a:r>
              <a:rPr lang="he-IL" sz="2400" i="0" u="none" strike="noStrike" baseline="0" dirty="0">
                <a:latin typeface="NarkisClassicMF-Regular"/>
              </a:rPr>
              <a:t> </a:t>
            </a:r>
            <a:r>
              <a:rPr lang="he-IL" sz="2400" b="0" i="0" u="none" strike="noStrike" baseline="0" dirty="0">
                <a:latin typeface="NarkisClassicMF-Regular"/>
              </a:rPr>
              <a:t>ובצעו את המשימה שמופיעה בעמוד 218.</a:t>
            </a:r>
            <a:endParaRPr lang="he-IL" sz="24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A3C28BD-934F-3088-B703-3656F77C173A}"/>
              </a:ext>
            </a:extLst>
          </p:cNvPr>
          <p:cNvSpPr txBox="1"/>
          <p:nvPr/>
        </p:nvSpPr>
        <p:spPr>
          <a:xfrm>
            <a:off x="1747143" y="1189156"/>
            <a:ext cx="9280310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0" i="0" u="none" strike="noStrike" baseline="0" dirty="0">
                <a:solidFill>
                  <a:srgbClr val="000000"/>
                </a:solidFill>
                <a:latin typeface="NarkisClassicMF-Regular"/>
              </a:rPr>
              <a:t>"קיומם של היצורים החיים על פני כוכב לכת ארץ מתאפשר הודות </a:t>
            </a:r>
            <a:r>
              <a:rPr lang="he-IL" sz="2400" b="1" i="0" u="none" strike="noStrike" baseline="0" dirty="0">
                <a:solidFill>
                  <a:srgbClr val="000000"/>
                </a:solidFill>
                <a:latin typeface="NarkisClassicMF-Bold"/>
              </a:rPr>
              <a:t>לצירוף ייחודי של מרכיבי סביבה שאינם חיים</a:t>
            </a:r>
            <a:r>
              <a:rPr lang="he-IL" sz="2400" b="0" i="0" u="none" strike="noStrike" baseline="0" dirty="0">
                <a:solidFill>
                  <a:srgbClr val="000000"/>
                </a:solidFill>
                <a:latin typeface="NarkisClassicMF-Regular"/>
              </a:rPr>
              <a:t>. צירוף זה אינו קיים בכוכבי הלכת המוכרים לנו במערכת השמש שלנו:"  ... </a:t>
            </a:r>
            <a:r>
              <a:rPr lang="he-IL" sz="2400" b="1" i="0" u="none" strike="noStrike" baseline="0" dirty="0">
                <a:solidFill>
                  <a:srgbClr val="C00000"/>
                </a:solidFill>
                <a:latin typeface="NarkisClassicMF-Regular"/>
              </a:rPr>
              <a:t>מהו אותו צירוף ייחודי?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solidFill>
                  <a:srgbClr val="000000"/>
                </a:solidFill>
                <a:latin typeface="NarkisClassicMF-Regular"/>
              </a:rPr>
              <a:t>קראו את פסקת ההקדמה ודונו בכיתה בשאלה מהו אותו צירוף ייחודי.</a:t>
            </a:r>
            <a:endParaRPr lang="he-IL" sz="2400" dirty="0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2EB61608-23AE-476D-E901-11D868314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6062" y="3670456"/>
            <a:ext cx="2879387" cy="30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42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58DE1-CB3D-753C-34F6-317420F0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084ADF2C-D548-0C97-944D-9020B5C4C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0C70065-B759-347E-F5E6-EC8AB0F67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318" y="1359466"/>
            <a:ext cx="9115962" cy="4139068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7258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1555-6109-C613-680E-1FE2B6822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7854C083-BF66-3E45-C0A8-61BD88532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5DA4C9C-5CB4-4AC8-491F-4AF14AB3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115" y="275624"/>
            <a:ext cx="5514975" cy="122872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8CC9328-03D2-5257-57A7-6575AE89D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115" y="1562716"/>
            <a:ext cx="8696325" cy="203835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C196DF3-140B-4002-D49F-68B4EB40A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632" y="5029801"/>
            <a:ext cx="8010525" cy="1552575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3D1D698-8C06-61CA-4043-11251F58AD09}"/>
              </a:ext>
            </a:extLst>
          </p:cNvPr>
          <p:cNvSpPr txBox="1"/>
          <p:nvPr/>
        </p:nvSpPr>
        <p:spPr>
          <a:xfrm>
            <a:off x="546024" y="6170092"/>
            <a:ext cx="18376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עמוד 218</a:t>
            </a:r>
          </a:p>
        </p:txBody>
      </p:sp>
      <p:pic>
        <p:nvPicPr>
          <p:cNvPr id="1026" name="Picture 2" descr="תמונה ותמונה בחינם של Pine Cone">
            <a:extLst>
              <a:ext uri="{FF2B5EF4-FFF2-40B4-BE49-F238E27FC236}">
                <a16:creationId xmlns:a16="http://schemas.microsoft.com/office/drawing/2014/main" id="{0900DE4A-C1DD-207A-0D7A-D8D0821F7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76" y="2002781"/>
            <a:ext cx="4320916" cy="2852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464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D83D-C4C9-789D-6F57-5CE00D9B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869BF07-4215-824C-0699-54E87392E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4" y="111835"/>
            <a:ext cx="4995682" cy="576073"/>
          </a:xfrm>
          <a:prstGeom prst="rect">
            <a:avLst/>
          </a:prstGeom>
        </p:spPr>
      </p:pic>
      <p:pic>
        <p:nvPicPr>
          <p:cNvPr id="2" name="111172-689949788_small">
            <a:hlinkClick r:id="" action="ppaction://media"/>
            <a:extLst>
              <a:ext uri="{FF2B5EF4-FFF2-40B4-BE49-F238E27FC236}">
                <a16:creationId xmlns:a16="http://schemas.microsoft.com/office/drawing/2014/main" id="{251A030E-A785-6C8B-6E8F-A5EE37D7AA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777" y="687908"/>
            <a:ext cx="12357717" cy="61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883</Words>
  <Application>Microsoft Office PowerPoint</Application>
  <PresentationFormat>מסך רחב</PresentationFormat>
  <Paragraphs>67</Paragraphs>
  <Slides>10</Slides>
  <Notes>10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NarkisClassicMF-Bold</vt:lpstr>
      <vt:lpstr>NarkisClassicMF-Regular</vt:lpstr>
      <vt:lpstr>NarkisimMFO</vt:lpstr>
      <vt:lpstr>NarkisimMFOBold</vt:lpstr>
      <vt:lpstr>ערכת נושא Office</vt:lpstr>
      <vt:lpstr> מצגת מלווה לשעורים                       מדע וטכנולוגיה כיתה ו מצגת מלווה לשער קשרי קיום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מצגת מלווה לשעורים                       מדע וטכנולוגיה כיתה ו מצגת מלווה לשער קשרי קיום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noga mishan</dc:creator>
  <cp:lastModifiedBy>noga mishan</cp:lastModifiedBy>
  <cp:revision>3</cp:revision>
  <dcterms:created xsi:type="dcterms:W3CDTF">2024-11-12T09:24:50Z</dcterms:created>
  <dcterms:modified xsi:type="dcterms:W3CDTF">2025-03-24T14:17:59Z</dcterms:modified>
</cp:coreProperties>
</file>