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5"/>
  </p:notesMasterIdLst>
  <p:sldIdLst>
    <p:sldId id="281" r:id="rId2"/>
    <p:sldId id="266" r:id="rId3"/>
    <p:sldId id="267" r:id="rId4"/>
    <p:sldId id="258" r:id="rId5"/>
    <p:sldId id="260" r:id="rId6"/>
    <p:sldId id="265" r:id="rId7"/>
    <p:sldId id="264" r:id="rId8"/>
    <p:sldId id="263" r:id="rId9"/>
    <p:sldId id="261" r:id="rId10"/>
    <p:sldId id="262" r:id="rId11"/>
    <p:sldId id="275" r:id="rId12"/>
    <p:sldId id="273" r:id="rId13"/>
    <p:sldId id="278" r:id="rId14"/>
    <p:sldId id="272" r:id="rId15"/>
    <p:sldId id="280" r:id="rId16"/>
    <p:sldId id="279" r:id="rId17"/>
    <p:sldId id="274" r:id="rId18"/>
    <p:sldId id="270" r:id="rId19"/>
    <p:sldId id="271" r:id="rId20"/>
    <p:sldId id="259" r:id="rId21"/>
    <p:sldId id="269" r:id="rId22"/>
    <p:sldId id="276" r:id="rId23"/>
    <p:sldId id="277" r:id="rId24"/>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020" autoAdjust="0"/>
    <p:restoredTop sz="85549" autoAdjust="0"/>
  </p:normalViewPr>
  <p:slideViewPr>
    <p:cSldViewPr snapToGrid="0">
      <p:cViewPr varScale="1">
        <p:scale>
          <a:sx n="98" d="100"/>
          <a:sy n="98" d="100"/>
        </p:scale>
        <p:origin x="9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3B7DB7F5-E29F-4FB9-B085-499B5E4FC5A1}"/>
    <pc:docChg chg="custSel modSld">
      <pc:chgData name="noga mishan" userId="802d01ca9850f5a0" providerId="LiveId" clId="{3B7DB7F5-E29F-4FB9-B085-499B5E4FC5A1}" dt="2025-03-03T10:04:15.696" v="220" actId="14100"/>
      <pc:docMkLst>
        <pc:docMk/>
      </pc:docMkLst>
      <pc:sldChg chg="modSp mod">
        <pc:chgData name="noga mishan" userId="802d01ca9850f5a0" providerId="LiveId" clId="{3B7DB7F5-E29F-4FB9-B085-499B5E4FC5A1}" dt="2025-02-25T05:23:14.764" v="9" actId="20577"/>
        <pc:sldMkLst>
          <pc:docMk/>
          <pc:sldMk cId="567025855" sldId="258"/>
        </pc:sldMkLst>
        <pc:spChg chg="mod">
          <ac:chgData name="noga mishan" userId="802d01ca9850f5a0" providerId="LiveId" clId="{3B7DB7F5-E29F-4FB9-B085-499B5E4FC5A1}" dt="2025-02-25T05:23:14.764" v="9" actId="20577"/>
          <ac:spMkLst>
            <pc:docMk/>
            <pc:sldMk cId="567025855" sldId="258"/>
            <ac:spMk id="18" creationId="{57940E76-9CF2-6AF2-5369-4BBF60127FCB}"/>
          </ac:spMkLst>
        </pc:spChg>
      </pc:sldChg>
      <pc:sldChg chg="modSp mod">
        <pc:chgData name="noga mishan" userId="802d01ca9850f5a0" providerId="LiveId" clId="{3B7DB7F5-E29F-4FB9-B085-499B5E4FC5A1}" dt="2025-02-25T05:23:28.205" v="10" actId="20577"/>
        <pc:sldMkLst>
          <pc:docMk/>
          <pc:sldMk cId="3786997391" sldId="260"/>
        </pc:sldMkLst>
        <pc:spChg chg="mod">
          <ac:chgData name="noga mishan" userId="802d01ca9850f5a0" providerId="LiveId" clId="{3B7DB7F5-E29F-4FB9-B085-499B5E4FC5A1}" dt="2025-02-25T05:23:28.205" v="10" actId="20577"/>
          <ac:spMkLst>
            <pc:docMk/>
            <pc:sldMk cId="3786997391" sldId="260"/>
            <ac:spMk id="5" creationId="{26CA03D7-02C1-5DF7-BF9E-DC8217619381}"/>
          </ac:spMkLst>
        </pc:spChg>
      </pc:sldChg>
      <pc:sldChg chg="addSp delSp modSp mod modAnim modNotesTx">
        <pc:chgData name="noga mishan" userId="802d01ca9850f5a0" providerId="LiveId" clId="{3B7DB7F5-E29F-4FB9-B085-499B5E4FC5A1}" dt="2025-02-25T08:27:10.273" v="218" actId="12"/>
        <pc:sldMkLst>
          <pc:docMk/>
          <pc:sldMk cId="1752742521" sldId="264"/>
        </pc:sldMkLst>
        <pc:spChg chg="add mod">
          <ac:chgData name="noga mishan" userId="802d01ca9850f5a0" providerId="LiveId" clId="{3B7DB7F5-E29F-4FB9-B085-499B5E4FC5A1}" dt="2025-02-25T08:23:38.330" v="42" actId="1076"/>
          <ac:spMkLst>
            <pc:docMk/>
            <pc:sldMk cId="1752742521" sldId="264"/>
            <ac:spMk id="7" creationId="{91E1D598-0B18-CD0F-7CFE-A5CBD19C833B}"/>
          </ac:spMkLst>
        </pc:spChg>
        <pc:spChg chg="mod">
          <ac:chgData name="noga mishan" userId="802d01ca9850f5a0" providerId="LiveId" clId="{3B7DB7F5-E29F-4FB9-B085-499B5E4FC5A1}" dt="2025-02-25T05:22:54.831" v="6" actId="20577"/>
          <ac:spMkLst>
            <pc:docMk/>
            <pc:sldMk cId="1752742521" sldId="264"/>
            <ac:spMk id="11" creationId="{A868C303-675A-1FD3-D649-4D36C1BA421C}"/>
          </ac:spMkLst>
        </pc:spChg>
        <pc:spChg chg="mod">
          <ac:chgData name="noga mishan" userId="802d01ca9850f5a0" providerId="LiveId" clId="{3B7DB7F5-E29F-4FB9-B085-499B5E4FC5A1}" dt="2025-02-25T08:23:35.594" v="41" actId="1076"/>
          <ac:spMkLst>
            <pc:docMk/>
            <pc:sldMk cId="1752742521" sldId="264"/>
            <ac:spMk id="12" creationId="{C131BA9F-1391-2043-D326-285A8CCE592D}"/>
          </ac:spMkLst>
        </pc:spChg>
      </pc:sldChg>
      <pc:sldChg chg="delSp modSp mod delAnim">
        <pc:chgData name="noga mishan" userId="802d01ca9850f5a0" providerId="LiveId" clId="{3B7DB7F5-E29F-4FB9-B085-499B5E4FC5A1}" dt="2025-03-03T10:04:15.696" v="220" actId="14100"/>
        <pc:sldMkLst>
          <pc:docMk/>
          <pc:sldMk cId="473757001" sldId="267"/>
        </pc:sldMkLst>
        <pc:picChg chg="del">
          <ac:chgData name="noga mishan" userId="802d01ca9850f5a0" providerId="LiveId" clId="{3B7DB7F5-E29F-4FB9-B085-499B5E4FC5A1}" dt="2025-03-03T10:04:10.023" v="219" actId="478"/>
          <ac:picMkLst>
            <pc:docMk/>
            <pc:sldMk cId="473757001" sldId="267"/>
            <ac:picMk id="4" creationId="{0C6AAE60-EF96-DF54-A157-49A14D0547AD}"/>
          </ac:picMkLst>
        </pc:picChg>
        <pc:picChg chg="mod">
          <ac:chgData name="noga mishan" userId="802d01ca9850f5a0" providerId="LiveId" clId="{3B7DB7F5-E29F-4FB9-B085-499B5E4FC5A1}" dt="2025-03-03T10:04:15.696" v="220" actId="14100"/>
          <ac:picMkLst>
            <pc:docMk/>
            <pc:sldMk cId="473757001" sldId="267"/>
            <ac:picMk id="5" creationId="{C5322C0E-A9E4-1CA5-A818-3B48CDA17AA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3C28DF4F-3708-4500-B1A2-8A798F4B6272}" type="datetimeFigureOut">
              <a:rPr lang="he-IL" smtClean="0"/>
              <a:t>ג'/אדר/תשפ"ה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5F3D9EFF-C680-45A6-AEE8-2EDFDC702F33}" type="slidenum">
              <a:rPr lang="he-IL" smtClean="0"/>
              <a:t>‹#›</a:t>
            </a:fld>
            <a:endParaRPr lang="he-IL"/>
          </a:p>
        </p:txBody>
      </p:sp>
    </p:spTree>
    <p:extLst>
      <p:ext uri="{BB962C8B-B14F-4D97-AF65-F5344CB8AC3E}">
        <p14:creationId xmlns:p14="http://schemas.microsoft.com/office/powerpoint/2010/main" val="193812939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פרק שני</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עטופים בעור.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הפרק עוסק במבנה העור ובתפקודיו  - להגן על הגוף, לחוש (לקלוט מידע מהסביבה) ולסייע בשמירה על חום הגוף. הפרק מדגיש את החשיבות שיש לשמירה על ניקיון העור ושמירה על שלמותו. העור מגן על הגוף מקרינת השמש, אך הוא הראשון שנפגע ממנה. כללי זהירות להתנהגות בשמש מודגשים בפרק זה.</a:t>
            </a:r>
          </a:p>
          <a:p>
            <a:pPr algn="r"/>
            <a:endParaRPr lang="he-IL" dirty="0"/>
          </a:p>
          <a:p>
            <a:pPr algn="r"/>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17149DFD-C0BB-42FF-B5AF-A9A2C0D08B44}"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28189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הדוגמאות שבתבנית היודעים אתם ש... כסות העור של בעלי חיים נועד להרות את מגוון סוגי כסות בעולם החי.</a:t>
            </a:r>
          </a:p>
          <a:p>
            <a:pPr algn="r"/>
            <a:r>
              <a:rPr lang="he-IL" dirty="0"/>
              <a:t>מומלץ לדון בשאלה: כיצד מותאם מבנה כסות העור לסביבת החיים של בעלי החיים?.</a:t>
            </a:r>
            <a:endParaRPr lang="en-US"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10</a:t>
            </a:fld>
            <a:endParaRPr lang="he-IL"/>
          </a:p>
        </p:txBody>
      </p:sp>
    </p:spTree>
    <p:extLst>
      <p:ext uri="{BB962C8B-B14F-4D97-AF65-F5344CB8AC3E}">
        <p14:creationId xmlns:p14="http://schemas.microsoft.com/office/powerpoint/2010/main" val="1540027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בספר הדיגיטלי, המשימה: </a:t>
            </a:r>
            <a:r>
              <a:rPr lang="he-IL" b="1" dirty="0"/>
              <a:t>מרכיבי העור</a:t>
            </a:r>
            <a:r>
              <a:rPr lang="he-IL" dirty="0"/>
              <a:t>, עמוד 216.</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11</a:t>
            </a:fld>
            <a:endParaRPr lang="he-IL"/>
          </a:p>
        </p:txBody>
      </p:sp>
    </p:spTree>
    <p:extLst>
      <p:ext uri="{BB962C8B-B14F-4D97-AF65-F5344CB8AC3E}">
        <p14:creationId xmlns:p14="http://schemas.microsoft.com/office/powerpoint/2010/main" val="3183211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השוואת חיישן המגע מהעולם הטכנולוגי לחוש המגע בגוף האדם (ובבעלי חיים אחרים) עתידה לשפוך אור על המשותף לשני סוגי החיישנים (קליטת מידע — גירוי — ותגובה עליו) ועל חשיבותם להתמצאות ולתפקוד בסביבה.</a:t>
            </a:r>
          </a:p>
          <a:p>
            <a:pPr algn="r"/>
            <a:r>
              <a:rPr lang="he-IL" dirty="0"/>
              <a:t>חיישני המגע קולטים מידע מהסביבה כדי להפעיל או להפסיק את פעולתם של מתקנים. חיישני מגע בגוף האדם גם כן קולטים מידע (הגירוי הוא לחץ) מהסביבה ומעבירים הוראות לפעולה לשרירים.</a:t>
            </a:r>
          </a:p>
          <a:p>
            <a:pPr algn="r"/>
            <a:r>
              <a:rPr lang="he-IL" dirty="0"/>
              <a:t>חיישן המגע קולט סוגים מסוימים של מידע, חוש המגע בגוף האדם לעומתו קולט מידע רב בתאים שונים. פירוש של עוצמת הגירוי על ידי תאים שונים נעשה במוח.</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12</a:t>
            </a:fld>
            <a:endParaRPr lang="he-IL"/>
          </a:p>
        </p:txBody>
      </p:sp>
    </p:spTree>
    <p:extLst>
      <p:ext uri="{BB962C8B-B14F-4D97-AF65-F5344CB8AC3E}">
        <p14:creationId xmlns:p14="http://schemas.microsoft.com/office/powerpoint/2010/main" val="510833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בספר הדיגיטלי, המשימה: </a:t>
            </a:r>
            <a:r>
              <a:rPr lang="he-IL" b="1" dirty="0"/>
              <a:t>חיישני מגע</a:t>
            </a:r>
            <a:r>
              <a:rPr lang="he-IL" dirty="0"/>
              <a:t>, עמוד 217.</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13</a:t>
            </a:fld>
            <a:endParaRPr lang="he-IL"/>
          </a:p>
        </p:txBody>
      </p:sp>
    </p:spTree>
    <p:extLst>
      <p:ext uri="{BB962C8B-B14F-4D97-AF65-F5344CB8AC3E}">
        <p14:creationId xmlns:p14="http://schemas.microsoft.com/office/powerpoint/2010/main" val="528750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היעד החינוכי בריאותי של פרק זה הוא בריאות — שמירה על בריאות העור, בעיקר מפני נזקי שמש, באמצעות אימוץ התנהגויות מתאימות. הידע המדעי והטכנולוגי שבפרק נועד לשמש בסיס רציונלי לאימוץ ההתנהגויות. </a:t>
            </a:r>
          </a:p>
          <a:p>
            <a:pPr algn="r"/>
            <a:r>
              <a:rPr lang="he-IL" dirty="0"/>
              <a:t>מוצע להשתמש בעלוני מידע של האגודה למלחמה בסרטן וכן של קופות החולים.</a:t>
            </a:r>
          </a:p>
          <a:p>
            <a:pPr algn="r"/>
            <a:endParaRPr lang="he-IL" dirty="0"/>
          </a:p>
          <a:p>
            <a:pPr algn="r"/>
            <a:r>
              <a:rPr lang="he-IL" dirty="0"/>
              <a:t>תת הפרק עוסק בהיבטים בריאותיים הקשורים בעור — כיצד העור שומר על בריאותנו ומה עלינו לעשות כדי לשמור עליו. המטרה המרכזית של תת פרק זה היא לפתח אצל התלמידים מודעות לסכנות האורבות לעור ולצייד אותם בכללי התנהגות לשמירה על בריאות העור מתוך תקווה שהם ישכילו לאמץ אותם בחיי היומיום שלהם.</a:t>
            </a:r>
          </a:p>
          <a:p>
            <a:pPr algn="r"/>
            <a:endParaRPr lang="he-IL" dirty="0"/>
          </a:p>
          <a:p>
            <a:pPr algn="r"/>
            <a:r>
              <a:rPr lang="he-IL" dirty="0"/>
              <a:t>קטע המידע עוסק בגורמים שעלולים לפגוע בעור, בהבנת מהות הפגיעה ובהשפעתה על בריאות העור והגוף.</a:t>
            </a:r>
          </a:p>
          <a:p>
            <a:pPr algn="r"/>
            <a:r>
              <a:rPr lang="he-IL" dirty="0"/>
              <a:t>התשובות לשאלות הנוגעות לכללי ההתנהגות מאפשרות לתלמידים לבצע אינטגרציה של הידע המדעי שרכשו עם הידע ההתנהגותי–טכנולוגי בהקשר זה.</a:t>
            </a:r>
          </a:p>
          <a:p>
            <a:pPr algn="r"/>
            <a:endParaRPr lang="he-IL" dirty="0"/>
          </a:p>
          <a:p>
            <a:pPr algn="r"/>
            <a:r>
              <a:rPr lang="he-IL" dirty="0"/>
              <a:t>חשיפה מרובה מדי לקרינת השמש עלולה לגרום לנזקי שמש כמו כוויות, כתמים וקמטים וגם למחלת הסרטן.</a:t>
            </a:r>
          </a:p>
          <a:p>
            <a:pPr algn="r"/>
            <a:r>
              <a:rPr lang="he-IL" dirty="0"/>
              <a:t>חשוב ביותר להעלות את המודעות של התלמידים לסכנה שבחשיפה ממושכת לקרינת השמש ולצורך להתגונן מפניה.</a:t>
            </a:r>
          </a:p>
          <a:p>
            <a:pPr algn="r"/>
            <a:endParaRPr lang="he-IL" dirty="0"/>
          </a:p>
          <a:p>
            <a:pPr algn="r"/>
            <a:r>
              <a:rPr lang="he-IL" dirty="0"/>
              <a:t>ילדים נפצעים יותר ממבוגרים. ילדים נפצעים מכיוון שהם סקרנים יותר, לרוב הם חסרי ניסיון, הכישורים המוטוריים שלהם אינם מפותחים מספיק ולא תמיד הם מודעים לסכנות שאורבות להם. </a:t>
            </a:r>
          </a:p>
          <a:p>
            <a:pPr algn="r"/>
            <a:r>
              <a:rPr lang="he-IL" dirty="0"/>
              <a:t>מטרה חשובה במעלה היא לחנך את התלמידים להתנהגות שמונעת תאונות. </a:t>
            </a:r>
          </a:p>
          <a:p>
            <a:pPr algn="r"/>
            <a:r>
              <a:rPr lang="he-IL" dirty="0"/>
              <a:t>נוסף על חינוך שלמניעת תאונות (שהן בשליטתנו), חשוב לצייד את התלמידים בכללי התנהגות במקרה של פציעה כמתואר בפסקה השנייה של קטע המידע. </a:t>
            </a:r>
          </a:p>
          <a:p>
            <a:pPr algn="r"/>
            <a:r>
              <a:rPr lang="he-IL" dirty="0"/>
              <a:t>מומלץ מאוד להזמין ולשתף את אח/</a:t>
            </a:r>
            <a:r>
              <a:rPr lang="he-IL" dirty="0" err="1"/>
              <a:t>ות</a:t>
            </a:r>
            <a:r>
              <a:rPr lang="he-IL" dirty="0"/>
              <a:t> בית הספר בלימוד נושא זה ולהדגים לתלמידים כיצד מיישמים את הכללים המוצגים בקטע המידע.</a:t>
            </a:r>
          </a:p>
          <a:p>
            <a:pPr algn="r"/>
            <a:endParaRPr lang="he-IL" dirty="0"/>
          </a:p>
          <a:p>
            <a:pPr algn="r"/>
            <a:r>
              <a:rPr lang="he-IL" dirty="0"/>
              <a:t>ילדים לא תמיד מודעים למרכיבים בסביבה שנמצאים כל הזמן במגע עם גופנו. מרכיבים כמו חיידקים ונגיפים וכן חומרים מסוימים שלא ניתן להבחין בהם ללא המכשור המתאים. שמירה על ניקיון הגוף חשובה ביותר לסילוק מרכיבים אלה מהעור.</a:t>
            </a:r>
          </a:p>
          <a:p>
            <a:pPr algn="r"/>
            <a:r>
              <a:rPr lang="he-IL" dirty="0"/>
              <a:t>חשוב לחנך את התלמידים לסגל התנהגות היגיינית שכוללת רחיצת ידיים לאחר עשיית צרכים בשירותים ולפני הארוחה ורחיצת הגוף וכן הקפדה על ניקיון הסביבה.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14</a:t>
            </a:fld>
            <a:endParaRPr lang="he-IL"/>
          </a:p>
        </p:txBody>
      </p:sp>
    </p:spTree>
    <p:extLst>
      <p:ext uri="{BB962C8B-B14F-4D97-AF65-F5344CB8AC3E}">
        <p14:creationId xmlns:p14="http://schemas.microsoft.com/office/powerpoint/2010/main" val="1635459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המשימה: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חכמים בשמש-כיצד</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 220.</a:t>
            </a: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15</a:t>
            </a:fld>
            <a:endParaRPr lang="he-IL"/>
          </a:p>
        </p:txBody>
      </p:sp>
    </p:spTree>
    <p:extLst>
      <p:ext uri="{BB962C8B-B14F-4D97-AF65-F5344CB8AC3E}">
        <p14:creationId xmlns:p14="http://schemas.microsoft.com/office/powerpoint/2010/main" val="2495754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המשימה: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חכמים בשמש- סקר</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 220.</a:t>
            </a: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16</a:t>
            </a:fld>
            <a:endParaRPr lang="he-IL"/>
          </a:p>
        </p:txBody>
      </p:sp>
    </p:spTree>
    <p:extLst>
      <p:ext uri="{BB962C8B-B14F-4D97-AF65-F5344CB8AC3E}">
        <p14:creationId xmlns:p14="http://schemas.microsoft.com/office/powerpoint/2010/main" val="68869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יחידת התוכן </a:t>
            </a:r>
            <a:r>
              <a:rPr lang="he-IL" b="1" dirty="0"/>
              <a:t>גוף האדם ובריאותו</a:t>
            </a:r>
            <a:r>
              <a:rPr lang="he-IL" dirty="0"/>
              <a:t>, המשימה: </a:t>
            </a:r>
            <a:r>
              <a:rPr lang="he-IL" b="1" dirty="0"/>
              <a:t>הגנה מפני השמש</a:t>
            </a:r>
            <a:r>
              <a:rPr lang="he-IL" dirty="0"/>
              <a:t>, </a:t>
            </a:r>
            <a:r>
              <a:rPr lang="he-IL" b="0" i="0" dirty="0">
                <a:effectLst/>
                <a:highlight>
                  <a:srgbClr val="FFFFFF"/>
                </a:highlight>
                <a:latin typeface="Almoni Neue DL 4.0 AAA"/>
              </a:rPr>
              <a:t>המשימה עוסקת בסכנות הבריאותיות של חשיפה לשמש ובאימוץ דרכי התנהגות למניעת החשיפה לשמש.</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17</a:t>
            </a:fld>
            <a:endParaRPr lang="he-IL"/>
          </a:p>
        </p:txBody>
      </p:sp>
    </p:spTree>
    <p:extLst>
      <p:ext uri="{BB962C8B-B14F-4D97-AF65-F5344CB8AC3E}">
        <p14:creationId xmlns:p14="http://schemas.microsoft.com/office/powerpoint/2010/main" val="1384213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לסיכום הפרק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להשלים את המשפטים במילים החסרות.  </a:t>
            </a:r>
          </a:p>
          <a:p>
            <a:pPr algn="r"/>
            <a:r>
              <a:rPr lang="he-IL" dirty="0"/>
              <a:t>אפשר לבקש מהתלמידים להביא דוגמאות למשימות שבעזרתן אפשר לאמת את היגדי הסיכום שהפעלנו.</a:t>
            </a:r>
          </a:p>
          <a:p>
            <a:pPr algn="r"/>
            <a:r>
              <a:rPr lang="he-IL" dirty="0"/>
              <a:t>אפשר לבקש מהתלמידים לחבר שאלות להיגדי הסיכום.</a:t>
            </a: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18</a:t>
            </a:fld>
            <a:endParaRPr lang="he-IL"/>
          </a:p>
        </p:txBody>
      </p:sp>
    </p:spTree>
    <p:extLst>
      <p:ext uri="{BB962C8B-B14F-4D97-AF65-F5344CB8AC3E}">
        <p14:creationId xmlns:p14="http://schemas.microsoft.com/office/powerpoint/2010/main" val="1475614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לסיכום הפרק</a:t>
            </a:r>
          </a:p>
          <a:p>
            <a:pPr algn="r"/>
            <a:r>
              <a:rPr lang="he-IL" dirty="0"/>
              <a:t>להשלים את המשפטים במילים החסרות.  </a:t>
            </a:r>
          </a:p>
          <a:p>
            <a:pPr algn="r"/>
            <a:r>
              <a:rPr lang="he-IL" dirty="0"/>
              <a:t>אפשר לבקש מהתלמידים להביא דוגמאות למשימות שבעזרתן אפשר לאמת את היגדי הסיכום שהפעלנו.</a:t>
            </a:r>
          </a:p>
          <a:p>
            <a:pPr algn="r"/>
            <a:r>
              <a:rPr lang="he-IL" dirty="0"/>
              <a:t>אפשר לבקש מהתלמידים לחבר שאלות להיגדי הסיכום.</a:t>
            </a: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19</a:t>
            </a:fld>
            <a:endParaRPr lang="he-IL"/>
          </a:p>
        </p:txBody>
      </p:sp>
    </p:spTree>
    <p:extLst>
      <p:ext uri="{BB962C8B-B14F-4D97-AF65-F5344CB8AC3E}">
        <p14:creationId xmlns:p14="http://schemas.microsoft.com/office/powerpoint/2010/main" val="157186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צופים בסרטונים שקופיות 3-2 ושואלים.</a:t>
            </a:r>
          </a:p>
          <a:p>
            <a:pPr algn="r"/>
            <a:r>
              <a:rPr lang="he-IL" dirty="0"/>
              <a:t>מה אפשר להגיד על דמות רק מהתבוננות בפניו?</a:t>
            </a:r>
          </a:p>
          <a:p>
            <a:pPr algn="r"/>
            <a:endParaRPr lang="he-IL" dirty="0"/>
          </a:p>
          <a:p>
            <a:pPr algn="r"/>
            <a:r>
              <a:rPr lang="he-IL" dirty="0"/>
              <a:t>גיל, מוצא, מגדר, מצב בריאותי</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a:t>
            </a:fld>
            <a:endParaRPr lang="he-IL"/>
          </a:p>
        </p:txBody>
      </p:sp>
    </p:spTree>
    <p:extLst>
      <p:ext uri="{BB962C8B-B14F-4D97-AF65-F5344CB8AC3E}">
        <p14:creationId xmlns:p14="http://schemas.microsoft.com/office/powerpoint/2010/main" val="1238392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לסיכום הפרק </a:t>
            </a:r>
            <a:r>
              <a:rPr lang="he-IL" dirty="0"/>
              <a:t>אפשר לבקש מהתלמידים להביא דוגמאות למשימות שבעזרתן אפשר לאמת את המיומנויות שהפעלנו.</a:t>
            </a:r>
          </a:p>
          <a:p>
            <a:pPr algn="r"/>
            <a:r>
              <a:rPr lang="he-IL" dirty="0"/>
              <a:t>דוגמה: באיזו משימה ערכנו ניסויים ותצפיות והסקנו מסקנות?</a:t>
            </a:r>
          </a:p>
          <a:p>
            <a:pPr algn="r"/>
            <a:r>
              <a:rPr lang="he-IL" dirty="0"/>
              <a:t>תשובה: במשימה: </a:t>
            </a:r>
            <a:r>
              <a:rPr lang="he-IL" b="1" dirty="0"/>
              <a:t>חשים ומשערים, </a:t>
            </a:r>
            <a:r>
              <a:rPr lang="he-IL" dirty="0"/>
              <a:t>עמודים 113-112.</a:t>
            </a: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20</a:t>
            </a:fld>
            <a:endParaRPr lang="he-IL"/>
          </a:p>
        </p:txBody>
      </p:sp>
    </p:spTree>
    <p:extLst>
      <p:ext uri="{BB962C8B-B14F-4D97-AF65-F5344CB8AC3E}">
        <p14:creationId xmlns:p14="http://schemas.microsoft.com/office/powerpoint/2010/main" val="3413973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השאלות/המשימות שמופיעות בתבנית זו מיועדות לבדיקת ביצועי הבנה ולפיכך יש להן פוטנציאל להערכה מעצבת.</a:t>
            </a:r>
          </a:p>
          <a:p>
            <a:pPr algn="r"/>
            <a:r>
              <a:rPr lang="he-IL" dirty="0"/>
              <a:t>בניגוד להערכה מסכמת שהיא הערכה לצורך סיכום שלב הלמידה. הערכה מעצבת היא הערכה שבמסגרתה קיים משוב מתמיד ומתחולל תהליך למידה מתמשך.</a:t>
            </a: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21</a:t>
            </a:fld>
            <a:endParaRPr lang="he-IL"/>
          </a:p>
        </p:txBody>
      </p:sp>
    </p:spTree>
    <p:extLst>
      <p:ext uri="{BB962C8B-B14F-4D97-AF65-F5344CB8AC3E}">
        <p14:creationId xmlns:p14="http://schemas.microsoft.com/office/powerpoint/2010/main" val="747111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המשימה: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משימת סיכום: העור</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עמוד221.</a:t>
            </a: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22</a:t>
            </a:fld>
            <a:endParaRPr lang="he-IL"/>
          </a:p>
        </p:txBody>
      </p:sp>
    </p:spTree>
    <p:extLst>
      <p:ext uri="{BB962C8B-B14F-4D97-AF65-F5344CB8AC3E}">
        <p14:creationId xmlns:p14="http://schemas.microsoft.com/office/powerpoint/2010/main" val="3170317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מומלץ להקרין את שני הסרטונים (שקופיות 3-2) ולשאול את הילדים מה אנחנו יכולים לדעת על הדמויות רק מהתבוננות בפניהם.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a:t>
            </a:fld>
            <a:endParaRPr lang="he-IL"/>
          </a:p>
        </p:txBody>
      </p:sp>
    </p:spTree>
    <p:extLst>
      <p:ext uri="{BB962C8B-B14F-4D97-AF65-F5344CB8AC3E}">
        <p14:creationId xmlns:p14="http://schemas.microsoft.com/office/powerpoint/2010/main" val="1374488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קוראים את קטע הפתיחה.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מומלץ להשתמש בתיאור המראה של רן (בטקסט המילולי והחזותי) לבירור הידע והתפיסות של הילדים ביחס לשאלה המרכזית שבה עוסק פרק זה: "מה מספר לנו העור העוטף את גופנו?", "מהם תפקידי העור, ומדוע חשוב כל כך לשמור על בריאותו?".</a:t>
            </a: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a:t>
            </a:fld>
            <a:endParaRPr lang="he-IL"/>
          </a:p>
        </p:txBody>
      </p:sp>
    </p:spTree>
    <p:extLst>
      <p:ext uri="{BB962C8B-B14F-4D97-AF65-F5344CB8AC3E}">
        <p14:creationId xmlns:p14="http://schemas.microsoft.com/office/powerpoint/2010/main" val="291245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קטע הפתיחה והסרטונים נועדו להמחיש לתלמידים שאנו יכולים להפיק מידע ממראה העור של חברינו. </a:t>
            </a:r>
          </a:p>
          <a:p>
            <a:pPr algn="r"/>
            <a:r>
              <a:rPr lang="he-IL" dirty="0"/>
              <a:t>העור מלמד אותנו על הגיל (חלק/מקומט), המין (שיעור), המוצא (גוון), המאמץ הגופני (אודם, זיעה), המצב הרגשי (חיוורון/הסמקה). </a:t>
            </a: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5</a:t>
            </a:fld>
            <a:endParaRPr lang="he-IL"/>
          </a:p>
        </p:txBody>
      </p:sp>
    </p:spTree>
    <p:extLst>
      <p:ext uri="{BB962C8B-B14F-4D97-AF65-F5344CB8AC3E}">
        <p14:creationId xmlns:p14="http://schemas.microsoft.com/office/powerpoint/2010/main" val="3045587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תת הפרק עוסק במבנה של איבר העור, בתפקודיו ובהתאמה של מבנה העור לתפקודיו.</a:t>
            </a:r>
          </a:p>
          <a:p>
            <a:pPr algn="r"/>
            <a:r>
              <a:rPr lang="he-IL" dirty="0"/>
              <a:t>העור מוצג כאיבר חי שמפריד בין הסביבה החיצונית לסביבה הפנימית. מכאן עולה השאלה מהם תפקודי העור, וכיצד עוזר לנו העור לתפקד כראוי ולהרגיש טוב בסביבה שבה אנו חיים?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6</a:t>
            </a:fld>
            <a:endParaRPr lang="he-IL"/>
          </a:p>
        </p:txBody>
      </p:sp>
    </p:spTree>
    <p:extLst>
      <p:ext uri="{BB962C8B-B14F-4D97-AF65-F5344CB8AC3E}">
        <p14:creationId xmlns:p14="http://schemas.microsoft.com/office/powerpoint/2010/main" val="4123697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מיומנות </a:t>
            </a:r>
            <a:r>
              <a:rPr lang="he-IL" b="1" dirty="0" err="1"/>
              <a:t>להבנייה</a:t>
            </a:r>
            <a:r>
              <a:rPr lang="he-IL" b="1" dirty="0"/>
              <a:t> (מתוך מסמך </a:t>
            </a:r>
            <a:r>
              <a:rPr lang="he-IL" b="1" dirty="0" err="1"/>
              <a:t>התפיסת</a:t>
            </a:r>
            <a:r>
              <a:rPr lang="he-IL" b="1" dirty="0"/>
              <a:t> הלמידה המתחדשת- מסמך </a:t>
            </a:r>
            <a:r>
              <a:rPr lang="he-IL" b="1" dirty="0" err="1"/>
              <a:t>אוריינויות</a:t>
            </a:r>
            <a:r>
              <a:rPr lang="he-IL" b="1" dirty="0"/>
              <a:t>)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dirty="0">
                <a:solidFill>
                  <a:srgbClr val="000000"/>
                </a:solidFill>
                <a:effectLst/>
                <a:latin typeface="Calibri" panose="020F0502020204030204" pitchFamily="34" charset="0"/>
                <a:ea typeface="Calibri" panose="020F0502020204030204" pitchFamily="34" charset="0"/>
                <a:cs typeface="David" panose="020E0502060401010101" pitchFamily="34" charset="-79"/>
              </a:rPr>
              <a:t>לנסח השערות (כתשובה אפשרית לשאלה או כהסבר לתופעה בהתבסס על ידע מדעי במידת האפשר).</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1" dirty="0">
              <a:solidFill>
                <a:srgbClr val="000000"/>
              </a:solidFill>
              <a:effectLst/>
              <a:latin typeface="Calibri" panose="020F0502020204030204" pitchFamily="34" charset="0"/>
              <a:ea typeface="Calibri" panose="020F0502020204030204" pitchFamily="34" charset="0"/>
              <a:cs typeface="David" panose="020E0502060401010101" pitchFamily="34" charset="-79"/>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200" b="1" dirty="0">
                <a:solidFill>
                  <a:srgbClr val="000000"/>
                </a:solidFill>
                <a:effectLst/>
                <a:latin typeface="Calibri" panose="020F0502020204030204" pitchFamily="34" charset="0"/>
                <a:ea typeface="Calibri" panose="020F0502020204030204" pitchFamily="34" charset="0"/>
                <a:cs typeface="David" panose="020E0502060401010101" pitchFamily="34" charset="-79"/>
              </a:rPr>
              <a:t>מהם תפקודי העור? על סמך מה שיערתם זאת?</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200" b="1" dirty="0">
                <a:solidFill>
                  <a:srgbClr val="000000"/>
                </a:solidFill>
                <a:effectLst/>
                <a:latin typeface="Calibri" panose="020F0502020204030204" pitchFamily="34" charset="0"/>
                <a:ea typeface="Calibri" panose="020F0502020204030204" pitchFamily="34" charset="0"/>
                <a:cs typeface="David" panose="020E0502060401010101" pitchFamily="34" charset="-79"/>
              </a:rPr>
              <a:t>כיצד נבדוק זאת?</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200" b="1" dirty="0">
                <a:solidFill>
                  <a:srgbClr val="000000"/>
                </a:solidFill>
                <a:effectLst/>
                <a:latin typeface="Calibri" panose="020F0502020204030204" pitchFamily="34" charset="0"/>
                <a:ea typeface="Calibri" panose="020F0502020204030204" pitchFamily="34" charset="0"/>
                <a:cs typeface="David" panose="020E0502060401010101" pitchFamily="34" charset="-79"/>
              </a:rPr>
              <a:t>מה הקשר בין מבנה העור לתפקודו</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p>
            <a:pPr algn="r"/>
            <a:endParaRPr lang="he-IL" dirty="0"/>
          </a:p>
          <a:p>
            <a:pPr algn="r"/>
            <a:r>
              <a:rPr lang="he-IL" dirty="0"/>
              <a:t>במשימה (שקופיות 8-7) שלוש פעילויות העוסקות בתפקודי העור — </a:t>
            </a:r>
            <a:r>
              <a:rPr lang="he-IL" b="1" dirty="0"/>
              <a:t>לחוש, לשמור על טמפרטורת הגוף ולהגן</a:t>
            </a:r>
            <a:r>
              <a:rPr lang="he-IL" dirty="0"/>
              <a:t>. כל פעילות בנויה מהתנסות חווייתית וחושית: מגע בחפצים לזיהוי מרקמם, התנדפות הבושם לקבלת תחושה של קירור ואיתור חומרים וחפצים שאִתם העור בא במגע. לאחר ביצוע המשימה חשוב להפנות את התלמידים לקטע המידע עור בפעולה להמשגת העקרונות הנוגעים למבנה העור ולתפקודיו.</a:t>
            </a:r>
          </a:p>
          <a:p>
            <a:pPr algn="r"/>
            <a:endParaRPr lang="he-IL" dirty="0"/>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7</a:t>
            </a:fld>
            <a:endParaRPr lang="he-IL"/>
          </a:p>
        </p:txBody>
      </p:sp>
    </p:spTree>
    <p:extLst>
      <p:ext uri="{BB962C8B-B14F-4D97-AF65-F5344CB8AC3E}">
        <p14:creationId xmlns:p14="http://schemas.microsoft.com/office/powerpoint/2010/main" val="3011427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שימו לב: קיימת תפיסה שגויה רווחת לפיה הזיעה מקררת את הגוף.</a:t>
            </a:r>
          </a:p>
          <a:p>
            <a:pPr algn="r"/>
            <a:r>
              <a:rPr lang="he-IL" dirty="0"/>
              <a:t>קירור הגוף אינו נובע מהפרשת הזיעה אלא מהנידוף שלה מפני הגוף. תהליך הנידוף גורם לגריעת חום מהגוף ולפיכך הגוף מתקרר.</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8</a:t>
            </a:fld>
            <a:endParaRPr lang="he-IL"/>
          </a:p>
        </p:txBody>
      </p:sp>
    </p:spTree>
    <p:extLst>
      <p:ext uri="{BB962C8B-B14F-4D97-AF65-F5344CB8AC3E}">
        <p14:creationId xmlns:p14="http://schemas.microsoft.com/office/powerpoint/2010/main" val="3947629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קטע המידע מדגיש את הקשר שבין מבנה העור לתפקודו. הפסקה ראשונה מציגה את מבנה העור והפסקאות העוקבות מציגות את תפקודיו: הגנה, קירור וקליטת מידע. לדוגמה: לתאי העור הצפופים יש תפקוד בהגנה מפני גורמים הנמצאים באוויר ועלולים להזיק לו.</a:t>
            </a:r>
          </a:p>
          <a:p>
            <a:pPr algn="r"/>
            <a:r>
              <a:rPr lang="he-IL" dirty="0"/>
              <a:t>לצורך התוודעות למבנה העור ולתפקודיו, דרושה המחשה תלת ממדית, שכן מלבד השיער והציפורניים, חלקי העור סמויים מהעין. מוצע להשתמש בתמונות ובהדמיות וירטואליות להבניית משמעות למבנה העור</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ולתפקודיו. לכן, מומלץ להיכנס לקישור ולצפות בסרטון.</a:t>
            </a: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9</a:t>
            </a:fld>
            <a:endParaRPr lang="he-IL"/>
          </a:p>
        </p:txBody>
      </p:sp>
    </p:spTree>
    <p:extLst>
      <p:ext uri="{BB962C8B-B14F-4D97-AF65-F5344CB8AC3E}">
        <p14:creationId xmlns:p14="http://schemas.microsoft.com/office/powerpoint/2010/main" val="1797003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D4C90F8-19E6-1430-747F-C96E8BA3757D}"/>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99CE9540-FCD9-FF3B-E02B-443AC55443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C01D9EED-8CCC-0D25-917E-627CD286C6C1}"/>
              </a:ext>
            </a:extLst>
          </p:cNvPr>
          <p:cNvSpPr>
            <a:spLocks noGrp="1"/>
          </p:cNvSpPr>
          <p:nvPr>
            <p:ph type="dt" sz="half" idx="10"/>
          </p:nvPr>
        </p:nvSpPr>
        <p:spPr/>
        <p:txBody>
          <a:bodyPr/>
          <a:lstStyle/>
          <a:p>
            <a:fld id="{4E2AB220-74FD-45E7-8666-8E38CFFC649F}" type="datetimeFigureOut">
              <a:rPr lang="he-IL" smtClean="0"/>
              <a:t>ג'/אדר/תשפ"ה</a:t>
            </a:fld>
            <a:endParaRPr lang="he-IL"/>
          </a:p>
        </p:txBody>
      </p:sp>
      <p:sp>
        <p:nvSpPr>
          <p:cNvPr id="5" name="מציין מיקום של כותרת תחתונה 4">
            <a:extLst>
              <a:ext uri="{FF2B5EF4-FFF2-40B4-BE49-F238E27FC236}">
                <a16:creationId xmlns:a16="http://schemas.microsoft.com/office/drawing/2014/main" id="{EE08D46A-4077-6930-57B9-0EAB08EF07F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6609CE4-1A93-0733-81FC-74E04C7EFDA5}"/>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1768821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965A11A-E2CC-9EAA-AA81-4EB8DCC9B08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BE5C1D67-5F6B-E165-AF5D-BE0C3F8F5D52}"/>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88FEBF3-622E-6FE6-9C3F-70410EB3A0F7}"/>
              </a:ext>
            </a:extLst>
          </p:cNvPr>
          <p:cNvSpPr>
            <a:spLocks noGrp="1"/>
          </p:cNvSpPr>
          <p:nvPr>
            <p:ph type="dt" sz="half" idx="10"/>
          </p:nvPr>
        </p:nvSpPr>
        <p:spPr/>
        <p:txBody>
          <a:bodyPr/>
          <a:lstStyle/>
          <a:p>
            <a:fld id="{4E2AB220-74FD-45E7-8666-8E38CFFC649F}" type="datetimeFigureOut">
              <a:rPr lang="he-IL" smtClean="0"/>
              <a:t>ג'/אדר/תשפ"ה</a:t>
            </a:fld>
            <a:endParaRPr lang="he-IL"/>
          </a:p>
        </p:txBody>
      </p:sp>
      <p:sp>
        <p:nvSpPr>
          <p:cNvPr id="5" name="מציין מיקום של כותרת תחתונה 4">
            <a:extLst>
              <a:ext uri="{FF2B5EF4-FFF2-40B4-BE49-F238E27FC236}">
                <a16:creationId xmlns:a16="http://schemas.microsoft.com/office/drawing/2014/main" id="{497FB79F-D6D8-3067-E9DD-B44A2EA6149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093C906-C314-C838-2AB6-92E2F5B9902C}"/>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2531603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9EA1E1F5-F19D-C43E-70DC-E050CC0A829F}"/>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14422B5B-7B1A-4CAD-A672-363B8DAE6F1D}"/>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F4E5115-72BE-6C13-B6BA-93CC0CA6198A}"/>
              </a:ext>
            </a:extLst>
          </p:cNvPr>
          <p:cNvSpPr>
            <a:spLocks noGrp="1"/>
          </p:cNvSpPr>
          <p:nvPr>
            <p:ph type="dt" sz="half" idx="10"/>
          </p:nvPr>
        </p:nvSpPr>
        <p:spPr/>
        <p:txBody>
          <a:bodyPr/>
          <a:lstStyle/>
          <a:p>
            <a:fld id="{4E2AB220-74FD-45E7-8666-8E38CFFC649F}" type="datetimeFigureOut">
              <a:rPr lang="he-IL" smtClean="0"/>
              <a:t>ג'/אדר/תשפ"ה</a:t>
            </a:fld>
            <a:endParaRPr lang="he-IL"/>
          </a:p>
        </p:txBody>
      </p:sp>
      <p:sp>
        <p:nvSpPr>
          <p:cNvPr id="5" name="מציין מיקום של כותרת תחתונה 4">
            <a:extLst>
              <a:ext uri="{FF2B5EF4-FFF2-40B4-BE49-F238E27FC236}">
                <a16:creationId xmlns:a16="http://schemas.microsoft.com/office/drawing/2014/main" id="{AF7B3252-0126-A19B-9AD7-583261BDF8C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82C1A9E-3DEC-7BC5-03E1-231424A2F1D4}"/>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3044489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597BE02-D1EF-4AD4-FD5C-2966794A1D4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C85F8E4-3000-5539-DEAF-0A6005F236FC}"/>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E01191F-3C7C-4CB3-54BC-08713A362B28}"/>
              </a:ext>
            </a:extLst>
          </p:cNvPr>
          <p:cNvSpPr>
            <a:spLocks noGrp="1"/>
          </p:cNvSpPr>
          <p:nvPr>
            <p:ph type="dt" sz="half" idx="10"/>
          </p:nvPr>
        </p:nvSpPr>
        <p:spPr/>
        <p:txBody>
          <a:bodyPr/>
          <a:lstStyle/>
          <a:p>
            <a:fld id="{4E2AB220-74FD-45E7-8666-8E38CFFC649F}" type="datetimeFigureOut">
              <a:rPr lang="he-IL" smtClean="0"/>
              <a:t>ג'/אדר/תשפ"ה</a:t>
            </a:fld>
            <a:endParaRPr lang="he-IL"/>
          </a:p>
        </p:txBody>
      </p:sp>
      <p:sp>
        <p:nvSpPr>
          <p:cNvPr id="5" name="מציין מיקום של כותרת תחתונה 4">
            <a:extLst>
              <a:ext uri="{FF2B5EF4-FFF2-40B4-BE49-F238E27FC236}">
                <a16:creationId xmlns:a16="http://schemas.microsoft.com/office/drawing/2014/main" id="{0A847B35-50BB-E5EB-C5C3-FB349BA5473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6FDB2E2-9536-5F44-3F18-078D99830C05}"/>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3906349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221E61A-61FF-7018-913C-AB731C2C864C}"/>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7545F8B4-E19D-7E84-BF77-3379C9AF55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D7759FEE-C4F5-7C4B-D9FC-01F7347F77CD}"/>
              </a:ext>
            </a:extLst>
          </p:cNvPr>
          <p:cNvSpPr>
            <a:spLocks noGrp="1"/>
          </p:cNvSpPr>
          <p:nvPr>
            <p:ph type="dt" sz="half" idx="10"/>
          </p:nvPr>
        </p:nvSpPr>
        <p:spPr/>
        <p:txBody>
          <a:bodyPr/>
          <a:lstStyle/>
          <a:p>
            <a:fld id="{4E2AB220-74FD-45E7-8666-8E38CFFC649F}" type="datetimeFigureOut">
              <a:rPr lang="he-IL" smtClean="0"/>
              <a:t>ג'/אדר/תשפ"ה</a:t>
            </a:fld>
            <a:endParaRPr lang="he-IL"/>
          </a:p>
        </p:txBody>
      </p:sp>
      <p:sp>
        <p:nvSpPr>
          <p:cNvPr id="5" name="מציין מיקום של כותרת תחתונה 4">
            <a:extLst>
              <a:ext uri="{FF2B5EF4-FFF2-40B4-BE49-F238E27FC236}">
                <a16:creationId xmlns:a16="http://schemas.microsoft.com/office/drawing/2014/main" id="{07A53F2B-F1CC-8465-B0A2-F10A08AE199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EDC24EA-7453-469F-AA70-8F6A05EC5370}"/>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1701677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6358652-8DDC-D98C-8505-4039A403E09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74A4471C-0A63-88C1-E299-C0C638C2CC3B}"/>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8E620948-2E4F-DCB3-9507-D0472D919FF1}"/>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D4A88975-FB78-BD8F-A8DC-7F0451B947FF}"/>
              </a:ext>
            </a:extLst>
          </p:cNvPr>
          <p:cNvSpPr>
            <a:spLocks noGrp="1"/>
          </p:cNvSpPr>
          <p:nvPr>
            <p:ph type="dt" sz="half" idx="10"/>
          </p:nvPr>
        </p:nvSpPr>
        <p:spPr/>
        <p:txBody>
          <a:bodyPr/>
          <a:lstStyle/>
          <a:p>
            <a:fld id="{4E2AB220-74FD-45E7-8666-8E38CFFC649F}" type="datetimeFigureOut">
              <a:rPr lang="he-IL" smtClean="0"/>
              <a:t>ג'/אדר/תשפ"ה</a:t>
            </a:fld>
            <a:endParaRPr lang="he-IL"/>
          </a:p>
        </p:txBody>
      </p:sp>
      <p:sp>
        <p:nvSpPr>
          <p:cNvPr id="6" name="מציין מיקום של כותרת תחתונה 5">
            <a:extLst>
              <a:ext uri="{FF2B5EF4-FFF2-40B4-BE49-F238E27FC236}">
                <a16:creationId xmlns:a16="http://schemas.microsoft.com/office/drawing/2014/main" id="{9CD6D7E5-B779-0929-50B5-D11D1D36A2C9}"/>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0A764DE-DD42-8E40-408B-909948C4DE57}"/>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4279394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73E1060-6309-BAD7-02F9-9AC67EA96CF7}"/>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8AA4EE63-D3EF-7576-EA3E-9F16E7DEF5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552C8BAC-DF2F-1738-E167-2A954E46511C}"/>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F088A380-997C-569A-2B49-92AC68C997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B370658A-BE59-0EC9-CA7C-336EE2C880F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D6E3D99A-AFB2-47C8-8831-66C5AC76961A}"/>
              </a:ext>
            </a:extLst>
          </p:cNvPr>
          <p:cNvSpPr>
            <a:spLocks noGrp="1"/>
          </p:cNvSpPr>
          <p:nvPr>
            <p:ph type="dt" sz="half" idx="10"/>
          </p:nvPr>
        </p:nvSpPr>
        <p:spPr/>
        <p:txBody>
          <a:bodyPr/>
          <a:lstStyle/>
          <a:p>
            <a:fld id="{4E2AB220-74FD-45E7-8666-8E38CFFC649F}" type="datetimeFigureOut">
              <a:rPr lang="he-IL" smtClean="0"/>
              <a:t>ג'/אדר/תשפ"ה</a:t>
            </a:fld>
            <a:endParaRPr lang="he-IL"/>
          </a:p>
        </p:txBody>
      </p:sp>
      <p:sp>
        <p:nvSpPr>
          <p:cNvPr id="8" name="מציין מיקום של כותרת תחתונה 7">
            <a:extLst>
              <a:ext uri="{FF2B5EF4-FFF2-40B4-BE49-F238E27FC236}">
                <a16:creationId xmlns:a16="http://schemas.microsoft.com/office/drawing/2014/main" id="{D52B9579-1587-3190-E9FF-5DC063E24B6C}"/>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4DFB1250-B00A-BB75-9871-3320314C125B}"/>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4133926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2C5DC52-CE92-0D07-2A9B-338F000381AA}"/>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026A157A-A333-58B6-9749-9DBA67E08879}"/>
              </a:ext>
            </a:extLst>
          </p:cNvPr>
          <p:cNvSpPr>
            <a:spLocks noGrp="1"/>
          </p:cNvSpPr>
          <p:nvPr>
            <p:ph type="dt" sz="half" idx="10"/>
          </p:nvPr>
        </p:nvSpPr>
        <p:spPr/>
        <p:txBody>
          <a:bodyPr/>
          <a:lstStyle/>
          <a:p>
            <a:fld id="{4E2AB220-74FD-45E7-8666-8E38CFFC649F}" type="datetimeFigureOut">
              <a:rPr lang="he-IL" smtClean="0"/>
              <a:t>ג'/אדר/תשפ"ה</a:t>
            </a:fld>
            <a:endParaRPr lang="he-IL"/>
          </a:p>
        </p:txBody>
      </p:sp>
      <p:sp>
        <p:nvSpPr>
          <p:cNvPr id="4" name="מציין מיקום של כותרת תחתונה 3">
            <a:extLst>
              <a:ext uri="{FF2B5EF4-FFF2-40B4-BE49-F238E27FC236}">
                <a16:creationId xmlns:a16="http://schemas.microsoft.com/office/drawing/2014/main" id="{92341B0D-93D8-08FF-F24B-5AEF03580B41}"/>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74C239B3-9B57-9CAC-965F-DC87224361DC}"/>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3427780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01D8FE2-E595-400A-4938-60584A281118}"/>
              </a:ext>
            </a:extLst>
          </p:cNvPr>
          <p:cNvSpPr>
            <a:spLocks noGrp="1"/>
          </p:cNvSpPr>
          <p:nvPr>
            <p:ph type="dt" sz="half" idx="10"/>
          </p:nvPr>
        </p:nvSpPr>
        <p:spPr/>
        <p:txBody>
          <a:bodyPr/>
          <a:lstStyle/>
          <a:p>
            <a:fld id="{4E2AB220-74FD-45E7-8666-8E38CFFC649F}" type="datetimeFigureOut">
              <a:rPr lang="he-IL" smtClean="0"/>
              <a:t>ג'/אדר/תשפ"ה</a:t>
            </a:fld>
            <a:endParaRPr lang="he-IL"/>
          </a:p>
        </p:txBody>
      </p:sp>
      <p:sp>
        <p:nvSpPr>
          <p:cNvPr id="3" name="מציין מיקום של כותרת תחתונה 2">
            <a:extLst>
              <a:ext uri="{FF2B5EF4-FFF2-40B4-BE49-F238E27FC236}">
                <a16:creationId xmlns:a16="http://schemas.microsoft.com/office/drawing/2014/main" id="{42570217-5BEE-BD50-BA3E-F0390EC178CA}"/>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8DF43B99-0486-A476-4DF1-EC929692AAE3}"/>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3587366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249581B-A35E-14CF-ECB6-272E7A3E2FF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D0F3F056-C9DB-50C7-54D7-87E2CA359D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335520A4-26EF-DF6B-3C8A-DF2D243078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E39DA893-B438-9381-6080-794B8C270ABC}"/>
              </a:ext>
            </a:extLst>
          </p:cNvPr>
          <p:cNvSpPr>
            <a:spLocks noGrp="1"/>
          </p:cNvSpPr>
          <p:nvPr>
            <p:ph type="dt" sz="half" idx="10"/>
          </p:nvPr>
        </p:nvSpPr>
        <p:spPr/>
        <p:txBody>
          <a:bodyPr/>
          <a:lstStyle/>
          <a:p>
            <a:fld id="{4E2AB220-74FD-45E7-8666-8E38CFFC649F}" type="datetimeFigureOut">
              <a:rPr lang="he-IL" smtClean="0"/>
              <a:t>ג'/אדר/תשפ"ה</a:t>
            </a:fld>
            <a:endParaRPr lang="he-IL"/>
          </a:p>
        </p:txBody>
      </p:sp>
      <p:sp>
        <p:nvSpPr>
          <p:cNvPr id="6" name="מציין מיקום של כותרת תחתונה 5">
            <a:extLst>
              <a:ext uri="{FF2B5EF4-FFF2-40B4-BE49-F238E27FC236}">
                <a16:creationId xmlns:a16="http://schemas.microsoft.com/office/drawing/2014/main" id="{92418CFD-833B-EB26-280F-29CFA5E76A0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55F99D2C-23BE-F8B1-FEB8-76541EE969CE}"/>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1135402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213E903-E322-9983-870B-854D3274AD76}"/>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9648C9D3-CE8A-8B85-CCF1-49D806EF89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D02BF237-8CF0-D9F6-C1DE-311C07485B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FE1C2E72-422E-1AE4-A84C-3671F71B726F}"/>
              </a:ext>
            </a:extLst>
          </p:cNvPr>
          <p:cNvSpPr>
            <a:spLocks noGrp="1"/>
          </p:cNvSpPr>
          <p:nvPr>
            <p:ph type="dt" sz="half" idx="10"/>
          </p:nvPr>
        </p:nvSpPr>
        <p:spPr/>
        <p:txBody>
          <a:bodyPr/>
          <a:lstStyle/>
          <a:p>
            <a:fld id="{4E2AB220-74FD-45E7-8666-8E38CFFC649F}" type="datetimeFigureOut">
              <a:rPr lang="he-IL" smtClean="0"/>
              <a:t>ג'/אדר/תשפ"ה</a:t>
            </a:fld>
            <a:endParaRPr lang="he-IL"/>
          </a:p>
        </p:txBody>
      </p:sp>
      <p:sp>
        <p:nvSpPr>
          <p:cNvPr id="6" name="מציין מיקום של כותרת תחתונה 5">
            <a:extLst>
              <a:ext uri="{FF2B5EF4-FFF2-40B4-BE49-F238E27FC236}">
                <a16:creationId xmlns:a16="http://schemas.microsoft.com/office/drawing/2014/main" id="{DB4541D7-2D73-F21F-5F8D-68EF44355150}"/>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7FE4854F-ED61-D922-9367-0585FB970420}"/>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421140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D9EC3CD7-C1F2-FA2F-D41D-2E1A4D16697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436438C-6C93-3FF6-A9F5-01048C04BD43}"/>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9AFBD25-B9DE-5709-8752-D7A8E5D17E89}"/>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E2AB220-74FD-45E7-8666-8E38CFFC649F}" type="datetimeFigureOut">
              <a:rPr lang="he-IL" smtClean="0"/>
              <a:t>ג'/אדר/תשפ"ה</a:t>
            </a:fld>
            <a:endParaRPr lang="he-IL"/>
          </a:p>
        </p:txBody>
      </p:sp>
      <p:sp>
        <p:nvSpPr>
          <p:cNvPr id="5" name="מציין מיקום של כותרת תחתונה 4">
            <a:extLst>
              <a:ext uri="{FF2B5EF4-FFF2-40B4-BE49-F238E27FC236}">
                <a16:creationId xmlns:a16="http://schemas.microsoft.com/office/drawing/2014/main" id="{30D1D7D4-5504-F8BF-2FFD-71E0917F7B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0B6266AE-52FA-6D2C-8E21-42779F477D28}"/>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5C24582-95CF-4757-B370-608716F953C3}" type="slidenum">
              <a:rPr lang="he-IL" smtClean="0"/>
              <a:t>‹#›</a:t>
            </a:fld>
            <a:endParaRPr lang="he-IL"/>
          </a:p>
        </p:txBody>
      </p:sp>
    </p:spTree>
    <p:extLst>
      <p:ext uri="{BB962C8B-B14F-4D97-AF65-F5344CB8AC3E}">
        <p14:creationId xmlns:p14="http://schemas.microsoft.com/office/powerpoint/2010/main" val="1160240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4.mp4"/><Relationship Id="rId7" Type="http://schemas.openxmlformats.org/officeDocument/2006/relationships/image" Target="../media/image2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12.xml"/><Relationship Id="rId5" Type="http://schemas.openxmlformats.org/officeDocument/2006/relationships/slideLayout" Target="../slideLayouts/slideLayout1.xml"/><Relationship Id="rId10" Type="http://schemas.openxmlformats.org/officeDocument/2006/relationships/image" Target="../media/image30.png"/><Relationship Id="rId4" Type="http://schemas.openxmlformats.org/officeDocument/2006/relationships/video" Target="../media/media4.mp4"/><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png"/><Relationship Id="rId7"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15.emf"/><Relationship Id="rId5" Type="http://schemas.openxmlformats.org/officeDocument/2006/relationships/image" Target="../media/image18.emf"/><Relationship Id="rId10"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vimeo.com/428935594"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536B66D0-C171-7E3C-4CD5-A52A1193DD33}"/>
              </a:ext>
            </a:extLst>
          </p:cNvPr>
          <p:cNvSpPr>
            <a:spLocks noGrp="1"/>
          </p:cNvSpPr>
          <p:nvPr>
            <p:ph type="ctrTitle"/>
          </p:nvPr>
        </p:nvSpPr>
        <p:spPr>
          <a:xfrm>
            <a:off x="353291" y="4031674"/>
            <a:ext cx="8738123" cy="1217906"/>
          </a:xfrm>
        </p:spPr>
        <p:txBody>
          <a:bodyPr>
            <a:normAutofit fontScale="90000"/>
          </a:bodyPr>
          <a:lstStyle/>
          <a:p>
            <a:pPr>
              <a:lnSpc>
                <a:spcPct val="150000"/>
              </a:lnSpc>
            </a:pPr>
            <a:br>
              <a:rPr lang="he-IL" dirty="0"/>
            </a:br>
            <a:r>
              <a:rPr lang="he-IL" b="1" dirty="0">
                <a:cs typeface="+mn-cs"/>
              </a:rPr>
              <a:t>מצגת מלווה לשעורים</a:t>
            </a: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solidFill>
                  <a:srgbClr val="C00000"/>
                </a:solidFill>
                <a:cs typeface="+mn-cs"/>
              </a:rPr>
            </a:br>
            <a:br>
              <a:rPr lang="he-IL" sz="4900" b="1" dirty="0">
                <a:solidFill>
                  <a:schemeClr val="accent4">
                    <a:lumMod val="50000"/>
                  </a:schemeClr>
                </a:solidFill>
                <a:cs typeface="+mn-cs"/>
              </a:rPr>
            </a:br>
            <a:br>
              <a:rPr lang="he-IL" sz="4900" b="1" dirty="0">
                <a:solidFill>
                  <a:schemeClr val="accent4">
                    <a:lumMod val="50000"/>
                  </a:schemeClr>
                </a:solidFill>
                <a:cs typeface="+mn-cs"/>
              </a:rPr>
            </a:br>
            <a:r>
              <a:rPr lang="he-IL" sz="4900" b="1" dirty="0">
                <a:cs typeface="+mn-cs"/>
              </a:rPr>
              <a:t>פרק שני: </a:t>
            </a:r>
            <a:r>
              <a:rPr lang="he-IL" sz="4900" b="1" dirty="0">
                <a:solidFill>
                  <a:srgbClr val="FF0000"/>
                </a:solidFill>
                <a:cs typeface="+mn-cs"/>
              </a:rPr>
              <a:t>עטופים בעור</a:t>
            </a:r>
            <a:br>
              <a:rPr lang="he-IL" sz="4900" b="1" dirty="0">
                <a:cs typeface="+mn-cs"/>
              </a:rPr>
            </a:br>
            <a:r>
              <a:rPr lang="he-IL" sz="2700" b="1" dirty="0">
                <a:cs typeface="+mn-cs"/>
              </a:rPr>
              <a:t> </a:t>
            </a:r>
            <a:r>
              <a:rPr kumimoji="0" lang="he-IL" sz="27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t>עמודים: 221-210</a:t>
            </a:r>
            <a:r>
              <a:rPr lang="he-IL" sz="2700" b="1" dirty="0">
                <a:cs typeface="+mn-cs"/>
              </a:rPr>
              <a:t> </a:t>
            </a:r>
            <a:endParaRPr lang="he-IL" b="1" dirty="0">
              <a:solidFill>
                <a:schemeClr val="accent1">
                  <a:lumMod val="75000"/>
                </a:schemeClr>
              </a:solidFill>
              <a:cs typeface="+mn-cs"/>
            </a:endParaRPr>
          </a:p>
        </p:txBody>
      </p:sp>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4CEFE356-49D3-CB96-8814-A8B730790312}"/>
              </a:ext>
            </a:extLst>
          </p:cNvPr>
          <p:cNvSpPr txBox="1"/>
          <p:nvPr/>
        </p:nvSpPr>
        <p:spPr>
          <a:xfrm>
            <a:off x="6797310" y="6211669"/>
            <a:ext cx="2294104" cy="646331"/>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מקור התמונות והסרטונים מ</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pixabay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7" name="תמונה 6">
            <a:extLst>
              <a:ext uri="{FF2B5EF4-FFF2-40B4-BE49-F238E27FC236}">
                <a16:creationId xmlns:a16="http://schemas.microsoft.com/office/drawing/2014/main" id="{B802D185-6432-6A3B-A468-34C4DA2715C5}"/>
              </a:ext>
            </a:extLst>
          </p:cNvPr>
          <p:cNvPicPr>
            <a:picLocks noChangeAspect="1"/>
          </p:cNvPicPr>
          <p:nvPr/>
        </p:nvPicPr>
        <p:blipFill>
          <a:blip r:embed="rId4"/>
          <a:stretch>
            <a:fillRect/>
          </a:stretch>
        </p:blipFill>
        <p:spPr>
          <a:xfrm>
            <a:off x="9974092" y="1"/>
            <a:ext cx="2217907" cy="1868556"/>
          </a:xfrm>
          <a:prstGeom prst="rect">
            <a:avLst/>
          </a:prstGeom>
          <a:ln w="12700">
            <a:solidFill>
              <a:srgbClr val="0070C0"/>
            </a:solidFill>
          </a:ln>
        </p:spPr>
      </p:pic>
      <p:pic>
        <p:nvPicPr>
          <p:cNvPr id="9" name="תמונה 8">
            <a:extLst>
              <a:ext uri="{FF2B5EF4-FFF2-40B4-BE49-F238E27FC236}">
                <a16:creationId xmlns:a16="http://schemas.microsoft.com/office/drawing/2014/main" id="{30F1F0B7-1C83-D1C6-307E-540C1B493094}"/>
              </a:ext>
            </a:extLst>
          </p:cNvPr>
          <p:cNvPicPr>
            <a:picLocks noChangeAspect="1"/>
          </p:cNvPicPr>
          <p:nvPr/>
        </p:nvPicPr>
        <p:blipFill>
          <a:blip r:embed="rId5"/>
          <a:stretch>
            <a:fillRect/>
          </a:stretch>
        </p:blipFill>
        <p:spPr>
          <a:xfrm>
            <a:off x="9974092" y="3645403"/>
            <a:ext cx="2217906" cy="1604176"/>
          </a:xfrm>
          <a:prstGeom prst="rect">
            <a:avLst/>
          </a:prstGeom>
          <a:ln w="12700">
            <a:solidFill>
              <a:srgbClr val="0070C0"/>
            </a:solidFill>
          </a:ln>
        </p:spPr>
      </p:pic>
      <p:pic>
        <p:nvPicPr>
          <p:cNvPr id="11" name="תמונה 10">
            <a:extLst>
              <a:ext uri="{FF2B5EF4-FFF2-40B4-BE49-F238E27FC236}">
                <a16:creationId xmlns:a16="http://schemas.microsoft.com/office/drawing/2014/main" id="{897A970C-6C47-8099-67A2-3B24F2206454}"/>
              </a:ext>
            </a:extLst>
          </p:cNvPr>
          <p:cNvPicPr>
            <a:picLocks noChangeAspect="1"/>
          </p:cNvPicPr>
          <p:nvPr/>
        </p:nvPicPr>
        <p:blipFill>
          <a:blip r:embed="rId6"/>
          <a:stretch>
            <a:fillRect/>
          </a:stretch>
        </p:blipFill>
        <p:spPr>
          <a:xfrm>
            <a:off x="9974094" y="1868557"/>
            <a:ext cx="2217906" cy="1776845"/>
          </a:xfrm>
          <a:prstGeom prst="rect">
            <a:avLst/>
          </a:prstGeom>
          <a:ln w="12700">
            <a:solidFill>
              <a:srgbClr val="0070C0"/>
            </a:solidFill>
          </a:ln>
        </p:spPr>
      </p:pic>
      <p:pic>
        <p:nvPicPr>
          <p:cNvPr id="14" name="תמונה 13">
            <a:extLst>
              <a:ext uri="{FF2B5EF4-FFF2-40B4-BE49-F238E27FC236}">
                <a16:creationId xmlns:a16="http://schemas.microsoft.com/office/drawing/2014/main" id="{D78FED84-1791-FC81-753F-52D371BD013A}"/>
              </a:ext>
            </a:extLst>
          </p:cNvPr>
          <p:cNvPicPr>
            <a:picLocks noChangeAspect="1"/>
          </p:cNvPicPr>
          <p:nvPr/>
        </p:nvPicPr>
        <p:blipFill>
          <a:blip r:embed="rId7"/>
          <a:stretch>
            <a:fillRect/>
          </a:stretch>
        </p:blipFill>
        <p:spPr>
          <a:xfrm>
            <a:off x="9974094" y="5249579"/>
            <a:ext cx="2217906" cy="1608420"/>
          </a:xfrm>
          <a:prstGeom prst="rect">
            <a:avLst/>
          </a:prstGeom>
          <a:ln w="12700">
            <a:solidFill>
              <a:srgbClr val="0070C0"/>
            </a:solidFill>
          </a:ln>
        </p:spPr>
      </p:pic>
      <p:sp>
        <p:nvSpPr>
          <p:cNvPr id="8" name="TextBox 7">
            <a:extLst>
              <a:ext uri="{FF2B5EF4-FFF2-40B4-BE49-F238E27FC236}">
                <a16:creationId xmlns:a16="http://schemas.microsoft.com/office/drawing/2014/main" id="{0ACD17AA-BFCE-E37B-5860-0CFDD96D1D62}"/>
              </a:ext>
            </a:extLst>
          </p:cNvPr>
          <p:cNvSpPr txBox="1"/>
          <p:nvPr/>
        </p:nvSpPr>
        <p:spPr>
          <a:xfrm>
            <a:off x="1356361" y="1163781"/>
            <a:ext cx="7223759" cy="2308324"/>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מצגת מלווה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שער: במבט אל תוך הגוף</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כיתה ד</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717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9EA72613-3969-6A1E-DED3-7288006D2686}"/>
              </a:ext>
            </a:extLst>
          </p:cNvPr>
          <p:cNvPicPr>
            <a:picLocks noChangeAspect="1"/>
          </p:cNvPicPr>
          <p:nvPr/>
        </p:nvPicPr>
        <p:blipFill>
          <a:blip r:embed="rId4"/>
          <a:stretch>
            <a:fillRect/>
          </a:stretch>
        </p:blipFill>
        <p:spPr>
          <a:xfrm>
            <a:off x="927694" y="1093143"/>
            <a:ext cx="10681211" cy="5132890"/>
          </a:xfrm>
          <a:prstGeom prst="rect">
            <a:avLst/>
          </a:prstGeom>
          <a:ln w="19050">
            <a:solidFill>
              <a:srgbClr val="00B050"/>
            </a:solidFill>
          </a:ln>
        </p:spPr>
      </p:pic>
      <p:sp>
        <p:nvSpPr>
          <p:cNvPr id="8" name="תיבת טקסט 7">
            <a:extLst>
              <a:ext uri="{FF2B5EF4-FFF2-40B4-BE49-F238E27FC236}">
                <a16:creationId xmlns:a16="http://schemas.microsoft.com/office/drawing/2014/main" id="{8619E96B-E254-6B97-C946-610C39B65589}"/>
              </a:ext>
            </a:extLst>
          </p:cNvPr>
          <p:cNvSpPr txBox="1"/>
          <p:nvPr/>
        </p:nvSpPr>
        <p:spPr>
          <a:xfrm>
            <a:off x="226934" y="6446602"/>
            <a:ext cx="1183097" cy="369332"/>
          </a:xfrm>
          <a:prstGeom prst="rect">
            <a:avLst/>
          </a:prstGeom>
          <a:noFill/>
        </p:spPr>
        <p:txBody>
          <a:bodyPr wrap="square">
            <a:spAutoFit/>
          </a:bodyPr>
          <a:lstStyle/>
          <a:p>
            <a:r>
              <a:rPr lang="he-IL" sz="1800" b="1" i="0" u="none" strike="noStrike" baseline="0" dirty="0">
                <a:latin typeface="Narkisim" panose="020E0502050101010101" pitchFamily="34" charset="-79"/>
              </a:rPr>
              <a:t>עמוד 216</a:t>
            </a:r>
            <a:endParaRPr lang="he-IL" b="1" dirty="0"/>
          </a:p>
        </p:txBody>
      </p:sp>
    </p:spTree>
    <p:extLst>
      <p:ext uri="{BB962C8B-B14F-4D97-AF65-F5344CB8AC3E}">
        <p14:creationId xmlns:p14="http://schemas.microsoft.com/office/powerpoint/2010/main" val="3263005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EF55070B-C451-FA4F-EF11-F2E939A66285}"/>
              </a:ext>
            </a:extLst>
          </p:cNvPr>
          <p:cNvPicPr>
            <a:picLocks noChangeAspect="1"/>
          </p:cNvPicPr>
          <p:nvPr/>
        </p:nvPicPr>
        <p:blipFill>
          <a:blip r:embed="rId4"/>
          <a:stretch>
            <a:fillRect/>
          </a:stretch>
        </p:blipFill>
        <p:spPr>
          <a:xfrm>
            <a:off x="3625794" y="1529861"/>
            <a:ext cx="5208105" cy="4904275"/>
          </a:xfrm>
          <a:prstGeom prst="rect">
            <a:avLst/>
          </a:prstGeom>
          <a:ln w="12700">
            <a:solidFill>
              <a:srgbClr val="C00000"/>
            </a:solidFill>
          </a:ln>
        </p:spPr>
      </p:pic>
    </p:spTree>
    <p:extLst>
      <p:ext uri="{BB962C8B-B14F-4D97-AF65-F5344CB8AC3E}">
        <p14:creationId xmlns:p14="http://schemas.microsoft.com/office/powerpoint/2010/main" val="1724779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411D0268-24EC-E5B0-B3EC-A3B201B3BDA4}"/>
              </a:ext>
            </a:extLst>
          </p:cNvPr>
          <p:cNvPicPr>
            <a:picLocks noChangeAspect="1"/>
          </p:cNvPicPr>
          <p:nvPr/>
        </p:nvPicPr>
        <p:blipFill>
          <a:blip r:embed="rId7"/>
          <a:stretch>
            <a:fillRect/>
          </a:stretch>
        </p:blipFill>
        <p:spPr>
          <a:xfrm>
            <a:off x="1457325" y="0"/>
            <a:ext cx="10734675" cy="1590675"/>
          </a:xfrm>
          <a:prstGeom prst="rect">
            <a:avLst/>
          </a:prstGeom>
        </p:spPr>
      </p:pic>
      <p:sp>
        <p:nvSpPr>
          <p:cNvPr id="7" name="תיבת טקסט 6">
            <a:extLst>
              <a:ext uri="{FF2B5EF4-FFF2-40B4-BE49-F238E27FC236}">
                <a16:creationId xmlns:a16="http://schemas.microsoft.com/office/drawing/2014/main" id="{28C24258-F7CA-8D10-8B07-AFC7599F3588}"/>
              </a:ext>
            </a:extLst>
          </p:cNvPr>
          <p:cNvSpPr txBox="1"/>
          <p:nvPr/>
        </p:nvSpPr>
        <p:spPr>
          <a:xfrm>
            <a:off x="1393715" y="2119909"/>
            <a:ext cx="10374216" cy="461665"/>
          </a:xfrm>
          <a:prstGeom prst="rect">
            <a:avLst/>
          </a:prstGeom>
          <a:noFill/>
        </p:spPr>
        <p:txBody>
          <a:bodyPr wrap="square" rtlCol="1">
            <a:spAutoFit/>
          </a:bodyPr>
          <a:lstStyle/>
          <a:p>
            <a:r>
              <a:rPr lang="he-IL" sz="2400" dirty="0"/>
              <a:t>קראו את קטע המידע </a:t>
            </a:r>
            <a:r>
              <a:rPr lang="he-IL" sz="2400" b="1" dirty="0">
                <a:solidFill>
                  <a:schemeClr val="accent6">
                    <a:lumMod val="75000"/>
                  </a:schemeClr>
                </a:solidFill>
              </a:rPr>
              <a:t>חיישני מגע בעולם הטכנולוגי</a:t>
            </a:r>
            <a:r>
              <a:rPr lang="he-IL" sz="2400" dirty="0"/>
              <a:t>, עמוד 217 והשיבו על שאלות 4-1.</a:t>
            </a:r>
          </a:p>
        </p:txBody>
      </p:sp>
      <p:pic>
        <p:nvPicPr>
          <p:cNvPr id="10" name="103-135735608_small">
            <a:hlinkClick r:id="" action="ppaction://media"/>
            <a:extLst>
              <a:ext uri="{FF2B5EF4-FFF2-40B4-BE49-F238E27FC236}">
                <a16:creationId xmlns:a16="http://schemas.microsoft.com/office/drawing/2014/main" id="{FF608A7A-7EF7-498B-C59C-0E472861D85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85799" y="2890068"/>
            <a:ext cx="5410201" cy="3628052"/>
          </a:xfrm>
          <a:prstGeom prst="rect">
            <a:avLst/>
          </a:prstGeom>
        </p:spPr>
      </p:pic>
      <p:pic>
        <p:nvPicPr>
          <p:cNvPr id="11" name="תמונה 10">
            <a:extLst>
              <a:ext uri="{FF2B5EF4-FFF2-40B4-BE49-F238E27FC236}">
                <a16:creationId xmlns:a16="http://schemas.microsoft.com/office/drawing/2014/main" id="{6882F083-3903-4164-D71B-09BBB2ADF4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9138"/>
            <a:ext cx="4995682" cy="576073"/>
          </a:xfrm>
          <a:prstGeom prst="rect">
            <a:avLst/>
          </a:prstGeom>
        </p:spPr>
      </p:pic>
      <p:pic>
        <p:nvPicPr>
          <p:cNvPr id="16" name="37844-415200781_small">
            <a:hlinkClick r:id="" action="ppaction://media"/>
            <a:extLst>
              <a:ext uri="{FF2B5EF4-FFF2-40B4-BE49-F238E27FC236}">
                <a16:creationId xmlns:a16="http://schemas.microsoft.com/office/drawing/2014/main" id="{C4DD93B9-E955-40E6-7823-4C5727D053DE}"/>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7032092" y="2890068"/>
            <a:ext cx="4887348" cy="3582617"/>
          </a:xfrm>
          <a:prstGeom prst="rect">
            <a:avLst/>
          </a:prstGeom>
        </p:spPr>
      </p:pic>
      <p:sp>
        <p:nvSpPr>
          <p:cNvPr id="17" name="תיבת טקסט 16">
            <a:extLst>
              <a:ext uri="{FF2B5EF4-FFF2-40B4-BE49-F238E27FC236}">
                <a16:creationId xmlns:a16="http://schemas.microsoft.com/office/drawing/2014/main" id="{71B6D5DC-9E14-02B4-4FFF-F430F5812E61}"/>
              </a:ext>
            </a:extLst>
          </p:cNvPr>
          <p:cNvSpPr txBox="1"/>
          <p:nvPr/>
        </p:nvSpPr>
        <p:spPr>
          <a:xfrm>
            <a:off x="9355015" y="6462319"/>
            <a:ext cx="1371600" cy="369332"/>
          </a:xfrm>
          <a:prstGeom prst="rect">
            <a:avLst/>
          </a:prstGeom>
          <a:noFill/>
        </p:spPr>
        <p:txBody>
          <a:bodyPr wrap="square" rtlCol="1">
            <a:spAutoFit/>
          </a:bodyPr>
          <a:lstStyle/>
          <a:p>
            <a:endParaRPr lang="he-IL" dirty="0"/>
          </a:p>
        </p:txBody>
      </p:sp>
    </p:spTree>
    <p:extLst>
      <p:ext uri="{BB962C8B-B14F-4D97-AF65-F5344CB8AC3E}">
        <p14:creationId xmlns:p14="http://schemas.microsoft.com/office/powerpoint/2010/main" val="176582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6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25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6"/>
                                        </p:tgtEl>
                                      </p:cBhvr>
                                    </p:cmd>
                                  </p:childTnLst>
                                </p:cTn>
                              </p:par>
                            </p:childTnLst>
                          </p:cTn>
                        </p:par>
                      </p:childTnLst>
                    </p:cTn>
                  </p:par>
                </p:childTnLst>
              </p:cTn>
              <p:nextCondLst>
                <p:cond evt="onClick" delay="0">
                  <p:tgtEl>
                    <p:spTgt spid="16"/>
                  </p:tgtEl>
                </p:cond>
              </p:nextCondLst>
            </p:seq>
            <p:video>
              <p:cMediaNode vol="80000">
                <p:cTn id="22" fill="hold" display="0">
                  <p:stCondLst>
                    <p:cond delay="indefinite"/>
                  </p:stCondLst>
                </p:cTn>
                <p:tgtEl>
                  <p:spTgt spid="1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7CA79C93-B339-990A-B710-5C347ADEBC95}"/>
              </a:ext>
            </a:extLst>
          </p:cNvPr>
          <p:cNvPicPr>
            <a:picLocks noChangeAspect="1"/>
          </p:cNvPicPr>
          <p:nvPr/>
        </p:nvPicPr>
        <p:blipFill>
          <a:blip r:embed="rId4"/>
          <a:stretch>
            <a:fillRect/>
          </a:stretch>
        </p:blipFill>
        <p:spPr>
          <a:xfrm>
            <a:off x="4745742" y="1725603"/>
            <a:ext cx="4008808" cy="4402635"/>
          </a:xfrm>
          <a:prstGeom prst="rect">
            <a:avLst/>
          </a:prstGeom>
          <a:ln w="19050">
            <a:solidFill>
              <a:schemeClr val="accent6">
                <a:lumMod val="75000"/>
              </a:schemeClr>
            </a:solidFill>
          </a:ln>
        </p:spPr>
      </p:pic>
    </p:spTree>
    <p:extLst>
      <p:ext uri="{BB962C8B-B14F-4D97-AF65-F5344CB8AC3E}">
        <p14:creationId xmlns:p14="http://schemas.microsoft.com/office/powerpoint/2010/main" val="4059611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72DED979-40EA-57A5-7A85-8D486F414BB4}"/>
              </a:ext>
            </a:extLst>
          </p:cNvPr>
          <p:cNvPicPr>
            <a:picLocks noChangeAspect="1"/>
          </p:cNvPicPr>
          <p:nvPr/>
        </p:nvPicPr>
        <p:blipFill>
          <a:blip r:embed="rId4"/>
          <a:stretch>
            <a:fillRect/>
          </a:stretch>
        </p:blipFill>
        <p:spPr>
          <a:xfrm>
            <a:off x="5874150" y="258666"/>
            <a:ext cx="2733675" cy="742950"/>
          </a:xfrm>
          <a:prstGeom prst="rect">
            <a:avLst/>
          </a:prstGeom>
        </p:spPr>
      </p:pic>
      <p:pic>
        <p:nvPicPr>
          <p:cNvPr id="6" name="תמונה 5">
            <a:extLst>
              <a:ext uri="{FF2B5EF4-FFF2-40B4-BE49-F238E27FC236}">
                <a16:creationId xmlns:a16="http://schemas.microsoft.com/office/drawing/2014/main" id="{8247EFBA-B149-2691-709F-99CA16798408}"/>
              </a:ext>
            </a:extLst>
          </p:cNvPr>
          <p:cNvPicPr>
            <a:picLocks noChangeAspect="1"/>
          </p:cNvPicPr>
          <p:nvPr/>
        </p:nvPicPr>
        <p:blipFill>
          <a:blip r:embed="rId5"/>
          <a:stretch>
            <a:fillRect/>
          </a:stretch>
        </p:blipFill>
        <p:spPr>
          <a:xfrm>
            <a:off x="5805778" y="1250133"/>
            <a:ext cx="3505200" cy="847725"/>
          </a:xfrm>
          <a:prstGeom prst="rect">
            <a:avLst/>
          </a:prstGeom>
        </p:spPr>
      </p:pic>
      <p:pic>
        <p:nvPicPr>
          <p:cNvPr id="8" name="תמונה 7">
            <a:extLst>
              <a:ext uri="{FF2B5EF4-FFF2-40B4-BE49-F238E27FC236}">
                <a16:creationId xmlns:a16="http://schemas.microsoft.com/office/drawing/2014/main" id="{1ABBF1FB-3D87-A229-BF3C-F9CB512E250D}"/>
              </a:ext>
            </a:extLst>
          </p:cNvPr>
          <p:cNvPicPr>
            <a:picLocks noChangeAspect="1"/>
          </p:cNvPicPr>
          <p:nvPr/>
        </p:nvPicPr>
        <p:blipFill>
          <a:blip r:embed="rId6"/>
          <a:stretch>
            <a:fillRect/>
          </a:stretch>
        </p:blipFill>
        <p:spPr>
          <a:xfrm>
            <a:off x="9546866" y="258666"/>
            <a:ext cx="2645134" cy="2141657"/>
          </a:xfrm>
          <a:prstGeom prst="rect">
            <a:avLst/>
          </a:prstGeom>
        </p:spPr>
      </p:pic>
      <p:sp>
        <p:nvSpPr>
          <p:cNvPr id="9" name="תיבת טקסט 8">
            <a:extLst>
              <a:ext uri="{FF2B5EF4-FFF2-40B4-BE49-F238E27FC236}">
                <a16:creationId xmlns:a16="http://schemas.microsoft.com/office/drawing/2014/main" id="{5580BDEA-6520-A610-62B4-ED8A170BD71F}"/>
              </a:ext>
            </a:extLst>
          </p:cNvPr>
          <p:cNvSpPr txBox="1"/>
          <p:nvPr/>
        </p:nvSpPr>
        <p:spPr>
          <a:xfrm>
            <a:off x="2718144" y="2429435"/>
            <a:ext cx="8269357" cy="1685846"/>
          </a:xfrm>
          <a:prstGeom prst="rect">
            <a:avLst/>
          </a:prstGeom>
          <a:noFill/>
        </p:spPr>
        <p:txBody>
          <a:bodyPr wrap="square" rtlCol="1">
            <a:spAutoFit/>
          </a:bodyPr>
          <a:lstStyle/>
          <a:p>
            <a:pPr>
              <a:lnSpc>
                <a:spcPct val="150000"/>
              </a:lnSpc>
            </a:pPr>
            <a:r>
              <a:rPr lang="he-IL" sz="2400" b="0" i="0" u="none" strike="noStrike" baseline="0" dirty="0">
                <a:latin typeface="Narkisim" panose="020E0502050101010101" pitchFamily="34" charset="-79"/>
              </a:rPr>
              <a:t>קִרְאוּ את קטע המידע </a:t>
            </a:r>
            <a:r>
              <a:rPr lang="he-IL" sz="2400" b="1" i="0" u="none" strike="noStrike" baseline="0" dirty="0">
                <a:solidFill>
                  <a:schemeClr val="accent6">
                    <a:lumMod val="75000"/>
                  </a:schemeClr>
                </a:solidFill>
                <a:latin typeface="Narkisim" panose="020E0502050101010101" pitchFamily="34" charset="-79"/>
              </a:rPr>
              <a:t>שומרים על בריאות העור, </a:t>
            </a:r>
            <a:r>
              <a:rPr lang="he-IL" sz="2400" i="0" u="none" strike="noStrike" baseline="0" dirty="0">
                <a:latin typeface="Narkisim" panose="020E0502050101010101" pitchFamily="34" charset="-79"/>
              </a:rPr>
              <a:t>עמודים 220-218, </a:t>
            </a:r>
            <a:r>
              <a:rPr lang="he-IL" sz="2400" b="0" i="0" u="none" strike="noStrike" baseline="0" dirty="0">
                <a:latin typeface="Narkisim" panose="020E0502050101010101" pitchFamily="34" charset="-79"/>
              </a:rPr>
              <a:t>התבוננו באיור והשיבו על השאלות שבשוליים ועל המשימה שבעמוד 220.</a:t>
            </a:r>
            <a:endParaRPr lang="he-IL" sz="2400" dirty="0"/>
          </a:p>
        </p:txBody>
      </p:sp>
      <p:pic>
        <p:nvPicPr>
          <p:cNvPr id="11" name="תמונה 10">
            <a:extLst>
              <a:ext uri="{FF2B5EF4-FFF2-40B4-BE49-F238E27FC236}">
                <a16:creationId xmlns:a16="http://schemas.microsoft.com/office/drawing/2014/main" id="{900869DE-1356-21E9-37A9-F95EED950717}"/>
              </a:ext>
            </a:extLst>
          </p:cNvPr>
          <p:cNvPicPr>
            <a:picLocks noChangeAspect="1"/>
          </p:cNvPicPr>
          <p:nvPr/>
        </p:nvPicPr>
        <p:blipFill>
          <a:blip r:embed="rId7"/>
          <a:stretch>
            <a:fillRect/>
          </a:stretch>
        </p:blipFill>
        <p:spPr>
          <a:xfrm>
            <a:off x="3064854" y="3842874"/>
            <a:ext cx="4106527" cy="2903291"/>
          </a:xfrm>
          <a:prstGeom prst="rect">
            <a:avLst/>
          </a:prstGeom>
          <a:ln w="19050">
            <a:solidFill>
              <a:schemeClr val="accent5">
                <a:lumMod val="75000"/>
              </a:schemeClr>
            </a:solidFill>
          </a:ln>
        </p:spPr>
      </p:pic>
    </p:spTree>
    <p:extLst>
      <p:ext uri="{BB962C8B-B14F-4D97-AF65-F5344CB8AC3E}">
        <p14:creationId xmlns:p14="http://schemas.microsoft.com/office/powerpoint/2010/main" val="318207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71A4D8A2-2A05-8697-DE54-4A0FCBD08CBE}"/>
              </a:ext>
            </a:extLst>
          </p:cNvPr>
          <p:cNvPicPr>
            <a:picLocks noChangeAspect="1"/>
          </p:cNvPicPr>
          <p:nvPr/>
        </p:nvPicPr>
        <p:blipFill>
          <a:blip r:embed="rId4"/>
          <a:stretch>
            <a:fillRect/>
          </a:stretch>
        </p:blipFill>
        <p:spPr>
          <a:xfrm>
            <a:off x="2960842" y="1222760"/>
            <a:ext cx="6842582" cy="5406639"/>
          </a:xfrm>
          <a:prstGeom prst="rect">
            <a:avLst/>
          </a:prstGeom>
          <a:ln w="12700">
            <a:solidFill>
              <a:schemeClr val="accent1"/>
            </a:solidFill>
          </a:ln>
        </p:spPr>
      </p:pic>
    </p:spTree>
    <p:extLst>
      <p:ext uri="{BB962C8B-B14F-4D97-AF65-F5344CB8AC3E}">
        <p14:creationId xmlns:p14="http://schemas.microsoft.com/office/powerpoint/2010/main" val="1229477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DD44871A-A1B7-B28C-712F-2FCB9C5091D5}"/>
              </a:ext>
            </a:extLst>
          </p:cNvPr>
          <p:cNvPicPr>
            <a:picLocks noChangeAspect="1"/>
          </p:cNvPicPr>
          <p:nvPr/>
        </p:nvPicPr>
        <p:blipFill>
          <a:blip r:embed="rId4"/>
          <a:stretch>
            <a:fillRect/>
          </a:stretch>
        </p:blipFill>
        <p:spPr>
          <a:xfrm>
            <a:off x="3495675" y="1214437"/>
            <a:ext cx="5200650" cy="4429125"/>
          </a:xfrm>
          <a:prstGeom prst="rect">
            <a:avLst/>
          </a:prstGeom>
          <a:ln w="12700">
            <a:solidFill>
              <a:schemeClr val="accent2">
                <a:lumMod val="75000"/>
              </a:schemeClr>
            </a:solidFill>
          </a:ln>
        </p:spPr>
      </p:pic>
    </p:spTree>
    <p:extLst>
      <p:ext uri="{BB962C8B-B14F-4D97-AF65-F5344CB8AC3E}">
        <p14:creationId xmlns:p14="http://schemas.microsoft.com/office/powerpoint/2010/main" val="3327653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15736500-1A6C-0BF6-61F5-0360FCA90DF0}"/>
              </a:ext>
            </a:extLst>
          </p:cNvPr>
          <p:cNvPicPr>
            <a:picLocks noChangeAspect="1"/>
          </p:cNvPicPr>
          <p:nvPr/>
        </p:nvPicPr>
        <p:blipFill>
          <a:blip r:embed="rId4"/>
          <a:stretch>
            <a:fillRect/>
          </a:stretch>
        </p:blipFill>
        <p:spPr>
          <a:xfrm>
            <a:off x="3024553" y="1828432"/>
            <a:ext cx="7347517" cy="4133837"/>
          </a:xfrm>
          <a:prstGeom prst="rect">
            <a:avLst/>
          </a:prstGeom>
          <a:ln w="12700">
            <a:solidFill>
              <a:srgbClr val="0070C0"/>
            </a:solidFill>
          </a:ln>
        </p:spPr>
      </p:pic>
      <p:sp>
        <p:nvSpPr>
          <p:cNvPr id="5" name="תיבת טקסט 4">
            <a:extLst>
              <a:ext uri="{FF2B5EF4-FFF2-40B4-BE49-F238E27FC236}">
                <a16:creationId xmlns:a16="http://schemas.microsoft.com/office/drawing/2014/main" id="{3DEE4FED-1DC9-5315-B296-42A772603CF1}"/>
              </a:ext>
            </a:extLst>
          </p:cNvPr>
          <p:cNvSpPr txBox="1"/>
          <p:nvPr/>
        </p:nvSpPr>
        <p:spPr>
          <a:xfrm>
            <a:off x="7842738" y="687908"/>
            <a:ext cx="3165231" cy="584775"/>
          </a:xfrm>
          <a:prstGeom prst="rect">
            <a:avLst/>
          </a:prstGeom>
          <a:noFill/>
        </p:spPr>
        <p:txBody>
          <a:bodyPr wrap="square" rtlCol="1">
            <a:spAutoFit/>
          </a:bodyPr>
          <a:lstStyle/>
          <a:p>
            <a:r>
              <a:rPr lang="he-IL" sz="3200" b="1" dirty="0">
                <a:solidFill>
                  <a:srgbClr val="C00000"/>
                </a:solidFill>
              </a:rPr>
              <a:t>משימה מתוקשבת</a:t>
            </a:r>
          </a:p>
        </p:txBody>
      </p:sp>
    </p:spTree>
    <p:extLst>
      <p:ext uri="{BB962C8B-B14F-4D97-AF65-F5344CB8AC3E}">
        <p14:creationId xmlns:p14="http://schemas.microsoft.com/office/powerpoint/2010/main" val="4163301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7B81E2F3-7C57-368D-D84B-F2FA71A76881}"/>
              </a:ext>
            </a:extLst>
          </p:cNvPr>
          <p:cNvPicPr>
            <a:picLocks noChangeAspect="1"/>
          </p:cNvPicPr>
          <p:nvPr/>
        </p:nvPicPr>
        <p:blipFill>
          <a:blip r:embed="rId4"/>
          <a:stretch>
            <a:fillRect/>
          </a:stretch>
        </p:blipFill>
        <p:spPr>
          <a:xfrm>
            <a:off x="7586704" y="1137781"/>
            <a:ext cx="2552700" cy="532757"/>
          </a:xfrm>
          <a:prstGeom prst="rect">
            <a:avLst/>
          </a:prstGeom>
        </p:spPr>
      </p:pic>
      <p:pic>
        <p:nvPicPr>
          <p:cNvPr id="6" name="תמונה 5">
            <a:extLst>
              <a:ext uri="{FF2B5EF4-FFF2-40B4-BE49-F238E27FC236}">
                <a16:creationId xmlns:a16="http://schemas.microsoft.com/office/drawing/2014/main" id="{DF902760-C364-8708-40AD-56B86498D030}"/>
              </a:ext>
            </a:extLst>
          </p:cNvPr>
          <p:cNvPicPr>
            <a:picLocks noChangeAspect="1"/>
          </p:cNvPicPr>
          <p:nvPr/>
        </p:nvPicPr>
        <p:blipFill>
          <a:blip r:embed="rId5"/>
          <a:stretch>
            <a:fillRect/>
          </a:stretch>
        </p:blipFill>
        <p:spPr>
          <a:xfrm>
            <a:off x="3060589" y="1942850"/>
            <a:ext cx="7772400" cy="3244611"/>
          </a:xfrm>
          <a:prstGeom prst="rect">
            <a:avLst/>
          </a:prstGeom>
        </p:spPr>
      </p:pic>
      <p:sp>
        <p:nvSpPr>
          <p:cNvPr id="7" name="תיבת טקסט 6">
            <a:extLst>
              <a:ext uri="{FF2B5EF4-FFF2-40B4-BE49-F238E27FC236}">
                <a16:creationId xmlns:a16="http://schemas.microsoft.com/office/drawing/2014/main" id="{1223FBC1-D345-B005-8BC7-C326599BA428}"/>
              </a:ext>
            </a:extLst>
          </p:cNvPr>
          <p:cNvSpPr txBox="1"/>
          <p:nvPr/>
        </p:nvSpPr>
        <p:spPr>
          <a:xfrm>
            <a:off x="1041621" y="5923721"/>
            <a:ext cx="1192696" cy="369332"/>
          </a:xfrm>
          <a:prstGeom prst="rect">
            <a:avLst/>
          </a:prstGeom>
          <a:noFill/>
        </p:spPr>
        <p:txBody>
          <a:bodyPr wrap="square" rtlCol="1">
            <a:spAutoFit/>
          </a:bodyPr>
          <a:lstStyle/>
          <a:p>
            <a:r>
              <a:rPr lang="he-IL" b="1" dirty="0"/>
              <a:t>עמוד 220</a:t>
            </a:r>
          </a:p>
        </p:txBody>
      </p:sp>
    </p:spTree>
    <p:extLst>
      <p:ext uri="{BB962C8B-B14F-4D97-AF65-F5344CB8AC3E}">
        <p14:creationId xmlns:p14="http://schemas.microsoft.com/office/powerpoint/2010/main" val="1183645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0B628225-4B75-C2B4-E663-0A0031CA6D18}"/>
              </a:ext>
            </a:extLst>
          </p:cNvPr>
          <p:cNvPicPr>
            <a:picLocks noChangeAspect="1"/>
          </p:cNvPicPr>
          <p:nvPr/>
        </p:nvPicPr>
        <p:blipFill>
          <a:blip r:embed="rId4"/>
          <a:stretch>
            <a:fillRect/>
          </a:stretch>
        </p:blipFill>
        <p:spPr>
          <a:xfrm>
            <a:off x="7046015" y="1463785"/>
            <a:ext cx="2552700" cy="400050"/>
          </a:xfrm>
          <a:prstGeom prst="rect">
            <a:avLst/>
          </a:prstGeom>
        </p:spPr>
      </p:pic>
      <p:pic>
        <p:nvPicPr>
          <p:cNvPr id="6" name="תמונה 5">
            <a:extLst>
              <a:ext uri="{FF2B5EF4-FFF2-40B4-BE49-F238E27FC236}">
                <a16:creationId xmlns:a16="http://schemas.microsoft.com/office/drawing/2014/main" id="{0E93EC23-55F5-A3A8-1B9D-770707072948}"/>
              </a:ext>
            </a:extLst>
          </p:cNvPr>
          <p:cNvPicPr>
            <a:picLocks noChangeAspect="1"/>
          </p:cNvPicPr>
          <p:nvPr/>
        </p:nvPicPr>
        <p:blipFill>
          <a:blip r:embed="rId5"/>
          <a:stretch>
            <a:fillRect/>
          </a:stretch>
        </p:blipFill>
        <p:spPr>
          <a:xfrm>
            <a:off x="4647826" y="2072805"/>
            <a:ext cx="6124575" cy="400049"/>
          </a:xfrm>
          <a:prstGeom prst="rect">
            <a:avLst/>
          </a:prstGeom>
        </p:spPr>
      </p:pic>
      <p:pic>
        <p:nvPicPr>
          <p:cNvPr id="8" name="תמונה 7">
            <a:extLst>
              <a:ext uri="{FF2B5EF4-FFF2-40B4-BE49-F238E27FC236}">
                <a16:creationId xmlns:a16="http://schemas.microsoft.com/office/drawing/2014/main" id="{D9A9BDCB-46D5-CC8E-2F49-14E5798E412F}"/>
              </a:ext>
            </a:extLst>
          </p:cNvPr>
          <p:cNvPicPr>
            <a:picLocks noChangeAspect="1"/>
          </p:cNvPicPr>
          <p:nvPr/>
        </p:nvPicPr>
        <p:blipFill>
          <a:blip r:embed="rId6"/>
          <a:stretch>
            <a:fillRect/>
          </a:stretch>
        </p:blipFill>
        <p:spPr>
          <a:xfrm>
            <a:off x="3107427" y="2624677"/>
            <a:ext cx="7877175" cy="2769538"/>
          </a:xfrm>
          <a:prstGeom prst="rect">
            <a:avLst/>
          </a:prstGeom>
        </p:spPr>
      </p:pic>
      <p:sp>
        <p:nvSpPr>
          <p:cNvPr id="9" name="תיבת טקסט 8">
            <a:extLst>
              <a:ext uri="{FF2B5EF4-FFF2-40B4-BE49-F238E27FC236}">
                <a16:creationId xmlns:a16="http://schemas.microsoft.com/office/drawing/2014/main" id="{432AD801-308D-3D95-EDD8-40D67F10B7F0}"/>
              </a:ext>
            </a:extLst>
          </p:cNvPr>
          <p:cNvSpPr txBox="1"/>
          <p:nvPr/>
        </p:nvSpPr>
        <p:spPr>
          <a:xfrm>
            <a:off x="1041621" y="5923721"/>
            <a:ext cx="1192696" cy="369332"/>
          </a:xfrm>
          <a:prstGeom prst="rect">
            <a:avLst/>
          </a:prstGeom>
          <a:noFill/>
        </p:spPr>
        <p:txBody>
          <a:bodyPr wrap="square" rtlCol="1">
            <a:spAutoFit/>
          </a:bodyPr>
          <a:lstStyle/>
          <a:p>
            <a:r>
              <a:rPr lang="he-IL" b="1" dirty="0"/>
              <a:t>עמוד 220</a:t>
            </a:r>
          </a:p>
        </p:txBody>
      </p:sp>
    </p:spTree>
    <p:extLst>
      <p:ext uri="{BB962C8B-B14F-4D97-AF65-F5344CB8AC3E}">
        <p14:creationId xmlns:p14="http://schemas.microsoft.com/office/powerpoint/2010/main" val="2617282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125430-733383712_small">
            <a:hlinkClick r:id="" action="ppaction://media"/>
            <a:extLst>
              <a:ext uri="{FF2B5EF4-FFF2-40B4-BE49-F238E27FC236}">
                <a16:creationId xmlns:a16="http://schemas.microsoft.com/office/drawing/2014/main" id="{36094725-268C-FECF-BF43-98C1B88D47C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926927"/>
          </a:xfrm>
          <a:prstGeom prst="rect">
            <a:avLst/>
          </a:prstGeom>
        </p:spPr>
      </p:pic>
    </p:spTree>
    <p:extLst>
      <p:ext uri="{BB962C8B-B14F-4D97-AF65-F5344CB8AC3E}">
        <p14:creationId xmlns:p14="http://schemas.microsoft.com/office/powerpoint/2010/main" val="698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FF72647E-4991-657E-EFF9-2F63102B9CA7}"/>
              </a:ext>
            </a:extLst>
          </p:cNvPr>
          <p:cNvPicPr>
            <a:picLocks noChangeAspect="1"/>
          </p:cNvPicPr>
          <p:nvPr/>
        </p:nvPicPr>
        <p:blipFill>
          <a:blip r:embed="rId4"/>
          <a:stretch>
            <a:fillRect/>
          </a:stretch>
        </p:blipFill>
        <p:spPr>
          <a:xfrm>
            <a:off x="4070838" y="1937923"/>
            <a:ext cx="6077717" cy="3346254"/>
          </a:xfrm>
          <a:prstGeom prst="rect">
            <a:avLst/>
          </a:prstGeom>
          <a:ln w="12700">
            <a:noFill/>
          </a:ln>
        </p:spPr>
      </p:pic>
      <p:sp>
        <p:nvSpPr>
          <p:cNvPr id="7" name="תיבת טקסט 6">
            <a:extLst>
              <a:ext uri="{FF2B5EF4-FFF2-40B4-BE49-F238E27FC236}">
                <a16:creationId xmlns:a16="http://schemas.microsoft.com/office/drawing/2014/main" id="{B1E3A84D-32DC-30E5-CF37-04777844E3A2}"/>
              </a:ext>
            </a:extLst>
          </p:cNvPr>
          <p:cNvSpPr txBox="1"/>
          <p:nvPr/>
        </p:nvSpPr>
        <p:spPr>
          <a:xfrm>
            <a:off x="1041621" y="5923721"/>
            <a:ext cx="1192696" cy="369332"/>
          </a:xfrm>
          <a:prstGeom prst="rect">
            <a:avLst/>
          </a:prstGeom>
          <a:noFill/>
        </p:spPr>
        <p:txBody>
          <a:bodyPr wrap="square" rtlCol="1">
            <a:spAutoFit/>
          </a:bodyPr>
          <a:lstStyle/>
          <a:p>
            <a:r>
              <a:rPr lang="he-IL" b="1" dirty="0"/>
              <a:t>עמוד 220</a:t>
            </a:r>
          </a:p>
        </p:txBody>
      </p:sp>
    </p:spTree>
    <p:extLst>
      <p:ext uri="{BB962C8B-B14F-4D97-AF65-F5344CB8AC3E}">
        <p14:creationId xmlns:p14="http://schemas.microsoft.com/office/powerpoint/2010/main" val="474568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D15325CE-5259-D465-CBE5-D92797B00951}"/>
              </a:ext>
            </a:extLst>
          </p:cNvPr>
          <p:cNvPicPr>
            <a:picLocks noChangeAspect="1"/>
          </p:cNvPicPr>
          <p:nvPr/>
        </p:nvPicPr>
        <p:blipFill>
          <a:blip r:embed="rId4"/>
          <a:stretch>
            <a:fillRect/>
          </a:stretch>
        </p:blipFill>
        <p:spPr>
          <a:xfrm>
            <a:off x="1129997" y="1332303"/>
            <a:ext cx="10058400" cy="4593712"/>
          </a:xfrm>
          <a:prstGeom prst="rect">
            <a:avLst/>
          </a:prstGeom>
        </p:spPr>
      </p:pic>
      <p:sp>
        <p:nvSpPr>
          <p:cNvPr id="5" name="תיבת טקסט 4">
            <a:extLst>
              <a:ext uri="{FF2B5EF4-FFF2-40B4-BE49-F238E27FC236}">
                <a16:creationId xmlns:a16="http://schemas.microsoft.com/office/drawing/2014/main" id="{09EDB7AA-3750-3B3C-EB05-485519DADEF7}"/>
              </a:ext>
            </a:extLst>
          </p:cNvPr>
          <p:cNvSpPr txBox="1"/>
          <p:nvPr/>
        </p:nvSpPr>
        <p:spPr>
          <a:xfrm>
            <a:off x="4547687" y="6284500"/>
            <a:ext cx="5017273" cy="461665"/>
          </a:xfrm>
          <a:prstGeom prst="rect">
            <a:avLst/>
          </a:prstGeom>
          <a:noFill/>
        </p:spPr>
        <p:txBody>
          <a:bodyPr wrap="square" rtlCol="1">
            <a:spAutoFit/>
          </a:bodyPr>
          <a:lstStyle/>
          <a:p>
            <a:r>
              <a:rPr lang="he-IL" sz="2400" dirty="0"/>
              <a:t>השיבו על שאלות 4-1 בעמוד 221. </a:t>
            </a:r>
          </a:p>
        </p:txBody>
      </p:sp>
    </p:spTree>
    <p:extLst>
      <p:ext uri="{BB962C8B-B14F-4D97-AF65-F5344CB8AC3E}">
        <p14:creationId xmlns:p14="http://schemas.microsoft.com/office/powerpoint/2010/main" val="1714687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B655FC9D-4610-685C-FC81-9F7D111BB98B}"/>
              </a:ext>
            </a:extLst>
          </p:cNvPr>
          <p:cNvPicPr>
            <a:picLocks noChangeAspect="1"/>
          </p:cNvPicPr>
          <p:nvPr/>
        </p:nvPicPr>
        <p:blipFill>
          <a:blip r:embed="rId4"/>
          <a:stretch>
            <a:fillRect/>
          </a:stretch>
        </p:blipFill>
        <p:spPr>
          <a:xfrm>
            <a:off x="3962400" y="1457324"/>
            <a:ext cx="4740540" cy="4380767"/>
          </a:xfrm>
          <a:prstGeom prst="rect">
            <a:avLst/>
          </a:prstGeom>
          <a:ln w="19050">
            <a:solidFill>
              <a:schemeClr val="accent2">
                <a:lumMod val="75000"/>
              </a:schemeClr>
            </a:solidFill>
          </a:ln>
        </p:spPr>
      </p:pic>
    </p:spTree>
    <p:extLst>
      <p:ext uri="{BB962C8B-B14F-4D97-AF65-F5344CB8AC3E}">
        <p14:creationId xmlns:p14="http://schemas.microsoft.com/office/powerpoint/2010/main" val="3101237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29DE375-51B0-68EB-44FB-554E7577E614}"/>
              </a:ext>
            </a:extLst>
          </p:cNvPr>
          <p:cNvSpPr>
            <a:spLocks noGrp="1"/>
          </p:cNvSpPr>
          <p:nvPr>
            <p:ph type="ctrTitle"/>
          </p:nvPr>
        </p:nvSpPr>
        <p:spPr>
          <a:xfrm>
            <a:off x="1834100" y="1830029"/>
            <a:ext cx="9144000" cy="2387600"/>
          </a:xfrm>
        </p:spPr>
        <p:txBody>
          <a:bodyPr>
            <a:normAutofit fontScale="90000"/>
          </a:bodyPr>
          <a:lstStyle/>
          <a:p>
            <a:pPr>
              <a:lnSpc>
                <a:spcPct val="150000"/>
              </a:lnSpc>
            </a:pPr>
            <a:r>
              <a:rPr lang="he-IL" dirty="0">
                <a:cs typeface="+mn-cs"/>
              </a:rPr>
              <a:t>עוברים לפרק השלישי:</a:t>
            </a:r>
            <a:br>
              <a:rPr lang="he-IL" dirty="0">
                <a:cs typeface="+mn-cs"/>
              </a:rPr>
            </a:br>
            <a:r>
              <a:rPr lang="he-IL" dirty="0">
                <a:solidFill>
                  <a:srgbClr val="00B050"/>
                </a:solidFill>
                <a:cs typeface="+mn-cs"/>
              </a:rPr>
              <a:t>גוף בתנועה</a:t>
            </a:r>
            <a:br>
              <a:rPr lang="he-IL" dirty="0"/>
            </a:br>
            <a:endParaRPr lang="he-IL" dirty="0"/>
          </a:p>
        </p:txBody>
      </p:sp>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C1CFD4BD-A0E6-F95B-7CC3-E426C8426E69}"/>
              </a:ext>
            </a:extLst>
          </p:cNvPr>
          <p:cNvPicPr>
            <a:picLocks noChangeAspect="1"/>
          </p:cNvPicPr>
          <p:nvPr/>
        </p:nvPicPr>
        <p:blipFill>
          <a:blip r:embed="rId3"/>
          <a:stretch>
            <a:fillRect/>
          </a:stretch>
        </p:blipFill>
        <p:spPr>
          <a:xfrm>
            <a:off x="1598268" y="2405884"/>
            <a:ext cx="3116855" cy="4102257"/>
          </a:xfrm>
          <a:prstGeom prst="rect">
            <a:avLst/>
          </a:prstGeom>
        </p:spPr>
      </p:pic>
    </p:spTree>
    <p:extLst>
      <p:ext uri="{BB962C8B-B14F-4D97-AF65-F5344CB8AC3E}">
        <p14:creationId xmlns:p14="http://schemas.microsoft.com/office/powerpoint/2010/main" val="2884171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44223-438212555_small">
            <a:hlinkClick r:id="" action="ppaction://media"/>
            <a:extLst>
              <a:ext uri="{FF2B5EF4-FFF2-40B4-BE49-F238E27FC236}">
                <a16:creationId xmlns:a16="http://schemas.microsoft.com/office/drawing/2014/main" id="{C5322C0E-A9E4-1CA5-A818-3B48CDA17AA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517" y="817685"/>
            <a:ext cx="11983415" cy="6040315"/>
          </a:xfrm>
          <a:prstGeom prst="rect">
            <a:avLst/>
          </a:prstGeom>
        </p:spPr>
      </p:pic>
    </p:spTree>
    <p:extLst>
      <p:ext uri="{BB962C8B-B14F-4D97-AF65-F5344CB8AC3E}">
        <p14:creationId xmlns:p14="http://schemas.microsoft.com/office/powerpoint/2010/main" val="47375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0" name="תמונה 9">
            <a:extLst>
              <a:ext uri="{FF2B5EF4-FFF2-40B4-BE49-F238E27FC236}">
                <a16:creationId xmlns:a16="http://schemas.microsoft.com/office/drawing/2014/main" id="{2A65DED3-7872-38D1-8FDA-81F2DBC67D97}"/>
              </a:ext>
            </a:extLst>
          </p:cNvPr>
          <p:cNvPicPr>
            <a:picLocks noChangeAspect="1"/>
          </p:cNvPicPr>
          <p:nvPr/>
        </p:nvPicPr>
        <p:blipFill>
          <a:blip r:embed="rId4"/>
          <a:stretch>
            <a:fillRect/>
          </a:stretch>
        </p:blipFill>
        <p:spPr>
          <a:xfrm>
            <a:off x="6637849" y="495241"/>
            <a:ext cx="4991100" cy="609600"/>
          </a:xfrm>
          <a:prstGeom prst="rect">
            <a:avLst/>
          </a:prstGeom>
        </p:spPr>
      </p:pic>
      <p:pic>
        <p:nvPicPr>
          <p:cNvPr id="13" name="תמונה 12">
            <a:extLst>
              <a:ext uri="{FF2B5EF4-FFF2-40B4-BE49-F238E27FC236}">
                <a16:creationId xmlns:a16="http://schemas.microsoft.com/office/drawing/2014/main" id="{D27702F9-C787-2F18-AA4B-E69D8A689B71}"/>
              </a:ext>
            </a:extLst>
          </p:cNvPr>
          <p:cNvPicPr>
            <a:picLocks noChangeAspect="1"/>
          </p:cNvPicPr>
          <p:nvPr/>
        </p:nvPicPr>
        <p:blipFill>
          <a:blip r:embed="rId5"/>
          <a:stretch>
            <a:fillRect/>
          </a:stretch>
        </p:blipFill>
        <p:spPr>
          <a:xfrm>
            <a:off x="1073426" y="1431235"/>
            <a:ext cx="10768717" cy="4931524"/>
          </a:xfrm>
          <a:prstGeom prst="rect">
            <a:avLst/>
          </a:prstGeom>
        </p:spPr>
      </p:pic>
      <p:sp>
        <p:nvSpPr>
          <p:cNvPr id="18" name="תיבת טקסט 17">
            <a:extLst>
              <a:ext uri="{FF2B5EF4-FFF2-40B4-BE49-F238E27FC236}">
                <a16:creationId xmlns:a16="http://schemas.microsoft.com/office/drawing/2014/main" id="{57940E76-9CF2-6AF2-5369-4BBF60127FCB}"/>
              </a:ext>
            </a:extLst>
          </p:cNvPr>
          <p:cNvSpPr txBox="1"/>
          <p:nvPr/>
        </p:nvSpPr>
        <p:spPr>
          <a:xfrm>
            <a:off x="226934" y="6456459"/>
            <a:ext cx="1291765" cy="369332"/>
          </a:xfrm>
          <a:prstGeom prst="rect">
            <a:avLst/>
          </a:prstGeom>
          <a:noFill/>
        </p:spPr>
        <p:txBody>
          <a:bodyPr wrap="square" rtlCol="1">
            <a:spAutoFit/>
          </a:bodyPr>
          <a:lstStyle/>
          <a:p>
            <a:r>
              <a:rPr lang="he-IL" b="1" dirty="0"/>
              <a:t>עמוד 210</a:t>
            </a:r>
          </a:p>
        </p:txBody>
      </p:sp>
    </p:spTree>
    <p:extLst>
      <p:ext uri="{BB962C8B-B14F-4D97-AF65-F5344CB8AC3E}">
        <p14:creationId xmlns:p14="http://schemas.microsoft.com/office/powerpoint/2010/main" val="567025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91E8993D-CA64-0128-CC72-E2507EB8605B}"/>
              </a:ext>
            </a:extLst>
          </p:cNvPr>
          <p:cNvPicPr>
            <a:picLocks noChangeAspect="1"/>
          </p:cNvPicPr>
          <p:nvPr/>
        </p:nvPicPr>
        <p:blipFill>
          <a:blip r:embed="rId4"/>
          <a:stretch>
            <a:fillRect/>
          </a:stretch>
        </p:blipFill>
        <p:spPr>
          <a:xfrm>
            <a:off x="1518699" y="1077270"/>
            <a:ext cx="9915278" cy="5439694"/>
          </a:xfrm>
          <a:prstGeom prst="rect">
            <a:avLst/>
          </a:prstGeom>
          <a:ln w="19050">
            <a:solidFill>
              <a:srgbClr val="00B0F0"/>
            </a:solidFill>
          </a:ln>
        </p:spPr>
      </p:pic>
      <p:sp>
        <p:nvSpPr>
          <p:cNvPr id="5" name="תיבת טקסט 4">
            <a:extLst>
              <a:ext uri="{FF2B5EF4-FFF2-40B4-BE49-F238E27FC236}">
                <a16:creationId xmlns:a16="http://schemas.microsoft.com/office/drawing/2014/main" id="{26CA03D7-02C1-5DF7-BF9E-DC8217619381}"/>
              </a:ext>
            </a:extLst>
          </p:cNvPr>
          <p:cNvSpPr txBox="1"/>
          <p:nvPr/>
        </p:nvSpPr>
        <p:spPr>
          <a:xfrm>
            <a:off x="226934" y="6456459"/>
            <a:ext cx="1291765" cy="369332"/>
          </a:xfrm>
          <a:prstGeom prst="rect">
            <a:avLst/>
          </a:prstGeom>
          <a:noFill/>
        </p:spPr>
        <p:txBody>
          <a:bodyPr wrap="square" rtlCol="1">
            <a:spAutoFit/>
          </a:bodyPr>
          <a:lstStyle/>
          <a:p>
            <a:r>
              <a:rPr lang="he-IL" b="1" dirty="0"/>
              <a:t>עמוד 210</a:t>
            </a:r>
          </a:p>
        </p:txBody>
      </p:sp>
    </p:spTree>
    <p:extLst>
      <p:ext uri="{BB962C8B-B14F-4D97-AF65-F5344CB8AC3E}">
        <p14:creationId xmlns:p14="http://schemas.microsoft.com/office/powerpoint/2010/main" val="3786997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C8F19E0E-AEF3-C741-95BE-48D90379A202}"/>
              </a:ext>
            </a:extLst>
          </p:cNvPr>
          <p:cNvPicPr>
            <a:picLocks noChangeAspect="1"/>
          </p:cNvPicPr>
          <p:nvPr/>
        </p:nvPicPr>
        <p:blipFill>
          <a:blip r:embed="rId4"/>
          <a:stretch>
            <a:fillRect/>
          </a:stretch>
        </p:blipFill>
        <p:spPr>
          <a:xfrm>
            <a:off x="7048335" y="495963"/>
            <a:ext cx="3390900" cy="685800"/>
          </a:xfrm>
          <a:prstGeom prst="rect">
            <a:avLst/>
          </a:prstGeom>
        </p:spPr>
      </p:pic>
      <p:pic>
        <p:nvPicPr>
          <p:cNvPr id="6" name="תמונה 5">
            <a:extLst>
              <a:ext uri="{FF2B5EF4-FFF2-40B4-BE49-F238E27FC236}">
                <a16:creationId xmlns:a16="http://schemas.microsoft.com/office/drawing/2014/main" id="{9DE807FD-DBD5-51E3-7D40-12F7654CAC36}"/>
              </a:ext>
            </a:extLst>
          </p:cNvPr>
          <p:cNvPicPr>
            <a:picLocks noChangeAspect="1"/>
          </p:cNvPicPr>
          <p:nvPr/>
        </p:nvPicPr>
        <p:blipFill>
          <a:blip r:embed="rId5"/>
          <a:stretch>
            <a:fillRect/>
          </a:stretch>
        </p:blipFill>
        <p:spPr>
          <a:xfrm>
            <a:off x="7323151" y="2377440"/>
            <a:ext cx="3709255" cy="2754504"/>
          </a:xfrm>
          <a:prstGeom prst="rect">
            <a:avLst/>
          </a:prstGeom>
          <a:ln w="19050">
            <a:solidFill>
              <a:schemeClr val="accent5">
                <a:lumMod val="75000"/>
              </a:schemeClr>
            </a:solidFill>
          </a:ln>
        </p:spPr>
      </p:pic>
      <p:pic>
        <p:nvPicPr>
          <p:cNvPr id="8" name="תמונה 7">
            <a:extLst>
              <a:ext uri="{FF2B5EF4-FFF2-40B4-BE49-F238E27FC236}">
                <a16:creationId xmlns:a16="http://schemas.microsoft.com/office/drawing/2014/main" id="{9F50D676-455E-4A6B-851F-1CC71FEB8A36}"/>
              </a:ext>
            </a:extLst>
          </p:cNvPr>
          <p:cNvPicPr>
            <a:picLocks noChangeAspect="1"/>
          </p:cNvPicPr>
          <p:nvPr/>
        </p:nvPicPr>
        <p:blipFill>
          <a:blip r:embed="rId6"/>
          <a:stretch>
            <a:fillRect/>
          </a:stretch>
        </p:blipFill>
        <p:spPr>
          <a:xfrm>
            <a:off x="1590262" y="2377439"/>
            <a:ext cx="4063116" cy="2754505"/>
          </a:xfrm>
          <a:prstGeom prst="rect">
            <a:avLst/>
          </a:prstGeom>
          <a:ln w="12700">
            <a:solidFill>
              <a:schemeClr val="accent5">
                <a:lumMod val="75000"/>
              </a:schemeClr>
            </a:solidFill>
          </a:ln>
        </p:spPr>
      </p:pic>
      <p:sp>
        <p:nvSpPr>
          <p:cNvPr id="9" name="תיבת טקסט 8">
            <a:extLst>
              <a:ext uri="{FF2B5EF4-FFF2-40B4-BE49-F238E27FC236}">
                <a16:creationId xmlns:a16="http://schemas.microsoft.com/office/drawing/2014/main" id="{45531D95-7B9F-2369-1C94-F5818C1A0CA4}"/>
              </a:ext>
            </a:extLst>
          </p:cNvPr>
          <p:cNvSpPr txBox="1"/>
          <p:nvPr/>
        </p:nvSpPr>
        <p:spPr>
          <a:xfrm>
            <a:off x="4913907" y="1599609"/>
            <a:ext cx="6257677" cy="523220"/>
          </a:xfrm>
          <a:prstGeom prst="rect">
            <a:avLst/>
          </a:prstGeom>
          <a:noFill/>
        </p:spPr>
        <p:txBody>
          <a:bodyPr wrap="square" rtlCol="1">
            <a:spAutoFit/>
          </a:bodyPr>
          <a:lstStyle/>
          <a:p>
            <a:r>
              <a:rPr lang="he-IL" sz="2800" dirty="0"/>
              <a:t>קראו את קטע המידע שבעמוד 212.</a:t>
            </a:r>
          </a:p>
        </p:txBody>
      </p:sp>
      <p:sp>
        <p:nvSpPr>
          <p:cNvPr id="11" name="תיבת טקסט 10">
            <a:extLst>
              <a:ext uri="{FF2B5EF4-FFF2-40B4-BE49-F238E27FC236}">
                <a16:creationId xmlns:a16="http://schemas.microsoft.com/office/drawing/2014/main" id="{B9B30113-A0DD-2656-7588-0C5A70C4630F}"/>
              </a:ext>
            </a:extLst>
          </p:cNvPr>
          <p:cNvSpPr txBox="1"/>
          <p:nvPr/>
        </p:nvSpPr>
        <p:spPr>
          <a:xfrm>
            <a:off x="-652006" y="5687742"/>
            <a:ext cx="11823590" cy="523220"/>
          </a:xfrm>
          <a:prstGeom prst="rect">
            <a:avLst/>
          </a:prstGeom>
          <a:noFill/>
        </p:spPr>
        <p:txBody>
          <a:bodyPr wrap="square">
            <a:spAutoFit/>
          </a:bodyPr>
          <a:lstStyle/>
          <a:p>
            <a:r>
              <a:rPr lang="he-IL" sz="2800" b="0" i="0" u="none" strike="noStrike" baseline="0" dirty="0">
                <a:solidFill>
                  <a:srgbClr val="C00000"/>
                </a:solidFill>
                <a:latin typeface="Narkisim" panose="020E0502050101010101" pitchFamily="34" charset="-79"/>
              </a:rPr>
              <a:t>כיצד עוזר לנו העור לתפקד כראוי ולהרגיש טוב בסביבה שבה אנו חיים?</a:t>
            </a:r>
            <a:endParaRPr lang="he-IL" sz="2800" dirty="0">
              <a:solidFill>
                <a:srgbClr val="C00000"/>
              </a:solidFill>
            </a:endParaRPr>
          </a:p>
        </p:txBody>
      </p:sp>
    </p:spTree>
    <p:extLst>
      <p:ext uri="{BB962C8B-B14F-4D97-AF65-F5344CB8AC3E}">
        <p14:creationId xmlns:p14="http://schemas.microsoft.com/office/powerpoint/2010/main" val="3099581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8BDB81F1-B5F4-D850-76F2-61970FAB74C6}"/>
              </a:ext>
            </a:extLst>
          </p:cNvPr>
          <p:cNvPicPr>
            <a:picLocks noChangeAspect="1"/>
          </p:cNvPicPr>
          <p:nvPr/>
        </p:nvPicPr>
        <p:blipFill>
          <a:blip r:embed="rId4"/>
          <a:stretch>
            <a:fillRect/>
          </a:stretch>
        </p:blipFill>
        <p:spPr>
          <a:xfrm>
            <a:off x="7049163" y="918146"/>
            <a:ext cx="2514600" cy="800100"/>
          </a:xfrm>
          <a:prstGeom prst="rect">
            <a:avLst/>
          </a:prstGeom>
        </p:spPr>
      </p:pic>
      <p:pic>
        <p:nvPicPr>
          <p:cNvPr id="6" name="תמונה 5">
            <a:extLst>
              <a:ext uri="{FF2B5EF4-FFF2-40B4-BE49-F238E27FC236}">
                <a16:creationId xmlns:a16="http://schemas.microsoft.com/office/drawing/2014/main" id="{E86B057A-5950-27BA-DA97-F9044052A988}"/>
              </a:ext>
            </a:extLst>
          </p:cNvPr>
          <p:cNvPicPr>
            <a:picLocks noChangeAspect="1"/>
          </p:cNvPicPr>
          <p:nvPr/>
        </p:nvPicPr>
        <p:blipFill>
          <a:blip r:embed="rId5"/>
          <a:stretch>
            <a:fillRect/>
          </a:stretch>
        </p:blipFill>
        <p:spPr>
          <a:xfrm>
            <a:off x="10018643" y="548640"/>
            <a:ext cx="1581122" cy="1502797"/>
          </a:xfrm>
          <a:prstGeom prst="rect">
            <a:avLst/>
          </a:prstGeom>
        </p:spPr>
      </p:pic>
      <p:pic>
        <p:nvPicPr>
          <p:cNvPr id="8" name="תמונה 7">
            <a:extLst>
              <a:ext uri="{FF2B5EF4-FFF2-40B4-BE49-F238E27FC236}">
                <a16:creationId xmlns:a16="http://schemas.microsoft.com/office/drawing/2014/main" id="{54A57361-10FE-64FA-1B27-7767096941A9}"/>
              </a:ext>
            </a:extLst>
          </p:cNvPr>
          <p:cNvPicPr>
            <a:picLocks noChangeAspect="1"/>
          </p:cNvPicPr>
          <p:nvPr/>
        </p:nvPicPr>
        <p:blipFill>
          <a:blip r:embed="rId6"/>
          <a:stretch>
            <a:fillRect/>
          </a:stretch>
        </p:blipFill>
        <p:spPr>
          <a:xfrm>
            <a:off x="4592328" y="2139314"/>
            <a:ext cx="6056604" cy="2423893"/>
          </a:xfrm>
          <a:prstGeom prst="rect">
            <a:avLst/>
          </a:prstGeom>
        </p:spPr>
      </p:pic>
      <p:sp>
        <p:nvSpPr>
          <p:cNvPr id="11" name="תיבת טקסט 10">
            <a:extLst>
              <a:ext uri="{FF2B5EF4-FFF2-40B4-BE49-F238E27FC236}">
                <a16:creationId xmlns:a16="http://schemas.microsoft.com/office/drawing/2014/main" id="{A868C303-675A-1FD3-D649-4D36C1BA421C}"/>
              </a:ext>
            </a:extLst>
          </p:cNvPr>
          <p:cNvSpPr txBox="1"/>
          <p:nvPr/>
        </p:nvSpPr>
        <p:spPr>
          <a:xfrm>
            <a:off x="574482" y="6032900"/>
            <a:ext cx="1773140" cy="369332"/>
          </a:xfrm>
          <a:prstGeom prst="rect">
            <a:avLst/>
          </a:prstGeom>
          <a:noFill/>
        </p:spPr>
        <p:txBody>
          <a:bodyPr wrap="square" rtlCol="1">
            <a:spAutoFit/>
          </a:bodyPr>
          <a:lstStyle/>
          <a:p>
            <a:r>
              <a:rPr lang="he-IL" b="1" dirty="0"/>
              <a:t>עמודים 213-212</a:t>
            </a:r>
          </a:p>
        </p:txBody>
      </p:sp>
      <p:sp>
        <p:nvSpPr>
          <p:cNvPr id="12" name="תיבת טקסט 11">
            <a:extLst>
              <a:ext uri="{FF2B5EF4-FFF2-40B4-BE49-F238E27FC236}">
                <a16:creationId xmlns:a16="http://schemas.microsoft.com/office/drawing/2014/main" id="{C131BA9F-1391-2043-D326-285A8CCE592D}"/>
              </a:ext>
            </a:extLst>
          </p:cNvPr>
          <p:cNvSpPr txBox="1"/>
          <p:nvPr/>
        </p:nvSpPr>
        <p:spPr>
          <a:xfrm>
            <a:off x="5044914" y="4928721"/>
            <a:ext cx="4273062" cy="461665"/>
          </a:xfrm>
          <a:prstGeom prst="rect">
            <a:avLst/>
          </a:prstGeom>
          <a:noFill/>
        </p:spPr>
        <p:txBody>
          <a:bodyPr wrap="square" rtlCol="1">
            <a:spAutoFit/>
          </a:bodyPr>
          <a:lstStyle/>
          <a:p>
            <a:r>
              <a:rPr lang="he-IL" sz="2400" dirty="0">
                <a:solidFill>
                  <a:srgbClr val="C00000"/>
                </a:solidFill>
              </a:rPr>
              <a:t>המשך המשימה בשקופית הבאה</a:t>
            </a:r>
          </a:p>
        </p:txBody>
      </p:sp>
      <p:sp>
        <p:nvSpPr>
          <p:cNvPr id="7" name="תיבת טקסט 6">
            <a:extLst>
              <a:ext uri="{FF2B5EF4-FFF2-40B4-BE49-F238E27FC236}">
                <a16:creationId xmlns:a16="http://schemas.microsoft.com/office/drawing/2014/main" id="{91E1D598-0B18-CD0F-7CFE-A5CBD19C833B}"/>
              </a:ext>
            </a:extLst>
          </p:cNvPr>
          <p:cNvSpPr txBox="1"/>
          <p:nvPr/>
        </p:nvSpPr>
        <p:spPr>
          <a:xfrm>
            <a:off x="3171217" y="5912103"/>
            <a:ext cx="8645456" cy="646331"/>
          </a:xfrm>
          <a:prstGeom prst="rect">
            <a:avLst/>
          </a:prstGeom>
          <a:noFill/>
        </p:spPr>
        <p:txBody>
          <a:bodyPr wrap="square">
            <a:spAutoFit/>
          </a:bodyPr>
          <a:lstStyle/>
          <a:p>
            <a:pPr algn="r"/>
            <a:r>
              <a:rPr lang="he-IL" b="1" dirty="0"/>
              <a:t>מיומנות </a:t>
            </a:r>
            <a:r>
              <a:rPr lang="he-IL" b="1" dirty="0" err="1"/>
              <a:t>להבנייה</a:t>
            </a:r>
            <a:endParaRPr lang="he-IL" b="1"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dirty="0">
                <a:solidFill>
                  <a:srgbClr val="000000"/>
                </a:solidFill>
                <a:effectLst/>
                <a:latin typeface="Calibri" panose="020F0502020204030204" pitchFamily="34" charset="0"/>
                <a:ea typeface="Calibri" panose="020F0502020204030204" pitchFamily="34" charset="0"/>
                <a:cs typeface="David" panose="020E0502060401010101" pitchFamily="34" charset="-79"/>
              </a:rPr>
              <a:t>לנסח השערות (כתשובה אפשרית לשאלה או כהסבר לתופעה בהתבסס על ידע מדעי במידת האפשר).</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5274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0" name="תמונה 9">
            <a:extLst>
              <a:ext uri="{FF2B5EF4-FFF2-40B4-BE49-F238E27FC236}">
                <a16:creationId xmlns:a16="http://schemas.microsoft.com/office/drawing/2014/main" id="{C9F4AC79-BEE3-3C96-E526-FA33D098DE94}"/>
              </a:ext>
            </a:extLst>
          </p:cNvPr>
          <p:cNvPicPr>
            <a:picLocks noChangeAspect="1"/>
          </p:cNvPicPr>
          <p:nvPr/>
        </p:nvPicPr>
        <p:blipFill>
          <a:blip r:embed="rId4"/>
          <a:stretch>
            <a:fillRect/>
          </a:stretch>
        </p:blipFill>
        <p:spPr>
          <a:xfrm>
            <a:off x="9264106" y="2527539"/>
            <a:ext cx="1400175" cy="352425"/>
          </a:xfrm>
          <a:prstGeom prst="rect">
            <a:avLst/>
          </a:prstGeom>
        </p:spPr>
      </p:pic>
      <p:pic>
        <p:nvPicPr>
          <p:cNvPr id="4" name="תמונה 3">
            <a:extLst>
              <a:ext uri="{FF2B5EF4-FFF2-40B4-BE49-F238E27FC236}">
                <a16:creationId xmlns:a16="http://schemas.microsoft.com/office/drawing/2014/main" id="{AD355836-BC20-5EA8-7FFC-DAB1FD1C8CFF}"/>
              </a:ext>
            </a:extLst>
          </p:cNvPr>
          <p:cNvPicPr>
            <a:picLocks noChangeAspect="1"/>
          </p:cNvPicPr>
          <p:nvPr/>
        </p:nvPicPr>
        <p:blipFill>
          <a:blip r:embed="rId5"/>
          <a:stretch>
            <a:fillRect/>
          </a:stretch>
        </p:blipFill>
        <p:spPr>
          <a:xfrm>
            <a:off x="8646306" y="2804387"/>
            <a:ext cx="3112851" cy="3733842"/>
          </a:xfrm>
          <a:prstGeom prst="rect">
            <a:avLst/>
          </a:prstGeom>
        </p:spPr>
      </p:pic>
      <p:pic>
        <p:nvPicPr>
          <p:cNvPr id="6" name="תמונה 5">
            <a:extLst>
              <a:ext uri="{FF2B5EF4-FFF2-40B4-BE49-F238E27FC236}">
                <a16:creationId xmlns:a16="http://schemas.microsoft.com/office/drawing/2014/main" id="{AED0F5D8-5B72-2752-F2E5-AF5151607147}"/>
              </a:ext>
            </a:extLst>
          </p:cNvPr>
          <p:cNvPicPr>
            <a:picLocks noChangeAspect="1"/>
          </p:cNvPicPr>
          <p:nvPr/>
        </p:nvPicPr>
        <p:blipFill>
          <a:blip r:embed="rId6"/>
          <a:stretch>
            <a:fillRect/>
          </a:stretch>
        </p:blipFill>
        <p:spPr>
          <a:xfrm>
            <a:off x="5417033" y="2527539"/>
            <a:ext cx="1162050" cy="438150"/>
          </a:xfrm>
          <a:prstGeom prst="rect">
            <a:avLst/>
          </a:prstGeom>
        </p:spPr>
      </p:pic>
      <p:pic>
        <p:nvPicPr>
          <p:cNvPr id="8" name="תמונה 7">
            <a:extLst>
              <a:ext uri="{FF2B5EF4-FFF2-40B4-BE49-F238E27FC236}">
                <a16:creationId xmlns:a16="http://schemas.microsoft.com/office/drawing/2014/main" id="{5A8632EA-0DE8-F24D-29BB-18FAFD1E65E3}"/>
              </a:ext>
            </a:extLst>
          </p:cNvPr>
          <p:cNvPicPr>
            <a:picLocks noChangeAspect="1"/>
          </p:cNvPicPr>
          <p:nvPr/>
        </p:nvPicPr>
        <p:blipFill>
          <a:blip r:embed="rId7"/>
          <a:stretch>
            <a:fillRect/>
          </a:stretch>
        </p:blipFill>
        <p:spPr>
          <a:xfrm>
            <a:off x="4172550" y="3089513"/>
            <a:ext cx="3846900" cy="3656652"/>
          </a:xfrm>
          <a:prstGeom prst="rect">
            <a:avLst/>
          </a:prstGeom>
        </p:spPr>
      </p:pic>
      <p:pic>
        <p:nvPicPr>
          <p:cNvPr id="11" name="תמונה 10">
            <a:extLst>
              <a:ext uri="{FF2B5EF4-FFF2-40B4-BE49-F238E27FC236}">
                <a16:creationId xmlns:a16="http://schemas.microsoft.com/office/drawing/2014/main" id="{C4F1D9C2-4C3C-D3C0-34C4-F0E91CFF045C}"/>
              </a:ext>
            </a:extLst>
          </p:cNvPr>
          <p:cNvPicPr>
            <a:picLocks noChangeAspect="1"/>
          </p:cNvPicPr>
          <p:nvPr/>
        </p:nvPicPr>
        <p:blipFill>
          <a:blip r:embed="rId8"/>
          <a:stretch>
            <a:fillRect/>
          </a:stretch>
        </p:blipFill>
        <p:spPr>
          <a:xfrm>
            <a:off x="713661" y="3373609"/>
            <a:ext cx="2712764" cy="3164620"/>
          </a:xfrm>
          <a:prstGeom prst="rect">
            <a:avLst/>
          </a:prstGeom>
        </p:spPr>
      </p:pic>
      <p:pic>
        <p:nvPicPr>
          <p:cNvPr id="13" name="תמונה 12">
            <a:extLst>
              <a:ext uri="{FF2B5EF4-FFF2-40B4-BE49-F238E27FC236}">
                <a16:creationId xmlns:a16="http://schemas.microsoft.com/office/drawing/2014/main" id="{A0D6736C-11B8-77A4-CAF8-CABE11B36570}"/>
              </a:ext>
            </a:extLst>
          </p:cNvPr>
          <p:cNvPicPr>
            <a:picLocks noChangeAspect="1"/>
          </p:cNvPicPr>
          <p:nvPr/>
        </p:nvPicPr>
        <p:blipFill>
          <a:blip r:embed="rId9"/>
          <a:stretch>
            <a:fillRect/>
          </a:stretch>
        </p:blipFill>
        <p:spPr>
          <a:xfrm>
            <a:off x="1169910" y="2527539"/>
            <a:ext cx="1562100" cy="561975"/>
          </a:xfrm>
          <a:prstGeom prst="rect">
            <a:avLst/>
          </a:prstGeom>
        </p:spPr>
      </p:pic>
      <p:pic>
        <p:nvPicPr>
          <p:cNvPr id="14" name="תמונה 13">
            <a:extLst>
              <a:ext uri="{FF2B5EF4-FFF2-40B4-BE49-F238E27FC236}">
                <a16:creationId xmlns:a16="http://schemas.microsoft.com/office/drawing/2014/main" id="{A22FDF8F-6FD6-D354-491A-346E5E9CE5DD}"/>
              </a:ext>
            </a:extLst>
          </p:cNvPr>
          <p:cNvPicPr>
            <a:picLocks noChangeAspect="1"/>
          </p:cNvPicPr>
          <p:nvPr/>
        </p:nvPicPr>
        <p:blipFill>
          <a:blip r:embed="rId10"/>
          <a:stretch>
            <a:fillRect/>
          </a:stretch>
        </p:blipFill>
        <p:spPr>
          <a:xfrm>
            <a:off x="7686842" y="283260"/>
            <a:ext cx="2590469" cy="800100"/>
          </a:xfrm>
          <a:prstGeom prst="rect">
            <a:avLst/>
          </a:prstGeom>
        </p:spPr>
      </p:pic>
      <p:sp>
        <p:nvSpPr>
          <p:cNvPr id="15" name="תיבת טקסט 14">
            <a:extLst>
              <a:ext uri="{FF2B5EF4-FFF2-40B4-BE49-F238E27FC236}">
                <a16:creationId xmlns:a16="http://schemas.microsoft.com/office/drawing/2014/main" id="{FE986EB0-0D29-451F-BE7B-98AA4DB20AB8}"/>
              </a:ext>
            </a:extLst>
          </p:cNvPr>
          <p:cNvSpPr txBox="1"/>
          <p:nvPr/>
        </p:nvSpPr>
        <p:spPr>
          <a:xfrm>
            <a:off x="5762626" y="483255"/>
            <a:ext cx="1924216" cy="400110"/>
          </a:xfrm>
          <a:prstGeom prst="rect">
            <a:avLst/>
          </a:prstGeom>
          <a:noFill/>
        </p:spPr>
        <p:txBody>
          <a:bodyPr wrap="square" rtlCol="1">
            <a:spAutoFit/>
          </a:bodyPr>
          <a:lstStyle/>
          <a:p>
            <a:r>
              <a:rPr lang="he-IL" sz="2000" b="1" dirty="0"/>
              <a:t>(המשך משימה)</a:t>
            </a:r>
          </a:p>
        </p:txBody>
      </p:sp>
      <p:sp>
        <p:nvSpPr>
          <p:cNvPr id="17" name="תיבת טקסט 16">
            <a:extLst>
              <a:ext uri="{FF2B5EF4-FFF2-40B4-BE49-F238E27FC236}">
                <a16:creationId xmlns:a16="http://schemas.microsoft.com/office/drawing/2014/main" id="{751F84E7-166E-ABCB-BB65-DEE5B6E4075D}"/>
              </a:ext>
            </a:extLst>
          </p:cNvPr>
          <p:cNvSpPr txBox="1"/>
          <p:nvPr/>
        </p:nvSpPr>
        <p:spPr>
          <a:xfrm>
            <a:off x="4403782" y="1489031"/>
            <a:ext cx="4675367" cy="461665"/>
          </a:xfrm>
          <a:prstGeom prst="rect">
            <a:avLst/>
          </a:prstGeom>
          <a:noFill/>
        </p:spPr>
        <p:txBody>
          <a:bodyPr wrap="square" rtlCol="1">
            <a:spAutoFit/>
          </a:bodyPr>
          <a:lstStyle/>
          <a:p>
            <a:r>
              <a:rPr lang="he-IL" sz="2400" dirty="0"/>
              <a:t>ענו על פעילויות 3-1 בעמוד 213.</a:t>
            </a:r>
          </a:p>
        </p:txBody>
      </p:sp>
      <p:pic>
        <p:nvPicPr>
          <p:cNvPr id="18" name="תמונה 17">
            <a:extLst>
              <a:ext uri="{FF2B5EF4-FFF2-40B4-BE49-F238E27FC236}">
                <a16:creationId xmlns:a16="http://schemas.microsoft.com/office/drawing/2014/main" id="{4C1F13B7-020C-7860-4D2D-C80C4DC34E2A}"/>
              </a:ext>
            </a:extLst>
          </p:cNvPr>
          <p:cNvPicPr>
            <a:picLocks noChangeAspect="1"/>
          </p:cNvPicPr>
          <p:nvPr/>
        </p:nvPicPr>
        <p:blipFill>
          <a:blip r:embed="rId11"/>
          <a:stretch>
            <a:fillRect/>
          </a:stretch>
        </p:blipFill>
        <p:spPr>
          <a:xfrm>
            <a:off x="10610878" y="0"/>
            <a:ext cx="1581122" cy="1502797"/>
          </a:xfrm>
          <a:prstGeom prst="rect">
            <a:avLst/>
          </a:prstGeom>
        </p:spPr>
      </p:pic>
    </p:spTree>
    <p:extLst>
      <p:ext uri="{BB962C8B-B14F-4D97-AF65-F5344CB8AC3E}">
        <p14:creationId xmlns:p14="http://schemas.microsoft.com/office/powerpoint/2010/main" val="2501487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8B8FA97B-F5A8-2DF1-B078-90AEF57993F2}"/>
              </a:ext>
            </a:extLst>
          </p:cNvPr>
          <p:cNvPicPr>
            <a:picLocks noChangeAspect="1"/>
          </p:cNvPicPr>
          <p:nvPr/>
        </p:nvPicPr>
        <p:blipFill>
          <a:blip r:embed="rId4"/>
          <a:stretch>
            <a:fillRect/>
          </a:stretch>
        </p:blipFill>
        <p:spPr>
          <a:xfrm>
            <a:off x="7261860" y="567691"/>
            <a:ext cx="2057400" cy="790575"/>
          </a:xfrm>
          <a:prstGeom prst="rect">
            <a:avLst/>
          </a:prstGeom>
        </p:spPr>
      </p:pic>
      <p:pic>
        <p:nvPicPr>
          <p:cNvPr id="6" name="תמונה 5">
            <a:extLst>
              <a:ext uri="{FF2B5EF4-FFF2-40B4-BE49-F238E27FC236}">
                <a16:creationId xmlns:a16="http://schemas.microsoft.com/office/drawing/2014/main" id="{95654EA6-C8D6-630E-CBD0-73800B67B3FE}"/>
              </a:ext>
            </a:extLst>
          </p:cNvPr>
          <p:cNvPicPr>
            <a:picLocks noChangeAspect="1"/>
          </p:cNvPicPr>
          <p:nvPr/>
        </p:nvPicPr>
        <p:blipFill>
          <a:blip r:embed="rId5"/>
          <a:stretch>
            <a:fillRect/>
          </a:stretch>
        </p:blipFill>
        <p:spPr>
          <a:xfrm>
            <a:off x="9720949" y="189827"/>
            <a:ext cx="1869184" cy="1546302"/>
          </a:xfrm>
          <a:prstGeom prst="rect">
            <a:avLst/>
          </a:prstGeom>
        </p:spPr>
      </p:pic>
      <p:sp>
        <p:nvSpPr>
          <p:cNvPr id="7" name="תיבת טקסט 6">
            <a:extLst>
              <a:ext uri="{FF2B5EF4-FFF2-40B4-BE49-F238E27FC236}">
                <a16:creationId xmlns:a16="http://schemas.microsoft.com/office/drawing/2014/main" id="{A3DBC12E-2370-2553-0AE0-ED921A57BB14}"/>
              </a:ext>
            </a:extLst>
          </p:cNvPr>
          <p:cNvSpPr txBox="1"/>
          <p:nvPr/>
        </p:nvSpPr>
        <p:spPr>
          <a:xfrm>
            <a:off x="2644287" y="1486251"/>
            <a:ext cx="8269357" cy="1131848"/>
          </a:xfrm>
          <a:prstGeom prst="rect">
            <a:avLst/>
          </a:prstGeom>
          <a:noFill/>
        </p:spPr>
        <p:txBody>
          <a:bodyPr wrap="square" rtlCol="1">
            <a:spAutoFit/>
          </a:bodyPr>
          <a:lstStyle/>
          <a:p>
            <a:pPr>
              <a:lnSpc>
                <a:spcPct val="150000"/>
              </a:lnSpc>
            </a:pPr>
            <a:r>
              <a:rPr lang="he-IL" sz="2400" b="0" i="0" u="none" strike="noStrike" baseline="0" dirty="0">
                <a:latin typeface="Narkisim" panose="020E0502050101010101" pitchFamily="34" charset="-79"/>
              </a:rPr>
              <a:t>קִרְאוּ את קטע המידע </a:t>
            </a:r>
            <a:r>
              <a:rPr lang="he-IL" sz="2400" b="1" i="0" u="none" strike="noStrike" baseline="0" dirty="0">
                <a:solidFill>
                  <a:schemeClr val="accent6">
                    <a:lumMod val="75000"/>
                  </a:schemeClr>
                </a:solidFill>
                <a:latin typeface="Narkisim" panose="020E0502050101010101" pitchFamily="34" charset="-79"/>
              </a:rPr>
              <a:t>עור בפעולה, </a:t>
            </a:r>
            <a:r>
              <a:rPr lang="he-IL" sz="2400" i="0" u="none" strike="noStrike" baseline="0" dirty="0">
                <a:latin typeface="Narkisim" panose="020E0502050101010101" pitchFamily="34" charset="-79"/>
              </a:rPr>
              <a:t>עמודים 216-214, </a:t>
            </a:r>
            <a:r>
              <a:rPr lang="he-IL" sz="2400" b="0" i="0" u="none" strike="noStrike" baseline="0" dirty="0">
                <a:latin typeface="Narkisim" panose="020E0502050101010101" pitchFamily="34" charset="-79"/>
              </a:rPr>
              <a:t>התבוננו באיור והשיבו על השאלות שבשוליים ועל שאלות הסיכום.</a:t>
            </a:r>
            <a:endParaRPr lang="he-IL" sz="2400" dirty="0"/>
          </a:p>
        </p:txBody>
      </p:sp>
      <p:pic>
        <p:nvPicPr>
          <p:cNvPr id="11" name="תמונה 10">
            <a:extLst>
              <a:ext uri="{FF2B5EF4-FFF2-40B4-BE49-F238E27FC236}">
                <a16:creationId xmlns:a16="http://schemas.microsoft.com/office/drawing/2014/main" id="{8812D3D6-9571-D3C8-D953-182D97042FF3}"/>
              </a:ext>
            </a:extLst>
          </p:cNvPr>
          <p:cNvPicPr>
            <a:picLocks noChangeAspect="1"/>
          </p:cNvPicPr>
          <p:nvPr/>
        </p:nvPicPr>
        <p:blipFill>
          <a:blip r:embed="rId6"/>
          <a:stretch>
            <a:fillRect/>
          </a:stretch>
        </p:blipFill>
        <p:spPr>
          <a:xfrm>
            <a:off x="2938485" y="2820269"/>
            <a:ext cx="6512119" cy="3586183"/>
          </a:xfrm>
          <a:prstGeom prst="rect">
            <a:avLst/>
          </a:prstGeom>
          <a:ln w="12700">
            <a:solidFill>
              <a:srgbClr val="C00000"/>
            </a:solidFill>
          </a:ln>
        </p:spPr>
      </p:pic>
      <p:sp>
        <p:nvSpPr>
          <p:cNvPr id="12" name="תיבת טקסט 11">
            <a:extLst>
              <a:ext uri="{FF2B5EF4-FFF2-40B4-BE49-F238E27FC236}">
                <a16:creationId xmlns:a16="http://schemas.microsoft.com/office/drawing/2014/main" id="{AE60438D-280F-DF62-04B4-5E80BE56E165}"/>
              </a:ext>
            </a:extLst>
          </p:cNvPr>
          <p:cNvSpPr txBox="1"/>
          <p:nvPr/>
        </p:nvSpPr>
        <p:spPr>
          <a:xfrm>
            <a:off x="7773063" y="6345007"/>
            <a:ext cx="4418937" cy="646331"/>
          </a:xfrm>
          <a:prstGeom prst="rect">
            <a:avLst/>
          </a:prstGeom>
          <a:noFill/>
        </p:spPr>
        <p:txBody>
          <a:bodyPr wrap="square">
            <a:spAutoFit/>
          </a:bodyPr>
          <a:lstStyle/>
          <a:p>
            <a:r>
              <a:rPr lang="en-US" dirty="0">
                <a:hlinkClick r:id="rId7"/>
              </a:rPr>
              <a:t>https://vimeo.com/428935594</a:t>
            </a:r>
            <a:endParaRPr lang="en-US" dirty="0"/>
          </a:p>
          <a:p>
            <a:endParaRPr lang="he-IL" dirty="0"/>
          </a:p>
        </p:txBody>
      </p:sp>
    </p:spTree>
    <p:extLst>
      <p:ext uri="{BB962C8B-B14F-4D97-AF65-F5344CB8AC3E}">
        <p14:creationId xmlns:p14="http://schemas.microsoft.com/office/powerpoint/2010/main" val="139558390"/>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743</TotalTime>
  <Words>1410</Words>
  <Application>Microsoft Office PowerPoint</Application>
  <PresentationFormat>מסך רחב</PresentationFormat>
  <Paragraphs>117</Paragraphs>
  <Slides>23</Slides>
  <Notes>22</Notes>
  <HiddenSlides>0</HiddenSlides>
  <MMClips>4</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23</vt:i4>
      </vt:variant>
    </vt:vector>
  </HeadingPairs>
  <TitlesOfParts>
    <vt:vector size="29" baseType="lpstr">
      <vt:lpstr>Almoni Neue DL 4.0 AAA</vt:lpstr>
      <vt:lpstr>Arial</vt:lpstr>
      <vt:lpstr>Calibri</vt:lpstr>
      <vt:lpstr>Calibri Light</vt:lpstr>
      <vt:lpstr>Narkisim</vt:lpstr>
      <vt:lpstr>ערכת נושא Office</vt:lpstr>
      <vt:lpstr> מצגת מלווה לשעורים                          פרק שני: עטופים בעור  עמודים: 221-210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עוברים לפרק השלישי: גוף בתנועה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noga mishan</dc:creator>
  <cp:lastModifiedBy>noga mishan</cp:lastModifiedBy>
  <cp:revision>6</cp:revision>
  <dcterms:created xsi:type="dcterms:W3CDTF">2024-08-22T10:28:38Z</dcterms:created>
  <dcterms:modified xsi:type="dcterms:W3CDTF">2025-03-03T10:04:56Z</dcterms:modified>
</cp:coreProperties>
</file>