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9"/>
  </p:notesMasterIdLst>
  <p:sldIdLst>
    <p:sldId id="257" r:id="rId2"/>
    <p:sldId id="291" r:id="rId3"/>
    <p:sldId id="271" r:id="rId4"/>
    <p:sldId id="277" r:id="rId5"/>
    <p:sldId id="316" r:id="rId6"/>
    <p:sldId id="278" r:id="rId7"/>
    <p:sldId id="272" r:id="rId8"/>
    <p:sldId id="276" r:id="rId9"/>
    <p:sldId id="281" r:id="rId10"/>
    <p:sldId id="293" r:id="rId11"/>
    <p:sldId id="292" r:id="rId12"/>
    <p:sldId id="280" r:id="rId13"/>
    <p:sldId id="283" r:id="rId14"/>
    <p:sldId id="284" r:id="rId15"/>
    <p:sldId id="282" r:id="rId16"/>
    <p:sldId id="306" r:id="rId17"/>
    <p:sldId id="279" r:id="rId18"/>
    <p:sldId id="314" r:id="rId19"/>
    <p:sldId id="290" r:id="rId20"/>
    <p:sldId id="274" r:id="rId21"/>
    <p:sldId id="307" r:id="rId22"/>
    <p:sldId id="275" r:id="rId23"/>
    <p:sldId id="289" r:id="rId24"/>
    <p:sldId id="288" r:id="rId25"/>
    <p:sldId id="287" r:id="rId26"/>
    <p:sldId id="308" r:id="rId27"/>
    <p:sldId id="309" r:id="rId28"/>
    <p:sldId id="273" r:id="rId29"/>
    <p:sldId id="285" r:id="rId30"/>
    <p:sldId id="300" r:id="rId31"/>
    <p:sldId id="301" r:id="rId32"/>
    <p:sldId id="299" r:id="rId33"/>
    <p:sldId id="298" r:id="rId34"/>
    <p:sldId id="310" r:id="rId35"/>
    <p:sldId id="302" r:id="rId36"/>
    <p:sldId id="297" r:id="rId37"/>
    <p:sldId id="296" r:id="rId38"/>
    <p:sldId id="295" r:id="rId39"/>
    <p:sldId id="294" r:id="rId40"/>
    <p:sldId id="305" r:id="rId41"/>
    <p:sldId id="304" r:id="rId42"/>
    <p:sldId id="303" r:id="rId43"/>
    <p:sldId id="311" r:id="rId44"/>
    <p:sldId id="313" r:id="rId45"/>
    <p:sldId id="312" r:id="rId46"/>
    <p:sldId id="315" r:id="rId47"/>
    <p:sldId id="267" r:id="rId4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20" autoAdjust="0"/>
    <p:restoredTop sz="63041" autoAdjust="0"/>
  </p:normalViewPr>
  <p:slideViewPr>
    <p:cSldViewPr snapToGrid="0">
      <p:cViewPr varScale="1">
        <p:scale>
          <a:sx n="61" d="100"/>
          <a:sy n="61" d="100"/>
        </p:scale>
        <p:origin x="240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0C195F07-4EC0-4145-99DF-EF3653B7B9FC}"/>
    <pc:docChg chg="custSel addSld modSld">
      <pc:chgData name="noga mishan" userId="802d01ca9850f5a0" providerId="LiveId" clId="{0C195F07-4EC0-4145-99DF-EF3653B7B9FC}" dt="2025-03-16T17:19:28.020" v="490" actId="20577"/>
      <pc:docMkLst>
        <pc:docMk/>
      </pc:docMkLst>
      <pc:sldChg chg="addSp delSp modSp mod modNotesTx">
        <pc:chgData name="noga mishan" userId="802d01ca9850f5a0" providerId="LiveId" clId="{0C195F07-4EC0-4145-99DF-EF3653B7B9FC}" dt="2025-03-16T17:19:28.020" v="490" actId="20577"/>
        <pc:sldMkLst>
          <pc:docMk/>
          <pc:sldMk cId="956176864" sldId="257"/>
        </pc:sldMkLst>
        <pc:spChg chg="add del mod">
          <ac:chgData name="noga mishan" userId="802d01ca9850f5a0" providerId="LiveId" clId="{0C195F07-4EC0-4145-99DF-EF3653B7B9FC}" dt="2025-03-15T18:32:14.006" v="454" actId="478"/>
          <ac:spMkLst>
            <pc:docMk/>
            <pc:sldMk cId="956176864" sldId="257"/>
            <ac:spMk id="5" creationId="{FB8126F1-C23D-D3AC-23D0-FB7F01AFAF26}"/>
          </ac:spMkLst>
        </pc:spChg>
        <pc:spChg chg="add del mod">
          <ac:chgData name="noga mishan" userId="802d01ca9850f5a0" providerId="LiveId" clId="{0C195F07-4EC0-4145-99DF-EF3653B7B9FC}" dt="2025-03-15T18:33:15.557" v="463" actId="478"/>
          <ac:spMkLst>
            <pc:docMk/>
            <pc:sldMk cId="956176864" sldId="257"/>
            <ac:spMk id="8" creationId="{54AE5CE5-5D46-E57A-574D-00CF3142AEAC}"/>
          </ac:spMkLst>
        </pc:spChg>
        <pc:spChg chg="mod">
          <ac:chgData name="noga mishan" userId="802d01ca9850f5a0" providerId="LiveId" clId="{0C195F07-4EC0-4145-99DF-EF3653B7B9FC}" dt="2025-03-16T17:19:28.020" v="490" actId="20577"/>
          <ac:spMkLst>
            <pc:docMk/>
            <pc:sldMk cId="956176864" sldId="257"/>
            <ac:spMk id="26" creationId="{04ECE098-99E1-7E1E-E999-A7B58148CA80}"/>
          </ac:spMkLst>
        </pc:spChg>
      </pc:sldChg>
      <pc:sldChg chg="modSp">
        <pc:chgData name="noga mishan" userId="802d01ca9850f5a0" providerId="LiveId" clId="{0C195F07-4EC0-4145-99DF-EF3653B7B9FC}" dt="2025-03-02T10:15:19.423" v="0" actId="14100"/>
        <pc:sldMkLst>
          <pc:docMk/>
          <pc:sldMk cId="1867447287" sldId="277"/>
        </pc:sldMkLst>
        <pc:picChg chg="mod">
          <ac:chgData name="noga mishan" userId="802d01ca9850f5a0" providerId="LiveId" clId="{0C195F07-4EC0-4145-99DF-EF3653B7B9FC}" dt="2025-03-02T10:15:19.423" v="0" actId="14100"/>
          <ac:picMkLst>
            <pc:docMk/>
            <pc:sldMk cId="1867447287" sldId="277"/>
            <ac:picMk id="3074" creationId="{0A58C9EE-EC2A-583F-AA14-B334EDCE52D3}"/>
          </ac:picMkLst>
        </pc:picChg>
      </pc:sldChg>
      <pc:sldChg chg="modNotesTx">
        <pc:chgData name="noga mishan" userId="802d01ca9850f5a0" providerId="LiveId" clId="{0C195F07-4EC0-4145-99DF-EF3653B7B9FC}" dt="2025-03-02T15:52:21.714" v="431"/>
        <pc:sldMkLst>
          <pc:docMk/>
          <pc:sldMk cId="3067714771" sldId="280"/>
        </pc:sldMkLst>
      </pc:sldChg>
      <pc:sldChg chg="addSp modSp new mod modNotesTx">
        <pc:chgData name="noga mishan" userId="802d01ca9850f5a0" providerId="LiveId" clId="{0C195F07-4EC0-4145-99DF-EF3653B7B9FC}" dt="2025-03-02T10:37:32.278" v="327" actId="20577"/>
        <pc:sldMkLst>
          <pc:docMk/>
          <pc:sldMk cId="2212566344" sldId="316"/>
        </pc:sldMkLst>
        <pc:spChg chg="add mod">
          <ac:chgData name="noga mishan" userId="802d01ca9850f5a0" providerId="LiveId" clId="{0C195F07-4EC0-4145-99DF-EF3653B7B9FC}" dt="2025-03-02T10:23:29.459" v="113" actId="14100"/>
          <ac:spMkLst>
            <pc:docMk/>
            <pc:sldMk cId="2212566344" sldId="316"/>
            <ac:spMk id="11" creationId="{E12A8020-3CE6-45E7-C74C-FA01B298E19F}"/>
          </ac:spMkLst>
        </pc:spChg>
        <pc:picChg chg="add mod">
          <ac:chgData name="noga mishan" userId="802d01ca9850f5a0" providerId="LiveId" clId="{0C195F07-4EC0-4145-99DF-EF3653B7B9FC}" dt="2025-03-02T10:23:49.157" v="117" actId="14100"/>
          <ac:picMkLst>
            <pc:docMk/>
            <pc:sldMk cId="2212566344" sldId="316"/>
            <ac:picMk id="3" creationId="{6320752D-4D00-20E7-BA89-2AFAC9CAA638}"/>
          </ac:picMkLst>
        </pc:picChg>
        <pc:picChg chg="add mod">
          <ac:chgData name="noga mishan" userId="802d01ca9850f5a0" providerId="LiveId" clId="{0C195F07-4EC0-4145-99DF-EF3653B7B9FC}" dt="2025-03-02T10:23:43.153" v="115" actId="14100"/>
          <ac:picMkLst>
            <pc:docMk/>
            <pc:sldMk cId="2212566344" sldId="316"/>
            <ac:picMk id="5" creationId="{98DFDD5A-AE1C-69B2-7652-EB11D06A3363}"/>
          </ac:picMkLst>
        </pc:picChg>
        <pc:picChg chg="add mod">
          <ac:chgData name="noga mishan" userId="802d01ca9850f5a0" providerId="LiveId" clId="{0C195F07-4EC0-4145-99DF-EF3653B7B9FC}" dt="2025-03-02T10:21:16.388" v="73" actId="1076"/>
          <ac:picMkLst>
            <pc:docMk/>
            <pc:sldMk cId="2212566344" sldId="316"/>
            <ac:picMk id="7" creationId="{92CA5621-0EBE-E4A9-B4F5-656A35686C67}"/>
          </ac:picMkLst>
        </pc:picChg>
        <pc:picChg chg="add mod">
          <ac:chgData name="noga mishan" userId="802d01ca9850f5a0" providerId="LiveId" clId="{0C195F07-4EC0-4145-99DF-EF3653B7B9FC}" dt="2025-03-02T10:23:45.016" v="116" actId="1076"/>
          <ac:picMkLst>
            <pc:docMk/>
            <pc:sldMk cId="2212566344" sldId="316"/>
            <ac:picMk id="9" creationId="{C4CB840D-6956-AD94-9CFF-977C692FCC7D}"/>
          </ac:picMkLst>
        </pc:picChg>
      </pc:sldChg>
    </pc:docChg>
  </pc:docChgLst>
  <pc:docChgLst>
    <pc:chgData name="noga mishan" userId="802d01ca9850f5a0" providerId="LiveId" clId="{69B36D12-EFFF-438E-A1BE-F03720589A92}"/>
    <pc:docChg chg="undo custSel addSld delSld modSld sldOrd">
      <pc:chgData name="noga mishan" userId="802d01ca9850f5a0" providerId="LiveId" clId="{69B36D12-EFFF-438E-A1BE-F03720589A92}" dt="2024-09-01T15:34:42.745" v="6705" actId="1076"/>
      <pc:docMkLst>
        <pc:docMk/>
      </pc:docMkLst>
      <pc:sldChg chg="del">
        <pc:chgData name="noga mishan" userId="802d01ca9850f5a0" providerId="LiveId" clId="{69B36D12-EFFF-438E-A1BE-F03720589A92}" dt="2024-08-27T10:07:04.851" v="21" actId="47"/>
        <pc:sldMkLst>
          <pc:docMk/>
          <pc:sldMk cId="567858642" sldId="256"/>
        </pc:sldMkLst>
      </pc:sldChg>
      <pc:sldChg chg="addSp delSp modSp mod modNotesTx">
        <pc:chgData name="noga mishan" userId="802d01ca9850f5a0" providerId="LiveId" clId="{69B36D12-EFFF-438E-A1BE-F03720589A92}" dt="2024-08-29T11:11:40.867" v="3427" actId="20577"/>
        <pc:sldMkLst>
          <pc:docMk/>
          <pc:sldMk cId="956176864" sldId="257"/>
        </pc:sldMkLst>
      </pc:sldChg>
      <pc:sldChg chg="del">
        <pc:chgData name="noga mishan" userId="802d01ca9850f5a0" providerId="LiveId" clId="{69B36D12-EFFF-438E-A1BE-F03720589A92}" dt="2024-08-27T10:07:06.348" v="22" actId="47"/>
        <pc:sldMkLst>
          <pc:docMk/>
          <pc:sldMk cId="1692703107" sldId="258"/>
        </pc:sldMkLst>
      </pc:sldChg>
      <pc:sldChg chg="del">
        <pc:chgData name="noga mishan" userId="802d01ca9850f5a0" providerId="LiveId" clId="{69B36D12-EFFF-438E-A1BE-F03720589A92}" dt="2024-08-27T10:07:06.912" v="23" actId="47"/>
        <pc:sldMkLst>
          <pc:docMk/>
          <pc:sldMk cId="1427294406" sldId="259"/>
        </pc:sldMkLst>
      </pc:sldChg>
      <pc:sldChg chg="del">
        <pc:chgData name="noga mishan" userId="802d01ca9850f5a0" providerId="LiveId" clId="{69B36D12-EFFF-438E-A1BE-F03720589A92}" dt="2024-08-27T10:07:07.882" v="25" actId="47"/>
        <pc:sldMkLst>
          <pc:docMk/>
          <pc:sldMk cId="396454691" sldId="260"/>
        </pc:sldMkLst>
      </pc:sldChg>
      <pc:sldChg chg="del">
        <pc:chgData name="noga mishan" userId="802d01ca9850f5a0" providerId="LiveId" clId="{69B36D12-EFFF-438E-A1BE-F03720589A92}" dt="2024-08-27T10:07:09.058" v="27" actId="47"/>
        <pc:sldMkLst>
          <pc:docMk/>
          <pc:sldMk cId="549973561" sldId="261"/>
        </pc:sldMkLst>
      </pc:sldChg>
      <pc:sldChg chg="del">
        <pc:chgData name="noga mishan" userId="802d01ca9850f5a0" providerId="LiveId" clId="{69B36D12-EFFF-438E-A1BE-F03720589A92}" dt="2024-08-27T10:07:10.190" v="29" actId="47"/>
        <pc:sldMkLst>
          <pc:docMk/>
          <pc:sldMk cId="610396052" sldId="262"/>
        </pc:sldMkLst>
      </pc:sldChg>
      <pc:sldChg chg="del">
        <pc:chgData name="noga mishan" userId="802d01ca9850f5a0" providerId="LiveId" clId="{69B36D12-EFFF-438E-A1BE-F03720589A92}" dt="2024-08-27T10:07:11.404" v="31" actId="47"/>
        <pc:sldMkLst>
          <pc:docMk/>
          <pc:sldMk cId="4124814660" sldId="263"/>
        </pc:sldMkLst>
      </pc:sldChg>
      <pc:sldChg chg="del">
        <pc:chgData name="noga mishan" userId="802d01ca9850f5a0" providerId="LiveId" clId="{69B36D12-EFFF-438E-A1BE-F03720589A92}" dt="2024-08-27T10:07:11.964" v="32" actId="47"/>
        <pc:sldMkLst>
          <pc:docMk/>
          <pc:sldMk cId="1855725344" sldId="264"/>
        </pc:sldMkLst>
      </pc:sldChg>
      <pc:sldChg chg="del">
        <pc:chgData name="noga mishan" userId="802d01ca9850f5a0" providerId="LiveId" clId="{69B36D12-EFFF-438E-A1BE-F03720589A92}" dt="2024-08-27T10:07:14.097" v="33" actId="47"/>
        <pc:sldMkLst>
          <pc:docMk/>
          <pc:sldMk cId="2752209277" sldId="265"/>
        </pc:sldMkLst>
      </pc:sldChg>
      <pc:sldChg chg="del">
        <pc:chgData name="noga mishan" userId="802d01ca9850f5a0" providerId="LiveId" clId="{69B36D12-EFFF-438E-A1BE-F03720589A92}" dt="2024-08-27T10:07:15.190" v="34" actId="47"/>
        <pc:sldMkLst>
          <pc:docMk/>
          <pc:sldMk cId="3090824126" sldId="266"/>
        </pc:sldMkLst>
      </pc:sldChg>
      <pc:sldChg chg="addSp delSp modSp mod">
        <pc:chgData name="noga mishan" userId="802d01ca9850f5a0" providerId="LiveId" clId="{69B36D12-EFFF-438E-A1BE-F03720589A92}" dt="2024-08-29T10:07:34.624" v="2911" actId="208"/>
        <pc:sldMkLst>
          <pc:docMk/>
          <pc:sldMk cId="2884171196" sldId="267"/>
        </pc:sldMkLst>
      </pc:sldChg>
      <pc:sldChg chg="del">
        <pc:chgData name="noga mishan" userId="802d01ca9850f5a0" providerId="LiveId" clId="{69B36D12-EFFF-438E-A1BE-F03720589A92}" dt="2024-08-27T10:07:08.596" v="26" actId="47"/>
        <pc:sldMkLst>
          <pc:docMk/>
          <pc:sldMk cId="676656228" sldId="268"/>
        </pc:sldMkLst>
      </pc:sldChg>
      <pc:sldChg chg="del">
        <pc:chgData name="noga mishan" userId="802d01ca9850f5a0" providerId="LiveId" clId="{69B36D12-EFFF-438E-A1BE-F03720589A92}" dt="2024-08-27T10:07:09.624" v="28" actId="47"/>
        <pc:sldMkLst>
          <pc:docMk/>
          <pc:sldMk cId="181042589" sldId="269"/>
        </pc:sldMkLst>
      </pc:sldChg>
      <pc:sldChg chg="del">
        <pc:chgData name="noga mishan" userId="802d01ca9850f5a0" providerId="LiveId" clId="{69B36D12-EFFF-438E-A1BE-F03720589A92}" dt="2024-08-27T10:07:10.820" v="30" actId="47"/>
        <pc:sldMkLst>
          <pc:docMk/>
          <pc:sldMk cId="583767816" sldId="270"/>
        </pc:sldMkLst>
      </pc:sldChg>
      <pc:sldChg chg="addSp delSp modSp mod ord modNotesTx">
        <pc:chgData name="noga mishan" userId="802d01ca9850f5a0" providerId="LiveId" clId="{69B36D12-EFFF-438E-A1BE-F03720589A92}" dt="2024-08-29T11:59:26.923" v="5211" actId="20577"/>
        <pc:sldMkLst>
          <pc:docMk/>
          <pc:sldMk cId="741483196" sldId="271"/>
        </pc:sldMkLst>
      </pc:sldChg>
      <pc:sldChg chg="del">
        <pc:chgData name="noga mishan" userId="802d01ca9850f5a0" providerId="LiveId" clId="{69B36D12-EFFF-438E-A1BE-F03720589A92}" dt="2024-08-27T10:07:07.335" v="24" actId="47"/>
        <pc:sldMkLst>
          <pc:docMk/>
          <pc:sldMk cId="71467724" sldId="272"/>
        </pc:sldMkLst>
      </pc:sldChg>
      <pc:sldChg chg="addSp delSp modSp add mod modAnim modNotesTx">
        <pc:chgData name="noga mishan" userId="802d01ca9850f5a0" providerId="LiveId" clId="{69B36D12-EFFF-438E-A1BE-F03720589A92}" dt="2024-08-29T15:24:09.053" v="5699" actId="20577"/>
        <pc:sldMkLst>
          <pc:docMk/>
          <pc:sldMk cId="1437112283" sldId="272"/>
        </pc:sldMkLst>
      </pc:sldChg>
      <pc:sldChg chg="addSp delSp modSp add mod modNotesTx">
        <pc:chgData name="noga mishan" userId="802d01ca9850f5a0" providerId="LiveId" clId="{69B36D12-EFFF-438E-A1BE-F03720589A92}" dt="2024-08-29T15:55:54.355" v="6632" actId="20577"/>
        <pc:sldMkLst>
          <pc:docMk/>
          <pc:sldMk cId="3404872282" sldId="273"/>
        </pc:sldMkLst>
      </pc:sldChg>
      <pc:sldChg chg="addSp delSp modSp add mod modNotesTx">
        <pc:chgData name="noga mishan" userId="802d01ca9850f5a0" providerId="LiveId" clId="{69B36D12-EFFF-438E-A1BE-F03720589A92}" dt="2024-08-29T15:33:09.105" v="6029" actId="20577"/>
        <pc:sldMkLst>
          <pc:docMk/>
          <pc:sldMk cId="2889297229" sldId="274"/>
        </pc:sldMkLst>
      </pc:sldChg>
      <pc:sldChg chg="addSp delSp modSp add mod modAnim modNotesTx">
        <pc:chgData name="noga mishan" userId="802d01ca9850f5a0" providerId="LiveId" clId="{69B36D12-EFFF-438E-A1BE-F03720589A92}" dt="2024-08-29T15:51:12.989" v="6287" actId="20577"/>
        <pc:sldMkLst>
          <pc:docMk/>
          <pc:sldMk cId="1742154984" sldId="275"/>
        </pc:sldMkLst>
      </pc:sldChg>
      <pc:sldChg chg="addSp delSp modSp add mod ord modNotesTx">
        <pc:chgData name="noga mishan" userId="802d01ca9850f5a0" providerId="LiveId" clId="{69B36D12-EFFF-438E-A1BE-F03720589A92}" dt="2024-08-29T15:26:28.464" v="5893" actId="20577"/>
        <pc:sldMkLst>
          <pc:docMk/>
          <pc:sldMk cId="2369263658" sldId="276"/>
        </pc:sldMkLst>
      </pc:sldChg>
      <pc:sldChg chg="addSp delSp modSp add mod modNotesTx">
        <pc:chgData name="noga mishan" userId="802d01ca9850f5a0" providerId="LiveId" clId="{69B36D12-EFFF-438E-A1BE-F03720589A92}" dt="2024-08-29T12:03:45.942" v="5293" actId="20577"/>
        <pc:sldMkLst>
          <pc:docMk/>
          <pc:sldMk cId="1867447287" sldId="277"/>
        </pc:sldMkLst>
      </pc:sldChg>
      <pc:sldChg chg="addSp delSp modSp add mod modNotesTx">
        <pc:chgData name="noga mishan" userId="802d01ca9850f5a0" providerId="LiveId" clId="{69B36D12-EFFF-438E-A1BE-F03720589A92}" dt="2024-08-29T15:22:56.669" v="5614" actId="20577"/>
        <pc:sldMkLst>
          <pc:docMk/>
          <pc:sldMk cId="3614079267" sldId="278"/>
        </pc:sldMkLst>
      </pc:sldChg>
      <pc:sldChg chg="addSp delSp modSp add mod modNotesTx">
        <pc:chgData name="noga mishan" userId="802d01ca9850f5a0" providerId="LiveId" clId="{69B36D12-EFFF-438E-A1BE-F03720589A92}" dt="2024-08-29T11:23:51.202" v="3610" actId="20577"/>
        <pc:sldMkLst>
          <pc:docMk/>
          <pc:sldMk cId="2384782262" sldId="279"/>
        </pc:sldMkLst>
      </pc:sldChg>
      <pc:sldChg chg="addSp delSp modSp add mod delAnim modAnim modNotesTx">
        <pc:chgData name="noga mishan" userId="802d01ca9850f5a0" providerId="LiveId" clId="{69B36D12-EFFF-438E-A1BE-F03720589A92}" dt="2024-08-29T15:46:45.175" v="6169" actId="20577"/>
        <pc:sldMkLst>
          <pc:docMk/>
          <pc:sldMk cId="3067714771" sldId="280"/>
        </pc:sldMkLst>
      </pc:sldChg>
      <pc:sldChg chg="addSp delSp modSp add mod ord modAnim modNotesTx">
        <pc:chgData name="noga mishan" userId="802d01ca9850f5a0" providerId="LiveId" clId="{69B36D12-EFFF-438E-A1BE-F03720589A92}" dt="2024-08-29T15:27:02.866" v="5940" actId="20577"/>
        <pc:sldMkLst>
          <pc:docMk/>
          <pc:sldMk cId="3622288816" sldId="281"/>
        </pc:sldMkLst>
      </pc:sldChg>
      <pc:sldChg chg="addSp delSp modSp add mod modNotesTx">
        <pc:chgData name="noga mishan" userId="802d01ca9850f5a0" providerId="LiveId" clId="{69B36D12-EFFF-438E-A1BE-F03720589A92}" dt="2024-08-29T11:21:19.763" v="3548" actId="20577"/>
        <pc:sldMkLst>
          <pc:docMk/>
          <pc:sldMk cId="2863359155" sldId="282"/>
        </pc:sldMkLst>
      </pc:sldChg>
      <pc:sldChg chg="addSp delSp modSp add mod modNotesTx">
        <pc:chgData name="noga mishan" userId="802d01ca9850f5a0" providerId="LiveId" clId="{69B36D12-EFFF-438E-A1BE-F03720589A92}" dt="2024-08-29T15:47:12.382" v="6170"/>
        <pc:sldMkLst>
          <pc:docMk/>
          <pc:sldMk cId="657015983" sldId="283"/>
        </pc:sldMkLst>
      </pc:sldChg>
      <pc:sldChg chg="addSp delSp modSp add mod modNotesTx">
        <pc:chgData name="noga mishan" userId="802d01ca9850f5a0" providerId="LiveId" clId="{69B36D12-EFFF-438E-A1BE-F03720589A92}" dt="2024-08-29T15:48:26.297" v="6179" actId="20577"/>
        <pc:sldMkLst>
          <pc:docMk/>
          <pc:sldMk cId="2482549191" sldId="284"/>
        </pc:sldMkLst>
      </pc:sldChg>
      <pc:sldChg chg="addSp delSp modSp add mod modNotesTx">
        <pc:chgData name="noga mishan" userId="802d01ca9850f5a0" providerId="LiveId" clId="{69B36D12-EFFF-438E-A1BE-F03720589A92}" dt="2024-08-29T15:30:49.163" v="6018" actId="20577"/>
        <pc:sldMkLst>
          <pc:docMk/>
          <pc:sldMk cId="3736662185" sldId="285"/>
        </pc:sldMkLst>
      </pc:sldChg>
      <pc:sldChg chg="addSp delSp modSp add del mod">
        <pc:chgData name="noga mishan" userId="802d01ca9850f5a0" providerId="LiveId" clId="{69B36D12-EFFF-438E-A1BE-F03720589A92}" dt="2024-08-28T07:53:06.750" v="2123" actId="2696"/>
        <pc:sldMkLst>
          <pc:docMk/>
          <pc:sldMk cId="1014867050" sldId="286"/>
        </pc:sldMkLst>
      </pc:sldChg>
      <pc:sldChg chg="addSp delSp modSp add mod modNotesTx">
        <pc:chgData name="noga mishan" userId="802d01ca9850f5a0" providerId="LiveId" clId="{69B36D12-EFFF-438E-A1BE-F03720589A92}" dt="2024-08-29T15:55:13.747" v="6600" actId="20577"/>
        <pc:sldMkLst>
          <pc:docMk/>
          <pc:sldMk cId="3277628951" sldId="287"/>
        </pc:sldMkLst>
      </pc:sldChg>
      <pc:sldChg chg="addSp delSp modSp add mod modNotesTx">
        <pc:chgData name="noga mishan" userId="802d01ca9850f5a0" providerId="LiveId" clId="{69B36D12-EFFF-438E-A1BE-F03720589A92}" dt="2024-08-29T15:52:29.595" v="6403" actId="20577"/>
        <pc:sldMkLst>
          <pc:docMk/>
          <pc:sldMk cId="3292181109" sldId="288"/>
        </pc:sldMkLst>
      </pc:sldChg>
      <pc:sldChg chg="addSp delSp modSp add mod modAnim modNotesTx">
        <pc:chgData name="noga mishan" userId="802d01ca9850f5a0" providerId="LiveId" clId="{69B36D12-EFFF-438E-A1BE-F03720589A92}" dt="2024-08-29T11:29:08.453" v="3709" actId="20577"/>
        <pc:sldMkLst>
          <pc:docMk/>
          <pc:sldMk cId="3823275438" sldId="289"/>
        </pc:sldMkLst>
      </pc:sldChg>
      <pc:sldChg chg="addSp delSp modSp add mod ord modTransition modAnim modNotesTx">
        <pc:chgData name="noga mishan" userId="802d01ca9850f5a0" providerId="LiveId" clId="{69B36D12-EFFF-438E-A1BE-F03720589A92}" dt="2024-08-29T15:34:13.743" v="6036"/>
        <pc:sldMkLst>
          <pc:docMk/>
          <pc:sldMk cId="761444244" sldId="290"/>
        </pc:sldMkLst>
      </pc:sldChg>
      <pc:sldChg chg="addSp delSp modSp add mod ord modNotesTx">
        <pc:chgData name="noga mishan" userId="802d01ca9850f5a0" providerId="LiveId" clId="{69B36D12-EFFF-438E-A1BE-F03720589A92}" dt="2024-08-29T15:21:53.583" v="5613" actId="20577"/>
        <pc:sldMkLst>
          <pc:docMk/>
          <pc:sldMk cId="3387620326" sldId="291"/>
        </pc:sldMkLst>
      </pc:sldChg>
      <pc:sldChg chg="addSp delSp modSp add mod modNotesTx">
        <pc:chgData name="noga mishan" userId="802d01ca9850f5a0" providerId="LiveId" clId="{69B36D12-EFFF-438E-A1BE-F03720589A92}" dt="2024-08-29T15:44:46.964" v="6150" actId="20577"/>
        <pc:sldMkLst>
          <pc:docMk/>
          <pc:sldMk cId="1029043973" sldId="292"/>
        </pc:sldMkLst>
      </pc:sldChg>
      <pc:sldChg chg="addSp delSp modSp add mod modNotesTx">
        <pc:chgData name="noga mishan" userId="802d01ca9850f5a0" providerId="LiveId" clId="{69B36D12-EFFF-438E-A1BE-F03720589A92}" dt="2024-08-29T11:18:15.450" v="3531" actId="20577"/>
        <pc:sldMkLst>
          <pc:docMk/>
          <pc:sldMk cId="3759814920" sldId="293"/>
        </pc:sldMkLst>
      </pc:sldChg>
      <pc:sldChg chg="addSp delSp modSp add mod modNotesTx">
        <pc:chgData name="noga mishan" userId="802d01ca9850f5a0" providerId="LiveId" clId="{69B36D12-EFFF-438E-A1BE-F03720589A92}" dt="2024-08-29T11:57:40.642" v="5177" actId="113"/>
        <pc:sldMkLst>
          <pc:docMk/>
          <pc:sldMk cId="1877364196" sldId="294"/>
        </pc:sldMkLst>
      </pc:sldChg>
      <pc:sldChg chg="addSp delSp modSp add mod ord modNotesTx">
        <pc:chgData name="noga mishan" userId="802d01ca9850f5a0" providerId="LiveId" clId="{69B36D12-EFFF-438E-A1BE-F03720589A92}" dt="2024-08-29T11:56:13.051" v="5123"/>
        <pc:sldMkLst>
          <pc:docMk/>
          <pc:sldMk cId="1939205052" sldId="295"/>
        </pc:sldMkLst>
      </pc:sldChg>
      <pc:sldChg chg="addSp delSp modSp add mod modNotesTx">
        <pc:chgData name="noga mishan" userId="802d01ca9850f5a0" providerId="LiveId" clId="{69B36D12-EFFF-438E-A1BE-F03720589A92}" dt="2024-08-29T11:56:07.700" v="5122"/>
        <pc:sldMkLst>
          <pc:docMk/>
          <pc:sldMk cId="2440646579" sldId="296"/>
        </pc:sldMkLst>
      </pc:sldChg>
      <pc:sldChg chg="addSp delSp modSp add mod modNotesTx">
        <pc:chgData name="noga mishan" userId="802d01ca9850f5a0" providerId="LiveId" clId="{69B36D12-EFFF-438E-A1BE-F03720589A92}" dt="2024-08-29T11:56:01.087" v="5121"/>
        <pc:sldMkLst>
          <pc:docMk/>
          <pc:sldMk cId="3385092838" sldId="297"/>
        </pc:sldMkLst>
      </pc:sldChg>
      <pc:sldChg chg="addSp delSp modSp add mod modNotesTx">
        <pc:chgData name="noga mishan" userId="802d01ca9850f5a0" providerId="LiveId" clId="{69B36D12-EFFF-438E-A1BE-F03720589A92}" dt="2024-09-01T15:34:42.745" v="6705" actId="1076"/>
        <pc:sldMkLst>
          <pc:docMk/>
          <pc:sldMk cId="3702751689" sldId="298"/>
        </pc:sldMkLst>
      </pc:sldChg>
      <pc:sldChg chg="addSp delSp modSp add mod modNotesTx">
        <pc:chgData name="noga mishan" userId="802d01ca9850f5a0" providerId="LiveId" clId="{69B36D12-EFFF-438E-A1BE-F03720589A92}" dt="2024-08-29T16:19:51.017" v="6701" actId="20577"/>
        <pc:sldMkLst>
          <pc:docMk/>
          <pc:sldMk cId="2482447962" sldId="299"/>
        </pc:sldMkLst>
      </pc:sldChg>
      <pc:sldChg chg="addSp delSp modSp add mod modNotesTx">
        <pc:chgData name="noga mishan" userId="802d01ca9850f5a0" providerId="LiveId" clId="{69B36D12-EFFF-438E-A1BE-F03720589A92}" dt="2024-08-29T15:56:21.169" v="6633" actId="20577"/>
        <pc:sldMkLst>
          <pc:docMk/>
          <pc:sldMk cId="244067776" sldId="300"/>
        </pc:sldMkLst>
      </pc:sldChg>
      <pc:sldChg chg="addSp delSp modSp add mod modNotesTx">
        <pc:chgData name="noga mishan" userId="802d01ca9850f5a0" providerId="LiveId" clId="{69B36D12-EFFF-438E-A1BE-F03720589A92}" dt="2024-08-29T12:06:43.820" v="5385" actId="20577"/>
        <pc:sldMkLst>
          <pc:docMk/>
          <pc:sldMk cId="949363723" sldId="301"/>
        </pc:sldMkLst>
      </pc:sldChg>
      <pc:sldChg chg="addSp delSp modSp add mod ord delAnim modAnim modNotesTx">
        <pc:chgData name="noga mishan" userId="802d01ca9850f5a0" providerId="LiveId" clId="{69B36D12-EFFF-438E-A1BE-F03720589A92}" dt="2024-08-29T15:57:15.004" v="6635" actId="20577"/>
        <pc:sldMkLst>
          <pc:docMk/>
          <pc:sldMk cId="2961835840" sldId="302"/>
        </pc:sldMkLst>
      </pc:sldChg>
      <pc:sldChg chg="addSp delSp modSp add mod modNotesTx">
        <pc:chgData name="noga mishan" userId="802d01ca9850f5a0" providerId="LiveId" clId="{69B36D12-EFFF-438E-A1BE-F03720589A92}" dt="2024-08-29T10:58:07.714" v="3357" actId="20577"/>
        <pc:sldMkLst>
          <pc:docMk/>
          <pc:sldMk cId="1616398691" sldId="303"/>
        </pc:sldMkLst>
      </pc:sldChg>
      <pc:sldChg chg="addSp delSp modSp add mod modNotesTx">
        <pc:chgData name="noga mishan" userId="802d01ca9850f5a0" providerId="LiveId" clId="{69B36D12-EFFF-438E-A1BE-F03720589A92}" dt="2024-08-29T10:51:42.020" v="3160" actId="113"/>
        <pc:sldMkLst>
          <pc:docMk/>
          <pc:sldMk cId="287322708" sldId="304"/>
        </pc:sldMkLst>
      </pc:sldChg>
      <pc:sldChg chg="addSp delSp modSp add mod modNotesTx">
        <pc:chgData name="noga mishan" userId="802d01ca9850f5a0" providerId="LiveId" clId="{69B36D12-EFFF-438E-A1BE-F03720589A92}" dt="2024-08-29T11:58:01.476" v="5178"/>
        <pc:sldMkLst>
          <pc:docMk/>
          <pc:sldMk cId="1093055527" sldId="305"/>
        </pc:sldMkLst>
      </pc:sldChg>
      <pc:sldChg chg="addSp modSp new mod modNotesTx">
        <pc:chgData name="noga mishan" userId="802d01ca9850f5a0" providerId="LiveId" clId="{69B36D12-EFFF-438E-A1BE-F03720589A92}" dt="2024-08-29T10:56:19.557" v="3329" actId="113"/>
        <pc:sldMkLst>
          <pc:docMk/>
          <pc:sldMk cId="2215309145" sldId="306"/>
        </pc:sldMkLst>
      </pc:sldChg>
      <pc:sldChg chg="addSp modSp new mod modNotesTx">
        <pc:chgData name="noga mishan" userId="802d01ca9850f5a0" providerId="LiveId" clId="{69B36D12-EFFF-438E-A1BE-F03720589A92}" dt="2024-08-29T10:55:29.082" v="3306" actId="20577"/>
        <pc:sldMkLst>
          <pc:docMk/>
          <pc:sldMk cId="295660208" sldId="307"/>
        </pc:sldMkLst>
      </pc:sldChg>
      <pc:sldChg chg="addSp modSp new mod modNotesTx">
        <pc:chgData name="noga mishan" userId="802d01ca9850f5a0" providerId="LiveId" clId="{69B36D12-EFFF-438E-A1BE-F03720589A92}" dt="2024-08-29T10:56:47.837" v="3336" actId="20577"/>
        <pc:sldMkLst>
          <pc:docMk/>
          <pc:sldMk cId="4229580890" sldId="308"/>
        </pc:sldMkLst>
      </pc:sldChg>
      <pc:sldChg chg="addSp modSp new mod modNotesTx">
        <pc:chgData name="noga mishan" userId="802d01ca9850f5a0" providerId="LiveId" clId="{69B36D12-EFFF-438E-A1BE-F03720589A92}" dt="2024-08-29T10:57:20.348" v="3353" actId="20577"/>
        <pc:sldMkLst>
          <pc:docMk/>
          <pc:sldMk cId="1237347365" sldId="309"/>
        </pc:sldMkLst>
      </pc:sldChg>
      <pc:sldChg chg="addSp modSp new mod modNotesTx">
        <pc:chgData name="noga mishan" userId="802d01ca9850f5a0" providerId="LiveId" clId="{69B36D12-EFFF-438E-A1BE-F03720589A92}" dt="2024-08-29T10:57:36.371" v="3354" actId="113"/>
        <pc:sldMkLst>
          <pc:docMk/>
          <pc:sldMk cId="1487532954" sldId="310"/>
        </pc:sldMkLst>
      </pc:sldChg>
      <pc:sldChg chg="addSp delSp modSp add mod modNotesTx">
        <pc:chgData name="noga mishan" userId="802d01ca9850f5a0" providerId="LiveId" clId="{69B36D12-EFFF-438E-A1BE-F03720589A92}" dt="2024-08-29T10:58:13.771" v="3358" actId="20577"/>
        <pc:sldMkLst>
          <pc:docMk/>
          <pc:sldMk cId="1592698168" sldId="311"/>
        </pc:sldMkLst>
      </pc:sldChg>
      <pc:sldChg chg="addSp delSp modSp add mod modNotesTx">
        <pc:chgData name="noga mishan" userId="802d01ca9850f5a0" providerId="LiveId" clId="{69B36D12-EFFF-438E-A1BE-F03720589A92}" dt="2024-08-29T10:50:26.729" v="3075" actId="403"/>
        <pc:sldMkLst>
          <pc:docMk/>
          <pc:sldMk cId="3085391718" sldId="312"/>
        </pc:sldMkLst>
      </pc:sldChg>
      <pc:sldChg chg="addSp delSp modSp add mod modNotesTx">
        <pc:chgData name="noga mishan" userId="802d01ca9850f5a0" providerId="LiveId" clId="{69B36D12-EFFF-438E-A1BE-F03720589A92}" dt="2024-08-29T10:58:25.509" v="3359" actId="20577"/>
        <pc:sldMkLst>
          <pc:docMk/>
          <pc:sldMk cId="2080610477" sldId="313"/>
        </pc:sldMkLst>
      </pc:sldChg>
      <pc:sldChg chg="addSp delSp modSp new mod ord modNotesTx">
        <pc:chgData name="noga mishan" userId="802d01ca9850f5a0" providerId="LiveId" clId="{69B36D12-EFFF-438E-A1BE-F03720589A92}" dt="2024-08-29T16:02:47.891" v="6641" actId="1076"/>
        <pc:sldMkLst>
          <pc:docMk/>
          <pc:sldMk cId="3137027686"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C28DF4F-3708-4500-B1A2-8A798F4B6272}" type="datetimeFigureOut">
              <a:rPr lang="he-IL" smtClean="0"/>
              <a:t>כ'/אדר/תשפ"ה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F3D9EFF-C680-45A6-AEE8-2EDFDC702F33}" type="slidenum">
              <a:rPr lang="he-IL" smtClean="0"/>
              <a:t>‹#›</a:t>
            </a:fld>
            <a:endParaRPr lang="he-IL"/>
          </a:p>
        </p:txBody>
      </p:sp>
    </p:spTree>
    <p:extLst>
      <p:ext uri="{BB962C8B-B14F-4D97-AF65-F5344CB8AC3E}">
        <p14:creationId xmlns:p14="http://schemas.microsoft.com/office/powerpoint/2010/main" val="193812939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he.wikipedia.org/wiki/%D7%99%D7%95%D7%A4%D7%99" TargetMode="External"/><Relationship Id="rId13" Type="http://schemas.openxmlformats.org/officeDocument/2006/relationships/hyperlink" Target="https://he.wikipedia.org/wiki/%D7%90%D7%99%D7%98%D7%9C%D7%99%D7%94" TargetMode="External"/><Relationship Id="rId3" Type="http://schemas.openxmlformats.org/officeDocument/2006/relationships/hyperlink" Target="https://he.wikipedia.org/wiki/%D7%A8%D7%99%D7%A9%D7%95%D7%9D" TargetMode="External"/><Relationship Id="rId7" Type="http://schemas.openxmlformats.org/officeDocument/2006/relationships/hyperlink" Target="https://he.wikipedia.org/wiki/%D7%A1%D7%99%D7%9E%D7%98%D7%A8%D7%99%D7%94" TargetMode="External"/><Relationship Id="rId12" Type="http://schemas.openxmlformats.org/officeDocument/2006/relationships/hyperlink" Target="https://he.wikipedia.org/wiki/%D7%A8%D7%A0%D7%A1%D7%90%D7%A0%D7%A1" TargetMode="External"/><Relationship Id="rId2" Type="http://schemas.openxmlformats.org/officeDocument/2006/relationships/slide" Target="../slides/slide4.xml"/><Relationship Id="rId16" Type="http://schemas.openxmlformats.org/officeDocument/2006/relationships/hyperlink" Target="https://he.wikipedia.org/wiki/%D7%94%D7%90%D7%93%D7%9D_%D7%94%D7%95%D7%95%D7%99%D7%98%D7%A8%D7%95%D7%91%D7%99" TargetMode="External"/><Relationship Id="rId1" Type="http://schemas.openxmlformats.org/officeDocument/2006/relationships/notesMaster" Target="../notesMasters/notesMaster1.xml"/><Relationship Id="rId6" Type="http://schemas.openxmlformats.org/officeDocument/2006/relationships/hyperlink" Target="https://he.wikipedia.org/wiki/%D7%99%D7%97%D7%A1_(%D7%91%D7%99%D7%9F_%D7%9E%D7%A1%D7%A4%D7%A8%D7%99%D7%9D)" TargetMode="External"/><Relationship Id="rId11" Type="http://schemas.openxmlformats.org/officeDocument/2006/relationships/hyperlink" Target="https://he.wikipedia.org/wiki/%D7%90%D7%9E%D7%A0%D7%95%D7%AA" TargetMode="External"/><Relationship Id="rId5" Type="http://schemas.openxmlformats.org/officeDocument/2006/relationships/hyperlink" Target="https://he.wikipedia.org/wiki/1490" TargetMode="External"/><Relationship Id="rId15" Type="http://schemas.openxmlformats.org/officeDocument/2006/relationships/hyperlink" Target="https://he.wikipedia.org/wiki/1492" TargetMode="External"/><Relationship Id="rId10" Type="http://schemas.openxmlformats.org/officeDocument/2006/relationships/hyperlink" Target="https://he.wikipedia.org/wiki/%D7%94%D7%9E%D7%90%D7%94_%D7%94-15" TargetMode="External"/><Relationship Id="rId4" Type="http://schemas.openxmlformats.org/officeDocument/2006/relationships/hyperlink" Target="https://he.wikipedia.org/wiki/%D7%9C%D7%90%D7%95%D7%A0%D7%A8%D7%93%D7%95_%D7%93%D7%94_%D7%95%D7%99%D7%A0%D7%A6%27%D7%99" TargetMode="External"/><Relationship Id="rId9" Type="http://schemas.openxmlformats.org/officeDocument/2006/relationships/hyperlink" Target="https://he.wikipedia.org/wiki/%D7%94%D7%A8%D7%9E%D7%95%D7%A0%D7%99%D7%94" TargetMode="External"/><Relationship Id="rId14" Type="http://schemas.openxmlformats.org/officeDocument/2006/relationships/hyperlink" Target="https://he.wikipedia.org/wiki/%D7%9B%D7%AA%D7%91_%D7%A8%D7%90%D7%9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השער מבט אל תוך הגוף מרחיב את ההתבוננות אל תוך הגוף וחושף לתלמידים מבנים ותהליכים הנסתרים מעינינו בדרך כלל. השער מתמקד בצורכי הקיום החיוניים אוויר, מים ומזון ובשתי מערכות הקשורות בהם — מערכת הנשימה ומערכת העיכול — וביחסי הגומלין שביניהן ובין מערכות אחרות בגוף. נוסף על ההיבטים המדעיים והטכנולוגיים הרלוונטיים, השער עוסק בבריאות כל המערכות הללו ובבריאות הכללית (הרגלי שתייה נכונים, תזונה נבונה), כדי להדגיש את החשיבות של ניהול אורח חיים בריא ושמירה על בריאות אישית וחברתית.</a:t>
            </a:r>
          </a:p>
          <a:p>
            <a:pPr algn="r"/>
            <a:endParaRPr lang="he-IL" dirty="0"/>
          </a:p>
          <a:p>
            <a:pPr algn="r"/>
            <a:endParaRPr lang="he-IL" dirty="0"/>
          </a:p>
          <a:p>
            <a:pPr algn="r"/>
            <a:r>
              <a:rPr lang="he-IL" dirty="0"/>
              <a:t>השער כולל שלושה פרקים.</a:t>
            </a:r>
          </a:p>
          <a:p>
            <a:pPr algn="r"/>
            <a:endParaRPr lang="he-IL" dirty="0"/>
          </a:p>
          <a:p>
            <a:pPr algn="r"/>
            <a:r>
              <a:rPr lang="he-IL" dirty="0"/>
              <a:t>בשער זה נערוך הבנייה בשלוש מיומנויות בהוראה מפורשת</a:t>
            </a:r>
          </a:p>
          <a:p>
            <a:pPr algn="r" rtl="1">
              <a:lnSpc>
                <a:spcPct val="115000"/>
              </a:lnSpc>
              <a:spcAft>
                <a:spcPts val="1000"/>
              </a:spcAft>
            </a:pPr>
            <a:r>
              <a:rPr lang="en-US" sz="1800" dirty="0">
                <a:solidFill>
                  <a:srgbClr val="000000"/>
                </a:solidFill>
                <a:effectLst/>
                <a:latin typeface="David" panose="020E0502060401010101" pitchFamily="34" charset="-79"/>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Clr>
                <a:srgbClr val="BC1480"/>
              </a:buClr>
              <a:buFont typeface="Symbol" panose="05050102010706020507" pitchFamily="18" charset="2"/>
              <a:buChar char=""/>
            </a:pPr>
            <a:r>
              <a:rPr lang="he-IL" sz="1800" dirty="0">
                <a:effectLst/>
                <a:latin typeface="Calibri" panose="020F0502020204030204" pitchFamily="34" charset="0"/>
                <a:ea typeface="Times New Roman" panose="02020603050405020304" pitchFamily="18" charset="0"/>
                <a:cs typeface="David" panose="020E0502060401010101" pitchFamily="34" charset="-79"/>
              </a:rPr>
              <a:t>לקבל החלטות המתבססות גם על ידע מדעי וליזום פעולות לפתרון של סוגיות מורכבות (לדוגמה חברתיות כלכליות, סביבתיות) המשלבות היבטים מדעיים (לדוגמה: בחירת תפריט בריא)</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Clr>
                <a:srgbClr val="BC1480"/>
              </a:buClr>
              <a:buFont typeface="Symbol" panose="05050102010706020507" pitchFamily="18" charset="2"/>
              <a:buChar char=""/>
            </a:pPr>
            <a:r>
              <a:rPr lang="he-IL" sz="1800" dirty="0">
                <a:effectLst/>
                <a:latin typeface="Calibri" panose="020F0502020204030204" pitchFamily="34" charset="0"/>
                <a:ea typeface="Times New Roman" panose="02020603050405020304" pitchFamily="18" charset="0"/>
                <a:cs typeface="David" panose="020E0502060401010101" pitchFamily="34" charset="-79"/>
              </a:rPr>
              <a:t>לפתח מודלים כדי להדגים תופעה ולהסביר כיצד היא מתרחשת באופן שמתיישב עם הראיות הנתונות וכאמצעי לתקשר את הבנת התופעה הנדונה (לדוגמה מערכת השמש)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he-IL" sz="1800" dirty="0">
                <a:effectLst/>
                <a:ea typeface="Times New Roman" panose="02020603050405020304" pitchFamily="18" charset="0"/>
                <a:cs typeface="David" panose="020E0502060401010101" pitchFamily="34" charset="-79"/>
              </a:rPr>
              <a:t>לתכנן מערך מחקר ולבצעו: שאלת חקר, השערות, גורמים משפיעים, גורמים קבועים, בקרה וחזרות</a:t>
            </a:r>
          </a:p>
          <a:p>
            <a:pPr marL="285750" indent="-285750">
              <a:buFont typeface="Arial" panose="020B0604020202020204" pitchFamily="34" charset="0"/>
              <a:buChar char="•"/>
            </a:pPr>
            <a:endParaRPr lang="he-IL" sz="1800" dirty="0">
              <a:effectLst/>
              <a:cs typeface="David" panose="020E0502060401010101" pitchFamily="34" charset="-79"/>
            </a:endParaRPr>
          </a:p>
          <a:p>
            <a:pPr marL="285750" indent="-285750">
              <a:buFont typeface="Arial" panose="020B0604020202020204" pitchFamily="34" charset="0"/>
              <a:buChar char="•"/>
            </a:pPr>
            <a:endParaRPr lang="he-IL" sz="1800" dirty="0">
              <a:effectLst/>
              <a:cs typeface="David" panose="020E0502060401010101" pitchFamily="34" charset="-79"/>
            </a:endParaRPr>
          </a:p>
          <a:p>
            <a:pPr marL="0" indent="0">
              <a:buFont typeface="Arial" panose="020B0604020202020204" pitchFamily="34" charset="0"/>
              <a:buNone/>
            </a:pPr>
            <a:r>
              <a:rPr lang="he-IL" dirty="0"/>
              <a:t>הפרק עוסק בחשיבות הנשימה להפקת האנרגיה הדרושה לתפקוד הגוף ולבריאותו. לנשימה דרוש חמצן שנמצא באוויר. אספקת החמצן שבאוויר נעשית הודות למערכת הנשימה.</a:t>
            </a:r>
          </a:p>
          <a:p>
            <a:pPr marL="0" indent="0">
              <a:buFont typeface="Arial" panose="020B0604020202020204" pitchFamily="34" charset="0"/>
              <a:buNone/>
            </a:pPr>
            <a:r>
              <a:rPr lang="he-IL" dirty="0"/>
              <a:t>המערכת מותאמת במבנה איבריה לתפקודיה - שאיפת אוויר עשיר יחסית בחמצן אל איבר הנשימה (ריאות), חילוף גזים בריאות ונשיפת אוויר עשיר יחסית בפחמן דו-חמצני אל מחוץ לגוף. כמו כן, הפרק עוסק באמצעים הנדסיים-טכנולוגיים והתנהגותיים לשמירה על בריאות מערכת הנשימה מפני גורמי זיהום (חיידקים, נגיפים וחומרים מזיקים שבאוויר).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להגביר את מודעות התלמידים לסימנים החיצוניים שמעידים כי אנו נושמים – רטט הנחיריים, תנועת בית החזה, קולות בית החזה ורטט הגרון כשהאוויר עובר בו. מומלץ לבצע את ההתנסויות בזוגות. המשימה מזמנת התנסות בביצוע תצפית ובתיעוד של הממצאים. חשוב להדגיש בפני התלמידים שבתצפית מתעדים את מה שהחושים שלנו קלטו בלי לפרש או להסביר את המידע שנאסף. השאלות המנחות את התצפית נועדו לעורר את הסקרנות</a:t>
            </a:r>
          </a:p>
          <a:p>
            <a:r>
              <a:rPr lang="he-IL" dirty="0"/>
              <a:t>של התלמידים על אודות האיברים המסתתרים בגוף.</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10</a:t>
            </a:fld>
            <a:endParaRPr lang="he-IL"/>
          </a:p>
        </p:txBody>
      </p:sp>
    </p:spTree>
    <p:extLst>
      <p:ext uri="{BB962C8B-B14F-4D97-AF65-F5344CB8AC3E}">
        <p14:creationId xmlns:p14="http://schemas.microsoft.com/office/powerpoint/2010/main" val="30272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ממשיכים את התצפית ועוקבים סימנים המעידים על פעולת הנשימה. </a:t>
            </a:r>
          </a:p>
          <a:p>
            <a:r>
              <a:rPr lang="he-IL" dirty="0"/>
              <a:t>רטט בצוואר, קולות הנשמעים בבית החזה.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11</a:t>
            </a:fld>
            <a:endParaRPr lang="he-IL"/>
          </a:p>
        </p:txBody>
      </p:sp>
    </p:spTree>
    <p:extLst>
      <p:ext uri="{BB962C8B-B14F-4D97-AF65-F5344CB8AC3E}">
        <p14:creationId xmlns:p14="http://schemas.microsoft.com/office/powerpoint/2010/main" val="137956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שקופיות 13-11</a:t>
            </a:r>
          </a:p>
          <a:p>
            <a:r>
              <a:rPr lang="he-IL" dirty="0"/>
              <a:t>המשימה עוסקת בהכרת מבנה מערכת הנשימה בהתייחס להיבטים הבאים: איברי המערכת, ארגון האיברים, המבנה של כל איבר ותפקודו, ההתאמה של כל איבר לתפקודו.</a:t>
            </a:r>
          </a:p>
          <a:p>
            <a:r>
              <a:rPr lang="he-IL" dirty="0"/>
              <a:t>קטע המידע שמשולב במשימה מורכב מחמש פסקאות: מערכת הנשימה, פתחי הנשימה, הלוע והגרון, צינורות הנשימה והריאות.</a:t>
            </a:r>
          </a:p>
          <a:p>
            <a:r>
              <a:rPr lang="he-IL" dirty="0"/>
              <a:t>כל פסקה מלווה באיורים שנועדו להמחיש את המידע המילולי.</a:t>
            </a:r>
          </a:p>
          <a:p>
            <a:r>
              <a:rPr lang="he-IL" dirty="0"/>
              <a:t>כדי להקל על הלומדים בקריאת הטקסט הודגשו בכל פסקה מושגי המפתח. </a:t>
            </a:r>
          </a:p>
          <a:p>
            <a:r>
              <a:rPr lang="he-IL" dirty="0"/>
              <a:t>לפני שמתחילים את הקריאה של הטקסט חשוב להסב את תשומת הלב של התלמידים למבנה של קטע המידע.</a:t>
            </a:r>
          </a:p>
          <a:p>
            <a:endParaRPr lang="he-IL" dirty="0"/>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לביצוע המשימה חשוב להיעזר בדגמים ובהדמיות מתוקשבות לצורך המחשה של מבנה המערכת ותפקודה.</a:t>
            </a:r>
          </a:p>
          <a:p>
            <a:endParaRPr lang="he-IL" dirty="0"/>
          </a:p>
          <a:p>
            <a:r>
              <a:rPr lang="he-IL" dirty="0"/>
              <a:t>הפסקה הראשונה מתארת את מערכת הנשימה כמכלול. בהמשך יש התייחסות מפורטת לכל אחד מהאיברים.</a:t>
            </a:r>
          </a:p>
          <a:p>
            <a:endParaRPr lang="he-IL" dirty="0"/>
          </a:p>
          <a:p>
            <a:r>
              <a:rPr lang="he-IL" dirty="0"/>
              <a:t>קישור לאתר במבט חדש </a:t>
            </a:r>
            <a:r>
              <a:rPr lang="en-US" dirty="0"/>
              <a:t>https://mabat.tau.ac.il/%d7%9b%d7%9c-%d7%9e%d7%94-%d7%a9%d7%a8%d7%a6%d7%99%d7%aa%d7%9d-%d7%9c%d7%93%d7%a2%d7%aa-%d7%90%d7%95%d7%93%d7%95%d7%aa-%d7%a9%d7%99%d7%a0%d7%95%d7%99-%d7%94%d7%90%d7%a7%d7%9c%d7%99%d7%9d-2/</a:t>
            </a:r>
            <a:r>
              <a:rPr lang="he-IL" dirty="0"/>
              <a:t> להוראה מפורשת של מאפייני </a:t>
            </a:r>
            <a:r>
              <a:rPr lang="he-IL" b="1" dirty="0"/>
              <a:t>מודל של מבנה  מצגת מודלים ה-ו, </a:t>
            </a:r>
            <a:r>
              <a:rPr lang="he-IL" dirty="0"/>
              <a:t>שקופיות 8-5</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12</a:t>
            </a:fld>
            <a:endParaRPr lang="he-IL"/>
          </a:p>
        </p:txBody>
      </p:sp>
    </p:spTree>
    <p:extLst>
      <p:ext uri="{BB962C8B-B14F-4D97-AF65-F5344CB8AC3E}">
        <p14:creationId xmlns:p14="http://schemas.microsoft.com/office/powerpoint/2010/main" val="1806674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שימו לב: חשוב לבסס את ההבנה שמבנה המערכת (והאיברים הבונים אותה) מותאם לתפקודה.</a:t>
            </a:r>
          </a:p>
          <a:p>
            <a:r>
              <a:rPr lang="he-IL" dirty="0"/>
              <a:t>הטיפול בעיקרון נעשה בכל אחת מהפסקאות של קטע המידע.</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13</a:t>
            </a:fld>
            <a:endParaRPr lang="he-IL"/>
          </a:p>
        </p:txBody>
      </p:sp>
    </p:spTree>
    <p:extLst>
      <p:ext uri="{BB962C8B-B14F-4D97-AF65-F5344CB8AC3E}">
        <p14:creationId xmlns:p14="http://schemas.microsoft.com/office/powerpoint/2010/main" val="169528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מספר נאדיות הריאה אצל אדם מבוגר נע בין 300 ל– 450 מיליון, ושטח הפנים שלהן עשוי להגיע ל– 120 מ"ר לערך. </a:t>
            </a:r>
          </a:p>
          <a:p>
            <a:r>
              <a:rPr lang="he-IL" dirty="0"/>
              <a:t>מבנה זה מקנה שטח פנים גדול לביצוע תהליך חילוף הגזים ביעילות מרובה, ובכך יתרונו על מבנה של שק, למשל, ששטח הפנים שלו לא היה מגיע למטר מרובע אחד, דבר שלא היה מאפשר חילוף גזים יעיל.</a:t>
            </a:r>
          </a:p>
          <a:p>
            <a:r>
              <a:rPr lang="he-IL" dirty="0"/>
              <a:t>העיקרון של הגדלת שטח הפנים של גוף מבלי לשנות את נפחו קשה לתפיסה בקרב לומדים בבית הספר היסודי, ולכן מומלץ להתייחס למבנה הריאה רק ברמה של עובדה.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14</a:t>
            </a:fld>
            <a:endParaRPr lang="he-IL"/>
          </a:p>
        </p:txBody>
      </p:sp>
    </p:spTree>
    <p:extLst>
      <p:ext uri="{BB962C8B-B14F-4D97-AF65-F5344CB8AC3E}">
        <p14:creationId xmlns:p14="http://schemas.microsoft.com/office/powerpoint/2010/main" val="298445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בניית דגם מאפשרת ביטוי של ביצועי הבנה. סעיפים א-ב מכוונים לדרישות מהדגם. סעיפים אלה יכולים לשמש גם לצורך הערכת הביצוע והבנה של הלומדים.</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15</a:t>
            </a:fld>
            <a:endParaRPr lang="he-IL"/>
          </a:p>
        </p:txBody>
      </p:sp>
    </p:spTree>
    <p:extLst>
      <p:ext uri="{BB962C8B-B14F-4D97-AF65-F5344CB8AC3E}">
        <p14:creationId xmlns:p14="http://schemas.microsoft.com/office/powerpoint/2010/main" val="1046451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באתר </a:t>
            </a:r>
            <a:r>
              <a:rPr lang="he-IL" b="1" dirty="0"/>
              <a:t>במבט מקוון</a:t>
            </a:r>
            <a:r>
              <a:rPr lang="he-IL" dirty="0"/>
              <a:t>, בספר הדיגיטלי, משימה: </a:t>
            </a:r>
            <a:r>
              <a:rPr lang="he-IL" b="1" dirty="0"/>
              <a:t>מבנה מערכת הנשימה ותפקודה</a:t>
            </a:r>
            <a:r>
              <a:rPr lang="he-IL" dirty="0"/>
              <a:t>, עמוד 222.</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16</a:t>
            </a:fld>
            <a:endParaRPr lang="he-IL"/>
          </a:p>
        </p:txBody>
      </p:sp>
    </p:spTree>
    <p:extLst>
      <p:ext uri="{BB962C8B-B14F-4D97-AF65-F5344CB8AC3E}">
        <p14:creationId xmlns:p14="http://schemas.microsoft.com/office/powerpoint/2010/main" val="143557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פעולת הנשימה (שאיפה ונשיפה) </a:t>
            </a:r>
            <a:r>
              <a:rPr lang="he-IL" dirty="0"/>
              <a:t>עוסק במנגנון הגורם לשאיפה של אוויר לריאות ולנשיפתו לסביבה. השאלה המרכזית שבה עוסק תת הפרק היא "האם שאיפת האוויר אל הריאות היא פעולה מתוכננת?".</a:t>
            </a:r>
          </a:p>
          <a:p>
            <a:endParaRPr lang="he-IL" dirty="0"/>
          </a:p>
          <a:p>
            <a:endParaRPr lang="he-IL" dirty="0"/>
          </a:p>
          <a:p>
            <a:r>
              <a:rPr lang="he-IL" dirty="0"/>
              <a:t>בטרם מפנים את הלומדים לביצוע המשימה חשוב לטפל במושגים שאיפה ונשיפה ולהדגים אותם. תהליך השאיפה והנשיפה אינו קל להבנה.</a:t>
            </a:r>
          </a:p>
          <a:p>
            <a:endParaRPr lang="he-IL" dirty="0"/>
          </a:p>
          <a:p>
            <a:r>
              <a:rPr lang="he-IL" dirty="0"/>
              <a:t>המשימה מתחילה מתצפית בפעולת הנשימה ומדידה של היקף בית החזה בזמן שאיפה ובזמן נשיפה.</a:t>
            </a:r>
          </a:p>
          <a:p>
            <a:r>
              <a:rPr lang="he-IL" dirty="0"/>
              <a:t>להצלחת הפעילות כדאי לבצע אותה בסביבה שקטה ורגועה המאפשרת ריכוז ודיוק במדידה.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17</a:t>
            </a:fld>
            <a:endParaRPr lang="he-IL"/>
          </a:p>
        </p:txBody>
      </p:sp>
    </p:spTree>
    <p:extLst>
      <p:ext uri="{BB962C8B-B14F-4D97-AF65-F5344CB8AC3E}">
        <p14:creationId xmlns:p14="http://schemas.microsoft.com/office/powerpoint/2010/main" val="19482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משימת הסיכום נועדה לסייע לתלמידים להבין כי כניסת האוויר לריאות (שאיפה) ויציאתו מהריאות (נשיפה) נגרמות כתוצאה משינויים בנפח בית החזה ולא כי "הריאות מתנפחות כמו בלון". את ביצועי ההבנה על אודות מנגנון הנשימה יוכלו התלמידים להפגין באמצעות הוספת המרכיבים "שרירי הנשימה והצלעות" לדגם מערכת הנשימה שבנו במסגרת המשימה מבט על מערכת הנשימה, ולהוסיף כתוביות והסבר מתאים לתפקוד שיש לכל אחד ממרכיבים אלה לקיומה של פעולת הנשימה (שאיפה ונשיפה).</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18</a:t>
            </a:fld>
            <a:endParaRPr lang="he-IL"/>
          </a:p>
        </p:txBody>
      </p:sp>
    </p:spTree>
    <p:extLst>
      <p:ext uri="{BB962C8B-B14F-4D97-AF65-F5344CB8AC3E}">
        <p14:creationId xmlns:p14="http://schemas.microsoft.com/office/powerpoint/2010/main" val="4134776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ישנם תלמידים שחושבים שעצירת הנשימה לאורך זמן אפשרית והם אף מתנדבים להדגים זאת. חשוב להבהיר לתלמידים שכאב ראש וסחרחורות שנגרמים בעת עצירת נשימה לאורך זמן נועדו</a:t>
            </a:r>
          </a:p>
          <a:p>
            <a:r>
              <a:rPr lang="he-IL" dirty="0"/>
              <a:t>לאותת לגוף על מחסור בחמצן ועל עילפון צפוי.</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19</a:t>
            </a:fld>
            <a:endParaRPr lang="he-IL"/>
          </a:p>
        </p:txBody>
      </p:sp>
    </p:spTree>
    <p:extLst>
      <p:ext uri="{BB962C8B-B14F-4D97-AF65-F5344CB8AC3E}">
        <p14:creationId xmlns:p14="http://schemas.microsoft.com/office/powerpoint/2010/main" val="340276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דיוקן עצמי: </a:t>
            </a:r>
            <a:r>
              <a:rPr lang="en-US" dirty="0"/>
              <a:t>https://en.wikipedia.org/wiki/Leonardo_da_Vinci#/media/File:Leonardo_da_Vinci_-_presumed_self-portrait_-_WGA12798.jpg</a:t>
            </a:r>
            <a:endParaRPr lang="he-IL" dirty="0"/>
          </a:p>
          <a:p>
            <a:endParaRPr lang="he-IL" dirty="0"/>
          </a:p>
          <a:p>
            <a:r>
              <a:rPr lang="he-IL" dirty="0"/>
              <a:t>קטע הפתיחה </a:t>
            </a:r>
            <a:r>
              <a:rPr lang="he-IL" b="1" dirty="0"/>
              <a:t>מבט אל תוך הגוף </a:t>
            </a:r>
            <a:r>
              <a:rPr lang="he-IL" dirty="0"/>
              <a:t>נועד להביא את אופק הידיעה אל אמצעים נוספים שמאפשרים לבני האדם להכיר את המתרחש בגופם — למשל, באמצעות ניתוח. אין לנו שום ניסיון ישיר הנוגע לאיברים השונים שבתוך הגוף.</a:t>
            </a:r>
          </a:p>
          <a:p>
            <a:r>
              <a:rPr lang="he-IL" dirty="0"/>
              <a:t>התחושות המהוות את ההתנסות הסובייקטיבית שלנו מתייחסות רק לאזורים השטחיים של הגוף — לסנטימטר או לשניים שמתחת לפני השטח ולפתחי הגוף. תחושת הגוף (פרט לתחושת הכובד) מרוכזת בפני השטח ומה שאנו יודעים על האיברים הפנימיים מקורו בידע פורמלי שלימדו אותנו. "תחושותינו לעולם לא יסגירו את קיומם של לב, ריאות או מעיים". זהו ציטוט מתוך המאמר "מה ילדים יודעים על מבנה גופם הפנימי?", שפורסם בשנת 1935.</a:t>
            </a:r>
          </a:p>
          <a:p>
            <a:r>
              <a:rPr lang="he-IL" dirty="0"/>
              <a:t>גם הילדים בימינו נמצאים במצב דומה: הם אינם יודעים דבר על האיברים הנמצאים בתוך גופם.</a:t>
            </a:r>
          </a:p>
          <a:p>
            <a:r>
              <a:rPr lang="he-IL" dirty="0"/>
              <a:t>הפתיחה נועדה ליצור הקשר רעיוני לנושאים שמטופלים בשער וכן כדי לזמן שיח שבאמצעותו אפשר לחשוף ידע מוקדם ולפתח מודעות אודות מטרות הלמידה בשער זה.</a:t>
            </a:r>
          </a:p>
          <a:p>
            <a:r>
              <a:rPr lang="he-IL" dirty="0"/>
              <a:t>התמונות שבשקופיות 4-2 מציגות עבודות של ליאונרדו דה </a:t>
            </a:r>
            <a:r>
              <a:rPr lang="he-IL" dirty="0" err="1"/>
              <a:t>וינצי</a:t>
            </a:r>
            <a:r>
              <a:rPr lang="he-IL" dirty="0"/>
              <a:t> שחי באיטליה לפני כ-500 שנה והציג ברישומים את שראה בניתוחים שערך בגופות בני אדם.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a:t>
            </a:fld>
            <a:endParaRPr lang="he-IL"/>
          </a:p>
        </p:txBody>
      </p:sp>
    </p:spTree>
    <p:extLst>
      <p:ext uri="{BB962C8B-B14F-4D97-AF65-F5344CB8AC3E}">
        <p14:creationId xmlns:p14="http://schemas.microsoft.com/office/powerpoint/2010/main" val="524082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המשימה עוסקת במנגנון הנשימה. תפקודם של שרירי הנשימה קשור ביצירת מצב של תת לחץ בריאות, שגורם לאוויר להיכנס, ולאחר מכן מצב ביצירת מצב של לחץ יתר הגורם לאוויר לצאת מהריאות.</a:t>
            </a:r>
          </a:p>
          <a:p>
            <a:r>
              <a:rPr lang="he-IL" b="0" dirty="0"/>
              <a:t>הבנת מנגנון הנשימה (שאיפת אוויר ונשיפתו) דורשת ידע פיזיקלי הקשור להפרשי לחצים. הניסיון מלמד שילדים מדקלמים את מנגנון הנשימה ומתקשים להסביר את המנגנון. לאור זאת, הנושא מופיע כהרחבה</a:t>
            </a:r>
          </a:p>
          <a:p>
            <a:r>
              <a:rPr lang="he-IL" b="0" dirty="0"/>
              <a:t>בספר ובתוכנית הלימודים לתלמידים מתעניינים</a:t>
            </a:r>
            <a:endParaRPr lang="he-IL" dirty="0"/>
          </a:p>
          <a:p>
            <a:endParaRPr lang="he-IL" b="1" dirty="0"/>
          </a:p>
          <a:p>
            <a:endParaRPr lang="he-IL" b="0" dirty="0"/>
          </a:p>
          <a:p>
            <a:r>
              <a:rPr lang="he-IL" b="0" dirty="0"/>
              <a:t>.</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20</a:t>
            </a:fld>
            <a:endParaRPr lang="he-IL"/>
          </a:p>
        </p:txBody>
      </p:sp>
    </p:spTree>
    <p:extLst>
      <p:ext uri="{BB962C8B-B14F-4D97-AF65-F5344CB8AC3E}">
        <p14:creationId xmlns:p14="http://schemas.microsoft.com/office/powerpoint/2010/main" val="405580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מערכת הנשימה- בונים דגם</a:t>
            </a:r>
            <a:r>
              <a:rPr lang="he-IL" dirty="0"/>
              <a:t>, עמוד 227.</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21</a:t>
            </a:fld>
            <a:endParaRPr lang="he-IL"/>
          </a:p>
        </p:txBody>
      </p:sp>
    </p:spTree>
    <p:extLst>
      <p:ext uri="{BB962C8B-B14F-4D97-AF65-F5344CB8AC3E}">
        <p14:creationId xmlns:p14="http://schemas.microsoft.com/office/powerpoint/2010/main" val="802396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צופים בתנשמת ומאזינים לקולות הנשיפה שמשמיעה.</a:t>
            </a:r>
          </a:p>
          <a:p>
            <a:r>
              <a:rPr lang="he-IL" dirty="0"/>
              <a:t>לוחצים תחילה על הרמקול בצד שמאל למעלה ולאחר מכן על הסרטון.</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22</a:t>
            </a:fld>
            <a:endParaRPr lang="he-IL"/>
          </a:p>
        </p:txBody>
      </p:sp>
    </p:spTree>
    <p:extLst>
      <p:ext uri="{BB962C8B-B14F-4D97-AF65-F5344CB8AC3E}">
        <p14:creationId xmlns:p14="http://schemas.microsoft.com/office/powerpoint/2010/main" val="1550311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עורכים ניסוי שמטרתו היא לבדוק את השפעת המאמץ הגופני על קצב הנשימה.</a:t>
            </a:r>
          </a:p>
          <a:p>
            <a:r>
              <a:rPr lang="he-IL" dirty="0"/>
              <a:t>ההסבר להגברת קצב הנשימה בעקבות מאמץ גופני משלב את חשיבות שיתוף הפעולה בין מערכות הגוף (מערכות ההובלה, העצבים והשרירים) לסיפוק הצרכים המשתנים של הגוף.</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23</a:t>
            </a:fld>
            <a:endParaRPr lang="he-IL"/>
          </a:p>
        </p:txBody>
      </p:sp>
    </p:spTree>
    <p:extLst>
      <p:ext uri="{BB962C8B-B14F-4D97-AF65-F5344CB8AC3E}">
        <p14:creationId xmlns:p14="http://schemas.microsoft.com/office/powerpoint/2010/main" val="3461522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מודדים את קצב הנשימה במצב מנוחה ולאחר פעילות גופנית.</a:t>
            </a:r>
          </a:p>
          <a:p>
            <a:r>
              <a:rPr lang="he-IL" dirty="0"/>
              <a:t>חוזרים על המדידה פעמיים כדי להבטיח דיוק בתוצאות.</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24</a:t>
            </a:fld>
            <a:endParaRPr lang="he-IL"/>
          </a:p>
        </p:txBody>
      </p:sp>
    </p:spTree>
    <p:extLst>
      <p:ext uri="{BB962C8B-B14F-4D97-AF65-F5344CB8AC3E}">
        <p14:creationId xmlns:p14="http://schemas.microsoft.com/office/powerpoint/2010/main" val="216594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המידעון בעמוד זה מאשר ומסביר את המסקנות אליהן התלמידים מגיעים בניסוי זה.</a:t>
            </a:r>
          </a:p>
          <a:p>
            <a:r>
              <a:rPr lang="he-IL" dirty="0"/>
              <a:t>קצב הנשימה עולה לאחר פעילות גופנית. בזמן מאמץ שרירי הגוף זקוקים לאספקה גדולה של חמצן להפקת אנרגיה הדרושה לפעולתם.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25</a:t>
            </a:fld>
            <a:endParaRPr lang="he-IL"/>
          </a:p>
        </p:txBody>
      </p:sp>
    </p:spTree>
    <p:extLst>
      <p:ext uri="{BB962C8B-B14F-4D97-AF65-F5344CB8AC3E}">
        <p14:creationId xmlns:p14="http://schemas.microsoft.com/office/powerpoint/2010/main" val="1035124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מאמץ גופני ופעולת הנשימה?</a:t>
            </a:r>
            <a:r>
              <a:rPr lang="he-IL" dirty="0"/>
              <a:t>, עמוד 229.</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26</a:t>
            </a:fld>
            <a:endParaRPr lang="he-IL"/>
          </a:p>
        </p:txBody>
      </p:sp>
    </p:spTree>
    <p:extLst>
      <p:ext uri="{BB962C8B-B14F-4D97-AF65-F5344CB8AC3E}">
        <p14:creationId xmlns:p14="http://schemas.microsoft.com/office/powerpoint/2010/main" val="81027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סיפורו של מחקר- מה משפיע על קצב הנשימה?, </a:t>
            </a:r>
            <a:r>
              <a:rPr lang="he-IL" dirty="0"/>
              <a:t>עמוד 232.</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27</a:t>
            </a:fld>
            <a:endParaRPr lang="he-IL"/>
          </a:p>
        </p:txBody>
      </p:sp>
    </p:spTree>
    <p:extLst>
      <p:ext uri="{BB962C8B-B14F-4D97-AF65-F5344CB8AC3E}">
        <p14:creationId xmlns:p14="http://schemas.microsoft.com/office/powerpoint/2010/main" val="281847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אנו חשים בפעולת הנשימה אך לא חשים בשינויים בהרכב האוויר. (ההבדלים בין אוויר </a:t>
            </a:r>
            <a:r>
              <a:rPr lang="he-IL" dirty="0" err="1"/>
              <a:t>שאוף</a:t>
            </a:r>
            <a:r>
              <a:rPr lang="he-IL" dirty="0"/>
              <a:t> לנשוף).</a:t>
            </a:r>
          </a:p>
          <a:p>
            <a:r>
              <a:rPr lang="he-IL" dirty="0"/>
              <a:t>המטרה של סעיף 1 היא לבדוק את התגובה של מי סיד צלולים כאשר מבעבע לתוכם פחמן דו חמצני.</a:t>
            </a:r>
          </a:p>
          <a:p>
            <a:r>
              <a:rPr lang="he-IL" dirty="0"/>
              <a:t>מי סיד צלולים הם אינדיקטור לזיהוי פחמן דו חמצני.</a:t>
            </a:r>
          </a:p>
          <a:p>
            <a:endParaRPr lang="he-IL" dirty="0"/>
          </a:p>
          <a:p>
            <a:r>
              <a:rPr lang="he-IL" dirty="0"/>
              <a:t>ההשוואה בין התוצאות שהתקבלו בסעיפים 3-2 מובילה למסקנה שבאוויר שנושפים כמות הפחמן דו חמצני גדולה יותר מהכמות באוויר ששואפים.</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28</a:t>
            </a:fld>
            <a:endParaRPr lang="he-IL"/>
          </a:p>
        </p:txBody>
      </p:sp>
    </p:spTree>
    <p:extLst>
      <p:ext uri="{BB962C8B-B14F-4D97-AF65-F5344CB8AC3E}">
        <p14:creationId xmlns:p14="http://schemas.microsoft.com/office/powerpoint/2010/main" val="3264194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בתפקוד מערכת הנשימה (הפקת אנרגיה בתאי הגוף) ובתהליך חילוף גזים בריאות שבעקבותיו חלים שינויים בהרכב האוויר שנכנס לגוף.</a:t>
            </a:r>
          </a:p>
          <a:p>
            <a:r>
              <a:rPr lang="he-IL" dirty="0"/>
              <a:t>חשוב שהתלמידים יבינו כי תהליך חילוף הגזים מסביר את הצורך בחמצן ואת הצורך בסילוק הפחמן הדו - חמצני מהגוף, ושפעולת הנשימה אינה מסתכמת רק בפעולת השאיפה והנשיפה.</a:t>
            </a:r>
          </a:p>
          <a:p>
            <a:endParaRPr lang="he-IL" dirty="0"/>
          </a:p>
          <a:p>
            <a:r>
              <a:rPr lang="he-IL" dirty="0"/>
              <a:t>הנשימה היא תהליך מורכב הכולל שני תהליכי משנה עיקריים: </a:t>
            </a:r>
            <a:r>
              <a:rPr lang="he-IL" b="1" dirty="0"/>
              <a:t>נשימה חיצונית </a:t>
            </a:r>
            <a:r>
              <a:rPr lang="he-IL" dirty="0"/>
              <a:t>(תהליך חילוף הגזים בין האוויר שבריאות לבין נוזל הדם שבנימי הדם). הביטוי החיצוני של הנשימה הוא שאיפת אוויר מהסביבה</a:t>
            </a:r>
          </a:p>
          <a:p>
            <a:r>
              <a:rPr lang="he-IL" dirty="0"/>
              <a:t>אל הריאות ונשיפתו מהריאות לסביבה. </a:t>
            </a:r>
            <a:r>
              <a:rPr lang="he-IL" b="1" dirty="0"/>
              <a:t>נשימה פנימית </a:t>
            </a:r>
            <a:r>
              <a:rPr lang="he-IL" dirty="0"/>
              <a:t>(נשימה תאית) — הנשימה הפנימית מציינת את תחילתו של תהליך מורכב, ובו תאי הגוף מנצלים את החמצן לחמצון של חומרי מזון לצורך הפקת אנרגיה.</a:t>
            </a:r>
          </a:p>
          <a:p>
            <a:r>
              <a:rPr lang="he-IL" dirty="0"/>
              <a:t>תהליך זה מכונה גם נשימה תאית. בדרך כלל אנו משתמשים במושג נשימה בהקשר לתהליך הנשימה החיצוני בלבד, אך חשוב לדעת שתהליך הנשימה אינו מסתיים בריאות, אלא מתקיים בכל תא ותא בגוף.</a:t>
            </a:r>
          </a:p>
          <a:p>
            <a:endParaRPr lang="he-IL" dirty="0"/>
          </a:p>
          <a:p>
            <a:r>
              <a:rPr lang="he-IL" dirty="0"/>
              <a:t>בשלב זה של הלמידה הנושא ילמד ברמת התופעה. חמצן עובר מנאדיות הריאה אל תוך נימי הדם ואילו פחמן דו - חמצני עובר מהדם את </a:t>
            </a:r>
            <a:r>
              <a:rPr lang="he-IL" dirty="0" err="1"/>
              <a:t>נדיות</a:t>
            </a:r>
            <a:r>
              <a:rPr lang="he-IL" dirty="0"/>
              <a:t> הריאה. באופן דומה תהליך חילוף גזים מתרחש בתאי הגוף.</a:t>
            </a:r>
          </a:p>
          <a:p>
            <a:endParaRPr lang="he-IL" dirty="0"/>
          </a:p>
          <a:p>
            <a:r>
              <a:rPr lang="he-IL" dirty="0"/>
              <a:t>יש להדגיש שכמות החמצן באוויר </a:t>
            </a:r>
            <a:r>
              <a:rPr lang="he-IL" dirty="0" err="1"/>
              <a:t>שאוף</a:t>
            </a:r>
            <a:r>
              <a:rPr lang="he-IL" dirty="0"/>
              <a:t> גדולה מזו שבאוויר </a:t>
            </a:r>
            <a:r>
              <a:rPr lang="he-IL" dirty="0" err="1"/>
              <a:t>הנשוף</a:t>
            </a:r>
            <a:r>
              <a:rPr lang="he-IL" dirty="0"/>
              <a:t>. אך גם באוויר נשוף כמות החמצן גדולה מכמות הפחמן הדו חמצני</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29</a:t>
            </a:fld>
            <a:endParaRPr lang="he-IL"/>
          </a:p>
        </p:txBody>
      </p:sp>
    </p:spTree>
    <p:extLst>
      <p:ext uri="{BB962C8B-B14F-4D97-AF65-F5344CB8AC3E}">
        <p14:creationId xmlns:p14="http://schemas.microsoft.com/office/powerpoint/2010/main" val="258622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שרטוט המוח והגולגולת: </a:t>
            </a:r>
            <a:r>
              <a:rPr lang="en-US" dirty="0"/>
              <a:t>https://en.wikipedia.org/wiki/Leonardo_da_Vinci#/media/File:Leonardo_Da_Vinci's_Brain_Physiology.jpg</a:t>
            </a:r>
            <a:endParaRPr lang="he-IL" dirty="0"/>
          </a:p>
          <a:p>
            <a:endParaRPr lang="he-IL" dirty="0"/>
          </a:p>
          <a:p>
            <a:r>
              <a:rPr lang="he-IL" dirty="0"/>
              <a:t>עובר ברחם: </a:t>
            </a:r>
            <a:r>
              <a:rPr lang="en-US" dirty="0"/>
              <a:t>https://en.wikipedia.org/wiki/Leonardo_da_Vinci#/media/File:Leonardo_da_Vinci_-_Studies_of_the_foetus_in_the_womb.jpg</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a:t>
            </a:fld>
            <a:endParaRPr lang="he-IL"/>
          </a:p>
        </p:txBody>
      </p:sp>
    </p:spTree>
    <p:extLst>
      <p:ext uri="{BB962C8B-B14F-4D97-AF65-F5344CB8AC3E}">
        <p14:creationId xmlns:p14="http://schemas.microsoft.com/office/powerpoint/2010/main" val="4072998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תת פרק זה עוסק בהשפעת חיידקים ונגיפים על מערכת הנשימה ובהשפעה שיש לאוויר מזוהם עליה.</a:t>
            </a:r>
          </a:p>
          <a:p>
            <a:r>
              <a:rPr lang="he-IL" dirty="0"/>
              <a:t>מערכת הנשימה היא מערכת פתוחה שמקיימת יחסי גומלין עם הסביבה. </a:t>
            </a:r>
          </a:p>
          <a:p>
            <a:r>
              <a:rPr lang="he-IL" dirty="0"/>
              <a:t>אנו שואפים אוויר שמקורו בסביבה ופולטים אוויר לסביבה. האוויר שאותו אנו שואפים מכיל לעתים גם חיידקים, נגיפים וחומרים מזהמים ששאיפתם לריאות עלולה לגרום למחלות.</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30</a:t>
            </a:fld>
            <a:endParaRPr lang="he-IL"/>
          </a:p>
        </p:txBody>
      </p:sp>
    </p:spTree>
    <p:extLst>
      <p:ext uri="{BB962C8B-B14F-4D97-AF65-F5344CB8AC3E}">
        <p14:creationId xmlns:p14="http://schemas.microsoft.com/office/powerpoint/2010/main" val="718056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מחלות של מערכת הנשימה שכיחות בקרב ילדים.</a:t>
            </a:r>
          </a:p>
          <a:p>
            <a:r>
              <a:rPr lang="he-IL" dirty="0"/>
              <a:t>יש להניח שהם חלו בעבר במחלות כמו דלקת גרון, שפעת, דלקת </a:t>
            </a:r>
            <a:r>
              <a:rPr lang="he-IL" dirty="0" err="1"/>
              <a:t>הסימפונות</a:t>
            </a:r>
            <a:r>
              <a:rPr lang="he-IL" dirty="0"/>
              <a:t> ועוד. </a:t>
            </a:r>
          </a:p>
          <a:p>
            <a:r>
              <a:rPr lang="he-IL" dirty="0"/>
              <a:t>המשימה נועדה לערוך המשגה לתופעות הקשורות במחלות הזיהומיות של מערכת הנשימה ובדרכי ההתנהגות והטיפול בהן.</a:t>
            </a:r>
          </a:p>
          <a:p>
            <a:endParaRPr lang="he-IL" dirty="0"/>
          </a:p>
          <a:p>
            <a:r>
              <a:rPr lang="he-IL" dirty="0"/>
              <a:t>מוצע לברר עם הלומדים מה ידוע להם על מחלות אלה מניסיונם האישי. </a:t>
            </a:r>
          </a:p>
          <a:p>
            <a:endParaRPr lang="he-IL" dirty="0"/>
          </a:p>
          <a:p>
            <a:r>
              <a:rPr lang="he-IL" dirty="0"/>
              <a:t>חשוב לברר עם הלומדים מה ידוע להם על הפתרונות הטכנולוגיים שמוצגים בקטע המידע.</a:t>
            </a:r>
          </a:p>
          <a:p>
            <a:endParaRPr lang="he-IL" dirty="0"/>
          </a:p>
          <a:p>
            <a:r>
              <a:rPr lang="he-IL" dirty="0"/>
              <a:t>חשוב מאוד שהתלמידים יעמדו על ההדבקה המאפיינת מחלות נשימה מכיוון שחלק מכללי ההתנהגות עוסק במניעת המחלה – אוורור חדרים, שיעול והתעטשות לתוך מטפחת חד פעמית, מנוחה בבית בזמן מחלה ועוד.</a:t>
            </a:r>
          </a:p>
          <a:p>
            <a:endParaRPr lang="he-IL" dirty="0"/>
          </a:p>
          <a:p>
            <a:r>
              <a:rPr lang="he-IL" dirty="0"/>
              <a:t>יש צורך לחדד בפני התלמידים את ההבדלים הקיימים בין חיידק ונגיף ואת המשמעות שיש לכך בנוגע לטיפול – טיפול אנטיביוטי יעיל רק נגד חיידקים. כמו כן, חשוב להדגיש את נטילת האנטיביוטיקה על פי הנחיות הרופא/ה</a:t>
            </a:r>
          </a:p>
          <a:p>
            <a:r>
              <a:rPr lang="he-IL" dirty="0"/>
              <a:t>עד גמר הטיפול.</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31</a:t>
            </a:fld>
            <a:endParaRPr lang="he-IL"/>
          </a:p>
        </p:txBody>
      </p:sp>
    </p:spTree>
    <p:extLst>
      <p:ext uri="{BB962C8B-B14F-4D97-AF65-F5344CB8AC3E}">
        <p14:creationId xmlns:p14="http://schemas.microsoft.com/office/powerpoint/2010/main" val="3550556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לתגליתו המהפכנית של סר אלכסנדר פלמינג, כל פצע קטן בעור היה מסכן חיים, והרופאים היו חסרי אונים למול החיידקים האלימים שכרסמו בבשר החי וגרמו לזיהומים שהובילו לקריסת מערכות, כריתת איברים ומוות.</a:t>
            </a:r>
          </a:p>
          <a:p>
            <a:r>
              <a:rPr lang="he-IL" dirty="0"/>
              <a:t>גילוי האנטיביוטיקה הוא מהמהפכות הרפואיות הגדולות בהיסטוריה. בזכות הגילוי הזה תוחלת החיים עלתה פלאים. קשה לדמיין את החיים שלנו ללא האנטיביוטיקה.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אולם סכנת העמידות של חיידקים לאנטיביוטיקה מחמירה ומתרחבת בגלל שימוש לא נכון, לא מוצדק ועודף באנטיביוטיקה.</a:t>
            </a:r>
          </a:p>
          <a:p>
            <a:r>
              <a:rPr lang="he-IL" dirty="0"/>
              <a:t>אם לא נפעל כולנו יחד באופן </a:t>
            </a:r>
            <a:r>
              <a:rPr lang="he-IL" dirty="0" err="1"/>
              <a:t>מיידי</a:t>
            </a:r>
            <a:r>
              <a:rPr lang="he-IL" dirty="0"/>
              <a:t> למען השימוש הנכון באנטיביוטיקה, האנטיביוטיקה תפסיק להיות יעילה ולא תצליח לחסל חיידקים מזיקים. </a:t>
            </a:r>
          </a:p>
          <a:p>
            <a:endParaRPr lang="he-IL" dirty="0"/>
          </a:p>
          <a:p>
            <a:r>
              <a:rPr lang="he-IL" dirty="0"/>
              <a:t>מתוך האתר מכבי שרותי בריאות </a:t>
            </a:r>
          </a:p>
          <a:p>
            <a:r>
              <a:rPr lang="en-US" dirty="0"/>
              <a:t>https://www.maccabi4u.co.il/new/media/uxwlnd51/%D7%90%D7%A0%D7%98%D7%99%D7%91%D7%99%D7%95%D7%98%D7%99%D7%A7%D7%94.pdf</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32</a:t>
            </a:fld>
            <a:endParaRPr lang="he-IL"/>
          </a:p>
        </p:txBody>
      </p:sp>
    </p:spTree>
    <p:extLst>
      <p:ext uri="{BB962C8B-B14F-4D97-AF65-F5344CB8AC3E}">
        <p14:creationId xmlns:p14="http://schemas.microsoft.com/office/powerpoint/2010/main" val="3512675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בהשפעה של גורמים מזהמים באוויר על מערכת הנשימה ובריאותה. </a:t>
            </a:r>
          </a:p>
          <a:p>
            <a:r>
              <a:rPr lang="he-IL" dirty="0"/>
              <a:t>קטע המידע המשולב במשימה מציין את הגורמים המזהמים ואת ההשפעה שלהם על מערכת הנשימה.</a:t>
            </a:r>
          </a:p>
          <a:p>
            <a:r>
              <a:rPr lang="he-IL" dirty="0"/>
              <a:t>מוצע לעבוד עם התלמידים על מיומנות החשיבה של זיהוי גורם/ סיבה -תוצאה</a:t>
            </a:r>
          </a:p>
          <a:p>
            <a:endParaRPr lang="he-IL" dirty="0"/>
          </a:p>
          <a:p>
            <a:endParaRPr lang="he-IL" dirty="0"/>
          </a:p>
          <a:p>
            <a:r>
              <a:rPr lang="he-IL" dirty="0"/>
              <a:t>חשוב לעודד ולכוון את התלמידים להשתמש בתשובתם במושגים הקשורים לתפקוד מערכת הנשימה (הפקת אנרגיה, חילוף גזים בריאות וכדומה).</a:t>
            </a:r>
          </a:p>
          <a:p>
            <a:endParaRPr lang="he-IL" dirty="0"/>
          </a:p>
          <a:p>
            <a:r>
              <a:rPr lang="he-IL" dirty="0"/>
              <a:t>הבהרה: קטע המידע </a:t>
            </a:r>
            <a:r>
              <a:rPr lang="he-IL" b="1" dirty="0"/>
              <a:t>חשוב לדעת: לא רק המעשנים מסתכנים!</a:t>
            </a:r>
          </a:p>
          <a:p>
            <a:r>
              <a:rPr lang="he-IL" dirty="0"/>
              <a:t>הקטע מעלה למודעות את הסכנה שבחשיפת מערכת הנשימה לאוויר מזוהם, בין שמדובר בעישון ובין שמדובר בשהייה באזורים שיש בהם זיהום אוויר כבד.</a:t>
            </a:r>
          </a:p>
          <a:p>
            <a:r>
              <a:rPr lang="he-IL" dirty="0"/>
              <a:t>תמונות רנטגן של אנשים שהיו חשופים במשך זמן רב לזיהום אוויר מציגות ריאות בצבע שחור שמקורו בשקיעת החומרים המזהמים על דפנותיהן של נאדיות הריאה.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33</a:t>
            </a:fld>
            <a:endParaRPr lang="he-IL"/>
          </a:p>
        </p:txBody>
      </p:sp>
    </p:spTree>
    <p:extLst>
      <p:ext uri="{BB962C8B-B14F-4D97-AF65-F5344CB8AC3E}">
        <p14:creationId xmlns:p14="http://schemas.microsoft.com/office/powerpoint/2010/main" val="1492847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באתר </a:t>
            </a:r>
            <a:r>
              <a:rPr lang="he-IL" b="1" dirty="0"/>
              <a:t>במבט מקוון</a:t>
            </a:r>
            <a:r>
              <a:rPr lang="he-IL" dirty="0"/>
              <a:t>, בספר הדיגיטלי, </a:t>
            </a:r>
            <a:r>
              <a:rPr lang="he-IL" b="0" dirty="0"/>
              <a:t>משימה:</a:t>
            </a:r>
            <a:r>
              <a:rPr lang="he-IL" b="1" dirty="0"/>
              <a:t> מהי איכות האוויר באזורכם?</a:t>
            </a:r>
            <a:r>
              <a:rPr lang="he-IL" dirty="0"/>
              <a:t>, עמוד 239.</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34</a:t>
            </a:fld>
            <a:endParaRPr lang="he-IL"/>
          </a:p>
        </p:txBody>
      </p:sp>
    </p:spTree>
    <p:extLst>
      <p:ext uri="{BB962C8B-B14F-4D97-AF65-F5344CB8AC3E}">
        <p14:creationId xmlns:p14="http://schemas.microsoft.com/office/powerpoint/2010/main" val="3830765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בתבנית זו התלמידים מתבקשים לגלות "אזרחות פעילה" ולהירתם לפעולה למען שיפור איכות האוויר שבסביבתם.</a:t>
            </a:r>
          </a:p>
          <a:p>
            <a:r>
              <a:rPr lang="he-IL" dirty="0"/>
              <a:t>מומלץ לשלב במשימה סיור בסביבה (בליווי מבוגרים) לאיתור מפגעים.</a:t>
            </a:r>
          </a:p>
          <a:p>
            <a:endParaRPr lang="he-IL" dirty="0"/>
          </a:p>
          <a:p>
            <a:r>
              <a:rPr lang="he-IL" dirty="0"/>
              <a:t>כדי למנוע תסכול אפשרי של תלמידים כתוצאה מאי</a:t>
            </a:r>
          </a:p>
          <a:p>
            <a:r>
              <a:rPr lang="he-IL" dirty="0"/>
              <a:t>יכולתם להשפיע על גורמי זיהום שאי אפשר להרחיק, מוצע לצייד</a:t>
            </a:r>
          </a:p>
          <a:p>
            <a:r>
              <a:rPr lang="he-IL" dirty="0"/>
              <a:t>אותם בפתרונות ישימים כמו נטיעת עצים.</a:t>
            </a:r>
          </a:p>
          <a:p>
            <a:r>
              <a:rPr lang="he-IL" dirty="0"/>
              <a:t>מומלץ לפנות למשימה המתוקשבת </a:t>
            </a:r>
            <a:r>
              <a:rPr lang="he-IL" b="1" dirty="0"/>
              <a:t>שומרים על עצים</a:t>
            </a:r>
            <a:r>
              <a:rPr lang="he-IL" dirty="0"/>
              <a:t>, באתר במבט מקוון, יחידת תוכן שינוי אקלים וקיימות. </a:t>
            </a:r>
          </a:p>
          <a:p>
            <a:r>
              <a:rPr lang="he-IL" dirty="0"/>
              <a:t>המשימה עוסקת בתרומה הגדולה של העצים לשיפור איכות האוויר, ובחשיבות של העצים לשמירה על כדור הארץ בעידן משבר האקלים.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35</a:t>
            </a:fld>
            <a:endParaRPr lang="he-IL"/>
          </a:p>
        </p:txBody>
      </p:sp>
    </p:spTree>
    <p:extLst>
      <p:ext uri="{BB962C8B-B14F-4D97-AF65-F5344CB8AC3E}">
        <p14:creationId xmlns:p14="http://schemas.microsoft.com/office/powerpoint/2010/main" val="689231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36</a:t>
            </a:fld>
            <a:endParaRPr lang="he-IL"/>
          </a:p>
        </p:txBody>
      </p:sp>
    </p:spTree>
    <p:extLst>
      <p:ext uri="{BB962C8B-B14F-4D97-AF65-F5344CB8AC3E}">
        <p14:creationId xmlns:p14="http://schemas.microsoft.com/office/powerpoint/2010/main" val="3288752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37</a:t>
            </a:fld>
            <a:endParaRPr lang="he-IL"/>
          </a:p>
        </p:txBody>
      </p:sp>
    </p:spTree>
    <p:extLst>
      <p:ext uri="{BB962C8B-B14F-4D97-AF65-F5344CB8AC3E}">
        <p14:creationId xmlns:p14="http://schemas.microsoft.com/office/powerpoint/2010/main" val="3674486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38</a:t>
            </a:fld>
            <a:endParaRPr lang="he-IL"/>
          </a:p>
        </p:txBody>
      </p:sp>
    </p:spTree>
    <p:extLst>
      <p:ext uri="{BB962C8B-B14F-4D97-AF65-F5344CB8AC3E}">
        <p14:creationId xmlns:p14="http://schemas.microsoft.com/office/powerpoint/2010/main" val="1745524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בנינו דגם והערכנו אותו?.</a:t>
            </a:r>
          </a:p>
          <a:p>
            <a:r>
              <a:rPr lang="he-IL" dirty="0"/>
              <a:t>תשובה: </a:t>
            </a:r>
            <a:r>
              <a:rPr lang="he-IL" b="1" dirty="0"/>
              <a:t>מבנה מערכת הנשימה ותפקודה</a:t>
            </a:r>
            <a:r>
              <a:rPr lang="he-IL" dirty="0"/>
              <a:t>, עמוד 225.</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39</a:t>
            </a:fld>
            <a:endParaRPr lang="he-IL"/>
          </a:p>
        </p:txBody>
      </p:sp>
    </p:spTree>
    <p:extLst>
      <p:ext uri="{BB962C8B-B14F-4D97-AF65-F5344CB8AC3E}">
        <p14:creationId xmlns:p14="http://schemas.microsoft.com/office/powerpoint/2010/main" val="22897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a:p>
            <a:r>
              <a:rPr lang="he-IL" dirty="0"/>
              <a:t>עצמות ושרירי הזרוע: </a:t>
            </a:r>
            <a:r>
              <a:rPr lang="en-US" dirty="0"/>
              <a:t>https://en.wikipedia.org/wiki/Leonardo_da_Vinci#/media/File:Leonardo_da_Vinci_-_RCIN_919000,_Verso_The_bones_and_muscles_of_the_arm_c.1510-11.jpg</a:t>
            </a:r>
            <a:endParaRPr lang="he-IL" dirty="0"/>
          </a:p>
          <a:p>
            <a:endParaRPr lang="he-IL" b="0" i="0" dirty="0">
              <a:solidFill>
                <a:srgbClr val="202122"/>
              </a:solidFill>
              <a:effectLst/>
              <a:latin typeface="Arial" panose="020B0604020202020204" pitchFamily="34" charset="0"/>
            </a:endParaRPr>
          </a:p>
          <a:p>
            <a:r>
              <a:rPr lang="he-IL" b="0" i="0" dirty="0">
                <a:solidFill>
                  <a:srgbClr val="202122"/>
                </a:solidFill>
                <a:effectLst/>
                <a:latin typeface="Arial" panose="020B0604020202020204" pitchFamily="34" charset="0"/>
              </a:rPr>
              <a:t>האדם </a:t>
            </a:r>
            <a:r>
              <a:rPr lang="he-IL" b="0" i="0" dirty="0" err="1">
                <a:solidFill>
                  <a:srgbClr val="202122"/>
                </a:solidFill>
                <a:effectLst/>
                <a:latin typeface="Arial" panose="020B0604020202020204" pitchFamily="34" charset="0"/>
              </a:rPr>
              <a:t>הויטרובי</a:t>
            </a:r>
            <a:r>
              <a:rPr lang="he-IL" b="0" i="0" dirty="0">
                <a:solidFill>
                  <a:srgbClr val="202122"/>
                </a:solidFill>
                <a:effectLst/>
                <a:latin typeface="Arial" panose="020B0604020202020204" pitchFamily="34" charset="0"/>
              </a:rPr>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https://en.wikipedia.org/wiki/Leonardo_da_Vinci#/media/File:Da_Vinci_Vitruve_Luc_Viatour_(cropped).jpg</a:t>
            </a:r>
            <a:endParaRPr lang="he-IL" dirty="0"/>
          </a:p>
          <a:p>
            <a:endParaRPr lang="he-IL" b="0" i="0" dirty="0">
              <a:solidFill>
                <a:srgbClr val="202122"/>
              </a:solidFill>
              <a:effectLst/>
              <a:latin typeface="Arial" panose="020B0604020202020204" pitchFamily="34" charset="0"/>
            </a:endParaRPr>
          </a:p>
          <a:p>
            <a:r>
              <a:rPr lang="he-IL" b="0" i="0" dirty="0">
                <a:solidFill>
                  <a:srgbClr val="202122"/>
                </a:solidFill>
                <a:effectLst/>
                <a:latin typeface="Arial" panose="020B0604020202020204" pitchFamily="34" charset="0"/>
              </a:rPr>
              <a:t>האדם </a:t>
            </a:r>
            <a:r>
              <a:rPr lang="he-IL" b="0" i="0" dirty="0" err="1">
                <a:solidFill>
                  <a:srgbClr val="202122"/>
                </a:solidFill>
                <a:effectLst/>
                <a:latin typeface="Arial" panose="020B0604020202020204" pitchFamily="34" charset="0"/>
              </a:rPr>
              <a:t>הויטרובי</a:t>
            </a:r>
            <a:r>
              <a:rPr lang="he-IL" b="0" i="0" dirty="0">
                <a:solidFill>
                  <a:srgbClr val="202122"/>
                </a:solidFill>
                <a:effectLst/>
                <a:latin typeface="Arial" panose="020B0604020202020204" pitchFamily="34" charset="0"/>
              </a:rPr>
              <a:t> הוא </a:t>
            </a:r>
            <a:r>
              <a:rPr lang="he-IL" b="0" i="0" u="none" strike="noStrike" dirty="0">
                <a:effectLst/>
                <a:latin typeface="Arial" panose="020B0604020202020204" pitchFamily="34" charset="0"/>
                <a:hlinkClick r:id="rId3" tooltip="רישום"/>
              </a:rPr>
              <a:t>רישום</a:t>
            </a:r>
            <a:r>
              <a:rPr lang="he-IL" b="0" i="0" dirty="0">
                <a:solidFill>
                  <a:srgbClr val="202122"/>
                </a:solidFill>
                <a:effectLst/>
                <a:latin typeface="Arial" panose="020B0604020202020204" pitchFamily="34" charset="0"/>
              </a:rPr>
              <a:t> מפורסם של </a:t>
            </a:r>
            <a:r>
              <a:rPr lang="he-IL" b="0" i="0" u="none" strike="noStrike" dirty="0">
                <a:effectLst/>
                <a:latin typeface="Arial" panose="020B0604020202020204" pitchFamily="34" charset="0"/>
                <a:hlinkClick r:id="rId4" tooltip="לאונרדו דה וינצ'י"/>
              </a:rPr>
              <a:t>לאונרדו דה וינצ'י</a:t>
            </a:r>
            <a:r>
              <a:rPr lang="he-IL" b="0" i="0" dirty="0">
                <a:solidFill>
                  <a:srgbClr val="202122"/>
                </a:solidFill>
                <a:effectLst/>
                <a:latin typeface="Arial" panose="020B0604020202020204" pitchFamily="34" charset="0"/>
              </a:rPr>
              <a:t> משנת </a:t>
            </a:r>
            <a:r>
              <a:rPr lang="he-IL" b="0" i="0" u="none" strike="noStrike" dirty="0">
                <a:effectLst/>
                <a:latin typeface="Arial" panose="020B0604020202020204" pitchFamily="34" charset="0"/>
                <a:hlinkClick r:id="rId5" tooltip="1490"/>
              </a:rPr>
              <a:t>1490</a:t>
            </a:r>
            <a:r>
              <a:rPr lang="he-IL" b="0" i="0" dirty="0">
                <a:solidFill>
                  <a:srgbClr val="202122"/>
                </a:solidFill>
                <a:effectLst/>
                <a:latin typeface="Arial" panose="020B0604020202020204" pitchFamily="34" charset="0"/>
              </a:rPr>
              <a:t>. הרישום המשקף זאת, עושה שימוש ב</a:t>
            </a:r>
            <a:r>
              <a:rPr lang="he-IL" b="0" i="0" u="none" strike="noStrike" dirty="0">
                <a:effectLst/>
                <a:latin typeface="Arial" panose="020B0604020202020204" pitchFamily="34" charset="0"/>
                <a:hlinkClick r:id="rId6" tooltip="יחס (בין מספרים)"/>
              </a:rPr>
              <a:t>פרופורציות</a:t>
            </a:r>
            <a:r>
              <a:rPr lang="he-IL" b="0" i="0" dirty="0">
                <a:solidFill>
                  <a:srgbClr val="202122"/>
                </a:solidFill>
                <a:effectLst/>
                <a:latin typeface="Arial" panose="020B0604020202020204" pitchFamily="34" charset="0"/>
              </a:rPr>
              <a:t> וב</a:t>
            </a:r>
            <a:r>
              <a:rPr lang="he-IL" b="0" i="0" u="none" strike="noStrike" dirty="0">
                <a:effectLst/>
                <a:latin typeface="Arial" panose="020B0604020202020204" pitchFamily="34" charset="0"/>
                <a:hlinkClick r:id="rId7" tooltip="סימטריה"/>
              </a:rPr>
              <a:t>סימטריה</a:t>
            </a:r>
            <a:r>
              <a:rPr lang="he-IL" b="0" i="0" dirty="0">
                <a:solidFill>
                  <a:srgbClr val="202122"/>
                </a:solidFill>
                <a:effectLst/>
                <a:latin typeface="Arial" panose="020B0604020202020204" pitchFamily="34" charset="0"/>
              </a:rPr>
              <a:t> של גוף האדם, כסמל ל</a:t>
            </a:r>
            <a:r>
              <a:rPr lang="he-IL" b="0" i="0" u="none" strike="noStrike" dirty="0">
                <a:effectLst/>
                <a:latin typeface="Arial" panose="020B0604020202020204" pitchFamily="34" charset="0"/>
                <a:hlinkClick r:id="rId8" tooltip="יופי"/>
              </a:rPr>
              <a:t>יופי</a:t>
            </a:r>
            <a:r>
              <a:rPr lang="he-IL" b="0" i="0" dirty="0">
                <a:solidFill>
                  <a:srgbClr val="202122"/>
                </a:solidFill>
                <a:effectLst/>
                <a:latin typeface="Arial" panose="020B0604020202020204" pitchFamily="34" charset="0"/>
              </a:rPr>
              <a:t>, לשלמות ול</a:t>
            </a:r>
            <a:r>
              <a:rPr lang="he-IL" b="0" i="0" u="none" strike="noStrike" dirty="0">
                <a:effectLst/>
                <a:latin typeface="Arial" panose="020B0604020202020204" pitchFamily="34" charset="0"/>
                <a:hlinkClick r:id="rId9" tooltip="הרמוניה"/>
              </a:rPr>
              <a:t>הרמוניה</a:t>
            </a:r>
            <a:r>
              <a:rPr lang="he-IL" b="0" i="0" dirty="0">
                <a:solidFill>
                  <a:srgbClr val="202122"/>
                </a:solidFill>
                <a:effectLst/>
                <a:latin typeface="Arial" panose="020B0604020202020204" pitchFamily="34" charset="0"/>
              </a:rPr>
              <a:t>. הוא מהווה ביטוי של גילוי מחדש של הפרופורציות המתמטיות של גוף האדם ב</a:t>
            </a:r>
            <a:r>
              <a:rPr lang="he-IL" b="0" i="0" u="none" strike="noStrike" dirty="0">
                <a:effectLst/>
                <a:latin typeface="Arial" panose="020B0604020202020204" pitchFamily="34" charset="0"/>
                <a:hlinkClick r:id="rId10" tooltip="המאה ה-15"/>
              </a:rPr>
              <a:t>מאה ה-15</a:t>
            </a:r>
            <a:r>
              <a:rPr lang="he-IL" b="0" i="0" dirty="0">
                <a:solidFill>
                  <a:srgbClr val="202122"/>
                </a:solidFill>
                <a:effectLst/>
                <a:latin typeface="Arial" panose="020B0604020202020204" pitchFamily="34" charset="0"/>
              </a:rPr>
              <a:t>, ונחשב לאחת מיצירות ה</a:t>
            </a:r>
            <a:r>
              <a:rPr lang="he-IL" b="0" i="0" u="none" strike="noStrike" dirty="0">
                <a:effectLst/>
                <a:latin typeface="Arial" panose="020B0604020202020204" pitchFamily="34" charset="0"/>
                <a:hlinkClick r:id="rId11" tooltip="אמנות"/>
              </a:rPr>
              <a:t>אמנות</a:t>
            </a:r>
            <a:r>
              <a:rPr lang="he-IL" b="0" i="0" dirty="0">
                <a:solidFill>
                  <a:srgbClr val="202122"/>
                </a:solidFill>
                <a:effectLst/>
                <a:latin typeface="Arial" panose="020B0604020202020204" pitchFamily="34" charset="0"/>
              </a:rPr>
              <a:t> הידועות של </a:t>
            </a:r>
            <a:r>
              <a:rPr lang="he-IL" b="0" i="0" dirty="0" err="1">
                <a:solidFill>
                  <a:srgbClr val="202122"/>
                </a:solidFill>
                <a:effectLst/>
                <a:latin typeface="Arial" panose="020B0604020202020204" pitchFamily="34" charset="0"/>
              </a:rPr>
              <a:t>ה</a:t>
            </a:r>
            <a:r>
              <a:rPr lang="he-IL" b="0" i="0" u="none" strike="noStrike" dirty="0" err="1">
                <a:effectLst/>
                <a:latin typeface="Arial" panose="020B0604020202020204" pitchFamily="34" charset="0"/>
                <a:hlinkClick r:id="rId12" tooltip="רנסאנס"/>
              </a:rPr>
              <a:t>רנסאנס</a:t>
            </a:r>
            <a:r>
              <a:rPr lang="he-IL" b="0" i="0" dirty="0">
                <a:solidFill>
                  <a:srgbClr val="202122"/>
                </a:solidFill>
                <a:effectLst/>
                <a:latin typeface="Arial" panose="020B0604020202020204" pitchFamily="34" charset="0"/>
              </a:rPr>
              <a:t> ה</a:t>
            </a:r>
            <a:r>
              <a:rPr lang="he-IL" b="0" i="0" u="none" strike="noStrike" dirty="0">
                <a:effectLst/>
                <a:latin typeface="Arial" panose="020B0604020202020204" pitchFamily="34" charset="0"/>
                <a:hlinkClick r:id="rId13" tooltip="איטליה"/>
              </a:rPr>
              <a:t>איטלקי</a:t>
            </a:r>
            <a:r>
              <a:rPr lang="he-IL" b="0" i="0" dirty="0">
                <a:solidFill>
                  <a:srgbClr val="202122"/>
                </a:solidFill>
                <a:effectLst/>
                <a:latin typeface="Arial" panose="020B0604020202020204" pitchFamily="34" charset="0"/>
              </a:rPr>
              <a:t>.</a:t>
            </a:r>
          </a:p>
          <a:p>
            <a:endParaRPr lang="he-IL" b="0" i="0" dirty="0">
              <a:solidFill>
                <a:srgbClr val="202122"/>
              </a:solidFill>
              <a:effectLst/>
              <a:latin typeface="Arial" panose="020B0604020202020204" pitchFamily="34" charset="0"/>
            </a:endParaRPr>
          </a:p>
          <a:p>
            <a:r>
              <a:rPr lang="he-IL" b="0" i="0" dirty="0" err="1">
                <a:solidFill>
                  <a:srgbClr val="202122"/>
                </a:solidFill>
                <a:effectLst/>
                <a:latin typeface="Arial" panose="020B0604020202020204" pitchFamily="34" charset="0"/>
              </a:rPr>
              <a:t>ויטרוביוס</a:t>
            </a:r>
            <a:r>
              <a:rPr lang="he-IL" b="0" i="0" dirty="0">
                <a:solidFill>
                  <a:srgbClr val="202122"/>
                </a:solidFill>
                <a:effectLst/>
                <a:latin typeface="Arial" panose="020B0604020202020204" pitchFamily="34" charset="0"/>
              </a:rPr>
              <a:t> (אדריכל) למד את פרופורציות האדם וממצאיו הוצפנו (נכתבו ב</a:t>
            </a:r>
            <a:r>
              <a:rPr lang="he-IL" b="0" i="0" u="none" strike="noStrike" dirty="0">
                <a:effectLst/>
                <a:latin typeface="Arial" panose="020B0604020202020204" pitchFamily="34" charset="0"/>
                <a:hlinkClick r:id="rId14" tooltip="כתב ראי"/>
              </a:rPr>
              <a:t>כתב ראי</a:t>
            </a:r>
            <a:r>
              <a:rPr lang="he-IL" b="0" i="0" dirty="0">
                <a:solidFill>
                  <a:srgbClr val="202122"/>
                </a:solidFill>
                <a:effectLst/>
                <a:latin typeface="Arial" panose="020B0604020202020204" pitchFamily="34" charset="0"/>
              </a:rPr>
              <a:t>) בציור מפורסם מאוד של </a:t>
            </a:r>
            <a:r>
              <a:rPr lang="he-IL" b="0" i="0" u="none" strike="noStrike" dirty="0">
                <a:effectLst/>
                <a:latin typeface="Arial" panose="020B0604020202020204" pitchFamily="34" charset="0"/>
                <a:hlinkClick r:id="rId4" tooltip="לאונרדו דה וינצ'י"/>
              </a:rPr>
              <a:t>לאונרדו דה וינצ'י</a:t>
            </a:r>
            <a:r>
              <a:rPr lang="he-IL" b="0" i="0" dirty="0">
                <a:solidFill>
                  <a:srgbClr val="202122"/>
                </a:solidFill>
                <a:effectLst/>
                <a:latin typeface="Arial" panose="020B0604020202020204" pitchFamily="34" charset="0"/>
              </a:rPr>
              <a:t> משנת </a:t>
            </a:r>
            <a:r>
              <a:rPr lang="he-IL" b="0" i="0" u="none" strike="noStrike" dirty="0">
                <a:effectLst/>
                <a:latin typeface="Arial" panose="020B0604020202020204" pitchFamily="34" charset="0"/>
                <a:hlinkClick r:id="rId15" tooltip="1492"/>
              </a:rPr>
              <a:t>1492</a:t>
            </a:r>
            <a:r>
              <a:rPr lang="he-IL" b="0" i="0" dirty="0">
                <a:solidFill>
                  <a:srgbClr val="202122"/>
                </a:solidFill>
                <a:effectLst/>
                <a:latin typeface="Arial" panose="020B0604020202020204" pitchFamily="34" charset="0"/>
              </a:rPr>
              <a:t> ("</a:t>
            </a:r>
            <a:r>
              <a:rPr lang="he-IL" b="0" i="0" u="none" strike="noStrike" dirty="0">
                <a:effectLst/>
                <a:latin typeface="Arial" panose="020B0604020202020204" pitchFamily="34" charset="0"/>
                <a:hlinkClick r:id="rId16" tooltip="האדם הוויטרובי"/>
              </a:rPr>
              <a:t>האדם הוויטרובי</a:t>
            </a:r>
            <a:r>
              <a:rPr lang="he-IL" b="0" i="0" dirty="0">
                <a:solidFill>
                  <a:srgbClr val="202122"/>
                </a:solidFill>
                <a:effectLst/>
                <a:latin typeface="Arial" panose="020B0604020202020204" pitchFamily="34" charset="0"/>
              </a:rPr>
              <a:t>").</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a:t>
            </a:fld>
            <a:endParaRPr lang="he-IL"/>
          </a:p>
        </p:txBody>
      </p:sp>
    </p:spTree>
    <p:extLst>
      <p:ext uri="{BB962C8B-B14F-4D97-AF65-F5344CB8AC3E}">
        <p14:creationId xmlns:p14="http://schemas.microsoft.com/office/powerpoint/2010/main" val="3865050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40</a:t>
            </a:fld>
            <a:endParaRPr lang="he-IL"/>
          </a:p>
        </p:txBody>
      </p:sp>
    </p:spTree>
    <p:extLst>
      <p:ext uri="{BB962C8B-B14F-4D97-AF65-F5344CB8AC3E}">
        <p14:creationId xmlns:p14="http://schemas.microsoft.com/office/powerpoint/2010/main" val="652497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a:t>
            </a:r>
            <a:r>
              <a:rPr lang="he-IL" b="1" dirty="0"/>
              <a:t>משימת סיכום: מערכת הנשימה</a:t>
            </a:r>
            <a:r>
              <a:rPr lang="he-IL" dirty="0"/>
              <a:t>, עמוד 242.</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41</a:t>
            </a:fld>
            <a:endParaRPr lang="he-IL"/>
          </a:p>
        </p:txBody>
      </p:sp>
    </p:spTree>
    <p:extLst>
      <p:ext uri="{BB962C8B-B14F-4D97-AF65-F5344CB8AC3E}">
        <p14:creationId xmlns:p14="http://schemas.microsoft.com/office/powerpoint/2010/main" val="2028581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אוויר לנשימה</a:t>
            </a:r>
            <a:r>
              <a:rPr lang="he-IL" dirty="0"/>
              <a:t>. </a:t>
            </a:r>
            <a:r>
              <a:rPr lang="he-IL" b="0" i="0" dirty="0">
                <a:effectLst/>
                <a:latin typeface="Almoni Neue DL 4.0 AAA"/>
              </a:rPr>
              <a:t>המשימה עוסקת בפעולות הנשימה (שאיפה ונשיפה) ובמבנה מערכת הנשימה. מושם  דגש על התאמת איברי המערכת ותפקידם בתהליך הנשימה. </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42</a:t>
            </a:fld>
            <a:endParaRPr lang="he-IL"/>
          </a:p>
        </p:txBody>
      </p:sp>
    </p:spTree>
    <p:extLst>
      <p:ext uri="{BB962C8B-B14F-4D97-AF65-F5344CB8AC3E}">
        <p14:creationId xmlns:p14="http://schemas.microsoft.com/office/powerpoint/2010/main" val="6434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נושמים נכון  </a:t>
            </a:r>
            <a:r>
              <a:rPr kumimoji="0" lang="he-IL" sz="12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בשחיה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עוסקת בהבניית משמעות למושגים שאיפה ונשיפה ובחשיבות הנשימה בהקשר לנשימה נכונה בזמן השחייה.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43</a:t>
            </a:fld>
            <a:endParaRPr lang="he-IL"/>
          </a:p>
        </p:txBody>
      </p:sp>
    </p:spTree>
    <p:extLst>
      <p:ext uri="{BB962C8B-B14F-4D97-AF65-F5344CB8AC3E}">
        <p14:creationId xmlns:p14="http://schemas.microsoft.com/office/powerpoint/2010/main" val="3492911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ביחידת התוכן </a:t>
            </a:r>
            <a:r>
              <a:rPr lang="he-IL" b="1" dirty="0"/>
              <a:t>גוף האדם ובריאותו</a:t>
            </a:r>
            <a:r>
              <a:rPr lang="he-IL" dirty="0"/>
              <a:t>, המשימה </a:t>
            </a:r>
            <a:r>
              <a:rPr lang="he-IL" b="1" dirty="0"/>
              <a:t>מערת הכלבים</a:t>
            </a:r>
            <a:r>
              <a:rPr lang="he-IL" dirty="0"/>
              <a:t>. המשימה עוסקת בחקר תעלומה אודת כלבים שמתעלפים במערה (בעוד שבני האדם לא) בגלל הצטברות של פחמן דו-חמצני מעל רצפת  המערה. הבנת התופעה מצריכה אינטגרציה בין התנאים הדרושים לבעירה לבין הצורך בחמצן לנשימה.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44</a:t>
            </a:fld>
            <a:endParaRPr lang="he-IL"/>
          </a:p>
        </p:txBody>
      </p:sp>
    </p:spTree>
    <p:extLst>
      <p:ext uri="{BB962C8B-B14F-4D97-AF65-F5344CB8AC3E}">
        <p14:creationId xmlns:p14="http://schemas.microsoft.com/office/powerpoint/2010/main" val="2555915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הסיפור שמאחורי המסכה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מציגה ארבע פעילויות לבחירה על ארבע מסכות נשימתיות שונות (מסכה לצלילה במים, מסכה רפואית, מסכה של לוחמי אש, מסכה להדברת מזיקים). בפעילויות מודגש הצורך החיוני חמצן וחשיבותו לנשימה. מושם דגש על מהות הטכנולוגיה (מתן מענה לצרכים אנושיים) וכן על התאמה בין תכונות המוצר לתפקידיו.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45</a:t>
            </a:fld>
            <a:endParaRPr lang="he-IL"/>
          </a:p>
        </p:txBody>
      </p:sp>
    </p:spTree>
    <p:extLst>
      <p:ext uri="{BB962C8B-B14F-4D97-AF65-F5344CB8AC3E}">
        <p14:creationId xmlns:p14="http://schemas.microsoft.com/office/powerpoint/2010/main" val="3216162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לכניסה למשימות הערכה באתר </a:t>
            </a:r>
            <a:r>
              <a:rPr lang="he-IL" b="1" dirty="0"/>
              <a:t>במבט חדש</a:t>
            </a:r>
          </a:p>
          <a:p>
            <a:r>
              <a:rPr lang="he-IL" dirty="0"/>
              <a:t>מדורים, משימות הערכה </a:t>
            </a:r>
          </a:p>
          <a:p>
            <a:r>
              <a:rPr lang="he-IL" dirty="0"/>
              <a:t>הסיסמה לכניסה </a:t>
            </a:r>
            <a:r>
              <a:rPr lang="en-US" dirty="0"/>
              <a:t>Tests</a:t>
            </a:r>
          </a:p>
          <a:p>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46</a:t>
            </a:fld>
            <a:endParaRPr lang="he-IL"/>
          </a:p>
        </p:txBody>
      </p:sp>
    </p:spTree>
    <p:extLst>
      <p:ext uri="{BB962C8B-B14F-4D97-AF65-F5344CB8AC3E}">
        <p14:creationId xmlns:p14="http://schemas.microsoft.com/office/powerpoint/2010/main" val="156988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שיח.</a:t>
            </a:r>
          </a:p>
          <a:p>
            <a:r>
              <a:rPr lang="he-IL" dirty="0"/>
              <a:t> 1. דמיינו: לוּ הייתם יוצאים למסע בתוך גוף האדם באמצעות צוללת זעירה, מה הייתם רואים בגוף?</a:t>
            </a:r>
          </a:p>
          <a:p>
            <a:r>
              <a:rPr lang="he-IL" dirty="0"/>
              <a:t>2. כיצד מַצְלֵמַת הגלולָה הזעירה מַרחיבה את יכולתם של הרופאים והרופאות?</a:t>
            </a:r>
          </a:p>
          <a:p>
            <a:r>
              <a:rPr lang="he-IL" dirty="0"/>
              <a:t>3. כיצד הַהוֹלוֹגְרָמָה מרחיבה את יכולתו של הרופא/ה המנתח/ת?</a:t>
            </a:r>
          </a:p>
          <a:p>
            <a:r>
              <a:rPr lang="he-IL" dirty="0"/>
              <a:t>4. איזה יתרון יש לביצוע בדיקת אוּלְטְרָסָאוּנד בבית?</a:t>
            </a:r>
          </a:p>
          <a:p>
            <a:endParaRPr lang="he-IL" dirty="0"/>
          </a:p>
          <a:p>
            <a:r>
              <a:rPr lang="he-IL" dirty="0"/>
              <a:t>תשובות</a:t>
            </a:r>
          </a:p>
          <a:p>
            <a:pPr algn="r"/>
            <a:r>
              <a:rPr lang="he-IL" sz="1800" b="0" i="0" u="none" strike="noStrike" baseline="0" dirty="0">
                <a:latin typeface="FbSpoiler-Regular"/>
              </a:rPr>
              <a:t>2:רופא יכול "להגיע" אל איברי המערכת (מבלי לבצע ניתוח פולשני), לצלם ולהעביר מידע רלוונטי למטפל. 3: מידע על האיבר ותפקודו מגיע אל הרופא מבלי לבצע פעולה פולשנית בגוף החולה.</a:t>
            </a:r>
          </a:p>
          <a:p>
            <a:pPr algn="r"/>
            <a:r>
              <a:rPr lang="he-IL" sz="1800" b="0" i="0" u="none" strike="noStrike" baseline="0" dirty="0">
                <a:latin typeface="FbSpoiler-Regular"/>
              </a:rPr>
              <a:t> 4: מעקב רציף של העובר ותפקוד מערכות גופו.</a:t>
            </a:r>
          </a:p>
          <a:p>
            <a:pPr algn="r"/>
            <a:endParaRPr lang="he-IL" sz="1800" b="0" i="0" u="none" strike="noStrike" baseline="0" dirty="0">
              <a:latin typeface="FbSpoiler-Regular"/>
            </a:endParaRPr>
          </a:p>
          <a:p>
            <a:pPr algn="r"/>
            <a:r>
              <a:rPr lang="he-IL" sz="1800" b="0" i="0" u="none" strike="noStrike" baseline="0" dirty="0">
                <a:latin typeface="FbSpoiler-Regular"/>
              </a:rPr>
              <a:t>הודות למחקרים בתחומי המדע והודות לפיתוחים בתחומי ההנדסה אנו לומדים להכיר את איברי גופנו טוב יותר, לאתר מחלות ולטפל בהן, ובכך לשפר את התִִפקוד של הגוף ואת הבריאות שלנו.</a:t>
            </a:r>
          </a:p>
          <a:p>
            <a:pPr algn="r"/>
            <a:endParaRPr lang="he-IL" sz="1800" b="0" i="0" u="none" strike="noStrike" baseline="0" dirty="0">
              <a:latin typeface="FbSpoiler-Regular"/>
            </a:endParaRPr>
          </a:p>
          <a:p>
            <a:pPr algn="r"/>
            <a:r>
              <a:rPr lang="he-IL" sz="1800" b="0" i="0" u="none" strike="noStrike" baseline="0" dirty="0">
                <a:latin typeface="FbSpoiler-Regular"/>
              </a:rPr>
              <a:t>מצלמת הגלולה, ההולוגרמה והאולטרסאונד הם פתרונות טכנולוגיים לפתרון בעיה: כיצד נוכל לאבחן בעיות רפואיות במערכות ובאיברים בתוך הגוף?. הרעיון שהביא לפיתוח</a:t>
            </a:r>
          </a:p>
          <a:p>
            <a:pPr algn="r"/>
            <a:r>
              <a:rPr lang="he-IL" sz="1800" b="0" i="0" u="none" strike="noStrike" baseline="0" dirty="0">
                <a:latin typeface="FbSpoiler-Regular"/>
              </a:rPr>
              <a:t>הגלולה היה להיכנס לתוך המערכות שנמצאות בתוך הגוף. פתרונות האחרים פתרו את הבעיה בכך ש"הביאו " את המערכות מחוץ לגוף ושם נעשה הניטור. רעיונות שונים לאותה הבעיה.</a:t>
            </a:r>
          </a:p>
          <a:p>
            <a:pPr algn="r"/>
            <a:endParaRPr lang="he-IL" sz="1800" b="0" i="0" u="none" strike="noStrike" baseline="0" dirty="0">
              <a:latin typeface="FbSpoiler-Regular"/>
            </a:endParaRPr>
          </a:p>
          <a:p>
            <a:pPr algn="r"/>
            <a:r>
              <a:rPr lang="he-IL" sz="1800" b="0" i="0" u="none" strike="noStrike" baseline="0" dirty="0">
                <a:latin typeface="FbSpoiler-Regular"/>
              </a:rPr>
              <a:t>קטע הפתיחה נועד להביא את אופק הידיעה אל פיתוחים טכנולוגיים המאפשרים </a:t>
            </a:r>
            <a:r>
              <a:rPr lang="he-IL" sz="1800" b="0" i="0" u="none" strike="noStrike" baseline="0" dirty="0" err="1">
                <a:latin typeface="FbSpoiler-Regular"/>
              </a:rPr>
              <a:t>לנטר</a:t>
            </a:r>
            <a:r>
              <a:rPr lang="he-IL" sz="1800" b="0" i="0" u="none" strike="noStrike" baseline="0" dirty="0">
                <a:latin typeface="FbSpoiler-Regular"/>
              </a:rPr>
              <a:t> מערכות ואיברים בתוך הגוף לצורכי מעקב, אבחון וטיפול.</a:t>
            </a:r>
          </a:p>
          <a:p>
            <a:pPr algn="r"/>
            <a:r>
              <a:rPr lang="he-IL" sz="1800" b="0" i="0" u="none" strike="noStrike" baseline="0" dirty="0">
                <a:latin typeface="FbSpoiler-Regular"/>
              </a:rPr>
              <a:t>הדוגמאות על פיתוחים טכנולוגיים פרי המצאה ישראלית נועדו לעורר סקרנות ומוטיבציה ללמידה ולפיתוח גאווה ישראלית.</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5</a:t>
            </a:fld>
            <a:endParaRPr lang="he-IL"/>
          </a:p>
        </p:txBody>
      </p:sp>
    </p:spTree>
    <p:extLst>
      <p:ext uri="{BB962C8B-B14F-4D97-AF65-F5344CB8AC3E}">
        <p14:creationId xmlns:p14="http://schemas.microsoft.com/office/powerpoint/2010/main" val="160297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נשימה היא הביטוי הראשון המהותי ביותר של מאפייני החיים. מרגע </a:t>
            </a:r>
            <a:r>
              <a:rPr lang="he-IL" dirty="0" err="1"/>
              <a:t>היוולדנו</a:t>
            </a:r>
            <a:r>
              <a:rPr lang="he-IL" dirty="0"/>
              <a:t> אנו נושמים ללא הפסקה. בכל פעולת נשימה (שאיפה ונשיפה) אנו מספקים לגופנו חמצן, אשר בלעדיו לא יוכל הגוף לתפקד, ומסלקים ממנו עודפים של </a:t>
            </a:r>
          </a:p>
          <a:p>
            <a:r>
              <a:rPr lang="he-IL" dirty="0"/>
              <a:t>פחמן דו ־ חמצני העלולים להזיק לבריאות.</a:t>
            </a:r>
          </a:p>
          <a:p>
            <a:r>
              <a:rPr lang="he-IL" dirty="0"/>
              <a:t>הפרק עוסק במערכת הנשימה (מבנה והתאמה לתפקוד) ובקשר בינה לבין הצורך הקיומי חמצן. כמו כן, הפרק דן בהשפעות תהליך הנשימה על הרכב האוויר ובהשפעה שיש לאיכות האוויר על בריאות מערכת הנשימה ועל בריאות הגוף כולו.</a:t>
            </a:r>
          </a:p>
          <a:p>
            <a:r>
              <a:rPr lang="he-IL" dirty="0"/>
              <a:t>הפרק מצייד את התלמידים בכלים (ידע, מיומנויות והתנהגויות) שיישומם עתיד לשפר את תפקודה של מערכת הנשימה ואת הבריאות הכללית.</a:t>
            </a:r>
          </a:p>
          <a:p>
            <a:endParaRPr lang="he-IL" dirty="0"/>
          </a:p>
          <a:p>
            <a:r>
              <a:rPr lang="he-IL" dirty="0"/>
              <a:t>האירוע הפותח את הפרק נועד לרמוז לתלמידים על הצורך בנשימה ללא הפסקה. זאת מתוך התנסות הלקוחה </a:t>
            </a:r>
            <a:r>
              <a:rPr lang="he-IL" dirty="0" err="1"/>
              <a:t>מחיי</a:t>
            </a:r>
            <a:r>
              <a:rPr lang="he-IL" dirty="0"/>
              <a:t> היומיום המוכרת להם – צלילה בברֵיכה או בים. יש לשער שהתלמידים מודעים לעובדה שאי אפשר להפסיק את</a:t>
            </a:r>
          </a:p>
          <a:p>
            <a:r>
              <a:rPr lang="he-IL" dirty="0"/>
              <a:t>הנשימה למשך זמן רב באופן רצוני ושאנו נושמים ללא הפסקה בזמן ערות ובזמן שינה. השאלה העולה בעקבות דיון באירוע הפותח היא מדוע חשוב לנשום אוויר כל הזמן ללא הפסקה?</a:t>
            </a:r>
          </a:p>
          <a:p>
            <a:r>
              <a:rPr lang="he-IL" dirty="0"/>
              <a:t>חשוב לאפשר לתלמידים להביע את דעתם בנושא ולבדוק האם וכיצד הם משתמשים במושגים הבאים: צורך קיום, מאפיין חיים, חמצן ואנרגיה.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6</a:t>
            </a:fld>
            <a:endParaRPr lang="he-IL"/>
          </a:p>
        </p:txBody>
      </p:sp>
    </p:spTree>
    <p:extLst>
      <p:ext uri="{BB962C8B-B14F-4D97-AF65-F5344CB8AC3E}">
        <p14:creationId xmlns:p14="http://schemas.microsoft.com/office/powerpoint/2010/main" val="265427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נושמים ללא הפסקה </a:t>
            </a:r>
            <a:r>
              <a:rPr lang="he-IL" dirty="0"/>
              <a:t>מציג את הנשימה כמאפיין חיים של יצורים חיים ואת חשיבותה: הפקת אנרגיה ממזון. לתהליך הפקת האנרגיה מהמזון דרוש חמצן. חשוב להפנות את הלומדים לקריאת הטקסט הפותח את תת הפרק. </a:t>
            </a:r>
          </a:p>
          <a:p>
            <a:r>
              <a:rPr lang="he-IL" dirty="0"/>
              <a:t>בטקסט הודגשו מושגי המפתח הקשורים לנשימה.</a:t>
            </a:r>
          </a:p>
          <a:p>
            <a:r>
              <a:rPr lang="he-IL" dirty="0"/>
              <a:t>החמצן הוא צורך קיומי שאותו אנו קולטים מהסביבה. מכאן עולה השאלה "מהו המסע שעובר האוויר הנכנס לגופנו, ואילו איברים משתתפים בפעולת הנשימה?". </a:t>
            </a:r>
          </a:p>
          <a:p>
            <a:r>
              <a:rPr lang="he-IL" dirty="0"/>
              <a:t>בטרם נתחיל בהוראת הנושא נתרגל עם התלמידים את שתי פעולות הנשימה: שאיפה ונשיפה.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7</a:t>
            </a:fld>
            <a:endParaRPr lang="he-IL"/>
          </a:p>
        </p:txBody>
      </p:sp>
    </p:spTree>
    <p:extLst>
      <p:ext uri="{BB962C8B-B14F-4D97-AF65-F5344CB8AC3E}">
        <p14:creationId xmlns:p14="http://schemas.microsoft.com/office/powerpoint/2010/main" val="206325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לוודא שהתלמידים מבינים את משמעות המושג "מאפייני חיים". מוצע לשאול שאלות כגון: כיצד אפשר להבחין בין מרכיבים חיים (יצורים חיים) לבין מרכיבים שאינם חיים? אילו מאפייני חיים אתם מכירים? (הזנה, נשימה, גדילה</a:t>
            </a:r>
          </a:p>
          <a:p>
            <a:r>
              <a:rPr lang="he-IL" dirty="0"/>
              <a:t>והתפתחות, תקשורת, תנועה ועוד).</a:t>
            </a:r>
          </a:p>
          <a:p>
            <a:endParaRPr lang="he-IL" dirty="0"/>
          </a:p>
          <a:p>
            <a:r>
              <a:rPr lang="he-IL" dirty="0"/>
              <a:t>חשוב לוודא שהתלמידים מבינים את משמעות המושג "צורך קיום חיוני". מוצע לשאול שאלות כגון: אילו צורכי קיום חיוניים אתם מכירים? (מזון, חמצן, מים, הגנה ועוד). כיצד יושפע גופנו אם אחד מצורכי הקיום החיוניים ייחסר?</a:t>
            </a:r>
          </a:p>
          <a:p>
            <a:endParaRPr lang="he-IL" dirty="0"/>
          </a:p>
          <a:p>
            <a:r>
              <a:rPr lang="he-IL" dirty="0"/>
              <a:t>נשימה היא מאפיין חיים וקליטת חמצן הוא צורך חיוני.</a:t>
            </a:r>
          </a:p>
          <a:p>
            <a:r>
              <a:rPr lang="he-IL" dirty="0"/>
              <a:t>בפעולת הנשימה אנו שואפים אוויר אל תוך הגוף ונושפים אוויר מתוך הגוף.</a:t>
            </a:r>
          </a:p>
          <a:p>
            <a:r>
              <a:rPr lang="he-IL" dirty="0"/>
              <a:t>בשלב מאוחר יותר נתייחס להבדל בהרכב האוויר הנשאף לזה הננשף.</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8</a:t>
            </a:fld>
            <a:endParaRPr lang="he-IL"/>
          </a:p>
        </p:txBody>
      </p:sp>
    </p:spTree>
    <p:extLst>
      <p:ext uri="{BB962C8B-B14F-4D97-AF65-F5344CB8AC3E}">
        <p14:creationId xmlns:p14="http://schemas.microsoft.com/office/powerpoint/2010/main" val="293012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https://www.youtube.com/watch?v=HveBlY6AVQY</a:t>
            </a:r>
            <a:endParaRPr lang="he-IL" dirty="0"/>
          </a:p>
          <a:p>
            <a:endParaRPr lang="he-IL" dirty="0"/>
          </a:p>
          <a:p>
            <a:r>
              <a:rPr lang="he-IL" dirty="0"/>
              <a:t>רגע לפני מתרגלים עם התלמידים את פעולת הנשימה.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9</a:t>
            </a:fld>
            <a:endParaRPr lang="he-IL"/>
          </a:p>
        </p:txBody>
      </p:sp>
    </p:spTree>
    <p:extLst>
      <p:ext uri="{BB962C8B-B14F-4D97-AF65-F5344CB8AC3E}">
        <p14:creationId xmlns:p14="http://schemas.microsoft.com/office/powerpoint/2010/main" val="70246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4C90F8-19E6-1430-747F-C96E8BA3757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9CE9540-FCD9-FF3B-E02B-443AC554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01D9EED-8CCC-0D25-917E-627CD286C6C1}"/>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5" name="מציין מיקום של כותרת תחתונה 4">
            <a:extLst>
              <a:ext uri="{FF2B5EF4-FFF2-40B4-BE49-F238E27FC236}">
                <a16:creationId xmlns:a16="http://schemas.microsoft.com/office/drawing/2014/main" id="{EE08D46A-4077-6930-57B9-0EAB08EF07F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6609CE4-1A93-0733-81FC-74E04C7EFDA5}"/>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768821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65A11A-E2CC-9EAA-AA81-4EB8DCC9B08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E5C1D67-5F6B-E165-AF5D-BE0C3F8F5D5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88FEBF3-622E-6FE6-9C3F-70410EB3A0F7}"/>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5" name="מציין מיקום של כותרת תחתונה 4">
            <a:extLst>
              <a:ext uri="{FF2B5EF4-FFF2-40B4-BE49-F238E27FC236}">
                <a16:creationId xmlns:a16="http://schemas.microsoft.com/office/drawing/2014/main" id="{497FB79F-D6D8-3067-E9DD-B44A2EA614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93C906-C314-C838-2AB6-92E2F5B9902C}"/>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253160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EA1E1F5-F19D-C43E-70DC-E050CC0A829F}"/>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4422B5B-7B1A-4CAD-A672-363B8DAE6F1D}"/>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F4E5115-72BE-6C13-B6BA-93CC0CA6198A}"/>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5" name="מציין מיקום של כותרת תחתונה 4">
            <a:extLst>
              <a:ext uri="{FF2B5EF4-FFF2-40B4-BE49-F238E27FC236}">
                <a16:creationId xmlns:a16="http://schemas.microsoft.com/office/drawing/2014/main" id="{AF7B3252-0126-A19B-9AD7-583261BDF8C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82C1A9E-3DEC-7BC5-03E1-231424A2F1D4}"/>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04448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97BE02-D1EF-4AD4-FD5C-2966794A1D4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85F8E4-3000-5539-DEAF-0A6005F236F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E01191F-3C7C-4CB3-54BC-08713A362B28}"/>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5" name="מציין מיקום של כותרת תחתונה 4">
            <a:extLst>
              <a:ext uri="{FF2B5EF4-FFF2-40B4-BE49-F238E27FC236}">
                <a16:creationId xmlns:a16="http://schemas.microsoft.com/office/drawing/2014/main" id="{0A847B35-50BB-E5EB-C5C3-FB349BA5473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6FDB2E2-9536-5F44-3F18-078D99830C05}"/>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906349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21E61A-61FF-7018-913C-AB731C2C86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545F8B4-E19D-7E84-BF77-3379C9AF5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7759FEE-C4F5-7C4B-D9FC-01F7347F77CD}"/>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5" name="מציין מיקום של כותרת תחתונה 4">
            <a:extLst>
              <a:ext uri="{FF2B5EF4-FFF2-40B4-BE49-F238E27FC236}">
                <a16:creationId xmlns:a16="http://schemas.microsoft.com/office/drawing/2014/main" id="{07A53F2B-F1CC-8465-B0A2-F10A08AE19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EDC24EA-7453-469F-AA70-8F6A05EC5370}"/>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70167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358652-8DDC-D98C-8505-4039A403E09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4A4471C-0A63-88C1-E299-C0C638C2CC3B}"/>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E620948-2E4F-DCB3-9507-D0472D919FF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4A88975-FB78-BD8F-A8DC-7F0451B947FF}"/>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6" name="מציין מיקום של כותרת תחתונה 5">
            <a:extLst>
              <a:ext uri="{FF2B5EF4-FFF2-40B4-BE49-F238E27FC236}">
                <a16:creationId xmlns:a16="http://schemas.microsoft.com/office/drawing/2014/main" id="{9CD6D7E5-B779-0929-50B5-D11D1D36A2C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0A764DE-DD42-8E40-408B-909948C4DE57}"/>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27939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3E1060-6309-BAD7-02F9-9AC67EA96CF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AA4EE63-D3EF-7576-EA3E-9F16E7DEF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52C8BAC-DF2F-1738-E167-2A954E46511C}"/>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088A380-997C-569A-2B49-92AC68C997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370658A-BE59-0EC9-CA7C-336EE2C880F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D6E3D99A-AFB2-47C8-8831-66C5AC76961A}"/>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8" name="מציין מיקום של כותרת תחתונה 7">
            <a:extLst>
              <a:ext uri="{FF2B5EF4-FFF2-40B4-BE49-F238E27FC236}">
                <a16:creationId xmlns:a16="http://schemas.microsoft.com/office/drawing/2014/main" id="{D52B9579-1587-3190-E9FF-5DC063E24B6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4DFB1250-B00A-BB75-9871-3320314C125B}"/>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13392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C5DC52-CE92-0D07-2A9B-338F000381A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026A157A-A333-58B6-9749-9DBA67E08879}"/>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4" name="מציין מיקום של כותרת תחתונה 3">
            <a:extLst>
              <a:ext uri="{FF2B5EF4-FFF2-40B4-BE49-F238E27FC236}">
                <a16:creationId xmlns:a16="http://schemas.microsoft.com/office/drawing/2014/main" id="{92341B0D-93D8-08FF-F24B-5AEF03580B4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4C239B3-9B57-9CAC-965F-DC87224361DC}"/>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42778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1D8FE2-E595-400A-4938-60584A281118}"/>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3" name="מציין מיקום של כותרת תחתונה 2">
            <a:extLst>
              <a:ext uri="{FF2B5EF4-FFF2-40B4-BE49-F238E27FC236}">
                <a16:creationId xmlns:a16="http://schemas.microsoft.com/office/drawing/2014/main" id="{42570217-5BEE-BD50-BA3E-F0390EC178C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DF43B99-0486-A476-4DF1-EC929692AAE3}"/>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58736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49581B-A35E-14CF-ECB6-272E7A3E2FF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0F3F056-C9DB-50C7-54D7-87E2CA359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35520A4-26EF-DF6B-3C8A-DF2D24307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9DA893-B438-9381-6080-794B8C270ABC}"/>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6" name="מציין מיקום של כותרת תחתונה 5">
            <a:extLst>
              <a:ext uri="{FF2B5EF4-FFF2-40B4-BE49-F238E27FC236}">
                <a16:creationId xmlns:a16="http://schemas.microsoft.com/office/drawing/2014/main" id="{92418CFD-833B-EB26-280F-29CFA5E76A0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F99D2C-23BE-F8B1-FEB8-76541EE969CE}"/>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13540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213E903-E322-9983-870B-854D3274AD7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648C9D3-CE8A-8B85-CCF1-49D806EF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02BF237-8CF0-D9F6-C1DE-311C07485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E1C2E72-422E-1AE4-A84C-3671F71B726F}"/>
              </a:ext>
            </a:extLst>
          </p:cNvPr>
          <p:cNvSpPr>
            <a:spLocks noGrp="1"/>
          </p:cNvSpPr>
          <p:nvPr>
            <p:ph type="dt" sz="half" idx="10"/>
          </p:nvPr>
        </p:nvSpPr>
        <p:spPr/>
        <p:txBody>
          <a:bodyPr/>
          <a:lstStyle/>
          <a:p>
            <a:fld id="{4E2AB220-74FD-45E7-8666-8E38CFFC649F}" type="datetimeFigureOut">
              <a:rPr lang="he-IL" smtClean="0"/>
              <a:t>כ'/אדר/תשפ"ה</a:t>
            </a:fld>
            <a:endParaRPr lang="he-IL"/>
          </a:p>
        </p:txBody>
      </p:sp>
      <p:sp>
        <p:nvSpPr>
          <p:cNvPr id="6" name="מציין מיקום של כותרת תחתונה 5">
            <a:extLst>
              <a:ext uri="{FF2B5EF4-FFF2-40B4-BE49-F238E27FC236}">
                <a16:creationId xmlns:a16="http://schemas.microsoft.com/office/drawing/2014/main" id="{DB4541D7-2D73-F21F-5F8D-68EF4435515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FE4854F-ED61-D922-9367-0585FB970420}"/>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2114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9EC3CD7-C1F2-FA2F-D41D-2E1A4D16697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436438C-6C93-3FF6-A9F5-01048C04BD4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AFBD25-B9DE-5709-8752-D7A8E5D17E8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2AB220-74FD-45E7-8666-8E38CFFC649F}" type="datetimeFigureOut">
              <a:rPr lang="he-IL" smtClean="0"/>
              <a:t>כ'/אדר/תשפ"ה</a:t>
            </a:fld>
            <a:endParaRPr lang="he-IL"/>
          </a:p>
        </p:txBody>
      </p:sp>
      <p:sp>
        <p:nvSpPr>
          <p:cNvPr id="5" name="מציין מיקום של כותרת תחתונה 4">
            <a:extLst>
              <a:ext uri="{FF2B5EF4-FFF2-40B4-BE49-F238E27FC236}">
                <a16:creationId xmlns:a16="http://schemas.microsoft.com/office/drawing/2014/main" id="{30D1D7D4-5504-F8BF-2FFD-71E0917F7B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B6266AE-52FA-6D2C-8E21-42779F477D2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5C24582-95CF-4757-B370-608716F953C3}" type="slidenum">
              <a:rPr lang="he-IL" smtClean="0"/>
              <a:t>‹#›</a:t>
            </a:fld>
            <a:endParaRPr lang="he-IL"/>
          </a:p>
        </p:txBody>
      </p:sp>
    </p:spTree>
    <p:extLst>
      <p:ext uri="{BB962C8B-B14F-4D97-AF65-F5344CB8AC3E}">
        <p14:creationId xmlns:p14="http://schemas.microsoft.com/office/powerpoint/2010/main" val="1160240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en.wikipedia.org/wiki/Turin" TargetMode="External"/><Relationship Id="rId5" Type="http://schemas.openxmlformats.org/officeDocument/2006/relationships/hyperlink" Target="https://en.wikipedia.org/wiki/Royal_Library_of_Turin" TargetMode="External"/><Relationship Id="rId4" Type="http://schemas.openxmlformats.org/officeDocument/2006/relationships/hyperlink" Target="https://en.wikipedia.org/wiki/Portrait_of_a_Man_in_Red_Chal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4a"/><Relationship Id="rId7" Type="http://schemas.openxmlformats.org/officeDocument/2006/relationships/image" Target="../media/image1.png"/><Relationship Id="rId12" Type="http://schemas.openxmlformats.org/officeDocument/2006/relationships/image" Target="../media/image5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image" Target="../media/image57.png"/><Relationship Id="rId5" Type="http://schemas.openxmlformats.org/officeDocument/2006/relationships/slideLayout" Target="../slideLayouts/slideLayout1.xml"/><Relationship Id="rId10" Type="http://schemas.openxmlformats.org/officeDocument/2006/relationships/image" Target="../media/image56.png"/><Relationship Id="rId4" Type="http://schemas.openxmlformats.org/officeDocument/2006/relationships/audio" Target="../media/media3.m4a"/><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9.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emf"/><Relationship Id="rId5" Type="http://schemas.openxmlformats.org/officeDocument/2006/relationships/image" Target="../media/image59.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hyperlink" Target="https://en.wikipedia.org/wiki/Studies_of_the_Fetus_in_the_Womb"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9.emf"/><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emf"/><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e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png"/><Relationship Id="rId7" Type="http://schemas.openxmlformats.org/officeDocument/2006/relationships/image" Target="../media/image101.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4.png"/><Relationship Id="rId9" Type="http://schemas.openxmlformats.org/officeDocument/2006/relationships/image" Target="../media/image103.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en.wikipedia.org/wiki/Leonardo_da_Vinci#/media/File:Da_Vinci_Vitruve_Luc_Viatour_(cropped).jpg" TargetMode="Externa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HveBlY6AVQY?feature=oembed" TargetMode="External"/><Relationship Id="rId5" Type="http://schemas.openxmlformats.org/officeDocument/2006/relationships/image" Target="../media/image26.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4CEFE356-49D3-CB96-8814-A8B730790312}"/>
              </a:ext>
            </a:extLst>
          </p:cNvPr>
          <p:cNvSpPr txBox="1"/>
          <p:nvPr/>
        </p:nvSpPr>
        <p:spPr>
          <a:xfrm>
            <a:off x="572859" y="6099834"/>
            <a:ext cx="2294104" cy="646331"/>
          </a:xfrm>
          <a:prstGeom prst="rect">
            <a:avLst/>
          </a:prstGeom>
          <a:noFill/>
        </p:spPr>
        <p:txBody>
          <a:bodyPr wrap="square" rtlCol="1">
            <a:spAutoFit/>
          </a:bodyPr>
          <a:lstStyle/>
          <a:p>
            <a:r>
              <a:rPr lang="he-IL" dirty="0"/>
              <a:t>מקור התמונות והסרטונים מ</a:t>
            </a:r>
            <a:r>
              <a:rPr lang="en-US" dirty="0" err="1"/>
              <a:t>pixabay</a:t>
            </a:r>
            <a:r>
              <a:rPr lang="en-US" dirty="0"/>
              <a:t>-</a:t>
            </a:r>
            <a:endParaRPr lang="he-IL" dirty="0"/>
          </a:p>
        </p:txBody>
      </p:sp>
      <p:pic>
        <p:nvPicPr>
          <p:cNvPr id="6" name="תמונה 5">
            <a:extLst>
              <a:ext uri="{FF2B5EF4-FFF2-40B4-BE49-F238E27FC236}">
                <a16:creationId xmlns:a16="http://schemas.microsoft.com/office/drawing/2014/main" id="{D82F8DAB-B4EF-6D96-85CF-A01C43085E57}"/>
              </a:ext>
            </a:extLst>
          </p:cNvPr>
          <p:cNvPicPr>
            <a:picLocks noChangeAspect="1"/>
          </p:cNvPicPr>
          <p:nvPr/>
        </p:nvPicPr>
        <p:blipFill>
          <a:blip r:embed="rId4"/>
          <a:stretch>
            <a:fillRect/>
          </a:stretch>
        </p:blipFill>
        <p:spPr>
          <a:xfrm>
            <a:off x="9779540" y="0"/>
            <a:ext cx="2412460" cy="2268415"/>
          </a:xfrm>
          <a:prstGeom prst="rect">
            <a:avLst/>
          </a:prstGeom>
          <a:ln w="19050">
            <a:solidFill>
              <a:schemeClr val="accent6">
                <a:lumMod val="75000"/>
              </a:schemeClr>
            </a:solidFill>
          </a:ln>
        </p:spPr>
      </p:pic>
      <p:pic>
        <p:nvPicPr>
          <p:cNvPr id="10" name="תמונה 9">
            <a:extLst>
              <a:ext uri="{FF2B5EF4-FFF2-40B4-BE49-F238E27FC236}">
                <a16:creationId xmlns:a16="http://schemas.microsoft.com/office/drawing/2014/main" id="{68A018EB-40F4-2241-5D44-B034C3FB7652}"/>
              </a:ext>
            </a:extLst>
          </p:cNvPr>
          <p:cNvPicPr>
            <a:picLocks noChangeAspect="1"/>
          </p:cNvPicPr>
          <p:nvPr/>
        </p:nvPicPr>
        <p:blipFill>
          <a:blip r:embed="rId5"/>
          <a:stretch>
            <a:fillRect/>
          </a:stretch>
        </p:blipFill>
        <p:spPr>
          <a:xfrm>
            <a:off x="9779540" y="2268415"/>
            <a:ext cx="2412460" cy="2494617"/>
          </a:xfrm>
          <a:prstGeom prst="rect">
            <a:avLst/>
          </a:prstGeom>
          <a:ln w="19050">
            <a:solidFill>
              <a:schemeClr val="accent6">
                <a:lumMod val="75000"/>
              </a:schemeClr>
            </a:solidFill>
          </a:ln>
        </p:spPr>
      </p:pic>
      <p:pic>
        <p:nvPicPr>
          <p:cNvPr id="16" name="תמונה 15">
            <a:extLst>
              <a:ext uri="{FF2B5EF4-FFF2-40B4-BE49-F238E27FC236}">
                <a16:creationId xmlns:a16="http://schemas.microsoft.com/office/drawing/2014/main" id="{C8E649DC-2D48-A2E8-C88D-B85DD61EF95B}"/>
              </a:ext>
            </a:extLst>
          </p:cNvPr>
          <p:cNvPicPr>
            <a:picLocks noChangeAspect="1"/>
          </p:cNvPicPr>
          <p:nvPr/>
        </p:nvPicPr>
        <p:blipFill>
          <a:blip r:embed="rId6"/>
          <a:stretch>
            <a:fillRect/>
          </a:stretch>
        </p:blipFill>
        <p:spPr>
          <a:xfrm>
            <a:off x="9779540" y="4763033"/>
            <a:ext cx="2412460" cy="2094968"/>
          </a:xfrm>
          <a:prstGeom prst="rect">
            <a:avLst/>
          </a:prstGeom>
          <a:ln w="19050">
            <a:solidFill>
              <a:schemeClr val="accent6">
                <a:lumMod val="75000"/>
              </a:schemeClr>
            </a:solidFill>
          </a:ln>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1719911" y="870135"/>
            <a:ext cx="7359161" cy="5047472"/>
          </a:xfrm>
          <a:prstGeom prst="rect">
            <a:avLst/>
          </a:prstGeom>
          <a:noFill/>
        </p:spPr>
        <p:txBody>
          <a:bodyPr wrap="square">
            <a:spAutoFit/>
          </a:bodyPr>
          <a:lstStyle/>
          <a:p>
            <a:pPr>
              <a:lnSpc>
                <a:spcPct val="150000"/>
              </a:lnSpc>
            </a:pPr>
            <a:r>
              <a:rPr kumimoji="0" lang="he-IL" sz="54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מדע וטכנולוגיה כיתה ה</a:t>
            </a:r>
            <a:br>
              <a:rPr kumimoji="0" lang="he-IL" sz="54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br>
            <a:r>
              <a:rPr kumimoji="0" lang="he-IL" sz="44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מצגת מלווה ל</a:t>
            </a:r>
            <a:r>
              <a:rPr lang="he-IL" sz="4400" b="1" dirty="0">
                <a:latin typeface="Calibri Light" panose="020F0302020204030204"/>
                <a:ea typeface="+mj-ea"/>
              </a:rPr>
              <a:t>פרק </a:t>
            </a:r>
            <a:r>
              <a:rPr lang="he-IL" sz="4400" b="1" dirty="0">
                <a:solidFill>
                  <a:prstClr val="black"/>
                </a:solidFill>
                <a:latin typeface="Calibri Light" panose="020F0302020204030204"/>
                <a:ea typeface="+mj-ea"/>
              </a:rPr>
              <a:t>הראשון: </a:t>
            </a:r>
            <a:r>
              <a:rPr lang="he-IL" sz="4400" b="1" dirty="0">
                <a:solidFill>
                  <a:srgbClr val="00B050"/>
                </a:solidFill>
                <a:latin typeface="Calibri Light" panose="020F0302020204030204"/>
                <a:ea typeface="+mj-ea"/>
              </a:rPr>
              <a:t>נושמים ללא הפסקה</a:t>
            </a:r>
            <a:br>
              <a:rPr kumimoji="0" lang="he-IL" sz="4900" b="0" i="0" u="none" strike="noStrike" kern="1200" cap="none" spc="0" normalizeH="0" baseline="0" noProof="0" dirty="0">
                <a:ln>
                  <a:noFill/>
                </a:ln>
                <a:solidFill>
                  <a:prstClr val="black"/>
                </a:solidFill>
                <a:effectLst/>
                <a:uLnTx/>
                <a:uFillTx/>
                <a:latin typeface="Calibri Light" panose="020F0302020204030204"/>
                <a:ea typeface="+mj-ea"/>
                <a:cs typeface="Times New Roman" panose="02020603050405020304" pitchFamily="18" charset="0"/>
              </a:rPr>
            </a:br>
            <a:r>
              <a:rPr kumimoji="0" lang="he-IL" sz="4900" b="1" i="0" u="none" strike="noStrike" kern="1200" cap="none" spc="0" normalizeH="0" baseline="0" noProof="0" dirty="0">
                <a:ln>
                  <a:noFill/>
                </a:ln>
                <a:solidFill>
                  <a:prstClr val="black"/>
                </a:solidFill>
                <a:effectLst/>
                <a:uLnTx/>
                <a:uFillTx/>
                <a:latin typeface="Calibri Light" panose="020F0302020204030204"/>
                <a:ea typeface="+mj-ea"/>
              </a:rPr>
              <a:t>בשער</a:t>
            </a:r>
            <a:r>
              <a:rPr kumimoji="0" lang="he-IL" sz="4900" b="0" i="0" u="none" strike="noStrike" kern="1200" cap="none" spc="0" normalizeH="0" baseline="0" noProof="0" dirty="0">
                <a:ln>
                  <a:noFill/>
                </a:ln>
                <a:solidFill>
                  <a:prstClr val="black"/>
                </a:solidFill>
                <a:effectLst/>
                <a:uLnTx/>
                <a:uFillTx/>
                <a:latin typeface="Calibri Light" panose="020F0302020204030204"/>
                <a:ea typeface="+mj-ea"/>
                <a:cs typeface="Times New Roman" panose="02020603050405020304" pitchFamily="18" charset="0"/>
              </a:rPr>
              <a:t> </a:t>
            </a:r>
            <a:r>
              <a:rPr kumimoji="0" lang="he-IL" sz="4900" b="1" i="0" u="none" strike="noStrike" kern="1200" cap="none" spc="0" normalizeH="0" baseline="0" noProof="0" dirty="0">
                <a:ln>
                  <a:noFill/>
                </a:ln>
                <a:solidFill>
                  <a:srgbClr val="7030A0"/>
                </a:solidFill>
                <a:effectLst/>
                <a:uLnTx/>
                <a:uFillTx/>
                <a:latin typeface="Calibri Light" panose="020F0302020204030204"/>
                <a:ea typeface="+mj-ea"/>
                <a:cs typeface="Arial" panose="020B0604020202020204" pitchFamily="34" charset="0"/>
              </a:rPr>
              <a:t>מבט אל תוך הגוף</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he-IL" sz="27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a:t>
            </a:r>
            <a:r>
              <a:rPr kumimoji="0" lang="he-IL" sz="2700" b="1" i="0" u="none" strike="noStrike" kern="1200" cap="none" spc="0" normalizeH="0" baseline="0" noProof="0">
                <a:ln>
                  <a:noFill/>
                </a:ln>
                <a:solidFill>
                  <a:prstClr val="black"/>
                </a:solidFill>
                <a:effectLst/>
                <a:uLnTx/>
                <a:uFillTx/>
                <a:latin typeface="Calibri Light" panose="020F0302020204030204"/>
                <a:ea typeface="+mj-ea"/>
                <a:cs typeface="Arial" panose="020B0604020202020204" pitchFamily="34" charset="0"/>
              </a:rPr>
              <a:t>: 243-218</a:t>
            </a:r>
            <a:endParaRPr lang="he-IL" dirty="0"/>
          </a:p>
        </p:txBody>
      </p:sp>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C0515BFE-66E9-FD9D-2C63-1903EA065AFB}"/>
              </a:ext>
            </a:extLst>
          </p:cNvPr>
          <p:cNvPicPr>
            <a:picLocks noChangeAspect="1"/>
          </p:cNvPicPr>
          <p:nvPr/>
        </p:nvPicPr>
        <p:blipFill>
          <a:blip r:embed="rId4"/>
          <a:stretch>
            <a:fillRect/>
          </a:stretch>
        </p:blipFill>
        <p:spPr>
          <a:xfrm>
            <a:off x="6447325" y="268808"/>
            <a:ext cx="3552825" cy="419100"/>
          </a:xfrm>
          <a:prstGeom prst="rect">
            <a:avLst/>
          </a:prstGeom>
        </p:spPr>
      </p:pic>
      <p:pic>
        <p:nvPicPr>
          <p:cNvPr id="8" name="תמונה 7">
            <a:extLst>
              <a:ext uri="{FF2B5EF4-FFF2-40B4-BE49-F238E27FC236}">
                <a16:creationId xmlns:a16="http://schemas.microsoft.com/office/drawing/2014/main" id="{EEB20D49-2795-5DCA-0385-18AF103587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6563" y="661494"/>
            <a:ext cx="7372350" cy="857616"/>
          </a:xfrm>
          <a:prstGeom prst="rect">
            <a:avLst/>
          </a:prstGeom>
        </p:spPr>
      </p:pic>
      <p:pic>
        <p:nvPicPr>
          <p:cNvPr id="12" name="תמונה 11">
            <a:extLst>
              <a:ext uri="{FF2B5EF4-FFF2-40B4-BE49-F238E27FC236}">
                <a16:creationId xmlns:a16="http://schemas.microsoft.com/office/drawing/2014/main" id="{0BB6801E-FBEA-7AEE-6A57-BF0616656F70}"/>
              </a:ext>
            </a:extLst>
          </p:cNvPr>
          <p:cNvPicPr>
            <a:picLocks noChangeAspect="1"/>
          </p:cNvPicPr>
          <p:nvPr/>
        </p:nvPicPr>
        <p:blipFill>
          <a:blip r:embed="rId6"/>
          <a:stretch>
            <a:fillRect/>
          </a:stretch>
        </p:blipFill>
        <p:spPr>
          <a:xfrm>
            <a:off x="293270" y="3477488"/>
            <a:ext cx="3766864" cy="2951887"/>
          </a:xfrm>
          <a:prstGeom prst="rect">
            <a:avLst/>
          </a:prstGeom>
          <a:ln w="12700">
            <a:solidFill>
              <a:schemeClr val="tx1"/>
            </a:solidFill>
          </a:ln>
        </p:spPr>
      </p:pic>
      <p:pic>
        <p:nvPicPr>
          <p:cNvPr id="19" name="תמונה 18">
            <a:extLst>
              <a:ext uri="{FF2B5EF4-FFF2-40B4-BE49-F238E27FC236}">
                <a16:creationId xmlns:a16="http://schemas.microsoft.com/office/drawing/2014/main" id="{D25ED74C-CBDD-FC33-6648-F19EB9458956}"/>
              </a:ext>
            </a:extLst>
          </p:cNvPr>
          <p:cNvPicPr>
            <a:picLocks noChangeAspect="1"/>
          </p:cNvPicPr>
          <p:nvPr/>
        </p:nvPicPr>
        <p:blipFill>
          <a:blip r:embed="rId7"/>
          <a:stretch>
            <a:fillRect/>
          </a:stretch>
        </p:blipFill>
        <p:spPr>
          <a:xfrm>
            <a:off x="4396154" y="3477488"/>
            <a:ext cx="3418719" cy="2951887"/>
          </a:xfrm>
          <a:prstGeom prst="rect">
            <a:avLst/>
          </a:prstGeom>
          <a:ln w="12700">
            <a:solidFill>
              <a:schemeClr val="tx1"/>
            </a:solidFill>
          </a:ln>
        </p:spPr>
      </p:pic>
      <p:sp>
        <p:nvSpPr>
          <p:cNvPr id="20" name="תיבת טקסט 19">
            <a:extLst>
              <a:ext uri="{FF2B5EF4-FFF2-40B4-BE49-F238E27FC236}">
                <a16:creationId xmlns:a16="http://schemas.microsoft.com/office/drawing/2014/main" id="{C9834A9F-8622-B558-14F9-9568AAC37554}"/>
              </a:ext>
            </a:extLst>
          </p:cNvPr>
          <p:cNvSpPr txBox="1"/>
          <p:nvPr/>
        </p:nvSpPr>
        <p:spPr>
          <a:xfrm>
            <a:off x="10000150" y="3079482"/>
            <a:ext cx="958362" cy="369332"/>
          </a:xfrm>
          <a:prstGeom prst="rect">
            <a:avLst/>
          </a:prstGeom>
          <a:noFill/>
        </p:spPr>
        <p:txBody>
          <a:bodyPr wrap="square" rtlCol="1">
            <a:spAutoFit/>
          </a:bodyPr>
          <a:lstStyle/>
          <a:p>
            <a:pPr algn="ctr"/>
            <a:r>
              <a:rPr lang="he-IL" b="1" dirty="0"/>
              <a:t>1</a:t>
            </a:r>
          </a:p>
        </p:txBody>
      </p:sp>
      <p:sp>
        <p:nvSpPr>
          <p:cNvPr id="21" name="תיבת טקסט 20">
            <a:extLst>
              <a:ext uri="{FF2B5EF4-FFF2-40B4-BE49-F238E27FC236}">
                <a16:creationId xmlns:a16="http://schemas.microsoft.com/office/drawing/2014/main" id="{879200EF-EFC5-1A88-4BC2-CFA764392031}"/>
              </a:ext>
            </a:extLst>
          </p:cNvPr>
          <p:cNvSpPr txBox="1"/>
          <p:nvPr/>
        </p:nvSpPr>
        <p:spPr>
          <a:xfrm>
            <a:off x="6041413" y="3079482"/>
            <a:ext cx="958362" cy="369332"/>
          </a:xfrm>
          <a:prstGeom prst="rect">
            <a:avLst/>
          </a:prstGeom>
          <a:noFill/>
        </p:spPr>
        <p:txBody>
          <a:bodyPr wrap="square" rtlCol="1">
            <a:spAutoFit/>
          </a:bodyPr>
          <a:lstStyle/>
          <a:p>
            <a:pPr algn="ctr"/>
            <a:r>
              <a:rPr lang="he-IL" b="1" dirty="0"/>
              <a:t>2</a:t>
            </a:r>
          </a:p>
        </p:txBody>
      </p:sp>
      <p:sp>
        <p:nvSpPr>
          <p:cNvPr id="22" name="תיבת טקסט 21">
            <a:extLst>
              <a:ext uri="{FF2B5EF4-FFF2-40B4-BE49-F238E27FC236}">
                <a16:creationId xmlns:a16="http://schemas.microsoft.com/office/drawing/2014/main" id="{65D80686-4491-DF8C-02D9-D1DCF5904D8B}"/>
              </a:ext>
            </a:extLst>
          </p:cNvPr>
          <p:cNvSpPr txBox="1"/>
          <p:nvPr/>
        </p:nvSpPr>
        <p:spPr>
          <a:xfrm>
            <a:off x="1766413" y="3037722"/>
            <a:ext cx="958362" cy="369332"/>
          </a:xfrm>
          <a:prstGeom prst="rect">
            <a:avLst/>
          </a:prstGeom>
          <a:noFill/>
        </p:spPr>
        <p:txBody>
          <a:bodyPr wrap="square" rtlCol="1">
            <a:spAutoFit/>
          </a:bodyPr>
          <a:lstStyle/>
          <a:p>
            <a:pPr algn="ctr"/>
            <a:r>
              <a:rPr lang="he-IL" b="1" dirty="0"/>
              <a:t>3</a:t>
            </a:r>
          </a:p>
        </p:txBody>
      </p:sp>
      <p:sp>
        <p:nvSpPr>
          <p:cNvPr id="24" name="תיבת טקסט 23">
            <a:extLst>
              <a:ext uri="{FF2B5EF4-FFF2-40B4-BE49-F238E27FC236}">
                <a16:creationId xmlns:a16="http://schemas.microsoft.com/office/drawing/2014/main" id="{AC1D67F3-0A4C-DD6F-92ED-DF63B31D2412}"/>
              </a:ext>
            </a:extLst>
          </p:cNvPr>
          <p:cNvSpPr txBox="1"/>
          <p:nvPr/>
        </p:nvSpPr>
        <p:spPr>
          <a:xfrm>
            <a:off x="3754245" y="1683640"/>
            <a:ext cx="6491060" cy="400110"/>
          </a:xfrm>
          <a:prstGeom prst="rect">
            <a:avLst/>
          </a:prstGeom>
          <a:noFill/>
        </p:spPr>
        <p:txBody>
          <a:bodyPr wrap="square" rtlCol="1">
            <a:spAutoFit/>
          </a:bodyPr>
          <a:lstStyle/>
          <a:p>
            <a:r>
              <a:rPr lang="he-IL" sz="2000" dirty="0"/>
              <a:t>ערכו תצפית והשיבו על סעיפים 5-1 בעמודים 221-220. </a:t>
            </a:r>
          </a:p>
        </p:txBody>
      </p:sp>
      <p:pic>
        <p:nvPicPr>
          <p:cNvPr id="26" name="תמונה 25">
            <a:extLst>
              <a:ext uri="{FF2B5EF4-FFF2-40B4-BE49-F238E27FC236}">
                <a16:creationId xmlns:a16="http://schemas.microsoft.com/office/drawing/2014/main" id="{312714DD-EDBD-DE1B-9F33-6AD9EF7E8085}"/>
              </a:ext>
            </a:extLst>
          </p:cNvPr>
          <p:cNvPicPr>
            <a:picLocks noChangeAspect="1"/>
          </p:cNvPicPr>
          <p:nvPr/>
        </p:nvPicPr>
        <p:blipFill>
          <a:blip r:embed="rId8"/>
          <a:stretch>
            <a:fillRect/>
          </a:stretch>
        </p:blipFill>
        <p:spPr>
          <a:xfrm>
            <a:off x="6156813" y="2268416"/>
            <a:ext cx="1685925" cy="390525"/>
          </a:xfrm>
          <a:prstGeom prst="rect">
            <a:avLst/>
          </a:prstGeom>
        </p:spPr>
      </p:pic>
      <p:pic>
        <p:nvPicPr>
          <p:cNvPr id="2" name="תמונה 1">
            <a:extLst>
              <a:ext uri="{FF2B5EF4-FFF2-40B4-BE49-F238E27FC236}">
                <a16:creationId xmlns:a16="http://schemas.microsoft.com/office/drawing/2014/main" id="{685C0E53-9CE6-C9D6-9BC4-15B4F4CCE0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50893" y="3477488"/>
            <a:ext cx="3766864" cy="2951887"/>
          </a:xfrm>
          <a:prstGeom prst="rect">
            <a:avLst/>
          </a:prstGeom>
          <a:ln w="12700">
            <a:solidFill>
              <a:schemeClr val="tx1"/>
            </a:solidFill>
          </a:ln>
        </p:spPr>
      </p:pic>
      <p:sp>
        <p:nvSpPr>
          <p:cNvPr id="3" name="תיבת טקסט 2">
            <a:extLst>
              <a:ext uri="{FF2B5EF4-FFF2-40B4-BE49-F238E27FC236}">
                <a16:creationId xmlns:a16="http://schemas.microsoft.com/office/drawing/2014/main" id="{F63EEA81-E8E3-44E6-7AA3-498546F9B891}"/>
              </a:ext>
            </a:extLst>
          </p:cNvPr>
          <p:cNvSpPr txBox="1"/>
          <p:nvPr/>
        </p:nvSpPr>
        <p:spPr>
          <a:xfrm>
            <a:off x="3754245" y="1699437"/>
            <a:ext cx="1040423" cy="369332"/>
          </a:xfrm>
          <a:prstGeom prst="rect">
            <a:avLst/>
          </a:prstGeom>
          <a:noFill/>
        </p:spPr>
        <p:txBody>
          <a:bodyPr wrap="square" rtlCol="1">
            <a:spAutoFit/>
          </a:bodyPr>
          <a:lstStyle/>
          <a:p>
            <a:r>
              <a:rPr lang="he-IL" dirty="0"/>
              <a:t>(המשך)</a:t>
            </a:r>
          </a:p>
        </p:txBody>
      </p:sp>
    </p:spTree>
    <p:extLst>
      <p:ext uri="{BB962C8B-B14F-4D97-AF65-F5344CB8AC3E}">
        <p14:creationId xmlns:p14="http://schemas.microsoft.com/office/powerpoint/2010/main" val="375981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C0515BFE-66E9-FD9D-2C63-1903EA065AFB}"/>
              </a:ext>
            </a:extLst>
          </p:cNvPr>
          <p:cNvPicPr>
            <a:picLocks noChangeAspect="1"/>
          </p:cNvPicPr>
          <p:nvPr/>
        </p:nvPicPr>
        <p:blipFill>
          <a:blip r:embed="rId4"/>
          <a:stretch>
            <a:fillRect/>
          </a:stretch>
        </p:blipFill>
        <p:spPr>
          <a:xfrm>
            <a:off x="6473702" y="34280"/>
            <a:ext cx="3552825" cy="419100"/>
          </a:xfrm>
          <a:prstGeom prst="rect">
            <a:avLst/>
          </a:prstGeom>
        </p:spPr>
      </p:pic>
      <p:pic>
        <p:nvPicPr>
          <p:cNvPr id="8" name="תמונה 7">
            <a:extLst>
              <a:ext uri="{FF2B5EF4-FFF2-40B4-BE49-F238E27FC236}">
                <a16:creationId xmlns:a16="http://schemas.microsoft.com/office/drawing/2014/main" id="{EEB20D49-2795-5DCA-0385-18AF1035872E}"/>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2991" y="354464"/>
            <a:ext cx="7372350" cy="857616"/>
          </a:xfrm>
          <a:prstGeom prst="rect">
            <a:avLst/>
          </a:prstGeom>
        </p:spPr>
      </p:pic>
      <p:pic>
        <p:nvPicPr>
          <p:cNvPr id="14" name="תמונה 13">
            <a:extLst>
              <a:ext uri="{FF2B5EF4-FFF2-40B4-BE49-F238E27FC236}">
                <a16:creationId xmlns:a16="http://schemas.microsoft.com/office/drawing/2014/main" id="{9BC94796-749E-DCED-7090-5FE8B0F03EB8}"/>
              </a:ext>
            </a:extLst>
          </p:cNvPr>
          <p:cNvPicPr>
            <a:picLocks noChangeAspect="1"/>
          </p:cNvPicPr>
          <p:nvPr/>
        </p:nvPicPr>
        <p:blipFill>
          <a:blip r:embed="rId6"/>
          <a:stretch>
            <a:fillRect/>
          </a:stretch>
        </p:blipFill>
        <p:spPr>
          <a:xfrm>
            <a:off x="6840415" y="2147648"/>
            <a:ext cx="4108933" cy="2869539"/>
          </a:xfrm>
          <a:prstGeom prst="rect">
            <a:avLst/>
          </a:prstGeom>
          <a:ln w="12700">
            <a:solidFill>
              <a:schemeClr val="tx1"/>
            </a:solidFill>
          </a:ln>
        </p:spPr>
      </p:pic>
      <p:pic>
        <p:nvPicPr>
          <p:cNvPr id="16" name="תמונה 15">
            <a:extLst>
              <a:ext uri="{FF2B5EF4-FFF2-40B4-BE49-F238E27FC236}">
                <a16:creationId xmlns:a16="http://schemas.microsoft.com/office/drawing/2014/main" id="{13A1C8EF-9DEF-6CBA-A660-F62A3637C728}"/>
              </a:ext>
            </a:extLst>
          </p:cNvPr>
          <p:cNvPicPr>
            <a:picLocks noChangeAspect="1"/>
          </p:cNvPicPr>
          <p:nvPr/>
        </p:nvPicPr>
        <p:blipFill>
          <a:blip r:embed="rId7"/>
          <a:stretch>
            <a:fillRect/>
          </a:stretch>
        </p:blipFill>
        <p:spPr>
          <a:xfrm>
            <a:off x="1435593" y="2230504"/>
            <a:ext cx="3853555" cy="2871640"/>
          </a:xfrm>
          <a:prstGeom prst="rect">
            <a:avLst/>
          </a:prstGeom>
          <a:ln w="12700">
            <a:solidFill>
              <a:schemeClr val="tx1"/>
            </a:solidFill>
          </a:ln>
        </p:spPr>
      </p:pic>
      <p:pic>
        <p:nvPicPr>
          <p:cNvPr id="3" name="תמונה 2">
            <a:extLst>
              <a:ext uri="{FF2B5EF4-FFF2-40B4-BE49-F238E27FC236}">
                <a16:creationId xmlns:a16="http://schemas.microsoft.com/office/drawing/2014/main" id="{0FA987D4-3EA6-5420-CC93-5010E759E700}"/>
              </a:ext>
            </a:extLst>
          </p:cNvPr>
          <p:cNvPicPr>
            <a:picLocks noChangeAspect="1"/>
          </p:cNvPicPr>
          <p:nvPr/>
        </p:nvPicPr>
        <p:blipFill>
          <a:blip r:embed="rId8"/>
          <a:stretch>
            <a:fillRect/>
          </a:stretch>
        </p:blipFill>
        <p:spPr>
          <a:xfrm>
            <a:off x="5386021" y="5233045"/>
            <a:ext cx="6343650" cy="1590675"/>
          </a:xfrm>
          <a:prstGeom prst="rect">
            <a:avLst/>
          </a:prstGeom>
        </p:spPr>
      </p:pic>
      <p:sp>
        <p:nvSpPr>
          <p:cNvPr id="5" name="תיבת טקסט 4">
            <a:extLst>
              <a:ext uri="{FF2B5EF4-FFF2-40B4-BE49-F238E27FC236}">
                <a16:creationId xmlns:a16="http://schemas.microsoft.com/office/drawing/2014/main" id="{FC5214CB-B55E-4980-FB76-96B75217709D}"/>
              </a:ext>
            </a:extLst>
          </p:cNvPr>
          <p:cNvSpPr txBox="1"/>
          <p:nvPr/>
        </p:nvSpPr>
        <p:spPr>
          <a:xfrm>
            <a:off x="8477247" y="1747124"/>
            <a:ext cx="958362" cy="369332"/>
          </a:xfrm>
          <a:prstGeom prst="rect">
            <a:avLst/>
          </a:prstGeom>
          <a:noFill/>
        </p:spPr>
        <p:txBody>
          <a:bodyPr wrap="square" rtlCol="1">
            <a:spAutoFit/>
          </a:bodyPr>
          <a:lstStyle/>
          <a:p>
            <a:pPr algn="ctr"/>
            <a:r>
              <a:rPr lang="he-IL" b="1" dirty="0"/>
              <a:t>4</a:t>
            </a:r>
          </a:p>
        </p:txBody>
      </p:sp>
      <p:sp>
        <p:nvSpPr>
          <p:cNvPr id="7" name="תיבת טקסט 6">
            <a:extLst>
              <a:ext uri="{FF2B5EF4-FFF2-40B4-BE49-F238E27FC236}">
                <a16:creationId xmlns:a16="http://schemas.microsoft.com/office/drawing/2014/main" id="{F4977D5E-1B00-8D3E-88CF-76C67DA95C90}"/>
              </a:ext>
            </a:extLst>
          </p:cNvPr>
          <p:cNvSpPr txBox="1"/>
          <p:nvPr/>
        </p:nvSpPr>
        <p:spPr>
          <a:xfrm>
            <a:off x="3882534" y="1778316"/>
            <a:ext cx="958362" cy="369332"/>
          </a:xfrm>
          <a:prstGeom prst="rect">
            <a:avLst/>
          </a:prstGeom>
          <a:noFill/>
        </p:spPr>
        <p:txBody>
          <a:bodyPr wrap="square" rtlCol="1">
            <a:spAutoFit/>
          </a:bodyPr>
          <a:lstStyle/>
          <a:p>
            <a:pPr algn="ctr"/>
            <a:r>
              <a:rPr lang="he-IL" b="1" dirty="0"/>
              <a:t>5</a:t>
            </a:r>
          </a:p>
        </p:txBody>
      </p:sp>
      <p:pic>
        <p:nvPicPr>
          <p:cNvPr id="26" name="תמונה 25">
            <a:extLst>
              <a:ext uri="{FF2B5EF4-FFF2-40B4-BE49-F238E27FC236}">
                <a16:creationId xmlns:a16="http://schemas.microsoft.com/office/drawing/2014/main" id="{312714DD-EDBD-DE1B-9F33-6AD9EF7E8085}"/>
              </a:ext>
            </a:extLst>
          </p:cNvPr>
          <p:cNvPicPr>
            <a:picLocks noChangeAspect="1"/>
          </p:cNvPicPr>
          <p:nvPr/>
        </p:nvPicPr>
        <p:blipFill>
          <a:blip r:embed="rId9"/>
          <a:stretch>
            <a:fillRect/>
          </a:stretch>
        </p:blipFill>
        <p:spPr>
          <a:xfrm>
            <a:off x="6096000" y="1284339"/>
            <a:ext cx="1685925" cy="390525"/>
          </a:xfrm>
          <a:prstGeom prst="rect">
            <a:avLst/>
          </a:prstGeom>
        </p:spPr>
      </p:pic>
      <p:sp>
        <p:nvSpPr>
          <p:cNvPr id="9" name="תיבת טקסט 8">
            <a:extLst>
              <a:ext uri="{FF2B5EF4-FFF2-40B4-BE49-F238E27FC236}">
                <a16:creationId xmlns:a16="http://schemas.microsoft.com/office/drawing/2014/main" id="{4806B118-2E73-61B3-13CF-85370FF36DC7}"/>
              </a:ext>
            </a:extLst>
          </p:cNvPr>
          <p:cNvSpPr txBox="1"/>
          <p:nvPr/>
        </p:nvSpPr>
        <p:spPr>
          <a:xfrm>
            <a:off x="5055577" y="1294936"/>
            <a:ext cx="1040423" cy="369332"/>
          </a:xfrm>
          <a:prstGeom prst="rect">
            <a:avLst/>
          </a:prstGeom>
          <a:noFill/>
        </p:spPr>
        <p:txBody>
          <a:bodyPr wrap="square" rtlCol="1">
            <a:spAutoFit/>
          </a:bodyPr>
          <a:lstStyle/>
          <a:p>
            <a:r>
              <a:rPr lang="he-IL" dirty="0"/>
              <a:t>(המשך)</a:t>
            </a:r>
          </a:p>
        </p:txBody>
      </p:sp>
      <p:sp>
        <p:nvSpPr>
          <p:cNvPr id="13" name="תיבת טקסט 12">
            <a:extLst>
              <a:ext uri="{FF2B5EF4-FFF2-40B4-BE49-F238E27FC236}">
                <a16:creationId xmlns:a16="http://schemas.microsoft.com/office/drawing/2014/main" id="{AF34ADA2-669F-3306-64BC-7F2EF016A3CB}"/>
              </a:ext>
            </a:extLst>
          </p:cNvPr>
          <p:cNvSpPr txBox="1"/>
          <p:nvPr/>
        </p:nvSpPr>
        <p:spPr>
          <a:xfrm>
            <a:off x="0" y="6376833"/>
            <a:ext cx="1435593" cy="369332"/>
          </a:xfrm>
          <a:prstGeom prst="rect">
            <a:avLst/>
          </a:prstGeom>
          <a:noFill/>
        </p:spPr>
        <p:txBody>
          <a:bodyPr wrap="square">
            <a:spAutoFit/>
          </a:bodyPr>
          <a:lstStyle/>
          <a:p>
            <a:r>
              <a:rPr lang="he-IL" b="1" dirty="0"/>
              <a:t>עמוד</a:t>
            </a:r>
            <a:r>
              <a:rPr lang="he-IL" dirty="0"/>
              <a:t> </a:t>
            </a:r>
            <a:r>
              <a:rPr lang="he-IL" b="1" dirty="0"/>
              <a:t>221</a:t>
            </a:r>
          </a:p>
        </p:txBody>
      </p:sp>
    </p:spTree>
    <p:extLst>
      <p:ext uri="{BB962C8B-B14F-4D97-AF65-F5344CB8AC3E}">
        <p14:creationId xmlns:p14="http://schemas.microsoft.com/office/powerpoint/2010/main" val="102904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13" name="תמונה 12">
            <a:extLst>
              <a:ext uri="{FF2B5EF4-FFF2-40B4-BE49-F238E27FC236}">
                <a16:creationId xmlns:a16="http://schemas.microsoft.com/office/drawing/2014/main" id="{78F0F8CC-C05C-1B13-E9E7-CC34702CCF7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38408" y="-147789"/>
            <a:ext cx="6238875" cy="1104900"/>
          </a:xfrm>
          <a:prstGeom prst="rect">
            <a:avLst/>
          </a:prstGeom>
        </p:spPr>
      </p:pic>
      <p:sp>
        <p:nvSpPr>
          <p:cNvPr id="14" name="תיבת טקסט 13">
            <a:extLst>
              <a:ext uri="{FF2B5EF4-FFF2-40B4-BE49-F238E27FC236}">
                <a16:creationId xmlns:a16="http://schemas.microsoft.com/office/drawing/2014/main" id="{45B4E743-982D-FA2B-64DD-704D78A77242}"/>
              </a:ext>
            </a:extLst>
          </p:cNvPr>
          <p:cNvSpPr txBox="1"/>
          <p:nvPr/>
        </p:nvSpPr>
        <p:spPr>
          <a:xfrm>
            <a:off x="748444" y="814792"/>
            <a:ext cx="10928839" cy="1039515"/>
          </a:xfrm>
          <a:prstGeom prst="rect">
            <a:avLst/>
          </a:prstGeom>
          <a:noFill/>
        </p:spPr>
        <p:txBody>
          <a:bodyPr wrap="square" rtlCol="1">
            <a:spAutoFit/>
          </a:bodyPr>
          <a:lstStyle/>
          <a:p>
            <a:pPr>
              <a:lnSpc>
                <a:spcPct val="150000"/>
              </a:lnSpc>
            </a:pPr>
            <a:r>
              <a:rPr lang="he-IL" sz="2000" b="0" i="0" u="none" strike="noStrike" baseline="0" dirty="0">
                <a:latin typeface="NarkisClassicMF-Regular"/>
              </a:rPr>
              <a:t>קִראו את קטע המידע </a:t>
            </a:r>
            <a:r>
              <a:rPr lang="he-IL" sz="2000" b="1" i="0" u="none" strike="noStrike" baseline="0" dirty="0">
                <a:solidFill>
                  <a:srgbClr val="00B050"/>
                </a:solidFill>
                <a:latin typeface="NarkisClassicMF-Regular"/>
              </a:rPr>
              <a:t>מבנה מערכת הנשימה ותפקודה </a:t>
            </a:r>
            <a:r>
              <a:rPr lang="he-IL" sz="2000" b="0" i="0" u="none" strike="noStrike" baseline="0" dirty="0">
                <a:latin typeface="NarkisClassicMF-Regular"/>
              </a:rPr>
              <a:t>עמודים 224-222, התבוננו בתרשימים, השיבו על השאלות שבסוף כל פִּסקה ובצעו את משימת הסיכום שבעמוד 225</a:t>
            </a:r>
            <a:r>
              <a:rPr lang="he-IL" sz="2400" b="0" i="0" u="none" strike="noStrike" baseline="0" dirty="0">
                <a:latin typeface="NarkisClassicMF-Regular"/>
              </a:rPr>
              <a:t>.</a:t>
            </a:r>
            <a:endParaRPr lang="he-IL" sz="2400" dirty="0"/>
          </a:p>
        </p:txBody>
      </p:sp>
      <p:sp>
        <p:nvSpPr>
          <p:cNvPr id="17" name="תיבת טקסט 16">
            <a:extLst>
              <a:ext uri="{FF2B5EF4-FFF2-40B4-BE49-F238E27FC236}">
                <a16:creationId xmlns:a16="http://schemas.microsoft.com/office/drawing/2014/main" id="{3F83B379-DBD7-106C-655B-150F72356E27}"/>
              </a:ext>
            </a:extLst>
          </p:cNvPr>
          <p:cNvSpPr txBox="1"/>
          <p:nvPr/>
        </p:nvSpPr>
        <p:spPr>
          <a:xfrm>
            <a:off x="5222616" y="1945931"/>
            <a:ext cx="3121269" cy="523220"/>
          </a:xfrm>
          <a:prstGeom prst="rect">
            <a:avLst/>
          </a:prstGeom>
          <a:noFill/>
        </p:spPr>
        <p:txBody>
          <a:bodyPr wrap="square" rtlCol="1">
            <a:spAutoFit/>
          </a:bodyPr>
          <a:lstStyle/>
          <a:p>
            <a:r>
              <a:rPr lang="he-IL" sz="2800" b="1" dirty="0"/>
              <a:t>מערכת הנשימה</a:t>
            </a:r>
          </a:p>
        </p:txBody>
      </p:sp>
      <p:pic>
        <p:nvPicPr>
          <p:cNvPr id="19" name="תמונה 18">
            <a:extLst>
              <a:ext uri="{FF2B5EF4-FFF2-40B4-BE49-F238E27FC236}">
                <a16:creationId xmlns:a16="http://schemas.microsoft.com/office/drawing/2014/main" id="{13B445C1-769E-8E98-3103-3527F51F8B3E}"/>
              </a:ext>
            </a:extLst>
          </p:cNvPr>
          <p:cNvPicPr>
            <a:picLocks noChangeAspect="1"/>
          </p:cNvPicPr>
          <p:nvPr/>
        </p:nvPicPr>
        <p:blipFill>
          <a:blip r:embed="rId5"/>
          <a:stretch>
            <a:fillRect/>
          </a:stretch>
        </p:blipFill>
        <p:spPr>
          <a:xfrm>
            <a:off x="4284784" y="2402765"/>
            <a:ext cx="5257800" cy="4343400"/>
          </a:xfrm>
          <a:prstGeom prst="rect">
            <a:avLst/>
          </a:prstGeom>
          <a:ln w="12700">
            <a:solidFill>
              <a:srgbClr val="00B0F0"/>
            </a:solidFill>
          </a:ln>
        </p:spPr>
      </p:pic>
    </p:spTree>
    <p:extLst>
      <p:ext uri="{BB962C8B-B14F-4D97-AF65-F5344CB8AC3E}">
        <p14:creationId xmlns:p14="http://schemas.microsoft.com/office/powerpoint/2010/main" val="306771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186D0F60-2B28-E8A2-2CC4-BE48FE28E98C}"/>
              </a:ext>
            </a:extLst>
          </p:cNvPr>
          <p:cNvPicPr>
            <a:picLocks noChangeAspect="1"/>
          </p:cNvPicPr>
          <p:nvPr/>
        </p:nvPicPr>
        <p:blipFill>
          <a:blip r:embed="rId4"/>
          <a:stretch>
            <a:fillRect/>
          </a:stretch>
        </p:blipFill>
        <p:spPr>
          <a:xfrm>
            <a:off x="6786929" y="1848215"/>
            <a:ext cx="4625486" cy="4526208"/>
          </a:xfrm>
          <a:prstGeom prst="rect">
            <a:avLst/>
          </a:prstGeom>
          <a:ln w="19050">
            <a:solidFill>
              <a:srgbClr val="00B050"/>
            </a:solidFill>
          </a:ln>
        </p:spPr>
      </p:pic>
      <p:pic>
        <p:nvPicPr>
          <p:cNvPr id="8" name="תמונה 7">
            <a:extLst>
              <a:ext uri="{FF2B5EF4-FFF2-40B4-BE49-F238E27FC236}">
                <a16:creationId xmlns:a16="http://schemas.microsoft.com/office/drawing/2014/main" id="{4329525D-0501-A4A4-EC55-9C6278EDBF14}"/>
              </a:ext>
            </a:extLst>
          </p:cNvPr>
          <p:cNvPicPr>
            <a:picLocks noChangeAspect="1"/>
          </p:cNvPicPr>
          <p:nvPr/>
        </p:nvPicPr>
        <p:blipFill>
          <a:blip r:embed="rId5"/>
          <a:stretch>
            <a:fillRect/>
          </a:stretch>
        </p:blipFill>
        <p:spPr>
          <a:xfrm>
            <a:off x="779585" y="1985228"/>
            <a:ext cx="4199426" cy="4252182"/>
          </a:xfrm>
          <a:prstGeom prst="rect">
            <a:avLst/>
          </a:prstGeom>
          <a:ln w="19050">
            <a:solidFill>
              <a:srgbClr val="00B050"/>
            </a:solidFill>
          </a:ln>
        </p:spPr>
      </p:pic>
      <p:sp>
        <p:nvSpPr>
          <p:cNvPr id="10" name="תיבת טקסט 9">
            <a:extLst>
              <a:ext uri="{FF2B5EF4-FFF2-40B4-BE49-F238E27FC236}">
                <a16:creationId xmlns:a16="http://schemas.microsoft.com/office/drawing/2014/main" id="{CB98C991-7D1B-7EBC-4FC6-4226E901C17D}"/>
              </a:ext>
            </a:extLst>
          </p:cNvPr>
          <p:cNvSpPr txBox="1"/>
          <p:nvPr/>
        </p:nvSpPr>
        <p:spPr>
          <a:xfrm>
            <a:off x="8361485" y="1107830"/>
            <a:ext cx="1925517" cy="523220"/>
          </a:xfrm>
          <a:prstGeom prst="rect">
            <a:avLst/>
          </a:prstGeom>
          <a:noFill/>
        </p:spPr>
        <p:txBody>
          <a:bodyPr wrap="square" rtlCol="1">
            <a:spAutoFit/>
          </a:bodyPr>
          <a:lstStyle/>
          <a:p>
            <a:r>
              <a:rPr lang="he-IL" sz="2800" b="1" dirty="0"/>
              <a:t>הלוע והגרון</a:t>
            </a:r>
          </a:p>
        </p:txBody>
      </p:sp>
      <p:sp>
        <p:nvSpPr>
          <p:cNvPr id="11" name="תיבת טקסט 10">
            <a:extLst>
              <a:ext uri="{FF2B5EF4-FFF2-40B4-BE49-F238E27FC236}">
                <a16:creationId xmlns:a16="http://schemas.microsoft.com/office/drawing/2014/main" id="{FABC4992-8E4D-8A0C-7FD6-7E849EACFD54}"/>
              </a:ext>
            </a:extLst>
          </p:cNvPr>
          <p:cNvSpPr txBox="1"/>
          <p:nvPr/>
        </p:nvSpPr>
        <p:spPr>
          <a:xfrm>
            <a:off x="1904998" y="1248507"/>
            <a:ext cx="2649417" cy="523220"/>
          </a:xfrm>
          <a:prstGeom prst="rect">
            <a:avLst/>
          </a:prstGeom>
          <a:noFill/>
        </p:spPr>
        <p:txBody>
          <a:bodyPr wrap="square" rtlCol="1">
            <a:spAutoFit/>
          </a:bodyPr>
          <a:lstStyle/>
          <a:p>
            <a:r>
              <a:rPr lang="he-IL" sz="2800" b="1" dirty="0"/>
              <a:t>צינורות הנשימה</a:t>
            </a:r>
          </a:p>
        </p:txBody>
      </p:sp>
      <p:sp>
        <p:nvSpPr>
          <p:cNvPr id="12" name="תיבת טקסט 11">
            <a:extLst>
              <a:ext uri="{FF2B5EF4-FFF2-40B4-BE49-F238E27FC236}">
                <a16:creationId xmlns:a16="http://schemas.microsoft.com/office/drawing/2014/main" id="{9BCA420C-DF85-BBF6-2091-49CE0D121E51}"/>
              </a:ext>
            </a:extLst>
          </p:cNvPr>
          <p:cNvSpPr txBox="1"/>
          <p:nvPr/>
        </p:nvSpPr>
        <p:spPr>
          <a:xfrm>
            <a:off x="342901" y="6392008"/>
            <a:ext cx="1890346" cy="369332"/>
          </a:xfrm>
          <a:prstGeom prst="rect">
            <a:avLst/>
          </a:prstGeom>
          <a:noFill/>
        </p:spPr>
        <p:txBody>
          <a:bodyPr wrap="square" rtlCol="1">
            <a:spAutoFit/>
          </a:bodyPr>
          <a:lstStyle/>
          <a:p>
            <a:r>
              <a:rPr lang="he-IL" b="1" dirty="0"/>
              <a:t>עמודים 225-224</a:t>
            </a:r>
          </a:p>
        </p:txBody>
      </p:sp>
    </p:spTree>
    <p:extLst>
      <p:ext uri="{BB962C8B-B14F-4D97-AF65-F5344CB8AC3E}">
        <p14:creationId xmlns:p14="http://schemas.microsoft.com/office/powerpoint/2010/main" val="657015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AD46C5F-F60D-6C22-64DC-224CE9691241}"/>
              </a:ext>
            </a:extLst>
          </p:cNvPr>
          <p:cNvPicPr>
            <a:picLocks noChangeAspect="1"/>
          </p:cNvPicPr>
          <p:nvPr/>
        </p:nvPicPr>
        <p:blipFill>
          <a:blip r:embed="rId4"/>
          <a:stretch>
            <a:fillRect/>
          </a:stretch>
        </p:blipFill>
        <p:spPr>
          <a:xfrm>
            <a:off x="2199175" y="1044453"/>
            <a:ext cx="8620125" cy="5419725"/>
          </a:xfrm>
          <a:prstGeom prst="rect">
            <a:avLst/>
          </a:prstGeom>
          <a:ln w="12700">
            <a:solidFill>
              <a:srgbClr val="00B0F0"/>
            </a:solidFill>
          </a:ln>
        </p:spPr>
      </p:pic>
      <p:sp>
        <p:nvSpPr>
          <p:cNvPr id="7" name="תיבת טקסט 6">
            <a:extLst>
              <a:ext uri="{FF2B5EF4-FFF2-40B4-BE49-F238E27FC236}">
                <a16:creationId xmlns:a16="http://schemas.microsoft.com/office/drawing/2014/main" id="{C6261601-BD66-8215-AA02-4B21D8829CF6}"/>
              </a:ext>
            </a:extLst>
          </p:cNvPr>
          <p:cNvSpPr txBox="1"/>
          <p:nvPr/>
        </p:nvSpPr>
        <p:spPr>
          <a:xfrm>
            <a:off x="6096000" y="393822"/>
            <a:ext cx="2206869" cy="584775"/>
          </a:xfrm>
          <a:prstGeom prst="rect">
            <a:avLst/>
          </a:prstGeom>
          <a:noFill/>
        </p:spPr>
        <p:txBody>
          <a:bodyPr wrap="square" rtlCol="1">
            <a:spAutoFit/>
          </a:bodyPr>
          <a:lstStyle/>
          <a:p>
            <a:r>
              <a:rPr lang="he-IL" sz="3200" b="1" dirty="0"/>
              <a:t>הריאות</a:t>
            </a:r>
          </a:p>
        </p:txBody>
      </p:sp>
      <p:sp>
        <p:nvSpPr>
          <p:cNvPr id="8" name="תיבת טקסט 7">
            <a:extLst>
              <a:ext uri="{FF2B5EF4-FFF2-40B4-BE49-F238E27FC236}">
                <a16:creationId xmlns:a16="http://schemas.microsoft.com/office/drawing/2014/main" id="{45C32C21-1A5C-77EF-493B-07BB8343B3F6}"/>
              </a:ext>
            </a:extLst>
          </p:cNvPr>
          <p:cNvSpPr txBox="1"/>
          <p:nvPr/>
        </p:nvSpPr>
        <p:spPr>
          <a:xfrm>
            <a:off x="226934" y="6453554"/>
            <a:ext cx="1346889" cy="369332"/>
          </a:xfrm>
          <a:prstGeom prst="rect">
            <a:avLst/>
          </a:prstGeom>
          <a:noFill/>
        </p:spPr>
        <p:txBody>
          <a:bodyPr wrap="square" rtlCol="1">
            <a:spAutoFit/>
          </a:bodyPr>
          <a:lstStyle/>
          <a:p>
            <a:r>
              <a:rPr lang="he-IL" b="1" dirty="0"/>
              <a:t>עמוד 224</a:t>
            </a:r>
          </a:p>
        </p:txBody>
      </p:sp>
    </p:spTree>
    <p:extLst>
      <p:ext uri="{BB962C8B-B14F-4D97-AF65-F5344CB8AC3E}">
        <p14:creationId xmlns:p14="http://schemas.microsoft.com/office/powerpoint/2010/main" val="248254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E7C6CB7F-68EA-053C-75CF-3B23B9820470}"/>
              </a:ext>
            </a:extLst>
          </p:cNvPr>
          <p:cNvPicPr>
            <a:picLocks noChangeAspect="1"/>
          </p:cNvPicPr>
          <p:nvPr/>
        </p:nvPicPr>
        <p:blipFill>
          <a:blip r:embed="rId4"/>
          <a:stretch>
            <a:fillRect/>
          </a:stretch>
        </p:blipFill>
        <p:spPr>
          <a:xfrm>
            <a:off x="2830284" y="1106971"/>
            <a:ext cx="5019472" cy="3584864"/>
          </a:xfrm>
          <a:prstGeom prst="rect">
            <a:avLst/>
          </a:prstGeom>
          <a:ln w="19050">
            <a:solidFill>
              <a:srgbClr val="00B0F0"/>
            </a:solidFill>
          </a:ln>
        </p:spPr>
      </p:pic>
      <p:pic>
        <p:nvPicPr>
          <p:cNvPr id="8" name="תמונה 7">
            <a:extLst>
              <a:ext uri="{FF2B5EF4-FFF2-40B4-BE49-F238E27FC236}">
                <a16:creationId xmlns:a16="http://schemas.microsoft.com/office/drawing/2014/main" id="{B0AC9420-A820-BC13-0FD7-B72501DE50AA}"/>
              </a:ext>
            </a:extLst>
          </p:cNvPr>
          <p:cNvPicPr>
            <a:picLocks noChangeAspect="1"/>
          </p:cNvPicPr>
          <p:nvPr/>
        </p:nvPicPr>
        <p:blipFill>
          <a:blip r:embed="rId5"/>
          <a:stretch>
            <a:fillRect/>
          </a:stretch>
        </p:blipFill>
        <p:spPr>
          <a:xfrm>
            <a:off x="1906099" y="4804025"/>
            <a:ext cx="8010525" cy="1876425"/>
          </a:xfrm>
          <a:prstGeom prst="rect">
            <a:avLst/>
          </a:prstGeom>
          <a:ln w="19050">
            <a:solidFill>
              <a:srgbClr val="00B0F0"/>
            </a:solidFill>
          </a:ln>
        </p:spPr>
      </p:pic>
      <p:sp>
        <p:nvSpPr>
          <p:cNvPr id="9" name="תיבת טקסט 8">
            <a:extLst>
              <a:ext uri="{FF2B5EF4-FFF2-40B4-BE49-F238E27FC236}">
                <a16:creationId xmlns:a16="http://schemas.microsoft.com/office/drawing/2014/main" id="{1F119480-3C7B-E942-28CC-B89E12573EDD}"/>
              </a:ext>
            </a:extLst>
          </p:cNvPr>
          <p:cNvSpPr txBox="1"/>
          <p:nvPr/>
        </p:nvSpPr>
        <p:spPr>
          <a:xfrm>
            <a:off x="7947147" y="1429106"/>
            <a:ext cx="3938954" cy="461665"/>
          </a:xfrm>
          <a:prstGeom prst="rect">
            <a:avLst/>
          </a:prstGeom>
          <a:noFill/>
        </p:spPr>
        <p:txBody>
          <a:bodyPr wrap="square" rtlCol="1">
            <a:spAutoFit/>
          </a:bodyPr>
          <a:lstStyle/>
          <a:p>
            <a:r>
              <a:rPr lang="he-IL" sz="2400" dirty="0"/>
              <a:t>בונים דגם של מערכת הנשימה</a:t>
            </a:r>
          </a:p>
        </p:txBody>
      </p:sp>
      <p:sp>
        <p:nvSpPr>
          <p:cNvPr id="11" name="תיבת טקסט 10">
            <a:extLst>
              <a:ext uri="{FF2B5EF4-FFF2-40B4-BE49-F238E27FC236}">
                <a16:creationId xmlns:a16="http://schemas.microsoft.com/office/drawing/2014/main" id="{D2A5C3DC-7234-DFBB-0A50-D2DA7A5D5D98}"/>
              </a:ext>
            </a:extLst>
          </p:cNvPr>
          <p:cNvSpPr txBox="1"/>
          <p:nvPr/>
        </p:nvSpPr>
        <p:spPr>
          <a:xfrm>
            <a:off x="9064868" y="167685"/>
            <a:ext cx="2437667" cy="584775"/>
          </a:xfrm>
          <a:prstGeom prst="rect">
            <a:avLst/>
          </a:prstGeom>
          <a:noFill/>
        </p:spPr>
        <p:txBody>
          <a:bodyPr wrap="square">
            <a:spAutoFit/>
          </a:bodyPr>
          <a:lstStyle/>
          <a:p>
            <a:r>
              <a:rPr lang="he-IL" sz="3200" b="1" dirty="0">
                <a:solidFill>
                  <a:srgbClr val="00B050"/>
                </a:solidFill>
              </a:rPr>
              <a:t>משימת סיכום</a:t>
            </a:r>
          </a:p>
        </p:txBody>
      </p:sp>
      <p:sp>
        <p:nvSpPr>
          <p:cNvPr id="12" name="תיבת טקסט 11">
            <a:extLst>
              <a:ext uri="{FF2B5EF4-FFF2-40B4-BE49-F238E27FC236}">
                <a16:creationId xmlns:a16="http://schemas.microsoft.com/office/drawing/2014/main" id="{CE993DF5-375C-1B5D-13AD-71FA2BBA101E}"/>
              </a:ext>
            </a:extLst>
          </p:cNvPr>
          <p:cNvSpPr txBox="1"/>
          <p:nvPr/>
        </p:nvSpPr>
        <p:spPr>
          <a:xfrm>
            <a:off x="226934" y="6453554"/>
            <a:ext cx="1346889" cy="369332"/>
          </a:xfrm>
          <a:prstGeom prst="rect">
            <a:avLst/>
          </a:prstGeom>
          <a:noFill/>
        </p:spPr>
        <p:txBody>
          <a:bodyPr wrap="square" rtlCol="1">
            <a:spAutoFit/>
          </a:bodyPr>
          <a:lstStyle/>
          <a:p>
            <a:r>
              <a:rPr lang="he-IL" b="1" dirty="0"/>
              <a:t>עמוד 225</a:t>
            </a:r>
          </a:p>
        </p:txBody>
      </p:sp>
    </p:spTree>
    <p:extLst>
      <p:ext uri="{BB962C8B-B14F-4D97-AF65-F5344CB8AC3E}">
        <p14:creationId xmlns:p14="http://schemas.microsoft.com/office/powerpoint/2010/main" val="2863359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EDC8D98-5F20-C2F2-674E-E4D42CB98161}"/>
              </a:ext>
            </a:extLst>
          </p:cNvPr>
          <p:cNvPicPr>
            <a:picLocks noChangeAspect="1"/>
          </p:cNvPicPr>
          <p:nvPr/>
        </p:nvPicPr>
        <p:blipFill>
          <a:blip r:embed="rId3"/>
          <a:stretch>
            <a:fillRect/>
          </a:stretch>
        </p:blipFill>
        <p:spPr>
          <a:xfrm>
            <a:off x="3481387" y="860181"/>
            <a:ext cx="5229225" cy="5753100"/>
          </a:xfrm>
          <a:prstGeom prst="rect">
            <a:avLst/>
          </a:prstGeom>
          <a:ln w="12700">
            <a:solidFill>
              <a:srgbClr val="C00000"/>
            </a:solidFill>
          </a:ln>
        </p:spPr>
      </p:pic>
      <p:pic>
        <p:nvPicPr>
          <p:cNvPr id="4" name="תמונה 3">
            <a:extLst>
              <a:ext uri="{FF2B5EF4-FFF2-40B4-BE49-F238E27FC236}">
                <a16:creationId xmlns:a16="http://schemas.microsoft.com/office/drawing/2014/main" id="{09D6A930-7134-D854-EC63-B9656708C6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215309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9" name="תמונה 8">
            <a:extLst>
              <a:ext uri="{FF2B5EF4-FFF2-40B4-BE49-F238E27FC236}">
                <a16:creationId xmlns:a16="http://schemas.microsoft.com/office/drawing/2014/main" id="{C6310BB7-51CF-B19C-9191-F440AEF082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5748" y="55628"/>
            <a:ext cx="5619750" cy="336537"/>
          </a:xfrm>
          <a:prstGeom prst="rect">
            <a:avLst/>
          </a:prstGeom>
        </p:spPr>
      </p:pic>
      <p:pic>
        <p:nvPicPr>
          <p:cNvPr id="11" name="תמונה 10">
            <a:extLst>
              <a:ext uri="{FF2B5EF4-FFF2-40B4-BE49-F238E27FC236}">
                <a16:creationId xmlns:a16="http://schemas.microsoft.com/office/drawing/2014/main" id="{0432B5D6-97A9-E03B-773F-411398E4BD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503" y="427835"/>
            <a:ext cx="4076700" cy="941612"/>
          </a:xfrm>
          <a:prstGeom prst="rect">
            <a:avLst/>
          </a:prstGeom>
        </p:spPr>
      </p:pic>
      <p:pic>
        <p:nvPicPr>
          <p:cNvPr id="13" name="תמונה 12">
            <a:extLst>
              <a:ext uri="{FF2B5EF4-FFF2-40B4-BE49-F238E27FC236}">
                <a16:creationId xmlns:a16="http://schemas.microsoft.com/office/drawing/2014/main" id="{E10914B9-AE45-EF71-00B9-7C0689A99C3F}"/>
              </a:ext>
            </a:extLst>
          </p:cNvPr>
          <p:cNvPicPr>
            <a:picLocks noChangeAspect="1"/>
          </p:cNvPicPr>
          <p:nvPr/>
        </p:nvPicPr>
        <p:blipFill>
          <a:blip r:embed="rId6"/>
          <a:stretch>
            <a:fillRect/>
          </a:stretch>
        </p:blipFill>
        <p:spPr>
          <a:xfrm>
            <a:off x="7378319" y="2832492"/>
            <a:ext cx="3630272" cy="3273136"/>
          </a:xfrm>
          <a:prstGeom prst="rect">
            <a:avLst/>
          </a:prstGeom>
          <a:ln w="12700">
            <a:solidFill>
              <a:schemeClr val="tx1">
                <a:lumMod val="50000"/>
                <a:lumOff val="50000"/>
              </a:schemeClr>
            </a:solidFill>
          </a:ln>
        </p:spPr>
      </p:pic>
      <p:pic>
        <p:nvPicPr>
          <p:cNvPr id="15" name="תמונה 14">
            <a:extLst>
              <a:ext uri="{FF2B5EF4-FFF2-40B4-BE49-F238E27FC236}">
                <a16:creationId xmlns:a16="http://schemas.microsoft.com/office/drawing/2014/main" id="{0C9AE106-0E19-66ED-A669-ACB8BBEDB7AF}"/>
              </a:ext>
            </a:extLst>
          </p:cNvPr>
          <p:cNvPicPr>
            <a:picLocks noChangeAspect="1"/>
          </p:cNvPicPr>
          <p:nvPr/>
        </p:nvPicPr>
        <p:blipFill>
          <a:blip r:embed="rId7"/>
          <a:stretch>
            <a:fillRect/>
          </a:stretch>
        </p:blipFill>
        <p:spPr>
          <a:xfrm>
            <a:off x="2306001" y="2832492"/>
            <a:ext cx="3630272" cy="3273136"/>
          </a:xfrm>
          <a:prstGeom prst="rect">
            <a:avLst/>
          </a:prstGeom>
          <a:ln w="12700">
            <a:solidFill>
              <a:schemeClr val="tx1">
                <a:lumMod val="50000"/>
                <a:lumOff val="50000"/>
              </a:schemeClr>
            </a:solidFill>
          </a:ln>
        </p:spPr>
      </p:pic>
      <p:sp>
        <p:nvSpPr>
          <p:cNvPr id="16" name="תיבת טקסט 15">
            <a:extLst>
              <a:ext uri="{FF2B5EF4-FFF2-40B4-BE49-F238E27FC236}">
                <a16:creationId xmlns:a16="http://schemas.microsoft.com/office/drawing/2014/main" id="{8980A038-1DD0-4095-06A6-277756DFD5E7}"/>
              </a:ext>
            </a:extLst>
          </p:cNvPr>
          <p:cNvSpPr txBox="1"/>
          <p:nvPr/>
        </p:nvSpPr>
        <p:spPr>
          <a:xfrm>
            <a:off x="4288745" y="1426640"/>
            <a:ext cx="6491060" cy="400110"/>
          </a:xfrm>
          <a:prstGeom prst="rect">
            <a:avLst/>
          </a:prstGeom>
          <a:noFill/>
        </p:spPr>
        <p:txBody>
          <a:bodyPr wrap="square" rtlCol="1">
            <a:spAutoFit/>
          </a:bodyPr>
          <a:lstStyle/>
          <a:p>
            <a:r>
              <a:rPr lang="he-IL" sz="2000" dirty="0"/>
              <a:t>ערכו תצפית והשיבו על סעיפים 2-1 בעמוד 226. </a:t>
            </a:r>
          </a:p>
        </p:txBody>
      </p:sp>
      <p:sp>
        <p:nvSpPr>
          <p:cNvPr id="17" name="תיבת טקסט 16">
            <a:extLst>
              <a:ext uri="{FF2B5EF4-FFF2-40B4-BE49-F238E27FC236}">
                <a16:creationId xmlns:a16="http://schemas.microsoft.com/office/drawing/2014/main" id="{FE4BE02F-B76B-1DCA-5B32-78080A8B16DE}"/>
              </a:ext>
            </a:extLst>
          </p:cNvPr>
          <p:cNvSpPr txBox="1"/>
          <p:nvPr/>
        </p:nvSpPr>
        <p:spPr>
          <a:xfrm>
            <a:off x="6423780" y="6208177"/>
            <a:ext cx="4862146" cy="369332"/>
          </a:xfrm>
          <a:prstGeom prst="rect">
            <a:avLst/>
          </a:prstGeom>
          <a:noFill/>
        </p:spPr>
        <p:txBody>
          <a:bodyPr wrap="square" rtlCol="1">
            <a:spAutoFit/>
          </a:bodyPr>
          <a:lstStyle/>
          <a:p>
            <a:r>
              <a:rPr lang="he-IL" b="1" dirty="0">
                <a:solidFill>
                  <a:srgbClr val="00B050"/>
                </a:solidFill>
              </a:rPr>
              <a:t>לסיכום התצפית </a:t>
            </a:r>
            <a:r>
              <a:rPr lang="he-IL" dirty="0"/>
              <a:t>השיבו על סעיפים 4-1 בעמוד 226. </a:t>
            </a:r>
          </a:p>
        </p:txBody>
      </p:sp>
      <p:pic>
        <p:nvPicPr>
          <p:cNvPr id="18" name="תמונה 17">
            <a:extLst>
              <a:ext uri="{FF2B5EF4-FFF2-40B4-BE49-F238E27FC236}">
                <a16:creationId xmlns:a16="http://schemas.microsoft.com/office/drawing/2014/main" id="{9F75A5C9-4A74-168C-5EC6-FA3C12E0D406}"/>
              </a:ext>
            </a:extLst>
          </p:cNvPr>
          <p:cNvPicPr>
            <a:picLocks noChangeAspect="1"/>
          </p:cNvPicPr>
          <p:nvPr/>
        </p:nvPicPr>
        <p:blipFill>
          <a:blip r:embed="rId8"/>
          <a:stretch>
            <a:fillRect/>
          </a:stretch>
        </p:blipFill>
        <p:spPr>
          <a:xfrm>
            <a:off x="5778011" y="1862420"/>
            <a:ext cx="1685925" cy="390525"/>
          </a:xfrm>
          <a:prstGeom prst="rect">
            <a:avLst/>
          </a:prstGeom>
        </p:spPr>
      </p:pic>
      <p:sp>
        <p:nvSpPr>
          <p:cNvPr id="20" name="תיבת טקסט 19">
            <a:extLst>
              <a:ext uri="{FF2B5EF4-FFF2-40B4-BE49-F238E27FC236}">
                <a16:creationId xmlns:a16="http://schemas.microsoft.com/office/drawing/2014/main" id="{CBF77DAD-73EE-1B22-CDD9-86600E884074}"/>
              </a:ext>
            </a:extLst>
          </p:cNvPr>
          <p:cNvSpPr txBox="1"/>
          <p:nvPr/>
        </p:nvSpPr>
        <p:spPr>
          <a:xfrm>
            <a:off x="7992206" y="2417911"/>
            <a:ext cx="2402497" cy="369332"/>
          </a:xfrm>
          <a:prstGeom prst="rect">
            <a:avLst/>
          </a:prstGeom>
          <a:noFill/>
        </p:spPr>
        <p:txBody>
          <a:bodyPr wrap="square">
            <a:spAutoFit/>
          </a:bodyPr>
          <a:lstStyle/>
          <a:p>
            <a:r>
              <a:rPr lang="he-IL" sz="1800" b="1" i="0" u="none" strike="noStrike" baseline="0" dirty="0">
                <a:solidFill>
                  <a:srgbClr val="7B0000"/>
                </a:solidFill>
                <a:latin typeface="RosenbergSoloMF-Bold"/>
              </a:rPr>
              <a:t>מדידה בזמן שאיפה</a:t>
            </a:r>
            <a:endParaRPr lang="he-IL" dirty="0"/>
          </a:p>
        </p:txBody>
      </p:sp>
      <p:sp>
        <p:nvSpPr>
          <p:cNvPr id="22" name="תיבת טקסט 21">
            <a:extLst>
              <a:ext uri="{FF2B5EF4-FFF2-40B4-BE49-F238E27FC236}">
                <a16:creationId xmlns:a16="http://schemas.microsoft.com/office/drawing/2014/main" id="{13D602FE-E5F7-CB05-2A2B-9B4DB0AEC51A}"/>
              </a:ext>
            </a:extLst>
          </p:cNvPr>
          <p:cNvSpPr txBox="1"/>
          <p:nvPr/>
        </p:nvSpPr>
        <p:spPr>
          <a:xfrm>
            <a:off x="-742731" y="2463160"/>
            <a:ext cx="6097464" cy="369332"/>
          </a:xfrm>
          <a:prstGeom prst="rect">
            <a:avLst/>
          </a:prstGeom>
          <a:noFill/>
        </p:spPr>
        <p:txBody>
          <a:bodyPr wrap="square">
            <a:spAutoFit/>
          </a:bodyPr>
          <a:lstStyle/>
          <a:p>
            <a:r>
              <a:rPr lang="he-IL" sz="1800" b="1" i="0" u="none" strike="noStrike" baseline="0" dirty="0">
                <a:solidFill>
                  <a:srgbClr val="7B0000"/>
                </a:solidFill>
                <a:latin typeface="RosenbergSoloMF-Bold"/>
              </a:rPr>
              <a:t>מדידה בזמן נשיפה</a:t>
            </a:r>
            <a:endParaRPr lang="he-IL" dirty="0"/>
          </a:p>
        </p:txBody>
      </p:sp>
    </p:spTree>
    <p:extLst>
      <p:ext uri="{BB962C8B-B14F-4D97-AF65-F5344CB8AC3E}">
        <p14:creationId xmlns:p14="http://schemas.microsoft.com/office/powerpoint/2010/main" val="238478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59B6B8E-F2F5-6931-E927-7EA68E5B63A1}"/>
              </a:ext>
            </a:extLst>
          </p:cNvPr>
          <p:cNvPicPr>
            <a:picLocks noChangeAspect="1"/>
          </p:cNvPicPr>
          <p:nvPr/>
        </p:nvPicPr>
        <p:blipFill>
          <a:blip r:embed="rId3"/>
          <a:stretch>
            <a:fillRect/>
          </a:stretch>
        </p:blipFill>
        <p:spPr>
          <a:xfrm>
            <a:off x="2955144" y="1304826"/>
            <a:ext cx="8915188" cy="3443859"/>
          </a:xfrm>
          <a:prstGeom prst="rect">
            <a:avLst/>
          </a:prstGeom>
        </p:spPr>
      </p:pic>
      <p:pic>
        <p:nvPicPr>
          <p:cNvPr id="4" name="תמונה 3">
            <a:extLst>
              <a:ext uri="{FF2B5EF4-FFF2-40B4-BE49-F238E27FC236}">
                <a16:creationId xmlns:a16="http://schemas.microsoft.com/office/drawing/2014/main" id="{288125CF-E295-CDD5-FA1A-9213FAA378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2103" y="290495"/>
            <a:ext cx="4076700" cy="941612"/>
          </a:xfrm>
          <a:prstGeom prst="rect">
            <a:avLst/>
          </a:prstGeom>
        </p:spPr>
      </p:pic>
      <p:sp>
        <p:nvSpPr>
          <p:cNvPr id="5" name="תיבת טקסט 4">
            <a:extLst>
              <a:ext uri="{FF2B5EF4-FFF2-40B4-BE49-F238E27FC236}">
                <a16:creationId xmlns:a16="http://schemas.microsoft.com/office/drawing/2014/main" id="{62E7A1AB-3467-B3C6-2798-627A7FA87D89}"/>
              </a:ext>
            </a:extLst>
          </p:cNvPr>
          <p:cNvSpPr txBox="1"/>
          <p:nvPr/>
        </p:nvSpPr>
        <p:spPr>
          <a:xfrm>
            <a:off x="4779264" y="544819"/>
            <a:ext cx="1170432" cy="369332"/>
          </a:xfrm>
          <a:prstGeom prst="rect">
            <a:avLst/>
          </a:prstGeom>
          <a:noFill/>
        </p:spPr>
        <p:txBody>
          <a:bodyPr wrap="square" rtlCol="1">
            <a:spAutoFit/>
          </a:bodyPr>
          <a:lstStyle/>
          <a:p>
            <a:r>
              <a:rPr lang="he-IL" dirty="0"/>
              <a:t>(המשך)</a:t>
            </a:r>
          </a:p>
        </p:txBody>
      </p:sp>
      <p:pic>
        <p:nvPicPr>
          <p:cNvPr id="7" name="תמונה 6">
            <a:extLst>
              <a:ext uri="{FF2B5EF4-FFF2-40B4-BE49-F238E27FC236}">
                <a16:creationId xmlns:a16="http://schemas.microsoft.com/office/drawing/2014/main" id="{441D57EE-1CB6-43E0-8B5D-AA82EFD0EA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388" y="3429000"/>
            <a:ext cx="4513876" cy="3390499"/>
          </a:xfrm>
          <a:prstGeom prst="rect">
            <a:avLst/>
          </a:prstGeom>
        </p:spPr>
      </p:pic>
      <p:pic>
        <p:nvPicPr>
          <p:cNvPr id="8" name="תמונה 7">
            <a:extLst>
              <a:ext uri="{FF2B5EF4-FFF2-40B4-BE49-F238E27FC236}">
                <a16:creationId xmlns:a16="http://schemas.microsoft.com/office/drawing/2014/main" id="{417AACD9-68AE-6089-B544-7C33C1058B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1028" name="Picture 4" descr="סרט מדידה חינם תמונה ותמונה להכנת שמלות">
            <a:extLst>
              <a:ext uri="{FF2B5EF4-FFF2-40B4-BE49-F238E27FC236}">
                <a16:creationId xmlns:a16="http://schemas.microsoft.com/office/drawing/2014/main" id="{D4EAA7A0-BF85-CFC2-90C5-2189C70BE3F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62575" y="4604308"/>
            <a:ext cx="3755136" cy="152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2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F7514284-B7DA-9F49-A2FC-5E2DAEDA5F8F}"/>
              </a:ext>
            </a:extLst>
          </p:cNvPr>
          <p:cNvPicPr>
            <a:picLocks noChangeAspect="1"/>
          </p:cNvPicPr>
          <p:nvPr/>
        </p:nvPicPr>
        <p:blipFill>
          <a:blip r:embed="rId4"/>
          <a:stretch>
            <a:fillRect/>
          </a:stretch>
        </p:blipFill>
        <p:spPr>
          <a:xfrm>
            <a:off x="2380782" y="75201"/>
            <a:ext cx="7782128" cy="6670964"/>
          </a:xfrm>
          <a:prstGeom prst="rect">
            <a:avLst/>
          </a:prstGeom>
        </p:spPr>
      </p:pic>
      <p:sp>
        <p:nvSpPr>
          <p:cNvPr id="10" name="תיבת טקסט 9">
            <a:extLst>
              <a:ext uri="{FF2B5EF4-FFF2-40B4-BE49-F238E27FC236}">
                <a16:creationId xmlns:a16="http://schemas.microsoft.com/office/drawing/2014/main" id="{8EBC9DCE-2BF1-E215-A6BE-3913076AFCE5}"/>
              </a:ext>
            </a:extLst>
          </p:cNvPr>
          <p:cNvSpPr txBox="1"/>
          <p:nvPr/>
        </p:nvSpPr>
        <p:spPr>
          <a:xfrm>
            <a:off x="3047268" y="724542"/>
            <a:ext cx="6097464" cy="523220"/>
          </a:xfrm>
          <a:prstGeom prst="rect">
            <a:avLst/>
          </a:prstGeom>
          <a:noFill/>
        </p:spPr>
        <p:txBody>
          <a:bodyPr wrap="square">
            <a:spAutoFit/>
          </a:bodyPr>
          <a:lstStyle/>
          <a:p>
            <a:r>
              <a:rPr lang="he-IL" sz="2800" b="1" i="0" u="none" strike="noStrike" baseline="0" dirty="0">
                <a:latin typeface="NarkisClassicMF-Bold"/>
              </a:rPr>
              <a:t>האם נוכל לעצור את הנשימה לזמן ארוך?</a:t>
            </a:r>
            <a:endParaRPr lang="he-IL" sz="2800" dirty="0"/>
          </a:p>
        </p:txBody>
      </p:sp>
      <p:sp>
        <p:nvSpPr>
          <p:cNvPr id="11" name="בועת דיבור: אליפסה 10">
            <a:extLst>
              <a:ext uri="{FF2B5EF4-FFF2-40B4-BE49-F238E27FC236}">
                <a16:creationId xmlns:a16="http://schemas.microsoft.com/office/drawing/2014/main" id="{C7B3A718-72AD-9D18-F942-56065D1D3FF8}"/>
              </a:ext>
            </a:extLst>
          </p:cNvPr>
          <p:cNvSpPr/>
          <p:nvPr/>
        </p:nvSpPr>
        <p:spPr>
          <a:xfrm>
            <a:off x="1318846" y="1696915"/>
            <a:ext cx="2857500" cy="2532185"/>
          </a:xfrm>
          <a:prstGeom prst="wedgeEllipseCallout">
            <a:avLst>
              <a:gd name="adj1" fmla="val 91344"/>
              <a:gd name="adj2" fmla="val 67440"/>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12">
            <a:extLst>
              <a:ext uri="{FF2B5EF4-FFF2-40B4-BE49-F238E27FC236}">
                <a16:creationId xmlns:a16="http://schemas.microsoft.com/office/drawing/2014/main" id="{0705D390-93E7-CFB9-A48E-7CFBD1817CCE}"/>
              </a:ext>
            </a:extLst>
          </p:cNvPr>
          <p:cNvSpPr txBox="1"/>
          <p:nvPr/>
        </p:nvSpPr>
        <p:spPr>
          <a:xfrm>
            <a:off x="1653578" y="2255121"/>
            <a:ext cx="2142394" cy="707886"/>
          </a:xfrm>
          <a:prstGeom prst="rect">
            <a:avLst/>
          </a:prstGeom>
          <a:noFill/>
        </p:spPr>
        <p:txBody>
          <a:bodyPr wrap="square">
            <a:spAutoFit/>
          </a:bodyPr>
          <a:lstStyle/>
          <a:p>
            <a:r>
              <a:rPr lang="he-IL" sz="2000" b="1" i="0" u="none" strike="noStrike" baseline="0" dirty="0">
                <a:latin typeface="NarkisClassicMF-Regular"/>
              </a:rPr>
              <a:t>אי אפשר לעצור את</a:t>
            </a:r>
          </a:p>
          <a:p>
            <a:r>
              <a:rPr lang="he-IL" sz="2000" b="1" i="0" u="none" strike="noStrike" baseline="0" dirty="0">
                <a:latin typeface="NarkisClassicMF-Regular"/>
              </a:rPr>
              <a:t>הנשימה לזמן רב.</a:t>
            </a:r>
            <a:endParaRPr lang="he-IL" sz="2000" b="1" dirty="0"/>
          </a:p>
        </p:txBody>
      </p:sp>
      <p:sp>
        <p:nvSpPr>
          <p:cNvPr id="14" name="תיבת טקסט 13">
            <a:extLst>
              <a:ext uri="{FF2B5EF4-FFF2-40B4-BE49-F238E27FC236}">
                <a16:creationId xmlns:a16="http://schemas.microsoft.com/office/drawing/2014/main" id="{5F8DB7B3-FAA1-B577-43A0-130CEEB1B985}"/>
              </a:ext>
            </a:extLst>
          </p:cNvPr>
          <p:cNvSpPr txBox="1"/>
          <p:nvPr/>
        </p:nvSpPr>
        <p:spPr>
          <a:xfrm>
            <a:off x="298938" y="6374423"/>
            <a:ext cx="1730152" cy="369332"/>
          </a:xfrm>
          <a:prstGeom prst="rect">
            <a:avLst/>
          </a:prstGeom>
          <a:noFill/>
        </p:spPr>
        <p:txBody>
          <a:bodyPr wrap="square" rtlCol="1">
            <a:spAutoFit/>
          </a:bodyPr>
          <a:lstStyle/>
          <a:p>
            <a:r>
              <a:rPr lang="he-IL" b="1" dirty="0"/>
              <a:t>עמוד 228</a:t>
            </a:r>
          </a:p>
        </p:txBody>
      </p:sp>
    </p:spTree>
    <p:extLst>
      <p:ext uri="{BB962C8B-B14F-4D97-AF65-F5344CB8AC3E}">
        <p14:creationId xmlns:p14="http://schemas.microsoft.com/office/powerpoint/2010/main" val="76144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4673EB18-DD8A-529E-5897-60AFD4EB7825}"/>
              </a:ext>
            </a:extLst>
          </p:cNvPr>
          <p:cNvSpPr txBox="1"/>
          <p:nvPr/>
        </p:nvSpPr>
        <p:spPr>
          <a:xfrm>
            <a:off x="369398" y="6199033"/>
            <a:ext cx="4125892" cy="523220"/>
          </a:xfrm>
          <a:prstGeom prst="rect">
            <a:avLst/>
          </a:prstGeom>
          <a:noFill/>
        </p:spPr>
        <p:txBody>
          <a:bodyPr wrap="square">
            <a:spAutoFit/>
          </a:bodyPr>
          <a:lstStyle/>
          <a:p>
            <a:r>
              <a:rPr lang="he-IL" sz="1400" b="0" i="0" dirty="0">
                <a:solidFill>
                  <a:srgbClr val="202122"/>
                </a:solidFill>
                <a:effectLst/>
                <a:latin typeface="Arial" panose="020B0604020202020204" pitchFamily="34" charset="0"/>
              </a:rPr>
              <a:t>דיוקן </a:t>
            </a:r>
            <a:r>
              <a:rPr lang="he-IL" sz="1400" b="0" i="0" u="none" strike="noStrike" dirty="0">
                <a:effectLst/>
                <a:latin typeface="Arial" panose="020B0604020202020204" pitchFamily="34" charset="0"/>
                <a:hlinkClick r:id="rId4" tooltip="דיוקן של אדם בגיר אדום"/>
              </a:rPr>
              <a:t>עצמי משוער של לאונרדו</a:t>
            </a:r>
            <a:r>
              <a:rPr lang="he-IL" sz="1400" b="0" i="0" dirty="0">
                <a:solidFill>
                  <a:srgbClr val="202122"/>
                </a:solidFill>
                <a:effectLst/>
                <a:latin typeface="Arial" panose="020B0604020202020204" pitchFamily="34" charset="0"/>
              </a:rPr>
              <a:t> (בערך  1510 )</a:t>
            </a:r>
          </a:p>
          <a:p>
            <a:r>
              <a:rPr lang="he-IL" sz="1400" b="0" i="0" dirty="0">
                <a:solidFill>
                  <a:srgbClr val="202122"/>
                </a:solidFill>
                <a:effectLst/>
                <a:latin typeface="Arial" panose="020B0604020202020204" pitchFamily="34" charset="0"/>
              </a:rPr>
              <a:t> בספרייה </a:t>
            </a:r>
            <a:r>
              <a:rPr lang="he-IL" sz="1400" b="0" i="0" u="none" strike="noStrike" dirty="0">
                <a:effectLst/>
                <a:latin typeface="Arial" panose="020B0604020202020204" pitchFamily="34" charset="0"/>
                <a:hlinkClick r:id="rId5" tooltip="הספרייה המלכותית של טורינו"/>
              </a:rPr>
              <a:t>המלכותית</a:t>
            </a:r>
            <a:r>
              <a:rPr lang="he-IL" sz="1400" b="0" i="0" dirty="0">
                <a:solidFill>
                  <a:srgbClr val="202122"/>
                </a:solidFill>
                <a:effectLst/>
                <a:latin typeface="Arial" panose="020B0604020202020204" pitchFamily="34" charset="0"/>
              </a:rPr>
              <a:t> של </a:t>
            </a:r>
            <a:r>
              <a:rPr lang="he-IL" sz="1400" b="0" i="0" u="none" strike="noStrike" dirty="0">
                <a:effectLst/>
                <a:latin typeface="Arial" panose="020B0604020202020204" pitchFamily="34" charset="0"/>
                <a:hlinkClick r:id="rId6" tooltip="טורינו"/>
              </a:rPr>
              <a:t>טורינו</a:t>
            </a:r>
            <a:r>
              <a:rPr lang="he-IL" sz="1400" b="0" i="0" dirty="0">
                <a:solidFill>
                  <a:srgbClr val="202122"/>
                </a:solidFill>
                <a:effectLst/>
                <a:latin typeface="Arial" panose="020B0604020202020204" pitchFamily="34" charset="0"/>
              </a:rPr>
              <a:t> , איטליה</a:t>
            </a:r>
            <a:endParaRPr lang="he-IL" sz="1400" dirty="0"/>
          </a:p>
        </p:txBody>
      </p:sp>
      <p:pic>
        <p:nvPicPr>
          <p:cNvPr id="1028" name="Picture 4" descr="undefined">
            <a:extLst>
              <a:ext uri="{FF2B5EF4-FFF2-40B4-BE49-F238E27FC236}">
                <a16:creationId xmlns:a16="http://schemas.microsoft.com/office/drawing/2014/main" id="{8A551A34-13CC-A6A3-4099-2C74BCF292A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24375" y="736246"/>
            <a:ext cx="4398963" cy="5385507"/>
          </a:xfrm>
          <a:prstGeom prst="rect">
            <a:avLst/>
          </a:prstGeom>
          <a:noFill/>
          <a:ln w="28575">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3" name="תמונה 2">
            <a:extLst>
              <a:ext uri="{FF2B5EF4-FFF2-40B4-BE49-F238E27FC236}">
                <a16:creationId xmlns:a16="http://schemas.microsoft.com/office/drawing/2014/main" id="{38971EBE-D49E-B98F-2250-FDE72EA7C8EB}"/>
              </a:ext>
            </a:extLst>
          </p:cNvPr>
          <p:cNvPicPr>
            <a:picLocks noChangeAspect="1"/>
          </p:cNvPicPr>
          <p:nvPr/>
        </p:nvPicPr>
        <p:blipFill>
          <a:blip r:embed="rId8"/>
          <a:stretch>
            <a:fillRect/>
          </a:stretch>
        </p:blipFill>
        <p:spPr>
          <a:xfrm>
            <a:off x="5827469" y="736246"/>
            <a:ext cx="5953125" cy="5251316"/>
          </a:xfrm>
          <a:prstGeom prst="rect">
            <a:avLst/>
          </a:prstGeom>
          <a:ln w="19050">
            <a:solidFill>
              <a:schemeClr val="accent4">
                <a:lumMod val="50000"/>
              </a:schemeClr>
            </a:solidFill>
          </a:ln>
        </p:spPr>
      </p:pic>
      <p:sp>
        <p:nvSpPr>
          <p:cNvPr id="5" name="תיבת טקסט 4">
            <a:extLst>
              <a:ext uri="{FF2B5EF4-FFF2-40B4-BE49-F238E27FC236}">
                <a16:creationId xmlns:a16="http://schemas.microsoft.com/office/drawing/2014/main" id="{9411C64B-EB9A-A18A-C65A-935CEE851359}"/>
              </a:ext>
            </a:extLst>
          </p:cNvPr>
          <p:cNvSpPr txBox="1"/>
          <p:nvPr/>
        </p:nvSpPr>
        <p:spPr>
          <a:xfrm>
            <a:off x="123092" y="6473576"/>
            <a:ext cx="1248508" cy="369332"/>
          </a:xfrm>
          <a:prstGeom prst="rect">
            <a:avLst/>
          </a:prstGeom>
          <a:noFill/>
        </p:spPr>
        <p:txBody>
          <a:bodyPr wrap="square" rtlCol="1">
            <a:spAutoFit/>
          </a:bodyPr>
          <a:lstStyle/>
          <a:p>
            <a:r>
              <a:rPr lang="he-IL" b="1" dirty="0"/>
              <a:t>עמוד 217</a:t>
            </a:r>
          </a:p>
        </p:txBody>
      </p:sp>
    </p:spTree>
    <p:extLst>
      <p:ext uri="{BB962C8B-B14F-4D97-AF65-F5344CB8AC3E}">
        <p14:creationId xmlns:p14="http://schemas.microsoft.com/office/powerpoint/2010/main" val="3387620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147B23E-2ABE-0570-2249-DCF303D261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1555" y="111835"/>
            <a:ext cx="6162675" cy="839844"/>
          </a:xfrm>
          <a:prstGeom prst="rect">
            <a:avLst/>
          </a:prstGeom>
        </p:spPr>
      </p:pic>
      <p:pic>
        <p:nvPicPr>
          <p:cNvPr id="8" name="תמונה 7">
            <a:extLst>
              <a:ext uri="{FF2B5EF4-FFF2-40B4-BE49-F238E27FC236}">
                <a16:creationId xmlns:a16="http://schemas.microsoft.com/office/drawing/2014/main" id="{0A13317E-8A13-FDF5-E6A0-3F40C46BE212}"/>
              </a:ext>
            </a:extLst>
          </p:cNvPr>
          <p:cNvPicPr>
            <a:picLocks noChangeAspect="1"/>
          </p:cNvPicPr>
          <p:nvPr/>
        </p:nvPicPr>
        <p:blipFill>
          <a:blip r:embed="rId5"/>
          <a:stretch>
            <a:fillRect/>
          </a:stretch>
        </p:blipFill>
        <p:spPr>
          <a:xfrm>
            <a:off x="6967171" y="2886809"/>
            <a:ext cx="4095750" cy="3124200"/>
          </a:xfrm>
          <a:prstGeom prst="rect">
            <a:avLst/>
          </a:prstGeom>
          <a:ln w="12700">
            <a:solidFill>
              <a:schemeClr val="accent4">
                <a:lumMod val="50000"/>
              </a:schemeClr>
            </a:solidFill>
          </a:ln>
        </p:spPr>
      </p:pic>
      <p:pic>
        <p:nvPicPr>
          <p:cNvPr id="10" name="תמונה 9">
            <a:extLst>
              <a:ext uri="{FF2B5EF4-FFF2-40B4-BE49-F238E27FC236}">
                <a16:creationId xmlns:a16="http://schemas.microsoft.com/office/drawing/2014/main" id="{6A3C0983-991A-DD56-623E-924C970A820B}"/>
              </a:ext>
            </a:extLst>
          </p:cNvPr>
          <p:cNvPicPr>
            <a:picLocks noChangeAspect="1"/>
          </p:cNvPicPr>
          <p:nvPr/>
        </p:nvPicPr>
        <p:blipFill>
          <a:blip r:embed="rId6"/>
          <a:stretch>
            <a:fillRect/>
          </a:stretch>
        </p:blipFill>
        <p:spPr>
          <a:xfrm>
            <a:off x="1521055" y="2886808"/>
            <a:ext cx="4000500" cy="3124201"/>
          </a:xfrm>
          <a:prstGeom prst="rect">
            <a:avLst/>
          </a:prstGeom>
          <a:ln w="12700">
            <a:solidFill>
              <a:schemeClr val="accent4">
                <a:lumMod val="50000"/>
              </a:schemeClr>
            </a:solidFill>
          </a:ln>
        </p:spPr>
      </p:pic>
      <p:sp>
        <p:nvSpPr>
          <p:cNvPr id="12" name="תיבת טקסט 11">
            <a:extLst>
              <a:ext uri="{FF2B5EF4-FFF2-40B4-BE49-F238E27FC236}">
                <a16:creationId xmlns:a16="http://schemas.microsoft.com/office/drawing/2014/main" id="{B1388AE0-0322-7C33-C787-CB1FCBCA2103}"/>
              </a:ext>
            </a:extLst>
          </p:cNvPr>
          <p:cNvSpPr txBox="1"/>
          <p:nvPr/>
        </p:nvSpPr>
        <p:spPr>
          <a:xfrm>
            <a:off x="3449149" y="1308028"/>
            <a:ext cx="7036043" cy="958660"/>
          </a:xfrm>
          <a:prstGeom prst="rect">
            <a:avLst/>
          </a:prstGeom>
          <a:noFill/>
        </p:spPr>
        <p:txBody>
          <a:bodyPr wrap="square">
            <a:spAutoFit/>
          </a:bodyPr>
          <a:lstStyle/>
          <a:p>
            <a:pPr>
              <a:lnSpc>
                <a:spcPct val="150000"/>
              </a:lnSpc>
            </a:pPr>
            <a:r>
              <a:rPr lang="he-IL" sz="2000" b="0" i="0" u="none" strike="noStrike" baseline="0" dirty="0">
                <a:latin typeface="NarkisClassicMF-Regular"/>
              </a:rPr>
              <a:t>קִראו את קטע המידע </a:t>
            </a:r>
            <a:r>
              <a:rPr lang="he-IL" sz="2000" b="1" i="0" u="none" strike="noStrike" baseline="0" dirty="0">
                <a:solidFill>
                  <a:srgbClr val="00B050"/>
                </a:solidFill>
                <a:latin typeface="NarkisClassicMF-Regular"/>
              </a:rPr>
              <a:t>שרירי הנשימה בפעולה</a:t>
            </a:r>
            <a:r>
              <a:rPr lang="he-IL" sz="2000" b="0" i="0" u="none" strike="noStrike" baseline="0" dirty="0">
                <a:latin typeface="NarkisClassicMF-Regular"/>
              </a:rPr>
              <a:t>, עמודים 228-227 השיבו על השאלות שבסוף כל פִּסקה ועל משימת הסיכום שבעמוד 228.</a:t>
            </a:r>
            <a:endParaRPr lang="he-IL" sz="2000" dirty="0"/>
          </a:p>
        </p:txBody>
      </p:sp>
    </p:spTree>
    <p:extLst>
      <p:ext uri="{BB962C8B-B14F-4D97-AF65-F5344CB8AC3E}">
        <p14:creationId xmlns:p14="http://schemas.microsoft.com/office/powerpoint/2010/main" val="2889297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299541D-5737-18FA-7EBE-D0A907A09D89}"/>
              </a:ext>
            </a:extLst>
          </p:cNvPr>
          <p:cNvPicPr>
            <a:picLocks noChangeAspect="1"/>
          </p:cNvPicPr>
          <p:nvPr/>
        </p:nvPicPr>
        <p:blipFill>
          <a:blip r:embed="rId3"/>
          <a:stretch>
            <a:fillRect/>
          </a:stretch>
        </p:blipFill>
        <p:spPr>
          <a:xfrm>
            <a:off x="3749553" y="1019907"/>
            <a:ext cx="5141397" cy="4942375"/>
          </a:xfrm>
          <a:prstGeom prst="rect">
            <a:avLst/>
          </a:prstGeom>
          <a:ln w="19050">
            <a:solidFill>
              <a:srgbClr val="00B050"/>
            </a:solidFill>
          </a:ln>
        </p:spPr>
      </p:pic>
      <p:pic>
        <p:nvPicPr>
          <p:cNvPr id="4" name="תמונה 3">
            <a:extLst>
              <a:ext uri="{FF2B5EF4-FFF2-40B4-BE49-F238E27FC236}">
                <a16:creationId xmlns:a16="http://schemas.microsoft.com/office/drawing/2014/main" id="{433CB7F5-E441-098E-E6A5-52449F50AD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95660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35071D0-68E6-40BC-1615-F759B38B511A}"/>
              </a:ext>
            </a:extLst>
          </p:cNvPr>
          <p:cNvPicPr>
            <a:picLocks noChangeAspect="1"/>
          </p:cNvPicPr>
          <p:nvPr/>
        </p:nvPicPr>
        <p:blipFill>
          <a:blip r:embed="rId8"/>
          <a:stretch>
            <a:fillRect/>
          </a:stretch>
        </p:blipFill>
        <p:spPr>
          <a:xfrm>
            <a:off x="8709146" y="75934"/>
            <a:ext cx="2581275" cy="514350"/>
          </a:xfrm>
          <a:prstGeom prst="rect">
            <a:avLst/>
          </a:prstGeom>
        </p:spPr>
      </p:pic>
      <p:pic>
        <p:nvPicPr>
          <p:cNvPr id="8" name="תמונה 7">
            <a:extLst>
              <a:ext uri="{FF2B5EF4-FFF2-40B4-BE49-F238E27FC236}">
                <a16:creationId xmlns:a16="http://schemas.microsoft.com/office/drawing/2014/main" id="{CB48DDF8-C821-C3F5-2AE8-B9D1041CD48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22616" y="63854"/>
            <a:ext cx="2467708" cy="1330103"/>
          </a:xfrm>
          <a:prstGeom prst="rect">
            <a:avLst/>
          </a:prstGeom>
          <a:ln w="19050">
            <a:noFill/>
          </a:ln>
        </p:spPr>
      </p:pic>
      <p:pic>
        <p:nvPicPr>
          <p:cNvPr id="10" name="תמונה 9">
            <a:extLst>
              <a:ext uri="{FF2B5EF4-FFF2-40B4-BE49-F238E27FC236}">
                <a16:creationId xmlns:a16="http://schemas.microsoft.com/office/drawing/2014/main" id="{6A8573EC-8BE5-E460-A5C9-8554E575683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53832" y="1218222"/>
            <a:ext cx="1324708" cy="237392"/>
          </a:xfrm>
          <a:prstGeom prst="rect">
            <a:avLst/>
          </a:prstGeom>
        </p:spPr>
      </p:pic>
      <p:sp>
        <p:nvSpPr>
          <p:cNvPr id="11" name="תיבת טקסט 10">
            <a:extLst>
              <a:ext uri="{FF2B5EF4-FFF2-40B4-BE49-F238E27FC236}">
                <a16:creationId xmlns:a16="http://schemas.microsoft.com/office/drawing/2014/main" id="{0F7D0CE1-509E-6017-2DB5-C8EBDC8F62D1}"/>
              </a:ext>
            </a:extLst>
          </p:cNvPr>
          <p:cNvSpPr txBox="1"/>
          <p:nvPr/>
        </p:nvSpPr>
        <p:spPr>
          <a:xfrm>
            <a:off x="7535008" y="774377"/>
            <a:ext cx="4284783" cy="707886"/>
          </a:xfrm>
          <a:prstGeom prst="rect">
            <a:avLst/>
          </a:prstGeom>
          <a:noFill/>
        </p:spPr>
        <p:txBody>
          <a:bodyPr wrap="square" rtlCol="1">
            <a:spAutoFit/>
          </a:bodyPr>
          <a:lstStyle/>
          <a:p>
            <a:r>
              <a:rPr lang="he-IL" sz="2000" dirty="0"/>
              <a:t>קראו את קטע המידע </a:t>
            </a:r>
            <a:r>
              <a:rPr lang="he-IL" sz="2000" b="1" dirty="0">
                <a:solidFill>
                  <a:srgbClr val="00B050"/>
                </a:solidFill>
              </a:rPr>
              <a:t>התנשמת הנושפת.</a:t>
            </a:r>
          </a:p>
          <a:p>
            <a:r>
              <a:rPr lang="he-IL" sz="2000" b="1" dirty="0">
                <a:solidFill>
                  <a:srgbClr val="00B050"/>
                </a:solidFill>
              </a:rPr>
              <a:t> </a:t>
            </a:r>
            <a:endParaRPr lang="he-IL" sz="2000" dirty="0"/>
          </a:p>
        </p:txBody>
      </p:sp>
      <p:pic>
        <p:nvPicPr>
          <p:cNvPr id="12" name="93235-639008540_small">
            <a:hlinkClick r:id="" action="ppaction://media"/>
            <a:extLst>
              <a:ext uri="{FF2B5EF4-FFF2-40B4-BE49-F238E27FC236}">
                <a16:creationId xmlns:a16="http://schemas.microsoft.com/office/drawing/2014/main" id="{5EED40C2-F2CD-33B2-D77F-70CA5BD94C1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661746" y="1455614"/>
            <a:ext cx="9240715" cy="5247324"/>
          </a:xfrm>
          <a:prstGeom prst="rect">
            <a:avLst/>
          </a:prstGeom>
        </p:spPr>
      </p:pic>
      <p:sp>
        <p:nvSpPr>
          <p:cNvPr id="14" name="תיבת טקסט 13">
            <a:extLst>
              <a:ext uri="{FF2B5EF4-FFF2-40B4-BE49-F238E27FC236}">
                <a16:creationId xmlns:a16="http://schemas.microsoft.com/office/drawing/2014/main" id="{4B821D5B-1997-6BE7-DA1A-61305E9E5CF7}"/>
              </a:ext>
            </a:extLst>
          </p:cNvPr>
          <p:cNvSpPr txBox="1"/>
          <p:nvPr/>
        </p:nvSpPr>
        <p:spPr>
          <a:xfrm>
            <a:off x="-536332" y="6488668"/>
            <a:ext cx="2033221" cy="369332"/>
          </a:xfrm>
          <a:prstGeom prst="rect">
            <a:avLst/>
          </a:prstGeom>
          <a:noFill/>
        </p:spPr>
        <p:txBody>
          <a:bodyPr wrap="square">
            <a:spAutoFit/>
          </a:bodyPr>
          <a:lstStyle/>
          <a:p>
            <a:r>
              <a:rPr lang="he-IL" sz="1800" b="1" dirty="0"/>
              <a:t>עמוד 229</a:t>
            </a:r>
            <a:endParaRPr lang="he-IL" b="1" dirty="0"/>
          </a:p>
        </p:txBody>
      </p:sp>
      <p:pic>
        <p:nvPicPr>
          <p:cNvPr id="15" name="owl-hooting-223549">
            <a:hlinkClick r:id="" action="ppaction://media"/>
            <a:extLst>
              <a:ext uri="{FF2B5EF4-FFF2-40B4-BE49-F238E27FC236}">
                <a16:creationId xmlns:a16="http://schemas.microsoft.com/office/drawing/2014/main" id="{4C654383-9E23-26D9-A9B0-AD2C7CB416CA}"/>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00808" y="1617501"/>
            <a:ext cx="609600" cy="609600"/>
          </a:xfrm>
          <a:prstGeom prst="rect">
            <a:avLst/>
          </a:prstGeom>
        </p:spPr>
      </p:pic>
    </p:spTree>
    <p:extLst>
      <p:ext uri="{BB962C8B-B14F-4D97-AF65-F5344CB8AC3E}">
        <p14:creationId xmlns:p14="http://schemas.microsoft.com/office/powerpoint/2010/main" val="17421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6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453BB623-FAB1-632E-7234-01340351EB99}"/>
              </a:ext>
            </a:extLst>
          </p:cNvPr>
          <p:cNvPicPr>
            <a:picLocks noChangeAspect="1"/>
          </p:cNvPicPr>
          <p:nvPr/>
        </p:nvPicPr>
        <p:blipFill>
          <a:blip r:embed="rId6"/>
          <a:stretch>
            <a:fillRect/>
          </a:stretch>
        </p:blipFill>
        <p:spPr>
          <a:xfrm>
            <a:off x="5407254" y="111835"/>
            <a:ext cx="6286500" cy="957992"/>
          </a:xfrm>
          <a:prstGeom prst="rect">
            <a:avLst/>
          </a:prstGeom>
        </p:spPr>
      </p:pic>
      <p:pic>
        <p:nvPicPr>
          <p:cNvPr id="8" name="תמונה 7">
            <a:extLst>
              <a:ext uri="{FF2B5EF4-FFF2-40B4-BE49-F238E27FC236}">
                <a16:creationId xmlns:a16="http://schemas.microsoft.com/office/drawing/2014/main" id="{3FBE513D-2145-4B89-62C2-8BA293081769}"/>
              </a:ext>
            </a:extLst>
          </p:cNvPr>
          <p:cNvPicPr>
            <a:picLocks noChangeAspect="1"/>
          </p:cNvPicPr>
          <p:nvPr/>
        </p:nvPicPr>
        <p:blipFill>
          <a:blip r:embed="rId7"/>
          <a:stretch>
            <a:fillRect/>
          </a:stretch>
        </p:blipFill>
        <p:spPr>
          <a:xfrm>
            <a:off x="6096000" y="2650335"/>
            <a:ext cx="5527431" cy="2179179"/>
          </a:xfrm>
          <a:prstGeom prst="rect">
            <a:avLst/>
          </a:prstGeom>
        </p:spPr>
      </p:pic>
      <p:sp>
        <p:nvSpPr>
          <p:cNvPr id="11" name="תיבת טקסט 10">
            <a:extLst>
              <a:ext uri="{FF2B5EF4-FFF2-40B4-BE49-F238E27FC236}">
                <a16:creationId xmlns:a16="http://schemas.microsoft.com/office/drawing/2014/main" id="{B5545C6F-C0FD-99DB-CB62-72D895042F84}"/>
              </a:ext>
            </a:extLst>
          </p:cNvPr>
          <p:cNvSpPr txBox="1"/>
          <p:nvPr/>
        </p:nvSpPr>
        <p:spPr>
          <a:xfrm>
            <a:off x="4712678" y="1069827"/>
            <a:ext cx="6685086" cy="958660"/>
          </a:xfrm>
          <a:prstGeom prst="rect">
            <a:avLst/>
          </a:prstGeom>
          <a:noFill/>
        </p:spPr>
        <p:txBody>
          <a:bodyPr wrap="square" rtlCol="1">
            <a:spAutoFit/>
          </a:bodyPr>
          <a:lstStyle/>
          <a:p>
            <a:pPr>
              <a:lnSpc>
                <a:spcPct val="150000"/>
              </a:lnSpc>
            </a:pPr>
            <a:r>
              <a:rPr lang="he-IL" sz="2000" dirty="0"/>
              <a:t>השיבו על המשימה: </a:t>
            </a:r>
            <a:r>
              <a:rPr lang="he-IL" sz="2000" b="1" dirty="0">
                <a:solidFill>
                  <a:schemeClr val="accent4">
                    <a:lumMod val="75000"/>
                  </a:schemeClr>
                </a:solidFill>
              </a:rPr>
              <a:t>כיצד משפיע מאמץ גופני על קצב הנשימה?</a:t>
            </a:r>
            <a:r>
              <a:rPr lang="he-IL" sz="2000" dirty="0"/>
              <a:t>,</a:t>
            </a:r>
            <a:r>
              <a:rPr lang="he-IL" sz="2000" b="1" dirty="0">
                <a:solidFill>
                  <a:schemeClr val="accent4">
                    <a:lumMod val="75000"/>
                  </a:schemeClr>
                </a:solidFill>
              </a:rPr>
              <a:t> </a:t>
            </a:r>
            <a:r>
              <a:rPr lang="he-IL" sz="2000" dirty="0"/>
              <a:t>עמודים 231-229.</a:t>
            </a:r>
          </a:p>
        </p:txBody>
      </p:sp>
      <p:pic>
        <p:nvPicPr>
          <p:cNvPr id="12" name="165867-833532201_small (1)">
            <a:hlinkClick r:id="" action="ppaction://media"/>
            <a:extLst>
              <a:ext uri="{FF2B5EF4-FFF2-40B4-BE49-F238E27FC236}">
                <a16:creationId xmlns:a16="http://schemas.microsoft.com/office/drawing/2014/main" id="{629BBD66-B018-082A-5B52-C8C91903DD2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9131" y="2410406"/>
            <a:ext cx="5636907" cy="3999533"/>
          </a:xfrm>
          <a:prstGeom prst="rect">
            <a:avLst/>
          </a:prstGeom>
        </p:spPr>
      </p:pic>
    </p:spTree>
    <p:extLst>
      <p:ext uri="{BB962C8B-B14F-4D97-AF65-F5344CB8AC3E}">
        <p14:creationId xmlns:p14="http://schemas.microsoft.com/office/powerpoint/2010/main" val="38232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92088BC-CD8A-D28E-93A2-31FB764011F6}"/>
              </a:ext>
            </a:extLst>
          </p:cNvPr>
          <p:cNvPicPr>
            <a:picLocks noChangeAspect="1"/>
          </p:cNvPicPr>
          <p:nvPr/>
        </p:nvPicPr>
        <p:blipFill>
          <a:blip r:embed="rId4"/>
          <a:stretch>
            <a:fillRect/>
          </a:stretch>
        </p:blipFill>
        <p:spPr>
          <a:xfrm>
            <a:off x="3208099" y="1428023"/>
            <a:ext cx="8340237" cy="4075148"/>
          </a:xfrm>
          <a:prstGeom prst="rect">
            <a:avLst/>
          </a:prstGeom>
        </p:spPr>
      </p:pic>
      <p:sp>
        <p:nvSpPr>
          <p:cNvPr id="7" name="תיבת טקסט 6">
            <a:extLst>
              <a:ext uri="{FF2B5EF4-FFF2-40B4-BE49-F238E27FC236}">
                <a16:creationId xmlns:a16="http://schemas.microsoft.com/office/drawing/2014/main" id="{F3145E7A-869A-9FDF-793B-D44B666073B7}"/>
              </a:ext>
            </a:extLst>
          </p:cNvPr>
          <p:cNvSpPr txBox="1"/>
          <p:nvPr/>
        </p:nvSpPr>
        <p:spPr>
          <a:xfrm>
            <a:off x="7378217" y="5843176"/>
            <a:ext cx="3578469" cy="400110"/>
          </a:xfrm>
          <a:prstGeom prst="rect">
            <a:avLst/>
          </a:prstGeom>
          <a:noFill/>
        </p:spPr>
        <p:txBody>
          <a:bodyPr wrap="square" rtlCol="1">
            <a:spAutoFit/>
          </a:bodyPr>
          <a:lstStyle/>
          <a:p>
            <a:r>
              <a:rPr lang="he-IL" sz="2000" dirty="0"/>
              <a:t>השיבו על סעיפים 7-1 בעמוד 230.</a:t>
            </a:r>
          </a:p>
        </p:txBody>
      </p:sp>
      <p:pic>
        <p:nvPicPr>
          <p:cNvPr id="8" name="תמונה 7">
            <a:extLst>
              <a:ext uri="{FF2B5EF4-FFF2-40B4-BE49-F238E27FC236}">
                <a16:creationId xmlns:a16="http://schemas.microsoft.com/office/drawing/2014/main" id="{A28447EC-43FF-47F8-943A-FF9E7C365416}"/>
              </a:ext>
            </a:extLst>
          </p:cNvPr>
          <p:cNvPicPr>
            <a:picLocks noChangeAspect="1"/>
          </p:cNvPicPr>
          <p:nvPr/>
        </p:nvPicPr>
        <p:blipFill>
          <a:blip r:embed="rId5"/>
          <a:stretch>
            <a:fillRect/>
          </a:stretch>
        </p:blipFill>
        <p:spPr>
          <a:xfrm>
            <a:off x="5792881" y="320845"/>
            <a:ext cx="6172185" cy="946611"/>
          </a:xfrm>
          <a:prstGeom prst="rect">
            <a:avLst/>
          </a:prstGeom>
        </p:spPr>
      </p:pic>
      <p:sp>
        <p:nvSpPr>
          <p:cNvPr id="9" name="תיבת טקסט 8">
            <a:extLst>
              <a:ext uri="{FF2B5EF4-FFF2-40B4-BE49-F238E27FC236}">
                <a16:creationId xmlns:a16="http://schemas.microsoft.com/office/drawing/2014/main" id="{90F85B83-EEE6-40CC-BCE9-4EA95486F4A9}"/>
              </a:ext>
            </a:extLst>
          </p:cNvPr>
          <p:cNvSpPr txBox="1"/>
          <p:nvPr/>
        </p:nvSpPr>
        <p:spPr>
          <a:xfrm>
            <a:off x="4624739" y="627212"/>
            <a:ext cx="1195754" cy="369332"/>
          </a:xfrm>
          <a:prstGeom prst="rect">
            <a:avLst/>
          </a:prstGeom>
          <a:noFill/>
        </p:spPr>
        <p:txBody>
          <a:bodyPr wrap="square" rtlCol="1">
            <a:spAutoFit/>
          </a:bodyPr>
          <a:lstStyle/>
          <a:p>
            <a:r>
              <a:rPr lang="he-IL" dirty="0"/>
              <a:t>(המשך)</a:t>
            </a:r>
          </a:p>
        </p:txBody>
      </p:sp>
      <p:pic>
        <p:nvPicPr>
          <p:cNvPr id="10" name="תמונה 9">
            <a:extLst>
              <a:ext uri="{FF2B5EF4-FFF2-40B4-BE49-F238E27FC236}">
                <a16:creationId xmlns:a16="http://schemas.microsoft.com/office/drawing/2014/main" id="{7745B38A-A913-9EB1-7C3A-89D2A5675724}"/>
              </a:ext>
            </a:extLst>
          </p:cNvPr>
          <p:cNvPicPr>
            <a:picLocks noChangeAspect="1"/>
          </p:cNvPicPr>
          <p:nvPr/>
        </p:nvPicPr>
        <p:blipFill>
          <a:blip r:embed="rId6"/>
          <a:stretch>
            <a:fillRect/>
          </a:stretch>
        </p:blipFill>
        <p:spPr>
          <a:xfrm>
            <a:off x="226934" y="3848704"/>
            <a:ext cx="2419551" cy="2643690"/>
          </a:xfrm>
          <a:prstGeom prst="rect">
            <a:avLst/>
          </a:prstGeom>
          <a:ln w="12700">
            <a:solidFill>
              <a:schemeClr val="accent4">
                <a:lumMod val="50000"/>
              </a:schemeClr>
            </a:solidFill>
          </a:ln>
        </p:spPr>
      </p:pic>
    </p:spTree>
    <p:extLst>
      <p:ext uri="{BB962C8B-B14F-4D97-AF65-F5344CB8AC3E}">
        <p14:creationId xmlns:p14="http://schemas.microsoft.com/office/powerpoint/2010/main" val="3292181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15072BF-927A-533F-9B30-38C60BF03A9E}"/>
              </a:ext>
            </a:extLst>
          </p:cNvPr>
          <p:cNvPicPr>
            <a:picLocks noChangeAspect="1"/>
          </p:cNvPicPr>
          <p:nvPr/>
        </p:nvPicPr>
        <p:blipFill>
          <a:blip r:embed="rId4"/>
          <a:stretch>
            <a:fillRect/>
          </a:stretch>
        </p:blipFill>
        <p:spPr>
          <a:xfrm>
            <a:off x="6786195" y="1596005"/>
            <a:ext cx="4257675" cy="352425"/>
          </a:xfrm>
          <a:prstGeom prst="rect">
            <a:avLst/>
          </a:prstGeom>
        </p:spPr>
      </p:pic>
      <p:pic>
        <p:nvPicPr>
          <p:cNvPr id="8" name="תמונה 7">
            <a:extLst>
              <a:ext uri="{FF2B5EF4-FFF2-40B4-BE49-F238E27FC236}">
                <a16:creationId xmlns:a16="http://schemas.microsoft.com/office/drawing/2014/main" id="{E1D185C7-65A6-A95E-009E-0A28681E0B14}"/>
              </a:ext>
            </a:extLst>
          </p:cNvPr>
          <p:cNvPicPr>
            <a:picLocks noChangeAspect="1"/>
          </p:cNvPicPr>
          <p:nvPr/>
        </p:nvPicPr>
        <p:blipFill>
          <a:blip r:embed="rId5"/>
          <a:stretch>
            <a:fillRect/>
          </a:stretch>
        </p:blipFill>
        <p:spPr>
          <a:xfrm>
            <a:off x="8324123" y="3010963"/>
            <a:ext cx="2562225" cy="361950"/>
          </a:xfrm>
          <a:prstGeom prst="rect">
            <a:avLst/>
          </a:prstGeom>
        </p:spPr>
      </p:pic>
      <p:sp>
        <p:nvSpPr>
          <p:cNvPr id="9" name="תיבת טקסט 8">
            <a:extLst>
              <a:ext uri="{FF2B5EF4-FFF2-40B4-BE49-F238E27FC236}">
                <a16:creationId xmlns:a16="http://schemas.microsoft.com/office/drawing/2014/main" id="{9585268E-EC69-5927-7A1F-90896806B883}"/>
              </a:ext>
            </a:extLst>
          </p:cNvPr>
          <p:cNvSpPr txBox="1"/>
          <p:nvPr/>
        </p:nvSpPr>
        <p:spPr>
          <a:xfrm>
            <a:off x="7307879" y="2025768"/>
            <a:ext cx="3578469" cy="400110"/>
          </a:xfrm>
          <a:prstGeom prst="rect">
            <a:avLst/>
          </a:prstGeom>
          <a:noFill/>
        </p:spPr>
        <p:txBody>
          <a:bodyPr wrap="square" rtlCol="1">
            <a:spAutoFit/>
          </a:bodyPr>
          <a:lstStyle/>
          <a:p>
            <a:r>
              <a:rPr lang="he-IL" sz="2000" dirty="0"/>
              <a:t>השיבו על סעיפים 2-1 בעמוד 231.</a:t>
            </a:r>
          </a:p>
        </p:txBody>
      </p:sp>
      <p:sp>
        <p:nvSpPr>
          <p:cNvPr id="10" name="תיבת טקסט 9">
            <a:extLst>
              <a:ext uri="{FF2B5EF4-FFF2-40B4-BE49-F238E27FC236}">
                <a16:creationId xmlns:a16="http://schemas.microsoft.com/office/drawing/2014/main" id="{DB16CDCE-9072-B5C3-762F-9DC71ACBB4C9}"/>
              </a:ext>
            </a:extLst>
          </p:cNvPr>
          <p:cNvSpPr txBox="1"/>
          <p:nvPr/>
        </p:nvSpPr>
        <p:spPr>
          <a:xfrm>
            <a:off x="7307880" y="3429000"/>
            <a:ext cx="3578469" cy="400110"/>
          </a:xfrm>
          <a:prstGeom prst="rect">
            <a:avLst/>
          </a:prstGeom>
          <a:noFill/>
        </p:spPr>
        <p:txBody>
          <a:bodyPr wrap="square" rtlCol="1">
            <a:spAutoFit/>
          </a:bodyPr>
          <a:lstStyle/>
          <a:p>
            <a:r>
              <a:rPr lang="he-IL" sz="2000" dirty="0"/>
              <a:t>השיבו על סעיפים 2-1 בעמוד 231.</a:t>
            </a:r>
          </a:p>
        </p:txBody>
      </p:sp>
      <p:pic>
        <p:nvPicPr>
          <p:cNvPr id="11" name="תמונה 10">
            <a:extLst>
              <a:ext uri="{FF2B5EF4-FFF2-40B4-BE49-F238E27FC236}">
                <a16:creationId xmlns:a16="http://schemas.microsoft.com/office/drawing/2014/main" id="{507CB8FE-A861-E62C-01A2-EF9DF5BD50A6}"/>
              </a:ext>
            </a:extLst>
          </p:cNvPr>
          <p:cNvPicPr>
            <a:picLocks noChangeAspect="1"/>
          </p:cNvPicPr>
          <p:nvPr/>
        </p:nvPicPr>
        <p:blipFill>
          <a:blip r:embed="rId6"/>
          <a:stretch>
            <a:fillRect/>
          </a:stretch>
        </p:blipFill>
        <p:spPr>
          <a:xfrm>
            <a:off x="5896723" y="347308"/>
            <a:ext cx="6172185" cy="953610"/>
          </a:xfrm>
          <a:prstGeom prst="rect">
            <a:avLst/>
          </a:prstGeom>
        </p:spPr>
      </p:pic>
      <p:sp>
        <p:nvSpPr>
          <p:cNvPr id="12" name="תיבת טקסט 11">
            <a:extLst>
              <a:ext uri="{FF2B5EF4-FFF2-40B4-BE49-F238E27FC236}">
                <a16:creationId xmlns:a16="http://schemas.microsoft.com/office/drawing/2014/main" id="{A73CCD87-2DDE-206B-9478-812F1686B022}"/>
              </a:ext>
            </a:extLst>
          </p:cNvPr>
          <p:cNvSpPr txBox="1"/>
          <p:nvPr/>
        </p:nvSpPr>
        <p:spPr>
          <a:xfrm>
            <a:off x="4900246" y="600792"/>
            <a:ext cx="1195754" cy="369332"/>
          </a:xfrm>
          <a:prstGeom prst="rect">
            <a:avLst/>
          </a:prstGeom>
          <a:noFill/>
        </p:spPr>
        <p:txBody>
          <a:bodyPr wrap="square" rtlCol="1">
            <a:spAutoFit/>
          </a:bodyPr>
          <a:lstStyle/>
          <a:p>
            <a:r>
              <a:rPr lang="he-IL" dirty="0"/>
              <a:t>(המשך)</a:t>
            </a:r>
          </a:p>
        </p:txBody>
      </p:sp>
      <p:pic>
        <p:nvPicPr>
          <p:cNvPr id="14" name="תמונה 13">
            <a:extLst>
              <a:ext uri="{FF2B5EF4-FFF2-40B4-BE49-F238E27FC236}">
                <a16:creationId xmlns:a16="http://schemas.microsoft.com/office/drawing/2014/main" id="{75A0BE7B-1A77-1AE4-A5E6-A303913DE11D}"/>
              </a:ext>
            </a:extLst>
          </p:cNvPr>
          <p:cNvPicPr>
            <a:picLocks noChangeAspect="1"/>
          </p:cNvPicPr>
          <p:nvPr/>
        </p:nvPicPr>
        <p:blipFill>
          <a:blip r:embed="rId7"/>
          <a:stretch>
            <a:fillRect/>
          </a:stretch>
        </p:blipFill>
        <p:spPr>
          <a:xfrm>
            <a:off x="226934" y="1805218"/>
            <a:ext cx="6052194" cy="3499729"/>
          </a:xfrm>
          <a:prstGeom prst="rect">
            <a:avLst/>
          </a:prstGeom>
          <a:ln w="12700">
            <a:solidFill>
              <a:schemeClr val="accent6">
                <a:lumMod val="75000"/>
              </a:schemeClr>
            </a:solidFill>
          </a:ln>
        </p:spPr>
      </p:pic>
      <p:pic>
        <p:nvPicPr>
          <p:cNvPr id="16" name="תמונה 15">
            <a:extLst>
              <a:ext uri="{FF2B5EF4-FFF2-40B4-BE49-F238E27FC236}">
                <a16:creationId xmlns:a16="http://schemas.microsoft.com/office/drawing/2014/main" id="{646943CA-449D-CBDE-BC13-14D2A8C14DCF}"/>
              </a:ext>
            </a:extLst>
          </p:cNvPr>
          <p:cNvPicPr>
            <a:picLocks noChangeAspect="1"/>
          </p:cNvPicPr>
          <p:nvPr/>
        </p:nvPicPr>
        <p:blipFill>
          <a:blip r:embed="rId8"/>
          <a:stretch>
            <a:fillRect/>
          </a:stretch>
        </p:blipFill>
        <p:spPr>
          <a:xfrm>
            <a:off x="4600575" y="5539155"/>
            <a:ext cx="6191250" cy="1055076"/>
          </a:xfrm>
          <a:prstGeom prst="rect">
            <a:avLst/>
          </a:prstGeom>
        </p:spPr>
      </p:pic>
    </p:spTree>
    <p:extLst>
      <p:ext uri="{BB962C8B-B14F-4D97-AF65-F5344CB8AC3E}">
        <p14:creationId xmlns:p14="http://schemas.microsoft.com/office/powerpoint/2010/main" val="3277628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172FF41-BC5D-C408-804B-60977188B89B}"/>
              </a:ext>
            </a:extLst>
          </p:cNvPr>
          <p:cNvPicPr>
            <a:picLocks noChangeAspect="1"/>
          </p:cNvPicPr>
          <p:nvPr/>
        </p:nvPicPr>
        <p:blipFill>
          <a:blip r:embed="rId3"/>
          <a:stretch>
            <a:fillRect/>
          </a:stretch>
        </p:blipFill>
        <p:spPr>
          <a:xfrm>
            <a:off x="3263778" y="1346139"/>
            <a:ext cx="5450571" cy="4165722"/>
          </a:xfrm>
          <a:prstGeom prst="rect">
            <a:avLst/>
          </a:prstGeom>
          <a:ln w="19050">
            <a:solidFill>
              <a:srgbClr val="0070C0"/>
            </a:solidFill>
          </a:ln>
        </p:spPr>
      </p:pic>
      <p:pic>
        <p:nvPicPr>
          <p:cNvPr id="4" name="תמונה 3">
            <a:extLst>
              <a:ext uri="{FF2B5EF4-FFF2-40B4-BE49-F238E27FC236}">
                <a16:creationId xmlns:a16="http://schemas.microsoft.com/office/drawing/2014/main" id="{D9B2AE34-DDE5-316A-4E19-FE04108A0C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422958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3263BDB-1463-D217-5028-5FAA71D5D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2477" y="911903"/>
            <a:ext cx="6517298" cy="5498421"/>
          </a:xfrm>
          <a:prstGeom prst="rect">
            <a:avLst/>
          </a:prstGeom>
          <a:ln w="12700">
            <a:solidFill>
              <a:srgbClr val="0070C0"/>
            </a:solidFill>
          </a:ln>
        </p:spPr>
      </p:pic>
      <p:pic>
        <p:nvPicPr>
          <p:cNvPr id="4" name="תמונה 3">
            <a:extLst>
              <a:ext uri="{FF2B5EF4-FFF2-40B4-BE49-F238E27FC236}">
                <a16:creationId xmlns:a16="http://schemas.microsoft.com/office/drawing/2014/main" id="{21EA8AB1-7692-3E41-CFF0-3A62C09176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237347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954331C-08E4-238C-539A-0A171724D589}"/>
              </a:ext>
            </a:extLst>
          </p:cNvPr>
          <p:cNvPicPr>
            <a:picLocks noChangeAspect="1"/>
          </p:cNvPicPr>
          <p:nvPr/>
        </p:nvPicPr>
        <p:blipFill>
          <a:blip r:embed="rId4" cstate="email">
            <a:duotone>
              <a:prstClr val="black"/>
              <a:schemeClr val="bg2">
                <a:lumMod val="90000"/>
                <a:tint val="45000"/>
                <a:satMod val="400000"/>
              </a:schemeClr>
            </a:duotone>
            <a:extLst>
              <a:ext uri="{28A0092B-C50C-407E-A947-70E740481C1C}">
                <a14:useLocalDpi xmlns:a14="http://schemas.microsoft.com/office/drawing/2010/main"/>
              </a:ext>
            </a:extLst>
          </a:blip>
          <a:stretch>
            <a:fillRect/>
          </a:stretch>
        </p:blipFill>
        <p:spPr>
          <a:xfrm>
            <a:off x="5083420" y="3103685"/>
            <a:ext cx="2571750" cy="2690446"/>
          </a:xfrm>
          <a:prstGeom prst="rect">
            <a:avLst/>
          </a:prstGeom>
          <a:ln w="12700">
            <a:solidFill>
              <a:srgbClr val="212121"/>
            </a:solidFill>
          </a:ln>
        </p:spPr>
      </p:pic>
      <p:pic>
        <p:nvPicPr>
          <p:cNvPr id="7" name="תמונה 6">
            <a:extLst>
              <a:ext uri="{FF2B5EF4-FFF2-40B4-BE49-F238E27FC236}">
                <a16:creationId xmlns:a16="http://schemas.microsoft.com/office/drawing/2014/main" id="{0A2F5A73-FA9D-BE0E-546F-9C1CDEF4B1A0}"/>
              </a:ext>
            </a:extLst>
          </p:cNvPr>
          <p:cNvPicPr>
            <a:picLocks noChangeAspect="1"/>
          </p:cNvPicPr>
          <p:nvPr/>
        </p:nvPicPr>
        <p:blipFill>
          <a:blip r:embed="rId4" cstate="email">
            <a:duotone>
              <a:prstClr val="black"/>
              <a:schemeClr val="bg2">
                <a:lumMod val="90000"/>
                <a:tint val="45000"/>
                <a:satMod val="400000"/>
              </a:schemeClr>
            </a:duotone>
            <a:extLst>
              <a:ext uri="{28A0092B-C50C-407E-A947-70E740481C1C}">
                <a14:useLocalDpi xmlns:a14="http://schemas.microsoft.com/office/drawing/2010/main"/>
              </a:ext>
            </a:extLst>
          </a:blip>
          <a:stretch>
            <a:fillRect/>
          </a:stretch>
        </p:blipFill>
        <p:spPr>
          <a:xfrm>
            <a:off x="8468458" y="3103685"/>
            <a:ext cx="2571750" cy="2690446"/>
          </a:xfrm>
          <a:prstGeom prst="rect">
            <a:avLst/>
          </a:prstGeom>
          <a:ln w="12700">
            <a:solidFill>
              <a:srgbClr val="212121"/>
            </a:solidFill>
          </a:ln>
        </p:spPr>
      </p:pic>
      <p:pic>
        <p:nvPicPr>
          <p:cNvPr id="8" name="תמונה 7">
            <a:extLst>
              <a:ext uri="{FF2B5EF4-FFF2-40B4-BE49-F238E27FC236}">
                <a16:creationId xmlns:a16="http://schemas.microsoft.com/office/drawing/2014/main" id="{18B1EE45-9980-AED0-DABD-94542CD63A23}"/>
              </a:ext>
            </a:extLst>
          </p:cNvPr>
          <p:cNvPicPr>
            <a:picLocks noChangeAspect="1"/>
          </p:cNvPicPr>
          <p:nvPr/>
        </p:nvPicPr>
        <p:blipFill>
          <a:blip r:embed="rId4" cstate="email">
            <a:duotone>
              <a:prstClr val="black"/>
              <a:schemeClr val="bg2">
                <a:lumMod val="90000"/>
                <a:tint val="45000"/>
                <a:satMod val="400000"/>
              </a:schemeClr>
            </a:duotone>
            <a:extLst>
              <a:ext uri="{28A0092B-C50C-407E-A947-70E740481C1C}">
                <a14:useLocalDpi xmlns:a14="http://schemas.microsoft.com/office/drawing/2010/main"/>
              </a:ext>
            </a:extLst>
          </a:blip>
          <a:stretch>
            <a:fillRect/>
          </a:stretch>
        </p:blipFill>
        <p:spPr>
          <a:xfrm>
            <a:off x="1438900" y="3103685"/>
            <a:ext cx="2571750" cy="2690446"/>
          </a:xfrm>
          <a:prstGeom prst="rect">
            <a:avLst/>
          </a:prstGeom>
          <a:ln w="12700">
            <a:solidFill>
              <a:srgbClr val="212121"/>
            </a:solidFill>
          </a:ln>
        </p:spPr>
      </p:pic>
      <p:sp>
        <p:nvSpPr>
          <p:cNvPr id="9" name="תיבת טקסט 8">
            <a:extLst>
              <a:ext uri="{FF2B5EF4-FFF2-40B4-BE49-F238E27FC236}">
                <a16:creationId xmlns:a16="http://schemas.microsoft.com/office/drawing/2014/main" id="{C4DB3FA7-8065-1155-4CC7-73013119FDD2}"/>
              </a:ext>
            </a:extLst>
          </p:cNvPr>
          <p:cNvSpPr txBox="1"/>
          <p:nvPr/>
        </p:nvSpPr>
        <p:spPr>
          <a:xfrm>
            <a:off x="8903675" y="1938635"/>
            <a:ext cx="1582616" cy="923330"/>
          </a:xfrm>
          <a:prstGeom prst="rect">
            <a:avLst/>
          </a:prstGeom>
          <a:noFill/>
        </p:spPr>
        <p:txBody>
          <a:bodyPr wrap="square" rtlCol="1">
            <a:spAutoFit/>
          </a:bodyPr>
          <a:lstStyle/>
          <a:p>
            <a:r>
              <a:rPr lang="he-IL" b="1" dirty="0"/>
              <a:t>מבחנה א</a:t>
            </a:r>
          </a:p>
          <a:p>
            <a:r>
              <a:rPr lang="he-IL" dirty="0">
                <a:solidFill>
                  <a:srgbClr val="C00000"/>
                </a:solidFill>
              </a:rPr>
              <a:t>פחמן דו חמצני </a:t>
            </a:r>
            <a:r>
              <a:rPr lang="he-IL" dirty="0"/>
              <a:t>+מי סיד צלולים</a:t>
            </a:r>
          </a:p>
        </p:txBody>
      </p:sp>
      <p:sp>
        <p:nvSpPr>
          <p:cNvPr id="10" name="תיבת טקסט 9">
            <a:extLst>
              <a:ext uri="{FF2B5EF4-FFF2-40B4-BE49-F238E27FC236}">
                <a16:creationId xmlns:a16="http://schemas.microsoft.com/office/drawing/2014/main" id="{CD7E087E-C190-DD6D-EC44-E4643EF72ADE}"/>
              </a:ext>
            </a:extLst>
          </p:cNvPr>
          <p:cNvSpPr txBox="1"/>
          <p:nvPr/>
        </p:nvSpPr>
        <p:spPr>
          <a:xfrm>
            <a:off x="5653455" y="1960975"/>
            <a:ext cx="1715232" cy="923330"/>
          </a:xfrm>
          <a:prstGeom prst="rect">
            <a:avLst/>
          </a:prstGeom>
          <a:noFill/>
        </p:spPr>
        <p:txBody>
          <a:bodyPr wrap="square" rtlCol="1">
            <a:spAutoFit/>
          </a:bodyPr>
          <a:lstStyle/>
          <a:p>
            <a:r>
              <a:rPr lang="he-IL" b="1" dirty="0"/>
              <a:t>מבחנה ב </a:t>
            </a:r>
          </a:p>
          <a:p>
            <a:r>
              <a:rPr lang="he-IL" dirty="0">
                <a:solidFill>
                  <a:srgbClr val="C00000"/>
                </a:solidFill>
              </a:rPr>
              <a:t>אוויר נשוף</a:t>
            </a:r>
          </a:p>
          <a:p>
            <a:r>
              <a:rPr lang="he-IL" dirty="0"/>
              <a:t>+ מי סיד צלולים</a:t>
            </a:r>
          </a:p>
        </p:txBody>
      </p:sp>
      <p:sp>
        <p:nvSpPr>
          <p:cNvPr id="12" name="תיבת טקסט 11">
            <a:extLst>
              <a:ext uri="{FF2B5EF4-FFF2-40B4-BE49-F238E27FC236}">
                <a16:creationId xmlns:a16="http://schemas.microsoft.com/office/drawing/2014/main" id="{D4861FC1-94F8-8ECB-1323-0D3F04D8647C}"/>
              </a:ext>
            </a:extLst>
          </p:cNvPr>
          <p:cNvSpPr txBox="1"/>
          <p:nvPr/>
        </p:nvSpPr>
        <p:spPr>
          <a:xfrm>
            <a:off x="1705709" y="1938635"/>
            <a:ext cx="1884688" cy="923330"/>
          </a:xfrm>
          <a:prstGeom prst="rect">
            <a:avLst/>
          </a:prstGeom>
          <a:noFill/>
        </p:spPr>
        <p:txBody>
          <a:bodyPr wrap="square" rtlCol="1">
            <a:spAutoFit/>
          </a:bodyPr>
          <a:lstStyle/>
          <a:p>
            <a:r>
              <a:rPr lang="he-IL" b="1" dirty="0"/>
              <a:t>מבחנה ג </a:t>
            </a:r>
          </a:p>
          <a:p>
            <a:r>
              <a:rPr lang="he-IL" dirty="0">
                <a:solidFill>
                  <a:srgbClr val="C00000"/>
                </a:solidFill>
              </a:rPr>
              <a:t>אוויר</a:t>
            </a:r>
          </a:p>
          <a:p>
            <a:r>
              <a:rPr lang="he-IL" dirty="0"/>
              <a:t>+ מי סיד צלולים</a:t>
            </a:r>
          </a:p>
        </p:txBody>
      </p:sp>
      <p:pic>
        <p:nvPicPr>
          <p:cNvPr id="13" name="תמונה 12">
            <a:extLst>
              <a:ext uri="{FF2B5EF4-FFF2-40B4-BE49-F238E27FC236}">
                <a16:creationId xmlns:a16="http://schemas.microsoft.com/office/drawing/2014/main" id="{C22C37BF-3F80-E0F4-C3A0-EE00A9132FA7}"/>
              </a:ext>
            </a:extLst>
          </p:cNvPr>
          <p:cNvPicPr>
            <a:picLocks noChangeAspect="1"/>
          </p:cNvPicPr>
          <p:nvPr/>
        </p:nvPicPr>
        <p:blipFill>
          <a:blip r:embed="rId5"/>
          <a:stretch>
            <a:fillRect/>
          </a:stretch>
        </p:blipFill>
        <p:spPr>
          <a:xfrm>
            <a:off x="7020658" y="111859"/>
            <a:ext cx="2895600" cy="494844"/>
          </a:xfrm>
          <a:prstGeom prst="rect">
            <a:avLst/>
          </a:prstGeom>
        </p:spPr>
      </p:pic>
      <p:pic>
        <p:nvPicPr>
          <p:cNvPr id="14" name="תמונה 13">
            <a:extLst>
              <a:ext uri="{FF2B5EF4-FFF2-40B4-BE49-F238E27FC236}">
                <a16:creationId xmlns:a16="http://schemas.microsoft.com/office/drawing/2014/main" id="{1ADA2786-5497-C54E-5044-F6D22885EEB4}"/>
              </a:ext>
            </a:extLst>
          </p:cNvPr>
          <p:cNvPicPr>
            <a:picLocks noChangeAspect="1"/>
          </p:cNvPicPr>
          <p:nvPr/>
        </p:nvPicPr>
        <p:blipFill>
          <a:blip r:embed="rId6"/>
          <a:stretch>
            <a:fillRect/>
          </a:stretch>
        </p:blipFill>
        <p:spPr>
          <a:xfrm>
            <a:off x="9511812" y="1527385"/>
            <a:ext cx="1352550" cy="411250"/>
          </a:xfrm>
          <a:prstGeom prst="rect">
            <a:avLst/>
          </a:prstGeom>
        </p:spPr>
      </p:pic>
      <p:pic>
        <p:nvPicPr>
          <p:cNvPr id="15" name="תמונה 14">
            <a:extLst>
              <a:ext uri="{FF2B5EF4-FFF2-40B4-BE49-F238E27FC236}">
                <a16:creationId xmlns:a16="http://schemas.microsoft.com/office/drawing/2014/main" id="{89AD212F-CC90-D344-F25E-1B047034931C}"/>
              </a:ext>
            </a:extLst>
          </p:cNvPr>
          <p:cNvPicPr>
            <a:picLocks noChangeAspect="1"/>
          </p:cNvPicPr>
          <p:nvPr/>
        </p:nvPicPr>
        <p:blipFill>
          <a:blip r:embed="rId7"/>
          <a:stretch>
            <a:fillRect/>
          </a:stretch>
        </p:blipFill>
        <p:spPr>
          <a:xfrm>
            <a:off x="4010650" y="567059"/>
            <a:ext cx="7067550" cy="923330"/>
          </a:xfrm>
          <a:prstGeom prst="rect">
            <a:avLst/>
          </a:prstGeom>
        </p:spPr>
      </p:pic>
      <p:sp>
        <p:nvSpPr>
          <p:cNvPr id="16" name="תיבת טקסט 15">
            <a:extLst>
              <a:ext uri="{FF2B5EF4-FFF2-40B4-BE49-F238E27FC236}">
                <a16:creationId xmlns:a16="http://schemas.microsoft.com/office/drawing/2014/main" id="{0283AD13-0E77-8D76-833D-8B66FEB39656}"/>
              </a:ext>
            </a:extLst>
          </p:cNvPr>
          <p:cNvSpPr txBox="1"/>
          <p:nvPr/>
        </p:nvSpPr>
        <p:spPr>
          <a:xfrm>
            <a:off x="0" y="6376833"/>
            <a:ext cx="1285875" cy="369332"/>
          </a:xfrm>
          <a:prstGeom prst="rect">
            <a:avLst/>
          </a:prstGeom>
          <a:noFill/>
        </p:spPr>
        <p:txBody>
          <a:bodyPr wrap="square" rtlCol="1">
            <a:spAutoFit/>
          </a:bodyPr>
          <a:lstStyle/>
          <a:p>
            <a:r>
              <a:rPr lang="he-IL" dirty="0"/>
              <a:t>עמוד 232</a:t>
            </a:r>
          </a:p>
        </p:txBody>
      </p:sp>
      <p:sp>
        <p:nvSpPr>
          <p:cNvPr id="17" name="תיבת טקסט 16">
            <a:extLst>
              <a:ext uri="{FF2B5EF4-FFF2-40B4-BE49-F238E27FC236}">
                <a16:creationId xmlns:a16="http://schemas.microsoft.com/office/drawing/2014/main" id="{DE21AC84-B6E6-3B49-80C4-D145ED398051}"/>
              </a:ext>
            </a:extLst>
          </p:cNvPr>
          <p:cNvSpPr txBox="1"/>
          <p:nvPr/>
        </p:nvSpPr>
        <p:spPr>
          <a:xfrm>
            <a:off x="4872404" y="6264826"/>
            <a:ext cx="5780942" cy="400110"/>
          </a:xfrm>
          <a:prstGeom prst="rect">
            <a:avLst/>
          </a:prstGeom>
          <a:noFill/>
        </p:spPr>
        <p:txBody>
          <a:bodyPr wrap="square" rtlCol="1">
            <a:spAutoFit/>
          </a:bodyPr>
          <a:lstStyle/>
          <a:p>
            <a:r>
              <a:rPr lang="he-IL" sz="2000" dirty="0"/>
              <a:t>ערכו את הניסוי והשיבו על השאלות שבעמוד זה.</a:t>
            </a:r>
          </a:p>
        </p:txBody>
      </p:sp>
    </p:spTree>
    <p:extLst>
      <p:ext uri="{BB962C8B-B14F-4D97-AF65-F5344CB8AC3E}">
        <p14:creationId xmlns:p14="http://schemas.microsoft.com/office/powerpoint/2010/main" val="3404872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E16E6277-053C-1E34-F78E-AE1D12D71DDF}"/>
              </a:ext>
            </a:extLst>
          </p:cNvPr>
          <p:cNvPicPr>
            <a:picLocks noChangeAspect="1"/>
          </p:cNvPicPr>
          <p:nvPr/>
        </p:nvPicPr>
        <p:blipFill>
          <a:blip r:embed="rId4"/>
          <a:stretch>
            <a:fillRect/>
          </a:stretch>
        </p:blipFill>
        <p:spPr>
          <a:xfrm>
            <a:off x="6096000" y="375692"/>
            <a:ext cx="4067175" cy="1009650"/>
          </a:xfrm>
          <a:prstGeom prst="rect">
            <a:avLst/>
          </a:prstGeom>
        </p:spPr>
      </p:pic>
      <p:pic>
        <p:nvPicPr>
          <p:cNvPr id="10" name="תמונה 9">
            <a:extLst>
              <a:ext uri="{FF2B5EF4-FFF2-40B4-BE49-F238E27FC236}">
                <a16:creationId xmlns:a16="http://schemas.microsoft.com/office/drawing/2014/main" id="{41850811-BB80-914F-5505-50B49CACCDF3}"/>
              </a:ext>
            </a:extLst>
          </p:cNvPr>
          <p:cNvPicPr>
            <a:picLocks noChangeAspect="1"/>
          </p:cNvPicPr>
          <p:nvPr/>
        </p:nvPicPr>
        <p:blipFill>
          <a:blip r:embed="rId5"/>
          <a:stretch>
            <a:fillRect/>
          </a:stretch>
        </p:blipFill>
        <p:spPr>
          <a:xfrm>
            <a:off x="2724775" y="2664892"/>
            <a:ext cx="7886700" cy="3733800"/>
          </a:xfrm>
          <a:prstGeom prst="rect">
            <a:avLst/>
          </a:prstGeom>
          <a:ln w="12700">
            <a:solidFill>
              <a:schemeClr val="accent5">
                <a:lumMod val="50000"/>
              </a:schemeClr>
            </a:solidFill>
          </a:ln>
        </p:spPr>
      </p:pic>
      <p:sp>
        <p:nvSpPr>
          <p:cNvPr id="11" name="תיבת טקסט 10">
            <a:extLst>
              <a:ext uri="{FF2B5EF4-FFF2-40B4-BE49-F238E27FC236}">
                <a16:creationId xmlns:a16="http://schemas.microsoft.com/office/drawing/2014/main" id="{B03CD60C-03B2-4BAC-20AF-9F06896D499E}"/>
              </a:ext>
            </a:extLst>
          </p:cNvPr>
          <p:cNvSpPr txBox="1"/>
          <p:nvPr/>
        </p:nvSpPr>
        <p:spPr>
          <a:xfrm>
            <a:off x="3341079" y="1759957"/>
            <a:ext cx="7999534" cy="400110"/>
          </a:xfrm>
          <a:prstGeom prst="rect">
            <a:avLst/>
          </a:prstGeom>
          <a:noFill/>
        </p:spPr>
        <p:txBody>
          <a:bodyPr wrap="square" rtlCol="1">
            <a:spAutoFit/>
          </a:bodyPr>
          <a:lstStyle/>
          <a:p>
            <a:r>
              <a:rPr lang="he-IL" sz="2000" dirty="0"/>
              <a:t>קראו את קטע המידע שבעמוד 233 והשיבו על שאלות 6-1 בעמוד 234.</a:t>
            </a:r>
          </a:p>
        </p:txBody>
      </p:sp>
    </p:spTree>
    <p:extLst>
      <p:ext uri="{BB962C8B-B14F-4D97-AF65-F5344CB8AC3E}">
        <p14:creationId xmlns:p14="http://schemas.microsoft.com/office/powerpoint/2010/main" val="373666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A5C96627-DEBA-3798-7576-02353BE254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0427" y="687908"/>
            <a:ext cx="5098405" cy="5800760"/>
          </a:xfrm>
          <a:prstGeom prst="rect">
            <a:avLst/>
          </a:prstGeom>
          <a:ln w="19050">
            <a:solidFill>
              <a:schemeClr val="accent4">
                <a:lumMod val="50000"/>
              </a:schemeClr>
            </a:solidFill>
          </a:ln>
        </p:spPr>
      </p:pic>
      <p:sp>
        <p:nvSpPr>
          <p:cNvPr id="10" name="תיבת טקסט 9">
            <a:extLst>
              <a:ext uri="{FF2B5EF4-FFF2-40B4-BE49-F238E27FC236}">
                <a16:creationId xmlns:a16="http://schemas.microsoft.com/office/drawing/2014/main" id="{A737823D-19C9-1206-BB0B-443810A59217}"/>
              </a:ext>
            </a:extLst>
          </p:cNvPr>
          <p:cNvSpPr txBox="1"/>
          <p:nvPr/>
        </p:nvSpPr>
        <p:spPr>
          <a:xfrm>
            <a:off x="7840302" y="6519445"/>
            <a:ext cx="3354804" cy="307777"/>
          </a:xfrm>
          <a:prstGeom prst="rect">
            <a:avLst/>
          </a:prstGeom>
          <a:noFill/>
        </p:spPr>
        <p:txBody>
          <a:bodyPr wrap="square">
            <a:spAutoFit/>
          </a:bodyPr>
          <a:lstStyle/>
          <a:p>
            <a:r>
              <a:rPr lang="he-IL" sz="1400" b="0" i="0" u="none" strike="noStrike" dirty="0">
                <a:effectLst/>
                <a:latin typeface="Arial" panose="020B0604020202020204" pitchFamily="34" charset="0"/>
                <a:hlinkClick r:id="rId5" tooltip="מחקרים על העובר ברחם"/>
              </a:rPr>
              <a:t>לאונרדו דה וינצ'י עובר ברחם</a:t>
            </a:r>
            <a:r>
              <a:rPr lang="he-IL" sz="1400" b="0" i="0" dirty="0">
                <a:solidFill>
                  <a:srgbClr val="202122"/>
                </a:solidFill>
                <a:effectLst/>
                <a:latin typeface="Arial" panose="020B0604020202020204" pitchFamily="34" charset="0"/>
              </a:rPr>
              <a:t> (בערך  1510) </a:t>
            </a:r>
          </a:p>
        </p:txBody>
      </p:sp>
      <p:sp>
        <p:nvSpPr>
          <p:cNvPr id="12" name="תיבת טקסט 11">
            <a:extLst>
              <a:ext uri="{FF2B5EF4-FFF2-40B4-BE49-F238E27FC236}">
                <a16:creationId xmlns:a16="http://schemas.microsoft.com/office/drawing/2014/main" id="{55CC94CD-22B9-6EA8-1D60-C25950307DC0}"/>
              </a:ext>
            </a:extLst>
          </p:cNvPr>
          <p:cNvSpPr txBox="1"/>
          <p:nvPr/>
        </p:nvSpPr>
        <p:spPr>
          <a:xfrm>
            <a:off x="-1966337" y="6488668"/>
            <a:ext cx="6097464" cy="369332"/>
          </a:xfrm>
          <a:prstGeom prst="rect">
            <a:avLst/>
          </a:prstGeom>
          <a:noFill/>
        </p:spPr>
        <p:txBody>
          <a:bodyPr wrap="square">
            <a:spAutoFit/>
          </a:bodyPr>
          <a:lstStyle/>
          <a:p>
            <a:r>
              <a:rPr lang="he-IL" b="0" i="0" dirty="0">
                <a:solidFill>
                  <a:srgbClr val="202122"/>
                </a:solidFill>
                <a:effectLst/>
                <a:latin typeface="Arial" panose="020B0604020202020204" pitchFamily="34" charset="0"/>
              </a:rPr>
              <a:t>שרטוט המוח והגולגולת </a:t>
            </a:r>
            <a:endParaRPr lang="he-IL" dirty="0"/>
          </a:p>
        </p:txBody>
      </p:sp>
      <p:pic>
        <p:nvPicPr>
          <p:cNvPr id="2050" name="Picture 2">
            <a:extLst>
              <a:ext uri="{FF2B5EF4-FFF2-40B4-BE49-F238E27FC236}">
                <a16:creationId xmlns:a16="http://schemas.microsoft.com/office/drawing/2014/main" id="{5338CDE3-7A80-C04F-5CD4-4066AC741BD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3168" y="687908"/>
            <a:ext cx="5316777" cy="5800760"/>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483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066087E9-545F-78FC-0561-48B76DC8DD73}"/>
              </a:ext>
            </a:extLst>
          </p:cNvPr>
          <p:cNvPicPr>
            <a:picLocks noChangeAspect="1"/>
          </p:cNvPicPr>
          <p:nvPr/>
        </p:nvPicPr>
        <p:blipFill>
          <a:blip r:embed="rId4"/>
          <a:stretch>
            <a:fillRect/>
          </a:stretch>
        </p:blipFill>
        <p:spPr>
          <a:xfrm>
            <a:off x="5775446" y="399871"/>
            <a:ext cx="5223731" cy="400229"/>
          </a:xfrm>
          <a:prstGeom prst="rect">
            <a:avLst/>
          </a:prstGeom>
        </p:spPr>
      </p:pic>
      <p:pic>
        <p:nvPicPr>
          <p:cNvPr id="21" name="תמונה 20">
            <a:extLst>
              <a:ext uri="{FF2B5EF4-FFF2-40B4-BE49-F238E27FC236}">
                <a16:creationId xmlns:a16="http://schemas.microsoft.com/office/drawing/2014/main" id="{BBA0C3E2-DD42-D187-9A00-089FE042CE0F}"/>
              </a:ext>
            </a:extLst>
          </p:cNvPr>
          <p:cNvPicPr>
            <a:picLocks noChangeAspect="1"/>
          </p:cNvPicPr>
          <p:nvPr/>
        </p:nvPicPr>
        <p:blipFill>
          <a:blip r:embed="rId5"/>
          <a:stretch>
            <a:fillRect/>
          </a:stretch>
        </p:blipFill>
        <p:spPr>
          <a:xfrm>
            <a:off x="1937239" y="1571991"/>
            <a:ext cx="9372600" cy="3590925"/>
          </a:xfrm>
          <a:prstGeom prst="rect">
            <a:avLst/>
          </a:prstGeom>
        </p:spPr>
      </p:pic>
      <p:sp>
        <p:nvSpPr>
          <p:cNvPr id="22" name="תיבת טקסט 21">
            <a:extLst>
              <a:ext uri="{FF2B5EF4-FFF2-40B4-BE49-F238E27FC236}">
                <a16:creationId xmlns:a16="http://schemas.microsoft.com/office/drawing/2014/main" id="{CEC50BBA-45EE-9C28-405F-7FCA6F5C864E}"/>
              </a:ext>
            </a:extLst>
          </p:cNvPr>
          <p:cNvSpPr txBox="1"/>
          <p:nvPr/>
        </p:nvSpPr>
        <p:spPr>
          <a:xfrm>
            <a:off x="1485900" y="6057900"/>
            <a:ext cx="1292469" cy="369332"/>
          </a:xfrm>
          <a:prstGeom prst="rect">
            <a:avLst/>
          </a:prstGeom>
          <a:noFill/>
        </p:spPr>
        <p:txBody>
          <a:bodyPr wrap="square" rtlCol="1">
            <a:spAutoFit/>
          </a:bodyPr>
          <a:lstStyle/>
          <a:p>
            <a:r>
              <a:rPr lang="he-IL" b="1" dirty="0"/>
              <a:t>עמוד 234</a:t>
            </a:r>
          </a:p>
        </p:txBody>
      </p:sp>
    </p:spTree>
    <p:extLst>
      <p:ext uri="{BB962C8B-B14F-4D97-AF65-F5344CB8AC3E}">
        <p14:creationId xmlns:p14="http://schemas.microsoft.com/office/powerpoint/2010/main" val="24406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17495E46-0C0B-8D4C-9FDD-B316B6D02BB1}"/>
              </a:ext>
            </a:extLst>
          </p:cNvPr>
          <p:cNvPicPr>
            <a:picLocks noChangeAspect="1"/>
          </p:cNvPicPr>
          <p:nvPr/>
        </p:nvPicPr>
        <p:blipFill>
          <a:blip r:embed="rId4"/>
          <a:stretch>
            <a:fillRect/>
          </a:stretch>
        </p:blipFill>
        <p:spPr>
          <a:xfrm>
            <a:off x="5392982" y="111835"/>
            <a:ext cx="6505575" cy="962025"/>
          </a:xfrm>
          <a:prstGeom prst="rect">
            <a:avLst/>
          </a:prstGeom>
        </p:spPr>
      </p:pic>
      <p:sp>
        <p:nvSpPr>
          <p:cNvPr id="8" name="תיבת טקסט 7">
            <a:extLst>
              <a:ext uri="{FF2B5EF4-FFF2-40B4-BE49-F238E27FC236}">
                <a16:creationId xmlns:a16="http://schemas.microsoft.com/office/drawing/2014/main" id="{EC886BDB-A6F3-6600-5613-A2D82570A52B}"/>
              </a:ext>
            </a:extLst>
          </p:cNvPr>
          <p:cNvSpPr txBox="1"/>
          <p:nvPr/>
        </p:nvSpPr>
        <p:spPr>
          <a:xfrm>
            <a:off x="4589585" y="1047427"/>
            <a:ext cx="6781066" cy="958660"/>
          </a:xfrm>
          <a:prstGeom prst="rect">
            <a:avLst/>
          </a:prstGeom>
          <a:noFill/>
        </p:spPr>
        <p:txBody>
          <a:bodyPr wrap="square">
            <a:spAutoFit/>
          </a:bodyPr>
          <a:lstStyle/>
          <a:p>
            <a:pPr>
              <a:lnSpc>
                <a:spcPct val="150000"/>
              </a:lnSpc>
            </a:pPr>
            <a:r>
              <a:rPr lang="he-IL" sz="2000" b="0" i="0" u="none" strike="noStrike" baseline="0" dirty="0">
                <a:latin typeface="NarkisClassicMF-Regular"/>
              </a:rPr>
              <a:t>קִראו את קטע המידע </a:t>
            </a:r>
            <a:r>
              <a:rPr lang="he-IL" sz="2000" b="1" i="0" u="none" strike="noStrike" baseline="0" dirty="0">
                <a:solidFill>
                  <a:srgbClr val="00B050"/>
                </a:solidFill>
                <a:latin typeface="NarkisClassicMF-Regular"/>
              </a:rPr>
              <a:t>חיידקים ונגיפים משפיעים על בריאותנו</a:t>
            </a:r>
            <a:r>
              <a:rPr lang="he-IL" sz="2000" b="0" i="0" u="none" strike="noStrike" baseline="0" dirty="0">
                <a:solidFill>
                  <a:srgbClr val="00B050"/>
                </a:solidFill>
                <a:latin typeface="NarkisClassicMF-Regular"/>
              </a:rPr>
              <a:t>, </a:t>
            </a:r>
            <a:r>
              <a:rPr lang="he-IL" sz="2000" b="0" i="0" u="none" strike="noStrike" baseline="0" dirty="0">
                <a:latin typeface="NarkisClassicMF-Regular"/>
              </a:rPr>
              <a:t>עמודים 237-235 והשיבו על השאלות שבסוף כל פסקה.</a:t>
            </a:r>
            <a:endParaRPr lang="he-IL" sz="2000" dirty="0"/>
          </a:p>
        </p:txBody>
      </p:sp>
      <p:pic>
        <p:nvPicPr>
          <p:cNvPr id="10" name="תמונה 9">
            <a:extLst>
              <a:ext uri="{FF2B5EF4-FFF2-40B4-BE49-F238E27FC236}">
                <a16:creationId xmlns:a16="http://schemas.microsoft.com/office/drawing/2014/main" id="{3B993B00-B05A-B122-1FBA-E8E06BC52935}"/>
              </a:ext>
            </a:extLst>
          </p:cNvPr>
          <p:cNvPicPr>
            <a:picLocks noChangeAspect="1"/>
          </p:cNvPicPr>
          <p:nvPr/>
        </p:nvPicPr>
        <p:blipFill>
          <a:blip r:embed="rId5"/>
          <a:stretch>
            <a:fillRect/>
          </a:stretch>
        </p:blipFill>
        <p:spPr>
          <a:xfrm>
            <a:off x="2927838" y="2171700"/>
            <a:ext cx="7886700" cy="4686300"/>
          </a:xfrm>
          <a:prstGeom prst="rect">
            <a:avLst/>
          </a:prstGeom>
        </p:spPr>
      </p:pic>
    </p:spTree>
    <p:extLst>
      <p:ext uri="{BB962C8B-B14F-4D97-AF65-F5344CB8AC3E}">
        <p14:creationId xmlns:p14="http://schemas.microsoft.com/office/powerpoint/2010/main" val="949363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CCF3822-A898-64DF-03BC-B62A2E9FFFE6}"/>
              </a:ext>
            </a:extLst>
          </p:cNvPr>
          <p:cNvPicPr>
            <a:picLocks noChangeAspect="1"/>
          </p:cNvPicPr>
          <p:nvPr/>
        </p:nvPicPr>
        <p:blipFill>
          <a:blip r:embed="rId4"/>
          <a:stretch>
            <a:fillRect/>
          </a:stretch>
        </p:blipFill>
        <p:spPr>
          <a:xfrm>
            <a:off x="798698" y="1334832"/>
            <a:ext cx="3852153" cy="5049982"/>
          </a:xfrm>
          <a:prstGeom prst="rect">
            <a:avLst/>
          </a:prstGeom>
        </p:spPr>
      </p:pic>
      <p:pic>
        <p:nvPicPr>
          <p:cNvPr id="10" name="תמונה 9">
            <a:extLst>
              <a:ext uri="{FF2B5EF4-FFF2-40B4-BE49-F238E27FC236}">
                <a16:creationId xmlns:a16="http://schemas.microsoft.com/office/drawing/2014/main" id="{26785330-0840-7BFC-3320-F86F7568F343}"/>
              </a:ext>
            </a:extLst>
          </p:cNvPr>
          <p:cNvPicPr>
            <a:picLocks noChangeAspect="1"/>
          </p:cNvPicPr>
          <p:nvPr/>
        </p:nvPicPr>
        <p:blipFill>
          <a:blip r:embed="rId5"/>
          <a:stretch>
            <a:fillRect/>
          </a:stretch>
        </p:blipFill>
        <p:spPr>
          <a:xfrm>
            <a:off x="4852987" y="2507406"/>
            <a:ext cx="3629025" cy="3886200"/>
          </a:xfrm>
          <a:prstGeom prst="rect">
            <a:avLst/>
          </a:prstGeom>
        </p:spPr>
      </p:pic>
      <p:pic>
        <p:nvPicPr>
          <p:cNvPr id="12" name="תמונה 11">
            <a:extLst>
              <a:ext uri="{FF2B5EF4-FFF2-40B4-BE49-F238E27FC236}">
                <a16:creationId xmlns:a16="http://schemas.microsoft.com/office/drawing/2014/main" id="{8BD7B90B-99FA-C3B7-054B-F3D6FD7B10DE}"/>
              </a:ext>
            </a:extLst>
          </p:cNvPr>
          <p:cNvPicPr>
            <a:picLocks noChangeAspect="1"/>
          </p:cNvPicPr>
          <p:nvPr/>
        </p:nvPicPr>
        <p:blipFill>
          <a:blip r:embed="rId6"/>
          <a:stretch>
            <a:fillRect/>
          </a:stretch>
        </p:blipFill>
        <p:spPr>
          <a:xfrm>
            <a:off x="6603755" y="399871"/>
            <a:ext cx="4629150" cy="1133475"/>
          </a:xfrm>
          <a:prstGeom prst="rect">
            <a:avLst/>
          </a:prstGeom>
        </p:spPr>
      </p:pic>
      <p:sp>
        <p:nvSpPr>
          <p:cNvPr id="13" name="תיבת טקסט 12">
            <a:extLst>
              <a:ext uri="{FF2B5EF4-FFF2-40B4-BE49-F238E27FC236}">
                <a16:creationId xmlns:a16="http://schemas.microsoft.com/office/drawing/2014/main" id="{26B00A6D-DA7A-FB48-BFC2-9C7B7373D39D}"/>
              </a:ext>
            </a:extLst>
          </p:cNvPr>
          <p:cNvSpPr txBox="1"/>
          <p:nvPr/>
        </p:nvSpPr>
        <p:spPr>
          <a:xfrm>
            <a:off x="4360985" y="1931772"/>
            <a:ext cx="6781066" cy="496996"/>
          </a:xfrm>
          <a:prstGeom prst="rect">
            <a:avLst/>
          </a:prstGeom>
          <a:noFill/>
        </p:spPr>
        <p:txBody>
          <a:bodyPr wrap="square">
            <a:spAutoFit/>
          </a:bodyPr>
          <a:lstStyle/>
          <a:p>
            <a:pPr>
              <a:lnSpc>
                <a:spcPct val="150000"/>
              </a:lnSpc>
            </a:pPr>
            <a:r>
              <a:rPr lang="he-IL" sz="2000" b="0" i="0" u="none" strike="noStrike" baseline="0" dirty="0">
                <a:latin typeface="NarkisClassicMF-Regular"/>
              </a:rPr>
              <a:t>קִראו את קטע המידע </a:t>
            </a:r>
            <a:r>
              <a:rPr lang="he-IL" sz="2000" b="1" i="0" u="none" strike="noStrike" baseline="0" dirty="0">
                <a:solidFill>
                  <a:srgbClr val="00B050"/>
                </a:solidFill>
                <a:latin typeface="NarkisClassicMF-Regular"/>
              </a:rPr>
              <a:t>גילוי האנטיביוטיקה </a:t>
            </a:r>
            <a:r>
              <a:rPr lang="he-IL" sz="2000" i="0" u="none" strike="noStrike" baseline="0" dirty="0">
                <a:latin typeface="NarkisClassicMF-Regular"/>
              </a:rPr>
              <a:t>בעמוד 237.</a:t>
            </a:r>
            <a:endParaRPr lang="he-IL" sz="2000" dirty="0"/>
          </a:p>
        </p:txBody>
      </p:sp>
    </p:spTree>
    <p:extLst>
      <p:ext uri="{BB962C8B-B14F-4D97-AF65-F5344CB8AC3E}">
        <p14:creationId xmlns:p14="http://schemas.microsoft.com/office/powerpoint/2010/main" val="2482447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EF236F5-D4CB-2F7E-690F-F931E68CE2B6}"/>
              </a:ext>
            </a:extLst>
          </p:cNvPr>
          <p:cNvPicPr>
            <a:picLocks noChangeAspect="1"/>
          </p:cNvPicPr>
          <p:nvPr/>
        </p:nvPicPr>
        <p:blipFill>
          <a:blip r:embed="rId4"/>
          <a:stretch>
            <a:fillRect/>
          </a:stretch>
        </p:blipFill>
        <p:spPr>
          <a:xfrm>
            <a:off x="5841023" y="48010"/>
            <a:ext cx="5124450" cy="1028700"/>
          </a:xfrm>
          <a:prstGeom prst="rect">
            <a:avLst/>
          </a:prstGeom>
        </p:spPr>
      </p:pic>
      <p:sp>
        <p:nvSpPr>
          <p:cNvPr id="8" name="תיבת טקסט 7">
            <a:extLst>
              <a:ext uri="{FF2B5EF4-FFF2-40B4-BE49-F238E27FC236}">
                <a16:creationId xmlns:a16="http://schemas.microsoft.com/office/drawing/2014/main" id="{D5D7A9B6-52A9-E6DB-1A1E-44C8D05CED88}"/>
              </a:ext>
            </a:extLst>
          </p:cNvPr>
          <p:cNvSpPr txBox="1"/>
          <p:nvPr/>
        </p:nvSpPr>
        <p:spPr>
          <a:xfrm>
            <a:off x="4569803" y="1131986"/>
            <a:ext cx="6097464" cy="958660"/>
          </a:xfrm>
          <a:prstGeom prst="rect">
            <a:avLst/>
          </a:prstGeom>
          <a:noFill/>
        </p:spPr>
        <p:txBody>
          <a:bodyPr wrap="square">
            <a:spAutoFit/>
          </a:bodyPr>
          <a:lstStyle/>
          <a:p>
            <a:pPr>
              <a:lnSpc>
                <a:spcPct val="150000"/>
              </a:lnSpc>
            </a:pPr>
            <a:r>
              <a:rPr lang="he-IL" sz="2000" b="0" i="0" u="none" strike="noStrike" baseline="0" dirty="0">
                <a:latin typeface="NarkisClassicMF-Regular"/>
              </a:rPr>
              <a:t>קִראו את קטע המידע </a:t>
            </a:r>
            <a:r>
              <a:rPr lang="he-IL" sz="2000" b="1" i="0" u="none" strike="noStrike" baseline="0" dirty="0">
                <a:solidFill>
                  <a:srgbClr val="00B050"/>
                </a:solidFill>
                <a:latin typeface="NarkisClassicMF-Regular"/>
              </a:rPr>
              <a:t>זיהום אוויר פוגע בבריאותנו</a:t>
            </a:r>
            <a:r>
              <a:rPr lang="he-IL" sz="2000" b="0" i="0" u="none" strike="noStrike" baseline="0" dirty="0">
                <a:latin typeface="NarkisClassicMF-Regular"/>
              </a:rPr>
              <a:t>, </a:t>
            </a:r>
          </a:p>
          <a:p>
            <a:pPr>
              <a:lnSpc>
                <a:spcPct val="150000"/>
              </a:lnSpc>
            </a:pPr>
            <a:r>
              <a:rPr lang="he-IL" sz="2000" b="0" i="0" u="none" strike="noStrike" baseline="0" dirty="0">
                <a:latin typeface="NarkisClassicMF-Regular"/>
              </a:rPr>
              <a:t>עמודים 238-239 והשיבו על השאלות שבסוף כל פסקה</a:t>
            </a:r>
            <a:r>
              <a:rPr lang="he-IL" sz="1800" b="0" i="0" u="none" strike="noStrike" baseline="0" dirty="0">
                <a:latin typeface="NarkisClassicMF-Regular"/>
              </a:rPr>
              <a:t>.</a:t>
            </a:r>
            <a:endParaRPr lang="he-IL" sz="1800" dirty="0"/>
          </a:p>
        </p:txBody>
      </p:sp>
      <p:pic>
        <p:nvPicPr>
          <p:cNvPr id="10" name="תמונה 9">
            <a:extLst>
              <a:ext uri="{FF2B5EF4-FFF2-40B4-BE49-F238E27FC236}">
                <a16:creationId xmlns:a16="http://schemas.microsoft.com/office/drawing/2014/main" id="{D0D1F6C3-F7E0-D184-1FB5-F633520205C8}"/>
              </a:ext>
            </a:extLst>
          </p:cNvPr>
          <p:cNvPicPr>
            <a:picLocks noChangeAspect="1"/>
          </p:cNvPicPr>
          <p:nvPr/>
        </p:nvPicPr>
        <p:blipFill>
          <a:blip r:embed="rId5"/>
          <a:stretch>
            <a:fillRect/>
          </a:stretch>
        </p:blipFill>
        <p:spPr>
          <a:xfrm>
            <a:off x="3080825" y="2384032"/>
            <a:ext cx="7816361" cy="4211441"/>
          </a:xfrm>
          <a:prstGeom prst="rect">
            <a:avLst/>
          </a:prstGeom>
          <a:ln w="19050">
            <a:solidFill>
              <a:schemeClr val="tx1"/>
            </a:solidFill>
          </a:ln>
        </p:spPr>
      </p:pic>
      <p:pic>
        <p:nvPicPr>
          <p:cNvPr id="1026" name="Picture 2" descr="איור מעשן מעשן ריאות חינם">
            <a:extLst>
              <a:ext uri="{FF2B5EF4-FFF2-40B4-BE49-F238E27FC236}">
                <a16:creationId xmlns:a16="http://schemas.microsoft.com/office/drawing/2014/main" id="{24B8263A-1917-794C-2532-6C7EFD6348B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8640" y="4257790"/>
            <a:ext cx="2337683" cy="2337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751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7F9E828-C326-C759-2BCC-FF01C8A0C4A1}"/>
              </a:ext>
            </a:extLst>
          </p:cNvPr>
          <p:cNvPicPr>
            <a:picLocks noChangeAspect="1"/>
          </p:cNvPicPr>
          <p:nvPr/>
        </p:nvPicPr>
        <p:blipFill>
          <a:blip r:embed="rId3"/>
          <a:stretch>
            <a:fillRect/>
          </a:stretch>
        </p:blipFill>
        <p:spPr>
          <a:xfrm>
            <a:off x="2895600" y="866775"/>
            <a:ext cx="6400800" cy="5124450"/>
          </a:xfrm>
          <a:prstGeom prst="rect">
            <a:avLst/>
          </a:prstGeom>
          <a:ln w="12700">
            <a:solidFill>
              <a:srgbClr val="212121"/>
            </a:solidFill>
          </a:ln>
        </p:spPr>
      </p:pic>
    </p:spTree>
    <p:extLst>
      <p:ext uri="{BB962C8B-B14F-4D97-AF65-F5344CB8AC3E}">
        <p14:creationId xmlns:p14="http://schemas.microsoft.com/office/powerpoint/2010/main" val="148753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273F8926-C9E1-A7F8-D0A1-1380A86E36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1038" y="18202"/>
            <a:ext cx="6075485" cy="943798"/>
          </a:xfrm>
          <a:prstGeom prst="rect">
            <a:avLst/>
          </a:prstGeom>
        </p:spPr>
      </p:pic>
      <p:pic>
        <p:nvPicPr>
          <p:cNvPr id="8" name="תמונה 7">
            <a:extLst>
              <a:ext uri="{FF2B5EF4-FFF2-40B4-BE49-F238E27FC236}">
                <a16:creationId xmlns:a16="http://schemas.microsoft.com/office/drawing/2014/main" id="{F4F0EF08-879E-CD6A-FD10-7385FBC87FFF}"/>
              </a:ext>
            </a:extLst>
          </p:cNvPr>
          <p:cNvPicPr>
            <a:picLocks noChangeAspect="1"/>
          </p:cNvPicPr>
          <p:nvPr/>
        </p:nvPicPr>
        <p:blipFill>
          <a:blip r:embed="rId5"/>
          <a:stretch>
            <a:fillRect/>
          </a:stretch>
        </p:blipFill>
        <p:spPr>
          <a:xfrm>
            <a:off x="6669699" y="1064099"/>
            <a:ext cx="3829050" cy="419100"/>
          </a:xfrm>
          <a:prstGeom prst="rect">
            <a:avLst/>
          </a:prstGeom>
        </p:spPr>
      </p:pic>
      <p:sp>
        <p:nvSpPr>
          <p:cNvPr id="9" name="תיבת טקסט 8">
            <a:extLst>
              <a:ext uri="{FF2B5EF4-FFF2-40B4-BE49-F238E27FC236}">
                <a16:creationId xmlns:a16="http://schemas.microsoft.com/office/drawing/2014/main" id="{F128A71B-CFDC-22BF-B207-6A0BFEDEF2F5}"/>
              </a:ext>
            </a:extLst>
          </p:cNvPr>
          <p:cNvSpPr txBox="1"/>
          <p:nvPr/>
        </p:nvSpPr>
        <p:spPr>
          <a:xfrm>
            <a:off x="6743700" y="1736087"/>
            <a:ext cx="3755049" cy="400110"/>
          </a:xfrm>
          <a:prstGeom prst="rect">
            <a:avLst/>
          </a:prstGeom>
          <a:noFill/>
        </p:spPr>
        <p:txBody>
          <a:bodyPr wrap="square" rtlCol="1">
            <a:spAutoFit/>
          </a:bodyPr>
          <a:lstStyle/>
          <a:p>
            <a:r>
              <a:rPr lang="he-IL" sz="2000" dirty="0"/>
              <a:t>השיבו על סעיפים 7-1 בעמוד 240.</a:t>
            </a:r>
          </a:p>
        </p:txBody>
      </p:sp>
      <p:pic>
        <p:nvPicPr>
          <p:cNvPr id="12" name="תמונה 11">
            <a:extLst>
              <a:ext uri="{FF2B5EF4-FFF2-40B4-BE49-F238E27FC236}">
                <a16:creationId xmlns:a16="http://schemas.microsoft.com/office/drawing/2014/main" id="{65531CC9-0014-28B0-5197-56F25ECB80DD}"/>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67092" y="3933093"/>
            <a:ext cx="2845777" cy="2845777"/>
          </a:xfrm>
          <a:prstGeom prst="rect">
            <a:avLst/>
          </a:prstGeom>
        </p:spPr>
      </p:pic>
      <p:pic>
        <p:nvPicPr>
          <p:cNvPr id="14" name="תמונה 13">
            <a:extLst>
              <a:ext uri="{FF2B5EF4-FFF2-40B4-BE49-F238E27FC236}">
                <a16:creationId xmlns:a16="http://schemas.microsoft.com/office/drawing/2014/main" id="{EB1A4608-0C86-6562-803F-9DD16CE1D7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9762" y="764931"/>
            <a:ext cx="7693462" cy="6858000"/>
          </a:xfrm>
          <a:prstGeom prst="rect">
            <a:avLst/>
          </a:prstGeom>
        </p:spPr>
      </p:pic>
      <p:pic>
        <p:nvPicPr>
          <p:cNvPr id="20" name="תמונה 19">
            <a:extLst>
              <a:ext uri="{FF2B5EF4-FFF2-40B4-BE49-F238E27FC236}">
                <a16:creationId xmlns:a16="http://schemas.microsoft.com/office/drawing/2014/main" id="{BF3969D2-567F-FED0-49CB-48027E8A23B6}"/>
              </a:ext>
            </a:extLst>
          </p:cNvPr>
          <p:cNvPicPr>
            <a:picLocks noChangeAspect="1"/>
          </p:cNvPicPr>
          <p:nvPr/>
        </p:nvPicPr>
        <p:blipFill>
          <a:blip r:embed="rId8"/>
          <a:stretch>
            <a:fillRect/>
          </a:stretch>
        </p:blipFill>
        <p:spPr>
          <a:xfrm rot="21055883">
            <a:off x="5377340" y="3849081"/>
            <a:ext cx="3190875" cy="2695166"/>
          </a:xfrm>
          <a:prstGeom prst="rect">
            <a:avLst/>
          </a:prstGeom>
        </p:spPr>
      </p:pic>
      <p:pic>
        <p:nvPicPr>
          <p:cNvPr id="25" name="תמונה 24">
            <a:extLst>
              <a:ext uri="{FF2B5EF4-FFF2-40B4-BE49-F238E27FC236}">
                <a16:creationId xmlns:a16="http://schemas.microsoft.com/office/drawing/2014/main" id="{5D6C7EFF-C91D-5515-6A47-F276CE60E4C5}"/>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16200000">
            <a:off x="7603149" y="1465018"/>
            <a:ext cx="1962150" cy="3495675"/>
          </a:xfrm>
          <a:prstGeom prst="rect">
            <a:avLst/>
          </a:prstGeom>
        </p:spPr>
      </p:pic>
      <p:pic>
        <p:nvPicPr>
          <p:cNvPr id="27" name="תמונה 26">
            <a:extLst>
              <a:ext uri="{FF2B5EF4-FFF2-40B4-BE49-F238E27FC236}">
                <a16:creationId xmlns:a16="http://schemas.microsoft.com/office/drawing/2014/main" id="{AC107606-BE73-75C3-8C9E-6915F69452C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89980" y="1307153"/>
            <a:ext cx="1051590" cy="1962151"/>
          </a:xfrm>
          <a:prstGeom prst="rect">
            <a:avLst/>
          </a:prstGeom>
        </p:spPr>
      </p:pic>
    </p:spTree>
    <p:extLst>
      <p:ext uri="{BB962C8B-B14F-4D97-AF65-F5344CB8AC3E}">
        <p14:creationId xmlns:p14="http://schemas.microsoft.com/office/powerpoint/2010/main" val="296183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1792560E-D508-1426-6875-5616A4DB819F}"/>
              </a:ext>
            </a:extLst>
          </p:cNvPr>
          <p:cNvPicPr>
            <a:picLocks noChangeAspect="1"/>
          </p:cNvPicPr>
          <p:nvPr/>
        </p:nvPicPr>
        <p:blipFill>
          <a:blip r:embed="rId4"/>
          <a:stretch>
            <a:fillRect/>
          </a:stretch>
        </p:blipFill>
        <p:spPr>
          <a:xfrm>
            <a:off x="7740527" y="888024"/>
            <a:ext cx="2581275" cy="860502"/>
          </a:xfrm>
          <a:prstGeom prst="rect">
            <a:avLst/>
          </a:prstGeom>
        </p:spPr>
      </p:pic>
      <p:pic>
        <p:nvPicPr>
          <p:cNvPr id="8" name="תמונה 7">
            <a:extLst>
              <a:ext uri="{FF2B5EF4-FFF2-40B4-BE49-F238E27FC236}">
                <a16:creationId xmlns:a16="http://schemas.microsoft.com/office/drawing/2014/main" id="{85FDFE3F-DE47-1547-7924-044C9D1CA1A3}"/>
              </a:ext>
            </a:extLst>
          </p:cNvPr>
          <p:cNvPicPr>
            <a:picLocks noChangeAspect="1"/>
          </p:cNvPicPr>
          <p:nvPr/>
        </p:nvPicPr>
        <p:blipFill>
          <a:blip r:embed="rId5"/>
          <a:stretch>
            <a:fillRect/>
          </a:stretch>
        </p:blipFill>
        <p:spPr>
          <a:xfrm>
            <a:off x="6229716" y="2013438"/>
            <a:ext cx="2581275" cy="562707"/>
          </a:xfrm>
          <a:prstGeom prst="rect">
            <a:avLst/>
          </a:prstGeom>
        </p:spPr>
      </p:pic>
      <p:pic>
        <p:nvPicPr>
          <p:cNvPr id="10" name="תמונה 9">
            <a:extLst>
              <a:ext uri="{FF2B5EF4-FFF2-40B4-BE49-F238E27FC236}">
                <a16:creationId xmlns:a16="http://schemas.microsoft.com/office/drawing/2014/main" id="{725D765E-83B7-0F4A-C4BF-482B065480E0}"/>
              </a:ext>
            </a:extLst>
          </p:cNvPr>
          <p:cNvPicPr>
            <a:picLocks noChangeAspect="1"/>
          </p:cNvPicPr>
          <p:nvPr/>
        </p:nvPicPr>
        <p:blipFill>
          <a:blip r:embed="rId6"/>
          <a:stretch>
            <a:fillRect/>
          </a:stretch>
        </p:blipFill>
        <p:spPr>
          <a:xfrm>
            <a:off x="2057400" y="2989385"/>
            <a:ext cx="6981824" cy="3288323"/>
          </a:xfrm>
          <a:prstGeom prst="rect">
            <a:avLst/>
          </a:prstGeom>
        </p:spPr>
      </p:pic>
      <p:pic>
        <p:nvPicPr>
          <p:cNvPr id="13" name="תמונה 12">
            <a:extLst>
              <a:ext uri="{FF2B5EF4-FFF2-40B4-BE49-F238E27FC236}">
                <a16:creationId xmlns:a16="http://schemas.microsoft.com/office/drawing/2014/main" id="{93994315-2EAF-51F9-808E-2E13629D6338}"/>
              </a:ext>
            </a:extLst>
          </p:cNvPr>
          <p:cNvPicPr>
            <a:picLocks noChangeAspect="1"/>
          </p:cNvPicPr>
          <p:nvPr/>
        </p:nvPicPr>
        <p:blipFill>
          <a:blip r:embed="rId7"/>
          <a:stretch>
            <a:fillRect/>
          </a:stretch>
        </p:blipFill>
        <p:spPr>
          <a:xfrm>
            <a:off x="9284677" y="4384963"/>
            <a:ext cx="2731477" cy="2372001"/>
          </a:xfrm>
          <a:prstGeom prst="rect">
            <a:avLst/>
          </a:prstGeom>
          <a:ln w="19050">
            <a:solidFill>
              <a:schemeClr val="accent6">
                <a:lumMod val="75000"/>
              </a:schemeClr>
            </a:solidFill>
          </a:ln>
        </p:spPr>
      </p:pic>
      <p:sp>
        <p:nvSpPr>
          <p:cNvPr id="14" name="תיבת טקסט 13">
            <a:extLst>
              <a:ext uri="{FF2B5EF4-FFF2-40B4-BE49-F238E27FC236}">
                <a16:creationId xmlns:a16="http://schemas.microsoft.com/office/drawing/2014/main" id="{8F34825E-E036-6A3B-7B1A-FEC498365664}"/>
              </a:ext>
            </a:extLst>
          </p:cNvPr>
          <p:cNvSpPr txBox="1"/>
          <p:nvPr/>
        </p:nvSpPr>
        <p:spPr>
          <a:xfrm>
            <a:off x="0" y="6376833"/>
            <a:ext cx="1435593" cy="369332"/>
          </a:xfrm>
          <a:prstGeom prst="rect">
            <a:avLst/>
          </a:prstGeom>
          <a:noFill/>
        </p:spPr>
        <p:txBody>
          <a:bodyPr wrap="square">
            <a:spAutoFit/>
          </a:bodyPr>
          <a:lstStyle/>
          <a:p>
            <a:r>
              <a:rPr lang="he-IL" b="1" dirty="0"/>
              <a:t>עמוד</a:t>
            </a:r>
            <a:r>
              <a:rPr lang="he-IL" dirty="0"/>
              <a:t> </a:t>
            </a:r>
            <a:r>
              <a:rPr lang="he-IL" b="1" dirty="0"/>
              <a:t>241</a:t>
            </a:r>
          </a:p>
        </p:txBody>
      </p:sp>
    </p:spTree>
    <p:extLst>
      <p:ext uri="{BB962C8B-B14F-4D97-AF65-F5344CB8AC3E}">
        <p14:creationId xmlns:p14="http://schemas.microsoft.com/office/powerpoint/2010/main" val="338509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85372EB-426B-88B6-7E19-134434E7C8B2}"/>
              </a:ext>
            </a:extLst>
          </p:cNvPr>
          <p:cNvPicPr>
            <a:picLocks noChangeAspect="1"/>
          </p:cNvPicPr>
          <p:nvPr/>
        </p:nvPicPr>
        <p:blipFill>
          <a:blip r:embed="rId4"/>
          <a:stretch>
            <a:fillRect/>
          </a:stretch>
        </p:blipFill>
        <p:spPr>
          <a:xfrm>
            <a:off x="7831380" y="575016"/>
            <a:ext cx="2333626" cy="638322"/>
          </a:xfrm>
          <a:prstGeom prst="rect">
            <a:avLst/>
          </a:prstGeom>
        </p:spPr>
      </p:pic>
      <p:pic>
        <p:nvPicPr>
          <p:cNvPr id="8" name="תמונה 7">
            <a:extLst>
              <a:ext uri="{FF2B5EF4-FFF2-40B4-BE49-F238E27FC236}">
                <a16:creationId xmlns:a16="http://schemas.microsoft.com/office/drawing/2014/main" id="{B352C12C-183B-88F2-361F-94E01EF111DF}"/>
              </a:ext>
            </a:extLst>
          </p:cNvPr>
          <p:cNvPicPr>
            <a:picLocks noChangeAspect="1"/>
          </p:cNvPicPr>
          <p:nvPr/>
        </p:nvPicPr>
        <p:blipFill>
          <a:blip r:embed="rId5"/>
          <a:stretch>
            <a:fillRect/>
          </a:stretch>
        </p:blipFill>
        <p:spPr>
          <a:xfrm>
            <a:off x="7583731" y="1326837"/>
            <a:ext cx="2581275" cy="440417"/>
          </a:xfrm>
          <a:prstGeom prst="rect">
            <a:avLst/>
          </a:prstGeom>
        </p:spPr>
      </p:pic>
      <p:pic>
        <p:nvPicPr>
          <p:cNvPr id="10" name="תמונה 9">
            <a:extLst>
              <a:ext uri="{FF2B5EF4-FFF2-40B4-BE49-F238E27FC236}">
                <a16:creationId xmlns:a16="http://schemas.microsoft.com/office/drawing/2014/main" id="{5A6B139F-3235-F2E3-9487-E78DE2A2FE4C}"/>
              </a:ext>
            </a:extLst>
          </p:cNvPr>
          <p:cNvPicPr>
            <a:picLocks noChangeAspect="1"/>
          </p:cNvPicPr>
          <p:nvPr/>
        </p:nvPicPr>
        <p:blipFill>
          <a:blip r:embed="rId6"/>
          <a:stretch>
            <a:fillRect/>
          </a:stretch>
        </p:blipFill>
        <p:spPr>
          <a:xfrm>
            <a:off x="3874843" y="1897030"/>
            <a:ext cx="7248525" cy="2165016"/>
          </a:xfrm>
          <a:prstGeom prst="rect">
            <a:avLst/>
          </a:prstGeom>
        </p:spPr>
      </p:pic>
      <p:pic>
        <p:nvPicPr>
          <p:cNvPr id="12" name="תמונה 11">
            <a:extLst>
              <a:ext uri="{FF2B5EF4-FFF2-40B4-BE49-F238E27FC236}">
                <a16:creationId xmlns:a16="http://schemas.microsoft.com/office/drawing/2014/main" id="{3A8C35EF-59B4-7C88-A2AC-3F3DCDB8C7FB}"/>
              </a:ext>
            </a:extLst>
          </p:cNvPr>
          <p:cNvPicPr>
            <a:picLocks noChangeAspect="1"/>
          </p:cNvPicPr>
          <p:nvPr/>
        </p:nvPicPr>
        <p:blipFill>
          <a:blip r:embed="rId7"/>
          <a:stretch>
            <a:fillRect/>
          </a:stretch>
        </p:blipFill>
        <p:spPr>
          <a:xfrm>
            <a:off x="474785" y="3568078"/>
            <a:ext cx="5221295" cy="2727214"/>
          </a:xfrm>
          <a:prstGeom prst="rect">
            <a:avLst/>
          </a:prstGeom>
          <a:ln w="12700">
            <a:solidFill>
              <a:schemeClr val="accent1">
                <a:lumMod val="75000"/>
              </a:schemeClr>
            </a:solidFill>
          </a:ln>
        </p:spPr>
      </p:pic>
      <p:sp>
        <p:nvSpPr>
          <p:cNvPr id="13" name="תיבת טקסט 12">
            <a:extLst>
              <a:ext uri="{FF2B5EF4-FFF2-40B4-BE49-F238E27FC236}">
                <a16:creationId xmlns:a16="http://schemas.microsoft.com/office/drawing/2014/main" id="{4C43AA38-023A-EE1D-2625-088D71780F01}"/>
              </a:ext>
            </a:extLst>
          </p:cNvPr>
          <p:cNvSpPr txBox="1"/>
          <p:nvPr/>
        </p:nvSpPr>
        <p:spPr>
          <a:xfrm>
            <a:off x="6426443" y="1326837"/>
            <a:ext cx="1072662" cy="369332"/>
          </a:xfrm>
          <a:prstGeom prst="rect">
            <a:avLst/>
          </a:prstGeom>
          <a:noFill/>
        </p:spPr>
        <p:txBody>
          <a:bodyPr wrap="square" rtlCol="1">
            <a:spAutoFit/>
          </a:bodyPr>
          <a:lstStyle/>
          <a:p>
            <a:r>
              <a:rPr lang="he-IL" b="1" dirty="0"/>
              <a:t>(המשך)</a:t>
            </a:r>
          </a:p>
        </p:txBody>
      </p:sp>
      <p:sp>
        <p:nvSpPr>
          <p:cNvPr id="14" name="תיבת טקסט 13">
            <a:extLst>
              <a:ext uri="{FF2B5EF4-FFF2-40B4-BE49-F238E27FC236}">
                <a16:creationId xmlns:a16="http://schemas.microsoft.com/office/drawing/2014/main" id="{425620AA-8B49-EC49-6178-B25316E9486D}"/>
              </a:ext>
            </a:extLst>
          </p:cNvPr>
          <p:cNvSpPr txBox="1"/>
          <p:nvPr/>
        </p:nvSpPr>
        <p:spPr>
          <a:xfrm>
            <a:off x="0" y="6376833"/>
            <a:ext cx="1435593" cy="369332"/>
          </a:xfrm>
          <a:prstGeom prst="rect">
            <a:avLst/>
          </a:prstGeom>
          <a:noFill/>
        </p:spPr>
        <p:txBody>
          <a:bodyPr wrap="square">
            <a:spAutoFit/>
          </a:bodyPr>
          <a:lstStyle/>
          <a:p>
            <a:r>
              <a:rPr lang="he-IL" b="1" dirty="0"/>
              <a:t>עמוד</a:t>
            </a:r>
            <a:r>
              <a:rPr lang="he-IL" dirty="0"/>
              <a:t> </a:t>
            </a:r>
            <a:r>
              <a:rPr lang="he-IL" b="1" dirty="0"/>
              <a:t>241</a:t>
            </a:r>
          </a:p>
        </p:txBody>
      </p:sp>
    </p:spTree>
    <p:extLst>
      <p:ext uri="{BB962C8B-B14F-4D97-AF65-F5344CB8AC3E}">
        <p14:creationId xmlns:p14="http://schemas.microsoft.com/office/powerpoint/2010/main" val="2440646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CA4718E-B36B-8AE3-3930-1C2CF68A9483}"/>
              </a:ext>
            </a:extLst>
          </p:cNvPr>
          <p:cNvPicPr>
            <a:picLocks noChangeAspect="1"/>
          </p:cNvPicPr>
          <p:nvPr/>
        </p:nvPicPr>
        <p:blipFill>
          <a:blip r:embed="rId4"/>
          <a:stretch>
            <a:fillRect/>
          </a:stretch>
        </p:blipFill>
        <p:spPr>
          <a:xfrm>
            <a:off x="7312634" y="527538"/>
            <a:ext cx="2085975" cy="808893"/>
          </a:xfrm>
          <a:prstGeom prst="rect">
            <a:avLst/>
          </a:prstGeom>
        </p:spPr>
      </p:pic>
      <p:pic>
        <p:nvPicPr>
          <p:cNvPr id="8" name="תמונה 7">
            <a:extLst>
              <a:ext uri="{FF2B5EF4-FFF2-40B4-BE49-F238E27FC236}">
                <a16:creationId xmlns:a16="http://schemas.microsoft.com/office/drawing/2014/main" id="{A8B85B73-CFB6-7224-4A7D-1CA936D737C3}"/>
              </a:ext>
            </a:extLst>
          </p:cNvPr>
          <p:cNvPicPr>
            <a:picLocks noChangeAspect="1"/>
          </p:cNvPicPr>
          <p:nvPr/>
        </p:nvPicPr>
        <p:blipFill>
          <a:blip r:embed="rId5"/>
          <a:stretch>
            <a:fillRect/>
          </a:stretch>
        </p:blipFill>
        <p:spPr>
          <a:xfrm>
            <a:off x="2724775" y="1926797"/>
            <a:ext cx="6934200" cy="3004405"/>
          </a:xfrm>
          <a:prstGeom prst="rect">
            <a:avLst/>
          </a:prstGeom>
        </p:spPr>
      </p:pic>
      <p:pic>
        <p:nvPicPr>
          <p:cNvPr id="9" name="תמונה 8">
            <a:extLst>
              <a:ext uri="{FF2B5EF4-FFF2-40B4-BE49-F238E27FC236}">
                <a16:creationId xmlns:a16="http://schemas.microsoft.com/office/drawing/2014/main" id="{D78F5F42-216B-F38F-0083-E653180679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51831" y="1307153"/>
            <a:ext cx="1489739" cy="2779689"/>
          </a:xfrm>
          <a:prstGeom prst="rect">
            <a:avLst/>
          </a:prstGeom>
        </p:spPr>
      </p:pic>
      <p:pic>
        <p:nvPicPr>
          <p:cNvPr id="13" name="תמונה 12">
            <a:extLst>
              <a:ext uri="{FF2B5EF4-FFF2-40B4-BE49-F238E27FC236}">
                <a16:creationId xmlns:a16="http://schemas.microsoft.com/office/drawing/2014/main" id="{170AA7F8-121A-3AD8-E443-6EA9463B2A08}"/>
              </a:ext>
            </a:extLst>
          </p:cNvPr>
          <p:cNvPicPr>
            <a:picLocks noChangeAspect="1"/>
          </p:cNvPicPr>
          <p:nvPr/>
        </p:nvPicPr>
        <p:blipFill>
          <a:blip r:embed="rId7">
            <a:clrChange>
              <a:clrFrom>
                <a:srgbClr val="000000"/>
              </a:clrFrom>
              <a:clrTo>
                <a:srgbClr val="000000">
                  <a:alpha val="0"/>
                </a:srgbClr>
              </a:clrTo>
            </a:clrChange>
          </a:blip>
          <a:stretch>
            <a:fillRect/>
          </a:stretch>
        </p:blipFill>
        <p:spPr>
          <a:xfrm rot="20254726">
            <a:off x="320733" y="949482"/>
            <a:ext cx="2568102" cy="3013364"/>
          </a:xfrm>
          <a:prstGeom prst="rect">
            <a:avLst/>
          </a:prstGeom>
        </p:spPr>
      </p:pic>
      <p:pic>
        <p:nvPicPr>
          <p:cNvPr id="15" name="תמונה 14">
            <a:extLst>
              <a:ext uri="{FF2B5EF4-FFF2-40B4-BE49-F238E27FC236}">
                <a16:creationId xmlns:a16="http://schemas.microsoft.com/office/drawing/2014/main" id="{01E9D9F2-A3A5-0E78-262E-87CC537FB1F2}"/>
              </a:ext>
            </a:extLst>
          </p:cNvPr>
          <p:cNvPicPr>
            <a:picLocks noChangeAspect="1"/>
          </p:cNvPicPr>
          <p:nvPr/>
        </p:nvPicPr>
        <p:blipFill>
          <a:blip r:embed="rId8"/>
          <a:stretch>
            <a:fillRect/>
          </a:stretch>
        </p:blipFill>
        <p:spPr>
          <a:xfrm>
            <a:off x="981441" y="5045319"/>
            <a:ext cx="3019425" cy="1409700"/>
          </a:xfrm>
          <a:prstGeom prst="rect">
            <a:avLst/>
          </a:prstGeom>
        </p:spPr>
      </p:pic>
      <p:pic>
        <p:nvPicPr>
          <p:cNvPr id="17" name="תמונה 16">
            <a:extLst>
              <a:ext uri="{FF2B5EF4-FFF2-40B4-BE49-F238E27FC236}">
                <a16:creationId xmlns:a16="http://schemas.microsoft.com/office/drawing/2014/main" id="{705C1BCB-DD54-468D-4D13-A2ADBBF75336}"/>
              </a:ext>
            </a:extLst>
          </p:cNvPr>
          <p:cNvPicPr>
            <a:picLocks noChangeAspect="1"/>
          </p:cNvPicPr>
          <p:nvPr/>
        </p:nvPicPr>
        <p:blipFill>
          <a:blip r:embed="rId9"/>
          <a:stretch>
            <a:fillRect/>
          </a:stretch>
        </p:blipFill>
        <p:spPr>
          <a:xfrm rot="512763">
            <a:off x="9465513" y="4276943"/>
            <a:ext cx="2334638" cy="2379518"/>
          </a:xfrm>
          <a:prstGeom prst="rect">
            <a:avLst/>
          </a:prstGeom>
        </p:spPr>
      </p:pic>
      <p:sp>
        <p:nvSpPr>
          <p:cNvPr id="18" name="תיבת טקסט 17">
            <a:extLst>
              <a:ext uri="{FF2B5EF4-FFF2-40B4-BE49-F238E27FC236}">
                <a16:creationId xmlns:a16="http://schemas.microsoft.com/office/drawing/2014/main" id="{31216821-AA6E-3D45-8E70-ECACF5BD68DD}"/>
              </a:ext>
            </a:extLst>
          </p:cNvPr>
          <p:cNvSpPr txBox="1"/>
          <p:nvPr/>
        </p:nvSpPr>
        <p:spPr>
          <a:xfrm>
            <a:off x="0" y="6376833"/>
            <a:ext cx="1435593" cy="369332"/>
          </a:xfrm>
          <a:prstGeom prst="rect">
            <a:avLst/>
          </a:prstGeom>
          <a:noFill/>
        </p:spPr>
        <p:txBody>
          <a:bodyPr wrap="square">
            <a:spAutoFit/>
          </a:bodyPr>
          <a:lstStyle/>
          <a:p>
            <a:r>
              <a:rPr lang="he-IL" b="1" dirty="0"/>
              <a:t>עמוד</a:t>
            </a:r>
            <a:r>
              <a:rPr lang="he-IL" dirty="0"/>
              <a:t> </a:t>
            </a:r>
            <a:r>
              <a:rPr lang="he-IL" b="1" dirty="0"/>
              <a:t>241</a:t>
            </a:r>
          </a:p>
        </p:txBody>
      </p:sp>
    </p:spTree>
    <p:extLst>
      <p:ext uri="{BB962C8B-B14F-4D97-AF65-F5344CB8AC3E}">
        <p14:creationId xmlns:p14="http://schemas.microsoft.com/office/powerpoint/2010/main" val="193920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A8748D51-2E5C-3D7C-6BE5-71E7BE3C57DA}"/>
              </a:ext>
            </a:extLst>
          </p:cNvPr>
          <p:cNvPicPr>
            <a:picLocks noChangeAspect="1"/>
          </p:cNvPicPr>
          <p:nvPr/>
        </p:nvPicPr>
        <p:blipFill>
          <a:blip r:embed="rId4"/>
          <a:stretch>
            <a:fillRect/>
          </a:stretch>
        </p:blipFill>
        <p:spPr>
          <a:xfrm>
            <a:off x="5576154" y="1895657"/>
            <a:ext cx="5172075" cy="2259623"/>
          </a:xfrm>
          <a:prstGeom prst="rect">
            <a:avLst/>
          </a:prstGeom>
        </p:spPr>
      </p:pic>
      <p:pic>
        <p:nvPicPr>
          <p:cNvPr id="9" name="תמונה 8">
            <a:extLst>
              <a:ext uri="{FF2B5EF4-FFF2-40B4-BE49-F238E27FC236}">
                <a16:creationId xmlns:a16="http://schemas.microsoft.com/office/drawing/2014/main" id="{01EE85D6-4241-9686-9DA8-9604DC3B6CAB}"/>
              </a:ext>
            </a:extLst>
          </p:cNvPr>
          <p:cNvPicPr>
            <a:picLocks noChangeAspect="1"/>
          </p:cNvPicPr>
          <p:nvPr/>
        </p:nvPicPr>
        <p:blipFill>
          <a:blip r:embed="rId5"/>
          <a:stretch>
            <a:fillRect/>
          </a:stretch>
        </p:blipFill>
        <p:spPr>
          <a:xfrm>
            <a:off x="226934" y="2029189"/>
            <a:ext cx="4199426" cy="4252182"/>
          </a:xfrm>
          <a:prstGeom prst="rect">
            <a:avLst/>
          </a:prstGeom>
          <a:ln w="19050">
            <a:solidFill>
              <a:srgbClr val="00B050"/>
            </a:solidFill>
          </a:ln>
        </p:spPr>
      </p:pic>
      <p:sp>
        <p:nvSpPr>
          <p:cNvPr id="10" name="תיבת טקסט 9">
            <a:extLst>
              <a:ext uri="{FF2B5EF4-FFF2-40B4-BE49-F238E27FC236}">
                <a16:creationId xmlns:a16="http://schemas.microsoft.com/office/drawing/2014/main" id="{718502E9-F077-292E-A6B7-8F921F1D388B}"/>
              </a:ext>
            </a:extLst>
          </p:cNvPr>
          <p:cNvSpPr txBox="1"/>
          <p:nvPr/>
        </p:nvSpPr>
        <p:spPr>
          <a:xfrm>
            <a:off x="0" y="6376833"/>
            <a:ext cx="1435593" cy="369332"/>
          </a:xfrm>
          <a:prstGeom prst="rect">
            <a:avLst/>
          </a:prstGeom>
          <a:noFill/>
        </p:spPr>
        <p:txBody>
          <a:bodyPr wrap="square">
            <a:spAutoFit/>
          </a:bodyPr>
          <a:lstStyle/>
          <a:p>
            <a:r>
              <a:rPr lang="he-IL" b="1" dirty="0"/>
              <a:t>עמוד</a:t>
            </a:r>
            <a:r>
              <a:rPr lang="he-IL" dirty="0"/>
              <a:t> </a:t>
            </a:r>
            <a:r>
              <a:rPr lang="he-IL" b="1" dirty="0"/>
              <a:t>241</a:t>
            </a:r>
          </a:p>
        </p:txBody>
      </p:sp>
    </p:spTree>
    <p:extLst>
      <p:ext uri="{BB962C8B-B14F-4D97-AF65-F5344CB8AC3E}">
        <p14:creationId xmlns:p14="http://schemas.microsoft.com/office/powerpoint/2010/main" val="1877364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1026" name="Picture 2">
            <a:extLst>
              <a:ext uri="{FF2B5EF4-FFF2-40B4-BE49-F238E27FC236}">
                <a16:creationId xmlns:a16="http://schemas.microsoft.com/office/drawing/2014/main" id="{C6C57650-3798-3FEC-0EBA-0665D37B6B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7076" y="720970"/>
            <a:ext cx="4778375" cy="5785338"/>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EFA502CF-F7B3-DFF0-4556-A0F90C5157A8}"/>
              </a:ext>
            </a:extLst>
          </p:cNvPr>
          <p:cNvSpPr txBox="1"/>
          <p:nvPr/>
        </p:nvSpPr>
        <p:spPr>
          <a:xfrm>
            <a:off x="7541091" y="6506308"/>
            <a:ext cx="3190343" cy="369332"/>
          </a:xfrm>
          <a:prstGeom prst="rect">
            <a:avLst/>
          </a:prstGeom>
          <a:noFill/>
        </p:spPr>
        <p:txBody>
          <a:bodyPr wrap="square">
            <a:spAutoFit/>
          </a:bodyPr>
          <a:lstStyle/>
          <a:p>
            <a:r>
              <a:rPr lang="he-IL" b="0" i="0" dirty="0">
                <a:solidFill>
                  <a:srgbClr val="202122"/>
                </a:solidFill>
                <a:effectLst/>
                <a:latin typeface="Arial" panose="020B0604020202020204" pitchFamily="34" charset="0"/>
              </a:rPr>
              <a:t>עצמות ושרירי הזרוע</a:t>
            </a:r>
            <a:endParaRPr lang="he-IL" dirty="0"/>
          </a:p>
        </p:txBody>
      </p:sp>
      <p:pic>
        <p:nvPicPr>
          <p:cNvPr id="3074" name="Picture 2" descr="The Vitruvian Man (c. 1485) Accademia, Venice">
            <a:extLst>
              <a:ext uri="{FF2B5EF4-FFF2-40B4-BE49-F238E27FC236}">
                <a16:creationId xmlns:a16="http://schemas.microsoft.com/office/drawing/2014/main" id="{0A58C9EE-EC2A-583F-AA14-B334EDCE52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7685" y="720970"/>
            <a:ext cx="4817058" cy="5785338"/>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8A0EB9B0-AD68-9823-5DD4-5E20C2C31589}"/>
              </a:ext>
            </a:extLst>
          </p:cNvPr>
          <p:cNvSpPr txBox="1"/>
          <p:nvPr/>
        </p:nvSpPr>
        <p:spPr>
          <a:xfrm>
            <a:off x="817685" y="6506308"/>
            <a:ext cx="4627240" cy="369332"/>
          </a:xfrm>
          <a:prstGeom prst="rect">
            <a:avLst/>
          </a:prstGeom>
          <a:noFill/>
        </p:spPr>
        <p:txBody>
          <a:bodyPr wrap="square">
            <a:spAutoFit/>
          </a:bodyPr>
          <a:lstStyle/>
          <a:p>
            <a:r>
              <a:rPr lang="he-IL" b="0" i="0" dirty="0">
                <a:solidFill>
                  <a:srgbClr val="202122"/>
                </a:solidFill>
                <a:effectLst/>
                <a:latin typeface="Arial" panose="020B0604020202020204" pitchFamily="34" charset="0"/>
              </a:rPr>
              <a:t>האדם </a:t>
            </a:r>
            <a:r>
              <a:rPr lang="he-IL" b="0" i="0" dirty="0">
                <a:solidFill>
                  <a:srgbClr val="202122"/>
                </a:solidFill>
                <a:effectLst/>
                <a:latin typeface="Arial" panose="020B0604020202020204" pitchFamily="34" charset="0"/>
                <a:hlinkClick r:id="rId6"/>
              </a:rPr>
              <a:t>הוויטרובי </a:t>
            </a:r>
            <a:r>
              <a:rPr lang="he-IL" b="0" i="0" dirty="0">
                <a:solidFill>
                  <a:srgbClr val="202122"/>
                </a:solidFill>
                <a:effectLst/>
                <a:latin typeface="Arial" panose="020B0604020202020204" pitchFamily="34" charset="0"/>
              </a:rPr>
              <a:t>(בערך 1485) האקדמיה, ונציה</a:t>
            </a:r>
            <a:endParaRPr lang="he-IL" dirty="0"/>
          </a:p>
        </p:txBody>
      </p:sp>
      <p:sp>
        <p:nvSpPr>
          <p:cNvPr id="11" name="תיבת טקסט 10">
            <a:extLst>
              <a:ext uri="{FF2B5EF4-FFF2-40B4-BE49-F238E27FC236}">
                <a16:creationId xmlns:a16="http://schemas.microsoft.com/office/drawing/2014/main" id="{D246AEAA-75BB-F023-39C7-9C506EB2D854}"/>
              </a:ext>
            </a:extLst>
          </p:cNvPr>
          <p:cNvSpPr txBox="1"/>
          <p:nvPr/>
        </p:nvSpPr>
        <p:spPr>
          <a:xfrm>
            <a:off x="2567355" y="2767280"/>
            <a:ext cx="6286500" cy="1323439"/>
          </a:xfrm>
          <a:prstGeom prst="rect">
            <a:avLst/>
          </a:prstGeom>
          <a:solidFill>
            <a:schemeClr val="bg1"/>
          </a:solidFill>
        </p:spPr>
        <p:txBody>
          <a:bodyPr wrap="square">
            <a:spAutoFit/>
          </a:bodyPr>
          <a:lstStyle/>
          <a:p>
            <a:r>
              <a:rPr lang="he-IL" sz="4000" b="1" i="0" u="none" strike="noStrike" baseline="0" dirty="0">
                <a:solidFill>
                  <a:srgbClr val="212121"/>
                </a:solidFill>
                <a:latin typeface="NarkisClassicMF-Bold"/>
              </a:rPr>
              <a:t>מה מסתתר בתוך הגוף </a:t>
            </a:r>
          </a:p>
          <a:p>
            <a:r>
              <a:rPr lang="he-IL" sz="4000" b="1" i="0" u="none" strike="noStrike" baseline="0" dirty="0">
                <a:solidFill>
                  <a:srgbClr val="212121"/>
                </a:solidFill>
                <a:latin typeface="NarkisClassicMF-Bold"/>
              </a:rPr>
              <a:t>ואֵילוּ תהליכים מתרחשים בו?</a:t>
            </a:r>
            <a:endParaRPr lang="he-IL" sz="4000" dirty="0">
              <a:solidFill>
                <a:srgbClr val="212121"/>
              </a:solidFill>
            </a:endParaRPr>
          </a:p>
        </p:txBody>
      </p:sp>
    </p:spTree>
    <p:extLst>
      <p:ext uri="{BB962C8B-B14F-4D97-AF65-F5344CB8AC3E}">
        <p14:creationId xmlns:p14="http://schemas.microsoft.com/office/powerpoint/2010/main" val="1867447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853C830-53F1-087E-CCA7-500903AF76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5643" y="806327"/>
            <a:ext cx="8181975" cy="4662489"/>
          </a:xfrm>
          <a:prstGeom prst="rect">
            <a:avLst/>
          </a:prstGeom>
        </p:spPr>
      </p:pic>
      <p:sp>
        <p:nvSpPr>
          <p:cNvPr id="7" name="תיבת טקסט 6">
            <a:extLst>
              <a:ext uri="{FF2B5EF4-FFF2-40B4-BE49-F238E27FC236}">
                <a16:creationId xmlns:a16="http://schemas.microsoft.com/office/drawing/2014/main" id="{6A463A6B-6912-FE1D-CC6C-59531BACD18D}"/>
              </a:ext>
            </a:extLst>
          </p:cNvPr>
          <p:cNvSpPr txBox="1"/>
          <p:nvPr/>
        </p:nvSpPr>
        <p:spPr>
          <a:xfrm>
            <a:off x="4879731" y="5829300"/>
            <a:ext cx="5178669" cy="400110"/>
          </a:xfrm>
          <a:prstGeom prst="rect">
            <a:avLst/>
          </a:prstGeom>
          <a:noFill/>
        </p:spPr>
        <p:txBody>
          <a:bodyPr wrap="square" rtlCol="1">
            <a:spAutoFit/>
          </a:bodyPr>
          <a:lstStyle/>
          <a:p>
            <a:r>
              <a:rPr lang="he-IL" sz="2000" dirty="0"/>
              <a:t>השיבו על שאלות 9-1 בעמודים 243-242.</a:t>
            </a:r>
          </a:p>
        </p:txBody>
      </p:sp>
    </p:spTree>
    <p:extLst>
      <p:ext uri="{BB962C8B-B14F-4D97-AF65-F5344CB8AC3E}">
        <p14:creationId xmlns:p14="http://schemas.microsoft.com/office/powerpoint/2010/main" val="1093055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9F7C96E0-87E7-A5B2-74F9-0EA73DED0D28}"/>
              </a:ext>
            </a:extLst>
          </p:cNvPr>
          <p:cNvPicPr>
            <a:picLocks noChangeAspect="1"/>
          </p:cNvPicPr>
          <p:nvPr/>
        </p:nvPicPr>
        <p:blipFill>
          <a:blip r:embed="rId4"/>
          <a:stretch>
            <a:fillRect/>
          </a:stretch>
        </p:blipFill>
        <p:spPr>
          <a:xfrm>
            <a:off x="3367087" y="1014412"/>
            <a:ext cx="5457825" cy="4829175"/>
          </a:xfrm>
          <a:prstGeom prst="rect">
            <a:avLst/>
          </a:prstGeom>
          <a:ln w="19050">
            <a:solidFill>
              <a:schemeClr val="accent5">
                <a:lumMod val="75000"/>
              </a:schemeClr>
            </a:solidFill>
          </a:ln>
        </p:spPr>
      </p:pic>
    </p:spTree>
    <p:extLst>
      <p:ext uri="{BB962C8B-B14F-4D97-AF65-F5344CB8AC3E}">
        <p14:creationId xmlns:p14="http://schemas.microsoft.com/office/powerpoint/2010/main" val="287322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5C0CFCF-D208-642D-5DFD-67FB232A2FC7}"/>
              </a:ext>
            </a:extLst>
          </p:cNvPr>
          <p:cNvPicPr>
            <a:picLocks noChangeAspect="1"/>
          </p:cNvPicPr>
          <p:nvPr/>
        </p:nvPicPr>
        <p:blipFill>
          <a:blip r:embed="rId4"/>
          <a:stretch>
            <a:fillRect/>
          </a:stretch>
        </p:blipFill>
        <p:spPr>
          <a:xfrm>
            <a:off x="2632215" y="1842165"/>
            <a:ext cx="6665700" cy="3978343"/>
          </a:xfrm>
          <a:prstGeom prst="rect">
            <a:avLst/>
          </a:prstGeom>
          <a:ln w="19050">
            <a:solidFill>
              <a:srgbClr val="0070C0"/>
            </a:solidFill>
          </a:ln>
        </p:spPr>
      </p:pic>
      <p:sp>
        <p:nvSpPr>
          <p:cNvPr id="7" name="תיבת טקסט 6">
            <a:extLst>
              <a:ext uri="{FF2B5EF4-FFF2-40B4-BE49-F238E27FC236}">
                <a16:creationId xmlns:a16="http://schemas.microsoft.com/office/drawing/2014/main" id="{4EFEA90E-0590-CFCE-D000-9A3A43C83DD7}"/>
              </a:ext>
            </a:extLst>
          </p:cNvPr>
          <p:cNvSpPr txBox="1"/>
          <p:nvPr/>
        </p:nvSpPr>
        <p:spPr>
          <a:xfrm>
            <a:off x="7737231" y="386862"/>
            <a:ext cx="345537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1616398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E507751D-9CA9-2FB6-E935-338EC5DE7B39}"/>
              </a:ext>
            </a:extLst>
          </p:cNvPr>
          <p:cNvPicPr>
            <a:picLocks noChangeAspect="1"/>
          </p:cNvPicPr>
          <p:nvPr/>
        </p:nvPicPr>
        <p:blipFill>
          <a:blip r:embed="rId4"/>
          <a:stretch>
            <a:fillRect/>
          </a:stretch>
        </p:blipFill>
        <p:spPr>
          <a:xfrm>
            <a:off x="2724775" y="1681440"/>
            <a:ext cx="7100988" cy="4174604"/>
          </a:xfrm>
          <a:prstGeom prst="rect">
            <a:avLst/>
          </a:prstGeom>
          <a:ln w="19050">
            <a:solidFill>
              <a:srgbClr val="0070C0"/>
            </a:solidFill>
          </a:ln>
        </p:spPr>
      </p:pic>
      <p:sp>
        <p:nvSpPr>
          <p:cNvPr id="7" name="תיבת טקסט 6">
            <a:extLst>
              <a:ext uri="{FF2B5EF4-FFF2-40B4-BE49-F238E27FC236}">
                <a16:creationId xmlns:a16="http://schemas.microsoft.com/office/drawing/2014/main" id="{8C945072-229D-9435-0581-5CBD7AA88AED}"/>
              </a:ext>
            </a:extLst>
          </p:cNvPr>
          <p:cNvSpPr txBox="1"/>
          <p:nvPr/>
        </p:nvSpPr>
        <p:spPr>
          <a:xfrm>
            <a:off x="7737231" y="386862"/>
            <a:ext cx="345537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1592698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58FB56C-0AE3-A029-373D-0DB54C0206E0}"/>
              </a:ext>
            </a:extLst>
          </p:cNvPr>
          <p:cNvPicPr>
            <a:picLocks noChangeAspect="1"/>
          </p:cNvPicPr>
          <p:nvPr/>
        </p:nvPicPr>
        <p:blipFill>
          <a:blip r:embed="rId4"/>
          <a:stretch>
            <a:fillRect/>
          </a:stretch>
        </p:blipFill>
        <p:spPr>
          <a:xfrm>
            <a:off x="2242038" y="1664223"/>
            <a:ext cx="7508631" cy="4445704"/>
          </a:xfrm>
          <a:prstGeom prst="rect">
            <a:avLst/>
          </a:prstGeom>
          <a:ln w="19050">
            <a:solidFill>
              <a:srgbClr val="0070C0"/>
            </a:solidFill>
          </a:ln>
        </p:spPr>
      </p:pic>
      <p:sp>
        <p:nvSpPr>
          <p:cNvPr id="7" name="תיבת טקסט 6">
            <a:extLst>
              <a:ext uri="{FF2B5EF4-FFF2-40B4-BE49-F238E27FC236}">
                <a16:creationId xmlns:a16="http://schemas.microsoft.com/office/drawing/2014/main" id="{DC0AABD2-682D-BB30-4FAC-0F46B16F7180}"/>
              </a:ext>
            </a:extLst>
          </p:cNvPr>
          <p:cNvSpPr txBox="1"/>
          <p:nvPr/>
        </p:nvSpPr>
        <p:spPr>
          <a:xfrm>
            <a:off x="7737231" y="386862"/>
            <a:ext cx="345537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2080610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F42AA24-4128-F227-10B4-E85B90A8EE42}"/>
              </a:ext>
            </a:extLst>
          </p:cNvPr>
          <p:cNvPicPr>
            <a:picLocks noChangeAspect="1"/>
          </p:cNvPicPr>
          <p:nvPr/>
        </p:nvPicPr>
        <p:blipFill>
          <a:blip r:embed="rId4"/>
          <a:stretch>
            <a:fillRect/>
          </a:stretch>
        </p:blipFill>
        <p:spPr>
          <a:xfrm>
            <a:off x="3103682" y="2004646"/>
            <a:ext cx="6088452" cy="3604846"/>
          </a:xfrm>
          <a:prstGeom prst="rect">
            <a:avLst/>
          </a:prstGeom>
          <a:ln w="19050">
            <a:solidFill>
              <a:srgbClr val="0070C0"/>
            </a:solidFill>
          </a:ln>
        </p:spPr>
      </p:pic>
      <p:sp>
        <p:nvSpPr>
          <p:cNvPr id="7" name="תיבת טקסט 6">
            <a:extLst>
              <a:ext uri="{FF2B5EF4-FFF2-40B4-BE49-F238E27FC236}">
                <a16:creationId xmlns:a16="http://schemas.microsoft.com/office/drawing/2014/main" id="{E3B6EF59-A16A-9072-E711-3DE3D0758506}"/>
              </a:ext>
            </a:extLst>
          </p:cNvPr>
          <p:cNvSpPr txBox="1"/>
          <p:nvPr/>
        </p:nvSpPr>
        <p:spPr>
          <a:xfrm>
            <a:off x="7737231" y="386862"/>
            <a:ext cx="3455377"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3085391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E7AB5E2-2987-A3FD-F72D-1C330763C2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8869" y="2240471"/>
            <a:ext cx="10328366" cy="1297196"/>
          </a:xfrm>
          <a:prstGeom prst="rect">
            <a:avLst/>
          </a:prstGeom>
        </p:spPr>
      </p:pic>
      <p:pic>
        <p:nvPicPr>
          <p:cNvPr id="8" name="תמונה 7">
            <a:extLst>
              <a:ext uri="{FF2B5EF4-FFF2-40B4-BE49-F238E27FC236}">
                <a16:creationId xmlns:a16="http://schemas.microsoft.com/office/drawing/2014/main" id="{D5C281BB-62C3-1633-179E-EC4B919195ED}"/>
              </a:ext>
            </a:extLst>
          </p:cNvPr>
          <p:cNvPicPr>
            <a:picLocks noChangeAspect="1"/>
          </p:cNvPicPr>
          <p:nvPr/>
        </p:nvPicPr>
        <p:blipFill>
          <a:blip r:embed="rId4"/>
          <a:stretch>
            <a:fillRect/>
          </a:stretch>
        </p:blipFill>
        <p:spPr>
          <a:xfrm>
            <a:off x="2073047" y="3289472"/>
            <a:ext cx="7610475" cy="3200400"/>
          </a:xfrm>
          <a:prstGeom prst="rect">
            <a:avLst/>
          </a:prstGeom>
        </p:spPr>
      </p:pic>
      <p:sp>
        <p:nvSpPr>
          <p:cNvPr id="10" name="אליפסה 9">
            <a:extLst>
              <a:ext uri="{FF2B5EF4-FFF2-40B4-BE49-F238E27FC236}">
                <a16:creationId xmlns:a16="http://schemas.microsoft.com/office/drawing/2014/main" id="{6B5E0B8E-79B4-7C1A-A677-7CAAE669CDA4}"/>
              </a:ext>
            </a:extLst>
          </p:cNvPr>
          <p:cNvSpPr/>
          <p:nvPr/>
        </p:nvSpPr>
        <p:spPr>
          <a:xfrm>
            <a:off x="1193074" y="2107474"/>
            <a:ext cx="1036320" cy="8795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480" y="80091"/>
            <a:ext cx="4995682" cy="576073"/>
          </a:xfrm>
          <a:prstGeom prst="rect">
            <a:avLst/>
          </a:prstGeom>
        </p:spPr>
      </p:pic>
    </p:spTree>
    <p:extLst>
      <p:ext uri="{BB962C8B-B14F-4D97-AF65-F5344CB8AC3E}">
        <p14:creationId xmlns:p14="http://schemas.microsoft.com/office/powerpoint/2010/main" val="2009286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9DE375-51B0-68EB-44FB-554E7577E614}"/>
              </a:ext>
            </a:extLst>
          </p:cNvPr>
          <p:cNvSpPr>
            <a:spLocks noGrp="1"/>
          </p:cNvSpPr>
          <p:nvPr>
            <p:ph type="ctrTitle"/>
          </p:nvPr>
        </p:nvSpPr>
        <p:spPr>
          <a:xfrm>
            <a:off x="1965985" y="1601429"/>
            <a:ext cx="9144000" cy="2387600"/>
          </a:xfrm>
        </p:spPr>
        <p:txBody>
          <a:bodyPr>
            <a:normAutofit fontScale="90000"/>
          </a:bodyPr>
          <a:lstStyle/>
          <a:p>
            <a:pPr>
              <a:lnSpc>
                <a:spcPct val="150000"/>
              </a:lnSpc>
            </a:pPr>
            <a:r>
              <a:rPr lang="he-IL" dirty="0">
                <a:cs typeface="+mn-cs"/>
              </a:rPr>
              <a:t>עוברים לפרק השני:</a:t>
            </a:r>
            <a:br>
              <a:rPr lang="he-IL" dirty="0">
                <a:cs typeface="+mn-cs"/>
              </a:rPr>
            </a:br>
            <a:r>
              <a:rPr lang="he-IL" dirty="0">
                <a:solidFill>
                  <a:srgbClr val="00B050"/>
                </a:solidFill>
                <a:cs typeface="+mn-cs"/>
              </a:rPr>
              <a:t>מים-חומר לחיים</a:t>
            </a:r>
            <a:br>
              <a:rPr lang="he-IL" dirty="0"/>
            </a:br>
            <a:endParaRPr lang="he-IL" dirty="0"/>
          </a:p>
        </p:txBody>
      </p:sp>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6C35ED5E-A4AA-EF31-7779-386C91D085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2868" y="2940812"/>
            <a:ext cx="4737956" cy="3805353"/>
          </a:xfrm>
          <a:prstGeom prst="rect">
            <a:avLst/>
          </a:prstGeom>
          <a:ln w="12700">
            <a:solidFill>
              <a:srgbClr val="0070C0"/>
            </a:solidFill>
          </a:ln>
        </p:spPr>
      </p:pic>
    </p:spTree>
    <p:extLst>
      <p:ext uri="{BB962C8B-B14F-4D97-AF65-F5344CB8AC3E}">
        <p14:creationId xmlns:p14="http://schemas.microsoft.com/office/powerpoint/2010/main" val="2884171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320752D-4D00-20E7-BA89-2AFAC9CAA638}"/>
              </a:ext>
            </a:extLst>
          </p:cNvPr>
          <p:cNvPicPr>
            <a:picLocks noChangeAspect="1"/>
          </p:cNvPicPr>
          <p:nvPr/>
        </p:nvPicPr>
        <p:blipFill>
          <a:blip r:embed="rId3"/>
          <a:stretch>
            <a:fillRect/>
          </a:stretch>
        </p:blipFill>
        <p:spPr>
          <a:xfrm>
            <a:off x="8400016" y="398886"/>
            <a:ext cx="3791984" cy="2674669"/>
          </a:xfrm>
          <a:prstGeom prst="rect">
            <a:avLst/>
          </a:prstGeom>
        </p:spPr>
      </p:pic>
      <p:pic>
        <p:nvPicPr>
          <p:cNvPr id="5" name="תמונה 4">
            <a:extLst>
              <a:ext uri="{FF2B5EF4-FFF2-40B4-BE49-F238E27FC236}">
                <a16:creationId xmlns:a16="http://schemas.microsoft.com/office/drawing/2014/main" id="{98DFDD5A-AE1C-69B2-7652-EB11D06A3363}"/>
              </a:ext>
            </a:extLst>
          </p:cNvPr>
          <p:cNvPicPr>
            <a:picLocks noChangeAspect="1"/>
          </p:cNvPicPr>
          <p:nvPr/>
        </p:nvPicPr>
        <p:blipFill>
          <a:blip r:embed="rId4"/>
          <a:stretch>
            <a:fillRect/>
          </a:stretch>
        </p:blipFill>
        <p:spPr>
          <a:xfrm>
            <a:off x="111543" y="2873633"/>
            <a:ext cx="5049977" cy="3847208"/>
          </a:xfrm>
          <a:prstGeom prst="rect">
            <a:avLst/>
          </a:prstGeom>
        </p:spPr>
      </p:pic>
      <p:pic>
        <p:nvPicPr>
          <p:cNvPr id="7" name="תמונה 6">
            <a:extLst>
              <a:ext uri="{FF2B5EF4-FFF2-40B4-BE49-F238E27FC236}">
                <a16:creationId xmlns:a16="http://schemas.microsoft.com/office/drawing/2014/main" id="{92CA5621-0EBE-E4A9-B4F5-656A35686C67}"/>
              </a:ext>
            </a:extLst>
          </p:cNvPr>
          <p:cNvPicPr>
            <a:picLocks noChangeAspect="1"/>
          </p:cNvPicPr>
          <p:nvPr/>
        </p:nvPicPr>
        <p:blipFill>
          <a:blip r:embed="rId5"/>
          <a:stretch>
            <a:fillRect/>
          </a:stretch>
        </p:blipFill>
        <p:spPr>
          <a:xfrm>
            <a:off x="7290263" y="3733003"/>
            <a:ext cx="4596938" cy="2987838"/>
          </a:xfrm>
          <a:prstGeom prst="rect">
            <a:avLst/>
          </a:prstGeom>
        </p:spPr>
      </p:pic>
      <p:pic>
        <p:nvPicPr>
          <p:cNvPr id="9" name="תמונה 8">
            <a:extLst>
              <a:ext uri="{FF2B5EF4-FFF2-40B4-BE49-F238E27FC236}">
                <a16:creationId xmlns:a16="http://schemas.microsoft.com/office/drawing/2014/main" id="{C4CB840D-6956-AD94-9CFF-977C692FCC7D}"/>
              </a:ext>
            </a:extLst>
          </p:cNvPr>
          <p:cNvPicPr>
            <a:picLocks noChangeAspect="1"/>
          </p:cNvPicPr>
          <p:nvPr/>
        </p:nvPicPr>
        <p:blipFill>
          <a:blip r:embed="rId6"/>
          <a:stretch>
            <a:fillRect/>
          </a:stretch>
        </p:blipFill>
        <p:spPr>
          <a:xfrm>
            <a:off x="5319803" y="4476806"/>
            <a:ext cx="1812176" cy="957113"/>
          </a:xfrm>
          <a:prstGeom prst="rect">
            <a:avLst/>
          </a:prstGeom>
        </p:spPr>
      </p:pic>
      <p:sp>
        <p:nvSpPr>
          <p:cNvPr id="11" name="תיבת טקסט 10">
            <a:extLst>
              <a:ext uri="{FF2B5EF4-FFF2-40B4-BE49-F238E27FC236}">
                <a16:creationId xmlns:a16="http://schemas.microsoft.com/office/drawing/2014/main" id="{E12A8020-3CE6-45E7-C74C-FA01B298E19F}"/>
              </a:ext>
            </a:extLst>
          </p:cNvPr>
          <p:cNvSpPr txBox="1"/>
          <p:nvPr/>
        </p:nvSpPr>
        <p:spPr>
          <a:xfrm>
            <a:off x="111544" y="0"/>
            <a:ext cx="8201183" cy="3847207"/>
          </a:xfrm>
          <a:prstGeom prst="rect">
            <a:avLst/>
          </a:prstGeom>
          <a:noFill/>
        </p:spPr>
        <p:txBody>
          <a:bodyPr wrap="square">
            <a:spAutoFit/>
          </a:bodyPr>
          <a:lstStyle/>
          <a:p>
            <a:r>
              <a:rPr lang="he-IL" sz="2400" b="0" i="0" u="none" strike="noStrike" baseline="0" dirty="0">
                <a:solidFill>
                  <a:srgbClr val="000000"/>
                </a:solidFill>
                <a:latin typeface="FbSpoiler-Regular"/>
              </a:rPr>
              <a:t>בסִִפרו </a:t>
            </a:r>
            <a:r>
              <a:rPr lang="he-IL" sz="2400" b="1" i="0" u="none" strike="noStrike" baseline="0" dirty="0">
                <a:solidFill>
                  <a:srgbClr val="000000"/>
                </a:solidFill>
                <a:latin typeface="FbSpoiler-Bold"/>
              </a:rPr>
              <a:t>המסע הַַפַַנְְטַַסְְטִִי 2 </a:t>
            </a:r>
            <a:r>
              <a:rPr lang="he-IL" sz="2400" b="0" i="0" u="none" strike="noStrike" baseline="0" dirty="0">
                <a:solidFill>
                  <a:srgbClr val="000000"/>
                </a:solidFill>
                <a:latin typeface="FbSpoiler-Regular"/>
              </a:rPr>
              <a:t>שלח הסופר </a:t>
            </a:r>
            <a:r>
              <a:rPr lang="he-IL" sz="2400" b="0" i="0" u="none" strike="noStrike" baseline="0" dirty="0" err="1">
                <a:solidFill>
                  <a:srgbClr val="000000"/>
                </a:solidFill>
                <a:latin typeface="FbSpoiler-Regular"/>
              </a:rPr>
              <a:t>אִִייזַַק</a:t>
            </a:r>
            <a:r>
              <a:rPr lang="he-IL" sz="2400" b="0" i="0" u="none" strike="noStrike" baseline="0" dirty="0">
                <a:solidFill>
                  <a:srgbClr val="000000"/>
                </a:solidFill>
                <a:latin typeface="FbSpoiler-Regular"/>
              </a:rPr>
              <a:t> אָָסִִימוֹב, צוללת למסע בגופו של אדם ובה מדענים בגודל זעיר מאוד.                          בשנת 1965 בני אדם לא חשבו שהסיפור הדמיוני הזה יכול כמעט להתממש.</a:t>
            </a:r>
          </a:p>
          <a:p>
            <a:r>
              <a:rPr lang="he-IL" sz="2800" b="1" i="0" u="none" strike="noStrike" baseline="0" dirty="0">
                <a:solidFill>
                  <a:srgbClr val="3A6643"/>
                </a:solidFill>
                <a:latin typeface="MFPronto-Bold"/>
              </a:rPr>
              <a:t>גאווה ישראלית</a:t>
            </a:r>
          </a:p>
          <a:p>
            <a:r>
              <a:rPr lang="he-IL" sz="2400" b="0" i="0" u="none" strike="noStrike" baseline="0" dirty="0">
                <a:solidFill>
                  <a:srgbClr val="000000"/>
                </a:solidFill>
                <a:latin typeface="FbSpoiler-Regular"/>
              </a:rPr>
              <a:t>הסיפור הדמיוני הזה כמעט התממש. אמנם לא מזערו בני אדם לטייל בגוף, אך מהנדסים ומהנדסות ישראלים המציאו פתרונות</a:t>
            </a:r>
          </a:p>
          <a:p>
            <a:r>
              <a:rPr lang="he-IL" sz="2400" b="0" i="0" u="none" strike="noStrike" baseline="0" dirty="0">
                <a:solidFill>
                  <a:srgbClr val="000000"/>
                </a:solidFill>
                <a:latin typeface="FbSpoiler-Regular"/>
              </a:rPr>
              <a:t>הנדסיים טכנולוגיים בתחום הרפואה. מכשירים זעירים אשר "מטיילים" בתוך גוף החולה כדי לפקח אחר התִִּפקוד של מערכות הגוף, לאתר מחלות ולטפל בהן.</a:t>
            </a:r>
            <a:endParaRPr lang="he-IL" sz="2400" dirty="0"/>
          </a:p>
        </p:txBody>
      </p:sp>
    </p:spTree>
    <p:extLst>
      <p:ext uri="{BB962C8B-B14F-4D97-AF65-F5344CB8AC3E}">
        <p14:creationId xmlns:p14="http://schemas.microsoft.com/office/powerpoint/2010/main" val="221256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10" name="תמונה 9">
            <a:extLst>
              <a:ext uri="{FF2B5EF4-FFF2-40B4-BE49-F238E27FC236}">
                <a16:creationId xmlns:a16="http://schemas.microsoft.com/office/drawing/2014/main" id="{24676187-F384-9BAF-9BF1-F4EA17DB513B}"/>
              </a:ext>
            </a:extLst>
          </p:cNvPr>
          <p:cNvPicPr>
            <a:picLocks noChangeAspect="1"/>
          </p:cNvPicPr>
          <p:nvPr/>
        </p:nvPicPr>
        <p:blipFill>
          <a:blip r:embed="rId4"/>
          <a:stretch>
            <a:fillRect/>
          </a:stretch>
        </p:blipFill>
        <p:spPr>
          <a:xfrm>
            <a:off x="5693019" y="99309"/>
            <a:ext cx="6134100" cy="447675"/>
          </a:xfrm>
          <a:prstGeom prst="rect">
            <a:avLst/>
          </a:prstGeom>
        </p:spPr>
      </p:pic>
      <p:pic>
        <p:nvPicPr>
          <p:cNvPr id="12" name="תמונה 11">
            <a:extLst>
              <a:ext uri="{FF2B5EF4-FFF2-40B4-BE49-F238E27FC236}">
                <a16:creationId xmlns:a16="http://schemas.microsoft.com/office/drawing/2014/main" id="{026AA496-FEC5-0509-7D53-1E7DF20F8A11}"/>
              </a:ext>
            </a:extLst>
          </p:cNvPr>
          <p:cNvPicPr>
            <a:picLocks noChangeAspect="1"/>
          </p:cNvPicPr>
          <p:nvPr/>
        </p:nvPicPr>
        <p:blipFill>
          <a:blip r:embed="rId5"/>
          <a:stretch>
            <a:fillRect/>
          </a:stretch>
        </p:blipFill>
        <p:spPr>
          <a:xfrm>
            <a:off x="48357" y="4787786"/>
            <a:ext cx="4428025" cy="798634"/>
          </a:xfrm>
          <a:prstGeom prst="rect">
            <a:avLst/>
          </a:prstGeom>
        </p:spPr>
      </p:pic>
      <p:pic>
        <p:nvPicPr>
          <p:cNvPr id="14" name="תמונה 13">
            <a:extLst>
              <a:ext uri="{FF2B5EF4-FFF2-40B4-BE49-F238E27FC236}">
                <a16:creationId xmlns:a16="http://schemas.microsoft.com/office/drawing/2014/main" id="{20D31C45-F20F-0628-9883-F49780203C5B}"/>
              </a:ext>
            </a:extLst>
          </p:cNvPr>
          <p:cNvPicPr>
            <a:picLocks noChangeAspect="1"/>
          </p:cNvPicPr>
          <p:nvPr/>
        </p:nvPicPr>
        <p:blipFill>
          <a:blip r:embed="rId6"/>
          <a:stretch>
            <a:fillRect/>
          </a:stretch>
        </p:blipFill>
        <p:spPr>
          <a:xfrm>
            <a:off x="3050931" y="853735"/>
            <a:ext cx="8390793" cy="2673222"/>
          </a:xfrm>
          <a:prstGeom prst="rect">
            <a:avLst/>
          </a:prstGeom>
        </p:spPr>
      </p:pic>
      <p:pic>
        <p:nvPicPr>
          <p:cNvPr id="16" name="תמונה 15">
            <a:extLst>
              <a:ext uri="{FF2B5EF4-FFF2-40B4-BE49-F238E27FC236}">
                <a16:creationId xmlns:a16="http://schemas.microsoft.com/office/drawing/2014/main" id="{451A905F-C49F-7A00-C4A5-88C957F6AEF3}"/>
              </a:ext>
            </a:extLst>
          </p:cNvPr>
          <p:cNvPicPr>
            <a:picLocks noChangeAspect="1"/>
          </p:cNvPicPr>
          <p:nvPr/>
        </p:nvPicPr>
        <p:blipFill>
          <a:blip r:embed="rId7"/>
          <a:stretch>
            <a:fillRect/>
          </a:stretch>
        </p:blipFill>
        <p:spPr>
          <a:xfrm>
            <a:off x="4524740" y="3526957"/>
            <a:ext cx="7667259" cy="3355821"/>
          </a:xfrm>
          <a:prstGeom prst="rect">
            <a:avLst/>
          </a:prstGeom>
        </p:spPr>
      </p:pic>
      <p:pic>
        <p:nvPicPr>
          <p:cNvPr id="18" name="תמונה 17">
            <a:extLst>
              <a:ext uri="{FF2B5EF4-FFF2-40B4-BE49-F238E27FC236}">
                <a16:creationId xmlns:a16="http://schemas.microsoft.com/office/drawing/2014/main" id="{B74D20FD-AE6C-3E92-2EC2-EEAF3B8801B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5445102"/>
            <a:ext cx="4524740" cy="1412898"/>
          </a:xfrm>
          <a:prstGeom prst="rect">
            <a:avLst/>
          </a:prstGeom>
        </p:spPr>
      </p:pic>
      <p:sp>
        <p:nvSpPr>
          <p:cNvPr id="19" name="תיבת טקסט 18">
            <a:extLst>
              <a:ext uri="{FF2B5EF4-FFF2-40B4-BE49-F238E27FC236}">
                <a16:creationId xmlns:a16="http://schemas.microsoft.com/office/drawing/2014/main" id="{629CC3D2-A4F7-7E5F-F6FB-B726EAAD6954}"/>
              </a:ext>
            </a:extLst>
          </p:cNvPr>
          <p:cNvSpPr txBox="1"/>
          <p:nvPr/>
        </p:nvSpPr>
        <p:spPr>
          <a:xfrm>
            <a:off x="0" y="6501057"/>
            <a:ext cx="2483828" cy="369332"/>
          </a:xfrm>
          <a:prstGeom prst="rect">
            <a:avLst/>
          </a:prstGeom>
          <a:noFill/>
        </p:spPr>
        <p:txBody>
          <a:bodyPr wrap="square" rtlCol="1">
            <a:spAutoFit/>
          </a:bodyPr>
          <a:lstStyle/>
          <a:p>
            <a:r>
              <a:rPr lang="he-IL" b="1" dirty="0"/>
              <a:t>עמודים 219-218</a:t>
            </a:r>
          </a:p>
        </p:txBody>
      </p:sp>
    </p:spTree>
    <p:extLst>
      <p:ext uri="{BB962C8B-B14F-4D97-AF65-F5344CB8AC3E}">
        <p14:creationId xmlns:p14="http://schemas.microsoft.com/office/powerpoint/2010/main" val="361407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C0515BFE-66E9-FD9D-2C63-1903EA065AFB}"/>
              </a:ext>
            </a:extLst>
          </p:cNvPr>
          <p:cNvPicPr>
            <a:picLocks noChangeAspect="1"/>
          </p:cNvPicPr>
          <p:nvPr/>
        </p:nvPicPr>
        <p:blipFill>
          <a:blip r:embed="rId6"/>
          <a:stretch>
            <a:fillRect/>
          </a:stretch>
        </p:blipFill>
        <p:spPr>
          <a:xfrm>
            <a:off x="6623171" y="122310"/>
            <a:ext cx="3552825" cy="419100"/>
          </a:xfrm>
          <a:prstGeom prst="rect">
            <a:avLst/>
          </a:prstGeom>
        </p:spPr>
      </p:pic>
      <p:pic>
        <p:nvPicPr>
          <p:cNvPr id="8" name="תמונה 7">
            <a:extLst>
              <a:ext uri="{FF2B5EF4-FFF2-40B4-BE49-F238E27FC236}">
                <a16:creationId xmlns:a16="http://schemas.microsoft.com/office/drawing/2014/main" id="{EEB20D49-2795-5DCA-0385-18AF103587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22455" y="600518"/>
            <a:ext cx="7372350" cy="857616"/>
          </a:xfrm>
          <a:prstGeom prst="rect">
            <a:avLst/>
          </a:prstGeom>
        </p:spPr>
      </p:pic>
      <p:pic>
        <p:nvPicPr>
          <p:cNvPr id="28" name="תמונה 27">
            <a:extLst>
              <a:ext uri="{FF2B5EF4-FFF2-40B4-BE49-F238E27FC236}">
                <a16:creationId xmlns:a16="http://schemas.microsoft.com/office/drawing/2014/main" id="{2E7185F3-7618-C3EB-9F7B-ABE0AC2BA507}"/>
              </a:ext>
            </a:extLst>
          </p:cNvPr>
          <p:cNvPicPr>
            <a:picLocks noChangeAspect="1"/>
          </p:cNvPicPr>
          <p:nvPr/>
        </p:nvPicPr>
        <p:blipFill>
          <a:blip r:embed="rId8"/>
          <a:stretch>
            <a:fillRect/>
          </a:stretch>
        </p:blipFill>
        <p:spPr>
          <a:xfrm>
            <a:off x="4919662" y="1517242"/>
            <a:ext cx="4638675" cy="1514475"/>
          </a:xfrm>
          <a:prstGeom prst="rect">
            <a:avLst/>
          </a:prstGeom>
        </p:spPr>
      </p:pic>
      <p:sp>
        <p:nvSpPr>
          <p:cNvPr id="29" name="תיבת טקסט 28">
            <a:extLst>
              <a:ext uri="{FF2B5EF4-FFF2-40B4-BE49-F238E27FC236}">
                <a16:creationId xmlns:a16="http://schemas.microsoft.com/office/drawing/2014/main" id="{9B42B961-6F38-D6E4-4613-12C19BC10FA3}"/>
              </a:ext>
            </a:extLst>
          </p:cNvPr>
          <p:cNvSpPr txBox="1"/>
          <p:nvPr/>
        </p:nvSpPr>
        <p:spPr>
          <a:xfrm>
            <a:off x="-325316" y="6488668"/>
            <a:ext cx="1846385" cy="369332"/>
          </a:xfrm>
          <a:prstGeom prst="rect">
            <a:avLst/>
          </a:prstGeom>
          <a:noFill/>
        </p:spPr>
        <p:txBody>
          <a:bodyPr wrap="square" rtlCol="1">
            <a:spAutoFit/>
          </a:bodyPr>
          <a:lstStyle/>
          <a:p>
            <a:r>
              <a:rPr lang="he-IL" b="1" dirty="0"/>
              <a:t>עמוד 220</a:t>
            </a:r>
          </a:p>
        </p:txBody>
      </p:sp>
      <p:pic>
        <p:nvPicPr>
          <p:cNvPr id="30" name="99218-652319117_small">
            <a:hlinkClick r:id="" action="ppaction://media"/>
            <a:extLst>
              <a:ext uri="{FF2B5EF4-FFF2-40B4-BE49-F238E27FC236}">
                <a16:creationId xmlns:a16="http://schemas.microsoft.com/office/drawing/2014/main" id="{9CFB3CC7-4196-921F-8080-BE3C1996809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12405" y="2926053"/>
            <a:ext cx="6974595" cy="3923210"/>
          </a:xfrm>
          <a:prstGeom prst="rect">
            <a:avLst/>
          </a:prstGeom>
        </p:spPr>
      </p:pic>
    </p:spTree>
    <p:extLst>
      <p:ext uri="{BB962C8B-B14F-4D97-AF65-F5344CB8AC3E}">
        <p14:creationId xmlns:p14="http://schemas.microsoft.com/office/powerpoint/2010/main" val="14371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64DF50A-EEE6-2E38-93D6-6E04EE7098B9}"/>
              </a:ext>
            </a:extLst>
          </p:cNvPr>
          <p:cNvPicPr>
            <a:picLocks noChangeAspect="1"/>
          </p:cNvPicPr>
          <p:nvPr/>
        </p:nvPicPr>
        <p:blipFill>
          <a:blip r:embed="rId4"/>
          <a:stretch>
            <a:fillRect/>
          </a:stretch>
        </p:blipFill>
        <p:spPr>
          <a:xfrm>
            <a:off x="7288823" y="1160586"/>
            <a:ext cx="4129143" cy="4903708"/>
          </a:xfrm>
          <a:prstGeom prst="rect">
            <a:avLst/>
          </a:prstGeom>
          <a:ln w="19050">
            <a:solidFill>
              <a:schemeClr val="tx1">
                <a:lumMod val="50000"/>
                <a:lumOff val="50000"/>
              </a:schemeClr>
            </a:solidFill>
          </a:ln>
        </p:spPr>
      </p:pic>
      <p:pic>
        <p:nvPicPr>
          <p:cNvPr id="8" name="תמונה 7">
            <a:extLst>
              <a:ext uri="{FF2B5EF4-FFF2-40B4-BE49-F238E27FC236}">
                <a16:creationId xmlns:a16="http://schemas.microsoft.com/office/drawing/2014/main" id="{03EC066D-72BA-D8E6-493E-98B3367232CB}"/>
              </a:ext>
            </a:extLst>
          </p:cNvPr>
          <p:cNvPicPr>
            <a:picLocks noChangeAspect="1"/>
          </p:cNvPicPr>
          <p:nvPr/>
        </p:nvPicPr>
        <p:blipFill>
          <a:blip r:embed="rId5"/>
          <a:stretch>
            <a:fillRect/>
          </a:stretch>
        </p:blipFill>
        <p:spPr>
          <a:xfrm>
            <a:off x="1221696" y="2136531"/>
            <a:ext cx="4440552" cy="3927763"/>
          </a:xfrm>
          <a:prstGeom prst="rect">
            <a:avLst/>
          </a:prstGeom>
          <a:ln w="19050">
            <a:solidFill>
              <a:schemeClr val="tx1">
                <a:lumMod val="50000"/>
                <a:lumOff val="50000"/>
              </a:schemeClr>
            </a:solidFill>
          </a:ln>
        </p:spPr>
      </p:pic>
      <p:sp>
        <p:nvSpPr>
          <p:cNvPr id="9" name="תיבת טקסט 8">
            <a:extLst>
              <a:ext uri="{FF2B5EF4-FFF2-40B4-BE49-F238E27FC236}">
                <a16:creationId xmlns:a16="http://schemas.microsoft.com/office/drawing/2014/main" id="{69459819-AC2A-6C8A-BA81-2CE94CF3127B}"/>
              </a:ext>
            </a:extLst>
          </p:cNvPr>
          <p:cNvSpPr txBox="1"/>
          <p:nvPr/>
        </p:nvSpPr>
        <p:spPr>
          <a:xfrm>
            <a:off x="8431823" y="6115166"/>
            <a:ext cx="1776045" cy="400110"/>
          </a:xfrm>
          <a:prstGeom prst="rect">
            <a:avLst/>
          </a:prstGeom>
          <a:noFill/>
        </p:spPr>
        <p:txBody>
          <a:bodyPr wrap="square" rtlCol="1">
            <a:spAutoFit/>
          </a:bodyPr>
          <a:lstStyle/>
          <a:p>
            <a:r>
              <a:rPr lang="he-IL" sz="2000" b="1" dirty="0"/>
              <a:t>שואפים אוויר</a:t>
            </a:r>
          </a:p>
        </p:txBody>
      </p:sp>
      <p:sp>
        <p:nvSpPr>
          <p:cNvPr id="10" name="תיבת טקסט 9">
            <a:extLst>
              <a:ext uri="{FF2B5EF4-FFF2-40B4-BE49-F238E27FC236}">
                <a16:creationId xmlns:a16="http://schemas.microsoft.com/office/drawing/2014/main" id="{8A061C33-1677-DC0A-94A2-BB36183A65FB}"/>
              </a:ext>
            </a:extLst>
          </p:cNvPr>
          <p:cNvSpPr txBox="1"/>
          <p:nvPr/>
        </p:nvSpPr>
        <p:spPr>
          <a:xfrm>
            <a:off x="2511670" y="6137059"/>
            <a:ext cx="1503484" cy="400110"/>
          </a:xfrm>
          <a:prstGeom prst="rect">
            <a:avLst/>
          </a:prstGeom>
          <a:noFill/>
        </p:spPr>
        <p:txBody>
          <a:bodyPr wrap="square" rtlCol="1">
            <a:spAutoFit/>
          </a:bodyPr>
          <a:lstStyle/>
          <a:p>
            <a:r>
              <a:rPr lang="he-IL" sz="2000" b="1" dirty="0"/>
              <a:t>נושפים אוויר</a:t>
            </a:r>
          </a:p>
        </p:txBody>
      </p:sp>
    </p:spTree>
    <p:extLst>
      <p:ext uri="{BB962C8B-B14F-4D97-AF65-F5344CB8AC3E}">
        <p14:creationId xmlns:p14="http://schemas.microsoft.com/office/powerpoint/2010/main" val="2369263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34" y="111835"/>
            <a:ext cx="4995682" cy="576073"/>
          </a:xfrm>
          <a:prstGeom prst="rect">
            <a:avLst/>
          </a:prstGeom>
        </p:spPr>
      </p:pic>
      <p:pic>
        <p:nvPicPr>
          <p:cNvPr id="5" name="מדיה מקוונת 4" title="תרגול נשימה: הסבר- שאיפה ונשיפה, לא רק לתלמידי החינוך המיוחד">
            <a:hlinkClick r:id="" action="ppaction://media"/>
            <a:extLst>
              <a:ext uri="{FF2B5EF4-FFF2-40B4-BE49-F238E27FC236}">
                <a16:creationId xmlns:a16="http://schemas.microsoft.com/office/drawing/2014/main" id="{5D4C6ABE-66E2-14EB-83D5-D9FA6F59E0FF}"/>
              </a:ext>
            </a:extLst>
          </p:cNvPr>
          <p:cNvPicPr>
            <a:picLocks noRot="1" noChangeAspect="1"/>
          </p:cNvPicPr>
          <p:nvPr>
            <a:videoFile r:link="rId1"/>
          </p:nvPr>
        </p:nvPicPr>
        <p:blipFill>
          <a:blip r:embed="rId5"/>
          <a:stretch>
            <a:fillRect/>
          </a:stretch>
        </p:blipFill>
        <p:spPr>
          <a:xfrm>
            <a:off x="26988" y="0"/>
            <a:ext cx="12138025" cy="6858000"/>
          </a:xfrm>
          <a:prstGeom prst="rect">
            <a:avLst/>
          </a:prstGeom>
        </p:spPr>
      </p:pic>
    </p:spTree>
    <p:extLst>
      <p:ext uri="{BB962C8B-B14F-4D97-AF65-F5344CB8AC3E}">
        <p14:creationId xmlns:p14="http://schemas.microsoft.com/office/powerpoint/2010/main" val="36222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2471</TotalTime>
  <Words>4081</Words>
  <Application>Microsoft Office PowerPoint</Application>
  <PresentationFormat>מסך רחב</PresentationFormat>
  <Paragraphs>333</Paragraphs>
  <Slides>47</Slides>
  <Notes>46</Notes>
  <HiddenSlides>0</HiddenSlides>
  <MMClips>5</MMClips>
  <ScaleCrop>false</ScaleCrop>
  <HeadingPairs>
    <vt:vector size="6" baseType="variant">
      <vt:variant>
        <vt:lpstr>גופנים בשימוש</vt:lpstr>
      </vt:variant>
      <vt:variant>
        <vt:i4>13</vt:i4>
      </vt:variant>
      <vt:variant>
        <vt:lpstr>ערכת נושא</vt:lpstr>
      </vt:variant>
      <vt:variant>
        <vt:i4>1</vt:i4>
      </vt:variant>
      <vt:variant>
        <vt:lpstr>כותרות שקופיות</vt:lpstr>
      </vt:variant>
      <vt:variant>
        <vt:i4>47</vt:i4>
      </vt:variant>
    </vt:vector>
  </HeadingPairs>
  <TitlesOfParts>
    <vt:vector size="61" baseType="lpstr">
      <vt:lpstr>Almoni Neue DL 4.0 AAA</vt:lpstr>
      <vt:lpstr>Arial</vt:lpstr>
      <vt:lpstr>Calibri</vt:lpstr>
      <vt:lpstr>Calibri Light</vt:lpstr>
      <vt:lpstr>David</vt:lpstr>
      <vt:lpstr>FbSpoiler-Bold</vt:lpstr>
      <vt:lpstr>FbSpoiler-Regular</vt:lpstr>
      <vt:lpstr>MFPronto-Bold</vt:lpstr>
      <vt:lpstr>NarkisClassicMF-Bold</vt:lpstr>
      <vt:lpstr>NarkisClassicMF-Regular</vt:lpstr>
      <vt:lpstr>RosenbergSoloMF-Bold</vt:lpstr>
      <vt:lpstr>Symbol</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עוברים לפרק השני: מים-חומר לחיים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shlomi sh shlomish</cp:lastModifiedBy>
  <cp:revision>6</cp:revision>
  <dcterms:created xsi:type="dcterms:W3CDTF">2024-08-22T10:28:38Z</dcterms:created>
  <dcterms:modified xsi:type="dcterms:W3CDTF">2025-03-20T07:17:45Z</dcterms:modified>
</cp:coreProperties>
</file>