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5"/>
  </p:notesMasterIdLst>
  <p:sldIdLst>
    <p:sldId id="256" r:id="rId2"/>
    <p:sldId id="275" r:id="rId3"/>
    <p:sldId id="257" r:id="rId4"/>
    <p:sldId id="274" r:id="rId5"/>
    <p:sldId id="258" r:id="rId6"/>
    <p:sldId id="259" r:id="rId7"/>
    <p:sldId id="260" r:id="rId8"/>
    <p:sldId id="264" r:id="rId9"/>
    <p:sldId id="261" r:id="rId10"/>
    <p:sldId id="263" r:id="rId11"/>
    <p:sldId id="271" r:id="rId12"/>
    <p:sldId id="312" r:id="rId13"/>
    <p:sldId id="273" r:id="rId14"/>
    <p:sldId id="268" r:id="rId15"/>
    <p:sldId id="262" r:id="rId16"/>
    <p:sldId id="272" r:id="rId17"/>
    <p:sldId id="267" r:id="rId18"/>
    <p:sldId id="266" r:id="rId19"/>
    <p:sldId id="265" r:id="rId20"/>
    <p:sldId id="269" r:id="rId21"/>
    <p:sldId id="270" r:id="rId22"/>
    <p:sldId id="310" r:id="rId23"/>
    <p:sldId id="311" r:id="rId24"/>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020" autoAdjust="0"/>
    <p:restoredTop sz="74650" autoAdjust="0"/>
  </p:normalViewPr>
  <p:slideViewPr>
    <p:cSldViewPr snapToGrid="0">
      <p:cViewPr varScale="1">
        <p:scale>
          <a:sx n="85" d="100"/>
          <a:sy n="85" d="100"/>
        </p:scale>
        <p:origin x="147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6F6A3813-C8C8-4A98-B985-2E15D7800C58}"/>
    <pc:docChg chg="undo custSel addSld modSld sldOrd">
      <pc:chgData name="noga mishan" userId="802d01ca9850f5a0" providerId="LiveId" clId="{6F6A3813-C8C8-4A98-B985-2E15D7800C58}" dt="2025-03-16T17:20:11.387" v="115" actId="20577"/>
      <pc:docMkLst>
        <pc:docMk/>
      </pc:docMkLst>
      <pc:sldChg chg="addSp delSp modSp mod modNotesTx">
        <pc:chgData name="noga mishan" userId="802d01ca9850f5a0" providerId="LiveId" clId="{6F6A3813-C8C8-4A98-B985-2E15D7800C58}" dt="2025-03-16T17:20:11.387" v="115" actId="20577"/>
        <pc:sldMkLst>
          <pc:docMk/>
          <pc:sldMk cId="2228592495" sldId="256"/>
        </pc:sldMkLst>
        <pc:spChg chg="add del mod">
          <ac:chgData name="noga mishan" userId="802d01ca9850f5a0" providerId="LiveId" clId="{6F6A3813-C8C8-4A98-B985-2E15D7800C58}" dt="2025-03-15T18:29:01.212" v="99" actId="478"/>
          <ac:spMkLst>
            <pc:docMk/>
            <pc:sldMk cId="2228592495" sldId="256"/>
            <ac:spMk id="3" creationId="{B1749E27-3DEA-CDD9-0CA2-B4CF592884C8}"/>
          </ac:spMkLst>
        </pc:spChg>
        <pc:spChg chg="mod">
          <ac:chgData name="noga mishan" userId="802d01ca9850f5a0" providerId="LiveId" clId="{6F6A3813-C8C8-4A98-B985-2E15D7800C58}" dt="2025-03-16T17:20:11.387" v="115" actId="20577"/>
          <ac:spMkLst>
            <pc:docMk/>
            <pc:sldMk cId="2228592495" sldId="256"/>
            <ac:spMk id="5" creationId="{64909801-2493-F813-5D10-0BAD64394ECC}"/>
          </ac:spMkLst>
        </pc:spChg>
      </pc:sldChg>
      <pc:sldChg chg="ord">
        <pc:chgData name="noga mishan" userId="802d01ca9850f5a0" providerId="LiveId" clId="{6F6A3813-C8C8-4A98-B985-2E15D7800C58}" dt="2025-03-03T05:17:37.614" v="40"/>
        <pc:sldMkLst>
          <pc:docMk/>
          <pc:sldMk cId="362841952" sldId="273"/>
        </pc:sldMkLst>
      </pc:sldChg>
      <pc:sldChg chg="addSp delSp modSp new mod modTransition modAnim modNotesTx">
        <pc:chgData name="noga mishan" userId="802d01ca9850f5a0" providerId="LiveId" clId="{6F6A3813-C8C8-4A98-B985-2E15D7800C58}" dt="2025-03-03T05:19:43.543" v="62" actId="1076"/>
        <pc:sldMkLst>
          <pc:docMk/>
          <pc:sldMk cId="4121302323" sldId="312"/>
        </pc:sldMkLst>
        <pc:graphicFrameChg chg="add mod">
          <ac:chgData name="noga mishan" userId="802d01ca9850f5a0" providerId="LiveId" clId="{6F6A3813-C8C8-4A98-B985-2E15D7800C58}" dt="2025-03-03T05:19:43.543" v="62" actId="1076"/>
          <ac:graphicFrameMkLst>
            <pc:docMk/>
            <pc:sldMk cId="4121302323" sldId="312"/>
            <ac:graphicFrameMk id="7" creationId="{F06A581F-D8DB-E226-4307-2A7565BC8620}"/>
          </ac:graphicFrameMkLst>
        </pc:graphicFrameChg>
        <pc:picChg chg="add mod">
          <ac:chgData name="noga mishan" userId="802d01ca9850f5a0" providerId="LiveId" clId="{6F6A3813-C8C8-4A98-B985-2E15D7800C58}" dt="2025-03-03T05:19:35.851" v="60" actId="1076"/>
          <ac:picMkLst>
            <pc:docMk/>
            <pc:sldMk cId="4121302323" sldId="312"/>
            <ac:picMk id="3" creationId="{DF54B52E-C6D7-221D-1D5B-59D01BC03FF6}"/>
          </ac:picMkLst>
        </pc:picChg>
        <pc:picChg chg="add mod">
          <ac:chgData name="noga mishan" userId="802d01ca9850f5a0" providerId="LiveId" clId="{6F6A3813-C8C8-4A98-B985-2E15D7800C58}" dt="2025-03-03T05:18:32.580" v="51" actId="1076"/>
          <ac:picMkLst>
            <pc:docMk/>
            <pc:sldMk cId="4121302323" sldId="312"/>
            <ac:picMk id="5" creationId="{F71A4566-9968-A663-6610-657857BE25EB}"/>
          </ac:picMkLst>
        </pc:picChg>
        <pc:picChg chg="add mod">
          <ac:chgData name="noga mishan" userId="802d01ca9850f5a0" providerId="LiveId" clId="{6F6A3813-C8C8-4A98-B985-2E15D7800C58}" dt="2025-03-02T16:39:29.619" v="8" actId="1076"/>
          <ac:picMkLst>
            <pc:docMk/>
            <pc:sldMk cId="4121302323" sldId="312"/>
            <ac:picMk id="6" creationId="{9A568899-C303-6171-1CE4-40A7BDDB357A}"/>
          </ac:picMkLst>
        </pc:picChg>
      </pc:sldChg>
    </pc:docChg>
  </pc:docChgLst>
  <pc:docChgLst>
    <pc:chgData name="noga mishan" userId="802d01ca9850f5a0" providerId="LiveId" clId="{F530D648-A841-4FE3-A841-53BD0B8463A3}"/>
    <pc:docChg chg="undo redo custSel addSld modSld sldOrd">
      <pc:chgData name="noga mishan" userId="802d01ca9850f5a0" providerId="LiveId" clId="{F530D648-A841-4FE3-A841-53BD0B8463A3}" dt="2024-08-31T06:30:15.071" v="3436"/>
      <pc:docMkLst>
        <pc:docMk/>
      </pc:docMkLst>
      <pc:sldChg chg="modNotesTx">
        <pc:chgData name="noga mishan" userId="802d01ca9850f5a0" providerId="LiveId" clId="{F530D648-A841-4FE3-A841-53BD0B8463A3}" dt="2024-08-31T05:55:35.646" v="1811" actId="20577"/>
        <pc:sldMkLst>
          <pc:docMk/>
          <pc:sldMk cId="2228592495" sldId="256"/>
        </pc:sldMkLst>
      </pc:sldChg>
      <pc:sldChg chg="addSp delSp modSp mod ord modAnim modNotesTx">
        <pc:chgData name="noga mishan" userId="802d01ca9850f5a0" providerId="LiveId" clId="{F530D648-A841-4FE3-A841-53BD0B8463A3}" dt="2024-08-31T06:04:58.373" v="2210" actId="113"/>
        <pc:sldMkLst>
          <pc:docMk/>
          <pc:sldMk cId="861632773" sldId="257"/>
        </pc:sldMkLst>
      </pc:sldChg>
      <pc:sldChg chg="addSp delSp modSp mod delAnim modAnim modNotesTx">
        <pc:chgData name="noga mishan" userId="802d01ca9850f5a0" providerId="LiveId" clId="{F530D648-A841-4FE3-A841-53BD0B8463A3}" dt="2024-08-31T06:08:51.421" v="2419" actId="20577"/>
        <pc:sldMkLst>
          <pc:docMk/>
          <pc:sldMk cId="2980004695" sldId="258"/>
        </pc:sldMkLst>
      </pc:sldChg>
      <pc:sldChg chg="addSp delSp modSp mod modNotesTx">
        <pc:chgData name="noga mishan" userId="802d01ca9850f5a0" providerId="LiveId" clId="{F530D648-A841-4FE3-A841-53BD0B8463A3}" dt="2024-08-31T06:09:44.208" v="2436" actId="20577"/>
        <pc:sldMkLst>
          <pc:docMk/>
          <pc:sldMk cId="2359107758" sldId="259"/>
        </pc:sldMkLst>
      </pc:sldChg>
      <pc:sldChg chg="addSp modSp mod modNotesTx">
        <pc:chgData name="noga mishan" userId="802d01ca9850f5a0" providerId="LiveId" clId="{F530D648-A841-4FE3-A841-53BD0B8463A3}" dt="2024-08-31T06:11:00.281" v="2524" actId="20577"/>
        <pc:sldMkLst>
          <pc:docMk/>
          <pc:sldMk cId="149149174" sldId="260"/>
        </pc:sldMkLst>
      </pc:sldChg>
      <pc:sldChg chg="addSp delSp modSp mod modNotesTx">
        <pc:chgData name="noga mishan" userId="802d01ca9850f5a0" providerId="LiveId" clId="{F530D648-A841-4FE3-A841-53BD0B8463A3}" dt="2024-08-31T05:57:49.335" v="1833" actId="20577"/>
        <pc:sldMkLst>
          <pc:docMk/>
          <pc:sldMk cId="4018017032" sldId="261"/>
        </pc:sldMkLst>
      </pc:sldChg>
      <pc:sldChg chg="addSp modSp mod modNotesTx">
        <pc:chgData name="noga mishan" userId="802d01ca9850f5a0" providerId="LiveId" clId="{F530D648-A841-4FE3-A841-53BD0B8463A3}" dt="2024-08-31T06:24:13.210" v="3182" actId="20577"/>
        <pc:sldMkLst>
          <pc:docMk/>
          <pc:sldMk cId="565012058" sldId="262"/>
        </pc:sldMkLst>
      </pc:sldChg>
      <pc:sldChg chg="addSp delSp modSp mod ord modNotesTx">
        <pc:chgData name="noga mishan" userId="802d01ca9850f5a0" providerId="LiveId" clId="{F530D648-A841-4FE3-A841-53BD0B8463A3}" dt="2024-08-31T06:16:40.664" v="2711" actId="20577"/>
        <pc:sldMkLst>
          <pc:docMk/>
          <pc:sldMk cId="2264373307" sldId="263"/>
        </pc:sldMkLst>
      </pc:sldChg>
      <pc:sldChg chg="addSp delSp modSp mod modNotesTx">
        <pc:chgData name="noga mishan" userId="802d01ca9850f5a0" providerId="LiveId" clId="{F530D648-A841-4FE3-A841-53BD0B8463A3}" dt="2024-08-31T06:14:08.166" v="2557" actId="1582"/>
        <pc:sldMkLst>
          <pc:docMk/>
          <pc:sldMk cId="3882758883" sldId="264"/>
        </pc:sldMkLst>
      </pc:sldChg>
      <pc:sldChg chg="addSp delSp modSp mod modNotesTx">
        <pc:chgData name="noga mishan" userId="802d01ca9850f5a0" providerId="LiveId" clId="{F530D648-A841-4FE3-A841-53BD0B8463A3}" dt="2024-08-31T06:29:11" v="3435" actId="20577"/>
        <pc:sldMkLst>
          <pc:docMk/>
          <pc:sldMk cId="2248926153" sldId="265"/>
        </pc:sldMkLst>
      </pc:sldChg>
      <pc:sldChg chg="addSp modSp mod modNotesTx">
        <pc:chgData name="noga mishan" userId="802d01ca9850f5a0" providerId="LiveId" clId="{F530D648-A841-4FE3-A841-53BD0B8463A3}" dt="2024-08-31T06:26:46.709" v="3346"/>
        <pc:sldMkLst>
          <pc:docMk/>
          <pc:sldMk cId="3579636754" sldId="266"/>
        </pc:sldMkLst>
      </pc:sldChg>
      <pc:sldChg chg="addSp delSp modSp mod modNotesTx">
        <pc:chgData name="noga mishan" userId="802d01ca9850f5a0" providerId="LiveId" clId="{F530D648-A841-4FE3-A841-53BD0B8463A3}" dt="2024-08-31T06:26:04.003" v="3345" actId="20577"/>
        <pc:sldMkLst>
          <pc:docMk/>
          <pc:sldMk cId="3685031679" sldId="267"/>
        </pc:sldMkLst>
      </pc:sldChg>
      <pc:sldChg chg="addSp modSp mod modNotesTx">
        <pc:chgData name="noga mishan" userId="802d01ca9850f5a0" providerId="LiveId" clId="{F530D648-A841-4FE3-A841-53BD0B8463A3}" dt="2024-08-31T06:22:21.043" v="3110" actId="20577"/>
        <pc:sldMkLst>
          <pc:docMk/>
          <pc:sldMk cId="1598420034" sldId="268"/>
        </pc:sldMkLst>
      </pc:sldChg>
      <pc:sldChg chg="addSp modSp mod modNotesTx">
        <pc:chgData name="noga mishan" userId="802d01ca9850f5a0" providerId="LiveId" clId="{F530D648-A841-4FE3-A841-53BD0B8463A3}" dt="2024-08-31T06:30:15.071" v="3436"/>
        <pc:sldMkLst>
          <pc:docMk/>
          <pc:sldMk cId="316646634" sldId="269"/>
        </pc:sldMkLst>
      </pc:sldChg>
      <pc:sldChg chg="addSp modSp mod ord modNotesTx">
        <pc:chgData name="noga mishan" userId="802d01ca9850f5a0" providerId="LiveId" clId="{F530D648-A841-4FE3-A841-53BD0B8463A3}" dt="2024-08-31T05:53:09.986" v="1798" actId="1582"/>
        <pc:sldMkLst>
          <pc:docMk/>
          <pc:sldMk cId="1936782808" sldId="270"/>
        </pc:sldMkLst>
      </pc:sldChg>
      <pc:sldChg chg="addSp modSp mod ord modNotesTx">
        <pc:chgData name="noga mishan" userId="802d01ca9850f5a0" providerId="LiveId" clId="{F530D648-A841-4FE3-A841-53BD0B8463A3}" dt="2024-08-31T05:52:24.687" v="1789" actId="208"/>
        <pc:sldMkLst>
          <pc:docMk/>
          <pc:sldMk cId="2509476447" sldId="271"/>
        </pc:sldMkLst>
      </pc:sldChg>
      <pc:sldChg chg="addSp delSp modSp mod ord modNotesTx">
        <pc:chgData name="noga mishan" userId="802d01ca9850f5a0" providerId="LiveId" clId="{F530D648-A841-4FE3-A841-53BD0B8463A3}" dt="2024-08-31T05:52:53.023" v="1795" actId="1582"/>
        <pc:sldMkLst>
          <pc:docMk/>
          <pc:sldMk cId="796590172" sldId="272"/>
        </pc:sldMkLst>
      </pc:sldChg>
      <pc:sldChg chg="addSp modSp mod ord modNotesTx">
        <pc:chgData name="noga mishan" userId="802d01ca9850f5a0" providerId="LiveId" clId="{F530D648-A841-4FE3-A841-53BD0B8463A3}" dt="2024-08-31T05:52:39.607" v="1792" actId="1582"/>
        <pc:sldMkLst>
          <pc:docMk/>
          <pc:sldMk cId="362841952" sldId="273"/>
        </pc:sldMkLst>
      </pc:sldChg>
      <pc:sldChg chg="addSp modSp mod ord modNotesTx">
        <pc:chgData name="noga mishan" userId="802d01ca9850f5a0" providerId="LiveId" clId="{F530D648-A841-4FE3-A841-53BD0B8463A3}" dt="2024-08-31T05:51:45.553" v="1786" actId="1582"/>
        <pc:sldMkLst>
          <pc:docMk/>
          <pc:sldMk cId="2622212919" sldId="274"/>
        </pc:sldMkLst>
      </pc:sldChg>
      <pc:sldChg chg="addSp delSp modSp mod ord delAnim modAnim modNotesTx">
        <pc:chgData name="noga mishan" userId="802d01ca9850f5a0" providerId="LiveId" clId="{F530D648-A841-4FE3-A841-53BD0B8463A3}" dt="2024-08-31T06:00:47.822" v="1975" actId="20577"/>
        <pc:sldMkLst>
          <pc:docMk/>
          <pc:sldMk cId="955026867" sldId="275"/>
        </pc:sldMkLst>
      </pc:sldChg>
      <pc:sldChg chg="addSp delSp modSp add mod modNotesTx">
        <pc:chgData name="noga mishan" userId="802d01ca9850f5a0" providerId="LiveId" clId="{F530D648-A841-4FE3-A841-53BD0B8463A3}" dt="2024-08-31T05:51:22.103" v="1784" actId="208"/>
        <pc:sldMkLst>
          <pc:docMk/>
          <pc:sldMk cId="1091396778" sldId="31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E5273952-273C-4F4C-840B-6E66B9DD849F}" type="datetimeFigureOut">
              <a:rPr lang="he-IL" smtClean="0"/>
              <a:t>ט"ז/אדר/תשפ"ה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F04460E8-3B9D-4DD6-A9AF-F73C65E84FE1}" type="slidenum">
              <a:rPr lang="he-IL" smtClean="0"/>
              <a:t>‹#›</a:t>
            </a:fld>
            <a:endParaRPr lang="he-IL"/>
          </a:p>
        </p:txBody>
      </p:sp>
    </p:spTree>
    <p:extLst>
      <p:ext uri="{BB962C8B-B14F-4D97-AF65-F5344CB8AC3E}">
        <p14:creationId xmlns:p14="http://schemas.microsoft.com/office/powerpoint/2010/main" val="174949646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הפרק עוסק בחשיבות המים לתפקוד הגוף ולבריאותו. הפרק עוסק בשתי תכונות של המים (המסת חומרים וזרימה) ובחשיבותן לקיום פעילות תקינה של הגוף וכן בדרכים בהן הגוף קולט ומאבד מים. הפרק מאיר את החשיבות שיש </a:t>
            </a:r>
            <a:r>
              <a:rPr lang="he-IL"/>
              <a:t>לאימוץ הרגלי שתייה </a:t>
            </a:r>
            <a:r>
              <a:rPr lang="he-IL" dirty="0"/>
              <a:t>נכונים לקידום הבריאות ולהרגשה הטובה.</a:t>
            </a:r>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1</a:t>
            </a:fld>
            <a:endParaRPr lang="he-IL"/>
          </a:p>
        </p:txBody>
      </p:sp>
    </p:spTree>
    <p:extLst>
      <p:ext uri="{BB962C8B-B14F-4D97-AF65-F5344CB8AC3E}">
        <p14:creationId xmlns:p14="http://schemas.microsoft.com/office/powerpoint/2010/main" val="3580084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מעבדים את הנתונים שנאספו בעזרת גיליון אלקטרוני ומציגים ממצאים בגרף עמודות.</a:t>
            </a:r>
          </a:p>
          <a:p>
            <a:r>
              <a:rPr lang="he-IL" dirty="0"/>
              <a:t>מסיקים מסקנות על סמך התוצאות ומציעים דרך לשנות דעות קדומות ואמונות שגויות.</a:t>
            </a:r>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10</a:t>
            </a:fld>
            <a:endParaRPr lang="he-IL"/>
          </a:p>
        </p:txBody>
      </p:sp>
    </p:spTree>
    <p:extLst>
      <p:ext uri="{BB962C8B-B14F-4D97-AF65-F5344CB8AC3E}">
        <p14:creationId xmlns:p14="http://schemas.microsoft.com/office/powerpoint/2010/main" val="2711917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בספר הדיגיטלי, 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סקר: הרגלי שתיה</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עמוד 252</a:t>
            </a:r>
            <a:endParaRPr lang="he-IL" dirty="0"/>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11</a:t>
            </a:fld>
            <a:endParaRPr lang="he-IL"/>
          </a:p>
        </p:txBody>
      </p:sp>
    </p:spTree>
    <p:extLst>
      <p:ext uri="{BB962C8B-B14F-4D97-AF65-F5344CB8AC3E}">
        <p14:creationId xmlns:p14="http://schemas.microsoft.com/office/powerpoint/2010/main" val="954119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מטרת משימה לבדוק באמצעות ניסוי את תפקידי המים אצל יצורים חיים </a:t>
            </a:r>
          </a:p>
          <a:p>
            <a:r>
              <a:rPr lang="he-IL" dirty="0"/>
              <a:t>המסה וזרימה</a:t>
            </a:r>
          </a:p>
          <a:p>
            <a:r>
              <a:rPr lang="he-IL" dirty="0"/>
              <a:t>המשימה מתייחסת לניצול תכונת ההמסה ותכונת הזרימה: הפרחים הלבנים לא היו נצבעים ללא שתי התכונות של המים – גם ההמסה וגם הזרימה.</a:t>
            </a:r>
          </a:p>
          <a:p>
            <a:r>
              <a:rPr lang="he-IL" dirty="0"/>
              <a:t>הצבע האדום קודם כול מתמוסס במים. התמיסה עולה בצינורות ההובלה של הצמח, ומגיעה לפרחים באמצעות תכונת הזרימה של המים.</a:t>
            </a:r>
          </a:p>
          <a:p>
            <a:r>
              <a:rPr lang="he-IL" dirty="0"/>
              <a:t>מטרת הניסוי: לבדוק האם יש תנועה של מים בצמח</a:t>
            </a:r>
          </a:p>
          <a:p>
            <a:r>
              <a:rPr lang="he-IL" dirty="0"/>
              <a:t>גורמים קבועים: אגרטלים, כמות מים, צמחים לבנים</a:t>
            </a:r>
          </a:p>
          <a:p>
            <a:r>
              <a:rPr lang="he-IL" dirty="0"/>
              <a:t>גורם שונה: צבע במים באגרטל אחד</a:t>
            </a:r>
          </a:p>
          <a:p>
            <a:r>
              <a:rPr lang="he-IL" dirty="0"/>
              <a:t>תוצאה: רק הפרחים של הצמחים שהיו באגרטל עם המים הצבועים נצבעו.</a:t>
            </a:r>
          </a:p>
          <a:p>
            <a:r>
              <a:rPr lang="he-IL" dirty="0"/>
              <a:t>מסקנה: חומרי הצבע הגיעו אל הפרחים הודות לתכונת ההמסה והזרימה של המים. </a:t>
            </a:r>
          </a:p>
          <a:p>
            <a:r>
              <a:rPr lang="he-IL" dirty="0"/>
              <a:t>הפרחים הלבנים לא היו נצבעים ללא שתי התכונות של המים – גם ההמסה וגם הזרימה. בתחילה, הצבע האדום מתמוסס במים. התמיסה עולה בצינורות ההובלה של הצמח, ומגיעה לפרחים באמצעות תכונת הזרימה של המים.</a:t>
            </a:r>
          </a:p>
          <a:p>
            <a:r>
              <a:rPr lang="he-IL" dirty="0"/>
              <a:t>תוצאה: מה שקרה</a:t>
            </a:r>
          </a:p>
          <a:p>
            <a:r>
              <a:rPr lang="he-IL" dirty="0"/>
              <a:t>מסקנה: מה למדתי</a:t>
            </a:r>
          </a:p>
          <a:p>
            <a:r>
              <a:rPr lang="he-IL" dirty="0"/>
              <a:t>שתי התכונות של המים שבעזרתן אפשר להסביר את הניסוי: המסה וזרימה </a:t>
            </a:r>
          </a:p>
          <a:p>
            <a:r>
              <a:rPr lang="he-IL"/>
              <a:t>חשיבות תכונות המים לתפקוד הגוף: הודות לתכונות אלה חומרים חשובים לגופנו מתמוססים במים (בדם) ומגיעים לכל תאי הגוף</a:t>
            </a:r>
          </a:p>
          <a:p>
            <a:endParaRPr lang="he-IL" dirty="0"/>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12</a:t>
            </a:fld>
            <a:endParaRPr lang="he-IL"/>
          </a:p>
        </p:txBody>
      </p:sp>
    </p:spTree>
    <p:extLst>
      <p:ext uri="{BB962C8B-B14F-4D97-AF65-F5344CB8AC3E}">
        <p14:creationId xmlns:p14="http://schemas.microsoft.com/office/powerpoint/2010/main" val="3648301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בספר הדיגיטלי, 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חשיבות המים בצמח</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עמוד 249.</a:t>
            </a:r>
            <a:endParaRPr lang="he-IL" dirty="0"/>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13</a:t>
            </a:fld>
            <a:endParaRPr lang="he-IL"/>
          </a:p>
        </p:txBody>
      </p:sp>
    </p:spTree>
    <p:extLst>
      <p:ext uri="{BB962C8B-B14F-4D97-AF65-F5344CB8AC3E}">
        <p14:creationId xmlns:p14="http://schemas.microsoft.com/office/powerpoint/2010/main" val="4286835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a:p>
            <a:endParaRPr lang="he-IL" dirty="0"/>
          </a:p>
          <a:p>
            <a:r>
              <a:rPr lang="he-IL" dirty="0"/>
              <a:t>גופנו קולט מים אך פולט מים בשתן בזיעה ובאוויר שאנו נושפים. כאשר יש איזון בין כמות המים שהגוף קולט לכמות המים שהגוף פולט- כמות המים בגוף תקינה.</a:t>
            </a:r>
          </a:p>
          <a:p>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חשוב להבין את המושג התייבשות, שמשמעותו גירעון מים בגוף. חשוב שהתלמידים יבינו שהפרעה במאזן המים בגוף יכולה להוביל להתייבשות (המקרה ההפוך, מקרה של הרעלת מים, הוא נדיר ביותר). חשוב להכיר בסכנת ההתייבשות, בסימנים הראשונים של ההתייבשות ובדרכי הפעולה בסכנת התייבשות, בעיקר במאמץ גופני ובתנאי מזג אוויר קשים. בארצנו שכיח שמטיילים מתייבשים.</a:t>
            </a:r>
          </a:p>
          <a:p>
            <a:endParaRPr lang="he-IL" dirty="0"/>
          </a:p>
          <a:p>
            <a:endParaRPr lang="he-IL" dirty="0"/>
          </a:p>
          <a:p>
            <a:r>
              <a:rPr lang="he-IL" dirty="0"/>
              <a:t>לפני שמתחילים במשימה יחשוב לשאול אם גופנו גם פולט מים? כיצד הוא פולט? האם חשתם פעם בצמא? על מה מעיד צמא? מה הקשר בין צמא להתייבשות?</a:t>
            </a:r>
          </a:p>
          <a:p>
            <a:endParaRPr lang="he-IL" dirty="0"/>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14</a:t>
            </a:fld>
            <a:endParaRPr lang="he-IL"/>
          </a:p>
        </p:txBody>
      </p:sp>
    </p:spTree>
    <p:extLst>
      <p:ext uri="{BB962C8B-B14F-4D97-AF65-F5344CB8AC3E}">
        <p14:creationId xmlns:p14="http://schemas.microsoft.com/office/powerpoint/2010/main" val="3185232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לעיתים תחושת הצמא מטעה אותנו (כשעייפים מאד).  חשוב לשתות מים גם </a:t>
            </a:r>
            <a:r>
              <a:rPr lang="he-IL" dirty="0" err="1"/>
              <a:t>כשלא</a:t>
            </a:r>
            <a:r>
              <a:rPr lang="he-IL" dirty="0"/>
              <a:t> צמאים. במזג אוויר חם או בשעת מאמץ גופנים צריך לשתות יותר.</a:t>
            </a:r>
          </a:p>
          <a:p>
            <a:endParaRPr lang="he-IL" dirty="0"/>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15</a:t>
            </a:fld>
            <a:endParaRPr lang="he-IL"/>
          </a:p>
        </p:txBody>
      </p:sp>
    </p:spTree>
    <p:extLst>
      <p:ext uri="{BB962C8B-B14F-4D97-AF65-F5344CB8AC3E}">
        <p14:creationId xmlns:p14="http://schemas.microsoft.com/office/powerpoint/2010/main" val="1891397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משימה: </a:t>
            </a:r>
            <a:r>
              <a:rPr lang="he-IL" b="1" dirty="0"/>
              <a:t>סכנת התייבשות</a:t>
            </a:r>
            <a:r>
              <a:rPr lang="he-IL" dirty="0"/>
              <a:t>, עמוד 254</a:t>
            </a:r>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16</a:t>
            </a:fld>
            <a:endParaRPr lang="he-IL"/>
          </a:p>
        </p:txBody>
      </p:sp>
    </p:spTree>
    <p:extLst>
      <p:ext uri="{BB962C8B-B14F-4D97-AF65-F5344CB8AC3E}">
        <p14:creationId xmlns:p14="http://schemas.microsoft.com/office/powerpoint/2010/main" val="1368215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במשימה התלמידים עוסקים בבחינת הרגלי השתיה שלהם ובשינוי בהרגלים באופן אישי. </a:t>
            </a:r>
          </a:p>
          <a:p>
            <a:r>
              <a:rPr lang="he-IL" dirty="0"/>
              <a:t>לאחר </a:t>
            </a:r>
            <a:r>
              <a:rPr lang="he-IL" dirty="0" err="1"/>
              <a:t>מעקבשל</a:t>
            </a:r>
            <a:r>
              <a:rPr lang="he-IL" dirty="0"/>
              <a:t> שלושה ימים הם מסיקים מסקנות לגבי הרגלי שתיית המים שלהם ומנסים לשפר.</a:t>
            </a:r>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17</a:t>
            </a:fld>
            <a:endParaRPr lang="he-IL"/>
          </a:p>
        </p:txBody>
      </p:sp>
    </p:spTree>
    <p:extLst>
      <p:ext uri="{BB962C8B-B14F-4D97-AF65-F5344CB8AC3E}">
        <p14:creationId xmlns:p14="http://schemas.microsoft.com/office/powerpoint/2010/main" val="3054706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היגדי הסיכום.</a:t>
            </a:r>
          </a:p>
          <a:p>
            <a:r>
              <a:rPr lang="he-IL" dirty="0"/>
              <a:t>אפשר לבקש מהתלמידים לחבר שאלות להיגדי הסיכום.</a:t>
            </a:r>
          </a:p>
          <a:p>
            <a:r>
              <a:rPr lang="he-IL" dirty="0"/>
              <a:t>משלימים את המושגים החסרים במשפטי הסיכום.</a:t>
            </a:r>
          </a:p>
          <a:p>
            <a:endParaRPr lang="he-IL" dirty="0"/>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18</a:t>
            </a:fld>
            <a:endParaRPr lang="he-IL"/>
          </a:p>
        </p:txBody>
      </p:sp>
    </p:spTree>
    <p:extLst>
      <p:ext uri="{BB962C8B-B14F-4D97-AF65-F5344CB8AC3E}">
        <p14:creationId xmlns:p14="http://schemas.microsoft.com/office/powerpoint/2010/main" val="2560813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המיומנויות שהפעלנו.</a:t>
            </a:r>
          </a:p>
          <a:p>
            <a:r>
              <a:rPr lang="he-IL" dirty="0"/>
              <a:t>לדוגמה: באיזו משימה זיהינו מרכיבי ניסוי בקטע מידע? </a:t>
            </a:r>
          </a:p>
          <a:p>
            <a:r>
              <a:rPr lang="he-IL" dirty="0"/>
              <a:t>תשובה: </a:t>
            </a:r>
            <a:r>
              <a:rPr lang="he-IL" b="1" dirty="0"/>
              <a:t>תכונות המים שחשובות לחיים</a:t>
            </a:r>
            <a:r>
              <a:rPr lang="he-IL" dirty="0"/>
              <a:t>, שאלה 4 בעמוד 249. </a:t>
            </a:r>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19</a:t>
            </a:fld>
            <a:endParaRPr lang="he-IL"/>
          </a:p>
        </p:txBody>
      </p:sp>
    </p:spTree>
    <p:extLst>
      <p:ext uri="{BB962C8B-B14F-4D97-AF65-F5344CB8AC3E}">
        <p14:creationId xmlns:p14="http://schemas.microsoft.com/office/powerpoint/2010/main" val="2614878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פרק שני: מים — חומר לחיים</a:t>
            </a:r>
            <a:r>
              <a:rPr lang="he-IL" dirty="0"/>
              <a:t>. הפרק עוסק בחשיבות המים לקיום הגוף ולתפקודו. הפרק מציג שתי תכונות של המים (המסת חומרים וזרימה) ובחשיבותן לקיום פעילות תקינה של הגוף. כמו כן, הפרק מאיר את</a:t>
            </a:r>
          </a:p>
          <a:p>
            <a:r>
              <a:rPr lang="he-IL" dirty="0"/>
              <a:t>החשיבות שיש לאימוץ הרגלי שתייה נכונים לקידום הבריאות ולהרגשה הטובה.</a:t>
            </a:r>
          </a:p>
          <a:p>
            <a:endParaRPr lang="he-IL" dirty="0"/>
          </a:p>
          <a:p>
            <a:endParaRPr lang="he-IL" dirty="0"/>
          </a:p>
          <a:p>
            <a:r>
              <a:rPr lang="he-IL" dirty="0"/>
              <a:t>מים הם צורך קיומי של כל יצור חי – ללא מים אין חיים. אצל בני אדם שתייה היא גם מקור להנאה המשפיעה על מצב רוחנו ועל הרגשתנו הכללית. בפרק זה, מתוודעים התלמידים להקשרים הרחבים של שתייה: כמות המים בגוף</a:t>
            </a:r>
          </a:p>
          <a:p>
            <a:r>
              <a:rPr lang="he-IL" dirty="0"/>
              <a:t>ומיקומם בגוף, חשיבות המים לתפקוד הגוף, תכונות המים ההופכות אותם חיוניים לגוף, קליטה ואיבוד מים, שמירה על מאזן מים תקין, התייבשות והרגלי שתייה בריאים.</a:t>
            </a:r>
          </a:p>
          <a:p>
            <a:endParaRPr lang="he-IL" dirty="0"/>
          </a:p>
          <a:p>
            <a:endParaRPr lang="he-IL" dirty="0"/>
          </a:p>
          <a:p>
            <a:r>
              <a:rPr lang="he-IL" dirty="0"/>
              <a:t>קוראים את קטע המידע, צופים בסרטונים ומקיימים דיון בשאלות: מדוע חשוב לשתות מים? מדוע אנו ויצורים אחרים זקוקים למים?</a:t>
            </a:r>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2</a:t>
            </a:fld>
            <a:endParaRPr lang="he-IL"/>
          </a:p>
        </p:txBody>
      </p:sp>
    </p:spTree>
    <p:extLst>
      <p:ext uri="{BB962C8B-B14F-4D97-AF65-F5344CB8AC3E}">
        <p14:creationId xmlns:p14="http://schemas.microsoft.com/office/powerpoint/2010/main" val="2500938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השאלות/המשימות שמופיעות בתבנית זו מיועדות לבדיקת ביצועי הבנה ולפיכך יש להן פוטנציאל להערכה מעצבת.</a:t>
            </a:r>
          </a:p>
          <a:p>
            <a:r>
              <a:rPr lang="he-IL" dirty="0"/>
              <a:t>בניגוד להערכה מסכמת שהיא הערכה לצורך סיכום שלב הלמידה. הערכה מעצבת היא הערכה שבמסגרתה קיים משוב</a:t>
            </a:r>
          </a:p>
          <a:p>
            <a:r>
              <a:rPr lang="he-IL" dirty="0"/>
              <a:t>מתמיד ומתחולל תהליך למידה מתמשך.</a:t>
            </a:r>
          </a:p>
          <a:p>
            <a:endParaRPr lang="he-IL" dirty="0"/>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20</a:t>
            </a:fld>
            <a:endParaRPr lang="he-IL"/>
          </a:p>
        </p:txBody>
      </p:sp>
    </p:spTree>
    <p:extLst>
      <p:ext uri="{BB962C8B-B14F-4D97-AF65-F5344CB8AC3E}">
        <p14:creationId xmlns:p14="http://schemas.microsoft.com/office/powerpoint/2010/main" val="3540188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משימת סיכום: </a:t>
            </a:r>
            <a:r>
              <a:rPr lang="he-IL" b="1" dirty="0"/>
              <a:t>מים - חומר לחיים</a:t>
            </a:r>
            <a:r>
              <a:rPr lang="he-IL" dirty="0"/>
              <a:t>, עמוד 256</a:t>
            </a:r>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21</a:t>
            </a:fld>
            <a:endParaRPr lang="he-IL"/>
          </a:p>
        </p:txBody>
      </p:sp>
    </p:spTree>
    <p:extLst>
      <p:ext uri="{BB962C8B-B14F-4D97-AF65-F5344CB8AC3E}">
        <p14:creationId xmlns:p14="http://schemas.microsoft.com/office/powerpoint/2010/main" val="52374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לכניסה למשימות הערכה באתר </a:t>
            </a:r>
            <a:r>
              <a:rPr lang="he-IL" b="1" dirty="0"/>
              <a:t>במבט חדש</a:t>
            </a:r>
          </a:p>
          <a:p>
            <a:r>
              <a:rPr lang="he-IL" dirty="0"/>
              <a:t>מדורים, משימות הערכה </a:t>
            </a:r>
          </a:p>
          <a:p>
            <a:r>
              <a:rPr lang="he-IL" dirty="0"/>
              <a:t>הסיסמה לכניסה </a:t>
            </a:r>
            <a:r>
              <a:rPr lang="en-US" dirty="0"/>
              <a:t>Tests</a:t>
            </a:r>
          </a:p>
          <a:p>
            <a:endParaRPr lang="he-IL" dirty="0"/>
          </a:p>
        </p:txBody>
      </p:sp>
      <p:sp>
        <p:nvSpPr>
          <p:cNvPr id="4" name="מציין מיקום של מספר שקופית 3"/>
          <p:cNvSpPr>
            <a:spLocks noGrp="1"/>
          </p:cNvSpPr>
          <p:nvPr>
            <p:ph type="sldNum" sz="quarter" idx="5"/>
          </p:nvPr>
        </p:nvSpPr>
        <p:spPr/>
        <p:txBody>
          <a:bodyPr/>
          <a:lstStyle/>
          <a:p>
            <a:fld id="{7317ADC5-5DA9-48CB-8706-F60CBC1C5B3E}" type="slidenum">
              <a:rPr lang="he-IL" smtClean="0"/>
              <a:t>22</a:t>
            </a:fld>
            <a:endParaRPr lang="he-IL"/>
          </a:p>
        </p:txBody>
      </p:sp>
    </p:spTree>
    <p:extLst>
      <p:ext uri="{BB962C8B-B14F-4D97-AF65-F5344CB8AC3E}">
        <p14:creationId xmlns:p14="http://schemas.microsoft.com/office/powerpoint/2010/main" val="1569887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effectLst/>
                <a:latin typeface="Almoni Neue DL 4.0 AAA"/>
              </a:rPr>
              <a:t>באתר </a:t>
            </a:r>
            <a:r>
              <a:rPr lang="he-IL" b="1" i="0" dirty="0">
                <a:effectLst/>
                <a:latin typeface="Almoni Neue DL 4.0 AAA"/>
              </a:rPr>
              <a:t>במבט מקוון</a:t>
            </a:r>
            <a:r>
              <a:rPr lang="he-IL" b="0" i="0" dirty="0">
                <a:effectLst/>
                <a:latin typeface="Almoni Neue DL 4.0 AAA"/>
              </a:rPr>
              <a:t>, יחידת התוכן </a:t>
            </a:r>
            <a:r>
              <a:rPr lang="he-IL" b="1" i="0" dirty="0">
                <a:effectLst/>
                <a:latin typeface="Almoni Neue DL 4.0 AAA"/>
              </a:rPr>
              <a:t>גוף האדם ובריאותו</a:t>
            </a:r>
            <a:r>
              <a:rPr lang="he-IL" b="0" i="0" dirty="0">
                <a:effectLst/>
                <a:latin typeface="Almoni Neue DL 4.0 AAA"/>
              </a:rPr>
              <a:t>, המשימה: </a:t>
            </a:r>
            <a:r>
              <a:rPr lang="he-IL" b="1" i="0" dirty="0">
                <a:effectLst/>
                <a:latin typeface="Almoni Neue DL 4.0 AAA"/>
              </a:rPr>
              <a:t>מים-לבריאות</a:t>
            </a:r>
            <a:r>
              <a:rPr lang="he-IL" b="0" i="0" dirty="0">
                <a:effectLst/>
                <a:latin typeface="Almoni Neue DL 4.0 AAA"/>
              </a:rPr>
              <a:t>. התלמידים קוראים קטעי מידע וטבלה ומסיקים מסקנות, מתעדים מידע על הרגלי שתייה ומציגים אותו בלוח כיתתי, משתתפים במשחק טריוויה.</a:t>
            </a:r>
            <a:endParaRPr lang="he-IL" dirty="0"/>
          </a:p>
        </p:txBody>
      </p:sp>
      <p:sp>
        <p:nvSpPr>
          <p:cNvPr id="4" name="מציין מיקום של מספר שקופית 3"/>
          <p:cNvSpPr>
            <a:spLocks noGrp="1"/>
          </p:cNvSpPr>
          <p:nvPr>
            <p:ph type="sldNum" sz="quarter" idx="5"/>
          </p:nvPr>
        </p:nvSpPr>
        <p:spPr/>
        <p:txBody>
          <a:bodyPr/>
          <a:lstStyle/>
          <a:p>
            <a:fld id="{7317ADC5-5DA9-48CB-8706-F60CBC1C5B3E}" type="slidenum">
              <a:rPr lang="he-IL" smtClean="0"/>
              <a:t>23</a:t>
            </a:fld>
            <a:endParaRPr lang="he-IL"/>
          </a:p>
        </p:txBody>
      </p:sp>
    </p:spTree>
    <p:extLst>
      <p:ext uri="{BB962C8B-B14F-4D97-AF65-F5344CB8AC3E}">
        <p14:creationId xmlns:p14="http://schemas.microsoft.com/office/powerpoint/2010/main" val="1708029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המים שבגוף נסתרים מעינינו. העובדה ששני שלישים ממסת גופנו הם מים מפתיעה ומעוררת פליאה: היכן נמצאים המים? המים בגוף נמצאים בשלושה מדורים: המדור התוך תאי, המדור החוץ תאי והמדור שבכלי הדם. רוב המים נמצאים במדור התוך תאי. חשוב להבהיר לתלמידים שאין מאגר מים בגוף. הבנה זו תתפתח בהדרגה בשנים הבאות כאשר ילמדו על מבנה התא.</a:t>
            </a:r>
          </a:p>
          <a:p>
            <a:endParaRPr lang="he-IL" dirty="0"/>
          </a:p>
          <a:p>
            <a:endParaRPr lang="he-IL" dirty="0"/>
          </a:p>
          <a:p>
            <a:r>
              <a:rPr lang="he-IL" dirty="0"/>
              <a:t>תת הפרק </a:t>
            </a:r>
            <a:r>
              <a:rPr lang="he-IL" b="1" dirty="0"/>
              <a:t>המים בגופנו </a:t>
            </a:r>
            <a:r>
              <a:rPr lang="he-IL" dirty="0"/>
              <a:t>עוסק במרכיבי הידע המדעי להבנת חשיבות המים לתפקוד הגוף.</a:t>
            </a:r>
          </a:p>
          <a:p>
            <a:r>
              <a:rPr lang="he-IL" dirty="0"/>
              <a:t>המים נמצאים בגוף בשלושה מדורים הקשורים זה לזה: </a:t>
            </a:r>
            <a:r>
              <a:rPr lang="he-IL" b="1" dirty="0"/>
              <a:t>בתאים, בנוזל הבין- תאי ובנוזל הדם</a:t>
            </a:r>
            <a:r>
              <a:rPr lang="he-IL" dirty="0"/>
              <a:t>.</a:t>
            </a:r>
          </a:p>
          <a:p>
            <a:r>
              <a:rPr lang="he-IL" dirty="0"/>
              <a:t>על אף כמותם הגדולה יחסית בגוף (כשני שלישים) הם נסתרים מעיננו.</a:t>
            </a:r>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3</a:t>
            </a:fld>
            <a:endParaRPr lang="he-IL"/>
          </a:p>
        </p:txBody>
      </p:sp>
    </p:spTree>
    <p:extLst>
      <p:ext uri="{BB962C8B-B14F-4D97-AF65-F5344CB8AC3E}">
        <p14:creationId xmlns:p14="http://schemas.microsoft.com/office/powerpoint/2010/main" val="4039414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בספר הדיגיטלי, 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המים בגופנו (הרחבה)</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עמוד 247.</a:t>
            </a:r>
            <a:endParaRPr lang="he-IL" dirty="0"/>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4</a:t>
            </a:fld>
            <a:endParaRPr lang="he-IL"/>
          </a:p>
        </p:txBody>
      </p:sp>
    </p:spTree>
    <p:extLst>
      <p:ext uri="{BB962C8B-B14F-4D97-AF65-F5344CB8AC3E}">
        <p14:creationId xmlns:p14="http://schemas.microsoft.com/office/powerpoint/2010/main" val="4284191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תת הפרק </a:t>
            </a:r>
            <a:r>
              <a:rPr lang="he-IL" b="1" dirty="0"/>
              <a:t>חשיבות המים לקיום הגוף </a:t>
            </a:r>
            <a:r>
              <a:rPr lang="he-IL" dirty="0"/>
              <a:t>מציג את תכונות המים בהמסת חומרים חיוניים הנכנסים לגוף ובהובלה של חומרים ממקום למקום בגוף לצורך קליטתם בתאים. המים מגיעים לכל המקומות בגוף ומשתתפים בפעולות חיים. </a:t>
            </a:r>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5</a:t>
            </a:fld>
            <a:endParaRPr lang="he-IL"/>
          </a:p>
        </p:txBody>
      </p:sp>
    </p:spTree>
    <p:extLst>
      <p:ext uri="{BB962C8B-B14F-4D97-AF65-F5344CB8AC3E}">
        <p14:creationId xmlns:p14="http://schemas.microsoft.com/office/powerpoint/2010/main" val="1990503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תת הפרק </a:t>
            </a:r>
            <a:r>
              <a:rPr lang="he-IL" b="1" dirty="0"/>
              <a:t>להיות בריאים </a:t>
            </a:r>
            <a:r>
              <a:rPr lang="he-IL" dirty="0"/>
              <a:t>עוסק בהיבטים הבריאותיים של שתייה וחוסר שתייה. גופנו קולט מים ממשקאות וממזון. המים חיוניים לגוף, לכן יש חשיבות רבה לאספקה תקינה של</a:t>
            </a:r>
          </a:p>
          <a:p>
            <a:r>
              <a:rPr lang="he-IL" dirty="0"/>
              <a:t>מים ולאימוץ הרגלי שתייה בריאים.</a:t>
            </a:r>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6</a:t>
            </a:fld>
            <a:endParaRPr lang="he-IL"/>
          </a:p>
        </p:txBody>
      </p:sp>
    </p:spTree>
    <p:extLst>
      <p:ext uri="{BB962C8B-B14F-4D97-AF65-F5344CB8AC3E}">
        <p14:creationId xmlns:p14="http://schemas.microsoft.com/office/powerpoint/2010/main" val="3026848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משקאות ממותקים מכילים לעיתים כמויות גדולות מידי של סוכר שאינם בריאים לגוף.</a:t>
            </a:r>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7</a:t>
            </a:fld>
            <a:endParaRPr lang="he-IL"/>
          </a:p>
        </p:txBody>
      </p:sp>
    </p:spTree>
    <p:extLst>
      <p:ext uri="{BB962C8B-B14F-4D97-AF65-F5344CB8AC3E}">
        <p14:creationId xmlns:p14="http://schemas.microsoft.com/office/powerpoint/2010/main" val="1029660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אמונות שונות משפיעות אף הן על הרגלי השתייה. מחקרים הוכיחו שלחלק מאמונות אלה אין כל בסיס. בדיקה מדעית של אמונות אלה הביאה למסקנות הבאות: שתייה מרובה אינה גורמת להזעת יתר, שתיית מים אחרי אכילת פירות אינה</a:t>
            </a:r>
          </a:p>
          <a:p>
            <a:r>
              <a:rPr lang="he-IL" dirty="0"/>
              <a:t>גורמת לכאבי בטן או לשלשול, שתייה לפני ארוחה ובמהלכה אינה מדכאת את התיאבון. יתר על כן, היא מסייעת בעיכול, שתיית מים קרים אינה גורמת לכאב גרון: אדרבה, ממצאים מראים שמים צוננים טעימים יותר ולפיכך נוטים לשתות מהם</a:t>
            </a:r>
          </a:p>
          <a:p>
            <a:r>
              <a:rPr lang="he-IL" dirty="0"/>
              <a:t>יותר, דבר שחשוב בימי הקיץ החמים. כאבי גרון נגרמים בתגובה להידבקות בנגיף או בחיידק, ולא משתיית מים קרים.</a:t>
            </a:r>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8</a:t>
            </a:fld>
            <a:endParaRPr lang="he-IL"/>
          </a:p>
        </p:txBody>
      </p:sp>
    </p:spTree>
    <p:extLst>
      <p:ext uri="{BB962C8B-B14F-4D97-AF65-F5344CB8AC3E}">
        <p14:creationId xmlns:p14="http://schemas.microsoft.com/office/powerpoint/2010/main" val="2924835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מטרה מרכזית של הפרק היא אימוץ הרגלי שתייה. חשוב להביא בחשבון שאמונות שונות משפיעות אף הן על הרגלי השתייה שלנו, למשל, האמונה ששתייה מרובה של מים משמינה, שאסור לשתות מים מיד אחרי שאוכלים פֵּירות, ששתייה מפחיתה את התיאבון ועוד. מחקרים הוכיחו שלחלק מאמונות אלה אין כל בסיס.</a:t>
            </a:r>
          </a:p>
        </p:txBody>
      </p:sp>
      <p:sp>
        <p:nvSpPr>
          <p:cNvPr id="4" name="מציין מיקום של מספר שקופית 3"/>
          <p:cNvSpPr>
            <a:spLocks noGrp="1"/>
          </p:cNvSpPr>
          <p:nvPr>
            <p:ph type="sldNum" sz="quarter" idx="5"/>
          </p:nvPr>
        </p:nvSpPr>
        <p:spPr/>
        <p:txBody>
          <a:bodyPr/>
          <a:lstStyle/>
          <a:p>
            <a:fld id="{F04460E8-3B9D-4DD6-A9AF-F73C65E84FE1}" type="slidenum">
              <a:rPr lang="he-IL" smtClean="0"/>
              <a:t>9</a:t>
            </a:fld>
            <a:endParaRPr lang="he-IL"/>
          </a:p>
        </p:txBody>
      </p:sp>
    </p:spTree>
    <p:extLst>
      <p:ext uri="{BB962C8B-B14F-4D97-AF65-F5344CB8AC3E}">
        <p14:creationId xmlns:p14="http://schemas.microsoft.com/office/powerpoint/2010/main" val="3935916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4891364-15B3-1E79-BEF7-ECD5A93CB0E2}"/>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14D37B89-046E-4DFF-B3F1-E2385E4D0F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9955E654-788B-4925-BFF9-BF7D62C63A30}"/>
              </a:ext>
            </a:extLst>
          </p:cNvPr>
          <p:cNvSpPr>
            <a:spLocks noGrp="1"/>
          </p:cNvSpPr>
          <p:nvPr>
            <p:ph type="dt" sz="half" idx="10"/>
          </p:nvPr>
        </p:nvSpPr>
        <p:spPr/>
        <p:txBody>
          <a:bodyPr/>
          <a:lstStyle/>
          <a:p>
            <a:fld id="{A64AFB44-812E-4231-87C8-4BB2AA3074F3}" type="datetimeFigureOut">
              <a:rPr lang="he-IL" smtClean="0"/>
              <a:t>ט"ז/אדר/תשפ"ה</a:t>
            </a:fld>
            <a:endParaRPr lang="he-IL"/>
          </a:p>
        </p:txBody>
      </p:sp>
      <p:sp>
        <p:nvSpPr>
          <p:cNvPr id="5" name="מציין מיקום של כותרת תחתונה 4">
            <a:extLst>
              <a:ext uri="{FF2B5EF4-FFF2-40B4-BE49-F238E27FC236}">
                <a16:creationId xmlns:a16="http://schemas.microsoft.com/office/drawing/2014/main" id="{22A2248C-F7A7-A5E7-817F-1AA8A24A8C3D}"/>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B174AC7-6179-9507-270C-1F07A55BA792}"/>
              </a:ext>
            </a:extLst>
          </p:cNvPr>
          <p:cNvSpPr>
            <a:spLocks noGrp="1"/>
          </p:cNvSpPr>
          <p:nvPr>
            <p:ph type="sldNum" sz="quarter" idx="12"/>
          </p:nvPr>
        </p:nvSpPr>
        <p:spPr/>
        <p:txBody>
          <a:bodyPr/>
          <a:lstStyle/>
          <a:p>
            <a:fld id="{E8551CC3-EDC8-4282-88B7-124BDAB421D7}" type="slidenum">
              <a:rPr lang="he-IL" smtClean="0"/>
              <a:t>‹#›</a:t>
            </a:fld>
            <a:endParaRPr lang="he-IL"/>
          </a:p>
        </p:txBody>
      </p:sp>
    </p:spTree>
    <p:extLst>
      <p:ext uri="{BB962C8B-B14F-4D97-AF65-F5344CB8AC3E}">
        <p14:creationId xmlns:p14="http://schemas.microsoft.com/office/powerpoint/2010/main" val="1694655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BEED42B-A38D-00AE-DE79-B064F29FB2C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E4886480-4E41-BCEE-FAA5-5427CF4207C0}"/>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0A227FF9-55F9-8DCC-5CE3-A4E028D0E65B}"/>
              </a:ext>
            </a:extLst>
          </p:cNvPr>
          <p:cNvSpPr>
            <a:spLocks noGrp="1"/>
          </p:cNvSpPr>
          <p:nvPr>
            <p:ph type="dt" sz="half" idx="10"/>
          </p:nvPr>
        </p:nvSpPr>
        <p:spPr/>
        <p:txBody>
          <a:bodyPr/>
          <a:lstStyle/>
          <a:p>
            <a:fld id="{A64AFB44-812E-4231-87C8-4BB2AA3074F3}" type="datetimeFigureOut">
              <a:rPr lang="he-IL" smtClean="0"/>
              <a:t>ט"ז/אדר/תשפ"ה</a:t>
            </a:fld>
            <a:endParaRPr lang="he-IL"/>
          </a:p>
        </p:txBody>
      </p:sp>
      <p:sp>
        <p:nvSpPr>
          <p:cNvPr id="5" name="מציין מיקום של כותרת תחתונה 4">
            <a:extLst>
              <a:ext uri="{FF2B5EF4-FFF2-40B4-BE49-F238E27FC236}">
                <a16:creationId xmlns:a16="http://schemas.microsoft.com/office/drawing/2014/main" id="{9534CBD1-700F-88B5-6DE4-BFC9465C746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FEC3F8A-7457-CF4E-37F4-4A6A2BF50322}"/>
              </a:ext>
            </a:extLst>
          </p:cNvPr>
          <p:cNvSpPr>
            <a:spLocks noGrp="1"/>
          </p:cNvSpPr>
          <p:nvPr>
            <p:ph type="sldNum" sz="quarter" idx="12"/>
          </p:nvPr>
        </p:nvSpPr>
        <p:spPr/>
        <p:txBody>
          <a:bodyPr/>
          <a:lstStyle/>
          <a:p>
            <a:fld id="{E8551CC3-EDC8-4282-88B7-124BDAB421D7}" type="slidenum">
              <a:rPr lang="he-IL" smtClean="0"/>
              <a:t>‹#›</a:t>
            </a:fld>
            <a:endParaRPr lang="he-IL"/>
          </a:p>
        </p:txBody>
      </p:sp>
    </p:spTree>
    <p:extLst>
      <p:ext uri="{BB962C8B-B14F-4D97-AF65-F5344CB8AC3E}">
        <p14:creationId xmlns:p14="http://schemas.microsoft.com/office/powerpoint/2010/main" val="1122427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3AD5BC94-510F-76FF-5260-92B32BB99147}"/>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83A8ACD7-C240-DD6A-9902-F3703EF60C71}"/>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B9047303-7452-7743-49C6-CB8B50C4C013}"/>
              </a:ext>
            </a:extLst>
          </p:cNvPr>
          <p:cNvSpPr>
            <a:spLocks noGrp="1"/>
          </p:cNvSpPr>
          <p:nvPr>
            <p:ph type="dt" sz="half" idx="10"/>
          </p:nvPr>
        </p:nvSpPr>
        <p:spPr/>
        <p:txBody>
          <a:bodyPr/>
          <a:lstStyle/>
          <a:p>
            <a:fld id="{A64AFB44-812E-4231-87C8-4BB2AA3074F3}" type="datetimeFigureOut">
              <a:rPr lang="he-IL" smtClean="0"/>
              <a:t>ט"ז/אדר/תשפ"ה</a:t>
            </a:fld>
            <a:endParaRPr lang="he-IL"/>
          </a:p>
        </p:txBody>
      </p:sp>
      <p:sp>
        <p:nvSpPr>
          <p:cNvPr id="5" name="מציין מיקום של כותרת תחתונה 4">
            <a:extLst>
              <a:ext uri="{FF2B5EF4-FFF2-40B4-BE49-F238E27FC236}">
                <a16:creationId xmlns:a16="http://schemas.microsoft.com/office/drawing/2014/main" id="{FBE0227C-4512-99C7-B331-02C226188D7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99E2170-105E-4D91-9BD6-2E0BAA85E216}"/>
              </a:ext>
            </a:extLst>
          </p:cNvPr>
          <p:cNvSpPr>
            <a:spLocks noGrp="1"/>
          </p:cNvSpPr>
          <p:nvPr>
            <p:ph type="sldNum" sz="quarter" idx="12"/>
          </p:nvPr>
        </p:nvSpPr>
        <p:spPr/>
        <p:txBody>
          <a:bodyPr/>
          <a:lstStyle/>
          <a:p>
            <a:fld id="{E8551CC3-EDC8-4282-88B7-124BDAB421D7}" type="slidenum">
              <a:rPr lang="he-IL" smtClean="0"/>
              <a:t>‹#›</a:t>
            </a:fld>
            <a:endParaRPr lang="he-IL"/>
          </a:p>
        </p:txBody>
      </p:sp>
    </p:spTree>
    <p:extLst>
      <p:ext uri="{BB962C8B-B14F-4D97-AF65-F5344CB8AC3E}">
        <p14:creationId xmlns:p14="http://schemas.microsoft.com/office/powerpoint/2010/main" val="2623043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058290B-F7DD-2FA0-780B-4C2DB4AF4E8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953F3B72-F562-A231-B912-79C6FA49E415}"/>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47CE1CA1-955B-0FF3-C7A6-C19AC273341D}"/>
              </a:ext>
            </a:extLst>
          </p:cNvPr>
          <p:cNvSpPr>
            <a:spLocks noGrp="1"/>
          </p:cNvSpPr>
          <p:nvPr>
            <p:ph type="dt" sz="half" idx="10"/>
          </p:nvPr>
        </p:nvSpPr>
        <p:spPr/>
        <p:txBody>
          <a:bodyPr/>
          <a:lstStyle/>
          <a:p>
            <a:fld id="{A64AFB44-812E-4231-87C8-4BB2AA3074F3}" type="datetimeFigureOut">
              <a:rPr lang="he-IL" smtClean="0"/>
              <a:t>ט"ז/אדר/תשפ"ה</a:t>
            </a:fld>
            <a:endParaRPr lang="he-IL"/>
          </a:p>
        </p:txBody>
      </p:sp>
      <p:sp>
        <p:nvSpPr>
          <p:cNvPr id="5" name="מציין מיקום של כותרת תחתונה 4">
            <a:extLst>
              <a:ext uri="{FF2B5EF4-FFF2-40B4-BE49-F238E27FC236}">
                <a16:creationId xmlns:a16="http://schemas.microsoft.com/office/drawing/2014/main" id="{0634793A-324B-DBEA-18FB-74F77035FA6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9EB6E573-282D-D3F7-841F-77ED7D6CAEF8}"/>
              </a:ext>
            </a:extLst>
          </p:cNvPr>
          <p:cNvSpPr>
            <a:spLocks noGrp="1"/>
          </p:cNvSpPr>
          <p:nvPr>
            <p:ph type="sldNum" sz="quarter" idx="12"/>
          </p:nvPr>
        </p:nvSpPr>
        <p:spPr/>
        <p:txBody>
          <a:bodyPr/>
          <a:lstStyle/>
          <a:p>
            <a:fld id="{E8551CC3-EDC8-4282-88B7-124BDAB421D7}" type="slidenum">
              <a:rPr lang="he-IL" smtClean="0"/>
              <a:t>‹#›</a:t>
            </a:fld>
            <a:endParaRPr lang="he-IL"/>
          </a:p>
        </p:txBody>
      </p:sp>
    </p:spTree>
    <p:extLst>
      <p:ext uri="{BB962C8B-B14F-4D97-AF65-F5344CB8AC3E}">
        <p14:creationId xmlns:p14="http://schemas.microsoft.com/office/powerpoint/2010/main" val="2468354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7E26C4A-A5E3-1E31-6938-07A36B2F23D1}"/>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AF080BF5-1104-1230-16A7-26B6B5A93D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470484EF-4EB3-9B9E-EB34-7996BBD91E67}"/>
              </a:ext>
            </a:extLst>
          </p:cNvPr>
          <p:cNvSpPr>
            <a:spLocks noGrp="1"/>
          </p:cNvSpPr>
          <p:nvPr>
            <p:ph type="dt" sz="half" idx="10"/>
          </p:nvPr>
        </p:nvSpPr>
        <p:spPr/>
        <p:txBody>
          <a:bodyPr/>
          <a:lstStyle/>
          <a:p>
            <a:fld id="{A64AFB44-812E-4231-87C8-4BB2AA3074F3}" type="datetimeFigureOut">
              <a:rPr lang="he-IL" smtClean="0"/>
              <a:t>ט"ז/אדר/תשפ"ה</a:t>
            </a:fld>
            <a:endParaRPr lang="he-IL"/>
          </a:p>
        </p:txBody>
      </p:sp>
      <p:sp>
        <p:nvSpPr>
          <p:cNvPr id="5" name="מציין מיקום של כותרת תחתונה 4">
            <a:extLst>
              <a:ext uri="{FF2B5EF4-FFF2-40B4-BE49-F238E27FC236}">
                <a16:creationId xmlns:a16="http://schemas.microsoft.com/office/drawing/2014/main" id="{6EB7E7FD-6087-A5B7-9779-0429E2E4173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525E390-4CB7-E42F-46E2-C535AFFF4C46}"/>
              </a:ext>
            </a:extLst>
          </p:cNvPr>
          <p:cNvSpPr>
            <a:spLocks noGrp="1"/>
          </p:cNvSpPr>
          <p:nvPr>
            <p:ph type="sldNum" sz="quarter" idx="12"/>
          </p:nvPr>
        </p:nvSpPr>
        <p:spPr/>
        <p:txBody>
          <a:bodyPr/>
          <a:lstStyle/>
          <a:p>
            <a:fld id="{E8551CC3-EDC8-4282-88B7-124BDAB421D7}" type="slidenum">
              <a:rPr lang="he-IL" smtClean="0"/>
              <a:t>‹#›</a:t>
            </a:fld>
            <a:endParaRPr lang="he-IL"/>
          </a:p>
        </p:txBody>
      </p:sp>
    </p:spTree>
    <p:extLst>
      <p:ext uri="{BB962C8B-B14F-4D97-AF65-F5344CB8AC3E}">
        <p14:creationId xmlns:p14="http://schemas.microsoft.com/office/powerpoint/2010/main" val="4027092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80B4791-E215-1A5C-65CB-DD3EDA97E889}"/>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0CE680FB-F87A-08B8-9870-1E0DE0DB484F}"/>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3C403933-D6E1-6599-FAE1-4A99DE650E19}"/>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C81277C-E8EF-F9EC-D67D-AF1AF4502416}"/>
              </a:ext>
            </a:extLst>
          </p:cNvPr>
          <p:cNvSpPr>
            <a:spLocks noGrp="1"/>
          </p:cNvSpPr>
          <p:nvPr>
            <p:ph type="dt" sz="half" idx="10"/>
          </p:nvPr>
        </p:nvSpPr>
        <p:spPr/>
        <p:txBody>
          <a:bodyPr/>
          <a:lstStyle/>
          <a:p>
            <a:fld id="{A64AFB44-812E-4231-87C8-4BB2AA3074F3}" type="datetimeFigureOut">
              <a:rPr lang="he-IL" smtClean="0"/>
              <a:t>ט"ז/אדר/תשפ"ה</a:t>
            </a:fld>
            <a:endParaRPr lang="he-IL"/>
          </a:p>
        </p:txBody>
      </p:sp>
      <p:sp>
        <p:nvSpPr>
          <p:cNvPr id="6" name="מציין מיקום של כותרת תחתונה 5">
            <a:extLst>
              <a:ext uri="{FF2B5EF4-FFF2-40B4-BE49-F238E27FC236}">
                <a16:creationId xmlns:a16="http://schemas.microsoft.com/office/drawing/2014/main" id="{46D2A208-5E0A-0AF6-303E-146326AEE57E}"/>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C0818EA1-C2BB-B91E-5C1E-F38A4A30A5A1}"/>
              </a:ext>
            </a:extLst>
          </p:cNvPr>
          <p:cNvSpPr>
            <a:spLocks noGrp="1"/>
          </p:cNvSpPr>
          <p:nvPr>
            <p:ph type="sldNum" sz="quarter" idx="12"/>
          </p:nvPr>
        </p:nvSpPr>
        <p:spPr/>
        <p:txBody>
          <a:bodyPr/>
          <a:lstStyle/>
          <a:p>
            <a:fld id="{E8551CC3-EDC8-4282-88B7-124BDAB421D7}" type="slidenum">
              <a:rPr lang="he-IL" smtClean="0"/>
              <a:t>‹#›</a:t>
            </a:fld>
            <a:endParaRPr lang="he-IL"/>
          </a:p>
        </p:txBody>
      </p:sp>
    </p:spTree>
    <p:extLst>
      <p:ext uri="{BB962C8B-B14F-4D97-AF65-F5344CB8AC3E}">
        <p14:creationId xmlns:p14="http://schemas.microsoft.com/office/powerpoint/2010/main" val="796768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81262A7-0C57-05A2-311A-C53BA488AD99}"/>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ED6E1467-92B1-3C73-DC13-B1DF6794E7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0E05F1BB-6C70-C795-0545-DE9D7A05BC5D}"/>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B5766525-D5E8-F4D9-0ACA-FB12063483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6CFC1FFF-2AE5-6B9A-B26F-D9F15D8E53EF}"/>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C3C072AB-8004-2444-4263-6D7C851CBBA6}"/>
              </a:ext>
            </a:extLst>
          </p:cNvPr>
          <p:cNvSpPr>
            <a:spLocks noGrp="1"/>
          </p:cNvSpPr>
          <p:nvPr>
            <p:ph type="dt" sz="half" idx="10"/>
          </p:nvPr>
        </p:nvSpPr>
        <p:spPr/>
        <p:txBody>
          <a:bodyPr/>
          <a:lstStyle/>
          <a:p>
            <a:fld id="{A64AFB44-812E-4231-87C8-4BB2AA3074F3}" type="datetimeFigureOut">
              <a:rPr lang="he-IL" smtClean="0"/>
              <a:t>ט"ז/אדר/תשפ"ה</a:t>
            </a:fld>
            <a:endParaRPr lang="he-IL"/>
          </a:p>
        </p:txBody>
      </p:sp>
      <p:sp>
        <p:nvSpPr>
          <p:cNvPr id="8" name="מציין מיקום של כותרת תחתונה 7">
            <a:extLst>
              <a:ext uri="{FF2B5EF4-FFF2-40B4-BE49-F238E27FC236}">
                <a16:creationId xmlns:a16="http://schemas.microsoft.com/office/drawing/2014/main" id="{8A8A7688-1439-3DF8-2671-C90DA2372D12}"/>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95CA1218-A6E0-6891-D64B-357F2628F97A}"/>
              </a:ext>
            </a:extLst>
          </p:cNvPr>
          <p:cNvSpPr>
            <a:spLocks noGrp="1"/>
          </p:cNvSpPr>
          <p:nvPr>
            <p:ph type="sldNum" sz="quarter" idx="12"/>
          </p:nvPr>
        </p:nvSpPr>
        <p:spPr/>
        <p:txBody>
          <a:bodyPr/>
          <a:lstStyle/>
          <a:p>
            <a:fld id="{E8551CC3-EDC8-4282-88B7-124BDAB421D7}" type="slidenum">
              <a:rPr lang="he-IL" smtClean="0"/>
              <a:t>‹#›</a:t>
            </a:fld>
            <a:endParaRPr lang="he-IL"/>
          </a:p>
        </p:txBody>
      </p:sp>
    </p:spTree>
    <p:extLst>
      <p:ext uri="{BB962C8B-B14F-4D97-AF65-F5344CB8AC3E}">
        <p14:creationId xmlns:p14="http://schemas.microsoft.com/office/powerpoint/2010/main" val="930711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CDB5321-E044-E9D8-0686-85619839094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EBF3B331-3465-ED23-87EA-00837C678075}"/>
              </a:ext>
            </a:extLst>
          </p:cNvPr>
          <p:cNvSpPr>
            <a:spLocks noGrp="1"/>
          </p:cNvSpPr>
          <p:nvPr>
            <p:ph type="dt" sz="half" idx="10"/>
          </p:nvPr>
        </p:nvSpPr>
        <p:spPr/>
        <p:txBody>
          <a:bodyPr/>
          <a:lstStyle/>
          <a:p>
            <a:fld id="{A64AFB44-812E-4231-87C8-4BB2AA3074F3}" type="datetimeFigureOut">
              <a:rPr lang="he-IL" smtClean="0"/>
              <a:t>ט"ז/אדר/תשפ"ה</a:t>
            </a:fld>
            <a:endParaRPr lang="he-IL"/>
          </a:p>
        </p:txBody>
      </p:sp>
      <p:sp>
        <p:nvSpPr>
          <p:cNvPr id="4" name="מציין מיקום של כותרת תחתונה 3">
            <a:extLst>
              <a:ext uri="{FF2B5EF4-FFF2-40B4-BE49-F238E27FC236}">
                <a16:creationId xmlns:a16="http://schemas.microsoft.com/office/drawing/2014/main" id="{286D38B7-DEF5-D4FE-D493-D63F7A2BC50E}"/>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590D1B42-F8EE-DB3B-819B-5B1DC4AE8E4D}"/>
              </a:ext>
            </a:extLst>
          </p:cNvPr>
          <p:cNvSpPr>
            <a:spLocks noGrp="1"/>
          </p:cNvSpPr>
          <p:nvPr>
            <p:ph type="sldNum" sz="quarter" idx="12"/>
          </p:nvPr>
        </p:nvSpPr>
        <p:spPr/>
        <p:txBody>
          <a:bodyPr/>
          <a:lstStyle/>
          <a:p>
            <a:fld id="{E8551CC3-EDC8-4282-88B7-124BDAB421D7}" type="slidenum">
              <a:rPr lang="he-IL" smtClean="0"/>
              <a:t>‹#›</a:t>
            </a:fld>
            <a:endParaRPr lang="he-IL"/>
          </a:p>
        </p:txBody>
      </p:sp>
    </p:spTree>
    <p:extLst>
      <p:ext uri="{BB962C8B-B14F-4D97-AF65-F5344CB8AC3E}">
        <p14:creationId xmlns:p14="http://schemas.microsoft.com/office/powerpoint/2010/main" val="237614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38AA3E47-2835-4ADB-F26F-40D4E6987439}"/>
              </a:ext>
            </a:extLst>
          </p:cNvPr>
          <p:cNvSpPr>
            <a:spLocks noGrp="1"/>
          </p:cNvSpPr>
          <p:nvPr>
            <p:ph type="dt" sz="half" idx="10"/>
          </p:nvPr>
        </p:nvSpPr>
        <p:spPr/>
        <p:txBody>
          <a:bodyPr/>
          <a:lstStyle/>
          <a:p>
            <a:fld id="{A64AFB44-812E-4231-87C8-4BB2AA3074F3}" type="datetimeFigureOut">
              <a:rPr lang="he-IL" smtClean="0"/>
              <a:t>ט"ז/אדר/תשפ"ה</a:t>
            </a:fld>
            <a:endParaRPr lang="he-IL"/>
          </a:p>
        </p:txBody>
      </p:sp>
      <p:sp>
        <p:nvSpPr>
          <p:cNvPr id="3" name="מציין מיקום של כותרת תחתונה 2">
            <a:extLst>
              <a:ext uri="{FF2B5EF4-FFF2-40B4-BE49-F238E27FC236}">
                <a16:creationId xmlns:a16="http://schemas.microsoft.com/office/drawing/2014/main" id="{D346D761-3A68-5BDD-061B-2737F02D7E78}"/>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FA208C06-8117-EB00-96C3-2F2C23CAD1D5}"/>
              </a:ext>
            </a:extLst>
          </p:cNvPr>
          <p:cNvSpPr>
            <a:spLocks noGrp="1"/>
          </p:cNvSpPr>
          <p:nvPr>
            <p:ph type="sldNum" sz="quarter" idx="12"/>
          </p:nvPr>
        </p:nvSpPr>
        <p:spPr/>
        <p:txBody>
          <a:bodyPr/>
          <a:lstStyle/>
          <a:p>
            <a:fld id="{E8551CC3-EDC8-4282-88B7-124BDAB421D7}" type="slidenum">
              <a:rPr lang="he-IL" smtClean="0"/>
              <a:t>‹#›</a:t>
            </a:fld>
            <a:endParaRPr lang="he-IL"/>
          </a:p>
        </p:txBody>
      </p:sp>
    </p:spTree>
    <p:extLst>
      <p:ext uri="{BB962C8B-B14F-4D97-AF65-F5344CB8AC3E}">
        <p14:creationId xmlns:p14="http://schemas.microsoft.com/office/powerpoint/2010/main" val="177939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B13BE85-E47B-D83A-9D6F-6E4AF4EE2BA5}"/>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1D7FBB5-02CD-0857-2D43-E854D72943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E82D3B34-03CD-C8BC-7BB2-B1BDDDE0E1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A44298D0-C7C8-BD7D-929F-936E032DCCFF}"/>
              </a:ext>
            </a:extLst>
          </p:cNvPr>
          <p:cNvSpPr>
            <a:spLocks noGrp="1"/>
          </p:cNvSpPr>
          <p:nvPr>
            <p:ph type="dt" sz="half" idx="10"/>
          </p:nvPr>
        </p:nvSpPr>
        <p:spPr/>
        <p:txBody>
          <a:bodyPr/>
          <a:lstStyle/>
          <a:p>
            <a:fld id="{A64AFB44-812E-4231-87C8-4BB2AA3074F3}" type="datetimeFigureOut">
              <a:rPr lang="he-IL" smtClean="0"/>
              <a:t>ט"ז/אדר/תשפ"ה</a:t>
            </a:fld>
            <a:endParaRPr lang="he-IL"/>
          </a:p>
        </p:txBody>
      </p:sp>
      <p:sp>
        <p:nvSpPr>
          <p:cNvPr id="6" name="מציין מיקום של כותרת תחתונה 5">
            <a:extLst>
              <a:ext uri="{FF2B5EF4-FFF2-40B4-BE49-F238E27FC236}">
                <a16:creationId xmlns:a16="http://schemas.microsoft.com/office/drawing/2014/main" id="{B3DA4AD9-B6CD-2454-CE0F-E522F99529EA}"/>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9AA10AD0-7866-9C85-BCD3-791E2CACA725}"/>
              </a:ext>
            </a:extLst>
          </p:cNvPr>
          <p:cNvSpPr>
            <a:spLocks noGrp="1"/>
          </p:cNvSpPr>
          <p:nvPr>
            <p:ph type="sldNum" sz="quarter" idx="12"/>
          </p:nvPr>
        </p:nvSpPr>
        <p:spPr/>
        <p:txBody>
          <a:bodyPr/>
          <a:lstStyle/>
          <a:p>
            <a:fld id="{E8551CC3-EDC8-4282-88B7-124BDAB421D7}" type="slidenum">
              <a:rPr lang="he-IL" smtClean="0"/>
              <a:t>‹#›</a:t>
            </a:fld>
            <a:endParaRPr lang="he-IL"/>
          </a:p>
        </p:txBody>
      </p:sp>
    </p:spTree>
    <p:extLst>
      <p:ext uri="{BB962C8B-B14F-4D97-AF65-F5344CB8AC3E}">
        <p14:creationId xmlns:p14="http://schemas.microsoft.com/office/powerpoint/2010/main" val="1860972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CA26BD8-5103-11AD-08B2-993140543D9F}"/>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668B08C2-7557-5D8D-4FAA-998B4AB76C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978A2FF3-6D96-BBB5-0ABB-FF65B4D097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2964CD4C-0527-BDC3-B1E8-E8B0786CAA6B}"/>
              </a:ext>
            </a:extLst>
          </p:cNvPr>
          <p:cNvSpPr>
            <a:spLocks noGrp="1"/>
          </p:cNvSpPr>
          <p:nvPr>
            <p:ph type="dt" sz="half" idx="10"/>
          </p:nvPr>
        </p:nvSpPr>
        <p:spPr/>
        <p:txBody>
          <a:bodyPr/>
          <a:lstStyle/>
          <a:p>
            <a:fld id="{A64AFB44-812E-4231-87C8-4BB2AA3074F3}" type="datetimeFigureOut">
              <a:rPr lang="he-IL" smtClean="0"/>
              <a:t>ט"ז/אדר/תשפ"ה</a:t>
            </a:fld>
            <a:endParaRPr lang="he-IL"/>
          </a:p>
        </p:txBody>
      </p:sp>
      <p:sp>
        <p:nvSpPr>
          <p:cNvPr id="6" name="מציין מיקום של כותרת תחתונה 5">
            <a:extLst>
              <a:ext uri="{FF2B5EF4-FFF2-40B4-BE49-F238E27FC236}">
                <a16:creationId xmlns:a16="http://schemas.microsoft.com/office/drawing/2014/main" id="{09665C9F-9C6E-0330-FA29-BCC7A111DF20}"/>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9B8FC086-A740-86AC-9692-8E38CD0FE5F5}"/>
              </a:ext>
            </a:extLst>
          </p:cNvPr>
          <p:cNvSpPr>
            <a:spLocks noGrp="1"/>
          </p:cNvSpPr>
          <p:nvPr>
            <p:ph type="sldNum" sz="quarter" idx="12"/>
          </p:nvPr>
        </p:nvSpPr>
        <p:spPr/>
        <p:txBody>
          <a:bodyPr/>
          <a:lstStyle/>
          <a:p>
            <a:fld id="{E8551CC3-EDC8-4282-88B7-124BDAB421D7}" type="slidenum">
              <a:rPr lang="he-IL" smtClean="0"/>
              <a:t>‹#›</a:t>
            </a:fld>
            <a:endParaRPr lang="he-IL"/>
          </a:p>
        </p:txBody>
      </p:sp>
    </p:spTree>
    <p:extLst>
      <p:ext uri="{BB962C8B-B14F-4D97-AF65-F5344CB8AC3E}">
        <p14:creationId xmlns:p14="http://schemas.microsoft.com/office/powerpoint/2010/main" val="2706511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450DD3AA-0FDB-AE55-5E3E-2FB7285CFA4E}"/>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E8E2D53D-4A99-4A6C-DBED-48AF159D88A9}"/>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CA329AB-24E9-2059-10A8-85F0DE0FDBD6}"/>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A64AFB44-812E-4231-87C8-4BB2AA3074F3}" type="datetimeFigureOut">
              <a:rPr lang="he-IL" smtClean="0"/>
              <a:t>ט"ז/אדר/תשפ"ה</a:t>
            </a:fld>
            <a:endParaRPr lang="he-IL"/>
          </a:p>
        </p:txBody>
      </p:sp>
      <p:sp>
        <p:nvSpPr>
          <p:cNvPr id="5" name="מציין מיקום של כותרת תחתונה 4">
            <a:extLst>
              <a:ext uri="{FF2B5EF4-FFF2-40B4-BE49-F238E27FC236}">
                <a16:creationId xmlns:a16="http://schemas.microsoft.com/office/drawing/2014/main" id="{CCE8D7EB-B57C-A59D-7F03-3EE9FDCBFA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D8BE5D79-13EF-9811-FE65-DE1149A1F7CC}"/>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E8551CC3-EDC8-4282-88B7-124BDAB421D7}" type="slidenum">
              <a:rPr lang="he-IL" smtClean="0"/>
              <a:t>‹#›</a:t>
            </a:fld>
            <a:endParaRPr lang="he-IL"/>
          </a:p>
        </p:txBody>
      </p:sp>
    </p:spTree>
    <p:extLst>
      <p:ext uri="{BB962C8B-B14F-4D97-AF65-F5344CB8AC3E}">
        <p14:creationId xmlns:p14="http://schemas.microsoft.com/office/powerpoint/2010/main" val="3515471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5.jp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oleObject" Target="../embeddings/oleObject1.bin"/><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9.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1.emf"/><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3.jp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openxmlformats.org/officeDocument/2006/relationships/image" Target="../media/image8.png"/><Relationship Id="rId3" Type="http://schemas.microsoft.com/office/2007/relationships/media" Target="../media/media2.mp4"/><Relationship Id="rId7" Type="http://schemas.openxmlformats.org/officeDocument/2006/relationships/slideLayout" Target="../slideLayouts/slideLayout1.xml"/><Relationship Id="rId12"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6.png"/><Relationship Id="rId5" Type="http://schemas.microsoft.com/office/2007/relationships/media" Target="../media/media3.mp4"/><Relationship Id="rId10" Type="http://schemas.openxmlformats.org/officeDocument/2006/relationships/image" Target="../media/image5.png"/><Relationship Id="rId4" Type="http://schemas.openxmlformats.org/officeDocument/2006/relationships/video" Target="../media/media2.mp4"/><Relationship Id="rId9" Type="http://schemas.openxmlformats.org/officeDocument/2006/relationships/image" Target="../media/image1.png"/><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7.em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5.mp4"/><Relationship Id="rId7" Type="http://schemas.openxmlformats.org/officeDocument/2006/relationships/image" Target="../media/image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5.xml"/><Relationship Id="rId11" Type="http://schemas.openxmlformats.org/officeDocument/2006/relationships/image" Target="../media/image19.png"/><Relationship Id="rId5" Type="http://schemas.openxmlformats.org/officeDocument/2006/relationships/slideLayout" Target="../slideLayouts/slideLayout1.xml"/><Relationship Id="rId10" Type="http://schemas.openxmlformats.org/officeDocument/2006/relationships/image" Target="../media/image8.png"/><Relationship Id="rId4" Type="http://schemas.openxmlformats.org/officeDocument/2006/relationships/video" Target="../media/media5.mp4"/><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id="{64909801-2493-F813-5D10-0BAD64394ECC}"/>
              </a:ext>
            </a:extLst>
          </p:cNvPr>
          <p:cNvSpPr txBox="1"/>
          <p:nvPr/>
        </p:nvSpPr>
        <p:spPr>
          <a:xfrm>
            <a:off x="733778" y="1331487"/>
            <a:ext cx="8493859" cy="4825167"/>
          </a:xfrm>
          <a:prstGeom prst="rect">
            <a:avLst/>
          </a:prstGeom>
          <a:noFill/>
        </p:spPr>
        <p:txBody>
          <a:bodyPr wrap="square">
            <a:spAutoFit/>
          </a:bodyPr>
          <a:lstStyle/>
          <a:p>
            <a:pPr>
              <a:lnSpc>
                <a:spcPct val="150000"/>
              </a:lnSpc>
            </a:pPr>
            <a:r>
              <a:rPr kumimoji="0" lang="he-IL" sz="4800" b="1" i="0" u="none" strike="noStrike" kern="1200" cap="none" spc="0" normalizeH="0" baseline="0" noProof="0" dirty="0">
                <a:ln>
                  <a:noFill/>
                </a:ln>
                <a:effectLst/>
                <a:uLnTx/>
                <a:uFillTx/>
                <a:latin typeface="Calibri Light" panose="020F0302020204030204"/>
                <a:ea typeface="+mj-ea"/>
                <a:cs typeface="Arial" panose="020B0604020202020204" pitchFamily="34" charset="0"/>
              </a:rPr>
              <a:t>מדע וטכנולוגיה כיתה ה</a:t>
            </a:r>
            <a:br>
              <a:rPr kumimoji="0" lang="he-IL" sz="4800" b="1" i="0" u="none" strike="noStrike" kern="1200" cap="none" spc="0" normalizeH="0" baseline="0" noProof="0" dirty="0">
                <a:ln>
                  <a:noFill/>
                </a:ln>
                <a:effectLst/>
                <a:uLnTx/>
                <a:uFillTx/>
                <a:latin typeface="Calibri Light" panose="020F0302020204030204"/>
                <a:ea typeface="+mj-ea"/>
                <a:cs typeface="Arial" panose="020B0604020202020204" pitchFamily="34" charset="0"/>
              </a:rPr>
            </a:br>
            <a:r>
              <a:rPr kumimoji="0" lang="he-IL" sz="4000" b="1" i="0" u="none" strike="noStrike" kern="1200" cap="none" spc="0" normalizeH="0" baseline="0" noProof="0" dirty="0">
                <a:ln>
                  <a:noFill/>
                </a:ln>
                <a:effectLst/>
                <a:uLnTx/>
                <a:uFillTx/>
                <a:latin typeface="Calibri Light" panose="020F0302020204030204"/>
                <a:ea typeface="+mj-ea"/>
                <a:cs typeface="Arial" panose="020B0604020202020204" pitchFamily="34" charset="0"/>
              </a:rPr>
              <a:t>מצגת מלווה לפרק שני:</a:t>
            </a:r>
            <a:r>
              <a:rPr kumimoji="0" lang="he-IL" sz="4000" b="1" i="0" u="none" strike="noStrike" kern="1200" cap="none" spc="0" normalizeH="0" baseline="0" noProof="0" dirty="0">
                <a:ln>
                  <a:noFill/>
                </a:ln>
                <a:solidFill>
                  <a:srgbClr val="70AD47">
                    <a:lumMod val="75000"/>
                  </a:srgbClr>
                </a:solidFill>
                <a:effectLst/>
                <a:uLnTx/>
                <a:uFillTx/>
                <a:latin typeface="Calibri Light" panose="020F0302020204030204"/>
                <a:ea typeface="+mj-ea"/>
                <a:cs typeface="Arial" panose="020B0604020202020204" pitchFamily="34" charset="0"/>
              </a:rPr>
              <a:t> מים חומר לחיים</a:t>
            </a:r>
            <a:br>
              <a:rPr kumimoji="0" lang="he-IL" sz="4800" b="0" i="0" u="none" strike="noStrike" kern="1200" cap="none" spc="0" normalizeH="0" baseline="0" noProof="0" dirty="0">
                <a:ln>
                  <a:noFill/>
                </a:ln>
                <a:solidFill>
                  <a:prstClr val="black"/>
                </a:solidFill>
                <a:effectLst/>
                <a:uLnTx/>
                <a:uFillTx/>
                <a:latin typeface="Calibri Light" panose="020F0302020204030204"/>
                <a:ea typeface="+mj-ea"/>
                <a:cs typeface="Times New Roman" panose="02020603050405020304" pitchFamily="18" charset="0"/>
              </a:rPr>
            </a:br>
            <a:r>
              <a:rPr kumimoji="0" lang="he-IL" sz="4800" b="1" i="0" u="none" strike="noStrike" kern="1200" cap="none" spc="0" normalizeH="0" baseline="0" noProof="0" dirty="0">
                <a:ln>
                  <a:noFill/>
                </a:ln>
                <a:solidFill>
                  <a:prstClr val="black"/>
                </a:solidFill>
                <a:effectLst/>
                <a:uLnTx/>
                <a:uFillTx/>
                <a:latin typeface="Calibri Light" panose="020F0302020204030204"/>
                <a:ea typeface="+mj-ea"/>
              </a:rPr>
              <a:t>בשער</a:t>
            </a:r>
            <a:r>
              <a:rPr kumimoji="0" lang="he-IL" sz="4800" b="0" i="0" u="none" strike="noStrike" kern="1200" cap="none" spc="0" normalizeH="0" baseline="0" noProof="0" dirty="0">
                <a:ln>
                  <a:noFill/>
                </a:ln>
                <a:solidFill>
                  <a:prstClr val="black"/>
                </a:solidFill>
                <a:effectLst/>
                <a:uLnTx/>
                <a:uFillTx/>
                <a:latin typeface="Calibri Light" panose="020F0302020204030204"/>
                <a:ea typeface="+mj-ea"/>
                <a:cs typeface="Times New Roman" panose="02020603050405020304" pitchFamily="18" charset="0"/>
              </a:rPr>
              <a:t> </a:t>
            </a:r>
            <a:r>
              <a:rPr kumimoji="0" lang="he-IL" sz="4800" b="1" i="0" u="none" strike="noStrike" kern="1200" cap="none" spc="0" normalizeH="0" baseline="0" noProof="0" dirty="0">
                <a:ln>
                  <a:noFill/>
                </a:ln>
                <a:solidFill>
                  <a:srgbClr val="7030A0"/>
                </a:solidFill>
                <a:effectLst/>
                <a:uLnTx/>
                <a:uFillTx/>
                <a:latin typeface="Calibri Light" panose="020F0302020204030204"/>
                <a:ea typeface="+mj-ea"/>
                <a:cs typeface="Arial" panose="020B0604020202020204" pitchFamily="34" charset="0"/>
              </a:rPr>
              <a:t>מבט אל תוך הגוף</a:t>
            </a:r>
            <a:br>
              <a:rPr kumimoji="0" lang="he-IL" sz="5400" b="1" i="0" u="none" strike="noStrike" kern="1200" cap="none" spc="0" normalizeH="0" baseline="0" noProof="0" dirty="0">
                <a:ln>
                  <a:noFill/>
                </a:ln>
                <a:solidFill>
                  <a:srgbClr val="C00000"/>
                </a:solidFill>
                <a:effectLst/>
                <a:uLnTx/>
                <a:uFillTx/>
                <a:latin typeface="Calibri Light" panose="020F0302020204030204"/>
                <a:ea typeface="+mj-ea"/>
                <a:cs typeface="Arial" panose="020B0604020202020204" pitchFamily="34" charset="0"/>
              </a:rPr>
            </a:br>
            <a:br>
              <a:rPr kumimoji="0" lang="he-IL" sz="4800" b="1" i="0" u="none" strike="noStrike" kern="1200" cap="none" spc="0" normalizeH="0" baseline="0" noProof="0" dirty="0">
                <a:ln>
                  <a:noFill/>
                </a:ln>
                <a:solidFill>
                  <a:srgbClr val="FFC000">
                    <a:lumMod val="50000"/>
                  </a:srgbClr>
                </a:solidFill>
                <a:effectLst/>
                <a:uLnTx/>
                <a:uFillTx/>
                <a:latin typeface="Calibri Light" panose="020F0302020204030204"/>
                <a:ea typeface="+mj-ea"/>
                <a:cs typeface="Arial" panose="020B0604020202020204" pitchFamily="34" charset="0"/>
              </a:rPr>
            </a:br>
            <a:r>
              <a:rPr kumimoji="0" lang="he-IL" sz="2400" b="1" i="0" u="none" strike="noStrike" kern="1200" cap="none" spc="0" normalizeH="0" baseline="0" noProof="0" dirty="0">
                <a:ln>
                  <a:noFill/>
                </a:ln>
                <a:solidFill>
                  <a:prstClr val="black"/>
                </a:solidFill>
                <a:effectLst/>
                <a:uLnTx/>
                <a:uFillTx/>
                <a:latin typeface="Calibri Light" panose="020F0302020204030204"/>
                <a:ea typeface="+mj-ea"/>
                <a:cs typeface="Arial" panose="020B0604020202020204" pitchFamily="34" charset="0"/>
              </a:rPr>
              <a:t>עמודים</a:t>
            </a:r>
            <a:r>
              <a:rPr kumimoji="0" lang="he-IL" sz="2400" b="1" i="0" u="none" strike="noStrike" kern="1200" cap="none" spc="0" normalizeH="0" baseline="0" noProof="0">
                <a:ln>
                  <a:noFill/>
                </a:ln>
                <a:solidFill>
                  <a:prstClr val="black"/>
                </a:solidFill>
                <a:effectLst/>
                <a:uLnTx/>
                <a:uFillTx/>
                <a:latin typeface="Calibri Light" panose="020F0302020204030204"/>
                <a:ea typeface="+mj-ea"/>
                <a:cs typeface="Arial" panose="020B0604020202020204" pitchFamily="34" charset="0"/>
              </a:rPr>
              <a:t>: 257-244</a:t>
            </a:r>
            <a:endParaRPr lang="he-IL" sz="1600" dirty="0"/>
          </a:p>
        </p:txBody>
      </p:sp>
      <p:pic>
        <p:nvPicPr>
          <p:cNvPr id="6" name="תמונה 5">
            <a:extLst>
              <a:ext uri="{FF2B5EF4-FFF2-40B4-BE49-F238E27FC236}">
                <a16:creationId xmlns:a16="http://schemas.microsoft.com/office/drawing/2014/main" id="{D30C0B2C-EDDB-8D70-74B6-66EBB1E1D843}"/>
              </a:ext>
            </a:extLst>
          </p:cNvPr>
          <p:cNvPicPr>
            <a:picLocks noChangeAspect="1"/>
          </p:cNvPicPr>
          <p:nvPr/>
        </p:nvPicPr>
        <p:blipFill>
          <a:blip r:embed="rId4"/>
          <a:stretch>
            <a:fillRect/>
          </a:stretch>
        </p:blipFill>
        <p:spPr>
          <a:xfrm>
            <a:off x="9779540" y="0"/>
            <a:ext cx="2412460" cy="2268415"/>
          </a:xfrm>
          <a:prstGeom prst="rect">
            <a:avLst/>
          </a:prstGeom>
          <a:ln w="19050">
            <a:solidFill>
              <a:schemeClr val="accent6">
                <a:lumMod val="75000"/>
              </a:schemeClr>
            </a:solidFill>
          </a:ln>
        </p:spPr>
      </p:pic>
      <p:pic>
        <p:nvPicPr>
          <p:cNvPr id="7" name="תמונה 6">
            <a:extLst>
              <a:ext uri="{FF2B5EF4-FFF2-40B4-BE49-F238E27FC236}">
                <a16:creationId xmlns:a16="http://schemas.microsoft.com/office/drawing/2014/main" id="{0BD77E06-5FBB-A123-ED12-71682358A378}"/>
              </a:ext>
            </a:extLst>
          </p:cNvPr>
          <p:cNvPicPr>
            <a:picLocks noChangeAspect="1"/>
          </p:cNvPicPr>
          <p:nvPr/>
        </p:nvPicPr>
        <p:blipFill>
          <a:blip r:embed="rId5"/>
          <a:stretch>
            <a:fillRect/>
          </a:stretch>
        </p:blipFill>
        <p:spPr>
          <a:xfrm>
            <a:off x="9779540" y="2268415"/>
            <a:ext cx="2412460" cy="2494617"/>
          </a:xfrm>
          <a:prstGeom prst="rect">
            <a:avLst/>
          </a:prstGeom>
          <a:ln w="19050">
            <a:solidFill>
              <a:schemeClr val="accent6">
                <a:lumMod val="75000"/>
              </a:schemeClr>
            </a:solidFill>
          </a:ln>
        </p:spPr>
      </p:pic>
      <p:pic>
        <p:nvPicPr>
          <p:cNvPr id="8" name="תמונה 7">
            <a:extLst>
              <a:ext uri="{FF2B5EF4-FFF2-40B4-BE49-F238E27FC236}">
                <a16:creationId xmlns:a16="http://schemas.microsoft.com/office/drawing/2014/main" id="{55978DA6-6403-EE60-E5F4-5E7931B233EC}"/>
              </a:ext>
            </a:extLst>
          </p:cNvPr>
          <p:cNvPicPr>
            <a:picLocks noChangeAspect="1"/>
          </p:cNvPicPr>
          <p:nvPr/>
        </p:nvPicPr>
        <p:blipFill>
          <a:blip r:embed="rId6"/>
          <a:stretch>
            <a:fillRect/>
          </a:stretch>
        </p:blipFill>
        <p:spPr>
          <a:xfrm>
            <a:off x="9779540" y="4763033"/>
            <a:ext cx="2412460" cy="2094968"/>
          </a:xfrm>
          <a:prstGeom prst="rect">
            <a:avLst/>
          </a:prstGeom>
          <a:ln w="19050">
            <a:solidFill>
              <a:schemeClr val="accent6">
                <a:lumMod val="75000"/>
              </a:schemeClr>
            </a:solidFill>
          </a:ln>
        </p:spPr>
      </p:pic>
      <p:sp>
        <p:nvSpPr>
          <p:cNvPr id="9" name="תיבת טקסט 8">
            <a:extLst>
              <a:ext uri="{FF2B5EF4-FFF2-40B4-BE49-F238E27FC236}">
                <a16:creationId xmlns:a16="http://schemas.microsoft.com/office/drawing/2014/main" id="{DBC69BCD-CF1C-10EA-EE6B-00A3F568A8F1}"/>
              </a:ext>
            </a:extLst>
          </p:cNvPr>
          <p:cNvSpPr txBox="1"/>
          <p:nvPr/>
        </p:nvSpPr>
        <p:spPr>
          <a:xfrm>
            <a:off x="525151" y="5833489"/>
            <a:ext cx="2294104" cy="646331"/>
          </a:xfrm>
          <a:prstGeom prst="rect">
            <a:avLst/>
          </a:prstGeom>
          <a:noFill/>
        </p:spPr>
        <p:txBody>
          <a:bodyPr wrap="square" rtlCol="1">
            <a:spAutoFit/>
          </a:bodyPr>
          <a:lstStyle/>
          <a:p>
            <a:r>
              <a:rPr lang="he-IL" dirty="0"/>
              <a:t>מקור התמונות והסרטונים מ</a:t>
            </a:r>
            <a:r>
              <a:rPr lang="en-US" dirty="0" err="1"/>
              <a:t>pixabay</a:t>
            </a:r>
            <a:r>
              <a:rPr lang="en-US" dirty="0"/>
              <a:t>-</a:t>
            </a:r>
            <a:endParaRPr lang="he-IL" dirty="0"/>
          </a:p>
        </p:txBody>
      </p:sp>
    </p:spTree>
    <p:extLst>
      <p:ext uri="{BB962C8B-B14F-4D97-AF65-F5344CB8AC3E}">
        <p14:creationId xmlns:p14="http://schemas.microsoft.com/office/powerpoint/2010/main" val="2228592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5" name="תמונה 4">
            <a:extLst>
              <a:ext uri="{FF2B5EF4-FFF2-40B4-BE49-F238E27FC236}">
                <a16:creationId xmlns:a16="http://schemas.microsoft.com/office/drawing/2014/main" id="{734D3829-8EBD-22E0-681A-8520E75E9856}"/>
              </a:ext>
            </a:extLst>
          </p:cNvPr>
          <p:cNvPicPr>
            <a:picLocks noChangeAspect="1"/>
          </p:cNvPicPr>
          <p:nvPr/>
        </p:nvPicPr>
        <p:blipFill>
          <a:blip r:embed="rId4"/>
          <a:stretch>
            <a:fillRect/>
          </a:stretch>
        </p:blipFill>
        <p:spPr>
          <a:xfrm>
            <a:off x="4540889" y="2546238"/>
            <a:ext cx="7486650" cy="3467100"/>
          </a:xfrm>
          <a:prstGeom prst="rect">
            <a:avLst/>
          </a:prstGeom>
        </p:spPr>
      </p:pic>
      <p:sp>
        <p:nvSpPr>
          <p:cNvPr id="6" name="תיבת טקסט 5">
            <a:extLst>
              <a:ext uri="{FF2B5EF4-FFF2-40B4-BE49-F238E27FC236}">
                <a16:creationId xmlns:a16="http://schemas.microsoft.com/office/drawing/2014/main" id="{7E395D65-9850-2149-7FB9-5429F34AC567}"/>
              </a:ext>
            </a:extLst>
          </p:cNvPr>
          <p:cNvSpPr txBox="1"/>
          <p:nvPr/>
        </p:nvSpPr>
        <p:spPr>
          <a:xfrm>
            <a:off x="135172" y="6484176"/>
            <a:ext cx="1447138" cy="369332"/>
          </a:xfrm>
          <a:prstGeom prst="rect">
            <a:avLst/>
          </a:prstGeom>
          <a:noFill/>
        </p:spPr>
        <p:txBody>
          <a:bodyPr wrap="square" rtlCol="1">
            <a:spAutoFit/>
          </a:bodyPr>
          <a:lstStyle/>
          <a:p>
            <a:r>
              <a:rPr lang="he-IL" b="1" dirty="0"/>
              <a:t>עמוד 252</a:t>
            </a:r>
          </a:p>
        </p:txBody>
      </p:sp>
      <p:sp>
        <p:nvSpPr>
          <p:cNvPr id="7" name="תיבת טקסט 6">
            <a:extLst>
              <a:ext uri="{FF2B5EF4-FFF2-40B4-BE49-F238E27FC236}">
                <a16:creationId xmlns:a16="http://schemas.microsoft.com/office/drawing/2014/main" id="{2C2BEF3F-41C5-C799-8244-187EA19C6C5A}"/>
              </a:ext>
            </a:extLst>
          </p:cNvPr>
          <p:cNvSpPr txBox="1"/>
          <p:nvPr/>
        </p:nvSpPr>
        <p:spPr>
          <a:xfrm>
            <a:off x="7153523" y="1445876"/>
            <a:ext cx="2456953" cy="461665"/>
          </a:xfrm>
          <a:prstGeom prst="rect">
            <a:avLst/>
          </a:prstGeom>
          <a:noFill/>
        </p:spPr>
        <p:txBody>
          <a:bodyPr wrap="square" rtlCol="1">
            <a:spAutoFit/>
          </a:bodyPr>
          <a:lstStyle/>
          <a:p>
            <a:r>
              <a:rPr lang="he-IL" sz="2400" b="1" dirty="0">
                <a:solidFill>
                  <a:srgbClr val="00B050"/>
                </a:solidFill>
              </a:rPr>
              <a:t>סקר מקוון</a:t>
            </a:r>
          </a:p>
        </p:txBody>
      </p:sp>
      <p:pic>
        <p:nvPicPr>
          <p:cNvPr id="17" name="תמונה 16">
            <a:extLst>
              <a:ext uri="{FF2B5EF4-FFF2-40B4-BE49-F238E27FC236}">
                <a16:creationId xmlns:a16="http://schemas.microsoft.com/office/drawing/2014/main" id="{B145D833-2B5F-C4A3-7473-F8DD451B09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337" y="3490621"/>
            <a:ext cx="3585451" cy="2389367"/>
          </a:xfrm>
          <a:prstGeom prst="rect">
            <a:avLst/>
          </a:prstGeom>
          <a:ln w="12700">
            <a:solidFill>
              <a:srgbClr val="00B050"/>
            </a:solidFill>
          </a:ln>
        </p:spPr>
      </p:pic>
    </p:spTree>
    <p:extLst>
      <p:ext uri="{BB962C8B-B14F-4D97-AF65-F5344CB8AC3E}">
        <p14:creationId xmlns:p14="http://schemas.microsoft.com/office/powerpoint/2010/main" val="2264373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F53759FA-BE1D-13A0-EACA-01F97135F4DA}"/>
              </a:ext>
            </a:extLst>
          </p:cNvPr>
          <p:cNvPicPr>
            <a:picLocks noChangeAspect="1"/>
          </p:cNvPicPr>
          <p:nvPr/>
        </p:nvPicPr>
        <p:blipFill>
          <a:blip r:embed="rId4"/>
          <a:stretch>
            <a:fillRect/>
          </a:stretch>
        </p:blipFill>
        <p:spPr>
          <a:xfrm>
            <a:off x="4076700" y="1243012"/>
            <a:ext cx="4038600" cy="4371975"/>
          </a:xfrm>
          <a:prstGeom prst="rect">
            <a:avLst/>
          </a:prstGeom>
          <a:ln w="19050">
            <a:solidFill>
              <a:schemeClr val="accent1">
                <a:lumMod val="75000"/>
              </a:schemeClr>
            </a:solidFill>
          </a:ln>
        </p:spPr>
      </p:pic>
    </p:spTree>
    <p:extLst>
      <p:ext uri="{BB962C8B-B14F-4D97-AF65-F5344CB8AC3E}">
        <p14:creationId xmlns:p14="http://schemas.microsoft.com/office/powerpoint/2010/main" val="2509476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F71A4566-9968-A663-6610-657857BE25EB}"/>
              </a:ext>
            </a:extLst>
          </p:cNvPr>
          <p:cNvPicPr>
            <a:picLocks noChangeAspect="1"/>
          </p:cNvPicPr>
          <p:nvPr/>
        </p:nvPicPr>
        <p:blipFill>
          <a:blip r:embed="rId3"/>
          <a:stretch>
            <a:fillRect/>
          </a:stretch>
        </p:blipFill>
        <p:spPr>
          <a:xfrm>
            <a:off x="2152299" y="662970"/>
            <a:ext cx="9715500" cy="2571750"/>
          </a:xfrm>
          <a:prstGeom prst="rect">
            <a:avLst/>
          </a:prstGeom>
        </p:spPr>
      </p:pic>
      <p:pic>
        <p:nvPicPr>
          <p:cNvPr id="6" name="תמונה 5">
            <a:extLst>
              <a:ext uri="{FF2B5EF4-FFF2-40B4-BE49-F238E27FC236}">
                <a16:creationId xmlns:a16="http://schemas.microsoft.com/office/drawing/2014/main" id="{9A568899-C303-6171-1CE4-40A7BDDB35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6897"/>
            <a:ext cx="4995682" cy="576073"/>
          </a:xfrm>
          <a:prstGeom prst="rect">
            <a:avLst/>
          </a:prstGeom>
        </p:spPr>
      </p:pic>
      <p:graphicFrame>
        <p:nvGraphicFramePr>
          <p:cNvPr id="7" name="אובייקט 6">
            <a:extLst>
              <a:ext uri="{FF2B5EF4-FFF2-40B4-BE49-F238E27FC236}">
                <a16:creationId xmlns:a16="http://schemas.microsoft.com/office/drawing/2014/main" id="{F06A581F-D8DB-E226-4307-2A7565BC8620}"/>
              </a:ext>
            </a:extLst>
          </p:cNvPr>
          <p:cNvGraphicFramePr>
            <a:graphicFrameLocks noChangeAspect="1"/>
          </p:cNvGraphicFramePr>
          <p:nvPr>
            <p:extLst>
              <p:ext uri="{D42A27DB-BD31-4B8C-83A1-F6EECF244321}">
                <p14:modId xmlns:p14="http://schemas.microsoft.com/office/powerpoint/2010/main" val="3413027097"/>
              </p:ext>
            </p:extLst>
          </p:nvPr>
        </p:nvGraphicFramePr>
        <p:xfrm>
          <a:off x="5091289" y="3810793"/>
          <a:ext cx="6776510" cy="2906713"/>
        </p:xfrm>
        <a:graphic>
          <a:graphicData uri="http://schemas.openxmlformats.org/presentationml/2006/ole">
            <mc:AlternateContent xmlns:mc="http://schemas.openxmlformats.org/markup-compatibility/2006">
              <mc:Choice xmlns:v="urn:schemas-microsoft-com:vml" Requires="v">
                <p:oleObj name="‏‏תמונת מפת סיביות" r:id="rId5" imgW="9500616" imgH="2906243" progId="Paint.Picture">
                  <p:embed/>
                </p:oleObj>
              </mc:Choice>
              <mc:Fallback>
                <p:oleObj name="‏‏תמונת מפת סיביות" r:id="rId5" imgW="9500616" imgH="2906243" progId="Paint.Picture">
                  <p:embed/>
                  <p:pic>
                    <p:nvPicPr>
                      <p:cNvPr id="7" name="אובייקט 6">
                        <a:extLst>
                          <a:ext uri="{FF2B5EF4-FFF2-40B4-BE49-F238E27FC236}">
                            <a16:creationId xmlns:a16="http://schemas.microsoft.com/office/drawing/2014/main" id="{F06A581F-D8DB-E226-4307-2A7565BC8620}"/>
                          </a:ext>
                        </a:extLst>
                      </p:cNvPr>
                      <p:cNvPicPr/>
                      <p:nvPr/>
                    </p:nvPicPr>
                    <p:blipFill>
                      <a:blip r:embed="rId6"/>
                      <a:stretch>
                        <a:fillRect/>
                      </a:stretch>
                    </p:blipFill>
                    <p:spPr>
                      <a:xfrm>
                        <a:off x="5091289" y="3810793"/>
                        <a:ext cx="6776510" cy="2906713"/>
                      </a:xfrm>
                      <a:prstGeom prst="rect">
                        <a:avLst/>
                      </a:prstGeom>
                    </p:spPr>
                  </p:pic>
                </p:oleObj>
              </mc:Fallback>
            </mc:AlternateContent>
          </a:graphicData>
        </a:graphic>
      </p:graphicFrame>
      <p:pic>
        <p:nvPicPr>
          <p:cNvPr id="3" name="תמונה 2">
            <a:extLst>
              <a:ext uri="{FF2B5EF4-FFF2-40B4-BE49-F238E27FC236}">
                <a16:creationId xmlns:a16="http://schemas.microsoft.com/office/drawing/2014/main" id="{DF54B52E-C6D7-221D-1D5B-59D01BC03FF6}"/>
              </a:ext>
            </a:extLst>
          </p:cNvPr>
          <p:cNvPicPr>
            <a:picLocks noChangeAspect="1"/>
          </p:cNvPicPr>
          <p:nvPr/>
        </p:nvPicPr>
        <p:blipFill>
          <a:blip r:embed="rId7"/>
          <a:stretch>
            <a:fillRect/>
          </a:stretch>
        </p:blipFill>
        <p:spPr>
          <a:xfrm>
            <a:off x="0" y="3216631"/>
            <a:ext cx="4708878" cy="3720014"/>
          </a:xfrm>
          <a:prstGeom prst="rect">
            <a:avLst/>
          </a:prstGeom>
        </p:spPr>
      </p:pic>
    </p:spTree>
    <p:extLst>
      <p:ext uri="{BB962C8B-B14F-4D97-AF65-F5344CB8AC3E}">
        <p14:creationId xmlns:p14="http://schemas.microsoft.com/office/powerpoint/2010/main" val="412130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3D368286-D073-82BB-F5B1-E3B523C9277F}"/>
              </a:ext>
            </a:extLst>
          </p:cNvPr>
          <p:cNvPicPr>
            <a:picLocks noChangeAspect="1"/>
          </p:cNvPicPr>
          <p:nvPr/>
        </p:nvPicPr>
        <p:blipFill>
          <a:blip r:embed="rId4"/>
          <a:stretch>
            <a:fillRect/>
          </a:stretch>
        </p:blipFill>
        <p:spPr>
          <a:xfrm>
            <a:off x="3424237" y="1001864"/>
            <a:ext cx="5343525" cy="5451323"/>
          </a:xfrm>
          <a:prstGeom prst="rect">
            <a:avLst/>
          </a:prstGeom>
          <a:ln w="12700">
            <a:solidFill>
              <a:schemeClr val="accent1">
                <a:lumMod val="75000"/>
              </a:schemeClr>
            </a:solidFill>
          </a:ln>
        </p:spPr>
      </p:pic>
    </p:spTree>
    <p:extLst>
      <p:ext uri="{BB962C8B-B14F-4D97-AF65-F5344CB8AC3E}">
        <p14:creationId xmlns:p14="http://schemas.microsoft.com/office/powerpoint/2010/main" val="362841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A0BE1B18-CD07-94E3-DA98-5A5EEB516A39}"/>
              </a:ext>
            </a:extLst>
          </p:cNvPr>
          <p:cNvPicPr>
            <a:picLocks noChangeAspect="1"/>
          </p:cNvPicPr>
          <p:nvPr/>
        </p:nvPicPr>
        <p:blipFill>
          <a:blip r:embed="rId4"/>
          <a:stretch>
            <a:fillRect/>
          </a:stretch>
        </p:blipFill>
        <p:spPr>
          <a:xfrm>
            <a:off x="5743284" y="210265"/>
            <a:ext cx="5857875" cy="914400"/>
          </a:xfrm>
          <a:prstGeom prst="rect">
            <a:avLst/>
          </a:prstGeom>
        </p:spPr>
      </p:pic>
      <p:pic>
        <p:nvPicPr>
          <p:cNvPr id="6" name="תמונה 5">
            <a:extLst>
              <a:ext uri="{FF2B5EF4-FFF2-40B4-BE49-F238E27FC236}">
                <a16:creationId xmlns:a16="http://schemas.microsoft.com/office/drawing/2014/main" id="{21CBD1B9-1EB0-1E96-8AAA-5756A75AAF2D}"/>
              </a:ext>
            </a:extLst>
          </p:cNvPr>
          <p:cNvPicPr>
            <a:picLocks noChangeAspect="1"/>
          </p:cNvPicPr>
          <p:nvPr/>
        </p:nvPicPr>
        <p:blipFill>
          <a:blip r:embed="rId5"/>
          <a:stretch>
            <a:fillRect/>
          </a:stretch>
        </p:blipFill>
        <p:spPr>
          <a:xfrm>
            <a:off x="7447382" y="3002106"/>
            <a:ext cx="4392109" cy="3371144"/>
          </a:xfrm>
          <a:prstGeom prst="rect">
            <a:avLst/>
          </a:prstGeom>
          <a:ln w="12700">
            <a:solidFill>
              <a:srgbClr val="C00000"/>
            </a:solidFill>
          </a:ln>
        </p:spPr>
      </p:pic>
      <p:pic>
        <p:nvPicPr>
          <p:cNvPr id="8" name="תמונה 7">
            <a:extLst>
              <a:ext uri="{FF2B5EF4-FFF2-40B4-BE49-F238E27FC236}">
                <a16:creationId xmlns:a16="http://schemas.microsoft.com/office/drawing/2014/main" id="{28294373-1966-EF9B-B3D3-BEBEC76EB579}"/>
              </a:ext>
            </a:extLst>
          </p:cNvPr>
          <p:cNvPicPr>
            <a:picLocks noChangeAspect="1"/>
          </p:cNvPicPr>
          <p:nvPr/>
        </p:nvPicPr>
        <p:blipFill>
          <a:blip r:embed="rId6"/>
          <a:stretch>
            <a:fillRect/>
          </a:stretch>
        </p:blipFill>
        <p:spPr>
          <a:xfrm>
            <a:off x="1820849" y="2979534"/>
            <a:ext cx="4460683" cy="3416287"/>
          </a:xfrm>
          <a:prstGeom prst="rect">
            <a:avLst/>
          </a:prstGeom>
          <a:ln>
            <a:solidFill>
              <a:srgbClr val="C00000"/>
            </a:solidFill>
          </a:ln>
        </p:spPr>
      </p:pic>
      <p:sp>
        <p:nvSpPr>
          <p:cNvPr id="9" name="תיבת טקסט 8">
            <a:extLst>
              <a:ext uri="{FF2B5EF4-FFF2-40B4-BE49-F238E27FC236}">
                <a16:creationId xmlns:a16="http://schemas.microsoft.com/office/drawing/2014/main" id="{7A07EA18-87A7-D94F-20A0-760DD4A702F3}"/>
              </a:ext>
            </a:extLst>
          </p:cNvPr>
          <p:cNvSpPr txBox="1"/>
          <p:nvPr/>
        </p:nvSpPr>
        <p:spPr>
          <a:xfrm>
            <a:off x="4984077" y="1354391"/>
            <a:ext cx="6178163" cy="958660"/>
          </a:xfrm>
          <a:prstGeom prst="rect">
            <a:avLst/>
          </a:prstGeom>
          <a:noFill/>
        </p:spPr>
        <p:txBody>
          <a:bodyPr wrap="square" rtlCol="1">
            <a:spAutoFit/>
          </a:bodyPr>
          <a:lstStyle/>
          <a:p>
            <a:pPr>
              <a:lnSpc>
                <a:spcPct val="150000"/>
              </a:lnSpc>
            </a:pPr>
            <a:r>
              <a:rPr lang="he-IL" sz="2000" dirty="0"/>
              <a:t>קראו את שני חלקי קטע המידע </a:t>
            </a:r>
            <a:r>
              <a:rPr lang="he-IL" sz="2000" b="1" dirty="0">
                <a:solidFill>
                  <a:srgbClr val="00B050"/>
                </a:solidFill>
              </a:rPr>
              <a:t>שומרים על כמות מים תקינה בגוף</a:t>
            </a:r>
            <a:r>
              <a:rPr lang="he-IL" sz="2000" dirty="0"/>
              <a:t>, עמודים 254-253 והשיבו על השאלות שבסוף כל קטע.</a:t>
            </a:r>
          </a:p>
        </p:txBody>
      </p:sp>
      <p:sp>
        <p:nvSpPr>
          <p:cNvPr id="10" name="תיבת טקסט 9">
            <a:extLst>
              <a:ext uri="{FF2B5EF4-FFF2-40B4-BE49-F238E27FC236}">
                <a16:creationId xmlns:a16="http://schemas.microsoft.com/office/drawing/2014/main" id="{A9E7996E-E852-DF7D-D737-ADCCDB1A8646}"/>
              </a:ext>
            </a:extLst>
          </p:cNvPr>
          <p:cNvSpPr txBox="1"/>
          <p:nvPr/>
        </p:nvSpPr>
        <p:spPr>
          <a:xfrm>
            <a:off x="9207610" y="6395821"/>
            <a:ext cx="1343771" cy="369332"/>
          </a:xfrm>
          <a:prstGeom prst="rect">
            <a:avLst/>
          </a:prstGeom>
          <a:noFill/>
        </p:spPr>
        <p:txBody>
          <a:bodyPr wrap="square" rtlCol="1">
            <a:spAutoFit/>
          </a:bodyPr>
          <a:lstStyle/>
          <a:p>
            <a:r>
              <a:rPr lang="he-IL" b="1" dirty="0"/>
              <a:t>קליטת מים </a:t>
            </a:r>
          </a:p>
        </p:txBody>
      </p:sp>
      <p:sp>
        <p:nvSpPr>
          <p:cNvPr id="11" name="תיבת טקסט 10">
            <a:extLst>
              <a:ext uri="{FF2B5EF4-FFF2-40B4-BE49-F238E27FC236}">
                <a16:creationId xmlns:a16="http://schemas.microsoft.com/office/drawing/2014/main" id="{27B68647-4EF2-D2A5-AED0-D89E07465233}"/>
              </a:ext>
            </a:extLst>
          </p:cNvPr>
          <p:cNvSpPr txBox="1"/>
          <p:nvPr/>
        </p:nvSpPr>
        <p:spPr>
          <a:xfrm>
            <a:off x="3444240" y="6395821"/>
            <a:ext cx="1343771" cy="369332"/>
          </a:xfrm>
          <a:prstGeom prst="rect">
            <a:avLst/>
          </a:prstGeom>
          <a:noFill/>
        </p:spPr>
        <p:txBody>
          <a:bodyPr wrap="square" rtlCol="1">
            <a:spAutoFit/>
          </a:bodyPr>
          <a:lstStyle/>
          <a:p>
            <a:r>
              <a:rPr lang="he-IL" b="1" dirty="0"/>
              <a:t>פליטת מים </a:t>
            </a:r>
          </a:p>
        </p:txBody>
      </p:sp>
    </p:spTree>
    <p:extLst>
      <p:ext uri="{BB962C8B-B14F-4D97-AF65-F5344CB8AC3E}">
        <p14:creationId xmlns:p14="http://schemas.microsoft.com/office/powerpoint/2010/main" val="1598420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B74C1F79-628E-9DB3-66DB-2D8EBDAABAE7}"/>
              </a:ext>
            </a:extLst>
          </p:cNvPr>
          <p:cNvPicPr>
            <a:picLocks noChangeAspect="1"/>
          </p:cNvPicPr>
          <p:nvPr/>
        </p:nvPicPr>
        <p:blipFill>
          <a:blip r:embed="rId4"/>
          <a:stretch>
            <a:fillRect/>
          </a:stretch>
        </p:blipFill>
        <p:spPr>
          <a:xfrm>
            <a:off x="1823457" y="1219697"/>
            <a:ext cx="9705975" cy="4991100"/>
          </a:xfrm>
          <a:prstGeom prst="rect">
            <a:avLst/>
          </a:prstGeom>
        </p:spPr>
      </p:pic>
    </p:spTree>
    <p:extLst>
      <p:ext uri="{BB962C8B-B14F-4D97-AF65-F5344CB8AC3E}">
        <p14:creationId xmlns:p14="http://schemas.microsoft.com/office/powerpoint/2010/main" val="565012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B1C1A04D-B844-0683-16A1-1206C6A43B11}"/>
              </a:ext>
            </a:extLst>
          </p:cNvPr>
          <p:cNvPicPr>
            <a:picLocks noChangeAspect="1"/>
          </p:cNvPicPr>
          <p:nvPr/>
        </p:nvPicPr>
        <p:blipFill>
          <a:blip r:embed="rId4"/>
          <a:stretch>
            <a:fillRect/>
          </a:stretch>
        </p:blipFill>
        <p:spPr>
          <a:xfrm>
            <a:off x="3095625" y="1335819"/>
            <a:ext cx="6000750" cy="4369656"/>
          </a:xfrm>
          <a:prstGeom prst="rect">
            <a:avLst/>
          </a:prstGeom>
          <a:ln w="12700">
            <a:solidFill>
              <a:schemeClr val="accent1">
                <a:lumMod val="75000"/>
              </a:schemeClr>
            </a:solidFill>
          </a:ln>
        </p:spPr>
      </p:pic>
    </p:spTree>
    <p:extLst>
      <p:ext uri="{BB962C8B-B14F-4D97-AF65-F5344CB8AC3E}">
        <p14:creationId xmlns:p14="http://schemas.microsoft.com/office/powerpoint/2010/main" val="796590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E9F7BFDB-691D-342F-3588-164CE1C5D75B}"/>
              </a:ext>
            </a:extLst>
          </p:cNvPr>
          <p:cNvPicPr>
            <a:picLocks noChangeAspect="1"/>
          </p:cNvPicPr>
          <p:nvPr/>
        </p:nvPicPr>
        <p:blipFill>
          <a:blip r:embed="rId4"/>
          <a:stretch>
            <a:fillRect/>
          </a:stretch>
        </p:blipFill>
        <p:spPr>
          <a:xfrm>
            <a:off x="5468676" y="0"/>
            <a:ext cx="6086475" cy="962025"/>
          </a:xfrm>
          <a:prstGeom prst="rect">
            <a:avLst/>
          </a:prstGeom>
        </p:spPr>
      </p:pic>
      <p:pic>
        <p:nvPicPr>
          <p:cNvPr id="6" name="תמונה 5">
            <a:extLst>
              <a:ext uri="{FF2B5EF4-FFF2-40B4-BE49-F238E27FC236}">
                <a16:creationId xmlns:a16="http://schemas.microsoft.com/office/drawing/2014/main" id="{A2A15DFA-F763-2070-161E-48D499000B59}"/>
              </a:ext>
            </a:extLst>
          </p:cNvPr>
          <p:cNvPicPr>
            <a:picLocks noChangeAspect="1"/>
          </p:cNvPicPr>
          <p:nvPr/>
        </p:nvPicPr>
        <p:blipFill>
          <a:blip r:embed="rId5"/>
          <a:stretch>
            <a:fillRect/>
          </a:stretch>
        </p:blipFill>
        <p:spPr>
          <a:xfrm>
            <a:off x="3745811" y="2086615"/>
            <a:ext cx="7562850" cy="2162175"/>
          </a:xfrm>
          <a:prstGeom prst="rect">
            <a:avLst/>
          </a:prstGeom>
        </p:spPr>
      </p:pic>
      <p:pic>
        <p:nvPicPr>
          <p:cNvPr id="8" name="תמונה 7">
            <a:extLst>
              <a:ext uri="{FF2B5EF4-FFF2-40B4-BE49-F238E27FC236}">
                <a16:creationId xmlns:a16="http://schemas.microsoft.com/office/drawing/2014/main" id="{B7EAEACF-9E75-DA49-685C-5DAEAB3EF005}"/>
              </a:ext>
            </a:extLst>
          </p:cNvPr>
          <p:cNvPicPr>
            <a:picLocks noChangeAspect="1"/>
          </p:cNvPicPr>
          <p:nvPr/>
        </p:nvPicPr>
        <p:blipFill>
          <a:blip r:embed="rId6"/>
          <a:stretch>
            <a:fillRect/>
          </a:stretch>
        </p:blipFill>
        <p:spPr>
          <a:xfrm>
            <a:off x="4177019" y="4457940"/>
            <a:ext cx="6858000" cy="2229824"/>
          </a:xfrm>
          <a:prstGeom prst="rect">
            <a:avLst/>
          </a:prstGeom>
          <a:ln w="19050">
            <a:solidFill>
              <a:srgbClr val="00B050"/>
            </a:solidFill>
          </a:ln>
        </p:spPr>
      </p:pic>
      <p:sp>
        <p:nvSpPr>
          <p:cNvPr id="9" name="תיבת טקסט 8">
            <a:extLst>
              <a:ext uri="{FF2B5EF4-FFF2-40B4-BE49-F238E27FC236}">
                <a16:creationId xmlns:a16="http://schemas.microsoft.com/office/drawing/2014/main" id="{6E622B9E-B93A-2FD0-5C43-6FD024183E98}"/>
              </a:ext>
            </a:extLst>
          </p:cNvPr>
          <p:cNvSpPr txBox="1"/>
          <p:nvPr/>
        </p:nvSpPr>
        <p:spPr>
          <a:xfrm>
            <a:off x="4245996" y="892485"/>
            <a:ext cx="6789023" cy="958660"/>
          </a:xfrm>
          <a:prstGeom prst="rect">
            <a:avLst/>
          </a:prstGeom>
          <a:noFill/>
        </p:spPr>
        <p:txBody>
          <a:bodyPr wrap="square" rtlCol="1">
            <a:spAutoFit/>
          </a:bodyPr>
          <a:lstStyle/>
          <a:p>
            <a:pPr>
              <a:lnSpc>
                <a:spcPct val="150000"/>
              </a:lnSpc>
            </a:pPr>
            <a:r>
              <a:rPr lang="he-IL" sz="2000" dirty="0"/>
              <a:t>עקבו אחר הרגלי השתיה שלכם במשך שלוש יממות והשיבו על סעיפים 7-1 בהנחיות שבעמוד 255.</a:t>
            </a:r>
          </a:p>
        </p:txBody>
      </p:sp>
      <p:pic>
        <p:nvPicPr>
          <p:cNvPr id="14" name="תמונה 13">
            <a:extLst>
              <a:ext uri="{FF2B5EF4-FFF2-40B4-BE49-F238E27FC236}">
                <a16:creationId xmlns:a16="http://schemas.microsoft.com/office/drawing/2014/main" id="{A463E6E6-B3B3-2954-5E9B-D59E2B96CD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0755" y="4532243"/>
            <a:ext cx="3068794" cy="2155521"/>
          </a:xfrm>
          <a:prstGeom prst="rect">
            <a:avLst/>
          </a:prstGeom>
          <a:ln>
            <a:solidFill>
              <a:srgbClr val="00B050"/>
            </a:solidFill>
            <a:prstDash val="solid"/>
          </a:ln>
        </p:spPr>
      </p:pic>
    </p:spTree>
    <p:extLst>
      <p:ext uri="{BB962C8B-B14F-4D97-AF65-F5344CB8AC3E}">
        <p14:creationId xmlns:p14="http://schemas.microsoft.com/office/powerpoint/2010/main" val="3685031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9C090AB9-7979-1582-101B-B8CF6BA82F73}"/>
              </a:ext>
            </a:extLst>
          </p:cNvPr>
          <p:cNvPicPr>
            <a:picLocks noChangeAspect="1"/>
          </p:cNvPicPr>
          <p:nvPr/>
        </p:nvPicPr>
        <p:blipFill>
          <a:blip r:embed="rId4"/>
          <a:stretch>
            <a:fillRect/>
          </a:stretch>
        </p:blipFill>
        <p:spPr>
          <a:xfrm>
            <a:off x="3924548" y="1300162"/>
            <a:ext cx="6457950" cy="4257675"/>
          </a:xfrm>
          <a:prstGeom prst="rect">
            <a:avLst/>
          </a:prstGeom>
        </p:spPr>
      </p:pic>
      <p:pic>
        <p:nvPicPr>
          <p:cNvPr id="6" name="תמונה 5">
            <a:extLst>
              <a:ext uri="{FF2B5EF4-FFF2-40B4-BE49-F238E27FC236}">
                <a16:creationId xmlns:a16="http://schemas.microsoft.com/office/drawing/2014/main" id="{F05A803D-6BF7-5720-653D-0BB486B0EE8F}"/>
              </a:ext>
            </a:extLst>
          </p:cNvPr>
          <p:cNvPicPr>
            <a:picLocks noChangeAspect="1"/>
          </p:cNvPicPr>
          <p:nvPr/>
        </p:nvPicPr>
        <p:blipFill>
          <a:blip r:embed="rId5"/>
          <a:stretch>
            <a:fillRect/>
          </a:stretch>
        </p:blipFill>
        <p:spPr>
          <a:xfrm>
            <a:off x="316385" y="2402965"/>
            <a:ext cx="3465039" cy="2566600"/>
          </a:xfrm>
          <a:prstGeom prst="rect">
            <a:avLst/>
          </a:prstGeom>
          <a:ln w="19050">
            <a:solidFill>
              <a:srgbClr val="00B050"/>
            </a:solidFill>
          </a:ln>
        </p:spPr>
      </p:pic>
      <p:sp>
        <p:nvSpPr>
          <p:cNvPr id="7" name="תיבת טקסט 6">
            <a:extLst>
              <a:ext uri="{FF2B5EF4-FFF2-40B4-BE49-F238E27FC236}">
                <a16:creationId xmlns:a16="http://schemas.microsoft.com/office/drawing/2014/main" id="{F1CAB856-1049-794A-5122-BD242B8C26B5}"/>
              </a:ext>
            </a:extLst>
          </p:cNvPr>
          <p:cNvSpPr txBox="1"/>
          <p:nvPr/>
        </p:nvSpPr>
        <p:spPr>
          <a:xfrm>
            <a:off x="699715" y="6432605"/>
            <a:ext cx="2011680" cy="369332"/>
          </a:xfrm>
          <a:prstGeom prst="rect">
            <a:avLst/>
          </a:prstGeom>
          <a:noFill/>
        </p:spPr>
        <p:txBody>
          <a:bodyPr wrap="square" rtlCol="1">
            <a:spAutoFit/>
          </a:bodyPr>
          <a:lstStyle/>
          <a:p>
            <a:r>
              <a:rPr lang="he-IL" b="1" dirty="0"/>
              <a:t>עמוד 256</a:t>
            </a:r>
          </a:p>
        </p:txBody>
      </p:sp>
    </p:spTree>
    <p:extLst>
      <p:ext uri="{BB962C8B-B14F-4D97-AF65-F5344CB8AC3E}">
        <p14:creationId xmlns:p14="http://schemas.microsoft.com/office/powerpoint/2010/main" val="3579636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9AEBE2EE-8056-9F4A-5412-E0C494B79BFA}"/>
              </a:ext>
            </a:extLst>
          </p:cNvPr>
          <p:cNvPicPr>
            <a:picLocks noChangeAspect="1"/>
          </p:cNvPicPr>
          <p:nvPr/>
        </p:nvPicPr>
        <p:blipFill>
          <a:blip r:embed="rId4"/>
          <a:stretch>
            <a:fillRect/>
          </a:stretch>
        </p:blipFill>
        <p:spPr>
          <a:xfrm>
            <a:off x="4270778" y="1013375"/>
            <a:ext cx="7343179" cy="2302317"/>
          </a:xfrm>
          <a:prstGeom prst="rect">
            <a:avLst/>
          </a:prstGeom>
        </p:spPr>
      </p:pic>
      <p:sp>
        <p:nvSpPr>
          <p:cNvPr id="8" name="תיבת טקסט 7">
            <a:extLst>
              <a:ext uri="{FF2B5EF4-FFF2-40B4-BE49-F238E27FC236}">
                <a16:creationId xmlns:a16="http://schemas.microsoft.com/office/drawing/2014/main" id="{CFFF5A9E-58F6-1966-63BF-CAED40CEEA6B}"/>
              </a:ext>
            </a:extLst>
          </p:cNvPr>
          <p:cNvSpPr txBox="1"/>
          <p:nvPr/>
        </p:nvSpPr>
        <p:spPr>
          <a:xfrm>
            <a:off x="-596348" y="6488668"/>
            <a:ext cx="2011680" cy="369332"/>
          </a:xfrm>
          <a:prstGeom prst="rect">
            <a:avLst/>
          </a:prstGeom>
          <a:noFill/>
        </p:spPr>
        <p:txBody>
          <a:bodyPr wrap="square" rtlCol="1">
            <a:spAutoFit/>
          </a:bodyPr>
          <a:lstStyle/>
          <a:p>
            <a:r>
              <a:rPr lang="he-IL" b="1" dirty="0"/>
              <a:t>עמוד 256</a:t>
            </a:r>
          </a:p>
        </p:txBody>
      </p:sp>
      <p:pic>
        <p:nvPicPr>
          <p:cNvPr id="10" name="תמונה 9">
            <a:extLst>
              <a:ext uri="{FF2B5EF4-FFF2-40B4-BE49-F238E27FC236}">
                <a16:creationId xmlns:a16="http://schemas.microsoft.com/office/drawing/2014/main" id="{EE679C6C-91A2-45A0-E1BB-C44E2C04A5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418" y="3429000"/>
            <a:ext cx="4232713" cy="2810786"/>
          </a:xfrm>
          <a:prstGeom prst="rect">
            <a:avLst/>
          </a:prstGeom>
          <a:ln w="19050">
            <a:solidFill>
              <a:srgbClr val="00B050"/>
            </a:solidFill>
          </a:ln>
        </p:spPr>
      </p:pic>
    </p:spTree>
    <p:extLst>
      <p:ext uri="{BB962C8B-B14F-4D97-AF65-F5344CB8AC3E}">
        <p14:creationId xmlns:p14="http://schemas.microsoft.com/office/powerpoint/2010/main" val="2248926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DB4C043C-8679-63F6-ABBB-F7F8F54D967C}"/>
              </a:ext>
            </a:extLst>
          </p:cNvPr>
          <p:cNvPicPr>
            <a:picLocks noChangeAspect="1"/>
          </p:cNvPicPr>
          <p:nvPr/>
        </p:nvPicPr>
        <p:blipFill>
          <a:blip r:embed="rId10"/>
          <a:stretch>
            <a:fillRect/>
          </a:stretch>
        </p:blipFill>
        <p:spPr>
          <a:xfrm>
            <a:off x="6429334" y="399871"/>
            <a:ext cx="4772025" cy="476250"/>
          </a:xfrm>
          <a:prstGeom prst="rect">
            <a:avLst/>
          </a:prstGeom>
        </p:spPr>
      </p:pic>
      <p:pic>
        <p:nvPicPr>
          <p:cNvPr id="6" name="תמונה 5">
            <a:extLst>
              <a:ext uri="{FF2B5EF4-FFF2-40B4-BE49-F238E27FC236}">
                <a16:creationId xmlns:a16="http://schemas.microsoft.com/office/drawing/2014/main" id="{B3DCA2CA-AFEC-9E1A-8C6A-A48A6A20E9CF}"/>
              </a:ext>
            </a:extLst>
          </p:cNvPr>
          <p:cNvPicPr>
            <a:picLocks noChangeAspect="1"/>
          </p:cNvPicPr>
          <p:nvPr/>
        </p:nvPicPr>
        <p:blipFill>
          <a:blip r:embed="rId11"/>
          <a:stretch>
            <a:fillRect/>
          </a:stretch>
        </p:blipFill>
        <p:spPr>
          <a:xfrm>
            <a:off x="7270145" y="1383079"/>
            <a:ext cx="3656061" cy="3150664"/>
          </a:xfrm>
          <a:prstGeom prst="rect">
            <a:avLst/>
          </a:prstGeom>
        </p:spPr>
      </p:pic>
      <p:sp>
        <p:nvSpPr>
          <p:cNvPr id="8" name="תיבת טקסט 7">
            <a:extLst>
              <a:ext uri="{FF2B5EF4-FFF2-40B4-BE49-F238E27FC236}">
                <a16:creationId xmlns:a16="http://schemas.microsoft.com/office/drawing/2014/main" id="{EC6A2A1F-5C4D-953E-6DD4-A677D367C6FF}"/>
              </a:ext>
            </a:extLst>
          </p:cNvPr>
          <p:cNvSpPr txBox="1"/>
          <p:nvPr/>
        </p:nvSpPr>
        <p:spPr>
          <a:xfrm>
            <a:off x="5135152" y="5235508"/>
            <a:ext cx="6748669" cy="954107"/>
          </a:xfrm>
          <a:prstGeom prst="rect">
            <a:avLst/>
          </a:prstGeom>
          <a:noFill/>
        </p:spPr>
        <p:txBody>
          <a:bodyPr wrap="square">
            <a:spAutoFit/>
          </a:bodyPr>
          <a:lstStyle/>
          <a:p>
            <a:r>
              <a:rPr lang="he-IL" sz="2800" b="1" i="0" u="none" strike="noStrike" baseline="0" dirty="0">
                <a:solidFill>
                  <a:srgbClr val="92D050"/>
                </a:solidFill>
                <a:latin typeface="NarkisClassicMF-Bold"/>
              </a:rPr>
              <a:t>מדוע חשוב לשתות מים?</a:t>
            </a:r>
          </a:p>
          <a:p>
            <a:r>
              <a:rPr lang="he-IL" sz="2800" b="1" i="0" u="none" strike="noStrike" baseline="0" dirty="0">
                <a:solidFill>
                  <a:srgbClr val="92D050"/>
                </a:solidFill>
                <a:latin typeface="NarkisClassicMF-Bold"/>
              </a:rPr>
              <a:t>מדוע אנו וכל היצורים האחרים זקוקים למים?</a:t>
            </a:r>
            <a:endParaRPr lang="he-IL" sz="2800" dirty="0">
              <a:solidFill>
                <a:srgbClr val="92D050"/>
              </a:solidFill>
            </a:endParaRPr>
          </a:p>
        </p:txBody>
      </p:sp>
      <p:pic>
        <p:nvPicPr>
          <p:cNvPr id="9" name="192078-891641029_small">
            <a:hlinkClick r:id="" action="ppaction://media"/>
            <a:extLst>
              <a:ext uri="{FF2B5EF4-FFF2-40B4-BE49-F238E27FC236}">
                <a16:creationId xmlns:a16="http://schemas.microsoft.com/office/drawing/2014/main" id="{71A757BF-C944-C9D0-EC7C-5C08E0F4F1C1}"/>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39224" y="2788659"/>
            <a:ext cx="4875438" cy="1948915"/>
          </a:xfrm>
          <a:prstGeom prst="rect">
            <a:avLst/>
          </a:prstGeom>
        </p:spPr>
      </p:pic>
      <p:pic>
        <p:nvPicPr>
          <p:cNvPr id="11" name="74278-551669481_small (1)">
            <a:hlinkClick r:id="" action="ppaction://media"/>
            <a:extLst>
              <a:ext uri="{FF2B5EF4-FFF2-40B4-BE49-F238E27FC236}">
                <a16:creationId xmlns:a16="http://schemas.microsoft.com/office/drawing/2014/main" id="{967F8C01-76F1-9579-D683-788AFDDEB0A9}"/>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46419" y="777216"/>
            <a:ext cx="4875438" cy="1948915"/>
          </a:xfrm>
          <a:prstGeom prst="rect">
            <a:avLst/>
          </a:prstGeom>
        </p:spPr>
      </p:pic>
      <p:pic>
        <p:nvPicPr>
          <p:cNvPr id="13" name="42420-431511648_small (1)">
            <a:hlinkClick r:id="" action="ppaction://media"/>
            <a:extLst>
              <a:ext uri="{FF2B5EF4-FFF2-40B4-BE49-F238E27FC236}">
                <a16:creationId xmlns:a16="http://schemas.microsoft.com/office/drawing/2014/main" id="{A93E58DC-AAC6-EE92-9244-EB41162D03DF}"/>
              </a:ext>
            </a:extLst>
          </p:cNvPr>
          <p:cNvPicPr>
            <a:picLocks noChangeAspect="1"/>
          </p:cNvPicPr>
          <p:nvPr>
            <a:videoFile r:link="rId6"/>
            <p:extLst>
              <p:ext uri="{DAA4B4D4-6D71-4841-9C94-3DE7FCFB9230}">
                <p14:media xmlns:p14="http://schemas.microsoft.com/office/powerpoint/2010/main" r:embed="rId5"/>
              </p:ext>
            </p:extLst>
          </p:nvPr>
        </p:nvPicPr>
        <p:blipFill>
          <a:blip r:embed="rId14"/>
          <a:stretch>
            <a:fillRect/>
          </a:stretch>
        </p:blipFill>
        <p:spPr>
          <a:xfrm>
            <a:off x="32030" y="4801040"/>
            <a:ext cx="4889827" cy="2056960"/>
          </a:xfrm>
          <a:prstGeom prst="rect">
            <a:avLst/>
          </a:prstGeom>
        </p:spPr>
      </p:pic>
      <p:sp>
        <p:nvSpPr>
          <p:cNvPr id="14" name="תיבת טקסט 13">
            <a:extLst>
              <a:ext uri="{FF2B5EF4-FFF2-40B4-BE49-F238E27FC236}">
                <a16:creationId xmlns:a16="http://schemas.microsoft.com/office/drawing/2014/main" id="{C1B175BB-C71A-B8FE-FFC6-70A95CDF58C8}"/>
              </a:ext>
            </a:extLst>
          </p:cNvPr>
          <p:cNvSpPr txBox="1"/>
          <p:nvPr/>
        </p:nvSpPr>
        <p:spPr>
          <a:xfrm>
            <a:off x="46419" y="6528021"/>
            <a:ext cx="1225790" cy="369332"/>
          </a:xfrm>
          <a:prstGeom prst="rect">
            <a:avLst/>
          </a:prstGeom>
          <a:noFill/>
        </p:spPr>
        <p:txBody>
          <a:bodyPr wrap="square" rtlCol="1">
            <a:spAutoFit/>
          </a:bodyPr>
          <a:lstStyle/>
          <a:p>
            <a:r>
              <a:rPr lang="he-IL" b="1" dirty="0">
                <a:solidFill>
                  <a:schemeClr val="bg1"/>
                </a:solidFill>
              </a:rPr>
              <a:t>עמוד 244</a:t>
            </a:r>
          </a:p>
        </p:txBody>
      </p:sp>
    </p:spTree>
    <p:extLst>
      <p:ext uri="{BB962C8B-B14F-4D97-AF65-F5344CB8AC3E}">
        <p14:creationId xmlns:p14="http://schemas.microsoft.com/office/powerpoint/2010/main" val="95502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06"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7060" fill="hold"/>
                                        <p:tgtEl>
                                          <p:spTgt spid="11"/>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553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9"/>
                </p:tgtEl>
              </p:cMediaNode>
            </p:video>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9"/>
                                        </p:tgtEl>
                                      </p:cBhvr>
                                    </p:cmd>
                                  </p:childTnLst>
                                </p:cTn>
                              </p:par>
                            </p:childTnLst>
                          </p:cTn>
                        </p:par>
                      </p:childTnLst>
                    </p:cTn>
                  </p:par>
                </p:childTnLst>
              </p:cTn>
              <p:nextCondLst>
                <p:cond evt="onClick" delay="0">
                  <p:tgtEl>
                    <p:spTgt spid="9"/>
                  </p:tgtEl>
                </p:cond>
              </p:nextCondLst>
            </p:seq>
            <p:video>
              <p:cMediaNode vol="80000">
                <p:cTn id="21" fill="hold" display="0">
                  <p:stCondLst>
                    <p:cond delay="indefinite"/>
                  </p:stCondLst>
                </p:cTn>
                <p:tgtEl>
                  <p:spTgt spid="11"/>
                </p:tgtEl>
              </p:cMediaNode>
            </p:video>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1"/>
                                        </p:tgtEl>
                                      </p:cBhvr>
                                    </p:cmd>
                                  </p:childTnLst>
                                </p:cTn>
                              </p:par>
                            </p:childTnLst>
                          </p:cTn>
                        </p:par>
                      </p:childTnLst>
                    </p:cTn>
                  </p:par>
                </p:childTnLst>
              </p:cTn>
              <p:nextCondLst>
                <p:cond evt="onClick" delay="0">
                  <p:tgtEl>
                    <p:spTgt spid="11"/>
                  </p:tgtEl>
                </p:cond>
              </p:nextCondLst>
            </p:seq>
            <p:video>
              <p:cMediaNode vol="80000">
                <p:cTn id="27" fill="hold" display="0">
                  <p:stCondLst>
                    <p:cond delay="indefinite"/>
                  </p:stCondLst>
                </p:cTn>
                <p:tgtEl>
                  <p:spTgt spid="13"/>
                </p:tgtEl>
              </p:cMediaNode>
            </p:video>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CEF4A4A0-B2D3-73CA-193F-4175F54E9195}"/>
              </a:ext>
            </a:extLst>
          </p:cNvPr>
          <p:cNvPicPr>
            <a:picLocks noChangeAspect="1"/>
          </p:cNvPicPr>
          <p:nvPr/>
        </p:nvPicPr>
        <p:blipFill>
          <a:blip r:embed="rId4"/>
          <a:stretch>
            <a:fillRect/>
          </a:stretch>
        </p:blipFill>
        <p:spPr>
          <a:xfrm>
            <a:off x="2879614" y="1575210"/>
            <a:ext cx="8134350" cy="3131962"/>
          </a:xfrm>
          <a:prstGeom prst="rect">
            <a:avLst/>
          </a:prstGeom>
        </p:spPr>
      </p:pic>
      <p:sp>
        <p:nvSpPr>
          <p:cNvPr id="5" name="תיבת טקסט 4">
            <a:extLst>
              <a:ext uri="{FF2B5EF4-FFF2-40B4-BE49-F238E27FC236}">
                <a16:creationId xmlns:a16="http://schemas.microsoft.com/office/drawing/2014/main" id="{EBD7F3A0-FA92-65CA-87D6-01053753CA4E}"/>
              </a:ext>
            </a:extLst>
          </p:cNvPr>
          <p:cNvSpPr txBox="1"/>
          <p:nvPr/>
        </p:nvSpPr>
        <p:spPr>
          <a:xfrm>
            <a:off x="4524292" y="5410011"/>
            <a:ext cx="5716988" cy="400110"/>
          </a:xfrm>
          <a:prstGeom prst="rect">
            <a:avLst/>
          </a:prstGeom>
          <a:noFill/>
        </p:spPr>
        <p:txBody>
          <a:bodyPr wrap="square" rtlCol="1">
            <a:spAutoFit/>
          </a:bodyPr>
          <a:lstStyle/>
          <a:p>
            <a:r>
              <a:rPr lang="he-IL" sz="2000" dirty="0"/>
              <a:t>השיבו על שאלות 5-1 בתבנית במבט חוזר שבעמוד 257.</a:t>
            </a:r>
          </a:p>
        </p:txBody>
      </p:sp>
      <p:pic>
        <p:nvPicPr>
          <p:cNvPr id="7" name="תמונה 6">
            <a:extLst>
              <a:ext uri="{FF2B5EF4-FFF2-40B4-BE49-F238E27FC236}">
                <a16:creationId xmlns:a16="http://schemas.microsoft.com/office/drawing/2014/main" id="{2590ED7D-7C2D-FE03-4953-8803115F25E3}"/>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1868741" y="2925853"/>
            <a:ext cx="856034" cy="1610591"/>
          </a:xfrm>
          <a:prstGeom prst="rect">
            <a:avLst/>
          </a:prstGeom>
        </p:spPr>
      </p:pic>
      <p:pic>
        <p:nvPicPr>
          <p:cNvPr id="9" name="תמונה 8">
            <a:extLst>
              <a:ext uri="{FF2B5EF4-FFF2-40B4-BE49-F238E27FC236}">
                <a16:creationId xmlns:a16="http://schemas.microsoft.com/office/drawing/2014/main" id="{0378A9AC-96A3-2DBA-F2C9-A569F85992D7}"/>
              </a:ext>
            </a:extLst>
          </p:cNvPr>
          <p:cNvPicPr>
            <a:picLocks noChangeAspect="1"/>
          </p:cNvPicPr>
          <p:nvPr/>
        </p:nvPicPr>
        <p:blipFill>
          <a:blip r:embed="rId6">
            <a:clrChange>
              <a:clrFrom>
                <a:srgbClr val="000000"/>
              </a:clrFrom>
              <a:clrTo>
                <a:srgbClr val="000000">
                  <a:alpha val="0"/>
                </a:srgbClr>
              </a:clrTo>
            </a:clrChange>
          </a:blip>
          <a:stretch>
            <a:fillRect/>
          </a:stretch>
        </p:blipFill>
        <p:spPr>
          <a:xfrm>
            <a:off x="1868741" y="5080129"/>
            <a:ext cx="1206230" cy="1059873"/>
          </a:xfrm>
          <a:prstGeom prst="rect">
            <a:avLst/>
          </a:prstGeom>
        </p:spPr>
      </p:pic>
      <p:pic>
        <p:nvPicPr>
          <p:cNvPr id="11" name="תמונה 10">
            <a:extLst>
              <a:ext uri="{FF2B5EF4-FFF2-40B4-BE49-F238E27FC236}">
                <a16:creationId xmlns:a16="http://schemas.microsoft.com/office/drawing/2014/main" id="{5A3FA4FB-12F1-24AA-5419-99ED8A446908}"/>
              </a:ext>
            </a:extLst>
          </p:cNvPr>
          <p:cNvPicPr>
            <a:picLocks noChangeAspect="1"/>
          </p:cNvPicPr>
          <p:nvPr/>
        </p:nvPicPr>
        <p:blipFill>
          <a:blip r:embed="rId7">
            <a:clrChange>
              <a:clrFrom>
                <a:srgbClr val="000000"/>
              </a:clrFrom>
              <a:clrTo>
                <a:srgbClr val="000000">
                  <a:alpha val="0"/>
                </a:srgbClr>
              </a:clrTo>
            </a:clrChange>
          </a:blip>
          <a:stretch>
            <a:fillRect/>
          </a:stretch>
        </p:blipFill>
        <p:spPr>
          <a:xfrm>
            <a:off x="2410485" y="1093695"/>
            <a:ext cx="2918298" cy="1288473"/>
          </a:xfrm>
          <a:prstGeom prst="rect">
            <a:avLst/>
          </a:prstGeom>
        </p:spPr>
      </p:pic>
      <p:sp>
        <p:nvSpPr>
          <p:cNvPr id="12" name="תיבת טקסט 11">
            <a:extLst>
              <a:ext uri="{FF2B5EF4-FFF2-40B4-BE49-F238E27FC236}">
                <a16:creationId xmlns:a16="http://schemas.microsoft.com/office/drawing/2014/main" id="{F2418DD7-B49A-D6DE-7F08-6D24E6B7964E}"/>
              </a:ext>
            </a:extLst>
          </p:cNvPr>
          <p:cNvSpPr txBox="1"/>
          <p:nvPr/>
        </p:nvSpPr>
        <p:spPr>
          <a:xfrm>
            <a:off x="699715" y="6432605"/>
            <a:ext cx="2011680" cy="369332"/>
          </a:xfrm>
          <a:prstGeom prst="rect">
            <a:avLst/>
          </a:prstGeom>
          <a:noFill/>
        </p:spPr>
        <p:txBody>
          <a:bodyPr wrap="square" rtlCol="1">
            <a:spAutoFit/>
          </a:bodyPr>
          <a:lstStyle/>
          <a:p>
            <a:r>
              <a:rPr lang="he-IL" b="1" dirty="0"/>
              <a:t>עמוד 257</a:t>
            </a:r>
          </a:p>
        </p:txBody>
      </p:sp>
    </p:spTree>
    <p:extLst>
      <p:ext uri="{BB962C8B-B14F-4D97-AF65-F5344CB8AC3E}">
        <p14:creationId xmlns:p14="http://schemas.microsoft.com/office/powerpoint/2010/main" val="316646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A1424910-1492-449F-1DC8-0CE3561362BB}"/>
              </a:ext>
            </a:extLst>
          </p:cNvPr>
          <p:cNvPicPr>
            <a:picLocks noChangeAspect="1"/>
          </p:cNvPicPr>
          <p:nvPr/>
        </p:nvPicPr>
        <p:blipFill>
          <a:blip r:embed="rId4"/>
          <a:stretch>
            <a:fillRect/>
          </a:stretch>
        </p:blipFill>
        <p:spPr>
          <a:xfrm>
            <a:off x="3140310" y="1232286"/>
            <a:ext cx="6181725" cy="4838700"/>
          </a:xfrm>
          <a:prstGeom prst="rect">
            <a:avLst/>
          </a:prstGeom>
          <a:ln w="12700">
            <a:solidFill>
              <a:schemeClr val="accent1">
                <a:lumMod val="75000"/>
              </a:schemeClr>
            </a:solidFill>
          </a:ln>
        </p:spPr>
      </p:pic>
    </p:spTree>
    <p:extLst>
      <p:ext uri="{BB962C8B-B14F-4D97-AF65-F5344CB8AC3E}">
        <p14:creationId xmlns:p14="http://schemas.microsoft.com/office/powerpoint/2010/main" val="1936782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7E7AB5E2-2987-A3FD-F72D-1C330763C250}"/>
              </a:ext>
            </a:extLst>
          </p:cNvPr>
          <p:cNvPicPr>
            <a:picLocks noChangeAspect="1"/>
          </p:cNvPicPr>
          <p:nvPr/>
        </p:nvPicPr>
        <p:blipFill>
          <a:blip r:embed="rId3"/>
          <a:stretch>
            <a:fillRect/>
          </a:stretch>
        </p:blipFill>
        <p:spPr>
          <a:xfrm>
            <a:off x="1288869" y="2240471"/>
            <a:ext cx="10328366" cy="1297196"/>
          </a:xfrm>
          <a:prstGeom prst="rect">
            <a:avLst/>
          </a:prstGeom>
        </p:spPr>
      </p:pic>
      <p:pic>
        <p:nvPicPr>
          <p:cNvPr id="8" name="תמונה 7">
            <a:extLst>
              <a:ext uri="{FF2B5EF4-FFF2-40B4-BE49-F238E27FC236}">
                <a16:creationId xmlns:a16="http://schemas.microsoft.com/office/drawing/2014/main" id="{D5C281BB-62C3-1633-179E-EC4B919195ED}"/>
              </a:ext>
            </a:extLst>
          </p:cNvPr>
          <p:cNvPicPr>
            <a:picLocks noChangeAspect="1"/>
          </p:cNvPicPr>
          <p:nvPr/>
        </p:nvPicPr>
        <p:blipFill>
          <a:blip r:embed="rId4"/>
          <a:stretch>
            <a:fillRect/>
          </a:stretch>
        </p:blipFill>
        <p:spPr>
          <a:xfrm>
            <a:off x="2073047" y="3289472"/>
            <a:ext cx="7610475" cy="3200400"/>
          </a:xfrm>
          <a:prstGeom prst="rect">
            <a:avLst/>
          </a:prstGeom>
        </p:spPr>
      </p:pic>
      <p:sp>
        <p:nvSpPr>
          <p:cNvPr id="10" name="אליפסה 9">
            <a:extLst>
              <a:ext uri="{FF2B5EF4-FFF2-40B4-BE49-F238E27FC236}">
                <a16:creationId xmlns:a16="http://schemas.microsoft.com/office/drawing/2014/main" id="{6B5E0B8E-79B4-7C1A-A677-7CAAE669CDA4}"/>
              </a:ext>
            </a:extLst>
          </p:cNvPr>
          <p:cNvSpPr/>
          <p:nvPr/>
        </p:nvSpPr>
        <p:spPr>
          <a:xfrm>
            <a:off x="1193074" y="2107474"/>
            <a:ext cx="1036320" cy="879566"/>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1" name="תמונה 10">
            <a:extLst>
              <a:ext uri="{FF2B5EF4-FFF2-40B4-BE49-F238E27FC236}">
                <a16:creationId xmlns:a16="http://schemas.microsoft.com/office/drawing/2014/main" id="{BCFA280E-D288-4BA6-B0CA-BF5CE75367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80" y="80091"/>
            <a:ext cx="4995682" cy="576073"/>
          </a:xfrm>
          <a:prstGeom prst="rect">
            <a:avLst/>
          </a:prstGeom>
        </p:spPr>
      </p:pic>
    </p:spTree>
    <p:extLst>
      <p:ext uri="{BB962C8B-B14F-4D97-AF65-F5344CB8AC3E}">
        <p14:creationId xmlns:p14="http://schemas.microsoft.com/office/powerpoint/2010/main" val="2009286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id="{BCFA280E-D288-4BA6-B0CA-BF5CE75367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80" y="80091"/>
            <a:ext cx="4995682" cy="576073"/>
          </a:xfrm>
          <a:prstGeom prst="rect">
            <a:avLst/>
          </a:prstGeom>
        </p:spPr>
      </p:pic>
      <p:pic>
        <p:nvPicPr>
          <p:cNvPr id="3" name="תמונה 2">
            <a:extLst>
              <a:ext uri="{FF2B5EF4-FFF2-40B4-BE49-F238E27FC236}">
                <a16:creationId xmlns:a16="http://schemas.microsoft.com/office/drawing/2014/main" id="{7C682502-2C67-7B07-1F37-3E16FCB2B9E2}"/>
              </a:ext>
            </a:extLst>
          </p:cNvPr>
          <p:cNvPicPr>
            <a:picLocks noChangeAspect="1"/>
          </p:cNvPicPr>
          <p:nvPr/>
        </p:nvPicPr>
        <p:blipFill>
          <a:blip r:embed="rId4"/>
          <a:stretch>
            <a:fillRect/>
          </a:stretch>
        </p:blipFill>
        <p:spPr>
          <a:xfrm>
            <a:off x="3267986" y="1812896"/>
            <a:ext cx="6265868" cy="3808895"/>
          </a:xfrm>
          <a:prstGeom prst="rect">
            <a:avLst/>
          </a:prstGeom>
          <a:ln w="19050">
            <a:solidFill>
              <a:schemeClr val="accent1">
                <a:lumMod val="75000"/>
              </a:schemeClr>
            </a:solidFill>
          </a:ln>
        </p:spPr>
      </p:pic>
      <p:sp>
        <p:nvSpPr>
          <p:cNvPr id="4" name="תיבת טקסט 3">
            <a:extLst>
              <a:ext uri="{FF2B5EF4-FFF2-40B4-BE49-F238E27FC236}">
                <a16:creationId xmlns:a16="http://schemas.microsoft.com/office/drawing/2014/main" id="{95BBCC82-3148-7BD5-901C-3A0712197556}"/>
              </a:ext>
            </a:extLst>
          </p:cNvPr>
          <p:cNvSpPr txBox="1"/>
          <p:nvPr/>
        </p:nvSpPr>
        <p:spPr>
          <a:xfrm>
            <a:off x="8221649" y="368127"/>
            <a:ext cx="3252083" cy="584775"/>
          </a:xfrm>
          <a:prstGeom prst="rect">
            <a:avLst/>
          </a:prstGeom>
          <a:noFill/>
        </p:spPr>
        <p:txBody>
          <a:bodyPr wrap="square" rtlCol="1">
            <a:spAutoFit/>
          </a:bodyPr>
          <a:lstStyle/>
          <a:p>
            <a:r>
              <a:rPr lang="he-IL" sz="3200" b="1" dirty="0">
                <a:solidFill>
                  <a:srgbClr val="C00000"/>
                </a:solidFill>
              </a:rPr>
              <a:t>משימה מתוקשבת</a:t>
            </a:r>
          </a:p>
        </p:txBody>
      </p:sp>
    </p:spTree>
    <p:extLst>
      <p:ext uri="{BB962C8B-B14F-4D97-AF65-F5344CB8AC3E}">
        <p14:creationId xmlns:p14="http://schemas.microsoft.com/office/powerpoint/2010/main" val="1091396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55644267-07AB-C22B-E59E-143717FFA6E3}"/>
              </a:ext>
            </a:extLst>
          </p:cNvPr>
          <p:cNvPicPr>
            <a:picLocks noChangeAspect="1"/>
          </p:cNvPicPr>
          <p:nvPr/>
        </p:nvPicPr>
        <p:blipFill>
          <a:blip r:embed="rId4"/>
          <a:stretch>
            <a:fillRect/>
          </a:stretch>
        </p:blipFill>
        <p:spPr>
          <a:xfrm>
            <a:off x="8706764" y="235567"/>
            <a:ext cx="2352675" cy="476250"/>
          </a:xfrm>
          <a:prstGeom prst="rect">
            <a:avLst/>
          </a:prstGeom>
        </p:spPr>
      </p:pic>
      <p:pic>
        <p:nvPicPr>
          <p:cNvPr id="11" name="תמונה 10">
            <a:extLst>
              <a:ext uri="{FF2B5EF4-FFF2-40B4-BE49-F238E27FC236}">
                <a16:creationId xmlns:a16="http://schemas.microsoft.com/office/drawing/2014/main" id="{EC442471-8D9B-F230-381E-6A41EE4BA8B7}"/>
              </a:ext>
            </a:extLst>
          </p:cNvPr>
          <p:cNvPicPr>
            <a:picLocks noChangeAspect="1"/>
          </p:cNvPicPr>
          <p:nvPr/>
        </p:nvPicPr>
        <p:blipFill>
          <a:blip r:embed="rId5"/>
          <a:stretch>
            <a:fillRect/>
          </a:stretch>
        </p:blipFill>
        <p:spPr>
          <a:xfrm>
            <a:off x="5733553" y="787123"/>
            <a:ext cx="5638800" cy="933450"/>
          </a:xfrm>
          <a:prstGeom prst="rect">
            <a:avLst/>
          </a:prstGeom>
        </p:spPr>
      </p:pic>
      <p:sp>
        <p:nvSpPr>
          <p:cNvPr id="12" name="תיבת טקסט 11">
            <a:extLst>
              <a:ext uri="{FF2B5EF4-FFF2-40B4-BE49-F238E27FC236}">
                <a16:creationId xmlns:a16="http://schemas.microsoft.com/office/drawing/2014/main" id="{3F4CB10A-3082-580B-4050-7A620EE88683}"/>
              </a:ext>
            </a:extLst>
          </p:cNvPr>
          <p:cNvSpPr txBox="1"/>
          <p:nvPr/>
        </p:nvSpPr>
        <p:spPr>
          <a:xfrm>
            <a:off x="5222616" y="1908313"/>
            <a:ext cx="6001519" cy="958660"/>
          </a:xfrm>
          <a:prstGeom prst="rect">
            <a:avLst/>
          </a:prstGeom>
          <a:noFill/>
        </p:spPr>
        <p:txBody>
          <a:bodyPr wrap="square" rtlCol="1">
            <a:spAutoFit/>
          </a:bodyPr>
          <a:lstStyle/>
          <a:p>
            <a:pPr>
              <a:lnSpc>
                <a:spcPct val="150000"/>
              </a:lnSpc>
            </a:pPr>
            <a:r>
              <a:rPr lang="he-IL" sz="2000" dirty="0"/>
              <a:t>קראו את קטע המידע </a:t>
            </a:r>
            <a:r>
              <a:rPr lang="he-IL" sz="2000" b="1" dirty="0">
                <a:solidFill>
                  <a:srgbClr val="00B050"/>
                </a:solidFill>
              </a:rPr>
              <a:t>כמה מים בגופנו והיכן הם נמצאים?</a:t>
            </a:r>
            <a:r>
              <a:rPr lang="he-IL" sz="2000" dirty="0"/>
              <a:t>,</a:t>
            </a:r>
            <a:r>
              <a:rPr lang="he-IL" sz="2000" b="1" dirty="0">
                <a:solidFill>
                  <a:srgbClr val="00B050"/>
                </a:solidFill>
              </a:rPr>
              <a:t> </a:t>
            </a:r>
            <a:r>
              <a:rPr lang="he-IL" sz="2000" dirty="0"/>
              <a:t>עמודים 247-246 והשיבו על השאלות בעמוד 247.</a:t>
            </a:r>
          </a:p>
        </p:txBody>
      </p:sp>
      <p:sp>
        <p:nvSpPr>
          <p:cNvPr id="26" name="תיבת טקסט 25">
            <a:extLst>
              <a:ext uri="{FF2B5EF4-FFF2-40B4-BE49-F238E27FC236}">
                <a16:creationId xmlns:a16="http://schemas.microsoft.com/office/drawing/2014/main" id="{6F7B2415-7953-31DF-E545-F630A5342C5B}"/>
              </a:ext>
            </a:extLst>
          </p:cNvPr>
          <p:cNvSpPr txBox="1"/>
          <p:nvPr/>
        </p:nvSpPr>
        <p:spPr>
          <a:xfrm>
            <a:off x="0" y="6488668"/>
            <a:ext cx="2138901" cy="369332"/>
          </a:xfrm>
          <a:prstGeom prst="rect">
            <a:avLst/>
          </a:prstGeom>
          <a:noFill/>
        </p:spPr>
        <p:txBody>
          <a:bodyPr wrap="square" rtlCol="1">
            <a:spAutoFit/>
          </a:bodyPr>
          <a:lstStyle/>
          <a:p>
            <a:r>
              <a:rPr lang="he-IL" b="1" dirty="0"/>
              <a:t>עמודים 246-247</a:t>
            </a:r>
          </a:p>
        </p:txBody>
      </p:sp>
      <p:pic>
        <p:nvPicPr>
          <p:cNvPr id="28" name="תמונה 27">
            <a:extLst>
              <a:ext uri="{FF2B5EF4-FFF2-40B4-BE49-F238E27FC236}">
                <a16:creationId xmlns:a16="http://schemas.microsoft.com/office/drawing/2014/main" id="{41DD87A6-03CC-7B5E-CB91-042EEFD353CC}"/>
              </a:ext>
            </a:extLst>
          </p:cNvPr>
          <p:cNvPicPr>
            <a:picLocks noChangeAspect="1"/>
          </p:cNvPicPr>
          <p:nvPr/>
        </p:nvPicPr>
        <p:blipFill>
          <a:blip r:embed="rId6"/>
          <a:stretch>
            <a:fillRect/>
          </a:stretch>
        </p:blipFill>
        <p:spPr>
          <a:xfrm>
            <a:off x="226934" y="1094270"/>
            <a:ext cx="2101174" cy="2213264"/>
          </a:xfrm>
          <a:prstGeom prst="rect">
            <a:avLst/>
          </a:prstGeom>
        </p:spPr>
      </p:pic>
      <p:sp>
        <p:nvSpPr>
          <p:cNvPr id="29" name="בועת דיבור: אליפסה 28">
            <a:extLst>
              <a:ext uri="{FF2B5EF4-FFF2-40B4-BE49-F238E27FC236}">
                <a16:creationId xmlns:a16="http://schemas.microsoft.com/office/drawing/2014/main" id="{29E193A0-9528-FE8F-3CEE-2B637A32447B}"/>
              </a:ext>
            </a:extLst>
          </p:cNvPr>
          <p:cNvSpPr/>
          <p:nvPr/>
        </p:nvSpPr>
        <p:spPr>
          <a:xfrm>
            <a:off x="2384358" y="1288111"/>
            <a:ext cx="2373549" cy="1949167"/>
          </a:xfrm>
          <a:prstGeom prst="wedgeEllipseCallout">
            <a:avLst>
              <a:gd name="adj1" fmla="val -77014"/>
              <a:gd name="adj2" fmla="val -21654"/>
            </a:avLst>
          </a:prstGeom>
          <a:noFill/>
          <a:ln w="190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b="1" dirty="0">
                <a:solidFill>
                  <a:schemeClr val="tx1"/>
                </a:solidFill>
              </a:rPr>
              <a:t>היכן נמצאים המים בגוף? הרי לא רואים אותם</a:t>
            </a:r>
          </a:p>
        </p:txBody>
      </p:sp>
      <p:pic>
        <p:nvPicPr>
          <p:cNvPr id="41" name="תמונה 40">
            <a:extLst>
              <a:ext uri="{FF2B5EF4-FFF2-40B4-BE49-F238E27FC236}">
                <a16:creationId xmlns:a16="http://schemas.microsoft.com/office/drawing/2014/main" id="{2AE5465B-9648-6ABC-B817-70240E8C7195}"/>
              </a:ext>
            </a:extLst>
          </p:cNvPr>
          <p:cNvPicPr>
            <a:picLocks noChangeAspect="1"/>
          </p:cNvPicPr>
          <p:nvPr/>
        </p:nvPicPr>
        <p:blipFill>
          <a:blip r:embed="rId7"/>
          <a:stretch>
            <a:fillRect/>
          </a:stretch>
        </p:blipFill>
        <p:spPr>
          <a:xfrm>
            <a:off x="9219703" y="3631429"/>
            <a:ext cx="2152650" cy="2371725"/>
          </a:xfrm>
          <a:prstGeom prst="rect">
            <a:avLst/>
          </a:prstGeom>
        </p:spPr>
      </p:pic>
      <p:pic>
        <p:nvPicPr>
          <p:cNvPr id="42" name="תמונה 41">
            <a:extLst>
              <a:ext uri="{FF2B5EF4-FFF2-40B4-BE49-F238E27FC236}">
                <a16:creationId xmlns:a16="http://schemas.microsoft.com/office/drawing/2014/main" id="{D3C45B3F-33B0-D28B-FD4B-3B6D708695EC}"/>
              </a:ext>
            </a:extLst>
          </p:cNvPr>
          <p:cNvPicPr>
            <a:picLocks noChangeAspect="1"/>
          </p:cNvPicPr>
          <p:nvPr/>
        </p:nvPicPr>
        <p:blipFill>
          <a:blip r:embed="rId8"/>
          <a:stretch>
            <a:fillRect/>
          </a:stretch>
        </p:blipFill>
        <p:spPr>
          <a:xfrm>
            <a:off x="6592214" y="3550467"/>
            <a:ext cx="2114550" cy="2533650"/>
          </a:xfrm>
          <a:prstGeom prst="rect">
            <a:avLst/>
          </a:prstGeom>
        </p:spPr>
      </p:pic>
      <p:pic>
        <p:nvPicPr>
          <p:cNvPr id="44" name="תמונה 43">
            <a:extLst>
              <a:ext uri="{FF2B5EF4-FFF2-40B4-BE49-F238E27FC236}">
                <a16:creationId xmlns:a16="http://schemas.microsoft.com/office/drawing/2014/main" id="{E41B2318-3EAF-99AF-E173-5ECCC516D1D0}"/>
              </a:ext>
            </a:extLst>
          </p:cNvPr>
          <p:cNvPicPr>
            <a:picLocks noChangeAspect="1"/>
          </p:cNvPicPr>
          <p:nvPr/>
        </p:nvPicPr>
        <p:blipFill>
          <a:blip r:embed="rId9"/>
          <a:stretch>
            <a:fillRect/>
          </a:stretch>
        </p:blipFill>
        <p:spPr>
          <a:xfrm>
            <a:off x="226934" y="3550467"/>
            <a:ext cx="5410200" cy="2714625"/>
          </a:xfrm>
          <a:prstGeom prst="rect">
            <a:avLst/>
          </a:prstGeom>
        </p:spPr>
      </p:pic>
    </p:spTree>
    <p:extLst>
      <p:ext uri="{BB962C8B-B14F-4D97-AF65-F5344CB8AC3E}">
        <p14:creationId xmlns:p14="http://schemas.microsoft.com/office/powerpoint/2010/main" val="86163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5" name="תמונה 4">
            <a:extLst>
              <a:ext uri="{FF2B5EF4-FFF2-40B4-BE49-F238E27FC236}">
                <a16:creationId xmlns:a16="http://schemas.microsoft.com/office/drawing/2014/main" id="{B899AEA0-14BA-D727-3109-EAFA8D84CCAA}"/>
              </a:ext>
            </a:extLst>
          </p:cNvPr>
          <p:cNvPicPr>
            <a:picLocks noChangeAspect="1"/>
          </p:cNvPicPr>
          <p:nvPr/>
        </p:nvPicPr>
        <p:blipFill>
          <a:blip r:embed="rId4"/>
          <a:stretch>
            <a:fillRect/>
          </a:stretch>
        </p:blipFill>
        <p:spPr>
          <a:xfrm>
            <a:off x="3786187" y="1494845"/>
            <a:ext cx="4619625" cy="5072642"/>
          </a:xfrm>
          <a:prstGeom prst="rect">
            <a:avLst/>
          </a:prstGeom>
          <a:ln w="12700">
            <a:solidFill>
              <a:schemeClr val="accent1">
                <a:lumMod val="75000"/>
              </a:schemeClr>
            </a:solidFill>
          </a:ln>
        </p:spPr>
      </p:pic>
    </p:spTree>
    <p:extLst>
      <p:ext uri="{BB962C8B-B14F-4D97-AF65-F5344CB8AC3E}">
        <p14:creationId xmlns:p14="http://schemas.microsoft.com/office/powerpoint/2010/main" val="2622212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2482D4B0-6DFD-A9BC-F869-8A804D7E0C73}"/>
              </a:ext>
            </a:extLst>
          </p:cNvPr>
          <p:cNvPicPr>
            <a:picLocks noChangeAspect="1"/>
          </p:cNvPicPr>
          <p:nvPr/>
        </p:nvPicPr>
        <p:blipFill>
          <a:blip r:embed="rId8"/>
          <a:stretch>
            <a:fillRect/>
          </a:stretch>
        </p:blipFill>
        <p:spPr>
          <a:xfrm>
            <a:off x="7342407" y="237946"/>
            <a:ext cx="3248025" cy="323850"/>
          </a:xfrm>
          <a:prstGeom prst="rect">
            <a:avLst/>
          </a:prstGeom>
        </p:spPr>
      </p:pic>
      <p:pic>
        <p:nvPicPr>
          <p:cNvPr id="12" name="תמונה 11">
            <a:extLst>
              <a:ext uri="{FF2B5EF4-FFF2-40B4-BE49-F238E27FC236}">
                <a16:creationId xmlns:a16="http://schemas.microsoft.com/office/drawing/2014/main" id="{7BCEDB95-1102-62FF-E939-4DEE77F22D96}"/>
              </a:ext>
            </a:extLst>
          </p:cNvPr>
          <p:cNvPicPr>
            <a:picLocks noChangeAspect="1"/>
          </p:cNvPicPr>
          <p:nvPr/>
        </p:nvPicPr>
        <p:blipFill>
          <a:blip r:embed="rId9"/>
          <a:stretch>
            <a:fillRect/>
          </a:stretch>
        </p:blipFill>
        <p:spPr>
          <a:xfrm>
            <a:off x="6653833" y="805898"/>
            <a:ext cx="5086350" cy="808217"/>
          </a:xfrm>
          <a:prstGeom prst="rect">
            <a:avLst/>
          </a:prstGeom>
        </p:spPr>
      </p:pic>
      <p:sp>
        <p:nvSpPr>
          <p:cNvPr id="13" name="תיבת טקסט 12">
            <a:extLst>
              <a:ext uri="{FF2B5EF4-FFF2-40B4-BE49-F238E27FC236}">
                <a16:creationId xmlns:a16="http://schemas.microsoft.com/office/drawing/2014/main" id="{5BF69EF0-1F41-3ABF-73DF-E403913BD279}"/>
              </a:ext>
            </a:extLst>
          </p:cNvPr>
          <p:cNvSpPr txBox="1"/>
          <p:nvPr/>
        </p:nvSpPr>
        <p:spPr>
          <a:xfrm>
            <a:off x="4397072" y="2003729"/>
            <a:ext cx="6997148" cy="400110"/>
          </a:xfrm>
          <a:prstGeom prst="rect">
            <a:avLst/>
          </a:prstGeom>
          <a:noFill/>
        </p:spPr>
        <p:txBody>
          <a:bodyPr wrap="square" rtlCol="1">
            <a:spAutoFit/>
          </a:bodyPr>
          <a:lstStyle/>
          <a:p>
            <a:r>
              <a:rPr lang="he-IL" sz="2000" dirty="0"/>
              <a:t>אילו תכונות של המים במצב צבירה נוזל חשובות לקיום פעולות החיים? </a:t>
            </a:r>
          </a:p>
        </p:txBody>
      </p:sp>
      <p:sp>
        <p:nvSpPr>
          <p:cNvPr id="14" name="תיבת טקסט 13">
            <a:extLst>
              <a:ext uri="{FF2B5EF4-FFF2-40B4-BE49-F238E27FC236}">
                <a16:creationId xmlns:a16="http://schemas.microsoft.com/office/drawing/2014/main" id="{E900C899-3062-1D34-6620-85010924A535}"/>
              </a:ext>
            </a:extLst>
          </p:cNvPr>
          <p:cNvSpPr txBox="1"/>
          <p:nvPr/>
        </p:nvSpPr>
        <p:spPr>
          <a:xfrm>
            <a:off x="5055639" y="2677074"/>
            <a:ext cx="6001519" cy="958660"/>
          </a:xfrm>
          <a:prstGeom prst="rect">
            <a:avLst/>
          </a:prstGeom>
          <a:noFill/>
        </p:spPr>
        <p:txBody>
          <a:bodyPr wrap="square" rtlCol="1">
            <a:spAutoFit/>
          </a:bodyPr>
          <a:lstStyle/>
          <a:p>
            <a:pPr>
              <a:lnSpc>
                <a:spcPct val="150000"/>
              </a:lnSpc>
            </a:pPr>
            <a:r>
              <a:rPr lang="he-IL" sz="2000" dirty="0"/>
              <a:t>קראו את קטע המידע </a:t>
            </a:r>
            <a:r>
              <a:rPr lang="he-IL" sz="2000" b="1" dirty="0">
                <a:solidFill>
                  <a:srgbClr val="00B050"/>
                </a:solidFill>
              </a:rPr>
              <a:t>תכונות המים שחשובות לחיים</a:t>
            </a:r>
            <a:r>
              <a:rPr lang="he-IL" sz="2000" dirty="0"/>
              <a:t>,</a:t>
            </a:r>
            <a:r>
              <a:rPr lang="he-IL" sz="2000" b="1" dirty="0">
                <a:solidFill>
                  <a:srgbClr val="00B050"/>
                </a:solidFill>
              </a:rPr>
              <a:t> </a:t>
            </a:r>
            <a:r>
              <a:rPr lang="he-IL" sz="2000" dirty="0"/>
              <a:t>עמודים 249-248 והשיבו על שאלות 5-1 בעמוד 249.</a:t>
            </a:r>
          </a:p>
        </p:txBody>
      </p:sp>
      <p:pic>
        <p:nvPicPr>
          <p:cNvPr id="20" name="64698-512069249_small (1)">
            <a:hlinkClick r:id="" action="ppaction://media"/>
            <a:extLst>
              <a:ext uri="{FF2B5EF4-FFF2-40B4-BE49-F238E27FC236}">
                <a16:creationId xmlns:a16="http://schemas.microsoft.com/office/drawing/2014/main" id="{65B64D86-A827-0D89-F7E5-5FCEFCE17140}"/>
              </a:ext>
            </a:extLst>
          </p:cNvPr>
          <p:cNvPicPr>
            <a:picLocks noChangeAspect="1"/>
          </p:cNvPicPr>
          <p:nvPr>
            <a:videoFile r:link="rId2"/>
            <p:extLst>
              <p:ext uri="{DAA4B4D4-6D71-4841-9C94-3DE7FCFB9230}">
                <p14:media xmlns:p14="http://schemas.microsoft.com/office/powerpoint/2010/main" r:embed="rId1"/>
              </p:ext>
            </p:extLst>
          </p:nvPr>
        </p:nvPicPr>
        <p:blipFill>
          <a:blip r:embed="rId10">
            <a:duotone>
              <a:schemeClr val="accent3">
                <a:shade val="45000"/>
                <a:satMod val="135000"/>
              </a:schemeClr>
              <a:prstClr val="white"/>
            </a:duotone>
          </a:blip>
          <a:stretch>
            <a:fillRect/>
          </a:stretch>
        </p:blipFill>
        <p:spPr>
          <a:xfrm>
            <a:off x="7248483" y="4195662"/>
            <a:ext cx="3931285" cy="2372361"/>
          </a:xfrm>
          <a:prstGeom prst="rect">
            <a:avLst/>
          </a:prstGeom>
        </p:spPr>
      </p:pic>
      <p:sp>
        <p:nvSpPr>
          <p:cNvPr id="21" name="תיבת טקסט 20">
            <a:extLst>
              <a:ext uri="{FF2B5EF4-FFF2-40B4-BE49-F238E27FC236}">
                <a16:creationId xmlns:a16="http://schemas.microsoft.com/office/drawing/2014/main" id="{135D2A9C-F1A6-B270-6E83-7EFFE794DD7C}"/>
              </a:ext>
            </a:extLst>
          </p:cNvPr>
          <p:cNvSpPr txBox="1"/>
          <p:nvPr/>
        </p:nvSpPr>
        <p:spPr>
          <a:xfrm>
            <a:off x="8165990" y="3765516"/>
            <a:ext cx="1717482" cy="369332"/>
          </a:xfrm>
          <a:prstGeom prst="rect">
            <a:avLst/>
          </a:prstGeom>
          <a:noFill/>
        </p:spPr>
        <p:txBody>
          <a:bodyPr wrap="square" rtlCol="1">
            <a:spAutoFit/>
          </a:bodyPr>
          <a:lstStyle/>
          <a:p>
            <a:r>
              <a:rPr lang="he-IL" b="1" dirty="0"/>
              <a:t>המסה</a:t>
            </a:r>
          </a:p>
        </p:txBody>
      </p:sp>
      <p:sp>
        <p:nvSpPr>
          <p:cNvPr id="22" name="תיבת טקסט 21">
            <a:extLst>
              <a:ext uri="{FF2B5EF4-FFF2-40B4-BE49-F238E27FC236}">
                <a16:creationId xmlns:a16="http://schemas.microsoft.com/office/drawing/2014/main" id="{15AB75E9-1B2C-07F3-D574-2FCA10948B8D}"/>
              </a:ext>
            </a:extLst>
          </p:cNvPr>
          <p:cNvSpPr txBox="1"/>
          <p:nvPr/>
        </p:nvSpPr>
        <p:spPr>
          <a:xfrm>
            <a:off x="1897840" y="3765516"/>
            <a:ext cx="2022154" cy="369332"/>
          </a:xfrm>
          <a:prstGeom prst="rect">
            <a:avLst/>
          </a:prstGeom>
          <a:noFill/>
        </p:spPr>
        <p:txBody>
          <a:bodyPr wrap="square" rtlCol="1">
            <a:spAutoFit/>
          </a:bodyPr>
          <a:lstStyle/>
          <a:p>
            <a:r>
              <a:rPr lang="he-IL" b="1" dirty="0"/>
              <a:t>זרימה</a:t>
            </a:r>
          </a:p>
        </p:txBody>
      </p:sp>
      <p:pic>
        <p:nvPicPr>
          <p:cNvPr id="23" name="3697-173530293_small">
            <a:hlinkClick r:id="" action="ppaction://media"/>
            <a:extLst>
              <a:ext uri="{FF2B5EF4-FFF2-40B4-BE49-F238E27FC236}">
                <a16:creationId xmlns:a16="http://schemas.microsoft.com/office/drawing/2014/main" id="{512A3AE7-9A3A-DF2E-FC0C-26C3A9BE919B}"/>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1825460" y="4115155"/>
            <a:ext cx="4217532" cy="2452867"/>
          </a:xfrm>
          <a:prstGeom prst="rect">
            <a:avLst/>
          </a:prstGeom>
        </p:spPr>
      </p:pic>
    </p:spTree>
    <p:extLst>
      <p:ext uri="{BB962C8B-B14F-4D97-AF65-F5344CB8AC3E}">
        <p14:creationId xmlns:p14="http://schemas.microsoft.com/office/powerpoint/2010/main" val="298000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86"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89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0"/>
                </p:tgtEl>
              </p:cMediaNode>
            </p:video>
            <p:seq concurrent="1" nextAc="seek">
              <p:cTn id="12" restart="whenNotActive" fill="hold" evtFilter="cancelBubble" nodeType="interactiveSeq">
                <p:stCondLst>
                  <p:cond evt="onClick" delay="0">
                    <p:tgtEl>
                      <p:spTgt spid="2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0"/>
                                        </p:tgtEl>
                                      </p:cBhvr>
                                    </p:cmd>
                                  </p:childTnLst>
                                </p:cTn>
                              </p:par>
                            </p:childTnLst>
                          </p:cTn>
                        </p:par>
                      </p:childTnLst>
                    </p:cTn>
                  </p:par>
                </p:childTnLst>
              </p:cTn>
              <p:nextCondLst>
                <p:cond evt="onClick" delay="0">
                  <p:tgtEl>
                    <p:spTgt spid="20"/>
                  </p:tgtEl>
                </p:cond>
              </p:nextCondLst>
            </p:seq>
            <p:video>
              <p:cMediaNode vol="80000">
                <p:cTn id="17" fill="hold" display="0">
                  <p:stCondLst>
                    <p:cond delay="indefinite"/>
                  </p:stCondLst>
                </p:cTn>
                <p:tgtEl>
                  <p:spTgt spid="23"/>
                </p:tgtEl>
              </p:cMediaNode>
            </p:video>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65EE3A73-4AF4-5480-BE75-E24927BBC60F}"/>
              </a:ext>
            </a:extLst>
          </p:cNvPr>
          <p:cNvPicPr>
            <a:picLocks noChangeAspect="1"/>
          </p:cNvPicPr>
          <p:nvPr/>
        </p:nvPicPr>
        <p:blipFill>
          <a:blip r:embed="rId4"/>
          <a:stretch>
            <a:fillRect/>
          </a:stretch>
        </p:blipFill>
        <p:spPr>
          <a:xfrm>
            <a:off x="8610269" y="35376"/>
            <a:ext cx="1905000" cy="342900"/>
          </a:xfrm>
          <a:prstGeom prst="rect">
            <a:avLst/>
          </a:prstGeom>
        </p:spPr>
      </p:pic>
      <p:pic>
        <p:nvPicPr>
          <p:cNvPr id="6" name="תמונה 5">
            <a:extLst>
              <a:ext uri="{FF2B5EF4-FFF2-40B4-BE49-F238E27FC236}">
                <a16:creationId xmlns:a16="http://schemas.microsoft.com/office/drawing/2014/main" id="{C1946EC5-DA5E-EE35-C92E-17A718488813}"/>
              </a:ext>
            </a:extLst>
          </p:cNvPr>
          <p:cNvPicPr>
            <a:picLocks noChangeAspect="1"/>
          </p:cNvPicPr>
          <p:nvPr/>
        </p:nvPicPr>
        <p:blipFill>
          <a:blip r:embed="rId5"/>
          <a:stretch>
            <a:fillRect/>
          </a:stretch>
        </p:blipFill>
        <p:spPr>
          <a:xfrm>
            <a:off x="7271799" y="330568"/>
            <a:ext cx="4343400" cy="904875"/>
          </a:xfrm>
          <a:prstGeom prst="rect">
            <a:avLst/>
          </a:prstGeom>
        </p:spPr>
      </p:pic>
      <p:pic>
        <p:nvPicPr>
          <p:cNvPr id="10" name="תמונה 9">
            <a:extLst>
              <a:ext uri="{FF2B5EF4-FFF2-40B4-BE49-F238E27FC236}">
                <a16:creationId xmlns:a16="http://schemas.microsoft.com/office/drawing/2014/main" id="{8511BD73-3E73-E197-3977-96A0948371CA}"/>
              </a:ext>
            </a:extLst>
          </p:cNvPr>
          <p:cNvPicPr>
            <a:picLocks noChangeAspect="1"/>
          </p:cNvPicPr>
          <p:nvPr/>
        </p:nvPicPr>
        <p:blipFill>
          <a:blip r:embed="rId6"/>
          <a:stretch>
            <a:fillRect/>
          </a:stretch>
        </p:blipFill>
        <p:spPr>
          <a:xfrm>
            <a:off x="9637399" y="1202698"/>
            <a:ext cx="1485900" cy="1438275"/>
          </a:xfrm>
          <a:prstGeom prst="rect">
            <a:avLst/>
          </a:prstGeom>
        </p:spPr>
      </p:pic>
      <p:pic>
        <p:nvPicPr>
          <p:cNvPr id="14" name="תמונה 13">
            <a:extLst>
              <a:ext uri="{FF2B5EF4-FFF2-40B4-BE49-F238E27FC236}">
                <a16:creationId xmlns:a16="http://schemas.microsoft.com/office/drawing/2014/main" id="{4346853D-E904-9AFF-BC58-4C9C68C0E576}"/>
              </a:ext>
            </a:extLst>
          </p:cNvPr>
          <p:cNvPicPr>
            <a:picLocks noChangeAspect="1"/>
          </p:cNvPicPr>
          <p:nvPr/>
        </p:nvPicPr>
        <p:blipFill>
          <a:blip r:embed="rId7"/>
          <a:stretch>
            <a:fillRect/>
          </a:stretch>
        </p:blipFill>
        <p:spPr>
          <a:xfrm>
            <a:off x="2340594" y="982946"/>
            <a:ext cx="1628775" cy="1552575"/>
          </a:xfrm>
          <a:prstGeom prst="rect">
            <a:avLst/>
          </a:prstGeom>
        </p:spPr>
      </p:pic>
      <p:pic>
        <p:nvPicPr>
          <p:cNvPr id="16" name="תמונה 15">
            <a:extLst>
              <a:ext uri="{FF2B5EF4-FFF2-40B4-BE49-F238E27FC236}">
                <a16:creationId xmlns:a16="http://schemas.microsoft.com/office/drawing/2014/main" id="{66C78EDE-8F61-77E7-1598-4650EE1E16C0}"/>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978224" y="916272"/>
            <a:ext cx="2952750" cy="1228725"/>
          </a:xfrm>
          <a:prstGeom prst="rect">
            <a:avLst/>
          </a:prstGeom>
        </p:spPr>
      </p:pic>
      <p:pic>
        <p:nvPicPr>
          <p:cNvPr id="18" name="תמונה 17">
            <a:extLst>
              <a:ext uri="{FF2B5EF4-FFF2-40B4-BE49-F238E27FC236}">
                <a16:creationId xmlns:a16="http://schemas.microsoft.com/office/drawing/2014/main" id="{B561ECFD-79D0-B0C7-28F4-9CC970F6CC8F}"/>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3646882" y="982946"/>
            <a:ext cx="2600325" cy="1095375"/>
          </a:xfrm>
          <a:prstGeom prst="rect">
            <a:avLst/>
          </a:prstGeom>
        </p:spPr>
      </p:pic>
      <p:pic>
        <p:nvPicPr>
          <p:cNvPr id="20" name="תמונה 19">
            <a:extLst>
              <a:ext uri="{FF2B5EF4-FFF2-40B4-BE49-F238E27FC236}">
                <a16:creationId xmlns:a16="http://schemas.microsoft.com/office/drawing/2014/main" id="{1EB54DF4-065A-7706-DDBF-F97C24F85E5A}"/>
              </a:ext>
            </a:extLst>
          </p:cNvPr>
          <p:cNvPicPr>
            <a:picLocks noChangeAspect="1"/>
          </p:cNvPicPr>
          <p:nvPr/>
        </p:nvPicPr>
        <p:blipFill>
          <a:blip r:embed="rId10"/>
          <a:stretch>
            <a:fillRect/>
          </a:stretch>
        </p:blipFill>
        <p:spPr>
          <a:xfrm>
            <a:off x="2357810" y="3869791"/>
            <a:ext cx="8867775" cy="2952833"/>
          </a:xfrm>
          <a:prstGeom prst="rect">
            <a:avLst/>
          </a:prstGeom>
        </p:spPr>
      </p:pic>
      <p:sp>
        <p:nvSpPr>
          <p:cNvPr id="22" name="תיבת טקסט 21">
            <a:extLst>
              <a:ext uri="{FF2B5EF4-FFF2-40B4-BE49-F238E27FC236}">
                <a16:creationId xmlns:a16="http://schemas.microsoft.com/office/drawing/2014/main" id="{F4D764E4-13BF-E791-5E13-A9366AE2AA95}"/>
              </a:ext>
            </a:extLst>
          </p:cNvPr>
          <p:cNvSpPr txBox="1"/>
          <p:nvPr/>
        </p:nvSpPr>
        <p:spPr>
          <a:xfrm>
            <a:off x="2027583" y="2901439"/>
            <a:ext cx="9778449" cy="707886"/>
          </a:xfrm>
          <a:prstGeom prst="rect">
            <a:avLst/>
          </a:prstGeom>
          <a:noFill/>
        </p:spPr>
        <p:txBody>
          <a:bodyPr wrap="square">
            <a:spAutoFit/>
          </a:bodyPr>
          <a:lstStyle/>
          <a:p>
            <a:r>
              <a:rPr lang="he-IL" sz="2000" b="0" i="0" u="none" strike="noStrike" baseline="0" dirty="0">
                <a:latin typeface="NarkisClassicMF-Regular"/>
              </a:rPr>
              <a:t>בטבלה הבאה (בספר בעמוד 250) מוצגים נתונים המבטאים את כמות המים (בגרמים) </a:t>
            </a:r>
            <a:r>
              <a:rPr lang="he-IL" sz="2000" b="1" i="0" u="none" strike="noStrike" baseline="0" dirty="0">
                <a:latin typeface="NarkisClassicMF-Bold"/>
              </a:rPr>
              <a:t>ב־ 100 גרם</a:t>
            </a:r>
          </a:p>
          <a:p>
            <a:r>
              <a:rPr lang="he-IL" sz="2000" b="0" i="0" u="none" strike="noStrike" baseline="0" dirty="0">
                <a:latin typeface="NarkisClassicMF-Regular"/>
              </a:rPr>
              <a:t>מזון </a:t>
            </a:r>
            <a:r>
              <a:rPr lang="he-IL" sz="2000" b="0" i="0" u="none" strike="noStrike" baseline="0" dirty="0" err="1">
                <a:latin typeface="NarkisClassicMF-Regular"/>
              </a:rPr>
              <a:t>ו</a:t>
            </a:r>
            <a:r>
              <a:rPr lang="he-IL" sz="2000" b="1" i="0" u="none" strike="noStrike" baseline="0" dirty="0" err="1">
                <a:latin typeface="NarkisClassicMF-Bold"/>
              </a:rPr>
              <a:t>ב</a:t>
            </a:r>
            <a:r>
              <a:rPr lang="he-IL" sz="2000" b="1" i="0" u="none" strike="noStrike" baseline="0" dirty="0">
                <a:latin typeface="NarkisClassicMF-Bold"/>
              </a:rPr>
              <a:t>־ 100 גרם </a:t>
            </a:r>
            <a:r>
              <a:rPr lang="he-IL" sz="2000" b="0" i="0" u="none" strike="noStrike" baseline="0" dirty="0">
                <a:latin typeface="NarkisClassicMF-Regular"/>
              </a:rPr>
              <a:t>משקה. עיינו בנתונים בטבלה וענו על השאלות בעמוד 251.</a:t>
            </a:r>
            <a:endParaRPr lang="he-IL" sz="2000" dirty="0"/>
          </a:p>
        </p:txBody>
      </p:sp>
    </p:spTree>
    <p:extLst>
      <p:ext uri="{BB962C8B-B14F-4D97-AF65-F5344CB8AC3E}">
        <p14:creationId xmlns:p14="http://schemas.microsoft.com/office/powerpoint/2010/main" val="2359107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939810FE-36ED-D4A4-1AC8-D8B93E9A2A7F}"/>
              </a:ext>
            </a:extLst>
          </p:cNvPr>
          <p:cNvPicPr>
            <a:picLocks noChangeAspect="1"/>
          </p:cNvPicPr>
          <p:nvPr/>
        </p:nvPicPr>
        <p:blipFill>
          <a:blip r:embed="rId4"/>
          <a:stretch>
            <a:fillRect/>
          </a:stretch>
        </p:blipFill>
        <p:spPr>
          <a:xfrm>
            <a:off x="2804367" y="954158"/>
            <a:ext cx="7989379" cy="4060176"/>
          </a:xfrm>
          <a:prstGeom prst="rect">
            <a:avLst/>
          </a:prstGeom>
        </p:spPr>
      </p:pic>
    </p:spTree>
    <p:extLst>
      <p:ext uri="{BB962C8B-B14F-4D97-AF65-F5344CB8AC3E}">
        <p14:creationId xmlns:p14="http://schemas.microsoft.com/office/powerpoint/2010/main" val="149149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D7025445-8A1A-94CD-B5D2-ADE55AEC22F7}"/>
              </a:ext>
            </a:extLst>
          </p:cNvPr>
          <p:cNvPicPr>
            <a:picLocks noChangeAspect="1"/>
          </p:cNvPicPr>
          <p:nvPr/>
        </p:nvPicPr>
        <p:blipFill>
          <a:blip r:embed="rId4"/>
          <a:stretch>
            <a:fillRect/>
          </a:stretch>
        </p:blipFill>
        <p:spPr>
          <a:xfrm>
            <a:off x="5745481" y="1164986"/>
            <a:ext cx="4724400" cy="962025"/>
          </a:xfrm>
          <a:prstGeom prst="rect">
            <a:avLst/>
          </a:prstGeom>
        </p:spPr>
      </p:pic>
      <p:pic>
        <p:nvPicPr>
          <p:cNvPr id="8" name="תמונה 7">
            <a:extLst>
              <a:ext uri="{FF2B5EF4-FFF2-40B4-BE49-F238E27FC236}">
                <a16:creationId xmlns:a16="http://schemas.microsoft.com/office/drawing/2014/main" id="{E23EE9F9-08D9-AF20-32EE-635F46F0E9A4}"/>
              </a:ext>
            </a:extLst>
          </p:cNvPr>
          <p:cNvPicPr>
            <a:picLocks noChangeAspect="1"/>
          </p:cNvPicPr>
          <p:nvPr/>
        </p:nvPicPr>
        <p:blipFill>
          <a:blip r:embed="rId5"/>
          <a:stretch>
            <a:fillRect/>
          </a:stretch>
        </p:blipFill>
        <p:spPr>
          <a:xfrm>
            <a:off x="5481017" y="3429000"/>
            <a:ext cx="6000750" cy="1885950"/>
          </a:xfrm>
          <a:prstGeom prst="rect">
            <a:avLst/>
          </a:prstGeom>
        </p:spPr>
      </p:pic>
      <p:sp>
        <p:nvSpPr>
          <p:cNvPr id="9" name="תיבת טקסט 8">
            <a:extLst>
              <a:ext uri="{FF2B5EF4-FFF2-40B4-BE49-F238E27FC236}">
                <a16:creationId xmlns:a16="http://schemas.microsoft.com/office/drawing/2014/main" id="{CF7D4746-6CF1-3A0A-03F0-62315E6C54A2}"/>
              </a:ext>
            </a:extLst>
          </p:cNvPr>
          <p:cNvSpPr txBox="1"/>
          <p:nvPr/>
        </p:nvSpPr>
        <p:spPr>
          <a:xfrm>
            <a:off x="453224" y="6376833"/>
            <a:ext cx="1447138" cy="369332"/>
          </a:xfrm>
          <a:prstGeom prst="rect">
            <a:avLst/>
          </a:prstGeom>
          <a:noFill/>
        </p:spPr>
        <p:txBody>
          <a:bodyPr wrap="square" rtlCol="1">
            <a:spAutoFit/>
          </a:bodyPr>
          <a:lstStyle/>
          <a:p>
            <a:r>
              <a:rPr lang="he-IL" b="1" dirty="0"/>
              <a:t>עמוד 251</a:t>
            </a:r>
          </a:p>
        </p:txBody>
      </p:sp>
      <p:pic>
        <p:nvPicPr>
          <p:cNvPr id="11" name="תמונה 10">
            <a:extLst>
              <a:ext uri="{FF2B5EF4-FFF2-40B4-BE49-F238E27FC236}">
                <a16:creationId xmlns:a16="http://schemas.microsoft.com/office/drawing/2014/main" id="{7D263D7A-2B20-39C6-3EDF-FBBC2FEE87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6327" y="2544417"/>
            <a:ext cx="4229615" cy="3287865"/>
          </a:xfrm>
          <a:prstGeom prst="rect">
            <a:avLst/>
          </a:prstGeom>
          <a:ln w="12700">
            <a:solidFill>
              <a:schemeClr val="accent1">
                <a:lumMod val="75000"/>
              </a:schemeClr>
            </a:solidFill>
          </a:ln>
        </p:spPr>
      </p:pic>
    </p:spTree>
    <p:extLst>
      <p:ext uri="{BB962C8B-B14F-4D97-AF65-F5344CB8AC3E}">
        <p14:creationId xmlns:p14="http://schemas.microsoft.com/office/powerpoint/2010/main" val="3882758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E5D515A5-989E-A100-7E45-80B97163B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3" name="תמונה 2">
            <a:extLst>
              <a:ext uri="{FF2B5EF4-FFF2-40B4-BE49-F238E27FC236}">
                <a16:creationId xmlns:a16="http://schemas.microsoft.com/office/drawing/2014/main" id="{96269609-BFBF-CD38-977B-0C686A36A779}"/>
              </a:ext>
            </a:extLst>
          </p:cNvPr>
          <p:cNvPicPr>
            <a:picLocks noChangeAspect="1"/>
          </p:cNvPicPr>
          <p:nvPr/>
        </p:nvPicPr>
        <p:blipFill>
          <a:blip r:embed="rId4"/>
          <a:stretch>
            <a:fillRect/>
          </a:stretch>
        </p:blipFill>
        <p:spPr>
          <a:xfrm>
            <a:off x="6763247" y="95018"/>
            <a:ext cx="4724400" cy="962025"/>
          </a:xfrm>
          <a:prstGeom prst="rect">
            <a:avLst/>
          </a:prstGeom>
        </p:spPr>
      </p:pic>
      <p:pic>
        <p:nvPicPr>
          <p:cNvPr id="6" name="תמונה 5">
            <a:extLst>
              <a:ext uri="{FF2B5EF4-FFF2-40B4-BE49-F238E27FC236}">
                <a16:creationId xmlns:a16="http://schemas.microsoft.com/office/drawing/2014/main" id="{8E8E8362-BD07-6005-D97B-7CD038775704}"/>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8587409" y="2000427"/>
            <a:ext cx="1945947" cy="1773730"/>
          </a:xfrm>
          <a:prstGeom prst="rect">
            <a:avLst/>
          </a:prstGeom>
        </p:spPr>
      </p:pic>
      <p:pic>
        <p:nvPicPr>
          <p:cNvPr id="14" name="תמונה 13">
            <a:extLst>
              <a:ext uri="{FF2B5EF4-FFF2-40B4-BE49-F238E27FC236}">
                <a16:creationId xmlns:a16="http://schemas.microsoft.com/office/drawing/2014/main" id="{8F08CB59-652F-76A5-B14E-CC69C842AFC9}"/>
              </a:ext>
            </a:extLst>
          </p:cNvPr>
          <p:cNvPicPr>
            <a:picLocks noChangeAspect="1"/>
          </p:cNvPicPr>
          <p:nvPr/>
        </p:nvPicPr>
        <p:blipFill>
          <a:blip r:embed="rId6"/>
          <a:stretch>
            <a:fillRect/>
          </a:stretch>
        </p:blipFill>
        <p:spPr>
          <a:xfrm>
            <a:off x="5888604" y="3975132"/>
            <a:ext cx="2373549" cy="2389909"/>
          </a:xfrm>
          <a:prstGeom prst="rect">
            <a:avLst/>
          </a:prstGeom>
        </p:spPr>
      </p:pic>
      <p:sp>
        <p:nvSpPr>
          <p:cNvPr id="16" name="תיבת טקסט 15">
            <a:extLst>
              <a:ext uri="{FF2B5EF4-FFF2-40B4-BE49-F238E27FC236}">
                <a16:creationId xmlns:a16="http://schemas.microsoft.com/office/drawing/2014/main" id="{0D7C924E-7E82-63F7-E650-ECD45F51E8B1}"/>
              </a:ext>
            </a:extLst>
          </p:cNvPr>
          <p:cNvSpPr txBox="1"/>
          <p:nvPr/>
        </p:nvSpPr>
        <p:spPr>
          <a:xfrm>
            <a:off x="8022866" y="3577191"/>
            <a:ext cx="3112556" cy="646331"/>
          </a:xfrm>
          <a:prstGeom prst="rect">
            <a:avLst/>
          </a:prstGeom>
          <a:noFill/>
        </p:spPr>
        <p:txBody>
          <a:bodyPr wrap="square">
            <a:spAutoFit/>
          </a:bodyPr>
          <a:lstStyle/>
          <a:p>
            <a:r>
              <a:rPr lang="he-IL" sz="3600" b="0" i="0" u="none" strike="noStrike" baseline="0" dirty="0">
                <a:solidFill>
                  <a:srgbClr val="1AFF00"/>
                </a:solidFill>
                <a:latin typeface="MyriadPro-Regular"/>
              </a:rPr>
              <a:t>•</a:t>
            </a:r>
            <a:r>
              <a:rPr lang="he-IL" sz="1800" b="1" i="0" u="none" strike="noStrike" baseline="0" dirty="0">
                <a:solidFill>
                  <a:srgbClr val="000000"/>
                </a:solidFill>
                <a:latin typeface="NarkisClassicMF-Bold"/>
              </a:rPr>
              <a:t>מים קרים גורמים להצטננות.</a:t>
            </a:r>
            <a:endParaRPr lang="he-IL" dirty="0"/>
          </a:p>
        </p:txBody>
      </p:sp>
      <p:sp>
        <p:nvSpPr>
          <p:cNvPr id="18" name="תיבת טקסט 17">
            <a:extLst>
              <a:ext uri="{FF2B5EF4-FFF2-40B4-BE49-F238E27FC236}">
                <a16:creationId xmlns:a16="http://schemas.microsoft.com/office/drawing/2014/main" id="{5255B959-B1EE-E69E-B3CF-3665BAD9844A}"/>
              </a:ext>
            </a:extLst>
          </p:cNvPr>
          <p:cNvSpPr txBox="1"/>
          <p:nvPr/>
        </p:nvSpPr>
        <p:spPr>
          <a:xfrm>
            <a:off x="4915894" y="1017079"/>
            <a:ext cx="6094674" cy="769441"/>
          </a:xfrm>
          <a:prstGeom prst="rect">
            <a:avLst/>
          </a:prstGeom>
          <a:noFill/>
        </p:spPr>
        <p:txBody>
          <a:bodyPr wrap="square">
            <a:spAutoFit/>
          </a:bodyPr>
          <a:lstStyle/>
          <a:p>
            <a:r>
              <a:rPr lang="he-IL" sz="2000" b="0" i="0" u="none" strike="noStrike" baseline="0" dirty="0">
                <a:latin typeface="NarkisClassicMF-Regular"/>
              </a:rPr>
              <a:t>ק</a:t>
            </a:r>
            <a:r>
              <a:rPr lang="he-IL" sz="2400" b="0" i="0" u="none" strike="noStrike" baseline="0" dirty="0">
                <a:latin typeface="NarkisClassicMF-Regular"/>
              </a:rPr>
              <a:t>ִ</a:t>
            </a:r>
            <a:r>
              <a:rPr lang="he-IL" sz="2000" b="0" i="0" u="none" strike="noStrike" baseline="0" dirty="0">
                <a:latin typeface="NarkisClassicMF-Regular"/>
              </a:rPr>
              <a:t>ראו את קטע המידע שבעמודים-252-251 ובצעו את המשימה שבעמוד 252.</a:t>
            </a:r>
            <a:endParaRPr lang="he-IL" sz="2000" dirty="0"/>
          </a:p>
        </p:txBody>
      </p:sp>
      <p:sp>
        <p:nvSpPr>
          <p:cNvPr id="19" name="תיבת טקסט 18">
            <a:extLst>
              <a:ext uri="{FF2B5EF4-FFF2-40B4-BE49-F238E27FC236}">
                <a16:creationId xmlns:a16="http://schemas.microsoft.com/office/drawing/2014/main" id="{1263B1CF-CD7F-4796-470D-B53857157CFF}"/>
              </a:ext>
            </a:extLst>
          </p:cNvPr>
          <p:cNvSpPr txBox="1"/>
          <p:nvPr/>
        </p:nvSpPr>
        <p:spPr>
          <a:xfrm>
            <a:off x="890113" y="4467930"/>
            <a:ext cx="4436642" cy="646331"/>
          </a:xfrm>
          <a:prstGeom prst="rect">
            <a:avLst/>
          </a:prstGeom>
          <a:noFill/>
        </p:spPr>
        <p:txBody>
          <a:bodyPr wrap="square">
            <a:spAutoFit/>
          </a:bodyPr>
          <a:lstStyle/>
          <a:p>
            <a:r>
              <a:rPr lang="he-IL" sz="3600" b="0" i="0" u="none" strike="noStrike" baseline="0" dirty="0">
                <a:solidFill>
                  <a:srgbClr val="1AFF00"/>
                </a:solidFill>
                <a:latin typeface="MyriadPro-Regular"/>
              </a:rPr>
              <a:t>•</a:t>
            </a:r>
            <a:r>
              <a:rPr lang="he-IL" b="1" dirty="0">
                <a:solidFill>
                  <a:srgbClr val="000000"/>
                </a:solidFill>
                <a:latin typeface="NarkisClassicMF-Bold"/>
              </a:rPr>
              <a:t>אסור לשתות מים אחרי </a:t>
            </a:r>
            <a:r>
              <a:rPr lang="he-IL" sz="1800" b="1" i="0" u="none" strike="noStrike" baseline="0" dirty="0">
                <a:solidFill>
                  <a:srgbClr val="000000"/>
                </a:solidFill>
                <a:latin typeface="NarkisClassicMF-Bold"/>
              </a:rPr>
              <a:t>שאוכלים פירות.</a:t>
            </a:r>
            <a:endParaRPr lang="he-IL" dirty="0"/>
          </a:p>
        </p:txBody>
      </p:sp>
      <p:pic>
        <p:nvPicPr>
          <p:cNvPr id="21" name="תמונה 20">
            <a:extLst>
              <a:ext uri="{FF2B5EF4-FFF2-40B4-BE49-F238E27FC236}">
                <a16:creationId xmlns:a16="http://schemas.microsoft.com/office/drawing/2014/main" id="{3D75F509-F568-F511-E57C-DDF0AE4031DD}"/>
              </a:ext>
            </a:extLst>
          </p:cNvPr>
          <p:cNvPicPr>
            <a:picLocks noChangeAspect="1"/>
          </p:cNvPicPr>
          <p:nvPr/>
        </p:nvPicPr>
        <p:blipFill>
          <a:blip r:embed="rId7">
            <a:clrChange>
              <a:clrFrom>
                <a:srgbClr val="FAF9EB"/>
              </a:clrFrom>
              <a:clrTo>
                <a:srgbClr val="FAF9EB">
                  <a:alpha val="0"/>
                </a:srgbClr>
              </a:clrTo>
            </a:clrChange>
          </a:blip>
          <a:stretch>
            <a:fillRect/>
          </a:stretch>
        </p:blipFill>
        <p:spPr>
          <a:xfrm>
            <a:off x="1658644" y="2115691"/>
            <a:ext cx="2118226" cy="2257006"/>
          </a:xfrm>
          <a:prstGeom prst="rect">
            <a:avLst/>
          </a:prstGeom>
        </p:spPr>
      </p:pic>
      <p:sp>
        <p:nvSpPr>
          <p:cNvPr id="22" name="תיבת טקסט 21">
            <a:extLst>
              <a:ext uri="{FF2B5EF4-FFF2-40B4-BE49-F238E27FC236}">
                <a16:creationId xmlns:a16="http://schemas.microsoft.com/office/drawing/2014/main" id="{3BE574C8-579B-A4B0-1887-E26D84614DC3}"/>
              </a:ext>
            </a:extLst>
          </p:cNvPr>
          <p:cNvSpPr txBox="1"/>
          <p:nvPr/>
        </p:nvSpPr>
        <p:spPr>
          <a:xfrm>
            <a:off x="7480467" y="6116651"/>
            <a:ext cx="4436642" cy="646331"/>
          </a:xfrm>
          <a:prstGeom prst="rect">
            <a:avLst/>
          </a:prstGeom>
          <a:noFill/>
        </p:spPr>
        <p:txBody>
          <a:bodyPr wrap="square">
            <a:spAutoFit/>
          </a:bodyPr>
          <a:lstStyle/>
          <a:p>
            <a:r>
              <a:rPr lang="he-IL" sz="3600" b="0" i="0" u="none" strike="noStrike" baseline="0" dirty="0">
                <a:solidFill>
                  <a:srgbClr val="1AFF00"/>
                </a:solidFill>
                <a:latin typeface="MyriadPro-Regular"/>
              </a:rPr>
              <a:t>•</a:t>
            </a:r>
            <a:r>
              <a:rPr lang="he-IL" b="1" dirty="0">
                <a:solidFill>
                  <a:srgbClr val="000000"/>
                </a:solidFill>
                <a:latin typeface="NarkisClassicMF-Bold"/>
              </a:rPr>
              <a:t>אם שותים הרבה מים, משמינים.</a:t>
            </a:r>
            <a:endParaRPr lang="he-IL" dirty="0"/>
          </a:p>
        </p:txBody>
      </p:sp>
    </p:spTree>
    <p:extLst>
      <p:ext uri="{BB962C8B-B14F-4D97-AF65-F5344CB8AC3E}">
        <p14:creationId xmlns:p14="http://schemas.microsoft.com/office/powerpoint/2010/main" val="4018017032"/>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1607</TotalTime>
  <Words>1436</Words>
  <Application>Microsoft Office PowerPoint</Application>
  <PresentationFormat>מסך רחב</PresentationFormat>
  <Paragraphs>122</Paragraphs>
  <Slides>23</Slides>
  <Notes>23</Notes>
  <HiddenSlides>0</HiddenSlides>
  <MMClips>5</MMClips>
  <ScaleCrop>false</ScaleCrop>
  <HeadingPairs>
    <vt:vector size="8" baseType="variant">
      <vt:variant>
        <vt:lpstr>גופנים בשימוש</vt:lpstr>
      </vt:variant>
      <vt:variant>
        <vt:i4>7</vt:i4>
      </vt:variant>
      <vt:variant>
        <vt:lpstr>ערכת נושא</vt:lpstr>
      </vt:variant>
      <vt:variant>
        <vt:i4>1</vt:i4>
      </vt:variant>
      <vt:variant>
        <vt:lpstr>שרתי OLE מוטבעים</vt:lpstr>
      </vt:variant>
      <vt:variant>
        <vt:i4>1</vt:i4>
      </vt:variant>
      <vt:variant>
        <vt:lpstr>כותרות שקופיות</vt:lpstr>
      </vt:variant>
      <vt:variant>
        <vt:i4>23</vt:i4>
      </vt:variant>
    </vt:vector>
  </HeadingPairs>
  <TitlesOfParts>
    <vt:vector size="32" baseType="lpstr">
      <vt:lpstr>Almoni Neue DL 4.0 AAA</vt:lpstr>
      <vt:lpstr>Arial</vt:lpstr>
      <vt:lpstr>Calibri</vt:lpstr>
      <vt:lpstr>Calibri Light</vt:lpstr>
      <vt:lpstr>MyriadPro-Regular</vt:lpstr>
      <vt:lpstr>NarkisClassicMF-Bold</vt:lpstr>
      <vt:lpstr>NarkisClassicMF-Regular</vt:lpstr>
      <vt:lpstr>ערכת נושא Office</vt:lpstr>
      <vt:lpstr>‏‏תמונת מפת סיביות</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noga mishan</dc:creator>
  <cp:lastModifiedBy>noga mishan</cp:lastModifiedBy>
  <cp:revision>1</cp:revision>
  <dcterms:created xsi:type="dcterms:W3CDTF">2024-08-30T04:09:49Z</dcterms:created>
  <dcterms:modified xsi:type="dcterms:W3CDTF">2025-03-16T17:20:15Z</dcterms:modified>
</cp:coreProperties>
</file>