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0"/>
  </p:notesMasterIdLst>
  <p:sldIdLst>
    <p:sldId id="256" r:id="rId3"/>
    <p:sldId id="309" r:id="rId4"/>
    <p:sldId id="320" r:id="rId5"/>
    <p:sldId id="321" r:id="rId6"/>
    <p:sldId id="323" r:id="rId7"/>
    <p:sldId id="318" r:id="rId8"/>
    <p:sldId id="319" r:id="rId9"/>
    <p:sldId id="315" r:id="rId10"/>
    <p:sldId id="312" r:id="rId11"/>
    <p:sldId id="302" r:id="rId12"/>
    <p:sldId id="313" r:id="rId13"/>
    <p:sldId id="316" r:id="rId14"/>
    <p:sldId id="287" r:id="rId15"/>
    <p:sldId id="267" r:id="rId16"/>
    <p:sldId id="283" r:id="rId17"/>
    <p:sldId id="281" r:id="rId18"/>
    <p:sldId id="285" r:id="rId19"/>
    <p:sldId id="284" r:id="rId20"/>
    <p:sldId id="304" r:id="rId21"/>
    <p:sldId id="307" r:id="rId22"/>
    <p:sldId id="282" r:id="rId23"/>
    <p:sldId id="269" r:id="rId24"/>
    <p:sldId id="303" r:id="rId25"/>
    <p:sldId id="317" r:id="rId26"/>
    <p:sldId id="310" r:id="rId27"/>
    <p:sldId id="311" r:id="rId28"/>
    <p:sldId id="271" r:id="rId29"/>
  </p:sldIdLst>
  <p:sldSz cx="12192000" cy="6858000"/>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7" clrIdx="0"/>
  <p:cmAuthor id="2" name="miri dressler" initials="md"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2A7"/>
    <a:srgbClr val="BFC0C2"/>
    <a:srgbClr val="BEC2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3" autoAdjust="0"/>
    <p:restoredTop sz="95097" autoAdjust="0"/>
  </p:normalViewPr>
  <p:slideViewPr>
    <p:cSldViewPr snapToGrid="0">
      <p:cViewPr varScale="1">
        <p:scale>
          <a:sx n="79" d="100"/>
          <a:sy n="79" d="100"/>
        </p:scale>
        <p:origin x="850" y="77"/>
      </p:cViewPr>
      <p:guideLst>
        <p:guide orient="horz" pos="2160"/>
        <p:guide pos="3840"/>
      </p:guideLst>
    </p:cSldViewPr>
  </p:slideViewPr>
  <p:notesTextViewPr>
    <p:cViewPr>
      <p:scale>
        <a:sx n="125" d="100"/>
        <a:sy n="125" d="100"/>
      </p:scale>
      <p:origin x="0" y="0"/>
    </p:cViewPr>
  </p:notesTextViewPr>
  <p:sorterViewPr>
    <p:cViewPr varScale="1">
      <p:scale>
        <a:sx n="1" d="1"/>
        <a:sy n="1" d="1"/>
      </p:scale>
      <p:origin x="0" y="-276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598AD-A2BF-4C34-B764-7E1F9E9D4822}"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2A111-5498-4EF3-B5DA-F7E5A49AF7A9}" type="slidenum">
              <a:rPr lang="en-US" smtClean="0"/>
              <a:t>‹#›</a:t>
            </a:fld>
            <a:endParaRPr lang="en-US"/>
          </a:p>
        </p:txBody>
      </p:sp>
    </p:spTree>
    <p:extLst>
      <p:ext uri="{BB962C8B-B14F-4D97-AF65-F5344CB8AC3E}">
        <p14:creationId xmlns:p14="http://schemas.microsoft.com/office/powerpoint/2010/main" val="193381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x-none" dirty="0"/>
          </a:p>
        </p:txBody>
      </p:sp>
      <p:sp>
        <p:nvSpPr>
          <p:cNvPr id="4" name="מציין מיקום של מספר שקופית 3"/>
          <p:cNvSpPr>
            <a:spLocks noGrp="1"/>
          </p:cNvSpPr>
          <p:nvPr>
            <p:ph type="sldNum" sz="quarter" idx="5"/>
          </p:nvPr>
        </p:nvSpPr>
        <p:spPr/>
        <p:txBody>
          <a:bodyPr/>
          <a:lstStyle/>
          <a:p>
            <a:fld id="{0082A111-5498-4EF3-B5DA-F7E5A49AF7A9}" type="slidenum">
              <a:rPr lang="en-US" smtClean="0"/>
              <a:t>1</a:t>
            </a:fld>
            <a:endParaRPr lang="en-US"/>
          </a:p>
        </p:txBody>
      </p:sp>
    </p:spTree>
    <p:extLst>
      <p:ext uri="{BB962C8B-B14F-4D97-AF65-F5344CB8AC3E}">
        <p14:creationId xmlns:p14="http://schemas.microsoft.com/office/powerpoint/2010/main" val="141882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5"/>
          </p:nvPr>
        </p:nvSpPr>
        <p:spPr/>
        <p:txBody>
          <a:bodyPr/>
          <a:lstStyle/>
          <a:p>
            <a:fld id="{0082A111-5498-4EF3-B5DA-F7E5A49AF7A9}" type="slidenum">
              <a:rPr lang="en-US" smtClean="0"/>
              <a:t>14</a:t>
            </a:fld>
            <a:endParaRPr lang="en-US"/>
          </a:p>
        </p:txBody>
      </p:sp>
    </p:spTree>
    <p:extLst>
      <p:ext uri="{BB962C8B-B14F-4D97-AF65-F5344CB8AC3E}">
        <p14:creationId xmlns:p14="http://schemas.microsoft.com/office/powerpoint/2010/main" val="334260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x-none" dirty="0"/>
          </a:p>
        </p:txBody>
      </p:sp>
      <p:sp>
        <p:nvSpPr>
          <p:cNvPr id="4" name="מציין מיקום של מספר שקופית 3"/>
          <p:cNvSpPr>
            <a:spLocks noGrp="1"/>
          </p:cNvSpPr>
          <p:nvPr>
            <p:ph type="sldNum" sz="quarter" idx="5"/>
          </p:nvPr>
        </p:nvSpPr>
        <p:spPr/>
        <p:txBody>
          <a:bodyPr/>
          <a:lstStyle/>
          <a:p>
            <a:fld id="{0082A111-5498-4EF3-B5DA-F7E5A49AF7A9}" type="slidenum">
              <a:rPr lang="en-US" smtClean="0"/>
              <a:t>22</a:t>
            </a:fld>
            <a:endParaRPr lang="en-US"/>
          </a:p>
        </p:txBody>
      </p:sp>
    </p:spTree>
    <p:extLst>
      <p:ext uri="{BB962C8B-B14F-4D97-AF65-F5344CB8AC3E}">
        <p14:creationId xmlns:p14="http://schemas.microsoft.com/office/powerpoint/2010/main" val="297128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endParaRPr lang="x-none"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082A111-5498-4EF3-B5DA-F7E5A49AF7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00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B805ED-46D3-BD41-8949-7A6D4DA07C3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x-none"/>
          </a:p>
        </p:txBody>
      </p:sp>
      <p:sp>
        <p:nvSpPr>
          <p:cNvPr id="3" name="כותרת משנה 2">
            <a:extLst>
              <a:ext uri="{FF2B5EF4-FFF2-40B4-BE49-F238E27FC236}">
                <a16:creationId xmlns:a16="http://schemas.microsoft.com/office/drawing/2014/main" id="{7F2BFA05-1F9B-CA9C-1B84-BDD8BCC1D5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x-none"/>
          </a:p>
        </p:txBody>
      </p:sp>
      <p:sp>
        <p:nvSpPr>
          <p:cNvPr id="4" name="מציין מיקום של תאריך 3">
            <a:extLst>
              <a:ext uri="{FF2B5EF4-FFF2-40B4-BE49-F238E27FC236}">
                <a16:creationId xmlns:a16="http://schemas.microsoft.com/office/drawing/2014/main" id="{0B734D6A-5E28-C53E-5A99-E852223D56CF}"/>
              </a:ext>
            </a:extLst>
          </p:cNvPr>
          <p:cNvSpPr>
            <a:spLocks noGrp="1"/>
          </p:cNvSpPr>
          <p:nvPr>
            <p:ph type="dt" sz="half" idx="10"/>
          </p:nvPr>
        </p:nvSpPr>
        <p:spPr/>
        <p:txBody>
          <a:bodyPr/>
          <a:lstStyle/>
          <a:p>
            <a:fld id="{C66EA397-6516-4B3E-9672-7B657D9BE202}"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4698D85B-B8AF-3C68-CB66-6886BEA7C4C8}"/>
              </a:ext>
            </a:extLst>
          </p:cNvPr>
          <p:cNvSpPr>
            <a:spLocks noGrp="1"/>
          </p:cNvSpPr>
          <p:nvPr>
            <p:ph type="ftr" sz="quarter" idx="11"/>
          </p:nvPr>
        </p:nvSpPr>
        <p:spPr/>
        <p:txBody>
          <a:bodyPr/>
          <a:lstStyle/>
          <a:p>
            <a:endParaRPr lang="x-none"/>
          </a:p>
        </p:txBody>
      </p:sp>
      <p:sp>
        <p:nvSpPr>
          <p:cNvPr id="6" name="מציין מיקום של מספר שקופית 5">
            <a:extLst>
              <a:ext uri="{FF2B5EF4-FFF2-40B4-BE49-F238E27FC236}">
                <a16:creationId xmlns:a16="http://schemas.microsoft.com/office/drawing/2014/main" id="{B6C644C3-C5EE-91B5-71AD-C88DD4F5BEFF}"/>
              </a:ext>
            </a:extLst>
          </p:cNvPr>
          <p:cNvSpPr>
            <a:spLocks noGrp="1"/>
          </p:cNvSpPr>
          <p:nvPr>
            <p:ph type="sldNum" sz="quarter" idx="12"/>
          </p:nvPr>
        </p:nvSpPr>
        <p:spPr/>
        <p:txBody>
          <a:bodyPr/>
          <a:lstStyle/>
          <a:p>
            <a:fld id="{DE6F6765-5684-4738-B27F-304185F16592}" type="slidenum">
              <a:rPr lang="x-none" smtClean="0"/>
              <a:t>‹#›</a:t>
            </a:fld>
            <a:endParaRPr lang="x-none"/>
          </a:p>
        </p:txBody>
      </p:sp>
    </p:spTree>
    <p:extLst>
      <p:ext uri="{BB962C8B-B14F-4D97-AF65-F5344CB8AC3E}">
        <p14:creationId xmlns:p14="http://schemas.microsoft.com/office/powerpoint/2010/main" val="226792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F726DF-11A7-E8FA-66FE-9F93947BC923}"/>
              </a:ext>
            </a:extLst>
          </p:cNvPr>
          <p:cNvSpPr>
            <a:spLocks noGrp="1"/>
          </p:cNvSpPr>
          <p:nvPr>
            <p:ph type="title"/>
          </p:nvPr>
        </p:nvSpPr>
        <p:spPr/>
        <p:txBody>
          <a:bodyPr/>
          <a:lstStyle/>
          <a:p>
            <a:r>
              <a:rPr lang="he-IL"/>
              <a:t>לחץ כדי לערוך סגנון כותרת של תבנית בסיס</a:t>
            </a:r>
            <a:endParaRPr lang="x-none"/>
          </a:p>
        </p:txBody>
      </p:sp>
      <p:sp>
        <p:nvSpPr>
          <p:cNvPr id="3" name="מציין מיקום של טקסט אנכי 2">
            <a:extLst>
              <a:ext uri="{FF2B5EF4-FFF2-40B4-BE49-F238E27FC236}">
                <a16:creationId xmlns:a16="http://schemas.microsoft.com/office/drawing/2014/main" id="{7FBB6BB2-57F5-AFCD-487A-4171BCC1DF4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של תאריך 3">
            <a:extLst>
              <a:ext uri="{FF2B5EF4-FFF2-40B4-BE49-F238E27FC236}">
                <a16:creationId xmlns:a16="http://schemas.microsoft.com/office/drawing/2014/main" id="{B33884D2-1B97-528E-9FD0-B1252BC1DCE4}"/>
              </a:ext>
            </a:extLst>
          </p:cNvPr>
          <p:cNvSpPr>
            <a:spLocks noGrp="1"/>
          </p:cNvSpPr>
          <p:nvPr>
            <p:ph type="dt" sz="half" idx="10"/>
          </p:nvPr>
        </p:nvSpPr>
        <p:spPr/>
        <p:txBody>
          <a:bodyPr/>
          <a:lstStyle/>
          <a:p>
            <a:fld id="{C66EA397-6516-4B3E-9672-7B657D9BE202}"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C86AB809-16A4-5841-C4BC-122E96F6061C}"/>
              </a:ext>
            </a:extLst>
          </p:cNvPr>
          <p:cNvSpPr>
            <a:spLocks noGrp="1"/>
          </p:cNvSpPr>
          <p:nvPr>
            <p:ph type="ftr" sz="quarter" idx="11"/>
          </p:nvPr>
        </p:nvSpPr>
        <p:spPr/>
        <p:txBody>
          <a:bodyPr/>
          <a:lstStyle/>
          <a:p>
            <a:endParaRPr lang="x-none"/>
          </a:p>
        </p:txBody>
      </p:sp>
      <p:sp>
        <p:nvSpPr>
          <p:cNvPr id="6" name="מציין מיקום של מספר שקופית 5">
            <a:extLst>
              <a:ext uri="{FF2B5EF4-FFF2-40B4-BE49-F238E27FC236}">
                <a16:creationId xmlns:a16="http://schemas.microsoft.com/office/drawing/2014/main" id="{2B88EC50-6CD6-EF86-8EFE-19186676D499}"/>
              </a:ext>
            </a:extLst>
          </p:cNvPr>
          <p:cNvSpPr>
            <a:spLocks noGrp="1"/>
          </p:cNvSpPr>
          <p:nvPr>
            <p:ph type="sldNum" sz="quarter" idx="12"/>
          </p:nvPr>
        </p:nvSpPr>
        <p:spPr/>
        <p:txBody>
          <a:bodyPr/>
          <a:lstStyle/>
          <a:p>
            <a:fld id="{DE6F6765-5684-4738-B27F-304185F16592}" type="slidenum">
              <a:rPr lang="x-none" smtClean="0"/>
              <a:t>‹#›</a:t>
            </a:fld>
            <a:endParaRPr lang="x-none"/>
          </a:p>
        </p:txBody>
      </p:sp>
    </p:spTree>
    <p:extLst>
      <p:ext uri="{BB962C8B-B14F-4D97-AF65-F5344CB8AC3E}">
        <p14:creationId xmlns:p14="http://schemas.microsoft.com/office/powerpoint/2010/main" val="336550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A177730-E5AF-A2C2-AF05-58D61056B49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x-none"/>
          </a:p>
        </p:txBody>
      </p:sp>
      <p:sp>
        <p:nvSpPr>
          <p:cNvPr id="3" name="מציין מיקום של טקסט אנכי 2">
            <a:extLst>
              <a:ext uri="{FF2B5EF4-FFF2-40B4-BE49-F238E27FC236}">
                <a16:creationId xmlns:a16="http://schemas.microsoft.com/office/drawing/2014/main" id="{F977BB1E-D032-45D1-6E41-0F5BB16ECB5D}"/>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של תאריך 3">
            <a:extLst>
              <a:ext uri="{FF2B5EF4-FFF2-40B4-BE49-F238E27FC236}">
                <a16:creationId xmlns:a16="http://schemas.microsoft.com/office/drawing/2014/main" id="{A75A4587-DC96-D7CA-AEE4-4B300F28DA72}"/>
              </a:ext>
            </a:extLst>
          </p:cNvPr>
          <p:cNvSpPr>
            <a:spLocks noGrp="1"/>
          </p:cNvSpPr>
          <p:nvPr>
            <p:ph type="dt" sz="half" idx="10"/>
          </p:nvPr>
        </p:nvSpPr>
        <p:spPr/>
        <p:txBody>
          <a:bodyPr/>
          <a:lstStyle/>
          <a:p>
            <a:fld id="{C66EA397-6516-4B3E-9672-7B657D9BE202}"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423223D8-2917-30E3-6C43-CCE825C67DBD}"/>
              </a:ext>
            </a:extLst>
          </p:cNvPr>
          <p:cNvSpPr>
            <a:spLocks noGrp="1"/>
          </p:cNvSpPr>
          <p:nvPr>
            <p:ph type="ftr" sz="quarter" idx="11"/>
          </p:nvPr>
        </p:nvSpPr>
        <p:spPr/>
        <p:txBody>
          <a:bodyPr/>
          <a:lstStyle/>
          <a:p>
            <a:endParaRPr lang="x-none"/>
          </a:p>
        </p:txBody>
      </p:sp>
      <p:sp>
        <p:nvSpPr>
          <p:cNvPr id="6" name="מציין מיקום של מספר שקופית 5">
            <a:extLst>
              <a:ext uri="{FF2B5EF4-FFF2-40B4-BE49-F238E27FC236}">
                <a16:creationId xmlns:a16="http://schemas.microsoft.com/office/drawing/2014/main" id="{5935E6F3-55E5-8625-E852-412E5E1F13FC}"/>
              </a:ext>
            </a:extLst>
          </p:cNvPr>
          <p:cNvSpPr>
            <a:spLocks noGrp="1"/>
          </p:cNvSpPr>
          <p:nvPr>
            <p:ph type="sldNum" sz="quarter" idx="12"/>
          </p:nvPr>
        </p:nvSpPr>
        <p:spPr/>
        <p:txBody>
          <a:bodyPr/>
          <a:lstStyle/>
          <a:p>
            <a:fld id="{DE6F6765-5684-4738-B27F-304185F16592}" type="slidenum">
              <a:rPr lang="x-none" smtClean="0"/>
              <a:t>‹#›</a:t>
            </a:fld>
            <a:endParaRPr lang="x-none"/>
          </a:p>
        </p:txBody>
      </p:sp>
    </p:spTree>
    <p:extLst>
      <p:ext uri="{BB962C8B-B14F-4D97-AF65-F5344CB8AC3E}">
        <p14:creationId xmlns:p14="http://schemas.microsoft.com/office/powerpoint/2010/main" val="2940261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D6FAD8-500F-6901-D23B-AEAFA726E66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x-none"/>
          </a:p>
        </p:txBody>
      </p:sp>
      <p:sp>
        <p:nvSpPr>
          <p:cNvPr id="3" name="כותרת משנה 2">
            <a:extLst>
              <a:ext uri="{FF2B5EF4-FFF2-40B4-BE49-F238E27FC236}">
                <a16:creationId xmlns:a16="http://schemas.microsoft.com/office/drawing/2014/main" id="{E83D2103-AC8E-20A3-F0EF-EE6796B24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x-none"/>
          </a:p>
        </p:txBody>
      </p:sp>
      <p:sp>
        <p:nvSpPr>
          <p:cNvPr id="4" name="מציין מיקום של תאריך 3">
            <a:extLst>
              <a:ext uri="{FF2B5EF4-FFF2-40B4-BE49-F238E27FC236}">
                <a16:creationId xmlns:a16="http://schemas.microsoft.com/office/drawing/2014/main" id="{CF1BE20E-D0A5-4D92-360D-C56F0C6AAD77}"/>
              </a:ext>
            </a:extLst>
          </p:cNvPr>
          <p:cNvSpPr>
            <a:spLocks noGrp="1"/>
          </p:cNvSpPr>
          <p:nvPr>
            <p:ph type="dt" sz="half" idx="10"/>
          </p:nvPr>
        </p:nvSpPr>
        <p:spPr/>
        <p:txBody>
          <a:bodyPr/>
          <a:lstStyle/>
          <a:p>
            <a:fld id="{5B771C78-515B-47EC-BAD7-29A2EA0764E5}"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64FC4054-40EA-57CD-ED92-05A2FAAE1D0E}"/>
              </a:ext>
            </a:extLst>
          </p:cNvPr>
          <p:cNvSpPr>
            <a:spLocks noGrp="1"/>
          </p:cNvSpPr>
          <p:nvPr>
            <p:ph type="ftr" sz="quarter" idx="11"/>
          </p:nvPr>
        </p:nvSpPr>
        <p:spPr/>
        <p:txBody>
          <a:bodyPr/>
          <a:lstStyle/>
          <a:p>
            <a:endParaRPr lang="x-none"/>
          </a:p>
        </p:txBody>
      </p:sp>
      <p:sp>
        <p:nvSpPr>
          <p:cNvPr id="6" name="מציין מיקום של מספר שקופית 5">
            <a:extLst>
              <a:ext uri="{FF2B5EF4-FFF2-40B4-BE49-F238E27FC236}">
                <a16:creationId xmlns:a16="http://schemas.microsoft.com/office/drawing/2014/main" id="{8605AD28-2897-3CD3-2620-241ACC60E7E3}"/>
              </a:ext>
            </a:extLst>
          </p:cNvPr>
          <p:cNvSpPr>
            <a:spLocks noGrp="1"/>
          </p:cNvSpPr>
          <p:nvPr>
            <p:ph type="sldNum" sz="quarter" idx="12"/>
          </p:nvPr>
        </p:nvSpPr>
        <p:spPr/>
        <p:txBody>
          <a:bodyPr/>
          <a:lstStyle/>
          <a:p>
            <a:fld id="{A874D193-F431-47A2-9C19-6FB275226DCA}" type="slidenum">
              <a:rPr lang="x-none" smtClean="0"/>
              <a:t>‹#›</a:t>
            </a:fld>
            <a:endParaRPr lang="x-none"/>
          </a:p>
        </p:txBody>
      </p:sp>
    </p:spTree>
    <p:extLst>
      <p:ext uri="{BB962C8B-B14F-4D97-AF65-F5344CB8AC3E}">
        <p14:creationId xmlns:p14="http://schemas.microsoft.com/office/powerpoint/2010/main" val="1172258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4ACC39-CA9D-B23B-CC21-63261F516F20}"/>
              </a:ext>
            </a:extLst>
          </p:cNvPr>
          <p:cNvSpPr>
            <a:spLocks noGrp="1"/>
          </p:cNvSpPr>
          <p:nvPr>
            <p:ph type="title"/>
          </p:nvPr>
        </p:nvSpPr>
        <p:spPr/>
        <p:txBody>
          <a:bodyPr/>
          <a:lstStyle/>
          <a:p>
            <a:r>
              <a:rPr lang="he-IL"/>
              <a:t>לחץ כדי לערוך סגנון כותרת של תבנית בסיס</a:t>
            </a:r>
            <a:endParaRPr lang="x-none"/>
          </a:p>
        </p:txBody>
      </p:sp>
      <p:sp>
        <p:nvSpPr>
          <p:cNvPr id="3" name="מציין מיקום תוכן 2">
            <a:extLst>
              <a:ext uri="{FF2B5EF4-FFF2-40B4-BE49-F238E27FC236}">
                <a16:creationId xmlns:a16="http://schemas.microsoft.com/office/drawing/2014/main" id="{51B6B21E-D72F-CB80-55E6-115FD376D5B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של תאריך 3">
            <a:extLst>
              <a:ext uri="{FF2B5EF4-FFF2-40B4-BE49-F238E27FC236}">
                <a16:creationId xmlns:a16="http://schemas.microsoft.com/office/drawing/2014/main" id="{3BCE5F96-C1A5-A158-590E-1AA59141784B}"/>
              </a:ext>
            </a:extLst>
          </p:cNvPr>
          <p:cNvSpPr>
            <a:spLocks noGrp="1"/>
          </p:cNvSpPr>
          <p:nvPr>
            <p:ph type="dt" sz="half" idx="10"/>
          </p:nvPr>
        </p:nvSpPr>
        <p:spPr/>
        <p:txBody>
          <a:bodyPr/>
          <a:lstStyle/>
          <a:p>
            <a:fld id="{5B771C78-515B-47EC-BAD7-29A2EA0764E5}"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EBE933C8-79F4-DEC9-2894-3D90AF6C7B37}"/>
              </a:ext>
            </a:extLst>
          </p:cNvPr>
          <p:cNvSpPr>
            <a:spLocks noGrp="1"/>
          </p:cNvSpPr>
          <p:nvPr>
            <p:ph type="ftr" sz="quarter" idx="11"/>
          </p:nvPr>
        </p:nvSpPr>
        <p:spPr/>
        <p:txBody>
          <a:bodyPr/>
          <a:lstStyle/>
          <a:p>
            <a:endParaRPr lang="x-none"/>
          </a:p>
        </p:txBody>
      </p:sp>
      <p:sp>
        <p:nvSpPr>
          <p:cNvPr id="6" name="מציין מיקום של מספר שקופית 5">
            <a:extLst>
              <a:ext uri="{FF2B5EF4-FFF2-40B4-BE49-F238E27FC236}">
                <a16:creationId xmlns:a16="http://schemas.microsoft.com/office/drawing/2014/main" id="{FD679135-D201-F70A-19D9-41AC59E7262E}"/>
              </a:ext>
            </a:extLst>
          </p:cNvPr>
          <p:cNvSpPr>
            <a:spLocks noGrp="1"/>
          </p:cNvSpPr>
          <p:nvPr>
            <p:ph type="sldNum" sz="quarter" idx="12"/>
          </p:nvPr>
        </p:nvSpPr>
        <p:spPr/>
        <p:txBody>
          <a:bodyPr/>
          <a:lstStyle/>
          <a:p>
            <a:fld id="{A874D193-F431-47A2-9C19-6FB275226DCA}" type="slidenum">
              <a:rPr lang="x-none" smtClean="0"/>
              <a:t>‹#›</a:t>
            </a:fld>
            <a:endParaRPr lang="x-none"/>
          </a:p>
        </p:txBody>
      </p:sp>
    </p:spTree>
    <p:extLst>
      <p:ext uri="{BB962C8B-B14F-4D97-AF65-F5344CB8AC3E}">
        <p14:creationId xmlns:p14="http://schemas.microsoft.com/office/powerpoint/2010/main" val="1983196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9E3DD4-BE11-462C-0139-2D5F49CCF80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x-none"/>
          </a:p>
        </p:txBody>
      </p:sp>
      <p:sp>
        <p:nvSpPr>
          <p:cNvPr id="3" name="מציין מיקום טקסט 2">
            <a:extLst>
              <a:ext uri="{FF2B5EF4-FFF2-40B4-BE49-F238E27FC236}">
                <a16:creationId xmlns:a16="http://schemas.microsoft.com/office/drawing/2014/main" id="{42F27920-2874-F2E7-6C7A-E09134D61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3462A4E1-0E27-89E4-8B67-2870F0706233}"/>
              </a:ext>
            </a:extLst>
          </p:cNvPr>
          <p:cNvSpPr>
            <a:spLocks noGrp="1"/>
          </p:cNvSpPr>
          <p:nvPr>
            <p:ph type="dt" sz="half" idx="10"/>
          </p:nvPr>
        </p:nvSpPr>
        <p:spPr/>
        <p:txBody>
          <a:bodyPr/>
          <a:lstStyle/>
          <a:p>
            <a:fld id="{5B771C78-515B-47EC-BAD7-29A2EA0764E5}"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DFAF6A29-BDA9-8217-C3C5-9E9D6D94A65B}"/>
              </a:ext>
            </a:extLst>
          </p:cNvPr>
          <p:cNvSpPr>
            <a:spLocks noGrp="1"/>
          </p:cNvSpPr>
          <p:nvPr>
            <p:ph type="ftr" sz="quarter" idx="11"/>
          </p:nvPr>
        </p:nvSpPr>
        <p:spPr/>
        <p:txBody>
          <a:bodyPr/>
          <a:lstStyle/>
          <a:p>
            <a:endParaRPr lang="x-none"/>
          </a:p>
        </p:txBody>
      </p:sp>
      <p:sp>
        <p:nvSpPr>
          <p:cNvPr id="6" name="מציין מיקום של מספר שקופית 5">
            <a:extLst>
              <a:ext uri="{FF2B5EF4-FFF2-40B4-BE49-F238E27FC236}">
                <a16:creationId xmlns:a16="http://schemas.microsoft.com/office/drawing/2014/main" id="{E5B99171-9F2B-F90F-67A8-6CF9C74F7E6A}"/>
              </a:ext>
            </a:extLst>
          </p:cNvPr>
          <p:cNvSpPr>
            <a:spLocks noGrp="1"/>
          </p:cNvSpPr>
          <p:nvPr>
            <p:ph type="sldNum" sz="quarter" idx="12"/>
          </p:nvPr>
        </p:nvSpPr>
        <p:spPr/>
        <p:txBody>
          <a:bodyPr/>
          <a:lstStyle/>
          <a:p>
            <a:fld id="{A874D193-F431-47A2-9C19-6FB275226DCA}" type="slidenum">
              <a:rPr lang="x-none" smtClean="0"/>
              <a:t>‹#›</a:t>
            </a:fld>
            <a:endParaRPr lang="x-none"/>
          </a:p>
        </p:txBody>
      </p:sp>
    </p:spTree>
    <p:extLst>
      <p:ext uri="{BB962C8B-B14F-4D97-AF65-F5344CB8AC3E}">
        <p14:creationId xmlns:p14="http://schemas.microsoft.com/office/powerpoint/2010/main" val="888970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ED58AB-0D01-83DF-EE79-7170A1BE71E6}"/>
              </a:ext>
            </a:extLst>
          </p:cNvPr>
          <p:cNvSpPr>
            <a:spLocks noGrp="1"/>
          </p:cNvSpPr>
          <p:nvPr>
            <p:ph type="title"/>
          </p:nvPr>
        </p:nvSpPr>
        <p:spPr/>
        <p:txBody>
          <a:bodyPr/>
          <a:lstStyle/>
          <a:p>
            <a:r>
              <a:rPr lang="he-IL"/>
              <a:t>לחץ כדי לערוך סגנון כותרת של תבנית בסיס</a:t>
            </a:r>
            <a:endParaRPr lang="x-none"/>
          </a:p>
        </p:txBody>
      </p:sp>
      <p:sp>
        <p:nvSpPr>
          <p:cNvPr id="3" name="מציין מיקום תוכן 2">
            <a:extLst>
              <a:ext uri="{FF2B5EF4-FFF2-40B4-BE49-F238E27FC236}">
                <a16:creationId xmlns:a16="http://schemas.microsoft.com/office/drawing/2014/main" id="{456E1E7A-E135-42FB-DAF6-53CF9DC2155F}"/>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תוכן 3">
            <a:extLst>
              <a:ext uri="{FF2B5EF4-FFF2-40B4-BE49-F238E27FC236}">
                <a16:creationId xmlns:a16="http://schemas.microsoft.com/office/drawing/2014/main" id="{9E8812A5-6AD7-F688-BCBA-73A8D345010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5" name="מציין מיקום של תאריך 4">
            <a:extLst>
              <a:ext uri="{FF2B5EF4-FFF2-40B4-BE49-F238E27FC236}">
                <a16:creationId xmlns:a16="http://schemas.microsoft.com/office/drawing/2014/main" id="{2839233B-25E1-EBF1-6B6D-7E6FFD43C0FF}"/>
              </a:ext>
            </a:extLst>
          </p:cNvPr>
          <p:cNvSpPr>
            <a:spLocks noGrp="1"/>
          </p:cNvSpPr>
          <p:nvPr>
            <p:ph type="dt" sz="half" idx="10"/>
          </p:nvPr>
        </p:nvSpPr>
        <p:spPr/>
        <p:txBody>
          <a:bodyPr/>
          <a:lstStyle/>
          <a:p>
            <a:fld id="{5B771C78-515B-47EC-BAD7-29A2EA0764E5}" type="datetimeFigureOut">
              <a:rPr lang="x-none" smtClean="0"/>
              <a:t>כ"ו/שבט/תשפ"ה</a:t>
            </a:fld>
            <a:endParaRPr lang="x-none"/>
          </a:p>
        </p:txBody>
      </p:sp>
      <p:sp>
        <p:nvSpPr>
          <p:cNvPr id="6" name="מציין מיקום של כותרת תחתונה 5">
            <a:extLst>
              <a:ext uri="{FF2B5EF4-FFF2-40B4-BE49-F238E27FC236}">
                <a16:creationId xmlns:a16="http://schemas.microsoft.com/office/drawing/2014/main" id="{B5C334A4-46A5-EFC3-51CC-816D37D13941}"/>
              </a:ext>
            </a:extLst>
          </p:cNvPr>
          <p:cNvSpPr>
            <a:spLocks noGrp="1"/>
          </p:cNvSpPr>
          <p:nvPr>
            <p:ph type="ftr" sz="quarter" idx="11"/>
          </p:nvPr>
        </p:nvSpPr>
        <p:spPr/>
        <p:txBody>
          <a:bodyPr/>
          <a:lstStyle/>
          <a:p>
            <a:endParaRPr lang="x-none"/>
          </a:p>
        </p:txBody>
      </p:sp>
      <p:sp>
        <p:nvSpPr>
          <p:cNvPr id="7" name="מציין מיקום של מספר שקופית 6">
            <a:extLst>
              <a:ext uri="{FF2B5EF4-FFF2-40B4-BE49-F238E27FC236}">
                <a16:creationId xmlns:a16="http://schemas.microsoft.com/office/drawing/2014/main" id="{40493044-4289-35A3-73D4-B009D143822F}"/>
              </a:ext>
            </a:extLst>
          </p:cNvPr>
          <p:cNvSpPr>
            <a:spLocks noGrp="1"/>
          </p:cNvSpPr>
          <p:nvPr>
            <p:ph type="sldNum" sz="quarter" idx="12"/>
          </p:nvPr>
        </p:nvSpPr>
        <p:spPr/>
        <p:txBody>
          <a:bodyPr/>
          <a:lstStyle/>
          <a:p>
            <a:fld id="{A874D193-F431-47A2-9C19-6FB275226DCA}" type="slidenum">
              <a:rPr lang="x-none" smtClean="0"/>
              <a:t>‹#›</a:t>
            </a:fld>
            <a:endParaRPr lang="x-none"/>
          </a:p>
        </p:txBody>
      </p:sp>
    </p:spTree>
    <p:extLst>
      <p:ext uri="{BB962C8B-B14F-4D97-AF65-F5344CB8AC3E}">
        <p14:creationId xmlns:p14="http://schemas.microsoft.com/office/powerpoint/2010/main" val="2037030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BE987E-85D7-BD2A-E1DC-608AA5834AD1}"/>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x-none"/>
          </a:p>
        </p:txBody>
      </p:sp>
      <p:sp>
        <p:nvSpPr>
          <p:cNvPr id="3" name="מציין מיקום טקסט 2">
            <a:extLst>
              <a:ext uri="{FF2B5EF4-FFF2-40B4-BE49-F238E27FC236}">
                <a16:creationId xmlns:a16="http://schemas.microsoft.com/office/drawing/2014/main" id="{63823416-635A-8483-E20C-EEEA0ACAB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6722832-5B06-4220-65C2-4344BE18DBB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5" name="מציין מיקום טקסט 4">
            <a:extLst>
              <a:ext uri="{FF2B5EF4-FFF2-40B4-BE49-F238E27FC236}">
                <a16:creationId xmlns:a16="http://schemas.microsoft.com/office/drawing/2014/main" id="{2999E5E6-E595-EBEF-0F6B-4C1F0A4205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D66B218-6877-B9E9-3364-4F1EBA447D3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7" name="מציין מיקום של תאריך 6">
            <a:extLst>
              <a:ext uri="{FF2B5EF4-FFF2-40B4-BE49-F238E27FC236}">
                <a16:creationId xmlns:a16="http://schemas.microsoft.com/office/drawing/2014/main" id="{7B8F964E-85A1-7530-E725-18010E19C773}"/>
              </a:ext>
            </a:extLst>
          </p:cNvPr>
          <p:cNvSpPr>
            <a:spLocks noGrp="1"/>
          </p:cNvSpPr>
          <p:nvPr>
            <p:ph type="dt" sz="half" idx="10"/>
          </p:nvPr>
        </p:nvSpPr>
        <p:spPr/>
        <p:txBody>
          <a:bodyPr/>
          <a:lstStyle/>
          <a:p>
            <a:fld id="{5B771C78-515B-47EC-BAD7-29A2EA0764E5}" type="datetimeFigureOut">
              <a:rPr lang="x-none" smtClean="0"/>
              <a:t>כ"ו/שבט/תשפ"ה</a:t>
            </a:fld>
            <a:endParaRPr lang="x-none"/>
          </a:p>
        </p:txBody>
      </p:sp>
      <p:sp>
        <p:nvSpPr>
          <p:cNvPr id="8" name="מציין מיקום של כותרת תחתונה 7">
            <a:extLst>
              <a:ext uri="{FF2B5EF4-FFF2-40B4-BE49-F238E27FC236}">
                <a16:creationId xmlns:a16="http://schemas.microsoft.com/office/drawing/2014/main" id="{BDB79C41-4248-E1C1-4B06-6F5D3E4E4FE4}"/>
              </a:ext>
            </a:extLst>
          </p:cNvPr>
          <p:cNvSpPr>
            <a:spLocks noGrp="1"/>
          </p:cNvSpPr>
          <p:nvPr>
            <p:ph type="ftr" sz="quarter" idx="11"/>
          </p:nvPr>
        </p:nvSpPr>
        <p:spPr/>
        <p:txBody>
          <a:bodyPr/>
          <a:lstStyle/>
          <a:p>
            <a:endParaRPr lang="x-none"/>
          </a:p>
        </p:txBody>
      </p:sp>
      <p:sp>
        <p:nvSpPr>
          <p:cNvPr id="9" name="מציין מיקום של מספר שקופית 8">
            <a:extLst>
              <a:ext uri="{FF2B5EF4-FFF2-40B4-BE49-F238E27FC236}">
                <a16:creationId xmlns:a16="http://schemas.microsoft.com/office/drawing/2014/main" id="{B0B27FA5-7221-8DCA-1C8D-DCD0A6E576C0}"/>
              </a:ext>
            </a:extLst>
          </p:cNvPr>
          <p:cNvSpPr>
            <a:spLocks noGrp="1"/>
          </p:cNvSpPr>
          <p:nvPr>
            <p:ph type="sldNum" sz="quarter" idx="12"/>
          </p:nvPr>
        </p:nvSpPr>
        <p:spPr/>
        <p:txBody>
          <a:bodyPr/>
          <a:lstStyle/>
          <a:p>
            <a:fld id="{A874D193-F431-47A2-9C19-6FB275226DCA}" type="slidenum">
              <a:rPr lang="x-none" smtClean="0"/>
              <a:t>‹#›</a:t>
            </a:fld>
            <a:endParaRPr lang="x-none"/>
          </a:p>
        </p:txBody>
      </p:sp>
    </p:spTree>
    <p:extLst>
      <p:ext uri="{BB962C8B-B14F-4D97-AF65-F5344CB8AC3E}">
        <p14:creationId xmlns:p14="http://schemas.microsoft.com/office/powerpoint/2010/main" val="246146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A1D0A3-78D5-6A6A-C886-9115ED8BFE0B}"/>
              </a:ext>
            </a:extLst>
          </p:cNvPr>
          <p:cNvSpPr>
            <a:spLocks noGrp="1"/>
          </p:cNvSpPr>
          <p:nvPr>
            <p:ph type="title"/>
          </p:nvPr>
        </p:nvSpPr>
        <p:spPr/>
        <p:txBody>
          <a:bodyPr/>
          <a:lstStyle/>
          <a:p>
            <a:r>
              <a:rPr lang="he-IL"/>
              <a:t>לחץ כדי לערוך סגנון כותרת של תבנית בסיס</a:t>
            </a:r>
            <a:endParaRPr lang="x-none"/>
          </a:p>
        </p:txBody>
      </p:sp>
      <p:sp>
        <p:nvSpPr>
          <p:cNvPr id="3" name="מציין מיקום של תאריך 2">
            <a:extLst>
              <a:ext uri="{FF2B5EF4-FFF2-40B4-BE49-F238E27FC236}">
                <a16:creationId xmlns:a16="http://schemas.microsoft.com/office/drawing/2014/main" id="{33AE72DD-F56A-8CC6-D0DF-88D1ECA9D934}"/>
              </a:ext>
            </a:extLst>
          </p:cNvPr>
          <p:cNvSpPr>
            <a:spLocks noGrp="1"/>
          </p:cNvSpPr>
          <p:nvPr>
            <p:ph type="dt" sz="half" idx="10"/>
          </p:nvPr>
        </p:nvSpPr>
        <p:spPr/>
        <p:txBody>
          <a:bodyPr/>
          <a:lstStyle/>
          <a:p>
            <a:fld id="{5B771C78-515B-47EC-BAD7-29A2EA0764E5}" type="datetimeFigureOut">
              <a:rPr lang="x-none" smtClean="0"/>
              <a:t>כ"ו/שבט/תשפ"ה</a:t>
            </a:fld>
            <a:endParaRPr lang="x-none"/>
          </a:p>
        </p:txBody>
      </p:sp>
      <p:sp>
        <p:nvSpPr>
          <p:cNvPr id="4" name="מציין מיקום של כותרת תחתונה 3">
            <a:extLst>
              <a:ext uri="{FF2B5EF4-FFF2-40B4-BE49-F238E27FC236}">
                <a16:creationId xmlns:a16="http://schemas.microsoft.com/office/drawing/2014/main" id="{E5E7A18B-188B-32CF-BFFE-666E06F2F1DC}"/>
              </a:ext>
            </a:extLst>
          </p:cNvPr>
          <p:cNvSpPr>
            <a:spLocks noGrp="1"/>
          </p:cNvSpPr>
          <p:nvPr>
            <p:ph type="ftr" sz="quarter" idx="11"/>
          </p:nvPr>
        </p:nvSpPr>
        <p:spPr/>
        <p:txBody>
          <a:bodyPr/>
          <a:lstStyle/>
          <a:p>
            <a:endParaRPr lang="x-none"/>
          </a:p>
        </p:txBody>
      </p:sp>
      <p:sp>
        <p:nvSpPr>
          <p:cNvPr id="5" name="מציין מיקום של מספר שקופית 4">
            <a:extLst>
              <a:ext uri="{FF2B5EF4-FFF2-40B4-BE49-F238E27FC236}">
                <a16:creationId xmlns:a16="http://schemas.microsoft.com/office/drawing/2014/main" id="{8081D077-0375-924B-59F0-07F79D4E41A5}"/>
              </a:ext>
            </a:extLst>
          </p:cNvPr>
          <p:cNvSpPr>
            <a:spLocks noGrp="1"/>
          </p:cNvSpPr>
          <p:nvPr>
            <p:ph type="sldNum" sz="quarter" idx="12"/>
          </p:nvPr>
        </p:nvSpPr>
        <p:spPr/>
        <p:txBody>
          <a:bodyPr/>
          <a:lstStyle/>
          <a:p>
            <a:fld id="{A874D193-F431-47A2-9C19-6FB275226DCA}" type="slidenum">
              <a:rPr lang="x-none" smtClean="0"/>
              <a:t>‹#›</a:t>
            </a:fld>
            <a:endParaRPr lang="x-none"/>
          </a:p>
        </p:txBody>
      </p:sp>
    </p:spTree>
    <p:extLst>
      <p:ext uri="{BB962C8B-B14F-4D97-AF65-F5344CB8AC3E}">
        <p14:creationId xmlns:p14="http://schemas.microsoft.com/office/powerpoint/2010/main" val="1276861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820EAFE-25FC-BFCE-52C4-92A56AE7D644}"/>
              </a:ext>
            </a:extLst>
          </p:cNvPr>
          <p:cNvSpPr>
            <a:spLocks noGrp="1"/>
          </p:cNvSpPr>
          <p:nvPr>
            <p:ph type="dt" sz="half" idx="10"/>
          </p:nvPr>
        </p:nvSpPr>
        <p:spPr/>
        <p:txBody>
          <a:bodyPr/>
          <a:lstStyle/>
          <a:p>
            <a:fld id="{5B771C78-515B-47EC-BAD7-29A2EA0764E5}" type="datetimeFigureOut">
              <a:rPr lang="x-none" smtClean="0"/>
              <a:t>כ"ו/שבט/תשפ"ה</a:t>
            </a:fld>
            <a:endParaRPr lang="x-none"/>
          </a:p>
        </p:txBody>
      </p:sp>
      <p:sp>
        <p:nvSpPr>
          <p:cNvPr id="3" name="מציין מיקום של כותרת תחתונה 2">
            <a:extLst>
              <a:ext uri="{FF2B5EF4-FFF2-40B4-BE49-F238E27FC236}">
                <a16:creationId xmlns:a16="http://schemas.microsoft.com/office/drawing/2014/main" id="{B5D9AC83-09D4-882F-452B-1B03720B6BE7}"/>
              </a:ext>
            </a:extLst>
          </p:cNvPr>
          <p:cNvSpPr>
            <a:spLocks noGrp="1"/>
          </p:cNvSpPr>
          <p:nvPr>
            <p:ph type="ftr" sz="quarter" idx="11"/>
          </p:nvPr>
        </p:nvSpPr>
        <p:spPr/>
        <p:txBody>
          <a:bodyPr/>
          <a:lstStyle/>
          <a:p>
            <a:endParaRPr lang="x-none"/>
          </a:p>
        </p:txBody>
      </p:sp>
      <p:sp>
        <p:nvSpPr>
          <p:cNvPr id="4" name="מציין מיקום של מספר שקופית 3">
            <a:extLst>
              <a:ext uri="{FF2B5EF4-FFF2-40B4-BE49-F238E27FC236}">
                <a16:creationId xmlns:a16="http://schemas.microsoft.com/office/drawing/2014/main" id="{0ECDDA87-4944-629B-8E06-8100B2A61ECA}"/>
              </a:ext>
            </a:extLst>
          </p:cNvPr>
          <p:cNvSpPr>
            <a:spLocks noGrp="1"/>
          </p:cNvSpPr>
          <p:nvPr>
            <p:ph type="sldNum" sz="quarter" idx="12"/>
          </p:nvPr>
        </p:nvSpPr>
        <p:spPr/>
        <p:txBody>
          <a:bodyPr/>
          <a:lstStyle/>
          <a:p>
            <a:fld id="{A874D193-F431-47A2-9C19-6FB275226DCA}" type="slidenum">
              <a:rPr lang="x-none" smtClean="0"/>
              <a:t>‹#›</a:t>
            </a:fld>
            <a:endParaRPr lang="x-none"/>
          </a:p>
        </p:txBody>
      </p:sp>
    </p:spTree>
    <p:extLst>
      <p:ext uri="{BB962C8B-B14F-4D97-AF65-F5344CB8AC3E}">
        <p14:creationId xmlns:p14="http://schemas.microsoft.com/office/powerpoint/2010/main" val="1681720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98A869-85C0-196B-7214-FAEE29CBB0F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x-none"/>
          </a:p>
        </p:txBody>
      </p:sp>
      <p:sp>
        <p:nvSpPr>
          <p:cNvPr id="3" name="מציין מיקום תוכן 2">
            <a:extLst>
              <a:ext uri="{FF2B5EF4-FFF2-40B4-BE49-F238E27FC236}">
                <a16:creationId xmlns:a16="http://schemas.microsoft.com/office/drawing/2014/main" id="{0330E770-19A9-6F5B-02AB-E2A428806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טקסט 3">
            <a:extLst>
              <a:ext uri="{FF2B5EF4-FFF2-40B4-BE49-F238E27FC236}">
                <a16:creationId xmlns:a16="http://schemas.microsoft.com/office/drawing/2014/main" id="{FF84DA9F-9A68-1792-54E0-24348563E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47303CB-988D-2EBB-CA31-D03A45BA8CDD}"/>
              </a:ext>
            </a:extLst>
          </p:cNvPr>
          <p:cNvSpPr>
            <a:spLocks noGrp="1"/>
          </p:cNvSpPr>
          <p:nvPr>
            <p:ph type="dt" sz="half" idx="10"/>
          </p:nvPr>
        </p:nvSpPr>
        <p:spPr/>
        <p:txBody>
          <a:bodyPr/>
          <a:lstStyle/>
          <a:p>
            <a:fld id="{5B771C78-515B-47EC-BAD7-29A2EA0764E5}" type="datetimeFigureOut">
              <a:rPr lang="x-none" smtClean="0"/>
              <a:t>כ"ו/שבט/תשפ"ה</a:t>
            </a:fld>
            <a:endParaRPr lang="x-none"/>
          </a:p>
        </p:txBody>
      </p:sp>
      <p:sp>
        <p:nvSpPr>
          <p:cNvPr id="6" name="מציין מיקום של כותרת תחתונה 5">
            <a:extLst>
              <a:ext uri="{FF2B5EF4-FFF2-40B4-BE49-F238E27FC236}">
                <a16:creationId xmlns:a16="http://schemas.microsoft.com/office/drawing/2014/main" id="{71363475-2545-2885-3D17-4F7DED7817A4}"/>
              </a:ext>
            </a:extLst>
          </p:cNvPr>
          <p:cNvSpPr>
            <a:spLocks noGrp="1"/>
          </p:cNvSpPr>
          <p:nvPr>
            <p:ph type="ftr" sz="quarter" idx="11"/>
          </p:nvPr>
        </p:nvSpPr>
        <p:spPr/>
        <p:txBody>
          <a:bodyPr/>
          <a:lstStyle/>
          <a:p>
            <a:endParaRPr lang="x-none"/>
          </a:p>
        </p:txBody>
      </p:sp>
      <p:sp>
        <p:nvSpPr>
          <p:cNvPr id="7" name="מציין מיקום של מספר שקופית 6">
            <a:extLst>
              <a:ext uri="{FF2B5EF4-FFF2-40B4-BE49-F238E27FC236}">
                <a16:creationId xmlns:a16="http://schemas.microsoft.com/office/drawing/2014/main" id="{FBCDB44E-8685-A9EF-1E77-711F15C18BB3}"/>
              </a:ext>
            </a:extLst>
          </p:cNvPr>
          <p:cNvSpPr>
            <a:spLocks noGrp="1"/>
          </p:cNvSpPr>
          <p:nvPr>
            <p:ph type="sldNum" sz="quarter" idx="12"/>
          </p:nvPr>
        </p:nvSpPr>
        <p:spPr/>
        <p:txBody>
          <a:bodyPr/>
          <a:lstStyle/>
          <a:p>
            <a:fld id="{A874D193-F431-47A2-9C19-6FB275226DCA}" type="slidenum">
              <a:rPr lang="x-none" smtClean="0"/>
              <a:t>‹#›</a:t>
            </a:fld>
            <a:endParaRPr lang="x-none"/>
          </a:p>
        </p:txBody>
      </p:sp>
    </p:spTree>
    <p:extLst>
      <p:ext uri="{BB962C8B-B14F-4D97-AF65-F5344CB8AC3E}">
        <p14:creationId xmlns:p14="http://schemas.microsoft.com/office/powerpoint/2010/main" val="22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2A2A81-4EAB-780D-07DF-FB2CBB3F827E}"/>
              </a:ext>
            </a:extLst>
          </p:cNvPr>
          <p:cNvSpPr>
            <a:spLocks noGrp="1"/>
          </p:cNvSpPr>
          <p:nvPr>
            <p:ph type="title"/>
          </p:nvPr>
        </p:nvSpPr>
        <p:spPr/>
        <p:txBody>
          <a:bodyPr/>
          <a:lstStyle/>
          <a:p>
            <a:r>
              <a:rPr lang="he-IL"/>
              <a:t>לחץ כדי לערוך סגנון כותרת של תבנית בסיס</a:t>
            </a:r>
            <a:endParaRPr lang="x-none"/>
          </a:p>
        </p:txBody>
      </p:sp>
      <p:sp>
        <p:nvSpPr>
          <p:cNvPr id="3" name="מציין מיקום תוכן 2">
            <a:extLst>
              <a:ext uri="{FF2B5EF4-FFF2-40B4-BE49-F238E27FC236}">
                <a16:creationId xmlns:a16="http://schemas.microsoft.com/office/drawing/2014/main" id="{FC6B2167-4FA7-BE4E-C2A7-79947BECE35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של תאריך 3">
            <a:extLst>
              <a:ext uri="{FF2B5EF4-FFF2-40B4-BE49-F238E27FC236}">
                <a16:creationId xmlns:a16="http://schemas.microsoft.com/office/drawing/2014/main" id="{B91C350E-152D-A864-EE97-CECE476EA3BB}"/>
              </a:ext>
            </a:extLst>
          </p:cNvPr>
          <p:cNvSpPr>
            <a:spLocks noGrp="1"/>
          </p:cNvSpPr>
          <p:nvPr>
            <p:ph type="dt" sz="half" idx="10"/>
          </p:nvPr>
        </p:nvSpPr>
        <p:spPr/>
        <p:txBody>
          <a:bodyPr/>
          <a:lstStyle/>
          <a:p>
            <a:fld id="{C66EA397-6516-4B3E-9672-7B657D9BE202}"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D4014B98-D5D4-9F47-A2D5-880A036F6968}"/>
              </a:ext>
            </a:extLst>
          </p:cNvPr>
          <p:cNvSpPr>
            <a:spLocks noGrp="1"/>
          </p:cNvSpPr>
          <p:nvPr>
            <p:ph type="ftr" sz="quarter" idx="11"/>
          </p:nvPr>
        </p:nvSpPr>
        <p:spPr/>
        <p:txBody>
          <a:bodyPr/>
          <a:lstStyle/>
          <a:p>
            <a:endParaRPr lang="x-none"/>
          </a:p>
        </p:txBody>
      </p:sp>
      <p:sp>
        <p:nvSpPr>
          <p:cNvPr id="6" name="מציין מיקום של מספר שקופית 5">
            <a:extLst>
              <a:ext uri="{FF2B5EF4-FFF2-40B4-BE49-F238E27FC236}">
                <a16:creationId xmlns:a16="http://schemas.microsoft.com/office/drawing/2014/main" id="{6909C7BD-450C-9006-61F7-315CF99B2994}"/>
              </a:ext>
            </a:extLst>
          </p:cNvPr>
          <p:cNvSpPr>
            <a:spLocks noGrp="1"/>
          </p:cNvSpPr>
          <p:nvPr>
            <p:ph type="sldNum" sz="quarter" idx="12"/>
          </p:nvPr>
        </p:nvSpPr>
        <p:spPr/>
        <p:txBody>
          <a:bodyPr/>
          <a:lstStyle/>
          <a:p>
            <a:fld id="{DE6F6765-5684-4738-B27F-304185F16592}" type="slidenum">
              <a:rPr lang="x-none" smtClean="0"/>
              <a:t>‹#›</a:t>
            </a:fld>
            <a:endParaRPr lang="x-none"/>
          </a:p>
        </p:txBody>
      </p:sp>
    </p:spTree>
    <p:extLst>
      <p:ext uri="{BB962C8B-B14F-4D97-AF65-F5344CB8AC3E}">
        <p14:creationId xmlns:p14="http://schemas.microsoft.com/office/powerpoint/2010/main" val="3105086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A31BD1-80C5-D83E-42A6-DDC95006010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x-none"/>
          </a:p>
        </p:txBody>
      </p:sp>
      <p:sp>
        <p:nvSpPr>
          <p:cNvPr id="3" name="מציין מיקום של תמונה 2">
            <a:extLst>
              <a:ext uri="{FF2B5EF4-FFF2-40B4-BE49-F238E27FC236}">
                <a16:creationId xmlns:a16="http://schemas.microsoft.com/office/drawing/2014/main" id="{5E00A844-D466-C649-5A5C-4A9B44A38E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מציין מיקום טקסט 3">
            <a:extLst>
              <a:ext uri="{FF2B5EF4-FFF2-40B4-BE49-F238E27FC236}">
                <a16:creationId xmlns:a16="http://schemas.microsoft.com/office/drawing/2014/main" id="{9BF431E8-7A40-8F39-29CE-F7F577892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7C075D4-7912-D3D7-2A2D-078A501C4464}"/>
              </a:ext>
            </a:extLst>
          </p:cNvPr>
          <p:cNvSpPr>
            <a:spLocks noGrp="1"/>
          </p:cNvSpPr>
          <p:nvPr>
            <p:ph type="dt" sz="half" idx="10"/>
          </p:nvPr>
        </p:nvSpPr>
        <p:spPr/>
        <p:txBody>
          <a:bodyPr/>
          <a:lstStyle/>
          <a:p>
            <a:fld id="{5B771C78-515B-47EC-BAD7-29A2EA0764E5}" type="datetimeFigureOut">
              <a:rPr lang="x-none" smtClean="0"/>
              <a:t>כ"ו/שבט/תשפ"ה</a:t>
            </a:fld>
            <a:endParaRPr lang="x-none"/>
          </a:p>
        </p:txBody>
      </p:sp>
      <p:sp>
        <p:nvSpPr>
          <p:cNvPr id="6" name="מציין מיקום של כותרת תחתונה 5">
            <a:extLst>
              <a:ext uri="{FF2B5EF4-FFF2-40B4-BE49-F238E27FC236}">
                <a16:creationId xmlns:a16="http://schemas.microsoft.com/office/drawing/2014/main" id="{E65E635C-6038-4DE7-9050-4D71DAA7966D}"/>
              </a:ext>
            </a:extLst>
          </p:cNvPr>
          <p:cNvSpPr>
            <a:spLocks noGrp="1"/>
          </p:cNvSpPr>
          <p:nvPr>
            <p:ph type="ftr" sz="quarter" idx="11"/>
          </p:nvPr>
        </p:nvSpPr>
        <p:spPr/>
        <p:txBody>
          <a:bodyPr/>
          <a:lstStyle/>
          <a:p>
            <a:endParaRPr lang="x-none"/>
          </a:p>
        </p:txBody>
      </p:sp>
      <p:sp>
        <p:nvSpPr>
          <p:cNvPr id="7" name="מציין מיקום של מספר שקופית 6">
            <a:extLst>
              <a:ext uri="{FF2B5EF4-FFF2-40B4-BE49-F238E27FC236}">
                <a16:creationId xmlns:a16="http://schemas.microsoft.com/office/drawing/2014/main" id="{FD8730CE-C810-C3A7-7964-BC328EEE31D5}"/>
              </a:ext>
            </a:extLst>
          </p:cNvPr>
          <p:cNvSpPr>
            <a:spLocks noGrp="1"/>
          </p:cNvSpPr>
          <p:nvPr>
            <p:ph type="sldNum" sz="quarter" idx="12"/>
          </p:nvPr>
        </p:nvSpPr>
        <p:spPr/>
        <p:txBody>
          <a:bodyPr/>
          <a:lstStyle/>
          <a:p>
            <a:fld id="{A874D193-F431-47A2-9C19-6FB275226DCA}" type="slidenum">
              <a:rPr lang="x-none" smtClean="0"/>
              <a:t>‹#›</a:t>
            </a:fld>
            <a:endParaRPr lang="x-none"/>
          </a:p>
        </p:txBody>
      </p:sp>
    </p:spTree>
    <p:extLst>
      <p:ext uri="{BB962C8B-B14F-4D97-AF65-F5344CB8AC3E}">
        <p14:creationId xmlns:p14="http://schemas.microsoft.com/office/powerpoint/2010/main" val="1932339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5FB2C6-C718-19FF-80FD-1A1451C5C149}"/>
              </a:ext>
            </a:extLst>
          </p:cNvPr>
          <p:cNvSpPr>
            <a:spLocks noGrp="1"/>
          </p:cNvSpPr>
          <p:nvPr>
            <p:ph type="title"/>
          </p:nvPr>
        </p:nvSpPr>
        <p:spPr/>
        <p:txBody>
          <a:bodyPr/>
          <a:lstStyle/>
          <a:p>
            <a:r>
              <a:rPr lang="he-IL"/>
              <a:t>לחץ כדי לערוך סגנון כותרת של תבנית בסיס</a:t>
            </a:r>
            <a:endParaRPr lang="x-none"/>
          </a:p>
        </p:txBody>
      </p:sp>
      <p:sp>
        <p:nvSpPr>
          <p:cNvPr id="3" name="מציין מיקום של טקסט אנכי 2">
            <a:extLst>
              <a:ext uri="{FF2B5EF4-FFF2-40B4-BE49-F238E27FC236}">
                <a16:creationId xmlns:a16="http://schemas.microsoft.com/office/drawing/2014/main" id="{FF60EE74-93AB-2F43-27A3-759F9B45766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של תאריך 3">
            <a:extLst>
              <a:ext uri="{FF2B5EF4-FFF2-40B4-BE49-F238E27FC236}">
                <a16:creationId xmlns:a16="http://schemas.microsoft.com/office/drawing/2014/main" id="{974AAA12-F01F-3C91-C0CB-0F82B7B87A85}"/>
              </a:ext>
            </a:extLst>
          </p:cNvPr>
          <p:cNvSpPr>
            <a:spLocks noGrp="1"/>
          </p:cNvSpPr>
          <p:nvPr>
            <p:ph type="dt" sz="half" idx="10"/>
          </p:nvPr>
        </p:nvSpPr>
        <p:spPr/>
        <p:txBody>
          <a:bodyPr/>
          <a:lstStyle/>
          <a:p>
            <a:fld id="{5B771C78-515B-47EC-BAD7-29A2EA0764E5}"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118789F9-B51B-991F-F81D-7D1ACAD6BA5F}"/>
              </a:ext>
            </a:extLst>
          </p:cNvPr>
          <p:cNvSpPr>
            <a:spLocks noGrp="1"/>
          </p:cNvSpPr>
          <p:nvPr>
            <p:ph type="ftr" sz="quarter" idx="11"/>
          </p:nvPr>
        </p:nvSpPr>
        <p:spPr/>
        <p:txBody>
          <a:bodyPr/>
          <a:lstStyle/>
          <a:p>
            <a:endParaRPr lang="x-none"/>
          </a:p>
        </p:txBody>
      </p:sp>
      <p:sp>
        <p:nvSpPr>
          <p:cNvPr id="6" name="מציין מיקום של מספר שקופית 5">
            <a:extLst>
              <a:ext uri="{FF2B5EF4-FFF2-40B4-BE49-F238E27FC236}">
                <a16:creationId xmlns:a16="http://schemas.microsoft.com/office/drawing/2014/main" id="{0235C682-3798-FFB5-1F90-AAE34A7A60DE}"/>
              </a:ext>
            </a:extLst>
          </p:cNvPr>
          <p:cNvSpPr>
            <a:spLocks noGrp="1"/>
          </p:cNvSpPr>
          <p:nvPr>
            <p:ph type="sldNum" sz="quarter" idx="12"/>
          </p:nvPr>
        </p:nvSpPr>
        <p:spPr/>
        <p:txBody>
          <a:bodyPr/>
          <a:lstStyle/>
          <a:p>
            <a:fld id="{A874D193-F431-47A2-9C19-6FB275226DCA}" type="slidenum">
              <a:rPr lang="x-none" smtClean="0"/>
              <a:t>‹#›</a:t>
            </a:fld>
            <a:endParaRPr lang="x-none"/>
          </a:p>
        </p:txBody>
      </p:sp>
    </p:spTree>
    <p:extLst>
      <p:ext uri="{BB962C8B-B14F-4D97-AF65-F5344CB8AC3E}">
        <p14:creationId xmlns:p14="http://schemas.microsoft.com/office/powerpoint/2010/main" val="54296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D364DB1-6F66-0481-5037-FE9E53E9F60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x-none"/>
          </a:p>
        </p:txBody>
      </p:sp>
      <p:sp>
        <p:nvSpPr>
          <p:cNvPr id="3" name="מציין מיקום של טקסט אנכי 2">
            <a:extLst>
              <a:ext uri="{FF2B5EF4-FFF2-40B4-BE49-F238E27FC236}">
                <a16:creationId xmlns:a16="http://schemas.microsoft.com/office/drawing/2014/main" id="{7E084EE8-180B-B219-D4FA-1CC9D8C0F2A5}"/>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של תאריך 3">
            <a:extLst>
              <a:ext uri="{FF2B5EF4-FFF2-40B4-BE49-F238E27FC236}">
                <a16:creationId xmlns:a16="http://schemas.microsoft.com/office/drawing/2014/main" id="{DC2818C8-52CE-9B9C-2C19-5307E46A2BCB}"/>
              </a:ext>
            </a:extLst>
          </p:cNvPr>
          <p:cNvSpPr>
            <a:spLocks noGrp="1"/>
          </p:cNvSpPr>
          <p:nvPr>
            <p:ph type="dt" sz="half" idx="10"/>
          </p:nvPr>
        </p:nvSpPr>
        <p:spPr/>
        <p:txBody>
          <a:bodyPr/>
          <a:lstStyle/>
          <a:p>
            <a:fld id="{5B771C78-515B-47EC-BAD7-29A2EA0764E5}"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A6E25C44-11C1-1253-1691-C158C7EBC831}"/>
              </a:ext>
            </a:extLst>
          </p:cNvPr>
          <p:cNvSpPr>
            <a:spLocks noGrp="1"/>
          </p:cNvSpPr>
          <p:nvPr>
            <p:ph type="ftr" sz="quarter" idx="11"/>
          </p:nvPr>
        </p:nvSpPr>
        <p:spPr/>
        <p:txBody>
          <a:bodyPr/>
          <a:lstStyle/>
          <a:p>
            <a:endParaRPr lang="x-none"/>
          </a:p>
        </p:txBody>
      </p:sp>
      <p:sp>
        <p:nvSpPr>
          <p:cNvPr id="6" name="מציין מיקום של מספר שקופית 5">
            <a:extLst>
              <a:ext uri="{FF2B5EF4-FFF2-40B4-BE49-F238E27FC236}">
                <a16:creationId xmlns:a16="http://schemas.microsoft.com/office/drawing/2014/main" id="{BEF55B37-8F18-EAD3-B096-CFAAD8BF1D55}"/>
              </a:ext>
            </a:extLst>
          </p:cNvPr>
          <p:cNvSpPr>
            <a:spLocks noGrp="1"/>
          </p:cNvSpPr>
          <p:nvPr>
            <p:ph type="sldNum" sz="quarter" idx="12"/>
          </p:nvPr>
        </p:nvSpPr>
        <p:spPr/>
        <p:txBody>
          <a:bodyPr/>
          <a:lstStyle/>
          <a:p>
            <a:fld id="{A874D193-F431-47A2-9C19-6FB275226DCA}" type="slidenum">
              <a:rPr lang="x-none" smtClean="0"/>
              <a:t>‹#›</a:t>
            </a:fld>
            <a:endParaRPr lang="x-none"/>
          </a:p>
        </p:txBody>
      </p:sp>
    </p:spTree>
    <p:extLst>
      <p:ext uri="{BB962C8B-B14F-4D97-AF65-F5344CB8AC3E}">
        <p14:creationId xmlns:p14="http://schemas.microsoft.com/office/powerpoint/2010/main" val="374091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7EE0F8-EBAC-8CCC-A11E-CBFD370B99A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x-none"/>
          </a:p>
        </p:txBody>
      </p:sp>
      <p:sp>
        <p:nvSpPr>
          <p:cNvPr id="3" name="מציין מיקום טקסט 2">
            <a:extLst>
              <a:ext uri="{FF2B5EF4-FFF2-40B4-BE49-F238E27FC236}">
                <a16:creationId xmlns:a16="http://schemas.microsoft.com/office/drawing/2014/main" id="{51B6D8E0-F1A6-11EF-3EBB-F0B6FB8DAC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91F8A3F-21DC-1E31-9F05-64FA935D4EF8}"/>
              </a:ext>
            </a:extLst>
          </p:cNvPr>
          <p:cNvSpPr>
            <a:spLocks noGrp="1"/>
          </p:cNvSpPr>
          <p:nvPr>
            <p:ph type="dt" sz="half" idx="10"/>
          </p:nvPr>
        </p:nvSpPr>
        <p:spPr/>
        <p:txBody>
          <a:bodyPr/>
          <a:lstStyle/>
          <a:p>
            <a:fld id="{C66EA397-6516-4B3E-9672-7B657D9BE202}"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ACC3B082-19CD-541B-C03C-CBCF0DABBE17}"/>
              </a:ext>
            </a:extLst>
          </p:cNvPr>
          <p:cNvSpPr>
            <a:spLocks noGrp="1"/>
          </p:cNvSpPr>
          <p:nvPr>
            <p:ph type="ftr" sz="quarter" idx="11"/>
          </p:nvPr>
        </p:nvSpPr>
        <p:spPr/>
        <p:txBody>
          <a:bodyPr/>
          <a:lstStyle/>
          <a:p>
            <a:endParaRPr lang="x-none"/>
          </a:p>
        </p:txBody>
      </p:sp>
      <p:sp>
        <p:nvSpPr>
          <p:cNvPr id="6" name="מציין מיקום של מספר שקופית 5">
            <a:extLst>
              <a:ext uri="{FF2B5EF4-FFF2-40B4-BE49-F238E27FC236}">
                <a16:creationId xmlns:a16="http://schemas.microsoft.com/office/drawing/2014/main" id="{C4D68747-10A3-6E23-4534-A7C920F88139}"/>
              </a:ext>
            </a:extLst>
          </p:cNvPr>
          <p:cNvSpPr>
            <a:spLocks noGrp="1"/>
          </p:cNvSpPr>
          <p:nvPr>
            <p:ph type="sldNum" sz="quarter" idx="12"/>
          </p:nvPr>
        </p:nvSpPr>
        <p:spPr/>
        <p:txBody>
          <a:bodyPr/>
          <a:lstStyle/>
          <a:p>
            <a:fld id="{DE6F6765-5684-4738-B27F-304185F16592}" type="slidenum">
              <a:rPr lang="x-none" smtClean="0"/>
              <a:t>‹#›</a:t>
            </a:fld>
            <a:endParaRPr lang="x-none"/>
          </a:p>
        </p:txBody>
      </p:sp>
    </p:spTree>
    <p:extLst>
      <p:ext uri="{BB962C8B-B14F-4D97-AF65-F5344CB8AC3E}">
        <p14:creationId xmlns:p14="http://schemas.microsoft.com/office/powerpoint/2010/main" val="197382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3834DE-8E6B-F276-4B3E-A4439436784D}"/>
              </a:ext>
            </a:extLst>
          </p:cNvPr>
          <p:cNvSpPr>
            <a:spLocks noGrp="1"/>
          </p:cNvSpPr>
          <p:nvPr>
            <p:ph type="title"/>
          </p:nvPr>
        </p:nvSpPr>
        <p:spPr/>
        <p:txBody>
          <a:bodyPr/>
          <a:lstStyle/>
          <a:p>
            <a:r>
              <a:rPr lang="he-IL"/>
              <a:t>לחץ כדי לערוך סגנון כותרת של תבנית בסיס</a:t>
            </a:r>
            <a:endParaRPr lang="x-none"/>
          </a:p>
        </p:txBody>
      </p:sp>
      <p:sp>
        <p:nvSpPr>
          <p:cNvPr id="3" name="מציין מיקום תוכן 2">
            <a:extLst>
              <a:ext uri="{FF2B5EF4-FFF2-40B4-BE49-F238E27FC236}">
                <a16:creationId xmlns:a16="http://schemas.microsoft.com/office/drawing/2014/main" id="{2EA7E210-CE43-AE21-E939-481441FFF87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תוכן 3">
            <a:extLst>
              <a:ext uri="{FF2B5EF4-FFF2-40B4-BE49-F238E27FC236}">
                <a16:creationId xmlns:a16="http://schemas.microsoft.com/office/drawing/2014/main" id="{2F6DA4C9-FBA6-D716-451E-20C476C0A176}"/>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5" name="מציין מיקום של תאריך 4">
            <a:extLst>
              <a:ext uri="{FF2B5EF4-FFF2-40B4-BE49-F238E27FC236}">
                <a16:creationId xmlns:a16="http://schemas.microsoft.com/office/drawing/2014/main" id="{59B2B07E-02FF-A3F0-456D-DF4405D33392}"/>
              </a:ext>
            </a:extLst>
          </p:cNvPr>
          <p:cNvSpPr>
            <a:spLocks noGrp="1"/>
          </p:cNvSpPr>
          <p:nvPr>
            <p:ph type="dt" sz="half" idx="10"/>
          </p:nvPr>
        </p:nvSpPr>
        <p:spPr/>
        <p:txBody>
          <a:bodyPr/>
          <a:lstStyle/>
          <a:p>
            <a:fld id="{C66EA397-6516-4B3E-9672-7B657D9BE202}" type="datetimeFigureOut">
              <a:rPr lang="x-none" smtClean="0"/>
              <a:t>כ"ו/שבט/תשפ"ה</a:t>
            </a:fld>
            <a:endParaRPr lang="x-none"/>
          </a:p>
        </p:txBody>
      </p:sp>
      <p:sp>
        <p:nvSpPr>
          <p:cNvPr id="6" name="מציין מיקום של כותרת תחתונה 5">
            <a:extLst>
              <a:ext uri="{FF2B5EF4-FFF2-40B4-BE49-F238E27FC236}">
                <a16:creationId xmlns:a16="http://schemas.microsoft.com/office/drawing/2014/main" id="{1F049553-BFAD-2790-2EFA-C29074FAD97A}"/>
              </a:ext>
            </a:extLst>
          </p:cNvPr>
          <p:cNvSpPr>
            <a:spLocks noGrp="1"/>
          </p:cNvSpPr>
          <p:nvPr>
            <p:ph type="ftr" sz="quarter" idx="11"/>
          </p:nvPr>
        </p:nvSpPr>
        <p:spPr/>
        <p:txBody>
          <a:bodyPr/>
          <a:lstStyle/>
          <a:p>
            <a:endParaRPr lang="x-none"/>
          </a:p>
        </p:txBody>
      </p:sp>
      <p:sp>
        <p:nvSpPr>
          <p:cNvPr id="7" name="מציין מיקום של מספר שקופית 6">
            <a:extLst>
              <a:ext uri="{FF2B5EF4-FFF2-40B4-BE49-F238E27FC236}">
                <a16:creationId xmlns:a16="http://schemas.microsoft.com/office/drawing/2014/main" id="{9979A226-10E1-7DF7-EA7F-C0BE7545361D}"/>
              </a:ext>
            </a:extLst>
          </p:cNvPr>
          <p:cNvSpPr>
            <a:spLocks noGrp="1"/>
          </p:cNvSpPr>
          <p:nvPr>
            <p:ph type="sldNum" sz="quarter" idx="12"/>
          </p:nvPr>
        </p:nvSpPr>
        <p:spPr/>
        <p:txBody>
          <a:bodyPr/>
          <a:lstStyle/>
          <a:p>
            <a:fld id="{DE6F6765-5684-4738-B27F-304185F16592}" type="slidenum">
              <a:rPr lang="x-none" smtClean="0"/>
              <a:t>‹#›</a:t>
            </a:fld>
            <a:endParaRPr lang="x-none"/>
          </a:p>
        </p:txBody>
      </p:sp>
    </p:spTree>
    <p:extLst>
      <p:ext uri="{BB962C8B-B14F-4D97-AF65-F5344CB8AC3E}">
        <p14:creationId xmlns:p14="http://schemas.microsoft.com/office/powerpoint/2010/main" val="324109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C39AA4-F1A0-88EA-29B1-DE5F58D2F37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x-none"/>
          </a:p>
        </p:txBody>
      </p:sp>
      <p:sp>
        <p:nvSpPr>
          <p:cNvPr id="3" name="מציין מיקום טקסט 2">
            <a:extLst>
              <a:ext uri="{FF2B5EF4-FFF2-40B4-BE49-F238E27FC236}">
                <a16:creationId xmlns:a16="http://schemas.microsoft.com/office/drawing/2014/main" id="{C5D452BE-808E-06E8-5876-3084EB747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97DEBA1-73F1-2F87-4DA2-6B7B932FDB1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5" name="מציין מיקום טקסט 4">
            <a:extLst>
              <a:ext uri="{FF2B5EF4-FFF2-40B4-BE49-F238E27FC236}">
                <a16:creationId xmlns:a16="http://schemas.microsoft.com/office/drawing/2014/main" id="{5BA3F719-F7B5-D860-1C4C-0B42DCDD70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D8D5226-1084-A6AA-6302-D87405F3C06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7" name="מציין מיקום של תאריך 6">
            <a:extLst>
              <a:ext uri="{FF2B5EF4-FFF2-40B4-BE49-F238E27FC236}">
                <a16:creationId xmlns:a16="http://schemas.microsoft.com/office/drawing/2014/main" id="{D128A129-72F8-3728-3272-70B721EAB115}"/>
              </a:ext>
            </a:extLst>
          </p:cNvPr>
          <p:cNvSpPr>
            <a:spLocks noGrp="1"/>
          </p:cNvSpPr>
          <p:nvPr>
            <p:ph type="dt" sz="half" idx="10"/>
          </p:nvPr>
        </p:nvSpPr>
        <p:spPr/>
        <p:txBody>
          <a:bodyPr/>
          <a:lstStyle/>
          <a:p>
            <a:fld id="{C66EA397-6516-4B3E-9672-7B657D9BE202}" type="datetimeFigureOut">
              <a:rPr lang="x-none" smtClean="0"/>
              <a:t>כ"ו/שבט/תשפ"ה</a:t>
            </a:fld>
            <a:endParaRPr lang="x-none"/>
          </a:p>
        </p:txBody>
      </p:sp>
      <p:sp>
        <p:nvSpPr>
          <p:cNvPr id="8" name="מציין מיקום של כותרת תחתונה 7">
            <a:extLst>
              <a:ext uri="{FF2B5EF4-FFF2-40B4-BE49-F238E27FC236}">
                <a16:creationId xmlns:a16="http://schemas.microsoft.com/office/drawing/2014/main" id="{33EC334C-9AC0-3E3E-3DB1-C74788656FB4}"/>
              </a:ext>
            </a:extLst>
          </p:cNvPr>
          <p:cNvSpPr>
            <a:spLocks noGrp="1"/>
          </p:cNvSpPr>
          <p:nvPr>
            <p:ph type="ftr" sz="quarter" idx="11"/>
          </p:nvPr>
        </p:nvSpPr>
        <p:spPr/>
        <p:txBody>
          <a:bodyPr/>
          <a:lstStyle/>
          <a:p>
            <a:endParaRPr lang="x-none"/>
          </a:p>
        </p:txBody>
      </p:sp>
      <p:sp>
        <p:nvSpPr>
          <p:cNvPr id="9" name="מציין מיקום של מספר שקופית 8">
            <a:extLst>
              <a:ext uri="{FF2B5EF4-FFF2-40B4-BE49-F238E27FC236}">
                <a16:creationId xmlns:a16="http://schemas.microsoft.com/office/drawing/2014/main" id="{58A3338E-9D67-F2DA-89E3-987A20B58DA8}"/>
              </a:ext>
            </a:extLst>
          </p:cNvPr>
          <p:cNvSpPr>
            <a:spLocks noGrp="1"/>
          </p:cNvSpPr>
          <p:nvPr>
            <p:ph type="sldNum" sz="quarter" idx="12"/>
          </p:nvPr>
        </p:nvSpPr>
        <p:spPr/>
        <p:txBody>
          <a:bodyPr/>
          <a:lstStyle/>
          <a:p>
            <a:fld id="{DE6F6765-5684-4738-B27F-304185F16592}" type="slidenum">
              <a:rPr lang="x-none" smtClean="0"/>
              <a:t>‹#›</a:t>
            </a:fld>
            <a:endParaRPr lang="x-none"/>
          </a:p>
        </p:txBody>
      </p:sp>
    </p:spTree>
    <p:extLst>
      <p:ext uri="{BB962C8B-B14F-4D97-AF65-F5344CB8AC3E}">
        <p14:creationId xmlns:p14="http://schemas.microsoft.com/office/powerpoint/2010/main" val="99912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8A84A8-DD4D-1126-71AA-21296D27F7B7}"/>
              </a:ext>
            </a:extLst>
          </p:cNvPr>
          <p:cNvSpPr>
            <a:spLocks noGrp="1"/>
          </p:cNvSpPr>
          <p:nvPr>
            <p:ph type="title"/>
          </p:nvPr>
        </p:nvSpPr>
        <p:spPr/>
        <p:txBody>
          <a:bodyPr/>
          <a:lstStyle/>
          <a:p>
            <a:r>
              <a:rPr lang="he-IL"/>
              <a:t>לחץ כדי לערוך סגנון כותרת של תבנית בסיס</a:t>
            </a:r>
            <a:endParaRPr lang="x-none"/>
          </a:p>
        </p:txBody>
      </p:sp>
      <p:sp>
        <p:nvSpPr>
          <p:cNvPr id="3" name="מציין מיקום של תאריך 2">
            <a:extLst>
              <a:ext uri="{FF2B5EF4-FFF2-40B4-BE49-F238E27FC236}">
                <a16:creationId xmlns:a16="http://schemas.microsoft.com/office/drawing/2014/main" id="{0DFD06F2-7545-7AC1-BD34-C257DAF4B25C}"/>
              </a:ext>
            </a:extLst>
          </p:cNvPr>
          <p:cNvSpPr>
            <a:spLocks noGrp="1"/>
          </p:cNvSpPr>
          <p:nvPr>
            <p:ph type="dt" sz="half" idx="10"/>
          </p:nvPr>
        </p:nvSpPr>
        <p:spPr/>
        <p:txBody>
          <a:bodyPr/>
          <a:lstStyle/>
          <a:p>
            <a:fld id="{C66EA397-6516-4B3E-9672-7B657D9BE202}" type="datetimeFigureOut">
              <a:rPr lang="x-none" smtClean="0"/>
              <a:t>כ"ו/שבט/תשפ"ה</a:t>
            </a:fld>
            <a:endParaRPr lang="x-none"/>
          </a:p>
        </p:txBody>
      </p:sp>
      <p:sp>
        <p:nvSpPr>
          <p:cNvPr id="4" name="מציין מיקום של כותרת תחתונה 3">
            <a:extLst>
              <a:ext uri="{FF2B5EF4-FFF2-40B4-BE49-F238E27FC236}">
                <a16:creationId xmlns:a16="http://schemas.microsoft.com/office/drawing/2014/main" id="{E32E81F8-DA29-09CB-AFD3-079BA39299A8}"/>
              </a:ext>
            </a:extLst>
          </p:cNvPr>
          <p:cNvSpPr>
            <a:spLocks noGrp="1"/>
          </p:cNvSpPr>
          <p:nvPr>
            <p:ph type="ftr" sz="quarter" idx="11"/>
          </p:nvPr>
        </p:nvSpPr>
        <p:spPr/>
        <p:txBody>
          <a:bodyPr/>
          <a:lstStyle/>
          <a:p>
            <a:endParaRPr lang="x-none"/>
          </a:p>
        </p:txBody>
      </p:sp>
      <p:sp>
        <p:nvSpPr>
          <p:cNvPr id="5" name="מציין מיקום של מספר שקופית 4">
            <a:extLst>
              <a:ext uri="{FF2B5EF4-FFF2-40B4-BE49-F238E27FC236}">
                <a16:creationId xmlns:a16="http://schemas.microsoft.com/office/drawing/2014/main" id="{B5D43EB4-9C02-4512-B4DD-3389C76860B9}"/>
              </a:ext>
            </a:extLst>
          </p:cNvPr>
          <p:cNvSpPr>
            <a:spLocks noGrp="1"/>
          </p:cNvSpPr>
          <p:nvPr>
            <p:ph type="sldNum" sz="quarter" idx="12"/>
          </p:nvPr>
        </p:nvSpPr>
        <p:spPr/>
        <p:txBody>
          <a:bodyPr/>
          <a:lstStyle/>
          <a:p>
            <a:fld id="{DE6F6765-5684-4738-B27F-304185F16592}" type="slidenum">
              <a:rPr lang="x-none" smtClean="0"/>
              <a:t>‹#›</a:t>
            </a:fld>
            <a:endParaRPr lang="x-none"/>
          </a:p>
        </p:txBody>
      </p:sp>
    </p:spTree>
    <p:extLst>
      <p:ext uri="{BB962C8B-B14F-4D97-AF65-F5344CB8AC3E}">
        <p14:creationId xmlns:p14="http://schemas.microsoft.com/office/powerpoint/2010/main" val="373770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F8B1F11-D148-E184-43EF-9011A6638BC3}"/>
              </a:ext>
            </a:extLst>
          </p:cNvPr>
          <p:cNvSpPr>
            <a:spLocks noGrp="1"/>
          </p:cNvSpPr>
          <p:nvPr>
            <p:ph type="dt" sz="half" idx="10"/>
          </p:nvPr>
        </p:nvSpPr>
        <p:spPr/>
        <p:txBody>
          <a:bodyPr/>
          <a:lstStyle/>
          <a:p>
            <a:fld id="{C66EA397-6516-4B3E-9672-7B657D9BE202}" type="datetimeFigureOut">
              <a:rPr lang="x-none" smtClean="0"/>
              <a:t>כ"ו/שבט/תשפ"ה</a:t>
            </a:fld>
            <a:endParaRPr lang="x-none"/>
          </a:p>
        </p:txBody>
      </p:sp>
      <p:sp>
        <p:nvSpPr>
          <p:cNvPr id="3" name="מציין מיקום של כותרת תחתונה 2">
            <a:extLst>
              <a:ext uri="{FF2B5EF4-FFF2-40B4-BE49-F238E27FC236}">
                <a16:creationId xmlns:a16="http://schemas.microsoft.com/office/drawing/2014/main" id="{8CDC5019-C860-83AA-873F-E5002A8C3D23}"/>
              </a:ext>
            </a:extLst>
          </p:cNvPr>
          <p:cNvSpPr>
            <a:spLocks noGrp="1"/>
          </p:cNvSpPr>
          <p:nvPr>
            <p:ph type="ftr" sz="quarter" idx="11"/>
          </p:nvPr>
        </p:nvSpPr>
        <p:spPr/>
        <p:txBody>
          <a:bodyPr/>
          <a:lstStyle/>
          <a:p>
            <a:endParaRPr lang="x-none"/>
          </a:p>
        </p:txBody>
      </p:sp>
      <p:sp>
        <p:nvSpPr>
          <p:cNvPr id="4" name="מציין מיקום של מספר שקופית 3">
            <a:extLst>
              <a:ext uri="{FF2B5EF4-FFF2-40B4-BE49-F238E27FC236}">
                <a16:creationId xmlns:a16="http://schemas.microsoft.com/office/drawing/2014/main" id="{F5DC64E1-15D6-4A3A-7B58-93D6FAE320B7}"/>
              </a:ext>
            </a:extLst>
          </p:cNvPr>
          <p:cNvSpPr>
            <a:spLocks noGrp="1"/>
          </p:cNvSpPr>
          <p:nvPr>
            <p:ph type="sldNum" sz="quarter" idx="12"/>
          </p:nvPr>
        </p:nvSpPr>
        <p:spPr/>
        <p:txBody>
          <a:bodyPr/>
          <a:lstStyle/>
          <a:p>
            <a:fld id="{DE6F6765-5684-4738-B27F-304185F16592}" type="slidenum">
              <a:rPr lang="x-none" smtClean="0"/>
              <a:t>‹#›</a:t>
            </a:fld>
            <a:endParaRPr lang="x-none"/>
          </a:p>
        </p:txBody>
      </p:sp>
    </p:spTree>
    <p:extLst>
      <p:ext uri="{BB962C8B-B14F-4D97-AF65-F5344CB8AC3E}">
        <p14:creationId xmlns:p14="http://schemas.microsoft.com/office/powerpoint/2010/main" val="218359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8E2004-1EEF-8CE5-6567-C17D01F99CF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x-none"/>
          </a:p>
        </p:txBody>
      </p:sp>
      <p:sp>
        <p:nvSpPr>
          <p:cNvPr id="3" name="מציין מיקום תוכן 2">
            <a:extLst>
              <a:ext uri="{FF2B5EF4-FFF2-40B4-BE49-F238E27FC236}">
                <a16:creationId xmlns:a16="http://schemas.microsoft.com/office/drawing/2014/main" id="{0A7B3BDD-F09A-DB61-94E9-EB0BB07AE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טקסט 3">
            <a:extLst>
              <a:ext uri="{FF2B5EF4-FFF2-40B4-BE49-F238E27FC236}">
                <a16:creationId xmlns:a16="http://schemas.microsoft.com/office/drawing/2014/main" id="{EC103B9B-79AD-7342-AD63-60C4D4490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62F9E54-BEEB-70FB-1FAC-36DCB1953BBE}"/>
              </a:ext>
            </a:extLst>
          </p:cNvPr>
          <p:cNvSpPr>
            <a:spLocks noGrp="1"/>
          </p:cNvSpPr>
          <p:nvPr>
            <p:ph type="dt" sz="half" idx="10"/>
          </p:nvPr>
        </p:nvSpPr>
        <p:spPr/>
        <p:txBody>
          <a:bodyPr/>
          <a:lstStyle/>
          <a:p>
            <a:fld id="{C66EA397-6516-4B3E-9672-7B657D9BE202}" type="datetimeFigureOut">
              <a:rPr lang="x-none" smtClean="0"/>
              <a:t>כ"ו/שבט/תשפ"ה</a:t>
            </a:fld>
            <a:endParaRPr lang="x-none"/>
          </a:p>
        </p:txBody>
      </p:sp>
      <p:sp>
        <p:nvSpPr>
          <p:cNvPr id="6" name="מציין מיקום של כותרת תחתונה 5">
            <a:extLst>
              <a:ext uri="{FF2B5EF4-FFF2-40B4-BE49-F238E27FC236}">
                <a16:creationId xmlns:a16="http://schemas.microsoft.com/office/drawing/2014/main" id="{E27A1DBE-CEFA-7590-01EA-D86D77AC67B4}"/>
              </a:ext>
            </a:extLst>
          </p:cNvPr>
          <p:cNvSpPr>
            <a:spLocks noGrp="1"/>
          </p:cNvSpPr>
          <p:nvPr>
            <p:ph type="ftr" sz="quarter" idx="11"/>
          </p:nvPr>
        </p:nvSpPr>
        <p:spPr/>
        <p:txBody>
          <a:bodyPr/>
          <a:lstStyle/>
          <a:p>
            <a:endParaRPr lang="x-none"/>
          </a:p>
        </p:txBody>
      </p:sp>
      <p:sp>
        <p:nvSpPr>
          <p:cNvPr id="7" name="מציין מיקום של מספר שקופית 6">
            <a:extLst>
              <a:ext uri="{FF2B5EF4-FFF2-40B4-BE49-F238E27FC236}">
                <a16:creationId xmlns:a16="http://schemas.microsoft.com/office/drawing/2014/main" id="{3804F67E-A188-2209-2A4A-422078A03503}"/>
              </a:ext>
            </a:extLst>
          </p:cNvPr>
          <p:cNvSpPr>
            <a:spLocks noGrp="1"/>
          </p:cNvSpPr>
          <p:nvPr>
            <p:ph type="sldNum" sz="quarter" idx="12"/>
          </p:nvPr>
        </p:nvSpPr>
        <p:spPr/>
        <p:txBody>
          <a:bodyPr/>
          <a:lstStyle/>
          <a:p>
            <a:fld id="{DE6F6765-5684-4738-B27F-304185F16592}" type="slidenum">
              <a:rPr lang="x-none" smtClean="0"/>
              <a:t>‹#›</a:t>
            </a:fld>
            <a:endParaRPr lang="x-none"/>
          </a:p>
        </p:txBody>
      </p:sp>
    </p:spTree>
    <p:extLst>
      <p:ext uri="{BB962C8B-B14F-4D97-AF65-F5344CB8AC3E}">
        <p14:creationId xmlns:p14="http://schemas.microsoft.com/office/powerpoint/2010/main" val="222664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5B6FE2-9EDF-7CFF-9B4E-362457BD199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x-none"/>
          </a:p>
        </p:txBody>
      </p:sp>
      <p:sp>
        <p:nvSpPr>
          <p:cNvPr id="3" name="מציין מיקום של תמונה 2">
            <a:extLst>
              <a:ext uri="{FF2B5EF4-FFF2-40B4-BE49-F238E27FC236}">
                <a16:creationId xmlns:a16="http://schemas.microsoft.com/office/drawing/2014/main" id="{EEB9E468-A81A-3DE2-8DE2-66821B609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מציין מיקום טקסט 3">
            <a:extLst>
              <a:ext uri="{FF2B5EF4-FFF2-40B4-BE49-F238E27FC236}">
                <a16:creationId xmlns:a16="http://schemas.microsoft.com/office/drawing/2014/main" id="{33ECAF30-4CC9-24E6-B505-72F364D99A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A35A8C5-1EA8-08BC-F93E-AC0A1E6754A3}"/>
              </a:ext>
            </a:extLst>
          </p:cNvPr>
          <p:cNvSpPr>
            <a:spLocks noGrp="1"/>
          </p:cNvSpPr>
          <p:nvPr>
            <p:ph type="dt" sz="half" idx="10"/>
          </p:nvPr>
        </p:nvSpPr>
        <p:spPr/>
        <p:txBody>
          <a:bodyPr/>
          <a:lstStyle/>
          <a:p>
            <a:fld id="{C66EA397-6516-4B3E-9672-7B657D9BE202}" type="datetimeFigureOut">
              <a:rPr lang="x-none" smtClean="0"/>
              <a:t>כ"ו/שבט/תשפ"ה</a:t>
            </a:fld>
            <a:endParaRPr lang="x-none"/>
          </a:p>
        </p:txBody>
      </p:sp>
      <p:sp>
        <p:nvSpPr>
          <p:cNvPr id="6" name="מציין מיקום של כותרת תחתונה 5">
            <a:extLst>
              <a:ext uri="{FF2B5EF4-FFF2-40B4-BE49-F238E27FC236}">
                <a16:creationId xmlns:a16="http://schemas.microsoft.com/office/drawing/2014/main" id="{D95263EB-7774-D7D0-25BA-EE9D137D14DD}"/>
              </a:ext>
            </a:extLst>
          </p:cNvPr>
          <p:cNvSpPr>
            <a:spLocks noGrp="1"/>
          </p:cNvSpPr>
          <p:nvPr>
            <p:ph type="ftr" sz="quarter" idx="11"/>
          </p:nvPr>
        </p:nvSpPr>
        <p:spPr/>
        <p:txBody>
          <a:bodyPr/>
          <a:lstStyle/>
          <a:p>
            <a:endParaRPr lang="x-none"/>
          </a:p>
        </p:txBody>
      </p:sp>
      <p:sp>
        <p:nvSpPr>
          <p:cNvPr id="7" name="מציין מיקום של מספר שקופית 6">
            <a:extLst>
              <a:ext uri="{FF2B5EF4-FFF2-40B4-BE49-F238E27FC236}">
                <a16:creationId xmlns:a16="http://schemas.microsoft.com/office/drawing/2014/main" id="{1189188C-7AB3-55D7-D13A-CE60CA277237}"/>
              </a:ext>
            </a:extLst>
          </p:cNvPr>
          <p:cNvSpPr>
            <a:spLocks noGrp="1"/>
          </p:cNvSpPr>
          <p:nvPr>
            <p:ph type="sldNum" sz="quarter" idx="12"/>
          </p:nvPr>
        </p:nvSpPr>
        <p:spPr/>
        <p:txBody>
          <a:bodyPr/>
          <a:lstStyle/>
          <a:p>
            <a:fld id="{DE6F6765-5684-4738-B27F-304185F16592}" type="slidenum">
              <a:rPr lang="x-none" smtClean="0"/>
              <a:t>‹#›</a:t>
            </a:fld>
            <a:endParaRPr lang="x-none"/>
          </a:p>
        </p:txBody>
      </p:sp>
    </p:spTree>
    <p:extLst>
      <p:ext uri="{BB962C8B-B14F-4D97-AF65-F5344CB8AC3E}">
        <p14:creationId xmlns:p14="http://schemas.microsoft.com/office/powerpoint/2010/main" val="135926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0989B18D-4C8A-A09F-1046-18F3D2C463D9}"/>
              </a:ext>
            </a:extLst>
          </p:cNvPr>
          <p:cNvSpPr>
            <a:spLocks noGrp="1"/>
          </p:cNvSpPr>
          <p:nvPr>
            <p:ph type="title"/>
          </p:nvPr>
        </p:nvSpPr>
        <p:spPr>
          <a:xfrm>
            <a:off x="838200" y="1207988"/>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x-none"/>
          </a:p>
        </p:txBody>
      </p:sp>
      <p:sp>
        <p:nvSpPr>
          <p:cNvPr id="3" name="מציין מיקום טקסט 2">
            <a:extLst>
              <a:ext uri="{FF2B5EF4-FFF2-40B4-BE49-F238E27FC236}">
                <a16:creationId xmlns:a16="http://schemas.microsoft.com/office/drawing/2014/main" id="{423AA478-FEFC-0FE5-425F-A8B84369B699}"/>
              </a:ext>
            </a:extLst>
          </p:cNvPr>
          <p:cNvSpPr>
            <a:spLocks noGrp="1"/>
          </p:cNvSpPr>
          <p:nvPr>
            <p:ph type="body" idx="1"/>
          </p:nvPr>
        </p:nvSpPr>
        <p:spPr>
          <a:xfrm>
            <a:off x="838200" y="2691617"/>
            <a:ext cx="10515600" cy="3485345"/>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של תאריך 3">
            <a:extLst>
              <a:ext uri="{FF2B5EF4-FFF2-40B4-BE49-F238E27FC236}">
                <a16:creationId xmlns:a16="http://schemas.microsoft.com/office/drawing/2014/main" id="{F59E94FA-249C-D5DB-EB3D-1C77FFCA7B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66EA397-6516-4B3E-9672-7B657D9BE202}"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17C1B216-4159-7D98-F5B3-0CA873873B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x-none"/>
          </a:p>
        </p:txBody>
      </p:sp>
      <p:sp>
        <p:nvSpPr>
          <p:cNvPr id="6" name="מציין מיקום של מספר שקופית 5">
            <a:extLst>
              <a:ext uri="{FF2B5EF4-FFF2-40B4-BE49-F238E27FC236}">
                <a16:creationId xmlns:a16="http://schemas.microsoft.com/office/drawing/2014/main" id="{856F8E47-06DD-5972-8CE4-A7BC9A1AABF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E6F6765-5684-4738-B27F-304185F16592}" type="slidenum">
              <a:rPr lang="x-none" smtClean="0"/>
              <a:t>‹#›</a:t>
            </a:fld>
            <a:endParaRPr lang="x-none"/>
          </a:p>
        </p:txBody>
      </p:sp>
      <p:sp>
        <p:nvSpPr>
          <p:cNvPr id="7" name="צורת L 6">
            <a:extLst>
              <a:ext uri="{FF2B5EF4-FFF2-40B4-BE49-F238E27FC236}">
                <a16:creationId xmlns:a16="http://schemas.microsoft.com/office/drawing/2014/main" id="{299D0343-CC36-0809-5E1C-5A74FE13266F}"/>
              </a:ext>
            </a:extLst>
          </p:cNvPr>
          <p:cNvSpPr/>
          <p:nvPr userDrawn="1"/>
        </p:nvSpPr>
        <p:spPr>
          <a:xfrm rot="10800000">
            <a:off x="8665828" y="0"/>
            <a:ext cx="3526172" cy="6858000"/>
          </a:xfrm>
          <a:prstGeom prst="corner">
            <a:avLst>
              <a:gd name="adj1" fmla="val 12722"/>
              <a:gd name="adj2" fmla="val 8407"/>
            </a:avLst>
          </a:prstGeom>
          <a:ln>
            <a:noFill/>
          </a:ln>
          <a:effectLst>
            <a:outerShdw blurRad="50800" dist="38100" dir="10800000" sx="95000" sy="95000" algn="r" rotWithShape="0">
              <a:srgbClr val="D2DDF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צורת L 7">
            <a:extLst>
              <a:ext uri="{FF2B5EF4-FFF2-40B4-BE49-F238E27FC236}">
                <a16:creationId xmlns:a16="http://schemas.microsoft.com/office/drawing/2014/main" id="{2CB4C4B2-F94A-4F22-65C3-24283F2A9062}"/>
              </a:ext>
            </a:extLst>
          </p:cNvPr>
          <p:cNvSpPr/>
          <p:nvPr userDrawn="1"/>
        </p:nvSpPr>
        <p:spPr>
          <a:xfrm>
            <a:off x="0" y="0"/>
            <a:ext cx="3526172" cy="6858000"/>
          </a:xfrm>
          <a:prstGeom prst="corner">
            <a:avLst>
              <a:gd name="adj1" fmla="val 12722"/>
              <a:gd name="adj2" fmla="val 8407"/>
            </a:avLst>
          </a:prstGeom>
          <a:ln>
            <a:noFill/>
          </a:ln>
          <a:effectLst>
            <a:outerShdw blurRad="50800" dist="38100" dir="10800000" sx="95000" sy="95000" algn="r" rotWithShape="0">
              <a:srgbClr val="D2DDF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1" name="תמונה 10">
            <a:extLst>
              <a:ext uri="{FF2B5EF4-FFF2-40B4-BE49-F238E27FC236}">
                <a16:creationId xmlns:a16="http://schemas.microsoft.com/office/drawing/2014/main" id="{3D9C31DC-8632-6106-9F1E-B6A64A407D5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3243" y="85895"/>
            <a:ext cx="8221631" cy="847229"/>
          </a:xfrm>
          <a:prstGeom prst="rect">
            <a:avLst/>
          </a:prstGeom>
        </p:spPr>
      </p:pic>
    </p:spTree>
    <p:extLst>
      <p:ext uri="{BB962C8B-B14F-4D97-AF65-F5344CB8AC3E}">
        <p14:creationId xmlns:p14="http://schemas.microsoft.com/office/powerpoint/2010/main" val="2287090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8FE1A4D-8237-0A90-96D9-3930F03A0BF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x-none"/>
          </a:p>
        </p:txBody>
      </p:sp>
      <p:sp>
        <p:nvSpPr>
          <p:cNvPr id="3" name="מציין מיקום טקסט 2">
            <a:extLst>
              <a:ext uri="{FF2B5EF4-FFF2-40B4-BE49-F238E27FC236}">
                <a16:creationId xmlns:a16="http://schemas.microsoft.com/office/drawing/2014/main" id="{DBF11396-6C45-0439-56A4-CEB84BF1ECC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4" name="מציין מיקום של תאריך 3">
            <a:extLst>
              <a:ext uri="{FF2B5EF4-FFF2-40B4-BE49-F238E27FC236}">
                <a16:creationId xmlns:a16="http://schemas.microsoft.com/office/drawing/2014/main" id="{163263F7-EA06-11B8-FF57-4A80DB1CA5F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B771C78-515B-47EC-BAD7-29A2EA0764E5}" type="datetimeFigureOut">
              <a:rPr lang="x-none" smtClean="0"/>
              <a:t>כ"ו/שבט/תשפ"ה</a:t>
            </a:fld>
            <a:endParaRPr lang="x-none"/>
          </a:p>
        </p:txBody>
      </p:sp>
      <p:sp>
        <p:nvSpPr>
          <p:cNvPr id="5" name="מציין מיקום של כותרת תחתונה 4">
            <a:extLst>
              <a:ext uri="{FF2B5EF4-FFF2-40B4-BE49-F238E27FC236}">
                <a16:creationId xmlns:a16="http://schemas.microsoft.com/office/drawing/2014/main" id="{321203E2-83CF-1907-EBF3-F54D2BE553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x-none"/>
          </a:p>
        </p:txBody>
      </p:sp>
      <p:sp>
        <p:nvSpPr>
          <p:cNvPr id="6" name="מציין מיקום של מספר שקופית 5">
            <a:extLst>
              <a:ext uri="{FF2B5EF4-FFF2-40B4-BE49-F238E27FC236}">
                <a16:creationId xmlns:a16="http://schemas.microsoft.com/office/drawing/2014/main" id="{001BB614-BE7F-244B-A063-B1043A0F279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874D193-F431-47A2-9C19-6FB275226DCA}" type="slidenum">
              <a:rPr lang="x-none" smtClean="0"/>
              <a:t>‹#›</a:t>
            </a:fld>
            <a:endParaRPr lang="x-none"/>
          </a:p>
        </p:txBody>
      </p:sp>
      <p:sp>
        <p:nvSpPr>
          <p:cNvPr id="7" name="צורת L 6">
            <a:extLst>
              <a:ext uri="{FF2B5EF4-FFF2-40B4-BE49-F238E27FC236}">
                <a16:creationId xmlns:a16="http://schemas.microsoft.com/office/drawing/2014/main" id="{489DA417-6482-22E2-47B8-80FDC0A4F470}"/>
              </a:ext>
            </a:extLst>
          </p:cNvPr>
          <p:cNvSpPr/>
          <p:nvPr userDrawn="1"/>
        </p:nvSpPr>
        <p:spPr>
          <a:xfrm rot="10800000">
            <a:off x="8665828" y="0"/>
            <a:ext cx="3526172" cy="6858000"/>
          </a:xfrm>
          <a:prstGeom prst="corner">
            <a:avLst>
              <a:gd name="adj1" fmla="val 12722"/>
              <a:gd name="adj2" fmla="val 8407"/>
            </a:avLst>
          </a:prstGeom>
          <a:ln>
            <a:noFill/>
          </a:ln>
          <a:effectLst>
            <a:outerShdw blurRad="50800" dist="38100" dir="10800000" sx="95000" sy="95000" algn="r" rotWithShape="0">
              <a:srgbClr val="D2DDF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צורת L 7">
            <a:extLst>
              <a:ext uri="{FF2B5EF4-FFF2-40B4-BE49-F238E27FC236}">
                <a16:creationId xmlns:a16="http://schemas.microsoft.com/office/drawing/2014/main" id="{1FA482B3-BF3F-7F61-B3B6-57113A8C8B94}"/>
              </a:ext>
            </a:extLst>
          </p:cNvPr>
          <p:cNvSpPr/>
          <p:nvPr userDrawn="1"/>
        </p:nvSpPr>
        <p:spPr>
          <a:xfrm>
            <a:off x="0" y="0"/>
            <a:ext cx="3526172" cy="6858000"/>
          </a:xfrm>
          <a:prstGeom prst="corner">
            <a:avLst>
              <a:gd name="adj1" fmla="val 12722"/>
              <a:gd name="adj2" fmla="val 8407"/>
            </a:avLst>
          </a:prstGeom>
          <a:ln>
            <a:noFill/>
          </a:ln>
          <a:effectLst>
            <a:outerShdw blurRad="50800" dist="38100" dir="10800000" sx="95000" sy="95000" algn="r" rotWithShape="0">
              <a:srgbClr val="D2DDF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0" name="תמונה 9">
            <a:extLst>
              <a:ext uri="{FF2B5EF4-FFF2-40B4-BE49-F238E27FC236}">
                <a16:creationId xmlns:a16="http://schemas.microsoft.com/office/drawing/2014/main" id="{16A8A62A-4146-803C-96C3-16A0D997967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22026" y="165924"/>
            <a:ext cx="6203857" cy="515113"/>
          </a:xfrm>
          <a:prstGeom prst="rect">
            <a:avLst/>
          </a:prstGeom>
        </p:spPr>
      </p:pic>
    </p:spTree>
    <p:extLst>
      <p:ext uri="{BB962C8B-B14F-4D97-AF65-F5344CB8AC3E}">
        <p14:creationId xmlns:p14="http://schemas.microsoft.com/office/powerpoint/2010/main" val="385119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he.wikipedia.org/wiki/%D7%9E%D7%90%D7%99" TargetMode="Externa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321A781-7788-1F82-611C-B35F75E3B440}"/>
              </a:ext>
            </a:extLst>
          </p:cNvPr>
          <p:cNvSpPr txBox="1"/>
          <p:nvPr/>
        </p:nvSpPr>
        <p:spPr>
          <a:xfrm>
            <a:off x="4075890" y="1591059"/>
            <a:ext cx="7533383" cy="1998176"/>
          </a:xfrm>
          <a:prstGeom prst="rect">
            <a:avLst/>
          </a:prstGeom>
          <a:noFill/>
        </p:spPr>
        <p:txBody>
          <a:bodyPr wrap="square" rtlCol="0">
            <a:spAutoFit/>
          </a:bodyPr>
          <a:lstStyle/>
          <a:p>
            <a:pPr algn="ctr">
              <a:lnSpc>
                <a:spcPct val="150000"/>
              </a:lnSpc>
            </a:pPr>
            <a:r>
              <a:rPr lang="he-IL" sz="4400" b="1" dirty="0">
                <a:solidFill>
                  <a:srgbClr val="FF0000"/>
                </a:solidFill>
              </a:rPr>
              <a:t>משפחות, כלים </a:t>
            </a:r>
            <a:r>
              <a:rPr lang="he-IL" sz="4400" b="1" dirty="0" err="1">
                <a:solidFill>
                  <a:srgbClr val="FF0000"/>
                </a:solidFill>
              </a:rPr>
              <a:t>ועַשְׂיָנוּת</a:t>
            </a:r>
            <a:r>
              <a:rPr lang="he-IL" sz="4400" b="1" dirty="0">
                <a:solidFill>
                  <a:srgbClr val="FF0000"/>
                </a:solidFill>
              </a:rPr>
              <a:t> (מֵיְיקֵר) </a:t>
            </a:r>
          </a:p>
          <a:p>
            <a:pPr algn="ctr">
              <a:lnSpc>
                <a:spcPct val="150000"/>
              </a:lnSpc>
            </a:pPr>
            <a:r>
              <a:rPr lang="he-IL" sz="4400" b="1" dirty="0">
                <a:solidFill>
                  <a:srgbClr val="FF0000"/>
                </a:solidFill>
              </a:rPr>
              <a:t>ליום המשפחה</a:t>
            </a:r>
          </a:p>
        </p:txBody>
      </p:sp>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695" y="1905686"/>
            <a:ext cx="2893820" cy="3858426"/>
          </a:xfrm>
          <a:prstGeom prst="rect">
            <a:avLst/>
          </a:prstGeom>
        </p:spPr>
      </p:pic>
      <p:pic>
        <p:nvPicPr>
          <p:cNvPr id="11266" name="Picture 2" descr="Creative photo on an autumn theme, Autumn leaves, cones, berries and fruits on clothespins, against a blue sky Creative photo on an autumn theme, Autumn leaves, cones, berries and fruits on clothespins, against a blue sky drying fruits by frizying stock pictures, royalty-free photos &amp;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4341273"/>
            <a:ext cx="5829300" cy="20478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77275" y="6389149"/>
            <a:ext cx="3009900" cy="276999"/>
          </a:xfrm>
          <a:prstGeom prst="rect">
            <a:avLst/>
          </a:prstGeom>
          <a:noFill/>
        </p:spPr>
        <p:txBody>
          <a:bodyPr wrap="square" rtlCol="1">
            <a:spAutoFit/>
          </a:bodyPr>
          <a:lstStyle/>
          <a:p>
            <a:r>
              <a:rPr lang="he-IL" sz="1200" dirty="0"/>
              <a:t>חלק מהתמונות במצגת מאתר </a:t>
            </a:r>
            <a:r>
              <a:rPr lang="en-US" sz="1200" dirty="0" err="1"/>
              <a:t>pixabay</a:t>
            </a:r>
            <a:endParaRPr lang="he-IL" sz="1200" dirty="0"/>
          </a:p>
        </p:txBody>
      </p:sp>
    </p:spTree>
    <p:extLst>
      <p:ext uri="{BB962C8B-B14F-4D97-AF65-F5344CB8AC3E}">
        <p14:creationId xmlns:p14="http://schemas.microsoft.com/office/powerpoint/2010/main" val="162145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0874" y="1630694"/>
            <a:ext cx="4648199" cy="3739485"/>
          </a:xfrm>
          <a:prstGeom prst="rect">
            <a:avLst/>
          </a:prstGeom>
          <a:noFill/>
        </p:spPr>
        <p:txBody>
          <a:bodyPr wrap="square" rtlCol="1">
            <a:spAutoFit/>
          </a:bodyPr>
          <a:lstStyle/>
          <a:p>
            <a:pPr>
              <a:lnSpc>
                <a:spcPct val="150000"/>
              </a:lnSpc>
            </a:pPr>
            <a:r>
              <a:rPr lang="he-IL" sz="2400" b="1" dirty="0"/>
              <a:t>עלים יבשים</a:t>
            </a:r>
          </a:p>
          <a:p>
            <a:pPr>
              <a:lnSpc>
                <a:spcPct val="150000"/>
              </a:lnSpc>
            </a:pPr>
            <a:r>
              <a:rPr lang="he-IL" sz="1400" dirty="0"/>
              <a:t>מילים ולחן: נדב </a:t>
            </a:r>
            <a:r>
              <a:rPr lang="he-IL" sz="1400" dirty="0" err="1"/>
              <a:t>הולנדר</a:t>
            </a:r>
            <a:endParaRPr lang="he-IL" sz="1400" dirty="0"/>
          </a:p>
          <a:p>
            <a:pPr>
              <a:lnSpc>
                <a:spcPct val="150000"/>
              </a:lnSpc>
            </a:pPr>
            <a:endParaRPr lang="he-IL" sz="2400" dirty="0"/>
          </a:p>
          <a:p>
            <a:pPr>
              <a:lnSpc>
                <a:spcPct val="150000"/>
              </a:lnSpc>
            </a:pPr>
            <a:r>
              <a:rPr lang="he-IL" sz="2400" dirty="0"/>
              <a:t>זוכרת שהלכנו פעם הביתה</a:t>
            </a:r>
            <a:br>
              <a:rPr lang="he-IL" sz="2400" dirty="0"/>
            </a:br>
            <a:r>
              <a:rPr lang="he-IL" sz="2400" dirty="0"/>
              <a:t>חלפנו ליד העצים הגדולים</a:t>
            </a:r>
            <a:br>
              <a:rPr lang="he-IL" sz="2400" dirty="0"/>
            </a:br>
            <a:r>
              <a:rPr lang="he-IL" sz="2400" dirty="0"/>
              <a:t>ואת אספת עלה יבש ואמרת לי</a:t>
            </a:r>
            <a:br>
              <a:rPr lang="he-IL" sz="2400" dirty="0"/>
            </a:br>
            <a:r>
              <a:rPr lang="he-IL" sz="2400" dirty="0"/>
              <a:t>תראה כמה נחמד לשחק עם עלים</a:t>
            </a:r>
          </a:p>
        </p:txBody>
      </p:sp>
      <p:pic>
        <p:nvPicPr>
          <p:cNvPr id="3076" name="Picture 4" descr="Free Autumn Leaves photo and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428749"/>
            <a:ext cx="6096000" cy="41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7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9175" y="859393"/>
            <a:ext cx="6600825" cy="769441"/>
          </a:xfrm>
          <a:prstGeom prst="rect">
            <a:avLst/>
          </a:prstGeom>
          <a:noFill/>
        </p:spPr>
        <p:txBody>
          <a:bodyPr wrap="square" rtlCol="1">
            <a:spAutoFit/>
          </a:bodyPr>
          <a:lstStyle/>
          <a:p>
            <a:r>
              <a:rPr lang="he-IL" sz="4400" b="1" dirty="0">
                <a:solidFill>
                  <a:srgbClr val="FF0000"/>
                </a:solidFill>
              </a:rPr>
              <a:t>חמש שיטות לייבוש פרחים</a:t>
            </a:r>
          </a:p>
        </p:txBody>
      </p:sp>
      <p:sp>
        <p:nvSpPr>
          <p:cNvPr id="3" name="TextBox 2"/>
          <p:cNvSpPr txBox="1"/>
          <p:nvPr/>
        </p:nvSpPr>
        <p:spPr>
          <a:xfrm>
            <a:off x="661988" y="1781175"/>
            <a:ext cx="10606087" cy="2169825"/>
          </a:xfrm>
          <a:prstGeom prst="rect">
            <a:avLst/>
          </a:prstGeom>
          <a:noFill/>
        </p:spPr>
        <p:txBody>
          <a:bodyPr wrap="square" rtlCol="1">
            <a:spAutoFit/>
          </a:bodyPr>
          <a:lstStyle/>
          <a:p>
            <a:pPr marL="342900" indent="-342900">
              <a:lnSpc>
                <a:spcPct val="150000"/>
              </a:lnSpc>
              <a:buAutoNum type="arabicPeriod"/>
            </a:pPr>
            <a:r>
              <a:rPr lang="he-IL" b="1" dirty="0"/>
              <a:t>ייבוש פרחים בתלייה </a:t>
            </a:r>
            <a:r>
              <a:rPr lang="he-IL" dirty="0"/>
              <a:t>– ייבוש באוויר בשיטה מסורתית. קושרים סדרה של זרי פרחים קטנים ותולים במהופך. הפרחים מתייבשים תוך שבועיים עד ארבעה שבועות ללא חומר משמר.</a:t>
            </a:r>
          </a:p>
          <a:p>
            <a:pPr marL="342900" indent="-342900">
              <a:lnSpc>
                <a:spcPct val="150000"/>
              </a:lnSpc>
              <a:buAutoNum type="arabicPeriod"/>
            </a:pPr>
            <a:r>
              <a:rPr lang="he-IL" b="1" dirty="0"/>
              <a:t>ייבוש פרחים במיקרוגל </a:t>
            </a:r>
            <a:r>
              <a:rPr lang="he-IL" dirty="0"/>
              <a:t>– חימום פרחים במיקרוגל עם חומר ייבוש כמו ג'ל סיליקה או חול חתולים כדי לייבש את הצמח מבלי שיתייבש. הייבוש נראה תוך מספר ימים. </a:t>
            </a:r>
          </a:p>
          <a:p>
            <a:pPr marL="342900" indent="-342900">
              <a:lnSpc>
                <a:spcPct val="150000"/>
              </a:lnSpc>
              <a:buAutoNum type="arabicPeriod"/>
            </a:pPr>
            <a:endParaRPr lang="he-IL" dirty="0"/>
          </a:p>
        </p:txBody>
      </p:sp>
      <p:sp>
        <p:nvSpPr>
          <p:cNvPr id="5" name="AutoShape 5" descr="Statice Limonium sinuatum Flowers Hanging to Dry Pink, purple, white, yellow and mauve Statice Limonium sinuatum  flowers hanging to dry in a corrugated iron shed Flower Stock Photo"/>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AutoShape 7" descr="Statice Limonium sinuatum Flowers Hanging to Dry Pink, purple, white, yellow and mauve Statice Limonium sinuatum  flowers hanging to dry in a corrugated iron shed Flower Stock Photo"/>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993" y="3750344"/>
            <a:ext cx="4167187" cy="287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962" y="3719513"/>
            <a:ext cx="1876425" cy="2908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52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4825" y="885825"/>
            <a:ext cx="10906125" cy="2585323"/>
          </a:xfrm>
          <a:prstGeom prst="rect">
            <a:avLst/>
          </a:prstGeom>
          <a:noFill/>
        </p:spPr>
        <p:txBody>
          <a:bodyPr wrap="square" rtlCol="1">
            <a:spAutoFit/>
          </a:bodyPr>
          <a:lstStyle/>
          <a:p>
            <a:pPr>
              <a:lnSpc>
                <a:spcPct val="150000"/>
              </a:lnSpc>
            </a:pPr>
            <a:r>
              <a:rPr lang="he-IL" dirty="0"/>
              <a:t>3. </a:t>
            </a:r>
            <a:r>
              <a:rPr lang="he-IL" b="1" dirty="0"/>
              <a:t>טבילה בחומר ייבוש </a:t>
            </a:r>
            <a:r>
              <a:rPr lang="he-IL" dirty="0"/>
              <a:t>– טבילת הפרחים בערוגה של חומר ייבוש כמו חול חתולים או ג'ל סיליקה. תהליך הייבוש אורך מספר שבועות ושומרת על צבע הפרחים בצורה יעילה. </a:t>
            </a:r>
          </a:p>
          <a:p>
            <a:pPr>
              <a:lnSpc>
                <a:spcPct val="150000"/>
              </a:lnSpc>
            </a:pPr>
            <a:r>
              <a:rPr lang="he-IL" dirty="0"/>
              <a:t>4. </a:t>
            </a:r>
            <a:r>
              <a:rPr lang="he-IL" b="1" dirty="0"/>
              <a:t>ייבוש פרחים בתנור </a:t>
            </a:r>
            <a:r>
              <a:rPr lang="he-IL" dirty="0"/>
              <a:t>– הכנסת הפרחים לתנור חם בטמפרטורה נמוכה ואפייה למשך מספר שעות. שיטה מהירה ואינה מומלצת לשמירה על צבע הפרחים. </a:t>
            </a:r>
          </a:p>
          <a:p>
            <a:pPr>
              <a:lnSpc>
                <a:spcPct val="150000"/>
              </a:lnSpc>
            </a:pPr>
            <a:r>
              <a:rPr lang="he-IL" dirty="0"/>
              <a:t>5. </a:t>
            </a:r>
            <a:r>
              <a:rPr lang="he-IL" b="1" dirty="0"/>
              <a:t>ייבוש פרחים בספר </a:t>
            </a:r>
            <a:r>
              <a:rPr lang="he-IL" dirty="0"/>
              <a:t>– שיטת לחיצה של דברים כבדים המונחים על הספר כשתוכו הפרח נלחץ בתוך נייר או מפית. הייבוש אורך כמה שבועות והפרחים משמשים להכנת ניירות מכתבים, ליצירות אומנות או עבודות מייקר.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338" y="3697118"/>
            <a:ext cx="32861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3604499"/>
            <a:ext cx="4352925" cy="304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9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1" y="1579066"/>
            <a:ext cx="10877550" cy="1218539"/>
          </a:xfrm>
          <a:prstGeom prst="rect">
            <a:avLst/>
          </a:prstGeom>
          <a:noFill/>
        </p:spPr>
        <p:txBody>
          <a:bodyPr wrap="square" rtlCol="1">
            <a:spAutoFit/>
          </a:bodyPr>
          <a:lstStyle/>
          <a:p>
            <a:pPr>
              <a:lnSpc>
                <a:spcPct val="150000"/>
              </a:lnSpc>
            </a:pPr>
            <a:r>
              <a:rPr lang="he-IL" sz="2600" dirty="0"/>
              <a:t>במצרית קדומה - </a:t>
            </a:r>
            <a:r>
              <a:rPr lang="he-IL" sz="2600" dirty="0" err="1"/>
              <a:t>יב</a:t>
            </a:r>
            <a:r>
              <a:rPr lang="he-IL" sz="2600" dirty="0"/>
              <a:t>ַּ-שְֹתִי (</a:t>
            </a:r>
            <a:r>
              <a:rPr lang="en-US" sz="2600" dirty="0" err="1"/>
              <a:t>ybASti</a:t>
            </a:r>
            <a:r>
              <a:rPr lang="en-US" sz="2600" dirty="0"/>
              <a:t> </a:t>
            </a:r>
            <a:r>
              <a:rPr lang="he-IL" sz="2600" dirty="0"/>
              <a:t> ) בהוראת: לחם יבש, רקיק. מצוי גם בלשון אמורית בהגיית: </a:t>
            </a:r>
            <a:r>
              <a:rPr lang="he-IL" sz="2600" dirty="0" err="1"/>
              <a:t>יבּישום</a:t>
            </a:r>
            <a:r>
              <a:rPr lang="he-IL" sz="2600" dirty="0"/>
              <a:t>. ובערבית - יבּישֲ.</a:t>
            </a:r>
          </a:p>
        </p:txBody>
      </p:sp>
      <p:sp>
        <p:nvSpPr>
          <p:cNvPr id="3" name="TextBox 2"/>
          <p:cNvSpPr txBox="1"/>
          <p:nvPr/>
        </p:nvSpPr>
        <p:spPr>
          <a:xfrm>
            <a:off x="7038975" y="809625"/>
            <a:ext cx="4305300" cy="769441"/>
          </a:xfrm>
          <a:prstGeom prst="rect">
            <a:avLst/>
          </a:prstGeom>
          <a:noFill/>
        </p:spPr>
        <p:txBody>
          <a:bodyPr wrap="square" rtlCol="1">
            <a:spAutoFit/>
          </a:bodyPr>
          <a:lstStyle/>
          <a:p>
            <a:r>
              <a:rPr lang="he-IL" sz="4400" b="1" dirty="0">
                <a:solidFill>
                  <a:srgbClr val="FF0000"/>
                </a:solidFill>
              </a:rPr>
              <a:t>מקור המילה יָבֵש</a:t>
            </a:r>
            <a:endParaRPr lang="en-US" sz="4400" dirty="0">
              <a:solidFill>
                <a:srgbClr val="FF0000"/>
              </a:solidFill>
            </a:endParaRPr>
          </a:p>
        </p:txBody>
      </p:sp>
      <p:sp>
        <p:nvSpPr>
          <p:cNvPr id="6" name="AutoShape 2" descr="https://anattour.co.il/wp-content/uploads/2016/06/%D7%91%D7%99%D7%AA-%D7%9B%D7%A0%D7%A1%D7%AA-%D7%9E%D7%A2%D7%95%D7%9F-%D7%A0%D7%99%D7%A8%D7%99%D7%9D-30-300x225.jpg"/>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TextBox 3">
            <a:extLst>
              <a:ext uri="{FF2B5EF4-FFF2-40B4-BE49-F238E27FC236}">
                <a16:creationId xmlns:a16="http://schemas.microsoft.com/office/drawing/2014/main" id="{C168A772-78D4-EDBC-8139-71A9D1233449}"/>
              </a:ext>
            </a:extLst>
          </p:cNvPr>
          <p:cNvSpPr txBox="1"/>
          <p:nvPr/>
        </p:nvSpPr>
        <p:spPr>
          <a:xfrm>
            <a:off x="1183219" y="3035065"/>
            <a:ext cx="10418232" cy="3028521"/>
          </a:xfrm>
          <a:prstGeom prst="rect">
            <a:avLst/>
          </a:prstGeom>
          <a:noFill/>
        </p:spPr>
        <p:txBody>
          <a:bodyPr wrap="square" rtlCol="1">
            <a:spAutoFit/>
          </a:bodyPr>
          <a:lstStyle/>
          <a:p>
            <a:pPr>
              <a:lnSpc>
                <a:spcPct val="150000"/>
              </a:lnSpc>
            </a:pPr>
            <a:r>
              <a:rPr lang="he-IL" sz="2600" dirty="0"/>
              <a:t>משמעות המילה </a:t>
            </a:r>
            <a:r>
              <a:rPr lang="he-IL" sz="2600" b="1" dirty="0"/>
              <a:t>יבש</a:t>
            </a:r>
            <a:r>
              <a:rPr lang="he-IL" sz="2600" dirty="0"/>
              <a:t> לפי האקדמיה ללשון עברית:</a:t>
            </a:r>
          </a:p>
          <a:p>
            <a:pPr marL="285750" indent="-285750" fontAlgn="base">
              <a:lnSpc>
                <a:spcPct val="150000"/>
              </a:lnSpc>
              <a:buFont typeface="Wingdings" panose="05000000000000000000" pitchFamily="2" charset="2"/>
              <a:buChar char="ü"/>
            </a:pPr>
            <a:r>
              <a:rPr lang="he-IL" sz="2600" b="0" i="0" dirty="0">
                <a:solidFill>
                  <a:srgbClr val="333333"/>
                </a:solidFill>
                <a:effectLst/>
                <a:latin typeface="inherit"/>
              </a:rPr>
              <a:t>[בצורת הווה] חסַר רטיבות או לַחלוחית, הקטנת כמות הנוזלים</a:t>
            </a:r>
          </a:p>
          <a:p>
            <a:pPr marL="457200" indent="-457200" fontAlgn="base">
              <a:lnSpc>
                <a:spcPct val="150000"/>
              </a:lnSpc>
              <a:buFont typeface="Wingdings" panose="05000000000000000000" pitchFamily="2" charset="2"/>
              <a:buChar char="ü"/>
            </a:pPr>
            <a:r>
              <a:rPr lang="he-IL" sz="2600" b="0" i="0" dirty="0">
                <a:solidFill>
                  <a:srgbClr val="333333"/>
                </a:solidFill>
                <a:effectLst/>
                <a:latin typeface="inherit"/>
              </a:rPr>
              <a:t>(בהשאלה) שעמום,  חדגוניות</a:t>
            </a:r>
          </a:p>
          <a:p>
            <a:pPr marL="457200" indent="-457200" fontAlgn="base">
              <a:lnSpc>
                <a:spcPct val="150000"/>
              </a:lnSpc>
              <a:buFont typeface="Wingdings" panose="05000000000000000000" pitchFamily="2" charset="2"/>
              <a:buChar char="ü"/>
            </a:pPr>
            <a:r>
              <a:rPr lang="he-IL" sz="2600" b="0" i="0" dirty="0">
                <a:solidFill>
                  <a:srgbClr val="333333"/>
                </a:solidFill>
                <a:effectLst/>
                <a:latin typeface="inherit"/>
              </a:rPr>
              <a:t>(יין) מריר  - יין יבש </a:t>
            </a:r>
          </a:p>
          <a:p>
            <a:pPr marL="457200" indent="-457200" fontAlgn="base">
              <a:lnSpc>
                <a:spcPct val="150000"/>
              </a:lnSpc>
              <a:buFont typeface="Wingdings" panose="05000000000000000000" pitchFamily="2" charset="2"/>
              <a:buChar char="ü"/>
            </a:pPr>
            <a:r>
              <a:rPr lang="he-IL" sz="2600" dirty="0">
                <a:solidFill>
                  <a:srgbClr val="333333"/>
                </a:solidFill>
                <a:latin typeface="inherit"/>
              </a:rPr>
              <a:t>לייבש – להוציא את המים מתוך גוף</a:t>
            </a:r>
            <a:endParaRPr lang="he-IL" sz="2600" b="0" i="0" dirty="0">
              <a:solidFill>
                <a:srgbClr val="333333"/>
              </a:solidFill>
              <a:effectLst/>
              <a:latin typeface="inherit"/>
            </a:endParaRPr>
          </a:p>
        </p:txBody>
      </p:sp>
    </p:spTree>
    <p:extLst>
      <p:ext uri="{BB962C8B-B14F-4D97-AF65-F5344CB8AC3E}">
        <p14:creationId xmlns:p14="http://schemas.microsoft.com/office/powerpoint/2010/main" val="2128513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017218" y="2384634"/>
            <a:ext cx="2845750" cy="3794333"/>
          </a:xfrm>
          <a:prstGeom prst="rect">
            <a:avLst/>
          </a:prstGeom>
        </p:spPr>
      </p:pic>
      <p:sp>
        <p:nvSpPr>
          <p:cNvPr id="5" name="TextBox 4"/>
          <p:cNvSpPr txBox="1"/>
          <p:nvPr/>
        </p:nvSpPr>
        <p:spPr>
          <a:xfrm>
            <a:off x="4802737" y="2858925"/>
            <a:ext cx="6768269" cy="3323987"/>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he-IL" sz="2800" dirty="0"/>
              <a:t>ה- </a:t>
            </a:r>
            <a:r>
              <a:rPr lang="en-US" sz="2800" dirty="0"/>
              <a:t>RESIN</a:t>
            </a:r>
            <a:r>
              <a:rPr lang="he-IL" sz="2800" dirty="0"/>
              <a:t> חומר אפוקסי</a:t>
            </a:r>
          </a:p>
          <a:p>
            <a:pPr marL="285750" indent="-285750">
              <a:lnSpc>
                <a:spcPct val="150000"/>
              </a:lnSpc>
              <a:buFont typeface="Arial" panose="020B0604020202020204" pitchFamily="34" charset="0"/>
              <a:buChar char="•"/>
            </a:pPr>
            <a:r>
              <a:rPr lang="he-IL" sz="2800" dirty="0"/>
              <a:t>עבר בדיקות איכות חומרים</a:t>
            </a:r>
          </a:p>
          <a:p>
            <a:pPr marL="285750" indent="-285750">
              <a:lnSpc>
                <a:spcPct val="150000"/>
              </a:lnSpc>
              <a:buFont typeface="Arial" panose="020B0604020202020204" pitchFamily="34" charset="0"/>
              <a:buChar char="•"/>
            </a:pPr>
            <a:r>
              <a:rPr lang="he-IL" sz="2800" dirty="0"/>
              <a:t>מאושר למגע עם מזון</a:t>
            </a:r>
          </a:p>
          <a:p>
            <a:pPr marL="285750" indent="-285750">
              <a:lnSpc>
                <a:spcPct val="150000"/>
              </a:lnSpc>
              <a:buFont typeface="Arial" panose="020B0604020202020204" pitchFamily="34" charset="0"/>
              <a:buChar char="•"/>
            </a:pPr>
            <a:r>
              <a:rPr lang="he-IL" sz="2800" dirty="0"/>
              <a:t>עמיד לאורך זמן</a:t>
            </a:r>
          </a:p>
          <a:p>
            <a:pPr marL="285750" indent="-285750">
              <a:lnSpc>
                <a:spcPct val="150000"/>
              </a:lnSpc>
              <a:buFont typeface="Arial" panose="020B0604020202020204" pitchFamily="34" charset="0"/>
              <a:buChar char="•"/>
            </a:pPr>
            <a:r>
              <a:rPr lang="he-IL" sz="2800" dirty="0"/>
              <a:t>מאפשר הכנת מוצרים לשימוש יום – יומי ולנוי</a:t>
            </a:r>
          </a:p>
        </p:txBody>
      </p:sp>
      <p:sp>
        <p:nvSpPr>
          <p:cNvPr id="6" name="TextBox 5"/>
          <p:cNvSpPr txBox="1"/>
          <p:nvPr/>
        </p:nvSpPr>
        <p:spPr>
          <a:xfrm>
            <a:off x="1017306" y="1026556"/>
            <a:ext cx="10553700" cy="1446550"/>
          </a:xfrm>
          <a:prstGeom prst="rect">
            <a:avLst/>
          </a:prstGeom>
          <a:noFill/>
        </p:spPr>
        <p:txBody>
          <a:bodyPr wrap="square" rtlCol="1">
            <a:spAutoFit/>
          </a:bodyPr>
          <a:lstStyle/>
          <a:p>
            <a:r>
              <a:rPr lang="he-IL" sz="4400" b="1" dirty="0">
                <a:solidFill>
                  <a:srgbClr val="FF0000"/>
                </a:solidFill>
              </a:rPr>
              <a:t>איך יוצרים מוצרים המשלבים פרחים מיובשים עם שיטות יציקה עם החומר </a:t>
            </a:r>
            <a:r>
              <a:rPr lang="en-US" sz="4400" b="1" dirty="0">
                <a:solidFill>
                  <a:srgbClr val="FF0000"/>
                </a:solidFill>
              </a:rPr>
              <a:t>RESIN</a:t>
            </a:r>
            <a:r>
              <a:rPr lang="he-IL" sz="4400" b="1" dirty="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139128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20B95-479F-9651-8F9F-E6C71CD99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AA8C8-2738-18AB-897C-9C7973EA24F3}"/>
              </a:ext>
            </a:extLst>
          </p:cNvPr>
          <p:cNvSpPr txBox="1">
            <a:spLocks/>
          </p:cNvSpPr>
          <p:nvPr/>
        </p:nvSpPr>
        <p:spPr>
          <a:xfrm>
            <a:off x="7802309" y="963332"/>
            <a:ext cx="3850593" cy="856924"/>
          </a:xfrm>
          <a:prstGeom prst="rect">
            <a:avLst/>
          </a:prstGeom>
        </p:spPr>
        <p:txBody>
          <a:bodyPr vert="horz" lIns="91440" tIns="45720" rIns="91440" bIns="45720" rtlCol="1" anchor="b">
            <a:normAutofit fontScale="925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sz="4400" b="1" dirty="0">
                <a:solidFill>
                  <a:srgbClr val="FF0000"/>
                </a:solidFill>
                <a:cs typeface="+mn-cs"/>
              </a:rPr>
              <a:t>דוגמאות למוצרים</a:t>
            </a:r>
            <a:endParaRPr lang="en-US" sz="4400" b="1" dirty="0">
              <a:solidFill>
                <a:srgbClr val="FF0000"/>
              </a:solidFill>
              <a:cs typeface="+mn-cs"/>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605" y="2098704"/>
            <a:ext cx="1828800" cy="2438400"/>
          </a:xfrm>
          <a:prstGeom prst="rect">
            <a:avLst/>
          </a:prstGeom>
        </p:spPr>
      </p:pic>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788" y="2114701"/>
            <a:ext cx="1828800" cy="2438400"/>
          </a:xfrm>
          <a:prstGeom prst="rect">
            <a:avLst/>
          </a:prstGeom>
        </p:spPr>
      </p:pic>
      <p:sp>
        <p:nvSpPr>
          <p:cNvPr id="5" name="TextBox 4"/>
          <p:cNvSpPr txBox="1"/>
          <p:nvPr/>
        </p:nvSpPr>
        <p:spPr>
          <a:xfrm>
            <a:off x="9727605" y="4614729"/>
            <a:ext cx="1766488" cy="523220"/>
          </a:xfrm>
          <a:prstGeom prst="rect">
            <a:avLst/>
          </a:prstGeom>
          <a:noFill/>
        </p:spPr>
        <p:txBody>
          <a:bodyPr wrap="square" rtlCol="1">
            <a:spAutoFit/>
          </a:bodyPr>
          <a:lstStyle/>
          <a:p>
            <a:r>
              <a:rPr lang="he-IL" sz="1400" b="1" dirty="0"/>
              <a:t>עיטור </a:t>
            </a:r>
            <a:r>
              <a:rPr lang="he-IL" sz="1400" b="1" dirty="0" err="1"/>
              <a:t>לתליה</a:t>
            </a:r>
            <a:r>
              <a:rPr lang="he-IL" sz="1400" b="1" dirty="0"/>
              <a:t> על קיר </a:t>
            </a:r>
          </a:p>
          <a:p>
            <a:r>
              <a:rPr lang="he-IL" sz="1400" b="1" dirty="0"/>
              <a:t>עם פרח מיובש בתוכו</a:t>
            </a:r>
          </a:p>
        </p:txBody>
      </p:sp>
      <p:sp>
        <p:nvSpPr>
          <p:cNvPr id="6" name="TextBox 5"/>
          <p:cNvSpPr txBox="1"/>
          <p:nvPr/>
        </p:nvSpPr>
        <p:spPr>
          <a:xfrm>
            <a:off x="7229650" y="4614729"/>
            <a:ext cx="1937938" cy="523220"/>
          </a:xfrm>
          <a:prstGeom prst="rect">
            <a:avLst/>
          </a:prstGeom>
          <a:noFill/>
        </p:spPr>
        <p:txBody>
          <a:bodyPr wrap="square" rtlCol="1">
            <a:spAutoFit/>
          </a:bodyPr>
          <a:lstStyle/>
          <a:p>
            <a:r>
              <a:rPr lang="he-IL" sz="1400" b="1" dirty="0"/>
              <a:t>מכסה לקופסה </a:t>
            </a:r>
          </a:p>
          <a:p>
            <a:r>
              <a:rPr lang="he-IL" sz="1400" b="1" dirty="0"/>
              <a:t>ובמכסה פרחים מיובשים</a:t>
            </a:r>
          </a:p>
        </p:txBody>
      </p:sp>
      <p:pic>
        <p:nvPicPr>
          <p:cNvPr id="3074" name="Picture 2" descr="Free Amber Heart photo and picture">
            <a:extLst>
              <a:ext uri="{FF2B5EF4-FFF2-40B4-BE49-F238E27FC236}">
                <a16:creationId xmlns:a16="http://schemas.microsoft.com/office/drawing/2014/main" id="{4DDCA904-8347-E93B-A2AA-CFC9C483F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79" y="1391795"/>
            <a:ext cx="3151353" cy="387087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descr="תמונה שמכילה נר, אגרטל, עיצוב פרחוני, צילום דומם&#10;&#10;תוכן שנוצר על-ידי בינה מלאכותית עשוי להיות שגוי.">
            <a:extLst>
              <a:ext uri="{FF2B5EF4-FFF2-40B4-BE49-F238E27FC236}">
                <a16:creationId xmlns:a16="http://schemas.microsoft.com/office/drawing/2014/main" id="{D09CA030-4688-D56E-636F-32D093BFE6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6326" y="2098704"/>
            <a:ext cx="2454397" cy="2454397"/>
          </a:xfrm>
          <a:prstGeom prst="rect">
            <a:avLst/>
          </a:prstGeom>
        </p:spPr>
      </p:pic>
    </p:spTree>
    <p:extLst>
      <p:ext uri="{BB962C8B-B14F-4D97-AF65-F5344CB8AC3E}">
        <p14:creationId xmlns:p14="http://schemas.microsoft.com/office/powerpoint/2010/main" val="20293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A8C8-2738-18AB-897C-9C7973EA24F3}"/>
              </a:ext>
            </a:extLst>
          </p:cNvPr>
          <p:cNvSpPr>
            <a:spLocks noGrp="1"/>
          </p:cNvSpPr>
          <p:nvPr>
            <p:ph type="title"/>
          </p:nvPr>
        </p:nvSpPr>
        <p:spPr/>
        <p:txBody>
          <a:bodyPr/>
          <a:lstStyle/>
          <a:p>
            <a:r>
              <a:rPr lang="he-IL" b="1" dirty="0">
                <a:solidFill>
                  <a:srgbClr val="FF0000"/>
                </a:solidFill>
                <a:cs typeface="+mn-cs"/>
              </a:rPr>
              <a:t>מטרות</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FB2F708E-652D-3F8D-BF47-FDF02B9FBD7E}"/>
              </a:ext>
            </a:extLst>
          </p:cNvPr>
          <p:cNvSpPr>
            <a:spLocks noGrp="1"/>
          </p:cNvSpPr>
          <p:nvPr>
            <p:ph idx="1"/>
          </p:nvPr>
        </p:nvSpPr>
        <p:spPr>
          <a:xfrm>
            <a:off x="866775" y="1587500"/>
            <a:ext cx="10515600" cy="2831833"/>
          </a:xfrm>
        </p:spPr>
        <p:txBody>
          <a:bodyPr>
            <a:normAutofit fontScale="92500" lnSpcReduction="20000"/>
          </a:bodyPr>
          <a:lstStyle/>
          <a:p>
            <a:pPr>
              <a:lnSpc>
                <a:spcPct val="150000"/>
              </a:lnSpc>
              <a:spcBef>
                <a:spcPts val="0"/>
              </a:spcBef>
            </a:pPr>
            <a:r>
              <a:rPr lang="he-IL" b="0" i="0" dirty="0">
                <a:solidFill>
                  <a:srgbClr val="222222"/>
                </a:solidFill>
                <a:effectLst/>
                <a:latin typeface="Arial" panose="020B0604020202020204" pitchFamily="34" charset="0"/>
              </a:rPr>
              <a:t>לפתח יכולת להעלות רעיונות להכנת מוצר.</a:t>
            </a:r>
          </a:p>
          <a:p>
            <a:pPr>
              <a:lnSpc>
                <a:spcPct val="150000"/>
              </a:lnSpc>
              <a:spcBef>
                <a:spcPts val="0"/>
              </a:spcBef>
            </a:pPr>
            <a:r>
              <a:rPr lang="he-IL" dirty="0">
                <a:solidFill>
                  <a:srgbClr val="222222"/>
                </a:solidFill>
                <a:latin typeface="Arial" panose="020B0604020202020204" pitchFamily="34" charset="0"/>
              </a:rPr>
              <a:t>להכיר את תכונות החומר (מרוכב) והתאמתו להכנת מוצרים.</a:t>
            </a:r>
            <a:endParaRPr lang="he-IL" b="0" i="0" dirty="0">
              <a:solidFill>
                <a:srgbClr val="222222"/>
              </a:solidFill>
              <a:effectLst/>
              <a:latin typeface="Arial" panose="020B0604020202020204" pitchFamily="34" charset="0"/>
            </a:endParaRPr>
          </a:p>
          <a:p>
            <a:pPr>
              <a:lnSpc>
                <a:spcPct val="150000"/>
              </a:lnSpc>
              <a:spcBef>
                <a:spcPts val="0"/>
              </a:spcBef>
            </a:pPr>
            <a:r>
              <a:rPr lang="he-IL" dirty="0">
                <a:solidFill>
                  <a:srgbClr val="222222"/>
                </a:solidFill>
                <a:latin typeface="Arial" panose="020B0604020202020204" pitchFamily="34" charset="0"/>
              </a:rPr>
              <a:t>לפתח יכולת הכנה של מוצר על פי הנחיות.</a:t>
            </a:r>
            <a:r>
              <a:rPr lang="he-IL" b="0" i="0" dirty="0">
                <a:solidFill>
                  <a:srgbClr val="222222"/>
                </a:solidFill>
                <a:effectLst/>
                <a:latin typeface="Arial" panose="020B0604020202020204" pitchFamily="34" charset="0"/>
              </a:rPr>
              <a:t> </a:t>
            </a:r>
          </a:p>
          <a:p>
            <a:pPr>
              <a:lnSpc>
                <a:spcPct val="150000"/>
              </a:lnSpc>
              <a:spcBef>
                <a:spcPts val="0"/>
              </a:spcBef>
            </a:pPr>
            <a:r>
              <a:rPr lang="he-IL" b="0" i="0" dirty="0">
                <a:solidFill>
                  <a:srgbClr val="222222"/>
                </a:solidFill>
                <a:effectLst/>
                <a:latin typeface="Arial" panose="020B0604020202020204" pitchFamily="34" charset="0"/>
              </a:rPr>
              <a:t>לפתח מיומנויות טכניות (ביצוע) כמו: מדידה, יציקה, סימון, הדבקה וכדומה.</a:t>
            </a:r>
          </a:p>
          <a:p>
            <a:pPr>
              <a:lnSpc>
                <a:spcPct val="150000"/>
              </a:lnSpc>
              <a:spcBef>
                <a:spcPts val="0"/>
              </a:spcBef>
            </a:pPr>
            <a:r>
              <a:rPr lang="he-IL" dirty="0">
                <a:solidFill>
                  <a:srgbClr val="222222"/>
                </a:solidFill>
                <a:latin typeface="Arial" panose="020B0604020202020204" pitchFamily="34" charset="0"/>
              </a:rPr>
              <a:t>לפתח עבודת צוות: שיתוף פעולה בחקירת המוצר והכנתו.</a:t>
            </a:r>
            <a:endParaRPr lang="he-IL" b="0" i="0" dirty="0">
              <a:solidFill>
                <a:srgbClr val="222222"/>
              </a:solidFill>
              <a:effectLst/>
              <a:latin typeface="Arial" panose="020B0604020202020204" pitchFamily="34" charset="0"/>
            </a:endParaRPr>
          </a:p>
          <a:p>
            <a:pPr marL="0" indent="0">
              <a:lnSpc>
                <a:spcPct val="150000"/>
              </a:lnSpc>
              <a:spcBef>
                <a:spcPts val="0"/>
              </a:spcBef>
              <a:buNone/>
            </a:pPr>
            <a:endParaRPr lang="en-US"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122" y="4804872"/>
            <a:ext cx="2438400" cy="1828800"/>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413" y="4804872"/>
            <a:ext cx="2438400" cy="1828800"/>
          </a:xfrm>
          <a:prstGeom prst="rect">
            <a:avLst/>
          </a:prstGeom>
        </p:spPr>
      </p:pic>
    </p:spTree>
    <p:extLst>
      <p:ext uri="{BB962C8B-B14F-4D97-AF65-F5344CB8AC3E}">
        <p14:creationId xmlns:p14="http://schemas.microsoft.com/office/powerpoint/2010/main" val="1147148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20B95-479F-9651-8F9F-E6C71CD99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AA8C8-2738-18AB-897C-9C7973EA24F3}"/>
              </a:ext>
            </a:extLst>
          </p:cNvPr>
          <p:cNvSpPr txBox="1">
            <a:spLocks/>
          </p:cNvSpPr>
          <p:nvPr/>
        </p:nvSpPr>
        <p:spPr>
          <a:xfrm>
            <a:off x="7802309" y="963332"/>
            <a:ext cx="3850593" cy="856924"/>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sz="4400" b="1" dirty="0">
                <a:solidFill>
                  <a:srgbClr val="FF0000"/>
                </a:solidFill>
                <a:cs typeface="+mn-cs"/>
              </a:rPr>
              <a:t>חומרים</a:t>
            </a:r>
            <a:endParaRPr lang="en-US" sz="4400" b="1" dirty="0">
              <a:solidFill>
                <a:srgbClr val="FF0000"/>
              </a:solidFill>
              <a:cs typeface="+mn-cs"/>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29" y="1820256"/>
            <a:ext cx="1828800" cy="2438400"/>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64179" y="4106966"/>
            <a:ext cx="1828800" cy="2438400"/>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44364" y="2546916"/>
            <a:ext cx="1956274" cy="1467206"/>
          </a:xfrm>
          <a:prstGeom prst="rect">
            <a:avLst/>
          </a:prstGeom>
        </p:spPr>
      </p:pic>
      <p:sp>
        <p:nvSpPr>
          <p:cNvPr id="6" name="TextBox 5"/>
          <p:cNvSpPr txBox="1"/>
          <p:nvPr/>
        </p:nvSpPr>
        <p:spPr>
          <a:xfrm>
            <a:off x="5324031" y="2110811"/>
            <a:ext cx="6050422" cy="3244158"/>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he-IL" sz="2800" dirty="0"/>
              <a:t>דבק אפוקסי – 2 </a:t>
            </a:r>
            <a:r>
              <a:rPr lang="he-IL" sz="2800" dirty="0" err="1"/>
              <a:t>מיכלים</a:t>
            </a:r>
            <a:r>
              <a:rPr lang="he-IL" sz="2800" dirty="0"/>
              <a:t> </a:t>
            </a:r>
            <a:r>
              <a:rPr lang="en-US" sz="2800" dirty="0"/>
              <a:t>A</a:t>
            </a:r>
            <a:r>
              <a:rPr lang="he-IL" sz="2800" dirty="0"/>
              <a:t> ו- </a:t>
            </a:r>
            <a:r>
              <a:rPr lang="en-US" sz="2800" dirty="0"/>
              <a:t>B</a:t>
            </a:r>
            <a:endParaRPr lang="he-IL" sz="2800" dirty="0"/>
          </a:p>
          <a:p>
            <a:pPr marL="285750" indent="-285750">
              <a:lnSpc>
                <a:spcPct val="150000"/>
              </a:lnSpc>
              <a:buFont typeface="Arial" panose="020B0604020202020204" pitchFamily="34" charset="0"/>
              <a:buChar char="•"/>
            </a:pPr>
            <a:r>
              <a:rPr lang="he-IL" sz="2800" dirty="0"/>
              <a:t>אמצעי לטפטוף </a:t>
            </a:r>
          </a:p>
          <a:p>
            <a:pPr marL="285750" indent="-285750">
              <a:lnSpc>
                <a:spcPct val="150000"/>
              </a:lnSpc>
              <a:buFont typeface="Arial" panose="020B0604020202020204" pitchFamily="34" charset="0"/>
              <a:buChar char="•"/>
            </a:pPr>
            <a:r>
              <a:rPr lang="he-IL" sz="2800" dirty="0"/>
              <a:t>כוסות מדידה לערבוב החומרים</a:t>
            </a:r>
          </a:p>
          <a:p>
            <a:pPr marL="285750" indent="-285750">
              <a:lnSpc>
                <a:spcPct val="150000"/>
              </a:lnSpc>
              <a:buFont typeface="Arial" panose="020B0604020202020204" pitchFamily="34" charset="0"/>
              <a:buChar char="•"/>
            </a:pPr>
            <a:r>
              <a:rPr lang="he-IL" sz="2800" dirty="0"/>
              <a:t>כפפות חד פעמיות</a:t>
            </a:r>
          </a:p>
          <a:p>
            <a:pPr marL="285750" indent="-285750">
              <a:lnSpc>
                <a:spcPct val="150000"/>
              </a:lnSpc>
              <a:buFont typeface="Arial" panose="020B0604020202020204" pitchFamily="34" charset="0"/>
              <a:buChar char="•"/>
            </a:pPr>
            <a:r>
              <a:rPr lang="he-IL" sz="2800" dirty="0"/>
              <a:t>מקלות ערבוב</a:t>
            </a:r>
          </a:p>
        </p:txBody>
      </p:sp>
    </p:spTree>
    <p:extLst>
      <p:ext uri="{BB962C8B-B14F-4D97-AF65-F5344CB8AC3E}">
        <p14:creationId xmlns:p14="http://schemas.microsoft.com/office/powerpoint/2010/main" val="178121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2EA59-B563-3392-D752-4BE072EC08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AA8C8-2738-18AB-897C-9C7973EA24F3}"/>
              </a:ext>
            </a:extLst>
          </p:cNvPr>
          <p:cNvSpPr txBox="1">
            <a:spLocks/>
          </p:cNvSpPr>
          <p:nvPr/>
        </p:nvSpPr>
        <p:spPr>
          <a:xfrm>
            <a:off x="7802309" y="963332"/>
            <a:ext cx="3850593" cy="856924"/>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sz="4400" b="1" dirty="0">
                <a:solidFill>
                  <a:srgbClr val="FF0000"/>
                </a:solidFill>
                <a:cs typeface="+mn-cs"/>
              </a:rPr>
              <a:t>ציוד וכלי עבודה</a:t>
            </a:r>
            <a:endParaRPr lang="en-US" sz="4400" b="1" dirty="0">
              <a:solidFill>
                <a:srgbClr val="FF0000"/>
              </a:solidFill>
              <a:cs typeface="+mn-cs"/>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30" y="1820256"/>
            <a:ext cx="4238714" cy="3179036"/>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147559" y="4106966"/>
            <a:ext cx="1828800" cy="2438400"/>
          </a:xfrm>
          <a:prstGeom prst="rect">
            <a:avLst/>
          </a:prstGeom>
        </p:spPr>
      </p:pic>
      <p:sp>
        <p:nvSpPr>
          <p:cNvPr id="6" name="TextBox 5"/>
          <p:cNvSpPr txBox="1"/>
          <p:nvPr/>
        </p:nvSpPr>
        <p:spPr>
          <a:xfrm>
            <a:off x="6819544" y="2085174"/>
            <a:ext cx="4640366" cy="2308324"/>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he-IL" sz="2400" dirty="0"/>
              <a:t>תבניות סיליקון</a:t>
            </a:r>
          </a:p>
          <a:p>
            <a:pPr marL="285750" indent="-285750">
              <a:lnSpc>
                <a:spcPct val="150000"/>
              </a:lnSpc>
              <a:buFont typeface="Arial" panose="020B0604020202020204" pitchFamily="34" charset="0"/>
              <a:buChar char="•"/>
            </a:pPr>
            <a:r>
              <a:rPr lang="he-IL" sz="2400" dirty="0"/>
              <a:t>אבקות צבע</a:t>
            </a:r>
          </a:p>
          <a:p>
            <a:pPr marL="285750" indent="-285750">
              <a:lnSpc>
                <a:spcPct val="150000"/>
              </a:lnSpc>
              <a:buFont typeface="Arial" panose="020B0604020202020204" pitchFamily="34" charset="0"/>
              <a:buChar char="•"/>
            </a:pPr>
            <a:r>
              <a:rPr lang="he-IL" sz="2400" dirty="0"/>
              <a:t>פרחים מיובשים</a:t>
            </a:r>
          </a:p>
          <a:p>
            <a:pPr marL="285750" indent="-285750">
              <a:lnSpc>
                <a:spcPct val="150000"/>
              </a:lnSpc>
              <a:buFont typeface="Arial" panose="020B0604020202020204" pitchFamily="34" charset="0"/>
              <a:buChar char="•"/>
            </a:pPr>
            <a:r>
              <a:rPr lang="he-IL" sz="2400" dirty="0"/>
              <a:t>משטח עבודה מכוסה ניילון  </a:t>
            </a:r>
          </a:p>
        </p:txBody>
      </p:sp>
    </p:spTree>
    <p:extLst>
      <p:ext uri="{BB962C8B-B14F-4D97-AF65-F5344CB8AC3E}">
        <p14:creationId xmlns:p14="http://schemas.microsoft.com/office/powerpoint/2010/main" val="170133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955800"/>
            <a:ext cx="9182100" cy="422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4825" y="981075"/>
            <a:ext cx="11239501" cy="707886"/>
          </a:xfrm>
          <a:prstGeom prst="rect">
            <a:avLst/>
          </a:prstGeom>
          <a:noFill/>
        </p:spPr>
        <p:txBody>
          <a:bodyPr wrap="square" rtlCol="1">
            <a:spAutoFit/>
          </a:bodyPr>
          <a:lstStyle/>
          <a:p>
            <a:r>
              <a:rPr lang="he-IL" sz="4000" b="1" dirty="0">
                <a:solidFill>
                  <a:srgbClr val="FF0000"/>
                </a:solidFill>
              </a:rPr>
              <a:t>הכנת מוצר מחלקי צמח מיובשים – מודל של תהליך</a:t>
            </a:r>
          </a:p>
        </p:txBody>
      </p:sp>
      <p:sp>
        <p:nvSpPr>
          <p:cNvPr id="3" name="TextBox 2"/>
          <p:cNvSpPr txBox="1"/>
          <p:nvPr/>
        </p:nvSpPr>
        <p:spPr>
          <a:xfrm>
            <a:off x="9010650" y="6524625"/>
            <a:ext cx="2733676" cy="276999"/>
          </a:xfrm>
          <a:prstGeom prst="rect">
            <a:avLst/>
          </a:prstGeom>
          <a:noFill/>
        </p:spPr>
        <p:txBody>
          <a:bodyPr wrap="square" rtlCol="1">
            <a:spAutoFit/>
          </a:bodyPr>
          <a:lstStyle/>
          <a:p>
            <a:r>
              <a:rPr lang="he-IL" sz="1200" dirty="0"/>
              <a:t>מתוך: במבט חדש – מדורים - מודלים</a:t>
            </a:r>
          </a:p>
        </p:txBody>
      </p:sp>
      <p:sp>
        <p:nvSpPr>
          <p:cNvPr id="4" name="אליפסה 3"/>
          <p:cNvSpPr/>
          <p:nvPr/>
        </p:nvSpPr>
        <p:spPr>
          <a:xfrm>
            <a:off x="6343650" y="4067175"/>
            <a:ext cx="2667000" cy="25336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2779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106" y="1756364"/>
            <a:ext cx="11183769" cy="3347840"/>
          </a:xfrm>
          <a:prstGeom prst="rect">
            <a:avLst/>
          </a:prstGeom>
          <a:noFill/>
        </p:spPr>
        <p:txBody>
          <a:bodyPr wrap="square" rtlCol="1">
            <a:spAutoFit/>
          </a:bodyPr>
          <a:lstStyle/>
          <a:p>
            <a:pPr>
              <a:lnSpc>
                <a:spcPct val="150000"/>
              </a:lnSpc>
            </a:pPr>
            <a:r>
              <a:rPr lang="he-IL" sz="2400" b="1" dirty="0"/>
              <a:t>מִשְׁפָּחָה</a:t>
            </a:r>
            <a:r>
              <a:rPr lang="he-IL" sz="2400" dirty="0"/>
              <a:t> על פי המשמעות עד היום היא במקורה קבוצה של בני אדם שיש להם קרבת אבות.</a:t>
            </a:r>
          </a:p>
          <a:p>
            <a:pPr>
              <a:lnSpc>
                <a:spcPct val="150000"/>
              </a:lnSpc>
            </a:pPr>
            <a:r>
              <a:rPr lang="he-IL" sz="2400" dirty="0"/>
              <a:t>בתנ"ך גם </a:t>
            </a:r>
            <a:r>
              <a:rPr lang="he-IL" sz="2400" b="1" dirty="0"/>
              <a:t>עַם</a:t>
            </a:r>
            <a:r>
              <a:rPr lang="he-IL" sz="2400" dirty="0"/>
              <a:t> שלם נקרא </a:t>
            </a:r>
            <a:r>
              <a:rPr lang="he-IL" sz="2400" b="1" dirty="0"/>
              <a:t>מִשְׁפָּחָה</a:t>
            </a:r>
            <a:r>
              <a:rPr lang="he-IL" sz="2400" dirty="0"/>
              <a:t>. למשל: "מִשְׁפַּחַת מִצְרַיִם" (זכריה יד, </a:t>
            </a:r>
            <a:r>
              <a:rPr lang="he-IL" sz="2400" dirty="0" err="1"/>
              <a:t>יח</a:t>
            </a:r>
            <a:r>
              <a:rPr lang="he-IL" sz="2400" dirty="0"/>
              <a:t>), "מִשְׁפְּחוֹת הָאֲדָמָה" (בראשית </a:t>
            </a:r>
            <a:r>
              <a:rPr lang="he-IL" sz="2400" dirty="0" err="1"/>
              <a:t>יב</a:t>
            </a:r>
            <a:r>
              <a:rPr lang="he-IL" sz="2400" dirty="0"/>
              <a:t>, ג ועוד). </a:t>
            </a:r>
          </a:p>
          <a:p>
            <a:pPr>
              <a:lnSpc>
                <a:spcPct val="150000"/>
              </a:lnSpc>
            </a:pPr>
            <a:r>
              <a:rPr lang="he-IL" sz="2400" dirty="0"/>
              <a:t>מאז תקופת ימי הביניים (מאות 15-5 לערך) משמעות המושג </a:t>
            </a:r>
            <a:r>
              <a:rPr lang="he-IL" sz="2400" b="1" dirty="0"/>
              <a:t>מִשְׁפָּחָה</a:t>
            </a:r>
            <a:r>
              <a:rPr lang="he-IL" sz="2400" dirty="0"/>
              <a:t> היא קבוצה. לאו דווקא קבוצה של בני אדם. קבוצה שבין פריטיה יש קשר אמיץ כלשהו: 'משפחת לשונות', 'משפחת בעלי החיים'.</a:t>
            </a:r>
          </a:p>
        </p:txBody>
      </p:sp>
      <p:sp>
        <p:nvSpPr>
          <p:cNvPr id="4" name="TextBox 3"/>
          <p:cNvSpPr txBox="1"/>
          <p:nvPr/>
        </p:nvSpPr>
        <p:spPr>
          <a:xfrm>
            <a:off x="7448550" y="986923"/>
            <a:ext cx="4124325" cy="769441"/>
          </a:xfrm>
          <a:prstGeom prst="rect">
            <a:avLst/>
          </a:prstGeom>
          <a:noFill/>
        </p:spPr>
        <p:txBody>
          <a:bodyPr wrap="square" rtlCol="1">
            <a:spAutoFit/>
          </a:bodyPr>
          <a:lstStyle/>
          <a:p>
            <a:r>
              <a:rPr lang="he-IL" sz="4400" b="1" dirty="0">
                <a:solidFill>
                  <a:srgbClr val="FF0000"/>
                </a:solidFill>
              </a:rPr>
              <a:t>מהי משפחה?</a:t>
            </a:r>
          </a:p>
        </p:txBody>
      </p:sp>
      <p:sp>
        <p:nvSpPr>
          <p:cNvPr id="3" name="תיבת טקסט 2">
            <a:extLst>
              <a:ext uri="{FF2B5EF4-FFF2-40B4-BE49-F238E27FC236}">
                <a16:creationId xmlns:a16="http://schemas.microsoft.com/office/drawing/2014/main" id="{47949BB8-7B83-C7E6-CE74-96AE13512B04}"/>
              </a:ext>
            </a:extLst>
          </p:cNvPr>
          <p:cNvSpPr txBox="1"/>
          <p:nvPr/>
        </p:nvSpPr>
        <p:spPr>
          <a:xfrm>
            <a:off x="6381345" y="5283296"/>
            <a:ext cx="5272391" cy="1420325"/>
          </a:xfrm>
          <a:prstGeom prst="rect">
            <a:avLst/>
          </a:prstGeom>
          <a:noFill/>
        </p:spPr>
        <p:txBody>
          <a:bodyPr wrap="square" rtlCol="1">
            <a:spAutoFit/>
          </a:bodyPr>
          <a:lstStyle/>
          <a:p>
            <a:pPr>
              <a:lnSpc>
                <a:spcPct val="150000"/>
              </a:lnSpc>
            </a:pPr>
            <a:r>
              <a:rPr lang="he-IL" sz="2000" b="1" dirty="0">
                <a:solidFill>
                  <a:srgbClr val="FF0000"/>
                </a:solidFill>
              </a:rPr>
              <a:t>שם המשפחה: הכללה</a:t>
            </a:r>
          </a:p>
          <a:p>
            <a:pPr>
              <a:lnSpc>
                <a:spcPct val="150000"/>
              </a:lnSpc>
            </a:pPr>
            <a:r>
              <a:rPr lang="he-IL" sz="2000" b="1" dirty="0">
                <a:solidFill>
                  <a:srgbClr val="FF0000"/>
                </a:solidFill>
              </a:rPr>
              <a:t>בן המשפחה: (שם פרטי) הכלי, בעל החיים, המוצר, השפה...</a:t>
            </a:r>
          </a:p>
        </p:txBody>
      </p:sp>
      <p:pic>
        <p:nvPicPr>
          <p:cNvPr id="1026" name="Picture 2" descr="הכללה">
            <a:extLst>
              <a:ext uri="{FF2B5EF4-FFF2-40B4-BE49-F238E27FC236}">
                <a16:creationId xmlns:a16="http://schemas.microsoft.com/office/drawing/2014/main" id="{C4F28D34-548B-6603-B4A3-9034076DE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085" y="4526055"/>
            <a:ext cx="3109260" cy="233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62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0" y="1030438"/>
            <a:ext cx="4032250" cy="566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86750" y="1101209"/>
            <a:ext cx="3200400" cy="1446550"/>
          </a:xfrm>
          <a:prstGeom prst="rect">
            <a:avLst/>
          </a:prstGeom>
          <a:noFill/>
        </p:spPr>
        <p:txBody>
          <a:bodyPr wrap="square" rtlCol="1">
            <a:spAutoFit/>
          </a:bodyPr>
          <a:lstStyle/>
          <a:p>
            <a:r>
              <a:rPr lang="he-IL" sz="4400" b="1" dirty="0">
                <a:solidFill>
                  <a:srgbClr val="FF0000"/>
                </a:solidFill>
              </a:rPr>
              <a:t>מודל לתכנון הכנת מוצר</a:t>
            </a:r>
          </a:p>
        </p:txBody>
      </p:sp>
    </p:spTree>
    <p:extLst>
      <p:ext uri="{BB962C8B-B14F-4D97-AF65-F5344CB8AC3E}">
        <p14:creationId xmlns:p14="http://schemas.microsoft.com/office/powerpoint/2010/main" val="1469325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A8C8-2738-18AB-897C-9C7973EA24F3}"/>
              </a:ext>
            </a:extLst>
          </p:cNvPr>
          <p:cNvSpPr txBox="1">
            <a:spLocks/>
          </p:cNvSpPr>
          <p:nvPr/>
        </p:nvSpPr>
        <p:spPr>
          <a:xfrm>
            <a:off x="7802309" y="963332"/>
            <a:ext cx="3850593" cy="674968"/>
          </a:xfrm>
          <a:prstGeom prst="rect">
            <a:avLst/>
          </a:prstGeom>
        </p:spPr>
        <p:txBody>
          <a:bodyPr vert="horz" lIns="91440" tIns="45720" rIns="91440" bIns="45720" rtlCol="1" anchor="b">
            <a:normAutofit lnSpcReduction="100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sz="4400" b="1" dirty="0">
                <a:solidFill>
                  <a:srgbClr val="FF0000"/>
                </a:solidFill>
                <a:cs typeface="+mn-cs"/>
              </a:rPr>
              <a:t>שלבי עבודה</a:t>
            </a:r>
            <a:endParaRPr lang="en-US" sz="4400" b="1" dirty="0">
              <a:solidFill>
                <a:srgbClr val="FF0000"/>
              </a:solidFill>
              <a:cs typeface="+mn-cs"/>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791" y="1551774"/>
            <a:ext cx="1828800" cy="2438400"/>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136591" y="3944597"/>
            <a:ext cx="1828800" cy="2438400"/>
          </a:xfrm>
          <a:prstGeom prst="rect">
            <a:avLst/>
          </a:prstGeom>
        </p:spPr>
      </p:pic>
      <p:sp>
        <p:nvSpPr>
          <p:cNvPr id="5" name="TextBox 4"/>
          <p:cNvSpPr txBox="1"/>
          <p:nvPr/>
        </p:nvSpPr>
        <p:spPr>
          <a:xfrm>
            <a:off x="3888336" y="2085174"/>
            <a:ext cx="7298109" cy="3831818"/>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he-IL" dirty="0"/>
              <a:t>מכינים משטח עבודה נקי עם כל החומרים והציוד הנדרש. </a:t>
            </a:r>
          </a:p>
          <a:p>
            <a:pPr marL="285750" indent="-285750">
              <a:lnSpc>
                <a:spcPct val="150000"/>
              </a:lnSpc>
              <a:buFont typeface="Arial" panose="020B0604020202020204" pitchFamily="34" charset="0"/>
              <a:buChar char="•"/>
            </a:pPr>
            <a:r>
              <a:rPr lang="he-IL" dirty="0"/>
              <a:t>מתכננים היטב את המוצר שרוצים להכין ומכינים את כל התוספות בהישג יד: נצנצים, אבקת צבע, פרחים מיובשים, עלה יבש או כל חלק אחר של הצמח.</a:t>
            </a:r>
          </a:p>
          <a:p>
            <a:pPr marL="285750" indent="-285750">
              <a:lnSpc>
                <a:spcPct val="150000"/>
              </a:lnSpc>
              <a:buFont typeface="Arial" panose="020B0604020202020204" pitchFamily="34" charset="0"/>
              <a:buChar char="•"/>
            </a:pPr>
            <a:r>
              <a:rPr lang="he-IL" dirty="0"/>
              <a:t>לובשים כפפות חד פעמיות.</a:t>
            </a:r>
          </a:p>
          <a:p>
            <a:pPr marL="285750" indent="-285750">
              <a:lnSpc>
                <a:spcPct val="150000"/>
              </a:lnSpc>
              <a:buFont typeface="Arial" panose="020B0604020202020204" pitchFamily="34" charset="0"/>
              <a:buChar char="•"/>
            </a:pPr>
            <a:r>
              <a:rPr lang="he-IL" dirty="0"/>
              <a:t>מוזגים לתוך כלי מדידה כמויות שוות מחומר </a:t>
            </a:r>
            <a:r>
              <a:rPr lang="en-US" dirty="0"/>
              <a:t>A</a:t>
            </a:r>
            <a:r>
              <a:rPr lang="he-IL" dirty="0"/>
              <a:t> ומחומר </a:t>
            </a:r>
            <a:r>
              <a:rPr lang="en-US" dirty="0"/>
              <a:t>B</a:t>
            </a:r>
            <a:r>
              <a:rPr lang="he-IL" dirty="0"/>
              <a:t>.</a:t>
            </a:r>
          </a:p>
          <a:p>
            <a:pPr marL="285750" indent="-285750">
              <a:lnSpc>
                <a:spcPct val="150000"/>
              </a:lnSpc>
              <a:buFont typeface="Arial" panose="020B0604020202020204" pitchFamily="34" charset="0"/>
              <a:buChar char="•"/>
            </a:pPr>
            <a:r>
              <a:rPr lang="he-IL" dirty="0"/>
              <a:t>מערבבים היטב את שני החומרים באמצעות מקלון עץ (מקל ארטיק) מספר דקות עד לקבלת תערובת אחידה. </a:t>
            </a:r>
          </a:p>
          <a:p>
            <a:pPr marL="285750" indent="-285750">
              <a:lnSpc>
                <a:spcPct val="150000"/>
              </a:lnSpc>
              <a:buFont typeface="Arial" panose="020B0604020202020204" pitchFamily="34" charset="0"/>
              <a:buChar char="•"/>
            </a:pPr>
            <a:r>
              <a:rPr lang="he-IL" dirty="0"/>
              <a:t>מוזגים את החומר לתוך התבנית שתכננו. </a:t>
            </a:r>
          </a:p>
          <a:p>
            <a:pPr marL="285750" indent="-285750">
              <a:lnSpc>
                <a:spcPct val="150000"/>
              </a:lnSpc>
              <a:buFont typeface="Arial" panose="020B0604020202020204" pitchFamily="34" charset="0"/>
              <a:buChar char="•"/>
            </a:pPr>
            <a:r>
              <a:rPr lang="he-IL" dirty="0"/>
              <a:t>מניחים להתייבש כ- 6-8 שעות. </a:t>
            </a:r>
          </a:p>
        </p:txBody>
      </p:sp>
      <p:sp>
        <p:nvSpPr>
          <p:cNvPr id="6" name="TextBox 5"/>
          <p:cNvSpPr txBox="1"/>
          <p:nvPr/>
        </p:nvSpPr>
        <p:spPr>
          <a:xfrm>
            <a:off x="8027392" y="1713699"/>
            <a:ext cx="3400425" cy="369332"/>
          </a:xfrm>
          <a:prstGeom prst="rect">
            <a:avLst/>
          </a:prstGeom>
          <a:noFill/>
        </p:spPr>
        <p:txBody>
          <a:bodyPr wrap="square" rtlCol="1">
            <a:spAutoFit/>
          </a:bodyPr>
          <a:lstStyle/>
          <a:p>
            <a:r>
              <a:rPr lang="he-IL" b="1" dirty="0">
                <a:solidFill>
                  <a:srgbClr val="FF0000"/>
                </a:solidFill>
              </a:rPr>
              <a:t>כיצד נכין את המוצר?</a:t>
            </a:r>
          </a:p>
        </p:txBody>
      </p:sp>
    </p:spTree>
    <p:extLst>
      <p:ext uri="{BB962C8B-B14F-4D97-AF65-F5344CB8AC3E}">
        <p14:creationId xmlns:p14="http://schemas.microsoft.com/office/powerpoint/2010/main" val="286585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75AA8C8-2738-18AB-897C-9C7973EA24F3}"/>
              </a:ext>
            </a:extLst>
          </p:cNvPr>
          <p:cNvSpPr txBox="1">
            <a:spLocks/>
          </p:cNvSpPr>
          <p:nvPr/>
        </p:nvSpPr>
        <p:spPr>
          <a:xfrm>
            <a:off x="8171233" y="1143000"/>
            <a:ext cx="2625635" cy="856924"/>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sz="4400" b="1" dirty="0">
                <a:solidFill>
                  <a:srgbClr val="FF0000"/>
                </a:solidFill>
                <a:cs typeface="+mn-cs"/>
              </a:rPr>
              <a:t>סיכום</a:t>
            </a:r>
            <a:endParaRPr lang="en-US" sz="4400" b="1" dirty="0">
              <a:solidFill>
                <a:srgbClr val="FF0000"/>
              </a:solidFill>
              <a:cs typeface="+mn-cs"/>
            </a:endParaRPr>
          </a:p>
        </p:txBody>
      </p:sp>
      <p:sp>
        <p:nvSpPr>
          <p:cNvPr id="2" name="TextBox 1"/>
          <p:cNvSpPr txBox="1"/>
          <p:nvPr/>
        </p:nvSpPr>
        <p:spPr>
          <a:xfrm>
            <a:off x="3562350" y="2257425"/>
            <a:ext cx="7419975" cy="2400657"/>
          </a:xfrm>
          <a:prstGeom prst="rect">
            <a:avLst/>
          </a:prstGeom>
          <a:noFill/>
        </p:spPr>
        <p:txBody>
          <a:bodyPr wrap="square" rtlCol="1">
            <a:spAutoFit/>
          </a:bodyPr>
          <a:lstStyle/>
          <a:p>
            <a:pPr marL="285750" indent="-285750">
              <a:lnSpc>
                <a:spcPct val="150000"/>
              </a:lnSpc>
              <a:buFont typeface="Wingdings" panose="05000000000000000000" pitchFamily="2" charset="2"/>
              <a:buChar char="v"/>
            </a:pPr>
            <a:r>
              <a:rPr lang="he-IL" sz="2000" dirty="0"/>
              <a:t>לכל חלק מהצמח יש שימוש שעושה בו האדם לצרכים שונים</a:t>
            </a:r>
          </a:p>
          <a:p>
            <a:pPr marL="285750" indent="-285750">
              <a:lnSpc>
                <a:spcPct val="150000"/>
              </a:lnSpc>
              <a:buFont typeface="Wingdings" panose="05000000000000000000" pitchFamily="2" charset="2"/>
              <a:buChar char="v"/>
            </a:pPr>
            <a:r>
              <a:rPr lang="he-IL" sz="2000" dirty="0"/>
              <a:t>למדנו להבחין בין המושג יבש למושג מיובש</a:t>
            </a:r>
          </a:p>
          <a:p>
            <a:pPr marL="285750" indent="-285750">
              <a:lnSpc>
                <a:spcPct val="150000"/>
              </a:lnSpc>
              <a:buFont typeface="Wingdings" panose="05000000000000000000" pitchFamily="2" charset="2"/>
              <a:buChar char="v"/>
            </a:pPr>
            <a:r>
              <a:rPr lang="he-IL" sz="2000" dirty="0"/>
              <a:t>הכרנו שיטות עיבוד לייבוש מזון בעבר וכיום</a:t>
            </a:r>
          </a:p>
          <a:p>
            <a:pPr marL="285750" indent="-285750">
              <a:lnSpc>
                <a:spcPct val="150000"/>
              </a:lnSpc>
              <a:buFont typeface="Wingdings" panose="05000000000000000000" pitchFamily="2" charset="2"/>
              <a:buChar char="v"/>
            </a:pPr>
            <a:r>
              <a:rPr lang="he-IL" sz="2000" dirty="0"/>
              <a:t>התנסינו בחומר חדש להכנת מוצרים ביציקה</a:t>
            </a:r>
          </a:p>
          <a:p>
            <a:pPr marL="285750" indent="-285750">
              <a:lnSpc>
                <a:spcPct val="150000"/>
              </a:lnSpc>
              <a:buFont typeface="Wingdings" panose="05000000000000000000" pitchFamily="2" charset="2"/>
              <a:buChar char="v"/>
            </a:pPr>
            <a:r>
              <a:rPr lang="he-IL" sz="2000" dirty="0"/>
              <a:t>התנסינו בתהליך התיכון להכנת מוצר</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880" y="1143000"/>
            <a:ext cx="3075929"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01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3650" y="1104900"/>
            <a:ext cx="4876800" cy="769441"/>
          </a:xfrm>
          <a:prstGeom prst="rect">
            <a:avLst/>
          </a:prstGeom>
          <a:noFill/>
        </p:spPr>
        <p:txBody>
          <a:bodyPr wrap="square" rtlCol="1">
            <a:spAutoFit/>
          </a:bodyPr>
          <a:lstStyle/>
          <a:p>
            <a:r>
              <a:rPr lang="he-IL" sz="4400" b="1" dirty="0">
                <a:solidFill>
                  <a:srgbClr val="FF0000"/>
                </a:solidFill>
              </a:rPr>
              <a:t>קשר לנושאי הלימוד</a:t>
            </a:r>
          </a:p>
        </p:txBody>
      </p:sp>
      <p:sp>
        <p:nvSpPr>
          <p:cNvPr id="4" name="TextBox 3"/>
          <p:cNvSpPr txBox="1"/>
          <p:nvPr/>
        </p:nvSpPr>
        <p:spPr>
          <a:xfrm>
            <a:off x="733425" y="1971675"/>
            <a:ext cx="10487025" cy="1477328"/>
          </a:xfrm>
          <a:prstGeom prst="rect">
            <a:avLst/>
          </a:prstGeom>
          <a:noFill/>
        </p:spPr>
        <p:txBody>
          <a:bodyPr wrap="square" rtlCol="1">
            <a:spAutoFit/>
          </a:bodyPr>
          <a:lstStyle/>
          <a:p>
            <a:r>
              <a:rPr lang="he-IL" b="1" dirty="0">
                <a:solidFill>
                  <a:srgbClr val="FF0000"/>
                </a:solidFill>
              </a:rPr>
              <a:t>נושאי לימוד: </a:t>
            </a:r>
          </a:p>
          <a:p>
            <a:pPr marL="285750" indent="-285750">
              <a:buFont typeface="Wingdings" panose="05000000000000000000" pitchFamily="2" charset="2"/>
              <a:buChar char="v"/>
            </a:pPr>
            <a:r>
              <a:rPr lang="he-IL" dirty="0"/>
              <a:t>כתות א-ב: צמחים ותפקודם, אבחנה בין צמח לפרח, מים כצורך חיוני</a:t>
            </a:r>
          </a:p>
          <a:p>
            <a:pPr marL="285750" indent="-285750">
              <a:buFont typeface="Wingdings" panose="05000000000000000000" pitchFamily="2" charset="2"/>
              <a:buChar char="v"/>
            </a:pPr>
            <a:r>
              <a:rPr lang="he-IL" dirty="0"/>
              <a:t>כתה ג: סוגי פירות – עסיסיים ויבשים</a:t>
            </a:r>
          </a:p>
          <a:p>
            <a:pPr marL="285750" indent="-285750">
              <a:buFont typeface="Wingdings" panose="05000000000000000000" pitchFamily="2" charset="2"/>
              <a:buChar char="v"/>
            </a:pPr>
            <a:r>
              <a:rPr lang="he-IL" dirty="0"/>
              <a:t>כתה ד: מאפייני חיים וצורכי קיום, פתרונות טכנולוגיים לצרכים אנושיים</a:t>
            </a:r>
          </a:p>
          <a:p>
            <a:pPr marL="285750" indent="-285750">
              <a:buFont typeface="Wingdings" panose="05000000000000000000" pitchFamily="2" charset="2"/>
              <a:buChar char="v"/>
            </a:pPr>
            <a:r>
              <a:rPr lang="he-IL" dirty="0"/>
              <a:t>כתות ה-ו: חשיבות המים בגופם של יצורים חיים, זרימה והובלה, אחוז המים בגופם של יצורים חיים</a:t>
            </a:r>
          </a:p>
        </p:txBody>
      </p:sp>
      <p:sp>
        <p:nvSpPr>
          <p:cNvPr id="5" name="TextBox 4"/>
          <p:cNvSpPr txBox="1"/>
          <p:nvPr/>
        </p:nvSpPr>
        <p:spPr>
          <a:xfrm>
            <a:off x="3219450" y="3533775"/>
            <a:ext cx="8001000" cy="1200329"/>
          </a:xfrm>
          <a:prstGeom prst="rect">
            <a:avLst/>
          </a:prstGeom>
          <a:noFill/>
        </p:spPr>
        <p:txBody>
          <a:bodyPr wrap="square" rtlCol="1">
            <a:spAutoFit/>
          </a:bodyPr>
          <a:lstStyle/>
          <a:p>
            <a:r>
              <a:rPr lang="he-IL" b="1" dirty="0">
                <a:solidFill>
                  <a:srgbClr val="FF0000"/>
                </a:solidFill>
              </a:rPr>
              <a:t>מיומנויות:</a:t>
            </a:r>
          </a:p>
          <a:p>
            <a:pPr marL="285750" indent="-285750">
              <a:buFont typeface="Wingdings" panose="05000000000000000000" pitchFamily="2" charset="2"/>
              <a:buChar char="v"/>
            </a:pPr>
            <a:r>
              <a:rPr lang="he-IL" dirty="0"/>
              <a:t>התנסות בתהליך התיכון</a:t>
            </a:r>
          </a:p>
          <a:p>
            <a:pPr marL="285750" indent="-285750">
              <a:buFont typeface="Wingdings" panose="05000000000000000000" pitchFamily="2" charset="2"/>
              <a:buChar char="v"/>
            </a:pPr>
            <a:r>
              <a:rPr lang="he-IL" dirty="0"/>
              <a:t>מדידה ויציקה</a:t>
            </a:r>
          </a:p>
          <a:p>
            <a:pPr marL="285750" indent="-285750">
              <a:buFont typeface="Wingdings" panose="05000000000000000000" pitchFamily="2" charset="2"/>
              <a:buChar char="v"/>
            </a:pPr>
            <a:r>
              <a:rPr lang="he-IL" dirty="0"/>
              <a:t>מעקב אחר הוראות</a:t>
            </a:r>
          </a:p>
        </p:txBody>
      </p:sp>
      <p:sp>
        <p:nvSpPr>
          <p:cNvPr id="6" name="TextBox 5"/>
          <p:cNvSpPr txBox="1"/>
          <p:nvPr/>
        </p:nvSpPr>
        <p:spPr>
          <a:xfrm>
            <a:off x="4581525" y="4972050"/>
            <a:ext cx="6638925" cy="923330"/>
          </a:xfrm>
          <a:prstGeom prst="rect">
            <a:avLst/>
          </a:prstGeom>
          <a:noFill/>
        </p:spPr>
        <p:txBody>
          <a:bodyPr wrap="square" rtlCol="1">
            <a:spAutoFit/>
          </a:bodyPr>
          <a:lstStyle/>
          <a:p>
            <a:r>
              <a:rPr lang="he-IL" b="1" dirty="0">
                <a:solidFill>
                  <a:srgbClr val="FF0000"/>
                </a:solidFill>
              </a:rPr>
              <a:t>מושגים חדשים:</a:t>
            </a:r>
          </a:p>
          <a:p>
            <a:pPr marL="285750" indent="-285750">
              <a:buFont typeface="Wingdings" panose="05000000000000000000" pitchFamily="2" charset="2"/>
              <a:buChar char="v"/>
            </a:pPr>
            <a:r>
              <a:rPr lang="he-IL" dirty="0"/>
              <a:t>חומרים מורכבים</a:t>
            </a:r>
          </a:p>
          <a:p>
            <a:pPr marL="285750" indent="-285750">
              <a:buFont typeface="Wingdings" panose="05000000000000000000" pitchFamily="2" charset="2"/>
              <a:buChar char="v"/>
            </a:pPr>
            <a:r>
              <a:rPr lang="he-IL" dirty="0"/>
              <a:t>יבש ומיובש</a:t>
            </a:r>
          </a:p>
        </p:txBody>
      </p:sp>
    </p:spTree>
    <p:extLst>
      <p:ext uri="{BB962C8B-B14F-4D97-AF65-F5344CB8AC3E}">
        <p14:creationId xmlns:p14="http://schemas.microsoft.com/office/powerpoint/2010/main" val="259239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825" y="1971675"/>
            <a:ext cx="11153775" cy="4464684"/>
          </a:xfrm>
          <a:prstGeom prst="rect">
            <a:avLst/>
          </a:prstGeom>
          <a:noFill/>
        </p:spPr>
        <p:txBody>
          <a:bodyPr wrap="square" rtlCol="1">
            <a:spAutoFit/>
          </a:bodyPr>
          <a:lstStyle/>
          <a:p>
            <a:pPr fontAlgn="base">
              <a:lnSpc>
                <a:spcPct val="150000"/>
              </a:lnSpc>
            </a:pPr>
            <a:r>
              <a:rPr lang="he-IL" sz="2400" dirty="0"/>
              <a:t>משערים כי המשמעות היסודית של המושג </a:t>
            </a:r>
            <a:r>
              <a:rPr lang="he-IL" sz="2400" b="1" dirty="0"/>
              <a:t>משפחה</a:t>
            </a:r>
            <a:r>
              <a:rPr lang="he-IL" sz="2400" dirty="0"/>
              <a:t> הוא מהשורש </a:t>
            </a:r>
            <a:r>
              <a:rPr lang="he-IL" sz="2400" b="1" dirty="0" err="1"/>
              <a:t>ש.פ.ח</a:t>
            </a:r>
            <a:r>
              <a:rPr lang="he-IL" sz="2400" b="1" dirty="0"/>
              <a:t>. </a:t>
            </a:r>
            <a:r>
              <a:rPr lang="he-IL" sz="2400" dirty="0"/>
              <a:t>שמשמעו: 'להצטרף', 'להתחבר'. </a:t>
            </a:r>
          </a:p>
          <a:p>
            <a:pPr fontAlgn="base">
              <a:lnSpc>
                <a:spcPct val="150000"/>
              </a:lnSpc>
            </a:pPr>
            <a:r>
              <a:rPr lang="he-IL" sz="2400" dirty="0"/>
              <a:t>משורש זה נוצרה גם המילה </a:t>
            </a:r>
            <a:r>
              <a:rPr lang="he-IL" sz="2400" b="1" dirty="0"/>
              <a:t>שִׁפְחָה</a:t>
            </a:r>
            <a:r>
              <a:rPr lang="he-IL" sz="2400" dirty="0"/>
              <a:t> - השפחה הייתה מצטרפת למשפחה לכל ימי חייה. </a:t>
            </a:r>
          </a:p>
          <a:p>
            <a:pPr fontAlgn="base">
              <a:lnSpc>
                <a:spcPct val="150000"/>
              </a:lnSpc>
            </a:pPr>
            <a:r>
              <a:rPr lang="he-IL" sz="2400" dirty="0"/>
              <a:t>כאשר הייתה האישה עקרה היא נהגה לתת לבעלה את שפחתה כדי שתלד במקומה ותרחיב את המשפחה: "וַתֹּאמֶר שָׂרַי אֶל אַבְרָם הִנֵּה נָא עֲצָרַנִי ה' מִלֶּדֶת, בֹּא נָא אֶל שִׁפְחָתִי אוּלַי אִבָּנֶה מִמֶּנָּה" (בראשית </a:t>
            </a:r>
            <a:r>
              <a:rPr lang="he-IL" sz="2400" dirty="0" err="1"/>
              <a:t>טז</a:t>
            </a:r>
            <a:r>
              <a:rPr lang="he-IL" sz="2400" dirty="0"/>
              <a:t>, ב).</a:t>
            </a:r>
          </a:p>
          <a:p>
            <a:pPr fontAlgn="base">
              <a:lnSpc>
                <a:spcPct val="150000"/>
              </a:lnSpc>
            </a:pPr>
            <a:r>
              <a:rPr lang="he-IL" sz="2400" dirty="0"/>
              <a:t>בלטינית יש קרבה בין המילים: משפחה =</a:t>
            </a:r>
            <a:r>
              <a:rPr lang="en-US" sz="2400" dirty="0" err="1"/>
              <a:t>familia</a:t>
            </a:r>
            <a:r>
              <a:rPr lang="en-US" sz="2400" dirty="0"/>
              <a:t> </a:t>
            </a:r>
            <a:r>
              <a:rPr lang="he-IL" sz="2400" dirty="0"/>
              <a:t> למילה: עבד =</a:t>
            </a:r>
            <a:r>
              <a:rPr lang="en-US" sz="2400" dirty="0" err="1"/>
              <a:t>famulus</a:t>
            </a:r>
            <a:r>
              <a:rPr lang="en-US" sz="2400" dirty="0"/>
              <a:t> </a:t>
            </a:r>
            <a:r>
              <a:rPr lang="he-IL" sz="2400" dirty="0"/>
              <a:t>  ולמלה: שפחה =</a:t>
            </a:r>
            <a:r>
              <a:rPr lang="en-US" sz="2400" dirty="0" err="1"/>
              <a:t>famula</a:t>
            </a:r>
            <a:r>
              <a:rPr lang="he-IL" sz="2400" dirty="0"/>
              <a:t>.</a:t>
            </a:r>
          </a:p>
        </p:txBody>
      </p:sp>
      <p:sp>
        <p:nvSpPr>
          <p:cNvPr id="3" name="TextBox 2"/>
          <p:cNvSpPr txBox="1"/>
          <p:nvPr/>
        </p:nvSpPr>
        <p:spPr>
          <a:xfrm>
            <a:off x="6081712" y="1114425"/>
            <a:ext cx="5467351" cy="769441"/>
          </a:xfrm>
          <a:prstGeom prst="rect">
            <a:avLst/>
          </a:prstGeom>
          <a:noFill/>
        </p:spPr>
        <p:txBody>
          <a:bodyPr wrap="square" rtlCol="1">
            <a:spAutoFit/>
          </a:bodyPr>
          <a:lstStyle/>
          <a:p>
            <a:r>
              <a:rPr lang="he-IL" sz="4400" b="1" dirty="0">
                <a:solidFill>
                  <a:srgbClr val="FF0000"/>
                </a:solidFill>
              </a:rPr>
              <a:t>משפחה – מה הקשר?</a:t>
            </a:r>
          </a:p>
        </p:txBody>
      </p:sp>
    </p:spTree>
    <p:extLst>
      <p:ext uri="{BB962C8B-B14F-4D97-AF65-F5344CB8AC3E}">
        <p14:creationId xmlns:p14="http://schemas.microsoft.com/office/powerpoint/2010/main" val="394914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5925" y="1025545"/>
            <a:ext cx="6057900" cy="769441"/>
          </a:xfrm>
          <a:prstGeom prst="rect">
            <a:avLst/>
          </a:prstGeom>
          <a:noFill/>
        </p:spPr>
        <p:txBody>
          <a:bodyPr wrap="square" rtlCol="1">
            <a:spAutoFit/>
          </a:bodyPr>
          <a:lstStyle/>
          <a:p>
            <a:r>
              <a:rPr lang="he-IL" sz="4400" b="1" dirty="0">
                <a:solidFill>
                  <a:srgbClr val="FF0000"/>
                </a:solidFill>
              </a:rPr>
              <a:t>יום המשפחה בעולם</a:t>
            </a:r>
          </a:p>
        </p:txBody>
      </p:sp>
      <p:sp>
        <p:nvSpPr>
          <p:cNvPr id="3" name="מלבן 2"/>
          <p:cNvSpPr/>
          <p:nvPr/>
        </p:nvSpPr>
        <p:spPr>
          <a:xfrm>
            <a:off x="600075" y="1794986"/>
            <a:ext cx="10953750" cy="1427635"/>
          </a:xfrm>
          <a:prstGeom prst="rect">
            <a:avLst/>
          </a:prstGeom>
        </p:spPr>
        <p:txBody>
          <a:bodyPr wrap="square">
            <a:spAutoFit/>
          </a:bodyPr>
          <a:lstStyle/>
          <a:p>
            <a:pPr>
              <a:lnSpc>
                <a:spcPct val="150000"/>
              </a:lnSpc>
            </a:pPr>
            <a:r>
              <a:rPr lang="he-IL" sz="2000" dirty="0"/>
              <a:t>במאה ה- 20 ניתנה למושג "משפחה" משמעות רחבה יותר בחברה המערבית, לפיה</a:t>
            </a:r>
            <a:r>
              <a:rPr lang="en-US" sz="2000" dirty="0"/>
              <a:t> </a:t>
            </a:r>
            <a:r>
              <a:rPr lang="he-IL" sz="2000" b="1" dirty="0"/>
              <a:t>יחידה משפחתית</a:t>
            </a:r>
            <a:r>
              <a:rPr lang="en-US" sz="2000" dirty="0"/>
              <a:t> </a:t>
            </a:r>
            <a:r>
              <a:rPr lang="he-IL" sz="2000" dirty="0"/>
              <a:t>היא קבוצה חברתית של שני אנשים או יותר המזהים את עצמם כקשורים זה לזה. לרוב על ידי קשר דם, נישואין או אימוץ וחיים ביחד ביחסי קרבה ואף תלות הדדית</a:t>
            </a:r>
            <a:r>
              <a:rPr lang="en-US" sz="2000" dirty="0"/>
              <a:t>.</a:t>
            </a:r>
          </a:p>
        </p:txBody>
      </p:sp>
      <p:sp>
        <p:nvSpPr>
          <p:cNvPr id="4" name="מלבן 3"/>
          <p:cNvSpPr/>
          <p:nvPr/>
        </p:nvSpPr>
        <p:spPr>
          <a:xfrm>
            <a:off x="5457825" y="3460406"/>
            <a:ext cx="6096000" cy="2169825"/>
          </a:xfrm>
          <a:prstGeom prst="rect">
            <a:avLst/>
          </a:prstGeom>
        </p:spPr>
        <p:txBody>
          <a:bodyPr>
            <a:spAutoFit/>
          </a:bodyPr>
          <a:lstStyle/>
          <a:p>
            <a:pPr>
              <a:lnSpc>
                <a:spcPct val="150000"/>
              </a:lnSpc>
            </a:pPr>
            <a:r>
              <a:rPr lang="he-IL" b="1" dirty="0"/>
              <a:t>יום המשפחה</a:t>
            </a:r>
            <a:r>
              <a:rPr lang="en-US" dirty="0"/>
              <a:t>, </a:t>
            </a:r>
            <a:r>
              <a:rPr lang="he-IL" dirty="0"/>
              <a:t>שנקרא בעבר</a:t>
            </a:r>
            <a:r>
              <a:rPr lang="en-US" dirty="0"/>
              <a:t> "</a:t>
            </a:r>
            <a:r>
              <a:rPr lang="he-IL" b="1" dirty="0"/>
              <a:t>יום האם, </a:t>
            </a:r>
          </a:p>
          <a:p>
            <a:pPr>
              <a:lnSpc>
                <a:spcPct val="150000"/>
              </a:lnSpc>
            </a:pPr>
            <a:r>
              <a:rPr lang="he-IL" dirty="0"/>
              <a:t>מצוין יום האם ביום ראשון השני בחודש</a:t>
            </a:r>
            <a:r>
              <a:rPr lang="en-US" dirty="0"/>
              <a:t> </a:t>
            </a:r>
            <a:r>
              <a:rPr lang="he-IL" dirty="0">
                <a:hlinkClick r:id="rId2" tooltip="מאי"/>
              </a:rPr>
              <a:t>מאי</a:t>
            </a:r>
            <a:r>
              <a:rPr lang="en-US" dirty="0"/>
              <a:t>. </a:t>
            </a:r>
            <a:endParaRPr lang="he-IL" dirty="0"/>
          </a:p>
          <a:p>
            <a:pPr>
              <a:lnSpc>
                <a:spcPct val="150000"/>
              </a:lnSpc>
            </a:pPr>
            <a:r>
              <a:rPr lang="he-IL" dirty="0"/>
              <a:t> </a:t>
            </a:r>
            <a:endParaRPr lang="en-US" dirty="0"/>
          </a:p>
          <a:p>
            <a:pPr>
              <a:lnSpc>
                <a:spcPct val="150000"/>
              </a:lnSpc>
            </a:pPr>
            <a:r>
              <a:rPr lang="he-IL" dirty="0"/>
              <a:t>יום האם נחגג לראשונה ביוון העתיקה,</a:t>
            </a:r>
            <a:r>
              <a:rPr lang="en-US" dirty="0"/>
              <a:t> </a:t>
            </a:r>
            <a:endParaRPr lang="he-IL" dirty="0"/>
          </a:p>
          <a:p>
            <a:pPr>
              <a:lnSpc>
                <a:spcPct val="150000"/>
              </a:lnSpc>
            </a:pPr>
            <a:r>
              <a:rPr lang="he-IL" dirty="0"/>
              <a:t>והיה החג של האלה</a:t>
            </a:r>
            <a:r>
              <a:rPr lang="en-US" dirty="0"/>
              <a:t>  </a:t>
            </a:r>
            <a:r>
              <a:rPr lang="he-IL" dirty="0"/>
              <a:t>הרה,</a:t>
            </a:r>
            <a:r>
              <a:rPr lang="en-US" dirty="0"/>
              <a:t> </a:t>
            </a:r>
            <a:r>
              <a:rPr lang="he-IL" dirty="0"/>
              <a:t>אם כל האלים.</a:t>
            </a:r>
            <a:endParaRPr lang="en-US" dirty="0"/>
          </a:p>
        </p:txBody>
      </p:sp>
      <p:pic>
        <p:nvPicPr>
          <p:cNvPr id="6146" name="Picture 2" descr="Free Family Love photo and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3386411"/>
            <a:ext cx="4122278" cy="275033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ree Hera Goddess photo and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273" y="3386411"/>
            <a:ext cx="1828542" cy="27503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86273" y="6136744"/>
            <a:ext cx="1828542" cy="276999"/>
          </a:xfrm>
          <a:prstGeom prst="rect">
            <a:avLst/>
          </a:prstGeom>
          <a:noFill/>
        </p:spPr>
        <p:txBody>
          <a:bodyPr wrap="square" rtlCol="1">
            <a:spAutoFit/>
          </a:bodyPr>
          <a:lstStyle/>
          <a:p>
            <a:pPr algn="ctr"/>
            <a:r>
              <a:rPr lang="he-IL" sz="1200" dirty="0"/>
              <a:t>פסל של האלה הרה</a:t>
            </a:r>
          </a:p>
        </p:txBody>
      </p:sp>
    </p:spTree>
    <p:extLst>
      <p:ext uri="{BB962C8B-B14F-4D97-AF65-F5344CB8AC3E}">
        <p14:creationId xmlns:p14="http://schemas.microsoft.com/office/powerpoint/2010/main" val="334389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3173" y="1076325"/>
            <a:ext cx="5457825" cy="769441"/>
          </a:xfrm>
          <a:prstGeom prst="rect">
            <a:avLst/>
          </a:prstGeom>
          <a:noFill/>
        </p:spPr>
        <p:txBody>
          <a:bodyPr wrap="square" rtlCol="1">
            <a:spAutoFit/>
          </a:bodyPr>
          <a:lstStyle/>
          <a:p>
            <a:r>
              <a:rPr lang="he-IL" sz="4400" b="1" dirty="0">
                <a:solidFill>
                  <a:srgbClr val="FF0000"/>
                </a:solidFill>
              </a:rPr>
              <a:t>יום המשפחה בישראל</a:t>
            </a:r>
          </a:p>
        </p:txBody>
      </p:sp>
      <p:sp>
        <p:nvSpPr>
          <p:cNvPr id="4" name="מלבן 3"/>
          <p:cNvSpPr/>
          <p:nvPr/>
        </p:nvSpPr>
        <p:spPr>
          <a:xfrm>
            <a:off x="581024" y="1859666"/>
            <a:ext cx="11115675" cy="1338828"/>
          </a:xfrm>
          <a:prstGeom prst="rect">
            <a:avLst/>
          </a:prstGeom>
        </p:spPr>
        <p:txBody>
          <a:bodyPr wrap="square">
            <a:spAutoFit/>
          </a:bodyPr>
          <a:lstStyle/>
          <a:p>
            <a:pPr>
              <a:lnSpc>
                <a:spcPct val="150000"/>
              </a:lnSpc>
            </a:pPr>
            <a:r>
              <a:rPr lang="he-IL" dirty="0"/>
              <a:t>עוד לפני קום המדינה עלתה הצעה לציון האם העברית. בשנת 1927 התפרסם בעיתון "דבר" מכתב של אישה בשם "בת שרה" שהציעה לקבוע יום מיוחד לכבוד האם בתאריך כ' תמוז, יום פטירתו של בנימין זאב הרצל.</a:t>
            </a:r>
            <a:r>
              <a:rPr lang="en-US" dirty="0"/>
              <a:t> </a:t>
            </a:r>
            <a:endParaRPr lang="he-IL" dirty="0"/>
          </a:p>
          <a:p>
            <a:pPr>
              <a:lnSpc>
                <a:spcPct val="150000"/>
              </a:lnSpc>
            </a:pPr>
            <a:r>
              <a:rPr lang="he-IL" dirty="0"/>
              <a:t>בשנות ה-30 חיברה קק"ל בין "יום האם" לבין נטיעת עצים וגייסה תרומות לנטיעות בארץ ישראל לכבוד יום האם</a:t>
            </a:r>
            <a:r>
              <a:rPr lang="en-US" dirty="0"/>
              <a:t>.</a:t>
            </a:r>
          </a:p>
        </p:txBody>
      </p:sp>
      <p:sp>
        <p:nvSpPr>
          <p:cNvPr id="5" name="מלבן 4"/>
          <p:cNvSpPr/>
          <p:nvPr/>
        </p:nvSpPr>
        <p:spPr>
          <a:xfrm>
            <a:off x="4371975" y="3362920"/>
            <a:ext cx="7324725" cy="1338828"/>
          </a:xfrm>
          <a:prstGeom prst="rect">
            <a:avLst/>
          </a:prstGeom>
        </p:spPr>
        <p:txBody>
          <a:bodyPr wrap="square">
            <a:spAutoFit/>
          </a:bodyPr>
          <a:lstStyle/>
          <a:p>
            <a:pPr>
              <a:lnSpc>
                <a:spcPct val="150000"/>
              </a:lnSpc>
            </a:pPr>
            <a:r>
              <a:rPr lang="he-IL" dirty="0"/>
              <a:t>בשנת 1951 הציעה הקוראת נחמה פרנקל (כיום חוקרת ומיקרוביולוגית) בת ה-12, </a:t>
            </a:r>
          </a:p>
          <a:p>
            <a:pPr>
              <a:lnSpc>
                <a:spcPct val="150000"/>
              </a:lnSpc>
            </a:pPr>
            <a:r>
              <a:rPr lang="he-IL" dirty="0"/>
              <a:t>לציין את יום פטירתה של הנרייטה סאלד בתור "יום האם" בתאריך ל' שבט. </a:t>
            </a:r>
          </a:p>
          <a:p>
            <a:pPr>
              <a:lnSpc>
                <a:spcPct val="150000"/>
              </a:lnSpc>
            </a:pPr>
            <a:r>
              <a:rPr lang="he-IL" dirty="0"/>
              <a:t>בשנות התשעים הוחלט בישראל לשנות את "יום האם" ל"</a:t>
            </a:r>
            <a:r>
              <a:rPr lang="he-IL" b="1" dirty="0">
                <a:solidFill>
                  <a:srgbClr val="FF0000"/>
                </a:solidFill>
              </a:rPr>
              <a:t>יום המשפחה</a:t>
            </a:r>
            <a:r>
              <a:rPr lang="he-IL" dirty="0"/>
              <a:t>". </a:t>
            </a:r>
          </a:p>
        </p:txBody>
      </p:sp>
      <p:pic>
        <p:nvPicPr>
          <p:cNvPr id="6" name="תמונה 5"/>
          <p:cNvPicPr/>
          <p:nvPr/>
        </p:nvPicPr>
        <p:blipFill>
          <a:blip r:embed="rId2">
            <a:extLst>
              <a:ext uri="{28A0092B-C50C-407E-A947-70E740481C1C}">
                <a14:useLocalDpi xmlns:a14="http://schemas.microsoft.com/office/drawing/2010/main" val="0"/>
              </a:ext>
            </a:extLst>
          </a:blip>
          <a:srcRect/>
          <a:stretch>
            <a:fillRect/>
          </a:stretch>
        </p:blipFill>
        <p:spPr bwMode="auto">
          <a:xfrm>
            <a:off x="581025" y="3143458"/>
            <a:ext cx="2490470" cy="3116580"/>
          </a:xfrm>
          <a:prstGeom prst="rect">
            <a:avLst/>
          </a:prstGeom>
          <a:noFill/>
          <a:ln>
            <a:noFill/>
          </a:ln>
        </p:spPr>
      </p:pic>
      <p:sp>
        <p:nvSpPr>
          <p:cNvPr id="7" name="TextBox 6"/>
          <p:cNvSpPr txBox="1"/>
          <p:nvPr/>
        </p:nvSpPr>
        <p:spPr>
          <a:xfrm>
            <a:off x="3186430" y="5915798"/>
            <a:ext cx="1185545" cy="276999"/>
          </a:xfrm>
          <a:prstGeom prst="rect">
            <a:avLst/>
          </a:prstGeom>
          <a:noFill/>
        </p:spPr>
        <p:txBody>
          <a:bodyPr wrap="square" rtlCol="1">
            <a:spAutoFit/>
          </a:bodyPr>
          <a:lstStyle/>
          <a:p>
            <a:r>
              <a:rPr lang="he-IL" sz="1200" dirty="0"/>
              <a:t>הנרייטה סאלד</a:t>
            </a:r>
          </a:p>
        </p:txBody>
      </p:sp>
    </p:spTree>
    <p:extLst>
      <p:ext uri="{BB962C8B-B14F-4D97-AF65-F5344CB8AC3E}">
        <p14:creationId xmlns:p14="http://schemas.microsoft.com/office/powerpoint/2010/main" val="1834670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75AA8C8-2738-18AB-897C-9C7973EA24F3}"/>
              </a:ext>
            </a:extLst>
          </p:cNvPr>
          <p:cNvSpPr txBox="1">
            <a:spLocks/>
          </p:cNvSpPr>
          <p:nvPr/>
        </p:nvSpPr>
        <p:spPr>
          <a:xfrm>
            <a:off x="4289987" y="971880"/>
            <a:ext cx="3850593" cy="856924"/>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sz="4400" b="1" dirty="0">
                <a:solidFill>
                  <a:srgbClr val="FF0000"/>
                </a:solidFill>
                <a:cs typeface="+mn-cs"/>
              </a:rPr>
              <a:t>תם ולא נשלם</a:t>
            </a:r>
            <a:endParaRPr lang="en-US" sz="4400" b="1" dirty="0">
              <a:solidFill>
                <a:srgbClr val="FF0000"/>
              </a:solidFill>
              <a:cs typeface="+mn-cs"/>
            </a:endParaRPr>
          </a:p>
        </p:txBody>
      </p:sp>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361" y="2204813"/>
            <a:ext cx="2559109" cy="3412146"/>
          </a:xfrm>
          <a:prstGeom prst="rect">
            <a:avLst/>
          </a:prstGeom>
        </p:spPr>
      </p:pic>
      <p:pic>
        <p:nvPicPr>
          <p:cNvPr id="4" name="תמונה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2430" y="2204813"/>
            <a:ext cx="2541305" cy="3388407"/>
          </a:xfrm>
          <a:prstGeom prst="rect">
            <a:avLst/>
          </a:prstGeom>
        </p:spPr>
      </p:pic>
      <p:pic>
        <p:nvPicPr>
          <p:cNvPr id="5" name="תמונה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9342" y="2204812"/>
            <a:ext cx="2541305" cy="3388407"/>
          </a:xfrm>
          <a:prstGeom prst="rect">
            <a:avLst/>
          </a:prstGeom>
        </p:spPr>
      </p:pic>
      <p:sp>
        <p:nvSpPr>
          <p:cNvPr id="6" name="TextBox 5"/>
          <p:cNvSpPr txBox="1"/>
          <p:nvPr/>
        </p:nvSpPr>
        <p:spPr>
          <a:xfrm>
            <a:off x="3451148" y="5947744"/>
            <a:ext cx="8042587" cy="276999"/>
          </a:xfrm>
          <a:prstGeom prst="rect">
            <a:avLst/>
          </a:prstGeom>
          <a:noFill/>
        </p:spPr>
        <p:txBody>
          <a:bodyPr wrap="none" rtlCol="1">
            <a:spAutoFit/>
          </a:bodyPr>
          <a:lstStyle/>
          <a:p>
            <a:r>
              <a:rPr lang="he-IL" sz="1200" dirty="0"/>
              <a:t>*הקערית (בתמונה מימין) מונחת על משטח לחלת שבת עשויה מחומר </a:t>
            </a:r>
            <a:r>
              <a:rPr lang="he-IL" sz="1200" dirty="0" err="1"/>
              <a:t>רזין</a:t>
            </a:r>
            <a:r>
              <a:rPr lang="he-IL" sz="1200" dirty="0"/>
              <a:t> בטכניקה של שפיכת החומר על משטח ולא ביציקה בתבנית </a:t>
            </a:r>
          </a:p>
        </p:txBody>
      </p:sp>
    </p:spTree>
    <p:extLst>
      <p:ext uri="{BB962C8B-B14F-4D97-AF65-F5344CB8AC3E}">
        <p14:creationId xmlns:p14="http://schemas.microsoft.com/office/powerpoint/2010/main" val="246220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2547" y="1076324"/>
            <a:ext cx="10078453" cy="769441"/>
          </a:xfrm>
          <a:prstGeom prst="rect">
            <a:avLst/>
          </a:prstGeom>
          <a:noFill/>
        </p:spPr>
        <p:txBody>
          <a:bodyPr wrap="square" rtlCol="1">
            <a:spAutoFit/>
          </a:bodyPr>
          <a:lstStyle/>
          <a:p>
            <a:r>
              <a:rPr lang="he-IL" sz="4400" b="1" dirty="0">
                <a:solidFill>
                  <a:srgbClr val="FF0000"/>
                </a:solidFill>
              </a:rPr>
              <a:t> </a:t>
            </a:r>
            <a:r>
              <a:rPr lang="he-IL" sz="3600" b="1" dirty="0">
                <a:solidFill>
                  <a:srgbClr val="FF0000"/>
                </a:solidFill>
              </a:rPr>
              <a:t>"משפחות" של כלים על פי תפקוד</a:t>
            </a:r>
          </a:p>
        </p:txBody>
      </p:sp>
      <p:sp>
        <p:nvSpPr>
          <p:cNvPr id="3" name="TextBox 2">
            <a:extLst>
              <a:ext uri="{FF2B5EF4-FFF2-40B4-BE49-F238E27FC236}">
                <a16:creationId xmlns:a16="http://schemas.microsoft.com/office/drawing/2014/main" id="{16ADA742-3C06-072E-3FED-3162237A0ECB}"/>
              </a:ext>
            </a:extLst>
          </p:cNvPr>
          <p:cNvSpPr txBox="1"/>
          <p:nvPr/>
        </p:nvSpPr>
        <p:spPr>
          <a:xfrm>
            <a:off x="379379" y="1876169"/>
            <a:ext cx="11145339" cy="2793842"/>
          </a:xfrm>
          <a:prstGeom prst="rect">
            <a:avLst/>
          </a:prstGeom>
          <a:noFill/>
        </p:spPr>
        <p:txBody>
          <a:bodyPr wrap="square" rtlCol="0">
            <a:spAutoFit/>
          </a:bodyPr>
          <a:lstStyle/>
          <a:p>
            <a:pPr>
              <a:lnSpc>
                <a:spcPct val="150000"/>
              </a:lnSpc>
            </a:pPr>
            <a:r>
              <a:rPr lang="he-IL" sz="2400" dirty="0"/>
              <a:t>בני האדם מייצרים כלים הנותנים מענה לצרכים. את הכלים אפשר למיין למשפחות על פי תפקודם. כמו במשפחות בני האדם, לכלים יש שם משפחה ושם פרטי.</a:t>
            </a:r>
          </a:p>
          <a:p>
            <a:pPr>
              <a:lnSpc>
                <a:spcPct val="150000"/>
              </a:lnSpc>
            </a:pPr>
            <a:r>
              <a:rPr lang="he-IL" sz="2400" b="1" dirty="0"/>
              <a:t>דוגמאות</a:t>
            </a:r>
            <a:r>
              <a:rPr lang="he-IL" sz="2400" dirty="0"/>
              <a:t>:</a:t>
            </a:r>
          </a:p>
          <a:p>
            <a:pPr>
              <a:lnSpc>
                <a:spcPct val="150000"/>
              </a:lnSpc>
            </a:pPr>
            <a:r>
              <a:rPr lang="he-IL" sz="2400" dirty="0"/>
              <a:t>חצוצרה (שם פרטי) שייכת למשפחת כלי הנשיפה.</a:t>
            </a:r>
          </a:p>
          <a:p>
            <a:pPr>
              <a:lnSpc>
                <a:spcPct val="150000"/>
              </a:lnSpc>
            </a:pPr>
            <a:r>
              <a:rPr lang="he-IL" sz="2400" dirty="0"/>
              <a:t>תנור חשמלי (שם פרטי) שייך למשפחת מוצרי החשמל.</a:t>
            </a:r>
          </a:p>
        </p:txBody>
      </p:sp>
      <p:pic>
        <p:nvPicPr>
          <p:cNvPr id="4" name="Picture 1">
            <a:extLst>
              <a:ext uri="{FF2B5EF4-FFF2-40B4-BE49-F238E27FC236}">
                <a16:creationId xmlns:a16="http://schemas.microsoft.com/office/drawing/2014/main" id="{4E875CA8-4E24-B074-2D56-3E29EB6DF6E9}"/>
              </a:ext>
            </a:extLst>
          </p:cNvPr>
          <p:cNvPicPr>
            <a:picLocks noChangeAspect="1"/>
          </p:cNvPicPr>
          <p:nvPr/>
        </p:nvPicPr>
        <p:blipFill>
          <a:blip r:embed="rId2"/>
          <a:stretch>
            <a:fillRect/>
          </a:stretch>
        </p:blipFill>
        <p:spPr>
          <a:xfrm>
            <a:off x="570006" y="3900791"/>
            <a:ext cx="4449976" cy="2380632"/>
          </a:xfrm>
          <a:prstGeom prst="rect">
            <a:avLst/>
          </a:prstGeom>
        </p:spPr>
      </p:pic>
    </p:spTree>
    <p:extLst>
      <p:ext uri="{BB962C8B-B14F-4D97-AF65-F5344CB8AC3E}">
        <p14:creationId xmlns:p14="http://schemas.microsoft.com/office/powerpoint/2010/main" val="301760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AE7449-3212-B3ED-A752-31FBB67FC4FA}"/>
              </a:ext>
            </a:extLst>
          </p:cNvPr>
          <p:cNvSpPr txBox="1"/>
          <p:nvPr/>
        </p:nvSpPr>
        <p:spPr>
          <a:xfrm>
            <a:off x="3071191" y="1222513"/>
            <a:ext cx="7951305" cy="369332"/>
          </a:xfrm>
          <a:prstGeom prst="rect">
            <a:avLst/>
          </a:prstGeom>
          <a:noFill/>
        </p:spPr>
        <p:txBody>
          <a:bodyPr wrap="square" rtlCol="0">
            <a:spAutoFit/>
          </a:bodyPr>
          <a:lstStyle/>
          <a:p>
            <a:r>
              <a:rPr lang="he-IL" dirty="0"/>
              <a:t> </a:t>
            </a:r>
            <a:endParaRPr lang="en-US" dirty="0"/>
          </a:p>
        </p:txBody>
      </p:sp>
      <p:pic>
        <p:nvPicPr>
          <p:cNvPr id="3" name="Picture 2">
            <a:extLst>
              <a:ext uri="{FF2B5EF4-FFF2-40B4-BE49-F238E27FC236}">
                <a16:creationId xmlns:a16="http://schemas.microsoft.com/office/drawing/2014/main" id="{AF0C5E41-87DD-6B13-D34E-D8374AF44DC6}"/>
              </a:ext>
            </a:extLst>
          </p:cNvPr>
          <p:cNvPicPr>
            <a:picLocks noChangeAspect="1"/>
          </p:cNvPicPr>
          <p:nvPr/>
        </p:nvPicPr>
        <p:blipFill>
          <a:blip r:embed="rId2"/>
          <a:stretch>
            <a:fillRect/>
          </a:stretch>
        </p:blipFill>
        <p:spPr>
          <a:xfrm>
            <a:off x="777705" y="3494849"/>
            <a:ext cx="2293486" cy="2216439"/>
          </a:xfrm>
          <a:prstGeom prst="rect">
            <a:avLst/>
          </a:prstGeom>
        </p:spPr>
      </p:pic>
      <p:pic>
        <p:nvPicPr>
          <p:cNvPr id="4" name="Picture 3">
            <a:extLst>
              <a:ext uri="{FF2B5EF4-FFF2-40B4-BE49-F238E27FC236}">
                <a16:creationId xmlns:a16="http://schemas.microsoft.com/office/drawing/2014/main" id="{E119307B-29B4-6A8B-E7E5-2AD9E45CC67D}"/>
              </a:ext>
            </a:extLst>
          </p:cNvPr>
          <p:cNvPicPr>
            <a:picLocks noChangeAspect="1"/>
          </p:cNvPicPr>
          <p:nvPr/>
        </p:nvPicPr>
        <p:blipFill>
          <a:blip r:embed="rId3"/>
          <a:stretch>
            <a:fillRect/>
          </a:stretch>
        </p:blipFill>
        <p:spPr>
          <a:xfrm>
            <a:off x="3223370" y="3212214"/>
            <a:ext cx="2720729" cy="3351813"/>
          </a:xfrm>
          <a:prstGeom prst="rect">
            <a:avLst/>
          </a:prstGeom>
        </p:spPr>
      </p:pic>
      <p:pic>
        <p:nvPicPr>
          <p:cNvPr id="5" name="Picture 4">
            <a:extLst>
              <a:ext uri="{FF2B5EF4-FFF2-40B4-BE49-F238E27FC236}">
                <a16:creationId xmlns:a16="http://schemas.microsoft.com/office/drawing/2014/main" id="{53198E5C-BC0B-93AE-31C5-9745C6384E58}"/>
              </a:ext>
            </a:extLst>
          </p:cNvPr>
          <p:cNvPicPr>
            <a:picLocks noChangeAspect="1"/>
          </p:cNvPicPr>
          <p:nvPr/>
        </p:nvPicPr>
        <p:blipFill>
          <a:blip r:embed="rId4"/>
          <a:stretch>
            <a:fillRect/>
          </a:stretch>
        </p:blipFill>
        <p:spPr>
          <a:xfrm>
            <a:off x="5814331" y="4261464"/>
            <a:ext cx="2632517" cy="1754326"/>
          </a:xfrm>
          <a:prstGeom prst="rect">
            <a:avLst/>
          </a:prstGeom>
        </p:spPr>
      </p:pic>
      <p:pic>
        <p:nvPicPr>
          <p:cNvPr id="6" name="Picture 5">
            <a:extLst>
              <a:ext uri="{FF2B5EF4-FFF2-40B4-BE49-F238E27FC236}">
                <a16:creationId xmlns:a16="http://schemas.microsoft.com/office/drawing/2014/main" id="{51F8E3AF-55D5-3C71-0C34-0AF362D56F1B}"/>
              </a:ext>
            </a:extLst>
          </p:cNvPr>
          <p:cNvPicPr>
            <a:picLocks noChangeAspect="1"/>
          </p:cNvPicPr>
          <p:nvPr/>
        </p:nvPicPr>
        <p:blipFill>
          <a:blip r:embed="rId5"/>
          <a:stretch>
            <a:fillRect/>
          </a:stretch>
        </p:blipFill>
        <p:spPr>
          <a:xfrm rot="1136562">
            <a:off x="7600767" y="3829839"/>
            <a:ext cx="4116359" cy="1865225"/>
          </a:xfrm>
          <a:prstGeom prst="rect">
            <a:avLst/>
          </a:prstGeom>
        </p:spPr>
      </p:pic>
      <p:sp>
        <p:nvSpPr>
          <p:cNvPr id="7" name="TextBox 6">
            <a:extLst>
              <a:ext uri="{FF2B5EF4-FFF2-40B4-BE49-F238E27FC236}">
                <a16:creationId xmlns:a16="http://schemas.microsoft.com/office/drawing/2014/main" id="{47F6EA41-5196-722A-7412-50310556DC0C}"/>
              </a:ext>
            </a:extLst>
          </p:cNvPr>
          <p:cNvSpPr txBox="1"/>
          <p:nvPr/>
        </p:nvSpPr>
        <p:spPr>
          <a:xfrm>
            <a:off x="2655652" y="842211"/>
            <a:ext cx="8822474" cy="1200329"/>
          </a:xfrm>
          <a:prstGeom prst="rect">
            <a:avLst/>
          </a:prstGeom>
          <a:noFill/>
        </p:spPr>
        <p:txBody>
          <a:bodyPr wrap="square" rtlCol="0">
            <a:spAutoFit/>
          </a:bodyPr>
          <a:lstStyle/>
          <a:p>
            <a:r>
              <a:rPr lang="he-IL" sz="3600" b="1" dirty="0">
                <a:solidFill>
                  <a:srgbClr val="FF0000"/>
                </a:solidFill>
              </a:rPr>
              <a:t>שם משפחה = כלי עבודה</a:t>
            </a:r>
          </a:p>
          <a:p>
            <a:r>
              <a:rPr lang="he-IL" sz="3600" b="1" dirty="0">
                <a:solidFill>
                  <a:srgbClr val="FF0000"/>
                </a:solidFill>
              </a:rPr>
              <a:t>תת משפחה = כלים על פי תפקוד ושימוש </a:t>
            </a:r>
            <a:endParaRPr lang="en-US" sz="3600" b="1" dirty="0">
              <a:solidFill>
                <a:srgbClr val="FF0000"/>
              </a:solidFill>
            </a:endParaRPr>
          </a:p>
        </p:txBody>
      </p:sp>
    </p:spTree>
    <p:extLst>
      <p:ext uri="{BB962C8B-B14F-4D97-AF65-F5344CB8AC3E}">
        <p14:creationId xmlns:p14="http://schemas.microsoft.com/office/powerpoint/2010/main" val="96478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B7968-012D-081C-F4B2-6320C9A3C2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37CAE6-932E-931D-2463-B4F71B33D21E}"/>
              </a:ext>
            </a:extLst>
          </p:cNvPr>
          <p:cNvSpPr txBox="1"/>
          <p:nvPr/>
        </p:nvSpPr>
        <p:spPr>
          <a:xfrm>
            <a:off x="2247089" y="1076324"/>
            <a:ext cx="9563911"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משפחות של כלים על פי החומר מהם עשויים </a:t>
            </a:r>
          </a:p>
        </p:txBody>
      </p:sp>
      <p:sp>
        <p:nvSpPr>
          <p:cNvPr id="3" name="TextBox 2">
            <a:extLst>
              <a:ext uri="{FF2B5EF4-FFF2-40B4-BE49-F238E27FC236}">
                <a16:creationId xmlns:a16="http://schemas.microsoft.com/office/drawing/2014/main" id="{49DBE3FB-5983-862E-3F42-C4AB046CFA0C}"/>
              </a:ext>
            </a:extLst>
          </p:cNvPr>
          <p:cNvSpPr txBox="1"/>
          <p:nvPr/>
        </p:nvSpPr>
        <p:spPr>
          <a:xfrm>
            <a:off x="418290" y="1985211"/>
            <a:ext cx="11276406" cy="3347840"/>
          </a:xfrm>
          <a:prstGeom prst="rect">
            <a:avLst/>
          </a:prstGeom>
          <a:noFill/>
        </p:spPr>
        <p:txBody>
          <a:bodyPr wrap="square" rtlCol="0">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אפשר למיין את הכלים שהאדם מייצר לקבוצות (משפחות)  לפי סוג החומר שממנו הם מיוצרים.</a:t>
            </a:r>
          </a:p>
          <a:p>
            <a:pPr marL="0" marR="0" lvl="0" indent="0" algn="r" defTabSz="914400" rtl="1" eaLnBrk="1" fontAlgn="auto" latinLnBrk="0" hangingPunct="1">
              <a:lnSpc>
                <a:spcPct val="150000"/>
              </a:lnSpc>
              <a:spcBef>
                <a:spcPts val="0"/>
              </a:spcBef>
              <a:spcAft>
                <a:spcPts val="0"/>
              </a:spcAft>
              <a:buClrTx/>
              <a:buSzTx/>
              <a:buFontTx/>
              <a:buNone/>
              <a:tabLst/>
              <a:defRPr/>
            </a:pPr>
            <a:r>
              <a:rPr lang="he-IL" sz="2400" dirty="0">
                <a:solidFill>
                  <a:prstClr val="black"/>
                </a:solidFill>
                <a:latin typeface="Calibri" panose="020F0502020204030204"/>
                <a:cs typeface="Arial" panose="020B0604020202020204" pitchFamily="34" charset="0"/>
              </a:rPr>
              <a:t>במקרה זה, שם המשפחה הוא שם החומר ושם הכלי הוא השם הפרטי.</a:t>
            </a: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דוגמאות</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כף פלסטיק: המשפחה = פלסטיק; השם הפרטי = הכף.</a:t>
            </a:r>
          </a:p>
          <a:p>
            <a:pPr marL="0" marR="0" lvl="0" indent="0" algn="r" defTabSz="914400" rtl="1" eaLnBrk="1" fontAlgn="auto" latinLnBrk="0" hangingPunct="1">
              <a:lnSpc>
                <a:spcPct val="150000"/>
              </a:lnSpc>
              <a:spcBef>
                <a:spcPts val="0"/>
              </a:spcBef>
              <a:spcAft>
                <a:spcPts val="0"/>
              </a:spcAft>
              <a:buClrTx/>
              <a:buSzTx/>
              <a:buFontTx/>
              <a:buNone/>
              <a:tabLst/>
              <a:defRPr/>
            </a:pPr>
            <a:r>
              <a:rPr lang="he-IL" sz="2400" dirty="0">
                <a:solidFill>
                  <a:prstClr val="black"/>
                </a:solidFill>
                <a:latin typeface="Calibri" panose="020F0502020204030204"/>
                <a:cs typeface="Arial" panose="020B0604020202020204" pitchFamily="34" charset="0"/>
              </a:rPr>
              <a:t>כף מתכת: המשפחה = </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מתכת; השם הפרטי = הכף.</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כף עץ: המשפחה = עץ; השם הפרטי = הכף. </a:t>
            </a:r>
          </a:p>
        </p:txBody>
      </p:sp>
      <p:pic>
        <p:nvPicPr>
          <p:cNvPr id="1026" name="Picture 2" descr="Free Wooden Spoon Cook photo and picture">
            <a:extLst>
              <a:ext uri="{FF2B5EF4-FFF2-40B4-BE49-F238E27FC236}">
                <a16:creationId xmlns:a16="http://schemas.microsoft.com/office/drawing/2014/main" id="{1F9F339F-1F5D-94D8-7F0E-54E6101FC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04" y="3320099"/>
            <a:ext cx="4385981" cy="290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23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1576" y="1076324"/>
            <a:ext cx="6829424" cy="646331"/>
          </a:xfrm>
          <a:prstGeom prst="rect">
            <a:avLst/>
          </a:prstGeom>
          <a:noFill/>
        </p:spPr>
        <p:txBody>
          <a:bodyPr wrap="square" rtlCol="1">
            <a:spAutoFit/>
          </a:bodyPr>
          <a:lstStyle/>
          <a:p>
            <a:r>
              <a:rPr lang="he-IL" sz="3600" b="1" dirty="0">
                <a:solidFill>
                  <a:srgbClr val="FF0000"/>
                </a:solidFill>
              </a:rPr>
              <a:t>משפחות של כלי נגינה</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9" y="1707266"/>
            <a:ext cx="5328056" cy="4451689"/>
          </a:xfrm>
          <a:prstGeom prst="rect">
            <a:avLst/>
          </a:prstGeom>
          <a:noFill/>
          <a:ln>
            <a:noFill/>
          </a:ln>
        </p:spPr>
      </p:pic>
      <p:sp>
        <p:nvSpPr>
          <p:cNvPr id="4" name="TextBox 3"/>
          <p:cNvSpPr txBox="1"/>
          <p:nvPr/>
        </p:nvSpPr>
        <p:spPr>
          <a:xfrm>
            <a:off x="490538" y="6082099"/>
            <a:ext cx="3448052" cy="276999"/>
          </a:xfrm>
          <a:prstGeom prst="rect">
            <a:avLst/>
          </a:prstGeom>
          <a:noFill/>
        </p:spPr>
        <p:txBody>
          <a:bodyPr wrap="square" rtlCol="1">
            <a:spAutoFit/>
          </a:bodyPr>
          <a:lstStyle/>
          <a:p>
            <a:pPr algn="ctr"/>
            <a:r>
              <a:rPr lang="he-IL" sz="1200" dirty="0"/>
              <a:t>במבט מקוון – כתה א - משפחת כלי נגינה</a:t>
            </a:r>
          </a:p>
        </p:txBody>
      </p:sp>
      <p:pic>
        <p:nvPicPr>
          <p:cNvPr id="2050" name="Picture 2" descr="Traditional mariachi group playing at the historic district Traditional mariachi group playing at the historic district boy busker stock pictures, royalty-free photos &amp; images">
            <a:extLst>
              <a:ext uri="{FF2B5EF4-FFF2-40B4-BE49-F238E27FC236}">
                <a16:creationId xmlns:a16="http://schemas.microsoft.com/office/drawing/2014/main" id="{F0BDE3CF-5C80-2A2D-32CB-355A5D8B5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430" y="1895475"/>
            <a:ext cx="6028412" cy="401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7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7276" y="1076325"/>
            <a:ext cx="6829424" cy="646331"/>
          </a:xfrm>
          <a:prstGeom prst="rect">
            <a:avLst/>
          </a:prstGeom>
          <a:noFill/>
        </p:spPr>
        <p:txBody>
          <a:bodyPr wrap="square" rtlCol="1">
            <a:spAutoFit/>
          </a:bodyPr>
          <a:lstStyle/>
          <a:p>
            <a:r>
              <a:rPr lang="he-IL" sz="3600" b="1" dirty="0">
                <a:solidFill>
                  <a:srgbClr val="FF0000"/>
                </a:solidFill>
              </a:rPr>
              <a:t>משפחות של שפות</a:t>
            </a:r>
          </a:p>
        </p:txBody>
      </p:sp>
      <p:sp>
        <p:nvSpPr>
          <p:cNvPr id="4" name="TextBox 3"/>
          <p:cNvSpPr txBox="1"/>
          <p:nvPr/>
        </p:nvSpPr>
        <p:spPr>
          <a:xfrm>
            <a:off x="8158163" y="6148774"/>
            <a:ext cx="3448052" cy="276999"/>
          </a:xfrm>
          <a:prstGeom prst="rect">
            <a:avLst/>
          </a:prstGeom>
          <a:noFill/>
        </p:spPr>
        <p:txBody>
          <a:bodyPr wrap="square" rtlCol="1">
            <a:spAutoFit/>
          </a:bodyPr>
          <a:lstStyle/>
          <a:p>
            <a:pPr algn="ctr"/>
            <a:r>
              <a:rPr lang="he-IL" sz="1200" dirty="0"/>
              <a:t>מתוך: ויקיפדיה</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2498216"/>
            <a:ext cx="6038850" cy="3554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076325"/>
            <a:ext cx="4032250" cy="514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25825" y="6287272"/>
            <a:ext cx="1628775" cy="276999"/>
          </a:xfrm>
          <a:prstGeom prst="rect">
            <a:avLst/>
          </a:prstGeom>
          <a:noFill/>
        </p:spPr>
        <p:txBody>
          <a:bodyPr wrap="square" rtlCol="1">
            <a:spAutoFit/>
          </a:bodyPr>
          <a:lstStyle/>
          <a:p>
            <a:r>
              <a:rPr lang="he-IL" sz="1200" dirty="0"/>
              <a:t>תפוצת השפות השמיות</a:t>
            </a:r>
          </a:p>
        </p:txBody>
      </p:sp>
    </p:spTree>
    <p:extLst>
      <p:ext uri="{BB962C8B-B14F-4D97-AF65-F5344CB8AC3E}">
        <p14:creationId xmlns:p14="http://schemas.microsoft.com/office/powerpoint/2010/main" val="186282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בחוץ, שמיים, צמח, חלון">
            <a:extLst>
              <a:ext uri="{FF2B5EF4-FFF2-40B4-BE49-F238E27FC236}">
                <a16:creationId xmlns:a16="http://schemas.microsoft.com/office/drawing/2014/main" id="{CFE5FF44-3984-D8D9-83FF-7DF5929A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139" y="1233791"/>
            <a:ext cx="4696839" cy="5121072"/>
          </a:xfrm>
          <a:prstGeom prst="rect">
            <a:avLst/>
          </a:prstGeom>
        </p:spPr>
      </p:pic>
      <p:sp>
        <p:nvSpPr>
          <p:cNvPr id="5" name="TextBox 1">
            <a:extLst>
              <a:ext uri="{FF2B5EF4-FFF2-40B4-BE49-F238E27FC236}">
                <a16:creationId xmlns:a16="http://schemas.microsoft.com/office/drawing/2014/main" id="{E0054691-749C-C0CF-B161-5C763CB7B8C1}"/>
              </a:ext>
            </a:extLst>
          </p:cNvPr>
          <p:cNvSpPr txBox="1"/>
          <p:nvPr/>
        </p:nvSpPr>
        <p:spPr>
          <a:xfrm>
            <a:off x="671209" y="1983105"/>
            <a:ext cx="5424792" cy="2644506"/>
          </a:xfrm>
          <a:prstGeom prst="rect">
            <a:avLst/>
          </a:prstGeom>
          <a:noFill/>
        </p:spPr>
        <p:txBody>
          <a:bodyPr wrap="square" rtlCol="1">
            <a:spAutoFit/>
          </a:bodyPr>
          <a:lstStyle/>
          <a:p>
            <a:pPr algn="ctr">
              <a:lnSpc>
                <a:spcPct val="150000"/>
              </a:lnSpc>
            </a:pPr>
            <a:r>
              <a:rPr lang="he-IL" sz="4400" b="1" dirty="0">
                <a:solidFill>
                  <a:srgbClr val="FF0000"/>
                </a:solidFill>
              </a:rPr>
              <a:t>הרצאת אורח: מני ישי</a:t>
            </a:r>
          </a:p>
          <a:p>
            <a:pPr algn="ctr">
              <a:lnSpc>
                <a:spcPct val="150000"/>
              </a:lnSpc>
            </a:pPr>
            <a:r>
              <a:rPr lang="he-IL" sz="2800" b="1" dirty="0">
                <a:solidFill>
                  <a:srgbClr val="FF0000"/>
                </a:solidFill>
              </a:rPr>
              <a:t>מדריך ומורה דרך</a:t>
            </a:r>
          </a:p>
          <a:p>
            <a:pPr algn="ctr">
              <a:lnSpc>
                <a:spcPct val="150000"/>
              </a:lnSpc>
            </a:pPr>
            <a:r>
              <a:rPr lang="he-IL" sz="4400" b="1" dirty="0">
                <a:solidFill>
                  <a:srgbClr val="FF0000"/>
                </a:solidFill>
              </a:rPr>
              <a:t>סיפורי משפחות </a:t>
            </a:r>
          </a:p>
        </p:txBody>
      </p:sp>
    </p:spTree>
    <p:extLst>
      <p:ext uri="{BB962C8B-B14F-4D97-AF65-F5344CB8AC3E}">
        <p14:creationId xmlns:p14="http://schemas.microsoft.com/office/powerpoint/2010/main" val="244639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9881" y="4417473"/>
            <a:ext cx="2812041" cy="191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7321A781-7788-1F82-611C-B35F75E3B440}"/>
              </a:ext>
            </a:extLst>
          </p:cNvPr>
          <p:cNvSpPr txBox="1"/>
          <p:nvPr/>
        </p:nvSpPr>
        <p:spPr>
          <a:xfrm>
            <a:off x="4362450" y="1278152"/>
            <a:ext cx="7198995" cy="3139321"/>
          </a:xfrm>
          <a:prstGeom prst="rect">
            <a:avLst/>
          </a:prstGeom>
          <a:noFill/>
        </p:spPr>
        <p:txBody>
          <a:bodyPr wrap="square" rtlCol="0">
            <a:spAutoFit/>
          </a:bodyPr>
          <a:lstStyle/>
          <a:p>
            <a:pPr algn="ctr">
              <a:lnSpc>
                <a:spcPct val="150000"/>
              </a:lnSpc>
            </a:pPr>
            <a:r>
              <a:rPr lang="he-IL" sz="4400" b="1" dirty="0" err="1">
                <a:solidFill>
                  <a:srgbClr val="FF0000"/>
                </a:solidFill>
              </a:rPr>
              <a:t>עַשְׂיָנוּת</a:t>
            </a:r>
            <a:r>
              <a:rPr lang="he-IL" sz="4400" b="1" dirty="0">
                <a:solidFill>
                  <a:srgbClr val="FF0000"/>
                </a:solidFill>
              </a:rPr>
              <a:t> (מֵיְיקֵר) </a:t>
            </a:r>
          </a:p>
          <a:p>
            <a:pPr algn="ctr">
              <a:lnSpc>
                <a:spcPct val="150000"/>
              </a:lnSpc>
            </a:pPr>
            <a:r>
              <a:rPr lang="he-IL" sz="4400" b="1" dirty="0">
                <a:solidFill>
                  <a:srgbClr val="FF0000"/>
                </a:solidFill>
              </a:rPr>
              <a:t>משהו יצירתי ליום המשפחה</a:t>
            </a:r>
          </a:p>
          <a:p>
            <a:pPr algn="ctr">
              <a:lnSpc>
                <a:spcPct val="150000"/>
              </a:lnSpc>
            </a:pPr>
            <a:r>
              <a:rPr lang="he-IL" sz="4400" b="1" dirty="0">
                <a:solidFill>
                  <a:srgbClr val="FF0000"/>
                </a:solidFill>
              </a:rPr>
              <a:t> </a:t>
            </a:r>
            <a:r>
              <a:rPr lang="he-IL" sz="3200" b="1" dirty="0">
                <a:solidFill>
                  <a:srgbClr val="FF0000"/>
                </a:solidFill>
              </a:rPr>
              <a:t>פרחים מיובשים ביציקות </a:t>
            </a:r>
            <a:r>
              <a:rPr lang="en-US" sz="3200" b="1" dirty="0">
                <a:solidFill>
                  <a:srgbClr val="FF0000"/>
                </a:solidFill>
              </a:rPr>
              <a:t>RESIN</a:t>
            </a:r>
            <a:endParaRPr lang="he-IL" sz="3200" b="1" dirty="0">
              <a:solidFill>
                <a:srgbClr val="FF0000"/>
              </a:solidFill>
            </a:endParaRPr>
          </a:p>
        </p:txBody>
      </p:sp>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395" y="1641545"/>
            <a:ext cx="2893820" cy="3858426"/>
          </a:xfrm>
          <a:prstGeom prst="rect">
            <a:avLst/>
          </a:prstGeom>
        </p:spPr>
      </p:pic>
      <p:pic>
        <p:nvPicPr>
          <p:cNvPr id="71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537" y="4417473"/>
            <a:ext cx="1645162" cy="210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94589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3298</TotalTime>
  <Words>1282</Words>
  <Application>Microsoft Office PowerPoint</Application>
  <PresentationFormat>מסך רחב</PresentationFormat>
  <Paragraphs>138</Paragraphs>
  <Slides>27</Slides>
  <Notes>4</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27</vt:i4>
      </vt:variant>
    </vt:vector>
  </HeadingPairs>
  <TitlesOfParts>
    <vt:vector size="34" baseType="lpstr">
      <vt:lpstr>Arial</vt:lpstr>
      <vt:lpstr>Calibri</vt:lpstr>
      <vt:lpstr>Calibri Light</vt:lpstr>
      <vt:lpstr>inherit</vt:lpstr>
      <vt:lpstr>Wingdings</vt:lpstr>
      <vt:lpstr>ערכת נושא Office</vt:lpstr>
      <vt:lpstr>1_ערכת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מטרות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דליה קילים</dc:creator>
  <cp:lastModifiedBy>דליה קילים</cp:lastModifiedBy>
  <cp:revision>109</cp:revision>
  <dcterms:created xsi:type="dcterms:W3CDTF">2024-06-19T12:03:39Z</dcterms:created>
  <dcterms:modified xsi:type="dcterms:W3CDTF">2025-02-24T15:17:33Z</dcterms:modified>
</cp:coreProperties>
</file>