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56" r:id="rId4"/>
    <p:sldId id="264" r:id="rId5"/>
    <p:sldId id="258" r:id="rId6"/>
    <p:sldId id="260" r:id="rId7"/>
    <p:sldId id="259" r:id="rId8"/>
    <p:sldId id="261" r:id="rId9"/>
    <p:sldId id="262" r:id="rId10"/>
    <p:sldId id="26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682" autoAdjust="0"/>
    <p:restoredTop sz="94660"/>
  </p:normalViewPr>
  <p:slideViewPr>
    <p:cSldViewPr snapToGrid="0" showGuides="1">
      <p:cViewPr varScale="1">
        <p:scale>
          <a:sx n="62" d="100"/>
          <a:sy n="62" d="100"/>
        </p:scale>
        <p:origin x="666" y="2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59367-B078-4115-9289-A4F48FDEAFB6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40F97-E6DD-4732-838F-C02E16418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774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59367-B078-4115-9289-A4F48FDEAFB6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40F97-E6DD-4732-838F-C02E16418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335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59367-B078-4115-9289-A4F48FDEAFB6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40F97-E6DD-4732-838F-C02E16418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2057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29062EC-8FA8-424C-A9D0-8EBB71C0FD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B90F370F-5331-4D62-BAA5-6E8031EB1D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6269FC02-8BE9-4FCB-991E-2A3628ACF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B852B-7BE1-41CB-8D3B-8DDF4D311FFC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כ"ו/שבט/תשפ"ה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56F5B3CF-D1CE-435A-A54E-359B543F9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2CCC189C-0ABD-4E4F-B5C2-C5F2BC1FE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091F8-B23E-476A-A78D-A63BD24B97FC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90036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ADE2760-C11E-4BF8-A0C9-84B8786C3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07F9F74C-D9D7-4434-97AF-1A2FCEFAA1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973DF5B1-BB0B-4963-A53D-7F8D6F08C0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B852B-7BE1-41CB-8D3B-8DDF4D311FFC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כ"ו/שבט/תשפ"ה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9C04EE7A-30D1-46CB-89DF-7DB70C735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C7415A00-A7C5-47E8-B328-CFCCEC712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091F8-B23E-476A-A78D-A63BD24B97FC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75159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1AFD4FB-B62F-4305-8D70-473A77055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982D80DC-00C2-47C9-A611-DF23AC722A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155A892C-438B-49A4-A976-E61FD3F81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B852B-7BE1-41CB-8D3B-8DDF4D311FFC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כ"ו/שבט/תשפ"ה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60673A00-1264-4C32-BCA3-F9FD42207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EE94A959-A8B4-4C56-9826-7FA740320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091F8-B23E-476A-A78D-A63BD24B97FC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36057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8BD5B17-D8AB-4867-A130-98DAA8378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8F04B34C-138F-477B-8697-ED9304A797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16604CDB-9193-4783-9C82-D51D068DFA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748336E3-89A8-4F78-BFAE-AD91EF898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B852B-7BE1-41CB-8D3B-8DDF4D311FFC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כ"ו/שבט/תשפ"ה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E4EC9599-2592-4DF0-AAA8-14263B229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59EB65B1-3C97-4C2F-A1BD-7814DA2B3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091F8-B23E-476A-A78D-A63BD24B97FC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7753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B158EBE-26C9-4B0C-A281-2EF645D56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28C131BF-E555-4C4A-9CAC-7DFBADB991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D8E995FD-DA22-4606-B3A2-9514C685A4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BFBB659E-2BAE-4515-9FCD-1DCC4E2007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6C31B4EF-4543-4481-B707-807749F6C4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4152B564-0F71-4CF8-B27A-29F3C02C5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B852B-7BE1-41CB-8D3B-8DDF4D311FFC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כ"ו/שבט/תשפ"ה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DC289A40-C49A-4A42-8ED9-4661CD87D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6C0130D1-9E14-4E04-86D9-4704197CA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091F8-B23E-476A-A78D-A63BD24B97FC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24860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1559B14-D86C-4D31-B5EC-EB332D00D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2121D319-C11A-41F0-9B71-86E6274A4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B852B-7BE1-41CB-8D3B-8DDF4D311FFC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כ"ו/שבט/תשפ"ה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3FF29381-4C37-424D-9B14-3F2205EBC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9A037041-7853-4422-808D-0BEFF6B2F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091F8-B23E-476A-A78D-A63BD24B97FC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25445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4392449E-C3E2-499C-B37F-8BBE8241D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B852B-7BE1-41CB-8D3B-8DDF4D311FFC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כ"ו/שבט/תשפ"ה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867AC247-86BA-4AAE-83A8-18DDE3D74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4DCFAD72-B9FA-4DE6-9E58-2296DA41F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091F8-B23E-476A-A78D-A63BD24B97FC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50229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5A01850-4E43-4D42-9B07-C485FDADA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BAA42967-82D9-4DAB-9E4D-95D5984DAD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0CEE9F8F-9C82-4656-8FBC-86D026984A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5BD6C66B-32E9-4C05-937C-385E80F01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B852B-7BE1-41CB-8D3B-8DDF4D311FFC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כ"ו/שבט/תשפ"ה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35F06193-4299-4DD4-9BFE-BAF77A8C2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09BEB3CE-4EE3-4936-B5B2-2D61281A8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091F8-B23E-476A-A78D-A63BD24B97FC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9946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59367-B078-4115-9289-A4F48FDEAFB6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40F97-E6DD-4732-838F-C02E16418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8349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9740159-3FE9-4E84-9B62-5F2B29AEB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BE5C3832-D984-49C8-9C2C-E7533C3564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DAF33AB9-89F7-4173-98E0-64F637C2BD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96318CFA-275F-4286-BD41-3D5D492601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B852B-7BE1-41CB-8D3B-8DDF4D311FFC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כ"ו/שבט/תשפ"ה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9AC7A961-EE44-4818-B187-0AE6C4527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D29417B4-98D4-4209-9599-EA8130174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091F8-B23E-476A-A78D-A63BD24B97FC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55720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115C576-1EFA-4EB2-A37D-A37F23CBF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1663379F-0C2B-4F4B-84B6-F6BBBC52F2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7E11882D-955E-48BE-A19D-A7DFFE808E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B852B-7BE1-41CB-8D3B-8DDF4D311FFC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כ"ו/שבט/תשפ"ה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04D76A9F-CAA0-4502-83AE-67B3043BA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5B049612-852B-4B08-B584-6E3A48B63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091F8-B23E-476A-A78D-A63BD24B97FC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32628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735F4013-D0F6-4663-B7CD-21DCEE51FB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3BB1EBCE-61BD-46FC-8914-06ABF4FD70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FCFA2B04-EB0E-4854-ACE0-969B76A50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B852B-7BE1-41CB-8D3B-8DDF4D311FFC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כ"ו/שבט/תשפ"ה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B4CCA0D7-1642-4375-8551-80993D292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D0901183-3823-488D-9F09-22C849411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091F8-B23E-476A-A78D-A63BD24B97FC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1614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59367-B078-4115-9289-A4F48FDEAFB6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40F97-E6DD-4732-838F-C02E16418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746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59367-B078-4115-9289-A4F48FDEAFB6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40F97-E6DD-4732-838F-C02E16418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030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59367-B078-4115-9289-A4F48FDEAFB6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40F97-E6DD-4732-838F-C02E16418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14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59367-B078-4115-9289-A4F48FDEAFB6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40F97-E6DD-4732-838F-C02E16418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630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59367-B078-4115-9289-A4F48FDEAFB6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40F97-E6DD-4732-838F-C02E16418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632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59367-B078-4115-9289-A4F48FDEAFB6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40F97-E6DD-4732-838F-C02E16418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436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59367-B078-4115-9289-A4F48FDEAFB6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40F97-E6DD-4732-838F-C02E16418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060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59367-B078-4115-9289-A4F48FDEAFB6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740F97-E6DD-4732-838F-C02E16418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757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8CA4ECD4-C406-4A71-95C0-503208D671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8F73B82D-3E98-41A8-B1B9-005D3447D4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EDD47364-BE7A-497C-B35F-08E2B8107A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1"/>
            <a:fld id="{DA3B852B-7BE1-41CB-8D3B-8DDF4D311FFC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 rtl="1"/>
              <a:t>כ"ו/שבט/תשפ"ה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21784A28-4303-4C82-AEC5-B5C43DE8F5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1"/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C8BD8B32-3EE1-40F2-A3E7-1A48EBB0D6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1"/>
            <a:fld id="{847091F8-B23E-476A-A78D-A63BD24B97FC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 rtl="1"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5262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mabatmekuvan.ramot.org/ramot-heb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hyperlink" Target="https://mabatmekuvan.ramot.org/ramot-heb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456409" y="1774637"/>
            <a:ext cx="8728840" cy="2118280"/>
          </a:xfrm>
        </p:spPr>
        <p:txBody>
          <a:bodyPr/>
          <a:lstStyle/>
          <a:p>
            <a:r>
              <a:rPr lang="he-IL" dirty="0"/>
              <a:t>  </a:t>
            </a:r>
            <a:endParaRPr lang="en-US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2790825" y="4062849"/>
            <a:ext cx="9144000" cy="1655762"/>
          </a:xfrm>
        </p:spPr>
        <p:txBody>
          <a:bodyPr/>
          <a:lstStyle/>
          <a:p>
            <a:r>
              <a:rPr lang="he-IL" dirty="0"/>
              <a:t> </a:t>
            </a:r>
            <a:endParaRPr lang="en-US" dirty="0"/>
          </a:p>
        </p:txBody>
      </p:sp>
      <p:pic>
        <p:nvPicPr>
          <p:cNvPr id="1026" name="Picture 2" descr="Le Lait, Yogourt, Boire, Calcium, Verre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" y="1909212"/>
            <a:ext cx="6537949" cy="4948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320723" y="409754"/>
            <a:ext cx="102744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sz="5400" b="1" dirty="0">
                <a:solidFill>
                  <a:srgbClr val="00B0F0"/>
                </a:solidFill>
              </a:rPr>
              <a:t>סודו של היוגורט</a:t>
            </a:r>
            <a:endParaRPr lang="en-US" sz="5400" b="1" dirty="0">
              <a:solidFill>
                <a:srgbClr val="00B0F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505997" y="1774637"/>
            <a:ext cx="5135662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sz="4800" b="1" dirty="0">
                <a:solidFill>
                  <a:srgbClr val="FF0000"/>
                </a:solidFill>
              </a:rPr>
              <a:t>למידה היברידית</a:t>
            </a:r>
          </a:p>
          <a:p>
            <a:pPr algn="ctr"/>
            <a:endParaRPr lang="he-IL" sz="3600" b="1" dirty="0"/>
          </a:p>
          <a:p>
            <a:pPr algn="ctr"/>
            <a:r>
              <a:rPr lang="he-IL" sz="4000" b="1" dirty="0"/>
              <a:t>התנסות בחקר</a:t>
            </a:r>
            <a:r>
              <a:rPr lang="he-IL" sz="3600" b="1" dirty="0"/>
              <a:t> </a:t>
            </a:r>
            <a:r>
              <a:rPr lang="he-IL" sz="4000" b="1" dirty="0"/>
              <a:t>ופתרון בעיות בשילוב עם התנסות מתוקשבת</a:t>
            </a:r>
            <a:endParaRPr lang="en-US" sz="4000" b="1" dirty="0"/>
          </a:p>
        </p:txBody>
      </p:sp>
      <p:pic>
        <p:nvPicPr>
          <p:cNvPr id="6" name="תמונה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54418" y="6054572"/>
            <a:ext cx="1137665" cy="676871"/>
          </a:xfrm>
          <a:prstGeom prst="rect">
            <a:avLst/>
          </a:prstGeom>
        </p:spPr>
      </p:pic>
      <p:pic>
        <p:nvPicPr>
          <p:cNvPr id="7" name="תמונה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14799" y="6050697"/>
            <a:ext cx="1202405" cy="680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48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/>
              <a:t> </a:t>
            </a:r>
            <a:endParaRPr lang="en-US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300308" cy="1655762"/>
          </a:xfrm>
        </p:spPr>
        <p:txBody>
          <a:bodyPr/>
          <a:lstStyle/>
          <a:p>
            <a:r>
              <a:rPr lang="he-IL" dirty="0"/>
              <a:t>  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973521" y="1803668"/>
            <a:ext cx="460057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sz="2800" dirty="0"/>
              <a:t>המשימה "</a:t>
            </a:r>
            <a:r>
              <a:rPr lang="he-IL" sz="2800" b="1" dirty="0"/>
              <a:t>מהו סוד היוגורט</a:t>
            </a:r>
            <a:r>
              <a:rPr lang="he-IL" sz="2800" dirty="0"/>
              <a:t>" מופיעה ביחידת התוכן</a:t>
            </a:r>
          </a:p>
          <a:p>
            <a:pPr algn="ctr"/>
            <a:r>
              <a:rPr lang="he-IL" sz="2800" dirty="0"/>
              <a:t> "</a:t>
            </a:r>
            <a:r>
              <a:rPr lang="he-IL" sz="2800" b="1" dirty="0"/>
              <a:t>גוף האדם ובריאותו</a:t>
            </a:r>
            <a:r>
              <a:rPr lang="he-IL" sz="2800" dirty="0"/>
              <a:t>" </a:t>
            </a:r>
          </a:p>
          <a:p>
            <a:pPr algn="ctr"/>
            <a:r>
              <a:rPr lang="he-IL" sz="2800" dirty="0"/>
              <a:t>של כיתה ה באתר </a:t>
            </a:r>
            <a:r>
              <a:rPr lang="he-IL" sz="2800" b="1" dirty="0">
                <a:solidFill>
                  <a:srgbClr val="FF0000"/>
                </a:solidFill>
                <a:hlinkClick r:id="rId2"/>
              </a:rPr>
              <a:t>במבט מקוון </a:t>
            </a:r>
            <a:r>
              <a:rPr lang="he-IL" sz="2800" dirty="0"/>
              <a:t>(בהקשר לעיבוד מזון)</a:t>
            </a:r>
          </a:p>
          <a:p>
            <a:pPr algn="ctr"/>
            <a:endParaRPr lang="he-IL" sz="2800" dirty="0"/>
          </a:p>
          <a:p>
            <a:pPr algn="ctr"/>
            <a:r>
              <a:rPr lang="he-IL" sz="2400" dirty="0"/>
              <a:t>ד"ר מירי דרסלר, נגה משען</a:t>
            </a:r>
          </a:p>
          <a:p>
            <a:pPr algn="ctr"/>
            <a:r>
              <a:rPr lang="he-IL" sz="2400" dirty="0"/>
              <a:t>המרכז לחינוך מדעי וטכנולוגי</a:t>
            </a:r>
          </a:p>
          <a:p>
            <a:pPr algn="ctr"/>
            <a:r>
              <a:rPr lang="he-IL" sz="2400" dirty="0"/>
              <a:t>אוניברסיטת תל-אביב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828432" y="247065"/>
            <a:ext cx="112949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sz="4000" b="1" dirty="0">
                <a:solidFill>
                  <a:srgbClr val="00B0F0"/>
                </a:solidFill>
              </a:rPr>
              <a:t>מהו סוד היוגורט: משימה מקוונת באתר במבט מקוון</a:t>
            </a:r>
            <a:endParaRPr lang="en-US" sz="4000" b="1" dirty="0">
              <a:solidFill>
                <a:srgbClr val="00B0F0"/>
              </a:solidFill>
            </a:endParaRPr>
          </a:p>
        </p:txBody>
      </p:sp>
      <p:pic>
        <p:nvPicPr>
          <p:cNvPr id="8" name="תמונה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8432" y="1171860"/>
            <a:ext cx="6117433" cy="4514279"/>
          </a:xfrm>
          <a:prstGeom prst="rect">
            <a:avLst/>
          </a:prstGeom>
        </p:spPr>
      </p:pic>
      <p:pic>
        <p:nvPicPr>
          <p:cNvPr id="9" name="תמונה 8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15600" y="6058510"/>
            <a:ext cx="1343757" cy="799489"/>
          </a:xfrm>
          <a:prstGeom prst="rect">
            <a:avLst/>
          </a:prstGeom>
        </p:spPr>
      </p:pic>
      <p:pic>
        <p:nvPicPr>
          <p:cNvPr id="10" name="תמונה 9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35656" y="5962483"/>
            <a:ext cx="1679944" cy="951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6988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 </a:t>
            </a:r>
            <a:r>
              <a:rPr lang="he-IL" b="1" dirty="0">
                <a:solidFill>
                  <a:srgbClr val="00B0F0"/>
                </a:solidFill>
                <a:cs typeface="+mn-cs"/>
              </a:rPr>
              <a:t>הפתיח במשימה המקוונת</a:t>
            </a:r>
            <a:endParaRPr lang="en-US" b="1" dirty="0">
              <a:solidFill>
                <a:srgbClr val="00B0F0"/>
              </a:solidFill>
              <a:cs typeface="+mn-cs"/>
            </a:endParaRPr>
          </a:p>
        </p:txBody>
      </p:sp>
      <p:pic>
        <p:nvPicPr>
          <p:cNvPr id="4" name="מציין מיקום תוכן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8068" y="1371600"/>
            <a:ext cx="10395863" cy="5336381"/>
          </a:xfrm>
          <a:prstGeom prst="rect">
            <a:avLst/>
          </a:prstGeom>
        </p:spPr>
      </p:pic>
      <p:pic>
        <p:nvPicPr>
          <p:cNvPr id="6" name="תמונה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913" y="6081752"/>
            <a:ext cx="1373362" cy="776248"/>
          </a:xfrm>
          <a:prstGeom prst="rect">
            <a:avLst/>
          </a:prstGeom>
        </p:spPr>
      </p:pic>
      <p:pic>
        <p:nvPicPr>
          <p:cNvPr id="7" name="תמונה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95179" y="6081752"/>
            <a:ext cx="1109946" cy="660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2376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b="1" dirty="0">
                <a:solidFill>
                  <a:srgbClr val="00B0F0"/>
                </a:solidFill>
                <a:cs typeface="+mn-cs"/>
              </a:rPr>
              <a:t>דברי רקע: למורה</a:t>
            </a:r>
            <a:endParaRPr lang="en-US" b="1" dirty="0">
              <a:solidFill>
                <a:srgbClr val="00B0F0"/>
              </a:solidFill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r" rtl="1">
              <a:buNone/>
            </a:pPr>
            <a:r>
              <a:rPr lang="he-IL" dirty="0">
                <a:solidFill>
                  <a:prstClr val="black"/>
                </a:solidFill>
              </a:rPr>
              <a:t>יוגורט הוא תוצר של חלב שנוצר בעקבות שינוי ה-</a:t>
            </a:r>
            <a:r>
              <a:rPr lang="en-US" dirty="0">
                <a:solidFill>
                  <a:prstClr val="black"/>
                </a:solidFill>
              </a:rPr>
              <a:t>PH</a:t>
            </a:r>
            <a:r>
              <a:rPr lang="he-IL" dirty="0">
                <a:solidFill>
                  <a:prstClr val="black"/>
                </a:solidFill>
              </a:rPr>
              <a:t> (ירידה מתחת לערך 7).</a:t>
            </a:r>
          </a:p>
          <a:p>
            <a:pPr marL="0" lvl="0" indent="0" algn="r" rtl="1">
              <a:buNone/>
            </a:pPr>
            <a:r>
              <a:rPr lang="he-IL" dirty="0">
                <a:solidFill>
                  <a:prstClr val="black"/>
                </a:solidFill>
              </a:rPr>
              <a:t>כאשר ה-</a:t>
            </a:r>
            <a:r>
              <a:rPr lang="en-US" dirty="0">
                <a:solidFill>
                  <a:prstClr val="black"/>
                </a:solidFill>
              </a:rPr>
              <a:t>PH</a:t>
            </a:r>
            <a:r>
              <a:rPr lang="he-IL" dirty="0">
                <a:solidFill>
                  <a:prstClr val="black"/>
                </a:solidFill>
              </a:rPr>
              <a:t> </a:t>
            </a:r>
            <a:r>
              <a:rPr lang="he-IL">
                <a:solidFill>
                  <a:prstClr val="black"/>
                </a:solidFill>
              </a:rPr>
              <a:t>של החלב </a:t>
            </a:r>
            <a:r>
              <a:rPr lang="he-IL" dirty="0">
                <a:solidFill>
                  <a:prstClr val="black"/>
                </a:solidFill>
              </a:rPr>
              <a:t>יורד מ-6, חלבוני החלב מתחילים לאבד את המבנה המרחבי שלהם ומתגבשים  - לתהליך קוראים </a:t>
            </a:r>
            <a:r>
              <a:rPr lang="he-IL" dirty="0" err="1">
                <a:solidFill>
                  <a:prstClr val="black"/>
                </a:solidFill>
              </a:rPr>
              <a:t>דנטורציה</a:t>
            </a:r>
            <a:r>
              <a:rPr lang="he-IL" dirty="0">
                <a:solidFill>
                  <a:prstClr val="black"/>
                </a:solidFill>
              </a:rPr>
              <a:t> של החלבון.</a:t>
            </a:r>
          </a:p>
          <a:p>
            <a:pPr marL="0" lvl="0" indent="0" algn="r" rtl="1">
              <a:buNone/>
            </a:pPr>
            <a:endParaRPr lang="he-IL" b="1" dirty="0">
              <a:solidFill>
                <a:prstClr val="black"/>
              </a:solidFill>
            </a:endParaRPr>
          </a:p>
          <a:p>
            <a:pPr marL="0" lvl="0" indent="0" algn="r" rtl="1">
              <a:buNone/>
            </a:pPr>
            <a:r>
              <a:rPr lang="he-IL" b="1" dirty="0">
                <a:solidFill>
                  <a:prstClr val="black"/>
                </a:solidFill>
              </a:rPr>
              <a:t>מה גורם להחמצה של החלב?</a:t>
            </a:r>
          </a:p>
          <a:p>
            <a:pPr marL="0" lvl="0" indent="0" algn="r" rtl="1">
              <a:buNone/>
            </a:pPr>
            <a:r>
              <a:rPr lang="he-IL" dirty="0">
                <a:solidFill>
                  <a:prstClr val="black"/>
                </a:solidFill>
              </a:rPr>
              <a:t>פעילות של חיידקים ידידותיים הצורכים את סוכר הלקטוז שבחלב ומפרישים חומצה לקטית בתהליך נשימה אל-אווירני (תסיסה לקטית).</a:t>
            </a:r>
          </a:p>
          <a:p>
            <a:pPr marL="0" lvl="0" indent="0" algn="r" rtl="1">
              <a:buNone/>
            </a:pPr>
            <a:r>
              <a:rPr lang="he-IL" dirty="0">
                <a:solidFill>
                  <a:prstClr val="black"/>
                </a:solidFill>
              </a:rPr>
              <a:t>תהליך התסיסה מסתיים כאשר ה-</a:t>
            </a:r>
            <a:r>
              <a:rPr lang="en-US" dirty="0">
                <a:solidFill>
                  <a:prstClr val="black"/>
                </a:solidFill>
              </a:rPr>
              <a:t>PH</a:t>
            </a:r>
            <a:r>
              <a:rPr lang="he-IL" dirty="0">
                <a:solidFill>
                  <a:prstClr val="black"/>
                </a:solidFill>
              </a:rPr>
              <a:t>  מגיע ל-3. בדרגה כזו של </a:t>
            </a:r>
            <a:r>
              <a:rPr lang="en-US" dirty="0">
                <a:solidFill>
                  <a:prstClr val="black"/>
                </a:solidFill>
              </a:rPr>
              <a:t>PH</a:t>
            </a:r>
            <a:r>
              <a:rPr lang="he-IL" dirty="0">
                <a:solidFill>
                  <a:prstClr val="black"/>
                </a:solidFill>
              </a:rPr>
              <a:t>  החיידקים אינם יכולים להתקיים ולכן הם כבר לא פעילים.</a:t>
            </a: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85950" y="124552"/>
            <a:ext cx="1341236" cy="798645"/>
          </a:xfrm>
          <a:prstGeom prst="rect">
            <a:avLst/>
          </a:prstGeom>
        </p:spPr>
      </p:pic>
      <p:pic>
        <p:nvPicPr>
          <p:cNvPr id="5" name="תמונה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0059" y="124552"/>
            <a:ext cx="1336282" cy="756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9670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>
                <a:solidFill>
                  <a:srgbClr val="00B0F0"/>
                </a:solidFill>
                <a:cs typeface="+mn-cs"/>
              </a:rPr>
              <a:t>כיצד מכינים יוגורט?</a:t>
            </a:r>
            <a:endParaRPr lang="en-US" b="1" dirty="0">
              <a:solidFill>
                <a:srgbClr val="00B0F0"/>
              </a:solidFill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81354" y="1690688"/>
            <a:ext cx="11072446" cy="51673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e-IL" b="1" dirty="0"/>
              <a:t>הנחיות</a:t>
            </a:r>
          </a:p>
          <a:p>
            <a:pPr marL="0" indent="0">
              <a:buNone/>
            </a:pPr>
            <a:r>
              <a:rPr lang="he-IL" b="1" dirty="0"/>
              <a:t>ציוד וחומרים</a:t>
            </a:r>
            <a:r>
              <a:rPr lang="he-IL" dirty="0"/>
              <a:t>: ליטר חלב, כף יוגורט, מד טמפרטורה, אמבט, צידנית, מים</a:t>
            </a:r>
          </a:p>
          <a:p>
            <a:pPr marL="514350" indent="-514350">
              <a:buAutoNum type="arabicPeriod"/>
            </a:pPr>
            <a:r>
              <a:rPr lang="he-IL" dirty="0"/>
              <a:t>מחממים ליטר חלב (אחוז השומן אינו חשוב) בסיר עם מכסה עד לטמפרטורה של 85-90 מעלות צלסיוס. בוחשים מדי פעם ולא מביאים לרתיחה.</a:t>
            </a:r>
          </a:p>
          <a:p>
            <a:pPr marL="514350" indent="-514350">
              <a:buAutoNum type="arabicPeriod"/>
            </a:pPr>
            <a:r>
              <a:rPr lang="he-IL" dirty="0"/>
              <a:t>מקררים את סיר החלב באמבט מים עד לטמפרטורה של 55 מעלות.</a:t>
            </a:r>
          </a:p>
          <a:p>
            <a:pPr marL="514350" indent="-514350">
              <a:buAutoNum type="arabicPeriod"/>
            </a:pPr>
            <a:r>
              <a:rPr lang="he-IL" dirty="0"/>
              <a:t>מוסיפים כף יוגורט מוכן לחלב ומערבבים.</a:t>
            </a:r>
          </a:p>
          <a:p>
            <a:pPr marL="514350" indent="-514350">
              <a:buAutoNum type="arabicPeriod"/>
            </a:pPr>
            <a:r>
              <a:rPr lang="he-IL" dirty="0"/>
              <a:t>מוזגים את החלב עם היוגורט לצנצנות עד לגובה 1.5 סנטימטרים מהפתח.</a:t>
            </a:r>
          </a:p>
          <a:p>
            <a:pPr marL="514350" indent="-514350">
              <a:buAutoNum type="arabicPeriod"/>
            </a:pPr>
            <a:r>
              <a:rPr lang="he-IL" dirty="0"/>
              <a:t>שמים את הצנצנות בתוך צידנית ושופכים מים בטמפרטורה של 50 מעלות כך שיכסו את הצנצנות עד לגובה של מתחת למכסים.</a:t>
            </a:r>
          </a:p>
          <a:p>
            <a:pPr marL="514350" indent="-514350">
              <a:buAutoNum type="arabicPeriod"/>
            </a:pPr>
            <a:r>
              <a:rPr lang="he-IL" dirty="0"/>
              <a:t>מחכים שלוש שעות. מתקבל יוגורט.</a:t>
            </a:r>
          </a:p>
          <a:p>
            <a:pPr marL="514350" indent="-514350">
              <a:buAutoNum type="arabicPeriod"/>
            </a:pPr>
            <a:endParaRPr lang="he-IL" dirty="0"/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200686"/>
            <a:ext cx="1341236" cy="798645"/>
          </a:xfrm>
          <a:prstGeom prst="rect">
            <a:avLst/>
          </a:prstGeom>
        </p:spPr>
      </p:pic>
      <p:pic>
        <p:nvPicPr>
          <p:cNvPr id="5" name="תמונה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98411" y="106572"/>
            <a:ext cx="1459116" cy="826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41524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95350" y="500062"/>
            <a:ext cx="10515600" cy="1325563"/>
          </a:xfrm>
        </p:spPr>
        <p:txBody>
          <a:bodyPr/>
          <a:lstStyle/>
          <a:p>
            <a:pPr algn="r"/>
            <a:r>
              <a:rPr lang="he-IL" b="1" dirty="0">
                <a:solidFill>
                  <a:srgbClr val="00B0F0"/>
                </a:solidFill>
                <a:cs typeface="+mn-cs"/>
              </a:rPr>
              <a:t>מה במשימה המקוונת?</a:t>
            </a:r>
            <a:endParaRPr lang="en-US" b="1" dirty="0">
              <a:solidFill>
                <a:srgbClr val="00B0F0"/>
              </a:solidFill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he-IL" b="1" dirty="0">
                <a:solidFill>
                  <a:srgbClr val="00B0F0"/>
                </a:solidFill>
              </a:rPr>
              <a:t>חלק א: חוקרים את היוגורט (עמודים 5-2)</a:t>
            </a:r>
          </a:p>
          <a:p>
            <a:pPr algn="r" rtl="1"/>
            <a:r>
              <a:rPr lang="he-IL" dirty="0"/>
              <a:t>לומדים באמצעות צפייה בסרטון כיצד מכינים יוגורט.</a:t>
            </a:r>
          </a:p>
          <a:p>
            <a:pPr algn="r" rtl="1"/>
            <a:r>
              <a:rPr lang="he-IL" dirty="0"/>
              <a:t>משווים את תכונות היוגורט לתכונות החלב.</a:t>
            </a:r>
          </a:p>
          <a:p>
            <a:pPr algn="r" rtl="1"/>
            <a:r>
              <a:rPr lang="he-IL" dirty="0"/>
              <a:t>לומדים על תפקיד החיידקים הידידותיים בתהליך יצירת היוגורט.</a:t>
            </a:r>
          </a:p>
          <a:p>
            <a:pPr algn="r" rtl="1"/>
            <a:r>
              <a:rPr lang="he-IL" dirty="0"/>
              <a:t>לומדים על תפקיד החימום, הוספת היוגורט וזמן המנוחה של התערובת בתהליך הכנת היוגורט.</a:t>
            </a:r>
          </a:p>
          <a:p>
            <a:pPr algn="r" rtl="1"/>
            <a:endParaRPr lang="en-US" b="1" dirty="0"/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7582" y="100739"/>
            <a:ext cx="1341236" cy="798645"/>
          </a:xfrm>
          <a:prstGeom prst="rect">
            <a:avLst/>
          </a:prstGeom>
        </p:spPr>
      </p:pic>
      <p:pic>
        <p:nvPicPr>
          <p:cNvPr id="5" name="תמונה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90700" y="-60502"/>
            <a:ext cx="1695452" cy="959886"/>
          </a:xfrm>
          <a:prstGeom prst="rect">
            <a:avLst/>
          </a:prstGeom>
        </p:spPr>
      </p:pic>
      <p:pic>
        <p:nvPicPr>
          <p:cNvPr id="6" name="תמונה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0050" y="4705350"/>
            <a:ext cx="192405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05889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-85725"/>
            <a:ext cx="10515600" cy="1647825"/>
          </a:xfrm>
        </p:spPr>
        <p:txBody>
          <a:bodyPr/>
          <a:lstStyle/>
          <a:p>
            <a:pPr algn="r"/>
            <a:r>
              <a:rPr lang="he-IL" b="1" dirty="0">
                <a:solidFill>
                  <a:srgbClr val="00B0F0"/>
                </a:solidFill>
                <a:cs typeface="+mn-cs"/>
              </a:rPr>
              <a:t>מה במשימה המקוונת? - המשך</a:t>
            </a:r>
            <a:endParaRPr lang="en-US" b="1" dirty="0">
              <a:solidFill>
                <a:srgbClr val="00B0F0"/>
              </a:solidFill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15925" y="1076325"/>
            <a:ext cx="10756900" cy="5100638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he-IL" b="1" dirty="0">
                <a:solidFill>
                  <a:srgbClr val="00B0F0"/>
                </a:solidFill>
              </a:rPr>
              <a:t>חלק ב: פותרים בעיה (עמודים 9-6)</a:t>
            </a:r>
          </a:p>
          <a:p>
            <a:pPr algn="r" rtl="1"/>
            <a:r>
              <a:rPr lang="he-IL" dirty="0"/>
              <a:t>הצגת אתגר הנדסי: כיצד אפשר לקצר את זמן הכנת היוגורט?</a:t>
            </a:r>
          </a:p>
          <a:p>
            <a:pPr algn="r" rtl="1"/>
            <a:r>
              <a:rPr lang="he-IL" dirty="0"/>
              <a:t>התנסות בביצוע חקר מדעי שלם "אמתי" לפתרון שאלת החקר הבאה:</a:t>
            </a:r>
          </a:p>
          <a:p>
            <a:pPr marL="0" indent="0" algn="r" rtl="1">
              <a:buNone/>
            </a:pPr>
            <a:r>
              <a:rPr lang="he-IL" b="1" dirty="0"/>
              <a:t>מהי כמות היוגורט הדרושה להכנת יוגורט בזמן הקצר ביותר (מבלי לפגוע באיכות היוגורט)?</a:t>
            </a:r>
          </a:p>
          <a:p>
            <a:pPr marL="0" indent="0" algn="ctr" rtl="1">
              <a:buNone/>
            </a:pPr>
            <a:r>
              <a:rPr lang="he-IL" dirty="0">
                <a:solidFill>
                  <a:srgbClr val="00B0F0"/>
                </a:solidFill>
              </a:rPr>
              <a:t>תכנון החקר, גורם משפיע, גורם מושפע, גורמים קבועים,</a:t>
            </a:r>
          </a:p>
          <a:p>
            <a:pPr marL="0" indent="0" algn="ctr" rtl="1">
              <a:buNone/>
            </a:pPr>
            <a:r>
              <a:rPr lang="he-IL" dirty="0">
                <a:solidFill>
                  <a:srgbClr val="00B0F0"/>
                </a:solidFill>
              </a:rPr>
              <a:t> מהלך החקר, איסוף תוצאות והסקת מסקנות.</a:t>
            </a:r>
          </a:p>
          <a:p>
            <a:pPr marL="0" indent="0" algn="r" rtl="1">
              <a:buNone/>
            </a:pPr>
            <a:r>
              <a:rPr lang="he-IL" dirty="0"/>
              <a:t> </a:t>
            </a:r>
          </a:p>
          <a:p>
            <a:pPr marL="0" indent="0" algn="r" rtl="1">
              <a:buNone/>
            </a:pPr>
            <a:r>
              <a:rPr lang="he-IL" dirty="0"/>
              <a:t>  </a:t>
            </a:r>
          </a:p>
          <a:p>
            <a:pPr algn="r" rtl="1"/>
            <a:endParaRPr lang="en-US" b="1" dirty="0"/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38375" y="4432290"/>
            <a:ext cx="7467600" cy="2425710"/>
          </a:xfrm>
          <a:prstGeom prst="rect">
            <a:avLst/>
          </a:prstGeom>
        </p:spPr>
      </p:pic>
      <p:pic>
        <p:nvPicPr>
          <p:cNvPr id="5" name="תמונה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7582" y="277680"/>
            <a:ext cx="1341236" cy="798645"/>
          </a:xfrm>
          <a:prstGeom prst="rect">
            <a:avLst/>
          </a:prstGeom>
        </p:spPr>
      </p:pic>
      <p:pic>
        <p:nvPicPr>
          <p:cNvPr id="6" name="תמונה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95450" y="58498"/>
            <a:ext cx="1543052" cy="873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5497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904875" y="331331"/>
            <a:ext cx="10515600" cy="1325563"/>
          </a:xfrm>
        </p:spPr>
        <p:txBody>
          <a:bodyPr>
            <a:normAutofit/>
          </a:bodyPr>
          <a:lstStyle/>
          <a:p>
            <a:pPr algn="r" rtl="1"/>
            <a:r>
              <a:rPr lang="he-IL" b="1" dirty="0">
                <a:solidFill>
                  <a:srgbClr val="00B0F0"/>
                </a:solidFill>
                <a:cs typeface="+mn-cs"/>
              </a:rPr>
              <a:t>הביטוי של</a:t>
            </a:r>
            <a:r>
              <a:rPr lang="en-US" b="1" dirty="0">
                <a:solidFill>
                  <a:srgbClr val="00B0F0"/>
                </a:solidFill>
                <a:cs typeface="+mn-cs"/>
              </a:rPr>
              <a:t> STEM </a:t>
            </a:r>
            <a:r>
              <a:rPr lang="he-IL" b="1" dirty="0">
                <a:solidFill>
                  <a:srgbClr val="00B0F0"/>
                </a:solidFill>
                <a:cs typeface="+mn-cs"/>
              </a:rPr>
              <a:t>בפעילות</a:t>
            </a:r>
            <a:endParaRPr lang="en-US" b="1" dirty="0">
              <a:solidFill>
                <a:srgbClr val="00B0F0"/>
              </a:solidFill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" y="2066925"/>
            <a:ext cx="105156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3200" b="1" dirty="0">
                <a:solidFill>
                  <a:srgbClr val="00B0F0"/>
                </a:solidFill>
              </a:rPr>
              <a:t>מדעים</a:t>
            </a:r>
            <a:r>
              <a:rPr lang="he-IL" sz="3200" b="1" dirty="0"/>
              <a:t>:  </a:t>
            </a:r>
            <a:r>
              <a:rPr lang="he-IL" sz="3200" dirty="0"/>
              <a:t>אפיון תכונות היוגורט</a:t>
            </a:r>
            <a:r>
              <a:rPr lang="he-IL" sz="3200" b="1" dirty="0"/>
              <a:t>, </a:t>
            </a:r>
            <a:r>
              <a:rPr lang="he-IL" sz="3200" dirty="0"/>
              <a:t>הפרשת חומצה לקטית על ידי חיידקים, תהליך החקר המדעי (תכנון, ביצוע והסקת מסקנות).</a:t>
            </a:r>
          </a:p>
          <a:p>
            <a:pPr algn="r" rtl="1"/>
            <a:r>
              <a:rPr lang="he-IL" sz="3200" b="1" dirty="0">
                <a:solidFill>
                  <a:srgbClr val="00B0F0"/>
                </a:solidFill>
              </a:rPr>
              <a:t>טכנולוגיה</a:t>
            </a:r>
            <a:r>
              <a:rPr lang="he-IL" sz="3200" b="1" dirty="0"/>
              <a:t>: </a:t>
            </a:r>
            <a:r>
              <a:rPr lang="he-IL" sz="3200" dirty="0"/>
              <a:t>היוגורט כמוצר (נוצר על ידי בני אדם)</a:t>
            </a:r>
          </a:p>
          <a:p>
            <a:pPr algn="r" rtl="1"/>
            <a:r>
              <a:rPr lang="he-IL" sz="3200" b="1" dirty="0">
                <a:solidFill>
                  <a:srgbClr val="00B0F0"/>
                </a:solidFill>
              </a:rPr>
              <a:t>הנדסה</a:t>
            </a:r>
            <a:r>
              <a:rPr lang="he-IL" sz="3200" b="1" dirty="0"/>
              <a:t>: </a:t>
            </a:r>
            <a:r>
              <a:rPr lang="he-IL" sz="3200" dirty="0"/>
              <a:t>פתרון בעיה הנדסי, תכן של מוצר יוגורט בהתאם לדרישות מהמוצר, שימוש בידע מדעי בתהליך הפתרון ההנדסי.</a:t>
            </a:r>
          </a:p>
          <a:p>
            <a:pPr algn="r" rtl="1"/>
            <a:r>
              <a:rPr lang="he-IL" sz="3200" b="1" dirty="0">
                <a:solidFill>
                  <a:srgbClr val="00B0F0"/>
                </a:solidFill>
              </a:rPr>
              <a:t>מתמטיקה</a:t>
            </a:r>
            <a:r>
              <a:rPr lang="he-IL" sz="3200" b="1" dirty="0"/>
              <a:t>: </a:t>
            </a:r>
            <a:r>
              <a:rPr lang="he-IL" sz="3200" dirty="0"/>
              <a:t>מדידות וחישוב ממוצעים</a:t>
            </a:r>
          </a:p>
          <a:p>
            <a:pPr algn="r" rtl="1"/>
            <a:r>
              <a:rPr lang="he-IL" sz="3200" b="1" dirty="0"/>
              <a:t> </a:t>
            </a:r>
            <a:endParaRPr lang="en-US" sz="3200" b="1" dirty="0"/>
          </a:p>
        </p:txBody>
      </p:sp>
      <p:pic>
        <p:nvPicPr>
          <p:cNvPr id="7" name="תמונה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7582" y="195467"/>
            <a:ext cx="1341236" cy="798645"/>
          </a:xfrm>
          <a:prstGeom prst="rect">
            <a:avLst/>
          </a:prstGeom>
        </p:spPr>
      </p:pic>
      <p:pic>
        <p:nvPicPr>
          <p:cNvPr id="8" name="תמונה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75493" y="-78700"/>
            <a:ext cx="1634432" cy="925340"/>
          </a:xfrm>
          <a:prstGeom prst="rect">
            <a:avLst/>
          </a:prstGeom>
        </p:spPr>
      </p:pic>
      <p:pic>
        <p:nvPicPr>
          <p:cNvPr id="9" name="תמונה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1950" y="4774168"/>
            <a:ext cx="192405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51835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6000" b="1" dirty="0">
                <a:solidFill>
                  <a:srgbClr val="00B0F0"/>
                </a:solidFill>
                <a:cs typeface="Arial" panose="020B0604020202020204" pitchFamily="34" charset="0"/>
              </a:rPr>
              <a:t>תם ולא נשלם</a:t>
            </a:r>
            <a:endParaRPr lang="en-US" sz="60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he-IL" sz="5400" b="1" dirty="0">
                <a:solidFill>
                  <a:srgbClr val="FF0000"/>
                </a:solidFill>
                <a:hlinkClick r:id="rId2"/>
              </a:rPr>
              <a:t>במבט מקוון</a:t>
            </a:r>
            <a:endParaRPr lang="he-IL" sz="54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he-IL" sz="54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sz="5400" b="1" dirty="0">
              <a:solidFill>
                <a:srgbClr val="FF0000"/>
              </a:solidFill>
            </a:endParaRPr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86100" y="2735894"/>
            <a:ext cx="5746133" cy="3945894"/>
          </a:xfrm>
          <a:prstGeom prst="rect">
            <a:avLst/>
          </a:prstGeom>
        </p:spPr>
      </p:pic>
      <p:pic>
        <p:nvPicPr>
          <p:cNvPr id="5" name="תמונה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9507" y="230188"/>
            <a:ext cx="1341236" cy="798645"/>
          </a:xfrm>
          <a:prstGeom prst="rect">
            <a:avLst/>
          </a:prstGeom>
        </p:spPr>
      </p:pic>
      <p:pic>
        <p:nvPicPr>
          <p:cNvPr id="6" name="תמונה 5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66898" y="160621"/>
            <a:ext cx="1533527" cy="868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1370841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468</Words>
  <Application>Microsoft Office PowerPoint</Application>
  <PresentationFormat>מסך רחב</PresentationFormat>
  <Paragraphs>56</Paragraphs>
  <Slides>9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2</vt:i4>
      </vt:variant>
      <vt:variant>
        <vt:lpstr>כותרות שקופיות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ערכת נושא Office</vt:lpstr>
      <vt:lpstr>1_ערכת נושא Office</vt:lpstr>
      <vt:lpstr>  </vt:lpstr>
      <vt:lpstr> </vt:lpstr>
      <vt:lpstr> הפתיח במשימה המקוונת</vt:lpstr>
      <vt:lpstr>דברי רקע: למורה</vt:lpstr>
      <vt:lpstr>כיצד מכינים יוגורט?</vt:lpstr>
      <vt:lpstr>מה במשימה המקוונת?</vt:lpstr>
      <vt:lpstr>מה במשימה המקוונת? - המשך</vt:lpstr>
      <vt:lpstr>הביטוי של STEM בפעילות</vt:lpstr>
      <vt:lpstr>תם ולא נשלם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lamda.dr@gmail.com</dc:creator>
  <cp:lastModifiedBy>shlomi sh shlomish</cp:lastModifiedBy>
  <cp:revision>20</cp:revision>
  <dcterms:created xsi:type="dcterms:W3CDTF">2023-12-04T15:58:01Z</dcterms:created>
  <dcterms:modified xsi:type="dcterms:W3CDTF">2025-02-24T11:29:43Z</dcterms:modified>
</cp:coreProperties>
</file>