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 id="2147483660" r:id="rId2"/>
  </p:sldMasterIdLst>
  <p:notesMasterIdLst>
    <p:notesMasterId r:id="rId31"/>
  </p:notesMasterIdLst>
  <p:sldIdLst>
    <p:sldId id="288" r:id="rId3"/>
    <p:sldId id="287" r:id="rId4"/>
    <p:sldId id="290" r:id="rId5"/>
    <p:sldId id="289" r:id="rId6"/>
    <p:sldId id="282" r:id="rId7"/>
    <p:sldId id="257" r:id="rId8"/>
    <p:sldId id="264" r:id="rId9"/>
    <p:sldId id="267" r:id="rId10"/>
    <p:sldId id="271" r:id="rId11"/>
    <p:sldId id="266" r:id="rId12"/>
    <p:sldId id="268" r:id="rId13"/>
    <p:sldId id="269" r:id="rId14"/>
    <p:sldId id="294" r:id="rId15"/>
    <p:sldId id="262" r:id="rId16"/>
    <p:sldId id="274" r:id="rId17"/>
    <p:sldId id="270" r:id="rId18"/>
    <p:sldId id="265" r:id="rId19"/>
    <p:sldId id="279" r:id="rId20"/>
    <p:sldId id="291" r:id="rId21"/>
    <p:sldId id="292" r:id="rId22"/>
    <p:sldId id="276" r:id="rId23"/>
    <p:sldId id="260" r:id="rId24"/>
    <p:sldId id="277" r:id="rId25"/>
    <p:sldId id="273" r:id="rId26"/>
    <p:sldId id="275" r:id="rId27"/>
    <p:sldId id="272" r:id="rId28"/>
    <p:sldId id="283" r:id="rId29"/>
    <p:sldId id="293" r:id="rId30"/>
  </p:sldIdLst>
  <p:sldSz cx="12192000" cy="6858000"/>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ri dressler" initials="md" lastIdx="3" clrIdx="0">
    <p:extLst>
      <p:ext uri="{19B8F6BF-5375-455C-9EA6-DF929625EA0E}">
        <p15:presenceInfo xmlns:p15="http://schemas.microsoft.com/office/powerpoint/2012/main" userId="1621ad8585f3c8db"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013" autoAdjust="0"/>
    <p:restoredTop sz="83294" autoAdjust="0"/>
  </p:normalViewPr>
  <p:slideViewPr>
    <p:cSldViewPr snapToGrid="0">
      <p:cViewPr varScale="1">
        <p:scale>
          <a:sx n="47" d="100"/>
          <a:sy n="47" d="100"/>
        </p:scale>
        <p:origin x="1722" y="270"/>
      </p:cViewPr>
      <p:guideLst/>
    </p:cSldViewPr>
  </p:slideViewPr>
  <p:notesTextViewPr>
    <p:cViewPr>
      <p:scale>
        <a:sx n="150" d="100"/>
        <a:sy n="15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he-IL"/>
          </a:p>
        </p:txBody>
      </p:sp>
      <p:sp>
        <p:nvSpPr>
          <p:cNvPr id="3" name="מציין מיקום של תאריך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DB5E7354-65D1-4080-9B3A-26FFDBB2E0CA}" type="datetimeFigureOut">
              <a:rPr lang="he-IL" smtClean="0"/>
              <a:t>כ"ב/שבט/תשפ"ה</a:t>
            </a:fld>
            <a:endParaRPr lang="he-IL"/>
          </a:p>
        </p:txBody>
      </p:sp>
      <p:sp>
        <p:nvSpPr>
          <p:cNvPr id="4" name="מציין מיקום של תמונת שקופית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he-IL"/>
          </a:p>
        </p:txBody>
      </p:sp>
      <p:sp>
        <p:nvSpPr>
          <p:cNvPr id="5" name="מציין מיקום של הערו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6" name="מציין מיקום של כותרת תחתונה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he-IL"/>
          </a:p>
        </p:txBody>
      </p:sp>
      <p:sp>
        <p:nvSpPr>
          <p:cNvPr id="7" name="מציין מיקום של מספר שקופית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E32344DD-F01E-4C22-88B5-E11975B8C78D}" type="slidenum">
              <a:rPr lang="he-IL" smtClean="0"/>
              <a:t>‹#›</a:t>
            </a:fld>
            <a:endParaRPr lang="he-IL"/>
          </a:p>
        </p:txBody>
      </p:sp>
    </p:spTree>
    <p:extLst>
      <p:ext uri="{BB962C8B-B14F-4D97-AF65-F5344CB8AC3E}">
        <p14:creationId xmlns:p14="http://schemas.microsoft.com/office/powerpoint/2010/main" val="346121393"/>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youtube.com/watch?v=weKle8ImwDs"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32344DD-F01E-4C22-88B5-E11975B8C78D}" type="slidenum">
              <a:rPr lang="he-IL" smtClean="0"/>
              <a:t>1</a:t>
            </a:fld>
            <a:endParaRPr lang="he-IL"/>
          </a:p>
        </p:txBody>
      </p:sp>
    </p:spTree>
    <p:extLst>
      <p:ext uri="{BB962C8B-B14F-4D97-AF65-F5344CB8AC3E}">
        <p14:creationId xmlns:p14="http://schemas.microsoft.com/office/powerpoint/2010/main" val="5042970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האוביל הוא ציפור אפריקאית שמטילה את ביציה בקנים של שרקרקים זעירים.  האוביל הוא טפיל רבייה. גוזל האוביל בוקע מביצתו ראשון. לאחר שהגוזלים של השרקרקים בוקעים הוא ממית אותם בעזרת מבנים דמויי קרסים במקורו – כך הוא מבטיח את המשך קיום המין.</a:t>
            </a:r>
          </a:p>
          <a:p>
            <a:endParaRPr lang="he-IL" dirty="0"/>
          </a:p>
          <a:p>
            <a:endParaRPr lang="he-IL" dirty="0"/>
          </a:p>
        </p:txBody>
      </p:sp>
      <p:sp>
        <p:nvSpPr>
          <p:cNvPr id="4" name="מציין מיקום של מספר שקופית 3"/>
          <p:cNvSpPr>
            <a:spLocks noGrp="1"/>
          </p:cNvSpPr>
          <p:nvPr>
            <p:ph type="sldNum" sz="quarter" idx="5"/>
          </p:nvPr>
        </p:nvSpPr>
        <p:spPr/>
        <p:txBody>
          <a:bodyPr/>
          <a:lstStyle/>
          <a:p>
            <a:fld id="{E32344DD-F01E-4C22-88B5-E11975B8C78D}" type="slidenum">
              <a:rPr lang="he-IL" smtClean="0"/>
              <a:t>11</a:t>
            </a:fld>
            <a:endParaRPr lang="he-IL"/>
          </a:p>
        </p:txBody>
      </p:sp>
    </p:spTree>
    <p:extLst>
      <p:ext uri="{BB962C8B-B14F-4D97-AF65-F5344CB8AC3E}">
        <p14:creationId xmlns:p14="http://schemas.microsoft.com/office/powerpoint/2010/main" val="26179693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b="0" i="0" dirty="0">
                <a:solidFill>
                  <a:srgbClr val="202122"/>
                </a:solidFill>
                <a:effectLst/>
                <a:latin typeface="Arial" panose="020B0604020202020204" pitchFamily="34" charset="0"/>
              </a:rPr>
              <a:t> </a:t>
            </a:r>
          </a:p>
          <a:p>
            <a:pPr marL="0" marR="0" lvl="0" indent="0" algn="r" defTabSz="914400" rtl="1" eaLnBrk="1" fontAlgn="auto" latinLnBrk="0" hangingPunct="1">
              <a:lnSpc>
                <a:spcPct val="100000"/>
              </a:lnSpc>
              <a:spcBef>
                <a:spcPts val="0"/>
              </a:spcBef>
              <a:spcAft>
                <a:spcPts val="0"/>
              </a:spcAft>
              <a:buClrTx/>
              <a:buSzTx/>
              <a:buFontTx/>
              <a:buNone/>
              <a:tabLst/>
              <a:defRPr/>
            </a:pPr>
            <a:r>
              <a:rPr lang="he-IL" b="0" i="0" dirty="0">
                <a:solidFill>
                  <a:srgbClr val="202122"/>
                </a:solidFill>
                <a:effectLst/>
                <a:latin typeface="Arial" panose="020B0604020202020204" pitchFamily="34" charset="0"/>
              </a:rPr>
              <a:t>בתמונה אפשר לראות את הקרסים שבאמצעותם האוביל פוגע בגוזלים.</a:t>
            </a:r>
          </a:p>
          <a:p>
            <a:r>
              <a:rPr lang="en-US" dirty="0"/>
              <a:t>https://www.youtube.com/watch?v=0st4UTaV3Lo</a:t>
            </a:r>
            <a:endParaRPr lang="he-IL" dirty="0"/>
          </a:p>
          <a:p>
            <a:endParaRPr lang="he-IL" dirty="0"/>
          </a:p>
          <a:p>
            <a:r>
              <a:rPr lang="en-US" dirty="0"/>
              <a:t>https://www.youtube.com/watch?v=ozPyq0BhYU8&amp;t=1s</a:t>
            </a:r>
            <a:r>
              <a:rPr lang="he-IL" dirty="0"/>
              <a:t> סרטון למורה בלבד</a:t>
            </a:r>
            <a:endParaRPr lang="en-US" dirty="0"/>
          </a:p>
          <a:p>
            <a:endParaRPr lang="he-IL" dirty="0"/>
          </a:p>
        </p:txBody>
      </p:sp>
      <p:sp>
        <p:nvSpPr>
          <p:cNvPr id="4" name="מציין מיקום של מספר שקופית 3"/>
          <p:cNvSpPr>
            <a:spLocks noGrp="1"/>
          </p:cNvSpPr>
          <p:nvPr>
            <p:ph type="sldNum" sz="quarter" idx="5"/>
          </p:nvPr>
        </p:nvSpPr>
        <p:spPr/>
        <p:txBody>
          <a:bodyPr/>
          <a:lstStyle/>
          <a:p>
            <a:fld id="{E32344DD-F01E-4C22-88B5-E11975B8C78D}" type="slidenum">
              <a:rPr lang="he-IL" smtClean="0"/>
              <a:t>12</a:t>
            </a:fld>
            <a:endParaRPr lang="he-IL"/>
          </a:p>
        </p:txBody>
      </p:sp>
    </p:spTree>
    <p:extLst>
      <p:ext uri="{BB962C8B-B14F-4D97-AF65-F5344CB8AC3E}">
        <p14:creationId xmlns:p14="http://schemas.microsoft.com/office/powerpoint/2010/main" val="1488979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ישנם בעלי חיים שמוצאים אצלם את מנגנון העזרה הקבוצתית בטיפול בצאצאים. אחת הדוגמאות היא של </a:t>
            </a:r>
            <a:r>
              <a:rPr lang="he-IL" dirty="0" err="1"/>
              <a:t>הסוריקטות</a:t>
            </a:r>
            <a:r>
              <a:rPr lang="he-IL" dirty="0"/>
              <a:t>. </a:t>
            </a:r>
            <a:r>
              <a:rPr lang="he-IL" dirty="0" err="1"/>
              <a:t>הסוריקטות</a:t>
            </a:r>
            <a:r>
              <a:rPr lang="he-IL" dirty="0"/>
              <a:t> הן בעלי חיים קטנים השייכים למשפחת </a:t>
            </a:r>
            <a:r>
              <a:rPr lang="he-IL" dirty="0" err="1"/>
              <a:t>הנימייתיים</a:t>
            </a:r>
            <a:r>
              <a:rPr lang="he-IL" dirty="0"/>
              <a:t>. הן חיות באזורים הצחיחים של דרום אפריקה, בעיקר במדינות כמו נמיביה, בוטסואנה ודרום אפריקה. </a:t>
            </a:r>
            <a:r>
              <a:rPr lang="he-IL" dirty="0" err="1"/>
              <a:t>הסוריקטות</a:t>
            </a:r>
            <a:r>
              <a:rPr lang="he-IL" dirty="0"/>
              <a:t> הן בעלי חיים חברתיים ביותר, והן חיות בקבוצות המורכבות מכמה עשרות פרטים.</a:t>
            </a:r>
          </a:p>
          <a:p>
            <a:r>
              <a:rPr lang="he-IL" dirty="0"/>
              <a:t>אחד מהמאפיינים הייחודיים של </a:t>
            </a:r>
            <a:r>
              <a:rPr lang="he-IL" dirty="0" err="1"/>
              <a:t>הסוריקטות</a:t>
            </a:r>
            <a:r>
              <a:rPr lang="he-IL" dirty="0"/>
              <a:t> הוא הדאגה לצאצאים. בתוך הקבוצה, כל אחד מחברי הקבוצה תורם לטיפול בצאצאים, גם אם הם לא צאצאיו הישירים. ישנם פרטים שמוצבים כשומרים כדי להתריע מפני טורפים בזמן ששאר הקבוצה מחפשת מזון. ישנם גם פרטים שמטפלים בצאצאים הצעירים, שומרים עליהם ומלמדים אותם מיומנויות חיוניות להישרדות.</a:t>
            </a:r>
          </a:p>
          <a:p>
            <a:endParaRPr lang="he-IL" b="0" i="0" dirty="0">
              <a:solidFill>
                <a:srgbClr val="000000"/>
              </a:solidFill>
              <a:effectLst/>
              <a:latin typeface="Open Sans Hebrew"/>
            </a:endParaRPr>
          </a:p>
          <a:p>
            <a:pPr marL="0" marR="0" lvl="0" indent="0" algn="r" defTabSz="914400" rtl="1" eaLnBrk="1" fontAlgn="auto" latinLnBrk="0" hangingPunct="1">
              <a:lnSpc>
                <a:spcPct val="100000"/>
              </a:lnSpc>
              <a:spcBef>
                <a:spcPts val="0"/>
              </a:spcBef>
              <a:spcAft>
                <a:spcPts val="0"/>
              </a:spcAft>
              <a:buClrTx/>
              <a:buSzTx/>
              <a:buFontTx/>
              <a:buNone/>
              <a:tabLst/>
              <a:defRPr/>
            </a:pPr>
            <a:r>
              <a:rPr lang="he-IL" dirty="0"/>
              <a:t>משימת צפייה:  </a:t>
            </a:r>
            <a:r>
              <a:rPr kumimoji="0" lang="he-IL" sz="12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צפו בסרטון</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https://www.youtube.com/watch?v=6tMl42Bv2nY </a:t>
            </a:r>
            <a:endParaRPr kumimoji="0" lang="he-IL" sz="12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he-IL" sz="12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12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a:t>
            </a:r>
          </a:p>
          <a:p>
            <a:endParaRPr lang="he-IL" dirty="0"/>
          </a:p>
        </p:txBody>
      </p:sp>
      <p:sp>
        <p:nvSpPr>
          <p:cNvPr id="4" name="מציין מיקום של מספר שקופית 3"/>
          <p:cNvSpPr>
            <a:spLocks noGrp="1"/>
          </p:cNvSpPr>
          <p:nvPr>
            <p:ph type="sldNum" sz="quarter" idx="5"/>
          </p:nvPr>
        </p:nvSpPr>
        <p:spPr/>
        <p:txBody>
          <a:bodyPr/>
          <a:lstStyle/>
          <a:p>
            <a:fld id="{E32344DD-F01E-4C22-88B5-E11975B8C78D}" type="slidenum">
              <a:rPr lang="he-IL" smtClean="0"/>
              <a:t>14</a:t>
            </a:fld>
            <a:endParaRPr lang="he-IL"/>
          </a:p>
        </p:txBody>
      </p:sp>
    </p:spTree>
    <p:extLst>
      <p:ext uri="{BB962C8B-B14F-4D97-AF65-F5344CB8AC3E}">
        <p14:creationId xmlns:p14="http://schemas.microsoft.com/office/powerpoint/2010/main" val="22802593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8C1A39-B5E6-6E13-565D-C1197FBB63FB}"/>
            </a:ext>
          </a:extLst>
        </p:cNvPr>
        <p:cNvGrpSpPr/>
        <p:nvPr/>
      </p:nvGrpSpPr>
      <p:grpSpPr>
        <a:xfrm>
          <a:off x="0" y="0"/>
          <a:ext cx="0" cy="0"/>
          <a:chOff x="0" y="0"/>
          <a:chExt cx="0" cy="0"/>
        </a:xfrm>
      </p:grpSpPr>
      <p:sp>
        <p:nvSpPr>
          <p:cNvPr id="2" name="מציין מיקום של תמונת שקופית 1">
            <a:extLst>
              <a:ext uri="{FF2B5EF4-FFF2-40B4-BE49-F238E27FC236}">
                <a16:creationId xmlns:a16="http://schemas.microsoft.com/office/drawing/2014/main" id="{6A955979-31DA-1C6D-5B34-81D43BDB68B3}"/>
              </a:ext>
            </a:extLst>
          </p:cNvPr>
          <p:cNvSpPr>
            <a:spLocks noGrp="1" noRot="1" noChangeAspect="1"/>
          </p:cNvSpPr>
          <p:nvPr>
            <p:ph type="sldImg"/>
          </p:nvPr>
        </p:nvSpPr>
        <p:spPr/>
      </p:sp>
      <p:sp>
        <p:nvSpPr>
          <p:cNvPr id="3" name="מציין מיקום של הערות 2">
            <a:extLst>
              <a:ext uri="{FF2B5EF4-FFF2-40B4-BE49-F238E27FC236}">
                <a16:creationId xmlns:a16="http://schemas.microsoft.com/office/drawing/2014/main" id="{078EF283-B2D7-C006-550B-7A6827895BC1}"/>
              </a:ext>
            </a:extLst>
          </p:cNvPr>
          <p:cNvSpPr>
            <a:spLocks noGrp="1"/>
          </p:cNvSpPr>
          <p:nvPr>
            <p:ph type="body" idx="1"/>
          </p:nvPr>
        </p:nvSpPr>
        <p:spPr/>
        <p:txBody>
          <a:bodyPr/>
          <a:lstStyle/>
          <a:p>
            <a:pPr algn="r" rtl="1">
              <a:lnSpc>
                <a:spcPts val="2250"/>
              </a:lnSpc>
            </a:pPr>
            <a:r>
              <a:rPr lang="he-IL" dirty="0"/>
              <a:t>אצל פילי הים הצפוניים שמתרבים במושבות הכוללות מאות אימהות וגורים. גורים רבים הולכים לאיבוד. הגורים אבודים נאספים על ידי אימהות מאמצות ולעיתים אלה אימהות שאיבדו בעצמן את גוריהן.</a:t>
            </a:r>
          </a:p>
        </p:txBody>
      </p:sp>
      <p:sp>
        <p:nvSpPr>
          <p:cNvPr id="4" name="מציין מיקום של מספר שקופית 3">
            <a:extLst>
              <a:ext uri="{FF2B5EF4-FFF2-40B4-BE49-F238E27FC236}">
                <a16:creationId xmlns:a16="http://schemas.microsoft.com/office/drawing/2014/main" id="{05B97C50-6F14-5C48-3956-4F853AFA67AE}"/>
              </a:ext>
            </a:extLst>
          </p:cNvPr>
          <p:cNvSpPr>
            <a:spLocks noGrp="1"/>
          </p:cNvSpPr>
          <p:nvPr>
            <p:ph type="sldNum" sz="quarter" idx="5"/>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E32344DD-F01E-4C22-88B5-E11975B8C78D}" type="slidenum">
              <a:rPr kumimoji="0" lang="he-IL"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15</a:t>
            </a:fld>
            <a:endParaRPr kumimoji="0" lang="he-IL"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7732929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br>
              <a:rPr kumimoji="0" lang="he-IL" sz="12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br>
            <a:r>
              <a:rPr kumimoji="0" lang="he-IL" sz="12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דוגמה נוספת לסיוע חברתי מוצאים אצל </a:t>
            </a:r>
            <a:r>
              <a:rPr kumimoji="0" lang="he-IL" sz="1200" b="0" i="0" u="none" strike="noStrike" kern="1200" cap="none" spc="0" normalizeH="0" baseline="0" noProof="0" dirty="0" err="1">
                <a:ln>
                  <a:noFill/>
                </a:ln>
                <a:solidFill>
                  <a:prstClr val="black"/>
                </a:solidFill>
                <a:effectLst/>
                <a:uLnTx/>
                <a:uFillTx/>
                <a:latin typeface="Calibri" panose="020F0502020204030204"/>
                <a:ea typeface="+mn-ea"/>
                <a:cs typeface="Arial" panose="020B0604020202020204" pitchFamily="34" charset="0"/>
              </a:rPr>
              <a:t>הזנבנים</a:t>
            </a:r>
            <a:r>
              <a:rPr kumimoji="0" lang="he-IL" sz="12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a:t>
            </a:r>
            <a:r>
              <a:rPr kumimoji="0" lang="he-IL" sz="1200" b="0" i="0" u="none" strike="noStrike" kern="1200" cap="none" spc="0" normalizeH="0" baseline="0" noProof="0" dirty="0" err="1">
                <a:ln>
                  <a:noFill/>
                </a:ln>
                <a:solidFill>
                  <a:prstClr val="black"/>
                </a:solidFill>
                <a:effectLst/>
                <a:uLnTx/>
                <a:uFillTx/>
                <a:latin typeface="Calibri" panose="020F0502020204030204"/>
                <a:ea typeface="+mn-ea"/>
                <a:cs typeface="Arial" panose="020B0604020202020204" pitchFamily="34" charset="0"/>
              </a:rPr>
              <a:t>הזנבנים</a:t>
            </a:r>
            <a:r>
              <a:rPr kumimoji="0" lang="he-IL" sz="12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חיים בקבוצות של עד עשרה פרטים. אצל </a:t>
            </a:r>
            <a:r>
              <a:rPr kumimoji="0" lang="he-IL" sz="1200" b="0" i="0" u="none" strike="noStrike" kern="1200" cap="none" spc="0" normalizeH="0" baseline="0" noProof="0" dirty="0" err="1">
                <a:ln>
                  <a:noFill/>
                </a:ln>
                <a:solidFill>
                  <a:prstClr val="black"/>
                </a:solidFill>
                <a:effectLst/>
                <a:uLnTx/>
                <a:uFillTx/>
                <a:latin typeface="Calibri" panose="020F0502020204030204"/>
                <a:ea typeface="+mn-ea"/>
                <a:cs typeface="Arial" panose="020B0604020202020204" pitchFamily="34" charset="0"/>
              </a:rPr>
              <a:t>הזנבנים</a:t>
            </a:r>
            <a:r>
              <a:rPr kumimoji="0" lang="he-IL" sz="12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רק נקבה אחת מטילה ביצים וחברי הקבוצה שאינם מתרבים עוזרים בגידול הגוזלים.</a:t>
            </a:r>
          </a:p>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he-IL" sz="12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12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נשאלת השאלה: מדוע שבעלי חיים יטפלו כך בצאצאים שאינם שלהם? </a:t>
            </a: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12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אחת ההשערות היא שעזרה לקרובי משפחה יכולה להיות יעילה מבחינה אבולוציונית, כי היא עוזרת לגנים המשותפים לשרוד ולשגשג. </a:t>
            </a:r>
          </a:p>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he-IL" sz="12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endParaRPr lang="he-IL" dirty="0"/>
          </a:p>
        </p:txBody>
      </p:sp>
      <p:sp>
        <p:nvSpPr>
          <p:cNvPr id="4" name="מציין מיקום של מספר שקופית 3"/>
          <p:cNvSpPr>
            <a:spLocks noGrp="1"/>
          </p:cNvSpPr>
          <p:nvPr>
            <p:ph type="sldNum" sz="quarter" idx="5"/>
          </p:nvPr>
        </p:nvSpPr>
        <p:spPr/>
        <p:txBody>
          <a:bodyPr/>
          <a:lstStyle/>
          <a:p>
            <a:fld id="{E32344DD-F01E-4C22-88B5-E11975B8C78D}" type="slidenum">
              <a:rPr lang="he-IL" smtClean="0"/>
              <a:t>16</a:t>
            </a:fld>
            <a:endParaRPr lang="he-IL"/>
          </a:p>
        </p:txBody>
      </p:sp>
    </p:spTree>
    <p:extLst>
      <p:ext uri="{BB962C8B-B14F-4D97-AF65-F5344CB8AC3E}">
        <p14:creationId xmlns:p14="http://schemas.microsoft.com/office/powerpoint/2010/main" val="24943793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dirty="0"/>
              <a:t>הסרט (ראו לינק למטה), שצולם במשך כשנה וחצי בשמורת שיזף שבערבה, מציג את ההסבר הביולוגי לשאלה </a:t>
            </a:r>
            <a:r>
              <a:rPr kumimoji="0" lang="he-IL" sz="1200" b="0" i="0" u="none" strike="noStrike" kern="1200" cap="none" spc="0" normalizeH="0" baseline="0" noProof="0" dirty="0">
                <a:ln>
                  <a:noFill/>
                </a:ln>
                <a:solidFill>
                  <a:prstClr val="black"/>
                </a:solidFill>
                <a:effectLst/>
                <a:uLnTx/>
                <a:uFillTx/>
                <a:latin typeface="David" panose="020E0502060401010101" pitchFamily="34" charset="-79"/>
                <a:ea typeface="+mn-ea"/>
                <a:cs typeface="David" panose="020E0502060401010101" pitchFamily="34" charset="-79"/>
              </a:rPr>
              <a:t>"מדוע אנו מתנדבים לעזור לאחרים"? </a:t>
            </a:r>
            <a:r>
              <a:rPr lang="he-IL" dirty="0"/>
              <a:t>מנקודת מבטם של זוג הפרופסורים אמוץ ואבישג זהבי (ז"ל), שחקרו את </a:t>
            </a:r>
            <a:r>
              <a:rPr lang="he-IL" dirty="0" err="1"/>
              <a:t>הזנבנים</a:t>
            </a:r>
            <a:r>
              <a:rPr lang="he-IL" dirty="0"/>
              <a:t> משנת 1971. זוהי הציפור הקבוצתית היחידה בישראל. העזרה לזולת קשורה לעקרון ההכבדה.</a:t>
            </a:r>
          </a:p>
          <a:p>
            <a:r>
              <a:rPr lang="he-IL" dirty="0"/>
              <a:t>על פי זהבי קיימת הכבדה פיזיולוגית כדוגמת הטווס המחזר אחרי נקבה ומגדל זנב ארוך, כבד ובולט המעביר מסר לטווסה על יכולתו לברוח מטורפים ולהתמודד עם יריבים. גודל הזנב מעיד על טיבו. באותו האופן פועל עקרון ההכבדה אצל </a:t>
            </a:r>
            <a:r>
              <a:rPr lang="he-IL" dirty="0" err="1"/>
              <a:t>הזנבנים</a:t>
            </a:r>
            <a:r>
              <a:rPr lang="he-IL" dirty="0"/>
              <a:t> אך אצלם קיים עקרון הכבדה התנהגותי. מעשים טובים כגון האכלה של גוזל זר על חשבון ההישרדות האישית שלהם מאותת לנקבות וליריביהם ומעיד על טיבם. מעשים אלה מעלים את סיכויי ההצלחה שלהם אצל הנקבות ואת מעמדם בקהילה.</a:t>
            </a:r>
          </a:p>
          <a:p>
            <a:endParaRPr lang="he-IL" dirty="0"/>
          </a:p>
          <a:p>
            <a:r>
              <a:rPr lang="he-IL" dirty="0"/>
              <a:t>משימת צפייה: </a:t>
            </a:r>
            <a:r>
              <a:rPr lang="he-IL" sz="1200" b="0" dirty="0">
                <a:latin typeface="David" panose="020E0502060401010101" pitchFamily="34" charset="-79"/>
                <a:cs typeface="David" panose="020E0502060401010101" pitchFamily="34" charset="-79"/>
              </a:rPr>
              <a:t> צפו בסרטון והשיבו: "מדוע אנו מתנדבים לעזור לאחרים"?   </a:t>
            </a: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hlinkClick r:id="rId3"/>
              </a:rPr>
              <a:t>https://www.youtube.com/watch?v=weKle8ImwDs</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endParaRPr lang="he-IL" dirty="0"/>
          </a:p>
          <a:p>
            <a:endParaRPr lang="he-IL" dirty="0"/>
          </a:p>
        </p:txBody>
      </p:sp>
      <p:sp>
        <p:nvSpPr>
          <p:cNvPr id="4" name="מציין מיקום של מספר שקופית 3"/>
          <p:cNvSpPr>
            <a:spLocks noGrp="1"/>
          </p:cNvSpPr>
          <p:nvPr>
            <p:ph type="sldNum" sz="quarter" idx="5"/>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E32344DD-F01E-4C22-88B5-E11975B8C78D}" type="slidenum">
              <a:rPr kumimoji="0" lang="he-IL"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17</a:t>
            </a:fld>
            <a:endParaRPr kumimoji="0" lang="he-IL"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22506534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13957C-C835-46B7-75FC-E40C18D58ECD}"/>
            </a:ext>
          </a:extLst>
        </p:cNvPr>
        <p:cNvGrpSpPr/>
        <p:nvPr/>
      </p:nvGrpSpPr>
      <p:grpSpPr>
        <a:xfrm>
          <a:off x="0" y="0"/>
          <a:ext cx="0" cy="0"/>
          <a:chOff x="0" y="0"/>
          <a:chExt cx="0" cy="0"/>
        </a:xfrm>
      </p:grpSpPr>
      <p:sp>
        <p:nvSpPr>
          <p:cNvPr id="2" name="מציין מיקום של תמונת שקופית 1">
            <a:extLst>
              <a:ext uri="{FF2B5EF4-FFF2-40B4-BE49-F238E27FC236}">
                <a16:creationId xmlns:a16="http://schemas.microsoft.com/office/drawing/2014/main" id="{0C7F5E4E-07B6-35AC-C8D6-903CDB45A364}"/>
              </a:ext>
            </a:extLst>
          </p:cNvPr>
          <p:cNvSpPr>
            <a:spLocks noGrp="1" noRot="1" noChangeAspect="1"/>
          </p:cNvSpPr>
          <p:nvPr>
            <p:ph type="sldImg"/>
          </p:nvPr>
        </p:nvSpPr>
        <p:spPr/>
      </p:sp>
      <p:sp>
        <p:nvSpPr>
          <p:cNvPr id="3" name="מציין מיקום של הערות 2">
            <a:extLst>
              <a:ext uri="{FF2B5EF4-FFF2-40B4-BE49-F238E27FC236}">
                <a16:creationId xmlns:a16="http://schemas.microsoft.com/office/drawing/2014/main" id="{B940CA88-8BF9-BF8D-41BA-EB10230CEA72}"/>
              </a:ext>
            </a:extLst>
          </p:cNvPr>
          <p:cNvSpPr>
            <a:spLocks noGrp="1"/>
          </p:cNvSpPr>
          <p:nvPr>
            <p:ph type="body" idx="1"/>
          </p:nvPr>
        </p:nvSpPr>
        <p:spPr/>
        <p:txBody>
          <a:bodyPr/>
          <a:lstStyle/>
          <a:p>
            <a:pPr algn="r" rtl="1">
              <a:lnSpc>
                <a:spcPts val="2250"/>
              </a:lnSpc>
            </a:pPr>
            <a:endParaRPr lang="he-IL" dirty="0"/>
          </a:p>
          <a:p>
            <a:pPr algn="r" rtl="1">
              <a:lnSpc>
                <a:spcPts val="2250"/>
              </a:lnSpc>
            </a:pPr>
            <a:r>
              <a:rPr lang="he-IL" dirty="0"/>
              <a:t>אצל קופים, אימוץ הוא תופעה נדירה יותר, אך במקרה שהאם מתה או לא הייתה מסוגלת לטפל בתינוק נקבה אחרת מהקבוצה מטפלת בו. מוכר מקרה מעניין שבו קבוצת של קופי </a:t>
            </a:r>
            <a:r>
              <a:rPr lang="he-IL" dirty="0" err="1"/>
              <a:t>קפוצ'ין</a:t>
            </a:r>
            <a:r>
              <a:rPr lang="he-IL" dirty="0"/>
              <a:t> אימצה תינוקת של קופי </a:t>
            </a:r>
            <a:r>
              <a:rPr lang="he-IL" dirty="0" err="1"/>
              <a:t>מרמוסט</a:t>
            </a:r>
            <a:r>
              <a:rPr lang="he-IL" dirty="0"/>
              <a:t>.</a:t>
            </a:r>
          </a:p>
        </p:txBody>
      </p:sp>
      <p:sp>
        <p:nvSpPr>
          <p:cNvPr id="4" name="מציין מיקום של מספר שקופית 3">
            <a:extLst>
              <a:ext uri="{FF2B5EF4-FFF2-40B4-BE49-F238E27FC236}">
                <a16:creationId xmlns:a16="http://schemas.microsoft.com/office/drawing/2014/main" id="{ABA303E0-CE5A-B554-04B3-AA01DC7AD40C}"/>
              </a:ext>
            </a:extLst>
          </p:cNvPr>
          <p:cNvSpPr>
            <a:spLocks noGrp="1"/>
          </p:cNvSpPr>
          <p:nvPr>
            <p:ph type="sldNum" sz="quarter" idx="5"/>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E32344DD-F01E-4C22-88B5-E11975B8C78D}" type="slidenum">
              <a:rPr kumimoji="0" lang="he-IL"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18</a:t>
            </a:fld>
            <a:endParaRPr kumimoji="0" lang="he-IL"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37583080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32344DD-F01E-4C22-88B5-E11975B8C78D}" type="slidenum">
              <a:rPr lang="he-IL" smtClean="0"/>
              <a:t>19</a:t>
            </a:fld>
            <a:endParaRPr lang="he-IL"/>
          </a:p>
        </p:txBody>
      </p:sp>
    </p:spTree>
    <p:extLst>
      <p:ext uri="{BB962C8B-B14F-4D97-AF65-F5344CB8AC3E}">
        <p14:creationId xmlns:p14="http://schemas.microsoft.com/office/powerpoint/2010/main" val="41656816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AC111D-D792-4032-45A0-2E7ED6F55FCF}"/>
            </a:ext>
          </a:extLst>
        </p:cNvPr>
        <p:cNvGrpSpPr/>
        <p:nvPr/>
      </p:nvGrpSpPr>
      <p:grpSpPr>
        <a:xfrm>
          <a:off x="0" y="0"/>
          <a:ext cx="0" cy="0"/>
          <a:chOff x="0" y="0"/>
          <a:chExt cx="0" cy="0"/>
        </a:xfrm>
      </p:grpSpPr>
      <p:sp>
        <p:nvSpPr>
          <p:cNvPr id="2" name="מציין מיקום של תמונת שקופית 1">
            <a:extLst>
              <a:ext uri="{FF2B5EF4-FFF2-40B4-BE49-F238E27FC236}">
                <a16:creationId xmlns:a16="http://schemas.microsoft.com/office/drawing/2014/main" id="{F50026D6-D741-554F-9871-28D29FB441A0}"/>
              </a:ext>
            </a:extLst>
          </p:cNvPr>
          <p:cNvSpPr>
            <a:spLocks noGrp="1" noRot="1" noChangeAspect="1"/>
          </p:cNvSpPr>
          <p:nvPr>
            <p:ph type="sldImg"/>
          </p:nvPr>
        </p:nvSpPr>
        <p:spPr/>
      </p:sp>
      <p:sp>
        <p:nvSpPr>
          <p:cNvPr id="3" name="מציין מיקום של הערות 2">
            <a:extLst>
              <a:ext uri="{FF2B5EF4-FFF2-40B4-BE49-F238E27FC236}">
                <a16:creationId xmlns:a16="http://schemas.microsoft.com/office/drawing/2014/main" id="{AD6E6565-91C9-2991-445F-97D76F12390E}"/>
              </a:ext>
            </a:extLst>
          </p:cNvPr>
          <p:cNvSpPr>
            <a:spLocks noGrp="1"/>
          </p:cNvSpPr>
          <p:nvPr>
            <p:ph type="body" idx="1"/>
          </p:nvPr>
        </p:nvSpPr>
        <p:spPr/>
        <p:txBody>
          <a:bodyPr/>
          <a:lstStyle/>
          <a:p>
            <a:r>
              <a:rPr lang="he-IL" dirty="0"/>
              <a:t>אצל מרבית מיני הדו-חיים אין שמירה על צאצאים. ישנם מינים מסוימים שבהם יש שמירה על צאצאים.</a:t>
            </a:r>
          </a:p>
          <a:p>
            <a:r>
              <a:rPr lang="he-IL" dirty="0"/>
              <a:t>הצפרדע האפריקאית היא הצפרדע הגדולה ביותר באפריקה ותוקפנית מאוד. הנקבות משריצות בשלוליות קטנות  והזכר נשאר לשמור על הראשנים שזה עתה בקעו עד שישלימו את גלגולם לבוגרים.  אם הזכר חש בסכנה הוא מזנק לעבר טורפים שאורבים לצאצאים וגם נושך אותם בחוזקה בעזרת ניביו החדים. </a:t>
            </a:r>
          </a:p>
          <a:p>
            <a:r>
              <a:rPr lang="he-IL" dirty="0"/>
              <a:t>האב מגן על צאצאיו גם מסכנת מוות בהתייבשות. השלולית הקטנה שבה הוטלו הביצים ובקעו הראשנים מתחממת בשמש ויש סכנה שהמים בה יתאדו והראשנים ימותו. כדי למנוע זאת, הזכר חופר תעלה שמחברת את השלולית הקטנה לשלולית גדולה יותר.</a:t>
            </a:r>
          </a:p>
        </p:txBody>
      </p:sp>
      <p:sp>
        <p:nvSpPr>
          <p:cNvPr id="4" name="מציין מיקום של מספר שקופית 3">
            <a:extLst>
              <a:ext uri="{FF2B5EF4-FFF2-40B4-BE49-F238E27FC236}">
                <a16:creationId xmlns:a16="http://schemas.microsoft.com/office/drawing/2014/main" id="{9FC8D136-990C-0189-C04F-1DA22AFBCAC3}"/>
              </a:ext>
            </a:extLst>
          </p:cNvPr>
          <p:cNvSpPr>
            <a:spLocks noGrp="1"/>
          </p:cNvSpPr>
          <p:nvPr>
            <p:ph type="sldNum" sz="quarter" idx="5"/>
          </p:nvPr>
        </p:nvSpPr>
        <p:spPr/>
        <p:txBody>
          <a:bodyPr/>
          <a:lstStyle/>
          <a:p>
            <a:fld id="{E32344DD-F01E-4C22-88B5-E11975B8C78D}" type="slidenum">
              <a:rPr lang="he-IL" smtClean="0"/>
              <a:t>21</a:t>
            </a:fld>
            <a:endParaRPr lang="he-IL"/>
          </a:p>
        </p:txBody>
      </p:sp>
    </p:spTree>
    <p:extLst>
      <p:ext uri="{BB962C8B-B14F-4D97-AF65-F5344CB8AC3E}">
        <p14:creationId xmlns:p14="http://schemas.microsoft.com/office/powerpoint/2010/main" val="32358364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D9569C-EF41-D1FA-F1EE-087CE00A629C}"/>
            </a:ext>
          </a:extLst>
        </p:cNvPr>
        <p:cNvGrpSpPr/>
        <p:nvPr/>
      </p:nvGrpSpPr>
      <p:grpSpPr>
        <a:xfrm>
          <a:off x="0" y="0"/>
          <a:ext cx="0" cy="0"/>
          <a:chOff x="0" y="0"/>
          <a:chExt cx="0" cy="0"/>
        </a:xfrm>
      </p:grpSpPr>
      <p:sp>
        <p:nvSpPr>
          <p:cNvPr id="2" name="מציין מיקום של תמונת שקופית 1">
            <a:extLst>
              <a:ext uri="{FF2B5EF4-FFF2-40B4-BE49-F238E27FC236}">
                <a16:creationId xmlns:a16="http://schemas.microsoft.com/office/drawing/2014/main" id="{F6A5F8BB-D02B-685F-AB28-B007D77728AE}"/>
              </a:ext>
            </a:extLst>
          </p:cNvPr>
          <p:cNvSpPr>
            <a:spLocks noGrp="1" noRot="1" noChangeAspect="1"/>
          </p:cNvSpPr>
          <p:nvPr>
            <p:ph type="sldImg"/>
          </p:nvPr>
        </p:nvSpPr>
        <p:spPr/>
      </p:sp>
      <p:sp>
        <p:nvSpPr>
          <p:cNvPr id="3" name="מציין מיקום של הערות 2">
            <a:extLst>
              <a:ext uri="{FF2B5EF4-FFF2-40B4-BE49-F238E27FC236}">
                <a16:creationId xmlns:a16="http://schemas.microsoft.com/office/drawing/2014/main" id="{E3B033FF-7A91-78D4-139F-7EEE26A6C210}"/>
              </a:ext>
            </a:extLst>
          </p:cNvPr>
          <p:cNvSpPr>
            <a:spLocks noGrp="1"/>
          </p:cNvSpPr>
          <p:nvPr>
            <p:ph type="body" idx="1"/>
          </p:nvPr>
        </p:nvSpPr>
        <p:spPr/>
        <p:txBody>
          <a:bodyPr/>
          <a:lstStyle/>
          <a:p>
            <a:pPr algn="r" rtl="1">
              <a:lnSpc>
                <a:spcPts val="2250"/>
              </a:lnSpc>
            </a:pPr>
            <a:r>
              <a:rPr lang="he-IL" dirty="0"/>
              <a:t>זכר קרפדת החֵדֶק בולע את הביצים לאחר ההפריה שלהן. במשך שלושה שבועות הוא משגיח על הביצים וכשהוא רואה בהן את תנועת העוברים, הוא מכניס את הביצים לשק הקול שלו. הראשנים בוקעים בתוך שק הקול.  שם  הם משלימים את הגלגול לצפרדעים קטנות, הן קופצות מפיו ומתפזרות ביער.</a:t>
            </a:r>
          </a:p>
          <a:p>
            <a:pPr algn="r" rtl="1">
              <a:lnSpc>
                <a:spcPts val="2250"/>
              </a:lnSpc>
            </a:pPr>
            <a:endParaRPr lang="he-IL" dirty="0"/>
          </a:p>
          <a:p>
            <a:pPr algn="r" rtl="1">
              <a:lnSpc>
                <a:spcPts val="2250"/>
              </a:lnSpc>
            </a:pPr>
            <a:r>
              <a:rPr lang="he-IL" dirty="0"/>
              <a:t>שימו לב</a:t>
            </a:r>
          </a:p>
          <a:p>
            <a:pPr algn="r" rtl="1">
              <a:lnSpc>
                <a:spcPts val="2250"/>
              </a:lnSpc>
            </a:pPr>
            <a:r>
              <a:rPr lang="he-IL" dirty="0"/>
              <a:t>אפשר לשנות כתוביות לעברית</a:t>
            </a:r>
          </a:p>
        </p:txBody>
      </p:sp>
      <p:sp>
        <p:nvSpPr>
          <p:cNvPr id="4" name="מציין מיקום של מספר שקופית 3">
            <a:extLst>
              <a:ext uri="{FF2B5EF4-FFF2-40B4-BE49-F238E27FC236}">
                <a16:creationId xmlns:a16="http://schemas.microsoft.com/office/drawing/2014/main" id="{97D3DCC8-7F74-BA50-EE68-FD10DD4A8989}"/>
              </a:ext>
            </a:extLst>
          </p:cNvPr>
          <p:cNvSpPr>
            <a:spLocks noGrp="1"/>
          </p:cNvSpPr>
          <p:nvPr>
            <p:ph type="sldNum" sz="quarter" idx="5"/>
          </p:nvPr>
        </p:nvSpPr>
        <p:spPr/>
        <p:txBody>
          <a:bodyPr/>
          <a:lstStyle/>
          <a:p>
            <a:fld id="{E32344DD-F01E-4C22-88B5-E11975B8C78D}" type="slidenum">
              <a:rPr lang="he-IL" smtClean="0"/>
              <a:t>22</a:t>
            </a:fld>
            <a:endParaRPr lang="he-IL"/>
          </a:p>
        </p:txBody>
      </p:sp>
    </p:spTree>
    <p:extLst>
      <p:ext uri="{BB962C8B-B14F-4D97-AF65-F5344CB8AC3E}">
        <p14:creationId xmlns:p14="http://schemas.microsoft.com/office/powerpoint/2010/main" val="19403720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32344DD-F01E-4C22-88B5-E11975B8C78D}" type="slidenum">
              <a:rPr lang="he-IL" smtClean="0"/>
              <a:t>3</a:t>
            </a:fld>
            <a:endParaRPr lang="he-IL"/>
          </a:p>
        </p:txBody>
      </p:sp>
    </p:spTree>
    <p:extLst>
      <p:ext uri="{BB962C8B-B14F-4D97-AF65-F5344CB8AC3E}">
        <p14:creationId xmlns:p14="http://schemas.microsoft.com/office/powerpoint/2010/main" val="21504740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b="1" dirty="0"/>
              <a:t>סוסוני ים (דגים)</a:t>
            </a:r>
            <a:r>
              <a:rPr lang="he-IL" dirty="0"/>
              <a:t>:  הזכר נושא את הביצים בכיס הקטן שלו עד הבקיעה, הנקבה מטפלת בצעירים לאחר הלידה.</a:t>
            </a:r>
          </a:p>
          <a:p>
            <a:r>
              <a:rPr lang="he-IL" b="1" dirty="0"/>
              <a:t>אבובונים (דגים</a:t>
            </a:r>
            <a:r>
              <a:rPr lang="he-IL" dirty="0"/>
              <a:t>): </a:t>
            </a:r>
            <a:r>
              <a:rPr lang="he-IL" b="0" i="0" dirty="0">
                <a:solidFill>
                  <a:srgbClr val="202122"/>
                </a:solidFill>
                <a:effectLst/>
                <a:latin typeface="Arial" panose="020B0604020202020204" pitchFamily="34" charset="0"/>
              </a:rPr>
              <a:t>הנקבה מטילה ביצים מועטות והזכר מקבלן לתוך כיס קבוע, או זמני. בזמן הדגירה סופגות הביצים חומרי מזון מגופו.</a:t>
            </a:r>
            <a:endParaRPr lang="he-IL" dirty="0"/>
          </a:p>
          <a:p>
            <a:pPr>
              <a:lnSpc>
                <a:spcPct val="150000"/>
              </a:lnSpc>
            </a:pPr>
            <a:r>
              <a:rPr lang="he-IL" dirty="0"/>
              <a:t> </a:t>
            </a:r>
          </a:p>
        </p:txBody>
      </p:sp>
      <p:sp>
        <p:nvSpPr>
          <p:cNvPr id="4" name="מציין מיקום של מספר שקופית 3"/>
          <p:cNvSpPr>
            <a:spLocks noGrp="1"/>
          </p:cNvSpPr>
          <p:nvPr>
            <p:ph type="sldNum" sz="quarter" idx="5"/>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E32344DD-F01E-4C22-88B5-E11975B8C78D}" type="slidenum">
              <a:rPr kumimoji="0" lang="he-IL"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23</a:t>
            </a:fld>
            <a:endParaRPr kumimoji="0" lang="he-IL"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6926577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9E4332-FDFC-DCE9-3D0F-1D0A7B346321}"/>
            </a:ext>
          </a:extLst>
        </p:cNvPr>
        <p:cNvGrpSpPr/>
        <p:nvPr/>
      </p:nvGrpSpPr>
      <p:grpSpPr>
        <a:xfrm>
          <a:off x="0" y="0"/>
          <a:ext cx="0" cy="0"/>
          <a:chOff x="0" y="0"/>
          <a:chExt cx="0" cy="0"/>
        </a:xfrm>
      </p:grpSpPr>
      <p:sp>
        <p:nvSpPr>
          <p:cNvPr id="2" name="מציין מיקום של תמונת שקופית 1">
            <a:extLst>
              <a:ext uri="{FF2B5EF4-FFF2-40B4-BE49-F238E27FC236}">
                <a16:creationId xmlns:a16="http://schemas.microsoft.com/office/drawing/2014/main" id="{A748257B-5C06-A3BB-2C69-138ABE3CAB73}"/>
              </a:ext>
            </a:extLst>
          </p:cNvPr>
          <p:cNvSpPr>
            <a:spLocks noGrp="1" noRot="1" noChangeAspect="1"/>
          </p:cNvSpPr>
          <p:nvPr>
            <p:ph type="sldImg"/>
          </p:nvPr>
        </p:nvSpPr>
        <p:spPr/>
      </p:sp>
      <p:sp>
        <p:nvSpPr>
          <p:cNvPr id="3" name="מציין מיקום של הערות 2">
            <a:extLst>
              <a:ext uri="{FF2B5EF4-FFF2-40B4-BE49-F238E27FC236}">
                <a16:creationId xmlns:a16="http://schemas.microsoft.com/office/drawing/2014/main" id="{DC7D4658-A33B-E938-2910-16408188304D}"/>
              </a:ext>
            </a:extLst>
          </p:cNvPr>
          <p:cNvSpPr>
            <a:spLocks noGrp="1"/>
          </p:cNvSpPr>
          <p:nvPr>
            <p:ph type="body" idx="1"/>
          </p:nvPr>
        </p:nvSpPr>
        <p:spPr/>
        <p:txBody>
          <a:bodyPr/>
          <a:lstStyle/>
          <a:p>
            <a:pPr algn="r" rtl="1">
              <a:lnSpc>
                <a:spcPts val="2250"/>
              </a:lnSpc>
            </a:pPr>
            <a:r>
              <a:rPr lang="he-IL" dirty="0"/>
              <a:t>מחקר  שנערך על מושבת פינגווין קיסר באנטארקטיקה הראה שפינגווינים, ובעיקר נקיבות, שלא הצליחו להתרבות באותה שנה או שלא מצאו בני זוג, חטפו אפרוח בן חודש או חודשיים מהוריו. </a:t>
            </a:r>
          </a:p>
          <a:p>
            <a:pPr algn="r" rtl="1">
              <a:lnSpc>
                <a:spcPts val="2250"/>
              </a:lnSpc>
            </a:pPr>
            <a:r>
              <a:rPr lang="he-IL" dirty="0"/>
              <a:t>במקרים אחרים, אפרוחים שהלכו לאיבוד קיבלו טיפול ומזון מנקיבות שמצאו אותם.</a:t>
            </a:r>
          </a:p>
        </p:txBody>
      </p:sp>
      <p:sp>
        <p:nvSpPr>
          <p:cNvPr id="4" name="מציין מיקום של מספר שקופית 3">
            <a:extLst>
              <a:ext uri="{FF2B5EF4-FFF2-40B4-BE49-F238E27FC236}">
                <a16:creationId xmlns:a16="http://schemas.microsoft.com/office/drawing/2014/main" id="{602293C5-35A0-FA6E-84BC-099AC2DE7F59}"/>
              </a:ext>
            </a:extLst>
          </p:cNvPr>
          <p:cNvSpPr>
            <a:spLocks noGrp="1"/>
          </p:cNvSpPr>
          <p:nvPr>
            <p:ph type="sldNum" sz="quarter" idx="5"/>
          </p:nvPr>
        </p:nvSpPr>
        <p:spPr/>
        <p:txBody>
          <a:bodyPr/>
          <a:lstStyle/>
          <a:p>
            <a:fld id="{E32344DD-F01E-4C22-88B5-E11975B8C78D}" type="slidenum">
              <a:rPr lang="he-IL" smtClean="0"/>
              <a:t>24</a:t>
            </a:fld>
            <a:endParaRPr lang="he-IL"/>
          </a:p>
        </p:txBody>
      </p:sp>
    </p:spTree>
    <p:extLst>
      <p:ext uri="{BB962C8B-B14F-4D97-AF65-F5344CB8AC3E}">
        <p14:creationId xmlns:p14="http://schemas.microsoft.com/office/powerpoint/2010/main" val="12986624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2963B4-3C56-C058-3CE3-A0C0672309E2}"/>
            </a:ext>
          </a:extLst>
        </p:cNvPr>
        <p:cNvGrpSpPr/>
        <p:nvPr/>
      </p:nvGrpSpPr>
      <p:grpSpPr>
        <a:xfrm>
          <a:off x="0" y="0"/>
          <a:ext cx="0" cy="0"/>
          <a:chOff x="0" y="0"/>
          <a:chExt cx="0" cy="0"/>
        </a:xfrm>
      </p:grpSpPr>
      <p:sp>
        <p:nvSpPr>
          <p:cNvPr id="2" name="מציין מיקום של תמונת שקופית 1">
            <a:extLst>
              <a:ext uri="{FF2B5EF4-FFF2-40B4-BE49-F238E27FC236}">
                <a16:creationId xmlns:a16="http://schemas.microsoft.com/office/drawing/2014/main" id="{3EA851C2-227E-040F-9327-D2390BE69084}"/>
              </a:ext>
            </a:extLst>
          </p:cNvPr>
          <p:cNvSpPr>
            <a:spLocks noGrp="1" noRot="1" noChangeAspect="1"/>
          </p:cNvSpPr>
          <p:nvPr>
            <p:ph type="sldImg"/>
          </p:nvPr>
        </p:nvSpPr>
        <p:spPr/>
      </p:sp>
      <p:sp>
        <p:nvSpPr>
          <p:cNvPr id="3" name="מציין מיקום של הערות 2">
            <a:extLst>
              <a:ext uri="{FF2B5EF4-FFF2-40B4-BE49-F238E27FC236}">
                <a16:creationId xmlns:a16="http://schemas.microsoft.com/office/drawing/2014/main" id="{4FC44433-67AE-07CC-DDB4-1F3A9D46F2D7}"/>
              </a:ext>
            </a:extLst>
          </p:cNvPr>
          <p:cNvSpPr>
            <a:spLocks noGrp="1"/>
          </p:cNvSpPr>
          <p:nvPr>
            <p:ph type="body" idx="1"/>
          </p:nvPr>
        </p:nvSpPr>
        <p:spPr/>
        <p:txBody>
          <a:bodyPr/>
          <a:lstStyle/>
          <a:p>
            <a:pPr algn="r" rtl="1">
              <a:lnSpc>
                <a:spcPts val="2250"/>
              </a:lnSpc>
            </a:pPr>
            <a:r>
              <a:rPr lang="he-IL" dirty="0"/>
              <a:t>אם גוזל צעיר של חסידה לבנה חש שאינו מקבל טיפול ראוי הוא מחפש קן אחר שבו יש פחות גוזלים, או גוזלים קטנים יותר.  מחקר שנערך במושבת חסידות בדרום ספרד הראה שגוזלים "מאומצים" נמצאים כמעט ב-40 אחוזי מהקינים.</a:t>
            </a:r>
          </a:p>
          <a:p>
            <a:pPr algn="r" rtl="1">
              <a:lnSpc>
                <a:spcPts val="2250"/>
              </a:lnSpc>
            </a:pPr>
            <a:r>
              <a:rPr lang="he-IL" dirty="0"/>
              <a:t>תופעה זו נצפתה גם אצל שחפים ורחמים.</a:t>
            </a:r>
          </a:p>
          <a:p>
            <a:pPr algn="r" rtl="1">
              <a:lnSpc>
                <a:spcPts val="2250"/>
              </a:lnSpc>
            </a:pPr>
            <a:endParaRPr lang="he-IL" dirty="0"/>
          </a:p>
        </p:txBody>
      </p:sp>
      <p:sp>
        <p:nvSpPr>
          <p:cNvPr id="4" name="מציין מיקום של מספר שקופית 3">
            <a:extLst>
              <a:ext uri="{FF2B5EF4-FFF2-40B4-BE49-F238E27FC236}">
                <a16:creationId xmlns:a16="http://schemas.microsoft.com/office/drawing/2014/main" id="{AEA38F2F-0AF4-F715-1513-8B4AF76BE958}"/>
              </a:ext>
            </a:extLst>
          </p:cNvPr>
          <p:cNvSpPr>
            <a:spLocks noGrp="1"/>
          </p:cNvSpPr>
          <p:nvPr>
            <p:ph type="sldNum" sz="quarter" idx="5"/>
          </p:nvPr>
        </p:nvSpPr>
        <p:spPr/>
        <p:txBody>
          <a:bodyPr/>
          <a:lstStyle/>
          <a:p>
            <a:fld id="{E32344DD-F01E-4C22-88B5-E11975B8C78D}" type="slidenum">
              <a:rPr lang="he-IL" smtClean="0"/>
              <a:t>25</a:t>
            </a:fld>
            <a:endParaRPr lang="he-IL"/>
          </a:p>
        </p:txBody>
      </p:sp>
    </p:spTree>
    <p:extLst>
      <p:ext uri="{BB962C8B-B14F-4D97-AF65-F5344CB8AC3E}">
        <p14:creationId xmlns:p14="http://schemas.microsoft.com/office/powerpoint/2010/main" val="188015268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4FFCA6-1775-16D3-1187-BFDC090B0992}"/>
            </a:ext>
          </a:extLst>
        </p:cNvPr>
        <p:cNvGrpSpPr/>
        <p:nvPr/>
      </p:nvGrpSpPr>
      <p:grpSpPr>
        <a:xfrm>
          <a:off x="0" y="0"/>
          <a:ext cx="0" cy="0"/>
          <a:chOff x="0" y="0"/>
          <a:chExt cx="0" cy="0"/>
        </a:xfrm>
      </p:grpSpPr>
      <p:sp>
        <p:nvSpPr>
          <p:cNvPr id="2" name="מציין מיקום של תמונת שקופית 1">
            <a:extLst>
              <a:ext uri="{FF2B5EF4-FFF2-40B4-BE49-F238E27FC236}">
                <a16:creationId xmlns:a16="http://schemas.microsoft.com/office/drawing/2014/main" id="{0BE76886-2332-B064-BC0E-70106E10788D}"/>
              </a:ext>
            </a:extLst>
          </p:cNvPr>
          <p:cNvSpPr>
            <a:spLocks noGrp="1" noRot="1" noChangeAspect="1"/>
          </p:cNvSpPr>
          <p:nvPr>
            <p:ph type="sldImg"/>
          </p:nvPr>
        </p:nvSpPr>
        <p:spPr/>
      </p:sp>
      <p:sp>
        <p:nvSpPr>
          <p:cNvPr id="3" name="מציין מיקום של הערות 2">
            <a:extLst>
              <a:ext uri="{FF2B5EF4-FFF2-40B4-BE49-F238E27FC236}">
                <a16:creationId xmlns:a16="http://schemas.microsoft.com/office/drawing/2014/main" id="{E0EBE57F-AA6D-E707-8F09-C77E07ACC1B6}"/>
              </a:ext>
            </a:extLst>
          </p:cNvPr>
          <p:cNvSpPr>
            <a:spLocks noGrp="1"/>
          </p:cNvSpPr>
          <p:nvPr>
            <p:ph type="body" idx="1"/>
          </p:nvPr>
        </p:nvSpPr>
        <p:spPr/>
        <p:txBody>
          <a:bodyPr/>
          <a:lstStyle/>
          <a:p>
            <a:pPr algn="r" rtl="1">
              <a:lnSpc>
                <a:spcPts val="2250"/>
              </a:lnSpc>
            </a:pPr>
            <a:r>
              <a:rPr lang="he-IL" dirty="0"/>
              <a:t>אתר במבט מקוון, כיתה א, יחידת תוכן, אביב, משימה: </a:t>
            </a:r>
            <a:r>
              <a:rPr lang="he-IL" b="1" dirty="0"/>
              <a:t>קן לציפור</a:t>
            </a:r>
            <a:r>
              <a:rPr lang="he-IL" dirty="0"/>
              <a:t>, קינון עופות הוא אחד ממאפייני האביב. התלמידים חוקרים את מבנה הקן, מתאימים קן לציפור ומשווים בין קנים להכרת הדומה ושונה.</a:t>
            </a:r>
          </a:p>
        </p:txBody>
      </p:sp>
      <p:sp>
        <p:nvSpPr>
          <p:cNvPr id="4" name="מציין מיקום של מספר שקופית 3">
            <a:extLst>
              <a:ext uri="{FF2B5EF4-FFF2-40B4-BE49-F238E27FC236}">
                <a16:creationId xmlns:a16="http://schemas.microsoft.com/office/drawing/2014/main" id="{5D6EC6E2-AE34-244A-0AAF-358C0A0B3995}"/>
              </a:ext>
            </a:extLst>
          </p:cNvPr>
          <p:cNvSpPr>
            <a:spLocks noGrp="1"/>
          </p:cNvSpPr>
          <p:nvPr>
            <p:ph type="sldNum" sz="quarter" idx="5"/>
          </p:nvPr>
        </p:nvSpPr>
        <p:spPr/>
        <p:txBody>
          <a:bodyPr/>
          <a:lstStyle/>
          <a:p>
            <a:fld id="{E32344DD-F01E-4C22-88B5-E11975B8C78D}" type="slidenum">
              <a:rPr lang="he-IL" smtClean="0"/>
              <a:t>26</a:t>
            </a:fld>
            <a:endParaRPr lang="he-IL"/>
          </a:p>
        </p:txBody>
      </p:sp>
    </p:spTree>
    <p:extLst>
      <p:ext uri="{BB962C8B-B14F-4D97-AF65-F5344CB8AC3E}">
        <p14:creationId xmlns:p14="http://schemas.microsoft.com/office/powerpoint/2010/main" val="341754116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באתר במבט מקוון, כיתה ב, יחידת התוכן: עולם היצורים החיים, משימה: </a:t>
            </a:r>
            <a:r>
              <a:rPr lang="he-IL" b="1" dirty="0"/>
              <a:t>משפחה שכזאת, </a:t>
            </a:r>
            <a:r>
              <a:rPr lang="he-IL" dirty="0"/>
              <a:t>המשימה עוסקת במאפיין חיים: התרבות (רבייה) באמצעות הכרת יחסי גומלין במשפחה של חסידה (הזכר והנקבה הבוגרים והצאצאים). </a:t>
            </a:r>
          </a:p>
        </p:txBody>
      </p:sp>
      <p:sp>
        <p:nvSpPr>
          <p:cNvPr id="4" name="מציין מיקום של מספר שקופית 3"/>
          <p:cNvSpPr>
            <a:spLocks noGrp="1"/>
          </p:cNvSpPr>
          <p:nvPr>
            <p:ph type="sldNum" sz="quarter" idx="5"/>
          </p:nvPr>
        </p:nvSpPr>
        <p:spPr/>
        <p:txBody>
          <a:bodyPr/>
          <a:lstStyle/>
          <a:p>
            <a:fld id="{E32344DD-F01E-4C22-88B5-E11975B8C78D}" type="slidenum">
              <a:rPr lang="he-IL" smtClean="0"/>
              <a:t>27</a:t>
            </a:fld>
            <a:endParaRPr lang="he-IL"/>
          </a:p>
        </p:txBody>
      </p:sp>
    </p:spTree>
    <p:extLst>
      <p:ext uri="{BB962C8B-B14F-4D97-AF65-F5344CB8AC3E}">
        <p14:creationId xmlns:p14="http://schemas.microsoft.com/office/powerpoint/2010/main" val="25376365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5"/>
          </p:nvPr>
        </p:nvSpPr>
        <p:spPr/>
        <p:txBody>
          <a:bodyPr/>
          <a:lstStyle/>
          <a:p>
            <a:fld id="{E32344DD-F01E-4C22-88B5-E11975B8C78D}" type="slidenum">
              <a:rPr lang="he-IL" smtClean="0"/>
              <a:t>4</a:t>
            </a:fld>
            <a:endParaRPr lang="he-IL"/>
          </a:p>
        </p:txBody>
      </p:sp>
    </p:spTree>
    <p:extLst>
      <p:ext uri="{BB962C8B-B14F-4D97-AF65-F5344CB8AC3E}">
        <p14:creationId xmlns:p14="http://schemas.microsoft.com/office/powerpoint/2010/main" val="28911763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4CF1F9-2061-D3E3-576A-1804B976ECBE}"/>
            </a:ext>
          </a:extLst>
        </p:cNvPr>
        <p:cNvGrpSpPr/>
        <p:nvPr/>
      </p:nvGrpSpPr>
      <p:grpSpPr>
        <a:xfrm>
          <a:off x="0" y="0"/>
          <a:ext cx="0" cy="0"/>
          <a:chOff x="0" y="0"/>
          <a:chExt cx="0" cy="0"/>
        </a:xfrm>
      </p:grpSpPr>
      <p:sp>
        <p:nvSpPr>
          <p:cNvPr id="2" name="מציין מיקום של תמונת שקופית 1">
            <a:extLst>
              <a:ext uri="{FF2B5EF4-FFF2-40B4-BE49-F238E27FC236}">
                <a16:creationId xmlns:a16="http://schemas.microsoft.com/office/drawing/2014/main" id="{F556A171-CA6D-B677-3AC8-6EA75BDD6C17}"/>
              </a:ext>
            </a:extLst>
          </p:cNvPr>
          <p:cNvSpPr>
            <a:spLocks noGrp="1" noRot="1" noChangeAspect="1"/>
          </p:cNvSpPr>
          <p:nvPr>
            <p:ph type="sldImg"/>
          </p:nvPr>
        </p:nvSpPr>
        <p:spPr/>
      </p:sp>
      <p:sp>
        <p:nvSpPr>
          <p:cNvPr id="3" name="מציין מיקום של הערות 2">
            <a:extLst>
              <a:ext uri="{FF2B5EF4-FFF2-40B4-BE49-F238E27FC236}">
                <a16:creationId xmlns:a16="http://schemas.microsoft.com/office/drawing/2014/main" id="{7478EF44-2170-B987-CBF5-EF77EC5BDD8F}"/>
              </a:ext>
            </a:extLst>
          </p:cNvPr>
          <p:cNvSpPr>
            <a:spLocks noGrp="1"/>
          </p:cNvSpPr>
          <p:nvPr>
            <p:ph type="body" idx="1"/>
          </p:nvPr>
        </p:nvSpPr>
        <p:spPr/>
        <p:txBody>
          <a:bodyPr/>
          <a:lstStyle/>
          <a:p>
            <a:r>
              <a:rPr lang="he-IL" b="1" dirty="0"/>
              <a:t>עוזבי קן </a:t>
            </a:r>
            <a:r>
              <a:rPr lang="he-IL" b="0" dirty="0"/>
              <a:t>הם אפרוחים שבוקעים מהביצה כשהם מכוסים בפלומה ועיניהם פקוחות, הם מסוגלים ללכת ולשחות שעות מספר אחרי בקיעתם. האפרוחים מלקטים מזון בעצמם אך נשארים צמודים לאימם ולומדים מהם מה טוב להם לאכול. ההורים מגינים עליהם מפני טורפים ומפני בקור. עוזבי הקן בונים את הקן על הארץ. בדרך כלל בהטלה אחת או השרצה אחת, באים לעולם הרבה מאד צאצאים (עיקרון הכמות). תקופת התבגרות קצרה. </a:t>
            </a:r>
          </a:p>
          <a:p>
            <a:r>
              <a:rPr lang="he-IL" b="0" dirty="0"/>
              <a:t>קישור לסרטון: </a:t>
            </a:r>
            <a:r>
              <a:rPr lang="en-US" b="0" dirty="0"/>
              <a:t>https://www.youtube.com/watch?v=52fmqNJ6nsU</a:t>
            </a:r>
            <a:endParaRPr lang="he-IL" b="0" dirty="0"/>
          </a:p>
          <a:p>
            <a:r>
              <a:rPr lang="he-IL" b="1" dirty="0"/>
              <a:t>דוגמאות</a:t>
            </a:r>
          </a:p>
          <a:p>
            <a:r>
              <a:rPr lang="he-IL" b="0" dirty="0"/>
              <a:t>ברווזונים: ברגע שהם בוקעים, הם עוזבים את הקן ויכולים לשחות ולחפש מזון בעצמם.</a:t>
            </a:r>
          </a:p>
          <a:p>
            <a:r>
              <a:rPr lang="he-IL" b="0" dirty="0"/>
              <a:t>תרנגולים: אפרוחים של תרנגולת מתחילים לחפש מזון ולחקור את הסביבה מיד לאחר הבקיעה.</a:t>
            </a:r>
          </a:p>
          <a:p>
            <a:r>
              <a:rPr lang="he-IL" b="0" dirty="0"/>
              <a:t>זוחלים כגון צב הים: צבי ים צעירים בוקעים מהביצים בחוף וצועדים מיד לכיוון הים.  </a:t>
            </a:r>
          </a:p>
          <a:p>
            <a:r>
              <a:rPr lang="he-IL" b="1" dirty="0"/>
              <a:t>חובש קן </a:t>
            </a:r>
            <a:r>
              <a:rPr lang="he-IL" b="0" dirty="0"/>
              <a:t>אלו גוזלים שבוקעים עירומים, עיניהם עדיין סגורות והם חסרי אונים, ההורים צריכים להאכיל אותם ולשמור על חום גופם. הגוזלים נשארים בקן, והם זקוקים לטיפול רב של הוריהם, עד שהם מסוגלים לעוף ולמצוא מזון באופן עצמאי. </a:t>
            </a:r>
            <a:r>
              <a:rPr lang="he-IL" dirty="0"/>
              <a:t>הצאצאים שנשארים בקן או בסביבת ההורים לתקופה מסוימת. ההורים דואגים לצרכים החיוניים שלהם. בדרך כלל באים לעולם מעט מאד צאצאים (עיקרון האיכות). תקופת התבגרות ארוכה.</a:t>
            </a:r>
          </a:p>
          <a:p>
            <a:r>
              <a:rPr lang="he-IL" b="1" dirty="0"/>
              <a:t>דוגמאות</a:t>
            </a:r>
          </a:p>
          <a:p>
            <a:r>
              <a:rPr lang="he-IL" b="1" dirty="0"/>
              <a:t> נשרים</a:t>
            </a:r>
            <a:r>
              <a:rPr lang="he-IL" dirty="0"/>
              <a:t>: גוזלי נשר נשארים בקן לזמן ממושך והוריהם דואגים להביא להם מזון ולהגן עליהם.</a:t>
            </a:r>
          </a:p>
          <a:p>
            <a:r>
              <a:rPr lang="he-IL" b="1" dirty="0"/>
              <a:t>פינגווינים</a:t>
            </a:r>
            <a:r>
              <a:rPr lang="he-IL" dirty="0"/>
              <a:t>: הצאצאים נשארים עם ההורים בקן או בתוך קבוצת פינגווינים זמן ממושך.</a:t>
            </a:r>
          </a:p>
          <a:p>
            <a:r>
              <a:rPr lang="he-IL" b="1" dirty="0"/>
              <a:t>עיטים</a:t>
            </a:r>
            <a:r>
              <a:rPr lang="he-IL" dirty="0"/>
              <a:t>: הגוזלים נשארים בקן ומקבלים מזון והגנה מההורים עד שהם חזקים מספיק לעזוב את הקן.</a:t>
            </a:r>
          </a:p>
          <a:p>
            <a:r>
              <a:rPr lang="he-IL" dirty="0"/>
              <a:t>קישור לסרטון: </a:t>
            </a:r>
            <a:r>
              <a:rPr lang="en-US" dirty="0"/>
              <a:t>https://www.google.co.il/search?q=%D7%92%D7%95%D7%96%D7%9C%D7%99%D7%9D&amp;sca_esv=9219933314578648&amp;biw=1738&amp;bih=844&amp;sxsrf=AHTn8zoD0PQB0k4jMHxsueLbb9CKDoR1dg%3A1739197876915&amp;ei=tA2qZ-TBN4K9i-gP5MajWA&amp;ved=0ahUKEwjk65b9qLmLAxWC3gIHHWTjCAs4ChDh1QMIEA&amp;uact=5&amp;oq=%D7%92%D7%95%D7%96%D7%9C%D7%99%D7%9D&amp;gs_lp=Egxnd3Mtd2l6LXNlcnAaAhgCIgzXkteV15bXnNeZ150yCBAAGIAEGMsBMggQABiABBjLATIIEAAYgAQYywEyCBAAGIAEGMsBMggQABiABBjLATIIEAAYgAQYywEyCBAAGIAEGMsBMggQABiABBjLATIEEAAYHjIEEAAYHki5EFAAWLcNcAB4AJABAJgB3AGgAfEHqgEFMC40LjK4AQPIAQD4AQGYAgagAuIIwgIEECMYJ8ICDBAjGIAEGBMYJxiKBcICBRAAGIAEwgILEC4YgAQY0QMYxwHCAgoQIxiABBgnGIoFwgILEC4YgAQYxwEYrwHCAg0QLhiABBjHARgKGK8BwgIIEAAYgAQYiwPCAg4QLhiABBioAxiLAxifA8ICBxAuGIAEGArCAgUQLhiABMICCBAuGIAEGMsBwgIXEC4YgAQYywEYlwUY3AQY3gQY3wTYAQGYAwC6BgYIARABGBSSBwUwLjQuMqAH9Vk&amp;sclient=gws-wiz-serp#fpstate=ive&amp;vld=cid:aba13542,vid:btx1N-hia_4,st:0</a:t>
            </a:r>
            <a:endParaRPr lang="he-IL" dirty="0"/>
          </a:p>
          <a:p>
            <a:endParaRPr lang="he-IL" dirty="0"/>
          </a:p>
        </p:txBody>
      </p:sp>
      <p:sp>
        <p:nvSpPr>
          <p:cNvPr id="4" name="מציין מיקום של מספר שקופית 3">
            <a:extLst>
              <a:ext uri="{FF2B5EF4-FFF2-40B4-BE49-F238E27FC236}">
                <a16:creationId xmlns:a16="http://schemas.microsoft.com/office/drawing/2014/main" id="{235E2841-00AB-E98F-9322-1689F4DAE33E}"/>
              </a:ext>
            </a:extLst>
          </p:cNvPr>
          <p:cNvSpPr>
            <a:spLocks noGrp="1"/>
          </p:cNvSpPr>
          <p:nvPr>
            <p:ph type="sldNum" sz="quarter" idx="5"/>
          </p:nvPr>
        </p:nvSpPr>
        <p:spPr/>
        <p:txBody>
          <a:bodyPr/>
          <a:lstStyle/>
          <a:p>
            <a:fld id="{E32344DD-F01E-4C22-88B5-E11975B8C78D}" type="slidenum">
              <a:rPr lang="he-IL" smtClean="0"/>
              <a:t>5</a:t>
            </a:fld>
            <a:endParaRPr lang="he-IL"/>
          </a:p>
        </p:txBody>
      </p:sp>
    </p:spTree>
    <p:extLst>
      <p:ext uri="{BB962C8B-B14F-4D97-AF65-F5344CB8AC3E}">
        <p14:creationId xmlns:p14="http://schemas.microsoft.com/office/powerpoint/2010/main" val="42891225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E57CFB-C5DD-9F8B-9C82-C77AE7231260}"/>
            </a:ext>
          </a:extLst>
        </p:cNvPr>
        <p:cNvGrpSpPr/>
        <p:nvPr/>
      </p:nvGrpSpPr>
      <p:grpSpPr>
        <a:xfrm>
          <a:off x="0" y="0"/>
          <a:ext cx="0" cy="0"/>
          <a:chOff x="0" y="0"/>
          <a:chExt cx="0" cy="0"/>
        </a:xfrm>
      </p:grpSpPr>
      <p:sp>
        <p:nvSpPr>
          <p:cNvPr id="2" name="מציין מיקום של תמונת שקופית 1">
            <a:extLst>
              <a:ext uri="{FF2B5EF4-FFF2-40B4-BE49-F238E27FC236}">
                <a16:creationId xmlns:a16="http://schemas.microsoft.com/office/drawing/2014/main" id="{2672D671-C931-3154-1228-9962342A7A10}"/>
              </a:ext>
            </a:extLst>
          </p:cNvPr>
          <p:cNvSpPr>
            <a:spLocks noGrp="1" noRot="1" noChangeAspect="1"/>
          </p:cNvSpPr>
          <p:nvPr>
            <p:ph type="sldImg"/>
          </p:nvPr>
        </p:nvSpPr>
        <p:spPr/>
      </p:sp>
      <p:sp>
        <p:nvSpPr>
          <p:cNvPr id="3" name="מציין מיקום של הערות 2">
            <a:extLst>
              <a:ext uri="{FF2B5EF4-FFF2-40B4-BE49-F238E27FC236}">
                <a16:creationId xmlns:a16="http://schemas.microsoft.com/office/drawing/2014/main" id="{921DD39C-B511-FC52-1394-1B33B4C04922}"/>
              </a:ext>
            </a:extLst>
          </p:cNvPr>
          <p:cNvSpPr>
            <a:spLocks noGrp="1"/>
          </p:cNvSpPr>
          <p:nvPr>
            <p:ph type="body" idx="1"/>
          </p:nvPr>
        </p:nvSpPr>
        <p:spPr/>
        <p:txBody>
          <a:bodyPr/>
          <a:lstStyle/>
          <a:p>
            <a:pPr algn="r" rtl="1">
              <a:lnSpc>
                <a:spcPts val="2250"/>
              </a:lnSpc>
            </a:pPr>
            <a:r>
              <a:rPr lang="he-IL" b="0" i="0" dirty="0">
                <a:solidFill>
                  <a:srgbClr val="000000"/>
                </a:solidFill>
                <a:effectLst/>
                <a:latin typeface="Open Sans Hebrew"/>
              </a:rPr>
              <a:t>ישנם מיני קוקיות שנוהגים להטיל את ביציהן בקינים של ציפורים אחרות. זוהי דוגמה לקשרי גומלין מסוג טפילות רבייה. בקיעת הביצה והטיפול בצאצא נעשה על ידי מיני ציפורים אחרים – הקוקייה לא תוכל לשרוד אם הורים "מאמצים" לא ישגיחו אל צאצאיה. </a:t>
            </a:r>
          </a:p>
          <a:p>
            <a:pPr algn="r" rtl="1">
              <a:lnSpc>
                <a:spcPts val="2250"/>
              </a:lnSpc>
            </a:pPr>
            <a:r>
              <a:rPr lang="he-IL" b="0" i="0" dirty="0">
                <a:solidFill>
                  <a:srgbClr val="000000"/>
                </a:solidFill>
                <a:effectLst/>
                <a:latin typeface="Open Sans Hebrew"/>
              </a:rPr>
              <a:t>לכל מין קוקייה יש מין מועדף של "ציפור מאמצת" - הקוקייה המצויצת למשל, שנפוצה גם בארץ,  מטילה ביצים בקני עורבים. </a:t>
            </a:r>
          </a:p>
          <a:p>
            <a:pPr algn="r" rtl="1">
              <a:lnSpc>
                <a:spcPts val="2250"/>
              </a:lnSpc>
            </a:pPr>
            <a:r>
              <a:rPr lang="he-IL" b="0" i="0" dirty="0">
                <a:solidFill>
                  <a:srgbClr val="000000"/>
                </a:solidFill>
                <a:effectLst/>
                <a:latin typeface="Open Sans Hebrew"/>
              </a:rPr>
              <a:t>גם כאן חשוב להדגיש שאין טוב ורע בעולם החי. אלה הם מנגנונים של הישרדות המין.</a:t>
            </a:r>
          </a:p>
          <a:p>
            <a:pPr algn="r" rtl="1">
              <a:lnSpc>
                <a:spcPts val="2250"/>
              </a:lnSpc>
            </a:pPr>
            <a:endParaRPr lang="he-IL" b="0" i="0" dirty="0">
              <a:solidFill>
                <a:srgbClr val="000000"/>
              </a:solidFill>
              <a:effectLst/>
              <a:latin typeface="Open Sans Hebrew"/>
            </a:endParaRPr>
          </a:p>
          <a:p>
            <a:pPr algn="r" rtl="1">
              <a:lnSpc>
                <a:spcPts val="2250"/>
              </a:lnSpc>
            </a:pPr>
            <a:endParaRPr lang="he-IL" b="0" i="0" dirty="0">
              <a:solidFill>
                <a:srgbClr val="000000"/>
              </a:solidFill>
              <a:effectLst/>
              <a:latin typeface="Open Sans Hebrew"/>
            </a:endParaRPr>
          </a:p>
          <a:p>
            <a:r>
              <a:rPr lang="he-IL" dirty="0"/>
              <a:t> </a:t>
            </a:r>
          </a:p>
          <a:p>
            <a:pPr algn="r" rtl="1">
              <a:lnSpc>
                <a:spcPts val="2250"/>
              </a:lnSpc>
            </a:pPr>
            <a:endParaRPr lang="he-IL" b="0" i="0" dirty="0">
              <a:solidFill>
                <a:srgbClr val="000000"/>
              </a:solidFill>
              <a:effectLst/>
              <a:latin typeface="Open Sans Hebrew"/>
            </a:endParaRPr>
          </a:p>
        </p:txBody>
      </p:sp>
      <p:sp>
        <p:nvSpPr>
          <p:cNvPr id="4" name="מציין מיקום של מספר שקופית 3">
            <a:extLst>
              <a:ext uri="{FF2B5EF4-FFF2-40B4-BE49-F238E27FC236}">
                <a16:creationId xmlns:a16="http://schemas.microsoft.com/office/drawing/2014/main" id="{97E512B6-AE99-626D-3B45-BB0FA2E58739}"/>
              </a:ext>
            </a:extLst>
          </p:cNvPr>
          <p:cNvSpPr>
            <a:spLocks noGrp="1"/>
          </p:cNvSpPr>
          <p:nvPr>
            <p:ph type="sldNum" sz="quarter" idx="5"/>
          </p:nvPr>
        </p:nvSpPr>
        <p:spPr/>
        <p:txBody>
          <a:bodyPr/>
          <a:lstStyle/>
          <a:p>
            <a:fld id="{E32344DD-F01E-4C22-88B5-E11975B8C78D}" type="slidenum">
              <a:rPr lang="he-IL" smtClean="0"/>
              <a:t>6</a:t>
            </a:fld>
            <a:endParaRPr lang="he-IL"/>
          </a:p>
        </p:txBody>
      </p:sp>
    </p:spTree>
    <p:extLst>
      <p:ext uri="{BB962C8B-B14F-4D97-AF65-F5344CB8AC3E}">
        <p14:creationId xmlns:p14="http://schemas.microsoft.com/office/powerpoint/2010/main" val="42153924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הביצה של הקוקייה דומה בגודל ובצבע לביצים של העורב.</a:t>
            </a:r>
          </a:p>
          <a:p>
            <a:r>
              <a:rPr lang="he-IL" dirty="0"/>
              <a:t>בקישור הזה מוצג תיעוד מצולם של גוזלי קוקייה בקן של עורב. מומלץ מאוד להציג לתלמידים.   </a:t>
            </a:r>
          </a:p>
          <a:p>
            <a:r>
              <a:rPr lang="he-IL" dirty="0"/>
              <a:t> </a:t>
            </a:r>
          </a:p>
          <a:p>
            <a:r>
              <a:rPr lang="en-US" dirty="0"/>
              <a:t>https://www.yardbirdsil.info/daf/cuckoo/cuckoo_yoram_shpirer.htm</a:t>
            </a:r>
            <a:endParaRPr lang="he-IL" dirty="0"/>
          </a:p>
          <a:p>
            <a:r>
              <a:rPr lang="he-IL" dirty="0"/>
              <a:t>  </a:t>
            </a:r>
          </a:p>
        </p:txBody>
      </p:sp>
      <p:sp>
        <p:nvSpPr>
          <p:cNvPr id="4" name="מציין מיקום של מספר שקופית 3"/>
          <p:cNvSpPr>
            <a:spLocks noGrp="1"/>
          </p:cNvSpPr>
          <p:nvPr>
            <p:ph type="sldNum" sz="quarter" idx="5"/>
          </p:nvPr>
        </p:nvSpPr>
        <p:spPr/>
        <p:txBody>
          <a:bodyPr/>
          <a:lstStyle/>
          <a:p>
            <a:fld id="{E32344DD-F01E-4C22-88B5-E11975B8C78D}" type="slidenum">
              <a:rPr lang="he-IL" smtClean="0"/>
              <a:t>7</a:t>
            </a:fld>
            <a:endParaRPr lang="he-IL"/>
          </a:p>
        </p:txBody>
      </p:sp>
    </p:spTree>
    <p:extLst>
      <p:ext uri="{BB962C8B-B14F-4D97-AF65-F5344CB8AC3E}">
        <p14:creationId xmlns:p14="http://schemas.microsoft.com/office/powerpoint/2010/main" val="30993855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 פרת חומת ראש, הידועה גם כציפור הבקר, היא אחד הציפורים הייחודיות שנפוצות באזורים חקלאיים ואחרים בעולם. השם שלה נובע מהמראה המיוחד שלה, כאשר הראש והקצה של כנפיה הם חומים.</a:t>
            </a:r>
          </a:p>
          <a:p>
            <a:r>
              <a:rPr lang="he-IL" dirty="0"/>
              <a:t>הציפורים הללו נפוצות באזורים כמו אפריקה, אסיה ואוסטרליה. הן אוהבות להיות באזורים פתוחים עם שדות חקלאיים, שם הן מחפשות מזון כמו חרקים וזרעים.</a:t>
            </a:r>
          </a:p>
          <a:p>
            <a:r>
              <a:rPr lang="he-IL" dirty="0"/>
              <a:t>פרות חומות ראש (ציפור הבקר) ידועות בהתנהגותן </a:t>
            </a:r>
            <a:r>
              <a:rPr lang="he-IL" dirty="0" err="1"/>
              <a:t>הקוקייתית</a:t>
            </a:r>
            <a:r>
              <a:rPr lang="he-IL" dirty="0"/>
              <a:t>. במילים אחרות, הן מטילות לעיתים את ביציהן בקנים של ציפורים אחרות. פעולה זו נקראת "טפילות רבייה". כאשר הן מטילות ביצים בקנים של ציפורים אחרות, הן מאפשרות לציפורים המארחות לדגור על הביצים ולדאוג לצאצאים שלהן.</a:t>
            </a:r>
          </a:p>
          <a:p>
            <a:endParaRPr lang="he-IL" dirty="0"/>
          </a:p>
          <a:p>
            <a:endParaRPr lang="he-IL" dirty="0"/>
          </a:p>
        </p:txBody>
      </p:sp>
      <p:sp>
        <p:nvSpPr>
          <p:cNvPr id="4" name="מציין מיקום של מספר שקופית 3"/>
          <p:cNvSpPr>
            <a:spLocks noGrp="1"/>
          </p:cNvSpPr>
          <p:nvPr>
            <p:ph type="sldNum" sz="quarter" idx="5"/>
          </p:nvPr>
        </p:nvSpPr>
        <p:spPr/>
        <p:txBody>
          <a:bodyPr/>
          <a:lstStyle/>
          <a:p>
            <a:fld id="{E32344DD-F01E-4C22-88B5-E11975B8C78D}" type="slidenum">
              <a:rPr lang="he-IL" smtClean="0"/>
              <a:t>8</a:t>
            </a:fld>
            <a:endParaRPr lang="he-IL"/>
          </a:p>
        </p:txBody>
      </p:sp>
    </p:spTree>
    <p:extLst>
      <p:ext uri="{BB962C8B-B14F-4D97-AF65-F5344CB8AC3E}">
        <p14:creationId xmlns:p14="http://schemas.microsoft.com/office/powerpoint/2010/main" val="31007731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en-US" b="0" i="0" dirty="0">
                <a:solidFill>
                  <a:srgbClr val="000000"/>
                </a:solidFill>
                <a:effectLst/>
                <a:latin typeface="Segoe UI Web (Hebrew)"/>
              </a:rPr>
              <a:t>https://www.youtube.com/watch?v=pg38LwM78zQ</a:t>
            </a:r>
            <a:endParaRPr lang="he-IL" b="0" i="0" dirty="0">
              <a:solidFill>
                <a:srgbClr val="000000"/>
              </a:solidFill>
              <a:effectLst/>
              <a:latin typeface="Segoe UI Web (Hebrew)"/>
            </a:endParaRPr>
          </a:p>
          <a:p>
            <a:pPr marL="0" marR="0" lvl="0" indent="0" algn="r" defTabSz="914400" rtl="1" eaLnBrk="1" fontAlgn="auto" latinLnBrk="0" hangingPunct="1">
              <a:lnSpc>
                <a:spcPct val="100000"/>
              </a:lnSpc>
              <a:spcBef>
                <a:spcPts val="0"/>
              </a:spcBef>
              <a:spcAft>
                <a:spcPts val="0"/>
              </a:spcAft>
              <a:buClrTx/>
              <a:buSzTx/>
              <a:buFontTx/>
              <a:buNone/>
              <a:tabLst/>
              <a:defRPr/>
            </a:pPr>
            <a:r>
              <a:rPr lang="he-IL" b="0" i="0" dirty="0">
                <a:solidFill>
                  <a:srgbClr val="000000"/>
                </a:solidFill>
                <a:effectLst/>
                <a:latin typeface="Segoe UI Web (Hebrew)"/>
              </a:rPr>
              <a:t>הקן  נבנה על ידי פרוש בית. הנקבה הטילה 5 ביצים. ציפור פרת חומת ראש הטילה את הביצה השישית.  הפרושה "אינה מבינה" שיש ביצה "מתחזה" בקן שלה. היא תגדל ותגדל את ציפור פרת חומת ראש כאילו היה הגוזל שלה. בסרטון רואים את הקן עם ביצת הפרת חומת ראש בתוכו ואת הפרות בשעות הראשונות. פרות חומות ראש בוקעות תוך 10-12 ימים ואילו גוזלי פרושים בוקעים יומיים אחריהן. פער זה מקנה יתרון הישרדותי לציפור  פרת חומת ראש.</a:t>
            </a:r>
            <a:endParaRPr lang="he-IL" dirty="0"/>
          </a:p>
        </p:txBody>
      </p:sp>
      <p:sp>
        <p:nvSpPr>
          <p:cNvPr id="4" name="מציין מיקום של מספר שקופית 3"/>
          <p:cNvSpPr>
            <a:spLocks noGrp="1"/>
          </p:cNvSpPr>
          <p:nvPr>
            <p:ph type="sldNum" sz="quarter" idx="5"/>
          </p:nvPr>
        </p:nvSpPr>
        <p:spPr/>
        <p:txBody>
          <a:bodyPr/>
          <a:lstStyle/>
          <a:p>
            <a:fld id="{E32344DD-F01E-4C22-88B5-E11975B8C78D}" type="slidenum">
              <a:rPr lang="he-IL" smtClean="0"/>
              <a:t>9</a:t>
            </a:fld>
            <a:endParaRPr lang="he-IL"/>
          </a:p>
        </p:txBody>
      </p:sp>
    </p:spTree>
    <p:extLst>
      <p:ext uri="{BB962C8B-B14F-4D97-AF65-F5344CB8AC3E}">
        <p14:creationId xmlns:p14="http://schemas.microsoft.com/office/powerpoint/2010/main" val="6636873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  </a:t>
            </a:r>
          </a:p>
        </p:txBody>
      </p:sp>
      <p:sp>
        <p:nvSpPr>
          <p:cNvPr id="4" name="מציין מיקום של מספר שקופית 3"/>
          <p:cNvSpPr>
            <a:spLocks noGrp="1"/>
          </p:cNvSpPr>
          <p:nvPr>
            <p:ph type="sldNum" sz="quarter" idx="5"/>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E32344DD-F01E-4C22-88B5-E11975B8C78D}" type="slidenum">
              <a:rPr kumimoji="0" lang="he-IL"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10</a:t>
            </a:fld>
            <a:endParaRPr kumimoji="0" lang="he-IL"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5299683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B67DFF01-7EEE-3D7A-624A-BD57C457C0ED}"/>
              </a:ext>
            </a:extLst>
          </p:cNvPr>
          <p:cNvSpPr>
            <a:spLocks noGrp="1"/>
          </p:cNvSpPr>
          <p:nvPr>
            <p:ph type="ctrTitle"/>
          </p:nvPr>
        </p:nvSpPr>
        <p:spPr>
          <a:xfrm>
            <a:off x="1524000" y="1122363"/>
            <a:ext cx="9144000" cy="2387600"/>
          </a:xfrm>
        </p:spPr>
        <p:txBody>
          <a:bodyPr anchor="b"/>
          <a:lstStyle>
            <a:lvl1pPr algn="ctr">
              <a:defRPr sz="6000"/>
            </a:lvl1pPr>
          </a:lstStyle>
          <a:p>
            <a:r>
              <a:rPr lang="he-IL"/>
              <a:t>לחץ כדי לערוך סגנון כותרת של תבנית בסיס</a:t>
            </a:r>
          </a:p>
        </p:txBody>
      </p:sp>
      <p:sp>
        <p:nvSpPr>
          <p:cNvPr id="3" name="כותרת משנה 2">
            <a:extLst>
              <a:ext uri="{FF2B5EF4-FFF2-40B4-BE49-F238E27FC236}">
                <a16:creationId xmlns:a16="http://schemas.microsoft.com/office/drawing/2014/main" id="{711236AF-400B-8FCA-4945-94D1B5B4A34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a:t>לחץ כדי לערוך סגנון כותרת משנה של תבנית בסיס</a:t>
            </a:r>
          </a:p>
        </p:txBody>
      </p:sp>
      <p:sp>
        <p:nvSpPr>
          <p:cNvPr id="4" name="מציין מיקום של תאריך 3">
            <a:extLst>
              <a:ext uri="{FF2B5EF4-FFF2-40B4-BE49-F238E27FC236}">
                <a16:creationId xmlns:a16="http://schemas.microsoft.com/office/drawing/2014/main" id="{D4370393-0E2B-21AB-2215-BAD6A5826CCC}"/>
              </a:ext>
            </a:extLst>
          </p:cNvPr>
          <p:cNvSpPr>
            <a:spLocks noGrp="1"/>
          </p:cNvSpPr>
          <p:nvPr>
            <p:ph type="dt" sz="half" idx="10"/>
          </p:nvPr>
        </p:nvSpPr>
        <p:spPr/>
        <p:txBody>
          <a:bodyPr/>
          <a:lstStyle/>
          <a:p>
            <a:fld id="{EDACF851-79AE-40A5-89F0-53BD4664BA1D}" type="datetimeFigureOut">
              <a:rPr lang="he-IL" smtClean="0"/>
              <a:t>כ"ב/שבט/תשפ"ה</a:t>
            </a:fld>
            <a:endParaRPr lang="he-IL"/>
          </a:p>
        </p:txBody>
      </p:sp>
      <p:sp>
        <p:nvSpPr>
          <p:cNvPr id="5" name="מציין מיקום של כותרת תחתונה 4">
            <a:extLst>
              <a:ext uri="{FF2B5EF4-FFF2-40B4-BE49-F238E27FC236}">
                <a16:creationId xmlns:a16="http://schemas.microsoft.com/office/drawing/2014/main" id="{76FC4C3B-91CC-AC82-DB56-284F36A9DCAB}"/>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040DB2D0-4E83-453E-45F2-89682BB81DBC}"/>
              </a:ext>
            </a:extLst>
          </p:cNvPr>
          <p:cNvSpPr>
            <a:spLocks noGrp="1"/>
          </p:cNvSpPr>
          <p:nvPr>
            <p:ph type="sldNum" sz="quarter" idx="12"/>
          </p:nvPr>
        </p:nvSpPr>
        <p:spPr/>
        <p:txBody>
          <a:bodyPr/>
          <a:lstStyle/>
          <a:p>
            <a:fld id="{5B02A250-3E85-4A0E-944E-074B4E566443}" type="slidenum">
              <a:rPr lang="he-IL" smtClean="0"/>
              <a:t>‹#›</a:t>
            </a:fld>
            <a:endParaRPr lang="he-IL"/>
          </a:p>
        </p:txBody>
      </p:sp>
    </p:spTree>
    <p:extLst>
      <p:ext uri="{BB962C8B-B14F-4D97-AF65-F5344CB8AC3E}">
        <p14:creationId xmlns:p14="http://schemas.microsoft.com/office/powerpoint/2010/main" val="40695987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B0056392-EF73-99F0-85D1-8FEFB228B4C2}"/>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של טקסט אנכי 2">
            <a:extLst>
              <a:ext uri="{FF2B5EF4-FFF2-40B4-BE49-F238E27FC236}">
                <a16:creationId xmlns:a16="http://schemas.microsoft.com/office/drawing/2014/main" id="{DAB563BE-27D5-FA7C-96AA-C0FB10C52CC1}"/>
              </a:ext>
            </a:extLst>
          </p:cNvPr>
          <p:cNvSpPr>
            <a:spLocks noGrp="1"/>
          </p:cNvSpPr>
          <p:nvPr>
            <p:ph type="body" orient="vert" idx="1"/>
          </p:nvPr>
        </p:nvSpPr>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0774B420-B675-9325-724D-B77D66B2A2FB}"/>
              </a:ext>
            </a:extLst>
          </p:cNvPr>
          <p:cNvSpPr>
            <a:spLocks noGrp="1"/>
          </p:cNvSpPr>
          <p:nvPr>
            <p:ph type="dt" sz="half" idx="10"/>
          </p:nvPr>
        </p:nvSpPr>
        <p:spPr/>
        <p:txBody>
          <a:bodyPr/>
          <a:lstStyle/>
          <a:p>
            <a:fld id="{EDACF851-79AE-40A5-89F0-53BD4664BA1D}" type="datetimeFigureOut">
              <a:rPr lang="he-IL" smtClean="0"/>
              <a:t>כ"ב/שבט/תשפ"ה</a:t>
            </a:fld>
            <a:endParaRPr lang="he-IL"/>
          </a:p>
        </p:txBody>
      </p:sp>
      <p:sp>
        <p:nvSpPr>
          <p:cNvPr id="5" name="מציין מיקום של כותרת תחתונה 4">
            <a:extLst>
              <a:ext uri="{FF2B5EF4-FFF2-40B4-BE49-F238E27FC236}">
                <a16:creationId xmlns:a16="http://schemas.microsoft.com/office/drawing/2014/main" id="{56B5FB68-C248-3446-5493-9FB24D5C85FD}"/>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7E2BBDA5-2034-A749-4862-3ADA9F775BE6}"/>
              </a:ext>
            </a:extLst>
          </p:cNvPr>
          <p:cNvSpPr>
            <a:spLocks noGrp="1"/>
          </p:cNvSpPr>
          <p:nvPr>
            <p:ph type="sldNum" sz="quarter" idx="12"/>
          </p:nvPr>
        </p:nvSpPr>
        <p:spPr/>
        <p:txBody>
          <a:bodyPr/>
          <a:lstStyle/>
          <a:p>
            <a:fld id="{5B02A250-3E85-4A0E-944E-074B4E566443}" type="slidenum">
              <a:rPr lang="he-IL" smtClean="0"/>
              <a:t>‹#›</a:t>
            </a:fld>
            <a:endParaRPr lang="he-IL"/>
          </a:p>
        </p:txBody>
      </p:sp>
    </p:spTree>
    <p:extLst>
      <p:ext uri="{BB962C8B-B14F-4D97-AF65-F5344CB8AC3E}">
        <p14:creationId xmlns:p14="http://schemas.microsoft.com/office/powerpoint/2010/main" val="35116250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a:extLst>
              <a:ext uri="{FF2B5EF4-FFF2-40B4-BE49-F238E27FC236}">
                <a16:creationId xmlns:a16="http://schemas.microsoft.com/office/drawing/2014/main" id="{251BC7A1-EA32-B456-4173-5591B9388B51}"/>
              </a:ext>
            </a:extLst>
          </p:cNvPr>
          <p:cNvSpPr>
            <a:spLocks noGrp="1"/>
          </p:cNvSpPr>
          <p:nvPr>
            <p:ph type="title" orient="vert"/>
          </p:nvPr>
        </p:nvSpPr>
        <p:spPr>
          <a:xfrm>
            <a:off x="8724900" y="365125"/>
            <a:ext cx="2628900" cy="5811838"/>
          </a:xfrm>
        </p:spPr>
        <p:txBody>
          <a:bodyPr vert="eaVert"/>
          <a:lstStyle/>
          <a:p>
            <a:r>
              <a:rPr lang="he-IL"/>
              <a:t>לחץ כדי לערוך סגנון כותרת של תבנית בסיס</a:t>
            </a:r>
          </a:p>
        </p:txBody>
      </p:sp>
      <p:sp>
        <p:nvSpPr>
          <p:cNvPr id="3" name="מציין מיקום של טקסט אנכי 2">
            <a:extLst>
              <a:ext uri="{FF2B5EF4-FFF2-40B4-BE49-F238E27FC236}">
                <a16:creationId xmlns:a16="http://schemas.microsoft.com/office/drawing/2014/main" id="{4C416D06-2346-2CF4-91E8-EADC511F7B6F}"/>
              </a:ext>
            </a:extLst>
          </p:cNvPr>
          <p:cNvSpPr>
            <a:spLocks noGrp="1"/>
          </p:cNvSpPr>
          <p:nvPr>
            <p:ph type="body" orient="vert" idx="1"/>
          </p:nvPr>
        </p:nvSpPr>
        <p:spPr>
          <a:xfrm>
            <a:off x="838200" y="365125"/>
            <a:ext cx="7734300" cy="5811838"/>
          </a:xfrm>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86648CC3-4608-D19F-0183-143D5E9408D3}"/>
              </a:ext>
            </a:extLst>
          </p:cNvPr>
          <p:cNvSpPr>
            <a:spLocks noGrp="1"/>
          </p:cNvSpPr>
          <p:nvPr>
            <p:ph type="dt" sz="half" idx="10"/>
          </p:nvPr>
        </p:nvSpPr>
        <p:spPr/>
        <p:txBody>
          <a:bodyPr/>
          <a:lstStyle/>
          <a:p>
            <a:fld id="{EDACF851-79AE-40A5-89F0-53BD4664BA1D}" type="datetimeFigureOut">
              <a:rPr lang="he-IL" smtClean="0"/>
              <a:t>כ"ב/שבט/תשפ"ה</a:t>
            </a:fld>
            <a:endParaRPr lang="he-IL"/>
          </a:p>
        </p:txBody>
      </p:sp>
      <p:sp>
        <p:nvSpPr>
          <p:cNvPr id="5" name="מציין מיקום של כותרת תחתונה 4">
            <a:extLst>
              <a:ext uri="{FF2B5EF4-FFF2-40B4-BE49-F238E27FC236}">
                <a16:creationId xmlns:a16="http://schemas.microsoft.com/office/drawing/2014/main" id="{C9D9065D-8F99-E17D-729D-2E5139D444AA}"/>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54DAACB5-F0CA-4F13-B724-53969FE50046}"/>
              </a:ext>
            </a:extLst>
          </p:cNvPr>
          <p:cNvSpPr>
            <a:spLocks noGrp="1"/>
          </p:cNvSpPr>
          <p:nvPr>
            <p:ph type="sldNum" sz="quarter" idx="12"/>
          </p:nvPr>
        </p:nvSpPr>
        <p:spPr/>
        <p:txBody>
          <a:bodyPr/>
          <a:lstStyle/>
          <a:p>
            <a:fld id="{5B02A250-3E85-4A0E-944E-074B4E566443}" type="slidenum">
              <a:rPr lang="he-IL" smtClean="0"/>
              <a:t>‹#›</a:t>
            </a:fld>
            <a:endParaRPr lang="he-IL"/>
          </a:p>
        </p:txBody>
      </p:sp>
    </p:spTree>
    <p:extLst>
      <p:ext uri="{BB962C8B-B14F-4D97-AF65-F5344CB8AC3E}">
        <p14:creationId xmlns:p14="http://schemas.microsoft.com/office/powerpoint/2010/main" val="9255465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D955D-9593-D5C1-A008-44D14D05E2F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1943169-3AEA-7D44-A461-F2F5707107D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41ED0CA-A95D-45C6-4E47-D32FFD1F1066}"/>
              </a:ext>
            </a:extLst>
          </p:cNvPr>
          <p:cNvSpPr>
            <a:spLocks noGrp="1"/>
          </p:cNvSpPr>
          <p:nvPr>
            <p:ph type="dt" sz="half" idx="10"/>
          </p:nvPr>
        </p:nvSpPr>
        <p:spPr/>
        <p:txBody>
          <a:bodyPr/>
          <a:lstStyle/>
          <a:p>
            <a:fld id="{722AE2E8-5398-4D8A-8B9F-E3866C658CDA}" type="datetimeFigureOut">
              <a:rPr lang="en-US" smtClean="0"/>
              <a:t>2/20/2025</a:t>
            </a:fld>
            <a:endParaRPr lang="en-US"/>
          </a:p>
        </p:txBody>
      </p:sp>
      <p:sp>
        <p:nvSpPr>
          <p:cNvPr id="5" name="Footer Placeholder 4">
            <a:extLst>
              <a:ext uri="{FF2B5EF4-FFF2-40B4-BE49-F238E27FC236}">
                <a16:creationId xmlns:a16="http://schemas.microsoft.com/office/drawing/2014/main" id="{E162C30A-EBA6-62C2-4E84-B14A01A7DDF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17A8471-3FF7-4420-6E07-DFDA9D15F721}"/>
              </a:ext>
            </a:extLst>
          </p:cNvPr>
          <p:cNvSpPr>
            <a:spLocks noGrp="1"/>
          </p:cNvSpPr>
          <p:nvPr>
            <p:ph type="sldNum" sz="quarter" idx="12"/>
          </p:nvPr>
        </p:nvSpPr>
        <p:spPr/>
        <p:txBody>
          <a:bodyPr/>
          <a:lstStyle/>
          <a:p>
            <a:fld id="{F14EDCFA-706F-47C4-ADF9-AB03D1B8EC0E}" type="slidenum">
              <a:rPr lang="en-US" smtClean="0"/>
              <a:t>‹#›</a:t>
            </a:fld>
            <a:endParaRPr lang="en-US"/>
          </a:p>
        </p:txBody>
      </p:sp>
    </p:spTree>
    <p:extLst>
      <p:ext uri="{BB962C8B-B14F-4D97-AF65-F5344CB8AC3E}">
        <p14:creationId xmlns:p14="http://schemas.microsoft.com/office/powerpoint/2010/main" val="36765274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EF0007-0868-CA70-BD22-81C45061D3D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E832978-8A55-1BB9-AACF-81A84282181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9D82A69-C7C0-8384-6A99-3DABB23587A8}"/>
              </a:ext>
            </a:extLst>
          </p:cNvPr>
          <p:cNvSpPr>
            <a:spLocks noGrp="1"/>
          </p:cNvSpPr>
          <p:nvPr>
            <p:ph type="dt" sz="half" idx="10"/>
          </p:nvPr>
        </p:nvSpPr>
        <p:spPr/>
        <p:txBody>
          <a:bodyPr/>
          <a:lstStyle/>
          <a:p>
            <a:fld id="{722AE2E8-5398-4D8A-8B9F-E3866C658CDA}" type="datetimeFigureOut">
              <a:rPr lang="en-US" smtClean="0"/>
              <a:t>2/20/2025</a:t>
            </a:fld>
            <a:endParaRPr lang="en-US"/>
          </a:p>
        </p:txBody>
      </p:sp>
      <p:sp>
        <p:nvSpPr>
          <p:cNvPr id="5" name="Footer Placeholder 4">
            <a:extLst>
              <a:ext uri="{FF2B5EF4-FFF2-40B4-BE49-F238E27FC236}">
                <a16:creationId xmlns:a16="http://schemas.microsoft.com/office/drawing/2014/main" id="{4208D9C2-3029-1081-6FB4-9FF22A6991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0672D28-3FAC-F915-554A-2063B1D06E2D}"/>
              </a:ext>
            </a:extLst>
          </p:cNvPr>
          <p:cNvSpPr>
            <a:spLocks noGrp="1"/>
          </p:cNvSpPr>
          <p:nvPr>
            <p:ph type="sldNum" sz="quarter" idx="12"/>
          </p:nvPr>
        </p:nvSpPr>
        <p:spPr/>
        <p:txBody>
          <a:bodyPr/>
          <a:lstStyle/>
          <a:p>
            <a:fld id="{F14EDCFA-706F-47C4-ADF9-AB03D1B8EC0E}" type="slidenum">
              <a:rPr lang="en-US" smtClean="0"/>
              <a:t>‹#›</a:t>
            </a:fld>
            <a:endParaRPr lang="en-US"/>
          </a:p>
        </p:txBody>
      </p:sp>
    </p:spTree>
    <p:extLst>
      <p:ext uri="{BB962C8B-B14F-4D97-AF65-F5344CB8AC3E}">
        <p14:creationId xmlns:p14="http://schemas.microsoft.com/office/powerpoint/2010/main" val="8737745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EEB3E1-ABFF-005E-B13E-EA44F25FBBE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303D18B-5A85-0C7C-9188-DFC830BD3DF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E026017-EB62-1C2A-018D-03FFE1C5D078}"/>
              </a:ext>
            </a:extLst>
          </p:cNvPr>
          <p:cNvSpPr>
            <a:spLocks noGrp="1"/>
          </p:cNvSpPr>
          <p:nvPr>
            <p:ph type="dt" sz="half" idx="10"/>
          </p:nvPr>
        </p:nvSpPr>
        <p:spPr/>
        <p:txBody>
          <a:bodyPr/>
          <a:lstStyle/>
          <a:p>
            <a:fld id="{722AE2E8-5398-4D8A-8B9F-E3866C658CDA}" type="datetimeFigureOut">
              <a:rPr lang="en-US" smtClean="0"/>
              <a:t>2/20/2025</a:t>
            </a:fld>
            <a:endParaRPr lang="en-US"/>
          </a:p>
        </p:txBody>
      </p:sp>
      <p:sp>
        <p:nvSpPr>
          <p:cNvPr id="5" name="Footer Placeholder 4">
            <a:extLst>
              <a:ext uri="{FF2B5EF4-FFF2-40B4-BE49-F238E27FC236}">
                <a16:creationId xmlns:a16="http://schemas.microsoft.com/office/drawing/2014/main" id="{74575E7E-6239-E1C7-7BA7-236151F47F0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A4D10FC-C7C1-E9C6-398B-E41BC629FB02}"/>
              </a:ext>
            </a:extLst>
          </p:cNvPr>
          <p:cNvSpPr>
            <a:spLocks noGrp="1"/>
          </p:cNvSpPr>
          <p:nvPr>
            <p:ph type="sldNum" sz="quarter" idx="12"/>
          </p:nvPr>
        </p:nvSpPr>
        <p:spPr/>
        <p:txBody>
          <a:bodyPr/>
          <a:lstStyle/>
          <a:p>
            <a:fld id="{F14EDCFA-706F-47C4-ADF9-AB03D1B8EC0E}" type="slidenum">
              <a:rPr lang="en-US" smtClean="0"/>
              <a:t>‹#›</a:t>
            </a:fld>
            <a:endParaRPr lang="en-US"/>
          </a:p>
        </p:txBody>
      </p:sp>
    </p:spTree>
    <p:extLst>
      <p:ext uri="{BB962C8B-B14F-4D97-AF65-F5344CB8AC3E}">
        <p14:creationId xmlns:p14="http://schemas.microsoft.com/office/powerpoint/2010/main" val="32301605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5FFEE3-B407-CCBB-1988-31B7EC2A61A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0F19D28-584C-3821-0FDC-76DFA6B23F4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F218946-724E-F662-7299-D1B03530882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0AD3A1D-9B5C-7792-6614-1F5573E8CE16}"/>
              </a:ext>
            </a:extLst>
          </p:cNvPr>
          <p:cNvSpPr>
            <a:spLocks noGrp="1"/>
          </p:cNvSpPr>
          <p:nvPr>
            <p:ph type="dt" sz="half" idx="10"/>
          </p:nvPr>
        </p:nvSpPr>
        <p:spPr/>
        <p:txBody>
          <a:bodyPr/>
          <a:lstStyle/>
          <a:p>
            <a:fld id="{722AE2E8-5398-4D8A-8B9F-E3866C658CDA}" type="datetimeFigureOut">
              <a:rPr lang="en-US" smtClean="0"/>
              <a:t>2/20/2025</a:t>
            </a:fld>
            <a:endParaRPr lang="en-US"/>
          </a:p>
        </p:txBody>
      </p:sp>
      <p:sp>
        <p:nvSpPr>
          <p:cNvPr id="6" name="Footer Placeholder 5">
            <a:extLst>
              <a:ext uri="{FF2B5EF4-FFF2-40B4-BE49-F238E27FC236}">
                <a16:creationId xmlns:a16="http://schemas.microsoft.com/office/drawing/2014/main" id="{005767D4-5855-DE48-23CC-5EBA3A6F5ED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2720A8A-C3C7-4DA3-E6BD-F9645FAB1A55}"/>
              </a:ext>
            </a:extLst>
          </p:cNvPr>
          <p:cNvSpPr>
            <a:spLocks noGrp="1"/>
          </p:cNvSpPr>
          <p:nvPr>
            <p:ph type="sldNum" sz="quarter" idx="12"/>
          </p:nvPr>
        </p:nvSpPr>
        <p:spPr/>
        <p:txBody>
          <a:bodyPr/>
          <a:lstStyle/>
          <a:p>
            <a:fld id="{F14EDCFA-706F-47C4-ADF9-AB03D1B8EC0E}" type="slidenum">
              <a:rPr lang="en-US" smtClean="0"/>
              <a:t>‹#›</a:t>
            </a:fld>
            <a:endParaRPr lang="en-US"/>
          </a:p>
        </p:txBody>
      </p:sp>
    </p:spTree>
    <p:extLst>
      <p:ext uri="{BB962C8B-B14F-4D97-AF65-F5344CB8AC3E}">
        <p14:creationId xmlns:p14="http://schemas.microsoft.com/office/powerpoint/2010/main" val="25699868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EBFA74-6E0F-784C-D829-D0E674A23DE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EB2F38F-E44A-24E4-0183-5C14A2FCB2A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5DF8CDC-1C2B-7F0F-4B3F-C57642D7F51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9596992-F5C6-CCC3-C31D-CF14EA75993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B1DBE1B-683F-D7E8-C64F-74843D4AECB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E1C745A-B423-7EE1-3FFF-027B4F4E5E87}"/>
              </a:ext>
            </a:extLst>
          </p:cNvPr>
          <p:cNvSpPr>
            <a:spLocks noGrp="1"/>
          </p:cNvSpPr>
          <p:nvPr>
            <p:ph type="dt" sz="half" idx="10"/>
          </p:nvPr>
        </p:nvSpPr>
        <p:spPr/>
        <p:txBody>
          <a:bodyPr/>
          <a:lstStyle/>
          <a:p>
            <a:fld id="{722AE2E8-5398-4D8A-8B9F-E3866C658CDA}" type="datetimeFigureOut">
              <a:rPr lang="en-US" smtClean="0"/>
              <a:t>2/20/2025</a:t>
            </a:fld>
            <a:endParaRPr lang="en-US"/>
          </a:p>
        </p:txBody>
      </p:sp>
      <p:sp>
        <p:nvSpPr>
          <p:cNvPr id="8" name="Footer Placeholder 7">
            <a:extLst>
              <a:ext uri="{FF2B5EF4-FFF2-40B4-BE49-F238E27FC236}">
                <a16:creationId xmlns:a16="http://schemas.microsoft.com/office/drawing/2014/main" id="{65F8490B-CC39-5AD3-7707-037A71C8130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307B266-2AD3-54CD-0929-214E7D7A9C2E}"/>
              </a:ext>
            </a:extLst>
          </p:cNvPr>
          <p:cNvSpPr>
            <a:spLocks noGrp="1"/>
          </p:cNvSpPr>
          <p:nvPr>
            <p:ph type="sldNum" sz="quarter" idx="12"/>
          </p:nvPr>
        </p:nvSpPr>
        <p:spPr/>
        <p:txBody>
          <a:bodyPr/>
          <a:lstStyle/>
          <a:p>
            <a:fld id="{F14EDCFA-706F-47C4-ADF9-AB03D1B8EC0E}" type="slidenum">
              <a:rPr lang="en-US" smtClean="0"/>
              <a:t>‹#›</a:t>
            </a:fld>
            <a:endParaRPr lang="en-US"/>
          </a:p>
        </p:txBody>
      </p:sp>
    </p:spTree>
    <p:extLst>
      <p:ext uri="{BB962C8B-B14F-4D97-AF65-F5344CB8AC3E}">
        <p14:creationId xmlns:p14="http://schemas.microsoft.com/office/powerpoint/2010/main" val="17715758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78DC04-CB46-E363-E46C-40A6EECE2AC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F82235D-3EE9-79BA-E719-65CBFD60064B}"/>
              </a:ext>
            </a:extLst>
          </p:cNvPr>
          <p:cNvSpPr>
            <a:spLocks noGrp="1"/>
          </p:cNvSpPr>
          <p:nvPr>
            <p:ph type="dt" sz="half" idx="10"/>
          </p:nvPr>
        </p:nvSpPr>
        <p:spPr/>
        <p:txBody>
          <a:bodyPr/>
          <a:lstStyle/>
          <a:p>
            <a:fld id="{722AE2E8-5398-4D8A-8B9F-E3866C658CDA}" type="datetimeFigureOut">
              <a:rPr lang="en-US" smtClean="0"/>
              <a:t>2/20/2025</a:t>
            </a:fld>
            <a:endParaRPr lang="en-US"/>
          </a:p>
        </p:txBody>
      </p:sp>
      <p:sp>
        <p:nvSpPr>
          <p:cNvPr id="4" name="Footer Placeholder 3">
            <a:extLst>
              <a:ext uri="{FF2B5EF4-FFF2-40B4-BE49-F238E27FC236}">
                <a16:creationId xmlns:a16="http://schemas.microsoft.com/office/drawing/2014/main" id="{93199D05-1A2F-4147-3480-80B1CBA25BD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6CD7CF1-4760-B9B6-8B0E-6E8B46B75309}"/>
              </a:ext>
            </a:extLst>
          </p:cNvPr>
          <p:cNvSpPr>
            <a:spLocks noGrp="1"/>
          </p:cNvSpPr>
          <p:nvPr>
            <p:ph type="sldNum" sz="quarter" idx="12"/>
          </p:nvPr>
        </p:nvSpPr>
        <p:spPr/>
        <p:txBody>
          <a:bodyPr/>
          <a:lstStyle/>
          <a:p>
            <a:fld id="{F14EDCFA-706F-47C4-ADF9-AB03D1B8EC0E}" type="slidenum">
              <a:rPr lang="en-US" smtClean="0"/>
              <a:t>‹#›</a:t>
            </a:fld>
            <a:endParaRPr lang="en-US"/>
          </a:p>
        </p:txBody>
      </p:sp>
    </p:spTree>
    <p:extLst>
      <p:ext uri="{BB962C8B-B14F-4D97-AF65-F5344CB8AC3E}">
        <p14:creationId xmlns:p14="http://schemas.microsoft.com/office/powerpoint/2010/main" val="8675867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96C9B92-80BD-9835-F031-F4A95F3C6113}"/>
              </a:ext>
            </a:extLst>
          </p:cNvPr>
          <p:cNvSpPr>
            <a:spLocks noGrp="1"/>
          </p:cNvSpPr>
          <p:nvPr>
            <p:ph type="dt" sz="half" idx="10"/>
          </p:nvPr>
        </p:nvSpPr>
        <p:spPr/>
        <p:txBody>
          <a:bodyPr/>
          <a:lstStyle/>
          <a:p>
            <a:fld id="{722AE2E8-5398-4D8A-8B9F-E3866C658CDA}" type="datetimeFigureOut">
              <a:rPr lang="en-US" smtClean="0"/>
              <a:t>2/20/2025</a:t>
            </a:fld>
            <a:endParaRPr lang="en-US"/>
          </a:p>
        </p:txBody>
      </p:sp>
      <p:sp>
        <p:nvSpPr>
          <p:cNvPr id="3" name="Footer Placeholder 2">
            <a:extLst>
              <a:ext uri="{FF2B5EF4-FFF2-40B4-BE49-F238E27FC236}">
                <a16:creationId xmlns:a16="http://schemas.microsoft.com/office/drawing/2014/main" id="{665BB0F1-E684-CFD2-6429-F5D9EC97812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1EAAA7A-BB68-A039-D9BE-3FE1CDBCF44D}"/>
              </a:ext>
            </a:extLst>
          </p:cNvPr>
          <p:cNvSpPr>
            <a:spLocks noGrp="1"/>
          </p:cNvSpPr>
          <p:nvPr>
            <p:ph type="sldNum" sz="quarter" idx="12"/>
          </p:nvPr>
        </p:nvSpPr>
        <p:spPr/>
        <p:txBody>
          <a:bodyPr/>
          <a:lstStyle/>
          <a:p>
            <a:fld id="{F14EDCFA-706F-47C4-ADF9-AB03D1B8EC0E}" type="slidenum">
              <a:rPr lang="en-US" smtClean="0"/>
              <a:t>‹#›</a:t>
            </a:fld>
            <a:endParaRPr lang="en-US"/>
          </a:p>
        </p:txBody>
      </p:sp>
    </p:spTree>
    <p:extLst>
      <p:ext uri="{BB962C8B-B14F-4D97-AF65-F5344CB8AC3E}">
        <p14:creationId xmlns:p14="http://schemas.microsoft.com/office/powerpoint/2010/main" val="1425368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F1EC06-4CDD-8497-2B27-C1E50AD3475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635C6FD-E5B0-9680-F0BF-E5F72A81D38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5467ECF-10DA-FCEA-D715-56CD25B7AC8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5ED1A08-AE62-52B6-2778-591FB7BAA43E}"/>
              </a:ext>
            </a:extLst>
          </p:cNvPr>
          <p:cNvSpPr>
            <a:spLocks noGrp="1"/>
          </p:cNvSpPr>
          <p:nvPr>
            <p:ph type="dt" sz="half" idx="10"/>
          </p:nvPr>
        </p:nvSpPr>
        <p:spPr/>
        <p:txBody>
          <a:bodyPr/>
          <a:lstStyle/>
          <a:p>
            <a:fld id="{722AE2E8-5398-4D8A-8B9F-E3866C658CDA}" type="datetimeFigureOut">
              <a:rPr lang="en-US" smtClean="0"/>
              <a:t>2/20/2025</a:t>
            </a:fld>
            <a:endParaRPr lang="en-US"/>
          </a:p>
        </p:txBody>
      </p:sp>
      <p:sp>
        <p:nvSpPr>
          <p:cNvPr id="6" name="Footer Placeholder 5">
            <a:extLst>
              <a:ext uri="{FF2B5EF4-FFF2-40B4-BE49-F238E27FC236}">
                <a16:creationId xmlns:a16="http://schemas.microsoft.com/office/drawing/2014/main" id="{FDF90543-D1CC-EB52-754A-10AF344F29F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926BAB4-5593-A437-18F6-143F32B02E32}"/>
              </a:ext>
            </a:extLst>
          </p:cNvPr>
          <p:cNvSpPr>
            <a:spLocks noGrp="1"/>
          </p:cNvSpPr>
          <p:nvPr>
            <p:ph type="sldNum" sz="quarter" idx="12"/>
          </p:nvPr>
        </p:nvSpPr>
        <p:spPr/>
        <p:txBody>
          <a:bodyPr/>
          <a:lstStyle/>
          <a:p>
            <a:fld id="{F14EDCFA-706F-47C4-ADF9-AB03D1B8EC0E}" type="slidenum">
              <a:rPr lang="en-US" smtClean="0"/>
              <a:t>‹#›</a:t>
            </a:fld>
            <a:endParaRPr lang="en-US"/>
          </a:p>
        </p:txBody>
      </p:sp>
    </p:spTree>
    <p:extLst>
      <p:ext uri="{BB962C8B-B14F-4D97-AF65-F5344CB8AC3E}">
        <p14:creationId xmlns:p14="http://schemas.microsoft.com/office/powerpoint/2010/main" val="26285507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B40870C3-210B-6E1D-7E73-60E285CD5EDD}"/>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B69160DA-C048-2735-172C-CD8EAE79D238}"/>
              </a:ext>
            </a:extLst>
          </p:cNvPr>
          <p:cNvSpPr>
            <a:spLocks noGrp="1"/>
          </p:cNvSpPr>
          <p:nvPr>
            <p:ph idx="1"/>
          </p:nvPr>
        </p:nvSpPr>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2B401154-DCA7-83E4-C357-B3CBF1835394}"/>
              </a:ext>
            </a:extLst>
          </p:cNvPr>
          <p:cNvSpPr>
            <a:spLocks noGrp="1"/>
          </p:cNvSpPr>
          <p:nvPr>
            <p:ph type="dt" sz="half" idx="10"/>
          </p:nvPr>
        </p:nvSpPr>
        <p:spPr/>
        <p:txBody>
          <a:bodyPr/>
          <a:lstStyle/>
          <a:p>
            <a:fld id="{EDACF851-79AE-40A5-89F0-53BD4664BA1D}" type="datetimeFigureOut">
              <a:rPr lang="he-IL" smtClean="0"/>
              <a:t>כ"ב/שבט/תשפ"ה</a:t>
            </a:fld>
            <a:endParaRPr lang="he-IL"/>
          </a:p>
        </p:txBody>
      </p:sp>
      <p:sp>
        <p:nvSpPr>
          <p:cNvPr id="5" name="מציין מיקום של כותרת תחתונה 4">
            <a:extLst>
              <a:ext uri="{FF2B5EF4-FFF2-40B4-BE49-F238E27FC236}">
                <a16:creationId xmlns:a16="http://schemas.microsoft.com/office/drawing/2014/main" id="{08ECD881-7275-CD03-C853-00F58F510BCA}"/>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259EEFC3-BAD7-1835-078D-D9328CF1BFF7}"/>
              </a:ext>
            </a:extLst>
          </p:cNvPr>
          <p:cNvSpPr>
            <a:spLocks noGrp="1"/>
          </p:cNvSpPr>
          <p:nvPr>
            <p:ph type="sldNum" sz="quarter" idx="12"/>
          </p:nvPr>
        </p:nvSpPr>
        <p:spPr/>
        <p:txBody>
          <a:bodyPr/>
          <a:lstStyle/>
          <a:p>
            <a:fld id="{5B02A250-3E85-4A0E-944E-074B4E566443}" type="slidenum">
              <a:rPr lang="he-IL" smtClean="0"/>
              <a:t>‹#›</a:t>
            </a:fld>
            <a:endParaRPr lang="he-IL"/>
          </a:p>
        </p:txBody>
      </p:sp>
    </p:spTree>
    <p:extLst>
      <p:ext uri="{BB962C8B-B14F-4D97-AF65-F5344CB8AC3E}">
        <p14:creationId xmlns:p14="http://schemas.microsoft.com/office/powerpoint/2010/main" val="14297104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3FE7F7-CFD2-CFE1-8404-5BE7CC6150F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AF991C1-EB19-AC30-3342-AFBA6094E3F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317064E-3C1F-3658-C515-BA635F25F8D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E8F93A1-547B-613F-1DA3-A58FF9B2E29C}"/>
              </a:ext>
            </a:extLst>
          </p:cNvPr>
          <p:cNvSpPr>
            <a:spLocks noGrp="1"/>
          </p:cNvSpPr>
          <p:nvPr>
            <p:ph type="dt" sz="half" idx="10"/>
          </p:nvPr>
        </p:nvSpPr>
        <p:spPr/>
        <p:txBody>
          <a:bodyPr/>
          <a:lstStyle/>
          <a:p>
            <a:fld id="{722AE2E8-5398-4D8A-8B9F-E3866C658CDA}" type="datetimeFigureOut">
              <a:rPr lang="en-US" smtClean="0"/>
              <a:t>2/20/2025</a:t>
            </a:fld>
            <a:endParaRPr lang="en-US"/>
          </a:p>
        </p:txBody>
      </p:sp>
      <p:sp>
        <p:nvSpPr>
          <p:cNvPr id="6" name="Footer Placeholder 5">
            <a:extLst>
              <a:ext uri="{FF2B5EF4-FFF2-40B4-BE49-F238E27FC236}">
                <a16:creationId xmlns:a16="http://schemas.microsoft.com/office/drawing/2014/main" id="{FCD28222-01EF-1A74-F71A-415BB8543B8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E1F4BB4-8653-C9E0-065B-E65304E1482D}"/>
              </a:ext>
            </a:extLst>
          </p:cNvPr>
          <p:cNvSpPr>
            <a:spLocks noGrp="1"/>
          </p:cNvSpPr>
          <p:nvPr>
            <p:ph type="sldNum" sz="quarter" idx="12"/>
          </p:nvPr>
        </p:nvSpPr>
        <p:spPr/>
        <p:txBody>
          <a:bodyPr/>
          <a:lstStyle/>
          <a:p>
            <a:fld id="{F14EDCFA-706F-47C4-ADF9-AB03D1B8EC0E}" type="slidenum">
              <a:rPr lang="en-US" smtClean="0"/>
              <a:t>‹#›</a:t>
            </a:fld>
            <a:endParaRPr lang="en-US"/>
          </a:p>
        </p:txBody>
      </p:sp>
    </p:spTree>
    <p:extLst>
      <p:ext uri="{BB962C8B-B14F-4D97-AF65-F5344CB8AC3E}">
        <p14:creationId xmlns:p14="http://schemas.microsoft.com/office/powerpoint/2010/main" val="33792672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EF455C-0CD1-01F7-7A54-E1A76B50D62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5D46350-98A3-EB36-384E-FDE234E7255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7B0D7BC-E160-6CDB-6648-E9725D045F1E}"/>
              </a:ext>
            </a:extLst>
          </p:cNvPr>
          <p:cNvSpPr>
            <a:spLocks noGrp="1"/>
          </p:cNvSpPr>
          <p:nvPr>
            <p:ph type="dt" sz="half" idx="10"/>
          </p:nvPr>
        </p:nvSpPr>
        <p:spPr/>
        <p:txBody>
          <a:bodyPr/>
          <a:lstStyle/>
          <a:p>
            <a:fld id="{722AE2E8-5398-4D8A-8B9F-E3866C658CDA}" type="datetimeFigureOut">
              <a:rPr lang="en-US" smtClean="0"/>
              <a:t>2/20/2025</a:t>
            </a:fld>
            <a:endParaRPr lang="en-US"/>
          </a:p>
        </p:txBody>
      </p:sp>
      <p:sp>
        <p:nvSpPr>
          <p:cNvPr id="5" name="Footer Placeholder 4">
            <a:extLst>
              <a:ext uri="{FF2B5EF4-FFF2-40B4-BE49-F238E27FC236}">
                <a16:creationId xmlns:a16="http://schemas.microsoft.com/office/drawing/2014/main" id="{2269C09D-78A2-9AA3-0FE3-653FDF6C60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C49E110-0B19-0FFB-827E-E06366C2CDA9}"/>
              </a:ext>
            </a:extLst>
          </p:cNvPr>
          <p:cNvSpPr>
            <a:spLocks noGrp="1"/>
          </p:cNvSpPr>
          <p:nvPr>
            <p:ph type="sldNum" sz="quarter" idx="12"/>
          </p:nvPr>
        </p:nvSpPr>
        <p:spPr/>
        <p:txBody>
          <a:bodyPr/>
          <a:lstStyle/>
          <a:p>
            <a:fld id="{F14EDCFA-706F-47C4-ADF9-AB03D1B8EC0E}" type="slidenum">
              <a:rPr lang="en-US" smtClean="0"/>
              <a:t>‹#›</a:t>
            </a:fld>
            <a:endParaRPr lang="en-US"/>
          </a:p>
        </p:txBody>
      </p:sp>
    </p:spTree>
    <p:extLst>
      <p:ext uri="{BB962C8B-B14F-4D97-AF65-F5344CB8AC3E}">
        <p14:creationId xmlns:p14="http://schemas.microsoft.com/office/powerpoint/2010/main" val="38818183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1EE899D-4F91-325F-19D3-D3CCD7871EA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2984E38-379F-E76C-EAAA-E9D73FCE18D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22457C3-A484-32E2-5D1D-DE7CF8789C28}"/>
              </a:ext>
            </a:extLst>
          </p:cNvPr>
          <p:cNvSpPr>
            <a:spLocks noGrp="1"/>
          </p:cNvSpPr>
          <p:nvPr>
            <p:ph type="dt" sz="half" idx="10"/>
          </p:nvPr>
        </p:nvSpPr>
        <p:spPr/>
        <p:txBody>
          <a:bodyPr/>
          <a:lstStyle/>
          <a:p>
            <a:fld id="{722AE2E8-5398-4D8A-8B9F-E3866C658CDA}" type="datetimeFigureOut">
              <a:rPr lang="en-US" smtClean="0"/>
              <a:t>2/20/2025</a:t>
            </a:fld>
            <a:endParaRPr lang="en-US"/>
          </a:p>
        </p:txBody>
      </p:sp>
      <p:sp>
        <p:nvSpPr>
          <p:cNvPr id="5" name="Footer Placeholder 4">
            <a:extLst>
              <a:ext uri="{FF2B5EF4-FFF2-40B4-BE49-F238E27FC236}">
                <a16:creationId xmlns:a16="http://schemas.microsoft.com/office/drawing/2014/main" id="{11B36CD0-5C11-00A7-048A-50821FFAE3C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30D079F-931B-185B-DB03-8CEC395EF918}"/>
              </a:ext>
            </a:extLst>
          </p:cNvPr>
          <p:cNvSpPr>
            <a:spLocks noGrp="1"/>
          </p:cNvSpPr>
          <p:nvPr>
            <p:ph type="sldNum" sz="quarter" idx="12"/>
          </p:nvPr>
        </p:nvSpPr>
        <p:spPr/>
        <p:txBody>
          <a:bodyPr/>
          <a:lstStyle/>
          <a:p>
            <a:fld id="{F14EDCFA-706F-47C4-ADF9-AB03D1B8EC0E}" type="slidenum">
              <a:rPr lang="en-US" smtClean="0"/>
              <a:t>‹#›</a:t>
            </a:fld>
            <a:endParaRPr lang="en-US"/>
          </a:p>
        </p:txBody>
      </p:sp>
    </p:spTree>
    <p:extLst>
      <p:ext uri="{BB962C8B-B14F-4D97-AF65-F5344CB8AC3E}">
        <p14:creationId xmlns:p14="http://schemas.microsoft.com/office/powerpoint/2010/main" val="26805779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848B69B6-280E-2E33-F670-78E87D76EBBE}"/>
              </a:ext>
            </a:extLst>
          </p:cNvPr>
          <p:cNvSpPr>
            <a:spLocks noGrp="1"/>
          </p:cNvSpPr>
          <p:nvPr>
            <p:ph type="title"/>
          </p:nvPr>
        </p:nvSpPr>
        <p:spPr>
          <a:xfrm>
            <a:off x="831850" y="1709738"/>
            <a:ext cx="10515600" cy="2852737"/>
          </a:xfrm>
        </p:spPr>
        <p:txBody>
          <a:bodyPr anchor="b"/>
          <a:lstStyle>
            <a:lvl1pPr>
              <a:defRPr sz="6000"/>
            </a:lvl1p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78BD39F6-D2AD-22AA-4C8D-FE8DC3DE6CA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e-IL"/>
              <a:t>לחץ כדי לערוך סגנונות טקסט של תבנית בסיס</a:t>
            </a:r>
          </a:p>
        </p:txBody>
      </p:sp>
      <p:sp>
        <p:nvSpPr>
          <p:cNvPr id="4" name="מציין מיקום של תאריך 3">
            <a:extLst>
              <a:ext uri="{FF2B5EF4-FFF2-40B4-BE49-F238E27FC236}">
                <a16:creationId xmlns:a16="http://schemas.microsoft.com/office/drawing/2014/main" id="{866A7D8D-9CFB-95A9-9C17-C5D032BEE3B7}"/>
              </a:ext>
            </a:extLst>
          </p:cNvPr>
          <p:cNvSpPr>
            <a:spLocks noGrp="1"/>
          </p:cNvSpPr>
          <p:nvPr>
            <p:ph type="dt" sz="half" idx="10"/>
          </p:nvPr>
        </p:nvSpPr>
        <p:spPr/>
        <p:txBody>
          <a:bodyPr/>
          <a:lstStyle/>
          <a:p>
            <a:fld id="{EDACF851-79AE-40A5-89F0-53BD4664BA1D}" type="datetimeFigureOut">
              <a:rPr lang="he-IL" smtClean="0"/>
              <a:t>כ"ב/שבט/תשפ"ה</a:t>
            </a:fld>
            <a:endParaRPr lang="he-IL"/>
          </a:p>
        </p:txBody>
      </p:sp>
      <p:sp>
        <p:nvSpPr>
          <p:cNvPr id="5" name="מציין מיקום של כותרת תחתונה 4">
            <a:extLst>
              <a:ext uri="{FF2B5EF4-FFF2-40B4-BE49-F238E27FC236}">
                <a16:creationId xmlns:a16="http://schemas.microsoft.com/office/drawing/2014/main" id="{5F89B1AB-48CF-5A55-A964-EBB30ECE2AAC}"/>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E5E65F3F-BA37-D8A3-F655-7CCA982839CE}"/>
              </a:ext>
            </a:extLst>
          </p:cNvPr>
          <p:cNvSpPr>
            <a:spLocks noGrp="1"/>
          </p:cNvSpPr>
          <p:nvPr>
            <p:ph type="sldNum" sz="quarter" idx="12"/>
          </p:nvPr>
        </p:nvSpPr>
        <p:spPr/>
        <p:txBody>
          <a:bodyPr/>
          <a:lstStyle/>
          <a:p>
            <a:fld id="{5B02A250-3E85-4A0E-944E-074B4E566443}" type="slidenum">
              <a:rPr lang="he-IL" smtClean="0"/>
              <a:t>‹#›</a:t>
            </a:fld>
            <a:endParaRPr lang="he-IL"/>
          </a:p>
        </p:txBody>
      </p:sp>
    </p:spTree>
    <p:extLst>
      <p:ext uri="{BB962C8B-B14F-4D97-AF65-F5344CB8AC3E}">
        <p14:creationId xmlns:p14="http://schemas.microsoft.com/office/powerpoint/2010/main" val="4977210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0D162740-356D-AD96-238F-282D9BBFEC6A}"/>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596FC6FE-1471-152E-1141-FE419011F3F6}"/>
              </a:ext>
            </a:extLst>
          </p:cNvPr>
          <p:cNvSpPr>
            <a:spLocks noGrp="1"/>
          </p:cNvSpPr>
          <p:nvPr>
            <p:ph sz="half" idx="1"/>
          </p:nvPr>
        </p:nvSpPr>
        <p:spPr>
          <a:xfrm>
            <a:off x="838200" y="1825625"/>
            <a:ext cx="51816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תוכן 3">
            <a:extLst>
              <a:ext uri="{FF2B5EF4-FFF2-40B4-BE49-F238E27FC236}">
                <a16:creationId xmlns:a16="http://schemas.microsoft.com/office/drawing/2014/main" id="{01A2F040-2594-22C7-ADC6-F2194AEE4BEB}"/>
              </a:ext>
            </a:extLst>
          </p:cNvPr>
          <p:cNvSpPr>
            <a:spLocks noGrp="1"/>
          </p:cNvSpPr>
          <p:nvPr>
            <p:ph sz="half" idx="2"/>
          </p:nvPr>
        </p:nvSpPr>
        <p:spPr>
          <a:xfrm>
            <a:off x="6172200" y="1825625"/>
            <a:ext cx="51816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של תאריך 4">
            <a:extLst>
              <a:ext uri="{FF2B5EF4-FFF2-40B4-BE49-F238E27FC236}">
                <a16:creationId xmlns:a16="http://schemas.microsoft.com/office/drawing/2014/main" id="{FD855972-E9EE-CC0C-27E1-AB567E6FD04F}"/>
              </a:ext>
            </a:extLst>
          </p:cNvPr>
          <p:cNvSpPr>
            <a:spLocks noGrp="1"/>
          </p:cNvSpPr>
          <p:nvPr>
            <p:ph type="dt" sz="half" idx="10"/>
          </p:nvPr>
        </p:nvSpPr>
        <p:spPr/>
        <p:txBody>
          <a:bodyPr/>
          <a:lstStyle/>
          <a:p>
            <a:fld id="{EDACF851-79AE-40A5-89F0-53BD4664BA1D}" type="datetimeFigureOut">
              <a:rPr lang="he-IL" smtClean="0"/>
              <a:t>כ"ב/שבט/תשפ"ה</a:t>
            </a:fld>
            <a:endParaRPr lang="he-IL"/>
          </a:p>
        </p:txBody>
      </p:sp>
      <p:sp>
        <p:nvSpPr>
          <p:cNvPr id="6" name="מציין מיקום של כותרת תחתונה 5">
            <a:extLst>
              <a:ext uri="{FF2B5EF4-FFF2-40B4-BE49-F238E27FC236}">
                <a16:creationId xmlns:a16="http://schemas.microsoft.com/office/drawing/2014/main" id="{E09DEDF8-28EC-94EB-F62C-713F6377639C}"/>
              </a:ext>
            </a:extLst>
          </p:cNvPr>
          <p:cNvSpPr>
            <a:spLocks noGrp="1"/>
          </p:cNvSpPr>
          <p:nvPr>
            <p:ph type="ftr" sz="quarter" idx="11"/>
          </p:nvPr>
        </p:nvSpPr>
        <p:spPr/>
        <p:txBody>
          <a:bodyPr/>
          <a:lstStyle/>
          <a:p>
            <a:endParaRPr lang="he-IL"/>
          </a:p>
        </p:txBody>
      </p:sp>
      <p:sp>
        <p:nvSpPr>
          <p:cNvPr id="7" name="מציין מיקום של מספר שקופית 6">
            <a:extLst>
              <a:ext uri="{FF2B5EF4-FFF2-40B4-BE49-F238E27FC236}">
                <a16:creationId xmlns:a16="http://schemas.microsoft.com/office/drawing/2014/main" id="{4BABE9B9-A74C-52BA-A364-58814C5D6831}"/>
              </a:ext>
            </a:extLst>
          </p:cNvPr>
          <p:cNvSpPr>
            <a:spLocks noGrp="1"/>
          </p:cNvSpPr>
          <p:nvPr>
            <p:ph type="sldNum" sz="quarter" idx="12"/>
          </p:nvPr>
        </p:nvSpPr>
        <p:spPr/>
        <p:txBody>
          <a:bodyPr/>
          <a:lstStyle/>
          <a:p>
            <a:fld id="{5B02A250-3E85-4A0E-944E-074B4E566443}" type="slidenum">
              <a:rPr lang="he-IL" smtClean="0"/>
              <a:t>‹#›</a:t>
            </a:fld>
            <a:endParaRPr lang="he-IL"/>
          </a:p>
        </p:txBody>
      </p:sp>
    </p:spTree>
    <p:extLst>
      <p:ext uri="{BB962C8B-B14F-4D97-AF65-F5344CB8AC3E}">
        <p14:creationId xmlns:p14="http://schemas.microsoft.com/office/powerpoint/2010/main" val="19754671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C97BD7F2-C8BE-43C3-8257-8E90D49875A9}"/>
              </a:ext>
            </a:extLst>
          </p:cNvPr>
          <p:cNvSpPr>
            <a:spLocks noGrp="1"/>
          </p:cNvSpPr>
          <p:nvPr>
            <p:ph type="title"/>
          </p:nvPr>
        </p:nvSpPr>
        <p:spPr>
          <a:xfrm>
            <a:off x="839788" y="365125"/>
            <a:ext cx="10515600" cy="1325563"/>
          </a:xfrm>
        </p:spPr>
        <p:txBody>
          <a:body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AF129264-AE7B-1279-16DC-142DD9B0BFD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4" name="מציין מיקום תוכן 3">
            <a:extLst>
              <a:ext uri="{FF2B5EF4-FFF2-40B4-BE49-F238E27FC236}">
                <a16:creationId xmlns:a16="http://schemas.microsoft.com/office/drawing/2014/main" id="{B34A8D04-027D-BB7E-BA9F-E6064883706D}"/>
              </a:ext>
            </a:extLst>
          </p:cNvPr>
          <p:cNvSpPr>
            <a:spLocks noGrp="1"/>
          </p:cNvSpPr>
          <p:nvPr>
            <p:ph sz="half" idx="2"/>
          </p:nvPr>
        </p:nvSpPr>
        <p:spPr>
          <a:xfrm>
            <a:off x="839788" y="2505075"/>
            <a:ext cx="5157787"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טקסט 4">
            <a:extLst>
              <a:ext uri="{FF2B5EF4-FFF2-40B4-BE49-F238E27FC236}">
                <a16:creationId xmlns:a16="http://schemas.microsoft.com/office/drawing/2014/main" id="{56176B57-D675-41AB-A6A9-FD7101D7EB6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6" name="מציין מיקום תוכן 5">
            <a:extLst>
              <a:ext uri="{FF2B5EF4-FFF2-40B4-BE49-F238E27FC236}">
                <a16:creationId xmlns:a16="http://schemas.microsoft.com/office/drawing/2014/main" id="{7F4A8385-8540-F325-0DB6-1BBC4A52FDF5}"/>
              </a:ext>
            </a:extLst>
          </p:cNvPr>
          <p:cNvSpPr>
            <a:spLocks noGrp="1"/>
          </p:cNvSpPr>
          <p:nvPr>
            <p:ph sz="quarter" idx="4"/>
          </p:nvPr>
        </p:nvSpPr>
        <p:spPr>
          <a:xfrm>
            <a:off x="6172200" y="2505075"/>
            <a:ext cx="5183188"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7" name="מציין מיקום של תאריך 6">
            <a:extLst>
              <a:ext uri="{FF2B5EF4-FFF2-40B4-BE49-F238E27FC236}">
                <a16:creationId xmlns:a16="http://schemas.microsoft.com/office/drawing/2014/main" id="{BCFCEE08-2EF6-7D6D-1994-1E16B059014C}"/>
              </a:ext>
            </a:extLst>
          </p:cNvPr>
          <p:cNvSpPr>
            <a:spLocks noGrp="1"/>
          </p:cNvSpPr>
          <p:nvPr>
            <p:ph type="dt" sz="half" idx="10"/>
          </p:nvPr>
        </p:nvSpPr>
        <p:spPr/>
        <p:txBody>
          <a:bodyPr/>
          <a:lstStyle/>
          <a:p>
            <a:fld id="{EDACF851-79AE-40A5-89F0-53BD4664BA1D}" type="datetimeFigureOut">
              <a:rPr lang="he-IL" smtClean="0"/>
              <a:t>כ"ב/שבט/תשפ"ה</a:t>
            </a:fld>
            <a:endParaRPr lang="he-IL"/>
          </a:p>
        </p:txBody>
      </p:sp>
      <p:sp>
        <p:nvSpPr>
          <p:cNvPr id="8" name="מציין מיקום של כותרת תחתונה 7">
            <a:extLst>
              <a:ext uri="{FF2B5EF4-FFF2-40B4-BE49-F238E27FC236}">
                <a16:creationId xmlns:a16="http://schemas.microsoft.com/office/drawing/2014/main" id="{B8B11D74-94BE-9CD9-1D65-3DE592CDDCF2}"/>
              </a:ext>
            </a:extLst>
          </p:cNvPr>
          <p:cNvSpPr>
            <a:spLocks noGrp="1"/>
          </p:cNvSpPr>
          <p:nvPr>
            <p:ph type="ftr" sz="quarter" idx="11"/>
          </p:nvPr>
        </p:nvSpPr>
        <p:spPr/>
        <p:txBody>
          <a:bodyPr/>
          <a:lstStyle/>
          <a:p>
            <a:endParaRPr lang="he-IL"/>
          </a:p>
        </p:txBody>
      </p:sp>
      <p:sp>
        <p:nvSpPr>
          <p:cNvPr id="9" name="מציין מיקום של מספר שקופית 8">
            <a:extLst>
              <a:ext uri="{FF2B5EF4-FFF2-40B4-BE49-F238E27FC236}">
                <a16:creationId xmlns:a16="http://schemas.microsoft.com/office/drawing/2014/main" id="{30F1E10F-CCD3-FA2F-30E8-CC3D8FFCB927}"/>
              </a:ext>
            </a:extLst>
          </p:cNvPr>
          <p:cNvSpPr>
            <a:spLocks noGrp="1"/>
          </p:cNvSpPr>
          <p:nvPr>
            <p:ph type="sldNum" sz="quarter" idx="12"/>
          </p:nvPr>
        </p:nvSpPr>
        <p:spPr/>
        <p:txBody>
          <a:bodyPr/>
          <a:lstStyle/>
          <a:p>
            <a:fld id="{5B02A250-3E85-4A0E-944E-074B4E566443}" type="slidenum">
              <a:rPr lang="he-IL" smtClean="0"/>
              <a:t>‹#›</a:t>
            </a:fld>
            <a:endParaRPr lang="he-IL"/>
          </a:p>
        </p:txBody>
      </p:sp>
    </p:spTree>
    <p:extLst>
      <p:ext uri="{BB962C8B-B14F-4D97-AF65-F5344CB8AC3E}">
        <p14:creationId xmlns:p14="http://schemas.microsoft.com/office/powerpoint/2010/main" val="5225236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58770066-E930-14D9-BEFB-AA24D2E171AB}"/>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של תאריך 2">
            <a:extLst>
              <a:ext uri="{FF2B5EF4-FFF2-40B4-BE49-F238E27FC236}">
                <a16:creationId xmlns:a16="http://schemas.microsoft.com/office/drawing/2014/main" id="{C609F478-663B-8359-CF1F-6E23FB437E69}"/>
              </a:ext>
            </a:extLst>
          </p:cNvPr>
          <p:cNvSpPr>
            <a:spLocks noGrp="1"/>
          </p:cNvSpPr>
          <p:nvPr>
            <p:ph type="dt" sz="half" idx="10"/>
          </p:nvPr>
        </p:nvSpPr>
        <p:spPr/>
        <p:txBody>
          <a:bodyPr/>
          <a:lstStyle/>
          <a:p>
            <a:fld id="{EDACF851-79AE-40A5-89F0-53BD4664BA1D}" type="datetimeFigureOut">
              <a:rPr lang="he-IL" smtClean="0"/>
              <a:t>כ"ב/שבט/תשפ"ה</a:t>
            </a:fld>
            <a:endParaRPr lang="he-IL"/>
          </a:p>
        </p:txBody>
      </p:sp>
      <p:sp>
        <p:nvSpPr>
          <p:cNvPr id="4" name="מציין מיקום של כותרת תחתונה 3">
            <a:extLst>
              <a:ext uri="{FF2B5EF4-FFF2-40B4-BE49-F238E27FC236}">
                <a16:creationId xmlns:a16="http://schemas.microsoft.com/office/drawing/2014/main" id="{49F4E0D4-6462-99C2-D3F1-DCB77D1815BE}"/>
              </a:ext>
            </a:extLst>
          </p:cNvPr>
          <p:cNvSpPr>
            <a:spLocks noGrp="1"/>
          </p:cNvSpPr>
          <p:nvPr>
            <p:ph type="ftr" sz="quarter" idx="11"/>
          </p:nvPr>
        </p:nvSpPr>
        <p:spPr/>
        <p:txBody>
          <a:bodyPr/>
          <a:lstStyle/>
          <a:p>
            <a:endParaRPr lang="he-IL"/>
          </a:p>
        </p:txBody>
      </p:sp>
      <p:sp>
        <p:nvSpPr>
          <p:cNvPr id="5" name="מציין מיקום של מספר שקופית 4">
            <a:extLst>
              <a:ext uri="{FF2B5EF4-FFF2-40B4-BE49-F238E27FC236}">
                <a16:creationId xmlns:a16="http://schemas.microsoft.com/office/drawing/2014/main" id="{AC7AB362-8E7C-FACC-854A-7F5945A7EB6B}"/>
              </a:ext>
            </a:extLst>
          </p:cNvPr>
          <p:cNvSpPr>
            <a:spLocks noGrp="1"/>
          </p:cNvSpPr>
          <p:nvPr>
            <p:ph type="sldNum" sz="quarter" idx="12"/>
          </p:nvPr>
        </p:nvSpPr>
        <p:spPr/>
        <p:txBody>
          <a:bodyPr/>
          <a:lstStyle/>
          <a:p>
            <a:fld id="{5B02A250-3E85-4A0E-944E-074B4E566443}" type="slidenum">
              <a:rPr lang="he-IL" smtClean="0"/>
              <a:t>‹#›</a:t>
            </a:fld>
            <a:endParaRPr lang="he-IL"/>
          </a:p>
        </p:txBody>
      </p:sp>
    </p:spTree>
    <p:extLst>
      <p:ext uri="{BB962C8B-B14F-4D97-AF65-F5344CB8AC3E}">
        <p14:creationId xmlns:p14="http://schemas.microsoft.com/office/powerpoint/2010/main" val="32303342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a:extLst>
              <a:ext uri="{FF2B5EF4-FFF2-40B4-BE49-F238E27FC236}">
                <a16:creationId xmlns:a16="http://schemas.microsoft.com/office/drawing/2014/main" id="{05AA553A-B732-3B9D-079A-14EB6F8D19A3}"/>
              </a:ext>
            </a:extLst>
          </p:cNvPr>
          <p:cNvSpPr>
            <a:spLocks noGrp="1"/>
          </p:cNvSpPr>
          <p:nvPr>
            <p:ph type="dt" sz="half" idx="10"/>
          </p:nvPr>
        </p:nvSpPr>
        <p:spPr/>
        <p:txBody>
          <a:bodyPr/>
          <a:lstStyle/>
          <a:p>
            <a:fld id="{EDACF851-79AE-40A5-89F0-53BD4664BA1D}" type="datetimeFigureOut">
              <a:rPr lang="he-IL" smtClean="0"/>
              <a:t>כ"ב/שבט/תשפ"ה</a:t>
            </a:fld>
            <a:endParaRPr lang="he-IL"/>
          </a:p>
        </p:txBody>
      </p:sp>
      <p:sp>
        <p:nvSpPr>
          <p:cNvPr id="3" name="מציין מיקום של כותרת תחתונה 2">
            <a:extLst>
              <a:ext uri="{FF2B5EF4-FFF2-40B4-BE49-F238E27FC236}">
                <a16:creationId xmlns:a16="http://schemas.microsoft.com/office/drawing/2014/main" id="{D71AF507-11BC-CC7D-E54F-DBA5E9D7D0EA}"/>
              </a:ext>
            </a:extLst>
          </p:cNvPr>
          <p:cNvSpPr>
            <a:spLocks noGrp="1"/>
          </p:cNvSpPr>
          <p:nvPr>
            <p:ph type="ftr" sz="quarter" idx="11"/>
          </p:nvPr>
        </p:nvSpPr>
        <p:spPr/>
        <p:txBody>
          <a:bodyPr/>
          <a:lstStyle/>
          <a:p>
            <a:endParaRPr lang="he-IL"/>
          </a:p>
        </p:txBody>
      </p:sp>
      <p:sp>
        <p:nvSpPr>
          <p:cNvPr id="4" name="מציין מיקום של מספר שקופית 3">
            <a:extLst>
              <a:ext uri="{FF2B5EF4-FFF2-40B4-BE49-F238E27FC236}">
                <a16:creationId xmlns:a16="http://schemas.microsoft.com/office/drawing/2014/main" id="{DA1A57E2-F90E-65D7-4FDB-7A7BB2AA87A7}"/>
              </a:ext>
            </a:extLst>
          </p:cNvPr>
          <p:cNvSpPr>
            <a:spLocks noGrp="1"/>
          </p:cNvSpPr>
          <p:nvPr>
            <p:ph type="sldNum" sz="quarter" idx="12"/>
          </p:nvPr>
        </p:nvSpPr>
        <p:spPr/>
        <p:txBody>
          <a:bodyPr/>
          <a:lstStyle/>
          <a:p>
            <a:fld id="{5B02A250-3E85-4A0E-944E-074B4E566443}" type="slidenum">
              <a:rPr lang="he-IL" smtClean="0"/>
              <a:t>‹#›</a:t>
            </a:fld>
            <a:endParaRPr lang="he-IL"/>
          </a:p>
        </p:txBody>
      </p:sp>
    </p:spTree>
    <p:extLst>
      <p:ext uri="{BB962C8B-B14F-4D97-AF65-F5344CB8AC3E}">
        <p14:creationId xmlns:p14="http://schemas.microsoft.com/office/powerpoint/2010/main" val="35921241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C9D24230-8F98-5EA6-1B27-258D1B87E20F}"/>
              </a:ext>
            </a:extLst>
          </p:cNvPr>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9CBBD7F9-5663-C68F-EBCF-A3EC1BAAC7F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טקסט 3">
            <a:extLst>
              <a:ext uri="{FF2B5EF4-FFF2-40B4-BE49-F238E27FC236}">
                <a16:creationId xmlns:a16="http://schemas.microsoft.com/office/drawing/2014/main" id="{767F9521-C518-1D44-9B15-600F0A7B76A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מציין מיקום של תאריך 4">
            <a:extLst>
              <a:ext uri="{FF2B5EF4-FFF2-40B4-BE49-F238E27FC236}">
                <a16:creationId xmlns:a16="http://schemas.microsoft.com/office/drawing/2014/main" id="{23D82439-140A-8323-BAD5-E7A1E19EABDF}"/>
              </a:ext>
            </a:extLst>
          </p:cNvPr>
          <p:cNvSpPr>
            <a:spLocks noGrp="1"/>
          </p:cNvSpPr>
          <p:nvPr>
            <p:ph type="dt" sz="half" idx="10"/>
          </p:nvPr>
        </p:nvSpPr>
        <p:spPr/>
        <p:txBody>
          <a:bodyPr/>
          <a:lstStyle/>
          <a:p>
            <a:fld id="{EDACF851-79AE-40A5-89F0-53BD4664BA1D}" type="datetimeFigureOut">
              <a:rPr lang="he-IL" smtClean="0"/>
              <a:t>כ"ב/שבט/תשפ"ה</a:t>
            </a:fld>
            <a:endParaRPr lang="he-IL"/>
          </a:p>
        </p:txBody>
      </p:sp>
      <p:sp>
        <p:nvSpPr>
          <p:cNvPr id="6" name="מציין מיקום של כותרת תחתונה 5">
            <a:extLst>
              <a:ext uri="{FF2B5EF4-FFF2-40B4-BE49-F238E27FC236}">
                <a16:creationId xmlns:a16="http://schemas.microsoft.com/office/drawing/2014/main" id="{62359547-92B4-9625-B904-76FF4605EC60}"/>
              </a:ext>
            </a:extLst>
          </p:cNvPr>
          <p:cNvSpPr>
            <a:spLocks noGrp="1"/>
          </p:cNvSpPr>
          <p:nvPr>
            <p:ph type="ftr" sz="quarter" idx="11"/>
          </p:nvPr>
        </p:nvSpPr>
        <p:spPr/>
        <p:txBody>
          <a:bodyPr/>
          <a:lstStyle/>
          <a:p>
            <a:endParaRPr lang="he-IL"/>
          </a:p>
        </p:txBody>
      </p:sp>
      <p:sp>
        <p:nvSpPr>
          <p:cNvPr id="7" name="מציין מיקום של מספר שקופית 6">
            <a:extLst>
              <a:ext uri="{FF2B5EF4-FFF2-40B4-BE49-F238E27FC236}">
                <a16:creationId xmlns:a16="http://schemas.microsoft.com/office/drawing/2014/main" id="{9CD99562-D71F-5B34-BE7A-AEE8461F90D9}"/>
              </a:ext>
            </a:extLst>
          </p:cNvPr>
          <p:cNvSpPr>
            <a:spLocks noGrp="1"/>
          </p:cNvSpPr>
          <p:nvPr>
            <p:ph type="sldNum" sz="quarter" idx="12"/>
          </p:nvPr>
        </p:nvSpPr>
        <p:spPr/>
        <p:txBody>
          <a:bodyPr/>
          <a:lstStyle/>
          <a:p>
            <a:fld id="{5B02A250-3E85-4A0E-944E-074B4E566443}" type="slidenum">
              <a:rPr lang="he-IL" smtClean="0"/>
              <a:t>‹#›</a:t>
            </a:fld>
            <a:endParaRPr lang="he-IL"/>
          </a:p>
        </p:txBody>
      </p:sp>
    </p:spTree>
    <p:extLst>
      <p:ext uri="{BB962C8B-B14F-4D97-AF65-F5344CB8AC3E}">
        <p14:creationId xmlns:p14="http://schemas.microsoft.com/office/powerpoint/2010/main" val="27285173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986630E7-9189-9E37-7B69-62D1A6C2144D}"/>
              </a:ext>
            </a:extLst>
          </p:cNvPr>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p>
        </p:txBody>
      </p:sp>
      <p:sp>
        <p:nvSpPr>
          <p:cNvPr id="3" name="מציין מיקום של תמונה 2">
            <a:extLst>
              <a:ext uri="{FF2B5EF4-FFF2-40B4-BE49-F238E27FC236}">
                <a16:creationId xmlns:a16="http://schemas.microsoft.com/office/drawing/2014/main" id="{CB8D3425-0533-7EE0-E4E0-CFF23B2B241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מציין מיקום טקסט 3">
            <a:extLst>
              <a:ext uri="{FF2B5EF4-FFF2-40B4-BE49-F238E27FC236}">
                <a16:creationId xmlns:a16="http://schemas.microsoft.com/office/drawing/2014/main" id="{73334C08-937A-4F86-7110-FB0FB8FF7B1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מציין מיקום של תאריך 4">
            <a:extLst>
              <a:ext uri="{FF2B5EF4-FFF2-40B4-BE49-F238E27FC236}">
                <a16:creationId xmlns:a16="http://schemas.microsoft.com/office/drawing/2014/main" id="{11A87E1C-354E-72F4-7C3B-4860534CCC3A}"/>
              </a:ext>
            </a:extLst>
          </p:cNvPr>
          <p:cNvSpPr>
            <a:spLocks noGrp="1"/>
          </p:cNvSpPr>
          <p:nvPr>
            <p:ph type="dt" sz="half" idx="10"/>
          </p:nvPr>
        </p:nvSpPr>
        <p:spPr/>
        <p:txBody>
          <a:bodyPr/>
          <a:lstStyle/>
          <a:p>
            <a:fld id="{EDACF851-79AE-40A5-89F0-53BD4664BA1D}" type="datetimeFigureOut">
              <a:rPr lang="he-IL" smtClean="0"/>
              <a:t>כ"ב/שבט/תשפ"ה</a:t>
            </a:fld>
            <a:endParaRPr lang="he-IL"/>
          </a:p>
        </p:txBody>
      </p:sp>
      <p:sp>
        <p:nvSpPr>
          <p:cNvPr id="6" name="מציין מיקום של כותרת תחתונה 5">
            <a:extLst>
              <a:ext uri="{FF2B5EF4-FFF2-40B4-BE49-F238E27FC236}">
                <a16:creationId xmlns:a16="http://schemas.microsoft.com/office/drawing/2014/main" id="{662914B8-3C16-7779-4C24-B48D23D83D77}"/>
              </a:ext>
            </a:extLst>
          </p:cNvPr>
          <p:cNvSpPr>
            <a:spLocks noGrp="1"/>
          </p:cNvSpPr>
          <p:nvPr>
            <p:ph type="ftr" sz="quarter" idx="11"/>
          </p:nvPr>
        </p:nvSpPr>
        <p:spPr/>
        <p:txBody>
          <a:bodyPr/>
          <a:lstStyle/>
          <a:p>
            <a:endParaRPr lang="he-IL"/>
          </a:p>
        </p:txBody>
      </p:sp>
      <p:sp>
        <p:nvSpPr>
          <p:cNvPr id="7" name="מציין מיקום של מספר שקופית 6">
            <a:extLst>
              <a:ext uri="{FF2B5EF4-FFF2-40B4-BE49-F238E27FC236}">
                <a16:creationId xmlns:a16="http://schemas.microsoft.com/office/drawing/2014/main" id="{21F17CFC-51C6-FCC1-C64B-4C33A6AAB854}"/>
              </a:ext>
            </a:extLst>
          </p:cNvPr>
          <p:cNvSpPr>
            <a:spLocks noGrp="1"/>
          </p:cNvSpPr>
          <p:nvPr>
            <p:ph type="sldNum" sz="quarter" idx="12"/>
          </p:nvPr>
        </p:nvSpPr>
        <p:spPr/>
        <p:txBody>
          <a:bodyPr/>
          <a:lstStyle/>
          <a:p>
            <a:fld id="{5B02A250-3E85-4A0E-944E-074B4E566443}" type="slidenum">
              <a:rPr lang="he-IL" smtClean="0"/>
              <a:t>‹#›</a:t>
            </a:fld>
            <a:endParaRPr lang="he-IL"/>
          </a:p>
        </p:txBody>
      </p:sp>
    </p:spTree>
    <p:extLst>
      <p:ext uri="{BB962C8B-B14F-4D97-AF65-F5344CB8AC3E}">
        <p14:creationId xmlns:p14="http://schemas.microsoft.com/office/powerpoint/2010/main" val="18199869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1">
            <a:extLst>
              <a:ext uri="{FF2B5EF4-FFF2-40B4-BE49-F238E27FC236}">
                <a16:creationId xmlns:a16="http://schemas.microsoft.com/office/drawing/2014/main" id="{42137D9F-CE8E-33AB-07CD-4C9AE0107C5E}"/>
              </a:ext>
            </a:extLst>
          </p:cNvPr>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DD1F31D5-191F-F115-8EED-91BDCE54C5F3}"/>
              </a:ext>
            </a:extLst>
          </p:cNvPr>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6C3D61D1-DCBC-62A8-F386-D621EAFB0AEB}"/>
              </a:ext>
            </a:extLst>
          </p:cNvPr>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EDACF851-79AE-40A5-89F0-53BD4664BA1D}" type="datetimeFigureOut">
              <a:rPr lang="he-IL" smtClean="0"/>
              <a:t>כ"ב/שבט/תשפ"ה</a:t>
            </a:fld>
            <a:endParaRPr lang="he-IL"/>
          </a:p>
        </p:txBody>
      </p:sp>
      <p:sp>
        <p:nvSpPr>
          <p:cNvPr id="5" name="מציין מיקום של כותרת תחתונה 4">
            <a:extLst>
              <a:ext uri="{FF2B5EF4-FFF2-40B4-BE49-F238E27FC236}">
                <a16:creationId xmlns:a16="http://schemas.microsoft.com/office/drawing/2014/main" id="{B184EF99-FCF5-B50D-59E7-5C9C2620E20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he-IL"/>
          </a:p>
        </p:txBody>
      </p:sp>
      <p:sp>
        <p:nvSpPr>
          <p:cNvPr id="6" name="מציין מיקום של מספר שקופית 5">
            <a:extLst>
              <a:ext uri="{FF2B5EF4-FFF2-40B4-BE49-F238E27FC236}">
                <a16:creationId xmlns:a16="http://schemas.microsoft.com/office/drawing/2014/main" id="{D3344749-9F19-9E6B-0C10-2CA7B1ED5ED8}"/>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5B02A250-3E85-4A0E-944E-074B4E566443}" type="slidenum">
              <a:rPr lang="he-IL" smtClean="0"/>
              <a:t>‹#›</a:t>
            </a:fld>
            <a:endParaRPr lang="he-IL"/>
          </a:p>
        </p:txBody>
      </p:sp>
    </p:spTree>
    <p:extLst>
      <p:ext uri="{BB962C8B-B14F-4D97-AF65-F5344CB8AC3E}">
        <p14:creationId xmlns:p14="http://schemas.microsoft.com/office/powerpoint/2010/main" val="610415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E010D07-5F69-6CB0-A0F9-9E288572429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D8EF7AC-5410-C82D-7436-2E061923AFB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F7A3AE8-9A8F-0FF2-8CBB-BDBDEDD4D05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2AE2E8-5398-4D8A-8B9F-E3866C658CDA}" type="datetimeFigureOut">
              <a:rPr lang="en-US" smtClean="0"/>
              <a:t>2/20/2025</a:t>
            </a:fld>
            <a:endParaRPr lang="en-US"/>
          </a:p>
        </p:txBody>
      </p:sp>
      <p:sp>
        <p:nvSpPr>
          <p:cNvPr id="5" name="Footer Placeholder 4">
            <a:extLst>
              <a:ext uri="{FF2B5EF4-FFF2-40B4-BE49-F238E27FC236}">
                <a16:creationId xmlns:a16="http://schemas.microsoft.com/office/drawing/2014/main" id="{753E7DF8-732F-2C40-AD25-70A2ACF15FC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50897C4-366E-675D-3074-DB7A5B5EC98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4EDCFA-706F-47C4-ADF9-AB03D1B8EC0E}" type="slidenum">
              <a:rPr lang="en-US" smtClean="0"/>
              <a:t>‹#›</a:t>
            </a:fld>
            <a:endParaRPr lang="en-US"/>
          </a:p>
        </p:txBody>
      </p:sp>
    </p:spTree>
    <p:extLst>
      <p:ext uri="{BB962C8B-B14F-4D97-AF65-F5344CB8AC3E}">
        <p14:creationId xmlns:p14="http://schemas.microsoft.com/office/powerpoint/2010/main" val="216578662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hyperlink" Target="https://commons.wikimedia.org/wiki/User:Galawebdesign"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hyperlink" Target="https://www.wikidata.org/wiki/Q54800218" TargetMode="External"/><Relationship Id="rId4" Type="http://schemas.openxmlformats.org/officeDocument/2006/relationships/image" Target="../media/image22.jpeg"/></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hyperlink" Target="https://pubmed.ncbi.nlm.nih.gov/21900311/#&amp;gid=article-figures&amp;pid=figure-1-uid-0" TargetMode="Externa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hyperlink" Target="https://www.flickr.com/people/41141575@N03" TargetMode="External"/><Relationship Id="rId7" Type="http://schemas.openxmlformats.org/officeDocument/2006/relationships/image" Target="../media/image25.jpe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24.jpeg"/><Relationship Id="rId5" Type="http://schemas.openxmlformats.org/officeDocument/2006/relationships/image" Target="../media/image10.png"/><Relationship Id="rId4" Type="http://schemas.openxmlformats.org/officeDocument/2006/relationships/hyperlink" Target="https://www.flickr.com/photos/helmuthess/13056157324/"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26.jpeg"/></Relationships>
</file>

<file path=ppt/slides/_rels/slide1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hyperlink" Target="https://commons.wikimedia.org/wiki/User:Zvika" TargetMode="Externa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video" Target="https://www.youtube.com/embed/weKle8ImwDs?feature=oembed" TargetMode="External"/><Relationship Id="rId5" Type="http://schemas.openxmlformats.org/officeDocument/2006/relationships/image" Target="../media/image28.jpeg"/><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hyperlink" Target="http://www.birdphotos.com&#1511;&#1493;&#1507;/" TargetMode="External"/><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30.jpeg"/><Relationship Id="rId5" Type="http://schemas.openxmlformats.org/officeDocument/2006/relationships/hyperlink" Target="https://de.wikipedia.org/wiki/User:Haplochromis" TargetMode="External"/><Relationship Id="rId4" Type="http://schemas.openxmlformats.org/officeDocument/2006/relationships/image" Target="../media/image29.jpe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www.youtube.com/watch?v=l3uO2lO9JDk" TargetMode="External"/><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33.jpeg"/></Relationships>
</file>

<file path=ppt/slides/_rels/slide22.xml.rels><?xml version="1.0" encoding="UTF-8" standalone="yes"?>
<Relationships xmlns="http://schemas.openxmlformats.org/package/2006/relationships"><Relationship Id="rId3" Type="http://schemas.openxmlformats.org/officeDocument/2006/relationships/hyperlink" Target="https://www.youtube.com/watch?v=IAF5N-HwgOc&amp;t=1s" TargetMode="External"/><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34.jpeg"/></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36.jpeg"/><Relationship Id="rId4" Type="http://schemas.openxmlformats.org/officeDocument/2006/relationships/image" Target="../media/image35.jpeg"/></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37.jpeg"/></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hyperlink" Target="https://commons.wikimedia.org/wiki/User:A.Savin" TargetMode="External"/><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38.jpeg"/></Relationships>
</file>

<file path=ppt/slides/_rels/slide26.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2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28.xml.rels><?xml version="1.0" encoding="UTF-8" standalone="yes"?>
<Relationships xmlns="http://schemas.openxmlformats.org/package/2006/relationships"><Relationship Id="rId3" Type="http://schemas.openxmlformats.org/officeDocument/2006/relationships/hyperlink" Target="https://davidson.weizmann.ac.il/online/sciencepanorama/%D7%94%D7%90%D7%95%D7%9B%D7%9C-%D7%A0%D7%A9%D7%90%D7%A8-%D7%91%D7%9E%D7%A9%D7%A4%D7%97%D7%94" TargetMode="External"/><Relationship Id="rId2" Type="http://schemas.openxmlformats.org/officeDocument/2006/relationships/hyperlink" Target="https://davidson.weizmann.ac.il/online/sciencepanorama/%D7%94%D7%9E%D7%A9%D7%A4%D7%97%D7%95%D7%AA-%D7%94%D7%9E%D7%92%D7%95%D7%95%D7%A0%D7%95%D7%AA-%D7%91%D7%98%D7%91%D7%A2" TargetMode="External"/><Relationship Id="rId1" Type="http://schemas.openxmlformats.org/officeDocument/2006/relationships/slideLayout" Target="../slideLayouts/slideLayout7.xml"/><Relationship Id="rId5" Type="http://schemas.openxmlformats.org/officeDocument/2006/relationships/image" Target="../media/image43.png"/><Relationship Id="rId4" Type="http://schemas.openxmlformats.org/officeDocument/2006/relationships/hyperlink" Target="https://davidson.weizmann.ac.il/online/sciencenews/%D7%94%D7%9C%D7%95%D7%97%D7%A9%D7%95%D7%AA-%D7%9C%D7%9C%D7%95%D7%95%D7%99%D7%99%D7%AA%D7%A0%D7%99%D7%9D"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3.xml"/><Relationship Id="rId5" Type="http://schemas.openxmlformats.org/officeDocument/2006/relationships/image" Target="../media/image3.pn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13.xml"/><Relationship Id="rId5" Type="http://schemas.openxmlformats.org/officeDocument/2006/relationships/image" Target="../media/image3.pn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hyperlink" Target="https://www.youtube.com/watch?v=52fmqNJ6nsU" TargetMode="External"/><Relationship Id="rId4" Type="http://schemas.openxmlformats.org/officeDocument/2006/relationships/hyperlink" Target="https://www.google.co.il/search?q=%D7%92%D7%95%D7%96%D7%9C%D7%99%D7%9D&amp;sca_esv=9219933314578648&amp;biw=1738&amp;bih=844&amp;sxsrf=AHTn8zoD0PQB0k4jMHxsueLbb9CKDoR1dg%3A1739197876915&amp;ei=tA2qZ-TBN4K9i-gP5MajWA&amp;ved=0ahUKEwjk65b9qLmLAxWC3gIHHWTjCAs4ChDh1QMIEA&amp;uact=5&amp;oq=%D7%92%D7%95%D7%96%D7%9C%D7%99%D7%9D&amp;gs_lp=Egxnd3Mtd2l6LXNlcnAaAhgCIgzXkteV15bXnNeZ150yCBAAGIAEGMsBMggQABiABBjLATIIEAAYgAQYywEyCBAAGIAEGMsBMggQABiABBjLATIIEAAYgAQYywEyCBAAGIAEGMsBMggQABiABBjLATIEEAAYHjIEEAAYHki5EFAAWLcNcAB4AJABAJgB3AGgAfEHqgEFMC40LjK4AQPIAQD4AQGYAgagAuIIwgIEECMYJ8ICDBAjGIAEGBMYJxiKBcICBRAAGIAEwgILEC4YgAQY0QMYxwHCAgoQIxiABBgnGIoFwgILEC4YgAQYxwEYrwHCAg0QLhiABBjHARgKGK8BwgIIEAAYgAQYiwPCAg4QLhiABBioAxiLAxifA8ICBxAuGIAEGArCAgUQLhiABMICCBAuGIAEGMsBwgIXEC4YgAQYywEYlwUY3AQY3gQY3wTYAQGYAwC6BgYIARABGBSSBwUwLjQuMqAH9Vk&amp;sclient=gws-wiz-serp#fpstate=ive&amp;vld=cid:aba13542,vid:btx1N-hia_4,st:0"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hyperlink" Target="https://commons.wikimedia.org/wiki/User:Zcebeci" TargetMode="External"/><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8" Type="http://schemas.openxmlformats.org/officeDocument/2006/relationships/hyperlink" Target="https://he.wikipedia.org/wiki/%D7%A7%D7%95%D7%A7%D7%99%D7%99%D7%94_%D7%9E%D7%A6%D7%95%D7%99%D7%A6%D7%AA#/media/%D7%A7%D7%95%D7%91%D7%A5:Clamator_glandarius_(cropped_2).jpg" TargetMode="External"/><Relationship Id="rId3" Type="http://schemas.openxmlformats.org/officeDocument/2006/relationships/image" Target="../media/image10.png"/><Relationship Id="rId7" Type="http://schemas.openxmlformats.org/officeDocument/2006/relationships/hyperlink" Target="https://commons.wikimedia.org/wiki/User:Erc%C3%A9" TargetMode="Externa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hyperlink" Target="https://www.youtube.com/watch?v=ya4k8nXyfJc" TargetMode="Externa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17.jpeg"/><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7" Type="http://schemas.openxmlformats.org/officeDocument/2006/relationships/image" Target="../media/image10.png"/><Relationship Id="rId2" Type="http://schemas.openxmlformats.org/officeDocument/2006/relationships/slideLayout" Target="../slideLayouts/slideLayout7.xml"/><Relationship Id="rId1" Type="http://schemas.openxmlformats.org/officeDocument/2006/relationships/video" Target="https://www.youtube.com/embed/pg38LwM78zQ?feature=oembed" TargetMode="Externa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hyperlink" Target="https://www.youtube.com/watch?v=pg38LwM78zQ"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393186-E5FF-7319-1EAA-42F85EFDB91F}"/>
              </a:ext>
            </a:extLst>
          </p:cNvPr>
          <p:cNvSpPr>
            <a:spLocks noGrp="1"/>
          </p:cNvSpPr>
          <p:nvPr>
            <p:ph type="title"/>
          </p:nvPr>
        </p:nvSpPr>
        <p:spPr/>
        <p:txBody>
          <a:bodyPr>
            <a:normAutofit/>
          </a:bodyPr>
          <a:lstStyle/>
          <a:p>
            <a:pPr algn="ctr"/>
            <a:r>
              <a:rPr lang="en-US" sz="7200" b="1" dirty="0">
                <a:solidFill>
                  <a:srgbClr val="FF0000"/>
                </a:solidFill>
                <a:cs typeface="+mn-cs"/>
              </a:rPr>
              <a:t> </a:t>
            </a:r>
            <a:r>
              <a:rPr lang="he-IL" sz="7200" b="1" dirty="0">
                <a:solidFill>
                  <a:srgbClr val="FF0000"/>
                </a:solidFill>
                <a:latin typeface="David" panose="020E0502060401010101" pitchFamily="34" charset="-79"/>
                <a:cs typeface="David" panose="020E0502060401010101" pitchFamily="34" charset="-79"/>
              </a:rPr>
              <a:t>דאגה לצאצאים בטבע</a:t>
            </a:r>
            <a:endParaRPr lang="en-US" sz="7200" b="1" dirty="0">
              <a:solidFill>
                <a:srgbClr val="FF0000"/>
              </a:solidFill>
              <a:latin typeface="David" panose="020E0502060401010101" pitchFamily="34" charset="-79"/>
              <a:cs typeface="David" panose="020E0502060401010101" pitchFamily="34" charset="-79"/>
            </a:endParaRPr>
          </a:p>
        </p:txBody>
      </p:sp>
      <p:sp>
        <p:nvSpPr>
          <p:cNvPr id="3" name="Content Placeholder 2">
            <a:extLst>
              <a:ext uri="{FF2B5EF4-FFF2-40B4-BE49-F238E27FC236}">
                <a16:creationId xmlns:a16="http://schemas.microsoft.com/office/drawing/2014/main" id="{05320D84-E72C-83DA-297B-EB9FA81AA1B9}"/>
              </a:ext>
            </a:extLst>
          </p:cNvPr>
          <p:cNvSpPr>
            <a:spLocks noGrp="1"/>
          </p:cNvSpPr>
          <p:nvPr>
            <p:ph idx="1"/>
          </p:nvPr>
        </p:nvSpPr>
        <p:spPr/>
        <p:txBody>
          <a:bodyPr>
            <a:normAutofit fontScale="92500" lnSpcReduction="10000"/>
          </a:bodyPr>
          <a:lstStyle/>
          <a:p>
            <a:pPr marL="0" indent="0" algn="ctr">
              <a:buNone/>
            </a:pPr>
            <a:r>
              <a:rPr lang="he-IL" dirty="0"/>
              <a:t> </a:t>
            </a:r>
            <a:endParaRPr lang="he-IL" sz="4400" dirty="0">
              <a:solidFill>
                <a:srgbClr val="FF0000"/>
              </a:solidFill>
            </a:endParaRPr>
          </a:p>
          <a:p>
            <a:pPr marL="0" indent="0" algn="ctr">
              <a:buNone/>
            </a:pPr>
            <a:endParaRPr lang="en-US" sz="4400" dirty="0">
              <a:solidFill>
                <a:srgbClr val="FF0000"/>
              </a:solidFill>
            </a:endParaRPr>
          </a:p>
          <a:p>
            <a:pPr marL="0" indent="0" algn="ctr">
              <a:buNone/>
            </a:pPr>
            <a:endParaRPr lang="en-US" sz="4400" dirty="0">
              <a:solidFill>
                <a:srgbClr val="FF0000"/>
              </a:solidFill>
            </a:endParaRPr>
          </a:p>
          <a:p>
            <a:pPr marL="0" indent="0" algn="ctr">
              <a:buNone/>
            </a:pPr>
            <a:endParaRPr lang="en-US" sz="4400" dirty="0">
              <a:solidFill>
                <a:srgbClr val="FF0000"/>
              </a:solidFill>
            </a:endParaRPr>
          </a:p>
          <a:p>
            <a:pPr marL="0" indent="0" algn="ctr">
              <a:buNone/>
            </a:pPr>
            <a:endParaRPr lang="he-IL" sz="4400" dirty="0">
              <a:solidFill>
                <a:srgbClr val="FF0000"/>
              </a:solidFill>
            </a:endParaRPr>
          </a:p>
          <a:p>
            <a:pPr marL="0" indent="0" algn="ctr">
              <a:buNone/>
            </a:pPr>
            <a:endParaRPr lang="en-US" sz="4400" dirty="0">
              <a:solidFill>
                <a:srgbClr val="FF0000"/>
              </a:solidFill>
            </a:endParaRPr>
          </a:p>
          <a:p>
            <a:pPr marL="0" indent="0" algn="ctr">
              <a:buNone/>
            </a:pPr>
            <a:r>
              <a:rPr lang="en-US" sz="4400" b="1" dirty="0">
                <a:solidFill>
                  <a:srgbClr val="FF0000"/>
                </a:solidFill>
              </a:rPr>
              <a:t> </a:t>
            </a:r>
            <a:r>
              <a:rPr lang="he-IL" sz="4400" b="1" dirty="0">
                <a:solidFill>
                  <a:srgbClr val="FF0000"/>
                </a:solidFill>
              </a:rPr>
              <a:t> </a:t>
            </a:r>
            <a:r>
              <a:rPr lang="he-IL" sz="4400" b="1" dirty="0">
                <a:solidFill>
                  <a:srgbClr val="FF0000"/>
                </a:solidFill>
                <a:latin typeface="David" panose="020E0502060401010101" pitchFamily="34" charset="-79"/>
                <a:cs typeface="David" panose="020E0502060401010101" pitchFamily="34" charset="-79"/>
              </a:rPr>
              <a:t>יום המשפחה 2025</a:t>
            </a:r>
            <a:endParaRPr lang="en-US" sz="4400" b="1" dirty="0">
              <a:solidFill>
                <a:srgbClr val="FF0000"/>
              </a:solidFill>
              <a:latin typeface="David" panose="020E0502060401010101" pitchFamily="34" charset="-79"/>
              <a:cs typeface="David" panose="020E0502060401010101" pitchFamily="34" charset="-79"/>
            </a:endParaRPr>
          </a:p>
        </p:txBody>
      </p:sp>
      <p:pic>
        <p:nvPicPr>
          <p:cNvPr id="4" name="Picture 3">
            <a:extLst>
              <a:ext uri="{FF2B5EF4-FFF2-40B4-BE49-F238E27FC236}">
                <a16:creationId xmlns:a16="http://schemas.microsoft.com/office/drawing/2014/main" id="{7A86AC76-977D-AF38-B6AF-3D0ACDA16F8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818861" y="1538973"/>
            <a:ext cx="8050696" cy="3780053"/>
          </a:xfrm>
          <a:prstGeom prst="rect">
            <a:avLst/>
          </a:prstGeom>
        </p:spPr>
      </p:pic>
      <p:pic>
        <p:nvPicPr>
          <p:cNvPr id="5" name="Picture 4">
            <a:extLst>
              <a:ext uri="{FF2B5EF4-FFF2-40B4-BE49-F238E27FC236}">
                <a16:creationId xmlns:a16="http://schemas.microsoft.com/office/drawing/2014/main" id="{8A256255-43C3-8657-08B4-8D411714CED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827951" y="6256346"/>
            <a:ext cx="4083211" cy="473055"/>
          </a:xfrm>
          <a:prstGeom prst="rect">
            <a:avLst/>
          </a:prstGeom>
        </p:spPr>
      </p:pic>
    </p:spTree>
    <p:extLst>
      <p:ext uri="{BB962C8B-B14F-4D97-AF65-F5344CB8AC3E}">
        <p14:creationId xmlns:p14="http://schemas.microsoft.com/office/powerpoint/2010/main" val="36073812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Eastern phoebe nest with one brown-headed cowbird egg">
            <a:extLst>
              <a:ext uri="{FF2B5EF4-FFF2-40B4-BE49-F238E27FC236}">
                <a16:creationId xmlns:a16="http://schemas.microsoft.com/office/drawing/2014/main" id="{5FEDFC7A-0235-751D-272F-65D9C0740851}"/>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120202" y="900738"/>
            <a:ext cx="8430567" cy="5457806"/>
          </a:xfrm>
          <a:prstGeom prst="rect">
            <a:avLst/>
          </a:prstGeom>
          <a:noFill/>
          <a:ln w="12700">
            <a:solidFill>
              <a:schemeClr val="accent4">
                <a:lumMod val="50000"/>
              </a:schemeClr>
            </a:solidFill>
          </a:ln>
          <a:extLst>
            <a:ext uri="{909E8E84-426E-40DD-AFC4-6F175D3DCCD1}">
              <a14:hiddenFill xmlns:a14="http://schemas.microsoft.com/office/drawing/2010/main">
                <a:solidFill>
                  <a:srgbClr val="FFFFFF"/>
                </a:solidFill>
              </a14:hiddenFill>
            </a:ext>
          </a:extLst>
        </p:spPr>
      </p:pic>
      <p:sp>
        <p:nvSpPr>
          <p:cNvPr id="3" name="תיבת טקסט 2">
            <a:extLst>
              <a:ext uri="{FF2B5EF4-FFF2-40B4-BE49-F238E27FC236}">
                <a16:creationId xmlns:a16="http://schemas.microsoft.com/office/drawing/2014/main" id="{5DDE4BB7-1A16-B7EE-1783-0801F6B18BB3}"/>
              </a:ext>
            </a:extLst>
          </p:cNvPr>
          <p:cNvSpPr txBox="1"/>
          <p:nvPr/>
        </p:nvSpPr>
        <p:spPr>
          <a:xfrm>
            <a:off x="-1519462" y="6123652"/>
            <a:ext cx="6094520" cy="646331"/>
          </a:xfrm>
          <a:prstGeom prst="rect">
            <a:avLst/>
          </a:prstGeom>
          <a:noFill/>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br>
              <a:rPr kumimoji="0" lang="en-US" sz="1800" b="0" i="0" u="sng" strike="noStrike" kern="1200" cap="none" spc="0" normalizeH="0" baseline="0" noProof="0" dirty="0">
                <a:ln>
                  <a:noFill/>
                </a:ln>
                <a:solidFill>
                  <a:srgbClr val="54595D"/>
                </a:solidFill>
                <a:effectLst/>
                <a:uLnTx/>
                <a:uFillTx/>
                <a:latin typeface="Arial" panose="020B0604020202020204" pitchFamily="34" charset="0"/>
                <a:ea typeface="+mn-ea"/>
                <a:cs typeface="+mn-cs"/>
                <a:hlinkClick r:id="rId4" tooltip="User:Galawebdesign"/>
              </a:rPr>
            </a:br>
            <a:r>
              <a:rPr kumimoji="0" lang="en-US" sz="1800" b="0" i="0" u="sng" strike="noStrike" kern="1200" cap="none" spc="0" normalizeH="0" baseline="0" noProof="0" dirty="0" err="1">
                <a:ln>
                  <a:noFill/>
                </a:ln>
                <a:solidFill>
                  <a:srgbClr val="54595D"/>
                </a:solidFill>
                <a:effectLst/>
                <a:uLnTx/>
                <a:uFillTx/>
                <a:latin typeface="Arial" panose="020B0604020202020204" pitchFamily="34" charset="0"/>
                <a:ea typeface="+mn-ea"/>
                <a:cs typeface="+mn-cs"/>
                <a:hlinkClick r:id="rId4" tooltip="User:Galawebdesign"/>
              </a:rPr>
              <a:t>Galawebdesign</a:t>
            </a:r>
            <a:r>
              <a:rPr kumimoji="0" lang="en-US" sz="1800" b="0" i="0" u="none" strike="noStrike" kern="1200" cap="none" spc="0" normalizeH="0" baseline="0" noProof="0" dirty="0">
                <a:ln>
                  <a:noFill/>
                </a:ln>
                <a:solidFill>
                  <a:srgbClr val="54595D"/>
                </a:solidFill>
                <a:effectLst/>
                <a:uLnTx/>
                <a:uFillTx/>
                <a:latin typeface="Arial" panose="020B0604020202020204" pitchFamily="34" charset="0"/>
                <a:ea typeface="+mn-ea"/>
                <a:cs typeface="+mn-cs"/>
              </a:rPr>
              <a:t> - </a:t>
            </a:r>
            <a:endParaRPr kumimoji="0" lang="he-IL"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5" name="תיבת טקסט 4">
            <a:extLst>
              <a:ext uri="{FF2B5EF4-FFF2-40B4-BE49-F238E27FC236}">
                <a16:creationId xmlns:a16="http://schemas.microsoft.com/office/drawing/2014/main" id="{A7235E27-DBC4-8062-9CBF-6254E27ACB0C}"/>
              </a:ext>
            </a:extLst>
          </p:cNvPr>
          <p:cNvSpPr txBox="1"/>
          <p:nvPr/>
        </p:nvSpPr>
        <p:spPr>
          <a:xfrm>
            <a:off x="4385911" y="6358544"/>
            <a:ext cx="6094520" cy="523220"/>
          </a:xfrm>
          <a:prstGeom prst="rect">
            <a:avLst/>
          </a:prstGeom>
          <a:noFill/>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1800" b="0" i="0" u="none" strike="noStrike" kern="1200" cap="none" spc="0" normalizeH="0" baseline="0" noProof="0" dirty="0">
                <a:ln>
                  <a:noFill/>
                </a:ln>
                <a:solidFill>
                  <a:srgbClr val="000000"/>
                </a:solidFill>
                <a:effectLst/>
                <a:uLnTx/>
                <a:uFillTx/>
                <a:latin typeface="Open Sans Hebrew"/>
                <a:ea typeface="+mn-ea"/>
                <a:cs typeface="Arial" panose="020B0604020202020204" pitchFamily="34" charset="0"/>
              </a:rPr>
              <a:t> </a:t>
            </a:r>
            <a:r>
              <a:rPr kumimoji="0" lang="he-IL" sz="2800" b="1" i="0" u="none" strike="noStrike" kern="1200" cap="none" spc="0" normalizeH="0" baseline="0" noProof="0" dirty="0">
                <a:ln>
                  <a:noFill/>
                </a:ln>
                <a:solidFill>
                  <a:srgbClr val="000000"/>
                </a:solidFill>
                <a:effectLst/>
                <a:uLnTx/>
                <a:uFillTx/>
                <a:latin typeface="David" panose="020E0502060401010101" pitchFamily="34" charset="-79"/>
                <a:ea typeface="+mn-ea"/>
                <a:cs typeface="David" panose="020E0502060401010101" pitchFamily="34" charset="-79"/>
              </a:rPr>
              <a:t>ביצה של הציפור פרת חומת ראש בקן זר</a:t>
            </a:r>
            <a:endParaRPr kumimoji="0" lang="he-IL" sz="1800" b="1" i="0" u="none" strike="noStrike" kern="1200" cap="none" spc="0" normalizeH="0" baseline="0" noProof="0" dirty="0">
              <a:ln>
                <a:noFill/>
              </a:ln>
              <a:solidFill>
                <a:prstClr val="black"/>
              </a:solidFill>
              <a:effectLst/>
              <a:uLnTx/>
              <a:uFillTx/>
              <a:latin typeface="David" panose="020E0502060401010101" pitchFamily="34" charset="-79"/>
              <a:ea typeface="+mn-ea"/>
              <a:cs typeface="David" panose="020E0502060401010101" pitchFamily="34" charset="-79"/>
            </a:endParaRPr>
          </a:p>
        </p:txBody>
      </p:sp>
      <p:pic>
        <p:nvPicPr>
          <p:cNvPr id="6" name="תמונה 5">
            <a:extLst>
              <a:ext uri="{FF2B5EF4-FFF2-40B4-BE49-F238E27FC236}">
                <a16:creationId xmlns:a16="http://schemas.microsoft.com/office/drawing/2014/main" id="{56090358-0B4A-7A0A-DCFA-E4EB036AB18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26934" y="111835"/>
            <a:ext cx="4995682" cy="576073"/>
          </a:xfrm>
          <a:prstGeom prst="rect">
            <a:avLst/>
          </a:prstGeom>
        </p:spPr>
      </p:pic>
    </p:spTree>
    <p:extLst>
      <p:ext uri="{BB962C8B-B14F-4D97-AF65-F5344CB8AC3E}">
        <p14:creationId xmlns:p14="http://schemas.microsoft.com/office/powerpoint/2010/main" val="33671768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122254-7387-5AFD-626D-0ED43DF5A119}"/>
            </a:ext>
          </a:extLst>
        </p:cNvPr>
        <p:cNvGrpSpPr/>
        <p:nvPr/>
      </p:nvGrpSpPr>
      <p:grpSpPr>
        <a:xfrm>
          <a:off x="0" y="0"/>
          <a:ext cx="0" cy="0"/>
          <a:chOff x="0" y="0"/>
          <a:chExt cx="0" cy="0"/>
        </a:xfrm>
      </p:grpSpPr>
      <p:pic>
        <p:nvPicPr>
          <p:cNvPr id="6146" name="Picture 2">
            <a:extLst>
              <a:ext uri="{FF2B5EF4-FFF2-40B4-BE49-F238E27FC236}">
                <a16:creationId xmlns:a16="http://schemas.microsoft.com/office/drawing/2014/main" id="{311EF052-E504-BA15-E1E4-06A9E18A360D}"/>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00947" y="1533509"/>
            <a:ext cx="5418639" cy="4833919"/>
          </a:xfrm>
          <a:prstGeom prst="rect">
            <a:avLst/>
          </a:prstGeom>
          <a:noFill/>
          <a:ln w="12700">
            <a:solidFill>
              <a:schemeClr val="accent4">
                <a:lumMod val="50000"/>
              </a:schemeClr>
            </a:solidFill>
          </a:ln>
          <a:extLst>
            <a:ext uri="{909E8E84-426E-40DD-AFC4-6F175D3DCCD1}">
              <a14:hiddenFill xmlns:a14="http://schemas.microsoft.com/office/drawing/2010/main">
                <a:solidFill>
                  <a:srgbClr val="FFFFFF"/>
                </a:solidFill>
              </a14:hiddenFill>
            </a:ext>
          </a:extLst>
        </p:spPr>
      </p:pic>
      <p:sp>
        <p:nvSpPr>
          <p:cNvPr id="3" name="תיבת טקסט 2">
            <a:extLst>
              <a:ext uri="{FF2B5EF4-FFF2-40B4-BE49-F238E27FC236}">
                <a16:creationId xmlns:a16="http://schemas.microsoft.com/office/drawing/2014/main" id="{10345037-A33D-3BD8-906C-88016C3B340F}"/>
              </a:ext>
            </a:extLst>
          </p:cNvPr>
          <p:cNvSpPr txBox="1"/>
          <p:nvPr/>
        </p:nvSpPr>
        <p:spPr>
          <a:xfrm>
            <a:off x="-434505" y="6344987"/>
            <a:ext cx="6094520" cy="461665"/>
          </a:xfrm>
          <a:prstGeom prst="rect">
            <a:avLst/>
          </a:prstGeom>
          <a:noFill/>
        </p:spPr>
        <p:txBody>
          <a:bodyPr wrap="square">
            <a:spAutoFit/>
          </a:bodyPr>
          <a:lstStyle/>
          <a:p>
            <a:r>
              <a:rPr lang="he-IL" sz="2400" b="1" i="0" dirty="0">
                <a:solidFill>
                  <a:srgbClr val="202122"/>
                </a:solidFill>
                <a:effectLst/>
                <a:latin typeface="David" panose="020E0502060401010101" pitchFamily="34" charset="-79"/>
                <a:cs typeface="David" panose="020E0502060401010101" pitchFamily="34" charset="-79"/>
              </a:rPr>
              <a:t>אוביל הדבש</a:t>
            </a:r>
            <a:endParaRPr lang="he-IL" sz="2400" b="1" dirty="0">
              <a:latin typeface="David" panose="020E0502060401010101" pitchFamily="34" charset="-79"/>
              <a:cs typeface="David" panose="020E0502060401010101" pitchFamily="34" charset="-79"/>
            </a:endParaRPr>
          </a:p>
        </p:txBody>
      </p:sp>
      <p:sp>
        <p:nvSpPr>
          <p:cNvPr id="5" name="תיבת טקסט 4">
            <a:extLst>
              <a:ext uri="{FF2B5EF4-FFF2-40B4-BE49-F238E27FC236}">
                <a16:creationId xmlns:a16="http://schemas.microsoft.com/office/drawing/2014/main" id="{4998B1FC-B982-5089-3BFB-B9630EA79191}"/>
              </a:ext>
            </a:extLst>
          </p:cNvPr>
          <p:cNvSpPr txBox="1"/>
          <p:nvPr/>
        </p:nvSpPr>
        <p:spPr>
          <a:xfrm>
            <a:off x="-2199991" y="6442565"/>
            <a:ext cx="6094520" cy="307777"/>
          </a:xfrm>
          <a:prstGeom prst="rect">
            <a:avLst/>
          </a:prstGeom>
          <a:noFill/>
        </p:spPr>
        <p:txBody>
          <a:bodyPr wrap="square">
            <a:spAutoFit/>
          </a:bodyPr>
          <a:lstStyle/>
          <a:p>
            <a:r>
              <a:rPr lang="en-US" sz="1400" b="0" i="0" dirty="0" err="1">
                <a:solidFill>
                  <a:srgbClr val="54595D"/>
                </a:solidFill>
                <a:effectLst/>
                <a:latin typeface="David" panose="020E0502060401010101" pitchFamily="34" charset="-79"/>
                <a:cs typeface="David" panose="020E0502060401010101" pitchFamily="34" charset="-79"/>
              </a:rPr>
              <a:t>Wilferd</a:t>
            </a:r>
            <a:r>
              <a:rPr lang="en-US" sz="1400" b="0" i="0" dirty="0">
                <a:solidFill>
                  <a:srgbClr val="54595D"/>
                </a:solidFill>
                <a:effectLst/>
                <a:latin typeface="David" panose="020E0502060401010101" pitchFamily="34" charset="-79"/>
                <a:cs typeface="David" panose="020E0502060401010101" pitchFamily="34" charset="-79"/>
              </a:rPr>
              <a:t> </a:t>
            </a:r>
            <a:r>
              <a:rPr lang="en-US" sz="1400" b="0" i="0" dirty="0" err="1">
                <a:solidFill>
                  <a:srgbClr val="54595D"/>
                </a:solidFill>
                <a:effectLst/>
                <a:latin typeface="David" panose="020E0502060401010101" pitchFamily="34" charset="-79"/>
                <a:cs typeface="David" panose="020E0502060401010101" pitchFamily="34" charset="-79"/>
              </a:rPr>
              <a:t>Duckitt</a:t>
            </a:r>
            <a:endParaRPr lang="he-IL" sz="1400" dirty="0">
              <a:latin typeface="David" panose="020E0502060401010101" pitchFamily="34" charset="-79"/>
              <a:cs typeface="David" panose="020E0502060401010101" pitchFamily="34" charset="-79"/>
            </a:endParaRPr>
          </a:p>
        </p:txBody>
      </p:sp>
      <p:pic>
        <p:nvPicPr>
          <p:cNvPr id="6148" name="Picture 4" descr="undefined">
            <a:extLst>
              <a:ext uri="{FF2B5EF4-FFF2-40B4-BE49-F238E27FC236}">
                <a16:creationId xmlns:a16="http://schemas.microsoft.com/office/drawing/2014/main" id="{D49F7CE4-C940-FF95-8362-0827B5BCA66C}"/>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092915" y="1084356"/>
            <a:ext cx="4514885" cy="5141015"/>
          </a:xfrm>
          <a:prstGeom prst="rect">
            <a:avLst/>
          </a:prstGeom>
          <a:noFill/>
          <a:ln w="12700">
            <a:solidFill>
              <a:schemeClr val="accent4">
                <a:lumMod val="50000"/>
              </a:schemeClr>
            </a:solidFill>
          </a:ln>
          <a:extLst>
            <a:ext uri="{909E8E84-426E-40DD-AFC4-6F175D3DCCD1}">
              <a14:hiddenFill xmlns:a14="http://schemas.microsoft.com/office/drawing/2010/main">
                <a:solidFill>
                  <a:srgbClr val="FFFFFF"/>
                </a:solidFill>
              </a14:hiddenFill>
            </a:ext>
          </a:extLst>
        </p:spPr>
      </p:pic>
      <p:sp>
        <p:nvSpPr>
          <p:cNvPr id="9" name="תיבת טקסט 8">
            <a:extLst>
              <a:ext uri="{FF2B5EF4-FFF2-40B4-BE49-F238E27FC236}">
                <a16:creationId xmlns:a16="http://schemas.microsoft.com/office/drawing/2014/main" id="{C11DAE9D-AF29-1480-DA30-2D8417C90E88}"/>
              </a:ext>
            </a:extLst>
          </p:cNvPr>
          <p:cNvSpPr txBox="1"/>
          <p:nvPr/>
        </p:nvSpPr>
        <p:spPr>
          <a:xfrm>
            <a:off x="7652084" y="6199759"/>
            <a:ext cx="3664932" cy="461665"/>
          </a:xfrm>
          <a:prstGeom prst="rect">
            <a:avLst/>
          </a:prstGeom>
          <a:noFill/>
        </p:spPr>
        <p:txBody>
          <a:bodyPr wrap="square">
            <a:spAutoFit/>
          </a:bodyPr>
          <a:lstStyle/>
          <a:p>
            <a:r>
              <a:rPr lang="he-IL" sz="2400" b="1" i="0" dirty="0">
                <a:solidFill>
                  <a:srgbClr val="202122"/>
                </a:solidFill>
                <a:effectLst/>
                <a:latin typeface="David" panose="020E0502060401010101" pitchFamily="34" charset="-79"/>
                <a:cs typeface="David" panose="020E0502060401010101" pitchFamily="34" charset="-79"/>
              </a:rPr>
              <a:t>שרקרק  זעיר</a:t>
            </a:r>
            <a:endParaRPr lang="he-IL" sz="2400" b="1" dirty="0">
              <a:latin typeface="David" panose="020E0502060401010101" pitchFamily="34" charset="-79"/>
              <a:cs typeface="David" panose="020E0502060401010101" pitchFamily="34" charset="-79"/>
            </a:endParaRPr>
          </a:p>
        </p:txBody>
      </p:sp>
      <p:sp>
        <p:nvSpPr>
          <p:cNvPr id="11" name="תיבת טקסט 10">
            <a:extLst>
              <a:ext uri="{FF2B5EF4-FFF2-40B4-BE49-F238E27FC236}">
                <a16:creationId xmlns:a16="http://schemas.microsoft.com/office/drawing/2014/main" id="{D22B048B-54ED-F9E6-20FA-EF1414212084}"/>
              </a:ext>
            </a:extLst>
          </p:cNvPr>
          <p:cNvSpPr txBox="1"/>
          <p:nvPr/>
        </p:nvSpPr>
        <p:spPr>
          <a:xfrm>
            <a:off x="6782636" y="6367429"/>
            <a:ext cx="2496118" cy="319608"/>
          </a:xfrm>
          <a:prstGeom prst="rect">
            <a:avLst/>
          </a:prstGeom>
          <a:noFill/>
        </p:spPr>
        <p:txBody>
          <a:bodyPr wrap="square">
            <a:spAutoFit/>
          </a:bodyPr>
          <a:lstStyle/>
          <a:p>
            <a:r>
              <a:rPr lang="he-IL" sz="1400" b="0" i="0" u="none" strike="noStrike" dirty="0" err="1">
                <a:solidFill>
                  <a:srgbClr val="54595D"/>
                </a:solidFill>
                <a:effectLst/>
                <a:latin typeface="Arial" panose="020B0604020202020204" pitchFamily="34" charset="0"/>
                <a:hlinkClick r:id="rId5" tooltip="d:Q54800218"/>
              </a:rPr>
              <a:t>צ'ארלס</a:t>
            </a:r>
            <a:r>
              <a:rPr lang="he-IL" sz="1400" b="0" i="0" u="none" strike="noStrike" dirty="0">
                <a:solidFill>
                  <a:srgbClr val="54595D"/>
                </a:solidFill>
                <a:effectLst/>
                <a:latin typeface="Arial" panose="020B0604020202020204" pitchFamily="34" charset="0"/>
                <a:hlinkClick r:id="rId5" tooltip="d:Q54800218"/>
              </a:rPr>
              <a:t> ג'יי שארפ</a:t>
            </a:r>
            <a:r>
              <a:rPr lang="he-IL" sz="1400" b="0" i="0" dirty="0">
                <a:solidFill>
                  <a:srgbClr val="54595D"/>
                </a:solidFill>
                <a:effectLst/>
                <a:latin typeface="Arial" panose="020B0604020202020204" pitchFamily="34" charset="0"/>
              </a:rPr>
              <a:t> </a:t>
            </a:r>
            <a:endParaRPr lang="he-IL" sz="1400" dirty="0"/>
          </a:p>
        </p:txBody>
      </p:sp>
      <p:pic>
        <p:nvPicPr>
          <p:cNvPr id="12" name="תמונה 11">
            <a:extLst>
              <a:ext uri="{FF2B5EF4-FFF2-40B4-BE49-F238E27FC236}">
                <a16:creationId xmlns:a16="http://schemas.microsoft.com/office/drawing/2014/main" id="{A78E0E7E-0DA1-1F9A-C247-DF0CF0507026}"/>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26934" y="111835"/>
            <a:ext cx="4995682" cy="576073"/>
          </a:xfrm>
          <a:prstGeom prst="rect">
            <a:avLst/>
          </a:prstGeom>
        </p:spPr>
      </p:pic>
      <p:sp>
        <p:nvSpPr>
          <p:cNvPr id="13" name="תיבת טקסט 12">
            <a:extLst>
              <a:ext uri="{FF2B5EF4-FFF2-40B4-BE49-F238E27FC236}">
                <a16:creationId xmlns:a16="http://schemas.microsoft.com/office/drawing/2014/main" id="{643CFA21-2B47-5437-46C6-D53933A6B627}"/>
              </a:ext>
            </a:extLst>
          </p:cNvPr>
          <p:cNvSpPr txBox="1"/>
          <p:nvPr/>
        </p:nvSpPr>
        <p:spPr>
          <a:xfrm>
            <a:off x="990600" y="668597"/>
            <a:ext cx="5414813" cy="707886"/>
          </a:xfrm>
          <a:prstGeom prst="rect">
            <a:avLst/>
          </a:prstGeom>
          <a:noFill/>
        </p:spPr>
        <p:txBody>
          <a:bodyPr wrap="square" rtlCol="1">
            <a:spAutoFit/>
          </a:bodyPr>
          <a:lstStyle/>
          <a:p>
            <a:r>
              <a:rPr lang="he-IL" sz="4000" b="1" dirty="0">
                <a:solidFill>
                  <a:srgbClr val="FF0000"/>
                </a:solidFill>
                <a:latin typeface="David" panose="020E0502060401010101" pitchFamily="34" charset="-79"/>
                <a:cs typeface="David" panose="020E0502060401010101" pitchFamily="34" charset="-79"/>
              </a:rPr>
              <a:t>האוביל – טפיל רבייה  </a:t>
            </a:r>
          </a:p>
        </p:txBody>
      </p:sp>
    </p:spTree>
    <p:extLst>
      <p:ext uri="{BB962C8B-B14F-4D97-AF65-F5344CB8AC3E}">
        <p14:creationId xmlns:p14="http://schemas.microsoft.com/office/powerpoint/2010/main" val="42760344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קרסי המקור של גוזל אוביל.">
            <a:extLst>
              <a:ext uri="{FF2B5EF4-FFF2-40B4-BE49-F238E27FC236}">
                <a16:creationId xmlns:a16="http://schemas.microsoft.com/office/drawing/2014/main" id="{5E5AE746-DD3A-5875-5B9D-C7F238F6BB7A}"/>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275763" y="886979"/>
            <a:ext cx="6964516" cy="4696541"/>
          </a:xfrm>
          <a:prstGeom prst="rect">
            <a:avLst/>
          </a:prstGeom>
          <a:noFill/>
          <a:ln w="12700">
            <a:solidFill>
              <a:schemeClr val="accent4">
                <a:lumMod val="50000"/>
              </a:schemeClr>
            </a:solidFill>
          </a:ln>
          <a:extLst>
            <a:ext uri="{909E8E84-426E-40DD-AFC4-6F175D3DCCD1}">
              <a14:hiddenFill xmlns:a14="http://schemas.microsoft.com/office/drawing/2010/main">
                <a:solidFill>
                  <a:srgbClr val="FFFFFF"/>
                </a:solidFill>
              </a14:hiddenFill>
            </a:ext>
          </a:extLst>
        </p:spPr>
      </p:pic>
      <p:sp>
        <p:nvSpPr>
          <p:cNvPr id="9" name="תיבת טקסט 8">
            <a:extLst>
              <a:ext uri="{FF2B5EF4-FFF2-40B4-BE49-F238E27FC236}">
                <a16:creationId xmlns:a16="http://schemas.microsoft.com/office/drawing/2014/main" id="{8C5AAE19-B7F6-6DFB-BEBC-1298C8829231}"/>
              </a:ext>
            </a:extLst>
          </p:cNvPr>
          <p:cNvSpPr txBox="1"/>
          <p:nvPr/>
        </p:nvSpPr>
        <p:spPr>
          <a:xfrm>
            <a:off x="3610781" y="5782591"/>
            <a:ext cx="6094520" cy="461665"/>
          </a:xfrm>
          <a:prstGeom prst="rect">
            <a:avLst/>
          </a:prstGeom>
          <a:noFill/>
        </p:spPr>
        <p:txBody>
          <a:bodyPr wrap="square">
            <a:spAutoFit/>
          </a:bodyPr>
          <a:lstStyle/>
          <a:p>
            <a:pPr fontAlgn="base"/>
            <a:r>
              <a:rPr lang="he-IL" sz="2400" b="0" i="0" dirty="0">
                <a:solidFill>
                  <a:srgbClr val="202122"/>
                </a:solidFill>
                <a:effectLst/>
                <a:latin typeface="David" panose="020E0502060401010101" pitchFamily="34" charset="-79"/>
                <a:cs typeface="David" panose="020E0502060401010101" pitchFamily="34" charset="-79"/>
              </a:rPr>
              <a:t>הקרסים שבאמצעותם האוביל פוגע בגוזלים</a:t>
            </a:r>
            <a:endParaRPr lang="he-IL" sz="3600" dirty="0">
              <a:effectLst/>
              <a:latin typeface="David" panose="020E0502060401010101" pitchFamily="34" charset="-79"/>
              <a:cs typeface="David" panose="020E0502060401010101" pitchFamily="34" charset="-79"/>
            </a:endParaRPr>
          </a:p>
        </p:txBody>
      </p:sp>
      <p:pic>
        <p:nvPicPr>
          <p:cNvPr id="12" name="תמונה 11">
            <a:extLst>
              <a:ext uri="{FF2B5EF4-FFF2-40B4-BE49-F238E27FC236}">
                <a16:creationId xmlns:a16="http://schemas.microsoft.com/office/drawing/2014/main" id="{5D112644-74BB-0E2F-9FF5-1A2249AA328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26934" y="111835"/>
            <a:ext cx="4995682" cy="576073"/>
          </a:xfrm>
          <a:prstGeom prst="rect">
            <a:avLst/>
          </a:prstGeom>
        </p:spPr>
      </p:pic>
      <p:sp>
        <p:nvSpPr>
          <p:cNvPr id="3" name="TextBox 2">
            <a:extLst>
              <a:ext uri="{FF2B5EF4-FFF2-40B4-BE49-F238E27FC236}">
                <a16:creationId xmlns:a16="http://schemas.microsoft.com/office/drawing/2014/main" id="{6B8EF1C2-6104-33BA-C095-F3F0A0D0993B}"/>
              </a:ext>
            </a:extLst>
          </p:cNvPr>
          <p:cNvSpPr txBox="1"/>
          <p:nvPr/>
        </p:nvSpPr>
        <p:spPr>
          <a:xfrm>
            <a:off x="576470" y="4154557"/>
            <a:ext cx="2405269" cy="830997"/>
          </a:xfrm>
          <a:prstGeom prst="rect">
            <a:avLst/>
          </a:prstGeom>
          <a:noFill/>
        </p:spPr>
        <p:txBody>
          <a:bodyPr wrap="square" rtlCol="0">
            <a:spAutoFit/>
          </a:bodyPr>
          <a:lstStyle/>
          <a:p>
            <a:r>
              <a:rPr lang="he-IL" sz="2400" b="1" dirty="0"/>
              <a:t>מקור התמונה: </a:t>
            </a:r>
            <a:r>
              <a:rPr lang="he-IL" sz="2400" b="1" dirty="0">
                <a:hlinkClick r:id="rId5"/>
              </a:rPr>
              <a:t>כאן</a:t>
            </a:r>
            <a:endParaRPr lang="en-US" sz="2400" b="1" dirty="0"/>
          </a:p>
        </p:txBody>
      </p:sp>
    </p:spTree>
    <p:extLst>
      <p:ext uri="{BB962C8B-B14F-4D97-AF65-F5344CB8AC3E}">
        <p14:creationId xmlns:p14="http://schemas.microsoft.com/office/powerpoint/2010/main" val="25670834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59E9DC-3C0D-FAAE-8A7F-4959AC99F77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5843933-1A1E-311F-523D-5B359D7B751E}"/>
              </a:ext>
            </a:extLst>
          </p:cNvPr>
          <p:cNvSpPr>
            <a:spLocks noGrp="1"/>
          </p:cNvSpPr>
          <p:nvPr>
            <p:ph type="title"/>
          </p:nvPr>
        </p:nvSpPr>
        <p:spPr>
          <a:xfrm>
            <a:off x="838200" y="0"/>
            <a:ext cx="10515600" cy="1325563"/>
          </a:xfrm>
        </p:spPr>
        <p:txBody>
          <a:bodyPr/>
          <a:lstStyle/>
          <a:p>
            <a:pPr algn="ctr"/>
            <a:r>
              <a:rPr lang="he-IL" b="1" dirty="0">
                <a:solidFill>
                  <a:srgbClr val="FF0000"/>
                </a:solidFill>
                <a:latin typeface="David" panose="020E0502060401010101" pitchFamily="34" charset="-79"/>
                <a:cs typeface="David" panose="020E0502060401010101" pitchFamily="34" charset="-79"/>
              </a:rPr>
              <a:t>מדוע בעלי הקן אינם זורקים את הגוזלים הזרים?</a:t>
            </a:r>
            <a:endParaRPr lang="en-US" b="1" dirty="0">
              <a:solidFill>
                <a:srgbClr val="FF0000"/>
              </a:solidFill>
              <a:latin typeface="David" panose="020E0502060401010101" pitchFamily="34" charset="-79"/>
              <a:cs typeface="David" panose="020E0502060401010101" pitchFamily="34" charset="-79"/>
            </a:endParaRPr>
          </a:p>
        </p:txBody>
      </p:sp>
      <p:sp>
        <p:nvSpPr>
          <p:cNvPr id="3" name="Content Placeholder 2">
            <a:extLst>
              <a:ext uri="{FF2B5EF4-FFF2-40B4-BE49-F238E27FC236}">
                <a16:creationId xmlns:a16="http://schemas.microsoft.com/office/drawing/2014/main" id="{78A5EC15-E264-6D81-45CA-244BB3D86741}"/>
              </a:ext>
            </a:extLst>
          </p:cNvPr>
          <p:cNvSpPr>
            <a:spLocks noGrp="1"/>
          </p:cNvSpPr>
          <p:nvPr>
            <p:ph idx="1"/>
          </p:nvPr>
        </p:nvSpPr>
        <p:spPr>
          <a:xfrm>
            <a:off x="838201" y="1013791"/>
            <a:ext cx="10681252" cy="4929809"/>
          </a:xfrm>
        </p:spPr>
        <p:txBody>
          <a:bodyPr>
            <a:noAutofit/>
          </a:bodyPr>
          <a:lstStyle/>
          <a:p>
            <a:pPr marL="457200" lvl="1" indent="0" algn="r" rtl="1">
              <a:lnSpc>
                <a:spcPct val="150000"/>
              </a:lnSpc>
              <a:buNone/>
            </a:pPr>
            <a:r>
              <a:rPr lang="he-IL" sz="3200" b="1" i="0" dirty="0">
                <a:solidFill>
                  <a:srgbClr val="000000"/>
                </a:solidFill>
                <a:effectLst/>
                <a:latin typeface="David" panose="020E0502060401010101" pitchFamily="34" charset="-79"/>
                <a:cs typeface="David" panose="020E0502060401010101" pitchFamily="34" charset="-79"/>
              </a:rPr>
              <a:t>מספר הסברים אפשריים:</a:t>
            </a:r>
          </a:p>
          <a:p>
            <a:pPr marL="457200" lvl="0" indent="-457200" algn="r" rtl="1">
              <a:lnSpc>
                <a:spcPct val="100000"/>
              </a:lnSpc>
              <a:spcBef>
                <a:spcPts val="0"/>
              </a:spcBef>
              <a:buFont typeface="+mj-lt"/>
              <a:buAutoNum type="arabicPeriod"/>
              <a:defRPr/>
            </a:pPr>
            <a:r>
              <a:rPr lang="he-IL" b="1" dirty="0">
                <a:solidFill>
                  <a:srgbClr val="000000"/>
                </a:solidFill>
                <a:latin typeface="David" panose="020E0502060401010101" pitchFamily="34" charset="-79"/>
                <a:cs typeface="David" panose="020E0502060401010101" pitchFamily="34" charset="-79"/>
              </a:rPr>
              <a:t>שיטת ההפחדה: </a:t>
            </a:r>
            <a:r>
              <a:rPr lang="he-IL" dirty="0">
                <a:solidFill>
                  <a:srgbClr val="000000"/>
                </a:solidFill>
                <a:latin typeface="David" panose="020E0502060401010101" pitchFamily="34" charset="-79"/>
                <a:cs typeface="David" panose="020E0502060401010101" pitchFamily="34" charset="-79"/>
              </a:rPr>
              <a:t>מיני קוקיות וגם ציפור הבקר חוזרים לקן כדי לוודא שהגוזל מקבל טיפול נאות. במידה והם מגלים שהביצה נזרקה החוצה, הן משמידות את הקן.</a:t>
            </a:r>
          </a:p>
          <a:p>
            <a:pPr marL="457200" lvl="0" indent="-457200" algn="r" rtl="1">
              <a:lnSpc>
                <a:spcPct val="100000"/>
              </a:lnSpc>
              <a:spcBef>
                <a:spcPts val="0"/>
              </a:spcBef>
              <a:buFont typeface="+mj-lt"/>
              <a:buAutoNum type="arabicPeriod"/>
              <a:defRPr/>
            </a:pPr>
            <a:r>
              <a:rPr lang="he-IL" b="1" dirty="0">
                <a:solidFill>
                  <a:prstClr val="black"/>
                </a:solidFill>
                <a:latin typeface="David" panose="020E0502060401010101" pitchFamily="34" charset="-79"/>
                <a:cs typeface="David" panose="020E0502060401010101" pitchFamily="34" charset="-79"/>
              </a:rPr>
              <a:t>הורים צעירים חסרי ניסיון:  </a:t>
            </a:r>
            <a:r>
              <a:rPr lang="he-IL" dirty="0">
                <a:solidFill>
                  <a:prstClr val="black"/>
                </a:solidFill>
                <a:latin typeface="David" panose="020E0502060401010101" pitchFamily="34" charset="-79"/>
                <a:cs typeface="David" panose="020E0502060401010101" pitchFamily="34" charset="-79"/>
              </a:rPr>
              <a:t>הקוקיות מעדיפות להטיל את ביציהן בקנים של הורים צעירים, חסרי ניסיון בגידול צאצאים ובזיהויים. חוסר הניסיון בהורות ובזיהוי  ביצים זרות הקנה יתרון לביצים של הקוקיות. </a:t>
            </a:r>
          </a:p>
          <a:p>
            <a:pPr marL="457200" lvl="0" indent="-457200" algn="r" rtl="1">
              <a:lnSpc>
                <a:spcPct val="100000"/>
              </a:lnSpc>
              <a:spcBef>
                <a:spcPts val="0"/>
              </a:spcBef>
              <a:buFont typeface="+mj-lt"/>
              <a:buAutoNum type="arabicPeriod"/>
              <a:defRPr/>
            </a:pPr>
            <a:r>
              <a:rPr lang="he-IL" b="1" dirty="0">
                <a:solidFill>
                  <a:prstClr val="black"/>
                </a:solidFill>
                <a:latin typeface="David" panose="020E0502060401010101" pitchFamily="34" charset="-79"/>
                <a:cs typeface="David" panose="020E0502060401010101" pitchFamily="34" charset="-79"/>
              </a:rPr>
              <a:t>מנגנון הלשלשת : </a:t>
            </a:r>
            <a:r>
              <a:rPr lang="he-IL" dirty="0">
                <a:solidFill>
                  <a:prstClr val="black"/>
                </a:solidFill>
                <a:latin typeface="David" panose="020E0502060401010101" pitchFamily="34" charset="-79"/>
                <a:cs typeface="David" panose="020E0502060401010101" pitchFamily="34" charset="-79"/>
              </a:rPr>
              <a:t>מחקרים מראים שבעלי הקן מסלקים את הלשלשת של הגוזלים שלהם, אך לא של גוזלי הקוקייה. ייתכן שהריח הלשלשת של גוזלי הקוקייה  מרחיק טורפים, ובכך מצמצם את סיכון הטריפה של כל דיירי הקן.</a:t>
            </a:r>
          </a:p>
          <a:p>
            <a:pPr marL="457200" lvl="1" indent="0" algn="r" rtl="1">
              <a:lnSpc>
                <a:spcPct val="150000"/>
              </a:lnSpc>
              <a:buNone/>
            </a:pPr>
            <a:endParaRPr lang="he-IL" sz="2800" dirty="0">
              <a:solidFill>
                <a:srgbClr val="000000"/>
              </a:solidFill>
              <a:latin typeface="David" panose="020E0502060401010101" pitchFamily="34" charset="-79"/>
              <a:cs typeface="David" panose="020E0502060401010101" pitchFamily="34" charset="-79"/>
            </a:endParaRPr>
          </a:p>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he-IL" sz="2000" b="0" i="0" u="none" strike="noStrike" kern="1200" cap="none" spc="0" normalizeH="0" baseline="0" noProof="0" dirty="0">
              <a:ln>
                <a:noFill/>
              </a:ln>
              <a:solidFill>
                <a:srgbClr val="202122"/>
              </a:solidFill>
              <a:effectLst/>
              <a:uLnTx/>
              <a:uFillTx/>
              <a:latin typeface="David" panose="020E0502060401010101" pitchFamily="34" charset="-79"/>
              <a:ea typeface="+mn-ea"/>
              <a:cs typeface="David" panose="020E0502060401010101" pitchFamily="34" charset="-79"/>
            </a:endParaRPr>
          </a:p>
          <a:p>
            <a:pPr marL="971550" lvl="1" indent="-514350" algn="r" rtl="1">
              <a:lnSpc>
                <a:spcPct val="150000"/>
              </a:lnSpc>
              <a:buFont typeface="+mj-lt"/>
              <a:buAutoNum type="arabicPeriod"/>
            </a:pPr>
            <a:endParaRPr lang="en-US" sz="2800" b="1" dirty="0">
              <a:latin typeface="David" panose="020E0502060401010101" pitchFamily="34" charset="-79"/>
              <a:cs typeface="David" panose="020E0502060401010101" pitchFamily="34" charset="-79"/>
            </a:endParaRPr>
          </a:p>
        </p:txBody>
      </p:sp>
      <p:pic>
        <p:nvPicPr>
          <p:cNvPr id="4" name="Picture 3">
            <a:extLst>
              <a:ext uri="{FF2B5EF4-FFF2-40B4-BE49-F238E27FC236}">
                <a16:creationId xmlns:a16="http://schemas.microsoft.com/office/drawing/2014/main" id="{AECA5597-0062-9237-A930-EC02FD50510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520300" y="5943600"/>
            <a:ext cx="4999153" cy="579170"/>
          </a:xfrm>
          <a:prstGeom prst="rect">
            <a:avLst/>
          </a:prstGeom>
        </p:spPr>
      </p:pic>
    </p:spTree>
    <p:extLst>
      <p:ext uri="{BB962C8B-B14F-4D97-AF65-F5344CB8AC3E}">
        <p14:creationId xmlns:p14="http://schemas.microsoft.com/office/powerpoint/2010/main" val="22772086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תיבת טקסט 5">
            <a:extLst>
              <a:ext uri="{FF2B5EF4-FFF2-40B4-BE49-F238E27FC236}">
                <a16:creationId xmlns:a16="http://schemas.microsoft.com/office/drawing/2014/main" id="{8EE65D8F-C0D4-D1E1-A549-6D66727CAA7C}"/>
              </a:ext>
            </a:extLst>
          </p:cNvPr>
          <p:cNvSpPr txBox="1"/>
          <p:nvPr/>
        </p:nvSpPr>
        <p:spPr>
          <a:xfrm>
            <a:off x="3219718" y="6336406"/>
            <a:ext cx="8165206" cy="276999"/>
          </a:xfrm>
          <a:prstGeom prst="rect">
            <a:avLst/>
          </a:prstGeom>
          <a:noFill/>
        </p:spPr>
        <p:txBody>
          <a:bodyPr wrap="square">
            <a:spAutoFit/>
          </a:bodyPr>
          <a:lstStyle/>
          <a:p>
            <a:pPr algn="l"/>
            <a:r>
              <a:rPr lang="en-US" sz="1200" b="0" i="0" u="none" strike="noStrike" dirty="0">
                <a:effectLst/>
                <a:latin typeface="David" panose="020E0502060401010101" pitchFamily="34" charset="-79"/>
                <a:cs typeface="David" panose="020E0502060401010101" pitchFamily="34" charset="-79"/>
                <a:hlinkClick r:id="rId3"/>
              </a:rPr>
              <a:t>*Light Painting*</a:t>
            </a:r>
            <a:r>
              <a:rPr lang="en-US" sz="1200" b="0" i="0" dirty="0">
                <a:effectLst/>
                <a:latin typeface="David" panose="020E0502060401010101" pitchFamily="34" charset="-79"/>
                <a:cs typeface="David" panose="020E0502060401010101" pitchFamily="34" charset="-79"/>
              </a:rPr>
              <a:t> - </a:t>
            </a:r>
            <a:r>
              <a:rPr lang="en-US" sz="1200" b="0" i="0" u="sng" dirty="0">
                <a:effectLst/>
                <a:latin typeface="David" panose="020E0502060401010101" pitchFamily="34" charset="-79"/>
                <a:cs typeface="David" panose="020E0502060401010101" pitchFamily="34" charset="-79"/>
                <a:hlinkClick r:id="rId4"/>
              </a:rPr>
              <a:t>https://www.flickr.com/photos/helmuthess/13056157324/</a:t>
            </a:r>
            <a:endParaRPr lang="en-US" sz="1200" b="0" i="0" dirty="0">
              <a:effectLst/>
              <a:latin typeface="David" panose="020E0502060401010101" pitchFamily="34" charset="-79"/>
              <a:cs typeface="David" panose="020E0502060401010101" pitchFamily="34" charset="-79"/>
            </a:endParaRPr>
          </a:p>
        </p:txBody>
      </p:sp>
      <p:sp>
        <p:nvSpPr>
          <p:cNvPr id="8" name="תיבת טקסט 7">
            <a:extLst>
              <a:ext uri="{FF2B5EF4-FFF2-40B4-BE49-F238E27FC236}">
                <a16:creationId xmlns:a16="http://schemas.microsoft.com/office/drawing/2014/main" id="{1E0939FF-43B9-40EF-F03F-BCBB3BB9A2A1}"/>
              </a:ext>
            </a:extLst>
          </p:cNvPr>
          <p:cNvSpPr txBox="1"/>
          <p:nvPr/>
        </p:nvSpPr>
        <p:spPr>
          <a:xfrm>
            <a:off x="3022600" y="606245"/>
            <a:ext cx="7526867" cy="707886"/>
          </a:xfrm>
          <a:prstGeom prst="rect">
            <a:avLst/>
          </a:prstGeom>
          <a:noFill/>
        </p:spPr>
        <p:txBody>
          <a:bodyPr wrap="square">
            <a:spAutoFit/>
          </a:bodyPr>
          <a:lstStyle/>
          <a:p>
            <a:r>
              <a:rPr lang="he-IL" sz="4000" b="1" dirty="0">
                <a:solidFill>
                  <a:srgbClr val="FF0000"/>
                </a:solidFill>
                <a:latin typeface="David" panose="020E0502060401010101" pitchFamily="34" charset="-79"/>
                <a:cs typeface="David" panose="020E0502060401010101" pitchFamily="34" charset="-79"/>
              </a:rPr>
              <a:t>דאגה קבוצתית לצאצאים: </a:t>
            </a:r>
            <a:r>
              <a:rPr lang="he-IL" sz="4000" b="1" dirty="0" err="1">
                <a:solidFill>
                  <a:srgbClr val="FF0000"/>
                </a:solidFill>
                <a:latin typeface="David" panose="020E0502060401010101" pitchFamily="34" charset="-79"/>
                <a:cs typeface="David" panose="020E0502060401010101" pitchFamily="34" charset="-79"/>
              </a:rPr>
              <a:t>סוריקטות</a:t>
            </a:r>
            <a:endParaRPr lang="he-IL" sz="4000" b="1" dirty="0">
              <a:solidFill>
                <a:srgbClr val="FF0000"/>
              </a:solidFill>
              <a:latin typeface="David" panose="020E0502060401010101" pitchFamily="34" charset="-79"/>
              <a:cs typeface="David" panose="020E0502060401010101" pitchFamily="34" charset="-79"/>
            </a:endParaRPr>
          </a:p>
        </p:txBody>
      </p:sp>
      <p:pic>
        <p:nvPicPr>
          <p:cNvPr id="9" name="תמונה 8">
            <a:extLst>
              <a:ext uri="{FF2B5EF4-FFF2-40B4-BE49-F238E27FC236}">
                <a16:creationId xmlns:a16="http://schemas.microsoft.com/office/drawing/2014/main" id="{8D925008-097E-3E28-F96A-09CE2D318B5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26934" y="111835"/>
            <a:ext cx="4995682" cy="576073"/>
          </a:xfrm>
          <a:prstGeom prst="rect">
            <a:avLst/>
          </a:prstGeom>
        </p:spPr>
      </p:pic>
      <p:pic>
        <p:nvPicPr>
          <p:cNvPr id="3" name="Picture 2">
            <a:extLst>
              <a:ext uri="{FF2B5EF4-FFF2-40B4-BE49-F238E27FC236}">
                <a16:creationId xmlns:a16="http://schemas.microsoft.com/office/drawing/2014/main" id="{54DFEB65-EBF4-677E-C672-6C4EF0CF4018}"/>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493161" y="1808541"/>
            <a:ext cx="5557546" cy="3703583"/>
          </a:xfrm>
          <a:prstGeom prst="rect">
            <a:avLst/>
          </a:prstGeom>
        </p:spPr>
      </p:pic>
      <p:pic>
        <p:nvPicPr>
          <p:cNvPr id="5" name="Picture 4">
            <a:extLst>
              <a:ext uri="{FF2B5EF4-FFF2-40B4-BE49-F238E27FC236}">
                <a16:creationId xmlns:a16="http://schemas.microsoft.com/office/drawing/2014/main" id="{3CAB9139-22A4-A29E-B6C4-BD008F285848}"/>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2032894" y="1577208"/>
            <a:ext cx="2835440" cy="4254822"/>
          </a:xfrm>
          <a:prstGeom prst="rect">
            <a:avLst/>
          </a:prstGeom>
        </p:spPr>
      </p:pic>
    </p:spTree>
    <p:extLst>
      <p:ext uri="{BB962C8B-B14F-4D97-AF65-F5344CB8AC3E}">
        <p14:creationId xmlns:p14="http://schemas.microsoft.com/office/powerpoint/2010/main" val="24017072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285E3B-2943-A363-7236-A4703696148A}"/>
            </a:ext>
          </a:extLst>
        </p:cNvPr>
        <p:cNvGrpSpPr/>
        <p:nvPr/>
      </p:nvGrpSpPr>
      <p:grpSpPr>
        <a:xfrm>
          <a:off x="0" y="0"/>
          <a:ext cx="0" cy="0"/>
          <a:chOff x="0" y="0"/>
          <a:chExt cx="0" cy="0"/>
        </a:xfrm>
      </p:grpSpPr>
      <p:sp>
        <p:nvSpPr>
          <p:cNvPr id="2" name="כותרת 1">
            <a:extLst>
              <a:ext uri="{FF2B5EF4-FFF2-40B4-BE49-F238E27FC236}">
                <a16:creationId xmlns:a16="http://schemas.microsoft.com/office/drawing/2014/main" id="{BBE47D7E-EE79-18F9-A862-DBE566CF60A8}"/>
              </a:ext>
            </a:extLst>
          </p:cNvPr>
          <p:cNvSpPr>
            <a:spLocks noGrp="1"/>
          </p:cNvSpPr>
          <p:nvPr>
            <p:ph type="ctrTitle"/>
          </p:nvPr>
        </p:nvSpPr>
        <p:spPr>
          <a:xfrm>
            <a:off x="5222616" y="6439690"/>
            <a:ext cx="4330839" cy="356313"/>
          </a:xfrm>
        </p:spPr>
        <p:txBody>
          <a:bodyPr>
            <a:noAutofit/>
          </a:bodyPr>
          <a:lstStyle/>
          <a:p>
            <a:r>
              <a:rPr lang="he-IL" sz="2400" b="1" dirty="0">
                <a:latin typeface="David" panose="020E0502060401010101" pitchFamily="34" charset="-79"/>
                <a:cs typeface="David" panose="020E0502060401010101" pitchFamily="34" charset="-79"/>
              </a:rPr>
              <a:t>פילי ים </a:t>
            </a:r>
            <a:r>
              <a:rPr lang="en-US" sz="1400" b="1" dirty="0">
                <a:latin typeface="David" panose="020E0502060401010101" pitchFamily="34" charset="-79"/>
                <a:cs typeface="David" panose="020E0502060401010101" pitchFamily="34" charset="-79"/>
              </a:rPr>
              <a:t>Gary Bembridge</a:t>
            </a:r>
            <a:endParaRPr lang="he-IL" sz="2400" b="1" dirty="0">
              <a:latin typeface="David" panose="020E0502060401010101" pitchFamily="34" charset="-79"/>
              <a:cs typeface="David" panose="020E0502060401010101" pitchFamily="34" charset="-79"/>
            </a:endParaRPr>
          </a:p>
        </p:txBody>
      </p:sp>
      <p:pic>
        <p:nvPicPr>
          <p:cNvPr id="3" name="תמונה 2">
            <a:extLst>
              <a:ext uri="{FF2B5EF4-FFF2-40B4-BE49-F238E27FC236}">
                <a16:creationId xmlns:a16="http://schemas.microsoft.com/office/drawing/2014/main" id="{8212E6BC-07A7-FAE5-2CD8-41614053D06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6934" y="111835"/>
            <a:ext cx="4995682" cy="576073"/>
          </a:xfrm>
          <a:prstGeom prst="rect">
            <a:avLst/>
          </a:prstGeom>
        </p:spPr>
      </p:pic>
      <p:pic>
        <p:nvPicPr>
          <p:cNvPr id="17410" name="Picture 2" descr="undefined">
            <a:extLst>
              <a:ext uri="{FF2B5EF4-FFF2-40B4-BE49-F238E27FC236}">
                <a16:creationId xmlns:a16="http://schemas.microsoft.com/office/drawing/2014/main" id="{3F977F9F-C77A-6BC8-F27F-A960756DC12C}"/>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210637" y="1465522"/>
            <a:ext cx="7890096" cy="4833087"/>
          </a:xfrm>
          <a:prstGeom prst="rect">
            <a:avLst/>
          </a:prstGeom>
          <a:noFill/>
          <a:extLst>
            <a:ext uri="{909E8E84-426E-40DD-AFC4-6F175D3DCCD1}">
              <a14:hiddenFill xmlns:a14="http://schemas.microsoft.com/office/drawing/2010/main">
                <a:solidFill>
                  <a:srgbClr val="FFFFFF"/>
                </a:solidFill>
              </a14:hiddenFill>
            </a:ext>
          </a:extLst>
        </p:spPr>
      </p:pic>
      <p:sp>
        <p:nvSpPr>
          <p:cNvPr id="4" name="תיבת טקסט 3">
            <a:extLst>
              <a:ext uri="{FF2B5EF4-FFF2-40B4-BE49-F238E27FC236}">
                <a16:creationId xmlns:a16="http://schemas.microsoft.com/office/drawing/2014/main" id="{FF2D02D4-8B22-DD8F-B439-7E9BE43A2B89}"/>
              </a:ext>
            </a:extLst>
          </p:cNvPr>
          <p:cNvSpPr txBox="1"/>
          <p:nvPr/>
        </p:nvSpPr>
        <p:spPr>
          <a:xfrm>
            <a:off x="5401734" y="272609"/>
            <a:ext cx="6248400" cy="646331"/>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3600" b="1" i="0" u="none" strike="noStrike" kern="1200" cap="none" spc="0" normalizeH="0" baseline="0" noProof="0" dirty="0">
                <a:ln>
                  <a:noFill/>
                </a:ln>
                <a:solidFill>
                  <a:srgbClr val="FF0000"/>
                </a:solidFill>
                <a:effectLst/>
                <a:uLnTx/>
                <a:uFillTx/>
                <a:latin typeface="David" panose="020E0502060401010101" pitchFamily="34" charset="-79"/>
                <a:ea typeface="+mn-ea"/>
                <a:cs typeface="David" panose="020E0502060401010101" pitchFamily="34" charset="-79"/>
              </a:rPr>
              <a:t>דאגה קבוצתית:  מגדלים בקומונה</a:t>
            </a:r>
          </a:p>
        </p:txBody>
      </p:sp>
    </p:spTree>
    <p:extLst>
      <p:ext uri="{BB962C8B-B14F-4D97-AF65-F5344CB8AC3E}">
        <p14:creationId xmlns:p14="http://schemas.microsoft.com/office/powerpoint/2010/main" val="3382853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undefined">
            <a:extLst>
              <a:ext uri="{FF2B5EF4-FFF2-40B4-BE49-F238E27FC236}">
                <a16:creationId xmlns:a16="http://schemas.microsoft.com/office/drawing/2014/main" id="{A7EBD940-CE6C-29E3-1BD2-6F426FE1AB1B}"/>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84255" y="1186365"/>
            <a:ext cx="7134330" cy="5194338"/>
          </a:xfrm>
          <a:prstGeom prst="rect">
            <a:avLst/>
          </a:prstGeom>
          <a:noFill/>
          <a:ln w="12700">
            <a:solidFill>
              <a:schemeClr val="accent4">
                <a:lumMod val="50000"/>
              </a:schemeClr>
            </a:solidFill>
          </a:ln>
          <a:extLst>
            <a:ext uri="{909E8E84-426E-40DD-AFC4-6F175D3DCCD1}">
              <a14:hiddenFill xmlns:a14="http://schemas.microsoft.com/office/drawing/2010/main">
                <a:solidFill>
                  <a:srgbClr val="FFFFFF"/>
                </a:solidFill>
              </a14:hiddenFill>
            </a:ext>
          </a:extLst>
        </p:spPr>
      </p:pic>
      <p:sp>
        <p:nvSpPr>
          <p:cNvPr id="5" name="תיבת טקסט 4">
            <a:extLst>
              <a:ext uri="{FF2B5EF4-FFF2-40B4-BE49-F238E27FC236}">
                <a16:creationId xmlns:a16="http://schemas.microsoft.com/office/drawing/2014/main" id="{4FA851F6-8695-08C7-31DE-095FBE92815A}"/>
              </a:ext>
            </a:extLst>
          </p:cNvPr>
          <p:cNvSpPr txBox="1"/>
          <p:nvPr/>
        </p:nvSpPr>
        <p:spPr>
          <a:xfrm>
            <a:off x="3933263" y="6371929"/>
            <a:ext cx="1970144" cy="307777"/>
          </a:xfrm>
          <a:prstGeom prst="rect">
            <a:avLst/>
          </a:prstGeom>
          <a:noFill/>
        </p:spPr>
        <p:txBody>
          <a:bodyPr wrap="square">
            <a:spAutoFit/>
          </a:bodyPr>
          <a:lstStyle/>
          <a:p>
            <a:r>
              <a:rPr lang="en-US" sz="1400" b="0" i="0" u="none" strike="noStrike" dirty="0" err="1">
                <a:solidFill>
                  <a:srgbClr val="54595D"/>
                </a:solidFill>
                <a:effectLst/>
                <a:latin typeface="Arial" panose="020B0604020202020204" pitchFamily="34" charset="0"/>
                <a:hlinkClick r:id="rId4" tooltip="User:Zvika"/>
              </a:rPr>
              <a:t>Zvika</a:t>
            </a:r>
            <a:r>
              <a:rPr lang="en-US" sz="1400" b="0" i="0" u="none" strike="noStrike" dirty="0">
                <a:solidFill>
                  <a:srgbClr val="54595D"/>
                </a:solidFill>
                <a:effectLst/>
                <a:latin typeface="Arial" panose="020B0604020202020204" pitchFamily="34" charset="0"/>
                <a:hlinkClick r:id="rId4" tooltip="User:Zvika"/>
              </a:rPr>
              <a:t> Ben-Haim</a:t>
            </a:r>
            <a:r>
              <a:rPr lang="en-US" sz="1400" b="0" i="0" dirty="0">
                <a:solidFill>
                  <a:srgbClr val="54595D"/>
                </a:solidFill>
                <a:effectLst/>
                <a:latin typeface="Arial" panose="020B0604020202020204" pitchFamily="34" charset="0"/>
              </a:rPr>
              <a:t>  </a:t>
            </a:r>
            <a:endParaRPr lang="he-IL" sz="1400" dirty="0"/>
          </a:p>
        </p:txBody>
      </p:sp>
      <p:sp>
        <p:nvSpPr>
          <p:cNvPr id="7" name="תיבת טקסט 6">
            <a:extLst>
              <a:ext uri="{FF2B5EF4-FFF2-40B4-BE49-F238E27FC236}">
                <a16:creationId xmlns:a16="http://schemas.microsoft.com/office/drawing/2014/main" id="{C91852A2-2F02-8755-36C8-6F8ACDCCD781}"/>
              </a:ext>
            </a:extLst>
          </p:cNvPr>
          <p:cNvSpPr txBox="1"/>
          <p:nvPr/>
        </p:nvSpPr>
        <p:spPr>
          <a:xfrm>
            <a:off x="4504599" y="687908"/>
            <a:ext cx="1398808" cy="523220"/>
          </a:xfrm>
          <a:prstGeom prst="rect">
            <a:avLst/>
          </a:prstGeom>
          <a:noFill/>
        </p:spPr>
        <p:txBody>
          <a:bodyPr wrap="square">
            <a:spAutoFit/>
          </a:bodyPr>
          <a:lstStyle/>
          <a:p>
            <a:r>
              <a:rPr lang="he-IL" sz="2800" b="1" i="0" dirty="0">
                <a:solidFill>
                  <a:srgbClr val="202122"/>
                </a:solidFill>
                <a:effectLst/>
                <a:latin typeface="David" panose="020E0502060401010101" pitchFamily="34" charset="-79"/>
                <a:cs typeface="David" panose="020E0502060401010101" pitchFamily="34" charset="-79"/>
              </a:rPr>
              <a:t>זנבן</a:t>
            </a:r>
            <a:endParaRPr lang="he-IL" sz="2800" b="1" dirty="0">
              <a:latin typeface="David" panose="020E0502060401010101" pitchFamily="34" charset="-79"/>
              <a:cs typeface="David" panose="020E0502060401010101" pitchFamily="34" charset="-79"/>
            </a:endParaRPr>
          </a:p>
        </p:txBody>
      </p:sp>
      <p:sp>
        <p:nvSpPr>
          <p:cNvPr id="11" name="תיבת טקסט 10">
            <a:extLst>
              <a:ext uri="{FF2B5EF4-FFF2-40B4-BE49-F238E27FC236}">
                <a16:creationId xmlns:a16="http://schemas.microsoft.com/office/drawing/2014/main" id="{1A7BD9F1-6B39-5D25-5863-C31D9517514B}"/>
              </a:ext>
            </a:extLst>
          </p:cNvPr>
          <p:cNvSpPr txBox="1"/>
          <p:nvPr/>
        </p:nvSpPr>
        <p:spPr>
          <a:xfrm>
            <a:off x="8381999" y="1900363"/>
            <a:ext cx="3615731" cy="2862322"/>
          </a:xfrm>
          <a:prstGeom prst="rect">
            <a:avLst/>
          </a:prstGeom>
          <a:noFill/>
        </p:spPr>
        <p:txBody>
          <a:bodyPr wrap="square">
            <a:spAutoFit/>
          </a:bodyPr>
          <a:lstStyle/>
          <a:p>
            <a:pPr>
              <a:lnSpc>
                <a:spcPct val="150000"/>
              </a:lnSpc>
            </a:pPr>
            <a:r>
              <a:rPr kumimoji="0" lang="he-IL" sz="2800" b="1" i="0" u="none" strike="noStrike" kern="1200" cap="none" spc="0" normalizeH="0" baseline="0" noProof="0" dirty="0">
                <a:ln>
                  <a:noFill/>
                </a:ln>
                <a:solidFill>
                  <a:prstClr val="black"/>
                </a:solidFill>
                <a:effectLst/>
                <a:uLnTx/>
                <a:uFillTx/>
                <a:latin typeface="David" panose="020E0502060401010101" pitchFamily="34" charset="-79"/>
                <a:cs typeface="David" panose="020E0502060401010101" pitchFamily="34" charset="-79"/>
              </a:rPr>
              <a:t>  </a:t>
            </a:r>
          </a:p>
          <a:p>
            <a:pPr>
              <a:lnSpc>
                <a:spcPct val="150000"/>
              </a:lnSpc>
            </a:pPr>
            <a:r>
              <a:rPr lang="he-IL" sz="4800" b="1" dirty="0">
                <a:solidFill>
                  <a:srgbClr val="FF0000"/>
                </a:solidFill>
                <a:latin typeface="David" panose="020E0502060401010101" pitchFamily="34" charset="-79"/>
                <a:cs typeface="David" panose="020E0502060401010101" pitchFamily="34" charset="-79"/>
              </a:rPr>
              <a:t>דאגה קבוצתית </a:t>
            </a:r>
          </a:p>
          <a:p>
            <a:pPr>
              <a:lnSpc>
                <a:spcPct val="150000"/>
              </a:lnSpc>
            </a:pPr>
            <a:r>
              <a:rPr lang="he-IL" sz="4800" b="1" dirty="0">
                <a:solidFill>
                  <a:srgbClr val="FF0000"/>
                </a:solidFill>
                <a:latin typeface="David" panose="020E0502060401010101" pitchFamily="34" charset="-79"/>
                <a:cs typeface="David" panose="020E0502060401010101" pitchFamily="34" charset="-79"/>
              </a:rPr>
              <a:t>אצל </a:t>
            </a:r>
            <a:r>
              <a:rPr lang="he-IL" sz="4800" b="1" dirty="0" err="1">
                <a:solidFill>
                  <a:srgbClr val="FF0000"/>
                </a:solidFill>
                <a:latin typeface="David" panose="020E0502060401010101" pitchFamily="34" charset="-79"/>
                <a:cs typeface="David" panose="020E0502060401010101" pitchFamily="34" charset="-79"/>
              </a:rPr>
              <a:t>הזנבנים</a:t>
            </a:r>
            <a:endParaRPr lang="he-IL" sz="4800" b="1" dirty="0">
              <a:solidFill>
                <a:srgbClr val="FF0000"/>
              </a:solidFill>
              <a:latin typeface="David" panose="020E0502060401010101" pitchFamily="34" charset="-79"/>
              <a:cs typeface="David" panose="020E0502060401010101" pitchFamily="34" charset="-79"/>
            </a:endParaRPr>
          </a:p>
        </p:txBody>
      </p:sp>
      <p:pic>
        <p:nvPicPr>
          <p:cNvPr id="12" name="תמונה 11">
            <a:extLst>
              <a:ext uri="{FF2B5EF4-FFF2-40B4-BE49-F238E27FC236}">
                <a16:creationId xmlns:a16="http://schemas.microsoft.com/office/drawing/2014/main" id="{88483274-ECB7-66CB-B3CB-AFF2C2E6D43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26934" y="111835"/>
            <a:ext cx="4995682" cy="576073"/>
          </a:xfrm>
          <a:prstGeom prst="rect">
            <a:avLst/>
          </a:prstGeom>
        </p:spPr>
      </p:pic>
    </p:spTree>
    <p:extLst>
      <p:ext uri="{BB962C8B-B14F-4D97-AF65-F5344CB8AC3E}">
        <p14:creationId xmlns:p14="http://schemas.microsoft.com/office/powerpoint/2010/main" val="13508508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תמונה 10">
            <a:extLst>
              <a:ext uri="{FF2B5EF4-FFF2-40B4-BE49-F238E27FC236}">
                <a16:creationId xmlns:a16="http://schemas.microsoft.com/office/drawing/2014/main" id="{60A5D5B0-FA74-5838-10C8-CBE267109CA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26934" y="111835"/>
            <a:ext cx="4995682" cy="576073"/>
          </a:xfrm>
          <a:prstGeom prst="rect">
            <a:avLst/>
          </a:prstGeom>
        </p:spPr>
      </p:pic>
      <p:sp>
        <p:nvSpPr>
          <p:cNvPr id="3" name="TextBox 2">
            <a:extLst>
              <a:ext uri="{FF2B5EF4-FFF2-40B4-BE49-F238E27FC236}">
                <a16:creationId xmlns:a16="http://schemas.microsoft.com/office/drawing/2014/main" id="{C5CE92A8-2991-C2AF-308D-3D8D8BB8B6A7}"/>
              </a:ext>
            </a:extLst>
          </p:cNvPr>
          <p:cNvSpPr txBox="1"/>
          <p:nvPr/>
        </p:nvSpPr>
        <p:spPr>
          <a:xfrm>
            <a:off x="9426177" y="2041397"/>
            <a:ext cx="2514600" cy="3847207"/>
          </a:xfrm>
          <a:prstGeom prst="rect">
            <a:avLst/>
          </a:prstGeom>
          <a:noFill/>
        </p:spPr>
        <p:txBody>
          <a:bodyPr wrap="square" rtlCol="0">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1200" b="0" i="0" u="none" strike="noStrike" kern="1200" cap="none" spc="0" normalizeH="0" baseline="0" noProof="0" dirty="0">
                <a:ln>
                  <a:noFill/>
                </a:ln>
                <a:solidFill>
                  <a:prstClr val="black"/>
                </a:solidFill>
                <a:effectLst/>
                <a:uLnTx/>
                <a:uFillTx/>
                <a:latin typeface="David" panose="020E0502060401010101" pitchFamily="34" charset="-79"/>
                <a:ea typeface="+mn-ea"/>
                <a:cs typeface="David" panose="020E0502060401010101" pitchFamily="34" charset="-79"/>
              </a:rPr>
              <a:t>"</a:t>
            </a:r>
            <a:r>
              <a:rPr kumimoji="0" lang="he-IL" sz="3600" b="1" i="0" u="none" strike="noStrike" kern="1200" cap="none" spc="0" normalizeH="0" baseline="0" noProof="0" dirty="0">
                <a:ln>
                  <a:noFill/>
                </a:ln>
                <a:solidFill>
                  <a:srgbClr val="FF0000"/>
                </a:solidFill>
                <a:effectLst/>
                <a:uLnTx/>
                <a:uFillTx/>
                <a:latin typeface="David" panose="020E0502060401010101" pitchFamily="34" charset="-79"/>
                <a:ea typeface="+mn-ea"/>
                <a:cs typeface="David" panose="020E0502060401010101" pitchFamily="34" charset="-79"/>
              </a:rPr>
              <a:t>מדוע אנו מתנדבים לעזור לאחרים"? – סיפור </a:t>
            </a:r>
            <a:r>
              <a:rPr kumimoji="0" lang="he-IL" sz="3600" b="1" i="0" u="none" strike="noStrike" kern="1200" cap="none" spc="0" normalizeH="0" baseline="0" noProof="0" dirty="0" err="1">
                <a:ln>
                  <a:noFill/>
                </a:ln>
                <a:solidFill>
                  <a:srgbClr val="FF0000"/>
                </a:solidFill>
                <a:effectLst/>
                <a:uLnTx/>
                <a:uFillTx/>
                <a:latin typeface="David" panose="020E0502060401010101" pitchFamily="34" charset="-79"/>
                <a:ea typeface="+mn-ea"/>
                <a:cs typeface="David" panose="020E0502060401010101" pitchFamily="34" charset="-79"/>
              </a:rPr>
              <a:t>הזנבנים</a:t>
            </a:r>
            <a:endParaRPr kumimoji="0" lang="he-IL" sz="3600" b="1" i="0" u="none" strike="noStrike" kern="1200" cap="none" spc="0" normalizeH="0" baseline="0" noProof="0" dirty="0">
              <a:ln>
                <a:noFill/>
              </a:ln>
              <a:solidFill>
                <a:srgbClr val="FF0000"/>
              </a:solidFill>
              <a:effectLst/>
              <a:uLnTx/>
              <a:uFillTx/>
              <a:latin typeface="Calibri" panose="020F0502020204030204"/>
              <a:ea typeface="+mn-ea"/>
              <a:cs typeface="Arial" panose="020B0604020202020204" pitchFamily="34" charset="0"/>
            </a:endParaRPr>
          </a:p>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he-IL" sz="2800" b="1" i="0" u="none" strike="noStrike" kern="1200" cap="none" spc="0" normalizeH="0" baseline="0" noProof="0" dirty="0">
              <a:ln>
                <a:noFill/>
              </a:ln>
              <a:solidFill>
                <a:srgbClr val="FF0000"/>
              </a:solidFill>
              <a:effectLst/>
              <a:uLnTx/>
              <a:uFillTx/>
              <a:latin typeface="Calibri" panose="020F0502020204030204"/>
              <a:ea typeface="+mn-ea"/>
              <a:cs typeface="Arial" panose="020B0604020202020204" pitchFamily="34" charset="0"/>
            </a:endParaRPr>
          </a:p>
        </p:txBody>
      </p:sp>
      <p:pic>
        <p:nvPicPr>
          <p:cNvPr id="2" name="מדיה מקוונת 1" title="למה לעזור? סיפורם של הזנבנים">
            <a:hlinkClick r:id="" action="ppaction://media"/>
            <a:extLst>
              <a:ext uri="{FF2B5EF4-FFF2-40B4-BE49-F238E27FC236}">
                <a16:creationId xmlns:a16="http://schemas.microsoft.com/office/drawing/2014/main" id="{D3F3C024-5F79-3448-B3B4-C27533F55FF6}"/>
              </a:ext>
            </a:extLst>
          </p:cNvPr>
          <p:cNvPicPr>
            <a:picLocks noRot="1" noChangeAspect="1"/>
          </p:cNvPicPr>
          <p:nvPr>
            <a:videoFile r:link="rId1"/>
          </p:nvPr>
        </p:nvPicPr>
        <p:blipFill>
          <a:blip r:embed="rId5"/>
          <a:stretch>
            <a:fillRect/>
          </a:stretch>
        </p:blipFill>
        <p:spPr>
          <a:xfrm>
            <a:off x="537127" y="1198459"/>
            <a:ext cx="8298865" cy="5447785"/>
          </a:xfrm>
          <a:prstGeom prst="rect">
            <a:avLst/>
          </a:prstGeom>
        </p:spPr>
      </p:pic>
    </p:spTree>
    <p:extLst>
      <p:ext uri="{BB962C8B-B14F-4D97-AF65-F5344CB8AC3E}">
        <p14:creationId xmlns:p14="http://schemas.microsoft.com/office/powerpoint/2010/main" val="256809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D50058-0BE3-181C-FE25-F3CD872BCBC5}"/>
            </a:ext>
          </a:extLst>
        </p:cNvPr>
        <p:cNvGrpSpPr/>
        <p:nvPr/>
      </p:nvGrpSpPr>
      <p:grpSpPr>
        <a:xfrm>
          <a:off x="0" y="0"/>
          <a:ext cx="0" cy="0"/>
          <a:chOff x="0" y="0"/>
          <a:chExt cx="0" cy="0"/>
        </a:xfrm>
      </p:grpSpPr>
      <p:pic>
        <p:nvPicPr>
          <p:cNvPr id="3" name="תמונה 2">
            <a:extLst>
              <a:ext uri="{FF2B5EF4-FFF2-40B4-BE49-F238E27FC236}">
                <a16:creationId xmlns:a16="http://schemas.microsoft.com/office/drawing/2014/main" id="{897F3FFD-311D-ED4F-E7EA-053B4617124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6934" y="111835"/>
            <a:ext cx="4995682" cy="576073"/>
          </a:xfrm>
          <a:prstGeom prst="rect">
            <a:avLst/>
          </a:prstGeom>
        </p:spPr>
      </p:pic>
      <p:pic>
        <p:nvPicPr>
          <p:cNvPr id="16386" name="Picture 2" descr="undefined">
            <a:extLst>
              <a:ext uri="{FF2B5EF4-FFF2-40B4-BE49-F238E27FC236}">
                <a16:creationId xmlns:a16="http://schemas.microsoft.com/office/drawing/2014/main" id="{E232EA7C-789F-D092-0A77-BC383DB2F405}"/>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340510" y="2647741"/>
            <a:ext cx="5150277" cy="3682721"/>
          </a:xfrm>
          <a:prstGeom prst="rect">
            <a:avLst/>
          </a:prstGeom>
          <a:noFill/>
          <a:ln w="12700">
            <a:solidFill>
              <a:schemeClr val="accent4">
                <a:lumMod val="50000"/>
              </a:schemeClr>
            </a:solidFill>
          </a:ln>
          <a:extLst>
            <a:ext uri="{909E8E84-426E-40DD-AFC4-6F175D3DCCD1}">
              <a14:hiddenFill xmlns:a14="http://schemas.microsoft.com/office/drawing/2010/main">
                <a:solidFill>
                  <a:srgbClr val="FFFFFF"/>
                </a:solidFill>
              </a14:hiddenFill>
            </a:ext>
          </a:extLst>
        </p:spPr>
      </p:pic>
      <p:sp>
        <p:nvSpPr>
          <p:cNvPr id="6" name="תיבת טקסט 5">
            <a:extLst>
              <a:ext uri="{FF2B5EF4-FFF2-40B4-BE49-F238E27FC236}">
                <a16:creationId xmlns:a16="http://schemas.microsoft.com/office/drawing/2014/main" id="{58B27E27-9645-6277-E447-0851C3E2F96E}"/>
              </a:ext>
            </a:extLst>
          </p:cNvPr>
          <p:cNvSpPr txBox="1"/>
          <p:nvPr/>
        </p:nvSpPr>
        <p:spPr>
          <a:xfrm>
            <a:off x="7421188" y="6330462"/>
            <a:ext cx="2733152" cy="461665"/>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2400" b="1" i="0" u="none" strike="noStrike" kern="1200" cap="none" spc="0" normalizeH="0" baseline="0" noProof="0" dirty="0" err="1">
                <a:ln>
                  <a:noFill/>
                </a:ln>
                <a:solidFill>
                  <a:prstClr val="black"/>
                </a:solidFill>
                <a:effectLst/>
                <a:uLnTx/>
                <a:uFillTx/>
                <a:latin typeface="David" panose="020E0502060401010101" pitchFamily="34" charset="-79"/>
                <a:ea typeface="+mn-ea"/>
                <a:cs typeface="David" panose="020E0502060401010101" pitchFamily="34" charset="-79"/>
              </a:rPr>
              <a:t>קפוצ'ין</a:t>
            </a:r>
            <a:r>
              <a:rPr kumimoji="0" lang="he-IL"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a:t>
            </a:r>
            <a:r>
              <a:rPr kumimoji="0" lang="en-US" sz="1400" b="0" i="0" u="sng" strike="noStrike" kern="1200" cap="none" spc="0" normalizeH="0" baseline="0" noProof="0" dirty="0" err="1">
                <a:ln>
                  <a:noFill/>
                </a:ln>
                <a:solidFill>
                  <a:prstClr val="black"/>
                </a:solidFill>
                <a:effectLst/>
                <a:uLnTx/>
                <a:uFillTx/>
                <a:latin typeface="Arial" panose="020B0604020202020204" pitchFamily="34" charset="0"/>
                <a:ea typeface="+mn-ea"/>
                <a:cs typeface="+mn-cs"/>
                <a:hlinkClick r:id="rId5" tooltip="de:User:Haplochromis"/>
              </a:rPr>
              <a:t>Haplochromis</a:t>
            </a:r>
            <a:endParaRPr kumimoji="0" lang="he-IL"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pic>
        <p:nvPicPr>
          <p:cNvPr id="16392" name="Picture 8" descr="undefined">
            <a:extLst>
              <a:ext uri="{FF2B5EF4-FFF2-40B4-BE49-F238E27FC236}">
                <a16:creationId xmlns:a16="http://schemas.microsoft.com/office/drawing/2014/main" id="{43CF1A7E-48DC-0C0C-4663-55B91DA4DDDF}"/>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688124" y="1758460"/>
            <a:ext cx="3534492" cy="4647363"/>
          </a:xfrm>
          <a:prstGeom prst="rect">
            <a:avLst/>
          </a:prstGeom>
          <a:noFill/>
          <a:ln w="12700">
            <a:solidFill>
              <a:schemeClr val="accent4">
                <a:lumMod val="50000"/>
              </a:schemeClr>
            </a:solidFill>
          </a:ln>
          <a:extLst>
            <a:ext uri="{909E8E84-426E-40DD-AFC4-6F175D3DCCD1}">
              <a14:hiddenFill xmlns:a14="http://schemas.microsoft.com/office/drawing/2010/main">
                <a:solidFill>
                  <a:srgbClr val="FFFFFF"/>
                </a:solidFill>
              </a14:hiddenFill>
            </a:ext>
          </a:extLst>
        </p:spPr>
      </p:pic>
      <p:sp>
        <p:nvSpPr>
          <p:cNvPr id="8" name="תיבת טקסט 7">
            <a:extLst>
              <a:ext uri="{FF2B5EF4-FFF2-40B4-BE49-F238E27FC236}">
                <a16:creationId xmlns:a16="http://schemas.microsoft.com/office/drawing/2014/main" id="{F5279C9C-582D-5B49-BCF7-2A9BF14F5084}"/>
              </a:ext>
            </a:extLst>
          </p:cNvPr>
          <p:cNvSpPr txBox="1"/>
          <p:nvPr/>
        </p:nvSpPr>
        <p:spPr>
          <a:xfrm>
            <a:off x="-853100" y="6330462"/>
            <a:ext cx="6094324" cy="461665"/>
          </a:xfrm>
          <a:prstGeom prst="rect">
            <a:avLst/>
          </a:prstGeom>
          <a:noFill/>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2400" b="1" i="0" u="sng" strike="noStrike" kern="1200" cap="none" spc="0" normalizeH="0" baseline="0" noProof="0" dirty="0">
                <a:ln>
                  <a:noFill/>
                </a:ln>
                <a:solidFill>
                  <a:prstClr val="black"/>
                </a:solidFill>
                <a:effectLst/>
                <a:uLnTx/>
                <a:uFillTx/>
                <a:latin typeface="David" panose="020E0502060401010101" pitchFamily="34" charset="-79"/>
                <a:ea typeface="+mn-ea"/>
                <a:cs typeface="David" panose="020E0502060401010101" pitchFamily="34" charset="-79"/>
                <a:hlinkClick r:id="rId7" tooltip="User:Tomfriedel">
                  <a:extLst>
                    <a:ext uri="{A12FA001-AC4F-418D-AE19-62706E023703}">
                      <ahyp:hlinkClr xmlns:ahyp="http://schemas.microsoft.com/office/drawing/2018/hyperlinkcolor" val="tx"/>
                    </a:ext>
                  </a:extLst>
                </a:hlinkClick>
              </a:rPr>
              <a:t>קוף</a:t>
            </a:r>
            <a:r>
              <a:rPr kumimoji="0" lang="he-IL" sz="2400" b="1" i="0" u="sng" strike="noStrike" kern="1200" cap="none" spc="0" normalizeH="0" baseline="0" noProof="0" dirty="0">
                <a:ln>
                  <a:noFill/>
                </a:ln>
                <a:solidFill>
                  <a:prstClr val="black"/>
                </a:solidFill>
                <a:effectLst/>
                <a:uLnTx/>
                <a:uFillTx/>
                <a:latin typeface="David" panose="020E0502060401010101" pitchFamily="34" charset="-79"/>
                <a:ea typeface="+mn-ea"/>
                <a:cs typeface="David" panose="020E0502060401010101" pitchFamily="34" charset="-79"/>
              </a:rPr>
              <a:t> </a:t>
            </a:r>
            <a:r>
              <a:rPr kumimoji="0" lang="he-IL" sz="2400" b="1" i="0" u="sng" strike="noStrike" kern="1200" cap="none" spc="0" normalizeH="0" baseline="0" noProof="0" dirty="0" err="1">
                <a:ln>
                  <a:noFill/>
                </a:ln>
                <a:solidFill>
                  <a:prstClr val="black"/>
                </a:solidFill>
                <a:effectLst/>
                <a:uLnTx/>
                <a:uFillTx/>
                <a:latin typeface="David" panose="020E0502060401010101" pitchFamily="34" charset="-79"/>
                <a:ea typeface="+mn-ea"/>
                <a:cs typeface="David" panose="020E0502060401010101" pitchFamily="34" charset="-79"/>
              </a:rPr>
              <a:t>מרמוסט</a:t>
            </a:r>
            <a:r>
              <a:rPr kumimoji="0" lang="he-IL" sz="2400" b="1" i="0" u="sng" strike="noStrike" kern="1200" cap="none" spc="0" normalizeH="0" baseline="0" noProof="0" dirty="0">
                <a:ln>
                  <a:noFill/>
                </a:ln>
                <a:solidFill>
                  <a:prstClr val="black"/>
                </a:solidFill>
                <a:effectLst/>
                <a:uLnTx/>
                <a:uFillTx/>
                <a:latin typeface="David" panose="020E0502060401010101" pitchFamily="34" charset="-79"/>
                <a:ea typeface="+mn-ea"/>
                <a:cs typeface="David" panose="020E0502060401010101" pitchFamily="34" charset="-79"/>
              </a:rPr>
              <a:t> </a:t>
            </a:r>
            <a:r>
              <a:rPr kumimoji="0" lang="en-US" sz="1200" b="0" i="0" u="sng" strike="noStrike" kern="1200" cap="none" spc="0" normalizeH="0" baseline="0" noProof="0" dirty="0">
                <a:ln>
                  <a:noFill/>
                </a:ln>
                <a:solidFill>
                  <a:prstClr val="black"/>
                </a:solidFill>
                <a:effectLst/>
                <a:uLnTx/>
                <a:uFillTx/>
                <a:latin typeface="Arial" panose="020B0604020202020204" pitchFamily="34" charset="0"/>
                <a:ea typeface="+mn-ea"/>
                <a:cs typeface="+mn-cs"/>
                <a:hlinkClick r:id="rId7" tooltip="User:Tomfriedel"/>
              </a:rPr>
              <a:t>http://www.birdphotos.com</a:t>
            </a:r>
            <a:r>
              <a:rPr kumimoji="0" lang="he-IL" sz="1200" b="0"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7" tooltip="User:Tomfriedel"/>
              </a:rPr>
              <a:t> </a:t>
            </a:r>
            <a:endParaRPr kumimoji="0" lang="he-IL"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4" name="TextBox 3">
            <a:extLst>
              <a:ext uri="{FF2B5EF4-FFF2-40B4-BE49-F238E27FC236}">
                <a16:creationId xmlns:a16="http://schemas.microsoft.com/office/drawing/2014/main" id="{3640B83E-0490-623E-27CA-3B3B8BA6560B}"/>
              </a:ext>
            </a:extLst>
          </p:cNvPr>
          <p:cNvSpPr txBox="1"/>
          <p:nvPr/>
        </p:nvSpPr>
        <p:spPr>
          <a:xfrm>
            <a:off x="6569765" y="1013791"/>
            <a:ext cx="4999383" cy="769441"/>
          </a:xfrm>
          <a:prstGeom prst="rect">
            <a:avLst/>
          </a:prstGeom>
          <a:noFill/>
        </p:spPr>
        <p:txBody>
          <a:bodyPr wrap="square" rtlCol="0">
            <a:spAutoFit/>
          </a:bodyPr>
          <a:lstStyle/>
          <a:p>
            <a:r>
              <a:rPr lang="he-IL" sz="4400" b="1" dirty="0">
                <a:solidFill>
                  <a:srgbClr val="FF0000"/>
                </a:solidFill>
              </a:rPr>
              <a:t>אימוץ מחוץ לקבוצה</a:t>
            </a:r>
            <a:endParaRPr lang="en-US" sz="4400" b="1" dirty="0">
              <a:solidFill>
                <a:srgbClr val="FF0000"/>
              </a:solidFill>
            </a:endParaRPr>
          </a:p>
        </p:txBody>
      </p:sp>
    </p:spTree>
    <p:extLst>
      <p:ext uri="{BB962C8B-B14F-4D97-AF65-F5344CB8AC3E}">
        <p14:creationId xmlns:p14="http://schemas.microsoft.com/office/powerpoint/2010/main" val="37804436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58789B-9C0D-54AB-1FDA-FE52DF80C3DE}"/>
              </a:ext>
            </a:extLst>
          </p:cNvPr>
          <p:cNvSpPr>
            <a:spLocks noGrp="1"/>
          </p:cNvSpPr>
          <p:nvPr>
            <p:ph type="title"/>
          </p:nvPr>
        </p:nvSpPr>
        <p:spPr/>
        <p:txBody>
          <a:bodyPr>
            <a:normAutofit/>
          </a:bodyPr>
          <a:lstStyle/>
          <a:p>
            <a:r>
              <a:rPr lang="he-IL" b="1" dirty="0">
                <a:solidFill>
                  <a:srgbClr val="FF0000"/>
                </a:solidFill>
                <a:latin typeface="David" panose="020E0502060401010101" pitchFamily="34" charset="-79"/>
                <a:cs typeface="David" panose="020E0502060401010101" pitchFamily="34" charset="-79"/>
              </a:rPr>
              <a:t>חלוקת תפקידים בגידול צאצאים: </a:t>
            </a:r>
            <a:r>
              <a:rPr lang="he-IL" b="1" dirty="0">
                <a:latin typeface="David" panose="020E0502060401010101" pitchFamily="34" charset="-79"/>
                <a:cs typeface="David" panose="020E0502060401010101" pitchFamily="34" charset="-79"/>
              </a:rPr>
              <a:t>נקבה</a:t>
            </a:r>
            <a:endParaRPr lang="en-US" b="1" dirty="0">
              <a:latin typeface="David" panose="020E0502060401010101" pitchFamily="34" charset="-79"/>
              <a:cs typeface="David" panose="020E0502060401010101" pitchFamily="34" charset="-79"/>
            </a:endParaRPr>
          </a:p>
        </p:txBody>
      </p:sp>
      <p:sp>
        <p:nvSpPr>
          <p:cNvPr id="3" name="Content Placeholder 2">
            <a:extLst>
              <a:ext uri="{FF2B5EF4-FFF2-40B4-BE49-F238E27FC236}">
                <a16:creationId xmlns:a16="http://schemas.microsoft.com/office/drawing/2014/main" id="{5922E84E-101D-B2CA-E379-0544EBA47820}"/>
              </a:ext>
            </a:extLst>
          </p:cNvPr>
          <p:cNvSpPr>
            <a:spLocks noGrp="1"/>
          </p:cNvSpPr>
          <p:nvPr>
            <p:ph idx="1"/>
          </p:nvPr>
        </p:nvSpPr>
        <p:spPr/>
        <p:txBody>
          <a:bodyPr>
            <a:normAutofit/>
          </a:bodyPr>
          <a:lstStyle/>
          <a:p>
            <a:pPr marL="0" indent="0">
              <a:buNone/>
            </a:pPr>
            <a:r>
              <a:rPr lang="he-IL" dirty="0">
                <a:latin typeface="David" panose="020E0502060401010101" pitchFamily="34" charset="-79"/>
                <a:cs typeface="David" panose="020E0502060401010101" pitchFamily="34" charset="-79"/>
              </a:rPr>
              <a:t>אצל מרבית מיני בעלי החיים ההשגחה על הצאצאים נעשית על ידי </a:t>
            </a:r>
            <a:r>
              <a:rPr lang="he-IL" dirty="0">
                <a:solidFill>
                  <a:srgbClr val="FF0000"/>
                </a:solidFill>
                <a:latin typeface="David" panose="020E0502060401010101" pitchFamily="34" charset="-79"/>
                <a:cs typeface="David" panose="020E0502060401010101" pitchFamily="34" charset="-79"/>
              </a:rPr>
              <a:t>הנקבה</a:t>
            </a:r>
            <a:r>
              <a:rPr lang="he-IL" dirty="0">
                <a:latin typeface="David" panose="020E0502060401010101" pitchFamily="34" charset="-79"/>
                <a:cs typeface="David" panose="020E0502060401010101" pitchFamily="34" charset="-79"/>
              </a:rPr>
              <a:t>.</a:t>
            </a:r>
          </a:p>
          <a:p>
            <a:pPr marL="0" indent="0">
              <a:buNone/>
            </a:pPr>
            <a:r>
              <a:rPr lang="he-IL" b="1" dirty="0">
                <a:latin typeface="David" panose="020E0502060401010101" pitchFamily="34" charset="-79"/>
                <a:cs typeface="David" panose="020E0502060401010101" pitchFamily="34" charset="-79"/>
              </a:rPr>
              <a:t> דבורים</a:t>
            </a:r>
            <a:r>
              <a:rPr lang="he-IL" dirty="0">
                <a:latin typeface="David" panose="020E0502060401010101" pitchFamily="34" charset="-79"/>
                <a:cs typeface="David" panose="020E0502060401010101" pitchFamily="34" charset="-79"/>
              </a:rPr>
              <a:t>: מלכת הדבורים מטילה את הביצים, ובמשך כל חייהן מטפלות הדבורים הפועלות (שהן נקבות) בביצים ובצאצאים. </a:t>
            </a:r>
          </a:p>
          <a:p>
            <a:pPr marL="0" indent="0">
              <a:buNone/>
            </a:pPr>
            <a:r>
              <a:rPr lang="he-IL" dirty="0">
                <a:latin typeface="David" panose="020E0502060401010101" pitchFamily="34" charset="-79"/>
                <a:cs typeface="David" panose="020E0502060401010101" pitchFamily="34" charset="-79"/>
              </a:rPr>
              <a:t> </a:t>
            </a:r>
            <a:r>
              <a:rPr lang="he-IL" b="1" dirty="0">
                <a:latin typeface="David" panose="020E0502060401010101" pitchFamily="34" charset="-79"/>
                <a:cs typeface="David" panose="020E0502060401010101" pitchFamily="34" charset="-79"/>
              </a:rPr>
              <a:t>פילים</a:t>
            </a:r>
            <a:r>
              <a:rPr lang="he-IL" dirty="0">
                <a:latin typeface="David" panose="020E0502060401010101" pitchFamily="34" charset="-79"/>
                <a:cs typeface="David" panose="020E0502060401010101" pitchFamily="34" charset="-79"/>
              </a:rPr>
              <a:t>: בקבוצה של פילים, הנקבה הבכורה היא המנהיגה, </a:t>
            </a:r>
          </a:p>
          <a:p>
            <a:pPr marL="0" indent="0">
              <a:buNone/>
            </a:pPr>
            <a:r>
              <a:rPr lang="he-IL" dirty="0">
                <a:latin typeface="David" panose="020E0502060401010101" pitchFamily="34" charset="-79"/>
                <a:cs typeface="David" panose="020E0502060401010101" pitchFamily="34" charset="-79"/>
              </a:rPr>
              <a:t> והיא בדרך כלל אחראית על הטיפול וההגנה על הצעירים.</a:t>
            </a:r>
          </a:p>
          <a:p>
            <a:pPr marL="0" indent="0">
              <a:buNone/>
            </a:pPr>
            <a:r>
              <a:rPr lang="he-IL" b="1" dirty="0">
                <a:latin typeface="David" panose="020E0502060401010101" pitchFamily="34" charset="-79"/>
                <a:cs typeface="David" panose="020E0502060401010101" pitchFamily="34" charset="-79"/>
              </a:rPr>
              <a:t>עכבישים</a:t>
            </a:r>
            <a:r>
              <a:rPr lang="he-IL" dirty="0">
                <a:latin typeface="David" panose="020E0502060401010101" pitchFamily="34" charset="-79"/>
                <a:cs typeface="David" panose="020E0502060401010101" pitchFamily="34" charset="-79"/>
              </a:rPr>
              <a:t>: מינים מסוימים של עכבישים, כמו אלמנה שחורה, </a:t>
            </a:r>
          </a:p>
          <a:p>
            <a:pPr marL="0" indent="0">
              <a:buNone/>
            </a:pPr>
            <a:r>
              <a:rPr lang="he-IL" dirty="0">
                <a:latin typeface="David" panose="020E0502060401010101" pitchFamily="34" charset="-79"/>
                <a:cs typeface="David" panose="020E0502060401010101" pitchFamily="34" charset="-79"/>
              </a:rPr>
              <a:t>הנקבה מטפלת בביצים ובצאצאים לאחר הבקיעה.</a:t>
            </a:r>
          </a:p>
          <a:p>
            <a:pPr marL="0" indent="0">
              <a:buNone/>
            </a:pPr>
            <a:r>
              <a:rPr lang="he-IL" b="1" dirty="0">
                <a:latin typeface="David" panose="020E0502060401010101" pitchFamily="34" charset="-79"/>
                <a:cs typeface="David" panose="020E0502060401010101" pitchFamily="34" charset="-79"/>
              </a:rPr>
              <a:t>אוגרים</a:t>
            </a:r>
            <a:r>
              <a:rPr lang="he-IL" dirty="0">
                <a:latin typeface="David" panose="020E0502060401010101" pitchFamily="34" charset="-79"/>
                <a:cs typeface="David" panose="020E0502060401010101" pitchFamily="34" charset="-79"/>
              </a:rPr>
              <a:t>: הנקבות מטפלות בצאצאים באופן בלעדי לאחר הלידה. </a:t>
            </a:r>
            <a:endParaRPr lang="en-US" dirty="0">
              <a:latin typeface="David" panose="020E0502060401010101" pitchFamily="34" charset="-79"/>
              <a:cs typeface="David" panose="020E0502060401010101" pitchFamily="34" charset="-79"/>
            </a:endParaRPr>
          </a:p>
        </p:txBody>
      </p:sp>
      <p:sp>
        <p:nvSpPr>
          <p:cNvPr id="7" name="Rectangle 4">
            <a:extLst>
              <a:ext uri="{FF2B5EF4-FFF2-40B4-BE49-F238E27FC236}">
                <a16:creationId xmlns:a16="http://schemas.microsoft.com/office/drawing/2014/main" id="{9194345E-6310-B24B-415A-8A5ECC0861A9}"/>
              </a:ext>
            </a:extLst>
          </p:cNvPr>
          <p:cNvSpPr>
            <a:spLocks noChangeArrowheads="1"/>
          </p:cNvSpPr>
          <p:nvPr/>
        </p:nvSpPr>
        <p:spPr bwMode="auto">
          <a:xfrm>
            <a:off x="0" y="-323165"/>
            <a:ext cx="328936"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he-IL" altLang="en-US" sz="18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9" name="Rectangle 6">
            <a:extLst>
              <a:ext uri="{FF2B5EF4-FFF2-40B4-BE49-F238E27FC236}">
                <a16:creationId xmlns:a16="http://schemas.microsoft.com/office/drawing/2014/main" id="{017EA126-536D-30B9-67B9-8FC22CC1A0AA}"/>
              </a:ext>
            </a:extLst>
          </p:cNvPr>
          <p:cNvSpPr>
            <a:spLocks noChangeArrowheads="1"/>
          </p:cNvSpPr>
          <p:nvPr/>
        </p:nvSpPr>
        <p:spPr bwMode="auto">
          <a:xfrm>
            <a:off x="304800" y="-18365"/>
            <a:ext cx="328936"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he-IL" altLang="en-US" sz="18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4" name="Picture 3">
            <a:extLst>
              <a:ext uri="{FF2B5EF4-FFF2-40B4-BE49-F238E27FC236}">
                <a16:creationId xmlns:a16="http://schemas.microsoft.com/office/drawing/2014/main" id="{B32E7DF3-65F2-B528-1CD8-514480ABEF4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568223" y="6108942"/>
            <a:ext cx="4999153" cy="579170"/>
          </a:xfrm>
          <a:prstGeom prst="rect">
            <a:avLst/>
          </a:prstGeom>
        </p:spPr>
      </p:pic>
      <p:pic>
        <p:nvPicPr>
          <p:cNvPr id="5" name="Picture 4">
            <a:extLst>
              <a:ext uri="{FF2B5EF4-FFF2-40B4-BE49-F238E27FC236}">
                <a16:creationId xmlns:a16="http://schemas.microsoft.com/office/drawing/2014/main" id="{65BC94A7-F1E0-5B2D-C257-9930E98FF87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04800" y="2882900"/>
            <a:ext cx="2571750" cy="3429000"/>
          </a:xfrm>
          <a:prstGeom prst="rect">
            <a:avLst/>
          </a:prstGeom>
        </p:spPr>
      </p:pic>
    </p:spTree>
    <p:extLst>
      <p:ext uri="{BB962C8B-B14F-4D97-AF65-F5344CB8AC3E}">
        <p14:creationId xmlns:p14="http://schemas.microsoft.com/office/powerpoint/2010/main" val="29727622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393186-E5FF-7319-1EAA-42F85EFDB91F}"/>
              </a:ext>
            </a:extLst>
          </p:cNvPr>
          <p:cNvSpPr>
            <a:spLocks noGrp="1"/>
          </p:cNvSpPr>
          <p:nvPr>
            <p:ph type="title"/>
          </p:nvPr>
        </p:nvSpPr>
        <p:spPr>
          <a:xfrm>
            <a:off x="838200" y="0"/>
            <a:ext cx="10515600" cy="1325563"/>
          </a:xfrm>
        </p:spPr>
        <p:txBody>
          <a:bodyPr/>
          <a:lstStyle/>
          <a:p>
            <a:pPr algn="ctr"/>
            <a:r>
              <a:rPr lang="he-IL" b="1" dirty="0">
                <a:solidFill>
                  <a:srgbClr val="FF0000"/>
                </a:solidFill>
                <a:latin typeface="David" panose="020E0502060401010101" pitchFamily="34" charset="-79"/>
                <a:cs typeface="David" panose="020E0502060401010101" pitchFamily="34" charset="-79"/>
              </a:rPr>
              <a:t>על הורות והישרדות בטבע</a:t>
            </a:r>
            <a:endParaRPr lang="en-US" b="1" dirty="0">
              <a:solidFill>
                <a:srgbClr val="FF0000"/>
              </a:solidFill>
              <a:latin typeface="David" panose="020E0502060401010101" pitchFamily="34" charset="-79"/>
              <a:cs typeface="David" panose="020E0502060401010101" pitchFamily="34" charset="-79"/>
            </a:endParaRPr>
          </a:p>
        </p:txBody>
      </p:sp>
      <p:sp>
        <p:nvSpPr>
          <p:cNvPr id="3" name="Content Placeholder 2">
            <a:extLst>
              <a:ext uri="{FF2B5EF4-FFF2-40B4-BE49-F238E27FC236}">
                <a16:creationId xmlns:a16="http://schemas.microsoft.com/office/drawing/2014/main" id="{05320D84-E72C-83DA-297B-EB9FA81AA1B9}"/>
              </a:ext>
            </a:extLst>
          </p:cNvPr>
          <p:cNvSpPr>
            <a:spLocks noGrp="1"/>
          </p:cNvSpPr>
          <p:nvPr>
            <p:ph idx="1"/>
          </p:nvPr>
        </p:nvSpPr>
        <p:spPr>
          <a:xfrm>
            <a:off x="838200" y="974847"/>
            <a:ext cx="10691191" cy="5797741"/>
          </a:xfrm>
        </p:spPr>
        <p:txBody>
          <a:bodyPr>
            <a:noAutofit/>
          </a:bodyPr>
          <a:lstStyle/>
          <a:p>
            <a:pPr marL="457200" lvl="1" indent="0" algn="r" rtl="1">
              <a:lnSpc>
                <a:spcPct val="150000"/>
              </a:lnSpc>
              <a:buNone/>
            </a:pPr>
            <a:r>
              <a:rPr lang="he-IL" sz="2800" b="1" i="0" dirty="0">
                <a:solidFill>
                  <a:srgbClr val="000000"/>
                </a:solidFill>
                <a:effectLst/>
                <a:latin typeface="David" panose="020E0502060401010101" pitchFamily="34" charset="-79"/>
                <a:cs typeface="David" panose="020E0502060401010101" pitchFamily="34" charset="-79"/>
              </a:rPr>
              <a:t>בניגוד לבני האדם שמחלקים ציונים להורות טובה. בטבע אין ציונים.</a:t>
            </a:r>
          </a:p>
          <a:p>
            <a:pPr marL="457200" lvl="1" indent="0" algn="r" rtl="1">
              <a:lnSpc>
                <a:spcPct val="150000"/>
              </a:lnSpc>
              <a:buNone/>
            </a:pPr>
            <a:r>
              <a:rPr lang="he-IL" sz="2800" b="1" dirty="0">
                <a:solidFill>
                  <a:srgbClr val="000000"/>
                </a:solidFill>
                <a:latin typeface="David" panose="020E0502060401010101" pitchFamily="34" charset="-79"/>
                <a:cs typeface="David" panose="020E0502060401010101" pitchFamily="34" charset="-79"/>
              </a:rPr>
              <a:t>בטבע אין  מושגים כמו:  הורים טובים, הורים דואגים והורים מזניחים.  </a:t>
            </a:r>
          </a:p>
          <a:p>
            <a:pPr marL="457200" lvl="1" indent="0" algn="r" rtl="1">
              <a:lnSpc>
                <a:spcPct val="150000"/>
              </a:lnSpc>
              <a:buNone/>
            </a:pPr>
            <a:r>
              <a:rPr lang="he-IL" sz="2800" b="1" dirty="0">
                <a:solidFill>
                  <a:srgbClr val="000000"/>
                </a:solidFill>
                <a:latin typeface="David" panose="020E0502060401010101" pitchFamily="34" charset="-79"/>
                <a:cs typeface="David" panose="020E0502060401010101" pitchFamily="34" charset="-79"/>
              </a:rPr>
              <a:t>בטבע אין מושגים של טוב ורע.</a:t>
            </a:r>
          </a:p>
          <a:p>
            <a:pPr marL="457200" lvl="1" indent="0" algn="r" rtl="1">
              <a:lnSpc>
                <a:spcPct val="150000"/>
              </a:lnSpc>
              <a:buNone/>
            </a:pPr>
            <a:r>
              <a:rPr lang="he-IL" sz="2800" b="1" dirty="0">
                <a:solidFill>
                  <a:srgbClr val="000000"/>
                </a:solidFill>
                <a:latin typeface="David" panose="020E0502060401010101" pitchFamily="34" charset="-79"/>
                <a:cs typeface="David" panose="020E0502060401010101" pitchFamily="34" charset="-79"/>
              </a:rPr>
              <a:t>במונחי המדע מדברים על המושג </a:t>
            </a:r>
            <a:r>
              <a:rPr lang="he-IL" sz="2800" b="1" dirty="0">
                <a:solidFill>
                  <a:srgbClr val="FF0000"/>
                </a:solidFill>
                <a:latin typeface="David" panose="020E0502060401010101" pitchFamily="34" charset="-79"/>
                <a:cs typeface="David" panose="020E0502060401010101" pitchFamily="34" charset="-79"/>
              </a:rPr>
              <a:t>הישרדות</a:t>
            </a:r>
            <a:r>
              <a:rPr lang="he-IL" sz="2800" b="1" dirty="0">
                <a:solidFill>
                  <a:srgbClr val="000000"/>
                </a:solidFill>
                <a:latin typeface="David" panose="020E0502060401010101" pitchFamily="34" charset="-79"/>
                <a:cs typeface="David" panose="020E0502060401010101" pitchFamily="34" charset="-79"/>
              </a:rPr>
              <a:t>. </a:t>
            </a:r>
          </a:p>
          <a:p>
            <a:pPr marL="457200" lvl="1" indent="0" algn="r" rtl="1">
              <a:lnSpc>
                <a:spcPct val="150000"/>
              </a:lnSpc>
              <a:buNone/>
            </a:pPr>
            <a:r>
              <a:rPr lang="he-IL" sz="2800" b="1" i="0" dirty="0">
                <a:solidFill>
                  <a:srgbClr val="000000"/>
                </a:solidFill>
                <a:effectLst/>
                <a:latin typeface="David" panose="020E0502060401010101" pitchFamily="34" charset="-79"/>
                <a:cs typeface="David" panose="020E0502060401010101" pitchFamily="34" charset="-79"/>
              </a:rPr>
              <a:t>כל עוד המינים מצליחים להעמיד צאצאים מדור לדור, </a:t>
            </a:r>
          </a:p>
          <a:p>
            <a:pPr marL="457200" lvl="1" indent="0" algn="r" rtl="1">
              <a:lnSpc>
                <a:spcPct val="150000"/>
              </a:lnSpc>
              <a:buNone/>
            </a:pPr>
            <a:r>
              <a:rPr lang="he-IL" sz="2800" b="1" dirty="0">
                <a:solidFill>
                  <a:srgbClr val="000000"/>
                </a:solidFill>
                <a:latin typeface="David" panose="020E0502060401010101" pitchFamily="34" charset="-79"/>
                <a:cs typeface="David" panose="020E0502060401010101" pitchFamily="34" charset="-79"/>
              </a:rPr>
              <a:t>התפקוד של ההורות התקיים.</a:t>
            </a:r>
            <a:endParaRPr lang="he-IL" sz="2800" b="1" i="0" dirty="0">
              <a:solidFill>
                <a:srgbClr val="000000"/>
              </a:solidFill>
              <a:effectLst/>
              <a:latin typeface="David" panose="020E0502060401010101" pitchFamily="34" charset="-79"/>
              <a:cs typeface="David" panose="020E0502060401010101" pitchFamily="34" charset="-79"/>
            </a:endParaRPr>
          </a:p>
          <a:p>
            <a:pPr marL="457200" lvl="1" indent="0" algn="r" rtl="1">
              <a:lnSpc>
                <a:spcPct val="150000"/>
              </a:lnSpc>
              <a:buNone/>
            </a:pPr>
            <a:r>
              <a:rPr lang="he-IL" sz="2800" b="1" i="0" dirty="0">
                <a:solidFill>
                  <a:srgbClr val="000000"/>
                </a:solidFill>
                <a:effectLst/>
                <a:latin typeface="David" panose="020E0502060401010101" pitchFamily="34" charset="-79"/>
                <a:cs typeface="David" panose="020E0502060401010101" pitchFamily="34" charset="-79"/>
              </a:rPr>
              <a:t> </a:t>
            </a:r>
            <a:endParaRPr lang="en-US" sz="2800" b="1" dirty="0">
              <a:latin typeface="David" panose="020E0502060401010101" pitchFamily="34" charset="-79"/>
              <a:cs typeface="David" panose="020E0502060401010101" pitchFamily="34" charset="-79"/>
            </a:endParaRPr>
          </a:p>
        </p:txBody>
      </p:sp>
      <p:pic>
        <p:nvPicPr>
          <p:cNvPr id="4" name="Picture 3">
            <a:extLst>
              <a:ext uri="{FF2B5EF4-FFF2-40B4-BE49-F238E27FC236}">
                <a16:creationId xmlns:a16="http://schemas.microsoft.com/office/drawing/2014/main" id="{39284EF0-6220-76F0-21B5-91FF76A29FA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62609" y="5883153"/>
            <a:ext cx="4999153" cy="579170"/>
          </a:xfrm>
          <a:prstGeom prst="rect">
            <a:avLst/>
          </a:prstGeom>
        </p:spPr>
      </p:pic>
    </p:spTree>
    <p:extLst>
      <p:ext uri="{BB962C8B-B14F-4D97-AF65-F5344CB8AC3E}">
        <p14:creationId xmlns:p14="http://schemas.microsoft.com/office/powerpoint/2010/main" val="17247661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C01227-8BED-2A60-EF47-E5EE92016BB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8AFAAFF-15E2-35F8-A55F-EAD441A32236}"/>
              </a:ext>
            </a:extLst>
          </p:cNvPr>
          <p:cNvSpPr>
            <a:spLocks noGrp="1"/>
          </p:cNvSpPr>
          <p:nvPr>
            <p:ph type="title"/>
          </p:nvPr>
        </p:nvSpPr>
        <p:spPr/>
        <p:txBody>
          <a:bodyPr>
            <a:normAutofit/>
          </a:bodyPr>
          <a:lstStyle/>
          <a:p>
            <a:r>
              <a:rPr lang="he-IL" sz="4000" b="1" dirty="0">
                <a:solidFill>
                  <a:srgbClr val="FF0000"/>
                </a:solidFill>
                <a:latin typeface="David" panose="020E0502060401010101" pitchFamily="34" charset="-79"/>
                <a:cs typeface="David" panose="020E0502060401010101" pitchFamily="34" charset="-79"/>
              </a:rPr>
              <a:t>שיתוף פעולה </a:t>
            </a:r>
            <a:r>
              <a:rPr lang="he-IL" sz="4000" b="1" dirty="0">
                <a:latin typeface="David" panose="020E0502060401010101" pitchFamily="34" charset="-79"/>
                <a:cs typeface="David" panose="020E0502060401010101" pitchFamily="34" charset="-79"/>
              </a:rPr>
              <a:t>בין הזכר לנקבה </a:t>
            </a:r>
            <a:r>
              <a:rPr lang="he-IL" sz="4000" b="1" dirty="0">
                <a:solidFill>
                  <a:srgbClr val="FF0000"/>
                </a:solidFill>
                <a:latin typeface="David" panose="020E0502060401010101" pitchFamily="34" charset="-79"/>
                <a:cs typeface="David" panose="020E0502060401010101" pitchFamily="34" charset="-79"/>
              </a:rPr>
              <a:t>בגידול צאצאים</a:t>
            </a:r>
            <a:endParaRPr lang="en-US" sz="4000" b="1" dirty="0">
              <a:solidFill>
                <a:srgbClr val="FF0000"/>
              </a:solidFill>
              <a:latin typeface="David" panose="020E0502060401010101" pitchFamily="34" charset="-79"/>
              <a:cs typeface="David" panose="020E0502060401010101" pitchFamily="34" charset="-79"/>
            </a:endParaRPr>
          </a:p>
        </p:txBody>
      </p:sp>
      <p:sp>
        <p:nvSpPr>
          <p:cNvPr id="3" name="Content Placeholder 2">
            <a:extLst>
              <a:ext uri="{FF2B5EF4-FFF2-40B4-BE49-F238E27FC236}">
                <a16:creationId xmlns:a16="http://schemas.microsoft.com/office/drawing/2014/main" id="{964D0F2F-D823-DCE3-741E-D36765BE8CAC}"/>
              </a:ext>
            </a:extLst>
          </p:cNvPr>
          <p:cNvSpPr>
            <a:spLocks noGrp="1"/>
          </p:cNvSpPr>
          <p:nvPr>
            <p:ph idx="1"/>
          </p:nvPr>
        </p:nvSpPr>
        <p:spPr/>
        <p:txBody>
          <a:bodyPr>
            <a:normAutofit/>
          </a:bodyPr>
          <a:lstStyle/>
          <a:p>
            <a:pPr marL="0" indent="0">
              <a:buNone/>
            </a:pPr>
            <a:r>
              <a:rPr lang="he-IL" dirty="0">
                <a:latin typeface="David" panose="020E0502060401010101" pitchFamily="34" charset="-79"/>
                <a:cs typeface="David" panose="020E0502060401010101" pitchFamily="34" charset="-79"/>
              </a:rPr>
              <a:t>ישנם מיני בעלי חיים שבהם השמירה על הצאצאים היא משותפת.</a:t>
            </a:r>
          </a:p>
          <a:p>
            <a:pPr marL="0" indent="0">
              <a:buNone/>
            </a:pPr>
            <a:r>
              <a:rPr lang="he-IL" b="1" dirty="0">
                <a:latin typeface="David" panose="020E0502060401010101" pitchFamily="34" charset="-79"/>
                <a:cs typeface="David" panose="020E0502060401010101" pitchFamily="34" charset="-79"/>
              </a:rPr>
              <a:t>פינגווין הקיסר</a:t>
            </a:r>
            <a:r>
              <a:rPr lang="he-IL" dirty="0">
                <a:latin typeface="David" panose="020E0502060401010101" pitchFamily="34" charset="-79"/>
                <a:cs typeface="David" panose="020E0502060401010101" pitchFamily="34" charset="-79"/>
              </a:rPr>
              <a:t>: שני ההורים מחלקים את האחריות לשמירה על הביצה ולגידול הצאצאים. הזכר שומר על הביצה על רגליו בזמן שהנקבה יוצאת לחפש מזון, והם מחליפים תפקידים כאשר הנקבה חוזרת.</a:t>
            </a:r>
          </a:p>
          <a:p>
            <a:pPr marL="0" indent="0">
              <a:buNone/>
            </a:pPr>
            <a:r>
              <a:rPr lang="he-IL" b="1" dirty="0">
                <a:latin typeface="David" panose="020E0502060401010101" pitchFamily="34" charset="-79"/>
                <a:cs typeface="David" panose="020E0502060401010101" pitchFamily="34" charset="-79"/>
              </a:rPr>
              <a:t>עורבים</a:t>
            </a:r>
            <a:r>
              <a:rPr lang="he-IL" dirty="0">
                <a:latin typeface="David" panose="020E0502060401010101" pitchFamily="34" charset="-79"/>
                <a:cs typeface="David" panose="020E0502060401010101" pitchFamily="34" charset="-79"/>
              </a:rPr>
              <a:t>: שני ההורים משתפים פעולה בהאכלת הצאצאים ובהגנה על הקן.</a:t>
            </a:r>
          </a:p>
          <a:p>
            <a:pPr marL="0" indent="0">
              <a:buNone/>
            </a:pPr>
            <a:r>
              <a:rPr lang="he-IL" b="1" dirty="0">
                <a:latin typeface="David" panose="020E0502060401010101" pitchFamily="34" charset="-79"/>
                <a:cs typeface="David" panose="020E0502060401010101" pitchFamily="34" charset="-79"/>
              </a:rPr>
              <a:t>זאב מצוי</a:t>
            </a:r>
            <a:r>
              <a:rPr lang="he-IL" dirty="0">
                <a:latin typeface="David" panose="020E0502060401010101" pitchFamily="34" charset="-79"/>
                <a:cs typeface="David" panose="020E0502060401010101" pitchFamily="34" charset="-79"/>
              </a:rPr>
              <a:t>: הזוג עובד יחד כדי לצוד ולהביא מזון לגורים,</a:t>
            </a:r>
          </a:p>
          <a:p>
            <a:pPr marL="0" indent="0">
              <a:buNone/>
            </a:pPr>
            <a:r>
              <a:rPr lang="he-IL" dirty="0">
                <a:latin typeface="David" panose="020E0502060401010101" pitchFamily="34" charset="-79"/>
                <a:cs typeface="David" panose="020E0502060401010101" pitchFamily="34" charset="-79"/>
              </a:rPr>
              <a:t> והם משתפים פעולה בשמירה והגנה עליהם.</a:t>
            </a:r>
            <a:endParaRPr lang="en-US" dirty="0">
              <a:latin typeface="David" panose="020E0502060401010101" pitchFamily="34" charset="-79"/>
              <a:cs typeface="David" panose="020E0502060401010101" pitchFamily="34" charset="-79"/>
            </a:endParaRPr>
          </a:p>
        </p:txBody>
      </p:sp>
      <p:sp>
        <p:nvSpPr>
          <p:cNvPr id="7" name="Rectangle 4">
            <a:extLst>
              <a:ext uri="{FF2B5EF4-FFF2-40B4-BE49-F238E27FC236}">
                <a16:creationId xmlns:a16="http://schemas.microsoft.com/office/drawing/2014/main" id="{7EBCF8BD-EAE6-65EF-C656-2A00090E1E0A}"/>
              </a:ext>
            </a:extLst>
          </p:cNvPr>
          <p:cNvSpPr>
            <a:spLocks noChangeArrowheads="1"/>
          </p:cNvSpPr>
          <p:nvPr/>
        </p:nvSpPr>
        <p:spPr bwMode="auto">
          <a:xfrm>
            <a:off x="0" y="-323165"/>
            <a:ext cx="328936"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defRPr/>
            </a:pPr>
            <a:r>
              <a:rPr kumimoji="0" lang="he-IL" alt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Char char="•"/>
              <a:tabLst/>
              <a:defRPr/>
            </a:pP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9" name="Rectangle 6">
            <a:extLst>
              <a:ext uri="{FF2B5EF4-FFF2-40B4-BE49-F238E27FC236}">
                <a16:creationId xmlns:a16="http://schemas.microsoft.com/office/drawing/2014/main" id="{DA821FC5-1E29-770C-35A5-0FDFC3D99C60}"/>
              </a:ext>
            </a:extLst>
          </p:cNvPr>
          <p:cNvSpPr>
            <a:spLocks noChangeArrowheads="1"/>
          </p:cNvSpPr>
          <p:nvPr/>
        </p:nvSpPr>
        <p:spPr bwMode="auto">
          <a:xfrm>
            <a:off x="304800" y="-18365"/>
            <a:ext cx="328936"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defRPr/>
            </a:pPr>
            <a:r>
              <a:rPr kumimoji="0" lang="he-IL" alt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Char char="•"/>
              <a:tabLst/>
              <a:defRPr/>
            </a:pP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pic>
        <p:nvPicPr>
          <p:cNvPr id="4" name="Picture 3">
            <a:extLst>
              <a:ext uri="{FF2B5EF4-FFF2-40B4-BE49-F238E27FC236}">
                <a16:creationId xmlns:a16="http://schemas.microsoft.com/office/drawing/2014/main" id="{CA6D9E25-3315-3AE0-F1BB-7B21C08F5D0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826640" y="5864009"/>
            <a:ext cx="4999153" cy="579170"/>
          </a:xfrm>
          <a:prstGeom prst="rect">
            <a:avLst/>
          </a:prstGeom>
        </p:spPr>
      </p:pic>
      <p:pic>
        <p:nvPicPr>
          <p:cNvPr id="5" name="Picture 4">
            <a:extLst>
              <a:ext uri="{FF2B5EF4-FFF2-40B4-BE49-F238E27FC236}">
                <a16:creationId xmlns:a16="http://schemas.microsoft.com/office/drawing/2014/main" id="{76A05B30-9E64-8141-4E1A-B3D02CF8857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6207" y="4094629"/>
            <a:ext cx="3607232" cy="2398246"/>
          </a:xfrm>
          <a:prstGeom prst="rect">
            <a:avLst/>
          </a:prstGeom>
        </p:spPr>
      </p:pic>
    </p:spTree>
    <p:extLst>
      <p:ext uri="{BB962C8B-B14F-4D97-AF65-F5344CB8AC3E}">
        <p14:creationId xmlns:p14="http://schemas.microsoft.com/office/powerpoint/2010/main" val="27358144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002258-3409-F80F-4E5A-142080CAF215}"/>
            </a:ext>
          </a:extLst>
        </p:cNvPr>
        <p:cNvGrpSpPr/>
        <p:nvPr/>
      </p:nvGrpSpPr>
      <p:grpSpPr>
        <a:xfrm>
          <a:off x="0" y="0"/>
          <a:ext cx="0" cy="0"/>
          <a:chOff x="0" y="0"/>
          <a:chExt cx="0" cy="0"/>
        </a:xfrm>
      </p:grpSpPr>
      <p:sp>
        <p:nvSpPr>
          <p:cNvPr id="4" name="תיבת טקסט 3">
            <a:extLst>
              <a:ext uri="{FF2B5EF4-FFF2-40B4-BE49-F238E27FC236}">
                <a16:creationId xmlns:a16="http://schemas.microsoft.com/office/drawing/2014/main" id="{CC701BB1-D66D-144F-938D-D8CB1FDADD03}"/>
              </a:ext>
            </a:extLst>
          </p:cNvPr>
          <p:cNvSpPr txBox="1"/>
          <p:nvPr/>
        </p:nvSpPr>
        <p:spPr>
          <a:xfrm>
            <a:off x="2414118" y="6211669"/>
            <a:ext cx="6094324" cy="646331"/>
          </a:xfrm>
          <a:prstGeom prst="rect">
            <a:avLst/>
          </a:prstGeom>
          <a:noFill/>
        </p:spPr>
        <p:txBody>
          <a:bodyPr wrap="square">
            <a:spAutoFit/>
          </a:bodyPr>
          <a:lstStyle/>
          <a:p>
            <a:r>
              <a:rPr lang="en-US" dirty="0">
                <a:hlinkClick r:id="rId3"/>
              </a:rPr>
              <a:t>https://www.youtube.com/watch?v=l3uO2lO9JDk</a:t>
            </a:r>
            <a:endParaRPr lang="en-US" dirty="0"/>
          </a:p>
          <a:p>
            <a:endParaRPr lang="he-IL" dirty="0"/>
          </a:p>
        </p:txBody>
      </p:sp>
      <p:pic>
        <p:nvPicPr>
          <p:cNvPr id="6" name="תמונה 5">
            <a:extLst>
              <a:ext uri="{FF2B5EF4-FFF2-40B4-BE49-F238E27FC236}">
                <a16:creationId xmlns:a16="http://schemas.microsoft.com/office/drawing/2014/main" id="{E32E45C3-0756-DEAE-6438-B8D903F2CEE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17323" y="1826096"/>
            <a:ext cx="7163543" cy="3940224"/>
          </a:xfrm>
          <a:prstGeom prst="rect">
            <a:avLst/>
          </a:prstGeom>
          <a:ln w="12700">
            <a:solidFill>
              <a:schemeClr val="accent4">
                <a:lumMod val="50000"/>
              </a:schemeClr>
            </a:solidFill>
          </a:ln>
        </p:spPr>
      </p:pic>
      <p:sp>
        <p:nvSpPr>
          <p:cNvPr id="7" name="תיבת טקסט 6">
            <a:extLst>
              <a:ext uri="{FF2B5EF4-FFF2-40B4-BE49-F238E27FC236}">
                <a16:creationId xmlns:a16="http://schemas.microsoft.com/office/drawing/2014/main" id="{EE2C20FD-7F6C-5C6E-8983-7CC46FCC30C5}"/>
              </a:ext>
            </a:extLst>
          </p:cNvPr>
          <p:cNvSpPr txBox="1"/>
          <p:nvPr/>
        </p:nvSpPr>
        <p:spPr>
          <a:xfrm>
            <a:off x="2213811" y="654138"/>
            <a:ext cx="9173855" cy="1046440"/>
          </a:xfrm>
          <a:prstGeom prst="rect">
            <a:avLst/>
          </a:prstGeom>
          <a:noFill/>
        </p:spPr>
        <p:txBody>
          <a:bodyPr wrap="square" rtlCol="1">
            <a:spAutoFit/>
          </a:bodyPr>
          <a:lstStyle/>
          <a:p>
            <a:r>
              <a:rPr lang="he-IL" sz="4400" b="1" dirty="0">
                <a:solidFill>
                  <a:srgbClr val="FF0000"/>
                </a:solidFill>
                <a:effectLst/>
                <a:latin typeface="David" panose="020E0502060401010101" pitchFamily="34" charset="-79"/>
                <a:cs typeface="David" panose="020E0502060401010101" pitchFamily="34" charset="-79"/>
              </a:rPr>
              <a:t>חלוקת תפקידים בגידול צאצאים: </a:t>
            </a:r>
            <a:r>
              <a:rPr lang="he-IL" sz="4400" b="1" dirty="0">
                <a:effectLst/>
                <a:latin typeface="David" panose="020E0502060401010101" pitchFamily="34" charset="-79"/>
                <a:cs typeface="David" panose="020E0502060401010101" pitchFamily="34" charset="-79"/>
              </a:rPr>
              <a:t>הזכר</a:t>
            </a:r>
            <a:endParaRPr lang="he-IL" sz="4400" b="1" dirty="0">
              <a:latin typeface="David" panose="020E0502060401010101" pitchFamily="34" charset="-79"/>
              <a:cs typeface="David" panose="020E0502060401010101" pitchFamily="34" charset="-79"/>
            </a:endParaRPr>
          </a:p>
          <a:p>
            <a:endParaRPr lang="he-IL" dirty="0"/>
          </a:p>
        </p:txBody>
      </p:sp>
      <p:pic>
        <p:nvPicPr>
          <p:cNvPr id="8" name="תמונה 7">
            <a:extLst>
              <a:ext uri="{FF2B5EF4-FFF2-40B4-BE49-F238E27FC236}">
                <a16:creationId xmlns:a16="http://schemas.microsoft.com/office/drawing/2014/main" id="{4C88BBF6-7E83-A520-50BC-52957286035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26934" y="111835"/>
            <a:ext cx="4995682" cy="576073"/>
          </a:xfrm>
          <a:prstGeom prst="rect">
            <a:avLst/>
          </a:prstGeom>
        </p:spPr>
      </p:pic>
      <p:sp>
        <p:nvSpPr>
          <p:cNvPr id="3" name="TextBox 2">
            <a:extLst>
              <a:ext uri="{FF2B5EF4-FFF2-40B4-BE49-F238E27FC236}">
                <a16:creationId xmlns:a16="http://schemas.microsoft.com/office/drawing/2014/main" id="{87617D85-111B-B8FC-2E64-60BC4716ACDE}"/>
              </a:ext>
            </a:extLst>
          </p:cNvPr>
          <p:cNvSpPr txBox="1"/>
          <p:nvPr/>
        </p:nvSpPr>
        <p:spPr>
          <a:xfrm>
            <a:off x="1693333" y="1374079"/>
            <a:ext cx="3445934" cy="400110"/>
          </a:xfrm>
          <a:prstGeom prst="rect">
            <a:avLst/>
          </a:prstGeom>
          <a:noFill/>
        </p:spPr>
        <p:txBody>
          <a:bodyPr wrap="square" rtlCol="0">
            <a:spAutoFit/>
          </a:bodyPr>
          <a:lstStyle/>
          <a:p>
            <a:r>
              <a:rPr lang="he-IL" sz="2000" b="1" dirty="0"/>
              <a:t>צפרדע אפריקאית</a:t>
            </a:r>
            <a:endParaRPr lang="en-US" sz="2000" b="1" dirty="0"/>
          </a:p>
        </p:txBody>
      </p:sp>
      <p:sp>
        <p:nvSpPr>
          <p:cNvPr id="10" name="TextBox 9">
            <a:extLst>
              <a:ext uri="{FF2B5EF4-FFF2-40B4-BE49-F238E27FC236}">
                <a16:creationId xmlns:a16="http://schemas.microsoft.com/office/drawing/2014/main" id="{13CB7A83-2484-FEEA-32E2-58BDFB9F8F3C}"/>
              </a:ext>
            </a:extLst>
          </p:cNvPr>
          <p:cNvSpPr txBox="1"/>
          <p:nvPr/>
        </p:nvSpPr>
        <p:spPr>
          <a:xfrm>
            <a:off x="8322920" y="2717801"/>
            <a:ext cx="2920813" cy="2623795"/>
          </a:xfrm>
          <a:prstGeom prst="rect">
            <a:avLst/>
          </a:prstGeom>
          <a:noFill/>
        </p:spPr>
        <p:txBody>
          <a:bodyPr wrap="square" rtlCol="0">
            <a:spAutoFit/>
          </a:bodyPr>
          <a:lstStyle/>
          <a:p>
            <a:pPr marL="0" marR="0" lvl="0" indent="0" algn="r" defTabSz="914400" rtl="1" eaLnBrk="1" fontAlgn="auto" latinLnBrk="0" hangingPunct="1">
              <a:lnSpc>
                <a:spcPct val="150000"/>
              </a:lnSpc>
              <a:spcBef>
                <a:spcPts val="0"/>
              </a:spcBef>
              <a:spcAft>
                <a:spcPts val="0"/>
              </a:spcAft>
              <a:buClrTx/>
              <a:buSzTx/>
              <a:buFontTx/>
              <a:buNone/>
              <a:tabLst/>
              <a:defRPr/>
            </a:pPr>
            <a:r>
              <a:rPr kumimoji="0" lang="he-IL" sz="2800" b="1" i="0" u="none" strike="noStrike" kern="1200" cap="none" spc="0" normalizeH="0" baseline="0" noProof="0" dirty="0">
                <a:ln>
                  <a:noFill/>
                </a:ln>
                <a:solidFill>
                  <a:prstClr val="black"/>
                </a:solidFill>
                <a:effectLst/>
                <a:uLnTx/>
                <a:uFillTx/>
                <a:latin typeface="David" panose="020E0502060401010101" pitchFamily="34" charset="-79"/>
                <a:ea typeface="+mn-ea"/>
                <a:cs typeface="David" panose="020E0502060401010101" pitchFamily="34" charset="-79"/>
              </a:rPr>
              <a:t>צפו בסרטון והשיבו: כיצד הזכר של  הצפרדע האפריקאית מטפל בצאצאיו?</a:t>
            </a:r>
          </a:p>
        </p:txBody>
      </p:sp>
    </p:spTree>
    <p:extLst>
      <p:ext uri="{BB962C8B-B14F-4D97-AF65-F5344CB8AC3E}">
        <p14:creationId xmlns:p14="http://schemas.microsoft.com/office/powerpoint/2010/main" val="27593926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B10252-B33B-4BBF-3CFB-00C8376CDBAB}"/>
            </a:ext>
          </a:extLst>
        </p:cNvPr>
        <p:cNvGrpSpPr/>
        <p:nvPr/>
      </p:nvGrpSpPr>
      <p:grpSpPr>
        <a:xfrm>
          <a:off x="0" y="0"/>
          <a:ext cx="0" cy="0"/>
          <a:chOff x="0" y="0"/>
          <a:chExt cx="0" cy="0"/>
        </a:xfrm>
      </p:grpSpPr>
      <p:sp>
        <p:nvSpPr>
          <p:cNvPr id="9" name="תיבת טקסט 8">
            <a:extLst>
              <a:ext uri="{FF2B5EF4-FFF2-40B4-BE49-F238E27FC236}">
                <a16:creationId xmlns:a16="http://schemas.microsoft.com/office/drawing/2014/main" id="{191675C8-D623-8CC6-1732-54689A023722}"/>
              </a:ext>
            </a:extLst>
          </p:cNvPr>
          <p:cNvSpPr txBox="1"/>
          <p:nvPr/>
        </p:nvSpPr>
        <p:spPr>
          <a:xfrm>
            <a:off x="2665325" y="6301545"/>
            <a:ext cx="6094324" cy="646331"/>
          </a:xfrm>
          <a:prstGeom prst="rect">
            <a:avLst/>
          </a:prstGeom>
          <a:noFill/>
        </p:spPr>
        <p:txBody>
          <a:bodyPr wrap="square">
            <a:spAutoFit/>
          </a:bodyPr>
          <a:lstStyle/>
          <a:p>
            <a:r>
              <a:rPr lang="en-US" dirty="0">
                <a:hlinkClick r:id="rId3"/>
              </a:rPr>
              <a:t>https://www.youtube.com/watch?v=IAF5N-HwgOc&amp;t=1s</a:t>
            </a:r>
            <a:endParaRPr lang="en-US" dirty="0"/>
          </a:p>
          <a:p>
            <a:endParaRPr lang="he-IL" dirty="0"/>
          </a:p>
        </p:txBody>
      </p:sp>
      <p:pic>
        <p:nvPicPr>
          <p:cNvPr id="11" name="תמונה 10">
            <a:extLst>
              <a:ext uri="{FF2B5EF4-FFF2-40B4-BE49-F238E27FC236}">
                <a16:creationId xmlns:a16="http://schemas.microsoft.com/office/drawing/2014/main" id="{0CDB5E2D-4E75-F449-5227-AB10F20ECF4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262932" y="1734632"/>
            <a:ext cx="7194943" cy="4083321"/>
          </a:xfrm>
          <a:prstGeom prst="rect">
            <a:avLst/>
          </a:prstGeom>
          <a:ln w="12700">
            <a:solidFill>
              <a:schemeClr val="accent4">
                <a:lumMod val="50000"/>
              </a:schemeClr>
            </a:solidFill>
          </a:ln>
        </p:spPr>
      </p:pic>
      <p:sp>
        <p:nvSpPr>
          <p:cNvPr id="12" name="תיבת טקסט 11">
            <a:extLst>
              <a:ext uri="{FF2B5EF4-FFF2-40B4-BE49-F238E27FC236}">
                <a16:creationId xmlns:a16="http://schemas.microsoft.com/office/drawing/2014/main" id="{5C7D6E25-B783-FB41-58DF-6DD10A04C8DD}"/>
              </a:ext>
            </a:extLst>
          </p:cNvPr>
          <p:cNvSpPr txBox="1"/>
          <p:nvPr/>
        </p:nvSpPr>
        <p:spPr>
          <a:xfrm>
            <a:off x="2665326" y="502634"/>
            <a:ext cx="8857808" cy="1138773"/>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3200" b="1" i="0" u="none" strike="noStrike" kern="1200" cap="none" spc="0" normalizeH="0" baseline="0" noProof="0" dirty="0">
                <a:ln>
                  <a:noFill/>
                </a:ln>
                <a:solidFill>
                  <a:srgbClr val="FF0000"/>
                </a:solidFill>
                <a:effectLst/>
                <a:uLnTx/>
                <a:uFillTx/>
                <a:latin typeface="David" panose="020E0502060401010101" pitchFamily="34" charset="-79"/>
                <a:ea typeface="+mn-ea"/>
                <a:cs typeface="David" panose="020E0502060401010101" pitchFamily="34" charset="-79"/>
              </a:rPr>
              <a:t>חלוקת תפקידים בגידול צאצאים: </a:t>
            </a:r>
            <a:r>
              <a:rPr kumimoji="0" lang="he-IL" sz="3200" b="1" i="0" u="none" strike="noStrike" kern="1200" cap="none" spc="0" normalizeH="0" baseline="0" noProof="0" dirty="0">
                <a:ln>
                  <a:noFill/>
                </a:ln>
                <a:effectLst/>
                <a:uLnTx/>
                <a:uFillTx/>
                <a:latin typeface="David" panose="020E0502060401010101" pitchFamily="34" charset="-79"/>
                <a:ea typeface="+mn-ea"/>
                <a:cs typeface="David" panose="020E0502060401010101" pitchFamily="34" charset="-79"/>
              </a:rPr>
              <a:t>הזכר</a:t>
            </a:r>
          </a:p>
          <a:p>
            <a:r>
              <a:rPr lang="he-IL" sz="3600" b="1" dirty="0">
                <a:solidFill>
                  <a:srgbClr val="FF0000"/>
                </a:solidFill>
                <a:latin typeface="David" panose="020E0502060401010101" pitchFamily="34" charset="-79"/>
                <a:cs typeface="David" panose="020E0502060401010101" pitchFamily="34" charset="-79"/>
              </a:rPr>
              <a:t> </a:t>
            </a:r>
            <a:endParaRPr lang="he-IL" sz="2800" b="1" dirty="0">
              <a:solidFill>
                <a:srgbClr val="FF0000"/>
              </a:solidFill>
              <a:latin typeface="David" panose="020E0502060401010101" pitchFamily="34" charset="-79"/>
              <a:cs typeface="David" panose="020E0502060401010101" pitchFamily="34" charset="-79"/>
            </a:endParaRPr>
          </a:p>
        </p:txBody>
      </p:sp>
      <p:sp>
        <p:nvSpPr>
          <p:cNvPr id="13" name="תיבת טקסט 12">
            <a:extLst>
              <a:ext uri="{FF2B5EF4-FFF2-40B4-BE49-F238E27FC236}">
                <a16:creationId xmlns:a16="http://schemas.microsoft.com/office/drawing/2014/main" id="{8E4732B8-96E1-97BC-481B-60C00509486F}"/>
              </a:ext>
            </a:extLst>
          </p:cNvPr>
          <p:cNvSpPr txBox="1"/>
          <p:nvPr/>
        </p:nvSpPr>
        <p:spPr>
          <a:xfrm>
            <a:off x="9402418" y="2604052"/>
            <a:ext cx="2345635" cy="3970318"/>
          </a:xfrm>
          <a:prstGeom prst="rect">
            <a:avLst/>
          </a:prstGeom>
          <a:noFill/>
        </p:spPr>
        <p:txBody>
          <a:bodyPr wrap="square" rtlCol="1">
            <a:spAutoFit/>
          </a:bodyPr>
          <a:lstStyle/>
          <a:p>
            <a:r>
              <a:rPr lang="he-IL" sz="3600" b="1" dirty="0">
                <a:solidFill>
                  <a:srgbClr val="FF0000"/>
                </a:solidFill>
                <a:latin typeface="David" panose="020E0502060401010101" pitchFamily="34" charset="-79"/>
              </a:rPr>
              <a:t>צפו בסרטון והשיבו: כיצד הזכר של </a:t>
            </a:r>
            <a:r>
              <a:rPr lang="he-IL" sz="3600" b="1" i="0" dirty="0">
                <a:solidFill>
                  <a:srgbClr val="FF0000"/>
                </a:solidFill>
                <a:effectLst/>
                <a:latin typeface="Open Sans Hebrew"/>
              </a:rPr>
              <a:t>קַרְפֶּדֶת הַחֵדֶק</a:t>
            </a:r>
            <a:r>
              <a:rPr lang="he-IL" sz="3600" b="1" dirty="0">
                <a:solidFill>
                  <a:srgbClr val="FF0000"/>
                </a:solidFill>
                <a:latin typeface="David" panose="020E0502060401010101" pitchFamily="34" charset="-79"/>
              </a:rPr>
              <a:t> מטפל בצאצאיו?</a:t>
            </a:r>
          </a:p>
        </p:txBody>
      </p:sp>
      <p:pic>
        <p:nvPicPr>
          <p:cNvPr id="14" name="תמונה 13">
            <a:extLst>
              <a:ext uri="{FF2B5EF4-FFF2-40B4-BE49-F238E27FC236}">
                <a16:creationId xmlns:a16="http://schemas.microsoft.com/office/drawing/2014/main" id="{D59E1798-849B-4D58-29BB-0D111A11B6C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26934" y="111835"/>
            <a:ext cx="4995682" cy="576073"/>
          </a:xfrm>
          <a:prstGeom prst="rect">
            <a:avLst/>
          </a:prstGeom>
        </p:spPr>
      </p:pic>
    </p:spTree>
    <p:extLst>
      <p:ext uri="{BB962C8B-B14F-4D97-AF65-F5344CB8AC3E}">
        <p14:creationId xmlns:p14="http://schemas.microsoft.com/office/powerpoint/2010/main" val="23339630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תיבת טקסט 6">
            <a:extLst>
              <a:ext uri="{FF2B5EF4-FFF2-40B4-BE49-F238E27FC236}">
                <a16:creationId xmlns:a16="http://schemas.microsoft.com/office/drawing/2014/main" id="{B1867F62-8802-5EE6-C161-2956AE89894C}"/>
              </a:ext>
            </a:extLst>
          </p:cNvPr>
          <p:cNvSpPr txBox="1"/>
          <p:nvPr/>
        </p:nvSpPr>
        <p:spPr>
          <a:xfrm>
            <a:off x="6969385" y="207907"/>
            <a:ext cx="4995681" cy="646331"/>
          </a:xfrm>
          <a:prstGeom prst="rect">
            <a:avLst/>
          </a:prstGeom>
          <a:noFill/>
        </p:spPr>
        <p:txBody>
          <a:bodyPr wrap="square">
            <a:spAutoFit/>
          </a:bodyPr>
          <a:lstStyle/>
          <a:p>
            <a:pPr marL="0" marR="0" lvl="0" indent="0" algn="l" defTabSz="914400" rtl="1" eaLnBrk="1" fontAlgn="auto" latinLnBrk="0" hangingPunct="1">
              <a:lnSpc>
                <a:spcPct val="100000"/>
              </a:lnSpc>
              <a:spcBef>
                <a:spcPts val="0"/>
              </a:spcBef>
              <a:spcAft>
                <a:spcPts val="0"/>
              </a:spcAft>
              <a:buClrTx/>
              <a:buSzTx/>
              <a:buFontTx/>
              <a:buNone/>
              <a:tabLst/>
              <a:defRPr/>
            </a:pPr>
            <a:r>
              <a:rPr kumimoji="0" lang="he-IL" sz="3600" b="1" i="0" u="none" strike="noStrike" kern="1200" cap="none" spc="0" normalizeH="0" baseline="0" noProof="0" dirty="0">
                <a:ln>
                  <a:noFill/>
                </a:ln>
                <a:solidFill>
                  <a:prstClr val="black"/>
                </a:solidFill>
                <a:effectLst/>
                <a:uLnTx/>
                <a:uFillTx/>
                <a:latin typeface="David" panose="020E0502060401010101" pitchFamily="34" charset="-79"/>
                <a:ea typeface="+mn-ea"/>
                <a:cs typeface="David" panose="020E0502060401010101" pitchFamily="34" charset="-79"/>
              </a:rPr>
              <a:t> </a:t>
            </a:r>
            <a:endParaRPr kumimoji="0" lang="he-IL" sz="2800" b="1" i="0" u="none" strike="noStrike" kern="1200" cap="none" spc="0" normalizeH="0" baseline="0" noProof="0" dirty="0">
              <a:ln>
                <a:noFill/>
              </a:ln>
              <a:solidFill>
                <a:srgbClr val="FF0000"/>
              </a:solidFill>
              <a:effectLst/>
              <a:uLnTx/>
              <a:uFillTx/>
              <a:latin typeface="David" panose="020E0502060401010101" pitchFamily="34" charset="-79"/>
              <a:ea typeface="+mn-ea"/>
              <a:cs typeface="David" panose="020E0502060401010101" pitchFamily="34" charset="-79"/>
            </a:endParaRPr>
          </a:p>
        </p:txBody>
      </p:sp>
      <p:pic>
        <p:nvPicPr>
          <p:cNvPr id="9" name="תמונה 8">
            <a:extLst>
              <a:ext uri="{FF2B5EF4-FFF2-40B4-BE49-F238E27FC236}">
                <a16:creationId xmlns:a16="http://schemas.microsoft.com/office/drawing/2014/main" id="{7D7C1283-10B1-9D1D-44D3-0670336686B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6934" y="111835"/>
            <a:ext cx="4995682" cy="576073"/>
          </a:xfrm>
          <a:prstGeom prst="rect">
            <a:avLst/>
          </a:prstGeom>
        </p:spPr>
      </p:pic>
      <p:pic>
        <p:nvPicPr>
          <p:cNvPr id="1028" name="Picture 4" descr="undefined">
            <a:extLst>
              <a:ext uri="{FF2B5EF4-FFF2-40B4-BE49-F238E27FC236}">
                <a16:creationId xmlns:a16="http://schemas.microsoft.com/office/drawing/2014/main" id="{BD23BE1D-03C1-7849-B929-305435E646A8}"/>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732396" y="2527980"/>
            <a:ext cx="5154805" cy="4048908"/>
          </a:xfrm>
          <a:prstGeom prst="rect">
            <a:avLst/>
          </a:prstGeom>
          <a:noFill/>
          <a:ln w="12700">
            <a:solidFill>
              <a:schemeClr val="accent4">
                <a:lumMod val="50000"/>
              </a:schemeClr>
            </a:solidFill>
          </a:ln>
          <a:extLst>
            <a:ext uri="{909E8E84-426E-40DD-AFC4-6F175D3DCCD1}">
              <a14:hiddenFill xmlns:a14="http://schemas.microsoft.com/office/drawing/2010/main">
                <a:solidFill>
                  <a:srgbClr val="FFFFFF"/>
                </a:solidFill>
              </a14:hiddenFill>
            </a:ext>
          </a:extLst>
        </p:spPr>
      </p:pic>
      <p:sp>
        <p:nvSpPr>
          <p:cNvPr id="4" name="תיבת טקסט 3">
            <a:extLst>
              <a:ext uri="{FF2B5EF4-FFF2-40B4-BE49-F238E27FC236}">
                <a16:creationId xmlns:a16="http://schemas.microsoft.com/office/drawing/2014/main" id="{D2948524-9B75-B88B-879D-6ABF5C1F8AC5}"/>
              </a:ext>
            </a:extLst>
          </p:cNvPr>
          <p:cNvSpPr txBox="1"/>
          <p:nvPr/>
        </p:nvSpPr>
        <p:spPr>
          <a:xfrm>
            <a:off x="8437765" y="1823875"/>
            <a:ext cx="1806165" cy="461665"/>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2400" b="1" i="0" u="none" strike="noStrike" kern="1200" cap="none" spc="0" normalizeH="0" baseline="0" noProof="0" dirty="0" err="1">
                <a:ln>
                  <a:noFill/>
                </a:ln>
                <a:solidFill>
                  <a:prstClr val="black"/>
                </a:solidFill>
                <a:effectLst/>
                <a:uLnTx/>
                <a:uFillTx/>
                <a:latin typeface="David" panose="020E0502060401010101" pitchFamily="34" charset="-79"/>
                <a:ea typeface="+mn-ea"/>
                <a:cs typeface="David" panose="020E0502060401010101" pitchFamily="34" charset="-79"/>
              </a:rPr>
              <a:t>אבובון</a:t>
            </a:r>
            <a:endParaRPr kumimoji="0" lang="he-IL" sz="2400" b="1" i="0" u="none" strike="noStrike" kern="1200" cap="none" spc="0" normalizeH="0" baseline="0" noProof="0" dirty="0">
              <a:ln>
                <a:noFill/>
              </a:ln>
              <a:solidFill>
                <a:prstClr val="black"/>
              </a:solidFill>
              <a:effectLst/>
              <a:uLnTx/>
              <a:uFillTx/>
              <a:latin typeface="David" panose="020E0502060401010101" pitchFamily="34" charset="-79"/>
              <a:ea typeface="+mn-ea"/>
              <a:cs typeface="David" panose="020E0502060401010101" pitchFamily="34" charset="-79"/>
            </a:endParaRPr>
          </a:p>
        </p:txBody>
      </p:sp>
      <p:sp>
        <p:nvSpPr>
          <p:cNvPr id="10" name="תיבת טקסט 9">
            <a:extLst>
              <a:ext uri="{FF2B5EF4-FFF2-40B4-BE49-F238E27FC236}">
                <a16:creationId xmlns:a16="http://schemas.microsoft.com/office/drawing/2014/main" id="{47242ED3-5F0D-BCF3-3BAD-67E538BC31F1}"/>
              </a:ext>
            </a:extLst>
          </p:cNvPr>
          <p:cNvSpPr txBox="1"/>
          <p:nvPr/>
        </p:nvSpPr>
        <p:spPr>
          <a:xfrm>
            <a:off x="8641582" y="6550223"/>
            <a:ext cx="2084706" cy="307777"/>
          </a:xfrm>
          <a:prstGeom prst="rect">
            <a:avLst/>
          </a:prstGeom>
          <a:noFill/>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54595D"/>
                </a:solidFill>
                <a:effectLst/>
                <a:uLnTx/>
                <a:uFillTx/>
                <a:latin typeface="Arial" panose="020B0604020202020204" pitchFamily="34" charset="0"/>
                <a:ea typeface="+mn-ea"/>
                <a:cs typeface="+mn-cs"/>
              </a:rPr>
              <a:t>Jayvee Fernandez</a:t>
            </a:r>
            <a:endParaRPr kumimoji="0" lang="he-IL" sz="14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pic>
        <p:nvPicPr>
          <p:cNvPr id="2" name="Picture 1">
            <a:extLst>
              <a:ext uri="{FF2B5EF4-FFF2-40B4-BE49-F238E27FC236}">
                <a16:creationId xmlns:a16="http://schemas.microsoft.com/office/drawing/2014/main" id="{25F6B947-C84A-C744-B327-C6AE79ACA42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flipH="1">
            <a:off x="212100" y="2527980"/>
            <a:ext cx="6353323" cy="3990681"/>
          </a:xfrm>
          <a:prstGeom prst="rect">
            <a:avLst/>
          </a:prstGeom>
        </p:spPr>
      </p:pic>
      <p:sp>
        <p:nvSpPr>
          <p:cNvPr id="6" name="TextBox 5">
            <a:extLst>
              <a:ext uri="{FF2B5EF4-FFF2-40B4-BE49-F238E27FC236}">
                <a16:creationId xmlns:a16="http://schemas.microsoft.com/office/drawing/2014/main" id="{22D95C9D-76E2-DEDA-39E4-F96019ECDB07}"/>
              </a:ext>
            </a:extLst>
          </p:cNvPr>
          <p:cNvSpPr txBox="1"/>
          <p:nvPr/>
        </p:nvSpPr>
        <p:spPr>
          <a:xfrm>
            <a:off x="1948070" y="1858617"/>
            <a:ext cx="2862469" cy="523220"/>
          </a:xfrm>
          <a:prstGeom prst="rect">
            <a:avLst/>
          </a:prstGeom>
          <a:noFill/>
        </p:spPr>
        <p:txBody>
          <a:bodyPr wrap="square" rtlCol="0">
            <a:spAutoFit/>
          </a:bodyPr>
          <a:lstStyle/>
          <a:p>
            <a:r>
              <a:rPr lang="en-US" dirty="0"/>
              <a:t> </a:t>
            </a:r>
            <a:r>
              <a:rPr lang="he-IL" sz="2800" b="1" dirty="0"/>
              <a:t>סוסון ים</a:t>
            </a:r>
            <a:endParaRPr lang="en-US" sz="2800" b="1" dirty="0"/>
          </a:p>
        </p:txBody>
      </p:sp>
      <p:sp>
        <p:nvSpPr>
          <p:cNvPr id="11" name="TextBox 10">
            <a:extLst>
              <a:ext uri="{FF2B5EF4-FFF2-40B4-BE49-F238E27FC236}">
                <a16:creationId xmlns:a16="http://schemas.microsoft.com/office/drawing/2014/main" id="{6290A69B-7251-B0E9-6998-1F0E939E043B}"/>
              </a:ext>
            </a:extLst>
          </p:cNvPr>
          <p:cNvSpPr txBox="1"/>
          <p:nvPr/>
        </p:nvSpPr>
        <p:spPr>
          <a:xfrm>
            <a:off x="1510748" y="546652"/>
            <a:ext cx="10108095" cy="1261884"/>
          </a:xfrm>
          <a:prstGeom prst="rect">
            <a:avLst/>
          </a:prstGeom>
          <a:noFill/>
        </p:spPr>
        <p:txBody>
          <a:bodyPr wrap="square" rtlCol="0">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4000" b="1" i="0" u="none" strike="noStrike" kern="1200" cap="none" spc="0" normalizeH="0" baseline="0" noProof="0" dirty="0">
                <a:ln>
                  <a:noFill/>
                </a:ln>
                <a:solidFill>
                  <a:srgbClr val="FF0000"/>
                </a:solidFill>
                <a:effectLst/>
                <a:uLnTx/>
                <a:uFillTx/>
                <a:latin typeface="David" panose="020E0502060401010101" pitchFamily="34" charset="-79"/>
                <a:ea typeface="+mn-ea"/>
                <a:cs typeface="David" panose="020E0502060401010101" pitchFamily="34" charset="-79"/>
              </a:rPr>
              <a:t>חלוקת תפקידים בגידול צאצאים: </a:t>
            </a:r>
            <a:r>
              <a:rPr kumimoji="0" lang="he-IL" sz="4000" b="1" i="0" u="none" strike="noStrike" kern="1200" cap="none" spc="0" normalizeH="0" baseline="0" noProof="0" dirty="0">
                <a:ln>
                  <a:noFill/>
                </a:ln>
                <a:effectLst/>
                <a:uLnTx/>
                <a:uFillTx/>
                <a:latin typeface="David" panose="020E0502060401010101" pitchFamily="34" charset="-79"/>
                <a:ea typeface="+mn-ea"/>
                <a:cs typeface="David" panose="020E0502060401010101" pitchFamily="34" charset="-79"/>
              </a:rPr>
              <a:t>הזכר</a:t>
            </a: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FF0000"/>
                </a:solidFill>
                <a:effectLst/>
                <a:uLnTx/>
                <a:uFillTx/>
                <a:latin typeface="David" panose="020E0502060401010101" pitchFamily="34" charset="-79"/>
                <a:ea typeface="+mn-ea"/>
                <a:cs typeface="David" panose="020E0502060401010101" pitchFamily="34" charset="-79"/>
              </a:rPr>
              <a:t> </a:t>
            </a:r>
            <a:endParaRPr kumimoji="0" lang="he-IL" sz="2800" b="1" i="0" u="none" strike="noStrike" kern="1200" cap="none" spc="0" normalizeH="0" baseline="0" noProof="0" dirty="0">
              <a:ln>
                <a:noFill/>
              </a:ln>
              <a:solidFill>
                <a:srgbClr val="FF0000"/>
              </a:solidFill>
              <a:effectLst/>
              <a:uLnTx/>
              <a:uFillTx/>
              <a:latin typeface="David" panose="020E0502060401010101" pitchFamily="34" charset="-79"/>
              <a:ea typeface="+mn-ea"/>
              <a:cs typeface="David" panose="020E0502060401010101" pitchFamily="34" charset="-79"/>
            </a:endParaRPr>
          </a:p>
        </p:txBody>
      </p:sp>
    </p:spTree>
    <p:extLst>
      <p:ext uri="{BB962C8B-B14F-4D97-AF65-F5344CB8AC3E}">
        <p14:creationId xmlns:p14="http://schemas.microsoft.com/office/powerpoint/2010/main" val="27285964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F572A2-CDCD-E875-676C-95E0C425EDD0}"/>
            </a:ext>
          </a:extLst>
        </p:cNvPr>
        <p:cNvGrpSpPr/>
        <p:nvPr/>
      </p:nvGrpSpPr>
      <p:grpSpPr>
        <a:xfrm>
          <a:off x="0" y="0"/>
          <a:ext cx="0" cy="0"/>
          <a:chOff x="0" y="0"/>
          <a:chExt cx="0" cy="0"/>
        </a:xfrm>
      </p:grpSpPr>
      <p:pic>
        <p:nvPicPr>
          <p:cNvPr id="3" name="תמונה 2">
            <a:extLst>
              <a:ext uri="{FF2B5EF4-FFF2-40B4-BE49-F238E27FC236}">
                <a16:creationId xmlns:a16="http://schemas.microsoft.com/office/drawing/2014/main" id="{16E9DD29-7EFD-1A69-90A1-D43873F03EA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6934" y="111835"/>
            <a:ext cx="4995682" cy="576073"/>
          </a:xfrm>
          <a:prstGeom prst="rect">
            <a:avLst/>
          </a:prstGeom>
        </p:spPr>
      </p:pic>
      <p:pic>
        <p:nvPicPr>
          <p:cNvPr id="18434" name="Picture 2" descr="פינגווינים חינם איי פוקלנד תמונה ותמונה">
            <a:extLst>
              <a:ext uri="{FF2B5EF4-FFF2-40B4-BE49-F238E27FC236}">
                <a16:creationId xmlns:a16="http://schemas.microsoft.com/office/drawing/2014/main" id="{CEF865B5-011F-8733-8A7F-9F75D42B04E2}"/>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394707" y="1683204"/>
            <a:ext cx="7667546" cy="4764787"/>
          </a:xfrm>
          <a:prstGeom prst="rect">
            <a:avLst/>
          </a:prstGeom>
          <a:noFill/>
          <a:ln w="12700">
            <a:solidFill>
              <a:schemeClr val="accent4">
                <a:lumMod val="50000"/>
              </a:schemeClr>
            </a:solidFill>
          </a:ln>
          <a:extLst>
            <a:ext uri="{909E8E84-426E-40DD-AFC4-6F175D3DCCD1}">
              <a14:hiddenFill xmlns:a14="http://schemas.microsoft.com/office/drawing/2010/main">
                <a:solidFill>
                  <a:srgbClr val="FFFFFF"/>
                </a:solidFill>
              </a14:hiddenFill>
            </a:ext>
          </a:extLst>
        </p:spPr>
      </p:pic>
      <p:sp>
        <p:nvSpPr>
          <p:cNvPr id="6" name="תיבת טקסט 5">
            <a:extLst>
              <a:ext uri="{FF2B5EF4-FFF2-40B4-BE49-F238E27FC236}">
                <a16:creationId xmlns:a16="http://schemas.microsoft.com/office/drawing/2014/main" id="{62D450C4-A78E-4ABA-2338-F6C4EA9982F0}"/>
              </a:ext>
            </a:extLst>
          </p:cNvPr>
          <p:cNvSpPr txBox="1"/>
          <p:nvPr/>
        </p:nvSpPr>
        <p:spPr>
          <a:xfrm>
            <a:off x="3644574" y="785190"/>
            <a:ext cx="7825183" cy="769441"/>
          </a:xfrm>
          <a:prstGeom prst="rect">
            <a:avLst/>
          </a:prstGeom>
          <a:noFill/>
        </p:spPr>
        <p:txBody>
          <a:bodyPr wrap="square" rtlCol="1">
            <a:spAutoFit/>
          </a:bodyPr>
          <a:lstStyle/>
          <a:p>
            <a:r>
              <a:rPr lang="he-IL" sz="2800" b="1" dirty="0">
                <a:latin typeface="David" panose="020E0502060401010101" pitchFamily="34" charset="-79"/>
                <a:cs typeface="David" panose="020E0502060401010101" pitchFamily="34" charset="-79"/>
              </a:rPr>
              <a:t>  </a:t>
            </a:r>
            <a:r>
              <a:rPr lang="he-IL" sz="4400" b="1" dirty="0">
                <a:solidFill>
                  <a:srgbClr val="FF0000"/>
                </a:solidFill>
                <a:latin typeface="David" panose="020E0502060401010101" pitchFamily="34" charset="-79"/>
                <a:cs typeface="David" panose="020E0502060401010101" pitchFamily="34" charset="-79"/>
              </a:rPr>
              <a:t>הייצר לגידול צאצאים</a:t>
            </a:r>
          </a:p>
        </p:txBody>
      </p:sp>
      <p:sp>
        <p:nvSpPr>
          <p:cNvPr id="2" name="TextBox 1">
            <a:extLst>
              <a:ext uri="{FF2B5EF4-FFF2-40B4-BE49-F238E27FC236}">
                <a16:creationId xmlns:a16="http://schemas.microsoft.com/office/drawing/2014/main" id="{4CC90493-F5B5-C6AB-5AC2-BCBADBE57F12}"/>
              </a:ext>
            </a:extLst>
          </p:cNvPr>
          <p:cNvSpPr txBox="1"/>
          <p:nvPr/>
        </p:nvSpPr>
        <p:spPr>
          <a:xfrm>
            <a:off x="705678" y="2236304"/>
            <a:ext cx="2276061" cy="584775"/>
          </a:xfrm>
          <a:prstGeom prst="rect">
            <a:avLst/>
          </a:prstGeom>
          <a:noFill/>
        </p:spPr>
        <p:txBody>
          <a:bodyPr wrap="square" rtlCol="0">
            <a:spAutoFit/>
          </a:bodyPr>
          <a:lstStyle/>
          <a:p>
            <a:r>
              <a:rPr lang="he-IL" sz="3200" b="1" dirty="0">
                <a:latin typeface="David" panose="020E0502060401010101" pitchFamily="34" charset="-79"/>
                <a:cs typeface="David" panose="020E0502060401010101" pitchFamily="34" charset="-79"/>
              </a:rPr>
              <a:t>פינגווין קיסר</a:t>
            </a:r>
            <a:endParaRPr lang="en-US" sz="3200" b="1" dirty="0">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17281354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2B2B81-B2BA-E5A5-D49E-48ED04781B42}"/>
            </a:ext>
          </a:extLst>
        </p:cNvPr>
        <p:cNvGrpSpPr/>
        <p:nvPr/>
      </p:nvGrpSpPr>
      <p:grpSpPr>
        <a:xfrm>
          <a:off x="0" y="0"/>
          <a:ext cx="0" cy="0"/>
          <a:chOff x="0" y="0"/>
          <a:chExt cx="0" cy="0"/>
        </a:xfrm>
      </p:grpSpPr>
      <p:pic>
        <p:nvPicPr>
          <p:cNvPr id="3" name="תמונה 2">
            <a:extLst>
              <a:ext uri="{FF2B5EF4-FFF2-40B4-BE49-F238E27FC236}">
                <a16:creationId xmlns:a16="http://schemas.microsoft.com/office/drawing/2014/main" id="{E8A449D7-C829-4A59-0B30-AC72075457C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6934" y="111835"/>
            <a:ext cx="4995682" cy="576073"/>
          </a:xfrm>
          <a:prstGeom prst="rect">
            <a:avLst/>
          </a:prstGeom>
        </p:spPr>
      </p:pic>
      <p:pic>
        <p:nvPicPr>
          <p:cNvPr id="19458" name="Picture 2" descr="תמונה ותמונה של ציפור חסידה בחינם">
            <a:extLst>
              <a:ext uri="{FF2B5EF4-FFF2-40B4-BE49-F238E27FC236}">
                <a16:creationId xmlns:a16="http://schemas.microsoft.com/office/drawing/2014/main" id="{CE540F47-BEB9-7949-662A-A7102FA55181}"/>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23047" y="3680154"/>
            <a:ext cx="4165313" cy="2808514"/>
          </a:xfrm>
          <a:prstGeom prst="rect">
            <a:avLst/>
          </a:prstGeom>
          <a:noFill/>
          <a:ln w="12700">
            <a:solidFill>
              <a:schemeClr val="accent4">
                <a:lumMod val="50000"/>
              </a:schemeClr>
            </a:solidFill>
          </a:ln>
          <a:extLst>
            <a:ext uri="{909E8E84-426E-40DD-AFC4-6F175D3DCCD1}">
              <a14:hiddenFill xmlns:a14="http://schemas.microsoft.com/office/drawing/2010/main">
                <a:solidFill>
                  <a:srgbClr val="FFFFFF"/>
                </a:solidFill>
              </a14:hiddenFill>
            </a:ext>
          </a:extLst>
        </p:spPr>
      </p:pic>
      <p:pic>
        <p:nvPicPr>
          <p:cNvPr id="19460" name="Picture 4" descr="תמונה ותמונה חינם של ציפור השחף">
            <a:extLst>
              <a:ext uri="{FF2B5EF4-FFF2-40B4-BE49-F238E27FC236}">
                <a16:creationId xmlns:a16="http://schemas.microsoft.com/office/drawing/2014/main" id="{E6390966-FFE3-5D40-91BC-DE99FBA44F64}"/>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942357" y="2710920"/>
            <a:ext cx="3163556" cy="4746982"/>
          </a:xfrm>
          <a:prstGeom prst="rect">
            <a:avLst/>
          </a:prstGeom>
          <a:noFill/>
          <a:ln w="12700">
            <a:solidFill>
              <a:schemeClr val="accent4">
                <a:lumMod val="50000"/>
              </a:schemeClr>
            </a:solidFill>
          </a:ln>
          <a:extLst>
            <a:ext uri="{909E8E84-426E-40DD-AFC4-6F175D3DCCD1}">
              <a14:hiddenFill xmlns:a14="http://schemas.microsoft.com/office/drawing/2010/main">
                <a:solidFill>
                  <a:srgbClr val="FFFFFF"/>
                </a:solidFill>
              </a14:hiddenFill>
            </a:ext>
          </a:extLst>
        </p:spPr>
      </p:pic>
      <p:pic>
        <p:nvPicPr>
          <p:cNvPr id="19462" name="Picture 6" descr="undefined">
            <a:extLst>
              <a:ext uri="{FF2B5EF4-FFF2-40B4-BE49-F238E27FC236}">
                <a16:creationId xmlns:a16="http://schemas.microsoft.com/office/drawing/2014/main" id="{9915E583-7593-8452-AB14-1B05856B7751}"/>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8878415" y="1778111"/>
            <a:ext cx="3011119" cy="4710557"/>
          </a:xfrm>
          <a:prstGeom prst="rect">
            <a:avLst/>
          </a:prstGeom>
          <a:noFill/>
          <a:ln w="12700">
            <a:solidFill>
              <a:schemeClr val="accent4">
                <a:lumMod val="50000"/>
              </a:schemeClr>
            </a:solidFill>
          </a:ln>
          <a:extLst>
            <a:ext uri="{909E8E84-426E-40DD-AFC4-6F175D3DCCD1}">
              <a14:hiddenFill xmlns:a14="http://schemas.microsoft.com/office/drawing/2010/main">
                <a:solidFill>
                  <a:srgbClr val="FFFFFF"/>
                </a:solidFill>
              </a14:hiddenFill>
            </a:ext>
          </a:extLst>
        </p:spPr>
      </p:pic>
      <p:sp>
        <p:nvSpPr>
          <p:cNvPr id="8" name="תיבת טקסט 7">
            <a:extLst>
              <a:ext uri="{FF2B5EF4-FFF2-40B4-BE49-F238E27FC236}">
                <a16:creationId xmlns:a16="http://schemas.microsoft.com/office/drawing/2014/main" id="{A7D5F3EA-96C7-B8FE-6EEE-465847EBA096}"/>
              </a:ext>
            </a:extLst>
          </p:cNvPr>
          <p:cNvSpPr txBox="1"/>
          <p:nvPr/>
        </p:nvSpPr>
        <p:spPr>
          <a:xfrm>
            <a:off x="1750085" y="3177846"/>
            <a:ext cx="1949380" cy="461665"/>
          </a:xfrm>
          <a:prstGeom prst="rect">
            <a:avLst/>
          </a:prstGeom>
          <a:noFill/>
        </p:spPr>
        <p:txBody>
          <a:bodyPr wrap="square" rtlCol="1">
            <a:spAutoFit/>
          </a:bodyPr>
          <a:lstStyle/>
          <a:p>
            <a:r>
              <a:rPr lang="he-IL" sz="2400" b="1" dirty="0">
                <a:latin typeface="David" panose="020E0502060401010101" pitchFamily="34" charset="-79"/>
                <a:cs typeface="David" panose="020E0502060401010101" pitchFamily="34" charset="-79"/>
              </a:rPr>
              <a:t>חסידה לבנה</a:t>
            </a:r>
          </a:p>
        </p:txBody>
      </p:sp>
      <p:sp>
        <p:nvSpPr>
          <p:cNvPr id="10" name="תיבת טקסט 9">
            <a:extLst>
              <a:ext uri="{FF2B5EF4-FFF2-40B4-BE49-F238E27FC236}">
                <a16:creationId xmlns:a16="http://schemas.microsoft.com/office/drawing/2014/main" id="{1F37A956-771E-C10F-F06C-7D4005AC9D25}"/>
              </a:ext>
            </a:extLst>
          </p:cNvPr>
          <p:cNvSpPr txBox="1"/>
          <p:nvPr/>
        </p:nvSpPr>
        <p:spPr>
          <a:xfrm>
            <a:off x="10058400" y="1307514"/>
            <a:ext cx="808732" cy="461665"/>
          </a:xfrm>
          <a:prstGeom prst="rect">
            <a:avLst/>
          </a:prstGeom>
          <a:noFill/>
        </p:spPr>
        <p:txBody>
          <a:bodyPr wrap="square" rtlCol="1">
            <a:spAutoFit/>
          </a:bodyPr>
          <a:lstStyle/>
          <a:p>
            <a:r>
              <a:rPr lang="he-IL" sz="2400" b="1" dirty="0">
                <a:latin typeface="David" panose="020E0502060401010101" pitchFamily="34" charset="-79"/>
                <a:cs typeface="David" panose="020E0502060401010101" pitchFamily="34" charset="-79"/>
              </a:rPr>
              <a:t>רחם</a:t>
            </a:r>
          </a:p>
        </p:txBody>
      </p:sp>
      <p:sp>
        <p:nvSpPr>
          <p:cNvPr id="4" name="תיבת טקסט 3">
            <a:extLst>
              <a:ext uri="{FF2B5EF4-FFF2-40B4-BE49-F238E27FC236}">
                <a16:creationId xmlns:a16="http://schemas.microsoft.com/office/drawing/2014/main" id="{4228F048-468D-CFB9-F4D3-5DA01360336A}"/>
              </a:ext>
            </a:extLst>
          </p:cNvPr>
          <p:cNvSpPr txBox="1"/>
          <p:nvPr/>
        </p:nvSpPr>
        <p:spPr>
          <a:xfrm>
            <a:off x="5831252" y="6488668"/>
            <a:ext cx="6094324" cy="307777"/>
          </a:xfrm>
          <a:prstGeom prst="rect">
            <a:avLst/>
          </a:prstGeom>
          <a:noFill/>
        </p:spPr>
        <p:txBody>
          <a:bodyPr wrap="square">
            <a:spAutoFit/>
          </a:bodyPr>
          <a:lstStyle/>
          <a:p>
            <a:r>
              <a:rPr lang="en-US" sz="1400" b="1" i="0" u="sng" dirty="0" err="1">
                <a:solidFill>
                  <a:srgbClr val="54595D"/>
                </a:solidFill>
                <a:effectLst/>
                <a:latin typeface="Arial" panose="020B0604020202020204" pitchFamily="34" charset="0"/>
                <a:hlinkClick r:id="rId7"/>
              </a:rPr>
              <a:t>A.Savin</a:t>
            </a:r>
            <a:r>
              <a:rPr lang="en-US" sz="1400" b="0" i="0" dirty="0">
                <a:solidFill>
                  <a:srgbClr val="54595D"/>
                </a:solidFill>
                <a:effectLst/>
                <a:latin typeface="Arial" panose="020B0604020202020204" pitchFamily="34" charset="0"/>
              </a:rPr>
              <a:t> </a:t>
            </a:r>
            <a:endParaRPr lang="he-IL" sz="1400" b="1" dirty="0">
              <a:solidFill>
                <a:srgbClr val="C00000"/>
              </a:solidFill>
              <a:latin typeface="David" panose="020E0502060401010101" pitchFamily="34" charset="-79"/>
              <a:cs typeface="David" panose="020E0502060401010101" pitchFamily="34" charset="-79"/>
            </a:endParaRPr>
          </a:p>
        </p:txBody>
      </p:sp>
      <p:sp>
        <p:nvSpPr>
          <p:cNvPr id="5" name="תיבת טקסט 4">
            <a:extLst>
              <a:ext uri="{FF2B5EF4-FFF2-40B4-BE49-F238E27FC236}">
                <a16:creationId xmlns:a16="http://schemas.microsoft.com/office/drawing/2014/main" id="{D9460F33-A7CD-C5BE-8A78-4074000BFC19}"/>
              </a:ext>
            </a:extLst>
          </p:cNvPr>
          <p:cNvSpPr txBox="1"/>
          <p:nvPr/>
        </p:nvSpPr>
        <p:spPr>
          <a:xfrm>
            <a:off x="1324867" y="403206"/>
            <a:ext cx="10433123" cy="830997"/>
          </a:xfrm>
          <a:prstGeom prst="rect">
            <a:avLst/>
          </a:prstGeom>
          <a:noFill/>
        </p:spPr>
        <p:txBody>
          <a:bodyPr wrap="square" rtlCol="1">
            <a:spAutoFit/>
          </a:bodyPr>
          <a:lstStyle/>
          <a:p>
            <a:r>
              <a:rPr lang="he-IL" sz="4800" b="1" dirty="0">
                <a:solidFill>
                  <a:srgbClr val="FF0000"/>
                </a:solidFill>
                <a:latin typeface="David" panose="020E0502060401010101" pitchFamily="34" charset="-79"/>
                <a:cs typeface="David" panose="020E0502060401010101" pitchFamily="34" charset="-79"/>
              </a:rPr>
              <a:t>מחפשים הורים מאמצים</a:t>
            </a:r>
            <a:endParaRPr lang="he-IL" sz="4800" b="1" dirty="0">
              <a:solidFill>
                <a:srgbClr val="FF0000"/>
              </a:solidFill>
              <a:highlight>
                <a:srgbClr val="FFFF00"/>
              </a:highlight>
              <a:latin typeface="David" panose="020E0502060401010101" pitchFamily="34" charset="-79"/>
              <a:cs typeface="David" panose="020E0502060401010101" pitchFamily="34" charset="-79"/>
            </a:endParaRPr>
          </a:p>
        </p:txBody>
      </p:sp>
      <p:sp>
        <p:nvSpPr>
          <p:cNvPr id="2" name="TextBox 1">
            <a:extLst>
              <a:ext uri="{FF2B5EF4-FFF2-40B4-BE49-F238E27FC236}">
                <a16:creationId xmlns:a16="http://schemas.microsoft.com/office/drawing/2014/main" id="{9CD652DD-B6AB-728E-C5B2-E97FB37B08B8}"/>
              </a:ext>
            </a:extLst>
          </p:cNvPr>
          <p:cNvSpPr txBox="1"/>
          <p:nvPr/>
        </p:nvSpPr>
        <p:spPr>
          <a:xfrm>
            <a:off x="5724939" y="2345635"/>
            <a:ext cx="1679713" cy="461665"/>
          </a:xfrm>
          <a:prstGeom prst="rect">
            <a:avLst/>
          </a:prstGeom>
          <a:noFill/>
        </p:spPr>
        <p:txBody>
          <a:bodyPr wrap="square" rtlCol="0">
            <a:spAutoFit/>
          </a:bodyPr>
          <a:lstStyle/>
          <a:p>
            <a:r>
              <a:rPr lang="he-IL" sz="2400" b="1" dirty="0">
                <a:latin typeface="David" panose="020E0502060401010101" pitchFamily="34" charset="-79"/>
                <a:cs typeface="David" panose="020E0502060401010101" pitchFamily="34" charset="-79"/>
              </a:rPr>
              <a:t>שחף</a:t>
            </a:r>
            <a:endParaRPr lang="en-US" sz="2400" b="1" dirty="0">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38742401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1A9760-7EEC-3297-E0A6-6979C3D2D949}"/>
            </a:ext>
          </a:extLst>
        </p:cNvPr>
        <p:cNvGrpSpPr/>
        <p:nvPr/>
      </p:nvGrpSpPr>
      <p:grpSpPr>
        <a:xfrm>
          <a:off x="0" y="0"/>
          <a:ext cx="0" cy="0"/>
          <a:chOff x="0" y="0"/>
          <a:chExt cx="0" cy="0"/>
        </a:xfrm>
      </p:grpSpPr>
      <p:pic>
        <p:nvPicPr>
          <p:cNvPr id="13314" name="Picture 2">
            <a:extLst>
              <a:ext uri="{FF2B5EF4-FFF2-40B4-BE49-F238E27FC236}">
                <a16:creationId xmlns:a16="http://schemas.microsoft.com/office/drawing/2014/main" id="{1514D82E-D82E-65D6-4E56-4C4A1AE6E228}"/>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853732" y="1291360"/>
            <a:ext cx="7516167" cy="5395817"/>
          </a:xfrm>
          <a:prstGeom prst="rect">
            <a:avLst/>
          </a:prstGeom>
          <a:noFill/>
          <a:ln w="12700">
            <a:solidFill>
              <a:schemeClr val="accent4">
                <a:lumMod val="50000"/>
              </a:schemeClr>
            </a:solidFill>
          </a:ln>
          <a:extLst>
            <a:ext uri="{909E8E84-426E-40DD-AFC4-6F175D3DCCD1}">
              <a14:hiddenFill xmlns:a14="http://schemas.microsoft.com/office/drawing/2010/main">
                <a:solidFill>
                  <a:srgbClr val="FFFFFF"/>
                </a:solidFill>
              </a14:hiddenFill>
            </a:ext>
          </a:extLst>
        </p:spPr>
      </p:pic>
      <p:sp>
        <p:nvSpPr>
          <p:cNvPr id="8" name="תיבת טקסט 7">
            <a:extLst>
              <a:ext uri="{FF2B5EF4-FFF2-40B4-BE49-F238E27FC236}">
                <a16:creationId xmlns:a16="http://schemas.microsoft.com/office/drawing/2014/main" id="{CBD4B86C-5F7C-2668-EE7B-E68C0C48C2D3}"/>
              </a:ext>
            </a:extLst>
          </p:cNvPr>
          <p:cNvSpPr txBox="1"/>
          <p:nvPr/>
        </p:nvSpPr>
        <p:spPr>
          <a:xfrm>
            <a:off x="5559251" y="317752"/>
            <a:ext cx="6094324" cy="646331"/>
          </a:xfrm>
          <a:prstGeom prst="rect">
            <a:avLst/>
          </a:prstGeom>
          <a:noFill/>
        </p:spPr>
        <p:txBody>
          <a:bodyPr wrap="square">
            <a:spAutoFit/>
          </a:bodyPr>
          <a:lstStyle/>
          <a:p>
            <a:r>
              <a:rPr lang="he-IL" sz="3600" b="1" dirty="0">
                <a:solidFill>
                  <a:srgbClr val="C00000"/>
                </a:solidFill>
                <a:latin typeface="David" panose="020E0502060401010101" pitchFamily="34" charset="-79"/>
                <a:cs typeface="David" panose="020E0502060401010101" pitchFamily="34" charset="-79"/>
              </a:rPr>
              <a:t>משימה מתוקשבת</a:t>
            </a:r>
            <a:endParaRPr lang="he-IL" sz="3600" dirty="0"/>
          </a:p>
        </p:txBody>
      </p:sp>
      <p:sp>
        <p:nvSpPr>
          <p:cNvPr id="9" name="תיבת טקסט 8">
            <a:extLst>
              <a:ext uri="{FF2B5EF4-FFF2-40B4-BE49-F238E27FC236}">
                <a16:creationId xmlns:a16="http://schemas.microsoft.com/office/drawing/2014/main" id="{FA219EC2-B144-E10F-4089-CA8BE02FE850}"/>
              </a:ext>
            </a:extLst>
          </p:cNvPr>
          <p:cNvSpPr txBox="1"/>
          <p:nvPr/>
        </p:nvSpPr>
        <p:spPr>
          <a:xfrm>
            <a:off x="5144756" y="768140"/>
            <a:ext cx="3024554" cy="523220"/>
          </a:xfrm>
          <a:prstGeom prst="rect">
            <a:avLst/>
          </a:prstGeom>
          <a:noFill/>
        </p:spPr>
        <p:txBody>
          <a:bodyPr wrap="square" rtlCol="1">
            <a:spAutoFit/>
          </a:bodyPr>
          <a:lstStyle/>
          <a:p>
            <a:r>
              <a:rPr lang="he-IL" sz="2800" b="1" dirty="0">
                <a:latin typeface="David" panose="020E0502060401010101" pitchFamily="34" charset="-79"/>
                <a:cs typeface="David" panose="020E0502060401010101" pitchFamily="34" charset="-79"/>
              </a:rPr>
              <a:t>קן לציפור</a:t>
            </a:r>
          </a:p>
        </p:txBody>
      </p:sp>
      <p:pic>
        <p:nvPicPr>
          <p:cNvPr id="10" name="תמונה 9">
            <a:extLst>
              <a:ext uri="{FF2B5EF4-FFF2-40B4-BE49-F238E27FC236}">
                <a16:creationId xmlns:a16="http://schemas.microsoft.com/office/drawing/2014/main" id="{7361ADEF-3AE9-C808-92E0-5097FE89329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26934" y="111835"/>
            <a:ext cx="4995682" cy="576073"/>
          </a:xfrm>
          <a:prstGeom prst="rect">
            <a:avLst/>
          </a:prstGeom>
        </p:spPr>
      </p:pic>
    </p:spTree>
    <p:extLst>
      <p:ext uri="{BB962C8B-B14F-4D97-AF65-F5344CB8AC3E}">
        <p14:creationId xmlns:p14="http://schemas.microsoft.com/office/powerpoint/2010/main" val="21005227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תיבת טקסט 2">
            <a:extLst>
              <a:ext uri="{FF2B5EF4-FFF2-40B4-BE49-F238E27FC236}">
                <a16:creationId xmlns:a16="http://schemas.microsoft.com/office/drawing/2014/main" id="{C464D78E-18E3-691E-3F02-2DD58648E40E}"/>
              </a:ext>
            </a:extLst>
          </p:cNvPr>
          <p:cNvSpPr txBox="1"/>
          <p:nvPr/>
        </p:nvSpPr>
        <p:spPr>
          <a:xfrm>
            <a:off x="5609493" y="121809"/>
            <a:ext cx="6094324" cy="646331"/>
          </a:xfrm>
          <a:prstGeom prst="rect">
            <a:avLst/>
          </a:prstGeom>
          <a:noFill/>
        </p:spPr>
        <p:txBody>
          <a:bodyPr wrap="square">
            <a:spAutoFit/>
          </a:bodyPr>
          <a:lstStyle/>
          <a:p>
            <a:r>
              <a:rPr lang="he-IL" sz="3600" b="1" dirty="0">
                <a:solidFill>
                  <a:srgbClr val="C00000"/>
                </a:solidFill>
                <a:latin typeface="David" panose="020E0502060401010101" pitchFamily="34" charset="-79"/>
                <a:cs typeface="David" panose="020E0502060401010101" pitchFamily="34" charset="-79"/>
              </a:rPr>
              <a:t>משימה מתוקשבת</a:t>
            </a:r>
            <a:endParaRPr lang="he-IL" sz="3600" dirty="0"/>
          </a:p>
        </p:txBody>
      </p:sp>
      <p:pic>
        <p:nvPicPr>
          <p:cNvPr id="14338" name="Picture 2">
            <a:extLst>
              <a:ext uri="{FF2B5EF4-FFF2-40B4-BE49-F238E27FC236}">
                <a16:creationId xmlns:a16="http://schemas.microsoft.com/office/drawing/2014/main" id="{C77CCD53-A2EC-7EF5-98C8-05F733AF0ADF}"/>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971988" y="1225899"/>
            <a:ext cx="7471663" cy="5269132"/>
          </a:xfrm>
          <a:prstGeom prst="rect">
            <a:avLst/>
          </a:prstGeom>
          <a:noFill/>
          <a:ln w="12700">
            <a:solidFill>
              <a:schemeClr val="accent4">
                <a:lumMod val="50000"/>
              </a:schemeClr>
            </a:solidFill>
          </a:ln>
          <a:extLst>
            <a:ext uri="{909E8E84-426E-40DD-AFC4-6F175D3DCCD1}">
              <a14:hiddenFill xmlns:a14="http://schemas.microsoft.com/office/drawing/2010/main">
                <a:solidFill>
                  <a:srgbClr val="FFFFFF"/>
                </a:solidFill>
              </a14:hiddenFill>
            </a:ext>
          </a:extLst>
        </p:spPr>
      </p:pic>
      <p:sp>
        <p:nvSpPr>
          <p:cNvPr id="4" name="תיבת טקסט 3">
            <a:extLst>
              <a:ext uri="{FF2B5EF4-FFF2-40B4-BE49-F238E27FC236}">
                <a16:creationId xmlns:a16="http://schemas.microsoft.com/office/drawing/2014/main" id="{1BDF5F56-C4BD-D515-491E-504361DDA6C4}"/>
              </a:ext>
            </a:extLst>
          </p:cNvPr>
          <p:cNvSpPr txBox="1"/>
          <p:nvPr/>
        </p:nvSpPr>
        <p:spPr>
          <a:xfrm>
            <a:off x="5144756" y="768140"/>
            <a:ext cx="3024554" cy="523220"/>
          </a:xfrm>
          <a:prstGeom prst="rect">
            <a:avLst/>
          </a:prstGeom>
          <a:noFill/>
        </p:spPr>
        <p:txBody>
          <a:bodyPr wrap="square" rtlCol="1">
            <a:spAutoFit/>
          </a:bodyPr>
          <a:lstStyle/>
          <a:p>
            <a:r>
              <a:rPr lang="he-IL" sz="2800" b="1" dirty="0">
                <a:latin typeface="David" panose="020E0502060401010101" pitchFamily="34" charset="-79"/>
                <a:cs typeface="David" panose="020E0502060401010101" pitchFamily="34" charset="-79"/>
              </a:rPr>
              <a:t>משפחה שכזאת</a:t>
            </a:r>
          </a:p>
        </p:txBody>
      </p:sp>
      <p:pic>
        <p:nvPicPr>
          <p:cNvPr id="5" name="תמונה 4">
            <a:extLst>
              <a:ext uri="{FF2B5EF4-FFF2-40B4-BE49-F238E27FC236}">
                <a16:creationId xmlns:a16="http://schemas.microsoft.com/office/drawing/2014/main" id="{791C43C8-6294-B401-8838-6FC089232E8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26934" y="111835"/>
            <a:ext cx="4995682" cy="576073"/>
          </a:xfrm>
          <a:prstGeom prst="rect">
            <a:avLst/>
          </a:prstGeom>
        </p:spPr>
      </p:pic>
    </p:spTree>
    <p:extLst>
      <p:ext uri="{BB962C8B-B14F-4D97-AF65-F5344CB8AC3E}">
        <p14:creationId xmlns:p14="http://schemas.microsoft.com/office/powerpoint/2010/main" val="18569099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A4EFDCB-96B7-78C2-B6CF-E73FDCAD97AB}"/>
              </a:ext>
            </a:extLst>
          </p:cNvPr>
          <p:cNvSpPr txBox="1"/>
          <p:nvPr/>
        </p:nvSpPr>
        <p:spPr>
          <a:xfrm>
            <a:off x="914400" y="1242390"/>
            <a:ext cx="10923103" cy="3939540"/>
          </a:xfrm>
          <a:prstGeom prst="rect">
            <a:avLst/>
          </a:prstGeom>
          <a:noFill/>
        </p:spPr>
        <p:txBody>
          <a:bodyPr wrap="square" rtlCol="0">
            <a:spAutoFit/>
          </a:bodyPr>
          <a:lstStyle/>
          <a:p>
            <a:r>
              <a:rPr lang="he-IL" sz="4000" b="1" dirty="0"/>
              <a:t>מקורות מידע</a:t>
            </a:r>
          </a:p>
          <a:p>
            <a:endParaRPr lang="he-IL" dirty="0"/>
          </a:p>
          <a:p>
            <a:r>
              <a:rPr lang="he-IL" sz="2400" dirty="0">
                <a:hlinkClick r:id="rId2"/>
              </a:rPr>
              <a:t>המשפחות המגוונות בטבע</a:t>
            </a:r>
            <a:r>
              <a:rPr lang="he-IL" sz="2400" dirty="0"/>
              <a:t>, יונת אשחר, 2018, מכון דוידסון, הזרוע החינוכית של מכון ויצמן למדע.</a:t>
            </a:r>
          </a:p>
          <a:p>
            <a:r>
              <a:rPr lang="he-IL" sz="2400" dirty="0">
                <a:hlinkClick r:id="rId3"/>
              </a:rPr>
              <a:t>האוכל נשאר במשפחה</a:t>
            </a:r>
            <a:r>
              <a:rPr lang="he-IL" sz="2400" dirty="0"/>
              <a:t>, יונת אשחר, 2020, מכון דוידסון, הזרוע החינוכית של מכון ויצמן למדע.</a:t>
            </a:r>
          </a:p>
          <a:p>
            <a:r>
              <a:rPr lang="he-IL" sz="2400" dirty="0">
                <a:hlinkClick r:id="rId4"/>
              </a:rPr>
              <a:t>הלוחשות </a:t>
            </a:r>
            <a:r>
              <a:rPr lang="he-IL" sz="2400" dirty="0" err="1">
                <a:hlinkClick r:id="rId4"/>
              </a:rPr>
              <a:t>ללווייתנים</a:t>
            </a:r>
            <a:r>
              <a:rPr lang="he-IL" sz="2400" dirty="0"/>
              <a:t>, </a:t>
            </a:r>
            <a:r>
              <a:rPr kumimoji="0" lang="he-IL" sz="24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ורד שפירא,  2019 , מכון דוידסון, הזרוע החינוכית של מכון ויצמן למדע.</a:t>
            </a:r>
            <a:endParaRPr lang="he-IL" dirty="0"/>
          </a:p>
          <a:p>
            <a:endParaRPr lang="he-IL" dirty="0"/>
          </a:p>
          <a:p>
            <a:endParaRPr lang="he-IL" dirty="0"/>
          </a:p>
          <a:p>
            <a:endParaRPr lang="he-IL" dirty="0"/>
          </a:p>
          <a:p>
            <a:endParaRPr lang="en-US" dirty="0"/>
          </a:p>
        </p:txBody>
      </p:sp>
      <p:pic>
        <p:nvPicPr>
          <p:cNvPr id="3" name="Picture 2">
            <a:extLst>
              <a:ext uri="{FF2B5EF4-FFF2-40B4-BE49-F238E27FC236}">
                <a16:creationId xmlns:a16="http://schemas.microsoft.com/office/drawing/2014/main" id="{04BEDEA3-854C-20A0-1F72-95D61734CCE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26449" y="178904"/>
            <a:ext cx="4999153" cy="647394"/>
          </a:xfrm>
          <a:prstGeom prst="rect">
            <a:avLst/>
          </a:prstGeom>
        </p:spPr>
      </p:pic>
    </p:spTree>
    <p:extLst>
      <p:ext uri="{BB962C8B-B14F-4D97-AF65-F5344CB8AC3E}">
        <p14:creationId xmlns:p14="http://schemas.microsoft.com/office/powerpoint/2010/main" val="1625662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1292D9-CA0D-80F7-19F1-52F41290E77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08A7889-4C23-D9B5-3A1B-3A6B5D85674A}"/>
              </a:ext>
            </a:extLst>
          </p:cNvPr>
          <p:cNvSpPr>
            <a:spLocks noGrp="1"/>
          </p:cNvSpPr>
          <p:nvPr>
            <p:ph type="title"/>
          </p:nvPr>
        </p:nvSpPr>
        <p:spPr>
          <a:xfrm>
            <a:off x="838200" y="365126"/>
            <a:ext cx="10515600" cy="792164"/>
          </a:xfrm>
        </p:spPr>
        <p:txBody>
          <a:bodyPr/>
          <a:lstStyle/>
          <a:p>
            <a:pPr algn="r"/>
            <a:r>
              <a:rPr lang="he-IL" b="1" dirty="0">
                <a:solidFill>
                  <a:srgbClr val="FF0000"/>
                </a:solidFill>
                <a:latin typeface="David" panose="020E0502060401010101" pitchFamily="34" charset="-79"/>
                <a:cs typeface="David" panose="020E0502060401010101" pitchFamily="34" charset="-79"/>
              </a:rPr>
              <a:t>העדר השגחה</a:t>
            </a:r>
            <a:endParaRPr lang="en-US" b="1" dirty="0">
              <a:solidFill>
                <a:srgbClr val="FF0000"/>
              </a:solidFill>
              <a:latin typeface="David" panose="020E0502060401010101" pitchFamily="34" charset="-79"/>
              <a:cs typeface="David" panose="020E0502060401010101" pitchFamily="34" charset="-79"/>
            </a:endParaRPr>
          </a:p>
        </p:txBody>
      </p:sp>
      <p:sp>
        <p:nvSpPr>
          <p:cNvPr id="3" name="Content Placeholder 2">
            <a:extLst>
              <a:ext uri="{FF2B5EF4-FFF2-40B4-BE49-F238E27FC236}">
                <a16:creationId xmlns:a16="http://schemas.microsoft.com/office/drawing/2014/main" id="{5437B782-3F84-6B2F-735E-1CDD28545D79}"/>
              </a:ext>
            </a:extLst>
          </p:cNvPr>
          <p:cNvSpPr>
            <a:spLocks noGrp="1"/>
          </p:cNvSpPr>
          <p:nvPr>
            <p:ph idx="1"/>
          </p:nvPr>
        </p:nvSpPr>
        <p:spPr>
          <a:xfrm>
            <a:off x="838200" y="1157290"/>
            <a:ext cx="10929730" cy="5019673"/>
          </a:xfrm>
        </p:spPr>
        <p:txBody>
          <a:bodyPr>
            <a:normAutofit/>
          </a:bodyPr>
          <a:lstStyle/>
          <a:p>
            <a:pPr marL="457200" lvl="1" indent="0" algn="r" rtl="1">
              <a:lnSpc>
                <a:spcPct val="150000"/>
              </a:lnSpc>
              <a:buNone/>
            </a:pPr>
            <a:r>
              <a:rPr lang="he-IL" b="1" i="0" dirty="0">
                <a:solidFill>
                  <a:srgbClr val="000000"/>
                </a:solidFill>
                <a:effectLst/>
                <a:latin typeface="David" panose="020E0502060401010101" pitchFamily="34" charset="-79"/>
                <a:cs typeface="David" panose="020E0502060401010101" pitchFamily="34" charset="-79"/>
              </a:rPr>
              <a:t>יש בעלי חיים שמעמידים צאצאים רבים  ועוזבים אותם  – </a:t>
            </a:r>
          </a:p>
          <a:p>
            <a:pPr marL="457200" lvl="1" indent="0" algn="r" rtl="1">
              <a:lnSpc>
                <a:spcPct val="150000"/>
              </a:lnSpc>
              <a:buNone/>
            </a:pPr>
            <a:r>
              <a:rPr lang="he-IL" b="1" dirty="0">
                <a:solidFill>
                  <a:srgbClr val="000000"/>
                </a:solidFill>
                <a:latin typeface="David" panose="020E0502060401010101" pitchFamily="34" charset="-79"/>
                <a:cs typeface="David" panose="020E0502060401010101" pitchFamily="34" charset="-79"/>
              </a:rPr>
              <a:t>האם נכנה אותם כהורים מזניחים? –  הרי בסופו של דבר חלק קטן מהם ישרוד. </a:t>
            </a:r>
          </a:p>
          <a:p>
            <a:pPr marL="457200" lvl="1" indent="0" algn="r" rtl="1">
              <a:lnSpc>
                <a:spcPct val="150000"/>
              </a:lnSpc>
              <a:buNone/>
            </a:pPr>
            <a:r>
              <a:rPr lang="he-IL" sz="2400" b="1" dirty="0">
                <a:solidFill>
                  <a:srgbClr val="000000"/>
                </a:solidFill>
                <a:latin typeface="David" panose="020E0502060401010101" pitchFamily="34" charset="-79"/>
                <a:cs typeface="David" panose="020E0502060401010101" pitchFamily="34" charset="-79"/>
              </a:rPr>
              <a:t>כאשר יש להורים צאצאים רבים, טיפול מסור בכולם אינו אפשרי. </a:t>
            </a:r>
          </a:p>
          <a:p>
            <a:pPr marL="457200" lvl="1" indent="0" algn="r" rtl="1">
              <a:lnSpc>
                <a:spcPct val="150000"/>
              </a:lnSpc>
              <a:buNone/>
            </a:pPr>
            <a:r>
              <a:rPr lang="he-IL" b="1" i="0" dirty="0">
                <a:solidFill>
                  <a:srgbClr val="000000"/>
                </a:solidFill>
                <a:effectLst/>
                <a:latin typeface="David" panose="020E0502060401010101" pitchFamily="34" charset="-79"/>
                <a:cs typeface="David" panose="020E0502060401010101" pitchFamily="34" charset="-79"/>
              </a:rPr>
              <a:t>אצל הורים אלה, פועל עקרון של ה</a:t>
            </a:r>
            <a:r>
              <a:rPr lang="he-IL" b="1" i="0" dirty="0">
                <a:solidFill>
                  <a:srgbClr val="FF0000"/>
                </a:solidFill>
                <a:effectLst/>
                <a:latin typeface="David" panose="020E0502060401010101" pitchFamily="34" charset="-79"/>
                <a:cs typeface="David" panose="020E0502060401010101" pitchFamily="34" charset="-79"/>
              </a:rPr>
              <a:t>כמות</a:t>
            </a:r>
            <a:r>
              <a:rPr lang="he-IL" b="1" i="0" dirty="0">
                <a:solidFill>
                  <a:srgbClr val="000000"/>
                </a:solidFill>
                <a:effectLst/>
                <a:latin typeface="David" panose="020E0502060401010101" pitchFamily="34" charset="-79"/>
                <a:cs typeface="David" panose="020E0502060401010101" pitchFamily="34" charset="-79"/>
              </a:rPr>
              <a:t> כדי להבטיח את המשך קיום המין.</a:t>
            </a:r>
            <a:endParaRPr lang="he-IL" b="1" dirty="0">
              <a:solidFill>
                <a:srgbClr val="000000"/>
              </a:solidFill>
              <a:latin typeface="David" panose="020E0502060401010101" pitchFamily="34" charset="-79"/>
              <a:cs typeface="David" panose="020E0502060401010101" pitchFamily="34" charset="-79"/>
            </a:endParaRPr>
          </a:p>
          <a:p>
            <a:pPr marL="457200" lvl="1" indent="0" algn="r" rtl="1">
              <a:buNone/>
            </a:pPr>
            <a:r>
              <a:rPr lang="he-IL" dirty="0">
                <a:solidFill>
                  <a:srgbClr val="000000"/>
                </a:solidFill>
                <a:latin typeface="Arial" panose="020B0604020202020204" pitchFamily="34" charset="0"/>
              </a:rPr>
              <a:t>                       </a:t>
            </a:r>
            <a:r>
              <a:rPr lang="he-IL" b="1" dirty="0" err="1">
                <a:solidFill>
                  <a:srgbClr val="FF0000"/>
                </a:solidFill>
                <a:latin typeface="David" panose="020E0502060401010101" pitchFamily="34" charset="-79"/>
                <a:cs typeface="David" panose="020E0502060401010101" pitchFamily="34" charset="-79"/>
              </a:rPr>
              <a:t>תטולה</a:t>
            </a:r>
            <a:r>
              <a:rPr lang="he-IL" b="1" dirty="0">
                <a:solidFill>
                  <a:srgbClr val="FF0000"/>
                </a:solidFill>
                <a:latin typeface="David" panose="020E0502060401010101" pitchFamily="34" charset="-79"/>
                <a:cs typeface="David" panose="020E0502060401010101" pitchFamily="34" charset="-79"/>
              </a:rPr>
              <a:t> של צפרדע                               צבוני ים</a:t>
            </a:r>
          </a:p>
          <a:p>
            <a:pPr marL="457200" lvl="1" indent="0" algn="r" rtl="1">
              <a:buNone/>
            </a:pPr>
            <a:r>
              <a:rPr lang="en-US" dirty="0">
                <a:solidFill>
                  <a:srgbClr val="000000"/>
                </a:solidFill>
                <a:latin typeface="David" panose="020E0502060401010101" pitchFamily="34" charset="-79"/>
                <a:cs typeface="David" panose="020E0502060401010101" pitchFamily="34" charset="-79"/>
              </a:rPr>
              <a:t> </a:t>
            </a:r>
            <a:endParaRPr lang="he-IL" b="0" i="0" dirty="0">
              <a:solidFill>
                <a:srgbClr val="000000"/>
              </a:solidFill>
              <a:effectLst/>
              <a:latin typeface="David" panose="020E0502060401010101" pitchFamily="34" charset="-79"/>
              <a:cs typeface="David" panose="020E0502060401010101" pitchFamily="34" charset="-79"/>
            </a:endParaRPr>
          </a:p>
          <a:p>
            <a:pPr marL="457200" lvl="1" indent="0" algn="r" rtl="1">
              <a:buNone/>
            </a:pPr>
            <a:r>
              <a:rPr lang="he-IL" b="0" i="0" dirty="0">
                <a:solidFill>
                  <a:srgbClr val="000000"/>
                </a:solidFill>
                <a:effectLst/>
                <a:latin typeface="Arial" panose="020B0604020202020204" pitchFamily="34" charset="0"/>
              </a:rPr>
              <a:t> </a:t>
            </a:r>
            <a:endParaRPr lang="en-US" dirty="0"/>
          </a:p>
        </p:txBody>
      </p:sp>
      <p:pic>
        <p:nvPicPr>
          <p:cNvPr id="4" name="Picture 3">
            <a:extLst>
              <a:ext uri="{FF2B5EF4-FFF2-40B4-BE49-F238E27FC236}">
                <a16:creationId xmlns:a16="http://schemas.microsoft.com/office/drawing/2014/main" id="{A26D91EF-0D18-546B-F3F6-B81E55680F4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668869" y="4008874"/>
            <a:ext cx="3575728" cy="2385681"/>
          </a:xfrm>
          <a:prstGeom prst="rect">
            <a:avLst/>
          </a:prstGeom>
        </p:spPr>
      </p:pic>
      <p:pic>
        <p:nvPicPr>
          <p:cNvPr id="5" name="Picture 4">
            <a:extLst>
              <a:ext uri="{FF2B5EF4-FFF2-40B4-BE49-F238E27FC236}">
                <a16:creationId xmlns:a16="http://schemas.microsoft.com/office/drawing/2014/main" id="{AA627D44-997E-F4C3-54C4-6F76CD09788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716694" y="4008873"/>
            <a:ext cx="3579922" cy="2385682"/>
          </a:xfrm>
          <a:prstGeom prst="rect">
            <a:avLst/>
          </a:prstGeom>
        </p:spPr>
      </p:pic>
      <p:pic>
        <p:nvPicPr>
          <p:cNvPr id="6" name="Picture 5">
            <a:extLst>
              <a:ext uri="{FF2B5EF4-FFF2-40B4-BE49-F238E27FC236}">
                <a16:creationId xmlns:a16="http://schemas.microsoft.com/office/drawing/2014/main" id="{11D6F639-28BE-15F5-FD16-14085F1A84A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17118" y="142938"/>
            <a:ext cx="4999153" cy="579170"/>
          </a:xfrm>
          <a:prstGeom prst="rect">
            <a:avLst/>
          </a:prstGeom>
        </p:spPr>
      </p:pic>
    </p:spTree>
    <p:extLst>
      <p:ext uri="{BB962C8B-B14F-4D97-AF65-F5344CB8AC3E}">
        <p14:creationId xmlns:p14="http://schemas.microsoft.com/office/powerpoint/2010/main" val="14290190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831D30-5584-D672-40AE-DD68D1423461}"/>
              </a:ext>
            </a:extLst>
          </p:cNvPr>
          <p:cNvSpPr>
            <a:spLocks noGrp="1"/>
          </p:cNvSpPr>
          <p:nvPr>
            <p:ph type="title"/>
          </p:nvPr>
        </p:nvSpPr>
        <p:spPr>
          <a:xfrm>
            <a:off x="838200" y="-157233"/>
            <a:ext cx="10515600" cy="1325563"/>
          </a:xfrm>
        </p:spPr>
        <p:txBody>
          <a:bodyPr/>
          <a:lstStyle/>
          <a:p>
            <a:pPr algn="ctr"/>
            <a:r>
              <a:rPr lang="he-IL" b="1" dirty="0">
                <a:solidFill>
                  <a:srgbClr val="FF0000"/>
                </a:solidFill>
                <a:latin typeface="David" panose="020E0502060401010101" pitchFamily="34" charset="-79"/>
                <a:cs typeface="David" panose="020E0502060401010101" pitchFamily="34" charset="-79"/>
              </a:rPr>
              <a:t>קיום השגחה  </a:t>
            </a:r>
            <a:endParaRPr lang="en-US" b="1" dirty="0">
              <a:solidFill>
                <a:srgbClr val="FF0000"/>
              </a:solidFill>
              <a:latin typeface="David" panose="020E0502060401010101" pitchFamily="34" charset="-79"/>
              <a:cs typeface="David" panose="020E0502060401010101" pitchFamily="34" charset="-79"/>
            </a:endParaRPr>
          </a:p>
        </p:txBody>
      </p:sp>
      <p:sp>
        <p:nvSpPr>
          <p:cNvPr id="3" name="Content Placeholder 2">
            <a:extLst>
              <a:ext uri="{FF2B5EF4-FFF2-40B4-BE49-F238E27FC236}">
                <a16:creationId xmlns:a16="http://schemas.microsoft.com/office/drawing/2014/main" id="{BF0EEA12-2BCF-9FF8-B7F8-2B9B912C87BD}"/>
              </a:ext>
            </a:extLst>
          </p:cNvPr>
          <p:cNvSpPr>
            <a:spLocks noGrp="1"/>
          </p:cNvSpPr>
          <p:nvPr>
            <p:ph idx="1"/>
          </p:nvPr>
        </p:nvSpPr>
        <p:spPr>
          <a:xfrm>
            <a:off x="934278" y="488173"/>
            <a:ext cx="10598972" cy="4521339"/>
          </a:xfrm>
        </p:spPr>
        <p:txBody>
          <a:bodyPr>
            <a:normAutofit fontScale="25000" lnSpcReduction="20000"/>
          </a:bodyPr>
          <a:lstStyle/>
          <a:p>
            <a:pPr marL="457200" marR="0" lvl="1" indent="0" algn="r" defTabSz="914400" rtl="1" eaLnBrk="1" fontAlgn="auto" latinLnBrk="0" hangingPunct="1">
              <a:lnSpc>
                <a:spcPct val="90000"/>
              </a:lnSpc>
              <a:spcBef>
                <a:spcPts val="500"/>
              </a:spcBef>
              <a:spcAft>
                <a:spcPts val="0"/>
              </a:spcAft>
              <a:buClrTx/>
              <a:buSzTx/>
              <a:buFont typeface="Arial" panose="020B0604020202020204" pitchFamily="34" charset="0"/>
              <a:buNone/>
              <a:tabLst/>
              <a:defRPr/>
            </a:pPr>
            <a:endParaRPr lang="he-IL" sz="8000" dirty="0">
              <a:solidFill>
                <a:srgbClr val="000000"/>
              </a:solidFill>
              <a:latin typeface="Arial" panose="020B0604020202020204" pitchFamily="34" charset="0"/>
              <a:cs typeface="Arial" panose="020B0604020202020204" pitchFamily="34" charset="0"/>
            </a:endParaRPr>
          </a:p>
          <a:p>
            <a:pPr marL="457200" marR="0" lvl="1" indent="0" algn="r" defTabSz="914400" rtl="1" eaLnBrk="1" fontAlgn="auto" latinLnBrk="0" hangingPunct="1">
              <a:lnSpc>
                <a:spcPct val="170000"/>
              </a:lnSpc>
              <a:spcBef>
                <a:spcPts val="500"/>
              </a:spcBef>
              <a:spcAft>
                <a:spcPts val="0"/>
              </a:spcAft>
              <a:buClrTx/>
              <a:buSzTx/>
              <a:buFont typeface="Arial" panose="020B0604020202020204" pitchFamily="34" charset="0"/>
              <a:buNone/>
              <a:tabLst/>
              <a:defRPr/>
            </a:pPr>
            <a:r>
              <a:rPr lang="he-IL" sz="11200" b="1" dirty="0">
                <a:solidFill>
                  <a:srgbClr val="000000"/>
                </a:solidFill>
                <a:latin typeface="David" panose="020E0502060401010101" pitchFamily="34" charset="-79"/>
                <a:cs typeface="David" panose="020E0502060401010101" pitchFamily="34" charset="-79"/>
              </a:rPr>
              <a:t>י</a:t>
            </a:r>
            <a:r>
              <a:rPr kumimoji="0" lang="he-IL" sz="11200" b="1" i="0" u="none" strike="noStrike" kern="1200" cap="none" spc="0" normalizeH="0" baseline="0" noProof="0" dirty="0">
                <a:ln>
                  <a:noFill/>
                </a:ln>
                <a:solidFill>
                  <a:srgbClr val="000000"/>
                </a:solidFill>
                <a:effectLst/>
                <a:uLnTx/>
                <a:uFillTx/>
                <a:latin typeface="David" panose="020E0502060401010101" pitchFamily="34" charset="-79"/>
                <a:cs typeface="David" panose="020E0502060401010101" pitchFamily="34" charset="-79"/>
              </a:rPr>
              <a:t>ש בעלי חיים שמעמידים מעט צאצאים, אך מעניקים להם טיפול מסור וממושך.  </a:t>
            </a:r>
            <a:r>
              <a:rPr lang="he-IL" sz="11200" b="1" dirty="0">
                <a:solidFill>
                  <a:srgbClr val="000000"/>
                </a:solidFill>
                <a:latin typeface="David" panose="020E0502060401010101" pitchFamily="34" charset="-79"/>
                <a:cs typeface="David" panose="020E0502060401010101" pitchFamily="34" charset="-79"/>
              </a:rPr>
              <a:t>כאן פועל העקרון של </a:t>
            </a:r>
            <a:r>
              <a:rPr lang="he-IL" sz="11200" b="1" dirty="0">
                <a:solidFill>
                  <a:srgbClr val="FF0000"/>
                </a:solidFill>
                <a:latin typeface="David" panose="020E0502060401010101" pitchFamily="34" charset="-79"/>
                <a:cs typeface="David" panose="020E0502060401010101" pitchFamily="34" charset="-79"/>
              </a:rPr>
              <a:t>האיכות</a:t>
            </a:r>
            <a:r>
              <a:rPr lang="he-IL" sz="11200" b="1" dirty="0">
                <a:solidFill>
                  <a:srgbClr val="000000"/>
                </a:solidFill>
                <a:latin typeface="David" panose="020E0502060401010101" pitchFamily="34" charset="-79"/>
                <a:cs typeface="David" panose="020E0502060401010101" pitchFamily="34" charset="-79"/>
              </a:rPr>
              <a:t>. </a:t>
            </a:r>
            <a:r>
              <a:rPr kumimoji="0" lang="he-IL" sz="11200" b="1" i="0" u="none" strike="noStrike" kern="1200" cap="none" spc="0" normalizeH="0" baseline="0" noProof="0" dirty="0">
                <a:ln>
                  <a:noFill/>
                </a:ln>
                <a:solidFill>
                  <a:srgbClr val="000000"/>
                </a:solidFill>
                <a:effectLst/>
                <a:uLnTx/>
                <a:uFillTx/>
                <a:latin typeface="David" panose="020E0502060401010101" pitchFamily="34" charset="-79"/>
                <a:cs typeface="David" panose="020E0502060401010101" pitchFamily="34" charset="-79"/>
              </a:rPr>
              <a:t>גם לצאצאים של בעלי החיי</a:t>
            </a:r>
            <a:r>
              <a:rPr lang="he-IL" sz="11200" b="1" dirty="0">
                <a:solidFill>
                  <a:srgbClr val="000000"/>
                </a:solidFill>
                <a:latin typeface="David" panose="020E0502060401010101" pitchFamily="34" charset="-79"/>
                <a:cs typeface="David" panose="020E0502060401010101" pitchFamily="34" charset="-79"/>
              </a:rPr>
              <a:t>ם האלה אורבות סכנות. </a:t>
            </a:r>
            <a:r>
              <a:rPr kumimoji="0" lang="he-IL" sz="11200" b="1" i="0" u="none" strike="noStrike" kern="1200" cap="none" spc="0" normalizeH="0" baseline="0" noProof="0" dirty="0">
                <a:ln>
                  <a:noFill/>
                </a:ln>
                <a:solidFill>
                  <a:srgbClr val="000000"/>
                </a:solidFill>
                <a:effectLst/>
                <a:uLnTx/>
                <a:uFillTx/>
                <a:latin typeface="David" panose="020E0502060401010101" pitchFamily="34" charset="-79"/>
                <a:cs typeface="David" panose="020E0502060401010101" pitchFamily="34" charset="-79"/>
              </a:rPr>
              <a:t>אך טיפול מסור של ההורים מבטיח שחלק מהצאצאים ישרוד.</a:t>
            </a:r>
          </a:p>
          <a:p>
            <a:pPr marL="457200" marR="0" lvl="1" indent="0" algn="r" defTabSz="914400" rtl="1" eaLnBrk="1" fontAlgn="auto" latinLnBrk="0" hangingPunct="1">
              <a:lnSpc>
                <a:spcPct val="90000"/>
              </a:lnSpc>
              <a:spcBef>
                <a:spcPts val="500"/>
              </a:spcBef>
              <a:spcAft>
                <a:spcPts val="0"/>
              </a:spcAft>
              <a:buClrTx/>
              <a:buSzTx/>
              <a:buFont typeface="Arial" panose="020B0604020202020204" pitchFamily="34" charset="0"/>
              <a:buNone/>
              <a:tabLst/>
              <a:defRPr/>
            </a:pPr>
            <a:endParaRPr kumimoji="0" lang="he-IL" sz="8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457200" marR="0" lvl="1" indent="0" algn="r" defTabSz="914400" rtl="1" eaLnBrk="1" fontAlgn="auto" latinLnBrk="0" hangingPunct="1">
              <a:lnSpc>
                <a:spcPct val="90000"/>
              </a:lnSpc>
              <a:spcBef>
                <a:spcPts val="500"/>
              </a:spcBef>
              <a:spcAft>
                <a:spcPts val="0"/>
              </a:spcAft>
              <a:buClrTx/>
              <a:buSzTx/>
              <a:buFont typeface="Arial" panose="020B0604020202020204" pitchFamily="34" charset="0"/>
              <a:buNone/>
              <a:tabLst/>
              <a:defRPr/>
            </a:pPr>
            <a:r>
              <a:rPr lang="he-IL" sz="8000" dirty="0">
                <a:solidFill>
                  <a:srgbClr val="000000"/>
                </a:solidFill>
                <a:latin typeface="Arial" panose="020B0604020202020204" pitchFamily="34" charset="0"/>
                <a:cs typeface="Arial" panose="020B0604020202020204" pitchFamily="34" charset="0"/>
              </a:rPr>
              <a:t>  </a:t>
            </a:r>
            <a:endParaRPr kumimoji="0" lang="he-IL" sz="8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457200" marR="0" lvl="1" indent="0" algn="r" defTabSz="914400" rtl="1" eaLnBrk="1" fontAlgn="auto" latinLnBrk="0" hangingPunct="1">
              <a:lnSpc>
                <a:spcPct val="90000"/>
              </a:lnSpc>
              <a:spcBef>
                <a:spcPts val="500"/>
              </a:spcBef>
              <a:spcAft>
                <a:spcPts val="0"/>
              </a:spcAft>
              <a:buClrTx/>
              <a:buSzTx/>
              <a:buFont typeface="Arial" panose="020B0604020202020204" pitchFamily="34" charset="0"/>
              <a:buNone/>
              <a:tabLst/>
              <a:defRPr/>
            </a:pPr>
            <a:endParaRPr lang="he-IL" sz="8000" dirty="0">
              <a:solidFill>
                <a:srgbClr val="000000"/>
              </a:solidFill>
              <a:latin typeface="Arial" panose="020B0604020202020204" pitchFamily="34" charset="0"/>
              <a:cs typeface="Arial" panose="020B0604020202020204" pitchFamily="34" charset="0"/>
            </a:endParaRPr>
          </a:p>
          <a:p>
            <a:pPr marL="457200" marR="0" lvl="1" indent="0" algn="r" defTabSz="914400" rtl="1" eaLnBrk="1" fontAlgn="auto" latinLnBrk="0" hangingPunct="1">
              <a:lnSpc>
                <a:spcPct val="90000"/>
              </a:lnSpc>
              <a:spcBef>
                <a:spcPts val="500"/>
              </a:spcBef>
              <a:spcAft>
                <a:spcPts val="0"/>
              </a:spcAft>
              <a:buClrTx/>
              <a:buSzTx/>
              <a:buFont typeface="Arial" panose="020B0604020202020204" pitchFamily="34" charset="0"/>
              <a:buNone/>
              <a:tabLst/>
              <a:defRPr/>
            </a:pPr>
            <a:endParaRPr kumimoji="0" lang="he-IL" sz="8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457200" marR="0" lvl="1" indent="0" algn="r" defTabSz="914400" rtl="1" eaLnBrk="1" fontAlgn="auto" latinLnBrk="0" hangingPunct="1">
              <a:lnSpc>
                <a:spcPct val="90000"/>
              </a:lnSpc>
              <a:spcBef>
                <a:spcPts val="500"/>
              </a:spcBef>
              <a:spcAft>
                <a:spcPts val="0"/>
              </a:spcAft>
              <a:buClrTx/>
              <a:buSzTx/>
              <a:buFont typeface="Arial" panose="020B0604020202020204" pitchFamily="34" charset="0"/>
              <a:buNone/>
              <a:tabLst/>
              <a:defRPr/>
            </a:pPr>
            <a:endParaRPr lang="he-IL" sz="8000" dirty="0">
              <a:solidFill>
                <a:srgbClr val="000000"/>
              </a:solidFill>
              <a:latin typeface="Arial" panose="020B0604020202020204" pitchFamily="34" charset="0"/>
              <a:cs typeface="Arial" panose="020B0604020202020204" pitchFamily="34" charset="0"/>
            </a:endParaRPr>
          </a:p>
          <a:p>
            <a:pPr marL="457200" marR="0" lvl="1" indent="0" algn="r" defTabSz="914400" rtl="1" eaLnBrk="1" fontAlgn="auto" latinLnBrk="0" hangingPunct="1">
              <a:lnSpc>
                <a:spcPct val="90000"/>
              </a:lnSpc>
              <a:spcBef>
                <a:spcPts val="500"/>
              </a:spcBef>
              <a:spcAft>
                <a:spcPts val="0"/>
              </a:spcAft>
              <a:buClrTx/>
              <a:buSzTx/>
              <a:buFont typeface="Arial" panose="020B0604020202020204" pitchFamily="34" charset="0"/>
              <a:buNone/>
              <a:tabLst/>
              <a:defRPr/>
            </a:pPr>
            <a:endParaRPr kumimoji="0" lang="he-IL" sz="8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457200" marR="0" lvl="1" indent="0" algn="r" defTabSz="914400" rtl="1" eaLnBrk="1" fontAlgn="auto" latinLnBrk="0" hangingPunct="1">
              <a:lnSpc>
                <a:spcPct val="90000"/>
              </a:lnSpc>
              <a:spcBef>
                <a:spcPts val="500"/>
              </a:spcBef>
              <a:spcAft>
                <a:spcPts val="0"/>
              </a:spcAft>
              <a:buClrTx/>
              <a:buSzTx/>
              <a:buFont typeface="Arial" panose="020B0604020202020204" pitchFamily="34" charset="0"/>
              <a:buNone/>
              <a:tabLst/>
              <a:defRPr/>
            </a:pPr>
            <a:endParaRPr lang="he-IL" sz="2000" dirty="0">
              <a:solidFill>
                <a:srgbClr val="000000"/>
              </a:solidFill>
              <a:latin typeface="Arial" panose="020B0604020202020204" pitchFamily="34" charset="0"/>
              <a:cs typeface="Arial" panose="020B0604020202020204" pitchFamily="34" charset="0"/>
            </a:endParaRPr>
          </a:p>
          <a:p>
            <a:pPr marL="457200" marR="0" lvl="1" indent="0" algn="r" defTabSz="914400" rtl="1" eaLnBrk="1" fontAlgn="auto" latinLnBrk="0" hangingPunct="1">
              <a:lnSpc>
                <a:spcPct val="90000"/>
              </a:lnSpc>
              <a:spcBef>
                <a:spcPts val="500"/>
              </a:spcBef>
              <a:spcAft>
                <a:spcPts val="0"/>
              </a:spcAft>
              <a:buClrTx/>
              <a:buSzTx/>
              <a:buFont typeface="Arial" panose="020B0604020202020204" pitchFamily="34" charset="0"/>
              <a:buNone/>
              <a:tabLst/>
              <a:defRPr/>
            </a:pPr>
            <a:endParaRPr kumimoji="0" lang="he-IL" sz="2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457200" marR="0" lvl="1" indent="0" algn="r" defTabSz="914400" rtl="1" eaLnBrk="1" fontAlgn="auto" latinLnBrk="0" hangingPunct="1">
              <a:lnSpc>
                <a:spcPct val="90000"/>
              </a:lnSpc>
              <a:spcBef>
                <a:spcPts val="500"/>
              </a:spcBef>
              <a:spcAft>
                <a:spcPts val="0"/>
              </a:spcAft>
              <a:buClrTx/>
              <a:buSzTx/>
              <a:buFont typeface="Arial" panose="020B0604020202020204" pitchFamily="34" charset="0"/>
              <a:buNone/>
              <a:tabLst/>
              <a:defRPr/>
            </a:pPr>
            <a:endParaRPr lang="he-IL" sz="2000" dirty="0">
              <a:solidFill>
                <a:srgbClr val="000000"/>
              </a:solidFill>
              <a:latin typeface="Arial" panose="020B0604020202020204" pitchFamily="34" charset="0"/>
              <a:cs typeface="Arial" panose="020B0604020202020204" pitchFamily="34" charset="0"/>
            </a:endParaRPr>
          </a:p>
          <a:p>
            <a:pPr marL="457200" marR="0" lvl="1" indent="0" algn="r" defTabSz="914400" rtl="1" eaLnBrk="1" fontAlgn="auto" latinLnBrk="0" hangingPunct="1">
              <a:lnSpc>
                <a:spcPct val="90000"/>
              </a:lnSpc>
              <a:spcBef>
                <a:spcPts val="500"/>
              </a:spcBef>
              <a:spcAft>
                <a:spcPts val="0"/>
              </a:spcAft>
              <a:buClrTx/>
              <a:buSzTx/>
              <a:buFont typeface="Arial" panose="020B0604020202020204" pitchFamily="34" charset="0"/>
              <a:buNone/>
              <a:tabLst/>
              <a:defRPr/>
            </a:pPr>
            <a:r>
              <a:rPr kumimoji="0" lang="he-IL" sz="2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endParaRPr lang="en-US" dirty="0"/>
          </a:p>
        </p:txBody>
      </p:sp>
      <p:pic>
        <p:nvPicPr>
          <p:cNvPr id="4" name="Picture 3">
            <a:extLst>
              <a:ext uri="{FF2B5EF4-FFF2-40B4-BE49-F238E27FC236}">
                <a16:creationId xmlns:a16="http://schemas.microsoft.com/office/drawing/2014/main" id="{64DF99F1-4BD5-DEEC-D1EF-9A559F27EC5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003134" y="3219936"/>
            <a:ext cx="3951710" cy="2633444"/>
          </a:xfrm>
          <a:prstGeom prst="rect">
            <a:avLst/>
          </a:prstGeom>
        </p:spPr>
      </p:pic>
      <p:pic>
        <p:nvPicPr>
          <p:cNvPr id="5" name="Picture 4">
            <a:extLst>
              <a:ext uri="{FF2B5EF4-FFF2-40B4-BE49-F238E27FC236}">
                <a16:creationId xmlns:a16="http://schemas.microsoft.com/office/drawing/2014/main" id="{C6B7457D-5E02-919D-F167-9450E9ABA71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951662" y="3219936"/>
            <a:ext cx="4473066" cy="2662872"/>
          </a:xfrm>
          <a:prstGeom prst="rect">
            <a:avLst/>
          </a:prstGeom>
        </p:spPr>
      </p:pic>
      <p:pic>
        <p:nvPicPr>
          <p:cNvPr id="6" name="Picture 5">
            <a:extLst>
              <a:ext uri="{FF2B5EF4-FFF2-40B4-BE49-F238E27FC236}">
                <a16:creationId xmlns:a16="http://schemas.microsoft.com/office/drawing/2014/main" id="{10CC109E-F7E0-5A20-064F-33CCB091800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866397" y="6080242"/>
            <a:ext cx="4999153" cy="579170"/>
          </a:xfrm>
          <a:prstGeom prst="rect">
            <a:avLst/>
          </a:prstGeom>
        </p:spPr>
      </p:pic>
    </p:spTree>
    <p:extLst>
      <p:ext uri="{BB962C8B-B14F-4D97-AF65-F5344CB8AC3E}">
        <p14:creationId xmlns:p14="http://schemas.microsoft.com/office/powerpoint/2010/main" val="8212092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F4AC1F-C833-2091-204F-EB8490C0EFCE}"/>
            </a:ext>
          </a:extLst>
        </p:cNvPr>
        <p:cNvGrpSpPr/>
        <p:nvPr/>
      </p:nvGrpSpPr>
      <p:grpSpPr>
        <a:xfrm>
          <a:off x="0" y="0"/>
          <a:ext cx="0" cy="0"/>
          <a:chOff x="0" y="0"/>
          <a:chExt cx="0" cy="0"/>
        </a:xfrm>
      </p:grpSpPr>
      <p:pic>
        <p:nvPicPr>
          <p:cNvPr id="9" name="תמונה 8">
            <a:extLst>
              <a:ext uri="{FF2B5EF4-FFF2-40B4-BE49-F238E27FC236}">
                <a16:creationId xmlns:a16="http://schemas.microsoft.com/office/drawing/2014/main" id="{5593ED9E-EE04-09D1-FAE8-D30DB7ED7C6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63980" y="2264466"/>
            <a:ext cx="5610957" cy="3755216"/>
          </a:xfrm>
          <a:prstGeom prst="rect">
            <a:avLst/>
          </a:prstGeom>
          <a:ln>
            <a:solidFill>
              <a:srgbClr val="C00000"/>
            </a:solidFill>
          </a:ln>
        </p:spPr>
      </p:pic>
      <p:sp>
        <p:nvSpPr>
          <p:cNvPr id="12" name="תיבת טקסט 11">
            <a:extLst>
              <a:ext uri="{FF2B5EF4-FFF2-40B4-BE49-F238E27FC236}">
                <a16:creationId xmlns:a16="http://schemas.microsoft.com/office/drawing/2014/main" id="{E62D9824-01E5-60C8-4DCD-525567850D1A}"/>
              </a:ext>
            </a:extLst>
          </p:cNvPr>
          <p:cNvSpPr txBox="1"/>
          <p:nvPr/>
        </p:nvSpPr>
        <p:spPr>
          <a:xfrm>
            <a:off x="7855296" y="6084557"/>
            <a:ext cx="3717891" cy="369332"/>
          </a:xfrm>
          <a:prstGeom prst="rect">
            <a:avLst/>
          </a:prstGeom>
          <a:noFill/>
        </p:spPr>
        <p:txBody>
          <a:bodyPr wrap="square" rtlCol="1">
            <a:spAutoFit/>
          </a:bodyPr>
          <a:lstStyle/>
          <a:p>
            <a:r>
              <a:rPr lang="he-IL" dirty="0">
                <a:latin typeface="David" panose="020E0502060401010101" pitchFamily="34" charset="-79"/>
                <a:cs typeface="David" panose="020E0502060401010101" pitchFamily="34" charset="-79"/>
              </a:rPr>
              <a:t>האכלת</a:t>
            </a:r>
            <a:r>
              <a:rPr lang="he-IL" dirty="0"/>
              <a:t> </a:t>
            </a:r>
            <a:r>
              <a:rPr lang="he-IL" dirty="0">
                <a:hlinkClick r:id="rId4"/>
              </a:rPr>
              <a:t>גוזלים</a:t>
            </a:r>
            <a:endParaRPr lang="he-IL" dirty="0"/>
          </a:p>
        </p:txBody>
      </p:sp>
      <p:sp>
        <p:nvSpPr>
          <p:cNvPr id="13" name="תיבת טקסט 12">
            <a:extLst>
              <a:ext uri="{FF2B5EF4-FFF2-40B4-BE49-F238E27FC236}">
                <a16:creationId xmlns:a16="http://schemas.microsoft.com/office/drawing/2014/main" id="{EC908BE3-D257-182E-9DEB-1CE97E9FA17B}"/>
              </a:ext>
            </a:extLst>
          </p:cNvPr>
          <p:cNvSpPr txBox="1"/>
          <p:nvPr/>
        </p:nvSpPr>
        <p:spPr>
          <a:xfrm>
            <a:off x="1267453" y="6247899"/>
            <a:ext cx="3210060" cy="369332"/>
          </a:xfrm>
          <a:prstGeom prst="rect">
            <a:avLst/>
          </a:prstGeom>
          <a:noFill/>
        </p:spPr>
        <p:txBody>
          <a:bodyPr wrap="square" rtlCol="1">
            <a:spAutoFit/>
          </a:bodyPr>
          <a:lstStyle/>
          <a:p>
            <a:r>
              <a:rPr lang="he-IL" dirty="0"/>
              <a:t>אפרוחים </a:t>
            </a:r>
            <a:r>
              <a:rPr lang="he-IL" dirty="0">
                <a:hlinkClick r:id="rId5"/>
              </a:rPr>
              <a:t>אוכלים</a:t>
            </a:r>
            <a:endParaRPr lang="he-IL" dirty="0"/>
          </a:p>
        </p:txBody>
      </p:sp>
      <p:pic>
        <p:nvPicPr>
          <p:cNvPr id="15" name="תמונה 14">
            <a:extLst>
              <a:ext uri="{FF2B5EF4-FFF2-40B4-BE49-F238E27FC236}">
                <a16:creationId xmlns:a16="http://schemas.microsoft.com/office/drawing/2014/main" id="{8CF906CC-2C8B-92A2-4E7B-3263CD82F417}"/>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397451" y="2264466"/>
            <a:ext cx="5310187" cy="3674110"/>
          </a:xfrm>
          <a:prstGeom prst="rect">
            <a:avLst/>
          </a:prstGeom>
          <a:ln w="12700">
            <a:solidFill>
              <a:srgbClr val="C00000"/>
            </a:solidFill>
          </a:ln>
        </p:spPr>
      </p:pic>
      <p:pic>
        <p:nvPicPr>
          <p:cNvPr id="16" name="תמונה 15">
            <a:extLst>
              <a:ext uri="{FF2B5EF4-FFF2-40B4-BE49-F238E27FC236}">
                <a16:creationId xmlns:a16="http://schemas.microsoft.com/office/drawing/2014/main" id="{F1708590-0383-68B5-46CE-802BB87C3A75}"/>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226934" y="111835"/>
            <a:ext cx="4995682" cy="576073"/>
          </a:xfrm>
          <a:prstGeom prst="rect">
            <a:avLst/>
          </a:prstGeom>
        </p:spPr>
      </p:pic>
      <p:sp>
        <p:nvSpPr>
          <p:cNvPr id="4" name="תיבת טקסט 3">
            <a:extLst>
              <a:ext uri="{FF2B5EF4-FFF2-40B4-BE49-F238E27FC236}">
                <a16:creationId xmlns:a16="http://schemas.microsoft.com/office/drawing/2014/main" id="{E4628854-4C0A-5ABB-4C20-766A2C0FC55C}"/>
              </a:ext>
            </a:extLst>
          </p:cNvPr>
          <p:cNvSpPr txBox="1"/>
          <p:nvPr/>
        </p:nvSpPr>
        <p:spPr>
          <a:xfrm>
            <a:off x="6397451" y="1710468"/>
            <a:ext cx="4784071" cy="523220"/>
          </a:xfrm>
          <a:prstGeom prst="rect">
            <a:avLst/>
          </a:prstGeom>
          <a:noFill/>
        </p:spPr>
        <p:txBody>
          <a:bodyPr wrap="square" rtlCol="1">
            <a:spAutoFit/>
          </a:bodyPr>
          <a:lstStyle/>
          <a:p>
            <a:r>
              <a:rPr lang="he-IL" sz="2800" b="1" dirty="0">
                <a:latin typeface="David" panose="020E0502060401010101" pitchFamily="34" charset="-79"/>
                <a:cs typeface="David" panose="020E0502060401010101" pitchFamily="34" charset="-79"/>
              </a:rPr>
              <a:t>              חובשי קן (איכות)</a:t>
            </a:r>
            <a:endParaRPr lang="he-IL" sz="2000" b="1" dirty="0">
              <a:latin typeface="David" panose="020E0502060401010101" pitchFamily="34" charset="-79"/>
              <a:cs typeface="David" panose="020E0502060401010101" pitchFamily="34" charset="-79"/>
            </a:endParaRPr>
          </a:p>
        </p:txBody>
      </p:sp>
      <p:sp>
        <p:nvSpPr>
          <p:cNvPr id="6" name="תיבת טקסט 5">
            <a:extLst>
              <a:ext uri="{FF2B5EF4-FFF2-40B4-BE49-F238E27FC236}">
                <a16:creationId xmlns:a16="http://schemas.microsoft.com/office/drawing/2014/main" id="{B897893B-5AC5-01B5-C012-C94F61180412}"/>
              </a:ext>
            </a:extLst>
          </p:cNvPr>
          <p:cNvSpPr txBox="1"/>
          <p:nvPr/>
        </p:nvSpPr>
        <p:spPr>
          <a:xfrm>
            <a:off x="5039139" y="432079"/>
            <a:ext cx="6788426" cy="707886"/>
          </a:xfrm>
          <a:prstGeom prst="rect">
            <a:avLst/>
          </a:prstGeom>
          <a:noFill/>
        </p:spPr>
        <p:txBody>
          <a:bodyPr wrap="square" rtlCol="1">
            <a:spAutoFit/>
          </a:bodyPr>
          <a:lstStyle/>
          <a:p>
            <a:r>
              <a:rPr lang="he-IL" sz="4000" b="1" dirty="0">
                <a:solidFill>
                  <a:srgbClr val="FF0000"/>
                </a:solidFill>
                <a:latin typeface="Arial Narrow" panose="020B0606020202030204" pitchFamily="34" charset="0"/>
                <a:cs typeface="David" panose="020E0502060401010101" pitchFamily="34" charset="-79"/>
              </a:rPr>
              <a:t>דוגמאות של השגחה על צאצאים</a:t>
            </a:r>
          </a:p>
        </p:txBody>
      </p:sp>
      <p:sp>
        <p:nvSpPr>
          <p:cNvPr id="2" name="TextBox 1">
            <a:extLst>
              <a:ext uri="{FF2B5EF4-FFF2-40B4-BE49-F238E27FC236}">
                <a16:creationId xmlns:a16="http://schemas.microsoft.com/office/drawing/2014/main" id="{2A948F25-7F89-015C-F72F-598477F90E48}"/>
              </a:ext>
            </a:extLst>
          </p:cNvPr>
          <p:cNvSpPr txBox="1"/>
          <p:nvPr/>
        </p:nvSpPr>
        <p:spPr>
          <a:xfrm>
            <a:off x="1896533" y="1741246"/>
            <a:ext cx="2548467" cy="523220"/>
          </a:xfrm>
          <a:prstGeom prst="rect">
            <a:avLst/>
          </a:prstGeom>
          <a:noFill/>
        </p:spPr>
        <p:txBody>
          <a:bodyPr wrap="square" rtlCol="0">
            <a:spAutoFit/>
          </a:bodyPr>
          <a:lstStyle/>
          <a:p>
            <a:r>
              <a:rPr lang="he-IL" sz="2800" b="1" dirty="0">
                <a:latin typeface="David" panose="020E0502060401010101" pitchFamily="34" charset="-79"/>
                <a:cs typeface="David" panose="020E0502060401010101" pitchFamily="34" charset="-79"/>
              </a:rPr>
              <a:t>עוזבי קן (כמות)</a:t>
            </a:r>
            <a:endParaRPr lang="en-US" sz="2800" b="1" dirty="0">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16190905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B3D561-8963-95FF-D99D-A55F8041CE2D}"/>
            </a:ext>
          </a:extLst>
        </p:cNvPr>
        <p:cNvGrpSpPr/>
        <p:nvPr/>
      </p:nvGrpSpPr>
      <p:grpSpPr>
        <a:xfrm>
          <a:off x="0" y="0"/>
          <a:ext cx="0" cy="0"/>
          <a:chOff x="0" y="0"/>
          <a:chExt cx="0" cy="0"/>
        </a:xfrm>
      </p:grpSpPr>
      <p:pic>
        <p:nvPicPr>
          <p:cNvPr id="1026" name="Picture 2" descr="undefined">
            <a:extLst>
              <a:ext uri="{FF2B5EF4-FFF2-40B4-BE49-F238E27FC236}">
                <a16:creationId xmlns:a16="http://schemas.microsoft.com/office/drawing/2014/main" id="{EC65C89E-94BB-300A-7FC2-58CFF057B232}"/>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03293" y="694775"/>
            <a:ext cx="4811959" cy="5779167"/>
          </a:xfrm>
          <a:prstGeom prst="rect">
            <a:avLst/>
          </a:prstGeom>
          <a:noFill/>
          <a:ln w="19050">
            <a:solidFill>
              <a:schemeClr val="accent4">
                <a:lumMod val="50000"/>
              </a:schemeClr>
            </a:solidFill>
          </a:ln>
          <a:extLst>
            <a:ext uri="{909E8E84-426E-40DD-AFC4-6F175D3DCCD1}">
              <a14:hiddenFill xmlns:a14="http://schemas.microsoft.com/office/drawing/2010/main">
                <a:solidFill>
                  <a:srgbClr val="FFFFFF"/>
                </a:solidFill>
              </a14:hiddenFill>
            </a:ext>
          </a:extLst>
        </p:spPr>
      </p:pic>
      <p:pic>
        <p:nvPicPr>
          <p:cNvPr id="1028" name="Picture 4" descr="גוזל קוקייה בתקריב">
            <a:extLst>
              <a:ext uri="{FF2B5EF4-FFF2-40B4-BE49-F238E27FC236}">
                <a16:creationId xmlns:a16="http://schemas.microsoft.com/office/drawing/2014/main" id="{17683DA0-62F4-4E1A-8EF5-E6B8447F2B04}"/>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292368" y="2207893"/>
            <a:ext cx="5414027" cy="4116921"/>
          </a:xfrm>
          <a:prstGeom prst="rect">
            <a:avLst/>
          </a:prstGeom>
          <a:noFill/>
          <a:ln w="12700">
            <a:solidFill>
              <a:schemeClr val="accent4">
                <a:lumMod val="50000"/>
              </a:schemeClr>
            </a:solidFill>
          </a:ln>
          <a:extLst>
            <a:ext uri="{909E8E84-426E-40DD-AFC4-6F175D3DCCD1}">
              <a14:hiddenFill xmlns:a14="http://schemas.microsoft.com/office/drawing/2010/main">
                <a:solidFill>
                  <a:srgbClr val="FFFFFF"/>
                </a:solidFill>
              </a14:hiddenFill>
            </a:ext>
          </a:extLst>
        </p:spPr>
      </p:pic>
      <p:sp>
        <p:nvSpPr>
          <p:cNvPr id="8" name="תיבת טקסט 7">
            <a:extLst>
              <a:ext uri="{FF2B5EF4-FFF2-40B4-BE49-F238E27FC236}">
                <a16:creationId xmlns:a16="http://schemas.microsoft.com/office/drawing/2014/main" id="{4BCCDD4C-E50D-D6DE-5283-D9D703D07836}"/>
              </a:ext>
            </a:extLst>
          </p:cNvPr>
          <p:cNvSpPr txBox="1"/>
          <p:nvPr/>
        </p:nvSpPr>
        <p:spPr>
          <a:xfrm>
            <a:off x="5515252" y="6407004"/>
            <a:ext cx="6094520" cy="461665"/>
          </a:xfrm>
          <a:prstGeom prst="rect">
            <a:avLst/>
          </a:prstGeom>
          <a:noFill/>
        </p:spPr>
        <p:txBody>
          <a:bodyPr wrap="square">
            <a:spAutoFit/>
          </a:bodyPr>
          <a:lstStyle/>
          <a:p>
            <a:r>
              <a:rPr lang="he-IL" sz="2400" b="1" i="0" dirty="0">
                <a:effectLst/>
                <a:latin typeface="David" panose="020E0502060401010101" pitchFamily="34" charset="-79"/>
                <a:cs typeface="David" panose="020E0502060401010101" pitchFamily="34" charset="-79"/>
              </a:rPr>
              <a:t>גוזל </a:t>
            </a:r>
            <a:r>
              <a:rPr lang="he-IL" sz="2400" b="1" i="0" dirty="0" err="1">
                <a:effectLst/>
                <a:latin typeface="David" panose="020E0502060401010101" pitchFamily="34" charset="-79"/>
                <a:cs typeface="David" panose="020E0502060401010101" pitchFamily="34" charset="-79"/>
              </a:rPr>
              <a:t>קוקיה</a:t>
            </a:r>
            <a:r>
              <a:rPr lang="he-IL" sz="2400" b="1" i="0" dirty="0">
                <a:effectLst/>
                <a:latin typeface="David" panose="020E0502060401010101" pitchFamily="34" charset="-79"/>
                <a:cs typeface="David" panose="020E0502060401010101" pitchFamily="34" charset="-79"/>
              </a:rPr>
              <a:t> </a:t>
            </a:r>
            <a:r>
              <a:rPr lang="he-IL" sz="2400" b="1" i="0" dirty="0" err="1">
                <a:effectLst/>
                <a:latin typeface="David" panose="020E0502060401010101" pitchFamily="34" charset="-79"/>
                <a:cs typeface="David" panose="020E0502060401010101" pitchFamily="34" charset="-79"/>
              </a:rPr>
              <a:t>מצוייצת</a:t>
            </a:r>
            <a:r>
              <a:rPr lang="he-IL" sz="2400" b="1" i="0" dirty="0">
                <a:effectLst/>
                <a:latin typeface="David" panose="020E0502060401010101" pitchFamily="34" charset="-79"/>
                <a:cs typeface="David" panose="020E0502060401010101" pitchFamily="34" charset="-79"/>
              </a:rPr>
              <a:t>  </a:t>
            </a:r>
            <a:r>
              <a:rPr lang="he-IL" sz="1200" b="0" i="0" dirty="0">
                <a:solidFill>
                  <a:srgbClr val="0563C1"/>
                </a:solidFill>
                <a:effectLst/>
                <a:latin typeface="Arial" panose="020B0604020202020204" pitchFamily="34" charset="0"/>
              </a:rPr>
              <a:t>ערן </a:t>
            </a:r>
            <a:r>
              <a:rPr lang="he-IL" sz="1200" b="0" i="0" dirty="0" err="1">
                <a:solidFill>
                  <a:srgbClr val="0563C1"/>
                </a:solidFill>
                <a:effectLst/>
                <a:latin typeface="Arial" panose="020B0604020202020204" pitchFamily="34" charset="0"/>
              </a:rPr>
              <a:t>פינקל</a:t>
            </a:r>
            <a:endParaRPr lang="he-IL" dirty="0"/>
          </a:p>
        </p:txBody>
      </p:sp>
      <p:sp>
        <p:nvSpPr>
          <p:cNvPr id="10" name="תיבת טקסט 9">
            <a:extLst>
              <a:ext uri="{FF2B5EF4-FFF2-40B4-BE49-F238E27FC236}">
                <a16:creationId xmlns:a16="http://schemas.microsoft.com/office/drawing/2014/main" id="{E69A198E-CF17-4FDD-9DBA-1EE97979D9C0}"/>
              </a:ext>
            </a:extLst>
          </p:cNvPr>
          <p:cNvSpPr txBox="1"/>
          <p:nvPr/>
        </p:nvSpPr>
        <p:spPr>
          <a:xfrm>
            <a:off x="-1276165" y="6473942"/>
            <a:ext cx="6691544" cy="461665"/>
          </a:xfrm>
          <a:prstGeom prst="rect">
            <a:avLst/>
          </a:prstGeom>
          <a:noFill/>
        </p:spPr>
        <p:txBody>
          <a:bodyPr wrap="square">
            <a:spAutoFit/>
          </a:bodyPr>
          <a:lstStyle/>
          <a:p>
            <a:r>
              <a:rPr lang="he-IL" sz="2400" b="1" dirty="0" err="1">
                <a:latin typeface="David" panose="020E0502060401010101" pitchFamily="34" charset="-79"/>
                <a:cs typeface="David" panose="020E0502060401010101" pitchFamily="34" charset="-79"/>
              </a:rPr>
              <a:t>קוקיה</a:t>
            </a:r>
            <a:r>
              <a:rPr lang="he-IL" sz="2400" b="1" dirty="0">
                <a:latin typeface="David" panose="020E0502060401010101" pitchFamily="34" charset="-79"/>
                <a:cs typeface="David" panose="020E0502060401010101" pitchFamily="34" charset="-79"/>
              </a:rPr>
              <a:t> </a:t>
            </a:r>
            <a:r>
              <a:rPr lang="he-IL" sz="2400" b="1" dirty="0" err="1">
                <a:latin typeface="David" panose="020E0502060401010101" pitchFamily="34" charset="-79"/>
                <a:cs typeface="David" panose="020E0502060401010101" pitchFamily="34" charset="-79"/>
              </a:rPr>
              <a:t>מצוייצת</a:t>
            </a:r>
            <a:r>
              <a:rPr lang="he-IL" sz="2400" b="1" dirty="0">
                <a:latin typeface="David" panose="020E0502060401010101" pitchFamily="34" charset="-79"/>
                <a:cs typeface="David" panose="020E0502060401010101" pitchFamily="34" charset="-79"/>
              </a:rPr>
              <a:t> </a:t>
            </a:r>
            <a:r>
              <a:rPr lang="en-US" sz="1200" b="0" i="0" dirty="0">
                <a:effectLst/>
                <a:latin typeface="Arial" panose="020B0604020202020204" pitchFamily="34" charset="0"/>
                <a:hlinkClick r:id="rId5" tooltip="User:Zcebeci"/>
              </a:rPr>
              <a:t>Zeynel </a:t>
            </a:r>
            <a:r>
              <a:rPr lang="en-US" sz="1200" b="0" i="0" dirty="0" err="1">
                <a:effectLst/>
                <a:latin typeface="Arial" panose="020B0604020202020204" pitchFamily="34" charset="0"/>
                <a:hlinkClick r:id="rId5" tooltip="User:Zcebeci"/>
              </a:rPr>
              <a:t>Cebeci</a:t>
            </a:r>
            <a:endParaRPr lang="he-IL" dirty="0"/>
          </a:p>
        </p:txBody>
      </p:sp>
      <p:pic>
        <p:nvPicPr>
          <p:cNvPr id="11" name="תמונה 10">
            <a:extLst>
              <a:ext uri="{FF2B5EF4-FFF2-40B4-BE49-F238E27FC236}">
                <a16:creationId xmlns:a16="http://schemas.microsoft.com/office/drawing/2014/main" id="{94D40085-25B1-075F-EC58-64889D76560D}"/>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26934" y="111835"/>
            <a:ext cx="4995682" cy="576073"/>
          </a:xfrm>
          <a:prstGeom prst="rect">
            <a:avLst/>
          </a:prstGeom>
        </p:spPr>
      </p:pic>
      <p:sp>
        <p:nvSpPr>
          <p:cNvPr id="13" name="תיבת טקסט 12">
            <a:extLst>
              <a:ext uri="{FF2B5EF4-FFF2-40B4-BE49-F238E27FC236}">
                <a16:creationId xmlns:a16="http://schemas.microsoft.com/office/drawing/2014/main" id="{213FE668-1BDC-64F8-25BD-5F2545B5D8A8}"/>
              </a:ext>
            </a:extLst>
          </p:cNvPr>
          <p:cNvSpPr txBox="1"/>
          <p:nvPr/>
        </p:nvSpPr>
        <p:spPr>
          <a:xfrm>
            <a:off x="5222616" y="1116199"/>
            <a:ext cx="6732396" cy="830997"/>
          </a:xfrm>
          <a:prstGeom prst="rect">
            <a:avLst/>
          </a:prstGeom>
          <a:noFill/>
        </p:spPr>
        <p:txBody>
          <a:bodyPr wrap="square">
            <a:spAutoFit/>
          </a:bodyPr>
          <a:lstStyle/>
          <a:p>
            <a:r>
              <a:rPr lang="he-IL" sz="2400" b="1" i="0" dirty="0">
                <a:solidFill>
                  <a:srgbClr val="000000"/>
                </a:solidFill>
                <a:effectLst/>
                <a:latin typeface="David" panose="020E0502060401010101" pitchFamily="34" charset="-79"/>
                <a:cs typeface="David" panose="020E0502060401010101" pitchFamily="34" charset="-79"/>
              </a:rPr>
              <a:t>"קוקייה מפקירה הבנים" קראה לה הארנבת בספר</a:t>
            </a:r>
          </a:p>
          <a:p>
            <a:r>
              <a:rPr lang="he-IL" sz="2400" b="1" i="0" dirty="0">
                <a:solidFill>
                  <a:srgbClr val="000000"/>
                </a:solidFill>
                <a:effectLst/>
                <a:latin typeface="David" panose="020E0502060401010101" pitchFamily="34" charset="-79"/>
                <a:cs typeface="David" panose="020E0502060401010101" pitchFamily="34" charset="-79"/>
              </a:rPr>
              <a:t> "דירה להשכיר" – האמנם?  </a:t>
            </a:r>
            <a:endParaRPr lang="he-IL" sz="2400" b="1" dirty="0">
              <a:latin typeface="David" panose="020E0502060401010101" pitchFamily="34" charset="-79"/>
              <a:cs typeface="David" panose="020E0502060401010101" pitchFamily="34" charset="-79"/>
            </a:endParaRPr>
          </a:p>
        </p:txBody>
      </p:sp>
      <p:sp>
        <p:nvSpPr>
          <p:cNvPr id="2" name="תיבת טקסט 1">
            <a:extLst>
              <a:ext uri="{FF2B5EF4-FFF2-40B4-BE49-F238E27FC236}">
                <a16:creationId xmlns:a16="http://schemas.microsoft.com/office/drawing/2014/main" id="{E3B4C858-69FD-4FF8-27CA-C650A1894949}"/>
              </a:ext>
            </a:extLst>
          </p:cNvPr>
          <p:cNvSpPr txBox="1"/>
          <p:nvPr/>
        </p:nvSpPr>
        <p:spPr>
          <a:xfrm>
            <a:off x="6096000" y="103133"/>
            <a:ext cx="5859012" cy="707886"/>
          </a:xfrm>
          <a:prstGeom prst="rect">
            <a:avLst/>
          </a:prstGeom>
          <a:noFill/>
        </p:spPr>
        <p:txBody>
          <a:bodyPr wrap="square" rtlCol="1">
            <a:spAutoFit/>
          </a:bodyPr>
          <a:lstStyle/>
          <a:p>
            <a:r>
              <a:rPr lang="he-IL" sz="4000" b="1" dirty="0">
                <a:solidFill>
                  <a:srgbClr val="FF0000"/>
                </a:solidFill>
                <a:latin typeface="David" panose="020E0502060401010101" pitchFamily="34" charset="-79"/>
                <a:cs typeface="David" panose="020E0502060401010101" pitchFamily="34" charset="-79"/>
              </a:rPr>
              <a:t> טפילות רבייה</a:t>
            </a:r>
          </a:p>
        </p:txBody>
      </p:sp>
    </p:spTree>
    <p:extLst>
      <p:ext uri="{BB962C8B-B14F-4D97-AF65-F5344CB8AC3E}">
        <p14:creationId xmlns:p14="http://schemas.microsoft.com/office/powerpoint/2010/main" val="38938071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תמונה 6">
            <a:extLst>
              <a:ext uri="{FF2B5EF4-FFF2-40B4-BE49-F238E27FC236}">
                <a16:creationId xmlns:a16="http://schemas.microsoft.com/office/drawing/2014/main" id="{A91EDC86-D096-8338-491F-FF58F9CF560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6934" y="111835"/>
            <a:ext cx="4995682" cy="576073"/>
          </a:xfrm>
          <a:prstGeom prst="rect">
            <a:avLst/>
          </a:prstGeom>
        </p:spPr>
      </p:pic>
      <p:pic>
        <p:nvPicPr>
          <p:cNvPr id="5" name="Picture 4">
            <a:extLst>
              <a:ext uri="{FF2B5EF4-FFF2-40B4-BE49-F238E27FC236}">
                <a16:creationId xmlns:a16="http://schemas.microsoft.com/office/drawing/2014/main" id="{9670A00A-2149-80CB-400E-4278E092D3A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049525" y="3386938"/>
            <a:ext cx="4995682" cy="3387333"/>
          </a:xfrm>
          <a:prstGeom prst="rect">
            <a:avLst/>
          </a:prstGeom>
        </p:spPr>
      </p:pic>
      <p:pic>
        <p:nvPicPr>
          <p:cNvPr id="1026" name="Picture 2">
            <a:extLst>
              <a:ext uri="{FF2B5EF4-FFF2-40B4-BE49-F238E27FC236}">
                <a16:creationId xmlns:a16="http://schemas.microsoft.com/office/drawing/2014/main" id="{FB0B4E3A-5468-1C13-8436-C7BDE57A88AA}"/>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7049525" y="83729"/>
            <a:ext cx="4915541" cy="307176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F3A042D2-6B42-8191-2705-BAE0821F5860}"/>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959888" y="3277455"/>
            <a:ext cx="2888173" cy="3468710"/>
          </a:xfrm>
          <a:prstGeom prst="rect">
            <a:avLst/>
          </a:prstGeom>
        </p:spPr>
      </p:pic>
      <p:sp>
        <p:nvSpPr>
          <p:cNvPr id="10" name="TextBox 9">
            <a:extLst>
              <a:ext uri="{FF2B5EF4-FFF2-40B4-BE49-F238E27FC236}">
                <a16:creationId xmlns:a16="http://schemas.microsoft.com/office/drawing/2014/main" id="{9467D5AD-4F69-44A3-1C6D-F6AB9F6B0683}"/>
              </a:ext>
            </a:extLst>
          </p:cNvPr>
          <p:cNvSpPr txBox="1"/>
          <p:nvPr/>
        </p:nvSpPr>
        <p:spPr>
          <a:xfrm>
            <a:off x="805070" y="1073426"/>
            <a:ext cx="5874026" cy="2062103"/>
          </a:xfrm>
          <a:prstGeom prst="rect">
            <a:avLst/>
          </a:prstGeom>
          <a:noFill/>
        </p:spPr>
        <p:txBody>
          <a:bodyPr wrap="square" rtlCol="0">
            <a:spAutoFit/>
          </a:bodyPr>
          <a:lstStyle/>
          <a:p>
            <a:r>
              <a:rPr lang="he-IL" sz="3200" dirty="0">
                <a:solidFill>
                  <a:srgbClr val="FF0000"/>
                </a:solidFill>
              </a:rPr>
              <a:t>בתמונה העליונה שלוש ביצים.</a:t>
            </a:r>
          </a:p>
          <a:p>
            <a:r>
              <a:rPr lang="he-IL" sz="3200" dirty="0">
                <a:solidFill>
                  <a:srgbClr val="FF0000"/>
                </a:solidFill>
              </a:rPr>
              <a:t> למי שייכות הביצים  - </a:t>
            </a:r>
          </a:p>
          <a:p>
            <a:r>
              <a:rPr lang="he-IL" sz="3200" dirty="0">
                <a:solidFill>
                  <a:srgbClr val="FF0000"/>
                </a:solidFill>
              </a:rPr>
              <a:t>לעורב (תמונה ימנית) </a:t>
            </a:r>
          </a:p>
          <a:p>
            <a:r>
              <a:rPr lang="he-IL" sz="3200" dirty="0">
                <a:solidFill>
                  <a:srgbClr val="FF0000"/>
                </a:solidFill>
              </a:rPr>
              <a:t>או לקוקייה (תמונה שמאלית).</a:t>
            </a:r>
            <a:endParaRPr lang="en-US" sz="3200" dirty="0">
              <a:solidFill>
                <a:srgbClr val="FF0000"/>
              </a:solidFill>
            </a:endParaRPr>
          </a:p>
        </p:txBody>
      </p:sp>
      <p:sp>
        <p:nvSpPr>
          <p:cNvPr id="11" name="TextBox 10">
            <a:extLst>
              <a:ext uri="{FF2B5EF4-FFF2-40B4-BE49-F238E27FC236}">
                <a16:creationId xmlns:a16="http://schemas.microsoft.com/office/drawing/2014/main" id="{8FFFFFE0-B149-C6F7-0C0E-0DA0C646390E}"/>
              </a:ext>
            </a:extLst>
          </p:cNvPr>
          <p:cNvSpPr txBox="1"/>
          <p:nvPr/>
        </p:nvSpPr>
        <p:spPr>
          <a:xfrm>
            <a:off x="805070" y="3155498"/>
            <a:ext cx="2743200" cy="1200329"/>
          </a:xfrm>
          <a:prstGeom prst="rect">
            <a:avLst/>
          </a:prstGeom>
          <a:noFill/>
        </p:spPr>
        <p:txBody>
          <a:bodyPr wrap="square" rtlCol="0">
            <a:spAutoFit/>
          </a:bodyPr>
          <a:lstStyle/>
          <a:p>
            <a:r>
              <a:rPr lang="he-IL" dirty="0"/>
              <a:t>מקור תמונת הביצים: </a:t>
            </a:r>
            <a:r>
              <a:rPr lang="he-IL" dirty="0" err="1"/>
              <a:t>ויקימדיה</a:t>
            </a:r>
            <a:r>
              <a:rPr lang="he-IL" dirty="0"/>
              <a:t>, </a:t>
            </a:r>
            <a:r>
              <a:rPr lang="en-US" b="0" i="0" u="sng" dirty="0">
                <a:effectLst/>
                <a:latin typeface="Arial" panose="020B0604020202020204" pitchFamily="34" charset="0"/>
                <a:hlinkClick r:id="rId7" tooltip="User:Ercé"/>
              </a:rPr>
              <a:t>Roger </a:t>
            </a:r>
            <a:r>
              <a:rPr lang="en-US" b="0" i="0" u="sng" dirty="0" err="1">
                <a:effectLst/>
                <a:latin typeface="Arial" panose="020B0604020202020204" pitchFamily="34" charset="0"/>
                <a:hlinkClick r:id="rId7" tooltip="User:Ercé"/>
              </a:rPr>
              <a:t>Culos</a:t>
            </a:r>
            <a:endParaRPr lang="he-IL" dirty="0"/>
          </a:p>
          <a:p>
            <a:r>
              <a:rPr lang="he-IL" dirty="0"/>
              <a:t>מקור תמונת </a:t>
            </a:r>
            <a:r>
              <a:rPr lang="he-IL" dirty="0" err="1"/>
              <a:t>הקוקיה</a:t>
            </a:r>
            <a:r>
              <a:rPr lang="he-IL" dirty="0"/>
              <a:t>, ויקיפדיה, </a:t>
            </a:r>
            <a:r>
              <a:rPr lang="en-US" dirty="0" err="1">
                <a:hlinkClick r:id="rId8"/>
              </a:rPr>
              <a:t>Zeynel</a:t>
            </a:r>
            <a:r>
              <a:rPr lang="en-US" dirty="0">
                <a:hlinkClick r:id="rId8"/>
              </a:rPr>
              <a:t> </a:t>
            </a:r>
            <a:r>
              <a:rPr lang="en-US" dirty="0" err="1">
                <a:hlinkClick r:id="rId8"/>
              </a:rPr>
              <a:t>Cebeci</a:t>
            </a:r>
            <a:endParaRPr lang="en-US" dirty="0"/>
          </a:p>
        </p:txBody>
      </p:sp>
    </p:spTree>
    <p:extLst>
      <p:ext uri="{BB962C8B-B14F-4D97-AF65-F5344CB8AC3E}">
        <p14:creationId xmlns:p14="http://schemas.microsoft.com/office/powerpoint/2010/main" val="1022432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B94216-CF80-F9A2-2F2F-9BAEEF2D618A}"/>
            </a:ext>
          </a:extLst>
        </p:cNvPr>
        <p:cNvGrpSpPr/>
        <p:nvPr/>
      </p:nvGrpSpPr>
      <p:grpSpPr>
        <a:xfrm>
          <a:off x="0" y="0"/>
          <a:ext cx="0" cy="0"/>
          <a:chOff x="0" y="0"/>
          <a:chExt cx="0" cy="0"/>
        </a:xfrm>
      </p:grpSpPr>
      <p:sp>
        <p:nvSpPr>
          <p:cNvPr id="5" name="תיבת טקסט 4">
            <a:extLst>
              <a:ext uri="{FF2B5EF4-FFF2-40B4-BE49-F238E27FC236}">
                <a16:creationId xmlns:a16="http://schemas.microsoft.com/office/drawing/2014/main" id="{06C0913C-53FA-8AC3-20E5-6F6636F94237}"/>
              </a:ext>
            </a:extLst>
          </p:cNvPr>
          <p:cNvSpPr txBox="1"/>
          <p:nvPr/>
        </p:nvSpPr>
        <p:spPr>
          <a:xfrm>
            <a:off x="6319170" y="5969039"/>
            <a:ext cx="5871349" cy="646331"/>
          </a:xfrm>
          <a:prstGeom prst="rect">
            <a:avLst/>
          </a:prstGeom>
          <a:noFill/>
        </p:spPr>
        <p:txBody>
          <a:bodyPr wrap="square">
            <a:spAutoFit/>
          </a:bodyPr>
          <a:lstStyle/>
          <a:p>
            <a:endParaRPr lang="he-IL" dirty="0"/>
          </a:p>
          <a:p>
            <a:r>
              <a:rPr lang="en-US" dirty="0">
                <a:hlinkClick r:id="rId3"/>
              </a:rPr>
              <a:t>https://www.youtube.com/watch?v=ya4k8nXyfJc</a:t>
            </a:r>
            <a:endParaRPr lang="en-US" dirty="0"/>
          </a:p>
        </p:txBody>
      </p:sp>
      <p:pic>
        <p:nvPicPr>
          <p:cNvPr id="7174" name="Picture 6" descr="מוגדר">
            <a:extLst>
              <a:ext uri="{FF2B5EF4-FFF2-40B4-BE49-F238E27FC236}">
                <a16:creationId xmlns:a16="http://schemas.microsoft.com/office/drawing/2014/main" id="{A1D5F4D9-F462-DD76-F5A2-CCF0912AD3F9}"/>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32190" y="1261999"/>
            <a:ext cx="5781391" cy="5030205"/>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sp>
        <p:nvSpPr>
          <p:cNvPr id="7" name="תיבת טקסט 6">
            <a:extLst>
              <a:ext uri="{FF2B5EF4-FFF2-40B4-BE49-F238E27FC236}">
                <a16:creationId xmlns:a16="http://schemas.microsoft.com/office/drawing/2014/main" id="{9313F354-9BA7-F0F7-7C63-177CE7E46CE7}"/>
              </a:ext>
            </a:extLst>
          </p:cNvPr>
          <p:cNvSpPr txBox="1"/>
          <p:nvPr/>
        </p:nvSpPr>
        <p:spPr>
          <a:xfrm>
            <a:off x="7767376" y="5550349"/>
            <a:ext cx="3753294" cy="461665"/>
          </a:xfrm>
          <a:prstGeom prst="rect">
            <a:avLst/>
          </a:prstGeom>
          <a:noFill/>
        </p:spPr>
        <p:txBody>
          <a:bodyPr wrap="square">
            <a:spAutoFit/>
          </a:bodyPr>
          <a:lstStyle/>
          <a:p>
            <a:r>
              <a:rPr lang="he-IL" sz="2400" b="1" i="0" dirty="0">
                <a:solidFill>
                  <a:srgbClr val="202122"/>
                </a:solidFill>
                <a:effectLst/>
                <a:latin typeface="David" panose="020E0502060401010101" pitchFamily="34" charset="-79"/>
                <a:cs typeface="David" panose="020E0502060401010101" pitchFamily="34" charset="-79"/>
              </a:rPr>
              <a:t>פרת חומת-ראש (זכר ונקבה)</a:t>
            </a:r>
            <a:endParaRPr lang="he-IL" dirty="0"/>
          </a:p>
        </p:txBody>
      </p:sp>
      <p:pic>
        <p:nvPicPr>
          <p:cNvPr id="2050" name="Picture 2" descr="עורב משמש כפונדקאי לשני גוזלי קוקייה">
            <a:extLst>
              <a:ext uri="{FF2B5EF4-FFF2-40B4-BE49-F238E27FC236}">
                <a16:creationId xmlns:a16="http://schemas.microsoft.com/office/drawing/2014/main" id="{8E01547B-17BF-F7FD-46E4-CDC257A385F8}"/>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259124" y="1280161"/>
            <a:ext cx="5781391" cy="4313162"/>
          </a:xfrm>
          <a:prstGeom prst="rect">
            <a:avLst/>
          </a:prstGeom>
          <a:noFill/>
          <a:ln w="12700">
            <a:solidFill>
              <a:schemeClr val="accent4">
                <a:lumMod val="50000"/>
              </a:schemeClr>
            </a:solidFill>
          </a:ln>
          <a:extLst>
            <a:ext uri="{909E8E84-426E-40DD-AFC4-6F175D3DCCD1}">
              <a14:hiddenFill xmlns:a14="http://schemas.microsoft.com/office/drawing/2010/main">
                <a:solidFill>
                  <a:srgbClr val="FFFFFF"/>
                </a:solidFill>
              </a14:hiddenFill>
            </a:ext>
          </a:extLst>
        </p:spPr>
      </p:pic>
      <p:pic>
        <p:nvPicPr>
          <p:cNvPr id="10" name="תמונה 9">
            <a:extLst>
              <a:ext uri="{FF2B5EF4-FFF2-40B4-BE49-F238E27FC236}">
                <a16:creationId xmlns:a16="http://schemas.microsoft.com/office/drawing/2014/main" id="{F738C426-2408-9578-C61F-3A2B9D192525}"/>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26934" y="111835"/>
            <a:ext cx="4995682" cy="576073"/>
          </a:xfrm>
          <a:prstGeom prst="rect">
            <a:avLst/>
          </a:prstGeom>
        </p:spPr>
      </p:pic>
      <p:sp>
        <p:nvSpPr>
          <p:cNvPr id="2" name="תיבת טקסט 1">
            <a:extLst>
              <a:ext uri="{FF2B5EF4-FFF2-40B4-BE49-F238E27FC236}">
                <a16:creationId xmlns:a16="http://schemas.microsoft.com/office/drawing/2014/main" id="{E284B12A-FF42-55FC-7A6F-DA404375634D}"/>
              </a:ext>
            </a:extLst>
          </p:cNvPr>
          <p:cNvSpPr txBox="1"/>
          <p:nvPr/>
        </p:nvSpPr>
        <p:spPr>
          <a:xfrm>
            <a:off x="6096000" y="508000"/>
            <a:ext cx="5266267" cy="584775"/>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3200" b="1" i="0" u="none" strike="noStrike" kern="1200" cap="none" spc="0" normalizeH="0" baseline="0" noProof="0" dirty="0">
                <a:ln>
                  <a:noFill/>
                </a:ln>
                <a:solidFill>
                  <a:srgbClr val="FF0000"/>
                </a:solidFill>
                <a:effectLst/>
                <a:uLnTx/>
                <a:uFillTx/>
                <a:latin typeface="David" panose="020E0502060401010101" pitchFamily="34" charset="-79"/>
                <a:ea typeface="+mn-ea"/>
                <a:cs typeface="David" panose="020E0502060401010101" pitchFamily="34" charset="-79"/>
              </a:rPr>
              <a:t>טפילות רבייה– דוגמה נוספת</a:t>
            </a:r>
          </a:p>
        </p:txBody>
      </p:sp>
    </p:spTree>
    <p:extLst>
      <p:ext uri="{BB962C8B-B14F-4D97-AF65-F5344CB8AC3E}">
        <p14:creationId xmlns:p14="http://schemas.microsoft.com/office/powerpoint/2010/main" val="4309054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תיבת טקסט 2">
            <a:extLst>
              <a:ext uri="{FF2B5EF4-FFF2-40B4-BE49-F238E27FC236}">
                <a16:creationId xmlns:a16="http://schemas.microsoft.com/office/drawing/2014/main" id="{4E1C10BB-B563-1AFE-2FCB-117B008E3B4B}"/>
              </a:ext>
            </a:extLst>
          </p:cNvPr>
          <p:cNvSpPr txBox="1"/>
          <p:nvPr/>
        </p:nvSpPr>
        <p:spPr>
          <a:xfrm>
            <a:off x="5924219" y="6079778"/>
            <a:ext cx="6096000" cy="923330"/>
          </a:xfrm>
          <a:prstGeom prst="rect">
            <a:avLst/>
          </a:prstGeom>
          <a:noFill/>
        </p:spPr>
        <p:txBody>
          <a:bodyPr wrap="square">
            <a:spAutoFit/>
          </a:bodyPr>
          <a:lstStyle/>
          <a:p>
            <a:endParaRPr lang="he-IL" dirty="0"/>
          </a:p>
          <a:p>
            <a:r>
              <a:rPr lang="en-US" dirty="0">
                <a:hlinkClick r:id="rId4"/>
              </a:rPr>
              <a:t>https://www.youtube.com/watch?v=pg38LwM78zQ</a:t>
            </a:r>
            <a:endParaRPr lang="en-US" dirty="0"/>
          </a:p>
          <a:p>
            <a:endParaRPr lang="he-IL" dirty="0"/>
          </a:p>
        </p:txBody>
      </p:sp>
      <p:pic>
        <p:nvPicPr>
          <p:cNvPr id="9" name="תמונה 8">
            <a:extLst>
              <a:ext uri="{FF2B5EF4-FFF2-40B4-BE49-F238E27FC236}">
                <a16:creationId xmlns:a16="http://schemas.microsoft.com/office/drawing/2014/main" id="{C2D83803-98A3-EEEC-98E2-613AFDE4579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54980" y="873577"/>
            <a:ext cx="11283609" cy="5440835"/>
          </a:xfrm>
          <a:prstGeom prst="rect">
            <a:avLst/>
          </a:prstGeom>
          <a:ln w="12700">
            <a:solidFill>
              <a:schemeClr val="accent4">
                <a:lumMod val="50000"/>
              </a:schemeClr>
            </a:solidFill>
          </a:ln>
        </p:spPr>
      </p:pic>
      <p:pic>
        <p:nvPicPr>
          <p:cNvPr id="10" name="מדיה מקוונת 9" title="Finch Nest Parasitized by Cowbird!">
            <a:hlinkClick r:id="" action="ppaction://media"/>
            <a:extLst>
              <a:ext uri="{FF2B5EF4-FFF2-40B4-BE49-F238E27FC236}">
                <a16:creationId xmlns:a16="http://schemas.microsoft.com/office/drawing/2014/main" id="{5799EA50-8CF9-971B-99DF-6902E66170D3}"/>
              </a:ext>
            </a:extLst>
          </p:cNvPr>
          <p:cNvPicPr>
            <a:picLocks noRot="1" noChangeAspect="1"/>
          </p:cNvPicPr>
          <p:nvPr>
            <a:videoFile r:link="rId1"/>
          </p:nvPr>
        </p:nvPicPr>
        <p:blipFill>
          <a:blip r:embed="rId6"/>
          <a:stretch>
            <a:fillRect/>
          </a:stretch>
        </p:blipFill>
        <p:spPr>
          <a:xfrm>
            <a:off x="253411" y="3429000"/>
            <a:ext cx="5106912" cy="2885412"/>
          </a:xfrm>
          <a:prstGeom prst="rect">
            <a:avLst/>
          </a:prstGeom>
        </p:spPr>
      </p:pic>
      <p:pic>
        <p:nvPicPr>
          <p:cNvPr id="11" name="תמונה 10">
            <a:extLst>
              <a:ext uri="{FF2B5EF4-FFF2-40B4-BE49-F238E27FC236}">
                <a16:creationId xmlns:a16="http://schemas.microsoft.com/office/drawing/2014/main" id="{A740C8BE-D0F1-66D2-0677-853B58429A8B}"/>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226934" y="111835"/>
            <a:ext cx="4995682" cy="576073"/>
          </a:xfrm>
          <a:prstGeom prst="rect">
            <a:avLst/>
          </a:prstGeom>
        </p:spPr>
      </p:pic>
    </p:spTree>
    <p:extLst>
      <p:ext uri="{BB962C8B-B14F-4D97-AF65-F5344CB8AC3E}">
        <p14:creationId xmlns:p14="http://schemas.microsoft.com/office/powerpoint/2010/main" val="2541635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0"/>
                </p:tgtEl>
              </p:cMediaNode>
            </p:video>
            <p:seq concurrent="1" nextAc="seek">
              <p:cTn id="8" restart="whenNotActive" fill="hold" evtFilter="cancelBubble" nodeType="interactiveSeq">
                <p:stCondLst>
                  <p:cond evt="onClick" delay="0">
                    <p:tgtEl>
                      <p:spTgt spid="10"/>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0"/>
                                        </p:tgtEl>
                                      </p:cBhvr>
                                    </p:cmd>
                                  </p:childTnLst>
                                </p:cTn>
                              </p:par>
                            </p:childTnLst>
                          </p:cTn>
                        </p:par>
                      </p:childTnLst>
                    </p:cTn>
                  </p:par>
                </p:childTnLst>
              </p:cTn>
              <p:nextCondLst>
                <p:cond evt="onClick" delay="0">
                  <p:tgtEl>
                    <p:spTgt spid="10"/>
                  </p:tgtEl>
                </p:cond>
              </p:nextCondLst>
            </p:seq>
          </p:childTnLst>
        </p:cTn>
      </p:par>
    </p:tnLst>
  </p:timing>
</p:sld>
</file>

<file path=ppt/theme/theme1.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2646</TotalTime>
  <Words>2493</Words>
  <Application>Microsoft Office PowerPoint</Application>
  <PresentationFormat>מסך רחב</PresentationFormat>
  <Paragraphs>230</Paragraphs>
  <Slides>28</Slides>
  <Notes>24</Notes>
  <HiddenSlides>0</HiddenSlides>
  <MMClips>2</MMClips>
  <ScaleCrop>false</ScaleCrop>
  <HeadingPairs>
    <vt:vector size="6" baseType="variant">
      <vt:variant>
        <vt:lpstr>גופנים בשימוש</vt:lpstr>
      </vt:variant>
      <vt:variant>
        <vt:i4>7</vt:i4>
      </vt:variant>
      <vt:variant>
        <vt:lpstr>ערכת נושא</vt:lpstr>
      </vt:variant>
      <vt:variant>
        <vt:i4>2</vt:i4>
      </vt:variant>
      <vt:variant>
        <vt:lpstr>כותרות שקופיות</vt:lpstr>
      </vt:variant>
      <vt:variant>
        <vt:i4>28</vt:i4>
      </vt:variant>
    </vt:vector>
  </HeadingPairs>
  <TitlesOfParts>
    <vt:vector size="37" baseType="lpstr">
      <vt:lpstr>Arial</vt:lpstr>
      <vt:lpstr>Arial Narrow</vt:lpstr>
      <vt:lpstr>Calibri</vt:lpstr>
      <vt:lpstr>Calibri Light</vt:lpstr>
      <vt:lpstr>David</vt:lpstr>
      <vt:lpstr>Open Sans Hebrew</vt:lpstr>
      <vt:lpstr>Segoe UI Web (Hebrew)</vt:lpstr>
      <vt:lpstr>ערכת נושא Office</vt:lpstr>
      <vt:lpstr>Office Theme</vt:lpstr>
      <vt:lpstr> דאגה לצאצאים בטבע</vt:lpstr>
      <vt:lpstr>על הורות והישרדות בטבע</vt:lpstr>
      <vt:lpstr>העדר השגחה</vt:lpstr>
      <vt:lpstr>קיום השגחה  </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מדוע בעלי הקן אינם זורקים את הגוזלים הזרים?</vt:lpstr>
      <vt:lpstr>מצגת של PowerPoint‏</vt:lpstr>
      <vt:lpstr>פילי ים Gary Bembridge</vt:lpstr>
      <vt:lpstr>מצגת של PowerPoint‏</vt:lpstr>
      <vt:lpstr>מצגת של PowerPoint‏</vt:lpstr>
      <vt:lpstr>מצגת של PowerPoint‏</vt:lpstr>
      <vt:lpstr>חלוקת תפקידים בגידול צאצאים: נקבה</vt:lpstr>
      <vt:lpstr>שיתוף פעולה בין הזכר לנקבה בגידול צאצאים</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noga mishan</dc:creator>
  <cp:lastModifiedBy>shlomi sh shlomish</cp:lastModifiedBy>
  <cp:revision>19</cp:revision>
  <dcterms:created xsi:type="dcterms:W3CDTF">2025-02-10T05:30:49Z</dcterms:created>
  <dcterms:modified xsi:type="dcterms:W3CDTF">2025-02-20T07:09:11Z</dcterms:modified>
</cp:coreProperties>
</file>