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6"/>
  </p:notesMasterIdLst>
  <p:sldIdLst>
    <p:sldId id="309" r:id="rId3"/>
    <p:sldId id="319" r:id="rId4"/>
    <p:sldId id="313" r:id="rId5"/>
    <p:sldId id="258" r:id="rId6"/>
    <p:sldId id="276" r:id="rId7"/>
    <p:sldId id="267" r:id="rId8"/>
    <p:sldId id="310" r:id="rId9"/>
    <p:sldId id="316" r:id="rId10"/>
    <p:sldId id="323" r:id="rId11"/>
    <p:sldId id="278" r:id="rId12"/>
    <p:sldId id="260" r:id="rId13"/>
    <p:sldId id="266" r:id="rId14"/>
    <p:sldId id="264" r:id="rId15"/>
    <p:sldId id="268" r:id="rId16"/>
    <p:sldId id="273" r:id="rId17"/>
    <p:sldId id="269" r:id="rId18"/>
    <p:sldId id="271" r:id="rId19"/>
    <p:sldId id="272" r:id="rId20"/>
    <p:sldId id="274" r:id="rId21"/>
    <p:sldId id="265" r:id="rId22"/>
    <p:sldId id="262" r:id="rId23"/>
    <p:sldId id="275" r:id="rId24"/>
    <p:sldId id="314" r:id="rId25"/>
    <p:sldId id="315" r:id="rId26"/>
    <p:sldId id="277" r:id="rId27"/>
    <p:sldId id="308" r:id="rId28"/>
    <p:sldId id="311" r:id="rId29"/>
    <p:sldId id="312" r:id="rId30"/>
    <p:sldId id="321" r:id="rId31"/>
    <p:sldId id="322" r:id="rId32"/>
    <p:sldId id="318" r:id="rId33"/>
    <p:sldId id="324" r:id="rId34"/>
    <p:sldId id="31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i dressler" initials="md" lastIdx="3" clrIdx="0">
    <p:extLst>
      <p:ext uri="{19B8F6BF-5375-455C-9EA6-DF929625EA0E}">
        <p15:presenceInfo xmlns:p15="http://schemas.microsoft.com/office/powerpoint/2012/main" userId="1621ad8585f3c8d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3155" autoAdjust="0"/>
  </p:normalViewPr>
  <p:slideViewPr>
    <p:cSldViewPr snapToGrid="0">
      <p:cViewPr varScale="1">
        <p:scale>
          <a:sx n="53" d="100"/>
          <a:sy n="53" d="100"/>
        </p:scale>
        <p:origin x="1434"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26F3C2-D91D-4AFC-A4E1-0798A24FD1EC}" type="datetimeFigureOut">
              <a:rPr lang="en-US" smtClean="0"/>
              <a:t>2/24/2025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757D5B-2B6F-4443-ACE0-46D473F3A323}" type="slidenum">
              <a:rPr lang="en-US" smtClean="0"/>
              <a:t>‹#›</a:t>
            </a:fld>
            <a:endParaRPr lang="en-US"/>
          </a:p>
        </p:txBody>
      </p:sp>
    </p:spTree>
    <p:extLst>
      <p:ext uri="{BB962C8B-B14F-4D97-AF65-F5344CB8AC3E}">
        <p14:creationId xmlns:p14="http://schemas.microsoft.com/office/powerpoint/2010/main" val="1903202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a:t>בכל מקום שלא צוין במפורש מקור התמונות, מקורן מאתר </a:t>
            </a:r>
            <a:r>
              <a:rPr lang="en-US" dirty="0" err="1"/>
              <a:t>pixabay</a:t>
            </a:r>
            <a:r>
              <a:rPr lang="he-IL" dirty="0"/>
              <a:t> </a:t>
            </a:r>
            <a:endParaRPr lang="en-US" dirty="0"/>
          </a:p>
        </p:txBody>
      </p:sp>
      <p:sp>
        <p:nvSpPr>
          <p:cNvPr id="4" name="Slide Number Placeholder 3"/>
          <p:cNvSpPr>
            <a:spLocks noGrp="1"/>
          </p:cNvSpPr>
          <p:nvPr>
            <p:ph type="sldNum" sz="quarter" idx="5"/>
          </p:nvPr>
        </p:nvSpPr>
        <p:spPr/>
        <p:txBody>
          <a:bodyPr/>
          <a:lstStyle/>
          <a:p>
            <a:fld id="{97757D5B-2B6F-4443-ACE0-46D473F3A323}" type="slidenum">
              <a:rPr lang="en-US" smtClean="0"/>
              <a:t>1</a:t>
            </a:fld>
            <a:endParaRPr lang="en-US"/>
          </a:p>
        </p:txBody>
      </p:sp>
    </p:spTree>
    <p:extLst>
      <p:ext uri="{BB962C8B-B14F-4D97-AF65-F5344CB8AC3E}">
        <p14:creationId xmlns:p14="http://schemas.microsoft.com/office/powerpoint/2010/main" val="2182084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he-IL" dirty="0"/>
              <a:t>מציגים את האפשרויות לפתרונות שמוצגות בשקף. גוף האדם אינו מסוגל להרים אבן שמשקלה 2.5 טון</a:t>
            </a:r>
            <a:endParaRPr lang="en-US" dirty="0"/>
          </a:p>
        </p:txBody>
      </p:sp>
      <p:sp>
        <p:nvSpPr>
          <p:cNvPr id="4" name="Slide Number Placeholder 3"/>
          <p:cNvSpPr>
            <a:spLocks noGrp="1"/>
          </p:cNvSpPr>
          <p:nvPr>
            <p:ph type="sldNum" sz="quarter" idx="5"/>
          </p:nvPr>
        </p:nvSpPr>
        <p:spPr/>
        <p:txBody>
          <a:bodyPr/>
          <a:lstStyle/>
          <a:p>
            <a:fld id="{97757D5B-2B6F-4443-ACE0-46D473F3A323}" type="slidenum">
              <a:rPr lang="en-US" smtClean="0"/>
              <a:t>14</a:t>
            </a:fld>
            <a:endParaRPr lang="en-US"/>
          </a:p>
        </p:txBody>
      </p:sp>
    </p:spTree>
    <p:extLst>
      <p:ext uri="{BB962C8B-B14F-4D97-AF65-F5344CB8AC3E}">
        <p14:creationId xmlns:p14="http://schemas.microsoft.com/office/powerpoint/2010/main" val="703456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he-IL" dirty="0"/>
              <a:t>מציגים את הפתרון של מנוף. המנוך מגביר את יכולתו של האדם. אך האדם לא יכול להרים אבן במשקל 2.5 טון באמצעות מנוף כזה.</a:t>
            </a:r>
            <a:endParaRPr lang="en-US" dirty="0"/>
          </a:p>
        </p:txBody>
      </p:sp>
      <p:sp>
        <p:nvSpPr>
          <p:cNvPr id="4" name="Slide Number Placeholder 3"/>
          <p:cNvSpPr>
            <a:spLocks noGrp="1"/>
          </p:cNvSpPr>
          <p:nvPr>
            <p:ph type="sldNum" sz="quarter" idx="5"/>
          </p:nvPr>
        </p:nvSpPr>
        <p:spPr/>
        <p:txBody>
          <a:bodyPr/>
          <a:lstStyle/>
          <a:p>
            <a:fld id="{97757D5B-2B6F-4443-ACE0-46D473F3A323}" type="slidenum">
              <a:rPr lang="en-US" smtClean="0"/>
              <a:t>15</a:t>
            </a:fld>
            <a:endParaRPr lang="en-US"/>
          </a:p>
        </p:txBody>
      </p:sp>
    </p:spTree>
    <p:extLst>
      <p:ext uri="{BB962C8B-B14F-4D97-AF65-F5344CB8AC3E}">
        <p14:creationId xmlns:p14="http://schemas.microsoft.com/office/powerpoint/2010/main" val="1966208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he-IL" dirty="0"/>
              <a:t>בתקופה זו, לא היו לבני האדם מכונות כאלה.</a:t>
            </a:r>
            <a:endParaRPr lang="en-US" dirty="0"/>
          </a:p>
        </p:txBody>
      </p:sp>
      <p:sp>
        <p:nvSpPr>
          <p:cNvPr id="4" name="Slide Number Placeholder 3"/>
          <p:cNvSpPr>
            <a:spLocks noGrp="1"/>
          </p:cNvSpPr>
          <p:nvPr>
            <p:ph type="sldNum" sz="quarter" idx="5"/>
          </p:nvPr>
        </p:nvSpPr>
        <p:spPr/>
        <p:txBody>
          <a:bodyPr/>
          <a:lstStyle/>
          <a:p>
            <a:fld id="{97757D5B-2B6F-4443-ACE0-46D473F3A323}" type="slidenum">
              <a:rPr lang="en-US" smtClean="0"/>
              <a:t>16</a:t>
            </a:fld>
            <a:endParaRPr lang="en-US"/>
          </a:p>
        </p:txBody>
      </p:sp>
    </p:spTree>
    <p:extLst>
      <p:ext uri="{BB962C8B-B14F-4D97-AF65-F5344CB8AC3E}">
        <p14:creationId xmlns:p14="http://schemas.microsoft.com/office/powerpoint/2010/main" val="4004419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בתקופה זו, לא היו לבני האדם מכונות כאלה.</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
        <p:nvSpPr>
          <p:cNvPr id="4" name="Slide Number Placeholder 3"/>
          <p:cNvSpPr>
            <a:spLocks noGrp="1"/>
          </p:cNvSpPr>
          <p:nvPr>
            <p:ph type="sldNum" sz="quarter" idx="5"/>
          </p:nvPr>
        </p:nvSpPr>
        <p:spPr/>
        <p:txBody>
          <a:bodyPr/>
          <a:lstStyle/>
          <a:p>
            <a:fld id="{97757D5B-2B6F-4443-ACE0-46D473F3A323}" type="slidenum">
              <a:rPr lang="en-US" smtClean="0"/>
              <a:t>17</a:t>
            </a:fld>
            <a:endParaRPr lang="en-US"/>
          </a:p>
        </p:txBody>
      </p:sp>
    </p:spTree>
    <p:extLst>
      <p:ext uri="{BB962C8B-B14F-4D97-AF65-F5344CB8AC3E}">
        <p14:creationId xmlns:p14="http://schemas.microsoft.com/office/powerpoint/2010/main" val="2497141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he-IL" dirty="0"/>
              <a:t>מציגים לתלמידים את האתגר ומבקשים מהם להעלות רעיונות לפתרון הבעיה. חשוב להציג את הפתרון באמצעות סרטוט או בניית דגם.</a:t>
            </a:r>
            <a:endParaRPr lang="en-US" dirty="0"/>
          </a:p>
        </p:txBody>
      </p:sp>
      <p:sp>
        <p:nvSpPr>
          <p:cNvPr id="4" name="Slide Number Placeholder 3"/>
          <p:cNvSpPr>
            <a:spLocks noGrp="1"/>
          </p:cNvSpPr>
          <p:nvPr>
            <p:ph type="sldNum" sz="quarter" idx="5"/>
          </p:nvPr>
        </p:nvSpPr>
        <p:spPr/>
        <p:txBody>
          <a:bodyPr/>
          <a:lstStyle/>
          <a:p>
            <a:fld id="{97757D5B-2B6F-4443-ACE0-46D473F3A323}" type="slidenum">
              <a:rPr lang="en-US" smtClean="0"/>
              <a:t>18</a:t>
            </a:fld>
            <a:endParaRPr lang="en-US"/>
          </a:p>
        </p:txBody>
      </p:sp>
    </p:spTree>
    <p:extLst>
      <p:ext uri="{BB962C8B-B14F-4D97-AF65-F5344CB8AC3E}">
        <p14:creationId xmlns:p14="http://schemas.microsoft.com/office/powerpoint/2010/main" val="27607796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מציגים לתלמידים את הרעיון לפתרון  ומבקשים מהם להעלות רעיונות לפתרון הבעיה. חשוב להציג את הפתרון באמצעות סרטוט או בניית דגם.</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
        <p:nvSpPr>
          <p:cNvPr id="4" name="Slide Number Placeholder 3"/>
          <p:cNvSpPr>
            <a:spLocks noGrp="1"/>
          </p:cNvSpPr>
          <p:nvPr>
            <p:ph type="sldNum" sz="quarter" idx="5"/>
          </p:nvPr>
        </p:nvSpPr>
        <p:spPr/>
        <p:txBody>
          <a:bodyPr/>
          <a:lstStyle/>
          <a:p>
            <a:fld id="{97757D5B-2B6F-4443-ACE0-46D473F3A323}" type="slidenum">
              <a:rPr lang="en-US" smtClean="0"/>
              <a:t>19</a:t>
            </a:fld>
            <a:endParaRPr lang="en-US"/>
          </a:p>
        </p:txBody>
      </p:sp>
    </p:spTree>
    <p:extLst>
      <p:ext uri="{BB962C8B-B14F-4D97-AF65-F5344CB8AC3E}">
        <p14:creationId xmlns:p14="http://schemas.microsoft.com/office/powerpoint/2010/main" val="1458999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he-IL" dirty="0"/>
              <a:t>מבקשים מהתלמידים לתאר את הפתרון המוצג בתמונה ולנסות להסביר מדוע פתרון זה הגביר את יכולתם של הקדמונים לשנע את האבנים הכבדות. שימו לב למבנה המתקן ולחבלים.</a:t>
            </a:r>
            <a:endParaRPr lang="en-US" dirty="0"/>
          </a:p>
        </p:txBody>
      </p:sp>
      <p:sp>
        <p:nvSpPr>
          <p:cNvPr id="4" name="Slide Number Placeholder 3"/>
          <p:cNvSpPr>
            <a:spLocks noGrp="1"/>
          </p:cNvSpPr>
          <p:nvPr>
            <p:ph type="sldNum" sz="quarter" idx="5"/>
          </p:nvPr>
        </p:nvSpPr>
        <p:spPr/>
        <p:txBody>
          <a:bodyPr/>
          <a:lstStyle/>
          <a:p>
            <a:fld id="{97757D5B-2B6F-4443-ACE0-46D473F3A323}" type="slidenum">
              <a:rPr lang="en-US" smtClean="0"/>
              <a:t>20</a:t>
            </a:fld>
            <a:endParaRPr lang="en-US"/>
          </a:p>
        </p:txBody>
      </p:sp>
    </p:spTree>
    <p:extLst>
      <p:ext uri="{BB962C8B-B14F-4D97-AF65-F5344CB8AC3E}">
        <p14:creationId xmlns:p14="http://schemas.microsoft.com/office/powerpoint/2010/main" val="16363274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J. West*, G. Gallagher*, K. Waters** *Department of Chemistry and Physics, Indiana State University, Terre Haute, IN 47809 **Department of Physics, Michigan Technological University, Houghton MI 49931 (conducted while an undergrad at ISU)</a:t>
            </a:r>
            <a:endParaRPr lang="he-IL"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מבקשים מהתלמידים לתאר את הפתרון המוצג בתמונה ולנסות להסביר מדוע פתרון זה הגביר את יכולתם של הקדמונים לשנע את האבנים הכבדות.</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
        <p:nvSpPr>
          <p:cNvPr id="4" name="Slide Number Placeholder 3"/>
          <p:cNvSpPr>
            <a:spLocks noGrp="1"/>
          </p:cNvSpPr>
          <p:nvPr>
            <p:ph type="sldNum" sz="quarter" idx="5"/>
          </p:nvPr>
        </p:nvSpPr>
        <p:spPr/>
        <p:txBody>
          <a:bodyPr/>
          <a:lstStyle/>
          <a:p>
            <a:fld id="{97757D5B-2B6F-4443-ACE0-46D473F3A323}" type="slidenum">
              <a:rPr lang="en-US" smtClean="0"/>
              <a:t>21</a:t>
            </a:fld>
            <a:endParaRPr lang="en-US"/>
          </a:p>
        </p:txBody>
      </p:sp>
    </p:spTree>
    <p:extLst>
      <p:ext uri="{BB962C8B-B14F-4D97-AF65-F5344CB8AC3E}">
        <p14:creationId xmlns:p14="http://schemas.microsoft.com/office/powerpoint/2010/main" val="26865761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he-IL" dirty="0"/>
              <a:t>השקף מציג את ההסבר הפיזיקלי לשני הפתרונות. העקרון הוא הקטנת החיכוך באמצעות גלגול.</a:t>
            </a:r>
            <a:endParaRPr lang="en-US" dirty="0"/>
          </a:p>
        </p:txBody>
      </p:sp>
      <p:sp>
        <p:nvSpPr>
          <p:cNvPr id="4" name="Slide Number Placeholder 3"/>
          <p:cNvSpPr>
            <a:spLocks noGrp="1"/>
          </p:cNvSpPr>
          <p:nvPr>
            <p:ph type="sldNum" sz="quarter" idx="5"/>
          </p:nvPr>
        </p:nvSpPr>
        <p:spPr/>
        <p:txBody>
          <a:bodyPr/>
          <a:lstStyle/>
          <a:p>
            <a:fld id="{97757D5B-2B6F-4443-ACE0-46D473F3A323}" type="slidenum">
              <a:rPr lang="en-US" smtClean="0"/>
              <a:t>22</a:t>
            </a:fld>
            <a:endParaRPr lang="en-US"/>
          </a:p>
        </p:txBody>
      </p:sp>
    </p:spTree>
    <p:extLst>
      <p:ext uri="{BB962C8B-B14F-4D97-AF65-F5344CB8AC3E}">
        <p14:creationId xmlns:p14="http://schemas.microsoft.com/office/powerpoint/2010/main" val="17770192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he-IL" dirty="0"/>
              <a:t>קיימות תיאוריות רבות. הסרטון מציג טכניקה של גרירת האבנים על גבי חול רטוב.</a:t>
            </a:r>
            <a:endParaRPr lang="en-US" dirty="0"/>
          </a:p>
        </p:txBody>
      </p:sp>
      <p:sp>
        <p:nvSpPr>
          <p:cNvPr id="4" name="Slide Number Placeholder 3"/>
          <p:cNvSpPr>
            <a:spLocks noGrp="1"/>
          </p:cNvSpPr>
          <p:nvPr>
            <p:ph type="sldNum" sz="quarter" idx="5"/>
          </p:nvPr>
        </p:nvSpPr>
        <p:spPr/>
        <p:txBody>
          <a:bodyPr/>
          <a:lstStyle/>
          <a:p>
            <a:fld id="{97757D5B-2B6F-4443-ACE0-46D473F3A323}" type="slidenum">
              <a:rPr lang="en-US" smtClean="0"/>
              <a:t>23</a:t>
            </a:fld>
            <a:endParaRPr lang="en-US"/>
          </a:p>
        </p:txBody>
      </p:sp>
    </p:spTree>
    <p:extLst>
      <p:ext uri="{BB962C8B-B14F-4D97-AF65-F5344CB8AC3E}">
        <p14:creationId xmlns:p14="http://schemas.microsoft.com/office/powerpoint/2010/main" val="146238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he-IL" dirty="0"/>
              <a:t>מציגים לתלמידים את המידע.</a:t>
            </a:r>
            <a:endParaRPr lang="en-US" dirty="0"/>
          </a:p>
        </p:txBody>
      </p:sp>
      <p:sp>
        <p:nvSpPr>
          <p:cNvPr id="4" name="Slide Number Placeholder 3"/>
          <p:cNvSpPr>
            <a:spLocks noGrp="1"/>
          </p:cNvSpPr>
          <p:nvPr>
            <p:ph type="sldNum" sz="quarter" idx="5"/>
          </p:nvPr>
        </p:nvSpPr>
        <p:spPr/>
        <p:txBody>
          <a:bodyPr/>
          <a:lstStyle/>
          <a:p>
            <a:fld id="{97757D5B-2B6F-4443-ACE0-46D473F3A323}" type="slidenum">
              <a:rPr lang="en-US" smtClean="0"/>
              <a:t>3</a:t>
            </a:fld>
            <a:endParaRPr lang="en-US"/>
          </a:p>
        </p:txBody>
      </p:sp>
    </p:spTree>
    <p:extLst>
      <p:ext uri="{BB962C8B-B14F-4D97-AF65-F5344CB8AC3E}">
        <p14:creationId xmlns:p14="http://schemas.microsoft.com/office/powerpoint/2010/main" val="39253175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he-IL" dirty="0"/>
              <a:t>הסרטון מציע תיאוריה לטכניקה של שינוע האבנים הכבדות על ידי הצפתן. לפני ההקרנה מעלים את השאלה: כיצד אפשר להציף גופים כבדים (או: כיצד אפשר להציף אבן?). מבקשים מהתלמידים להעלות רעיונות.</a:t>
            </a:r>
            <a:endParaRPr lang="en-US" dirty="0"/>
          </a:p>
          <a:p>
            <a:endParaRPr lang="en-US" dirty="0"/>
          </a:p>
        </p:txBody>
      </p:sp>
      <p:sp>
        <p:nvSpPr>
          <p:cNvPr id="4" name="Slide Number Placeholder 3"/>
          <p:cNvSpPr>
            <a:spLocks noGrp="1"/>
          </p:cNvSpPr>
          <p:nvPr>
            <p:ph type="sldNum" sz="quarter" idx="5"/>
          </p:nvPr>
        </p:nvSpPr>
        <p:spPr/>
        <p:txBody>
          <a:bodyPr/>
          <a:lstStyle/>
          <a:p>
            <a:fld id="{97757D5B-2B6F-4443-ACE0-46D473F3A323}" type="slidenum">
              <a:rPr lang="en-US" smtClean="0"/>
              <a:t>24</a:t>
            </a:fld>
            <a:endParaRPr lang="en-US"/>
          </a:p>
        </p:txBody>
      </p:sp>
    </p:spTree>
    <p:extLst>
      <p:ext uri="{BB962C8B-B14F-4D97-AF65-F5344CB8AC3E}">
        <p14:creationId xmlns:p14="http://schemas.microsoft.com/office/powerpoint/2010/main" val="8229290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he-IL" dirty="0"/>
              <a:t>פירמידות היו בכל העולם. שתי הפירמידות שמוצגות בשקף נבנו על ידי תרבות המאיה באמריקה הדרומית.</a:t>
            </a:r>
            <a:endParaRPr lang="en-US" dirty="0"/>
          </a:p>
        </p:txBody>
      </p:sp>
      <p:sp>
        <p:nvSpPr>
          <p:cNvPr id="4" name="Slide Number Placeholder 3"/>
          <p:cNvSpPr>
            <a:spLocks noGrp="1"/>
          </p:cNvSpPr>
          <p:nvPr>
            <p:ph type="sldNum" sz="quarter" idx="5"/>
          </p:nvPr>
        </p:nvSpPr>
        <p:spPr/>
        <p:txBody>
          <a:bodyPr/>
          <a:lstStyle/>
          <a:p>
            <a:fld id="{97757D5B-2B6F-4443-ACE0-46D473F3A323}" type="slidenum">
              <a:rPr lang="en-US" smtClean="0"/>
              <a:t>25</a:t>
            </a:fld>
            <a:endParaRPr lang="en-US"/>
          </a:p>
        </p:txBody>
      </p:sp>
    </p:spTree>
    <p:extLst>
      <p:ext uri="{BB962C8B-B14F-4D97-AF65-F5344CB8AC3E}">
        <p14:creationId xmlns:p14="http://schemas.microsoft.com/office/powerpoint/2010/main" val="26417826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he-IL" dirty="0"/>
              <a:t>הפירמידות מהוות מקור להשראה ליצירה באומנות.  מציגים לתלמידים את הדוגמאות שמוצגות בשקפים ומבקשים מהם לתאר את הביטוי של הפירמידות ביצירה.</a:t>
            </a:r>
            <a:endParaRPr lang="en-US" dirty="0"/>
          </a:p>
        </p:txBody>
      </p:sp>
      <p:sp>
        <p:nvSpPr>
          <p:cNvPr id="4" name="Slide Number Placeholder 3"/>
          <p:cNvSpPr>
            <a:spLocks noGrp="1"/>
          </p:cNvSpPr>
          <p:nvPr>
            <p:ph type="sldNum" sz="quarter" idx="5"/>
          </p:nvPr>
        </p:nvSpPr>
        <p:spPr/>
        <p:txBody>
          <a:bodyPr/>
          <a:lstStyle/>
          <a:p>
            <a:fld id="{97757D5B-2B6F-4443-ACE0-46D473F3A323}" type="slidenum">
              <a:rPr lang="en-US" smtClean="0"/>
              <a:t>26</a:t>
            </a:fld>
            <a:endParaRPr lang="en-US"/>
          </a:p>
        </p:txBody>
      </p:sp>
    </p:spTree>
    <p:extLst>
      <p:ext uri="{BB962C8B-B14F-4D97-AF65-F5344CB8AC3E}">
        <p14:creationId xmlns:p14="http://schemas.microsoft.com/office/powerpoint/2010/main" val="29928455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he-IL" dirty="0"/>
              <a:t>דוגמאות נוספות</a:t>
            </a:r>
            <a:endParaRPr lang="en-US" dirty="0"/>
          </a:p>
        </p:txBody>
      </p:sp>
      <p:sp>
        <p:nvSpPr>
          <p:cNvPr id="4" name="Slide Number Placeholder 3"/>
          <p:cNvSpPr>
            <a:spLocks noGrp="1"/>
          </p:cNvSpPr>
          <p:nvPr>
            <p:ph type="sldNum" sz="quarter" idx="5"/>
          </p:nvPr>
        </p:nvSpPr>
        <p:spPr/>
        <p:txBody>
          <a:bodyPr/>
          <a:lstStyle/>
          <a:p>
            <a:fld id="{97757D5B-2B6F-4443-ACE0-46D473F3A323}" type="slidenum">
              <a:rPr lang="en-US" smtClean="0"/>
              <a:t>27</a:t>
            </a:fld>
            <a:endParaRPr lang="en-US"/>
          </a:p>
        </p:txBody>
      </p:sp>
    </p:spTree>
    <p:extLst>
      <p:ext uri="{BB962C8B-B14F-4D97-AF65-F5344CB8AC3E}">
        <p14:creationId xmlns:p14="http://schemas.microsoft.com/office/powerpoint/2010/main" val="40615196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he-IL" dirty="0"/>
              <a:t>מומלץ לשתף את המורה לאומנות בהכנת היצירה. זוהי פעילות חופשית כיד הדמיון של התלמידים ובלבד שיינתן ביטוי לפירמידה. מומלץ להכין תערוכה של היצירות.</a:t>
            </a:r>
            <a:endParaRPr lang="en-US" dirty="0"/>
          </a:p>
        </p:txBody>
      </p:sp>
      <p:sp>
        <p:nvSpPr>
          <p:cNvPr id="4" name="Slide Number Placeholder 3"/>
          <p:cNvSpPr>
            <a:spLocks noGrp="1"/>
          </p:cNvSpPr>
          <p:nvPr>
            <p:ph type="sldNum" sz="quarter" idx="5"/>
          </p:nvPr>
        </p:nvSpPr>
        <p:spPr/>
        <p:txBody>
          <a:bodyPr/>
          <a:lstStyle/>
          <a:p>
            <a:fld id="{97757D5B-2B6F-4443-ACE0-46D473F3A323}" type="slidenum">
              <a:rPr lang="en-US" smtClean="0"/>
              <a:t>28</a:t>
            </a:fld>
            <a:endParaRPr lang="en-US"/>
          </a:p>
        </p:txBody>
      </p:sp>
    </p:spTree>
    <p:extLst>
      <p:ext uri="{BB962C8B-B14F-4D97-AF65-F5344CB8AC3E}">
        <p14:creationId xmlns:p14="http://schemas.microsoft.com/office/powerpoint/2010/main" val="6078388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757D5B-2B6F-4443-ACE0-46D473F3A3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672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he-IL" b="1" i="0" dirty="0">
                <a:solidFill>
                  <a:srgbClr val="202122"/>
                </a:solidFill>
                <a:effectLst/>
                <a:latin typeface="Arial" panose="020B0604020202020204" pitchFamily="34" charset="0"/>
              </a:rPr>
              <a:t>שבעת פלאי תבל של העולם העתיק</a:t>
            </a:r>
            <a:r>
              <a:rPr lang="he-IL" b="0" i="0" dirty="0">
                <a:solidFill>
                  <a:srgbClr val="202122"/>
                </a:solidFill>
                <a:effectLst/>
                <a:latin typeface="Arial" panose="020B0604020202020204" pitchFamily="34" charset="0"/>
              </a:rPr>
              <a:t> היו מבנים בעלי חשיבות מיוחדת אשר הוקמו באזור הים התיכון. מבין שבעת הפלאים של העולם העתיק רק אחד, הפירמידה הגדולה של גיזה, נותר יחסית ללא פגע עד היום. מציגים את השאלה לתלמידים  ומבקשים מהם לשער השערות.</a:t>
            </a:r>
            <a:endParaRPr lang="en-US" dirty="0"/>
          </a:p>
        </p:txBody>
      </p:sp>
      <p:sp>
        <p:nvSpPr>
          <p:cNvPr id="4" name="Slide Number Placeholder 3"/>
          <p:cNvSpPr>
            <a:spLocks noGrp="1"/>
          </p:cNvSpPr>
          <p:nvPr>
            <p:ph type="sldNum" sz="quarter" idx="5"/>
          </p:nvPr>
        </p:nvSpPr>
        <p:spPr/>
        <p:txBody>
          <a:bodyPr/>
          <a:lstStyle/>
          <a:p>
            <a:fld id="{97757D5B-2B6F-4443-ACE0-46D473F3A323}" type="slidenum">
              <a:rPr lang="en-US" smtClean="0"/>
              <a:t>4</a:t>
            </a:fld>
            <a:endParaRPr lang="en-US"/>
          </a:p>
        </p:txBody>
      </p:sp>
    </p:spTree>
    <p:extLst>
      <p:ext uri="{BB962C8B-B14F-4D97-AF65-F5344CB8AC3E}">
        <p14:creationId xmlns:p14="http://schemas.microsoft.com/office/powerpoint/2010/main" val="3287163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he-IL" dirty="0"/>
              <a:t>הפירמידות נבנו כדי לתת מענה לצורך של המלכים במבנה קבורה שישרת אותם אחרי מותם. מומלץ להשתמש בשפה הנדסית: הפירמידות נותנות מענה לצורך לשרת את המלכים לאחר מותם.</a:t>
            </a:r>
            <a:endParaRPr lang="en-US" dirty="0"/>
          </a:p>
        </p:txBody>
      </p:sp>
      <p:sp>
        <p:nvSpPr>
          <p:cNvPr id="4" name="Slide Number Placeholder 3"/>
          <p:cNvSpPr>
            <a:spLocks noGrp="1"/>
          </p:cNvSpPr>
          <p:nvPr>
            <p:ph type="sldNum" sz="quarter" idx="5"/>
          </p:nvPr>
        </p:nvSpPr>
        <p:spPr/>
        <p:txBody>
          <a:bodyPr/>
          <a:lstStyle/>
          <a:p>
            <a:fld id="{97757D5B-2B6F-4443-ACE0-46D473F3A323}" type="slidenum">
              <a:rPr lang="en-US" smtClean="0"/>
              <a:t>5</a:t>
            </a:fld>
            <a:endParaRPr lang="en-US"/>
          </a:p>
        </p:txBody>
      </p:sp>
    </p:spTree>
    <p:extLst>
      <p:ext uri="{BB962C8B-B14F-4D97-AF65-F5344CB8AC3E}">
        <p14:creationId xmlns:p14="http://schemas.microsoft.com/office/powerpoint/2010/main" val="2830200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he-IL" dirty="0"/>
              <a:t>הכרת הפירמידה מתחילה בהכרת צורתה. בדומה לקובייה ולתיבה הפירמידה היא גוף הנדסי משוכלל. מבהירים לתלמידים את המושגים: בסיס הפירמידה, פאה, קודקוד ומקצוע (מפגש של שתי תיבות. בשקף מוצגת פירמידה מרובעת (פירמידה שבסיסה הוא ריבוע).</a:t>
            </a:r>
            <a:endParaRPr lang="en-US" dirty="0"/>
          </a:p>
        </p:txBody>
      </p:sp>
      <p:sp>
        <p:nvSpPr>
          <p:cNvPr id="4" name="Slide Number Placeholder 3"/>
          <p:cNvSpPr>
            <a:spLocks noGrp="1"/>
          </p:cNvSpPr>
          <p:nvPr>
            <p:ph type="sldNum" sz="quarter" idx="5"/>
          </p:nvPr>
        </p:nvSpPr>
        <p:spPr/>
        <p:txBody>
          <a:bodyPr/>
          <a:lstStyle/>
          <a:p>
            <a:fld id="{97757D5B-2B6F-4443-ACE0-46D473F3A323}" type="slidenum">
              <a:rPr lang="en-US" smtClean="0"/>
              <a:t>6</a:t>
            </a:fld>
            <a:endParaRPr lang="en-US"/>
          </a:p>
        </p:txBody>
      </p:sp>
    </p:spTree>
    <p:extLst>
      <p:ext uri="{BB962C8B-B14F-4D97-AF65-F5344CB8AC3E}">
        <p14:creationId xmlns:p14="http://schemas.microsoft.com/office/powerpoint/2010/main" val="4139005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he-IL" dirty="0"/>
              <a:t>מציגים את שני התרשימים ומבקשים מהתלמידים לאפיין את שתי הפירמידות בהתאם לשאלות המנחות. מימין פירמידה מחומשת ומשמאל פירמידה משושה.</a:t>
            </a:r>
            <a:endParaRPr lang="en-US" dirty="0"/>
          </a:p>
        </p:txBody>
      </p:sp>
      <p:sp>
        <p:nvSpPr>
          <p:cNvPr id="4" name="Slide Number Placeholder 3"/>
          <p:cNvSpPr>
            <a:spLocks noGrp="1"/>
          </p:cNvSpPr>
          <p:nvPr>
            <p:ph type="sldNum" sz="quarter" idx="5"/>
          </p:nvPr>
        </p:nvSpPr>
        <p:spPr/>
        <p:txBody>
          <a:bodyPr/>
          <a:lstStyle/>
          <a:p>
            <a:fld id="{97757D5B-2B6F-4443-ACE0-46D473F3A323}" type="slidenum">
              <a:rPr lang="en-US" smtClean="0"/>
              <a:t>7</a:t>
            </a:fld>
            <a:endParaRPr lang="en-US"/>
          </a:p>
        </p:txBody>
      </p:sp>
    </p:spTree>
    <p:extLst>
      <p:ext uri="{BB962C8B-B14F-4D97-AF65-F5344CB8AC3E}">
        <p14:creationId xmlns:p14="http://schemas.microsoft.com/office/powerpoint/2010/main" val="1706038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he-IL" dirty="0"/>
              <a:t>מתרשים הפירמידה עוברים לצורה של הפירמידות במצרים (פירמידה מרובעת)</a:t>
            </a:r>
            <a:endParaRPr lang="en-US" dirty="0"/>
          </a:p>
        </p:txBody>
      </p:sp>
      <p:sp>
        <p:nvSpPr>
          <p:cNvPr id="4" name="Slide Number Placeholder 3"/>
          <p:cNvSpPr>
            <a:spLocks noGrp="1"/>
          </p:cNvSpPr>
          <p:nvPr>
            <p:ph type="sldNum" sz="quarter" idx="5"/>
          </p:nvPr>
        </p:nvSpPr>
        <p:spPr/>
        <p:txBody>
          <a:bodyPr/>
          <a:lstStyle/>
          <a:p>
            <a:fld id="{97757D5B-2B6F-4443-ACE0-46D473F3A323}" type="slidenum">
              <a:rPr lang="en-US" smtClean="0"/>
              <a:t>8</a:t>
            </a:fld>
            <a:endParaRPr lang="en-US"/>
          </a:p>
        </p:txBody>
      </p:sp>
    </p:spTree>
    <p:extLst>
      <p:ext uri="{BB962C8B-B14F-4D97-AF65-F5344CB8AC3E}">
        <p14:creationId xmlns:p14="http://schemas.microsoft.com/office/powerpoint/2010/main" val="378297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he-IL" dirty="0"/>
              <a:t>נושא הסלעים מופיע בתוכנית הלימודים של כיתה ה. שקף זה מציג את שימושי הסלעים בפירמידה. מומלץ לשאול שאלות כגון: מדוע בנו את חדרי הקבורה ואת הקברים מאבן גרניט? (סלע שנחשב כיוקרתי בגלל צבעיו וקשיותו הגבוהה מאוד), מדוע בנו את קירות הפירמידה מאבני גיר? (סלע קשה שנמצא בסביבה הקרובה), מדוע ציפו את הפירמידות באבן גיר בוהקת? (גבישי האבן החזירו את קרני האור ולכן הפירמידות בהקו בשמש.</a:t>
            </a:r>
          </a:p>
          <a:p>
            <a:pPr algn="r"/>
            <a:r>
              <a:rPr lang="he-IL" dirty="0"/>
              <a:t>מומלץ להביא לכיתה דוגמאות של גרניט ואבן גיר ולאפיין </a:t>
            </a:r>
            <a:r>
              <a:rPr lang="he-IL"/>
              <a:t>את תכונותיהם.</a:t>
            </a:r>
            <a:endParaRPr lang="he-IL" dirty="0"/>
          </a:p>
          <a:p>
            <a:pPr algn="r"/>
            <a:endParaRPr lang="he-IL" dirty="0"/>
          </a:p>
          <a:p>
            <a:pPr algn="r"/>
            <a:endParaRPr lang="en-US" dirty="0"/>
          </a:p>
        </p:txBody>
      </p:sp>
      <p:sp>
        <p:nvSpPr>
          <p:cNvPr id="4" name="Slide Number Placeholder 3"/>
          <p:cNvSpPr>
            <a:spLocks noGrp="1"/>
          </p:cNvSpPr>
          <p:nvPr>
            <p:ph type="sldNum" sz="quarter" idx="5"/>
          </p:nvPr>
        </p:nvSpPr>
        <p:spPr/>
        <p:txBody>
          <a:bodyPr/>
          <a:lstStyle/>
          <a:p>
            <a:fld id="{97757D5B-2B6F-4443-ACE0-46D473F3A323}" type="slidenum">
              <a:rPr lang="en-US" smtClean="0"/>
              <a:t>10</a:t>
            </a:fld>
            <a:endParaRPr lang="en-US"/>
          </a:p>
        </p:txBody>
      </p:sp>
    </p:spTree>
    <p:extLst>
      <p:ext uri="{BB962C8B-B14F-4D97-AF65-F5344CB8AC3E}">
        <p14:creationId xmlns:p14="http://schemas.microsoft.com/office/powerpoint/2010/main" val="3008830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he-IL" dirty="0"/>
              <a:t>מציגים את המידע. המטרה לעורר פליאה והשתהות.</a:t>
            </a:r>
            <a:endParaRPr lang="en-US" dirty="0"/>
          </a:p>
        </p:txBody>
      </p:sp>
      <p:sp>
        <p:nvSpPr>
          <p:cNvPr id="4" name="Slide Number Placeholder 3"/>
          <p:cNvSpPr>
            <a:spLocks noGrp="1"/>
          </p:cNvSpPr>
          <p:nvPr>
            <p:ph type="sldNum" sz="quarter" idx="5"/>
          </p:nvPr>
        </p:nvSpPr>
        <p:spPr/>
        <p:txBody>
          <a:bodyPr/>
          <a:lstStyle/>
          <a:p>
            <a:fld id="{97757D5B-2B6F-4443-ACE0-46D473F3A323}" type="slidenum">
              <a:rPr lang="en-US" smtClean="0"/>
              <a:t>13</a:t>
            </a:fld>
            <a:endParaRPr lang="en-US"/>
          </a:p>
        </p:txBody>
      </p:sp>
    </p:spTree>
    <p:extLst>
      <p:ext uri="{BB962C8B-B14F-4D97-AF65-F5344CB8AC3E}">
        <p14:creationId xmlns:p14="http://schemas.microsoft.com/office/powerpoint/2010/main" val="3161509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B1FFD-BF13-6026-B4E9-1A58EFC620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A8AAAA-E5DA-5AAF-A31D-6D12C7E323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5415248-65DB-31FF-A779-A6B129606600}"/>
              </a:ext>
            </a:extLst>
          </p:cNvPr>
          <p:cNvSpPr>
            <a:spLocks noGrp="1"/>
          </p:cNvSpPr>
          <p:nvPr>
            <p:ph type="dt" sz="half" idx="10"/>
          </p:nvPr>
        </p:nvSpPr>
        <p:spPr/>
        <p:txBody>
          <a:bodyPr/>
          <a:lstStyle/>
          <a:p>
            <a:fld id="{1E66B5BE-0AB4-4674-B93F-52995924BF62}" type="datetimeFigureOut">
              <a:rPr lang="en-US" smtClean="0"/>
              <a:t>2/24/2025</a:t>
            </a:fld>
            <a:endParaRPr lang="en-US"/>
          </a:p>
        </p:txBody>
      </p:sp>
      <p:sp>
        <p:nvSpPr>
          <p:cNvPr id="5" name="Footer Placeholder 4">
            <a:extLst>
              <a:ext uri="{FF2B5EF4-FFF2-40B4-BE49-F238E27FC236}">
                <a16:creationId xmlns:a16="http://schemas.microsoft.com/office/drawing/2014/main" id="{01560EA2-9EC9-D807-4D15-AEC04FF643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043284-4FAE-5DCD-6855-0D2A5BC57BD3}"/>
              </a:ext>
            </a:extLst>
          </p:cNvPr>
          <p:cNvSpPr>
            <a:spLocks noGrp="1"/>
          </p:cNvSpPr>
          <p:nvPr>
            <p:ph type="sldNum" sz="quarter" idx="12"/>
          </p:nvPr>
        </p:nvSpPr>
        <p:spPr/>
        <p:txBody>
          <a:bodyPr/>
          <a:lstStyle/>
          <a:p>
            <a:fld id="{E772C192-B01D-40BE-A99B-365F582782FF}" type="slidenum">
              <a:rPr lang="en-US" smtClean="0"/>
              <a:t>‹#›</a:t>
            </a:fld>
            <a:endParaRPr lang="en-US"/>
          </a:p>
        </p:txBody>
      </p:sp>
    </p:spTree>
    <p:extLst>
      <p:ext uri="{BB962C8B-B14F-4D97-AF65-F5344CB8AC3E}">
        <p14:creationId xmlns:p14="http://schemas.microsoft.com/office/powerpoint/2010/main" val="1420251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CFB12-31C0-08A2-BAC3-FCAE9BAF32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8D1F2D-F225-605B-8C00-9AEB039D9A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2E1AA0-2E44-D146-2A48-5F075740591D}"/>
              </a:ext>
            </a:extLst>
          </p:cNvPr>
          <p:cNvSpPr>
            <a:spLocks noGrp="1"/>
          </p:cNvSpPr>
          <p:nvPr>
            <p:ph type="dt" sz="half" idx="10"/>
          </p:nvPr>
        </p:nvSpPr>
        <p:spPr/>
        <p:txBody>
          <a:bodyPr/>
          <a:lstStyle/>
          <a:p>
            <a:fld id="{1E66B5BE-0AB4-4674-B93F-52995924BF62}" type="datetimeFigureOut">
              <a:rPr lang="en-US" smtClean="0"/>
              <a:t>2/24/2025</a:t>
            </a:fld>
            <a:endParaRPr lang="en-US"/>
          </a:p>
        </p:txBody>
      </p:sp>
      <p:sp>
        <p:nvSpPr>
          <p:cNvPr id="5" name="Footer Placeholder 4">
            <a:extLst>
              <a:ext uri="{FF2B5EF4-FFF2-40B4-BE49-F238E27FC236}">
                <a16:creationId xmlns:a16="http://schemas.microsoft.com/office/drawing/2014/main" id="{AE7B24DE-77D0-77DC-385A-86D637870F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DD9C8D-38FB-484D-32DC-3A1C4F761370}"/>
              </a:ext>
            </a:extLst>
          </p:cNvPr>
          <p:cNvSpPr>
            <a:spLocks noGrp="1"/>
          </p:cNvSpPr>
          <p:nvPr>
            <p:ph type="sldNum" sz="quarter" idx="12"/>
          </p:nvPr>
        </p:nvSpPr>
        <p:spPr/>
        <p:txBody>
          <a:bodyPr/>
          <a:lstStyle/>
          <a:p>
            <a:fld id="{E772C192-B01D-40BE-A99B-365F582782FF}" type="slidenum">
              <a:rPr lang="en-US" smtClean="0"/>
              <a:t>‹#›</a:t>
            </a:fld>
            <a:endParaRPr lang="en-US"/>
          </a:p>
        </p:txBody>
      </p:sp>
    </p:spTree>
    <p:extLst>
      <p:ext uri="{BB962C8B-B14F-4D97-AF65-F5344CB8AC3E}">
        <p14:creationId xmlns:p14="http://schemas.microsoft.com/office/powerpoint/2010/main" val="3128347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501CCA-DC9F-D724-2500-AE8B20C2A28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5C9F8F-688C-9FBB-FC65-9AAD442DC7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92DED7-C9A6-2416-9989-C4DA06E16EFC}"/>
              </a:ext>
            </a:extLst>
          </p:cNvPr>
          <p:cNvSpPr>
            <a:spLocks noGrp="1"/>
          </p:cNvSpPr>
          <p:nvPr>
            <p:ph type="dt" sz="half" idx="10"/>
          </p:nvPr>
        </p:nvSpPr>
        <p:spPr/>
        <p:txBody>
          <a:bodyPr/>
          <a:lstStyle/>
          <a:p>
            <a:fld id="{1E66B5BE-0AB4-4674-B93F-52995924BF62}" type="datetimeFigureOut">
              <a:rPr lang="en-US" smtClean="0"/>
              <a:t>2/24/2025</a:t>
            </a:fld>
            <a:endParaRPr lang="en-US"/>
          </a:p>
        </p:txBody>
      </p:sp>
      <p:sp>
        <p:nvSpPr>
          <p:cNvPr id="5" name="Footer Placeholder 4">
            <a:extLst>
              <a:ext uri="{FF2B5EF4-FFF2-40B4-BE49-F238E27FC236}">
                <a16:creationId xmlns:a16="http://schemas.microsoft.com/office/drawing/2014/main" id="{7CAB766B-8BD7-B029-98A5-90CDD29E9F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1882D8-5FFA-3FA0-5B5E-17D94AD32B6F}"/>
              </a:ext>
            </a:extLst>
          </p:cNvPr>
          <p:cNvSpPr>
            <a:spLocks noGrp="1"/>
          </p:cNvSpPr>
          <p:nvPr>
            <p:ph type="sldNum" sz="quarter" idx="12"/>
          </p:nvPr>
        </p:nvSpPr>
        <p:spPr/>
        <p:txBody>
          <a:bodyPr/>
          <a:lstStyle/>
          <a:p>
            <a:fld id="{E772C192-B01D-40BE-A99B-365F582782FF}" type="slidenum">
              <a:rPr lang="en-US" smtClean="0"/>
              <a:t>‹#›</a:t>
            </a:fld>
            <a:endParaRPr lang="en-US"/>
          </a:p>
        </p:txBody>
      </p:sp>
    </p:spTree>
    <p:extLst>
      <p:ext uri="{BB962C8B-B14F-4D97-AF65-F5344CB8AC3E}">
        <p14:creationId xmlns:p14="http://schemas.microsoft.com/office/powerpoint/2010/main" val="597586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04EA811-713E-B82C-B485-2D95A069FB89}"/>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EDC1414A-2C59-B205-A3AF-92B06CE0C1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B46E3BF9-3878-4536-4227-CEF8BEF00FBA}"/>
              </a:ext>
            </a:extLst>
          </p:cNvPr>
          <p:cNvSpPr>
            <a:spLocks noGrp="1"/>
          </p:cNvSpPr>
          <p:nvPr>
            <p:ph type="dt" sz="half" idx="10"/>
          </p:nvPr>
        </p:nvSpPr>
        <p:spPr/>
        <p:txBody>
          <a:bodyPr/>
          <a:lstStyle/>
          <a:p>
            <a:fld id="{7439BD09-A0B8-4B8B-8D30-861DCB8E5591}" type="datetimeFigureOut">
              <a:rPr lang="he-IL" smtClean="0"/>
              <a:t>כ"ו/שבט/תשפ"ה</a:t>
            </a:fld>
            <a:endParaRPr lang="he-IL"/>
          </a:p>
        </p:txBody>
      </p:sp>
      <p:sp>
        <p:nvSpPr>
          <p:cNvPr id="5" name="מציין מיקום של כותרת תחתונה 4">
            <a:extLst>
              <a:ext uri="{FF2B5EF4-FFF2-40B4-BE49-F238E27FC236}">
                <a16:creationId xmlns:a16="http://schemas.microsoft.com/office/drawing/2014/main" id="{DA0DDA06-BE55-F0BF-9392-DB0B89D065A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6BC219F5-C110-4F29-6D27-E1BAFB238ABA}"/>
              </a:ext>
            </a:extLst>
          </p:cNvPr>
          <p:cNvSpPr>
            <a:spLocks noGrp="1"/>
          </p:cNvSpPr>
          <p:nvPr>
            <p:ph type="sldNum" sz="quarter" idx="12"/>
          </p:nvPr>
        </p:nvSpPr>
        <p:spPr/>
        <p:txBody>
          <a:bodyPr/>
          <a:lstStyle/>
          <a:p>
            <a:fld id="{CABE461C-A190-4926-841E-DD2ABB9223E1}" type="slidenum">
              <a:rPr lang="he-IL" smtClean="0"/>
              <a:t>‹#›</a:t>
            </a:fld>
            <a:endParaRPr lang="he-IL"/>
          </a:p>
        </p:txBody>
      </p:sp>
    </p:spTree>
    <p:extLst>
      <p:ext uri="{BB962C8B-B14F-4D97-AF65-F5344CB8AC3E}">
        <p14:creationId xmlns:p14="http://schemas.microsoft.com/office/powerpoint/2010/main" val="1046276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8140464-2E67-675C-827C-A7257C3DB2C2}"/>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C89C8F0B-464F-EE7E-E399-E3197ADEC94E}"/>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B0533A46-166E-5C55-02E8-BDCDB9DB7CEE}"/>
              </a:ext>
            </a:extLst>
          </p:cNvPr>
          <p:cNvSpPr>
            <a:spLocks noGrp="1"/>
          </p:cNvSpPr>
          <p:nvPr>
            <p:ph type="dt" sz="half" idx="10"/>
          </p:nvPr>
        </p:nvSpPr>
        <p:spPr/>
        <p:txBody>
          <a:bodyPr/>
          <a:lstStyle/>
          <a:p>
            <a:fld id="{7439BD09-A0B8-4B8B-8D30-861DCB8E5591}" type="datetimeFigureOut">
              <a:rPr lang="he-IL" smtClean="0"/>
              <a:t>כ"ו/שבט/תשפ"ה</a:t>
            </a:fld>
            <a:endParaRPr lang="he-IL"/>
          </a:p>
        </p:txBody>
      </p:sp>
      <p:sp>
        <p:nvSpPr>
          <p:cNvPr id="5" name="מציין מיקום של כותרת תחתונה 4">
            <a:extLst>
              <a:ext uri="{FF2B5EF4-FFF2-40B4-BE49-F238E27FC236}">
                <a16:creationId xmlns:a16="http://schemas.microsoft.com/office/drawing/2014/main" id="{F210BB6A-5A56-C791-D1B1-3E5ABED5A317}"/>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3A2D6EF3-3DE9-E774-A01A-C96EF210356E}"/>
              </a:ext>
            </a:extLst>
          </p:cNvPr>
          <p:cNvSpPr>
            <a:spLocks noGrp="1"/>
          </p:cNvSpPr>
          <p:nvPr>
            <p:ph type="sldNum" sz="quarter" idx="12"/>
          </p:nvPr>
        </p:nvSpPr>
        <p:spPr/>
        <p:txBody>
          <a:bodyPr/>
          <a:lstStyle/>
          <a:p>
            <a:fld id="{CABE461C-A190-4926-841E-DD2ABB9223E1}" type="slidenum">
              <a:rPr lang="he-IL" smtClean="0"/>
              <a:t>‹#›</a:t>
            </a:fld>
            <a:endParaRPr lang="he-IL"/>
          </a:p>
        </p:txBody>
      </p:sp>
    </p:spTree>
    <p:extLst>
      <p:ext uri="{BB962C8B-B14F-4D97-AF65-F5344CB8AC3E}">
        <p14:creationId xmlns:p14="http://schemas.microsoft.com/office/powerpoint/2010/main" val="18985683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AFE82F6-FDF7-81BD-0951-1C4BC4C49640}"/>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65C5284F-A184-F587-3761-DCBFCFB476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EC8DC2E1-4110-4664-9C7A-F43D17A67718}"/>
              </a:ext>
            </a:extLst>
          </p:cNvPr>
          <p:cNvSpPr>
            <a:spLocks noGrp="1"/>
          </p:cNvSpPr>
          <p:nvPr>
            <p:ph type="dt" sz="half" idx="10"/>
          </p:nvPr>
        </p:nvSpPr>
        <p:spPr/>
        <p:txBody>
          <a:bodyPr/>
          <a:lstStyle/>
          <a:p>
            <a:fld id="{7439BD09-A0B8-4B8B-8D30-861DCB8E5591}" type="datetimeFigureOut">
              <a:rPr lang="he-IL" smtClean="0"/>
              <a:t>כ"ו/שבט/תשפ"ה</a:t>
            </a:fld>
            <a:endParaRPr lang="he-IL"/>
          </a:p>
        </p:txBody>
      </p:sp>
      <p:sp>
        <p:nvSpPr>
          <p:cNvPr id="5" name="מציין מיקום של כותרת תחתונה 4">
            <a:extLst>
              <a:ext uri="{FF2B5EF4-FFF2-40B4-BE49-F238E27FC236}">
                <a16:creationId xmlns:a16="http://schemas.microsoft.com/office/drawing/2014/main" id="{96913915-C2BD-49EA-4873-F5A11D2EE611}"/>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310F09EA-A581-9773-C032-3FAD918EA102}"/>
              </a:ext>
            </a:extLst>
          </p:cNvPr>
          <p:cNvSpPr>
            <a:spLocks noGrp="1"/>
          </p:cNvSpPr>
          <p:nvPr>
            <p:ph type="sldNum" sz="quarter" idx="12"/>
          </p:nvPr>
        </p:nvSpPr>
        <p:spPr/>
        <p:txBody>
          <a:bodyPr/>
          <a:lstStyle/>
          <a:p>
            <a:fld id="{CABE461C-A190-4926-841E-DD2ABB9223E1}" type="slidenum">
              <a:rPr lang="he-IL" smtClean="0"/>
              <a:t>‹#›</a:t>
            </a:fld>
            <a:endParaRPr lang="he-IL"/>
          </a:p>
        </p:txBody>
      </p:sp>
    </p:spTree>
    <p:extLst>
      <p:ext uri="{BB962C8B-B14F-4D97-AF65-F5344CB8AC3E}">
        <p14:creationId xmlns:p14="http://schemas.microsoft.com/office/powerpoint/2010/main" val="2381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3C56926-17B4-6D60-33AE-2F522B855D46}"/>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946EFD03-980B-984C-9DB7-71F0B9B538E3}"/>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B2F90597-BCAF-5DA2-1762-5B1D14203684}"/>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B429D048-AB34-3DB2-DE2A-1500D2DD6EFC}"/>
              </a:ext>
            </a:extLst>
          </p:cNvPr>
          <p:cNvSpPr>
            <a:spLocks noGrp="1"/>
          </p:cNvSpPr>
          <p:nvPr>
            <p:ph type="dt" sz="half" idx="10"/>
          </p:nvPr>
        </p:nvSpPr>
        <p:spPr/>
        <p:txBody>
          <a:bodyPr/>
          <a:lstStyle/>
          <a:p>
            <a:fld id="{7439BD09-A0B8-4B8B-8D30-861DCB8E5591}" type="datetimeFigureOut">
              <a:rPr lang="he-IL" smtClean="0"/>
              <a:t>כ"ו/שבט/תשפ"ה</a:t>
            </a:fld>
            <a:endParaRPr lang="he-IL"/>
          </a:p>
        </p:txBody>
      </p:sp>
      <p:sp>
        <p:nvSpPr>
          <p:cNvPr id="6" name="מציין מיקום של כותרת תחתונה 5">
            <a:extLst>
              <a:ext uri="{FF2B5EF4-FFF2-40B4-BE49-F238E27FC236}">
                <a16:creationId xmlns:a16="http://schemas.microsoft.com/office/drawing/2014/main" id="{87EC4C70-EDCE-E2F9-D830-8B2E762AB109}"/>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A2B4710C-55BB-42AD-B21D-28A3883A3474}"/>
              </a:ext>
            </a:extLst>
          </p:cNvPr>
          <p:cNvSpPr>
            <a:spLocks noGrp="1"/>
          </p:cNvSpPr>
          <p:nvPr>
            <p:ph type="sldNum" sz="quarter" idx="12"/>
          </p:nvPr>
        </p:nvSpPr>
        <p:spPr/>
        <p:txBody>
          <a:bodyPr/>
          <a:lstStyle/>
          <a:p>
            <a:fld id="{CABE461C-A190-4926-841E-DD2ABB9223E1}" type="slidenum">
              <a:rPr lang="he-IL" smtClean="0"/>
              <a:t>‹#›</a:t>
            </a:fld>
            <a:endParaRPr lang="he-IL"/>
          </a:p>
        </p:txBody>
      </p:sp>
    </p:spTree>
    <p:extLst>
      <p:ext uri="{BB962C8B-B14F-4D97-AF65-F5344CB8AC3E}">
        <p14:creationId xmlns:p14="http://schemas.microsoft.com/office/powerpoint/2010/main" val="28294212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138B501-1BF9-8218-0F70-2B9D8C319569}"/>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8B562BDE-1271-2C2C-C46F-737C3D62AF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5F7D40F4-7382-347A-77CC-F59B057B5254}"/>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43E4F2F6-3959-4DFB-1EB7-AE93B4A04F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CC16895B-C04E-B43B-8507-E4537F03B2AA}"/>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F38C5836-8F22-744A-EDA3-148780C77BB8}"/>
              </a:ext>
            </a:extLst>
          </p:cNvPr>
          <p:cNvSpPr>
            <a:spLocks noGrp="1"/>
          </p:cNvSpPr>
          <p:nvPr>
            <p:ph type="dt" sz="half" idx="10"/>
          </p:nvPr>
        </p:nvSpPr>
        <p:spPr/>
        <p:txBody>
          <a:bodyPr/>
          <a:lstStyle/>
          <a:p>
            <a:fld id="{7439BD09-A0B8-4B8B-8D30-861DCB8E5591}" type="datetimeFigureOut">
              <a:rPr lang="he-IL" smtClean="0"/>
              <a:t>כ"ו/שבט/תשפ"ה</a:t>
            </a:fld>
            <a:endParaRPr lang="he-IL"/>
          </a:p>
        </p:txBody>
      </p:sp>
      <p:sp>
        <p:nvSpPr>
          <p:cNvPr id="8" name="מציין מיקום של כותרת תחתונה 7">
            <a:extLst>
              <a:ext uri="{FF2B5EF4-FFF2-40B4-BE49-F238E27FC236}">
                <a16:creationId xmlns:a16="http://schemas.microsoft.com/office/drawing/2014/main" id="{26D56AFA-827B-532C-5461-C393EDBEC122}"/>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76E5C386-5300-42DE-38FD-207583F90426}"/>
              </a:ext>
            </a:extLst>
          </p:cNvPr>
          <p:cNvSpPr>
            <a:spLocks noGrp="1"/>
          </p:cNvSpPr>
          <p:nvPr>
            <p:ph type="sldNum" sz="quarter" idx="12"/>
          </p:nvPr>
        </p:nvSpPr>
        <p:spPr/>
        <p:txBody>
          <a:bodyPr/>
          <a:lstStyle/>
          <a:p>
            <a:fld id="{CABE461C-A190-4926-841E-DD2ABB9223E1}" type="slidenum">
              <a:rPr lang="he-IL" smtClean="0"/>
              <a:t>‹#›</a:t>
            </a:fld>
            <a:endParaRPr lang="he-IL"/>
          </a:p>
        </p:txBody>
      </p:sp>
    </p:spTree>
    <p:extLst>
      <p:ext uri="{BB962C8B-B14F-4D97-AF65-F5344CB8AC3E}">
        <p14:creationId xmlns:p14="http://schemas.microsoft.com/office/powerpoint/2010/main" val="263622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E010272-9CEA-1404-9132-95C0BB1EDEB8}"/>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70023001-E052-7E1C-4968-5C09566E1754}"/>
              </a:ext>
            </a:extLst>
          </p:cNvPr>
          <p:cNvSpPr>
            <a:spLocks noGrp="1"/>
          </p:cNvSpPr>
          <p:nvPr>
            <p:ph type="dt" sz="half" idx="10"/>
          </p:nvPr>
        </p:nvSpPr>
        <p:spPr/>
        <p:txBody>
          <a:bodyPr/>
          <a:lstStyle/>
          <a:p>
            <a:fld id="{7439BD09-A0B8-4B8B-8D30-861DCB8E5591}" type="datetimeFigureOut">
              <a:rPr lang="he-IL" smtClean="0"/>
              <a:t>כ"ו/שבט/תשפ"ה</a:t>
            </a:fld>
            <a:endParaRPr lang="he-IL"/>
          </a:p>
        </p:txBody>
      </p:sp>
      <p:sp>
        <p:nvSpPr>
          <p:cNvPr id="4" name="מציין מיקום של כותרת תחתונה 3">
            <a:extLst>
              <a:ext uri="{FF2B5EF4-FFF2-40B4-BE49-F238E27FC236}">
                <a16:creationId xmlns:a16="http://schemas.microsoft.com/office/drawing/2014/main" id="{F74A902A-AB8B-A671-B511-754F8858E76B}"/>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710A3CF8-A9DA-45A6-76F8-91ED922B4DDC}"/>
              </a:ext>
            </a:extLst>
          </p:cNvPr>
          <p:cNvSpPr>
            <a:spLocks noGrp="1"/>
          </p:cNvSpPr>
          <p:nvPr>
            <p:ph type="sldNum" sz="quarter" idx="12"/>
          </p:nvPr>
        </p:nvSpPr>
        <p:spPr/>
        <p:txBody>
          <a:bodyPr/>
          <a:lstStyle/>
          <a:p>
            <a:fld id="{CABE461C-A190-4926-841E-DD2ABB9223E1}" type="slidenum">
              <a:rPr lang="he-IL" smtClean="0"/>
              <a:t>‹#›</a:t>
            </a:fld>
            <a:endParaRPr lang="he-IL"/>
          </a:p>
        </p:txBody>
      </p:sp>
    </p:spTree>
    <p:extLst>
      <p:ext uri="{BB962C8B-B14F-4D97-AF65-F5344CB8AC3E}">
        <p14:creationId xmlns:p14="http://schemas.microsoft.com/office/powerpoint/2010/main" val="7558409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A064C234-57B0-E035-AB41-3AD60CD94DE7}"/>
              </a:ext>
            </a:extLst>
          </p:cNvPr>
          <p:cNvSpPr>
            <a:spLocks noGrp="1"/>
          </p:cNvSpPr>
          <p:nvPr>
            <p:ph type="dt" sz="half" idx="10"/>
          </p:nvPr>
        </p:nvSpPr>
        <p:spPr/>
        <p:txBody>
          <a:bodyPr/>
          <a:lstStyle/>
          <a:p>
            <a:fld id="{7439BD09-A0B8-4B8B-8D30-861DCB8E5591}" type="datetimeFigureOut">
              <a:rPr lang="he-IL" smtClean="0"/>
              <a:t>כ"ו/שבט/תשפ"ה</a:t>
            </a:fld>
            <a:endParaRPr lang="he-IL"/>
          </a:p>
        </p:txBody>
      </p:sp>
      <p:sp>
        <p:nvSpPr>
          <p:cNvPr id="3" name="מציין מיקום של כותרת תחתונה 2">
            <a:extLst>
              <a:ext uri="{FF2B5EF4-FFF2-40B4-BE49-F238E27FC236}">
                <a16:creationId xmlns:a16="http://schemas.microsoft.com/office/drawing/2014/main" id="{B2737075-9B98-BB65-F0A8-06893B5B849B}"/>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04150F1B-6F18-CFE4-87D2-7373418F4F99}"/>
              </a:ext>
            </a:extLst>
          </p:cNvPr>
          <p:cNvSpPr>
            <a:spLocks noGrp="1"/>
          </p:cNvSpPr>
          <p:nvPr>
            <p:ph type="sldNum" sz="quarter" idx="12"/>
          </p:nvPr>
        </p:nvSpPr>
        <p:spPr/>
        <p:txBody>
          <a:bodyPr/>
          <a:lstStyle/>
          <a:p>
            <a:fld id="{CABE461C-A190-4926-841E-DD2ABB9223E1}" type="slidenum">
              <a:rPr lang="he-IL" smtClean="0"/>
              <a:t>‹#›</a:t>
            </a:fld>
            <a:endParaRPr lang="he-IL"/>
          </a:p>
        </p:txBody>
      </p:sp>
    </p:spTree>
    <p:extLst>
      <p:ext uri="{BB962C8B-B14F-4D97-AF65-F5344CB8AC3E}">
        <p14:creationId xmlns:p14="http://schemas.microsoft.com/office/powerpoint/2010/main" val="40878400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941CA05-0D93-F54C-CB52-25C0A5C75EA0}"/>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3A8B7FE8-FBBF-FEAC-788B-9DE02668B4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18C89F7D-8488-F87F-5227-EFC99EFC5E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CBDB76C3-2C2F-557E-620F-F9F01AC041E2}"/>
              </a:ext>
            </a:extLst>
          </p:cNvPr>
          <p:cNvSpPr>
            <a:spLocks noGrp="1"/>
          </p:cNvSpPr>
          <p:nvPr>
            <p:ph type="dt" sz="half" idx="10"/>
          </p:nvPr>
        </p:nvSpPr>
        <p:spPr/>
        <p:txBody>
          <a:bodyPr/>
          <a:lstStyle/>
          <a:p>
            <a:fld id="{7439BD09-A0B8-4B8B-8D30-861DCB8E5591}" type="datetimeFigureOut">
              <a:rPr lang="he-IL" smtClean="0"/>
              <a:t>כ"ו/שבט/תשפ"ה</a:t>
            </a:fld>
            <a:endParaRPr lang="he-IL"/>
          </a:p>
        </p:txBody>
      </p:sp>
      <p:sp>
        <p:nvSpPr>
          <p:cNvPr id="6" name="מציין מיקום של כותרת תחתונה 5">
            <a:extLst>
              <a:ext uri="{FF2B5EF4-FFF2-40B4-BE49-F238E27FC236}">
                <a16:creationId xmlns:a16="http://schemas.microsoft.com/office/drawing/2014/main" id="{74679D6C-3CD6-D434-3071-C38EAD17BDFA}"/>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4F2A9E6E-F400-1804-050A-D2127D2D6316}"/>
              </a:ext>
            </a:extLst>
          </p:cNvPr>
          <p:cNvSpPr>
            <a:spLocks noGrp="1"/>
          </p:cNvSpPr>
          <p:nvPr>
            <p:ph type="sldNum" sz="quarter" idx="12"/>
          </p:nvPr>
        </p:nvSpPr>
        <p:spPr/>
        <p:txBody>
          <a:bodyPr/>
          <a:lstStyle/>
          <a:p>
            <a:fld id="{CABE461C-A190-4926-841E-DD2ABB9223E1}" type="slidenum">
              <a:rPr lang="he-IL" smtClean="0"/>
              <a:t>‹#›</a:t>
            </a:fld>
            <a:endParaRPr lang="he-IL"/>
          </a:p>
        </p:txBody>
      </p:sp>
    </p:spTree>
    <p:extLst>
      <p:ext uri="{BB962C8B-B14F-4D97-AF65-F5344CB8AC3E}">
        <p14:creationId xmlns:p14="http://schemas.microsoft.com/office/powerpoint/2010/main" val="2825321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D3C15-68AA-FBF8-59A0-7D1964A318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290C1F-03BE-C57F-DECC-621BB46ECE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B60E65-9436-C6C5-C335-0A8D329A32D5}"/>
              </a:ext>
            </a:extLst>
          </p:cNvPr>
          <p:cNvSpPr>
            <a:spLocks noGrp="1"/>
          </p:cNvSpPr>
          <p:nvPr>
            <p:ph type="dt" sz="half" idx="10"/>
          </p:nvPr>
        </p:nvSpPr>
        <p:spPr/>
        <p:txBody>
          <a:bodyPr/>
          <a:lstStyle/>
          <a:p>
            <a:fld id="{1E66B5BE-0AB4-4674-B93F-52995924BF62}" type="datetimeFigureOut">
              <a:rPr lang="en-US" smtClean="0"/>
              <a:t>2/24/2025</a:t>
            </a:fld>
            <a:endParaRPr lang="en-US"/>
          </a:p>
        </p:txBody>
      </p:sp>
      <p:sp>
        <p:nvSpPr>
          <p:cNvPr id="5" name="Footer Placeholder 4">
            <a:extLst>
              <a:ext uri="{FF2B5EF4-FFF2-40B4-BE49-F238E27FC236}">
                <a16:creationId xmlns:a16="http://schemas.microsoft.com/office/drawing/2014/main" id="{88F28160-3329-101E-AAA2-895C16A27F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F1FFB7-63DB-DA68-5DCB-DEF1ECB4A2CD}"/>
              </a:ext>
            </a:extLst>
          </p:cNvPr>
          <p:cNvSpPr>
            <a:spLocks noGrp="1"/>
          </p:cNvSpPr>
          <p:nvPr>
            <p:ph type="sldNum" sz="quarter" idx="12"/>
          </p:nvPr>
        </p:nvSpPr>
        <p:spPr/>
        <p:txBody>
          <a:bodyPr/>
          <a:lstStyle/>
          <a:p>
            <a:fld id="{E772C192-B01D-40BE-A99B-365F582782FF}" type="slidenum">
              <a:rPr lang="en-US" smtClean="0"/>
              <a:t>‹#›</a:t>
            </a:fld>
            <a:endParaRPr lang="en-US"/>
          </a:p>
        </p:txBody>
      </p:sp>
    </p:spTree>
    <p:extLst>
      <p:ext uri="{BB962C8B-B14F-4D97-AF65-F5344CB8AC3E}">
        <p14:creationId xmlns:p14="http://schemas.microsoft.com/office/powerpoint/2010/main" val="9256878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0BD2F0E-2CE9-BA32-1BAB-D78B93B86993}"/>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C8E2AD70-839E-E3E8-5875-F02C50642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BB250548-D0E2-6025-A818-D5325F9413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B8E94E28-386C-3978-70ED-E924C7082674}"/>
              </a:ext>
            </a:extLst>
          </p:cNvPr>
          <p:cNvSpPr>
            <a:spLocks noGrp="1"/>
          </p:cNvSpPr>
          <p:nvPr>
            <p:ph type="dt" sz="half" idx="10"/>
          </p:nvPr>
        </p:nvSpPr>
        <p:spPr/>
        <p:txBody>
          <a:bodyPr/>
          <a:lstStyle/>
          <a:p>
            <a:fld id="{7439BD09-A0B8-4B8B-8D30-861DCB8E5591}" type="datetimeFigureOut">
              <a:rPr lang="he-IL" smtClean="0"/>
              <a:t>כ"ו/שבט/תשפ"ה</a:t>
            </a:fld>
            <a:endParaRPr lang="he-IL"/>
          </a:p>
        </p:txBody>
      </p:sp>
      <p:sp>
        <p:nvSpPr>
          <p:cNvPr id="6" name="מציין מיקום של כותרת תחתונה 5">
            <a:extLst>
              <a:ext uri="{FF2B5EF4-FFF2-40B4-BE49-F238E27FC236}">
                <a16:creationId xmlns:a16="http://schemas.microsoft.com/office/drawing/2014/main" id="{1A3C402A-3F0F-F3F7-B75E-59EED20F401E}"/>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EAE33D15-C9A3-4118-F750-7520D1D4F2C4}"/>
              </a:ext>
            </a:extLst>
          </p:cNvPr>
          <p:cNvSpPr>
            <a:spLocks noGrp="1"/>
          </p:cNvSpPr>
          <p:nvPr>
            <p:ph type="sldNum" sz="quarter" idx="12"/>
          </p:nvPr>
        </p:nvSpPr>
        <p:spPr/>
        <p:txBody>
          <a:bodyPr/>
          <a:lstStyle/>
          <a:p>
            <a:fld id="{CABE461C-A190-4926-841E-DD2ABB9223E1}" type="slidenum">
              <a:rPr lang="he-IL" smtClean="0"/>
              <a:t>‹#›</a:t>
            </a:fld>
            <a:endParaRPr lang="he-IL"/>
          </a:p>
        </p:txBody>
      </p:sp>
    </p:spTree>
    <p:extLst>
      <p:ext uri="{BB962C8B-B14F-4D97-AF65-F5344CB8AC3E}">
        <p14:creationId xmlns:p14="http://schemas.microsoft.com/office/powerpoint/2010/main" val="7127135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92A3CDC-D74A-D096-8651-95EE3027C5DD}"/>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25A5313B-95FA-714C-3B0B-742463921C5E}"/>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4BAC772F-5E6D-4EDE-8F2B-467DDC55E80F}"/>
              </a:ext>
            </a:extLst>
          </p:cNvPr>
          <p:cNvSpPr>
            <a:spLocks noGrp="1"/>
          </p:cNvSpPr>
          <p:nvPr>
            <p:ph type="dt" sz="half" idx="10"/>
          </p:nvPr>
        </p:nvSpPr>
        <p:spPr/>
        <p:txBody>
          <a:bodyPr/>
          <a:lstStyle/>
          <a:p>
            <a:fld id="{7439BD09-A0B8-4B8B-8D30-861DCB8E5591}" type="datetimeFigureOut">
              <a:rPr lang="he-IL" smtClean="0"/>
              <a:t>כ"ו/שבט/תשפ"ה</a:t>
            </a:fld>
            <a:endParaRPr lang="he-IL"/>
          </a:p>
        </p:txBody>
      </p:sp>
      <p:sp>
        <p:nvSpPr>
          <p:cNvPr id="5" name="מציין מיקום של כותרת תחתונה 4">
            <a:extLst>
              <a:ext uri="{FF2B5EF4-FFF2-40B4-BE49-F238E27FC236}">
                <a16:creationId xmlns:a16="http://schemas.microsoft.com/office/drawing/2014/main" id="{07C16D89-EDA4-F6C3-DA50-972A177FDA3E}"/>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9E3C3853-F813-12DC-C8B3-E196A33D07E2}"/>
              </a:ext>
            </a:extLst>
          </p:cNvPr>
          <p:cNvSpPr>
            <a:spLocks noGrp="1"/>
          </p:cNvSpPr>
          <p:nvPr>
            <p:ph type="sldNum" sz="quarter" idx="12"/>
          </p:nvPr>
        </p:nvSpPr>
        <p:spPr/>
        <p:txBody>
          <a:bodyPr/>
          <a:lstStyle/>
          <a:p>
            <a:fld id="{CABE461C-A190-4926-841E-DD2ABB9223E1}" type="slidenum">
              <a:rPr lang="he-IL" smtClean="0"/>
              <a:t>‹#›</a:t>
            </a:fld>
            <a:endParaRPr lang="he-IL"/>
          </a:p>
        </p:txBody>
      </p:sp>
    </p:spTree>
    <p:extLst>
      <p:ext uri="{BB962C8B-B14F-4D97-AF65-F5344CB8AC3E}">
        <p14:creationId xmlns:p14="http://schemas.microsoft.com/office/powerpoint/2010/main" val="23612188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DAD8457B-67A8-AA23-7F73-38554AA7AB7C}"/>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42E88A6E-BECF-B1F6-17DD-354B5008BB9B}"/>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EE9AB200-2EAE-22CF-3E23-3FC6813989CC}"/>
              </a:ext>
            </a:extLst>
          </p:cNvPr>
          <p:cNvSpPr>
            <a:spLocks noGrp="1"/>
          </p:cNvSpPr>
          <p:nvPr>
            <p:ph type="dt" sz="half" idx="10"/>
          </p:nvPr>
        </p:nvSpPr>
        <p:spPr/>
        <p:txBody>
          <a:bodyPr/>
          <a:lstStyle/>
          <a:p>
            <a:fld id="{7439BD09-A0B8-4B8B-8D30-861DCB8E5591}" type="datetimeFigureOut">
              <a:rPr lang="he-IL" smtClean="0"/>
              <a:t>כ"ו/שבט/תשפ"ה</a:t>
            </a:fld>
            <a:endParaRPr lang="he-IL"/>
          </a:p>
        </p:txBody>
      </p:sp>
      <p:sp>
        <p:nvSpPr>
          <p:cNvPr id="5" name="מציין מיקום של כותרת תחתונה 4">
            <a:extLst>
              <a:ext uri="{FF2B5EF4-FFF2-40B4-BE49-F238E27FC236}">
                <a16:creationId xmlns:a16="http://schemas.microsoft.com/office/drawing/2014/main" id="{6C0E7864-A051-D0EF-40F6-E800908782F3}"/>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01FD57AD-9E4A-100C-122E-E84A21DFA390}"/>
              </a:ext>
            </a:extLst>
          </p:cNvPr>
          <p:cNvSpPr>
            <a:spLocks noGrp="1"/>
          </p:cNvSpPr>
          <p:nvPr>
            <p:ph type="sldNum" sz="quarter" idx="12"/>
          </p:nvPr>
        </p:nvSpPr>
        <p:spPr/>
        <p:txBody>
          <a:bodyPr/>
          <a:lstStyle/>
          <a:p>
            <a:fld id="{CABE461C-A190-4926-841E-DD2ABB9223E1}" type="slidenum">
              <a:rPr lang="he-IL" smtClean="0"/>
              <a:t>‹#›</a:t>
            </a:fld>
            <a:endParaRPr lang="he-IL"/>
          </a:p>
        </p:txBody>
      </p:sp>
    </p:spTree>
    <p:extLst>
      <p:ext uri="{BB962C8B-B14F-4D97-AF65-F5344CB8AC3E}">
        <p14:creationId xmlns:p14="http://schemas.microsoft.com/office/powerpoint/2010/main" val="4107120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3E0F7-E9AB-CD19-CD78-3B10F186CE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BD2A17-210F-E154-56EF-D09030621D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CAD85B-B073-7125-C2A1-30CABE621635}"/>
              </a:ext>
            </a:extLst>
          </p:cNvPr>
          <p:cNvSpPr>
            <a:spLocks noGrp="1"/>
          </p:cNvSpPr>
          <p:nvPr>
            <p:ph type="dt" sz="half" idx="10"/>
          </p:nvPr>
        </p:nvSpPr>
        <p:spPr/>
        <p:txBody>
          <a:bodyPr/>
          <a:lstStyle/>
          <a:p>
            <a:fld id="{1E66B5BE-0AB4-4674-B93F-52995924BF62}" type="datetimeFigureOut">
              <a:rPr lang="en-US" smtClean="0"/>
              <a:t>2/24/2025</a:t>
            </a:fld>
            <a:endParaRPr lang="en-US"/>
          </a:p>
        </p:txBody>
      </p:sp>
      <p:sp>
        <p:nvSpPr>
          <p:cNvPr id="5" name="Footer Placeholder 4">
            <a:extLst>
              <a:ext uri="{FF2B5EF4-FFF2-40B4-BE49-F238E27FC236}">
                <a16:creationId xmlns:a16="http://schemas.microsoft.com/office/drawing/2014/main" id="{E2FCE60B-E0A5-7D63-D248-9FF0DBB6D2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B92A14-B4EF-9EE6-8E52-B5BE2B52AAEB}"/>
              </a:ext>
            </a:extLst>
          </p:cNvPr>
          <p:cNvSpPr>
            <a:spLocks noGrp="1"/>
          </p:cNvSpPr>
          <p:nvPr>
            <p:ph type="sldNum" sz="quarter" idx="12"/>
          </p:nvPr>
        </p:nvSpPr>
        <p:spPr/>
        <p:txBody>
          <a:bodyPr/>
          <a:lstStyle/>
          <a:p>
            <a:fld id="{E772C192-B01D-40BE-A99B-365F582782FF}" type="slidenum">
              <a:rPr lang="en-US" smtClean="0"/>
              <a:t>‹#›</a:t>
            </a:fld>
            <a:endParaRPr lang="en-US"/>
          </a:p>
        </p:txBody>
      </p:sp>
    </p:spTree>
    <p:extLst>
      <p:ext uri="{BB962C8B-B14F-4D97-AF65-F5344CB8AC3E}">
        <p14:creationId xmlns:p14="http://schemas.microsoft.com/office/powerpoint/2010/main" val="2710038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5065D-9A52-2452-FAC2-C1A16D1396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115A30-0A66-72C0-2D1E-013FD45B2F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C106AC-EC4E-45DB-8037-BB6D5BD9C1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5A71D9-9C2C-0622-A7B1-E211EC416352}"/>
              </a:ext>
            </a:extLst>
          </p:cNvPr>
          <p:cNvSpPr>
            <a:spLocks noGrp="1"/>
          </p:cNvSpPr>
          <p:nvPr>
            <p:ph type="dt" sz="half" idx="10"/>
          </p:nvPr>
        </p:nvSpPr>
        <p:spPr/>
        <p:txBody>
          <a:bodyPr/>
          <a:lstStyle/>
          <a:p>
            <a:fld id="{1E66B5BE-0AB4-4674-B93F-52995924BF62}" type="datetimeFigureOut">
              <a:rPr lang="en-US" smtClean="0"/>
              <a:t>2/24/2025</a:t>
            </a:fld>
            <a:endParaRPr lang="en-US"/>
          </a:p>
        </p:txBody>
      </p:sp>
      <p:sp>
        <p:nvSpPr>
          <p:cNvPr id="6" name="Footer Placeholder 5">
            <a:extLst>
              <a:ext uri="{FF2B5EF4-FFF2-40B4-BE49-F238E27FC236}">
                <a16:creationId xmlns:a16="http://schemas.microsoft.com/office/drawing/2014/main" id="{8ED9CBB2-390D-7CA4-AC43-B27507F5DC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A42DD6-E553-88B4-EEEA-49A441053132}"/>
              </a:ext>
            </a:extLst>
          </p:cNvPr>
          <p:cNvSpPr>
            <a:spLocks noGrp="1"/>
          </p:cNvSpPr>
          <p:nvPr>
            <p:ph type="sldNum" sz="quarter" idx="12"/>
          </p:nvPr>
        </p:nvSpPr>
        <p:spPr/>
        <p:txBody>
          <a:bodyPr/>
          <a:lstStyle/>
          <a:p>
            <a:fld id="{E772C192-B01D-40BE-A99B-365F582782FF}" type="slidenum">
              <a:rPr lang="en-US" smtClean="0"/>
              <a:t>‹#›</a:t>
            </a:fld>
            <a:endParaRPr lang="en-US"/>
          </a:p>
        </p:txBody>
      </p:sp>
    </p:spTree>
    <p:extLst>
      <p:ext uri="{BB962C8B-B14F-4D97-AF65-F5344CB8AC3E}">
        <p14:creationId xmlns:p14="http://schemas.microsoft.com/office/powerpoint/2010/main" val="2223401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E5953-01CE-9BE8-2648-3C5241A80F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380EF6-65AD-A7AE-642C-2150BD0CC9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E3EE5E-066D-4867-B607-937B14A9FA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05A9C4-6D2A-8BF0-7F98-AD2CBCE2D3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C7C29F-DD69-CE9C-9369-5561ED8D70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59A201-EEE9-64C4-E628-4CE64A4FE5D4}"/>
              </a:ext>
            </a:extLst>
          </p:cNvPr>
          <p:cNvSpPr>
            <a:spLocks noGrp="1"/>
          </p:cNvSpPr>
          <p:nvPr>
            <p:ph type="dt" sz="half" idx="10"/>
          </p:nvPr>
        </p:nvSpPr>
        <p:spPr/>
        <p:txBody>
          <a:bodyPr/>
          <a:lstStyle/>
          <a:p>
            <a:fld id="{1E66B5BE-0AB4-4674-B93F-52995924BF62}" type="datetimeFigureOut">
              <a:rPr lang="en-US" smtClean="0"/>
              <a:t>2/24/2025</a:t>
            </a:fld>
            <a:endParaRPr lang="en-US"/>
          </a:p>
        </p:txBody>
      </p:sp>
      <p:sp>
        <p:nvSpPr>
          <p:cNvPr id="8" name="Footer Placeholder 7">
            <a:extLst>
              <a:ext uri="{FF2B5EF4-FFF2-40B4-BE49-F238E27FC236}">
                <a16:creationId xmlns:a16="http://schemas.microsoft.com/office/drawing/2014/main" id="{7B16DE75-071D-4082-52A2-FC7166CEF3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B86A36-91C9-B978-85E7-BF2495E36945}"/>
              </a:ext>
            </a:extLst>
          </p:cNvPr>
          <p:cNvSpPr>
            <a:spLocks noGrp="1"/>
          </p:cNvSpPr>
          <p:nvPr>
            <p:ph type="sldNum" sz="quarter" idx="12"/>
          </p:nvPr>
        </p:nvSpPr>
        <p:spPr/>
        <p:txBody>
          <a:bodyPr/>
          <a:lstStyle/>
          <a:p>
            <a:fld id="{E772C192-B01D-40BE-A99B-365F582782FF}" type="slidenum">
              <a:rPr lang="en-US" smtClean="0"/>
              <a:t>‹#›</a:t>
            </a:fld>
            <a:endParaRPr lang="en-US"/>
          </a:p>
        </p:txBody>
      </p:sp>
    </p:spTree>
    <p:extLst>
      <p:ext uri="{BB962C8B-B14F-4D97-AF65-F5344CB8AC3E}">
        <p14:creationId xmlns:p14="http://schemas.microsoft.com/office/powerpoint/2010/main" val="1441892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BA24F-8551-5859-142A-2946949F071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23F920-3CAF-20CE-9D33-2B958251DF21}"/>
              </a:ext>
            </a:extLst>
          </p:cNvPr>
          <p:cNvSpPr>
            <a:spLocks noGrp="1"/>
          </p:cNvSpPr>
          <p:nvPr>
            <p:ph type="dt" sz="half" idx="10"/>
          </p:nvPr>
        </p:nvSpPr>
        <p:spPr/>
        <p:txBody>
          <a:bodyPr/>
          <a:lstStyle/>
          <a:p>
            <a:fld id="{1E66B5BE-0AB4-4674-B93F-52995924BF62}" type="datetimeFigureOut">
              <a:rPr lang="en-US" smtClean="0"/>
              <a:t>2/24/2025</a:t>
            </a:fld>
            <a:endParaRPr lang="en-US"/>
          </a:p>
        </p:txBody>
      </p:sp>
      <p:sp>
        <p:nvSpPr>
          <p:cNvPr id="4" name="Footer Placeholder 3">
            <a:extLst>
              <a:ext uri="{FF2B5EF4-FFF2-40B4-BE49-F238E27FC236}">
                <a16:creationId xmlns:a16="http://schemas.microsoft.com/office/drawing/2014/main" id="{77AABAFC-3D77-086E-645B-86BFFF3793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54C350-6120-D666-BAEC-50304DC67D60}"/>
              </a:ext>
            </a:extLst>
          </p:cNvPr>
          <p:cNvSpPr>
            <a:spLocks noGrp="1"/>
          </p:cNvSpPr>
          <p:nvPr>
            <p:ph type="sldNum" sz="quarter" idx="12"/>
          </p:nvPr>
        </p:nvSpPr>
        <p:spPr/>
        <p:txBody>
          <a:bodyPr/>
          <a:lstStyle/>
          <a:p>
            <a:fld id="{E772C192-B01D-40BE-A99B-365F582782FF}" type="slidenum">
              <a:rPr lang="en-US" smtClean="0"/>
              <a:t>‹#›</a:t>
            </a:fld>
            <a:endParaRPr lang="en-US"/>
          </a:p>
        </p:txBody>
      </p:sp>
    </p:spTree>
    <p:extLst>
      <p:ext uri="{BB962C8B-B14F-4D97-AF65-F5344CB8AC3E}">
        <p14:creationId xmlns:p14="http://schemas.microsoft.com/office/powerpoint/2010/main" val="1024462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6465BB-9B5F-1437-7079-32277CFE325A}"/>
              </a:ext>
            </a:extLst>
          </p:cNvPr>
          <p:cNvSpPr>
            <a:spLocks noGrp="1"/>
          </p:cNvSpPr>
          <p:nvPr>
            <p:ph type="dt" sz="half" idx="10"/>
          </p:nvPr>
        </p:nvSpPr>
        <p:spPr/>
        <p:txBody>
          <a:bodyPr/>
          <a:lstStyle/>
          <a:p>
            <a:fld id="{1E66B5BE-0AB4-4674-B93F-52995924BF62}" type="datetimeFigureOut">
              <a:rPr lang="en-US" smtClean="0"/>
              <a:t>2/24/2025</a:t>
            </a:fld>
            <a:endParaRPr lang="en-US"/>
          </a:p>
        </p:txBody>
      </p:sp>
      <p:sp>
        <p:nvSpPr>
          <p:cNvPr id="3" name="Footer Placeholder 2">
            <a:extLst>
              <a:ext uri="{FF2B5EF4-FFF2-40B4-BE49-F238E27FC236}">
                <a16:creationId xmlns:a16="http://schemas.microsoft.com/office/drawing/2014/main" id="{36BFD98D-5201-3137-113B-2099D66298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6F1A39-FF42-85E2-395F-2CE8895053B3}"/>
              </a:ext>
            </a:extLst>
          </p:cNvPr>
          <p:cNvSpPr>
            <a:spLocks noGrp="1"/>
          </p:cNvSpPr>
          <p:nvPr>
            <p:ph type="sldNum" sz="quarter" idx="12"/>
          </p:nvPr>
        </p:nvSpPr>
        <p:spPr/>
        <p:txBody>
          <a:bodyPr/>
          <a:lstStyle/>
          <a:p>
            <a:fld id="{E772C192-B01D-40BE-A99B-365F582782FF}" type="slidenum">
              <a:rPr lang="en-US" smtClean="0"/>
              <a:t>‹#›</a:t>
            </a:fld>
            <a:endParaRPr lang="en-US"/>
          </a:p>
        </p:txBody>
      </p:sp>
    </p:spTree>
    <p:extLst>
      <p:ext uri="{BB962C8B-B14F-4D97-AF65-F5344CB8AC3E}">
        <p14:creationId xmlns:p14="http://schemas.microsoft.com/office/powerpoint/2010/main" val="2164585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AA16A-2F3E-C02C-235E-A9FE890B6A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906A7C9-ADDA-EB8C-EAA2-CD8BFB6D3A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8C5CAC-67A2-9BEE-CE80-671F938820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C5A7C6-E83E-0905-8CB4-FA206FBF9190}"/>
              </a:ext>
            </a:extLst>
          </p:cNvPr>
          <p:cNvSpPr>
            <a:spLocks noGrp="1"/>
          </p:cNvSpPr>
          <p:nvPr>
            <p:ph type="dt" sz="half" idx="10"/>
          </p:nvPr>
        </p:nvSpPr>
        <p:spPr/>
        <p:txBody>
          <a:bodyPr/>
          <a:lstStyle/>
          <a:p>
            <a:fld id="{1E66B5BE-0AB4-4674-B93F-52995924BF62}" type="datetimeFigureOut">
              <a:rPr lang="en-US" smtClean="0"/>
              <a:t>2/24/2025</a:t>
            </a:fld>
            <a:endParaRPr lang="en-US"/>
          </a:p>
        </p:txBody>
      </p:sp>
      <p:sp>
        <p:nvSpPr>
          <p:cNvPr id="6" name="Footer Placeholder 5">
            <a:extLst>
              <a:ext uri="{FF2B5EF4-FFF2-40B4-BE49-F238E27FC236}">
                <a16:creationId xmlns:a16="http://schemas.microsoft.com/office/drawing/2014/main" id="{AA4C13D4-97F1-EBD8-F0D2-F6096CD44C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868043-650C-77D2-4525-8846051E900F}"/>
              </a:ext>
            </a:extLst>
          </p:cNvPr>
          <p:cNvSpPr>
            <a:spLocks noGrp="1"/>
          </p:cNvSpPr>
          <p:nvPr>
            <p:ph type="sldNum" sz="quarter" idx="12"/>
          </p:nvPr>
        </p:nvSpPr>
        <p:spPr/>
        <p:txBody>
          <a:bodyPr/>
          <a:lstStyle/>
          <a:p>
            <a:fld id="{E772C192-B01D-40BE-A99B-365F582782FF}" type="slidenum">
              <a:rPr lang="en-US" smtClean="0"/>
              <a:t>‹#›</a:t>
            </a:fld>
            <a:endParaRPr lang="en-US"/>
          </a:p>
        </p:txBody>
      </p:sp>
    </p:spTree>
    <p:extLst>
      <p:ext uri="{BB962C8B-B14F-4D97-AF65-F5344CB8AC3E}">
        <p14:creationId xmlns:p14="http://schemas.microsoft.com/office/powerpoint/2010/main" val="3183378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7BB5F-28C7-52DD-BAB1-E241B3C11D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CFE1B78-2841-D58B-D2D7-BD6D814DE9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54AC00-A287-5275-F5B6-4623169907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CEE82E-155E-7935-A89B-7B80FB1C315A}"/>
              </a:ext>
            </a:extLst>
          </p:cNvPr>
          <p:cNvSpPr>
            <a:spLocks noGrp="1"/>
          </p:cNvSpPr>
          <p:nvPr>
            <p:ph type="dt" sz="half" idx="10"/>
          </p:nvPr>
        </p:nvSpPr>
        <p:spPr/>
        <p:txBody>
          <a:bodyPr/>
          <a:lstStyle/>
          <a:p>
            <a:fld id="{1E66B5BE-0AB4-4674-B93F-52995924BF62}" type="datetimeFigureOut">
              <a:rPr lang="en-US" smtClean="0"/>
              <a:t>2/24/2025</a:t>
            </a:fld>
            <a:endParaRPr lang="en-US"/>
          </a:p>
        </p:txBody>
      </p:sp>
      <p:sp>
        <p:nvSpPr>
          <p:cNvPr id="6" name="Footer Placeholder 5">
            <a:extLst>
              <a:ext uri="{FF2B5EF4-FFF2-40B4-BE49-F238E27FC236}">
                <a16:creationId xmlns:a16="http://schemas.microsoft.com/office/drawing/2014/main" id="{9065A715-E004-C6A6-1409-015508F985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C7BE4B-1262-DB66-5B33-D3FDC1772574}"/>
              </a:ext>
            </a:extLst>
          </p:cNvPr>
          <p:cNvSpPr>
            <a:spLocks noGrp="1"/>
          </p:cNvSpPr>
          <p:nvPr>
            <p:ph type="sldNum" sz="quarter" idx="12"/>
          </p:nvPr>
        </p:nvSpPr>
        <p:spPr/>
        <p:txBody>
          <a:bodyPr/>
          <a:lstStyle/>
          <a:p>
            <a:fld id="{E772C192-B01D-40BE-A99B-365F582782FF}" type="slidenum">
              <a:rPr lang="en-US" smtClean="0"/>
              <a:t>‹#›</a:t>
            </a:fld>
            <a:endParaRPr lang="en-US"/>
          </a:p>
        </p:txBody>
      </p:sp>
    </p:spTree>
    <p:extLst>
      <p:ext uri="{BB962C8B-B14F-4D97-AF65-F5344CB8AC3E}">
        <p14:creationId xmlns:p14="http://schemas.microsoft.com/office/powerpoint/2010/main" val="2077004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DCCE03-FDF9-ED79-E449-49A5056B4E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F9A0FA-2F8E-8DDC-273A-0714BB2522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1080BD-A7F8-6965-6AE3-5F9085492D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66B5BE-0AB4-4674-B93F-52995924BF62}" type="datetimeFigureOut">
              <a:rPr lang="en-US" smtClean="0"/>
              <a:t>2/24/2025</a:t>
            </a:fld>
            <a:endParaRPr lang="en-US"/>
          </a:p>
        </p:txBody>
      </p:sp>
      <p:sp>
        <p:nvSpPr>
          <p:cNvPr id="5" name="Footer Placeholder 4">
            <a:extLst>
              <a:ext uri="{FF2B5EF4-FFF2-40B4-BE49-F238E27FC236}">
                <a16:creationId xmlns:a16="http://schemas.microsoft.com/office/drawing/2014/main" id="{12460EAC-C7E2-F276-6A36-90DFB84B2A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90DA86-7C44-52A9-8BF5-10089F4373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72C192-B01D-40BE-A99B-365F582782FF}" type="slidenum">
              <a:rPr lang="en-US" smtClean="0"/>
              <a:t>‹#›</a:t>
            </a:fld>
            <a:endParaRPr lang="en-US"/>
          </a:p>
        </p:txBody>
      </p:sp>
    </p:spTree>
    <p:extLst>
      <p:ext uri="{BB962C8B-B14F-4D97-AF65-F5344CB8AC3E}">
        <p14:creationId xmlns:p14="http://schemas.microsoft.com/office/powerpoint/2010/main" val="711488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5B9958B1-31F4-1A03-AEE0-17545076B9A5}"/>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F0044366-5F4D-5488-9EB4-46E2FBCA855E}"/>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5B5DC62C-163E-2EEB-BCE0-624B69524AF0}"/>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439BD09-A0B8-4B8B-8D30-861DCB8E5591}" type="datetimeFigureOut">
              <a:rPr lang="he-IL" smtClean="0"/>
              <a:t>כ"ו/שבט/תשפ"ה</a:t>
            </a:fld>
            <a:endParaRPr lang="he-IL"/>
          </a:p>
        </p:txBody>
      </p:sp>
      <p:sp>
        <p:nvSpPr>
          <p:cNvPr id="5" name="מציין מיקום של כותרת תחתונה 4">
            <a:extLst>
              <a:ext uri="{FF2B5EF4-FFF2-40B4-BE49-F238E27FC236}">
                <a16:creationId xmlns:a16="http://schemas.microsoft.com/office/drawing/2014/main" id="{FC7FB742-46FB-E1D0-0518-CE3A017435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1C2D3663-AF02-4D1A-8E82-3306AC3BFD83}"/>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ABE461C-A190-4926-841E-DD2ABB9223E1}" type="slidenum">
              <a:rPr lang="he-IL" smtClean="0"/>
              <a:t>‹#›</a:t>
            </a:fld>
            <a:endParaRPr lang="he-IL"/>
          </a:p>
        </p:txBody>
      </p:sp>
    </p:spTree>
    <p:extLst>
      <p:ext uri="{BB962C8B-B14F-4D97-AF65-F5344CB8AC3E}">
        <p14:creationId xmlns:p14="http://schemas.microsoft.com/office/powerpoint/2010/main" val="32394765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s://gotbooks.miracosta.edu/rocks/sedimentary%20rocks/14.html" TargetMode="External"/><Relationship Id="rId3" Type="http://schemas.openxmlformats.org/officeDocument/2006/relationships/image" Target="../media/image16.jpeg"/><Relationship Id="rId7" Type="http://schemas.openxmlformats.org/officeDocument/2006/relationships/hyperlink" Target="https://he.wikipedia.org/wiki/%D7%90%D7%91%D7%9F_%D7%92%D7%99%D7%A8#/media/%D7%A7%D7%95%D7%91%D7%A5:Kalzit_in_jerusalem_limestone.jp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he.wikipedia.org/wiki/%D7%92%D7%A8%D7%A0%D7%99%D7%98#/media/%D7%A7%D7%95%D7%91%D7%A5:Granite_34_(49200986291).jpg" TargetMode="External"/><Relationship Id="rId5" Type="http://schemas.openxmlformats.org/officeDocument/2006/relationships/image" Target="../media/image18.png"/><Relationship Id="rId4" Type="http://schemas.openxmlformats.org/officeDocument/2006/relationships/image" Target="../media/image17.jpeg"/><Relationship Id="rId9"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2.png"/><Relationship Id="rId4" Type="http://schemas.openxmlformats.org/officeDocument/2006/relationships/hyperlink" Target="https://www.quora.com/profile/Javier-Delgado-109"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arxiv.org/ftp/arxiv/papers/1408/1408.3603.pdf"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civileng.co.il/%D7%9E%D7%A2%D7%A9%D7%94-%D7%90%D7%9C%D7%95%D7%94%D7%99-%D7%90%D7%95-%D7%A4%D7%9C%D7%90-%D7%94%D7%A0%D7%93%D7%A1%D7%99"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ideo" Target="https://www.youtube.com/embed/pN9cSubIsUw?feature=oembed" TargetMode="Externa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ideo" Target="https://www.youtube.com/embed/dGH93mt81BA?start=68&amp;feature=oembed" TargetMode="Externa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hyperlink" Target="https://www.israeliarchaeology.org/%D7%A4%D7%99%D7%A8%D7%9E%D7%99%D7%93%D7%95%D7%AA-%D7%9C%D7%90-%D7%9E%D7%94-%D7%A9%D7%97%D7%A9%D7%91%D7%AA%D7%9D-%D7%A2%D7%9C-%D7%A4%D7%99%D7%A8%D7%9E%D7%99%D7%93%D7%95%D7%AA-%D7%A2%D7%AA%D7%99/" TargetMode="External"/><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1.jpe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Layout" Target="../slideLayouts/slideLayout13.xml"/><Relationship Id="rId1" Type="http://schemas.openxmlformats.org/officeDocument/2006/relationships/video" Target="https://www.youtube.com/embed/9tYYQhFw1T4?feature=oembed" TargetMode="External"/><Relationship Id="rId5" Type="http://schemas.openxmlformats.org/officeDocument/2006/relationships/image" Target="../media/image3.png"/><Relationship Id="rId4" Type="http://schemas.openxmlformats.org/officeDocument/2006/relationships/hyperlink" Target="https://kinderland.co.il/tm-content/uploads/2015/01/pyramid_2017.jp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13.xml"/><Relationship Id="rId1" Type="http://schemas.openxmlformats.org/officeDocument/2006/relationships/video" Target="https://www.youtube.com/embed/UJcDBa4-pSA?feature=oembed" TargetMode="Externa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he.m.wikipedia.org/wiki/%D7%94%D7%A4%D7%99%D7%A8%D7%9E%D7%99%D7%93%D7%94_%D7%94%D7%92%D7%93%D7%95%D7%9C%D7%94_%D7%A9%D7%9C_%D7%92%D7%99%D7%96%D7%94" TargetMode="Externa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he.wikipedia.org/wiki/%D7%A4%D7%99%D7%A8%D7%9E%D7%99%D7%93%D7%94_(%D7%92%D7%90%D7%95%D7%9E%D7%98%D7%A8%D7%99%D7%94)#/media/%D7%A7%D7%95%D7%91%D7%A5:Pyramid_he.p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hyperlink" Target="https://upload.wikimedia.org/wikipedia/commons/7/79/Stone_pyramidion_of_Middle_Kingdom_pharaoh_Amenemhat_III.jpg"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AA108-B904-3B0F-3234-7A150790D76F}"/>
              </a:ext>
            </a:extLst>
          </p:cNvPr>
          <p:cNvSpPr>
            <a:spLocks noGrp="1"/>
          </p:cNvSpPr>
          <p:nvPr>
            <p:ph type="title"/>
          </p:nvPr>
        </p:nvSpPr>
        <p:spPr/>
        <p:txBody>
          <a:bodyPr>
            <a:normAutofit/>
          </a:bodyPr>
          <a:lstStyle/>
          <a:p>
            <a:pPr algn="ctr"/>
            <a:r>
              <a:rPr lang="he-IL" sz="6000" b="1" dirty="0">
                <a:cs typeface="+mn-cs"/>
              </a:rPr>
              <a:t>אדריכלות במצרים העתיקה</a:t>
            </a:r>
            <a:endParaRPr lang="en-US" sz="6000" b="1" dirty="0">
              <a:cs typeface="+mn-cs"/>
            </a:endParaRPr>
          </a:p>
        </p:txBody>
      </p:sp>
      <p:pic>
        <p:nvPicPr>
          <p:cNvPr id="4" name="Content Placeholder 3">
            <a:extLst>
              <a:ext uri="{FF2B5EF4-FFF2-40B4-BE49-F238E27FC236}">
                <a16:creationId xmlns:a16="http://schemas.microsoft.com/office/drawing/2014/main" id="{B8ACC21F-08AA-7CC4-37C8-CA5B5B466D0B}"/>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942703" y="3958295"/>
            <a:ext cx="10515600" cy="2628900"/>
          </a:xfrm>
          <a:prstGeom prst="rect">
            <a:avLst/>
          </a:prstGeom>
        </p:spPr>
      </p:pic>
      <p:sp>
        <p:nvSpPr>
          <p:cNvPr id="5" name="TextBox 4">
            <a:extLst>
              <a:ext uri="{FF2B5EF4-FFF2-40B4-BE49-F238E27FC236}">
                <a16:creationId xmlns:a16="http://schemas.microsoft.com/office/drawing/2014/main" id="{A491CE14-6F05-C76B-5E85-F6C5914944FE}"/>
              </a:ext>
            </a:extLst>
          </p:cNvPr>
          <p:cNvSpPr txBox="1"/>
          <p:nvPr/>
        </p:nvSpPr>
        <p:spPr>
          <a:xfrm>
            <a:off x="1985554" y="1445624"/>
            <a:ext cx="7933509" cy="1692771"/>
          </a:xfrm>
          <a:prstGeom prst="rect">
            <a:avLst/>
          </a:prstGeom>
          <a:noFill/>
        </p:spPr>
        <p:txBody>
          <a:bodyPr wrap="square" rtlCol="0">
            <a:spAutoFit/>
          </a:bodyPr>
          <a:lstStyle/>
          <a:p>
            <a:pPr algn="ctr"/>
            <a:r>
              <a:rPr lang="he-IL" sz="6000" b="1" dirty="0"/>
              <a:t>הפירמידות</a:t>
            </a:r>
          </a:p>
          <a:p>
            <a:pPr algn="ctr" rtl="1"/>
            <a:r>
              <a:rPr lang="he-IL" sz="4400" b="1" dirty="0" err="1"/>
              <a:t>עשיינות</a:t>
            </a:r>
            <a:r>
              <a:rPr lang="he-IL" sz="4400" b="1" dirty="0"/>
              <a:t> ו-</a:t>
            </a:r>
            <a:r>
              <a:rPr lang="en-US" sz="4400" b="1" dirty="0"/>
              <a:t>STEM</a:t>
            </a:r>
          </a:p>
        </p:txBody>
      </p:sp>
      <p:pic>
        <p:nvPicPr>
          <p:cNvPr id="6" name="Picture 5">
            <a:extLst>
              <a:ext uri="{FF2B5EF4-FFF2-40B4-BE49-F238E27FC236}">
                <a16:creationId xmlns:a16="http://schemas.microsoft.com/office/drawing/2014/main" id="{115A4381-C53F-781C-FC3A-EA8B31A42B6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43293" y="44880"/>
            <a:ext cx="1060796" cy="573074"/>
          </a:xfrm>
          <a:prstGeom prst="rect">
            <a:avLst/>
          </a:prstGeom>
        </p:spPr>
      </p:pic>
      <p:sp>
        <p:nvSpPr>
          <p:cNvPr id="7" name="TextBox 6">
            <a:extLst>
              <a:ext uri="{FF2B5EF4-FFF2-40B4-BE49-F238E27FC236}">
                <a16:creationId xmlns:a16="http://schemas.microsoft.com/office/drawing/2014/main" id="{DCA72A23-CBE6-1896-9178-DB77C64DDB79}"/>
              </a:ext>
            </a:extLst>
          </p:cNvPr>
          <p:cNvSpPr txBox="1"/>
          <p:nvPr/>
        </p:nvSpPr>
        <p:spPr>
          <a:xfrm>
            <a:off x="942703" y="3280528"/>
            <a:ext cx="10515600" cy="584775"/>
          </a:xfrm>
          <a:prstGeom prst="rect">
            <a:avLst/>
          </a:prstGeom>
          <a:noFill/>
        </p:spPr>
        <p:txBody>
          <a:bodyPr wrap="square" rtlCol="0">
            <a:spAutoFit/>
          </a:bodyPr>
          <a:lstStyle/>
          <a:p>
            <a:pPr algn="ctr"/>
            <a:r>
              <a:rPr lang="he-IL" sz="3200" b="1" dirty="0"/>
              <a:t>ד"ר מירי </a:t>
            </a:r>
            <a:r>
              <a:rPr lang="he-IL" sz="3200" b="1" dirty="0" err="1"/>
              <a:t>דרסלר</a:t>
            </a:r>
            <a:r>
              <a:rPr lang="he-IL" sz="3200" b="1" dirty="0"/>
              <a:t>,  ד"ר דליה קילים, נגה משען</a:t>
            </a:r>
            <a:endParaRPr lang="en-US" sz="3200" b="1" dirty="0"/>
          </a:p>
        </p:txBody>
      </p:sp>
      <p:pic>
        <p:nvPicPr>
          <p:cNvPr id="8" name="Picture 7">
            <a:extLst>
              <a:ext uri="{FF2B5EF4-FFF2-40B4-BE49-F238E27FC236}">
                <a16:creationId xmlns:a16="http://schemas.microsoft.com/office/drawing/2014/main" id="{56070297-4510-52CC-49D6-4BE3EF4F38E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7911" y="0"/>
            <a:ext cx="1213209" cy="695004"/>
          </a:xfrm>
          <a:prstGeom prst="rect">
            <a:avLst/>
          </a:prstGeom>
        </p:spPr>
      </p:pic>
    </p:spTree>
    <p:extLst>
      <p:ext uri="{BB962C8B-B14F-4D97-AF65-F5344CB8AC3E}">
        <p14:creationId xmlns:p14="http://schemas.microsoft.com/office/powerpoint/2010/main" val="4117794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D6539-5D11-56B8-7A1B-1DF7CEAC8A10}"/>
              </a:ext>
            </a:extLst>
          </p:cNvPr>
          <p:cNvSpPr>
            <a:spLocks noGrp="1"/>
          </p:cNvSpPr>
          <p:nvPr>
            <p:ph type="title"/>
          </p:nvPr>
        </p:nvSpPr>
        <p:spPr/>
        <p:txBody>
          <a:bodyPr>
            <a:normAutofit/>
          </a:bodyPr>
          <a:lstStyle/>
          <a:p>
            <a:pPr algn="r"/>
            <a:r>
              <a:rPr lang="he-IL" b="1" dirty="0">
                <a:cs typeface="+mn-cs"/>
              </a:rPr>
              <a:t>מאילו סוגי אבנים נבנו הפירמידות במצרים?</a:t>
            </a:r>
            <a:endParaRPr lang="en-US" b="1" dirty="0">
              <a:cs typeface="+mn-cs"/>
            </a:endParaRPr>
          </a:p>
        </p:txBody>
      </p:sp>
      <p:sp>
        <p:nvSpPr>
          <p:cNvPr id="3" name="Content Placeholder 2">
            <a:extLst>
              <a:ext uri="{FF2B5EF4-FFF2-40B4-BE49-F238E27FC236}">
                <a16:creationId xmlns:a16="http://schemas.microsoft.com/office/drawing/2014/main" id="{115FEAC7-02E9-9EEA-DF13-6A4567FFCD0E}"/>
              </a:ext>
            </a:extLst>
          </p:cNvPr>
          <p:cNvSpPr>
            <a:spLocks noGrp="1"/>
          </p:cNvSpPr>
          <p:nvPr>
            <p:ph idx="1"/>
          </p:nvPr>
        </p:nvSpPr>
        <p:spPr>
          <a:xfrm>
            <a:off x="646612" y="1410789"/>
            <a:ext cx="10515600" cy="5168675"/>
          </a:xfrm>
        </p:spPr>
        <p:txBody>
          <a:bodyPr/>
          <a:lstStyle/>
          <a:p>
            <a:pPr marL="0" indent="0" algn="r">
              <a:buNone/>
            </a:pPr>
            <a:r>
              <a:rPr lang="he-IL" dirty="0"/>
              <a:t>הפירמידות העתיקות נבנו  מ</a:t>
            </a:r>
            <a:r>
              <a:rPr lang="he-IL" b="1" dirty="0"/>
              <a:t>אבני גיר</a:t>
            </a:r>
            <a:r>
              <a:rPr lang="he-IL" dirty="0"/>
              <a:t> שנחצבו מהסביבה הקרובה.</a:t>
            </a:r>
          </a:p>
          <a:p>
            <a:pPr marL="0" indent="0" algn="r">
              <a:buNone/>
            </a:pPr>
            <a:r>
              <a:rPr lang="he-IL" dirty="0"/>
              <a:t>חדרי הקבורה והקברים נבנו מ</a:t>
            </a:r>
            <a:r>
              <a:rPr lang="he-IL" b="1" dirty="0"/>
              <a:t>אבני גרניט</a:t>
            </a:r>
            <a:r>
              <a:rPr lang="he-IL" dirty="0"/>
              <a:t> שהובאו מאזור אסואן (מרחק של כ-900 קילומטרים) באמצעות נהר הנילוס.</a:t>
            </a:r>
          </a:p>
          <a:p>
            <a:pPr marL="0" indent="0" algn="r">
              <a:buNone/>
            </a:pPr>
            <a:r>
              <a:rPr lang="he-IL" dirty="0"/>
              <a:t>הפירמידות צופו ב</a:t>
            </a:r>
            <a:r>
              <a:rPr lang="he-IL" b="1" dirty="0"/>
              <a:t>אבן גיר בוהקת </a:t>
            </a:r>
            <a:r>
              <a:rPr lang="he-IL" dirty="0"/>
              <a:t>(אלבסטר). אבני הגיר הבוהקות הפיצו את אור השמש המשתקף מקירותיו של המבנה למרחקים גדולים.</a:t>
            </a:r>
            <a:endParaRPr lang="en-US" dirty="0"/>
          </a:p>
          <a:p>
            <a:pPr marL="0" indent="0" algn="r">
              <a:buNone/>
            </a:pPr>
            <a:endParaRPr lang="en-US" dirty="0"/>
          </a:p>
        </p:txBody>
      </p:sp>
      <p:pic>
        <p:nvPicPr>
          <p:cNvPr id="4" name="Picture 3">
            <a:extLst>
              <a:ext uri="{FF2B5EF4-FFF2-40B4-BE49-F238E27FC236}">
                <a16:creationId xmlns:a16="http://schemas.microsoft.com/office/drawing/2014/main" id="{8DB351D2-77B1-2608-277C-22D9494FBA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34998" y="3709825"/>
            <a:ext cx="3253952" cy="2473512"/>
          </a:xfrm>
          <a:prstGeom prst="rect">
            <a:avLst/>
          </a:prstGeom>
        </p:spPr>
      </p:pic>
      <p:pic>
        <p:nvPicPr>
          <p:cNvPr id="5" name="Picture 4">
            <a:extLst>
              <a:ext uri="{FF2B5EF4-FFF2-40B4-BE49-F238E27FC236}">
                <a16:creationId xmlns:a16="http://schemas.microsoft.com/office/drawing/2014/main" id="{9CADDFED-FB41-2FEC-3D5D-E1EDC240B1F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36341" y="3709825"/>
            <a:ext cx="3856562" cy="2473511"/>
          </a:xfrm>
          <a:prstGeom prst="rect">
            <a:avLst/>
          </a:prstGeom>
        </p:spPr>
      </p:pic>
      <p:pic>
        <p:nvPicPr>
          <p:cNvPr id="8" name="Picture 7">
            <a:extLst>
              <a:ext uri="{FF2B5EF4-FFF2-40B4-BE49-F238E27FC236}">
                <a16:creationId xmlns:a16="http://schemas.microsoft.com/office/drawing/2014/main" id="{7D61EB0D-72F7-27D4-4F7E-F998340715A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9509" y="3709825"/>
            <a:ext cx="4130066" cy="2473511"/>
          </a:xfrm>
          <a:prstGeom prst="rect">
            <a:avLst/>
          </a:prstGeom>
        </p:spPr>
      </p:pic>
      <p:sp>
        <p:nvSpPr>
          <p:cNvPr id="9" name="TextBox 8">
            <a:extLst>
              <a:ext uri="{FF2B5EF4-FFF2-40B4-BE49-F238E27FC236}">
                <a16:creationId xmlns:a16="http://schemas.microsoft.com/office/drawing/2014/main" id="{52594003-D8E8-F42F-E8A3-ED0DB955AE0B}"/>
              </a:ext>
            </a:extLst>
          </p:cNvPr>
          <p:cNvSpPr txBox="1"/>
          <p:nvPr/>
        </p:nvSpPr>
        <p:spPr>
          <a:xfrm>
            <a:off x="9067145" y="6113418"/>
            <a:ext cx="2706594" cy="646331"/>
          </a:xfrm>
          <a:prstGeom prst="rect">
            <a:avLst/>
          </a:prstGeom>
          <a:noFill/>
        </p:spPr>
        <p:txBody>
          <a:bodyPr wrap="square" rtlCol="0">
            <a:spAutoFit/>
          </a:bodyPr>
          <a:lstStyle/>
          <a:p>
            <a:pPr algn="ctr"/>
            <a:r>
              <a:rPr lang="he-IL" b="1" dirty="0"/>
              <a:t>גרניט</a:t>
            </a:r>
          </a:p>
          <a:p>
            <a:pPr algn="ctr"/>
            <a:r>
              <a:rPr lang="he-IL" b="1" dirty="0"/>
              <a:t>מקור: </a:t>
            </a:r>
            <a:r>
              <a:rPr lang="he-IL" b="1" dirty="0">
                <a:hlinkClick r:id="rId6"/>
              </a:rPr>
              <a:t>ויקיפדיה</a:t>
            </a:r>
            <a:endParaRPr lang="en-US" b="1" dirty="0"/>
          </a:p>
        </p:txBody>
      </p:sp>
      <p:sp>
        <p:nvSpPr>
          <p:cNvPr id="10" name="TextBox 9">
            <a:extLst>
              <a:ext uri="{FF2B5EF4-FFF2-40B4-BE49-F238E27FC236}">
                <a16:creationId xmlns:a16="http://schemas.microsoft.com/office/drawing/2014/main" id="{01DB3E38-7E40-B731-ADB8-0E3EC8C1EE10}"/>
              </a:ext>
            </a:extLst>
          </p:cNvPr>
          <p:cNvSpPr txBox="1"/>
          <p:nvPr/>
        </p:nvSpPr>
        <p:spPr>
          <a:xfrm>
            <a:off x="5408023" y="6113418"/>
            <a:ext cx="2603863" cy="646331"/>
          </a:xfrm>
          <a:prstGeom prst="rect">
            <a:avLst/>
          </a:prstGeom>
          <a:noFill/>
        </p:spPr>
        <p:txBody>
          <a:bodyPr wrap="square" rtlCol="0">
            <a:spAutoFit/>
          </a:bodyPr>
          <a:lstStyle/>
          <a:p>
            <a:pPr algn="ctr"/>
            <a:r>
              <a:rPr lang="he-IL" b="1" dirty="0"/>
              <a:t>אב גיר</a:t>
            </a:r>
          </a:p>
          <a:p>
            <a:pPr algn="ctr"/>
            <a:r>
              <a:rPr lang="he-IL" b="1" dirty="0"/>
              <a:t>מקור: </a:t>
            </a:r>
            <a:r>
              <a:rPr lang="he-IL" b="1" dirty="0">
                <a:hlinkClick r:id="rId7"/>
              </a:rPr>
              <a:t>ויקיפדיה</a:t>
            </a:r>
            <a:endParaRPr lang="en-US" b="1" dirty="0"/>
          </a:p>
        </p:txBody>
      </p:sp>
      <p:sp>
        <p:nvSpPr>
          <p:cNvPr id="14" name="TextBox 13">
            <a:extLst>
              <a:ext uri="{FF2B5EF4-FFF2-40B4-BE49-F238E27FC236}">
                <a16:creationId xmlns:a16="http://schemas.microsoft.com/office/drawing/2014/main" id="{EB46CD21-88A3-85F6-716C-8E9C71990E06}"/>
              </a:ext>
            </a:extLst>
          </p:cNvPr>
          <p:cNvSpPr txBox="1"/>
          <p:nvPr/>
        </p:nvSpPr>
        <p:spPr>
          <a:xfrm flipH="1">
            <a:off x="1097280" y="6183336"/>
            <a:ext cx="3058044" cy="646331"/>
          </a:xfrm>
          <a:prstGeom prst="rect">
            <a:avLst/>
          </a:prstGeom>
          <a:noFill/>
        </p:spPr>
        <p:txBody>
          <a:bodyPr wrap="square" rtlCol="0">
            <a:spAutoFit/>
          </a:bodyPr>
          <a:lstStyle/>
          <a:p>
            <a:pPr algn="ctr"/>
            <a:r>
              <a:rPr lang="he-IL" b="1" dirty="0"/>
              <a:t>אבן גיר בוהקת (אלבסטר</a:t>
            </a:r>
            <a:r>
              <a:rPr lang="he-IL" dirty="0"/>
              <a:t>)</a:t>
            </a:r>
          </a:p>
          <a:p>
            <a:pPr algn="ctr"/>
            <a:r>
              <a:rPr lang="he-IL" b="1" dirty="0">
                <a:hlinkClick r:id="rId8"/>
              </a:rPr>
              <a:t>מקור</a:t>
            </a:r>
            <a:endParaRPr lang="en-US" b="1" dirty="0"/>
          </a:p>
        </p:txBody>
      </p:sp>
      <p:pic>
        <p:nvPicPr>
          <p:cNvPr id="11" name="Picture 10">
            <a:extLst>
              <a:ext uri="{FF2B5EF4-FFF2-40B4-BE49-F238E27FC236}">
                <a16:creationId xmlns:a16="http://schemas.microsoft.com/office/drawing/2014/main" id="{4251E5AE-9796-FCCB-764D-13A2FD54ABB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0" y="28333"/>
            <a:ext cx="1213209" cy="695004"/>
          </a:xfrm>
          <a:prstGeom prst="rect">
            <a:avLst/>
          </a:prstGeom>
        </p:spPr>
      </p:pic>
    </p:spTree>
    <p:extLst>
      <p:ext uri="{BB962C8B-B14F-4D97-AF65-F5344CB8AC3E}">
        <p14:creationId xmlns:p14="http://schemas.microsoft.com/office/powerpoint/2010/main" val="3711727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65053-E679-C604-2130-FD894462ED2E}"/>
              </a:ext>
            </a:extLst>
          </p:cNvPr>
          <p:cNvSpPr>
            <a:spLocks noGrp="1"/>
          </p:cNvSpPr>
          <p:nvPr>
            <p:ph type="title"/>
          </p:nvPr>
        </p:nvSpPr>
        <p:spPr/>
        <p:txBody>
          <a:bodyPr/>
          <a:lstStyle/>
          <a:p>
            <a:r>
              <a:rPr lang="he-IL" b="1" dirty="0">
                <a:cs typeface="+mn-cs"/>
              </a:rPr>
              <a:t>מה היה המשקל של האבנים?</a:t>
            </a:r>
            <a:endParaRPr lang="en-US" b="1" dirty="0">
              <a:cs typeface="+mn-cs"/>
            </a:endParaRPr>
          </a:p>
        </p:txBody>
      </p:sp>
      <p:pic>
        <p:nvPicPr>
          <p:cNvPr id="4" name="Content Placeholder 3">
            <a:extLst>
              <a:ext uri="{FF2B5EF4-FFF2-40B4-BE49-F238E27FC236}">
                <a16:creationId xmlns:a16="http://schemas.microsoft.com/office/drawing/2014/main" id="{9AEFA19A-7375-3FD6-935A-34C6B8A20C59}"/>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7729870" y="535801"/>
            <a:ext cx="4309307" cy="6218729"/>
          </a:xfrm>
          <a:prstGeom prst="rect">
            <a:avLst/>
          </a:prstGeom>
        </p:spPr>
      </p:pic>
      <p:sp>
        <p:nvSpPr>
          <p:cNvPr id="5" name="TextBox 4">
            <a:extLst>
              <a:ext uri="{FF2B5EF4-FFF2-40B4-BE49-F238E27FC236}">
                <a16:creationId xmlns:a16="http://schemas.microsoft.com/office/drawing/2014/main" id="{9FD3ABA9-5AE2-E903-3EBA-854639C5FD5C}"/>
              </a:ext>
            </a:extLst>
          </p:cNvPr>
          <p:cNvSpPr txBox="1"/>
          <p:nvPr/>
        </p:nvSpPr>
        <p:spPr>
          <a:xfrm>
            <a:off x="558350" y="1828800"/>
            <a:ext cx="6117579" cy="3662541"/>
          </a:xfrm>
          <a:prstGeom prst="rect">
            <a:avLst/>
          </a:prstGeom>
          <a:noFill/>
        </p:spPr>
        <p:txBody>
          <a:bodyPr wrap="square" rtlCol="0">
            <a:spAutoFit/>
          </a:bodyPr>
          <a:lstStyle/>
          <a:p>
            <a:pPr algn="r"/>
            <a:r>
              <a:rPr lang="he-IL" sz="2800" b="0" i="0" dirty="0">
                <a:solidFill>
                  <a:srgbClr val="1F1F1F"/>
                </a:solidFill>
                <a:effectLst/>
                <a:latin typeface="Google Sans"/>
              </a:rPr>
              <a:t>הפירמידות נבנו מאבנים ענקיות שמשקלן כ-2.5 טונות ומקצתן מגיעות אפילו ל-80 טונות.</a:t>
            </a:r>
          </a:p>
          <a:p>
            <a:pPr algn="r"/>
            <a:endParaRPr lang="he-IL" sz="2800" dirty="0">
              <a:solidFill>
                <a:srgbClr val="1F1F1F"/>
              </a:solidFill>
              <a:latin typeface="Google Sans"/>
            </a:endParaRPr>
          </a:p>
          <a:p>
            <a:pPr algn="r"/>
            <a:r>
              <a:rPr lang="he-IL" sz="2800" dirty="0">
                <a:solidFill>
                  <a:srgbClr val="1F1F1F"/>
                </a:solidFill>
                <a:latin typeface="Google Sans"/>
              </a:rPr>
              <a:t>1 טון הוא: 1,000 קילוגרמים.</a:t>
            </a:r>
          </a:p>
          <a:p>
            <a:pPr algn="r"/>
            <a:endParaRPr lang="he-IL" sz="2800" dirty="0">
              <a:solidFill>
                <a:srgbClr val="1F1F1F"/>
              </a:solidFill>
              <a:latin typeface="Google Sans"/>
            </a:endParaRPr>
          </a:p>
          <a:p>
            <a:pPr algn="r"/>
            <a:r>
              <a:rPr lang="he-IL" sz="2800" dirty="0">
                <a:solidFill>
                  <a:srgbClr val="1F1F1F"/>
                </a:solidFill>
                <a:latin typeface="Google Sans"/>
              </a:rPr>
              <a:t>להשוואה רכב פרטי שוקל 1.5 טונות שהם 1,500 קילוגרמים</a:t>
            </a:r>
            <a:r>
              <a:rPr lang="he-IL" sz="3600" dirty="0">
                <a:solidFill>
                  <a:srgbClr val="1F1F1F"/>
                </a:solidFill>
                <a:latin typeface="Google Sans"/>
              </a:rPr>
              <a:t>.</a:t>
            </a:r>
            <a:endParaRPr lang="en-US" sz="3600" dirty="0"/>
          </a:p>
        </p:txBody>
      </p:sp>
      <p:pic>
        <p:nvPicPr>
          <p:cNvPr id="6" name="Picture 5">
            <a:extLst>
              <a:ext uri="{FF2B5EF4-FFF2-40B4-BE49-F238E27FC236}">
                <a16:creationId xmlns:a16="http://schemas.microsoft.com/office/drawing/2014/main" id="{7A88C8C5-899C-E149-8906-6515898AF6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23402" y="138390"/>
            <a:ext cx="1060796" cy="573074"/>
          </a:xfrm>
          <a:prstGeom prst="rect">
            <a:avLst/>
          </a:prstGeom>
        </p:spPr>
      </p:pic>
      <p:pic>
        <p:nvPicPr>
          <p:cNvPr id="7" name="Picture 6">
            <a:extLst>
              <a:ext uri="{FF2B5EF4-FFF2-40B4-BE49-F238E27FC236}">
                <a16:creationId xmlns:a16="http://schemas.microsoft.com/office/drawing/2014/main" id="{21E166EF-3E81-1B2B-FEA4-2488E60FC7A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7623"/>
            <a:ext cx="1213209" cy="695004"/>
          </a:xfrm>
          <a:prstGeom prst="rect">
            <a:avLst/>
          </a:prstGeom>
        </p:spPr>
      </p:pic>
    </p:spTree>
    <p:extLst>
      <p:ext uri="{BB962C8B-B14F-4D97-AF65-F5344CB8AC3E}">
        <p14:creationId xmlns:p14="http://schemas.microsoft.com/office/powerpoint/2010/main" val="515491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532CB-D659-B646-10CC-0CEA15F47160}"/>
              </a:ext>
            </a:extLst>
          </p:cNvPr>
          <p:cNvSpPr>
            <a:spLocks noGrp="1"/>
          </p:cNvSpPr>
          <p:nvPr>
            <p:ph type="title"/>
          </p:nvPr>
        </p:nvSpPr>
        <p:spPr>
          <a:xfrm>
            <a:off x="838200" y="365125"/>
            <a:ext cx="10515600" cy="1325563"/>
          </a:xfrm>
        </p:spPr>
        <p:txBody>
          <a:bodyPr/>
          <a:lstStyle/>
          <a:p>
            <a:pPr algn="r"/>
            <a:r>
              <a:rPr lang="he-IL" b="1" dirty="0">
                <a:cs typeface="+mn-cs"/>
              </a:rPr>
              <a:t>כמה אבנים בממוצע היו דרושות לבניית הפירמידה? </a:t>
            </a:r>
            <a:endParaRPr lang="en-US" b="1" dirty="0">
              <a:cs typeface="+mn-cs"/>
            </a:endParaRPr>
          </a:p>
        </p:txBody>
      </p:sp>
      <p:sp>
        <p:nvSpPr>
          <p:cNvPr id="3" name="Content Placeholder 2">
            <a:extLst>
              <a:ext uri="{FF2B5EF4-FFF2-40B4-BE49-F238E27FC236}">
                <a16:creationId xmlns:a16="http://schemas.microsoft.com/office/drawing/2014/main" id="{8F2FB0BD-920B-DFB6-38C9-1E37FAEB4D40}"/>
              </a:ext>
            </a:extLst>
          </p:cNvPr>
          <p:cNvSpPr>
            <a:spLocks noGrp="1"/>
          </p:cNvSpPr>
          <p:nvPr>
            <p:ph idx="1"/>
          </p:nvPr>
        </p:nvSpPr>
        <p:spPr>
          <a:xfrm>
            <a:off x="838200" y="1825624"/>
            <a:ext cx="10515600" cy="4940935"/>
          </a:xfrm>
        </p:spPr>
        <p:txBody>
          <a:bodyPr>
            <a:normAutofit fontScale="47500" lnSpcReduction="20000"/>
          </a:bodyPr>
          <a:lstStyle/>
          <a:p>
            <a:pPr marL="0" indent="0" algn="r">
              <a:buNone/>
            </a:pPr>
            <a:endParaRPr lang="he-IL" dirty="0"/>
          </a:p>
          <a:p>
            <a:pPr marL="0" indent="0" algn="r">
              <a:buNone/>
            </a:pPr>
            <a:r>
              <a:rPr lang="he-IL" sz="5900" b="1" dirty="0"/>
              <a:t>מה היו הממדים של הפירמידה?</a:t>
            </a:r>
          </a:p>
          <a:p>
            <a:pPr marL="457200" lvl="1" indent="0" algn="r">
              <a:buNone/>
            </a:pPr>
            <a:endParaRPr lang="he-IL" dirty="0"/>
          </a:p>
          <a:p>
            <a:pPr marL="457200" lvl="1" indent="0" algn="r">
              <a:buNone/>
            </a:pPr>
            <a:r>
              <a:rPr lang="he-IL" sz="5100" dirty="0"/>
              <a:t>הגובה הממוצע: 140 מטרים</a:t>
            </a:r>
          </a:p>
          <a:p>
            <a:pPr marL="457200" lvl="1" indent="0" algn="r">
              <a:buNone/>
            </a:pPr>
            <a:r>
              <a:rPr lang="he-IL" sz="5100" dirty="0"/>
              <a:t>אורך הצלע של בסיס הפירמידה: 230 מטרים</a:t>
            </a:r>
          </a:p>
          <a:p>
            <a:pPr marL="457200" lvl="1" indent="0" algn="r">
              <a:buNone/>
            </a:pPr>
            <a:endParaRPr lang="he-IL" sz="5100" dirty="0"/>
          </a:p>
          <a:p>
            <a:pPr marL="457200" lvl="1" indent="0" algn="r">
              <a:buNone/>
            </a:pPr>
            <a:r>
              <a:rPr lang="he-IL" sz="5100" dirty="0"/>
              <a:t>פירמידה אחת נבנתה משני מיליון </a:t>
            </a:r>
          </a:p>
          <a:p>
            <a:pPr marL="457200" lvl="1" indent="0" algn="r">
              <a:buNone/>
            </a:pPr>
            <a:r>
              <a:rPr lang="he-IL" sz="5100" dirty="0"/>
              <a:t>ושלוש מאות אבנים (2,300,000).</a:t>
            </a:r>
          </a:p>
          <a:p>
            <a:pPr marL="457200" lvl="1" indent="0" algn="r">
              <a:buNone/>
            </a:pPr>
            <a:endParaRPr lang="he-IL" sz="5100" dirty="0"/>
          </a:p>
          <a:p>
            <a:pPr marL="457200" lvl="1" indent="0" algn="r">
              <a:buNone/>
            </a:pPr>
            <a:r>
              <a:rPr lang="he-IL" sz="5100" dirty="0"/>
              <a:t>חשבו: מה היה המשקל הכולל של הפירמידה </a:t>
            </a:r>
          </a:p>
          <a:p>
            <a:pPr marL="457200" lvl="1" indent="0" algn="r">
              <a:buNone/>
            </a:pPr>
            <a:r>
              <a:rPr lang="he-IL" sz="5100" dirty="0"/>
              <a:t>אם המשקל של אבן אחת הוא 2.5 טונות?</a:t>
            </a:r>
          </a:p>
          <a:p>
            <a:pPr marL="457200" lvl="1" indent="0" algn="r">
              <a:buNone/>
            </a:pPr>
            <a:endParaRPr lang="he-IL" dirty="0"/>
          </a:p>
          <a:p>
            <a:pPr marL="457200" lvl="1" indent="0" algn="r">
              <a:buNone/>
            </a:pPr>
            <a:endParaRPr lang="he-IL" dirty="0"/>
          </a:p>
          <a:p>
            <a:pPr marL="457200" lvl="1" indent="0" algn="r">
              <a:buNone/>
            </a:pPr>
            <a:endParaRPr lang="he-IL" dirty="0"/>
          </a:p>
          <a:p>
            <a:pPr marL="0" indent="0" algn="r">
              <a:buNone/>
            </a:pPr>
            <a:endParaRPr lang="he-IL" dirty="0"/>
          </a:p>
          <a:p>
            <a:pPr marL="0" indent="0" algn="r">
              <a:buNone/>
            </a:pPr>
            <a:r>
              <a:rPr lang="he-IL" dirty="0"/>
              <a:t>  </a:t>
            </a:r>
          </a:p>
          <a:p>
            <a:pPr marL="0" indent="0" algn="ctr">
              <a:buNone/>
            </a:pPr>
            <a:r>
              <a:rPr lang="he-IL" dirty="0"/>
              <a:t>                                                                                                                               </a:t>
            </a:r>
            <a:r>
              <a:rPr lang="he-IL" sz="3800" b="1" dirty="0"/>
              <a:t>הפירמידה של גיזה, מצרים</a:t>
            </a:r>
          </a:p>
        </p:txBody>
      </p:sp>
      <p:pic>
        <p:nvPicPr>
          <p:cNvPr id="4" name="Picture 3">
            <a:extLst>
              <a:ext uri="{FF2B5EF4-FFF2-40B4-BE49-F238E27FC236}">
                <a16:creationId xmlns:a16="http://schemas.microsoft.com/office/drawing/2014/main" id="{4007AC40-F20D-6D89-8B6D-A7BBE95BD9C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531" y="2174370"/>
            <a:ext cx="5267123" cy="3950342"/>
          </a:xfrm>
          <a:prstGeom prst="rect">
            <a:avLst/>
          </a:prstGeom>
        </p:spPr>
      </p:pic>
      <p:pic>
        <p:nvPicPr>
          <p:cNvPr id="7" name="Picture 6">
            <a:extLst>
              <a:ext uri="{FF2B5EF4-FFF2-40B4-BE49-F238E27FC236}">
                <a16:creationId xmlns:a16="http://schemas.microsoft.com/office/drawing/2014/main" id="{96FC047C-128C-DE31-A095-374CBFCC5D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531" y="100362"/>
            <a:ext cx="1213209" cy="695004"/>
          </a:xfrm>
          <a:prstGeom prst="rect">
            <a:avLst/>
          </a:prstGeom>
        </p:spPr>
      </p:pic>
    </p:spTree>
    <p:extLst>
      <p:ext uri="{BB962C8B-B14F-4D97-AF65-F5344CB8AC3E}">
        <p14:creationId xmlns:p14="http://schemas.microsoft.com/office/powerpoint/2010/main" val="750635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99279-4C5E-814A-BA26-A6839C2BB35C}"/>
              </a:ext>
            </a:extLst>
          </p:cNvPr>
          <p:cNvSpPr>
            <a:spLocks noGrp="1"/>
          </p:cNvSpPr>
          <p:nvPr>
            <p:ph type="title"/>
          </p:nvPr>
        </p:nvSpPr>
        <p:spPr/>
        <p:txBody>
          <a:bodyPr/>
          <a:lstStyle/>
          <a:p>
            <a:pPr algn="r"/>
            <a:r>
              <a:rPr lang="he-IL" b="1" i="0" dirty="0">
                <a:solidFill>
                  <a:srgbClr val="000000"/>
                </a:solidFill>
                <a:effectLst/>
                <a:latin typeface="Open Sans Hebrew"/>
                <a:cs typeface="+mn-cs"/>
              </a:rPr>
              <a:t>גודל האבנים ומרחק השינוע</a:t>
            </a:r>
            <a:endParaRPr lang="en-US" b="1" dirty="0">
              <a:cs typeface="+mn-cs"/>
            </a:endParaRPr>
          </a:p>
        </p:txBody>
      </p:sp>
      <p:sp>
        <p:nvSpPr>
          <p:cNvPr id="3" name="Content Placeholder 2">
            <a:extLst>
              <a:ext uri="{FF2B5EF4-FFF2-40B4-BE49-F238E27FC236}">
                <a16:creationId xmlns:a16="http://schemas.microsoft.com/office/drawing/2014/main" id="{D79DB3C5-90B6-F25F-6310-FEA63890C32A}"/>
              </a:ext>
            </a:extLst>
          </p:cNvPr>
          <p:cNvSpPr>
            <a:spLocks noGrp="1"/>
          </p:cNvSpPr>
          <p:nvPr>
            <p:ph idx="1"/>
          </p:nvPr>
        </p:nvSpPr>
        <p:spPr/>
        <p:txBody>
          <a:bodyPr>
            <a:normAutofit lnSpcReduction="10000"/>
          </a:bodyPr>
          <a:lstStyle/>
          <a:p>
            <a:pPr marL="1371600" lvl="3" indent="0" algn="r">
              <a:buNone/>
            </a:pPr>
            <a:endParaRPr lang="he-IL" dirty="0"/>
          </a:p>
          <a:p>
            <a:pPr marL="1371600" lvl="3" indent="0" algn="r">
              <a:buNone/>
            </a:pPr>
            <a:r>
              <a:rPr lang="he-IL" sz="2800" b="1" dirty="0"/>
              <a:t>מה היה הגודל הממוצע של כל גוש אבן?</a:t>
            </a:r>
          </a:p>
          <a:p>
            <a:pPr marL="1371600" lvl="3" indent="0" algn="r">
              <a:buNone/>
            </a:pPr>
            <a:r>
              <a:rPr lang="he-IL" sz="2800" dirty="0"/>
              <a:t>אורך:  1.27 מטרים</a:t>
            </a:r>
          </a:p>
          <a:p>
            <a:pPr marL="1371600" lvl="3" indent="0" algn="r">
              <a:buNone/>
            </a:pPr>
            <a:r>
              <a:rPr lang="he-IL" sz="2800" dirty="0"/>
              <a:t>רוחב:  1.27 מטרים</a:t>
            </a:r>
          </a:p>
          <a:p>
            <a:pPr marL="1371600" lvl="3" indent="0" algn="r">
              <a:buNone/>
            </a:pPr>
            <a:r>
              <a:rPr lang="he-IL" sz="2800" dirty="0"/>
              <a:t>גובה:  0.71 מטרים</a:t>
            </a:r>
          </a:p>
          <a:p>
            <a:pPr marL="1371600" lvl="3" indent="0" algn="r">
              <a:buNone/>
            </a:pPr>
            <a:endParaRPr lang="he-IL" sz="2800" b="1" dirty="0"/>
          </a:p>
          <a:p>
            <a:pPr marL="1371600" lvl="3" indent="0" algn="r">
              <a:buNone/>
            </a:pPr>
            <a:r>
              <a:rPr lang="he-IL" sz="2800" b="1" dirty="0"/>
              <a:t>מה היה המרחק שממנו שנעו את האבנים?</a:t>
            </a:r>
          </a:p>
          <a:p>
            <a:pPr marL="1371600" lvl="3" indent="0" algn="r">
              <a:buNone/>
            </a:pPr>
            <a:r>
              <a:rPr lang="he-IL" sz="2800" dirty="0"/>
              <a:t>כ-2 קילומטרים ממקום החציבה (לפעמים פחות,</a:t>
            </a:r>
          </a:p>
          <a:p>
            <a:pPr marL="1371600" lvl="3" indent="0" algn="r">
              <a:buNone/>
            </a:pPr>
            <a:r>
              <a:rPr lang="he-IL" sz="2800" dirty="0"/>
              <a:t>וזאת בהתאם למרחק של הפירמידה ממקום</a:t>
            </a:r>
          </a:p>
          <a:p>
            <a:pPr marL="1371600" lvl="3" indent="0" algn="r">
              <a:buNone/>
            </a:pPr>
            <a:r>
              <a:rPr lang="he-IL" sz="2800" dirty="0"/>
              <a:t>החציבה של האבנים). </a:t>
            </a:r>
          </a:p>
          <a:p>
            <a:pPr marL="1371600" lvl="3" indent="0" algn="r">
              <a:buNone/>
            </a:pPr>
            <a:endParaRPr lang="en-US" dirty="0"/>
          </a:p>
        </p:txBody>
      </p:sp>
      <p:pic>
        <p:nvPicPr>
          <p:cNvPr id="4" name="Picture 3">
            <a:extLst>
              <a:ext uri="{FF2B5EF4-FFF2-40B4-BE49-F238E27FC236}">
                <a16:creationId xmlns:a16="http://schemas.microsoft.com/office/drawing/2014/main" id="{EB229F6E-A04E-9E1D-7B4A-75A2DAE4EC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2029" y="1523010"/>
            <a:ext cx="3725708" cy="4969865"/>
          </a:xfrm>
          <a:prstGeom prst="rect">
            <a:avLst/>
          </a:prstGeom>
        </p:spPr>
      </p:pic>
      <p:sp>
        <p:nvSpPr>
          <p:cNvPr id="5" name="TextBox 4">
            <a:extLst>
              <a:ext uri="{FF2B5EF4-FFF2-40B4-BE49-F238E27FC236}">
                <a16:creationId xmlns:a16="http://schemas.microsoft.com/office/drawing/2014/main" id="{4490BEDC-2DCB-F579-FDD5-BD937B5C8520}"/>
              </a:ext>
            </a:extLst>
          </p:cNvPr>
          <p:cNvSpPr txBox="1"/>
          <p:nvPr/>
        </p:nvSpPr>
        <p:spPr>
          <a:xfrm>
            <a:off x="736375" y="6492875"/>
            <a:ext cx="3673784" cy="369332"/>
          </a:xfrm>
          <a:prstGeom prst="rect">
            <a:avLst/>
          </a:prstGeom>
          <a:noFill/>
        </p:spPr>
        <p:txBody>
          <a:bodyPr wrap="square" rtlCol="0">
            <a:spAutoFit/>
          </a:bodyPr>
          <a:lstStyle/>
          <a:p>
            <a:r>
              <a:rPr lang="en-US" b="1" i="0" dirty="0">
                <a:solidFill>
                  <a:srgbClr val="282829"/>
                </a:solidFill>
                <a:effectLst/>
                <a:latin typeface="-apple-system"/>
                <a:hlinkClick r:id="rId4"/>
              </a:rPr>
              <a:t>Javier Delgado</a:t>
            </a:r>
            <a:r>
              <a:rPr lang="he-IL" b="1" i="0" dirty="0">
                <a:solidFill>
                  <a:srgbClr val="282829"/>
                </a:solidFill>
                <a:effectLst/>
                <a:latin typeface="-apple-system"/>
              </a:rPr>
              <a:t>מקור: </a:t>
            </a:r>
            <a:endParaRPr lang="en-US" dirty="0"/>
          </a:p>
        </p:txBody>
      </p:sp>
      <p:pic>
        <p:nvPicPr>
          <p:cNvPr id="6" name="Picture 5">
            <a:extLst>
              <a:ext uri="{FF2B5EF4-FFF2-40B4-BE49-F238E27FC236}">
                <a16:creationId xmlns:a16="http://schemas.microsoft.com/office/drawing/2014/main" id="{3C692CAF-50C9-5F55-48DD-38541ABBB7F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137" y="-34604"/>
            <a:ext cx="1176630" cy="664522"/>
          </a:xfrm>
          <a:prstGeom prst="rect">
            <a:avLst/>
          </a:prstGeom>
        </p:spPr>
      </p:pic>
      <p:pic>
        <p:nvPicPr>
          <p:cNvPr id="7" name="Picture 6">
            <a:extLst>
              <a:ext uri="{FF2B5EF4-FFF2-40B4-BE49-F238E27FC236}">
                <a16:creationId xmlns:a16="http://schemas.microsoft.com/office/drawing/2014/main" id="{40421770-60AD-595D-21A6-6DEB0EB4921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28540" y="11120"/>
            <a:ext cx="1060796" cy="573074"/>
          </a:xfrm>
          <a:prstGeom prst="rect">
            <a:avLst/>
          </a:prstGeom>
        </p:spPr>
      </p:pic>
    </p:spTree>
    <p:extLst>
      <p:ext uri="{BB962C8B-B14F-4D97-AF65-F5344CB8AC3E}">
        <p14:creationId xmlns:p14="http://schemas.microsoft.com/office/powerpoint/2010/main" val="4115421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69A4F-6C54-5C0A-C659-8BFC10A2600D}"/>
              </a:ext>
            </a:extLst>
          </p:cNvPr>
          <p:cNvSpPr>
            <a:spLocks noGrp="1"/>
          </p:cNvSpPr>
          <p:nvPr>
            <p:ph type="title"/>
          </p:nvPr>
        </p:nvSpPr>
        <p:spPr>
          <a:xfrm>
            <a:off x="557048" y="365125"/>
            <a:ext cx="11319642" cy="1325563"/>
          </a:xfrm>
        </p:spPr>
        <p:txBody>
          <a:bodyPr/>
          <a:lstStyle/>
          <a:p>
            <a:pPr algn="r"/>
            <a:r>
              <a:rPr lang="he-IL" b="1" dirty="0">
                <a:cs typeface="+mn-cs"/>
              </a:rPr>
              <a:t>איך המצרים הקדמונים שנעו אבנים כבדות למרחק והרימו אותן לגובה?</a:t>
            </a:r>
            <a:endParaRPr lang="en-US" b="1" dirty="0">
              <a:cs typeface="+mn-cs"/>
            </a:endParaRPr>
          </a:p>
        </p:txBody>
      </p:sp>
      <p:sp>
        <p:nvSpPr>
          <p:cNvPr id="3" name="Content Placeholder 2">
            <a:extLst>
              <a:ext uri="{FF2B5EF4-FFF2-40B4-BE49-F238E27FC236}">
                <a16:creationId xmlns:a16="http://schemas.microsoft.com/office/drawing/2014/main" id="{B4A6DA51-C384-814D-0194-32623283A55A}"/>
              </a:ext>
            </a:extLst>
          </p:cNvPr>
          <p:cNvSpPr>
            <a:spLocks noGrp="1"/>
          </p:cNvSpPr>
          <p:nvPr>
            <p:ph idx="1"/>
          </p:nvPr>
        </p:nvSpPr>
        <p:spPr>
          <a:xfrm>
            <a:off x="838199" y="1690688"/>
            <a:ext cx="10660117" cy="4486275"/>
          </a:xfrm>
        </p:spPr>
        <p:txBody>
          <a:bodyPr/>
          <a:lstStyle/>
          <a:p>
            <a:pPr marL="0" indent="0" algn="r">
              <a:buNone/>
            </a:pPr>
            <a:r>
              <a:rPr lang="he-IL" dirty="0"/>
              <a:t>       </a:t>
            </a:r>
            <a:endParaRPr lang="en-US" dirty="0"/>
          </a:p>
        </p:txBody>
      </p:sp>
      <p:sp>
        <p:nvSpPr>
          <p:cNvPr id="13" name="TextBox 12">
            <a:extLst>
              <a:ext uri="{FF2B5EF4-FFF2-40B4-BE49-F238E27FC236}">
                <a16:creationId xmlns:a16="http://schemas.microsoft.com/office/drawing/2014/main" id="{973047E8-B1EB-7E5C-1326-0B4B364354E5}"/>
              </a:ext>
            </a:extLst>
          </p:cNvPr>
          <p:cNvSpPr txBox="1"/>
          <p:nvPr/>
        </p:nvSpPr>
        <p:spPr>
          <a:xfrm>
            <a:off x="7083972" y="1555532"/>
            <a:ext cx="4269828" cy="2677656"/>
          </a:xfrm>
          <a:prstGeom prst="rect">
            <a:avLst/>
          </a:prstGeom>
          <a:noFill/>
        </p:spPr>
        <p:txBody>
          <a:bodyPr wrap="square" rtlCol="0">
            <a:spAutoFit/>
          </a:bodyPr>
          <a:lstStyle/>
          <a:p>
            <a:pPr marL="0" indent="0" algn="r">
              <a:buNone/>
            </a:pPr>
            <a:endParaRPr lang="he-IL" sz="3200" b="1" dirty="0"/>
          </a:p>
          <a:p>
            <a:pPr marL="0" indent="0" algn="r">
              <a:buNone/>
            </a:pPr>
            <a:r>
              <a:rPr lang="he-IL" sz="3200" b="1" dirty="0"/>
              <a:t>האם יכול להיות שהם נשאו את האבן על הגב?</a:t>
            </a:r>
          </a:p>
          <a:p>
            <a:pPr marL="0" indent="0" algn="r">
              <a:buNone/>
            </a:pPr>
            <a:endParaRPr lang="he-IL" dirty="0"/>
          </a:p>
          <a:p>
            <a:pPr marL="0" indent="0" algn="r">
              <a:buNone/>
            </a:pPr>
            <a:endParaRPr lang="he-IL" dirty="0"/>
          </a:p>
          <a:p>
            <a:pPr marL="0" indent="0" algn="r">
              <a:buNone/>
            </a:pPr>
            <a:endParaRPr lang="he-IL" dirty="0"/>
          </a:p>
          <a:p>
            <a:pPr marL="0" indent="0" algn="r">
              <a:buNone/>
            </a:pPr>
            <a:endParaRPr lang="he-IL" dirty="0"/>
          </a:p>
        </p:txBody>
      </p:sp>
      <p:pic>
        <p:nvPicPr>
          <p:cNvPr id="14" name="Picture 13">
            <a:extLst>
              <a:ext uri="{FF2B5EF4-FFF2-40B4-BE49-F238E27FC236}">
                <a16:creationId xmlns:a16="http://schemas.microsoft.com/office/drawing/2014/main" id="{515ED239-364D-09D2-8678-BDD52F0461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54056" y="3226591"/>
            <a:ext cx="2590780" cy="3411045"/>
          </a:xfrm>
          <a:prstGeom prst="rect">
            <a:avLst/>
          </a:prstGeom>
        </p:spPr>
      </p:pic>
      <p:sp>
        <p:nvSpPr>
          <p:cNvPr id="15" name="TextBox 14">
            <a:extLst>
              <a:ext uri="{FF2B5EF4-FFF2-40B4-BE49-F238E27FC236}">
                <a16:creationId xmlns:a16="http://schemas.microsoft.com/office/drawing/2014/main" id="{15C500D2-B6A1-DC54-254B-D2A13271C96B}"/>
              </a:ext>
            </a:extLst>
          </p:cNvPr>
          <p:cNvSpPr txBox="1"/>
          <p:nvPr/>
        </p:nvSpPr>
        <p:spPr>
          <a:xfrm>
            <a:off x="693683" y="1555532"/>
            <a:ext cx="4414345" cy="2954655"/>
          </a:xfrm>
          <a:prstGeom prst="rect">
            <a:avLst/>
          </a:prstGeom>
          <a:noFill/>
        </p:spPr>
        <p:txBody>
          <a:bodyPr wrap="square" rtlCol="0">
            <a:spAutoFit/>
          </a:bodyPr>
          <a:lstStyle/>
          <a:p>
            <a:pPr algn="r"/>
            <a:endParaRPr lang="he-IL" sz="3200" b="1" dirty="0"/>
          </a:p>
          <a:p>
            <a:pPr algn="r"/>
            <a:r>
              <a:rPr lang="he-IL" sz="3200" b="1" dirty="0"/>
              <a:t>האם</a:t>
            </a:r>
            <a:r>
              <a:rPr kumimoji="0" lang="he-IL"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יכול להיות</a:t>
            </a:r>
            <a:r>
              <a:rPr lang="he-IL" sz="3200" b="1" dirty="0"/>
              <a:t> שהם נשאו את האבן בידיים?</a:t>
            </a:r>
          </a:p>
          <a:p>
            <a:endParaRPr lang="he-IL" dirty="0"/>
          </a:p>
          <a:p>
            <a:endParaRPr lang="he-IL" dirty="0"/>
          </a:p>
          <a:p>
            <a:endParaRPr lang="he-IL" dirty="0"/>
          </a:p>
          <a:p>
            <a:endParaRPr lang="he-IL" dirty="0"/>
          </a:p>
          <a:p>
            <a:endParaRPr lang="en-US" dirty="0"/>
          </a:p>
        </p:txBody>
      </p:sp>
      <p:pic>
        <p:nvPicPr>
          <p:cNvPr id="16" name="Picture 15">
            <a:extLst>
              <a:ext uri="{FF2B5EF4-FFF2-40B4-BE49-F238E27FC236}">
                <a16:creationId xmlns:a16="http://schemas.microsoft.com/office/drawing/2014/main" id="{238253E4-8C83-F857-E679-5F54D48846F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6437" y="3141704"/>
            <a:ext cx="3204472" cy="3580818"/>
          </a:xfrm>
          <a:prstGeom prst="rect">
            <a:avLst/>
          </a:prstGeom>
        </p:spPr>
      </p:pic>
      <p:pic>
        <p:nvPicPr>
          <p:cNvPr id="6" name="Picture 5">
            <a:extLst>
              <a:ext uri="{FF2B5EF4-FFF2-40B4-BE49-F238E27FC236}">
                <a16:creationId xmlns:a16="http://schemas.microsoft.com/office/drawing/2014/main" id="{D410E826-C07B-1C97-D92E-3310CC5E516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6145373"/>
            <a:ext cx="1213209" cy="695004"/>
          </a:xfrm>
          <a:prstGeom prst="rect">
            <a:avLst/>
          </a:prstGeom>
        </p:spPr>
      </p:pic>
    </p:spTree>
    <p:extLst>
      <p:ext uri="{BB962C8B-B14F-4D97-AF65-F5344CB8AC3E}">
        <p14:creationId xmlns:p14="http://schemas.microsoft.com/office/powerpoint/2010/main" val="176468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76326-53A2-69C6-7906-331F18A035BB}"/>
              </a:ext>
            </a:extLst>
          </p:cNvPr>
          <p:cNvSpPr>
            <a:spLocks noGrp="1"/>
          </p:cNvSpPr>
          <p:nvPr>
            <p:ph type="title"/>
          </p:nvPr>
        </p:nvSpPr>
        <p:spPr/>
        <p:txBody>
          <a:bodyPr/>
          <a:lstStyle/>
          <a:p>
            <a:pPr algn="r"/>
            <a:r>
              <a:rPr lang="he-IL" b="1" dirty="0">
                <a:cs typeface="+mn-cs"/>
              </a:rPr>
              <a:t>ואולי כך? מה דעתכם?</a:t>
            </a:r>
            <a:endParaRPr lang="en-US" b="1" dirty="0">
              <a:cs typeface="+mn-cs"/>
            </a:endParaRPr>
          </a:p>
        </p:txBody>
      </p:sp>
      <p:pic>
        <p:nvPicPr>
          <p:cNvPr id="10" name="Content Placeholder 9">
            <a:extLst>
              <a:ext uri="{FF2B5EF4-FFF2-40B4-BE49-F238E27FC236}">
                <a16:creationId xmlns:a16="http://schemas.microsoft.com/office/drawing/2014/main" id="{F8D98EE5-2A97-705A-29E1-698A45FF2FC9}"/>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057140" y="1577477"/>
            <a:ext cx="9764212" cy="4802186"/>
          </a:xfrm>
        </p:spPr>
      </p:pic>
      <p:pic>
        <p:nvPicPr>
          <p:cNvPr id="4" name="Picture 3">
            <a:extLst>
              <a:ext uri="{FF2B5EF4-FFF2-40B4-BE49-F238E27FC236}">
                <a16:creationId xmlns:a16="http://schemas.microsoft.com/office/drawing/2014/main" id="{289E4212-C7C4-2E0E-A4D4-8B720C1B9AD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13894" y="111690"/>
            <a:ext cx="1060796" cy="573074"/>
          </a:xfrm>
          <a:prstGeom prst="rect">
            <a:avLst/>
          </a:prstGeom>
        </p:spPr>
      </p:pic>
      <p:pic>
        <p:nvPicPr>
          <p:cNvPr id="5" name="Picture 4">
            <a:extLst>
              <a:ext uri="{FF2B5EF4-FFF2-40B4-BE49-F238E27FC236}">
                <a16:creationId xmlns:a16="http://schemas.microsoft.com/office/drawing/2014/main" id="{6E5B2454-5688-CA66-D638-6D8A0E2CBFB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50725"/>
            <a:ext cx="1213209" cy="695004"/>
          </a:xfrm>
          <a:prstGeom prst="rect">
            <a:avLst/>
          </a:prstGeom>
        </p:spPr>
      </p:pic>
    </p:spTree>
    <p:extLst>
      <p:ext uri="{BB962C8B-B14F-4D97-AF65-F5344CB8AC3E}">
        <p14:creationId xmlns:p14="http://schemas.microsoft.com/office/powerpoint/2010/main" val="2158371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EA8EB-6F4D-BC67-6B72-65FA40D0BE45}"/>
              </a:ext>
            </a:extLst>
          </p:cNvPr>
          <p:cNvSpPr>
            <a:spLocks noGrp="1"/>
          </p:cNvSpPr>
          <p:nvPr>
            <p:ph type="title"/>
          </p:nvPr>
        </p:nvSpPr>
        <p:spPr>
          <a:xfrm>
            <a:off x="-220717" y="365125"/>
            <a:ext cx="11897710" cy="1325563"/>
          </a:xfrm>
        </p:spPr>
        <p:txBody>
          <a:bodyPr/>
          <a:lstStyle/>
          <a:p>
            <a:pPr algn="r"/>
            <a:r>
              <a:rPr lang="he-IL" b="1" dirty="0">
                <a:cs typeface="+mn-cs"/>
              </a:rPr>
              <a:t>האם הם השתמשו במכונות להרמה של מטען כבד?</a:t>
            </a:r>
            <a:endParaRPr lang="en-US" b="1" dirty="0">
              <a:cs typeface="+mn-cs"/>
            </a:endParaRPr>
          </a:p>
        </p:txBody>
      </p:sp>
      <p:pic>
        <p:nvPicPr>
          <p:cNvPr id="4" name="Content Placeholder 3">
            <a:extLst>
              <a:ext uri="{FF2B5EF4-FFF2-40B4-BE49-F238E27FC236}">
                <a16:creationId xmlns:a16="http://schemas.microsoft.com/office/drawing/2014/main" id="{E6906453-5E12-56F1-FC37-E9C1B37AFCB2}"/>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347362" y="1963841"/>
            <a:ext cx="5838273" cy="4351338"/>
          </a:xfrm>
          <a:prstGeom prst="rect">
            <a:avLst/>
          </a:prstGeom>
        </p:spPr>
      </p:pic>
      <p:pic>
        <p:nvPicPr>
          <p:cNvPr id="6" name="Picture 5">
            <a:extLst>
              <a:ext uri="{FF2B5EF4-FFF2-40B4-BE49-F238E27FC236}">
                <a16:creationId xmlns:a16="http://schemas.microsoft.com/office/drawing/2014/main" id="{EF7C3366-E69E-3A61-AB27-E4E11AF8538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8200" y="1529250"/>
            <a:ext cx="3842848" cy="5123797"/>
          </a:xfrm>
          <a:prstGeom prst="rect">
            <a:avLst/>
          </a:prstGeom>
        </p:spPr>
      </p:pic>
      <p:pic>
        <p:nvPicPr>
          <p:cNvPr id="7" name="Picture 6">
            <a:extLst>
              <a:ext uri="{FF2B5EF4-FFF2-40B4-BE49-F238E27FC236}">
                <a16:creationId xmlns:a16="http://schemas.microsoft.com/office/drawing/2014/main" id="{3287F72A-DEBC-8D8D-0225-12FA240E368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6145373"/>
            <a:ext cx="1213209" cy="695004"/>
          </a:xfrm>
          <a:prstGeom prst="rect">
            <a:avLst/>
          </a:prstGeom>
        </p:spPr>
      </p:pic>
    </p:spTree>
    <p:extLst>
      <p:ext uri="{BB962C8B-B14F-4D97-AF65-F5344CB8AC3E}">
        <p14:creationId xmlns:p14="http://schemas.microsoft.com/office/powerpoint/2010/main" val="3859696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1AD40-CE7B-C700-E86A-19867C111F7D}"/>
              </a:ext>
            </a:extLst>
          </p:cNvPr>
          <p:cNvSpPr>
            <a:spLocks noGrp="1"/>
          </p:cNvSpPr>
          <p:nvPr>
            <p:ph type="title"/>
          </p:nvPr>
        </p:nvSpPr>
        <p:spPr>
          <a:xfrm>
            <a:off x="-126124" y="365125"/>
            <a:ext cx="11855669" cy="1325563"/>
          </a:xfrm>
        </p:spPr>
        <p:txBody>
          <a:bodyPr/>
          <a:lstStyle/>
          <a:p>
            <a:pPr algn="r"/>
            <a:r>
              <a:rPr kumimoji="0" lang="he-IL" sz="4400" b="1" i="0" u="none" strike="noStrike" kern="1200" cap="none" spc="0" normalizeH="0" baseline="0" noProof="0" dirty="0">
                <a:ln>
                  <a:noFill/>
                </a:ln>
                <a:solidFill>
                  <a:prstClr val="black"/>
                </a:solidFill>
                <a:effectLst/>
                <a:uLnTx/>
                <a:uFillTx/>
                <a:latin typeface="Calibri Light" panose="020F0302020204030204"/>
                <a:ea typeface="+mj-ea"/>
                <a:cs typeface="Arial" panose="020B0604020202020204" pitchFamily="34" charset="0"/>
              </a:rPr>
              <a:t>האם הם השתמשו במשאיות לשינוע של מטען כבד?</a:t>
            </a:r>
            <a:endParaRPr lang="en-US" dirty="0"/>
          </a:p>
        </p:txBody>
      </p:sp>
      <p:pic>
        <p:nvPicPr>
          <p:cNvPr id="3074" name="Picture 2" descr="Free ai generated truck vehicle illustration">
            <a:extLst>
              <a:ext uri="{FF2B5EF4-FFF2-40B4-BE49-F238E27FC236}">
                <a16:creationId xmlns:a16="http://schemas.microsoft.com/office/drawing/2014/main" id="{16CBC6A0-F3BA-39B9-3304-F8A06D348B36}"/>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1742916" y="1839739"/>
            <a:ext cx="8487570" cy="475436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D11464C-D101-CA75-48CD-FB97A9881E2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162996"/>
            <a:ext cx="1213209" cy="695004"/>
          </a:xfrm>
          <a:prstGeom prst="rect">
            <a:avLst/>
          </a:prstGeom>
        </p:spPr>
      </p:pic>
    </p:spTree>
    <p:extLst>
      <p:ext uri="{BB962C8B-B14F-4D97-AF65-F5344CB8AC3E}">
        <p14:creationId xmlns:p14="http://schemas.microsoft.com/office/powerpoint/2010/main" val="3517044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4C767-2CDF-F6B1-994B-2250B1458402}"/>
              </a:ext>
            </a:extLst>
          </p:cNvPr>
          <p:cNvSpPr>
            <a:spLocks noGrp="1"/>
          </p:cNvSpPr>
          <p:nvPr>
            <p:ph type="title"/>
          </p:nvPr>
        </p:nvSpPr>
        <p:spPr/>
        <p:txBody>
          <a:bodyPr>
            <a:normAutofit fontScale="90000"/>
          </a:bodyPr>
          <a:lstStyle/>
          <a:p>
            <a:pPr algn="ctr"/>
            <a:r>
              <a:rPr lang="he-IL" b="1" dirty="0">
                <a:cs typeface="+mn-cs"/>
              </a:rPr>
              <a:t>אם הם לא השתמשו בפתרונות האלה אז: </a:t>
            </a:r>
            <a:br>
              <a:rPr lang="he-IL" b="1" dirty="0">
                <a:cs typeface="+mn-cs"/>
              </a:rPr>
            </a:br>
            <a:r>
              <a:rPr lang="he-IL" b="1" dirty="0">
                <a:cs typeface="+mn-cs"/>
              </a:rPr>
              <a:t>כיצד הם הגבירו את יכולתם להרים ולשנע את האבנים הכבדות מאוד?  </a:t>
            </a:r>
            <a:endParaRPr lang="en-US" b="1" dirty="0">
              <a:cs typeface="+mn-cs"/>
            </a:endParaRPr>
          </a:p>
        </p:txBody>
      </p:sp>
      <p:sp>
        <p:nvSpPr>
          <p:cNvPr id="3" name="Content Placeholder 2">
            <a:extLst>
              <a:ext uri="{FF2B5EF4-FFF2-40B4-BE49-F238E27FC236}">
                <a16:creationId xmlns:a16="http://schemas.microsoft.com/office/drawing/2014/main" id="{C1EE44B3-D77C-0335-8F36-70C0E9AAE77C}"/>
              </a:ext>
            </a:extLst>
          </p:cNvPr>
          <p:cNvSpPr>
            <a:spLocks noGrp="1"/>
          </p:cNvSpPr>
          <p:nvPr>
            <p:ph idx="1"/>
          </p:nvPr>
        </p:nvSpPr>
        <p:spPr>
          <a:xfrm>
            <a:off x="838200" y="2102069"/>
            <a:ext cx="10515600" cy="4074894"/>
          </a:xfrm>
        </p:spPr>
        <p:txBody>
          <a:bodyPr/>
          <a:lstStyle/>
          <a:p>
            <a:pPr marL="0" indent="0" algn="ctr">
              <a:buNone/>
            </a:pPr>
            <a:r>
              <a:rPr lang="en-US" b="1" dirty="0"/>
              <a:t>   </a:t>
            </a:r>
            <a:r>
              <a:rPr lang="he-IL" b="1" dirty="0"/>
              <a:t>משימה</a:t>
            </a:r>
            <a:r>
              <a:rPr lang="he-IL" dirty="0"/>
              <a:t>: העלו רעיונות להובלה ולהרמה של משאות כבדים.</a:t>
            </a:r>
          </a:p>
          <a:p>
            <a:pPr marL="0" indent="0" algn="ctr">
              <a:buNone/>
            </a:pPr>
            <a:r>
              <a:rPr lang="he-IL" dirty="0"/>
              <a:t>הציגו את הרעיון באמצעות סרטוט או דגם ממשי.</a:t>
            </a:r>
          </a:p>
          <a:p>
            <a:pPr marL="0" indent="0" algn="ctr">
              <a:buNone/>
            </a:pPr>
            <a:r>
              <a:rPr lang="he-IL" dirty="0"/>
              <a:t>תארו את מנגנון הפעולה.</a:t>
            </a:r>
          </a:p>
          <a:p>
            <a:pPr marL="0" indent="0" algn="ctr">
              <a:buNone/>
            </a:pPr>
            <a:r>
              <a:rPr lang="en-US" b="1" dirty="0"/>
              <a:t>  </a:t>
            </a:r>
            <a:endParaRPr lang="he-IL" b="1" dirty="0"/>
          </a:p>
          <a:p>
            <a:pPr marL="0" indent="0" algn="r">
              <a:buNone/>
            </a:pPr>
            <a:endParaRPr lang="he-IL" b="1" dirty="0"/>
          </a:p>
          <a:p>
            <a:pPr marL="0" indent="0" algn="r">
              <a:buNone/>
            </a:pPr>
            <a:endParaRPr lang="en-US" b="1" dirty="0"/>
          </a:p>
        </p:txBody>
      </p:sp>
      <p:pic>
        <p:nvPicPr>
          <p:cNvPr id="4100" name="Picture 4" descr="Free character balloon small vector">
            <a:extLst>
              <a:ext uri="{FF2B5EF4-FFF2-40B4-BE49-F238E27FC236}">
                <a16:creationId xmlns:a16="http://schemas.microsoft.com/office/drawing/2014/main" id="{BF3DBF36-25BA-71C3-BF8A-7BB3718F896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87325" y="3751586"/>
            <a:ext cx="4121861" cy="28789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1B8FB61-4203-EA26-0B69-E5355A98E5D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78086" y="6157336"/>
            <a:ext cx="1242206" cy="671077"/>
          </a:xfrm>
          <a:prstGeom prst="rect">
            <a:avLst/>
          </a:prstGeom>
        </p:spPr>
      </p:pic>
      <p:pic>
        <p:nvPicPr>
          <p:cNvPr id="6" name="Picture 5">
            <a:extLst>
              <a:ext uri="{FF2B5EF4-FFF2-40B4-BE49-F238E27FC236}">
                <a16:creationId xmlns:a16="http://schemas.microsoft.com/office/drawing/2014/main" id="{74224943-6448-A171-3A52-88C5E4F7824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1708" y="5990481"/>
            <a:ext cx="1213209" cy="695004"/>
          </a:xfrm>
          <a:prstGeom prst="rect">
            <a:avLst/>
          </a:prstGeom>
        </p:spPr>
      </p:pic>
    </p:spTree>
    <p:extLst>
      <p:ext uri="{BB962C8B-B14F-4D97-AF65-F5344CB8AC3E}">
        <p14:creationId xmlns:p14="http://schemas.microsoft.com/office/powerpoint/2010/main" val="3316244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E479D-188E-C3EF-62DC-229EDC0FE325}"/>
              </a:ext>
            </a:extLst>
          </p:cNvPr>
          <p:cNvSpPr>
            <a:spLocks noGrp="1"/>
          </p:cNvSpPr>
          <p:nvPr>
            <p:ph type="title"/>
          </p:nvPr>
        </p:nvSpPr>
        <p:spPr/>
        <p:txBody>
          <a:bodyPr>
            <a:normAutofit/>
          </a:bodyPr>
          <a:lstStyle/>
          <a:p>
            <a:pPr algn="r"/>
            <a:r>
              <a:rPr lang="he-IL" b="1" dirty="0">
                <a:cs typeface="+mn-cs"/>
              </a:rPr>
              <a:t>מישהו הגה רעיון: לגלגל את גושי האבנים</a:t>
            </a:r>
            <a:endParaRPr lang="en-US" b="1" dirty="0">
              <a:cs typeface="+mn-cs"/>
            </a:endParaRPr>
          </a:p>
        </p:txBody>
      </p:sp>
      <p:sp>
        <p:nvSpPr>
          <p:cNvPr id="6" name="TextBox 5">
            <a:extLst>
              <a:ext uri="{FF2B5EF4-FFF2-40B4-BE49-F238E27FC236}">
                <a16:creationId xmlns:a16="http://schemas.microsoft.com/office/drawing/2014/main" id="{22EA6CCB-DE20-CF4C-5CCC-CCB66A92D33D}"/>
              </a:ext>
            </a:extLst>
          </p:cNvPr>
          <p:cNvSpPr txBox="1"/>
          <p:nvPr/>
        </p:nvSpPr>
        <p:spPr>
          <a:xfrm>
            <a:off x="6774574" y="1340740"/>
            <a:ext cx="4750676" cy="1661993"/>
          </a:xfrm>
          <a:prstGeom prst="rect">
            <a:avLst/>
          </a:prstGeom>
          <a:noFill/>
        </p:spPr>
        <p:txBody>
          <a:bodyPr wrap="square" rtlCol="0">
            <a:spAutoFit/>
          </a:bodyPr>
          <a:lstStyle/>
          <a:p>
            <a:pPr marL="0" indent="0" algn="r">
              <a:buNone/>
            </a:pPr>
            <a:r>
              <a:rPr lang="he-IL" sz="2800" dirty="0"/>
              <a:t>מה דעתכם?</a:t>
            </a:r>
          </a:p>
          <a:p>
            <a:pPr marL="0" indent="0" algn="r">
              <a:buNone/>
            </a:pPr>
            <a:r>
              <a:rPr lang="he-IL" sz="2800" dirty="0"/>
              <a:t>האם קל או קשה לגלגל גוש אבן ענק בצורה של תיבה?</a:t>
            </a:r>
          </a:p>
          <a:p>
            <a:pPr marL="0" indent="0" algn="r">
              <a:buNone/>
            </a:pPr>
            <a:endParaRPr lang="he-IL" b="1" dirty="0"/>
          </a:p>
        </p:txBody>
      </p:sp>
      <p:pic>
        <p:nvPicPr>
          <p:cNvPr id="7" name="Picture 6">
            <a:extLst>
              <a:ext uri="{FF2B5EF4-FFF2-40B4-BE49-F238E27FC236}">
                <a16:creationId xmlns:a16="http://schemas.microsoft.com/office/drawing/2014/main" id="{E0D14FCC-7709-2181-D872-B3DDB2E7A2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07550" y="3189664"/>
            <a:ext cx="3987130" cy="2987299"/>
          </a:xfrm>
          <a:prstGeom prst="rect">
            <a:avLst/>
          </a:prstGeom>
        </p:spPr>
      </p:pic>
      <p:sp>
        <p:nvSpPr>
          <p:cNvPr id="9" name="TextBox 8">
            <a:extLst>
              <a:ext uri="{FF2B5EF4-FFF2-40B4-BE49-F238E27FC236}">
                <a16:creationId xmlns:a16="http://schemas.microsoft.com/office/drawing/2014/main" id="{13F79839-5C02-47C4-A3AA-D4677102DEF2}"/>
              </a:ext>
            </a:extLst>
          </p:cNvPr>
          <p:cNvSpPr txBox="1"/>
          <p:nvPr/>
        </p:nvSpPr>
        <p:spPr>
          <a:xfrm>
            <a:off x="493986" y="1984094"/>
            <a:ext cx="5853722" cy="3970318"/>
          </a:xfrm>
          <a:prstGeom prst="rect">
            <a:avLst/>
          </a:prstGeom>
          <a:solidFill>
            <a:schemeClr val="accent6">
              <a:lumMod val="20000"/>
              <a:lumOff val="80000"/>
            </a:schemeClr>
          </a:solidFill>
        </p:spPr>
        <p:txBody>
          <a:bodyPr wrap="square" rtlCol="0">
            <a:spAutoFit/>
          </a:bodyPr>
          <a:lstStyle/>
          <a:p>
            <a:pPr algn="r"/>
            <a:r>
              <a:rPr lang="he-IL" sz="2800" dirty="0"/>
              <a:t>יש חוקרים וחוקרות המשערים שהם גלגלו את האבנים הכבדות.</a:t>
            </a:r>
          </a:p>
          <a:p>
            <a:pPr algn="r"/>
            <a:endParaRPr lang="he-IL" sz="2800" dirty="0"/>
          </a:p>
          <a:p>
            <a:pPr algn="r"/>
            <a:r>
              <a:rPr lang="he-IL" sz="2800" b="1" dirty="0"/>
              <a:t>משימה</a:t>
            </a:r>
            <a:r>
              <a:rPr lang="he-IL" sz="2800" dirty="0"/>
              <a:t>:</a:t>
            </a:r>
          </a:p>
          <a:p>
            <a:pPr algn="r" rtl="1"/>
            <a:r>
              <a:rPr lang="he-IL" sz="2800" dirty="0"/>
              <a:t>שערו: באילו דרכים המצרים הקדמונים הגבירו את יכולתם לשנע אבנים ולהרים אותם לגובה על ידי גלגולן</a:t>
            </a:r>
            <a:r>
              <a:rPr lang="en-US" sz="2800" dirty="0"/>
              <a:t>?</a:t>
            </a:r>
            <a:endParaRPr lang="he-IL" sz="2800" dirty="0"/>
          </a:p>
          <a:p>
            <a:pPr algn="r"/>
            <a:endParaRPr lang="he-IL" sz="2800" dirty="0"/>
          </a:p>
          <a:p>
            <a:pPr algn="r"/>
            <a:r>
              <a:rPr lang="he-IL" sz="2800" dirty="0"/>
              <a:t>הציגו את הרעיון בעזרת סרטוט או דגם.</a:t>
            </a:r>
            <a:endParaRPr lang="en-US" sz="2800" dirty="0"/>
          </a:p>
        </p:txBody>
      </p:sp>
      <p:pic>
        <p:nvPicPr>
          <p:cNvPr id="5" name="Picture 4">
            <a:extLst>
              <a:ext uri="{FF2B5EF4-FFF2-40B4-BE49-F238E27FC236}">
                <a16:creationId xmlns:a16="http://schemas.microsoft.com/office/drawing/2014/main" id="{E3EAD447-6E67-4C92-BF0B-DEC69A4620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89607" y="71719"/>
            <a:ext cx="1060796" cy="573074"/>
          </a:xfrm>
          <a:prstGeom prst="rect">
            <a:avLst/>
          </a:prstGeom>
        </p:spPr>
      </p:pic>
      <p:pic>
        <p:nvPicPr>
          <p:cNvPr id="3" name="Picture 2">
            <a:extLst>
              <a:ext uri="{FF2B5EF4-FFF2-40B4-BE49-F238E27FC236}">
                <a16:creationId xmlns:a16="http://schemas.microsoft.com/office/drawing/2014/main" id="{819674F0-C0BB-6394-584A-8E2988572CB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145" y="17623"/>
            <a:ext cx="1213209" cy="695004"/>
          </a:xfrm>
          <a:prstGeom prst="rect">
            <a:avLst/>
          </a:prstGeom>
        </p:spPr>
      </p:pic>
    </p:spTree>
    <p:extLst>
      <p:ext uri="{BB962C8B-B14F-4D97-AF65-F5344CB8AC3E}">
        <p14:creationId xmlns:p14="http://schemas.microsoft.com/office/powerpoint/2010/main" val="1603141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A68D5-4A12-982E-DB37-EF27CFAB16CD}"/>
              </a:ext>
            </a:extLst>
          </p:cNvPr>
          <p:cNvSpPr>
            <a:spLocks noGrp="1"/>
          </p:cNvSpPr>
          <p:nvPr>
            <p:ph type="title"/>
          </p:nvPr>
        </p:nvSpPr>
        <p:spPr/>
        <p:txBody>
          <a:bodyPr>
            <a:normAutofit/>
          </a:bodyPr>
          <a:lstStyle/>
          <a:p>
            <a:pPr algn="r"/>
            <a:r>
              <a:rPr lang="he-IL" sz="4800" b="1" dirty="0">
                <a:cs typeface="+mn-cs"/>
              </a:rPr>
              <a:t>תוכן עניינים</a:t>
            </a:r>
            <a:endParaRPr lang="en-US" sz="4800" b="1" dirty="0">
              <a:cs typeface="+mn-cs"/>
            </a:endParaRPr>
          </a:p>
        </p:txBody>
      </p:sp>
      <p:sp>
        <p:nvSpPr>
          <p:cNvPr id="3" name="Content Placeholder 2">
            <a:extLst>
              <a:ext uri="{FF2B5EF4-FFF2-40B4-BE49-F238E27FC236}">
                <a16:creationId xmlns:a16="http://schemas.microsoft.com/office/drawing/2014/main" id="{BE828D26-190A-1207-9A0D-4331C41ED53D}"/>
              </a:ext>
            </a:extLst>
          </p:cNvPr>
          <p:cNvSpPr>
            <a:spLocks noGrp="1"/>
          </p:cNvSpPr>
          <p:nvPr>
            <p:ph idx="1"/>
          </p:nvPr>
        </p:nvSpPr>
        <p:spPr>
          <a:xfrm>
            <a:off x="838200" y="1473694"/>
            <a:ext cx="10515600" cy="4703270"/>
          </a:xfrm>
        </p:spPr>
        <p:txBody>
          <a:bodyPr>
            <a:normAutofit/>
          </a:bodyPr>
          <a:lstStyle/>
          <a:p>
            <a:pPr algn="r" rtl="1"/>
            <a:r>
              <a:rPr lang="he-IL" dirty="0"/>
              <a:t>הפירמידות אחד משבעת פלאי העולם העתיק: שקופיות 5-4</a:t>
            </a:r>
          </a:p>
          <a:p>
            <a:pPr algn="r" rtl="1"/>
            <a:r>
              <a:rPr lang="he-IL" dirty="0"/>
              <a:t>הפירמידה כגוף הנדסי: שקופיות 8-7</a:t>
            </a:r>
          </a:p>
          <a:p>
            <a:pPr algn="r" rtl="1"/>
            <a:r>
              <a:rPr lang="he-IL" dirty="0"/>
              <a:t>מאפייני הסלעים שמהם נבנו הפירמידות: שקופיות 13-10</a:t>
            </a:r>
          </a:p>
          <a:p>
            <a:pPr algn="r" rtl="1"/>
            <a:r>
              <a:rPr lang="he-IL" dirty="0"/>
              <a:t>בעיה הנדסית ופתרונה: כיצד אפשר לשנע אבנים כבדות? שקופיות 18-14</a:t>
            </a:r>
          </a:p>
          <a:p>
            <a:pPr algn="r" rtl="1"/>
            <a:r>
              <a:rPr lang="he-IL" dirty="0"/>
              <a:t>תיאוריות לשינוע האבנים הכבדות לבניית הפירמידות (חוקים פיסיקליים): שקופיות 24-19</a:t>
            </a:r>
          </a:p>
          <a:p>
            <a:pPr algn="r" rtl="1"/>
            <a:r>
              <a:rPr lang="he-IL" dirty="0"/>
              <a:t>מסע לפירמידות עתיקות בעולם: שקופית 24</a:t>
            </a:r>
          </a:p>
          <a:p>
            <a:pPr algn="r" rtl="1"/>
            <a:r>
              <a:rPr lang="he-IL" dirty="0"/>
              <a:t>הפירמידות כמקור להשראה באדריכלות ובאומנות:</a:t>
            </a:r>
            <a:r>
              <a:rPr lang="en-US" dirty="0"/>
              <a:t> </a:t>
            </a:r>
            <a:r>
              <a:rPr lang="he-IL" dirty="0"/>
              <a:t>שקופית 30-25</a:t>
            </a:r>
          </a:p>
          <a:p>
            <a:pPr algn="r" rtl="1"/>
            <a:r>
              <a:rPr lang="he-IL" dirty="0"/>
              <a:t>הביטוי של הנושא ב-</a:t>
            </a:r>
            <a:r>
              <a:rPr lang="en-US" dirty="0"/>
              <a:t>STEM</a:t>
            </a:r>
            <a:r>
              <a:rPr lang="he-IL" dirty="0"/>
              <a:t>: שקופית 31 </a:t>
            </a:r>
            <a:endParaRPr lang="en-US" dirty="0"/>
          </a:p>
        </p:txBody>
      </p:sp>
      <p:pic>
        <p:nvPicPr>
          <p:cNvPr id="5" name="Picture 4">
            <a:extLst>
              <a:ext uri="{FF2B5EF4-FFF2-40B4-BE49-F238E27FC236}">
                <a16:creationId xmlns:a16="http://schemas.microsoft.com/office/drawing/2014/main" id="{4D4B96A5-428C-B636-119A-838963310E1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17889" y="151705"/>
            <a:ext cx="1000366" cy="540428"/>
          </a:xfrm>
          <a:prstGeom prst="rect">
            <a:avLst/>
          </a:prstGeom>
        </p:spPr>
      </p:pic>
      <p:pic>
        <p:nvPicPr>
          <p:cNvPr id="6" name="Picture 5">
            <a:extLst>
              <a:ext uri="{FF2B5EF4-FFF2-40B4-BE49-F238E27FC236}">
                <a16:creationId xmlns:a16="http://schemas.microsoft.com/office/drawing/2014/main" id="{451A433E-BB01-460C-1153-57A6715E25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139553"/>
            <a:ext cx="1000366" cy="573074"/>
          </a:xfrm>
          <a:prstGeom prst="rect">
            <a:avLst/>
          </a:prstGeom>
        </p:spPr>
      </p:pic>
    </p:spTree>
    <p:extLst>
      <p:ext uri="{BB962C8B-B14F-4D97-AF65-F5344CB8AC3E}">
        <p14:creationId xmlns:p14="http://schemas.microsoft.com/office/powerpoint/2010/main" val="1896357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7A39A-E6B8-7FE6-5332-29D58FABD097}"/>
              </a:ext>
            </a:extLst>
          </p:cNvPr>
          <p:cNvSpPr>
            <a:spLocks noGrp="1"/>
          </p:cNvSpPr>
          <p:nvPr>
            <p:ph type="title"/>
          </p:nvPr>
        </p:nvSpPr>
        <p:spPr/>
        <p:txBody>
          <a:bodyPr/>
          <a:lstStyle/>
          <a:p>
            <a:pPr algn="r"/>
            <a:r>
              <a:rPr lang="he-IL" b="1" dirty="0">
                <a:cs typeface="+mn-cs"/>
              </a:rPr>
              <a:t> יש חוקרים המשערים ש...</a:t>
            </a:r>
            <a:endParaRPr lang="en-US" b="1" dirty="0">
              <a:cs typeface="+mn-cs"/>
            </a:endParaRPr>
          </a:p>
        </p:txBody>
      </p:sp>
      <p:pic>
        <p:nvPicPr>
          <p:cNvPr id="4" name="Content Placeholder 3">
            <a:extLst>
              <a:ext uri="{FF2B5EF4-FFF2-40B4-BE49-F238E27FC236}">
                <a16:creationId xmlns:a16="http://schemas.microsoft.com/office/drawing/2014/main" id="{F3FEBC30-03DB-F9C2-4C5C-364A034DA06D}"/>
              </a:ext>
            </a:extLst>
          </p:cNvPr>
          <p:cNvPicPr>
            <a:picLocks noGrp="1" noChangeAspect="1"/>
          </p:cNvPicPr>
          <p:nvPr>
            <p:ph idx="1"/>
          </p:nvPr>
        </p:nvPicPr>
        <p:blipFill>
          <a:blip r:embed="rId3"/>
          <a:stretch>
            <a:fillRect/>
          </a:stretch>
        </p:blipFill>
        <p:spPr>
          <a:xfrm>
            <a:off x="1001871" y="1798420"/>
            <a:ext cx="10188258" cy="4040172"/>
          </a:xfrm>
          <a:prstGeom prst="rect">
            <a:avLst/>
          </a:prstGeom>
        </p:spPr>
      </p:pic>
      <p:sp>
        <p:nvSpPr>
          <p:cNvPr id="5" name="TextBox 4">
            <a:extLst>
              <a:ext uri="{FF2B5EF4-FFF2-40B4-BE49-F238E27FC236}">
                <a16:creationId xmlns:a16="http://schemas.microsoft.com/office/drawing/2014/main" id="{39D6D90C-F0C6-5F03-C48B-59B3DF515A54}"/>
              </a:ext>
            </a:extLst>
          </p:cNvPr>
          <p:cNvSpPr txBox="1"/>
          <p:nvPr/>
        </p:nvSpPr>
        <p:spPr>
          <a:xfrm>
            <a:off x="3123526" y="6166131"/>
            <a:ext cx="7622697" cy="369332"/>
          </a:xfrm>
          <a:prstGeom prst="rect">
            <a:avLst/>
          </a:prstGeom>
          <a:noFill/>
        </p:spPr>
        <p:txBody>
          <a:bodyPr wrap="square" rtlCol="0">
            <a:spAutoFit/>
          </a:bodyPr>
          <a:lstStyle/>
          <a:p>
            <a:r>
              <a:rPr lang="en-US" b="1" i="0" dirty="0">
                <a:solidFill>
                  <a:srgbClr val="000000"/>
                </a:solidFill>
                <a:effectLst/>
                <a:latin typeface="arial" panose="020B0604020202020204" pitchFamily="34" charset="0"/>
              </a:rPr>
              <a:t>John Bush, Engineering and Science</a:t>
            </a:r>
            <a:r>
              <a:rPr lang="he-IL" b="1" i="0" dirty="0">
                <a:solidFill>
                  <a:srgbClr val="000000"/>
                </a:solidFill>
                <a:effectLst/>
                <a:latin typeface="arial" panose="020B0604020202020204" pitchFamily="34" charset="0"/>
              </a:rPr>
              <a:t>מקור המאמר והתמונה: </a:t>
            </a:r>
            <a:endParaRPr lang="en-US" dirty="0"/>
          </a:p>
        </p:txBody>
      </p:sp>
      <p:sp>
        <p:nvSpPr>
          <p:cNvPr id="6" name="TextBox 5">
            <a:extLst>
              <a:ext uri="{FF2B5EF4-FFF2-40B4-BE49-F238E27FC236}">
                <a16:creationId xmlns:a16="http://schemas.microsoft.com/office/drawing/2014/main" id="{1FBDA8FD-A6BC-575C-8959-B07A76A5DB97}"/>
              </a:ext>
            </a:extLst>
          </p:cNvPr>
          <p:cNvSpPr txBox="1"/>
          <p:nvPr/>
        </p:nvSpPr>
        <p:spPr>
          <a:xfrm>
            <a:off x="1156139" y="1764261"/>
            <a:ext cx="7693571" cy="830997"/>
          </a:xfrm>
          <a:prstGeom prst="rect">
            <a:avLst/>
          </a:prstGeom>
          <a:noFill/>
        </p:spPr>
        <p:txBody>
          <a:bodyPr wrap="square" rtlCol="0">
            <a:spAutoFit/>
          </a:bodyPr>
          <a:lstStyle/>
          <a:p>
            <a:pPr algn="r"/>
            <a:r>
              <a:rPr lang="he-IL" sz="2400" b="1" dirty="0"/>
              <a:t>כיצד הפתרון הגביר את יכולתם של המצרים הקדמונים לשנע את האבנים הכבדות? – תארו והסבירו את הפתרון. </a:t>
            </a:r>
            <a:endParaRPr lang="en-US" sz="2400" b="1" dirty="0"/>
          </a:p>
        </p:txBody>
      </p:sp>
      <p:pic>
        <p:nvPicPr>
          <p:cNvPr id="7" name="Picture 6">
            <a:extLst>
              <a:ext uri="{FF2B5EF4-FFF2-40B4-BE49-F238E27FC236}">
                <a16:creationId xmlns:a16="http://schemas.microsoft.com/office/drawing/2014/main" id="{1FBA2A77-F6FD-62EA-1F28-95DFEE91AAE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49659" y="175626"/>
            <a:ext cx="872104" cy="471137"/>
          </a:xfrm>
          <a:prstGeom prst="rect">
            <a:avLst/>
          </a:prstGeom>
        </p:spPr>
      </p:pic>
      <p:pic>
        <p:nvPicPr>
          <p:cNvPr id="8" name="Picture 7">
            <a:extLst>
              <a:ext uri="{FF2B5EF4-FFF2-40B4-BE49-F238E27FC236}">
                <a16:creationId xmlns:a16="http://schemas.microsoft.com/office/drawing/2014/main" id="{43BA6104-74DE-BE64-F43D-CFBA5966427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9768" y="108965"/>
            <a:ext cx="938788" cy="537798"/>
          </a:xfrm>
          <a:prstGeom prst="rect">
            <a:avLst/>
          </a:prstGeom>
        </p:spPr>
      </p:pic>
    </p:spTree>
    <p:extLst>
      <p:ext uri="{BB962C8B-B14F-4D97-AF65-F5344CB8AC3E}">
        <p14:creationId xmlns:p14="http://schemas.microsoft.com/office/powerpoint/2010/main" val="1890928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27CE5-B3FF-F6B7-1282-ECAD9704BAE4}"/>
              </a:ext>
            </a:extLst>
          </p:cNvPr>
          <p:cNvSpPr>
            <a:spLocks noGrp="1"/>
          </p:cNvSpPr>
          <p:nvPr>
            <p:ph type="title"/>
          </p:nvPr>
        </p:nvSpPr>
        <p:spPr/>
        <p:txBody>
          <a:bodyPr/>
          <a:lstStyle/>
          <a:p>
            <a:pPr algn="r"/>
            <a:r>
              <a:rPr lang="he-IL" b="1" dirty="0">
                <a:cs typeface="+mn-cs"/>
              </a:rPr>
              <a:t>יש חוקרים המשערים ש...</a:t>
            </a:r>
            <a:endParaRPr lang="en-US" b="1" dirty="0">
              <a:cs typeface="+mn-cs"/>
            </a:endParaRPr>
          </a:p>
        </p:txBody>
      </p:sp>
      <p:sp>
        <p:nvSpPr>
          <p:cNvPr id="3" name="Content Placeholder 2">
            <a:extLst>
              <a:ext uri="{FF2B5EF4-FFF2-40B4-BE49-F238E27FC236}">
                <a16:creationId xmlns:a16="http://schemas.microsoft.com/office/drawing/2014/main" id="{137B9689-70DA-53D9-114A-F5F0CAF8D4BB}"/>
              </a:ext>
            </a:extLst>
          </p:cNvPr>
          <p:cNvSpPr>
            <a:spLocks noGrp="1"/>
          </p:cNvSpPr>
          <p:nvPr>
            <p:ph idx="1"/>
          </p:nvPr>
        </p:nvSpPr>
        <p:spPr/>
        <p:txBody>
          <a:bodyPr/>
          <a:lstStyle/>
          <a:p>
            <a:pPr marL="0" indent="0">
              <a:buNone/>
            </a:pPr>
            <a:r>
              <a:rPr lang="he-IL" dirty="0"/>
              <a:t> </a:t>
            </a:r>
            <a:endParaRPr lang="en-US" dirty="0"/>
          </a:p>
        </p:txBody>
      </p:sp>
      <p:pic>
        <p:nvPicPr>
          <p:cNvPr id="5" name="Picture 4">
            <a:extLst>
              <a:ext uri="{FF2B5EF4-FFF2-40B4-BE49-F238E27FC236}">
                <a16:creationId xmlns:a16="http://schemas.microsoft.com/office/drawing/2014/main" id="{1C9C6A0E-B91B-022E-F398-04DCB9A43EBC}"/>
              </a:ext>
            </a:extLst>
          </p:cNvPr>
          <p:cNvPicPr>
            <a:picLocks noChangeAspect="1"/>
          </p:cNvPicPr>
          <p:nvPr/>
        </p:nvPicPr>
        <p:blipFill>
          <a:blip r:embed="rId3"/>
          <a:stretch>
            <a:fillRect/>
          </a:stretch>
        </p:blipFill>
        <p:spPr>
          <a:xfrm>
            <a:off x="5818848" y="1665230"/>
            <a:ext cx="5534952" cy="4827645"/>
          </a:xfrm>
          <a:prstGeom prst="rect">
            <a:avLst/>
          </a:prstGeom>
        </p:spPr>
      </p:pic>
      <p:sp>
        <p:nvSpPr>
          <p:cNvPr id="6" name="TextBox 5">
            <a:extLst>
              <a:ext uri="{FF2B5EF4-FFF2-40B4-BE49-F238E27FC236}">
                <a16:creationId xmlns:a16="http://schemas.microsoft.com/office/drawing/2014/main" id="{62C717C5-E291-0CDB-F22E-3F69AB717B65}"/>
              </a:ext>
            </a:extLst>
          </p:cNvPr>
          <p:cNvSpPr txBox="1"/>
          <p:nvPr/>
        </p:nvSpPr>
        <p:spPr>
          <a:xfrm>
            <a:off x="420786" y="6176963"/>
            <a:ext cx="5106074" cy="369332"/>
          </a:xfrm>
          <a:prstGeom prst="rect">
            <a:avLst/>
          </a:prstGeom>
          <a:noFill/>
        </p:spPr>
        <p:txBody>
          <a:bodyPr wrap="square" rtlCol="0">
            <a:spAutoFit/>
          </a:bodyPr>
          <a:lstStyle/>
          <a:p>
            <a:r>
              <a:rPr lang="en-US" dirty="0">
                <a:hlinkClick r:id="rId4"/>
              </a:rPr>
              <a:t>How they (should have) built the pyramids</a:t>
            </a:r>
            <a:r>
              <a:rPr lang="he-IL" dirty="0"/>
              <a:t>מקור: </a:t>
            </a:r>
            <a:endParaRPr lang="en-US" dirty="0"/>
          </a:p>
        </p:txBody>
      </p:sp>
      <p:sp>
        <p:nvSpPr>
          <p:cNvPr id="10" name="TextBox 9">
            <a:extLst>
              <a:ext uri="{FF2B5EF4-FFF2-40B4-BE49-F238E27FC236}">
                <a16:creationId xmlns:a16="http://schemas.microsoft.com/office/drawing/2014/main" id="{D0437DD9-1531-DDB7-62EC-21C986C9F784}"/>
              </a:ext>
            </a:extLst>
          </p:cNvPr>
          <p:cNvSpPr txBox="1"/>
          <p:nvPr/>
        </p:nvSpPr>
        <p:spPr>
          <a:xfrm>
            <a:off x="998483" y="1690688"/>
            <a:ext cx="4225158" cy="224676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משימה: </a:t>
            </a:r>
            <a:r>
              <a:rPr kumimoji="0" lang="he-IL" sz="280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כיצד הפתרון הזה הגביר את יכולתם של המצרים הקדמונים לשנע את האבנים </a:t>
            </a:r>
            <a:r>
              <a:rPr kumimoji="0" lang="he-IL" sz="280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הכבדות? </a:t>
            </a:r>
            <a:r>
              <a:rPr kumimoji="0" lang="he-IL" sz="280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תארו והסבירו את הפתרון. </a:t>
            </a:r>
            <a:endParaRPr kumimoji="0" lang="en-US" sz="28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314AA4ED-4BBA-730F-ED68-88CD6765E9F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59362" y="107963"/>
            <a:ext cx="1060796" cy="573074"/>
          </a:xfrm>
          <a:prstGeom prst="rect">
            <a:avLst/>
          </a:prstGeom>
        </p:spPr>
      </p:pic>
      <p:pic>
        <p:nvPicPr>
          <p:cNvPr id="8" name="Picture 7">
            <a:extLst>
              <a:ext uri="{FF2B5EF4-FFF2-40B4-BE49-F238E27FC236}">
                <a16:creationId xmlns:a16="http://schemas.microsoft.com/office/drawing/2014/main" id="{10C9F4F8-BA38-1ED1-9908-D64B1D759E4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9700" y="76833"/>
            <a:ext cx="1000368" cy="573075"/>
          </a:xfrm>
          <a:prstGeom prst="rect">
            <a:avLst/>
          </a:prstGeom>
        </p:spPr>
      </p:pic>
    </p:spTree>
    <p:extLst>
      <p:ext uri="{BB962C8B-B14F-4D97-AF65-F5344CB8AC3E}">
        <p14:creationId xmlns:p14="http://schemas.microsoft.com/office/powerpoint/2010/main" val="123057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491AD-7ADB-5210-ECC5-A4739CA08580}"/>
              </a:ext>
            </a:extLst>
          </p:cNvPr>
          <p:cNvSpPr>
            <a:spLocks noGrp="1"/>
          </p:cNvSpPr>
          <p:nvPr>
            <p:ph type="title"/>
          </p:nvPr>
        </p:nvSpPr>
        <p:spPr/>
        <p:txBody>
          <a:bodyPr/>
          <a:lstStyle/>
          <a:p>
            <a:pPr algn="r"/>
            <a:r>
              <a:rPr lang="he-IL" b="1" dirty="0">
                <a:cs typeface="+mn-cs"/>
              </a:rPr>
              <a:t>מה משותף לשני הפתרונות</a:t>
            </a:r>
            <a:r>
              <a:rPr lang="he-IL" dirty="0">
                <a:cs typeface="+mn-cs"/>
              </a:rPr>
              <a:t>?</a:t>
            </a:r>
            <a:endParaRPr lang="en-US" dirty="0">
              <a:cs typeface="+mn-cs"/>
            </a:endParaRPr>
          </a:p>
        </p:txBody>
      </p:sp>
      <p:sp>
        <p:nvSpPr>
          <p:cNvPr id="3" name="Content Placeholder 2">
            <a:extLst>
              <a:ext uri="{FF2B5EF4-FFF2-40B4-BE49-F238E27FC236}">
                <a16:creationId xmlns:a16="http://schemas.microsoft.com/office/drawing/2014/main" id="{F10B13E3-C0C8-E628-AF01-3A79BA07B77F}"/>
              </a:ext>
            </a:extLst>
          </p:cNvPr>
          <p:cNvSpPr>
            <a:spLocks noGrp="1"/>
          </p:cNvSpPr>
          <p:nvPr>
            <p:ph idx="1"/>
          </p:nvPr>
        </p:nvSpPr>
        <p:spPr/>
        <p:txBody>
          <a:bodyPr/>
          <a:lstStyle/>
          <a:p>
            <a:pPr marL="0" indent="0" algn="r" rtl="1">
              <a:buNone/>
            </a:pPr>
            <a:r>
              <a:rPr lang="he-IL" b="0" i="0" dirty="0">
                <a:effectLst/>
                <a:latin typeface="Open Sans" panose="020B0606030504020204" pitchFamily="34" charset="0"/>
              </a:rPr>
              <a:t>שני הפתרונות</a:t>
            </a:r>
            <a:r>
              <a:rPr lang="en-US" b="0" i="0" dirty="0">
                <a:effectLst/>
                <a:latin typeface="Open Sans" panose="020B0606030504020204" pitchFamily="34" charset="0"/>
              </a:rPr>
              <a:t> </a:t>
            </a:r>
            <a:r>
              <a:rPr lang="he-IL" b="0" i="0" dirty="0">
                <a:effectLst/>
                <a:latin typeface="Open Sans" panose="020B0606030504020204" pitchFamily="34" charset="0"/>
              </a:rPr>
              <a:t>מקטינים את שטח החיכוך והמגע בין האבן למשטח.</a:t>
            </a:r>
          </a:p>
          <a:p>
            <a:pPr marL="0" indent="0" algn="r" rtl="1">
              <a:buNone/>
            </a:pPr>
            <a:r>
              <a:rPr lang="he-IL" b="0" i="0" dirty="0">
                <a:effectLst/>
                <a:latin typeface="Open Sans" panose="020B0606030504020204" pitchFamily="34" charset="0"/>
              </a:rPr>
              <a:t>כאשר מגלגלים גוף אין כמעט מגע בינו לבין המשטח ונקודת המגע בין הגלגל לקרקע נמצאת תמיד במנוחה בלי שנוצר ביניהם חיכוך.</a:t>
            </a:r>
          </a:p>
          <a:p>
            <a:pPr marL="0" indent="0" algn="r" rtl="1">
              <a:buNone/>
            </a:pPr>
            <a:r>
              <a:rPr lang="he-IL" b="0" i="0" dirty="0">
                <a:solidFill>
                  <a:srgbClr val="202122"/>
                </a:solidFill>
                <a:effectLst/>
                <a:latin typeface="Arial" panose="020B0604020202020204" pitchFamily="34" charset="0"/>
              </a:rPr>
              <a:t>כיוון שכוח החיכוך הנוצר בתנועה כזו נמוך במאות אחוזים מכוח החיכוך הנוצר בתנועת החלקה, מאפשר השימוש בגלגל לשנע מטענים ממקום למקום תוך השקעה של אנרגיה מינימלית.</a:t>
            </a:r>
            <a:r>
              <a:rPr lang="en-US" b="0" i="0" dirty="0">
                <a:solidFill>
                  <a:srgbClr val="202122"/>
                </a:solidFill>
                <a:effectLst/>
                <a:latin typeface="Arial" panose="020B0604020202020204" pitchFamily="34" charset="0"/>
              </a:rPr>
              <a:t> </a:t>
            </a:r>
            <a:r>
              <a:rPr lang="he-IL" b="0" i="0" dirty="0">
                <a:effectLst/>
                <a:latin typeface="Open Sans" panose="020B0606030504020204" pitchFamily="34" charset="0"/>
              </a:rPr>
              <a:t>לכן קל יותר לגלגל עצם כלשהו מאשר לגרור אותו.</a:t>
            </a:r>
          </a:p>
          <a:p>
            <a:pPr marL="0" indent="0" algn="r" rtl="1">
              <a:buNone/>
            </a:pPr>
            <a:endParaRPr lang="he-IL" dirty="0">
              <a:latin typeface="Open Sans" panose="020B0606030504020204" pitchFamily="34" charset="0"/>
            </a:endParaRPr>
          </a:p>
          <a:p>
            <a:pPr marL="0" indent="0" algn="r" rtl="1">
              <a:buNone/>
            </a:pPr>
            <a:r>
              <a:rPr lang="he-IL" b="0" i="0" dirty="0">
                <a:effectLst/>
                <a:latin typeface="Open Sans" panose="020B0606030504020204" pitchFamily="34" charset="0"/>
                <a:hlinkClick r:id="rId3"/>
              </a:rPr>
              <a:t>מקור</a:t>
            </a:r>
            <a:endParaRPr lang="he-IL" b="0" i="0" dirty="0">
              <a:effectLst/>
              <a:latin typeface="Open Sans" panose="020B0606030504020204" pitchFamily="34" charset="0"/>
            </a:endParaRPr>
          </a:p>
          <a:p>
            <a:pPr marL="0" indent="0" algn="r" rtl="1">
              <a:buNone/>
            </a:pPr>
            <a:endParaRPr lang="he-IL" b="0" i="0" dirty="0">
              <a:effectLst/>
              <a:latin typeface="Open Sans" panose="020B0606030504020204" pitchFamily="34" charset="0"/>
            </a:endParaRPr>
          </a:p>
          <a:p>
            <a:endParaRPr lang="en-US" dirty="0"/>
          </a:p>
        </p:txBody>
      </p:sp>
      <p:pic>
        <p:nvPicPr>
          <p:cNvPr id="5" name="Picture 4">
            <a:extLst>
              <a:ext uri="{FF2B5EF4-FFF2-40B4-BE49-F238E27FC236}">
                <a16:creationId xmlns:a16="http://schemas.microsoft.com/office/drawing/2014/main" id="{7218468B-546C-0E3E-8EDF-3F35DEA1C91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85488" y="91448"/>
            <a:ext cx="1060796" cy="573074"/>
          </a:xfrm>
          <a:prstGeom prst="rect">
            <a:avLst/>
          </a:prstGeom>
        </p:spPr>
      </p:pic>
      <p:pic>
        <p:nvPicPr>
          <p:cNvPr id="6" name="Picture 5">
            <a:extLst>
              <a:ext uri="{FF2B5EF4-FFF2-40B4-BE49-F238E27FC236}">
                <a16:creationId xmlns:a16="http://schemas.microsoft.com/office/drawing/2014/main" id="{37D3FDFE-B717-5835-A534-F0C56AB4F85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2279" y="-13967"/>
            <a:ext cx="1213209" cy="695004"/>
          </a:xfrm>
          <a:prstGeom prst="rect">
            <a:avLst/>
          </a:prstGeom>
        </p:spPr>
      </p:pic>
    </p:spTree>
    <p:extLst>
      <p:ext uri="{BB962C8B-B14F-4D97-AF65-F5344CB8AC3E}">
        <p14:creationId xmlns:p14="http://schemas.microsoft.com/office/powerpoint/2010/main" val="36227475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99195-0318-048A-968D-5B91D3077B27}"/>
              </a:ext>
            </a:extLst>
          </p:cNvPr>
          <p:cNvSpPr>
            <a:spLocks noGrp="1"/>
          </p:cNvSpPr>
          <p:nvPr>
            <p:ph type="title"/>
          </p:nvPr>
        </p:nvSpPr>
        <p:spPr>
          <a:xfrm>
            <a:off x="426720" y="365125"/>
            <a:ext cx="10927080" cy="1325563"/>
          </a:xfrm>
        </p:spPr>
        <p:txBody>
          <a:bodyPr/>
          <a:lstStyle/>
          <a:p>
            <a:pPr algn="r"/>
            <a:r>
              <a:rPr lang="he-IL" b="1" dirty="0">
                <a:cs typeface="+mn-cs"/>
              </a:rPr>
              <a:t>     תיאוריה נוספת: החלקה על חול רטוב</a:t>
            </a:r>
            <a:endParaRPr lang="en-US" b="1" dirty="0">
              <a:cs typeface="+mn-cs"/>
            </a:endParaRPr>
          </a:p>
        </p:txBody>
      </p:sp>
      <p:pic>
        <p:nvPicPr>
          <p:cNvPr id="4" name="Online Media 3" title="אין לזה הסבר?! - דברים שלמדתי על הפירמידות">
            <a:hlinkClick r:id="" action="ppaction://media"/>
            <a:extLst>
              <a:ext uri="{FF2B5EF4-FFF2-40B4-BE49-F238E27FC236}">
                <a16:creationId xmlns:a16="http://schemas.microsoft.com/office/drawing/2014/main" id="{3F6F255E-9097-E52E-1DCB-C49546E9C671}"/>
              </a:ext>
            </a:extLst>
          </p:cNvPr>
          <p:cNvPicPr>
            <a:picLocks noGrp="1" noRot="1" noChangeAspect="1"/>
          </p:cNvPicPr>
          <p:nvPr>
            <p:ph idx="1"/>
            <a:videoFile r:link="rId1"/>
          </p:nvPr>
        </p:nvPicPr>
        <p:blipFill>
          <a:blip r:embed="rId4"/>
          <a:stretch>
            <a:fillRect/>
          </a:stretch>
        </p:blipFill>
        <p:spPr>
          <a:xfrm>
            <a:off x="1410789" y="1471749"/>
            <a:ext cx="9231085" cy="5176420"/>
          </a:xfrm>
          <a:prstGeom prst="rect">
            <a:avLst/>
          </a:prstGeom>
        </p:spPr>
      </p:pic>
      <p:pic>
        <p:nvPicPr>
          <p:cNvPr id="5" name="Picture 4">
            <a:extLst>
              <a:ext uri="{FF2B5EF4-FFF2-40B4-BE49-F238E27FC236}">
                <a16:creationId xmlns:a16="http://schemas.microsoft.com/office/drawing/2014/main" id="{738FD9FA-AE01-DB2E-C86B-59F3E2540F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72952" y="133315"/>
            <a:ext cx="1060796" cy="573074"/>
          </a:xfrm>
          <a:prstGeom prst="rect">
            <a:avLst/>
          </a:prstGeom>
        </p:spPr>
      </p:pic>
      <p:pic>
        <p:nvPicPr>
          <p:cNvPr id="6" name="Picture 5">
            <a:extLst>
              <a:ext uri="{FF2B5EF4-FFF2-40B4-BE49-F238E27FC236}">
                <a16:creationId xmlns:a16="http://schemas.microsoft.com/office/drawing/2014/main" id="{2D73A974-0388-A86B-A681-F63EDEF5F38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17623"/>
            <a:ext cx="1213209" cy="695004"/>
          </a:xfrm>
          <a:prstGeom prst="rect">
            <a:avLst/>
          </a:prstGeom>
        </p:spPr>
      </p:pic>
    </p:spTree>
    <p:extLst>
      <p:ext uri="{BB962C8B-B14F-4D97-AF65-F5344CB8AC3E}">
        <p14:creationId xmlns:p14="http://schemas.microsoft.com/office/powerpoint/2010/main" val="401632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33B3A-8A7B-F4CD-C513-65114E3299F8}"/>
              </a:ext>
            </a:extLst>
          </p:cNvPr>
          <p:cNvSpPr>
            <a:spLocks noGrp="1"/>
          </p:cNvSpPr>
          <p:nvPr>
            <p:ph type="title"/>
          </p:nvPr>
        </p:nvSpPr>
        <p:spPr/>
        <p:txBody>
          <a:bodyPr/>
          <a:lstStyle/>
          <a:p>
            <a:pPr algn="r"/>
            <a:r>
              <a:rPr kumimoji="0" lang="he-IL" sz="4400" b="1" i="0" u="none" strike="noStrike" kern="1200" cap="none" spc="0" normalizeH="0" baseline="0" noProof="0" dirty="0">
                <a:ln>
                  <a:noFill/>
                </a:ln>
                <a:solidFill>
                  <a:prstClr val="black"/>
                </a:solidFill>
                <a:effectLst/>
                <a:uLnTx/>
                <a:uFillTx/>
                <a:latin typeface="Calibri Light" panose="020F0302020204030204"/>
                <a:ea typeface="+mj-ea"/>
                <a:cs typeface="Arial" panose="020B0604020202020204" pitchFamily="34" charset="0"/>
              </a:rPr>
              <a:t>תיאוריה נוספת: ציפה על פני מים</a:t>
            </a:r>
            <a:endParaRPr lang="en-US" dirty="0"/>
          </a:p>
        </p:txBody>
      </p:sp>
      <p:pic>
        <p:nvPicPr>
          <p:cNvPr id="4" name="Online Media 3" title="How the Pyramids of Egypt were really built Addendum - Shaping the blocks">
            <a:hlinkClick r:id="" action="ppaction://media"/>
            <a:extLst>
              <a:ext uri="{FF2B5EF4-FFF2-40B4-BE49-F238E27FC236}">
                <a16:creationId xmlns:a16="http://schemas.microsoft.com/office/drawing/2014/main" id="{0F774C31-B851-3AFC-9222-0D2DA4F7C5F7}"/>
              </a:ext>
            </a:extLst>
          </p:cNvPr>
          <p:cNvPicPr>
            <a:picLocks noGrp="1" noRot="1" noChangeAspect="1"/>
          </p:cNvPicPr>
          <p:nvPr>
            <p:ph idx="1"/>
            <a:videoFile r:link="rId1"/>
          </p:nvPr>
        </p:nvPicPr>
        <p:blipFill>
          <a:blip r:embed="rId4"/>
          <a:stretch>
            <a:fillRect/>
          </a:stretch>
        </p:blipFill>
        <p:spPr>
          <a:xfrm>
            <a:off x="1924594" y="1538923"/>
            <a:ext cx="8778240" cy="4953952"/>
          </a:xfrm>
          <a:prstGeom prst="rect">
            <a:avLst/>
          </a:prstGeom>
        </p:spPr>
      </p:pic>
      <p:pic>
        <p:nvPicPr>
          <p:cNvPr id="5" name="Picture 4">
            <a:extLst>
              <a:ext uri="{FF2B5EF4-FFF2-40B4-BE49-F238E27FC236}">
                <a16:creationId xmlns:a16="http://schemas.microsoft.com/office/drawing/2014/main" id="{90BE4D21-93B2-9000-34B5-B36A3FC5F5D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76292" y="92413"/>
            <a:ext cx="1060796" cy="573074"/>
          </a:xfrm>
          <a:prstGeom prst="rect">
            <a:avLst/>
          </a:prstGeom>
        </p:spPr>
      </p:pic>
      <p:pic>
        <p:nvPicPr>
          <p:cNvPr id="6" name="Picture 5">
            <a:extLst>
              <a:ext uri="{FF2B5EF4-FFF2-40B4-BE49-F238E27FC236}">
                <a16:creationId xmlns:a16="http://schemas.microsoft.com/office/drawing/2014/main" id="{98DDA293-4B01-C011-BEDE-62927BE3E73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083" y="59122"/>
            <a:ext cx="1213209" cy="695004"/>
          </a:xfrm>
          <a:prstGeom prst="rect">
            <a:avLst/>
          </a:prstGeom>
        </p:spPr>
      </p:pic>
    </p:spTree>
    <p:extLst>
      <p:ext uri="{BB962C8B-B14F-4D97-AF65-F5344CB8AC3E}">
        <p14:creationId xmlns:p14="http://schemas.microsoft.com/office/powerpoint/2010/main" val="279704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5B294-578A-FE57-240E-CEBE953904D5}"/>
              </a:ext>
            </a:extLst>
          </p:cNvPr>
          <p:cNvSpPr>
            <a:spLocks noGrp="1"/>
          </p:cNvSpPr>
          <p:nvPr>
            <p:ph type="title"/>
          </p:nvPr>
        </p:nvSpPr>
        <p:spPr/>
        <p:txBody>
          <a:bodyPr/>
          <a:lstStyle/>
          <a:p>
            <a:pPr algn="r"/>
            <a:r>
              <a:rPr lang="he-IL" b="1" dirty="0">
                <a:cs typeface="+mn-cs"/>
              </a:rPr>
              <a:t>פירמידות בעולם</a:t>
            </a:r>
            <a:endParaRPr lang="en-US" b="1" dirty="0">
              <a:cs typeface="+mn-cs"/>
            </a:endParaRPr>
          </a:p>
        </p:txBody>
      </p:sp>
      <p:pic>
        <p:nvPicPr>
          <p:cNvPr id="5" name="Content Placeholder 4">
            <a:extLst>
              <a:ext uri="{FF2B5EF4-FFF2-40B4-BE49-F238E27FC236}">
                <a16:creationId xmlns:a16="http://schemas.microsoft.com/office/drawing/2014/main" id="{500AAC3D-DC26-5F7A-4E43-E71A58A2FD97}"/>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987945" y="1976846"/>
            <a:ext cx="5811214" cy="3901440"/>
          </a:xfrm>
          <a:prstGeom prst="rect">
            <a:avLst/>
          </a:prstGeom>
        </p:spPr>
      </p:pic>
      <p:pic>
        <p:nvPicPr>
          <p:cNvPr id="6" name="Picture 5">
            <a:extLst>
              <a:ext uri="{FF2B5EF4-FFF2-40B4-BE49-F238E27FC236}">
                <a16:creationId xmlns:a16="http://schemas.microsoft.com/office/drawing/2014/main" id="{556B8535-8719-6E53-DE54-4951BDF1C55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6755" y="1976846"/>
            <a:ext cx="5654460" cy="3901440"/>
          </a:xfrm>
          <a:prstGeom prst="rect">
            <a:avLst/>
          </a:prstGeom>
        </p:spPr>
      </p:pic>
      <p:sp>
        <p:nvSpPr>
          <p:cNvPr id="7" name="TextBox 6">
            <a:extLst>
              <a:ext uri="{FF2B5EF4-FFF2-40B4-BE49-F238E27FC236}">
                <a16:creationId xmlns:a16="http://schemas.microsoft.com/office/drawing/2014/main" id="{E3BA76BA-2B7C-5813-9079-20E1EAAA7A12}"/>
              </a:ext>
            </a:extLst>
          </p:cNvPr>
          <p:cNvSpPr txBox="1"/>
          <p:nvPr/>
        </p:nvSpPr>
        <p:spPr>
          <a:xfrm>
            <a:off x="4450080" y="6191794"/>
            <a:ext cx="8072846" cy="369332"/>
          </a:xfrm>
          <a:prstGeom prst="rect">
            <a:avLst/>
          </a:prstGeom>
          <a:noFill/>
        </p:spPr>
        <p:txBody>
          <a:bodyPr wrap="square" rtlCol="0">
            <a:spAutoFit/>
          </a:bodyPr>
          <a:lstStyle/>
          <a:p>
            <a:r>
              <a:rPr lang="he-IL" dirty="0"/>
              <a:t>להרחבה: </a:t>
            </a:r>
            <a:r>
              <a:rPr lang="he-IL" dirty="0">
                <a:hlinkClick r:id="rId5"/>
              </a:rPr>
              <a:t>פירמידות - לא מה שחשבתם: על פירמידות עתיקות וגדולות מחוץ למצרים </a:t>
            </a:r>
            <a:endParaRPr lang="en-US" dirty="0"/>
          </a:p>
        </p:txBody>
      </p:sp>
      <p:sp>
        <p:nvSpPr>
          <p:cNvPr id="8" name="TextBox 7">
            <a:extLst>
              <a:ext uri="{FF2B5EF4-FFF2-40B4-BE49-F238E27FC236}">
                <a16:creationId xmlns:a16="http://schemas.microsoft.com/office/drawing/2014/main" id="{935183EE-AE15-3068-F343-DFC3059219EC}"/>
              </a:ext>
            </a:extLst>
          </p:cNvPr>
          <p:cNvSpPr txBox="1"/>
          <p:nvPr/>
        </p:nvSpPr>
        <p:spPr>
          <a:xfrm>
            <a:off x="6609806" y="1480457"/>
            <a:ext cx="4743994" cy="461665"/>
          </a:xfrm>
          <a:prstGeom prst="rect">
            <a:avLst/>
          </a:prstGeom>
          <a:noFill/>
        </p:spPr>
        <p:txBody>
          <a:bodyPr wrap="square" rtlCol="0">
            <a:spAutoFit/>
          </a:bodyPr>
          <a:lstStyle/>
          <a:p>
            <a:pPr algn="r"/>
            <a:r>
              <a:rPr lang="he-IL" sz="2400" b="1" dirty="0" err="1"/>
              <a:t>צ'יצ'ן</a:t>
            </a:r>
            <a:r>
              <a:rPr lang="he-IL" sz="2400" b="1" dirty="0"/>
              <a:t> איצה  - </a:t>
            </a:r>
            <a:r>
              <a:rPr lang="he-IL" sz="2400" b="1" dirty="0" err="1"/>
              <a:t>מכסיקו</a:t>
            </a:r>
            <a:endParaRPr lang="en-US" sz="2400" b="1" dirty="0"/>
          </a:p>
        </p:txBody>
      </p:sp>
      <p:sp>
        <p:nvSpPr>
          <p:cNvPr id="9" name="TextBox 8">
            <a:extLst>
              <a:ext uri="{FF2B5EF4-FFF2-40B4-BE49-F238E27FC236}">
                <a16:creationId xmlns:a16="http://schemas.microsoft.com/office/drawing/2014/main" id="{A907B1CE-29F0-2DF7-B336-823276C4A9F6}"/>
              </a:ext>
            </a:extLst>
          </p:cNvPr>
          <p:cNvSpPr txBox="1"/>
          <p:nvPr/>
        </p:nvSpPr>
        <p:spPr>
          <a:xfrm>
            <a:off x="2231992" y="1480457"/>
            <a:ext cx="3080237" cy="461665"/>
          </a:xfrm>
          <a:prstGeom prst="rect">
            <a:avLst/>
          </a:prstGeom>
          <a:noFill/>
        </p:spPr>
        <p:txBody>
          <a:bodyPr wrap="square" rtlCol="0">
            <a:spAutoFit/>
          </a:bodyPr>
          <a:lstStyle/>
          <a:p>
            <a:r>
              <a:rPr lang="he-IL" sz="2400" b="1" dirty="0" err="1"/>
              <a:t>טיקאל</a:t>
            </a:r>
            <a:r>
              <a:rPr lang="he-IL" sz="2400" b="1" dirty="0"/>
              <a:t> - גואטמלה</a:t>
            </a:r>
            <a:endParaRPr lang="en-US" sz="2400" b="1" dirty="0"/>
          </a:p>
        </p:txBody>
      </p:sp>
      <p:pic>
        <p:nvPicPr>
          <p:cNvPr id="4" name="Picture 3">
            <a:extLst>
              <a:ext uri="{FF2B5EF4-FFF2-40B4-BE49-F238E27FC236}">
                <a16:creationId xmlns:a16="http://schemas.microsoft.com/office/drawing/2014/main" id="{45465F73-339E-FF72-A5B8-21D1931006A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73078" y="78967"/>
            <a:ext cx="1366420" cy="658083"/>
          </a:xfrm>
          <a:prstGeom prst="rect">
            <a:avLst/>
          </a:prstGeom>
        </p:spPr>
      </p:pic>
      <p:pic>
        <p:nvPicPr>
          <p:cNvPr id="11" name="Picture 10">
            <a:extLst>
              <a:ext uri="{FF2B5EF4-FFF2-40B4-BE49-F238E27FC236}">
                <a16:creationId xmlns:a16="http://schemas.microsoft.com/office/drawing/2014/main" id="{F4958066-2FEA-D5D8-F5E5-072AFF6AE9A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113691"/>
            <a:ext cx="1213209" cy="695004"/>
          </a:xfrm>
          <a:prstGeom prst="rect">
            <a:avLst/>
          </a:prstGeom>
        </p:spPr>
      </p:pic>
    </p:spTree>
    <p:extLst>
      <p:ext uri="{BB962C8B-B14F-4D97-AF65-F5344CB8AC3E}">
        <p14:creationId xmlns:p14="http://schemas.microsoft.com/office/powerpoint/2010/main" val="28280398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14D87-2C0A-3FD5-A4C7-96FB4610D010}"/>
              </a:ext>
            </a:extLst>
          </p:cNvPr>
          <p:cNvSpPr>
            <a:spLocks noGrp="1"/>
          </p:cNvSpPr>
          <p:nvPr>
            <p:ph type="title"/>
          </p:nvPr>
        </p:nvSpPr>
        <p:spPr/>
        <p:txBody>
          <a:bodyPr/>
          <a:lstStyle/>
          <a:p>
            <a:r>
              <a:rPr lang="he-IL" b="1" dirty="0">
                <a:solidFill>
                  <a:srgbClr val="002060"/>
                </a:solidFill>
                <a:cs typeface="+mn-cs"/>
              </a:rPr>
              <a:t>הפירמידה כמקור השראה ליצירה ובנייה</a:t>
            </a:r>
            <a:endParaRPr lang="en-US" b="1" dirty="0">
              <a:solidFill>
                <a:srgbClr val="002060"/>
              </a:solidFill>
              <a:cs typeface="+mn-cs"/>
            </a:endParaRPr>
          </a:p>
        </p:txBody>
      </p:sp>
      <p:pic>
        <p:nvPicPr>
          <p:cNvPr id="4" name="Content Placeholder 3">
            <a:extLst>
              <a:ext uri="{FF2B5EF4-FFF2-40B4-BE49-F238E27FC236}">
                <a16:creationId xmlns:a16="http://schemas.microsoft.com/office/drawing/2014/main" id="{8DFF7328-5BD8-26D6-929F-40ED1D9FD5BF}"/>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096000" y="2011679"/>
            <a:ext cx="5335609" cy="3555684"/>
          </a:xfrm>
          <a:prstGeom prst="rect">
            <a:avLst/>
          </a:prstGeom>
        </p:spPr>
      </p:pic>
      <p:pic>
        <p:nvPicPr>
          <p:cNvPr id="5" name="Picture 4">
            <a:extLst>
              <a:ext uri="{FF2B5EF4-FFF2-40B4-BE49-F238E27FC236}">
                <a16:creationId xmlns:a16="http://schemas.microsoft.com/office/drawing/2014/main" id="{10B47954-0906-29DA-5382-F9324DD8A9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489" y="2011679"/>
            <a:ext cx="5775312" cy="3555684"/>
          </a:xfrm>
          <a:prstGeom prst="rect">
            <a:avLst/>
          </a:prstGeom>
        </p:spPr>
      </p:pic>
      <p:pic>
        <p:nvPicPr>
          <p:cNvPr id="6" name="Picture 5">
            <a:extLst>
              <a:ext uri="{FF2B5EF4-FFF2-40B4-BE49-F238E27FC236}">
                <a16:creationId xmlns:a16="http://schemas.microsoft.com/office/drawing/2014/main" id="{5F237895-4E12-599B-0A3E-B7273C313CF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76630" y="78588"/>
            <a:ext cx="1060796" cy="573074"/>
          </a:xfrm>
          <a:prstGeom prst="rect">
            <a:avLst/>
          </a:prstGeom>
        </p:spPr>
      </p:pic>
      <p:pic>
        <p:nvPicPr>
          <p:cNvPr id="7" name="Picture 6">
            <a:extLst>
              <a:ext uri="{FF2B5EF4-FFF2-40B4-BE49-F238E27FC236}">
                <a16:creationId xmlns:a16="http://schemas.microsoft.com/office/drawing/2014/main" id="{872B2701-E173-3B2C-D298-F3F2344B5C3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728" y="17623"/>
            <a:ext cx="1213209" cy="695004"/>
          </a:xfrm>
          <a:prstGeom prst="rect">
            <a:avLst/>
          </a:prstGeom>
        </p:spPr>
      </p:pic>
    </p:spTree>
    <p:extLst>
      <p:ext uri="{BB962C8B-B14F-4D97-AF65-F5344CB8AC3E}">
        <p14:creationId xmlns:p14="http://schemas.microsoft.com/office/powerpoint/2010/main" val="20533005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E19240-3238-9F88-2289-ADCE03567C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176630" cy="664522"/>
          </a:xfrm>
          <a:prstGeom prst="rect">
            <a:avLst/>
          </a:prstGeom>
        </p:spPr>
      </p:pic>
      <p:pic>
        <p:nvPicPr>
          <p:cNvPr id="6" name="Picture 5">
            <a:extLst>
              <a:ext uri="{FF2B5EF4-FFF2-40B4-BE49-F238E27FC236}">
                <a16:creationId xmlns:a16="http://schemas.microsoft.com/office/drawing/2014/main" id="{F705BD34-EE6E-4653-69E0-AED6D136271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72277" y="108299"/>
            <a:ext cx="1060796" cy="573074"/>
          </a:xfrm>
          <a:prstGeom prst="rect">
            <a:avLst/>
          </a:prstGeom>
        </p:spPr>
      </p:pic>
      <p:sp>
        <p:nvSpPr>
          <p:cNvPr id="2" name="Title 1">
            <a:extLst>
              <a:ext uri="{FF2B5EF4-FFF2-40B4-BE49-F238E27FC236}">
                <a16:creationId xmlns:a16="http://schemas.microsoft.com/office/drawing/2014/main" id="{CEA62B73-F2E2-C827-824C-F1C7CC851E40}"/>
              </a:ext>
            </a:extLst>
          </p:cNvPr>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id="{20475447-C321-5E66-5581-85B043B66538}"/>
              </a:ext>
            </a:extLst>
          </p:cNvPr>
          <p:cNvPicPr>
            <a:picLocks noGrp="1" noChangeAspect="1"/>
          </p:cNvPicPr>
          <p:nvPr>
            <p:ph idx="1"/>
          </p:nvPr>
        </p:nvPicPr>
        <p:blipFill>
          <a:blip r:embed="rId5" cstate="email">
            <a:extLst>
              <a:ext uri="{28A0092B-C50C-407E-A947-70E740481C1C}">
                <a14:useLocalDpi xmlns:a14="http://schemas.microsoft.com/office/drawing/2010/main"/>
              </a:ext>
            </a:extLst>
          </a:blip>
          <a:stretch>
            <a:fillRect/>
          </a:stretch>
        </p:blipFill>
        <p:spPr>
          <a:xfrm>
            <a:off x="6818811" y="1665587"/>
            <a:ext cx="4534989" cy="4534989"/>
          </a:xfrm>
          <a:prstGeom prst="rect">
            <a:avLst/>
          </a:prstGeom>
        </p:spPr>
      </p:pic>
      <p:pic>
        <p:nvPicPr>
          <p:cNvPr id="5" name="Picture 4">
            <a:extLst>
              <a:ext uri="{FF2B5EF4-FFF2-40B4-BE49-F238E27FC236}">
                <a16:creationId xmlns:a16="http://schemas.microsoft.com/office/drawing/2014/main" id="{EB139BDF-399F-D246-DD81-DDBAE996440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38201" y="1639421"/>
            <a:ext cx="4648200" cy="4561155"/>
          </a:xfrm>
          <a:prstGeom prst="rect">
            <a:avLst/>
          </a:prstGeom>
        </p:spPr>
      </p:pic>
    </p:spTree>
    <p:extLst>
      <p:ext uri="{BB962C8B-B14F-4D97-AF65-F5344CB8AC3E}">
        <p14:creationId xmlns:p14="http://schemas.microsoft.com/office/powerpoint/2010/main" val="2165267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204B0-350D-4A12-6B03-95DFAC6FF632}"/>
              </a:ext>
            </a:extLst>
          </p:cNvPr>
          <p:cNvSpPr>
            <a:spLocks noGrp="1"/>
          </p:cNvSpPr>
          <p:nvPr>
            <p:ph type="title"/>
          </p:nvPr>
        </p:nvSpPr>
        <p:spPr/>
        <p:txBody>
          <a:bodyPr>
            <a:normAutofit/>
          </a:bodyPr>
          <a:lstStyle/>
          <a:p>
            <a:r>
              <a:rPr lang="he-IL" b="1" dirty="0">
                <a:cs typeface="+mn-cs"/>
              </a:rPr>
              <a:t>משימה: יצירה – פירמידה בראש</a:t>
            </a:r>
            <a:endParaRPr lang="en-US" b="1" dirty="0">
              <a:cs typeface="+mn-cs"/>
            </a:endParaRPr>
          </a:p>
        </p:txBody>
      </p:sp>
      <p:pic>
        <p:nvPicPr>
          <p:cNvPr id="4" name="Content Placeholder 3">
            <a:extLst>
              <a:ext uri="{FF2B5EF4-FFF2-40B4-BE49-F238E27FC236}">
                <a16:creationId xmlns:a16="http://schemas.microsoft.com/office/drawing/2014/main" id="{00CCE252-696A-01F6-FD9E-D1CAA71FAA8B}"/>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88315" y="1690688"/>
            <a:ext cx="4850426" cy="4850426"/>
          </a:xfrm>
          <a:prstGeom prst="rect">
            <a:avLst/>
          </a:prstGeom>
        </p:spPr>
      </p:pic>
      <p:sp>
        <p:nvSpPr>
          <p:cNvPr id="5" name="TextBox 4">
            <a:extLst>
              <a:ext uri="{FF2B5EF4-FFF2-40B4-BE49-F238E27FC236}">
                <a16:creationId xmlns:a16="http://schemas.microsoft.com/office/drawing/2014/main" id="{7B4E6B1F-4DDA-B94A-FECE-602ECA4F700A}"/>
              </a:ext>
            </a:extLst>
          </p:cNvPr>
          <p:cNvSpPr txBox="1"/>
          <p:nvPr/>
        </p:nvSpPr>
        <p:spPr>
          <a:xfrm>
            <a:off x="6010183" y="1690688"/>
            <a:ext cx="5237825" cy="4524315"/>
          </a:xfrm>
          <a:prstGeom prst="rect">
            <a:avLst/>
          </a:prstGeom>
          <a:noFill/>
        </p:spPr>
        <p:txBody>
          <a:bodyPr wrap="square" rtlCol="0">
            <a:spAutoFit/>
          </a:bodyPr>
          <a:lstStyle/>
          <a:p>
            <a:pPr algn="r"/>
            <a:r>
              <a:rPr lang="he-IL" sz="3600" dirty="0"/>
              <a:t>הכינו יצירה שבה יש לפירמידה ביטוי מרכזי.</a:t>
            </a:r>
          </a:p>
          <a:p>
            <a:pPr algn="r"/>
            <a:r>
              <a:rPr lang="he-IL" sz="3600" dirty="0"/>
              <a:t>היצירה יכולה להיות ציור, פסל, קישוט אומנותי, ציור ממוחשב, הדפס וכדומה.</a:t>
            </a:r>
          </a:p>
          <a:p>
            <a:pPr algn="r"/>
            <a:r>
              <a:rPr lang="he-IL" sz="3600" dirty="0"/>
              <a:t>אפשר גם להיעזר בבינה מלאכותית.</a:t>
            </a:r>
          </a:p>
          <a:p>
            <a:pPr algn="r"/>
            <a:r>
              <a:rPr lang="he-IL" sz="3600" dirty="0"/>
              <a:t>תנו שם ליצירה שלכם.   </a:t>
            </a:r>
            <a:endParaRPr lang="en-US" sz="3600" dirty="0"/>
          </a:p>
        </p:txBody>
      </p:sp>
      <p:pic>
        <p:nvPicPr>
          <p:cNvPr id="6" name="Picture 5">
            <a:extLst>
              <a:ext uri="{FF2B5EF4-FFF2-40B4-BE49-F238E27FC236}">
                <a16:creationId xmlns:a16="http://schemas.microsoft.com/office/drawing/2014/main" id="{B91C8D36-007A-CBD5-70A9-9A9742CDB1F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63568" y="178774"/>
            <a:ext cx="1060796" cy="573074"/>
          </a:xfrm>
          <a:prstGeom prst="rect">
            <a:avLst/>
          </a:prstGeom>
        </p:spPr>
      </p:pic>
      <p:pic>
        <p:nvPicPr>
          <p:cNvPr id="7" name="Picture 6">
            <a:extLst>
              <a:ext uri="{FF2B5EF4-FFF2-40B4-BE49-F238E27FC236}">
                <a16:creationId xmlns:a16="http://schemas.microsoft.com/office/drawing/2014/main" id="{6A821BCD-2147-BC2E-A099-DE4829EE311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67941"/>
            <a:ext cx="1213209" cy="695004"/>
          </a:xfrm>
          <a:prstGeom prst="rect">
            <a:avLst/>
          </a:prstGeom>
        </p:spPr>
      </p:pic>
    </p:spTree>
    <p:extLst>
      <p:ext uri="{BB962C8B-B14F-4D97-AF65-F5344CB8AC3E}">
        <p14:creationId xmlns:p14="http://schemas.microsoft.com/office/powerpoint/2010/main" val="21308390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B4771-5164-DAC8-F2DF-412CEB0F263C}"/>
              </a:ext>
            </a:extLst>
          </p:cNvPr>
          <p:cNvSpPr>
            <a:spLocks noGrp="1"/>
          </p:cNvSpPr>
          <p:nvPr>
            <p:ph type="title"/>
          </p:nvPr>
        </p:nvSpPr>
        <p:spPr/>
        <p:txBody>
          <a:bodyPr>
            <a:normAutofit/>
          </a:bodyPr>
          <a:lstStyle/>
          <a:p>
            <a:r>
              <a:rPr lang="he-IL" b="1" dirty="0">
                <a:cs typeface="+mn-cs"/>
              </a:rPr>
              <a:t>בניית קופסית בצורה של פירמידה</a:t>
            </a:r>
            <a:endParaRPr lang="en-US" b="1" dirty="0">
              <a:cs typeface="+mn-cs"/>
            </a:endParaRPr>
          </a:p>
        </p:txBody>
      </p:sp>
      <p:pic>
        <p:nvPicPr>
          <p:cNvPr id="4" name="Online Media 3" title="איך מכינים פירמידה מנייר ב-5 דקות? פעילות יצירה לפסח">
            <a:hlinkClick r:id="" action="ppaction://media"/>
            <a:extLst>
              <a:ext uri="{FF2B5EF4-FFF2-40B4-BE49-F238E27FC236}">
                <a16:creationId xmlns:a16="http://schemas.microsoft.com/office/drawing/2014/main" id="{756BF564-AFC6-1489-6816-D2E0A6F0D454}"/>
              </a:ext>
            </a:extLst>
          </p:cNvPr>
          <p:cNvPicPr>
            <a:picLocks noGrp="1" noRot="1" noChangeAspect="1"/>
          </p:cNvPicPr>
          <p:nvPr>
            <p:ph idx="1"/>
            <a:videoFile r:link="rId1"/>
          </p:nvPr>
        </p:nvPicPr>
        <p:blipFill>
          <a:blip r:embed="rId3"/>
          <a:stretch>
            <a:fillRect/>
          </a:stretch>
        </p:blipFill>
        <p:spPr>
          <a:xfrm>
            <a:off x="4128116" y="1645358"/>
            <a:ext cx="7031114" cy="4842570"/>
          </a:xfrm>
          <a:prstGeom prst="rect">
            <a:avLst/>
          </a:prstGeom>
        </p:spPr>
      </p:pic>
      <p:sp>
        <p:nvSpPr>
          <p:cNvPr id="5" name="TextBox 4">
            <a:extLst>
              <a:ext uri="{FF2B5EF4-FFF2-40B4-BE49-F238E27FC236}">
                <a16:creationId xmlns:a16="http://schemas.microsoft.com/office/drawing/2014/main" id="{EEDF8236-D545-FF98-C4DB-7900BE53331A}"/>
              </a:ext>
            </a:extLst>
          </p:cNvPr>
          <p:cNvSpPr txBox="1"/>
          <p:nvPr/>
        </p:nvSpPr>
        <p:spPr>
          <a:xfrm>
            <a:off x="674703" y="1650306"/>
            <a:ext cx="2805344" cy="1384995"/>
          </a:xfrm>
          <a:prstGeom prst="rect">
            <a:avLst/>
          </a:prstGeom>
          <a:noFill/>
        </p:spPr>
        <p:txBody>
          <a:bodyPr wrap="square" rtlCol="0">
            <a:spAutoFit/>
          </a:bodyPr>
          <a:lstStyle/>
          <a:p>
            <a:pPr algn="r"/>
            <a:r>
              <a:rPr lang="he-IL" sz="2800" b="1" dirty="0"/>
              <a:t>קישור  להדפסת פריסה של פירמידה - </a:t>
            </a:r>
            <a:r>
              <a:rPr lang="he-IL" sz="2800" b="1" dirty="0">
                <a:hlinkClick r:id="rId4"/>
              </a:rPr>
              <a:t>כאן</a:t>
            </a:r>
            <a:endParaRPr lang="en-US" sz="2800" b="1" dirty="0"/>
          </a:p>
        </p:txBody>
      </p:sp>
      <p:pic>
        <p:nvPicPr>
          <p:cNvPr id="3" name="Picture 2">
            <a:extLst>
              <a:ext uri="{FF2B5EF4-FFF2-40B4-BE49-F238E27FC236}">
                <a16:creationId xmlns:a16="http://schemas.microsoft.com/office/drawing/2014/main" id="{4A9EFFAB-4D04-3C1A-4704-640562EE84E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98" y="6064395"/>
            <a:ext cx="1213209" cy="695004"/>
          </a:xfrm>
          <a:prstGeom prst="rect">
            <a:avLst/>
          </a:prstGeom>
        </p:spPr>
      </p:pic>
    </p:spTree>
    <p:extLst>
      <p:ext uri="{BB962C8B-B14F-4D97-AF65-F5344CB8AC3E}">
        <p14:creationId xmlns:p14="http://schemas.microsoft.com/office/powerpoint/2010/main" val="222265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7DA26-7AEC-398B-5F74-666BAEC8F82B}"/>
              </a:ext>
            </a:extLst>
          </p:cNvPr>
          <p:cNvSpPr>
            <a:spLocks noGrp="1"/>
          </p:cNvSpPr>
          <p:nvPr>
            <p:ph type="title"/>
          </p:nvPr>
        </p:nvSpPr>
        <p:spPr/>
        <p:txBody>
          <a:bodyPr>
            <a:normAutofit/>
          </a:bodyPr>
          <a:lstStyle/>
          <a:p>
            <a:pPr algn="r"/>
            <a:r>
              <a:rPr lang="he-IL" sz="4000" b="1" dirty="0">
                <a:cs typeface="+mn-cs"/>
              </a:rPr>
              <a:t>פירמידות</a:t>
            </a:r>
            <a:endParaRPr lang="en-US" sz="4000" b="1" dirty="0">
              <a:cs typeface="+mn-cs"/>
            </a:endParaRPr>
          </a:p>
        </p:txBody>
      </p:sp>
      <p:sp>
        <p:nvSpPr>
          <p:cNvPr id="3" name="Content Placeholder 2">
            <a:extLst>
              <a:ext uri="{FF2B5EF4-FFF2-40B4-BE49-F238E27FC236}">
                <a16:creationId xmlns:a16="http://schemas.microsoft.com/office/drawing/2014/main" id="{78D29619-1720-A338-DE11-7056BB14BB17}"/>
              </a:ext>
            </a:extLst>
          </p:cNvPr>
          <p:cNvSpPr>
            <a:spLocks noGrp="1"/>
          </p:cNvSpPr>
          <p:nvPr>
            <p:ph idx="1"/>
          </p:nvPr>
        </p:nvSpPr>
        <p:spPr>
          <a:xfrm>
            <a:off x="522514" y="1200489"/>
            <a:ext cx="10859589" cy="4835843"/>
          </a:xfrm>
        </p:spPr>
        <p:txBody>
          <a:bodyPr/>
          <a:lstStyle/>
          <a:p>
            <a:pPr marL="0" indent="0" algn="r">
              <a:buNone/>
            </a:pPr>
            <a:r>
              <a:rPr lang="he-IL" dirty="0"/>
              <a:t>בניית הפירמידות היא תופעה עולמית.</a:t>
            </a:r>
          </a:p>
          <a:p>
            <a:pPr marL="0" indent="0" algn="r">
              <a:buNone/>
            </a:pPr>
            <a:r>
              <a:rPr lang="he-IL" dirty="0"/>
              <a:t>מסיבות לא ברורות תרבויות שונות שהיו מנותקות זו מזו בנו פירמידות לפני </a:t>
            </a:r>
          </a:p>
          <a:p>
            <a:pPr marL="0" indent="0" algn="r">
              <a:buNone/>
            </a:pPr>
            <a:r>
              <a:rPr lang="he-IL" dirty="0"/>
              <a:t>כ-5,000 שנים ביבשות שונות בעולם: באפריקה, באסיה, באירופה ובאמריקה.</a:t>
            </a:r>
          </a:p>
          <a:p>
            <a:pPr marL="0" indent="0" algn="r">
              <a:buNone/>
            </a:pPr>
            <a:r>
              <a:rPr lang="he-IL" dirty="0"/>
              <a:t>במצגת זו נתמקד בפירמידות שנבנו במצרים העתיקה.</a:t>
            </a:r>
          </a:p>
          <a:p>
            <a:pPr marL="0" indent="0" algn="r">
              <a:buNone/>
            </a:pPr>
            <a:endParaRPr lang="en-US" dirty="0"/>
          </a:p>
        </p:txBody>
      </p:sp>
      <p:pic>
        <p:nvPicPr>
          <p:cNvPr id="6" name="Picture 5">
            <a:extLst>
              <a:ext uri="{FF2B5EF4-FFF2-40B4-BE49-F238E27FC236}">
                <a16:creationId xmlns:a16="http://schemas.microsoft.com/office/drawing/2014/main" id="{956F26C6-76BE-00A1-4325-602AD102AF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4435" y="3507377"/>
            <a:ext cx="10937966" cy="2780212"/>
          </a:xfrm>
          <a:prstGeom prst="rect">
            <a:avLst/>
          </a:prstGeom>
        </p:spPr>
      </p:pic>
      <p:pic>
        <p:nvPicPr>
          <p:cNvPr id="5" name="Picture 4">
            <a:extLst>
              <a:ext uri="{FF2B5EF4-FFF2-40B4-BE49-F238E27FC236}">
                <a16:creationId xmlns:a16="http://schemas.microsoft.com/office/drawing/2014/main" id="{1C7970F5-8F5F-B5A9-997C-FB2BE8FB476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4376"/>
            <a:ext cx="1100831" cy="630627"/>
          </a:xfrm>
          <a:prstGeom prst="rect">
            <a:avLst/>
          </a:prstGeom>
        </p:spPr>
      </p:pic>
    </p:spTree>
    <p:extLst>
      <p:ext uri="{BB962C8B-B14F-4D97-AF65-F5344CB8AC3E}">
        <p14:creationId xmlns:p14="http://schemas.microsoft.com/office/powerpoint/2010/main" val="15176338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F4E3A-DF7C-8989-FD38-3BE1DE94128F}"/>
              </a:ext>
            </a:extLst>
          </p:cNvPr>
          <p:cNvSpPr>
            <a:spLocks noGrp="1"/>
          </p:cNvSpPr>
          <p:nvPr>
            <p:ph type="title"/>
          </p:nvPr>
        </p:nvSpPr>
        <p:spPr/>
        <p:txBody>
          <a:bodyPr/>
          <a:lstStyle/>
          <a:p>
            <a:r>
              <a:rPr lang="he-IL" b="1" dirty="0">
                <a:cs typeface="+mn-cs"/>
              </a:rPr>
              <a:t>יצירת פירמידה באמצעות קיפול נייר (אוריגמי)</a:t>
            </a:r>
            <a:endParaRPr lang="en-US" b="1" dirty="0">
              <a:cs typeface="+mn-cs"/>
            </a:endParaRPr>
          </a:p>
        </p:txBody>
      </p:sp>
      <p:pic>
        <p:nvPicPr>
          <p:cNvPr id="4" name="Online Media 3" title="איך לקפל פירמידה מנייר / אוריגמי לכבוד חג הפסח">
            <a:hlinkClick r:id="" action="ppaction://media"/>
            <a:extLst>
              <a:ext uri="{FF2B5EF4-FFF2-40B4-BE49-F238E27FC236}">
                <a16:creationId xmlns:a16="http://schemas.microsoft.com/office/drawing/2014/main" id="{1B5215D6-6C1E-0180-C505-9DFA6A000D28}"/>
              </a:ext>
            </a:extLst>
          </p:cNvPr>
          <p:cNvPicPr>
            <a:picLocks noGrp="1" noRot="1" noChangeAspect="1"/>
          </p:cNvPicPr>
          <p:nvPr>
            <p:ph idx="1"/>
            <a:videoFile r:link="rId1"/>
          </p:nvPr>
        </p:nvPicPr>
        <p:blipFill>
          <a:blip r:embed="rId3"/>
          <a:stretch>
            <a:fillRect/>
          </a:stretch>
        </p:blipFill>
        <p:spPr>
          <a:xfrm>
            <a:off x="2244725" y="1825625"/>
            <a:ext cx="7700963" cy="4351338"/>
          </a:xfrm>
          <a:prstGeom prst="rect">
            <a:avLst/>
          </a:prstGeom>
        </p:spPr>
      </p:pic>
      <p:pic>
        <p:nvPicPr>
          <p:cNvPr id="3" name="Picture 2">
            <a:extLst>
              <a:ext uri="{FF2B5EF4-FFF2-40B4-BE49-F238E27FC236}">
                <a16:creationId xmlns:a16="http://schemas.microsoft.com/office/drawing/2014/main" id="{A4019308-3CD6-D89E-F28F-9866C889459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145373"/>
            <a:ext cx="1213209" cy="695004"/>
          </a:xfrm>
          <a:prstGeom prst="rect">
            <a:avLst/>
          </a:prstGeom>
        </p:spPr>
      </p:pic>
    </p:spTree>
    <p:extLst>
      <p:ext uri="{BB962C8B-B14F-4D97-AF65-F5344CB8AC3E}">
        <p14:creationId xmlns:p14="http://schemas.microsoft.com/office/powerpoint/2010/main" val="2220998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EB273-69E3-0ED9-5633-35C623031309}"/>
              </a:ext>
            </a:extLst>
          </p:cNvPr>
          <p:cNvSpPr>
            <a:spLocks noGrp="1"/>
          </p:cNvSpPr>
          <p:nvPr>
            <p:ph type="title"/>
          </p:nvPr>
        </p:nvSpPr>
        <p:spPr/>
        <p:txBody>
          <a:bodyPr/>
          <a:lstStyle/>
          <a:p>
            <a:r>
              <a:rPr lang="he-IL" b="1" dirty="0">
                <a:cs typeface="+mn-cs"/>
              </a:rPr>
              <a:t>הביטוי של </a:t>
            </a:r>
            <a:r>
              <a:rPr lang="en-US" b="1" dirty="0">
                <a:latin typeface="Arial" panose="020B0604020202020204" pitchFamily="34" charset="0"/>
                <a:cs typeface="Arial" panose="020B0604020202020204" pitchFamily="34" charset="0"/>
              </a:rPr>
              <a:t>STEM</a:t>
            </a:r>
          </a:p>
        </p:txBody>
      </p:sp>
      <p:sp>
        <p:nvSpPr>
          <p:cNvPr id="3" name="Content Placeholder 2">
            <a:extLst>
              <a:ext uri="{FF2B5EF4-FFF2-40B4-BE49-F238E27FC236}">
                <a16:creationId xmlns:a16="http://schemas.microsoft.com/office/drawing/2014/main" id="{DD9E06A7-A456-F033-B2C2-AD8421257DDB}"/>
              </a:ext>
            </a:extLst>
          </p:cNvPr>
          <p:cNvSpPr>
            <a:spLocks noGrp="1"/>
          </p:cNvSpPr>
          <p:nvPr>
            <p:ph idx="1"/>
          </p:nvPr>
        </p:nvSpPr>
        <p:spPr>
          <a:xfrm>
            <a:off x="992777" y="1825625"/>
            <a:ext cx="10361023" cy="4298728"/>
          </a:xfrm>
        </p:spPr>
        <p:txBody>
          <a:bodyPr/>
          <a:lstStyle/>
          <a:p>
            <a:pPr marL="0" indent="0">
              <a:buNone/>
            </a:pPr>
            <a:r>
              <a:rPr lang="he-IL" b="1" dirty="0"/>
              <a:t>מדעים</a:t>
            </a:r>
            <a:r>
              <a:rPr lang="he-IL" dirty="0"/>
              <a:t>: תכונות של סלעים, פיסיקה (חיכוך, מכניקה – גלגול, ציפה)</a:t>
            </a:r>
          </a:p>
          <a:p>
            <a:pPr marL="0" indent="0">
              <a:buNone/>
            </a:pPr>
            <a:r>
              <a:rPr lang="he-IL" b="1" dirty="0"/>
              <a:t>טכנולוגיה:</a:t>
            </a:r>
            <a:r>
              <a:rPr lang="en-US" dirty="0"/>
              <a:t> </a:t>
            </a:r>
            <a:r>
              <a:rPr lang="he-IL" dirty="0"/>
              <a:t>הפירמידה כפתרון טכנולוגי, פתרונות טכנולוגיים לשינוע והרמה</a:t>
            </a:r>
          </a:p>
          <a:p>
            <a:pPr marL="0" indent="0">
              <a:buNone/>
            </a:pPr>
            <a:r>
              <a:rPr lang="he-IL" b="1" dirty="0"/>
              <a:t>הנדסה</a:t>
            </a:r>
            <a:r>
              <a:rPr lang="he-IL" dirty="0"/>
              <a:t>: בעיה הנדסית, העלאת רעיונות לפתרון, מתן מענה לצרכים אנושיים</a:t>
            </a:r>
          </a:p>
          <a:p>
            <a:pPr marL="0" indent="0">
              <a:buNone/>
            </a:pPr>
            <a:r>
              <a:rPr lang="he-IL" b="1" dirty="0"/>
              <a:t>מתמטיקה</a:t>
            </a:r>
            <a:r>
              <a:rPr lang="he-IL" dirty="0"/>
              <a:t>: חישוב ממדי הפירמידה, חישוב מספר האבנים</a:t>
            </a:r>
          </a:p>
          <a:p>
            <a:pPr marL="0" indent="0">
              <a:buNone/>
            </a:pPr>
            <a:r>
              <a:rPr lang="he-IL" b="1" dirty="0"/>
              <a:t>גאומטריה</a:t>
            </a:r>
            <a:r>
              <a:rPr lang="he-IL" dirty="0"/>
              <a:t>: פירמידה כגוף הנדסי</a:t>
            </a:r>
          </a:p>
          <a:p>
            <a:pPr marL="0" indent="0">
              <a:buNone/>
            </a:pPr>
            <a:endParaRPr lang="he-IL" dirty="0"/>
          </a:p>
          <a:p>
            <a:pPr marL="0" indent="0">
              <a:buNone/>
            </a:pPr>
            <a:r>
              <a:rPr lang="he-IL" b="1" dirty="0">
                <a:solidFill>
                  <a:srgbClr val="C00000"/>
                </a:solidFill>
              </a:rPr>
              <a:t>הקשרים נוספים</a:t>
            </a:r>
            <a:r>
              <a:rPr lang="he-IL" dirty="0">
                <a:solidFill>
                  <a:srgbClr val="C00000"/>
                </a:solidFill>
              </a:rPr>
              <a:t>:</a:t>
            </a:r>
          </a:p>
          <a:p>
            <a:pPr marL="0" indent="0">
              <a:buNone/>
            </a:pPr>
            <a:r>
              <a:rPr lang="he-IL" dirty="0">
                <a:solidFill>
                  <a:srgbClr val="C00000"/>
                </a:solidFill>
              </a:rPr>
              <a:t>גיאוגרפיה, היסטוריה, אדריכלות, אומנות </a:t>
            </a:r>
            <a:endParaRPr lang="en-US" dirty="0">
              <a:solidFill>
                <a:srgbClr val="C00000"/>
              </a:solidFill>
            </a:endParaRPr>
          </a:p>
          <a:p>
            <a:pPr marL="0" indent="0">
              <a:buNone/>
            </a:pPr>
            <a:endParaRPr lang="en-US" dirty="0"/>
          </a:p>
        </p:txBody>
      </p:sp>
      <p:pic>
        <p:nvPicPr>
          <p:cNvPr id="4" name="Picture 3">
            <a:extLst>
              <a:ext uri="{FF2B5EF4-FFF2-40B4-BE49-F238E27FC236}">
                <a16:creationId xmlns:a16="http://schemas.microsoft.com/office/drawing/2014/main" id="{DE962F77-A68D-57DF-B3CB-05BC00EEA8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5009" y="6145373"/>
            <a:ext cx="1213209" cy="695004"/>
          </a:xfrm>
          <a:prstGeom prst="rect">
            <a:avLst/>
          </a:prstGeom>
        </p:spPr>
      </p:pic>
    </p:spTree>
    <p:extLst>
      <p:ext uri="{BB962C8B-B14F-4D97-AF65-F5344CB8AC3E}">
        <p14:creationId xmlns:p14="http://schemas.microsoft.com/office/powerpoint/2010/main" val="6523659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282C5-A8A2-3BE5-FD22-000C22000412}"/>
              </a:ext>
            </a:extLst>
          </p:cNvPr>
          <p:cNvSpPr>
            <a:spLocks noGrp="1"/>
          </p:cNvSpPr>
          <p:nvPr>
            <p:ph type="title"/>
          </p:nvPr>
        </p:nvSpPr>
        <p:spPr/>
        <p:txBody>
          <a:bodyPr>
            <a:normAutofit/>
          </a:bodyPr>
          <a:lstStyle/>
          <a:p>
            <a:r>
              <a:rPr lang="he-IL" b="1" dirty="0">
                <a:cs typeface="+mn-cs"/>
              </a:rPr>
              <a:t>הקשר לתוכנית הלימודים</a:t>
            </a:r>
            <a:endParaRPr lang="en-US" b="1" dirty="0">
              <a:cs typeface="+mn-cs"/>
            </a:endParaRPr>
          </a:p>
        </p:txBody>
      </p:sp>
      <p:sp>
        <p:nvSpPr>
          <p:cNvPr id="3" name="Content Placeholder 2">
            <a:extLst>
              <a:ext uri="{FF2B5EF4-FFF2-40B4-BE49-F238E27FC236}">
                <a16:creationId xmlns:a16="http://schemas.microsoft.com/office/drawing/2014/main" id="{423AF39D-46B6-A1F4-7B33-35D6F9910935}"/>
              </a:ext>
            </a:extLst>
          </p:cNvPr>
          <p:cNvSpPr>
            <a:spLocks noGrp="1"/>
          </p:cNvSpPr>
          <p:nvPr>
            <p:ph idx="1"/>
          </p:nvPr>
        </p:nvSpPr>
        <p:spPr>
          <a:xfrm>
            <a:off x="838199" y="1690688"/>
            <a:ext cx="10587361" cy="4486275"/>
          </a:xfrm>
        </p:spPr>
        <p:txBody>
          <a:bodyPr/>
          <a:lstStyle/>
          <a:p>
            <a:pPr marL="0" indent="0">
              <a:buNone/>
            </a:pPr>
            <a:r>
              <a:rPr lang="he-IL" b="1" dirty="0"/>
              <a:t>משאבי טבע: סלעים וקרקעות, כיתה ה</a:t>
            </a:r>
          </a:p>
          <a:p>
            <a:pPr>
              <a:buFont typeface="Wingdings" panose="05000000000000000000" pitchFamily="2" charset="2"/>
              <a:buChar char="ü"/>
            </a:pPr>
            <a:r>
              <a:rPr lang="he-IL" dirty="0"/>
              <a:t> סוגי סלעים: גיר, בזלת, צור, כורכר, אבן חול, גרניט </a:t>
            </a:r>
          </a:p>
          <a:p>
            <a:pPr>
              <a:buFont typeface="Wingdings" panose="05000000000000000000" pitchFamily="2" charset="2"/>
              <a:buChar char="ü"/>
            </a:pPr>
            <a:r>
              <a:rPr lang="he-IL" dirty="0"/>
              <a:t> תכונות סלעים: מבנה (גרגרי, גבישי), עיסתיות, צבע, קשיות, </a:t>
            </a:r>
          </a:p>
          <a:p>
            <a:pPr marL="0" indent="0">
              <a:buNone/>
            </a:pPr>
            <a:r>
              <a:rPr lang="he-IL" dirty="0"/>
              <a:t>    תגובה לחומצה. </a:t>
            </a:r>
          </a:p>
          <a:p>
            <a:pPr>
              <a:buFont typeface="Wingdings" panose="05000000000000000000" pitchFamily="2" charset="2"/>
              <a:buChar char="ü"/>
            </a:pPr>
            <a:r>
              <a:rPr lang="he-IL" sz="2800" dirty="0"/>
              <a:t> שימושים</a:t>
            </a:r>
            <a:r>
              <a:rPr lang="he-IL" sz="2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בסלעים: משטחי עבודה במטבחים, לבנים לריצוף מדרכות</a:t>
            </a:r>
          </a:p>
          <a:p>
            <a:pPr marL="0" indent="0">
              <a:buNone/>
            </a:pPr>
            <a:r>
              <a:rPr lang="he-IL" dirty="0">
                <a:solidFill>
                  <a:srgbClr val="000000"/>
                </a:solidFill>
                <a:latin typeface="Calibri" panose="020F0502020204030204" pitchFamily="34" charset="0"/>
                <a:ea typeface="Calibri" panose="020F0502020204030204" pitchFamily="34" charset="0"/>
                <a:cs typeface="Arial" panose="020B0604020202020204" pitchFamily="34" charset="0"/>
              </a:rPr>
              <a:t> </a:t>
            </a:r>
            <a:r>
              <a:rPr lang="he-IL" sz="2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ולבניית בתים. </a:t>
            </a:r>
            <a:endParaRPr lang="en-US" sz="3600" dirty="0">
              <a:effectLst/>
              <a:latin typeface="Calibri" panose="020F0502020204030204" pitchFamily="34" charset="0"/>
              <a:ea typeface="Calibri" panose="020F0502020204030204" pitchFamily="34" charset="0"/>
              <a:cs typeface="David" panose="020E0502060401010101" pitchFamily="34" charset="-79"/>
            </a:endParaRPr>
          </a:p>
          <a:p>
            <a:pPr marL="0" indent="0">
              <a:buNone/>
            </a:pPr>
            <a:endParaRPr lang="he-IL" dirty="0"/>
          </a:p>
          <a:p>
            <a:pPr marL="0" indent="0">
              <a:buNone/>
            </a:pPr>
            <a:endParaRPr lang="en-US" dirty="0"/>
          </a:p>
        </p:txBody>
      </p:sp>
      <p:pic>
        <p:nvPicPr>
          <p:cNvPr id="4" name="Picture 3">
            <a:extLst>
              <a:ext uri="{FF2B5EF4-FFF2-40B4-BE49-F238E27FC236}">
                <a16:creationId xmlns:a16="http://schemas.microsoft.com/office/drawing/2014/main" id="{C2E07BCA-6A70-8F8C-8B4A-EDB99590CD1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9835" y="6011129"/>
            <a:ext cx="1213209" cy="695004"/>
          </a:xfrm>
          <a:prstGeom prst="rect">
            <a:avLst/>
          </a:prstGeom>
        </p:spPr>
      </p:pic>
    </p:spTree>
    <p:extLst>
      <p:ext uri="{BB962C8B-B14F-4D97-AF65-F5344CB8AC3E}">
        <p14:creationId xmlns:p14="http://schemas.microsoft.com/office/powerpoint/2010/main" val="16612426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491AD-7ADB-5210-ECC5-A4739CA08580}"/>
              </a:ext>
            </a:extLst>
          </p:cNvPr>
          <p:cNvSpPr>
            <a:spLocks noGrp="1"/>
          </p:cNvSpPr>
          <p:nvPr>
            <p:ph type="title"/>
          </p:nvPr>
        </p:nvSpPr>
        <p:spPr/>
        <p:txBody>
          <a:bodyPr/>
          <a:lstStyle/>
          <a:p>
            <a:pPr algn="r"/>
            <a:r>
              <a:rPr lang="he-IL" b="1" dirty="0">
                <a:cs typeface="+mn-cs"/>
              </a:rPr>
              <a:t>תם ולא נשלם</a:t>
            </a:r>
            <a:endParaRPr lang="en-US" dirty="0">
              <a:cs typeface="+mn-cs"/>
            </a:endParaRPr>
          </a:p>
        </p:txBody>
      </p:sp>
      <p:sp>
        <p:nvSpPr>
          <p:cNvPr id="3" name="Content Placeholder 2">
            <a:extLst>
              <a:ext uri="{FF2B5EF4-FFF2-40B4-BE49-F238E27FC236}">
                <a16:creationId xmlns:a16="http://schemas.microsoft.com/office/drawing/2014/main" id="{F10B13E3-C0C8-E628-AF01-3A79BA07B77F}"/>
              </a:ext>
            </a:extLst>
          </p:cNvPr>
          <p:cNvSpPr>
            <a:spLocks noGrp="1"/>
          </p:cNvSpPr>
          <p:nvPr>
            <p:ph idx="1"/>
          </p:nvPr>
        </p:nvSpPr>
        <p:spPr/>
        <p:txBody>
          <a:bodyPr/>
          <a:lstStyle/>
          <a:p>
            <a:pPr marL="0" indent="0" algn="r" rtl="1">
              <a:buNone/>
            </a:pPr>
            <a:r>
              <a:rPr lang="he-IL" b="0" i="0" dirty="0">
                <a:effectLst/>
                <a:latin typeface="Open Sans" panose="020B0606030504020204" pitchFamily="34" charset="0"/>
              </a:rPr>
              <a:t> </a:t>
            </a:r>
          </a:p>
          <a:p>
            <a:pPr marL="0" indent="0" algn="r" rtl="1">
              <a:buNone/>
            </a:pPr>
            <a:endParaRPr lang="he-IL" dirty="0">
              <a:latin typeface="Open Sans" panose="020B0606030504020204" pitchFamily="34" charset="0"/>
            </a:endParaRPr>
          </a:p>
          <a:p>
            <a:pPr marL="0" indent="0" algn="r" rtl="1">
              <a:buNone/>
            </a:pPr>
            <a:endParaRPr lang="he-IL" b="0" i="0" dirty="0">
              <a:effectLst/>
              <a:latin typeface="Open Sans" panose="020B0606030504020204" pitchFamily="34" charset="0"/>
            </a:endParaRPr>
          </a:p>
          <a:p>
            <a:pPr marL="0" indent="0" algn="r" rtl="1">
              <a:buNone/>
            </a:pPr>
            <a:endParaRPr lang="he-IL" dirty="0">
              <a:latin typeface="Open Sans" panose="020B0606030504020204" pitchFamily="34" charset="0"/>
            </a:endParaRPr>
          </a:p>
          <a:p>
            <a:pPr marL="0" indent="0" algn="r" rtl="1">
              <a:buNone/>
            </a:pPr>
            <a:endParaRPr lang="he-IL" b="0" i="0" dirty="0">
              <a:effectLst/>
              <a:latin typeface="Open Sans" panose="020B0606030504020204" pitchFamily="34" charset="0"/>
            </a:endParaRPr>
          </a:p>
          <a:p>
            <a:pPr marL="0" indent="0" algn="r" rtl="1">
              <a:buNone/>
            </a:pPr>
            <a:endParaRPr lang="he-IL" b="0" i="0" dirty="0">
              <a:effectLst/>
              <a:latin typeface="Open Sans" panose="020B0606030504020204" pitchFamily="34" charset="0"/>
            </a:endParaRPr>
          </a:p>
          <a:p>
            <a:pPr marL="0" indent="0" algn="r" rtl="1">
              <a:buNone/>
            </a:pPr>
            <a:endParaRPr lang="he-IL" b="0" i="0" dirty="0">
              <a:effectLst/>
              <a:latin typeface="Open Sans" panose="020B0606030504020204" pitchFamily="34" charset="0"/>
            </a:endParaRPr>
          </a:p>
          <a:p>
            <a:endParaRPr lang="en-US" dirty="0"/>
          </a:p>
        </p:txBody>
      </p:sp>
      <p:pic>
        <p:nvPicPr>
          <p:cNvPr id="4" name="Picture 3">
            <a:extLst>
              <a:ext uri="{FF2B5EF4-FFF2-40B4-BE49-F238E27FC236}">
                <a16:creationId xmlns:a16="http://schemas.microsoft.com/office/drawing/2014/main" id="{B242B765-8E5E-15C5-EE6F-DF85EEB3D6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7456" y="1407990"/>
            <a:ext cx="11437087" cy="4285859"/>
          </a:xfrm>
          <a:prstGeom prst="rect">
            <a:avLst/>
          </a:prstGeom>
        </p:spPr>
      </p:pic>
      <p:pic>
        <p:nvPicPr>
          <p:cNvPr id="6" name="Picture 5">
            <a:extLst>
              <a:ext uri="{FF2B5EF4-FFF2-40B4-BE49-F238E27FC236}">
                <a16:creationId xmlns:a16="http://schemas.microsoft.com/office/drawing/2014/main" id="{B63FF7E4-4688-A800-AB03-5B7D5A9ED40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67583" y="124312"/>
            <a:ext cx="1060796" cy="573074"/>
          </a:xfrm>
          <a:prstGeom prst="rect">
            <a:avLst/>
          </a:prstGeom>
        </p:spPr>
      </p:pic>
      <p:pic>
        <p:nvPicPr>
          <p:cNvPr id="7" name="Picture 6">
            <a:extLst>
              <a:ext uri="{FF2B5EF4-FFF2-40B4-BE49-F238E27FC236}">
                <a16:creationId xmlns:a16="http://schemas.microsoft.com/office/drawing/2014/main" id="{91648D99-6540-4187-119F-04B8AB6CA5C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124312"/>
            <a:ext cx="1213209" cy="695004"/>
          </a:xfrm>
          <a:prstGeom prst="rect">
            <a:avLst/>
          </a:prstGeom>
        </p:spPr>
      </p:pic>
    </p:spTree>
    <p:extLst>
      <p:ext uri="{BB962C8B-B14F-4D97-AF65-F5344CB8AC3E}">
        <p14:creationId xmlns:p14="http://schemas.microsoft.com/office/powerpoint/2010/main" val="4106979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35945-A391-4937-4B66-E527D7968CC5}"/>
              </a:ext>
            </a:extLst>
          </p:cNvPr>
          <p:cNvSpPr>
            <a:spLocks noGrp="1"/>
          </p:cNvSpPr>
          <p:nvPr>
            <p:ph type="title"/>
          </p:nvPr>
        </p:nvSpPr>
        <p:spPr>
          <a:xfrm>
            <a:off x="304800" y="365125"/>
            <a:ext cx="11739154" cy="1325563"/>
          </a:xfrm>
        </p:spPr>
        <p:txBody>
          <a:bodyPr/>
          <a:lstStyle/>
          <a:p>
            <a:pPr algn="r"/>
            <a:r>
              <a:rPr lang="he-IL" b="1" dirty="0">
                <a:cs typeface="+mn-cs"/>
              </a:rPr>
              <a:t>הפירמידות במצרים העתיקה  - אחד מפלאי עולם</a:t>
            </a:r>
            <a:endParaRPr lang="en-US" b="1" dirty="0">
              <a:cs typeface="+mn-cs"/>
            </a:endParaRPr>
          </a:p>
        </p:txBody>
      </p:sp>
      <p:sp>
        <p:nvSpPr>
          <p:cNvPr id="3" name="Content Placeholder 2">
            <a:extLst>
              <a:ext uri="{FF2B5EF4-FFF2-40B4-BE49-F238E27FC236}">
                <a16:creationId xmlns:a16="http://schemas.microsoft.com/office/drawing/2014/main" id="{1648765D-F56E-2D0B-3635-0BE557ABA5EA}"/>
              </a:ext>
            </a:extLst>
          </p:cNvPr>
          <p:cNvSpPr>
            <a:spLocks noGrp="1"/>
          </p:cNvSpPr>
          <p:nvPr>
            <p:ph idx="1"/>
          </p:nvPr>
        </p:nvSpPr>
        <p:spPr/>
        <p:txBody>
          <a:bodyPr/>
          <a:lstStyle/>
          <a:p>
            <a:pPr marL="0" indent="0">
              <a:buNone/>
            </a:pPr>
            <a:endParaRPr lang="en-US" dirty="0"/>
          </a:p>
        </p:txBody>
      </p:sp>
      <p:pic>
        <p:nvPicPr>
          <p:cNvPr id="4" name="Picture 3">
            <a:extLst>
              <a:ext uri="{FF2B5EF4-FFF2-40B4-BE49-F238E27FC236}">
                <a16:creationId xmlns:a16="http://schemas.microsoft.com/office/drawing/2014/main" id="{FD291393-EF12-1AB6-6204-17E16DE6D7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34593" y="1825624"/>
            <a:ext cx="6529558" cy="4351339"/>
          </a:xfrm>
          <a:prstGeom prst="rect">
            <a:avLst/>
          </a:prstGeom>
        </p:spPr>
      </p:pic>
      <p:sp>
        <p:nvSpPr>
          <p:cNvPr id="7" name="TextBox 6">
            <a:extLst>
              <a:ext uri="{FF2B5EF4-FFF2-40B4-BE49-F238E27FC236}">
                <a16:creationId xmlns:a16="http://schemas.microsoft.com/office/drawing/2014/main" id="{922A7DF8-71A4-7A92-9CEC-44B7CD4099FD}"/>
              </a:ext>
            </a:extLst>
          </p:cNvPr>
          <p:cNvSpPr txBox="1"/>
          <p:nvPr/>
        </p:nvSpPr>
        <p:spPr>
          <a:xfrm>
            <a:off x="614995" y="2144110"/>
            <a:ext cx="4524564" cy="3046988"/>
          </a:xfrm>
          <a:prstGeom prst="rect">
            <a:avLst/>
          </a:prstGeom>
          <a:noFill/>
        </p:spPr>
        <p:txBody>
          <a:bodyPr wrap="square" rtlCol="0">
            <a:spAutoFit/>
          </a:bodyPr>
          <a:lstStyle/>
          <a:p>
            <a:pPr algn="r"/>
            <a:r>
              <a:rPr lang="he-IL" sz="2400" b="1" i="0" dirty="0">
                <a:solidFill>
                  <a:srgbClr val="040C28"/>
                </a:solidFill>
                <a:effectLst/>
                <a:latin typeface="Google Sans"/>
              </a:rPr>
              <a:t>הפירמידות</a:t>
            </a:r>
            <a:r>
              <a:rPr lang="he-IL" sz="2400" b="1" i="0" dirty="0">
                <a:solidFill>
                  <a:srgbClr val="1F1F1F"/>
                </a:solidFill>
                <a:effectLst/>
                <a:latin typeface="Google Sans"/>
              </a:rPr>
              <a:t> הראשונות </a:t>
            </a:r>
            <a:r>
              <a:rPr lang="he-IL" sz="2400" b="1" i="0" dirty="0">
                <a:solidFill>
                  <a:srgbClr val="040C28"/>
                </a:solidFill>
                <a:effectLst/>
                <a:latin typeface="Google Sans"/>
              </a:rPr>
              <a:t>נבנו</a:t>
            </a:r>
            <a:r>
              <a:rPr lang="he-IL" sz="2400" b="1" i="0" dirty="0">
                <a:solidFill>
                  <a:srgbClr val="1F1F1F"/>
                </a:solidFill>
                <a:effectLst/>
                <a:latin typeface="Google Sans"/>
              </a:rPr>
              <a:t> </a:t>
            </a:r>
          </a:p>
          <a:p>
            <a:pPr algn="r"/>
            <a:r>
              <a:rPr lang="he-IL" sz="2400" b="1" i="0" dirty="0">
                <a:solidFill>
                  <a:srgbClr val="1F1F1F"/>
                </a:solidFill>
                <a:effectLst/>
                <a:latin typeface="Google Sans"/>
              </a:rPr>
              <a:t>לפני יותר מ-4,500 שנה על ידי קדמונים במצרים העתיקה, </a:t>
            </a:r>
            <a:r>
              <a:rPr lang="he-IL" sz="2400" b="1" dirty="0">
                <a:solidFill>
                  <a:srgbClr val="1F1F1F"/>
                </a:solidFill>
                <a:latin typeface="Google Sans"/>
              </a:rPr>
              <a:t>עוד לפני שבני ישראל ירדו  למצרים.</a:t>
            </a:r>
          </a:p>
          <a:p>
            <a:pPr algn="r"/>
            <a:endParaRPr lang="he-IL" sz="2400" b="1" dirty="0">
              <a:solidFill>
                <a:srgbClr val="1F1F1F"/>
              </a:solidFill>
              <a:latin typeface="Google Sans"/>
            </a:endParaRPr>
          </a:p>
          <a:p>
            <a:pPr algn="r"/>
            <a:endParaRPr lang="he-IL" sz="2400" b="1" dirty="0">
              <a:solidFill>
                <a:srgbClr val="1F1F1F"/>
              </a:solidFill>
              <a:latin typeface="Google Sans"/>
            </a:endParaRPr>
          </a:p>
          <a:p>
            <a:pPr algn="r"/>
            <a:r>
              <a:rPr lang="he-IL" sz="2400" b="1" i="0" dirty="0">
                <a:solidFill>
                  <a:srgbClr val="FF0000"/>
                </a:solidFill>
                <a:effectLst/>
                <a:latin typeface="Open Sans" panose="020B0606030504020204" pitchFamily="34" charset="0"/>
              </a:rPr>
              <a:t>מדוע נחשבות הפירמידות לאחד מפלאי העולם של העת העתיקה?</a:t>
            </a:r>
            <a:endParaRPr lang="en-US" sz="2400" b="1" dirty="0">
              <a:solidFill>
                <a:srgbClr val="FF0000"/>
              </a:solidFill>
            </a:endParaRPr>
          </a:p>
        </p:txBody>
      </p:sp>
      <p:sp>
        <p:nvSpPr>
          <p:cNvPr id="5" name="TextBox 4">
            <a:extLst>
              <a:ext uri="{FF2B5EF4-FFF2-40B4-BE49-F238E27FC236}">
                <a16:creationId xmlns:a16="http://schemas.microsoft.com/office/drawing/2014/main" id="{24F1CF54-3F6A-8A3B-A44B-633A33241B0F}"/>
              </a:ext>
            </a:extLst>
          </p:cNvPr>
          <p:cNvSpPr txBox="1"/>
          <p:nvPr/>
        </p:nvSpPr>
        <p:spPr>
          <a:xfrm>
            <a:off x="6012382" y="6311899"/>
            <a:ext cx="5688701" cy="369332"/>
          </a:xfrm>
          <a:prstGeom prst="rect">
            <a:avLst/>
          </a:prstGeom>
          <a:noFill/>
        </p:spPr>
        <p:txBody>
          <a:bodyPr wrap="square" rtlCol="0">
            <a:spAutoFit/>
          </a:bodyPr>
          <a:lstStyle/>
          <a:p>
            <a:pPr algn="ctr"/>
            <a:r>
              <a:rPr lang="he-IL" b="1" dirty="0"/>
              <a:t>הפירמידה הגדולה בעיר גיזה</a:t>
            </a:r>
            <a:endParaRPr lang="en-US" b="1" dirty="0"/>
          </a:p>
        </p:txBody>
      </p:sp>
      <p:pic>
        <p:nvPicPr>
          <p:cNvPr id="8" name="Picture 7">
            <a:extLst>
              <a:ext uri="{FF2B5EF4-FFF2-40B4-BE49-F238E27FC236}">
                <a16:creationId xmlns:a16="http://schemas.microsoft.com/office/drawing/2014/main" id="{DEBE8A28-9121-3551-BA55-45702B22243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90" y="112235"/>
            <a:ext cx="1048053" cy="600392"/>
          </a:xfrm>
          <a:prstGeom prst="rect">
            <a:avLst/>
          </a:prstGeom>
        </p:spPr>
      </p:pic>
    </p:spTree>
    <p:extLst>
      <p:ext uri="{BB962C8B-B14F-4D97-AF65-F5344CB8AC3E}">
        <p14:creationId xmlns:p14="http://schemas.microsoft.com/office/powerpoint/2010/main" val="3218542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845AB-1D3C-D087-C5A0-3FDE8E8CC36E}"/>
              </a:ext>
            </a:extLst>
          </p:cNvPr>
          <p:cNvSpPr>
            <a:spLocks noGrp="1"/>
          </p:cNvSpPr>
          <p:nvPr>
            <p:ph type="title"/>
          </p:nvPr>
        </p:nvSpPr>
        <p:spPr/>
        <p:txBody>
          <a:bodyPr>
            <a:normAutofit/>
          </a:bodyPr>
          <a:lstStyle/>
          <a:p>
            <a:pPr algn="r"/>
            <a:r>
              <a:rPr lang="he-IL" b="1" dirty="0">
                <a:cs typeface="+mn-cs"/>
              </a:rPr>
              <a:t>מדוע נבנו הפירמידות? </a:t>
            </a:r>
            <a:endParaRPr lang="en-US" b="1" dirty="0">
              <a:cs typeface="+mn-cs"/>
            </a:endParaRPr>
          </a:p>
        </p:txBody>
      </p:sp>
      <p:pic>
        <p:nvPicPr>
          <p:cNvPr id="4" name="Content Placeholder 3">
            <a:extLst>
              <a:ext uri="{FF2B5EF4-FFF2-40B4-BE49-F238E27FC236}">
                <a16:creationId xmlns:a16="http://schemas.microsoft.com/office/drawing/2014/main" id="{C51A685C-FAF1-0574-F8C7-A8870BA9043F}"/>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134154" y="886427"/>
            <a:ext cx="3962445" cy="5120880"/>
          </a:xfrm>
          <a:prstGeom prst="rect">
            <a:avLst/>
          </a:prstGeom>
        </p:spPr>
      </p:pic>
      <p:sp>
        <p:nvSpPr>
          <p:cNvPr id="5" name="TextBox 4">
            <a:extLst>
              <a:ext uri="{FF2B5EF4-FFF2-40B4-BE49-F238E27FC236}">
                <a16:creationId xmlns:a16="http://schemas.microsoft.com/office/drawing/2014/main" id="{602C40C3-4DA2-C88D-95C0-E2258ABDDA09}"/>
              </a:ext>
            </a:extLst>
          </p:cNvPr>
          <p:cNvSpPr txBox="1"/>
          <p:nvPr/>
        </p:nvSpPr>
        <p:spPr>
          <a:xfrm>
            <a:off x="5866726" y="1509726"/>
            <a:ext cx="5114166" cy="3693319"/>
          </a:xfrm>
          <a:prstGeom prst="rect">
            <a:avLst/>
          </a:prstGeom>
          <a:noFill/>
        </p:spPr>
        <p:txBody>
          <a:bodyPr wrap="square" rtlCol="0">
            <a:spAutoFit/>
          </a:bodyPr>
          <a:lstStyle/>
          <a:p>
            <a:pPr algn="r"/>
            <a:r>
              <a:rPr lang="he-IL" sz="2400" dirty="0"/>
              <a:t>הפירמידות נבנו כמקומות קבורה לפרעונים (המלכים במצרים העתיקה).</a:t>
            </a:r>
          </a:p>
          <a:p>
            <a:pPr algn="r"/>
            <a:r>
              <a:rPr lang="he-IL" sz="2400" dirty="0"/>
              <a:t>הקדמונים האמינו שהפירמידה תשרת את המלכים לאחר מותם.</a:t>
            </a:r>
          </a:p>
          <a:p>
            <a:pPr algn="r"/>
            <a:endParaRPr lang="he-IL" sz="2400" b="1" dirty="0"/>
          </a:p>
          <a:p>
            <a:pPr algn="r"/>
            <a:endParaRPr lang="he-IL" sz="2400" b="1" dirty="0"/>
          </a:p>
          <a:p>
            <a:endParaRPr lang="he-IL" dirty="0"/>
          </a:p>
          <a:p>
            <a:endParaRPr lang="he-IL" dirty="0"/>
          </a:p>
          <a:p>
            <a:endParaRPr lang="he-IL" dirty="0"/>
          </a:p>
          <a:p>
            <a:endParaRPr lang="he-IL" dirty="0"/>
          </a:p>
          <a:p>
            <a:endParaRPr lang="en-US" dirty="0"/>
          </a:p>
        </p:txBody>
      </p:sp>
      <p:pic>
        <p:nvPicPr>
          <p:cNvPr id="6" name="Picture 5">
            <a:extLst>
              <a:ext uri="{FF2B5EF4-FFF2-40B4-BE49-F238E27FC236}">
                <a16:creationId xmlns:a16="http://schemas.microsoft.com/office/drawing/2014/main" id="{044C7594-9E1A-F346-A147-5EF60F9597F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47847" y="3104521"/>
            <a:ext cx="4781006" cy="2943728"/>
          </a:xfrm>
          <a:prstGeom prst="rect">
            <a:avLst/>
          </a:prstGeom>
        </p:spPr>
      </p:pic>
      <p:sp>
        <p:nvSpPr>
          <p:cNvPr id="7" name="TextBox 6">
            <a:extLst>
              <a:ext uri="{FF2B5EF4-FFF2-40B4-BE49-F238E27FC236}">
                <a16:creationId xmlns:a16="http://schemas.microsoft.com/office/drawing/2014/main" id="{6A2324E2-19B6-32BC-B185-275CE15F46D7}"/>
              </a:ext>
            </a:extLst>
          </p:cNvPr>
          <p:cNvSpPr txBox="1"/>
          <p:nvPr/>
        </p:nvSpPr>
        <p:spPr>
          <a:xfrm>
            <a:off x="6782277" y="6093303"/>
            <a:ext cx="4433284" cy="646331"/>
          </a:xfrm>
          <a:prstGeom prst="rect">
            <a:avLst/>
          </a:prstGeom>
          <a:noFill/>
        </p:spPr>
        <p:txBody>
          <a:bodyPr wrap="square" rtlCol="0">
            <a:spAutoFit/>
          </a:bodyPr>
          <a:lstStyle/>
          <a:p>
            <a:pPr algn="r"/>
            <a:r>
              <a:rPr lang="he-IL" dirty="0"/>
              <a:t>    מבנה פנימי של הפירמידה הגדולה  בגיזה </a:t>
            </a:r>
          </a:p>
          <a:p>
            <a:pPr algn="r"/>
            <a:r>
              <a:rPr lang="he-IL" dirty="0"/>
              <a:t>מקור: </a:t>
            </a:r>
            <a:r>
              <a:rPr lang="he-IL" dirty="0">
                <a:hlinkClick r:id="rId5"/>
              </a:rPr>
              <a:t>ויקיפדיה</a:t>
            </a:r>
            <a:endParaRPr lang="en-US" dirty="0"/>
          </a:p>
        </p:txBody>
      </p:sp>
      <p:pic>
        <p:nvPicPr>
          <p:cNvPr id="8" name="Picture 7">
            <a:extLst>
              <a:ext uri="{FF2B5EF4-FFF2-40B4-BE49-F238E27FC236}">
                <a16:creationId xmlns:a16="http://schemas.microsoft.com/office/drawing/2014/main" id="{AB3E9EAB-3733-F0F0-F4FD-F3400DF9CD1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002444" y="103690"/>
            <a:ext cx="932941" cy="504003"/>
          </a:xfrm>
          <a:prstGeom prst="rect">
            <a:avLst/>
          </a:prstGeom>
        </p:spPr>
      </p:pic>
      <p:pic>
        <p:nvPicPr>
          <p:cNvPr id="9" name="Picture 8">
            <a:extLst>
              <a:ext uri="{FF2B5EF4-FFF2-40B4-BE49-F238E27FC236}">
                <a16:creationId xmlns:a16="http://schemas.microsoft.com/office/drawing/2014/main" id="{6D269B5E-02EA-561C-934A-5D05B039F7B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633697" y="3682097"/>
            <a:ext cx="2148580" cy="2864773"/>
          </a:xfrm>
          <a:prstGeom prst="rect">
            <a:avLst/>
          </a:prstGeom>
        </p:spPr>
      </p:pic>
      <p:pic>
        <p:nvPicPr>
          <p:cNvPr id="10" name="Picture 9">
            <a:extLst>
              <a:ext uri="{FF2B5EF4-FFF2-40B4-BE49-F238E27FC236}">
                <a16:creationId xmlns:a16="http://schemas.microsoft.com/office/drawing/2014/main" id="{99EADBBB-8A93-E1A2-A6AD-2092DE020B9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357" y="0"/>
            <a:ext cx="1060797" cy="607693"/>
          </a:xfrm>
          <a:prstGeom prst="rect">
            <a:avLst/>
          </a:prstGeom>
        </p:spPr>
      </p:pic>
    </p:spTree>
    <p:extLst>
      <p:ext uri="{BB962C8B-B14F-4D97-AF65-F5344CB8AC3E}">
        <p14:creationId xmlns:p14="http://schemas.microsoft.com/office/powerpoint/2010/main" val="1554107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BFA5A-0C92-CC1B-C182-7DFC345F54EC}"/>
              </a:ext>
            </a:extLst>
          </p:cNvPr>
          <p:cNvSpPr>
            <a:spLocks noGrp="1"/>
          </p:cNvSpPr>
          <p:nvPr>
            <p:ph type="title"/>
          </p:nvPr>
        </p:nvSpPr>
        <p:spPr/>
        <p:txBody>
          <a:bodyPr/>
          <a:lstStyle/>
          <a:p>
            <a:pPr algn="r"/>
            <a:r>
              <a:rPr lang="he-IL" b="1" dirty="0">
                <a:cs typeface="+mn-cs"/>
              </a:rPr>
              <a:t>גאומטריה: מהי פירמידה? </a:t>
            </a:r>
            <a:endParaRPr lang="en-US" b="1" dirty="0">
              <a:cs typeface="+mn-cs"/>
            </a:endParaRPr>
          </a:p>
        </p:txBody>
      </p:sp>
      <p:pic>
        <p:nvPicPr>
          <p:cNvPr id="2050" name="Picture 2">
            <a:extLst>
              <a:ext uri="{FF2B5EF4-FFF2-40B4-BE49-F238E27FC236}">
                <a16:creationId xmlns:a16="http://schemas.microsoft.com/office/drawing/2014/main" id="{4638E8BC-90C8-0AF9-43AE-7B60719CD6D6}"/>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582055" y="1432291"/>
            <a:ext cx="5528626" cy="45396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25A5717-83C2-2213-4B05-CCA505113481}"/>
              </a:ext>
            </a:extLst>
          </p:cNvPr>
          <p:cNvSpPr txBox="1"/>
          <p:nvPr/>
        </p:nvSpPr>
        <p:spPr>
          <a:xfrm>
            <a:off x="5721531" y="1958274"/>
            <a:ext cx="6191795" cy="2893100"/>
          </a:xfrm>
          <a:prstGeom prst="rect">
            <a:avLst/>
          </a:prstGeom>
          <a:noFill/>
        </p:spPr>
        <p:txBody>
          <a:bodyPr wrap="square" rtlCol="0">
            <a:spAutoFit/>
          </a:bodyPr>
          <a:lstStyle/>
          <a:p>
            <a:pPr algn="r"/>
            <a:r>
              <a:rPr lang="he-IL" sz="2800" dirty="0"/>
              <a:t>הפירמידה היא גוף הנדסי משוכלל.</a:t>
            </a:r>
          </a:p>
          <a:p>
            <a:pPr algn="r"/>
            <a:r>
              <a:rPr lang="he-IL" sz="2800" dirty="0"/>
              <a:t>בסיס הפירמידה הוא מצולע.</a:t>
            </a:r>
          </a:p>
          <a:p>
            <a:pPr algn="r"/>
            <a:r>
              <a:rPr lang="he-IL" sz="2800" dirty="0"/>
              <a:t>לפאה יש צורה משולשת.</a:t>
            </a:r>
          </a:p>
          <a:p>
            <a:pPr algn="r"/>
            <a:r>
              <a:rPr lang="he-IL" sz="2800" dirty="0"/>
              <a:t>מספר הפאות הוא כמספר הצלעות בבסיס.  </a:t>
            </a:r>
          </a:p>
          <a:p>
            <a:pPr algn="r"/>
            <a:r>
              <a:rPr lang="he-IL" sz="2800" dirty="0"/>
              <a:t>המפגש בין הפאות נקרא קודקוד.</a:t>
            </a:r>
          </a:p>
          <a:p>
            <a:pPr algn="r"/>
            <a:endParaRPr lang="he-IL" sz="2400" dirty="0"/>
          </a:p>
          <a:p>
            <a:endParaRPr lang="en-US" dirty="0"/>
          </a:p>
        </p:txBody>
      </p:sp>
      <p:sp>
        <p:nvSpPr>
          <p:cNvPr id="5" name="TextBox 4">
            <a:extLst>
              <a:ext uri="{FF2B5EF4-FFF2-40B4-BE49-F238E27FC236}">
                <a16:creationId xmlns:a16="http://schemas.microsoft.com/office/drawing/2014/main" id="{4BE395D1-1AC7-457D-557E-48F66BCAF142}"/>
              </a:ext>
            </a:extLst>
          </p:cNvPr>
          <p:cNvSpPr txBox="1"/>
          <p:nvPr/>
        </p:nvSpPr>
        <p:spPr>
          <a:xfrm>
            <a:off x="1869260" y="6182315"/>
            <a:ext cx="3495759" cy="369332"/>
          </a:xfrm>
          <a:prstGeom prst="rect">
            <a:avLst/>
          </a:prstGeom>
          <a:noFill/>
        </p:spPr>
        <p:txBody>
          <a:bodyPr wrap="square" rtlCol="0">
            <a:spAutoFit/>
          </a:bodyPr>
          <a:lstStyle/>
          <a:p>
            <a:r>
              <a:rPr lang="he-IL" dirty="0"/>
              <a:t>מקור: </a:t>
            </a:r>
            <a:r>
              <a:rPr lang="he-IL" dirty="0">
                <a:hlinkClick r:id="rId4"/>
              </a:rPr>
              <a:t>דוד שי, ויקיפדיה</a:t>
            </a:r>
            <a:endParaRPr lang="en-US" dirty="0"/>
          </a:p>
        </p:txBody>
      </p:sp>
      <p:pic>
        <p:nvPicPr>
          <p:cNvPr id="7" name="Picture 6">
            <a:extLst>
              <a:ext uri="{FF2B5EF4-FFF2-40B4-BE49-F238E27FC236}">
                <a16:creationId xmlns:a16="http://schemas.microsoft.com/office/drawing/2014/main" id="{8957DBA4-E69A-58FE-9C9E-696CD50B77E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523" y="91448"/>
            <a:ext cx="1213209" cy="695004"/>
          </a:xfrm>
          <a:prstGeom prst="rect">
            <a:avLst/>
          </a:prstGeom>
        </p:spPr>
      </p:pic>
    </p:spTree>
    <p:extLst>
      <p:ext uri="{BB962C8B-B14F-4D97-AF65-F5344CB8AC3E}">
        <p14:creationId xmlns:p14="http://schemas.microsoft.com/office/powerpoint/2010/main" val="4174714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23281-7196-5ADB-AC7B-2DEE5FFB6BF9}"/>
              </a:ext>
            </a:extLst>
          </p:cNvPr>
          <p:cNvSpPr>
            <a:spLocks noGrp="1"/>
          </p:cNvSpPr>
          <p:nvPr>
            <p:ph type="title"/>
          </p:nvPr>
        </p:nvSpPr>
        <p:spPr/>
        <p:txBody>
          <a:bodyPr/>
          <a:lstStyle/>
          <a:p>
            <a:pPr algn="r"/>
            <a:r>
              <a:rPr lang="he-IL" b="1" dirty="0">
                <a:cs typeface="+mn-cs"/>
              </a:rPr>
              <a:t>מה מעניק לפירמידה את שמה הגאומטרי?</a:t>
            </a:r>
            <a:endParaRPr lang="en-US" b="1" dirty="0">
              <a:cs typeface="+mn-cs"/>
            </a:endParaRPr>
          </a:p>
        </p:txBody>
      </p:sp>
      <p:pic>
        <p:nvPicPr>
          <p:cNvPr id="8" name="Picture 7">
            <a:extLst>
              <a:ext uri="{FF2B5EF4-FFF2-40B4-BE49-F238E27FC236}">
                <a16:creationId xmlns:a16="http://schemas.microsoft.com/office/drawing/2014/main" id="{50129FA7-89EE-A983-CB16-0BEB148B8C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7679" y="1798276"/>
            <a:ext cx="3569763" cy="4351337"/>
          </a:xfrm>
          <a:prstGeom prst="rect">
            <a:avLst/>
          </a:prstGeom>
        </p:spPr>
      </p:pic>
      <p:pic>
        <p:nvPicPr>
          <p:cNvPr id="12" name="Content Placeholder 11">
            <a:extLst>
              <a:ext uri="{FF2B5EF4-FFF2-40B4-BE49-F238E27FC236}">
                <a16:creationId xmlns:a16="http://schemas.microsoft.com/office/drawing/2014/main" id="{099ECFB3-3BD4-1C0E-BDC7-D1945D27E1A8}"/>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4514004" y="1798276"/>
            <a:ext cx="3620556" cy="4351337"/>
          </a:xfrm>
        </p:spPr>
      </p:pic>
      <p:sp>
        <p:nvSpPr>
          <p:cNvPr id="13" name="TextBox 12">
            <a:extLst>
              <a:ext uri="{FF2B5EF4-FFF2-40B4-BE49-F238E27FC236}">
                <a16:creationId xmlns:a16="http://schemas.microsoft.com/office/drawing/2014/main" id="{88DD852E-AAA0-98A6-F80A-6D3BA1103E07}"/>
              </a:ext>
            </a:extLst>
          </p:cNvPr>
          <p:cNvSpPr txBox="1"/>
          <p:nvPr/>
        </p:nvSpPr>
        <p:spPr>
          <a:xfrm>
            <a:off x="8412479" y="2386149"/>
            <a:ext cx="3030583" cy="3539430"/>
          </a:xfrm>
          <a:prstGeom prst="rect">
            <a:avLst/>
          </a:prstGeom>
          <a:noFill/>
        </p:spPr>
        <p:txBody>
          <a:bodyPr wrap="square" rtlCol="0">
            <a:spAutoFit/>
          </a:bodyPr>
          <a:lstStyle/>
          <a:p>
            <a:pPr algn="r"/>
            <a:r>
              <a:rPr lang="he-IL" sz="3200" dirty="0"/>
              <a:t>אפיינו את שתי הפירמידות:</a:t>
            </a:r>
          </a:p>
          <a:p>
            <a:pPr marL="285750" indent="-285750" algn="r" rtl="1">
              <a:buFont typeface="Arial" panose="020B0604020202020204" pitchFamily="34" charset="0"/>
              <a:buChar char="•"/>
            </a:pPr>
            <a:r>
              <a:rPr lang="he-IL" sz="3200" dirty="0"/>
              <a:t>סוג המצולע בבסיס</a:t>
            </a:r>
          </a:p>
          <a:p>
            <a:pPr marL="285750" indent="-285750" algn="r" rtl="1">
              <a:buFont typeface="Arial" panose="020B0604020202020204" pitchFamily="34" charset="0"/>
              <a:buChar char="•"/>
            </a:pPr>
            <a:r>
              <a:rPr lang="he-IL" sz="3200" dirty="0"/>
              <a:t>מספר הפאות</a:t>
            </a:r>
          </a:p>
          <a:p>
            <a:pPr marL="285750" indent="-285750" algn="r" rtl="1">
              <a:buFont typeface="Arial" panose="020B0604020202020204" pitchFamily="34" charset="0"/>
              <a:buChar char="•"/>
            </a:pPr>
            <a:r>
              <a:rPr lang="he-IL" sz="3200" dirty="0"/>
              <a:t>מהו השם של כל פירמידה?</a:t>
            </a:r>
            <a:endParaRPr lang="en-US" sz="3200" dirty="0"/>
          </a:p>
        </p:txBody>
      </p:sp>
      <p:pic>
        <p:nvPicPr>
          <p:cNvPr id="5" name="Picture 4">
            <a:extLst>
              <a:ext uri="{FF2B5EF4-FFF2-40B4-BE49-F238E27FC236}">
                <a16:creationId xmlns:a16="http://schemas.microsoft.com/office/drawing/2014/main" id="{24DE94BA-7408-FF92-DBAC-C199812725F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4348"/>
            <a:ext cx="1213209" cy="695004"/>
          </a:xfrm>
          <a:prstGeom prst="rect">
            <a:avLst/>
          </a:prstGeom>
        </p:spPr>
      </p:pic>
    </p:spTree>
    <p:extLst>
      <p:ext uri="{BB962C8B-B14F-4D97-AF65-F5344CB8AC3E}">
        <p14:creationId xmlns:p14="http://schemas.microsoft.com/office/powerpoint/2010/main" val="2005283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E398E-B361-0602-CEA5-526E29A8F811}"/>
              </a:ext>
            </a:extLst>
          </p:cNvPr>
          <p:cNvSpPr>
            <a:spLocks noGrp="1"/>
          </p:cNvSpPr>
          <p:nvPr>
            <p:ph type="title"/>
          </p:nvPr>
        </p:nvSpPr>
        <p:spPr/>
        <p:txBody>
          <a:bodyPr>
            <a:normAutofit/>
          </a:bodyPr>
          <a:lstStyle/>
          <a:p>
            <a:pPr algn="r"/>
            <a:r>
              <a:rPr lang="he-IL" sz="4000" b="1" dirty="0">
                <a:cs typeface="+mn-cs"/>
              </a:rPr>
              <a:t>מהו המבנה הגאומטרי של הפירמידות במצרים?  </a:t>
            </a:r>
            <a:endParaRPr lang="en-US" sz="4000" b="1" dirty="0">
              <a:cs typeface="+mn-cs"/>
            </a:endParaRPr>
          </a:p>
        </p:txBody>
      </p:sp>
      <p:sp>
        <p:nvSpPr>
          <p:cNvPr id="3" name="Content Placeholder 2">
            <a:extLst>
              <a:ext uri="{FF2B5EF4-FFF2-40B4-BE49-F238E27FC236}">
                <a16:creationId xmlns:a16="http://schemas.microsoft.com/office/drawing/2014/main" id="{3B773C82-F97F-DE09-89F9-A8395EF30116}"/>
              </a:ext>
            </a:extLst>
          </p:cNvPr>
          <p:cNvSpPr>
            <a:spLocks noGrp="1"/>
          </p:cNvSpPr>
          <p:nvPr>
            <p:ph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he-IL"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p>
          <a:p>
            <a:pPr marL="0" indent="0" algn="r">
              <a:buNone/>
            </a:pPr>
            <a:r>
              <a:rPr lang="he-IL" dirty="0"/>
              <a:t>בסיס הפירמידה הוא ריבוע </a:t>
            </a:r>
          </a:p>
          <a:p>
            <a:pPr marL="0" indent="0" algn="r">
              <a:buNone/>
            </a:pPr>
            <a:r>
              <a:rPr lang="he-IL" dirty="0"/>
              <a:t>(ארבע צלעות שוות).</a:t>
            </a:r>
          </a:p>
          <a:p>
            <a:pPr marL="0" indent="0" algn="r">
              <a:buNone/>
            </a:pPr>
            <a:r>
              <a:rPr lang="he-IL" dirty="0"/>
              <a:t>זוהי פירמידה מרובעת.</a:t>
            </a:r>
          </a:p>
          <a:p>
            <a:pPr marL="0" indent="0" algn="r">
              <a:buNone/>
            </a:pPr>
            <a:r>
              <a:rPr lang="he-IL" dirty="0"/>
              <a:t>יש המכנים סוג זה של פירמידה בשם</a:t>
            </a:r>
          </a:p>
          <a:p>
            <a:pPr marL="0" indent="0" algn="r">
              <a:buNone/>
            </a:pPr>
            <a:r>
              <a:rPr lang="he-IL" dirty="0"/>
              <a:t>פירמידה ישרה.</a:t>
            </a:r>
            <a:endParaRPr lang="en-US" dirty="0"/>
          </a:p>
        </p:txBody>
      </p:sp>
      <p:pic>
        <p:nvPicPr>
          <p:cNvPr id="4" name="Picture 3">
            <a:extLst>
              <a:ext uri="{FF2B5EF4-FFF2-40B4-BE49-F238E27FC236}">
                <a16:creationId xmlns:a16="http://schemas.microsoft.com/office/drawing/2014/main" id="{1E6BD270-8B02-3C8F-1111-EADD33ACE3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6908" y="1889760"/>
            <a:ext cx="5716271" cy="4287203"/>
          </a:xfrm>
          <a:prstGeom prst="rect">
            <a:avLst/>
          </a:prstGeom>
        </p:spPr>
      </p:pic>
      <p:pic>
        <p:nvPicPr>
          <p:cNvPr id="7" name="Picture 6">
            <a:extLst>
              <a:ext uri="{FF2B5EF4-FFF2-40B4-BE49-F238E27FC236}">
                <a16:creationId xmlns:a16="http://schemas.microsoft.com/office/drawing/2014/main" id="{EB225F1B-9CCF-F2D5-8471-55098C89909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8588"/>
            <a:ext cx="1213209" cy="695004"/>
          </a:xfrm>
          <a:prstGeom prst="rect">
            <a:avLst/>
          </a:prstGeom>
        </p:spPr>
      </p:pic>
    </p:spTree>
    <p:extLst>
      <p:ext uri="{BB962C8B-B14F-4D97-AF65-F5344CB8AC3E}">
        <p14:creationId xmlns:p14="http://schemas.microsoft.com/office/powerpoint/2010/main" val="2892773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5D8CD-5565-5183-5C44-26F52FC9ACB4}"/>
              </a:ext>
            </a:extLst>
          </p:cNvPr>
          <p:cNvSpPr>
            <a:spLocks noGrp="1"/>
          </p:cNvSpPr>
          <p:nvPr>
            <p:ph type="title"/>
          </p:nvPr>
        </p:nvSpPr>
        <p:spPr/>
        <p:txBody>
          <a:bodyPr/>
          <a:lstStyle/>
          <a:p>
            <a:pPr algn="r"/>
            <a:r>
              <a:rPr lang="he-IL" b="1" dirty="0">
                <a:cs typeface="+mn-cs"/>
              </a:rPr>
              <a:t>פירמידיון </a:t>
            </a:r>
            <a:endParaRPr lang="en-US" b="1" dirty="0">
              <a:cs typeface="+mn-cs"/>
            </a:endParaRPr>
          </a:p>
        </p:txBody>
      </p:sp>
      <p:pic>
        <p:nvPicPr>
          <p:cNvPr id="4" name="Content Placeholder 3">
            <a:extLst>
              <a:ext uri="{FF2B5EF4-FFF2-40B4-BE49-F238E27FC236}">
                <a16:creationId xmlns:a16="http://schemas.microsoft.com/office/drawing/2014/main" id="{025E2674-430C-4E4E-D7BD-4D2267A6F6DB}"/>
              </a:ext>
            </a:extLst>
          </p:cNvPr>
          <p:cNvPicPr>
            <a:picLocks noGrp="1" noChangeAspect="1"/>
          </p:cNvPicPr>
          <p:nvPr>
            <p:ph idx="1"/>
          </p:nvPr>
        </p:nvPicPr>
        <p:blipFill>
          <a:blip r:embed="rId2"/>
          <a:stretch>
            <a:fillRect/>
          </a:stretch>
        </p:blipFill>
        <p:spPr>
          <a:xfrm>
            <a:off x="3950564" y="1690688"/>
            <a:ext cx="6619337" cy="4932055"/>
          </a:xfrm>
          <a:prstGeom prst="rect">
            <a:avLst/>
          </a:prstGeom>
        </p:spPr>
      </p:pic>
      <p:sp>
        <p:nvSpPr>
          <p:cNvPr id="5" name="TextBox 4">
            <a:extLst>
              <a:ext uri="{FF2B5EF4-FFF2-40B4-BE49-F238E27FC236}">
                <a16:creationId xmlns:a16="http://schemas.microsoft.com/office/drawing/2014/main" id="{02E88DD9-5B8B-CD56-91BE-93A13CC998FD}"/>
              </a:ext>
            </a:extLst>
          </p:cNvPr>
          <p:cNvSpPr txBox="1"/>
          <p:nvPr/>
        </p:nvSpPr>
        <p:spPr>
          <a:xfrm>
            <a:off x="630315" y="1819922"/>
            <a:ext cx="2956264" cy="3970318"/>
          </a:xfrm>
          <a:prstGeom prst="rect">
            <a:avLst/>
          </a:prstGeom>
          <a:noFill/>
        </p:spPr>
        <p:txBody>
          <a:bodyPr wrap="square" rtlCol="0">
            <a:spAutoFit/>
          </a:bodyPr>
          <a:lstStyle/>
          <a:p>
            <a:pPr algn="r"/>
            <a:r>
              <a:rPr lang="he-IL" sz="2400" dirty="0"/>
              <a:t>בקצה הפירמידה הונחה אבן גדולה בצורת פירמידה. לאבן הזו קראו פירמידיון.</a:t>
            </a:r>
          </a:p>
          <a:p>
            <a:pPr algn="r"/>
            <a:endParaRPr lang="he-IL" sz="2400" dirty="0"/>
          </a:p>
          <a:p>
            <a:pPr algn="r"/>
            <a:r>
              <a:rPr lang="he-IL" sz="2400" dirty="0"/>
              <a:t>הפירמידיון היה עשוי מאבן גיר או גרניט והיה מצופה בזהב. </a:t>
            </a:r>
          </a:p>
          <a:p>
            <a:pPr algn="ctr"/>
            <a:endParaRPr lang="he-IL" sz="3600" b="1" dirty="0"/>
          </a:p>
          <a:p>
            <a:pPr algn="ctr"/>
            <a:r>
              <a:rPr lang="he-IL" sz="2400" dirty="0"/>
              <a:t>מקור: </a:t>
            </a:r>
            <a:r>
              <a:rPr lang="he-IL" sz="2400" dirty="0">
                <a:hlinkClick r:id="rId3"/>
              </a:rPr>
              <a:t>ויקיפדיה</a:t>
            </a:r>
            <a:endParaRPr lang="en-US" sz="2400" dirty="0"/>
          </a:p>
        </p:txBody>
      </p:sp>
      <p:pic>
        <p:nvPicPr>
          <p:cNvPr id="3" name="Picture 2">
            <a:extLst>
              <a:ext uri="{FF2B5EF4-FFF2-40B4-BE49-F238E27FC236}">
                <a16:creationId xmlns:a16="http://schemas.microsoft.com/office/drawing/2014/main" id="{F0F78EBB-4A50-C614-3BCC-9C1381B8666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710" y="63347"/>
            <a:ext cx="1213209" cy="695004"/>
          </a:xfrm>
          <a:prstGeom prst="rect">
            <a:avLst/>
          </a:prstGeom>
        </p:spPr>
      </p:pic>
    </p:spTree>
    <p:extLst>
      <p:ext uri="{BB962C8B-B14F-4D97-AF65-F5344CB8AC3E}">
        <p14:creationId xmlns:p14="http://schemas.microsoft.com/office/powerpoint/2010/main" val="7542688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1368</TotalTime>
  <Words>1729</Words>
  <Application>Microsoft Office PowerPoint</Application>
  <PresentationFormat>מסך רחב</PresentationFormat>
  <Paragraphs>236</Paragraphs>
  <Slides>33</Slides>
  <Notes>25</Notes>
  <HiddenSlides>0</HiddenSlides>
  <MMClips>4</MMClips>
  <ScaleCrop>false</ScaleCrop>
  <HeadingPairs>
    <vt:vector size="6" baseType="variant">
      <vt:variant>
        <vt:lpstr>גופנים בשימוש</vt:lpstr>
      </vt:variant>
      <vt:variant>
        <vt:i4>9</vt:i4>
      </vt:variant>
      <vt:variant>
        <vt:lpstr>ערכת נושא</vt:lpstr>
      </vt:variant>
      <vt:variant>
        <vt:i4>2</vt:i4>
      </vt:variant>
      <vt:variant>
        <vt:lpstr>כותרות שקופיות</vt:lpstr>
      </vt:variant>
      <vt:variant>
        <vt:i4>33</vt:i4>
      </vt:variant>
    </vt:vector>
  </HeadingPairs>
  <TitlesOfParts>
    <vt:vector size="44" baseType="lpstr">
      <vt:lpstr>-apple-system</vt:lpstr>
      <vt:lpstr>Arial</vt:lpstr>
      <vt:lpstr>Arial</vt:lpstr>
      <vt:lpstr>Calibri</vt:lpstr>
      <vt:lpstr>Calibri Light</vt:lpstr>
      <vt:lpstr>Google Sans</vt:lpstr>
      <vt:lpstr>Open Sans</vt:lpstr>
      <vt:lpstr>Open Sans Hebrew</vt:lpstr>
      <vt:lpstr>Wingdings</vt:lpstr>
      <vt:lpstr>Office Theme</vt:lpstr>
      <vt:lpstr>ערכת נושא Office</vt:lpstr>
      <vt:lpstr>אדריכלות במצרים העתיקה</vt:lpstr>
      <vt:lpstr>תוכן עניינים</vt:lpstr>
      <vt:lpstr>פירמידות</vt:lpstr>
      <vt:lpstr>הפירמידות במצרים העתיקה  - אחד מפלאי עולם</vt:lpstr>
      <vt:lpstr>מדוע נבנו הפירמידות? </vt:lpstr>
      <vt:lpstr>גאומטריה: מהי פירמידה? </vt:lpstr>
      <vt:lpstr>מה מעניק לפירמידה את שמה הגאומטרי?</vt:lpstr>
      <vt:lpstr>מהו המבנה הגאומטרי של הפירמידות במצרים?  </vt:lpstr>
      <vt:lpstr>פירמידיון </vt:lpstr>
      <vt:lpstr>מאילו סוגי אבנים נבנו הפירמידות במצרים?</vt:lpstr>
      <vt:lpstr>מה היה המשקל של האבנים?</vt:lpstr>
      <vt:lpstr>כמה אבנים בממוצע היו דרושות לבניית הפירמידה? </vt:lpstr>
      <vt:lpstr>גודל האבנים ומרחק השינוע</vt:lpstr>
      <vt:lpstr>איך המצרים הקדמונים שנעו אבנים כבדות למרחק והרימו אותן לגובה?</vt:lpstr>
      <vt:lpstr>ואולי כך? מה דעתכם?</vt:lpstr>
      <vt:lpstr>האם הם השתמשו במכונות להרמה של מטען כבד?</vt:lpstr>
      <vt:lpstr>האם הם השתמשו במשאיות לשינוע של מטען כבד?</vt:lpstr>
      <vt:lpstr>אם הם לא השתמשו בפתרונות האלה אז:  כיצד הם הגבירו את יכולתם להרים ולשנע את האבנים הכבדות מאוד?  </vt:lpstr>
      <vt:lpstr>מישהו הגה רעיון: לגלגל את גושי האבנים</vt:lpstr>
      <vt:lpstr> יש חוקרים המשערים ש...</vt:lpstr>
      <vt:lpstr>יש חוקרים המשערים ש...</vt:lpstr>
      <vt:lpstr>מה משותף לשני הפתרונות?</vt:lpstr>
      <vt:lpstr>     תיאוריה נוספת: החלקה על חול רטוב</vt:lpstr>
      <vt:lpstr>תיאוריה נוספת: ציפה על פני מים</vt:lpstr>
      <vt:lpstr>פירמידות בעולם</vt:lpstr>
      <vt:lpstr>הפירמידה כמקור השראה ליצירה ובנייה</vt:lpstr>
      <vt:lpstr>מצגת של PowerPoint‏</vt:lpstr>
      <vt:lpstr>משימה: יצירה – פירמידה בראש</vt:lpstr>
      <vt:lpstr>בניית קופסית בצורה של פירמידה</vt:lpstr>
      <vt:lpstr>יצירת פירמידה באמצעות קיפול נייר (אוריגמי)</vt:lpstr>
      <vt:lpstr>הביטוי של STEM</vt:lpstr>
      <vt:lpstr>הקשר לתוכנית הלימודים</vt:lpstr>
      <vt:lpstr>תם ולא נשלם</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miri dressler</dc:creator>
  <cp:lastModifiedBy>shlomi sh shlomish</cp:lastModifiedBy>
  <cp:revision>53</cp:revision>
  <dcterms:created xsi:type="dcterms:W3CDTF">2024-03-17T08:13:20Z</dcterms:created>
  <dcterms:modified xsi:type="dcterms:W3CDTF">2025-02-24T11:32:12Z</dcterms:modified>
</cp:coreProperties>
</file>