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260" r:id="rId3"/>
    <p:sldId id="262" r:id="rId4"/>
    <p:sldId id="263" r:id="rId5"/>
    <p:sldId id="261" r:id="rId6"/>
    <p:sldId id="272" r:id="rId7"/>
    <p:sldId id="265" r:id="rId8"/>
    <p:sldId id="264" r:id="rId9"/>
    <p:sldId id="267" r:id="rId10"/>
    <p:sldId id="266" r:id="rId11"/>
    <p:sldId id="268" r:id="rId12"/>
    <p:sldId id="271" r:id="rId13"/>
    <p:sldId id="269" r:id="rId14"/>
    <p:sldId id="273" r:id="rId15"/>
    <p:sldId id="274" r:id="rId16"/>
    <p:sldId id="275"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168" autoAdjust="0"/>
  </p:normalViewPr>
  <p:slideViewPr>
    <p:cSldViewPr snapToGrid="0">
      <p:cViewPr varScale="1">
        <p:scale>
          <a:sx n="76" d="100"/>
          <a:sy n="76" d="100"/>
        </p:scale>
        <p:origin x="18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C9A2C-EB68-4DAD-B743-C7F62E62E7EA}"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0A3E6-0AD1-4CCB-806F-5779C940E935}" type="slidenum">
              <a:rPr lang="en-US" smtClean="0"/>
              <a:t>‹#›</a:t>
            </a:fld>
            <a:endParaRPr lang="en-US"/>
          </a:p>
        </p:txBody>
      </p:sp>
    </p:spTree>
    <p:extLst>
      <p:ext uri="{BB962C8B-B14F-4D97-AF65-F5344CB8AC3E}">
        <p14:creationId xmlns:p14="http://schemas.microsoft.com/office/powerpoint/2010/main" val="2855377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fontAlgn="base">
              <a:lnSpc>
                <a:spcPts val="2025"/>
              </a:lnSpc>
              <a:spcAft>
                <a:spcPts val="1500"/>
              </a:spcAft>
            </a:pPr>
            <a:r>
              <a:rPr lang="he-IL" b="0" i="0" dirty="0">
                <a:solidFill>
                  <a:srgbClr val="000000"/>
                </a:solidFill>
                <a:effectLst/>
                <a:latin typeface="Heebo" pitchFamily="2" charset="-79"/>
                <a:cs typeface="Heebo" pitchFamily="2" charset="-79"/>
              </a:rPr>
              <a:t> מטרת המיון לארגן מידע בקטגוריות ולאפשר הבנה מעמיקה של רכיבי המידע.</a:t>
            </a:r>
          </a:p>
          <a:p>
            <a:pPr algn="r" fontAlgn="base">
              <a:lnSpc>
                <a:spcPts val="2025"/>
              </a:lnSpc>
              <a:spcAft>
                <a:spcPts val="1500"/>
              </a:spcAft>
            </a:pPr>
            <a:r>
              <a:rPr lang="he-IL" b="0" i="0" dirty="0">
                <a:solidFill>
                  <a:srgbClr val="000000"/>
                </a:solidFill>
                <a:effectLst/>
                <a:latin typeface="Heebo" pitchFamily="2" charset="-79"/>
                <a:cs typeface="Heebo" pitchFamily="2" charset="-79"/>
              </a:rPr>
              <a:t>כדי לבצע מיון יש להגדיר את </a:t>
            </a:r>
            <a:r>
              <a:rPr lang="he-IL" b="0" i="0" u="sng" dirty="0">
                <a:solidFill>
                  <a:srgbClr val="000000"/>
                </a:solidFill>
                <a:effectLst/>
                <a:latin typeface="Heebo" pitchFamily="2" charset="-79"/>
                <a:cs typeface="Heebo" pitchFamily="2" charset="-79"/>
              </a:rPr>
              <a:t>מטרת המיון</a:t>
            </a:r>
            <a:r>
              <a:rPr lang="he-IL" b="0" i="0" dirty="0">
                <a:solidFill>
                  <a:srgbClr val="000000"/>
                </a:solidFill>
                <a:effectLst/>
                <a:latin typeface="Heebo" pitchFamily="2" charset="-79"/>
                <a:cs typeface="Heebo" pitchFamily="2" charset="-79"/>
              </a:rPr>
              <a:t>, לזהות </a:t>
            </a:r>
            <a:r>
              <a:rPr lang="he-IL" b="0" i="0" u="sng" dirty="0">
                <a:solidFill>
                  <a:srgbClr val="000000"/>
                </a:solidFill>
                <a:effectLst/>
                <a:latin typeface="Heebo" pitchFamily="2" charset="-79"/>
                <a:cs typeface="Heebo" pitchFamily="2" charset="-79"/>
              </a:rPr>
              <a:t>מאפיינים משותפים לפריטים </a:t>
            </a:r>
            <a:r>
              <a:rPr lang="he-IL" b="0" i="0" dirty="0">
                <a:solidFill>
                  <a:srgbClr val="000000"/>
                </a:solidFill>
                <a:effectLst/>
                <a:latin typeface="Heebo" pitchFamily="2" charset="-79"/>
                <a:cs typeface="Heebo" pitchFamily="2" charset="-79"/>
              </a:rPr>
              <a:t>על מנת ליצור קבוצות, </a:t>
            </a:r>
            <a:r>
              <a:rPr lang="he-IL" b="0" i="0" u="sng" dirty="0">
                <a:solidFill>
                  <a:srgbClr val="000000"/>
                </a:solidFill>
                <a:effectLst/>
                <a:latin typeface="Heebo" pitchFamily="2" charset="-79"/>
                <a:cs typeface="Heebo" pitchFamily="2" charset="-79"/>
              </a:rPr>
              <a:t>לנסח תבחינים </a:t>
            </a:r>
            <a:r>
              <a:rPr lang="he-IL" b="0" i="0" u="none" dirty="0">
                <a:solidFill>
                  <a:srgbClr val="000000"/>
                </a:solidFill>
                <a:effectLst/>
                <a:latin typeface="Heebo" pitchFamily="2" charset="-79"/>
                <a:cs typeface="Heebo" pitchFamily="2" charset="-79"/>
              </a:rPr>
              <a:t> </a:t>
            </a:r>
            <a:r>
              <a:rPr lang="he-IL" b="0" i="0" u="sng" dirty="0">
                <a:solidFill>
                  <a:srgbClr val="000000"/>
                </a:solidFill>
                <a:effectLst/>
                <a:latin typeface="Heebo" pitchFamily="2" charset="-79"/>
                <a:cs typeface="Heebo" pitchFamily="2" charset="-79"/>
              </a:rPr>
              <a:t>ולמיין את הפרטים</a:t>
            </a:r>
            <a:r>
              <a:rPr lang="he-IL" b="0" i="0" dirty="0">
                <a:solidFill>
                  <a:srgbClr val="000000"/>
                </a:solidFill>
                <a:effectLst/>
                <a:latin typeface="Heebo" pitchFamily="2" charset="-79"/>
                <a:cs typeface="Heebo" pitchFamily="2" charset="-79"/>
              </a:rPr>
              <a:t>. </a:t>
            </a:r>
          </a:p>
          <a:p>
            <a:pPr algn="r" fontAlgn="base">
              <a:lnSpc>
                <a:spcPts val="2025"/>
              </a:lnSpc>
              <a:spcAft>
                <a:spcPts val="1500"/>
              </a:spcAft>
            </a:pPr>
            <a:r>
              <a:rPr kumimoji="0" lang="he-IL" sz="1200" b="0" i="0" u="none" strike="noStrike" kern="1200" cap="none" spc="0" normalizeH="0" baseline="0" noProof="0" dirty="0">
                <a:ln>
                  <a:noFill/>
                </a:ln>
                <a:solidFill>
                  <a:srgbClr val="000000"/>
                </a:solidFill>
                <a:effectLst/>
                <a:uLnTx/>
                <a:uFillTx/>
                <a:latin typeface="Heebo" pitchFamily="2" charset="-79"/>
                <a:ea typeface="+mn-ea"/>
                <a:cs typeface="Heebo" pitchFamily="2" charset="-79"/>
              </a:rPr>
              <a:t>כתבה מעניינת בנושא </a:t>
            </a:r>
            <a:r>
              <a:rPr kumimoji="0" lang="he-IL" sz="1200" b="1" i="0" u="none" strike="noStrike" kern="1200" cap="none" spc="0" normalizeH="0" baseline="0" noProof="0" dirty="0">
                <a:ln>
                  <a:noFill/>
                </a:ln>
                <a:solidFill>
                  <a:srgbClr val="000000"/>
                </a:solidFill>
                <a:effectLst/>
                <a:uLnTx/>
                <a:uFillTx/>
                <a:latin typeface="Heebo" pitchFamily="2" charset="-79"/>
                <a:ea typeface="+mn-ea"/>
                <a:cs typeface="Heebo" pitchFamily="2" charset="-79"/>
              </a:rPr>
              <a:t>איך הופכים זבל ביתי לנכס סביבתי</a:t>
            </a:r>
            <a:endParaRPr lang="he-IL" b="0" i="0" dirty="0">
              <a:solidFill>
                <a:srgbClr val="000000"/>
              </a:solidFill>
              <a:effectLst/>
              <a:latin typeface="Heebo" pitchFamily="2" charset="-79"/>
              <a:cs typeface="Heebo" pitchFamily="2" charset="-79"/>
            </a:endParaRPr>
          </a:p>
          <a:p>
            <a:pPr algn="r" fontAlgn="base">
              <a:lnSpc>
                <a:spcPts val="2025"/>
              </a:lnSpc>
              <a:spcAft>
                <a:spcPts val="1500"/>
              </a:spcAft>
            </a:pPr>
            <a:r>
              <a:rPr lang="he-IL" b="0" i="0" dirty="0">
                <a:solidFill>
                  <a:srgbClr val="000000"/>
                </a:solidFill>
                <a:effectLst/>
                <a:latin typeface="Heebo" pitchFamily="2" charset="-79"/>
                <a:cs typeface="Heebo" pitchFamily="2" charset="-79"/>
              </a:rPr>
              <a:t> </a:t>
            </a:r>
            <a:r>
              <a:rPr lang="en-US" b="0" i="0" dirty="0">
                <a:solidFill>
                  <a:srgbClr val="000000"/>
                </a:solidFill>
                <a:effectLst/>
                <a:latin typeface="Heebo" pitchFamily="2" charset="-79"/>
                <a:cs typeface="Heebo" pitchFamily="2" charset="-79"/>
              </a:rPr>
              <a:t>https://www.ynet.co.il/articles/0,7340,L-4363388,00.html</a:t>
            </a:r>
            <a:endParaRPr lang="he-IL" b="0" i="0" dirty="0">
              <a:solidFill>
                <a:srgbClr val="000000"/>
              </a:solidFill>
              <a:effectLst/>
              <a:latin typeface="Heebo" pitchFamily="2" charset="-79"/>
              <a:cs typeface="Heebo" pitchFamily="2" charset="-79"/>
            </a:endParaRPr>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3</a:t>
            </a:fld>
            <a:endParaRPr lang="en-US"/>
          </a:p>
        </p:txBody>
      </p:sp>
    </p:spTree>
    <p:extLst>
      <p:ext uri="{BB962C8B-B14F-4D97-AF65-F5344CB8AC3E}">
        <p14:creationId xmlns:p14="http://schemas.microsoft.com/office/powerpoint/2010/main" val="173557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e-IL" dirty="0"/>
              <a:t>מקור התמונה של פירות האזדרכת הוא </a:t>
            </a:r>
            <a:r>
              <a:rPr lang="he-IL" dirty="0" err="1"/>
              <a:t>ויקימדיה</a:t>
            </a:r>
            <a:r>
              <a:rPr lang="he-IL" dirty="0"/>
              <a:t>. בעל היצירה: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effectLst/>
                <a:latin typeface="Linux Libertine"/>
              </a:rPr>
              <a:t>Ariesaada</a:t>
            </a:r>
            <a:endParaRPr lang="en-US" b="0" i="0" dirty="0">
              <a:effectLst/>
              <a:latin typeface="Linux Libertine"/>
            </a:endParaRPr>
          </a:p>
          <a:p>
            <a:endParaRPr lang="en-US" dirty="0"/>
          </a:p>
        </p:txBody>
      </p:sp>
      <p:sp>
        <p:nvSpPr>
          <p:cNvPr id="4" name="Slide Number Placeholder 3"/>
          <p:cNvSpPr>
            <a:spLocks noGrp="1"/>
          </p:cNvSpPr>
          <p:nvPr>
            <p:ph type="sldNum" sz="quarter" idx="5"/>
          </p:nvPr>
        </p:nvSpPr>
        <p:spPr/>
        <p:txBody>
          <a:bodyPr/>
          <a:lstStyle/>
          <a:p>
            <a:fld id="{5060A3E6-0AD1-4CCB-806F-5779C940E935}" type="slidenum">
              <a:rPr lang="en-US" smtClean="0"/>
              <a:t>15</a:t>
            </a:fld>
            <a:endParaRPr lang="en-US"/>
          </a:p>
        </p:txBody>
      </p:sp>
    </p:spTree>
    <p:extLst>
      <p:ext uri="{BB962C8B-B14F-4D97-AF65-F5344CB8AC3E}">
        <p14:creationId xmlns:p14="http://schemas.microsoft.com/office/powerpoint/2010/main" val="4089119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16</a:t>
            </a:fld>
            <a:endParaRPr lang="en-US"/>
          </a:p>
        </p:txBody>
      </p:sp>
    </p:spTree>
    <p:extLst>
      <p:ext uri="{BB962C8B-B14F-4D97-AF65-F5344CB8AC3E}">
        <p14:creationId xmlns:p14="http://schemas.microsoft.com/office/powerpoint/2010/main" val="400927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0A3E6-0AD1-4CCB-806F-5779C940E935}" type="slidenum">
              <a:rPr lang="en-US" smtClean="0"/>
              <a:t>17</a:t>
            </a:fld>
            <a:endParaRPr lang="en-US"/>
          </a:p>
        </p:txBody>
      </p:sp>
    </p:spTree>
    <p:extLst>
      <p:ext uri="{BB962C8B-B14F-4D97-AF65-F5344CB8AC3E}">
        <p14:creationId xmlns:p14="http://schemas.microsoft.com/office/powerpoint/2010/main" val="1809493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18</a:t>
            </a:fld>
            <a:endParaRPr lang="en-US"/>
          </a:p>
        </p:txBody>
      </p:sp>
    </p:spTree>
    <p:extLst>
      <p:ext uri="{BB962C8B-B14F-4D97-AF65-F5344CB8AC3E}">
        <p14:creationId xmlns:p14="http://schemas.microsoft.com/office/powerpoint/2010/main" val="155159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375"/>
              </a:spcBef>
            </a:pPr>
            <a:r>
              <a:rPr lang="he-IL" b="0" i="0" dirty="0">
                <a:solidFill>
                  <a:srgbClr val="000000"/>
                </a:solidFill>
                <a:effectLst/>
                <a:latin typeface="Arial" panose="020B0604020202020204" pitchFamily="34" charset="0"/>
              </a:rPr>
              <a:t>הפרי הוא  איבר בצמח שמכיל זרעים, המהווים את דור ההמשך של הצמח ומאפשרים את התרבותו.  </a:t>
            </a:r>
          </a:p>
          <a:p>
            <a:pPr algn="r" rtl="1">
              <a:spcBef>
                <a:spcPts val="375"/>
              </a:spcBef>
            </a:pPr>
            <a:r>
              <a:rPr lang="he-IL" b="0" i="0" dirty="0">
                <a:solidFill>
                  <a:srgbClr val="000000"/>
                </a:solidFill>
                <a:effectLst/>
                <a:latin typeface="Arial" panose="020B0604020202020204" pitchFamily="34" charset="0"/>
              </a:rPr>
              <a:t>לפרי יש קליפה ומתחתיה זרעים – זהו פרי יבש.</a:t>
            </a:r>
          </a:p>
          <a:p>
            <a:pPr algn="r" rtl="1">
              <a:spcBef>
                <a:spcPts val="375"/>
              </a:spcBef>
            </a:pPr>
            <a:r>
              <a:rPr lang="he-IL" b="0" i="0" dirty="0">
                <a:solidFill>
                  <a:srgbClr val="000000"/>
                </a:solidFill>
                <a:effectLst/>
                <a:latin typeface="Arial" panose="020B0604020202020204" pitchFamily="34" charset="0"/>
              </a:rPr>
              <a:t>לפירות שיש מתחת לקליפה ציפה קוראים פירות עסיסיים.</a:t>
            </a:r>
          </a:p>
          <a:p>
            <a:endParaRPr lang="he-IL" dirty="0"/>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4</a:t>
            </a:fld>
            <a:endParaRPr lang="en-US"/>
          </a:p>
        </p:txBody>
      </p:sp>
    </p:spTree>
    <p:extLst>
      <p:ext uri="{BB962C8B-B14F-4D97-AF65-F5344CB8AC3E}">
        <p14:creationId xmlns:p14="http://schemas.microsoft.com/office/powerpoint/2010/main" val="299896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b="0" i="0" dirty="0">
                <a:solidFill>
                  <a:srgbClr val="000000"/>
                </a:solidFill>
                <a:effectLst/>
                <a:latin typeface="Open Sans Hebrew"/>
              </a:rPr>
              <a:t> המנהג ממשיך גם בימינו, ואיתו כל המאכלים הנלווים, אלא שכיום המצב התהפך ומרבית הפירות המיובשים מובאים  מחו"ל.</a:t>
            </a:r>
            <a:endParaRPr lang="he-IL" dirty="0"/>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7</a:t>
            </a:fld>
            <a:endParaRPr lang="en-US"/>
          </a:p>
        </p:txBody>
      </p:sp>
    </p:spTree>
    <p:extLst>
      <p:ext uri="{BB962C8B-B14F-4D97-AF65-F5344CB8AC3E}">
        <p14:creationId xmlns:p14="http://schemas.microsoft.com/office/powerpoint/2010/main" val="121736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dirty="0">
                <a:effectLst/>
                <a:latin typeface="Calibri" panose="020F0502020204030204" pitchFamily="34" charset="0"/>
                <a:ea typeface="Calibri" panose="020F0502020204030204" pitchFamily="34" charset="0"/>
                <a:cs typeface="Arial" panose="020B0604020202020204" pitchFamily="34" charset="0"/>
              </a:rPr>
              <a:t>פירות טריים מתקלקלים די מהר עקב תכולת המים הגבוהה שלהם, כ-80 אחוזים ויותר. ייבוש הוא השיטה העתיקה ביותר לשימור מזון. תהליך הייבוש מקטין את מדד הפעילות של המים שהוא אחד הגורמים בקביעת משך חיי מדף של המזון ויש לו תפקיד בפיתוח ושימור מוצרי מזון בתעשייה.</a:t>
            </a:r>
            <a:endParaRPr lang="he-IL" dirty="0"/>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8</a:t>
            </a:fld>
            <a:endParaRPr lang="en-US"/>
          </a:p>
        </p:txBody>
      </p:sp>
    </p:spTree>
    <p:extLst>
      <p:ext uri="{BB962C8B-B14F-4D97-AF65-F5344CB8AC3E}">
        <p14:creationId xmlns:p14="http://schemas.microsoft.com/office/powerpoint/2010/main" val="103006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0A3E6-0AD1-4CCB-806F-5779C940E935}" type="slidenum">
              <a:rPr lang="en-US" smtClean="0"/>
              <a:t>9</a:t>
            </a:fld>
            <a:endParaRPr lang="en-US"/>
          </a:p>
        </p:txBody>
      </p:sp>
    </p:spTree>
    <p:extLst>
      <p:ext uri="{BB962C8B-B14F-4D97-AF65-F5344CB8AC3E}">
        <p14:creationId xmlns:p14="http://schemas.microsoft.com/office/powerpoint/2010/main" val="221564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lnSpc>
                <a:spcPct val="115000"/>
              </a:lnSpc>
              <a:spcAft>
                <a:spcPts val="1000"/>
              </a:spcAft>
            </a:pPr>
            <a:r>
              <a:rPr lang="he-IL" dirty="0"/>
              <a:t>הוצאת הנוזלים מתוך הפרי.</a:t>
            </a:r>
          </a:p>
          <a:p>
            <a:pPr algn="r" rtl="1">
              <a:lnSpc>
                <a:spcPct val="115000"/>
              </a:lnSpc>
              <a:spcAft>
                <a:spcPts val="1000"/>
              </a:spcAft>
            </a:pPr>
            <a:r>
              <a:rPr lang="he-IL" dirty="0"/>
              <a:t> </a:t>
            </a:r>
            <a:r>
              <a:rPr lang="he-IL" sz="1800" kern="100" dirty="0">
                <a:effectLst/>
                <a:latin typeface="Calibri" panose="020F0502020204030204" pitchFamily="34" charset="0"/>
                <a:ea typeface="Calibri" panose="020F0502020204030204" pitchFamily="34" charset="0"/>
                <a:cs typeface="Arial" panose="020B0604020202020204" pitchFamily="34" charset="0"/>
              </a:rPr>
              <a:t>בדרך כלל, לפירות יבשים שהוכנו בשיטות האלה יש מרקם קשה ודחוס יותר. הסיבה לכך היא שתהליך האידוי בתנאים אלה הורס את המבנה התאי של הפרי והוא הופך מצומק וכהה יותר. טעמם של פירות משתנה וערכם התזונתי פוחת.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a:r>
              <a:rPr lang="he-IL" dirty="0"/>
              <a:t>.</a:t>
            </a:r>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10</a:t>
            </a:fld>
            <a:endParaRPr lang="en-US"/>
          </a:p>
        </p:txBody>
      </p:sp>
    </p:spTree>
    <p:extLst>
      <p:ext uri="{BB962C8B-B14F-4D97-AF65-F5344CB8AC3E}">
        <p14:creationId xmlns:p14="http://schemas.microsoft.com/office/powerpoint/2010/main" val="2004001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11</a:t>
            </a:fld>
            <a:endParaRPr lang="en-US"/>
          </a:p>
        </p:txBody>
      </p:sp>
    </p:spTree>
    <p:extLst>
      <p:ext uri="{BB962C8B-B14F-4D97-AF65-F5344CB8AC3E}">
        <p14:creationId xmlns:p14="http://schemas.microsoft.com/office/powerpoint/2010/main" val="97001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זהו את הפרי</a:t>
            </a:r>
          </a:p>
          <a:p>
            <a:pPr algn="r"/>
            <a:r>
              <a:rPr lang="he-IL" dirty="0"/>
              <a:t>בננות, ענבים, ...</a:t>
            </a:r>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12</a:t>
            </a:fld>
            <a:endParaRPr lang="en-US"/>
          </a:p>
        </p:txBody>
      </p:sp>
    </p:spTree>
    <p:extLst>
      <p:ext uri="{BB962C8B-B14F-4D97-AF65-F5344CB8AC3E}">
        <p14:creationId xmlns:p14="http://schemas.microsoft.com/office/powerpoint/2010/main" val="10776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לא</a:t>
            </a:r>
          </a:p>
          <a:p>
            <a:pPr algn="r"/>
            <a:r>
              <a:rPr lang="he-IL" dirty="0"/>
              <a:t>כולם פירות יבשים ולא מיובשים</a:t>
            </a:r>
          </a:p>
        </p:txBody>
      </p:sp>
      <p:sp>
        <p:nvSpPr>
          <p:cNvPr id="4" name="מציין מיקום של מספר שקופית 3"/>
          <p:cNvSpPr>
            <a:spLocks noGrp="1"/>
          </p:cNvSpPr>
          <p:nvPr>
            <p:ph type="sldNum" sz="quarter" idx="5"/>
          </p:nvPr>
        </p:nvSpPr>
        <p:spPr/>
        <p:txBody>
          <a:bodyPr/>
          <a:lstStyle/>
          <a:p>
            <a:fld id="{5060A3E6-0AD1-4CCB-806F-5779C940E935}" type="slidenum">
              <a:rPr lang="en-US" smtClean="0"/>
              <a:t>13</a:t>
            </a:fld>
            <a:endParaRPr lang="en-US"/>
          </a:p>
        </p:txBody>
      </p:sp>
    </p:spTree>
    <p:extLst>
      <p:ext uri="{BB962C8B-B14F-4D97-AF65-F5344CB8AC3E}">
        <p14:creationId xmlns:p14="http://schemas.microsoft.com/office/powerpoint/2010/main" val="452700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0585-2004-2193-7307-C082D9BD93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2273BE-1506-A0CC-317E-80A917B9B3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661BD4-02F5-4B63-E11F-5E1D3088C8A8}"/>
              </a:ext>
            </a:extLst>
          </p:cNvPr>
          <p:cNvSpPr>
            <a:spLocks noGrp="1"/>
          </p:cNvSpPr>
          <p:nvPr>
            <p:ph type="dt" sz="half" idx="10"/>
          </p:nvPr>
        </p:nvSpPr>
        <p:spPr/>
        <p:txBody>
          <a:bodyPr/>
          <a:lstStyle/>
          <a:p>
            <a:fld id="{2D8A1E24-F425-4E8B-8C6A-957B366CA1FB}" type="datetimeFigureOut">
              <a:rPr lang="en-US" smtClean="0"/>
              <a:t>2/4/2025</a:t>
            </a:fld>
            <a:endParaRPr lang="en-US"/>
          </a:p>
        </p:txBody>
      </p:sp>
      <p:sp>
        <p:nvSpPr>
          <p:cNvPr id="5" name="Footer Placeholder 4">
            <a:extLst>
              <a:ext uri="{FF2B5EF4-FFF2-40B4-BE49-F238E27FC236}">
                <a16:creationId xmlns:a16="http://schemas.microsoft.com/office/drawing/2014/main" id="{AF03417E-5AD1-96EB-30FB-12C7381E0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53D32-741D-546C-3E77-872EC74DF7AB}"/>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343086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8192-E6A1-DB68-8C9A-8A2501B22A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F2BFB-462C-5F67-4076-436141B206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5759C-4897-AF39-AFD8-7B2AC3A35352}"/>
              </a:ext>
            </a:extLst>
          </p:cNvPr>
          <p:cNvSpPr>
            <a:spLocks noGrp="1"/>
          </p:cNvSpPr>
          <p:nvPr>
            <p:ph type="dt" sz="half" idx="10"/>
          </p:nvPr>
        </p:nvSpPr>
        <p:spPr/>
        <p:txBody>
          <a:bodyPr/>
          <a:lstStyle/>
          <a:p>
            <a:fld id="{2D8A1E24-F425-4E8B-8C6A-957B366CA1FB}" type="datetimeFigureOut">
              <a:rPr lang="en-US" smtClean="0"/>
              <a:t>2/4/2025</a:t>
            </a:fld>
            <a:endParaRPr lang="en-US"/>
          </a:p>
        </p:txBody>
      </p:sp>
      <p:sp>
        <p:nvSpPr>
          <p:cNvPr id="5" name="Footer Placeholder 4">
            <a:extLst>
              <a:ext uri="{FF2B5EF4-FFF2-40B4-BE49-F238E27FC236}">
                <a16:creationId xmlns:a16="http://schemas.microsoft.com/office/drawing/2014/main" id="{F6459100-3F6E-8C9F-C66F-1EFC40C25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BBA5B-DD40-D87F-EC12-9C19385C3E5F}"/>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103661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78EB95-2569-E6C1-3C13-722B99D891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7FBCC5-1119-2EEA-B0CA-A9EFD5D772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51219-E1DD-2A5A-602C-C07E416244FF}"/>
              </a:ext>
            </a:extLst>
          </p:cNvPr>
          <p:cNvSpPr>
            <a:spLocks noGrp="1"/>
          </p:cNvSpPr>
          <p:nvPr>
            <p:ph type="dt" sz="half" idx="10"/>
          </p:nvPr>
        </p:nvSpPr>
        <p:spPr/>
        <p:txBody>
          <a:bodyPr/>
          <a:lstStyle/>
          <a:p>
            <a:fld id="{2D8A1E24-F425-4E8B-8C6A-957B366CA1FB}" type="datetimeFigureOut">
              <a:rPr lang="en-US" smtClean="0"/>
              <a:t>2/4/2025</a:t>
            </a:fld>
            <a:endParaRPr lang="en-US"/>
          </a:p>
        </p:txBody>
      </p:sp>
      <p:sp>
        <p:nvSpPr>
          <p:cNvPr id="5" name="Footer Placeholder 4">
            <a:extLst>
              <a:ext uri="{FF2B5EF4-FFF2-40B4-BE49-F238E27FC236}">
                <a16:creationId xmlns:a16="http://schemas.microsoft.com/office/drawing/2014/main" id="{A8A7221A-CF67-E155-A592-16FFD6CCB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72EDC5-63B6-4773-A740-1198E89E1C6E}"/>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28844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344A-54E0-EE78-B0D6-03957210C4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C5AE4D-103E-2F4D-ED36-272931F9D2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4BFBF-A0C8-94BA-B6F0-9C6CDF9F39BA}"/>
              </a:ext>
            </a:extLst>
          </p:cNvPr>
          <p:cNvSpPr>
            <a:spLocks noGrp="1"/>
          </p:cNvSpPr>
          <p:nvPr>
            <p:ph type="dt" sz="half" idx="10"/>
          </p:nvPr>
        </p:nvSpPr>
        <p:spPr/>
        <p:txBody>
          <a:bodyPr/>
          <a:lstStyle/>
          <a:p>
            <a:fld id="{2D8A1E24-F425-4E8B-8C6A-957B366CA1FB}" type="datetimeFigureOut">
              <a:rPr lang="en-US" smtClean="0"/>
              <a:t>2/4/2025</a:t>
            </a:fld>
            <a:endParaRPr lang="en-US"/>
          </a:p>
        </p:txBody>
      </p:sp>
      <p:sp>
        <p:nvSpPr>
          <p:cNvPr id="5" name="Footer Placeholder 4">
            <a:extLst>
              <a:ext uri="{FF2B5EF4-FFF2-40B4-BE49-F238E27FC236}">
                <a16:creationId xmlns:a16="http://schemas.microsoft.com/office/drawing/2014/main" id="{451D21B5-1FC2-8F7B-319F-1EF81963F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7D86F-6227-DFF3-5897-6B2A44B4E0B3}"/>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382314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9983E-4FB2-1A56-F7EF-21924127AC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0D845B-C3F7-76F3-D3A8-5B6AB63E6C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D04D11-3838-3108-158D-7D6902A51E11}"/>
              </a:ext>
            </a:extLst>
          </p:cNvPr>
          <p:cNvSpPr>
            <a:spLocks noGrp="1"/>
          </p:cNvSpPr>
          <p:nvPr>
            <p:ph type="dt" sz="half" idx="10"/>
          </p:nvPr>
        </p:nvSpPr>
        <p:spPr/>
        <p:txBody>
          <a:bodyPr/>
          <a:lstStyle/>
          <a:p>
            <a:fld id="{2D8A1E24-F425-4E8B-8C6A-957B366CA1FB}" type="datetimeFigureOut">
              <a:rPr lang="en-US" smtClean="0"/>
              <a:t>2/4/2025</a:t>
            </a:fld>
            <a:endParaRPr lang="en-US"/>
          </a:p>
        </p:txBody>
      </p:sp>
      <p:sp>
        <p:nvSpPr>
          <p:cNvPr id="5" name="Footer Placeholder 4">
            <a:extLst>
              <a:ext uri="{FF2B5EF4-FFF2-40B4-BE49-F238E27FC236}">
                <a16:creationId xmlns:a16="http://schemas.microsoft.com/office/drawing/2014/main" id="{8BD20252-8C71-B4DB-8525-AF0BB0AEC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2371A-A5BB-5915-5BD5-0FDBF5552356}"/>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339589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8187-71F6-F6B2-03F7-3CD4B1D41C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EAD49-32CA-5407-7AA6-758AFD365A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2F87C3-CABF-8243-E63D-FBF105EFBB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1E1B3B-5B49-8912-FDB2-34CC59DFADBA}"/>
              </a:ext>
            </a:extLst>
          </p:cNvPr>
          <p:cNvSpPr>
            <a:spLocks noGrp="1"/>
          </p:cNvSpPr>
          <p:nvPr>
            <p:ph type="dt" sz="half" idx="10"/>
          </p:nvPr>
        </p:nvSpPr>
        <p:spPr/>
        <p:txBody>
          <a:bodyPr/>
          <a:lstStyle/>
          <a:p>
            <a:fld id="{2D8A1E24-F425-4E8B-8C6A-957B366CA1FB}" type="datetimeFigureOut">
              <a:rPr lang="en-US" smtClean="0"/>
              <a:t>2/4/2025</a:t>
            </a:fld>
            <a:endParaRPr lang="en-US"/>
          </a:p>
        </p:txBody>
      </p:sp>
      <p:sp>
        <p:nvSpPr>
          <p:cNvPr id="6" name="Footer Placeholder 5">
            <a:extLst>
              <a:ext uri="{FF2B5EF4-FFF2-40B4-BE49-F238E27FC236}">
                <a16:creationId xmlns:a16="http://schemas.microsoft.com/office/drawing/2014/main" id="{25722F50-329D-AF02-8470-34D9EDC3C9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F7BC1-9DC1-94B6-4C6B-318AC9617289}"/>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304299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905A-B745-A98D-0639-740F0799C2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FA3AA1-14AA-2F12-4CEB-B3E3BEAB85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40B6E1-C205-B9FF-EA90-1E3A97899F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CC2DF7-3B7F-27F2-D69F-B98333C425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F2098A-DA20-19B8-574B-F72D7CF12F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CAB07B-A56B-726D-A278-C058CAF7484A}"/>
              </a:ext>
            </a:extLst>
          </p:cNvPr>
          <p:cNvSpPr>
            <a:spLocks noGrp="1"/>
          </p:cNvSpPr>
          <p:nvPr>
            <p:ph type="dt" sz="half" idx="10"/>
          </p:nvPr>
        </p:nvSpPr>
        <p:spPr/>
        <p:txBody>
          <a:bodyPr/>
          <a:lstStyle/>
          <a:p>
            <a:fld id="{2D8A1E24-F425-4E8B-8C6A-957B366CA1FB}" type="datetimeFigureOut">
              <a:rPr lang="en-US" smtClean="0"/>
              <a:t>2/4/2025</a:t>
            </a:fld>
            <a:endParaRPr lang="en-US"/>
          </a:p>
        </p:txBody>
      </p:sp>
      <p:sp>
        <p:nvSpPr>
          <p:cNvPr id="8" name="Footer Placeholder 7">
            <a:extLst>
              <a:ext uri="{FF2B5EF4-FFF2-40B4-BE49-F238E27FC236}">
                <a16:creationId xmlns:a16="http://schemas.microsoft.com/office/drawing/2014/main" id="{74EAA214-298E-C21B-D001-89EE5AF816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6F5231-1940-47FE-AEBA-BCC3036C488E}"/>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202262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9604-0121-8048-91F1-8FCCABCD0E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EF0D12-6B1F-0E28-5A3B-EBA51BD75306}"/>
              </a:ext>
            </a:extLst>
          </p:cNvPr>
          <p:cNvSpPr>
            <a:spLocks noGrp="1"/>
          </p:cNvSpPr>
          <p:nvPr>
            <p:ph type="dt" sz="half" idx="10"/>
          </p:nvPr>
        </p:nvSpPr>
        <p:spPr/>
        <p:txBody>
          <a:bodyPr/>
          <a:lstStyle/>
          <a:p>
            <a:fld id="{2D8A1E24-F425-4E8B-8C6A-957B366CA1FB}" type="datetimeFigureOut">
              <a:rPr lang="en-US" smtClean="0"/>
              <a:t>2/4/2025</a:t>
            </a:fld>
            <a:endParaRPr lang="en-US"/>
          </a:p>
        </p:txBody>
      </p:sp>
      <p:sp>
        <p:nvSpPr>
          <p:cNvPr id="4" name="Footer Placeholder 3">
            <a:extLst>
              <a:ext uri="{FF2B5EF4-FFF2-40B4-BE49-F238E27FC236}">
                <a16:creationId xmlns:a16="http://schemas.microsoft.com/office/drawing/2014/main" id="{62DAAEAF-BD7D-37CC-1A5C-5C4422B3AF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FF9BB1-A7ED-F88F-AF7E-92D80E0C34BA}"/>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248915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F5F86B-7607-1607-0EE0-D847D2421509}"/>
              </a:ext>
            </a:extLst>
          </p:cNvPr>
          <p:cNvSpPr>
            <a:spLocks noGrp="1"/>
          </p:cNvSpPr>
          <p:nvPr>
            <p:ph type="dt" sz="half" idx="10"/>
          </p:nvPr>
        </p:nvSpPr>
        <p:spPr/>
        <p:txBody>
          <a:bodyPr/>
          <a:lstStyle/>
          <a:p>
            <a:fld id="{2D8A1E24-F425-4E8B-8C6A-957B366CA1FB}" type="datetimeFigureOut">
              <a:rPr lang="en-US" smtClean="0"/>
              <a:t>2/4/2025</a:t>
            </a:fld>
            <a:endParaRPr lang="en-US"/>
          </a:p>
        </p:txBody>
      </p:sp>
      <p:sp>
        <p:nvSpPr>
          <p:cNvPr id="3" name="Footer Placeholder 2">
            <a:extLst>
              <a:ext uri="{FF2B5EF4-FFF2-40B4-BE49-F238E27FC236}">
                <a16:creationId xmlns:a16="http://schemas.microsoft.com/office/drawing/2014/main" id="{41098C1C-EA52-9EA7-701E-2EE21BD362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E8A5C6-987D-6464-CBEE-AD2AFDCAA505}"/>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200175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110C-6FFE-E098-8DF1-E1FAFAEDA1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033AB1-FE12-DF60-6E79-E3BD86663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E28BDE-2E74-95D1-7984-A531E7FAFB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B7FBF4-6299-E54A-4D89-491731C880E0}"/>
              </a:ext>
            </a:extLst>
          </p:cNvPr>
          <p:cNvSpPr>
            <a:spLocks noGrp="1"/>
          </p:cNvSpPr>
          <p:nvPr>
            <p:ph type="dt" sz="half" idx="10"/>
          </p:nvPr>
        </p:nvSpPr>
        <p:spPr/>
        <p:txBody>
          <a:bodyPr/>
          <a:lstStyle/>
          <a:p>
            <a:fld id="{2D8A1E24-F425-4E8B-8C6A-957B366CA1FB}" type="datetimeFigureOut">
              <a:rPr lang="en-US" smtClean="0"/>
              <a:t>2/4/2025</a:t>
            </a:fld>
            <a:endParaRPr lang="en-US"/>
          </a:p>
        </p:txBody>
      </p:sp>
      <p:sp>
        <p:nvSpPr>
          <p:cNvPr id="6" name="Footer Placeholder 5">
            <a:extLst>
              <a:ext uri="{FF2B5EF4-FFF2-40B4-BE49-F238E27FC236}">
                <a16:creationId xmlns:a16="http://schemas.microsoft.com/office/drawing/2014/main" id="{A7D426D8-0C91-F6C7-D907-784BE4F63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5AAB4-90DD-3229-F2F8-3694C542E35A}"/>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321701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83F66-84FC-D598-72B2-9458235898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E84A14-E612-443C-10A7-0382463CC8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1AD9A0-F64D-EDC0-49D7-34BADC072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F71F64-68FC-D38D-AEE0-8A02BC41FBFA}"/>
              </a:ext>
            </a:extLst>
          </p:cNvPr>
          <p:cNvSpPr>
            <a:spLocks noGrp="1"/>
          </p:cNvSpPr>
          <p:nvPr>
            <p:ph type="dt" sz="half" idx="10"/>
          </p:nvPr>
        </p:nvSpPr>
        <p:spPr/>
        <p:txBody>
          <a:bodyPr/>
          <a:lstStyle/>
          <a:p>
            <a:fld id="{2D8A1E24-F425-4E8B-8C6A-957B366CA1FB}" type="datetimeFigureOut">
              <a:rPr lang="en-US" smtClean="0"/>
              <a:t>2/4/2025</a:t>
            </a:fld>
            <a:endParaRPr lang="en-US"/>
          </a:p>
        </p:txBody>
      </p:sp>
      <p:sp>
        <p:nvSpPr>
          <p:cNvPr id="6" name="Footer Placeholder 5">
            <a:extLst>
              <a:ext uri="{FF2B5EF4-FFF2-40B4-BE49-F238E27FC236}">
                <a16:creationId xmlns:a16="http://schemas.microsoft.com/office/drawing/2014/main" id="{5EF1B986-5299-0379-4631-9BD9368A0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E59B68-85E5-A30B-E869-DB78EEBCEE26}"/>
              </a:ext>
            </a:extLst>
          </p:cNvPr>
          <p:cNvSpPr>
            <a:spLocks noGrp="1"/>
          </p:cNvSpPr>
          <p:nvPr>
            <p:ph type="sldNum" sz="quarter" idx="12"/>
          </p:nvPr>
        </p:nvSpPr>
        <p:spPr/>
        <p:txBody>
          <a:bodyPr/>
          <a:lstStyle/>
          <a:p>
            <a:fld id="{87D493ED-E71F-4683-AEA0-9748BFF63424}" type="slidenum">
              <a:rPr lang="en-US" smtClean="0"/>
              <a:t>‹#›</a:t>
            </a:fld>
            <a:endParaRPr lang="en-US"/>
          </a:p>
        </p:txBody>
      </p:sp>
    </p:spTree>
    <p:extLst>
      <p:ext uri="{BB962C8B-B14F-4D97-AF65-F5344CB8AC3E}">
        <p14:creationId xmlns:p14="http://schemas.microsoft.com/office/powerpoint/2010/main" val="368533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373504-B65C-5B11-404F-4772C79BF1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A14EF3-5E03-22FF-E35F-280B08E8CE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0B3E7-AF09-8D73-F3D9-08AA2DB3C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A1E24-F425-4E8B-8C6A-957B366CA1FB}" type="datetimeFigureOut">
              <a:rPr lang="en-US" smtClean="0"/>
              <a:t>2/4/2025</a:t>
            </a:fld>
            <a:endParaRPr lang="en-US"/>
          </a:p>
        </p:txBody>
      </p:sp>
      <p:sp>
        <p:nvSpPr>
          <p:cNvPr id="5" name="Footer Placeholder 4">
            <a:extLst>
              <a:ext uri="{FF2B5EF4-FFF2-40B4-BE49-F238E27FC236}">
                <a16:creationId xmlns:a16="http://schemas.microsoft.com/office/drawing/2014/main" id="{C0FDB5AA-80C9-659D-3296-81FE6501DA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7CBC8B-E95A-D1FB-DBF5-1C39C08954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493ED-E71F-4683-AEA0-9748BFF63424}" type="slidenum">
              <a:rPr lang="en-US" smtClean="0"/>
              <a:t>‹#›</a:t>
            </a:fld>
            <a:endParaRPr lang="en-US"/>
          </a:p>
        </p:txBody>
      </p:sp>
    </p:spTree>
    <p:extLst>
      <p:ext uri="{BB962C8B-B14F-4D97-AF65-F5344CB8AC3E}">
        <p14:creationId xmlns:p14="http://schemas.microsoft.com/office/powerpoint/2010/main" val="222272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ilrTSANGJ7U?feature=oembed" TargetMode="External"/><Relationship Id="rId5" Type="http://schemas.openxmlformats.org/officeDocument/2006/relationships/image" Target="../media/image47.jpe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davidson.weizmann.ac.il/online/playingwithfood/%D7%99%D7%99%D7%91%D7%A9%D7%AA%D7%9D-%D7%90%D7%95%D7%AA%D7%A0%D7%9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E9E3-CADB-5C62-6409-FEBE6F85052F}"/>
              </a:ext>
            </a:extLst>
          </p:cNvPr>
          <p:cNvSpPr>
            <a:spLocks noGrp="1"/>
          </p:cNvSpPr>
          <p:nvPr>
            <p:ph type="title"/>
          </p:nvPr>
        </p:nvSpPr>
        <p:spPr/>
        <p:txBody>
          <a:bodyPr>
            <a:normAutofit/>
          </a:bodyPr>
          <a:lstStyle/>
          <a:p>
            <a:pPr algn="ctr"/>
            <a:r>
              <a:rPr lang="he-IL" sz="6600" b="1" dirty="0">
                <a:solidFill>
                  <a:srgbClr val="FF0000"/>
                </a:solidFill>
                <a:cs typeface="+mn-cs"/>
              </a:rPr>
              <a:t>פירות ט"ו בשבט</a:t>
            </a:r>
            <a:endParaRPr lang="en-US" sz="6600" b="1" dirty="0">
              <a:solidFill>
                <a:srgbClr val="FF0000"/>
              </a:solidFill>
              <a:cs typeface="+mn-cs"/>
            </a:endParaRPr>
          </a:p>
        </p:txBody>
      </p:sp>
      <p:sp>
        <p:nvSpPr>
          <p:cNvPr id="3" name="Content Placeholder 2">
            <a:extLst>
              <a:ext uri="{FF2B5EF4-FFF2-40B4-BE49-F238E27FC236}">
                <a16:creationId xmlns:a16="http://schemas.microsoft.com/office/drawing/2014/main" id="{B6381F2F-2227-F2BC-E0E9-88516AB063DE}"/>
              </a:ext>
            </a:extLst>
          </p:cNvPr>
          <p:cNvSpPr>
            <a:spLocks noGrp="1"/>
          </p:cNvSpPr>
          <p:nvPr>
            <p:ph idx="1"/>
          </p:nvPr>
        </p:nvSpPr>
        <p:spPr/>
        <p:txBody>
          <a:bodyPr>
            <a:normAutofit/>
          </a:bodyPr>
          <a:lstStyle/>
          <a:p>
            <a:pPr marL="0" indent="0" algn="ctr">
              <a:buNone/>
            </a:pPr>
            <a:endParaRPr lang="he-IL" sz="4000" b="1" dirty="0"/>
          </a:p>
        </p:txBody>
      </p:sp>
      <p:pic>
        <p:nvPicPr>
          <p:cNvPr id="4" name="Picture 3">
            <a:extLst>
              <a:ext uri="{FF2B5EF4-FFF2-40B4-BE49-F238E27FC236}">
                <a16:creationId xmlns:a16="http://schemas.microsoft.com/office/drawing/2014/main" id="{BC9FD3B4-B975-B9DA-4B43-112EB61D38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0173" y="1351588"/>
            <a:ext cx="6576029" cy="5506412"/>
          </a:xfrm>
          <a:prstGeom prst="rect">
            <a:avLst/>
          </a:prstGeom>
        </p:spPr>
      </p:pic>
      <p:sp>
        <p:nvSpPr>
          <p:cNvPr id="6" name="TextBox 5">
            <a:extLst>
              <a:ext uri="{FF2B5EF4-FFF2-40B4-BE49-F238E27FC236}">
                <a16:creationId xmlns:a16="http://schemas.microsoft.com/office/drawing/2014/main" id="{A6417074-E3C6-5C56-4774-553147523A62}"/>
              </a:ext>
            </a:extLst>
          </p:cNvPr>
          <p:cNvSpPr txBox="1"/>
          <p:nvPr/>
        </p:nvSpPr>
        <p:spPr>
          <a:xfrm>
            <a:off x="6016752" y="1825626"/>
            <a:ext cx="5405628" cy="3136243"/>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4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Arial" panose="020B0604020202020204" pitchFamily="34" charset="0"/>
              </a:rPr>
              <a:t>סלסלת רעיונות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4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Arial" panose="020B0604020202020204" pitchFamily="34" charset="0"/>
              </a:rPr>
              <a:t>לשילוב הנושא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4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Arial" panose="020B0604020202020204" pitchFamily="34" charset="0"/>
              </a:rPr>
              <a:t>בתוכנית הלימודים</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4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Arial" panose="020B0604020202020204" pitchFamily="34" charset="0"/>
              </a:rPr>
              <a:t> </a:t>
            </a:r>
            <a:r>
              <a:rPr kumimoji="0" lang="en-US" sz="4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Arial" panose="020B0604020202020204" pitchFamily="34" charset="0"/>
              </a:rPr>
              <a:t> </a:t>
            </a:r>
            <a:endParaRPr kumimoji="0" lang="en-US" sz="4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2F1A1D0-EE3B-9252-9F36-22B31510CE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09" y="316049"/>
            <a:ext cx="1540382" cy="828539"/>
          </a:xfrm>
          <a:prstGeom prst="rect">
            <a:avLst/>
          </a:prstGeom>
        </p:spPr>
      </p:pic>
    </p:spTree>
    <p:extLst>
      <p:ext uri="{BB962C8B-B14F-4D97-AF65-F5344CB8AC3E}">
        <p14:creationId xmlns:p14="http://schemas.microsoft.com/office/powerpoint/2010/main" val="280515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80E62-BE45-E7B3-65E1-212AE2EACC31}"/>
              </a:ext>
            </a:extLst>
          </p:cNvPr>
          <p:cNvSpPr>
            <a:spLocks noGrp="1"/>
          </p:cNvSpPr>
          <p:nvPr>
            <p:ph type="title"/>
          </p:nvPr>
        </p:nvSpPr>
        <p:spPr>
          <a:xfrm>
            <a:off x="838200" y="748937"/>
            <a:ext cx="10515600" cy="941751"/>
          </a:xfrm>
        </p:spPr>
        <p:txBody>
          <a:bodyPr/>
          <a:lstStyle/>
          <a:p>
            <a:pPr algn="r"/>
            <a:r>
              <a:rPr lang="he-IL" b="1" dirty="0">
                <a:solidFill>
                  <a:srgbClr val="FF0000"/>
                </a:solidFill>
                <a:cs typeface="+mn-cs"/>
              </a:rPr>
              <a:t>שיטות לייבוש פירות</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BD4AC78B-0AF6-C70D-4B96-11E831355CDB}"/>
              </a:ext>
            </a:extLst>
          </p:cNvPr>
          <p:cNvSpPr>
            <a:spLocks noGrp="1"/>
          </p:cNvSpPr>
          <p:nvPr>
            <p:ph idx="1"/>
          </p:nvPr>
        </p:nvSpPr>
        <p:spPr/>
        <p:txBody>
          <a:bodyPr/>
          <a:lstStyle/>
          <a:p>
            <a:pPr marL="0" indent="0" algn="r">
              <a:buNone/>
            </a:pPr>
            <a:r>
              <a:rPr lang="he-IL" sz="3600" b="1" dirty="0">
                <a:solidFill>
                  <a:srgbClr val="FF0000"/>
                </a:solidFill>
              </a:rPr>
              <a:t>שיטות ייבוש מסורתיות</a:t>
            </a:r>
          </a:p>
          <a:p>
            <a:pPr algn="r" rtl="1">
              <a:buFont typeface="Wingdings" panose="05000000000000000000" pitchFamily="2" charset="2"/>
              <a:buChar char="ü"/>
            </a:pPr>
            <a:r>
              <a:rPr lang="he-IL" sz="3600" b="1" dirty="0"/>
              <a:t>ייבוש בשמש</a:t>
            </a:r>
          </a:p>
          <a:p>
            <a:pPr algn="r" rtl="1">
              <a:buFont typeface="Wingdings" panose="05000000000000000000" pitchFamily="2" charset="2"/>
              <a:buChar char="ü"/>
            </a:pPr>
            <a:r>
              <a:rPr lang="he-IL" sz="3600" b="1" dirty="0"/>
              <a:t>ייבוש בתנור</a:t>
            </a:r>
          </a:p>
          <a:p>
            <a:pPr algn="r" rtl="1">
              <a:buFont typeface="Wingdings" panose="05000000000000000000" pitchFamily="2" charset="2"/>
              <a:buChar char="ü"/>
            </a:pPr>
            <a:r>
              <a:rPr lang="he-IL" sz="3600" b="1" dirty="0"/>
              <a:t>ייבוש באמצעות אוויר חם</a:t>
            </a:r>
            <a:endParaRPr lang="en-US" sz="3600" b="1" dirty="0"/>
          </a:p>
        </p:txBody>
      </p:sp>
      <p:pic>
        <p:nvPicPr>
          <p:cNvPr id="4" name="Picture 3">
            <a:extLst>
              <a:ext uri="{FF2B5EF4-FFF2-40B4-BE49-F238E27FC236}">
                <a16:creationId xmlns:a16="http://schemas.microsoft.com/office/drawing/2014/main" id="{E1BA78DF-24EB-5C45-E500-65BBB5F03F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100" y="251177"/>
            <a:ext cx="4503448" cy="3148895"/>
          </a:xfrm>
          <a:prstGeom prst="rect">
            <a:avLst/>
          </a:prstGeom>
        </p:spPr>
      </p:pic>
      <p:pic>
        <p:nvPicPr>
          <p:cNvPr id="5" name="Picture 4">
            <a:extLst>
              <a:ext uri="{FF2B5EF4-FFF2-40B4-BE49-F238E27FC236}">
                <a16:creationId xmlns:a16="http://schemas.microsoft.com/office/drawing/2014/main" id="{64F50101-F49D-A008-1739-EDE1B8DEAF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1100" y="3358992"/>
            <a:ext cx="4433779" cy="3499008"/>
          </a:xfrm>
          <a:prstGeom prst="rect">
            <a:avLst/>
          </a:prstGeom>
        </p:spPr>
      </p:pic>
      <p:pic>
        <p:nvPicPr>
          <p:cNvPr id="6" name="Picture 5">
            <a:extLst>
              <a:ext uri="{FF2B5EF4-FFF2-40B4-BE49-F238E27FC236}">
                <a16:creationId xmlns:a16="http://schemas.microsoft.com/office/drawing/2014/main" id="{B88DEA29-7EB2-F519-84F9-ADCC07A06B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48929" y="5808617"/>
            <a:ext cx="1517909" cy="811157"/>
          </a:xfrm>
          <a:prstGeom prst="rect">
            <a:avLst/>
          </a:prstGeom>
        </p:spPr>
      </p:pic>
      <p:sp>
        <p:nvSpPr>
          <p:cNvPr id="7" name="TextBox 6">
            <a:extLst>
              <a:ext uri="{FF2B5EF4-FFF2-40B4-BE49-F238E27FC236}">
                <a16:creationId xmlns:a16="http://schemas.microsoft.com/office/drawing/2014/main" id="{FD9DC1B5-E85F-792A-2F6F-E7FA3602A72B}"/>
              </a:ext>
            </a:extLst>
          </p:cNvPr>
          <p:cNvSpPr txBox="1"/>
          <p:nvPr/>
        </p:nvSpPr>
        <p:spPr>
          <a:xfrm>
            <a:off x="5860869" y="4807131"/>
            <a:ext cx="5320937" cy="523220"/>
          </a:xfrm>
          <a:prstGeom prst="rect">
            <a:avLst/>
          </a:prstGeom>
          <a:noFill/>
        </p:spPr>
        <p:txBody>
          <a:bodyPr wrap="square" rtlCol="0">
            <a:spAutoFit/>
          </a:bodyPr>
          <a:lstStyle/>
          <a:p>
            <a:pPr algn="r"/>
            <a:r>
              <a:rPr lang="he-IL" sz="2800" b="1" dirty="0">
                <a:solidFill>
                  <a:schemeClr val="accent6">
                    <a:lumMod val="75000"/>
                  </a:schemeClr>
                </a:solidFill>
              </a:rPr>
              <a:t>מה משותף לכל השיטות?</a:t>
            </a:r>
            <a:endParaRPr lang="en-US" sz="2800" b="1" dirty="0">
              <a:solidFill>
                <a:schemeClr val="accent6">
                  <a:lumMod val="75000"/>
                </a:schemeClr>
              </a:solidFill>
            </a:endParaRPr>
          </a:p>
        </p:txBody>
      </p:sp>
    </p:spTree>
    <p:extLst>
      <p:ext uri="{BB962C8B-B14F-4D97-AF65-F5344CB8AC3E}">
        <p14:creationId xmlns:p14="http://schemas.microsoft.com/office/powerpoint/2010/main" val="353058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30BFC-2EE6-9FAB-3245-0322D9D99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ACE544-C44D-9512-B44B-D211FD4C7A57}"/>
              </a:ext>
            </a:extLst>
          </p:cNvPr>
          <p:cNvSpPr>
            <a:spLocks noGrp="1"/>
          </p:cNvSpPr>
          <p:nvPr>
            <p:ph type="title"/>
          </p:nvPr>
        </p:nvSpPr>
        <p:spPr/>
        <p:txBody>
          <a:bodyPr/>
          <a:lstStyle/>
          <a:p>
            <a:pPr algn="r"/>
            <a:r>
              <a:rPr lang="he-IL" b="1" dirty="0">
                <a:solidFill>
                  <a:srgbClr val="FF0000"/>
                </a:solidFill>
                <a:cs typeface="+mn-cs"/>
              </a:rPr>
              <a:t>שיטות לייבוש פירות (המשך)</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8CE53481-23BA-FFD3-FC1D-23BAAC37C0AF}"/>
              </a:ext>
            </a:extLst>
          </p:cNvPr>
          <p:cNvSpPr>
            <a:spLocks noGrp="1"/>
          </p:cNvSpPr>
          <p:nvPr>
            <p:ph idx="1"/>
          </p:nvPr>
        </p:nvSpPr>
        <p:spPr>
          <a:xfrm>
            <a:off x="838200" y="1630361"/>
            <a:ext cx="10515600" cy="4351338"/>
          </a:xfrm>
        </p:spPr>
        <p:txBody>
          <a:bodyPr/>
          <a:lstStyle/>
          <a:p>
            <a:pPr marL="0" indent="0" algn="r">
              <a:buNone/>
            </a:pPr>
            <a:r>
              <a:rPr lang="he-IL" sz="3200" b="1" dirty="0">
                <a:solidFill>
                  <a:srgbClr val="FF0000"/>
                </a:solidFill>
              </a:rPr>
              <a:t>שיטות ייבוש מתקדמות</a:t>
            </a:r>
          </a:p>
          <a:p>
            <a:pPr algn="r" rtl="1">
              <a:buFont typeface="Wingdings" panose="05000000000000000000" pitchFamily="2" charset="2"/>
              <a:buChar char="ü"/>
            </a:pPr>
            <a:r>
              <a:rPr lang="he-IL" dirty="0"/>
              <a:t> </a:t>
            </a:r>
            <a:r>
              <a:rPr lang="he-IL" b="1" dirty="0"/>
              <a:t>ואקום</a:t>
            </a:r>
            <a:r>
              <a:rPr lang="he-IL" dirty="0"/>
              <a:t>: שאיבת המים מהפרי.</a:t>
            </a:r>
          </a:p>
          <a:p>
            <a:pPr algn="r" rtl="1">
              <a:buFont typeface="Wingdings" panose="05000000000000000000" pitchFamily="2" charset="2"/>
              <a:buChar char="ü"/>
            </a:pPr>
            <a:r>
              <a:rPr lang="he-IL" dirty="0"/>
              <a:t> </a:t>
            </a:r>
            <a:r>
              <a:rPr lang="he-IL" b="1" dirty="0"/>
              <a:t>ייבוש בהקפאה</a:t>
            </a:r>
            <a:r>
              <a:rPr lang="he-IL" dirty="0"/>
              <a:t>: הקפאה בטמפרטורה נמוכה מאוד בתנאי ואקום. המים שקפאו עוברים המראה (ממצב מוצק לגז).</a:t>
            </a:r>
          </a:p>
          <a:p>
            <a:pPr algn="r" rtl="1">
              <a:buFont typeface="Wingdings" panose="05000000000000000000" pitchFamily="2" charset="2"/>
              <a:buChar char="ü"/>
            </a:pPr>
            <a:r>
              <a:rPr lang="he-IL" dirty="0"/>
              <a:t> </a:t>
            </a:r>
            <a:r>
              <a:rPr lang="he-IL" b="1" dirty="0"/>
              <a:t>שימוש</a:t>
            </a:r>
            <a:r>
              <a:rPr lang="he-IL" dirty="0"/>
              <a:t> בגופרית דו חמצנית להארכת חיי המדף של הפרי המיובש.</a:t>
            </a:r>
          </a:p>
          <a:p>
            <a:pPr algn="r" rtl="1">
              <a:buFont typeface="Wingdings" panose="05000000000000000000" pitchFamily="2" charset="2"/>
              <a:buChar char="ü"/>
            </a:pPr>
            <a:endParaRPr lang="he-IL" dirty="0"/>
          </a:p>
          <a:p>
            <a:pPr marL="0" indent="0" algn="r" rtl="1">
              <a:buNone/>
            </a:pPr>
            <a:endParaRPr lang="en-US" dirty="0"/>
          </a:p>
        </p:txBody>
      </p:sp>
      <p:pic>
        <p:nvPicPr>
          <p:cNvPr id="4" name="Picture 3">
            <a:extLst>
              <a:ext uri="{FF2B5EF4-FFF2-40B4-BE49-F238E27FC236}">
                <a16:creationId xmlns:a16="http://schemas.microsoft.com/office/drawing/2014/main" id="{282985EE-87B4-FC0A-2722-B9504131C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7977" y="4404360"/>
            <a:ext cx="3143794" cy="2357846"/>
          </a:xfrm>
          <a:prstGeom prst="rect">
            <a:avLst/>
          </a:prstGeom>
        </p:spPr>
      </p:pic>
      <p:pic>
        <p:nvPicPr>
          <p:cNvPr id="5" name="Picture 4">
            <a:extLst>
              <a:ext uri="{FF2B5EF4-FFF2-40B4-BE49-F238E27FC236}">
                <a16:creationId xmlns:a16="http://schemas.microsoft.com/office/drawing/2014/main" id="{89609342-6519-CA2F-3661-F2054FDB9F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8903" y="4404360"/>
            <a:ext cx="3143794" cy="2357846"/>
          </a:xfrm>
          <a:prstGeom prst="rect">
            <a:avLst/>
          </a:prstGeom>
        </p:spPr>
      </p:pic>
      <p:pic>
        <p:nvPicPr>
          <p:cNvPr id="6" name="Picture 5">
            <a:extLst>
              <a:ext uri="{FF2B5EF4-FFF2-40B4-BE49-F238E27FC236}">
                <a16:creationId xmlns:a16="http://schemas.microsoft.com/office/drawing/2014/main" id="{9472B467-FF77-DE68-EF30-CBCDD15F38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288471" y="4396808"/>
            <a:ext cx="4205152" cy="2365398"/>
          </a:xfrm>
          <a:prstGeom prst="rect">
            <a:avLst/>
          </a:prstGeom>
        </p:spPr>
      </p:pic>
      <p:pic>
        <p:nvPicPr>
          <p:cNvPr id="7" name="Picture 6">
            <a:extLst>
              <a:ext uri="{FF2B5EF4-FFF2-40B4-BE49-F238E27FC236}">
                <a16:creationId xmlns:a16="http://schemas.microsoft.com/office/drawing/2014/main" id="{CAD39EA5-AFAE-ECDE-5FA5-F10C4E161D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8471" y="287722"/>
            <a:ext cx="1385098" cy="740184"/>
          </a:xfrm>
          <a:prstGeom prst="rect">
            <a:avLst/>
          </a:prstGeom>
        </p:spPr>
      </p:pic>
      <p:sp>
        <p:nvSpPr>
          <p:cNvPr id="8" name="TextBox 7">
            <a:extLst>
              <a:ext uri="{FF2B5EF4-FFF2-40B4-BE49-F238E27FC236}">
                <a16:creationId xmlns:a16="http://schemas.microsoft.com/office/drawing/2014/main" id="{BD342BF6-E3E1-2C6B-94BC-EA65181F1EA7}"/>
              </a:ext>
            </a:extLst>
          </p:cNvPr>
          <p:cNvSpPr txBox="1"/>
          <p:nvPr/>
        </p:nvSpPr>
        <p:spPr>
          <a:xfrm>
            <a:off x="740229" y="1199923"/>
            <a:ext cx="3753393" cy="954107"/>
          </a:xfrm>
          <a:prstGeom prst="rect">
            <a:avLst/>
          </a:prstGeom>
          <a:noFill/>
        </p:spPr>
        <p:txBody>
          <a:bodyPr wrap="square" rtlCol="0">
            <a:spAutoFit/>
          </a:bodyPr>
          <a:lstStyle/>
          <a:p>
            <a:pPr algn="r"/>
            <a:r>
              <a:rPr lang="he-IL" sz="2800" b="1" dirty="0">
                <a:solidFill>
                  <a:schemeClr val="accent6">
                    <a:lumMod val="75000"/>
                  </a:schemeClr>
                </a:solidFill>
              </a:rPr>
              <a:t>מה משותף לכל השיטות? </a:t>
            </a:r>
            <a:endParaRPr lang="en-US" sz="2800" b="1" dirty="0">
              <a:solidFill>
                <a:schemeClr val="accent6">
                  <a:lumMod val="75000"/>
                </a:schemeClr>
              </a:solidFill>
            </a:endParaRPr>
          </a:p>
        </p:txBody>
      </p:sp>
    </p:spTree>
    <p:extLst>
      <p:ext uri="{BB962C8B-B14F-4D97-AF65-F5344CB8AC3E}">
        <p14:creationId xmlns:p14="http://schemas.microsoft.com/office/powerpoint/2010/main" val="322553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6FC5-39DC-632C-DAD4-94E0BEEF3EE1}"/>
              </a:ext>
            </a:extLst>
          </p:cNvPr>
          <p:cNvSpPr>
            <a:spLocks noGrp="1"/>
          </p:cNvSpPr>
          <p:nvPr>
            <p:ph type="title"/>
          </p:nvPr>
        </p:nvSpPr>
        <p:spPr/>
        <p:txBody>
          <a:bodyPr/>
          <a:lstStyle/>
          <a:p>
            <a:pPr algn="r"/>
            <a:r>
              <a:rPr lang="he-IL" b="1" dirty="0">
                <a:solidFill>
                  <a:srgbClr val="FF0000"/>
                </a:solidFill>
                <a:cs typeface="+mn-cs"/>
              </a:rPr>
              <a:t>חידה: אילו פירות עברו תהליך ייבוש?</a:t>
            </a:r>
            <a:endParaRPr lang="en-US" b="1" dirty="0">
              <a:solidFill>
                <a:srgbClr val="FF0000"/>
              </a:solidFill>
              <a:cs typeface="+mn-cs"/>
            </a:endParaRPr>
          </a:p>
        </p:txBody>
      </p:sp>
      <p:pic>
        <p:nvPicPr>
          <p:cNvPr id="4" name="Content Placeholder 3">
            <a:extLst>
              <a:ext uri="{FF2B5EF4-FFF2-40B4-BE49-F238E27FC236}">
                <a16:creationId xmlns:a16="http://schemas.microsoft.com/office/drawing/2014/main" id="{928EA495-D572-A60D-587D-4443CCD16FE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33994" y="1432469"/>
            <a:ext cx="10160726" cy="5425531"/>
          </a:xfrm>
          <a:prstGeom prst="rect">
            <a:avLst/>
          </a:prstGeom>
        </p:spPr>
      </p:pic>
      <p:pic>
        <p:nvPicPr>
          <p:cNvPr id="5" name="Picture 4">
            <a:extLst>
              <a:ext uri="{FF2B5EF4-FFF2-40B4-BE49-F238E27FC236}">
                <a16:creationId xmlns:a16="http://schemas.microsoft.com/office/drawing/2014/main" id="{BC7DA160-0966-07B1-862A-F5DEAA2A2D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244" y="269966"/>
            <a:ext cx="1395500" cy="745743"/>
          </a:xfrm>
          <a:prstGeom prst="rect">
            <a:avLst/>
          </a:prstGeom>
        </p:spPr>
      </p:pic>
    </p:spTree>
    <p:extLst>
      <p:ext uri="{BB962C8B-B14F-4D97-AF65-F5344CB8AC3E}">
        <p14:creationId xmlns:p14="http://schemas.microsoft.com/office/powerpoint/2010/main" val="98989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909F-3730-FCD4-99AC-6D13DDC02B96}"/>
              </a:ext>
            </a:extLst>
          </p:cNvPr>
          <p:cNvSpPr>
            <a:spLocks noGrp="1"/>
          </p:cNvSpPr>
          <p:nvPr>
            <p:ph type="title"/>
          </p:nvPr>
        </p:nvSpPr>
        <p:spPr/>
        <p:txBody>
          <a:bodyPr/>
          <a:lstStyle/>
          <a:p>
            <a:pPr algn="r"/>
            <a:r>
              <a:rPr lang="he-IL" b="1" dirty="0">
                <a:solidFill>
                  <a:srgbClr val="FF0000"/>
                </a:solidFill>
                <a:cs typeface="+mn-cs"/>
              </a:rPr>
              <a:t>האם הם עברו תהליכי ייבוש על ידי האדם?</a:t>
            </a:r>
            <a:endParaRPr lang="en-US" b="1" dirty="0">
              <a:solidFill>
                <a:srgbClr val="FF0000"/>
              </a:solidFill>
              <a:cs typeface="+mn-cs"/>
            </a:endParaRPr>
          </a:p>
        </p:txBody>
      </p:sp>
      <p:pic>
        <p:nvPicPr>
          <p:cNvPr id="4" name="Content Placeholder 3">
            <a:extLst>
              <a:ext uri="{FF2B5EF4-FFF2-40B4-BE49-F238E27FC236}">
                <a16:creationId xmlns:a16="http://schemas.microsoft.com/office/drawing/2014/main" id="{CC6B8248-E8AD-CF76-771F-8F1A4E76D99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274064" y="1796143"/>
            <a:ext cx="3666306" cy="2749730"/>
          </a:xfrm>
          <a:prstGeom prst="rect">
            <a:avLst/>
          </a:prstGeom>
        </p:spPr>
      </p:pic>
      <p:pic>
        <p:nvPicPr>
          <p:cNvPr id="5" name="Picture 4">
            <a:extLst>
              <a:ext uri="{FF2B5EF4-FFF2-40B4-BE49-F238E27FC236}">
                <a16:creationId xmlns:a16="http://schemas.microsoft.com/office/drawing/2014/main" id="{77ACA6B6-1B52-2B09-9B6B-5F7D1D90EA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82215" y="1796143"/>
            <a:ext cx="4501884" cy="2749730"/>
          </a:xfrm>
          <a:prstGeom prst="rect">
            <a:avLst/>
          </a:prstGeom>
        </p:spPr>
      </p:pic>
      <p:pic>
        <p:nvPicPr>
          <p:cNvPr id="6" name="Picture 5">
            <a:extLst>
              <a:ext uri="{FF2B5EF4-FFF2-40B4-BE49-F238E27FC236}">
                <a16:creationId xmlns:a16="http://schemas.microsoft.com/office/drawing/2014/main" id="{5A4D44DF-03B5-5432-3C3B-5C19EE8B29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472" y="1796143"/>
            <a:ext cx="2749730" cy="2749730"/>
          </a:xfrm>
          <a:prstGeom prst="rect">
            <a:avLst/>
          </a:prstGeom>
        </p:spPr>
      </p:pic>
      <p:pic>
        <p:nvPicPr>
          <p:cNvPr id="7" name="Picture 6">
            <a:extLst>
              <a:ext uri="{FF2B5EF4-FFF2-40B4-BE49-F238E27FC236}">
                <a16:creationId xmlns:a16="http://schemas.microsoft.com/office/drawing/2014/main" id="{9FEBA43F-0B7D-F7E9-4180-45068A61C4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14841" y="4612903"/>
            <a:ext cx="3569258" cy="2245097"/>
          </a:xfrm>
          <a:prstGeom prst="rect">
            <a:avLst/>
          </a:prstGeom>
        </p:spPr>
      </p:pic>
      <p:pic>
        <p:nvPicPr>
          <p:cNvPr id="9" name="Picture 8">
            <a:extLst>
              <a:ext uri="{FF2B5EF4-FFF2-40B4-BE49-F238E27FC236}">
                <a16:creationId xmlns:a16="http://schemas.microsoft.com/office/drawing/2014/main" id="{3ABCC893-1433-8319-BE03-31FF6F4C05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14649" y="4651328"/>
            <a:ext cx="3666305" cy="2062297"/>
          </a:xfrm>
          <a:prstGeom prst="rect">
            <a:avLst/>
          </a:prstGeom>
        </p:spPr>
      </p:pic>
      <p:pic>
        <p:nvPicPr>
          <p:cNvPr id="10" name="Picture 9">
            <a:extLst>
              <a:ext uri="{FF2B5EF4-FFF2-40B4-BE49-F238E27FC236}">
                <a16:creationId xmlns:a16="http://schemas.microsoft.com/office/drawing/2014/main" id="{9D63A461-8896-8BE0-8DCA-93AD5A540F1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8744" y="4468528"/>
            <a:ext cx="3368962" cy="2245097"/>
          </a:xfrm>
          <a:prstGeom prst="rect">
            <a:avLst/>
          </a:prstGeom>
        </p:spPr>
      </p:pic>
      <p:pic>
        <p:nvPicPr>
          <p:cNvPr id="11" name="Picture 10">
            <a:extLst>
              <a:ext uri="{FF2B5EF4-FFF2-40B4-BE49-F238E27FC236}">
                <a16:creationId xmlns:a16="http://schemas.microsoft.com/office/drawing/2014/main" id="{C7781110-75C2-AE65-0029-41BF0CAE392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4992" y="259670"/>
            <a:ext cx="1152244" cy="615749"/>
          </a:xfrm>
          <a:prstGeom prst="rect">
            <a:avLst/>
          </a:prstGeom>
        </p:spPr>
      </p:pic>
    </p:spTree>
    <p:extLst>
      <p:ext uri="{BB962C8B-B14F-4D97-AF65-F5344CB8AC3E}">
        <p14:creationId xmlns:p14="http://schemas.microsoft.com/office/powerpoint/2010/main" val="180885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319F-699F-C31F-E6C4-320469223B04}"/>
              </a:ext>
            </a:extLst>
          </p:cNvPr>
          <p:cNvSpPr>
            <a:spLocks noGrp="1"/>
          </p:cNvSpPr>
          <p:nvPr>
            <p:ph type="title"/>
          </p:nvPr>
        </p:nvSpPr>
        <p:spPr/>
        <p:txBody>
          <a:bodyPr/>
          <a:lstStyle/>
          <a:p>
            <a:pPr algn="r"/>
            <a:r>
              <a:rPr lang="he-IL" b="1" dirty="0">
                <a:solidFill>
                  <a:srgbClr val="FF0000"/>
                </a:solidFill>
                <a:cs typeface="+mn-cs"/>
              </a:rPr>
              <a:t>עצי סרק ועצי מאכל</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5F9A6FD7-3987-39D8-D911-B54FE7128C9E}"/>
              </a:ext>
            </a:extLst>
          </p:cNvPr>
          <p:cNvSpPr>
            <a:spLocks noGrp="1"/>
          </p:cNvSpPr>
          <p:nvPr>
            <p:ph idx="1"/>
          </p:nvPr>
        </p:nvSpPr>
        <p:spPr>
          <a:xfrm>
            <a:off x="838200" y="1349829"/>
            <a:ext cx="10515600" cy="4827134"/>
          </a:xfrm>
        </p:spPr>
        <p:txBody>
          <a:bodyPr>
            <a:normAutofit fontScale="25000" lnSpcReduction="20000"/>
          </a:bodyPr>
          <a:lstStyle/>
          <a:p>
            <a:pPr marL="0" indent="0" algn="r" rtl="1">
              <a:buNone/>
            </a:pPr>
            <a:r>
              <a:rPr lang="he-IL" sz="11200" b="1" dirty="0"/>
              <a:t> </a:t>
            </a:r>
          </a:p>
          <a:p>
            <a:pPr marL="0" indent="0" algn="r" rtl="1">
              <a:buNone/>
            </a:pPr>
            <a:endParaRPr lang="he-IL" dirty="0"/>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9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המושג עצי סרק אינו מדעי. </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9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המושג הוא מנקודת המבט של צורכי האדם.</a:t>
            </a:r>
          </a:p>
          <a:p>
            <a:pPr marL="0" indent="0" algn="r" rtl="1">
              <a:buNone/>
            </a:pPr>
            <a:endParaRPr lang="he-IL" sz="9600" dirty="0"/>
          </a:p>
          <a:p>
            <a:pPr marL="0" indent="0" algn="r" rtl="1">
              <a:buNone/>
            </a:pPr>
            <a:r>
              <a:rPr lang="he-IL" sz="9600" dirty="0"/>
              <a:t>עצי סרק הם עצים שפירותיהם אינם משמשים</a:t>
            </a:r>
          </a:p>
          <a:p>
            <a:pPr marL="0" indent="0" algn="r" rtl="1">
              <a:buNone/>
            </a:pPr>
            <a:r>
              <a:rPr lang="he-IL" sz="9600" dirty="0"/>
              <a:t> למאכל של בני האדם.</a:t>
            </a:r>
          </a:p>
          <a:p>
            <a:pPr marL="0" indent="0" algn="r" rtl="1">
              <a:buNone/>
            </a:pPr>
            <a:r>
              <a:rPr lang="he-IL" sz="9600" dirty="0"/>
              <a:t>ישנם </a:t>
            </a:r>
            <a:r>
              <a:rPr lang="he-IL" sz="9600" b="1" dirty="0"/>
              <a:t>עצי בר </a:t>
            </a:r>
            <a:r>
              <a:rPr lang="he-IL" sz="9600" dirty="0"/>
              <a:t>שהם עצי סרק, לדוגמה עץ האלון.</a:t>
            </a:r>
          </a:p>
          <a:p>
            <a:pPr marL="0" indent="0" algn="r" rtl="1">
              <a:buNone/>
            </a:pPr>
            <a:endParaRPr lang="en-US" sz="9600" dirty="0"/>
          </a:p>
          <a:p>
            <a:pPr marL="0" indent="0" algn="r" rtl="1">
              <a:buNone/>
            </a:pPr>
            <a:r>
              <a:rPr lang="he-IL" sz="9600" dirty="0"/>
              <a:t>ישנם עצים </a:t>
            </a:r>
            <a:r>
              <a:rPr lang="he-IL" sz="9600" b="1" dirty="0"/>
              <a:t>מתורבתים</a:t>
            </a:r>
            <a:r>
              <a:rPr lang="he-IL" sz="9600" dirty="0"/>
              <a:t> שהם עצי סרק – </a:t>
            </a:r>
          </a:p>
          <a:p>
            <a:pPr marL="0" indent="0" algn="r" rtl="1">
              <a:buNone/>
            </a:pPr>
            <a:r>
              <a:rPr lang="he-IL" sz="9600" dirty="0"/>
              <a:t>אלה הם עצים שהאדם שתל לצרכים כגון, </a:t>
            </a:r>
          </a:p>
          <a:p>
            <a:pPr marL="0" indent="0" algn="r" rtl="1">
              <a:buNone/>
            </a:pPr>
            <a:r>
              <a:rPr lang="he-IL" sz="9600" dirty="0"/>
              <a:t>נוי והצללה. לדוגמה עץ הצאלון.</a:t>
            </a:r>
          </a:p>
          <a:p>
            <a:pPr marL="0" indent="0" algn="r" rtl="1">
              <a:buNone/>
            </a:pPr>
            <a:endParaRPr lang="he-IL" dirty="0"/>
          </a:p>
          <a:p>
            <a:pPr marL="0" indent="0" algn="r" rtl="1">
              <a:buNone/>
            </a:pPr>
            <a:r>
              <a:rPr lang="he-IL" dirty="0"/>
              <a:t>  </a:t>
            </a:r>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en-US" dirty="0"/>
          </a:p>
        </p:txBody>
      </p:sp>
      <p:pic>
        <p:nvPicPr>
          <p:cNvPr id="4" name="Picture 3">
            <a:extLst>
              <a:ext uri="{FF2B5EF4-FFF2-40B4-BE49-F238E27FC236}">
                <a16:creationId xmlns:a16="http://schemas.microsoft.com/office/drawing/2014/main" id="{A2094C87-AC47-AAA7-0F50-DA2DDD8927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502" y="681037"/>
            <a:ext cx="4468925" cy="2981611"/>
          </a:xfrm>
          <a:prstGeom prst="rect">
            <a:avLst/>
          </a:prstGeom>
        </p:spPr>
      </p:pic>
      <p:pic>
        <p:nvPicPr>
          <p:cNvPr id="5" name="Picture 4">
            <a:extLst>
              <a:ext uri="{FF2B5EF4-FFF2-40B4-BE49-F238E27FC236}">
                <a16:creationId xmlns:a16="http://schemas.microsoft.com/office/drawing/2014/main" id="{13A2389D-A9AA-FA73-ECBA-368F8498CB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90" y="3763396"/>
            <a:ext cx="4567350" cy="2893845"/>
          </a:xfrm>
          <a:prstGeom prst="rect">
            <a:avLst/>
          </a:prstGeom>
        </p:spPr>
      </p:pic>
      <p:pic>
        <p:nvPicPr>
          <p:cNvPr id="6" name="Picture 5">
            <a:extLst>
              <a:ext uri="{FF2B5EF4-FFF2-40B4-BE49-F238E27FC236}">
                <a16:creationId xmlns:a16="http://schemas.microsoft.com/office/drawing/2014/main" id="{7526689B-95C1-7F93-374C-55886901B7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7678" y="5877126"/>
            <a:ext cx="1152244" cy="615749"/>
          </a:xfrm>
          <a:prstGeom prst="rect">
            <a:avLst/>
          </a:prstGeom>
        </p:spPr>
      </p:pic>
    </p:spTree>
    <p:extLst>
      <p:ext uri="{BB962C8B-B14F-4D97-AF65-F5344CB8AC3E}">
        <p14:creationId xmlns:p14="http://schemas.microsoft.com/office/powerpoint/2010/main" val="24340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1E4FF-CB4A-BEB9-88B7-9C4C0DF58F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1698B-6B7E-ECC0-3B2A-4BFE00262433}"/>
              </a:ext>
            </a:extLst>
          </p:cNvPr>
          <p:cNvSpPr>
            <a:spLocks noGrp="1"/>
          </p:cNvSpPr>
          <p:nvPr>
            <p:ph type="title"/>
          </p:nvPr>
        </p:nvSpPr>
        <p:spPr/>
        <p:txBody>
          <a:bodyPr/>
          <a:lstStyle/>
          <a:p>
            <a:pPr algn="r"/>
            <a:r>
              <a:rPr lang="he-IL" b="1" dirty="0">
                <a:solidFill>
                  <a:srgbClr val="FF0000"/>
                </a:solidFill>
                <a:cs typeface="+mn-cs"/>
              </a:rPr>
              <a:t>פירות של עצי סרק</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FE6A431E-5E7D-4323-21F9-BEDE0E45FBAF}"/>
              </a:ext>
            </a:extLst>
          </p:cNvPr>
          <p:cNvSpPr>
            <a:spLocks noGrp="1"/>
          </p:cNvSpPr>
          <p:nvPr>
            <p:ph idx="1"/>
          </p:nvPr>
        </p:nvSpPr>
        <p:spPr>
          <a:xfrm>
            <a:off x="838200" y="1576251"/>
            <a:ext cx="10515600" cy="4600712"/>
          </a:xfrm>
        </p:spPr>
        <p:txBody>
          <a:bodyPr>
            <a:normAutofit fontScale="92500" lnSpcReduction="20000"/>
          </a:bodyPr>
          <a:lstStyle/>
          <a:p>
            <a:pPr marL="0" indent="0" algn="r" rtl="1">
              <a:buNone/>
            </a:pPr>
            <a:endParaRPr lang="he-IL" sz="3000" dirty="0"/>
          </a:p>
          <a:p>
            <a:pPr marL="0" indent="0" algn="r" rtl="1">
              <a:buNone/>
            </a:pPr>
            <a:r>
              <a:rPr lang="he-IL" sz="3000" dirty="0"/>
              <a:t>ישנם עצי סרק שיש להם פירות יבשים,</a:t>
            </a:r>
          </a:p>
          <a:p>
            <a:pPr marL="0" indent="0" algn="r" rtl="1">
              <a:buNone/>
            </a:pPr>
            <a:r>
              <a:rPr lang="he-IL" sz="3000" dirty="0"/>
              <a:t>לדוגמה, הפרי של עץ האדר (כנפיות).</a:t>
            </a:r>
          </a:p>
          <a:p>
            <a:pPr marL="0" indent="0" algn="r" rtl="1">
              <a:buNone/>
            </a:pPr>
            <a:r>
              <a:rPr lang="he-IL" sz="1500" dirty="0"/>
              <a:t>  </a:t>
            </a:r>
            <a:endParaRPr lang="he-IL" dirty="0"/>
          </a:p>
          <a:p>
            <a:pPr marL="0" indent="0" algn="r" rtl="1">
              <a:buNone/>
            </a:pPr>
            <a:endParaRPr lang="en-US" dirty="0"/>
          </a:p>
          <a:p>
            <a:pPr marL="0" indent="0" algn="r" rtl="1">
              <a:buNone/>
            </a:pPr>
            <a:endParaRPr lang="en-US" dirty="0"/>
          </a:p>
          <a:p>
            <a:pPr marL="0" indent="0" algn="r" rtl="1">
              <a:buNone/>
            </a:pPr>
            <a:r>
              <a:rPr lang="he-IL" sz="2800" dirty="0"/>
              <a:t>ישנם עצי סרק שיש להם פירות עסיסיים,</a:t>
            </a:r>
          </a:p>
          <a:p>
            <a:pPr marL="0" indent="0" algn="r" rtl="1">
              <a:buNone/>
            </a:pPr>
            <a:r>
              <a:rPr lang="he-IL" sz="2800" dirty="0"/>
              <a:t>לדוגמה, הפרי של האזדרכת</a:t>
            </a:r>
          </a:p>
          <a:p>
            <a:pPr marL="0" indent="0" algn="r" rtl="1">
              <a:buNone/>
            </a:pPr>
            <a:r>
              <a:rPr lang="he-IL" sz="1400" dirty="0"/>
              <a:t>  </a:t>
            </a:r>
            <a:endParaRPr lang="he-IL" dirty="0"/>
          </a:p>
          <a:p>
            <a:pPr marL="0" indent="0" algn="r" rtl="1">
              <a:buNone/>
            </a:pPr>
            <a:endParaRPr lang="he-IL" dirty="0"/>
          </a:p>
          <a:p>
            <a:pPr marL="0" indent="0" algn="r" rtl="1">
              <a:buNone/>
            </a:pPr>
            <a:r>
              <a:rPr lang="he-IL" dirty="0"/>
              <a:t>  </a:t>
            </a:r>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en-US" dirty="0"/>
          </a:p>
        </p:txBody>
      </p:sp>
      <p:pic>
        <p:nvPicPr>
          <p:cNvPr id="6" name="Picture 5">
            <a:extLst>
              <a:ext uri="{FF2B5EF4-FFF2-40B4-BE49-F238E27FC236}">
                <a16:creationId xmlns:a16="http://schemas.microsoft.com/office/drawing/2014/main" id="{AB2D4D02-CECD-4DCC-324E-6DE1C4313F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095" y="129328"/>
            <a:ext cx="4342465" cy="2893846"/>
          </a:xfrm>
          <a:prstGeom prst="rect">
            <a:avLst/>
          </a:prstGeom>
        </p:spPr>
      </p:pic>
      <p:pic>
        <p:nvPicPr>
          <p:cNvPr id="7" name="Picture 6">
            <a:extLst>
              <a:ext uri="{FF2B5EF4-FFF2-40B4-BE49-F238E27FC236}">
                <a16:creationId xmlns:a16="http://schemas.microsoft.com/office/drawing/2014/main" id="{1B2FA8FD-195A-E2AD-7DAA-5378BFC456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109" y="3128843"/>
            <a:ext cx="2796868" cy="3729157"/>
          </a:xfrm>
          <a:prstGeom prst="rect">
            <a:avLst/>
          </a:prstGeom>
        </p:spPr>
      </p:pic>
      <p:pic>
        <p:nvPicPr>
          <p:cNvPr id="8" name="Picture 7">
            <a:extLst>
              <a:ext uri="{FF2B5EF4-FFF2-40B4-BE49-F238E27FC236}">
                <a16:creationId xmlns:a16="http://schemas.microsoft.com/office/drawing/2014/main" id="{B5184531-CEA8-CEF9-BF3B-4C948B7709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2141" y="5968828"/>
            <a:ext cx="1152244" cy="615749"/>
          </a:xfrm>
          <a:prstGeom prst="rect">
            <a:avLst/>
          </a:prstGeom>
        </p:spPr>
      </p:pic>
    </p:spTree>
    <p:extLst>
      <p:ext uri="{BB962C8B-B14F-4D97-AF65-F5344CB8AC3E}">
        <p14:creationId xmlns:p14="http://schemas.microsoft.com/office/powerpoint/2010/main" val="324350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6423-92D9-4799-BAD8-624DC9B5FD8A}"/>
              </a:ext>
            </a:extLst>
          </p:cNvPr>
          <p:cNvSpPr>
            <a:spLocks noGrp="1"/>
          </p:cNvSpPr>
          <p:nvPr>
            <p:ph type="title"/>
          </p:nvPr>
        </p:nvSpPr>
        <p:spPr/>
        <p:txBody>
          <a:bodyPr/>
          <a:lstStyle/>
          <a:p>
            <a:pPr algn="r"/>
            <a:r>
              <a:rPr lang="he-IL" b="1" dirty="0">
                <a:solidFill>
                  <a:srgbClr val="FF0000"/>
                </a:solidFill>
                <a:cs typeface="+mn-cs"/>
              </a:rPr>
              <a:t>סיור: עצי סרק בסביבה</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6A212C3C-EEA7-3D8F-8235-08E99343E66A}"/>
              </a:ext>
            </a:extLst>
          </p:cNvPr>
          <p:cNvSpPr>
            <a:spLocks noGrp="1"/>
          </p:cNvSpPr>
          <p:nvPr>
            <p:ph idx="1"/>
          </p:nvPr>
        </p:nvSpPr>
        <p:spPr/>
        <p:txBody>
          <a:bodyPr/>
          <a:lstStyle/>
          <a:p>
            <a:pPr marL="0" indent="0" algn="r">
              <a:buNone/>
            </a:pPr>
            <a:r>
              <a:rPr lang="he-IL" dirty="0"/>
              <a:t>צאו לסביבה הקרובה.</a:t>
            </a:r>
          </a:p>
          <a:p>
            <a:pPr marL="0" indent="0" algn="r">
              <a:buNone/>
            </a:pPr>
            <a:r>
              <a:rPr lang="he-IL" dirty="0"/>
              <a:t>חפשו עצי סרק (עצים שאנו לא אוכלים את פירותיהם.</a:t>
            </a:r>
          </a:p>
          <a:p>
            <a:pPr marL="514350" indent="-514350" algn="r" rtl="1">
              <a:buAutoNum type="arabicPeriod"/>
            </a:pPr>
            <a:r>
              <a:rPr lang="he-IL" dirty="0"/>
              <a:t>היכן מצאתם את עצי הסרק?</a:t>
            </a:r>
          </a:p>
          <a:p>
            <a:pPr marL="514350" indent="-514350" algn="r" rtl="1">
              <a:buAutoNum type="arabicPeriod"/>
            </a:pPr>
            <a:r>
              <a:rPr lang="he-IL" dirty="0"/>
              <a:t>בדקו כמה מיני עצי סרק יש בסביבה שבה אתם מסיירים?</a:t>
            </a:r>
          </a:p>
          <a:p>
            <a:pPr marL="514350" indent="-514350" algn="r" rtl="1">
              <a:buAutoNum type="arabicPeriod"/>
            </a:pPr>
            <a:r>
              <a:rPr lang="he-IL" dirty="0"/>
              <a:t>האם עצי הסרק האלה מבויתים או עצי בר? לפי מה אתם יודעים?</a:t>
            </a:r>
          </a:p>
          <a:p>
            <a:pPr marL="514350" indent="-514350" algn="r" rtl="1">
              <a:buAutoNum type="arabicPeriod"/>
            </a:pPr>
            <a:r>
              <a:rPr lang="he-IL" dirty="0"/>
              <a:t>חפשו פירות על העץ (לפעמים נושרים על הקרקע).</a:t>
            </a:r>
          </a:p>
          <a:p>
            <a:pPr marL="0" indent="0" algn="r" rtl="1">
              <a:buNone/>
            </a:pPr>
            <a:r>
              <a:rPr lang="he-IL" dirty="0"/>
              <a:t>      לאילו מיני עצים יש פירות יבשים ולאילו פירות עסיסיים.</a:t>
            </a:r>
          </a:p>
          <a:p>
            <a:pPr marL="514350" indent="-514350" algn="r" rtl="1">
              <a:buAutoNum type="arabicPeriod"/>
            </a:pPr>
            <a:endParaRPr lang="he-IL" dirty="0"/>
          </a:p>
          <a:p>
            <a:pPr marL="514350" indent="-514350" algn="r">
              <a:buAutoNum type="arabicPeriod"/>
            </a:pPr>
            <a:endParaRPr lang="en-US" dirty="0"/>
          </a:p>
        </p:txBody>
      </p:sp>
      <p:pic>
        <p:nvPicPr>
          <p:cNvPr id="4" name="Picture 3">
            <a:extLst>
              <a:ext uri="{FF2B5EF4-FFF2-40B4-BE49-F238E27FC236}">
                <a16:creationId xmlns:a16="http://schemas.microsoft.com/office/drawing/2014/main" id="{220D10EA-E438-32CE-18FA-58546B4A5C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524" y="230188"/>
            <a:ext cx="1152244" cy="615749"/>
          </a:xfrm>
          <a:prstGeom prst="rect">
            <a:avLst/>
          </a:prstGeom>
        </p:spPr>
      </p:pic>
    </p:spTree>
    <p:extLst>
      <p:ext uri="{BB962C8B-B14F-4D97-AF65-F5344CB8AC3E}">
        <p14:creationId xmlns:p14="http://schemas.microsoft.com/office/powerpoint/2010/main" val="631848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39A03B-767A-C01E-D1D5-56C7F3AED1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9878" y="3121125"/>
            <a:ext cx="1152244" cy="615749"/>
          </a:xfrm>
          <a:prstGeom prst="rect">
            <a:avLst/>
          </a:prstGeom>
        </p:spPr>
      </p:pic>
      <p:sp>
        <p:nvSpPr>
          <p:cNvPr id="2" name="Title 1">
            <a:extLst>
              <a:ext uri="{FF2B5EF4-FFF2-40B4-BE49-F238E27FC236}">
                <a16:creationId xmlns:a16="http://schemas.microsoft.com/office/drawing/2014/main" id="{59564E8F-ECEE-82A0-ABE5-3B2608B37EDA}"/>
              </a:ext>
            </a:extLst>
          </p:cNvPr>
          <p:cNvSpPr>
            <a:spLocks noGrp="1"/>
          </p:cNvSpPr>
          <p:nvPr>
            <p:ph type="title"/>
          </p:nvPr>
        </p:nvSpPr>
        <p:spPr/>
        <p:txBody>
          <a:bodyPr/>
          <a:lstStyle/>
          <a:p>
            <a:endParaRPr lang="en-US" dirty="0"/>
          </a:p>
        </p:txBody>
      </p:sp>
      <p:pic>
        <p:nvPicPr>
          <p:cNvPr id="4" name="Online Media 3" title="יצירה מפירות סרק. לכבוד טו בשבט ויום המשפחה">
            <a:hlinkClick r:id="" action="ppaction://media"/>
            <a:extLst>
              <a:ext uri="{FF2B5EF4-FFF2-40B4-BE49-F238E27FC236}">
                <a16:creationId xmlns:a16="http://schemas.microsoft.com/office/drawing/2014/main" id="{B1A4C681-5BCB-B892-53D0-7B7C88334CCD}"/>
              </a:ext>
            </a:extLst>
          </p:cNvPr>
          <p:cNvPicPr>
            <a:picLocks noGrp="1" noRot="1" noChangeAspect="1"/>
          </p:cNvPicPr>
          <p:nvPr>
            <p:ph idx="1"/>
            <a:videoFile r:link="rId1"/>
          </p:nvPr>
        </p:nvPicPr>
        <p:blipFill>
          <a:blip r:embed="rId5"/>
          <a:stretch>
            <a:fillRect/>
          </a:stretch>
        </p:blipFill>
        <p:spPr>
          <a:xfrm>
            <a:off x="1542256" y="1198608"/>
            <a:ext cx="9107488" cy="5146078"/>
          </a:xfrm>
          <a:prstGeom prst="rect">
            <a:avLst/>
          </a:prstGeom>
        </p:spPr>
      </p:pic>
    </p:spTree>
    <p:extLst>
      <p:ext uri="{BB962C8B-B14F-4D97-AF65-F5344CB8AC3E}">
        <p14:creationId xmlns:p14="http://schemas.microsoft.com/office/powerpoint/2010/main" val="210472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84C34-8EEC-DCCF-0932-ED09DB65541F}"/>
              </a:ext>
            </a:extLst>
          </p:cNvPr>
          <p:cNvSpPr>
            <a:spLocks noGrp="1"/>
          </p:cNvSpPr>
          <p:nvPr>
            <p:ph type="title"/>
          </p:nvPr>
        </p:nvSpPr>
        <p:spPr/>
        <p:txBody>
          <a:bodyPr>
            <a:normAutofit/>
          </a:bodyPr>
          <a:lstStyle/>
          <a:p>
            <a:pPr algn="ctr"/>
            <a:r>
              <a:rPr lang="he-IL" sz="4800" b="1" dirty="0">
                <a:solidFill>
                  <a:srgbClr val="FF0000"/>
                </a:solidFill>
                <a:cs typeface="+mn-cs"/>
              </a:rPr>
              <a:t>תם ולא נשלם</a:t>
            </a:r>
            <a:endParaRPr lang="en-US" sz="4800" b="1" dirty="0">
              <a:solidFill>
                <a:srgbClr val="FF0000"/>
              </a:solidFill>
              <a:cs typeface="+mn-cs"/>
            </a:endParaRPr>
          </a:p>
        </p:txBody>
      </p:sp>
      <p:pic>
        <p:nvPicPr>
          <p:cNvPr id="4" name="Content Placeholder 3">
            <a:extLst>
              <a:ext uri="{FF2B5EF4-FFF2-40B4-BE49-F238E27FC236}">
                <a16:creationId xmlns:a16="http://schemas.microsoft.com/office/drawing/2014/main" id="{B70F010E-B983-8C24-C919-A93522F5500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795453" y="1564367"/>
            <a:ext cx="6126690" cy="5127341"/>
          </a:xfrm>
          <a:prstGeom prst="rect">
            <a:avLst/>
          </a:prstGeom>
        </p:spPr>
      </p:pic>
      <p:pic>
        <p:nvPicPr>
          <p:cNvPr id="5" name="Picture 4">
            <a:extLst>
              <a:ext uri="{FF2B5EF4-FFF2-40B4-BE49-F238E27FC236}">
                <a16:creationId xmlns:a16="http://schemas.microsoft.com/office/drawing/2014/main" id="{95333B62-22C3-DA32-3D9D-E2B32CFD3B70}"/>
              </a:ext>
            </a:extLst>
          </p:cNvPr>
          <p:cNvPicPr>
            <a:picLocks noChangeAspect="1"/>
          </p:cNvPicPr>
          <p:nvPr/>
        </p:nvPicPr>
        <p:blipFill>
          <a:blip r:embed="rId4"/>
          <a:stretch>
            <a:fillRect/>
          </a:stretch>
        </p:blipFill>
        <p:spPr>
          <a:xfrm>
            <a:off x="355694" y="116668"/>
            <a:ext cx="2030563" cy="1085115"/>
          </a:xfrm>
          <a:prstGeom prst="rect">
            <a:avLst/>
          </a:prstGeom>
        </p:spPr>
      </p:pic>
    </p:spTree>
    <p:extLst>
      <p:ext uri="{BB962C8B-B14F-4D97-AF65-F5344CB8AC3E}">
        <p14:creationId xmlns:p14="http://schemas.microsoft.com/office/powerpoint/2010/main" val="43912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19ED-B8F5-5524-5E78-1292F7B2D8A9}"/>
              </a:ext>
            </a:extLst>
          </p:cNvPr>
          <p:cNvSpPr>
            <a:spLocks noGrp="1"/>
          </p:cNvSpPr>
          <p:nvPr>
            <p:ph type="title"/>
          </p:nvPr>
        </p:nvSpPr>
        <p:spPr/>
        <p:txBody>
          <a:bodyPr>
            <a:normAutofit/>
          </a:bodyPr>
          <a:lstStyle/>
          <a:p>
            <a:pPr algn="r"/>
            <a:r>
              <a:rPr lang="he-IL" sz="6000" b="1" dirty="0">
                <a:solidFill>
                  <a:srgbClr val="FF0000"/>
                </a:solidFill>
                <a:cs typeface="+mn-cs"/>
              </a:rPr>
              <a:t>מנהג אכילת פירות</a:t>
            </a:r>
            <a:endParaRPr lang="en-US" sz="6000" b="1" dirty="0">
              <a:solidFill>
                <a:srgbClr val="FF0000"/>
              </a:solidFill>
              <a:cs typeface="+mn-cs"/>
            </a:endParaRPr>
          </a:p>
        </p:txBody>
      </p:sp>
      <p:sp>
        <p:nvSpPr>
          <p:cNvPr id="3" name="Content Placeholder 2">
            <a:extLst>
              <a:ext uri="{FF2B5EF4-FFF2-40B4-BE49-F238E27FC236}">
                <a16:creationId xmlns:a16="http://schemas.microsoft.com/office/drawing/2014/main" id="{8F55D29D-C224-4A96-646A-3421786D458F}"/>
              </a:ext>
            </a:extLst>
          </p:cNvPr>
          <p:cNvSpPr>
            <a:spLocks noGrp="1"/>
          </p:cNvSpPr>
          <p:nvPr>
            <p:ph idx="1"/>
          </p:nvPr>
        </p:nvSpPr>
        <p:spPr/>
        <p:txBody>
          <a:bodyPr/>
          <a:lstStyle/>
          <a:p>
            <a:pPr marL="0" indent="0" algn="r">
              <a:buNone/>
            </a:pPr>
            <a:r>
              <a:rPr lang="he-IL" dirty="0"/>
              <a:t>בסדר ט"ו בשבט נוהגים לאכול פירות משלוש קבוצות:</a:t>
            </a:r>
          </a:p>
          <a:p>
            <a:pPr algn="r" rtl="1">
              <a:buFont typeface="Wingdings" panose="05000000000000000000" pitchFamily="2" charset="2"/>
              <a:buChar char="ü"/>
            </a:pPr>
            <a:r>
              <a:rPr lang="he-IL" dirty="0"/>
              <a:t> פירות שאוכלים אותם בשלימותם: קליפה ותוכן הפרי.</a:t>
            </a:r>
          </a:p>
          <a:p>
            <a:pPr marL="0" indent="0" algn="r" rtl="1">
              <a:buNone/>
            </a:pPr>
            <a:r>
              <a:rPr lang="he-IL" dirty="0"/>
              <a:t>    דוגמאות: ענבים, תפוח</a:t>
            </a:r>
          </a:p>
          <a:p>
            <a:pPr algn="r" rtl="1">
              <a:buFont typeface="Wingdings" panose="05000000000000000000" pitchFamily="2" charset="2"/>
              <a:buChar char="ü"/>
            </a:pPr>
            <a:r>
              <a:rPr lang="he-IL" dirty="0"/>
              <a:t> פירות שזורקים את קליפתם ואוכלים רק את תוכן הפרי.</a:t>
            </a:r>
          </a:p>
          <a:p>
            <a:pPr marL="0" indent="0" algn="r" rtl="1">
              <a:buNone/>
            </a:pPr>
            <a:r>
              <a:rPr lang="he-IL" dirty="0"/>
              <a:t>    דוגמאות: אבטיח, פירות הדר, שקדים, אגוזים, רימונים</a:t>
            </a:r>
          </a:p>
          <a:p>
            <a:pPr algn="r" rtl="1">
              <a:buFont typeface="Wingdings" panose="05000000000000000000" pitchFamily="2" charset="2"/>
              <a:buChar char="ü"/>
            </a:pPr>
            <a:r>
              <a:rPr lang="he-IL" dirty="0"/>
              <a:t> פירות שאוכלים את החלק החיצוני וזורקים את הגלעין.</a:t>
            </a:r>
          </a:p>
          <a:p>
            <a:pPr marL="0" indent="0" algn="r" rtl="1">
              <a:buNone/>
            </a:pPr>
            <a:r>
              <a:rPr lang="he-IL" dirty="0"/>
              <a:t>    דוגמאות: שזיף, משמש, אבוקדו (גם קליפה), זיתים</a:t>
            </a:r>
            <a:endParaRPr lang="en-US" dirty="0"/>
          </a:p>
        </p:txBody>
      </p:sp>
      <p:pic>
        <p:nvPicPr>
          <p:cNvPr id="6" name="Picture 5">
            <a:extLst>
              <a:ext uri="{FF2B5EF4-FFF2-40B4-BE49-F238E27FC236}">
                <a16:creationId xmlns:a16="http://schemas.microsoft.com/office/drawing/2014/main" id="{6B325782-ED75-87D1-A41C-6EF6FE9C52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91540" y="3057946"/>
            <a:ext cx="2224940" cy="1428829"/>
          </a:xfrm>
          <a:prstGeom prst="rect">
            <a:avLst/>
          </a:prstGeom>
        </p:spPr>
      </p:pic>
      <p:pic>
        <p:nvPicPr>
          <p:cNvPr id="7" name="Picture 6">
            <a:extLst>
              <a:ext uri="{FF2B5EF4-FFF2-40B4-BE49-F238E27FC236}">
                <a16:creationId xmlns:a16="http://schemas.microsoft.com/office/drawing/2014/main" id="{D823457C-1D19-97C5-B9C9-EADC0E4CDC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540" y="4675394"/>
            <a:ext cx="3338864" cy="2225040"/>
          </a:xfrm>
          <a:prstGeom prst="rect">
            <a:avLst/>
          </a:prstGeom>
        </p:spPr>
      </p:pic>
      <p:pic>
        <p:nvPicPr>
          <p:cNvPr id="9" name="Picture 8">
            <a:extLst>
              <a:ext uri="{FF2B5EF4-FFF2-40B4-BE49-F238E27FC236}">
                <a16:creationId xmlns:a16="http://schemas.microsoft.com/office/drawing/2014/main" id="{AD5E1DBA-BC12-30A8-A64A-F384EF2A22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540" y="1236522"/>
            <a:ext cx="2369055" cy="1573201"/>
          </a:xfrm>
          <a:prstGeom prst="rect">
            <a:avLst/>
          </a:prstGeom>
        </p:spPr>
      </p:pic>
      <p:pic>
        <p:nvPicPr>
          <p:cNvPr id="10" name="Picture 9">
            <a:extLst>
              <a:ext uri="{FF2B5EF4-FFF2-40B4-BE49-F238E27FC236}">
                <a16:creationId xmlns:a16="http://schemas.microsoft.com/office/drawing/2014/main" id="{806528EA-199C-2213-0D56-F5334B893C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979" y="307213"/>
            <a:ext cx="1389993" cy="747648"/>
          </a:xfrm>
          <a:prstGeom prst="rect">
            <a:avLst/>
          </a:prstGeom>
        </p:spPr>
      </p:pic>
    </p:spTree>
    <p:extLst>
      <p:ext uri="{BB962C8B-B14F-4D97-AF65-F5344CB8AC3E}">
        <p14:creationId xmlns:p14="http://schemas.microsoft.com/office/powerpoint/2010/main" val="323152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03E0A-955A-F006-3805-C7926579CDA1}"/>
              </a:ext>
            </a:extLst>
          </p:cNvPr>
          <p:cNvSpPr>
            <a:spLocks noGrp="1"/>
          </p:cNvSpPr>
          <p:nvPr>
            <p:ph type="title"/>
          </p:nvPr>
        </p:nvSpPr>
        <p:spPr/>
        <p:txBody>
          <a:bodyPr/>
          <a:lstStyle/>
          <a:p>
            <a:pPr algn="r"/>
            <a:r>
              <a:rPr lang="he-IL" b="1" dirty="0">
                <a:solidFill>
                  <a:srgbClr val="FF0000"/>
                </a:solidFill>
                <a:cs typeface="+mn-cs"/>
              </a:rPr>
              <a:t>פעילות: מיון פירות לפי מנהג סדר טו בשבט  </a:t>
            </a:r>
            <a:endParaRPr lang="en-US" b="1" dirty="0">
              <a:solidFill>
                <a:srgbClr val="FF0000"/>
              </a:solidFill>
              <a:cs typeface="+mn-cs"/>
            </a:endParaRPr>
          </a:p>
        </p:txBody>
      </p:sp>
      <p:pic>
        <p:nvPicPr>
          <p:cNvPr id="4" name="Content Placeholder 3">
            <a:extLst>
              <a:ext uri="{FF2B5EF4-FFF2-40B4-BE49-F238E27FC236}">
                <a16:creationId xmlns:a16="http://schemas.microsoft.com/office/drawing/2014/main" id="{F57D4A6C-5B97-A5CF-D669-2BF51F6F2F0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05099" y="1841131"/>
            <a:ext cx="5704113" cy="4335831"/>
          </a:xfrm>
          <a:prstGeom prst="rect">
            <a:avLst/>
          </a:prstGeom>
        </p:spPr>
      </p:pic>
      <p:sp>
        <p:nvSpPr>
          <p:cNvPr id="5" name="TextBox 4">
            <a:extLst>
              <a:ext uri="{FF2B5EF4-FFF2-40B4-BE49-F238E27FC236}">
                <a16:creationId xmlns:a16="http://schemas.microsoft.com/office/drawing/2014/main" id="{A09D8631-CA47-812A-4F93-4511A65114C0}"/>
              </a:ext>
            </a:extLst>
          </p:cNvPr>
          <p:cNvSpPr txBox="1"/>
          <p:nvPr/>
        </p:nvSpPr>
        <p:spPr>
          <a:xfrm>
            <a:off x="6374674" y="1690688"/>
            <a:ext cx="4979126" cy="4154984"/>
          </a:xfrm>
          <a:prstGeom prst="rect">
            <a:avLst/>
          </a:prstGeom>
          <a:noFill/>
        </p:spPr>
        <p:txBody>
          <a:bodyPr wrap="square" rtlCol="0">
            <a:spAutoFit/>
          </a:bodyPr>
          <a:lstStyle/>
          <a:p>
            <a:pPr marL="342900" indent="-342900" algn="r" rtl="1">
              <a:buFont typeface="+mj-lt"/>
              <a:buAutoNum type="arabicPeriod"/>
            </a:pPr>
            <a:r>
              <a:rPr lang="he-IL" sz="2400" dirty="0"/>
              <a:t>מבקשים מהתלמידים להביא פירות לכיתה.</a:t>
            </a:r>
          </a:p>
          <a:p>
            <a:pPr marL="342900" indent="-342900" algn="r" rtl="1">
              <a:buFont typeface="+mj-lt"/>
              <a:buAutoNum type="arabicPeriod"/>
            </a:pPr>
            <a:r>
              <a:rPr lang="he-IL" sz="2400" dirty="0"/>
              <a:t>גם ירקות שמבחינה בוטנית נחשבים לפרי (עגבנייה, מלפפון וכדמה).</a:t>
            </a:r>
          </a:p>
          <a:p>
            <a:pPr marL="342900" indent="-342900" algn="r" rtl="1">
              <a:buFont typeface="+mj-lt"/>
              <a:buAutoNum type="arabicPeriod"/>
            </a:pPr>
            <a:r>
              <a:rPr lang="he-IL" sz="2400" dirty="0"/>
              <a:t>מציגים לתלמידים את צורת מיון הפירות לפי מנהגי ט"ו בשבט.</a:t>
            </a:r>
          </a:p>
          <a:p>
            <a:pPr marL="342900" indent="-342900" algn="r" rtl="1">
              <a:buFont typeface="+mj-lt"/>
              <a:buAutoNum type="arabicPeriod"/>
            </a:pPr>
            <a:r>
              <a:rPr lang="he-IL" sz="2400" dirty="0"/>
              <a:t>מבקשים מהם למיין את הפירות לשלוש קבוצות.</a:t>
            </a:r>
          </a:p>
          <a:p>
            <a:pPr marL="342900" indent="-342900" algn="r" rtl="1">
              <a:buFont typeface="+mj-lt"/>
              <a:buAutoNum type="arabicPeriod"/>
            </a:pPr>
            <a:r>
              <a:rPr lang="he-IL" sz="2400" dirty="0"/>
              <a:t>מקיימים שיח: מה אפשר לעשות עם הפסולת של חלקי הפרי שאינם נאכלים?</a:t>
            </a:r>
            <a:endParaRPr lang="en-US" sz="2400" dirty="0"/>
          </a:p>
        </p:txBody>
      </p:sp>
      <p:pic>
        <p:nvPicPr>
          <p:cNvPr id="6" name="Picture 5">
            <a:extLst>
              <a:ext uri="{FF2B5EF4-FFF2-40B4-BE49-F238E27FC236}">
                <a16:creationId xmlns:a16="http://schemas.microsoft.com/office/drawing/2014/main" id="{C0C11BD6-BE25-D0E5-7EB5-C4FBCC6E5B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425" y="214682"/>
            <a:ext cx="1207112" cy="649280"/>
          </a:xfrm>
          <a:prstGeom prst="rect">
            <a:avLst/>
          </a:prstGeom>
        </p:spPr>
      </p:pic>
    </p:spTree>
    <p:extLst>
      <p:ext uri="{BB962C8B-B14F-4D97-AF65-F5344CB8AC3E}">
        <p14:creationId xmlns:p14="http://schemas.microsoft.com/office/powerpoint/2010/main" val="200248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7A3D-D30D-40CD-E108-092E5C0E2E0A}"/>
              </a:ext>
            </a:extLst>
          </p:cNvPr>
          <p:cNvSpPr>
            <a:spLocks noGrp="1"/>
          </p:cNvSpPr>
          <p:nvPr>
            <p:ph type="title"/>
          </p:nvPr>
        </p:nvSpPr>
        <p:spPr/>
        <p:txBody>
          <a:bodyPr>
            <a:normAutofit/>
          </a:bodyPr>
          <a:lstStyle/>
          <a:p>
            <a:pPr algn="r"/>
            <a:r>
              <a:rPr lang="he-IL" sz="4800" b="1" dirty="0">
                <a:solidFill>
                  <a:srgbClr val="FF0000"/>
                </a:solidFill>
                <a:cs typeface="+mn-cs"/>
              </a:rPr>
              <a:t>פירות עסיסיים ופירות יבשים</a:t>
            </a:r>
            <a:endParaRPr lang="en-US" sz="4800" b="1" dirty="0">
              <a:solidFill>
                <a:srgbClr val="FF0000"/>
              </a:solidFill>
              <a:cs typeface="+mn-cs"/>
            </a:endParaRPr>
          </a:p>
        </p:txBody>
      </p:sp>
      <p:sp>
        <p:nvSpPr>
          <p:cNvPr id="3" name="Content Placeholder 2">
            <a:extLst>
              <a:ext uri="{FF2B5EF4-FFF2-40B4-BE49-F238E27FC236}">
                <a16:creationId xmlns:a16="http://schemas.microsoft.com/office/drawing/2014/main" id="{E4D0D8D0-D495-B8F5-E967-2B5320DFCD3F}"/>
              </a:ext>
            </a:extLst>
          </p:cNvPr>
          <p:cNvSpPr>
            <a:spLocks noGrp="1"/>
          </p:cNvSpPr>
          <p:nvPr>
            <p:ph idx="1"/>
          </p:nvPr>
        </p:nvSpPr>
        <p:spPr/>
        <p:txBody>
          <a:bodyPr/>
          <a:lstStyle/>
          <a:p>
            <a:pPr marL="0" indent="0" algn="r">
              <a:buNone/>
            </a:pPr>
            <a:r>
              <a:rPr lang="he-IL" sz="3200" b="1" dirty="0"/>
              <a:t>פירות עסיסיים:</a:t>
            </a:r>
          </a:p>
          <a:p>
            <a:pPr marL="0" indent="0" algn="r">
              <a:buNone/>
            </a:pPr>
            <a:r>
              <a:rPr lang="he-IL" dirty="0"/>
              <a:t>מבחינה בוטנית פרי עסיסי הוא פרי שמכיל ציפה שבתוכה זרעים.</a:t>
            </a:r>
          </a:p>
          <a:p>
            <a:pPr marL="0" indent="0" algn="r">
              <a:buNone/>
            </a:pPr>
            <a:r>
              <a:rPr lang="he-IL" dirty="0"/>
              <a:t>דוגמאות לפירות עסיסיים:</a:t>
            </a:r>
          </a:p>
          <a:p>
            <a:pPr marL="0" indent="0" algn="r">
              <a:buNone/>
            </a:pPr>
            <a:endParaRPr lang="he-IL" dirty="0"/>
          </a:p>
          <a:p>
            <a:pPr marL="0" indent="0" algn="r">
              <a:buNone/>
            </a:pPr>
            <a:r>
              <a:rPr lang="he-IL" dirty="0"/>
              <a:t> </a:t>
            </a:r>
            <a:endParaRPr lang="en-US" dirty="0"/>
          </a:p>
        </p:txBody>
      </p:sp>
      <p:pic>
        <p:nvPicPr>
          <p:cNvPr id="4" name="Picture 3">
            <a:extLst>
              <a:ext uri="{FF2B5EF4-FFF2-40B4-BE49-F238E27FC236}">
                <a16:creationId xmlns:a16="http://schemas.microsoft.com/office/drawing/2014/main" id="{8250D443-CAB2-A0A8-688D-C76E0212A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430" y="3691621"/>
            <a:ext cx="4266606" cy="3099816"/>
          </a:xfrm>
          <a:prstGeom prst="rect">
            <a:avLst/>
          </a:prstGeom>
        </p:spPr>
      </p:pic>
      <p:pic>
        <p:nvPicPr>
          <p:cNvPr id="5" name="Picture 4">
            <a:extLst>
              <a:ext uri="{FF2B5EF4-FFF2-40B4-BE49-F238E27FC236}">
                <a16:creationId xmlns:a16="http://schemas.microsoft.com/office/drawing/2014/main" id="{DE17AC84-31F1-E5A6-214F-1B9F724700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4965" y="3687587"/>
            <a:ext cx="4222819" cy="3170413"/>
          </a:xfrm>
          <a:prstGeom prst="rect">
            <a:avLst/>
          </a:prstGeom>
        </p:spPr>
      </p:pic>
      <p:pic>
        <p:nvPicPr>
          <p:cNvPr id="6" name="Picture 5">
            <a:extLst>
              <a:ext uri="{FF2B5EF4-FFF2-40B4-BE49-F238E27FC236}">
                <a16:creationId xmlns:a16="http://schemas.microsoft.com/office/drawing/2014/main" id="{8EC90BB5-A299-601E-5487-EAB279E5F9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42330" y="4254515"/>
            <a:ext cx="3906754" cy="2603485"/>
          </a:xfrm>
          <a:prstGeom prst="rect">
            <a:avLst/>
          </a:prstGeom>
        </p:spPr>
      </p:pic>
      <p:pic>
        <p:nvPicPr>
          <p:cNvPr id="7" name="Picture 6">
            <a:extLst>
              <a:ext uri="{FF2B5EF4-FFF2-40B4-BE49-F238E27FC236}">
                <a16:creationId xmlns:a16="http://schemas.microsoft.com/office/drawing/2014/main" id="{64256086-F2B7-2A86-5877-28BE58A867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9770" y="275086"/>
            <a:ext cx="1148103" cy="617541"/>
          </a:xfrm>
          <a:prstGeom prst="rect">
            <a:avLst/>
          </a:prstGeom>
        </p:spPr>
      </p:pic>
    </p:spTree>
    <p:extLst>
      <p:ext uri="{BB962C8B-B14F-4D97-AF65-F5344CB8AC3E}">
        <p14:creationId xmlns:p14="http://schemas.microsoft.com/office/powerpoint/2010/main" val="285498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27546-2A07-A177-51A8-B0D13A6A793F}"/>
              </a:ext>
            </a:extLst>
          </p:cNvPr>
          <p:cNvSpPr>
            <a:spLocks noGrp="1"/>
          </p:cNvSpPr>
          <p:nvPr>
            <p:ph type="title"/>
          </p:nvPr>
        </p:nvSpPr>
        <p:spPr>
          <a:xfrm>
            <a:off x="838200" y="365125"/>
            <a:ext cx="11054028" cy="1325563"/>
          </a:xfrm>
        </p:spPr>
        <p:txBody>
          <a:bodyPr>
            <a:normAutofit/>
          </a:bodyPr>
          <a:lstStyle/>
          <a:p>
            <a:pPr algn="r"/>
            <a:r>
              <a:rPr lang="he-IL" sz="5400" b="1" dirty="0">
                <a:solidFill>
                  <a:srgbClr val="FF0000"/>
                </a:solidFill>
                <a:cs typeface="+mn-cs"/>
              </a:rPr>
              <a:t>פירות יבשים (מאכל)</a:t>
            </a:r>
            <a:endParaRPr lang="en-US" sz="5400" b="1" dirty="0">
              <a:solidFill>
                <a:srgbClr val="FF0000"/>
              </a:solidFill>
              <a:cs typeface="+mn-cs"/>
            </a:endParaRPr>
          </a:p>
        </p:txBody>
      </p:sp>
      <p:sp>
        <p:nvSpPr>
          <p:cNvPr id="5" name="TextBox 4">
            <a:extLst>
              <a:ext uri="{FF2B5EF4-FFF2-40B4-BE49-F238E27FC236}">
                <a16:creationId xmlns:a16="http://schemas.microsoft.com/office/drawing/2014/main" id="{0EA03F4F-A0CB-4003-70BE-356CA61A4A56}"/>
              </a:ext>
            </a:extLst>
          </p:cNvPr>
          <p:cNvSpPr txBox="1"/>
          <p:nvPr/>
        </p:nvSpPr>
        <p:spPr>
          <a:xfrm>
            <a:off x="4711337" y="1499617"/>
            <a:ext cx="7001692" cy="2554545"/>
          </a:xfrm>
          <a:prstGeom prst="rect">
            <a:avLst/>
          </a:prstGeom>
          <a:noFill/>
        </p:spPr>
        <p:txBody>
          <a:bodyPr wrap="square" rtlCol="0">
            <a:spAutoFit/>
          </a:bodyPr>
          <a:lstStyle/>
          <a:p>
            <a:pPr algn="r"/>
            <a:r>
              <a:rPr lang="he-IL" sz="3200" dirty="0"/>
              <a:t>מבחינה בוטנית פרי יבש הוא פרי שאין בו ציפה. הפרי כולל קליפה וזרעים.</a:t>
            </a:r>
          </a:p>
          <a:p>
            <a:pPr algn="r"/>
            <a:r>
              <a:rPr lang="he-IL" sz="3200" dirty="0"/>
              <a:t>דוגמאות:</a:t>
            </a:r>
          </a:p>
          <a:p>
            <a:pPr algn="r"/>
            <a:r>
              <a:rPr lang="he-IL" sz="3200" dirty="0"/>
              <a:t>תרמילים כמו  הפירות של אפונה ובוטנים.</a:t>
            </a:r>
          </a:p>
          <a:p>
            <a:pPr algn="r"/>
            <a:r>
              <a:rPr lang="he-IL" sz="3200" dirty="0"/>
              <a:t>   </a:t>
            </a:r>
            <a:endParaRPr lang="en-US" sz="3200" dirty="0"/>
          </a:p>
        </p:txBody>
      </p:sp>
      <p:pic>
        <p:nvPicPr>
          <p:cNvPr id="6" name="Picture 5">
            <a:extLst>
              <a:ext uri="{FF2B5EF4-FFF2-40B4-BE49-F238E27FC236}">
                <a16:creationId xmlns:a16="http://schemas.microsoft.com/office/drawing/2014/main" id="{4517AB08-058E-7504-69E4-326D62BFAF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958" y="3795528"/>
            <a:ext cx="4656275" cy="2797295"/>
          </a:xfrm>
          <a:prstGeom prst="rect">
            <a:avLst/>
          </a:prstGeom>
        </p:spPr>
      </p:pic>
      <p:pic>
        <p:nvPicPr>
          <p:cNvPr id="7" name="Picture 6">
            <a:extLst>
              <a:ext uri="{FF2B5EF4-FFF2-40B4-BE49-F238E27FC236}">
                <a16:creationId xmlns:a16="http://schemas.microsoft.com/office/drawing/2014/main" id="{7EA3A2C1-EAB3-8BF2-4725-A07BB7DF0D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4477" y="3951412"/>
            <a:ext cx="4293021" cy="2813941"/>
          </a:xfrm>
          <a:prstGeom prst="rect">
            <a:avLst/>
          </a:prstGeom>
        </p:spPr>
      </p:pic>
      <p:pic>
        <p:nvPicPr>
          <p:cNvPr id="10" name="Content Placeholder 9">
            <a:extLst>
              <a:ext uri="{FF2B5EF4-FFF2-40B4-BE49-F238E27FC236}">
                <a16:creationId xmlns:a16="http://schemas.microsoft.com/office/drawing/2014/main" id="{05A1A141-7EDE-C813-78CC-799DEEF3FC42}"/>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160159" y="182245"/>
            <a:ext cx="2701933" cy="3377416"/>
          </a:xfrm>
          <a:prstGeom prst="rect">
            <a:avLst/>
          </a:prstGeom>
        </p:spPr>
      </p:pic>
      <p:pic>
        <p:nvPicPr>
          <p:cNvPr id="11" name="Picture 10">
            <a:extLst>
              <a:ext uri="{FF2B5EF4-FFF2-40B4-BE49-F238E27FC236}">
                <a16:creationId xmlns:a16="http://schemas.microsoft.com/office/drawing/2014/main" id="{2E9ECA3C-8917-B670-7252-78BBE43BDC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47798" y="5977074"/>
            <a:ext cx="1152244" cy="615749"/>
          </a:xfrm>
          <a:prstGeom prst="rect">
            <a:avLst/>
          </a:prstGeom>
        </p:spPr>
      </p:pic>
    </p:spTree>
    <p:extLst>
      <p:ext uri="{BB962C8B-B14F-4D97-AF65-F5344CB8AC3E}">
        <p14:creationId xmlns:p14="http://schemas.microsoft.com/office/powerpoint/2010/main" val="334043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C600-0731-3B76-932C-09207C8C2F82}"/>
              </a:ext>
            </a:extLst>
          </p:cNvPr>
          <p:cNvSpPr>
            <a:spLocks noGrp="1"/>
          </p:cNvSpPr>
          <p:nvPr>
            <p:ph type="title"/>
          </p:nvPr>
        </p:nvSpPr>
        <p:spPr>
          <a:xfrm>
            <a:off x="838200" y="365125"/>
            <a:ext cx="10515600" cy="1325563"/>
          </a:xfrm>
        </p:spPr>
        <p:txBody>
          <a:bodyPr/>
          <a:lstStyle/>
          <a:p>
            <a:pPr algn="r"/>
            <a:r>
              <a:rPr lang="he-IL" b="1" dirty="0">
                <a:solidFill>
                  <a:srgbClr val="FF0000"/>
                </a:solidFill>
                <a:cs typeface="+mn-cs"/>
              </a:rPr>
              <a:t>פירות יבשים : אגוז, כנפית  וזרעון  הלקטי</a:t>
            </a:r>
            <a:endParaRPr lang="en-US" b="1" dirty="0">
              <a:solidFill>
                <a:srgbClr val="FF0000"/>
              </a:solidFill>
              <a:cs typeface="+mn-cs"/>
            </a:endParaRPr>
          </a:p>
        </p:txBody>
      </p:sp>
      <p:pic>
        <p:nvPicPr>
          <p:cNvPr id="4" name="Content Placeholder 3">
            <a:extLst>
              <a:ext uri="{FF2B5EF4-FFF2-40B4-BE49-F238E27FC236}">
                <a16:creationId xmlns:a16="http://schemas.microsoft.com/office/drawing/2014/main" id="{F6149393-2D2F-67A8-3467-E476FE10DB0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17193" y="1866566"/>
            <a:ext cx="3534670" cy="2355526"/>
          </a:xfrm>
        </p:spPr>
      </p:pic>
      <p:pic>
        <p:nvPicPr>
          <p:cNvPr id="5" name="Picture 4">
            <a:extLst>
              <a:ext uri="{FF2B5EF4-FFF2-40B4-BE49-F238E27FC236}">
                <a16:creationId xmlns:a16="http://schemas.microsoft.com/office/drawing/2014/main" id="{3AD72927-3C86-578E-C001-F77708A24D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5274" y="4397970"/>
            <a:ext cx="3536589" cy="2355527"/>
          </a:xfrm>
          <a:prstGeom prst="rect">
            <a:avLst/>
          </a:prstGeom>
        </p:spPr>
      </p:pic>
      <p:pic>
        <p:nvPicPr>
          <p:cNvPr id="6" name="Picture 5">
            <a:extLst>
              <a:ext uri="{FF2B5EF4-FFF2-40B4-BE49-F238E27FC236}">
                <a16:creationId xmlns:a16="http://schemas.microsoft.com/office/drawing/2014/main" id="{33571ED1-E78F-E6B4-01DC-B9D98A67F3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1581" y="1849075"/>
            <a:ext cx="3534670" cy="2355526"/>
          </a:xfrm>
          <a:prstGeom prst="rect">
            <a:avLst/>
          </a:prstGeom>
        </p:spPr>
      </p:pic>
      <p:pic>
        <p:nvPicPr>
          <p:cNvPr id="9" name="Picture 8">
            <a:extLst>
              <a:ext uri="{FF2B5EF4-FFF2-40B4-BE49-F238E27FC236}">
                <a16:creationId xmlns:a16="http://schemas.microsoft.com/office/drawing/2014/main" id="{385059C5-9066-3450-306C-175BEEF40C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51732" y="4397970"/>
            <a:ext cx="3714519" cy="2294833"/>
          </a:xfrm>
          <a:prstGeom prst="rect">
            <a:avLst/>
          </a:prstGeom>
        </p:spPr>
      </p:pic>
      <p:sp>
        <p:nvSpPr>
          <p:cNvPr id="12" name="TextBox 11">
            <a:extLst>
              <a:ext uri="{FF2B5EF4-FFF2-40B4-BE49-F238E27FC236}">
                <a16:creationId xmlns:a16="http://schemas.microsoft.com/office/drawing/2014/main" id="{99FCD6F4-8D0B-6AE8-018B-F39CA81CA184}"/>
              </a:ext>
            </a:extLst>
          </p:cNvPr>
          <p:cNvSpPr txBox="1"/>
          <p:nvPr/>
        </p:nvSpPr>
        <p:spPr>
          <a:xfrm>
            <a:off x="452846" y="2037806"/>
            <a:ext cx="1262743" cy="461665"/>
          </a:xfrm>
          <a:prstGeom prst="rect">
            <a:avLst/>
          </a:prstGeom>
          <a:noFill/>
        </p:spPr>
        <p:txBody>
          <a:bodyPr wrap="square" rtlCol="0">
            <a:spAutoFit/>
          </a:bodyPr>
          <a:lstStyle/>
          <a:p>
            <a:r>
              <a:rPr lang="he-IL" sz="2400" b="1" dirty="0" err="1"/>
              <a:t>זרעונים</a:t>
            </a:r>
            <a:endParaRPr lang="en-US" sz="2400" b="1" dirty="0"/>
          </a:p>
        </p:txBody>
      </p:sp>
      <p:sp>
        <p:nvSpPr>
          <p:cNvPr id="13" name="TextBox 12">
            <a:extLst>
              <a:ext uri="{FF2B5EF4-FFF2-40B4-BE49-F238E27FC236}">
                <a16:creationId xmlns:a16="http://schemas.microsoft.com/office/drawing/2014/main" id="{D337A32B-6FB1-A4A3-7612-48A1EF4BA3EA}"/>
              </a:ext>
            </a:extLst>
          </p:cNvPr>
          <p:cNvSpPr txBox="1"/>
          <p:nvPr/>
        </p:nvSpPr>
        <p:spPr>
          <a:xfrm>
            <a:off x="622264" y="4885509"/>
            <a:ext cx="1193075" cy="461665"/>
          </a:xfrm>
          <a:prstGeom prst="rect">
            <a:avLst/>
          </a:prstGeom>
          <a:noFill/>
        </p:spPr>
        <p:txBody>
          <a:bodyPr wrap="square" rtlCol="0">
            <a:spAutoFit/>
          </a:bodyPr>
          <a:lstStyle/>
          <a:p>
            <a:r>
              <a:rPr lang="he-IL" sz="2400" b="1" dirty="0"/>
              <a:t>אגוזים</a:t>
            </a:r>
            <a:endParaRPr lang="en-US" sz="2400" b="1" dirty="0"/>
          </a:p>
        </p:txBody>
      </p:sp>
      <p:sp>
        <p:nvSpPr>
          <p:cNvPr id="14" name="TextBox 13">
            <a:extLst>
              <a:ext uri="{FF2B5EF4-FFF2-40B4-BE49-F238E27FC236}">
                <a16:creationId xmlns:a16="http://schemas.microsoft.com/office/drawing/2014/main" id="{6112505E-B2CD-914F-FFA1-E2AD89707B0B}"/>
              </a:ext>
            </a:extLst>
          </p:cNvPr>
          <p:cNvSpPr txBox="1"/>
          <p:nvPr/>
        </p:nvSpPr>
        <p:spPr>
          <a:xfrm>
            <a:off x="10223863" y="2333897"/>
            <a:ext cx="1663337" cy="461665"/>
          </a:xfrm>
          <a:prstGeom prst="rect">
            <a:avLst/>
          </a:prstGeom>
          <a:noFill/>
        </p:spPr>
        <p:txBody>
          <a:bodyPr wrap="square" rtlCol="0">
            <a:spAutoFit/>
          </a:bodyPr>
          <a:lstStyle/>
          <a:p>
            <a:r>
              <a:rPr lang="he-IL" sz="2400" b="1" dirty="0"/>
              <a:t>כנפיות</a:t>
            </a:r>
            <a:endParaRPr lang="en-US" sz="2400" b="1" dirty="0"/>
          </a:p>
        </p:txBody>
      </p:sp>
      <p:sp>
        <p:nvSpPr>
          <p:cNvPr id="15" name="TextBox 14">
            <a:extLst>
              <a:ext uri="{FF2B5EF4-FFF2-40B4-BE49-F238E27FC236}">
                <a16:creationId xmlns:a16="http://schemas.microsoft.com/office/drawing/2014/main" id="{030BE235-BDC5-1038-F2F0-74AE422DFEFC}"/>
              </a:ext>
            </a:extLst>
          </p:cNvPr>
          <p:cNvSpPr txBox="1"/>
          <p:nvPr/>
        </p:nvSpPr>
        <p:spPr>
          <a:xfrm>
            <a:off x="10432870" y="4885509"/>
            <a:ext cx="1254034" cy="461665"/>
          </a:xfrm>
          <a:prstGeom prst="rect">
            <a:avLst/>
          </a:prstGeom>
          <a:noFill/>
        </p:spPr>
        <p:txBody>
          <a:bodyPr wrap="square" rtlCol="0">
            <a:spAutoFit/>
          </a:bodyPr>
          <a:lstStyle/>
          <a:p>
            <a:r>
              <a:rPr lang="he-IL" sz="2400" b="1" dirty="0"/>
              <a:t>הלקטים</a:t>
            </a:r>
            <a:endParaRPr lang="en-US" sz="2400" b="1" dirty="0"/>
          </a:p>
        </p:txBody>
      </p:sp>
      <p:pic>
        <p:nvPicPr>
          <p:cNvPr id="16" name="Picture 15">
            <a:extLst>
              <a:ext uri="{FF2B5EF4-FFF2-40B4-BE49-F238E27FC236}">
                <a16:creationId xmlns:a16="http://schemas.microsoft.com/office/drawing/2014/main" id="{B0906972-D509-4721-64E7-845A684462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557" y="365125"/>
            <a:ext cx="1152244" cy="615749"/>
          </a:xfrm>
          <a:prstGeom prst="rect">
            <a:avLst/>
          </a:prstGeom>
        </p:spPr>
      </p:pic>
    </p:spTree>
    <p:extLst>
      <p:ext uri="{BB962C8B-B14F-4D97-AF65-F5344CB8AC3E}">
        <p14:creationId xmlns:p14="http://schemas.microsoft.com/office/powerpoint/2010/main" val="190946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F66F-A511-6D59-9F56-779CE4F5E325}"/>
              </a:ext>
            </a:extLst>
          </p:cNvPr>
          <p:cNvSpPr>
            <a:spLocks noGrp="1"/>
          </p:cNvSpPr>
          <p:nvPr>
            <p:ph type="title"/>
          </p:nvPr>
        </p:nvSpPr>
        <p:spPr/>
        <p:txBody>
          <a:bodyPr/>
          <a:lstStyle/>
          <a:p>
            <a:pPr algn="r"/>
            <a:r>
              <a:rPr lang="he-IL" b="1" dirty="0">
                <a:solidFill>
                  <a:srgbClr val="FF0000"/>
                </a:solidFill>
                <a:cs typeface="+mn-cs"/>
              </a:rPr>
              <a:t>מנהג אכילת פירות יבשים או מיובשים</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1C098A72-4A5D-1C2B-1B76-66F36C3D1D24}"/>
              </a:ext>
            </a:extLst>
          </p:cNvPr>
          <p:cNvSpPr>
            <a:spLocks noGrp="1"/>
          </p:cNvSpPr>
          <p:nvPr>
            <p:ph idx="1"/>
          </p:nvPr>
        </p:nvSpPr>
        <p:spPr>
          <a:xfrm>
            <a:off x="977537" y="1825625"/>
            <a:ext cx="10515600" cy="4351338"/>
          </a:xfrm>
        </p:spPr>
        <p:txBody>
          <a:bodyPr>
            <a:normAutofit lnSpcReduction="10000"/>
          </a:bodyPr>
          <a:lstStyle/>
          <a:p>
            <a:pPr marL="0" indent="0" algn="r">
              <a:buNone/>
            </a:pPr>
            <a:r>
              <a:rPr lang="he-IL" dirty="0"/>
              <a:t>מנהג אכילת פירות יבשים (מיובשים) נולד בגולה בשל הצורך לאכול  כמנהג החג מפירות אדמת ישראל. בתנאי עבר, הדרך הארוכה לשליחת מטעני פירות מהארץ לגולה הייתה עלולה לפגוע בטריות לגרום לריקבון שלהם.</a:t>
            </a:r>
          </a:p>
          <a:p>
            <a:pPr marL="0" indent="0" algn="r">
              <a:buNone/>
            </a:pPr>
            <a:r>
              <a:rPr lang="he-IL" b="1" dirty="0">
                <a:solidFill>
                  <a:schemeClr val="accent6">
                    <a:lumMod val="75000"/>
                  </a:schemeClr>
                </a:solidFill>
              </a:rPr>
              <a:t>מהי הבעיה?</a:t>
            </a:r>
          </a:p>
          <a:p>
            <a:pPr marL="0" indent="0" algn="r">
              <a:buNone/>
            </a:pPr>
            <a:r>
              <a:rPr lang="he-IL" dirty="0"/>
              <a:t>כיצד אפשר לשלוח את פירות ארץ ישראל לארצות הגולה מבלי שהם יירקבו?</a:t>
            </a:r>
          </a:p>
          <a:p>
            <a:pPr marL="0" indent="0" algn="r">
              <a:buNone/>
            </a:pPr>
            <a:r>
              <a:rPr lang="he-IL" b="1" dirty="0">
                <a:solidFill>
                  <a:schemeClr val="accent6">
                    <a:lumMod val="75000"/>
                  </a:schemeClr>
                </a:solidFill>
              </a:rPr>
              <a:t>מהו הפתרון הטכנולוגי?</a:t>
            </a:r>
          </a:p>
          <a:p>
            <a:pPr marL="0" indent="0" algn="r">
              <a:buNone/>
            </a:pPr>
            <a:r>
              <a:rPr lang="he-IL" dirty="0"/>
              <a:t>ייבוש הפירות, כלומר, הוצאת המים מהפירות העסיסיים.</a:t>
            </a:r>
          </a:p>
          <a:p>
            <a:pPr marL="0" indent="0" algn="r">
              <a:buNone/>
            </a:pPr>
            <a:endParaRPr lang="he-IL" dirty="0"/>
          </a:p>
          <a:p>
            <a:pPr marL="0" indent="0" algn="r">
              <a:buNone/>
            </a:pPr>
            <a:r>
              <a:rPr lang="he-IL" sz="3600" b="1" dirty="0">
                <a:solidFill>
                  <a:schemeClr val="accent6">
                    <a:lumMod val="75000"/>
                  </a:schemeClr>
                </a:solidFill>
              </a:rPr>
              <a:t>מדוע הייבוש הוא פתרון טכנולוגי מתאים?</a:t>
            </a:r>
            <a:endParaRPr lang="en-US" sz="3600" b="1" dirty="0">
              <a:solidFill>
                <a:schemeClr val="accent6">
                  <a:lumMod val="75000"/>
                </a:schemeClr>
              </a:solidFill>
            </a:endParaRPr>
          </a:p>
        </p:txBody>
      </p:sp>
      <p:pic>
        <p:nvPicPr>
          <p:cNvPr id="4" name="Picture 3">
            <a:extLst>
              <a:ext uri="{FF2B5EF4-FFF2-40B4-BE49-F238E27FC236}">
                <a16:creationId xmlns:a16="http://schemas.microsoft.com/office/drawing/2014/main" id="{E787381E-BC23-68B7-6F6B-87CA20F13E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078" y="230188"/>
            <a:ext cx="1152244" cy="615749"/>
          </a:xfrm>
          <a:prstGeom prst="rect">
            <a:avLst/>
          </a:prstGeom>
        </p:spPr>
      </p:pic>
    </p:spTree>
    <p:extLst>
      <p:ext uri="{BB962C8B-B14F-4D97-AF65-F5344CB8AC3E}">
        <p14:creationId xmlns:p14="http://schemas.microsoft.com/office/powerpoint/2010/main" val="235329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CEE9-53AC-BFE2-1CB8-3D515C8B4462}"/>
              </a:ext>
            </a:extLst>
          </p:cNvPr>
          <p:cNvSpPr>
            <a:spLocks noGrp="1"/>
          </p:cNvSpPr>
          <p:nvPr>
            <p:ph type="title"/>
          </p:nvPr>
        </p:nvSpPr>
        <p:spPr/>
        <p:txBody>
          <a:bodyPr/>
          <a:lstStyle/>
          <a:p>
            <a:pPr algn="r"/>
            <a:r>
              <a:rPr lang="he-IL" b="1" dirty="0">
                <a:solidFill>
                  <a:srgbClr val="FF0000"/>
                </a:solidFill>
                <a:cs typeface="+mn-cs"/>
              </a:rPr>
              <a:t>הסבר: מפרי עסיסי לפרי מיובש</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B8B79648-6038-699A-0A8B-FCEF025976C9}"/>
              </a:ext>
            </a:extLst>
          </p:cNvPr>
          <p:cNvSpPr>
            <a:spLocks noGrp="1"/>
          </p:cNvSpPr>
          <p:nvPr>
            <p:ph idx="1"/>
          </p:nvPr>
        </p:nvSpPr>
        <p:spPr>
          <a:xfrm>
            <a:off x="838200" y="1550126"/>
            <a:ext cx="10515600" cy="4626837"/>
          </a:xfrm>
        </p:spPr>
        <p:txBody>
          <a:bodyPr/>
          <a:lstStyle/>
          <a:p>
            <a:pPr marL="0" indent="0" algn="r" rtl="1">
              <a:buNone/>
            </a:pPr>
            <a:r>
              <a:rPr lang="he-IL" dirty="0"/>
              <a:t>בפירות מיובשים (נקראים גם פירות יבשים)  מדד פעילות המים שלהם נמוך. מדד פעילות </a:t>
            </a:r>
            <a:r>
              <a:rPr lang="en-US" dirty="0"/>
              <a:t> </a:t>
            </a:r>
            <a:r>
              <a:rPr lang="he-IL" dirty="0"/>
              <a:t>קובע אילו מיקרואורגניזמים יכולים לגדול ולהתפתח במזון.</a:t>
            </a:r>
          </a:p>
          <a:p>
            <a:pPr marL="0" indent="0" algn="r" rtl="1">
              <a:buNone/>
            </a:pPr>
            <a:r>
              <a:rPr lang="he-IL" dirty="0"/>
              <a:t>ערך נמוך מ-0.60 מונע לגמרי שגשוג של שמרים, עובש וחיידקים.</a:t>
            </a:r>
          </a:p>
          <a:p>
            <a:pPr marL="0" indent="0" algn="r" rtl="1">
              <a:buNone/>
            </a:pPr>
            <a:r>
              <a:rPr lang="he-IL" dirty="0"/>
              <a:t>כמו כל יצור חי, גם מיקרואורגניזמים זקוקים לסביבה לחה כדי לקיים את פעולות החיים, בהעדר מים, הם אינם יכולים להתפתח.</a:t>
            </a:r>
          </a:p>
          <a:p>
            <a:pPr marL="0" indent="0" algn="r" rtl="1">
              <a:buNone/>
            </a:pPr>
            <a:endParaRPr lang="he-IL" dirty="0"/>
          </a:p>
          <a:p>
            <a:pPr marL="0" indent="0" algn="r" rtl="1">
              <a:buNone/>
            </a:pPr>
            <a:endParaRPr lang="he-IL" dirty="0"/>
          </a:p>
          <a:p>
            <a:pPr marL="0" indent="0" algn="r" rtl="1">
              <a:buNone/>
            </a:pPr>
            <a:endParaRPr lang="he-IL" dirty="0"/>
          </a:p>
          <a:p>
            <a:pPr marL="0" indent="0" algn="r" rtl="1">
              <a:buNone/>
            </a:pPr>
            <a:r>
              <a:rPr lang="he-IL" dirty="0"/>
              <a:t> </a:t>
            </a:r>
            <a:endParaRPr lang="en-US" dirty="0"/>
          </a:p>
        </p:txBody>
      </p:sp>
      <p:pic>
        <p:nvPicPr>
          <p:cNvPr id="4" name="Picture 3">
            <a:extLst>
              <a:ext uri="{FF2B5EF4-FFF2-40B4-BE49-F238E27FC236}">
                <a16:creationId xmlns:a16="http://schemas.microsoft.com/office/drawing/2014/main" id="{D372111F-E490-ABF5-9E69-18021F57A5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9670" y="4418121"/>
            <a:ext cx="3431177" cy="2286557"/>
          </a:xfrm>
          <a:prstGeom prst="rect">
            <a:avLst/>
          </a:prstGeom>
        </p:spPr>
      </p:pic>
      <p:pic>
        <p:nvPicPr>
          <p:cNvPr id="5" name="Picture 4">
            <a:extLst>
              <a:ext uri="{FF2B5EF4-FFF2-40B4-BE49-F238E27FC236}">
                <a16:creationId xmlns:a16="http://schemas.microsoft.com/office/drawing/2014/main" id="{ECF6F158-0A41-E3EA-40B7-424D112533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1492" y="4417887"/>
            <a:ext cx="3260972" cy="2168036"/>
          </a:xfrm>
          <a:prstGeom prst="rect">
            <a:avLst/>
          </a:prstGeom>
        </p:spPr>
      </p:pic>
      <p:pic>
        <p:nvPicPr>
          <p:cNvPr id="6" name="Picture 5">
            <a:extLst>
              <a:ext uri="{FF2B5EF4-FFF2-40B4-BE49-F238E27FC236}">
                <a16:creationId xmlns:a16="http://schemas.microsoft.com/office/drawing/2014/main" id="{1519AA30-E8CF-C0B5-F2D0-E1472BD79A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787" y="4328147"/>
            <a:ext cx="3522652" cy="2347517"/>
          </a:xfrm>
          <a:prstGeom prst="rect">
            <a:avLst/>
          </a:prstGeom>
        </p:spPr>
      </p:pic>
      <p:pic>
        <p:nvPicPr>
          <p:cNvPr id="7" name="Picture 6">
            <a:extLst>
              <a:ext uri="{FF2B5EF4-FFF2-40B4-BE49-F238E27FC236}">
                <a16:creationId xmlns:a16="http://schemas.microsoft.com/office/drawing/2014/main" id="{DE8C15D3-084D-D590-EC83-EA0D4700E2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5398" y="182336"/>
            <a:ext cx="1152244" cy="615749"/>
          </a:xfrm>
          <a:prstGeom prst="rect">
            <a:avLst/>
          </a:prstGeom>
        </p:spPr>
      </p:pic>
    </p:spTree>
    <p:extLst>
      <p:ext uri="{BB962C8B-B14F-4D97-AF65-F5344CB8AC3E}">
        <p14:creationId xmlns:p14="http://schemas.microsoft.com/office/powerpoint/2010/main" val="329338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E4AD7-A2D9-9681-D047-CB0BA43BF326}"/>
              </a:ext>
            </a:extLst>
          </p:cNvPr>
          <p:cNvSpPr>
            <a:spLocks noGrp="1"/>
          </p:cNvSpPr>
          <p:nvPr>
            <p:ph type="title"/>
          </p:nvPr>
        </p:nvSpPr>
        <p:spPr/>
        <p:txBody>
          <a:bodyPr/>
          <a:lstStyle/>
          <a:p>
            <a:r>
              <a:rPr lang="he-IL" dirty="0" err="1"/>
              <a:t>מא</a:t>
            </a:r>
            <a:endParaRPr lang="en-US" dirty="0"/>
          </a:p>
        </p:txBody>
      </p:sp>
      <p:pic>
        <p:nvPicPr>
          <p:cNvPr id="4" name="Content Placeholder 3">
            <a:extLst>
              <a:ext uri="{FF2B5EF4-FFF2-40B4-BE49-F238E27FC236}">
                <a16:creationId xmlns:a16="http://schemas.microsoft.com/office/drawing/2014/main" id="{2AFC59AB-2901-33C5-0ED9-8E95BBA9816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4504" y="94959"/>
            <a:ext cx="5808617" cy="6668081"/>
          </a:xfrm>
          <a:prstGeom prst="rect">
            <a:avLst/>
          </a:prstGeom>
        </p:spPr>
      </p:pic>
      <p:sp>
        <p:nvSpPr>
          <p:cNvPr id="5" name="TextBox 4">
            <a:extLst>
              <a:ext uri="{FF2B5EF4-FFF2-40B4-BE49-F238E27FC236}">
                <a16:creationId xmlns:a16="http://schemas.microsoft.com/office/drawing/2014/main" id="{A02E59D9-638F-B3B4-F06C-497EAE3CAC26}"/>
              </a:ext>
            </a:extLst>
          </p:cNvPr>
          <p:cNvSpPr txBox="1"/>
          <p:nvPr/>
        </p:nvSpPr>
        <p:spPr>
          <a:xfrm>
            <a:off x="6662058" y="890563"/>
            <a:ext cx="4608198" cy="6555641"/>
          </a:xfrm>
          <a:prstGeom prst="rect">
            <a:avLst/>
          </a:prstGeom>
          <a:noFill/>
        </p:spPr>
        <p:txBody>
          <a:bodyPr wrap="square" rtlCol="0">
            <a:spAutoFit/>
          </a:bodyPr>
          <a:lstStyle/>
          <a:p>
            <a:pPr algn="r"/>
            <a:r>
              <a:rPr lang="he-IL" sz="2800" b="1" dirty="0">
                <a:solidFill>
                  <a:srgbClr val="FF0000"/>
                </a:solidFill>
              </a:rPr>
              <a:t>מאמר להרחבה (למורה):</a:t>
            </a:r>
          </a:p>
          <a:p>
            <a:pPr algn="r"/>
            <a:r>
              <a:rPr lang="he-IL" sz="2800" b="1" dirty="0"/>
              <a:t>באדיבות מכון </a:t>
            </a:r>
            <a:r>
              <a:rPr lang="he-IL" sz="2800" b="1" dirty="0" err="1"/>
              <a:t>דודסון</a:t>
            </a:r>
            <a:r>
              <a:rPr lang="he-IL" sz="2800" b="1" dirty="0"/>
              <a:t> למדע </a:t>
            </a:r>
          </a:p>
          <a:p>
            <a:pPr algn="r"/>
            <a:r>
              <a:rPr lang="he-IL" sz="2800" dirty="0"/>
              <a:t>מתוך: </a:t>
            </a:r>
            <a:r>
              <a:rPr lang="he-IL" sz="2800" dirty="0">
                <a:hlinkClick r:id="rId4"/>
              </a:rPr>
              <a:t>מייבשים אותו</a:t>
            </a:r>
            <a:r>
              <a:rPr lang="he-IL" sz="2800" dirty="0"/>
              <a:t>, </a:t>
            </a:r>
          </a:p>
          <a:p>
            <a:pPr algn="r"/>
            <a:r>
              <a:rPr lang="he-IL" sz="2800" dirty="0"/>
              <a:t>ד"ר דפנה </a:t>
            </a:r>
            <a:r>
              <a:rPr lang="he-IL" sz="2800" dirty="0" err="1"/>
              <a:t>מנדלר</a:t>
            </a:r>
            <a:r>
              <a:rPr lang="he-IL" sz="2800" dirty="0"/>
              <a:t>, מכון דוידסון למדע,  הזרוע החינוכית של מכון ויצמן.</a:t>
            </a:r>
          </a:p>
          <a:p>
            <a:pPr algn="r"/>
            <a:endParaRPr lang="he-IL" sz="2800" dirty="0"/>
          </a:p>
          <a:p>
            <a:pPr algn="r"/>
            <a:r>
              <a:rPr lang="he-IL" sz="2800" dirty="0">
                <a:solidFill>
                  <a:schemeClr val="accent6">
                    <a:lumMod val="75000"/>
                  </a:schemeClr>
                </a:solidFill>
              </a:rPr>
              <a:t>פירות יבשים מסמלים את ט"ו בשבט ואת החורף, אף שכיום הם זמינים כל השנה. מהם היתרונות בייבוש פירות ומה החשיבות של תכולת המים שלהם?</a:t>
            </a:r>
          </a:p>
          <a:p>
            <a:pPr algn="r"/>
            <a:endParaRPr lang="he-IL" sz="2800" b="1" dirty="0"/>
          </a:p>
          <a:p>
            <a:pPr algn="r"/>
            <a:endParaRPr lang="en-US" sz="2800" b="1" dirty="0"/>
          </a:p>
        </p:txBody>
      </p:sp>
      <p:pic>
        <p:nvPicPr>
          <p:cNvPr id="6" name="Picture 5">
            <a:extLst>
              <a:ext uri="{FF2B5EF4-FFF2-40B4-BE49-F238E27FC236}">
                <a16:creationId xmlns:a16="http://schemas.microsoft.com/office/drawing/2014/main" id="{3A42B3B8-56AD-ED21-D23C-B6111E6860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71909" y="209596"/>
            <a:ext cx="1541418" cy="680967"/>
          </a:xfrm>
          <a:prstGeom prst="rect">
            <a:avLst/>
          </a:prstGeom>
        </p:spPr>
      </p:pic>
    </p:spTree>
    <p:extLst>
      <p:ext uri="{BB962C8B-B14F-4D97-AF65-F5344CB8AC3E}">
        <p14:creationId xmlns:p14="http://schemas.microsoft.com/office/powerpoint/2010/main" val="86724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1271</TotalTime>
  <Words>937</Words>
  <Application>Microsoft Office PowerPoint</Application>
  <PresentationFormat>מסך רחב</PresentationFormat>
  <Paragraphs>226</Paragraphs>
  <Slides>18</Slides>
  <Notes>13</Notes>
  <HiddenSlides>0</HiddenSlides>
  <MMClips>1</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18</vt:i4>
      </vt:variant>
    </vt:vector>
  </HeadingPairs>
  <TitlesOfParts>
    <vt:vector size="26" baseType="lpstr">
      <vt:lpstr>Arial</vt:lpstr>
      <vt:lpstr>Calibri</vt:lpstr>
      <vt:lpstr>Calibri Light</vt:lpstr>
      <vt:lpstr>Heebo</vt:lpstr>
      <vt:lpstr>Linux Libertine</vt:lpstr>
      <vt:lpstr>Open Sans Hebrew</vt:lpstr>
      <vt:lpstr>Wingdings</vt:lpstr>
      <vt:lpstr>Office Theme</vt:lpstr>
      <vt:lpstr>פירות ט"ו בשבט</vt:lpstr>
      <vt:lpstr>מנהג אכילת פירות</vt:lpstr>
      <vt:lpstr>פעילות: מיון פירות לפי מנהג סדר טו בשבט  </vt:lpstr>
      <vt:lpstr>פירות עסיסיים ופירות יבשים</vt:lpstr>
      <vt:lpstr>פירות יבשים (מאכל)</vt:lpstr>
      <vt:lpstr>פירות יבשים : אגוז, כנפית  וזרעון  הלקטי</vt:lpstr>
      <vt:lpstr>מנהג אכילת פירות יבשים או מיובשים</vt:lpstr>
      <vt:lpstr>הסבר: מפרי עסיסי לפרי מיובש</vt:lpstr>
      <vt:lpstr>מא</vt:lpstr>
      <vt:lpstr>שיטות לייבוש פירות</vt:lpstr>
      <vt:lpstr>שיטות לייבוש פירות (המשך)</vt:lpstr>
      <vt:lpstr>חידה: אילו פירות עברו תהליך ייבוש?</vt:lpstr>
      <vt:lpstr>האם הם עברו תהליכי ייבוש על ידי האדם?</vt:lpstr>
      <vt:lpstr>עצי סרק ועצי מאכל</vt:lpstr>
      <vt:lpstr>פירות של עצי סרק</vt:lpstr>
      <vt:lpstr>סיור: עצי סרק בסביבה</vt:lpstr>
      <vt:lpstr>מצגת של PowerPoint‏</vt:lpstr>
      <vt:lpstr>תם ולא נשלם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miri dressler</dc:creator>
  <cp:lastModifiedBy>shlomi sh shlomish</cp:lastModifiedBy>
  <cp:revision>15</cp:revision>
  <dcterms:created xsi:type="dcterms:W3CDTF">2025-02-03T07:19:12Z</dcterms:created>
  <dcterms:modified xsi:type="dcterms:W3CDTF">2025-02-04T14:20:10Z</dcterms:modified>
</cp:coreProperties>
</file>